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charts/chartEx1.xml" ContentType="application/vnd.ms-office.chartex+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sldIdLst>
    <p:sldId id="256" r:id="rId5"/>
    <p:sldId id="333" r:id="rId6"/>
    <p:sldId id="406" r:id="rId7"/>
    <p:sldId id="466" r:id="rId8"/>
    <p:sldId id="2145706533" r:id="rId9"/>
    <p:sldId id="441" r:id="rId10"/>
    <p:sldId id="442" r:id="rId11"/>
    <p:sldId id="452" r:id="rId12"/>
    <p:sldId id="445" r:id="rId13"/>
    <p:sldId id="446" r:id="rId14"/>
    <p:sldId id="465" r:id="rId15"/>
    <p:sldId id="449" r:id="rId16"/>
    <p:sldId id="257" r:id="rId17"/>
    <p:sldId id="259" r:id="rId18"/>
    <p:sldId id="471" r:id="rId19"/>
    <p:sldId id="427" r:id="rId20"/>
    <p:sldId id="454" r:id="rId21"/>
    <p:sldId id="395" r:id="rId22"/>
    <p:sldId id="456" r:id="rId23"/>
    <p:sldId id="411" r:id="rId24"/>
    <p:sldId id="388" r:id="rId25"/>
    <p:sldId id="260" r:id="rId26"/>
    <p:sldId id="469" r:id="rId27"/>
    <p:sldId id="419" r:id="rId28"/>
    <p:sldId id="418" r:id="rId29"/>
    <p:sldId id="455" r:id="rId30"/>
    <p:sldId id="2145706534" r:id="rId31"/>
    <p:sldId id="2145706535" r:id="rId32"/>
    <p:sldId id="447" r:id="rId33"/>
    <p:sldId id="36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2D41"/>
    <a:srgbClr val="666666"/>
    <a:srgbClr val="990000"/>
    <a:srgbClr val="E97807"/>
    <a:srgbClr val="1F481D"/>
    <a:srgbClr val="660000"/>
    <a:srgbClr val="D53D01"/>
    <a:srgbClr val="679F29"/>
    <a:srgbClr val="19356C"/>
    <a:srgbClr val="25BD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4660"/>
  </p:normalViewPr>
  <p:slideViewPr>
    <p:cSldViewPr snapToGrid="0">
      <p:cViewPr varScale="1">
        <p:scale>
          <a:sx n="70" d="100"/>
          <a:sy n="70" d="100"/>
        </p:scale>
        <p:origin x="576" y="1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r">
              <a:defRPr sz="1100" b="1" i="0" u="none" strike="noStrike" kern="1200" baseline="0">
                <a:solidFill>
                  <a:schemeClr val="dk1">
                    <a:lumMod val="75000"/>
                    <a:lumOff val="25000"/>
                  </a:schemeClr>
                </a:solidFill>
                <a:latin typeface="+mn-lt"/>
                <a:ea typeface="+mn-ea"/>
                <a:cs typeface="+mn-cs"/>
              </a:defRPr>
            </a:pPr>
            <a:r>
              <a:rPr lang="en-US" sz="1100" dirty="0"/>
              <a:t>GS - Average citations</a:t>
            </a:r>
            <a:r>
              <a:rPr lang="en-US" sz="1100" baseline="0" dirty="0"/>
              <a:t> per paper</a:t>
            </a:r>
            <a:endParaRPr lang="en-US" sz="1100" dirty="0"/>
          </a:p>
        </c:rich>
      </c:tx>
      <c:layout>
        <c:manualLayout>
          <c:xMode val="edge"/>
          <c:yMode val="edge"/>
          <c:x val="0.27802412516590103"/>
          <c:y val="1.0380622837370242E-2"/>
        </c:manualLayout>
      </c:layout>
      <c:overlay val="0"/>
      <c:spPr>
        <a:noFill/>
        <a:ln>
          <a:noFill/>
        </a:ln>
        <a:effectLst/>
      </c:spPr>
      <c:txPr>
        <a:bodyPr rot="0" spcFirstLastPara="1" vertOverflow="ellipsis" vert="horz" wrap="square" anchor="ctr" anchorCtr="1"/>
        <a:lstStyle/>
        <a:p>
          <a:pPr algn="r">
            <a:defRPr sz="11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Sheet1!$B$53</c:f>
              <c:strCache>
                <c:ptCount val="1"/>
                <c:pt idx="0">
                  <c:v>Citations (mean)</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0BC-4F36-B407-E71ECA8A07B0}"/>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0BC-4F36-B407-E71ECA8A07B0}"/>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0BC-4F36-B407-E71ECA8A07B0}"/>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F0BC-4F36-B407-E71ECA8A07B0}"/>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F0BC-4F36-B407-E71ECA8A07B0}"/>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F0BC-4F36-B407-E71ECA8A07B0}"/>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F0BC-4F36-B407-E71ECA8A07B0}"/>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F0BC-4F36-B407-E71ECA8A07B0}"/>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F0BC-4F36-B407-E71ECA8A07B0}"/>
              </c:ext>
            </c:extLst>
          </c:dPt>
          <c:dPt>
            <c:idx val="9"/>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F0BC-4F36-B407-E71ECA8A07B0}"/>
              </c:ext>
            </c:extLst>
          </c:dPt>
          <c:dPt>
            <c:idx val="10"/>
            <c:bubble3D val="0"/>
            <c:spPr>
              <a:solidFill>
                <a:schemeClr val="accent5">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5-F0BC-4F36-B407-E71ECA8A07B0}"/>
              </c:ext>
            </c:extLst>
          </c:dPt>
          <c:dPt>
            <c:idx val="11"/>
            <c:bubble3D val="0"/>
            <c:spPr>
              <a:solidFill>
                <a:schemeClr val="accent6">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7-F0BC-4F36-B407-E71ECA8A07B0}"/>
              </c:ext>
            </c:extLst>
          </c:dPt>
          <c:dPt>
            <c:idx val="12"/>
            <c:bubble3D val="0"/>
            <c:spPr>
              <a:solidFill>
                <a:schemeClr val="accent1">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9-F0BC-4F36-B407-E71ECA8A07B0}"/>
              </c:ext>
            </c:extLst>
          </c:dPt>
          <c:dPt>
            <c:idx val="13"/>
            <c:bubble3D val="0"/>
            <c:spPr>
              <a:solidFill>
                <a:schemeClr val="accent2">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B-F0BC-4F36-B407-E71ECA8A07B0}"/>
              </c:ext>
            </c:extLst>
          </c:dPt>
          <c:dPt>
            <c:idx val="14"/>
            <c:bubble3D val="0"/>
            <c:spPr>
              <a:solidFill>
                <a:schemeClr val="accent3">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D-F0BC-4F36-B407-E71ECA8A07B0}"/>
              </c:ext>
            </c:extLst>
          </c:dPt>
          <c:dPt>
            <c:idx val="15"/>
            <c:bubble3D val="0"/>
            <c:spPr>
              <a:solidFill>
                <a:schemeClr val="accent4">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F-F0BC-4F36-B407-E71ECA8A07B0}"/>
              </c:ext>
            </c:extLst>
          </c:dPt>
          <c:dPt>
            <c:idx val="16"/>
            <c:bubble3D val="0"/>
            <c:spPr>
              <a:solidFill>
                <a:schemeClr val="accent5">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1-F0BC-4F36-B407-E71ECA8A07B0}"/>
              </c:ext>
            </c:extLst>
          </c:dPt>
          <c:dPt>
            <c:idx val="17"/>
            <c:bubble3D val="0"/>
            <c:spPr>
              <a:solidFill>
                <a:schemeClr val="accent6">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3-F0BC-4F36-B407-E71ECA8A07B0}"/>
              </c:ext>
            </c:extLst>
          </c:dPt>
          <c:dPt>
            <c:idx val="18"/>
            <c:bubble3D val="0"/>
            <c:spPr>
              <a:solidFill>
                <a:schemeClr val="accent1">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5-F0BC-4F36-B407-E71ECA8A07B0}"/>
              </c:ext>
            </c:extLst>
          </c:dPt>
          <c:dPt>
            <c:idx val="19"/>
            <c:bubble3D val="0"/>
            <c:spPr>
              <a:solidFill>
                <a:schemeClr val="accent2">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7-F0BC-4F36-B407-E71ECA8A07B0}"/>
              </c:ext>
            </c:extLst>
          </c:dPt>
          <c:dPt>
            <c:idx val="20"/>
            <c:bubble3D val="0"/>
            <c:spPr>
              <a:solidFill>
                <a:schemeClr val="accent3">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9-F0BC-4F36-B407-E71ECA8A07B0}"/>
              </c:ext>
            </c:extLst>
          </c:dPt>
          <c:dPt>
            <c:idx val="21"/>
            <c:bubble3D val="0"/>
            <c:spPr>
              <a:solidFill>
                <a:schemeClr val="accent4">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B-F0BC-4F36-B407-E71ECA8A07B0}"/>
              </c:ext>
            </c:extLst>
          </c:dPt>
          <c:dPt>
            <c:idx val="22"/>
            <c:bubble3D val="0"/>
            <c:spPr>
              <a:solidFill>
                <a:schemeClr val="accent5">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D-F0BC-4F36-B407-E71ECA8A07B0}"/>
              </c:ext>
            </c:extLst>
          </c:dPt>
          <c:dPt>
            <c:idx val="23"/>
            <c:bubble3D val="0"/>
            <c:spPr>
              <a:solidFill>
                <a:schemeClr val="accent6">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F-F0BC-4F36-B407-E71ECA8A07B0}"/>
              </c:ext>
            </c:extLst>
          </c:dPt>
          <c:dPt>
            <c:idx val="24"/>
            <c:bubble3D val="0"/>
            <c:spPr>
              <a:solidFill>
                <a:schemeClr val="accent1">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31-F0BC-4F36-B407-E71ECA8A07B0}"/>
              </c:ext>
            </c:extLst>
          </c:dPt>
          <c:dLbls>
            <c:dLbl>
              <c:idx val="0"/>
              <c:layout>
                <c:manualLayout>
                  <c:x val="-8.661506653874515E-2"/>
                  <c:y val="0.14701114350325586"/>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0BC-4F36-B407-E71ECA8A07B0}"/>
                </c:ext>
              </c:extLst>
            </c:dLbl>
            <c:dLbl>
              <c:idx val="1"/>
              <c:layout>
                <c:manualLayout>
                  <c:x val="2.8743023643038306E-2"/>
                  <c:y val="-6.5583467291502051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0BC-4F36-B407-E71ECA8A07B0}"/>
                </c:ext>
              </c:extLst>
            </c:dLbl>
            <c:dLbl>
              <c:idx val="2"/>
              <c:layout>
                <c:manualLayout>
                  <c:x val="-9.5730873880851303E-2"/>
                  <c:y val="-0.10388088167179794"/>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0BC-4F36-B407-E71ECA8A07B0}"/>
                </c:ext>
              </c:extLst>
            </c:dLbl>
            <c:dLbl>
              <c:idx val="4"/>
              <c:layout>
                <c:manualLayout>
                  <c:x val="6.5232230662757323E-2"/>
                  <c:y val="-8.5133912759174993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0BC-4F36-B407-E71ECA8A07B0}"/>
                </c:ext>
              </c:extLst>
            </c:dLbl>
            <c:dLbl>
              <c:idx val="5"/>
              <c:layout>
                <c:manualLayout>
                  <c:x val="8.5238984852093899E-2"/>
                  <c:y val="-0.15301147045200664"/>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0BC-4F36-B407-E71ECA8A07B0}"/>
                </c:ext>
              </c:extLst>
            </c:dLbl>
            <c:dLbl>
              <c:idx val="6"/>
              <c:layout>
                <c:manualLayout>
                  <c:x val="0.10358316935858237"/>
                  <c:y val="-0.18288532272566288"/>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0BC-4F36-B407-E71ECA8A07B0}"/>
                </c:ext>
              </c:extLst>
            </c:dLbl>
            <c:dLbl>
              <c:idx val="8"/>
              <c:layout>
                <c:manualLayout>
                  <c:x val="0.10849676137942209"/>
                  <c:y val="-8.7493392910661383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0BC-4F36-B407-E71ECA8A07B0}"/>
                </c:ext>
              </c:extLst>
            </c:dLbl>
            <c:dLbl>
              <c:idx val="9"/>
              <c:layout>
                <c:manualLayout>
                  <c:x val="5.507995906391774E-3"/>
                  <c:y val="-4.025011579434936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0BC-4F36-B407-E71ECA8A07B0}"/>
                </c:ext>
              </c:extLst>
            </c:dLbl>
            <c:dLbl>
              <c:idx val="11"/>
              <c:layout>
                <c:manualLayout>
                  <c:x val="6.1436851778713233E-2"/>
                  <c:y val="-2.3691796310928326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F0BC-4F36-B407-E71ECA8A07B0}"/>
                </c:ext>
              </c:extLst>
            </c:dLbl>
            <c:dLbl>
              <c:idx val="12"/>
              <c:layout>
                <c:manualLayout>
                  <c:x val="-7.4363154943187473E-2"/>
                  <c:y val="-0.22275100128054928"/>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F0BC-4F36-B407-E71ECA8A07B0}"/>
                </c:ext>
              </c:extLst>
            </c:dLbl>
            <c:dLbl>
              <c:idx val="13"/>
              <c:layout>
                <c:manualLayout>
                  <c:x val="0.11702887878255513"/>
                  <c:y val="0.40748249461896846"/>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F0BC-4F36-B407-E71ECA8A07B0}"/>
                </c:ext>
              </c:extLst>
            </c:dLbl>
            <c:dLbl>
              <c:idx val="14"/>
              <c:layout>
                <c:manualLayout>
                  <c:x val="9.7007301187677669E-2"/>
                  <c:y val="-7.2083480914366671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D-F0BC-4F36-B407-E71ECA8A07B0}"/>
                </c:ext>
              </c:extLst>
            </c:dLbl>
            <c:dLbl>
              <c:idx val="15"/>
              <c:layout>
                <c:manualLayout>
                  <c:x val="3.3769185486154131E-2"/>
                  <c:y val="0.14214641854889246"/>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F-F0BC-4F36-B407-E71ECA8A07B0}"/>
                </c:ext>
              </c:extLst>
            </c:dLbl>
            <c:dLbl>
              <c:idx val="16"/>
              <c:layout>
                <c:manualLayout>
                  <c:x val="-5.2407489841197329E-2"/>
                  <c:y val="0.4457346810887393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1-F0BC-4F36-B407-E71ECA8A07B0}"/>
                </c:ext>
              </c:extLst>
            </c:dLbl>
            <c:dLbl>
              <c:idx val="17"/>
              <c:layout>
                <c:manualLayout>
                  <c:x val="-0.13189778190484872"/>
                  <c:y val="0.193507342724028"/>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3-F0BC-4F36-B407-E71ECA8A07B0}"/>
                </c:ext>
              </c:extLst>
            </c:dLbl>
            <c:dLbl>
              <c:idx val="18"/>
              <c:layout>
                <c:manualLayout>
                  <c:x val="6.4459652377931095E-2"/>
                  <c:y val="6.3058060648993233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5-F0BC-4F36-B407-E71ECA8A07B0}"/>
                </c:ext>
              </c:extLst>
            </c:dLbl>
            <c:dLbl>
              <c:idx val="20"/>
              <c:layout>
                <c:manualLayout>
                  <c:x val="-0.10733730688661665"/>
                  <c:y val="0.3793681715391112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9-F0BC-4F36-B407-E71ECA8A07B0}"/>
                </c:ext>
              </c:extLst>
            </c:dLbl>
            <c:dLbl>
              <c:idx val="21"/>
              <c:layout>
                <c:manualLayout>
                  <c:x val="9.3550218836028043E-2"/>
                  <c:y val="0.1932149960493692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B-F0BC-4F36-B407-E71ECA8A07B0}"/>
                </c:ext>
              </c:extLst>
            </c:dLbl>
            <c:dLbl>
              <c:idx val="22"/>
              <c:layout>
                <c:manualLayout>
                  <c:x val="-2.7884880551970855E-2"/>
                  <c:y val="8.1129063019371686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D-F0BC-4F36-B407-E71ECA8A07B0}"/>
                </c:ext>
              </c:extLst>
            </c:dLbl>
            <c:dLbl>
              <c:idx val="23"/>
              <c:layout>
                <c:manualLayout>
                  <c:x val="-0.13042307320311344"/>
                  <c:y val="2.924147889818271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F-F0BC-4F36-B407-E71ECA8A07B0}"/>
                </c:ext>
              </c:extLst>
            </c:dLbl>
            <c:dLbl>
              <c:idx val="24"/>
              <c:layout>
                <c:manualLayout>
                  <c:x val="-4.5805644018998094E-2"/>
                  <c:y val="4.1278369615562777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1-F0BC-4F36-B407-E71ECA8A07B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Sheet1!$A$54:$A$78</c:f>
              <c:strCache>
                <c:ptCount val="25"/>
                <c:pt idx="0">
                  <c:v>United Arab Emirates</c:v>
                </c:pt>
                <c:pt idx="1">
                  <c:v>Lebanon</c:v>
                </c:pt>
                <c:pt idx="2">
                  <c:v>Peru</c:v>
                </c:pt>
                <c:pt idx="3">
                  <c:v>Benin</c:v>
                </c:pt>
                <c:pt idx="4">
                  <c:v>Argentina</c:v>
                </c:pt>
                <c:pt idx="5">
                  <c:v>Brazil</c:v>
                </c:pt>
                <c:pt idx="6">
                  <c:v>Cuba</c:v>
                </c:pt>
                <c:pt idx="7">
                  <c:v>China</c:v>
                </c:pt>
                <c:pt idx="8">
                  <c:v>Iran</c:v>
                </c:pt>
                <c:pt idx="9">
                  <c:v>Jordan</c:v>
                </c:pt>
                <c:pt idx="10">
                  <c:v>Mali</c:v>
                </c:pt>
                <c:pt idx="11">
                  <c:v>South Africa</c:v>
                </c:pt>
                <c:pt idx="12">
                  <c:v>Malaysia</c:v>
                </c:pt>
                <c:pt idx="13">
                  <c:v>Democratic Republic of the Congo</c:v>
                </c:pt>
                <c:pt idx="14">
                  <c:v>Trinidad and Tobago</c:v>
                </c:pt>
                <c:pt idx="15">
                  <c:v>Pakistan</c:v>
                </c:pt>
                <c:pt idx="16">
                  <c:v>Tajikistan</c:v>
                </c:pt>
                <c:pt idx="17">
                  <c:v>India</c:v>
                </c:pt>
                <c:pt idx="18">
                  <c:v>Turkey</c:v>
                </c:pt>
                <c:pt idx="19">
                  <c:v>Uruguay</c:v>
                </c:pt>
                <c:pt idx="20">
                  <c:v>Cameroon</c:v>
                </c:pt>
                <c:pt idx="21">
                  <c:v>Gabon</c:v>
                </c:pt>
                <c:pt idx="22">
                  <c:v>Thailand</c:v>
                </c:pt>
                <c:pt idx="23">
                  <c:v>Algeria</c:v>
                </c:pt>
                <c:pt idx="24">
                  <c:v>Chile</c:v>
                </c:pt>
              </c:strCache>
            </c:strRef>
          </c:cat>
          <c:val>
            <c:numRef>
              <c:f>Sheet1!$B$54:$B$78</c:f>
              <c:numCache>
                <c:formatCode>General</c:formatCode>
                <c:ptCount val="25"/>
                <c:pt idx="0">
                  <c:v>6.5919999999999996</c:v>
                </c:pt>
                <c:pt idx="1">
                  <c:v>5.4</c:v>
                </c:pt>
                <c:pt idx="2">
                  <c:v>2.367</c:v>
                </c:pt>
                <c:pt idx="3">
                  <c:v>1.45</c:v>
                </c:pt>
                <c:pt idx="4">
                  <c:v>1.365</c:v>
                </c:pt>
                <c:pt idx="5">
                  <c:v>1.1519999999999999</c:v>
                </c:pt>
                <c:pt idx="6">
                  <c:v>1.073</c:v>
                </c:pt>
                <c:pt idx="7">
                  <c:v>1.0629999999999999</c:v>
                </c:pt>
                <c:pt idx="8">
                  <c:v>0.875</c:v>
                </c:pt>
                <c:pt idx="9">
                  <c:v>0.71899999999999997</c:v>
                </c:pt>
                <c:pt idx="10">
                  <c:v>0.7</c:v>
                </c:pt>
                <c:pt idx="11">
                  <c:v>0.66</c:v>
                </c:pt>
                <c:pt idx="12">
                  <c:v>0.61499999999999999</c:v>
                </c:pt>
                <c:pt idx="13">
                  <c:v>0.6</c:v>
                </c:pt>
                <c:pt idx="14">
                  <c:v>0.6</c:v>
                </c:pt>
                <c:pt idx="15">
                  <c:v>0.59099999999999997</c:v>
                </c:pt>
                <c:pt idx="16">
                  <c:v>0.59</c:v>
                </c:pt>
                <c:pt idx="17">
                  <c:v>0.53800000000000003</c:v>
                </c:pt>
                <c:pt idx="18">
                  <c:v>0.497</c:v>
                </c:pt>
                <c:pt idx="19">
                  <c:v>0.495</c:v>
                </c:pt>
                <c:pt idx="20">
                  <c:v>0.46600000000000003</c:v>
                </c:pt>
                <c:pt idx="21">
                  <c:v>0.46</c:v>
                </c:pt>
                <c:pt idx="22">
                  <c:v>0.44900000000000001</c:v>
                </c:pt>
                <c:pt idx="23">
                  <c:v>0.41399999999999998</c:v>
                </c:pt>
                <c:pt idx="24">
                  <c:v>0.41399999999999998</c:v>
                </c:pt>
              </c:numCache>
            </c:numRef>
          </c:val>
          <c:extLst>
            <c:ext xmlns:c16="http://schemas.microsoft.com/office/drawing/2014/chart" uri="{C3380CC4-5D6E-409C-BE32-E72D297353CC}">
              <c16:uniqueId val="{00000032-F0BC-4F36-B407-E71ECA8A07B0}"/>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Sheet1!$A$2:$A$115</cx:f>
        <cx:lvl ptCount="114">
          <cx:pt idx="0">Albania</cx:pt>
          <cx:pt idx="1">Algeria</cx:pt>
          <cx:pt idx="2">Argentina</cx:pt>
          <cx:pt idx="3">Armenia</cx:pt>
          <cx:pt idx="4">Australia</cx:pt>
          <cx:pt idx="5">Austria</cx:pt>
          <cx:pt idx="6">Bangladesh</cx:pt>
          <cx:pt idx="7">Belarus</cx:pt>
          <cx:pt idx="8">Belgium</cx:pt>
          <cx:pt idx="9">Benin</cx:pt>
          <cx:pt idx="10">Brazil</cx:pt>
          <cx:pt idx="11">Bulgaria</cx:pt>
          <cx:pt idx="12">Cambodia</cx:pt>
          <cx:pt idx="13">Cameroon</cx:pt>
          <cx:pt idx="14">Canada</cx:pt>
          <cx:pt idx="15">Chad</cx:pt>
          <cx:pt idx="16">Chile</cx:pt>
          <cx:pt idx="17">China</cx:pt>
          <cx:pt idx="18">Collomibia</cx:pt>
          <cx:pt idx="19">Congo, DR</cx:pt>
          <cx:pt idx="20">Costa Rica</cx:pt>
          <cx:pt idx="21">Croatia</cx:pt>
          <cx:pt idx="22">Cuba</cx:pt>
          <cx:pt idx="23">Czech Republic</cx:pt>
          <cx:pt idx="24">Cote d'Ivoire</cx:pt>
          <cx:pt idx="25">Denmark</cx:pt>
          <cx:pt idx="26">Ecuador</cx:pt>
          <cx:pt idx="27">Egypt</cx:pt>
          <cx:pt idx="28">Estonia</cx:pt>
          <cx:pt idx="29">Finland</cx:pt>
          <cx:pt idx="30">France</cx:pt>
          <cx:pt idx="31">Gabon</cx:pt>
          <cx:pt idx="32">Georgia</cx:pt>
          <cx:pt idx="33">Germany</cx:pt>
          <cx:pt idx="34">Ghana</cx:pt>
          <cx:pt idx="35">Greece</cx:pt>
          <cx:pt idx="36">Guatamala</cx:pt>
          <cx:pt idx="37">Haiti</cx:pt>
          <cx:pt idx="38">Hong Kong</cx:pt>
          <cx:pt idx="39">Hungary</cx:pt>
          <cx:pt idx="40">Iceland</cx:pt>
          <cx:pt idx="41">India</cx:pt>
          <cx:pt idx="42">Indonesia</cx:pt>
          <cx:pt idx="43">Iran</cx:pt>
          <cx:pt idx="44">Iraq</cx:pt>
          <cx:pt idx="45">Ireland</cx:pt>
          <cx:pt idx="46">Israel</cx:pt>
          <cx:pt idx="47">Italy</cx:pt>
          <cx:pt idx="48">Jamaica</cx:pt>
          <cx:pt idx="49">Japan</cx:pt>
          <cx:pt idx="50">Jordan</cx:pt>
          <cx:pt idx="51">Kazakhstan</cx:pt>
          <cx:pt idx="52">Kenya</cx:pt>
          <cx:pt idx="53">Korea</cx:pt>
          <cx:pt idx="54">Kosovo</cx:pt>
          <cx:pt idx="55">Kuwait</cx:pt>
          <cx:pt idx="56">Latvia</cx:pt>
          <cx:pt idx="57">Lebanon</cx:pt>
          <cx:pt idx="58">Libya</cx:pt>
          <cx:pt idx="59">Lithuania</cx:pt>
          <cx:pt idx="60">Luxembourg</cx:pt>
          <cx:pt idx="61">Madagascar</cx:pt>
          <cx:pt idx="62">Malaysia</cx:pt>
          <cx:pt idx="63">Malta</cx:pt>
          <cx:pt idx="64">Mexico</cx:pt>
          <cx:pt idx="65">Moldova</cx:pt>
          <cx:pt idx="66">Mongolia</cx:pt>
          <cx:pt idx="67">Montenegro</cx:pt>
          <cx:pt idx="68">Morocco</cx:pt>
          <cx:pt idx="69">Myranmar</cx:pt>
          <cx:pt idx="70">Netherlands</cx:pt>
          <cx:pt idx="71">New Caledonia</cx:pt>
          <cx:pt idx="72">New Zealand</cx:pt>
          <cx:pt idx="73">Nicaragua</cx:pt>
          <cx:pt idx="74">North Macedonia</cx:pt>
          <cx:pt idx="75">Norway</cx:pt>
          <cx:pt idx="76">Oman</cx:pt>
          <cx:pt idx="77">Pakistan</cx:pt>
          <cx:pt idx="78">Peru</cx:pt>
          <cx:pt idx="79">Phillippines</cx:pt>
          <cx:pt idx="80">Poland</cx:pt>
          <cx:pt idx="81">Portuagal</cx:pt>
          <cx:pt idx="82">Puerto Rico</cx:pt>
          <cx:pt idx="83">Qatar</cx:pt>
          <cx:pt idx="84">Romania</cx:pt>
          <cx:pt idx="85">Russia</cx:pt>
          <cx:pt idx="86">Saudi Arabia</cx:pt>
          <cx:pt idx="87">Senegal</cx:pt>
          <cx:pt idx="88">Serbia</cx:pt>
          <cx:pt idx="89">Singapore</cx:pt>
          <cx:pt idx="90">Slovakia</cx:pt>
          <cx:pt idx="91">Slovenia</cx:pt>
          <cx:pt idx="92">South Africa</cx:pt>
          <cx:pt idx="93">Spain</cx:pt>
          <cx:pt idx="94">Sri Lanka</cx:pt>
          <cx:pt idx="95">Sudan</cx:pt>
          <cx:pt idx="96">Sweden</cx:pt>
          <cx:pt idx="97">Switzerland</cx:pt>
          <cx:pt idx="98">Syria</cx:pt>
          <cx:pt idx="99">Taiwan</cx:pt>
          <cx:pt idx="100">Tajikistan</cx:pt>
          <cx:pt idx="101">Thailand</cx:pt>
          <cx:pt idx="102">Togo</cx:pt>
          <cx:pt idx="103">Tunisia</cx:pt>
          <cx:pt idx="104">Turkey</cx:pt>
          <cx:pt idx="105">Turkmenistan</cx:pt>
          <cx:pt idx="106">Ukraine</cx:pt>
          <cx:pt idx="107">United Arab Emirates</cx:pt>
          <cx:pt idx="108">United Kingdom</cx:pt>
          <cx:pt idx="109">Uruguay</cx:pt>
          <cx:pt idx="110">USA</cx:pt>
          <cx:pt idx="111">Uzbekistan</cx:pt>
          <cx:pt idx="112">Venezuela</cx:pt>
          <cx:pt idx="113">Vietnam</cx:pt>
        </cx:lvl>
      </cx:strDim>
      <cx:numDim type="colorVal">
        <cx:f>Sheet1!$B$2:$B$115</cx:f>
        <cx:nf>Sheet1!$B$1</cx:nf>
        <cx:lvl ptCount="114" formatCode="General" name="Series1">
          <cx:pt idx="0">1</cx:pt>
          <cx:pt idx="1">1</cx:pt>
          <cx:pt idx="2">1</cx:pt>
          <cx:pt idx="3">1</cx:pt>
          <cx:pt idx="4">1</cx:pt>
          <cx:pt idx="5">1</cx:pt>
          <cx:pt idx="6">1</cx:pt>
          <cx:pt idx="7">1</cx:pt>
          <cx:pt idx="8">1</cx:pt>
          <cx:pt idx="9">1</cx:pt>
          <cx:pt idx="10">1</cx:pt>
          <cx:pt idx="11">1</cx:pt>
          <cx:pt idx="12">1</cx:pt>
          <cx:pt idx="13">1</cx:pt>
          <cx:pt idx="14">1</cx:pt>
          <cx:pt idx="15">1</cx:pt>
          <cx:pt idx="16">1</cx:pt>
          <cx:pt idx="17">1</cx:pt>
          <cx:pt idx="18">1</cx:pt>
          <cx:pt idx="19">1</cx:pt>
          <cx:pt idx="20">1</cx:pt>
          <cx:pt idx="21">1</cx:pt>
          <cx:pt idx="22">1</cx:pt>
          <cx:pt idx="23">1</cx:pt>
          <cx:pt idx="24">1</cx:pt>
          <cx:pt idx="25">1</cx:pt>
          <cx:pt idx="26">1</cx:pt>
          <cx:pt idx="27">1</cx:pt>
          <cx:pt idx="28">1</cx:pt>
          <cx:pt idx="29">1</cx:pt>
          <cx:pt idx="30">1</cx:pt>
          <cx:pt idx="31">1</cx:pt>
          <cx:pt idx="32">1</cx:pt>
          <cx:pt idx="33">1</cx:pt>
          <cx:pt idx="34">1</cx:pt>
          <cx:pt idx="35">1</cx:pt>
          <cx:pt idx="36">1</cx:pt>
          <cx:pt idx="37">1</cx:pt>
          <cx:pt idx="38">1</cx:pt>
          <cx:pt idx="39">1</cx:pt>
          <cx:pt idx="40">1</cx:pt>
          <cx:pt idx="41">1</cx:pt>
          <cx:pt idx="42">1</cx:pt>
          <cx:pt idx="43">1</cx:pt>
          <cx:pt idx="44">1</cx:pt>
          <cx:pt idx="45">1</cx:pt>
          <cx:pt idx="46">1</cx:pt>
          <cx:pt idx="47">1</cx:pt>
          <cx:pt idx="48">1</cx:pt>
          <cx:pt idx="49">1</cx:pt>
          <cx:pt idx="50">1</cx:pt>
          <cx:pt idx="51">1</cx:pt>
          <cx:pt idx="52">1</cx:pt>
          <cx:pt idx="53">1</cx:pt>
          <cx:pt idx="54">1</cx:pt>
          <cx:pt idx="55">1</cx:pt>
          <cx:pt idx="56">1</cx:pt>
          <cx:pt idx="57">1</cx:pt>
          <cx:pt idx="58">1</cx:pt>
          <cx:pt idx="59">1</cx:pt>
          <cx:pt idx="60">1</cx:pt>
          <cx:pt idx="61">1</cx:pt>
          <cx:pt idx="62">1</cx:pt>
          <cx:pt idx="63">1</cx:pt>
          <cx:pt idx="64">1</cx:pt>
          <cx:pt idx="65">1</cx:pt>
          <cx:pt idx="66">1</cx:pt>
          <cx:pt idx="67">1</cx:pt>
          <cx:pt idx="68">1</cx:pt>
          <cx:pt idx="69">1</cx:pt>
          <cx:pt idx="70">1</cx:pt>
          <cx:pt idx="71">1</cx:pt>
          <cx:pt idx="72">1</cx:pt>
          <cx:pt idx="73">1</cx:pt>
          <cx:pt idx="74">1</cx:pt>
          <cx:pt idx="75">1</cx:pt>
          <cx:pt idx="76">1</cx:pt>
          <cx:pt idx="77">1</cx:pt>
          <cx:pt idx="78">1</cx:pt>
          <cx:pt idx="79">1</cx:pt>
          <cx:pt idx="80">1</cx:pt>
          <cx:pt idx="81">1</cx:pt>
          <cx:pt idx="82">1</cx:pt>
          <cx:pt idx="83">1</cx:pt>
          <cx:pt idx="84">1</cx:pt>
          <cx:pt idx="85">1</cx:pt>
          <cx:pt idx="86">1</cx:pt>
          <cx:pt idx="87">1</cx:pt>
          <cx:pt idx="88">1</cx:pt>
          <cx:pt idx="89">1</cx:pt>
          <cx:pt idx="90">1</cx:pt>
          <cx:pt idx="91">1</cx:pt>
          <cx:pt idx="92">1</cx:pt>
          <cx:pt idx="93">1</cx:pt>
          <cx:pt idx="94">1</cx:pt>
          <cx:pt idx="95">1</cx:pt>
          <cx:pt idx="96">1</cx:pt>
          <cx:pt idx="97">1</cx:pt>
          <cx:pt idx="98">1</cx:pt>
          <cx:pt idx="99">1</cx:pt>
          <cx:pt idx="100">1</cx:pt>
          <cx:pt idx="101">1</cx:pt>
          <cx:pt idx="102">1</cx:pt>
          <cx:pt idx="103">1</cx:pt>
          <cx:pt idx="104">1</cx:pt>
          <cx:pt idx="105">1</cx:pt>
          <cx:pt idx="106">1</cx:pt>
          <cx:pt idx="107">1</cx:pt>
          <cx:pt idx="108">1</cx:pt>
          <cx:pt idx="109">1</cx:pt>
          <cx:pt idx="110">1</cx:pt>
          <cx:pt idx="111">1</cx:pt>
          <cx:pt idx="112">1</cx:pt>
          <cx:pt idx="113">1</cx:pt>
        </cx:lvl>
      </cx:numDim>
    </cx:data>
  </cx:chartData>
  <cx:chart>
    <cx:plotArea>
      <cx:plotAreaRegion>
        <cx:series layoutId="regionMap" uniqueId="{C9EBA87B-26BA-4DAA-A4A6-51DDD153212B}">
          <cx:tx>
            <cx:txData>
              <cx:f>Sheet1!$B$1</cx:f>
              <cx:v>Series1</cx:v>
            </cx:txData>
          </cx:tx>
          <cx:dataPt idx="85"/>
          <cx:dataPt idx="111"/>
          <cx:dataId val="0"/>
          <cx:layoutPr>
            <cx:geography projectionType="miller" cultureLanguage="en-US" cultureRegion="GB" attribution="Powered by Bing">
              <cx:geoCache provider="{E9337A44-BEBE-4D9F-B70C-5C5E7DAFC167}">
                <cx:binary>7H3bcttItuWvKPwyLwcqIJG4dXR1hAFSlCzJliW5bNcLgpZp3O93fNc8ztv5sVkgCQpMgSY9Zh8x
YpoVUVXOdEqba2fu3Pf851P9jyd/MU/P6sAPs3881X++sfM8/scff2RP9iKYZ+eB85RGWfQjP3+K
gj+iHz+cp8Uf39N55YTWH4QX6B9P9jzNF/Wbf/0TP81aRDfR0zx3ovBjsUib+0VW+Hn2k7nRqbOn
qAjzbrmFn/Tnm6t0Hr45W4S5kzePTbz4883WX3hz9gf7Y178yjMfVOXFd6wVyblMFYlokrb+vDnz
o9BaT0v0XJKpKPGCyC8/Qv+r388DLN9HzJKU+ffv6SLLztb/7Vdtkd0POllkrL6vEXX0Xd0vv9Af
23j+65/MAL4iMzKAnMVj3xSL+CXwOLvGv/rv/vuwE3JOiSCoRH7GdQC7INBzQZZ5TZOk/peuAN/Q
cvbwFtDs3gbjyDPLGRYwsywvLq9fnxdv/W/z0Jn/7Jv/2gGgwnm3sYksjx4AQTvvxmVBpat5tf/V
K34cQM84JzYLGR5sxln03968PvrX83bu2Vk+P6IEouq5wAsQQHTNAWVLAsnyuaKovCqqKwHEMwfi
MJLGeTBcy7BhOMVy4vrv1+fEZBFETynE+NPZ/SIuvvn4n+jHWW4vzgxIqqjfpb8vqjhyrqkCFfHP
+oTgCAxkFRHPVUIgyBRhPd//7tUJ+R1Kx9m2/ycyzNy/gGWxMXl9Fuvz0PLn3xeZ3QP6+8zsmKVQ
kdckccOsAS81/pxIMlFUTR2VdoeRNM614VqGP8MplhP6CXDC+O//nS/Ovv+vqzJy0sXxuKHgZGmK
qPBkzYxt0cdJUL4UjUqavJZ9Yv+7V0frcLrGWcKuZ9jCTrOsMa5e/5DcF1l2THVApueyCqVMU6F8
dZ9tlmjKuUIlkVc0smIJ2ebIfnLGOdGvYzjQD7PI3396feTfFlmezv1jgs8R6VwhKk9V8fkuGYgn
QaTnVOMFRRTpEn7GGjmIpHEGDJYyPBjMsGx4ewJseFiEC2vu99vw968ImB4wCHmZp/LWPc91EzAU
YZX0qnL/S1fS6ABKxrHfLGSQ34yzuD+8f/3tb6QRtK9jGiLSuShLKqVKfxtswS9I57IEQ10gjAJ8
ACHjsG8WMrBvxlnYL0/AFp8V8xzOGP+IwHfIwv3ByzLdQpyDNiRKCq/w2loaMbbfQbSMYz9YyqA/
mGHxnz2+/rZ/61uL9Jjbnqg/tb9hfOADP8laA+JZkb+fnnEObL4Ig/9mnEV/cgJW39vU6jw+4RF3
P4c7Ff4NChtvVOPhoBFpMm5lSVjzgFFCD6JpBw+evw7LhecZlg+d2wsuTsbd92Lg3+oRnNnzY/IA
RwBuQKKKvVHGCCK4qOD9IBBE/Wf75t1Lzjj862UM9OtRFvbZ5evDfjv38yNufVE6V1UVXlhlpU3y
2NlDbRP6DuWJoGrMjt9Lxjjc62UM3OtRFu7bE5D1RuT7UeB82y/umcO4z8G+ioQsUWKDJKzvXV/4
87TI+v3+++qtJMLz3qm3OE7LzzbTiQJlQBFESVs75hkD7wB6xrm/WcjwfzPO7gD96+sfuLdpsDiu
t50/V2RNhrd9rVJtm9cU1rciQhHjtQ1zViGOtbd9Pz3j6G++CIP+ZpxF/+3tCaDfWdj7D992aOxn
wT6qnEtqp9DSbdi7aBMgV1UE+pYfVsnaT8gO2PuFLOz9+AvYT0Ds4URaThEcUeTwiLHC5Sqryur+
3kYfe14WoF+pfYSDuW4OoGcc/c1CBv3NOIu+Pn39TX/j5HZx3BCfBMu6i12odFzki+cKY1MfRMQ4
6IOlDOyDGRb4m5PY9qFzxLCedg5fkUgVunaU8tveJIJAA3wd/MbZwdjWOu6dn1Izjv56GYP8epRF
XX/3+tt9li4WT4vjyRpRhTUnibKqMXgLiDUoSidnVjKIwXs/HeOA9+sYxPthFvLZCRhvejpvnSM6
TDkBfqLlh4eyODAgOOiaq92vrE1nVpncS8k46P03YEDvh1nQ9RMA/bIIrXnaHG+jQ5cRVEHBrTl6
qSJvo1PyNVFbT2v9r15pkgfQM479ZiED/macRf/y0+tLmU/tt4XnHDlvQzgXiaiIUCY3SuNg88vi
uSYhloPEjW3kD6NlHPzhWgb/4RTLgk8n4LrTCx8H4KjaPFL3eEXsQvVbYgdBNKpKsky6AM7QejqE
hHHcn1cyqD9PsJjrs9ff9u8X1Zkx9xffo6MasRzB1udhwPISDKXBnhfkDnrseaKu8ye2GXAwPeNc
YJYzrGBmWX68N16fH8Y8+BZ9P+YZEMi5IgiSIjPBSoGH11pQKGLJMLaGh+AQGsbhf17JIP88wYJ+
fQJOU1C3SKPop8r0L6ZMnsNelRCK7OPAkPDDUyCeC5Ioqbz8Evq9lOyEfr3yJfTrCRZ64wQcOAai
BN+P6LCWybnUCXyZX/tpGH1Tk3EjII6jSuPZKfvp2QX/6nu8AH81/AL6t68vah7tuePPw+/94f99
xzHCxIIoqLhxx+PzPKI0Ajxossho+YeQMo7780oG+ecJFvvHU5A49vy4uMtI/BFEbOzeOTmUNhpg
l2TkBD2roVvyfg8x48gby1UM6qvBF4hPXn+3G7bjH9GJwIkC3PSCKCrk2XoaYM4pUIAQNkOchFEx
9xKyC+4l/S/wXo6ygBsnkAg/W6TBPDyiOStBeiDNRIWnYMxH3LkYoFfySu8kZjz0B9AzjvxmIYP9
ZpxFfzI9ie1+zPC7KJ9LiPchf73PcN/WZ/jOQYyUQzYOjM3+czLGIV8vYwBfj7JwGyeQ6vaQOmc3
89A7oiaDQJQkUY2Ka5nOhN5VhAkFUVFFwsiXg0gZh32wlIF+MMPCf3MCJU/Leo7/OpvAi7e62H5f
l/lPTcemNPN/NnHIiOCEO7t3no54llChpmjIU+F7c2zbHcSpiO5qEiqsxHVQXeo30rqK4CCaxg/V
8Pswp2o4xR4r4wQ80kbx7YhMQGENamShp650VL7LUxxqTJBokGaqssmyYwTbPmp2wL/8Dizwy8EX
kJ+AG9poF0/2pl6t34W/L86ohqoM7G4qrK+T7ZweWG5iZz3IfQYjeLNlInRk/dwrtQP+fiHLgX78
BRNOwBF943xrjrnxZZT/iZSiamy19bd9EgKqO4mI/FHUbfTW2xD7vdSMI79exuC+HmVRv/l6Aipr
9J8KsjdnLGdOoYLsuqjmTt5LhN8XRkQ7JyhQQuV+n827dRMgbklxX1MFIfrlh3GS7idn/ET065gj
0Q+zyF9/fv0z8W4eH7OQHGacLFFBkjY5JVvAw56AoiSjvJXRf/aSMQ74ehmD93qUhfvd3evDPVmE
wTz1jrfTkVelIZNTFQbu5oHO02WiCCqUUiaf7QA6xhHfLGQw34yzqE9OwHqbPhXz71F6PNQ5+N6Q
1SDLCt3a35yioYCsa2NB1t5/Rs05gJJx3DcLGdw34yzu0xOINU6tJj6mVIePiCeEdg66Xo8Z7HUI
fVQRoJSgz+GEFjRUc/ZSswP51ZdgcV+NvkB99voy5hbxLmuePc2PuuEhSaA/yihQ2trxVEaBhiBT
MuDJEPTDiBlHfriWgX84xfLg9gR40FUQzoP/lEg+t9/6n/XxTLP8uPkmkgr/M1KtoLusZM+2iYV8
HxH18kil7R1AjOzZT8/4Gdh8EeYAbMbZ3T89gdjAbRTmXUl8esQWOLRrgSOrqsRDWR9I/S7JEBHh
rnBiG/LDiBhHfbiWAX44xWJ/ewLYXzjhcWPuSCJEFpuCnb++V1/sfPTh0BD+XZ0Ltjj4AHrGebBZ
yDBgM86if3H1+nfv9SI8pmNH6C5XTYbXcmvPI8EcURsRFcPPebfDS3cvFeOIr5cxeK9HWbSvT2Gv
p/PwmIn7UGaQsQlhQrZlDBoFSqqodD6D9Wdb1FzspWMc8H4dg3g/zEJ+cf/6G3w2/3bMNDYOLnlA
it4PfbMZptmPIKAXEDoAofR6o/MPt/peesaRXy9jgF+PsrjP3r4+7ldPKMI9ZipV11JApWipyOx1
rvMW82jFIezoJXcAJeOYbxYyqG/GWdyvHl4f99kiSq2fxyV+MXGz29C82qWGb8l0lN2i+wBiU33a
MpOyfwAh47BvFjKwb8ZZ2GcnINkfqsX3xRHTZSUNRc2Q3wQFccsPky6LFrsEKZuq0rfg3Rbw+8kZ
x75fx0DfD7PIP5wA8pdwxDv9t/99TzzUcygqXQ/d7SuVU8iysY+GlKoVR6T+l66Lg/bRMY74mnwG
8PUoi/fl4+sLmKvwqMn4aGosSuitoI5HPpb+SYQCFfTWW36YEPheasZRXy9jUF+PsqhfnUA6FUiL
wsVRuxZClYEOI6FT5DrKyuYfdA2leTRuQyvvVeo44xs+iKad+Pdf5yUP+pkXfJicwO5P50l/7n9f
2IhIAIGkQZoBhMnAR4C7FXUo8Nfv6K2ADuo/pWIH6MtVLN7LwRdQf3x9qB+L0DnqhgfaKjI+UD8O
z8sAbe0cCTiI9G2OAST/UGU/gJBxwDcLGcw34yzsj6cgadIjK+4SOVdlmEsyee6OM0Cf6yKsXb/a
3iHPOmSu9hM0Dv9mIQP/ZpyF/+oE1Bm0dpo3x932qO8hFImza38Xk2XWSXk0d1l6zFaKzfbuP4Sg
cfyfVzIMeJ5gOXB7Alk3V1k6Xxyx1F+Ey0Ag6B/VZ+lvq/JopYf2ChTt6tcfxi28n5xx9Pt1DPb9
MIv81QkUSFzlc7/pd9/v365UhJGElHFeXSdYQn8ZCB6Uga5y+3rkMT0U+3up2YH76kuwsK9GX6B+
Agr9O8T9jppbDIcMsve63fxsnA5w5xQFOQewscCWlcCBY2EI/AEEjUO/WciAvxln4X93AvWeN0W9
QIVzkVo9CkfY+chtRa4Y4t/PD5AMOCBD6ySihhc01iKH2fmHkTTOg+Fahg3DKZYTN59eX+G8jdLo
6emIIUBUxAlogoos+9GsPmg+otj57/vZzpU8PAgHEDTOhM1ChgObcRb+27evD/91lC7mPQC7zsC/
r2nkuyj9ftTMQjAf+VbIL2fue/lcQwIKQbv01Ye57/fTMc7zfh3D8n6Y5fi7D6fA8Swqj3jeEHKX
kDsIReu5lH0g9gh/3pW8EHibVh9G7F3jnbafkzOOfL+OQb4ffu2+wzfzvDxmQEBC8j7lZaqi/3Nv
MAxRhjkhdXknAgPvfjrG4e3XMfD2w+zGvvnr9Tf2zeLbPDxm2BGuC2RoLsu1tnTYrhsxOrd1fTU2
vBjeIAcQsgP0/huwqPfjL2DXXx/2v5xFHs6P2IRT6Pr+InF2048QW3qw1dE0o3v6SCZEZPb6AZSM
475ZyOC+GWdx/+sEXEa3i9o5pt6EujhN7Lopdy02B3ijaR4kfPeUCP7pNYVV9GU/CeN49+sYuPth
Fu3bL6+/y28j/3tUzvvvv0tT+qUOvwjkdu9FjXaIwWMLeFGK1yj0mKFsOYCOHZj3X4AFvR9/gfoJ
OP6RRmdFR324CMk7KlQRUYUhtvzADB5sdhgNuGeRSYI2Ayzw+0nZhXy/8gX0/cQL7E9BvjTIV0IZ
Sg/Dri3/7zMO3i/wSGLaJbRk+4g4/NzBMQ6/LFr/CNuhZjwtg6xcyLod5vmBxIxvga3FzC7YmmM3
wvsTcBB27er+XsBDfszEIg6vuXaCD2b4qNkAEx5l2MhrhNHWM3916RxIzi5GDL7LC0YM5l4w4gTq
gd/DYZjOreKItxDcsejtLKINcZ+0uCUOOVXCgyddT4J1CSSrARxE0g5WPH8blhHPMy/YcPX6qsD7
KM3ts9v507G7VeJIoDsWTOUdNh5aPQnI8lUHnvWhavALdO3gCPvFWL6w8yx3bk+gig8oVPMjxjOQ
E6ahvxaiqOuIBWuNnCtQJmSN0dP2k7GTB0vyX0K/HGYRf38CDqUP6K/Vi+hdSsLh9zM6tnZ6GVFR
RLb8bOMtKZhG03S8BtT/ztW1sI+KcbhXqxiwV4Ms1B9OIGxxNz92b2iUQ3aOcBRi45odKMKyivgp
Wmmpwjp/gIH7EErGIX9eycD+PMFCf3cCcuVukRb9jvv9Xc7BDEENGMRG34Zm2w7hFFy8KCeQiLwO
5zHhun3k7MB++SVY3JeDLzA/gbSMv1Ae1hbIjDke8N0bhuiHiPYza9fdthXA4RH7bq6rm1l9GLl+
EEnj4A+WMhwYzLBs+OsE2HCHnpW+E8cOciH3ceLfZw3eRce1QDpDUIC7q3tCd/nZFoDLlGRK4WVc
zbIJUvvJGd8F/TpmC/TDLP/vTsAAvIPeV6BYfG96zr+R+cUizaOuHdsRI1ddygS60aroM7Li8baq
0ckCRIpJ1yxsMz9UuO8OI2rHPhguZjfDcO7Fjrh/fRPoI+rW032i4Bd0vq4uWsRlOKiLHugi6LhK
CAIufKeFdx8meLuXmnEOrJcx2K9HWdQ/vn191O8jaNrHDCpStIWBiiFAyq0uu+3LkOC9M2TJwR4d
j3MdQM848puFDPabcRb9+xMwcx7mxXfn7G06P+CVzV/Y+kg6JzLB+zjbCiCS0SWqCnBIjjfLPpSa
cQZsr2a4sD3JsuLhBA7CwyI9KhO6zH8JjcuXPZCWJ2HLFkIKgyQJSGIn453x9pOzgwvrr8Hivx5m
kb9/eH0R9ODgcagYOUPHE/5okiTJaJqxSddC4GUg/JcRGRQqreKSw+v3IFp2IP/8NVjwn2dY/B9m
J4C/jyCkd9Q7AC1LsPORPPJC/6V4FUrGtby6dKEcbaF/ACU7wN+sZLHfTLyA/gQcAA+g7shP7Ha2
poYqDKg2yw/0muHOR45654LpNKPV5yUH9hG0mwOrlSMcWE284MAJON4fogKO97c/0qMmTnMItcMT
IxK05dnCH916eHgKKNEY38uhdOwAf+tbsAzYmmSZ8Pcp3L3x/OfPff5ioTueS0AXAfh6R8OAHKoJ
JIpmeX2/YNYMf9hHzg4mrJax6K9GWdinp3DxFkfNk0X5UfeoK551lbb3PMry8BoXHlbvA36MzNlH
xg64V8tYuFejLNwPkxO4Zysnb1e5Bz0Av+/07XJPePRYxn4fk/ddAUdX+Nt7fNnE9IfDaNrBgeFi
lg/DOZYbxuUJcKM56nOMKP7CK99Q9gH38rNt9op4pwg1HEJ3DEbv3X3U7ODAahmL/WqURf3h6+uj
/jh3qqNG9rYtXIEwGuX+3zcObL+OQbYfZqF9/HwK0LrOsSN5aPe19COI6rO3cqBNKl1BJAyt7qHd
5YcJbDzODyFpFwee177gwvPUC06cwKvej5F1RI8ybClkCSB/o4/qMRo9Xp5ArBVMWH/YE7CHmB3o
L1exuC8HXyB+AibsY5F6iyMmaHTvqKt4UQIt8FaoAtTBvkeyPhXx/LG6acvWX+irvIHH//4/qec0
P3Vo7MB9s5LFfjPxAv8T8N1/Cp188f3sGo6O79ER0/bxhDpeiUITwkHkdMAHPGSEomAJF2+/+2Ft
DR0Kh9M1zg52PcMUdpplzUw/gWsBRyNYoAFHfsx7F/oMKoO6DkprE2tbKCHBCZ5NtIJQ155mTA/5
0p3XQ4ga58r2aoYn25MsRx5PIOHmk5fC3P2pcPhFexcGFpwKsK+em3IOTgmKV4mCt0kF3NNjt/QB
9IzzYbOQYcFmnEX/0wn4GtZntou5nE0DJ53n+xMQfin0gguDoDvqaMV8J8/gnFM7F90oK1Zy9GDi
dvBl9KewTBr9SyzH3k5fX4J9SgvkJx/xdudEZCijGkNCEH7rXudQEQmfERykMNZG+bOflB0s6Rey
XOjHWeA/nYCx9qmLy63E9u87KnBjoERGUnBdb2OudU/4qvBI9wouUxC2PrAP+b6TugP51T7vl7P4
b8++4MLD62//S9QrnV13/3p4C1XvWPxAuz5KEJ0k8FgsP9sqbtdMCFXvuDEkePOGd/fB9Izzg1nO
8IOZZflxeQIxm+UzdkeNlv3n/bpFVvj5cr9Yz+82fETGUnPGbJBDTKtf057+Y+sB5vvDOXCwPP5F
Nvz/ez/sTnHM+jMxQXLcNMydvFmeihW7fj67Y+nPLpCVmL/6/ucbJLEub76V5tv99q07YNN+hlmx
mGf5n2/wRhVulC7kQJGGhDYeXVF9tVhNKejxjddMUHDUJYkhXvTmLOxqgP58A6+KJlAKpwrFvbMs
Gc+60OWfb5Aso8CQhJFPVRV5TXjDrf92yHFtrCjcQLH+81lYBHeRE+bZn2+oDI0iXv297rt1L8TJ
AnwGIlpbKNADu4eF4qf5PbwX+OvCf6mtZnFhY83TgnLtddB4JHgfU7fxjCAskuTKckKXOrqVBzSe
5DVK3SQ9rmUt44jeqq7kOzPfIaHMG4VohUVzV9V5Gps3HuHlRDP4VCwSnfJB+iOom9ar9SK01PzR
rUROs/U4EiNqXskCqWNLD8RQKaguJ5mWfLaIF/kinZiCZNfpJCFO7VmGG3F8nakTEpRWoT5Szopo
qduazefhrUZrkpcXRSv5xUNqu4V/11hFIX0RqeSTaRzVYnQnK44Z6OgzxWtzJ9AC9x2VbKUx/LCo
5akW1JFieIrl+RdOYPH8O4tknKnXZc4n07qh6Q/T5rJ0VlBSpg+SmGrxvVZUfP4hlgP/K5dEnHKl
VCRLL/mg5KNJqMrW3A2qIjHMisS+Hsihq+iKpda8LrVm6mE8JROac0k2kbIwuVA5v1F0qVDD8iIk
RI0+KGXEJ7pXxq5yodHG4y7zNBD9j5ErhqmhlkkhT+w0l+KZIyXSZUZVohk5TfJYt61CLnXP9zh7
UquS9yVTveZWNAXeMqo8rX/EspkVT9QqvPB9bNa8cC04mfXIZaIcGZ4qmk/IIcrcmVg7cfUplnhH
M/XYcpvMmzq82jrzgLdF+k4MUl9dJHFju1+0mrbpByW2tOyaL/GTpkUWadHULpVSfBc0Cf1YVn6s
XlA1rb8FJAisaR6aXq67eFj4noskxZ5SoaRE5/ycmFOnDRXPiC279vRUku3acBIhNfVWVKW/pdAJ
H9ogs8RJWlvlY46j5l0Ebqm6updayp1CzJrqApWzZtqoXi1OMOUHuhVF5EdJ1Dw3PL4sHxwxchy9
VUKJNzybTz+kSqV6lu5JWiJW06xotZTX/aiSqm9y6NuxYXpi2uh2kkThLHQa9ULgHV97l5OkSXWP
d0g2zbLEb2/zUOXSaYvCLEFvak6QprYTat57txBi76IU/OZTXPDxra0EpvsukOK61V1HdawPSuYQ
a2Kp8GvpeSwLf/tqkch6ywvtD76MVXHGZxTHhk84Ub71qUjopMl5/z6IK0G9qipOkmalT8Bv3qKN
NZOpk144vuNKE8eO/HtfqZRWL01OI7rlpFx0Icu0bfVaVsxWb3LP9HVeq3lfl7I8TWeR1KqJEUqx
ws18U64tXVPEJpwUZix8dVI+LsG0SKOtQSQzEdG8UVGCiUS8Eiwkmllnk6IoXHPKVyWX6r7r25oO
BiXOVRVJdnpB07b6lFBiBzPOJd5H245ibqK2dZIYCZApdVrIgavbihxak8CsK0f3A5+78YloNbqq
JnWqJ56juIbWENHXC+IUilHXcVvrSaQIjxC91gMNC6XWTbVI1SkxzYo+en7EVzOnkCr/vcPxhT2x
TC9o9bYyC2KQQOCzC5ezJftLmrW2ZES12+DItZynTto6EObAuqru6kimH90852u9qgjHPWhJWV7i
i3PTIgzVuVAlUXxFq4DKgD1IvImrUk8xnDSMw6nlkFq8KEPUFOtVETqe7saC1+Z6ldVheunUUZld
OEou+BckT3zF0WM4JsmkDVQS/02CKLyGN5+KdySusugiE5pA0mmdh5qe1Jwzb1NJ+hiUCqQ6qeVC
mUVtXIk6da3kh5JRcllC4sefg6IS7KkqOIk6cxIqCTei79JEDyy7cWdFQbQvjWlGj9TKgJZbcXF9
QxWhbaeyUpaKobg8514kHi3TqWClmmY4pWtxrq7JRWO/r8qYklvX55SG07NYJn8VsaLMVZp5xecM
9Vv5hQho4olZ2573IJm1Juopx4vOZSU7gnRFa7kuLyRL4qL3YR3xD54iJpkuha7svrNpzvMXjqqQ
b6UtStihXqVEUyH1PPEDH9iVMOW5OIsmqegF9oQ2CkcgotqWTPgibxoj1ZxcXIRqZEeRHti+xmWG
XTdaXOuSpalxo/O2lzR3tksLVzHMIHMKz5BbxyxwSttGqYlOHDMqiJ7aBVe+U33Fsq+p1zpObrSe
nCs3khtw6TfVskxLNDQzTX2IBj+tRCPyPdH+bMt1pRhFljntk+xF/KdMTRs30hupdM3a0LjAhHgp
FZIoH1KraOhlVPlBc6F4Sc5PKpeW9qXbhJk1wS3ohYZbukFxV+L9hWbmhA3uyglNy8K1dF8gZjiB
luKWjUFEj9wHslrkRkyq1pvWdS0IE4urpfa9m9lCfUVdR2j0RqGFNYsK3G0G3gEmH6nqKFWte4GY
WFe8xbXCTBJs4ul+42bSDaoh7WLWWpbqffGisiWu7lquUxLD1yJRJbpd2GoWG5ob2PnCsbgmus48
XlKUaWTGtR9emBKn5nO1DcJa1S2csHAilA5VQz1LGhL+5fpuLZJJ0KqyTXURzI2vfBflJ/40NpvK
rKdantvNbVibijmVbDsor2lWZOq7jGsqeUZJ4IBxrZ3ytDGUoC7qKcWNl5kGBIRKp+gQSsxMj3gh
LryJo/FF6OuKKNRSoddFKJSzhnB1gxuj8Pn2ClvXgmwijabYt34gcvLfSS412W0p8HHxoQrTSk50
kXPM9HNMxFi6yeGlILekSDn52ubc3LtTcy8KJ1pSKYqvy2nUlnexHHLNY2KmfPk1jzy+9XQuTdrc
gI7UOFcNsRIFl5sTpOm9ZCpynOmKJER/JwFNnWs/q7hwSqXUN7+amhQl08BWlUfkE2i3AE5pJ61C
w2+xUpgJNdqkdsu/KynzNT20Tau51mJPpu8caAbeY2OnNhJqyzz4loS5GV8iydMvb2oZx/jK5N3K
mYZIyanuvCAuJaOEwitfekUU2teNJdLgncmpVXipeGGbfwn4DN+U8o6Vfq4DV3pIgyL8ig7cAvkk
B4LrG6HapHQWt3zsXFqe1JRGVYdlApFCfH5CyiotrgS1crhH38ctfV9pkRRwehUkTnqpUhtXQZnb
AojKk+re5iH0t5y+Wxr2UxQjucSy85XCvfnjv26dpxRd937k/+ysmefxf2796UO8CB/ydLHIb+cx
+ze3FuLnr82izvjY+sMLO6i3BUaNpB2Th5lBCrJ40PVvhxW0eQ/u2QrqFqyMIERd0MIQ3ZbA3a5l
ugojY2UDdan/6LnXpf4rFK9lSAhark0gJFQgooZaUTzUIygS3uR5c7a2gRBSU2CVIauUFxHOgeX0
KzZQ18JvYALBmCIqGokr6CyLwBFecWZMoIJ6lW3nGjdxQ0X6C5ZRUhpyRjMoo5VQqXpbp+2npnH8
wuDbQrD1yBFKS+dbPvpsVfjeq9DnCrkRo2yMIDwqJ8pUAFQI+AKUoU1WWWi/mssKNxGSkvON1pa5
e8sS81qnToI+BqSoS8OFlqsaZqyGkS5LYvTZ5E0PqnhOyv8HepB30bUw6R4UwAOQ2/TEWd1UqtRw
E56T8m8Cl1v1xCkrydVjjePdi8JP2r+VmKiJzkPG8XrI1cLHIKFyPLEi4lJjsLVGAOoY8myzgmEy
jF8iwjwmAuxWEak2Q3z4lAtxZWbSxA4DoZkkUGAgZOVKbHUZxo6g+2FdQ4v1VBXqpRcJ01QzrXyV
vLGTTd1v2aaCdI9cUJQWoYsOHj3epiJLSSaqUL8neV4mnymptcwIvVQtjEZpiKZXeWU9yJxkOxd+
WCneKhHwF3493nyQUD2AOwepdN3xGIKQF6HbQMcWJ2FWW7XRJFJFDZhTTqfCyOTWLmFtG5wUZbCP
/aD0VmmhO3+/0O3C4fdH2Roq6PGQCjqmIENEZbhQaa0Y1bzSTj2ANFddhXJ6ohZRqmtpXn1RnVJt
DdhEJDaQstOIulko8WPZVnmio21R9rV0eFr86l4FVXCm4G0GEejgqVIIoSEsUm0pZgVjZVrZHvni
8VFKjCrOZXGiBLwYTqykSb7VsS06elJ1+6Mgvn+bCVqW6bVSpNIeggikCQMUImhqt2EVOFvAse6h
jiFJbYqOunkWq5M05JRCd/hU4A1N4iv+puArtfwIOWAJk0oVrY813wQPQVPD2q9lLhQNNfatb2IV
tNDScCxgg8VlSPUk8CTBqFsn+9tuQjnVnSjhhAdIJ5pPy4JY7TurcTnLkItc+EvNGsucuC7soFmV
qXY1kX2FK3Vo8XY5CYgjJ4Yva9zXugo8GJVCFBpVogbZlQ3hC1tTitVokjWU5pOS8zTP0R0ZXiKD
Uyr/sxxYWjhxtcTlDGjZeXnbFLlsTWU1kQRIT+pzul21PNVD043jy8qr/FLPLSdJJrJW8ZxuwbqG
2gYj7SHQUlU1qN9ItZG3uabqodiIgk7M1neMMs/NYKpK5ndXM7WPUFRyyxB9O6x1Pipi7rPAEaU2
iFq5P3i/MOUJzRzBMiJLBek5lXPrwiut5s6PzeihgD8omUQytDiQT7J8EkQlNOvQiaCUOo0WNbrT
llk4CwropBdFTnJTz3xHaI3caeGKqCQf/pvMqtJ80hap4lxqTs3Pa64otVmSRiEsUAgPuHi8svCu
zYZmkV7ZcpRNSqgWjS6KmXpXJ8STZjYnNuQCqh/cU1lRkmJiI+skM0xCS7hqTM2jht8K9NEpHceZ
NKKd15M64NRIlzArTMrAK5KplRLnzgyFMDASuaYLeBI1GLDQDtNUlHVOroOntibw1yS54n7nufRd
aMoOd9eWZjyN0YunnFAlySv4S+I6MTQo3s6VFYQaAUOsNL6DjcE7E9dsTaLTOCeh3rjEtvU6orVB
SSaJOkdTbJiozKurooiF5saCDdPih38VBTlNpk1jZZxuCk6pw0ZKDEds7k2YvbUuy5aVGTWBdfLg
U96/yEP5faFm06jl3K8tycpaVzwr1UtNwgZOC5m/h0MusXM9Ugppbjkmjn2uSjgpvLXwZDgmUkt0
+EmT1B9qNW+CiVB5ajbx8aCxpVuiWCoTF95GXY40z9Cs4LJs5VbXiuwx1irZ1l0fxoJDQ9PgzfiR
eHUWBXqSJPWF3bq1bKi+eFHBNSpe2U1UhtBGFe0ySs3uHnLFmdLGuHtoHCgfqOLF76zc524hLlWd
4zsPh1R+8u1A0zPVj69iycnBfq0UVEMkofW+EnJ4ZSrvXqOZ8Dng3VZ6J3G09ma1EIaVEfvkEsdg
xlfE0kv4pHSkXht+wf9lCfZtowTtHFIu+FglXDbnHaWxdRIGwX1WuXE78X3K3Zc1FZuZZKnyBZ9z
X2Kfby5FySxmTVC177jUdnT8jdvICye5HegBfGLwPklSIOo8PCaTLHTaqSlbXKTXgouf5EedcM04
S4+DHPZw5VhXStJ8MbUcziWPtLx5mVX2bd16XyOzDqcJqS4yFy46zQ8uE9LMmqzKLwOaXZp2fF06
AtwkV4lZ8PDS2tUlLf0kvTIzwkHA19kdMW31Gu5hDz4hiW9Cgy8VPedJNamcIOBuPTXwMqOVXQc+
NoED1EpaT1suCR4ir54kZpLrXBxyBvhRvjeRDSlMZS/7CJ9Mdgl3jHkTUaX829UCca5YRP5U/l/u
zmzLbpXL0i9UqiHUc1lqdhM7ejsctm8YbkEIIVADSE+fM7L+rPHnucgHqEufJrxjCy3WnPNbsI3h
qmzxTLfsSlV57enxjOpwH48KhQ1G0jDobl/G/d2qHFL1o1YIBX+IhrOAMVLHuRgaH/cnzoRsuSgu
OfzxxsywH8fycYnGXzRKzrET5msi5PFIc3H4Lp6zDL9uFtcuvLmUmtoEVq1NFS/bc0m3Cku04ueI
mraHD1tneX/nDWOXnZHqboKRt/i+rCXZrxVdG+FjVqd9nspuJ/BC72HS5ux9LFz+TBW3EJxbsie3
oxp39RK76X1iU/apMGo+PhNjysfgtf6V+uiHZoE/WYtikMsk6R/WavDbbxUxom84BImKxzIOKvmq
0tSXLU8m7IGVMwNpZZREr8YIo5po41lx6sWSqiYtQpI28Lplf17iYviD73m7J1gEphvcEB4tcYk7
zUHsZTtFxL3TcrLjucQXDr/SL6I7HClPOgwHNkAn3nhBxc1NZtxa08Perknh13MqmJenfDD90srM
H5d0FfEFIjFOH3wxjn9HBrOxlXHq28gUq22yZTc/Yu1lh9/ZVyfe87yTY2VOJgoruyu4iWlrir56
tZXTr3mUhrQOu+irthRj3u7ZNv2F86ZRjg+xv0Xr5hQWn/PVucDyexZrH4pTqowg9Tg780hmoY4m
nVb0NXCTT7NbjKmznRh+5yScBlMd29ftIMTXh41X0bjSy1u/MbrUfFnzpNkqXkBL8GW5pVmf8x+w
KVZRr7nwr7POj6O1ONb1YaODuE6VqIZ2oWtPT9UaJevFxwl0NjZNOzTRsoUITf5osTtDcJjpcUoJ
+3qwSiRNsI7D1lzR4bX5mpO5EatWj4scCtbu6A/ryWbzbzln6Qp3fnufeg8PZR3Slznbx0Yc/QEz
ktj5tpIkii1eCkXO2AT7lg9Dy3YInlQVh+ymtY9Cq2DRxq11wkfPyzDvyylb4pifTeSHzs6F/CNl
cjSLsFsbpweFWbId+rSvObZAfzl8gR6rXhnNxtOoirxWIYFPHSGBSbMriveOld/LOl7IdJ3V+MzL
j00ZJ5ucqTtKeiJGDxdDxHqvorCRRka9ceVpYs6El7yMzEmUH/tTZAbaOtlHp8Bl8Tjl5j6x39WW
6DNstfFt1WNyE0nUZUO2mbqPWDcV7iaz5bQgPGgiVX7Wjv+gMPOwnGjjR3JKiuKSkulJkdF0yjvc
V5J3nurhFI7jtTgEh8nv4qtRSD0435LX4fjISarhnBzyR5FKN7c4qiVSN7xgyWOSyvi94PaQbYE2
dLwqk3FyjWHEdS5fYnFnV1kqXyeDROGJ7FEeoZEbXdCh+koMPX/olZ+mV4FbGv1zrOOR/qa5Hijv
GBGB/iVo2OInpUjs3gmLuOikOpg9BeFtnp4KDf/uNC+FV912RMXcpXuFtHFZEceVJ/zSu/0ac7Q0
H22lSIdTtERuC486s9afVykHvBo8U/LPofWU1ePG9vV13r1UNfxyNddl3ydFbZQQDWIx9cqy8iu2
t2WrsQq+UCn4+xTC0FRroe4LyePTZpPlKfeD/GyWEl01WxkqVB/qqmfDaTfZ1FhV2KfFB/ObeS+b
kdqfdk3G38EolF1TQL3DqbwWrqQvGaTCA11NVpcOcYliXtdpsLxV0451L+BUygm25Eqz7c++TQK/
Vui7KMu2gFc2rO+ZKAgahWr6RE0IzXEkj73MNArKBhdZ5zneT75cfJJ4XhNf8k+xD8kXk/X0sgnv
upCX4QzNqG5uXP2TEkx3o58FHPTQf+p5Rs5ec3c64vg+zY74CRU6f8nRVbSxQIxIt8g+bVuhfd2P
LGonk4SXIo9ILen8ZdVL36DVdIi/CnOJ8ZFbssTTtdTpepN6RgaEa4KfZu9sF+v0Ygben1Giom/I
3B5RDnaUllwuTdxDlLS7HKB62GjEO6rrLay2aFQMK7bKTD+i9V1/boHQdoFJIkutO7IjXRQJtbW2
4mjMPvww2rwZKbMb9qxHy3b0eEXs65jn1ausND9FHw+kMFN5ltmRbc1S9O/MsmcSodYHKnVNJvGa
Fr7s9iT/jP1InMok4S8mmL1VJeItnWbLDxXr0DEv7JnGdvhdDZm+EyKB7N1GiPGDxSgDB7YEb+4y
W+mbUmvU4gfttYTH/2fya1QbsY1vc+/CeaPb8zB58lgtovgRtOfN5ibytMDP/Im+6+8mk27KepS3
6rilgVZtUG65iWW7Ip8vz32WTd/4JN5ysg51v8kHxXVSk3XJPo0VYRCPO+92SLGpiTe/w72uqpuA
Sr7PDof8aeL7QyyRMZJkux2H86eEQnNmhjR9WXTOpce9ksNPIrN2iqEd+3j8POvt81zZ6ZlW0/pZ
hBT/PGf9nSbpjyTz7RZ69ZCK/skZE07zPNh71EJ1QZ/DkC1sx3k5ouuexl+gF0UjZjygDa/SaOTH
k2nzPvuKMCGpd5q+if5o8mR6KBjt37XKLpTypGVZPt1bkn2zgBKaSs78QXOh2nIP6LzM8o73Z+0w
U5HWSBF30Aq7bVO9brVbWI6vpfyts4zVc2rebXCt6kVDbVI1lUcyfXB8m7KHUsqRCcKQUy98Sfsu
kHFvU5Pdioh+htW91HTP1ImamD0XBG1w4cN11Mx+ShT7ktBlvORO87qvQnJm24yExzLVVduumsRF
ycmtaFZoOk6dm4f1ScfTQz6ucZMcGT/hsh57O+a/KX77yZffi4j8Huj4edt67GpZdaemKGq5k6SJ
0G81wR2sS9zuvosS9jwOZvltDtNoyh4D1/OVVoev5yrTzRBs65IYDau+O/atrezxwtx0SfXQbiq/
9pW95fmWbCc+pxCe6WZug1SkpX64IFz1Q20XF9eIv/DUolk/U1/RhvW6eJunHBGySuazY/ZWUW67
BXtpfprGCaLM8lk9HE6d56zEPsyXso5YJOrSjuzvXoXxotJZ1YgfrpN15pbNC/LC3tJb1R8v8O30
VS19vZI1b9at589AcxoEe7Imw46XgjZ5muDf90PeINh+iPfp6djCU8nXFwvzABlyP9+FUR3nfhDp
XbrbEfEH1mNi49eFhuOlmI7vx1R88ay88FIjCnFPRbyiSOl9qmeyXtLZ0jovjuqJiLHLF/I3Ofbn
wezdEq1XOdkG8dp2DgU60bBcISrukzJFoxH34gUXcDWLs3dDEfImy5MXNX+ZuXpcw0VZ9bZP4UHY
ufOrPJnsT7pHP6JkguZb0FtHDxY6ZDbjU94P1zmMtYjGrvQRygvp6JaMzaRdN/n+zHTcQ0usvw9R
fRuHuImrChISAtflvjvSWySPB2fgIaFQRa8Ww3kJ4v7D8UfeUy5+08Ol7Gm2Qx59hnmCmNFEqdJN
rqp9aYgcR4GKM1TypKaQ7/emypfsuiCLSS6waftwwRezmjOP2DrAUIHXiZyPSUR5dZhHWnwGUVLY
AbJoWxikGw4z4OBmdkMfbDap9cFIkW19PRkPfiEpjz2r6j0rI/s133Nr3ktrJvbEvZmTr4yFcnyL
+cCwK0b5gBXrfHJMcAHDul4IK8ZHxLvgLUo7iPW6IgfFX4d71LWBiOBR/6dnkHxruX3PuE1aMDtf
snz7jVXQfPTQAeSC66O1ZkivW6Z5+iMgqMWuOvrxClOGoHdER9GGQoYfZi/v4tgbxOlmqyVzWzfm
K/sLx3Vp2ch0nS0yFvUiNjQU4/yyFntx2lni0TAzeNv92jKr6EOWCv+ENzu5DKFQTwa+Z+2KqItF
rH8owvVnGnquGyuHuYUhxltgX29ZVGXfE7Q+Mv559CKgtItPyJ+zjtsgOjVYvHZVv34vuHyVZstU
gz3vOzHL3bzQ9FSR4iXTRf6GyI02SSmvDjZjVOrL2mcjqQf5AwhC2Y68Sk57DLuIDuSZHalVrVzN
XySJDx6t4StujJYDitWSfJ4Let00PU566vMGsI6sV3/Yy1SmK9yuvutlPNdI3fkdV4Nv6ZoNl77a
IFWLFa5MBLs5qcY8ruU6RU1Yyzu1btEdKXe0WPxXhEWGaAGSWRbPIDcO3rD5WGpcJMJqG230Jovq
a7wN1z3fZuwg/iIJ+bYOx0A/6JhQp4ccbn0xjy14teclN+aKH4gUSO4Jsv9lu62RLmtcofaMY5n6
TwhrVR2i8Z1v6HXSHRhPP8Aw3VQEymN9NpFij5nb7P1gxsZJfUFZp888D3gOKbyLmshou5vUcrQU
IhFmZAQur5hd7d3ATkKLvrEs6b/aY44voJk+Z/PKwR2E7XpE6/5AfHqB1A1noEZ9Tcp4buHxAIvy
HAbcvKYbEng6P+6RiH6IKhHdnEaIbna0pnJyaacyu6FVljk5DwuMVEaxyVMEsLXd+3fpRtc6nZe+
Ocot7ZI1+T6VGYf7ALVs9+V6lPmrSmUB4ZZHLR2T8nOK7kTjC4eEXzP9pioqLni1UJMP9xoJh+rX
F30jRJVd4hXAXzTB41XbfjNouVraR1FDlDb1ICb/MLElP+XgkupJfEv5WN0H5qcLDM+lyaA6agYb
9wkQyXBXSDedlz1e68pmATDZYR8ZPMnzwEEQYR0StMsqyxub8PA27+WnlRIOS67I0PEc6ke/JC8r
nU8jIsJ2kT5zTezH6rKVYrskIfueQ3L6OJ2aDEcy3hRV8n1ZV2hR1z8ybfxdJCOYn2V2UYMZ7qN4
jL4RliqwY+SbKsVTytPO6e1JwI5rNpP7M+Y+b+DGYfPzbDqbZPyU+yR9NGOkm+2D5CGZ3utVo68H
ISJaZAG6ZnvE2rCrb6Uf8zu37Xk900k1LIeF44q2GuEd9gfkjCzwpkvH+CWny+MR6z82WcOpxE4L
o9+aOsXq6IfxZyUzcWU96g+k+H2BC5rxJ6VrVUGMwBsabh8GfbOb4ke+Z7CE8/Km+/5xn+TFUme6
ZOEUUB5NBxgkNL4/hvl0IAiBPclrUemHsTrmk8s8yMdRE+ghSNr9oO/g6Z78TL+kxhehGWbW35ge
+qlxBz9bsc11QABzBrr0A1uOfWPUve8BMW0VRxqkmH+m6M3gUO6KX7IoXRrFuOvGqEybMS5+Ob0v
dbwx9TOeBWBWGhdtkVSum3dafIiCjyiGkW6L7elggzxnyywuBQzVhxFYYLcU2JR3VdxSM2Znpd11
LYB5Fr0CWud3cXF+pR0z/i1L7LcP4CKZshQBioDSl8fLDkzKZTo944VFA7QQf44Lb+/Gorzgnuv8
qxki+bxO09oar852O75P00i70Qy/Cw3Aa9r3c8jIeIo0xYYQFgOLfALlYsQZXlr8aHFXfB3gYrRz
MZVfyUyiE2Lxsvm4NKEzadnsiynPxRHRLxTaqk2ONXSpzuLnQbMbPIWnAKSnAWJbNKOL5xOtAC6N
wB0Fib5JTlTnxw0+B2NftnEBUzazmL9NLn9aYC11duv9maTMvlXzLO+sCMgKc87n04A37mRz5c+D
Q2nOK1l1QFzwGNicdpNI15d1THSTUfdndiVptOx7AMcUFd+gP5Ja2c9SbyuaieTvYAvZJuu612Um
23JOHdokHd/GuX+bKnvnIve8MXZvJp8iRqmiR0ABfyzP5pvJyrdEHFfwynd4Bm3OzHod/VB+WtT6
NyX9xUCiQqxsWbuYHJkaDgBFs9D7rR7C8T2CC1jrg291jty7Znke6mndxUPCAe2Fio13vsj1tXJb
+eiZbwbbv+5BLN260WDgBvQXVlg0l0iOCAIpDu8MGVQ4G73QuzJBjEz5Dt5qxbfg0w2rx67L3paT
QzFLpeFYtelbxFfwfzii6Eu2LXgNYVzcoUf2bYqu5jZL4ELAvSLa5Q6qHRGPvSVhRiHAf40WRNwP
McoC2Tf1JvtN1Iqjga1QKU3lX0lICCRPOtfHtLs2rGTulqlP1m7jml5gFd1BmQynIziYmHigHeau
hnOfVKzewvGRU1TFY2IglXzKuiXEcZODCWzXaJanRKFbAmY73NS2ltd8xsYYoylpaS7vgpzUhWRw
42DKfGIl4X/c7GzDI9BFWVDoOBOuf+N6g/JW7stbNSH3IpOCX66MbsoPWCJeYPcRUIMDvOQWHRkM
NBWrJ7w2/DWVQC+juLzs+CvvfDSc42Hhz0U2gTUyUDQg7KsGELOI2zgKDwRc9l34IL5Un79sx6Za
FWUv2sRoZdB4NmgU7tZRN9Mqf6xkfyJlQHJRjCiNMzp4SOng+t/IP/OmVwAEY3BRrdcpNBjyiXOe
0l/lmrhm29QJ+O4K7QpSNJH0uHBO12s5V7KTReSxBDQSlGE55h+K5+zsQANPlXngxVRcIHCmt9Ei
VEWh+qWSyHVHtW1Q6n542Kl+rRi2dO3Vi+ajuPXQ0ycRouQ6z7wlA+EtvP2vTs+yhZzar5Me7AsM
6vlxovty3rdhqlUERATMefmAQoZ3J+pFuwEl7Uxpeb0NERRoyj9ogLA9VlBJj6XklxKf+uqYLK4m
Q1+IIxD+ssSUjdOW1UNCBbpt90EUr/4s8t5eD5aLNo0q8kuCqwCiK3dxGg92mVw8PE3ZKGHFpcvn
ZEPHJpx8Q2eSNt5V5olICUNrRVYpp1k1cO10E9GAFnBDdQP2a1oU/qEeB2ruo6w8rjOqUE0+3sTt
KIF45yK99A6Uf62XlNwvciRdxaft3h3LkJzKYlyQSk+9bWeXDQjLmO+nlhYKVsG05P7PBCMH1QGk
3v2wQB7XGHLYPgGb2dBAMjLTOgHaQe7GeM+ibtlX+nzIgmvg7CtSLVho7tNajv0n0JxGoW/8cDjz
uRhhiESq+CyZgPqS6bZEzaI4jxuScfhdbEx4D0WJ7OxjN5++HhbnAMZRRL8D5bHvVYHOpMYPo1Wj
oigva0SZaKfgOADO1nH6BV17+LrsIG/qjWyVaCI5ALidaczcw+o09HSZb2XVwqCb1e8FfoV/GuAV
/7bQFQZtvNXi5KtSxbdlHjRSYpmi/e53mFkwiRjyxDRm+qUEP+IgmJL8ku+yj09W5xSm1NL3VQNo
b/gGN8fB94nyIOt9j/xtZEiAQcL4Huau3ucv4SjwroAmF/wGAlQLOL9GTF0C9PfJpWX4TscZiD0J
2rgPzmqXTZ9EJD1FHh77rQj78C1FWzldRmurn1oVowbyxaf3zbljAwUgxG8zbPEvPjmA0nrFrUN4
SQpJG6rL+W7eZwj9fTl+Zwi+sF6G0f7RpE9fEJyp7yoSWJVgOidyGhY3yms6H9ve2MEmaYt+z/zi
KyBS8NZzBZumn5OxnjGNMDWMDx8oWDyFHjnXIP+6yJfqrrCri0/8WKtLDIGQLeTR5OOnatqz84Cx
gmvgy0dpNcP6TCUa1/aAgfiDJAArEMVvgCPxWPIRsx0wg7tDw0u9qXIIeV0W+/G1F1LoejNLVF0F
Yryydthz3rzwdL8grGBoGAUD0UNWVvkmz0uH9MhsWC/4Tu2n3GZr1uhMI85d9spuV6qVI92hgA8Z
ATIE8yiRr+DVljuEPhyJ0K0Ys8iRgYGtaLMhJG+4TguuPZm1N/VU9V5fN/PRupVzNh21JSNjTT+G
gTVqKZu5pOQ7EIVKtkxQV9U9BnywXUi//ORKbkfd6xFhBlkyWBPcVhQWyb4szZ6Q/FX3ClKJ98UE
tFYVM8DtEKx8BVI24MPGxfzo6JFV1yiBzZsm0gZQwCbwNhpTI+p0FLvqhBiKV5wQgtcrVn55rPZ8
jpreE/lt8LN7FyVC8djlKRpg3ktUaJFjNCjMBFGVyYTYEJRm610WczJ0cSqAGLANoh6crhCq8XNO
vxhryTfMCnBVU6BA/HTYYfqLOyfSASCRP77lKSBHvP9j+jJWKeoO/uOy8cc0f55HJIGN5aWqIAKI
WiCd2ceKhSGX1OPY9+/h0GQ9qXm1w0liRXwmYXa3UkQzaC+fp0uXCTvNbVHaAvqblyW9R+bdI4gB
Tng8SDOPCVCYHmBFvszkk4ZiehwwNMdqOdJqbzAqRaNO6qn6TdbUIuzkm8eA2CpnlEu//Wd2GfUL
QBixAEse9vjqDOD11sA3R7reU+D8uIqN/Jw36X2np3SBAQmU0p3DILcN6t8LCTm4og/W0eKwUuNp
GZuKYb3XgW3+V1+5BYNiM53z/xzoKGuWHIiTo2LwcIYJWLuWLgSEBTpKZrEGSIX4RsEsqwcvMeSA
gazkM0yTqERXWqRPE74WCj9q0BjgKEkU6iU4hE8uDJaBrl6y3xoq4k4uTLVuO/q8xgdMi2Y1itwN
UFdlLXKPpAk/bZHYUJRitU+XIm1IvtsvvXMkhmqmALSDLXcknbj8D3M4bOvbsMT6OGel2V6zTMqf
iy3Du4VlgUGJvhqPjhcrRV90oElFvqi2rTvIlP4AVL7EtWer7Ip4wlzCsZooRxUaxhLfo4JDOuAW
yAovnCy+CY6W7LRwGeMlmCn+n2pDXin0QL7CwI0RtECNF50UpMAo4VghW0FIHPU15v127LkbKjnw
IVuMTcRm+R0zGQccPZng2YMuwVpMUayfxLIXeIykmj/vS6+GNlYj/oaCYPQCgwNwMqfekZeIRyXI
cs0qdYrEOsmO2o8pwbIEnnw9LFw5jN/16H5hgMUb1hKdI6SECdz9PBFZCTnL8gMR+kCnthy38Tux
lBdoMDFihWFDDrWZ4kTVvs7dquYGo2cYiUP2CTtC4akvralWFEKm6PCz2iqGkBeTFTUQoX3HwNEM
OZ4BhgZ0l2gk/3TFHOEFv90+dIUpZX4ZooK/FDKPjjai0E0dctJyvAQ8z09yrjxrK0ngCUqrVVr/
L8uT3Sw73RF7DexLtmtwbmuZBXFCj2QOBPcYFYircRKnArMeGb45kv7yVcAvW5I0wsNPMiiNArN6
5vQ/07ok/if/SAhmSzFrA9Iamd7HuZv/zj96bXY2IQLvdp3sABoiqidAe1mBhjSlGGSBW4E+AnMO
eNrl/CE34rJcIbpL8fY/f5Z/ksN4KvgUoL1x6nAOPhTnOfz7R8kHdB9IlOeOgZHAdGq6Dgqpoi2T
Jtb2AzCcD4JBhxyzlIhSpwGbXMLTfxHV/6L0n/8vJfuPsYB//PH/1ymBf3seHzMI/21U+v/MHwdd
/fivMzQ+BpD/34xAVvzvAgefxFVGYpzv929z0hnuK8clQjihHreSVzjOG/zsv2YEcKNjGuORVinw
6xyrDIzyv2YEcJQB7v4CeAv0NgOjjCHu/xpe+G/PB4cs/OvP/z4njXHtfyziIv6Yk04+5gTKHDMJ
/6C952JZd9C7sqtmjexwMZgaK4jrzCHKBgYNb3KbwnXFYN4bcN3qnIzF9wzzyzi/8UFEQ9GE8st4
yCtc1fd0L+4WdKbltLfDTC7rnF4mYy/e91m9pyE7hY/UkevxyxAtAqmauUKG1stIgR3Mc9ES2qvv
6UjXx5gvp1IhmSsMLBudJndhIA9x4D/I0CddjjgxImHDJqKRqJThJ2cTtmUMTgPegBZPxfjJVu7S
y4p2x7Z8ifaeN+hW/NUC5XoWM15OBZZkXfMzd1w+AIWsXgvMkr14ecgmtqvqglvIJcwfIB2AjYVF
09M2fVrY9BYDSkizKH5JBr4ijJeoi5hfwH5Lfb3043Ud5HSSLNW1hvn/tsTmiTOTn+g4PJotXS+7
4wZmAsJupImYTSXIGRAP1wKJUEMwNdyMEUZH5f7Nov40wEsA+43h3iUwfjeCkU0y0JPqAXvBgZH1
Bn/m9iFrDKveFqgsX45AkRb5FvZkvowp9pBk2TAMnnJaOwueeI9eF/ZtQmpaz6FHOCZ7JAa0bON1
v65H+W6i5U+abK7RmKIF3J1nrTW69aXHsNgKziL9qjGyXhNxfGeYi4ZtBlQzGDOj2Gyfkh4YRYlR
PRiU0/xWxjk4ugg7elWu8deoACoFeuKNVk9xJR731bXgE79qQ1/norijhPnLXPD7YsX4XLbAqMZQ
IVISmEjrHs9N5ntbH5FfvzgY7Y8LuoJTfJjvI1n9z2xKlgsyijc3l6/RSkFL5PJ4HuUeuqnCbNlY
QDCTIANKd3KfYBqkxW0H+B7LHH0HK+8Vwl00Sm7quI6eCZN/NFXnYQdBY8biLp1GcBpyRXs+D48s
RqrtdWjlsP2U8Zdpll9AI+k6kZv7KbRHdtZjEDxgNq7OrGdPCWcKHu0YnYbIL5cyCPfF7Xt6l9F4
h6vO5Qlzna/GV1FjK8WfU42ZTulKePgxAt6t8OwPpnfQ7LPwVmGoCCHSnD6mqQowI6htDmwKbaUR
n4HkFp3J2P6Ki31szeMxnJAzaYLUjmd1UvXyRm2wvwZYcRjjS7rs6CGInWyAqJZ2pw8KcAJeUvV2
pKRoUL4atWZn8REtH1AHXzG7GJoPtPmtdIOoxUSwOOFMNLuqsFDyERAJx7z0f7B3JstxI9uW/Zea
wwydw4FpANGRDHYiRVITGClR6HuHo/n6tyLzVV2JyitZzitzKJkQgQDcj5+99zrGeK/xT5zokNbR
gvJ9J+zlLSCtdPLdprrQ81BHppVjC2pV16K4qlLtem8tvc0yTmVk1rI7wQPASUNQ9HHM3DQkW5Re
AIKonwp26ttSxQ7dVKdX+97gXJYl5fzayNo8lK2TN2EP4OFE4Hi9Y2/PUQ5VNob0RfJHC2fnTVF3
kvwAgqTaVCsa6jYWS3GvB108Ftz1QznJ+h4piMIIMaGjPRV0WIwyhCekHS27jUlTfY9wKbYBgs+r
m9p5tYkHo0DdzWXUB2u3G9uuR+jRNW/TmKxBJGqOE7yevfOaJX7y1MsWD7a1uM128NVKFZQjQuRF
erCNgkffxTFwHLw54NjTmMEWuT39TMGXRyswwY02TePKK5fF2zgx9z/LM3HK/W66nW29fh1oF9Cc
O6tpuLPf8g57M+V8PO0WlMoj7UWWGaMr3tyRpqyS/XptkQBIN15S0I9oVy8+9ZwFd6sY6WMYtqc/
1xav6yB6bmeCnBBJd6WwrlZ3Z7WNxcecEJMdp7cu+3HA38T3PZp0zO+cdfbu587sL+PJst5jZyhH
Aqu0D0c4GQfpJO5rSYV3lJj18tDjPUFA9DSZijb46jgFngrP6q77Zhr3WYy2Uc7K2NV4Io5CeAV6
R1uebGH4z1iTy61R03fjmJ1g5p5EgsEsrxpOw1X82nXJwvnQLbFGY6K8wcCkDl1hDXdJiaE7Ffg3
Yta5sCROi1xo6l3qpeWjyb+Os88aj56Y5ou1RcQs2Fz3vXDnOpwXS2ebpVLi3RLVeFVTvH4RccD3
7FIZR7Ev1wdEjiEstO1v7CE2w7ntae7SAdexdq6UPw8nsgqYKNnUx4TTS+0el8pbw6BZ+01qj8Ne
pGrdp/aZcRGgNM9uVpnAAVx6lkaCn6pZh6umSFeyDPkYwRvhufRpi94VMjeuqsptiAfy1BEm7zZW
6fchKfR6N9PxRBowrO1UWNbzOWP8thhZ/pA4/nLhjLZ9ibR09mtNmBoWLGC70RPtMbXGhCUgK5pD
Z4p2h7+3vDWS0d+R+J2uRTc9Ci9Th8AWImwl7qTFc6s7CiMZKc67+5ksTNRULHplq9GScQ9t4sKS
EdEbeeAYOEZ95RsHP5X2Lika58uyNjx9CS+Y4Sh/5xjxU+cny3ek+wqj9eodDAx8j+Kc6BsG5AsQ
GFajXgBFTJt2CdKoKnexrufjOPkI9OYDS9m2cNt265iCk9OE8hSwz6Y23ULF7+eqgchIbEVYx5sQ
9soQuQBmNlVnc8bubX/nJQRhtPecaLIguF/jEx819MVI57FBjZ/HKBi9+eC3dvmuh7W4r+04/6xm
PDfjkA2YqyS3x6hvqsUzcE1azqlYJnNXopI++bMO7pec2p5QjMBdOwWhm6UYuLBAXFA43LtEQIqJ
IgtT/N4jmmBJA4kjlzeVS5e592kBdWZUTJmN1OztSqKZXgWIZO5ccijuy2Ia6lkk+UtFBvJKlF2G
O0Ef2vHgxHbkC9zJKhmPnDCj1jkH5BakL1VBraBHetRd8p22f5Sm7MIdyBMkSfpnBK/JJg116Ln5
wVW62g3eZG4aFyCG14ls61fdAxyi9iBxX2xEEW8LYhBT1XJCX7p3n/eU9uv9XH0a5UQS2nsJsnqb
Os61qTndz6S1MM7sEAhwG36bm+UeP1617SbWh4CVPqK1zu49Xad+ez1SaY10D7aTqW8Hts8i1+Uu
qQds2fMeZ+bWd5x56422jAjny8usrHaFuYy8q8GjsZ41RLl8J+1NVM3D0dfRR4zsMqGpaeT0sV35
4tti72tvW1M6XwiNBpFV3znm8ofTp1aXA5Zxu+2uXcfetWL+PnvL42iKNXJta6UgQhZLkr0wxHDl
iSomrkp7sdYDCr2Hc9Hr7GAvMhtrjRiNZ1NZ2d5NJraXIdmvtbdvFhpAAaFFNynWg2Gu4h64wWU7
jFM4uPFdY5fkrhQ8wb2a8EGMrr6LM3zYmEnrC5beYlO3yM3Z4l52PXyZKmUBPzfN5RTZi28Bo+jK
h9VosODHzfJpQVblgedMr9LkqsRiPmG9wkCafVdzIXB1ae+o6twAEdGgQE01ubzZmtgqvPUpCWY/
hCM1nlp8mmwIHD6Y8n0ZGLl/UEEiL4Wu6npT+EbzNPX4k5K5mhDX/PKCj74eJowbx6aH7tL3BGF4
duNHM7aQ18tA3ozko8Oc3vNFb6PTBfZsYHzWmFQ7xwhF27j7pFQNy2d6I83GPKB32LdWYOgTgWI0
23Hs7mPEk2eX7WxnK3O9LKsExzgJzuoKphP+xnpeHmjZdJgEdFKFbQA+ShY93l2AIuHsxNhP0zm7
xhsAr2EhDef2VKDwTUqyWzLX71Ptj/t8JAwYd+ttRwvUjAhRWWhUyt/Kts0vJj+2LhuHJnHb1WOo
yDU8jfZaXNHfzW9rCqvIqpW6blvRbpWRm5sWDeJONmj5kGSMZ5YA/8tYFOJyXijjibWPl77i9uDH
IPmLzTh2qHs9nBkHV3bGIelQDYX6ViX1wffiEUMHgcwWz3+abaW9X9aMCIR34a/f46kL4WB8t81s
AvXTWdjS2q3EF9ir+GDnySm2WXqLeYKDFe/9tdwUhv+gKv1OiT0cG4u8iHSnl96Ns12fq5u0uF2s
9UDmDjdAs+yrLj2/poRqoj7O9R77dR3G/uof2V97+v8jB56pwMk4IhVYq0bt76gStXK2SbCWW69P
poOgxf3cYD67OOdStzpv/G05i9s+y7Bouli3TTOlAk8b40HHZR6D2/KSb2ZWtNtxUGtUeLppKL2L
lmNLJbfCPKcgpVtdduaoolRKM4onJVm1aBgc6n6xImOebbxOsnhXK2lMPLmBjjA89a+rg3E1jF17
workxa9giBKL2GjjXqyi8T1OJS0xKOg/UealybUjkHKmqeZzWr0oyMQ06V2mg2Bbryket0Kt2XW9
lja5etM5lKU9HtEevFtfmfSv8zEFKOMOQeXiJmk/O4bOXx2kb4wejZEc8jn1oo7j8TYToFhYYRz6
6k6fOnRLnWrX4Pg+xJzpdjAx9DEru/qqx89wcFsAYZuiydU7Rh4vzKsO18xcyx0Wv2FHbik7tr6l
3q3VSC6ntopvndkkfYmQe0UkLu0vtKjKvccycbSG3DkUS9sdu8l7drS993HSI7A5GPIE7K3NYMA9
6oJ8etaN19wrDK3bsXLP0at+GKYQndLgVKzX1zXxhz7qAexcp3TrI4bdLSzEhX4aWBh2Rj+AhsM+
hG8TvWtTabhlmYeL2lDUimWb+QTosopTOSbMUKbl0+gF+vxCWi+Gb+NPbRIaw0acYRntbdfh4EUo
67FiR7vAOj1epH5lfpPxiKnQxClxYbMjX1aroMMf94lxrc242cZ97C7bPvfii2ouT94i23e7K9/d
ts83a0+0pOAP6TzK+pR1nr4Y+hpfv2N7CyfAXkeZaBaAa73xEJAe+Z7lgQzxQax7WsnipWwq1n4D
l3eNT/3SNocMw4M5Pua2q73NKDxUxjTXvNXVIDjF0kPfQ34CABOso/dSWSsyuD/V+Z0XU0VsgsDe
0h1Cyawmn54SNnca/mK6bGYlDo52pi+tmbCaNeZS0OHGovoltdv3whzt225ykr3rBt0pCGgbzwkl
B5kC3EY1GQ8ehHQ6MX12iYJleSUO/qJFfJtkM2uj0VyqcoiWapR/h93/f1/z/wSE+v87/WQPxuXr
+499zfPf/xt+YgdMQxIWfAQbNoDlnjuHf8NPGIHuSDqb5IFdE9OiB1fjP41NeChwFYLzzCpI0fQ8
/29jk7GFYLn5I0/4NnKn/W8amx+b82dUgo8US+vUE1xSfuiI+/FgjrkUlBUW5qR49tabgIMmpX+g
tvbaj9eunPRdNpLem2gWHH3VOocfbtY/dFfP1/iBJPHXZ+A2+AEtXJdBsB96q7OXTcADuyRcRtc6
NKvZXaOU4cbCyh39/lLnf+rjpTD/YFMHXiEBifDnP+AuicsPQpsByIGxqWii1RMNuG7AZfz76zgf
lAZgSXSeGdVBBxp2NL/izxda1TRhFeM7tYa97AicL0ff9TtomUp713Qcc2wbcZezKdQZQTq4D55x
7NDDvgoqjpOeMWgnZgm4wmH37kJ/9YKHYrFm68CmDfyh88bG2KlYD/gTaSUV2yafaGEs8cgCutJX
uXFJdmH35JNsZwSfAV+3mr6RO5W4riYO8zovhibEjZiZUKpmsdDIhRS4iad1GjACFBw+tC1WwhNT
CpKxp2voXkCswTjz+xv2yw8TmMFfYxvO8wBM1/xwv1iFy1gaMArTZP7qdXPCyZLS//cXsT5ehVeQ
FxFYCtAU5Enx4SpdN052ZsARlbj7DkbiTpdLPLtnud9/DLQDqs4QC9LT0E2onU525xo2FhXaL1gn
seROuf/NqBJu0e8/2cdXwLaZWefZCBYAjUzSUz8/Lr1dqLIkAxeug+3DPJ3mZUOmcTikZW48/P5a
NqrITy8BFzurJZ7jMrZHBOYHQW6uZr4a7uCN3ejs0apIZ+CrWatD0pTd14QTPLuIq6snaactbQ4z
Xb9iYJzZLDsxPri+8tutZS36pS4XcmyY4WJSJEXl0XzoOcOFedkur3682ilm5QJ53hwGII9m23b+
H+7c+c78+EafvwzWGhPC3HmUqP2BrkKUF0raWvPgmNXj2peKuFuSRaNyT60dfPv9rfuHnylwJRID
ay8A/+ADKsqA0FiujjQ2buHEp5iU4L7iHtzURuxc/f5S7vlZ/PDFGJvqeuivrCT2Wfb6calKETYM
b4Q9WwPKabZV2QbZTneBtxWFZSyHNmjrcSOJRNJHEm7yvoo+uJ2TxZewe1uLJkeZ4FZ2F5EHmPKl
MW5QVL23PonXjE4w4Vic342bEMZYFHRYgrPX2pBnuBT1hI5Mu7dfXf7olfM8ptPKPIcmk7EkzigB
XITVoOzmAqxKHNxoNri7aV3E20wAv6HXY7QXTY2LEQvTwBp1LjDzMMlS83rg8cARnXbptP/9XTsP
ufvlrp03Tp4GJoqzo/x81wqffN7qoee7aYNBw7Lbqt9QOiFh0P0Rj3VT9s9JJQI8DYPy9jAC2hQA
hQxu+mDJv+EhRXtRhNPvWGDB6C19vz7Tti5P0sPXCN5gwuhX4un+Nq8JBjTsYQWa5/+rHm7//pF/
lBut8xv48bdHabThF3mORNv8+VtgKih0KUrANXWTVzux1PqS/lwTAdTNkKpTWIACe/peiU5Fg2vN
GytegkgCGQxXAJ40VRLtXQArGh8dr8VSarDZRJUq0MR+/2F/XVPPQ9f+81k/LF3YGXhBz2tqXoBI
sHLEGjHIfPv7q3yEotn8R9njMV6POKYwP/Kuhn7ROi05cgMPqt5KBxRAb9nFTTXn3UPSOz6Hbz++
czOnvLYtZ2kxmxpzFtmmGG9//1l+/XX4KL7rslTzcRCDf/51WuAMSdw1GKRbYl8DTaF7B7UK62Zf
m7T1Erz0YJ/7P1z215WOcs93WA886QnL/nCjZQf+cnSpXYx0HXfpkHdX0BvPGIga+cxEUvjDnvxP
F0SL91nxfMZbyQ/vEqYvkr3mkKB/pirCsOsdlNf1m2Ye6BkqWf1hY/r1SQIKzg7onwcSI/d/WF0V
T006LhCdprLTUWvRmxhwBPzr55WrCGEJgULL2/Xh3Spnok748Ngw+sCFQ4PFD+CL/ENN+4/fxROu
52BlsECM/vyMTH4t/SXguwRBt4TCKLrIMLnU75/Ef7qKtGny80Jgn/A/7BFVjPtLu+j1RYdVyO2I
9gqVlH949/7xKr44H1EsAe/uwx0TSeWa/sRqhI8McpdQTnmY1Djf//7LnF+bnxc9zBz8KpSPHo+A
/eHnN+05E/in+fmLado1QFN2LX91X4AOOfI6LZAZcI5ZWIf/8AU5M/1yaYsXKxA+VZhnfkRAtvPk
dH3MGrZ0/OOmWpsHRRhwVwJXgzwVLGFDVyhcsWbvRvcrMNQHNMI4jGMSSL+/C+eb+eEuOMxS9L3z
WZE294eXTsz2kKUEWs83u31NwFXjCHHbA9j3+e+RMP8V4Wf/ei3XYi1hp2QIuMVg058fUg/S6my6
VYxvbg0+87ZDi6mR4WXYtNJ1Q7sb+mE/1pN9Ekx5lBufZt5VhS+ayHIypp9zYofWERcHfKXZHSsi
esxINXbVmBZlNPaofBsanKqiOT3AT3BxUPT4UQrIDVBksLRYvakVFjBT0M7wNbHcf3s7XSo1W3DC
Zs/wPrI0575NJ/Rpspsa/ZE8LiEEjNWH1QHq8/tL/bpcUjVQsHGQN4mqn0ep/1iwWdi1CWBBiDOq
1nyfmkVdgcosImUH3xvwuH8odX798UTgYnHCwSrZhj6SDgNRVc46cbllIfeYG+1M3YLgtTEGy/zf
zs5/fVT+YfvlS0lH+PgDmdn2kQFaaRm7WGTiDZl9/ISmrC+UP7SotyV9v7U2d4ihOJxK374fh6A/
mg7d98ISxfH3d/nXVYJh9bZkjDquLvio51f5hxO8oxEe3I5nVmqcVHYyDftshjaHPNU542Z04vVY
lqbYohiJP9Tkv97y83Jug3DklIqv7MMvXCzk60i4xTTnkR8wP7k4mPouTI35Tzf845p7fh9diLnC
tZkawv8/f80xrtJiMHKK7nz8atWuEcXSTv7lI4Q6BmQWgLbjcOhki//5ImBFW6sjlRzmci2uk5V0
DGE040o7ovnDpf46h/24rvFrWabDVYgTAgn4aL3MCxJxVWO2YbtWOiVSH8T7JSYPvNHLPE8bzymE
c1hNKONHWaQYakeHDGA069lC/sKdloVlhb8nJJEVWFCh6u6qUyR1oADNWt6x2ogxwsjA8AZVG9kT
0hVO37Vfp+Y28wtZ7nPPNp5+/zj++jvxtRgq7/Lum0L+8rVct02q1aDaHCp1mMnTgD20yj+sYv90
9zCtOmdzknTOq8vPv9SS0rQh/0s2Et71y1ymOelCH4lwF5iJ/dLqFZuLGejxU6+BL24s5+za5tew
nskExDrUrrtupiCjQBBxvoVhmWI97OCol0V6Ji7mgUWWgIbBfAOgBg6q39hKbUyENwsuX2+2f1gu
f2k9nl2ZgnM70XofiO7HQ04wZWrt8rzHGpA/WORxXodpxPO1YIfHxMbGOwv7fm6r7CFOsTR4RAZv
/u2vx3vG+8X1HU5af616PywmY1VKXcYOYY4YCTuLIWBa2Zr84Zv++oyc/aznigZSsAR2/fOPl2iY
VFNTk0TsEIFaTIoE3rS5/f13OQ9s/KlyoHEKNsqmFnQo0gLzwzNSrJqCnWAG9MxheupkFXwfM1ke
si72H0aSINEymum4LTLPjLLBnU/T5JuEGYV/yuWyfLHU0n36w4c6lxA/v/asLmwZaELoXAQXfv7u
ZHl0lRilDiUs9vFqdcXK9B0GrCQhAWqISVOqUe96kPPLtrVHortoj9K+xfhgP/z+wwR/uXQ/fBp+
A+F5gHhx3skPC95YjZZKkgoOnp0P9LfjVcSIla3Ot3Y9mgD7XcfY4NYfwPJDqyXxz1v2kqua/F5R
SOOlyhbzUY2N/eTWXv6pKpYeNFRdPqIJrWVUmW4G1qP1F5wDmW9tHbTLk12mToNDMkDlAqVpPLg4
3JLbDGLHN3OmsgvZcufkEjuUONlAYL4UmWV8r3ARdiH917Hcko+LPyuwL+Ar2loeB0sFXyk4/Ba9
zZ2dbeqTRCJc0Tgk1YNUupuULYbWMDabN+oj/yKmd8zUBtCLbJ6lMN4zu5s+rbly4y3hotXewF/D
G+xks3qegikBwiHT+ksnBmwGJoQ7/BFmSXPQ9nqpd1a3iK+dDEoF188HP5XTePGwki3mWcYMSjdS
DVOOwgFa0XQ1a7PMjpAkxRfEKZh/jPGpP7t0eVOszp6pLwKclh39ZmzQG3CmTr1Xg7KKQ97Bm9jA
fXZi3BGjntF9/fVpqOvF2Gd53t6PDq7ZXqL6Y9M0yFWkC2twE4/FdTFn6rPD+9ZG2h+K99ae1Bef
GSZXpPvSKUTB89PIq9b6qzl79daulmo5ugnofxiwDWGOHiYmdMSmMd47ZWAH7rN6/QzEAYXY0Qkh
2UEQ2oSV5Klyk7j+gEuuFAkugNRYgWK7k3xrxDrfMYIiuBNyJJ7kLxapXnr142vtmLTVeCAdWMaq
L18rQWRik+freiI1OKx7PZrqmqN3/Zw6q/PFI9tUh8nSn+GKiZOWt5Z3NpKAjcSkNLsLVfS8NhOG
ib4Jsn0DR2eO0M89EGFBjA15GavqOqi6wSfn57DUmmUz9tfj6ICuKosygTa4xHkdCalQKvFCdvCD
44FvjAQeWFu76UhAN9i7aoxJo3xvVmHoEC/xdIYLFXBSYm/0PGR50MQ3BHUxUHg10amD9msP68qC
M3MjcASrcKGFGnVFjtF8mBbQkiTFz7ym1a17LO2Nc13NQX++e/UK9NFiukkuzFVuzIX4cuTWw3Bp
MHAII1tVyHk3V7F6APGJQcWu8vS56Vslybqt+gvxKTxcnpw7cM7MNzqhaTn2Vbzm6aO2Vdp/HrW5
4GlxWphvIJexmMPaxv3oQKcYt6Vsc2KydFS9MC0sDoZ69oL+kq5g+5hlNNtDS9sOL+Vqt3fAPDjo
sKEt77PGCFW0g13uJer+Q1HBwAuNlpqFj1PVL4oUabJRsxyuEt8H1GXpyjhaeAheyiQdn+fWxxJ3
3rBM2r254s2GblVtJETLh9HEDXhZLJ6yicz59ZWe2iDdl8VIyxUuIP7/xXVp4arBtIeIPMD8QjiW
NJJs9cJC5JrtxiR7417gO7TNCwwbE4gG8mdHv7R1vW9mHzQV4NX6/hzkb44TsFMQGWkdOJdBDXsV
CK2vqUp6LFhRN6hgr4xCYweYyxa8rzczPyHtHHCTdFyb03L2nYYzoTkssQPKfpTlsbmHtQK0lTTo
xKLoL+m3GRZlsq0RKncGmJILrw6MK9uhtxLCN2nfKBIlV6WLdVsmug0iTDbUFHBz7K9JSrIkdFrD
8JkVoBvB2nleYeEP7oyELHcI1Q3WRJJY84IcVOfxbvRBchzNVFH2KF9XwAvNKntUysYaKuqqh9kY
O4UTsoTj7IFBASZXQwRDeatwugElowqOXIU5eucGsDZY+LszFq4dh2+MjCF4YdsT9ISh8pR5mHEp
ddvOAYMk1255L2uZlTuplPPsQo7oQgyAbB7TkAVw72Y7qLYF5n/IKP2K97paGrKiWiIFYFuB8j8O
hbviZOrTt5FE53QlAra9g/LNQYdCTbTDs4AanNxlPgKwGJlRhzXXV4zfydbvIM2mTzNDbCB8Jow6
whtIM99aVgYA+Xudj92n1czFLu2sU5NxR5eYIGgP1ryrTN5T3OgyeTNa+VYJY18nNNcZVoRH3IC7
6s1464naFeNDncnbWdUPvuaZQcTZrPVN1rUvpVscKbVxzxbvZgYOwnSPQsMKtqybRnigeky0naCM
IM5EFc+yL4iNYe3eI218yrvqaWB7d9vhEkE7/9Tk2fW06EvhlW85Vm/iMKfVemnGhwKkhe98tahx
K0seXf6FYWFUg0q3WeUw02KWO8mxAQtjb3FXPXJ+DmVxqvgam6SOnS9JytZVtzT5sCjfjEZpQlqz
0hGrm4QbzqFuxnhrXdJ04u8iypLrACVUDiYQ2VjOkdl1+0wODyOOTjPhxRir5hRj3RcSkzxsljuY
FkdlULrD0vzE8LUnao0H3PG0YlQ6fcHi38N2YIbXsn7xUrHthuCU2OKS3//esSvMu81BZGQPC2Xf
+21yl3swNYpHPzlhg+qjkeqYeHWWXPKUqW07QU9JLiQFY1zhlq8S9Qhj+IQtv93k87TunTU9DjPd
9iSbPlUDkFAN8hNuyrE3ncd4yF/JZoeAT0VU6nZP62gX04YHc1Dv6Gw/w5S4tVL6FSmNbKyCRF9U
FAQx3Dhf0OozIsnXPIOR7b1q0k9OSnQpZ8qGQc6DSVzrtjPKhI9x61XiWVvTk9E9O5MFAiT/CoLx
2xBPwDWGmrd8vkryYhtMKQVRdRPj4AdtYB0h1ThfwJqRMcEk6xh40K2UyRDxcjnBsgXqHk22+a3h
AdoCW/6WOV8mhExsnjdTIp5K3qfNCIBy9cxDMorunjF7vqYJ4IEuhM22Nf3mm0vdAn/oWtbYULtO
kJolcd+q/sU2CCo3WXFbMpQIDOIGCgbcvXV848W/afylPDYwjrejZInrmvl+7HGYx476WoxMEYAL
nBOPsaqeKmmWfaib+jSp1rzqzVju2Jj9p5RHxz2ak8B+6R4A8R3MeHYwTfdXBRjnSvpXncDAriAo
b0oHAE5erGzYFCANRL6YcmafDsW3mggFUar+Pberh8m3XiRQsXAYXrX2DBxk2LjN45SQtqcp7Jpx
WDcNoz8rMX/2asf4YgeJ9a3C2ctUMQBsI6dJ22PO55AjoZJgD+4YpUaSSHA6oYh0QLBE0GwwKgdp
FxwHldoQSc1lkWE62KDzmH8F1jFlBIMTFrZan/O1suJwSZesjphfQCigT3VxLf3Os7ZLRxcAvAZ7
y2AnDfx+6naLTPgsjZB4y6RDSBg4ePOEYYUrpv3IHazshqlYmXvm7WFnVB4TbfgZPPZpASjlRuQ5
MAvThGKN/3dYXczXmmGPuA2SAkBsRukD6s5JeIicTm8svL6w6znrbOEs9ly+axY8Yogd/APKH5nZ
49Z3nZ3O96436XxXJClNUkx8PRQFt2jjjW20DXAJrKffIAGmX5SrY55eplfcSeY2grAvCz8LiVFN
LGDKELBqnMXfaI7RF6qeu4HnZ63LqCUUMzLaUuGIy+QaA+OOC0CUA6Fyzjp911XhzPZy7zNnjmwM
yADTCIbtWsArAGFxxsIxfFIDT5tGkYWWO1OIiNnqv7YcKPkrlQ/sQHR1hYbqQeTr2VDmTbs0BG2l
bq1ll8LRAcqMSeP7ErtOxX3qtYD5WWp30xqBHCNnckTORjJR4E52gTs+pUegLzuSRw5OJe3cOyWi
+HXHEluEJlWa3NLDTy6DvM+syDGngZCeMYrved0RxW+6MXlyNafUjZBl+oY12Wq3XqH6z4ay9FWz
DIQTsYcw+o/JBx1fex1AxA32kJ8kQXmqrRw80aZI5JqGTZ6s7OJW7rB+B7P9tqL1dNtsttbHMver
JEIXij/LbqjfwODYTDEVtfXKnAKACpBeWpw5oyKY4FjVsdLkxyPCB7gnsu6sf6T1GID1zCedXDRd
FSyRPybByMPZod4yL9i8koGE87HmVNph4gXZfTFZ1aXRlc0TMyb0temRBKBAUtxf5Brj3BLjtL8Z
GhOcgW8bZwPRSgdfNKTEwrGI7S8s3EyNja2VXd0/U06YW+BXPtKH2YDqi9vkmFc6e07m2tERTn1s
2X7lMTF1xvv8ZrpJc2v2ucNL7eIv9UhyfZ4YEAGsqTyLYJgRiPmDXWvoIie1/5wHOBk26+LDRyKm
Ph0HxyrP1ZFZXWbKy8zQGQnZRiKPM1L9wxhgQVuQtzJ88jdgdANGc+aL5xzE2utrMlY+DHLQIG+c
MUhe+c6q1K7VRXOyILBzpK+M9A2cqPPsFY6s2H99u4s6Rl6NJBUbn/phYIqF5G4rcoxl/XrGKgw4
cQz7tfHi5oQcPFphgEuCWC1F91eDovkus6qVU4GsLH8PFpBJdX3s04jpx6wdozi3U+7oxDFsp8Bz
y01P+g/STMMwaLyh2hqIEWshDkmLtesWtadvIwkb9isEL1MB6nOCT14y1bf8s/qltBrO8YUZLJ9g
EaScsjlFFht/6NR3q6vj+67JhxfVexZQ5yGHk5vTMeAABEzE29icQfUpn1R6wOqfEtwAOdVu+8al
mvWYU0PhEmS0O5ZlgM1AIhlmBQB9UBA+AI8nC4DyUxxgDdy4cubPlrbo6ft71U0PQQLjultSTBpt
0sLepk8gN221MiTXUdV0lfVGWmz1gvDFMJ+EaQIOSYQkwn0dH/2EAw3HiBZKF1qm+W2STCyJtDD7
pwZYExQWRgKs4WLK9GIt4toNZ0KtTFXIeQA2CRZxK2KAtbcnBnWZDxXNk17npB6z2rgkw2HQ6KbZ
VZojuTuOseNXWjDEImpkyZJpLVSNAzPOcjpAjKLYdKyhLZAA+6+/XfT3NRMb3Y1fwyDZgkEZP1PN
GsPWcmMqrGQVOGeCVKS3y1InD4npDY8NQXE2r6Sa3C3tCp6JLichyFQdmh2RMhapCMUxZAu79UyW
MC4Zke1VcwurcSrg2jRCpIzRbHzySQojBkgPaeH/9xiVGU1rkNymcmkGiGALUEmtijM6RwvOIUPQ
ALxZXUNdog4DdSWzx9PeErs8/Q9nZ9YbJxZt4V+EBIf5tSiqXJ5jJ3aSF5SReTzMv/5+WPehC9c1
ylVLrVZH3RRwOMPea31LNRIlRMJV29/qwiqAV5DC9wPI8QxtumrUb53VzH/E1Fc/gzAwIHiCFrlr
ScPBpTiEwSfCLFxxzKamfVbYRVBxkTFDLGisCrarYYf1kQM0FjSKaMX3wJokCpUR/vR+kJSecI/k
w88ggl4EmIn1cA9bw433Muzgjpht1x71rG9Ub5BY0n3H6uYJQ1GOXRrlfBCxbCGjphRgqDDygUbs
Wxt41rG2U9wF0ggfWo1SmO9Ai8IojptM8UuyOuEkgnfu9mUXho9mUzEYLIncFV8qYj8vmeZO4OWc
IQLje8++5m1n/tZUlhdWpk6wX9YrTjgKxtVREFRxNGar/J7A29Z9dFOYTjMFWG1Hjvovw3atO7wg
7X0pLcZUyn4YeK+e1S8JIQLPBQFtd6lZM4lBrFDyLQHC+3IwDV00hZYwkKA69tJI+09tG/BJHHPL
WI/skcU9dAYJIhRHzbNBwfCbPcj+ocEp+VTZMeEJjOcvFSzq4digLFsguZidd45CV5x6jDpcSQhq
1RGOnvq37ufmjvynzCKNXA3UgxRG/hg0/cD2ORPxhGnMxFlhiTT4Slhsv0TcsMTuOsRUvRdHWvsq
OnuKocJ1eGdCOY53ncxN+F7U5yw+hjC4TSSFyBMspDH3gqLuf+aVPv8CI42vSmNhoGzYu6BjQ2pQ
vG1m5I/LxetuH2s03YkltJKCOvLUVema3UGhaBO967gsTeiRdeBb/YyYUWnqLf3nuxYBnWkL2Qst
EZf+orH8+X9elqo3YO1jmXnwU+NbKn1AdrFRHz6+I23dPOWWdLqKcCLRPqMAXY2JCnxwHLQFJtss
Hg+VI7Cek3L6W6mc4IuCfhC7k4X7QpvUu3pc6rCIlpXvaiOUZ5zd5nEsRZ/v50CZb6j8RNcZTrWj
JFf+2bCm/w1T/T+bzhdegG6Y6N9pb6OPtezzhxIDJnAKtV7yBFg/eEsK5SqENNKUWyrS980Tiwdj
CdQnNLlVe93fxhCOeQXMt8f6SKxWYPZx4c2KExqYr+POx9/WyCvKul1BEU2Lvgyk46j+iBzA8UZd
jV9MFmudzrDSbXSdL4wNLMGEzdBnpJOyeAH+OzZEApIpwCjiubJIbvDtjXdUuDa0IBeeNf5A9Pdi
6dbQFDu/CECLFlQVJSbQR1SYWrws1dB+M1Iz22jga++bmSQqLGgW4eJjoD206sIYbN+Iz3M5arij
CazQ7rTPlR1OwGRTBZpwJCiesVBSDPdkkS7OH0lZNNBUZcC8ZsAxAIowTtB7K+cVHggeGTsgAoBS
rU0xzVHLAG9iPgEljojygJfWZNEvOyZ8iYZ9AZKydAxpnfQRXdUOihasv4gocvJVoVbcpXFAgYOz
InHndlw1UCICPOU7201Ue9+llRIjuBrbu6i1a8Pv08F+1jq4kh7NdNCeOqAj9cbS3WV7o7O32LVC
5XBJ3Ej40nWu+EvEBaUYwPWvMq5jQvDoOP2VxSx/5lyku6JLNo77IsUx4OVNbv3BE6ERna47ZDIY
bKHc175pSzQIojVtz1VLU+zHgsTmnWkN8TdC+epvTJHtY8reFjysaWSvUddynAfFDGbc5agoDiXA
xPZ21ieOgyI0CLHQIPJFcOvN1vUIh8u+NnGK6KNsTBvSy8yGDasoMW47dKQdFLu5b0+yctzfht2U
T/AAaHlVWjF/o5+sIkVpAccd1GngJC1syQwK/Ywcp4C9CL41eifoa6v6VdWM4YsAsqrQQkioVte9
pdVwdTVSKgcah+DMR4Wc70yRC7QDhuC9QS5hAFNqhreHLiuDwNFFxXPKaYrzIofbW+4OF1fVc35s
p7wHp9kZ8d80y7tn2CTTHTm20eck1BEppYMT3sT4indp1VCHx0pGpa51a3rpXWFnPzVpz17cmv1G
T/KdsAbpAMI9oo51m08bcMr5h+fCmmuki8nd7ZJ5BGLBTY2J0/01q7TMTnZNf5A6jzPUx6Zr2cA7
1Go734AIdiNSwAwbq572fiagkYx7BYkNzXHmm/MfJBQ9amipVMA/wupuQkDGqUsar8VIx0eQYndT
Ja7+AOfOYWshCl/JcmCrI/V4qlDXteGScCYlJVUjCDZ+3OXfxs/CLGKhxF/NHCN4wCKn7ORNZkwm
aNFEB7MMngonGf1/XipRxdEjdoSDvAP18fljQL2ViCYAV+uOA229STb2X7ekVWvmJameel/uzaWM
UiZWe7CY5AgaScNvs+ao4LtpiO96u1VvZahPfjemxTXuUfpKCcV9MmmDLxs/d7nzs842wwibGF1/
HY8L7pbzn4tFXM/4eIE6GVEOzAkSk23jGh0bKU5dHDUHJjhSO9ncX1v8eJ+De3cdq8GrS3zrHv5G
+0QrKKSAqKt3RF0IHRe5Efll5aARGbXa+/gXLwvKux+MDYVfjTTPWAtngJhrQzvgPqrmkrC0OAy9
0C15s8L6VXZqvPU+F23W6noIx1EhLFJmQGOr99mpCuVTbSw9ywz6e9C1nAgMo/aH3GxOCMjMA0x1
9WkAK+DRnChhHPXNkT1z/vjPN44EgT25jRzCROp5/qZUbcpHm+6gZ2pd+0cB/AiKeSgOFl2NUz4C
H/j4esubX904Qmf0apTXuXtjtX0YA7ImG1gfTDBN8WAZsvhKwKN9Oxhp8s+bCEj0aFAWJQpcR2O1
YXOUiEouEcCeGoZgiWOhtl5K6C3Jv7Hrbmxm32+LKCAC0lKBsVnMnavnmFLSVQkK4oBu04GLRxfz
kQms4eOnp134sPBamhBL2K+wAVtp/kqwnk6ixwi8yHY0yUkiINNBDLmEKBWz6XeprnWeMKxRPmpz
h8daM9Et7bJaQQILPlfh5A2R5V7MdCd3YDWsBzE51udeJlKh4gI4aUe/N3yZe9UaNr6yCy+fqRzo
IbMDNs+3rdh/zhVKFccUi6PK0+zZ3ItxVO5jsoHZS3XWy8dP6v0HjQCDuiN7ddyp+EHOx3VpukOV
OXPuzQ0pmqCLqxMVuvxUY1L3Osih+3+/3jIx4+XEI/vueklQBlVH5Y2QgMk8Dh3QfZqwja+6ufMQ
z9jaNhaf9yMBJBYa+GWHzKlkLbbvWw2Aq+Q8mGEcoPYigudEAOiyG80mFyWlkdGF7fOkOTOdqiLN
Ns4BFx6wTuY95wg66RpCr/MHXJEdYrDNzL08Lsx7fYB9W4iaoAJdpXuls3f6+AG//8CwSHIp3HWO
yfFrNfJpzuVq0xeVN8rXEeYVxcaNJ/p+dC7aP517sVT8j/rqOEpVhMhstYo9gxogRMDeObkirg5N
OzsbU9P7m+FSLvYh7oZDsLWaLSpMsRzb2xiFvwhfJQsEM7/7r5psZiR10YI6GJVwpqx9BKLOaY1O
TcxkEWef67AwnyYjoY2YRluS0PfyycWoIBysAsCjEVIud/yfT3u2BpQ+Zh0DzLI6sspwLzQ9nYQa
5QfoJ10NvwPmG4iogGqeFCLq9rGorLuPB8mlV+hycuTkbC1GtfWvwN682G0Sat1a69PjG05GUry4
hKhsrGOX3iDFGA3zJa4FJrTz+8XWkpSQkjGXKvFwQkpJ6u046xuD/u2ge75cWhpjEms4TmFUvavL
oK+BGG1LMFBz3nekd4dGjpt6SaXVR5H7ogMvX7ZpqHkOwbPf4kp1nnNcmM9jiCiNVDD3d0CoROJR
XYLnoc0D2PSwrIEA/fOjp77JLhgfM4a09QORCd0qhD8JGeAmAcQ2RCg3gkdZJ3W38aEuU8v6odBp
wfXGzhs1+uotdyrQ64mGDs3xPr8NrML+FOm99Ck8Jl8aoRNhl7ZA1/79Bi3BoZZxDppZrKYHbTbc
BIkZb9wm4zMnpH3vOCOlWGd2N5b593M7fpvF4EQmE+lq648pTXtYv/jdoRLiodzT0gbEHhoLrZQW
l3TZllaR8O0QGz1qmDJ5HOC3mRuP+cIQF7qLL03wSQkm+/MhrsSpJOkZUWytyfxmKge4OuADNsbN
patgn+BVMu3y12qE16OAgh9DjjfNURL8LYRvDbrYuJd3TlzmQiDLqOIFshbm99V+IHT7HOkp+rN8
qpu9BKH+g1h32nI5IigS00Xst3NG58lx5oMgt8UfaXN7dDTtm8SR411rCtWr0HsRbyVD9RY7MxrO
xgU2kzftddZpFUFXZb3Pezo7/zz0OEexVlCwYAFce9F0hK8jNKXYE9ImQ7xBBIlY64Ym5LTxnC7N
47qgFMsxiEMBH9f5S8dgCayltZnHScOocO+iFcNXWj0oHIo+Jb0RnsQcNZ9AYVlQHQXtT+iH9x/f
r7gwKKg925a9zOOG/UZO+M9qUlkjIiCHwtbYppYEMlbNd+BwDGTaAXgfxYn+ErUOBSpM1aMihvgT
k4/xG5ZpughhNP5WE79bEgXHzGKcmhnnnoYapj6CZGR1R6YC9Vex6XgnWRb7PbLrnQri6GWcCCv7
+HYuzFf6IjbHGIllAq7C+TNtC9RdWNbJKm/0+AvtF+eZzD2UZxyE6LWmymeTZvHG/uzCUoh7UcUC
5iyL/4Jz+e+CnMHQdyjTxGRc9ChJOi25lV2Nts+J1I1LiTer0WpGtjg509Z5q4yvy0Z0xNMoj8DB
jTWSn52pEQKyIyuCB51kKODUvqTRL/GPYYXP0/RznJJSpoZ6/YlEWhe5C9lXZDjfNl0R841Cvwz2
hTYnn2cL1wA9uAyhKfTVpvd1aYv6iGlTMzxAS7p5HYLy+CHSUvtRWbP+kyQzLfdJLhP3PdJ7hVKk
aWEUDWiEYtSRhNN0JCXRfRND+KOO5wL+QOZY6c7WhfLYRhqB2VrnZve4Ea2vSlrYN0RsmKR+Bup4
n9Yz9bHeqbV7JOthuzd6oUSe3dbVnw4KCtDkXJTEYU62bFAcKwQ8EQ1hfe5aU3vtw7H6qiNhrxdX
YzU9zUZmiFOtRBTT7LxWrtuholPKJJZcu240UQamD/2UqaFl7PBbozpvIpI6dhQIFPOhTIE/+CpU
zT8YKbLmCgxqfRdx0iIhQsJd2WNEl3xCzjCAkk/zIPLCUsNpo7EHtQ95kKMxdHMUXB7WaySElltQ
0jIFAQpYdsDpwm+w4wcnNAGNEUei5DtXDtN9Z02pfoBVqH6D7DgM2HJC4MlBHk7EbxvND6vM4Rw0
epgmPqD7CEh1VvA/ha03iz17uOYW3Zaj7DPAaRFY4KKtvE5pRXxQMoMyKSOKaAhpVP3oOWM7t8e5
CdE3IrKfIePRpLrmSBdM+6py+i/a0vwjQAlg134YYZRnZmDnt/nYl9dBTot6l1Ju+E3BeYZmKdU4
26etFd31HZEqPq6C7i6r3UkcCSpalHijijYbZazzJ6Jsz/vk1m7tSgWCBwTMZXyOqTTRT/Y92k04
nORqDkqJqsKoCMuc1JTwEGC96YIpbAREZLRAZlcRS4WkfTR9RyEJBXhdN3qtCpgL4pcO9s4APWjt
oiKmjiAgHyJYEQ6lvcF0wwe1nXRUn8YCKGcUTLVXCfowfqkSpJX3NcfOmux4ZTdD9oLJCRS+PSpx
2Oa+looRcjn2tNrvKlnXV8RgEKpkUB5NPBre9XzIrcGoKDGXvXUFci6m9i+1Sme0RwjJGHwk+U5R
qd/MvQLgFaD19L1ptKC/NkXVdh5k+cz2yYHTWvqUUHxxC2sjNNW6AIdrNxllkToCYnmc+rGxrsB9
ltW90yHFJ+UcBN+dkJP9BY20LTCExXZxmqsekXHIFzv5SeMMz6FdhsYVCxNpEXETD7clyv7XnjXq
B3jOsvFT1kXEYETeq3tkqZXmK6HV6Q9ul0I8ikcBFa+Ow99xqxafhxKM996WGtnchhyYGxu1Y6wk
RCepPlE3HVLyJgh+GtPUvkg7BfLLYLf/1OzBaEj2Mh38dFaGct/Irg8feofK9I7mEIGTUxe4RBGq
AeKiPnk00fp8Udi3P0U5nNWcuCTShAjVI/fLyeAnZmarXSddTsxgqsIonLA/f0GiUb58vCBdWF5x
6NLvovPFGWbdjDeNNjLzmZMuZgECtthL3ueKmv7++CrvVyDaujYFa53VB4zy8iv+s4jHU4iUbuQq
CvEZor4NweLUyeHji7y/FZzUxrK7o9aHm3O1tpLO01LSY82o6M36dt0zxHV3q+l54VZQs+B14qG5
HG9Xu6JEoiGLwIp4dASbk9makP+TMX+UVVnuP76h93t/W2ho0jilUBsgquT8qaUm8WIaTAgUpSW6
G5NMbQ8ZofqVDJfmLsltxkmHT/5zrbzRL5NQ2diuXOg+L28NJy7aPRWO0Wrjn8NpZVHuMi9hGGPk
kZFcIqSJhz2aiU2wUkss9I8hxzJAKbVFiEwf95sS6db1pFdGd+TF18cii/l2Pn4475BZ1FYN4EPA
CJb2AkXE86dTRk7XjMCpkBxJ48tEa0i9nnqzw48kkl8yN4xfQwctHs1Uz47BIgaU1PNSlsaes3yj
g0l2i9cMMemCR42KHx//vgsbVxuFiwvqEN8j39dqzCNumWytR3OupWZS3JILBblsmkPw1LNSoyiB
+GUibnYCm7RRXWYamDmTHU5BolHrtYne/8DZ1jz24KTrXWQRb4vm2BIPJuF6KHqikf8hnBVi9RzF
NNydTcp0fVTcKD21FXqWHcQGCGl1V1dyY2heEGwseAYHTQI1ON7EqmxFolQ7DnCo6a0JAsTSNtXv
ikD2v+E/d/dTMACh6HPhQuUHefOLzLaKJk+iZddk/2FYmdEevjZsYXx9cB3lZGpp9xSRFoifTi7y
97ShRrwxQ1w40sDIoqhHi5f+oeOu3gnVrrobXUqz2dL4Eq07Pzt63nm1XaTPsu+gXVPQ+DWnc/w9
MvTkMKW9yLd+xfuOD10BlaI0uB+KJGtsSVcB9QiBUnCmT/vghixJWNU2hAJaBqak3SXYJHupYRN8
VABwR1pfzePA2hXZn5pQN/58PFQvtBLYrUOjMDgk0GFdc9f6DEwYYSewahO1P05G6l7lQLB3zUCK
QiiM8TrRK/ukObXqp0U8PbZJNH4B4IGhRUuVB7sIgDBiZPapwU9X7PbTg0tm/ZHOhHHX0m7ZGH4W
3/b5IcOmOstcj1+AgsHaoa0p6FGGrC28PtWNxVTfnpCU4VKc5uyzIbKtU/cyLlbXo3VJZV1jpaSR
uZpr+g6XYB6MmWdRobhH61pd1e00/nOtB+UdjDBqe6DV7PXRKRtqS3SFkyL3MyN3L9jQ1zTj2vQF
K7hg2zED0zZqaRU7vI4BYXPYJb98PBbeP1mHKWQpr2u05bS1BGa2s3GipwHtu3O7r4DDHZ+E4enF
nE39Gl1jvHG9C2VNTmccid96w3S1V4uc3esFuDXKmnWiOT/d2U1+s+hpn+qEc18dZcadaek1Unqj
h+VrJidiFgYiFx3T2LlOL5CoTOmjAXrsVATk3OVdYW3QGd9O5eevH0ILJ9Klnk2PZd0+dCF3K2i2
0SA1pVY+Js4wk0bcuNYvS68KsetpuD+qWiq/67QT3R06IjQ7NqDnO2SNA2jhQC8lvgU1QOdTLiYq
SvX1jzBrQqC9Uf296TBvebqQ5nWE0S3a+F4uiDkQLjN18VYpBTBfny+WU9K4IlxCGWVaougsMEaw
mEQobPZDay3uyEHrEpLno/oJlHz4guRPG5BuG/2dOzVE3H88zJYPZvVEBb/IXfYU9EjXNTgJpDgh
1AhZIe3RqxaLEs6l1rihbr4lzXjHrDOANi0VF4Le+LDglpzfu9DjCb8G9DdJYO1BHZ32upit7BkI
dvysga/oduy+wiPrAmHZjiYfMt0Mb6RmEVtQNP2JTm9BJmTr7shsKU8K/PsrjWNCurGlWTZTq4ey
aOkgOLI6ML2tNrBthDCrha7nTfqgftNH2WK+U9ubMoHYY0slwonaVycXZsXGCL/0FbLHZDvp6OgM
2dieP6NODfRmJg8JNl1XaUSkuDGnJ8QbRL47pf0QIepHRZ3MLbIju3Z/9kk/fHHVXqp+j7KQAFOl
kLeKdLpoTy+2xkbVT0jOrLDR9I3RvPyY9XOipcP6CSOPlWs1G9ugv+cojuGBp052y3GbbHGt2apG
X3ob1OiYBE1TW7Qg54+EaEZKOKRhesQo98/kS+JVpQX0e4xG67GV9bgMJaOloKOIDfrHhW03axrt
OnqbQIFZes6vbZuDPhpk6nqzDOoj++z2JsGmRwKrguMbZQjEU7ck2Bb/7vRAmmOALT/Q6y8GOfJH
m6P7kymjZqt6eel3mZCQ2e6RsEr3fvUphcJt6KuVJFRrLXEyOZ6Z53KmEkAipY4GSyQ/jcbEKZML
qq9NoX3uUjUdfTN37FNQ5xXutVBuKcovTCamxmdDKZ9VhC/o/GnBOBJVGmFumQnOfc4pFfgUtMxT
6tAh++d5i8Ml3LxFiOYC6ji/lDVpOircQHqlC7ehqbp8L2KC9MrB2tpzvFEMz4c56lrn7Wjz1ode
Pewo6Hj5kdESIpQZ0wOuutwnKlgkZPKE1T326Q6+XlThdlLKlu5DYwU4LqWrv6ZJQyWhzOfoc43+
g/wstYsedacMUZXa/OHeID4Gs1wy16RuJdPrLHSIui67HNOz3Vy1752+1a1DS3/kO3Ik7RUOhHzN
8DO+aIr2S7iV+oJDTf1OAuE1zbnsMPd12vtIE5OXro6d17mt+TyCNqvDIzEVUj0Ecat/kq5UCYUq
VRSUbc34p9xHavw+0QjLhk9Brij4gd6mpaLkEXl8lRv8IU8kUI5p5o5MTvSJiN6lGcgZrshdeBoq
EGBKzUVKOGomWsqSqJde4qAhKg3Px/gzCNC37Ng0TuTVxv38ak4j2AAtx9fEfx4rrMutRXsSs974
NxPMJ0cDIcOEEdPKPuuhZW2d7pehsnq9iO2EuiASUYqs4eLYw/E0GZTteJzBSXaasTcadzhUBKBd
gfoIcQCOcmOJuTDRuwLFFaIhzDsqfKHzAZwOYzfLhg2VO2FBM1G93prYyslyVy0qiKNt7SW+R7TH
Sn810HkhWy3rjpmei0+N6s4HtLLGKcTYxMlOrd3bgurBRs/nwjTzJmiyAeUS+aat2Xi6GeRKR8HX
s/Gu+7bqpnuKZolfACD9Hod2f4+QyUFlTUlcZ2P6UCqTcpv11niccxF5qVZSw/74y9ffzzKA7Q1Y
9GCZKBCs31eHkcOIsevhO26bOxJfknCpl/XFfszV7A/uZzIMIukk8SGRQ7XEX5TkXDpaoYWe06Wj
u4OiM5K+beYxatkshjPiVmXyOYoXfLGiDgyGFl3kna71UEmCqlGUvWYCpMAxzEmURpw+mHuD3F33
Cne7bXk4OafYc2JX/x3PA87IOU2Th2aygl+yLbruELrW9AAxtr6mU1Z9q/lq2k8fP5kLA5mODxIu
TiwYRNZ9QtTbIViUWnrGrHTgaPT2NydVjVSvkBBtGkB0WqJkYw/wfozoC8yQ5judRQR9S67Bf0uK
EUVdXKbmsml+wubtkeLY80IgZW5M+RdOx2dyozXxrkyKvuNcVnn776enP0+n03Hne1fDbv9p2G2I
gS58nmfXWi/8E8F8gbpc6+bw+cCFjsfj3+ebTxuXeVunz+ee5TIG+0wQYwi2Vg+vHAhnRZpeebUv
v4y3tTc99lfmTXYYPSg5ntyPRyA6J/glhLk/Kgf328dD5sJ55LwgvNrClUgRh1ijIJzvfj7tTt88
/9PGqLwgFz+/xGpX0FR214TLJWjm7bL9H1zD/h9SqXbP6SHeQ4zaGCdvE8D5Qz2/4HpvQETdNFPm
8iZv8Od9u6+87E4/ASje6/viQCDKvXZUntKr8So6KN50cI/lIfM1vzyYPjSnXXE3XTl+s1c35tN3
M5dNARfF0NJ15h/XWstAxsiuQdt4Tabkp8BO5DX2T5KsKnvrXPf+sMUF6Pwu7WaqJWyRzj9L9qC0
yFiJPacAS+YHo1L/pgmlfY6DKPmuGB2nLTMEyw6UbXhOB4WAB1oP5l0kZu13I7S/VtOpu3zS589m
bU9/Iku2n+j2zK8bQ/DdKYJuB4cIioHLiRjt4vkvbQNpmnFNPmkoTQdlw1QAK+uGaTAPhlZP8Z2W
uKW9pyJB3ldSxMhdAjEOtKk549BkAKk4e2TGIx4QJRFtD+QQ1Btv7k06eTambCoi1IJUbZEIsuc8
/5EkflW8PR0vPVW5HyO13b+TmWPccXMRvNrmDBLXJmPuV1glyUs/qzC0JMmTE0GdiWN4IbZk8JR2
VuOV0YY8PKl9hcR76AAXnuBBcs51l2qG4bb9A0p8CFh0HUh5C40KTxHkorTfw9ciWEHQnq4wXiLt
PLp6ORtbU/oyNlY362I1AXbg8DpQO53frGG3BKmmI9SHPjdOfaJFt2ptGKT/ARxr0PDu55Suf6dB
kos6iv4uFm2/Ifjg//VLEPOxmC3f9HrKb9ls6lnBchx1+TeH5vZOmJJQTuU6jEPtKHrCd8f0ZE/F
sK/nnD5p5m4cyd82Oe+eBkdAUnBQE6OoOH8aAYt6Ke3lNwg53KNFYVcW9Yn6jbxfJ9jJMNc8NECg
9WyVDmIIemhQNeJJkK48LhqhvYyK+TQUgX0lw0i9c0lb3geQFm+bwewOcRHUwJrG8ZjVFFGngDo4
LVIVRERKnlppNAekWqGf1w3ABtnWB6eAslGqLcTw0hE3TtO0Lx9/lO9nKm6UbgmGiEVA+IbD/k+f
MEmwBUvX5AAg3eAzzFXOE2VnH7JJrZ/+/VLUghhognh3Ya5mawhJadPGuEc6g4atllnYTlsYAxjc
yquPL3XhVVKooEy5FPy5M321FLW2MoU16kevaM1gTwIq+ciZLI/wp4UvzHDYm4BI9B3JxAhkOTUR
MhcbROPwYQ7aAqJTiF2hy2zjyNMTk/O1El6PnBm8fijrV6FjBYQvYfCNR9lzNo7hU8DBw29TJAoy
rYj3Ko3kRph9eRjTvKMN3xXqSbem+lQQ6HFbT2W1JQVaihTnAxhx3IJPfSOXvytnaROMTUrquZfa
k/VHjYqs2MP2Uh4JRW5eXDJscw9Fba8cM24FYzuF5/iKmhKbOHLg6A+Dke/YRzeKaA/pbLqfIkQF
1X4cDPWq0hyciPVgR6S0ITR9EW2l//r4xS3vZX0H5NFQ8F8+Qipj55+g7lIUi+Y3y2cf32tdMD7U
iZy+2ZNLIZF87Y1558Lw18wFr4wHFdHbeieNuW4kly3IPVX0pEpOox14xmDBADKJpN3Yr7xjywNl
pZKzdHc5DeKvFed3Z8QGyoRUIbw1bYOD08ruJuxi5aUDSnWDrRSbcYrzcTcqhb2fFj7SoEZAUzqt
wdJYONrx46f9fkFeut0syIwaCtXrMk7udINwU5zO8YIvqxFtHJVI6BtXuXTbfPUWPXwLqQD9o/Pb
JlIiTfMe6345Nc4tiPjwy0Qan4frKzrBbDD3QZob9yXMu8fJyOkfJ/14a45KD79xbDZ2wssQWg0x
fgdCAlziqArWpPtujocBxh7mFLC4u6Eb6CyNlTjIpu6uaqm7f9XQZZPyz4/67KqrXRqGkTQAlsP3
56IYQkKt7odorLcetX7p5ti4wIcGiE4gyfmjbrMU1TCnNK+T+kuTE86ZmHXkI2szvMCNE6bd2H6N
sWM+y5awQHLSC5KLXZMxNmlfnCjQNpTbF8YYUxKeBI7xyyhbFVaVpq+1Qo9oL2uok0JLMa9MePAb
E/77YxyKbcAMhKxS31ns5Oc3bhtzJKLeRZtAQeWrzB35FAlteAErHf4eg0l8E5VoM7/M8+Io8hng
BIAh1ge2aET/Eob+lNRoy3fZMGmvjdHaNlviON4yk154HG+LH1aNpe+41uVEHfNQYfOCQvrOUNfc
7MZKa/P08Wi7MK3R5gG0DNZb8A/LN/CfVR0H0ETpBJnC5ADlmvt48ucsQbNvudrGDHrphtg+cs4x
MBZi9zu/lFO6MwoL5pDJDuPbYsrQnYK9nZ8/vqP3h0vKHW+qHJpL7BLXsnwzjKvCNcBDjQRzPCMK
1EiVEECkPyMlGfpD0kvCkOM+GhBtdvUIgLC0Kz+zZKzsla6qYzCX+YIIIxCLTGisOfk+qMiA+fcv
XUesiVEQ0Tglk+Xd/OfZE/0A/K/Fm1XOaJvp57k3QI620q0uvGFaAjRKcHxgBFv7A8qoFE5LSiky
obAAJKhKX1eMvEZWPW99wpeePTQMaoNEHlABWndjGxN2VJTlnK6rgdPAcmTJG614KHJ6I1mpAZic
9XnvFKV9J3QiC9OS5OggNNwHgk6Vfaf27H4bt/00otzb2LZf+nU4DZnLkeLodAhWq6pWkT+PTa8A
KdsEBF4jFP4j5tD6yVZdc+4m9mXWKcGPeV8lulH6bVb0T5buBNAD+DQCWGBqLneOPcJ51sHXFDuo
LtqWsuvChwJEBRU6LXf8PuvTRRmCh1vURR41vebUCQzGMxnAG5/JhQWAHR6a82W6RcS/Gn1GSTu8
GLvGK9QGTGnO1zC6gSRTHVwVJsl4b0OFu09KGd2XIJfhlLtz9A3i8uusKfoeTWG1NTe/P2WipyHw
FGMuY4fD9fkXAW23QY2MsqIv7eFTZbTAANQ6/QsLfD4Yw9RdIbnzlST/03Kc9o3RrY4DBWV/49ks
+4zzlZ/ym8E2BCkLx971GgFftqjBIJNxERf1U9kl5bEOkuTo9qI+tdQ+fxpVpu56J4lekn6a8DAM
v1NHfBIDqCes5LDMNfL3dKC5h9LBnThyIPNbYxR+N6fhxsz6fqOCRANkCl5dJIGGuRrXIJNdsyp4
i4qCjrlleruDy+veZPpI9BBmyaOSDc5GI/T9KEUgxYfx9oyoJq02EMMQLiDtrqb8obZ3U2ka90gd
ja2d8Pt9Ps1vgQ158ZcINt/nQ6IN495JewksjLTxn1VLSblERPrVqQbjHkwoBCfwge4Py4ogE1NT
EZpXmFDTgJME2YsVtdFPCbLgvoZJhtRajhA3SSCyXz8eMxd+J8cQjlNoMml7r99BmXXEPKtVze5F
C64yzH0HJcr1L0Mh9e/YDbYibS7sY0jCwFLMxpyoItQB5w/G0fIsZqvMIbnKCbMnTjq6Y0UhsC/T
jPmrI5oQFZsl8p+VkUyPRJzY88E2e7306Vekvqx1/kXJNifxmyiqrgl3T/84mslm4ONH834FWhY3
1JZ4T1XW/tWufulLklNKd0bDd0InIozuw5bCRZfSx/r3S5ECR6cDkxqntdVD6c24S2KdwkwP18aH
uAmcykn63WSNW+3mC3ME8yZGL4QAvABrtZ0R0ppGo6Rb13bkv7OYiifqBs7PWRfhteKqE+BowOls
pZJM+VrxCjdmqQuPFYknu7ZlO2XxI84HQOjGGZxMFfKE1tR+KHt3XxhFunONPtzYJb6nL9lAf7kQ
eBO2ish7z6/lFAnSNmO5VpAWjlehnv9TNOQl7yD1t+0uHXUl9wClz+6Bk7E5+DbT0HxVZRYpDIoC
OXXHPpM4V6t2FZDI9JM9K3ei0AOm2IhTSHAghPawq303FHWwV9wh+F5ZUNd3PTYIl1ANTggbI/PC
xIlYAgkJOnvs3WvLV6zkJE+GAQa6bBq/GZNanpx8ALIK3fsT2iqcCdqYPn88Ri9MnGTxoIFnl0p3
eY3mckKKdtnMs0SwFPgVIvOdngzqxmnqwmbnDaywaEcxCYJvO39lo9YNqdRcLgNWftfkhFzs1AjY
qQLnYN7F6BROnDPNk2tU9XWlmrQh3ST2iRAwEPIBPUHrqu7avrGPVp+G9dbM/n78GuqiZdQYW1RU
1h+QHS011AzzVa3mTg/c23JRIVcmGj2hoY1OogFzRpQXlkouim4fptAeNFitNd5oSwR2uCtkZn8n
CAJARR8hl4vU/2HvvJrjRtJ0/Vcm+h698CZiey7K0ogSKYqUuUGIMvAukUAC+PXnSZK7o6rSIY/u
z8REKNgsFky6z7ymuH95sE63dRe8J+1aOhFYwh335MPSpZfbmjDEMPD44pcpJBckYDazj17xSpZ+
un/5gqfNUxJT/o/cCxsZbRB9R79kBQXMrFEaGIVWTedsUUzy0bPPx3U/O8VnNlBsO9tYhFsrd7sL
r5zUTvQ4HI6Tk7wfzN6/BJ7x50hQ+v0oLnjUZHyaVcfr31nCNE8G21gJmiHo3fVh8K1o0/xzzIr/
oZdXuIUbl9W7zG0qDwSU2d1SnKqaXRyHuG5wlIH3yHor/ugA6EYZBbuS/EKOBuf1y2/wdGOmjcaO
SAhNIYXhO3yBqut7ZQrTAH06Ykwz9qVaW6MyPkBXtRFwMPEdMBPEC9dxCq1uZVki2L18C6dT23N8
cE8UlUGkUqE8vIUW4WbCayRL+6T9GhiRdRkNzjc1dfKVbvHpXsKFgFlzqIKeBMV9eCEjpRDBZOJC
QsVryypyUAV0IF5+nN9dRacjLvBDkATHogGGNNDKDchznCImZOgkUrsZ/gJ/ehX2RGYYNFC9FR9T
Yb1ZmSYqicU66Btrp6G4O/RSk1eSwNNnoTbg04bitej+wtEb60iHtTEBHqtFXV9S/Os2IT4Z25ef
5Te7Lz1BQlYdHRCZh/o2flnFMhoWx+piqNGqiK6ydlI/EorKsM+QmFHD7H1EHDJfQY/G9ndA37S0
hnGDPi/xdC0W9LPz+LJMKDOhdhq8cpyfTk+SBAtOAUkDCeAxPoMN2YrjsoQH7Hbf46K0kW3rnfd5
WMgvr7yH04xOVzg4XWnXeazKo8XooPDHZlEYK4RK5c4Si1WscsvuLwZvEVuZ01Gk0eI5a9+c7E3s
p/2HoRfJPSrf9h+LgSB6QV5HCYpn59A/GpO8piqgaPdwsAHycc1lOvftpHglBD0lsvC8xORsk8we
UBxHj5wYwxwXHbKstS2Ku4jzfpWF9FcQ5wax5Zo5hQcMFQo5Dt8dEscNUjrjw8vv/XSEqdaTM/E/
BAKQ5TucfjDKoaFmcMNGJNt26UwKSM1iwMGhe+2t/ubA0lI/WP0SbmPUekyFwwyPfbaS5ToEHj9s
vKakgrZkpbQucc+BJ6NSz/tZNkuQrahTuVdWp/FjXtDVy8rF4dUG5TfmuC4C0ApeOQxO0SzU1/TG
BfwXw3HnWJQhVTJJY6ckFfLcTK5x22r2sJnTD4vlGd+Q4URfqxwwwZhyOV67dY6ZlYeZ7kr3Iv5Y
q0MX+1gLtiYrAPM5GhbcSMrUkEW17qehBL/pVuc+Ou1/evpotC38L8qK5IdgCg8H3+JJTPLRGsaS
aTy0ZdZc0gdfdmHqmX+6m3IpSCkhYtMu1zsee7Qt3ZZuU72OlJNuxtxJ9mTkf1w5RvbVg6/HsQ7Z
kR8OH6iOjWyaFSr/SVa2ZxMR+joQYbB5ec2cxA0U1Ck9UYBi4QKkPlq3WRksEzq2zboM6+muKzLn
Di335D5wevMcnL+/SnxTnE3o9sP8WZo/HzWKwNpZkqVrchOHD5nFY9TUPlkUEZYunUY183TANahB
xvblJz1JexivUIPndR9fr9zDSwGkrFKjRxzYthsMqKpVbVv4ll1ALUBx/1WZZD2rD6ppWouHATQf
EZqoXB1erkf+J2pHMuEKUv+Kw7/e+Pi6nne+CulgLv7GLvJxjwigs3ZC/Js8vFVWTgiYwYpwGNRa
EFrIfXz/8muwHkOK0zujSwAEgIbT8ekUKg6dsMPBhvIAHidqQOh3bXbCdAFU2Cpae8WE38lUOck7
bsBv1jPciq+loA5H295xv2cJiNx9Ck7g6yKd+ZKe9LDv0Lix1+g52ZBWqpojL2m9GV0IWukL6J9o
kRwOZQUOP7GG9wAqfAmBqzO9W+xPBqACyE9Ua8qveMWl1iw+pDGavWs3US4oA6lQ1w2EmqsLgk9A
0jUb8BrSPmVHMzGwWpYKk6NtLd0i26S867e9EcU5MjFjfzkgM1asGolYzSpdkObYp12+YN0AohtC
/eiLt/SlwnzV41ygwFgPTrqOO9v4mgeZuoxS0K1oJWQOkzRJMMQeVGB8aXxZf0yC2Ma+UcyfhqB3
vid5Y3xpzcwDJ+B4abMa7CKACmsNxlsMcA0EMVzVolBMdNS9GbVC1KYdJcqIxFZIABfmgv4V6Jnc
OF/MNNtPLspV+yrx0wVDnhbtvLBp0YPA7tDcGL0dfamgY+BIUTr2p7avkZP0azm/gbpa5Stn8GL5
rk6gSq5tK3EhCsxWCwBwjJV977Z5xcNlOBQkpo8Whu12GI3k9D4RfuDAftd2wu5XEzHLB3DzNlTl
yRR3olZVvRkiibkO2HcR8GrF0m1ioTsbnjWj+dVHAbo1am6H+wU3zg+VGabhOm87SUuVWZJsQtBj
yKbay7RcLC0RNgqndUXbYeBgw1WDGv5mRL92XDHLfA8n1pJ2HZ5XeLJNdYuWH3myPW248abeFLDP
v+dLP7G6qXraq2TCh8mxmghRscjDEwtg1nA/RNVCgp+MRJkUmAvQ/pNqvpOpDdNtZA7dfYF2G3BB
wFUG9nou3smiMK21tHooDRkBVArOyhmva6x+4TtUE2IWqGYnuiOa4kGEtSJaI6yndJXEKrhD/CVv
1k4ahW/bRYxvHN6mtR4Cimc40rhq2i6MFXa33aIYnlLbajAZg3k15EW4ndHUn1ZD37EXv7wV/G6L
8kgVIdBAjSXdP9yiQAEttI1dNHrNNnzX1OV02/dm9MpVTkMldsKQXZ4I0dcH2tERQw3Brsw0h8ql
ym2ull3sRtj6mh+8xNsFtXcPBOdNHi7IX0FVnPEAXXWJ+U5U4yvVoZP4ECEvTAMg+dEQJHk82pIt
uw2lsmHJxc4cP8BX7Td1s/SXnR/Pr6RCp68WaTzqPCGCWBw60VEBX7mdKgn7tBJ9G+xbp4x/tn3w
mhT9b65i6YyGkBfuMc3swwF0o9kLepxp1pYvi51yE/dDlvXJK+n2b14bMQgBJU0PIGPHrWX0WjFL
aBEcFvFYYKIilh2ec1pQPHglcfrN84BsoksJ3A690mNRSOHQGQ+wll57IedjkQXzLm4Btb487U8B
N4wI/VDwEPqApuB0+NoGmGh9nuFEjpi4wMCqhsuwXsxiCbdDXMctGgbT0CFTg4j1yshn9bFzfNWs
J0/l2Kq03XA+OEM5vrJQfvP0BMg0An0SCsQbjzAafdqVrhgVgiui9reQXsNtYSGD9PLT/+Yq6CQA
swL9Qmvi+OHjZcpFXtCyiRLsXSg+EGBGmBO9fJXTUoAmKAOc4tBEBpaiw+E7FgF2Y6UftMSssbq2
CzyZVqPD9s36c9b00NLtTHv1BsdXB6ZT2+3oyHpvKQRGNz2Gyg3V9eUHdM+85uws87uX7+807OUt
k6VSEIk8Ohn24e25eegvQ0ndweog4a4zrY/OUmWvzzL3Zpm8+Q7EH/JdAfTfivba+cvX/82aoqQY
agkaAlIAOYfXL+yux6yVMjDgQuesqXEpxm1tWpslqht/fCka65TcqZiRIB1Dh72h8EeVW+0aLiLO
nYh7bKkjw9QUwWsls9MqgFajoJBLb0EDyI4JwxgblzG+6mQT+dyfp1gK3edLNN8NmZee2djgXA+D
VdwkcZLRHLb9j+Cw8vyVufeon3wY4HIXDjhl4A4RdO6jwU1pO5lxBhbGR9ktu5jjxfyUFoN8KMOZ
Z4bAFMiV6lQdXqLJ5txXohDVpUkrEA0/4PX3s+HZt2Hvl9eI1NlijdNuhxgKm62zGhePurQj0+Ct
UJXrbZdFmd8LqSYHA9qE+jyuEdXPMFbC3jRJkxorqob+K/P3dP4gZkergwAeyWqO1cP5I3N/aq14
RnQFBbMN2YW7rrvc/gRvOHzlUqd5k67nujAmYWWBhTzaljyzdaC0IeY8O05mXwjTXsJVmzfu29Ch
JXZG/aEF0K287jXh+99cWRfeYXJRJKTZe3RlX3QzBBbcpiZbyfs6x8/CtaZ+5wSd88VOi2nnxt0f
9z5An9DY9KEjUco+AeRhcdEze5DpDZee5hG6Md5HdNW8qz7OFkKY4jWS/WMh+WC6ah4M+z3DSOcj
Om7fFqQVJjp77boorO62QrLVX1twmJ1dl4SDcz4nTiIw7nMMMHsRdNiwaMvbIKoHdlNZpteZikko
mtZAW60kt/kQyMrdwIewu/Uk0Dc+t4au+9b0tXifcqqZm8pLs89YeEWo0WJndd1D68eTtA7NEX80
YyBtMPJy2yZNUbyZ4sI3VniDdlAAh1aIVRcalbUBBmwZGzId96cRzH19lmMOjpN616Ns3AlEJLOl
mD8JQwTppl3yeDibEsKTVc0uNfzpLoecOkud1iIYGjILvWB+KT0LD4ke9Iwwq1v6/g2lsQGOAW7a
LvSCzcsbqj66DscL8KiO6eDrsPqO+6cJhMLQzMaBEnZQXhU2xFCtlCZwsU3kmcZMwXsI7LdxU6DL
+PK1T05vyiToGKMVC+Gb3sTRuQGr0QAbsiAQRF/kAmnlbs0fOE+n038d+En1//5vfv7W4FqVJak8
+vHfV9k3LGKbn/K/9Z/978cO/+jf79of9a0UP37Iq6/t8ScP/pDvf77+5qv8evADOTlKXDfDDzG/
/9EPpXy8SPKj0Z/8f/3lv348fsuHuf3xz1/4XtRSf1uSNfVfz786//7PXzpE/q9fv/75d2+/VvzZ
6kednXz8x9de/vOX87fuHoCOohQHTAtZt7/+pX7o35h/0x4EMU2VDvIiMim6s1CTcqf//GXZfyMw
R6hJPZqsA/2tv/7VN5jP/POX/zfQJWYRlgyUE8GHhn/9z31dP822pxHhNTz//K96qK6brJY9t3Oi
f8UlMJIAgwN0C1XuY8EMey4QhTeQYmxTb8r2oydCF+kqB3jxzqsL/I7DTGPM0qVDTdRSbhhuqQE0
P5SxlNrWp5++uZWlcARS6BxunFY0GPmy+JG55BiNcYSGDbNRdRdh37R0trcVYUi1oK6sydjYVEQ/
yAnj8dTBunJbEMQhy1CGnX0pJoFsocJ7s74qlLsAoFAojK5NxVeeLWk8N2tPlV2+CrxSNZeNh7ky
MFWRDOdBn9npdY5HRLZqZU4ZefRR1l0HRoo8VR+Y6Ucb1caBk7vyw4teKXjNLXqHOMFLgVwI1P3d
ZLWi3EwWN7+KJ3e+nECOQNOwsXNeW3mW/QTcnL8fcm8m8laKMsnQ2YMHXW3K0x10pO6DW4MrWHWu
iO/itM/aFXtOhElx6SHAafeiv2XlttAoE4mbI77qBl7PbaO+Zp0Q9qqLLaQTJ9PERRP6WOnQFemt
nwAqxbAdsa11Nt6Sl90+NSpQmBO2k4jyDMMUvqvqMXfXlheH1FM4moYdSWX3ADUBumSNvceMWcaM
3ITRDu297Jyq2U+DBdiiBBXjbiHlNW9r187xIo+81NsY7qipgopyH2HnTPZri7639zbMsmwHUNYK
dtEUB1/QR1dXWW4PP0aT2t2lJ7DLwX0e21QOZVEODINXzueQRAJ5hjn7IHfOokS2qWOTng8mK7O9
yoc0mDfWADBzD1cxxs3YmGwKW7X1abZj6d0AZKi+YOCpsm4FsR7lz9bsgulOTT1uyH0eONle2rhP
r5csINUtsp7KHha7osdFdayuPfA39TbFlu3zMtv9iP4H2IsVpELlrYJeOl+auQ2+5sBisOZbnO6a
GjEifLb0Pep/UbgofbYlFWdb0SChno3+m3D08OhEdTqRq9Iu0D+NQ3cRK9zKmmDdG0kJIHYgQ3gH
smcmKET/ep4oJft2F34z4xpX+VwNtwPws2g3h1girxpKrqDopyn8DiTb/ZirRi1rm1g8I7Oc0wdT
Fwq7hPoINjRw+ujlj5ONka5VfxoRxfhUdDklS0xTQvPKaDErRwMr/qmSMr10YSp9J5u130sgVF/l
6MT0Xes6fpBG7fykjyA+28PYXfSZcO9iao+fTWfuuzMnHxO86fHzmncYrduA44DJXuDLqjuHpKsg
p10zmcONHMlTVi7rUa2npMk+B40/GzsSCqtB8tRO202YmBV22eNIHd9QVQTd2cz9do3lPX8aGuGC
BSzSFiOt+6ydV12Ut3v04pEW00CsTe5Z5XUmtHWycpyK2MHy0wfkFcdPFMrlnWJruU2HCIB6l2pB
jTichx/+41BLoo+3eMja14wuXbjekudV2ooHkRPCYuviigcj73gokeXgaojoR6xmlGFE67APvB/J
7EjqiqJhgafthKVxMWbWF+k08lLafVds0sLtzTWYojjghpMg2hUUepBpDobhQ2bKKl77Ru/Eb+pJ
pPhIdwsYNSvPfZCqKRCyFT6z6FKGcnKqZTexLZQwSN0cVNjYB1l2XYN52Bt5U7zrTaynVsCF5m6n
0l48wNMKfCyysRCH8pgXYrckSXWFOrXrY6DFlwu3Fe5a+bWVv8+6CEyBhwt4u/dJRIZzp1vYHaum
tZxtjr9Hl6+HskEPB6+jsUM70w13gqZFsY0Ty7+rLNzUua3c8ru7cOkqEwB0mJ4bWZZOVx3gu3Tf
ZmGY7pn/wvqIFI81f9NybZ8d6p8wdKloAF923eYaxypQbUVY9ZiMSyNeUIoph3cpstioH/ej0XIo
GD48Yfi8mI9Ho/yaJCauaYvXoSgcq9gmdMzq1NwmqmjvMrhLX5I4j+/t0o+vmeoslti2qp8qmNO3
HLkIMi3TGFhvoL48S4L8/xDpL62w938PkdZf66/fv/4aUunPP8VIZMV/UyCk6klRkuIGZZ//CZIM
asz/GxWFzt+QL3VNOKIVhzzSf6Ii1/qbUjRFRjIw/QvvT4IiXyeI/4nUUbKkuI02ErpVRGH0No+y
5IrItyXZSD5afkIDatUu/eibW3wYwgDGVd0lCTjNQcXdgzHBs3Vh+tllPe2KFi7A/ZhR9bMRt87C
TmKlYLGjbwZpx3WzTTB9zefz0ZBJJBASX7wKv2sJVVGsizB2EvvMr4q+z/YQEboAmfWyUg7cfiSi
TbzdwXx2yRa0X8l9JSCEuK/EUHZKiSbJHR/pow4X6vGimmLsDbdoyZnBjQNhPgzWBUs6+C4aZGXu
sDfUd1cbpv5CXyA9ZJ9NGDlrOWwa/3zc80hP7DOjL+Lg1nCKoO83QRdL07qEl0IWsy9io3G9nUZ4
tNVVUrd5+11Aix7UbpGqmdiUXeACwbpDapLv77rMGMc34YRo+nxeYMXLT27e5Fyto3vCY3etZXIL
ousmVxNqMajs1v5g6vvPBszPIhxHba97+GU2/iYQ1gnQ4ZCTStNkIEB/xIYdDbkopOeXuRL3CxTk
JDineh4v6sLM1UgHCSCUj6S8nZCYqvOGxmS7YMtdIGR8htqT57+GiznMFZmBHnJBIdA8bXREanB0
O5S9pB1NU3xHXwVViTW9InbpjeUrOo/bFr1aXtWoUlxxbgy7bP3xzaSFQ7NX0uMjGQx9IyxLoMkU
ZUElkcAe5sf45mX5QAviLmiKxqvejoIdP98LUWS+e4NyVxbT6h+Yj+WysoulwyXA6EaLqZXNoauo
xC8Q0+fdqOYIOchqaD1pvQsggjjGu2oqx/ABoZ0hKa6mBj3mq7AqLP/m5cHVDamDwUVOjZxbV8nZ
JNCsPXwIsKNuJ2Gm302cXKm3wmQaBPbWHVQTzfvUAd0/XkTo/jU0AV++NNW144uD0SNCpZ+DDACg
CZ2a/1JhgNHlDuhTJnd+5QN2+kC0WwQdeBaUhrI9aBt98SAb9RpwG1Hl6FkaHJHdFeZ3fe28bWl0
siLSDOp9sh2xjyXoHID96XmRGKmQG5FaQR69awZKzt7eR3uV36kxbfhOXQ6jAQ9KOHCwdR8JKz7H
tBqn9j3Uv5xV7KairJEa8wgHop1TMq+xuG9zqga72W48vXD7vuQ25wkmvFhHTjuw78yjGLijqg/1
quRw13sSIbrP4FNDd/mkQHdQ9uuM0x8OAx0QvbYdG9451gxP3zJ2dKDHC1PmCD8Bsuv1xjK10EHG
i7CuE/14U62fOQcl2j1MTd9xcbdB2y79FmfloObL3pliRQPGRzH9gU205g3X/cJOvV3MHgjjJtZa
aBtkdMx0homGcY5TrCSiJW1GpUzR6bzJW+yBsn2NU/IY37QFAqzG1+ZpgyyDpGPwAKWWU/t5tGhq
J1ttQ2xT5itCOrNvyhyh24Jqlo3BrlgtBquBDRYDXz6Kc5++69CNW54rypPRuHVHBKeCNQ15fZ8d
plvGbU2Ixl+B50zQZrFnW1TWbi6V2aN9N/gloJPaRFDP3La9croHP5cGw/T8VYkumPjvvKcddZJJ
M72vwPCqbZcQKyV7YptJ2h+GptODmwG8z8uPclQk5KsCwHgeXxRpreeZkkPkD5e2OffsMTVBFK/0
5bXx2EI4WJdIb7P2OII4alkcR0sDJXCzX5ZQ3jfYBi/0Vxc0aur1855ndGLilQGn18KMeD9A4kEn
r1Pc3fNHHNqWHaYgeSWNG4Qe9WHtNCSlpH0K0MftKGJIiJuhFABD9xG6jrzwFi6Gv0eJIOm71VQ4
wnNvc2vysiRb4cPVNt6txO5ZLu/NKe+T9zhveJP/pguW2YQM4NltFwyXwEL1AWo7vYdsohkkXODp
B3oMen43T7PdGmdLWG/xuNR7tkcKPasVUnUj80DMXtcb163VYOaIYE0/NjL9+HzaWZM988QGijgD
4uewZJQWFJxrxoPjMedZMfdLYonEDYYM5q7O08EO3iRDKPpvpmcoFq6FxxNnrINxZgtht5RQUy68
wkW5aFtV1lJP+wqVIwQSCyvWi9qjcQpW5OWRPmrwQETT3HnKTKhB0NBH4/hwE2wr12FP8orbwF/c
xkQQY6RksLZrJqe9zr1Av6LYdas800q6uqQTWnlqeZcOGrLsykvTmZn7h6cbZMWIQ40aHJ00+zTQ
WzJaPtmciTtP2oqHp+Ch/6HBF/fRlWxJ5N+z+YYN+7U0+0l9i8oIh5s9SCiVGt8g85k5eZQ1AT3Z
26oZuxDWT4ng4xajWdAvK8izuIBcGWHu49kEyqfPXumzH7Y7QCTQdqCorMmXgMGhYh6+W7rL8LDt
zr4F+wQtGLL2tCRZviqIbdEeqWO0Cpxz21BStXsxmzDbP7w8vEfRCnfAOqYxysSmQA3C8fAOFiEs
Ty0dPiYNFUPvozInOqE7oPwVU74InGKkPOgLyVjDQ3ss2AWVM7+mAnB6H6A06B+CFQViefImCnBG
lY8S1u3T3ojUkd6QWfkc+zuJ0RHDoko70guCVU84ItNKx70vv46jcIMsBm0cqGa011AioAd2+Dpy
WoYi9Z2eAekxzxGI2WAzgyQn1Wc7/OnLvOqLy9ydgiB5Bapy8ga4MJGOLhuj/3FCbgUwJYqmWNrb
1Mj8tr5mswjYpMY4MvjnefNx6kHMzbmTjuN8H8eQGF8TCiJ05hl/2drpTsOxYFUhzUJt7LHs/WvU
g/dU0xcgGW+bdJhY287TAks1rjw8K6VkO99TMhMst+cgpqpQoRrfpE0MwWtV1HSu8p2FHi5bdmGY
xIbZkHHkpdLTB4Lbeo/P9PTFDoFk2p8rqpI9qjvpRB17lXYt0qMfMsOAlfxOwl9pjK0ZFFTez0M3
dQv/0q5HHWio2PW7B88IdeAggrkxxKa03SQT76GI6FkMrWnI5wsypHKkomzEcB13eWra3Er2lI7J
SFQ6EPKV0ifV0/afj8y+h15QuR0vkChDd+fN6E1OFu8Ly9SHhmVnieOjAU+jL9rZmGQ0d9hJCc4Y
q15czvinE7AxxSyDduV1heR3RV1W3KzbeKRalwucdKfdmZjWx9ZHw/PK4m0dNzDyruIS112BD0fC
M+48R5LTvBFttYhsJec4NrMd3h0galcYVuOjvHGB9EIDDUvssCRaxDha3fFeGk7aJdODvSOfLLiF
xfNSbqF5ilmUgJugm3egJWfcMvD47naLLdnx9kBi9HnVIuzGrWTDQkP2qgypXM/nfogj43BJJy7l
I/ZTqkphyuOTz39gsayZKDVnLskkMZt+waCxMEXaAz7KiBGrFAGm21G6wqH2mo8Y3p5x0OvIqlaE
C8SilOX4x36aUX3t60BLTggxpTdgNnSsQa2cLXRLQKDPatoTBpdzp9QWVMwy3lW6c6p6TujP1ZVb
lOMnJJuLObkchibDK8ou8yDutpjEEI+YMvKWYtePtVQ/uzh4jN4tOfOOqNI1Oar0eRGbDhyWUZJM
GUnNHPedLA8RjH1aGov0F/YnuRROK81VnFY0a95USyIyujEJBT5z3KDYinlgRT5gI+GHOW/U37il
XKbgQkSRjtvy2l2C5KwK67JBHyUaM/aOewNWB0VdI+dYslZlbeYE2WLqHXPYxX2VLJdIbhRZ+5Yq
3RTNt6yYBTWhTYU3NxU8s/QzHb6C/VyyjRGTylbn1tN6MgMpeZ9V0lbeuMkpZPOchGmO7W/mzCm4
UJAInSg8ZzfP403FVodH9VM4BURaf8vzqWwA82bnjoLZ4JU8hdAvb9wnuycwFA0B0brCYAeOU7Wu
7Ohv1U36/un8oGJAaOfwRNONp6aR08v1lc5EXKNIySObYGRtv3wPJ4cHVATdjSMyoWF4oh3YZUGT
j8IYb0x7KKeb1GxwEJtrkol7avHkOrsa92GOtZcv+wixOdiwH9uTwLrhH4GaOH72sF1MAx2J5BZR
kGWZH/o0rVN3M+oCr7yr6LyDagioXkFPKpsBLPB1nqTo/G/KPOF97UZg42RW0kbguF9XS9Ur99xN
DFT99sxiJ/9KYqn3ApSiZNu8i0ZXMI6O2VoRG7fIPCIpJ4mLEBDtEhilfeMDGcluIYfrleoVxkzV
Ja4Ht9/FYrB1UK1IvenDPMWPyZhOBJXPt4WtHwreOzenf1ZuSir1QtyGs2HbBc5wQ9eUG6vuc5Mm
WB31Lg6ZMRF9HmzzJVzgahsZyLL4lfP58TUevGbGFKQTBH8NMkIO8Sg28CvlZZEEUJHFsJ32qP9m
EfjpBDq4sVXuRL0ezk/aRyZtjrQLmi1bXjF7l2jjy2W5i1JDDMmZahctTlB1ZRC2OytR5AdnPdww
3hRKVRbvgcMjxmjLsMpufJ/MnmAAMSNJc7W3W1cU1g4bHlwc1zYZtVUi4sdAOpvSiZ3UfCXVezSy
+fW5YT9r3CDqTPDGNNXq8LlpBKCB4ZfD+wjLCkt8zemoEE7TiBtYVk5jcdGVFSpIBXuMeWw9jg1A
EbHJ2NZCOsQJ+HzdUtIFAcvsWQ/gpUw+0ICID/KNOcedLCg1IJlfYav3+MWukea5uJCDNblqGxmC
ybbyC5Nt7FLj3uBKpDIhTDz342hmulSoZ/CyceLRh77l0D52f3QBpibepbVk3EnStlOK3W5GJUtd
TK2aUZk0jUK4+E8qDvt4jfmcBSeB3q0ZDdnN1GJJ3J5RSIlGA+QyfAP6uriRWRDMPY51+turaZ71
KLcyXh6fHUlHc8cWWWGS8/JSP84XyLPBu7gEijBNvJPqdt5PWRTPQ3TjuNk4tp8onBTTzZI6CVua
Dg05JNN89Hgbk+3qFfXy9Y93OK0kxhQg5dfZykmU3nQcaXNRhTcstnK595621NkpA6aAnZYjVyRP
Yuv94+s6GrarrZbgGh7XVL1W+ZkGEdzg2Mp16bTrcrmyG30M9ZPDthKUAGxfLQEeVQBREaabAM4C
fS3d5DhOj0qY3pNQy3IzguYSPKPsKtBpz1kB50BqNxdNhX6MgT66mFrvuitJjbOVyNO5AtvfuTni
Rg3KdtYMZoBw8xOVHDwbh+3L7+jIjI6sBXwgPQPwSWgthJyGh+s0msxqyFwnvZniEHUQMGOpnggu
5gjhF0KtPMHPKa9icUcbmtLYuk7mKf9Gmj2QUjxnfHELa6ddp5kscygjWF92aiPaQL/ol+/3qGzP
7ZJuYkvH2wUvTMH88Hb7zszRd6y8a2+eJzYSP0v1LJpc2tP2GplRzudM0SnewNOwq3lvAmriAC9s
J37VnOhkYgNzDEMgPXpWQ+87uhkdjcmGlsYNVjwZa8kc0LIWa8frA67VhwtxBDyhbLl/+SUcCbvr
QQOYTdKJxwBL66S6gnpwQg7ustPgVyPPsfrRVe66nroY2pr0dJV2aZoBD15C/LQpbp5D26R39IGB
WGRM1KXCWecvnpUt3PZz4bNqO3/Go92adL3ZHmekNd9aSbrIBU5P1RCfuQ2mn9nPlx/qUbLv4MRw
tIWPHltLh2XHyzVy53TxcOe5eS584zAQ+e8Gq5vDdJsFi9+2ZyM146Xe1IXfFclZVtsgwiFHlzos
SXqgutFKChvu6mokPSwb5jFVwfdL6waxsab47TvGGh49FYKVg0CWXeywGTEhe0P68wpQRNL1C2fv
SoMc427UuE9j+xST2QqzSXIZN9UNGkHt7PEfag7953SB0kIJOOjzZNoGMIpLZ+8bmevNqxiJjrHe
lkUKkeFi6NCvuF0aWbry4Xk4lnnUhb9lmPXA9VCzHLJE12owL/eT0irFDlU+PRwUMitm83PJvpxS
jsDNQC+uAQkDyGOe35ROo++vwxNiVnvS6bBa8PopQHkZ50llto1FsjGRdKyD0cpS8aenDe1YJIao
n4OWP52bwGSSBQ9meTPWGEHZ66WhwP1QpnGkA7c20+8QoH4sz+FYeq9uvieHHbJbRH+A6HRF4oRE
TKyV5XRT2pvnirFr1ybnSzGEPtcHokRHwYVawF1g9cygv/L4R8LnrE2EAxxk2Wkqa/jlceCTShez
yKUbrxMf5EewRt9I6FI06j05ODkFsSJCSZmId7jsqOwwgMgvMke2+Mc05G7PKTCO8Lo8O7Ah8x+h
t+huSf3UennOmuYmYi4hBy/MYCXrZMQIzUCjnqs+z6zKLXUrCXycrLyzOcB+c1xFpsTKeyOtOdBg
ijBm18hWJYiJyvjT7RrMIuQJ6lK6TX/ihzKVfmH39Mivn7cosj6XIX8O3B2qAt1DMcP6Pvf92mG2
zH5aTzeqAq7z8Mr+wsnw6/aCLBNAbdTZ/QAVOPu4sQndoPQSHEk+VLU0EsBeOJx3D2i0lWzVqILI
85evd1ICZyLyNAEa6DQjtQvt4VGlDM9PmnhIPuB0nSH8bpk0QZ2VNVMkJGTExHX8qlx8i1ayl3FH
r5+9Dug6xE42LUBF9MVeW5wnWR8NXl6BjgdpwZweWf2EJSKqZumHJEr0ToJsjsNxX9CqJPx9CtBA
hnJw4Y3GO6km2PRU4x/PGY41t7jy0lnpk5dSEK/RX5ChvUIcVI/e00ZZJQCW7jFrsMFrLSiN2O87
FdPlX/dlpbvaTwFoR+zMKuyxYJ9untuHmYPxq1r5VcWUKNHcySucacYZlANSDWhFtIEZB2+6qJbm
vE6MoPU2PSIwLG2AmQPpZT1kFcnyqNB4oJwkoBeRGQFY5fbCwdA5PZRQvepeHu7jWIBFT+8e3AO+
T8ghHctSDtpDPqIdc/ucwFcikOOuycwRherAm2GvAPJ8/bo6j/rPtPZ0Nw0GDZwA+gGIAx/HIHY7
Z/jwNtP1bPwfzs5sOWpkW8NPpAjNw61qsMsTNtCmmxsFdLM1z1JqePrzZWVyAtwRcPa56oDGLpWU
ylzrn5YZrd23JoHkql7hoOoSec7/Cnie1S/9UTsMrP3zh7FmGB/tB9jwqXEl7P7zknaZeU8c+xA8
Z22LWiUuAZgdM868rmMyl5e5ggj62p4kLFjijpguadpZxL4n3iz/01VJyz9MoI95Yo45rMYHhesI
i7xT/t2VJ/USNDMe9mCTHp6nzOTsz749y/z4gl2Gbg/UV/aP8+RGCXJGitHCuZuYgGXax1lE8ldx
NO5cRggLYXywRvgv/DnFPIvXxcqLfT2JYu8KHNQGCGIS5+pCjWyWXywgW4cfTlIzqJ4yRM0AyPUy
AIBjUNih2uISWGg143V1xojPVPxqA380JGdvSKOo+qNRN2KhK1q3T/UKEOPirZ5m03kHQU6a8B3h
6L4/n6do9dz+3l9HuOGXFFSZL9C4fT+6KHVK5uHhaa6lEiSLaJiQa/diz9fbzSTccTgI6ne/vvXW
sXMzCD0fEhMHjGkSnOt4q+CqMzvp5/IhhUzlge0SQzUvOGPyPXmuXD+3inMr3Aq13UTZCnKdVQvY
60sC6ex/TlBncym503jQZCVoFEeSfgblXgIgxpRYfZO81+9xZJY+2HODWjzrTj3GIMd5ms0p7NYD
A0BSACCnJMZsuyEVU17fDhiK3MmKqqVOKGgn+ciZHSA7+3Bcij4eTbBk58jAVYMnz1YvCwkE4HDo
agkhs5WFn438ejZOybS5W31s4SCH7NS1bi9nx1kdtu9brAVObdwyezDlLzVPtA6mZSZ3OTkIwXqL
XgLi7JgyDnVMH01hI0yIhyQFWr8pN0wdwRPK43XNZPhAPQ6vtl96fHoHGs7d6ILZW7YLZC0r85J3
vVzvVejK/yecDRfWlHeT9aCLFIQVlEyP+L1779YoojU9Mbx49PN3Rc+0Bxz0udfxo795n69H0A+b
B405WxZvtYNQm5fobcnNp6MGWqv2WVAJuMNxR6BkOPFQeyn5bX3TrpSOmDEhMQh7lWIMrdoIlT5r
y2bLq4GEW1vqSmy/S/vg1UCdEqZ/LglLp8VZ4JNWeNTANOIQqPje3Crkr0MEINce6XAI6o8rN0Pb
cVm70eTuCng/SSONvTwQtP4tMjPA0dVLOIaYHCbFc7tS7Hn8Cv5dJkbyLGIryVerP2Uuc8jquIMQ
T2/SxSghSyFyIlof+gYHKiJMtoofqw0hUXNGeEj6QBP4PS4GyPa4HcD1gNTzpkuCEyT10k33FX5r
Yu/1DzIPFpn1IZlYsfWhR+S+EZw17QzJO3qOO4V1vFvB0nzSZVzqdIII1JX4fMb/tQarHiGNKvEy
PLBckmKCtPDGDrHCDwdCoZLh3d6ViNXiMCk7BCpNEfUZV+koloM84ryt7we5E2dUU5ssHnUNOe4p
WTHTwahniamxd9YtyR3+VA+szg4hLRyNrh+1KKTwRnfvnwt396z+ttxGSVLZ/SaJOJocZ0iOngDR
ym+ACDZ+XGtbElW89kwm4iFqAk8rjOyOcolz34Qi6Yg7SByascns/eKv0QKRbE4ME96r9tKUFDBM
CVK8QcSSwwLc7Qa6hd8F9Vy9cz+9CSA1bIgyFFIil2+LNTebfGqvKSUBo4VFPHEyEcN95lTiDpxG
0AhuEaSi3HT2Cg7pSb/NUZt1dRhvI5tZfSEvpSSVoTPneX6YEs9ozonvFfwsd24FaXYE8YxOxnCB
1xE1BqUXgCzI10xcLbrDZcMQzb2BPVxfiASVHYAf1fLvIjeRTIRF0jL/6dopr128BVSR20nMII4I
rOZB/hJ/7mhS0UpnFr0OQyX319qtS34V8/ckCd6Q0U0dVND3guojKpTqPTnOiVKpZ2A4/8RYTIAg
uuir+IxGi2ssTN72d7wp8Ox48/xye7ADLOHefWgYA3t5JaqrxG1NnQ2fTboyBQV7tqDEPs92J3E+
xsTLXWTJaPZfHMjY8kO3II69qDJwrXE8F+dcClRaKDe0OvsZe099nSB65Q9IBpMl3TYbI6zxymPo
7lXd2rmm/PoMvJAyiLAe/Ly9EwtbX3scRE1f0RplmC1rbJKyuzM0ZK9lcTsWkawV/dJnWyHGdePv
/MqkjICwvqJhGqscelFSW44Mn/KDS+H3spidVtvklArWvsmOQNhVdNtEiRVtd4U1XKEndcEBE0O5
rAkvFHd7RCvJZ5pmOcobx+CrwI1rkoAHStis3ZiR7mFFNkj/IjYqnd95zAlPxQ2hPEVln23GqwIe
L6Urse88ILa5vN3UzZubSHByl3m5pvhu0CDm+C7yapNIextswHYTQx3ZOwmtXKIUU83SpcPFLlo/
uzBZIeKM7/Z55gNYlCu3lHErBT/N5t9TGmyRAXcuOkhasz3kMlRneB38TiJw+kALHZkRfo+LmmFq
t1bL/mrf6puJMMUl3S6EUtqnM293yLs+7IasBvSP2yYxd23s8D9dJu1BuLbv8KND7UeVLakOJ/A7
rmsNa8kXTqvEmA/r5Afd+y2vV98/qiYmaJjjVlME4aW46D+01T7ys7S78qlP7pqvyN2uEh5NpJCm
gDfl1rLDfSJRhRycLjsL5n6ZHxhGV5aUU549SG7Kt6WCoTXavnHuvdRqsulQKpZMv4xm3gQiiLs+
teQMqs2U70uqHtjqu3KRqU406uCFytthriRuiR3kutZmsbuXZSvGOry3sYeLdDu2JYYitnx9YFRi
kQyCNaEePYvKZEM6A/TmDKMas8JJPkBgWIt514Mw41ozOuQKLb6r6zf2lqFrpnidV9SPT23byC2J
ZrCc7AN5dXPztbpuIwuvJfsBx0C3rs+cyUHALCa26z0J76uOA2y9CbIUuo2JvXVW3nW24fYdY7qY
cBs9TfQjrMmJefM8L0IVmOr3siiAyNh6KZ+KPNYibXkI5YiUaOExvZoTiYh+dtBcjRCmBJ01+2fv
m8fGCpQoYWaLDQWaqYl6uVNv8Eo8Y61BLodZ7j0Gbiy2Nk5WqS3Qd2+fjJGvnHa9OV/2bgyfUWJ4
eFmWRl4OObIS2V2uJUedgI2C0wTLbFFrBE1vm6fWqtB4os9NhJNSEJCEW8Yj8ZpF9yFIeWQm6Rw2
ytFTydjjYL77jlyDDnLdSWjIN7JMhk6+0Iqc6JNMbkxOU1nbOa/9NfriYv9md7LLyPXjifFXKaHA
4xhwV601E74oDvo1W4yFIXBenC/DDtwUk+PBJNznjn9GSxpb6l0WYe7Dv+ZtKVewA9rvBZd8DeUX
RD5rInodbKp487v0Mtjh0O0y9qps4G87EeVy6RcmJ9E5yGl300gOJM7mS+/NqHLDcpUIabn1NVtB
yrdlC1Gd/ZCLqCvvfUqyvnlOol1uWL3VJVzRSu/E/9OVmSZtDN8sBaNAsBxV4etG8P50ySjleEL6
epjTLc80+0oUronhds57/bzmCo0NQrS5cGmR6AgNuWFnMJLSNsFEC3c6M70GXOhRi8Wq1GGu2EV3
BoJZufzA0uBUct63Ud8b3jnvEa9+SxcTECnJJXmVCQcgY71CV9mQSr3AolCIEW00a5rt+XqT2fr5
U1gwnX15qOt5H4rbbqXlYSJ94AMGHbwRa8Jy42e1fOk6kdushlTS4l8rWsP+6xbtbcjINfWa6C84
hfBNrBqzvkotq0ZuCyOyh/6r3mIAsHkBHCLDuHH6uEyqRX4ykiGXu6937HpefL6ykiSUCrTtu1C+
RXYu5/2ehY/AtHkWZEJyCIq2lq+dpciWqnLk53RrI/u3WR2QQ9PKp4DYSdYvmrnOSR3gJUj3TMpC
dfPYl53s8b1GSJIixT7An1qfwoHXvGD2TH6YQ6JwJTt8VWeUagfcr9jhcMWTNsVu7u58XXVBsKHQ
7glr28OzbYS4OY/evEh9oiZACzvFrHtTri7Yl63EH/W6yk8p+km+olWFBy24BH5F1th97Xryp33Y
/f01X5Mx8S4ju6a53mGLS9Ct6O+tF5G+GfrN9txWMt7Yc+XeFa5Bw8rSX19vwlHAa+gQVsdLWBzT
BRyfMsZCtBwwWBEh2cUWFffvvKjiryEzloN788DM2vt16oygevCGulxmlP59snwDjWWzPFZJMlHT
4lEMGJDOX1LLKjiFCW6OM55KzDFJEDPyTwIdqTvLTtjj8ACUIAxDtrJIVUJ+LJnlo7FTQNfPo6R3
CEOqB5llLcJg4UNY1QN9q9smzRQ94tqVE9zzxiFa4zh4lfxP5OaI2MBA3WT94ghErJ+ltJQv5oSr
fFEHZqJVTzBVXO7kzPRaR+QyZMzFfmHj76vmXEI2zhBKyGbcV7lyFYJAATHyB40ZpAoR6gZS1IcD
M1wkTDW5iUQPf91Z/6wrgnNGTUSoPB2F7ZCq8DapI6sGpthPrfO05BwzbVxVAbGjR4cB6VTkat2N
9rK3OWo7ckGLe7Xufn0VP1Mh8iqY2xjSPaHFDjhiJGT5gxFlkHh3mUb7U1oxYaO8VeyoWVH8QcVz
MlFhK/Y/yMzf0/4/U7V8vI3UgCY8sFA7EI1u//zxQhhrW7vh+mQ3ruTn5p60jSzWFAAgFXUXEc4m
lxE1vqr3g+ve8H+gTN8MjuZq4GRkajxDLFnkhP78fDUITAIKM6+gGWVB14/VROu99MccjMM0DnNN
wNByEl3bggBEy8SDyvJO9uXQN1J6pHtw9IPMISbdzKH8jZmyOlLZRgQYgSYUV9FqGlzloLNBs/1l
bsO0Fu/LspENmtaN5sCKPlH5wFHb72iHf911ZB7ElcG3wD5BREm8+IeHTsyB4bukPT6GTs0eoffL
MmMLoNe88uPFKmTZ2ahdulbMOOIv+Vb8egX+DIpz0yHp4RrktBFMWP/iXAr0qP3oJeKRqAmps18F
pTXHyrUJ3Jf8uv82TGLIb379wf96AeXoTgILmYsjhzm/nWVlTyEWtcidHz1VZQUDcFp5rync2e3R
M+gCUORzlLnfUtWs/foy3n5/uRFwpDObxwed/5daYV4swbTbpXrEfaRQy4wRNGcg7JySiBcEU8Gx
qa+r/teffM08+hHQ4PVD1cGwMRlyHQRvAY1e5Cma3sR4yOpR4gZVkNDsnsKi7wYG5vWcu1/Rekpa
ZFWgwxz28hDmpZVHucsEieSjxXBm9Oy/vra3SxTjBffC45WOyNdjLNPPS9Qfd2QAQWI+aFjFU+LK
aY5o0tQSXZqUTUqzQbXvy8rB+79sUm8y/qCooYoRq9gMCSC5imv6+WIGXzoyXXt4YOqPu6PNVfcE
yaUw3xPR0bvzcbamwPxSlQQY1CfLGRrrSz/jfCAmv8cIAwydMu6tuPVElTn2bxQ6b5cy2XhkxRBO
Bm3pkd34hkbkmBEI9qPg8bspTi3UzqB0ApIKC/qkMPdoDjCpImkiEcrjMn/9yLyfJU3QtzYTLohK
51VGEfUvSROlgJBo7vZYDG3F2Sx6pvkMjxGjIpPXdF0NclsmY8PG97IrJ6A2N+ekysNAlzCA7tMU
eFtX3nR7b7b/6ZIpLb9kBmGzBROER4IYDFABSnS80JshGfE2DdF4L5adsg8DbcLkuEi2uOO6eu/J
ZGW/xgYqhaYaLSUfWEzo5hswXtJPfKaCB9/1GnpP7zEl8SvnBafmEhuh8JaS2qbFw3zsSaLJFmhY
DNmEn5RhSBWqNwu/Anf6kOJsyrMDxr6Aqd5gzM4YNjGUgbRminKT1jNT9EaX8g2yea5vSqeVUoc0
HOVKruwsI50g8Khlu6PpOeM03TG4BbXaCRQkM19//fTeZP7w9LAK8c4hyAXJYlDYm8MvCNnhFpjC
R40Sd+rrU/rREN9xGJlJiA90qQif9gZIIQxrSoqtD65eWVLLYpbHmLmXUrm/u5OUDioPnP7aNbRU
+wfB0anJgPE+9JPfkZBvOUhs/8g72D1wICESevs+OFjOAYDN4YFmkFEif+PNz5zmjBGI7kh7MLVb
bm8MaULAykk7qra8TJBDYv7m7Xhjmub+yrGJMrXel2mxRGv8vImYiQmYwpp6WOow3LNPjjdMXXlB
V+EaH0LqbArNAGF0/afNJsaCXUUR0XxO6boY0dMauPVCIjWVQjDH+uJJdJcND3LfMPxMD+2Ml50N
lVWEszIxpvOv14jHJf54XkiPno+ty8ckRkzVW9mK2NAvBVBtD8FuTAPCgDEh1/torOBezBn6/1QH
hK8FBLXAJgfSrn2d4fZDqQJn0tOTe/WDJhR1Bd+r+pwcAbJdjj1JZpCvv/6ybytjtjGPR4ZpCcWZ
86/6vBS9FG4s3UOeFQGbZU3z7X/+/vlVgFD0OYhGybwllsAkfvtffj6ScCZPXctR13W8N+uFmUzZ
tIVWdq+tEQubmuypf3Jt1ZaH8OHS2ziDf6dS+tcN4DEjeGJfwMllcsT8vGB94GOfSIPxDiXddQd0
r022PvxSY5LIGuuv7nGwDvn4380DlJOiKM2kcoGDhRDfty9xuS4uVtR0uy/YIPePYTiP4Tkb/QSQ
h4sejPFM9ijDWH993+2fgz7k51L6k7+GQFeqs96WHqXnCGcnBv0eZ1HWz0+B27Xba1QPxX7RZHpD
WIbzabIGyWrT18h2F728bF3yxC4k/t0XM43rSKRyux+wygD5nQeyq9kMNVtPJyBPKbjJmjWEEcuk
4BYOx+MQF640fMGqSkXEr7/f28oKYSgLG5Ep2juq/7dNTuIl3draVnE/RcK5nrp2XgYxsQBD2Z/m
phRe8d375W3QJF9nTHTClD02gsZPv76at1sK84Oo+8mH46poAt+2Iks1RakzbcV9cJXz5CliNEBf
WdkpGPC//Th2Ltg7jJCIYinpfl7TRe55cJi7d0csSQBQVtgS7XUrQQE7uf3vG1xSN99smhQONDds
YkR3MOrj7UeOY7L2ETXinRYAF1e/4poyT+R1JumUz5c+elHdZxtThq0Dgc2j2z3Z87R31RmTdGIO
9wwJKYFSNVqpDVVeimodbCUaAFTXikzRV60sapOFwQdui7Pr2dvnqUpin98qD4YNXQbOuGSTFFa3
jLLnoFKRa7fya0mOZQncDSYsZB2gglc9fqUkXt4sJJ3FyCxJpE9ZOvDPQ6WYaptFUpAFikGg2Tap
wMhyVYc2Zd/CZYpa2rhqYVONBuSM8YksKPlGZIPId5MBpT0UH1lOkNWXXBFvojGkQW8PGnmhOFsk
LDngjeNDdFPQpo0HLCm6WX4lmRLx3SI1Fr4E6DWSlni7fOFaxqlRYA1JJaFD1VFUsgX8uqW1P57D
wXAJaVvIGt38m7HGkRNdCsKugE2v4IxpLgvfu4Aj2Z2zl2Kxf1Y3SzcrejsulMdYA2eaLGhXp9lf
NdoCrim7O/v6axU2DLgmceKrBtVsPDmuIcEduFkHJZnTnSBBnfJmBr2QVmXNhbbuIjM+8ivI/KPO
TrcFbuPm7ksVspLwOIBwulRmwJjdf6iQmVcx7CSAfJncpcBX5qVVPsVYtTyMRXXGtwQbza/LtbFs
bqAx29IQiT5gaM4dr1Xk39V2t0T3+RyM88eCjAisgPAL3h4dVWmFHYh46rOZ1GMNH0o8QOocisF1
AQp7nP5fED7lwWGCcPH7kzA7iZAzjhx6et6mDMYa1sNIEdMjzBSxb3kAm6e2KmWiI38FgjmVhend
DGkjedUGSCGSyW1Ydf7cFatR+cbkvEtLH18w4WxXEF5DXbYizjUMnczIEr/W5B7K0gwIwn0azJ60
cRIr53L/Yxk2rsvpDWv5VqPiJC4jK/bMe135Pfsr3Po8/w2YYbmvkOJifkc8Tt3ZZ8PojO01cPfV
mN7h3pN5M97uStq4xDI/ImcsdmusjqPigTVDQLqA1F9iKbqyTWEuO80AvJrFSq/sW5SFRCnD5gTw
jvtZiwHYDdkLbvY68gfxEjChzIB7Ugg7O6/EWga1C+gCLtp8N/9Uh65VvKhlPfsrr2x5fXGFCcae
HncR2mN7EpMpl6ESKyQGfMctuW2GKA/EgUq4TrXqJaZQFqbSdBa2XXgmWkxyLfZj1ydMXn7GVSf5
C+3oIklzSYeT2dfeDITLPIwMoygjA56C0kkXhF5az9msGYet/qZqiYWbjw2M7HNJNburs5P9otBU
9aqXZK4an4Q3COcUqa1Lc3+MPGvk9nd1V05XHat59Vvq26QzA4aikjaRkqOKz1asCVAvuIQG7isS
ffdXLV11UQ+D4hNnk5qv60R1AXemUw/StJ8+dLUdMLjE8UQNhK9IDsVQ+eEqoc552SseIGiNvEP7
is8CdQJ3JkqPikXbbbOFbnAV01H3s9QrRRAY/HspE+y/6qCfaYHZZYQeOic2eOIyWaYBUDtqi8yS
JEtvZV726OWtv5M3ozbKvElCNtF6bYn7jMuWEaHFoYkMojfiyHBRqfTqZVvU77uyHYOzbeEfZITx
dOOk2JLWi7FMW3IOqNIwqUfzfW1fd72Ru8AmH6CN55apnRKjBpdnhYOUI3HIylOgmDLJeSn6XosK
lETGbQbZ/aSrZIbF7F8PNwUdaa7dufaAentQIONcMNdlu3GJiuC5+koaMoD9si6bfmTOHwPvupxn
GvVGwJg1VBwDxu6GQUGsagsSnvutNnG80C5VOkkHsoVkGqHs5b97L6/s+/8utqsBaNn2kfdeNKX8
944CLoiNkzegURVlWpmsLf2ATHOVoIe9V9mevy/GrUArpI85N5ioaZZwl+eaxn7KdrrC5QpXJwBd
Lg3hphBAjw5lBmRVqSKKJrWvdFaFku88SwbaOKFJ9MwWlcMkuU7qdAi9P7tkllh9ZaNgo0xQf7IU
gL+qT1e1G3oi2ThoAL8kGIJ1VLKh8uWSuWHx4UmVgqJAuXPoOGvrsTDCzXzo/SvV1k1d+HnAXZV9
SiGXG4Y5Oq3xrSr8UDutq0rIU12Tkh2cBQeihrSZYkI5KeMckG8Us0wGEDapxa/afhXB0BnYwDDi
AdQladSUztnw0QC2B1dJ2EeXCDDApo4IYqqFkLc+PGDFSVJmcAEAzuNpJp12jk6TEq6rZRupHAJd
CejjnsAkdoBLThowSkBy4vYmOhABjrscyrR2jP1cMfSI58sT4sL1hqwLR73QAQMkZl9uUgSl+dlm
4OB+0R1i5dWb5I6VLCkyCDXAjtXhg7JRslxr3FkVVVrjhUVHyo0i5tHzT/AcyhUDY8Z75zW2R6FF
hp/cZ51imlkwSGOy9cME/zy1x1yZdgYVSZfYdHMt8ykhPonHcFISV7X2BBGYrCpd/RupD/mNnOgS
G62zScr9tDas6wVdR6hUPCZHAVc1wlHz5qvziIxshFoGmmAIGLU7qeJpUOUh6hC5W2jmN1VHPNFN
aF8U86uX555fNY79IiMWVEGqgKpRVbbojn3S80Rm1TaqOhRJ3Ek2eXCvS1HzvRBeGKFMBVKreU6R
haI9Ue9cIQXOfQy14aDtHEa0Y8ElnJq+zc+5mfju11o97NZHa/46FaQikGTA5Jb1xfFNSbg7Ik1H
8TFJReMxMuZq+CeEUcrBaAGk4EApeoziCtJ7ipIGoakrhITcU5uQEZdq+qA5+G30KoF2LsH/lR3m
0ZWMjza7FEqDZlFe8PwZv+n17bO55Ix8iuscKgHFW4miFmb3ulvrdwzZ/D7MxzDM98q/aLDCSJep
tA4pwRSZH/eFuCJZnJJlc5gEm9Fy2EyIXFh6JWp0Ko/1Kj+HIIg42NKqmtinrsIBXb2WK1m15b3F
kczK0TdZWxA5ofHDHqTcLFufRiUhwpDaTOGJJmRtu6ObV+lY/PXrflKCMD8iYoQfEu8JQ0AkInk2
bzGK3fPXNk+b6q6uOsTZCLFVPb9LvnhTTJa2mfxXH4xTiBYeeAbY34O8egvFVaUz9WG7Z3fEIPfh
141OIUDk35HAQhJFb6x1c2o4Ktjmf/3Bb8kQIH4a2tCFN4P1cP+lgjWMkDDMusluG8axhe4FYHXy
07uIjBkk3Egc5iC82W13YLoGdsVsrJqDy2Ae0mx8ztTBfiivW8vEzPKmfIcicF66519f5FsmF/o2
DAGxnQDlivnvyKMNtUsQdMK50WJBJUdcdVzcUEjI1wzXrjLOxM50WVAQ5R4G4Yd1El3X3bQVIW95
bNcDUD75zXKaOKI5tMZxzTJwyIlUOX19VlcVuUN5ZZAQPXtDtRIxRKXqZKeaOBdwXPW2kGzOr/r1
17Su8OcP6w/u3GIWD6YD8kmxM76FT0wUcKxNYZ8nL9uNkNIpbVwy8xjA1RNjNxFp0JM0lVP7H/Yl
WpP0RNhu1r6zVY6c71Bx0z8Gg2V8tWY2FYKproSKjsXTemzwTSS4cc0wkCEjxTzDjnfIsr0dHge4
7M081EGWMf3NnEzp+2iWag7IBCHths5uYYgBEYV0LhsbYX9NqUM+JYlzV3QyrTnCwWBzuMsz4qvO
BWqrrumNAxq73RI3HZE6Yw6nM3rdY0sZWNY3gL6j/YWAUbQLp82rneC13BMPk23gGvNI8LTYSRS5
7+2Euvpmn8k4eEKNtdU0MCh1uipuSNtui5tqi5rk0ZJdN7pbLzKW4YhAh+mRT9swhk6HHTqXqIFH
4jgDjzdB4Ol2MUe8b+vRWZLcKE+61vLGMVyNT9tGfFB7GJ2BZNa4xWhsfHQX0/SILWyjYavOJfk3
dnCTh17FXr9smAEwWu8k/qenXIwjtMBVY1ArRiXB6RT8TdxOVtyktCBMUMnKBnPeceiZGBTSGlyD
ODWbtqBxZiCBbWy8w0exjkGfHiZno5M/sDOi+rzUxBbNw0d0QzvWKLOPCLN4oTMs8p60pDYwmTFM
g11+mbN1Mb9S/drhhaEtlsWowjWpZvgtJA8wZzq9UzVNeZjNPJChTOatfBBhJ+OTlFdBR5rqWsDg
kVImqL5N7K00OE9lJ6tpgRFoHqliF4+Ie5sKT/yjXiSGeMH3ZYFPRvq9v5F6NhwXpyWWfChCo3j9
zStGDMTPezwYMCAwWzsx1C6SgbfEGJa9Bh1B511Em+WOiFGypm3x0UJWSS4mO2FyG5CP48FuVsw9
jIaO3A47CW6XiihUBkUwLfQe1jCxjh3xSA/LMnVgc7OVfqyqmVicyK3T5dEO6nE8ZMzHuzO5BzMv
M+dlWt4hdgXHKxlPOo3mcR74f9lNbZdG+64oidW5MzpSr25mbBHMKm1z8SUZmeBwdrx8wQVnW8N7
YhDy9tR3k1kdhj30NrwBvr1cfDSc1bl1EoZR9kkaTId8WhGkHq2pXK37KGq6J8bxBCI2cfsEzO3J
luNCN8gMViZmHEFn2ugu9XDUkKnTBA+EBjTRaUFNHPJly+BD1czW4zy4YsGZ4tifLT/K76rVG/0Y
lKh4GupoPg5Tbr2u9Zoy0nv44mdZ/2pYdvlUucZqxfvE2Okxhi1MakHcV0Yw6QNwFVz4cfXcPY8O
hTPUo/mAB8f4JxKpc0O+YX3cMEOc0DWnh8Abw1u+q3UyjYw9qAX/+OgTqhKPCEAI6or2h2lP3DSO
qmD7gwlK+xlW320PwqrGdyLvu+eEISaPKb6bc7lN3vspNJybJDLbU1t0MskQ8OAeMq+5MekcjhbY
rYyWCR5JHkpvOwJNP5qd5/212WH2RzJOw8sGO/+QEj92qUY5cxUVIoOW8pYxIAy2PPlr4aJ62ov1
YjrTfN+ihXrHKHjrtC9DcSoLFyVrKbo0Rti1/dOFS/mhn93luXbN6Y6QsuxpCcy6RJtU9KeqHvZ7
HFXRB1K3qjsrTbznEHW0GxekucaoxcN7E/HrH5U3D38wsra4QXFjHMBJkltvmDtOE0C3A3CR4QKa
hu6tK/zmQzctTXuQGvyzswnjS2rn7QPx/CAeNI0fUGbbyOwH52YJWvvRdlLjuOyCYXxD0n5NfSYo
k6BmHFtRDoBSifXVIkHtNmi38tbJve3dbhvTo5+O3Y2VCXHJlgIbU7Jv6MnzkFl7Q+s+k1Qcridy
jhs+xUpOBr3rfdcxb7EIwyE4h1WZ/Ael8Wvkt/NXi+PtBp1iFJcEPWDy8tgP89L86LIBn4y1DN95
aRDcOnveEk828gWAhb2PIcU81vkFn+2xDdvmy1wXXh7jjG4fWJq0CVG38J7YDeYuQsmoL0rrISVg
5suau8Zdbw+4v2h3Lh7byUvbMp6EM7N5JWNmj9tdFF+ypmTMwGI3qOc9ZjcmXWJhaiYKDpWwcPCh
LlXzlQ21dmKb/zCgJ+EOEgBsO/FmG/2fmxHMZw/P6qWcu5k9I9vLFyIKpxcmdTmw8WNzMxNzFYfA
0B98xJZ2nNStxSAyg7kpdMjg56s4V2k9/mUFU/OUUaydmLwhgmMiAjOPU6C5E/7P16UgD3Cd20/Z
bk8XEu3/FqPz6oP7k/3NPDVjDpiEGdn9mcanMy7W1JfRA1hdfcsXq5wD5VH3REWRRWeozUSgBbA5
kjMDfAfrWsf22qCBjSGrzC8oKNbDEnnMUWIwzl9GOtm0g0POXCKuqvrH3xvvtsgM977dt/4ztjXj
rqSl4eVy18fUdZa7OR+ZrgXEVx9Jtuj/Wjg77q3N8/8gpq5/qZPedI9NVk5nf1v8V9sa6+GYJMZw
F0xeQFo/BfE3I6sz5krM3UTShk2Q2CnzxvyxX52ZUJtk7I5d6QVNHAW4jsM/Ie3Dgz0OG+GA3OG7
WdT20WwXpOm7P75vCXE7zXaR5WdQDPN9ChMg4iasE75Qy16CmPc9dnzjxSID7lvrbGw/Ue484Mwo
8pgbb94t5KGdQmeuP2LPBGVb9/BL4rTpHyWShjFupUQl5i50H6yo8M7FapHKnidDdZO2Yf7Z9efx
NjCYFuOO6AfcZApIRFnoDv3druKVIaa8mlhuGZAX9Xe5nTdHQrZAwdwyORZ5l/8Tdll/oPANXwaQ
NOLh3PS2CveVhn6cMNbY6X29i+6+z7cnLvzvYvTrv/udofd+SkpgWzrs3b0znZDn5vwUHN1d6U7R
E6Yl97Tl3nB2+iWtY2b6dIx0MbwHt1v9OOjMz2TruPdruQaHKGMTqgFjGMPAu3vMh676c3ftjOxv
rx3R3kzRbeeK4aNPBhFJamWZPxmpYR84hNv3zbCKWz8y9ovJbnazbFty6/LZTEQULtPyQiEI9wP3
rM5rUebNTZmGWfFNqetBCaWieM9DkiLK3ZKZIfneSyBOWca6nUItPzBFW2Yg2FGa49fS7aJKllCo
h44d0aq2cZH6pPdayV6yodDPKdgznMoM4BBfHgGpp4n0vyo6rFW67PlrgHGWOrZgBgT/xFOZVhRX
silVfN5OXszcxGY3Y5yKARHg59Z8SvtPiRfVq/gOtOwN0g7Kflxpl6jxGvdvjb1CXRAFehhrUm2P
2yzE/oi6Jh1uhwR6g3SqtNu6mLfOb54KJjmJWc7NngomnieMazXGwRmOhtHIBMOk2cJvJpGryR2R
9VaNiamkxDOYb7Cce+j35sVd+qT4c/LSduqILxnb/D1hnollAcyWlW3eQ/qunn9D/EHa54xqKhrC
jhcC9LcTk4ky/2GdA5DSfUuYh3BOloKDKyZ8Q9qhxhXGTTOcRVRh0ZstKp2jQoyiaxIaU7a6jYHS
Y15P3wgcLmcEkhgSvH++h9AxEJpcSAdo8E64PiVWGLTdTVImkOzgbuXuf1kICUiOhst4YKZeWGXz
rFP56x1qvOVxpHCDiiWJEMCF9CAZtzHIhDX+h55VymzMbZHtwurVEorBd4H3+EmVxrlpSBhN0wuo
+rGDxrjU+vFFR8hpRxfjqivfPyUOh9/wRC0FWr5oM5MiTpzZ3mvm3YfGuKU3JHx1fKYiFo2dCMGL
wgclCUJ+1ZUr0VphZEhSv8o6lxIxtOPSWqooiUz9naZjtPGqXWyZSZ6ZiySElfJc9RHaDqGMrkIZ
wfq8kRAbXZCErs3lGrcUKA+M5pDU1ZROyLNtlHBZo4ea2RGWZM4wjCaMoPsf9s6rt25sTdN/pVH3
rGEOjT7ngtxBWZZlu2zfELasYs6Zv36etRddJcmG1TV91cD0aRRgW9rcXPELb+DwcWftPHZGa1TO
6fUZWMR7DkNTHcm+l1a/DceqxdvQs502xeCexiPSUXSA1fpijbDgwOZS5fKHxYIOPZtcelaUSLV3
IAxjyZdyK9ri0BxVzJksP3RAoFC0DjUFOfBWH0FkoHieQQk9bqyRqnEFG7OJJ8q9WwtU1uts1WXQ
NwphrxcxLflIJzvo926ChOMjAu5RRcsydEvLYfXYorx4Qs4KJELsnpOsIzXqVziGIEuwTivCK0et
aocFoX1ZaW1MfZ4BfTjKqCOLd6oej5LpO+r6ChpaqTLKt35pEBPB15MEmK2IbMg+TFnVogf1HcMr
p+l7WZZmNQXUIqxWWlJj7IkJDQlYcusqzcya+t9WdXROKPWNSktmIcqG9hzjpncsJvjWxD5h1i5E
g8hC8lVMHb4XtLySViB97k6hAQa3VCxHzLlpkSxSwXBYaZhUMIqmOCqE4ExjvkcKUOhG9uBn1DhI
UjIH2GbW7A4IN54Id1sfeiP92c04kqPMpherNcZuvTV/mNEF675uNM7KS2AMb8iKjqpUwreYumbp
EDw54RFizE3SY2O0tvI+5VhQ36ko+Naczh5G9weopeP4mawt+VIKleGJfrmnZW9VHK+QHJ6Nljp9
1zap+SFeozS/SmzE3Q8t+Zh9J8+S3qazT0PtVFfvowLOgWJBGo19+rd/VdLlptvajBsRY5S0OMzx
xIjqec9BsRGdN471eEKJ49DEkizrQfTrkXGA0wZYorAR5ZG445Zda32enFnzHqqYUPprZvUi0W8l
dG3btCdyhKwCdaEqUB1Q7kUjqK8hqb8tliosvtQ6EmWDT0FtXlR/MRFUTgJ5Hm1SRBJjg4Sx+DoQ
2Mf1uBQuiJjQKc2afPCk61R7E6APOURtltX40mGLuISsBdLH+aPsjGpdFTFSptSGX08ykbJ/IG/s
DKAVB1c5m+K2190TQ96goMJfTqEqukYSzyTP6O2aXxwaNrWXLcZjZ4HbKKB54wxwt3GXYQYJnIts
A+kLnnewUVBm1eddBLjaeiePMoSJBbNu64bLvnMnCygq8ojACyaJ2y/6TvzgcGp1hJj2gOqSZHvq
XuIravMidmo9oi433G7iO20BYaaiMnrCd1L4EZxBuUwom4nrp2pq8fJSihjHA3H9bJyNqtTnimbI
qBczjifyILaBC7DboQgL2A94e8GMSUakOOKdB6qZ6ZLrpZdttzSZBHjBwHxr/WCPC1r255jzYjQE
6JoCcEE8X2Wp7ey3rlczp5Atzkc7FycBpUER88gO6lJ7gkdUAgaoGl/Lq4STfuMNSB3G7zqrmHzz
7UZYtFxkkwRayHnbSFDbZEtiX4XYPZ/btJE4buwpFNdzIhkVTuWcGgKnDiTqCQMnXonIn4IcPYRW
j+D3JO3QnsQczDUbh/YsTMrOGPaIxlR5fkH5023ao4atsks/2rPnGcVKu2DxH1HvylRYqw7VnPEi
K2LBOhyRFgViP4BIQE7Iz4wcFu/Z1hPb4MGG2Yp+DrhoEZVC0TdiDD7LvO4fulyrBv3eaM3CTHaW
Oi7OdNC0RUiAqUhDMjKyh16NnuCCfMfQEcCL7nlO+Hhnn64cBa9BLlqp2hCRgApK5AlnvXEaCYnF
p6JGKAYQcQQRAdSnblgIDJGxUqVapry86JLZ0KcNwaelkShF+8ZqLR0YYwh3VPUZeA7E5C4qlH35
ausJEmf26iq4zgWN53w3KqSUO2AHeDDd4IlBarqLjHh2st3mi7BxuTwX3Qr9fYrWUe4Buz3t5G0Z
yw1dxmNvhNdRoswrmCBk/6rmc6eBpdpXmMGMy472uclbbJGOIec/KRTH6L/ieHJaXie4WhRVFUs7
84AaFXvb6RLGSjVbcepuHOZNCEBy4hKJgEAeRQCytgHM2lRA5TC/FQChamjFDk3DWDTWktkR12zd
nlRAO7onDGGrpEjloETZpeAD0UBiucQnkd3B9Cbo1htMYutDbzAhGp+i4b4x9jb1h03wTenQHYWu
JLVON1xODXOAaTZMldTlLsuQrDJuKoI+zPHKFGYEpGCuYH4vqooVua0szQdK9DOeBCI0UMOIhl8P
YJIhKm0EmTAw6YmOUGuboRorwZoB6qLiDCqxwGbqFEZv0EJInrgJnY+KkTjd7ruiHWZYzIsm7aUa
gha+mKTJyBtx9CBeWZcKtAu+wUaatrpCNKsXvIDoQ6aLmentlyyzTnoDMrSlCNMygRKRWbVLxyLb
1kxb66IRD5hHyN30YYt6/tH1QnoMxwR61okcXhKOEZWJbSNBZG6uik22jSvS32KnAC4Q23AOe7F7
1YnjxPK9DhkPdTe39VQUgbzbKKULrMVCMXLaO4a6lhWwRSNFF3VbM1vmgdj/KQHphEvyduwnUg5z
A1niKyGItluatCDj22m7EnIx/Q+ZkUZVJ/BpfRr3jJm85Lc9jR+cfHdy4vTQSMG9RXOwn+GOC1F9
OUhVgO3AViTfnJcX+gGbe1ghQQgbWseR8AZ3McSpu/VYzQVbH6Rx5NUmpSPh2IorZzuyQSKJs31Q
0XADwilJ4XmKrIm1k7qSABrM+gjoypi08/oUfW/oQKU2cE66jBONk28/oFjGy8iBlkvOA6HIGMm/
0iUsSGq+6JJv/302JXIyajsx+ao5U2/yAYATQq0dyhHQ7wdBREWEnqt6oYo3KLa/rB7ITV9Fx62s
/YjOFmV8Sk4qomMSRivnwehdMekS29S6keDwSnR1JEPu7SL3yJ14lCclGLY/UT4QU7RhtADPigta
66zYxXLBNSMLaQu5KZoO5lR6+C4RLhEcCPmI5VpKUnws4b8taupEUOA2FZ73HUUnv3Jfz5QANsCl
hBHGCOMwRRvWS0J4cDkQS13eA7YsaFCjPHl6rasALHVGI8ZeXWYhFyEGUwBWJDscHKE4aj1oDox3
pFciE9tM7EbNEXUU9L6EtsbaIqqAvCrlDSSEx2EWk7FwRPNhFRVsPmUTI9+0JLakd7VAS/AlpNb+
INn2A0YjfKZI18R3OcUwW7Q4ehNgvZ0Q9QUY14dT1AG5kSBr8i9wLRjKiMO/P0VssmgTGS4VzMCi
Ouhgu8B1w9yQjAr9gU3eoFBYtqgqnHQ5p1kXSB4Z7G5XN96cRJmm5G81Mf5RhGESWAqWnOi+oarB
grFPpRGJQ9xEVGQU1Z3QwYWM9COzFlDIVJ4UWTqMWDCXhDehcqFJGy+E78h/NmTMdi/QajtVy+Ra
38ZOiY1ZnG2ncsu242SsOQMJ4T02uYYNDQLiQ0BXZfgUwq1uvgIzJ+V3OMjE9Mpyl5rUpzKZ1AHZ
fADUOhtLArysU9YOwdF4yG6QqlHXKWhUfNiJekQ6U6WtAKzJUJuegoDdbMw3Y3XrRchyqUgQAf0V
tymUbhHGasDbxc0k63OWkYqYOAs1lrnEKHKRL0LXOcKT6cOms7HJOoALFee7TAVcecpvQw2PQlzn
MXbhzLpjn8D8zhzG+nztUk60zcCWDpaaTixv7TaRnA0RuUFEtwMIqwMRl8j6l0yAlBngwDUeN5pF
jXgwpsrdLpGi0wUT+bsqxVOzBUBrp00nQYngjMQQdUYGAbOkvwdstdwjIy4o3N95uhJIRC4mYv0t
wResaH7kO85H4hHZpmSJcjlsJUzsHBdkpLAJgMNanDBvW8mljtLe0Q+zPquH2FbEfbjh9+RClmLS
GLn1DB4CTGJOJBuQONECMm8oXbeJLLUwrrvrguO7goMyFstt3qDs7voSsbq2rQDPbnSf7XaUfjCb
QcIm2pY0pCnaHhzj2o4XWl0Qqxxgu7UjjjhKJGCf27nnTJXAGG5KVY2UKPuOaz3FaBF8S3b5Vk+p
SOpEWNmOYqtuqZJhTyJsqKQRzHZYbXJWG9ehlJFbZblCESwG3EJApau90L/Al8twOy5S+GX1EciC
+EYIrQl6gWa5cT+jpBJm1Ji2b9t5CVzs2w0uS2dZvFBkL7PaHtH2d7VlR41O6GrnQInYlxLVa4vk
n+GTAlvYbrHqqI0x1QaqfbwVmxjy1EGC62VZYENryk3kpJT+SUobU4QZrWoLgR849uJTnaKkvbPb
YM5Nw1HGRd2dSDYbb4166crrWmsrlsIWmIxSKmaVkRQgXAEiFvIg4jNVd+AXOhnWbPQLBedQh45Y
n6JZHEhaSLiivKWfTVbvEDpuueSGKZfxgXZK8YcBOGG0jxvN7LN7jjsRmKO5LAbcVU0xpdpCY4Ri
KCaibgjKw4Elu53jcQ45hx/soe4J+/eTQNTG7TZNEUTXGS50lQ/cTRzuGwx92xROhI7fV4+aLrtv
AzyHUlijk9DQtowXh52ZGV1GXCUBtFJFa8OXe3MXDfvC7eH80Xc6haJbyXlD3QtyLlMYy6jPlco1
kywelhJ0uSkITLAXTDWoprJbxg9KTJGXjNItNW2+WDVsXTCbsIt8WK9rYP+zdQNdDOk5UStdwzqP
H+dWJYY6OFmpp2/7DHSNfYx1e7RcKE5aNGAz5CCp7FtUkYchSO1+aR4jva7GeQeDcc1uSLW1fGfX
VOGGPzrkSkx3p0N4QU7WWlfD2dchxaHjOjq1vRPVKO26S5H1uhwbQFHx0cvJxN8s8TgY5+VSVvmH
kmX0p6XQ1v2Q24M3HtDaXelrpsViU44HOnVRTc3wUa2btrqBFRcWx3Dk+4GiMkB0V+w7FL+sPSII
5pGaXzy8mVvW1qHQw0U91pU6rZc6qjC7rEp1EPWV7hAXRBy/wE1Mr1r8Hpb3sFOnGfyX0cXTRWuN
dkWlhvxOuyrXspwgeNWpfUDcxkP9R1+n6tJN8lVtD2bn9X3lDy7+Z8nBzCcFL6akUoZrxcnmfAnA
5oLo9xNagLPiW2U4ZQY+Z2ppOHRrFTQCg2FtpwWok5t2I6ZkAMvMOagSnH5SP8FXCvx2zPlg71S2
gQGh3lStqxCYsV75SpyNjneBUlTS274xauq87kZ6VtNtXtlF+6WySlAt3hhb0yUs0qE6IOSrlzjR
5epZghwFys6wXW5rrHTr84aKp3nt5V2lXFoVOpgPLody/VCrtp1SA1XgqH8uVvBO2T4e5tEc/Q6Y
eU1lGLWDr3Y+0XNCgPwPaCi0r3xrk9w6oZtZIgJSb3Fxxz21RntN/GlwjOqztRJeCYrbTLVtM82R
hUNHiyLlCmSMbr8BJMPI+K3pLZWBP0VGLwqpf5pQyVJY5lkk1E4Xn76mUG+Qx7ICiIVzdQN/b4Gy
DPElCyGBujH+4VJpJzmQIVIVCUrgUcrP6NJaSeqySzT1DHs9u5ZwYvkhqexfcvoJDoP8FE1bHd4J
TyW6OlsvIy2MyWWHsQ/CZSdBytuFI0ueskUaovx0OpvR12KxOiDp1WCoKGWD/0f6BKMYfV2t9+HY
tKp7O5trqbj7rNdoXiSJI1KkVQPp99jhElUBIz4Fon/lbCI4mrWG062De1G962s3LL8mfWaH3yYc
4iFIqqNa3PV5b6Ir0Qluo3zbZas7nf5KouuTZUqoMFu52us0g7r8g8NNtuwrqouDi8yjEs3GDlla
UZ/IpEZOcopKIl5SB8OBN3VSXllDWrvHZe6BZoaqjuPebaMNUQ7Pl240bjiDRTrRYU+sTR0hBezb
W9sow/XjQOCBJ5kNkHIMYIZRL9gbfQYz5Iue66mmHKsuT1CHe+t0fLzTnAH10bzxMm4Hjj8FLuUS
Vx5i2EkSYVoZNPWIOvVcqFa9H9qmbXxAU7oClQ070pt69hrAT8sUpYQAlpsdEL5qD1Y/xfnR6xfg
SegBOB7A9Vi/z1SlUW86GFa70WpmWkZ5/imDvPoB8e7srNLd4YHLp693zqrSgPWsEO7OEvPQ3In7
S4qIKN63Yz09jgk1uDPyuuptTBXzpkhH48JNx3E/TB4bsae+bH6rcS8udx3GlO0xHvP5oTWBlPnu
qk9JMHVD/bWJavRZFjBAO1jdzn0LWfkSHVTzChEPg8bvlMbLQbeK5sa25vQrcPHmltMtZ5ZTM0ZA
sTDex3WrnDkh5zyM0WU803NtgotNkq1+BhbNqZbXVf8HsXx00TH5eeuH1WA4uwis57lO9fsbzIv5
AjHWGNRH6wFFoAXB4GV1p3+lBZFZ1zppXgkvbkq1IKah3fhtm1Ah1+zRPkYOkZ6f0Nayzy1rTTJI
Lm6UAgbTu69rWYBAilDyQC2N/h04ihwRkkWHiKWnanONdQLd4tLJ9WyXkiDRt2uqc6dIjF2qGdNV
GkbaR1etnM+oDiUPSZwNFyAfjdtp1lhlnh0evFpXwS/l5oU+dZkb9NTtZ19Xw/YCqY3qE3cbN8MI
aemTopnlIY7Yd6R67weQ9x9D8iHcqKf0Tal6xaHXe+9oWep8MFDd/6wXevwhTCw7sLwsOUzKGr6N
U7A7zqTndGIHfQ6QdGluStPgSE2UeNyBsCuao1E4ybe5UrT7zu3ieZ+NavsA9nV2diAbKQCasTLW
fp1FnCwhKpZB08KDxHsJ7axcyeobt5/bbq8OelHsRq80AJqqyXiEJj59ST1ysV0ZdWqgm+EIMGQ2
L1OEma8t7vjLNRrADcaLda+VTX4Y0hDjeJT6z5G7i8BE9tMUnoPdHKI951J17w5LdIXYa+fuayK4
uylKpm963Udkb6NLR95I667d8SLGvSFcT9+oM7ZEdKJTVw1qFJGveSyk1ShcD83YFw+5gsT0u9Qd
cfzmNw6u6A/8mXBnfikVtQzPVGW0h/feApjJunan2YFRSPq9evY7y2WG5iwQP5JERwTUAfQCWKeB
CslJGWJ9oF5ThZqxXxdKwfAs+2K+hQ+V9df6BIXkHHhOrZ1TR8u0r8uCD0EauN7kWh8ieBbp4Dsa
u42zRadk3O9m7LOLW1XVC9SSQIwi2V/sskWxvdWAAoiFXnqbYAgAkqgnoyEevED8h/s9b5dpV5Th
4FzPaqrSia5UVb2alojWbjnCYz3qS7K+qZAecXw1s7o3SerBccfGQI+9FoAikDQ/VWmwny3Q6Sq8
JOgV7fA66SHMDFGjnrMMcuNNOuTW+qqd4XOcMIoqqHQYlBccQCpYXr9QVUOEZNEskFxnxomyuCWI
PTfcZlPzfx7m/4weq81lo/v3f/Hnh6qmLhTF/Ys//vtdVfD//yV+56+fef4b/75OHtqqA5nwy586
PlY3X4rH7uUPPftknr59u92X/suzP+zLPumXu+GxXd4+4orQn74F7yF+8r/7j//xePqUd0v9+K/f
HrC87sWnRUlV/rb90/m3f/1G3vIEvS0+f/tH8QL/+u09HpfDl+WH33j80vX/+o2y5O94GUCEpjIm
NDCEPTVowdM/ub/jzYKuO2KSPARuzW//UVZtH/Nrhvo79QfDozqIe7ZlmQg8dBWMBfFv5u/8juui
fiQ/1P7t+9s/m8W/Z/Wpd8pzLQyoPGDP0WO0QJC67A9TKHc80bqp7H40zUnR9yub5hP8qw5yStS8
61W8JV9RAXmuGLY9iwCNq4vX8uwXz1pUNTGo6hh7p6QtkoV28maE6nSgdjMch0gZ7rO0wooKEXr/
yZxsb/30LZ/D6bcn80zUbdCXcVWhIvbkLQGeNsWoAyrNYD6iH1PQ8gPP+uuHvJC2256C8xrKIkBp
KI49f4o2Vh39Xp4yIS1xM5QRLndNqwCRFEoBddgNxwpJJXDb+YAoRp79kazLXTwP0e2vv8lPJ/XJ
FxFqM09etzAHmjQVXySxXG6v2S+ROszW3a+f8tNBRcbP5X/wwl6+blmqFACV3NiPE1dZY1lXyjyb
rwzqienwN9vo+6D+/ZQXUzcRDsXAzBnUgHtiB8rvWgmg1AbWUeO/WhvQKQ50HyZngGLt3RS4QfE1
DboLw4f6+MoSfjmySEmjROUAxMEDCkNMtvPTkTXNhYt3KI29rdfWQSGEuKmTzvCpI7+mxfRyeB3b
ENp/NjkoIi4cAy8eZaDQqEPX5VLV9H1WVrcLuOVXBJ8AoPExT8eXxzgOWqisWNMjnBZSMk/Wijoo
a61g3YC67kxH1gSUu57p1bB0VDPjsDyaIwCbY50Y5ldDx07T121oCZ/7iJYBrEnVBe8M24eIzZom
lYTIjcP6CG9izu6yEa9xAkW8V28tYqKIometJRisxODLVbPTLEJJ3eku2zyZu9TvKry8/bK2qzts
lXorMJdFxcI+HbM8EFbM7nWxMDDnaVZbATSq5caNnbvCA7+lg0TyKZsmia9kjROItrB2mJC5N3cT
AdJ7BxCGHbRQQSFxgFTIz8DI9/mxzpLOO4vxO03vsX6og7Kdmh4nk6YBWYwVhfcBk6IwvB2MIfKO
g6dZuk9sBiRPV/A8f0CZxlTRTKi1T2vRhwobvCavh++g9b5S1MoHV3Ptahd73YwQAmbPx940kzYo
CzfqDmSgMSLTBQjgtUGRExtpCIx+FNpdkKKxn/s4qRgfQZ9NyY5+TH+Od14xnEWrolznqwNPBxqY
+82kNqTdenk0NIHXA1b35zEkqItzLRn21qAq14mJ2cNxQiJg2U927n7z1HQ23KPjze5lpGDct/Mc
JNYOCvRsBOLnPv9ipIY17NtiXMGRJLNeB1neNStA+KbcF1NXYl5DkP9Gb/WElr69uG8IRMs3/WQ4
gLMz+6vFFqkC2LW5qJ9oMAtirwcfQL0DUv5ir+POUJbuzxhg2bCz8EpEVmQuCixyzHh6h5uXNfuL
Pa3UCGOIon6sNa3mj7WeP3B92pR8tLH5BC6/x8st1uN3RaSgfMhNYD4gxp7cRGahhD77Fau2uKba
uK+dKCIg76P8k+mhZ+8PxiwQMopb/5nZ7XLdhEn4gE1Y9yYu1rUB2DtHIBDAWABwqss/llzlFI/q
KLpNDEMB5Vxm7l2HjN2KQD5Oj4GTKOP9PPbNt6mrk/p8CSf0fLpGaU1kj5T4j7WZw3RXqF1FXplM
OPKaWpvf9DUlBKApbn81GLTkgtHuxjt9MMj9QONPN0ZkzElgohB7j/h+n4DEVLv3UE68c7qyLdy1
3MFje1JVi8tHVYDeLwUUTcgA6t0SFwOGCWlbhwE04iH2V6AqWpCx0G+BEiTrSfGI+D4ndzahYgx+
l2nGN0czR/Wy8gr1WjHd9TMq4I12ZJm5t1MzItXT9/3UB4OTq59tr3QyXx0SwKhVWZtvvXBkX4Y1
dZAKUc4vPajoxPdadPp9Rj+9LcN6ec+Syr9R8aI4ijAAhij1tIA3dJQmfZtGGsOUmqH2tuMM0Xxz
ZRqChhqWHaxVZ1+HFraSAeJy/cdldIvrmhoCfhqsmLeYrNQjkI22eITM5dYYGhsZ6xbJ+4HBUWtu
FFwT7DOzSYtLS9DuA9dMc+ss09ncmGPXTUabrRQs3MxZYQi0U1cEgz5gNwG0v6EJtyKwGehxXX02
wAhzCiDA82bWYnPe5a7bPKqqMgy+behJ5CNyNlOqKQGeJlkD1YysOqGmjJ9sduiayDP3k+UlUP/t
0DJ9DNxEjbJmI9whNImTQzJUSwcUHy2bnV51lnsBD6TF6tVq2tEPMY81j1gkteuV1irOB28tyLnW
KBnv485U4yPpHGDTEHh1EzSaYeX7mN6jqHmn45tViXWdjoCWQ/opO8hJFJX2ltYJB7IwbAkXayR5
Aj0cmvRMXZZmCgxoyMaZCeSYMo/al8Musk1Q+StnH6vZi717y0k69GNyGsxBqZaqfbTbKeUYBIaq
+FWhzeMRmsLq+JRnwymIliopfEA7cb8HDZvVftGs3EBAnFVAmK1dqtDCahyr3Mxxpn1GAQ03KPSt
3pkQYkDO4xb31m7rRKU4C2HpEnYJbELUUueOiyDO3bPSRFZpZ6yz9YZksq2D2sH+CmvdrJiCtUya
Zge/BLpQYVW6cqkN1Kj8Iq3GddeATrlOtbZ+T3wZmXs3HscbeNOKvY+AE7l7VWUEIG4ZQDfyXgW+
n0GLjoOo77UGBFxq61dWhggecqwWlPVKjY0cT7hU79/ZmYZSKRen8Yc1N7NzZs7T7L1VANpS7ijL
Zj6gtt/OKEXQD/fZX6g1sHOGFdd36kTn6Mgb8Hwqkg0fl8Oy8zWvT685VqGhuRCEzylfV2d0idZ7
zamT2KdAZt3n4KB7HOX0ksh0adodZFwPZ48ZsiEfoedteuW640Q5M3NQvC8Qbg4K7nON0ljZ9Ucs
N8zuAo/M2BTlZLOGn5aXDXhNR6eabeW3S6bbH/u+rJcrJVY6ZE+gY2so9pjGVUPjgGMwcfrs0CJT
+vkUs/6jLPa/l6Le1o/lfd8+PvbXX+r/BXkqLYcn4fsPeep51355zJ+mqadfkGmqYf2OIbEIaG2X
/+Dg/D1LJdlEI9H0XFWzDUtYov6VpBrG77qnwlFGq/R7arvlqLonUlvSICJYslTq6v8kRYUx+yxG
FT4BCOtCdeCj+CqW/SKxMpEKTxwH8ls1z2kKkjdfP7Zh0d4BxVs/Ug4NjYMRjt3j4hj1hxL6eX6I
Jn1y7iA7tk2A87QW75esoIC+4td6aFh2FLrDwrrRINnv1Mwr3kFuA04f4fFW72f84j+oWXt0JrQy
d/1o0NyzTPR0fTiRnb4PK6WpDoXiNjZc2GWYdr1RzeoVmLZp3UWQYtMdyo6KdkhcN780tao7z51U
v15LSFBnVqGmsFJNfFRQLVuacN/i1fQo2HC9j/xyXV4SIRJUFDpdmqNCa0zfNVphVvcUR/XofMJN
Kd8DD+mv1SEOq3MUYUrtTNP7AeKaMfS40BJGrXTBNLcP+hINQ9+OVKKgKrO14cxQqiE7nwfoqjv0
uugW2UM+g9ksLbQZq5x6Jp2sEhY/7c2LzB775NxbuqzBaBxdYd8l76mCsHAHBGEKKzN8o87HO4r8
IQfcnEzH1M4r+vElrb5gHoDpBSnObqavTqVGdNWVH7q6dIojHKfls1qW6LN0xjwEQpaRLMMtrCuU
Iqby4Klw7a9DY/iSxk4/nam07LAPKqzW9YlEHBDAmEDWeHyVHn6QrZFBw3KAIN/1pZ5/8xRnfVvQ
MRNNwDQ8QwFNt+hEJO5VpdV5ujerigrsgDUJaosLvlFj25cceQWKVaTtEDx2DRoQq68k9oLxWWWF
gz9nY7HStGXdERS2vJemtsvC43lVH4/kCohom3iPGOJUdbC0EaLdBd4638YRMMS+XzLlM+4YTYqU
coXZFpUh0he08q5BRYxoz5Wa8gC6r2vxCUFX+sxDOco8dqvlfqxHs76YcOgYyUOmyPBTJy3LN0NU
pzcdDDZW5pD0YWAoKSevCuPnz2Uxq6uhnzUQ3E28zH7mEnIdzbZPe8NPusaAlj0gN+JS09T6h9JO
QpgQujddJmYfQYSEk7mUHzO1GdydS9gQXjRetna+bZUeDeLVCe0jgqHDDNwzjjKasms9BEW0zhej
lahEcCTJOIED0FHYOX28XAxqmcdnuo77W0coDbPgTFMyIw1aCP8zG8jxsNYlH3hbNEZZnE2lvqwV
fV69Lq+MjOTpW6fC5qTQZ53BKy6/WFNTRTsVFWOd/nqjrQB7teZdxUq4IXlJrhoqixTFnak9Qlf2
Dmtj6AE6ksU/qsGIMwulBGS3OTxVTVdPhtdP8uqi8gxNQVk3qLyu289TnMD7X1afHahd/v9LrV9E
8VUIUP/lBP3DnRYMXxFpl1Xc7z+91V0d83dcNmwbl3fVRUZDKAptdVeX+il1c0TBRAmVsjllyK3u
qnOlOYiNI76h8/eO/nfZVfN+d1EhxzcGEV/bMo1/cqM9L+3QfOKTKO8iFI+/g8enPa+5VE3fA2rq
xyOqLcuhNbSILEV/rT73vLIjn+IBHTH4DyLAJx2fJyswTb1Jhdk6Hm3Te7CAn+Hphn1j1GbqKzal
rz3pRQ0JJyGnppowHmE90W9pKEjoWpzuMF/39k9m+CeVXFEj/rtcdXopi7vWogtDFY6A5PnQue4E
oULXqaRWSkRkbilXxQi1zc/6uD6OWLQdUeXoDuy+7tPktQYr6K8V9pPn/2Tq6LdQsIfKpBm6JYbi
yaBqeht6uTINR5uWN5vZS6E8GtXunz/F1B0Wh2XpDmnCi6dMhausajmgh2G4hzQd4n0Ye68VrH8y
bdbTp7yYNqRyOy3MmuGo1YpyydUUX4TEIjtDq/J//kK2bbAYhbkKSNYXw1Yag4DFhP2Rrq53m5u9
c697dvlKdfYnkyOCRLoYBqcuYLjnwzY4U5Lktdkfa7c3L5dqDu8WSm6vPOV5G+O0BG3HEV0dpobS
04s2RkXBY4JA3APqLttzgajDRVN1zylvORcRFB5KILG3KzAgfeXJP3s/F2IXzSICb9BUz9+PkNEp
+rLvkdPAx1apzHo/EZLsf734flwWCNHrHJ30n1z0fl5E28AnkAlBVBlBG60i5G6UK+SE7EBr1vYf
XZJiKBG75zA0mTN2tPbiUYA04AHVc30ktHUuVn1wzovKhh3uWOX5r9/qx7Gj1aay+pBmY85equYh
XDjUQC2qI7oqaMiSA+ExiarW/+wpLzovRjMvZo8u39HpO+OsogpxOUfFa+/ysxl6+i4vDsG+HOGi
FwlPwVRgB38HB0pFTw8KyjWvLLmfPkpD5Y2ZohCvvthSaEcsBYw9HrVGyxl1akoNipXsUrVI/vEZ
wQw9edSLhscYxn3YoYKK9rjjnoOCX492oj/+eoJee58Xm9cejKauVq861mnhHmMa/348Kdqu68be
//WjnmetcnHjYEOvCMcDjqQX78NyD5dQdasj8nEtddKCEFXtCxLC4oHTMP9/WXoerVWbnhFuci9m
Ko4UaGzoPxxz6s4HwuuSki4Mw1+/1I/biDaxSRuJAMo0waU+P4JgfjhlUTgokcT9B3CL2b72zOnw
64f8MEmgFQjeMEt22YfESM8fgpQpnQTQ3UdIcCOiTnH/zYj7BoZQaxevzNIPL3R6FpYrdJppBxjG
82ehVQRqDK/cYxPa2acwCulLhRY9l1+/kqjGPA9ceA5pANYeFmApwsjnz6kszS3ikm4TEk3xDciU
5Kpcumk/ZRjNrG053GrIiF4rxtRcNXmm32ZUQv4YBrCrgaa49A3AMF47g2g0hHN6yQ3Q3ZfGUstk
4hnM42mr/IdVK74ng267KPBCExLj9STACXX09pM+yWnID97nFq/4G4DpzVGJTAeBvtF+5YD5yfiD
BKD6RAMZBrbxYq5NPRnLLnLyIxjeDwuZ/i5XnXn369H/2UNcxxF6wCb/p754SEYRwiJxzY9ZmLcH
p2jGfWiNwytDd7pDngWnCJVyZQIAEFgcHHyej13eDAYlfiU7dkzTF6DixrKzFaPU/dKk51AjBTUG
9dSqQbnC9Yet7x0byl3vuJroKOpdfe9qkQ78qHGuqFiojt8o45T5xdite83Wq8NUVxpkHfwT7v7p
EFHFg6aOJSDJKiKmz7+7jsoTqCEzO2b54vqo51RnrbK4r+xscTw8HyFdN0iw0H+iJ0wC9vwpSuSp
g9sM2TGk/fRpqcEjVoCtDgtAsct2bNsr6DaPzhr3979+Pe3HM4UnWyrzo2F9Z7zs3Bs1Zh6u3adH
SoLIn1BINO4tOAZfKiQGAHQODoqD8BvmuyVVM/AM9dJkAUXuaL2qXY9tJ5hGnzOUVT5HMZSTADCY
Cr7u19/zx+23gYE8RklUEZ4P0GAV2jRHCdh/1Pt3U55+tiAoYBlXLFBqacX9+nE/mw9LJDTc8MBy
rBfHeY6qpNeqK8J71FCDorT6vSWSgsDuk/BoZ7X5ecgymxqdXb7/9aN/3JNUjVG39ISKrK25LzZL
rLfp/yXtzHbktqEw/UIjQPtyK1VJvbjbbcdLkhshtmPt+66nn489g5kulaaEztwESQyYRYo8PDzn
X+jPoPk3h2aFmFRvgoRk/90eZSsdbCBnyrMD+WCydUB32x1XYiswJTAsAyx+29LNZWVxTbTZP3dg
uh9oVmgPy6LEX1eaJl61RrjaYzesn8ayn+8xEnXubv+gnWnzbKQuYYhYYWzvNphAioJCTYLJi5yx
+aXJaxOasO8fRcCsDGoVXGqyermN2nWZV/CGSTDE0nyO1KI+Kym1t/+/UTafEPXyZai5LhAus2Bz
cZ/TLcykg5ixd3Q5ubgYCfgW7YnNJg0rvQG+ocfBMhYfKUlrf8SIqKPMFhsNzVfZHNVTDAtGcyE5
KZ/UUJX+bEDelXiZm/J9ggSj+FdH/aVyqH7Xs5XY775gCC5oPou6EcnX1r+rR60ZeUs7DtJhWu6K
1V5f9FxLz7fXeyeGaZwUtjIGZRSoNsEhQ74uSpM1CRKakw8Ghu+u5FAbIHMfDz7tdbqiQr7ADg3R
bxxytw5S8ZR3amb3iL7S6ptT62OX6JSne+trXYd+aqs/bk9tA54jW6Y6QPqPor6KI5dtbq7o2FbG
VZAx6XU0WUD5eokQDIywB+EJ/1FR1imQWrN/RKANQxIMkPwaAZEXPqXx/fZPuV5lEQkR3ZVNvqT5
+kvfZEAgzuUFrDiYpzFfv5h2qpxie0YCNDGP4FfX0f5yqM0xrVaNov/IUCpptW85Bcp5yrAEc+JE
H8yh0Q+Cz9F42wOr46kGriUO5KXMfLOqtV9Jls0eBMDZpaKtHRxdsSEvr3u+qsjtBIiVC2YzXkqu
0yNXGwfQVpS7ButSzqsF9BjUz6g8SYjqeJNV42YY9vZfOcTG37e/5d62YomF1xtJpmluAdIxKI+m
U9jHNH2aT+00VN8sugUecC7tEeG0+NxYRY4Wt549OBF9uMGOncytx/vbP2RvU+G0rIHzEvWprbNi
PFeWE+VtHMyTIrktx84b0N1xIzOXD2LR7lAMwZGiUMrz8zL2o5zUKhH2hUHbGoihLhA6MoxxvFyF
KH97Vnv7CewwbWGN83IFHuzh9dsDNqZBI8fxA5j/CctKIzynSyJB+8vTg/10fXniy8wjioYwoYmP
ejm1bGwlp0m0KMjWuHos21H5LVtleVCVuo59jMJsqDKruopC0uUoyDnVfdfIUSDTF/yOXr/qDpGm
+KpFW27mXYakTfruki+nw2CHipqyJnymLweNqL2QapawJWA+/LFWw/QJe6TpIADspEOYHsjk9xTd
bBOzz8thcFKY51xKo2DN9eITlIjlZ6SA11hSLXxW0Xd/6BaIHDim1NSU0tIbS2t+AY9euFZVHuGy
FTHcNkCwcXSV82no5GeXPyduVgJIWrDUPMI/ZmRw32CxSdygHRjGNNM+y+gJtq6BFNS/FYSis1ws
+l2GZ9oTkmzRvYay1dHdt7fLTM3mqY7RgU3N+vJHFbIyAetsoqCtHe1ftF1HrzDH6bAkIA7i1eTh
BBgOySDp4GacZdKWzsTQMBjoSv2o1No5521bPzrFCpd7MKv7BZfFeyfqpDMgp/oTYvvzUab4WmO9
+hU2OwFfEfpBr5/ozXXHXnCG0JIktLTT9c9yanUvrUBvIe/aec3Q25SAnezUr2n6vCaoDBeJU/15
O47srDglB/RGNTDV7IPNSowWIavWbdrCiIt9kjCMPttO1h5sfvG3bGZKA4/QamGJyYbbpBji2CFj
M0l+tPbfECrrnpK48MvGmIlfzh+3p7Q3GPAXk8gorsBtENGSWkNZrZeEcO/g8yQFcjrmxgtYKJC2
Zp59vj3e3hLS9SA7tnTg4tuMP3bQoBvygclpznqalGwC7onA038Yhc4pjBTWkMb25dEYyonEaWgl
H/5z7qILRi4YzkflGnvnQ2l098gbTM7HtncOV7XFiJSHRNqv+lNfT/1jg6V3MHaV/sPC+eIOMbEx
QNHb8m/Pbyf0Q6j6vyNvtgjtlXiFqCqhc2GkL9FiF2iJiKgjRx3E4WZ6hP2UvH9RRTPJpKKKoIph
bAZNoE12KZVvX8FFNJBHon4qTV1we2o7aQGbkcYHE+QLquLP35zzBNTPhJKM4+NXlHtzu0aeUTnA
WRIl9d4/FPcY1TxsYlTeEJdDjWELbT5uHT+GfPjVnpr1cYr09cGG0Xi6PZTo1m8PNUmOQcJOuOag
baYFM1RuUVByfLPVZh+Vjhg8UpgipZHM8k9NAT+0pnLyy0ztfPVmY4x+VvhgPKsIIkPFzMbTwsX7
0g0aACmY5uDKa6Kh141r/RSXwL6WYZg+HPzqnehgm7wWoV+J55y6ecnJvGywKUwc38jy+hm1gy4M
VkVr7cS1i6Eo2AADku+UNJfP6CPAO0YaNvmJ/0b2GaZ8+AKEXU3cXpHXFiy5qtWuqVda6YEGGqKX
2792Z+fYwAcUW0eJAlCfOK5vds5QQXF16HD6oJDA51vg62KSg8p5Du3CPP+HwWgJUv+iwYC/0OVg
+IZGKBLNtm93eE9wW3T3qjpPiN2v4cFX2J3Xm6HER3ozL5wBBlNS4NZLY6mcHahb7jJJ+dlq2+wg
UT4aapPdLUjchBYcDR+zru5LmbXynUW35kMTD9PBUDsXgU3myuIRo3nAbg6fRNlnnJfW9nujXz0p
ttezM1lHmdv+KBapOBc3utGbtcsZfgHqZvuU71HyKDvJreOyOAgke4ebmvT/GWWzbJkNY3bOGyiC
EIm+NXND6zuU9A9Qp2ScprQaTF6bGJ48oE0K9aTLDu6D3WmSBIINR5KC4sTlFsHdUAl1GacZqS0k
gMza4qK4e2SPvjsKqZdJ+0OH9rn5ZOvqgAvPavY8vIaA/wKLDc/7IP3ZH4WCK2k/PXB5E3PsBR3C
sSht31KzCI3OOvMhl48HTZDdnc5TW/RAxFNN/Io3h2qgjMOLk2CRgIF9jmMp/wanxgi6Ojwquh0N
Jf78zVBVW+DQanKomqwvHhXy7ACBjtVL57o43Y5KO3kB6Y5KOwzRLXpIm6F0K2xNa+BQmeOY+6uV
N944FcA6tW4MNHmuPXQ+ivff2BjKvd7ZvNhoul7OTzURKAdrhPaHHFV3S4/tEjrEycmZeuv8H+an
g69GFosG1hbzEQLcz3AX46tNo/HQLAmGScDX7kA4Ag5V0bUYy7j+fnvQvUvQEb1QNr7F03cTQ8ZB
kcoRnxYfScz6LFpi57mPJMNFq2aehetqchDx90cUdHmD5x16P5crWreONdoLR6BOM3Q/pknzUT2C
2YJz3JMF+eL94cPhu5HUib6TsU1kxwwsuYwqjN9XaIkAya1OBjJMBxF/Z1ZsSQj+QBYVUHGb/FEn
GC7yyCiKnI0YYcn2SZtRvBgsRfrSOMPRZbZXRGBAzoIGMJ9McjNgWhVo+rLIPpdrWtCjVLtPapSU
lS+8Jf4acmKlXmvlS9TVpl+D3YfyZyr6Y5lF6j1CQtbBCuxEAofuOsUuAS8DoXD5XTV5gCeqapbv
VGFyKjCYQ9o8bHwUS/7LJyVFp1ahIBlDueZyKB20ZotUluXXWZt8QrcGtgqWo/e3j8ZOrOYhYJOp
y2Re+F5ejoKw8IR4pm75vcX2HJBiPyVDFx9cr7ujAGTj3cg4bJPLUaJhRYQ5ZZQaNrufWsM/azuW
B1FsbxATopNhU92/Roxk1ijXeaFYPjqi61lbctttDf0Ip7Q7ikqE5lnPY3prSmk7q5rk+WT56M+1
nqNWcO+xBDz4LHv7DFgK3WN0h+hFbeIHiG4k3uPO8rtuse8mKVIeQsyZPnGlt6fbO2BvKCBXoIRE
G0/fvudXDF61aYktv7VKNOCwLTtLvET8MobY9/6h6PHw9qT3DHJhk+RkMHKtdY4sH+hCjUklLPNa
wXsK6dyjhG6vHk8/iZSOeheAG22ThCgKtkcDeA9faY37JJOgCVQS9Lf4T5wDIleKrK+lYw9eU8rE
jE79e+r/t5LJ/xPhsreyVH/opAF0AJm1+YjhlIS4MDkm0WsofbgYlPcyvTy3aHIffEQxm03FSaRC
isGFI8xrNzecMaPIWsiL6Xc13MGoMtRTDZvRQ/pGwfEe91H4Lc0Z6sf4yW666D9cP/QbQDvS/KZe
s4kikdNnEkfPxBoefooFPdobiZUHwfe6guiwPbl6KHKZVMy34N5KcsolGRvT50kIaz6PrYYb1Rqe
lJALr8amCpGitPo6TProJ+XQvejpqs4HP+MqAvAriJfAZUAwUXTbfNa1UVQsuQbEBW25eNSR2Xow
R/n77aOyvWp1Gg9AVxRaHRZ7eJupRwvasDb2KwFKt9VTRz7tQWRsvkeKGn2G0AoZ+PaA2836OiDl
cYQg+IYIwlyG6NqIMnraUAXMtunOaZZHJyRb4Ey3sEpuDyV2w9vNSuWOJMwiMSISyFc9bCeWYowE
15Eetr78pnb4a5Xr+lS0EZxa047u5rWb/7k95nZ6r2Pi6CwSFwbensXYQitJHVlPPW/V0xrNqSvH
qAADAVsOLrvtp6NARPLuiI4ugExeW5cradipFGkofQUhEd7PFaY2VJjv8WxFpMEsnQNSxPbsi/Fe
OZVU9Whtbw8fnpRLMY5DE8yl1iH8oq73Y5Q25LVJNp8VXCVd2rzm/cyV8iisFfSDCW8PxOsPoAaA
/rc4ldsrsXGgIIdm3gRL30HGN4i9boEwVnKwRa/3jaWbFM9tLka6rJA9L55h9qCQ/6oQLxwbPQEP
26bx52yOAhZflcm9rQwaElvLe+uZYnpsVyElBJOH/7ocVg9VUGa0DYJszP+GXw9prG6+rIp1xKPZ
WUeqGZCCNNixwCE2G0fD5VRqlKUKZrK9+6JB53ZBKuPuvScBcqsB5JI+OU+hLXdhjSbZrMe2CgBl
Tt+hFUr39CvKk1xK2WG6rF4ddaB3xErxwWD+bpuNJf5JzlDGcC9L+AMeehZJ80kfKDkiWmKHnVdO
eByeM3zEkJEY6w7vGr7rR9Gvow4eTusPDi4qkYscLsUpntCMrWutrrweT/oHucs6CIZxVf8wKiv6
laGJANBPKsL+EQfKYTk5qzmYHmblyi/KOMmXqWjn+6UqlvMoq+3HLJ1aDX8VrdP9OG/LApPVZcWG
JcnH6k6qV+2b3HdTFXTGAhuehBDjXUX7u9F4wgJ6RqWhNhv5nySc8n+lRZeXE8TRWfPs1pF/xI20
KOc+HzBblIy1OSPNW6zumFnUhlU9qlwEzK3kILxebyPW3KH7yj1MWXN7S65K1jrhkpaBkKNzdatD
wQLZztPtbXQd5WxaljgPkm3DjtrCaWUcwBIgqkXQINlwcpReF4IYwaTjSNxJ4ZGk196kBMvb5HyI
arbYaG9KMDMqIhnmhmUg4czj0QmI/DybjzDCO5PicWJYLB/hjHfc5SgsXbriblkFg5l9N4tV8xAp
uOt6pHKQLhsPlnBnTpwsKleUe8iIt6AV+KGWQaZWBe0sr5/w5Fv8yZHfi7cVDy5NwGDJDNkQlvgV
b1ZOD3FDUxqlCpo61z8gczV/wyW5ObgDru9XRuGtLkPEF+jXTexCinBphfhskK5y6EONosStjHow
I/p8cA3sLRvdR5BpDhKvvJEuJ5TKRpNlklwFY90OSL8g7eOkw+rf3t97o7C7gUpQjhWmxZejSBS3
jXzO4W9ME7Jf9drDRJCO2oB7G45uh6OTJ5BzbWGxzoy4dVk7eDtnjf1nvGCAPSyOecYrKfNaqwkP
3pV7s6K8CGVY470HAPtyVjnq7Fmjrvgkp3SybEuKvSKW/sNhZSNQTYC9KKg2YrO82XLzUGPzjJtz
UAE6OpddDqDfrKz3bznRtyHPIg5RJdp8ISC4UaskWhXE01jc8ejAopZlA4naOwdDXb08OEQ8JOk+
UIekvrZto+HXiLFVytVM9b537dQGvax9p3P8o43z35hGPcZD+Ue1OI910r6za/s6NkQYSCNgBFEi
vlzNCbnpiWJDFThDBO1fQQs2tsqjKe4cYP56aCOgnbivjU2AVQmLXYhAQeBUHUjhngCLAu+nxG6P
wt51vmqTxlFpQOeDZp8l/vzN7nDWxpRgSeBAqpuxj+AZtnidNgRh3qXP2hohxw3w4w48aPQZrd7u
IP/ZOQKkcwwNpJrS2paiYXBp1c2QVIFV4ZnYSqrh0yDtD3bMzsFmR3IFA9JVyA83k4SBiBj1CH0p
7pFyTRG+ekDeVcdoHolBJA4yeTwY8To7BvxBtVnlaUzNyNAulzVTilIaicMBxnTNI2bwiFpFlf7U
ojGO9BY0YkwlgRwcROPdo0F1FqlQtg2ncXNnGnOEMFsYE8LmlabVkEhfI6ydHuxW1X/OlY5h8RBr
L31Stg8q6fm3AfjPwY/YmTsAd5JmHgec1O3jNcGIXBkQZQ4QWZEe0jnNn3SZ8ndn9BBLU3V8Aipw
BD7Y2UiA98TtIDsWx2ZzYmDCo9VbkwG1QMrulix20A+L+vdvV4NoTRmJxyTMmU0sRWtitY1CLQK5
WaJPa1z3J4lyw/n2bSfuzMsnuU05H3YUe5XvuN2usWWVSIRNWDUgW/GxWmv1I+TPEgHqPj6FNWTM
FCkbHDGH6HR75J24Y/BWFphsDaqxKg7Sm2jQoxaGVntTBEWtNi7yxjqmjkvl4+kzHTyUr0CARFJY
IIgxsFHplWz7QPxfUEVTXQSSaf7knfHBkPqnPnFOad6+qP14Z06FQ0Zh3zew0zMpPTdadNfW1ffb
c97ZOZSpKYFSmBTwsE05XC2bqOy5tKBXt0TAoizcPsvW9+8cuLuUWMTz1byqgAohbqo4K4RDXUnI
ljXDj8zuCAS8E+hYTF4cAvxMYWcb6Oa2UTrcJwN9qFa3LHPpXgKMFoe5cPGS3tsn5xMKeh07leyC
e3izdOi1K0NfW1mQtLV8ypuy/UvH5+759gfaiSfiBYXeFDeuw4e63JT4eE6JpmCMgpb7/Hc8q915
WUdEEefUecibUXlIx0g5Yoi+tqw3p5DILeCyCDIAC95MLl6dtIxhcwQAVavJlYYsDwp4PHdWbvZB
mkbTOSwW9dOqFMoJpgJtaKnN/Qm7LE8y7NyLeLAGRthYBynIVSOOZecqQx9C1DpIBTZfeZFybuyY
5KrShDaiFFq8urFcAF7zAfnC5zBMEl+Vo4+4lX9Iy+m5aGwVedH51+0Ps3NyHAVANtRjMsur9nja
ljqmDLDWJLNXHobOafxlGcaDaLg7CvIH9PlERW2LbKnHfh6MUkoDvQEdl2tm+xD2xs/bU9kJfJR3
xacGIy0qyZd7rCtzu9YXMw3CdaxPcxyvntPBnBqc4WCknSNKf4eNTMuSw7PNeLQZUO6aLmlgzmuG
WhfxrbMivh6Z//p9jZDauj21q+YL2wUSlQIsAx9ZJrgJ6l05ZcLiLw1sDJEeDG0uKxel1OQPLMqM
oHbm/CTNSXvqcttx52WJH9ulSr3VTIqDnbv3KdHSESxjg2Rvi0URmdKshEUaKPLYnteqkDwJnOcB
kH/vW+pAfcHE0oDnIr38liiDRXlcySl83CrysTdpcJ6sQfTppXwQmq4nBImRLEvc1DyAt2LY8hLj
4R4CAYGZJd3r4fyjm3T5/uADikhzGYkYhXcAWxMMJ4jHywktcpOmvarBY07r9fvYOuZfTWpInq1I
7ae6wCYKiTib+6RVH6xSDk9Ib763W0haxW+giKUJDq+2PSC8hzBiSg1CoLlGuN+NqzvXRoclnHWU
O+8tqkXFDC8FBmSnXE53mLJB7hx0ADC4ic/VEmYn0sz3vzwAsJHq2FDwoSptAfBOrRll47R5EGeh
hjLfND7nEMAO9uLeXEhuIKOCyoPqsTl7epSxpOsE1aiuvsgjqP8wLKSDVOp6wyNv8maQTdIfqwv+
KguDZElaul1qZwh3C2MsKTui4uwOxauGnhGlRnPbNC6jdaisdsyDMZLRbjOb0A8BOboYk/UHs7oO
lMwKKAmZhQgX22CxAiVZZDPnA7V1+dDVvYqmdVXIXj60dezm5XzUdbtONBiRO4bqAvk9aLnLjZeG
CPe1KSMaTac9WdT9PWOZrFNrV6onJET8MdXeXzhhUIH+E9Uzao+bNCPLcNKWcVIMzDGZHsZKS1wL
GgGXwnLUstnZjNAg2PDEREhHr6L7b7J7e55G3NicLFiw/XnKC9X8B8V06f0lQTgdog1G+5K0fqu5
Y3UFbirIMQaLoU7Pald1f/Ul4u23o+LOx+JEcauR7Jq8NzebniyXCwbCQ5BWeeTFiP7dN4mMfiXk
X+VpGhPzNLaWfQAl2x3V4HIBGwryXN9sEbh7g7k0SxZEcKj8RkdGWenn9Bm/StmvIj39Zq6OEdye
6t53Y460gHShK7it7lMOVUWVJAv6WhnvEqcP3cZK3iujRYRXaERRwQOzQJq9mRpLqStd1WfBtDbR
h7kO88KtjLE6iIji9t1cZhfDiAjzZhMufWzqSKqTzfd2eo8YfW2B6S1+on6S+U7SmUGeOiDxlyK2
H7Q+PLKW2PmC3F6WJmC9PMa2vecOLckwbsI0WEu9fx6RovJmPWq8eRzU09jp7b1UFNG3219wJ2Wn
j4ghDOUJNK+gTV7OOumWIq2bBsUFY0yaMxeN85zUrcXTrNN+T7bd/hxb2XqkPTdinJDOd7EkqYEJ
F+8Ju7XwYEfthHE6Uq9YSJ3scAszQhc9V2epTgMI2JMHMzA/l4siI3iqxQfndGfzIjQh9DfYvLxW
RLHjzfcu7HDBh4xHAhu7d1Nchc9lOhy12fYmZIliiQ4UEJ7tJkXSE7mVQ/iBQZhhW6Gta+2Xcmo/
acZ01JbanZBo2cLf4MmwBc1aFcKqjcFQceP8HZl2+SAn8RE5aG+XAo2gecMdqJD6Xa7aMMcQJWw1
DTQ7REEXKfAz3ozRB6yGJS+OTPMePOLRS2FvZpQsUbChJkzxYLOIaVhUg8OyQYFHW5wa2/R5Hqvm
6+2zsHOv05vikhX4eoAumziDAFeoqwUPIMtIpo9ZFLUvZRqiwjGUDpLFoWYcRJy9abElEGog36Py
IiLSmx2YLk3dj1HLQ16p7EC4pfrSglng7WntlF7Fy0bDE4eXHVDRzerlklyMejam2LSO04McT/P9
VCjJB60espcoglhMIpPfV32f/NOh5+tHOExUB4+9nXPA0qIEho7TqyLY5VwhlAHFxRElyOxV/+ZI
aeI2MvIKbTgeQf53lpXDhtot0AVwyNta6DANEzbSSxKUlVz+4yQ6uxM16tPtZd0bhWyMTo4GM5uc
83JCKbaLZYUFaTBIyt9NAWpQa+DT3x5kb9UAe/A0Zu/D+NgOgq5elJUxvthZJAnLwNErFRMrVFXr
D+azOxT5nomGMWX67fVTrFOJM4EVB0os/dXgwHdKJvVFktLwP+wE6qsC846cmr0tInP71eNiIZ+C
43Xk4Rohn7EPwUExPKQR7H4jHtqUggQSb1t11NEFgf6votSiN9SjUDr3dSmyDw7YTuKASBWgWPzP
8NrZyuemrYFPaWknAU0pxA1A9YeJb9WZ2Z0hG8znaTGtxQtBY6zuhKI2Cu2lZBzwXK6CF28f2nGi
zQBI19lq0mNKZ/VRx/lC77H6mIxpByME/xsw0NapwFLwvWVjMR5wc1Hqgy8hhPjfxi6nV1qEmco0
GC2rEJLog2ujy32w/68+IAkkaSXqn0KeC9Wky1F0E5lZHtxJoDjTz0YaxpOstKF7+5C9/taLzE+M
IlzDRNEYKMxmLjIG2rKZ4CguUUuo3QUleUyCEWXL4077bCdO9mxOKb4meisFeLgPiVu0avFk4T/t
RV2XFZ6jjIO/dhHGKQ3apK02QR4BTujnhiSd2iQ2vLgZVsmztGZ5kZbEPEjkro6vmAPQAG4u3mu8
AC5XqkD/sFV7VkrHR7E7NU2pkyXbZp64MwntQbDY2KBxmBAb5i0lkODcXc72kaMnepaCx0Y/RFVR
Ioiwqz/bISW7B5naSfjQWVOFq1A7g3sP5+ZXuy7Rs1NNFfoqSyW5dqjYD1CLy1+xqWHku6hzgdun
UT0lGGQ9x5kenYchTJ6qFaNL4VHgjvBWvVJb9fu+T+2gHNGgLyZdu29C6R8gv0es7+u9xxQFipjs
+FU+73JFE0UuFdr0SA5VufG8ZNiBZXqdHJyj1w9zufnQAyPvYA1hC/ACuRzGTLVIyVFUDkI1cVyk
5H25Vj/HTQ8q2/nWDeojbK8X9OIwLC10n1fxvaPnWOqUrReXy8tcjl/CkUr7JE+y206t3+SD5i6I
ylTafFD6uF4TKlJUjAzgSKTMW8IS9GRH0ul8+Xo5LqNbVnqBk8owSAf76zqaMY54AIBmgIK45bdF
GcIOkN1tvwhX7Y8EN4EfFWXogsZxXnzGpv3o9tubmOAc0GkDmoS9yOVXyDprbgeuBj90RuneSXl3
aXOcvzfhI/kSrXe8Q0THwBTJ9ZuEz3ASewS1Bl+jbqd7bBGTk9CDO1i83bkAXCBBF9WA7TvA1Cps
tQvmkvZL/BTJzYS7ZJYcPJ+uAw6vGjhOVDnItjgnm7l0fa4nYOn9SIFPdcL7TM7cuJu0zO3L9ggo
sTcaEjGcECBDFN/EhnmzcrGtVmM2QZLom7o5mQ2W9Xb1bwk242DxdnaeyB0p6yH8JfrplwP1WtRX
cWebfhlFy+PU5Dz4NYuXzmhMX5vFPIoy++PRpBLQO8GWuxwv0Y2+aMjp/AKiy98Tvsm+WSCM1CNG
eZ4qxfh2+7Lb2RyCkwYWkywBGPEm3KxZ2StoXZm+rfbqYxgb6ZkK1ezfHmX3c5F4AZG0CW/bVy/0
cgdJLzErDeBMDBzjrtMw+TAW84igv7eA3HyEaQHyQt7hcgG1xUaOT1the1Brfljxz/g4zgB01w9G
m9YHm/569YSkHkps9JUFGm/ztbD1qCotTDS/VRfTjduWDzVJ2vm9qyeaUDB1KL1SCtkC46rUWGeG
UX27cX6sOG95BqgPv5WH/KBquDcfoUdGLs41DozxcvH6ZsyJP6rqt46UA8w3hlMR5eG7wx7zAfdJ
Gs5nAsdxOcqiRfIURZpKExZz6iQblK9Spwxf3r1qxDpEYKhEkpRs1egdZBnjKpxUv16QBEQlJfHT
2pD/6FQjPBhqZ9lAFaCKRd+Sa3ALL1h1BIIre1bJ8pv7btSNx6GwjsTxdgfh4wC+x7WKMHu5anMT
YoYKqMA383Kht2DZD8kkHfW0rguAIu8Q7V4Kj7S2trX3cszRPS0KxV/tsv3Sxj2IDK6WPv4k6Twj
XpRw6jo3k+sMylZY1rJbwzCO7tsozxPqklNc0ZE1xqPAeD199iN5v7hcqIZuA6McFf2UwOXw9cjM
/s3BG9L9lpuDPul19KBIT8pP3Ycy9hUrximWApPpUmaR6ebZ9oL0epR/GGNc5Iwibw9O9u5wMBvp
ywp97y2WW8ZJLwa1IfscmPUeI0rVT0z0iqKxwKlWLo60Sq8WkZUT6QaZFOtIve5yD41hord6qRu+
PpqOC5q9PMt4w55un7yrWTEKShEwXyC78QLZjFLLK6Jsg2343ZL80sfe8tpu0WHQ9z8lySgOXrp7
c6IkwsMDCzhh4HE5p7lO0q5pZcOfa+w1UWavz5Gj5QeRfm9OdIgQAgA1LMrxl6M0MPeSWtJ134nN
KJgdeg76uE73XW2BmNTjI2nK10W6eAcIDiqpjWCy4xVkby7mqZ4lbaQC6euAMpfz2gwKJq9tgTuE
PA6zb5fK8osuiBQ/cOQaiI1Lqjw0dpetbpHPEbUFPVHmUz9VqDaNveyMwWh05e9qsjLDdWYLanwb
1uMj10iTudOiZOMfc6vKX60OEc7zqIgnW2koY+lKaE4fLOirLO7VBMly2IbCaWhrep4MdMEGRFL9
tAlpzNbriCOYVHV5662NDkFH1+s6ptKvIurerTmmaE0bTd9w4DDSUyzZ+texqK2vOZAmzB3jqVfO
eaVIGrdjU/X4HfeArvOpxrvr9v6+qnnzaXgLglWH8AE/aXPrDylfDtcu3Sfmzd9LcBVnPMPMk1bD
D0Qryf6AF6Z2MOh1YBajIvsHKIWHFjCLyx04zPYqWxFPvmiN8+dqGZ1HrMqSRzu3x7u4wTfCzcxq
OhlRLZWsgWn71FarZ71Kwx+jZg4HL9Wdc0etCMgZlDqaC1ulgQhJh1FPIeY7Zaw/L0gvuXK+dO/N
FZg1fzkyI9QYruEcVCB7fGV6hDB6ffmgT7VJYdBS3x9DaF0g840iEUn3lvbt5I5e2Euu+8OqpacF
Cw7sT5MjdvlODAEdJsKiMCsBbH35BVNqSHIy25o/d11ke8ipSSBnJfmPfl60D1Nm659vb9SdT8S3
gUCFXicEqC1ABX86YZFLeirRlXVBdnCqe6c9WLyd42CrKoBRQQHg4twE4AmLWrkZZNXXhZi3ozDO
GX015RROpCtuQsx3gXn0325PTgTATfxA54C9IUM95q2+WU2Tz4XE5kI+pMyROyxz/iWdZuus4JpM
fTAczpUdyp9Ce/l9e2DxF18PLDpP8DpY280Lo1EspMq1kSRZHbpzPxbDMybX4f0ymMrBGbsuRVJ4
J3XFVBQaqejMXm6ZpHYKZr8qviAdue0S9rWH3lrHrOdayk4h9cufsZ4aJ7DY9pmO/3A2cVvUPX2t
+jMCcu0DQJj11LfFAuS8aR/yKMbpBbtSF0uW2neGKnlsOBpYNaoY9Sx5Kx+Erp1tyI0J+pZoARJi
yyVzkOKS+TSK7xiteSfNWeqFNKBOtz/L7ihohUAqFIifrchKV+gy1ahe8SWz/dh2ofXSh6lysOnE
Xt58exhxBF8I71wAW4RD1VEYnuUB21RpJdQm4w+nLlS0xcb7paMK8R+mRLZr0V2lzrFFfJeJFg/Y
Zit+j+2JK/eadZ+t2FHdHuWVTrudFIkGLyUCoLBSutxkJU5AmGPXsi+XRml4cM3bv7ARo7xKVcn+
IWVF/K2K1TTxZg3RNuqy89T5+UjB143SQYbvaCvd70abQ5zLEfn8V7O69Z8pbEecte0swY48i9vE
w1neyL0W/HQSoG7HjZXrw1ojr+2Y/xhF7TgnXVsQMeMf0JgrTRkTnhehVrpJqpd/F1No/3LokP6r
8Lr/Mur29HXupUQH/qTpf2HUkM0ufHnjux518ALgtvSKK0PFA7Wq2kABcz2SZ69A2PaznY2y7WFg
QpsJ0mb1R55M2V9R28yRp+mFOqKZVeGzrtT2XAomTN67/PDFOP8Pu7Ks2O5KxR/DPDUxrgX868qV
Xf44+DRX2w1MLLGVTw8qlj705Zdx7LxeAZHJvsL74azOee3OUlJjBzUfqTRd0xzYZchHQIjhiNpX
oUY2hjbr1mb1Y555jceLdr2nIIHTrFIUSXs/t+koeZkWp8MpHyLzG1Yj9Q+1morHISnDwVvyiWqz
npXVz3evgpCeppEl3qOou16uwjw3dVrBR4I63WCGCtPxRCNWcdW6OWpkXMd2ZI2E7QdYJeL79jGh
1F3ktEa8Yu6tTGe0cXVfku0J7OV4tODX1yZDidIEl5jI6TanbpB7qbcrY0FjM+RFrTRh/UlZ9QV6
tx5JL4hzYboTLRpiVbeX8zpQkoUg2EbTleSbzuvlchq9kcehPi/+MjnrQ1aFvx1jkg+Sgv9VIr+M
KgyD8AJyxjCRaKhdDlOvZd/OitP5YTVlzl3j9It0LnRlzc5auMx/6wY+v2e5irTKNXvH/DYmdiqz
DpMJEb7pwvAUV3Ou4PBcpKqLtq6ku0mvNYmrKBOG2bNTG+qZe3/WzzEm9F9mZ61ibwqTOUUzAIUL
PHcLqnFN4cyNH+UdJHMD1eFzmYeLdrdOcZ15c0ch2SXg561LZTuNvCSkpPdcFwW2J8uKK7ZXGGr0
Z7OMtuTV9hjbJ6escWfOo0i/M6MGVK7VVo5bZ5P6RR6GJnJR35NIQMI0Gs+j2RbZOYyK5JMJob+g
cxXhef0q434KBzmSXU0lLXSRUmn/rVslzE+aspi1+z/ZO7PluJEsTb9KWV4PsrE6ALOuMhsAEcFN
XCRqvYFREgU4dsAd69P3B1V2j0hpxMn7uagyU1IiIgCH+zn/+ZcytesPvRiqeyj41d0UZOJrn47G
G8h9oOs9sfRv/N6y3o/OGKCz6hqnjknt6puoV60n4Ffb8yu3smyI194S3jTj0KZRWPqFF69r6y9H
lfcV/sG+sbVXNW5AjKe3Fo3KJI0xY3gZ0Ij1XRDKa/qu2sRWzJ/esGptK8Lk3nzbT0El47JzphL/
kK2uo016dRpJB8+SUy+6vEaZZadFwljVeu3Og3QOc2Wr7qzOh/Gd4+XOA02wxulk91+Qg5iuhWHk
VRRkOIK/TWWnLmW+2duhd8M538VerXPSfNkmDsxSJEWw1EHkepn7LRxS4dEfeysUPTfPHCLBVutm
mtlho1LO5jsXB4XhSAmShQdWynBXtcbUYqBvkZVkbbYG8BF5qCN/LYwz1TPIjfBvJJdcZNv6sSRh
nJsWGLym+WisRGd1ih5sCjteYSmZylWtl3cxgbktWG22fZ6yfs1pXQOKtHkr1RWAz+YcOzU599MU
ViOFl5lrXvVsDmNhL7YgS2vMvzVO617Z3ixvGbziyWBUgbytKD9fB1lfVXEV+s2U6D5gCGEWVvdl
2Gaiika/mvlChkrbmC1uxj18dKaLNi+9zyWcCiaDYJl8nzrc3ENWZOu3bii9N/Y8CR/3dBucYdVi
nZPZp7KPyUUFRCXlJmdnaoNxO4OkpOo41Zl5OwkDxbmA7xDbdQ7+QpJ0ukR1ECzwhgrZfbOJI/+E
dLD/2ASIBSM1B86dAsB3Yjuka8RRwxpeKXHjT9lVL7v0fu5641tQLaqM+2lUTYyxqv84u8vwkahZ
2zoNYeWuR3ty6vqyEq7W0SyL4QtaI68hjC4P8qM95qWMhmAqrhv4yUXsu2vw0PX99ChBjO64Oyl+
HSydJTaxN31sw3z0Y5TjRhPNxGQ+4C8/3q/rbHanFj9k/qsfTjpxassh4Ruj5jTaurK4Bw6VVWwy
HbSiBo38ZxUCbRxWsii9ZFxT1kVZeekH/pmEFTfOIiqzuchj6fX+AdqkoBD3DP+1xrZ4PPeKMogc
S+nbyunw3iIO1Gcxqnw3aJchz0A1ft5FRM8Xl+Fsp/15ivH3dORFCm9E5gYkgS0rzALXaocsUsJm
JCvxtfMjoL75ngIIT2Ye4VxQNVnOZdCK9bVTF2Y8Fw4a29lc3Yt+Cy0WrZUH84Wy5w6RKj2PjrFO
JWqdLzgTCOcLdWl4Qt6lQi9NUjaVR2jKZLpv0jyt70TeK8EjbC3yuoS2zjyGGLdtKNDx+Ax+KKqw
/ukPyiVPwAh1A31wlFcbjqP3PcEX21H4nddfNETK9bGSE066qwq3MJZTmV/tES2sDXcWy7Htan86
botum9M0Fl0DONcEzVmJESSkG1nDmF1a9aFiKqFiuKT2KUgzl322a3BOr9XsXQXjgLq6snvr2oQj
JuK5LvAI6xWeXTXhhifiKtk8G1Lz5AWJxJkmTCSfrZMnJrbKHquW+6Esqi+5bczZyZPBkh31VDTy
VM2bSfdDNeucpDeHVKZdzo5UZLL7xAUWYNicogQlaWi9IeWinCIe0PS19/rhkzs7wxQtrrGWcV75
1QdHaGGchnHyzTPSXO088niSJQ9Hdna8hPXiRc6YBm2EWlF/qANp4jxQmDjUNL67fSCKmjSzrdb2
XWCX1bkzQpmIJNH0S+Q4COoPhZ9JdZayD5uJnY2+ESFR8t9kmHzDVlqE8REzg7o79/3OMLEBd6sq
soumeqzkOLjU/DL7CGdguGyxZU1hq1kD0GznU4GvW7fepuFmTMS+NDXb95B6S+QXBUrownAbHjW+
3efVknpRSx9wGnvfjLdMX6EIV7fTbHjmcaOKKyKbYC919Lpu4hZg4EC+V7ZnUTJWH29duWRFBF8u
+6g8ox5jb5iQEDBmKy7M0eu+tiBqtG7e6BVR4ZrU1lTARpdURUP9m65rb0VZJ1qZrKtvXI017p0g
KV7+0XG1eLWt/SxP7JbOknSGzVGWWwU3anJrEeuht8rztC+WW28s1Me6Tas2dlpfrmyoHgbHNCVd
mmwwXcqonWdvSnhpqvCQ1ZN+2BipnHCOXgPAXVme9QPnR1L4lKcPpVeK7SDLObPO88bIP/nm5HaJ
k3t2kWgrE1G31NZJL7I9KtnhguQ6ZW/FzdrVV9zLgg5MtqqN5WZkXWzjR3e9VQhIP7vr0nbxWGpx
3w2e85iHAs2qUNVsHiodYPve8GXHqLA4qSMzGNgidCvUTTkM/aPuOe1OeAXCeXNUutLWsfWqx2we
A44mExi2Sc31veUs9eO0WTaFQT+s7n05GfMXPXzNq6NV1NtXApeDj0u1NdRyHYDvkmr4LTZEjCAy
Jl/0Cc/NY6RLAORdPwb6ix6r6X2Lj1QV9ahw38nFn77SmVDYdcLq5mi1FYWdiwlg9WavTO7ycTXy
01TlODyGpFxNEZoIFC2Dp8c5xtNiyeNt2VApmaGc7ofB9t93gac/lIFU4zWK/eYLWt5SxIGy/CGq
U2O49hclv3m6sT/YjtsNceam6Tc2N85nZbsALqSl1lnE72lej25jvS3N2n8z9asJlag28jGGzVD1
ycJWZyS8jVV4TgEllkPZWsu52FhO8JD31VMitMA8JEcDGmTavyMlq6yiJe9y9JAYjd2ZbeVkyWzo
5mOXlt5jiTMW5XMxhW8Nz84dRPle/ajS0LhphrV5VczWcpCTVa6HxhrqPZ9Ajg913fZf1l4jaqvT
tNvuZzR91oW/zN37grL6rHVU8XEJHffKz0rLJ6EQ765oSpk58GXKFa1v05ZvuXPldDHhePIubw1Z
oQ1pje566wfLSCYTeDLx2fy7CNSK06kopeefOssCtcQvIfOSKtO2pFdRdXFjzmJt3yrJ7hGrwXG3
pFxMWKNsCfouX/qhi5vQX3VUs2avm2Ew79bKEERJmDP7HHVYs0YdOGgdWTmhqFEwFuEalSFehhET
Ri87s0Ny3Mh3WwYZMa3uxkOpg+wdCbHh15YBGgREf8m3SEMjfFP2gtgbLUzjU03kyEY1XeWvZ5sj
NZISMGoZ3HSL7BwQM1rarG0jI+W58l42WXPhaWvJyYSYnOsaKNA+KTHKb4tuRppru0yTsFhqH7Xc
srcfhWPpmESIbowHvDONi5nAKYnZQpDfF341uWyEq7G8I7J3nc7CYNProaYRJP/QFD3TdkJFOXNC
2/DAL8XYHUW6yeasRxpxZQ9ar0npFIDFWxWWx1TarcKVz/G+7bHKFKZzE3jn7dguX+Gs+t1F7TrZ
ECnDT0Fn7KyOSxQbHxyn5ZUqtc+J0g7jom5sQnrrs2wYqzAeZk+WibVsy7vG0eNDCpszi8txylVs
z7p7kKEcshiyp/+lKTZyTsem2QTWnTy/WJJb7UWuoYf32mTyB+usDh6qdsS7EGc3IKe69rIrXNZ7
42BqYRUHR3U5SW4c0060wLDPkkoUZpYYWzZxeza5mx1m5VafJrtG/EGSViEJIsGi4yQwU2evESOY
a1a0znyNH0Qz307KF28NH0uY2F7rbUg6d7YfoNPMzr3f0cBzuxfjrLdXfQ+Il7mxKZ3qTWDMnL3A
SIJxSRqAb2Eli0kgipwVhi6IWexlU2+e9apy7I8V+SHjtaFUF8S4FDWv8jXr2/OwXPPrmtpCYEPe
uE1Ex6o/4rqjbweLaPJo2VqviEODAjZmJ0AguHn2mMaN0HibVDbD9Cjo14JSv6jKNxguVU40Tk1I
WKYa1RwJfJebuA5CNZ80qyI4yZDoizjI8im/tBsnXC+ppghX8DsrOK/6zoT/12CxGleFP7yprHL8
1pTsoMlcrv3r2XS9u3osaRSKjE7yskhVxV6DjoPorq7V+ZXRGcPCGHPoJnIj6xKTbLnwYi753A4R
5jvuA2JwlSel8LrbZSF25MygbDiVJcPoQzuZ6ae15IEkA+VgGQe6N++6safQdGazLQ7TOBnDfmv8
8Q6kug0TXY5aRcEW9k5UNA43Tjt21lGDmu1IzbOw3kCDoAJAN/Ssy1KyP13k06BbKpase+8bppbn
JVKpj4GJz0CybdmwJXXYENRdzSveklRc+qRHcFJ8hFNCN/XqL481bgUXavLoc6eNLK0INR7eO2bX
1ym7WlBPoP1t9kqhkr0N8k7c2UbAFm/1WW0e1qBP7WgSVNwArkXpA6nIPORaY9nFYR6EXWRvs/kl
mAbc1exu0V/7AlndGZq89NguW5gmolHNl1E5g5n8Lyef2o5YsflY7r1zW9oUm72xmC9lSfw8tWH4
hbERrlRAQ9ZzFSmYllsru5hxaqmAYydOHlF8WdKJzt/4iOAGeutLnNqfQT0fhsouFkI0wSjlmXK1
Ggll06anYakWZWzVhZH4EHRi/Gz/tjLJ3y8D+ogXFrS651/P3pS3pZ5ejy6BEpGkcjptTN7/NoK3
XwWmO/x0RlDfR8U/sB+rom7m0e2BDjtjO3Ccb9FmtX/bY2f/LvxvT0Bm8vycDJbV/uxbullBQBcR
eTTWR6kJYtuU8ZL57S+eEB7NcNuIWyCa4zkXQJAfPgV2BSSZMbvn4KAUEG2gIEB6L1mW/Qx/MlJG
tS9wGcGU7Tn8OcKimq2iW4+ynajRRje8yee8+vp3QVbGyFimYvYPhdh/PhS15LS2ztosx2FyX+FN
K6gzFTODv78S4FRioLiLuUDGny3tYh2NqbPM+WiizoZLj4iwMdeXEhV+nnohtcATADUqY3L7+eOh
iFB5huf/MczG4lVd5PXtUIfVhZV6zrFvA+cF+43vC/gpdrxrZ6CW79YYIPHPsPFN9s7medl8nF2S
HT1OnHqYKNec5Z2BtU0UNL0b95h2R95GW1oXd4WgPxz+buql5/My70pYZ59f/vQ5Bj1Roma2Zrcq
5rO5I6KrwXv2bz9EroIZEqx/vjFcmKdIeWkjUcucmf3JFzgUDL6i3iUw6Pcr8qd3jLkOY0voRHA1
4CjuO/MPmwZgbyXbbMJSPp2nV0VFahC7sbc3itULkq6fXjGSMmFLMx3cXVfFc7KUXnSXbVNVH3vt
q3jIG3mrFjn/+xX7jydO+epf/8mfv7TdOpC7q5/98V+v5BcS7dpv+j/3f/Y/f+3pP/rXTffYvNHD
46N+9dA9/5tP/iG//6/rJw/64ckfDuTu6vVufBzW14/op/T3i2SP7f43/19/+I/H77/lfu0e//nH
F5Siev9tmWybP/760fnXf/7B+/cfP/72v350/VDzr/539fmhkQ/P/v7jg9L//MO2/sSHFjNaRMx7
uN2uw5kf959Y4Z8oKGAssU3g/4Ij7h//aFq68X/+4dp/MlxDWmHDzDahNLFyVDvuP3LCP3l6REns
tp+Y1fGj//5ct/9+X//9QLgLf/35H81Y37ay0eqffzxdgQz/YTATkL5zRGCJMD9+ugJ7GF99o9Ms
TgsCBSiVqz6i0iZfoeoYsf5wU35xMcih/Lr/s4lwuT34C0ESmkJuBbTzZ5djbORmDJ4BY1r3wxZq
+dn0+7yPKsCsV4GB3uI4B43EoKu258/KqXGTrjJ7uiaKSjhnNWOiDazTK26WdM2qQ5arMUyYWxeY
UTNLT0CcpBljVl1fql1nF9dNN59Po8loQoZeaUULVMwPZZoBHLrrjnNNwh7WOEuttoh8omXfeflQ
d5E1FM5dKYb2Npzric/SI4jdZS+gNwgrpsRwA/kBul52TugX+Ga+IYeJlVvMW8SIpGPqMTR2GGtm
Rp9Ch0kpAx4/f6eY/1mxaVUh8EBTo7/yUKCBp8GpqhN2PMOPg7KbrrOhat+rJa0v27krXmeNPxRn
hbO6YKJW040Q23saCLAm28BjrO9vJxRY2cHSqzU9Fj5d8EFbm/6UtaF3k6c5M451GbwPgWJOEk1D
ZYsorGxOKGNr+ndYYizybMHb2o1yM0yv/FI3ddKs/Jc46Iz+I5rs9L0McdNNYOyCX8PLpTMBS5V2
XBib+eCaUjEGzq3gvb1OCyonDBo+12h952PrInmKxh6qVaw4o6d4yULrjlCU2jlztaegzGzWeFfM
jjCifh5rHTujZIymfXcyT/MixhGj8SG4ZNVCcw6GNbzHmA/wnYbT26Ks6ZopEoYv8Hpjcg3eYLsP
uGcbNhwddFwHQZs2HMFX+tt11tPngoBvF6uuTY/kWjJEiGtXMVhm8m+/5Ywfthh+B4Fafb/lJ53N
eD6ADa5vdTc3Dd/fLfYgRTHdTGlO+aymegCpzFsv8YzQPzYCnOjkaHd4lJ3ZNgfX1nNS2iyZqwCs
OoztIRBfs8IorGitVvO+yWwlExPlwnZYu0mZZ5Y5qENuVdP4wZ2BGiN7hfrBvEFq+1CV/vwpy5nI
M2QQjoqGdjB1nOHykUXuuNpelLpzWJ/DsHCrc+FWRDFWU219K22x0tJrOkc6LWm/81JZv63MTXws
OMiXBO0OBhtmnhY6KYNV0anvTLIoxMbkTSYxnogkh2J7HLlCebBL116IkJU+lJMpEN96CUUiWtOs
NKNqwQuWvsqhlgylBdrlueXWRYbWqqbd85xvOh2hWGddiCeLgZKXoJdOL20iJPk5B6I8XSAyYwWl
YR4SGrFTMc06pxvHSXNqUhBYuJrlK6y4OyfaaFYvuL5VH+pObjLanGncYicdHPgoVmmWcdcZwRtc
2/VDh2GR5LdmrX9gvFJ9mld68sgeu3RIMMTzswMqb+dxdrxav6JQBeJeugEN6pZb0rsIQS3uc3it
M4SQZmiOnuz1lyrfhCazHazmlV6ZUsbtMgUzksuc4YSjNmA1V1Ti0yaMgTtcSkQEgMPN6yzMSxWb
2OXfMgT3LKjGgd0nXumQsfN9T/7/J/Yfu9nf//3IPigGT0+P7P0f/HVmB3/CJd5V2t/JElgb//eZ
zWnO6IQTmx8D/CE9/Z8z2+NgppPlaN4tZPk3nKV/ndme/ydEHjKzIA7BuUPM83fO7O+6vR9O0Z2f
wrBhz/1F/Ia091mHsdmdrQdZWEkDxfPS39SHLhPqZFibd6W3NWTd180ljhPhKbAq/+QMa10yEgIR
4pDyQxLl0vGiabLi7Q+38BcH/LPjff9gSLR3hTuFOb3Psw/mp+xic4V4oQfpu2z0CLRuq5kPWg4p
PI/gJdetvV54eicwatqZhcQQYlr8XISKNfAgFehm4newncwhGC4Gx/h7tFbU7SaGTbvqHDERPoPP
3Tm2Xi0LQF6QbMHinBb0rpDYocrLyHDst4Vj9+/Tyt0J3t345vd39BkFbL825D88ZunxkFNYz9mm
aeAwrfWX7IB+rvyUIXS+UA0hpshxJvCoymlOtRa0gQLtgKECkmm2fLRPUC/FdeUzxNcOAXsvfKpn
ZeP3TwUAQUIVJCPO0WfCJ79z0XMQSJyki2Mc0aL7ZwQTKB01xg7kh1v+uljmGwI91SW7JarT1crP
hJjM92VTsgCt8M4Y6zRPBra0F52s96r1x2Wx3zTsVPBr4U1hj39W1Qabj4/J0KQJ9QVJimW4k07c
4WHBS/vMX0vrvVsbrYyEbM0TITc63hlmJ87P9pJ5nn6BeLW3xs8+DkaB7Bm8q1gXPLcLFJtY1lwN
OQPfgBdxyNYFjrIOImG14lMdLNVxwWT8hY7Pev42chcwR2cn2q076Rn2h/hDd2n7fVXIvJeHPdo7
LqrJSXZK9t1SYcscDQM4NG1gjv/ZZr0aPCh1Rs8j3VKSVwo7VKe188pDa1vdBbbgxlsTX/AXOoJf
3BmWt717erJbIDR9+hEh3Xu9XRFUl/rCvxt0uhwGk3gON0uXs0ZOKvZBNV54HM83DXoxQDR8EVy6
K5xhn60OTnVnxP+jOLR+mp2CPY9186qXvMp+cRXylHe3EWCEnaD89Ks1nOmhLNPysJQqzaHTFQKF
oFO//v2r+NMdpJvfo1t8B2gUc4n95z885EaydZRFIUDg1+pVa+fueSNSGEzA6ASEj1Lgk1GL299f
9bsG+cmS5rKcgXw1nG/2VJKnl9VuE3ooJ9yEGBwjPSMHzPjmMjQDylj7/IiLOzX+6lSeycBzWIdD
ykgI3GGb7TkOAgNYyOC8nCIrHPSb0uhx3mKQQ+ODfawXK9z/8mhw1+714Dc+Pam7La+LgiESS8m5
KebCuus9R3mHTuNqHfVrqq7gcO0efqO3VsjpzfRVHqTtchrZIk4KYV97zW30vGiacl7AxumO5JBO
SzQsNq1fhmlvHYnc0u/ybhHXplGTBD9BGrtgnRRZtPjhrOISYVkfl7LE19mG2PVGBbKiFWEKYCdg
wN10XtmMAe6WqcnO4CpUwQnqoAcjD/zlk/ZAow8h5J93S4gyjk7PMKZk0xwesVdKHLssV5E5NvRu
GYkR8WoXpm/wienfVW7hx7IeGvXvIvAJavMjCvCrRcTuBATBi4Em5RkORVzDZqcCcpRv10bSyio9
QYIWB9GPdeJsFW4fVdAcfr+GfjpD9iUEvEHZzu8Kngstcf7MRifrvKR2BnHY7Do80NR1iW0wQvv9
pX7x/SgRuJiDPACZ2LPVSr9JrwOontS8EJfWOpjHNGf82Dmde8ESX49CGC8hbr+6KOIlONJs/ZCJ
n9/ULJtSOKIwPttQvyrX5YbhaZW4MPsT06dcEXp4yf3/F/eU6A8c6QWFoRU+nw+0rpMb2eryRaVE
F8kDjzsZNEenz/yz39/Tn04XejcbPJErcUXqoqc7AMXcOOHwtrfsGSLjte3PZqg5B2Ql3nW1DC95
7v58nGHpa6Gd4kSHC8684OkFK9/r27HMsUoSmnqHOei3cNShE+MJCcc9aMb5ZLaDxahv6LfXZuoj
yzBLRgLx1gXtSczl1CZ2MZi3fWYhY3QbtZ4TeRG85FTyi6cA2iqYa6H04gTej4Yf9uRUhcztdOsn
Td+EUKRQrfVdasaiUy9JsH91KUpT3FKJKOEEfbayp2nCOb3J/ATlGnzIwJDnhWEEMVHcywsP/Bfr
GbBxf1t9ZL2E8jz9VkAOKiimwk/wn0uvxi1V0Uah2JH5AgNt1lVxCVl7euGqv/iCBD3gF/B9PMn/
Pb1qG4ZyyY3NT0a/bIiXcyViFbXCDl7s099d0TQTTBX2MR4mP8+tyPKFkPZVTSJpmPQlhZvqQ4/U
4+QWlZlYpa5eGKn8XCEwbXV9VN+7WQ8DyqdfLc2dsg4FdLtW9AizjVVfhRysL+ztP7+n/GYHnBnn
Dc/6ybi3Zz7YhS7QmhRrGBuWHE9OnY/XWJBARias6oXr8Sv53E9rA/YVRqDoVXAHpfB9+r2qMgQg
tBsz0WIynKSQCymyjeVO4dHSS9jADnHyNFFr3l0gmoECiS5YgJkqbE+iIADq9NMgHA54vJhVsghR
37cIYJpkNZwU0kjlAaWoheph6jXz801v9xTwUOyhuFVfZNqup1w68zdVy/YmG3VlH3t/5MCunHwe
jy3UESJlAi/LDoCk8nrZ6uET9CKqFcN3AdO7IYSY6akKs/SFSSsJVUA2hTmMj3nbAk9PXYZt1+wA
UqctVVccpi2k4Hwr+kv6NfOLO3TwmHn09VuF/OBtydP+VuYqvU7tJZTUIFAYADC1CRW4N+BNlb0P
/AV3zS0iz1xaghBdnV6EfuXtNzFdb3ehRBMDGVWYZ5SSmSJGt8O1C0ejgqc5+hbpIxsyeENL/9IZ
y5YJ55Itj7buweTyTNQPotN9fYDXZd/TMkzvq3IFBCwr9FhXY+Ug2wzXdfmcToOAGN4Fbhv1YsNY
Ypob/T4nCKk76s2hpSPxrK6OpezVhm523UjyWHyPimlxtAMZaGBDWiBEfdlWZbzuyrAokrZP+SBg
mNzCcViFeyRdhP9CJeh9qYc0/ybsaeZ7lTIbj4MkOKpaqxRKZD93N4MwundUbLDLjRTWVCTxpA4i
VROtA8vQUFA4S8PJItnaxQLXz5q4L5vSRkQQBIo14TSmf1VtSzqejyLQb6u2xus8HwWoMa5vzcUO
hsL824Lwdejg8X7qFzFfgtWD9dYWDqoxijjFbZVKSbh7TXrJE1ysmKKTIeQK7NjsWZ8+XJ5B8xeh
4sgtLlJnvB6DVo8QgAb/viCjs8NYqgyCV3NQt+eG1+TQI20MtiE0peebhlF3KIu+OZdOAwF3cszs
bhKbfc+FTEj9amjfzUuzvWZdyzZK82567NshHE9lu/Bp7ZpDLvKCtL8RAyKIw+83y30A+tNLzgwK
p3Nk69h1P33J5eJZqPwtGzMA0zv1wNwJR7D9ahTGfKDkqCMHkV+CUGEApXDPf3/1n2ERCrld3WwB
0qGQey74bWyr7+26JRwbum2DHG7rE8YZW4I9SBfX2uuOo9tlCEeMhjzpIbwJ3da/sXngSeCN81Vn
MQH5/Yf6+ajabVPpZqlQqMKem0xqoyb2lezspA9oKlzXKm8N7IGiPg+ru99f6icIkDKWkmv/8ruD
E3q1p7c/LFtndH3tJBNKzMvRJXOk0b1GgTEsb1axqIfcIwp2KmAfWoM0DvQdbbwiHOF1TvPYH4kW
mwK3Of7+g/1cJOwatu9dL3I2BopPP5esxKysoiEmcGj1lTnO4Rw5ojOObdDpKC1F887Q0/zCYnxG
TgAl23WyzNID9iySr5875JjhOGzlNIukKkV20Uk2fExz1VkgRzwfHY4VRDH+LVi/f15tIxOHlDnV
J2Jh6w9Kpy/pCAHCnr8e331JgCV3eyisTZ9Vx9aw7F4hzJv6bRovXCZD3rEUdINR76TkXJrLKu3T
4I/jdZYVtCJ2x/KJUiqqi4w1/HVagU/jENuWc6j69IZ1lcOFhYPhmod+oL6MEdcM3TmdMntdE6bL
RYYobEwGq6+6uMsc7x1hGOaZLdDAcf72UxjVyhrO7CLPOpi0bYUmqbA4RlNIUhp9nife517WiNhc
V0sxb7CdlJdplNeVbecqmmwoTSiJSlPFIGjiC9awLgeLpfRyXucVThC+N8xv8XlykAfCHpQxHMzs
3MJH74PTORUDvTnDJ2joMXfgL0uFe3vWutWhXkczuKgAqDjXpBFYaol95k2te3Skb994Tqfeim3e
9NFiinQzsu86KJ6ElR3dYjW3RC5iuFc+CMJhxKvSOpsD20Bm75mv6nYQze3EnqKjZWFaH7e5Wb0j
BM2J84VpNZQLrCQv8k6pJukxMmHUJHWfxWTa1B5TyF7fLq32vhYoio0T52JVP9bTaup7ubE+324h
ZP+zfm0R12XrUOCY23T+eMHBrc63Oe2vF9WJ6Qqyf+gi2U23MlkZirnnxaz74bTmusSS1psG684u
g/Fo5AQEJOMQmCmp3wFSbW/ssDxqK5VjHtuHiAp0Md+b2eKBJObMHniaGVT8dRwMzcfvrD6xzRQX
iMEx1Zc8Tec7Dursi88iYiAGo/szRa9wohBvTrjYrtF9IDuTg7LJTfWRXpLE5QoxSBHnrSTCNFhn
qSOh5gmIbneW95jg73ZhynAPc5/re6XEvvUva3XSK2yxw9zU/n3bzz4KaRTtx05K8oFa3xkh26q0
LA/aWEbUIw3LNJIK2WKUu5N/U6wysOPSK+oVTxydz0i5tHpH1aBMzG/CLIDGLOsVUB4UFLlR1n7q
S6tdEcMU+mIAZCqiFBUHlR6ErMd5Ddv8rHM7xAR1Y9ljLEWJRoZEkGo49VXuXRUbMrbIlIgcr8Jm
v6S/GuqsWdCIRZPjArjLdU1PXaoxQ9Yb7GXkg3rprhaVmm9zq2EtMh0xPuNFi6ivCWtFAggExPKs
dcv8Q+Yt85lRh0F2kGm4mImPF8iHrVnFx1HDEY/0mAo3hmG+OcmqBipEqEDwGWhgjZ09YK49q6tZ
Ps0GUGLiILT9sBmb3ccZwr0iEibU0n5Y9iInCz4YLeFM0ahKrLWR98Grnzplvh0VPsSxZH1dwNgt
Hj1fGXeZMieg+wr/BEvkA9IzvzI/ln1o3E+L9OVeYBp3tXZmJ5KgNW8wRUx1Moup+lgWgfgw2eF4
jwtP+Q3V4vRqyDokwobq8BRkpL69Je89+1whdjSi/2LvPJbj1pJ1/S5njg54MzyFMmSxKImSSJkJ
gnLw3uPp77e4u7eqQJxCbPX0Tjo6mtHKWgu5XOZvAPy1KY7MjT5AAQpUQdWyWyHZ0+fJDj6lzVW6
GMrR5Y0NSQM65ZC7njdaxqYHNOVsRPtph/F2HG9VL1FCVmiivEUM2EtcIC15ekCSW/uKZldsuUlc
jke76yFvt4YfqbcSysHZrm0yaBuqHdrf6wFk266Pm3i4sxLABqDLajhRQ9l/HtLM1DeqmdmPcesb
x7osFW2rJh3KQmUw+fdK50XaRoktZXTLpLeTbdFDLnGVOLVKujWjZtxw0FT0rXPsdG9RKJLD26K1
AMPHXQqNN6tK4dTKY9DV0A5SdhW8HYAXiuk9FEWePylBIJub0NHDaaeqXf1DkyS2NhvYwFusQmN/
RxWg7dyGiW3dsoqAqiDqIT/1jeRAXmSBVgdnosTphqoePMkellCcLhXus/lQjIc8lPNy28sxTS3f
zuP4raU3mbm1HYRwDhM481/aWMbmTZ+30ie+dFXSGdCAyZRBz43b8BOzc4NOCeNNh2DS55bnwqYo
/SjeRXZElSBJIxyZnLg1HzsPEQhgnnnyI1QmOXPBxsQwB/zyoZRpNWwVyAWnEptVzS28STeAfeuD
5za6HoTboTQSfTuB7582uOsM33wT5dEN7Inss6eUE0a+kof8Up5xoDadFoMAV+v2NOgl8HJAwlRr
G3AE1s6j09BbFRwjuxEXtTZvlc9p1RTVTZBppr+F49t528gLe92VEgl66pDSPvirUfP/W/D/I+5p
/3cL/n/ZZ6rn5LIJL/4vfzXhQUb+S+Fyz8UOpSRajfzl38A5Rf2XAzSZTruMMiCVtr+b8BL/Hx0R
PWCbvA9ougsX23934SVd+5cF9oz/XdTLKATb/6QNf/kCIjTqdjoCgcD6dJteo3gOnFX5Jh/BHM5r
9RTbyiaUd3545Mk8ubnypirvJLL2bHLe/fW2Oi/SXxZy/oqHRQkNaOCCqNDO6m+FjqSQVI7KiaIS
Pqdf1fQ7jsAHmPcrgS7fMf8OxHWBti2zhEXD5cBSqwqHsfPVU1bjnxoW9GsC5ARW6kQLUdB1pHJM
Z88END+7IScdgP08hU7vD13/sYGV7SZyaG3jpNZWaojiMfT7rfoyIEJZFPVMQwhJzkKhGx1lflLp
JyjStgsOYtpypHsr5byF72O9GI7xEBEUgNmTrMtV2HGIIZ0y+F9brTM+tn4f7Di6i/sRc6CVr/TS
G52PClk06ssge3n2zEaF8oQEKsjWT6h0t6orpVb6iHq7Am8Kmm3IbHKWQC6rIDTZfScf49ivntsq
HeJtnTu0zvzewKtF0ieYwJ1VWM9tBLtzrxiNhM90EEUf86GZ3FCTo18Bbw6ksDO1++JzHW/fdUiV
3ERFHBu7GIJfvzK8mfPkXx/NlEF1CDwN0uuzLITwJOv+1OonLZQDYIzlG52i0IvI4I08WS48oLep
3n7lMjYdkxoaMXxcbUV890XOaTbJ9G7YgFBfFayO2SI3C680G97JJ1WTlK06yJSqQIDZ+KvVYwQN
o9wZPGwzR74Nqin6g0mAEMESATbEY3puP0PJQvYa3nwnPQaCSbdsfMiU93VVTzu9aZITEkxbbOEw
qTSj21iqtLeGNZgrivILn0JQJnAe1dl5SLZZrafBSyhtAN2eVCUuP5stThWIcn7puii+CVW1340I
i9+349SCIGgKiJOhcgMsR1qp+rxaxxwCWL3znCLpLXoRlxtTgVCA1tu5dAeI0zyMjjV8mIzeW9mY
Xn9zwhjovwLtl9H5nNflaazVWq220h2kRMubjoNV/HBiaaKQIbtBBNi0V2zuflV473+4vscvjRBN
RU4V/N/xy5zN9IAuQ1/5k3RnK8dKSTa9+fV6ALEpXOSzAO3gW4mhEcUqtsTLKcwTS2md2nHuuBgp
LtjFDxRq92EFTz2KvPjGt5Ngdz3kq31xFnL21Wq7qtI6tpw7621SflHURzt+rLXH60FenSazILNe
Sh8HftflpnPny1/77NlQbvu1mtvCOLiHoPwFpZjJE2jB8/Oe3lsdo7cMKVKioItYpMMbcqAoq3X7
64NZyIKLSLOP1NcR79MpCE6tAjHQsA9tOHy6HmIhD8SlCjUtrjBI9s92VyqUVEjKKDj1Bb4WUGpu
7divd5lv3sVeMd7XQfjPJAfZ0Om0cgzT6kduUKUbdTl/PFNauPSQSnuf9/bYf6lMawWWsjRx5yFm
qdaBrCrzkhAgToKNZiG2UoD3uD51r+59Yhz8fHYHRPpfWdEok9dWoA2Dk6o+eH53tKXDyEHbkAaZ
c2eXHxpbW9mSllIPvVA6kzKwUuAEl1PX8uxXE42Qvnov++iJ+A9S/xDS77g+tMX5+x1nnuJK4URW
Z/TBCY3Kg96jsxSM6bASxObHzrYgcedj73EEw2qOaJQTrFKNjiDKWzPbQTVox+RtF40HaGVSuXZN
WvxaZ9FmiZ7GsTWF+RicUj89qG16VCr5RxqMmxxQIGKUm6oGd9NbK5vey5l4bZSz2xlaYZ0Ue8St
gvdy2RxqKrN+eSwiVA/VzwhMbFGN2CgKEHpe7Gl8FyQ//eAmrT03lL721X0afu8p3iOyco/szKbP
d5EZ71MaRLVmHKhFbjO4MYoEgX9c6S4sptvZnIkvePayaaDk2GkiB6eiD/YKpz1TuKWevTHS5+sJ
t7QNnefCLLF7ozFF4yw4Be1DJRdv4Fj88KtPPlJdEFrqvx7a/yfM6aX78OqjYB0DBlvAcsTb8Hxg
nQPP1Jq04NQZ1D/tG1hsTv1VAYc/je0XrbM/+rzihvKzFG1TeBPJg9AtCqpxmwsEQnaMugczGl2N
Nopt7X1jDc+8cIzRzfn9A2cz72EyBIjZYefPE2cvc/V70w4yshTTuHYsL611G/SjjYwBTLP5CRDK
AzIsrRKckjypti2v7E2r62tOu0updB5lNuNjZwZeYwwsA4wL2+q+l742aFmlKM1cz6TF4eD3IBzW
uKrPb8pwJ2kqA7M9xfLHoMi3HS3h6xGWvg34/X9H4Pl/mTyhHE1oQTCURkpQJqEqWT38yT0Gmi2q
9oAfoV/P8Txt3oxTFU5IaSkPCE3e5HLpSlqx8iBeHIrABoOCxU9wbj1PawDwY+OxBZP6UvdUTF/7
YuXVsBgDUB3VCtDYmEZfThfiIujyUvI74UJLOduN60NklCsH4+unCYcxIKu/o8y2d01Ddsgug/A0
ADiB7aWrtHz94Hby/GIXRuq9qRWfi7B3MS77YtRNuvO1ag2EtbSLnf+IWZJTO9ZQSWCo01DDW0t0
ZzsOIWXyEdUvW/JR1OzXyieLMUG2QuilCACt9HJ6vXCUy7jlE8LrAgeDqAumna6uvh3fX0/7xRV8
Fki9DGQMZlt1ltiSuha+w7NBxYZDakKM8L8LNLvCR+LV0g12cMqdD02Hqq6NPph2tItidz3QYmYC
u4JOwSuSR9vliDjbHI26eHDKpEc/snbV+CgUSK8HWZw2G7YvjFc+kGAQnR81rVpqiGFF4SlSf1k4
P8TRG6SDt3oTrBxqMyjAX/dqUBiAyMT7/BXZYWgzyarqMDx1mgkOutna6aHs77Nv+A0i/3KDmiKa
a85WzvY1wKM1H7iF2RT+zKIvyK2YKsXlQOMekoE1iIE6j432GPD+WttKll7kFzFmqaFCaMwGgxiI
tR64BVtHcwx3AJHG5GYsYT4lPyRbXfmCCycKWhRC8IDiB/WA2dbSWirkIsMPTzZ906g0tpjtramJ
L04e12DCQMKmyHQ5eZ7VNlKdpeHJa409T2NJi3eV988UUF4yhGrC7yizvQJITiTgT+EJNbsNbaeN
Q/3serovTRb1IZhYQGDIQ/H3sysjapfBINMMPk32fZtVex+DkOsRFhYUD1Xq3pgxw36fu745XYDg
WFaHp0p+CtX7fsjfB+q9Jq/5bS19ErYGFC0RZ1BYwZcjCTWvRoHMIJ/Nn3r6XuofG7rE18ey8Cih
b/A7xmzN5DUtgwhvPsRHp/boxxAK2lwvDhTbj/infIqAmD3IdvnQR6inX4+9Nr7ZWmomucSkldi1
/c7pniLjS+P8uh5ihs76K+HOxzfLhskOlWGozfAk3dWKeUBEc9xMwEwQf9R+pvSwLeWgtz34QtdK
1yZ3KVHOg4sJOEvFRtX6lp5keIrbZDNmu9L4FKYyCsvfr49yMQ7dEQOssOBNzOKYGeo72mRxjIxO
vzPq8L1ZqeOmrmLNDcGU/EH+g8nlxOfEovk1C2fFugTOke3ICgBm+sXWbI5JmW1DdW0CF64WVLyh
h8LJEqWa2aY06AAFKovdVohJcg9FZwV1tHYLzH6TtitkrKXj6yLabL0po+eVLf3qE3pt1qdUEnBB
RNc3NEyC+g6F200xPPY5m5a1Qzh0M476yswurka6QkKDBUfJubdwNhSxp1jsLIPPKxvOg+m2Y29v
KoQVQFM5HmRPbdpWY9wfcsSD31/Po8UFeRZ+tiCdUlUaRUy3hLBaG1obT3pcLV7OEHJ/LUmB1HzZ
d3BSm33UKQ1sSW4rsa2BnpXell1Ilt5H6eeQQ8GpPlmPSn7LXWJLf2jlKbBQ8bF1SHeofwAJhB18
uSJb2aSUFKAj/DQiXRiAVk26wM3jO2vQ9pr1B6+bi3Bi4Z5tAHkU+djCEU4GFm1YD0n1c4qe/vlH
Ox/S7Hrn69JgqUIauUDGO38O24fRWJm1xVuPDnoQ7gOLEabU5Tg8T+k0VBfYqZEh5YKHHup7v5C3
USv9aIPiJGcT6oHdbRPHK5Z7y6EhR/K1xJk+D130iabk4oBKwRGicpqGG6dvh22oFPbBktF+9T1A
a1SrlJNWoUdopqm/Nn6R+LNqDV0KwZuHiyG8+C7HH0lJWMqKzPjVBwSx833cltup035gfXGPLshJ
kzDoowimFYjhSoeuvw0zeaWru7Q6z3/ErEIlN1Xlh/oQnkrl3qkqMGsPq02ZxfWh66Zlo21FV2a2
Nm0DiUxUJbkOVEhGZziv3BqmD0AJ1OhtXKBPUo3jnWwU+vfrWby00yM+pcANoSEEqepyhs1eT3Ps
RcNTUyTyUen0Q4Rzm2tnZrdFstLehsiu316PuXg54LmAhZjFbvvKlr4txi5K0B06DYZ0L5gR3Y2q
7fIGXKeEsOrotvaTF+u7UEl21Eh23ZfrP2Dpqgo4mxIg6JHXhJi+sb3WBHZ18iLv3sLkgGbLyomy
mDRnIWZJY0ehaVY9F245f5qK0p3ke81cAxkvZs3vIPMiTgUkTLUgcJ+ktPjMXSuKPwxWC8Q3fOjC
70mykitL1x2SU3DaDCzv5reCyfP0anQKxpQep3HcJMmR2mnwz/jM/z6nkFuBvA6OhQ7VZUp2yoSO
JgLfpwF8cOOAVDe+4v65VcL1dbc4JESpTGjTogo2u4bj6V4JCC5TN9huiIJRk/8q1HFn9Gtb2WJC
wAHHEk24yL9cgs6OJKdPigZocYhBSb0ZvB8BXgnt3jbupsRzbx1byCPfhQ0a+abrcfOBj7Lvxx/X
E3/tR4i/n/2IrEH6O1RYeFH0LKyfmvA4hd+ux1hMSmoe4rEJMmruZpraRYD6Knuzw7XJsG+GSHGD
8p0f7K1i700r0ZZH9DvaLFl8L56MsuLVaQg3j2oLvB3fr4frQ1rcL86GND/qMz2Jw4Rv1wCzNb2v
fvFHK/kswuygszRgNHnNpGXIjZvv/dTbBfgdgTB1nadq8ld2p5eP8OpgPYs3255afEYr5F2pGEWe
q6JfHpebqH6bh7eisdFipTDAHDPk9xGS7obWYvqDFwoZGa9BS1bmdr6pxKbSR2HKyIMkciPrwQPx
fP3rLaYIpoTAOQDyUGW5TPppkhxY1yO7ZNj+qltrusUJ+XM2aPnKnWlxMzkLNFtdZV8aAxhYNq74
WUljN8m46uK943VrAqNrkWZZD39cB4tFpGwyELPOjzQiaNoj1/V8fe4Wv87ZkGaZb2dZW2hYPAOM
98Hmmz+h7a3l/tr3meX+qKcoSbfEmKzHNNB2Wf0N3PTu+kDWgswSHvCmpQUyaWbzUWLvF/3z1Uvc
8lcRohg69wp8Ny8TDX0Z7A5h9ZxSJTn02bSR0l+jPJyacCXRlgfzO9Ds82t+hi+Jz4xZpXmXaj/t
0d5Jlb2ybhavhjZ3byCa6AnMNWuKprfwweDyPfiGdafyKt4Ayc0xmjB2VRIqd7avRCsb0/LIfsec
rdU8KYEpGsRsu2dZGXdkHMYTK0EWTyihlAKGhyvGfEMoZD/gxT3xqsh/xSism92NHv7sZCyT9kMm
3/7zzEM86gWTjBzwPCuyBl9SB77vyQwy+VDmEp5aXtQf6jhfs8N+aSnMt3XaYTrOlPQQQU5fZmDd
xlWLukQIwGa6qR0MmDm04mRXB/khLw5Og/cInOW4hnUwItvwYFjth6bVjzV6gbGEe9nUjIfr419a
FQjtaMCmUPsAfHv5m4TBo5PH/KYwHLZc5ZTsVwYdd2h31+MsbVVYHwOSoRUIbm62KPpoRCrQTqJT
4r8f/V+0dK7/+0tZc/7vz7bCKPCoCElpdMLNyE7NjabEeEZ9KkY8Hzggs3h7Pd7iCxwMMTBAjCap
e88C4gymlxOaCqfE6ct9VeJ6iJYIQo1Dbt34BQ41deL4bmnGmNz5Q/p5dMCCXv8RS+tRoLUAOlEO
NOccX0jeTW6YDFrxn1QfRhBCUObT9RhLHw7ZPCy0gfizzYi/n11K42xqmwn5nVOWwJTntb8B7FT8
wWbGlmxqCFhDmnW0yyAQgnDWG7PoVNaZ7rZy0Lky2JZtVxTf6wJ/hwQHrD/YZ2gwwo2m1Uh5b5aR
1GurUc7H6DTK93792OGyGudfFC910/QeLtrKEMURNl/8lkAII/0CBXTODggTh4p70EYnO7Ke4NCp
7ZdIvRmym3Dw3inFO96fK9mxGBHtNxRBAETyVLuc1FyTw0TCtOPU1WhcPcOL5N0yNm6u+5QyrY1f
Dp9Lw95fz5eZR714IOroWbAmbHge1BTnu5xRYNQ1+GAXvlt77MLK9E5J3Pab95MKDUR8Z4A5dNB7
F8R7Fx8nE3MxwBr+apl8oaTKL4EmgbYPMu+Uqi4nYAzkUgMJD+Sk50nQhNvpRqq8d4ij3srGYz/8
HLPC7VGD1STvDU7UK1/89ZZEePpgKHrTrHqlnVYWljkGUx2giCWjS1yhRmFuOqVym12D8W691qt8
fSOAO8M5z/4K2xqVrcvhJlaBsikKrVBYYZF1X+ticLv+e2LugzRaOTaWYiFWAkSF3it0nllFLIEM
HeSooJ60rtjBNZw+StYE8BYm4T+u7+k0+cAhAoICbjMH3DhtYAVxzgEt6b/iiEsOEvpxuLIXvF4q
QowJEAwC22wF8/0nVTBEnlJKNU1IWyF9LHFDdZ5H81nKfqqfnH7lxbqQGUL7Ca0XTl3Rxbz8UlWq
DkaNePsp7xO6CdJW8z7p3l6Nb20sUc3ux8qSVPn3LveeF62pv+OJv5/t4RL4hzCreYYrZrIvPMXt
CuM2CSzUR7snDZSqP/xChVq6TWAPr1UcFuqJl9FneVkF9tDbI2UNKZBuLBt3o8nbIzNyrMNjFHv3
TmvsEDK58VDzV+V8W3RoPIOtX5kEkZKvJkE0VuCsoG/+imSEc1BuiMqH6Qy3aqO6uvx1jJ7GJDzU
Se1q2pcRCZlOWzvbXh/SLEok3KkcQ6Ky5zQgL5UV38mT4OTgZ2FD5qf1QVd1LYUXigaAtoHWCfg7
9b95DlNOxfsuAVs9jT/kQyBvC8RQEMNzAx3h6nTzaNyah6m7yTC9rVeahAvbAdssxXHcT+hgzfXp
xAZRjn5IVcn6rgz1Jok+VtVPJ3oXRd//+We8CCWW8lku21ar4wdFqLJ/jsafufEmxHnN9N9b00E3
j569z/NPKzEX1s95zHkVRJ8spaDZwXqN6039JjBuwhwzpsPwraneBwb+YTq0IypcK7vswiVTiP5z
9RJFSR7Bs9u578GStweWTpCc9O6nXD7HP2u84/24xarpo277+1Rae4yLi89soaBGihQY6i1CxGW2
XlEXrZAh5f06VDtReEXqCc7k5KrZyja40FpmeGeRZndLG+901Rd1LmT/XNhsUv0pq9QdTyLNgTvp
5mj+jfIdDn3vVDU9BM57TLBXGGRLy5N3JoVzRE7Bgc1OMoQBpkgWo+0kSXErqS82ngUcwdSifOWU
WVyivBkEI5bNH3LHZe4igTkFqTKGUCpzV9eam6R4izWsEOfVEZPU7SdFh2VpeVtErnaii6cm8SnA
Hq9SvcfrSb1w5HET/f1bZnNvql2kYUlHkYqSXpE5G895jnFlNE1rM6GzGQWhu1p9Xp7s30HF388W
rwMJSDy32YOV+NEp7G2fWXu7//kHQ3NoMeu4w9AOmU0zMh74+SUOy3VSbirUPXGgaBq48mj8R4hE
Y6MctfLN9aBivuarBssMgGg8xMjp2XMiz7rWlBGbR6QLUH5X6JKbatqaIc3S2jyPIjbiswlUc8m3
y57iiCoh4BGoN235oKHHtdo/XwyksHHDUKW7Lc+Ggx1u1+KaTnpQ6NoBHsPS2bB+6SzAvVL79sot
b3H2uCxjpgLjhHrM5bgavGn7ErvskzqCLJkexrzdXv8+iwMS1Dquxwb8glnqxS1qHSXeB6e0dFzN
uFfkfCf5x9Xq3+KeLbpV/wk0mzlUQrJpEIEUFEtQjNuVAdYbQ3dLFX+r1B0yEdOwl53oO2WBL//d
IGfpMWiGXzXiHDanm2jal8m7AuFcxV9T0lr8XLyrKBnRp8Uk9vJz2QXMNHysghP3KdTZHrR02l0f
ycIVGSQ/vDfxeEKkc3bMa0nVJxATwNmr2ZYmpsdN2VQ+J024L2gHW8PKUSs+/6vli10P343/ACZ7
OSKEC7sIRl94Gpv3UYf5rI8787jGF15MwrMos3nTcGNRpRxQeP8rb4Ti/wPI/ql4vj534l+5NpbZ
rQHtIxNaOGMZ1Aoj9XJXDnfx8GaIWrxQV77T2ohm3wnTRrqpIIxPbVHf29F4zIOfQ/kJFdf31we1
GAh1CEqUAG7kl8f+2c7XxlKnNDKpXcrjVi+flFG7r2UE5KuVU3oxE84CzU4PsEmV4Yu3YK0UXJwV
8TxzjK9eVhorR8bid4KqCIYIRbRXrS88jBQni/lOkLfdUTvGtNg+NhE9KT0Pfl2fvsX1dBZLjPps
+hTQkFgzA6qwkPp52+MqfUhH+21jKT+r2goPWTp+M+UpX1lWi18NLQ98N4Sl33xZKbWaos1EB9+S
m3xn+dAG8sz7kOn4h5dBNKw88hb3Jfw7DARwBWBmNsoax2y9NAiXWBQqjTzmJIbNtZLzSxlC2Rdn
BSF6wn+5nMsJSymrQIjpBb/GGm60h/Utdi3IbGGFMXamtoCoxMqxMfDbcu5NBFKvZ8XSfAkMPf5l
1Fe4tVyOxCtKYNoOhYja0soPCh5KG0OK8pXX4ULjA9G/szCzzxJhGNkgisWR6Dj5DU7xGkC15GtS
Rek+SZwIqKwybjGBbXeD05ro/sQywolSsM3Qsd11E8J6fYK9mBLgURSh6XRE32OVxSAuGfN98/xn
imQ+WyODr5p/IWgq1c3NnpZ7sxtQ4sNV6MbWj613pzmxy1MMJbiVTWdpK6DKZVrYxQjnuFloDc0j
LZyo0HBZuAM+Z+8qPduhXpNSGgne6lO4sjAXrynibmcr7KmiSno52H6kHeWP3CSNonB2RSvl2xTH
342U4RQVq1WMe7CfuZnNg6ho8uJLZeTZyqgXc5yFym0Jh0UW7eVvSKLebANP5fBQvsJyc6JqE8Tf
rqf40sZHJRoiHcBWy56LfmYoy/eqF9PgQvNSPZZavZV4NWdf6cb79Urr96Vy9yqFzqLNZlVxclPO
NLaGUJX3FtZv48gtc3ygwbHrmmIvVV9TbeRC0+5stb69PtTF1YxDsEYlExb6/IrrdSOpJbFl4Ei3
VVT8kcO1i5/YdV6N7yzE7ItJw4QuV88Gq5fYHqvhXlXu6rG9ieSPufaEV9/qxWxxZZxFFH8/W5SN
0UeSNjGoSP+eDJK9wXpri6qNkKf+GSn761O4mJFn0WZbeypLqt0jvHiKAM7iY/pW7LmtX/1B0UFY
UWE5I0w65FmaeIrdydELoj1+LqNvUXRcZwks5iLXc1DCovbIgXg5cy299SSQqa4kUXvX5LkbpR8x
PNsrjblBQm9jC6VAI+BdjOT4mNpre9rSXFI9oqWHjDpNodlcKmaphzn+2CdD/YVE9JbKfUvo6x9s
YXnzrzOHnMY0c+bbmKaloZzlBKk6+jhavSnaQxIh/5fjkxHkmz5bWWQLK4CA+AQBUWDrnB/+YAlG
y1NoVYKLQjY6eqvLnBQq8mKj82QY4bGVj4211ssT62q27oA/QjwGZY147/ygriSzKluzjE7onuOB
Ykof6zC+b6TS26KYveaMsfDl2EXAOYMSRGbAmL3GkcIcEn2IX5r1CX2xQkEE++H6h1tY1xcx1Mvs
NKIMZLgXRaeGrtioe8fYGjfBcN+3T1W4pnm/mCWiOI5UExX4eWvM67kCaX4XnfTppbmbNpvS0IO9
6snJPpf7Z4yVch6V5s/rg1yaSGKagrnCt5tff3Mu9rKT9NHJ6e1732vuqKF2wwp4dWHb5xqKGhKY
bYpPcweG2uxa2fEJYqngKn7m1hqDdSn5gINDuMODBrMHMcqzLXhQagOClhWdkAOxoYiHe8zHN5n3
/vpkLWXEeZjZ2VJrmcdrgX51mCCfkexV+1a9Cat0q0efr0daSofzSLMzhUJMieUeA7Iwau+qbJPI
8ufBKGn/KJvM3iXaPyeHYW1zNoXiF51NYaZTV5ZlPTppzrNh3WOo1ZV4Cazpw6wNTGxeZ2Eca2zQ
Vzaik6/c6j3KLVJ+EhWG+Ckuq01SVCub4WJ+/x7WvHgedZrRWJ5Gfk/07Syvdmtbv5Hb9Nf1D7Z0
ljF/tJagmlCgmUOnpthw4kzywDJkYGqs9IuqqbeYC76J8uZ72e07+Wf10wgoEk25vCYssTir9LpB
DSLHRBv6clYrvBa8WpPAFtnAsuoi25pKBg04wsXKUlEQR0Pm+/UBr4WcFSEQ+vGmPiVkryhvkzbY
DhmybRFKAnV9qyfFLvDzP9iQRUf/P6OcvQVR8suKTo3jU2xGbhGY/r5KtXyT94q0qYLkJu27eCXk
YvoI2z1eh2hpzDtNxYSUZCVgn2qya2m8RtTEanOltLwYBFNIQWeBLTnXZhpQOIZaQGFeb59B2QXt
42oja/Fr8ZgSjBUEW17M2M6WXVIEmPfJvGNChNzjETqQ/M3Dhxdft416o3orz6bl1XAWb7bMYykP
sJwgXhFGD37Zb6biaE/3Srjv1HqHdvAm1W7j5Eux9mpcnMvfgedEKEcqZYjkGlVS5TbTYZWZ9o52
8Lvryb8cBTCYODJZb2K6z6bTblKvRiseNAZFWCs/ov+N9M3hepClUxOpOFlwSzg6rVm6Ix9mhU1K
kMhQTnGV3HW693w9xNI4BASKCh+yC4jRXo7DVHGP5qlPCQdU85g9684jqmB/EAMBF1Dg/OJX7cvM
SPPWCEOuo81RgpuVjtUmouR7PcrSDQCE6N9RlMuR2H6HVobps89XD5k27YYGZav0aEjGyoHyYgQx
v+ieR5rtteaQeHioNhyUgV/dSomRbgagRTdNiyVgFRbV1tca60EWVrWljm9ipCYPdd9/sXor2Ej+
NBxyxQ83hW7n22AMy408tdNmCGQEVyv7k236EJZzOMq15ju3WMbDyAqT4GANTXtqAFsjHcgrpfPr
NZWHxXTg8imAzXSA5ygCr0Cgu6boeZqiyLWSZse1OrTWDqsXPMmrGYSVCesGUiposMtvhXEBjyUf
YKqR7AGoHh1tdG09Fch9czeq0aOafFB1gVMF91M9BGb0pET415jvtOxbGwXbqc9v6/4Niqmp/QAM
ei+rjz7+7Ea2a5I3EjpLqLuH++sZtlQj1MQlFvlSmqfcKS5/dhrB1ZeDgktmcRf16UPYgcec8lsj
iLbyOJ3GKLhvUlC9GXYtmy5AYDVvD2Vdb3Ir3KqWdsSwY+eV2L9f/2WLn+3sh81WcayZUVEbgGzN
dnAHzOTDY617N9eDLO5GED2FYwwt5Dn/rCzHko9ZcXHDRdOJXFle2YsWV/BZADHKsz01qMt6lEIC
9MkWXUS+vap+iP2n68NYOgjVsyizi3Wl2A5fgNWrGm8saTsAMkXFr5IcKrw/+GzXoy3VMIFVwn8G
vUHWzGetnWwEvks+DfcHTZ3c3oImOKTgRt7X9TaqlDuerZ20dssWK+jVCjsLO5vL3JOUfOopAeAY
bKM9p3ML3BTTgMuWtak1xzUHZdMq5RqEeOmBdD5c8Y3PvmHYh3YSi2e55r2VAZAwMAXej+HsKq6h
1+d2MRZEUsFVEIpqsx1/rAHUjwZfsrOOSRN7m1iBfJx0N7UXUltc0+xcXGRn4WbbfoTRTKdX1Dcc
/5kOAHzqxzxdOSoXr03gvdEjAyKHdPpsZ3SqVDfyAQi2ipG0i8PkcbJdZXr2IJamiEj4zaFIpSeU
LrMqevyT+fw79nzzz6Yy7Yae2H3yzhvrm0avXQAVm8L+6YR/Ur85G6g6+3hBh31vYQFtl3g6cJdP
8kML+vAhiycMIa4PbPHLwZx9IXbQE5vt27oS5FXeU1q5K3D9U7GqsOVhpay+mIxnMWZb8NQiCYZj
cXSq5XbTNLY74pNXRdselWcaM//dgMSAz1YZywGr1JFySmoVnxQJ62vD+iE75vZ6mOXNC5In0hGQ
qXHYvYxjtqXfBBXMm0KrNqORvC08465Ij12O21w8vSmyY+G46beVsOLbv9q8bKHSJHT/aDxfhsXK
J7PSibClV29z/IrT4lEvPzbdx6FINlqXbzS6QYcJL5rrkRePOJv7PIcA8gIvq/NsXnGTNqMJ0XpE
ylPLtcJhuO09uT78d1Fmw/MU6JyVKqIgMulKVjFu8TDyVsayeJrSsxfahkiBz/vMegmAOx24dWtR
oIpKsOFOicwBNAbuAC3ij8IhgEO3jlqiKdbH2dTF7WAE2sg5JyOrr/0yEBhqPkZZ+gdzJ2qy4Hno
C1r2bNvA7dEK+55NOGkmurG3Y6Dvrn+dpc3iPMLs66h+pMWqWnM3tb7nmLz13tsSX5frQZZgpbzo
kSGj8ooi0/wGLIUDXjA952RVH2EqDv7WjuKto4RbXMOK0R2SeyW9keRqn/nv0+xN5lUrP2Fpw4IC
Q58A0T2ENGYb1oiTOG4DfDAd7WD0mtENavVdaxrbLDS3kxE/Xh/y4ryexRN/P0sQPXEap0mJh0fd
LdxWV2uLeykfV26pS1B+qD0a3s7IWnLfmoFlSzxVk3SADNZ2xbay7p0eR6rySAnHVawO2bDA3qS8
FrRsKw2I8X5s15S2l0f6+xfMcjTEqajLsKCHKYzVmLGfUse1ozUFyqW9Co9IZG2gvvEcnX2/Tu0k
I254jNie9g1bVtsNCnyr/+Sj/Q4y+2gRjOfME6Q3nu5hqR5t43vjZSufbHm+fgeZnTKxUWdaP4mL
VVjceL69LQblZhUtuhjlBUSCJBlcY/EuOMs/uyux3ZO5cOCUDKO+RTaq7pJhM0lSur8+a4tLC8Kq
kHgHemrPUrBQ8mL0I0IFirmzPkuYEQ75jdH7O/2P5g48BgkvPInm4o9JkBsUICbR6pPdzP8qIKN1
ulKeXDpKBOjjP0FmCa3pjcHGz3XDUUNzo0w9jkH9aO01Pc3Q3dHWAHuL82fQL3J4aAt07+WnCi27
wtJFJrVNSaFU1EQu6PdgLylxtc0c7K3NsE9X3tBLpEANFuLfUWdXbz1Ii6mpaBRMdXVUMSQ2Ffkw
KsjG5Nlu6pxba+y26rOwoB5C5wfI7jeW4Z/M6N0UR0dNehBoCaHWcD2ZFvMW/hqVYeBpyrzSSEcV
Z2LH5q5HnSS2DpXuu/aqHsRalNngjaSuR6N0OA1kHhj0tJxHc1yrZy7mEe3aF0MuKGyzIL2fySnX
q/iUq/YWxTNPRtbIGd2pW0nY5dH8JxDGM5cJ5OWwCkZJil6qmnGnH2ULM8s0/5Pd8e/x0N2/DMPL
RY7qjvEUzrBVfefG1ONtsipGKdJ9fh3+f6SdV2/kSLKFfxEBevPKsirKq6U2L0S7ofeev/5+1AVm
qiiiiO5dYIBdLEZRmYyMjIw4cc7U5f7/bWNQ9NKMWoXChB9g8tiV97TOHhlJtcJg09R307APeO2V
t8zS9kHZxiw1k8CMoc2ulrzr/GIUCSp+9+KPv4f2rgnWaoCLNujWUnUG6E7b7HJRcpZHJqSlpFlp
iM6eemSCMdT8lS+0tHUgt5hjJCWdxpovrQiCUXlNFEa3QTXY8InuIjqpVIUlId0IxWiH4crWLYUu
bdIJm6bcDE2dln12yyjM0SmjW0cg65vATpvB/eWNgbExi9ZE9huKaNmV/iZeAl6BV34CusM5e2nU
RcwSZcokulXVL3m656o7CG+avwnK/HA9GC3u55mlmWdoXVr2qVdGt27b7afpLt/dl2bL4DYRySo6
7ygqawFw2SYPC2Y8GH2d0z+0RSdnythFt00B4JEGV3bIayW+Ga0IbZGoF3e853ZBFOorCKjF5y+E
Df9ansWrIXP7PIVY73YoUYS1JCRGm+GuaSTEmzZAYHwbEcttGf4AlrlyGy0dD1KHqawFJQojoZef
NI0ZOpMzLYKtOvrcp8Nwow7Rl2DQvZVQubhIJlosKAZQSdTV+SIL38zigDxS6fJd5mr7wN+0UbbX
flSK7rT5W9JZ28r8dd2Rls7JmdX5cLY8uGabqCSWmXTn106aC+AQX3rvhODiylYu3TrnpmZROulk
aOBC0suE1nsFbqco76rAo7nyen1N7wjYeaA+tzQL1AJrEqMJ5VJmdhrEuyIAqNEnv0HxRC5FC6Pd
R2JsqwP9HLf70iSHsD9l3fcxa++7taM6HcUPPwY8Auw0MDnw2Lz0oMbwEsPPqObpZY6+8bFP8v31
9S75KIzx/1qYbWxAiwEaBSzAtrdtIgNJ8bvVtH3ZP5mwod1CJvhhAkF0DTK+oCfD9bVDzKxnJjIJ
QEbouggnt3am9LJdN40jxGvDkItOemZ6dgjNUgoydySPL+O9RPz2ettKSuiM0TnXV0kppg/y8YP9
t9DZXWUaiUaiTdbrW6+A9Da6F+zrKkKDShYPlXroeqjcLPGhDoWVFHPRVRhjogOloLD1AQXphobs
aRNExvtuuv943srBWDyBZ39/FmLyAHWBqARZhI5BXpYPRnrQ/GwHL+rKQpYNTZJkk6IqCcylz4dD
ZCH9ThFWlbNdH48ID0mHMd0LoIGv+/6ia5AfwZUy8STN++aaGpL3TSimOhE3VRxM+qa7oDJ3haJt
yzWA+OJJO7M2c0RfqSJ6VmygYN25Jh102J31b9dXtLh3pC50HdB/+CATOcpWWrWw+t2q4UstbhXl
Wwj3wYonTF/6g4//a4SS8uUHMlFI8HOBxwyeJkDACweorDPB/Zsm0VFQQjvu14r/i6U2oMUTxBfU
uzQfBAzd1C87BVxW03/qtEdBKbcTCS8o1r2C2iZsDD3yTEa+0zLF2Pg1yu7FLofl7ZQnf67ogVtC
sQDmGR5raQ5TdIVQiuqK3xLAhlyPwV32HsmgzjL/ppZ9bmoWTvKha6Im4kUXiv6hEku7kqSVbHDx
EPAmhQ2Jh+kH0BlMrn6n97x/lOpO9s0tBM52oY+bOAjtVZKnRWPgsMBRM4pBTnTpOpbZtEKdY6ys
/Df0SWu13AseaqEwkuToAFw/DYsn7p0QA59kDH52lSvc1XUEjJ9q5ZNrRJsyPcUIEF03shh3kc0C
7gu4DOTq5ZLKLq8izQgihuuEb1poDI8iw7gP140snWsgX6DbmbeAonnmB8yLFlqk5NGtOKZ2mNxR
RKqBjoA7T5sVU0ufCLoqYMTIMVP/mr3pOi3JhbAroltD2oqjckhjf2vGwymnKIXEy/76wpY+kUFN
BNYQgEW8ty53zyriVksbYkkv6naSIa0aWps2XXt+LCYg53ZmrpCKgyfQWablEN9CsWr7MN0Z1ecC
BA9MXHvJLO0+/11Fa4Fr8cPxAqdLAK021EKX62vjOEHpkliRtqeqg4Gq+Ownv+Ix3P7FPjIeCv8W
Y79gBi7toNkJKDbgjQz3VR6VO2YgfGtN4WfRNc6MTP//2bu49bMokAtcPUppdoGziF+kSK9A/566
eo1v/f11NL9mIPD7d0kzR3STtOuaYYoVwz4VUN/ToOz0NtLXvDromXw7jOZDLL7o8bjxuie/BmlV
FTfMmI2+vA28b0n5lDQ3IDUsicv9mZGzZqog9YX2fH3vl+5DoP7oiymQbaDLcbktQSq5eqWy92m8
sYRvsi7stPoXAoPIK9zwQPH+Bs56bnC2M2ZXqYHegKAVS3dbW/l2wrOmw0p/evFrny1r5rq0WIw+
ELFSN79TSOiF6Chan7RwG+dril9LMZS2O+8ChRl8is2XO6iAnxP6gfDWGu5PKzq2Vf/z+jdajDNn
FmYXT+j2Um0WVAG6PNvlZRJChZVvwloLdtcNLR54ZqB0SLCoscyHofykMoNKpnZkhd9c6ntRd+pc
SGfWXvyLX+fMzuzAi1nQeZpAEYeKct92yD84feBAbnHIyxYd7o0b//Dl16ZJN0PvWF1+Z4TeE9zj
x3To6WRUKxu89ntmh6AsoI6tEUa+hd3TD4+dZrxkkxR70Ry8OlhDRi1+ThIjymX0kEkLLx0mAiiv
C23GkbPAxhensh3tbm1Od6lmNSFdqcpRVuGOujSCMqLVjf0Y0UTuvhS++qQE1Z6OoJ5tqWLtQ3C9
K7nEEpOgYsIbTF2dxcEpc2lyjCZ9N8aQbz1T2XTCsU1OLiKkBs3dwtGzbKuqEDIxE9NsdOPrn3su
aYxJC4oX+oe3Q9ZZQyLEKbaFR2Fsb6yMqeS42aTimtTP0hn5z9KHBwTabZVQinw9aSxOfirs4a3u
LO2RzN/+X9YE+v5yPykZ1YauY8mKa4aqhwewV3dC0mzEIFrj+VzyyfNVzXzSiqIk8AV4lIIRvXbh
W2k+9un3v1jPewGVWS/QPHMbEtWgBBH127o7qKrveNVdlBWbeKxW8olFdK95ZmkWkrVSEDxRbjnP
g7mhdGMBf91Z7lZgTkqq9F9eN9zFfXmwkuRxCOVNYqRPRpw9TiRS0igeq+9VE79GYbv3PImyvXGI
uq9+Nx4HsbJspv5ufKEebfCWPKHEtbRr+SDBsqUZKFaiPjALj13qxbDJ8/PTbnwNNQUy+0M5/JRM
f2Nqm0qIHIRu77XEdHyvthn5XInPiy5u0IkEkz+Vf2fhsMmavIOLnsOUuNFBCk39ps0S5U0ZpeK+
FP5CypJMfRJy51UlMjI6OedZaoayRR8iOYHz0QTcqmKj7+uU6UMISeXjdR9czKWZkGKUHwYqhDNn
TtjqA91iAVuZ+9gK+WE0zGyTxfkLhfCTaA6vplfudLfdK0n1eN32UqJwbnrmlbVf9/lQSNFtzAQ8
iiAtOKVWXqu6Lp5k06DYNb1R2dfLzZQBj5HrUbfXoHPlJNOjW++ILHkIL25QLlRfLS6YSyOji6xf
lbmkt2l9MxrpjR+Vx6hpKhu40Uqha2nbgDDAjoI0JWWUWfaTRUpVGKnAQ1iOXgzKr3JWhSuhdmnT
zm3MPFCuhVT3u2k9Hqyw/V09ptvVnHRx06bUyoQ4hznRmRGzQC9aiy2iUt3vY+9bTsvBD5p9CGHr
n3uadWZp9nkGi0+huSaWlH/QP7DF9p/rBhb368zAzMnyQnUjH+GS20A8UM6yI7AfqynM2n7N8gk4
bUOXSWXuC+FOiSmylHdDC/lpuv+LxQBuACHPgDwok0tn1jpUm8ScxTC3k9E7B1a92kRYdOIzG7N0
DExRNMQ+Toxab1uhWoOq7fVVLO4WKuh8d4D+vD0vV9FWNZM7SRTfFlG2K6v6UCtPRVTvPMZor1ta
YmjkrQNb8/vg2QceFqZ2vCK1GkJMFXS27JPQCULUbSWtha+/kb3IaT1XhASmFLaqW39RBveuQafI
0doo2GYibJyG1tmlKeh/7pgXP23mmIbQ9yH6QLwu23LT9ac61u3VqfzlDZjQuVPVDFr5WUgSvDZp
+gY8BKy1Ww/oQOi9dmhmK56duW+0avX+JBitrXr5JtCpLzCsI9r+X4i5c0FTKtfINADiqbMMMTCk
VjQyqgxGKexrYWdF8kbJXq9/7oWzfmFkdmMOqWe+9xpuJ9nDQEHQwozs2lijhlzwXyaaGF1mmoJr
WZ19udjvA3IEIARCaGxRcITmYCvgyrDm/flJgfCDescEzuQdNvt6bqJVpS5gid+xK+BP8pt8LxmO
BonP9a2bfvOsCqRazNOCXYdoBl7jyzOJ5ohSCzXvaSrKjF/V6slIwY6PQvWVylG2aYPcWzmcS1/r
3OQsDFi5ntSaRDUC+Kedu8NzrIZbL5S211e29LWmcU2IvSYimHkaFZWSl47SwNfq5M5u0cU8Fu3R
bx40LV5TNl2InQx7kR9OxE88o6bfcp4epm3caEy53sa+ntqpJmub3irXnq8LG3dhZeZ/Ypwj00jP
nJRm3ze9HU0yVv0ay9eiFTZNQcEBopJ5LRydrwJtwjC+RZHWr8dnGtZmXawkmpNbzdxOQ1z3XyOz
pcixHyQm6qG3RWZ0O4ArL5AAaFs/rE07ULN4VwuNuQ3HcOWBt7w4SsUTSzAKQrMEN/SbBpQiRWpR
6oOtWFToIXbd1mj+/H3C+v6zMzvAsWB5gY784m2ah0crffONzrayfmO0x+tevnB+MQR6b5q1BLw1
O0xdWcApVpbxLfoFRxeekq2s3suxfGwFCdbDyL+5bm9xAxkteJcshSh8Zk+xmtI3yhTutETe827d
Cqh9xcaKeyxNkcKBohJOJ1Aa/+XyQDGJP8pxxbI6UP90FjwbcfCdEYl3PqOjQ+Ped+aPLjS+eLW7
qceTrwMbgcch+gTLLUwBr2a6tvKFeHLxk2Yr1yxfcylvxBOddsuLJULyg2umhfbg+hYvftL/1j6H
/UhZaw5DW8W3rfvau+pRqpCFNrJN2u+TJlvxn6WXPEwwqCUytDuly7PQ5ctVzdbm8W02CPVbk8Th
TdFJwJsAXG2EJEmfzNxsnlNod3ZjGIVbJCu/w0kSPhVtan25vvRF79Ihip0Yn2nrzI6NjlxAFo54
FyxwnwSx4H4wRER/vJW7YQmFxFsNYiRe8yiryLOPaY5yPVoCe+yOcWdTq2oIPFpa2mr+BEf3Hszq
wVWbQwvHtCse1OifhB5n9BLFT72/4uxLiz77LXMQkjK2UdzLOFZY8eii6+732W51anLJq86tzBKx
Ce+PMg/fWYw+C5mtqjYqtIr2da0pvHRMzu3MIqyqVEmlmJxcMVd2CfXyJKw2RfJKq24ldVl0XRrr
1I6nCAj96mWQqEPd8gSRjWuLJ6Pa0v0jNozaSQpv5GrrCy+CsYukTdi+XPfSpQoNqfV/hmf5Zq50
XG1BR6uzdyEeOnXNblTsrN/r9XvrDPyQ3RbxitMu+smZ1dnO5k0Ze77ZcFJD3RbAkk4ijqsvh0Ur
UDka1LTA0yuzTfWqZKjasSCVgQrIq+Dp69bZLhadkZYtQA8R6N2cFZrRPqHUI44fhJG+Uh4i3gQV
7CcIlsVrwK2lcWGuRji1JrSTRP/r0k1AbydCq6bJrak2u1qWbsBjHL1xX+svcCO4Xbvzip1WfAvr
v/hgQB159TDUjgjetAtnWWFApusZQZXcuvl959GkQus+XjOytJWThWmsdoIuzIxopZTolWElt6Wh
/2o68RM6W/s+kT/lIIV69C2u+/4Hc8RMcEIw/dC5gZ1idl2kUejreujR8sofBFHad1VjW9Gdp6iH
evhjrneMsS6C/aTMBv/h5QaaQh2Zgdt1jisb7a9CREtX8n1vC5Vq4NuR2a1N5n882ZNFhp9hzMOy
Na8aBl6ZdpmJxUG3Ci6HTEBBIeiqm1ow3/Sh/5V3gnUaxbK9b1o3/Zoqxuc/32CCGcOo0/n4AM/r
Umg4a8HvnaRRKFV+S1PNjq3iYOWOSA/8urEPwZqnJZgajVcmdIRo0F9ucNlqUe5FRu8Y/T3E6btI
1e7AchyDVF/xmwVLFOspK1IIoIz54ZITxj4pEQ1yBkBdQ5dtLDPayUJkJ/4ajGLJFJ8OQnv6w2zk
zEWHsTIbGPsGpwf7bhUntHQm5sM0eru+edPmXLxhQAwhbDlNpjJFCbbrcvOMJNOlIWwGRw4/e8UX
ONOv//0lZ4TGC4zdxFEhfghcFv2fRInMwcnKYB+7vq2mAbJr+oMZw6WfSjt9/CxY4g6c7eG66aWl
AduccjBqELxrZ0uTw05pJL6WW7mSbQXFuO0Ede0CX/hQsBxSoqIcx7DhPNureykoo5r2uWCBHTby
r/5QHgo/C+yS4sr1FU0PhtnHgi2Cyg1+ISFQMXMKWR6hbqi8welKQdwaha5uA00I9o1ft2+C0oQO
/9O9lRGZ3Fy3/OFChYmNsi25NQAskMuzp4w/GsEwJFrv5OjA+FI9+WLxx+RokxGmvQlfFCCYQ7z8
YKIiZFIs+4MjMiNfFdoGI7L8p4/nyQhsqTw4uQRgo700ko6ZVvVKMDg5nXKJ5NzqNsitr+zXwg1D
1Ya2kPreJp/XUjLZU8sGcQAn1n8awl6jbRPHJ9UCPtyu4RwmP557BU3Y6e1jQAAwb+v5OVdPHQaj
o8jC3h+0z+2YnAbln1CUN7K8kcrXxloDhC55vaKBM6T3BWhjTjxb0vQdS9nqHb86ae5daT63LsWB
6Nd1t1syQ6xlvHYaHftAl2eBiuEkGXwsIBwS4qJ2POT3TW44XZzurttaCBdT2wvGo3fqvDmdXCaq
ZRmV4+joapze0LWtX7IiNJ6vW1laERw2UEsR1/lms8y06mM9C1VtcAK/Qt1Xt8SnUtGUhzYizmdS
La+AvZcccWLp5R8K2FSwL93dC/tSSXx1dKiKb3vhIczbX21pl0a0b4Li7friloI9l/FUkoJDhCVO
qz9LFquwsZAy9UWni2ooj3a+NO5SJhcL5U2vDrF/HMINzZOVw7awp1gFhQMfrE58mlmtm7ASoOwS
HbmBod6Kd0IPMddvpfjzvYSJT2IaGE4srrMpSJ6tbhgNijh6I3KhSAhzDaH6LYPgdp/rvnkQYjV+
EEe3WLnFFmL+VKUH9ToJw1JGnxnVtaBKDXl0gv7JrJq9GzuRpNmWq/FW823msq9/wwWHubA3e2gM
Q2yWbobDtNqNET91dbez5IMe3+V1vLK0hUuFBvrUGgDca1C2uVxaqmlGmg3J4ADBOQgVgNSk3ZWd
uzKpueAevCmIUxNiakK+Xpqp+6JOBzUfnKGXQjtwyycmCcOmdep8rS22ZOpdwwCaDZOEdOYhSRSV
QZqkg9Pkm6iOXgUV8Tatkrcm8+PXv9PS5p2bmjl9Zgwy2Q2mYu1ZiiSbmO+OK8FqwReAetHB0fhK
E//E5c5pPGnEOuwHR28yW1If1J9NSysdoqi1WtZC8CXqUsye+Fe5yGZeB5UeAlURYRFiQlsAnCiP
v6/v11JsImmnKkf+/g6du1yMgECZ1KsSi/Hypyx4dL0jc625eFN2/0+AHBinSPx03erSV2Iehbg0
CS2J8xwUn4Tj25cJ95ow2Oi6HhUlCmzPa57+whC6FQCZIA/4cJZCJVS8zmB1uIPnFgTfeKNZa/PH
y5uoYWJ63GFndmRNvSsHXeA7IeW1HYR/Ivd7tw8e0k1z0wr3wxrAYiH40Q6YqD6pxk2c85ffrPao
UBlCPDo0x7eeCM4xsQWoEUL5VA7DyVeE3fVtXDjA0yT8pKfDuAsQkkuDrpiNflzlo6P2GjjOLHsN
fHrtLoOX+3yUf1639pHChpFjwFEmwmLkBNi8NGfJnm80fTU6RaF2J8VAPK+no7Uxoq47ktdNZPRh
YQfI1jpR0CtHZLTTB92I9dIOBqt2omRc00FZOIp0bUlQQMzCDTAfiJElVDXkuh6dtPFFskcIINsi
/+MBPlZO/sPANtJIJOJT6Dm7S2vR9FQx60ZHCi0EkiLot2IR6H4d3Sh9tnIKF+IYCscTAxIlJkb4
Zi9BoeGI68bAkvTedqt02w5QLRGiq3HbjD9WPupCPo61iRUIMRui5uy+cfuCr12xtNKonVwWj4w5
HQtX/zQ0P+P4QXNfGe24Q/rFGLdF7hTiTmaSuEj2teVtEu05EX3xGCiRff13Lbk2VS8DwBoRljhx
ueP+qI+M/TU8E5RnVb4Lu9BWx/vwzzndkOGGjIlJMcaR4WychXLPhFlF1jizeveqWi8GndcivsvK
f8io38JA3ZjWg6ufBPfP30EYfldwhasZhPTMpTx0WycGTs5u9aNA2tgjSTPbja79Lr/5mu1D8XV9
Rz9+aAbiaDtxn0Am8wHGP4gQBENlPzqamN4TTWijNXzB/LaRwbR3N2EuddtYG1bS3Y93ymQWsmac
S2cCa5YRdhZ0n0ZN0NDjz4JyqK2XMVgJTB/jLiaANlowW0wF7tlWlk3MEI+PCQhxhiHYDp0CLcKb
hR6m2GZ794/BlPjM1DBjwos6jTpP0RojrgRN5YCKsSwfM5X+HXm4/03Kg5We9sem7LspGCYoSyJ2
8+GxMIxqT9AdnfxnWqSHRGi2jVrdlnVv14W/hVd+X3kpUyy+01f3XV08JSPcDPEma7yWpm23UWNp
5YsuORIOa3JeQDrxn8ujGVEPkSZSIkdKvgLst4d9Q2dLPlbebb0Js5XM8WOA54HGEQXqO4EX5vGJ
snrpRqrEDnSUCn4of57WMw7BXAKtJWadPvBvwWOup0hyig4Y3D2cLZwLv3kTjGCltPgxqmOHBQDG
o+pBQnK5a6OJLo5SBDz7fNkOpWZvWcGWmQhn8Pyta618o6VTB+SF8UNemjKdkEtr5aAlWm1Ou5aG
WzfOtzldkH5YpdOfwuNlNYdVQX7CSxbEDxfkpZ0+10ouRt57Au6vBzY1TETmhhTW8GLb+b9Sq3yR
+vyhi7yDIkBzscpYOO3btV8w80b8MHW5LAlrdbgX/Op2igCWZ52GaE/uGov1GzQi+8DdwnQc1Zte
XMOoLe41at/sM2AQaf7ucJtK7dqaPRDze5OWa6bdCvXKCOuiDcgluRKpi9ANutxnTWjjvG555+rd
93R8ZkhitZ65dKzJxFnHNLQGLu3ShDhpM9W5y4Wky3eCPz7EbvSbAdQ3RT66bvsJgjIDSYGVKsXS
wniw4aocjqkkfWk1FOI26sRIdPKo2oTlnSA/ILC5choWl3ZmZJZMQF5Bi1wLRadvrbfca3ZZ3+6Z
n93kprwxIxkSaGOfZNHh+o27dC+RkdIJVUF2sbrLtQXoBPpZV6DCXn7SjUcdXlhFfWBnQ6S0h/Lz
dWtLO8nsAiVcugc0mGYHQY7zgd4J1qy6/1IJniP01S06KDd/YWbKgmlVAJWct3aHQtVhPiKOaTL1
HN9DWuWzRYC5buVj+jcNnkP0T0uOdsi8xWo1aVGBphUdMzgOAPtb5cGg+t1GK9WWpU2DIQDeA56J
FpM1l5+odBUvLKuW6B+WG9WHhMvzbSn88eerObcy+zRlqiRF43cUGp+a6rc0US8e5DWo99IFQwCm
kMkABv2CaalnbxSB75IPgyIyBnSf8tfVptr03sZqh916FX/hVp5kIRH/4ORSzpw9BdNe5snZC60z
Qsjm1DCr2yEcXC/X9+3jwDQVTISy4WIjLNFGmh1cfrtYhoPbOkXiFMaXLt27GaRMt6b8VZDeymLr
hqfht/oI82OSOgFz2/Fwa74Ewsk/omKnRra7UX8ozbaK99d/2sJj+PKnzW7YMLJS1/T5aTXjoONd
54W2km0Na5cqNz6kY1+76ElVjv4rDnXd9Huwn115F7syi9QRn0TpWkyX2U0g3ijuQUsp0tiydNKq
YxJ+VmnafxFg1B/cvZtsgk+Z8Jjvmdcvhdi2nkeduoR3Gx1HdSdbv2v5UOq35Xjn8S9ntrz3X8Pn
3LPTujhWwik1mZAbbTddOeLvc8PXljHzIdPo2lJprdapGC4MTvDGm3Q+5e61lnQ7oiZpGHbIe7Px
92O38ZFnu6uSbO8Jz0F4iMABhtmN2X/Rcv9GdTTvi1Q8pulWU1O7zlXGDrbxGG20BlWy11D4p+o8
O2B0N1y5W97r6NeWMbuadb83rKL3OkdNHylx97BaIcune8dpwn+020326v9M7PLGcLcjEaZJ7ehB
yzY6X6FwYnhd/GNg3AubyPs8mFsIPevW30bhWyZuCt2pH4Kn/sY7yTuVfpLV7Ng0m89SnqTkJdtn
j0K/kYcH9cm0npLwNRLue6gy7e6lfyskO4ge2ns9sjPZ7pmtkG9F98FKtlAKWP7KRnwE/UyHlc48
BMcocTBNdxmA8sEUqp4nhwOth4eATFLt9LIYb5Iigxq0T2UnzOLE9hT9IR6S7lNSNdBl9cPaNN/7
bP3lF5ElkmmJPIaWKfT6lz9Eituiabugc0bcBfjORtLaTy2VobKRN2NZO+bvAhHPUg/trJB2saXv
FPHGGr4hlWbTht/1mj3wxqptAQalGFFfiFCOU/kl9tH2FaHbEzb1odHLoznVwBhGMhOnrvSjuMZ+
tLqW2abKTSYXueV3Ti2cYEg3vmhHgWORPSiOFyGxbALf2vX9EcK/AMmsxIfdkSJ+dhNJD+GDYtiq
cAx2QXvIoo0rb9vsV7b3TxQYDOUpa2zCuL0mRLQQGtl/4BPkB9QleR5c7n+g+OTKcQKGiHFYIET7
RD7UJqjEbDOV5gTp3mrHXT0kXxvltsq9u1H318or7wOAH5wAGDM04uS0pGCXP8IMy1BMmrCjdTkA
mxIe4S1Bkc1/zCLtlMIbmssl0DQiTUaVbZC3YrFx3fiQydZzY44vfjv85Il955cmIodtddcW7pES
5DMiS+z7JpCUrccMh7C3oIVOx25XK3vFdIzmuUsBuxn6xhNWjtjHrIiNBW/A+Ihs0fyd3Tm5qLRJ
bKadg/o3MJtwmyUtFcKdS6Hw+h3znpt+2L4zU7MzlJeSWpRe2XHt6s+llzK8RHM005+Yjn5VtGAb
pwKoPoShleGu7eIvbZRv0+fa/x1Xtc3U/bE1RbtRvnflSUnUjaz1Bzk5rvzKj2kIGzK1y8gPqPLP
FapdrzWzyh87B3Z1Yz8I7T5NpWqbeLq+TQUkWDLBvQcRSFiOIJEXUOCs1TbcCtVg2UWcSpuxElTO
RtPsCzqXe5Vx3FvfSxnC7dN0FxSmTSBLeD6OOq+GWt9Xslo/X1/GR4pnJmYg3kJYYoqgzM5e+iqw
ViaTrapzMsijDBnyqAa+MSHTbtSxPVTajWke+uG7Kmws/w425L1p2akE06k03OQkG130XQYvdP1X
fXw0wd7OIA/DbAybg2q4/FEyCKxpazunM93n1DrU2ZPkqfumSo6An4rW8cd6Jala+JyYZOBGh4F3
Ytm+NNkXzF1ZkYjJqNyM4Qkaqr9ZFBrfEzk9YphzyZW8NjqhjvvOSbmjff9Qy/eGHG+q9hDTQGlO
2bACwlu4FdlGCj7TFCn17DkKr7SEvot71iQZxzALj2Qnd9q9J95XP8u3Nnb33prkxRReZ0cXcqaJ
AhAoG82R2S42nhpBRit1jpm7djJ8s1xhHyTPit/eNMm3dq2AthCULsxNH/Xs3THI6lBEAwts0UfL
UFj2fhnCLawbK87x8ak2idv9u6w59i8teitTjaGj0HNsm/uqx+Ba12HRBvNkVLSAJzGccbkWoQ9S
pFJxDyByp7jCMZCjStdQ5cs+MUFexWkGhHHDSzM1s5MR04EshTS8lcdj88XSsp2ROmaEZroIXDP/
CiPCplPdlQPwDtmZe8c0ngoqe0LmzZOjeKyrvHY17sXCf1LjQ6V/NuL2oKa3o/igoVraeD9K1VZD
Zt1ldDFR/vCcpjp05adh+nHWV9Hae+rxzymgkCBnxImKEsBLGlGzIOgGWQsBVAxoL3jOu3+E8dvQ
vV0PaUufF7wPw4kAVT8KV4pCani5hImh/17J9312UI2n6yaWoua5idmn1Ris5uKJeqeJXwwrsvVQ
OIwx/Qj9UIo3VX3884H4ad+o8079D6i255DOSkk6I6yT3tGTjmmI4kHqf/hCe8801+H62ha3jwo5
bDpwtQDsvHRbOXTVWo6wpEFVdh8Lmi3l6UriMe3P3D3BY9FXQZYOT5h5QZSOcaBbae90sOZ1Oxp2
m6T4FDWP15eyYuYdOXAWtBKxT5tMx0xrHoXypR0fRvUeuNf/ZmUWiQcvY3y5KViM/kXsD74v2VHZ
QxWzcqinEPtx0yaaFEBD9KVmV3ViwEDj8vhyeiukc3gv6cXKZ5n+wkcL/G1keYB2zdUeEk/Q1VLL
e8cEy6C/Jd5L8QhBi71axVqMT8wVMWUNcB02ltla4IaXi5YSJn1RXtKWdysqW6W6CR96RdyYyNma
w1Nq3XjxZ1//Yfk+MM69290E9c/ISz976WvYt/f1oByHNXjH4tE++2WzZ03ByF6m5g0+U35WZcFW
4t1o2PLPNHjyJsHNYWXPPw5bTSf7P4PzG09yVVS/UIRxwuImfiwHD6zRZ73ce+2nUvpVxN9aqYV4
/qleLTEtOtSZ5Znj1ijZMwQi9o5nZtK2EHpAVK6grORGi4fwzIpyGU8CWYoRVe16piyOpWxL7fQx
T+pa1F+8bs/3cVrt2WHXhiyKvAaXIv1vb+T2ayI+NBI6rq6t5PpUG8mEBwWB8OunfylcgruEA5B8
Vqftfmk2cUs/RA6sd7IB1uz+0KJJ1w3Pf2GEZj4gIEbHsHRppEdPMw0rhStNPlm5tCnqJxnh3//N
yOxM+hnDEpor906svHmNaYv6TZ2uLGTJ5bSzhcxOV5ir6AbL2DDdFzf8IcDVe30RHwmXOU4TPgDo
EhUBHlSXW9WZptnVhsQcVfDKHAkFa/dUG8WmSbStWTHrU/1mUi0dXvKipHQuMqNeNvbgfV35HQux
lE7z9CvIdSxQiZe/o3Q9tQ4NlU8WB8j5tZqSfzfNwD+F8hCjxRRr+mAHnUhRV4rF5MX1cxUMdChJ
/U1UGtaxBVEXbwW1ECMm6hLzpGlpf4sYUuNRps3Xeo9Lv5dnxJQS480fMAhmaMZCjVoBERlAW9ok
ws+sKOIDyjLDJnU13zFGRThc36VFo5M/Q50JyGD+bOrlXgygtemdon2Vu+9WdVPkKnfbr1x9uW5p
4ZhOiEeSfgbeJu27y8/RQkAXdzGWol5Rt2rh68dQLtGIrRtrJetYWBREQlDDQBsAGnb+5T0lFxpV
pA8EwZ1YROCpxluYR13hbtCTT9eXtfAKpAlEpQgVWlA/cyznYJWqixICjdVW/EzSS6nTup8gMUp2
L4bjFjj2Suq7EM5BUcB7POGjUeaUZxvJ6w0gpiQ6aWl5+2SMrK0Jg+9NM1rHChK3FQ9ZNDdtJLk8
sLX32/MsqvupmWZdKtLvZNpZ4f0p1OohEs3fnlGuBcCFDzcpcNF/VwBbfphdD8wE4tgulhw1c6Fg
KDd+P24QiNvr6viprNceiEvfjmkcOGJwSWLrLKgXuW/oNS1Y5nHGffB/pJ1Xb+RIsoV/EQF680qW
kVSlbqmdevqFaEvvPX/9/VIL3FWxeIvoufOwGGAHisrMYGaYE+dMd21TO7solvZ2YD00Vv61MpXf
t91lbTfFmAA7SSeU2e7F4VmBLPuZLZ+SP1qm/cnaCk6tn6gV//kXdjgyKkoKqM1lT7yNagva+045
ZXAwJdP3+TS0itv8vWI8hTQxioh/MAFBN+JyPYpaGXnS9sopKMKvllMehtnYMbm+4YQrEGOB3gPe
BrpYI2JdHFXRJI1JtVE5qVI5PxtG1u4yotKDMirj3nZ6az+NbfPbdmIJsoE+uO8Ne9zd3tMV7xQ6
AmKgyhCDCYuns1OTMYgkVTnZtIfapD+kdnmwg+CxddR9uDXltBZOXZhbvKOKjiwWHF3KyYplFJKN
Y2lVO338wRXqpMnR5AEyEYMbc/MQwoa+8YyLv77IRLAOmREdBhrQSwaCcVL8KmeU/lQohWv5PHmz
fxwcm3blY1keU1n/lUrlBght5YPkvWYqQ+AqYB1cNPBtKBYadh+vzcNP0O7nL3mv3Uvyp8JID5pZ
boBi1g7UoGkB1BqDxvL7t5U89J2ehllLry6Pae765TmqkkPWBLC6G/4GNm1tecReoOwEk6K8JCBQ
k1mVCzNTT0HozTIFIWr9QfXYB/Bv1OeYot7fO6yQPyMeg87mKslvp6kzi7ZXT8XcuYKzwjkbaXSX
0RXN1Ojvk3AwJP9rbJnqm/Mw2pXVqKeuB63SK9UpzslnsigKn9p+izR6JYxliByYFqBCk/H5xSMY
mqmaWIgcg1JgaI2omYY1lE4bX/y6FcDheCWP/PLWkZPG75CuUU/N0NJXicw/Zh5taRpfE9qJZgRM
NcICjBGvhLpvXlhAHXPX6h3HhJZa6dZtPD/lcj09kZo3e7ICMu/M2AclUgOlD4WvVMDsEo/w5YYj
j3IYVNpDKc+my9OyxU38mtksLwLElxymVhGYI+a4vOHtaJzrSh3UUxjOTAiqUA46x8R07ge0MbP0
5BvZ9y7qTk39LNvHvLLcYP5SZ0foeZmD2wDqrn2xTOmickgoCfXf4k6UJDnOJIMLglZ313x3mP2s
i6OPjoyZbJhaO3s626ieQligQp1wue4wmI2mUCXlBAi5u0vwNS9NgFje/kTX+qcmdT4+0Nd8aTkc
luZ1mfVdgItlUFsVs6rfDX7Y3xkj2xvZufxhJo3ZFXbwUvicswG+6Qj88x4S0E+mbnb3nT2Mh3qy
lL3SVtVhVOfAq4de83T+shvXPiiZHC5Iu03VwzT4xY7J93Rv2yB3UCs073qjNNw8r5RdOyAcqCXZ
fdgrPtsqf226UT8kXRbub6977Sq0Ie56JaNG3XTx/VZWkfTDrKunyo/Du86W/ZNelslPPWz+GTKq
haZS27sxrbWNwGjVMGVPgb+kN7XMTsPE0Yo2cNTTLJmHGvqSPMwPZYMqFeQQWjA9FKmykfmseRJ9
NuBvhC7U9hYxkhR19Rjqqca0req4QfQwNkAMbu/nWtYN9brQfyQ2Ab+9MNLk+jgCv8aP0PMGKBVD
9TnsDfnFjvfoXLuFQ0byJZYlN43/AInZML8S1/KxkN4BHwMSslR2Gguf123w1ZMk2TMQBL1+8dPK
mj0dLrz7rCiHQy+b8362FRpygVQdqsAqHopAt3eGU33MJYjQTKVN9kOU1+dmE+O2kn7CcQ0+AWwv
pDLLayxyJNlUpVg7KaU9fygAxexVrTWOhTZs1e/XXOy/pq5GMZJpyh0tDbTTrO1N5BRN/d5RfTBz
xT3v1lnd0qFdK2C+WRtR8OVVNSSTWasJa+v08mGq+scpkw+DVL0jrzjE5NilelK09CCZkxcOFWpG
328f/+qKX0HNgj8PucHLHwA4pecJiTRKF3bBxETztZTlnWrN30ozad14Do55tNVEXHuZRMqNFDRd
EkDxi4qCKfujFMTkUpH2kIz20TcCT5/Ud878q30JnquWivb4GFjlCQGm3cwPqazhOEG1UG9RFa29
4Yjn8E7wTDLntSyn+4GDzthM5moJFIPxyW+kUxWZXrRP+3dTJ7tqKT/I5fvAvKuzD2buPwX2N9kP
Nm63lfeRYIKJNs6A+X5rsSWhFTSppg/KyS/ecdJPfejvp9kHhvg7YQ7i9qmvHoCg0WTuSDzIS0R+
Pg7VUPoiISJcNhRI/PLpaJfJy2AaAAxBTJa7qE33qdoRTZ8sK9jlWfA81s1TlLd7abMUvJYzWfAn
mHBQMBcKGvzSEfvJDLNCImup5erLrH4Odd/10+yj02d7Y4JderQD1wnG+1Z7UfMtRMDa7sN/Iapc
tIjwhEvrXWKanUOp+NRL0iGbHpQm2eeojtJgVZwPG5u/8qpQ/SEgQ0hbdIsWL2jMcdhpmagnXeup
6U8ec6Nu+Os5roGhZu6AVKzZTt7Uhh6T05X/PDGudPs3rP0EQeBDTZyWKNRHl+t1zC5OdGhETlZg
tztY3H3PsdLgcNvK62zCIgIFekSwQOMVZMeyRgl2LmIwNCLW7/2jEvxQLOOTRunYrOnla+FDMdan
3t+h2HYvV7nrU8zs5kNZln/CSTk63ArpEHlR8KvIe2+cs3ulDI99Jd/HwVaH8PoipHAliHnJmiEm
WWbNqV7CRZyQBLV1NxCs76vgc9TuG+1e9lGWsn7f3poVc4QwjAUxboj++HKqUqPrrdQjsXkZ9KLp
4VRubdzV5HdRj1hFK3pZ5rClW7cCPOSGow9ODYtKFtWfy3NXnDDn+lHUUxqAwzZ/ZAgiZc7OMWLU
kR9M60s8/0yrXzpDCxl60Em7VYn5P36BQUbC9BU97MWLByDckQYmklEuGmKvmQvGKv1zJ/t/JvtH
pvwJpfhjMMBVITW//Ujl7c29fuyPt7f/ukYi9oF5S5CCDgQxi+99DNM8oJivnszPmWHtQ+B3U3bo
0DTpHOOuSp6nrbB55YK7NLm44PO6CDKUk1UgLR1Q1ESrDtY8ax/g+hn29mRlOz3W81+N3mWHOtVS
r80i25W68u+nsS5/iAgI3yStBbokERetenKkWDqMaVg9Tc6cHvS6l59vb/PKBYAtukrMJvD5c+KX
tkyJil5hsug61A+xrgN+0qMvsbPLe8OTmveR8wwtZYG+e+kD+C7ATLjzl9b0TP99Nh7s8adFgwm6
TJC4AqQNP9vtX7jyEl7+wsVuBEGYtHWrUtkp/F864OCgPWgOalpgXv3xoUw/qop+iOQX377PIDQs
vEB5Fzmz2ylbP2XVKUGtUkgnCJCX6JGwTJ0WoXj1JGvN4A7De1TT5+Fcl7YbG8q9av+q4vJOKY6j
gQZke6iVT1NUHdvQInA7TICQEs8ONlrQr1jkyztcI06jEoVGmxCJWhxhpZZVIZXkQE3Xp5/UKWr2
edCPO3maH5kOkt7PRowkKsDND3HfOFwnubwPWuVZ8a3UhYjkH6trh53jm7ZXFWG6i9C8vwud5jv/
EYyNpowGlPpVaa2EZmOaPxeJmr3r2rTbjTSNPX3Opvu+a7Yor9Z2GyS+IYItMT6zqOeLB9jse+k1
jx16lyLP9FwoTu3ZeiF5hW0+aU5g5W4hK45rUZTe3fa8tReAmSpRjhbFoyU7mm5nrarN2Dd7fVfR
MAFvaZeRywCENJlu7WRbiO8VFC0MadT8AQ7x6HOei6/Rkiy/CnPtlJkdUx+9XH8cwQfvuigNfxq5
NZ01vZ/g1GngkTYKOfHKWTsHiVLfqWk07eo6cL4PZat4QVSlv50CRrw8rcKzVPnaxtcgvruF2/EQ
k3rDSiIGqBbvBAX7NK6UXjvJwXysdBWauqpTd92YdJ4K9OKva0aw4uDdSEIzHEYcerk1+dgrccf8
KD2yr6oe0Qv8+xeHbizdPSBb0O8sEUg9LJ56kA76yc8bphOqXWXbrmY+m5HvBWl3lyZu83Lbw66D
Wng4EP8RcliAhZdYzSIreqtsY/2ERLRxl2ly/Jh2zMZooa14chfH+7Izt7TlV/o9YJJsKK7E7DsR
xmInJbTdyJUj46RPxlffiR23G/iU/Y9Wk7xoTbJz5GDf6aY7x1skJCufFKkcHVbSKGoCy0rK6ORO
ZfS2fnJqlSEhfQ73cWGMe6cfzUOUSIC+ein6XedBvXG64hJceKt45dB6pStJVLcI6X3L7GyfpO6U
9g7zEhnO+qWeNl7T66AdwQiSBgHy5cNY4hjtUqFWQzX6lNRSvA+myHIdqdI2CkJrm0ijg8I5MHva
g4v7fsykIo4nwzjJbX8aoBq3wu+jfx8G4b5kWq5s5o9/7abEBjQ6wEtCgrkk1OWGbrqyyEyBOsmz
g5wcIzD9U5B5eTJuFG1XPglakADzKYobzIiIxb+JfdSxCjqq8iZDKOoxQrRVqRRYX6WjhvywE369
vbK1b+E18jF1QboBNvDSXKc0FT13NFKQYtLnB6Pd59GxKLTQVZPnvrPPjr5jqtq7bfb6BCGqYUcB
0zMhDG/LpdW6AipjTL51yvxhH+RKD4KGSNoxa1ceh52pIV3u1OOWvtG1e2LWQDmNEIYptyXRUOOE
c0EmZ5/UOpkOpQJkLYmD+9trWynXXFpZvGGTBGik0HP71FXhVy2AW12JPvA97Hy7OGiNDxavehpe
tICptfAE6BO2il99HO3LceObv/Ylfgn3K/UTCO+o4F5usyVVsSR3gX0qGcHMokcKtOXEwBhzg2Gw
caTXr+GlLRHMvPFb32mq3uTePuVh/DTbIwkqI3np+xJt843vf8VphS2KgQQnTC8vOcGY/dAro67t
kyK2VOqj71HSjJ6clMmuC2p6u0WtPgSZOcLKYVmPZpUML7dPec2VNEIiajEAtkHoXC53TApGmofG
hjSjB0zXtgM4RF3fOMDVlUIQypA+7gq/68KXGHjV0Vbv7FMQfxzL0g0zaK2191mVA27LjrFfuXOA
4ssWHc/aaVIOgbGFTNwA5XG5PNWCt6kM2OGiyqp72q/jsxHIj1Y4yo+aOcgb38yaOd3gfn0l0L8S
RE2kxsnhd7VfHydJej/U36KQRELZKi+sHdtbQ4tX0Bm1YqqqyT71WemRTMb2Fsp6zQJnJaYgoLyh
GXS5c5FdD9mUmvYpS/zWA2tUe6UCs/Bt97t+zQFh0dZjXJe+zxVHZ9+a3VjXjXVCda4YZW9C6zLd
YtLeMrJ4G8rEgSEtaq1TDE1E08uCgvn/bWR5IlqX237ZsZI08NTyHfCYXbTV2l1ZCVVT0grBpKMi
bXl5KI5CPqhOEARNUXA3pD6DM4lX6fXu9qmsPGuE5nwz1Ohex4IuzdTqMBiRlMknk5EbJyjel0zo
67s61V/E/IjZjBuYlpXvhhFpAPZgYfl2lsKTUz5nM1cPAEHraBqfLK/QateJNxLstd1jPAVyJcKf
ayKiXA7Gbspm+UQ81t/ZUbpLmMI5hOPfo62R+OMa+A8EkUjycv8sZEnkVmX/YqP4VpuVl4fOU18P
G7fq2npo1AkeQG6Qq9IauCRTLXzMaEnhhtZjGH/sjM9/7wpiUlAUSfAFXVwTb57DsEzkUnca+ZRV
rTvVEDf0+7783ecvdutuNQXFbXwZ28NdLrCGmqicEl9fGssJtIHH4AbBu9Z/bKtiV5kmtHAPWxLZ
K5cbPOmCNpVrhyRd+OObVcVqMMux1conyfyh+3+G4q9zXBby5u8vnp1GUeFyHvj78/TOLr7/u79P
wECfVsSfr8/tm9+vQcebmhVUMR0qt1yaDB8mTn13++jX3EsAyQS3Gsn0MjSojCysyxgMbVL8TrXK
G2maK/nP20ZWj/yNkcXd7BsK88+hykr6CAHs/j1+HBjhd03+VsCScdvY2jXzdkWLO1ptgiDpW2C6
YK2Omvo9Hzs3MZOdsYUYX7tAuaINnuhXZtmFf2mTiSAlR3eC9aVgKv7LOH/QMWkesq18eNWVBYgV
Wj4+mSUblw/Tq6M1Dnd1Q9Nnds1/QX/5SsGFn9G4ZQx/cUS6MSiz2eHMeZZ9V1v9gzxVD6jLpMHW
WO3a+VCxEQUzoXux7NGHkjFbIb2tk6kdMt01KvIqt0Dq6LYbrJ2OuJ3pgsIfRu/h8uu3QdWEGZHP
yegombxrkYyj8Kigdi3LoTvoG0Hh2ndEw1Mg0cldKJtcmiujJCw0cuGT5cMiTzOS/2ZfJP/cXtQK
wOEV6sdrQ2pPW3dxU2cx6A3DikRjtXrMkeiJYIVmsMQ+tMaD6XRuGwWuUncf2iI4j3K687dkS9f2
FX5+R+hG0vBcElj5DGFENXzUpwm6Er37UthPQktanuD02RXp8+0Fb1lbuOVsliaSyBnYsyx0a73c
N4E8uFRq7OAAEe8eaEOxEa2uXVbUFlBJFiUGEESXJynnSVorrUGY4h91hoLsoT9CWiQYo3tAx3+/
PgiOyQzxB6AbiwAc9bukZ3oeoq6SYxydU0cxwQ6mHbTGoLNcI9qCM68uT3A/0Kumsre0iK6TpowF
jqoCGVQzxA3zytWyO0qZBJlbjfGVNh1vPbAXZnmE1McSfp/NUeEYCZ2JkbAcDAzfhu619qdBUXaT
riJ3c0cHpI9+tt3GBbC2UK5M8kLkgVjuIunluevUZqgVUSyaIYcsgp+DKXnjdCQWPNw+xrWvX5Dc
WtBmiGnVxVOghL3WTQG2zMrf+4nxJa9Kr22yDddcN4POGR0cWG6WEY0QAZkShVkGp3jWOrfh9IZ0
S5tl7X7moATrNncnafyl/1PtqiSiROU0BJU3JMcAZvbafprHDQz4ypsGWxJQQMHiec39npslTCgi
UIcleHZHGjR3atGo+9sns7Ia8Q2LkgR1CSYWLlcz68o0FvkIr1+XjftA05u9NituH4xwoZbSxnW1
ckAkHpSwQLK+IsAvrRVDYWjhQKCjxx9j63FuPpTz8faC1k1AFYFnwyywfD59spnO73g+UyA2rhyY
jzlifl5YNRvns2Vo8YCOdpOUFYs9meWfLjqV4fNkbETQqyYovYvSFDoKy1J1S5dTjcRapjlnzPqB
x8XNtzZs1c8YmIE/gCL11VxaJkVSFA6hctIUv33MJke/p0/2cvtUVt1MTMToGteALC82awCWbiRK
qZxSfWh3pW8knqQb/l07M0EYOcANb9tbu1dFKAjHC/NG17DhuXEGo+hy5STPVXc/SNK8040q9qjD
yBRypHBvRZlxVJIKR+9j0NCKWu56adhCoKytXFQ14UyGwpX64qXLt05EQCLFxAMofQfqY+P4X/p8
Z0rdh9tLFl/qIm+EW0uAbOgs0tRfhD4jNePeGirlBBjGNco7f+JBRtnDKsuDrn++bWwl7hBtXQBd
mhC1X+rzlsEwjXLD9hYZIzgnyQY5aH6bu3Jna186e+PaWNtDbnNuJyB7Ai612MM25pbMWFqvuJL1
o8y+DQZ6wPm/+NzemFmGbungMNI38PQ39ktv1p4cfs+cjaWsnRLhDMxDghMUOrbLpcyOXfUQnPES
aqW6mxkb2Btmpt1Ta0rdPCuD9zNKI/vbpyX258I1gFgRyQC9o/lP02ThGk0Uy4yG2c5JnWdX9YP7
Iei/tt1hdJz7Xi/daP41JOGX20avLi9KGOJW4YkEcQPu9nKlCFXqfd2r0knKivdSdQ/72wfHaDb4
Yq+L6sIMUDrR6hbJzDIcTctMcnRfOqVZtVOcT+YvvXIr0PkMfARCpOp+zDcKdSsr4yaj24XwIUj5
ZS6YJzM4ZV0OzwmYCUSS235GBm7DUbaMLNYFwbOqZVD6nkOzcU3KMzh9ufGErW0eHVxg0cxHUUFZ
6sz1UerIucVKhvwd9VbXeHGsf9LxEIwPbfEnyCb05v7eLURNFRwcYn2Mtop1v6naIDpYFm02h2ch
gBk5tctcljf2G5/y1Y1B7ke3A+ZLUXzgCb20MgQhZfrWDM+EWJ4kJ26JjJiCrl3/57aXX33Pl4aW
UbSc26bUqFp47mOfxOQli84+zELgHOUtSMe1R5ClMxYicISs6eqCh++jMGsjO0e4XTUf2xQC1b++
A/nDb40sjqdvdJLXGSNS6D/IDhak5oDu9+1dW10KU5siqkGzYYmH9Ccj7vtYz86z/V0fGy9PH/Jw
42SuW7diKW+MLJYCaWtCKUfLzlYAQCIb9n1m7eoy+TrZ/aMTZ4o7+LWrdvo+nIAdaXUHfVJ1Bpjk
jXUJPn8rtVxbtSnSn1d9O2orl06pz6jxhEoYnUfnWy07nvi+KuZl/35v31pRFlaS0CmaOorOtfnZ
aEo3Uz526hb0ZWspi6hGKPSWkTDiBB8iufSUqd0ZUbBxP73yL1w+XBQP6ZXS5MfxqalcrqVRo6io
Mzk7N32K1jECgMi+JLpLx9Tukke5K/cF2mLMWp6V4iUyf2tpfeib7KAAJkvS3xzsndzo92pUunM9
7G7v9PUlQ+pEu45fSN2ROd3LX+fI4VAC5CjOpd6A40Pe79ChMulFLUy7k9ZFx9v2riJ1eoRv7S1O
1krKQEmssDhX4A/0udn53f/TwuJYk7SDQ3JIivOYBJ5p/o624sbrSORyCYtXrZf9KTQMlkAfqO8E
iQp2pN+K+VwX5o5y0t4cN+LirV1bBj9JQrRfpsVZKwxIqB97S97YtZWP4eJcFheNMxR10fkIrXTK
cZyd02w8GEm0ASVaNQJ3romkDmWB5RzkZERhkI5lcZ6oRXs0vL72JXeIn9e//97LxNtM9sQHRzfy
0quTCPkQa66KcxbOgsY8ivR3DE5soSFWPh6Lp1lDQ4baAxQel2aaFursiFjgnEj7rJSfq0L+ozf3
QDu32usrDsCeMesB+SZV2eXEVT4w0dabeXF25rw4+WaoHpyo+XJ711aORzRwIJ2gJipIEy+XIwOk
LvVML86xHDT3o1IHP+AZjd2WmsfW5bu2dW9tLbZuQCCDehq2ovmzXNX3hvHPyEumw557e1Er8aHo
FFF84I6jAbrkx2n7CdLM3uTbQYU45R315qQ7lnXtaVq66+XMK6rgfRqaECk+3ba9clNcmF5sKJk4
woeqg78L2U28Ut2lBHBhsW/TXw5YToT9zl0Ef85tu6sHieQiE4+EWNScLw/S11RGmnvcXx7snV9+
7uIQKgur3yqjr3klGS1lSsa/qFcu1ge6CkmibsJh2lB/0Ipi3E1ptUUbfR2ecoBQyAicI0LmS99X
7dpIdD8oCTloQkjZabS6d5QRfkaMSbmOrm6kY6u7B5wZV4GVA6KCy93Tik7PNYtTsyO0v5JpLvZS
WtuHQg7VjYNa20BEMUVR2RSsyMvYIOkMs9aS8uxU/rFRG8aofKOjIf/3/gCGge8a4BYg30UmQTU5
4xcU5bmxnyaz2oWE9g1Cs7etrCyGbFLgTABlkI2Jc3yTFbVRas9a1ZZnXT6qioyFfxGskCkLDVvm
oEheFycTtij7hHVfnZOofLKL9FSE829dDX8bufbX7yHT08DACXVhFaJVdLmYLs2SXHGi7BzH36Xi
Belm3Xq+vV/XfnZpYnH4bQbIuy/i7EzzYuwjF5Swkn++beP6BsIGKGGqXJAcX5G+zGHk90gSZGfk
C+5981SFn6vh0Q4+IHkmI44k/7WnAe3kO4WKicoQe3e5bWrCP1QKs3PZwCYemKc0etQZjL29quud
4203mMRlCuTV0KUVOy4CU8rH7DyO+n6cPvR6vtssLFxvHUYQ/kW7lsoCD++lkariUqtMssihmr1i
RPQAWYa5/xOFo8cYT3Fsii2KrutH8dLk4j5tJ7W1up6UMjYkTxm+WEB1OKhhqxa5un8OMkhwUoMJ
XL4PoAsic5RV7Az6PgN67zBRugmkW1kN7Ue6yAR79EuMhX9PJY9DYlrZWS1TDx0wUoyM7FT+uHlU
1zcPt+cbS4v7bZozuWwNLDndSzQ+OsMW48O1AWAZGhcOU0fIei6rZaotKVQuJh/JoDvE3A9TtIXR
ud4sAa4XCDAqqyDAFldbkoeaUjaFc0KpdZ9IX5DyZIgvf8jVcuMTvR7fE4AMEAzMzQOvJ5e5dOxp
Vspa0yqfdu2vvGW25Av14sNs+a6KPvOs3vXSA2N0kj39KEmLy/Yc1PdaG+1RW/jb7/hV7JLqKnww
kCQuFl3GTjdr/QwbymQP59LqIb8dqOfWjryl6nD9NUM7w00OO7qAWznihN88TmEdg39LWp+adXss
bbLqBP7UMP+u5gCIswm5BvW5Vl/+eoFstCggI7bJUOfiFRlgX2lIBqRTqfU7VTtHweccTaXbRsQf
uSwwkOEwbkiowvtLO+NyaWPhaNrQUr6rdP/gwJ/MjRhMzmEKvyGVcdvW9c0BJFpUqUVvEgasxaVo
G3WllX0QnaFx+pFa33LlOcmNL7eNrHxtXBo8W7xXzAUteY/yNu/pZCWw2NttuJt7S/WkMNri0V7Z
NodoEpANGCVmbRdLUdOumicqn8BsHpm4f6c172L9Wcn6B336cXtB4qa7PCGSQ7pn6OjBp0uL8vKE
1CyEmMCXqDTZ/S4LoR2dj77WHJC68dLyz6bq4vUpYY8RTXFKfFVLNqcuJHydQyc66/50p4fz2Sil
k8OQ9O1lLXdQlD7Jr5kBFAqP/OvlsiJ9nK0o6ajSRRlqao1U7TQ7yw9yIRHHQiXmxezGX9YQGB6h
cgC0GEwB//uqbfTmQ87iINVJ1uJzkz9IymfRUmj/3F7X0v8wIcQMBCkfLa6rrk/jR1auJlFyDq0u
gNM0+BgY2dbQ3/XmIagmeCRwdMQ3lz2EaLBjJ5na5OwDj7Hp2/qWup/64WcR+ehFbSE+li4h1sR8
E3QtADEslrU4q17LZQPenLPVUGOMXapvkfXP7X1b3rGvNhDMEWpCuPqyYWF1dhTXzpicc4TFJ1j8
Qcya4xOTse7Yfcpqt6+//b1FZtN4Pwg1SaQWpbgZYr+stJP0XNbKz7qL5qe40If3tpnLu6qp4/vQ
N6fjWA3NMamaLQaU5Wct1stTAlsHWT7z5wv/h+5frms5Ts+6wzR03Np3ZWd8be1h1w3jUZsfNgOd
tR0GfwRJJV839FqLV2ysWz1SoXY527Pa7JhZ0zx/aA+6XFluKiWxZ6Rasc9qGY0WJss3vveryIEF
kxMDSuQao+S1hM1JndTZo5Gi6tHZBKhRVR8NhNHQuKQsaTVDeZTbstonatndKaUTj24wxs59Po6d
5uZmPu3h0u4/FK2fnqKsLj6kmRw93XaJlY+XYU9LwDRf8SaLu7YPDD/ONCU9j6mV7FNJr7+lhlRv
1AiuODlet0KIuTAOD05rObILRUxuK5Wdnv3PRfknfg+WqjianyC+8h8T1StHr/ytSXe317ZyZwg8
LYAqYhg+scVH7Gi+rc4Kx18qf+r+d/hOlR6yj/Hn21ZW3PrCyiIq0zuryGhYpOckPwUN8qilq1if
4DqpjNSVtygczMXb+J+N/O+aFp+wobXIp8Raem4zY/QGtQ5gQjDkvZ9q8IU2bbC7vbqVi5BGPsPk
fLpQCCyDiz5IEoAnanqeCtixeO8fMn2jcbt2TCwLFg8xhc9fu7xrjTTpGr6g9Fx0ZeghFOw8kgiF
D7mSWk+FmiITV8cbz+LaoYEg4DIklKZIvLBJNSdqkwx/7Pynae+4s6vMP8PqT/z79vat3EBQmlOD
IUvRqSUt7Ex2WMlWTerd9BLTZEGgf0CsoHks/bzaT4Nk3FOVDN9NhfQDRN5Wb2fVumDeE3ky4+oL
Z5ES5ishWcjO1ZgcYFif3LL6x6rAftb7HsmVuQm/5cmGx6x5KME1tUCHshXY78vjHPShAiNnUm3w
0aWneQfJuV9/tPe3d3bNMXmhESYmmIfWTPz/bwKbPDLQEasxk7YPDdQGWvBYbvWTX7HjbyNR8bWh
Gw1+RuQLICYvjUR9oA9OVubnqXyKImQdA9mDLTNunjXZlXM4jopD1tFI/lb7KFWW7wsHJnlnX5uB
O8TowPgawMrW8vIxet8MX5Xwzu/Dh3LeylLXduPtDxXf2Jvd6Ep+fh83+VmDTJBOqDtrhznJNvb8
+mhJMmD3sMSoAqT2C2+Wu2oapgRwjdp/Tj5o5L+zkt7BIrr1XFwvR7DJ8yrAlMYc/fLzbKsOYFYp
5+cRMVwFZg5J+VF1sSvPhSemzY0BEEkbflaSj7YskXMnwN/Qee2MQyj9uu1oK8+4IIBGVx6vJW5a
JnH5wHTGZPqAMOpDl+/9dylCfPOvKHvg4T6E7XCXzWrCWO/JHn+VRvRcabU3mX+G6HD7l1xfWvwQ
Ql+2X4TyS5WEaqzjCr6z/FwlSX1ItBmXs63aU9KuO8pGrO2b0PT3ed5uhcMrB49lkS4LJWj4DS7d
S5vT2FTjOD8ns4Sy77HqvDp1m/b+9gLXzMAKAXZTYP+pd12aySReCHms8rNspClBMJzCevFYp6EX
bWXma3tpEogaQPJAWyvi6nzzwTgT5X+n5IMZa6hDDEBdXX/W/BMULWALqn+MLZXzlRAI6D0PqaDE
AxK7RDTOdjoBBwnzc1rdG3J1kIbfFguLv6EPoSG6nB5TyOCCs6HcDRsDoFfQWO7ht7aXyTsDMX4L
ei1HYfqnEx4bhfpl8E9atTs/cqviuRt/Fv0h2FL42rS7uDD8uYyTuMCuY5sHa3B2WfNUhPfKg4Mf
FZo3dxBLTd8KmKNve9LaBYJcJp0i0WChSnh5vLFazHk/1XwqUh17YZLHtC4pHyhNsdX6WPMkumZg
AuHnZpsXnhTq08DQDNp9kQGbH7oD0rFj5B9e/GE+FE4b72PT6uA5yquNz+VKp0sc6xvTS3GqIavm
FLxpfg5Mw9MS/bNjfmuHg4I6aa+390prukCdZgi8PjrTjlRjGB8i9WWs00ffrI9T+0Sd9k59MisS
jtsHcDWWtfxti6O39EizmD3n6J0H1do1yl0QgoYWxCSHYHpyEEz2kMccHe+2YbHdl082e0LCTt1S
wByNxR3S1q3pSMnAVZUfu6jwiun9nB2KND+GbgVVUD03GxavfU1IT3AUYM+osyzbhXBqj2oH6cs5
Tmc0nevg5ENA5EphdXd7adfX41tD1EkXTl1rjaonLWCg3j75ifUSwAJS67ZXy/vblq6zQmFJAA+R
4xHtiEtLUMUPpK50qp0u/EFK33l9moUbgeKKi1xaWbhI05ld2Jo9sBPL4YVvoQ/47VSVRxjtTcXs
hka9VzoYfKU93MGNWxr6RkFk9egoNQqyVKD6y4lIQx9maRQ7ajmfqY7VyqOsfr69ldfZDYuEg1P0
EAzyNrHVbx6aKdH0Ku5kTLQGzveixB+dpvOi+sGG+u22rVUHeWNLLPeNrdBvK7sMsNVCXaDtJyX0
gmr/LxK2yyUtgk07sOssm5TibEZ/7DCmnvEhpWwgmZuD8dcf86WlxTU+dUmWl6kKMqMrjp2VP8bW
WLsolLkqKL8+P/iT8n7Sgg2099aZLa70ZoB5PzVZYD3rj6mv31lxvzOGO1IbNNs3EI/ra+TasJCk
AjgvDvXNoTXKGIAbNDA2/vGjXwZyjojH4R9KFnnW06gMG16yvrr/GlwcXz7/D2lnths3snTrJyLA
ebgla5JcsiTb8nRDuHvLnOeZT/9/aWBvV1E8Rdin0XcGFJXJyMjIiBVr0YqeKjZVMf5Bfq+xK6+5
8/VH88Ntb1w/31B8/Xdli69n9lzDIYwt5zg6d58Nyf40tfsh/j7V/XEeTg45npN0dzwjenRVNoyv
hrAL44tvaKZOqvBEKM9ANnM3KpvElYyEAmANqMkNzOmrpUzUOEE4Wfs4cWBx0qroi2+a8c7M4vze
biW4rSToJDd+mQie1zcUTi1GuwQbP/3ERUQwtKxxoomgE9rHSP+K3K/mj575sRm8Vv6mInVvl8e/
sokcNTzAuhhDuXYyJ0XntTFGIsNhko2973ztq4+qfTS1D9LwEsyvY7UR99b2H6YWdH6pAjBmsAju
paI0fp8Ri+Yyfwod56FVpv3tVa2dHErZtGZF+ejNiOkgp2M35Db+ZZ1ajuaQvQu7wRvkp8xP3bD9
XukbZaNVl740uTg72gxPZJz57GP3VW5HT6l9Mj0FFnkHrulMhjiy2ekO5KnRB7v5EE7+n3LUQEuB
FszvRS8OlRNUURvpEshT/WC190lihHA5NG5iZe8oV+zmLU4HcWks3VUFtcmDH54sY5ne6DLlRdNn
yXp66nrfC7MTddWNHGrt5mLgFU4wQNVUAhdZ2zjnuT324GlH4z8IafpIuCBZExhb50B43XIxvxbC
M5rR1+ULU+6DcKaNRGITpDtb/ep4qVJ4CirKUKQf1X/64mMLQ+9tP12pIPAK4enK1UzfheGl69Mn
T3pZS7NenIPPknRPLy5z408ypBh5vtOOkzK61X/86FBVx2ryRn3XdBvRUDjFctm6KOEywC/KrIs7
RutGbUBjsTyn5N9t+hh1uouSrpdFR1V7KIMt2dw1e/CB8oinVsFnXXzObGiMXgq08myP7UtRv+hF
9JCnX/MyBMPpnMamfb69xWtOStZPpvWr0L/EgyilURZOEVZnFZmk94M6dXfpYN2n9aScblt6A5AV
BxCxFvHEoGXCENX1x1TqOcltmGMBl38rpNjz7a+x/xD7FjLu0qGsjPs4b7nRNuLpqhNd2l1cG41u
z2KIpgLFNR70bNdntic5MNq/sKsKvMwVkj3B1yA9KB9g/DeLxzpovW7LlUSEW7gS3V4o7ZggdwRb
0fXyezNG3nTgZyTOsGOgO0ZMW4FPRhMCG8VGbrQWb2FgQrECxOevwfhra8nUZ1MzYk2nGETeTKU+
+jYbdEmt+U6O4UOcHySbad9k2k9Gemora+MnrKxXcKIC/+G2plG7OLuJnuaZPWTNuRs+CPdFIGS6
C5XHGDrP2561cmhoUnFmgDQJJij1eq2RHsoz8kbNebDft9K409KHRm69fL6vx1Mb3t229taPBXcW
aH9wbfRIqUtdm0PAKkyarAzPafBdTftdcrJtz4ETO1UtN0KluSzf+8qGF7+5soVRRSUHAWjBc3mx
m5GU5I7RDuFZTuRkP/dqfpYmAN5WXycPeaYWHpN1iddpzWOTzNFGHezNt6TyJgomUK4JXsQlsCRM
fXMuRjGImGbxeWCS0Ev0zN87lVXfB0Mg1DC7bCPfe5MIkQOh6sfYAwkfeKrFgYnHUrfTHLxRocpe
5SvfxqbfGg9YWRjAa4HaB/JNr1n8+8UbQktse7ZLZh/5fh8jrXLN6YnOsVTpT8qWSPSa4wCdgudN
IfHi0bIIgH0nT7aRK+xi/KXuTJ5/763qmL4Lkl36Lmvn01i+bviq+JNXQUfs4YXJRewL1F5iMlbs
YTl+YEKXxkvrRaOxM6eWEUye01F76PzxWR4RtbC8WX/NkuR4+1eID/XmR3CRi0kBlKyWE4x9E8/l
pLLJTTi5aTZ7kfU8w9Nx28rbkCfWemFm4S9T0uY5hWu+ZXNUixqq4sJ10HZWoudo96B0u7z4UM8u
5D+3Db9JwRZ2F/GgULNBgkKf6WP1NbRR4xp1b4jcrG43TuH/Y4UMbgOFgjjcWKzQmeWgzWcmCRMb
GZCohAydHCjynLn4qMRK5AEm/6aU079FG2WeVjjAY8L8E1xS5tOfr5nijAUZLbSSb8b5kjoc86li
zWAw7o1ob9v93hlmV9qwsxYDICWEDUuzxOW52NvOQe6pKezwbCRlc+wK9Ys16NVGoHlzf/ABL40s
gkCcFUqsTQaLqZNXc/CKf0s9QUsCBoyo3JlltwUJXPMYQilJ1y/2Qm1xYXVNokWjyqoc+SmZvjlW
6Vmm16ofb3+kt10EFvaLfYdBLm7iJXDINgIT9NcQnYt+F1pHytpeHN/3MrodH+fKncA7PqlMBNw2
u7adPGAF5pHJBoZSr2NqoEd5bsBhfU7kUzgeKCVb/9S+JxfuUPwp6Sy9Tvqqv20t/GPoQj+JMmwp
RekNUNtuQqHWPPDSwsI5An9Up3HCgsNolcQsVdptwDjWwqPoDQteSbAGy2mTFFkHexJfifk0bzS/
G0bp5c2fFmx/bdRvI4uLQFZrQ5IllhEGL3rHe0muXGZg9rc//fpm/bay+PSp76T5pE/ReU4MN+qe
NyuoWwYW39vXzYKpjBniADWAJPW5QRv+/28Ji++t1W3LGlhCZ3FCHKYSo40m/drpV0nmCJ7chiRW
1+dDUpQwUW0+RaVYXqVO+zy2907zvSo3vsbqQRQvZ6R2gXssZ4t6A4aCKhPz3rZ+hxLMZ0d7bLQP
RHVeN8pDn0yn23u36skXBhcrG+TJik2erGfFegkAUVT1w2BuDQO+4SoQZ56cUEZ4BIwp9LzX+wdv
fzaqjRmd0+kwPM//Zjuzeuf493P5bKT6edI+019PHqV/g7Ck6ry7vUbx/ZfJzKX1hYs3YQqfDx26
s9z80HqbAXYZ+ooHe3jNpr+JbhRdSLyBA8FJs7DlhEVo5L4uvN103CIZsh0zcebGitbOFFe44Ggx
8QRzUeI0gNooRqlFZ/SfTo4T308o/97etDWXZ6yFqUBgaqJYdf3J8rbpDMQkonMky66OqvRXc/oM
tfptKytvJOAmGqBFHVonEPfXVgZbi9Q28LGCMGXukqMcUID2aB8h7uLOU+9p4SYpodidpT9cGl0s
Da0wo9RNjGbTd8qXgy+7oFW/mMqrGUwHGnV3/hYtzOpDQlQQTBA+0N0tIVyJAft/0YTx2RpH0twj
OmzWFMHkGtI8faZz4MZQdw5bFYw3IkXi5DHWyZw7VQxeo4vYWDRNhfQ5vq8RFyOdzkCXqZ6F5BU1
jCp4P32RlMfKr+5VIYzoqf9kd311qF9j8xPd0g2fWvvagokHojCmAN8AUdSmaSK5YuPV4aUSciGa
TZvQq6H+g6IbQCl0sxsm1wKqGDjlrIB/fIPmKYM4iUDzxGekHe5NBOms7gF+sip0DsFT9s9tb17N
3hhXEnOoYpnL8B0pXScVXRqfew3yzsz0DLP9Gfi9O+kokyfVk7jONSd5CPxvUbM17bP62KDuqYgq
EhjMJbo0bMpEGoMmPtfteJKHZ8Y5/43Q0ChQvhte2tozdi9bNNurG8y+QvtC0ZWmy/UJZgozL/t4
iM+G8dmZ/RNq1blz1vUf0l1fb4qwr11XAsENtwJZKlWqa2swyDtQIPbxuchSbwwPFaROXhWeIntv
3vWfR+0IPLL43FgPKhVRWANuf+BVB74wLzbjovaQWI4/GygtntUHfUIChvHI/MGyPpEKlKbhVlv+
tBapLpe7uJ3j0R6UhF7BOW+01zi2jnmZ3bX2k1+Ynm/c+eP7QHPVdCsL2dhlW71eptr35dw3LDNI
IleWvvf9Y11tZLerfsPtQplKEFnZC7+R9UJomU7xOSmOmf48g+N0mg/a8GBMjwChvdsfbu3CFBPu
/7W2+HDzUJl5arMiX8+6fWJYNXGw26pqrlkR2GfBOCb8c/G5mjKk9YDk5hkFOE9M0v8xSZYI53Q1
oCBA6llQ215/GQNhE12PHMKZ/tqlT1r5M9vKllavjEsbyytDqyGAbXy+vo3wUFd6CJEfCj89tsF0
Kv35XuqaUzS0z4jHPdpO+L4fELJKx500T0dNqfaBYr/M3aO0leevuSXDGxrFBUgZ37CeNUkjT1IW
JMz417taOWZW4cVbg6dvFBp/bfFvK79u8oszrvd+Y0Cpk5yV+i6KfypjeLLsk8N5H6f+aYRqKTQd
T+1LL87BCmnDKVS8zJ9QGC3ddM4+DZLl5l171PziMJct7zb9lFTSPojrfWtpj45cP/hV+tFJfLdv
qv1tT1/J25g9YbqPvJBHxJLTpFQGWkNZCzVcOQMWhjdFCz2V4dItBr+1lIZpYXp83Oe0SpepbtaO
+jhC2HSW2+pU2OljUyMLt3egeEheOm3X9IikpNbu9vpWnAD/Z/qeWSMm1t6csSmtVTNronNARbvu
w4Nmgugo5o0q1oaZZYY9BXrSdFnLi6W9D/t4J/BFLYTqf74Y+hK88yC8QRxHBJQLX+NDdkoMzPnc
4D/7Tn7dfH2vuANtj98WxDovLFSSU7R6w9s4nfN38BPfZ/Z4qOvp89zJh9uLWYnoKBXCw0pNl1R3
yYLt1zNTsyoPfTXdJ320sydF26fjvOvi/Wg26bFHceu2yZWXHSZ5WoqZQtKtxTsoGmDZUxz2bxj3
OUipOhn2cQc2y8lPFH82LpEta4trke4J2nqSGp1bax6PfmA5OylzQOhn42tnoBuLJO/W03kl4xBz
yOD1SGAFgfH192tKvVSDgpdzVasf8iE8KIHvSa10GmdlX5VSJMqD0rhF1rHqNkyEctOImb4l31Oq
ZrVvNAZVoXj4dzTmo6OGuyFJCy+hl3/7I64dNSaEmRrHeaiuLN6AMpVH3U54aRqxfIyL+3ZO9lm1
0dpcy40Z6PhtZXHUhqoHKjuzkaHeHZmUPBQ/wv5o2mdF+55mx9xCKcgM3aCZvOZP9Tu4UiBWECwr
iKFytSzcFKEQyTQq2nDa/DoHz3+OP1r8/UUuZWl+0/YDfz+Ifhry980gIvZm8WDmVAPoBGbO7buk
7+ntxnImBLTPTVn9yELGV0fV2SLRX3O5SyOLFK01srQwSuBzkXJHSTUJdc7Tk939vO1ta4eYbijs
PZDaMQa/MDOhj5mnHWsZ47NZT0c5kFwVQBXTflK8lbH8wre92bkLa4uMMEyszrcTymtxOMARo/hF
u5vCQGGGsUXatFP7fSYn7aeCMavZqnuBbBjed11u7AYla3ZDPrzYCXLitzdh9YP+/llLiJw914UF
VJCqXxRI3sAw5CGp5XrDylrsAhkDLzORi81euGXf5WPbdhVftNQ/FmlykEbfjdTBNTt4mXW3VPX7
dotFcuX7IvbA9BJ5InR4y2l2pQ0VUYIgcqH20PbJu6Ypn7qOcYhWQBrC4HR7K1ei15W9xaVg2dlY
VRX2+MpuSLfbCh6m6i/i8ZWVRYwMGWgsQgUrpfOgjwgP/4Q9qTM33mSrayFEgWYSO7fkHNNhdk3k
iuIlMnen1IjvVFe2N5zi7WyQAqE1AkCwWctwwzmLDetgDjcTnUDcxF18yIPorpHC4Klpi/0UR4ob
JXlxKKziZ9InyTk2KyrFWvBlqrX5rhm7LYzhL7zA4ojye+CDhD6MIYBlAcMMjEjPUq6fwEnf5WZ1
Lwc/ysT/EkXJwQlN1yy1Y6Lld8zcMd7j8ihy7fQAJ8zRShJB+P9Njs1/bjvVqhNTw0VI3RCzmIuw
gVRm2cqTw2VVFvd9qp7kuXer0LhToG+v4+J425z5Nr5zKwm+LGAqovdwnWQosdH6KHCQuaE9z9zM
sEu1r1r/fNvKStDBCnkaqDJQBUvN7qrR9bibKYGi1d2hdmNYHgOWWzXGlSz0ysoivgNMsXNdhVCl
du4te/D0Rjv681Mjx64B92YbbSQW65/q96oWn0qzmpgcO6JEY7TvYrN8SdLvZfokm9A+h/VGBnpz
cYzqLhKJTKl1HuZUM2NNZfI+cSNw5fLXrnhM1NDbfOL9Yg14czYAv3D1IzdFJeraMXrdHou6wp7T
BtE+zqwK2ZSw8KYqkdypz+NPHdwh6EAl6b6KAbYHdvV11JoBKe1Ih9Gr8eHZZev1tvo5jVQ8gxBi
ijnqMw+nc7x5HH4YaYNwlZJ/DmFe2llZ7L+jXGS7TahBiJRMPpW2OZo+O13pe70ShI/zECg7hJ8T
r6xS6CurnuEZZyw8fTTHsxKCedUhft8rwSC5uV6bYE01bSOQrR4aUB0UPYHJwBtwvTccJrujTBAz
wPmsBGdtOqVyj2LT35zNCzMLfzb7tjaLCTNB7O9r7aUeLC9Qn8b48+3TuRr7f9tZCg2ogTZpvood
C+2QMULn+aGgJnfbyOphoSZhENgAGC5jrd4MXctAL2W4+oOTyohqdEwq2K71am7BKVdNWczMi3c1
bEeLz5MCA5QiJFHOcK5oIA3yxnIzC+m38r4y/yay8VTiHcrMOKi0a1dQ5z7z9YGyf9eRtTaJbiHt
7L/c3rvVD3RhZOEISNNntSWT5Ofj+9Z4NYr7Mgo34svqpqHJJGQtbQZKF5sW8NImMSAzZkAtnGt3
ThWXkWS3kM/DlrbbWv0IoSlgxQifkBAYi1snKOGMmYkuTNjHOvxG83trqORjgO7KLpi6yKMR/qDb
k76burF0R1sp/8LnRS0RWA/FVOpJ19/NtMMyT2r6JVXQ7vLEdK38n0rb+G5rzW9mndhNZKho/C2b
31oFqjaEJO9cDu9SmZk/Xrvntn0au9TN1Ar2XWafCt3T2PAke447+zAYrTsaTxb6c3/uRARces8A
U8XZuF5xV8SmP4b8FgX6xx1pceUVafrYN1vMGGveyhA9eCKHuXOejdeGoCv0VabAo3M/q6+znzt7
LZK6XcS52N9e0sorg8tJEEI48LW9hdkW7RiWFlRjfpG89GV3LqfHXL4LZ9Vrmq9F+CTNW0Jsa9cw
O/hLyFiQgC520Ri7ZKybkYdNEhyyU+3kLqOBU6B6/hS4/haIcO2muTS3cNMwawu1VhSeGJF1pzjZ
J0RhqE4rlVvL0d1f7ObvpS1J/3u1AFfXszS7+AzozQ0H2CccBNqgwHjWwnknbzUQ15qmgGvJMSgA
AVRe+mTeVlE8RzKvjvFgKAky7rTuPtjKuLedzE3jXYhG9WMVbc0GruWjDE5DI0hDQWDtrl00V1Sz
R4mEJLuKgp8UDFpPyCP9RYy5tLJ4BMPwMw/9wOrgLDmV2q4M48PcblHGrbnIpZXFoypLIXnoEEA/
W+r0XW1cTZ3vGdHwIn2rP7J2sOn8M6LApcqraXHXNThHqMvkuz458anJsn8ALcke1Ld/UaRgEoH8
CoALt/WSRGKs7Kz3ReZjzna7z+Yk3KVNtTW8v+oFv60sS8jqFFiSpvMqkbRXyMo8y5A2Yu7qC5OW
BfBfGiX2G9bwNvcTRWupbBnV3rGPQXsoXmTpfRVAC/HOaV+78W76D8g4Y/oaB7mXzl5W3KnN0+2T
vXa3Q8ZOkKTZgLcLF7roBGiz1LVWVYKCSu6iITiExV0Vve/N6aCFW/ikNXcE4UGEZHQICPAiYklW
XbdlTSug97Nj33jfsjTwot7c2NnVJcEqzcQ5E6bKkvOprlozRV0aIA+1/lk+W8bXpKYCY3yr/dPt
3VtzeyQkYb6A+VFkr9e7l6HyFSYCcZWP9QezMj6ERXsypNe/sEIdAggHsCiG166tTCF/tQUVfs5a
+CN4WA0frWlLuX61AsN0I12nX4TFzuL66oZEbsaUPsZY7ytKGlrV7QznU2LaXpY7bjqdnOxohkeg
r26u3Uuydbi9zDX3gAUFBlKgOTZkw9fLTOQ6VvuJzbTquAP05RyQmJl2DMDXbiAF4caI+1tzgtWK
VERg8ujLL3Z17iQ/Kx0y53asvL5lhqsakJ19kI1y4/ZctUQcptFgIzNlCS+6OGNz51hBVYPX6Acq
KWkH9liO6v0IEMb/U4URqkMyMiaMwoAqYxxwGfJtqcwbg1w9GehJx4oWn/Iig5TPjBzXthL7+Kcf
7dreIqObBY9303c0MSRAZM5PLf+J/29Cbd8eNGEGIjfmB3gbLCnV2roKil4HF8L6ftBhf8qb9L0U
pFuQ95WGEGR1VIm5xwgh+nKOyM/tzM4D1qOkuasGoWdlsmuSCFdBTM4INZITn9IGEEfzoyvv2tLa
397QlcSHXyBYmWB/NrU3bDpy3uiIq+EtabRv6xIJVNKteBdUGUcydH099HokavRqb2w279e2GSkG
Xnpik98IMxsWqy3HlkpSJ+2N+mR/KwHHUdUBvroLp3/HaVcZvceQtcZOdAlzFf59nKlfNvZAJFnX
FSaqwDw0wUWKucOlBqzsZMXg53yFIG+BxOleA0n1mOxFE9D077sederuHM4bD93Vr0+lE8IGiHxB
ZS5eugi2g5aUOD26ZLhy/S/kL/swHI+qMx66sHiI2/wpjQ6q0mM8/W7k05byxtvLi5XzRBJYQfrX
S0RoXfZ+FYcyj89peA9b7EF1mn+40b7AlvzQ9Pq3jZ0WUe7NTlOeoAcKUaumLoJuN8Og5KDteK7l
Yge+4j6ShsCdSvuD8WLHXiN/qcc7g/FAN5H/uW17damiAwpij3O9HAu0COm+bykctXBno1oN4whi
4K4UdV611UZ8m8+JtsJvWyJEX4TgzJy1YLJ0Bs87+9/W0d1IkT7cXo7YqTc7CdJR0CSymcvS0pTX
Pc9YvtzMBam10t4ej0XP9ITyGkkPttS5RfHH6QerYvuQx2LuBIe9XpVmzpMcziYXi8H5ML8DX1fU
bnd7Xauf6cKI+PeLrYvropz10iIVzpxiHztmsO8d2Z2bJHZLqw3dutokRlq7MemJy78gqyoI8Gub
dYzQnZQZ8XlUP+dy6NrJZ2v8XtD//PO1MYhLnUeDdY+M8dpOxHhIqdZ4/8hKdjSI+/PkGz06c33k
qUPyH6ClyobNlQoX5S1qw8xXiJvmTTrgh/2UOaAOB+RVvozTkxmCUYkCT8sdb0zv7eo5szZGk9Y2
VKfBiUYRboJ3Xi8U9re+12w1PkPtIEmeH1Nckp70Yks8a81ZLu0snGVOTOieIUo892P9j1x8bJLw
6HxhuOswSb6zkegLL1ieOIZQaSWLQo9pL74eWsLqmA9Zcq7m70PgQ5I7uqX0sZPu1Tb0pvH1trOs
XY6X5hZ7WHIn0hjPgQAOhlsMzzZjIptTamtR5NLIYgMbBw2ZtBYtzt4BjP/kD+lOGZ+NcefY+wRN
T3kTA7N22V6aXBy2XGrHsc4xGRTHvD7FwWemQt2e8o5Uf2mbo2J8jWf9+fZmrjrkxbdb3DslE2Zj
1qYJjzSGDpQPFje8ojzO3VZz4S1rhJBJdujiCiZEMv1FQadr1MRv5yJhZOVYmwxXtKkbDE7lcrk/
TlJ0jAxzP6LLWyd3SDUelGzeFx8N5iFmuXgn+91GkrHmRkxmodEuQHFvtBZGJW0NyaiT8yQ/WPoL
CfMm8mdtc3+95qliI7W2XLKONnQ0pkZy5v3kKv1PMaodNKarKlu7u+auVLGpYVsoljKvcx1XIDV3
pGo2k3ORunp4F/TKuzYPkKVO3Tq/1+bk0yaFv/iTy1MvBonFf0LaYfHi6C1tkhtNT861NroxGfpm
g3MFnyPmN8VdzsOQeLkILHXt+ENUUY+3g0cTbdNYehDI3mGHeMT8TilbT9aoCr4Aedw3w6EzN7rH
q0vkYv9F0yCAmte7WoXSWGYBN0TS2fkhLKWX3PG3wO9rfsj74n9GFidQD6MpYAiIXN/PD1qduLU1
ettjmBtmft2GF+lD0FROa2uk8mmj3gXjM3WU07YfrlqhiS8m6gGjLZOvsnQGW8k0FjMD4soVG0Kh
XPkhOd3WsMfapcPDGoAzU74Cf3n9bUqno+dgk5qUUuoNECGHDm0o3Qh5kjnKsWsC2Q3KcIN2a/VE
QxXACCHuCFHjtdUgMqgOy+L+ru8myUI75Xnu+FzVXy1PsGgwCiczGLGoH2h8rjoXywPyc4o168RE
jRHzNIi0Q1ZMUF1s5UOrn+7C4uI8y0CdUYMgia2S6U6rjt0Er42xkf+sfjWLFwADAoK6e3EJCBUi
v+3xj8T8Cq6uORj+nTJ8rkoun/rp9tW2enpFUVejmmYTFq+/VRumdUbFlZasNbRPQaZKj0VWdfvb
VlY9AvQXQiK44hv+/t6Ab7UKbcpXauVR2PcA3kMt9VRsyZZrazGeEV2E7SD9EEMs1+uRcfhZJSE/
281gf2ulxNhNPqy1dGTDe1+gjOM54L0azOe4ilWPYZTQ1fXOfFf20p4Sm7mT00w/VaPyEkqKxXSU
mh5Q+0jvlEljNMAv5x3aK+jMtKNxYJ5Edu2IUksxpx/6rB5cK+nCnR6q5WMf8zuCsVPgdymj05gO
kVeYABPkwpz29JSTY19k4buAv+xqMS13h2HZjRtcHLblDSTYn3h8MWtGSnG9IQxGV3ZhzEJbNPk4
tfpH3tDmc5qgDluVQfgtlOotOd91k0JQgHcDEM2F/0aZkshajFJOuSuc5n60vgX1q6QFd4Pxctuv
1rwXvgAHRC8VNwY5rheXGEDZm4LF6ZUd0UpMPtV+tbGBq08gug6/RhAYSFmW86hy1EonTQj/2Opp
bL8kTv0k0912xmPlnLJ8cOW0crvo0+21rdS4ic0Xdhd3XsRflXqH3CEspNId5ORlRpTmsTRgIM/G
IH8O8iCGRXGYdoNtSHe+qnzNA0XbjVNW3tFx+nPKGX4QzCsA3Km2wS14vdtS0ygt6lv4dAwMtb5L
M9Dg2b5j9beXvhYuSLeRnZYRnubJdG0oCvUpcRorOcMNJFNGVNrWtX6Er7etrGZOAiXC5I/QEVtS
w6WGlcT90Cfn3vq33lMISfXum5S3J3QfYPGhvDPZD0YP4SdMCVbq9vkWe9BapOehTj2fGAvaanE4
e61n7kX1iVaocMYMX9XwopTV5wnhysYkWSw2dnbt/uJW5mHNYDyJ8CLcU1qIdCVD1EmJ4Mpw5Og/
oFffZ8nW03rFjsKNjPoCbS10Zhd2Gr23ctPp03NW/gTmw8RAOWzckitOQosJFDwGwPsuuSGDKEls
yRRyQal1mPoHAXRt5NdtkI+4MhYRVDQA0YBDyIw27sIbqY70WtjQ0YrjF2u414bJm+nqOzDByuEu
N3dp5NXFfkiRnf33LxLfK+Nioy8yUnhB5rjk3J/TwT/Wxn6Q1aM9H26fhJWAfWVk8bXGDnpNs8SI
UX4ibGfSB3n8Aqm3s/GOXmsX0HzEz3lsGCgTLrYy9OXOSiWm50sAypoL07ufgG9tPzfpPqjcMnUt
M3vMrA1Q+JqrXJpdJAWqKTWpEdEgt2Lr0I6gwZJRPStm98Pswy0CuZUzzRoh0xRveDHkff3FTD5Y
oBmsMVHNu7g5kmsreXBIT45xaKzjn3857llSew417ACLvqAe+b5RCgRng+J7jMQNL9x9UzxH8shI
8saJW13ZhbHF18tS6AD8HtyEFk7vDat5CLpvptXvorpCOSs5DPoWs8/qh4O2Eti+6C8si2Z2QOZf
5qAS44Zm5FRW7bEzAfTlta64MeCs0+3tXLfHswwlXHDkSxSkgwK37vTg+QLl7vtdHBMixy1xlrV7
nSoP3U5RTiUnXpw2ORoDtbEKHmXKZ7ks0X5AZCH6qFZfQ/1u6O4CNXTT1CeRfK30U1Z/ub3GtdB8
aX6RM015NM2pX8J2gKiEC2oP6Yv5Iz3fD7ftrGTiLFPo3/D4JHFdHLoS2fEALADYSO2bLhvvtLg9
1Rks1j8q5SmNs33f/rG0gwJJ5YXJxdELwDfQpwEMCWCp2THm96q39D0zs9pY21rAvDS0iMqBlkmz
kvEJp7g+omCxKxFba2300DSzciV4DW7vpfjhyyvo0t7CZeZI8kFlCr9k1inSP3T2f24bWHeK3x9r
4RTy0DmKLwyUn4wu9Mrio25sBOEtfxDR5eImq2IwUn2F3+UdBElp9Kx3zU6Wnxj+1JIUCpmfWrhV
8VtdFo8QXpwmpAPGwiH8Sk78WRFlo8b6Z/L7xPMV/2Ect4agV7+PRhYipiMFOPx6bUaVGnbeilbs
+GJ2J8n4+Befh/EFNB/hS4Kd9PrvR2FXkOzTrhsYQ8sMGj802uW+ONw2s1Z+BjL4284iw/flKZHM
gcqDpGDKP2QJ48Fg9X/ywDgOlkrXqdK9tLa/ATts3bx5MhLwIep4zsToJrDu2z9oLR5TdBZlAzF5
uuy6SpBJSsbM74mdl6b8pyXF04cnPdnIS1bd5MLM4nhlgTm0DFZRcMn3YGI9NNO8NN3qlm9ZWZwx
a9SnPCxYjAb53i6SzOcuynt3czx09aBB6oev8Kah+HztLHioP8+cJQhmfOddPDm2p2WQr1YJChVF
N9TH2mnsu0KtdpJSb61yLUngbqOqCewRKuZFkhCHdDC0jC5lmk772mrvIqP1hqY/ZOUntTkWfz7w
Jypkv+0trhlnZF7HkrBnwVekS4lXUCYzyy+3HVHs2TIAX1pZBJKibJQcCj0uM3NkD52HuXEezba9
753yFCd/XpSjM88MA7S1Aty7CCdg95wp5v9zrc+yV2TB6GmjMu9ur2mtsEFdiHkIWI4dhKcWZsqi
oKklE1Uqo0Bl9yQVu1r1ans4zma+m9J0x1z9juGwjTCzdqov7S6OWwnHjAQcAFRs9t7pj23WHBwG
XCms3V7g2oG7tLOImpIz5G0v1qc2qRtLP+RA3tuJ4v6FFV2833EQxiMWDj+UkLyPhkQX2SmPA8Bl
M9O3W62rDnhhZenmDuQM8gxxjKF8NqHlaZEwHFJ5X0yvjfZye0WrtuBRhXCNwSMA0tcBRAJaqU8U
0860BQ2Y4iF50ZJI3qFeGx9Jewwy8aQ53ja69rGYEhVBixtIWULZg9xXcARkyRX9lSqTl/bMwv1N
oNdJ7QUfIOT8S6iWz3JR1KYrPurK+96Q3wet8X6cnI30cHUtQOIEvRHVq+WrLBi0sSvbkl6/nAlk
DQyVcP1v9N1WjcA9z+ARdPAs6forab1Ox1IeWAu1q+p9nOVofUTe7a/yi2tnGfjgQ+fyhToBgpyF
L8hTozeWFqVnuUbyPO3nwatn5ZsyFXLjzr7pkyBklJLNJtyPfmd7ILRLr9BBEMmtf08XpvQ0a8qP
sT5IQARNxw14AO16bYZ1ZOyZmpq0+dPtX712BzEHDE5M5hoEnna9NW0fx0Ffk/YF5ruue2Ec/FFt
etfpBavR66DV+9v21j4FQ85MUQq6eiLptb1KDoqiU2iBZugH7noUWN5pgBRcp463JFHWTTEeLMZZ
ZWCz16bmdOgUkOlcr2jWNZnlhXAkOVvYyrUIDV/8/6yICHGRq9ca/ZFUx0qj5js7gWx7Sj2n+zGb
3ce/2Dq+lMnmYXAJnmpUBeZwwYbXRj8MCNqD580C3upiGBmgdgeLCb3y68WYaVdNacttasQvE5Sc
FiydpvO8mYms5V1wCP7PzuJA6k6TSOrMtZZ12t4oI0+XKq+SIGMZbS+cZM+BgGkMNzZw9RZnjgUI
BZMZQkPzenlTFBjNNHDLTTA4h+njAK1YUHpjP5zMPILD7V81sDxof7boVcUffhMaSPGAn5Keo411
bbgs1BidGiJ2GscoJfxE0OUvrlahEPNfC+IwXLghqOf/I+28muQ2gi39ixABb17RbkwPOUMr8QVB
iRx47/Hr9yveDakbU7ex4upRE8HsrMpKVGWePMdsopab7BR8ZqY/QHln7L/cDkDZxw6EC+1qgJ1A
DFZetNT/51gBMZhW7nEpR38y3wfhyTFBs6IIf9uYdMnA0VD7YAYDEOu1Q5HNEHg48/1xQxVF6rx4
LstsY1TgF7PCel/4p7nS0WolK62MOJPdjF2T0KaxXjx0GKGQbOOH4+R+V/RDV34xPybmTs2+Bs0h
mX2rpfdIuEz7CnaXVC+Ot12WrS9DmgQodPCoaqxOX690yzxl4N4GtTgU+Ys+lPvZS303fxk31URl
2RE+NwN0IIIXdASv17cMIFWBnpWQvEdH3a+9J8ZqNvZQdszFYRNSSbC3rS/ns+ZVwcQ4+7nvEIdK
ALrn2aFqVD8dtAa3sr2R0w62lGnDsCx4gC8JfTbWkarvtXOdnXZaTWP1rI7Fx4I9G6f0/jc268LE
KoWlPWxuSsBDWHV3ENJ+1KynxGiOBQLSk2Ps/v+MrU5e7jLkpVigN4zsmI7VuQl9o4mPoTmdYW3Y
MCa7Elwu3iqVKP2ktUkgoCLM1lrZsrchd8jG/OAE79qsOGS6frjt3q9AeHMOKcpTS/41U7+6heSl
14ACaOmntDzj/GLOy37XKjn3IzXSla+FXTSJn7nIivlqrwHyS7S225dzqf9l5h1E8DE0iBUDHVH/
N4Pz7XM+p3HCJMUcH6uFGbsyaMafodfkse+0gfopmpw4EKMOwXOfaW7A4R6a+ElJs2njhSo9aGi9
g3oGzW2vryFAltK0Ry36HCIoz5Mq7O5GbauUIDViQtZFcx909ZpZOwiXUJ1nUocSpL6+AFCvfdX8
fnubpKcKcLOo3nGX/tUkvvjG5EpW2FYKoFQfg/gxdpb5UE7WfyeIAx7nqJhxGQZFWOj67Caul8Yo
d/J88z6nyTsnavwu2viSST25sLFKfioqg2YR8+poxxxi3bJQ/Dp22/3t9ZLlc8Fyh4gIQIA3/ArT
PEeznQGizOJ8RgC9b3eZUyz3yrCUj8qonnWLSfnbNmWBcGlT/P1ij7ReLZK2AwlRF+NxUaunnNpS
20y/5Roj3Ez700hYN621uG2bcQR2EJnGPnCTfZ2Ye10tnr1eRVhng/hR5hSVF6TlQaPCJrJyypmK
MMw6XlZ1+QwKnQKFdVCS8nB76WTbBdMMbXgQUXyAV1aq2CisfFBYOovpRIZlEDMsvMdBzc9VuSVo
LHUJxBqtMwFefvP5XWLeCwsAkQABXg0d89Hxe/t3PLowsvoMKrYd8CTV+f6W0y4ZkEaJj4vBdGLg
7o3+5fbyyT2ifQXGUMxciLfFReSVM7MIdURIDGojYPRT3PjD9BsveabY/jEi9vDCSFJ66QjXD6TA
0GkkS3CKB2tvqfFGeG/5svoeDfkyt2ED0Hq0kl3FsI+bt6d4a3hDloUunHnLOmshkFzjjGu1u6Fv
YcffaCRJ/RAcNRweVeeoXi+XNQZWGTgipBPoTry/kiSF+WTrmie1YjMbxYCxQMys3vRaUXfIeOGH
pb4WzVPIoBf39Y0r3ZaR1ZZUcQa3YuYC9xfYd+tJiHlsTmmIGF3fQ8AZM6kHxkl/q0OPlIfb5oCM
8uir0b8WxglBv3pLm33Lyurro81uHEVjRDrTnop9k2jcbJ6HYeM8yq0wbAUMhwrIeg66GXhMoIWQ
nVuruNOjh7TzjkZ28srvt8+9WPi3a/avnVWMhW4MUViVZmeh5qZ7O7VC2WGENs9BgsL4K4MuYvP7
LRvoFKwGfHg08W1VV5eELodkFWHU7Fwsz4vAGsKQprT3Wbf7NcCq+q35s1o+1ZDs1IZ5uO2xtI7A
Qxs4EwBdQJsiVi+ykJ2qWuslVH0rM4BuW81OZjy/c4b2kINsmt/3VugDxeBOWWwkJsmm0jJFmYhP
FLCZdQV9ibRonqY6Oyejdcc73+zrY5beFcnptotyOy6NYKg/4KteeVgvSpXUWpOdXVP5PJnt92F0
7os5fCi5526cbMl3F5/+tbXK6XqdWnPpYGuoyYN53A2+biTPTZa+pBNYoHqL0EeSd0EIiHlwUXWm
IXa9fblh1G1psn1q9HVxet9NjrdXT3IkrgysPMrcrDWmjo/7Ajl8f0BC6hTm9+4zqIuj3bQnc0sF
Xe4RRR7Gj6jcrSl7q6aztEwX36vQ/qno1jMDmJ9u+yQ1wfw0QELEe+hXXi/a1KpBragc82LK7wbX
OkbTBmZqy4L4+8WpQjvRC2ooDs8uvWsKnF1QbUSa5BtCKvzXh1VUR7Ft5CB6srOtv9S0C7PmBxX7
DSOyzad2CrCNKqqA11+7oTbqYFLKB8+pDmKABL3v2bsT0rNCAsgcX7RZ/Wjp0d3t/ZGd2Euzq5ib
5i4bCwBg5yh4Utufikk9B0q3cKuUKUt+XFv/9W/1tZ8o9yS2jn+JoFENCh3i3Y5pxsGKnzPrfTZr
7+fY+1aMpk3DI8g33gKS6sSV+dU9INSG3tQrzDfB+yX7NIyjv/j9XCGSjMRusGFNvqoUyHi/CSqY
VdTHQxtllYE1E3KspfV1c69kD4W1BeOWRSYJHekmwMY8qFZeZZHTOqHI68xXkJBS56tD8cUtthKF
1I6Y6hOztfizDs6KJjaUJdm5cz+7obvvvfux2hoDkB1kIUGP+DJTJYwmX58AbVaaQOlwxlCUYp/X
VKuUxNqSrZF9NuCV5b6JfAnF/NVhnrtCLzUYQc+tZu+D8SVQn2vtocmHvb6FrZQ5ROKgyOaoiLGs
CXpzZSycvNOys1eVzR58O/zSZTpv1N1kewNAA+1hYEWcsFWsKYtuDXEASjuJs8k3gj8XPd5nHmPy
tzOFbOFA8hu/KjloHK7uTrOR2VGn402uPVRNcgcg3A5PmursvHTrTS1bOYYtAT+wT9zT1nFtxGm9
WEN+buvwSHtXVCNueyO1wHudNdN15gJW3mS6wg00IqcLohqlmv1iq3ssywEII/9jYXVdz6thsow0
p6/bfm/T/KHoX9Xsc+hkGxlctv+Xdlb7n/SGNzbi6yQ8ET2cBr6AjQehzBcQpKDE0NQm0Far5ab9
3KdMSp/1wDgpDbLgbXRcum9BuTVwKLUE0ScAdmqe5i/hnYuveZ2XjdNrZBpD/VLWzx738tiIfS93
NsJZtmyA5IHI/+IyX3eUI68L0PCcsrPTPbSxcc/epJt5UxZll0ZWcVw2XVolHWcztC2u9g9tt8Vu
JnXDgD+N/xCPXrNHJGYfDP2AhRFWp475z9b6uTkuuWVklf6NUFNsPWetzBilyv5VnBdvHPe3j+SW
ldVVZDSHMG0ZVD9XRVjus8F1dpNbt7BTJN5GzpTlMqafLKF7KHhgxE+5iLJMDTylWJL87DWLjaZk
M/5ow8r1o0hVXuai+D7Yvb4RcNLIBr8AY5ugOl3XCaGZZvQtS3PyNKLJTOs2KRSMxbC3x5+3F1Jm
CbI7nahA3emNEkesREpdFsyOaRZiHAVski8QukDfsDGFLKJ39YQH+ygGEEHkCj2f1SoO81RUVp6L
B9E0Pqbfy/ERVMiuN4Rm6m6zzCI7TWDd6f9DTAch0iqjwsQwF4Zb54Th7C+26fdbrWrZLZHOI3mH
phLfulWe01sIW8MGj9I68Pu0PhT2H/Gf0C65qIhtz3BJL8X0zET3CpJMDvH1CuYLd4IqL7EXtM9t
Hr2UlHRCFY74xFb8KfsrLF7H+KjBTf/fQ+TS8Gopm4FRxrzFcBs1JyTZ/DkejkH+km3hXGSHGnoG
gSyGOoE1XXmoVsvUAoMEuown8W7uH4bw9bYzchui50OJw8DOtQ3DSiIXmG3OHES4HIWM4K4xnFdr
1sLDbUuyiBecOUQIhRR4RK4tQbxZacWAJXfqRjBh2sDN0QL34TWTCoVO2D31gV3fLXWnfVsGfasy
L/VUMBoQMlwo1/HShUrmUlFl29xq58JRUi47cwsAJUsfjDH/Y2QVG4o7kjORLDnH4XgKw2k/Di+x
qz9vzhfKsrCNahWjK/B7a2vYUJZCuFdbATOuEeK6zVPrQiOsKv5h48Mis0POEOVMqPTsNX7H6uy2
cAeTPKWH+6j4HNSvZjYcuxaOoGHjNiYh8tZ1+LdEK8MBILEGQA55PMRoZYjB3f7sDDbME025cws0
QrroMIMhAsIwnUbvZ9qmx2jUH7re+sPTp12dbhGHSB2HncLlo8Ogs7U6GGowjL2eRMW5Vx/GyDj2
KC04xWNnfQxG8/720ZDY4hpCXRWWZPpS6y5vbE2zW6vw1yqVZ7+vZxXWszDP0ZQF1ei0eQmLVplt
nEdNahUMjkieDKdbqzejlTtdbIRNfAbhtgu+lNYxt/3J82v9PbNsB8+In7XkKVMGJsi/TSNPfu2r
VvaHjlmYYktHWXJwDCqDKAfB9sA43erg2KOn9NYAea7udcfiaLWRbyunuN4aMZbbEcVcMhC5dfXV
KCwrUgsdMvMpSOoj0LvWR+9zOoCbHO/AitYb50fy3YW7ghkfWIl5Ya6/iorSjovHQp/nHuT/kgbF
vp8sfcOKJLddWVmtHtOJscMEG9LH88cRMdEoPhZ2thGlUiMwUov+GaDedZVtrJw2MpsRdb6mODn6
c14x1b/FGirdnwsjImgvbpdVXnDPdweqXICSk0+B8RNxBOO/P8mo+Qh+V2BusBqvIh8+vKXSHDwZ
dOMhVQ8/l3nnNulGIevXnWp1x7sys0oh8Wyh1hhA9R6m0S7VHlL7fWwqp8qad2NnfoQTB1rUF634
PKv3HgP1Xjvtg7rdm/o72Dn95uBNzAR/R3kefdTGuOMsn5W0vS/HBDDOe+sesMOhr5RD0D65W/Ie
st2GCk7I0gCvhl/ieiPyUg+HzoRCWOlPfNR3acqdsTP/+2PCELPBEDeAintTGJlyjfq2sFIYuyB7
8BbYtZ6D7qvpfPrvKZZEDg6UqgoNExF3F3GlTQ7s3D3VU8taQDS44Y+mi/X9EuTKyYImZe8KKZ3b
NqVLeGFzFctLpIxZ2+McyXxn598n7SH+De4aBlih/BSs4xaov2u/rG4adT1j6pkyo9/lT0wSls4p
PN72RJbFQC6SmnkpU8oQd/+L1RtmaAdjhxH1uAj8rP0rMk63Dci6i8alhdXtUJmGNtMDMb1tpyeq
qUd76vxB/ZTp9WHKDRpGD431Yg57xyn9YvjvfRCsu7/GCACMrSsnodkMapIxMevUIXMEWVHtIwhd
NuJBIvws/nHefGRPoGneKk3bQVHzjWgYGFSOVvINZrQDc313Ve+nvtnGCE45PjXVYt5DA/DBHO8o
49rpcARZjKzTft6sf8muAJc/aBU9Xj4FbRiCpHfgAWhARk3abtKdnYkk1DJtfD/k7ovZFmIIZld7
dQatKMrVqC/YYzRAqyDdL8ySp8EfkYtQ45PxVPw16dCZDEcom4/Tk/ZBnY+hJmiYMuSsbgec1POL
37I6m3UyK6i+suO2vXeWv0eFAf7yrrT9Kt3qTsmYXED2wuNC0RzKkfXwUGZQ4rZGBjAC9aVIXLB1
nZ9qT0r9EMzOMQhjFE32jvepig9TdTeLgftx2Kg3yHLR5W9Y7XREV8rMBXfcHOZ7wW9r2btNGVZx
SNcfPF53ILupP3tAOq7ThBc3cz0tjEvAvsNtR9cf2uJhzP9SjfMwfLeDrSaB+Pfe2OPOTI4Vj7o1
QY21VIVXWCwsdcg6pkycIXeJwgSTDbejRVZsgAoP4QBR3+AuaFx7FiZVoNDyZTw8HZCd+1Brzk7U
coO42nkDyC6SFS+DDxtmRUJ44yDkBLz9eRVwj7w2mxtp4iBtJEh1vWO9ZDuESoPmx9j42jlNvCdv
+awVy0OycT+SkUDAUQb5gy2uAFTdru1qalQZ2QhHnqf/nSD7HBvlwbKQLiwfiyjcN5FJh3X2uxBW
omXx7bi942K98RyU7u7Fj1hF0xQUcdJajI6ozlfayLuRARWAxffJFk+87OtGRQyIm6BGgXtz5e1k
Q5gglIuD2PpZVs24i5TE2QghSXmM6gmVZo2XluCAuzbiJKWbuGFCEnDU+9kUJW1/egknjYmfwQ/a
jcWTnXcI/h0BDCSA1tc3x40T0T7jKI5GvCvq4MnLstegCbaSuiyRwiwP+SU1YU796ps222HopSrz
S53R3FnasM/zxwUilHqnRY/ZfA7rwo/td7r3Bb6SZjxmqn3XDoiffQq1rXaebCPRX6EqzS8i067C
dipHtYH0hmFXo0rvXadLDnHYahv3elmWI0yQb4PZHizUKi6LcjHmajJhJx+CU5QphyIGERS1e3TS
/a54aOvhJXGq30jgoOOQUmMMlFvYKn4YrQOSRbnuHA3ujkkVp0ph+jvdTjiyBbw0Iv5+cc/TtNLU
RpBA56V5qZYvZrRFKfaLo2ad0S4trLYoWHj7WSWLF3nvS7vfBwwZWHn5oDIQUziLn4fiHZBDPB3l
75P0SeEmAhcY0penKu9G8Jqmz7MEPqv4wSqdd8l4CLPlaBqnFuIdrbnr9KMTb2H9ZUF++atXW57O
jQJ4XWw5XMPlIZxcP8i+xdmuS3+jt8bzBMokmCVA/axhCQy4WGnpkXqZYtiLu4FCdSLTjr+x0eCK
qFXybQGWdb3RC7MfQxr8IkF1weTEOyXdqJLLEhCcmv9YWG200mrLNHUsWamBrhjtnRudS+Rnbvsh
twK1ME9HcYFf+dGHZpb3LafCmZz9wNS5eA5P88axkOVuaK//sbLyJY+DOvIsjkW+POmBtffGn5Sn
B0QWdH1fqOF/5xVBaA/sPc116PecVbSV4zyZucecU1y8ozSQT+lTDwECzfjwd5aPVi2VMNgw6TFc
h0HcBGnRBjDDCA6CmW+eN37eZhQWv/fNmb+wsvIHV5fSEaQbUV8dsn5+cQdR739Y2i1YtCw1i2oF
pWNBu2uKc3yRvxw7bTonYKMy2MkL+k61tbOyP0C1VWZ60IYDxZbbASjNDBcWRehcWIwLJ1SimIPU
lsM+0PXj7CE75g7hXdlFX5tgq2orDUXE4RBeFdqeb3asTPM6FZwzadF4/hQ11t1kt/dFkVZ+nYXx
fiSeTtmUbF2BpSftwvBqEyMoEKa44Dtvi2mG/kk3fwIX/Z14hJQZvkQh17PG2sY04oMlgMgk8IwT
oI+U13Frv/zGljGJTNOE7PdGmSYMohbEKzmD3obfG8n99NUbFr4q5clLtyjqZT0NeJKp/MJvawqw
/nWAmEUwtJ1CHnQr5Ou15Q7OBY/7+0B7KPPRw4ue1Ifch6c0Ozn2wdkiA5McPtAnoJvwlHfZLwqF
iwCNQkPRrAx1gETJeFyH1R91VEOhhcpxEJYblxSpMSBbgFWpsiH+c+2s0zdTliqMq43qXOynJht2
ZZcbe5dBbNStUQa7vZVSezA2gq0V+7m+8MWpa43W2DFtMxnAzgftIZ/bnboUBz2O/r5tS3IAAFMh
ufdLyN391U65WMi8dvVK5fDRCQNYF2YT5QImPfZmFSQbb4UtU6uk0s5lEimM/Z21gHdl3PvalPiN
lh5ueyRCb5WXEU0Rtw2mywUn5PVuKdk85L0DKLsZh5lim3uso/HP2zYkGZnMz0CU6fEcQQfg2kY0
hoVTWcCkzRppFuayHtUwPSzlwWi1QxnnfzId2imvt43K1o+OJST2EMszU7I6czNK0YiXu1zXgKqm
zbeMWqKi3N82IsnEQnpGvMsp6QG7uvYstxsn6XhnnLuw3aWeflTDD9ZDBCew8nnZKlBKPjPgKsSZ
YkATdtzVMuZzbyvqgrGy+JJD1Rl/M5LAH5N8B/Dgtl/SxQNHClhNMJS8GeSuqkZl4Au/ktLww0BR
T3T1813VzPP+timpVxemVm8aZcl4ClTEeUwbTu2+jeOH2X3f9I5fV1vfL1mwA8EUgmTQKVDLvt6u
fqj6LB9xyws/DDaIFKglb3sjKxKR4QXJhouKNzPw1yaSdIyc0SDVMjLgh17N1XCmgz3v0kzx43Y5
xfkPi9qfp26h7GV5ELFpKEQIjbc6SPSyItSkGHtt5+xT1k/oY5UPceId4t9oC9Gl/deS+CUXWXBA
6qJPbIZdw66pdlpso4wYTPrOtTJ1IzpkgXhpapWejMVNprJkxq2OXqv8FfUT13y4vWXydePrzMGi
brkmo2js3MtKB29UM9mVkAk65UNRhse430gWsuhjuFpQIcEUi5jB9bI1RtonaQF78QArFnwXSpKf
brvyCxe/zuaQ+/Bq9Cj5cH26NuFVowJXtxhIyfzWaA/6oSx3YFzCO2f5OMavS3Gf0E9BkmdEgKX6
2sEzs+zq7BsKWn7ykIT3EOJHwMY3fphsGyHPAcUNWJAu9Wob51npmtbldzkuDB7Kz+n/gW1btrzU
ZSkFMztF4lpF5VgbkzM4HomkmKngawB7tkqisnR/aWLlRhDqaLYhk3nu8uQu1J/mZNzZSEkV+fsg
CR8CI1B9DczGVH/qGtevP6bl3pqdU6mleyP6YMWPTbXV/JP+JtINu05HiQve9ZbPRjWkKOUBkXXK
J93+GM0/tKR+1AvjXWOY9/D3bYG4hJdvgowmoLhrCczsaqEzddEHhvgZ5ymfNa0+Vs6PXlTB8kc7
/3w7oGVtE1NAxQhmitF8xq+9m5Rcs8OU8dNAJ17N5I7rwg7JgbtYdU/p3O67isJP/zTN5s6N45ei
nZ7dzv0KJuh4+6fI0gTugqhmugJaldXpNYO00ieF9NobL1Y0+vr0dajg/Plw24yMgNykvkf1h6cr
qU8cpYvkqjUmuioOhei+Nj96VvPDC7tHM0PNYYk/ueY+TQ9F6MdB4+y1xr67bV12TrndcskQ4+vk
kGvjba/keg1Fxzk1TsHi7OouOk5lvvGRlAXQL8Zs7p0Wr3T92kpozIYF2S7Qi3Tw7aRWwDYUYNSB
zFWD+XfUKhvVWqlbMELAu8P+keSvDWr6GEKBYtKEp5IoJr5r75vubgTIbSPWuj3kKWlA5rFiuomP
av4w2neau1FPk6U4kML/1w+W7toPxV76MRNgAmV4QHzC35aXkm7NhYVV9C1REFHOIPpsxCQMJr6h
QfqR9g/w7m4EwZYvq1yaqAHqMvQlzov7VEJhPkcb2Vr26rhYrF9og4uDZA4RaM8AV5bep1ZbxsfW
8od9Mb8a7seo37C2sfvrYuoUKeYU62JrlH0dVUfUaw61vQFRkBYSwM8KuBKFhDf0FU1URHaYcD5V
herzpPveoqPk65wGjxJ5M0Pq9AcCgFGWv8S9Q1M7O6HzeHLtfPC7dKuZL93Ci1+zOsfupEfd7BLx
TjwgDT85H8zK2OqcbxlZRWQ5ppo3qbhcFtphrj/PuXK4nfS2LKy+Z71pdXXuYcErvuXjY6luVSTl
Of1ioVaxDqwossYeC4rxJenNQ5Dcz0kPd/WBWms8PmjRsC/zZOfCO37bt/8lYn715kRjc30KmhhZ
dE8IcI962qm7ordsfRf3aR/vqikvtL2rlrNFFk7n0YfxeXxJNBeO4rSqLVBEqvbc61oRn4ICjvqD
18XUob3C2BqOk31dQQ1Qf+b1wsTP6jtva4tuGwL606TBDhyOH8zHYKz3g/JzY0FEUK5vL5eWVt9x
dYgNN5xDOspttktswDXeU6J8mj50QOw+m56v2ZwVaOcM7eNt01If4btGzxggKLWQ6+xttV6mFIZg
IddzP04MzR9cD/1t44HVDzfKR7JroX1hTPz9IvsZiG0O/QS2JYqXb/MYGvdOMYlXaKTu6gESjxmm
v6M7N1tXfWnahXYXilyqPaa1MozYQmNFOU3nLvjL494bj+9n/RyOxyZ8n1CbpsR5e1mlnl4YXL24
M0tTkADG4NyOJxgAqH6/mxhuiTSec5a1j5aNB6M01btAQSgdg8Za7+NSQ1lEoZgj9ZoYxcOstV9s
DdTQbbeklQT4jcVKgs2GZvt6B0faQrNTYqYAA48OTaT/XcanWcl8rXkGMOmXNR3TrdajLEiZhGbf
wGNS2FodxKDRgzz1CFKGMprupaoetDL0+/HLhnfiWbI+hpd2Vs+WZEGVvUmwMxdfGorDT+auivw4
gwFqF78r9qrzF9TwNp+124al/oHhEW8Xi1fFalW9JVYTZ2FVveYFCJQ3fYOc2uk3PtTiKL/xDoi0
CTUoGLc1KGkGgRAGeUdHyEI4s9/Z8DB6+yVE4XKjUidN8KBJwBOCAcWnVVYpGVArcoP2nfHRgYLA
PY60pN34y6Rpx8HVdzye/J6mqNObzBLsgvTJyr/noIxvr6v0peYwLEe5EGiC5oq8e5FwEjW3pyTA
ZQ0y/epHaB/r6jD0u+KPWP3WMC5hL5PvIaqSW+fFeNiqxMrAo7Dj0VyBmRulkTdPlzzOXGsSbaPK
3PXp3+Y8+SZTdMV4N77myXGE33C816aHyfux4bp0t5nCEYgeqtvraWvVjdAAimjv6O7gE8xT+WeM
JhwgAcW8K3v12OUncDMCTclB33Xmi9rV/jJXviBf2WJskiVgIGqC/JPZadC61xtReEZmVZkAiaSF
62cNCt6l9zHu4FTz0nQ8JBnaeCNtGcZo0j83lkJ8Pd8E/oXx1dc17aqmUSpaodBd7aNG+2Qafw7h
mebz/ZKY79q+9qM8PJSv0RaVg/RgM5CAIilocsYPr93mehWWXU/DHGaZzn2KXeRB3k9bo3KyxRWd
ZRT5qO7ymry2UpRxY6OmQ3pshscwLh70qsez+lMd6Xx4uu9Lo/2hGPnft9dVFmGXZlfZMmgXGv8L
ZvVTR8cwrPKDEhR+4NRP3dxvHGXZ941uGpEMebcAb1z7ONuGUnULK5lWrxDKlVBbOvFG/pd9tJlt
YAhVnFl9fUtozSyKFG7aREa4K40/+dSYZbFPk8MMQ3tabkkgyHRjmIkHcgwKVwyyrdKkqtfl//TM
K6vexe33sIawom7R6Xrx7vpMOVYRL976AKu5387xXa3zuuqWg1u536tI3XjIS5eYFjdod5g6qCpd
L3GvqJmpROynYTa+on1ODaByzhYwRvruYC4AyR/Af2TH1dVonJNKR4KQMxHT5L7vu9RXUwfA0rAf
kgMod7PaxQXS2xsfWal7ANzFnDGdsTV9C+IuVh51cK/mgys4QqzJ3o/BRphKvQNgjIAz42tYWXmn
a52eGVVPPyyOy0e3QEQ8NSD59wI1ue8WvTvy8DIe54r/Vbp/GmMN1z5P4o+3z6Zsho4SJd0DUd+m
Mycy08WXr2uGxFN4Up2H+TlM9008IqdXo0px5ziHcjlYivEED1W9tPuwiP7UzbvAfFJg8y0FQW4X
3t3+PbLFv/w5q0iHcNdq6ITDguUkdz0o+2X6XChbsSVLhEyEgi0FIQyYdZXol04pxrHmK5O3zsHx
vs1T81g6oPZsBjXb8J2j135d/sZ8uZhD/cfqKv1mmZ3NKeSQ58p5zfVh5wIuWL44k+Hn+bIjQ+5u
r6XsowI0iYobTAB8Vlbf0rmd3C7UoV730s8MZx9RAnPraNe7G7c46Z5B1AJk9ReCbbVnYdwGoTuT
DxTzNVLgB4LEr9O3Ch1SK1SVwa3CwMb19zpQQ+pt3dDR/izb7Mnqf1JJOobLz9tLJvtUoXX6jxHx
Iy5Ow1zndd2LLrXptLu5flWhhzKfl3xfjM1GBpDG4IWp1aoVbRr3alIiwjsaXzVmoHO7P0yNee9k
6Ayo5r0bTIc42cyr0qi4sLv6QMKtjqYTaKtz2AY/OuqwVjz9WGzlcVHJ47eXU/rh+h+5RwfCJfr/
1+vZMI/lhEIQZugOZvSiTjvVfi7yozu8L8LvLuTx7vLkOBFiwE+h+kdIpa/knj9lWw97afTwLARm
+euHrE68VXn6aIrmeRUnO03/rNupXy2n2+6KEFzfHzkCzLHxprF4Xl9766WAksKB6NHCcM/YA6VM
eyNqpLt3YWK1e/MyzLYyEDVhG71rbGvvNO0xcswfQs/4tjfSJbswtfpCBXVpjoPwJm5f1QoAYvSz
2hpckNtg0h8aMwYb18PFVgVaWxXwp0Ytdq7ys3FLn2/67zjyr5HV3mdel1c95+3sLi+C6lwdnoZ5
azpCmjnsf42skvuYz7MZI1FypsuKRtqpUj5ptK8XZJbK8M/fcQh6LB5tVFjW+H1dHWbACwRBo4EZ
az5Xjuk36UakSbfGhQpFsKEAUBPBfpEKhzgfh0hcUKC+H32GlIY7dyqDI7pL3v+nKfFTLkyNZaZp
QcnaBcWXos/3Y/0yA5m/vWji9745nDTXgdDY4LjWE0FzExd9YIwgTBrn87i4P5XNcVlpOcMTjd5f
dKvMcVw7kjuRbeYt2hW5EzISGQ3vNDN/LNCsCLv+GOfdc8cxZTjwSalSKpkHG3lw0BTRPjXC82gH
G5Uc6R5e/J7VHgKEHoLIBrTRiu7K+AI9VJV+ub2ukoxEO93gvY58GsW+VdJrigE/e+Kk6Pu7SXWT
E0SP5T7KnNkf1S0mR9lg15W5VQKsdK8cwoltzKvxWDSki/EvbVE/u+r4Veg9RNl96twrLaoreX6A
3HIfaxv5RJhYRRIDB0ywMJVkA4hZ7bIyBaZdzOjalwninBC+W0q/a9TlgDbjczK9RNN//65cGVxt
Y2pH6gxXFYA26LrBZzjzwQwKd8OKJINdWVmdwhadFbMwcWsuXyHnr44amqS0GKot1Kas2nVlSYTU
xXnnntEnHb0xKCU+RPZLFY/73nha7lLrGcq8vVmiqfPUAb/th40k8L+YBr4kXq7wMK/2Dg4uV01b
WHZj+2PK1zmsGLbhXXlKtfjgwmsA9/mTO3+YbP1dXm+hfSXnEcdtRs1AQHpvZtqKKQFVnMKtvwz5
Pu0eUoBuSvbh9oGUXCzp34MLB+ELr5Sx+m67VQaW2qVpFr9Ch9K8BOZjZiF5vZx1bnu5/fO2uV8w
0TfH4V975uqOBy1y2KgDM7NRfhyL++ic3kUvfbbvx/dqk/qowTvUqfVPM/OCGqNHwO7bH5r1Psh2
hbUPR7+aDtp75aRtjblJMj4oAw6qaMmJQsJ1mE2gW5Gkm3lvma9Uy0t3w3PpgWFMg06DjozKG/Xc
pGevI1EGmrTHaPwSw0Ed7UPrFaTyBixdNnmOL1xdQe8wVeWt4rbSQwoGMW9HTQOC9nXM95r5Re8W
f27gkcs/Qd2yz0zn7JbhbrCPxfQ+so510+8Vbtu2/W1LoEb+gyzGpAV9Ex2X1Q+K+aHR5PGDYBdC
ZNSu9uk7Jk+Pof6tLz5k2WPteLQI97AqxuZnfV/13xbzLoLg3Mt/Q/aL3gEyHOyExyCn2KiLfOKo
UbrMMeM5E7BYy/rT2yr4SY/UhYHVR2dpDK3wJiIpaL/07nwa6+necB+s+u/GdP+cjC8ZAxG3j5U0
VVyYXJ1iLSEOqgGTRfbZjB/CZKC/ZOxvG5G16TgaaF05tB3o8YtfcbFypKhSS3Jw5kWFNEpG4fSQ
ep5z1FUUdFSv647AghY/VCd6oaYSnAYtHja+O9LFhRYRpipa/NDZXP+G3B7rkXoq+ar6bnwlig48
EwsVgJCx7Fzn5bbL0o8354hWC4Kyb2jHBtUIwhzxmTMTzO9Tq9+juOO34501FA/p86R2/cZGSrPQ
hcHVQQnUMmqMierI0D2FQlpA2wp/6QKKgj5DMlTw1oXSNK40K3URChQcsEn2Pe93Wrsr/rLTQ1BU
OzTANlySG7QAoVNaAkK5yvhJlfAuEZO8joWQbGWek2k5mEl2CHNll1h7Uz1E5hYmQFYxRWhepybL
xCeDQKtTXndJ1CdhhHyQYA6vcy3eOVNl73s9C055D+9XtxgLVNvO/yHtzHbjRpYt+kUEOA+vZE2S
SrJlW25bL4TbA+d55tfflbo4xyqKKMI+6Eb3gwFHRTIzMjJix97H2nDik2pN9YfJCaKN/bp6aMCo
Qx8LVJf7ZZG+WHLa0IVivblVzaNSyHtF+9UbwyGrH+vuWfHPYbqRZK9tIij6xUuM0gKM35dnZPCd
Vh/hDz3D8u2G1S/V/Hr9WKx1QGFo+I8FyF0uLbST3NV2wyRD2buxnn9Th/14J3f917zob8b2nUrj
Zvwc5E8Bkw6zDAbc3DiZq7kZE6NUxQGAUz1Z/AS9aohFQtbXbMufSZ+XrjUpByZhPKkd36VWiu7m
zggZ9Q1OTaDeqrl62lgFEWuWuQzQVYbTEV2jHr7YY1OcjmXQUDKVlPBzjvgg4Ja9P0teZqontZY9
GS4JI4flFAKcEQ6E6/bXDtZr84vPjOwJC2ATK6BigcKmZPqzctUfCmwV9AfkeqdZ8cYVsHbPvDYp
ftKrG0CJY6MaSxF9u295ZO1EwyzYxEuuOsbJBcKFcBUY3UsrUd4W8qT4oIfm1G1lxljDfT180YJn
uThnRnWglbTx9l09phrzpWJcARL+JagxSZzECBuZY2o13CVf2tGhRfclynw4f2ePJ4Y/zI9ZP3jX
P+LaWRXTVAIIzWja0q4V9mo1WUx9BIkpyB4jfesZsfbkhgpMUFmRfcnLqlk/KBNauESD0rnXpNjN
os/dWLmb/WKx25en4bWd5c0cqm0oBRRNc33cpa0feVqqkWGp3byfCMUknslW923tfn5tU73cKe3M
8JZdUtuak4NdfR5/2MVzhzT64KZ98xdfinsE8QTGnXjOLwIOXL+aPMQ0m7ril+RXrrk1c7F2uEiQ
+QdRD6YUF84441hL1kx5c/4YN/cSutxR22zEjDUJcUB5IDhALigINy2CRiwjdOekPCrbqFVPkW9P
uykq2l3u9BJ6mJpyAkEHp0AeOZ7Wp93OGlo4co3KcFW7Lp/THs0cx94Vge97zH+Ja3Wq92NR256P
nqbnpMGWNunawnB5kjzwq+nULxYm6bQwjmQ0xpio9SAEtG3X7LdAaGsHkduEA8KYOVNti+0bdT4g
pzBKzyllUqX/lRdb095rm5W3GMeckR32z+K6GJum1EMZOQke2J5EBpk1gdeY98RSgVra5MxdXbZX
9hafWs95hdi8owFhPtaZfuiLwdss6K05Rf4GuyRVeRhiFqciNHojV60GSQnVdKeE867QBpbHvSPX
h66IT3pTnP48ZL42ufhSRi81BVKDkL8H3yju7WTYja9bWE0uXptY7DhHZgil9oeUyZTeOpr1AJBY
Doc7p6qCY05+Dp1yOx9LmQE6KSp5QmtslyxMlUeU6uStAem1vfn65yxeBemcSp1l4HFIzi5QbsNf
dGVFCwoOAofByTdcdXCQ+mnWo0Jj9Heq+qh0kLJJT9dXde0igocA5BxNU0RIhJevkockNOraV8Si
Fo7X54Mbg9NQHKSuNy7ztfwBrA1kp8x587RYfL2u1sqpz3XkNFAcmcf5qMvPsfEc5satHxa7erL2
YbL1rlrdMwRWxuG5aaEzWbgHRFiSoFlF+AJyEXkwHot88KJUR9Ds09DPe236J7MSz0KhoAiHne+A
m7u+wGs3sAOY1aFmCNviko6AwN37yuwLv2EyEoVvRh7z2GtH+3ay8r20KRa3cvpNaNqEWJONMrC9
CDGzPhSFOiIKXEtitvLOKne9/m6aE8+EL2jrglzxD7IM5v+A7MLVthzg9/OOgf2U7xqqZzX5Jx+/
19/K4mHealKs2bEE8kKhWGUCVVhs1DyxaGiZCGXkd7p/Tkzj3dQ0T0YH9ZuqfLv+0dZeqlzFYIeE
1N9bFq/EiWyrF9YaK1PduVfKXdmgNpXUsUOjzvmUOll/O6RW6xWgcJGr1odjAtjxeP2HrBxPaFaA
8QKhEonBwuuqVGpZ6RA0kOrK68vvc7ezyd+6rZG4ldMJWp8iq6B8orS+eEO06Brl41hm51qnfjS0
bmPfVDea4ykz3NQ/8+QvEmAgomiUEuBED2YRDso4ysZIaE/EJkmo/FEqo53iiMmHLbqvteNgU6gX
wmwWIW6xhIifDFbeG+m58PeSHB+SWM1dwwwPQ+GgoFhlVMnUrf0jgv8i736htaK4ABIFEPblblVz
KQxsH6EBSxniB1T0vio+s5u+44eOO6QF7P9lkh18MMMPXTCXR9Ue86cxyUMYp4d5X2oKr7jre2kl
9WAmQtC/gB8VUlOXv0kfEG2zfQRM8qDPDnOWdl4Uck6tXt3q168dVhKql5hAr3YJo6gTBKZgA0Cc
Z/5p1tNtD3/9jlfBsZe2Os9rABVCqxAcMgCGOPrCrVLRIqWPctRS6np46EPL3/sAxMH+hMHeUJXo
VOSFvY9o+XmTMtDUJXjux0HwQA11s1cGNFzCVB7uxjkfD3Kzyfe+uhqgBBn8dAT/iPjzV3dsq+UZ
Ku11RnulKI5JUWpHIw+dQ1KY6X429Oi97vv5zfWvvRY5AFoJwAzgxDdv5wZe/bkFDQUMr3sILO39
NH2pTblwZX+Lz34lEzK54iDNA5As2Ccu/VPSCKWJnM1e1reG+ZgWW0d4xReU60BavqhQkkNcGsi1
wG7ngE9cGh/66IME64iieJV+ur5kK9/Jonpl6jAc0nVbQp3aiIHNRJn4TiHXjP2Q2rNrjJI7qe1N
NX6/bmxl0SDYI9mh7QQhgbzYtkqeOYEZKpzG/F3c3mf5lr7qmgHUDHihcf8RaReLNjZ5kiox3jRF
ae8TTZHctmmt43U3VoKKpcER+KK4A9P8Ym9PfPkJOrXs3DWJq42zp4xPFI82QteqL7RD6RHBPUM7
8HIDMC/GWFvOfLaj036qaRfuKQ2rG1bWthkC5tSaaEExBri4BJts7Ap6UAWjef43x3/vh9ZhSOxT
kP6FHiOtXSo/JGgwsi6ngKApjbRqRtFEKivrrtabxrVCPTtFeqDtr3+gFadoq2FCADsppi2eKVVt
j2EuOUjeSOmO+VVYTDQ472AyuW5nLdWmgwESl6qr4Cle7Dcjy0sLjoLsLGokHyT9c2f+W8/n3JDd
QbqzvRn23Pa91O427IrH7OKqZfZI6JwLfD3Jy+XeCEdfXGAa6jBFe5rCZK/3H5x8uBsUZivH4N4v
Fc+W7y1T2rC8trJCP4s+PXo+8HJcGg46x6fczqYUb4tWh6eo+DrCL6U+Xfdw5YiR+UGiCwAYffJl
WAoacHdlF+XnVP1VDfeMjCnhn48UYoKOmgOVrPFGVLObyVVkK8vPo/ScW88hTf/NSbGVMwwkXzBI
QxL7tucSZqMdxmbx4oZBL6LZIutY/R6vDCxCUVHKYw2bQ36unXvgezPyFVV9v1lSXTPDgwdhWETM
TEAJl58dPqW+NpU4Pyv9XWkj7Zv82wdfouLL9a++aoZCESU26lJgBi7NSJMq11XX5Uhxa8ds3wR4
o7aeszW3tDY+wDTRfw29FOFfZSeTlSS1VPR8+85xNbvdYxBx8eiRq7zp70Q2Gg2Vmxqf4nQXHebA
PNuNczvDZ9b/lJ1Pf+w2bd2XpIV+NtfjpdvGrJRTG1IYz/Nnvf/qmx8k8320JZG1cqQurCzeBEHZ
DYWS06dKneHW2RsJUgPlFnfUWvuCoTwApVwmQkh0EXrB26uRpVOcpstYTJY7HFnLSpYFu7BhHOfI
dFUtP19fwFXXqMkaVEvpji+nUuKsVKoYYt1zJB/DsnJj6b3SbsT6lb0JMyac7NzkkCwuaefoxlhW
3gGS1PVp1w+BNxXFIQHn7ifhRpAV23wR3S9MLU6bU4MKrGxMTfK9Gfd3Udpy/9/wQPek/GfY5Kdg
i9FfbLFrJoX3rw6Er+VyM7ZALu3xCf604s6yTLcx5p3CxOT1j7Xl3WK3h/Usq5KFqdLY+5+nqngf
m3d591yb76vkq++UG6u5VteAew54K4mu44AaufSNQ+HXkwIOcW4eY1l1a4k5UYS2Zl3bTWHo6oJf
31OtgJZUZW9wCq9tzdfGF+eBl0OmqCXfUkVLUFVcRXs0ux/XV1Rf+XivbSz2Cy+IYBpybCh9sYNv
bxeY1YYb6ya4jcmtNcB5i4Qjhuy5HHRe84JU7KEJ/GbvK5J1c92Rta0hsDTowcApxvz95Zei2Kbl
dWdApSb0SJzBC0IbxiWqJOqXpr1Jug/5tPWQ27Ip/vzVzpfkqa6bCpsFbQJ48mnmu3V8aKbuxPRu
J/90tsam184acGtejdBs8fBaHAA1IqOUdAfAgPpVKe6RLjhB4kXukcbv/2I9X1la+Ebm0bMlfHZ+
NHrDUHqjcTc3d0HypOYKaFXRKPnzZwsPPPrlBokPSdpyyjRXg8iWDNpXDR2Lg6IMj0MtR39+poUV
HqyQeohG2WI/mlNajVqKgHRdjWhhSIe49yrNOKq94jbB96kD+z9Gd/1n37i5vqZv7wEsU1t4eWFS
bF70mcymjLhpaFDo6v2QpiLdarQnpguvm1kB5V/aWXiYjpGczipNs7SST0XwJYanRoeILAFPUbf/
qNWTQgqOUtn0CU7DPrdoYyio2EjlBpHX26PPD+F5SGkduRym7S8PiC3VmllnOGxmD1obesb8dN3V
DQNLJK6WOTXa9gXtGKty/fw53gKiryQluCCGCQW2QVS3L11IbK3Laou1VEP9lDTGoWze5/J9n7+P
pw79pdt0hDh02uIgEuHq8lLFrEA+0cYlni3D2WQgLtcriEOr6Z7kpP6hSu+zKNu3sr3bbNqvriKy
MaLzI07GYr+MsYJEziiMhZZrSe9JMzcu7rdXGe6IYhFQXpKt5YRx7BtqOIdYSEJ0MgHbdACzi2Ir
Od8yIxx9FZB59IFvEGYy2pdigqvJ7yej+ytnBGRDMO7ynr20EteKanT+/P8a5MyYgO+GGf/6xl6Z
+oBciS1niKcyHZzF5R+nlGl1GdbG7EHP3Inj2pBQPcTdUVefjUbzAr/1wilhYDIAo7VxrlZDyGvz
i5VMQNxEfsbBsieP7PUhMz+qyBlTGJBSxc36nVQyv9k927Gxb9XqZEFDmkkQ2pubM4Zv7zxBM0X5
h7cdLKlL/h67KWw/0zmB+rGqvwdRzXzLz5hRl+1Ff1sbuTS1SCLGIDWkuMLrGLlMvzqEwcMUJQfU
Hbws2hV25iqDl3+//qnXTt9r/xYRpvTNtp+mLBXFBEt/Kvqta1X8BctYQh8HeB8pA9frwquqlgtZ
num8yzJf0NpX0YcgeAr0k3kcnyRp43SsRS6m+4n3SBkxGLpwJ53lMtcnrEVBHx6UknFAf5IQ67Sa
5MbsLGgbOiaGLCvdXV/HDcNLMKVVa7lhBxjORPHsFAy7VPk+Gkcj+RiCsLhubO0qf+XlEucUp4Ao
mgwcTF/YrqE/BUbgTnkOk8DhuqH1QKDSDxePVMgEFymfxbirJY99ep54/w7tryxoH8rwvvleSLeq
9l3SkPr09zKiZj3MZFs4lbWISpeClyvlV0iyF3FAray41ErwDmP2zERJ1Nzn4a/rHq6aoNTKxUMj
gX16GU7lGYYbbVLTs2bcxO2DPBzk6uN1E6tbg56BmJSgIL5MLM1YDtSg0rh+YDwI77XhV81UWX7S
qh+0rb3rxlb9eWVscQDmsbZnXyA3jDFwWx8xgNAbtuRw140wQQAriYEM/GLRdB9yOrvDiBU+CVIS
U/rc1P3W3hPP2zeRA1bb/1hZ7D24kZUoVoGDWAjJRd2u80+afh6Mr731rFm7qrU9JuiT9IOQury+
isKBN6ZRnYRoCQQDYxKXu0IrkJKTfD5ZpHTjMZg13Z3sWtkpWQ0FU2VrWx32FTw4wZ+CLnnqy0lb
bHWIl9shym2yZn3eQXyk9C70Zt3O0O4H5D65FzzUgxzjMQkoOCQUy7eUdVe36atfID76q/RFYZ46
kDp+gewNxj91ErhxfkxvqdFb8VaYXl/f394uNpBjhgN3vM8raGa+Kvw5Jh8ln/ml+PP177h2+TCk
BAUqAHNymeVpsAy6hG2cnY0vYXVTWLvG+iePpvdG8E5t271aSYfrBl8adcudAwUIHxMQpBjQvVzF
UTUYqUxD+gxOrd82g5a5rSZk5fp+YPI4yRglNecDyXd0001FuAdPKp2ctuneDUmpeUrRl7dD60uf
Csf/lltZR4mXYoJRoVOSA3V2c4ZS9kKH42jmnX2bhDUE1/ro3NtK5NzREA9urvu09rFgeBbFE4s3
+bKlkQaF1NCMTs+S3RwsDZxlG3mtnOxr+8+nsKDVh/XxBURH/ilCwqs92BvRkJjwtpyNZnTVGtah
ypXkjW+0+qpigFDQoMNGQ1fg0oqsoykXCDjLHKi+Nw9TsCvt/quez5HnFMO3OOnSg1Knnq5nED30
0/76gq7/ABr9jCkBIkZe4vIHRLpZNtUgsf3rHXPF812bHVL9PtQe7X+S3O2/Xre3lsMKXMF/zC0C
aTymEaADThs1yx91+qT4aAmp5d7M4l3bboxOisV7cwBg5FCAKcpQ/C2MjS2sbo4FcEWTvDk/SN/T
ZnyI7RvDjt9Nmf/PWGyRra+6B+6YKhutHu7yy9WcIDbrm7DPzknW7oLqTogEOuCU8p0UJn9xvUJU
JcgamQqSX14urzZo3SXqpCQANYqqPlRSuZcL57Yot66DdZd+m1lsEGvmKZLFnTADuqsIjz2jTjRa
dqo/30azvSVXuFJqptss8A00FC1R3LtcQzn0YZywgJSpxeexPcXQKNR5fdIDQBWyV+fFkTJfWH1p
my0RlLVr57XlxbWjpiGFU7PIzn2wa4x0J2c7IxiPbSPdsu3Ql3u8fhjWchdGe1UKtdy16lJWVUml
WK108D1K85ibKJ1G91GxRcSz9v1eG1kspzlSl7J8tklqnUL46eK42A2d5yTHLvtzeAKfjsisg7ME
DrOEVClmXehdaIAZMDPd65Up92YJEgbIHrfcWl07E5q/FzKGN1PR1twoVtcPbEutN+9iZZ52hWzf
qLmxlfyt3TlgbQR6lPQPms7L/VhoMA5PpQ9OwC5dqRt3XfhZZjI3KTdi8dr2Y9PjC3uBqLXYfnEi
9wz2g+yJjIM0J7uh/yDrbvVk+/ne7vpP1zffqluvrC3OdQgTFqRyQEnIzsf9HGmAQzvLG0srPOgW
Oe51cyvOsX4KVWYAzWgMLcyZ8WDksU4sbpDSmmZkBv6FokBtb/PqIUs2DtaKb1RIaAPTAuSdv5yZ
dIquKIdOHOTqNDVnMPChCT23vfHBVvYgZS9uTdq0L6f4cmckAI+CnObUWQYBbthe1d0am/LdK+cX
BCrRkBQEj5ZiyNpkzJOTsP2ofoaBvpfGZxMu5c58Bkuw8ZFWMJGiPgL4FAUoDC4rJJ1UMRxUJ/k5
Uynmap9suzhknU7gt4qz0+hnrfklgemVqWEHuv0rkfVjePQpZYTKnZZPW79n5d3F8BQtEKbphODh
Iglr86nNdYCW1KH24Ri6tk1jVarvBbdzGLzXU09zdl3/JXAgFU2Vn9f37Mv81CKBwDydatrxwKkN
/fID61I7jUEDxCFPomPp3w7DTSXd1aFEqa9/JPAcgmbi9dd49djJnpE/DXIFjdn9aDITcWdIP33r
0CXHoXvI6XIPym2v/cx5MknqXaQes/bG3hpsW5kJYxpDNBlAcEKCupShrDNZ6sK5yc+VtUsjajJm
cEod3QMlFnrWj8xwy2DaS8qMjGnv8qt6GY2Jh2S4F0J9zWwdSYbfDc1WPi3W6s1aov8A5F9Hm20J
p5ZHsyejBrYgqUWwH8mTjqVetVvl4pU4Q31G5OsEGXpb4ji9yoo6xW90o2aIwfkYDrd9+N3KvyKt
7BZa7KHyVQ/z3dgE75xvcf2zzX6GUf+xU2uX8IqY4Kmv/Y0sbSUUiXoRkGb6bGD2Fr9n4BNZgB4E
YVfitWn3q5vV4xxbH4Zy60pcMwXfI3haSmSC1fPS9d6PZr8SZGdZlOzs8EY1YrcYY8/Jt7oYL2pw
i4/J/D9JJ6gvIsWydUi5U8qHDj3JSLV3qe94UvqvZOeeERgP1vijOcYGT5apP9ha+zH0m13on1qt
PwRUaFhqGpoSEn3vrx/XNf9fEKtU5wT4abHUsWSbdTlD8DPXXxT/gD6FWX4dt3CDK0GfgwUumswU
3OqyHjMxJEcVmRlfCoH2XLp0DV3/w3VPVm0QgKGh1WzGHLTLL2nWoC2gaqTmo34y5nMWZFAnb8TW
tdUSoNj/2FjEtklOM7+qsUGxwtVJ1+LkwC52o2kLab9y8m0AiFz99A7p4C2+C0egL82QXn1UPOgR
jL4wQV9fr7VD/9qC+PNXh953AG9kGRam+SSPtO6cA7N8muwCTkFJ4S+M0byjCkFlBQaVS2NWTpJo
daIR+izRJ3dNFJoN+ZNsfWi2gvnKA5ZQDlGmaIvQLV98o0LNA3vOwVXkafPO0puPTiA/pCZFODs2
PymoWwIFB3mTjb+u+7iyOS4Miw36akFR2y3TqOQoqcG4a3SVIk+DwIjh6nK9ESDXfCTbgIAY6V2B
Jb00FegzKtQ9vAszV/us3DjDj/IdJGTKkyY3Xmqqh+uureAWGaX4bXCZUNVxQhVZKF2qrXauu3E+
dYkieRMqLl5iUPdqnApipTnMboPantyoLCDrheb2FPWy4dmtNSQ7ycnh5uePvs9BpJ1g2NkSKVp7
B1/8zsW7Q4MNAsUXGCHsTDuHzlNYRe9j39lr/l0E1zeVuzgLdt04ubbx5/kz7MHkWwBV2cxLuEIC
ljJRQy5RI8n3rYL2mPKvLVNcN6WNSKeKULa4SQTNJFejDT0ESOLLz+/neWWVKpcWDNiHsdrbceuO
hr2DveGkNXdadhfAKUxF2Gvs/IgCgGId8up7Hp1a39nJ5dExvWKkwgO9ztS6sVN+0botfNMKRp09
899f+YYuoJ2aIPULmA6bbN83X3nUutP0rte6gwRrB9iZf8Jh/pLXN03/oHXJxsW2Et6AAaG8A8wO
8pllQ0+dS6kKE/CgqRjMfDR9qM/RL0X3OPC1HXCD/9HeYuel5ZBI88A3aaOzn6quhgpG4NyUbeb2
lH6lvzJHlxRuH6oHL4+SV8EmkkIEHSwWF84EV7KfJK1xTaA4EuxwkvqpC5qNCP4i3Pxm070M0AgM
Prfg5aYriWK5McFCaAzU/PsEEGWMwLnW3taSuSuZZtby05Q/1XF9Sgf5EPmWZ1fzUzb5N77yIZvP
6IXB0hK/a4tD4RwCzf58PUqtBWChJ8W1KZh/lo0626wCq450glTf052TUMVVrfZQqtPenLVpA5m4
FoNZerH8pHW0Bi/XIyytTi0g+jonRbHXUw3OVw579jPTgvcVUjBNo/6cc/N03ceVLEd8c4AjghqG
73BptW1zpvpAbjCA90mycmRGTtb85bqN1XUEaCzQkGCWlg/aQq7A9ldka1b8rW1NgTQT9AzRFrfY
mh2STiZuRZcQdtBLX/wsqP+f1UKNb0vEf2QtQLPsYAZbT/S1WPDa0CJeSmqj5YFJ2taECLFVwafR
foR7r9fb41j7e60JjtdXUGRny7PCMCoibBQEAEYt9gatzaJvX1AZ/tMY6Pe5fi/3XmlbtxlyYH9h
C+YJZumEyNGSP6eQhz5oFWBydqRDOjV0+wKKhtJ5aJPoBMXrFoHK6h1LU/+/BhdbsPbbdMpMcC6o
W8/SIQ31J0X+F66xXdF5iP2i/bLzOebQo1z3dA3NgJoazX6EsqhSLV9Q0LYYTayD0KotJzj1kkAS
NdWM9GGnU5y1pWNu+uldnlTBnWlW4z62+8dQCVDEqVTjXmHQYiMqrh1HRBF0MWYDL86y1tJYfehU
6QC8qAGW5vyyEZoKtrK91RWn2C3qAPwPCO/lQalay+w7TaG1qw8PA6TSxWjtjD67VQKT/7dHNXJ2
jaTfGt1j0s6Hv1l20V8Askag0xdvkXzWcmscLJL3IIW911f7XTVF6V5GK8XVh6r3iEqtpye5v4u7
0QYmOuZea/IC67tSOgsN4Y2tsLru4MEpA5iQbi+fR3I2FmlkiAZ/l7pJbCGw9Jx0W4w4a8eYL4vI
OrsdwubFU8J28qYrBkG30FS7mUbjXo5Lx/WjLj5WXfbQZBs55JpB6hDsI0FgwSV7+aEdE+6Uvgdd
3MTmfTZ8VeRbCmP6XN+aUXJz/bOKH7+MUa9tLTbV7Jj+OAtsahMKcn/Vl/bBpFsb99Xq3rVkWs9w
qsAgvJxULHQ7HQKHMxs7VXlgLi3eh6HtHxj7hY1/GsaTIXfTXhuVfG+ms6O4ee7X58nOzON1h9du
AYEihWuM2jPf83JxtaKezD4F4qXPJQwkQowrgKfn0AfJ6KVa2EJ35nwaorbfCBJr9xwZGgOoYO4t
HgiXhvOgQi/MZ6V77VdNrdPR75su3tl/rnzMXQOrjGAWV4Sy86Ud5H+aUfdxsG9n8g9bT06UWKtd
OwVbj+xVlxg8RV8JQlQeVZempp7HW1Ny6Rha5Bp1e5+gEhomv3iSb0SftZNOzYz5J8F5StS/tKSX
uj80Hfsnqz8wA+JGUMeq2fQX8QQ2UA3OE3YG5cBLK4xhNHnV02kpSKDvyeSfWi20TrMT+BvX9drK
kb5RblRfsBKLI64WoRMYNm2WWITzyrWKhzH9boQb4PnVZXtlZnG6pznv0chjip8+jhr9CgbDdbZg
xquuiEItdXMhH7b4NGOhJe0LsAR5xdAvd7p9Y0FWHGbfrh/cVV9+21k+5ehz5LWdc/1FTS3ESEKI
AstkIzqshUNe03SNBAGUsZwSJzCVCRcJ4VDRmLvMdj6b7bof6+v124T481dvtmGScqnNQceU/jH3
7Z2uvgd7Lf8Fuo+c/beZxV62Sc1qtcaT1L/JlafOuan9n9c92VqsRSgd67orAkC4ZyW0XamqvEC2
NoLm+kf/7cVic/lp2El6JUiBFKvwojrc2eBzYcz6mwDjkNxw5SKVRMfs8qsAC3QCy8dQpycHTf2m
JeWNYv+6vmBrn552JzP7MCpQkRAL+urTF2aYB8kAoIDj6FjPjSG54Vjuxrjd2MZiWZa3uhhh5l3q
AGFbhsvILCd/dhjQN8kM08eo/6Y4NNcyL5T+qcdgr4x/nLIA0ANPAOyEf0ldLj2rEnq91sDhTEbz
xprez3bjyqjNVWpyM9Rf/3QZGaaBz+yFMoK6zuJbJWPFkF5Oq7XJYU//NRXncngOGLy9bubtIsLa
Q6YNdBQqyjdKYHJhZY5T0zse9ENkyshmZ4e6L7l7Js8KTI/gjojFdLpudSVVEmRBkBzA8IFc7nKa
2NCGachCKtcQh8TR0dB+aYMfu6A2PInhx0RP3DEqvGSezvKWwN7b44ZtynUcOIhzmEG5/IxRKlM7
SekGcO/dlBokPcMIEH5re749B5dmFiFQL6JWt0sGA2EvduMMsVTKVsoH0z5cX0sR4y6PwaWdRQw0
jUrJZ0ZKzvaQ7ZMKXNlwP2itN06fBnmLFn597WjogXdBtWspY6NUcxxLQ0gylL9L03dK0zLT9ceT
5sIhJLbBV4pn4CIcTnI9l7YScHfE8getcly7re7VYavKt+7Kf82Yi+yk6iU/k2XMmLyr0ua+VB5N
68f1b7O2Bwi3MJnqAE7IHi+3Wmda8hDCiHWW45P8rXl2uoCJ/Z//m5HFerXNoPephpFM611z+KBk
MPLpibfZqFuLFSbD+VT86cXA2XzpTYU7ZS+GCAexlZObEfRA/3NQjFtLYt4vU700yzbuxrUVBOjH
g1wF4/GGbUipTWucBVelFcsut3xpB4eoj3dQqV5fxbXt8NrQ4hhp5qAOatZQW2pSL+ExGv2gKbHh
zaoR+sIW/PhkxUsxaceYmZITRtQQevzsZ6seN1PVFRtILVFAsfmvwNtdfqVGQ+BFbmQo4vSYVsgt
6CA345F0fblWvotCM13QB8pcwUsCzBo1bmYvgYflg/RojsXObmxwfF83B0tFurAIbxgSmjUAQxjm
Xmw6v7e7XLIAUbXdKNyhHbSRR6wEUIFnYnqV9yTsBYvzA0VNHQ8luDpglgkD3OReXhrdV05waLZY
Ldc+zn9tiaW7/DjjZCZ9LPNx8tTZD/G+1fVtStR1I0J9RjQIoZO5NBKkodL7JYlRY1rtGbba9CDV
vUzhrg82Lp9VU0RqUCqUcMDDX5qKc0YC1D7NBStI22Y7MvCo3npMrBkBK80wv2gCMXp7aSRiTklr
c5hxguixrSBsblsXDrQ/fhfTT4FvTDDwIFyzLGS3VqxPiaD5gUxFp1mX3trdr+uHZtURqhWwWKHf
wgv80pEklmS51DARlbMnoWOSCYpPYyOSrR1NQ5SguJ5BUy57GnGuZH5KyYfnBPLEkQaa7BHpGyuO
NlZs7eBAygWSiPMjuKou3bH6ptLTRM3PTvCB0b4GbgDBPSMztgw77v762q15JVwi4+cDOcuAk1q8
XqzagU4oym9iPfbYagrS2uG8BehdcUsVYzHUW3EL+POlWwx5ww1eMvIwp8j/djdKfprl6JSlBtP/
G7WLFa8ubC12hDyZthRK2Bpu9SnatbLXwEm+9aHWrBDgqLISsOFRXHhUq41UwEEOELXNA7eSgsht
q+8zefnOkjN/40utQAwhLXtlbuHUPMVhYgmcvPzchAgsNB+arD7o1Jfa+qhXn4zxB/1DbXKBSNgB
48pQqDXD2aEnxgnZydNJ2lqBlZN38ZMWiVgWFHEWg8k4h/0d3Ffz8C7caleuXFSYgAmWDh+XybJz
Mae15sy2mEuYMjcJPij10/UTsO7DbwOLm7BIEZIJhQEL1QrotPP6/eAc/jcbwslXj/eK4eCpkRg5
6OyPffA02L7bZBvxaWWAUOyP344IR18ZUTq9jxlUZKUMs/NgUm0/wvwl+BrGwBuZI3mnlQHETyZS
IHOaFLCTy8oh0tvkph2d1I1D1fA61CU/XHd+6wsujkmQBbaViAW27Y/59EPq//3f/v7FuYjkdtJ9
pCXOFP/3jtHcdUgW/YUJqgWkSySZ8rL+3gOUCKREkMjRr1LD27HZOkmri/TKwmKRei3KLX+CNbDo
aob9ZSQhjtd9WN3npGGgJEX+ukxftDnoAlOaIbGMv0XjrZw/w8Z13YT4kYukEqmk3yYWTkzaiExn
jYmuhJCq9Dr1IH+cKOdcN7O2VtRwGOik0OG8oXXR5aaPq05MbHTf5Pa52ZzFXVuqVwaWtC6T3w2K
HJGFO3p5lIbuPjPl+zhIfl33Y8vM8klhJkE8oF971nvLba17JZS8rSLoxlrp6mVQmAZdk8ZZxRX0
cRX7k2r/uO7E2jeHuk6MHqlCfWdx+vK+M+RerFU+qCcYzH6a0kNpMTXWzlvY2VVf6B+DeGSy8I1O
hpLrVhjK+NKUn0fESwpji3Nb3FfLDSzGdv9jYfFFpNJwRsHsevbn6lcO1aLL7EFRNZ8s/cuY3M9W
uGVxy6fF96mzfu4sVfiUopOdPqXd1rUgfvNbnzTB46NT1XcWh7LLYqXSBkuM16X9rlbCn45a7+ak
QbDX9JATgodlF8/GFwSjbmT/L+pojB+ApgaMjI7cElyST+U8jcwykvaVg+uH4W3V67dW/nke9GMt
0+a/vh/XF/S3vcUtCDk7qbvJLdgbT3H5s+8fr//9q4dWkPvzaEYWbwllMDqoYykGwJsrHQz4RCf5
Lt2UuRGH5s03Ew8/iJ+Eks5iV2gBCX9hBQwETfG/VTq7M8NiZnNKVX23VUxbERbVIesGd8qgGKXB
ZdFYSbpgaCMem0PaM1WkTwF4w2A+zfbUe4oh+Z7MzNVHu2WwIdSK+BA31WMZx1//j7TzWo4bWdb1
EyEC3twCbdhkkxKNOCPdICSNBI+Cd09/PmjHnmGDOI2QdqxZV7MWs6tQJivzN50tNR7YfziHQRDg
BxA7NwnYHihZBWI9TjtsvSFWJ58XsT3/Yi6aRb45pEK3qiznHg58vA7mHrzhDluaAdeigDhYcnlQ
mtalICRK2X4bi09d9dBWf3AZQ+5FeZniG/DbxUGj50LEdljlZ9/2HyCbReheySEiD1vAtdXj2SFz
Bj0LGWb5mASpWk5STm7e69VBGSI3DxUAxf4e9O71jbFSxlTnd9DMaOd5vLwI5LiBitCwjKwGoGxw
sPud7f8jjd97O76hoztaWx2Hta3+NuJiNaT22E9FjQyyLUtu4rz6m1YAW2Na1rC6oq8yiQgSKJOq
+1iiOtWYt6WtunV11pt9En++PotrY5p7N3CpaKbwn8V9nWUIVk56fi6sH1oMTSzeXw+wtrh5gCOC
xqFsOstmZd0qZmwVHC3ojGefrbSsPNPKwnPcYc1yPdSKygEQP+B2+C79j7zb5WAsrfEbaWIjGRN0
fPFY5/IhiKO9rJ4LWXmcZnFY40dmbyXTa2NkcPRjqTmhdzj/+zcvoTIWVlGH8BetctwXceg50Y94
2uC8rQSBfwpJBLEpkpGla5cVxv2ghqB3LSM1n6siGA7aoA23RdP5W3f4Sl7CBQ7+Zy4J4ea4eKMW
UdX2UCFQ+oz8QxlGH7QQ1JHa7KbyOFi3vhg4qOUeoZFPKiRIy+kewfu5+b2NAHWTKJmrOhE9Er/d
0HpYOV4ufti8nN/MtNl3yIA49DkVxfkcYggT0Uo1o/gmtjaOlxXoJjCNN3Ow+KjNmFuh0YJXT9rx
gP1CGaKD8Km1UcHWPijajV+czSHdmdF+SOLbadoCaq4PFRQR4t5soKUQljA6OfV5CZ6TvHbH4Kea
wOA0Tmr69/Vds7quqPH/b5zFqUYhe0R8kR5u1o/+h6bPspMRjS/wYbc0H1YjoWIBPXx2RlvC2Wxj
koy+QF1YAy9tYO6FBbUYzMP18aywm/lwb8IsjrSuBFFbqNglmpMHsy/C2lV2p9w/TEr3Lel0zoBy
Dw7ovgv0B1n0h7roDl2P804mT3s7aD2535LrXUmwQLoBfp+pNkD5FhsKMzgx0h9hQ8l2dIPQxS41
hk9mVT5mcvs62MOWuvhqQJD+XPZzhXpp3Db4fRmaEtSuANKKMHby5IrPbdLvki0S2epZ8SbSYp/g
Ek31uiTSOL6oyosUJ66CZalpUwkcD1L/svF5V24sAMVIVwFKobSwHFmcOHFYxjTK+1iePLnM4r1R
9OEu1eTAa4bUd4cyaXZK6A8usjrdKe+C8kYvkPGdwuSbXzTDLqwKe+PyWV3cULVmegvM56VynN2r
Q2fMhpd1fgs21y2nylXb5+uDXzkTgG2zdbAyQhdpKYyEWldXxAo8h3isnJ0+PrbzKzsoHkOq9fvr
sVbm+ZcTA5XQ2VlnCVjOfcIPBeeCkWtfqqq5Cdt6gxK0QtLjyUGvFCYxdRzCXB7nseg62coBVzRT
ecLAxfU70n0T8c/Ey1UauOWrSF6nTLjgqj6rfewFw7CzKB72ivDykZJzs/WbVj7kxW9avIWA3VNk
t22o5Yn29xRNNymdMD2LEE12++E5Uw03V7pd1zxUVc1ak7/Gqviic84kerRxEa/s4ovfsjg2Gj9W
RzkA3BCEqX4CC2y5cjIWt1Zb+G46SdlhyKZ+462w+uFxXpsxGxwe9uKj5FFY9E3PRymNuPaKsCbZ
VeTpdH15rSVrOCn9F2Yxtj6qndQuGFvWf8IhylVJKuTqpx389GXbq2CghZZ2I5WbnIz18dngP0mm
ZKi9l4uuEGE5TTp6tlJkqHTVhmafphHI46JRsLDolOkOmc/qrxjn4FPRDtID79FkL0ll4CmSH3t2
XLeuiH1/I+VYXXnqfz9sMSNmW48++xuYiZzjKFDuxuHHH1CY2HJvgsyz8yaD6vVEqyubaW+DYB8E
ltuOP+sQrK0d/v6JeBFpPszeRGrqpIdig7z50N6WENtN/2SnW/JYqzuElBtzQqBMPHEvgyRtSfVl
hv80se8Z7YFNGtffnPQ2F1+vL9jVZfNfpKXugpo1E9+FA16x+tupfYojc2NLzL91UYWhAPPvWJat
pyDr4riJGYsC9jlRbjPcRjPrYyy/zJfJLKoA9fX6oNanDz4QpGzwH8vCjymwbA9HkCwT1O/jVPvB
Y535x8Dx3azto6OutvGn6yFXV7nBs4KamcMttth+Qq1yvhfpWal/TpAPNGOQiVtYgxXCMcv8TZTF
KT6Z9jhkg8lrqQ/P+uCJeNfnqTvoMsSRARaiXrvSVD+3JA29XYVun9QuJpcoPQzFrZPVe1Si3N4I
PL0adhod6sbY5a3P47V9tpR8i3u8kkXxe+d+D5h+2NiLWemGbm7v8nujInRN5Gb68Lum3aby3829
aW29LVa/gUkCgQvMjP1ZHAJREzOUds6h7Opeztv+2LQqjnm9s9EY3wo0//s3Z0BnDXKTCS5Tek2e
YT1aDdlhMG6s4jUcqg4GlesKNwWFgV2GwSTXduKKMGV+q5S5p+SnJG89lF/YPHlk7oJm/2zlW0n2
6pHAo/8XfRfc0by73oxOpFlRky1A31UfdSu4tzpn40pYXRZvIiweZ6kFjU2HF3FuHeEOmuWqkfwl
Cu4whktdOzwP+lb6My+0d4fQm4iLA3XM/agYZ9hmGko3CHrAiOv2CGGQjwVuHTo3Zn+KFXk3helf
dem/XD8crs8oqm+XMxrraionFuOtzPykNtmNKDfKKKsp9L/jwwf5MgLsUlKCWXSl7DW3nYKPkFA/
NLrp6vEWTHB9WYIPRMaaOuU7640ukkQ/JcQSZetVcXfshLkLx+mEAgaWYFrvUb5+rpz2OazCc9hu
wdRWZxMhNmox6NhYS9ENu5csSZmRnvWY1q4K/vIpL6vh2/VvtgYUoe5F1wglpln6bbH7HDQktDSG
LUbFxJvoUQyZspsMMuZA9URxR+u/wTFCv9X7l6iZ9kknY20b3jSJ5tLoPoxKeapiBV2I6NyH5tfr
P29tEt7+ukUaUjRIeEQDv07GBCSobYg4r9cjrN3bCu4EMwzdJt1YHANai0RtUQJuzdJTgGVsHJXU
E2CH33AJ8pbpbnI93l2PuXZxv425OBgS084FbHrmPPgad7oXJK2XFS8+05nUP6/HWl3H8OAA79FC
gCO+SEw7Pa1iCw+Vs6W9ZgAfstI5iWD4nHQGiqvmvd7tlQq1r9D4EiViK0dZkaECKvYm/PyF3xyz
tojDzA5GFNM7F8We5EhTBvx1eexK+b5pngIp3A0mgKPqrqSynPdh51Y8nJBw3IVtdQB8cnBIMSZ/
8vRc2jiiVx8y6HXAL589GwA2Xv68JDG1Sji8J0SZeqkfel39pBjCywL5qbYVr/L9PQJwPjpsG99l
nvflWf028uIsU9IaZrMqQzPrJzeCzx32D3nzYyh+lMMPTZtcOacvXt5J5DaKr+/rra3//xk7YHKE
XNGjW6rsyGqAbgA0jHMrF55VPgo7n2E+XjdO3qSChHOQ12nuqqi7uT721fXP23RWYqA7vyyoNZnR
d13Qz7bd6jkz8qOOR0grKtey62MJufx6uLU8Zn4K/2+4xRJMFRhq0ey0kgZPsKKOUvjo/AkQk/bS
f0EW5+gUVaaCsioPUw2Zm9K5r5SvSnabOdC7kPG+PqLVCQTy+0vwATDFYk/boi8BZbN21Mrxon5f
GbEXy18KSgxTtHFDbMVazB7EZTuv5hd3lO/jmkdF/W2U3JYU3NTLLdO8tQseQ+N/B7aYxSIZOPHn
YGHWHSTr1lbUAyAlL2UvXJ/C9XPxTajF1aKhFBXIksrjE5nTStwl6p1vQEqPhTda30jPuhgEXnku
im4ji1ldj9CmefTOfqxLndVJQjzOyTkSFTv0GvwdotLri40gq/caTwRAweQPdCEuDzY7dYTStMwk
nMmjHdzWcbZLOo5a/9B0L61auY0ie9fndPXrvYk5L6U3Z71lFngN9MR0qlOmfsFXwoUUc4SD9vQH
gZg6OoUWt8uvk+1NIFDiNhIQJRdoOoxHMXYdSUoxoUgVOG7Tio28evWDYaKLwe3cVFpq/YVNUJVN
zxWaojEBI7iLkN7Zkqf5lWm9uxCA3JBx6mScS9E6U4470cz2Jb2T7hq7bk++RZPFwOM4a23UxFLE
jjB5n77HdYriSuh2ygEFsJsJKZTR3qqJr35Mh6sREzjShl/l3zdzXDVy2rYOq7RqH8o6m1xbtK6u
T3st5oq+/j3XJhhtbYoKs1AlvdjLhRMYCHf56uwQov7UCdV1n7rNHT8fVMv5fRtksTqR3GjqaDAg
m4XFDjO0DHDD9WGsHZVvIyzyOqWPe7UJ4fb2IvXU9h+lO5qh5jY0iFQA+deDrX0fBOBmoxsaFsCL
LudsdHhNBiRXtJSFV+ZoGg3jqQ7RNmM3XA+1+nlg3WsoXYLLUtXLUAWNYZIAG9KtGXuVustre4cA
1/8tyOJOyywUjEKTyTOcT3lXu1G0T6H3/9+CLC4z3Vd6K9IseI3drS0pnpnfS9XWzpk/87uFBn5u
NpAjsVpKEk9tHBvOBKGgM8sXinBeNSWf2la/HVT5WIvie0C78vq4VlceALNfmjk4mCwWQ6d2UqLx
lDtHUXk2TDra2ikqaDoAz6IUdj3Y6kaCDY3kFD0zzvvFctB0v6wb1CsUueGylK3+aMdasXGZrC46
pGtnzR1g1MtF12VaHkpDBl0gcXJvVuH3dLNVuDD7/Hh9QKtbCS7tLLwz848WZZNBih2jkmEmODCw
C/21CoPD0CauFW+IuK2P6d9AyxZgA7bK8gXo9gI/7qob9k7/KdnUEdoYzpJ9iNY1j5oJ9r9h+QiP
2t8q+2OYlvvMDPbXJ25tJaBiDLKFMhqKHMvX0yjSWkd46Rw0E0AHU2+T78KUthbc2urWuXt/KdqA
uF2ESTtNb1uT66Efu7tR4g4sguJH2CpPOt5YsGeerw9rbQI5UpE0gLwFHm6xwCFxB0EpQ54pq8rL
7R8xlvaBVB/y/vF6oDUaBoP6L9LiPMossJO9XCPPYgvbU0eUYi2nNh5r3Ua4XLYTrxir5qQHSQd4
1PnRmn7gtZoseagcnWOpNL0aBcA/2A9vf9XiNJGiOMJik/1QaK+W/Y8if6UnE2btH+xwbOJmfWqo
i1imX54jap9nGDs1nCP4NJjN7Xzc902wcVqtncZQFmeXXhPPl2UibKY2/lsqPANVoARs4xrdii9W
U97WqrSPWwqj0ZbL+Nr6YU8AB0UqjFW0eNpXRtDk9ghOW7ST5obdR1WzPaVNZXdot47JrVjq5SQC
FWlsY0ah06j/O4/2bRrvAl7svj/tri/WtV1IlQwyHr1+FcWny0ikNkKWRpxDNHU4x4Zy9mNpj/rA
MU3NQ5EmG+3ztQcMKBFU4sEe6uoyHdaVSi+yBuzhmDmZa7bmQz2gG+vchcZsY3Dk/3XrDObGCb0i
IwtWe/YzALSNKOXyaa2HqTlIIewdI6TsEzaPflR/yHnFZ7Z21AwKnlPuZSK+l8v+zpx8N+rrPzh+
HAwpsZ2BwocE4eVEq2McjaoFvccZy9u+tP7KYs0rku7GKrdaFKurh8IvWEE+LWiRy1CsyUQoBjjc
HJWPwekfLGA/3Wjc25vJ8Uqo2bhHRzMSHQZ8Py5D5UgROQ62k2c7f7WryUPWeVfmFk3fT9fX6Wog
nmogLZF8AHp/GUhVCgPBYr5gqdxjwPAxz37m461kWr//KkRXAqwiVXM0WZdoaaO2E+pW4H11ST4F
AJYyuT7+CRPrIspi15X6ENZ2J8D4UleKrccI885YbKl6rhySF1EWp4g2NWERzuDbrpM+dKCtTOlZ
lZq5S5U30c63mo2zf22fEREeEMYd8x2w+ErF2PdGVMxYc8tsXUzcUNR8NI3XEbEbudiLSrgi6NxS
/ivoAxco+en6KllJxQwWBxVxCMbs98XKF04udb2Q2ef64BbZT14CutiowWzFWLwHa5PGgtoSI9PR
n7ceNVt3jd+XK5u1g2gn8EznzlmiAKI0pSFWwACP1Z9WTq2geowRrbs+W2t7SkVKnwMZz0lg+5d7
qp1KuStFKs5TpItjO5qF62faj0IuP6CwUG3cNKvR8GGHPEkDjnCLaIiuGuirAskOplOlom9Tls+t
Fu7yvN0Y2NonUrleqHJQenGWwOxSVovC9KX8bJZin/vNLXXV+6TTnq7P37yaF09CGE3/hVnsL9Wu
h9zQYnHuuxSzzp9tuSUitT4QFCBmXUFeTfOcvinXtHWIjlSbCAbySgDT+SR3P68PYuVGnmlZ/4ZY
LAJraOwpglZzVmAaYULRVa7TTPSV90k03FmDvpPK4k7KzNfrcdeyZAqZwNnxcwD3tcQJFTkJVWMZ
8F1FpR2dAlO0ItJaN/KbnFPX5rgiOTkOg2q89poF16iwvCSPNaTqLf1Et212WB8R/rn+w9bWKZwr
dGH5UTP553LOi6oPe4dS5FktxyMi/STw02HU7sW0VexZA1uiR4mOyJwKca3Nn//N5x2UriaJZp0q
sXEa7fIwJSettPdW72B34Ml07/rIuYEU7wUfncY4+Fa/G0X0sbcHT62eTX0LhrK2pOEI4vHJ8CkP
Li6maoTIGURCnPPSKF270gMv1P3fV97lbfkmymLjVH2vik5jzQ1DXXHmVIan4lPi2v5YHK5/zdUr
iTsJvouGdTvVjcs51oRQI2XKBQWUn1apeD0AniKaO2+9DNn/rlBuBvVuzMFVOtYJweeNY29tC/NO
QbsVmjIp0mJGxz4vs6YtmdFa2kXpcar8XThspNVbQRYTagwZDEurEmcBqId8wh5LF7Hq61O5GoTH
M8ZDyBJRPb6cSUf2ay21BoKEj7xxvbK6z7vftzXnupv5CFzfs1v8IqF0+mwSXOHFuQhq4VrpfdHF
P1QDYkv6J9cfsBPkZ3ksIg87HwRvdl8dB63ZNGWBxxm+Sbn0bVS/K1l0x8a6PnHzElvcE5zeOqxB
zhMUDrXLQGMsR1KdNBi56bhxO4V0kJrg1rZIleN+Z2R/XQ+38p0uws17/M24rMbPqOvU4my3o+uL
r0pCY2PT3nItCq54c2fDJlFZggb9IStxDJVZ1yAh86Y+BjeRkWyQi9YoP7il84bh++gQYuZf8WYs
vhyyooeiONeSfewd/WMYfCra6N6EBTXVxU6IrwAIvTyu3NrPjmAJMANvNhb+yqHIKH/Zp8E5BVFw
+SNALedp1NbF2RbFSVTVbb6lgruyQqCiyLM/PBVYml+XESiTt2kbp8W5wvSh9B9C/Rigf6lloevj
M3N9fawMh+IrVz6NGQ0/4MVwLLwRbCsdC576ijbtWP3lFyMMeYJcj7M2KNq4OGlBVQCDtDiUer31
p2lUOS+cJsUyQc1PZp/Hhw5nQdcvYKTYU7jlYL4yOHJLWhqMDmFAe7GpMxpNfYfWyNlIi30ya/rX
sfoHDEqmDotvfSbywG2//FyNYhuSMzgFiG3HPjaFlNxGoSPd6mKoN3bAyiTOXwkNKHJmy1jqgOWV
3FKkpP4f8T84DEan3eplG7nmZGqHPMeQyBKNtvEIXptEAlIVQsoTfe7FJA6N00qZn5eo/1ZfpXAG
5jr+8frqWDk/gBrDm6TyBEdnCa2OfEOuhlAv0cW/tyE9V04BZ/gPBCPguaIoi0WI6mADuPhS3ajW
dh9VXCfxjT1VP7L4T0h0SBvAXLD5UnPz/zKG1ihG1WpFdY468xhY0k4pg33b+jfXJ2ye9MtbhEGg
+U1DiHwZIbXLMLmoakR5A15rZnCu9C8m5opV1rhdtCW4tBVpOWlxkXIthgKk9rMVf858qCDmh0T6
fH1A71cZA2ID8Wl4gbBfLwdUIBsQtNz1ZynBicLa5Ym5ux7h/Rojh0VMkrudEw/FscsItGfHpjCJ
UPlHC6fSpnm1w40NuhqDwtfsHszHWaJX5TKnyhZYXO7Vox29Ip6GHvf1YaxNFIDRf0MsFpihVnVQ
DiZfHle0vJtNkK8HeP/BUVRgt89Li9N6ubT0XA7HVFfEOalxggpNucU1s6DFWRSxN0j9tFEn2oq3
+PJBnuuDTC/mbApf82y99E9DJn3OZVBxWpVVGxWb90/ceXgQSyEgYCGhzvP7JonIfCnMW21iGUha
v8sxFnF17gSlr/Zq90+pNbtBEZLrj/3Gln1/eM+BZ5F+rlo8Dua18yZw50+RpflkzGAGMowr8gBn
2Hu/Dr0oebz+CdfGONdGZwVEKARLbULIE3Gbq1y2jlWdM+RI8GH00Sm1s4OK/rOwLdfcuuDfr8tZ
7Hx2iiCBBs28mFeRCI0LT67Pmvaj0e/rLf+Blem7+PuL6cvVGMc/jb/fDxEPxAffjYMPInITe2Py
VtYjZzfTxm0EUGVJYJ1VjRxtUmsSvH/69IG1gKML2q5bmdfqgOYw6AVy5y11frOsNqxp8OtzaBo3
hQXV+qWVhDeV3W1qbPQ85sm5vC74OFQO0fbEN+UdBlYgAz6pctRwXUSugCmvh2SWG0f4ahA0d+f6
1EwfX6SSlZDwZ9QJEjBfIn7t2kNav/72ysaJ4L8Yi9xYUpCpwLm0gaMue3Ya35Yg6wYkUcdI3ofF
D61H0rxRo43sdXVx44yI/OavPGWx+KpO981xzBo40095/tj3W7W91UXHy0bjz1MLWTrNpbaArSLq
5iyXH9PB570+7DiRBlXdX5/AlZHQ+7JoOc0VHYTfLk+hKi9lDY+c9hzBbN1reC2d6iZyNs70laca
rZ4Zb09XD3TH8hJppCb0nVZvz2M+eamTvorQvu8U5dAnDZ52/dPYZk/6lN8a0dFMbhX71ey+XB/p
+0MQSAnQhVnAizfA8qDnuqJrY2odjG8/34d0TQ+xpFK9U3vfrdQk3YcBbUdkfE/GMGan69Hff1Ci
g6DBNFChrrDc3U1BptOUdneG0eJ1zuSm8pHb1i3MjfR8BeNNc4/7hAYHqmukg5dftI78yq7Nrj83
fVwmyBGm5a2s5fY+RwLMi6bGOThO5nsgUiu3GALlIMm1OF4f7hzk8oDhR4Cw501C3kur4vJHREpm
xg0L65xN/m4I4O3GgytV+sY+XJlVSmc0k1i/9CmW9bvB9/PR6NEqsvt9/LEOZorQOSzyjTDvl878
vEJXCn1a0mxj/hlvruqa0nNqJZV8VoxSviu0droPJdgJWpd+bSz0Bc1Rrm/0dHwGnKpt5Akrvpg2
K4c+6lxy1qzlIIupm+xBWMrZQAVh1NFjn16K9D79p493yZ0zPY1q7OL+57cHI7ltnvhDx9F/6X7m
+nPin2Qz8rbUVt7Puz3T9xw+LNciG/tyQjI1N2DSheo5GupiP1ZyZT06edyVnhEaAipNQUF846Ra
WdjI6CA7MIOo+dTLjlTXqmnXpBOK2lbnapBFMqeFkGS7yHG5eunsRGrtxyneV+bvn5LAIFEnhixE
rQJezeV4AyVORZ0qylnLJJwREtM411FTvlzfNCuzCv4A8AhJ9my1uNi5ZVp1YGIDZjWPlJPcmZXk
Cgg0bqvxpOvhyG6cFe93KVfLr0yARh8jnFOSN+u6jKfBtopRPcOHUhHnMRHm+JZWRpXdx4OI7I2V
/KtSdXkq0DxwfomP0FR81z0RGDcjvlQrZ9ncZaWnWxgKuIW2QwgUjwHnIQOav+XYvDapb2MuMgQ5
9o2qt4Xyi6Vd9B/bnTBKDzXF699u5YhAQo1VCfwHdrutXk5lUpLrU4xRzlamd5U3GY2Seamocp4T
aVIKD4ggCsV20Uy7IJygpWQSIk3Xf8T7FJKUWPlVdoWcTCv18kegnW9Lg9TxIyRFPVLNsHcDAioH
Ja6skzFFh77Vo41tuRZzTo1ReOGlDoX7MiaSn9Og0RQ4D6N9Hs3wfqSB4grNqRAVls9YZW8Mcm2m
aRA7JBIgdt5Zn6YYEesNqkXnPO+/hyEEJnSl1AxUFwJTN3mceJKo3TKpNlbvymbhFmD7c7vSeV9C
BJUqVKto4MwDmCTt7aFvvgo1c7wmrrtxI19aWbQwy2fjO2VGei9VJJ0sI/9Dl/Wsy8FT00E8Tcp9
ayIvQcpwfc28TwC51XQwy9TQ56t0sWaSXiqqDvkaNE318GtpVt1BlSp5Y/LWo1DLA0fGvl9CgQIj
EpPCCXQGyhm52Vi0N0nRb4FT1z4Rj2r+EMuC3s08rW/Os75vRJ9asXa2U9ygZa39qYdB45WAt07X
Z2090kwfBO1H9XoxawU7LYmTVMOJ2/g29MbzaDQPUrdlg7Yahluf5IPMGYWXywHRMaTDleI0X08q
yhJD4BznIsZNUcrTRqlqvsIWZzNjmV1ByY652BflsCmUDakOTPVsdOktWAxPK/8qK9nLuo+aJB35
57dnkKYJp4YCkwFTxMXQSstSwxaW8rkdPudT6joQXtQtPYP3y45GISsO0BcVPsteBJF1PFxRzzSR
S8R7zSnGz7E5JBsH0moQ0CTUwmfJV3txw4ioYj0PAUH0upV3ZSnozPR2YUd/EgjlTDa5QcF/icJ3
2qQQuVGas1JX6al5Rt4TTHnzz+9+GT4/LS1EmznW4QJdLjp5qvQYnxkTT546k/e1Y3XlTTeSArlt
Xirx0++HY93JtEuowfPevQzXNn5VizC0zqlVtW5ndc96aN+Yv0+uB7bwP4nAzCDTFmGmtuyRm4ys
cyiV5zkKujq/XVVxgJdR8EJ3fLbiW6w2J51Nq6XAwh41+sSjxacRY/1TpvYWO+f99TAHQlryV+2Q
Q/tyynRcJEffTiz6Pl/qRHoRiLVnOMkpW+/2tUAGLUduBnzj7KVJT9W3sl+EiDWawvGCHi2+AKqr
jIbj1ue5Humd20wPKkxuZT4Pei57tfmi2cWub9Husrfu1vcJC4nKv2N65/EdNqXDg5RImn+viOoB
DZJCqh+UoOSRuqGnsj4qDgVMPRDmXL7F+5JtPJXMnxpHoZcHanioiuijyER+l9v1xsZdOYjA5sx+
QAD3KCkvNm6LRGubyT1ZQ0jz1JWU4NUCXPn9+n5djTL3ZMgzycCWTMwoUQ0/V0sVRY64KN1cU6uj
QvL343qYebNc3kfY2v9CijJ95JaLNV4WShMUGVKwjZWmu9iBKZBKsuaVpjLsr4daHRGoc8QSgJ4D
773cTiJSlbyvGzI7Peo8BAc7NAEse6PRsB5l9h/jeOAAn//9m+QEkcDJtsMO+nucOU/Ij8QHMw/t
3fWxvFvd6AxyaKPkjM0s/10UXaUehagAmZJzmwVu5etPNY2zWuM6t/RnTdQbU/dugROOBysivmCi
yVLmr/hmUIaYmmH0m/acoLGccv44ueNluM5s7dp3swdmd1ZSdIDD/eIlXgbyB8BwsaK2GJJ1r2jd
ZhSxpC0zql/n2cWim6PMOSrqECTFy0XXqmMhgraeztWsKuiZ2pgGMNE7/VuKSGmzM2Ip1x4Gye7S
uziO2ydHC23nmHRmat0LX+gGsDjNnlzynbDd1fpg/qM1hVHsfcOKvtiIb74IX1aw6B5mIOVQt/qD
1vdJuyslpXzKqjxBkbcQzqsYQu2nGEX53WjU6UMa28lLnqjVY9qM0j4N/CzmAa0Vzx1KltS98BsT
u2Jq+6eYWuqHPounBvS4I7X7jrLudzUXybds9KOX2A/T3DXyQjz6yaSnXjEZ5r0Gsjfcg/AM2WOI
J/wdJioHvd/1Mr2IsB8P6lR3zhEcXWocsk4k0Ysu8lC4WuqM95VeSfohjFQJzqOhfTP9WG7cEPiB
fK+UUfrYZUg9P+SRxLt4kkcUnsLSpzGQZr30EshR8vdkdeJLb9XWKZbL8W9WeZK6XcFTyNNGeIFu
xBCzXZ2JTtlJvkihi3Zt+xxQu5APg63Fyi4zlDL2mibnlZGGTZ25Zauan+pJG9p9ncfCd9n/ztcw
wh3iph3G2KFuNkmPVSGFRGvNqN4FRmVVmHrGyKpN2P98jvJATKeWyTPxXuy15jQOQaZsPPr0dyk4
y24uMNGo48IAqXK5xiM1Dmu1H/ozZmY5ks1jx0NWF2YfHuTJ6dOdH1vyU1shsOJmqRM9N6Kxoj10
sFznpwu+hVI6Xc10KdlXv0gHACBJrAJWjZl1Q8mrmFmhvrZTsUHo9qlsG/DNzCizXCWxmntyCpl5
HiFBeL5G3uchGSjfU5/M9ij5l99B7VTlzlGm5oeESniyyzsbMUjDQH50L1WN8oKtcn006779UQml
lW4gnGTtwaq7ajg2TtWOOw38eu6CarGehrqX5R0UoyDdd8M0Cv5UjUeD25aaFXl5RcVoI0lbObF4
UFGomLHFc8Z5Ocnx2BVhblKZ7s0CZunR1MJDV/6Q0i1p/fc9D2Cl8B2gitDBoaW3eCPaUt4N6NVR
nI4D5QkNiMF1kG4+jHEh7/MMJY2oHZrYLXMbPx+J86L1LekgLPCZPDyDfa+X8ZY6z8o5as9dCK4I
nkSgBi6HjwJ5YjZ6Npx5QoxcChIaOKb583cvIah9TC/OFLTm3tXLh7atRRvp05mH7QEqC9KgzW1b
m9lsw+ogufP74agm8nSgPjxr41+OaZrMThdTIJ8FcMEP7dzZtgpWcAZimVxrsjwtGuTfvvm4iOBr
QTCkx2Itr4rUrq2+HqQJBcDY2aM8nt3UlWhvjVoXlBiNLaWB+Sa9vJrmeHwycnHeL0ucaFcPgo8a
yucwjiwvCPTi3umkbmeMnbSRqbw/h+Y7lnImBzUKUku5QavXqN6psXyWDX88GWb+VW3s/jhEDlcO
sL2H3FQaL1Wk8nD9Q65smRkHSwmVex6o75JgJUt5FAhVm8B+l55TqnvZ7m761nlsZ40WVLnU4aVr
EnyjT5GoBzeajQMKP368/jt+fbzFZAM/Ip1BphBu4HJFgYapna7JlbNOsuV1gvK5a/Vm58ZDXu5D
Oqn7tqhMj/Ny8MYpKjwn7upDFrUYT+On5mZ996OMLN1rlSa/y1pZupflafqEpkh/gLVf7ej7ppjJ
Dc5NXobFcz6WjTvmo39A/6x8sAPRPF8f1Pudr8HjIcWFnkq9z5y/+ptUTS4itajhJp21YXwo1PKv
ptC2+nErixRWL5BcmW8H+GOxE4sRJwLymuE8Qd+4V9XB37Geo2+W2jo314fzPtTsfmPwNsXYkxbj
4iDDdTkSoVaoZ5GUuusYzXiDZEnm6UMzbOyH+U9drgbGw40MjIWLD+Xry5mjeBUyZkc7V3JU3qlN
Pe7lzjCf8kyr77izzZmr2njGYAaeM43dljLve5oCtwhHF4bM/ANOfHGTVA49Gc3XtLMy0OJDqs53
0EdNvkn42DrjvraLoz7VbiH3hy6YhbZP1+d6/Qc41LbYngx3STWyYcI6GRUjoIW4zQ7/j7Pz6pEb
SbbwLyJAb15Zrg1LrZZa9oWQRhK99/z190tdYKeLRRTRM8DO7K6AicpkZGRkxDkngkPSjbtUrpBO
nz8r8qcKScDc0qCn20/y0AA73HporHxu0c/Geekqi3lEl9+g6rA/9Qoxqcj6T7UCc48qiK3vQt8H
63h7vSsfXFzdvNeFL9PNuTQGoQhhX72VvUxGK44sekYLp9f1o5U0w+dBivxDo/bJMbfibKfNTnG4
bf86R6F8JKbwMUkYp1tS1OxwlHy8Sfb6RnEejSnqD2YRN2SdZvo9z6ViIzRcB3zsGULyhxEivDwX
OZGvSPJc0SGg8Ribd8jl5g+Bb6eMCVX792niZ+8kf9Cf7ALJuNsrvW7qquwv+0zfE5bTVaqgpr49
2D1LTdVw5xfO8xRPnwvU/+Ju2Bmx8xwW4UsTI1yob2FsVlaNaaE3bYvbZnnNRYEejrbEqis5Fzf2
zu+/FbGnm4lbWuUuak7/aa3/GhQ+/ioCa5FPkajDoFMNrlR9S+zkCJ34yS4l5EwbYOLRQ15VuTtY
yobtleMDcgAUAevkXl/OrJppVTBfgqKNmdnZXk0CZZdkPf3I3kg2TF3ri0LABhpFeUj0YvCoy2VC
8TVHHs6qNxYoiZZujqC4jezk7Ke/5Kh5x6iWvZRU92UVfRjm8KD+HIb+S+w0B9TZDj5zU0LGX8zx
Hzh2h2DYAsisHC5wKRRIwFOIQcOLSGJTEStjMGGeoaH9aBa7qPoe57TY6q0wsmVJ/Pmr702ny5Qr
g3pcggyb3J9bsz36Bo3urSmOq4ZoQxEfhXrA8i6EdOw0o1+r0Micd0P9PW5L5msZrrE1OHnlyCBD
Qk4PoB1y4pKm28JNj7uJZmGX/TYYzeQoFDL6fRQeNG04zO0GZOs6ZUE7gCYRkV80mLVFXHJ8y+oN
PdA8I27zu8DKPnEVb0lTrlxu9K1ZlMXmsaZlA0JJJBMB5QRwB3rqqIt3wz1YD0ZUgiNhcEBkzAfT
HJu7GqzEPZ3L7jCRZp0H22k/0brtN2rG14uG+SqCoRhNIuQeL72mDSW9D+tE9ppGRRetmZuTWvXJ
/nYwug4IzLUBbSJ4MFQkl1dcAm5G08ZR8VCxv59NH2HW7j4wNzKna38hQSPaaNBgeHUvAQnoe0mJ
HM6Kl6jNAWXxY1UaAqP1OMnjD79Sn7WtMbbXR4H+JT0rQSsitVxywjLdGZweDpWnA71/Vsqm3ye5
bz7YJsgwaTDH3e19XPla9GYRCQTmJgZZLnJDmXCqtdT8PD1JFIRTrfIJ8WZl3MhIrs3QgicHNcRp
cPhil06RSnXSh82oe+i+GAwFopZQdJm9sZhrp8CKgw2BiCfVXBSgZivL/bHVdM8e/QqNWEn5yal0
nqum0Q63902krJc5NQ6GNSpMiMtcsS+aTJmjOI0NTyrb+GSUGaFezmXmvavaaYr76XModVtX09r6
GGUP9pM0h9aF2OVXAXn0LT/Li9bwolrvM8SG4xisGhVO3dWbItgSsVr7aDzYaUHjIVTHF75R5FNX
zkNleHNWGTubUa7Hrmml4+2dXFsUPDMhWsVLFcTw5aIcZGLmCuVMpBNyt5ifnCS4U2J1f9vK2vfi
3QiUGyeHmrXoLSFn0RoIvJteZEcAWHs9vTdTbbiz/SK8c1qK0YBb34zn4DyxbySmdOzgSS+WVujm
2IMaNlAhLPu9HYbjI8+f0p0Up93wx5VEVNgCjcDqBO1s8bG0yUhq3XcMr4L/eCqySXpMIR3dwaTq
vM6qg/uc0ubdJJnaTh/U+DEbJ2VLm2LlLqKDh8CjQh8ZCuESRhaNfSD3fk6LX85JeceHVg8Oev4N
kUQTjRYEXt3ApHIO+/OjtZkRr7gSdQEqlRRIBZxB/Pmr81HWjhz4s2wgwGdFDGYJx70eTqFLYllu
7PeqKR6S9I8ArJGAX5oKRrTuu84GZGCGtvxoaFDu38dTlKquI/WjtqH6fX0UbTI9IE5MmkNBdolu
ydI0rJDuMT2p8P2XOrWa3+Xoyxup7/WihBXubSEEJpgcl4tqZlMiusomIs12/UPtHe2YarRb3Chp
uo0Duboi0jAIKSjUUk+8tFVYkpGmUmp5ThsOtUvFaiiOQwFrfuNSWDVEp1coJfKEsBaHUKlsI296
vhTXaP459a3sTpbkcoNGfY1yFoAJUZEWjG6O4GI9TUy/oYC57RmBU3xF8QOcbdxIT/VQ9w/dYMiP
wTgrD/koTYcYBvMxieXs1GRZ96FS0ns9jlMGEfvpwYor/2RLvf5dbpP2S1xO5ZMVDua+r9vkl0Vr
a+NuXvnqyPgg6senECxtETpfnRprqHnXRo0P9JOxw0VAIc/MjI9GOm188pUYxeHEuwSr3uDRvMiH
O2ukA2iovtdyfSmuIofhV5O7Oj1QFIj+qQqhPhp2Vb/XzD7Mj3YyFJ/7xFC2lnytXKzapI4kqngE
LdllG6FIkfiT49BmQHEc78tYHl9qKXTavR0kRwAP/l3P7K19kpFw1YNUH9rJfxdlTv2EgEpyThP7
s14jsJES+N/fvqlWPgfpC01c2G447FK6WVa63mm7wEbhwJxezICuWJEF5fNMJWHjaFxfijy2QEoB
KBHTFpbk3rYTJZy8TM6Dk+3M7B8NKcMaFdGidOCwvzm4AAXlQY00Khk1f790s0kLms4orOxc2O8E
dUOZUaTeeHBd750odlP6on5LnFpWOlkKfZ1EZZR9TmMwG5VfutLPOzPYnPh0lacjEkVnDBkPzs21
/rOGwqsWBkV69rlMn9IkEnXF0GIggxE/cHS2RoNflfR4P9KrEa9joWG7pCOGspUVXdUW5zyT9Y8T
9Yl9r3eI54fD79lvjd2gg8xWQs35oDJ1fiNHEzHyItvFOok7VVziA3XxxcXQVX6r1W1fnPsk0M9x
Ps8HxlqNpyZsfycSA3uLUK53qNwoH28fhisPFYaFijnZBHfFsmukdUiFzplTnMdKkI40LSjRbPL9
QHEnlU7FMZvb+ndcjm+mFmCYAEUZlVeYkFW99NZIAhWdK2F57mZkveGtyQfcKXLtdGg3DsZ1WBS2
gDsBiiQCw3C9tBUbOXKtWlaejWrw93ldOtAISNOUQlHeA2wN/9h9rD/47RinrhVE6nvFGfO72zv9
98W8/MZc7pQqkM+AALA4n4MdhHTSy/I8K7X5Ea4ZqnbGKJrnlsYGwBmKhyk/ynLRfcyMDtWaKE2m
56loU3d2EvOhlQzr2PrOTxVQ53F2puMIA2TnJ2354/ZvvTrmYsMEDY+uArWwZfQuo95wGBpdnhM/
1g+par/LybJPZW5rP29bukoesCRYx1yMmphat6gF0tNIFNSBi/PsKNG+YiQmorZjthGHr4OJOF2C
nG4bqmhAXTpAZDd+FZkVj3DDb5N91ecqpc3azJ7bRo4HNL9bY4tXcr2H4GM1YJgksKLgsHgr8xaf
Uk61yVy8OZg/5lUyhi6aG1L1VI5FvMV+ujYH0wqYFamrbtvOkqdpdNowowNje0xpBOhj0S+0z7ID
UtiN5DBo3owTEPAnThT/BodbbFmFKvW6qaTJtrxATbTIZcZn3B/R8wyDjcx8bWF0lQSxjnLsFR4D
l5nrJI9sbwRitkNdF0FkoErJx8EPmUn1VncEhPnKmHDXV6katbXQYL6w7XUgS1xeVIVrjrH95mjP
0w0QGTAdcB9IpV1asYEzz1kvAc+tevWkzTVKzngRBCs9jN1hsEgWjFYv3Fozkw14y3XAJw2lFkWX
QfTwlxjkxmfU8GCEDnIQ477s/cdojOhLNy9zr5wq6eXN+8k0QhNQI/hgxDoWb4OgnYohJkP0uiqd
LHcy5FTatbaZOG/NsRl5wxsHPXBAgKJkdLmlul0pvEHKAuZYchdZ3Ndqp0gHR91qCl2548LQ4qY2
K1vzcwONu9Ts92r+pxierTLauCuuoiJGeCFCuRa6frjJ5Wp8f2rCSEg/FGYLC7koXnK5yzZqr6tG
/gJ9KGmj2r/w9TqUUsm30R7p+gggnRF00TsZdY38rWdKLAY1Nr6NENO5ikxOSsnIsdHrCyL/fsiY
rEzTtNmwsvRrbnV8mjQGOJFMT2kRbsM2s+uOp9GjOe1KJdl1Xez6UD2t6TQG97e9eukD2AIgBmHk
74A8+F6Xn2cwJ8soQbQ9pvJ7ux131d5q2/1tG397Mq/Thb9GIGjTTqcAAoDh0sgEwYJKhWM+BlqQ
7uUwDg5a4fiHWbfyzz3voodqcoKvLQ/WhxmI2CnQ5mhnQ377Indm8GyOdXrKB1vdyzGII2O0pN2Y
6f8UhaOhyx/rwdZkvr+xY/GTKUKTNiBHxvYsn+ilNk+1naX2I7CvbOfreXGvoGy1o1tSn5CEGvf5
VFeHdqzsfWxHyTuzacaT1Jp5QMmu8x8K1a4OvlWE76ym8c+WFBUvrVy0HxwGqt5hWb6f59CP92ja
yPu2hVIJtbozmoNugf91QwXA50ZkWeYOfAcYqYK3CRqQuubiwAO+zeZxNu1H6Ns83E6K2txL3feE
+sPtL75laJEflvIEqABY+WM/P9JX32mD5mbRU9J//g92uOYEQl/c3AvvndW8bSMdO5YxMTPXPDh5
9L3Uq8M4W8fbplYOJc+3f00tovJkdoWchbb9iCbYex8VWKs6ttO5NWRXVYeNeLa2fw53CQRMkmwq
PJcHRk27SIOF5DymPXrsAzLc9w2M4jt76t7p1qRsbKPYpoWzwzUXo/LYRRKThTm510JfKTA31M7o
Jmbe7Ws12lIWuD5TlO0F5FeBfY0PLnEtCeWi2LGq0BvUqKx2aH375aEP2/5LE/QWU1CsQf3RwE4g
DE1pOO7GZuq6nTyq7bRLCqd76Ww5D/c1mtmBS0laQwRhKhJdc7Vgmn+Wali8DIUaq4c5jQCzmUxT
9w9ZoaTlY6ej6NyqZZRJe3WCV3IsolhTN0L3lZgvNxzK9jzzxfxooVR1+eWUqYt8SxkDz4nBNvT2
M9jlO702QgYeSgwl+95XzLPSGDnaZF9m/q8Yz9W7/jBJWwC1K4+9/CnW4j2SURlQimgIvFZ6yOSY
LKI6perJGmwXqd3TG4/HX2Po6xggYZ0rXCps1MkI2ynwovRLpEmHfvrThy8MeH3sx6+3TV1dWcKU
6JFApUQ0eNnDlpjNCuZ2DhALrvaq/zCC6J621MyuTiD6JTywiZQ8tUT2cvkdHaNgemVhRV6d2efO
/+wryWlg4rDebSSxVxASPAZLghZKzQI0vPglr/L03nF8P8xGwDiK9GhYxXDQSGnbSis+DpU2nZKx
GA+pwmwGM1CS92NoN8cpRClhCO3+BPVAfZYHsLmFQhZX6UHz3ieDfOpy7UPRO9YHUJhIzN/+BFe9
G360oBiKPFhIei2pN1MEerXS4tir4l9hUDGNadqrs36C33S0UJappkfEJ/f5lyx9Tq15o+y5ap7u
HCBg2jG06hauXQH/ryfZiNHqZu5qBdWHCQUPrdG7UBUg7Y0EF+O9YXwL6i9do+/DGPzP7S1YOV2w
Rv/9CQsHKZQkMRLDZIri9COIIZ+1ri/t+1beaW9FoojNxgtpidNoEe+sSw8JR0tHjJvV+tPdUP0Z
/dkN+u8ZU0XV4JPBdN3bK7t2fbiW7KwowXL/LAn5Q64hMax2oadEHr2QXW1H+9wxDkb287ah64NM
LYFmLhVKWuNUlS/XBRtftgtdC3nnqwIB7WbSp6zZgJisrUbEC/FApXIhi+/46njFad52fRpEXlX8
lqRd8Jw7j2394+0rAdZng4rghmPS36WRpJoMNe6aiEPY7NJynzLZUJm26iIrlwtoUGjDnDno6zCe
Ls1IVqBZvmlEwJq/WFr2Xg6KU2GFH+w6OZYzs1IR7671r05Qjq7d1k/zJP0RDFap23jUrW0qn83m
8UCbkR91+UPmcSodAWlAX+qhVP+OFK2rzh3GLamRNRfBOwiNZCYkrItHdxpVIZziIfZMKd7lQ+R2
xugG8YYewNpywOxAVwScCStyecD0QgpnXY+9QO5ciWgJt8zlLdLrG8H+KtGi1wwACZg9TS2KoYug
ISu9GgY+wMsmbt8XSja4IsLubzvj2mpeG1EvPw5odcWcxzr2hJKxWbZPpVa4ifMc1PZ/WY6YKu6Q
8wiR8ktLql6NjpN0sRdbWezWUvwkS8NWde6q5A03AmoGBAUFLSTKLwsrY1WUdZ3iA5Paj6c6VIbD
6MzGvgZyRVnJ/meSNJlat5Ee2nx0Dv7gxG8O9lx2QDOEzLFQ91vcN7rqjwgMyrFnRUa4lxz7sYa9
dghl7c/UlMZ+1Lmob3/FNc9n+CWVfnopxMbFEUOhpB79RPhk7Jx4Kcx3ZJLJLmZ42cbiVvyF+Et7
ChwG7K1l+8Is5a4a8iBB8etPwf4RILWk3gnqzZuXdGFo8SGDsOtKPZZiz1DTA6i/B38wPIi0h9tm
lu0v/EUkbkByEUcRpIlLrwwg9/VZlCSMHneqQ+nnweBOs/PTjLNmRxE5dGPbV1yGmA3BXi2Hzdb1
yqe7+AGLTzdLESMWqyLxGkX+ysjxUycbT+kk3fmyObijrb+LTe1LFVR3U8fQNkrT4F5iJrRnMUpf
Y5rJLuI32v72tqz9Kh54hB3aE7B9Fr8qL8BQQApNvLA2XGuMD+n8wSqNt75c2XzKpHQLqDWoxhJa
VMUaY+1bNr9RmnNV/Qi1J0WN7hxePW9fzt9pLfDmeWsteQNR2ZiR7KQsR6sPig6hyPrZVG8uxYnl
8KrBnf5aWQbsTrMGv8kSrzuY9K7C/JPS/C5gZX26vRrhkxcvcOxQaBJwKOCwkAMufXbQeiceamZL
SyrjQOu+LMhkh8NtI2sewIQyUhShcXw1mD4Laq1pjJJw3XxV08+xelfHf26bWIslQq4KOhSICSp+
l+tQqsyHIlphIniX+R/G5L7z9+aWwOTabgEu4jKgWQMpf/FVqg6ds9EgYmnFXP4GTd/sGE1gFhuB
8YqiJyLJazuLm7RuygKRgTDxyq9pkrsSQwiUHJq478pILdWVfPKz9CEtK5f5cqkVvssVfeM8XT8z
+AnkJkK3ii7LMgFqoiJqjCFOvELypih7GtN2ZzZ3QxIi+boFD19xEN7vZP9CJ4+K8CLb6mpm3lix
knjZOLut+Sdocje1jA03XPERYMTghOhuiMfjwkd6qQoHv57YVfunnLauFBwhfLOtW8id1eVQiwCh
Tm/eXApxxYHdVc2ocrF1tasWwW6eH6Z8i/mw4oyEOc6tjjuyeYvlDFUeNbFlEYhsE/8IdnJT/4cd
49NTnadLyVC5hR+mAyNaGHubMLH1n2h+7vuIC61yk/rjm0+vIAfAfsLVSHUWxSsz9nUQUA5LIXPU
hhBCfrDT0hOiGBtHa+3TcHQFSoXyLHMqLuOEEWj1CHCJcdgZSkv6Fwc2vPVWRRqOrwgSArEkyMRL
NF/SV72f9Qy2N1B+DuyDEzwp4blKt/poKwkHOHLRsxadArBEi8WAnx2bDDtNwsDMKDnUdXSfmNW+
bby+CB7Czn4A8nm6/bHEYVxcGQLjQ2rMh+IkLQ5rYsxylvVMsJ+V98noMp6rBAJw/KWXX24bWjuv
xHMezyD/rsUAc7msJF7xbGMfgPz6ybACt5eb3eZTfc0phNA0AG5BAFi2J3q5DjtnSjOvaeNfBeDO
ZgYtazZvzxy4z/81sziwUiOP4SQxertsjLs8D+/ndPpu6fHW9bG2HK7Cv2AosqGl+9FK9bV8ZpD4
AP/F7YBvHpMhEHUUo9socqzFIE4tTTShG0MKcemBdD1osClixLcWmzvFh7xqWlsVrxU/ANJF5ghO
gQfsMm6PQe04w4zDNU20Cw3LlRp1Rz2UnutGdFgrdDAgSoCXEacRwzEu12PZlZ129ph6cffA7D8X
wUE1/VIxm7GkPfGP3D9M0c8s+EG9uVKM3dRuBfXVtQoGNI9OQUJeZBixXxfaOGipV8h3FslliZ6o
H+2C/3BFodUHpcYhX6I4JT7sq+qUohSG0yPdh7ZidioQAaAEJoUb5VLh0ItIAe9TF4oRYilLRnNn
lkDuWj/1Eg210vk0p8qu1p5b/7O0NaVnJShxz8I2ZJIydaolJKOt6O8YCY6YQ6p1+yyI0QGJs1M2
6eN92ZFyZsDfzxHg97efagGDRU6BygrZ+iIc8t5S1Yy/PEtnzOvvzov7tzdUQPoCFUKTSahNLcsd
Ws9w+zAIQ69rf5YgoGQDFHr3kMEacDbVplaiB0UVGim0NgWyd3EEEC5oTGmeIm8Oy13OPO8ARbrp
+c2hnevqrxAmOAOy3Uv3Q94nUxNDj1DEf87mbi8bf0zGw/yHboqA2P5rRyz2lZtHVjjNg07h0jI+
mL6176QfcfEBPM1G4FjxdMIfFVIRNfDBRQKDjuRYo1gVIdAbH2wymH1kKBTllcSdsuT73JdvHYZO
jvHKInCNy5XpjaKVoLAiVDfTnc4LQY0/MOjQNeV0Y22rDvG/tV0p3oVpGedK7lP8bXxai4PMAs0f
Y2dt3CVbdpZ3SceEHXY28jKUnCctZi4fee0WW/IKVc/GccnzhNOhcvHIXrge2GE/Mew89mZeVkwL
eKeASeiS6Cg1+i4Js0OfT3SEUWgCkteYf5ySrr4//hqD8VM9beUEK47Dr6EHDqKS/vfyMyZDY8hI
/MWist5Mz2jofJ2aZ0BnT609bnzIlRh5YWtxt/RBkHSpgq1Ebg6p/kPL610tW3eScoZmtic/3d0+
5WsGSefpTfx9pyz5bJ0Tw9gwMVhL8y6K/UMOmY1OIQ+ICiHpdO9U88Yar51IY8yQAuBLAArY1stj
AaPaH5WMe0Aq7V0RJm7b/hy3SqTX6xJGkK0QWmJAixZG0C1krh3lMq8o/WPqGO9i7VNk6o/hOD6F
WQsP1rq7vZPXaQHILC4Z2rUce+Ly5bJqX9IdID6ZB8fG7bnMxveB/dJvjdXbMrOI/VHpt2Gdl9yi
5iFNjciNGkoMWZW6tfP79oquHZ8Vicov5XUL2ubitKuOlNqxPGR0+p78qPzcFmJQRvNuLkFYhFtz
yNa+GBwuKlxkkIKgdrl/vtxJVPJIIcOYdk7EW1waP1c6stV1+wcg6fYb8MoRxZmmpk0aJ9DfS/lY
FGrbUZ7LztPTuN43ABL2KBQUd1o3btGjV0yRGUCJo1klpsKKrX51yVn0TIspVHoviXz9nI3p1zEO
1ONsGd3p9kcTsfEioaMbQi9McCcFRnRZ2Kh9U5Wqqu89eh57ySr3YXp/28LVk/bSwt+ezKu1ZH5q
NnXJWjhHktt1cnfAYn2c86S9oykf7yS5Vo+60Tj7MRmVT7fNX3mlMM/IRXAXNKsoWl9uZV/5IZBz
tUcb6xgwf9lSX4J9rb1jWPptQ1cnTRhCJI7HO60C5LMvDRVljMqPzTob8zFF/sZn7GhsIXP1z207
q77xys5iQXNbJUqosKBW/pxoZz34nGobrMItE4uzVfiRPEWxzifT3vfjz8E+F9r326tY8zuUKaAf
CE1mXPByt1BjizVkZHpPjkZXZhriqJUbH2TLhIggrxwPZca8CTVMtPF3tX2K+w+3l7C2S6+WsFRd
S9tgaiIrGLw0r/aFUu0Kmsq5udEYvYpzuBXkWMIOGAoL9uDlKiD/DWnTJoOX/6J3sYuNlyY79f2h
jk5cu29eEfxDshZQOATPZQS3O2sACMeKyvo5j9GkPE/xy20TK8u5MLG4j4qiLK0E9Q9PVb4V6S++
S1U8NcDu3yvFxvdZOZAXpoR/vPr+ald2ko2wp5elDUnuD83+NiIZqWzlDut2qDxSF/wranhpB4pG
PPRaxK5pO2ewd7nNIw49UN2Z97c3byWWsaJ/LS08WhBPlMnCF9oi3iWotDKb+ZBoO8lnltLG7q2c
HnSIGESIMq2Y8qheriqQJ3Wyy3TwIgAMuT67Ay+f28tZ3TgUW/+mP8gILCKZwaTkFm1+NEXlh6wK
jigVuLp5p4/Z3W1Da/tGsQK6hSA7cRlcrsWuRmPQ024Ea9+50Xifll/s/Jt4Wyndxm23tm0OCKS/
goGUUhem1LgIBllvRg9tO2iZWhzuujp/c/IDd13QZ/kP5UekWy4XNNiZVUgjCwq15NH8JanBPpq+
qMFBUU5AKd7INWKAxoW1xZmdeLk5Y9KPVG3jfVYwxdF/7reI+StpAkbIrKjg4+NLQFKtUBJu2nr0
puqRWWzMZA1cu/rGs0LzfyGqpndbBbOVT0XphbIIxGBUt5ZVb2QNekmKxtEbtHNBK7/emi68sqQL
A+LPXwUgrbBTWe8GfCEZD0MS7yg5+ogAouWTqpYbu+XmbOaVO+m1yWWyNQ7VnHQSJpWKYGScQ3Jj
3ty3j9M1jEbIMTD0jxI+9ZGrqQMx6jZ2SdbrJfF9PwXurJmk3c2h70w3ifcyp8xizJtsft4wvP7J
/jW88HvgVjG0XE6X3Xhps0dIRB0ikYV/r7qvWlQc5NFwC+ennhju1NuurbpDsqXBcQ0+Xyx/ccb9
Iq9V2+T0BaoOxss+64m6Z4RTy8+J4XXAkZutvZ99QBlcG19gpTalS2c3dXZyuq+6U18di96/15OS
PuLJno+t867ZFD9a/0zQDKg8g6NAAfPS/2wl6HRAvaMX0Woe09KtKW6nFDQzY2eNbu+/i9tjx7jz
219pJawDzf/X7MLtZzOYjCyciLbyRyco3PRLoPu0ZjeC+nXZR3yG/9mBGHa5vBBNDLnWsaM5P+z0
lL6X+tP0iXHH4iOE3/rge7Mve82dW5V/RrthY52rx1votVK1A/O0zP/U0gji1GR77Qh12Eg6DOUf
plMdZ6nZqVF/lMZPkn9/e2+vcQRi0a+MLsoGaTegW5JiFK7us82gWwNyQ1w8aFDVjMeg39nqZ91K
72VcLmRe51xs1PSuQebiF3DAERu2RIVr4f3KbFeDOiscfiPLT1r70mnJofWb70p11OX+0FnTfTVU
bqDtw6RFjLx8hJ/fhxLjhov7JHis5++Wc+5S/yELtgKEWP7iOXvx4xYpxVDHDJPT+HGBaRwNP9u3
znu/O2nj3q/PSCCFH5TpvvS3cG/iJF2ZRdNDoCrYnSU/Is+KzJ8HYRYpvDk4tdouzYJzLTk/5tE4
2La08Sr4+z66ZXHxFRifkDAHG4tlbsD+6u6CaqcZqmt4ZnwKw3OjK/zRZ01G15bELZDcOrnvZ/nU
1G9GgwmHoJHH6skUZH3hkgzrkYoyUPkp3Untz4b6Umoby70+agDwaPIj4s1/QRbv8qjPU6NFU6lM
QqzrRap3DW/5bIYYfGBsFNnpN7Xsf90+addRDEsCxIvIGpJES9EYx6+a3EzNyUMuzifbgYKnxPtm
E5Z87TqXdhYfMoGgPte6MXnxi2y6eX2SQKJ+qeXnDjD07SVdJweXpsSSX+UjVeIUiZLZ0980mDm+
vtkw0vw/GQHJS5DitaotjYx9qgUDRkz9iIppNc1s2iYNVMT2S/cXS/nXisj4Xy3FmYuqNCWs6PGX
HGLKKWd6CnE31b4zHs+BZ6mNxsbKrl8RkCfQgqUbROcaVfBLm0wHmnqVGSqelRxj558hPlntu5LZ
LZm2cbOsfCiIzjDRwX4KBcjFzdYq9uQkTTJ7KASxmO4JaY45qg633eFqrihT+OhA2qiJwUsF9bG4
qLuybcdhjmfPKp6KD7VX+ombldQz0UZ4Gm23ZZZLyv+6bfba4bHK0GEayJRSEU273EYzK+ahNFhc
o0NHLx5zCGzjztBeAgq5bXR329rKhXlpbrFIaF+Un1rMzcnRD896nbpD/dIPD/6HJD11lnTQtYOk
T3dTOPLo+Hnb/LXPXFhfcn/bipZrgaSmlyN2r8tfK/PL9JU+7W4Y/vwXSzRJdOBwvHEX544ZeimR
RJpAqH2MpU+y/z2s/2j+b55rtw2t7yjAGmAGBl9w2W6znb6DoxXOICqsfRVHjHyJXGKzxKuj6Y+0
+kofmSBAhor0XH7vgS7d/gXXtwGbKtSIQBZS0F2GGDWTW9kJ+KQTEvKm26knZT7qOo2hdFdZD+qH
2+ZW8uhLe4tgo2Zdm9U252SSz9L8sfnBZJ2vmrw3Ixt6x/0IK/m2RfGtLqMbBnkMI6IuBqAsSe7W
BJYxkfGadobbil5hM9euqj2Fmwr115Hm0pJ6eRhVx2wVo8CSLp90qghmNu+N+ZjIL0X6NfdfytA4
1P1JlYNdWSr3FNh3U3PfdhvHRFxytxasXf6MumGq2+gUs+f43yLnZzJufMLVY/hqQxeXrD1rcRuG
1Qz2Ois/2D4l8ye12id6eLr95a7phMRUumBINwj9Hp4glyspmzxFyHZmjGqQnpn1ne1arbHvJFlO
0a6apXM2dI2rIQ24K8zykFpFdZ/VXczLNdCOt3/M2q6CphMkHQC/xPnL39LKvTJVkcqsleofK3zK
tzo715Ec7hEj5lAX0cm6zcW5sEPF90vV9L0gS/a2xF3/3pDexwlDkdzhrbPEqXVx1ElhUZegNL1M
sZ1wTqwiCXwvzCtXbxkr9WYfERpugJrQaUDlfKlHaA8l1FmbsDWqcMOqd9lBS551NDO2hLeWzihE
LkW100T4EATusvOrZGY/VqUmeRJ1kiD6lZe9mzL9HUj9rqg2HHLNGOgpMjF6e7SnFkmLTxnXLOY4
OLfNff4eD7zLkOi26ViE8wa+fOkOYl2vTS1iSTvVtVqmSXDWfP8+Gm34b5V0rBqSsSDI3BhZbhn+
zG0fvwrO/2+VRjAwT0rtSyc0GQUXd50kgVcc3S54MefTMNwF5+h+LP8EswLe7tdtk8vr569FNBKF
QhsOYyyO+FSovtVIbKnSnlRjX42yK3+l7uta/ofp3oo2HtxXkid/7eHwFBnwf07c5TEuoLSmc8K+
zlH6MR0LIdTlKk1AznSvfQqzj2r0KfAhAz3SSokFSbrcNf2pz0M3nNy+/K3OW6jK5QXFT6LPTzFd
ozJMlBPXyqv0u9Bx4G7Qg3OQn7LuqQmfR/89vYmNj7sMYH/NAN0UxXQ4C8uhY7R0o5wgg/Pa/Tc/
qu8DBgXd/ph/W+mvrx5hA1U35idxFKHCLrw2ze2qM5WOF3P9ube/8xxEInzfTv/U3+zqE+ggI0SK
kyFtvxovAa1cuVH2ydjUEF45PBc/Y3ED2k6ErIvah+fU910HWrajPevSPuketOQUb2Hmr1J/Vo3E
CWANnUik6cva1cAkXCZbDNHZGT+qjIvV3g1BvbPoxYZ3yRNpzdnYEjy6UvoTNmnBgDSHVAeWebFE
ZYQEPzpTdM4azzpWY+Fax9p6iJnA+4yuoOYc9Wpv+i9p9Cs4Zi4qqbK/L+wNn7pKX5c/Y5ELSGkG
dNqco7MW/BjgWDN3g179U4YSy9dhfOzKF7Xcl/nB1LudZHy57W4rsQMmgeg4AFwRXJzLgzPC5ktK
iDHnxPxih5brG8wX9N3ke2HFbqSAp0L94LbJZYrH3Y/AFC9JCPKogS1JJXMJrbajZn7uy5eI0ddl
Tc3w7raNq4MqbAjBdjo3QoR4saw0DHu4yP147qzSHaD6JPHWs/Fq5zCBooUQGxJDNJaEEruW1X6Y
guk8nebmxZD28j9j3rgNozCteyffehtvmPs/wt5kOW9cWxp9IkSwb6Ykv06yLKuxZHvCcEuAAAgC
BNHw6f/UcJ994+5J1UDlMkWiWSszV+b/tcN1tGJz6/HXWXOD+xySP+O//S/5Xe0nJbuF9tntOG33
xaNgT2TtkmH59j/p+P8+m/7zd/6/vOXWNCwFMRof1PolAcJ9rruMdwg3bCkMnl7pHzLeK2i6NnI/
ATtCewkB5L7+j3v9vzcu5uygCvjINkfJ8l/5BqNzbYT5pXiQGdCV27Z93dQy6B9seU+RTbiBFEw+
TXB2iA9+xMwSKI6ts1sHhqaFdej//1L7/3gaTGDB1AwVLXy8MWT/n1sINcWypQuF8ntRALiVnh6w
vPkwrjAmb7PRnrJy0pc0Bnuy5rC/iyVrb0ur5Gf+kYks4kLPS5MxTCdHefGbQshcXU2ngyXJ/9gX
/7338KwFJgs/SmRkQ/yfsyZkxVHDRGh7WNX3Pd8GJ1/m8L8GS+Gy/3F0/scl9lHew74GRgroyPG5
/vOdBJUpnRsSXvO6pkUnACge3T6y7KnYp/TnVLj590GDgI9RUriHkRD7N8amEhcrCxit+yiXT8bD
QWBgRqY/DALrP8dI2D8leFV2IOnbuyNHGuxZrIHBuFmNj4e39ZtZPOR93Jc865xxSGFyhrjpmqOn
uXgQ0+GSwsv2le450qjmioa806MAClMmfL/EA5+4g6cfSW+idBjMcL5ZBoGZLsxW+8L+0TCafDNK
0/y2LiTf+9Q6hkTDWhxvid62jfe1liqun8p1C3rqFpYm8z8Ke4sJDHIztrXrwrz544ycYXivMWSi
xTPjDdIIOsyRz7/iTmDbzHN4DQ9z6Q5whywSDEdOFtZtXYSTp0EdxYutSyuKYSyxsbn8XKhGydvW
LuBz05WtvFtQ8PtBARRNvziyV7qv8SZFl2veyEt2VDu74iEABREEFf6xE6p2QPOFEn05bik4kQRY
IkYSlrJzc2XfVTOGeeClZdV9AWce2DBvKb1R5Nw+a8GN7HZVrp+oqKwboEjfnoJMpvdjlvYX1GhZ
Ak2SKR+ymbcW4NbRvCDyotWXGXa6CJ6OhfUD8nLLoVTc8X5at3m7hLXhUz/v3vwNKSZmBzgJGTE0
TaJxEOZxns+R5Rw25RhGv61WZn912Y7kskCOclfOC+EnpppwIOjt40OHfK8R8Cykpf22Eztd4Psk
X8c6Af+52xLD0BVPqku9mLQdwB1uR7ftEmyq5/W8nHU+pQ9ia5sJyB1fHzFnJV7wp5TopgKS7rM0
ULliblaYJ0jX0vn+oIXBL7ZSe2F+HdNekSSL11q39t6HJKZ9ADn6l1eKkVuuRol+xdhsOyOXG4si
qqT8MytTI4fLK9GeMpKLvDMhyZ9M7se5pw6i5Otu9hrmHnpLUuQ1cvpbyWb/3ebOw4uLbFZ/WIyA
AFVLYzEfk7q5C9WBjzZNdk/6qcoMQ9l+OHkSK92PoSpcix6w4OYr51ANdxrDonEgcmP5YNpqch0m
pCDZD37XTz7k2bdy08Vl/jBrLkH0Y2LURDgSz8ja7Eu1Le9lhClg1zB8lvNaWEUHWOiQrMuPdI93
HsGT5KGG+KJ52EiJjKZ0YcqcbXkU8NGpK/czwMjtFZkP1ZPHq3zaE9teBL5U7JfZhT8OIri5yxga
0D5FVCeqGIRXvx0Fm79KWHR/ncqKjl0WkLqKh5/wDtSItQbbgL16T6Sv8VXTWv/NI118N5v8uJtm
ht1vAXTyLrdggMFd2U30x6iU7dB6tPCjhv4WTG/w/C3dOaboQ5zMr7CEcEuJjBjSlCW9X2r64dvQ
uKntITCvrn5eZvyFIFGROcnGpOd1SbduimTMIAn1q+jksjTkdIySnhJtPi44VRII4ZBI2nEu9dd1
LeUOkXMm8KI4IzjQ2kz+EdZrBoPNHc/Ijko0vS1lynqCBNGpL1TSRiDqzfgKWxCddMUI1gxy2BIl
WY10oj+lGf02LJ62+H2rSgKnHk36tYasIQ4o2KtfpkasSXdsih89RfT368Jk+Ll6zWnfsJiX1yLO
jX6Au0fyGSGL64ZAVQSTf6wxHAptZs0dGQ30XHypcFzZTJTL6aiPJL/OieG/9rC2mMWbxqQ85amG
0xFIiu0u4XEcrxRln+98kvO0L4qIb+B86ytIjuZYDsD7Pfwzi8OufTLK/FuVWlVgNmxXrmvhsAUz
kDBlBkOtW4Nc2gX1zMyn/bZUdH6jUtfkUu+LfIfBPTG3pt3U5UjCvl5kqVXazeNB+BlB5m3zQCkc
g56g+J2ygWzyI23smP192CcY5cUI7r0zohIP24Foh8sRiH1B3A/5DDCZixefkW3+RJJdpUCui/wC
qnuCLgJn/jdMPiImNEdO969tr5GWA5iW/QxgLF4ikiTzLnNN+bTvtdV9s9Tm9bCCz12+BuQgtmuR
g3CuZeIuDWqm4yTa/cjPbAq7vBXFhyA4NNO6XAiDTW43Y9DsFd4leXJNq51Ul62M42NIcc/0FYTl
aUcKWf8KG0yyH49SO9vDRTTPX5LSAOso8lGvD2Fbm4cVExlgDTUsQofEwM6pNxtc5obMl1O8J9ZT
OtAkdVW3xXxZTstk2xSZAXj6PsX6XPsK8CheI9JAxi87Ap9eUWf4tBOsKY97SXXE32eKJkK4ZKe1
TzM0/z3NzfYdZFX9DG9A+n2W3s+4nlNM2ZQtC+bT5ke9X7kk4YmDNJjPmiXAzEXZqqpDbjk5Jclu
YTj18ZcNhjYQZQfelLdssqvvc4Qpt28HHFxJ95GpOQ3lYnbXNcQePya4foduxIuGYTzxmH1xK8kh
vqzzB+pWmZ3pQosMY/TJGG6lNq3rgbsxhgJ1j9PLuk4tHyRGQn3vKGxOcCKpStxNkU/1k2MtVtEq
k9r2bk0cjogPBm3AcV6OHyM2dIG8Aou7H9ttfWumKlmhyESw9TkVE6K5CrsWyymZzPQvlDysJzmX
9SOciT4aJDiB8EF4AseCrfIaG5QBih5GMIJmILCd3AWyNEli+ynH33LZJw1PuIygoAnGUHuHb5E8
kmqO4/2W7pJeyx0/vYSxddXFpcq+1gwDUb0b1y0560pyfT8xRu7JOK1/lrkUz7F0MQyWCuC1BwW/
ftoOlefowVWx3Vp4WGEYBlbmUN5NS91iRQYABSrPXHqeQuqeRGHd9KJyrg2iODc6vZbWZl+lVU3b
IY0+3e4rm0WHQMAIPzXIInTC3hbMUKjOFyNAKlQfOG7gexv9UCC+b8b07WFtl9h1f1c+Tf4dTqxL
H8HS++s6VRw3maFrdh6tFqj0UIECRkemMSzkqarceecpg3dfsrQnhK42K5x5rC+vU5bp6flY2owO
zQqXhWHheypexgCThSGJ4/zVJrBLHKZkFMWn2tXHPBzbvk6XgxpV3uArtrQ3dBlouFJIIZefZGrr
6WXEHpIdIZD0DX5vfIIqi6OGQrHQ1D6+KA7vx88LnkoNrg75u8Xq+JGNVbqexwP/8NRO8kkxdFjQ
DNvkW56SQPsc5P/zRqbjd2mThp7SsZFPErjjnXINGgjHBH+ZkPmhb2aXyTOk9EBXP+5blJYIJviD
5pX+2CmP8VmOvJkQjz1p1/kd9qHnhC7H2tM9pawvVzXNcHtzmnYK8+wP7ZSE34VwTdN5zAq1A7ds
3E6kwrmChd/GvEMwTYGfZpP8A7NXiNmQEWL+SaHGr7p26XbSOBoF0uPLxnZ5A6EKQEIzsdMo65x2
Di7vn7K4OHnGQYbpfzbX0+eZZVsKzaDOvuAOqUTHm7h8VzFG1yFVHC1FZB77KPDjiJ2c8Ja7xjPa
ovsQLv5NbT0/pXw8oHKx8jeCGtbxpDeHg5HNGnc8qoz2PVvKCvc/gS8tWOc8PrRso+hckvyQp2zG
bbBaitz0UMu3NaTjhS+ZeGiRT3XhR9K8TwRD+I4s7ikxyTj2ohjT4pQ7k/5oaQKUADFCMz6HbQoY
TJcFvzY5rfFB1V7RSz0l2iKGbA/LXbYnqzux0o9Jh7EiqFsBoCOYeius8Z/xilCDs8YAhBKtIeKu
1Su5m0p0q6cycP02ZjsgI9qg1O8whd2W8JQJPnSbzZoAM2ne1iduFCTVXkuXoRgZCzaUsB5WA1qZ
Y0H5fgDNBPwExQkcZ1bak7lu9d/oa7zzfIPJVm9mJueLgy+OxbGF6+cBzZcyFzOX8lZOhvErJiyK
bMgSs25P9aYPiY2JO0tgPIFALwyBnjtvtchFD7f2+VG5AkhCMn1UGlkuUJ4lAWEA6JQAlyGprQms
w91ZfduXpXzP7YymYy08HOtJM2v0WNb5z2Q3cAb1FYwzgZiB5wL/7ILpo5oa0alpPU4lTuq0zwzg
+q5CfAFKPa9RCsPLaL+fSkjkJDoNQCmFV5+yHXMWqKzS5k6zPbC+rTZhuqMh69HxpA1AoFn9bcoY
/O82BBQGTLZFiRq7WNrHkKti7YSeKkSW7SWvPhx5Oe8bwTII84s9/h6nWiQdrJnEPFBbOQXN3ro8
IbCB/EkwdwE8p3UyYr7YiKXfq2ZpsSjFolClMvoSSlM8bciAaU7FZuqt02QKCE2SCFRFfhQCH2IB
WLGDyg5oorYMlajfJv/PAOiE9rRwxb3Gz44+caV4hEAHTbvMufzrMs8/p5xOy6lZDbbkXC0N6wWq
pqkXjOf1MGV1CU5/XvBMZeHilwS26+acZDhocKLo+hUrj744mMiqDj+byJC2QlGAZpl5DEFNBgZh
VIchwEUWjX+h/Bc5wQPvNGnO0EG5Zr7Lj4wjiqxakSlc+X35vFfAEKd0RuILCrdjQisbXNlR5E7C
xQGc/LvNxfyM+LUK4A+8Ul4TxRN1wQxWlXV0TXTsMuwGpHAUcFHuZLbyv7M0aYJZswnHIHUNUuDb
6qC/YZ52PFvmizjkIwAO/JF5vsebNTCvSSv1GT4bxOKt1+QlZhi0TVWuklNi5gqasJTn1ZDBmWHq
Ujch2X1sghz4NGPAbcS8ejU0aOy+N2IskpOfK/ko2RHgME4E/R7RrDZdtZe27DT882wnqGjgt7kt
kJAiHgLWrIaw9tkjzERdCsYpfO8xJrKf/F6yEwwFU3eVgPtB2xsl0g7motP3tCjccodmQqUDDh/A
dqwh6FYXpONmaMGEVie4f0/pacqRDbH6OdYn7wX9rYWTXxSwT3rNNM/1VctNry9rO4ka9SOHc2Dr
ViRpCS3l9KrSxTCMbhy2GBqFdOybTaX5FrhqcDNuZfs2Sbke/ccVWnfFkazogpMVLcuEdMz0eoig
+UWNpc3PKUW927CQCuTBuR3BSwC1y34jafpYTTNO7rAk26PJUoXimpMM+17iju1GRTL6SZnU7Pel
2dErIhQD0HBByxa1flFM18rbMfaew+0LJ2UGRd9KiwVFrJX52lVYgoB1wzzidWUFYjOR4lg0vWHo
AwZAo2/434ULRCfAm+hU7u9Ho1TorTYKzRgBsP8oSYLYXIe8XtzlgR7rXV6miBEptDXNAPdaaK4Z
VkLWp6ZAktTGIXro6nre4NCGzlnjhNqy5b6aszEZVOLF57yV7dqhOcJpdyRLkcPAfSrmPq+nLHZ8
m1R9GtWB3BArF0xeszHuKY4+lp98OnPk63iFWnLZ87B1MR+JRupABby6mCLYpQbtyd/kUOT7oUub
nitU1xaX5ocN+oi1Dmlltdv2EVYV7QhgmdePKxzTW4CEIV1QXSIQHSUhhYRcmSlrriIv5Y821cdb
RrIIOYkj4V+GpAD0MvmOjqQoQtM3YxyfW02w4n3Gcf/V+YRrfAft9U7mxqG/gPFH2bWArTBVvi7x
vDY4orsWonucege0cGf00yvrK1Fs1cOO4ZHxskdRi45kDGfszvFFTwIOkWC0Yr1vvZ9D0vTzCMF2
T0Nlv+fbEtQJARKmQHI8hBgd9fvxs/F7/meJeQX0ZimzF6fj5ju6oTbq66XAZoZNroJZfKU47tA2
l78dh9MF7IxQ4QMaNBIH+DYh2JsYtS898hiWey9agXPMMzRPI0yeCPou9xGYmnH1OPrYHKcmCes0
iFnm8DmEPYHtOY6Dv2LlbdK5IlEPyiw54EGmtvcsLUV+WZLDPjSNVmyIChBNx+iWLA8t5xW9VrXb
0nMWfZ6dZ+JA+1AuF2wyePq4M3gFD/F4mVsIuTOTTANxaT5fHc72L205C1jbs4qhfiN1zXp9lIo9
lpHM7N7nM5IptjSF5N14tWYdjw0r+qh3+zunNl2HckXCM2JmlPX9mkrWnJwusl9wlKzxbQ6uXc9Q
7cBcH/F8pncm8++Nq91nGZXDLZCtaocjtTY/yE5aVK/I8NsHt4gSBQCdBW63dK2++fIDhgyQGNxU
S5S/rSqhul9h569OZNnLa1sj2WeQ0OSk3QJD72u9owE5ta2Q7LJEKZvuYx4SZ+lEms/aEkRnaIqq
SnUu4GgYash9IB2MuLBJBD6zT0Y8a8kFAGOvqvoyW3isYyxzB1PpYhPg1sxh+HOOScIUvNWwJfpU
TgmgZemUP7faQEOs0ZfRQUxIduS6JHyASkLGPhpa3G+Frs11QqQszM95wBbDCHMzDgfwTAp0WBrb
pzrUetiXLPyYscpU74TgKHpXGGyna0vXwbtsvgMGLQlk0iQHCIOXyO82jhsQZVax3iuH7O0+ACv9
XCSFN32Lru1qEEuzDVyFBFanXKpPlu4JHqHcwRtCno15ikOx3w1tcAZOMXkDqMPjkKqYo2BaIEJE
KaMVzHog/7N9hqRLDaTINv9S1laY0lduSy7Zimjgbo40cQPU68lyRSEiVQ+HROwnfC5UBbGg9aXG
8Bn9tudm/ImKLNKezoHBPH/Va7ZdFbLxGHDdRJK7OV20Px8O/+pA74CCavJdY2ge10T7MaDQABaK
e6yHHK2aOSOetXrhOuV3fhLI2ywR9lEKANI4vSYX+PpEhJvSpPNHwjKkqrawZAscyiAdQozgkfbx
fj6AqvTAV/KyS4Ryx2D4GNahBkL8LbKACkmp2T9PlRy/lfQof+txPpZviO7aw5cNV0j5muHSjrdj
xFj3FzxloMORbCWutrFds/ukHLPxh1fmwAdb9PopXb10/dKKSfXYXw5DT3mt+TCFfPpukrTBYiiW
5lX7BjqsMXESxUkSxuUlrtzjWJNyA7yabXFqfC+skvyyNtuHJyniygr16IuwqduUWZXCphThqMsL
HGdTfIvVVUhemeeZDEioq/CljWLPQihWoM5LR/cHtrC2AT4OwgBtPthcRF+bfEFi4khhMndGPgFp
e9x7Hrr93SFd6c7OpM5wYC+UDATVqr9z9ki/Ahy3D7pGA3fhqCLoaTJuLh9g/mN+TaIxEVrhpbCf
c5FAYp7TKAFeo1tE692qpu43/J/kTXLn9NVWIYhh3+rg7hy4KhzTJBUMlVu6P8jNxPVti5VgQB5U
RYcPAL4Y6m0triLsibwigpISAu/zhWaIM/HA4WVOCP7LdYfMCVoySe9WfuCj7Y4k31HxVjOsgTnS
KYtGln5AnMnx8WQFPtrEKZohMBxVfQ/EbttO4z4fcZh4QyD1BKi6XdvmWNKeW1etzwZNkjixBgfp
kE981OdyTqfxAuVd/rWoUabgvTWMDMzCfY5iahRF5L6OozsdkFzYS+qdmG+23YrlPqTId0WIQY38
2Ypbyd79gTPxNo+ob0aAfBHmAsDAc1v+zWGEGe+TI61udipsBWuqjxlqIEDfJNnW+IfZqR5/A6oL
9RPu1xxdSFw+9DNGokqiqb47CqVqEFhMoIxdANWgtqfkuhWFAtJlqELyxghsC4wAJDUxAB0zmJu+
4qgySX+0i4r/jFOHvCcllf5M13p53Fiq2cNYRZ+ghOFgbOAjmILfoCYTPdPrcjxzlCNvZEad18eq
Eq/QZIDQ6TlRkdy1rHXN+yqy4yL0gZLiwECTuMHZGajm2iRyHaYNkR2XSnpVPrY+ZZjnW/n2K2V5
RUCXesG7NS2S6trswj7WsNWsurjZ9IQIqeNhRORNBr9oVH4ndGfy3uhKg+obW0h5isXMfzLKk/rB
Kb3jd1iBh6FWrULV49zZ6F2eO2OeS5UFMB1KJvTMZo6ad+KyADIdGgmg0zYUHUm2ojpY5HHLdDO/
UoZlexKkglQJWQX2WcNI5NmhyGY3EPtAGRZckVW3rgqNER2T7A2vtPmCRiM8cOurH67FJ+tUQd2l
ZseIgJdKbt+PsrXIXSrhon+musonrIVaZxAFMwuc1JvqKQWcKQEbVHXsRq3hdQQsIKou9RV55UDe
STepAKeHeRlxJXiA/6Fr11hLYNOsMHgaJGH0Na5qbCOdxVONQ/vVx3X5aYDifZmdRTkGsxDVF8dR
3pgABHVaIxq+PuUWz8QKYfQgC5f8W2Sa265YdfpNUKJ+Io+R7N3qgnwuUGcVw47eO5y2zJgnjwmO
scM48PG+CwS92bVZytNBow69+qgzQWNU/I1WB3pzWVEwPlVGxzcuthIqhA+83qL/PgUIEhhKWj37
gQbH/OC4qFrsisK8tCCiAVVZFqt+A56y9Btd22+RQo50E+gBPh8Q8r5MzIHFG1ON6ODRu/goiAES
nUbqfk5jjaqfMrGELgWAdrctM6/OPl3m27j5CFIN1BCmGIBo4juin8cahc3QFUxQibpmltUXr+34
y4l9f4e0BAQRUsoVWDZ4xL+SGZc8Gqd9fcvxIkWXSFztHTGSRCDvLPtZ7VvzeRN6BZGRas170liH
ozbPzJttk/EpLTAW0NijfY3NyBMwPC6SLmUGeL/YBYC7wFLzBNlwCVM1jmsbSN5Uvu+Zp+yi60Av
FFF2rDOgoz4FD8/LjvDI7vLQWpA0qpid6SsUgrfQFvB7PUDS/JlqUCEdMFD5Fbk2C/AwYIfPmFBY
/AmTL1uLxKeYYBwxBc7dlwK1NFoJN+JL05jf1RjVmzsdmPtNk8UWcBPagdempdf+ilLSFcDqwWr3
UORLcGdrEebzuo3JFz1qxNX6ALirb1TA992LBEG9ZlVAKiyD5jb4DHkG0Ynwlbtx/ufXVi/9tNga
ZNJsq9eFLCr/tMlcvYH4P5au9WiF+2UTjbrgt84+T7RgYMQ9ay9zjsIBVMRoz5tk7NnoA7lrmlss
qoJFdMJSM/GxyaO6rnoWYDjiyF+o3g6JmGbk957KHXNtfZLH5vcx5xBU73L0z9AK8C8Sj/m4T6XH
itg+yA30xvabIlZ9Aj4w/YmObuggUbz9RKjQ8SB5BiSnidWdTD8EsM625UtOaZl0ZBHVvyUcWXty
814tLyEH44Y1GNfbbrGsTFJk72gxPpBzV0PW5KZF3eudwqzjaLINZVGS3aiIY33a8jJC/FRx+rMV
wT7xFfBCZ9E0xzNgyjD2MNgMP0mBmMZz3M36DYIJFD/NVLJqQHVJSogE9u3OZxGj0AgxchpoJNP6
xmX063lG5ftS0/zQ3ymFHARibLDn8pITKOZ6WRN9JjAt1ff71oJrrvL4scpm7Q7gChktrqAtMgrC
HD66t311CCwOVcjzC7XkyK6zaOX7jK1WALA1Zf4LkKxNv4ra5+Y7SswJQguPgStAzPiTx8xnxJaB
n/wOHH6pLjZsLDkJhWSsDt1DhUgsWDZBXiFrSKz2PcV0CHSDtvySuJqhKmTjqu/KAwXtkO3r/L1a
QI4PI86o5LQIXkA4AYIf+ks0IeyK9mz0fRP82J6Pw2K6reBAqS7tnAoN/XbUwCpqr/42LXgoAHCz
favRmzVY7RVepINWjvfYEPa3aBopoag8oIlud09SpDHSxJxzuQML7+Ssl6/LBK7md4Mf1/crSwjr
zZq3uDihIdjBSkwyHw7DVgJnajAg9WDguYV5ijgW7f06bvNXsQNGx3ky1l/KWBX/dh2T8WSbdE3B
5LP6R7OkGyCJZE9ACoOQP1flTPx1ptAQQ/yIvhSKpgTmBXErHAdzahWQg4Zysp1KH3DIBgKU8oyE
h2o7YdkBHABlXdgOgqAFnpOOYKMucP79kivO2ONWKkCkFUAUaCEKCG3uUL4WO/hTBWsWxwrIiEZc
ubIXsMhc+txkEQWsbsqXJG0PB+44oqOEmIOTByFr7dHztRSIWp5wcc65F0UXC+iOQH7WCwde2KRf
eZZ+0B0Co1+3EP1Yd6pxVYpzuy1tL2iLHmhHYd90pAZS6ltQvT1Q+eYX9nGw3bzuFsRksBvCKzB+
Eb9m3ODGb6S35AT91DrfGZbMTUcPCnbMQUhRnVyF5rXHgVrvZ7B+MR9gzYFWd4+zVAOXWR4eJ7+l
IHoNaLrjRLJtPk77CnPTL8FM1XS2G4ioL2UOUR7Feerq/YsHqOYHRMge9E6tTvJHUyU0ubhCZP7W
Gg/UXm5zQr4ccwj0yirR1ug6w/KA4ODJpl1BWjd/BY7HkUCbrEY95ybCyArET7Gy13QseXtrVA3u
ZRekLPGGgTa/I3481ZcllYDq2yPxrzm6tI/MTBM/TBPoJoYQWx8v7ahqwHgzEfjtyRr+QDAGVCzJ
59qdAenX5jtPDlhvuJzs+zkl46KGRTUx9OQwI+19oaDKi3gO3LKwZryCcEWVhJANtAYO4/a4lRY/
hnto7qzsIc8DWEThuQJUHfgTYEvpl7bfETIBkyFewG1KyIzBjsUemAhorFnX50lSwPS4Xv1xSnkJ
ibFm7YeoKPEVAuB0Y7+jxZme6jCBDMlqBuPlDSIGDdgDY5knyxf3YEDyH2dJ9DRhfAnlxLeFjwr4
VUUlOePTQgO3CFC/nYSa2Q6rX1ULSUV2tGdo00aNyELKeFfAN3U+MeR6N3jIPIBRcKgV0QjLGm8C
0rj9DXt71U/ug4mFx0uR6697C0/fC3So7LjsFF3UEOY2OwYcLbm+NXBpdI8GEuEHTSSz72kGL9ZB
QZeHneZw8fZINcfA/5RusB9YJ83wQsa4zuxFSpA0SGAlHv2XAb8LXIse40NcVAHGCM77GJmAVeFy
g1gyFHfLVpLjBMyahfO6txgmAfAd0jOq06Y6AcdZXEc5P8ZbZJN5JOCx1BWZ1cn8srfAs96SZqXZ
3YJrh/7Zl7qx92nESBB84ZIyXKPn1adU1ZZekDknj375f6Sdx5KkyLaunwgzR8M0glCpInVW5QSr
LIEGxwHH4enPF/tOurP6dtk+Z1YtrAiEu6/1q5UvNg79AC3KbWpq/EfIKrFPTusKQJdb0UrLDa9Q
vFgidIcbB4lafDfGVjR99aTLqWF52excrdQ4QQLhp4gD5WabZB3nEkYSzciERbK2ObGqNIxu0IqE
8WEyUIzHuh7jCrg0oJLbjgNr5wAZPEwbkn09e09oGOPZe+I4Y761MUST4Q9efsXsG77NGYmVOfSd
CNqfdi+YubumLlK3UcZxAy02dMZ6ibyq8XflZKXlAaGGqRLL17Y8syPX97KxOQI7O5Tzfc3txcdW
mTp9bSfL6EdB9As/naMqva3mlNLWNDr7blt4nm4uUW+g9MDU1jUEIjE7NZAvSkyZ2+WP2QQOmUJD
x3SXzHQeBCpQfHpi/BGnVzWsBlKKTdvUu9XMtb0X7MvjswWrM16YGyg/as0IVSI4dZqfpszJvgNG
zIzcRHfjLkmrlpQQT2i8+jRBBkAoxw2ZhlYbW/PeFz7JL4tTRtlVYHWjc/BXe30OCeBdj6biZx98
kzso8/l03rAqD2Y34eiqIUo4srsNcAzYLqoXGg06ZOaYgs3LKYEcR/xt6THg6Ig5qNGnKeeiJhnC
8Wh1k6WuWexoGaK18aqPtqYXY6Y6Oee7OdZOkHia4dDPve3IACevacvroAv1NVNXaP+W0cL2OXor
edvalDbrv/EsUnWXCs2I63eet3UGH8kvJyRHqpALLYFKqaN7BrRGhw7xsdk0FDxqI3Q0WgnaOoJK
ppTRZbD+VgiTgUbL23D6IIIs2z4ov1bdKN5br9c9qINK1wTpBWyTmsPwKySxFx78qLOf6I18Cuu+
9NgAy6Ev7uBNmvlgWtieU9m6l7U8CsPaLxsTbMYpMBzRykOV21dK+dfWKsRI04aF7MrKLIePYPXB
tx2/KtcN46XordTkuAv5D+0SnBwUKuJorV0JK9tkFGOW57uX6mGgD71EZMRJm6KcoAWsI3lyppWg
baYLDb+azll/ZUFZBrsGeuVh7QLwmnhqRb+jjFlf2TmCs9fTgz64MXzooU8H8zJbOea5uGuHRzB9
eY6jvkhpf4blqcCaOR+KvlXrvqaxXxEU9u7PtnRyfwPQQ1VT2O7iwZoypRmbNMNnkjSOxl++NSze
MQsmm5v3w7QCHyLtkVbKt77Bo4wFwjsZPA4LZNuWxF/F0Op2dHi1mdC3hmN2OXlUJ/bRXuKY4TXj
sjBBxIz5myhi5yudmbzT5H6qzTTHotpqRMf2UdmTT1KZV0qU40GjtmLxqyyBemXmjgzL/razl8xs
I7IhGXwNd/ASogXsjuGCTOhDgXhPqAOZ0pEgIG+KKyAKryegoNFiM5kuQliW8c3vkI0xOY7ugQ+u
YrIOyMIQmJ+hrtce98sgrf2YaYQVJh/slUHbq7jRrJ4qYTTlTPl6CX/dxL5L4aqGwjmQ0xCjDmij
xiHvGHQtmRDtcs547lIwiasj7bPwqrE9tF0x5gnLFU9cyJB64JwoZzq3G1nzxgvdWmOFZBq7EJeZ
vkpmdcpZwKGFyMDkjGWdSjIetUPBwQIbWrkbhYMi0QRwuLRXFwlh4BBUvJ07DkyIhdleyNtiphxD
bxaaHeoiYY5DU+q7HMF4CxhHHbFx6hKXqQJdnneUxeXRIlRX3sKix88xEoB6F3qThVB+aAJ/O1n1
6p5KFKnmCvKA1WCtCKt3DSOAMyjIvkXKWgIJbYMi61EbytC8RAG90RaI084Oc1BD41dDrIqdChrP
3opVC4i+ZuofVSkoN/yQCL458CWq2kWnwdGZIn6zIjDYHavop9+V1hOqnPBepwq5gSRW273ix4B9
mdKp660MZo3ovI/wUtMCLN9HBga0X4ySQm7CdnGGTRWUmX8PX+HmXcK4ZiLqE9LvbedUQ9Px2cEv
24jxURrvlBj89SWPwG43oE8FU8BH1823lSenej8Eq39n83biLe1HNu3SoQ5vyyEazeairPkGQN4w
dm3ti2Hrtl32mJaKwr7hI7uCNmEZuD6t5Z4RP8NTTt6ct/EXqMXDOGbAvssg0i9B1q7Rnkp0TZMm
lSB0amCxb0OycsVtG7rL0V2HDOXtMrZU3MUIzMxDqKwvYbgqGtCqwNeiZ9dL30d4oeMlA8xHtsHX
vBx80Qyo/lVlnizLYxC2jkA+3tvRVbQtssfrT/KIZROexKYMolEtD026tCi+AkV8WCjxmOwZ7qLM
VcNu9wwrE31XPlrHUx0N03uPoiJPet9joTmojedjocIGe2E4LPqhI3HP3Dj5MuRvoTfn857HTCw1
laH1qoc+DHZlxpa87evRN1dzl6UqROnhuTczzg6NNEu5eL0K5kZvABNWvQ+rNA72uqi6CzpTxe+h
tKOPdnKMRBPcus9Wo4YvXm8J/ErQVOWuDdJp2U7FGj0Msipz1JL0xvs6KG0Lz2Umc8pml9xLOKTK
Te+QZxZDMupIk5FQTn7/BLcS1EnYYa/ZhnNAspKQEnibEZLiffJ0fl8OucvoYHcBcaxrurY7J16l
SmRWGLQxs9WrJG7HyEku3o8eIMOoV2duHfwi+ZI+z3MKh6ryosg4HdjTdjTIzXUTjhHnm5cBRlNi
YckwnajfGKoz/sD2U5nbrlJAN+Gsp2hnKafLTwVv4efoy6p69wQGEaApNqFETzOghasUp2ksrdUk
g5/l4y7Ih6z6xgtk6GxBozolBvsoMSkczE0SuF71TXJSnsUszDuK3MrfRquPmqm3tT9s10EE3ybj
9v5+ZBMt6A+D3nqxq4tlDCKaA7vt0nj5cDE0nCuJ8uxDqdJYpwGNtEhQ7xX9danZcZ7WDGJzWwQl
4AKcL7DwrjRVU58AldPhBxWRJ/ZjFBjnqjKmlWfLVootzqzzpZuaIUt8pVwb3YOdVu71uPhDmiAX
nAJs6KP2Hn1pPOtUluwHRxSwAdlp2VygzJOOzg9qHeZqn3tDXx/9IWvCK81pbZ2AiqFD7a6HlWei
7WgnHJS52GeOD1ue0Z0BfUTZ+FgMMU278L3+dc5lsGxkEMH/2iionoJ4LBgmQSVOlIiDJRShRQ45
OjZRzz6/BvJOLhbK8gAmSu8RZNv86nRBJE+ImkFut7psGlDjuj30yuq8Gz7HMNuZkXZ+m9ng4Rui
by3vwJa4TtvGxuJwjIWNpm9EI8bjreS0zRj3/Y7vuH+q1aimh3ioXW/XzSL9CAb0J0Xt12kyt2n+
IzNe6m6y0S2KWxMuFrgM9qz8xiE75wOAI/7QXUgnXBnhR481TT9jK1r0bdWhgjxDcAxvOD2lGmvf
rs6bgUrU9w1rcQ1TsR+KcclPs48YmH1K5DNCdrdf9gwsi9IbIVLqY2eOHHlPul1eJJNiQiNcQhAO
0btn0TbwkdbL28xERftg22oksiuVsX2jgxUSyLTr4t6mHnKYvR06KzUHmRk6lLsWy0U/ofepkbsB
hrXmUpAXiy+RN3S2BBYgmHnaUhQuXMlCctw2sWfd2jbobMbqtX2m+kBLy+cGArLdN+AC67YfUoe9
IW6qHwXfW76N4J7lq/LDItiS704AZCnK2f3ml1rXz20Pq7nNCdeDTPcpxeZZqw8JEfYzXrw2qDjD
EalZZmkZHSStqAbBkIt6rspRMGglsByrux5FVbEt1Zl8U5je4I206L6u0uhnJZbJfYxNRgAlvGX7
xVHN5G11M85i47etHXwhB02iHS3Q826c3DR8dOvcgyKW1FLOdjb+Eu3dCOM4Rp1w7fZmGcy145Ei
v0GotubnGZDK3kWxIRhhaqy5+O7JFcx4jLqRYWn4N9xmN8zR+rrkcXTf4FRSlMtOGd4KkMrmKvXS
MbthtnEZ7dBxFdWtJ1SbPRjmX7mK6ikuGrQMVFeM9IA+jx4WRM76BWrc/joIyKEdnner3uUjahe2
5jzkcF0DgieydlqBxm0/fyZppNJHbaOzhuExpjm7qXNx3OC8m+n/yKHbpbXFSZHWefkdal2A7CEb
mOL7QAlJDkNEXsuWr48zBYF19HUcyua5CqF38NI0DYgs7au9H6o44AtK85EBV1hSb7o5pHkdOq+5
QwF9MfIa5v8yuXXxv6pQrM09BCjFkyFyKEtCe2jegaxcTi5oSNQ/k9/hnbDB3HVQMp3YX4sA10R7
kTiLwp6jGxQJsGz1FDJbK6AHq2GciyrmLJaw/6nPf/0F8ptlpwAoqdsXAWIlKg2k9uxco90nGD/t
5ja169zeFRS8yGCiWiOLrIXbzOeMgrE4zWG5TgchWvVeStr4JFjdRdP22wzxCsu8/2l8E7znopds
Da1dbksdVfddOkdfbMwg76FVKqSImY3FkAT/wU/aqcMequyuelfzZNnXjNzBKYGYvdA7J4uHUzWP
frRJUcv5N+44F9OXUvlTumHZhvYGAWeqkpBprl0yeRb6Xxm75KaVbe1ChvcmeqOqZixFgC0h32CG
wJSG5h9FZJwuhjcUTqm5uDaYw8Sjp8bS1ej3W/zPo6BG99WSyKGx56/T4IIM1k1nsmPkSQ/PaHyx
3cEjUc9vLdijHBfk0jiY4yL14Cvt3gJWjBPwaj1+b00U4rjxAUFBmzDSrD+pkcyrgWeb9pmUVKP7
LERB2xK3XM+JE+Q1ASq0d/TeXmUmLF8p6X1D37VOkuYKo0Xr5c1TFwe5RDzSBGo76rIXu87WVodi
I20fcG/yscWOFlfU6WmUCEZoPpFD51nXq9PYKinNlC53A0gfpa+SsZfE4PsZZVdA4DiLAnmHUvb4
RvrpEGynELIvJdpBQ85F5i0tpnx+W80KDq2coJgQd10+0zmrvJ+gNbyHEgNmehTT1FN6s6x5S2Z1
nS28oc+b9DQZiB7arCTsPSvC63jBN9L1Uh71mYtTd4ghNJHUF+J6KeK02ThN4T0zBLlPMQQ5SHGC
LBuA0zLLmpJlnaZnON8WVU6NCwHov0jTJHTUfD0iQgYb5Umeac6rczCmmIoAorpm66OanXbRWgpc
l8PFJe1bAja3wO/J/KwucK6BRqZ3Xdl63hhdLrcNPR8jAKo0NYdWX0SbENDiwQgeyp0eIStOMGpa
kr8ztN+Rz0u6dMbN3vEASwNIh7oVBqRw1d6Oqw6KQXs2FiOEjbgkulXdD9Yk6ySrOxp+K+ZH7HxP
Rd9cd8JwABKKDr3xnInyOyP7ieDpFc83y6HpESZcxJ2zxTSRrYhagYkXmeAWVDN+CxiB/dGKsuOf
AbTfxloI5tVRJm87CKfXLKVM3nrz2mEemNLqYcDGZm8idItAvWBzGwTlwCscSqh+JVjzd3ZfIt3R
0mMa5JUYd2+K1Ngb360X1nsWkzRGhTSFt8UqxvussJb73LFbkaBgavpD0MTmF3OjrGFT+iPUIUHo
0wsUhnzBhMQxFbl15R/tAR3+tYK0/N5UKb6FtXK1v8uDvHoksUrT8ffudOdLGPqLEmCC7xj65skz
qnZ2xNugncxWU16lROviyWtFdaoD6Yf0/rabti1bcCHjW/ZgC/lX6jsIfmDVC/nuoUgi6gKfz1B+
K9BEIlnki2iubM/q50T5fox1JCMB8EEI2vB7r28jdcXepX8RBkBMO83VlB/6xm/fmO9i+Si8ym54
LqXXWfuiraO7AniSs7UQvFhuBFmdFiAjG6xaqBBk6cHl0aWO3rWNK7LH8FQbb941LUDm69r42f1s
4PQYY9eLx0pEtbouY4bB7UZXusXdHA6+uk5b9yLNnmI739WGih0rUrV+x0MMdURvQzFD6wfnDEec
fY0G6iX+j9T/5YbAuhtL1NgNmC1aMVRoRHZ4VOscxdu2dtIzmTDFtNMmHh5my9juyYcotr+kKnWf
vbEcvq2ePfcIlSZJ+H8taVPRKsRjiHaiqRiCNlUx0dFhiNznpEQt1mv8MF30gMF6eXLbCi2EKftp
Ti7F2Hg1yDA3vMYaox9+D4g0U5eRlZRS9Ugoi9lNd45oOCxQUqVHmAL9Mjqt+wbyUpYbpFAk9qMp
jiImNGbqfWWcMjJvLRaxwfZRfFNrPH6N28piARoPQ4pBfvrDoUKCQRyAcbYIpI1+m61qgsWb2BX3
kECuxxhzQy+Mq2hkYoioMcnFGdsRjXuVxEtnPAbLNoimNThEx5mwwg5OjATFN9HKPNh7gtr+IZ7n
OL4P8Q2h8wvn7NECNNRnE8wx4Qwu7Qwz0CBPox2WznTcGqtFT9NgUx23ou+Ue/TcHBVaRR8RJguc
XrxlgNfw3Fa+xkE3YRSC9A3TnfZc4Z36oZOkAeTQW1JZw3DQTY2bNZ+mOrFVEQTs3mnbo88nAppy
S3yVxAxDRbeyA28t3eZoA/dejGyq2YFG+APrx6zNVpcOvdvkOflxZoRKdoUhPkXhXlTW/IVqp3Fp
/ue2uKvQzow/ad3aeN3UaUNKERBpHXKu58udxEfwOjsj8tl2pJbYuI4z908L6Uco+lZUpfzcyK9f
izicilMvK/2jyrEobdAq9ewPMnS/+q213FVi4SPsik5We91P8sWUpnkKi3oFhpj75X3isP6hUagE
F6vUdN/mhSUTxqksDvp+ga43jIz/5KcLKkJfRe5bncvLVrCEabPFdtfWvA9Kve0sUVduin4kt2X0
UIQlMb8z3CzsRa8+WROIrVSRvY5pXhVPLlIuqH/21fqpd0z+UjWRWVArjtM94LCSfIordpopE5E+
wgeBw/vZ2Ph7YWPY3Ujwx5/hQp2ZDO5a3o1Likd3nXLm47WY455rMptSVLoOiSqkwy/YbBir+T6u
Mso23WwhWOVo/CZY3ipBRtq+h8DvRO/gRtQJdg6CDNpZhFvY6fmNRKXFw41YluemTWNypyNhicNI
iXmLLCJ/Q4iEpt6Xa0k8G9Edb5i8tNqTvpf1hxTBU4ZUfKj6byvnODWYqNwnesso3zZui7pfFIN6
QHZiiiskSxn/OphNewrIfOlu1rqZjv2qFF8JjFLBt+sFSKHhBd6WAenQNhxGfVetnfeuHGSnmxA8
j3w6NYN0WzGWHrREAYIpkOHh2aMx/47XoxkPTarsX6R3MFvVkNBLZCz0PEHnOru8jckp0NiTX7RO
EHxi9bGLSAnX20unc7dhJZd8T//TWnehWrtXQDHnQvzN7RubbntnqAnEFpg2oloaCuaMh15efGcH
mOwNtjAT3yzEVuDJc8r4CrgYvz9i2KZ69MgF0NxmBwKopjGiTIyr+Tb0EGax5cmZKqOnpNoUVc2G
o2t/CF607Xj5N4wrWX5oA13eoJxyYzBFon34aJFlSEBKcwRQ6aGq84lMBb9EP7kNnDKFefFE6GxX
Gc64A/w2/nERV91qSARxWIdo9inY+0VdX6Dkb4VDXjnqhNB9qXwnBjo3uMXOnT0P/SNkFS6zJrqE
G1hFZau72m3HajeFrf9lLLOl3GB1Ls8pxBO1PJqnL9JesLVop12zo7aKpWWwwkKLHOtKQwB0Wd2C
Fl1kG4DwfAgsBYa91EIr6v2wX+y7dlizs8B8czPZAU7sDRucqp4ajHvxXRDOrU2VNpZ4v7fCE5Yt
7ohioY3Yd2Xvp9EWrYo/fKwN6eEqAbFFL7tpIi+czZ6IfsJfHhDk2719Hy0TDquDnTtFg6sHR2CT
PcYLGQv9deSiCqZTpN9ys12Ap94PsajgDy9OZI9HFtMifLu2qFNV3n8LZLAKOkAET0lVaIk1vQ3C
dF+kJMm2SaccpyuQHVN9V9tei/aXHLIeUSak9TzfWh3z9J5Qqa/RzunmmcpLFAQpuN0YppvJtZef
Lgku3dWaUnDAMHiyfZ6LtJFXOTshDX0dte8xmUrifoDUv/i12eSjH5Zu5uzeCZcY4iZyqphEN1PU
06my4PkPjIgcW2KsAw3YMmfMWl6XQDWnRc65exzBObPbeHZEcFXHOXumM6x5k8yiDM3TyJpmdkQb
BgHuDDIRXvvJKdfrIar89BaPEY4rhwYVHxeUKIoIm9U/Ohu0eBizNi2ry6duxUSyA/lQ1iPgCeYd
U8HfXllE0jF8jBAYVs9KSgE5RjW6nGyMF/5amHS9ofOeL+BeT9b83LSo4RhVeT8tUYW2fjL2ipk4
hiVAfFG++FoF3xxsNJwXco4fbbm2zKBwgDkX+EXsQnVTUtlw7rQ04nHqb6owXe691Pf0GX6KM4wV
6b0MbkS8fcYav9OW1kQe8LrjK8tX8XeT99lHxQNYdznKcAHQALKzm1QwfG/ymfJx9grAz5DJYZvU
nfk7i3Sd8c55zvpVrpmVHp1KWuoIh2dedRvO+zYInOEwDqnRd61R5K5EiAqedAy4h3YCL/DRpBLf
KRlAM99KWJEWqPkC79aOE/Y6D9H+oJtkdyA2iLGgsN3quDbr2O+6se8el+U/551rm5fehYlDRZ9D
ZWKhaYNtznXDbT7HtgEd9yvcJv3kmWPaVfkbsSMFXcPUxDcYWsk8YZJTx6xTm6nhyC2QqRY+avQN
oO3UHdneJXuWp4n/WfP8AbDLVhvadiC6QdCBXYAr290NeDGf4PHhp92+ts5LngPWqqzBvJ7qePo1
z8FIe8oCkrsSUQWtOhhxBzCIM+0uwySaEv3QMT/KgKFcR+uIatowGYbhBIT4ONeTKyN01tmAgELA
z/YsqMaUu9yVA7eWpeN644QAoNjTVaq38wAevXG0vdKQDJ5j39fKNcUhGqL8YtTqe3HjaJwFkAYW
uJ1URptENHRcW/pfgYBiKRFjhd2ApSTTRC1Ay5WbbHDcLnGqbP6J7IbeL0VxGm/sPJy8QzeEGVYS
zutDR4bguiMdzH/Me1ITErI79IOYI3juKU1pnBDo8Z3VCN5exrT3YIzjYUhCD5QZ7ZxQD0TAFOBZ
pDWom5Cgsdelm0161zHR4S0Si0oqx5n018WF9wZBX+KSuhfSnvUNWYthluw/BI5KxxsIHdFuSQQk
4sUugSJ3CE8QubqEDKC6oDWz8Wwq/01e2p4k9cM+4xcHsjnF3pq+KBHie4a99Z9CKZYEc7k+91rV
+xWla4aQPhh/YONHwINDBOSdoDqajRXAV+zo4sWZwJn44liGLN2AQFZ41jFx2zsLnxPhHQiREREi
nMBeKlfYdqdR9VvVzHV6HdW1ZRB51yJpyoDAgNiO+HMsfVLOZn9eb3ua9u8dPgPM6tZcPuar8h3M
dNhjNkiQJxeyEnHxviRF3+U7i4frTtipI0GZVPsovQwcpRXt8Ku1tfzogIb5BaqNaNJBDJYP7Tcq
BIftzbkB2po3RZu68c9AWJBHLgT9IbOruNkiOBqfiJEI5EbnUUNXNMqWkdNB714ZT8GeDK2fZ6cu
GKI1iSGf5C6aHGKtI2T31/Ylami3dLk+s7HqagfFhCDNZjuwDm7The6dbKZlvsYKgGNiJoPEPvUF
HrGYphohoBiGj4m9f7qZ4ETT+26wCp8+ZXUSAQ1Qb5B2khyH2zC3ymPQTJjBCi/Mv2EZKJEED/E8
nvPMBAOvx6D3Kocp2I8SW+55hFGbb4VODVQJjpai2iNmiPhw5wproI0L+HsBBvyNHJ3pg6S+odpR
UOiQoKAYzyN/drrbEG+DdaJr0Q7+4LGrdz38U0cmBE4aQIlCIzdKqaWsbUyEebVXNY0TK6uAD9wW
yrWYDVWnUXrFLkdupO9aFyUR4Xrk0eh1nu4x55Nvy4cvI0JNshXx37j1C29yz9lgtehYcBQXM4da
jjlDbW026+YRDGjFo0myub+fR+YsHWO/wqAIzTa5+5UkSO96maHbLkiww9Ph+E1oTdd8W9T2+GOe
eve+8ciBrbfxBMpzuxC5TxhVGwjGrxEcNPbXKG0a74tNpAT0r29Z8wMQVa5ekUvmGd52pAReUqJ5
QRLjQAyCDZKs0r4WoQ6+12w0SEBcOIpw1R5MzxyQyYiuLayTWaFDRw4O5bpvZDWmp3pGQ3kgrUcN
h3imYOFARMjBzKxSVRKxcxATKWlUOV11bYMrOdfKvTUmE1kMSp3b7sfaeurGaUH3v4Souuz7ERWi
2Kp1GaPHUo59ehNjlgS9kJZFnC9qzfnQY7y1vtjeoDvGofC3PdUheP8x7hU0PvYXBw0eNvHKaxIn
zfqH0Rpb5zSBLUSEMDnOU+kUWZyswqG47qsZeY91sUT2djaKKwuhTXUyuLazPRsykoBR2bSZsRpJ
G2jCKH+nwzTDgTjL6V47YT/sijmYNELl0cpOmIszsZW6W3B1YUOwresI9J7crjTO04e0ks73UlpZ
f5JRz4TswI1pQ/D4Bu/sKSMRQyM8HYFOWaQr0IbQjeDNBoQx/Zdu5QSUGOmavLrK81KM75Gg4AYc
wAq/64qld+988unyY1ciQiDhmgCpjQ+Sx4CVusyqN7Ja5uyi0vXFY9cPsjszQ4WMauV6w3A/xD2i
t5V3Jk44hTKKdsfy3f7Zm2QAOz0NoB56LguTNEPuNffg5sZcuQHiH0u7AV6A0OtS7GyT9igVmeN4
S7zs+sOLtF8gzB3Ljz/Ei/4eZeuQZIiWxBfMAvedT4HplW7sCP3TeItyeCqenLrZNSjxuCASJ7FZ
rew5W+v91Nmn6Dhut7ypP2XPXhJMP6d5Rq5D1D2J35gHP6WGWlxD12E23c51v+y0Is9coYqCl53l
kZ4cLJBS3j1Upp/2VhB+bXGQnYTOnXOGYyD9Q+Lqb2HfthMj8PQE1PUlxfQSMf+XsG9/It0m77rp
FjJip5dj2fyMsy/EZv3hyf8WVf+f6zDwBnkVWTzRpyfP/KzJwSo03UYPZnzutos5hbe+tRu3of1c
tLcqcbNDQzzCtmN0w7n5U876P14fYO8yTdzhF3y+fliEeE7G6Rb79Had7layJGgAMnHAlx9zePgS
mf0vWjGg2J28aHHH0+L+cmZrL7vqD1/B79GxgFJCXB46Q3J+mwGiRryPmjyvWxiPc9bvoZVuy/7x
35/5P17EJgCcrywM7M+vFt7SNTWq/lvbax4QuV2702PpPf0vLkL7BjROteJ4n8JpqzZzx8BL9S0B
r69xYP/E0f0Q5e4fYoo/3wsfJ8cyHrkwBmvzP4clB1Y8iMiXJAwVb8p+dMKXqP/DJT6vBC5hC6QW
gW371FH2py+Eas8fIwqIcykfxuqxSn858Yeazv/d8/p8lcv28Jf1VpCjvdbKLs+D+nCKH1F8Xv80
quEfntXfbuTTDiMtk+amcMtzWLyk/l3q/fC6P0Qf/+lZXX7CX+6COC/jxZq7mNN7P7vjWYnycRn+
y2/r87O6/Iq/XCXXLj4dwVVIo9vWdkdizBcvePi/vZBPG2CB3JzT2y/PLj6GyvoZobp2yj+89c/n
zv+7E0oT9zJKUtif7gSGWVpSBOX5kme1gXq5EiNezn+/k398KRF0rs9GHqCQ+vvjohVAFksE/TmX
54hU0pLYSrv4oeY/zV63P2+ml9txfJajG9KKu+6njzjUrS3yparPxXhDf1wMNzi1dwXas1V+XXxw
H5gSkhb3q3NOwy8VEdEuk/YM2H6Obi8mUOrfb/0SQf/XQ/XzD3L/futmXD1CXvlB+ersaoK0Ct+B
LMwSZUlcWfOmevv3C/7Ts/7rE/i0xizdpcEArHDW8cH51pJR2EQwY3980p9H4X2+sU8LbQ17YDfE
Q+eKJMwG6StmLfQlBIfFB4LZYtx7ldmHSOj//f7+80V+fqKRG3JGuDZq4c9f7BRVtsBeUJ/j1jrj
vUONdU9MG4JyIuCsp+ox/KDX0DfNVXDTEPwDkPqnmP5/esaRF8HqXAoUL/j0jEs396cF3ddZJvm0
yy1/gw2PlO8/3eplY//tVn07cBCq+07ofnrGix2lCNbG+tyPj4CGG3K3asp8+2u6CR+8PdFMyMDq
7R8e8OcZBKHDrAwO/0BQjgRO8GlLqBAJKSCK5d5hPIagExoIFvASWerHYH62u2ugpZKWfwoPkfNh
+vr+8i6QUCwETckjUNXe180fftVvC/vTj/q0GY5FsRjCw5b7Ce/eYp4LvPQxIVUT/a/d7f/9Efy2
KV4uRj3oEtESO4wf+PuileRI+k3KEwizR7CDjVI///sLBPz9l2EcRPl4n050QC9EKr5c7md4INcl
7Nn6+u9X+G1A0eUt/vUSn+7B0saP6O2WewmuFUQ3ufeDe77zqt1MADTE6okUCd3Hf3hP/5/r0j2E
oU+5En9aG6CGpOi1ermv2jstvxKsl1gX91d8tiICdT7MRHBh/4eV8tuC5GZ5jCHDgZgVQcH39xc2
4IjoYYXXe4tY4rFBYc+a/B/Szqy3bSXY1r+IAOfhVbPkmJYdO4nzQmTkPM/89fejcc8+EkWI2Pu8
OEAMuNjd1d3VVavWAvvwqC6pt89ZQttM4oWkkj8TJ+e5mTtO0bq5eFZdmedhsXaCIwzUQG0e7y/g
kqHpPFpJF6puJJ5rGtRt+hQFEl5wsLJxo2PVW+bmP9gzZDK8H6G/Obmje16nvOI68SyX4SqqPlvE
T1Cs5/Hxvp2bC1FGUFfTVVnWcX1ZniyV5oJuATkh0kNtPFVauK/yVzcvIOdRSfDL5yYVP9+3KN+e
HZg0iG1gXSBEnx5oMe3Rpdr24tlIYeiMVOFn6ejmWzxQLIhhjnrQVCU9lRR+Tmo5SL/lput3emWZ
EN4GpR0HFEUGiWbTleMG8UNXgZCGB0w7QUaxqqvse0W3BN29WnVo4DZYVSTP10Ir2LGpBUfYIb13
upS9hZ02N5HKqHwsmXi8rE08EThGSvOCLJ6l9nPyHkCPKK2HZlMVdrbgijN7mpcgbIPkBjgOpakU
GPkjIS0zi+0F/3SYSbtM17f+cFLMbp1B0NLR39EOEAQN/fb+2t0u3XiMWHBcc0gaBHbXGzstQxn5
h244G7qwo4EeAglh18QnDwRUqXy/b+zjIXV138pYUxUT0T+NH/K4Jy/C+hBuGVCWxnB2Sxhw6Ex5
8HTY7YP4mxRTP4MzF56t6mdKyykdN5tKGb79ly+wyFWxsrLCo/L6CzpZA1EMecO5LAXcq/hC6uvo
dJs20I50/H6n3xQ8s26Gq5rI7r7xubnmzkcZUENLkuDq2nbtu0NQUjk9K0n5ap5KY20lyed4+Gtm
+/+TpakMmEflEti//rGq6Uql+Zia5ikeoqPQ0h9iJl/u27s9S8c0A1Ex6SmNC2KyrokCdMQKXfHM
CE+17uwg1KWxPnsxmwVLs1tFJ42H19IqzmvnehLJ23mDKsbsyqdcTwHP/wrKV5ScAlqFBAdh6kjc
5qmxtENnR3hhduI38LQpcVhgVjDKXdHs/apYC3r2GAXOq+PI4HK3nls+ulkB3+4GqqRaaE++FW4z
EpzFkjriGJdO9xHnLRktQ4PhSp94UienTQrXpXhO2sjfW033F+GWlqZjOq3vr+ycz/IG0ERLQhJG
m3pSLCcaiEDGrVLDCAfIbg+Az7L2TaMN9L6pD/nb6agubU2CtqHoslyNQvHcajXdMuhzrCnhHVQh
eaMwbbeyIqwDtfs05MUzhYGHeFA/xxF6xVACrWHrDbZlDKBUg6p8ZViQMSSSQiuM+ORCuesN1bPr
S3DBCcWwSck4QRJAbtuRfnumtpeBiK1z2dnqTQuwVS6Xjr7bkNcwuEZ08JIy2TJrMjgDQWUgfAXX
sqzBDqtUdh3WX0VtCNZxlCCYoyQ/oZU9prn6nfrKo296p6hIZVoxlQPY1mHhdpv9HkXTdJJrmsVX
Xe8jgi8ypk4tnitu01WrycEafKK6YOV225jckJpJKZj3jmlOHlgF7cmCorjy2SxAhWfyp9iwB4Sj
wKOKh/vuM2tKQ7dWFgmxLHFiCuDl4Ndk+fAeXi3QtnkwNVLQBPJ/39Dt5mNMBDqcdha5/GlcAHtJ
NOg9hoa6hBxCzod9hYTO3k0VdyGWmzWlixToLNgZdHkMUS7uS0Hq46wmTD4X1Nn+0prir12/TX7p
vv7r/qBu9zmDGoNGIEWyJZqT802BAFezXCwlFH4pDcPocdLP8AiimhQtpFulMXK63ugYQ/bXREcZ
zfjpayKM1LBEIEE+Z2Tk6SeksPyGjM1BNV4r43tMsdL3v9BhBbXjIaSHTPEW1EFvnR9Imk6sypFm
UvyY+Eri0amUt0gSmD2QWcKAeJOIsf4fHIVY31C57iUwYhMrsChJVMBa+UzoJ1KBV8Etyclafrm/
dHOOf2lm/P2Fk6gFzb5oQcrnNOKgOAn+M/SRYE7uW5mJ3Ziz8ZpnRPj9tHqVlUMmOLBenQPlTw8G
SwhfK5gbk/gQRn8ARqzU+GuVgCV9vm94bg9c2p3MYp+RpVWMXj67lKbUWH0w2oOUVbv7ViR5xicv
zUxmUdEzpR1iST4nKV3TpqOg9wZwpizIEY/oM7QDquZIrFzY0Ab7Jzju4sfQCP1PPe3PC18zGpts
EJPjV1U5nzk7p+LHapXQUty6xrkHIcCLlPcRZB4rtzCULWSn9fb+4MdwYWLOMnjBWZzRrOzUnEOy
XQ9VeMaa4LsCfzEZlbXbPcsZHlvRQeDWD15eLuzBW6OWSDOvppo6SSBC8Wu3BbLf0C4TGmc/lw5C
sho+R8q57aVPYfBi6idLX7A3s8J0w6sW4RICxyaqjdcGFSfowG611lmW6m0O0UDpP+fhEcpoWK+K
Vd5Q3a7fVEVaG/QWcngszPJHrHQ9zYAhTVq/xpOP2G10wYuNagHVNwO1957j+odmPdEat1KDvQT0
JuzWdXPwOojemHL41IX4GZzU0D8adGfAO5PDUVTrMQp4vy0tX8hMzM2MYRK5W4pi6qMg8/WHpXRo
ghiQnHMItB/IhlgSY50AwDYAcD0UHEkf0NT4Td/5iyKk46xPJoXVGItuGtG8aUyuuGZQKhB+rvvc
1vKXrDhmCLPXO9JQ8G0/GnW3teCALAS4bqxhn8aPmn+WhIPrlwtbbuZSojRNoMsDBlUVHqrXkwDK
n2YMKXSf6c3aKNoXceDtXXxOf8lUpR8BCoqpu4bSY9Nm74a7cP2Oo5zOwqXxySxkiUbnuk8/bJiY
u7yHUJmGbkv9Dr30OgNdJDnpwqLPzTslT0XhfhItBISvh+v3Iug7TXGfYYqhwckHPQNjnXWAkGEp
mz+z08fggm0Hgkk1ptl8lIKG3ugN91l/hL9O9Y9JZxuttYr0cJvm74K5tNFughmF+jrABnIMPBPF
aQoMGI+sQ3sQPA+97R4i9di7j2rwt2FOw+C1VimPQoqd7XrdtaOW3N9a6n4FG1hZhLUs7C3hoYQK
1YE9Mc+Edd7uaRLyYDOOAn8hPr4JRK6/9ONJdHEktAg4IiPWBs9l+64geFv/uX+y31wkk78/OXKg
eDJK3eHvqw39/ma+pl8v93809fu/t2PKOqkynetDmUZ0ZlNUST/0wXPVflWL0jYzdmys98++2woL
cza3uqaKOxFXcW2Jk5dLkmttJYQOYzLiZC92aQQJYM4zasjSQ9nXzZH2q4UgRLpdKCpERKoWpSJL
U7XJRFYl131VhtJjHAMe9UZ+r2ct2LjfhvZZc09l/CyTN1NeEf9A31FYGYK+MOyZL5AlcfwI3SBO
nx7SpR9WstXlMv0ftR3nxRtaBft/u4r8XbSpiQIsdo44fsKFN9ZoN9S1VMiPgY7mI1wj4rsR/9WN
pbrb3FBkkWOfE0EBDDU5exTaqwU62GVIlgGdh7tSW3D7j79wdZ6Cz7u0MLnR6ER2DTXEggDGb8TZ
jzzfD6JDy2+6TRq7bPZF9rNOhGOmfTXzDao3xkK8MTtIzvQRymuIyhS3IquC4ce+Jj9qcNoOIrLC
web+ct3mwsZRklNALVbUJRAq1+ulROALUy1QHuPA2TXeJ25sq0lQoEtp7v5t+baJPIWSxQtX5c15
PprlhqT8JCM+Py3RlCikmYMS0xUUrwM/AcL9h6bfyjzm3icheMjTr/fHeXM58lQDyKST6hI5YrTJ
hvfaIURa0rQekV9bByHtaVG2lTMk2qFKyWHhyBcGeBsLKLplqqpKfRZVbuPjLXSxEcI8yEyJQv+j
Ri+/UKCd45jHRIITuq83CVoZRnKi1WQlQJgnFVSQBLgVVH91f9zjNrh24uuvmJw5HKG1C0W+82jI
f3q0lJKn3FjY8UsmlGsPEmSDxqo+ch5p19wF0dFqTy0Mav9hHCMXFutH3mRaHiL670nZNM5j6ZYw
bZ6r/FNtLaD8bn3SkMbNoI1PCgmgzfVAVCRspGgYPNsMT9o36SlTtmLwu7SeogR11OJf7+1ra5O3
S49qx5gu9WwXhaN1HdMzL5RAuO/Pm3Tr+GNoTESuKDpDmubovNaLg8zwaewckmOcfvaRgHfW6GP3
eU/n85cYrRUa4re0zxbDsVUQVTKysRvwiQa3baA3W6c3Fz7qNqK4/qbJ0HM5E6qwdQM7UK0TEiJK
ax3d6LmBv3xh9KPvXbu/SVcl41YNrglix+sljaCWNtU2DGzTrza58TVDNc9bOU+ut7GeCchseNS6
P5Z2vm9XmRmhZADwBp3BM4OnwLXdwQoqxKqayI7g+/RgmVshwLHSYcJI6odG+imFyTr5rWj7ADkS
SOog1FwJ0QHmIVmAoHwVfqdNy6wfBGHbwocXfI0o8ni0u9C084SOQZA/0YgbfVcKKk5rU/xqQQBy
fwy3dw/YmTEHqsC2ToZtshsCMhRyXuiRnUfpbxP4hkrP3X0TtyfHtYmJH6DDZ6kVwly2C0gmbY6d
vumLhUThko3RQy6OYaXxtV7usaHB+Cg+lP5WlhfgebdpLW5msPMGbVAIUarTg0OE+VBzSmQahCLf
lcZZKj6rPIjoVqd/cxNpR3pLVm0Z7r0lPOhtHHtteTKDTtvVypBWiBCan78rKYWjCJHXQ0lHyP2l
mokTri1NPLqkEJtkbp3aNMAb0sY1t4hv+pSUzX31CJG2t3B/zo6MZ6VpEqaO++h63TIljgOLxjk7
Vt+Fqlg1kArL2XtOf5oPj+390c1sV5X44B9jk2NC7NR4lLxgcPRW0E6s1D+MdA+4finaGmdpch5h
iNYBVSJzdQPbgsl0KMKa9fJaxBKko+6daOk2KkBxwSPUa51+Rv+AAn7a2PeHOL+A5EbASxFR0shw
PaHIR9RSKuSpDS984cG3+4bqaJHS2flmiOfC+dQFC6fg3N1DIgRINPVcoiFrXOOLvSeWPrxmgZHZ
ff1D/ROjbug5qPCV21L4NKQHvd06v2T0sM3H9qkPLQja1133bjRbXXe394c/cw3yETr1epm73RAn
ow9QwBGNJMnsNKN7QGvWYe+uwT4G8kF2s5Wr9AsuNWtQVw2AH8QrhjYx2PaV65GwzOxS+waCfy22
j4HjbgLdLmFLj8UFczMeDHSXWJNHLbiIaWtKbgwChDFyhkqeB6AaHXlSXjAVBfUSeGzmXtDwXh1m
u7EeN030QuJNmTyPc5uuZgjSgnVbLoQHcxaIv8gn4axkW8ffX7iNnNV0lCtJbpd+LD10tEFtYdRY
OmDmrZCu5MgmplQne34UBcwS6JDszCwLWHEy6Uzf8RI2ZtYKcI3RBUhpKJOxgNGMozLsczgloO2M
H0YW9fuePbexSXuSdrW0scInTnaZD+d76Vl+biPXs1KA1T3ByyhWe2ufuI8SN6uJfOh9mzeXKqRf
lGM1EnFsbt5V1yuEMHidlQk+QKdMui5gKzvoyLBsC9VoNvdNyeMFfXVkTmxNNhIq4vAhu2Fux91r
HPz+g4wZfXIboXroEQY11aeSDv/s2Uk2qF1r1VPwnX/7n/DQNm/usYQm0pUXhn+bGph80/iSuPDQ
Fk4pKTf5Jl351rkw1B096bPgvSMZQLJ7BatJuKeZ34UzpN8PLU1Ku/uzchtyXH0Bj6LrL1AspQNo
yRdU7V/n4Dh/R4qb/GlQoHEZdprxJR2+SLm1cIreXMpjNKvhbcTvMifbZN2VTKzQoKpr22zjbaY/
N9JJNpJ11I2KO7/vD/HGxyi0GJwzIIGouZAAuR6hbyh1nut6Yedx9C0L3V2SIUdR11/um7k5OMd6
jvUBOqJdk8zAtZmEtkGNWnxho3m4TZXPvpbt2/SxRdXzvqG58Vwampw3YcnUxjWGwEm8ovBNl7T1
OKjpwrTNjEcj48Cjg0453v6TiBBil4z+bp/xwBOLlqPpvRnZLoUF9F8PB0fg5OTy4lk+vVAzCLZN
lDEK26DIVAZnfzvwSr5v49bLNbyNnhRrzMDzBJGvF6cKIP3SJOCdki70j2mTK9T4pIJGkR5ZjwCu
pbB00BdqQngY4ZQZQY40mkPvubv/JTOODxKc6hb1a35MwVJiTKdlRnOqLRrNCp2evej/CtVk7Rj+
RrWWnq23Zx7jpgNHHfv7SB5Nb/MgCUaZAJcycfY+uL/SnF4Nb6PIpMbWwyelTQ9CdkZG/a3Ldtb3
tnL3yNHCXOOJB01u1mRfdKNeASGPmicLNdiFdbmtQn58H4/DEa1LxW3iZGERQnhMKcCuC+tQIYun
/0K3EpD8d+kEaWL4mhkr+FsE8RSFCIArx6x7LD1aEWD/UB8La+VFX+4v0HiPXt0S4xfBHiGpQGoo
IUw8pUY4uII2k9u8z7/S9bKmJ3shPTSzgYFe03ipqyCEuGyvnZFOF69L2ryyM2lAAPnUwc8V6gvb
d8bRxqYAkLSKTnb75jKvSyMfwrKy0/AkDX9zy9oEgbWWvVFhZAlEM3NWXBmbXK0RbHt6oheVDR/Z
Wq7p/PrVZH98fQG3dhMKawprwoWh0O5lcXdcTxw5pa5BzrO29eqngDCQSb+RBDKfvLYsvmkkn+77
gjwu9sQZTJrYeM4p5GBwiGuDSutmiqq3te2Ze6UKtjxXIb0pv1Ww/yiWXR4TmGGMbf8rfRUfwmP6
ajVvVnjCU239oVQP9z/n1m/GyjQRJs20QHi00XUvgoUoRiE3Un0KLsm50v+Y8acA8ql/b4M3pYTL
wMt7U1ry1DQSoA+r7QJFKN99StJoXTULeY7bPaaCz2UHkBcC4/Ux7RcD8ZRWzUhs1XatQA5aSd2T
jKjFwkg+8NvXi6fKvFJNTnv4RKkiXU+Xb1hpAa1HY0dq/Ni+6i0RXIXKV772/LfYex7q7JvYQRFV
OicUxHoHOSQVDQYV+OPWffWybQuBXfSYIqWWf4ax7xPanDsEtATn5f6kz8wHX0otj/4rTp6pX8Pe
JRGc5o3tmKVwrKIGeYWy/3PfyEdN7nY+/tfK5KzNigLVCris7Hh4rGHkUVFv4xZQf3hnNUaaGkE1
VK2t9NyJyZfsr+7tUFRz5WjBi2cGSxcD3jUmkmkHn3xGk+oO0qdlbwcyYr8NnEcLA53ZJqgdEUoo
41WvTVOmggc7hlDKvV2iIK/DMEwTW1RWm/vTeXvkoRGqE/PBvMjx+nHzXviwDst4OnSwGEtJd4CB
cqW1xjpJvsrZgqGPO/p63bi6IQsgB0A3Bu5x7ceDORiIjqeyjfxeuE4Mf+UIXwP0S9U/mriNEWoC
/m047Sp6SeUvRbmDom8XJu2T7wA95pkIo9uhgbOw38pLiOzbE5nK1MgfQM6AIHFamyq82NcB66j2
AAXfOh0kdTNAIo2kdYZMghrrUEeIoFUC2Onuz/+8Ze5Rg7Cba2HygjDMlDdyieWCzHtLdhzlnJUI
HeIxLb/5qPXeN3frtaT9FVAFVECID6zJYWIaYiAMQaDafgFwRMh2leAvnIoztw2AJyA/9JpyNnLX
XS+0hEoxOS5LtStvm50D2j6r44BS4j7+E9nxp8yG6j+UV+0nEKKKuqtgh5PO0s7fSGsoxu+Pd+a0
uP6YidcFjpXAdWyqdv8swomtP0jqmto7oF+/O5aIvuzi/HX4QudMXx3knVUfFz7gNoAZ4V/A04Ac
8yqYJjzSUaQAcJRqQ9BNGXetSM/+g2Mkb1kgr/T6FHmPcn0KzZMmQW9rQgu9C7SfQf3S/rz/JcoY
Vkw2IF/CwSmjXUf71XjgXGx1QcuNXIcM3jZ+mREl7JVaIf39JKz9s+Y/ITZXC/s4f8wf5JN3Uu3g
WX8qTtHL8Ic+DHklf5WMAwUpi1aXdcYeWTgfRs+bfh1vG7KjFkcqtf3rrwuLUk6zgK/rq1817PqV
9Rwrf/+qzaaAZDnNvi7Mhjxnb2x6gcMEWKg2Ob9deuhkJDc0W3lqRzbiVXXuhp374m9DbQfJWbSH
sqjtXqhFIlnlPuRfLGknPzbvA3yuj8JuULdytRuMZ00/JFCYZe6wRfl276tLPRy3F8HYE/u/XzqO
5GLdqrBAOFqPNWoazUqHpRmKC01dyk2P472Zf3Jyqk7BhvrNJL0ge1LnGmULwQWURgWkYyoRzYsv
I1+N7AQtqaparVBW2+nb+ytxi5Qce36JG0xQKyrZ6IllC5WBPhYazfbzX9qD4GwSaQMVZINAen+o
/KcektlafBn8hSHPzuuF3fGsvJhXrXekWisrjfPoS+G/Jqx49p/WzgQBxPBIqH/syQsbRdVCxJoO
mo3+lD0Y4aExqz0M7wtPsblDhiT3P2YmzkwSFSXKrtNsLdL2Whvpa6PPfhUkOqJRLBB+0WzhIpm5
t8brgzwUayeDc72ePAnKvYiSjmZH2XtYPPiIbIcacmUOHJ8+qFthwUvmRqjTrUEGgJcMiK1re6ke
opni6poNeTHg6a+a3O4D5/MoyN5BRXzfJeduyREcwOOZkOi299YvOl+kp8g2ySqh52YZ2zShi/G+
lZmsBgV40gXkqDn3iPKvx+TVwqgvLqu2Dvl2YrZrLXyJoy8qlCmiutVxFJC64qrbthAYjiKwP8Nk
l1vHatSz2FnKO2Rvq0rUVnW8NYsFl5q9xj+A8hQbLeVmxjUEDWo51FU7CaIT8ssrB5gevP4tQgye
Lq/gjl9rjrB2HNjVhx8RePq63MfSWlFeXesABsxSV85n9Cya+hPiNAsOcZtz5tig+8kgs2dws077
TYp+qBSo81VbAmiuKchrrtqiPDgbOAZ/OBtgHLX24p9bwdz04hs8bvdXb9YhL8xPHLJTeWrj7oSM
XYwsmde3Wz/IcyTz/HjFbOa8rHtlYdBzjglKxgCDa3FGT4HdUK0ZrdFzaTky7PIUv4INalLR7t8P
DaQilzFPgxEBdO2X4PmbqkQsHIgMnPjBm9E/tEa+a6QnyQ8WpvEWBMoyXhqbnP5O7A6l2auqDTX/
NitO1Hpl401NdtJPlORVdRu/KSfzU5A9OHBI3h/oeEhN77xL25MbgPymUqJ+iu3oXYW7tS029X+J
a+AkY9Wod8EeNn7DxQ0QQk2J+AYHpdt/T7tDM140CGENT375IGq7AgbR+4Oa8xHScYAJOb5GrPa1
wbwyc1jhqavmDlpV4cn1FtJXt09G8r3UjknKEbeSmLg2gEg35MjNaEB76G1Yk4mmv1OSWjge5xbH
AppIJyUQ3Zv+5yH3zMSHHt9u0FKr+1OjHFLkrO5P1uxYLoxMjmBBqwrLk0vd7vA7kyqxZMJkuDLS
H/ftzC7KhZ1JdFsaZEZQINBtVH4TSGhKgE952C/cW/NTZozgLgS4edJer4xYmKg+NJ1uKxoqTeon
CAglZelJNXfz02kjWhZ3lw6e89oIGhGNizqDbvcwmKZfgPZkb0aHehtPufTn/WmbXZ4LW5PDQaZN
Wi1QQLBd62H4JdJOQNeMVC4FM3NvD3o0P5L4Y0/hZI9KTQ1xrZfrdpZBG6ocy1KkxTXfdN0zlxyC
3yvLerk/spnrg3Xi2cH5StfmtNpuZkngooSp2xbKpg+m5OVoyUn7IdMfS97U9FH7CxZnXJC2YVSX
EBtgA08BGAjjGbErsG2VQvoqBbyHm/L1/qBmluvKxCS7YPipnIh1pNtSqK5gzBNg31SHXRz/60Yb
mHOA7RCcQWQog4q79sFoQCUwlDCU57+ptXk5LbXdAh51ZjNd2Zg4xVCJhmsU2KjC74ylNg5St8CA
MDtfpH5UetdY1Cl0xNL7JkIKldMn0hOkLPtXXefppQpltApBQ91fnTmXA7wISEHTDZGQ7nrSZDeJ
03JodVtA7XTbjNz+0gAph1N64l6LfW8PTdXCBp61CQiQ1lbgtpSTr23GSIQkIOpZKKt6rfzOXIdm
jb4sGUbV6leNRjvk/VHOLRtD/MeifG0R0mpdAkip2yY42uIlQL7YX4COzZpg59Itgwsyndcm2qSL
YdCUdFsdnlr38wDwrzUXttLcbqVu/Y+N0XUuwgbLLQvBr1SOpKH91UnVL8hstvdnam5tUC0cH1XI
awHDuzbRlGgs9qnBTGmuupPdSN+7cfotG+Xbazl+0oHIbe6bnHN4MhkwtVGMp5tsYpIwKZRaIzJs
zXjroyNRXxoEazkN//1FSGsDXVMQ4oDKmKY54x4e9ULyDa5bcFJiAqt/1FARaRFbWfC32Vn8xxQp
9OtZjBKtyDVNwBnK4nOgNl/UTv5q+FKFsF6voVDXNbv7kzjnfly9NLySq7mF7iXoG3SRWhi2JcCY
/SyKfyxuxvs2ZkdFYWtsMOSen9LqCEao9Y2bGnbuQaZBPvlcpjUPKo1MkHIegv19c7NDMscSlwKJ
EHmS60mkzDLIvlPB9Baj0tmjo2T+qIa3+0ZmKmng88h+whOkAFvQJ4eR0Xsq+je1YRdOv/LaB5Tv
G071/m9XnaHPb8ydZYJAFc858jgVcsD1GoWCZChXycEXXromXOUtgqJwKfRO++giHelEm7I+i0sg
nFsMGxccYBVCH5kC+00jd9tVRVlUvWE7XgxoStl51QMcKuiQIv6AVqde9uBlZes/rIPBIqiwZkEs
Ms2yFK1i0hekGLbUjsKkRvUsCEm8d0gRLFQJ5lacVln6L8DLyfAWXq84CaVEi+j+sf1Bf+XyedUL
I0fqSBYXPPkjkpo88j4o2+C/AwdxQ34n5QjCZa5l2BG60mq9sb716W+h3WvV3kke9NgOPAQydV66
FijBn4IEqCpdFeWxT7dqK6+bodv5pbmSciA9woOlHMG8bDL9oS8PSvBgBjwc6K+ukBqlScY7xWi/
1uFTWe9KAVIf4nzIBlai7evkUONy0+rOClITLevXyGjfd/G5W2Okp/ufsY6/v7g1hKCruqEz8PBG
WgU+XWRLBaS5E5wSAnWMMXolRXBtoQzDDH91TdvozhVasJH/airJOq0XDrmZVwbcPhIHHKlhXdEn
D6YmlytDQdjYVtwfYv9jlKBDDClPftCqv1XNeHt/4m4bVNhwl/YmoWuQd7lSZdgzzJ+i++jQ0hsd
9LK1DQ+UdpavxHwdt6gubqwHP2jRr9g5ydFDg4SG3EoO6YfqIFXeKj2yjdkD8f3aoTEg/lzmm0h6
76G5c9x1jB5L/hI1X8zmc+ggkxMeQmga7o9l9vAY520EvVGFm9IidXWburkWm3Z0NLt36P9WHonE
o3powodBtbuFPPpcCse4tDcJuTwj1C0vx15TVeshjb9q1lex9tb6EwyzrvWcmfkqpU9h8Ld6+Iwa
jaMtNed8XEjTXX75DdMbxKNnYMSI0Xj+JHoI93w2ZOSCEIaToFzdg8mT1WfuubUCjTJaLm23NcQf
ol+8FN4h85yVtAjbnnlVUtMApUdRBdS/MW6li81YQWpU+CEu1bL+tpLzikx/ZdlaR7zLPdBcvbDs
49a7mQLMUW0kKiBjcm0PQQkEydzMtGMN2PNWO2uDTa9+946keFyuoDos04UnxW1TJ9tm7FH//zan
b4pez0uvdFPT1rpdVeoPDRw5etysgd3q5d7ry3VVQgUOnPwBfuUyXQJez8Upl/Ynrld3blBpLfZz
KzspwjcUgAzxKCJMrHlLHFWz60l8guIBuVcyX9fzG6geku5OwbbqpRVdhGur3ETEDYHxIOhnWcnX
4VLycH4rX9icHOiRkimFAtDEVpStum+NeG0wuSTZqSohqfA1e5Ocv/f9aO5mpq5B6EyXG2ixyTBh
/8wVwWzR09XETZV8E6l0puHrfSOz60a+Bc42uGMoIF3PJT3xkpoWpmEHQbz25YPTRhtkVCu1XAvu
Qsfb7LoRx/LUwdxNhO4J6LUlLceT5iUoE+IXffgQ1hsisF3Yd9/DAl3K5Nv9Ac7dXyS2ZUp+I4BH
GyfgYvOLUlqTwceoWSqoXMcruL33tUVja4r4ofR239rsml1Ym9yWeVWEQa7hJjobPZN/qvLvnkj1
vpHZ+JlbEpAzGid4x8QzeisOE1nwONCEL3GNwJD+symPdfvqut+i6oB8Tg1AQPQ5Yx+DxI6lQ4fw
XCzCDmD8DKzHfmz5qAe6EbJtoWRfK7faF/4+M/dZe7j/rbMbZyzs06gp8cKdMte50lDBM9KYtuRu
PW2bpvv4BeJjjfeFB9pIeimXzt+5Fb+0ODnujVh1gwASNNv3CdndQXh3E7hYEOTxjV9F2H5ruXPu
j3LJ5MTJaietg6jHZB+GWzj7odN67aKnFNi+G7VbVdAWttKSwfH3F16NZKI5lE03Gjw5p7j0P4XO
79x9MXx9k/jN4f7w5jYuaVkiTeomI3fAtTWtlpUSdi6ADzpvoOJBMg+tsNKBIKQrCV7uJRKUcYUm
F6jJ69DCFFBu+qCu7Ulu01uyREIE59ka7k85Kw+VYSLqWy5spZnj78rSZB4jIUMMLsdS5HyvxGI1
BphIpG2ikIepsDCNs8MC+GOBNuZE/wjfLhbNbTwXyWDPQKqVgpAX7FQZUSsdjj5xKRkyB/Izx7OB
F+tIG2CNB9WFrRA9azfPSbxQ7fKDI3i2wTjq6a9h0wjvYbcNvWwTvtXCqvoJK5lfIiAqr+XqVB+V
7rXX93K4lCqeOwn4JGrFPDaJhT8++eKT8hAVQCGGIzNG21cd3grpRTURvf+eCfHRSM+Km35RlK/3
XXd2gS+MTuKSkGSa3iUYRWQXwek/lPo3VfqnBu5IYnnBm8Z9cOO3nMdkwrlwSNpcT7qIqnni1xgT
/VheRxEldyHKlxrPZt3owspkd9SDjybwkPFil05QaEJ87psNDR9tuPIRgr0/f7PGGMwoUEQpaypm
MEh5ECVBSY4reDcrjjL1Z1l+lYWl+t/c1Olc0dQYRyD+TRwCaZXSxORZOvPVH2yz+n1/HHN+MIJE
CHXgflWnbRiF0TgVsDvDhvpkpeXvnRqtrOQLIvLQw/64b2s8NKZuAIBznC4wnjf9GLnSBkEgyiQ6
1O0gF6tU/hwNwqp5LsnlRAtXz0fd+o61KR0CycFIBgJkoA5tHpX0UUyltRq8F8JRSn54yi501oXG
WeNFD0HkbbJC2kbicOqiYgsfFGoyX7uyXYvl0fS+GF28cqwnp3320m3jrNFB8DtEeP2HMD9J4nFE
1Q/liaanI9Q4Jnzx6QuIe5rGVokAJDH5BGdM3a+E+MVAV1DuN/dnduYiAunxz8xOE4cwrTg+nVeG
jQr5S1vtTV1Yg+oCovsAlrQ9VtJS/nXOL00a8MfGNapQ06xyayFoG5K4t2MjWAeJ+GgK2fH+oOa2
GC4JEnvUoYD4+vrUgKe47mmMN+wwVREWjGRrbcAqvBJjHs6Z6xoL19Bt9zspRXpQSL2S7iP7Ojmm
PKhXlFZ2SPJ2W6VeQU4f6w+hd9Drozgcmy5ct3ZVwmZzEinGD/CBAY+gjtivqqWGrbltOTJvg+8a
G+Cn2k6hqgxe2xOdu2W/0rt31XmhiQ1J63OBHvX9eZ6DIFODoHNjRDnSGzy9Ey2jT1lP3o3kDUnG
5AfP2w/GoWdwCK8DhedOCDdhjbzuqhv4T1hJg1etfV34kNHQdMtefshkASwT5XTJzE1byA965R+E
fKsz8P4lhbnC2vOATYK/jrIuCO3/0DPXL5Vl5tIFV1MxuUNyqesiNE5N24u+p8auLOtjg2K1oO0M
bdW0zyNQcviTIX8bp8duqW4394AZsXZA/MnH4PqTlTDrqBHSpjJhuaHxqZB3dTx8VimGVtHnQHmS
nUcZuePgVxX/1RS0wY/9rwF6JY0kf/Au+v26y1aSUq4KWaMSUK4k+Xf1Hn/ujIXDdc5lSIyD3yGX
KwKPmuzNWkXV0s1L03asbzyh3NjZNKDlTTjMtR49YTVEhPkB6VvvrFjJOnMO/bABbLqRluZs5iCC
XJ2glx/AS/XJm69xpdjPWok3HxqOMHRFS0RkMz2tH/Tto27ReEd+LNpFfOa5SprppWbalbmvjY11
EKpnSXsc2ybz50xXV3n54C+hG2e2wsgZ/4/RiSO2tV/mTqKatpW8atbPMSdfKbuF/TbOzWS/jcy4
vFBA69H3Ms7txcjwkiYz/x9n57XjNhpt6SciwBxuScWqkuQqZ98Qjsw58+nno2fOGYkiRLgNGG50
AbX5553WWpnALSOGxcbUm9GGfUe20a7z92ntGk7r9+FupNnKVqJa2OlWYjyLYWO+6nAd2lJu/Yd8
GVcwTVWsKGJzc/LzSi7SRKpZzlo4ScXefSdozzFJ0eTt8dgXfBEyOzSawG1NhXwO26zqIlSLiPmN
SEiIOP1y9AzxOElgb/Sova1cbUvLeW1u+pyrmR6Q8XarUiHbEpxq+XseQGkbrdzja0OanUlLiPJm
HBhS2JBPzWwz30mlYsvF1ngJ/4OzDUiKZULYiNB3zhppIkYcNWpmnRMgMZH0QWl0Oxe+NPLahljq
vr+xNLsTVWDcWZSmoEDl/HNMx+wQ22mp7it3Z3RIqVu2UXyvGuK4Tb3WSrZ4z8FRDHs0uhvUlGbV
JClTKqsJCuss79VxH0XvYuMtRXhLkS+RZFErOWrNW2095coHAa6Y8KMCWKhZcUwWHKG/YT2ZSOgt
aWm/3TzqoCpBpVXWuQWXVgMpHBHFM0vPqcyV9MmC20FpjhacCTuv0/h9aynN5KAOR8GifTfdaN7L
kDR2HR6l4NXsPj0+gEsn4v+buuPDSOFb663Wc8+JiJg6IDtgTxQxHxtZcOm42GRcGtAN4JvmLSSZ
G4SDELJ5gvh9oW3S2NGaL1JF7BGcvO4YUzUNjl3yzRAolRfQTh/cZk+3Ry0c1qhB71eR/IaEb8k/
vCTzLEdMW0nd6pyYOBe/ZlLxRQgVeCaNbhcr1VrEvZBUAKUEWobsIiRKdGTfrqRYSDTndBIrKWkO
KOq8nDw6jWjADHJniHeirebbx7N9v6TYpK+XYBXlX1mXb212EXnmvg7dc40/7NW7RvadbqUsvzyw
KyOz976q5UFEJsU9V/GfMHyzdmlqQ9miH8vxp6CIm3RcC8Hv71WI4uCrBP1IwhzG/NthAQYbRJf0
/dlX6NZyv2aBfi49dd/6v+L0hRr6v8/itGoAt+GnQxDv1lyr5j7AxdA6i6AahvGpmPQHVrATi7N4
bWR2qVYKSL5S8a2zqjVbSXlBRaIyLFuu5X0avvbWZ939NQj5yplfcKWYSt4L2rMRjyN4vB1byntc
RSNnoEvPmRw+uVaxgfDPLo/N1NJg7Dofjl4vgLV65QFeQGPcmp5Nq5VktWUKpXUuKUz10cfXHv2m
Q4/UqO2G+3Rj/rIgfDTbnZFtBW3N+n3pc7IOcI1SK+Oe30OGCrFa7E/zLaWNnXa/Q7ovTop8SEde
s5FMp6N43sdqVYtnafOSViU3PTFY35HyhEWitF7K26F/1Dp1y+Mh69uWRKMkf12ViV6A5CBRCXkW
BIBUlPErb9cXgv4m082avWtCFRcQgATavhC/dK61K0vfMcudq3I3SKZTusSWg90rJ6MfCae0yhmC
jdj8EsudEZMVgkWl2htrmLppmW9d3ukL4cACiwbBnTjd0leOmCkpkaf7o3VOdf2dL/ieXZbeim95
/4piA459+B2AMd8xNGdSXFdoWlhnC8K+CnBo2L9VWWsXxJKrzFaLC0yWYKpBAOI1Zh4KaLTMhM2S
fV0pTiQdicA8+sZMM7MrObVDwEaKcBGjfYBaiyD3jqnvEWykbzzaViY6H+YHb1jj0lt462i9VyyQ
9AA96Na6nWU1Ln3VCFxeH2Wna88uKTNJPgZVvXJXrtmZXc2NXFZjIeKvCI16qoL0AFbiSSVUClc6
ahe3zdWAZo5RIGVJblW8OnobfTf9CBJaaBgfX/xL2wbGhqkRGf3jO1RTrPbq1BXjng3Nt1P8AnAe
SvpZrGTbb1cau5ee6mtbs4sY9JQktEnKU93tDfVbkbwW2oqJpY058UMY+AIksuY5yaByY9eqGY7f
0+qysULETPpnVzlKypNu7B7P3TT/82NN2y6W6FRH3Gy2PnqR0lM9Vu55SMQXHi6HHt6N4Au/dfKx
pSm/yN3PslvxlleMzulE6qAOch2ponMzpHTfkSi0nkuRqADurnqME3swLMeX/TWHZHHxoLuGih2y
NVj7b09Xo6Z5EooM1kv/5NEHU/1VCP/FQZgotf/HxuwEJ27lCWpYumcNVYDkST6WWxVJ0uFbGJ2g
K8k8bc1Vn7zDuyW8sjg7y4pSQyQjY1F3+0tbo91h2KKJKlh/8rK3nCQg1D+69NJ3ya6U/cPjDbSQ
+SNKgCFPhp9sqsfPdlCW6Pk4JJg3KVLYkr4dkh+59B2tFCt/LyUHq1ZsUbHj6CkalE36H56MK+t/
/bWrZ2kcpzJ5Xrt0Lkh2QUOC1hsHo9skJ+KalUtzcdsC9aJ739Jh2Zg1hA+cHq3ROPsB77Vj1NWm
DzTDyVp337bb/ks9qa5L+5X5XbqqtelX01HLN8+fhKorLDNPJJY3qJ0s2ZM3i4RDP25i+F3V4ktt
7hBjDLxvAY3puzBziuJzI62yqy9d5NefMdtlopjRDNjxGVGjQLeKvtL7Md9622Gn7fsN9BcupXv4
PwpmRVhZ5KUbES01el9pepze6ttzW5mB12cBN+IQHuroKzS0tMHZOZqaleRk2hrOcnFL/6VKNSZv
hyTKrT3UyKGlE1loCuFOrycfW/WINLnq6k6WvtR1gO4vvreIXinZbVE9pmty24sjBsslg96Af2rO
LpDmQygKIzckmAtHCndWvqcv2S02svxirqlKLV2LE3Dsf4zNPCETRalOkyZj48epFb08wej7X26p
ayPTLXZ1UM14HLxE4O7ljXbLchPJ32IFFi/pc+AmjtR5hwRwj9104w6N9rSP187RtGjza5LNw3yK
Bq7C/KVzG6WK/cRwzyHJoFh1aGfY0KZLDwgZjOS5bndN/MPMT2lgHeRgZwifHh/kpdvjyv780YNg
CMhHrLtQp2/jinCij98KZxB3uda+F4mmgtV24aUzS2mao0PnC22Ns4UdxDAUWtni3HT6PonOmvxz
LD+X7rOYxXtX7bi6jE0UO1L9o/DCLXw9J91aTQUuhXAkAXhvQWCSmp69iHIt1jk0ZgLXJs3Kw3u/
OZoFnAdwnng1fDN9axvA4golPGeZ9P7xrC8F7CaPMSk5MNOEFrM58JuuKiNZFaZ9p8fRxg92ifrW
bqOLFdlIPshrPdPTKzDbZxiE8gn0A7J184i1d40kjmJZOFeG6NSFsKU/oBlQf6nQSdwb+R/R6hxl
dXsvzPKN2elGuTpfUiKpOdMnnLP4fQ/BM0JBkYHuOwSEMSRXvYO3VW1Kf43FbnmC6cOh3Ip4z116
TvIDXxnzxkUAAmnSwKaXPhm3tUkvpl0/NypcSGssHgtPIrS8kyY6/HyQhs7ukoC93pslJgcBPjjF
CX0YOT3tGZTj8fH2WbiHTbwakIAQ9OlAU29ntc6aTg8FXr02M48mgaAZPCeJeTD1wJGUzwZMQo8N
LrS7QzIKBBsMLEyK6D3dWszDvioGVeaeFEjskiqHfoIm9l4/BmYC1OAVbRgHmsWtlMGDYUCsRpuO
SpCM37kJ5S+p9172PiprT/BCNYHvQjcAqmIm4w4e4ntaICtpKJzbGPZnYaul/H0JFW4OIhUptdES
23vVXk46FMX/vax/a322DprkeU3V+MLZcMfErip6M7Szjn55q0HusNZZtrjqQDTJd9DgA+fh7RoE
cSlD+ZpjDdp8P2RbJ81hUJDia+j3jXO4hqXVzOLCZQ3MAVJXcqVTTmIWnKR1IzSsp0AJe6DTRUY6
6WLVu8y9pAi103QMlRWpCR8GpexZLi5p8pz1K2/U4sD1iRwHgSyy/rNpRhU9boQgFc69vjeLemcU
wcagCMZpLpVfEGCv7PYFzwN+HLjvoeKBXledxQ6VDitfj1IuUhu6uLFyUtKBIKWb1sjW0MOL95TE
5CLywjkmyXK7qHUvul7kVdgiwnbYywfBF/tj60eU3+Ps5Fmg/6I40566zB8cX9LXXsLF2SV7S+xA
7ZSU/+0XCIMfD40vCmeXnWvFxLo+SfjnBrh0WH/1488rV8nSS4Q1JOpg5aftf3aVjFY39G7CalbJ
sxtGm+qPqjtarV1g0TS0yCZAFdfqJ5MrPn/9rm3OVjSCpqBRJGwmpa2PuZ1vG1pf4h+u83hwS3OJ
ssdEK0cJTJ2PrSvbthY0SziXuvs1LbJdHkOZA8Q+/kb/t1p7K5wBS/Yo71H0JvjjsZvFflkkyU0S
sXaN4YR1sBcu1V5qZEcsPvTJ4fHYlm6Ca1uzfRIFgehm0z7p+tEOGhqI167TpQf02sLsnBfoFKd1
PgjnT34tb3W0fYXtpM72eBwLHq85qcNOhMA4X3Nee73UaymxcL30Qj/15sHrP5juMS9ghZQKHpCt
//rY4OKwaKwBs0TymLTu7QHTEA2spjLsOR0hkxYs1Hkh11XEvbgmqbF0cVEipJMc8gMF7vJbS0Uj
5XKa4OTl2qdOf0mNL/4aWmfxxb22MTtKRcxuLEk3nl3469xt9Wk0DwYSWO4xtY1NoPy2fpvm7vEM
rozLmG3z3qxjd2yxacl/4uaPaV3y9utjE4sX8dW45tegrghkMnS2t8IdJMbPEgRoyll0D2Q5y9/e
57FcY4NaOlDAuui6pEMG3NMsf2AVXR00puhdjLgTN6OiDfaYpmvCfUu7j6wfPP4E7PIdxLqo3NyV
FErmKDfBlrZtrR9tKcG1aK1s86WSnAmOm25LMrf0HMzGY+Z+bZqBTm3KajYRsIlg/F48gelPO/qB
c8QWT761G7nyB4ksrvuih1+T8W1lHZeu+uuvmJ0BLfOtUfANWjyS3w3A2qf6S2l9JBigfbe3IScU
4dZF/vXcB44rv/AlQvMyRmstdUvTPlHfwKSsyzRAzY5JLMLy18m9e4YdwM4j+szCUzFadhvVK/fZ
Ul6INMn/mpo/Aro3mklsjpTQUdAwVRtdZPMp1cMDEK1LZ7VkZ96iFF4/Uzpp6lu5poG2tI8hUZ0w
/BMz9Ty0rMK80tKUaKQST4PgA/5dOZsLS8oxmbpYph4Wnrvba63Vjcwwx9S7VBbkHYHH8eQFir75
BQFWteaSTStz4ysgpjFxwk569lBRzDPH3hCHStEaPtKklDM3U7lTReQdbZvgJTd2Rbfyhq/Y+3sx
XYXIxTCmXZ1hTwpSpBm++TISXcPFqj7B6L8p06dyTRfsbj4ZoUHOifFZSBGrsyPSSLWXda7qXdoq
3hapeii7fRy9Fpb60RU2j8/j3TmYbNEfMEkV/e19vl27pMj/ny26LSiJ7wtoPWpD2K8Wq9cMzQIV
s08aL4xM79K474pOgWUITZxEtos1KOmiIYIQmb0xsbnODZG3KfGjvUvfKpsQ2IGpvgtH65jJPx5P
3f3BnubOYoG4tkXax6eDd7Uz4lCE+Kzz/QukEWWHjEI4bAj9N2qSPfVK8BzH9LCgbwk6gD0iZt9W
x7q0N6+/YDbWCWmaNX3kXyj89m50FNqnSg+Opppsoipy2jjZSN7vx8Neml9YMwyJwIuk+ryeYSh5
FStW4l9EQi7wwCpKfbp7XK2JLdsx4JykMYezMP38anbbCjSj1uf+RY0Povd7gqwDO/b/mXiNRSRo
/V8zs8srLMDD6TVmWm/Y5gG8/ZFmd1HlVIW4jnO+d2Mmc1NbIWVnMqxzgFFeoD5EbIK5enAk7rCv
YdDZLiq3ZrvVPg7ClyiUVs74dF/Mb0xz0lUH6wzHkjHbp0Vet70vdT78a3SIv3hszpMbfBTkvb+2
OaZfdWdqWi4A41M33LRhrxYtUsZAabPev3heyEunNzrPurf2BNzr60yzSBM1rW847rjTt2YgutHL
CCqni6SFtp59b9GF9iOaS4afaOqMauDISb9Hn5ecSNEd6rF0YF9yxOhDqb+lkB93Qga+QNnQ0rB/
fDwWZwCOJIIJxK1p77z9NF3o4yCURv8SQSYTxUA5VzyoJQMgolQRuhXI0ecZn6aL1LbLLFYz1jji
BVvWH5C8fTyMpSmmU3vKz8JJjNMwDyfdgHREbfqXCXE0+glsmNLWqC/kO23j8Ds3PpjSRg8+CUkM
I57dq5t8sKP8KEp//Djmev8PzURUUa8/aTa1bd1ohTkw8rZN1IuZa9JRcbtvjwe+dEJJoZJIZXwg
Nq2ZFb9N24AcPXdq5NPNDev4AT2RUHlFmSeycVPXsI33MJRpXFcWpxW/OjRgqOvIV1z/okQvotnj
QgGTJQEy5amLWKdL7qQO4SZGsspozGdJ8fd9TfPRs2D+qtEX1IYfufzV9z50PZiVfRtuGg0aCj9w
2OGcnnePZ2jhOrn53NmjEyZd13q6wM4o4LURNyGNMw2gZSv+nMUFwL1s+9jggj90Y3D2EkSJV4mJ
yvxQGnjnW+6mEp8t198I2craLzynGEKBiEw1AOE5Y4rSVXLgNxEU8+LXoq1tNd0o0sBe3iQKFOra
V2388nho91w509qz0SY64KkJfBY6q3qZhmUWBxel/CKZ3EpSjcKuL+9lIXME1zpCvbG1hP6oBx9V
QXCa+t0oU9Hv1hgSFq4VGt6Rg4A5e+renm3CKijFKvMYe29IPhRFA3RESf7PQPdpuFdWZnunTsUh
raHEvrThN3UfavvG/1SnW6jyHs/r0kqC38UaHb2g92cudNDgtdVo617qkX73c+Y9uW0KKVP7I018
20qs0cEzfGxz6Vxc25y9fa7uBkIiYNM6dK/gf7bq1mtOma85kIb+uyn6ycBhISQAKmzmtOjFEOBD
Z+FFqp120n/a1lQ11HdufRJWA9i/4OrZo05LGZhQwIpUc+aPetu2EujQGmuJuBWQfmjDqabQfRDy
vetJp6BFSQVdHP1V8HdFtDdLesSt4EMfMuVddy7a352g/Ex+qC8IuJf9d/R6iuBzQ4Gi5+EOq6Ov
Hwzg//UxlL+F6hoLwdL9gUIm84UPhHM1uz8CfWxGISzCSzDWexLodKDoyUsiwYO0VvlbOkUwC6BO
B58qCIjZwrh1EMWCFYcXOfhFYipcS+8t7WudUg89NX8D+tnvr4pg0KyIpbBwqoR2PIbjqYhf4Ma2
aSbq6o6e8n/WrOAUEXCDO6SuhScwexBDo4JYBILvS6rTPK20dhg+kcJZOT2LM3dlZebSqfin5JI7
Zk4PLTupzV9k+NZEAhan78rI7JJj0lJdsprwImZ/+uSkWRsp/SSaB19HdS/7Gq7h0BZiGKi3xL9l
4EnbdDYoqVMG/CimTvI2fvQSi2iZqxBApGt8Z0tb/NrQbGB1r1UIVGBINt6LWrWVDN7/S2BUu1Td
PL57Fk2RvsZhmZI98yYj8FJ9IIwVp6kuN3L7ZjUUiATHKj+FwkqoeQ9gICdBQp6JmxTCSNTdekZi
ZBkofeDny572LhnSg1mK9sRV7UbDNnLHjaJBmueYwscgWOuQXFg7bE/sifgEE/3VrW01VrtYkLHd
Km95fkihOuVKX9P7WpjNGyuzu0n3esEi5+hfGlPK7JyWMT18UZCf6kf9LVKPj9dOWjI3DWdiiwU3
YM3MQYCkSqgpBRet68Z9LxVIuwute5SgXHBkaVA38RDVO1833B1t7in1kCz7NHSESb04GHaVNvQA
RXGxEWNjcFAIb7aeGK+xSSycU+i8SVhyW08hyOzKqXRPcnGKccQsb1+B/oWy41etJnafAI9T3I1U
1d+QSfv+eHqmJZ09dPJfpgyecSo086ZJXUCnTO15Vrs+/xBFyfsUhhxFWfNnl0IMhQhu6tWmqKzM
U4qaXHl1aETxBSW+YT8kVmE3Y4hqiXdGwFaVaw/XL7Ph527wQfM17ZyFYaI7wWn6v0wn8/ewRVQ+
KZI2vpRwlUa9o38dkbx6PJULGw0boHCAp8CnMI/QQzENXJeu7EtZmtGWpRNPlSlZtMCk/hdDqop3
npqsUSvMjZJYoZtoolekmMyjNbsufF10kwBg7qWTWxrj9oZ31mgqKXRjHyprLdvT3X29WSZjNGxD
XA3cb2oVu70fFMHXx1rBmCd+zZt+J0qCLefoxgHANy+WsWmlr0256RLRdg3JifQVaN58FSf7GpzA
qO1Our5zgbRed60+Ld34orixTR6up+wbaf/FyIQPZxkhEJ0XYxPStlZEC+al1Cpb1z73ZW0Lq6Iv
i0O5sjJ7vbwx4c2OguQykHnumL9sQhdDFvl4T94FW9OU8ZdezikoYPlul6xXuyrsaim+RJG0q0xE
Knx096IPqnuQngxpL2rpUUrMnSrUtm9V0P8gLfWPB2P6honHFgdugqfOq0GUSLzEjFm2rPbfIMAh
jcVOcXdSvM3EtVr6XYr6r7XpCaVPlIrfvMxlRLIvKiXrl4wwEOebFgeEhNFU8IoJ26uoPwZWbxd4
7SMEt7n/J4GP7/G0L51KElbTWVEgV5lH1dA6u0UJb/VF5G51zE4Wnz0ciO1gAJxy88q146wPDo+N
3kHJGTnynYRGpCGBRc0TraBGR7czsaqB3Bbcb9l4kPvsayw7VgcOGM7VbgP1l2L9ELVkg9pjCIiF
y15bySncjX4qidFWMIl6mEQh08+vkjtik7mxTxfYqyZ64q6EeBrmWfTZR48MjgZhVpZU+8djn47L
zc2ESZSOSWnT5kjdceZ1Cpov9JFiBa9ZPfibypclGlblcfvYyv3emszACMQzgt73XX1cLSfyDsTd
X8F4193vOi8cZZB2aR3s9NzadN3non72gxbOLqT8znVcr1xOdzlK2HNuvmB23/e0imhdbQavegyo
Pd4Iw3MbvWhq/pWEetNKNhWKGMemkn/2W4HAP31qcohRdLuWT4J7oHFcWfumu2fhb1zOk4fbgobr
vGE8H4XWSBrWu0uk7BhkYbePYkl6UlwQbIVXKvYYVhLdYigCRJ2mn6I8qzd1Fcg7EWmbd6pvTtCt
uu6exlpCdzFyY0fIUTUReUU3eVJ/8jX1h9Agu4aOe7j1fbJFj5d27vpOWHa+nxIFdwbkfbM9i5pP
EQ96XJ8QcG62qSrqqC+a/T7sQ2+TIAK05pYuGqTTAkFymuzZN7eHRBt9XxDqoj753llNkzezfpML
5EDKt7bsbaP9VnbSUUi7vfu5Onb+c6P94PYafWPlhfibOLk+OtPIgQxblG4pYnB13H6IZ7Xo7mVV
fYLj+OhJT3X3GTZzZMAK3/G8YKsW0P+4z1Zr2IUAuXX7zvO37ru4+eFp7S73TqmqH7LyK6gan//h
0aHeVpfhky5I+26NhuzvQb77WsRb+BhceWgHbr+2D0hq1XFfn8h5PPWZbTUqFIuGPcQoAtYfvKhB
HOm3Tjc3+dMnJR23Va1tIF5O9GOXPyXlRIB69ivNSeG606z32tBPTGsrFfS/IeH8O2kC/ttrgb87
JyAXy7KGhy5uTrGR5KNddlr+mkqTqpI8+g3tEJ4YEHmUemzZjWf4z/IQB65d9Ci8iQHFMhO0FhRH
KqLIH4qc/kRbb1TzKSzcPt02SSmdw6gBvVS4YUqDg2AmP8fQoy8095rwZ1FonQefZpmfevzsb35U
imQ35TLsN2pam+MuVSKFIuOYrPG2TDfQ3chJCPHY0+wOOuh2hVQ1gKFCIy1XwamWu8FGa/+k0jfk
AQFCv5j/2oLMU8NTT88ATLeEF3OaGF3qYZP0M+HkBe4piV02RvlkaONzJJzUqMbbd6XP/3hXYJIy
kYSHZijQic4eG3/0lJJKmnDSwydqbMeuPvUENYH68V/tkG8Aq4BeB3cSceHtTDa9BT/qgEcvjIjx
muWhLJ7gtN+2+bDiOsy90elNubY0q3wleZeWVax7ZyTKHVkYRVvo6l9Cba7UUaZb9GZvzOzMTm9c
Fa1HJQI7avOCm7bJU+9Z8xIwYuHPuPzX9DTDmlywiVYH3wiui9sJbJVMafyGCfRj96l7U4qt25yi
5BtOCy/iyq642/czY7PgSJAyQ6VWxdjS4MmE5xkeWDtPNCBwtEhUow2J1+P9sTCb18Obp6V0rxnh
IsGimrwPItLiprsZQZMClfK9P49t3T1Xt6ObI6RavRHUKLe8s0glOegctX1JcZ4HfSXVtrATb8Y0
2yF9UBmtGmNnzL5Si4VjUt5J+e7xYO46RmcbY36C8Q97NY2w0gmfA9383LrJp9SVn+UP8WuhbgQv
eJNTABPa2CBWsgLqnvuqc+Oz0G/MckspJZddaXy0ut9D8o/u99/fP/WlgULBG/vLWHTlfuuZ63bJ
KHjn2AJo20ta8L7R5c7xpDLftUWenYumX0sdLq0bEFBqyHQhQds1u6vaRBiHLqj9cxeLnR3SePmU
GEPKMyOumZpnyqbxEZtPDgvhOSWO21ONPlyAo1v551otQmELkhgPLasS2uEIEN7FVeKV0CsVWb8v
xqLZuqLXrlHoLByHKQJArQuUhApQ8vYbkpirxRuC6Ox1XfBFCSzaSRu320p9LThDXlYr1a+7/BmD
RhUKMVB0JoDMzUv0mRFbY2/V0blv0fGQXaiPyGIhuOKV3TYaI5SgXafRg7MMCcrKaZnWbnZrQ3EF
MRGpBOTe5mwARTWo2qhJ0Rl+v/hTaGXiflAK5CwsJXL6OJdA9krCtrCEL7XUdZuiyLyVB2rhcsU1
JdVFghQW73lBpjbyUBZ6JTpnVlsku34ctfdVW9J1YVp+VpC9VcXYUdIiDTZuEPlr7d5L9nm74M/m
M4DhzNa7NtxU0NMxPIuDgghFWMR7ranaj6Ls5U5EzPks+kK9R6NeXuvJXthqtEpTyJu8SJUNcLvV
ilEcpKhpEohhJe+Swaiyt+oSifjM3LVloe4fr/aSOSI5DhdIVAg4Z6drCBu5MsoiPXtjCgUJIVqW
NA6Sug7N6GtSSnfpKbY1gBvEjVifCXszzfvVXZW2oll2/pid5drcGF5jd7F+dIPgEMknZJEdWBpQ
r7YbSXcSSbioFBirRHlukHV/POyFBYakWuMPVMP4/bNZjiq/9lW9yM8FSZPcAIHqZ3srMp/ysm+c
MGzeZCHYPrZ5V+th9H8xx2D1J4rTeWIsnKLdSm6Kc5mZh9b7LhSvRfLZcC8WClyUibWwPgTDe09e
Y6FduK1pEzVIpsqs9J1jZA4ZGEUpLc6Smv6pDW8bah0wpHBNRnvJDuXzKR0O8QVdFrfL20Vu1Lqm
lZ+jiBtSjRPd1j+5saavrN70e2Y3FBH0hODmiCjguG7thFQZEa/KivNQBdukBHZIrknrgp0af1C0
d4+XbeH9NonaAcYh/0WVeDpBV3vWCxpXAHxHegetyFdJSNO9ByPViiO0NCRSWsjjTkUL3P9bKxnN
n65hBeU5Vxxu54M5SPsi9E5t9bET1/qxFs4hO3DSoOM5nZ7xmTU2qmB1CJWekf9D1kQAQ/k0NARP
9UXbJ1s9/+aOLylaUonxLbTWtuP9WAmjQMxSv5iOwryrWBS7bNCVMD/HLYA775uoeOTVjjwGGytQ
7H9dvltj0569Wr4myoQhyqP8nNZwrJd0vq7RREyTdbsbFajJyHWrIC2IS2dXaGTqHczKZnSWxHjb
w7wRAQ4IK/clMfIVhMv9Abs1NQtFG4R9Jrrt6JzDzxyg5/MWxWu9JGs2Zv6qUIZCCddWDGgmBQnZ
5kEMt2xibvSsrj89XpyFnXAzdbPFoUzQJbloRefEK+wxOxYxO8F8FpXMGc0V+qg1W7M9Ty5XSwOD
ZRJfM32n9Z/qH8h4OXGyBrxZCDduV2n6kqstp1HYzsMESyBgstHpQeFbMcmrQfHf+365yYX3SfjS
xUjp0iDUSWvey+JIed5o8KPVTVFmK2jVbuOTV2ZDdqmTeuXnsOp24uDbseciJPDx8Rre++ckZHhW
2HcE34CJbkdbG8Oo92IUn+MCDaRTk+/VaFNrByE6udWrKv56bG7hFb2xp86ebnmsYquMQB7U3lbM
nhMfMVN0pgYHBkSvhJyuqm2LhGDer2lNLs0ruSdahaZZBRJxO9KoHExlVOgGLnthE9ieejZNslzp
z2gNRnmHZAP6M6W5/tfUbLP6UWGoZYapfvyMHO0oubYstzs3Q4rxkEXDXjE23tjBv4feOBpzgbvT
q96uEGd7PN2Lq3v1IbPVhXe98FD1is+q90V6VscvEMVAmtF8SH6K6UqkvGZr+vnVuXFj3IbOzOOz
4e1TpGZJIarCrijs5Bf8blq7hsm+q6D9neWpwZ76NriBOQfKBBB3JaOJz6OwG3cV+hvCj4TOpWQ8
SOOb0PxSntrxFOhofyWbsdwOzU5fS1othHqcUI4PFP2cIjbW7ahLQYgSo44TaHxLRbKJCnvPTkPo
dh0vbKUpI2EUNSWCJvuTkPJFqkAU6fErkI/9D9cxDeH4F1PsdQdIqcK+r8Uii8+aWu3E5CCzvYf4
OckufdyvbKylZ+ba1uySLMRQ9wze2TOZcq/6GAvvBGslK3/v5DOzUMlTkeVVJI68ndlI0fOmqbiZ
rKjboLpHnLrxTQhY4Hvpv5rhWqZiyR4caMwf9OWwU80cAb0W1TFti/jsjidv0ib6retHr30e9G+d
dXh8LhcfGWiRDTgxFRpX5xFM4AdmNogCxqpPQ2gn6O1BihK2PRSPki0KdurpjlBoW3n8OazltJZG
CneSQsEDqXHyp7czmyllGvhtlJwFlEeTxD8J3i4xUPhpIkcwt6jdPR7tkr0pqqDey7OmzdORpaco
QS/1gNAC8UkTnqVScFz3zVM3RgqavYEL4LHBpasIToPpHDC18DTfDlCNW7FoEjU5R3auh3btvv4e
fP77k1d98JS1/oGl4ZkTgTF7h0BjDl/qjWYEhW0l3EOu7UEDoHvAlVNHCwiJ0/eZ767ENHd1ZdaO
RBn6kFBPATKa49mN2JOkshLS8zhSWyaT1WTKeSg+Ks1zrXxore41Nt0TIMZcU7Z0tDvyi0clkB6n
fGwBjmmbMfgpBE/N58fzfkfz8/fDSAlzgsBWAcG7nXjLy1ENduPsbKbhMWi157IufihW/kujNRKq
qo4Np4EFVCtxXwiyUxKx+Lbn416hr7lzS90Ry/GdEO5Jhq5828L7ryIxDEcJXzdJxd9+m6KXnaL3
QnY29N+9O1xGObRNiIWzceMJbymw8vJVH6NN0/p27x5Us3EE0pRCexzd3h5JlD7+oMneLPAA00pC
hRBqajuZfU+YlKordF5ydk3X0VRAX6qRnoIulDe59/6xrcWxX9maXddlm4q6O6rT27wRmj1lLKdg
4qt4kxhrfJJr45odvsQLYpO8F0+D4m8VIG7ye0Gsd2m3Ek0tPb1sf+AwJs4WD/DM4QhJLpiZxTVW
dtCUR2pOFTlDGAh+gEh0mkjc+LGyGwHiGMkaiHfh/cM2+lC0aZFXnqeUQZ8OYdIGydlDpDMLjGM0
lB+tVa6Rux6W6UBN8qUk6mFO5n653bRS1ApG5VbJWQnCU1n1WzHoXhrvfWP8iD1rU+v2qKubzg0O
XtV9V9WP8aoEy3Rm5/sUPhpx6gf9P5ydV4/cSJCEfxEBevPKtjMj9oykkX0hpJWWnix68+vv4xxw
p2YTTWiBxRoI2OoqVmVlRUZG0M63tIMq20qbJj/PLrmsRLt2CJvd2CT/IWSTRs1ajRAbTGrx1xPt
ohp2WcNEw8n8JSvlx3psMAx6HTFHi0bZMwL1m5Ybx/vnYm2vcgtyE8J/0m9U7VTRGXqZlhkNOPnO
amAnoD4f0EZQB+NG0F7bMWxUZPznxj0KEdcTVHONL9Q3M51BVly7dST0Eh31oPh4rd+f1epQb1cD
Pn5gGosCcQ1h3aRPbB4qPwyBRhpY1+8iXrL/aaD5s2HthmDdYk685MomsvrsEmk6qoefoh5aZLJR
TVmbDTx+GGp0q6KqtXgxajT0ZIVD9iAhX3boLPVXXxWyazbmFl9lbafP5SpAUOiXEGevP5GfFUIW
PmlDJfUgGO+LaNhYsJXExJiPMk2rMkYR+mKXG11nO0NZ5Jdq6goMaYcGlN4H2j8JaWz8h1DSeCtK
/ujEe4n60onbSc4Of709wCkBs7EBmEtEix+BIuVYhU2Xw0nBWdQ5QuJ2cK+7P8gaSImmFEVNjN1t
DtfisznCzvQ4K4tLUld7ZGbRwx4Qlh+L+lDFD42zGzo0TQ6+fhbJ5yp6lJAhvP8TVvIyQ0VqXFeh
Nqrycp5dkdJnoCX5BTqNebSi0D9U0OeRcqRPwtbEsTKxmJg0sYWQrkVtxKFosZpJ+lA8F+cii4ZC
DfnbhZtD/CjlpsdTdtB3yA33D1Fjzx9XiU9ijPB9z0pz1zuUfCMlzt7T/yPtUi2vNyLd2mJQEMNz
AotGWDBzJPzjdT7gLpMKFLUvpZTYT1XhKIeavORRFaX8GJROcKh6Me4NPZQ/3P8MK+cXYu1sUwz6
zveY//yPkeVw7NCWzMVFMqajL7pzHu/GUj7dH2UlwwHenxkrLDivt8V2k51wGpqpKC6tfyjLH2p3
/tIb/27CZWvDwFLGyoKYB+iw+LKU1wYuqoplFAlfMY1J3Qb5oZ+056KbjD0gwFZL6krMAOwny5if
F5zaRZozZeGQ5Ukh0ObXHpWcJkeESVLLKzRlb6Tn7iSjL39/MdcO759jLmlhudAaRBkosDX9Rzvw
Ivl7Z39oU/khywd257OO212tvkyw4rL8tQqKk9jCYVeC8VzjmLsHUEUlGl9vG0fxpYquPsG7ZtpJ
w/e62Mof5zi3SGzQ3qbdl0oiV/8y3MtwH5K87KkiJmclPshQggWPtkPXfe7Tz8rYukH6miaHLc+i
laQD3irXMqgRYXjZ49SN5uD7Gq+3NlXrQ6Y3PzTUx3eJFcluJmyxv/8x1/YPagxz4wmgJwnI9ULK
UlK02TgW5DjtVLpmJNNThRLfe6WjPtA5DyXGrQ9VF5cYt0nyRtqzEndIGkmxIOGi/7nsQinAWK04
kqgWOTBT63CHX0CSHivt3Ev5HIo3+M0r24Y+Q1IS2Oz4Ii0L8Jo/Jp0mKgpG7Relbdx4y+VhZUKg
jcrcQwuzHMbO9XLGKayBDlrQJdb06hyMyKYWxjC+1FqaXJxChd4iqQE6o4G1UQJZCaQzUoSDjE2l
6oaE3GtDX9vVJC5I/YAXOc27rh3P8fQfam7Emll1jEyIxsbFYxEqb6v0Y0J9dhp2YWC6gXa4vyXX
4C/q2ZD9KDnMZcTFbUSre1aoDrX0IJce8cv+2E3NrrT2tl+5QVd8CK0aMQvsZ/vSdv0mPTbZlqPm
2kZReV3hWEjvJs3K199xNPUAKz+q6n4SUWZ5rdvf9ye5NcBiGbvanuj/SMtLnT8N8peh8Dei9Mpd
hHcRmTFMeDDfZfNuHpZZHI1BeclmPchQ9iwEUfVDoaFOd/z7udBAMbdr8NXIxq8XK5uEbIuiLi+F
hS92UU/yLkijjQLC2nxIFBSEh3TeussvYsqJWtRCLy+6qHbtpO5ltKDNOnYRUXmPiNRGLr4ShnnP
wqTVceIiLC4yBgSxBnvsigrnOEw2guHRavWTRrh0w42JrR1c1o4HxYy5cuUsVi8LZbL9pLoksV0e
dKd87pO2OOfRxo5bW8DZUWPmOsxNAvOF90emNaHDO9StXpFppcdeCi+KONHERE1WfNjUCl3Z3ij7
k9rDS5mNPxfb2xRVmMRmWuPPUnyenAEv5nKjArA2BCkPRAfkRwCOF5lPkvVjTwELxk3d0dlv+fGh
a9Mt3H9lH9jkGMwClIU0YBEIHJ9glCrQUdTKfuqs2JUm1EzMbN9Fp/unaGUkMkcsemi8eUP+r7+P
ZBZpqtFNc0E9YK9Hv5ris4wK1aYy2e26weCZxbYh2IDZLAk2qpSJXO+gjpqTbD8Pht1/x5w53d+f
zW1ewSjU3iBPgFARF65nI0dq3CsBeUUedu/0Ps9ptveVvRY0zoMf0yI8DLbA66yWDnYzOof7o9+u
JSkNCSK0TgIGVNbr0enzFAXXV3Gpe4FKexob73XfSvd+MQyPuOWEG7NdKVzPpDewRsrywHvLrG1Q
UTwNdSEuWh9AopykRnlXy7HtpopkvRvqPH6eau5lu8ogd5q1b341O4FLQk43yfH+5G8POh+XiM8v
YiPxGa4nH5lZH5o+T6pIGT8jwvVOk79hh9DW5c6ytsLyymuW0RD1QK1wlrVckgybOgl7pONnXpha
ZPu6FuU3IozRu3qXqu+HogDolfIStYpcivSvKMLo6rueRkr8PpMKITOtk0ocMSZL/PUVSEo5i38h
UDujpIuFiKvAiLvMJyWqa/M8BoV/MvxIOaRJbOwlP/qIrIq6kYat7bwZweNwQSW2l2+jbpTzWI9J
j5oqPMqSlM1ePY9WGYtdadY/7n/p22xzhgspLJOmkM8u+72UrDGKXGWwuhjdGbZ3kPeaxt3o4yuc
OAeA2Y1rce1Yk9XS+M8DhZC4uBYLskxuZ8JhnXxU5e9COYTWoxa4zWOt/4rNreh7ezcywT+GW3zB
vq0dGfmW8tLHzQs+AefB/AYPZMvPY+3EoJwy6/7ZsMCX6KseB6K0cp4F/PGpT4NjPYze0JFGqyk0
4fg/7EuTm5hXCBH4BnpqBylqxSiLi50opyiEGzs57e9Js3/K4z8hTfj3d8naIlIMnOF5ioEwOK/j
QZK0Ut3VuoDDRjdiDf2WtnBn3JI1XNv5yPog1ELAZy0X+UUY+KVjtSMpM0ZDeS2L/WgE34ZJ/yjp
5uf7U1phd9CRR5cnHGp4+/QOXM9JqS0/lBKVwcAP8Wg4h31xHNQd7U6RhuU1TxNxVMfPlvNRTnSM
M8hz+mfZ8sboP0Rbjjl9jLPf0A1emjdDoaWlXV7K8aCalzp6qqtXKzgb8sZAKxUt5gxUClhGrxoy
wtdzjpopEVx55WXCoUsBNUSw6yGt+gfZN9zUUShmDZ9ikX6axNazdoWzBBSMKQgvoZlVukRDqgzp
oTSeyksHWYmEGG5+VXpN9S2zdLeIvVT5YKg/ZNojG/8pKdDwy6QXjB/+OlfmxMys7lnJaa5uXy8B
Ss1TGvpSeWlV69LIkRupTxhcvd7fXfNCXkM/16MsDsxYlJMa0XlyidP00TR3KLW5vKoPTb7xSVdO
5tsDk6uaYiG35/V0+qCIDCMqq4vdtQfZTunvVh8abfh1fz6rw1gmQn1zjzJE1uthpDYoB39iPqmk
OXTLqdBYy7Q5hUDjG7Fm5X6Yk8r/G2qR90syxl7I8FWXsOtdO/GMONiFsfQxahAHLJ3YTUr0Mfyt
ysnqF4NnBXKNRBoF3+sZGn5BhlWG89smdqEgHwoSHT12DkmxsQPXRqKUhQMHjzUO/bzWf7yi2rKu
xzGuqktARTlKzb2WPNIleCyb3/c/2tpxxxadVBLmOFSAZWXLqXEWHIK+uiiF0r5PirE6KmKcfuaG
2pwqUcSuUPSnLrKm4ySrj01UbCnvrlyLc68KlguzmzmZxvVcY5TnKpqAqgtiP3szwzZueA2kYyTp
x7I93p/u2rpSBsBnhJHoj1ncHlIhLN9PpuqSJ5+CFAHv71DGfOXT/VFWEiZ6ryB6qLTpI1e5yCdM
p5bMJuGOQv8mew75Hd8yqXiUY/6rtCP7kDa4MGPl9Pe9kFRWQHWpUNKnQXvD9VIGXS0NZk+jQdoe
hPPNCN/b9QaWunb0/hxisTOrLm3z0JDLS5IC1ubIgcgUkfLxg+40B1l+SeWDWp7ur+faDplBC3Jr
C+xx+cxva4BC/qy8sAE7o9t3uAM77tS1O70KNlpkVw8E4p7kMKSfFJQX21HugkjpbLO6VEL9IUWy
cuwsO9hVulHuIeorR+y6Z7fQIN/XATyZNu2djYR7bb4YsFEC5qlHvWzxE5ysCxCRAENp6kcROe9I
KD8GUXRSAuW5MTcAjvmDLa8hOntAhpBnZ+ssjkQMxlt1UdTgNJYeCKUogKS+shGw187dn4MsImdQ
5/Dt1LC5NFgx9vFpcl6k3hXTfwib2FBSsQEUp8a9GEaicyj0W0G+5gyypyrZLhutxzp29H1YaPH+
/rZcm5QD4c6cpdGxvZw/4x9B2m9yeNN4yl3YBiX96IjhNkrV71OjPPtm02wMt/KhKNbM5YS3ivkS
/5RjixJc6teXqmnYe6Zd7kCwE4g34Zbhwdpzm9qiQ48dmwIbwGXiq/mJE1Ztc7FCIeBP/5tjmupG
ga7txwGn+gbC/tGeJP2ctrJ2rNUsf+7xdj2GWWhDnxPdxpddmTyQLKoGMAZY6qXQYBnZY20Ncc0l
AXElsF2ta/emthFo1g4/UDbdhfNLl/x38fB01KFswypsL+bJKR99+xCVT41VUw94KIriqFoRJ//h
/jZamRrwiMwTA8MZMu/Fac/9bCAG1N1bMtMaH4SiuXEr7+6PsrJZr0ZZbNY6DUqtmqru0k+uGD+3
zb5QXnqqb/eHWZsMudFMF+PFxBJenwl1iP20yaP+Yha/+vAxVHZa88/9IVZmAvpFtWHeCuToi4BF
I3whA5H2l2zy4uiTgCrpJ+rBQWXx/kD6HC4WoRFUj4o+COP8FFgkzvUoDwiu1v1l1mB5jGTt1xiK
d1X5BYwP0Sitz+jKgUwP4pbui+zcKvHO1IezFn8U8YvufOuCXauipf+ToGr07zOsJcW+yNEXg/fo
77Lka6VfRLyX5UOEcVJzMrtPZmTuAocX7VftRTe8PkwPtjw9NePr/dmtLSPsH1BzDFSQ1V5MLspo
m558pb9YUbzPnT2q8W5tfIrMaCNuraGWM1RFWCakcE8v0qFxTEVqWm3PwyAFqeyxLHrqSu1DEBUv
jfgXYQNv0KxjYWt4gCYbR3recDffkDccElwgZch6Xm/IYZKHIUm0/jKegvihN40TaFVs9m612Sd4
m/ZhccIRNuhqp6SzTFOiLh0GOaZ31ewo23MPNE/xPgr/KZV/hfTv/a+n30yLxmOUmuevR+1t2Ser
YeM4gX7zeDQGdyA2D1tNq7cnGbct6B42EBJw1XJ/VFNpBnU2o354du7BRtxex5VJ0f/WO4jtRwMN
Lg2oWlHtXV6jcT2ZJHUxJcTUbFw5xMy3tU9yhEZUgi1rKl/65y5JN/K8lQUEY8A4GdYuoWqJoPqD
ldbTyFtO0UsPVaXvipNvxI+VjU91eXZ90uZVvNEAGOTaNpOIVLJFfmCfTgqO9lb2bDZhundKxPSw
5MCuuwKrV0Mbd/cp2/m0Wm8cwLWpvlHt6BfnanMWJ70VqbALmfc/VouHRMoPuv/z/m6c/w/Xh4zK
FS0ygI3sfUhJ14cMgNrvwtoqL0IIN4s0POyTDq3cyveErjT7wNb/9VUoZnK5ca3dHm9SdEoD88Tg
IywV+aXOMECNrAoH7PRsgAaYoRfMXJokeKfpH+9P8zZkQgWi1x/9NQo+9ANdT1PV4UrSydZh+j1p
D0JDNlq1w3gfNs34YGmFvPHhVibHcsK4gnJFSmIssjB0lQsl6wrGK5ozFJYvwkcsQsKGwNXH7lFP
9OP9Cd5GMCb4x4CLnVIlYxYItewuuWOdVVo4wnJvQfaY2KGJr55oLjndH3GxpOQJUHJ4qPJQxn3n
5vWh6IHWD7jvemWsoMlmDvmD0af2Tlfi6SltjK2S3SKqvY0HrghdXiFzgOZ9/Qlx+LENXy6EZ9Hw
o1M+isBtS+v7/VktuSVvw6BkRisX+r6A1PO0/3gaWHptpxRoGCYuWEJOziMqgUjQxkLsJqvX/mnG
NPnQ9YiBKeNoPfmKPuzVvO8fx8jPNp54i300/xroEpC8cCYgYVrimY6gLhSpau1J+lgflSn6lFvx
q2nQtO8Emf4g+UjC3F+BlXXmuqUuSuWBdV4iEXlWB7gcabWnsYPpRZRCZALDHgWYKdzYQsuGn7fp
cQMCbaJqzD2yWGy9yDQUK1VsHUIlsY6I//tQAVv62ZwkkkjeI5NWAaOuqi9hkXT2QVKQ5HYLTQr+
8XGy+trWnfQ+acfKdrN2qhDOw6lPQwQ2LapDhWbM4KKTJ4cuDYdiA09Z1hjefj1GG9psrsV9e5PO
9twbVmnXXqWkoneTIC7PgTVl+6Kw8Ayqu14C7Q7yY92axSmRBvkHDKxGdcO2lI5SGSOZJEvtYxzh
tqf7SHd2wq82PufyYfT2K2dUflbTAYlZfs8kmcIxzK3as2hDp087rt7XUgA9ZkinXWCn5VGq23Rn
mKFD0QB/5wArpI0P/XZq/rhm+BHz4xec4q2pjnbx61NVjL6wAkAub/ITjJUy1TeCvTpMc7+gbw2I
XRZR/Znz7bfHEO5Te6ygqjVuPg7Bz77zNSg2fVOSmSld+Wxno7GrDCN+REMgDwD57VHwthyQRLTD
0Mx/RuPQNbscbV6eGF2gvRoIO0murPnTdEiH1q/RmRnk1789OrM/PdpNGs5xM1vyepZVNI1m0o+N
V6hKccirWqFLkRdHZzib6O+cei9XlHuF/JgIDGS/WNG2tKyYSiVjoci694NU1XZNHWMb5Pj2vgh8
/9NgFf5el8LxXGktB0GdvmFtF29ssHmg5Q8hWqA3MIupIl9yPemgqCIhGeyvwhqcA0Isr76ZJmdc
V4FwYkzS4vrvLte3zQQQTOvb7DSHzdz1iFatG1WiT41nTgJVUIu0q5l0BI5bMziwz/oTZKDm4f63
XSRK/zsoTC8eB+asR75IlKIuwJsrVhoP/6zqPYySCBWOvNhbZTseyAbrU6uE+ikcx3DnT2b+X4Yn
3eYcz+1qywq0jOJH1rZ8blOY1U43sv4butMKOt76rySrswdTl+pd0lXqDsx1q6q/LO/Ns6fKQK7G
jTiTYxcPQUOmimn7UueZch19TM1auJUuo3NoD+YpQonroA3ReBjaot0FZO/HuimlHWnOBw2Cxa4p
1ZLXcx98sbpmq6S0SH3efhuPfHh4kJbUG0dtuR3oFFF64QUBoIXdQCrvdAzJ60lxSwC593Zn+S8i
dbSNDPb2puSOBOily46OmBvFI0osoqOeVXkdTkCDWwU1bWCOZLbyCXtT3drYArcJF+0JCJIBcAFW
8ymut/1ktWEfQ2v3Cura71OdFhTdrMedbQjI5okwoi/3t/z8P1ycbFjfRMY3pXGE6K4HjII4jKfI
qTxJjaejNG88MO2tItLqtGbcCZgGPHbZC0kxpq+dLqi9dvDNDGfoTquSHYiXkF4iP53I9CRf66eN
V+TKsNSJka6ddVIQe1isphlNsKDmyanjd8WA7gP9NZM69CCbjSfWyv4kjTLm3QnhCij0ehktoTgV
r8naK3GUaVJjZ5nNwcTxroUXI6ziVOdbzcErWSxJCQgDxRV6ZgBPrscUfZUnXdt2HpHJ+RIY6ZfB
TIuDSDNjHxq4yziDlu460lY3wQNlB5RGvTDSDTyrOn9LsmtlIyENT/siT2ni9bKZa4gL4dfIl3o0
+ukfwiGYjmlXb6HsKxEaVBFNN3wN4Ygte0AFhYMyitTOS/TsuXX8Y2LJ+1FCPGR6KCoUcCzttdfD
jQx9ZR+BGtHDCMeN1V4G5kHBNN3qq86rgrZzw6LH4i77LtfhudTP98/jSroM432W2cGsgrt2qZ2V
FbzCa9/oPFlpoo+aL7XmOZPiztnFjR8/m3Gbf0h8WzhuqBGn97KoYc41VZn90gI9OfZyYbkJ19hz
IKLhhWLhtzKplTM5bv1QJZLy0mn4ud3/1WsLhKEXaCw+BTNB+3orBtB+2kEEvddA0u8Np4Mq0f3Q
hlLsRJWe7g+2ctYAP2etcHLyGc67HkyYvZZV+XxPDVW3G6vJctM0/dUE6vewa/a1gPymN1t539qo
s2cwPcB8FV7816PGrdlarYh6rzKNj3X2bir/6dJT4pOHNIfZDff+JFc2OjFrhtzeGpCWj0K7j4U0
NEXv1Z15HgILSbrPOXp+Ijk4Wn7Kf/n9uFEcWJaV5kuWGsfbfUdxFdjveor2SANCIqe9Z002UhjZ
aD90qYkEPCKLp0aXuxMihsU5iMZknxn2V/LM5qCAdbqZE56M0d7qEF3ZVvMlSJib/7rhDyuB5Qdx
VvceLhjxE7p6zWkEqz6pBIYHKZ22ehjWxkMIEK4D5487cd4Df+ACUzsoUss17yn6tC/gCbucvB+B
VnwlF23+/sxAWiObAZIDhZAXGyprnMbEMWnwMBX/VgLhONO/whg/BWa5QUd906VZXPJgb/SRUb/i
xb/UC4u5hGLZiVpvNNXxFfm3T20df5PLTuzleJqeAjV19mGlWa8w9Ytd2tfVM/4mycGSowivyciI
M3cU+W/MkMcS1rYjPtZM7OiD4Lph7KtuXCTDCTEF9diDOmyc+LeC5vUEuOOghMzcal4hy/yhLiTL
ruqk92LdiulFltr0gaeD/TEItGPSdfE5yJrqfRrZwTm0EPZUVNi9vZnz0o0y6yhCbUCdzdT2DYWU
U1XGzrF1jOZcdPmIlYzSYJhj+q6c2h/CLJb2odPyzkGQeZcRhfaJSB+jroNU2DVbHfIrXwfDUqov
NtkXPIolNXOgo8Wpsqb3ygR7G/g20ce4q4PXiHLdoe+7KnPDWvtEp+O4ayatP+bWOBzUsYr3XdtP
h3b0W3eou+YR6VX/0SZA7SpqYyfHCMxTPhq+m8sR3jwaduBxW+gbG/n25uf3z4Kvc/s9MWtOof84
NZWsJq1vGL3nT8Knm04SiLbgOnY/IN6eTUYhgeTSJyyinnw9ik2Lq5zkxAK9kZp9nijTu0At+mNq
yd3eGlp1Y1a38R44HuLKjBGSziw7JBSz1uppCgfPzDp1l9hW/w49m8nVQ607WEkR7pvGLpDHNrZU
0tZGRnwGFAWRVWhXi7wu6dDW9AVRqB6Ef4rU4FM8oTDYdwbKobI6vmsa7STqYQvPvr1yKLhoc78i
2A1GF4vvaGatiVNvNXldcyID2yMYMrw3zPpRkU6j2NVbokgzaLA41IyHcsEbEGnY85//sW8sikpj
HkeT14v+pEaRqym4FwXvS0XfTbm5sX9WZ0cFRKHFisndlDnbecGNdvJoNm/3lVPCz3AkjZNuOK4y
WhcJXuF+LGfUyTSnjd20snsB0nkA0RSKFMyS2dYILS3yEa25Smm+10q2j9Lvvfk7xITl/jFZWVQG
chALQvMYtsLiDqerxlJ6uZ48Oh7C6lmOL0b7SU7GHVo+90daeX/MzEQmw8LMfE/1+vuFgy+ZcuqM
XlDxrNDgrx6icB8nuxp8QN81X5omdSv11JnGfmPo+Qgsts5s3zn3MPHAo8/iemjfL7pGDabJowja
7UDQmn7H9WAf+ZDGkzOEpSsZEbiZEWb70ULVJCy7aONVsLbUtGlBzmQJyHoXeWhQt6Fd6vyINpr2
eupOYCDKo5GGOyLyxmKvxAQelYAqIIG8Z5f6aJMyqMNQ6LIHSvEOuNzuyYIM/qmhmNV8VUW1kX/e
4h6gEESCmcVLCrqkGIFUD0VSjjgjG+mDRI79ipNj5Ipc2qIs3i4jIyHkj7sbfAeW8/pbmiIUdd37
ilejy6i+t8tfnfmIHoZL4+rGKq5NitAGwkYOROFjkd+plVZZThqpHg5JzVNe2fA+bEk7tqKRvt3f
oreXIpr+/3txAMrfWCs2pVJZgTFqXtzl4kBtpN0Nk701oduwAtsKJBrexnwOl4z8wcrzTO5l1Ws7
/aOKwrlcOW6EnWyVbunIz5/h+sgxFKdcI66oPIMX9y95uGmOkaV6qBG9aPJekd8hZX8MRvlEl/Sp
AuOgO3YDwLn9YDNxj4cQEBzcUnvxrkS0pU+cptPQJ/bRAwT6lxAB7xCR29gZK28fRpqlJInNJI5L
IkpeTUEaZ0xPmI3iGV3zvWtoMWpzUxyzInhRdPzgSgnllc7CnyJRyskFxQ3daSqfy6j5S6Eh3mJA
/pBVqAiSB4CbXZ8KgLGu13xZ80SSu1X2W/M/39+gK3DvW1FhzjhZ4huxetsIKnuqFQ1fJzmOXaXV
aiQJfNRn9ZH4Jddq9Tkqoz7fk5XzCtCMKoVPC1Wt2dWR1A6Hvm0GaReqRhHuUjlEtMVpm2zjIK3U
ttCFJPuf3UHo+1iS7Z1yCEU8mJpniVp30yS1Tm1SdU9F4JT7kW6AnTGx6zXNxyqstH+2UjtubMOV
Y4ZCEFuQYsxcAFmEqN5IrLavWt2L7R9aO2vhnHMnO2a+uhF1Vw4ZYia4oXGoaTZegj+jjwlJ3NY6
IssjRJAO77XUkky3EmlxMmQRH0Q5pEcpbcJTN2ibUrW3UYvcGhATEQm83+mdvd51gSTiSukG3aMn
5UkvMLaX45exqc+DHD0FCQ3P2oMe/YiUCNQd+VpDwc3vpcNV5/7mXDn3kLTIlMgwLFZjmRr6xtDy
Ttc9wjVtBkrmIp3/ROPp6/1x1j7s7PYyp9oGxMhFCuOgJ1fFqjA8B/VYp55OIwrvfRdg2bYx0uqM
/hhpET7VqLKLwC4ML6kqqGdfoix6rOUf96dze5Xy+qKZiHoFFQuSzevPVwlByRUjdc/QQQaNfuh3
GJl9QiWDHuSWJqZRwc73/phrE0PyAfIvVsm3lFI992vuEdvwhh4wtB8tiBJ2qh9FU265T6x8LSoV
1OV4BtIAtyxQpaFm1vxN9wIhXkwH9lkovzOqXyXCtPcndZtuYS5Nix0UEepwPMKuF3IUUegUeO55
WFs8Staj0KJ9KCPJrPzUqt+5erw/3AoEwHhANGipUVVk6OvxIKh1om1Gw8uMScZMl8xBZcsr40lp
p6HaDWXoPAUoWX61sxwV4IYS3smSchqKR70s6nOvjMalVJxIdjuzS6ZdamizbQYdX0joGE34S1ez
EDa6lfaFKwWT/G60LGG6WmxFP+/PZuVhwGzIipkSeTFQ7WI2vmLiHqoaHr4Wahm5lj+6qZScBJ2g
tryLFRTy5ecWqvjYDy4z3/h6S2bffHkSq0HXGJ1/WUJrukb2NcMgnhXgRV74H/qURqn6ixbGl+aL
JT9mbe82zTEN1S3G29p1BX7IdyRnJoIvS+VDmUBPQ9bFU4cf0WTsYNl9T+oXVC0prNF6q0FCVgdB
D+7p/rKv3B08dIBLYXaTTy+5U1kyM/CN0vT8DmKKPwTdIcwa6Zx3Dmrnqlwc7MpWElcSA+LD1IYO
98dfCQRYeUMTQ1uNVvslDFQiAUp+1ZGLIge6D4Yi3RvQbXdlpG25YL/NZZGMcjeg5UbjOy1VS2KE
H06GNoZka/EUH5B/3MfOtzLynxMIjr62G8Oapj/Mh4LuaFavgT5r9J7H/CyMiwh+p+PJCSNXQbO3
BnJIQ/oVlKPV0DmvPdxflLXtwLuNuvVMOkbhZXGT+RZYi2ammqcr3/wy2pe184u63d5W380wQCu6
YzVo5zrZUvNbYS7N9bi3nlL0tFmq61PoT4VkxyROZLTBWdWCk49bsG58tcWww27dtN/J2GXriXGy
tGbvt+cwas5+PhwrIzynofnh/krc3k38HHY5YAFFm1uU0EomI0Rl0cMustjhMRw9JnGlH3hW8oqA
vQpsYP/1pTtrgkImnC13iK6L58Ooxbbw/QghvHrCeLf2xT5W1czNujE+35/e7embFWjIomUEkHhc
Lu73ShamWTU6XsiVsxOp9r6K6l2fFZdp0I520PIiM7n3m5f7w95eiQyrQWyf81LO3nwo/8DQRGiE
MLJM05Py17F6CYd/0gDccOs+XJ3dH8MsIroq5ekoB7bpaXFxBK/+rcC70PL2Oe71i0+OiAbYvpc2
uopWtgyTQ0CZTA8q/RJg6cK2Ki0THcOymuGO0AyewkGUD2maZ3tbEs3BFsjF3V/R2zA2r+j/D7pY
0QZxYStMUGbr6GTbU4oA8u2Kr0HpN4f7I63EBoaiPYDXJmDWDSSZN/5o9Al7Jnd+RKjdW86Z87xT
U/mcq09J9diF51BsfcvVCZIhIqoGp/9GpcYUOoSSDtdu3hRuisWy8tn0t9QttgZZhD01repcaucN
Myj7yjJdPzbeCf2vc08WELoUJTTcgu0ldBQ4sYlikkNMcYLgUANX7dos/wXc1G1kaHOwvL5wGInr
jYyGL8Yb6fqcBZ0YSlUKLS824L2ZSlzuBLX0/zAK4l9zMYjXLmIu16PYpVwls36H1+cYr9s97UjA
A/HGDr9NbhE+pJ5KqjmzzLTFDk/MCR6o39heLmco7WalvEud1MYbxakfEbiY3L4of6ahtSXgvTYw
jD6KXMgvglnNUeaPYIWO/DhK8mB7fj/h/GJm5pFusQyfwGg6DLGVnpVGrU9GkhcbR+3N6GXx/Wj+
oc2JK5G7eCkVomk9BGGptz1DvE7yZ8wBj1nUn6cM0bDo+wBhMlHOuiEdOuOxm4EE6ld0GbuxPrpO
XZzp/3i00YWJ5OjRqmfO2WYZcL6Mlj+RLTbnCIB5SDddr06QpbGwIsn0zCaNfyMLIV5bSfbJFPzy
WZf0YmeXWrLn3a6fhDmBviHrjlpcuENTS9rbodYeS6U3nilTybsq1u1PsdPTrWaa5b5VpJ9DNiUf
IlnqN3btyuUAZR+BN7Jt8u6ll6dohW6nI2HMmpRdPBp7Od8X3ZdQfpiKf5ryRTG+3Q+cK4eRi5ab
HaYi3PklTXOMRkeMfo6OiyG1ByW1vvsNnKf7g6zUnHn8cdRnC0nOyVKA0iq7AjlD3/TSsfQK55BZ
TyDHTRZmbjK5gRMep/Gn6f/O49DNwueAPhC/eQrMi0bpRcn7Y2T3TzX5d+Um/aGyX1v7XKrvipp2
vkMSUu/qzGojHXizLVlsIhaFIj/MMJq2lpK4kg6W7hMVPXlSCvY2HtwfFbNyXqPGbLLdkGjySW2t
LsMuR+eA62roBFA38/HfVo9ojCup9UxHRIIiqs5hWXzzKycKXEv1ZYRhrTSHhNqj/RJaidrs1QwZ
ltDImv8h7byWG0eWNPxEiIA3twDoZEippbY3iLbw3uPp94P2YkWQQYRmJybO9M3pZBXKZGX+5vcw
aROWNH0cKq4UT+rviP564MpKmIlOHSRY8nSh18Gnyps22Qga0n1uEURtCgwwmo0YstH6oZW1Ydqa
kJaPs81kDN7Sg7wtJxqSCU0hTwn9urG+IxXyPmEkJX1Tg9jjzVvLPJhzLZZazjJPMOw2keLIQbfP
2iVmr371J6XqbWvQqs9NkIqRXXV19jVB0L+x/Tr3yZI1q4X/6BexC7SOfrsnC74jWCGXY52OdeuO
PbJQd3pn8KCpKqqCG63N9XCHSoxeHOqmbn+InSDJGwEdDnWna2P5I6f4+l33uzTD5FbzfMdos6nf
Y0xnKHYyyVqxQfAvexFbehMr7+Bl/gRQHTl8mOJckTMnapG1Yb1tNVMtUJoJxWKXS6juScUQuVbe
efdhLzcbLxDXsHLXgwIE5PmvSZqxSITFSgrFvAv1xzHet1/MXHWnfCPV2yb86INzHh4iltyW5L/w
HhbDq8QABpFSkPtaiu0F+herbA+87Fey0Pmveb+laDFy1pBfwxWc+aOLSzkNC7UQU5EHvcAO0FzZ
Qwyo3ynKGuT9omwxR2LPcj7zZoH5KJ/fAElWeFPXNdrjGP0Z6vqkROWu7x7CLLWbTjsNprITs+cm
tn7G/Zr62fIQJ/asbQkRl7XCSBextdKahMkjlfLGWRMo2tIrs7NMuzOiypagtEn4ybYrmcgyS5yD
sjIZMnpx/GGxVhJLr2OASfpjW0Z20ERuBb7dR39/5ShfXq3EwRMXaBs6OrwDl53qtg08Sa4k81HK
M3OX1CakVZCsDhQZaSu3jez6ie47yAvUhygwp2+1Xhdbs7O+xYbc3o9pLz2OHmlBUiHUOGqN8ijo
uEYJTRwd1A7hYU/L9K0nBWuakksfJxhhaOHQb0PJERo46+J8TYQTvk1qHXmPYeLbSoyHcyCknztf
3Ireg2fuSvXeqgxHnFUQPOGhH6tNVowAflqnSF1NeDF6f1P5kl3RBI/Mtd93UeujuEYRBsUxfhr4
iQsj7Sr2RaqV3qMk/Q34iFG5lerneKOWvpuJE5YBlBoUDnKpfsirtS+7zATm6ACP8EiYH9/aEg4s
N3ghKHXiPabQb+w8FEQ78PSVdOPqGNF1ozI77w/a1OffQJACo0BGkku1L/8pBu3cSN57fwXPUYTH
0KtfNb/far60RWgSS7815OnlLlFQZlcwUKG6gDTsIl8PcpnSOnnbo6lmti+mWxFSaw1+/vYuWQuz
OE4V3Qt8sxuFRxmxg0bbCcUfKTRWgly8eflibzhqNKl5upFhnc9lnSCqHXuW8FiZ8U7uOxuBRb2n
uat9rzpkWhOEF8yicZIxWYFrXCCr59CzyQSvHiDK8D/PQ6dRIwCGj/yjJyGdZbiCauyJrulPnoRh
Ebrik6L9SpTuRWibJ8zhfvdoWjYq+chwJ2c65cGnMHHM8dPtib/INN9+GDgWyqNMDh248x8WUICM
9TL1j129QQoBYXNH0cNjmW8T7WDAu4Wy4GefUqxAUW1uEFCT80+zvwJeMa6U7iUQgm30Oco3lvWp
rbZylG2KYR9FHVW+ygmLO7NWVyx3Lu8LcmNeVNxYzOWFmgL4m0jx5ILfLGxHsKVEorHQhqiuRYZj
ikxdYULqgLR5e7Yur+M58Kz6wZVPc3A5WUGkarBJ/aMVysfe6O0RYjt+UZs4DQ4fDfXWRUPoCfN0
zrf59Hn3Xk0kw5cSXBCPpWeabmNE21qVpo2f/QB0vr0d601+4jzNmIMB2yIJAOuwBHwDsVEEgUcg
3rPR1Nh67FeJ7dUQfxxZjqTBjlvarAoSeoMtCOQhamAlT4aAL7UdTNZ4n5dIZ4iTKW+VDvS4LXVS
/8eqEv9Lmub1yma6/AqIQmDnRLaAMhXVhMXUUFWQUnVKMDmhR02zZ+9n3h2Nn5m2trI/LpfaeaxF
FdeQk6KED4KJ65jM5F+vd/NxdC1Y3NssML9FgjptAzEOD74Y1fvb3+XqQC3yPqCY1OqXOXTpsfqp
KiRHIXoQ/a2ePyRV6FrtWkvjSvIHGHIuZEng3WfK0vmMUkCtUiuN0iPvJqf1EdSsPhfqP4oCm4m2
X9LZfbArM8HVcmMlw728RTUEx9+YBvN7d+mCpJhD4lkNNoP8suYlKVXpPtVi5fn2TC6rP4i7WGTP
3KNI7qGKvNi4JSoFpjHgxad1Xng30K5xgD8WoEsGOWRwovI5pcaHR29VeSu761rsWbiU4wInB9pT
55OboEmUDQLWcR5SPz1GLmoZO4GAxAciQbGsPBdK8e3jwwXsScmJtTNbgZyHLKVWFqxWwf4Pn8pw
Ys0qOyP6xjxv47qBxfnldrzLdxcABtpvcB84rtCBPo9nymOeKYOGB18HZ5iSRB/4glvkQ589VUMe
yTsrNqdqD/QkNv/cjn1tAc3aQZjysXqp7p3HbsY8Ket6wt40hYI1jQ2tNEXN3I9HmRGJsDM4EECb
n0eRcakBoCJi2dpkKUexKJ2sQho3t6NcyfYAMoCyhOaFdDpX23kYP+3FNG689Egzyza0wGl6WCfd
XgR+HQTDVtD8DaaKQWq+CF77mJhridiVnB/aBEhPcupZyXS5WkXDT9lKI555INxtUY+abWmkR9FI
f8pa623RqwnsODc4jobGczJ1+mmUzT6qxHHroXK+y5rkFV2l1Il519kzYM3xG7ndGEqqbkPpv1yU
QCUoj/PmB427pH+VE27BMeokx8YStmjqnAYSkrp6qrw13/RrGxlAxkx3RC6DRvP5x4lqLzExe06P
at5GW00u8YaBBuhi5DY8+V0vnQpjQNEmTlaW+LXtxauYDYYkiowl63lgo1WsTE9Z4mLy17JiG5RG
SmLQ32X+mjfjm9HaIhWwLICWPP14F1/wwHWU+sAVC3x/XJGe4w5hDtmXxL2Gg/BDAA/Z7RpoOmIq
VBsrFThCUf10QQZFu0iv8q2ipNYDr4bIARqqOEYfdm7iV8Jz6vuQiKXa3I9WY7h1HWj3vlbGO9p5
J78shI0aZcWujxT/TlR63Zabsvurmvi0C02eONialchCKtVhlGsezblhbimHeVDC4mZ/ex9e/dLg
GWDVIihBpnE+4V0C8pBaHBZYwvSXh8RrIHq2JMVbFrij1r4ziqAvb8e8dtnTo0ZiEOtkCJGLcywV
TE+uhio7woC+ryQ034QHNcgejeb77UCXq4njhcOSdyukOxby+eDipgkFTB8wFSWjwfk2lRK3YWfH
k3FKu+n1drTLBIobF2lKuA+UdlAzOY/mTbxPLb3Ijor+uzP2M/Mhreyq/6f6yT2o4k+Ywt6OeAFo
AoZCtwWq1mybRtq0GKA/NGEvSojpawG+NoBLxya3YyG0/jSIvEx2Dm2QR59iVblD/QK0d4/HzknB
5vmrGOfaZxnRldE2umJqbSPXldYuxFg5TE0mf89br3ixAq386YMq6NwoUcLGTjM9+AeJHdmP24O5
9rEAcIONeMMuLO+dzs9K0Et9dhQaeCmFaFNEBk00vsZm72httBbv2ufiNUiDjOnjn8VRMwR+HfOE
y2ms64cRvumjn43bBAu/wBP3lhJDXVuz87vcbbBGQO8hL2XCHVnyU8ZOxzl19LOjjgxSYW0z/Udp
5ne0wesg2Fg8ym/P6ZV0l4AzkxaGwQyxW6S7ZiqHBjhaDGhFoaGAD+f5WwqM+s7vC+8zrASzc1Il
Nl8CMME6yVNCyXPociSvAm0AmXr791wdPwIFbA44M4DAz7fINCUWD64yO8ptHDtqRGstyDpssro4
o+9m5c++imIRjoPWSuT5HDs/7JmI2ZWBY4dC1jJyS2tBFGM2pzmobqcLThzvlED88HOdaSYDp3vD
1HGnnI/PkwZ8n7wxO/bSHoa4nUSfOvojfT45htiD3o83lEdWYNPzubIcGvk2jAsA9fNSPg8qW3GX
iOPEudOjvaCeeGW7tz/btclDfm3mdMHWpUZ6HqHMfMvzrdksF+J7TlIWPyar/fJr+1+ZMbV05WnO
Lt+6geFJCslUdvSxmYxBwpfCp8F78cBh+tOn2wO6vIFm1jc6LDPUnbf1Ivls/KFUxkFhypRkM3Uq
mWfrKNm0kbt6TQVt/ubLzwM2CGUh3nXzPlxMXjhWTVDO9rtCfu/5L2LxWVRt1cdQgbTm52j+qK01
paprSwKk0nw9oFsBWvE8JlTKGswaHqy0/7xtbWiTGyF4sL09i1eqjBDZEXhjS0HlJpk+DzN2Qw3P
o86PUlBgc0Cr9SnISscbX7M9frtuYWp2vJY9XFuMEOLYwlAEuGoXR1qnNLExyXBCVeO+SF8T7a4S
18oE186p9zEWdwMFlqwLOjx662hEjPMwFRB80T9GEkuBdrayGq+t/PfR5l/zrgCG9GdlKJWPJY6W
bNpYdjKjsJXiS1Q3e01Zc1W4tjbApICwQTyYu2GxmcW+jSKh4+GlaSAsooYcDynptS7blR0GiwlB
VIsEBfjWYkzJIJXNlMXF0dezbFNPhlICUG7l3Tik4T5DcmdlEq8MizHxbIUGBsNgSZyarCgpsqTF
3Dgvgq1Ps9hGweSDjpz0iehrAfKc3wwmrf/FxhpMM4xGs6uO6iB7p65FfsYsBMNd2VhXVsTMD4aY
jNoHkRZhBKDHMarqs0MD1d3+tRiCh1h8Vauel2fxlNBdbpTxMP8XXaGNgmJDgFMFavl2nnZbWgKu
F6gr9as39NXZSUb5jzILhTh+FPTexTctkdvUasZ87Ix2+J6McRg5RQRF1O1HNd83pRKKTkt7IXKV
MBbcLtL0napAdHKlNi01G7dd42cMoOBnM3q4GPhlI9uswqp2xmhUn5FIqkCSV1aw8XAWMTZqE/SD
U1Y18MBRKxtg7Aih/hFaWfW3Aixc3YF83/+NWnMYtonu9e2nPNObfl8VVazYJZostW30lhxufKOb
S4qZF/NHf9QBIRQIia58ufnIu5gjal+UzVn0F645cmwVvVUEOllsqRz0tDh4Ykr1vO7FQwYU0DGm
xhjtMAhq2a4rdBU6S5xNqfrwwczLZEWT4jIB5NaeOSPgVECjUc84P1swauEdClTlyGdq7DxRDnna
uIq1kxIFSU7/DkHe7QQlx4+j56n3VhKii8P6LTxVKJ6WIDCX4q1hlkhmayT6sa/9bVbqEm+U0Am8
PFzJdC9O7DkQFYPZC44O3pKQXZZRG3VToR9zMwNBgo5GUvGCSO2qga3cPPTeyh5dCbiUorJKSwEb
letH8Ph2i0ahhc5pXbiSptpG/FewvqysrDknWawsLnQA7sCPuWyX7avQNIKmF9l9gIS7DSdVfq+E
6r+pBX2fBgk+Y2E+qa91Ca68y5R8W/S9vhNml5Lbv+TaNwUlzEflLCTOYkmlaaB2WOSAwKokt7V2
qrShirbyPa8HAd7CRyWpXaYWJGipjlCefmxAA9Z0Sumtc+6vbNe1KIv3SGpRrvG9jCj1XUO10ch2
qraSAF4uFJY+FWoajtQ6+OP5DkS0ElJ8rirYG6cujC1Z2nvxAb0mR8HbPDRX1uVbq+R8nbDTIAHQ
3ph3w7LoEYi4i1RapB5JoVIH8OyE2u6oiZs0fJbjp1H9LspfRGrHopo5DTWrqhu3+JM++iokj2Tt
xrw2/Hc/Z/kkanR/UPyan6MoD6qHdKH+0FhfGnk7RPd9ttL8uMxIgSKRdABHmFX9me3zyWbtx5Gh
CQbGrqL+MMSZYfsFGEKPbG4LRLM6yqnPXcCV8txpxeiUeNlub++Pi0yE34BfDOIQtOcQ6VoUZWQl
iIFTGsYx4X6kBeXG6bePR6A0zx0M3gxZo3nO3yWM5izPY021eSxEQXViNrsrJsWaWcaVL0eJAkwm
9Rh0Z5ZHap3XbY5RIkdq228F5S+o2QchfFQPcpi4PNM/fKxQEaG1AQAEOJuy1CnpQjwGOyFm2kzx
TpOpbWdYC6q5vmaeeLnpab/xcOF/gZsCPD2fPUw8C0lGqB23ye4+q5uQPn/4LHnWyk68SIEBzL+P
s9z4ck0HQSRO3E+2iV5FHH4Bwbsp+o9f8nMkoCt0BfjTW6/l3XoIWeJmN4urZBwKW7OtFVv0/cRu
AfC6XuIJh66ZvD1Cq6g1eYOwbdtM4/jJzM3thXnBduc5rWL5xftCU+YkfJG4iojnCYbv4c04CnaP
RVSafgnkTZaqrx6kwHJnTG5ZDKdIy16KYXilcTejRJO4XPklF9W9mSXEZTmnHhyCSyaB7pfASGvZ
OvJGodErZfWhTIx+PypZvCHx7qAIetK2bHzj4I2ydLg9EdfCQ9dFzZQvolBmOF9jgV4WkZURXugt
ZCL92i0M0sAsMnAItg4TAsp6hrujtjLsi4cDTxOazPQmccmk2LA4/yJuGkD/WntUx5MXftOosoXT
XzM7eNrKa+ByhCoFJxQ1wIShy7JEpHmjECPzUw3HyULzUmgxOxgcwftKzbDsVYp5goPA7cp9fbml
CDpDmjCbwhF3SW0YeyXoNV8ejpL2CSAV1ylS3E+ZPq5kH1emkcfdHIs+xSzffv756lbE9iYwhmMJ
tQyREbs1M9jBALSlFyksVzKE+cA5v7FVWGWQF2dUKKtmvlDebd/CF9va66PxCCHkoadLXwj4tGRr
ysPXBkXZC/4ERr+XT4HBjCqBjtZ4rGvoqf1TEICVzuwGKdqPc4Pnp+L7YIvDrzUBvONjMB6NKWAh
OGJeuZboPypJ+i9Tf1b1QycUD3mxD4WVb3dtNrmvZpL8jEBbshFFQVQ7L27GY6AfQkM4ZLGtgyq5
vb+vzuW7IIt9NmU5VESxHI8U/naGGtpJP963D36wmYS173Zl0eNawL+UUpAQWUqkDfDILCOupqMS
gbsMvyu17IjiL0NZua+uJE8Q47lAkOAHgUPr/3wdVgYrPNPb6ShUQJyMnflNbOAPuTnpIWq7myxZ
ufIvQQDoy76PuDgm416OEQEgotFOW1PNP7VPE2pLDqUMHDaH/AHj+n022HL3nyLTDqBmzjuG3Xc+
1iiuBl33++monbws3VTFLuV9vqVgqcc/q2dAQPX0Kf1opX7ub8EKA2cMUfbiUkIeuB9LCS+fKKLQ
FwqbuIhXjuULewA2HoQdar6QxEkylx0faYzi0JBykQ66stGE4iim5vM4cxD7L6jvuLLQOp7Ru23w
00KJxtrXJX1v7b5CnGbqt60hACcMuSIBx1lHdCBsGtM2jStHZpmHob4pum7lWL/MNPnNABzxr1AA
kC+BDTxm1A7QjHjMozuja5+6fJ+lh9r8VdaP6uitPBIub643gyqIVPNaR+P4/NODi6rGKvKlI4qG
dfNgFZ2dFriUuqPcOZmkbIz6z+3T4sqbDCKggvsXRFRaX0vacjqpSSPFOiF3g2WrU2pHNcbA+df6
b9D4NgoK2b3e3pnTVvFQPea9q3Eke2m+X/kh89jOr5qZkQgJgPLUrHC2WPaK1pok1Jp0zB4Ecz+p
EpU6tObH30gJwydrspdSzzaS8eG0ZA7L7QachKr9smYfJS07sTWlY1SjHBDfx8KPBqPI8BQK326P
8HIpnUda3NxdITdSNBjMdBPZ7U/Rf5XFL1kZu8Gdh7Da7WBXTsw5Gj1rlJ14cIrzr3l3c4ud0SDa
yrjqcTOdLDYIlH9Pw1ctkhBx81Ay+eOzk26HvTZG5ovOFT0llXz7PGpoIZ2jqZl8NA0YUtY2aJ4M
LAY9pw1/CuLKhF4bI2uWptwsf47EwXzfvhtjJYbxFJm5fEzByPa9G9Y2dsxIQG3S0g7LR6GL7QTP
kNtjvLz0ZvbsLDpBxUThgD6PWjSBPk5RIh9L8RFkWBvXm2x89dt+JVu4MpfEmYc3o/5JwM7jlB6g
hlKv5ONQ1I6Z/wwwYIrCAkgOrnWWdofG/O2BXTmg55H9X8TF10uyoZs0o+br5bEdJ+ic53bWfaPj
LihOOZS7TnDV2sIMzbApAdhCYAFGd3P+2Ay/a62896xdk9p9iUkFy6wOjV3m67tENhxNAUW/Bga7
ugLAgHFczLpgrLrzOcqjVG71tpSPhbCNvNiWo8rNtkBIpRJhutL2DEiza1KMVyrXyBGQiMwN9bnc
uDiqglEqaHd3rLtA+4MpizNY4UZU3IK3hviHRwCCyZXdGujxptb+9kea/+7FMckdwWqnbg4keUlG
k7Sqn9qqlUm5TA2diTrfTl4Sb29HuXIR4W9D+oGEDcIL1uIi6qtyMtPAYyVE2Ys3TMdyUpw8bF1B
zyAai3xOhTJZvXIYX5vZWdOTtzq4KD7n4nvqQdVXAiW0Y979RlmuJ8IoYNhrK4M7mjbmxMrfWpDd
26O9GnYWJXnbZkAJ5PNlFHSlXNSVQGESFD0O67UwuoOe2uZw0KVvRVx81oWtHD6gFvbhvAstyneR
lfPIOaDn2Ih97ZgPZQWbtq8d0DDTypF17XNyDcC7x9IGI8DFtCpJqGSRF2jHyKM1F0ODbf6N5UFA
Cdrvuk3/XEbGbmVO55R8sVDpg8/iT0AZ4WssUnZx0mgfsWWPfm2Lm2Z8kZENLKNdn38WE2PbT7Et
Pd2Oebk3eBqY3HXUeGa5wMVkjnCKBYTrp2MiR8qmbUP9UAtGdfh4FJrU5EqzVtfFDhwDdVLyoJiO
8kSOPIb44CDD+1E3DfIRrlEexFQdQWQvU8HKQ+s6LsvpqAtTujVDFF3MQQlXTpPLu+w8ymLh56ml
0wXnrdFhjvpgYAazwd8OKJ1sCgfLU/uVubsSj3uTggLtY8hYSyTdYE1y4sWxdPQiRf+Ra9a4lTqT
9EDzgsoGbrDmAX755CaxfROm+98Ud3GQzX5nFU8bki7658CivSaA0YUMl5CXzccfC2gg40sNxEpm
my3rxEE2ACHDqOtYpaJtjL4dDCNX0ifN/zuZ90q0ssUuJ/M83GJXD6XQpxaAUbBPkaMlo8OGc7AI
rj5exD0PNB8v7/IsmZK02viiAa4l/41Z8EMQRpPdyraMT7Jg3AuCNit/tifV+97jOHN7v81Zx/lB
QvS5UAqPnRfYUhbDMAvdislzjykE3T+jf9C/F8nfGM2v23EuTw94BTNdY5YhRnN1McqkDoNSwLju
OFX+rxREOxedl67ccJfrkSBwyWiS8gKmknc+lRL2aYOZp+bRStLQAfHHmGhCAeZv+v8ynnehFtmc
nmamXiDrQl/JzGxDLbJNOCAl+h9m7V2UxSLs/Snq8pEBmV66bZoJj781vaJrC+D9nC0+DCrNddb5
fJjUcDOhyJyUFmFrvJp6gspJ9Pn2gK7tqnfRln2CWVwj1yEZUMhN6q3Veq3rT83LaPkPcTVOK+vh
7a9brm6KIjyaULOba/LnC0Kd6irslNI8jmPmyohoeU39WFvSRoxMd+rurKbdYfh2UOXWEe/iMbHD
VtpJefvDirxvxae4M/5asWcr006RePzQQwhi6ZQquj16roGAEKtgN4LQz1W7iztS0k+3J+xKEj4v
ZJmaDpkFV+LiEpmqEL1gcDbHIdfcPFQOYZ1u44A7XnabwVW9Q1u/xA3m4rcDvwGnzufOxLqYHUt9
mtbCkhpfJZE+IjiiHJuxQoHla2TtYbym+Uta/BQR0/C1ZzX4Ixf/sqZ57JVPnfXSxV8NM7nvBG1b
/5niOxl72Xbvm5DAIvH37d93eaCAskEFkvSHpASA5fmnrYUZtSoUyrFDVtClzUbBKhLX4CVXph/Q
tgk7kSxjlkleZD1+KQjwb0L9WCqFndV4QW54HRpfsOerXvtTFlQrB/LlDqHzgIqTiaACurlv7JV3
14GVQxjxvQqURYcGuGCWX4uUepUYfxdKq1tJkC9psSB7eYRAgKd5xywuDhi1jRGyCXVgS7G8KbOJ
5qCc7cCO8BK25F/gryKcYE1qgl1ySD12UNPEO634O3jhQZELBc2GpLpTpW68Gyvt1+1vfKV+BvAY
IwJyNAB4ZJ7nH9lsJTg5XmAcfVO67wX9oWq8F8jcdm59kXkwYVXr6nW79+pkiyBlqj5oyl0tmRup
O8lrANS3DPd8R8y/ZiYBAqKdgQbnv6YXht7yPDrV8peBFMSElf3dQiXXgUamtb/C31LvWE9Gu5JG
XpzQSJaB7GC+uYdRq1ic0K0eyzUaPtZx6rLNGHzD8dcR8idjekXn9PaEz5/7bIRzKGrVqNDTTqaV
ez5CkNFqmkWNBWhD39T5CwLktoA7bIIiU/5N/XQ72sVSX0RbXNeK1PkFJ691zPR/zVjbULbgH3+f
7QpvB7rICwiEExsEupkly0o6H5ZU6aOQWIF3TPTRLrlC5eCH1a7pAV2LQuUKhAEQSbqwi+8kRi2e
10LkkX5X6FS4UvZLSVd2xMWpR6lqhkCjUkcSxSvpfCQyAGhdLHzhqOlp7fZaLthKL6eH2/N1eerJ
sIipgUhvsDoo6OdhQOlXQqaIwlGsHiL6haOm2XX8A2/Jrsls1XPlAiSItPKZLhc6bxaT7c6DDkTv
UswV0xgh1ArFP8GDtLvpj9XUdtf+MqRvmI2sxLpc6TQAqDGyyMH08s3OR1hGXRQL2RSc+uzvEEqv
Zvsoxq0LLAQxLtXt14wHLylbcyyqL/y/QWRCRTkP2FZBXU14fJxU9lRa/2ydWDzhmgIbAOr99NBo
v3skxdr2E7B9HN+AMQvNPeI5u3DuU3zDpcEo0Fa1EsevqNqvKU5cmXzwNxQU5iuf99ViM07jpHtW
2Icn03uIC5+CjIar9d/C+4YbmHt7fV3oBXJvU1FkXcEzZRkveRjAifveQ/X7lHUvUfbd6z9P48Oo
dban15te2k3an1KwQ/JdWJHZ76w6yYipqV+7QkE7ZRJtBc36Zgb6+mvQwMsdRk7Bup+FFDnl1MXC
EDGAHsdUiU5SCG6vzqjUJoNnrdzyFxLLzABLnM1MZR2s47K2Oo0ehUVo8idN9m0Y3W4ixof51VKg
BOULT01eHtpCdI2v3pDbvNzlgH42gK/UR60/+SqmYPzIZ8diM0bb5g1VOCAQorlpuLYv54Pr/FYA
2DZLfsMjm0VUFrcw8CHPCEYxPrWBU2cval5ty1n+Wf/Vyv3eS3GHWDmArixGgGA8fGh00BZcgmyD
TJaSyTDjU2XdBdWr1D6F/l1TP4AOXTkHLlvR9Bnmf6Af4hDH5Xe+LwM/LZHo9LJTkHdb8Ht2GI92
xUh7WbMLvzrxaGUZem48fpG87LEcug8PlrmFgUvLA/ggcObzX9CGsVH0XqkdBcFywnHcID2TUN+Q
5GRnrvS/LycW0cW5vwKgf84uF5/S18e4ks2Q+yPTmm2YCoE9Dpr84OUSlAK1Vk9qu6onfj0oEm+I
p89SW4skc0qCKQ3NWDiGhYR6uBr0ppNZvrSZEiCo4ljXTgOu/svtQ+byhAdSQ22Pdjjb+WKHSbne
SYU8CFQczGpysiLUdHyDkezhhM9rz65Hz6JbF4q1uAE9kq5Z3F1ZWm/K0YAMZiE9/AfOPyz1kFSV
+olf4PlBbg8JGgEg0IKHjFK002Vs1C5JM1dAjNHO0hglGb3ak37JO61B3uf2fFymJybAKcwWMHeg
7bVM9XFqxmXXFJNTIA7SJhPkwSEmHemiXet1XQlFkQ6e1puNsLkkH2Q9FdUqsOJTPSiKG8+YsKGC
c1EO45ri1aWaA2NC9wTEH2rLHKrz4nv3XsoFwGFhG6WnArhCA7nBLGvkCiunu9fJVTg35OEz+/iB
Q6Qb3awy9k2S7op6a2i5XVXDdkzLXzX0NXllr12+F2YJfXILZJyAJV3MuKR0SRA0aXoSPQunSa56
adeNqesVALJ/SFXrGNpWweio2TXGfZIKH/7iyDiZMy8KwwjOl8Vm53RVGzk30pMn3qmZyp5L3HSt
FXGxuUE6o/6HkII5W4i+pZLv5t9XWwSM8Mogr1HvAlV22vrZQhuh1U50PLe31/BlYrqIthiSpgpt
649+fprM7mCWvS16h2JwP0cI+KGioB1lZS1TfJOSObv+5phIhvAcmreNsYhJOlZ31lDlpxrJBDuQ
unwTydkzhKeflTrWWy6r8D7qQvSB23R0lbEGzWIYyH+KVu4WXiT8DDJhrU96bd6p2qLTgkIS2J/F
veV3ytiM3Zif6NSwikIDtmLTGYBvox9Bn5SbSV3XeJPZTMupoL+AKiBlF5L0RdDKjPS6r/X8lPX4
OWi1Kh98FdJi2ac+BZHa35u+z+0lCIKrx6l3j0Xs91wyykNfNua/lcUwT/zFr+FX4KaMwR3glvOt
X4jo7Rqlmp+GKd+Xkm77z9VYuHVX2xYWSrF+11qYkLgYzdyOfHXu54cKCgIiThmLg90KR6juk1+c
xLb5XLdjtPFKeNGyNqm7KBMNJPem7NftmBdn6swo4OSeb2+KQ8vjWxPAUAnTlJ9CKoLA8iOswYpW
cCo4AZvboS5S4DkUnUVgWSRhvAbO51WfxpqkRypOhvdDkT/r1ufbf/+8ShbfDRLDjNPmDUb7YR7q
uyOjl7DASCylOGnWyTAPeec2sTPUn8YXQXPxCr4d7crHOoumn0cL5Unvk8QoTmryomFdrD0HP/30
Fe+Y23Eu8g0ekvOLAb38//3veZwSr5RYM8cCgXB3RPiw/1dyy4v+CwJrTjyU7u1wVz7SWbjF4jct
YSRxIdyEaVr02q61e699JJBNQA3gfJI4LAqflmCaWUjR85TIlS3Ur/p4F3v/vPIglY6OBWIHkf3j
I8I3AT0vuCeobS0iyhRpYE3woczsPhD8jYpvyv8vwjyn7xZeHYgo3phEgBYhbNLYRzRlpIx4O8q8
oJbLm16ajqQsFyI1hvMoepSMVhzm5cnXtwGiuMmznGb2YKxAka8tgPdhFtPVoaWT1/UcBiPFJrsL
5P3tcVwLAAYe4DHqDPgYLtL2odHHggy2PJlm7UjpY7aevF25T2Zheyw2eRYAV1jszQSzLY3CQ3Uy
2juUyVvV1g+9G5OzKcZWDJ8keY8r97AZ9lb9OQzUDU7osd07Vetq0pZqa7pG5L3y8c5+0XJbZVGZ
1oNRnQah2YuxOC8QOwv+deJaUfLKuURaNidPsFZnxsj5MonStkFH0kCHuh8dsfunm/ch6YMU+ei8
P9/+lPPftViSkFJ4BdFXQA9p6c8wiHpSFmnRnFoULh1KO5jo1lGyTyJapB8PxZLBtBKRAXoYi8uj
1ztK+UHdnKZeclT8TCPeeePudpArXwkK6pz40NRjiy2WJnFHczKa5pSiVhmnsODj+KeRj3dlX6zc
9ZevuLlAZc2a/xQHKFst0r+orzmVULE+4WpxL9W70WBpqi+K8WLEupOq0TZGl9MT1H0t6LsgWRNX
vBwrvEKKoTA4wGyha3W+TlS0IhEKL+sTPwS43d9EfvUEd8BO9PacXq4RnikA795k2FiQi/WIincY
4cdXnyQBKessRyFT3gn5WsHl8poEeMOAKLbMPphL9b0GpWc566bmlKmR3UuveXTADnxU0JceM6f8
H9LOY8dtaNmiX0SAOUxJxU6S3M4TwpE5Z379W+zBuy2KEOF7DQ8MN9DFk+rUqdq1t3q8P6oFcyQc
0HoBLsufefGkrxWlpohZEzbpn4VmBwanrRyx+Vg6YyGu1U8W3icQ8vzH3Dy/IsHVCBv4UJ/09NcQ
tohjP5bFNwm5I3cTBOYxdFW7Dn/fH+PCyqH99cafQ6KBLo7rHeJGcZmUqLCdAqS/1PZxesy6+cr2
uHVXE/sFR42MCsnRefwpxUmeD5lbn+KcRlDapjsyKG4KHPXiGvmKv1rY8xPtOJJDlEJ5P87Od92S
KDKDrjkNYfp7hDkgBMVRjhKim2ux/MLkgTWbYGCUuRnb9CnvYgKpE8O8VsTmVKufLK/4OVrR9977
99ohbzSK92SieEaSEZmZaTQdhfqwaE5d+OyGJ03xXkttKwgPevlX7+jU9kjsW9IhHFFKVbIPqXe4
v0luWzSnL6CxDR4yOkUhTbge6Ci60B02WXOyzBjON7sTFdv3HuVs52rncdyMcepQ1h98+A7PNS/d
3HpaQxstnMarb5g22bvJluXMHca+bTj8JETqp0aJn0z0byuID5EC+zaKa7TkS8tLTY4nKxVUzv/M
e2eNXHVg8JqTPBz84U+a+3ae7VamdnLB19crU/vOyCzia1N4TM2ob05x99ga4GYkp9fo/RU/KP0+
9o6l/iV4vW9zWq0bk0Cp2FMU728ip0xGMDyBdoxtGzgKCkYIoKRfXG0tibloBwo1aIN48wPgul6x
Ubf8JNaV5hSE1o8OmRnTF34m4ZdBXSMMWLhomUUdFXR4dtij83TV2IbSKOaYssLsKYie6ybdFrSV
krjcdLGx7UaKPw1tMq0Lx0X/SUyrFX3o24j3+gtm6yhUfakHCD2d4rY8h3L9SfPX5nNxP74b5Gw+
m9C0upSi9wnu2W0l+bbVPqn6/ziO6SPeHTPF9YPMa1Tcp5xuWmlrdGvDuE27Tt4EUiBw+oCSaPq8
NtF0gYikmDV5E/VjXDwHHr2yTuA7ef1AyuaoxfpDGjgqQGjA0S+RqT15Oh1PfXUUcworamurAu1O
yLyY3crL6Pbpev1ts9sjLrgPO5PhF1tkknlOXPSLFH2iYcLu9fNQyisxxuLOBbTDEwl5MVjXpn31
br79KmoqRfDaU1N/EAcqk1bw7AZTiVx+HvsPKQmbccyfE7Hal5p4QHF9rYdz6ZhytYBOAcjJfTYL
EnVYIAZdHruT0JU2YqSV3NlK+UtdI09e2r4Tez4MziCMkYu+Hmla0TsdWVLHBcazKD/mP8disO+7
tqVLAnkYGnlpMZ8YPa5tKFAdl7IR9qdiLLah+GTI274+9727yfvtmg7Z0l6hK4c+E6I2cpqzI59Y
jeDKetKfhKh1Oj/cazTk4GSKOn1sQ8Mu4IsUh839ES7FUu+NzpxAKVAHiZOoJ0r840c7w6Co/VXP
jgSM9w3dlpnfUDzoCExwDlBLs/XqWrg1Mx1LRuY5k2ZqapaHRqw/0i+3caOfavotre0iqE4BvS6I
2u116Vse/MiE9rsemPsROge9TLe9FDu54u4KNA+a17qA+1pM9vc/9hbtxccCXifDOVHY0ARwvfCS
5vvQbrMWiXhoso3+FdEZr99aQ+wk8c96m/wKaHr7A3tF7/7yC7tdeepNv392p17Zn7lN2PD6iqo/
eyGUj4UhvJr9vzdiTmOkSVfERZEDnWc8jDKQYq0o+tPY+xs0j76byouu1c9JdvJH064AeGfNX1Bv
W2PU1iZ42szzAUIPOVUMwHjxPr+e4LjRGpVG0+EUN1bnyOZwENFkonVMcT8KQftTVOAi8GphHxRy
sfVF5OQaI9z0o9StRKMLZ1yjR5/JIEtGTWXyZ+88ZisQENdJyJeo4rci+yNazRkdMqcTgLp/F601
nOOC3wJuQpmEBCMPwfnrBSo0Te3qdjjJRu5IXn9Q821rdE7vx/boQ5HkPYCtGPIfifqlLKxT+aPx
3Ic4XKN8WNzjdDVCdErim6HP7k0zrczYq8bhVKenEBKNxrdl5dFo96axHepda1j7HEoBuAiPUxOP
GOxEWKqkP6nmrez2pVuLbhEKd9ROIJcXZ66vRcnTa8RhOFXZY5M74Z98Y7X2CPLlRW63xvNofjW8
lTb1RaN0LpHtA2EGqnN2xlxhHKCHSUaI5PNtjxaZ38CYDd/7SGoPdItJykG2I2+0c7QUXcNafaLf
XpXgKCfaDWSfWIE5ilMPsr40NGU8FeEXGI6eqh9M0WMRWoVTdAUk0LkjiA4iX6BeS+HgNZUteb/b
NP3tRz/ve7xbhwNdCxkl+I9YB3pkrk+BqQyIzsjieGp68Ex6MR5pJf5n7hSKhMD46OGk7ZvrdHbZ
+G2nKWVdiict9JzMkO04sf/G7cd/HwpdR8wo8Clu0lnMZYZoBWlCIZ4QoX3sZCOwFfgH7ttYyK7Q
gcb7mfcIwGhrvmOFEnQJ7QniyW8e3B6d4IdAeK7DlxhS8pGYSkFs01fXOnSWVulNWR33QfltzjAq
5yFk2i5W0ZAZ7G4coi1q2mtAhqVtCZETfafAsScKmuu94EeGFuMzxFPG7y8jdw+y4RXxvh+5H2zv
z+PigN6Zmu2I0UpjsY418SSp47YdnqEcdf43C9MXvHPvJlpnSlGoWBAHUBdFZltKvBJ137p0Hr5v
GEKyzOy5Wcjrh4FslFoiTlXKCCUMERlZafzngfCwV3mQQuBAUXReCjX8qpWwIp88yEzrch8jCXZ/
qm6Hwa/mSiYvRJUNyMz1VFmVIFRhFSsnESHPMC63HZj2hBL2fTO324ugg7fJVMvB2c/fa31Joiur
R/U0IPsaicd6DOxRewiitTLogiEOJxjlqbeSCH52wRlCIrddJKmntC52oR6cc9f8q1TgXuvky/0x
3e5jqBUpuQJpm0C181IDT500gWvYOHGp2L74Pcez3bdw27s84bbAb5F7p3ACA+f16tSDqqVjnZkn
Q3H65KkuhkvlSrjRzrKrsEkBrAo/tKCrAIk+W5Bur3zA7WxSDcUlAM2dnMM8fR0A/O9HNbBOfvXc
NCKUuM96ibhEsIJVWrEz78vqh9ar/Na3ToIfOm4Q2i24JNk6tvHP+zN6G/hNA0LJhtmkFjUPxPpB
lMuhjaxTbj0P8gNvatuF1KtJf0iedKRZ68N9e7cdLtP2mN6qAErBsxuzFcx0LY1oPhdOml+riFEd
KulBzLpzaYp2k7QOTeJwadBH9WyNF6CKdiX8zjuFO5/OauA+wUoEtDABVNUnwUlaZyl2zy5KBZK8
qdLjn41M2IzCj6hRDqVQbAN3AAoOFGIVBnazthiiK2ESvqMOQs3leg+bWofKs1dMjLWv1gALsOCV
9aY1hL8dMoL3p3vZ1uRjiOpZYPnaVl02ZeKbnf7SmNrwEFTVJ7NC8qIsSmMXakq8u29uciZXD5qp
/RgqKXB2hHQEstfmyhzFpbrUoHRsN3kDL6a+b8v2VdXdz3obrVm7yRVMvTETnpSqBAgccebavDxX
64qO6pfG+KobX9rCe0SqpEbnO0XFF0/iqM3ahN6OEJsqKgK8WdAmnbeDITCekUmgPbNsRxi5ivpM
8LUvW7ewk3jQHM0CoH5/Um+PzDROTs0ETidjPverXZRKeRPV5ktRQkaHzUNm6NU+80TpQKHyUWnc
8MmPhHofZem3jNeyA2UK6pn+qL9mVoG2SXWm8O2eXB1J8aJdpbK4uTQnIUfulmnd4eCZ13+NDt1w
OsXNl1BAXzyBPsNrEhrlkteVqZhCoesNhiGYBwn9cB/WfCoSQWpR8fGgk3xmvJ/Heg9zXoskVP0J
OK0dvCp/hyPpMBVF1/umby43hjhxhPA2o9uHnsDrrV2Vluq3TQ6TZBh3O6mk6YGOAXMliLoFN2KG
VyDxE4E10zkLPzTLy90yVq0XQyz174PX4PslX7W+GvJY/SzqBKc5dJ71daRHsrAbN4g8W8DX5Lt+
6OiibQLfiA/+mLX7pDS7NTLapWmABRqxOAhvKeFMP38fSXqVmDQTPzkcZuMTBO6Z7ctDtzLZS9OA
MPeEaQS8RT57Ng16RidkJbvuC6iC/HEkOrZsqYwoEiOGZOujnu0jYzC3atRpL5ICZC3Vc8+pu6TZ
CmZobPNGjlELi9Z4im58DhiiiZJvSkxN3CIzD1cVfR6JYZScElmOL2rgS3vPjeuL60mV4wf0SYAq
hm/KLAYw3fRm3t+FNwftzTySPZNYCjCw+fT7TSA2uQ+E2UisTdqKwTYa3YB8XPHPyBsdb2MSyWmU
tGT4ja9XeiiCGNoK0z/DcNz9jhMC7jaQysNQxSLQW7/5cX9ot69JDE6TOyEdp3fd7CaO9FRr4sAL
znr1S+0/doiEQQa1Cz7lMqoDfrFzBUdQ1zgzbm5INLtwWWwyAKR42NlO83zUCIrIDM6poiIXWcje
rhxrdRvpVW4HQ7omd3cTb8zszW7kDlmEnHctozQei+4D4joRuFWN9KKToAxwf04np3TlLrn2p0CD
uI5WGnQEr9dQkJAuaehqOicaiZwUcaewpUNW1X5CuPUz8j1zJQBYmE1iKdgOJ8LPadtcG5QbVRWK
Jo7PSvAkjYi9jedPQ9WvDGtpq1yZmZ1CqahUeKqTGO5Ubw+U20i9R8kL9lm0zTzXiSniNYp5yCVz
5f15c/yZ0Pfjm8b/zv3BKx/3RiREZxFZQq1/DONT0UO3cqZuYcPLqaNf++9L+N7i7N7phKhWORXx
uRxeBKvcIEXjPQv5rkSl8L6lhbUjC4oGIWlgg1fcbFINAQ0ROZCTs4oU89gG+yT4rCTdyyividIs
rB/eHf6pqYec4GbeWWqWoVWPcpSdh8yA4EJzmMegdyCID5MQfmwnzWpbC0Gy3x/ibboTOPCkDPjW
tUvAMlu/rswCuTNGurWr+nvRO8NoQ75pWDvZ39bJUYoLuxT3UhAf9FXKldv5vbY9W0krrnt4yCVs
968+XDJxekgahB2/rIzxBv3wNkb0x0jHUGWakyGmYVabYVRkZ0E6V6i4ZpW3792n0HpEfINsHe2N
Z034dd/qrVubBvf/Rt9W/N3BSKYXa91U2VmqhY0QWRwO1UnKoyTCbDyWDoow3+5bvD2K1xZnjrv0
+9ATR4bZVhdPjDfS+JxWuyLYBN0LWhKAV/f3Dd7cvQQjVNbZslPilk7Z67NfJ3nacjFn51LUnVYS
Np4pH5J0hYT6NsUxxTysHXIb5DhAB12bcb0+5c3oF2fBRRKKVHG76ZCmsRWlUrZ1wf9VfSRush4R
m1jpky/gmxOn8oz8eH+8C/uVihBdmDQrvUX21x+SDm7A1anl50DteDRMujEPYGfh1FzruFyYWZ6o
1N9gGqTOOMd8ZTmFLnI1+TlrBjsV+zPq8HYIFPf+gKaZu74NuZXIuJNzIzim4HY9IEtNIm1sk+Js
pnG7K3wRZr9mXFNjW9iXNGpQ1IK+g0TR3Erlj0VUBkNxpuy309zugV7LS/goBMM3STB/DPG4L7yV
s7Dk166MTh/17vj5nTc0mVkV50HIjlH4uShJlZQPidDaadnbhtYARDz2uZMKwievDM73Z3ZpAWlO
mRRiKF+hVHFtvpWN3k9aqTi7tYZec+20bbOthWzzX5iZHvrkSyktzL23O5JYsXK1OPsCBbFCLdDp
NXdDrv++b2fBmQEK/I+dmac2/UDrqBcXZ804ykVJN9dHKYXj8imLTzSWrcBjpt8235bmxO8xdaqA
75+tndc0SeRrZXnuq7S+qFmof26yyHKo7cDOnsn5NpTCf1ckJUSj6s1pozPilv/AiMm/FWpSnrXQ
P6DJm1L106RfJNwi5QP0EgT5zZjuhXiNwmdhciFIpPgFwIP61LziKlHiNXPa+s+jlqFIYX5skV7d
9Gl00ehuCWrTcCyBetX9Jb09+1PGWMYoTc885GfBTUQRN4mFqjoPRknFWYr9z5Wuh5f7VhYCm0lw
huBG44lMPnF2R6RFIgpBojK4ZIgOlT/oD1phBRsFGXV6ycXqQ1Z0/edQaMxNoTfCLuIRdlj5iOnm
u95QfARJChQTIE2lXHJ9GvXIrKNYsqqzUhayjYociZ/S+iHBv3YcB5BhRjs1wLpa4mRxk20Ry7ZI
CYb/3LAy5TFIkfGkI2EP5OX6O7IKbk9e7tW54Tm8pfheH8YwKVau5aWVfW9lFge0ZkklIyDDBWVX
tyV+hzVkqOrt/Um9PaTTWLh4JwkAGhxnVlxau6ogYU6lpnhUajeEi0D/Fcr+3vM8zfH1ZgUicetS
McgRxSQgTM7L9eTJRZAogoVBTRxQifOlX7LkooLulWsqh7f3PI9DnQrR1Ew71YyvLZFmM2gKKetz
Vf5u+89K86NIPpXuik9dmMArK/K1lZT0Y68UWX0mfwSlMyzXto/oE3Q5iWynagTiOoXz/v6qzfcG
4QiVwqngjrIH7AqzoQ0lPRRWo5VncAcd8hoFzGmxr648Cm9CtrmZ2djkOk/HvjDBqJqoHMp086Mw
1v1xW3pQq4vh/xmG6giIPPvHPTK3O7t2xy7vY/KV5dnSP3fhvh4+9eHn+zM4+Yr3vuTNxDSHRKLk
u+cOzVMpF8aVV52N6LtcIeMHHA9Vuy1IccgPAa6rmo0C1sq6zTeLDL4Zv0HdkszFlNy/3iwD6heu
65JcD2Jb+5V2/jE09U2BnKauWiuxyw10dm5s5i7z2Jf9xJPqsxWT0diJqSoWdpUO4kPZohdgj0I0
PPQ97uGgpr2hbwU5rXynbkrYnjRDc4M94sjt1C6Xy/HBLSrDdOIooD1CD9Ae2+RtJY4HWY+BQyi5
XsVOMbbj3/sLNT/FjAIE2yRuQBYL3Os0pe8iQJ5dnl7HY3tWhjbcCxQB9tHgPwKwDw/uUKZrl8zC
Ek0ni7uOzBJ15dmeD/KsU5I47s60hsjPQVILn6ohMY560KEaKrQV5zsfI7A7VesoUS5s8lyBvUwP
W4eymOxko3wI81xyNEGQjyHGiH2Sau07569h5mWi9EGPdsIk4Euv58UTBrVH2aQ7h41r2bqcPWpW
WX1DbrN8QjxbsXtyVttCz4IjQHjpoYRSeQXZdXuGJpDMVPQEJcM1N/NCaZcqeZbJ3Tno1O6BHMSL
QO/mV7XM620g9NmpCdxPhqe8SOuSHm8FqesDPBUScL3kVHlWztG7sTzEMdor/Tn05OJUxm6/02Rl
oIjgjw5BgriLFNpdGklon6wRmSU9aRGuLKx8m3h59yOMw/QlqhXZCTsBgqdY63jfo1GhIDptRx2i
LQgr4ujy0nhA56N4DPM2eoFAp3NqS3VtXiTQlGWu5uji8EEPRmvXiq13EFr9tcyK1qkHcSsQoNld
UsObn6bZyrtvwT9Tk4OIDcK6Kcie45RSLypjXwz6s2/9bDJ54w2IA/mfIf4/mJF87l1AK/KOSOyV
L7x/LBeOyZXpmYumVAiD9oDKUyprL1rkvpa69LW3opeqfYiELlxxnDcB6LTdKcBOrXzUReHIvN7u
VQ57Si/G/VkKQ3QU1E0ILRwQPyeWFTsTakeps6OQAybw1N39od4Ubea2Z/tcTdvGKI20P7fGgB5C
QWfBKG/aeN8IPxLXcGTL3QwpDcNqFe27YGeIpgPmU4nXEGJLk/72vIDPDGj8PHayQnFsUW1mvcPG
psNK5CJuESkYqr/U3Vdu/9sYAyYlPC6t5RxyKOWuZ9wYrEqp2pEDFgpUoFxNOmilVf77PoIoaEqS
KDxgAPtfWzEVP7HM0OzPeqJdWh8lKJWmm9+qRa/5p5V1XJg+SjEq2Df8Fb5z+vm7qyQzvBqyQ304
B3VxCHzNLs3PxXBU6SwYOsGWrPFBq6xTiuqJT/WRsQ6Wb2fGoTJ+pSBX0zLe3/+keTCM7+alyKsf
TCaZsfkcD33pankRjGfPVXkeNn0F71pcPwQDF/F9U7fLiSmMTIPn8p4/Ty0UiZR0TMZzNOnHBETf
WzdT0s19KwtBB1cR7ohme5C+vMJnc9xqqeAFpXSOvLbexnFQH3NRzezcVLt9NwjyZaB8C62g5+28
QjE2eqcaG/jZzI3Wji2y0a7xFCZWtzPdUnpKkDbaG2JnOH7ZoHfjS41ysaCCW4k430RTr68TMhW4
Fo1MKDDxebtwm8fIrpuhch68ZEPKQN36aA//VRtbz3eaYZeDE9qootDZG2yg6Em/jtO5K+18LZu3
sCemHmKKTYi4QGg//fzdLh2bTPR0KVXONaFomn9GLKm01uAet1HVG93wBAlkoQBTXBuBjqr1qzBR
zmX0CYqWXThU27hDLMZfi1OmAzyfWLqieX9N+BKQUdeWAgVa7FrPlHP8TRcOxrbYD+E+LXekf4SH
MXO6gybZyRqx38JuJ2UHnSBQR9AGcwKhsAtYzmDUzqWmPwzFoDqaFlnb+5t9YaXwWJOyz4RqQBT4
emiK3AVqH5XmuZbacmNEdWwPZfk01sGaHOCiJZwFdSX4Doj5ri2pchvLvSeb51ATgo1mBPVGbdRk
Y2X0tN8f1MLM0VwmggCGGoXOkZnbF5WqTvzQMM9CoSJYTfYJJZ5+TfVgcUCT14NlCMTR3IohVEqd
94J5TiqlPLbEawH+tgm/1JAQX+6P6MYWEeLEpkyZmBc/mfjryTMEL4/zILbOlSxml8j1MmUnyGbP
oaYPZ01N8ab/edp0IP5BUUxdIKAZrs0FdLqYuWEIRMWxbUFwbbnfDaVDtmvfNYmtRON5KHZq09Lw
VNhe6e75r20rIIzjraAtb9aST5n0U9/oJEBBztZSQhs2qNrYuwwZzc9jVf6NRm+N0PXtpXF1wik8
iBwDur6AckHwfT1go26yhGYg/zIEXziTR009CV8Ra00riFNiJOfUoxZ9zP2X1BscuXz2ZPGx153S
tFYCtRunxocAOmbiiYbBPc4WWpSSqgpxa5daDQ9+EINvL+ucfjIjtaNAWTkoC9ZIvvCXxwf1yHm/
g+BKQkyHbXgp2tFmiwNnajciAp3x9v7+XTQE0TORH64YdMz1/OK98qgp3fBimsLjOHYHKxl/hmbk
GN5au+0NJI/NC0Z8AuMoEIHwurq2pSWxatKZFl6C0D/3+bdk3IvtaxPv2/6nRnAi6nYoQXkOqHsk
UQJOjbywXaKnGP7Rhfh8f+Q3zIZvnwNRMEk8Mq0EL9efkyaNNFRiG10GAo59UIWpYltWl9t55z9Y
KCB/6Hu0+GSLVGUoZTTsaZF/7Fqte2QqfcfTqtXuwZsLDQcsgZScenomorTJ3by7n+kUQjqsV6OL
28UfEb85RWazHcTWlj9mpeIo2T6llkjE0pqiD0PkaMdrofnta2gioyEpIlJooN43l2yFSjX2axjx
L5n+yLPpJYwuRbT31WNmHCuZbShQ6BejlUfYrSMlPzxlRWjqA6z4Vqx7N3LoPzyTl3x0IWazg4nf
NP/b+GvAkAWnNal0klsHNsX1MIsgW98TSw2Q1iWQzN4pUpGnTmsKm5WtNTmDmddCmRvPSEFhUoOf
OYs8NFRXM7v44soJWni7UiNn69fHVNsrQgp5w+DELW3mWW9LdbApzcc2/g3Oa1OCiFGF58SNVs75
TbGT3U5+i1seagL+pc5Grvtarrk18LvYj18t1zy2WflL63Zaav0q8tYZXNcWBiTG/yBrU0fD7v6U
LE08AeHE+jfVIec9KILQpXqb+ckl7UEgSv0w7DQPFrb7Vha8GU3dEz4GwQ8SV7MjHYZq2klJnVyS
NnaUIjgO48cxCV+F5L8aD4ADOj+B3pEtuj6oLQWr1ld1pjPNEIM71l6/somWDgR5L3rUqaAwlllY
Fkhjp8hBkFxKMMtO1em/3L6BpFFI17p3lk486DO6XZg8boJ5BBjFIEKaIk8vw16E/aDTd9Fw6PWL
G3xo5LMwfCzEfz/tcPCAXGB4AETmNHmGYo5JAjD3ErWyhl5NK9iWoBxF+dP9DXGTReSUIyzHlQ15
siTPN0RuZd6QqWF6UZWP9RFSaJEklvWpbp7C8kMpFyvDWjj3V+Zm4ZlbhsYYD2l6EbWMlvhBaTdN
Xv8Jhh6Z0dYqHxTTW5MMX9jz2OThTd4fxai5ZLjeVpIrjdgMpT9jE+80NXe08RL8MwgTDwKzt8q5
IliA+H7u1Fw3EdS4Si9e4NShtZPQ3v1E40nKy1XkOXl/5d446mc+FHP8hW+bgrc5qzC4qRlCsp1k
lzAevSclUIOtW0ftWa7SfiOOZrXvPLHf1B6lozKX1V1RyrJjCDr8yF7U71QSpk6mIfJQCkq1g3Bf
oTtVtZw+zPVj0ffixG3rb+RO1+zQD7NHMamkg+V2UAh5qBSket3sSvzVLrD6YZvnQ3Qswzx8qopA
s1twy59iaTQcl0kBANfhxD0//RAhkr0vE9T42oYKk1DUG0+Q/QfSqfmDTEr1VI0lNNJG0+zvT9nk
wuczplBpRRIQ+Cr5zGufVMrcNvwwuwxqkuwVV0p3AnovjmaQ1uyTWNq1pVF+suJmbd/fJovZGyhD
E4lTOZ8cybVpf7SUKlF5ATX0OquS00ry3hyPXXDptX1UhptCnK67fNcmzfH+qJf2P00UhMnYpdo8
M50L5mgWdZhdOtOkceNzG+QXY/LJK3fLkit5b2d2gcpaI2doEGYXt9gp0af0JKqCbbhfzYkXs/1Z
r1FjTt89X8339mb7v6b11ANxkV3K4LvZfuigKrUeIrTQc3bP/SlcuGpIooCgm8hs+dds42TIiwIh
sdJLIQfqsTUDsv0memNdXP+5b2lxEqF3I1sDX+SNZobbJlmcJgxKbZ+yXnNMqqN66EOT9IvU6heg
QtVa9u2NiXc+kaSA6b0g5oMLdLZwgtUSeLYCDtLfSPnRC3zbLH8E6sdObmwtDrdecjC1aGdmTub6
m46AO7S1A69SOxIevMYhypaDTW09DWL8oLcoVGhgCsyP/z415CuI/lmKqfh0fYSMZjQDV4uyS1qb
Tj7quyqPNiNJf8HsdrlbbMXC/0wXzMq2XtpmdKRAGkfgRLZuts3MIpF8Jcyziwk4u2oTx0//BtYv
Pf4YWh/uj3DJP70zNY8BmzxLy1LGo2ulUuKfYVaS4u7Z1IHYKaNcbukeR84uTv6VpXS6ud4bnl3L
PcWGVKgyHGOfvo56Yw/SU17kmz74Gke/7w9yaYfTBW1O3CQS/cOz+YyUtBn1tswuvhvYeXHKaMiM
TqIZbmUreOniZ7H85/Qyw0M/l1L2BC1F9uZ65/DckXO9ifLLKBkVpD/FIdWSxJaUQnViBEYfrVZD
GzYahb3fj/2h9v1sV1gpPADKCOWaHvweO6vZVIVaH0ypjQ+pm7cHmXvWlfxkc3+Clvw15CHk76lO
c1nNI2dLdMmPcVW4vdXSg5MkRzOmLdDLBM/u/XINWrr08uHYT1l+WEFJqswO1hjHqOK6SX5RzGon
da9R8i3Wjq4Ll8SJgn+T/WhNb5ObQNpXkoNvnRtz14NWBWIVwJKRW5u9R5o8tQb2eX6px3zrRo+8
719rxXLUwNwWcvPaRL9hfND7h778UMSNbZ3H+HHQYocnJVFx9+iLeyFC66F7aOMYPswHL7QTYY22
YXmKpnQreXSS6fN+Xl/tK8sSe76z9dq9X/Y8VWM6CpAIGJ2wlOMHH29t93JfHGpNG17kcEj2gdJY
Gwon8kp38WI0YXB6aHWYsqtz+IHaFFITCXl+UXNvW0iHCpl275gaD6ngjB8UY0Bt5CX6dX9f3laX
OEZoiogytRoa8ucOmLzOUI9mml/EQNqBAc5osvZ+x35um572p8z7xCl683uU7qIUdWDTe+66zuny
kTtL+OrBwKMW3iEX/lZKZJur5AdLjoXmTarTvNEk4OXXpzyHPF8X+ya/dHn3nfjKcoSKdmvVTOqj
nNPKr0QmQJpWULdCk1W7+7PzdkvOtzIrQe4ejpeJAfTafG02qWCmRQ4J3Qg7XNEnZMpC02u+WUTp
T12huxPwfkQJht19aNsCXhyrVapjHYZybg+Glz+KauV9ydOGgigbqn3qZTXvpuoJLKKJEn1b+ebJ
r99884SXxduALJ/3Heuh6BW5KrKP5OEh05BqL1w7TAnWOm+bvCr6o+86Y6k68KGsXKuLe5grFel2
2I7xz7N7oI76yAgtOb/oyV/DffbNiV75Q5x/G0vToQK7tXRbMqsXay1uvA3m2L0TQelEuTBpTl4v
VBFXRWokbOMAQBVcDob/O1kFQq8Zmd2oZh9bZEPxqfLFGzO7/Vi5z15n2m2Zb8LwkMSflG+G9hSR
JgQKs8ly3kAr1950q10vLm8NgApU+IHQ491n49QKV62HLr/0arxTkvZjK66xsywkRnhXQN1LRgll
Cg7dtQ0YRcW2L5PiIg2+EwGdj5HIBY1+DJIn34NjyRicQvycuStjW5peUj8TOg38Jc3b13aTTDFR
rEyLS6VZBMh+4zqCphR0fXmrOMxpP8znUeOOwnvwrkfL4tpW2QsN5IFlcUnRFwpq9TlHsdCgJVfw
8O5FfshD4VF2Ifaz0vPKAZ3u+hvbOHquZx4epIKubRfuOBQ9bR8XCxwejavckobo64CaQtuiF6ov
hmxT6VAYhlUVb9M+KB1z6KpjVpXwNqIvZ9//otsQlQWfoily4JTr5+9YF+egDZ1YXJRUfgV290Fv
U+bf+JVpwzFV04PRrzmKaS3nczClbTAKwyF7+noONLmlFbrLiktbhVvDhzlZz49DdyFXKhcD8pie
TbbdieA6TAdUatxxZcxLm43mkCkXN3WjqLMPUBqQ4JQY2Gx6Q1gU67Yf61y06H+sjfU29qNL+Z2p
6VPeJfnDOsnGSIJtu83G730fcrP+9br4r5dLD6NROqXSPQW65YjqYPdR8li1quP5Bte9uB+0Q5+v
QUqWxk41ABFNwnXxhhariQqriIy4uNCZb4uxiGInzAjpygwvDRu2vClFB+yJmPd62JEaw6vMg/6i
u+2+ymW7Eq0/uZof6Mnd3t/ASy6LRAzYmGlBVXVOtqMWohL0jVVeTFfYFmLuiK15ievS7hNSMGMr
fMwyAQrNInrW/d194wsuGVDrpE0LBIrYbXb1kFrODIi5SkA0HzP912CsXOgL88hDnhYNlIRpFZu7
i1wW014cm/JC56IgUwAfn+X42VvDdyxsCpA64HTeEiIULa+Xq6wGpRmbsbzE4N/FeDvAqopawf25
WjRCKEVOlTof0ItrI5VoBHEO3u4yqqVT+LDDUwjt1rpJFmfsP1bm+W8x+D/OzqzHaiTY1r/Ikufh
1d5DzeCCgoYXC2jwPNvp4dffz5xzT9d2WdsCqdXdEhKxMx0ZGRmx1grRmXrPjiW5OFmZ5Mnar1r9
Zkd/82Ve2VnnA6Ec19mAnbm7tQPENcLGdZJzle4Fq42uLXGZ9qiKcjMBc13klIo+GZJSxb8z+sQI
HGiCSmvOoFlgD66DECTigMWZzCp6EcI+X/9q2/v5n/WVa2RxkQ41w4R8FOA9TWtcEH/k+tBa0bm8
bmpJEFf3wqKyD+UbDsEC97h0kGLU46BssxYHMeWTVkvZWVIFop805rNBqdDPUuVlLmH+aAKiOV63
vuWeGnoZ9Oq5k5iZcGkdjEmplED2/al5Bgl/ykTizlO5Y2Xj4bmwkICR/Bb0Bxl/aUZSirZXzar1
61iBHVSLU6mpJ8Yq3Btqf3JC6aHKb5CxuHXM/pDM2skwpJvrK92AmCy/ga7kb3l4Og2Xv0G1kBxR
7Kb1kSf9UtmPBqhbRmkeJydzmWfT8+SuCompDaqrWm3h1kr9IM3aTdSEJ2F8VKK95/hi8M2XJ3kn
70PM5Y3+VFgyuhfNntaXpPk8MSjenp605psdPisybPudb7D5pV9ZW3K0V3eyHSWqlAHh8aWugljU
p+5k+rla7vnz1tFZniT/f1XrNCOTpYRcs/W7wNWLj449u536T7EbId4WNPmcNDGpZ2uI3q3zWSFX
etRDGvRJzpHaV49hdItwh9sq+nEydjZve1H/GVv5TpyXRm6EGGP6u+N8Ce0XWm8axbfrProVC5aO
G8xyoHNMt778RmNdcimOU+fX5P9y8UMY/wjwTsN4ltOPaniflv9cN/j2YC5wq+Xd7PDeZxTR6iqP
NTGrRiiVZKW1Fw/FoTVqtwaxDDLVkW/Sh6Svz0YauwZwgT+l8SGEuHTVF5oMEBh1Ta6zpzCM05JS
R+a8kLAkTee2Qv3TPQXijmQt/BTSJXTCVp8u7CZDnk2Td3L/PN6Gt715soKzIt1rmWCK8A5a7s0p
W1lbvvCrU5alUp9OslEBNvKVoPcGPXZrdQ9f+RYfuJghw17Axnw9Z+UoVuEESeDYlc8U+oUnYNZe
ZtV3YyhLLm8M/f2gJaCPeUjd5HZRnlVJlY521munZuruuchql8rCcIiWluF1l3pzLpefBiRmedUC
KloXxqcsYTBHwtjYNuY1UxUnjWiWGe7Qyo9auGPsbfnl0to68elrI2z6FmtZBbMKrVA96TzmVnhp
aT/KpXAbSkFdErmc3dpSbq6v9U0ivLK++gxSN8xZN1uVb0gBWl/mHHixVe11JBcPvbgnsAI6hMo2
gcFAR+TSp2yyA1sErNHOz3N1kxg3QoIQdJvT2LB2TsumLQppiyCigrTO6paQ58Qso0SinGVNDBCr
vTF4tMVDK8s3dZl8BPG792ja/ITw+xkFYZIhUNO6XJ5WTUnvjGntGxDCoVD+azUf6kE5VimTlA6N
pRzbaeiWHsYRGrZ//Qu+fUctm8vAAW4RhATpLV9aLyaUW/KGTxjpqJuXv4BEH0q9+xgZpT8m0qOw
mBQ8hM/mvKeW9uZO+W15IQxAvqO+tUq95rLMFSMNa7+r5XOHPIv0rWmdMzJDt9fXuBWTQAoozNpg
AAoKepdLTKIGXY2Gh7+cMYswrG3Ni+yG3i/dmZ3z+PZAcJrByqNftMiWr4vXop+EbpdK7WdzNnuj
VZtkGd3enLQNl6Fc9lv4iXcVTZ/ViZCyzOQ+smo/+tj2iVuOtjtkZ5Rnp0jzzOA01ic7f8qkT9c3
8rfK2uVJxC6OAlqfOwVWwOVOjh3za5U25lnQqDToIzJIYyTBieVKOiMroNJ9MxP4relwGCDKQypj
boFjw6qWRfYCWhAhrLCpnjU9Go9NIX+cUeO8mRh15Q3ykJ9yqT7VgUwWo8vPpR5Gj+lkach5ZAOa
BLo4xY2tuJIlNTsf7k3mgcQG1J6lYUee/qZhP8+1sLUs4kmvNcekiY5g008lyqvvqUf1TKVz1V4c
r2/nlrPQGnRMlOXoSK0TcgPMc2rnFe/v2QHpKkOI7Wa53uky/ZY8X3805GSB7tP5JvlfxRepaErE
LcrGV437MMo+j1PrAc5cNHMpM5y7KjmYkoOkznCQmUkXhvNTNMPTYbyDHf/QzJyvCLuk9Crqgmn2
rhogw9Kvq+p/ru/H24CggcSFYYUUNVnt+i5Ltbyig5k3fp5+mMf78CWA8KLs8D3fXs8Y4W6nzs1M
jTe6E/RNx9mxqd2owfu6mx+SWHh9pN9Rmzw40Q65923kwRiECQCpsONR9L48L0XgwP1PGwo5luyp
aX0jJwFJyp7w9KYZ+i8wAJfq/bqMHnUcHbWVG79D6uIwl3ZMxV6Tb6D37mlMbm4fj7VlRAHy/uuH
bKMhFjLqSuO36l3syEiz3DDA3M3Cz2G3s3lbR5LeAMR1+JOU7FdBLo7rOkxQZPH7WPo3XwSeIzdi
iHxDB1uhpipXn+V6D1u2aZQ2AZwEgJQwMS6/WDmXIYhnCh9Wfw4CNPxE7CLwU3oa+UZundP+3+tO
v7WhXEn/axAI56XBYDC7Kp8lNlQKpA+GU3+LlO5QNXXuWvlQwLPW7J12xKZJNK0pRxAOSK0uTTZW
HRbJUgio01v9mBHgOgWY9DnMd3k8y1+1jj0osSEziQLC4jCXphBDV2jy8MSfxq8xyamX6Cc1NQ+K
cRvZxqmWn51mT9R+K6yCLeJZRc6IdvlqeXakdppS1q1Pd5emfndQ/lRdjs45/MyF2LuUNOm7Xq6K
+Z1loStjS870nBRfx/YmAznsREcYh8coLDw92qtevM1LMYkUy286MVfw8k1fvatsKU30qdFaPw6N
O+ufpOzPynOG5CPSAJ94i+xch3vmlj9/Za4Ns94KAr315XZyAxTWRY34RVp8a7RHRb2veCBfPwab
BulJ0TcBwvwGmZGFpSX1ldJSzjfmU2inNumFnZ4Zp5vfOMPYHcuOhkLAsJmdMLMVPElllgoATSle
bZdLtRstQezJZGfbfsmcovYUWkl+KMMuO1xf5JZnLpSEhQhOD2z9uBBRPU5NEHd+NpX1sRvUwrVC
guh1K1vX6Gsry6949e00ZVZS2Uk638wCN06Mox49h+GLjr7NXxjizlkwJCjzrdsUZicMpwv6zm/k
2lOl6KCJl1j53Dl7hjb2jalozkKnACkKeOVyRXHlNGlnRYLZ7Ml8lNO+eLKCMP3TZjRUrYWUYzB7
aoEJrmKVyIIhCgVyzYTcFzAN/hwx0MmIztd3bcPfqPYsFBEkEeBtrl6YeVY4jVZZnS/iwqUf6bJr
miJ2vs1GjAecBw+NYSU4w5pgJWQ9mJw47/3IZCym1BeJVw3tLwGo6pRD0XmoBrPdCRqbK6MiQzJD
3QNFrcvPlCa5qtRShM34exe90/InKd55gWz4Ng8smmIobcEvt1cmUPNrRxtgjd/KND+ywVAPUgVq
rGciz6EF+rKzjRuep9Ed591IlwzVv5VPAIdwJjUyer9onfo0deaMbgXKdNddYutjcYZQhERHiYbf
yiWMYLYCMx16ChzIrgTNQzkbnvas1NXJzorn68a2Ho9QKAhpv1FgcCkuP1NbCTkKY2PwHWbSPkVd
bhwcqVF9uErGjcTDy4tqB7G0WlJPmRyrd0I1xalJ0Ua5/ku2lg2QHf4feciixnH5Q2o9of9oJYOv
dGZx1iUAq40yHsyu+Kia6bsJ997x0I1yL5AhykgQIWFcoDN4adJpq7Z1dEn45hxzd4KEOzRKHJ+c
Ku3ob1XlU98V8oHcQnrivqnu89DhbS0DqZYtaW9A50ayefFrVlePRFViFIMp/LGTq4PGwO6jMB3J
Q86jOIypFt/1lQbLpW/7O0WEe5CMjTsXOAbJBCjLRQNtZd6pu7jM83zwCy5aq7G/Wu1jl5ve3P2a
6/kmCuS9yaebC35lcRXIoSk5zG3EYhYxokJ8qV/SoLlZeAZILVkPU/T5uodthAsqhnATKS/R3Vtf
uCVQ4CIwy9GfUTgs/MEZ3WCiSLE3I3Qj8ukUeyD9QWl9y0jRLGEYyFaPfoJibF8jOZHOd4Xyz/XV
bFihfccUaaCrFJnWzzwbwFKTqcPkM0TlgRG24yHUs6PUtXuaDBtRj9uWuXBgwqDLrStz8tCFM3o9
s58IU7pDhrs91JVa7yReb60szW2m4BIBNP67Oou1OUw1+nvCl+ISwFnj6ns4nLcbhgWaZLzlwIzz
tL887XUUSmEY4G7tVB+dGjy0ZSUeg+/2wsrySLt85iyGyIFoJZPbrSe3pqSlQhm7wZenR0mLHuoS
qaw5eV46SKpbzV+K6Gcw/GAQ8879tLXCBYFvUt5kL43VgdJCESnwwUa/mWrmMXaw70qvs39dd7yN
LwUWl9I70gCoTa6nPbRCYvokgzB9OXxXVYnbz9+vG3gbifhKQMf52xGX5wVw+aEUIZLGLELZb6xy
OFaJrPPaN8f3IJYORb7MC2J2xnEcjHznMtwybFN/42EFkog74dKw1RpKls6xDNrXRp7mZI7MD5G8
UfZiQT8621MK3fhe9Pz4UhC5qMmtm0OxHaSDLqLZr8felYcbMxXuOJ2v7+ZycFbeCAGA6hZneOFn
rA5WSjGF45rPfjnd5O33SNMZAPxuKQsb5Y6ptwEWZjwPe6ppzDx7o143VcU4aE4zA9a2T2MmnufB
PAzM17Gk+fb6qjacUGd2FIVSNhDlzlW2QOWysWNZyL7IM8ezejk6NE1d7RzljQ9EDwZ+H9IGvLfX
cjSBlSHy7oyyH+aDV2T+HNaetSfcsrjz6gMBtkUeEZ9Hh2Y9DTGNG6kLJE326/w4zUyzZhh7mDEN
86xpSN7lwVGVv13fvY0PBdYLtV10aRDaWMsMgm8N0tSQZL8fDQYptDnii8kwu6lZ33apI+98rA0X
pFGHpA/yNKi3r5nWgVLrem3Wip8/NUbh1ZZ1CpR7G3jJWOxR1LdsoSKhGoRAnvFrIETZq07VBqbi
UzOO4/HQjrEXp9G7Sr0fPlzfxbfSHjDVYekinawzaJbe1WW80CalT5qsVf1K0s/B+BhJIZJPjWui
albJ36fWRfEXZQPlpBflYyaCoxwVx3mobvtIeapCcZID5/P1H7URw17/prX+WW9AOCvHSvXTKj7O
8WEMTpJ51+nn3H7p9W7ngGw0DJfKF4UvUKR83TWvaYzsmdZdKvuSeZOFuRtoH+MmOyDHY+VPqfRC
Iw920+n6GjcOP9cD40CWYWdvRzvGZaMPnVUofpdPkTtYYoRmFmg70WzDky6sLIfoVeXEynVhzW2i
+Mu6SgPyhtIhkT97oTq5WrIDldiytsyKJBDwKIGUc2ktpxoVpbVQ/JZ5wuiOq8EjVLqxO+Ttjods
HP7lybPMUKbAbKwrG6qRVnIQ6oofN9bRSESKunIikKQFUVhke0XfDX+kqqESbZjAq3HZXa6rNoZi
MKZA8Z2hPQRm+ATRPDE+KuKrIjGdZvCvu8bGm47UDvoCylT07agPXdobGivNiozOuEqtqxYf5/KX
VnReoUy3hnEcSwkVPJQ90wcndR5EMO44zVvVO+Lb0qdghtKSzK6vjMTqMtMOa85f/u+UhJ8n1L6Q
er+VOvOusjR3AnqSNtqZzOmUKPK3dpy80BS3demjcPUSn6KH6hmW5vVteUvzWn6WQbzn3Cw58CpU
9RnDLGqLd33ZNQctw6b+vrF9ZThl9pckiY4RxVZaKunP3nEZ4S0aULPZi0D+s5V/okb7kEBnCZy9
H7YVQPhhYC6Bkzkoi6y+V1Ygdw9MiP3iXTExiyIJp0MSV65l9cewt91JR5kgm87t7pSWjTBikapQ
gl3GuiPmdekqSj1kemcPqt/3zIwTkqgBCkt7E0u2jhskE9RMUClYeGSXVobBUApAMaqv15/GITkY
7UyVQTsFxZ7Mz0YIWf5+cLogjt7G4jaJtYgp26pfzNohzcMDiAY0KkI3RjWiso/XXWrbGlmyrZIy
8w69XFcejhpEfT5cntjWqTZi5xjChjuNaNC5I9WEX9IQFX+eSTCADQUa2ki/gdCXRmPTTCPLmlQa
85+MwjqAVj320uPQ9Wez2CvIbODKuF14LZI+L++dNYdeb6K+Y+ir6ivSfCwZANUjfmCG2nGWpwPk
Yy8wqxszfgrjb06V3PXDv5VyM2hw56dh5wBveRE1C9i8PI3hua12ezQHpZ7VWfXt6dZpPw/iY2J9
mPakujet6FQTLCBP3DirKKGIybHGDkVROcneK2J81Jq8PBt29z1wzD3Aw1sIMjFpYWugFUXL4A0N
ZTKTvEyJWH7eUpRuzk56AgV8Mtr0bpTbD2H8XIgflXPset2dHfmoZt0hyy3+3zpY9Z4e8sbaOaH6
8pqQebWvh/HMxTAWSZHpfpmfnXFA3SJ3jfEjAizXz81bLD9YoNeGVpscBoZWZGOKIf1eGsBShOlh
6pmG6owPWpF+mOxntAAa5bZQGb0xZ5/yVtqZI7PxroGlSaLBvczrZv3wTCwxV4DXdH8ugvAYd6W4
CZJG9koddPf15W4E2dem1jAOJnHGcp2Mup+X8oM0Zh9T5L+um9j6cgtVAEwXoEDenauggNpwlce6
7stFZzy3Kt3XfCil25Expyd9v0C/ZY9PSJGHVyGcuZW9gukwxsDp8cVUHBujO5jWS2Xoh7Db6UFt
7d1rQ8sPeZWBKr2cJsQD9q5GVaGI3cH2r2/dliNw1MHDEeEAji+/4JUFu28yMaqt4dOnqZnfaQGV
3YHYbB1zavP/2VhtFwMtKkvOGwMD43GqvKi9daT0Xgna0yTfVioI1bl6crJDP753DHHXN++q/mWQ
Tw0chOvL3fpyr3/KakPlRcE2B2PADZkdS7X1lk2N0a939m79zY3lkiKRR4oaRNflxk5GO/FmZGOz
DBGbgglbL2qyUzLdjCTkLpTgaF9AT18Zccy6hmtsGX6Qd1nmpkpLnlkZVB2tRhwgi463g20LIoza
PXRypt0qwCm1AC5C2VvVg61He/jyzR3mdobyh74mMPPLdSOJFEw1Olp+qequNd8H0fssSLy/299X
dlalurgHrSULx/CbtHLz5KuOFJeQdrKNrfNHa/H/FrM6HWUfFmHUYISFtPqPwd5D+27tFjvFkCkU
QqEvrq6CwAE6IjuN6UfOj0aZQf19mbWeJ9+vP/Z7GgS/YyNyadRVL79KgDqLiPUCOxFaKS1zE46M
emqOZRrXj3Bt9ta1VRlZSo30WKCtAdhafR6rarsmkWPTH+QvaouMv/VkDfdFWzxlUeiZSCCmk/k+
Ns+J6eaGdWN3t+JFT1H/OBZ70p4bm8z8vP+5cRm0t66v9Xo5JwUiQ37A0ycvn6UmOFjNkzPtwe83
3OXC0Mr3+6a3K4ALuIsZunQUEXH983sbR6HisRD0SQdXVc+UxrQ8B8t3VEe3SqhJt74RPF93lo3Q
hZPwUKSoAw5m3b5AsbKzg6o30XA40xh24+gZLdmdSLzRdzZoO5NcyzQSzDcCZqLqImPiCe/XWTI9
DEbwIqFkcxA18CIrK2Q0jZ0IPVTdqG4VYdvndE4RfwUFlJ7+fL3UQgBIEEEXpN/l4dCAS06lyCxf
cV4sg+mZ5qn+m9YMCA+4PQg3LNIc60swHsahtjqLSvItSiaaeh+0O0C+LT9/bWK9jj6sUqXEhKNR
OIqUb331T58B21d2MMR7hpaX4aukIVKiER5Abfla8yWN7MMsXsLeF/1e43HPzvp6kwJTtvseO+3t
PBgf8nB6quL4p5B38qwtj3+9c6swbBR2JpqgtPB4WHqj20Y2sv2//sLN/vOAdSIcD0MWKGVl+YlM
c5NpVSK+y4PDdSPLllz2Eijp0XIkr6czgTtffhqr7wIzmxyqbQw5OxKRVM9MJ+3YlLPjxQDaoziM
biK72yvzvd3ChegPFBLpFzLSddlr1rqsd8pC8xmx50XJO4tOJ9ML/3x1sPKQxyT3RrdtFf60ZNSs
QG803x6+WSCyBgrs8UMa3HbDUZR7yLm3BQ5eQNxd0JDR7Ce9utxLuW1qYamj5tMShEeWxEe1z9qj
HluHCjXsuRM7JeC3/o5B4i3/LE/E9eBAZxwbujCK5g/jMen9Bqx9kd2Fzt5Yzbf31GKHHgl9cEpS
a1FkLURhsaTd5TdAbjzegbarhcoednp7Nf9ZWR2qKh4M0PSqhqSHcI32vFTPxxAxmWknHG25Hs1N
WtEoWFHbXF27WZvXSYI6kK9LspeXvRuXhhuYO1a2l/OflVVGE451beQdy6EndBrSp0Zj2oDSuLW5
k9XvLWfl5FLEw72EOe7jfW5fPEf1J9v6ev0gbXmAuaiOUwHgxlvng/M0x0ancZCYD63fJ3ks3i1y
HTvNoa1gxHMcljlvZVKE1YcpnX7I1LnT/d75YIfvDAiIzw6aJpUqPoSSVruxOo47KfvWoUXObHl7
EIvkNVhFq6s+EYwW8BFdPNrNT9Sn5hwNUTEdmGp5ur6NWz7x2tgqQtjB2GZJJeET6mMVf9Gr24jx
5caOQ2wtCcH+5RmJWg6lucs4JImum5k5p/vqkHwyxuPsMELtQTGjm45ewvUVbdn6XYVnqgwEofUn
07I67olBOlSyWHw1y9wNtX/zThyTamfvNlwQ1wMsQJ4poxi/HINXSYSqh5Nuj4nph8Hc3A4Zs0OS
LG3+fD1LlIM1AnSJULc6tQ38sKYPU9KuogfpJQxfKI1XmqhASkHy3YjDf65v4IZLgH5GpWVpCVPy
X30sY9ZTE+ir5VecPuRacsOzauM+o9/uGZN88xfWQLL91nilmLdywC4d0PdssTZ1BhpKIqRdeWCS
wdh7ozrb301wEXtDOpYVrFKMRU+SaUqoJnHQVnG972Nt0mduKamGwax5c+5KxW1S2E9lkLxrwr1m
70Y8VIki4HzhaSHWuFpjzSR2J28NzQ+U4WCW3/Jo9OZxD628+d1eWVl9t0Lr5rouiRvqfKMJxS36
EOq4QP1j5x7ZW85q+xJ5TI0EGo6v6HN/ypXymzlkdLuCem882cYjHIAHnwo9AWK8Iq93Thuisk9C
HW3d8azPvjTF7+tQ3BfUSrLuydE8dSrdOi1uGlsgwPlOY15j6DGwas4zz6hrbefRt6ztjevAWYHW
t0igrrmHhZo3clAFGgDMx84Jfk2Z6sVPkXmeA79qKXqnQ/gXJwSMwNIxQtUFkbPLMIOGBASjvKIO
p6muJRcnkX7Ip58RiibXj+LGd6WAg/LUIqNJsWWJd6/iGUNgLbmTKOVM0pMt+bQNhLnz+t/w0QsT
y094ZSKZpypptY7X/zzHZ7swb6n+iUOQoCdAtCl3VrQRoRf46gLYQWWcW/zSXCgGRFLsgHunjMN7
hxq7qxXBnhjO1r6pCrV7C80X4snqPNgMfok7kRp+2CVk8wmdZzQidoX1Ny42+h1k1QsEYRkzc7mY
1iSJn0RBoVs/JpDoswJRD6mko/cij835ui9s+PmC3YcTDTaIztZq53LQspmeUWYOHHGGOeQN4tA1
34vppc2ik8yg9fTTX1j8rQO/zLJAWfByeZUzhEIvsTiF6osWReldn2svbdNZHhQJ7qAsjm7FJEnw
QRGSvW58yy+RLqHIzwYzZGZlvCZ5CWSp44wx9TVXv4595GZB66WOf93Q5keE+MPYLZ5lULMvV2nC
/DL1mUqe1GXHTv7Zad+s5rnrh9Mw7GzoBi7B5BxTvsdlgGeaq8PW2VaSKSmlNltMp2SoX0KzZZ7a
z7LIPWpXXiuN5zYM3tN03zl3W9tJO51eL8PI4dWuGIs9IMqwdGbkiMyCidkMdFSHwDM6552txL+u
7+jbQayMXXptbPXtOgZLQrpH+8hE7DJmEIopy8fcyKoHSyjODwUE502sxeZ7JxV3Ip+rR6nt068T
w9VOkWLPvRuQuoZem6p7SLbNfaAfq9IkBle69ukkGpRhtDMGstTlj6n7qoY9cgH51zzYbckuq1xd
TNQsgEOhv8xExTV3LQnq+n8iazkx3WA+SMohKKybrkMQUnGjonbRFv7ZjflJVb5d/wJb8Y/oJwN5
N0Hxr2fCdPbcTgBvLN8un8IILXD17m+eexqqQuD06FdSAl8lApmRdVRUqW8F+X0JIrHfI2dvnhai
DjQ5JgMBH1i+5auraVKK3B4Fw3NkKTwDOL7NHAaX2JKXogBfh14zyrdxM3gJkpfX92/LSyCAkXOj
j8anWwV2imq8MJfTUgZHSBcHpbXcTr9Dn2Enyi1Be+0jrwz93oJXS3QyIaUC2TbfjJBKEJ5iPEgK
lRMJOTwGJzvaTjVoyzEARYDWQgt8wZdebmmvNZOtVI7pV5Xhyk4JDTZw0+YvCnfohv2fmTX9W+lm
bUhmzESNZb/LW2W4GYfxB3JFO5fiVjqBgDZEQNJ5ABCrSCMhG1NTJbT8zgrdvEu8oclOf+4LEE8B
oPNURsZGvdyyadZg1M4hZ0kCQDm0HniZXEW8opD+PEbjbnQv4KnxcdaotakaI4l0z/Qt+dNAYjQ3
94HizsXePKCNG+/CzsoJgm6c+zxhRVlza9nPNtJNvZUfLNWfrH6nXLPhcP/ZglO0unecoWcI0OJw
cqe56ngj2YwF12/++BMh57GA03jQQbNYLWieIuEge/E7UCAtpBXIqUdz4ykNaOlGtfakjTe8DjyT
grvR/4QEsUrFnE6xA1vlhVx3P0rFBAf64fqCNnftlYHVgpJwnuVAx0CsfEmzp1aLuKRur9vYiHEs
giY/dQVkZtdV/RQB7LaaCss3ulvF+FXNDwxXaFNnJ8ItP3UV4S7MrIK4LjRFanqWkplxcDSaMj07
OcXbolRir22nb33ZG7e1WTofoqzaCXcbDUGwNBAQKRiyyjfj6DWnj4K5GG3fSFpPFdNNIVx9fuFp
4NpacxNFH9T8W288CwRPr2/vBmb40vQqNKm1VM+xhWkNm4rW3TXNfFai9AA/bPhR6JkXBuMx1PSb
wmFWT5DtVPi2187MLzqDCNGgp3IZuIY0kdVapDaA9vLUj+HdlEV3vFaPHa1RPbhXzeg+WbhWiV0+
l+k/19e/dUa4ZMh9qJku1OZL63Wmp4xFnGxfFcwMzjI19WJZ3kuyNu5PejbOMiMGzW+At5dWoAlk
ZV6DOV6ECMbmS1JmpwHFjASxp/g09L+uL2ors6UCjKIiuRVEgfWLz0jMVBoDGYwzQNjxQ2ofypI5
gjeA32+QWD10ZnOY7Y+SGF+q2m2YiSacvQr4VvgG1wH+h0eZw1V+uebUYCZsOFHklAbzODjiJiS7
7sNjZZq34R6BeitKAKjkAYZFGs2rSGT1tZm2Ax31bKyY9V7Q0clazbjN1co8qXa+dzdtRT7ee0A8
qAIuxMrLxU2TFErMAOad4oB1kI1Kc6mKMn0uUXfaFZsrY0Qsr6EF9WCsbiZbZAyFFaxsEt1N11oA
wodScevwIYrNnQtqAymPe74ytjqLRgewqSXV9EclNhJ3mDLzpjJKO3UBjpSHWZ4F+id6e9DCuDwq
Y3401KR0tY5htUEpu8UMhnXQ0FkYAkt5b7dVfRyzWrsjzS9upClJGOvX7mTBW0d42Rp6QzISYmul
uYiWl9zkJmiKcnqRNfWW3doJ0NsmyHgcxD0W8s3l506jupjolpp+nJk/K6X+OsnTnrTH1nlZ+shg
rRe9zDWbSA3Tduw6g703Bo92+Zn2//1oB16oNOdOjXb6/lt+RVVweT3QgmDe8eWS0MPK4xIlGH/O
B+XR0DLaHZMznHU1mr5n4yj86zFp0x4ab8s8aO44ZxUOnH5qTeGQNUaa6RrTfIrb0m3Lx9YpTtct
bX0szgvUPhZGrrVy4lxC7wkILPmpsOITOBvhmWa9J0u+uR6ybW1BjMMPX0WAqjWm0qyW3KcYzqla
3nZC9eaK51Hm7KRAmwt6ZWqVx9lGHCujSSMHlVFxiJHNce3c3NNJ2QppZIk8iAzQcsb6jacuDesw
ioHQBMgLSSYzQSJrFifbCfbeKnumVl8INIigL7Vk26V5HnLTdvuYmTLZOO8kqFtvc8j7MCLpAqAX
sJZUD6puTE094VVUvE/EL8kCsJyds/EUW6nLxNajE78P94Aom65BBZSOJXkrA6FXR0tx6sRJMGpU
5V3eL2Sj8r0e6feG2T7/ha9zzS8iu8tMnJVrRHUwTCIDjiTr2ZMW0VSRy51LYWs1PFvJSsGqwfhc
Xa1dFpqNk4+WL+rudnCaUxKEn6pIfmAw3ffrq9kKga9MmauNywY7rWcbU6ne3hnmz1j7rPb1yYF9
kuQ7traWhbwWmtM8/CCxLn/+qqQBY1eplJwoofb5QxzfqSH8tLH2JBAh11e1cXwphS+8EtI/wCcr
bxcWXcpJA74+NsWz0cfyQzRNf04O4u1AcR/RHPJooIuXywFNq01aEzn+2MbnYna4rNF/9Sap9Ma0
/5lrQbbjF1vLggSAY2gUD/X1fVUAHar7sXR8w8x+1nEee/koOd71vduIFNAZuRLpXnEt/k50X32l
XOFOtOPe8RVw8q6cqKHbmvHHSjfO1w1tuB7wWAftFyDP6B2uXC9wonqOtMZZZiq3xZ3TSCcTY1nJ
gGHt83Vbm4tyqD0vAu/8e+V6JJTV5DST44f9MyCXQnlM+52EZcO7l/T//0wsy321b2kSxdD6Bfvm
6B5V3xNzihGSKA7xsKdXt7VzpPJL9k25jgTx0pQ6xnk91KxGWN9Fot2VL03WuHP1jRRn5yRtrYo+
Nf0lBOqpea4+0sBkbwRYZce34oemvVfrh/GzKf97/essJ2VVCUD3DJV4QgDwiXUhDbKm1NoQGPxh
+NrGnxT9JXcOQ8ukkfCdqqeoEe18q80NfGVwlRkJYzDsUJ0dYBPM7DSzo6z8k87voQyJut05tFuu
h1wYeR84u7dCU6WQlckIDMc3db8dPory/VDv8eK3vhLZ1+LZMsjz9Rj72URWN0dDzhfq4KE1ZJRM
FdV/qeq36x9qay3Qqhekp8PLby3sVsRZ2ymt4vhB1KUHEFcVEppy/lioxfm6pc0VQU8nm0ScBU7k
pYuHHaXnWQ/wO+2TrCtuGT/nDonsjiNs8KcBg9MIodSl0nN+E+3yjvG4shygT2wkJ5be3tpK13qN
jmhdV0fFg5IlnxHTa44UGWZvsAbpriit4tznivQumRRx0OdoPueRJh81kYIu0BDiUZnv6XaGYh6v
78uSXayPytL0hJYJE9ZYA35q3ZrGDjKFDx/lMWjC94X0UAQfMiHOBjX7yfly3d5WOve7y/q/BtcC
D7LEQhQjCPzIUP91AsVyF33Khicl/Vk3ThVyugBNj9Rt9L0H05a7gW1Y2hHUi964mz1n6ZRqtuPH
wzfUnFyp+25Xe4/ALU9Dp3DBMJM90vy79DRryGwt7pLAzycrW8T907OSal865vS6lNyrnYC6EXpQ
GF1UK1EWRrVr+TmvrgllQDqiiziqhvGsxr/qnhmo8bMZoTWU7PjKRlglTV16mfgJio+r2O1UM4Cz
KpN8CO8HvUzOUT55iniYBFyRxPt/pF1pj5ywsv1FSOzLV6DX2enJZPmCMpkEbAyY1cCvf4fRe0q3
m9so9ynKIo2Uwna5XMupU2aGuZzl2oOxcGbwWLFE1ObQ5C6biKpWQNw/msoLFfquB6Y4LvStl60s
7VrKjBBBpgsv0ucAzstdTLTKGgaOQ9O9BrNnTN/wel83VxJB1/7WpRTJjeRmrHmoRscvdiGC2CzD
dK0p+Vr5ZgkoIoGFHbdadoljdUajiCLG8Dh0cn8DCWiotA95/3z7Fi9v118xs1KeKV0n1Dw2SAkd
L5T6jnjmdNTiYl8WaG2+LelavZFRRrkF4R94x6Hhl5Jy0uCx63VvxsznsRuo6tZBvZ421M+MlZd1
IY/tgLISstBJg/4DmbmrNoY21zjH+bTbvHtSxz6wzPtR5IHCtnb2zPTXRChb5pUr+a+FZ2OWPLNY
ftJcyChBuJK84RbOrWzeNfqlNvzCmXyeb7m9041oSrdNBfwGcZ/i56LeqspGcdBw/aSm2Tczdl/r
fK194Pqy44uwGSpojLH9cmttGveWQZAyBMr+R9EPPrGDvjzCZA9f9C4NkpVzXrgaKN58DtUDgBd3
8PKckauoW3hz8UvCYErqHgS8YOxYm5u6oLezSwgOEXSygMB7/vmZ3gpFTSYhGmwzpiHH2QbuB4Yi
v91W2YWdAy4YFhl+hAVgxLzUMyGlQzKhKDCTUzVsvSZg/VsK2BTeGz6G4/grdz5uC1x4UzFwCeky
BxUoMFTJKRLNEGZbtLXygjh1qDeVos2TYIFdxkjrqR3eMdqe6j4AuPmrgjx3F1TAU2E8U9N6/16w
nBUYXG1zJh8TjaTFW01fYeK0pbxouYUiXFX9HDBLfSWkXOgchpTZVCNWQX3kKooY+8EbSwMLdpmv
6/nBdIoQfaq+MbqB125ZsWnaB9fInoAh3XYKAPRic3vTl1QJjJKAugJ4D7ZEaaG8HjMr9hzlReHf
GvfZGAtQI/6z04rwEo0hNjKgmL8ix2WT6DQxaXkS0QTc4XaY8QdvokGXrThlS2s5lyMZWQczZJvW
ZkmUUiBCxupYzd0HfMW8Lpjyi9VIjwaZqiax7AyroROSk8eZtcGy/QKj+Pq1nVvUEGdmwIYZR1ZN
7gKtBnRSYFJ3Ek3ld2ZsmBlSzd1jQt+zZR5SzkJaP1us8ocXEC4cuqFaA6YsvMQWWEfhbCLngdkc
kkETiqWX8WQm0Ry+KwZY1YxHh6W71YabJXOD0VyAXwEkPbswl+bGywvXSUmdRu3zSI4N+T3Udy3H
/LfkJ6gIYpWsVXtnN+8yZAC77l+BshtYTFZt1mqbRoVtY/Tu70qhm2JeYIxRtep9qWH0Eok4o82K
q3sdq0AwkjsYaYPIF/715UrnfL3TTRCc1XybuRbew68C5YfRRC74wcXsoNtXfOkIz+VJMWPZ5jCQ
TpNGXqf5zfgyZbGPkbLjKlhz6Wbg7UNoCvONf0gLqyzdGJpCpJGe7a3xK2/uUvuXcEu/du6BIYDP
UyYPejO3U2nTj6E4NQpIufodqVYMzpIhOP8QacUOSVWAVPU0qvs7lvxo9Ld0WFGfZRGYljWP53J0
ff752evIPDpMqW6kEYeetLEeqFnpt/1axnZJV5AXBn0F4hQ0mEgrGTrdoJ4NDp42DbXyx8CrNy3f
06h12p+Z+/rvinIuTLrrmAhVZ6J1U/hpLvwJ8y7TntH8rTdrjKtLGnkuSHp0qlxDxbpx0oiQLOTj
bw18d2ajIa5cY3GX9w/Yb7w7M9wS8bCH47o8JqfFbTZi0JlXxcaj6rbRQl5tgUMJ02njxStPw5Xn
LYuT3oZOMykA7pl4MWGpkfTWi1BL3yfnV2JHuq2F7vgxkq1FViqo8sVDrRl98/AHP7sEMLH3cpU6
t4hlxYb6MtXVlikm9U1XRPWg5EHZZIeWqH9ua8qSQLjVCKHnigUQ2pcCc62uezvLNUChPL8qQDqp
vjlt5scWCXqSrBiwJWnwqpGDmAlg8cJfStNF6YCPgGsvQ0aKwGqc97hQt3Htfuv6EcNXzDXvT36L
HFzruYUE5OEI1pG+vhSI+V9lw4FpfZnULACP+H1hTG+qUh7RpRtgDMuzUcWbtlqbATQf0/mLJImV
i04jcRJ7zCAW2cw/XpoFntq83T64NRGSiaboNkU8kcYvItOPOWu3KDVsbouQLeNcNgOyEIlBXCN0
4UmnVfMk5Z1DkshL8u3keODP1fak/npbyvURXUqZdebM/oJanvQxg0+pDmB2x8zAwvCCXDsxlh1S
BJ+t94ASwOm20LWlzdbmTCgjeaz3LYQaHbpJEiCISlCYayu3ed6gSzXA0mamTsCHAIlwpPzUmJkT
HyxIMYvGN2pwHTciEN2R0bVy/uJ6wFwPLj+k+IDYvVyPsIpuaHiRRBaoCgsPvc5VuPpSXoV1UAhk
ceZ6LS4UUpaSlErhqmsORhKJwQGCMVH8xkFDDntutkWWfvYBZZrNQvRRvtw+r2tth2SoFxxKJCTA
fXW5PtComk3RedjJVM/hdmBixEBNZ3tbysIuIlCEPwcvAB2ZcmrPLswEVMcx/Cu9OKCv0G+15JDZ
KwReC1pxIUW6VomS6lmK4mCkuS6G6H7h9jFt+VapVtrbrkKO+biQGUXIgegfkf+83DMlHwxODTOH
y2HEP7Mu37rgFrGKFz78qerHvPnRqZo/WgcxAAHb75r8X5uFP+Uj/QdsDjYVHQWX8oFbBLQpKQje
Ly1MLRIWw5fxBDDkml+8dG4z2HKGQYLnQabf1pPcbbwUPj6Np13ROw9qr+wd8/m2diydGxoyXGR+
UaJGBupyOQPQIC5LBxJpFkG3swNK4adGBaKNryTfFgW5KsIKdNihcUkyThjXUjudO5LIcncNsw+D
uklVHjhDvJK2WLpVGHCKRCYoQGauHmlFSZVkRa+SKDbSH3GSZ76mgjzx9rZduVIzBbv1Wd3A7kEL
pZcKjXuFUhQ8i/LuSz6+gCgtnLT2wMytm5Vbt06CCeSTCC7W8NefKY9L+zsj6/ALE3g/b/Tl+vRu
VN3EMGg0D3G3wBo3uTvVRtfZ06BM+8ohO4cHHbkznWartlVYs281NdfWf32cwOfPcTcKcJ+ac/kV
hSm4Qp2ERUkOAOnBKw9ZHA1dd0/6bA8azqwIwHnqZHznpjuvGJ68dF+C3xZGYeW8r+/JPJYHBIuY
owEtlvlXa5OgJ7wf82hkvwz+4fWbSqwYHdnDw2Gjq3wGjADag6FOks1JU2aVel3mUWxZvlLdcV/D
iDvrgSLbeFuvlhYDyitU7TFiHjVUKcYZadzmnajySHSg5Yv3dgkyNHONsm7h8OaVwFVFoRaAL+nh
qae2BlGylkcpxkebSNLq7F2Nq+d8/Li9nIXHFcS/2LA56kaAKCcTHMLVZIz1PAIDfkAw5ab71hZo
382OZdcE2kgD24SDFK9hLa74JOcjOxcsRaZTYrujQiHY5lEqKr8vvxDzyAdzx3IeZL0ScvyVBeBZ
NmC6u/EP3DK72bVedHsL5BDv80OQLJ4pl4D9MKQTBdUBgG2TnUdV3/kJTfxEvJbiYOPymg5o9fIV
DVqU9+nbAtcJyJa0cCdlroOAH9dBG7+YvDVrn/GiDvJqsA/C0CiaFQu2paXZ72+vdOmWIODyZmYL
PNIyxI6VvTKgPxtkNGZ3tBm8XCd01ZC45tdBGVaELZlBMEx4eErmdA44DC4NUMWsuqoxcwg3Jcdz
j4rzk0k5CTseh1QRPMhb0m6t3MS4Li9VdqXrsPu4EvVBK/N0n7RjFrpDwVagCUvbjwrTTFaMRxUT
fi4/S6BLoxgrXkS1V9ybsfUlt9nBYPFh5PFjVTzVVFmrqi7quoOGEDRVI7RBWe1SpqU16dARu4gc
7XH4lopdb8D6DtUO1asq2fVV6pf9s+0cda3x5/p49saOfI3nZn5XpXcJtQgAsucJHsA5SIpegijd
TeKijOoEIP/JqNyN1tPxv7D2mBpjz8OmMHbxs0vnzP0zLIwRn1RISfHEEv0Dc3HMlSP8VB1pJUhZ
zGNTZ7wekFqX+9mIVhdILBTRpHo+8tmm8g3jVcQvc+eOGO7AQzPe66nqY9RubR8Z+wleDHEXg9Is
/zOW34pHdHpOw0a0O4GIwtK3ner/a8EeZgUbgKEiAOGhGciUrnmrdLQYNDT62HTcjW3zwU3wTKX1
Wobvqu3pU9AnZxv+BZYQSaGn3Oq0wuwLBJUm5gtzNyRUDYAC3HTWUX3n5I2jAMetIItDZbU+uvBS
odyGxhzwgczS55+fHTdmYU+iSJGRVcFR4D5O4lHRjhn5edtyLby6AD3Dm/eQjZuHIF1KIbaXjYAE
4dLGChz5zG+rLKTpmkf/mc6TFAtJ0jnIRO8pepwkp1EtvFhRUlzUZNo3PPWV5KlH1rnxwFaebQR9
qPmOTgIRWhl4blSQbZP8BPUF5oDnPnGP9AshT8mwbYdA453PvGFXuPeY/nhUxIq7vnCb4fkjL4mO
c7hXMp8UaYWTwegWESvBY2C56OLoeDasuJFLxwsgCDrqMUkXLRbzV5wdL/eGaehts4gq8TPBYHkC
lr5yAn/nn9sHfJ2OAaRlpnYCLhtEL3LrvoqJXW7WsjKqnJMHiBhp/mCsVjACheK9C/YiYnvlGV54
DC8kSjaZDi2jKZLukQsOkaoIK1qEPPujV3nYK2sj3RYvKXgJAFYEjhAIJUmBtdTIjckUZTSOAS0F
juqtdJ69psG8qzZIiP2WdYe6NxGTmy8VWYn9l4IhvPczLwGsP7Cgso1ggNsgzQBPq+Q+KPJ9laQP
sdtvK0d5Fnz8UZSYcNT1r/nQ+PHUTCuPwpKy4lYh/4oKIBwQyWCnI4n7dGQ8KtRY2TZtVXwdG0Vd
CZUXpMwsZGC8RbCBp066vZ6dMsqqjEdD1Tgb4U7DIae1tuLYLKgqon64NohcXbhw0l42il15Tm/y
qDO/seSRFMouVrW9RjRMHHUCR6B23P8jYgq2FUgcQJqAF8aTZ0vXsK5Ku+60soryrHVBvFwaQd+b
a1RTC1cCAqAdaLpHMupzkMbZZWdTWiSK0lQReq1fVbYhSb93EhEQ+3derZivBYt+IUt6N7hJ3apE
9BtZIwpfk3mXNuPR8sSK5l8fFpReRUoI0HsgeGTclIVBg6SpijpSzW3XDcbe1CtzWw/0SCl/1En9
o21Vfeu46VqzybWfCckgOpsdISBhZdACw0UYMbahjsb8WFIEMN4jMh0KzULDi9R4rft5YaH434Bd
QaSNGofcxFWjfKV5rGgjTVR3wL88uc2PjNwRilyH7f4oycZYdT2u75v3OXwKLi1iOTROXD4OohZ6
5TS0xXK4tR0FnYdSA591+2m4foI89PTNU3fQbgeEiaQpvV0XTGN2F9XOL89TfDRoBCx7K/S10H5p
CwH1Bg//TIqHR/VyOZ7IKuJwq4uooYUqwSgPpJePfcOCIyaM/ck4xsKZze726hbSpWCUxhwvIHER
f+P3pdRSFHaTZW0bWbnxVLYeEEvGwesTH3WBKrXuJ0L8LKPfuiwN7ZiEPX2krFmxnAtpgPkr5pHB
cxUQwcHlV+QTIzTuyjYCXW1oDxu8ZH7HNs343TQeNUX1y7IPKqBpV1Z/bQYu5c5ncmZyMCWxEgJj
hqLuj3BD1/QzJeJo0J9C6zF9czZjuhlQuDB8rwictThi4Vm8kC5zyufJZOFVhHSVqD/r/kOIXZKY
/qA1G5jZsdmDOAP97qGJV/H2wq9N7VzIwAAgQFQRD8qsSAPAMg7ta0guPizroItDxlHs6vypaTa3
RX3m1y6d2ktZUiQCuqksg4sODZv5F3Y8fmrNt0KgMxLMxKDrGyvF5+/fDfFUNAkSAve59wv1qVps
hhU1W1u1FIGaI0q+TdK3kZ72BwzrwgCdHbN+5rp7P5pkRdiCMz+vG7lY2CbspxwlghnXAaFR3kbc
ZvqHawj1iHSLN/pTqdZ/uqkTdUDGuJ02GfpFO9+Nqaodsrouyq3Zi24zxTTnz1WLGkmSW+Z7U1DO
fDIw51Tmhc7R65kJazPZOnkxaa03IXhDM2WnqYznu7S0OvUwNDY17lylSJ+IIYo1Gs9F84FMBlJp
oLdGTkMyWgRgXQzjnNqo/YZRdKafvOibPLsbhl+TuqdV5zuHugozbcWhWzDKyH7qAAwAHgy8rqxT
XNCsS0fcW9KxgNtx7Hd6ke8HJ+6/OnmcRCtKrMIQXCnxmUBZdbKirD0QB0R0qPycVHsdCAlHP2RO
GbbImeXDW25OgbLWV7DwxiF/Dtwv/kR+UKZjwDVhLtf0NiK5bgRZkgnf6qe18UpLZhCgVdhf8Fsi
/pEeAcVq61Z1WBdV+V1Lvsf6b/2fB/gABogw/a8MycQ7ceKoCfjdI9v6pvZRxY59vRGbsroX6Kxs
7gBRaL7YfnenNw919TMhbLdyhrMuymd4/gWSsS90MSWdyDp4scc06R7qBgPu6t9phha4TXvnGu1d
LbrXNlvjRFo6RGQooK5zHyGYDy5fGZ42uqfUVRcpk6ueSmqVPsC58Zfb61uUgpAbeeR5mrEnLQ9d
5wlGNNddZFmlemB6XR0sNI6tAMf0WdPlXURXJxqywbCDycnSYlKjbztO9C4SBF1VFhkyMKYN3Q9T
2Gk4cdrd81qZntCU4gSpoRV3hh0jcaG5GGhHHEyTnZI2RBCuPqJ9jqKkmLsHNhSYYptOYtsoaLUy
9bh6qzKPPZbq1O1FQtZg9dcOB7C8MyQVyWiUaq8IQ0f46mZD3D7KFZ5+GBVLg0LU2nMpEu1+ajDZ
GLRSDO2XIJRFjzuf2qMGJrVft4/s6t7hKxAXII8I4j4w6km+ZWc4fTNSJiIzMw4kx8jWNDm07Roh
wZVmzGKgF0gqGRimJNcilXQEpkXvBK6exb4lbmsPAS8F4My3l3NllT/lIB8KjsA5myIZSUMpskSM
tYgqsNuGzMj/FD3YcEw2gkqflOFtaYubB96Y/5M2r/rMd9OpaxUJHIjI9oo48GymbCYGXs0akf32
vxGFqsXcr4acsvTKFVlVD3HViAgZbL/S4yPL+9Ah00oZcfmc/oqRXrUKKAxqgJoiSl3rFd2L8VHv
vXQlJF3cNjRggkRPn22yZCaI2glO0h7bRutdoQ0bu6qPwtU2t7dsURf+ipFRM51nZm6PJqio1X+3
/VF4Y9DTU6UPK3JWlmNIR+NkE7cUC0fjoufNQfqdNp1vt2sTyWardmH1kPjAHUL+DHALNORILyT3
Mp1k8SAilVbp99KJweaV1nHvCxUjLU3AacOY6GOI+Qdr8MGFFYKRAsUitAIDTyIbXMbBG+vkbIg6
pQlchsDIrjcYe+zfPrClFYI8DJZCnfvCZRhQqhHsmlYOyL5suBnpzegTNmhBnWJpnQtEbf6v4Hwg
5TGnGnYCmD3UYuUSnc4b0PTo0wCMgJH7Vd2VvqPS3yQtAWMf2nF/e4ULKnkhTnq53NowemqLIRJC
bD1navwWnag+j/MhtGJ35aFcuMzgEoHCABeAPrYrPEur14WRqkNUsHxvqv0O1Zh/RdrN+3cmQrrK
ZqcLULLoQ2Szr2YjwkZ5yMyfcbzG4b2ogX/lfD6mZ5a2qDsAWHVjiDL2FRzNGy3D5DVv/HfDBPsK
zwJDI4AEkJnCvY66TtM6UEBwXRvth9Z8iacVP35pJecypB3jXTqIolSGaGjGIK2yoKuRyozfbiva
bAxkYwGuyE/cC7LesrEoFA4UbJ2OEYI79ZS2IMyGS0b3FdfyjVIT/dGOR7GSo126v+jMRd4UNSpA
wualnx1S5bVdh1atAYVP0xYhKkk57mxajeN2Imb9y3KI+bUsB74VqRI3h9tLXnKoACYAegsYYkx0
sObLdy5emSYlV7CzAolNd9orxr3FkLfpD30/+UKnUWftPRHcFru006hnINv+mQyX80a2BToBKugY
mV1kKpjijEbb7oewjyJ9vS1pyXgg326jk2GeDys3TJAMZY3US4fI8eArunG9jcvM9p0yVwMjNtfK
t0un6cz9Sh7c1Dkxd7mdTp6NolCMMRoTo4m8RgzEt2ht91svHSeM/apdY/DHZASrdGyXyVrFZGlj
8eKAtAP4eJyq9KyabMq0otenaOL1vahI6ObeHn25v5kyfIcdXTMxV/IQyJsWGH3B6oP6gry9vWqi
kwYImCjFTMIR8wLBbBXU/buS/iqKn/94lLMspBoxjwClBjjFl3urGRPARoqLSJSIbQGcQzpgGEif
HHR9RT2vbwVEoXKCsQQYywnUh3Qpy0z0TmPUfWTb3cYWD1DXnRkP2y7+YA73kw5JnJS8dvYatfC8
hgsTZCIXP+cMADRBPvkKV5XjtcsEuigYT4KBvLvpEV1FAcMb/r2PrV33z/4emsHwRKAhDegLEGBI
vj8DUddUFkSNau2eg9g6TvmLPtBtyda63q9u4qckUJGDLQOjp+Slueiyq7OSquBZ+Ap+tWrc0UT3
+apDtLCF4I8FrFxHxI7qpXQFEo0MAybRquhzcx653m7snCIR51dO7bfgX+QDfS/zFa9haXHnQqUQ
QEuAGEbHpBolDbDm6UFNPnD/R+P9n68AmiJRAZvJKhDGS64QLdq0A9OQGqUfqtr5On2z9SoYjZVX
4cqKwYABhYPJXRgCCgdaehQ4GIeFljVaxNP0uz6afluGuak9mml/n+lBl67xqFyn1FHBR1sPht8h
FoUfIS0s6bVENQbTjHAbt1M7BkZp7VzmBYXOfKro4IEcArXjp0pFlpL8ur2t10grUHnPMyCxqzM9
oxxcYf6jUlr25EZt0+3a9LEA+3FRA76Rb0r15JE/fPhOp5diVxl7SrKNbf9Qnt1/nYaC5wKFPxf2
DS05+BbpLnpjgRErzI4jptQgkrYL5U4gD4G90NbSetd2e+6Nxn6jOxoez2cS/OzZJ+44F8f09JSr
YOu495QnFODGhAdx9mVlb+evvjRp2FVoEhQWD/BVEC7QQpA7Y0dORsOsY5JU34Qg2mM2gonEKpT8
q8d0LRxVgwUNU6dDpdlPDWZbHbOiRRJKWeOTvfIlgVpFNgCACsSEwDNKtt3iBsp1Gr6nd5+a/lUU
YpM5xnZl1VeJ5xkbC8AkkHtA2oCE4/Kx4roWw/PuyWkAd2w3vTr5CVPWQeW2yfQ/Ja83ut77mM15
W+xV8DJLxWSuz7YQvF6SBql64pQ6w9qyKtlYoxm0VhH+/0RItsG0lKxUupacwCzjx8YHSdemA1/p
5iesGI88PEQUpeVBUQRTbO1MhwQKyz0DosLUATlr1boRBhP8yPVkJX9zZbwlgZJGMJYCP5Zg1zDx
28+95Ej199r+ZvN+RdCS6uFdB0YMeTY879LxNKRmmW4N5ETQsRn2dqz4DB5GIFz1n/GUn2v6K2rW
lLMLDriwruQlRI3sNCouZkjEPrzTleTDtd2excDVRNp6Nlnyo27nSTZMeozLpP5OSm1np+1LkxsP
BOVXxg/GTwF+ALB5PGbOWi30uoYlyZbeXBYbtQ7yLXIynWBiAXFDvtW6oI7fK+WhwsCv7JD0/mCh
9L9yBxYUBiR76HiagTwon0nnmNQWsbUel1t10B9RjZFnDp7PCu0FHXpr6MIFpQE6A7hVGBFA92Rh
wOkpmSA4ydpgSYDoIlIsVux611hZ1cK9Q3J9RjIglTn3olyqTCFchg/BWWpPVneqzA2GG5F6k08r
chYXBMAA2hRQt8L+XcphlpMaBVHICR7cXvG+YHACdbWVrMSVFwhnFpT68MmA/QCMRtL/LunqtKsZ
PWGu/ETvCaa/K1pENeDFM3/gbWisNV8sS5ypWxCaIEqRlKKhVgXWwZye+u7ofeXsBUhi9A2b1Ua3
dsrHbSu8JkxaXlGPSkvRMneiqbfhMfzoxA2cIXSUU+6hSc6Fk7Y24X7psmNP/65QspO9VdOOUaww
iQFFNF8r1R/QSG+ArdsYNln8OxHbGlGvtdanc42D/DzNv5KlR4fZzFCHEaep/cJQw0MP8LbypUrG
E23v+yGBKXUCt08Djz52Tb/iDc97eeHASMLne3NmSk3WV2peY6/Bo1ZsGO+nDSnR2H/7RK9jzlnM
nCtGxx6KSrLHUOccg+hpQU8gOTRtX3d2rDwQHfPINzUmUE93YsV4L+rQmUDpOHnaWnmmQGAdP8yo
QOsk4OprCKrBpVG+Ukq2t5e4ZDYBNgNIGoSr6BuSBCpaX4IlAPoj+OMgtlrxh/2oyxUh839ydVpn
QiRVqYyEjknZ0FNc6fm2m+z3VK81IDYAALi9nKUHCCc2j4VCumDGsl8qRoGWkKbCpTi1KIhqznHc
xgfjvmu+WPYxob+qej++1hnmdgxqcFv0Z+XqepV/RUurdBrdKgze0pM7PMXsd2PfGW3QVOgGSvxR
vWv0sK5+2a/dT9oFZvOWmKkf/2J89JvqxfK+mu6W8rUhmMvH+/ebpHuS52BSxTAImAeqxKFVZSDj
RlUuVDzzpExrDFKrWyA9I8jRgL/fKWECm3RbmwJ2nvXAzr8nVv/ctgTmEN1KAefH4U9KtYNw94O2
pdkek1d5Cez9BPP8YhiHjqXh7eNZtBh/FUNuALeQDbfscv40q0bX8liTsDFR4rwt5RqhNVsM0CPN
+aKZ332+4GeGSUk7pU1alOfsfKN6j/HIdmX/Whq1P+rbyvvCDrT+gkFYd/zDbe7GDhwdB9CdaN9v
f8fySfz9Dtlyocti6FQTVw6MHOUUWNuuwMTZB2aPuBVPuf1o07Dlja9bIQY8+EOJ2Vx9sjGd+6x5
UeJ9p/xEu5wZrXzWVRbjcntkf4b2EzeYje3p+/Q7JhYWzX5M96x6gpPYsPLF7Kpgsvmx5vvM+6XT
75h2RLQIianRACdTZ/ppvOfjtqhCZhEgMx6SHKzitXNnCJ+54yYna+m/ReN1tpOSD8GMETBrV0fB
NU6m7di4g29WcR20jlgbK3VFmohSw2y05vIkzBdG/1xqD8tr1A0dmJDCSHxa5gHJkwMQPoYXcnXf
phPyLa/GtLXbYHJ7P85fx2TujzXzoIFn47R+nqxo0uIbeP5NkgkBPsVSeFvBa3OVXTN9N0ElQygJ
S2XaGu2vjLk+738g9bW9rSuLpvxcsGRMhKFPZtVChdPkrixORkl9gzw5FQa6PJVki6R2fBQ85M49
WetrX3K7z0VLt5iLynDoBNFcVb7iKBSa3Occgye/ufpae/uSYTqT9bn/ZxbD5rVHW/w61ZigY6rE
H9Y0eOkROJcgBRGmSdG12OEEc33cs1E/5KDwnkAirzrpSi/AsraAaAPcy3PnoNwzOE1OW1e9oKcG
XM8MXCVh7/A7von12s+6vTJ9G+21QVbX/anztTkTKl1RxUYZokFB+qT3uT9yjGbd13pQv2JA63gs
E+IjxgBmqipfHOWtyVcUdclAnEufD/jsAIuhYY7eDLN345a7BNFa6A0mLDtmDq09L3P8LPsY57Ik
9yZFd3FRpvN7Xt7ZU5CrD5qKVsQcXHG+Mtz3ggRJ/YRGAXXFsZo1/pZgyTJpgzNM2QjBqbMfjD8V
QigvGPysjXfE+XBeb9/9pWfifJmSzckUz6o5PO8TKR5rTF2jnQgS40fc8yBNJvhV4W15y6sDXh6x
PCyvPK2pHxRdQZcy7O7Bqg7AzvVmwMUub0P3ZNRrWZLFG49IG6lXtO8i53SpMEAld3kdu/SEXmnP
NwSZ/MlCSHF7TZ89PldHdiZGsp86QV+FRfBwUfaUGr42bZ3qqeuOuC6+OfjC+m3GW0PZ2IVfjqlv
YKjE2oD06yT+fDPPvkEypAP32GRRfIPAEOOdcadpvoqJzQFvvtYfxjMP7eyRaa8uPzZKgZLGWof+
J6fKf94EEMlc7nWS9kRhnYbXS0Xy+ph86Qvfcr90aEjPdxXfmtm+zaJM3Lsv5VcwaHjKkTCQiYAt
odfpLneI3+jPpPou3Ijm4+7/dUaAC11+XsG6roo9fF6u7hjd9t1j2u669n3KtqBuqN3tFL8o2X2r
9gdVmUI69b5brSHAF5MIIEZCwyaUcmZOuPwKpmOgjZro5OTdZRRZO33cmOQjd+6L9getO7Q4amHt
bqz+++3lLz1MBgBZoGMGKBuPxqVc3o5pXhUNEqIWRWP1k5p/AaFqANahFeu1dOPOBUlXgbCpBbio
Qvp6ED4nIrDct9tLWbJY5xIkRY/7ynLaBkvJLEy6Bex5EvcZexL0vSq2Vr8GQ10UB6YLjMVD0I4W
xsudyzViKpYYyanVqgAUCGGcMT9vxjB2LBqUIBwJDVqvPHRLx4UGcUwLmkl4gGW4FKqRvBC2QDKS
sjiw+zsMQm+TF9tbMf6LPoQJVCUYb1AMgnd9KQeVKbMfDeQk7KxT4eopQ0h0Un6pSX2vg9voBUzF
o59XlXdvaKx9NjOLHm4f57x/stk4/4R5K87edK9xDSXvKD05WmjWrZ92h74Y/cK9U8z/QjeBMEA1
zkS6HuTkl6I6tR0KtUJgmriVe8x5bfkIjZWVF24xMHXgls0JLUySkVtonKYv8SDACXTGU58cRfUG
pTSmP9XvApAK80XrMp98TNaWvsdqKLx9zDfiyX2/va9LF/H8K6RrUo4akJcNHOskUe2dXWIuZqGy
NfzlYm4SOBGUUgFsAF2xtKdTZ/dxQ+GSsXRjOEow9PrGUu6U8jlG+Ga5QeU+YJJN+zGoa47SZ11a
Vp1z2ZLqtNMgnNqbMwDDU4EZXnGrHLsyP+SgmVePvWoHPKPo0viu81+kZ8GobTNMnFCQ1z/0zfto
oS9wb2mHpgRBfxcm8U+F00Om0b2JdskkVw4UfQKk390+mf+wZ/Ciga4BJkveM9tmRd2O8IFEvkna
91J9mCZrr4A5J/antzQ7kB7EV3zrvN0WPJ/F9X4B2WmizXueC32p/+3keY2Kt/bUpGbjc+ahx8pI
q92oGPb2tqhF7ZsnEvyvKP1SlM0E0lFioqcBCL8N6LGmPde0FfM1q/Ct9UjBSI/x1o7XqghGuLZH
d0w9BnbyP6R92Y7juLLtFwnQPLxq8JDOyWlnZVa9CDVS1CxREkV9/Vmsi7u3LetY6D5ooNCoLGSI
UzAYsWKtzE9IfIrJ95i7kUPc6P7AFm9wCD7+Z2Ry5Bf+agDeXVcLLJ4LwkESW4EF5gXHwCOkpyEx
oMsB9II9PaL7UU1FeN/60gq6JnraEeih/jePnnMb8DbOEc+a49hHemWVGyVLlDBL7X+qKCcTJIhQ
wPYDplncfLNxKsBbV17nyZxAAY7l/oEOISglI3WwI1Ie/8W40P4Dx4yOXqT/rycVmaXGFmmSnYw4
YT7KqCKgnIH2qJzWngSLU3hhauYXzVKggFgU2anpcnub4ZETZRmhG7Vwxcp9s+igUHz7/8Oac8sC
05obgFnmpySrLbLp3LbLfeIxp9+0dJiap3jSeCEeFAtJg0Dlhln7nHJwFYK634oylBJoVKNT0tgZ
aZxp+6J2eAlalHzQQp2mpD8QozSaoOeOUhwdUtH2j6YmDRI2tj5uBXqVKt8qW1scXK6DkYXYI2t2
rVqzFmQIKiQsIEtfuUFMgBezVsa/dBMiiEGsDbQW8E3zht1mynKcwC4/te4vzW4fwGEfxSZo0cZM
PSnVbwZZ70RB0i2fHntRPnEamdm55DFEhH+Pyim2fnmU/bq/1xYCOgMvXrQMAJhi3RBelB7Pu7Em
xcmUNNvo0i7VcmPnIvLqDZQ5/Jp/vW9wYcehooVgDrhNKEPN1VCqBLry+kCLUwcu2yBxnd9JnXy3
tGLtyC7O96Ul+SUXvsnicQwVRVgSDzzb9dUWqcpYvBtVFUL9u1KeykjBg8OKYhDvfHHVD4vv0iFM
6/f7I/5fPgToQzRLQOx3ftMUblk7ddEUp7F9GvUoG4NcHSMPYufv+mf71jRReYQaYYquVFX4OX0r
dT8ZoRr2dv9DFoJLWUz8z3fMrqHWaaa0UarihI5m3xOh1hxQ+JjGgKwxVyyVASTMS/bmSSnEOT63
y000Gdod5j5+bfe2+1z3wRiqEN7p/fZrOwQa/9l9IeNDifY8I6r612bwta3TbqZv5RpMaSkjga/5
y8MrdUHnInxFOQ253uBr+ocxr4Mp/jooh8JFGlfUu045oBCUWF9N+2XsIVc0MD9X6IOVrHCOLSWW
0eoGQm+gwdHyNi9CdFM2KpoxFCfoKH6fSnSQuq3vDFFu+UUa6hDx0E6m8hX9H9xwVryPvKBm0YEk
0MNNCRY5wApn+Qg1GdqyNqfiVLsZSlHsUID37P72WorkcBGjDwh3Ftjh5kReVi4YFHtULPr0YNcB
eFIZMoOPiR1YX9p3DyIFTtRaK6nJWwcGXAeuZolTQe53nsnQWeOkpinaUw62DUPNfC/ZIHPeY58V
1AdDe7Qyyls0H9iHkGY2JEkKqMRmcaPFTbcA7rM7uXSfoP7Rg3T5kXPTd8Y6VLI9GuaFtYJgkbH7
9erBJpiP5AtYEnLPYjsGMo+mqqruZKbWQUuBQ/eSX+1gbAa9/nN/fLcbBTRPYHnCIxjRqv7XmV14
zXgsTOpadXciTH0E+STiD7oS8t/6oWsTs6DDTXlZ26LpTg76cnNWI9+5axqQSGqoqK0cupXhzPnF
S5HZvUVha+zMN5JnGyNeQ6SsmZhtCLW200rr5XBAoGYRy0/Jx/01ud3jWHwEuOjpw59oAL6+yRIW
V81g5ViTWsS+rvUhAyP2hHZcK6+itOF/PLVdQbGv2ZxdFigHmuheLbpTEaeBYTd7gb7ZsnjtANTv
B5QCzd39QS5NI1qA0J4jNdKg13s9yNRIndIsMY3WJOxIOKnlt7b6ed/I0tb7rxG0OV0b0Th+Jelw
kCxmRsp0srwB18GpGIJ+TSFt6cxempotGs9qFHcnHCSX/azB/c7yzbuyyoy8bMVByR9KETizM8+g
mU3CKIWVaVTCot5Szdi0Rvqj69dYItcsyfW7cAyel6RjpXfdqSq90o918kbBDIAa3xelqVa6Im+D
RNmgC1wgegghnjfHLlsdlOpTS3Qn0ZCwTFD51n5MuEDub4aFC0uawTKAb0FCJ2ZbjnNrqrUJZpL2
iUAHUdPbSPHKfe1S30ki3SHPSWwEFTE+rXqKRjL+42AYHyDb0YCHR5fhXKyQkgJ9VKXanfLsa+Vh
mPkjSdYQKIuTeWFEnvSLhbN7ML8ViYZResom4ckhV/hroayqWUm3fX1JgToPdz9aRbAPke67thMT
T+kdM8YGKX7HeMsALBygFKsCR92mIKQt/Hz6DSUVpP8KQMuidCiivkJKqkpfrKwKdCqChp7rKVnx
LH+d/L0vm80ACl8N7VsH/hMhZ6i0YfzWAgv1J56i4tnZcQ2AmNB5d56tYWP/ck9uzHzLPPUru/rW
+WCCUHNARAy6LuSyryeo78zSjccBeNrMCxL9ddS1Q148gJvbslfzrtI/z8cMyjPQiKAtBDnt2ZgV
RbEEM+teAnEm6oti32bfKy+yvpHmOyJiH6gKpfiNhs+VUd76cZQz0fb4V5sczD7z270e0cflADWc
ON8s+9BmP1ZOrXScs5FJGh08IZHRRWfA7GZqQbVd5WY6nDrGB9tvW+J+CLd12t2QoRzyWPSuR7f4
f++Hpri9EZqFOzm+nTXOTldQhQ3vf9Dt+UKbheR6RfQJVPacJkHNJpK5cTKekKzQaIhuKdAmCVut
Q9DdrvUF3XphGIPKB1in0WANtNdsDymFRvSmHE9Knu/NQrCg1uA4xnQU/liuBYOLQ4OcKrpIUICB
r7y2Fo9T1busHk8ozakPwo7t59FUjT0YbNLXfzGL6B6F3BGgSIh2Z6aorWbgIMbABFqMgQnPd7pV
GQcjBpT5vqnFOUTHk9TlkuH07By2LgVddqyPp7SizCf6TiakAM0bo94SU3Tf2AJIRPb/4tWPepkE
RM7mEBUYjviwFid1VLxXj9gMutIWQQcyGj+9KSCOqLNXZB5zcEORduMUndM+0MbJf9T9ANCvU8X5
6Fdd3b1ntFDXOIduZwPfh/IMej5BWejMsV+GRvIJis3iZAur8wdF9wBx402UGM4U1OAyXnmwLdhD
4gek9XiwyQbGWcTiTMRRGkMRpwYQ4AP6YMSDDSsgBWb0rJp8VU3m1u2iZcdGGyNqluhk+MuGdHH/
WUVq9JlhCsAeHvPukLOt9pHa38Z2OwJq6JpvI+gQOl/d12kSqHXr8/HYJr8ac61VZCEBcP0ls8M7
1bZF6tEAVJ1ERn+wv9v1k47ncvM93UA2Uy0tP996/cv3lS14+2S9tjvb8CD1Uibk48Sp9z5rqIVk
OzZtiniDFP0H+blG0rW0wAB0S5QJFDlBi3R9ko0BgucFK6cTzXQUHSoqABSKXzzaxP6gV+3Kflqo
QSBAxPZFxAHdY8gvXNujrMsFroTp1Bt6aNPfGfWbc7z/Omm7fnADkNC6m/sTKtfp+gZC6yma6wxE
OmiY9GZ3q/A0Rg2uTgiFbbZJ1bTeCKdbAw/I33LPymwem9xLwFYzTCe3rYJWi7dVve2fMgPw7YPr
pSvvvaVTAnUVELHi7YXrbHar5l1eplrtTSfPJcWzitjYzzun2WsKM7bMrE5Dmlb7fzGPFzZnKzdo
LefwSbCpDilqo/W4LZrK3f0bK6g8IKMBsMkNJBnxJbQqKXLsutk95e70yVGiXTGytOkl54GHxyti
nrlXGzMoJvQqEvl6N5InojkbPTbecsctQ0EhlHt/SLf3MjYgOtvB/SQL+PM7BfknpYrrQj1NIAf1
udt3PzHN5TPU1Jq1+2vJedhIBUmWBRA7zHkayWBOJovd6TSBEmw/Qk4DBQtWBZCsFkGZqeTL0CFt
7fC6em7aXDw43LNXgoPF2UWFAnpP0PRDAH19xCXKUnM43usTEl8PaeZ2PjV6Aeo/C5H05P66P72L
59sFMgclaQvWZvtyyvQCLJTo9naGkW2mQlN9t62VFce1ZAUwPPTxOZJuxZh5EatQ9MbiCdgEHX4s
s6wBwXP/9s9HcmljNnGN1ysOzbH3s0LRfDp0JBi8VdjDkqdCQA4OFwNMFQjirpfHyZzSNYoRVgYQ
kaHdgR0cV3j7eJT0nioE1DKXeVFLHHRGmi1gNUTYvhYTETUTzyKLKt6GM976WiOmsFdseia1mQdJ
DiHm+zOydHTQaohkMeDu0BCb3YWoxDSlV+gqYC9xHIL7E/2qHfqK+zTPTv/GFJigUccF/8qczgfS
RCVhmadCZLgXgZ4nw3vFQFBsCdTb7pta3EuQhwHzkmzCtWfJptGyKM2Zgb2k9uR5gi54ZOqd+m92
04WV2R3RtYXhUHjsk+725ibp62pv5725vT+WxRWSeuOolMoU0GzPuno+DplNtJNWQPckBVdlVE96
+ow0jL1yBBcqQwCd/NeWJZ3fRWxYmyh1poqrngq8opHCd9tyeNRGUfEdMSa1fxwENYSvsGlowbre
FGJnUA91LA3cYyhq5VaPtBCY2iGHYDHid62FTpfKTNXO/zez4oARRgWVORjhr7+0V6te6bRYBdo7
qx+0zrE+hcrZEZTb3krOXE7wPPAAKyjwCwjSAQybHREgAZy68zINoA79fZysH22jvyXWiWjAaCJ6
lqXJbiWkWlp09DTLO8YDo8lcZbpNzKkZGWzyVoqmWE2Pt0eSbFBeXGPKXYp0wFEmRXVtsGvMr2qB
cGDQqlo7JWnp00Nnh2McDWzT8pWYYOlQXhqSP7/YXHEcZ2C4rORGLl+LhAY5KVaSLQsXI64nlDaR
4wHLzZxziZvyZSl3BWHkoezYNkXTo2/xInCq9/sbcCnOBlcGXCbaUg0Hu+N6OGJoE28cMBwVFGyB
TobQ7hIIxo/t+OyarRJ0tOKPXWuaQWy5TzaUID8KxahXZnUB243sAMDCiFWxV6Crev0ddY7eHDKm
GsqYtk+q/Gk00Yqlf2nd3Ae2M2gezA7dskQPeZ0cCmE/s7yP+nx4Kapqr5RkXDmaC+fl6oNm11/d
Vp7CdXleEkjd0Y2eV4cYs9AL7mdcgN7o0VzDPi3sLVkSxOjhDvDGmrlid6xNNaEMNkkRmumrCv7U
++u9PKr/WjCup3nEk8uDhiBK0m0Sb3KUZLzx1HP63g4tXuwUcqzxY+OtkRMv5UuuRjbbZhNSmXXe
dtpJlL/s7EN5Jh4SJpM4p6q5rVKKTAgE22ngGU2E9pBnaH9Qb4WIb6EygMkF6zvY3xFme3PutnIq
EVMr8BHALRgxCCYVHmSOBYJhDZCYskCuLX5I7W4Ta6Ptl6nxaIxrdFxy28zc8NU3zLaVw3CjeAL3
YAvC6++qouLlVw5D/zEOiJQmcJA98mzQw6ko2Yo3XnQrF8OfXcE2d0uNyuE7AGEq7k9Er4Hp/Jjy
f547lfMMVXXUQAxEL7Nt3MYUPLYQ2DnZ3aNpnBS2McUK0cqCu78yMdvHw6DnueAN3IX9M499sEvo
xXfCXdwv+/snZnnW/juY2c7tCm5x28bOLaZgmIqd5RZ+ZVcvkCi4b2gBUXQ9bbMbGkGgqImKs9kj
P9hk+7bY2MwMDPO3jmKZkvBQ0wIlNV6nrNiM7rYe+AvSWa0pNmKwP8zC+G1R9df9r1p0GBdrKafn
4rrT8FjSCgsT7WpfExpC0cU3pwdOvzHlpdRejOR0394CXh+zgNwP9HGQdQdh3bXBsk9piqQBLvLB
b2Mf3Rui/m7/KnTf1f22fmNrsKZlt3BhcXb1FNWkilHOO0viqG4a35m8bZ0dqSBbU/leZY+817d1
pVY+G75Y3UqOZtHpX5ifeYS+aERix71ECXntNnG11GekSaP787p4YFCWRHYBrCm4aa+ntVNAyaW4
2MYmWD8F+NN7V48U7WtRJ2E3fd43Jn/ZjZO7MDZbQ9J3NZ08zGhd1d9Yn5eBm2qaX+R59m/uswtL
s7XjjnC4GGFpsrqosI6ZG7XGjtmPoLWu6ylArmbF4qI/uLA4Wy6v4EXKHVh0hnLrxjsxfLICUPph
c38O5e+5N4czb222upZbfxesLfzkxNOt2kHGwyR+RptQK9aEolbWbJ5Qi0czzToL44LaLAOTohlD
oFpdiWzXjMxetIVW0VhQ7EKdexHAGZk3+bH6fn/mFlYIJVlDl5kevDXn4XPBPaOPQXt4qtrWevQA
GH2LK0v9kYxtGhLuWf88jyVr5IBAI1r3jDmQx0wNt0sa2BucrbAOIzqvFb3cCMXZ3R/Ykm+8sjS7
WLmnVi0SZhoadiOo0zae5pflUxqazVeWvwBbg8zrPw+DkTNzLHDryhfcvKsOchbaWEGx7FSXE9+r
bZ2/AXRYbjy8w6KuV6c3hZtEA4lNou/JaK4xVS7sGKnUg2YmMGSBx3TmSpQh7+wKCZITozXgjW2U
d5B/FF20MrVrdmaOpPCcqjYq2EH1ObQS8tI3bkjc6aExHupOCzKwRViFpfjobHmpubd3s+xBTbJt
hieJJtYaaBau3athz7xMAYEOknALwybTmZgPWjU9UbB7C8040NwMWKlGSromCbV4ci4me+Zz0oyi
9FHBKs/7TWeTTYz28ww0jt0gViZ8Zb7/bvWLuGJUqtRzuKah55D63Jw+HfY8meBjWFlXGQjO3Ojl
RP59/17YGYaUQ24BQ1KLP4XzObT5A2hc/UmrwPGEMCtXdgn8KuoVmwrdeEjsBnZWrwx2ZTX/RiAX
H2GxaqiQctdOSlH7lFsP7tg+m6l9sLoBPDr9HoImUWeszfHS4x6DR5FaSuOiSjo7PE062A0qDpjk
xAXRCV48FLBs4OJGaKjjUAXTVPmF5QSjoQbMW6ODWkrEgUBPB6hBQqFuINqel1ldM7jaqew5NCDS
J45OaNUYnidmI2XNt6jM40FtH9j0aLLsJFLTn+jOVia/XyNEXVyDi2+RG+ViDdpR60YtxUYw8g1X
04CBCSt0RJSCeQs0Gdm/uRQkuBflN9Amzp/yKlGanNkKHrzj18YI+LTRTL/sV2JHXXr8m+19YWY2
Kqa5rOSgBD2VOQPMvqBQqa3bLgH3Rzoo6LWGRleQcrTFoE8yDgprrH3W1Twy3MoLmTtlD2CbiLdg
GhqjQRdfqTNCJ9Jj8UPRF2Y06VMHnsVqCikzh2dSoHvw/gldCH9lOk2SgYJhUrNmPocjEWCbJtFP
Wdy8dG11Ir27xlmy5GxAbCeRIRJeNO/VoG7aD46WYpZsIXbUIM7eZZBqRjloDVC5BAdABhV4XnA/
IA857/OqQLHGNFrrJyczvqFpDX03W64/60bqW94po3qYq9+TBnnDjEXWWJGgBIDr/pzeBPvgrUQW
FPk83JgSU3S914FZn2LqMHZWrdpX0RZq0jiMjT+1TUKiv903dhOougAvIXuN7geUE6F7cW1MoYow
NWVg5yGrT0qjH+lYbUjd9X4Nsl9lqrHvVa5u71u99S3SLDrWJRWjZPudJflJo/CpMEZ2ZpPYuN2w
rfPHNjvioCGvv+nEZ5s/1uqZdNGgDVvOQMSxNa01ro+/5JxXBxCfAeg+YFRSfggNi9ejz1iacOF6
7DzR9+kFOn7QA8iHrdP7seWbkdgSJXLKx/4PhJRFfaD2ptCi/ljXUWI9QElF5X7zmGhbUHH22SMU
QrQi7MeDlvu98sJOa3yuCzsDjTsoJSGWQsJ3XnAo+qkhHrCpZ2DaRrsKev3DgeqZVsFXwGusrNHN
5SvrcRBpBTkJOi1RdrienIYJHgP1y87pUO+csj2X2Vd0/aIlsdt2hDxWGZoDNAvNpPxPp/zu3Q+e
a+HKR9y4SPkRJlAraExz8d9sf6Zxpw9KbbNzBlg4ULN7o0mP5GhVYWrqgejAPQXtKG+I4oY7fqZq
nysfsDDnEjmD9hxUv8DpLn9+cfPEFOz7bkm7s5l+xLwDtQ6YKYwnz2a+U7/UWbIfv7B2z+unOie7
NgHPnxFa5JNqWVDr5krXyW0qFvOBepOBxle8WUCeev05SGpbfVMY3dkAVVxrPAK7o5DtiJgIfM+V
Bwq3/g8dt3b62qij7xZ1lBn6yjtQzvns1BiQtlWBbZfnZ67IbXMwD4Gzpj+TqtH81BOGj+bNMViZ
eTmUGzNoSTQkGaUB4bProaK2IVRVG/ozyC8ZCYosytwv1Hh2GvApneMqVKuw73+tWL3dcN5finks
ObYd1ONmVr20z9QUpTWorUzFRjyLMTDHwbesA0RGcQ/6tj+Ou2k1pr7ZaFLT2sU7CZzkOG3zLkwQ
MnT6SAfvlFRnV39qFDDrt19p/ZQjwX5/kDcLCPUcJHdltyeE+tATeD3GSUsmo7ca5eToid+kP4o1
/ePbseDAov0LfPlYOUDOrg1YDUoVbTvQs9HVvmEx3603kLAP4N0CjawJQS5ZQ/kVBEpoPUexchYo
mwoaBfBOgDUXQCwU26qv+ocJSsU1CqFFQ3I3AkaHnT/3v7kphqrsDHrW3UaKDxTnGs/MZtfQlWN+
E+5C1hveBkVEZPvwbJ+d8h6PdstRaHp2TmAg9xMzj6q48xslyFFaUfVobFZO29LQbNRxJOkDsC9/
L+wLN2enADHbag6LvkBi2AlMdD7Xh6w93d96N/EGRuZI/wVoIHzHfGcwU9h2mXXp2cJjyi0TnwUo
efuOduT7fO2+XDSGjY7uSjA+u4486xeDGnmHfU7N9Dz0np+6u66fwq7RdqC5ksRCxRoY4+YFjsGh
Qg/MOWJVMOPP7Olu5hXK0GTnitn7EqTnVby3FedRWXs53L4NZ5bk3X0xsrZvcFeOsASYl7Ehzabp
N7FzyJutGSoIVj7VNWDg2thmRzppvdpQyhpj6yc/TV778Xmgo7+WT78tJeOmRypOxaIhDkZzxvXI
aJGVWpUp6Vl3wrY/FPmZ8BChaGJkvjFQEFvrvpgOg7Lj2+yEdHv9m3nh/U16O1Z8g2xDwgmES7bl
i+RidtWJJ5am0Oxsi13rvMT0EDdPuvbjvpXbIwf3i40JyBOCUNRLrq3kOeHQGxizc6Js4ifzmWU7
EUuF+H+KHZHc/6jNI8oHmzuem9d26nqgLah4y7OCdtzJPRr5kyVezD7w2ndJDp6uzN7Ne21mbzZ7
tTI4o2XCnho/60MeGs2BmmtIXPnRV8EB7hfAYABPQaYDAersqFGbCMNp1eTM2h+q9lGvRR8Lg0C3
NPwTpBNwF8+pmIbSqwYAqZOz5fwau1el3NJ4LWl/+wqCwwVqwwXcECg9FO+vVwbBXKnEdZWeNfJW
jbnvpq9a/qSKbWX9cvVNdTbJYfxWBcObNxQBMj73N+B8DnG8EN7j9YMmdPTs3FDiT5wyiJxVZwLK
ocwCYmStsWA+i//PAjiEMEBYmV+YWTU29SjS6lxNeTh2j0U8gUxhJRxdMgKvC74MpLhl48T1LDZe
ht1gq9XZsSgKH78ae59m2/tTtWADREjQmoaKGt7m85CXlErWVIrSnlXtKc09X0XNiKwx+C8ZQXCB
Kt/fpg93th0yIy+0AbLWZ6rtU7Q/ZMkWCGb//khuFx13k4z8EFijW34+W1butQ3wlsguOGCxTXNb
AUdcnkf/Nyuzoai9UvJKhRUzAca78iv0Qt23cHN4ME0YiMQKImwGQH7mPq3KpSmLYaLXHiYTYAxv
Y+uBbU8+eQWTuth0wVAFkItRDL8p92W5AmJYnEjZVAn+DnjWebyuZXZmGaRg53HoPL9wmgKyl0Jb
G+ayGZQsUb6B9NU8UwLinVgIggRNq4WqBTbKABzeUILTmY+kt/6pZt+G6VvPwmQItTUmh/lFKOcY
eRoJhUa7DlLR10cL2pNIDsfIj9Si3VnqR2ynkdC/sHRtV95u/WtDchYublwNSVAhC7PnrsRLz9T8
oX611g7x0lTKPj0JzkKj2bwrJZkqqyi0ujuDEyN5Q/ugF05Twnb3N+ZNUunvpKFCCUoKUGAgfL8e
y8SLkasQnD5D86PqfjgfI3uInc8u2TgfqRloCRw922SNz7RtqUygWvAiI1TLX8JofF49gn3PdqpH
mikhhBICdJqgFbXw8LfTW0+21fjbElBIhtBbtfPWNLmX5siW6qpIL8BLzPV16x4kwo2i9me1/z5A
nEXjay1XS3sK6RRLIkRA8WbLn18sNfjCTWdMs/6csDR/GLuq3Lel24LO3PPQsqA14cp6yFDgMlSQ
64FYUmpSop6M3Nm1QbVlk+X1RY9ozs/cQ+ogT/SmJhsPsbPiK0iTH4v3aWvXZ1Ae9p9l5ld4Hvjc
CRsw0ocmi7p3Iz1ofzow8ek/vFAHDcJjLMJkLXL6+/C+96mzudHHQVX0uOrPvNiKbIvSRqX+QO6D
tIHU4jky68ErjgV/aerJN/gBGk5U/VFDRwEC1giQAWUwlM/JDbInpw09OxTe24CKSRaZwI2YD1zf
FDxQ+J9633JfK31N2bbZS5VFkKTxskgD6SzEP+LXlPm8ZkGMngD8w5z5w++s2PaPbh1N9sbY058p
oQcXuFZQdo3xmtNbWDIJoURUAt8Ohq75+7dtC7R7CPhWZ5+r6k9q90/mR/rdUXa2tynb7qz0O1WE
6T8mNsVmkc0BSF7gSoFbl47qYncaFc1jCUc+cwtQGzY138zU+1RT8uTRSV3ZmjeQAGkNUqIgNwXT
l3zuz6ylLS17G/5VN3LAYs/MYmGtmqGDsNz+TI0XaB6wdZJf6YFm2wxMDjKulcmMGwk37tDaVAYk
8MBCSX3P3egpCbt39H+C+QyQLS1CiPNi1itB1IJvwWtHl3q/kHxCu/T1aMFJWJitSvqzYj1VOgGb
8lqC5qZ+Iyf00sTsAClJ4+rTGHfnRtvWmMSkRH9jsh3IJlMe6qCCMKzPfwxbwr/c9zJ/q8A3cyrj
T6RlUUaZN9yAmA0MambSn2sjcvIg3rL8udhl6qGADp/uxy9qE6n814pVGUfdWoUgkeymhdrI7K5x
FTUuDQbfpv0c9zawD8Q3v6mRaWwo2WdBrL5q4hGE8P3JzM8985VQD7ps5YG5cHnLKs5/PmLmYDmD
JHViYzu5ec+jBG1hAacGni12/XF/vIs7SDaAIVHoonV4Zskjo6dXtYUCCGgrqie17YL7Bm5Y0rCB
ZLgj+6YA4L8R3E5L1LxLkDafu+YJV3Jit1srfW/N97aZdt0YVdW5bnwvRy4O3f3qDphyCNL7CYox
1UNbxGi/K3dVuYGIyv0vW9raV18m0wkXnqnnraFBQwbp8HSnNwcLWf/hNdG/llloTs+xsmm+dk/T
Q57+uG/4ZotpqNIhtyqhh3DJ88xg6ya86xujOaL65WWb2g50k7z14hXKJ5HGY+B51vLTt7E9soOy
jRIrAPQqVuR6rJQwczTtmh0T5YWIY+wp4Wi+lJ3jo5lNfIC+zLAfq35jcCgnhmhJUvvf90d9U5t3
8Ql495tobgQ9HTJB159Q1W6SUK9jx94ByMFXukCo33LoFSeVutEsJbAd3MvPVOzzZu8kYVO86sqf
SQAUPzQvHvRpfxHFN6D0pqwsyDyr+ffLUPkB/xRql8ZNfGl1fYsqNTsaLAkH87FR/nTszMVnZ3s7
I15rpbg53XIibBOq5UihIqU/u4tBxK8ArYe2JlDXBmZy8EYa2Oz1/nTf7u6ZFRkRXOzuCsDsXID7
88iLP043+F3nhN7QhNAOsRWIRWebVN+VcRE0/a6c3kdKV87X8oJfjHPmStFBY1kEYIsjmE7TpNw6
SgcerzJwFLFnUxVqNDCzGmqFfpF9/To2j2b2revegbqM4iSMqwcTGppe+oqan0bKlUfF4iJIKSAU
IS0Q0M4ORAVGImqnEztOyNH0ZDfGLMjXlPSWjCAwR7ENbdmgdp8Z6V2Xtp0Ts+PgKj9AYN/uMmfK
0e7nrQG7bt9IWG7otiP7JQ8XigHXy82MPukgJdAdB7X7ZtM4IuPTRFnYmVudQH/KRDh70IxdWYTM
eBv6N2N8sPodfW0OaSy2ddE9TmCthcg8qiPfaJBGHNV3UBoMzb4atpXjc6D+wIffrKW0FveJvGxl
dhjKqnPKoGrMbHfynO6YKdoh41akcEgFJ+KNEts3KzMo3FeF/YmxUAnaDwvnB2JNn9FXTlF2KHI/
yzf6Z09Cr6vD3FRDBbv6/mlacNmygxIq5Mgrgw1h5rs6LSWW3fLumARD8dQjd6iMb4Y4Dnagld/5
as1UboyrKASrKdP2KEogRXZDt0PhrPBSIP2x/9N1gMXYvvdWxG/ilY+tjyhgR61/2DIMH4hEtoaG
SBDkypzZ9f4ZDeTOSwusIHhATCBZ40nkET0L2LqOkQwZZ4OTntbBawT4JoSv16bUymsTTUzjEQiJ
sNYhmuaRoGp2PVnpcFo4fleG5M8vXKA26KStO3U8Dt3WyWu/Sx96sYYIvomg5MRdjGYWILuM4b5j
GA3PPkj6o45X4uDb2QKcSB5tFR2xNixdD8LU+zxzwLx0rCpabROrzg4dx0vNnUSFeo5Owvtb/fYy
RI4CEAS81gBGcOcZ5gkE0kOmt+ORUGfXveRA2Mcxiwqwh4HbtfVJugZJuZ1BZIEhZYMGcshC4JBd
j3AwgaceVH085q5HItA+ANNfQhvi/rj+UrNdbztd0/CaQbZZ6jTMPaRAG3PiUgsTOTTOvs0Ld4Nk
sB5wtc7CHnKku1FRsl3eAojCRPlncHsR0dEZfFKMJAK4mfhDmw0bJPdJ5GZjvjUIWnLuf6Yc7M1X
ylZX+ZgEkcdsO9HBol5jJOLo1dz3PBqoBYjkuBu6fJOusgMuTT1czH+szaaeQR7A0gUCwqGpQsKs
ncnKlcr70oBABQdKYAd0smCHvl5dgZdxz81MHA3UE+J3amEbPdnGF1V7uz9zfzmO5lMHBiRwu4Bq
AgijmQvL8hgkJEUvjkldbZL8m9puXKX20y4YX9pXh4wbz/1IXB42oxYk4htN3wqyTaHLo4WQE8iH
n9bXkjq+K6Fx40qMeeuLAIf7myZFSzYyIrNp4I5TeKLh4thk5JFayKd7DbpmkzJfuaqWlhRVSRcv
LmQFcISv59uuekfnSieOk9s9E7Pd6cX/cPZdO47raLdPJEASFW9JBcupSi5X6L4RKrVyznr6f6mA
c6YsGxZmsAezMdh7mibF8IUVguf7K31zCOAlsMyoJ2GgyyFUTmprqcdcAiFALJ8JMibDTysTuS4A
zAhCdNHwQszAlyU/dcwVoawUeXRzD1J+Hu4F21eFxqjAzGfBzLyWw7rbZFxQsXQca1MZ5HTbVFXN
0iYSV+6PWx8QiYsqwuYFKJylREyS9HlRRcLoyrX6IGPjJG36AJSxfX9tb1z3SAmBTQdIHUDpZV8s
SVTsDYUf3RCmxBkgevGUmVX1Pq6B8G+dy1lSCo8LXKKUZQAMUzRFLEk8uXUXfVexbmT4LwgNpoY4
6Wd4Q67V5q5jKCS7vwZcnICmEX2i9T4GbBu7FyImFJ9Sdk54JyyoqH2Szry/lDc3EPSKsIsU9Jtx
6V/u0wlMpDRFt8dNo60AjURR2HrwKaFdQ33km770NULiY5z8B0j9OXXmb+7/gFvnBJIo4P6gGglF
+nlFfsUffSSUBKSryVXVZGIV8QubE8maF92V8ifw1YKKpt0saqUi1Vgcx7EKuLQMVWT1arwRCqMb
jSqkYmN4qUKjJ6LaoDMBDG8XHIicbWmQSdwBYFujvh3Gf3tlE6XltmrI0/3pXxdj5x8GfAQ4ZwLA
f1fMM7FuqkzGDxu4B6U4oT7BAs4UYUj7TAorlP/2a+WsW4cUC4FOEZBrs4zI5YqLElQQYolMOD2+
yXnEQmPEyZI1YYJbh3QGXYHtBW0GyJwuhhEzfUj4aXKHoUsAJosE1CXKCjLiwDH3wdf9dbwRkSES
BqQapRts5KVQcBMUsT40Pu8KecPbeRg/awknQ3OWoP+fRamdVoJqdjCIWbmBb6wmBgbVTQIMEKpY
i+gg5VMiFBEG1mFcUcqKBbc/KxjVx/9+fqi2ziyBGRv0c4x/HZMRukqSl+ejW8WWrnyjb8kq3o0B
Z+O1c71GJL1xDUHBad4gBDJmV2QAPyj4PtKr0VX5xFQDH71A+LlpxggiO8+fsgL1bO/8388QAfzc
+53Fv5fYGrGawLOEQaxbwW1XckcOfAtTzsBxsrpoBbxx6zoA+wCwCnj/zVibxeaELoiaaqU0uqOu
mmqbP+R9ZshDZHmR4sTJPuLMCs2o/lEOezubmhcOSaz3pStHXmYhqq/uqH210+f9JbhxZC5+1SKu
hSlEz3EhHvPBB9pN6xwx6o0ekHtoYK+E0LfOy+8FWGxbT8Om5Vtk574oJbTOWiqK/heK6FTHnop6
LH61MuSNx3RWAwani4Cdc/Vqj5kPb8cpxL3T8K7n24XHm3rgdMmHrJj3F/LWoZxZOyKuHtxAS0Mo
T5jiriL55KLP2256TxstTkJCE5GpdO4PdaNqjO4+5gQPRMwLqrWX91w+KnXAT8XkxjD0EV/S+DtR
P5sHLTLC6dhULwn3mhW7JjXQcO93TWTfH//WVPF8omkOtB0aXIvbnNe4uoc6GlZVGmIbCiCfWjj5
5lTDj/H+SLcuBdTOcMfNSRfq8pcTFQO11EcB70Y/sPREnvLxgewmMQS41fKDtQ16c16/Rlts0GqY
Cp/LlcmVy542oElPWmiWrb+SeYm3zhwyeJA00adH0WoRfzQjwkwfsqiu1BmQ64Cil164uv4nqwr4
WYZ0KsxI3nRcxfroq6oNDzl+/OgRGsXbsnZKMaLR3oeZjDgd5eEcFhqkftSDsuZdc+vAoroGHw5A
D5GeL76zN5TSoMne5AJQwlNSkccW5HvWxZXA9AAuZDWYzizXmv+h1gG4EeoOKLVBU/VnAX+9POVY
F7UKOoqrvsWg+Iu1oflAsMDDezDS1/tb7MZHR6wA3UxERIDKLDH1Mdf6I1IY3oWkhW4KQQqRnSYP
zapN1tSjfnLqRSaMLoYs4Zb4scOZF/zXvKJI73tF7QVXU/2zkvCpkXuI/5JBENk0Vjz8GgEjHSou
sqZJSc1JngSrrfh04+MiO1XhkO1jJYQAT6vEOw0xnKV2XW+RMPRplejtIRKlzNASodoXca6ZWdUW
CZ0UT3gjHXzqUMAkJpqX6WMy8sFpCHyN8kmXG0nrByu31I1dDlzznJahEoe+ymKXF21TRkGbETdv
92lTHdLxUYMPBVLklQzw1nX4e6TlfQR1s7yEyxJxU9WaqgxYkgkxSmUGWb4RwqOagGDShSwOII7n
W9Hf0du1MDZVB+7P/b10I7GYKY3IbHhosaLcf/l9W7R2Kl3HD+GFzKgl1GzXkAVXqHGciYsh5u38
aws1XDoNehYTN5Z3Sn5Uq5xyiCVm6Rd1gNXhUeUNAaXBZNw3CoQfK5pEsym9F53+l7kiqEdIg0dv
Ca8U4jquG6Ukrsxze8J1TI3DlUTl9nL+/yGW31XsAHxMUgwRdi2T4agEXNL9SdxIhQiwwfrc+IVl
2NUmJUNVTFrGSW49OIPyr5ZeGyqN361npZ8llGes++NdXzYYDmBOFNjnS2ApE1E34lQFcia72ChW
mD0M6YZP1gS0rpcNttK8SgDNQA0RUMrLLQK/j1qJwVVz+0Bp6Jg1YFyjb2Dcn8p8fC/vMgC5cZfN
3QL811L1k6tTmBxyiuw2llJCu33acwzCbJX89ixEa/yWG+sGAtdsFQzoB4QQFi9zEncQMw192VXK
dF8CesEZGelWWOo3WrNgG6IigVo3sFhXpZdqUPmeqDWm5BWVVQtNdZKjBlxHfoz32RCEpiJNmlXG
vbDpCzVlSasGR5U0uV2K8LHr5Tha2TDzxJarDDwsqhR4g/FCLV6MaopAEukK2a1NTX2DRWIpffby
Rubs+1/z+rIG8hU7QwFqEHysK0JPMymgm9eCOwWGzBOafyqDJY9ruL/r7wh3DuSUCJIBJUaJ8nJr
BjMTZUwVAalWmdigYeVUrIhuokhTbe7P6Mry88cJBJcwnjR0egBsuBxLx4vGy7UsuML0Ctk8pFhG
FQwOGSJz+uBaK45h+VybnRqytjx3xUkTLECLG20C5MXOusLQwUdMBDOWKLQbQ+4rFI5jaVaSEQcG
F7yUK5HID9Xi8mOjFiNji8/fAPHu/JF+3e2lArJ/iFaJ24Pp1Hiwrtn1XG5x+EVa+lmUbxJTq9AW
qmHTQeulRMksk2NUYEFiE1UqTkBvPgT91xB+1z5mZVXtQ1W+igAx9+FXzhW2Mh7LPTRcaUHCXVwc
0NxiQa6/g110f/WvbweAWSSsOy5XVKOXd5DQ9X0FVXDRFbitmua0H3Oa1UyrAiufXgaOFuPb/RF/
qlbL1UMcB81ErN/8SF6u3tD7mRDhn7jpqeD+aEXA0sTIZABWpmd94j9Quyi6UwaLeiRJPGAufKTR
7iicshe5nlhQDE7Qmzys5L1OdfKRRZBhauOVa/OnuHn5M2F1Ab7tDDwGI3V50rQyj7t+DCS3rzwd
Nk8QySsh5LjpxrJ2c6ngaZFzHlBAUkc9LVc2nORnwKL33b/7C3ajDItfgotFkBGjAWK2yCLjqk4V
nwslVxXgDx6YKvenAQuj1mBGFZtNcsQS7crIKlTz/sjXm+Ny4PkB+7XP+SZWSS1hCWIdhpjGCFZ/
kyKFZam+5eLHOlhJuG7OFJUlnC4Uy3DA5mvp14CexgkAt1SKG+zz4AxpVJDpbc6NULrjcIaaDKq1
tNaJxRcr7fsbVR95rhCi8aXPrIYlbjEmqcf5Xau4UK+mYUqoLv3tvQrCibwBEVUWJhwVraowCdxg
PtWa5pVZJBvdKzajdAgjx/cTU9eGld91/a7MPwvPCghL2uzoc7kisKZtskjqFZeTxQ2pncIHxXwS
jCyXLRhQ3f/eNx5WWJ9C1AR0HLi9AEpyOVoXCFJP5FF124R65b4CrXcu8EWjFUVPY0DTh6o/5JIT
RONOFVaiyBshM+SzcTGgZILvD/Do5ehtn6HCr3eq2xCzBxFX8eAnsY/ap6T7SsqT+jKYDc2GyJ5m
LPgrEDnjsEKhmd+1xaG/+AmLkIwPIOgwhL3qwppU4CwxfgGmEPXMg9bsInDu76/39St7OeHFwSaa
MGUcN6ku8l6F9QWEuNRiBI1Gy9cy9ZufFv0NRJyIZ1FLXSxunzVT0KSS6g5BwcbiJUDnSNkJE+12
Ut44KEtEwA2oRuId4vbx/jyvgxbM89fYi1WFQlTU8A1RXV21w+Ix92Cyue9XLo+fE7r4dgAmEBwT
MGXBdllcHujAy1mdkOgkcTx2SJl4UDP1Va8DFyqroxJhgoA+aFMSQBLCJo7zQ1kLw2tY+EUJYVCu
8TYDX4fvJWSPXjldhzYRegTZMUoHMLq6fITilY5/GW6DfAIEdRcGmbdp4oiHTuyUTBokV4DRNDq/
V7/brg0LBnJ7nrJwEKpnDYLbb1IwQgF0mssAOAWTakckRXQg95OqbOPWR7gjSQXqg0IIrBfjMmn+
QxsuYX3cJO/NVEPhCqy/bDsQD2JbSSUL6JrEw2vPt15vZKHSgapBhJRBbxgWenlTqhmLlTR/i9Sh
9WDblHMw9utFkdbo78lshISi9jhUyBK+hTqHWAEcV1G6ALJ3/KjSvs7okHpydpxw1722kN+cqASA
9T4WkqRkReWlhpJHfWzIrQYPqr5suP3EEz+mPUprtaFgbWIDNor9h6IENdxw0w79tVYUc93mJlny
31MdKvmUb+W8tMJcAql6TPOOPMOcLtmPHtBOK0X+GydvNkCAStQsJg900OVVgxeoDkQ4pJygMfAY
oXrox++cOnzd3/fz5bzYkWgf4M+HnpECnOTizKVyCiqor0cnTpZfOa85an2orNwhN84Wuj6zkxL4
Szjai1jUI0LnSwOHolMasQ5S5v1W0wej6s7353JzHIw0+wtDXmtpRMIRrwHXPolPTYTKlx9YWriT
PACN18izNxft10BzUPIrBhgGhIdwhgQhqvnwsueper4/kZU/X1q+cWEBRuaYxyddjT90nqO60v7X
uDm4I/1nCsuAzVe4TsHOjU8DaHU8zIRoE7bWoEP/5v5cbmxjDDTDDVG3m+2mL9fKDyXEm1wZn1qp
2I9TuSlSsaRx6zn3x7nxLKKmj/AIST3mtRS+8coCnVlP1Vxce4+TiFSmkCGpp2zHxm3SP1AWWpnY
rY+E1umcmSAMEZbESFDyMg+lTt0l/ZOgbSHN/b8MgIlgNwN9SJZJiMh3gG/4HQhs+l7SHiZ/LbG6
tWQQZJk9ZJRZuWexjVu5GZJK9Tw3b0TmCQ/cNNKwTq2WQB3wWSr5taLIjUhxbvGgEg8CP8zOFwMK
EFQlYhlwc+yWjtAVlYw2fKn6l6IbHcj7DqXRtk96bmnjC4/Sq5RST7fksmDRmgvE9bZE/WduCMws
aLQkFkcsz7s4B82ecwHuYKQaAH4EqStaIfnME7q8XaHh+tPx0NCg4X8inl8XhSqNmRTISXhSGmT6
UDUuJzt7TP4FoWD5mRXyK1vmRg1Sxd2HLuVP+YUsr3OV42FsFePRgBYOq4PUlvRX/ROJKzSEWiHZ
TmpwmJAm3D97t4aFXAHSEkQ1IuBGixs+UkmeKzB5PNUQNzAA9U6tFFGy6ZGqPwF5kjmq3g+ITPrA
gZaz8KzH2ZqZ3fUXnU1QUAoFFAcg2qX8D9elqBTVU3gqwlEDo1PFZm5yzilkb40de/1ZZwW+2bAC
YiTwEls8mpCB8pKsi7KTKsB+FprAFJU+mmnuNCU7CJqBvGjeX+FbI87JDngMyDtwx13eop0fplrI
J9mpEtG/opNOM7L3dSNvWSfB215d+aJr483//NfGJXImkFjGeJJmpPwEVSNTlE1IZ+Ia1ZKzeLo/
vRttF8hh/md+S1CPlxRTGIcYjxOY1rwrMKBvdwFgcU2xSUGK81gXOk2Z46hKLHCbkEGk7f5vuGax
IcwCbgPXOQIh4HDmDfZrzmmd8B1g2NlprkHL+2o8dty75x+E9pzmu7b4rIsPHUab/wYBjXnNLBra
9n/ikmdkQAUsR6jrp9upWmOX3/gW+F14QlV5LsIvC51RkwilqkT5SYAgUwNbMdxV9lDghYv3ZXJQ
V/LL6ygKyzB78aBZCqTZMsXN2jZSKqgWnQIg9+KTqOHVTp/9Yk1Y4AZYG2GnjlwWtHbIkCxVCuu6
asYIHjOnvnmXJCA3vF1vYG+n5p9/pan/Cz2YHJ5rea+GOXD9u3IlwL4un4m4KUCzgD7JTJheYtdk
bRhKFJClEySgaVc/hWVI4QZUCCr+9qjCkkKJHvQxo0rnrWy26xtzHhs8GOiHIhlE6exys/XA0gac
j7EV4SAV75K4JVxOCe+gHE/yUyNbyHBWDvXV8wuSEp67WcgEFrJo51yOGQP4GvtJrJ9EKNF3TsLt
SomBpUfWwA83BwI6GUjQ+dlbLmw8JsCBeYl+GoN/ngvm/OBXFPyMoLLun9nre2Oe0q+RFg9P2lZ+
Dbst/VTADD1/hfKovCkV2p4qfj9ITB9fxOBvIEtY2U2bgnOwJjVydVpmuiv+0jXgM7Gmi4tSyeMs
nLg4hnFVTIevvHsaIRg1rgqLXkWbEpoc6DygvjbrwhPx8tsFA2C8vR/3TxoXRA8tKHeGWKI/e389
r0fBDGbGHPBAM6xssZxcX6v+6GfSU9jA8F578Orz/QHmO/QiIIKtIpbqB/CN8GvJRZbkMUkirpUg
FbwXGmTYHAu1P/fHuL7IfwYBVx9wEyzXz6b5dZFnABJAMHKSnhpriP9Kf7OO4g7XyWfqPcaxIxcD
TeJdnzKgo6ngAjlGq1mOVJepgpr1flXY5+o8LH7QYllRVxCiMRGkp/IlHc0cOhmRtO8T0YIF+f25
X31AVM0UHDgBJXgwBJcpsBQ3A5pSkgLTesiQFK8oYt0f4CpnkAG7Q/MQ9VfQaIFgv9yH0ERD8xxK
/ecavZNzleN2rPoBis6BGlka5CsZqBHSqdODNfGyq5M2j4xDAINOvE1oSV+OHJDQ7yawdM5q7mgQ
sigP+uP/wMr7GQWvEZ4DBNHLc+Z5AI9GEeYnlwGwMCZM1mmDZlNkS/XkKGpsJLbQ+PZ/v6qz4QMA
Y0iLAFe6nBtB3aIBFMQ/ox7DJgWyeYQVGbRpA1uIPgnKWffHuzqGkGlFuRMsUjTcoWG2SMo5MWzG
uoHGYybv6+hxlL+88b/OjzEGnhmccUAZ0RVYbPpRb3wCL8/krAAfM5COxmtOONd78XKE+dj9OudJ
G0VlJFbJudNiKE0fUy1jUJjlZs3DEzrpK4t25VaFFBm295CuArkH0At98ZUiUY3aWpbic03coWUN
h3TO9PsTR/ZSJpgyoggv5Z0c+JlKtqJ6pJnUGnnlDsVeCaCPk1v//WfEiQB8G78LqqeLz1iJaduL
CKHOigfnV9ynYHXCcMgEevT9/khXEsrz3FGEgCYiSjgEKJ3LtS7iqCmasEzPKCKP0JDO/eJb6tuQ
Y23A5d9qA0iyEajNtCeqWr+N4jAq8In0+oMiNHCd0Dh0wAFK5pJPkCnbcuUAXfcOFr9vsRTgeY++
XzbpOc53QzbCA4ejwSQ5Ph8aYvKVCxaA4hkdfVAjnoMBoVbv3l+i66sXK6QAdY5KDVjOy3KNzIdc
n07JLG8LwaGhgwmctCYvfmMMMARQdAK6HaYlywiuANXFh39Yetb4orARPfsMkov6yra69bERAKiz
Q6aAlHOZCeneoGZjVWRnr277B52rxDfgNyqXK9qWBfPvowLfKRoVB7XAyha1EFAReT204BVcn3aj
pfBYrWFxicJSoNfByi+8fuKhHwekEBpFqDeg4LfI1RpPHf1CU7szXzANwWVQhT0rJ7f0v5vI6nNL
1E9950Ri+MQFOi3bwBjrs98GDL41vmcQzoRlEi3QQFwztfv5CBcxzvzb8PwiMBSxeMsqFz/xJQQC
q/7MQeTYF6zC+4DrLdSxTvC3Yd60GbPajOUSLHcr5ELH6xIbqoJZWlIuZ+nboL+hPYGYNU8sRTaD
dJME/1pYxmgPsCs28W+31QG2ISF6EDrQiTAxVcaG5oXJqSbHIzAs3jjJquVDWdSwr/vM+NwMjuF3
2kG36kOJ3nR0qFFbu7//r29jwLiln3LXD/p1cUPgKmiiTpD7c1r2Gc2UTjH5NuEtKQr/1VI5e21o
X13LxSup1M9Dslhv5McQPZlfTgR8i2dACD0FkHytP8vDqycDe8dbue/k2WnMT3z4SFQaei/68BJy
hCEuL3TBLB7Ih+KI3Dbd80+RakQaLEOOAwzUfCYLD0GNPNuRdpJmyYohHMZQNYTBhXVKYYaPom6p
UUOLig6HXLGBBi3Js/4t6sb9Bb3u9+OlQUkLx1ADtQ3q2Zd3bibXvepVXH/mY2gSQEm1kh50CVZv
TJXsYDq0ZUGV0FBdmcFXx39S1ENZDVSNbO2YBjSI1+p8ZH6zl0v9+xctsp2hAkh/DLz+3EGWQbD6
Eop8j7EOpfmGFTrk15T96BsSSrd7xVGC9+7FC2jFPco86JpvXGeoOfO0DTbjYQzMSTXE9JBJeBwM
WJMQbxMnJXYOHAp2kNYKVlq8V0EPioNgq0GTBz09EDAXKXcsqqFUZH18jjxOdgZAjVk1DZrRAwO0
chau7ul5KABTEEwCgQVixeWXqzW4sKOYF8OAARU6vIotE7UmYvc3yLUgCIYBz3jmbsx52zKME5Mo
JTkaorDLStJPdFpiKDvzoRfbQqnkMstHFWX0pJEqe0ratmKJlIQa+rQjoPBdCYQi5aZQK1gGAvDI
Mm+EH4IXqD24BA2nBnaoZFxpSQFp8IJ78LGmA2rmYMIRT3wqC6Ljc0LHqmOpMtYJLdppzBhY9D1u
JkCSQguw0f490bnIs9opCwgDmqD7G+YRVNkDXQNV8P6SXMcB89WLPiawKLgL8PfLlW/HKi6IH8wh
0bGx+tpCVaXvaWvVndlkL9Ku/gJSBkCalS/+I4h4cTRAXkZMCGE4DW1b6CZeDuwjbuIHBSWzNGDJ
V2WERl2YHWCCdmr60qatdnnJOoBTtvCbhvrAYHSE8SaUSX06/MlTqs4m3hOU3f+lW9Ust8QColGr
aHrQDuIWwEH/u4xpBSWdj4oAWEyjt36fwd3Gg6oGJAwPSapTYcO/e5oNGwTpVYtZMLzj4QirczPZ
XWZGidMotPNXAEDXmCi0ciBKA3weVh8iKvNx+BWIyxx4akHZgPwPvJfcdxYh36Pk6qAPZLxRQTex
ggnPk96+l0W3kpDOV85i3efrcWaPQ573it+BPTjkPHzQz0Sz6/qlaB+1xpaf+eSZb610rcFyczRo
Z+MGgZYU8EeXMx1R68n0TMrPCO7BpIDqI/Xah77e+P1xjRr1A5y6nBruD3T/gXwExA/i+JeDZXHa
hLovQ/STKacaAL/82U1OjZVAkW7/tW83Ght3e/LSyEw9BB9wzAUUaXVj3zhSFz9jmZz2oj6pPZQ1
ziV1DJ06g8F9xPQrNnNWbzjqVFZnWIBxlFRCk+t4MAIqO5zpBNbOGZlvoLxCPh7k41uTsVbcnQeD
dla+Sc2DTHlIt5t+YW6mTWu/1faDxpvkU3EF3De25G89W98TJE400GjINGPYlvYBLYiDcAImk/qQ
C3pMHLQTm0flHwRwDQcnCf8CzLt2A4XDGy3tZP/6D1ZUg6EdK0N4qjMjeuw8pzyesn3RmPmLauWs
wc/lPrV3OaLwaaNRRnubWONpqFm+97YqTW3BDqzDY67ZAfs+8E5j2YX1rVPZyKmDLc74bWkeoK3G
wngzGFELOCLzmPzBm9NueChp9/SgmQEzMsvUmcICo7CAGn1zSgr7UQrZW2hYwDPOQv3QsWQbWrc6
9MspwLkUZjHve3uDY30CPMk0VZQ544Pu+rsioz51tW1qxvRvbxW0YyAkIiuDdKkBDQz9W92JjoSG
RkoL+/gYGPlAHSVExwpBA0SmXSAzT71nfMmspxote7Z/5z9Se/ta7o6lIb88iJ3Z0SffxHFOzxkj
Dme43rZ4Vs+w2jJ7+tVbeMJNzvVMu6eQIYbby7HrDTg9mU67fc5hlcJkOzCY1jqhE1rqMaHMbAAk
YwHgXDDnoNgjESRhJqNjnmMWm6eeEoen2b+v3hAfNl/P/atMKA22Bhr6jnYaTH8r0WBDq2+lp/ZW
oSKdAP08MAoDeR9GHIx8ImA6q4RaleXZ0bfKdCc6ShCVpOYTqCxmacTGPrc6RthrB91Fpm5j418r
wB9vU1FnSw5sco+hxVPhVD0HNKHnFN9XYN3x6OD/bPUUCvo9pag64LcYPsPqb5Svo0wLyjT8oVgJ
jr0FRvYx2ZZCjxn+p2DuUmoh8nnlEnPz5Zn5R2+hIElTKtHeCAtTT8zj5pUl35L9kO+OLcNMy4Sp
LDHssDbVc2Hrj4Kwg1+WET9/OxDSws7fe3vWbIvDl70B7aSgX/wG8KnNpFpbO9nm9KR/+RkN/oXG
+OZZz+rje24Vz21uZNu8oZGBg8bTwRzYuKHE3jpcZsBXQWOB2bLscBSpzeSv95idQBE7Aa5Ft61R
14xuEoql/bRixjnHBKXvh3qXmFVM6cYxoSVm6IapMt8UH8HpMOKHgm5G5mFt/n0HNLYRae+ev97S
hxcYfLvBIXo3ssGaNjwOQ5sctgrmvxIizCHA8lqdu42zOuMsurR4rUYIegg10bqzgC71aOSqKXrs
j+/wtam/jJ6hznvv/phXuRFeCvARUBYQUT9Sl3rkCRguoicB9zay+rltXxAC+IWhBGbn/bs/0k+2
s5gdEIZgjIHlCuLOslCTBZ1YJIHfn7XBCMPXkGCXwtZY7a282wSK3YKQQYwQEaFMI+EhHOkkswDS
FTxLUtOL8JUB2oMUSRQY0bStCrcubb54WvmZNz4C1ELRyEDTHpwpZZG0dTFa5VWcI2kD45TUJoFo
IFhuaUFox78PmqVwOswbcgZbOG588JI/KbcZ1fcoAKix2ObgpZGs66gCWl7gGxq/tkvmH7Bcx98/
cJHqKFHWEVQW+jN54h7KbVLjDNWQ+UXI7L0pinOcDnrGoJTXYfkag19Lp6+hxhqoDmB44j/gkkEm
7vL1V8IkTvNahGmX3XyBjhccRdWpcwt/lWawSQ7Ds2xP5kj7NSzsjXgOQwNjDQYJWjXIQi+HJrEC
lSwViScsqXCStZbrJpAg4+lBSWUJqUOb641RpOpIkJeWYUmbpBLArh21VjG9Vmz+AX8hfN7fM+Q6
+MLPQuQFcR4Zzpk/LJ1fYSY/xVwu9PFwTkQokDOhRZlxmxA6tGgeB0ANwWESklCxMZMQIu0UTZ+Q
hS+JC6vZInmT3/UEj5JcfiRo+mRUHF/1KTfr6pCTfwClMbCgQ/EDjJYYxIkBzUIGIduxdiLk1MpK
2HrjRsBcUMNDowEh83IuuRzxak+i4VwkLFK+u6csDyh5j5/I8/1Vu/0x/zPS8u4pVcGvRBEjRY4u
MVTFA/9jHLaxyHh8vb9hYEcTK/qVG4/cOj/AH839daiLXAnjaGhnxwgbB7RraAydFqqM5mhWkJZ+
CrfTftBp58BWWmLymxg4SWB7BeI5GU4ntB02yCNqJkLgH1jfoT/wLTQk8JEnwMIdzbe5LTLMTjkm
mtEWG30NGHddKcCmnxlHAniJMJZbBN4NFxfp2En9Weq8BFVtXEXD3BHlJqQz9z/PrT39e6jFPdiP
HhwDWxSveJu8AURUqoaKGIhLIcFtTdLKaNe1MlwqaPvMnrCg2YJLcnmyq7KvCUcwswTyllPDBCkw
EmiDBHY7AdxtFFliJl9DeoASIWtbozH76S0COrSPH6NsS6SDDkkPL6HZNqwd2fcp8NUVbLRgjPS3
1c9JvvMUlCg/m+CtLg568DXFG5JtxtgK4kfJhxVzTytP3vfSA18fo2HjJSsow2uNuHmOaDgB0jH3
Ra5ciBK5KnkNRarxmQS04Rxly4UwMWAgRyj8W/4IH7jwT/PS/CtHMEeQH1v6eYJS/hGWABmr1rSg
r+t4Pz8IKufweEJRePnWVYqS6hCtx1k3ONn0VB4peEcH0RFURLhPQ7DJSlps4UMA7cUSMTi8eEJW
bf3IUtdaRreyOawOdMfx/KJWsSwqKlPLq1KJHzNUhvY+tLvqEZCqsmKNqZxzV7ZguSGJ3crGuz3s
3LlFBQ5WPT/Xxa+7G/qvpKtj7PM43tS+qzZP0VfqE5ukZtZBlWcvB+hzMkkunLXGzK2rdnYu+X9D
L8qoWpGFlTRiP/T6kWvRyqXDaOjybiwMYY2Ueo3rmb81EBqI82CvhGv38oDFLYCQ01yzxcNNIjbE
rHmQRrtJt+O4V/NngPfuXyC37lnA6mE8gsASWoDkcsAx4GOvm0uyjfwFPYjn4m82se5Zb8qVkO3W
pQgFJ+wYoKVg8r1Yxl5oaoIK43hu+I6YMe9VRhdCrrQren1lTsIcgi+DL0XCMw/1bARhS0FJWRnD
Wi/S4dzmO2n6m3h4FowRpvGm5hkx/6hAyDl2ZgiMwUv2/QW9NTbau2iror+ERuci+OErgbT4hjit
wYnMspF4Ke+PMD8fy9mh0Y+nBfgCrObiefHzuJCiAc4VWQ9GZNszGVm3r2ygsLGykDdKSOiRwQxY
gSCBCPzg4qMJfV0RDyTFs2LLPPW2oH8COvo0GThrOtU/4HgLJXxW7DMdKQlt3v3PDGiYmkrloXuJ
1qiCN4KRy9+zWFyumRo+mRCM5LEud8i9St0RWhneKnyBpLUWVLRmK6Es/4+089ptHIvW9BMRYA63
pKLlbMku1w3hSsw58+nnow8Gx6IEEz3T6G40ugBt7rz2Wn84WkNr3k8c+sAWu0YObFfFjs/u1ATn
gO/n49pXqeiDwwwHCw4ra7aHtEEEp92Ww1FDs2XTq+lH0WrGqxoVqq1VQ78F+3Ubi1KDb2/lblox
Kbdqnqs7t4uWJDGv3BbwJL58zLQ+v5yUKLkGrVeYPQ+P0NrHqYOwe6s67abRYEZt3HdjcGBcxU7+
mqzwVIg2mkmVz9GWlM2ly9jk/EtmKe0GLA5VA4MQrlgJt2rvZMrWyHZq5Ogrsb+5C6mmDveGtw/q
Q+zIW9EZfhnK0s1xeXyff8VsCeMt0RWRZDEesk2wL0u53bXrYF8ZzkDWJIlsdXyUrLfG+hO2Gz14
xnYaEHpRPyVas0Dg+9z851uXjwGJywubuIyH2fnkCN0QNQgEMCQkCg3Sn9bOeDHSn7WFnCwKwxst
3rTtVtgkEZx6ZHU2immX8kmRboTQVpI3wg2/2lCAFceDkZOerO/qaJ+XjrdwXF8ZNlBgvCyANKPx
/Im+/bKMIkkZtHLoh2MjP6VCZcfWvVpKdlPvUg9L5nyBT3RlrZw1N5ulovJ4EoY0pzAwgmnYavrU
TFVVKSON+eZajZMHr9/v28uTGr2Q/+3iPJgFaJlYcdQNR98rwX34q3Lwd/9/Tcwe4Spa4oMc00TS
BE5a/qKC8v/QAO8MAkNgiUzX+YKyjKzymmmazIicLG+lKlvYQJf3NqP0pYXZko0Vs1EABQ7HQP4p
yNGKN68dkBb9vh+XYch5K7OzohKa3DOmgdKwRjUbXtcuoU9qOVb8W6sWtuFSl2aPJleQ+ywMpOEo
jlg9Kb+7VoMz6y5c01eX15eBmy3pKtZSvYjF4UhQxLvUI02ry7++H7arbUww6QmOx6kym341SBoq
W/TE5WVsKn/8ZqlIfHWsvrQwm35qsYUWGvTCKn9oxVuarheNy68eNXz+RIfBXGUeGeJVquHBHoxH
WR5+y2Gwaqze8frqT1OI9VqiKF253bAwO1f7BboGtSCUAFA4Pt84aoGgHJyR8VgWd250X9aPkrAk
+bjUxmwFNFktBVkVj8fQ/JU1rW3JN8IiC2+pkVlIpFqxG4tWOB5jwLOKsm9zaV1Ai/5+oV2do0mV
CtgBj6H5HJmjIPSNWI6I0zyp3kuXFrdifnI1eD0tt4K7RFi6urCpy5L4mRyh5qIQtdp5fjKktCf/
zYTnUj1+35+l359G9cv15gWdKuRtxtQkPyPzpAsL5JBrv48pAy8rtApFa559LUMZ3n2tj0dDz34o
fvnDyv6z9C6sSyg28EBADRgUr8+70EXtOBZobx7JoNrWsG+012xYfT9MV97dNKLyNMTiDTDRPAwQ
jTCRs4YDpgthYDudhYg6LrwWeUC1UwvXNsTcJNzPTBAGSRcP4VYfLAu1EMmgqtq3qmujEhBvijgb
l8gTl5cG5FYK95S4wdOSbj4fAYTL6riRU9yfGid232u7HB5Ie/nKAg3zyihMDdF/qj0waudvuiG3
AiUXM4KhZCXC1EMOW9vF/W1svSjFSr0r1G1agxezqWgtTMDl9qZpODcK5Ei8wOYY3S6MOyHiQDyG
MZRP/PtaFAS1rdzuVQqL0k2wUvSDW/84CeMjWsGduRBgXNKsoJ5+/YDZII8JDhaIKvZHNdibIrCt
yGm28u/ytQF/AoqwsPvtjfynP4xrzf+BytvCAEzL+DxkPmt/nnDifRvjncx7plw1xmpAO/EZ+Frp
rluSXq/WXeXbzS5bOn8uzztaNUCHkodB72y+tOKeh2Inx8MRcaZYWxfZWuP5EO7D/JAs+d9dW8YG
uENQGhMUVZ3Oki9nERMvZG6nDsdC2Qb1VnDXw158s+qFxOaVrAjchwm+hoEzGqNzRL0RRl4JZU08
uk8Dr6Bkqs+6/5IVeUI/++hc2xtXvDKA5lk3g7oQ4F/ppI6otk5Oa6LvzJMWQiM0wBFpPB42lh13
97r7IR6M/6znhP8SVDz01gmGIIrPxpKyQVIWsSEeS9640np4DvqnWv7wBEcst9YS1/ES0j81B1OI
AaXCxhSeT12Ri3LZoXF6bJwO76xd/pgnTl4ApbVWfnLox3VLvhoLvxVbVM6ZViVcZ0sFtyuLFUlc
tAsm/ilTO9uiRi2JQ89yPZbNTbcN5E2NRO7WjG5NYwGkfiXVYSDlSNEVLP8nley8w5mQVBmG8vJR
q9di+RqFW6O3fcEpQbGCh8SFcyWv8v74/SFwmfFCGYwgAIziVO+aRwOemgJNDErlaEnI2a8zQCKd
+FIsIWavZF/BAJPWRoIXshCFp/Pe4Q1ieW47isfBrcZ1zNH37kV17tthLlp2NwbybWZawy6w8FTC
e0S+r6qhXLhtLk98PoK4FKo2qgoEW+cfUcaYpQiCLB6xYgzjqU69NrO37wd02gbnh6rJRcYBx35E
WGMuPmEgiCNmVSEf++iIhp0dNOrCxXW1BWCyoAioElywjqNMDrS0yWXM6OFTcktq1RJK9spAUceF
hEROcKrTzCJfz5Q9tSll5aiogBLaXQvYavH9c2XFE19MQNmpFjlVtM+nI9TEehzERD0q5T60dk2n
O+JtVDnhMzga/bYZnAa9w6V4+/K4RBCNdyEuVFPALc4OFqlRezFGeuI4tKvUXwXxoT+o+0BbSIFM
QzRbB2fNzNZaWKuJ1+AWSHG3GddWA3gCHeiPup+QZwub+EryC+Ez1O9xyAGUoM5zFUIFeyfrXOuo
rBQ73aa3Sb8at6PjnYSHet++advqFKKWrNmGdofvpZ4ijOl4jdPsx+f8Z2yXNT5+R0/bun+/3w6X
Byja4kiNEttNmrjqbI7FuveSzPfd41gArr2tjWSfqaBh0Q1o4nhj6Kvv27vcHLRHNp36DuwYNuH5
mkrAh0ZjablHFfB0qPOwXjhDLucVWQlOMEA8qijCJjpvQHWR2G4rUT1GNmDFlDqIoxk2qt6R/qAv
8egu1yqNTaodIrohJuW588bKQUH7BwjKMfKf5OS2bVaD4GiCvbBWL/n2bImv7Uyj+iVOSuosk1tX
U481JkT5g/mvTU7Iy9l9uq6Ow6ExbxYFUS4vnvMmZzerZQ5tWhH9HoN/P6r4NRNuGnPhSr2yFggc
uNngtQLX/Tx/vvTKE4scRyVFO6o6CrQa0jnd7vvVdmV1Q9eHZT49X2D7zc5JEVX8Gu867QiNwCzu
E/dm/PDjrbVakpS+EmFa3FycllxcwOPmgqI89jTZhSh3HMDofST5Rj62O9F3vORDBZGn21lovwzF
Vgm233fxCtrpvOXZ2jDDztNjX9OO+W8UHcujKu917s4Gp4IUCOi7+W5ZjugeEF63gDO+dAvPlEvB
XPYsz2MiB95LREezQa4yw+ytrhKOJrbnPWBM42j+KoVtGTxqme1K+U2nvGejYVOsSrJN1DxhbhJY
vR2ISODKINvvtLC0Q4YpvqnUXRTeglFJ0ofWdNp+j60OFJBjKdz74xrH+PgvWmgLYzjt0/PL4KwL
6uxUGvJsqHO9FI6AnP8p9V7GSzDZN9Yd2Z38SdiTIW2b40Kj049+1+js8Ij9xPBji0bThgP/JYrF
lfeoK89U17OitHPhWU6X+AZXNsTXuZpnTgqMmHCTyIWjJjtFtXFNB7y41fxtD7Db1srfotw3v137
t6HZo2pHqwLzpoVuTzfKWbdZJ8SYVKhh+ZC6nx3Qmpj1uu7K7rF4tQLbRPyh/SU69a8iWZXWiyA2
9rJe/8VQT2sTTguxEqaqhJfn5+eAwrzgNizRKt5p9Vsvot146F48yQah1t0K++/7eHEt8Cii9M7L
RKcugaT3eXOJiNiypQsuTwUqba95ehBMbvN7a2kJXRlLixQhoQX/QtF7yiB8OUEzs8DCKI2EY4EX
8H1o3ejuWnZ6Exfx37WDLlje/een9NS36ekH950bYo4RkqQsatpCE46xt27y10w/iN4Dgj6+tWms
rRk7en8fvJPG7tpttcSvvbgxpsb5B3wZUk4Asc77m4bohWDhKBwz6aEF3ypm6cJRcFlE5udRdYQO
A3uQLOZsqUi56/VD0/gn2bzn+nOScK9ET7nwQ1cxckg3gpOsMQ53XO81Vd7NgzI6dHbIbzT5oCFq
brkLB/xl8Dh1WGPpEooT8n8Wm79MsmxJZRa4hn8ahSe/3vfFk9qd+v6t4lKBw5s5cvEqQ2NVqh+t
DPIYt7PRHl/D7sMwnBZUIOKfuNrZefxX6JwA19Qx23T6HQXntuP5upi3uggdpg+efFN5zGGvMBf5
8ozchS3Xeicc5tyVtIl/qIZj2Ag8jw35UsdUsETZFp4zcORgguL9+377fabkZ0cMGiyQySYgDGXO
WVBr1B2SVIXmn5CGtfNHvMvqlQ+zdt99oCbXfYw1NJfqdczvpOK9znMbIB+h968sg2VnI42w0jaJ
aqcbs3ZAfUOHUdeZ8DE+F6fEcgBQi/ozQXKwRjNB1NawkQGESlv31jIdC+WUvf6Wj854H+wbFyUK
LJxX2Y2vb9x4E/xxuduO9R1cCx7Xia0IZIlX/kfnrUL3z/cDcYlDQMyN8ZcBJCN7DcPufL8ksq8i
S6OymMc78l4BcNXHBhSdVnq7ApzKXQCYMbazFxM2g7DT3BdYsO1zrTvNEjjoElAzfQugHcB8FkHS
HBo6UBFOxyEMTjXPinw/SKv4g6Es/mrhZoh6O4+OpefIEki/m+lUhmkdTk7ndu4FazneCKjMOGm0
ltq3bqlmcWXXQ3rkLxYtRzax4myg8rAAUp8EJ38v/EAd332swp34D0N1794l28qLCDCu8Hv8m0Q/
Q/EO4KzwBE9k4fFyGcwxSBO8lOr8JHI8F4nJ+l4v664MTvHwaL2wTrXb5EQY2QxPwkRkHzfQdgju
xpVobosXo1043i9JEHwAzqoTs0CcRG1nAxHgbFNKvhCe8N/tWwdJ/sxwsr+V+5atheHQFSkyP61d
NvdcnkL53Gebwlt3pp398h4i7c4VuPE2VfgQPteloz1+v6Cni/N8Y59/3ez8L3u/GpXp6yjCQCDA
GULMOOsgFGTPLuDQevV9e5clAHguuCAqcF50UhJzu8CiHJsBbe3kFMq3ub/SP0R33YSrQjxkd667
YS8HR7HcSYrtn7LQGQvbWyJOTn2a9ZknM29aHIvJyF8sTT2vezeM0lMq/rM45nleLnTyIvpFTI7J
JuPCdY5MyWxUJTcII90r01Nr7pun/qBs6oN1Q0julbtspR6EZmGVTXfovEvIcFC5A9YLD3t2PqO5
UguK4mcnt/wHaLavX9vsv7IE6BNuoJ8C0BTYrVmfXCvx5LqtsxNXDk7l8min4VGt1tKrsATguMyT
zdqahQx5W4SxNlbZyfjdIW0Aee3g+7dR+CrUD/qPqnGw6Yyz9fez9vkmmQ8iJRqy3gh5SAhInB9Z
YVMoqRUY+cmHgjdyz2DTlu5bYZO3jq/cttUqidbio/KvQASJML6OUPHYCU+edStoPwPMRmTJLpDc
zGwdkfIQRQEnTneGgYbGa1PtR8xuqn0bQKe8GbjA8CgbCCdCJ2te3CVHrcsVQbKUo3dahERdczO+
HB8hP+i64uQHK037maV3arP5fsAuzw6agEFG3hdA54XFXJxWruBaY3Hyqtru+5cS3mPwLOLjM+zT
J/35+9Yu6yOo17Kr9EnSZtLzmy0KyBHKIIpVcVJcWD82eu/t3i+3fnMPZ3VVPkvP2jq3rSgiLPmj
F1thYQNc6641BWDsAapr8w2QVy3q4V1dnLRxlbt215vbqFdWsYWX9UdQO1q1RPzSLl9ZdJlCLW8f
NDfI4Z+vyNhSardohuLUrpR+k/G6T1ENlOS1+a94bUiswstdp4Ljiqs4XUvBpkFhQHXG51jGa/mA
7NGkBfVRhHa9lgGah3A7I6c08YxzytgZPad67P+mudMjPtfs8/wXvKVmvIMGUCY7/ZdcOa2wowSV
E849Zgu5pEteDrE3KFcekhTxyIlP3f8Sh0u9HJhjq0FoVWwRTktcvoWJ4xWbMhocpUObYSsil+Jv
ovdBe+7Vldq9KH8N8h7aqgud1LKrEVDj2kp2IW4ilWmr5Z5S7iivRKJ32QmNHeLuvnFopFVmbfif
Wr10m3zils+PjfNezM5eqYhzxDX18oTWQGCtjPFFMe6QrbbG2+rf+IssNI9wd5v+zWLbex/NfRhu
JGPrDo5h7qoQx/UbWdwOq0FfhfWuS7fW+BiLt6qAOt+mdB3/WVMeskfjZ/CsoPmivHmdT6Bgh8Pa
e1B/1+7ayG5jHAjeeuFQbpEZ160ngzj4bxFu8VcXgtfI2lbRQyRtRmHnRhtZc8r7jGdKfj+EORJd
hYM81Lgl6+nzK/6NAB9TdzDNLm+rgtrcRmqdoXv0f6FdVFgyL1H+fuzIMfpLep2XmVkWBQyC6YKe
DIXm2YyhzJSoEozyJEILT6t/mBnZ+kv6rG35Rqg7C4/BKwHiWXtzTpqSinrCOixP8lP06h1a7Xl8
V+8606kqJBjfx2HPuZ6t8CjNNN4X8sv3x9pnzWe+fPQJDEXld0JEzVIbWiynXZLQX+tQfOhPldMf
0lU5bmSdmPCAEBN0TnQW9jBnm3/iWw5laFXwUL+v/4ihY/02dkmS2BpiBFm7xqHOtUHYWoUDbcvC
HoMxix7Qf5K23XjrOvUqWbX3nmw3v8KnlgUBz9xdUmy+rH1Oc4gGDAZvYGoQ751t7G6IrcQIqhOW
RH7PpfhPzyzHTONdI9+KYuGguXJfGv85lqVV7gYifVzgifjPWzXFNtECzS1PkrqGFta89j2c/p/+
wWtf9CVE5mV+euqjOclAmoSyF04ShSqT5BTC6uTz5qr++rW80eu7Mnsj1armuzH8rbXoNQLD8G7g
DKbxEnXjIvM4+4ApZ/bl9MSE1O/ELKpOarSPpUmVAiGICLfpw6KMGL90sUS/dHW2RCmWKEOi0lUx
2kuIYIeofPcL1/uVByM3HM9qQglqPxf7QE910dVr73PNhNV7oR1jbac9JBEVUeOkD4ei2Qr5xhhs
ABi8vgtkxvx13b/3FPOGrRgsAHuvvFSmDzKIBvkc0nOz26kwvXhodcbX4MBr/Pt+g62CxB0DCSLG
syV3BLSkTAAoJTzsxxi2enyTas7358O1WSYopZSIlipxxywobdxazwutZpZVKtLFxvVfx+y3W92Q
8PjPdk6sKGpuBlglUrrq/GFU5FGEka9fn0LEvX9z7AukUHgkk+AitfJ9v67E+DRGVpAqFR7F5AXP
l69vVG2fjUV9UrqDKf0w/wmtDOp8I5El97aKhtCpty6q6EaOFh5L1yLJs6ZnO0fS8yQPkDk9lb+l
X5GiOMqwUpGoqk0b82+nsht1lb3o2ra/r1Sw9kGEfdnBXArRrx4hX4dgtq9aFXckUarqk4teS7eK
5LtCIG0TkmJ7qvGNbxwk7kXJMdqdcbTahZV19aa10OX9lB3nyJzNgKWMbibUTX1q8KBN8kOurtXC
cfu7vNbWpRU6lWQPSL+4+nFh7qdfnh8oX1ueTcCQQlypqCSewgo9rMm7zEicBAFTkdTv36hajfVH
WvxOhpeqOcjW3hveQMr17wufMTVz8RkkM1XyAAqgj9k15UdBoxQZ51ob/RzuWqQMNr05PSyG7iZd
jx9CdojUveE7wQ/pwcRdL1+KgKcr6eILKNzzpgD9xcY73wSyHgWKXCXVSfoBKvCx4z1dywhmiWsx
OITrVN261ZZCX9VvhoNrl1s3Rqcm/FsToN2UpS2ugh/Ctr/Ddk7rHSPYUvNp/zNplWNhQhf834+c
jqgvF03uFrIVagwTpswDfGUIQsmhyEmGe86i1sTVpYGw6CQOzxKZa4Y0Rhr5GvCOE0ZhTkbc6bv3
abgKjYW469q5CtQO0DNq5pOT4Xmn4jRujbxpq5N5Iz10Xoz+3jp1wuYhXgL2TSf0xRx/aWkWlkhj
l1uxT0t1Ct6nSwVt41XF28Jantbqd63M1rKnhFKrgtM48So9Cb/0f2GxS7uNrNzqqS1me/+uclff
t3klxQCGGKFLWGYaVtmz86PpAk81Wg2gTe2vQzZolL9ryn+fJ6ZokhVGHXryQT2fJ6vUki4JheoU
d2+BgfpQ+4TqKHJ+CvF51/b/L3360txssrrAj4tRcKtTkf5tsBXMzF95FCycvFcHDjwpdx9PHRhx
530iBgrHWqdPjeVEoGaRBoij/wzpZ8viP8WxJoKx5D4/bySX+kYYwrA5eS6if5rd12CkltQprl2l
5BstUkATTPai9mxEo9WkatqcDOk50J0sPgjdDfYpK6jtnoqMFlQVodok6PMq3c34Q97qTrB51YeF
5MyVTQYiGG4E9rPAHedpZVcpzDYSs+bUky4epbsa7u73q/3KZTGpFEyVOAhSoFbPx3MY1SpPxqY5
KUiIcUnW+cFtdnH1qLqb71uaH01kRBD8ILMGQJD3xVy0t40bN4tDuTmiJSd3yU3eiXd+aKFrXz+F
mFNFS1ib+eD9T4NAvKZCCRZcs6WiB6Ic1qXZHAWZl3ZrHFu1WthXV5uYwAIT9YBC93zJi2OcRlbQ
IvZBdlT2gSn8x0312QlkpiaRoilRPQumdMsX0iQokdIa9Y1gPRZKZCPDvdCPzyzj13N2agZpA4ys
SVqhWjJrRhrNauReaY+kQYKdrq7MwkaRT1hH0sEXd+KtnO2bX9mhWi9GzPNjg6axk5tSBZBoJre3
8xXYiHFolhaaQzqZkWA93GWik4X3zXOkvmjVUW32rXyny48a6pr3Jfpn3y/L+Qb4bJ7iJyoIHFmg
V2fNW7lfhFnRH4PAdwq4DI15IldUqdCfFyIzReG3ZqMMQA/KljlBw9EmOG/LhFHVeV5DW9RWSxc3
tCe1xZzGtvCQngpU5KaMNlkhOE/suE1UtK/qP2611pXSHso3v7qJ8tcO+TcwY8ohkrZZiqCYndeO
Lt2AK3iR6hs9gxAoA2NTFw6ji8j6f4bqfz9/NlNa6XZCaTBUtbGXByJKm3yc9xxZ/+LIthQI0E68
wIm4tjAZMlACKI+ClJ6fGoGvupHvt/0xMld1tUPGrDnkh/ZGVtf5Wya9DLHTWPs2utfeG6qw36+N
660DxSWO5SYAK3A+YWHZ14Y41qhklM8qhgRldfAHF2l2w3YpLyuSLee7dJKQzfdCuEZMLeteJXPJ
4fHymMEphvc6GRnUlUErnH8GZEOLuLEX0WKPBCeXURaPoyFdOATmMSqVXKqGIADIWnMhzFOGghcp
uSGY4jEcN+o68fNV0FcwF56/H9SLDffZzOSljjnV9EQ+70xrtCJAE0s8ardef1dWAAkkxdY+YQfj
+vu2LtKgn32CnAVAGzMO6tTnjQ2N3hP50JiUHwtpZxS7Cnqukjhw6AP0Deox3/nq6FRJfhc2zUdQ
VB9gyp1w2C5yJ66OL9Vh5ImmauY8JaqMUZpJ07f0qAR4fbwdwzuUuyNlsdcXVy1DTBUYyjtSChyu
syEetUIlARxIR3yhYCEOT+lRTR1TeE6e5Sn77RMxlcPKax5GA+71a4XPXZd1B/Q9vx//qx+CLylB
Lm8R9RNF8OWN1cZR3IwR5J8hOViNsAFJhMJIWP8Oy0e5W6rcXRtgBhclSGhNbJdZtxOlki0P84Rj
3N831Wt5KADzoMv8fZ8uqI7TmmKLTDwxBLD4z/M1lXbU+vuoko5Gta5OCUjWWC8dhbRCiMqUjGu8
zHX91I7viZHeWI8LzU+9OLtEPpv/vLBBKnNznTePbJoHJ6aUjoqPkCnoiXJX+jFFpCer/dl3ic2T
tsdKsNawy4pWChqDycQS+P4zpoDg4iuAs8tsKwzm5kUuA3hd5Ku9dJT1TYbSa0d6+iN/laNN250C
7rDvm/vMrc/bA+nC7oHdRNJwFqCUjWZWeSRJRz27j6Td5P+OwJ3b3o/+qu4A2IzaTsGT2N1Y7qrK
T+ErwaitR9teP0L11r1bXXP6NLDDcY2aOtyJpPxFwS3eZ/3diL31kKzzbGGQLs5tcva8+S02Iel0
jqHzqSo6o1TyYlQ5fdrcmeCEDoyxfGGTXdQlWASY8sIBhwoOVWmOxSkrlBpG0xiPeVXY2vAW1i+Q
jAtV2771ceCIk25kurQArraKcJQMYYUNR03kvHOxWuetXLRcF9o/7wPZr9bcGuMm7v8Mf2q3cgx/
aTgvkqvE2Cy3Cd7CHQgddBZuR0kbG8rIis5HCoOxsrHG18rnLCN97aVO3pYvPJ0rFcn8ky8vvF+u
dPi89VmH87po+qKVEBJsVyPJmwIysZsFdq7u81p1dGNXRvIBaM/3S/8iY//ZaxQ5QUPDvBHnhE0Y
4405mBlh17CJ2xvBqOwxG3cSNU41uveHf6W1CT1gaP1B0yoqmcYzb9dtjXNA+6duFnbi9UkAtTnV
wCbA6SyIVT1PNiKrRKDnN3KyY/lUjLtM+Nn+01uKvi/Ieja7funQu7xIGPsvjU477ctFEqjACCSV
0FNA78KUqjVCXm1/WxjwXMLdMPwQagA7ezPrfmWrIXzoJHCkaBKO6ceg3tXpaWFO5hnOzzn58j2z
nS0WbRew+vuJDjWkByOSbCtb6ynFkydPehxsOcxWi3HgBTbyf5oFLkIRmTfhvJQxxl1WSG3XH8Ub
jIkM9dmo+q0nQwvLf4bmu2JsCj25D/GJEF4s8vt9dpdX+2jcK+0demRJ8dhLnV37R2XY6uqDGRQL
J97l5TTN0/9+4GyeWhwnxErkhRN2yo/cEjC4aPyDkMrjwm68KKzNh2I2AwYuKQL46/7owbF1Xwys
HCS5pnIc5RtBPxok/4eVQmDJECQ3ZeHI7p1QPYfSUxm/SBgDeu8La0K+uBK1SblqSh1yUZFWPl+j
WjDmpuJJ/dHCAqRfp0kONU+N1A9rMMdNqhV/azIxD6VWuGtR6g8CojGIn6kfXWwmC2+1y5tn+pYp
9c4y4QEzOylDS+jTsEJiL45SZltLVURd9XjhLLi2K7+2MjsRyWnHgRLTY+1H2G1b3GUlW1R4uH8I
3Y+F0b22sr60Na9b6mGpJAKKIcdIuBWSdzP5O7o/9Z9yehsojkfx0o924X3Wv8jDPXGsttDVKwEI
IwoNRSKchVcwj6lb/lCvNLk/muJ7bD7UYmFnabvOwh3MlC48GDo60VLw0ET1qsze9fpjwBNqTPci
gYdJycX/i6q0nmzU/lDnVHnH5zHdRpV2bwrurjI7Jxceq7rAP0S66dQO44nvR/Dy3UUHgOzw8ABg
Tc7qfHnmg6VFmiwgSwpgQ13lWRGuTUDfoIXzOgQuMeB3NA7lwsDJV7fFl3anP/9ydPeFV+tqpPfH
Ci8Et10F5O+1XHFU99GInUhF5V94k/Kt197xku88/J+BzOMM3GkrX/+RRBmixfAR2L7pYUm66zKn
QUhhQEcjt0AK6sLvLTbZgGOLAl+p4ksR/Inzey1exSR2wz3epUYn2OWNiwTv95MhX7tAJjFRUnsQ
tPmE81GJBbXTQo/Z0Px2E+qAcnTzoLuDnZvYAljAAbwYCUlknQ8lhF/pLs+PYbWSkJ4YqV0no3Iw
vE2qPw4ZmdTFkPLK55GtVdHTnZK25PTPP6/VuxT0LbnTsr+nUmHnwbPsOz1l46jFoGI4emgEDrfa
/vthubJGsUGkZAkIhUNrnrKNjSKNzUpoj6P4WknZdtS3VVZs+jRZK93CFEyH0/mLAnYBwhSkHSGW
wis976JlJWbnqZgUqD0i2b7ddq+koHX5tjUPQArV5++7di185PUyYVYpYRAvz+KmVhVSXGoVHAqQ
sH3pe09e57S7YZWgvEH2SKH7TwGT+SJ7nXETp+lSAH3lvDbR4ETIlo/AwHbW5VyNY7kMrPb4bCLy
3zSqLWbbTPgTjxhXLZnrfNrFzgdYRyICX4aJUjJHlsbUUMhd6wgS60N6P6qa8BwbNfIpReRRMcQ+
9KZvWPFKPuUianzMUlgc6WA162AY5VthNIu/gq4MzuA2CZlPgIONEZpOQyR+aALzFMm+sjJkAKGj
Eem71s3xC0AkcUXlqF4rpfmBD0W+FRpf2ghdHKzVoVbthjTwRhUHrbCrRuG80ZRi/O+HLbKzsAGQ
noJcpM62d++LhRckUXds4/RNk+snVfhldE9tcV8pp4WFdeWANXkVT5LcpHwuFlZs1gDT/Kw7qu7a
Uvdh5u4tMpGpD2u2+9fG2apKkreh6pzEEOxhjO2FD7jMu5CchKZPSMY2ghRyvpPytvFGQyhINKgb
F/xwg7GvzP2YQyfrxkM57tPgJhHAQ6i/xeYlayBMFToa0T/S0Ft4KVxb4rh3k2rSEBYEWnT+LVo6
aq2q5UAD3Z9F83uwHnAbKHXbyO6zdKHj104QSu28y1Q4HxQkz9saDIq4ftp0R7kOf42IeUWGbktj
8KD/boUcb1ankZfgW1cn+0ubs7FGnkjO4fgjfe0KvzHkCt1tlnOFejdZXG2FEcBt028C7BncdFzJ
GIAvTPaVOIwOM8SsaxQNPjOuX67zMa/rJpZqTChxbwz3RXOrxXdR8yDeSfU6QMEWK6kyP0ghR+i4
Su/GJRrF1Rn+8gGzrVU2SaEO02qD4LPW4sTutXTjPqK0tm2C6N5I1YXQc6nH0wd96TFXuB6GOtMc
DtJ9L1X7IrFutUZf4nRdu3O/juwsmhbAUGRWyMgOQrWTIoS3Cy5efR+AnkoNiIPDaJutvwk1O9G2
30/r9UFFYoHbl1TVXFFHcEtTaCv6aCTvhbiro5fUwBXmWQGovhAQXgu50OUjkaFMrfFCOR/PwPdA
yItld+zSv11wp/uG405m3PBQbuPKztzNv6z+933/rmUtJjFAjEDo38QpP2+0zepUrFv2DWo0g9mt
lY2mbmPspBpHwChD25lNvUe61//7fcOfKe6LW/BLw7NrPy8sM860jv0y7iX/OXD70yhG9sQmLTma
fD3HMSS0xQDpDO8Qwz3tQKqZO4t4q8PQcgzyfage/eKxEF9kLEp7eQt+rnfJs8hYfqs7s339/puv
nudfPnkWJlRFV/dNxljpLflRE2aU1+1qYam0fW1oqE1MjFOI6ZPt/Pmc+H2XNaNSkSyw7rSNv0bf
QKlQXXt1tS3kxRjjDI8NkDzFv6qTVR4FpFVB99mZ9X9I+7IdyXFk2R86ArQvr9pDodyXyqwXIbOy
Svu+6+uvMWfOdARDN4iag+4udKMBeZB0kk53c7PoXuRu8NZT6xv0zwTdrTreL5s3S/6Cl+D12djZ
GujNRw0DBzx42WhaNrSnJULDkdnwyi1YogdFOrQpdG7ku1Zh0cnvGwN4EdAgXGA8ddZE6bbkXKlg
H6INufJjCWpoEHvLf/FQ9agmFqEFw9x3zHpytGWLojRbyyOhWvRWy6vOWn3EQewpaG8uoDJ5fSb3
MpmE5uB/R0cHCnIjDXk1ybgws6cIYmCi1nvQTj1UADR08mD3wx2k+bThoMPZooUHxB6lTq2766Iu
ENPhBrKqjNXdC8vxmyC5ixozgA90IUOpJhGC3/hNKl/fG1rUIKNaQDF3GkTN0sFG/g7JZeiCxloA
sCA4hBUgOxlBy86zBy8QeNg3EIKnW56BmB2NRMKqN+1DIj7y1hxBkDKGyJ7IeGDtnYNnpqjbM2uX
2ugkFQ7Wandt5Q9vLWEjSvuQ54L0V6fYGRDY6LdgVZfJoUGdg+SVhbQxuTBx+p9vdimPoq4TINsB
Jgrd5IxZNo0lYxFFXlbs0Xp1aoaK//qlarKVSNPwq6+nqzv1R6g+Np05vsej14134xFaOwXkANfR
7qoPgTXBu2spy6hRoeYD4AJ1u8XRWo6rBjiLWNwuYMaE4hC/orHJLro36LYjlDB7+bF9G3r0cm0Q
K781xkegTqL365uN2tpg6UKJXYcwBcpzOh4F1HyDrUsbjGQWQ+2uwlmSmIjN5re6sdEaf90SdV1c
WKKO8UXYYr6QJhGkYHdmqx+mwo6YkLwLIwpaI0kLDGkZREGNmtZ1izs+F9HQL4oP5RpMHYF98AoD
Q79jhRjA8xDq8kidUscv9qGe84mShMKbunxABEFuoXTw+JfzhcwGECXot5QQSYML6Xwn1IusZiDX
SUJJg9KDl1qCdoRDXjdCuSGYUkEDgj5tgVQEUaGjRqJDSbrFzk7DxpbFm0p0Ws7X19+9wMiiUNsa
dmRIDeGVC8ka9LHSoM85WcuiidskNNZw5G2BxbNCBd/k+2CRIWoQOv4A4PN8sqQCyhSSlqRhNjir
iu5DxKaMqdozgaYNdHZB+M4AcuLchNBGaHZN+zQEzgpEkqvLqhbtzBEYmNH7R9ACBAN+bsAQ0iZB
RS4Nq8lDl+ry92sNDDGevBAxJHI39N4oCiMfu3VIQ9TCl/zjudLttn9e/pJMkiwFThMRURBgO3hf
U8MYZL3YdK7JQoDk5PiG1z+YXM47S0GwG1gJXIcqEhrUTC2ZIRVSnYU96tbca4suXp1RGbncGHjh
yKQHCn2YCOmo06rOprrqQd0SLvqhmoJ5CQrwnd1mg3t9A+4OBelTCdBdnCn0bKniNBZLV2ahZubI
aBnjiFYQRpaJZYMay8DLmar2sCFFgT5/CHaeN3+/vyUJIn1EzFUgOJ7zFanzNF80PFAAn3BTzdR5
xqt3bwin36eeRxIq+dgc+P7Y3a7oeVbtmWPlafZsyCShDBAS7kSDslFGecZz+ZyFCX+7PAqljaTB
3y828l68CPiRig4zKqrqjS1qsqzLQzkQIqv6+ZdktN9bD5zqSKOivIqLg7r9uomrByU2srAq77r0
rk+cv/79YA5G3RZYdwTodNdatM56G2cRfv/6MviF8py9XDdAN4WREeBnazifyIkO2AjlR0uZzLHS
FmFujlDC67zfTW+toikV5vqkNaAhtP9EHwyjF9c5zAIYAJgUEoHkdD83WlRxkq+ahoLbmxzMNxwU
ntOX+CW/ke+zWy7oIJzdf66P161eeBuMktAB7zeEuSDePTeaJLWiraqOxqYH8SkNpa/rn98ZE/hQ
kFEHVhOwdpoTpSl7bNZK2o7gwSydLXIGL2PB9naGQHqVEL0CuwSvoNytzPoKGPNxO84B/7B+RYzd
QmeAMDs8mOhAOIXCG9pivwkiTp6dczcCwlpN21EOtLf2dUkJhRZUs9EaWB9YAjCXg0GlA7NFkj5I
CdMB+Ra3upqpEIOK6tuZ+wNuSyZB6UWsjYIqSTeTVjIYoA/JYQRwOY9T0LlwFhGARnkBglO3gGao
D9dXn2WJuoPlfEyFdYKljAt+A+4QS5ayOg3nXTdDPnPyWMMCYUDgVJbRzIMLjK5VzXw1oGhrbEcA
Nv2OcRZcevD5x6kxlLLYx5uOjw9ckNePTXKzgdFjcq4P4eKeJ0NA5EvauARSgjnfhmLMJUuTRtux
6vwI3L7cEcQOGZ4Ns3vd0N5wEA6hfiyA+wktY+eGKiMZ2jZp+GNaOcoEHsBjVjlV/nrdCkn+0iuC
WAIPE2SGUEujtmRs5BK6Cjr+GPuFcIvKtIq3rRNxduUxm5j3RmSgMxypMzg08JbnI4IOb4GqEc8f
If68QlmTt6IROB7GzU9nXoiTgd0TnTmE6U2W6dCeX/veWNRoOtYf06GwHzdvdd8hU8p4CF+OBiRl
JOGAhlhCs07dzUmDTKaklvPxp3y4l+6vL8ullyE1iLAe3VN4NuKgOZ8qJBsqpa6X+TgvDshR0B62
KN6qOBMrxr/c+MQQ+mRI9gRdvVStKSr0qMQ7ez6mAJxY9S/cYwfgAK6P5tLJYASEHeAKxQmN2JUa
jVxuTZ3ASHGAIrRq6Xc92hqgRNwzAtedtT+3RA7tkxtg7Au11PRtPkpvpTf+jt5LS/oj+6lu9iwq
W6qsAjc7N0X848RUIW4D3hswld139xJvcs7olrbqQv23MjX7+gzuONvZDFLOtuFca7QFxlarfJQz
e76bWcw8NP78YkBUVJNBaS7SOjJ3d8n9NJjD5/RjtJOAd8cD2LrGH9eHtHNbn08g8ZqTCUTjctfX
FewNbpe6oLb0JI8PQdZzQBNFtDF8kO69pIdHk3Km0zgYKS/MR/QJtqlV+shdoZS5HUUoRwc47IAn
9HSXN21tcpKfLM8kPn5+0GK05AEKcMg3hO58tEZWlinHYQ/Ex02y699DbS81TLnT7BpoSF9b7PLE
WaHl4V+f6MtA5dwyta4aJ6JomsOynDt65iWKp28ra3Z3HRT3FADUANODiOh8eE05xtkwiTgNq4Ps
4eV4BH+TamV3UA5QR7OGADCP3tYHubOuj47OzH6vK7Db/2L9QJ6FusEyMU2GTsqWYxYqqq8nllsc
k1vAAHzuRnpQn8z5IHnXbe4dmkiCIfYH7JTgIM8HqyEp2Y5GsRyjF9CH+YNp3C5BwjqaafbUf40M
bX3oEQOgCBDBczNiM5fVJsJMEapO7cdOD+XS2/ZGCQyr86dgCbT79HNzVS++kw7Xh7i3ngAw/cc2
tZ5aWenKtlXLUfUmcJFDQS9QX66buHy74QRF3gedBVCnQKmEslEWwEPKPWx0tmBuvn5IvcHPPc1q
PPkRQqyuzggNyK1J78FTg9Q9VPK5vAwNDM4WiEMYW0DcnbKT4VBesXTRGi0Tvs49ue1j89w78Udt
bofJ1A+bnwatnQfqoT0sXuGLb9mt9h7drsf+nnUx7Z00yKgRKh7UxJCvP3cbXd36RiKjNNz0ZXiS
A93J/clPw+62P4x/W3z7l5eemKOOFylT87qumuXY/+l942mAr0pu6gjHxp/v57fktvh4Kp9YbHg0
/JM2+327nNwe60aoSrV6OU4tKL1s3WsOamuala3bqi0E/ZNsopkjv4eCmCU9TIEQ6P/Fufrd1wjo
HbIzNCFMsiHWqfthObabp08WYuaVdxhbhGyBC48lvZP/tkFNbp02E8pOsFE+gE6pelcghVbdVNMj
tKN/q7wJOeKUpZ1JQ+D/PbX/GKUuZlWLVaEYehhVTYggfW7h+qF7nc+ZQBXe8L9we6i/Mj+Q3nFr
co1Zs+7K66PGg/7cg+VhXHKj7/AD1jsgWIPeUr/QzdzPiIJNAPA/xoaxacje/P/P8yXkqu8mPgXR
LbIfjs55aer0A+Pw2Y134JLAhWoafPNCDCRq5z7q2+WYv4Iw5wAs26HxI7+xOi93GX5D9vjFeHBF
AaiPFOtFyyI0tBJeRRfDEYzsd9KExh5Teptvtx9GbKqhFsxf6mhFvwhRn1nFrCt59wQ6sU5OypO9
GUcoS6CdCFdyaWngkvxDhBYO8e9cNMXC0p/aLzTGsTC+dE/uv9z2xCrltnWKhOwmTJjfyIHqlYCj
qLUO07E7zpkJtHflh01pp88G46rcv8f+MUxHliNnpAkAVsuRf4huCCeh5hhW48y2brb2EnQmi6Z7
N/44MUjdNDj1ADMtZgg/ukNuGbeRq/tgZm4ZETqZMNqJFKJcA2JyiOTQxP9zNyO9JYiQv8pNHWJb
lcM1jtoeWpSDagtCXNeddu92Rj0DTQJIEeKpSHlN1vTCKNQwh553q2KcpHsb/PTj1KW4JEqG1lJ8
PPdB1frGMd7ru1Ho6fepg5rExRB4xPfFm9J8WO4WGyCw9iH7EB7i58H6g/9g7fGdByhgABpUGcAd
CQgRFT61itwAJi2Jx7Hy1t5tveS1fzc2MwXb7pf6yVyfvQfimUGy7U+29TDwwihGMIinohmXjvDJ
5WbxoT5BAF36iO9jySZ6A6xx7pwmIO0H/lcBsyAqhFQYLDe5JnSTJh7n6H4Cdusuv1HDSXah1CLc
Kp7xOt53LOL1HdcHZhFlYfRGgttPpHaY1NWJPnSccBT6YH2FcgSBlfxQQ3UI0t677vc7SQuCDQBY
zUCFEk0KlG9unaoYG/7/cYRMxdO0ugJvTdJhnnz0h5SN3WV/f8HCZ5BaJgJ34D+nAfsTJ6jj0OjK
cYnt+BE8E2gpa8AEFJvDaral1f38A9qe68O83N7fLDAgQwGDHmGsPfceJU3XcS5X/cjLIKl7XVnU
tGSWzk8rGeAE+AnyTHgs0WNaxrmTuYHXjwu3mdFXpAMG4w0N8JiMXMylb8DQd0Yez3kQWlD+WJW5
UoItCt0c9XtUgbPJGmO7WB2rgmqE8teBCcoxSC/iXASSDOQA57OGEsPWDWKPaDp9bNQAzYZKxgpM
SDhFzRw6uP7NTk4gtOc2xJlHIwUSD7hOunADV6bkJ4Xp5c98YrKkcC+vLgwE1VJUmghzA61mLjSj
2iYdbHWCjdb4xUW5Tv5q8QJUGe+xnWU6tUQXtOJlnvN+giXF1IFl90bNuR02a/yaCwa65+JuAV0D
Kc6CRwBABpSDz+dvHSthatEzEqb8IUmdGOQI+ttfbh7KBNlcJ0cv1xp8lc9rEqpB5XaP1z9++ftR
xSYRKV6NAAnSclFJMtR4t6ZpaCRho2im2nvtxtg05PI+8zFdRpEWMPTvtMkFnkfoU5D8jEUdlsB+
AwD5NvcdBNkYu2XPCjhQoAeMoAVxNvGJk2kS8qgX8q6uw96ECFXBm0nia9Ph+nRdHDTodSIIOAk9
SMjM0O9rNYpIH3VWhsbixvzNakEbA+LfPAvQTttBnQkkbeThR94MkPY7H8wsKeO8gm47JBJKPgL3
BdymnTkzn9L0/gf8DS3nwPlgeYjUCHXGbGrbcCIXlaGq2TIUhSzubnSQmASNdnKvB9NBeqyBCJ/M
vnCb+nbLzZYFB7m4A+nfQO2hRuq7tIu5Mhzst9lJrNwxx7fhljXWb18+9UPaDnULpd3AceVglGHr
jI7gTuFwkB3h2XDroMRf+UMabMfpOPiacw8Igct5qg/VhAB9pHd//PIJRPKm7k8e9Iqc0k1dVqKf
VjNEreebEgroN4B7FAiNUauuDq3RVjokWh/BYX64i8FI8arW1u/OFKzK1E1gPx0R2asf77HVWbkt
morVgCUQ4of499w27MiJnOsuT5/aRPwTbHcoQwLyib5SetZava8ifq7D+UEbgtZqIM+XWNFbnjAO
7UufPzdE+bwutlWmrTAEoVF5tLnGm1RXeeZZWWP6cvge0Pf8gtaHqEacz3I2dpwc6UsdrpoVI1c8
uSAEh44Q+gWd5W8ZPrCmGJVqIOKCgjfgTpS1MjYmLpoNHH636RFc82iBecnvxydoF2+sh8jeDBJK
KjTN8QhfdWoj8ZvcRBIHjYM5uIPehUn+AaGJ+Vabrghli6D5SN9YL8WL3CcZIXwDHaBQnZYRU57P
p5AbqtppaRsSY7E/HGI/9rvDjC0W9ybkHA7NQQ/i43DIfdCogFnoJi5C3l6cOUxYgMJvFoLzTY4u
VLTjoHMQ+whZ7PNfY8TaIHNq04ZHjczA6xBOtgIx+NpX8N8/P5FtNhM7BoHxv/7Krd+TtVmrLTiR
CW5gC4BTa3FW7CfIuTNWiL6jMFXoZlQFrBHgA4Asnf+4TJvFZpq2HlhEU/RQgCrB8sbYRhf7FUpi
qBeAIB5ICwDsKIeL5H5cIDSQhAm6XxQHfUGa4UauXPyMWaTMF/5GmSI/5eTKrcWxHJFCSABCNWO0
GL/FX9EU6H9Jp0jU0aAigyMRIG3kz2gE59QPnaZwQhLWml33Ll7xNxp3zzHiB3K8nDkOrAAhirhe
R7kVM3c+GB1rIxb9loapGdksVc7LO476OrXyiPKTSp3I1ztz+wH1Pv+X7haOavrXT2u6GeN7stC3
CygUudKxJc+HsYlyqzQxgMHJPYctJ4O35ak4rjZiOwFSr+bEagD/fobQE4eNBgI6wqILTOS5xbyr
+q7t+TQUH1T0qh55sHK/xA4wS05+LH8qD7JbmOh0/NCCLDYPbeay2hwvTnRMroowFoLOhMnwAisV
5YIaZUYaQkaCwxEUO1uo34OirLCuz+5Fepy4IuB3KHng7iDZ3POxcrpR9AtyfuHqLE/ya/WgowY3
PsYP86N6kF3N37zCzsPpoYMQwCeT/Oui8kHbp1Y3BSOXwUmwD2oaPAdt5ddyv9ig23hAniL9KXjb
0XA4B41dU3SLwvKxOhQ+q3i3t+3hW+ClIa03OM/OJ8FIZxSt8ywL1yD1s6dRxKQzi8pkJLRXQf4O
DLXkQY8/zo3UTdxFfQc95pXoYuYPdWZXT9nbNpizN993sZvegQL/vX7i3rn3mRV/XyTsvydahX4n
uGvRi03TrGniiBYUBTBo9WE5pFB+eYVaVvsW3UdmW719XXerXf8lyXrMJmIFmmFd60XU7IwJgOUP
zR9fcqu+A1a9P7ICzN1TiAid/a8h6qpWxZGrwZWSIdL+s8jWc2SP4XY73c6sI/vioiP7BMgyIPrB
qgYB2fPVq7htjhoCj3aXT8kDpvDz+ozRz9bv5fnn+zrlHZOwADddYsYkNw8DlRHy7m+zk89Td0Fd
pRmqNfj5k7s60cfgyojAD/0r92ag2hgHSJHggbn+it61n7Jg4iHoFooptt71UV5UF76HiWImgckj
cqCHyWUJvJCs12bHwbvmr5ZyHH6kFghcHtKn1mHxa+y7/YlBykEUrpsMSV+z0N5EExKo5YPsbY3d
hlpuKc19x5R0JvfexTY/MUjdi2hSzHg5xgjBJOGsD4YbB334tVl48Tr9IWKc37sb7cQa9cSoJXXC
7vu21oSiJQMKMP1RrD/Xl23X+U+sUBeiNEL3Vu+WLCx9/R56KUfWS/ai3EX7BXUCg9S9qhIJFsYP
VDXM8QblUqdxMltCOXHwRnvx1sec1fPwnQy4tljUrt7KCgp1CbxD9iA3kf+ETLHd272ZI3TOA8NB
o3X7vNqJ/YPzeF96B/m1V/v8EYGAD+IlM7JWl5VU3P1RoPxFGwbaxQjG6vyoQWDSyHmKPgbNnThc
DkDlQ+Fr+iq8Ilye4mMVGog/eqBm+rDxhj/1W++Vz5IzOONhtJvb+FfjsQKS3Sjs9EcRRzyJjKVI
TONiwY/i7joXpDx2bw3QbE4+yHtddq/720VxhrjDiTWaZXkV0wbgx4gcV7KVWikefr8qs0TKoPDQ
J2pfN0dTjn+HmKfmqNNxE1esRYnBjU5lz/7y9iW4CRwhuZs/pDveGT63H51TBoon+NFdg8MxuwGb
t2jOfuwNLzqBZ3klXmSM37UXwZ/+LurwSguI1EQ8fpfN33B33EG2pIOEFimoXgGL85z6Oeo5kl99
cI4QqOC6MrWHxAHk6Df4U3sEUc/xL8ni7/kQGMRbVo1i9zA//XnUUddvpcLVOVZJwkP0tSV/a9b7
hrA8+J0z1ojlgHSrrh43RStnMMYHYD4zJc99E0zZzJwPZqS2d9ydjos6jEaOz+RcJ96HoyC548wJ
ebLEXd3YXpCjkszMe/1zfal3D8BTm9SmX9YxM/oVNo2nHM/71ZH80Sk9yIlbnDU5gOO8VUHDmlQS
VdDn36lValePEIlN5g0Oxnvp4+aPVvog26Xb2sPP6+Pbu6dODNHIfNDlRyo/Ynizo4RoaTENL3Nm
M3m4bmYniiLyBKQKCKwYYs/zU0oATEMT6jkN5dke1I88+oxYm3LnrYB0OSH1wWMBLA1kz54chELS
9RxXyGkoDBaf3IBsC/UFF5zW10ey81pAbRGIeQ1vUBnwiHMzat2LczuoeF4LB2C+eKsF+8uGujtT
LZhliZozTlZXqYf4cQiJSyF+6WITwkGZsw7HihH97U7dyZio40yHcEQ9Cvq3pbxy+jTQKyvKX+a/
VCci5zkaGAn3MdgKkcKjrnUQmM2pKuQACRo3ef67E/+29+vbABqJQSgmIUFAv+W6vl2HSW3TMJcW
CzPGtrBz9KPwg1o9mtjQpE7BcK770s68Q1ADoAqkUZGp+waTn7isFBtDWUjwJY6z081Rju30XEp2
wjqjd87NUzv0q49Hu4Iyj1oagtN3hhhZZEdR0LJK7ywrlL/2mtaUawIvKk0+un/LtddIYly8+ya+
m0ixwBdFsTbRknwqsCXQzLtAbyU0cqdltSjsnFVkPYBXICxh2OXUDkdX4Vp0KY7Exuqb+/59ZvWT
7lsAhB0lAaSz6c7ORG/zrQHpddgks90kk83FjBTj3vsbg0BXFxj8RAm94tQgxkLLah5JDTUoDaeA
AK1iRfLtOIImhTtILPjM7q44MUcW7sST6y3TjURDoia5N0dGz/vuop98mzo00JE7iBGaC8Ia2S/5
rgu29+vbkGWAumyrQpJAj465iooAvb364qX9DS++/J+s0J2cYz3yQilhGNHLeKvfp88LAyCwc1+c
Ljl1Mv2Pxk110SJbhmBZSE0In+uxn3zOg2Nkr9eHsntu/bMiBn1faIkkbiUsCYULzOeoOzhqQcXL
s9L+uxsFXeOA86AoiGbbc7fqubiqK3BBhzLvFTqCS8hVtKwczO684VWH4AQ89RcoLKONorKukYDr
SydLHVTpaoimldaaOA0rC7G7T05sUQNK52nOuBG2gIYCni1hbPu9+RLR9AhEHh6o6LY7n69M6UlZ
o0an/faVxc8Lq7iwN1XIRgvoGIQUOBbk/PuJoJeNxpMw7mXMwXFs6l/8e5Td5ays3k5YCgqxfwxR
d8kySQr4X1bc43+6d5jKF/Nx4xw1slmJ9r0pQzxHqrSgxr7AN+ppT6ZSSMO77mk8zAwM3OXXCdU9
lkRBmwRg0tR6bwCb9k2G7GH5qhaoZpuS6F3fi+QL5y8F0kwPSNC3xMBFDMGV4qxuW5+FmfEiKDc5
2pEcJnhjbxiEggJBD3LUF0pSdSzpUU9yZxWygYVXQS+F5boXnXMIg9CLqurfpV3gEKlHq1o0c9v1
Qxbmr78BxQ86Wwk/o/fEbV6NoHW5QL0vn7Tn2L4+fzuJyHO7ZMueXF1tuwqrAlKVMH6N0fosW7Js
gt6QPzRiALkG5LYqFmfPzqMSNkk9A6g7QgdF5vvEptoN01YKGGttcrV5N6leYsv37cvCm5NqDo+t
Ds0XcMKb84/18/p49/wFVsEXh44yNGRTw4UC2pZko4j37B1GWd1JlcNCql0ecsDcITRGcRxsNVjR
89G1aMPNuSHNQ+2HgGz235edUTUFPRRRaSZlG+psUNQapBgpPj/+kVCvWcx1NqGYhDzk9Znac/pT
O9Qtx/danq56koei886bjPzwTo4GDD5Q9sa9Q9iuaGnELlYbNZUWQlpiApeIlIll/BCetR/5b/5X
+SVoNtr9e828PqaduBBmsf6wjSUC69X52uhTJrecLOXhinJtqH3Ggiv+mj54c4TiR8+wdhknwBi0
K0GuDMXAi7bvfu2VqulGOIL5ify3FRSMw29/Fk8sUGu0jt2IXjhYKF/RwF4+DP5mNb7kfCXQz+Bs
HZmh6xN4eQOeD4ny7SIelXUhQ5qRA9ft6gAKNNCbMibuW7GSPtVPZ446IMAQXEZZDzML6VpUgG0B
Z4KXmvFPHA+m24fBbKf2j9iBhgPSru0hvpucl98bE5O1twkg7YTOV8RHqLNR4127sjJwExeh0D8s
TSDrB6NnpKB2TIDqDYRZAAVDWvWiz7XfiqKtZwB1HOUHumpZors7XghqA7TRgrgRUgXfTRUnhy1O
97FJ66UAcNaDlvrkt9MN9pbIIobZHQdaFxAvkE5aGuCcxAbHF6NahLPgKf3NnDkaiw2CZYI6+mK9
0Jcug4mlc/oqgAmOlanbyeeKCO3QLUsA1EB2UTa2XB24YkRAFHnKMXIzF1oJgAOu/tcL6x6Udi6j
M1vUnZ/GY8W1xBbo1Y1fOqCQx/h2CvmXzVWQYC2On4I/2GBAclJ3tMenzCr81q5fRq+ypePqyn7n
TKQMgRLe0+o2zH14mYc9nwzK/Su1ayAtjB/4Kti8s6DPFgqzSKarZmdF9o/6nkcy7tUwWZRW38qg
1AFwNjPEqU+cdkn1WobgArKZ9mi2t2MguPpBtSRcE7WVWNlB8PPbxt1s7ajarSXc/uyD7pAgJ+1J
Nir6Nm/Lbu0Cif7E16boFg8CsGeJj6ZK/FgJCM4Urc+sHCyZDvpXI5EFxWcNISn28/mvboxobUU5
QVwD1Ki/suDdeztZFEBShssEzKB0UmPtu4wTJbyemvsF6xBb+eznkjk0H9cP+T23BEUgYcRBgxiC
tPNhSNzSrjkUTsImDxPlAAgY0Mg6C/mxN1mEpwGYdSTEEdCcW8nXMo/iVkM1IzQ+IYx8fQx7Xwct
NcmyAjqDY/X860qRC2Ld8shiIUB6mv3rX99bCfTQAXVBKMrAOHH+9aksp1XMW9zsq5t3H5ocVrGN
lJ3N7AfbO/JOLVE7cJ4AFOZELITYm4ckMQHquj6UvcWW8bDBKw/VA7z/z4eiFhw/8mOdh03vRLlT
x4FWedvESM7sWUHDr4FuKNCSQQ/33Eq+1RHqykoedokjLzdGZBnyQy4618eyN1knVi7S30LTAKgH
K/MUCq0HbVZBvb9uYs+vkKxGWhHZURF8TucD6aA0tEDBHtkSR3NYFb6d6Ar1ZQQbaIcD+o3mOkxS
VZ3VDFtCrzwe4BPOlATH6N1staCZeX0geyuCAgGa09CXgDctNZAMzPCdLmDdW9Arz3YEOjolGFiM
ynvTpYJNGSg+9L1gJ55PV7L0FRLj2ChbahrW+Hx9DHvxL85DnB7AjgH+RJ+I28BFm7IR591cRPRv
+s1qTrElbn6XQmX5UfH5MrP40VNeGJbJ6UQf9ZqKkxjXFF55F7grfgbxdzxhYIYpTLeQsmmDrnJU
LhhVb3jzDcZQ91wbuQEDNTfAITHU84kEs2o94OWShwNEBBIPeQ4WWe+eQ+AdBpf4lgehS6F5k5Ki
q5aHuhC0H0V0FAqH9XzYtUFICUFMhuS/Qp2b9QgZryEvEev+RL5mvAUyIJdZwt97UwXVIhWQQmx2
XAHnUyVD3jMrDTwt0Y+GZHbb3Wjp6/Xl39mo4AsFJSHJmKG6QN0uc81LxRhzWP36HRkMsEYoyJ3z
VlHYf65b2hkMeClgATkLhO8qmdGTQCjm67bMq6EI0RIC2gQw3iYT4wGysygkowADGt7jFwDQBW2x
3LLiTTyMVvXVDMfY8GNWSX9vHAKQ0jogpshd0DAJJUP9Oy7qIiy1Y/MJ+m9W98zOSYO9+I8B8gNO
Jkqdm1WGRncRSgDsSubMkszdmyUBVC/ofAMu+YKSUFUjIZGN6vvtsY2BUgdVEaD+9vfLDXQ1EaeW
UGGnfZfT5KyLNzCtwkQ0P3AwMT9cN7E/kP+YoDFMuWZwMa93IHOtyIVfztbWugZL6GfPCmJVTBXI
0knL9flyNNOg10ohFaHsoKaUI1UuWanGGMqeUxFybnTTYbpAfndupBDqbojRTBBucN7pteeRw2Fk
sPcyRqTXkfBAQzIXxYVzG0mspaJcFQWJ8KI4WAH9e1BeVNFcgQFb7W5mBK6XqX/wNWHSgMdG9I1D
5txeu8pVMuoY0/Sm/imeKoTePmj8+u7Hf3GlEKpAZN9A44jGD8rSMnfNZMRViYJZ1FqfnW5fd7S9
1Tn9PrUjm2ri9K4sypDXjmMdIqyMJ0Y0tmdCRRMGznn0VCp0qnVIFQWScxgCN3paHYDpclr+uqaE
ZT8xQRz99FxppSxe+LIkGSAkHIr0RlsYoRhrFNRtohZJZHQ6TGAUiL8xCrn+b0aB9xCAJ7iyeDo5
0xSpmilai+5T/idGAXDLfzcKXYP8FCo+6ECmNkoRIYu2lkpJzpVBzE2cXRorV7Z372oykMO4pXC4
0EWStNoMreekbxucaMqtmTzpz1NyM7O4ivbqIngDIwdECgVgR6IOsFlUChkOB1N/QLK3hb0IPt17
kByvkVn8VFkk5GSNqXgSDzCRACIQtgBle+5mIPVr60SQvvtNOu7YHiBd87vJGIfLd3mDNoOuOPDp
oQkdBUbK1YSsaMS4BLijdWRvCjkf/XGQLD0097U1e1UGKiq0L5Hck1miby933l9+dJYUvEyO4sf3
SMkDXHrQvMrKkQLKD7n9igKRlXnFYfp9/fjYqxKhr+o/v5WG7URzHlfyiGyK+KC9aak5bmb/EwyO
+Yt+N31Eb8PHctuCUfIBxyPD9N5qYOUh9qmBwgPEKOeroTZpLHAC6pb1Zs2gdzJxSfY3sZlCzvZ5
+GMstvAzM9fYXJ/7Z926bn3nBsBlhgcT+DtAek3DY1DkV/RRjPPQEG19cLePoTDjyUp/6bDHuN52
NhTpJ0OaE+BBRaCznX0+b2U8AJWxKI64PCStI33USTjq5siqvezN6akp6nzIVDFvMhDtowGhfhXC
4qlBoMlauJ1n2dl4qF0r18mWoxsGGHXR/jnOZlOi7pJtEAQGoI8J69xzUbSMoDiAJyjeTrT20xyn
zaooiD4a9TE1U6u28+f8wJvRXR021uQqAQdSdBYMYWcmz6xSm3hblowreVhdkQrVzN+ax0LM7dxI
IN0DAT7BnoDAhgoNJE7N5zjDk6CRzP59aq0hc647+a4FCOoSTCzKcTSOdGwb6NY2eG2Ce3mqCQdP
8/fPGsRR/1ig9rAuNXGPBmW8Z1fr0xjc6FiyXJo1CMqlo21sxzjBICLxHYKt3fSx/VcrcTIKyqGn
ba2SsoOJrUHbo2I4hn99IfacCVhRkXT8Ei5SqiKqNmtirCleyzEQo2NjRu1NHh1m/eHruh3iMtTN
I5M8LArj4B6DrPD5kapHilFri4gMoGBrYFKTXq9/f6c9BfwwBJuKpxNa+3TqBm2ira4bUcd634C/
JeR9/UayB1c5Tr5oKw852p7Up/RmuNs+kda2gXJALzrnxS4EcYAt1zxI9TXe9R+1l6A6/VH0RYJi
wRD1MpyQuyt9DjWLMohc4Ufk86EYZt54SJ+uW9w50GX0cANejDc9muAplywJ/JhLMAvL9CS2Vlo7
2F+5Hx+a4fG6pT3HwbsBDdWkF0imk5XIjQ7DogK9mxz0g4JyitU9MOXJ9rzm1AjZgSfR95ZMiM1U
JQ1dVv/2N7sY7ZCnn6YC+7EBwKEhn16dwi7N/Ch5GbpTfsr2EPK/+4fqfjsKb5Kbob2ltFByQW+H
sLwMQIcLjMNwp9FHhNDXP3NJbQ6D73DYGvgtBhgTjslXYilvCmqPCy7LwokCKRTcsoTQBogchuPi
QfE8v5eP5fvi1HfRr/JuuM1d6Iq+GAgV7Ovr/B1UX5so4nInazAlGx8lMRYa3usgzwmvcmIk7pwV
BN+x+f9Iu64lx5Ek+UUwgxavUFSgKN1VL7Cqri5orfH158m52yGTOKbNzs7s2uy0GQOpIiMj3D30
bflutCbgiYY1baLNyB2Gb1QsQUNYa5v738Lac9QZ10CIimay5zJcrOlrZMeb8J9XKi6W4kYWlePL
NgSQDb1f7G4Pofk9Yzrv7+gbEdRIQXMGhcNS847D0gS9Pz1IHlyvVC77Q6GQlVJnC7KjMyQ2WO+i
s07e/78bbjqqClBdDXodNmy0ZBGtH0h+vsd2chCd52A3vESV+QeSwKKbnMTdBGXSVfKrf0nXrNZ1
S++zq3WiduUs8EFddeC7yHi/kIKu8Nqukn135AYTXRNX9zfe0k3/9wGF6Mv1zA5o1SjVKSgEOYjW
bx2rMTjj5+loSFLDpg7IYNrv6cBZ41OyShF5TaZolU9DakbrujwMxX5iPTsXI9iLgZ2n+eJwi2Fd
TEKFgRVmaRv4Hw9k5GAtvjcQ0R5WxiFXzcFjtqMj83VnF52JlhdmK22ETH8Os7WNTMGvfp1sAkuw
WDiCRTPo8EHAO6jW0YDdVOuMUprByajhV6EvlZmSA4BN9oYGT4yX1BJwhGjy/McWFalp8jT4vI+D
4e9Te4ZCBe9Knu7BL0ZQ+WLljBaP+oU14mYuJlCfpFEFEwxuCrgvPL43GqgUmnt/17OmjzpjRarG
fEOGlP1E22xVQm+ce5F5MPTv21kKWgAzgM4b3rs6uDrXgwl7vK4QRmGZIJ8z4kapS9MJxNM4MAwt
zhrKz5CeEUBuoasQRYQKqz4C7OpqKK6OK1F0YtkMWHnpc5qe3t5I3yNBhBQRHjfU6kRdWPQT6e0n
PozetFa34WrYBx/DozaY3UP2gL7wZvQF+tcMAff8YXILxKLdU9WZaGtmowmNeX+Cb5RzgS6GGOTf
H0TFUe0Q60lAPmiyNNdwEpBxi1W9i93kRXaTo/QeP8zMLApZtnuzQEVYYTpJA8gFhBobruLTl2/X
DreaLcH7nZ1YHnppaS9HSP784kBodZtpNXee8tz9AwU3k6VuvCBWcT2J1HGYGxn6qgNMlHZxMIDF
OBiN5cl2shNP9WMFkfEOwhGJK2z992BTb7sN/8ZYxwVA1tU6khN7Mco0A/RAJQSKdKPY8irZtiak
63C7sjzn0o10MZ30vdBk0SwOfooMmANUtmSx2qqeuyre2Rxnd3oxkj6Ya13NMRLpWIFSPOKp5lvl
u7xF943iIG8gLbQdV9KTYg3uZEerNDdlJ/+K3fkw2eMh9IANh+43xPi+wnVuMYXOFzJJlzN9ftld
fN/YBOpftBjRGizejC0N7GDdzjaiqTv3V3XJ/V3ONXU457yvsqzEVHSOsqlPuP8hbT4xXB/LBZwj
gYsBBXIr9Tzpabofv0/JZjQbs3d6LO0fFMg3xjFjBDWsUVEHshfaqYpC2Gtt1TGAXyTjYpEViQu5
t4uoIynzpR4ZPYzMgskd5m0CG/cXZ0GJ6urU0wLtSh8JGAZIWKjA47lTHvHsKbaio9rKa3nk0ezD
6vf5YXwt4N6670+N5UeXXgwgKmioDaBuDnnD6zMPKc1qRGt0QOVFFDjRqLmwGUNcsKCcG0Gjsy5A
bTQUDx2ohTZRAGoiJB209Xz3Vz56XqzRGPqpfA6Qel/pD0LocIbJVxY015XQ4flT7mfWOjeDd5bY
/4LzIR0Z0Q0eZR5wzKnrU8oN0Ce6ELB2E/KcwPMw3OitkiK0ay8NUCcukLhBGAtwKFTARbNPaFKu
hF/ZWnPD3y1vrp4L5IydyVNW4aNiSZJZOckh3iRIDxxTRmVuKW68+hbqnIxzz+XAFiTennASfu3n
2p5mJ4/s4dQ2idmE5O/7C76UloJNKJ6T4hbRRL/eUkXNSWoSEg6JFboj1FnQ4UBAKOlGEBozoPHQ
+GY0RQyzS8uKUiroc1Ap5iEyeG2VA2y8jxICboiQmHfz8UNuGQVh8hOUP0DJGbLEGiSQxRswvaIP
cqUVgMu0xUNljr4txNCxLzxC/2UoepN1oUyh6zjqU2fiJGQgr0czFE1ehUKZeXVlI82WQK31jW+3
QE0xFmvBkRIpMXghNIgA/oRKZEep7Pe1j/JwE6/zyBR/ypOPJFVo6ehT8xhg8d7m1fijRtCoXaex
PTLmdMHHQqsRpQD0e1SAs6AOS6KiTWLvT5n3URSWkZlBbKYsufeFybyyQfk4NUfFrRphAyRUVCEz
4FJyC52SeRY5i2WIujD4pp8yv4Ah1NpB6CDEXTSOKpAoZZxrliFqs/uiWnGDDEPDtJp5NEgsP4bJ
VmfGmVpYHNK/FAAFgGCAHKHGU3K1OlaCkXlBFZvAOhfNtqv3zDzskhnggwXg9qAuYtDhYBkIZR5D
O8+rhH0xPEiajX3OlPxY8oUAB4pExYToytJwUa0NlVDXUdmChxBjW/3koMaN7ki8qYMhASE4zszT
VQWJzftnbOGIXdmltt/Uzn7A+3ziNSHK4MhfqaAQNBsWtmfhnr0yQ/bMRQgGScI0DgMBRa+ty8Kp
LP82FBTBTEbfCbr8URhjA4z1lHhgBIoeCyt0BgZQ3g6f/p+fp+n7RaP2gp+ifJNuphd5lf3JtoaV
PkFt+Vg724KzJsfYtBYLlLoEv7qyK15PWWY0aZ1msNuYYDrYo0mUh2QzdVhE6IWbAzsOiF4gV5CG
oLVZuJxvhSABdtzfN7nNkW7QSWODjqofWKYWl+pvU3TJLRBDDmcAWF4wpZJ2xQ3W/d28lNQDdAFC
hrg1oIVNOwV0zW383Ef5VpMsw3ssd8mWc7SvYtWYv6UKBFt+LbuRfd/qwu1+ZZRyeHqO1gO9BqM1
RJ8fW8aYFhwQaW0LzC0SQSoKidf7wNdCQQhjIG41EKCi0fyqcErlzL0/hlsraM4gSgRahLgTM3ht
RRYjtdNzRCi9YEDJG01LpdhmVRhulx/JYoJ/VqA0ib4D1H2u12KJdn41iHLRt57t/YmxELfODL+P
ZhnQ5wHg/gaUMMtDkaErGZCwvRkFGzhL4bGxW6sa/tyfrdsr7toQ5c76mEPbIAXMxXr808uW6qF3
dtOZKR4M/84QtfhxNo3d3GJEMfjw4QRua2TPLFeztPZAkoKkokHSFBDl67XXC7QcNzIALxuHg6Sf
YLHecYvTdWGA7IsL798jnZCMBK1abgQbSXYICPKMJPQZvHvtprEkFzaoWI3jtXQsJNgotqr5IkMs
EkSx7clwyjV6G6SWb3Zm49TWdw5PYFm6hQJn5aB5M8f4kvNRufcl1OZIyqKOmwJfUnviZDa7apd8
hr+ln2YEW7F2Sre3FLREeuSedHAaWRWVhYrq9URQW6ZL9DAT0NcVORUNmsnQNjazLcSfstIiMm8c
SIyFm3kILuLX0qnNCFsKXONj5Aqr/HN+Fb+yL8ERkO1h+cnF46lhmxmkRdMNd6DLEinuOCCjoeFo
KwjaPWGtbrRoff/MLNycpE8OBCJxlQATRSMKyWPLb0INgPXf3Qfed8WqrEDhFB7nVyYuc+nsXNii
afVFG8tRIupn7m9eEXC8Imx4hVGaXaj5YUgYD2jSYN6gmdL1CSqAKp97IcmQgOUnM/XCZxGqAf1X
gKbHg92z6K+3NxoxB8oNLlFMIv3wEfVKLgIC/c3SNZ4+E4Hf3F+kJQsIOdC1AqUcdFemfE6Zp8B6
S0LmTcm2kM2a30T/xY12aYFyOm2Xt6gViZkXNvsicfrayvxNztLbWnBteABjj0kQvAYzhuyPC9cW
pMqoSBxeIcD+drU19XsddeHKy1ldJxY2GsheQHvDBnmNUP5NFKeMi30OryphBfJCXGx73f4v2IrS
lRVqOFqpJEIzw0ombJXcREpIRJdB1vZamDS02gPEE8tPyISUhwxGuQ6NEkmYIt3yo8lJnwTepZ06
xu25MGfA8AFjB/oCjPHUqQnkOdLlsk68X62xGqpDqf6aWOnyhZgGGFK4AOC7CMWTcrc5XyqtqCL4
m1blmhH6Lc0T2JY4HSpkW25aAShC38ytjydA22zxaofcrbGr9d3P/aO4NEsKkhvATCELilzL9RaW
xjrzqz6BTMIjeFaTbIr1llVUWRqJIoNlBVAxska0tB6XlLU4+bAh/NL0r+pR616qwANB/f5QFswY
kC4gZBUoogH1fz2UPDX6Zux8JIxzGy0iJEh52Znxj6NMdBokTCUsDcQSVOphxqXiPIs1dpW4itD9
OYAqtmClf+6P5PZRBiNEhhA9Vkj2idpWmZ+OfByEYBEBazKT5BP3GXMOUSd7lllJAIYxmj2c1Xqh
A0Ccej7EF2ZzRrphMP3UQr6rBjo+YKzSre+HKAe473jToAkKQIvXqyQHmYr2l1Xu2Vyz/hKSzf2p
W/x55OxQOUACHboc1z/fGwPQnOgZThjXEMYC++a/IJVgBISMAdeCOIN+LakpALxNIOTeVDiGTEz0
+ef9Udz6FXTNw4vMAI+fKPNT/r4TuHIOOjX3BPOdlY25PfHXv03+/OLSitRslsNSyz2cd07eI9vY
ZHsoi9wfwcI6iABjQi4VTf8IHODaysw1idrxce6N7ap/4oTtw/3fXxgF0C1I+EC8D+6LLus1YjcX
KqHEuOKP/Oud8etLXw8SBmSLQYJCrzzqjspU6BdVbYI56hWz+RPzHfqXMnbq4giQd0GcBdLbDRPd
aDspA8Uu98rAbodVJB/m+kX/fX+algfylxHCeqeOQwwm7wS+YE6qeK3hRsNTGzNM3BsHMUHdILwa
g7GSYRwIgpBazuV9CQ4A60SwBkK5DSXmJG0YiBXxAV7KELbz7Nyfq9v7A1kWshYQSDu3F7nesmkQ
ow+mgbkaeU+AkhTYQJB6+pD95/t2liaM9M5CJQoSg7hGru1IQzFrZVXn3qyvy/iY7rrZTRKGkYX5
Atgc4TU2FnQbzkozF6e8VtW50gbkRaO+NcWNDxpIzGAaLJpA2IAGw8i4QbiRGsfUdWgfgvu2MTXf
lhGbWvcnasEAAl48QJAyAjqK5qDywVjqXWAg+RWujPioNpvcf71vYmEtYAIZL1QEQTuiq1lJJ9Z5
N0S4afmVmoFk/tm+8CyJ5AVvfmWEihnSpgjzoYhJiqU/cT//bgTUKvB5a4Q5h+t7RsdQcT+ve6hA
SIyqzuJKID+Iuh8iLBRCrpdaDVCjn0SshJ3zB6E/FayWT4tTRPimKOeA1ExLvoZiwfWpijxnwq8T
S+1W9ydp+efJYwPhFGig1Ap0YTcaiRAgyoXr2HdP/+7XKd/UoTP0nI7YRBWgO4x8xtLMgxlPxPsE
xEy0tpIQtkOYKQ1iZ6DlokP2nLCo3ktzg+o0SpwQtwf7ntpAeTLJflkjicEPFnJSLKjtglfF8wvF
aZQXoA+pUVPPK4hlIzkovNB4qX1zzjYxWmMMa4mVZ1yYKdJfj3Q9BLP7pnX2GOO9KUoJ+vPOFu5T
LTONgYHtWfAWCnADpAEAgn8kS6+PQRlksZrldQEwynYSt9lHAzFNxnleGAZ6JgCoieAftJ4bj6T4
cV5oce1JiGC1+aXvX2rOub9hWTao4wxmt9hIcVKjy5tkrSqwJ4SE4TFudxUqSmhjdy4rQTqCiqCa
WFPbSeoLiFwJk9myFpv18+RRc3G9yZUaBWGHnx+cxuoYkdlCwg1xmYGMMjRu0JOWLoqV45CNKu5p
r+4tHU97tNd56SvIXUOPNsr3wj/t+gy26zn3Dio/UW6n1VmFXs/9wNd6LwHUIXWH0h0Uaw72nMq4
Ucm0XGWn0SEBYoi47dAmlDzGqWkLGyDuoR7hpamrVOuPKVn560ayBtmJWOW+m02GUgx0bXB3IwyB
cjR1WPhcLeKxmSXPUBx1sBp/NbB8y80uQFUMcro47lgvbDdqF0xRFHZSlYueO4PWdv+M3Pgt8tuk
3QNRCVOxF66nqpuDzM+HVkTw4ZScHaOv7ilMdy/3rZBJuFwQLISqEKFUHQhsogp8baWMeR+SVLm6
C1610nHR0cjp9/37fSP0UGAE2VwB3g93N4B0xK1dHBZOS7pOLDR9l6BZU2Dvufpx3bKUT25GAs46
3ktI7CO5T8QQro1kkjzOSqxwaMbVVC89Or2vecHi4pXP0pe9SfGDwK/gIoErPreIpPPhZQNojo7I
kMipt251qMz8a6rtbXZkyffclJRhikjE4wWOIBrPfWqHycCzZNEA4YDQNwV5IwRgjG942cxOxlZA
Z6DP5tv3bdd/yP8Iyen+stGH9S/bSAHAiZLO2JRtNffDRpBB6u4ym/OtpvDmh0IwjXg1DmbFKlyR
l+DVToSsBJwQ0V7RzkLv1+un+1EgxhpI8KBvg39T7VOzskIV9BhWwHHjXrE9JHg8jA8ZQchyUPsx
RpK5HuoggvMePX+rWo+qDM0tDpUoltzbuZRADwvPOh2LCHUBhDfXw1LjqYmKvEHz2FX1KP3inTg0
zVpzH6qvFMnnEwvgfbtoJAb52x5xWRdnLVGmJuYa2ENnl8hxMwV9n+sH44/MaI9xgxkik4hrFTJA
0PbDHqUMVeiMWWoZIMDaUTiqr/q3aoP7xq9rK8Bf93fiDYiaGENymFyF+M8tbX1Q+CBvZgJq1h/i
k7oNUFd8zB77Z8GrIIlaQC99WnesPUniEHrxkIGBBBHkJlEtoLIXWkwaGxAiDlih6gTWyHBKQQxt
NpLD4lEszuelLSomKud4FFIOtgbLII28G/MNr3/QDFqLlYGjry0ym5emqD3Z1LzYtoRL2DgKum7d
Xyv62sWPy7gOkZ5EwwmkGKhxTEpbItrmUSVMLckRc6aE+YKjwKVOhOZIB3gsy/UOL5q0QzcIAHf1
xMy/K91W/+jvJUoTdlg4/1iXGMMhIoeEJ4B0O/jt19bSrKuneRAwHKKH4hmdya/yo55/inb33Sfm
xILW395j1wYpr1vycS33CTH4LIIhzb0AlOxIm/uLtHCFoTsE6R9PHhOkF9T1sOJYLyq1RzVcV83M
0fPHxEUHQ+11/hMkFgRWGObImlAH6coc5SzmIhBChZOJvtpu1tL1+BEAtDY4LVqeJFaf7KLYbUq7
q7aJe9/0TeyB9bscKBVGlVBKy0YDgAR1X4YeBJu/AZXRv/6dEepCAalmjgINszk2q4/4M3kHstV/
vG9jIRRAGIhbC9ckklFIEV4vWQga2Yz/ZqCMSmiDOdtf2XY0/4BJEli5o6ATIasR5g1eHZv/yiS1
S+YkmBJ5iDJcXr3LbweHd9A9pjVPkKrcjFAjUuz7gyQTdb1P8N5RAbvWoO0C1QrKoNwZact1BfSy
JktoHa07zOVB7RgQ8ltfiwcIkut4peOBS9J71FTqhZCjkUTv9b9l8UG2NoJmBpv8sehN6HpDbYlx
3G7O9NketiHepKir0MUIPSvUpNKFHvvDKv5ATtgs7LKzZ868P3239yRliNqIUifHom/AUJHa1Wtm
yZvoj+GArOZE1ssPbycu4/1wc7wog1TUHQRRWPU8DO7n36fQFrasq/9mRxAD6FiBahoiihsENK/K
QTNUYu/Nv4sIWuKFaDuMSbu5DikT1IXCF3idVIrUe2H0GDd2VJ9k2WzXnt+bZWr2r8HbiLbDyjfn
/kvDlFcslSqY0wCGlaNooPcLKHdhZb0NrsSvle17/Qk6LsPkzeVJjZVarwKhb5aR6UxCdOTLbCO0
5F8lOhzb7aORr3yRsSPJSbo60LAnIZ+KUiJqGzh01yetCQH8i4No8ET0ANyoOxaq69ZFUQao6zKU
BK6p5HDw/HFTlptidKrwIH0Oz8DCHPjdS3SEev/D/VlcHBQyM0Cr4HEu04WHMsrFLM0xKH+0RBMh
Ts2Kd5e2JLgfgI+R0sBNbS7MU1/skbT3JuGDJxkMV7BqMzR/UmAH5Q8MiWGRTNPNOv2fQVJFu16n
sE/GttaIQatEi+DI0r5azZxBbp9RlGd4+SV3+J/RwRh1k/Fqlwx6XAy4yaYfwzTHn0+Gh1+wAAAZ
gkQNyCg8G6gjnRbxEEVSMeJx0j83YC8ITllZDfr2ZAzXfhtJGcCRGYhDERuCLkT3BeJC3PxK1I9e
i46sUBfxixXPrUfVnMGY2BSsHuVMe5TTqMdxMCapHT2xPghoS2dphtUf+GwfNiaHzsCsN9CCh78a
HzkMFw/KwRfUYVC6EYzk3m2s+Fi8aIfK9sH0FkjLXvM7A1T7n8pjkSIoUcSGpiWP9BqdzZmrOkm7
fMCs2tW+ND+3rA1/+zC/tnBOElyMawqgnFnKWDfAT10JeNz2y1O2068Wvd59q3i77zJuZI/+GtCZ
yAFUAjQXrqexreU2kwdM42CFp2HVb3Ck0a9aWTVIusk2pH12zap2Cu8wj9hH3E7ZZHbhft//jIVz
gWn9v68AgOT6K6aUr5Ogx1ekm/J5cPz3zivBSrhvZME9XhmhDp+PTGOlAAnvPZ8sFqhuYTfit4He
J0VlaItQAQ6qqP3UGtgXHb9qRhuyrY1htlBUZmlDsQyRP7/YHrUa63U5TNge7sCZm223ZmH3lq6u
q7GQxbowwY1iPyThSPa4aMXYDoILzoAdfvYpJBPR9TtmOPnbxBfZ80A/AzUE54h/urYoTaFYz50w
esoTt372EcaDyX+qbGMTMfb78uAuTFGRvJhFaViNMAVmoeA++zZ426uDA7e4Sg8eS4V8yStejYza
c3kV5TFi79HjBNB4LWG2VY/74TK7fMgtVqf721OE0htAGkii4AkN/3Q9jUVTjlJQCJP3K3Vbx4K2
CCNqWjQAUBECX9BV8GK4NuBPPBDXgTR50i9wC8fYQt781B1jVreWG40xML0hevu3IWpDiHwr89ME
Q7i8RKv9CqC2tp5eJXT/irYaNOyiTeP+qR1NNSuEObZxGr6e1H98WZOP0BWgiwHHgxrq9WgNyMuP
So3pFFU8ZWtL3nG2z9j6NzKF55ECwkxKKfhBmbrGOCGNypbXJm+EYJvutG5LdDzMYatb08GcLcUB
CBj6D7WTg6OQQHRHNbe5ua3BR9HwOf/FEpMSH1KLwHCCbU/toUnIZKlsKuSfoej77IPbu/PRZNg4
3ffFNwRCVL8AQAYMBzA40B7ohhnaIM5akicz5Bk585hvWpd3CmeGt+GcP50rhdbkCUxW38LtemWW
LpEEicoNeZvNXvtbfxlUKy7WnOauW6smyo+jGXHoFsI4NbcZEjJWPOdJqR8xi0FdDnM6i+XUpjOk
EQunDe0iXJeImx3/KXw0tr711D3lD+GfhOXrbt+oZ94sALOggSJpQTnyUpOyQiuLGaWL3lWdfX1M
QDLCXxvZ9M1vdEJhqgPeeohrk9T20TsJSilDOXu8JexkW9uiX5TJSuXeKO+cNw8m8n8HRvcsqLUg
gQwhrHROfhSt59kMrXl9fPzqzffAFqx8JVnpqgCHR7IYkcqN/gexjQoxqRKjrxdPA53zWvHBQYXt
0cUb9XVej2a5bteprbnH3JS2ArqhqW6+VSDS/8by8AuO8do6dZ8MQdf0XAzr6hapf6uCFGXoRvt6
rSGTMlr4AMu3alvex3tuI++gVG2yAm+yhNdPMnwCilO4ttAFAfog124xgzpFETQVjpALatxxdHUn
cBW7ccoNmF2CjZo2nmgIf0RU7M0cGUeH4TuWNhkwrigmCQDY4SF//QWJIk1NH/azV7yiR0nyWD/n
J/FT6+38MLyJu9aSrB7uMt8NRybvlPz27ej/tk09czQl1XOZ72YoplfmtBJXNSR6xo3/03vNA653
2S4hDBpYn++l9arARXfW92TGzsvq8PKiQxPasB5T8zOw3lfPaOGFzuQgnzWW8+kF0KrxDvVBdBWr
XT29DDv1keXdlzzC5cxRt003p5pYZJi5DDyzdpd5KYuRQ1b/en4AOgAVB62wyAOX9nUpOq36cqjo
XitbJwiKePmWpdmwcHeg+Eu66WIHIM4591G8CFAjsZFTbYh9T3+pXnknhFxaY6XuaPGuuIGogumE
YIQPDHe6cPJhFqAEoM0AqkCy+3rbKSHf541Y+55bhs78llXmpv+Sn+HK08Zalea0kd+m1uR9G9pp
3Imlu7Hg9WAf3ADwH9AcFHrw1/a5LJCGLmt9b2ek6AgtvnKH5CP/Br9/Y3wY+8EunqtTu4rXzRoq
NSf+wKLEnoV/qMUFyBHaiaTgiXmnLhShLQWjUDQfj0X0WT1GnxDNc42juBocxY0eGzN1k5UKVv5s
Rubzo2oH5unwpppvB8HKTsMGgk+26PaQVo7N2RFxOhie4faJh+wKaccDUiDkjumHRMSXqd+OnOHJ
K85VfjWr4qV0gFF6A8buUDzlK+EUsoLVhRj/2igVJ0KKxQcFPfC95rHdzSvsDYf0Q8gtFupiaQca
ICRh9TUMDuSt6x3gF+3QgvnOedlk+vvw1G+kHUQX9iVvyht+46/DA1SKXuRdcPQPnMfCQtCeHykx
PC2gH0DM4w1A+d1xCsoaEm3Bvn4+6rEd7dVNgp2OwX4x1nHZEsr3pMhNWntcD7QEgyEvQw5DQKLb
g+qpm9qxXe8Q/kL9FDcsOMMmCLtH49SsGbZpD3YeJTilSHFiJ8GRXdtOhbFGCwiMEpJ+CE6P/rbb
Jy/g/sgbcPO8+JAeuk25j3iTmdOiLzZiGvA6g3TjIPQ86moFpjWHzFUZ7BVTqPfx7/LNfy+P6GVj
AV+znSUX0k+cJ71MLrdhIULOukGXh5s2Th/uoeomvYTxyumczEGb2WP2iTqolewjTwnRAuRz2vUO
/3TgTj1nMkFr9N0E+2AZANAjIXGJZxG15lI+QHm2k4N989NvZ4uBu7yhwpOfl5AVJ9w0dPGg6/8h
eAcI29AbJt7oq9LVt7OdbZu9st5zjvoNNiw6BG4Ne96XDzEaNvgIHddrvIHwIEv3BlIR97fZTSSH
7yGd+8CNBLYRsARquHUWalVQjNE+RMM4C3pbby2wIgBzhGYkAw6MPGbpyMfRQST3M+14G221i53f
WIz9ft5UV+uO5zzy0ag3QqwW005tOkERqzJJq3GfmQWikcaC2A0Eb0Rg8lVr/oV//fF1ep/sBB85
m281ajIhwB+jA8F8PFBV8w9n9ebbjCIYUpTrzjTsAf7dsnk4wV1gl4hKoUVkMv3uufcV/eWIQHlw
ztD4Hpif65PatdyQGmE47SfrY7/r7bX1q7bn350TrBGbixa6rL9F5gfE3M1fsmMe3dxeqRsF7P/j
8xF9Gk1z8/G8+d2bof3Woxb59PAgmfbW6633n8zcDq5squYps1pcYKm1JhmVg7DCP9b2T299/nRO
YipQURisH/UIhqgr4f9+E5zYdrBq90k3R0s3k01qHhAKKkc8R1aetHob7PfcfPFS0+ms+7vqDB69
MyX0+5bri6GTtWDa7/Yfe96CmvJrYW723x+b1ePe3h83tYO/PWe7/Vx5f+rVrzXjCj6Lydz7AipK
yqIxzgYBX6B+tHbtqdbm4+j+cd2TY6PgW5pPTm+uVHNlOmvn4Fmva88xzZO5NVefts5MZ9w4c2zu
iy1CU2XUSZYDbcbXJBDt+6VBxun+hJ8hz/eGS0XUee/7aEsEA+5rjq21/3UsUDDdJebewD57RhHJ
sjDuX6772OJIeyvntF15T29Q29i9PGAffLNi/DNTlPok4AeAdiJtnYjw3fWx0DgtHhRuTve/OLO3
7XYT7KBgdEiPo53rprKGPLtV2cKqXusbfFK70gPTxyGxa6QDKvcn3rcv+chIgtxcbUD0nIH7PHq/
QiiPih0qzUBB3oibvZoAVP9sgFALlTXdVFnqlTdYA8BRQRRQ0HEelGcEy9TwKzXXytEo2z2epBO8
QOAklm77drbPNrhUrcBl+fIlkygjw4vCqqChUd/1jCvlHIoaV3T77BMZs7JFdkVxEJRN38p+cH2T
XxuxGQpuaDBmld7eyNMDf4D4CLw8kC/OoenFS0hAx76W68X42ONOa526Mzt1XafrtmPsc5YhavmU
MElHgL7BypOtpjtKoLZNTi26as1IL9zEuKiNIvGLlw54PUA30p0isykU6rzv51P924DWwvv8LTzx
WwPdL8Cl24ibPjD5wTQ+IXH33D1Dss+9f6JvlGrOHwBYLJlPhaAGrxdT5uZwkvVxPg3b4FFGGgvX
MXdQ8JqZV+XrITpliL6MTbOO95nCWM/zgl2eXSTpUFkE3QHEJgDGaURO2RljxieccCpwaVXbYVUM
TnxEx6+4clMmLIeEsjfWUMhXwd0BFoJO5UiTEErl7AsnobYH1Y1t7QMviNTlvf5lZFmjY3rSYhTo
SBAeoEGD1rWUp0Sj7DqccyN4KCHaEODOBde9szMAF0tbZgYH9EsQrEUk6IBsQkHkzLi5XkXFiHxe
T7r4oXgN34vK1E/Vn+pldLpNutXX7YtPlN4ZO+dmOpEWQ/kPwHR0sUdQR0VS/IQFrSR13ndW5wwQ
kUUyeSNATOiYMU7JzVzCEkFuk+bpgB1r1FxmSpFpUR/we8kc7XHDHSJLd/k1C8VCh+QgqFyZoWLU
ydAg2MxxGNB2tJN1AhVGRvR5U4/7y4RBUHVoLobkxvU6GZGW8Zwc8ft2gzOOhIFuNvbv4GRtIULt
fd9foeXx/McYHR2FhhTFxYxpS9ahbViix+pccOMmzxP2twHq7kn9eJQm/rwugwNFVk+0WUIbNxV7
asboy6bijbkZhpDfa09tYWaVRRqCPI4epu/NP6JNPEY22NEp3IWH4bfx4APghEaOrgZ13/vTSd/p
9JdQl0KrBGKVDTG/byDoTcwa28hm5nTInF05KWpOKX88pIreZGSvt/aAnKvi6rb82xRBbGKNZ/lU
/b161KkqAj/r+hjjmaxgF0OgXHsQ1xwyuPen7dbJUyOijhWXNnJe51hB8J7t2Q6Rxhc3+We/Ym3H
M/Hy3txRHgl47aFUeljyH4yzqn6yFszgIXkpd8ZB3EhW5YpvPo8nG4v2xDoJ1NssKJswikRYFtGU
sNxJ4LEw55G1/yjfMUOfp8pGrNfsGm42rqUv/5RYOfTcCCqtttSDcZIby+jsgDm+G8zCefOT5zvS
3SRiodJEVQ6NMyVMybZEw+RtaoubytZWOoQ0mctI4sebZbywRbkVUfSnJtcTHnCmzpmcZK2tfTtf
h2vJKWyWwPTtzQmnf2GMfMxFTJlD1WBuYgxs87h+YOx81kAoj1HLSVNJAX67x3USORn2/WCPDtCK
gc2Eeixdx4g3NKRLkTGHHsP1QAypzzgur/g9mgqhPgdJol1yKve+xcSvsCxRLkrmegSNEiyRW7Ix
fRs4xW2Oyi7rVC27josxUS5KiDOJr8iYBqffNCbgWfsOEhP1qvhvIowLQ5SPKn1eTIOpJD5qtGWL
XJfatv33U0d7qLybCl3BgHq734yb2AZ878dCS+pHxtZjrRHlkIyxNwRIVmM3uIVZIdFlHJB0s+Q1
C8G3eItczBzllbpUTXM/wYg63IopHp6IAa32gWcMaNH5/W2G5oD5Jdeh7yXGM9rk8hU3eApZLM+z
4MUFvIN0FfRrTUX69PoIlXqPXuvGeWOHVgwjk5e9/fOFubJBLcwcy0rQ6ect3ZixjYyESXrksm6L
hfm6MkMtS2kkCjp31GRZGjA4eVx+w5rpCchJpzz1pRUaIRXw6RTNUcPvKwKbt1rULgRULvJ1ZE0i
8gAEJ82YP+LG7pmkLocuqaGp02Fg0lF9IH6Vs/J1mpqdzdvbH5ZfWLr3oIZt4HWDEi+S9dQ8Cn4b
xEWvkXsPyHYQ3EacIu0zslNmPHabCwDB8cIWXYoZjDjRyvZsKzv0vRU8ghlrN3g7AgrliU/+UbCK
b7Q92PI7/5HpbBcX8++h0pmkLGtqQwrO5olbT+1m/9dprtx+X1sh3nmMtVyIdUl5TSHEasLhps4C
Kn5CGvc6JjcyZYRNqAAggSgBfJZarDfkDSwJEQx5rQIgjqc5RDT/h7Tv6nFdR7r9RQKUwyslObZj
u3t37xeho3LO+vV30fPdGZs2TJwZ7JkTcACXSBaLFddi3kcpKMM41CMJb4lsJw64/T7lgvTvlD+q
sE0UENFv/CmKnEXeFJpYucxrOQ2akCk95NL2EctC+16IzO/01G/xqD3Jr5RGdN63oEDzds0HbXOr
OcWg2xwPXTrt36a9+HANGCXuJBlcKiPIC9qVtisCJziFx/BITZzh1sABHnMSoixwzLa03MGzEnf1
+kI8a7uFOvGDJo6lTYARm8bZVE/qqnkKF7OZtJ0PdvAh2dLvhHPnTvPeU2nU1lDAR8lJwd+vDbqk
9bksjjXO/AB2qUW9CfDgegt6h2Uio1rDU+mbutv5tC8kMlst6t3oK2EDnojA1mF8e9t47ufUn8gW
NWgCENUhWyIRZT2AYJJGkd4C0I468b68LyS+yhk/OLlppWA+ioXcj4QwaIQJ22AttJ15QPbr0K6m
mYw+ksBJROAm1F+j080LlLc6RNMlFx7/JmfMfgJjtnsvjNpcxScMTuIEcBPyjbeXl5MNqJONgAsh
nHiv+c18ISuTce0RK9W6MLZQexcAPfFCOUe5tTM6GsagnnnDEve8VUra9P+1jbUwRqVovWJW0uav
sg7gFNOxpMJGMXXBsZt34oorQYxJaSawKyYiFqbgOuXb2hZQtAOBeUIwKcT1iu4lra7EMV541aaW
N9F19SiVDzi7CLXkDstL9x7sBVoQl//jAhl3HEGOAa42enK4LDQGRAO7bRyzxeiA/JnnwnIVhfH7
LGPwVMGDcgL2wkm31uxfp9djvEZY8RBlbuq4rFoyRmlolFFoDZiIFg9Rt4xMYs0mp3EE4ruA6Ft4
MALCQYN/W9gGlMd3EiSauHtMLRHrSF1qK2OpTF8O/UrHqbar5pyU8VAo63bUWKmOsJHsek/tgOUI
3EzaTc2O2QLWb9QxlWCl9GaaB29VbmEKXYXoW/9PgymgAru+Q45th6rLwrIxp9utklcdtW67ccuO
GKvWSdCW4tvFf5mAu9R2tnMiLXvT0jooQ+6+1oCV8pz9XDtQDkSOkt/zfuhQoQR0JHB2sQ1uBegj
IozgSRsdU7vG2WJ0qw5NBdGCm0XlyWI0vBLaXq/DjjohnSM9DzM6+9Q51P5nC3/fEAPzIPRZjHCh
DW76iKr0ra79Z6mMyhtT3oahD/HtykLLBbK2ePSifwqQ/y+t+o8URqMjXfHCLMOG9jbcZjvbhQdq
FoFysPuvwpCLw2OfVNh6aciASIFsC01qdifP6ejrieOTifrfRVrghgKWLjDngGfMvJ+JkiC7M0r/
uq0RxggmDIf4Lg5v2eE+mDMeWvddrw0uI+DygK0FmcyZpb0BONdekNBBNP4OjvyqNMsTLaSXT8Lo
hgVZFJt8FmxyRHnCXOP5rPc0Fm8penRQIUTGkUk4tqNnWWkRyBsLN8OEhlKAhRCPDbx0TvLn7sN9
KYvZ3LI1xaTRAZs5zhEubyx7QPcCOnn5QQi9Z+xFuJTEuCRymA61GmFVgOuZ1R/dyUB/ggdey+a3
+si25QxcJFjhyMme3HW/LuUywQ/sTFS2HVZYOd4h33bwSbU1GIl/DUAFKD8iadAq8F/YNwCO0Wlc
HVihrJH3PE+KK62V8c6hM2OXr3x0hijzaSDimhe83jMwl7KYE5T0vAnLqYG2LGglMvypl92cVx+8
92JeCmEOr9MwHhWXWBC989R0wq2fa3DwHm8cTwxzVlpV956fn/ctRuK7W/WOTDxXdx+LuZvauFwO
40VWYyEbadbJqKp2u/qgrH03R5qom6t/Qg5iJm9JjAfZyL1sTElPRcH/B7ch6OUGaDvvhLhrYhzH
EG+cqaFzA28q9fd9l5rlAcQ/0qb8bzJ5l/vHvKlxKpS55GNRlTM4/TZ0A+T2gwWct/9RIRhLnGdT
jbEmLArAaE80IUTtPhbFM4P0FG6M08WFZd7PHLAUwPnAgtoVfdPihfoxbmmQ2qBI3SJsmvK59c3R
wjuJarS//NtKsECnSudJTR1AKK13ikjMpPa0Gp0Kgz2PJd3zu9F3CnIwYBIACM5kzstIpzZI1FFG
ja7fxgt0EjwpzleDEjw6FD3y8YKL5pbPz75zOPC29o59upLNHGEtgAtT1CZ5s34r9rIbr4HngAZT
tF6idwq4QZGbzpI5b2+ppWAO9Eoqc6CNUSqFPGDFmN+x5RhxhodzrJ/S/bDV4WQqp8dbfC/HdimQ
zfTUjdnJGub/NgbZSI6/Lma75d4ttvX+ZfHN2dM7NuVKFmPyo8kEp2qExbWuikxWiBRpRDAfzrl8
9/ygKzmM1beGIWzUCmt6K0nxLtoCavLTcvlD+/Lf3+VZ7pyhRzy0/3J2844LBNYBIINhDAZtfiwe
bIiOGAmzX/Q+DojQ0Mi4KdbNltavuW0H6h1VuZTFWGitjpVMKqgs+5wfxTBAhC6iBmxz3RzVSscS
+BEQtcasfgJYAuO3GIsF/Drz0rVpG6dSpMobdd4h/EXdDRmp5TFGnCfPkKBzRLx7nE29dxMvZdKN
uKj3arGaqTAD8kbaeYf02KKPVXQV59SR89TxawJw7WaruP2CI/ievl4KZsyPBwpRjOJKMvqUvVW8
/oxd3xU31N51BBRwTu8Ei2Eb9Ggd4GoSb9GM+enkVgQhmiKfhx3iLQZpQCkibIGzBUbRgVIK6jMF
xHi4PjyTwBPN2CBVKuSsMajl+9x8Kg4dlJrP90g0D/NnjOzzjPy9O3Oxy+fbfHG8gPjK1SLDLo+2
Pgc4W0l2fxNniVFnGFsdlr6i8dm6J9//6yafCwEXooNGMToJbGMYZxlRdBPItNyd5nsaVX/kjoZk
4IEXhnJ06pz4vRCpVrIxoBZGLQQQsEmEgcAW2VueR3ozgojIWgaKJG1UpfCpJmNrjUoIyzzTqP4k
OYkwYb2b7ULyA0yCytUlOuD5y7ku1Kze2IYLkYzZVRpJiUIfu4nCG2rl+apE2qBZVUd9UdjcCsk9
83e5QMYSDdLYtEGJBQYBMpyzzck/Xw35TfzSVoLDG227+1BeymPMrdUB+TH3/k9XVBu4225uYzep
fiYAb/1tgbj7eEfvXkQ02loSWMrQRM3YHwEBddkIurzJ3nzQmHdO8QcdjqXi6jycybtaeSGJsTZx
m/eWUkKSIpEUIzMaItwQxvyr/Q55QEx3n5ALWYx5EfWqquTMlDchxo6fjn2BYab/ad9YB7Wu/UnV
Q6ymaO1BJmNM1G/TojzwBc+EcDaOnefUQj/RjMCg0UuYknoDEq5iJIpvjwuZd0jnx/XmggH2AoPL
mG4HYvf1Q6jXfWalZqRs6hLVSL0kqW+XIRFnJv4gUbjr//BU8F6iHbwMligamEoD+A1zzTSxTwop
DpRNP7rpooc9VvHs1l8lMBJlxGjWO0/k3S1VLTCWUNhCDNpdr7KOykpto1jZWKVjJkRUnUwj4fd4
il4GHhvBvegTyPqYi8AUGTBdWXSpPKxNwGUVyqb99Y/polsIW2U7vManeKYaHO/w7sL+LQvt39cL
67t20norw1ZiejIn0klXiH/yv3Pnn8Kqno3/hSTG+As+oPeNHpJM09YAPvY1/BYlSeTZ43t2L0d1
sXto0L9eUaxWuhxTOQIRN+Ff+J867liKimS8HxfVS/1pLHsAyr88lsvbSMYhDAAuVHgJxOYV8Sq0
588MVMH30bFaCfv/TRRz5cTQwuBhBP0QnuNjjHyYl5H8BOzi3P3fBFGreeEXeALAQP0mP6/JfJX+
eAIJQyIcJN+WeKm3OyVvShlJm3wpxiSAkq6FKWgAaoDeiTlhd5yPduoSVOqcaObPfVdyBLd2TAfF
SVLNU7j0mPec6zMAXc5epG+Tg2F0x6gBqREGBiTQmHAF4s71t6hG5+tJbSRbca59tfMJ+ASRO2QL
ZTO5lma3IMEq3JF3F+/4R7BldC6J8k3CojL7bdRx0ZuBXmzDj2mW7T8Fu9+rGI90TaxYXsOvTl4M
h3fKdzIa12KZh7YZ/EYFtHKxFRairWBmKH6Rl+F8WFtunNhNBI9pQu4rwPQ4HUkFoDTaW0w3/6PW
HGt0p8Xk+lMYOzuNhT+KBXYgWk7gYgA3G95+9Dx0tvhmbcqnaPG7yGxhb4JV+rGu38neY5YCaGqY
fUEl7aa7ZVLEFJ1uYbkFWDtqmIDxw7ipv5M55aV7en4ph01u+LoCnrMIcrpZcmpOE/IBEol2gls6
HcB/BBcKvwnQr+8Bm+NjJP5z4JqLdJbN20//2VryRrfO3v31Cw60Lqg7hplNjFezYFoWGKGlqmzA
absEUwPgqOOF6Kquth4I4FX0xeQmx8J+6dGn/ZJw4Rnu2Otr8YxDqWp9WrUVxMur7CS8hei1F1Am
deZoM31CY3hE8ndOzudOKwJkynSi3aB9TApjQTVfK80mHsqttZBX0ddYEu9ddyq3BnqWt9Y/fSf9
5KgXXcbNLl+IZO422mbUMK/HchsstS/lDct9BTbDZ7YOl2NIrFV0pMU3dHnwIufbzCgFY6Pg+gAJ
BEACu9asDswYDswWGGmYT5/tE0TNK9787F3bhYtDFQhEzCAMuDaZCbhyBWUEMzIq8HN0js8EFy1B
AZhGnhSUg9u18k3xRX8j3oTcPWON0tC/JZ8v9sUrVaXZCJZ6SNYwq1shRteOyVrdTfaH5bRrg7Of
N+eoKQBPwkUB2QiKUSKjrlKoxpHaj9V2fFXBC2xX+1J1W4vjxdxKQckSXcJoIdBQ8zIYb6LIRL2O
2gKI6TOMKykZ8RHboSYccOTcRHMwRZdyGOUAXIlWqw3kmCMsv+ia0TxK591ETN6I6h1JeNoxd0sx
jm5xgOrS9ye0F3bbzJnRjHVEVM6rfeOBAQ/wUgLzaLd6aUWBBgnwZGclIDjCpTk78PyU20ZMWEgR
/JFUAcCny3rnHbowxSLtRlzkTCbKW3yMTu0rcD/3tZ0Cxych/j7cmyjrTeAWkck3t+J2ZysRGIBZ
B1zeiIPYhG7fZLrY1NW0HcEbMADNpnimLT8DWu4yd1yPJNwjkRLNp+fHNowqw5UJw8ov5TLKEqZh
m4lCOW3fnD0n4XYb8zC/zZhHVY4wJ13hty2izj+7dYOMomYfYuA7Pl7EDYQIgOevVsFc4LEyBFBn
QdJof6bzCB2E5lJdZotpXr/Vzke9GIGCpG/x3AJhBHVuN188/oLb1wezNWdyNowHUFQ8xlQKalb2
ehpp26GbG6v+aQs4Q/LysX3+dh5LMuiuXZ8YUAM0OhmtIThH7u3aKBuFohtxr6jb5hQPxEVf9NGy
n44+mf21yOxrHhKkkZf4V2MrOLbrPq3+uD/k4+nj5bldA6jkOyCrxbM7f3pfLA6Lxdvp9/AMaAxn
7fjbtzVGddaHkXc+t9p9/c2MlvmeWBTNYKjb9VsOoCxEAhgKmJycyPMEsIglQd3LHYiJbva9T+Rm
VT9BTQxH4+a7z6xH7PaB5hEDyJIE1EQ2tzFafgbAiETfzpZLwV4CMfFHd1TyZbiG/eM5P/sQkBAA
TgNMAXleGMvk7RUQcWQ8fvOiy7MT9uhTGK2tdT8YMwOfkpJxlZK3N4t87j4xj0Oqp7fP2WlpOj+p
DUgKtALvv/q3DGgKBYGdRffo7INCz8Szwzp32/VryyX6OI8UMF+Ha0VpPlQFJonNIrSFF7RSKurb
YZYSVO0M8hrNX9Eg7NKpIaQH7Z1Pfgx3ftzv3/emcyTjLCNPaJ927B6Z9MUvH+nmHKTdfBTQcCkv
MmCMDGbLGkWs2hAwQtt6Na7Qg9diiqTB92lA+G0BFFC9rQGdsnpTAFcEVTv95CjK4ePBnEMQA+T2
8WcJ1MF4qSMCC20VuX/D9gK0gqmAvYmX0Sv4zMifzq5nRCSoGB64turWDQCeAWAqJEobSClbr++v
n5haVYapsX2j6esK6v8aIi2fYKIMQTDqXAm6G9EVA7glEz3ibzJawoEusUg197ElUWlKjd1M0EoC
6B8BEhxKZjOrvi1qIVKMbWt3swF/NFjHEYB2uJcIGtD5f8yWgwOaVBz4Dqc9kBj4W51LEY4Ssvfn
P75LnkK7lkmAbszV4dDaFofGTKH27OYrAWNHadaRi2RzP8GUFMmYWgZcAIMkyxhILtKMVlGAL+Mv
JIcWGzrylZCnfFmgYk/77Hr4/JodEHwPZ89u30sg9CpAjgT2PaIrds+AqgVClQxfU2FfcvKGHJRj
QP1SohAcGJIcFqIt3cZXHb0n3/35MsnXF4VPKrFxwKIWv6iGjUA4PsROBpgfDFXwSra34R/YD8Ef
JoLSETR6eI+udQxtV4Wn+7mJuwswYQCjBvawEEANNJC9Sf5k+AI6zgHsvC2CUYc3UHODBYRJU2Db
iCowWTBvihHaa/m60IGvuI7MbUEZ+5bRUgT8TA0wRB/YcQJM2snC5gUyNi8nE+q7nz74XPSnPeha
acPFy4dH0uXTC2pxiQ14cNxFZOCAK/Xy/fg85Xu3keJzItQQTRM4Gddf2ld9htdJ17a0+GqimA6e
oUWxV2ZIT5G/KsbsddTPkEQlJwoZ3JFTbU+GIzZuxhs3vuMvUbgeUHyCCxw5KhbwpVciq0nF3Ngm
b43ofE4+UTyErmjpPPqvyd/HK79ttMadNymOJlLSwPVm7RAlaEvbxjO2mzeNOBOMqDwHOJdB3v5u
PiPnM4dWv+GvPoG5tOnNUvFnrid298L5FGryrq841owxJIznYfzqBjVI14qmCrPa2mLY63gKbAmG
+suwdWQHBZtiaCJd7vrk70TwrziFeXV0xjVFV8tQ/7BjkxNB3bpY+B40JmLiTqbEiYz6hlWgSVEl
WNtxcDWwF6TzIOA3fN4E8QBQvpDCtrGq06jGUwEpk2d74BRU575ixy9fBsA/2v1ocBZ1x0mGPNNA
WznE0kjnWtU1IxITaUy9bUyEZxF2KjihdxfX8oT4usHZGkAjgxk1VtsOfuvjM74N5CzUPgDog0E7
HLLF3DMPK83jqvJgETDhVWBPyTTanoSJNq3lOOP0t1h1AqEt/gcsPCDsMLJAz5eByj3ytkkAVl6H
Bz19m9CEQYNpRbc1stq4QMzvy2Zf1rooCdvoiSZ1B4xRC0Ra1CiS2ZilnpvL0BVSV+5nmV0ueMb1
NrkG8dhGpCwo8SwSF9fnmIae7FdFYW07pwTcdw3bFBLDLdz3lwIeobjgPXq3JWm0s6OQgxcPKFto
OGIcBRTmar9VkmCX/qpAixR2ydJcpW68GY4Ai/SefXiqqMdwyz43Tz9yMTSph4QGDXXYlH02jmWT
jJCbu4CxXfQHsOwug3qrzHUeoZN14wxRWYYM0igoKuIDZo2+oJkgLumC3frtL0C73d1OIoBG/J6h
T20G44iuBnJ0jwisyPEYObMf9AHk8JIC5/Tj7k9/Ae/706Az4Akv6mprv2/d/WRvA/f79/BqLQ/r
0V4YcFFXcJDfF8+Hb4QWB/v5YLsr5/FNu3nRmIUwxivJCySF6UL8rboHsdwCGJq8/NyNF3SWYYEq
GsC0AP1gb0CZ6V0sVMFOXElO9sFJ5d6YX1weZGGg3JjqR6KM8V70HJSGkmdC3Y5kT5tjHm/QmcP8
yj7Q30cQIaogxkWVm6rCRXKxRwY5kTwr2E1feFrIyXROnzvgpcRoMQNSIPVzO9Ks/jy9u4Ptfpv2
inwslGH++DNuK95oOFVhDdHghgwr4KuuPyOeDENorDbZ9SMpR3iQKmiwtgDTjtATVP+RuXMbNyA4
AAmXYTqwavRBgcmDeQEkqRK61vTTHToITKfx0JSs2A3edjrM9vz9/Zvuei4UNauPyIeALVKhNXYA
GGvnVO/FbkvT2Oq+4TUbIBh7QC0CGTZJ9eXjzaQKd3mkSD8qADoDWhzIUuBKUJW6FNL6XRdPkQ8k
C/JPO6kwNYR3C30QZ5R1xMPXvz0Wamz4heFviyd5cjcDmp7TufZi4rZLnDf6xrZbKNmA8hqsckju
o17K2HahCpvU6MwYiSxrlq/AHLEsfzCdTMGH4TaD/lIKViW3SMk6YFQsuixxlZFYgloy2SsjkfMx
1eKEugZEdDNnd/wqAEyOChUngLpJtZ5FgUNGB3g7ZLIBVOCpU6vpebLNliUdc3cECYETxkeP2S7Y
ye/+pt837oR+jJDEyHZkg12mHAsgsa4X/Qg4dxjHhV6iGsxchFqswjHSUzR0ovlZQVU0fUtlkmK8
8hszKD4XiZP1fiAP1bgzmy+A6tBoda1CaZ4Epl6W+TZMnT+W29GIFamu7csfd0Ru4rVFEVbnLZJ9
PSEUTh5iCYP6XLcdNYUQKCnwV7ZZMss60DNYwI108noBXoXUkYAEyNtX1nCDhgQxH10foJHwlDKG
u7Y6gPGVIghhQbvsH5roUIV21XOqrTdxEhWDqBaBEkJLBWgs17spYSoMSB9Ssa2e4vi3BZA+qKXj
rxq0wYALeOFEJ2cDdW1bEB4BJkCH62yC64gRF2uJl3uBUW7jiugGpo5zknxpIckCssx74rUkrJ2J
x5VzYzYx+IknCvVbGdjYiKSvFymHCUgzU0hNRx0JDwBE9Vie4nC8BfYlx15KAGpV8YhTiHkW/yHs
DA+z6VG1tcZXLVmEXx6vHHVPAkwLOLpxVpQu4XohupB64Groqq0570AEvjO6z39q+2maA6R54AA3
wfXJCEBjXNHXilRtp2aeF3NFeX/8+3e0GlUokKVD3aAHLHpWbRiRkpdJuw3JBJjecJvkH5xTYESA
HQTJGpR90G4Hrm94Pdd7NCjtEBpTNW16eTYC+ynYdNVf3jvG3puzFGQVJIuiDsvg1b6WkqhtNdTG
NG0y2VH+eCfVSZHplh2T2BGPFZhRX8hC+IVUmY78E24P+5CFoDVLg2TUN1Ho9gjjt1t5/JMX7j86
GioFZ68B4BjYpngymX0zVDVLW6RbN5IFEIfB2BgrM+AkIBn9/ZcMOKMUKASizm7chWtRFp2WDo2q
bwJ0QFqiPWgd8SeOy8v4L/8nBDUdtKkgFcLyXReSLgR+qukbHZZ5WnBfPFbBJGiXCMotvASSQese
10evaL4eJ4CB2SjBR5C8CIGthYH9+DCYRw5MeAhMwRaBN+fclsA8coDjjK0Sw0zbsJrp0qpGj1fY
r6Jsnrm5yHncWPWSUOHGGwNZyFzRIP96PXWVi1qE12HbfpQxGreItx5Uwgu1b1bESGF2LVTTFH3m
kCIeRLvbty9dBLIy66eUOFvH6hi7HKoeFzomDXKjphMEKTlRneA1+Xl8NGyDEmpdKm09RSyN/cJJ
MS+zNQReXIjxiJzB6BbvZkkG9J8hflVJq5JYB0wIwOjfUSL8U82FVfIXUJjNPJwF4PT6GX6KQ7Gi
uerHX3UGaL14WelXAXQJVW8YVVXXWABXTUjbUJR7FJ/fNiGZbVDMIn+ROUfcnZ5rTICEGWmMjcSK
7y5j4JfjH0gw+/ykuHUSTSi7++Ofp1P+Bn6BzqWp4wDJdRkdhfmsAAMNMiIkxJDsAQwWAmajnl1y
nD89rX4PazSufP8+XtG5yejRihiNqSxzMIBJO6FYkSNlsF53MxkYJRFmgq0ZurbXzSLaWa73pDvW
3/qpmWuaHe6ag73o0b+DMv9CIRzTwkZ9dJcx3y3DquB5hz/BKJfXmGLsabkIMuIc5XFUcyy0YoWo
4Px5QRVRJFv1yNmGG3PDiKT6fqHPaah2U29BpKq86zbFnKQwNKl9Qr2kJH9DHB3Apd6Uebrc2r/m
VlkGaELU3ZYOds2kBGD4RAbG8uy9bzhKx/r+6JZC+AtiJPQzoX4ItO/rbysnAA61U4y7htGqV++3
2g0It51AnpcmeIUf78TNRkCYAs1GeE/rICL97xcbofd+hAb00NsashNbDlKEabA2eZ3sd9eEbgA8
68hMopTHHHEFt6JPDIiZUJc9TIsGBAYp8JNQLEts//nxmtheB7qDsPS0MQcht4Gu1utFNVGixpiX
FbbeS7WXTqo0M9E/+4N6xTjOVvpR61wJnSoaZy/ZNCS8W0q0B0Q4ECiAcJDdTNHse6Mu5HynPRsU
salwGppxG34Ve8AtX+agcJhJvIiV5suurjSkIv2JCM7A2KjCTl5IQqDpgLgtdjJYRl+jxpYMUpV2
BlpFnm7evDfUFAKGDTB0cMpvAPcTeICRlxjFLv4tlsU+Bg+qUwLn6BRwEdqpIWJWBZcc7hkeTwDs
sTFUnPtd48dYVQ3qGnA4lXaB6uBTSPRv75SNJDeXEaoBvGbgO5uJChfKKjhDQOCzm4kBSzFB+q3Y
aWgAPyXqUgGaYLyIgK7Rzh6r6c2bij5v5DIQDcLvQZzI3AlfyEGaKBk1eBkj8yXpnwpezvjGCcGM
LWwqIO5hSFAVZi3J4A1TEEnNrvz1D7W6NYLZSwe8ycfruDEhVAocK+wZfSvZ+KnP68ESUrXZqXPF
MY7tU/TyWMCt1l0LYBLG8OUsYIBAgIzqtY7imw52HlCGcs6DjaNxfZGMQCiAFl3w6oIYkTEbo6j3
qi+3u2CJXNqy+xJX1cmfN6sYECfeWzd/vKxbo8jIYx4hMfUEQGJL7Q5Uwkt/JZ/UZeEqrrZses4R
3V0aGkfBHYG8Fno7mKW1k5H0Qa22u2KmoF7oNCYpgK6bz1r0xyZOiAkHNHu814vHSzzz1l7fYrST
6rBJFp4ZkHoxctO2HMNYwJYqi/BvjSH0788A1SAXPM0qprZg/tfdIoGRxGzMm+yTelH85J9Iqel4
jUHLahJw2Uc/Ic+Q3d8QAwEB6LHPrS7XZy1Nk2XkCjYkwkgt0AXIEKDV5UseZm2H/Ha8lDkux51b
ApKU/wik//3ioQ2VVspCHQLHVbJE14PdK5zn51YCssDIpYGg2rRo0+u1BCnOtMDQpmmXNCukGdJi
I4Fa03MeH+lNkA5GWTqLhhDNMJB41tmF5F3aFkYl7jLAbtoWJmRacOnKTrZqNtlfHuLcOXq91iAU
u0TkYQF6gUT9udvwYt8ss5ENUJUKO/mA/LzwpjVk6TW2f8pWQHbdCLPHy2OL0JThTQVEPCw/CG3g
fDG7WDdNkNS1FO579CZ3C8tNAJgjOQpK/QlgqwS4+II966Gb7/JXum8lW8vsnvc23MZD6MBCUoLO
SGgI2kUmVh3HcDCyPM/3HcTGL9Wz9hkfQB6EYQ1KTZvPdTt9ymfiOgX06viE2RU3mU978Sgfx3kz
05a85MzNa0XbfvGSgMz0nGyi7/XlOdQl+lfzCZ0nAKTBQfzl30nWzuMdpKEyoMKQeAejI2MsyilF
1Rj4+ftRnUW78EV+10/hplt5T9kveBVXaJVDFxyYwZaJv4q45S76Gl5qGgqFmCIAQB6N+kB6w4hH
hsIQtDRS9vpKtzPgKO4rQNqGs5JjFG9UmgqioDEgGcd8Ivp6rrdSsXog5ymZslcQa6RuiRJlNPtS
Vt4a/JzPj/WZfvTVoqgOI3uHvCaYAlDqupZllpHQC5YZHHYuZxm8X5avf1kULNBvogh6QGuBzQsJ
WW1DNgt1QNgyIJKiz4UtBDaBaQWRleaHwvFrtOLKOskrW4wRTotLtEwXJG9JgIlH0nI27J5kPFfI
1YEEnpbqrpfVmVORTEJaHIYZmtt5yHA3OoZ1gQ35PDkCV4MFppMSv87jQS4O0lu8TtCyZAIbLsIy
Hp866/jBEzsnHZFJgYrh/9eLQOdUX0hKWh50fT1Vq0Gaq9Y8MmyFNzZ8u1u4LrTPFQErjXgYQYHa
toUmtdWhelMcdd+eHq/jVsfw8xRHBoVhStXEWMGy9U1pbAf8vKMSzh7d+3Q6iaUh7QiQQBYXIvB0
Mx/8tj6ECZlQLemSgAQT58BvhOAxRiAvqzTxj9ov47papVnHQecVBxDQx9/VdIJf8w+3CPl4DLfA
tUAZBsaZsct5JmhdE+rlYZAdjMqWpfP499lmIlR36AA64jAQgYFcgLVW4iTmspDp1UEG6U0iOOBD
VGcjpmA79H3naHerCOjs5sqzyaePvzl/WmwAwA5lMAbs1dmDvnh0Cr+GfoRBfdAkJ/9bvuQv40u0
89ChaaDzYXyTkTHrlo8XzLpR2EaEfjRNgXBGxzDu9d1Rw0RWvaQeDsNXiEooMkOtI/EGeu4IQa5L
h52hk5+INq6FaBh+z0FIqR2Gdp61664GF3RvHh6v5Fb5UA66EMKoBlKtaRhXEKKnc3lYhMGxiznj
T3fWgcQR4BCovaHBH7OOJjTrwC/1QyU/jcaTka57QJIpnCOht+TqEYNawydAnzDtswJT3LWUbIx9
YHDnWIg607wPBck6sV307SpqOO7fjeGEJNhOXFQkUiygrl9LsmpJMWI91Q8SiTfIFyEQ4QHS3Oo0
2DkQFcEDADDNDbuxGmajXoSefuhjd5707uMzvz2Q619nXmXN0wRJT/DrPk12zWM7mebJyz+XgSoN
3DVEdkjcMkYtHAffkMrSOFSBq3X2iH5kaRO2HNW61V78uoEoHP44bQllDn3UvTyuxwGqpc8DeGHP
3Ptx57Dh8OEN0NFWh2YAupeX1qVuO7VtUuuw8ZuZJy66yjYFJ0mcf7xd6OOgbjwqQnBpmLueDEXn
TY1pHPrc9cV1m9pW5ybC/H+TwvgtkyT2ETpajIME4PbpWADW0bOLnHM/blx0eP+gPKdNG7TXgH00
67TS0r5vrEPV2nJCqiVEebU7IbL/yy2e3hOG5m8KFQeHHK759fkkVa5bXSdZhy4koWEHpbuNVuhq
6p99XqXnJqrFSBVlhP23LPotF7owxmblj5VoHSQg566mT6kh1jFcglrCFWLX5HHs3lFuZK0QSCNR
jBSgxZxWoTbAGRIr71Bh6h+5adSTjNNjhbij3ShY4eagqQHdDWxLjxcFft7lgnfoB9eqXQ/WpvY/
fF5q/85K4BUgXD57OTip643zMhMNsIXhHZoJcD8xCQSfC/90uxR0nKGzQcdgMlZ00+4O3GFURDLv
YGREQyXE0ebWfBj+8T01EG+DagNmB5HZOWV0oQJaZug+XHfh0GM8v/rjtXOztjVemHn7lkEKcoxo
A6TdFGxzdCs0lVT5sX/022OYzOdG/xLlzvic6xzX86YaAeZWDHCh7xCtRhQFkjGgehr4cKAa//ga
YqIHGAtE75300K5DgwQx0um4UXbl2U92WnJk3zkwGtqqFG8NPsj5tl1sZSknZuB1nX9Eas1DdbGe
N0AObOfDyLF6t9qHNWI8DEkv7Cn+4Vr7JkGWTEFX/GNS7YrCNdt50L8/vkfsi4p+ShEZQgojjoAU
FM7XIjxrzIR4zPxjI6xwiQbRHfJ5rHEWQq/JpYuDziAkIulzhCocok/mLapCDzRhoRcf80N25KFt
sLuEH6dFDQPZOsmk3erXSwjlSeosoLAfq7ey3Ukblff1t3sESwMDitlieGfIL18LaCQ1lbFP+dGc
R3b7mmD+iOMNsG8BVWR4mUjJWfRuso5mWZZpjvOvjv3rWBOgYU2do7YkD0gUu0HJCarYJlCUfs6j
CwjeaM8WkjTXC6pbC1G6NjZHDd2m+XxAUVyhVI4r0S2WACSSSd/O9fVz/gkEOm3pGJyenpscEf0A
nTaZ0/TNbVOaV3WRV8RKexxtaaZ+mMj35aBgLF7RD73NuNU21irBJqE3mTJZgbiK/uV6vbGUqlIw
tuGzgmG7X2PXOZ9Y829o9+85QIjAMUUSF4QeERn2Hq+T8ObxPUtHtRvt7rjKcCmvpcvKkHVjAOnd
24CiOtBiLTfMSfdbkOKFu7X07K6uGl3rhTTGLgphksmd2ITPYDgCZbeAMS7QjtpS62CwyXQfWw+2
YRpmnkpDRIFino4+IEaTFM9KW7/vwueaFMt47R8QU67aCL0golNt+oVwahyt4OjvTQUcUilQCKao
cFkQZDJrjJVA9scsiJ7z376wA8yBZo75/iN/S5haI7JF9EXNa6691dmzUPTSIyiHIdAYYyxlE0YJ
QEP9PCl2+ptvU4wn9vNpqdtFvEw72+RkCW9sApVnwGyidR/hJ+uMpvC4a0uEPN2eFlGA5hGdxBkZ
/3w/PsNba8AIYhZWemhPlSUICl/H3+LZWJs/6Ufrk95NdlJKR3uV1fuTjEnRwc6OtMX38Qf8P9K+
bLdxnen2iQRotnWr0XM8ZejcCEk60TzPevqz2P/Bty3K20RjI0DfNOAlksVisbhq1f2ZvRkpdZOv
eLkPhzrGcqIa9jz0OqTzbN5Gt6tr7SzWJgOOWAe1QyYTS+3HtMMrUtsDDtLNsvEufh/lJ7xMokbX
2WlHM/xmCVXfX0mQXUCIxDFOx6qVXC5L1FiGFz7Zisi+98kamsbP3pFnZUb/ZSr/B0XndzNZ85d5
ByhNexYXVrRrUWgs6Ym5fA03/jdjJsnCzGYSkQlqNKGGga7pU8/WxXIcpWIfXuTn7D2+RKdinzi9
1V3lV/8UXThWXumeKwUnEMkLJJdxHtMnsReoaI3AY3hVao14aOU+FkaO5mj9vt2zVDP+BUyFRgBy
ZfDelFl6UlQl3bLFXMY7RF/eXjgvDGXQVXC4ZDO4DKwn+jvHFGIY3AVQf4IHOp6aztHt5bYT1fAy
OJpvJqj0PV1iFnuf/Ai9ZhJ4PCqSM1CbVahr59hFoHV2Q3Bxo5fG/0muB07VN3yte8NvDqJSnyeG
kcyiJ7gXokEoI0cAjyaS3XETLYcCt8g5QQsueJf/4i5Zb6IG6ZggJb0qzOi3hKbLrbEajwzYO+fg
LSyd6Iz6fOTHArCNEUOO4sl7l868Pb7zrxyrHO/eeYTipz8ZcBgKLqXTIWpDEgeFKEXAKqzPEaLh
32ilpH95BuT9jIjlwEi4Qi0hEoa4XCFmJ+6EiqY7tcurgQuSC5gVgp6aLWfo39LH+NxcEl9nzOM9
MMJb/UPzRV6P2gVhkyxwmQdYuW4vidMUevsSb4zkKdwUjBOPOF56XDjokO1HLhxZfwpKzVO1A20x
uaR2cMpYesSzVD+iBnKO/u/nKb+/8IJhSN0iuQSDscjMsHTC6BrG+rBNv4tPxNrt9xhivfjXYZU+
Lw8dNO49xnTeO2wRJqFo5k+N2Uzqqi/colwu++QCgfuzbEEmafwsnABMzMWptZ41pzb4Tw0XjGxV
bRvGBM/e3ckUEDokrsvIBoHpNTVUpZIgysyPySXHs3+HQrMg0mMb3CbDHVB22ZjRkdtI1q91/aTs
+quTntsDlO9Xyg8u8bp8Dj4fWxetwUPix8kHUd7Ix9tVtczwQYoubqqP3P4kjQbC32hbDIoSGtor
aAbZGe53sTplW/BY9HLLnb8qtEf1HO15iWeaYF2vvH2s/5Ks2kFZVT6ikr65hsxmhH+CWdo+b2eP
2uZ1VtSe2OJjY4TxsZ6cAtWIL7XBmeKrJZwVq1m5B/61WdfG6vE8zSMI0v0XVRZIcSKG0Kh1y6Uo
bYsyry/LZwC36y9c0cqXhNkN7k78gCor6FGopIAMmWkKqPNKOS4EAIHg/TyiujraIVWkjxsULJg9
w0fPz7spGLX4QZ1mIN2n9WUwBiisfWjv9QCFspfHczcP96Yo1KolWolhukDpbf/qv7BosXOnBWkc
mCmeOkgBLHUD+ttPnf4WfU/lExG6MfJwUU/SJ0SSXh///J2IZvr7JDa4OYpV0fdcLsDvi74RvUdb
/7LWKj2CdsBzAlUm1vP5PTw8NSLNgKczlbwRTPGKsgi9hZcJF+ESo3liiMYW40IPX4pr9yR/MsPR
+UqjSgzpJWTvcTvEHW0Kt8h63JnSRrioS0N8XstAIqTonYgeajHiQ4M/MyaUTNjUI0wQ6QBY5Pwh
7MpauPCn6iM1C+fs/i5XX+GhiAyXBTY/icmzLXmXQjYKyUcy/JvVEz0/rIkuxiV5CX8Xld5flUP3
lhz5HXImrBT+HU9A0FA0jidyDYZNoXlFJHOLgBMu+a++1vFg0OqjsWmd9ARx/U5vfz2eyj9h4GQq
SQ4BzA5cd4mOLJ3rRIGnVEWFW13z9eIz+Q6sFsUmiTWiz1q95Y+lJQG8WpV2bXerZldayaXb1ub4
xB+GVWg9/pp5rEB9DRWKcJkccctAq64i+g4WVoWyUw/qNyGIGkS3+et7gOLGj2cy/PyMuLkAMxfJ
TFQLo15orkHEhT04kIW4vJjcyl5/BtDlw+QbhrplINH6Q+AATJGozRKLSq0IJZAGJ9+V69Ts9e8U
hPcRAqyyUaPwxxZQ6lNDJ9pftVbgLE0VYuGCFZj+JgE1z7PHI+umTMsDzr6KsrpMkRqSClkikh7Q
KjT8vdyk6xRdTYiis7QVIIIbg5bxrUNZA/LlHf54dMjhHNFeOGgBocdOhMKjmJHxn52/1GRREfcY
SzxyMZiszgBVA/QMIuFF6pkYZjc7ESkc6vgVqkzLsvAPTvZCNIJIeA+lk6/XDyLAVe1ckKl+Pwad
hzUEFFUIuFL8KbCmLEHjuS5RUmV5GW3SnlVaKatxFRjCJjwMKFEtoYz3BEE8c4N5dR5j35lXeGz0
fUMiGvEo3QOik1rVL8OcQ0iuZ4XR87qH/F2uI+2EGnme9Zonzvw1Gk2guQVedhFFEUmAqQtdRlGW
h5EXXmtI2DX7T3kzGD9on/WUoBzLA58ANWy8WTvIKaB4jcWNmFHiwShGJQvRAgDdF+/M5PNuPPhS
rvm6l+Lwqj6jswfUyPNVZRsN45gXySaZuFIKhnJenVCEZYhM5TXRXUeBjtgAHTXfwMVUXJeIm2Xd
PzRQhgugeijpRLbIg9Tn45UVZ9d+6iOoqY7BEVlUAT4if/NWHHQt0FEbF4zMQN4GRZY99HlQkYau
6HruLHWYd2woT2h4bzz+jj8xBj0ZUCRAhgrddQi3ezrnRdMEWedW4bX6iCykVGwNincutPZFaOIt
7MTCV9k5RB57NFb8PNcQrUWzYCNwsp1ilOiHiRaLv1S9WUMDz+EdnAfGD271aAaLmz36vfWkPziT
j/yniGv22Uu8CpFHVGxM6rP9MGzLSJTDa2tLELFfo9SSCBidRhQ0ipBAGAwezcHzdeGgncPp3Nid
DRLpmrclyLzoHwkI632vXwKTOzIFuOZLCxYZr6o4iqCgg+qs6ZT2Yp+pJR9F197WnqRfhZX85MfQ
FFEhunDqVWlBPQQipYzbwuzFF4yCG1hQJqewHTj0XjYAtt41jnzKTmh9aWvWuGmQLM43CxNr+yR+
PrafWY0HUBFL8ojvyfufSr/e8AESI7nHx9dxV53eiFgu/HFghfaIy+jZOe52r8738fvbfeueoicu
11tWGE2c/tQUSMiHugQ8meGJkE4fJ4kW4pG4SK/ue2pzH4IVMXfrPN7BKMENQ54HkQemmVrSIRcK
ty379Dps5JfmHepV7z7pRLzizsPv2uou7itMah+hIUpuMtuDE4c0GyEkBAjPVkRJMnXvKTupTgpf
Sq85On/K1rj1nFcBj3Ip3AECd1boQwzlERzlhoUhauMIVYUINZNVcuoFIzH4tXYot+oa5QgrySye
lUNl1xbSMU5wSZ+1q2tB2O11gc6LB+5X/Mxyl3cCPyzAzRRQPpvXgpDLNfJNJh5hoWBaOL6toOuY
aGa2C+nsx2Z9x6ZwApHiORgUKU2e7qVeSbReVrPw+gRis3UW9YrRm2tW9ox9c4Mw261KnyWiOABB
fvcKo3uJvtGccxt/dqa316XVEFryOkCZ5TOIG6wG13ccFMaFN3WkuchlkPIUcppKjYTL5zVJ9A5H
36o8MZnJsy2DfgVgCQIF2TxS7EAdcGnjLmov8bJruut+uC+AvRQv4key8S94WDaVTeTq4w80jo7d
lWeY8Ox29n/gYPYR5piI5NB0/dqyK7PlEAL8Cq36V9/wL+outrhj6gQgDTAeDeiwlKBBohU9/5Cw
A4+DOozCVhuLRuYzGOdStYvnKDH6EXnTjpGfnAVINBA1rKKrkyQvxuwqgVhjeNvsOd4Km/ywXLGc
ABOK7JCbWEwd+Xwpgv195bbuPl/HT+gRs/PPSBsyJu/uWi3xPAZ9Gbhv0FSmSNAWkSJXELJrt5Et
H2nmz/xVew5J46GjEjJVM2ZZF0wiEgRIMCOwxpO0TE1iiUtWThzqVXpCsrA7V6flU3T1t9JP8MTa
aXcsY4JFzWI9co3nc3FxjbbBptZd9NhuXlnq/rSzogdEOStfXfYQVgCIv46P0op/AhubsaHujgMp
FdRjIG6FONl0jQK3jcQoL4rr+NV9SAf/Uyp18dX9eOx1Z9l/jARPEEhzQAaE5HMpxyRC4w3FwFlx
jd/w3Lw9O7bdb3WccwdXfzVOK9Im+THknbn7Qx5AeRf0dFHqMB1YgmqsxuOr4pqcPej8P9XgS7M4
J7NbOzJuoH6QIizoGkFokALhFCFT/UytrkS/+BNCG/2n951WhooeEDJGx0MDJHdWiw7NB0rzJOob
X290xSR3E9LB+ELU4x+Pe3bV+/NNS5BPSW34PPe4GIfRXy65GpegJYT8krOJqtTUFrboNOAgkxWv
1C2yBVDL19YMNyYS138bYNDYVDzTFC3KWTRgQ5n2FSIqIVo8lWt10z5VNsJzO1t/ZHZivvDm0o4t
ltbv7P5Hw1MOJ25zSWg8r7mONrQhHFT7I2rlnXztxjouPLYCxtfC6ECwyM/irj+kG1a+5I53RTiD
XCWpNMUjJd15TulC1Q+atrl6uRHku8qzVG7LrarXdK/tWDZ+x+MR7bQlXpJQUgeKFzXgaogWMRcn
Dc4nRd+HF2W/Qq/41c9jk/ojyU0v6y0MFaOhynyRciFgBifciRvlonwJW9tGP3X1WK7cnaO86w70
aVv9vNas8MPi1qcTGja9nxpkpi45un/8/O01m6z17TdRW69Mqjqtq7i5itG2avdSbqyA4kE4UiN9
IDpo2vwM6KURopF96Rji2TzFLNnMP7cDamIgmYHbNaoZEVHSN7NKq1p/VJvq+vb+9IlcEafX60JP
jxCWD/QK931y58dtiUOTEQ9qPOQPtVV/pF455NIOh4214fXNR7x6lix0KoPHQIs2H7nGAVeA//vr
SJe69enxmt7bqqQQGjENuLz8LJAqpIIvRZLo1Z5eND0/yuifeUEDyGfV7JBSlCw01NC5NW8KiOm4
dbVNnWLlM0KEO+cC2nzg3gUSOOhsSIZNvbSah6IGQnNzRTG2XaLtObL7f9oqoFsB6rPQp7qEBXkm
epmZrI4Ys3s1TGgCTh2vouylY+P7zVXey5v2kqMzluVtoN2NEmFLfEO6v3cKe2Cpns7yjjQudefs
IH3oLTm3vlZWiSSKT8QvkHmMdgpy7VKCc8PVMztFnwbtutBFBuV2Rtqg4OmzWEtcr80kwHPbfMcd
Fgft3L8uDot97zSf2tHfs+TM/mWVSfMxBO6g81KrXOLxWPX6sLm6vZ68ROf84tvjSjOyL+jbq74O
Tgz3S7peKov3QNlyDyy65jzKwUqTqj84ZCLnQzkLTcqbRbjg62u/g9TASol0FNA+q6yZpe/Xf2b2
BoYKQIWxTEExEtAg6Uf64t6ibzzU7+RL8ZRmjOzendh6OiJqSschzcdAAtQI7ar3EXO4jyFXhnT1
lt/1e63T61+PPQbdlY+0QMHbDP5RSbke+CTTvbrgRyEpEtgNFHvKX+5a/ZVsFGXTmWgnDN0EdMdL
Xr1UV1naPbMUAQVMV1XKFc+Rzov1VcZRXu5UR3vTtsVeGHTuJ7GDI5NnRI7NiVtHyhQFFlALIDIi
CO2mI5WHISwSpatPRWf6AhIjWYpuM7FrgVRYXBa/kW0bGOfZ/CiHrj8ItogaoJenzdWeXUENQm/s
UROrC4tV2xj+YCNRi+4lqokOY+1LyzBXsl7TUZLuSihKIEJCKMamRomQfSkPlc+fhIsIRZzOETtj
hNzHj9AwTOceEuJj5PHwoIpkHhUWykk8auA8DKflPjZKSIW9nDPFAPGUqc842+iEk4lKNoTlhMxB
d/OOveXSjTVhgG4imES4cS59XdxmjDj3zmKJ2A7Y6Sj1QQAgU1shLBteqOtcOg1GKpmx6iRGFhsL
p9xEpVW4ZvzG2HuzwBo2gWQsxAvwJk2UOqcWmStDhsekBC2a9eW+xMsk/oStb6sdEng9mkoZhYww
gYE682cUKhVeuoUScxKXRWf1Hc3Tvt2jvI52zc59Hf/aQMjw0AMBdAkZHFdqeKRiokYaFu0PYzxO
oM222OklhOl3qQNmGmNUxNlP7X4KRo2q9ZU0HEOA5cun5KM7oLKtKsxYQ49eZVODUps6g24yY3US
JE9h0ZgIKSvUviJQx1PcdAljrlgUbhp65+3ncA7fFHUzOkpvZevgS0Zn0xygjwc6uwETtj50UVGO
DO7+THtz0Q5dK/Bhel5cvEq3e7SFrVj1LHcwsAugHgDeCeEAUQdrU8ZRsJS19Az9WM7bqctd8kv4
kAx/ofPoMIxihNJR9t26ssUdsxvEPK6AVD32IOSqgS5hmNMpHRqJD1Sw6M+Fle+yQ7yWT+oJVX5Q
3Vqux5P27p+7q+K4tozHXG3Nap45e+ojUvm3+JQHLXMv7bEC8lk00nVuR5vEqbfpClqbyG6gMt/x
1qodrrwnZS2epGNkZ7a4QutBh/W+Ow8HSG8bDSLo0NOA26OLkQs1z/siKJQz6IQ/eYbH82Tv7ZKd
d0Qo+cR6vZ77PxTt4yaPxmhwRWCIU7bMD0u1akROPb8hffguQ6IVOvJP+X456mPILBKbRx5obAle
Cm4rxPUBeLrOVVtUZZPF2rldQVjsNb0Ue/GXa3e75Sp6Cp3K8nfpN7OB+OwsgTfCHR43JAhbkkLE
Kaqb8+FikHr33Ch6AN1HNELwnIP6/HiXzrwRhUJ5IyF286SDNug50e3Xv3bg1I8Tn3ST6102Gcfz
A368OQxIUT1duyNIjbkOYpjzeBjzII1AQdYUZXw4gaFJN4Uq4lDsuU5yz9AsLnXuS7PTi/uLX0uK
HgaG+6odmUx3sr0mHhW1/ai+Qikd0YBGJ4kppDvwntwognfhVt42aE00mdesHhydS7PiP8v98pC9
ItfGitRmpyJgYQ/QrkDhBxFhmsIqXaGMvuz7l0S2Y06vDKiGSXgwB9neKuyKEWvcsULIZ0FaCpsb
baXoFCNI01rRpYF/SfH4u8CzjoQnKxd9TN//dgFJTQTUJNF2E54Um3s6rDJz1cKr/PjiQcDIUb9L
JHBe/VcOHmUHQeZv5XfPeCqbDY1CpCayF10PzRa8+CJ8pXg+fkVjrmqXQjyQpZM4O6UoIMpQ5K4v
PN7D0ALSY0c5I6gWpdXj+ZvtYwqD8lGD2KK5T4TBtEfNQurg8a/Ptxf189RBCyF4aH5J+Hn/mh1A
FDcXh0hdNW/gKSnIOoUgKrKcB/niyfaiIKnTrXUl16tGQHbWZ/cciyioVE7Wskar3t8nV2I4kNkd
gUIja3jjqjS+HRclGSDkAFEH7B7DxgbZe9xrR5nVku4eFmTAcHSjgJrUUU6xBLHRCqESsVboOQp6
I8Shvwa0dF1xaEPELL8gG2c6jzibERzBMeKwRC3QFC1JRrkoul6+vEUfGFxw9u34NX1Rv9qP6PWx
mcyT/yg2Ao2AaF6ALAsljymWlI9NxUeKfNl2Btr6eivUao6ooPShu90bv6rrxweyonh2YFWozffy
FJi6EUErKI1qX5JB1I9UsCnDD2/tM7bYPMqZjA6v3NPR8XKK3lWjCJB9fsnXn+46crQNt4YImsWq
SfvjWGfL9r+pBFVwCoZyBD8QfExlW674zGifFmfJQ5q73gQ7FX3Z24Pqmn9f6Ydo+WYFwa2cwsbZ
qI18iImMXqSrCEZqYAmnxZ7bg+5pPbaW2flJQVFuUcuLWAhhtBezOK3bF451OWD9PuUSF0LfRLUr
yBfxhH5HoWj6xyExm9Hw0DawQksp1HFs1K9xsOSA5S/vbDpsb2jA4jWG9NGi7DGXuK73Ul+5lDtO
X2zdXW25T7ATp9qyxCrm0TBJLf6DRbMuQlRuFariyhfe6XehqX+heVxpZTtW2ciMWgLbmABRJln5
wShzwUK+LC7l1ZYgO77lf8nHdAtCGPRDJaN8BnkTBN1jxarfunMATbEpu2yLXhrkRJMvUIfytu7x
qI8O9644I1TQPV9nAt5xKJOxUsZZ+JoXQeVMRoHUiGbCkGx1SOvgxztgngunZpQy0SRH/7Gi52Tw
m8N1eiz2eCt2zRITKhnts79pXlnayfNYZDqP1GkAol2JWjwY5tLJ9F1vMfb03EcquIuDawFBHUGB
YD61ToEWJyRUXlzyN/5nYaP2ZGFxFXqkx4h9wKDzWaHJbJcj9wrBc3CBcMahJpMKE0pJ8ktpEH1U
DPB4PkGdAOORaP6mShBwo8BtU4McES3VknB9oAWtjCKmtbzpdz3YatUOWrIWiwwxfxGikKjJc6Vi
WESy4l9Lm1txK3RA3hT7cgVVHctdCadgDW74pmRmpMjPTo4aCpay9YgPg6YbAdtt/GOwko30KJx+
oZhmvbS5NcPkZ9cXCowy+dRvRo4DbeEaHa5epMuXEcKP4b5Ysdgrd0xxum6UqRci77noAOJfudXS
Wdjexv2tWMpGAKPQZyo8z/YVNSzKDLtkKflximEFhyfhNQXP4D+PhwpR1bbX5GqU/Gu4y3f1Tt14
q34lOe4TdyrWIaPyYu7sMSBCCiX0V4SOtNUjz5OpkVoG18wC9xms+dhUtu1WNaP1aBB1WSKV34E3
8/LXBkL6E4KvjzJ5yBfR0XGToY+Xm4vhn03gnRXkseKfhSNvWRyqOxt7ikStmdxDMitugVSbLYje
KAuwXiWr2mYsp0hserrBpkDUyvldFrgjGRJU8r3De3v8spemsh9s/+z9QmqQFfnM99gUjwrD8yEc
ubwG3gB/RVRNG7sxkZgQ/n4zAwjvHZDqJaWYtKhBECdygX5VIbiYDalaFQ7LJ8Hy8UrF6q0zJ9co
UygqosoC0ECQ2Q6vhVXuYrswYvO9RYPiZBVY/arL9eEoPi2firVi8GgyPJz7r98FnrIZ11LWd6jU
JSBMQO8tanxHB8V9ATuj3i1PSHnyxmClNl7wnWDd2c1btI5fwoPmkE6zkb1YM42KWOfMqP6Ze5WK
xvxlsUT4gA9BPxgTz3SVwZ3r169foV7uS/Swci3XYhFS56lQrALo6pCWRQtkSFxSWyZKxKxVOlhW
a6ulLu18Y9yij/vS5J+KXf2xMcJTvi9eBZb00Ny9TnGpHZRAXAkEOOB6HzJYZaKAjDqrqpRYED2h
t2Ojdk2f+wGh2pFdw4E586ma7iWx/7oVALK5aPsFcSFIkYO+TOvR566Ql82AChPekTeuw2/QLA4v
BpUd4JmicVyncsqVsBlBl1PtDCz0bsVSvp1fGfANKAsmURooevgeTMVNtqMbl8tM7fLk2vxUB5D0
jJ23Lr6E53AvHBnu/I7vg4IvEYyCUDUpqZlC4TURhadjkl5LSB+MpoAza7lW0ZE11bUNMsMrJg2C
fDy1jpB2l6G9iuwshL+ocz+F6hgE/NL0WukFrq+epRlH64PwII+sI+Tu4JB2Jrcv0syaCmaURVvk
tZul18g4sq7H80WCpDtkysGMJQxSPEJOZy7qorwfxT4Cu9OE3OGAJiKmdUGlPjgyjxdpZvkECelz
qBwg0YDqhClS4S7buBjH6Brp5mKwWwNZ15LoTjyGmV93gAOJETz2E104qGtNcXi5TLtEE2IUMIGo
dpDMCsUWaJVrhYcPeRVDCENnIM5sgUKkrE9tm3ZsPTFG4WG+2wfSJukM6K8axWgT/Qj3zHwKm529
pC0SjkIQAFD6Bm3c6RiFfOkOQpAkYFctdHmzB8NoXVvD1Xw8splDpGCogcULf0jqJsYONpLnX5cf
Vs56HhxRAJTHrbTcj70cAK6z2Nb67iBZoW78/WsGBUM5XX7RjnlekXGgVjKE6S31g48MIePYnucP
KBwqfFCC0a20BMtS272NIdm2p8vrpe4Zi00Ijt/j1bm3d9EcCwRHUmOLV1pqR7UlvywDicBB7qVe
i9+VCf0eNFJmqcjN8hRkXDdAlLn5/RgOXR4k17dCR/0W+KaJzTC1+UWKYEBSGI9cuAzAqqcmDZoL
rqVDBgz7CdO23kW7y4kZS97ZqhMUcku9OZPCZVGARQAU6AoKui2sQF1FrvMZZbI/p8fLc2/SkMzC
KxNcN1gtlDH0whL1AIGXXjlff8t6MGdCT1+tHoPccapEv08BfYyIvtMaFVmpSYUsNTgbdPddekqh
PcfXjlGxLmr3HM4tDpnXm3kD2ZvjuBQ4b6Ora3vdu9axvrkwxaXvTdotDmXSWSz1khYAxz2J0ApS
n3AJtBimRrzW5OiGpd1iUNYsFz46f6h1et26pJNo/LtnFeDd3Zm3EJRf46pF1mpNhemK10gZGZzF
vUvGhfFseu+om4yEzObNqvBjLSmBgJGEqD+wy52ip8v1ojzLKRjWz6wk2L3T4HZQlEELAvTMhwqD
SvToIwp0g8V3JxP/YGFoDmQsp4JaQijsWq9lM9wwlv2ud775froQNU9lwrXHz6sbN9cVS9UPpbH6
PaBMvnh9vC1ZBkC/ny9K1WtLH2W9g9EYCz3ZcEZhJjsBVQLM4JexN2llNa3n2zZrS7IuCARsMdQj
O7A5k2FtjK1Jh6Fhp/ZcOcLY0G3v0hIioBGYHmuRWDZAbc4s7oduiDBxxU9oy+tvbbvWoBdhRZdh
JW7FrWe+PF4q1rCoGKcLOcXLBwCawfk72W1WrCExtg2tupW5Me9KPADeZFDg5S/IMqwfD4GFQLmB
Li+4ZuSxMZf77Wj3OugvrL3POGfow8yXvRFV1Vj8DtzFwiktFHn5OuPEvBsD/LNDQfSa+rOhiTlx
UbXEkgej3RX68LuzN6slSkN+P54yhjNA+esUqvRGOSklbBqUJoTaaWc9Q6+10+XXykdRCovgcjfQ
vR0ZFXc0UuUJPEdcm20qSzxW51BxiDe5wZrCewHOLRB1UHuiJ7he/scZKJB1WRqlPZrKqtzK6J1p
GLHBmEcyT//us0Hgmc6jVy3lrJTI9on0d/QNho7Q7jl6Ym2ix2f2rI1O7RZhVw+YP/TTkNcV9DpW
jIE89qLgVU8Hwnd8LwYlbA/3xfqyPPpbwzKWrLoYpiGQvXxzZKd5VXecgIHwPzr6dI+GQXqqs7zo
Y4+A7mNTlDaVBLTqQRjVGUj/LA08ST/5RoAWhO1HCkmUxU+z45zUYl3o7uOS1zmkFNB3i5rEyCt7
j+N8eG9U/ewrUvTy8nid7juifxCo+UuUoOP5LE6vwiU7o/H5RkICK3Qeg7CGQU2fUChdybsAgU1r
585eScf/BkCFUrzaB0heACAZ9Ri1UMuv8Pkxwr8Y2v8mik4ho+3w2A0DIPYdxL2M8WBJqbVBxyPG
LZTMxdwB/INDOVLXbxFXpVGKHAH/AhH6p+fYYuxNxprTFaCwtaVc1LCqDqJZqP557a1NvmeA/EvI
9s9AKM8Z5q0ylIsQLgZltQke5Dk9ciozPMQr1vYk3v7RnFFOM+7KREpqXA3D3RYqqPZSgijRr3Gf
GitWcuq+4/xnVFQ8JRR124VKgDzl5g0NyC+MocxfKv5cpv75fWrHp1oVCGWDtRGqzUIXRFNQdOHA
HSqT1xO71CEX5Jvnc/QdGIteFxFdMRzCfUOH6DUqKvBcwNOyt6LSKrnfkPQoVKj6taAvVnggQW2F
wTrriAXMlu0GiXILIJQ2ca4gyyx+F1B/RkrHh0bUtt+jLpcRbN+/2t1gUR5ikaRxErQY1QAelmd0
uw/DilebnxcJUYrIsP27Qfc/YDSzHrmxbkw5gPlr/2IU9mNXdNeb3vw65SGWhZa5cBDp9YXU8J2T
r8vj37/rHpAKJZUB6LdF93QrwGdQoDSMk7s3zWSFNouJjsjqMQhZ29na34BQ65HnUOgVesQ5SwcH
qfMMEtJ/Q5Co4LfkwInzPYTY/htkGmFatcOvGOHh3YX+ZxR0b1qUiP7/qPfsnBgWe3eVb36ainDF
IcDbc4UJEl8gLbVBa/IVY51ZCBKW6CZ0yutci8CfhSvDe2BtXdzzfxwC5ZZdvMwtOQ0A8bFFQbjF
vELf91U3k0R5YxRPdYO/gKk2VnL+zIwjFC53pcEYB8NW/8jP3UxUrJUSkIAynN4+tQ9EmL//02ag
Xa4P9QuhEQHgX1HS7aCZd+k8Rrh7bN1MFOVqh6FOMgUvOdd47T1DYYSZbr57b7kBoPbzMsu5Iib3
JNl5KU1pixpK+IwAah7/aSC0a13I3RhGBbZFcfD06Iou2X8ff4EHDaV1WUI164J+7koKFxeKWsoQ
tuBmnhmDracey6LuBUcTFOqYz8Fa1/BPhgcnyf4U9HW07vFUM7DC+zt7fIJD/v/GdIWsSHuejAb3
/zWZsIFlu3csCxXIaDcMnR5cUWjmTyRLqQ+xtgw3cRsKShD6KxhLPmdVgyt4C0FN1og2JkuBA4T7
jj5NL0+5XT3n6JkkvBjRb19n7PY7x98EjZoyLc+Esc7V7Prm7m2+MGQUz7SIfsrvx5bMwqG2JNSE
uzquCA54MWjjczDcA+vixcKgdiXOEE5RW8zcYKgO+jLiRAffBwXp18djuXMO3s4ZnWmO6kW3iAiO
WbZ61jKTCXe8C0QYcAEG+wEEAZ6aK63uBIEbMVfBSwe5j+U6WKPPUojMEmv730tkTaCoKXO5Tg0z
EVAKaNkLXFpsH4qHsADfGnT+lZXwubtC/4zszwl3s0GrUGqikIxM0TWbM1rjENk/jOPlvre5AaEi
RoiW9E3TAyTSw/V2sMYD8iTPjFiIiUJFLINSawufB0phyc4+2haG9yz8PA+vDCDWlFFxC3rVRGAr
/Jmy5kNYqRcrff95bM9zuRV0+4G8DJRMwX+BPBwVumSd0JXdQiZXZHcfHfL1sEkOrnN1zWAf7MFI
2P3qX4ZdZoKOYD3GvhNtoFE3dM9Q+Q2+D72X2jRF5X4p4AYomPl2VPTnwDT/GwRlD+0C1ztJ60he
WDRsdfdxYRGm7kVmk1FQxiBxojqINZ9es1J/K6AfLHl6qiAffGJVEd3bsRMoyh6aWs6WaonRVFa4
zmPjDXXcpVHEBnl7WKxZyjR3fN0EjjINzReF1ksAt+W/u0AXfj1em3vbaPL7BP/GI0B4I65HlG9e
xye8dC9KAxotqb56yVbi+THUneBggkSdqwVe7yVPANLgiMa+cpZfq/8GQB2lcqSUoaSO5CGFNz6h
+8UYwB1PMBkAdSz0kIBP0xBbBenRtWyVsf6x+mGEA6ztSL7hZjmKLhC7JoIhB+DK2kNjDdKKlXN5
vBBQRphilJFbqtkCGM3PPnNkM39x/1a3hZQB/c+poM30FCGS0HXc5bES7jMUTq6dphuZaTDOGdYw
qD3vFmorLAsMY9siWf3c/W3pLzUGap/HQtVDgAwvCpm+D/TQPGtWxOrgxRoCtbkbOU+9vhqQ++Dx
MBebhdkyaHt34uXJSlDb2+XQt0uIifsINpoBjQtm702yllRqZYJAbes+CirRdYHAbfnNnrwcoGK1
t5+hiMbgrD/eG+gwOrUqHnnqsVpgRYpCX+qGh9f4YsX073dekibjoXZ5nqF9dlRjTd5wvxAN3loY
xW7xsmGEFY/9OmTMp4NBK4JMSmUM5rqudVYgzpgpOszDzpS1MMaP860JMXS0bNnXBTOhypipP0fL
ja/KkkSuOh/+sDMk+53woVU9OIasK99jtwvFyulMufLCV9wMBqbots1fjN+ZxXC6dxHQfwAi9lB+
k2fxvrpEdVMrYZMswCjKRl056d1vRhQkke+cbZQbFGrFq1QaA08TsVFWC92s4lWBG7hdQwgFkjQZ
BPVqo3V48FszBBbRQXVWNUpomtcf64N/2rByiXddzz9fQ5sI4tFA4niMOdKz98L8hUIdxqzeNcIb
BOoQyMQs8woXCHWtawZ33HbYro9P/Lve7QaCMo2oLfNUTAHxgmVTgZK5+mME1iCoUyDEAwkn17Dx
uDTtQF/ufHS0NximwbC/P68JNxspbvxC7DqAKLrf6pXVmtqTHS7M7Pp4MCwc6jCQ/x9p19XbuNJk
/9ASYA6vzaAs2ZYcXwh7PGbOmb9+D7XYO3Sbq95vLga4c4EBVKzuSl3hVKNXQVHjuAbzrRwdwyxH
01YebxNhnRjlD8peDyoVt3LZlXsH/XlW+VSat0mwZJdyBEHb9VHWgYR2ctpduGZZNpZYTSzO7qNS
tcwoKtxHnWH1SA1snfNtBlgEKFNgpCNqu7D/l/H8omBBCLO3eNE0/1GM64NzxoEc9n6U+HhQAt1q
Y5CX6NgTlPbirefc5oRxFVf8qxmhppfyGhqSXtJfGTlB04NPho7/BPOfArEZL5SSV1zTqI2A2y7s
GhCsvKmgtgK8WRRbA0yKtKWp3dslOX+yGsIZkixSuq/IfgP0JdxSQgSrCsnztiPK5+3zY6gkjRs1
jEU+5AVohJvO1p9+CSsgYP/+d/blWgWeXVKvN0YO2M/JUSsZhq2BWvtaHv8lEUrvJbcYYoxLQu+L
JxiwY7IBMq7JalFZqqx+kwZK9yEo9dBOAmf1xqppkMLa1JfiJXLkj528ZpG73vENp01XJ8PKbbu2
gvC9tHtBtYP94TLY+V3UY2ao30pPptn3FvgUIvuLy8y/zGzMpJ8yFWHjxYoY4gPQHuqtMbx+1slZ
s/S/ebH9IUOXL+W271J/ctYv/Go3XBs1Bs/KPm5L+3KeZkaGiglGX0vzwsXt9XAN6AX7fHfNdMXQ
qaUM/lxGrpHYTN6x3CsdNB9nhn7KzlZ8y9UtpNJQXPHFAzZqwnqwZj6ZnFHGInADLRsmHbPqlGQh
eUceLXDWgBf8l0cof3dOfhcWgxzgCPEqTR6D1fN7amp3rIwaw/bRdamY51wtEZRr2yvAwDetzRql
ZJ4YZTAwZtYnSg8Sh2TtOOFnin1rLFTSRTaAVTt1l2A/ynWCfSYJWBNZ9NjGgkgB2Emv2Uaw1XXw
N4ZvRoPS0DwKVE6IQaMUrQgQRsJWfhl2rCTqoqP4Q+WHRy+wu6IR1Sl2C1+le/SiTw2vGoOX5XTg
jAyloKreJaOG+O1iDaZ/Z2DhJHZcbusjw6n/WN2FAUKAjPxzMVeUqNnFALhQ9+oMdKJ8ha0Pb1hB
C7QAYtoANtlsj9VlF244R99WBJvVoLGYWWI3LE86+cO4zz6C0tkMAC5qHkzMitnOu28MdFjBhzz7
hFslFsuXLAv8jByluaPv5j03QFB2B7FEd6/QTo0i4oqRWWDSocL8IMm6JKu06WmX4PheWsvbjl9f
t+0QQ7NoAOoyaePA40EEo1jF007sCF5GGMi4TWWyAbduiPL2QW/4LhC10JYy7UDvgBr6V7H+7FIm
PmeCOKSJPxTtJIgqVh/yASt7weKAsg6BWGPEp8Pv95iHOKbM0v4U/d44Idpxi3o9DJGCE7qWKp0P
zw425nvIXpDJIkRZBr8TkRXjwMhU2xfN0zjtxkkfSmYPPEOyaO/d9qqbuR44SgjQuMyG+PdPDQZl
uZN/B3B1ftWiMorRFe1yW9YYFpbG6uT0Lp1KsdMr3Dhzp/aiY82E6rP2CC+yB5CAqd8NjdZ0Exdm
sErYVwNGp3mqd9HmMWLvql18/s1oTHc5F+ouiLiuA42dukr3/FbABuFBMt//7p2pY4bVmGb0f0yF
i1oYBV4QZLirJ6xhdPgnLGBUgO7BMp6L78wZIcqmqW3SVAWPpWqwaIAzxYQcq9V2aXwFeDJ/eKHi
ES8VRiEeo6kVR0B0OmCz9O/ehC+3fMLKMi/K2owWZdf6uh8Ah4xzayPzCDQOvCAC7A9hefNlOfjD
EmXcjFEfcy0EmZfRGvd36qnZ3zOR5hcNg8EDvMGANMsqZeGqdhzikEuncn/rZO/dO+JS7GYdMiI7
IpbE3NbS5QjlDzlt4nkm21UIZGeOz7GyzRyd4QnoIuQOe79fBJvh4Zb96IwSZfEKIzXaUAElHlD2
J9+SAUucgCGWMCzK9owOpa19nzacVBdoZwEeJgc/x/3F/K+hoUsBQKLTmDZd5G86uY26pIS4AQVG
Nae4Y0o3s7u5l7zdnBB1ZKnr9ir2b0xqGh0DAEa3WB+z/+hJYYm/IBHVvrjU5t9c1JwqdYA8V7vy
OOAAJTK+JHhX1kD+a5ETYhFaEvU5ISpg7IWW64ekyS4a8oLxq2xW5CElo10e8+2ZIecsWlS0GIe8
l9YF7qx2EMENtjBplVNhKTNshXOb2JI5mvNFWVdlaCCEKq6tnVCusFb+NbOAocgyRyzpmP59prpa
JRm56oMMFqle0cKAR3QCfChEvjVrGyDcHswgE+yFRZYytugTFbTaqCYDNWKDE9BsLPldttG/W9vx
sX8TnlT2YoolpZ4fKWV6oxgtvFF91YQxI83TYGuO5hgv3btveiiUabrJK3Zyxxy3WfRjc8qUPQ5a
qdeVEuyWOGUMcZn5DmgmwHzKV0xAhkkI6ejzD60fcLdSEqtiLE+C44gT7uHeEfaqmSg2Gc4s6Vly
ZnNalG3BMzvkaoyKQEjjT9H2yK/Oajbu7v62Liw6mDkdypp0Xd7Vagw6VUw+Ett3ftd2ehSB7Pkf
L52fXsFzUpQ9McYo97oMpEZHRvm/xzQZNiuj848Z3CwfniwrgMDEZmG63BxrQVD61TA1/mmoyWCz
MLFzvLhZC1mWxf4fOlefOlNxRLwK5zVXOtVb5wh2uvqLHkYD++xE+DFgD2LhwncrwukyV8daP8kB
5u+mM+MOyjsbRH+SJ1q2dcB/oFaOpa3YofmdjtcZXOVJkO0aeuSkuJ07ZfUYOZ8MeVsy9HM6FD+K
UA1+q4EOUCh/VaQlwWZwjJWA4q9nMRtOlwRhRo2+oD6Q5cQVQQ3rSMhHv/s1Pm1ZiD3XqsWNo6M7
A0a3Kwt/MgsdkNgTgk1jp9ZSsSUPT+zTw2g5eD3eeRtZtvuvcL01NiwI28UywZxNSonjgBeTlscX
jO1WyXaPu3vv2GB14bHbIOzRzdt3uORh5tQoPXbHJtK4EdQUTL4jkdC81O+3KSzp1ZzCZIhnetXL
Qw8hhVH33tHb1vqmtrlN4OemGNiiOQUqBtDEga+VCjyUljgBq4xWil5kjSibhLwcvHtsFyOdcyd7
Vv9oW+/b1PxiWamlp/H8E6j4oOE0Y/SUKeTBzHuERKpIvliYiCwaVDCgBQk2ZkyhTvO0ye3afvcs
FhuLLaJzPijLUVRpPejKVRw0LN+4BCSwXatFt8cjvzPubl8ciyHKfPgxL2TJZD6kkzOR6c0BhYfb
NKbfuKHPdPK59jK3Gmr4KSRixHeZJMCzByYpw8MzZJyuJYvDKAZ9ACodxK6HBPrm8evfMUKZhVTu
K53jcFhWgGCTROZoRuhYYvX1LdoDLELRVaDYAXmauhMjzIUsa7HA/E1yxk10J69vs/ETY3NS1j8E
6EdwzkWpEEzL2K3Utx11q5o9gAiwlCwjJbz6MS1NJob8ZGJ+CMGMJhV/hVLshVoBvxvByGVExcDw
FF2qVmvyjlmc/i2P1F2JRZaXUYJDRPwsmxw2RYiPsROZ6qU1330s8OWnIct2xZDCqwf8yec0+wEd
xpr2yYPOTG3bYUVzoWInPDKNVvhamT5Psss27Akr0lz0xdgF+L+UqBPlZBijQQIlBVsUSe1gQXKf
WeOqEZkjLSxS1GF2mpr1gi9OHsoJreiw307be5lV0Olnbp0d5QixNDLQEwl3VkVrpGuxekgm8i/B
NrvRYckHixblEhHQpnkYg6XRaYHjGfqANZPM6nQfYEyClaNZrCnrs7ui3GPVKWkCNEeMmwAFSLKT
vVHiIV6vplcBWvZ22RrlKtNfMRR9EoGfB4qJNOCHTkv5KCajXOM5PpKQcThtHDSgdYd9j36qv6lh
Ih35DxmKO16WcgDeyVPexiCNTIRd/qZ+sDSLxQzl36MaEKmCB2bQ5VYQ/2UaEdy7RHsC5t3tc1t0
WDN+KC/f8DU3VgaeIbyd2L9jsp8eVayob/GlOD+1yTXPLEVp5I1XTJdjxftDagFJFr5XslmCvuxN
/lwO5U18V5M51QeZ9M5yequxq8diw5/7946EZmk1f9G3OeOKrihxcZ1pmQu9ehlTkh9z9DumTOSh
qxX9IdgylmcBmnLab0RZWYEDJKVfQOImgDXBeQks86kJzGgtrX1HvKBXfdM+xLbLEsJFyZjRpWwu
GgJkNY9Bt0SO/614vCvu7m/L3nTrtzijTG2Ovr5QqUBh5x4wkmbC0jJuiMUDZRSUtPSGggcFyYkt
4YEn6eqeNRc2afx3LhTsWcM0L/bWAZqZThnLslfHmSE3F2vDckbT59366e9XcPuwf8aM3z+TOmxl
bAbfG6UG2BeVkxw6x2SVBVkHQbm0DmC9nSfjID4e7ljdk6zfpi5S7etEbTT8dmIyUegXXiHfj4a2
6Z7BNYKCH5esh8oCsIq99+Cizp/np9t3sNDZ/p0SZddzWCeunY4oIhvgy3ZkByU+qxZxzPNDutq9
WdAB27IxIGcz+tau5dJbwkRZehdzf1HZQgAOzlv3GDzqdmL+BkzwwWpPD77FAcrZXAdn22ys8/qI
ze2m5xibz9snwLpHyhFgo03ItyU+wnlABo/hy36a/++nS5n/ptUHbDPFj/fkN0vLF5LF8x//MQum
N4pSeZ7SXJ4imzsmq/wjJgC9Dh8tjoXPf1vt6aGwf3PgP1Z5ioI7loo4Hfgd4ypZX0mpe8FVrhsU
kOV//csT5Vm00I6NZLiTqQLKLyvwvi2AKr3Ab+D4JOgGfLVCCGGMXf3c2Kd/lxFKxTrBHTR9km5s
oDIlEmGbhrOf8q4VSdeF8/I4kNXa/vqXF0Hp1KBpacvxYKknJuOnJdYlUyrV52gMjFT8Nh4NUUGi
+2y1tU/7gTyY1n1D9ut38/Pc7MyVNeFfbaXQKlhRHeMTqDzsbW24Zkb+byP4Y3t94Ato9x/Bz+6t
IaiAhpZzcDclEYn9G0jpt6mxvvy7hvy735pozXSilzIxbHN8uPXAiJp/xkjfhPb6npv9su9VQqkF
+GV085DIVo4KME87wtq4JLLoUL4P6A0ZV8Wg8+IAi4KQw4kz3w4Xz5ZRylkDp/5pZ/Pk/LRmQdMw
VP6aIpox6EVVISSTOUEOhmVOWApC981qep933GRPnnat4/jWJUT5IyXPlw3WtD+Qtb1RVtsnn5hA
2fwczK1nsao814USt2Sa0lFXFuOi7sHfi2UdHj5Pp3VBXi8FcXYZSWzU3h0H4K+ZiYVTrgWUfkBn
eMQakdMzv1b3vWmf7a28O8eHLbkLrIevkKw329/r30eerMxniRwOPhbyrHX7tkSLtyNSlU4fcUZb
Yc4PHlVwTq512BysDp/65ijrCtYEPc6JI5E9tnRkJ1bimaGZdAI1HIUKGydwa4lps8TtCnV04z7o
jl2189O+mGyMdfHIYTOd9Mq0Py6o5PgEjbspFjxanwFcxIAgC8NrRLHMXw1K3bCojAfQFQH11sd8
t0H/JeVqzEUiPgaQtdbm5eHZu5c3L6uDtSlM/a4m9nplkjP+RsMlsuGqbeMDzdX6HK50TFeuWdLK
UEY6TcP5mq6206UDjIYRXS/G8QbeyFitLaKVS6Z4Ff3BS+pEa5GbOZQCFmp2L/oa0wWcVTH3nS1Z
szktyh4rPsqhfK+2sJoBFlr+csl5usvbKrKQN1GkOZXpNGema3CDJOpVBcAA5iF6+EjM+B1NcEzw
zIXJse90KNtsxHqVGQroaOi27uw36aMEmjKAwlJgPnLo5PKRLbcfv0rnNoOsU6QCpqYKkZiMr6eI
fZNvGnzPWev+AtX7O3tUhOSHxjAGOdizYpdICXF/JRCKGBp4m53FABD9nRJ2dhrXvTXf70vxtShz
e729vBwE9PzCH5RrDmjEPmpa5bpGU5yHDVTaJv49DeYVDGVfMqhz6pT8C7mUD0ExUW8eHqpNan/e
Zm/xDTRNIvDTCkMsoaLOkR/diBsMKNjBwIS5ug3xaqzt0TbTx39JifJpnCZJjRSCFct9CkersraR
FVnNetpGx9xtPJ0LbSNnbNGOCEiIadkGYCu3FNJhdY5A3A2PZlMgkWoYLCcM5n6WGCZx/OcYae8T
yf3oJQKYi1/HtXJcmSIyh/7WO9+ms9Bc8J0OlfIRXL9y5cBoL94uz9ayJbUOZ+c7ZOPFXYI9A/HB
hY83c7LF+lWiHguNsBR8oUb0/RsomfQBYl3500UO6GOL7Hqt7wX7XHz860OlDLIbchwGjHCJA6DA
0QIIRHDnUT/+xTDWd4YokxyKYmG0w5WhCYgkwaxc52BJwIrJ0aRNt8SSMsoBVnoOcQ+OprVHBtAP
WkwYoQH6ODVAYx0hzFdEAvTEMymzBJQyyynPldhIPOm5A/ShO9XiVh4oCne3BXTZ+v/RA8qchLKf
cr7ndfDXzVO0igEd9x4wC1ILk6nfb4yyJY2kG0COx43J951vYgoHorE6IPuWI8g0TNcJgBa1al3z
dRsfuI13qtaskvACpwAOU2VRRGgC9DDqQJNuyMuMwye0zksF9IUSLWVnlvcRJoGgBOYbFeo81cYY
Rw/r5y5PBvHNqCc9oLA8Ulkiai2xHTjeefhgUl2wnt+oUscrJ7EkJzKEpXWuURdec4JNTN3ZMmF9
FzRiRupHE2XlioFXTBqREB5DB4otWmdWb4XEIvI96f5fWEJfeB7Qc9A1Z+zS19QJtvVatot742G8
j/VpNgSFTDOHK8/WX+W9uN7DpqZk+5ivMJiA3n4LY8EWvzaY3VNLcdq3A6AtepYMaTrdMM6a183C
NFAS+nD3d7/z3XOO0i5R1wPhNoOL9NNtZV2y5IqAKr8hoytSwya277FNqvBeFIbQ1sFEk7W737/n
zADqOjr0Q4RnRCh3kXRhh0I/iBR2cjSO8ql59LbqplgpdnAfYVhi8lTH1F7veqcjXw3qel/pPWfh
/wZ00LGe90sB+DemKa9iREpfVBq+p3QOos3LZNXb7bFGnY81t8M8X8qxJJyWN2oFUpa7mlJtAJd7
PBuvrDfFoimanTDlVXg0UsSKDzKHD297p0NkOsLatrmoQjMalLkTm4Iv5AE08jt3X9qyc49XLiPY
ZfFBGbtIFUKPr134qPAusH9xqxKPlL/xhN/unzJu6M8Uw5IHJ4Vd2Znd2OiugdNN2NvaloLrOSm6
Uyn2hF6BO+wAo4ZZ3p2082zNPmZO/ZgfWHwtpQW+EaOMnDGiyUXmcHrCSXjhYUgOG43oK8Fy0MX9
Jm+Hg7eNLRX2xHptNmb6rqwzkzP3tiQTmDaXmMVm6x8ktMaIGOtwneN23b7etjhLr6lvH0kZgxCf
qNY112KsyN0qz96ur4mSkJXN7wBptsYGTVD++Cwwwhk4TwziyzKsahLa0rD9VqdOqFfVQcl8nNBg
du8v/hZTzrU1RWHBtjvEOgaDRjMfiR1c5BNcQoN/jUi3MyzWEtSlnDVgyNAQjvhBF38sueFFTvI4
7INBHBi2yNEKpFilVvK72Nz16wDNn6/IzZ9DIu/QN2yx2kCXTSCa8zRZkgH8xVMmMJVK1/BbvCKk
xox+Y11QsoH0s4YWFtV5RoWyfl6Uq0Lq4bh5s/zkzOgVCWEWkteyiZ0RoWxfjCF2UQ9BBC76SUVb
Y4DHT3fhyf1t4Vl4iCvARP7nyCj71/AFX8o56AAl7UE8S3jwrG9TWLYWMxKU+RvLRE/qSTzhLdrT
79d4nVlfDBoLz4BvbFDGT1IwDFGmoDGY8aewznfttvo0wxULuXVR1f7wcr22WZbL81tANlwlDNLd
b7gH1WmRHrnNzdJreM7NVc5nVFQ/1DguADe9IzlOBmjvt+A4DRvFVp0Q/aQ605o/Y2MK9jaAtjOS
J0z6VPwkjJVUxjL06OlNSExhF1wuCC05s3FgQO+yTY56u3RnYIY2PTCMGUuHr5nTOe+JH/KpDtrF
QN4uBhA6A9Ml6ABkieWkQT/it9lVUsaC5z0NUIcw2S9WYB8O4lY6Fi+IlRSsmP9/PFQnI3yLHG01
9Doe1RJ3mufk+VV4CslOcNbsptDpd37SkbAyF5ll9WdmOW99sXXhmw2CSZqUdwpLAUxkdgcchxB4
58Udc0PA/2Gs/tCkjjIqwibxdNBE8Sb1YaqwuzdwvjrGlS2VYaAXmiRjtzKcy7XCNZONQOaDtMmj
DplsTAm7T0ZkSrvMrPGO0514bb5Oz3KRcJaMZJHyVK4+rduaufyqmX0BdYsydmPXo+R3l5c+JQAF
8rbtzrCLa4N+SPhdetCPQJTCHsF0xXy+Tmr382r/sE/5hMGQZK6PQLxvMO61SYm7t0lr2+fbTC61
/qBHTFMVGWu8sISeYjII/UbylbKD75G3wPoNYOswFmv2KTaLHIK1vC2IMlr1cxOS6oKdOLu8gDvn
Q8A+qc/RGf9d56z6/qLXnX0UxTyqb9qoxi0CdWwgiCNTvjwCurd6vs37sijrgoTGXEGWBBq13VP0
NIgBBX4ZtiOKe6/mI7P2s6ihOsIjnlfRJUkv7nQBb9z7bj9xkr6obzv5Pj6pm/6hT0iKzXNv96xm
o6W0koLhOgnXiVyurFEXmmESTuHcuLsEX9HTtEVtSvYH5t55/nVEYc0j2kG4H02sQ/ZXech6jU+x
Ly22gAdDsUsXsTOcXk0zZHzWh3zSIcQY0BdaXiIb6FN7HqvI+tWZNfO0MCWmgNk/5KhwI8iEPNCj
osPgOFCei6PTA4zXJYNlciuFBWyyGPGKosqriqZBXeiWSi8tuyLVIS+l1TvhpU5MTzNVUIvXtrl/
fR3x+sheecxWMZz0QvM6+JxRpqL+2h3dLGir7n8Abt1VuJ9SaVjo9ik6IimQ6GWEiksaOCdIRQXe
ILkZ14BV3yUHaR8TJSa8UzOCn2W+kLuRNG26RpW6v0rMAimfhBWSqjnR1iPe4beL2dZXz+TXcfE3
+Fg4SWg8b6iqoagaFTz6ASdpQwjGFOAq7R8MtBX25pFjJquX9fAPIX2KYmf+S+/KYaynE3wCAila
lV8iItuGk54FYGxuZSy5tY7v4i43m5SEW+OuPrBShosP1Rmv9FtRasU24gt8wm7C3Ww33e/ikD+n
u3GVbN4xbYFVpGs7tNfhyj2y8nLTzf0wBLKqYuZB0MQfwG1j7IpxnA/IUBRTEtK3G2YDzcIQFe5y
RoO6S1mPsYo3A41DfZdG5pSa2sItrx6R5iXo2eEsVgZpWWD/kKRrcq5Q5N3QjR0q38ouwdt7HR0M
+w7Aov6Bs4RN8cHaLn0Ngm+cJF2Wc90oH9wQLsSa1m9U99iuCGwMjORAathD04sGXJGw0EpRZUPW
qTPlx7gFmrYMh7VxAt5MLYzpq6duX7+F24GRK1uM/1F6+F9itEF1mwRzxhWIPWlIXaEYLWDNgIgB
+pgV5yyf4owUZdCMJh7ULhGRrXA0cgpFG1C36I6I72t0Yighs+l3MbiY8zYd9Ez/k7RIIoBbT3mz
UEDaFFYGmByEw1uAEcYsxRiiok7bXyRdE1UqWorwHB4SQ5liDMzdoolqClN785dorX2b3U2wzBlG
jRFlYLoeA/zfOZuMuafpYY9ucQFdUagbSea2Zmael7IV044wFPQNLCPSKN8Q9tLIc6g0XgJs7RmP
1R0zhbQUY0MkJF6SBbSRKLRMSB0fJTmUubSSr0PLmeomBzaxbea/2wPPBP5cMolzcpREjKnclZzc
TSI4xUaHS4rxfc1+nlLduv11RrqO+YxYOsQ5Teq1NrhKX+Hl22HPHjJYJ0zuZ8BCVjcJBu32kZVZ
8D9rhTU+u+j85mSpIDTNmyQYR5DNgPuGSbEThqskQD3IHRy8bE3WmV936OIqdtmutMJDZqNwxXjA
LcUw07MGjS+qhnVzlCnLlMZN9Iqf6rgfsaXZo/ker1gY04uvxBmVq7bM9DwNESZ5hdRBGwryceII
suIm1lrUpD5H+3CnFayUzaITmpOkFDCrxRjj3GBssOXf48Vy3qx2L1veXbuS19Ev32YYmCWfMKdH
6UnPpTza10DvkAOLPMjN3+MxwmI45NinEO2TlXhbzCIqQO2QNeCR6Sjpf7cwXq0Gri/DL1jwQtVD
tnUtZLUf1F3I7B1aMp5zUpSVadqBE7CheSofTuuLh4K4FuqqyH2ltlWduQ3KpazznO6H9uhzmpRg
8sXYB2h+nGJQ3myOnv2rsUYUjVNm4XLR7U1Bki6Juq7hOL+fpFI1emaELkJAVFM80hx9dDmLjmf6
dnnfr75uS8pS2/FkR/8hR0lKzY98qhYg100D5j05qDFJ0BtiS6bwxO9t8fVYYpNEScy9ZtqPU94I
a6ojCzXS219y7fn6ccazL6GMbZZlqdINHGRW16w3/Xd0bzi9Sx60fGc+ftXvw978f9TlFk38jCpl
bo24qdskB1XLe3ASUq0nPBHR9lPSfhEpNMUWo37+QWNMeCxauhlZKgJACtmPqgpkAdWSkhXv6MjJ
5CyoUnn6+ltnSqllhf13VVuCTGtFo5lu+K3WEO+I9OZ7a0+AjsqpQ63nYVKkkWim9haskoP4cuSd
1avxjnnrFSp0ZvvFO511fOUdybxnQdcsRieQQeQERBVRkUpdvBsnUZTy3hSdtEhRAqzLbvEu95iA
K0xK1GUHLlB68wGURsfq0WAfk+iuNiOHFd8tmosZR5Qz1WRs5HDDoL80JXlrN/lOJlVA0Hm4/gtw
IRzdjBQlSNJQNbkSgyUVWwybY3MYj8YKDRzwm+S2gi4mU0AJwf+UutZpG2+kmIIRNQhTvj/oI+Ah
qgcBBcPDnTaQzPnS16iiVptwVx66NSMwWNRSVRXRLarLPHIBlFH0ENf2LUjXTrMdrbgmxSaxPm8z
yCJCWV7ZcIERWsIUilt3ZexigjpAwmBkuo4fCjljhJL10SgxVd6ARmHnn9JWMCWWq1qqtUGJ/jkq
Ssbr0RDLuAYFhVjFAzp5IOW93a8i5/ZpLcc0M0KUkLu5VMmxBEL6ShHRuz6kSIyYryKaQBureZ4i
ZFaqdDF7iHcTbAQKDXjrUt4qARxEBMTLyVsBXt79UgLiv0b2Xfye5rvE+rtH6JwgdZq+IUtR2vr9
5eXD6wnwC2ULFdJuXa37u9vnuRj3z1ijjtNIkdjXQwOOSHkOsJvqwTWr/xyUFKZiRoM2Fhhgl+vJ
0vJf0aOPPVhAdW52nsUxNGkxTTAnRPmdJCzFehxwbMHXS2KnzqYAui/yBDuGOi1bdA1QyAI/yYNG
cTSgK9hN3azHSzo6euuTZj4nFww23L6bZdM3I0Px00qeXIc6yDQK0X1TiZGlz1bq5Tn6rO3kpeKI
ut9jV2i74rZfhk+K3X++3xFXN/uCyXjNHi3tWIpeqeALQoRpyCNXjrDSCaC0bnO6fHMzOlSki768
vNaLfDpQ3wwd90635M1rfN+t/6Jpd84RbdMBfhJKbgVKme0dffPBXUeYn2SFlYuB1h9+6IzqmMVh
2JSgIp39i4qUVWHxDhOaf9kwzchQhon33RBbi0HG/S2dAD66Sn4bNlagONx9bOcHZBsZ9zQ5ih+O
ZEaQciRZkleemoBgO2XHskO99lbS9oiW0s2OhTnKOkPKCPIR3wmNB1rGOgKWak8Uey+/8AyWWFQo
A6gE2NOsTaosHrgGNU2P8GftoANbi3F0S35elRVRAfYOqm7X+dKZKqXK2Ma8n/SoeHm79i4/GbkV
ooKhrQQb2+xcoqI6s9Nd03/7q3BtRptGetF0BdOCMWg78ck/uf5dazfP/PRidZnJsulaaBGZ06Jk
sna1NDYqpOOyL/ews1SzW6GWCEzB3q7RfWrcM851KbaZ06NEcuCx/xJN3P1UbPPsl8DmTH6j3Ke7
2MV7EvWhr8w1WdPAi2GIOtVPUbzkeUSn3w1jobtBE8aTaX44OFjhK5sP2InZmujoPn9xLNlZiq7m
1Ch/E0hJJACxsb/E1nDM0Ue88vBC2o4Dy1Uv6fecEOVxyswLI1VN+4sljVZpiwS9KOsv11aBqcm4
t0kOfsjJ7AQp14LFMKUQVODpJd1rABGX36UECb/WZgkIiyfKt0Rq4HfCdHg7wFy2z9ou2NRva4yu
Nsxk/pIxmR3fdbR2ruOeJwz5AFLek1cAA52zmPXCxTzinAb1XhgqPw7iDjSeOvNlFx3fJDS9WsEj
MKZzYp7xun66fVPX3M+Nm5IpjR49HSjJLazH7lSZkf3xUZANQFgk377IVjjYzd7kd2fPWpv9wQTA
9r2y+WQmqCeFuvURlJq7fhJJrjDd4iF3Is/0Nv1AzPXacz7XLavZbjEemR8y5XvKopTKZgTLg/kC
GOWTaqmoOYUoM7OKryyRoQyJ4sY1XxSgFBErOCI5iwn3T1aRdWELEyJwbSqOoE8Kb1nKgOhdHsdF
KUCv5ff6FIt289p+qETc4730IKGBfm2dq9PZ7HZ4WjsDCg04V1Z+YvEKZx9BGZe6L4VM8/ERT9ah
3Pt3guM07wVpNw/PCVokWFB3iznNOdOUhYmytqy0EPRy6wnI+oVZ/Dqa5j2Lr0XHrktAz8JsiaLQ
Z5sMQyXlWHCGRYUXze42AEtgDT0su5sZDero8igMhiyeaCTviYaBbcNWrb3wuMXE/SELTdazcDGF
hx0p/zBFnZ1RG2XPByDIv71pRNxGHuqFDw8PIylMb5usTpuLbxWelW+L89f6Pvu4Rw3RfDSB89za
HhqkzPM9bB9LkCc+f1iB2WdRtjyO9EKNCxlOQ131u2Fz29It1hNmXNM1mtjPFC3J8fNiSbyVfN5i
G/P9PcObL2r8Hx6utmfmJJJWE4pSBxErKUzZKoHDBKlkcLJ0UJhy1gTNUGQJkJLf4xN06+l6jCUW
l5fdG6+aWUck27w3rK/cjH9bzAHBRR8xp0ddjMtLWdVKLph6GTCBbCCgfcKcgbV52Dxo5p39/Ip0
namY8XpbrwaSpGTtnYDJ8Xmb72skSwuIhgkvzCeLkqLJ1HdkkVuoqd4Nl5cXtNKMwL8HLPO4xkBS
D/gUsif2e4iZoXZ1RuJ79eWhmAgUM8bps76CxjxsxaKpVJQVMKQkqauAaBid//2QmL5j2PLdCnAa
Z/75q3yLfpklNt59dViZPbY2qzN1sTd2dhoKFSs0td82RdvjNKwDtreRU7QFRLVM8CkcbwIeBdt0
ASeMP1/xoSN9a7OOQvgZnqvo7hMBLKjJ0wgp5be7UPVb2a27C+eTeC9u231iy1hRsQv2tW3gQVCv
RMz8sXJ2P5XsO1nKgbtq2Y6dArIKcXEB+mavk5i9K+2nmoGMrio8UtOqClyB72qWaKHo8hoqnlNf
IQf8oW3JE+kontC09ZWaj+3hjJr1820h/+lwvhOljpSXpFZ1NQEZ41XxWDnu6YywZH2bxtL5yaIs
Gugf1vUfqJ1YyNBxaqFN5zfYke1bygozS5gcvU1mIdBCO/qMDiWhcVIHVZGDTmPWToDuvvJZwEbh
HEuLWMmLa4vyd9vwnRZ1WUI0aKGRgVa3TfcXIyGnAtVHzfIjW9q8QDG2wDTE7myz2elmbalbEUug
7Oxhs/J8K3wfMQiINerB3rBD19LuO8CIKRhfhzU5WMwn+ySgtz6WuuSmj+R4aFBvlki8KewDltRp
trhRyTZfuSbjGpYkan4LlLaU/KjEaI6YbnuymQdsmmUy9PO99/30qUDXDZvR4GSc/nTPHcafPaAp
aCZ3+G/Srmu5cSXJfhEj4M0rPL1oJFF8QXTLgAAIR3h8/Z7izlxB1WjW7sztuBHdL0hmVlZW2pMz
4LT8//NvP4lR/m6h9sWlbe/SI9vKl76DJUclw6GdMm1jqRHjMHrI8dJkaH4CkWLNuygbskqU03cQ
xXgM3QsqvvTz+9egrdo+uVdrt8Gn/eurXL48vn4sCpSY6hJrSuMOFNCFbUdW7mkE4sVieW0Tnjg5
jm9OKEn1taLeZoBXPcrO9nQ18TQ72lvzkjhMR5nYiz+vzTclyu8JfMwodNc7R9vQjYBvAU8D087s
ptLpC/pNich2dPolx0WiXoBSaUdAK4Nj3BrSQQEeCUbMAqtYsgYpJ6oOP6RIZ/H6IsnlSIcUX8pd
gd4ac5NsA8t8rBITPvBPKpRFji5S3OgKqjUylmj9vljcm48dxGjBUK2Y8ZAxOaIsMjbyXjifnBYQ
NGwsteg/SIe1959JDpEvAf7hJIGjjKnCzYJSxs4JRILnYIf3Ocd00MyKOYPVYTERqUF8I1KUKW3T
Ti1i/k4KmQPM6V1efStyZpsAY8huUqLli3Fgkyo/okiZiVIJhCBPUfWK5p31O153iwEtK4EDNLbH
lCatxYgQZS1Uv0xLKUamtbBPnWpgT9bVZHUxE0vwx/0d0aAtxay5hZEedyi1nq64TdcFQ1wsJigD
IWfCTfVzZDiXV7IAz4jnqF6wOrcmQDh+agFlHHhxkOtZDVGlpxuaOM+Xw7o00Q0DbwPYHwvO5LFs
5wbovBwNMMKH9EbmQyRHc+w3pcZfsFXzKZ4v5HkbMA6R8PdAwHSIW/PKJSsKaMtaWgwIcrFDhgnp
OIGV+YN9OsTVu6quEglEXprUWJ998wqfBTOU1lp78iUMUnDGxd4s9gYGOV0Ou00+ry7z0jNO+m7o
RgYaoKD+Ndbvhkw3uDUwvwB9kHtvyXzzbGZzgAXuWZ75BElkgACehpKwip1llHLp167ENscak4AD
wDTNCsNi2YHhdUxZGFJCwn+yyGsczZfaBdfQJx0QCdqqeSt3miXeAgwyXe2L8eWzZuwmEs4or2AY
jCAJiJihpx6EIk6lWZ9Cl5clNv4hmFqjN7ix4JAGITYd8WZipa62TyqDBVYlTZi2H6Sp92EmpKGc
SjCmxVdjzZB66lZaZJFfcLqsYcuxiMGYbQrA+5sXSzVbR3iSDp35Kz50G2mJAdcVVo4RzQucq6s+
Mbynid7Bn5KhnhVBbm5yQkpPBIGCR+gQ49fIdgvMNeegbeyNv5HnrLLoRFcAoSqjHQUuFaZmqBcm
lctbkYawYCIokn3Z8QYz4IGNtkEVWH3q4tAa6WJmyUBl65k9xRNuzw/q1GsjJ7za3XzkqzlXcIEp
w3vw4u1ukRvqOXWzVxZOypQ/goebtFrAC5Z0hWrCiv28qX0J7MrGbc5btYu4wZAXM6D8Bg4rbhDI
G0aZR0nhyXZjQYcNkynDfbvWXROrKDMg5FKXDkbtBaw/ira3JQBPNzM3t21vh9ZMwzbfACv5zHSV
ifwe/ACaXTiV2aUidY4KsScPzwFQ7ct4jQTeZpEWhgi0mw2zN53cI5qoyqEXkux/4Hg6T9QNSnLJ
RQ3ZO2HR24AXQMpq84QKY/D+2IWYKEQo0pgSdaNLWeWikOQJY69Dv8IVT+DgFEjNiQTNIjim6I0c
TCDi2LNzhAV+QmAA5dr01CPPnuuYcDZ+/BjKoblVQlxjGhdvIZi2sN/KNlZkfVtjKks8VjtWVn3q
eRgzTzk3aXKTIi1VydlmeHxf3xqkQi2GhFlMURocc6j2X1NyllintU6MoTYBFBHN1+k8mt8+CCpP
rlrhXHVrKzXeZFewbC0xmRNiwp9Faxw1cs8A3eIEXqYBt2Z+xflyGPQYbDydtfUZVUodgxUby4Cv
Q/wdglLxmPmJSb+fNCmLnPsR5g8i0OR2MtSGP5DJdBuQqU8XdOu3mENAX7nPbJ+flLnMyRp6qzHw
ROPjlZyCNGsR9tjTggVmpr7YsAJbFgXKsxjyEsn89tIfEy+ydPO6MfWPx7KbsnzqiAdKb3iu7nXu
RngwxN9m57LOZlL5//k+miZgg0bumB9xmVD14MAiO3DzbWW8mf7vxzzc3z7KkGGJDYboBRWpZv7u
O42IXAsCFqAJ/bFcCK5ky6C0j1e6+amgwabZMa31xLH8oEdZkEGqMA8zAz39QBKYSCiWaPZS5oHb
YrOrig57DtXcI4PLCXMtk85DNJ9gWkO7e2wjLgNsrbugnNsjnM1eardeJ3A138uViBFFVigz8R7J
WNYFvDzUN1VM8f08Nm0WYqOw3/fHAK2HF6tlnNjEJIjy4/uUBK88phKHhO+Py+X6XqNAKuV4fT9m
pjE33leNvYpXxhvGAMzUXhxu6xSYzh9IRTAshzgp0xGflPpHeohlxti/gv6CtdPuQ4BpBIa+6Yzo
sN+LJR6nFaaGjUOYGsn28KXtv5b68WPJQtqcSomM5KHR10SdVXHTJSjZcLvLUzdP9s2W95KPABmL
jMHz1GMMgDIetTJ4OsRO/zxbOdJCJekh+5tDFsGut8P8mDrHbokwyXXtVWvlaACq4O0c9PnXxwtD
jSdcSUCK6MBI4GTseL4fyUiNBzUfan7Ihnumaam5M0CDzYBnmhozNwNoNyt/MeXcybwKvxnrb/Ae
KZTv2sZDTxYeDDBx6waujm40q9tRePm9zXaOUVgr9Wa83fbJ083o54fUZAF4TQt89AMoZZfkriqS
azkcl6cuNALMSzz19vp37jiJuQ/NwrJrKy8AV2cvBCAOATVni8Qlq0XvnjimreRYDsSqjQRfSkOg
iGUxHF9e1vnqXBq/+8wMDHdmumjODp6wA73BvkOyRiPCO8A4d+YxUFet43QfK4hBfolyQ2+ft7rz
u1x3xvwzNF07Qtx0M7PDAbCYO+Y1nzRn3ydAoxTKdVwngk5oL0+ae44+ztLzAMs2ByxfY7fW2+LX
YdF6XwsAS78BRuc5MpgB/NSjgW2jQJXAIJQq3HsvRuIfJL2MInmA+GVHMbkrOqtvh+NrImAys7Jb
QKAc6sRQGa/GBMoDKpQSIBZ4FGIxskCdeqi0txR5XR7XbSaYF9SVnGKdrLHXIdrOnpEHioyFvsDw
1cLzau/FY9z2CQMLRBQRszqYtuIUGjBA1MIkCbC5Ah0Ca8kMF4UFg/61YyjXVEFxTIaGCii0+KbJ
A7gEAquBQkNyvtnBGzv9P+HO/KBDZUV8+XrpkxZ0Zh4s53r7u8PMoDm4NrTXOOw81qWdcm2Qv0Zu
mZgwHQDyPy+tGARF3xQyf1RT2OrLdu7itgAwx16Yj0/qzwyhCu1AnzKmoXXuD8BE7aoIRVjHcNSc
0ujfVubARP/5MzT4SYIyxL7Wp117u+KRWwxLw14tNoee8bhNKMJPGpStDYpwmBUq2CCgKoU5N1a9
ZTNENZGc+EmEulNCCHt+qcDIcmZIbxvkNe97pVhma8Ir+EmHcv9nHCqnWQk6L2sRjWzpnjXSwjp0
yib7fZXl9Y0cernrTwdlb/1XSnVncGTzdKwaGYYM3y/hUqUG9ukeHhOYqDH+EBGdcw7FBmnKBhRk
IB5FTmhePM/7YJ0EQ0508jXIh6RoZBxE/Ev/hbFkVnPYRHb3JxvUNb9Es6Qa0KoAPxSYtS5EtYBW
9caONdw4Aej4kxJxz0ZHIkcZIj4JlIbt+lSbp9P5YnrbzPy9XTs5uv06tGNv8QzvGAf150Pwky51
+bk8uJUyufz86fzUYIudbUfGM+Nm/mmeCRE0HemIkWAtqQuTRkoV+rcMHVjIEMMww6MzhrfHnEyg
V/wkQl2aQS+EWcmnd0v5vN+S3Vnefh+s68rar3bxYOk5IPACAhvDoMxgT6KC6QvwmvybAMqXVb1H
In5VAjzDCV3sp4BI+f3KeLWzOfr3n1H8Vt++ggHNmJopMu/DRJbnhwzuKfyRFuUzQdVvHAT9oj2/
YN+C4cyNJ9UEbParvTFZSvsXQ/jPudK96KVW6sElBbkCS8KwHbtd7qz/yFR9k6BuYCcpaH0l0bUF
FPPMfAVYeiQxDnCiqPJTbNTl0yvA4rUVDnBtOY7zKTy5Tyub9IFG5gsLJoN5RtSN69SLqvY5hIbY
dnC2Do9Dcm9e6q2QFcGSJKzKYvXf/eln/+SPen0b7nprcxlCHJa1Y+rHx/r/Fyv5fUbUuys3qZj2
SQmOTvFmjbGEIzKKxsXLN1htwKBFfurPaOknK5QpiVHwi4QM0rPWHSa2IgedWKZhH0KUvXSL9QBM
9Gz+JEcZlSySSp+ToBnLZWJYaxzXfP7UmO5n5e3hXS4wgaCj64z1sP3FX/pHpHTPas+VUpLOwGYS
mPJ5AVXUUL0qPUb5cvoB/SZD+c0ZdjPImONAziEzuLmytbyWmQL/s2z4Q4Q0XlOf9OFNvxB9t05O
aaLEjuAWW4qxHO6Qu2jpZgUdLKYokyH3lzbui6I/Ks8yojlnjtXEkuWi5xRYoSZLhMyjooyHqPCV
mslQkRSYYVawLk8LjN/sdoyjmqhv/pQjZTf4i5hjZTDoQA1hM5APQ7nexYY9TwfcDXPQiPWeypTR
iNRi0DmAAR5fsAHvfH9Ljp/GOzJRiKlMLJVmYS+wnhOZsiM6wINCJQDF2MD6xnXp4E3ZMt4Tlq2X
KQMS+ch91Tm042ShsHY05siuoecfwwVLzWbd44nsys9Do+xHGZdCy2tgaQlyZ9C7OHvsk3ZcO0XR
Evf6a/fxwTG2c0+ae0HQkM8DgK10D15HXgA6O0v499AUtTayE8BbHttgYfJGj75PaSKwFFNfbnCj
ReMFbVXn83aOjA3WmdQYGTQxBsa60eTG/mH0RwQpVewwxsTzIQgSYEOM95PA3nQ0m7UkglzVR3Qo
BbzKAic3NQQnY8FZ+/pYbBPlMOjCiAtK83Lllqiz611slvYLkwcrfgEMPk9/Aj48S/MmjeCIGKV4
tdqXSjNLUCm4Im2AZDkrMTFtj74p3P2ckZYFdTDL1Ajs5MghbWHWP4k5QvIAM4cs2zeZohjRot6p
RuyBBOjjYHQn2uYesv7Azv1gOReMe3PP2Y04qq7/Pn7xELqy+/j4J9LNP47/bm9HXw9KrqmvxFl+
wSpdUmY/x55zLNy5i0zrajBby95sEitxPER5LNYm8o0/qVOvlKr1VSXokOASnRTD/Mpj6OOGWROg
A5vlb+CMeB/e4ZlbMvsUGYp4t5AjtvV0lsYBEJeO6laby8hmMnRj2p8e6QZ1aW/8MIurjHBmIYkM
73OLmKdCBrm1zEXv/QcJ45+SpK7xrQFOFcCqSCoLcJCO87/Gz7Jlc2HtHuvMdEZrxBt1i2U9ldRU
wy2G4bNVk3ffzMVuV70xyDCuF93LfJMlNY+JCMPO4N4qVBp8bMIyBZUVaDEMOQ1s1+pFda1JpLy0
OFv2/MW2OD03Z/Q8suwf65Gi61ldyGd8UhBSifFSGNXKkVd47VWkaTGZbcenBTMcnsylfJ8WnRTu
AbkE4B2cFrJFhlViY97toK+5xihZfaPTXsyIFHWdy0KoEznCrUJUQoKST8AQwKmwTe9ruWONH00n
p0bUqAef06JBkH0wZiGHv3YSGwXh+b603LeFveiNg4ewYfnxWCmn/U9kizA5KGmA/aZsvtB0SpXz
iCpFAIFs88NxjrhBmBvYdmh6mCH4+mrvmTgG2elH4JssOeSRvcov4izXhDvZ02mLYU3A/9lwtk3s
VoWzbX7prZGjU4jzUC6ZMYzZRF2BGJdv6lTsEta1ehVuVY+O62oVHc/rudGZoH/cbFhj9X+5Id+0
KB2KxLgK5AG0li+AGif1/hBb5l2s717BdtpwiB+L9i9K+02QUqMikLDKiAS1JBKE2QSukGK5yEvt
lA2DFlN7KJdRTPRSUVTy2nLuCQ3Aa+Kk+s6ra29+2fBSbctjcEe++Kfz+M0d9Q41WhNFHfGK8cIa
CVQGNWz3181l4v395S3/pkS9QEXClXk+g2l7qd5VQ8TtmLupN8ADfwVA54BdtZj3ZrD3l2f2myj1
FKmX8l9JztKurOUFpXptZbhojK9N80Oe7wLr44WJM0FU8O8yRSfRz8tYVRep0YmPebMsbJZbq94W
HUSl1bk1g7+/eOf/5k/laHNzUZMkITHGWd/61tyQkAs375Euq9VCJKJ6xBVlYqqwxVzUhQSFlmNt
ieu8T1wnXJ6RfERmBPytVrbHm+bBswCQ4IXW7vrMSm1NZ+3+MTUqPYYDk64mN/X+FqPJ5hgayJMY
wwJxPVO2RHaPGKYsTTNTsb/hRhQWY0zoyk49BL7ahvFiKCwylH3RxEBsby3IaLGhX9CqeupN8T3B
Mr1riH+RPnm43aUxTzX8jPm7667eFgvEKwfbNuYXx7fe31/RD3lCl5O+y1bmh49gdrGwEdbWGSuM
nk4cjQ6AMlEzxS8jn2SdLeBh5HOMRMzgNuwYZmnat/vWa8oshWjZ7nySDMjQn2/Ozpxj7jzWbDux
OI8OmLJIKp9mWkBC22FeWL5BQIoeszGdSBkJizI/TSBUQtmBjdhAUm93Qq8GAb3Yo0/YqHBVN7YZ
PgET5rBbMuGlpr3Wf0RIl0ujXPZ1jkRua1AtTd3m3s1FUDGcY4ZZV+/6MvI8Yq2Mo47kioDIQnws
eKtuQ0AS7Jt5wAQZq7TCMOkqXT7N+g4RaYRU2PJckLkNOFj7J6DpG4LxtQCG5yFixMAslb+XjUcs
1nl34YZ7jU5Z+K3B72AH5BbxhvVYXZiEKItTXbi8r0i4m7n+G557wHV6B6ZiPPYVVbrBNeK6WBM7
KMbLMsfApL7h3sLD1dzdfcPHHE20iY09Q4ya/HwKm5kQhPKMaMfLes3jyU8Awudie4qHmu3B9EQs
92VIkfFO0T1Ksay1vJ5CiMsLVoVi9U1w3LHM02OvCdC+P9kKAM1YYZ0DKb2FWAp52yanr+IVIK4I
KZi4VfdFVg/s1N1DHenfpRLblE+h8Z1jnZdow19vj/N9uP48Xrd79Az1ovH5aRhmiSZLwA7oq+Uh
PvSex5IswxVW6eRZVCI6TcnVu1nL03nrHJ+aBOeI1I86v5oMZ5h1G+6RwIjtXgyHa0HYnnlOfjF8
D/AzBFSKcZiMV4DOn8lhFMgAYyURm4LFdGstN4arxTG08i+Jx3/MMZ1Ii2r/X4UQB3tMUODWzb1h
/lqgto67x3JBGXfgHhqPRDcE/zYkyzUq0P4T0CUeX2yW43m/+CMKTYUsT6nglvWuhYTSdh451fId
Vp+0+rKaXhkWi87GdddcHrQOmhAuPgs25i9LAyhnQ84TMShIbdtCHyt5TtBH69rkZFARe/kvBUeZ
jkt3bfFagheMLZ2PyGdijfy9/LBMfrPSSQzG6AxZ2sQ81/CgtWy/hLfb5otxdSaGdH+YdzozVtfh
NUqJ75r8WqP3NjbdubOWXAf6sA9c1GaNjY1ud6ypR/cRQwWZxKmAJJ+hN/ZWgrvMPiGXfzw71lJa
84XVmkNu+/VO25r9q7Xzvg7XdZTBdiz/SxNF586qOlIGDW0EsB0WIM3gqqIX4oo/DF6ni4zfjuR9
BGJ03W6pyGO5DjnJ8Bd6rFRTOKGli0GFpS5UJILQKso6EkwWmZl7ipEd+55BgmGYRMof6C+qFnIx
ejoQGocL1fVYpoKRi1LprZB8qkdyUILCaZ1sOPNs5EgMAU7Pnc0ZN5lhlej+sFqUqlppQKk1gRu7
CozY3btPm9seZW0GKf5xpHKPzUfHH8R13Law6UfLahVjQIO18QvpxAvD02UogEQlLq6zoq7CARwh
ossARIWIQWJUeRkpLgB6/XSdxBmXa9cemcrWxCiqtcW+ksD4RFBrYEBng4X2qNGXwOBnQSxOxw0i
4Pd1rLcUtLvijGQoBLyvBuSd170XJ7aPivWJbImNkjZJWdQYvH58aJM+4ogedZv8bnYpoxRnJhvL
ztOf49+Pvz8deY0IUHepwprLK2a4oOmYgXDOvxF5oSR3NYy3DQpWu+V/poUjgtQ7mYpqrNU+kaAx
n7u+g5Yiw7f7/WO+Jq/ViAr1QGp5knZZSHzrwQKyA8tkT2YWRp8nFmqkBpfger3oBblKyi50r8Y9
L8+wcixdox1l4LH+y2M/LTFXTzrHPxETr8yb6R2QnmHxNBnqf/NEe8rtIGqXlqSoL6vfOBoVW5CW
CuZzdYt/K1nlsEkTPiIm/BSgzOmpIPwvMWt9dbh3z2LxM2nuRiSoesJViXU9vKcaJZPfvyLVjiiR
5SNPwArCeRlRkX4yUl+bMglFSO1qnQGG/dlhYN2wwzn6W4LcfqzUTGKUNSiCtu9FDcSs0+m2Soxl
a0pom3SkN07bFnOvrB0GRfLz/4gaR+zR5qFIBQBfgCJZFpe5BlK0BqoWnjxnaTvruCi7AMB6+LOk
2xWVbEyxoF/IlVH3XaFigdhQn7cYw3t5zB1LCSkjMUNnRZpV5BZLN2MWYzCDWfdhyY8yFGKo541O
lDCdh+tuqZsdmmu/iHMX4X+Gyk8nSr5Pi3bV66FTCl0HtZc1kusQIVCfrD1wBPAH5R8yvAqIy9rA
qkiGKKfrpCPS1IscC/Es6nUoClZTIuGMTVtIVramfsi3gdE/vbdOsxgW4jqI4UJ73uODnG4WGFGn
zUlcZE1CmjmX5+SzdGRo6E6zX5hj1gwlpV11aegDIRsgYNHwAUK5wUJdYbXwDiErIzqdJRlxRNmV
UKj0NpKIbq5J7xywH2PchQWKWwCrZUhv0mMb0aLMipSIicxd4APcrFNto9aEh7kyAIuKGTLUYRjU
GLfuD+89C7BWiJh+C32BvwM4bvM9qhGo32MBHNM+M15q2pOXFdmfVT2o1ea6MAKbdwEPzbh30/Wk
kQApQ6KCobog6et6cV0BqPRLXMqJEWBb7wYI1F9MH4rFFGVVutrnuFAFvfvs6NXSz7Onx6fE8gtp
L36IRcIUSDjbxEamqTHe0f+qGRvkW3eeeHxMjqETtD+vacBKFn3CEKCa+U1qKHuWJ806JHpiow7b
XqiI0NCCZuw/SZ++jTDB3t0Yjya5Lg/eTBppOFP0UlVzEFpjL9I83D4WFevrlGHII1EQNZI1XipA
ICrnj7/OsqR37NqRZ3sV9DwtBXy+NtuF1ZFdc+/DopibS5aLPm11FERSkk62mVE2O5TRplREiOG0
z9rCGm2gr7L2lRCf4c+T+CZBuYD+TBEyLQUJh18KT1dDYJoXFhPUaZQDhmETH14L+oHX6/ocWWJu
C689tmZijwFakpAvYpzQ9Bv0zRRlrTUtbm9iD5LC+YrlVKsn+21heo+JTMceEscRACpAXdFDGPyg
Xfgmr4nfl2Aj6Br+GJpWKgPDQRiSwzPE8B8mDcCIHuU+8K2YVGQO8Di8Y/OxKS5gNx+zNP2ijkhQ
+ibemrBo9IYcFYba0cu1xSDBHNlG5NvwsMasksC0NwZEblEXdcCj6RRBueylbCAoS7WZGGFpDB4B
NyBe2fliaeHSf18cMMAQOulajJY7VhfZpGqOyFPK3yt+2tQXkN8GO7gogJh/LNDpJMyIAKX7s4ui
NbwP1CrRuKzWF3PrRFb9PDf23Afa8Tr3gMmk6zMrBTOdxRyRpfQfwlaDflC6Y2cNRvIcumh2LSt4
tQz+JlVyREf5GdmlejfjEg2bJ15eVJyaZvXb4vWxCJm8UEEP6fOr1AK8LC1/MQvQg4Las/z2wSBD
TuIPOzhihajKyKhju9HtIpGtHcU+BLzy/t5IiLrRoWcxRHT6ESUi1BEl1Izaq5qAoagBcE1VmoYT
fwZuIM9ZodW9XvN3UgLdICXI2qVQBqjfEp2ZymcsAKFOCt1bgOx5djGAtUxw+S4Ot/mwdmqEweWl
zFCRaZ/iH8EKdOdUGlZl2fNkHYp1zQ0DXXapke4PByZANkNTBI4yJnncDLHuY1nHMm+WKF8lsB2e
Ot/9V5ryJ+aCWF2GNCJCXXNm/laGmyuwMXoVKTrfVnNW2Dj5QI/kR90xvVV9pZWAEZd8hbERPi0C
1ks2bfZHJKgrFmDzl1pGOCLMnALjJV7iJTOAuqwufon2wWIO7LBYou5aLKcBp16JBK32FxZUkexw
a3X2zfBMxr0WWLSo29YEQHnWQtB6sQgwaWYDrNjKNutzPZjawcjmq1Vu146ylW8YbMf+ZcabyqB/
V9rRbQ9vSiLXJZQytarfGxtW+LE6shik+4LqpMhbPSY2+HTyF/PQhvlyhDnqViTCtzJv6S0UxzMt
ZqRPNO+BdaEbhDrg94WZTpbjrPOPeWcc68/AcHLPl0ygBXry8TGn0373t5rS7UHYBooul+5OLzNa
+wIg13ilOCmyRAxKj981gS5h5KGMpT81lIa4Jb2J/UWr3Hu/GqTrc/Mrw/Y0i+HcTTdhjJijnuws
U7JcCnHNM/tF+qoW+dVYMOd8Hvs7wj15OlLGqx6WtTTA38F09OxdMrtF0mCp2GPpTUZfI04oa9I1
2pBH5HY7+6/HX2ZqAHWZtWKWpU2F33+5wNkwXNgNNAIhwcSaoGCoNl1XqMVb18VEUPGv6DD8+u9s
Al1GEFMlFLkeElr7rqM6CcPmMU6ZbrTR1LgIJSIlNIHFKDC/AaHq8UEwjpjusZH7GR/kGRjw5xgF
KBmbLRlRAZCEf3pIfFM3vdoSNT2t2wVpza1WaeiUVxMwa+g73B1M037b7N1cZt38ycjxW3npdhsA
WAu6XJGbvzhpO3jseWt9sAYWp0PHERWifqN7KOUNZoESMAggRd45kyl0F7iJSOMDKdlktpMReT0w
1PcnZEQO+A5hG8ZEnlfrVhmmYECOyFqiQMZ091gCJMo5osXPAgzlzGDH6puBvV7JIfeil8E/XFix
B8ti0kt645lS3WpiZ25OufYRdN9cNlrAZBrx+6TocoHAZ34g1hBdD4ju12JdNIaJNXMs68+4snR/
T9qVglYLiAnaxVoxtafYbFBHwnBPb0FyS/GJ2ezI8svpCTguFrlrIoGk6iFzaRtobfdMbJJktQ9N
gz2NREgF2brMRViIi3NqZSvDAqbN4UP+QGGH1KtYvjnDMNHtO3IrckNRQftiFFbClwb7HBqrAQh9
DyCum6FVC5tzHtvCuzPw4HaJ1Msdh3EW+FfQFGsgPOyvxnsFPB3gwzBeDRZvlNHIalGQZhHguPXK
CH2jZBn16VZDGd0MQBfVdIke+SjCpkkFnYBAY2wwdWb7eP1mYmPA4hA6FhMkbzp9PiJHWflazbQa
W+9IQpuMl+3i5VGbS+8hllzolreIDO/g7RhP418O65tH6rDqnOP1hGAzD9ulM3dm5rDHgr8vpoUn
Sv2nUnzToQ6r7JNGbGZElksgKG7nvoX+YQIbdAPOP8DOmARJcPuIIOV1VcAbzC8+CN7QlkeGoTCt
R1AOicuKdwXPCmarLYbqTwc331xSxp7DgEotalDJlyVIOuu2xZaWJ/8gWJxxDcxdsWTtnPmL1f8m
SbmABVdUl5bDAQIFpDS0pxXBIwMSE4Oz6SfzHzJ02HYB7NlwIxHAy3W17s3BQd4iW/chWVDFnA1k
KMud59GbqZczURYiLAAVD45zTo/Srzg2fOdXVtsMvliXjo7ZgpirUonA6GOIJFjKjoM5ZG9uLFDz
Pjxv6rkIz4DVZkJ0/YFq0nHbLOd9ScugJYlq+VhcdgkZXLEsFx2vqT6WlqkNMSXY0iMYJ8lFhfGl
1VzFQVrXYrwyLN2gbEimx0GLIhAM8RJzX+HrY9W7v/WPxEWZjsYXgzSW7ybKOgkL7F/DeprfBBep
w/hBaFaYNV4lc/SYXIGRZF1d5pZkpjwpY5JXUh7GHTjMV8nmd2rBhpSr1esKz4HHau+cjLVVrIDF
dAdW5NDOfoEFPUKeR+hTLAEyldoJVloTCMXHUp1sYpYVbDcFxiC2KtB40hgVLy5KT8aZLdiN5ndm
AvcJNlnffCrWE1pXA6deBo6y+QiAFKnZjJLU1B0Yk6cONZULDTUQkMdGnAxdO5dPBn9TNmRMgDoy
3g/7obigOrRcO7+dT2VeeaTZE2WvFAry8TJzHhOczLaOCVK2n1eTVGkT1IoA8LKU7NwLnzzWzkPy
DfoqjGlQxr7rKknnQtA4nRyrA7BPVDAi2cmUwogEDTIdV7c2EsnBYFf9IXot3lG7D0rzg7niauqt
HBMigdPIyDc132ghmadHC7u/8K0nNI9cjRXxEz3Ffnl8Ogx1o3fdal3diWEHYqWNeVqbZdEngwfs
upQFpIZR+6QzGHxQ88Dr5UgJXMXILF8ZGhCrbuBlN8uxlZWVHptShDE94v2MhSegxbcNQU8Mjej1
alx2KQAlH8tsslg3JkKu2IhIwN/arhFA5OaclvCgavucvoW28FbqRjivZGTEW/D25fkc1kYWzMn9
e/qNVvfxDyAPz+gHtEEVKvJsgJGIkfNY/y5cA6EZ7xqD7Xk8o32FeYbUM1a2MxlZf7ALYvbaAii2
ciQJtR5cMqzfpNutSgLqjryiioJGwuwRZ6LAz4aiJecHxk78v4xgtDH6V5bNuIfkf0hxRIu6aD2a
zxO/BK2XJZY6nvMn1Yu2XWCU1g04V9bBt9EgdjAVBwBreGiYSdZpwY5+AKWscYwRp5bHD7BOZx8A
cvD6PXioKssPmbrkY6FS+qoESSYmOegsAc6RvwaHx/dh8s6N2KC0MYtnnd/d8PkrYhduXlu2d2OC
407lV8Y8UEpYX7IMaAc8ZIVOoPPcCN3GlKzVa4pxR7M2+HnLcN4m0xFjikSqI1Ucgiwr/AwUSYrg
5Dgzu3SMw4E5H8PijHqQu1BqBexOIBg8GMjVQcVcSPvHRzT5eo2ZoR5hSe07/opcMvFqMFOH9YKS
IbwyDOOkOzimQj3Dbc4PAYrLoJKjc3WAOmBV79K1nxde4LBMBbkdf1xf+GhoqNE0jJBQxJQsxQyO
LIJYRbYP2Dyqgh4MIkNyRLEekKETe7qvRxLHSyBDel1OnaVuJAOdxyhc/Ufi++aITu6V3VX2tUEl
HDnr1OqWw818Mo0L3NyP7v/Qsz1tbUcEKQMUXIRYkAOBjP5gvOj0W7Qk64quxC8Wa5MtzeqIEmWC
kiuHBbAxpIirhAzA5anE2PmA9oLlE4eyLuxreOCWoPuh2KyLzFAUOteXaXmpYa83sMkt/2lwV4eF
9yXPNZN1fOS9eKQplIkCdLceDw3oLNuFfl8SPOx4cyejne2xTk47ICNpUqYpDIW4LHRI8yVG7hzN
V06HWTfddF13g7v2tfNY0M9MVaGsVK5UWVfEUBXrZsn3pq/OES1hnr4I1oIlyUmTOOKPslbiRQi0
S4WLYDVk0FzcZKeZDCvPbP5lXW7KhkiDUqSRBhvPIRHQzGeb67J833y1yCcWzPUirGOTKOemmfF5
lHSQYXEWXzETJIlGZRvPNhZQXvE3NKFokrtD8humpmBmbSef6W+h0n3BeRdJIX8D9ZfSxgrBYOOs
a1dMjCI0ht0b97p7YXWlTr86I5KUffGB2ZhyPDHRpwxGc/8Gq/kF/PwX5kEy7jjdJ3xNMEdYlDJE
axNczLwyZrb06n08vniTjhSabLGMTsS+Vo66d/BYNW0QNLSLusPGY8/zTXPx/X3qksUVJyiNgu8X
tgVEXAL/Xzu9heHBx3xMe54jRqgLFmJ8v/F1EEJnsmnF+2ARrAfOVGrjtt6hTL6Rjx2j1/ovFuSb
Oequqc3tGvEiaMqAEzY4G/vtULF914zFpTA+Ppij4FNxtKqI0C+Oh9w0SphS3PaNT1QCG6pnv9Nt
8iyjGb5C3rJ6zrGFtH1lz8kRHv54AhRd09CGjUTVHVpq5DMK6CWvdD8cyAQ8EI1nhuxdeFOYdzes
/OiN2PF2V1PgTMZxSgyy1D273IZGD4VogAsJ5ecj8/XZ9OqlJzItpkwe6kccUg+5WGG7iBCBlKWc
M0N0UgvrFJw9OttfP1GNfLJf38j6aN94XiwWaBM8kZgDvgVKRR8fQMEyN28IcnawAIxHcVq/RrIn
QhrJPkB2PNYy/LK16MkwNRvs/ALGAWtVM5MO9czXHACqOHLGYG2drQXRCOZmbn6JT9lSsRknO/lA
jZiiLE4rNUohXMEUXMIT9rggyt/wEODVZPUCT8LJYQnVP7pL3Rd/uDSa0hNSwA/R3JMIlP0gtv2V
RzBRPM8ELGhlKC2mszGfTRw2rMpBT369RKDMTBxNmtrRr6EtlHoJ5CsXQ8rWeViKtaOb93f58iwF
BnPM5O4DPlJryjhVM7XiBRHkSElzsC7OfD+/bLXURLoqjCwPRtE3NcHLASUANT4syA6d3QvLVZ18
o7+5/h/W3mS5cSSJFv0imGEetoGJgyhKJCVR2sBSqRLmkQAI4OvvCd7bJWQUmvGs+nUtepFmcnrA
44SPx9kko3hVIimNYVv4BFf3A3tHveBB8TESjWIg3Uz09e/im5lI6tXOrs10ScwxG6F5kBKv3ogJ
EeAc+G6M/QMr7b3jlt45X5ZNOYZBhBkJAQK3qg+vQMpRoNiI2xg7dUAy8MVL8yzH8TMFGcRSkyaR
p57KQ29zchz3qxVoEDnowwF+gwGftIqHUjMgBNXGHOSLqGlyE8Mc6DUY4EEOXU66NqSbLree5Wmi
7eIhA2Mmj8iAB3EGgzqdgLdTuECbVziK2BIxkBDM4nRSmXNst/zvnXtnMKCTX40ePakBLbNf7eTB
wDAJUAepVOlRBOnxZf39jBpLYOsu12XkPJoGgzBa0F1EocFxplg/4MTPyoEOy2FmwC4E8r/BuMHA
S6LqIS42ldWQ7XknF7b4VaEejaWMRHP+XbD2Y/JsFrUqitYoUvpIf1z89CXcgbruCM6dKxEeeGmY
ZTfr72fDZPAjLqK8upaArB0wy/ssEIoWW7BDxsfV9l96yDPNGE8Hg5RjKoAShXb8RfsJsS5OkDft
w7N/k4GMYbBkswwpDDvp82CgYIFuQgeBPI9PnyuJwY3uKpty18D+MRdzy/+BtOYBWfwtF+cXY4vZ
yTHoYaRhqiRqNKHSg0YT8AlR+mL4LbwGEx7emgx4yEWVCYkCW9+eL7ueFKuKgERG5g6hLrYozBwW
1sEP1LIo8h5nN/pRSeCMxa7gGpYdPBQtqUanaohOLg/wlr62Ufxo9fb9W33rfLsDXiaDIIJhlUEy
wkyQhcFcn24rWwFUBE7sgvtqHdR2AJpY74ouSjl2Q9tc4UUN4UvQeIdPb8O1JQZkOknOU73GrR83
nlfb1ohtw2ClFdYoXWBP3H3ll3O9P/bE7mRNJ2x5VkTYEzKHO6zAWYMbd3d4Mwm2MVnrL440ajTs
UZsqFgjoiiljCTxjvXUna/1kZHAHFafcKZju8lfxvrC/kt0XwhyOtKW7MpfGmPCE7FrZW5CGWRBS
OLH9NsI74UaoSwnDuRjm8ZuyskcLR35zGgSSgklvNX7yij+LZjGXwlhpERVxcdVu/g+64WMQb4HW
G2UmbuV6sVt5LokxwLFOpLQPoE+Dul07YYkVhpFt2hWI+OEbMYuFBYq8b7UUIc2E3n7UzH/NtCIY
I41+q7PTi3Sle0TJ7RAgffGMkCeKeeo0cyrAiwFRNOt6diykL67kclZzSHv9ys7/mxWy7fmGhOxF
Qz9c4EdHZSJ6joIrLQMkPNKFxVai+SEyD14D/ujQvECz0a8x+LT1MA5qYmcAGgNDollOjZZzW9xS
8cbaQD9ucMvGcklBFv3B+Q9h3sM0kvuopTfP2TltSyAdi5fxv2/kDJAZ/XrlOKCL3SmmalqI7jTs
7WaJY6Nc0GKhwvZ2BWOvsNb/0ONwviX93f/Erx8xzNUIrbYTzL4AfmEiCVPS4Dh7oXUWnjfGkcPe
BlWapNakVxBxSPgcYtFLDIY6goO7r9Di4zs7t9uHnF07I0KlPlSgEN5dj9LjDKsBDNrI5tE3B2mB
LS/5ujh9OBdJUXsmstKwAcjMIBJdwOAf+dgpXr7Rdt1aRIksxrvq3NdxsYV0LpC5FUrfC+b1SnXM
9jUIaFfPo88Rwfte9N9nOl1Hdcq6roJO5+khrYn1nMBbok2Wzhdv/4q0/Ij+bYTszEqm6qko9rD1
1zMgy9FRqgcnzQrj8hytqDXfsfbbuPFMK80UQ12Oaxo/OqK9j+yyJs1KPRmb76PxTjdd/n/YdcnT
jnlNBU3WQb4DodP+FUz4NMWcONU2fUhPIMPg9Qku0gfPjYN5VsO2jItMotZ49vpjEjhw87DsCMXa
t6/vby7l+bJL8vPtGAARLyFKwyrEURKJswNfc2XY1xMXQBZ9ElORwSVtwd8SGYMcL/mgN6qJVDIo
p67Pmqtt7ET2Mp8bfy9qNJPEuHSdnKqhCaVwgNpbgmkjTBoJawyXc6BqqQqloV1UUg30n5lYvvfn
HZOjvGiDVsU1Vv1T9Wkdru9NjX6ebfh53+6XCnx/SGIchKHRBaEwNUjanvfe56l9O1juX78JIn3Q
f2f2lWhcz3jhrmFmRhIl09JpcYX5YIEYlXUZWtNJR67mVSClXV9tEwyobu28HKtd5f+/wccvHngt
+XuogUmgmzEUVUSH358HG49jLqVqKdIe8WBzogt7yfvoPP7C/gQuIduND4wBlT+kMfAfVgX2iw+d
eEvRlljmhBv+y/Iu5DMkiXcA+Uh229b2/qt5ND3Mx1U2SDNWW4Ra9z/zUuijy1BcBnWAZOg3M5jB
W9xrVVdcIxHVs+1OdmsVFWp41SIkrr6tNV1hw5FIwYTR/Q+JzEduxTEeBiw9OGVPqNgaBkgykQ5G
M9L49gy/+pWfaFnwdf+QyNzOsReScAoSkZYid4oTnChdFdIt3HWtS57EH5Iors9Os8jyCcysKayo
R352P02O/PW2sruVdfrCOyhTVjgbbZy8V0pdeDB0WZItsJyAlwcm/KfgppQVhHkZDEojg9fDiKcH
cKC4WN5tELyQiU2ro8jKoK2+9s13E+X6z+zN8u1ksK/bFdaEgMfYjl6rg53vj07PSxsu9aL/8QuZ
j9BH+bXBMiH8wm6DwgRI/newt6nxWxcEbzgam9jmQ64SjW4pND9Bo9fzGtKX4POPH8F8nzpV0zwS
cUzgINYIJl1Rk/BMknDdLXre/zDy2fdgHvAkCa2ysQpoi6i7P8rv+cl9+a4/eeH9UqXrD42Yp/s6
TXDtImjUbRxnZbVgi0a1NnjebTWikAhTgJWX7iy0+8Oj9bGUdocNDzAI4dVIVza3arwU9Pzxe5i3
XU7xEus9/cyO86m+T5+6UxAJFIUt6TEfSHNG28DiJHCWYr65VLYbRbgE8iWTqNTtbnyMn+UaXG6R
86Su/fBhQJoAO40idySg3Edf3WX7FTrjtvvkQdsi0Px8dbYtJTHCaLBM/IwRRURkQbDDPvAG7KfE
GvYvDoxSh/2OhbE0adewzCw9q0W8z7juQeL0hxUSE9ypsGVMmynFRA5yF6mN0N0EeUiLZwqRQqTF
B1vAnAUmLWwoFxbcLU23w7qnIANpKRh0xLKvoGBJRjfdlPa0Csnn3osqoqEn5jHLSOnASa3842bw
7UcQ7dhdDA4jirA0qEfJ3rTTt39TvPrD2hgoqy7lZEU67hzw9IzqFQaisJWM/24teJV/yGFApKws
tRcDnADSQaItxJ76pcZooJxKj2e5nPdDZWAE83FZIRn0sB269NANMVz+QAOqbhX5PNBahmFF0UXL
lGTNEBnFjEEKoBZM6tVzgoQggSCi35V+sn9zSWaCGLWuynC1oktD1aJvX7rpvPcIQHlfzFJHKDyn
H30Y0EMyrdWCAGI6u3W88VHZBiCreyC/1wDdgqza3S2oz3bcPMKiifxIZkc2E9UM+76D5AG7lt6w
RT38Ssg02BnuJne30+KjNhPG+MidDk4FyaJIILsXOwakB7iB2Mhy5Ba6F0K3+YneLGjmSGVVH2Fd
BPRSyG4roflac98bnxfb806PgTbNCDRNrSBF2MPxeMdULVpB0JnAeZ6Wsj1/aMNCmdWA0ZLau27Y
jvxX4IAfWK0w7dqtBWf1RbtA4v3z832rXGqM+0MqA1OmXNTZNaZn2NvZ3nzoPPncPjrVy7fgfEU+
dyfuUnb+D4GMd5WbudRUBgRiuF1yLruuI8fv7hMgwt1lLC0C1swWGQi5XArRzDUqC5tuPmrirUOS
gbzryE2dLRHK/aEWAyLilKBxPoeoymk9ujoxrm0MqFpEt1NXOOTxdrKb5+/pZXUs/G+DdtVw4JlK
+MdTOFOWwRdsTYksi9oPDdFKW//9ymvOWop/50re/n124UywOeR1CxGdfVsrikBUmDAi/b0CH6D9
xaNMWfYqkJIxEXSKkmQyVyJPNeFyxXzFSd80Fbnuyr/SXf7yO1pt2tQ5dnuEg1ta6+Oc5PKlmMll
LsVgdIlUtZAbPWzPzQm5GmWDGN8+or+OcwEXshm6PBPFXAcxHJr4IkBUSrKT9IhK+PGLc8UXEXkm
grkFaRA2lWlCROXs9v2b4WK867jKfF4qbTl6mwli7oBZi5nWqSOC9maFnF1O0m8UTDBrRtvrZLcx
iXRo3M5JT65bYZbZE56viIDJC6/dd+kqKJIuGgpsBrtWmARYbERioOkTzdNUqa3UxOF6J/TQ2Num
yDICFQn/p7LU4Jc0DS9ia9Lb5h2C3g3Q79r49vfzFf0ZGFvlfEOeOOZoFa1MxrGEuJQ4Hx8T2ftg
083I48uK20yzGJ3NVWOARBgFPOIXqhrCw915f/JA3+sHKxVMGcgrc/2vxa/1c5RsXJYhJ2pq2f89
St0ecjhDCEJPoT+4mxgcUxEvzXALe+58PDYEy5RgStLQwP2OifKZThtBcmMsgN6Y243rYyTtL/IQ
kMcNoWw1ur55dpDl+tIPoNf6FYLlwuF83SUQmJ04G6bJZiPUEj1xMXeby9b3DxH4SH+/2yO6BL/t
Vvb+1eCpPpfJuDXCqCRadsEZbM/nCPlT8va4kVcBd6H4kpM2l8NgqaHoYYh2MNzFU0joqiXXSuy1
7xP0Kwtw6+3kL6BqzWVgWXr7FRndE5JEM5c6o1+Pwhk2EwQIHwRwt5Iz6MQwM1cOZKht1BF4n3DJ
S5yLoyA8exrzHu/F5QJxcGv6hyGxk5X9HGAYan3fVpYvy49azHEGRln2F2oqxuGIbjrMHd7/+4tv
31wR5kGSgywGlZIARZxBtqOj5OvnjfqJ9darcM8dEVr0eufimMcpbGU9Menlx+7LzHEqdTV6oe2O
3nu93rQfK+4Q8hKHHgz/5wQZKM2Tq4l+fiiIqmrhYMEItpxQMkD/ibKT27SUeyWm2xHd5Z3t8l34
Ec0g6yinoWxmkXR6HX08kFgPl16JzjN9jomwPdVNaV6UssKRtserA4oDVMM5MdFiLDs7Q4MqOrP2
+nKtxgmLJOBSUBJCUCjbdCTvYD6AggDbv34dsZH1i/vtlgrU82/HtlIrfTwO2JiNA3Q6V8CXQ4rJ
5znSS5XOP6Qw0FFMstb0BSzk1fnIEoJ1rOGTSF5EgkJ/6ND9OzyHk/7Ffz5IfxsGW9MazKFSGgvn
2TVEIsF6ymljAdLdKBB+cz7eYmJFATM/igAq2kBYwpdkavR60HLp1I22I75ItLjyWD7ZpscjZltq
jdTnohgw6dtW7nUrk+gj44jhOsbondvtN6PkcvuiFhF4phaDJKactWDoL2AbZyd1m5ViO2Ck4rjr
i37YTAgDHvp1uMqXDkIcsybib311zN84AExfin/YwkwEAxK9Wk1Z2uDzXGELq9A9XUhtm2vjQ7I3
rc4lELl5qnfksXe5KECHryCxd9peXEwqVz2uMx147ULyGvjohCfF5+GAkqOTeBrYgfRTfMak0Xrj
1mu9JN0aDi+3c2MRKX8Ogb3oel5UnTYm0qkySXpdTZONrMtIvvWc857yTNRgLrtVa7BRASZayE5k
YfhwFT2vNi+buiJcOjP66e4dNeMkaFln5PGIo6Ypgt1unYA/qif+w8P7ZsMlvlvq9JpfPnZ8Iham
HFlNSNsNMcEau8RWz8Ebj5VrMUhXNENBmA5qAl1mr0QXtkqXlLBXO3xUnNoP1sqhWA0Hle7TbBDf
oaqCLLvylRL95f5lWX6IZsKZyxInvR6oRS3BfQBj7G6v23u4mYcWaZ7GHWxaw1056uFf4fWPWJYj
ocqkusWiG+mkVati9WgPoa1uUXynewP+VZlwdsC3utbssR0CqVUC7D1HJeF113slwWYdq3eQCt9y
uasWLVRXkW8B5RhaO5jz1BRwBwRjQwHbk13dRux3wE7ty3pz/Ab35P2vt/wS/UhjjzGWg6rLx4uE
PAst3YSb4ZMOMqaVg2ozR9Yics9kMS6LlVvVpCnQbLdLQke/uqqMVsvae2k/jik2Pvi8p2KxawJT
0/85S5ZHNmmCQpsaaKeQ3itk+2EDxlB3cGULdQznazre15Dz6W7tJDMzSZoqKCflKp28q1+sVO8o
chbncj8XA19xnk5CdoWERnDGpxaUnSmWY6y3vNmyZUyenRwT5BRRoipdgZNzkLGKXZQSMSyHnmo+
3zQFp38g8kwS46C0F0y4a5dBQl7l7NAQ8SSRU/1S2mvzwf9l2+l+dczcI9w+XjfGMm7ORLP+Sqdd
U/naQsntx+7DO401wZI0YmeriIi3deUrHmzx7gAD1VOaV4HaQlucqybZYk3il2JLZ8SPY0uOyab7
LD/vW+ViDn5+CxhEiSQjUioLMkUfoTGamK5uvLMaW/DtS7XJbH4+adER/DlYNp/UKdfCiDSY6Su4
VyIbXdWTX68vnyYvnrtdqTvWw+aRkuY/56mV4C5Ast+j6Pzav6N3ZVd41kE7/HU4YWFc9zKshAht
JOVav6KQwwssqZne+yH0SGZ3Xy5btRkkakuY/W/2mVeAke18+6iUNRIVf85X5dwbln7CCJumzBLc
0Bb93d5Hu7bIBRns7RWehrfRP1Gw4khcDJFmX5UBn6zpYksZOnpTpT121463RiX1hFXkvPBW4R0n
gz/yJbJEc4Ks2m08yrN/Lh5G2wTdbUkwaiX54OB6H1z3zVfBCIMJDOy6RBXEcpwt76B5xswAlCar
uh6FuD7FA7Wxz4ut7xtcWG6oRnW6Z0IMHElolM4DCzqDG1z1wXoH0qzkrcIbWbj2/2qvDBC1gSRh
lzeEJZm923qftWZXlW8+OuhdTOz435AW6zMQUhkQKin1ni7CXLfwDhFQxcSy8UKuAqR57tvpzd29
c47s8rvqMqpaGdMX5dUpN9H+kmA2aL3eF1jCLWik9W04idvMjnYgTMx2X9zeydvSgnu/gPF0wjxI
dL0b8Ux7uy0Waez2F/szJulmTXm23Wy1qYjsvb8cubNJHBdEY2AozAez6EPA0M5B1+bljfeALZFx
zL/j7d9nOBf0ErYySj2+Y+/t0NGkeJVXvlwt13LRX4Oo7Xj9LGy79zdoFPR/9/bT4Sn3O/QtvkRg
egGPgz/54v6xd7HMOLNXr8PVH57uW8BiShMbFnUaDaHdW2SubHxpDaEeRYpUwgpjrtl6cC6po8We
kJHr2nrdNNikvH3mJXYWy7NzwcwVHvrIaqXwJlh81kgRE4wFnHfiiBH9Tfcu1jsMYPPActErnEtl
7nIdZpZUg5LmhJTceb/LD2loSzl6rlTO1Vp0C+eSmFucx60OPh0qyUI3tGoXrd3jLDeKK+2M9/tf
cbFbcCaMbZoBLXKnlimEbTGoEtZe+hHt9VMeOd3aLg28ObW7wrqj3Hl0HxV7U7grXGzdILx3j9Yq
2ds8/x3MbRYjBN5lQ5VuIkc4ZCOxqw3lurmv72IkPZfD3F0pLOohtyboi2Gj/b62D1gk5Bu2SzZ4
2+gUb2LzqqhLeDGXyeReurbso3qCbkNnf3oJsvBo693krX1fN56J3npSZrBRq+n/M9Fte1T8dzDG
PZs276WmDsi9D8U4DXkyhTo+Fg7Q2u92KSZ20dcZWbT58YtfvqOf4540BmSSvqz1KIC0ANvnE3uz
6f1f1eaZY31Lbt78AzGIYsV9W7ShJJ3kdC0cUJqdIjsQeHPBS2Mk+lwMAyFaZ8l9YVLbe0WXzh5d
OusDeXrDCnEM0x63fD5h3rdikGQapOSSZPRbbVvH0UAP8IIu3H3tRRq6NLlZlSXfdaYf248wXLMM
c8IQB64dyyu2aKTHCg/0CXDsfMmH03XMxuiaKksa63tIkxZJCgjoTuW0MmgaN7Gnz2vkvGxQzU7g
e3AzOEue8lwig06tVApRKSnwGrdNQEIBtXsEk8iEPT8LD/e1W7TFmXIsQFXR1HVXaiQ4RbWwNRzi
630Ri3g0E8HgUaP3AsjiZekkdKTeaW/gZens2EPj8n05yy/ZTBC1zxkgFZOYJXEPXa62kz2VdtMQ
Om255XJ38SyCAaU2jIw+iPF9tn1A4GVvHrG4Nd0/HynHDLcEs2jnM7UYUBIUoU0GQcVbZfyu3iXw
+eeSk4oOkidcdj2e5THQFEV9qxo3c9h6H/uJ1DAHlG4xBM+NHnhqMfBUi6WFMXgcYuWAy2ZySt94
ETaACV5ljt6Wf4D67PwYWBLB71uarUYzhrv+JB02svNCX9771reYeZpdWp1pjyqruDHjAmKQUFb9
8+7jY79Gsz7WOD64KAW+2NvIvy9ysatgLpLBiT4Vil5MYRngCdw1CGVlN2q85HFbJQTB0P94kDqD
FVez6RRLhLjXs0DUNcr6aJW4rxIHjtj+ksioh1ZKICJKyPUvEe0Kdi/zLGL5ZUSp1qCTt4ZmMYgU
jvlVTkHYiogq8PE2rr31X0+x7eNhBEWPjR2P/PzZosc5k8mAE5biqW0U6rjFGBL66B/GRwEM7Tzf
7+Z0/dPYf1RjoGloBzmqL1QM3ah+dSdSeZ2CDjq0zfC6WigY3JPFAFPeXHszR/RwApe6dAjIhhv0
LZvDjzYMHMVyo0lRbVDoQ2xy3tXubojAyars1HO+r/zvFd+LWQb3H5kMLmFtTAP6cWiFdOO5kUkb
EcPNfoUVOSJfzXkbl/H2RxiDTZPc6lGbQUEqbBev79+mxTSx/rfR6exC7qG7JkmqQBfD+0RX8eGw
LlY0G44WuBIrs2yOuEX3eSaOwaPKVK/BpEGcAG/ifHWrY7ZtXsH44XAELUG6geIopdBV0cfI2IV4
jYpsRBsEhj2d4P0pd0DVguk2jpSlF2ouhbGEAQ31ad5BCkoJFpL6KnEVFyvGONostobO5TBGkGT1
VRlryLmtAQElxWmN1lBMhf76hSXRvL7IxT7NmTj2oUrlCSzqOcSBocXxQvgTJ29vkA7NI7vxGc0K
BtnTrn5yuLyPT5VGntzxocEeSgyOrordc/0GVpz7R72YZJn/JsZycmzZraML/aCDszthDptgwya6
dYDIoKz8sh44905dwq65QOYt0wYjVVBjl+F9yH46EvUD3kH+jQrD1d3tSbw7lHbmndaHA9jQBzt5
RY5Ps0GwnVvo6XQl1y3Io43aGY/LbQkR5j+MeZsqbRDkpsQPe23QBmLxWemW8G0ugHmIxqIru6Gi
R+3tLnYmEsX/v/x30jvvNVpMf8xlMa9Rbw3FRaT3FN2iGG5DBqRw1ifQoorvv5M3HevQKwxlv9YB
r/eLd4r032ehgNpeB62nNq5gn7b1mLn37XUxGzlXjAEgOc+iy3j7StvzR4R9ugfDfYC1JtiizU9L
LH8yy5ItbBPDkDmjTS927VhgZuO0BT/cx0fhgJHEtfzcwdQpB/SWXlzD+BHFKAba2GjQCogS/dfd
p3pKPQ7aLTbQzCUwqDppLUaGM0iojr2L1ndKBsD5OsvA/aMEA6gWJVc3Qohw6G3GZso12mb4LaGL
Lv9MFbYndJgqVUmsnlqZ5427U7T/i/ymfUcYqvweV6vE532e/wKUf6vG9pVN4G8ZxKnDW3HeeeDL
A0L5T3Bc6WQZLw+xWHWZ68eAZCCbvT5I0A+kBqfyOSThJovQa05QofOxw84+VjX5Bmm18ESbe784
triYYZzLZ7CQjqEkkwz5o48+AkAVejfhm/NeRGoOrB87F8MgoqG1RjC1MBcMZlxIuGtpFYNjk/8F
Cn8+HAOFmQmmgKSGLkhOYD0wSTsQAiYk95zKb+3NN+a8nr9jMLtz7sKSTzZXjsGOCh5005WQC3MB
8prv/Ur8vHzyxPDOkMGNcfgPIG4d8/lskV33q12pLXrFEnw1sMb6tKeFo9tSTDXXjYGSXBqiTI6h
Gwjrd9igVpLoF08x3vkxWKLrQVpV9AkrSfakoi5xm6ziWceyO/K3dbBUu1rTpJ2pwARh55q3/kw3
aKKfHuCEWTaud3R43NjdVt3KW4wMcE6RoyFLvasXmgDEB6RsPWkbbiy79mJvC5o8jpzlN/lHRwZN
UMCVO2nCSW5RXxxachVoa4ODDBPoDz/zFjVq/pK7xcGEmY2wJLyTNYii1UE7yniFjqAbyRwWSmE6
4feT//DuRu5tNuHCDR84V4KdsxQrbUTBmJ7rMDneGg1/YEw4Ck+03R1sw9waOe87MgiTXqfRKBWc
LxomsJRTWWHh9MVG0/s75dkPPfRbYdnu/Y/Ke49Ymt5MNirkHKAkhldB4Ye39vSXD7qTBxcz47wj
XZRmSqKpKaqEOFNXGbfOSnIhSKmKu8lD4gY9AKR23jR/Aw3RDEs42i0d6VzeP460NdWMhiVgMdsg
pXchJzRsO6NCNPtR9DY2JukstKfwMitLXhjGcw1ZU6jHpzHhkJxVUT9ieS2M1us+DLSNV7xrv2Sd
cxHMbdSSOpaUiwTrdJz959U7csB50TmaC2Af78kKZS2DAGSiqOuPZglEtRgHcjGCgV00HHlLCDoX
x5iGUPZ1K8Q4MrMhfYgO8L84AhY7T+cSGGPotGjANAQkoJaLetonyakHBAK4+0bHlcO82KCS6oOu
hxzE22ewHkb2yTee4fpgwJ4jiv5k1vOZq8S82lE8Zkg+3VRyAIyZJ/lgPMNV4uW5FgOmuSTmqe6a
OsKyzomCE3r4pAvotdWWIn9ENmBldfhM5UvOwVwi83CbRl82SHXgc9VEPcGh479onGvKZlLKtopS
7QoRHW2bg+8Ibxx55Dd0Ljx/v97/Vhz7ZncCFVWtJEY84ABHN4o9U+Ju2eUgApt7L5vRKq5UG/A6
JOD22axsHiX+Yqpr9lFYAM+KvKlh4DQhcD7rtmqfCDDhwY1Pj9g5yzW7xUz/XB5zZ9UuTc2eooJz
ls7id0ma9R6NnLmvXu0J0zerTSmRlzoiz8cvrs0vvx5/ozgbtmuXSZ2uIxXuXLEAh9Le8S7wkk81
14+9wEM9ZrKIa4XJgsvhglXtBcmfHldYlIkmYI4J8pBJZy5xPwajnEXUQs67Afx23sl0Dj4Z/Jcv
jl+xmCWYK8bc3ktVYCenAnMHRbayuvzW3r/u36dFx3AmgQ3epx6889icC2V2eACVVUwwtHo80MEM
VPXR2OYfr1glueUVPjmYy0bwhTZMk5TgEGP/mdsryMNZdsRLUvq0Fjv89VdH+72N1kjnoljXn1TN
zjJwhiHfwi06/Re37G9DZ6e9oiwwNSG8gTsSVNgLATbNz9B9B7vHL9e+rHlPJAcL2cFOBfzNg5FQ
16J5ip+OPFJeHkqxM16pZDQZ+lionZd46FM3X13IjsQhUUKi9iDd7lK8xrzbzD1H5uWv0nRQQB5A
TRI7fKdV5NC1xL+wSnX1jMaW//E6s1tzxH7I9anCDYCjsfMk51Rjm6qGPchrQNUXD6o4jyW7KCfQ
rlqdyLf7pnm7j+grfE6f0lO5Blb9/3ARGACpdDnM64GKc+CtnXevon+2vESyw5IEB9SLYqzuuw8p
vMvHRvFGE0zg2byhMVIg3v7gqyff3Wxu82tcTjDO88LG7bUZK2NhQMMrek7Ou12AKmzprqzEfeYt
EeC4BiYTLNR5206qcvt2wVP5gDidV/ZYLFzP4JiN03uzREWexiOg3EbUClrqd5R+jsim896WxbTm
XBQTKqR5XY1qgWuGlidQWCFIRh41xCbJJ/OBkId3LJvAyhMsPKHbVXikMzxwMRmXBM22UShLUBRE
BV7mNCvft100ECGUoI0HnGjiRj97x8VnA/ReS3otHSGus5ExRo4a+28HggnEJ5+8PRS/4Hcdx7dj
9lxRenPuQNYiucD8sBkPJcsNfTAMyE9JgQYV1Qli8g1vnKMnz2Fgt+iADSUWBIViJ0rPuRuhFZ2X
J+baKIMpoy4YWFVDbRS+/rRS/Bc0VjjcR5znmrBLcSTkHGOphpzGO6O3AgHgKUOhNnAO65aoDkHt
0XbtVSrYvKwAz1wsJvPQgzVyShWIPtM2Fe9zjU1SeBWGFV3P6Q/PgefrZMDiiQf7EXMB5LIVHr6y
K+GmXpZqODO7sRjIAXtZ2mT9zW6QWOrXmNJZn2i2B7wK748aRnWouXIAnBMzso1BgiJVllxCaLRu
HSfeNN8bMH/fF8Jx2S0GfQZTVxOFXgjn4211/08vFkzmh8Zgi9QacRrQnIu3G9b7EC1a6GYKXI4Y
HoRZjJ/SC3JwsTSIed1pyO3sBwRxv58eQD6EBlyHc168RJLFIEgbTE1j0I+yRRDnfeyuh/36gKFO
wX9s7cEHIxDHDLj3j4lzRjPV0/qWusLwarOeHJR40ZJBqpWLVtzeVewXzN9T9irO96O36w5YWwzA
TKo4pmJDbaN3+rcJRo4d4jzt7gsx2KagQP+PdtvsAS+gd8LtBmnC4en32+jZtvDOfXAXPRWMbAPn
TeRt2cZB8zJ0oEcRACotKokXsj+AHchHoFURuuMXTGCvvO7wZRudyWTSj914LYIgCeRTsRYn/3F8
eAdtgVs6lz11x45H8M7wGp2X4+OZTPXP9HScXQfF6iDTida7qrcnon5JmxK8sHRjG+VU5NjLIl7N
BDL3Pbh2OPTJoi5gqBIZFeAAu8zs+1IWA9aZEOa2J6ECbicZQlRbfAoO/yoKmf155nobpV4kpo4/
T1mPnHRy+9PwOSYPlEvxxW5e6GKC+wotUhGZM5HM/VauuRC3CkRi9DQj3XT+bdvFzliDosRuKu+Z
a41Uh3/c65lA5l6nVtdEchwqWHf9tfp+/VcN6TOF2FyGMY2NKsYwvC3chQvWMpa2/y47yOWuHJ45
LLvPP8qwCYwmDUVs0cNtTsnVxrYQdPXskfjU0UP7BL/k1y+I3dBlUbxOeN6dZpMbkRBdFEGC5O0Z
bWK07Wb9RB5M8h5iBpFHWLUcjc/0ZBAEo2qXQRPx0cBXCnpILJTFJrMn/eS3mBbDNsjwk3u0i9A8
E8kASNMoIKITdSi4xcz7vj9mzsWPHDkhEiJW0HektJLnoK+E9yhwLjmb8mjMUslQcJNBovO620VP
u3TlweVE44zjPxj+g43981gEueKlBTg3w2DAJUxTvUxzXMXPE03Atbv7V537ERl0UeO2yQr69OzQ
Weh5YA3wnwitQWEXHM9TWXa/Zp+PwRXDzOOwuMJith+XZ8sun7DukTey/18uAbxEsIxZqngbCpi1
tk1xIiWKlCrQ6APx4wSjXD/hLd0kWBzzjAV3PFd8OexRfyQy30i6gNxipBK32fqjX2NKCI5Xv6Nl
Il4aYNnZm8livlcTdxjLbyELUxTOB3JS3gHI8hvElpmL2ernr6/7BrJI1IUxgL+Pk/lmgSoVYa0n
gGbnsztg5CXvnBDcYPWAPRZrIq/JAxncX9hjvjqifv4dkeyZhh6r6SkleKM4cSwV98+X4ufnMC+F
da1UKb1AfyddjVeSr/Ojw8vm/Bc7/VvI7dLMTKitiwAdt9C5TFfVm9Z4ZIXpzVc0Jdw/XI4yN1Oe
ycFOYqOdSiijfWJ7Gl0yoHFwa3Hma/b5bvY0E1GpTZiHeaQg373XEzrounGuZNUjbXRfl+VExo+h
3EpNM0l5VkRTVeDQUPzHf2hvR4wlXR2H550se8s/X0f904vssXY7iSoI2grH6Bh0YEFehcfnWCQ8
rv//8pT/iGL8x2rI5DROqPHvbn3fow21kBIT3Y/8JduGJ2SFrhgXyB7RQ5LwsJkqcsfWZQZXrp2Z
B+Ilplfv7H14a3C60EiSoPN9Q5npKGUoz16W37kfjRl86Y3wMhlUZme/6psLGro2cFeEp+0Xd5Lk
v7w9P7IYaCnHrk7SCra5pX27noAm0bUPZjoXASTY8jmq8S4bgxzX+lqPiQVpThQQ6bl9XX3zHDAe
cLDUYppkdnKI4fnTljbEoLkWy9qqbQY2E5WHHVxZTCZKK8VpGCR6s3eebjcJdqqGnnDixVC895Ql
FBvbQK/021fC9m3d3318khPGpN/frw6oqnhfiasW41VaY5FHekqNXoKLZyI2RBMR7U64D1eLfCUz
YLwl+mZw1VlRVoi3h+S8q9YfnwJBjA+HDsNMPgYrUJoDeUdlj2in5eWcF306zcQaQVETQV/IqKgp
wGNFLRUECBd3Qm8H51mhlvwP3Jj9fQYgdWVQ8suYwTG3EIGAkqMl4tfIG8tZzijPxDDgqAKDA42q
8Qpn2NghUY7g+v5XWpzgNGcyGAjszTi4pBZUwXILj9ZO0UHXb80YbP7JLvIrhztStwiAM4kMAA5p
GGBZeEE/juy3DupUVoqE7m2Wk/eS0Q/xf0j7rt3WlWXbLyLAHF6ZJCo6SLLsF8KenmYmxRy+/o72
ubhTavGoN/ZdCWthASp2qq6uGjXGo4WiHGDUNlqcGJmEPHZlk5UaNlUKOcklWFpYM0lm6pEtyv3p
U5D1soyZbGHHdkNbRekUzzTWncnYfL+75upcEdWJSYZE7CG+2PXhFdhRlv4na+P9RiJXJpRLrvWX
DCZOKKWXx85MR6vUXaY3ZyzPr6u6siMmZa/HAeyMi/VZXXxkK24wc4BHStakzQdP/3bdbxh3ZcrQ
q6zwFawOeCIhcOkgquhNgvZl5v1mU2JXlsigryylPldmrQ5LpXO297/82b9N2A4iXGt9YlVh56+P
K3uUl5hqfxK6CyZR+lXU3aLX5EWznhooSbyjjQAqaKyk32x8eGWR8hlJOQ0NJGOkQ3RSOfSmATj1
bByyt8T87+7GK1OUsyhSqAzUEiYzIRGvBh0vQDjRS4MqDDrziOYzwx/OBjFXBimPURZ+NHIqDPIL
9WO93bsoeE27+g8UUf8DjMD9TOrg8xBlA5ImoijT76DON3wFbdkIZ7JkObmaKT+Hpd2Jqyaz9TfG
0O4dx60xKp7pq07uhKTEqQZt92AjsQO9BuMZNRP8wbghZzLRt8bIyK9OgcF1ZQblKxgj7HrTpgrN
0PaAbKpbUhJimbt3vrfmqBu/rOWqm3qYq6tNY4+WuCqJgrCtbTeRBfT0QJRcbMaE3ocZt0apkxfm
UZYOIMkCtg9Plt6ALFo9uuCMgnbexDHj0XvHcmuOOnZCzBlC31bYLCD/Us38kweib/l4TKw9Qp23
vOqioM9bOK/edsGyKT/x0LWzrMdWZhI6t0OhTtlYge5f1jAUdADzVpI7RYCOiHEvt1YrIBJgbQ+y
/Ld386096m7W9LhRuRr2bGm/rQ4JZ05bJKqY7oOxDennyTiBvKcSf5co+1sdWRvu3jndDIOmjL7g
7p/UEquDfmG03/E4WQhp/oAOTnay8EVj2GPsb/phwqGTZrqQWdueos/Q7Z9ylrdlrMsvE+uVl+iC
pBYuLQaEtu91fJB7W+Xc9HTBi5/FhDYT6d5OHnUvc0qkZZMOW6etzQFM53sd2t9+xb8Y8zYTP92a
ohyDFoJVQfcxcZxhQmWsfQphh5WmmUkc3lqh/EGYFXJT6LBy2p7b08foGOZ0WbV2pZIX3atjqeY7
ZDt23Pt6u+b227VtlXvCLbK0/4uQ4PZbKL+hRkUPbDjZ+JFqtou/iSelJpj0WGWCmXTbrSHKcyR8
qrfTiBuTKFrbfexplqFZuWraTCgKwxf+yi9fbc5WiIO6CTokD821felMfTP+SVhdKqyLUiZe/8rK
VAuy1PdkW6L509YXBiQN9wdzsYhVYIBPDMd7//i6mT6a2jivfCiU81in8xA4illtwLkYAHjlKM9d
uGUXJMiheuB4aQmsWkQLRFhgDgFxDsvVBmVOzbKFJwMNaIxTN5O5vx0bFQPwpVjzKZlJXCr+B0BY
oDAGA9LLAgIl3gagHeZtybrHZMqnaK3fBGWP4dlwx/utmW17z2LGpAw/LFPuJKhL3W8mWIGO+yob
TWSjmsw0uaOygKdEBYDllhmRhkx5lnocjbSTsEum/Ul/LlFDapk5mpkX2e1yUS6jCovG7/uaRNpn
e0IqagAX0jYJncdbnjV5lMOYcjFoeoN4SdAcrnPGr7NcPU1BnF3Ciu86jCI7Faqpr6KLVesepJoL
13g3lo/HwrJGMwHm0MU2lOp3zjqbPxmu+N2Kpris2QpejJNLdwBCvUszJAmmiCg06mAuv63d8h03
GStbN9OZfrMTaH7hdqwiBXT90kFFMf+sVmBaMsw9yk+16QUr/rXKnWFR4viCbYkRGbKcBk09XOZq
LY0X3CcS6g9biGMAaBXhqZJtNRBctIDai+bRakFdlW8ZzphxvyiU8xDzpE0ycpWljSNP1oGzUt1W
JuYzhbWSlPsQfISkbQU7hMRgCm28i1IXyUSEWIwRCcQxPHD3CuU4hHoaMwmiV4DSnLYGukZflN30
gSxYgJoYMxPGCgZoFiaxG/DMJA8woBW2ly/dfCVWmOVn1qgoF6JrcpbxCsz01ums7V1bdPrWQZVo
cpxlo7AeR+TnHk0i9VipxGJMVPKWPSkC4vv1dDH5BUgbBqhrVUsLfAbLpcbUB2X5Y7qXMEjlrBtF
MplhZ158CxQiif2D1gj7sRObd8jgvJNE8GbxNPovKYa46pMRwXFLyH+4Z7m2GKf6fxnLPxtUqqMz
hHYMm544r/Xw5iD3YLJb3+bP7z8jVIqj1LNqmHwYORN4Zm15mQU00A5QoFUOFV6W7yfH9H5b/DNH
hTda0kt8PSIKWG8hMbi1apvI/bKmjmWFckqqmkvqBDqww+nCmz60wh4v/kz1ifj6f6OgnFHXiHoi
VPj9BKpHki3s0OoGUA/DzG/l9tFkUY6oLLrBH4bfDVB/Gu6E9iL8AfRn821Y+a6MzH5jjZBkIfJ4
P/GRMcr5AOrfKKnYZtQyX65amHf3UNldQByZmfZlLRTllKIcRNGyQkZ4xgUNhPD+ANa2pwDseu+Y
09cVdCt+WOdq9r0OLTBeEXF8VdpHcIncN4024UkUmvEm2aXv/F9533q5k6Cp6TVesoCF0swwAXnQ
RQGE+7IImCdOxdXzSFcAVxfLSkQoih6j1EMK+COorH2KglWw23vC+oWzIIy0eVOhS3Yx0wAiCO2m
3uycY7d4ZU3AzFWg8DLPC7ymQGdRoWY9zRReC5oA4UJjnSc7Dk0DJJcXiNlB9xpqb/1yiG1157Pu
hJmJVwTMuiGLCkRKaOxHM3RpUBYGVntffnRv/oZbrX6k2FSeGN557k69sUQ5ALSTB9MlhKXKhcR3
fDCcBGS/4DZsTd2q3McHZS70A0xfMQTMKHqONOquK9JSxmWAXZyg02lb5k4nmlOAR7AEqMJLZ8mA
u9fTjtsOqtktjqgzMPt2Zu4jwAZ4kDhC1kGWFOoTxmAYKtnnEB6txN3XsGwiM1oiGNP4ReaBJhpq
k9O+Z3lzcgNRDgqD1kVeAjcML/x28l3ta75PMk7zBeOAbKTTrUWv9EJTfHtmHaAZ9XbdECD6hsnl
eTheyhVlXKzmQynBkD1CGLT85Em1tTql5l5Fb81kcmb22eHfpK0QWm9xhKy5tOIJB4OumcITy3HN
YJ9vP4g6QrFg5E3KicahdoLdNnWjVW19BEvO1HZpana72CnQDc/CaZFfvZvvq2mgVtnvQ18JeExD
GpnGS7LBjn5lremMc7iaapWnog69NepaCBTjsI691hkNq+tdYyeb9QG8jblNFOtXccFyDY9HptJg
hzxIFLm8qGSBxVX/Kdl9bcZuZikqpM4ly1HPhc1MJLGMUl4i7FMunjIM1a48DoqMO8Ip9Ng33IdX
Bg+Uhi6rsoyTQpMXDOiPbIoy8Q9n3jkcQgsJxTML7/xL93C7LW6NUKdDBUTKuFQwcjrv/7ruWrdI
9x5akYXOzJbFYuuiMxmw3b2HHrBgGe6foOmJ3r7P3W4nrbInBMnPkBI2V6vIhVoDhORZb6rfLPuj
TyRLceUpgggCFL6CT7SBSP36Im29HbpGzz26ig+L3Qogg2m1EqzJQYf2KgDF0+N1mAnZMEeKrhs6
HLUCturbD5iiQBGryveRpJ/crjOV5bTs3y+jmS6LPffOqvnOPCJv7NFEI0EpNUXfGT5uoNyLahM0
S7xTrkrLsMJd8H4xh1NliYzDOxMxGrwBRk1NUiBbj7HejjIqL/qQF7lMmryIJJdsgY8GNLAgB3nf
YLWPKACz1nYGoIdLALc6wL+AKiEyvjUa1Kkf11EvHxDWCDbwUag2l7a/3332ZuG0joZb8fXz8XrO
dFjeGqViYzUPfQH8pDIcBjY19MCgw/jXtz13e16DTOr7u1jafbcsoby0WkF26VnNTONiPp8ef8fc
Ot8Mnjp7Oid0XFPiO2RCYFqsUjt6Dp79J88cz7mjvslf3OGxyXuvdTty6iiJ4PUa47KVD9BQ+rhA
mt6rApcVIpKNQp3Xm2FRxyWIxTotFBixjf2H+vdlSsFPgtTz8+Ox3IctN2OhoQNhnWtDJXbyQV+E
+5cnacV9PzbA2pw0eHqMLprPG7Aw7fmPBs8nyQZAFvBY2d4Mq/6cgoaiZzibGUAwhgWZdk3UDZHX
aGaNZMwKbkpHzB46HwHJJULZ24PJkd6X9QuEixaWYr3ya9An5BBAlDzGoGen9co+dSI5GfT1mTKQ
w5ERvj7Snl9aIITOtl5iPb2RlsHd8TVchQ5yTYw1neFvuB09dTSzoM2jOMHou3P0qa5wMoflYL7A
5zpPb5vC26HvOGQV7+Zc382cUwcRDxr8bzLnpJ/KdvfK8uCpHKDQ4BQmXO2rn/GLzDiYH5m539nT
cjXf1JGUxlrNW7AhkCJmgAT6KX31zOnZcbKnT3lDaHAs47+pIt7OM3VGZUnrtEnDKteOm9sHOD8Q
yprOu8bazzPlPVjSeEFGIINcF90xphpRnAe6gBXF8fkS1t4CchzoqwWL5zKyR5NVs58hnLo1SF6S
V+FCEQVaI0wwCNoR0AV62EMvIElSbfC5I5edL3ILTzlmjnTWtV6NkwoICxT5gFWFWVRltxdXkL10
J26+tcP6Of0gGH5WGnEuLrqZWeqkalNWaBCglVEVA4t8siwX3XJ4Kyzj5S9q7qCANJ3P47HaJphl
w3tW9pqnO6kj7xgOf/74XA2dOrRiE0IjIsOHJKgTb93OGyCZBD8ZbTYbCaKMq8JGPZ7/D6oX81fo
lWnq5JaxmglKAtOlcwIKBDDhYlGNiEd58PWw/MRMauB2a1GnRoQQUHG58BjoZHU5XBP/+r6qgdd5
Jul9RvjPGhvNZaOEYHTy/QkbeYuAXDc7pIqBGSeIcfSkMzzvDIryZmw0l41eQXRDquCH9G25Ao+A
aS6AV0e7BGFNzZ3I1hg3zUwt79YiFXAWYZJESQOLCjKhH+4i8ZaP7zKW76EZbeqpyfS0h4WL7SrL
wBR2RNAWDwQEI6xMzvzV9W8r6pQDiCSlkpQcy9XZ+qo2Rcs+/F7ZT5Ab5BbpMnM5m7NZPKXz8cKV
WcoLhEYWi0ICs4SBmTB/IURxPd02zT/mprfxOILKofu9ZMG9WaeeprVJJU1PxwKGT2eiLOC6Ag59
ceTATf5n4+Adtnrl7NxKrdhi7dX7ZODtzqFOfdykdS/3MA266SfVEgitKfz7BngfB3Rnr0ifPOss
lXjixe7C2quJpi7qbNRjJOpglCegfaztARTG3gJ0LDsR8ADG1mUNkXI1cZikhtzC1azXam+BDGlJ
SipMopu5t+31JUIT3TRKpSehLsqH8D18Fb9VFAO4d+gnMAl1f3E8D+aP5rUZDGjc8omE/RJulH2y
Q/fetj1VG8H+8kB71pgvL7iyNjsRzZ471USEvXG0xbtvVhHpLU++/v9mmKa3iYNemFpyXkVHAPmU
CZYdcCZLVujIL49NzdTYb/YrTWrTQJNMBUMz8eRgB+A/XW8wTTOysF2PoG7Edv1hHZH7AsytScob
dQAupHyu4BlxcdO90ux4D4W5JRimDLtfgwweFWnjndvUmfl4sL+Qn0frTDmkOA6UKm0w2AQK5prJ
Ww1nv7gHyW4XpW8CqAYAHkl2A+6Fc7S216/LV+v9/Q3RwmS9Q9GFdZSIwUcfRIUnoVxW4YXHLaBC
veqLw2PCExYdBBuWP635/Xj0rKCMzjbr/KUOxxrznoDqtHWQonLBtuJFCyEzxT/vpCFG2yC/AInd
T6QN4SgffwBrsJSXUsOkzcdYxqX69Sdh6jsKjKmkvFItFVIPVQ/5EOPYmmAAAm2a83gAjPgd+uy3
8fswNRH0NeD5lGDtQqVhAut/aAEfzaEmwpl9u8C7qHmB9nVpLHkzPzKODpmhu+1i8JrKo+oG6nEy
B1fvB95vgyg2DBzWfKN8yX/AS8KwMB/ZXZmgnihc52uhNGGT8JZq8c7i6e1NANke0Xm0mUHr7IP+
yhi1/aswrn0h02W0x5wJVQjp8X05QjGbSbfLmjnqWuaHJlDrEcNaR7k9rWV70m2bGWexxkPt8By6
gWkoaCTgOQP2PUBF7Wtw0EIc2T/90gDhw0m3Hu/J+UDS0PBMVyXInf3WmK73RGzAmcqhAvi8ne5x
lOFKf/o1wvDlN7MeR+Le+w34/4zRGPpK6biiT2IFcbG9tVMd6SbdtNDfy7Q0e0n8GxYNpy91sBIG
QaT8opUAhC3OTK6r+TfTlQ0y2qupGytDBsG+//su/uigXbMwFoR9nrPTxYmxTKyZo85VMTWCPvqw
ZSy3toQKvSt6g5O971pWO500Gw1eDYu6X1GxzUte5Mib196ScsTHfts6F8+uLffwAs0yA6LfG6hb
tJsdOn1XPz9gUWJCfuffUFefQV22g+GHgV9hY0J+mXTa+Z7beuKaheeY4WNDOHFlh3IiSSS3bewH
OADrzi7hipGYRCdzvkaSAQUJUGfm1vOzzSIjmelZuLVLuRSh71JfGjG+03l71tx2Oz3vjmT7WMz4
fs57kSq8qqu8LIp0u3bXdqXk96lyqFcogRWmOuKBz50iTz4jVEC49M0SUSS3JX3QJQiKqSJKLhJv
UIun5IFfaDyxaF4EE/p+n8JfnhGOzV6n10aolevaMOX0rlB+5aU/6s9kBz7qdfazPUcAGSCVYI+b
/4DAb+4oXpulFk6WC9W/TMTstrHDiLQuguTV8Q+NWdsL0Fk4kFzClmHEX7Ov8Gu71O0gF+3E9WNG
XJpmgp6H0D2AFWvjHMHMw7xb56Ktf9buYpWmVjpfFMkoz8BySW/JZtUdQWvEMjSbnbk2RAUlXZYo
YUsMEQ0dUBO6yGyCNhBiHibgPgqbJIH84P++N4FNuXXbsaw3ckvmEfonKUGpWT/f7PbW2fN9PS7K
Y1fGpUtrvFNgprLP+kJD4VEDIuKyDl+C2LRt1kz+Nq08GhjluKc4aBVJhEVkTc9bBUnDM7fkS3My
bPWPZS9PhARvXOHvxTM6hY7HlTNZb3kKUJmFvnnW98zej9czQDkBSSqHbpTwPcj/u5lTLIYXiPJJ
vcm6HOdWVEaDnEJy8Sj1UitagWimHbIehrjc3BpnETx1boBM7SvrDM5FaNeWqEWVO0434haWplfE
nFxqQTrY7eAAAG2ClyP5SxObiXH5z/nva6vUwhrimGlDOSiH2DDHxM4WfIOMyQRdvGdCsyEi6ffN
ynyT36Q3k6wSFTwgeQWR7ibqWvS/VKOigKtXAI9DAeyQKZihqxj2ZVlWtm9CshRSJFa7zHwQkY2L
x4Oe9e7XH0BNdVwNHDek+IC8tssTKlb8u2FtNi3yfrglTW3xZvEA+oTPU8ya77lV1ghcDCMXNIGW
HOCNHHanUEMSDpQZ++2peAmew9Q8Hvu3EGUWxq6aoVMxENX/s0etb5YBlNlqsLeOL4jsQsFS7Q6M
zIV1eQNODbm/0d2setPYKOAFK5xwMQK/vZT+C3g6ZEAlUZYhC2WIGv3ED3o+IdQ42iEF+JiXzVB7
7l1l1ZC88rjsv56f5ckkolSMtZ7Z4Dd2qastq7TQB0Rdw0MOrI/ofD1DqFg4fE3YcC+yJx/+5ODV
W00fq2a75LwfiJs//oIZ5NrtyKnnPwSSQZ4j4guCpfKGXqIvNKY8n87y6ryuV9+BOy4Ziz73UiaQ
T00BOARP8t/s9/Xr4YLm2AyolUOfPEUH0UYye1xnLnkpP9frcKG8Px7ib8MtdaJvDFJDHNM8CtKO
wy4DVlDIIP20H+xoyXcOd8y8z9Wrv3tdOWZ4+s2to4aJCmYDOsgE4NDHnzJ358sitryhosFCRO3w
9goeJ1Xo9azkDhxvV7gI3fibExxlPeFuci1T31vClj8ceZSIn5kYpJnI5sY4ddqmlDPwGoZxSbRi
0fr7sid59oszcA7A/aDvXTJGS66fm4nHMFVJ0gVgewUgnam0j97qPMdXg38IdMvdFrvLq+zErqaZ
KZLfO8fqHFSMrWzPmOX7tDRll5rl6qLHSijCbi14zVu1hsQqODdrS1riTWUftjyyw6lrLmp3ccht
dxEsYgQFcei9po6hAhyUL1JLeno8G/fvut+vgvocJgIt83TCQe8aPw9lCZg37Y+0Np4Va3VktX7d
5ypvjdwlGgrQHuk8jODtmi3hUTTzvL7YXeioT8kCyFj9SfMdZTR5NE67cG/IHv+g0U6cWHfJ3W4j
XwKUo6gKiiTgP263ulGOXSrmKoYr+agk7b/2RAM9ru3cBxx2FQ6MVb9P6FAGqWPOl0oVZp3iH4Zq
2TQA1nXf7VbbTk6122WHyYEAJx7t4pJh9/4Su7VL0wTn3SX3MeP+YZ38rM/JrjAhlJCbyYfvviUR
AUagfEXiI+PpGYoQrywPPnvK/k20Ru12PS1SaA7q/qFQTL42G95sHO45e8KVAS/yeBPfI6/JYFVZ
kwXw1goaXSFsg9ZoeDnkDmt54T/HT/nGd0YzdlAst+QVGA6BKQKfb7CYgBF+zzpS+AHw+vXn8Xfc
XyLUd1BvUQHo96IQOB8NV4ukNAvNETdWYkd25P7ETgMB5TVLY+S+bYOySe1oPeQgMKIH3MFOC5Bh
DRs3/XNwowQCdVuz/5Al81N1l+J6Nb49L5epo31+jvbnESEEK2wgW5l2rJoiA0omCSRYozy5EZRB
7Y81hw509xTg9T8dun14znaylaz0Rb/tBXOVOjWCVXlprJqPGNorq1IwbRYEXSCmqE8xwPKDQI18
C0Cmt8f8ovcNmMxx6oio5g5+zRnAmYvUbYg8Kit0mBm3gcSKIEDAU8LoKWNNFLdVqcUcSaNmL+1H
lyD/oO6Vn0/RTp3uuETGSmO2Jd2/5wwwpf8zS6M2ukQrmipLOCQg7ARjlGNzU7qqi8iBxaI+d8AM
UQHzu4R/iLg0b+czGXqjiAvY6khx7blbutKyPyYfB3KuTFRTwe7vvMpvxR7pVtQ1v7C9+nVrsTBX
949qMuirD6H2WHIZ+WFK8CGnNWTpLt+u+/GxXa/XywtIKup9jq2nWvvx76EuzfboZAeBvBPKd9wp
OTt3Qc7W3TaD58E7HkUc9JjcTgsUROSwbXucPc30tzlgzJEVxHbvimCx+i4ICy6L1G92BgzJkHXU
jAzFoB8FYd36Cu+r4ZGLrXBfmvFZtPRVaKW2C1I3K8Ud6qDgm5tPe9lOl4ntXF5WifupfS41T7Eb
11j2ATOGvC/vG2iukUizFo9nqkDvED+vYr6TkvzYLqD9oz/57yheyHYP5a3WS498wLjJ76ee2JNx
6oCYVxUacTNkuaAFRp4f0cEeQK3jp//6D7B2d3ULjEoydA2EYcidAip7u8BFRDQeyrA4XrxzI5p8
vFYP3IJfVyPef4zLQ7rbTDpyJTIg6ipe+Xcdf3Gc9ZkQDeUxIBo86HcLEJaiuNWb3davLeOpXV5k
+7HR+64w49YodU1rQ8+jwACj2+EgHr/cr/g1nex0LSwma9Wgeu46lrZA78Wr4llxt2SYJznh2wME
JD667DQF/cmiQKuFRE0tqZUuV0dxFXtb7rxvF1lppo2FpIo9OWloqpHJm9PfCzjBUWZx8kW1gCIq
I1r6pVigv0NFxQ0bGNB04Teaunr9lR0XoqVIr47Svv/R/hS7ctd4oSsAlhscso0LpU14FWtyk11g
altlEe9A0YxL9JiabxY6IMF5xoPkEFAT3jqBLPy4VBaiG+1jRh7m/mVsQFbl6kupy6a8DJJUBfhS
YV+5NaIcQlE9ATit26Hre74r7OR9CrLylrVWM/vz2jJdw+sT1S+RpaiOxlK0osAacAUgQXCGyJ5o
Ri4iSVvyinVuKe++Va8Kp1hLHnmvPt4zMw4QMwCqWfg/SVOBXr89k+qUV6Gkx/WRX225fXyYXP5z
D+C4amXLhtSc4fsaghCz3loAuTMPB9ZMrdxqnM+LWbo/qbcE24QCrFPgMtG5c7Okk6QNnhga9jX1
dUXeF6CSrZsj+Fy9Q/yqBGb9ri1edTz39potvjyejXtUHvaDgW0rqTjJvPSbt7vauYkQDkqqtc1x
xM58QkesbIu5VW7H2DSOl48fffeswO1HrmAdFS9b607stGa9VDyRwfF9n2Inn2KIOpKUvCFA1+p2
YRQhA09fXdXH0coPrWpCTKmwpkVrj+fkMHqhY9gFI+a8r8JQNslyXA2/auMCpLO/Ng0ggC6bFmUL
ycaN4CBlR3p8NhIhXXZycNI/nvrfVyvlNNBUKguCKhiKKMhUtN/6gx4BE1kf+9VoyU77tzR5xbzY
7bJ0Gjt9CtbS12CmpmDxbmdF+Kdk9V7n8N6AstSwS15ZyZTZT0IsghwpFLZFnZb55CpV5iSlbo+V
nXqDLdjy3xB9BhMKHhUS8I7uRVbm6fvE60G98oJGP0CYLWmPUMKRl1D9MBlPopnIEWkW3Gk8gCzo
dqY9q9H7ulEWRXsUcrNclEfhi4fogmNYtdvAa2rWxcxRypJ5oCpsZbNGNlNzZWvdIds6mOU6Ze3S
+2gdHyQZSPHijlXRYn67YwZhqPSuq9rjOpvMCRhAr9tDgvJl3I8ob00BLprM7Db2ZSVsK9ZDlRyB
6y1joJ8dmTYBDWiIGPEvt8ajTtC1Vg76Y9DbzXl0+NiRFsXfOgfweYs8+rgJgGPRrd5eCsw8Oh3M
4J6VkeZB0Ej6+zX6wTANhTxd0rI7FLF3nrAbmi9/j96zflO8Pj4ad5BdYgphoIIVRy6Vp3GIrdoK
3RRVHXp71EW10Rf6Sl/1J30VLAU7tzlHcyL0YZeeYBmLwrvsWi9cilC9MVgBzt2Mo9IuS0huIb5A
9Yu+tRR0UyYRQpDDsDdei8qsV4NXW6UlH/yNzplVYHarbLN5771xHa4igeEk7vwzUAW4NTUdTwQ0
pqg0WLstxjwZfI0HiAhlGxOEsATBsYe+YQfg9OattSccgdcQmRimJPpdyvHXuK6guVcQZGANSPh1
5R3bOIv6RsuFwxZWgcmSF2cRlU/BdCEahb6NxSIBstg7CGbiTCYwJEfJwV+fJNM7mj/MGuSdf/qf
D8LeQFkQ+CZaELHT/DgtVZ+H6B2guIV1+Nh+gM8tsSardftFaae7arFevr7uduAMTd4eb8u7tAAx
T1preZ2XBTgBKpwfh6bQ9ArzoVdmeJ7W0WLYyUsBdddXcA4zth6daoQxDdQVeD7gRkRoS0UCCHiT
lFNqwOHOeAoBkPr38WhoR0b/PhUJTmpQ5lLUAFD9rYOeAvkVr1vryoIR95Fb7MZl3Q6Dzt0arVTG
3YhhfAjr0B7tlrEojGmiD2imjUFZcvh9wfZtYyu8P56lO4Iiapp+c9NXZ6BRRqhsdfh9ArXR8He/
k1edZ4aRVTBs0a8Z2hQVjBhSf9EuBkz526/IUbYx4/pgTRV1dV0iX5FG8vviT+jqhimyOg9YBsj/
v5qraEzaViFbinCAa+CS1qH6arcb5EqJJhn+PDFWh7GJf9FvVxYnP8x7XsOQaqdGFzbI6CCGjj8D
8w9eVs7oDju2tgk5eY+2NBW4xZMmVVmGYaKTRbW4z6X+8s0YF1lqygR8DO5bxBiSKtNUEQmn1slA
mlu3/DZ/Faxi1YGcNkaT97pnxMAzB/TGFLUr4igaNDkH6jx/T9aaA0JEcc3CrLFsUBvD6DQdcjOw
wZeg3zLDXcuasLvgBMQTKL1qJPch4SFDnZ0w1fiGSwWy9fCetPBaWgDtN5osOzPxwI0darbQFiLK
nApgeYD3kvzpBZ60SJ4q09+xMvPkl+62wNWIqDnjkotf5RFGBGi+z3gEz67H1W9TF3s0TQo01PHb
WW0iU9JvmFQUrHmizohcKNWlJv2Oh2ywX9CyIrsSGrLzF9Z7fsYD3CwIdU2qeS5UUwhD6+DF/Uos
CcJejCBs5rzfmCCfcOVkAgVZtZgD0F9dbYO1b3dO7/GMa3LG91/b+A3FrmzEwMypkKCVD9FLu0hP
hs2izZg1gLgJpVoEThpd0NPiQPR5MHcdJFOwA6TBHnss1s+T/XD1/WhgvBRyhp+vf+KnYjGNIIF6
bGEu+tL5qxFQ0ZfuC2LjwwGQbDnhoH15Gcy/K2NBuPUem2INhnIm2ljk3QC2m4OtjG7fWsXh8e/P
BRVAiSiGLCPXATQB8WZXs5UmWdhBjxebllDCRebf2haZfdczt/GNEWpJmnwsu7SHkdC+OMbm/3MI
1GrwWqmUY4tfL/AwES0XJVIFHausKPiuMICg6GYU1FoEcdQldQ6oPNCOp+dT7imusISWHksNZtaP
XC0J5dj7SerhtDAeErtkoNw6XBY2Y85m3e6VDcqlYz34IooxltNJgw3eQrwC/qcGTHib5/9AjXPW
cV3ZI/v8apsZatSAWxFjipbeVnsBLBQNk+vzzt4cfx4PjWWJcvfFdKn6KEEvkvicurK3mYCBYeVG
WbNHvuFqNHKYFLHeYDSxV5vRZsVqRWSeSsrPj9XUguYGy7NdB7vcOxzQ5ykX5vPjqZrfaAYAK8BK
gZmRsjIlel41ikKYQ3LfLP62oX0sWCilOSOACyhgg0JFDU0Ct3PVFa0W6wXaEUZLX4yOgJdRAKBl
xYgj5hzltRn60FzaEU4AzSX6Ilr6rrEI9o8na25fXRugToxfBxrXTDCAHOlPeRTPf+LVyDqWc7HK
tRHqmPhF34wDDyN8asZPtSk9F566F1aBXS9ZpHqsGaMOSlyi7q4OsCUuhI2/LDxWOD9vABQmGvKU
yJpSXh81eGB9B7RKTRCZiEzZiyfERI9X5S5tTpwyaD5RPcULBVV9ahSN2sVJ5UtEi+4s2dVbvlas
wbpAQ+30LMHFtP/NQw/UooDdSUhEIfNJbYSJD8amgDjTAXztWzNYFcNiWHU7a8lnhILwm3Nba9iz
Vuuuneh3oFdmqa0xFn7sc7EOkt2zrfBm/AoBwQsQSfbPMzA5Pz8paANSq17qKIoowKGwotv7TCiZ
6asPoGYazHphpxX4AMz05OIKPJ0aOwHlufn09PIi7F5/Qid0flh41rtO8N+Bkzw3SsqkVkad7Lzz
+4y/xOQ6hOU4s7KjChDpBVjl1c5yBCy3f4h3ClrwW5M56rnX3G+W/f9ap1Zb6cQobkRYP0EL4Lx2
hcTyPZBgLt5XKJq+lqSHMl+wyh+zsca1WWq10YIkNGoNsz4gKvp3vgJ7CWmGe3x65nzztRVqSYfo
IvNBBSu8au8JihNKtoEHSs/HZu4APvQSUvelVjctl3awU0PnGAJE2/6l3SqpjbrI8zfDh/4Wq+jX
6vWgqFstaZKGU1IYk6EMgCRZakpL/8l4+QLA5qN34jffRrhOkAkDRtytM/WpEAgo+WJFF/TDNhDW
zf8CthnYrz+r4+cR+WPGxauQS+/uG0EdC9E45NMVmq4QIhaqkuj9/4R451+KYg1pKn1BMJzDkiwF
iJnlp1FA7RNiV5lj/vmTAL0Pmp5qeXEaFONqO3Z0bP/V8hvQ7t4MwDr7c1n8/Hwzfd6880ERRALj
razgJr+9xCUxSIsxQxKodsTny2ZAX+GhWIRu+FZ5br2ozcDz/+QLyVpFe2Di7MIG6tpj7CJy1O4m
7eojqF0UD1mR/B/Orms3cmTJfhEBevOadGVVkqoo0y+E1FInmfTefP0eNrB3VCxucediZloNDKBg
urAnTowxPkI6xQcJ0Ib4nBwjzzgWkEadYF88cmsylwyyJEg8vCP03AI0dr3wvNMznW8LtMe+VWa6
HbedTIbS2uWdvXInbvAQ0yP5KWr25MWOk9REy+QLqmnjVnlNt4EpFK7x648GtlC4TD5yl7pDQRV9
f2OXPJufgmeH2+qAt0pjDvq6Q2jjXaAvhO3WVM2CEGAJJBG4bBSQcI+uNzLt5YG1dctf9oZiV67/
24f5PK0wOSwoGkWevEycGHoAgCW4lhKEeiGNqdKDYlYkwmglrU2MkihbdhyIrDsv93duwTZdy5vb
JjXVQkGR+4vsxvVZGa12MwwOHuFEmQbM/2b4xH+bEG0eA/pLYtday83dYBUM/H4NJRhdBoIOGZXZ
DfVrVW2aQAPoKTB503enf8qt5Ew/A7MvnV50g92Kkl2wTwB2SXC4UAufMjmztIHfixpIopruUsfO
UVXRuG0Epv5mj9652qwImy7+9btHzxCuDLAYEyX1HAKrCqmQZI3cXQzMnvJdRxtWzOB0SncE/I3G
foRzBZd3cjVAwF4h7YrtWyib4uulKfTVkTNCXuv6Sta5wMpYCfoLYAxOe2kiJFkiu3Ers348KY7k
/MJgQWsaMDtYD228qc3enfqi1GyN/fOvp3SzTiR61L8sHercIS+iLBuTMOsvyqlFFRUsIcJzBagR
QPyCmyAlGpO4f9aY2VIwr3SHMXoWSqcezSpqrLpwRniVp0CgJsCK9x/SrWrHJuEea/LUuyOos0tc
MQZQENL/F6nN0GRdfA31Pkg+7guZ9NjN8hX4sLivE95ydhK6VA+KwKL+kvYCR7I0NHWfDy0VHVmZ
Xx8MttYysXivAMzQAaACdJ2f/v+Pe5X2UdslDesxGDNlO6kao48hYOmK0lvcux9SZnvXG5Ifa0KB
vYsa+eB3Mt3nUhA4mVIb5/s7KN/6LVP7niIZPGwh0FozWXrDp2VYYwvV1modDP/eia7o8q7vcQ4G
f7/htjj9b4tt+R0QfcMpc+nhNdoOjvGrceg2txtHcDsn/RN8KJpZNVv82drn0Jkoz+5/60IO5fpb
Z8ctyb0kqzkeHhMDkoGZQFBJ7x9p/hSJItGLjU+f6+MacdVNGxL08dUWzaypXzApVMHHc+HyY8j/
yvxzK2319KSApz55zAU87vsLXTz/H2cys6xZpAugI4v7i9aGA6LRvrSzpi23qh4qK4ry7xO5eUIa
ANtgYFDxTmeLK8W0TmhY9pfM7na1I7rpo2Bxv9XzdLrpn+ygOqlbbe4vcPHd/hA6W2DL9SqaXFNY
OK7z98yXQjMvM/lQVoFCgkyiJIrQKn1f6JKFwzn+s9RZGJFkaaWnAZYqdpndb5QaUw/6U7npMqdM
EbzYok/azuaSNa2xfJ7/ETwvjwhNryi+BC3NK/VJxGySIbN1rltRhv/H8/hHzOT5/lBOBRAdcVPn
/UU3HofsMTJ0s+V3oU9E7Yu+t2lANOHMrZrD6dfe3CCMZFGh7oF3N2avMvHFSGgoxIb8hiaGqdUy
qUNXLEILynir9KNZ+07DN26ZUguoWUsWHqv03ag+Cm3LfVDuj9jv5YwzVXnNR13ypYD6/OfjZtdb
KLk2jSQ8pcS3KXOr5qlmF122hm6b2Fpj6pGTWUq0Z41OakxvMf51ARy644f82U3nQiPtag5Hn6cU
nTdJdog0u85LU8vXeMmmfb49B4BbgeVCue+vpv9x/JyUtq1cwmr48ps4bNTmXeViErj3X5G4fNz/
iJmZQF+lKXjJKihhzpHlV3SZwA0/18mpUsDPzyylJhIw171uxbhrCi6ELgPwDP8j0TZ8duo5jOcJ
90LUmmIorLzxtT2YWbOQkwtdbOv+0sJ3lqPATH1H4bKnpl9LIy0rTsww+d/tnl37Hqw1rcA3sApR
5rDwEBkPRcHec+PRYJuU5vuRf5fG54TfsXrjN43FuGrH6YfC4P6LRcsgq1YApeNVbT44MdSDuley
AepFK/oPOWwnOXJv9bkqHNokwfy4+3dgurTzm/ZT4ORT/LhpVW3ILCgQk9GHSn2U+JpEmNgdOmG2
S8R4RdiSrQA0FJ07iDWFmw42HaMRxT7z8YI/aPZZBVu+00lTaG73eX9VS4IQdE0hLSDBmjw7UJ9T
Ol3Mu+HSF4WF4JnUXOOh9LQZs/Cky2va+jYNiSk8OuZMoOwsA4A50wxDFNey30rDZcw0N2q8rk+c
ZGxNvdlJxt7IhZ0U/jHSyr6/yiVb9FPszAhSoZbAoqMNl1B80qpdWLxFkXNfxNL1+CFiPp50VHrU
uDl1uLTVW9eeyhJg78AJY5no0aWM1qzr0rkBOCmgZj5VDZTZm+dCvwAjNTdc6gDg2QjRlvYkNhu9
azZBuVbPuRWmAqsLX1mAsyxqc8Qemlt6FgQ80gOI/0unFT+kX5lItGjFbtwqsms58yemg98vpJDD
oRlV+zVqb3lmDs/3D+o2mrkWMlPldRsr8cBE+P6yWJii7PM7Lhv4leuwEC9DDOZ78RqQphOvxLW6
MCJh4FsmIUjtkdrXP+H99MBT9/bIWbQi3Nhuszcx/OKGl0TZa8PXMDRWHnCWQtETI7NNUP8Owm/Z
n1rbUj3fiPJWzCwKS9M1nVmsbcvt/b3+3tneZ10YKlo3QuNkj8P4VG8qq1VJJloq/dd5umtJswNI
qNJVXQFJpbYN9G2kFHZEX1F4M3nGO6m6gqtYSG5BHgwEktQabvC8JxSL4oKoN7CyKD5KbbCpcrts
z72EboauOae8m+pOV/GkA+GogS51mTcpRX7Dd2t+27SmkH6w9COQOpKgSSdYKcje6iZ0qiL5hc4V
zBky/jrwP+xK1+q62lficGkGwbf1sgB3TY5W0jZi3/dv/kLpa9IWGIY29cagMXqmBqVM0CsNBHgX
uYSJ7k2hd2hma8PZUJ5H1c6LU6sGJOLOJVVMzIlRsqece0KbpRr+YcqeBex3on9p4pOcvqvNmyqZ
XEOdrF65IAtq4OdnztsiqIDB0oMvi5dWjkRHUEe71opwZyh69BgMdWjd35a/SMZryw77B/g5+gx5
GKU5/30Jq5REmgwqN3QCcKAhA+HJ5+enbH4+Hl5fX9/f3x8ePnbeNBcOFYrY/Lovf+FYIB95HGF6
F1Dq0378uAF5oKqdIYzKJTgkgMqobu8oTmUmR+qGbr2XQDQuPSfuuFG3gp2dVJt3kUqPd8xrNvc/
ZSHq1zF3bCp0Q2XxgH1ef0poUF2NjVhF53wOcqe6sH1qpzb3Xm1WM763voAuoVELMbiI5heU169l
CQHTwrLR1Au/C94xp3SDQvADhh9typXMwkJxHZLQhIUOOE1Gr+LMWA68xCQMO1OBrELPaAMOpTeU
Cb9lzJvChCuQEKzCqBeqdxApYQPxoOG/zXsNtEbr8hwIRLBmHsvHywnzfEDoag6mEZJPZzs1ppOL
Q6BWnqvHzWZjbna27RKGxWPQzIpdXQgIr79m9vCDsUs5PsvVi0ZCO2utygM3QXhhG9MswLYeI5u0
W22MvVVsV0LnkDzcaMHoe2wBAs4X89fwWcS29CodxocU9cqXGrjiMz3fv8ALmb1robN0AB8yhOBB
gX0Hge6v48k5nUDdcwpMbpql9jltOvBhukSybflgYd/PoBb6EFHD2Twpjw3512PODGH6ILScIEox
MMxvdvfKNFbp0FcqWhCa56NTHuLQObyKjmG7I3C1wjfq4dGfYaflKyHEdKZzrfZT8EyrBEDgCJwI
waNgiWZ2NM5l6xYR4n+nlt7ub/tClgmrBHkqyCDAhcfPw4jeaIos5Gu8sARNCq3hdSPx1ceeHv1X
LTTZc7CPhpf7Qm+9UtSKwFQ1AY3w77yRUesZ14U91S/5NPHR9nJ3Dayy9G6uRExO0w/NnIZGn3a+
r2Hwg7wz8HaYE9qc2ZLXV2rKG5CmrNiiVYmzlzryUSPFFCRkPag+OxOzQR/KfeQJz6KVObigm/S4
1jb7V/3NbopsoBqOChiSKKiEXa9SFYoBhfEKqwR8st0HpmEX5mdgBdbEXpGTxMnQb/+MZtFd4VbH
DjOOpj1IXEp45xmj6zbMApmP4pbgA2CgXGTAr0xf3+BvuYtmX8wwex0sanZ7ZRsfuW2NRm/fDLaF
DToxbpU9YPFm/FjQ7OqrSZmEnFZq0wQE+uRlpzU48w3HD171xEsHzCFowdHxPPOWNdTyavDxaZfa
kk1p7z9yz7kDZkI0Uo6b6FdgjRu6q1zhtXJKou8zVPUDUru1G+EQ/WcR+8CDEMB/6Nbt6iR7dpwT
BBrNhciHTQSN18fJ9DZM9TjUgUsf0MHzq9xqzngQbUIxANb0X++/woXUGLbih7jZG4G4JB5Tpl8a
uz1UqNU6mo08EDHsjwxd7swNJuan1WFfC+D1a7mzl0L9KpBLCctU0ctab7OHEGCYlpT2a7Ft3fbB
t+8vdEGfTrgRhBCIJZDAmLlGYxnqFYt7/eK7zJI29R4H6/CbYsUFWxMzM2CSXgjImkIM3MBNv6VP
BljnclN7v7+aGxq06Qb/XM4sPo11xAlF1+mXtxSNr4ETPflb45ke1cNEEJASDSYSSc331fa/6RfP
r6dkoO4CggTDQC7x+nqqcOWzWBn0S30odiom/cVWacuW5g7n6LfyeH+Z0+WbCwO/NrIXMoCO2ry9
m2d+ASLxwLhIhR3KBBoKRTSaknGVLGbBm52YvP8jabaftJaCbKTMuBiYjmgqATUxiV2youas2p1g
iisu3aTCbhemgnBImkjL9dntr8CyVY9JalzSAzurZ9Ea/6ud+4+Am+lA2SAM/iRAPXIbweGe6YF3
5JXLvhRvKDICDeB2FANKZKZHVUoNrVULAyA3/qPYiV/lH/ac2uLzaifl0vnASwACQ9MR5M05a5vE
lxut7jAqGhNun9lvrSbIksekC8j4oa1s3qJy+iltluOoI7UNFb8xkJ4jAk/EgmSY7wr+gr32wEdm
+Qvz68WErEX4C4ZvcoX+s8iZJWcNp/uiALHGqT6xs/wlfDdrtPJLCuqnjJlxNbJcE8KoNeDQBi3p
PpQH/VT+yZx6jRdi6Ypj9PJf2DUa9eewAyH00ZeYpGCGjCoMgum8rfg4WBiBWh0EGwC92LuvKxYS
RUDloe4NriwQICEWv9ZMMd+mnF5DIL8DGTlggeNG2TewnwGqwgAFg249AQZAAhVpbjb77nOtY2Yp
UL36gtnepnVN+wE8kWBpyAh9IpodONJn5arb1wfRSjC2KfaYW/xrXQIcxFQ8A6YELCXzTrlBLxNh
1MDNp/Gj44vbohR24x+u7pz7G3x7oMY03hZ7q4O4CzWb6/0t1aKqmhx0hLyR7+CH/i5Gqm2SFOi2
XOz5FVd6+m1XGhJ8F4aALAYiBAG3aOYGDVKkhnweiZeYgxKOujK1Ml8pbVFqJPP+wuSbN4E0vApF
JiHQhxc9L0ZhbG7DhlFSLtz4IBQ7Pt/rbJsbRMOgXp979f2vMNwY7MgDZkLPY/+ogMNZ9OClmZrk
9l88/Wg2mn/OY3P0BFSw8fO7/MiyjaGfu9Lki6eQ7oc+JI3v+NRqKqvGxA/gx8vKjhPSvEYxqVtb
LeCYJ6iBeX20l+gKQufGmGKVMKHwKyfejhubIzdlnaRTRJkGum8X1YB5IBrSiCxvODsOWbEJxJza
RTP4KzdnSTI4KgCbQ5PERGh3fXNkpZcUH1w6FzR6CK7YR6DOkcR8W/XYZJCJJK5WRemTYgxrhf6l
o1Um2BvcPgPkxHMoZseVBWXIigF+A5yEQDjfJ3y0U1JPAinyMQmcJttRYJrZcaQ7pp9SIzIL0DN3
Ji9sAs4cA6J8GsN+HJ2qJFR9FJrAVPNfIt1Eui21Ibj4uewl/hMWx6T2TaSdm/idJmarkCYy9b34
lu4U+YnXx4mZ1u+cUj9I+Nv9O3zrx/+9wWBaw0x2WQGV1/Ueq3KowKVAOo7x4iPipxIAxRij24qc
bvKqHqwSRL1WVEogClGqpzpWeSsaijNVk8YSBV83FcO3uiT9k0wrlGmWmbWUaOh+lxKJFIYikxaD
u7f3v/sWADJh7Qwg0+DPTtjmmT8pBWKnjlSPPZDbxltDFJIHkVO3QRwXmJPdmG0PonjJ7x0jx1uD
S5w7SsKqle279WSAXlVAtIpgcMokz5Vbm0lVzsrRv+QsyUgtZE8MT1YuO4K5saTASUZq/RhoL6uM
NrfJF4jWEbljyLIMbp+5Lyj7qlTwJU+9JHP9DvTVneC0vNvVVuh19a6qieJ/y+JK3eIWpDyJxZoF
cIwB1TpnblajTOLRSEo91hi6zXMoF3U+D57frA3cKgTFStFW1WYEdf1ODLjWUQONNGzMLV0KfNvo
inrNnbyJLWR0KwOZDR5pUUY2fXaH5bZOQ5VV1CsjGZk2VpmYO6mYimYoTillg9MAUmhFdaG7BuVH
k7EqdUAXy7b6gKEY92/mbZIAX2PgTsL2gNoK4zeuXxRlfJg3gP94wlkPzCQ6Dn/4ClPtTD5zGeIs
kHF2dhrakn8SZLuiDqA5mVwQPjnF2W/xIEqmnG8SZsfookN17GtoXYXtMsXWhL0iWYbxonlUNjVu
bR8n9/TaduLLMbEaEw6Q30Ce4/rLE0VpaZZ0uFEvvkoCinhXOiRPjfZQyAap6res+x72bHQTdY0Q
/C+9zI1sRJ+oUOFPwGmvZQ9SJ7Z0zKkn6g9QHr5FnwcO0DgS5LsG/QPtJpIfa8XhfQv0aB/xE//c
vcj20FsK2wsm+DZEIj0ql0S3OjALcBNVu7CmdG4NPjbox0fODVJTKFpQZNTroVdOXOX2ki1pO3pU
UDesT4It75PX8U2iG+2Jg9YvLXDOKSvH9LcwNNsqQOXxCicQ64TfuN4qKcUk00bRqVd1kZ09DcVL
Wtg9df3MVP3vmju0uVs07ykmgEjyIRh+l7ylCq4GXFCvECF1kWMA9QI7FAhH+NyOW0vm3HHYKewh
jm3mP2agmShtLto0BhFiW3mSvlAh9c/Gc822ZRUB82Yy7ltWn9BLTBrh2OzG+l0zSE9NGm7DczQ0
hE93aM9deV3qwh29WvxM78tc0spJKFNPPVaqM3AFqfrnkB6NFuTWIXstCpJukui1yxoYbZKH7+kj
yzaRYo3BgdaOqryKvTV8qXRLuWcZyPBsp4FNCRrbqE6qj36r8hnahqS9R0UbLUyFbIbdo6Y6kky0
X7681VovjrZFegLKMIC6Gw4qqPLGY5rvY+BKQ9JyW8w0yFE4zl7S0so1u+j34EvVnvI3Wqw4vAsW
HIUmFbh4uGjIrShzjxf9aZTnVOrVkaMWJrDxBd2CdbK1ANaKiRi6em0Ox6x2hcjuwFRiplZMd6pu
qsNRrlY+Z8ksXX3O5NT9SJ7HqZHRrvKpNxwTmUSaU0VWhyJ6wJMseKnB0CjbMh9ZuliuiF54nVeS
Z+qricV+TGSOehh3lCToNyxz06g0oqhOlZIyBZ1gnK7IvA354RvD+4eyR2vHxL18vdyGjpJcljTw
av6Bg+VhY38MqE6qHHgKTIyXcjuqBgIytJ0Ap7nV8RyDYWvoa0TMtyA9fIn0F78tTvm1+RjThOVi
ITdS4GW60hERVYwHpRF7t2g1weyGKj1UWqxfMqF7pDVf71OD9laWDD1RA0F8y9TGMAc+jiyxELKv
nPPXoN6LX4h+QfBFizxaSbTZ1ej8QAuTKgi9xpc2ZcgsQytNQNkrzc0rJ2hau+K2KWutIHtm3Etc
HozSiTTAlT/v2+jbeguK3VNT7tRNAfiWOlPkai5Lg4qGPE91I0CahFfNGY5QVpFsiv5WVDbIGL5H
J3Reefcl3wKEJskGhMPCAsKozHyVFlgMsTKC2FOLh9RwSrrX1E0WYe6GJ6m/mXYEk5CPdgv+oVbt
Sp8GYvBvuXjp88wKUsGEPwOg6VsHIu8h9k09D3cQlRKuNiXlK9Bd2gYrAeBNemn2yfL1FRfkWObg
d0WeqCaS10MNOayrKqB4YtFOSpaacp8FK7Z2OoGZkUOdD54I2jWRxJ1nJ7gUGN+QL2OvBCTiUGUr
73a6avd+/cyMhGJXAqeOXy8MD9rw0n1p0i5/aHVzLbG/4C8jC4F+HYCRJgayea+ZViZ+JmG4uzfE
446yozzshFI7+s2h8IpRtrvsPR82rQnfwuJk/3L/vi0EKIidAX7A1Mkpt6/P/KoEE0sbP/ADrxSm
rkKGUdwDiTunjY+giidJ6fJrvSu39+Va5OxxxYPO+UJrBN4Y5GYkNiSWBDRgvYMs65tDkun+CqcF
XJ8kIOcgeJQ1Hk1qmDNxfTvRVtujOq2FnhR0sRU0Y0X4jDe5TovM+5L+HtWNKER6f5kakCqc7WVW
VLQXNMa8LN0P6hNtR7OX0WsmfiOjo3y0rR2nGCQDxtjuoOono3bGYw+z01QkFffRWgX3Nm+I1J3E
I/ELdQ8O2/k4Ua3OGRO5mHk1d+x6M8tFM+GelSff4UaSp9vkpKMkOZDqUfIM9bFEa3aONF9PtHRl
a27rStOngM12goviMObheM73SZnlNfNK+SvPL235VHGPUqKYQ2DTkKh+vW2Yp/SWhFqxvPMNeGfR
RmxEImb2/WNaun6TwgD+ErUfGJvrCxFlRd8JfAeYFEYtmq3RgKteYjVwudm4YVoRW3AS1uKXJaEY
VQcu4QkmL82JdpWoCkC7HUZeHOj6Rm4rfts170Ld7oFCGhHiMWPFE17IgAA0NgEhAOTmsdTZMxsK
P8SYF+zqKP+Wh+2ggbExQbwhVyQ593DGq9AWGltfgwUvPThFwYAEFEOn7NjMzRK7JmcIwpmnqe14
FOJjFCXodanLcUV3TXZl/tw0YXJp4GLh52yBUtPxg6YHERIcAeGlEMprxcgsKWfxp4jpWH84qz50
M5coLPKCSiCCjnmnYAHuvsDHzb3w6fsgEcwkraIDQ2P5Ctxx6cb8FD1zhlQqGXCHisjTc0V70NKe
M1ksAJKUawh3QVVixixJ3H//NjCdaepdAhEuzMH1escgEEbeqCKvHhgaZi++VFiBRE3W53iPydoV
vbWySPmjRQeFX+CEbogX/KyNgjHDGtGuKjgZeg5IjSEXu1EYn7mw5EjTaJFF4atuhCYHMoyhVRej
XEKr5kr0S+tjakfA2DtNpX5pbJD2TciFIAwXxbWbMBn8m8uGchMS3eigQmP49c7UaP/Pk1HAcST7
RkHaFa16RJceqoxI4w6tqXzlRmtMXIv3D1sEhoZp+AbSaddS+UwZJHlQIs9IKosO1cYoztxoJukF
uW6pdBpE6L2+r3gLPb88XfOCpqc6XzR66KbaqMGDP1+8Fl/zvpiPYo6xMFkbHrlMRwu1HsePTA68
yA/5Uzpmo6vofmIOeff+r+8i8heouwGhCVqOvz76j7enSDTK+7yOvSaM0G27lxSrK2wZQyPyX/cl
3baO4wr+FDXTJFyfGn4kVbEnHtFzuX3TYqf27dfmLTRlIFZiB02YuzwyNdC/JycWkWFDT+pqNXoS
M9tu4IyhzMC9NM0rmL2+1k+kMQrjxEN6urIyUSDDGJFY+/cG8ErMdOo/NrbQszhhXZR4ycjQpbyT
RysQ9yNmIK3lOhfiKGCY/1nR3LkVCxrwjQ5R0ll0R/A6v+rvmLShW5yGMR9IgYVOD26X83heOdHp
Zt5sJbweNHJr4AP4mxT5scZA4lhbhnniAW5mI+H+MXjVkTnf7IQx2czSAS7prOpR3VPkPvawH2vO
14JxAlj6nw+YPR1lUENgCNPEK/kU44dVI7ZpNKTO/XUuZFOwwT/EzJwZKmdA7udZgjEmqv/YdFZB
ctHWU5LrDiduqotY7tR0syJ1wTZdSZ0pQ1WvSkU2sDjt9FX+Bmm620SW/NabyARvS1Pamfbw+XRf
6IKtgExMnxSAysdU0JlMnooUHAZ14nERIsq+oJ8wGqnrN9MYtzbk3KYTe1NOszVA6V9HaX6XcIuB
heSBg0Rwfv1eUMGhKBQ1sRc3RXBidZ8LMMVUbkxejYqc8HyNZGLXDJFoNuCByi5THu6F8tFQkz7O
SuWQZ1mdmeDtTl4CytqviDOq9qsNeq5D5olK9ZYqcQ4CubbhQJBh6GWArpICHNFGjm4Hk0lBz0yW
CmrqUGWkjRuWVa6agZEpX70cB5LTRxk4FIMEBDRC3AefUh/S0Gp6VkbHtor71MxSFeZCVuq0s+6f
zeI7B45qIoaexs7NUXBi1ipKkRexhzRDzbWWXhGBgjvBf9IMszsoqGbrJsZZxkFnovkXba/3P+Bm
fAlCO+nnB8zidYCJUhaDisQb2KZReOBLm1AlSbSrKJEkM8IQ+d+66PQOKPhz1E2coCLKnmvAZlP/
Kbm34AV7HdfPoAhNFOx6ci7UI0ox/8VnAgetoCKJKACUSNdXqUNX7JCzMfZG/jv84DfswAUyCcXS
CRur7Ry1JK1OEEGZBW3MUnnj/IcEMO3WNMrY7OG5R1vft1HDxKUoo23bb0tMisHIFg1Dzy4rX7v0
zGXU1gEABpQTYdv11zbInnNjL8ReNmwKdd8UmDOGUeYdygZA80rfTRfaNRL/LRNIG70NGFvq70Kx
x8cRFdXNYqtLL8Zgqh1a3V4H9jwA+5BYZcGRbq0iv6QeEGAhykewP8V119/KBWXYDcyIPZT8W4s2
am4VyeATA1tuo9aqkjhOsk1Zcmv8OgvxzgQjBIhl6tYBkd615LjM/CJSZeySytNN1UvgC5OG8UFJ
inzFci85CKhKaigmg8j9ZmxQrhVUKccQ2l4SZLAfNYPNjOwFNaAdHxVrtZRF4wKPVwTcD/khMNdc
r4yD8xk2IHnx+AQ9UILhsIbUlenXF3UAVaAdvkajNQRrNu0Gk4e3/FPszHT6ehD6rGgSr1CJWjxq
yrHh97qDB8pF+7x3hzVO7VuI1yRxMixAlalAiM+OsFeKSgiCMfGGFgkKwI6IX32KQLJXpBFfUSnR
HwO4SszmBqutTM3hYWaB+DfYVhz/CMPOl1cCsQXPG1+EUrqqAVeD8vX11vOFwIUNx8FxCox21w3A
MQi1cha5SjmCjTTYC1lBTZ5LQrMBOnkl9lzKHWBIKihwVOSykLWYVS0izQ8iRcSUSK4qiMretAGl
P3nDaTtJctO+dmP6VOqVHdZrinxa2NzYQiiG8ExDiTD8+3rhspAAYtRCcqeQvniq+NQyRiAImB21
iVnymVmpr219QKM/oYmjqJi4OAWKuY0e/FFAlS9wYuNUpA99+KLHFu+b2r9ml8DACFyXKZWD0AzZ
h+tv5IZaYUIipF7txyYnbWnVgjDjaKyBbxaKRxCEcNyYcpcqECTXgoqiUfU8klIvPpRnbovJqebE
Ygk+0uffJREr877CX0oYXsmb3bpuTNsaQ/tSDySWgSP/mTo6nr/Hh8fooJLXnEimV7H/h/VeePFX
cmeGBqMFKn1kYuq1vxEkRPI+DT5SzVWyHHwaoSuXOvGVIwi8+P5ccXsfn5NbcWT36Ctq9lluZ2vj
xxbe39UXTZr4R/zAjbLqIyZNPVTQpxYCDEHnE9z6ngjBd9WvMoksygOOjVcwhmoaRHUtbxjiUKty
yBt69FZuJpLMLSgozz3OHLB7kydmjoHcjNhtYZqbjlhfyd6vyMv9G3BLhTld7R/fMXt+SYt+5MDA
DdiDowSE8xKqxaTCjEY0RjbvbmUdUuBdMfHDO3efT09rudmlPPGV/JkZr9JWKoRi2ncCrKsfmOUB
IU3GQEKc+Vg+CGmd0Hqin/fXvVQG+Sl3TksUDg0oKEKsuzEHhaADHxG4Gft2MLqYlnlf2IJbdSVr
blblLoz1AGvUtX0rRITVj/7w0tPvVdTMUv7oStTMlCZ6JGeDhGVJJ0zRM5CmQdtwu686xL2klB/Y
rw74xaO/lu5e1lz/3KN51UWhFE5FgBc9CJsMI54zkz/yL/y4i74B2xkjiwMnS2YXZ1FdSeYs+EhX
S57pMFyfrotH7C4vPakCcHbM6XtTXHWOF3XWlOcGbyNQFXOqjbJTOVmlAHwq3H4CRCpOIqATQgQr
P4f5ddpU+Imc8kN85RVEirpjsAckLxNUEI1yDXQ3XZmZ1cSi//mYmbpKGyEOegHnzPJjG9g94hrO
jDgHPfIxQD37xOLWkmbLt/gfkTONNUXEYJ7BPkvKQWBOPUREfgPoWFjlGVlw7a8WN9NJojiWzEhx
l5zUQs8jaEBP5uhv7j/KpeIdqCNRLplo1oEzm21hx8e5EOVy6r04GWGnwKqOYU/qhJiYSI8xe6A4
7TZnswNAasXsLiB0oHR/iJ5tpcFplMbapHQtp/lGSQ4tpakzEr3dppv0f0j7rt7WkaDLX0SAObx2
MyjLkkynF8Lhmjln/vo99GJ3JIorAt9i5sLAHYyLnaqrq06dM1D6G+3TrzYDDXBYUv3xwOcv/Svr
k+mV67YNkwoDL75LI4PcqIRL9ZkKL6y+0WqjME8tOSELry8xn847CRTwARJFage9+LeXni8wHoQP
8ZyJwHeMRLaQ6jIoxwPQ6ftnVX0pQbpYReiaWsNLFVEBmOjCwZmBW6h4MoLcABBZVN+nWDlFjNo+
YYvY7hoSqBaQOFW5dw0Au3B8af8vDs0+0NnQGsS1ZoX74ljkoL4VTVldJzvu3xAbyLJV28BfJUtd
anOeDNQESDrBkaLiMNkWbeA2fBuysa1xFVpIU+Qv8j6B6SADDUi1hF6ceceKoLrFiRZB08ZOMS99
wYm5rElIC3f9aoijhAC4dEIHu/V4w/2JFkydFWYd/gq2gLGdnDShR6aqkavEltHA+NVkJGWeYpdo
qE2+cO9OTth/ZdbRsiVZtgnXhWcCdT74tPruOovNdCXQcTMPsR6JGxeVIX4TvvI78ZzzT+Dac+Ds
f93YwB3jtafHnz57n15/+mRJnFYIq9qrcXXLOkiqaN5SOQVcYs8WaP1hgnWSk3TVHpf0k+/JQBCX
qeNmUFAYgK+Y3Gp+2CuOq8AHOjJVdhpHUADS/UZ/SqlIJRCAWhVBSiv/8a3SdgLSNwYPgDf9jkpS
7nxxXUsLyzj3aL75pEnQjhjW85oOn1SZem8AavvPXMtPVoJu2+/sV1yhPTU2oVBq1ZQ/P14HYRzu
3Ra6mo7JFoJ8AHC23ID7bi2fws838ffon5WtvI53Pi22YDesjF9a6nQTg35VWh846h6pQPH3Jq/7
C15k7rkswn9po5wumiT+spNXrwUWTFFVn8epLXp9mK8DpQbdX+UI8VsDXryXyh+bYgS/zwvq8H5y
qYeYfekrNX5LBS1yF+6TOb8BZgkJLOESsD1/C3f1NT0QBhLeU6ldVx5E18s0oaEYf5cVK12agu3I
48UY9/xkLVDpR5EQ8r34MyWw1jolqKVSSW1FUMS16nN4HyB/oSuMJlEhV2MSFdFSfuSeTx5YHvDW
jyLaAE3BC93eHXzPhVxWV6nNR7oskQJqAbJepCvhXKCF0+L6s6jn+0LeCtxKyUhYIDZTFyZ67rUC
kTdg4oFXBP/ZtI9Y6L2el7I6tZmVzO35grQgj9nl6ObvwcBMa51dl6KRqAZfm0NGsm9l4Skxt/Pg
RHkFgHjUuoDLv50G0XN5xZPy1P76CkHPEH+kzxXNTf/r8RrPQDNV2NGgE4DMh3J3OWQJLwysh5EC
E0cw0HJ4zr2cVNhNOVLRYk5iGe0tEg1dJGMKlw6DIb2EWk1zyV+a9pmbCrxdSJ+Dl0mRuLtBy0qD
8kuCtQcjc7qxNxdG3wDJThCk/LwstEHO+XywiABBA+IjWcHteDvFReOBTkTqUzxJEZggBNgWMZET
Kh1yB5osSoJYmywFZTOvCzRcoWkHkSiaL6evC2TAGK5m2dRu2QwabHmvEL7mxFUmOT1h0qQnSiO4
BtBEz63mOtbQLML05mIjHC4sNkIPFTrQk8uu4fLAwcnHNzgO+4pyEvOTdIA26QnvoJDEFamnEQRQ
Lfobh/a7aqCkqTvQJ+B1J5Q0z8qdJgx1QDwSoLm6yB3AT1fXwU4TfIC+E8iMvdXs4L0pHbS3KeuV
bUlESA7g4lBSbue2EasRjW+9FyfjpZciKZvSjBVGtIUmyVTj8R6fu9AAsRh1j3gO4NspC2UE8Y3C
0bLMTj0ayAaXYY4HPUU3Q5ZQJv/i3/E5zIYHBcJTCz32mqPyV/uWmzJwtoBQByDpAv/n46+aC5LR
SIXvQV0DsaA4yYiMmPUCejmurYmZpRiQAAf52UFWrM6j1cZdt3qrOGC2NwZhIQv8l3S69ewQP0Bb
JSJ0cNej5nC78/PaFdWwS3xbf/vojWS9H/RqDcYk8KFhIshx1Gcf1cE9XQVZxDch9AK9phPdOKTV
d7uRSKsBVcw7ElZQ3TtBhOZySeglA/9/AhGrzWZDL0uPivvLD6dmlFNCRQbfPr38wPkc54LmOM9c
/p60LrqS1qH35HUL0c/9pXdrRridGs9JJRX1Mee5ZiXDjQ4lsLLgN6XxsBXiJfW3mazcrbWJC3LT
HLdPCGtuq/c0Wyvg0Sl/s91+v4dSDV3/+0Zlrdt0lOyG3/BJWoDQzpyMW/uTUI9DVrhlR/u6bFU+
2ZtfYyIaKUrx6emVRTpQRlSFlhhak3rB2d/7+lvTk0hP5UNVCUfTimOK2S8XHkNJXrBxH03e2pjs
c9fN3BhuxXkG7D6v0R+6RF04c33CAhqGUaIeawbSZAGZtnMgfJkyzzHEmv4hmdlsDmgo+tlDxE3S
lyqS9wmT0RrC47Eijg6GyZyxuew2QlEzz2CEIF21Bm8o6ZmDkn9V8msrLUS/sys09jLirhp7bich
iMMX4sD0DaxJIGQorVh5Efp0yQ3eZ7g0dmyhH3tY8HNKG9cPLVBqCcOAmz80YkvdqWQDDSugChYs
zTkQzIsoKSMbAV5btydbzltVKTuHee5QXupAgFcKpCz3OTrrH3v2ORdybWgyb0IJGVQ/gyHQouMB
J5BGZInQgYuP/Y6ixYzskrmJxyrLWiydQmNGGZjw3ELpisEJxiP7m6PgcqQbebvwWp47VohLAZlB
0AT44mQmCyEXokHEACMNHAQMGt7xeH88hzN7D1EgNxYtoJKAmtztYmVRWdW8H7t2JBevhV/scrQz
EM+Pjcd2Zk4UGqaAZsZw8O74q5RfPalUJWiDZkAHcVKmG97ljo4UvmmJ/yWAlzWPGxOMvwvHaib8
Gpu0/rM5WbBO7DxPUNFMujdBSxnoLsEPKDH/WxNrTXDZQhvNOUR42F4WQt6/5pnJxX9jeuKuuAJl
1aqF6bc3lr7IxktLe9DoSUQ3zbVm4BO+nkf/j6RD4ZJkK+oyqXVaWUgVlqttpuu/C+nZmd1780Xj
RrhaAIURtECqctf2fW0lD47RSOwu7zg9Lipalktd7LPm4GTGpxWwmFPkQ8BlYMyJXdcOkcnnDb+W
qKyuwmoLqN2CG5i7XEFFwgG8AggTKt+TofGQXa46Ee269SZXaeliQgWSqKRbB8fqKdElh5YOqSJc
sC6qcRCgc8BYKn62eUHSd9QAH2/1GdQH8IRX3zO5PYDT5/Kc4V1brw3ubR+INDCFffcLcgSXOgsx
5hi9TnfatbFxIa7WtXMLKWxKDb3Kg5Wfmx3LbT8lZJOkfZ8tRDEzIDUMjEeXk4Qm7VHw8tYW01Vs
nIeRN9Y29wPhOKP/+dm+REhQ/bQrYQn8Ohe13dibJNYDx5Ma1oe9Nlg31ZZT7HDrNSa61yGH5Tsr
JAn8ARD3SAd+TxfEbeMfOfYt1tZ8tW0NFig2ZqMkhiIxepfsQkdZiHv+XpF3s381I5O3Re9FgwM6
cs8GXWFONBOVDzDQEISXP+6GHrgPPtArUhn/no9H87xjrOhALyf9bb9dXcQv/whxULpyjB9FHyUa
V/nr4604fzT++74pe34iKNkAOWrP5kEzjd6A1xI9odCklmmgbAJpnW6gOIV0xJrXo1Mv7/NntGl0
n9WZSWiPbmrv6fEHzWSdbraQNLlvkCDx/bbEkkrqvnLeOQZCkNpKcDK9rTRbSs20JK2ABBRb6AXA
h5ku6Ir2r1D3auOSyFls6p25YwELQdYeD3X0WE5ZzNle7vKEjT3IaKobsEVYwyv/5FP2rQUvlONA
M5ddOLFzV+G1xcm11Ce8Flde6tlKsUI7eV+akZ70H8jPg9zufzLdqEYIIxG6gpzm7YmtkeZtpB7T
nYumEFM+1sVLcfCAeNSM9hCRRFe8I5oflMAaDPASRgPVnhe+YQzD7s4INEyByB/xPn+Z+SsPVfdy
EWtpjSWvrEEG6wErbAL3s3VpziPJmwRrVNkt3lFIxJZUWqpLzmT4/uDdUCVDfIOraOK1pEZukiiB
/d6SSP6bAo5FUqDxKA3NhXt/1kNispHwQZPaqIF2O9/N4LnYTr1nx0xsuuVLOBix4wH6cuL9bSCL
uO2pL4Cj6h2wZ5fRWQUkKi8LEz4X011/xCQuHjKN9bp48OxauYDZQ1NXXLBTO6Kmen8KvVPflzqX
+rqI0tyaxxNfRt/q42+YqciCsHhkr5FxXYyKSbcTEWYDFw0VvgH1UDOOdK4i7wJNDsnBtu3YDMG6
642s70sihvMrMKaT0bAHuPm0rbkrJRVsDTI8HoUmEzoVGOqsrMYwPiX6k34tqc7O3lEIcv6vvcmK
+yD+zzsJ9uqN3u2K5+QpNKqdskr3su59FivhMGwY6wB+hIxGoESvv1zwlS8t+dwZQ48RJA3wXkUr
2OScF25R83FU+jbTXCJW909KYXAp4d2Noh3icOf+MBthCTM+G+VeW53cfr4nBV3RwKonUPPtY+99
j7qV6A8Z78E3vMyTdU8VsOXKvvEEKCrpoX1AD/ZBRft/QexL/7pdEuma864AXEuSiKBzlJO93Xha
FlZaDPSl7WeWVz0X9Tbh3xVh63XpEtZrJrE9EuEhnQ9dStBkTduDQwgzDZHAIr3XGj6k3vu9T0AF
Qg/QcJEo9z+5O+FYwIo8YjvvpEK1Is4LIWR8O61dQxK/XYUIvJEB1K5pZi0/AdrplwaT/lb5v3wX
B7oHuQtZpGhBj7Slx/fMKx+zKyHXiz5tvPQn84xaWJ77LppUtcqSoxXHnloQ+EoLF9jomyd3B/By
yMTAACeBH+92NTsIDAhRLwR2U20YgVYgfjV670kdfh77q/H3TOwAs4JOSuCmoSE7rajzIjDAlcRE
dlhnegc+QCR8xHrt7wth5fPogBAD/bHFmfkDyTXkMUAYDLwgO/UbHCRBwg5we54eq01vLunOzG3O
GwMTD1yUQe8kNQykh2Gb6Pw/kOcUBPEe0XTteZlkc35AI3MZ9DaQbJ8sVZ4gBKhE2BPRz1C+ouU2
GTbQd3k8bX/s89OVGqWF4dtBU4QOsNsdwcVxwZd5ENsvpQGUWKUrJADlcbPLCbfDm3og5wbQ8qcE
SgRJYlQvUEDfXFaPv2I08ugjJi9ODygnt6nxEaCDMcShgyLd12MLM7M5Eg5hYyA2HRtzbofZ8rXC
tSUae7kOF/ew9n1Q6uYnd2EXzgxkJLhDrAL6DKgojJ9xFZsViRNlfYqBFE38orCVanJFsdR0MReB
3ViZDKbRONETqxGmpB2bZiPsHB+CrvFbxO379E0YLOCBSbkUi91XANHTdDW2yZ1YF2LhDZmH5gsa
KhDf/i2HUwBOGPeZK/EeWi82u884EUS4EFBG2gN5iGnoUaS+Bn1I9GoCeV9DhiMIz333XkDyFhQd
mXdaeo/f7RE4RBhCG8tI1AjG/NvFaxQ+ylM5TWy/D6A5FIELxLXQaOPTKOQXNsqdI57YmiyhCC7b
DuLIic2Vih40GtimzLhsLN/p9Jr9frz573YljCGIHtOSGjo3tIkrSROlLxUfIKEGzsptvpqi/Hls
4b4oOJoY0Q9o0keuf1qqzLgoaDiuAVgR6AoPNaHm7Y1zaCCZ7hO/3TJLm/EuJgfMAccLOAswLwOj
PlkrIcsDP4zEDDVwOKx1ozMAhQMSLhPFGmirIxh+PML7p//E4mTFUIyXu5ARMhsdP9svl/hWQ336
LzAbMvQGPdXkZ0XDb30RgT6zemPSD5caeFNG5szbbZn6jh8Grp/beN3oH9rWYcAITlxe/6wsLdB/
luoNd8cOAwWiQkViGYg4PDZu7bl+KqtO1+a2aKUodoPaWfIo2r6zf91CRvkutpxYmrzcg1hDmlGB
pdr/iWT9UrPk0i+xfywNZ5zeK5csBQyfNKORmIg9TcSVrBFbdfTT4/2xZGZ6hclMyBcOB4okA2qq
boBEtGaEYFV/l55933xs7D4YGWcOTXcoMqhwWH+3+tWgECdKIY5Hju0vf6gfZvyhlYd6/dlYFyh/
Ncb/wNxIRs9CREQEfe1kcDLEG6sM4Esb4FeFbP3PPDVLUX8FjdfF1WUQxC/Eqfd5LQwQluBPeASS
cCy3q8Y6Ylb6blvYqK71BLx0WWSyoPg8KshaoVtWfIbyW6orDjioLxVzjv4NSxHlfd558g2TndP4
8YAnYFXY4GCo3T1UYrOYVB6lGYACnaQ/nuQ5j3Y94skcZ4rSOLnWFXZhuqtoGy2t4Zwbuf79E4/J
lp4qpHJZ2Lm/xrkm+t5Uc8KW712or4Qn5blY2qRjyH0T1U3mb+IxpTIM+dStCzvR9pJsNW8Mj90T
xKfc2WglsLNkKRW4uG0mMUqgZFJYCdg2QrrnGH2IgUF9Rf9kbAbfGU/E5pjGNYkhqJkAHUg4JqTC
O6Ay0uKRuYuWMHggitGIgaQNIuvJnVu1IWCITFzanHuOOz0CA4ICunqHVu0qaE+DsVRjv4fN4xZk
R2oJILNx9v8yOVc+ATF8D2ISp7S74g0067wdvUpIScYjVj04qETZJ9u2JcNGNQUkih7v3pl4Bh2y
8Edg0hLRIjo5KyzbCEGkaaWd1W8B2EJ0ubnEGVHFBTszV4bMgjIUWnWIaO74gID4i1UujSs7CM6D
sAKvcLHHRgJbZ7dQnblnWcB84jWJuswo/6JO713kRPKaQe7cZg3woZlfwBkpprvx7ed9AE0d8rnh
kX2hYKQlieUeE0qN86X4t33LiR6SdmHgc/EHPge5KBagSnj8yfkd8l6TnFauQPpAvdhkzDg3kp2/
VbpfrOwqIrU1aNuwWkvDiodUIPLtjC4e1N/orQgXnMl9OvJvbv77mMnRdgc/aNpCrXCpgjti+9Ua
DbCuZDBB4kVQ8SBQ5wSZtqEQNHbp26XUzYwvgxoj9gACTTS8spMQhSszuWGyvrYLmYG+gCaAgQi0
FEujHC+ZiQOTAXfEq3iEGyLAu72EijYWnJoZzQwF4VYMD4bPtW9pDSljIwCH8wrKIopC3MEQWysH
ohocDugbaT7V9tUDIZO4rUGV7b0/Pmv31NPgakCTFz+qgY4/J1cFHvNBrcR8B4pEIp8dxuitpjCE
71BXVhGa2VwLHA59Rtt8N/B6mxqccIxAnciulERvwy0Q4bXVc3pW/jjgaTLAlR2khjP8hPywcJH/
UZnfzuHtt07mMI7CNORctrNLdPDinFb6B6oGI3JgQBOnbzwn2+wg0UtEEUn8PJ6oexKOyURNtimy
jL6a5kOHJ+tHRPe9gZwlOKX1rzF5+rzXyMerT94/JYujNj28fi7Yv4djwz56xpHVQyEdz69JUorR
xC5Rc6lDmNZGJITmWgz4YViggdY1XV2CwqeDfxbMjlM6nfJrq5PTEQtapYqS1tlVd+glxGcRuJu0
VYzOzsfzK9yfw9vxTaI0XhpE0S8xPjMm5lH/6CmYz4wB/WIV4BcG3SFL/cUjgx1bGi0IeNDROLyl
8NZkKU9935AymevxW6+uP5D/dHLOOR244JOd8CqCkX1YnSOY8uCPclphw7k/aInXTygb6MYib+r9
jX87GZNTCRVRAZpG+AA3/+HAVgwhPXEX1iKYjd/DIBuBn5G7dOvPni80/sMRAoAOztTxq66Gzfhu
yrMcg2ET7tv0Lk8fa+a7WgemTLLPT0EBGtY5OgeBRBYYeBng0x7vgXtU0DjvYHxCOnIUNZjuccn1
NX5Q3d6G+T4ie0jGPocbl5z/iT/WeR1dLDQMSpT/Eg8/q19a0KWi/H371vgFgCaBlmJkspmSZTAg
FBWdOO7tl+3bce9vvwQzPxxRqvLJOdtalnUwLj3ZbD7L9cHeRBBIAuj3tKSgOi7v3am7+orJ8nNR
xacOH2EeeNoUr2B9IWntL5y4uQOH5QTVw6gTDFz47WoDepAp4FnqbX8wnFIxIk4zHq/nfYA11tL/
szA50kXppLJX5GAni0GSA+ExQcDBDS2XU3QJ6gZyvyRJJ93HjrcmJyeX64NOA39kD8qwl/0exYKU
bPvT29v+w6PH53z/jCteB5P0uSPrgaydtUuehe06phYhhmGnHLG9DW47oj2tLgHZGMkBHbL2b0J/
9MeTM+dZBQGNHujLRI/oNEMoMmOBNsZha0F63UqnYPjIRMOP1YVlnrUDhkO8HQCXhQL67TIHzjAE
8XimMuTCx9SniuCKlQGgqH4fj2hu146FdfTRAOgFNrFbS5kjZE2vhT2aprWWSBK6BmW+JQ0yoP9f
hqa082WLuYvGQ6rF7w6/rVjwx7w9NjE7a/+NZUrpixxPmdVi0NtKCKVIdxfjYcCFr262VKtbmLQp
wLipJVfDbdrbtdjhgZXgHCbpgL4jb/14RHPH/Wp17kh6q7RnegWGnBZvKg11/nSJ435uLFCtQ4gL
1zm2Fd1ugFrlxZSNit5uwGTKRQCPugcIlDwexx8Yeuocr61MAqFW6Vo+T2AFqSKIx+Nx8rY/ssbR
fMpWDTl32/O5oe+N8f4p8uSTJTr6Mx5/wmwseP0JE9cJ7ETjiAU2YKa/gTwKdMPglDHN4xlXlQVG
GeGUkN2nkeqXFXAUEV1wHXNLifS7hjYeXgW+YXKkex7tg3/7v+4AEk8TooYLPBPzK/mfhdGzX0UC
kHWS3aDDAMsQmAVPl92XjFtC6P0/VvI/K1OHIcW8Ukaw4germLzs0xGdcFyfQaLp2+f26VskYI0j
kGvRD4j2xrlED8aCf1wY6h95ytVQlTbQWFbFR1Sjf9T+SXbkmo/3y5wJFPHw9vvffMuTc8E1XV4r
bo9zgRbuMpFMJ1fXubaEF595SaNYCEwP6L+R1kCj0O2qRWEgCjXfDMC7VCCYSYGyRQe6vg73xNjx
0KIuNspnRldLzWUz2c0bw9Pq2sipI0sVDAuk8Cz50w+35Qf7lDcgubFySIY/pV+Pp3QutECQyI4t
m7jU/iLJq1VjuSKohLQc7Bggpj4xRIACgvqMd/JHGCxkb8Zpmzoc2EFDP/pQWTySb6c16fMkL1t+
sFWQANbRpeYyPRMI+8YEJ03INnG+1LMz+9i7NjlZyaBK0jQuhQGPvW0PklfAhaCL/iHoz6Zrk7gG
zyQRljBDf1v9bqCoDcnIUKCnYZoLaPkkhLS1OthDaGqRmXcsAfGmHguvPkgN2V1dQ/BpCaU1U3/g
Rn7s/2t1vIqvltKtITiv5c5gN6AnkknSGAARKyJt6l+OavGT/8SBByB+c/jV4z00u65XhidutIia
nOUzGOa1J3/D8SQK39n03ROsYgPWycfG5gLT61FONlGqOOA+TEZj7qllXCL9y1Ir6k5L2BJhDKrv
F3HUjh1FZqRptSNEd60bC9Jg7/cl3ZrIIq2a59xmDAtdjNQ3Wd3m6HdvGp+nGC6iXmXWb2DU29PC
JTU7YFBujAp9OKjTBlsudwS/1bTBRqZeUM1qJXg0oYuVldlFvDIzndcyrUWth5kE5EDHPictHEFC
NKpqLxW/dERmn8ggi2RHKXHkYpTxar7arGXN+UCWeazNkfWaMc6u8Xz8+oC06cfxa70+r8GwYrrM
Ii75/sZXAGZDyQw5OpRR1clLKq/rpK7BPWuzA28zUkYlYcnL3Uv3YQMi3Y7iO+qBo07R7dBS6Djl
RR20NiIa3MQy1b64LW5ikhzX/5LV9yskxIGfG7UVLyvbId7qcwOutpOiu6+Pz8pM/uX2UyazDIRB
pkRu2NovAhGOYAAhnIkHHCBEsQWk9JpdW6/v6JE7lMfLKV/Cqd7jmCYzMd7nV4usMkqc9CHMq/Zb
/wsCAHrkCGjSwZlJzvLu+1U8yuT9cAC7NvE+flGtfzz++dX+byUmHnEIxVIOK6xE1r/G1TFXFmrl
M7v4dn4nnq8CiZjiihhgphd6Y76ZIh3G7qvKJU8G9MPWuw1drX5UQ1twuTPO/tby5LiqNdsqRRq1
CCxL8E+xeJHqmqvHEJCNwOaiQAQgsjzuWEhPUbKNs8Vu43v3ePsBk5t1qFR2aEPMrUDewsMHijGe
/iys1msi6pbBmptsc4FHXIoyZ2KzG7t3YaY3dCE32t02CM1A9hWZz//OwavhkA31jBXztEKz7ON9
NJPcvzU6eSrFjBLEfAqjLZVqonf6x/6ruTyHp+d0s15bkvEaIXmdENZ8R3BIam4swYN+cSkynbmU
bj9k8mDqpTZJ/T/fkhvjcW6Nj4/qWSNQAsbLSabPgX62ki2Jd7t3aH0e4MMJ0Ad4O1k/C1tw6XT/
bdGr081rdZ6mCTY/s3p5A+lFjthKpuba0autp5//KcbOUNDlD2U0e3PS9NPC6V78gPH4X31A3TV9
HHtYFX5f6aAjQ3SH+wOT4JN1R6xs9QQBgVfD2GAGov3JsxZe0Pc38+1iTNxb36tS3DCw76G90Gm3
amZz4DdxEhrkC+/Ie+K5W1f61zt+NdZA1epOG11pbsQo6e1F47g2+PWTwW0OlMdFoi9t+sXpnTg3
MNpnNfRUWhuoBMnk9LV3cUkzxgV4V54Bd9rtYh2Oe4OO/tcfqHvK56W+/pk08u0UT9ycEjqM7/Pj
aQepwXYEKgCtwG6KHRY63MLXbke9jafX11pXQSFhCD0ZFW+hnH7MCCDqWPrVamHZ/2i0biPD24+a
uL4wiXO3aMaP2rfGEblG3O1If56tbwLH5z/B57vY7UuMoH/Phgd2//bI1R4YNI+Jw9EuSBT3MdGr
3d5U0Gvr6Odzd94R5oStAJQd3qULR21hp/855SvLDuh1nJCFZQF07chXmX2Wbv0Kkj/hYKYNbzz2
tzOwiZsZnsLdiqJMvTiDvUJ/yz/3wg7xILFaEyW6Jwzx4pr6wqLOvNluTU6jNvCQMmEEk5nu7B1L
Mv2NsxKPzrZf8pv3WYxbSxO3FcX/5wYbe7X2+2YHNuPjMdFj6hJnZz0h5ZbI5CAYF2yj7ZJa0NJS
TpxWpXVlqo0nSo6tqrQcdNzHBY2GNRMu3VYzZajbkU7ir1B1sqzQYKu39MAnb7iicmKi/ISBrs9P
Cv1WL+8p/Jhu/55Ab7Bd2LbC6B7uTgxosQUIE8kSeMdubwi1j8ogSBAlifvtW43UZk7Nc7g/q89+
Sy0PGZ3T2jOrrXBG1QLSmOANpslpvKxW6jBi9haBnDOQEczJ1SdNVj93fbWoAnxSfxKhFEb3cOVk
rQzAjzrmNzkgRXeheAssTMXssl+ZnSw7WgPjPBawFOCo0mWaqe+xn1EntyD29vjw/qGoHk36ZNVT
CPtFjYZ7QyL9qYHwC8okCP55+pWgCxRLjz/c9rnALljjVB8OvI7iL9R1UCfizeJl9yoAxsuCLKgh
/4qKnPn1a22+BwdpY4AkSD+hTYDfMzu5X5qkce4fffnkxuMjj+9EMW4hLcsf6pC1GU5Yqs/Pv8mw
FUdAO3RqphWR3ElyX1PHsAkZKWWMWJCNcnD6FWM4AJGGrg4DPSyrBMWzrfu1yhfbx+73AqT+WE1W
IDGIPqtpfWnI+bKB7CNKJWykB1W1rh2moKwTH6DSRBJWifTHW4Ib4+Pbib2xOC005UnDtYGX9LbO
8CT8F0ClBirnJ0bHZlwwde9db01NQvUePFUhJEN7hOqsJR23W5Vu9+DCQszi6fnCqRq38t24UJeF
hxnzX1OEHdekVdF0GBc4yP2coN9VXzhNM+hJjAfOa4SJauAynOS8/RLdfv2AQizoNcam+48PdwVa
goG89ke1Jgd6Gpb0omZ8FJDzo5obCF4hxDutP2mo2XVB5Q6Yw9poARj7Op6HlayXJnC+6ZpQOzBa
8hvQpXhv5hYGml5EYwRogtC2MO1jdkK8KJha6u2g3vStkSkyqIkOZQVIF8hfleobhA0kyZaSivf3
xK3ZSZjZ8LzH+znMInNq4LczCDJ3ASSI1o935z2XgnRraBI6BnmhNB661e0XJNkS/Yh8SLh9Blke
ev60bUm/SuvoGyXlkG2MQC59XO8MfrvxdRucw5admvKqsTabxjrk5qWi+HeTmheWsKRH7+0SkGVu
e4PiCOmyscsY5CO316dcQYQok7wB+saXZJvntuabYestbPGZhwYm5crM6JavoktOLHOtaLHd+E19
yqF0ZH1HxDKMw1io+r1EBl1V5uqy+gz1yHq8IHOuEPlAuGIRYmHY77em+TyLs1hIBtt1XFppR0cA
Hi3YMkKMdkh1wdjMwwHSDTz0wiETBqZEafJ615wAVcgUdYFkx2wzkORhCzB4PJwV+oUa3auKVXQI
s0f2pLCWsFDj1pr6qmvjk8XknbIo6ggJXjdayS+ZjGBHQZaX/y3htoocAUi1SDwx5/evbU5WFvLN
WuPGGDC369DCm60UhfoMSJALgfSohr7myunxgs55EDQgQZBmJDXDU2QS6HBtEjVCxDW28gqXD17j
1MxFXdT2je3Ea9zpj+3NzOqNuUmwUxcxk7sd29jiJtDREwfiTS6mTPnkepZTLbBqzOzWG2Pjf786
KGI0SFVUYmwiVRizT/S8eMuPlbtQp5udQ0QGI5IXJVs0Jt/a0ZpKDtS0au2OhY6nLIV7tYU+g+f0
klHnBbNug5gjImis49rTLEnsmaVrfNwZk92KgwLZBPCrjYjayTUOhKoMOSatsf1OZwNLykYmS2YT
v/Ln9Cv/EloSfz1eSXkmcrgxORl17Mtc1jgwKbJWVrzXXwz3Jfo087dsQrhc90Pic2uve2exzJ0u
Zfs8OWUgs02sTttHzkvcHyvAKSUQ3/4LtQqkrxu1o12/T52ziP8b6o4QOWOxeNKp/wB1gdyZ3qDH
UCvKqa9aUWLVGWkvw0ZAVbL6CUCdu0lYmlevXvQtS99Je5ZrKrRrqYSevQN9G6NT1v4mDxpwnFQU
7K5yv3s8LfeshBKoBng4KzQ1obdPmviNpqtRIylQMhGz7XApOcqYtXgM+7GlKvU2dQc2Z0NQQdD+
lKAF+xVSnY+/YOZyvvmAiRNB4qGPhMRH2qPVxZ7Ev733ixJ13Fi1vLDzZ/oLMFgRnfhoDkHQ9bdH
rk6YwGYVX+EysvnclEi2a/RsJ+hmcGzMwkysaL1VPeqZwza2HXOA0O1eoI4Z4wl7UT46WkDy2Tow
C/fGXAx481UTJxNlHdNwPb4K9JZvkkP2gM2O8FnGeGNA1Ff629qzaGYv+NIZdwNOHYj6gbMcSs9/
WZqryYjlTAancNTZySBji7I0qREcIaWco20veHu8yjMHXoD8PCCzqjCSBUxCMBRg1Sht885WKsZ/
afA6JaLcOQu7eaZ8ABFfaFb/L9K+azdyZVvyiwjQm9ekKy+VpCqV9EJIaoneu2R+/Q32YE5XUZwi
5tzdwEajBWgx/TKxIsBZC/A3wB23V5ti5IHo6YDpa0lOIGbgJJ5l0MACVVPRkUo7MZRXUaWHlFif
WiH0wofeTHrNlIdntdrUNbjrKm5VBLYgOfdnYO6koa/OABgJZw0dLpMLKNJ9YYiZRk8RuqCoU6U7
WSnIsQy+RXBhoFgJRmHE0rXlcWZZuj6/cNBmQlNoIl59wPSop1GICxnQ8fQMhi/nvbcvlv8Zk+PP
CpWVFXhdIScnvnU8SYct/mUpBzdz0sECMAKmgcUCk9PkfRPLDgruFcKpCth1ZIu83trHK+eBEf5B
feh34WO9jjar+9M+A0LDqK+sTrZE0zPwOYkALm0bJwFigsSHkkjOg/PylLrfDdn1zu5LMwFr7dcb
uj+ZCx8wFx3ffMAkKMBcwD2Vx+gY74DggNKns+iH6AOi9bzwrs7NMArfUFMH7A2KfZNndch5TvUH
Hh4o+s8UFCroOWMvLF0NxlrTlw7bzIsK0XbItiB6QH/UNDxW4SpkNRXYKUhN6dJ+xIBRIPn2SFTr
6/X10NlojwV14vdzFWOkS9O6ZH38+dX1pQVcqfcarDflHhycuDclNP4QAzpWgwTGebsFsUu80gJT
fAnKQ2Df31czJVowMwG2Dd0abVRpnLxbSRyrcdEMgFZpTrkPBKL7PwACbANEsom385UH1q38hgz8
guWZRb4xPB141Wvga6KIp6KVKGx8lYj6TpM7kotmkC9EbzMxIjppIDgCUKoCMcjJ22SURcvpFcKK
Rtp1n7LxU9EXY0mMfAaOjshoTAvoGmRxoYB3u5YlIkShMfA6SOQ8mL2tXKI/6g/dCQ4o703FKck7
czqLN9lOd/sPwdm/uIA2MLP4wCtd7jp794Y2h43t7nb2x7AWbBnaTetXZu7eNpuf48JNNrcCsgZG
fghCgzloKmymZR3fR7k4nJLiCLpKo7SMGJ02DVRn4DTf32czZSHoiVwZm+yzCk2tvBbC2Hb/oH4k
FujWT0R7alZfrmujKxoEkhw418XXfvHCnol+bkxPdlpnSC0gmMJwEt0SblFIPp3tn/N+lAJMzoa7
+eDWysINNndb3ticbLi+LjKvUWAzJeVZI5dovRcOxTlauD7mgnUZCGwIw4MyCUCliZ1EbmqOdZjW
HAmwzMpNFTEHKKX5NQLYGv6X5zS2fkmt8oFba49/lBfQXrwsafrMlMKwulefMXkTOy/yhqDHZ4Aw
XgCP76HB5IobdrHlB+7UfaLXkqJ5D5yv62cB/YTKwvYad88kEAMEHX9UtFiAbmCyxLJX55gFnLwh
/66jQ60/3d++f8G0vw0guBDRnf0bgcoihmIqrekJcI73bi1ZbCef9Q2w+yrgBImFcoFb2fG6rCzN
PT2jNGJYP6NIAMjVuMcODYwNJIQGpE6WTvH80P992eRdRghc8ilt6CnU+Hob+4p+UPTk+f74x/m7
M/y/2O6rV6rpjUYSigpGPPFNFP32XGbwLtG1lO3vW5odDtrdAHUfdaGnuVV/QONCW2Kigyh4LnX0
2ktLD/6SifFevBqMpNRKF3ktPZ3bwUwhAIElfSicv5igXbpG+6EqmW+bZ9So749t9rQqV4ObrpVI
OSb8tXwRN3tHQp9Z7j6FLhx3q7TsNxH7Y/VjrBNUVZYya7NL+M/2NF2uZpLelW1HT52qrHoIWBqf
vMrs+yOce2evBqhNPDe+4Sj4ibAZ/fy78SyNvgqhEwWp9V+YQcsJkvDYKb/k5GgNAp9OovRUFL6p
N5++5HTFc43Q+76duWAH/sI/Q5OtkrIYPCriQE+6UNtphm5txasIdlBOMjRuBwAOxyGSaZH4I0Wa
WYB5r+tQnvIU2Sk1uvZF+WzQdGEHj1Z/ncarr5psI0kBGN7gsZQMRcwXsdZjJ0gqACUb4E+CoIyP
Qyd/VpwuLUAJZ2JtTAeqHughRN+mMp6sq5OTQhrEUzh0RddFc+zF0C7L48DOSiZuIeS94LPNwOJR
3UGrgYgIGO2h00Q0zThE/SXysl4NsExoqRXJDCDGSQ0lPfZHbtDat0leGzC5gK6D/qipySQwHy7k
M2ff8pEYY6yf4Y2dnhxF6QwI1wAFXP6k/sUTZCuR7LzbR9KHJjsRhYgOVHWYcVnYfKO7OF3mkcRs
LKrpMup3t7MdBGLHe53PA+zBmznSxHvuUJD00XsNFnIoc7lU0FgibwYpWxQJpxQR2UA7PxNTdrKE
VwGkJp9ui2J3RurXduEOnHHG8IJCiAdFQgV+8sRhkWKVVV6GWka0blqTWjUQcHQgydNSZAPi6N/z
B/Q0Ol4VsDDISLTfzl8b13ITF3D6DSiW7A3KPNWuGySDHdAbCzpJykYMzJJ5MnUSUeM+Syp7lyGn
HefyekZV4o+BIYkDHAkzlwIFNLKdyuXfVAqa+KXNoG6IHgld9gnvA/xu5jKE5p801a8BOqpK5CHC
JC+Snd5ooWqrhWzkdp4ie/snTmKPdyApx+lIsOp5aOqywg9WJXd89kCDVBl1x9CxbI8tpZmTtUCy
ElFqQLpgQBRCIn48DKFFez9S1z3rjaOUdon0kGs5TbbykIv+vgrCirPUgPMkkgpiwbssRx1lC2IF
MXpIs0apLlqudfljF4WVsS65vuBcvwCzvFl3cieYLesT2TFoIgnQJh+GaiOmqjfWEERP3YsCX6I5
pfckwcmS2n/BHRjQ53QIk3ofKEqgmdXICE0qpQThbF6FEaI8QwbpuaHKYfNImwig/YZyuXQYEq/p
TJkVA1ozhhQSeKHHxWDiERO+tRVPlIKVUOk0BK1TycenXE667EtRUiDZCR3kMPyEfzyAWCr2ci44
oD4gF0c17Q15pVEQ8x+1sg3QUzZUEkfERixzO6m1ZMDUVzRkpt6nefqegbFKtUMkDOqvRhf96kuu
29QHexWruWzV5rLRb3yOU6IzGG2CyA7QBZu85HEkxiWpanTSQdEgjdRD12lKeIL8go82NtSA0ERv
xLRAvafqDCTlfb/VRm1uNROe/LxvmZXg72VDSqXF/wsjg3S4ASFfuy/8zt/WFRIjP4kvhEm/qbtE
CQ5c26rKG35NAXhEqvXdeyM1TQMNu8x4SVgyDIRC0VC0yzZNcssrQchsi2lu4IuMSKOHpuKCwG6H
SFRdP0/CaNeKRgCdMFH2YmWHBA0Xbr3K47M9lyAh5uIC0fFL0WG+lZjcciTtupzaQ5hnvs3nXl2m
Zl3lSmzqJfqBQX9VZ0P14kPiUIqgnGL02XNRFBrbZVoJwZFEpAlnyhzao1ZSFouSrWqYJIEUSFb0
Fr6l8dcNRFYzsHVnmWC3XCWl2zLnM0xe0DcKJFPh1QhofWtinRI0Sxoc6eo+Lddp2gvlIxgIEg3w
3qEchpUXcjX/rOgUkBlmqJX+7veaFn2yvCoU1x84tUbhQw07u/MSYzBFMewCR1D9WMJSSVQ+MBUs
SWpYteVGCAYVpBWF2PJuUldJBsaWUjC+uCyFIALvt75iMei9fRtI8QQOpCz94CGoioA7CFUmxHaS
+mVjc3pIc0cIRb6oSMdzCbN8NKPoP32WcTboWtgrBbWPD9Wjnn7ff2RmujIhyTvSjKCNV8R9Msmm
JmWY5rRBpxISPS3xPFvfAOmXPCe7bsUuXOnWZ32tWsI21U11X0NDw6XU0lBc8l293jToMC/sc+Ag
pIuOS4/FjKMDwArIeiAap+mCMv78yt/wcwqYT9jxJ69UK7PvSmSXhRj8FJhCIlIPYpgM1H8h5coF
R3aumgGVSPC9KuCKBK24eGvaYGWc9ULPIw4h4pHpT7RGf/HwqW2q2DUEJ5RN+kPdvjCRim8O4UsQ
Lvgdc8/XKJSHpBUYpn9xCMliWcUxgrpToiS9xbp0IGKJttzC65a6xYWZkAgSMahowANQRLQE3Y6W
V3A1AnLJ/w1vkaYCDPG9vhRkU7j399sM2nJUc/1naRz11ZLWLVhAJT7lkRjpQGMDqgsy/q21qeWv
VBcqjCZqiQTlrLAjGwDNFBdcGO3LYP3c/5LZFb7+koknEiZapjYKvgQ5/PEj9mjych/R9VRbu02E
7rWFdNtckuRm6JMkSdHgsGfS/zE4siVbXUeQBxvH19m+aZrQP1zIi/wm4ceKXg9ycoKi2hclv8XC
Al72+Wkc3I1vmSDLXEyyjffExFm9MTSJScJea1uKaxkdL47FtoUjr83U6vbWkqs6t1VR5zNEnEvw
XEw7HpUoLfQO2NVTTvzQfA8qu3plTzHq1B4ZO7Ra60+0cEnOXUOqAKCGjBILyhyThUsiLxermvIn
R+FM4Ylj5uYoLqmaLRmZrJQKZ18pExhJ1hBA3Bk4FSZK+oa1sO1nYjgQ7vwbzGShEo2rqSjgToUQ
Sf6avEHn+BwZx+AByEDQUWwhyIGXNYnsRrcDjchLp2Buo6gaXhuk4w3UbScXQJ8beMCHXjihGabx
SAxpTVCOJY5+OZzMeKkdYW636EiOggwUAYAyJSlXy1LXe08eTlwurPN6K6S8c39C5zLbaMP/Z2Iy
oFJTU4Vx0nBiz14MlrCPdwf9g+tqC3rfJwi5EGMPIbeMHFCcPMIJ/LNgf3yJpifv2v7kHstjToeo
G4aon5QKfTfW+0to565uhW7cb8aGL1wuKw53i2crf5Za3ZYmeHI2eIH2aaIDK1gk9KCr+arlEK3f
H+I4gnsjnByNusCx7CsNCXzfAZ8s5KTWelE6tVe+/BeGUCICdx8qItJUoFapAkVmUgQkWDCWt43m
J2eOLK/vW5HmVgyBPTLVQHCM7fC3b2CYhDTNdQ/4SongHRAug3mpLtYFOEswFqWmgM6l/i00bbsg
EJgdts+n+tFcurLHfTmd1euvmKxcGWtpVEUcSG+KY6DsOXXbL1H3zC3ctYnJwiWhADw/OMQBVspJ
rA1ABQ2kasEtKC0li8bM4q/RoOoGFDIIrwEGuZ3TJpTEHPq+Y15BuaQrYQtMfvSZrkElmgCs+bmw
hDO5GaiM/Mfcr5xQ2esBtFxB8oFQCthtgDOohT7PdW4im7sDh4l9evMeXr/gsEHx5vnYkkU5p6Vv
mCRb+zT0U5kFqKAO+1IDcVFx5HXLR02iR2+nUn+Erc3Fi5Llcw8Iwl8eWSIIIgCecjvTMuti5O1y
dgob3DORse2iE06kFp6AaiSGsqfZe6e/lPEnEPykDMIfSgvL8L7DFMoQxs/9lZhNXf3lypXA+QyI
7OQwVSnLAE0fwbG+wzUEMteCCwCKTgTF0kv3vrWZDQ0cLt4toMww+imtUmYIHgelBv6UqXrqSJx+
VvTQyfg2siJ+SJ371mbuViTJIHwLfxle8VSiTarGlH0H2pMhUkora0LfBtL+7b6ROd8fSU0AjgCh
B7nj3/akK49calo94gMQniQcKKlQwGuLg9Bi+hrAeZQXhaF1uyEo1TR24oOEz6isXNctdZHRZi7b
jhQNHDs81BDfnXYRACjrx7GAhG96UM/+iDJpN1q1zZ2IrcFAgD5hrjeNXVyRYQkEPFeaGal0cHug
gq+ixHe7q7UkSdSobPlT539Q8TlPXsNGxgtAZPaRhtBL6x+DOt4EsfzchN064jy3HJmZLy2gbWlj
6uGqRH9M81EGuaX4PwoDHmipv3bm4YADCkyYJCB1ioaO249kTE3EWAZmQt7vL4Bmvm/hcdAv6iAS
TuAF5+AHPQD8BPVy9HaeFzbKzH1zbX2aTx18yPchm8NOtN60T71GUu2V5xwqHcMaLbbVkurkDNEQ
9GWwJApy08hP/MpK53rXdYKKAgAlgxaZ1DdsL/TsIT7wyPHIwR6owA3/koq2CCz8wnBn3kcwcAAr
glhjJHOaXCyRyodt0HAjv1JtX6hj5YObcDZom4FT6NAIaN83ONfQcmNw8iCzIWNUV3z+REugOoGu
bXoz73CVxRb9bGNG9MSsgGwsui/fd4viwAkPnGSpiJxVt5fdKrSR2JOpYfpLtZiZO19FZw9S0GDq
HlW/bzcepE24hktBvYd0+LsOGoGPOl4oas2aAIYAvjSQSJANuzVRNV5kVB0OYEo4g7CVcaLn5LQw
xTNBFvKG/4xM1hSKqW2jIl2Hrr/KEsFwGm5SF0+2aloOc4pdtlZ2Tq+a0MjAhmpcXAHlc7Dht9k+
dJayW/P7G1rg6LCDVgHYwm6HjIp6J/pawZ98Tf6K2tAW63XVxzaX/EAYV+2diPtuQwf6QyRbRKjM
xGEq7jsRLNAorf2CTGh5RiOJlfyppxyh7SUkfMubvEriBHBpRpB0IkEmOHnACFeck+jx/lrMlfdU
GXSk6N5CERXP3O3o24SlehZgLbzouVUvBZL1bnvWfTMIINIgP0soC8k1D1lOtw4g5GA17YMELqX7
nzFemRO/EUhOBKPQSYG+2ZQQHI5OoYaJyp9ElUj8Y3muDCtc14ElQ/Z0WEBuj3v4tzFkMiV5JPOb
8phpes3kHhn8k6ADpo9zJMlIkC9E2OMevmdk8kgMZSnSqIMRo3apegbjvIB3vbvcn7c5vwsT95+x
TB/MuCtrUeY47J9BMzXjrenOabQNgqOu7BNqd/DBhPV9m7PTN/p4EtRDUfqfjCynmoDkeCCcILZn
HDp/4dfLszP37/dPh9TEJfoI+Fw8Sb6vDqTm5fDI81ohOj6vJhkJfZYNJIsy9iH0VfrMQUpBJqjN
ZKUVIUOA6oOB/D2RfUh7O/1QJHakeCD67A1kduwY1PxbBA4cjlpiSDUZIgEeste0iJgZ9FoVwusl
FLMLD5yTdtpz8R+aJu17gIp8T2jF8C4gZcl8ovfoHzIz1hgiyOGGOCJh3QuZKyhd35gFolhQ6nPI
tJhZkSoPfAcXxU6lRD7nQqbL1gDuWHBrK2GTu8XAAidSGRh7PaXkLlVfUercX7n53XI1tZOrru7y
1EDlFVmfpkZ+S1uB2glpT2YOATQQ7huby8ggi/2fffI3/r7yaPleGkqui4RTtRMsp4amRLJmTrjS
vx3RbB7YE/SXD8NOBztasG1fIjRILHzBnKt0/QXj5Xv1BS0vo8W3HHcq/6hzENpFRepBkXZlYhfs
EUU4Wqz0TLeSyuHLi6waVqdmluwdh8CJG1Ar6I9GstTUPff4XX/UGG5cfVSQK6h5qrgYktrG/cMz
M/FexUWg0dxDfm1m8pAPdYMabgEzoCyPpJ0W2J3hSkhlpvXCgZ112oFelcfOG7DCTcMxg42CwgIW
WiEKNLVQNtiiKwMSBSnu1QiIWn4nrwIirpJNdOw/oftajiWNxSz7TPIBG+7fd0xmNi6CLEdnunBK
O6t5bCBcudV3GSM2Ssuv97fWXEZ/BDmigjLyU/6SXeSDhLZDngknHmquLtokhQ5FMcs4+peN91U/
FFC0eF4tGJ0LPK6NTtbUY2U6DGounII1nLOaZOo4xRUwKZb+0J2qwkmWNDRmL2MJIh3aiKf+BdkW
/cCDgHAhIK0qbvLMamtbDBYe/9kTcWVj4oL4flGnhQAbUDTlj2pm89kpR3RLhqUGtdmnC6o+eLQQ
tqFf6fbsYc0ypUYz6ElPXC/5VNQtny84F+Pr9+vd16VRBxY+9C8ocJOzXqKIGk95bpdQL0ALlL8r
VMI/KnQdLhF5LlmbTN0Q+G0i5bBWeS4FvP3BG/NsMbq9i4XU3ux9cjWucRGvri2eNbEvdrCkJ1YD
Tzh4LCO76z7ReHh/l8/tBqD5NHjFI15oCj0Vq8EPGnhPp/An9kGJ2IQA9r3lPLjA1f/mPby2NRlU
jtRrn7WVeGIPPHwKIySc8CWhg8vIzfyh2hRLabu5DXhtcFzPq1lU21DRBgMGY7RYRNlKUi7J9/35
m9sSVyamOVGdgWlC8mCiBYGrzXbv3TY764IVLKRBZuOma0MTZ6Lowamm+DCklGAE8nUzYGcP3PPV
B8OagYacys/tcxm0hIbq+v4gZz2Za+PjVXk1kTrN/S7JM/EUGBDlsrB4UBQXUGY5AqKyJCy6ONSJ
I+GBCKnuRAy1rpykMfNk7RePXL0pdmH+xHhqJo0Ttqt6USl2fr+MBBfg1oBcxPjzq2HKtVymYlKL
pxQSjmOSx9JB/SmvquKBviSOkq1p49t6YQGMpDpsEXk7l/vUJLCKQEL9rw7QrX2xzjkPZxT5uMas
mucMvBEWNRVbyjdC5PLqrpbXVLaMRyNciJ/myjNgnflnenJUOHGomgZx60n5cuKV4rA1jme1gzwS
aBwdqNhnZmnG4CVaa0d5BUqgZCNuRZ6I+MO5nCvvmAn4ZOPe33lzD+K/zwIc9XZGIgW6Gqh+QP4A
GnzI76PH4L6BufOLRhLAqQE5HXEntwZ8riyo11fCqUeC1S0Cqy8I+tn9F+ReFxzkubYzdJyhZ3BM
xqBbanL/DTk4AnyZwhe1hE/PArnqBiXK46hp9P8/KDweKP+CPEPVpvyPdKiS2O8F4QRoUx93K8/I
LSrWdt/FVlWVBChEsIcsGJ3NqaMjRpFQeuWFX3Ifhafx3VDoiMFBdc8ARhzs+lE5e0Dv2vHzNt8u
+fZzIGUVVQINiWEJEN5pTbGTpI4NgAuOHOLVbt+7iUZKx/Qt+en+hM46oKg3gzMYIS2PEsDtNilp
FQNj7gkQO37vuW9OW/f+H7VeZ3bhVpEpBhbP21Vlhm9Rvy2FhUd6bpNeWx9PydW9xMn1YHj5aF3d
trkrf5T+a6yvK/9BQXJ4sdl45hpCgxyyQ2j2RhJ4ynVPwxo/GkIR5HAxM0VIoxmkZBcps9HHASA6
0kV2tc/iVfpVl/aznNiguwUefKWsoSJJ/Z/MH3mw3+6vwcxXjdrF6I9BTQQA4MkDWDOwPeVjR9uY
RWBlCP72pbr+3Am9sTF559oh7VQxgw2ulp2eSx2Zk3dqferbFa32kb+nnBVUulnkvZOXD0L1v/6C
ydsH0Q+xZTGAFfmAulfnVgyRei3bFN6ZwG0bz992JcD3XkPqnjqyka7LegGENzvTYFoAuYAmIxaZ
bDfQ8dS0pfxwGqTunXqayUXRwmLO8DNDifrKxsSV1rW80EqGmR7cwY12wTpY1/Y7dO7wx20IfUKO
af2XhHrz3JKlRPBc2QHmUc0EOubvybo9UcAHQ7GcAsEB2aRPH317nAnSxVVsukCOnEa+JrAJrAL3
uCQANvOgXRuelvuGBkAg1QBwpYXuvHrQ2o8+uyTqQl1hycrkrOg5y/uuwi5q0jA1jbJ9rFN9xSLk
3PiWc+4fzP/HZAK9DvVPERfx5NQUwf+dzNZsrP3+IXNqN7QZeSKYTZCYt2tQYh3/LJFYzm1TBH6A
vaEJfxR2nqwh5ZUBhF0Arqib2H8SgYK/P7C/F90kukRM9B8LU+dekGhUIauF2izpB1PfQ5UXrZAP
L9icUFU+G3tjT82GfKUmxb4Fjbwl2nQNFndUV75fCbdpXMUUTCTZTU4i/VIaf44f4eb7JsvMJY3i
ZyG+D2hO5BeR9UucyMndfO89eqPil30AH1zsVG7qJDayuGix45zMhNNxf6bmXuKbL5lsgVTvDeBq
GHpp/JVsgpvjHX25e3YYov9ms12vyeSCVLVKQMs5ysEphlyPk44h6+vA6ghQXyD5Bq02vMR+C06Y
BQ/nrzN4bz+MO/LqHY5xm6SG+tf2+wuDbdAskWCdErgdBItOyeNX6xR2R5rV9+4V5F0EDZWZmex9
q94uwtBmnyvUcQRhrN+Dg3DyPbJcS5IXsLHhukI3xio/6lZfHWTpORUECxiNVicxqCzXC6s9k+mF
1No/uxNvCEo4rd4ksCu60FG81N+eQdDpu7L+l3bGa+5qvruwl3o/hp2YNA6/sRQGgsOe/FkwM3db
aqAuAK+hhnL+lJisg4yHWKo9DzPK1wM09Fxo5vGRxc7oBoP2s3dYiLZmj8u1xcnAGBqnJKGHxbJ4
zBR0v8hmnyCdiJ78bhfsDeXgLcHS5mJ4HR4d+h1EtK2j+ng7mRwvq6VMgbXddxZSf+8hVArXhkpa
tK3YCzM6t0GubU0inRB5YV2MB4RtLdlfeh09+hrbW/aicPgM/z+iDYxI1HEKBHgrt6PSg8Ezyl4A
iJ/XzdYttZ2BUyhs0rVLnkbVXKd2zJ9sr4PZwz1upZezfDgbVl7jKlxa1fG4Ta8H6NGATQXUbMAG
TYPVmrFMkDHqfXTxj5opbMzGHVV8f3D4FzatNJMhxMD/GZvc/b2WeL1fjcu5Zc7nu/Peur2rbxxs
3acnw+xIsn18+bZf7Y/SfK1cekrMVWIblv+8HG/Oofx1fAs/Km7rijKFSvRUjxODQy2g6eRsO8Sp
VRmJjjVn6D5E68ZGEdvAMhjNH3jOH5leBm0bZ2p+DtWMXysozbkRz7RDl4dj11nRu+i00h5q/EfC
1jcWbrBZl0XXwd+DVlsFfsvkBuNYGBSM88a8guW5Gk9kaAvzVrSy8DYa62P++cNZkKtYt0Q3l0Av
c0unG0A/oIID0McUzQ8WAT3oc2Tga2Yz4VMSXgbOCUihDAsP1pKhccNe3Z96lEqBh2T/qdNO73Jb
mGF3LDChxRKz9Kw7fz2kyXxGqpRjSEijaBmBYCD8kRYVYLt6C3SioJcPWpkkftS3hclx5M/qvHDf
zJ28kYJ3rJmADnW6nCmaC/0khfmi8s1E2yvStxyBwzsM0Wb385dDGQ13XYmKI6mLjeDbscxe7n/E
7J5CfmDsvgX0Ht3it7PdZIWX6HEjnDLfHRUQjI/X2nEbCM6AMdV/O2w2R+0Nt46wJNkkzDxgoFEH
exSgqbgOp56wnnKSxipgCNtNTKDbXfc2GzDfoNVZHaXHliy4e3PLDXkoDWmXcdLRpXs7VBrriRyO
872V0DJNyWv1M0onQdiBoBSSmYZVbjNTWp9Xq/uTPPr0kyvWQJIOgcbIfYeurVvDJcX9I1UisKi9
Y2Tvpf/V9LsEGjto4JAiC3QoCzHAOJJ7BidHSBEz9E0i0XaKvoR8rwmVpepLmL+ZY4pAW+DBm4m+
ZlxIt4NKRVB/5SVspN1+6GxmhgzA1wUagzno0Y2VyfaU1bwughBWWG36m4fwGK94G3R2X6LhQxlI
XeFNXKX9mS/she0ylxkcMwlI0QE+LeKZuB1gqAZyaHS4bfUMehz6syHs8tRO0QuakZK2VsWVhH6D
UXrgzKQ+LSkpzgwdlwMon8YGKnitUwqHsJCFtGONCAipeNS+RihGbLuCduAvXkhWQCHUtmezx/t7
dUYZ5tbsZF2ZHHAZyFrFU1Yd1cG3xAzYur3h6P2q6ogOsvxCcwwLn5AGH8oTjzyHYsm77mzE4I9d
8E5+3xH4GBHd6Rg/CulTfbXO7+sYsawI928dkmC7UIidiUVuf//koCCFLvVJC+02oCaJqq3lMDCR
WjQVts2qZ1mFYly9NyKrHNY52zfd0h77fVBv7U8mG0kI2qXj+MSB5K/0sVZevNjy0qfY+2Afsfqg
9ab2JwfZDGCs9xd6xrW+tT05WoU2dFKpYOwJOAQqp6sLwuWP9LWsVxXg0rZcL5USfl8ZsCgDqIfK
BaCM0+68VmyGWAG/10mKmwSgTb5LNaK1CTp0tV6Vn7lYSsHC1TGmmH0WKBC0r0DrQuSSB7owDpIu
cAEDiPYsjYsCjM89/YxZP3zkfMr+5Jpfpvb9SVr64klIwMCPIBoq0EGVHIApU11JgG7HwVahtRnp
yYK1md2AjpgRujvCPX/RiAhCU+g5OvFOofIql2s9eklb5/6Afj9F0BKEQCLg0iN5yLTLrk30XsqG
bsS/QOGqTsyhrNdcEFtacZYSq09SM8+X0h+/HR2kuoBfHXnK0fMzFWrVjNZoW1kGQCSuIlDxJB+0
C7gFt3HGn4AVEfUUkKOA0e9v7HHlN2a9nPpeGIgntQbCP9nUFQnlfRtAISLxnK4rI1JXzNJbJ0wv
VeK26TEFe54SfS0ROM0UXvApkqSApRHZaHSE3D4dfh23atyl4snbFy/gz7MUG7TKxba2bJ0wO5OJ
tODHzZSfYXIEfaMlDg/GNB3ABfrQ8grKdMMxJ2Bzhh6jbAkHah5iS/kvfDdkoNHtP9LsC6D+mZwL
BEyaFvYJAARQFbABYSz+8B+imZqg6BAgLkzai4p/fOpfI/f+Bp6J2lCJxMwCbQSGN/Sg385tOKic
x8HxOAU5QQ0LbIQrb91sNRDZQamusTff5RrI+xPCxvV90+Ogbr2qG8tTvSz0/KaJLxbSSehikytc
HgR+PWCbNgOr3BIpztI4xYn7wYmszzkO4+R/Cqs8SNba36QmWo29h8qW0XvoIXnYuHFAyqVa2uxR
uprjv0HD1VFqdCanXgzbBYhfSOtmlr+V0NBp8oFtcmBm2WJ+zfT1v0j33E7xxFNu4L23sQbDWmHF
H7KZPCh0p5j8C5yLZEmxfu4FRE4JyjlIC6ITUZtspaxBYk03KNApdEs7szPIH19xCsMCPLoPPli9
BIeZu+CvDE5pR0UmGJCo7/DkAlgMchYR7C2WugN/grLpdx/e6yZB/LEUuS9ZnewkJLlpU1JYBb0Z
n5l1C6Lz/2pk4CRREcpB43x6xXO92DZxJAFrI54bTl5LArMa8Ecq4qmUiM6tU15/F7Kf2gOBkyNG
K85b9fXCEzCu1+SAKuhyBLwTr6gAUu7bqyEJ4rzgw0w69SZdJ5/t2ncwn0t+01gVuGNluogFWJvQ
bQoro2ie/E6t1hXey0u+Rgl/KXk/Q32B9x5B68ihAIrlaXjuBVyQBmAEBG6WOpcmdNR+Qwe0n5hH
biWgwm3HpLBydP29qAveyMx1d2N69I2uLgFaMyXOFZiO0XhjmGH4KG08SIR+LnL+zj1eN6Ymz0lU
CXzCSTC1BdzjeNSec/h/pvyFiuYi/GLmNKB3BIGVqo7owb9I5athtaLq54aUSyAFz15E00lXoHWs
Ld6x8zesn3X/zZiL4v6Hve9ojhxXs/0rHb1nDw1AMzH3RgxN+pRSJqVSbRiSSiJBB4IGNL/+Harr
3laycpSv3+otJnrRUklKeOAz5zvnpLmpO5+aG4whtIYQQ/Mh6bu3vkVBXXjhTr1u71bUp/er8e5C
i2f3J5lg1oC1qMCxnrYIjU0m8rLFAKPClUag2/vkhd2AuMclB1ndquOuLrhfX3w1zm4YiDyh6hE1
x2AFnTUMNRqtSzv96IMzc4QLkXhXIPw6dncI6NxcWsgz4K8pdoQbGkrmYB4nM9+tsdN2iJsSgI88
KFU/dbywZX6mZigxTIMos33U/0KkZVeWzO1K7sbGjWbBOIq7QA5HLdvG4yYDh3XNVw3AGeUu1SF7
cddpHqk887sBfa/BV+WPDPmNS0JBZw+2hui/M6WfEX2eTVZcAs3c0VY/PoA3zZWrderJlYqLC54X
qGmLW33r1xbiuGBS+nqDnCH2wcR9anp+2jpB0zzCezDc6NCar/zGD2+k77iUucajWgXBE2JiHmHu
09PySu4hHXeJ0eDsiYeRriNzhbI2mO2ne6WPUHPl6Hh6DRdKjhH3Qg28uyjXvOn+H3zsyR/4d1Oz
mTZDBvzuiKYefP8b2YjITRVX26swnlYrcgGFckYiEpOLaJ8zCZ3B15m1hqiYFVUpnj36rX5WH6xt
78t74yoN7i1vudPAHRS78U11vLszjscKMpGPxWoH0fLN3Q1USL9e6TPRk5O+zBba6gfcqYoNmDTq
QMHFtaAEy00uRRLOnXuwjIJjAZg2iHvNMkiSCisd7NE4NvQ2cdy8WEZBD7OtCFh6/HpE56xi8FH+
1dbMlhmUXg9BrofLzUfRinMHgfQXdlSCYbErnqE8v1mV3rt3odVzMbGTVmdXqkQWok463ThOoXmQ
yO7CjbmR99AdOAS7XQWZyedx9OIV9eofXw/43GsFIiN47Ca4DAB1PT0nLGyKsU1NeAG2J2XkdndJ
9/R1E+d2CfgYEGjUAUmhH87spxeqGhkI7WoMLhsAlnVAmtvuknwTXwjlnan1mlwKsKggXjxFf2a7
UW8i28oVDKVDmdfwED2isvdQg4lDrlwIjL9ig8JdfYVIpxK8GLUbD0vtwmya56bzcx9mFmJNSQxW
Rts4cgrmSVdP64wuC2N0Hh0Ri2OT8gEMiNR6M0PHbH3ehijmJkps7ftoRI2eI2STB003gN9QZGIw
XJrCynDNMlVf9JwAMMMlkj2uEEpNPSMCaSPqO8ICZbFakiGGFNHiNTNJni3MMLeCSmlfRpSCXA1x
W0IMuxrbJ+Dk2/Wo9a3wc0ehR0uvzXsQ12YHnVcS4YRGL4UHJljBPaMwDZgUQBpF+DoenhJuVYhh
amW5UkheozTdcgAEjxN7n1IjW5WZNa7i0ox+6BS5WK8lFOT6RVNo7pjLZmMXurLOSnA2uplWWtIr
9awtUM2eqV1QVKiSdFHpD0hzEVfPatZVqmt2XRt6qKNNX3JMVe1OUmrS/XqXnn0x/lo6aI2cnoSO
SVRcQhjjmNwLG+BjeueANFPnrrKOt2HgRIsovhAsO5MC+LxlYS+etjnYZj0USIUe453pxXfXiR/d
aEsNtA1ZkC3phYN4JheH5pDZRX0zTvsvSH6UihZOUoTYnUG88+ViD7UaAcAQd7/Ra1DfPfMShKG+
mXmewpf+hdfi/GhNxB2R65jYNWaHgxIWDmafkyORvlRuRn6TPhAU8FSuusaesgwwVdX7tr8aLmHW
pk+eu1TGXy3PX5CI63k5UkaOzje99FLXqJY633G5rOXhgjlw9gaAbQGiZtypdA69QK0maGj7gsAZ
/uYM+1YimX8hq3D+pvvUBjndNnk56IyqaKNa7Lfg/gBZVOzfvoWLaCeh+7NZ3b2vrPWDfdE3PTs4
QBmJBqwzXMbp55+ucsUYlUGLRnLcMjTz9QGcDJdf1ujTZ88sthZhXcuYPns4BptjDGDe159//oB/
amBmOVm0T8BUgwbsZBUuYwD+vnGJVBtBms0q3dG44a3pOnzXNReMtg9r86uxzZ4mAebWvBRomgf7
/ffrBVBUbieAwwHN5G4n1ldXG93176zEhYL618M+a41P8NN/rdns1PVRUiZRrJKpHGA/vH+HP+KS
AIU769tsuyzfH5/y+6vNEciOm5UBQeCvmz9/6P9qfo4WVbRSNboEQ5fftN315ACEPvRDh+u7BqjE
ZXJhF51tDw4b7H74pwC/z6a6B6+1pjFcqSlQiHuoOlC/CYb7DWhwfoSXiDzPWaafG5vNrdN3STQO
1DhCFD3dWF52u9KeLkzg9AbM9w7WDjcKGJkQd5+di0KmURO2GTnuETrcqgtvdfNjdUnI+Ax2ATYv
gDcIb2kw1dS5BYpzYVMLNySrvPB98SLcIsS78OJsr9dPMohv7cq/8kCVfJTH1L8QUjhnIQKAN/Fb
QWgWPTi9VjKrzQ1oqZFjYr6I4Xng97nyPOjB1zN5BqiKMX5qZjZGxTCKzKwN3F7fplsz9uQhAZJJ
uC/3ENvGeSCuu1NubLfbeY1npmAtZRBqUSDgAtK2FtmArzt0dvcAswHUqAakw/w9LGNdqPpgkaP6
XbnOuqXZrrnuo7LBvJBzP9+QCV0zB24jlvd0fi0dVNTcjumx8W1zYbyo4aooApmuykscbIZxbrci
JzXRolFUHs+sKCWKlDLP0RQPaugQKXfjYjS8bP19D7Wl8g7FtG/RlEfJXO0mew9A0X4PDtX8gGph
5oPT8fj1FJ/LNCAPDJoiy0DYFtRpp0MPc8XRohhby9933r7acRfpdq96zLb5jm5iE5Lgl07sGX1o
7OJPbc6eZ5siqtpkaBOGBqIfYMdyv+ONuVtgm7nLV3cXNMILVhP37o3/cGHA5xYAxUCAlQCFBFjr
7LqoGzIxEOC+Ve7KzFkY2Tc7vjXA4tMXAWjJkr4EH/sS5peC3X0pQH72jf3c+uyNJUyOnNjDNPS9
Xx2cR0tFSa5rJ947aA9XF8Y6bab51QirwJzwu4hdzyN0ox32msJMcsxRptKsITFZeUVs+WkiUa9t
+33iN/Hr142efcs/NzqzgVo2FHUJ8xY2+8O3cA+Ilbu/rt31W3c4HB75bmd4V95q5T1cui7OGEio
5UfuHvY7aNDM2SlORRImZp3To/4O8pCuW7Y+qGT6S+qtU/9nk3rSzOzEcBJlaQNxAkRbxnI5Jjbm
VGGJN4SQWfl6Ls9FWwC5hiULlj8QEc9d9giCg3SUgh4Ri3Qnqtzb5WHpVW48yStuLxyN6didDAyP
G1rDuYC+CR6Z2SuTjqroMhp1x8LOIj9uMbC2i9sLr8yvgdepGSjYQfNhek7ndWIdtQtaRbY89tfp
leYbq3yPyPgb2LSWzKP7xyYgfu078ubC8JxfTsOs4dnZo4wmBZhmumNkXoXVVrlr1ka+ZvECaFPZ
PFv6j3zwYs/coRiGL9J48eI8ZySAnHPmPOk1uB39/Bay0XtxHNp1yh7BG5HpXraLl1Xo1hJVE7WP
5IISRPf8mmee3DlHLXm0cy/2oRFZZdd9uaTCqxnYulblnSkOlda4FQrHFDdZFc+QFbypnUWkw88l
qxLltxsGcGayyzW/0/3cS5E/hLJP5FI76AxARfQG6qb9VFW/FzR3UbCDRHijPIJlBHEBEsR78pLU
F0vOp6P0y1b5tIbTg/rJz3FChkSxbckjRaH9A1ROjQY82DsNXHvojHVDlaCOg0vScr880x8LSCDB
iSQ12Dfn70YaD9KaFlBbxNcWYlUhJFUv3JmX2pjdXpIj8Q7Zie64JUtUpZVb/dKZPr8N/xrF7AEC
w+tgiwjHDCoFfnEN7S/5kGKLuGIbPl+4P365q2YzNtvy3SAKKrWpLRdFfJSvjCygN1ehW7qaJxbd
VvPunL+tuTU1CngKfGAYb6C6P90c+WCKulFTNNrU7aINs8wdtLQPeLeucqCB+gYitbF6iUnq10zf
R7uwX1F7CsjoB2fZp02Z8ySHUCeWLkm+qyPqyHRUqVwVTJtwvsi2GSCE7JfmD6bvyjf1urJ96Em4
pD18Pem/xFJm3ZjNOfCMQ6EWSTdl4ouFghR1hSGHAUM+R1zn1iWZ6Y+E6S+HEUmcf417dhgTykfS
N5hvIhZN7FIHOVuWrCviN6+cutYI5QgORjbPPEDZPV+n1oq/am8SAmhwsQP1hwaEH3/8ehYursbM
9atj1nIL+jvYejxbpe0t1bz4JSrvHS+H7M+6/daxXYopgXSW6afKlg23X3fhV88eK2GBNQGmHhRb
kF893YhQ6YIeUUm7Y21umYkY8aE4OIbXQCi8fKJh4fYrWrjZWlCIaqCUI3GdW4099sZigOQVijJR
lEIRy+1cI1ka3d4ka3oRA3PuKp3ewYlfEkb4PPo/IDtG9MJEJyvX3CQ9FtC8KcjabJZRv8zYJqXf
a+dAjbuvZ+fXQAAaBTXBxGBhWFBsmy2QAa+yVkwIEMa4uNltPfbe2IN3XLBDYnzvTRVUO5tKX2iQ
TlcYOud8r9oLiNS5K4DiQwhT2KihgxSpCvd2tndTJbRq2qL46RtZfsMOsRPXfoJjueTLfMlaDyiy
YZUuUJ6xD2+BevLNfQGYBxL3+O/rCZnu3U/H6JeuzOZDAdwLKPtRPaqAmxtp56bqFUDWYX5hzHMf
YN6QNrsfDVAjyFRBQxWYB5n2ow8PtihdcM4FtKKLJvfyrdFCu7z5PrTF4utRzm6nXxqfGXkRGyXh
taoeG37Pn8P8blQ3TK6Y5mvNwlQuBNdmr+kvrc1Mck1V7EYZsLwpkjnmPes66CW1fl5d55AA+3pk
F+d1dtwhQqX2nKI8slirQVQvhLoqoJsHIpzEa3D7r2jQX6S9+Fit+bYB3gKEB5oJDpMPh//Tq6Ox
arBGHauJdKi0l9DlWSRgu4ZMCJCR2ssl5pmzo5yohnBVQHEJEMzTS61NVHCWAiJ/TEhAM482q2Tt
GCsxHGBExtl77SwrvLha+Hphes/tHMSYVYQNwRIDbO1pw2MqLEgXoyzMaOPwwWyHbtnryKhBzkx3
jTwevg9M5g+Q0kzWmmoNK64nnVdKwX27yirUwo/7VMu7ZW0RfpMBrXY9cp0HuCCeyyHhq6/7e+44
Ix2OOiNDN4kzRyP3uRrzLER3Wb1o8SbG2pL7hl14XzczD5p9bPHJ3gCOxIQ6/NzHljKsOyQ1QNdZ
+cgWeckBHJqH/MYMkh/dsoHKgRLQYGct2JouOz9fqwuBhBmoR29S31lDswJWO1soF26zD29tvi8/
92u+T7imh4aBfln6m5lnK7loahb0CO5E0XergzNjFN7PO/Q/Xvv/jN744c/Pr//5X/j+FSKGFQPN
2+zbf/53WzfVc8aei9/ctnp7bn/j77/dNc8Nqxv2Wv/X9GH//uN/nn6Lz/rZlv/cPJ98E4C0vxlu
2rdquH2r26z56AV6Nf3m/+0Pf3v7+JT7oXz7x++vvC2a6dMiSO79/vNH6x//+H064//x+eN//uzq
Ocef/Xf+VrFXjO7uOecwyP/8yH/93dtz3fzjd0Uz7T808O6CFwYwGge78Pffurc/f2Rpf6jgo4FJ
MnE54+37/beCV008/Rl+hFTxFBdUwfkEzuDff6t5++fPyB+IzsJrRqrCRPoe8g3/6uPJwvy1UL8V
bX7grGjqf/x+ejw+OKvw4sLcQEsI/c2PR9Ugk06otO6AidUB5YANSLuhCdIMlbVhAurZT3P0s/3P
7X1Y/X/tR4wTcD9EoawPzQDHnAcadcVwRD5yeW85gxH6TDbA4FZaDBE9p259G1bQjoo0AssrMVbc
IdGyHhRZ+BqJ4k0SStC7gJkvcaH0AHgrM4a3omyfctDAdy5wxOS2IkP23RiiejVQmT2iwrvPAqPO
2XpIZPLckzRSPQdg3E0BVKXlJsSul6oY9aDsRf709XgnX3Q+XAShJiIkcPIjeHN6W+Lw5SF4gZr7
mDSVpys9W4Z8uPQaTL7EaSsoRUbeASkJmHCgHDltxWnUrDIaM78HXADKelmkreEga35oNciVkajk
27aL9As2xOzNm9YSTE+o9QC4EXKIqFo/bdaIYwjIxH1+XwnomeqstfysgdgFMcBRDJHo1OdRl3pm
E0O7sn8dzLq//3p6Z6n6P7sAnn3QuoLLC1ShM8sCEqFDRfQ8vzdEoV9FomLL3m4ct6L5FQqRwEMN
Ey4oFRsxc3W8UeO6XTsdNp6apmmQ1jC2mlRBTgEVTk8p4RWY23VlyRKt2ejynVR5uRjGqtpn4Fa6
8DSdeuUAZ+so3ICDjBIZRNxxCE+nLxpbw8gcptwl6qOpRx5XNnr698zZPxsBlggNAAk6lY2fNiKj
WigsSpU7M86XJntrcnCONc6yTx4+luJv3fl79lrxmr83p9f56UPxz+vyrbhrqre3Zv9czn/z5Fn4
/+UdgI3zPz8Eq2fI9pze//j9nw8ALnkUrSLmbk871MIW+Hn9W+QPYiHKCl03aMkQfYr5/rz+dRUP
A0rzUD4E5QXYeNgYP29/zf4D/I4WQFtYUNREoHb6b1z+0/n8dG1AlxzoFoTv4P+Bb8KaeyCjDV1f
qDJZQSElTHLGGV+y1HbWfGAkdCPd4fs+1COUZHbqsATwB+Ufn6bqzHswOwM/u0CwQfElpmlmnuiJ
SHklKiuICg6qIWEYHhIzWqCn4YUS5tlN/NHSZACCaEDHN3TmblFRKWGudmYAdhvhq8C5+HGR5RfG
8+uUYlIp+Ddx5lB1Ng8+xXYGNnzU2AWKTBFb4oNae4LzqHYTtVHJQs+zZiVEoVyZfUsfZc91duFa
nj0G09jgzcPYgAQrLI+5Q+9YBSz0RCfBUIk6KM3a3GfgOfH7rM6XvUlRWq+GyoW7DGn2XzYTTAhQ
n8KSQZk0KuBOLxpHz0ORqRUFIzSAFC6PWayuFZIhJDzGeukETq9VUCautA4QTcg5W24IDi7mOmXK
ryMUqxzLUe3gPaUZ3RWlmYHcX5riOWUNIt0ZjyLmJpVjgCFxrJAkTcYUpTtjoVPXMcYewa44HE1v
GIrIcdFTrVlWdkzuVZvn/ZLRXrfcykoY+ZHEtSI8u1TAAxBqXXiMDZZ8w2Ilt1ZmkBc7FalcDIg/
N6s80UjmmcIxb6PBYd9Hq0dgpqFxlh9JCplv6HcNIlnZrWI+RRTZnytc6nEL1uAhWxKejHJhF6mm
e5DlMWpXbXL5aHUxAx9iT5zyCpgF/S4yraL2BmYlx9EcW23pkIwQHLvYyaACTkwUK+ph+2yKBKTH
EVV9FTrdxpZL1vdu2Dum9EaiNqYnVKkBnaZJa2+3Yz0EsBqqCDUAcTgxvIPzy0XBbFZ6OTaFsSgS
BfmFskwV0Fs0fZv7egNYo5vzTsR+w8toXVSjLQIzz+E/g5gUXooNGi2ftMMINz5s6ZUds/4+KqMO
LKv5OEKMMxvtnQW5tcqrAPN8zcGWl3pATlS5pzON+KMzUdKyFGjzwRyH3jNxUMBBk5VvCpAPdyPk
1iF20Ced4+l1nr8Lh6HyNxr6nrmYTnkoKvnCEzYIN0s4ad3KpjGYCOxevIZNmIOBt9ZWldJJK0BC
jsHRtOKdU5vOtyqS8VtXsbx2DUWFXpUFzPS3zJBiWdZZs7SIYm/zdLDkNlEc8iRKBYhPYfASkhE6
2RStY42u1Rv6vu8dO3RHlJPdSPiGoHdgPeotNcDqF1HKWe5z3QI7QDMIE5U0Khk9aZPuqtfiVngk
7wvQ0HMQjaA+S4kfylTGN2WWQjOJkdJpV1Fom1AWrTPwBic2nuxcYtIKyLhaqblp27gSbjkKUmx6
koTjDmrpSe6Xeu7cMgvEfV6sOHni8ToFX2BfKRJ1mjaE0VoUwmT+2Crj6NcxhwblJLLyQuRgEuSV
sqR09bC0Ta+BJLwrHJ68lhZHdsJoRhVVHlQ23IOuvWJcJ0bXhN5QwMcKUggiXyWkaHqP5eF4O4B2
/8luRv01ajhD5ZRQoNfAE/s6ThMQNmi0jI6itbDHk06r3yxuIzLLVBT+R1md3AxMA2NyEsK69XWW
JzUEwRX6QBQ1/17pffHuFI1iu5AKkd9rZLlftEjtBS4XLQbbb1eYwq1JmqurEpni8FrChgPnsKMy
cNdbUdt6ScZ7zcVdDrohVe3BsVfxFOdEsxLnYEoaN74uC+0RRryRelrRRtiDOeVQbGcwN9UmAdLH
tBut9dN2gLK3KRS192O9xcLA6dL0BVN5SXy9A4m6J5kzPgnFBOJZZk3xTCHXXbh63KDSu8jbHqg6
Q9GNBZe6UuKw2pXuAyQdx37YVgOAwUUNpfZKGbPo2gASvgbQKJcQlrPLLl+20ihj6L2phfDKWCiO
lzHWxQvsdx4i9SJipC71KMTXYUV615R2/9y3lQIgAIemUqD2JUbWWIYyujAcoigQSWV0fi87Nd6Q
kKXUK7vEKPwutYHyj0h+GLF7YzcUsW4ALcrHa3NQCs3LbBm+Om2ZkKn59imLFPVeKDQLcSLAkev2
1KoTt1J1KGjWSamB34Ko4EbVi8GwfKeqUsfv6oLeI53TWKuCGwmKcUxb8k3XNtiZfVqZxxZWL2qM
1QK51dCsU+3Cqzb3cCavGP4qJDLhXk1GCvzwzwlOuPcta4ADD7K2UyKP1Ij/vJBY1rjjxtQxt3iG
e30tklyt/V5TEbwfRl2hC4GLoL1gW8x8dXRGw/MKciC4euD4nozJz50BK+fIzTqhAcu4cuj0fPS7
TrEXEio1+zhp3r42zc42N0GUANIgsF9n7onNcf22RUYDRbT0JqtvuBbSTTJm5S2xsFG+bm3uyWF0
NqJzEwMYqNgmm/h0dFVVjBUuNBLIMWpvYpsBqx/T1uo9tXJGsJskhQFF+zhJugAarNCd0BtbCf1G
4hgGiGPUmS+IWQ5+I2qyV9uipi6PjCj08EAUb5U0tGFpOBE3QdNNkeLAVdgg5WXBFbwH7B9ZsI8h
/a9H9Ls2sQz9zx7RniPW9FZVz82JWzT90U+3yNQRFgPADprWSAyDkRnW+k/HCD8CIBUab/hnZKOA
sfm3Y6SZf9iwaT+QpBQkhDiN//KLzD+Q6oVBhn+Ezwut7r/jF83QcBQ00Yjig8J/+g/fzSFE0u5q
HOsUJcWmUR8TWY5PcdovW5KhbtuutPTAO6fe86xWXvqxNw/YYUjvEkNUr61V9Lu6FcOVE5L8FvwB
YmlEqvO/u2sK7H7ETycq9i9211vPXvnJzpr+4OfOss0/LGQRsQ9seD9/+tX/irjCe8YNg6sM1OQo
9ZzCZD9dbkP/AytOkHq0KCArIGL7a2sh3moYqCAEmYcGWnyo7v0Nl3t6MD653B8xVhTn41VB8ZWu
zrErlSE1VhSx2MedwyxfcH3QrlMiUv1VqULddFF/bZFtA2kzZRFmYMV9+DRXZxzuWUIAfhnGDc8U
wAhscyTDMdLPrwjrGOrzm1LueA3lFtg3lYnyvcjQ2vVAnbhEWbuh00NYVX0NOFLSm2ST5UaDGz+C
JwGbH+C6EMxtF/o18x8R4560vW2o96qICv/SL8RCaKN1mbbTuyaDSBI3AVWomN1JL03SCGLNyViZ
V3VvkHqR5r0T+7aRw3/MasmSgxjStPMIWLOsDeV1qwUX+ofL6mTloJiMkKWu2Qad8m4mbqzP85bi
kQXnCIWMiMnG1ldR/DhsDUQWD0qv5uV7n5Zjs9VSg9YLqVcM8nPEKuyXIY1bFEk6tLp1Ut2W20hv
8nGRUemwQ1dIRi8AT+ZGCy4/pOdgIqD2FblIAwmCk55qfNAI6jO1LdROsn4ti6YM1yKzR/BMi77R
g9jMizfO4/YmTat08JNO1HQlgB65pAwyNfVpu4NS0MZbYQMDNm08fHHalQIueZ9Bim+rhxZkSYSW
19m+60aDumPaJuUTM0UTRxfWahaEmVpF4S8MN4gtgK5hThBTjFwxi2Rothwwfum3YyVQVG2mqurl
zUjF/UirRHWVgrB+iZon/PugJLa8/XrLzHYMugEcPZhcwa4MCVUwLp0OPi9IIeuiE1u1T3RlIwwJ
5DrJE4CMRYlY2wXa9unjTucay46wE2iOpgfUnmblUwbagHgiVCbKfKvDiQFxc1tyIgS8N4Tol1+P
bLLFPjeF0NZ0BhBKw8JOV+NpUyKMTFj/eg9MojK0k8M5TaEWm8Y2t2olP1YFdNbXQ8MpWf3NpmGL
AgkL48EE0gn/O21aMRFRcoZabExFS/qljTCIr6elbl5zNmKgSgLvJhBRq1QXdtV8Oad6QKRZwCni
4Pj/orWtqEgpVUZRbupIaCqqP3Oc9D+vo9jssJO+Hij4UmZXIrwL8BIjzouaZ+BjQKRyOtaaQV2G
KyXK77gy8CBS6uG9McZBrowIoeEA55oXXuLko1c5CTLNmSTbPLNCGoSlGK4Nq6kQTiPOeiiHzLdg
Hrs54/Y2rJgedHrRQSgIXmdZNXKTkdx4RJirWwkwSt52DiIPfYVQLDAoVz2w+ncytLoS5PVOKBxl
8nBYSjaqMvaN8iazrAZ7nWjfnSasXsq2lotI0bJ1bIz0CtvhJW9LZUnVtNlrfQkRDKpWnqOH2gqx
opy6utDtbZUiaGePjn2v9NS+ZtwpvDzixIVnai3UuMx3Vc+BvVXUMYYmFyT0IkUvPDyqR8PUqtvY
0lN3kHm64C1NNmbBo2UR5seuTMcb2el9YI6Q/JZaGy4bRINWUc3j57Jt3q1mBNSpI6kA0AvFxmGn
jH5uNunScXriCQqW2CWmwYCcGimvGhszoSmJBubdUls1RiLcjqrlA+KJeaCbIDkFuqyonqu01Zfh
QK1FQUN+H4naDkY1hHQlosgvdqcjVTaIaggGHg17QtNDDSLMG2o3rduYjXYDxd/0VnJVvsuE9kBG
UafYgPhgImdHjOMGyTHiWugJsPzRFG6mhamC+AuAiO801EDpABNb7HQ+0E1fNqNH4xDKAoPpgH6o
vEvywtjw2AQukwhkULkIISeMXyuQ30fYT0FIYqtH9bhLkry9D+00fkqgIRn6uB6S67QZzDvNDo1r
JYqhZ0u0EaFf6QSiBZZPmARKycweHG9wiFa5Ire1pRQihmJzPgHwwCppAuQ9JK9pT7e6VmdAASJA
ECXOwlJEQvM7ESnYXFAo62m74eHwSjXID/VmrSH0N4A1r4j6rUSi45vsFNa7cZUnq1hRWtRcM6tZ
cbV60CM1+2EMVFuXdt0tE0Okbmxm8kpY0JZFUGOhWinzWlXs2wEyXVhUWhwHMjKEKrFCkowWCJMY
qNVomS6S1kpdXa+lV01wFhJyxE0Rcw1AEh/mbknjO4RId4kOZM5g8R+mQASmQyxVK4f8TqPxI5Cw
tZvaSbOwEGJBdKZXnxApXUqaA5kYteVuiCAuTVh7HXLZoQx37AMjS5NVH/UyYHqKeJQSIvzZEbtb
SE0BJ7lMxqsOdeZLXU/KFUop+aEwhvrOHMP8igkWHVgYDbskMkRQgTp1q5Sm0nq1JanhjV3VCreB
b1Wh1hwcB4gcAwPtWkNWguwsjvs3o2Q69XibOoA09dlei5sk3YKOOsu+xWmYKU9MDnmID7E7aOMO
DqLO+9Ipi+QH0IPau8DK6Q8j/PjbYqrn9rtCNM2VnYBN8NGxKhY+VCWe89xlI0vYRgJKkL4jECFb
DxpjtXkHJIX6o7LB1gxzsK3GgyQ24JE6s2vVN6JayxZ/GmaFYiJ2McXmgBLoY6C53XpIjKDv1FRl
ntJ3BBR5taxQuabINoaNGcOqq9u2zxZOwvV43dVZCPpuZO/JWhpKjNTwwNJ9rEXE8mRftvYuKlBB
5NV9wdINHTAFhcfTnle7XsuIvLJwEyMVJLidwWzWIFQ+PrRwJFFyGcL5dQu1dUbPyPKoDgjuUdPj
Fu/IjpYZTfcIu4rxQFSBF1ZXujF8Gwecj31epuRZr2A4bsqhHo+Fgy2GGlGtgnlsmhFeJUuwkH7r
hYa5qW3cHV6tZM1m1HlpRL4Rmipu3HI0ZM1ztx/GbAwXhtZY8jbPRZRu2tiE6G5T9LZ5n5s2zwLQ
x3RO62F3SupCkbm0XSxsqNs40mQs3ooxi3NfIMHHt3rNqnitOrKMEi9XbNZB7k7FCsWBVTDE9hbM
Mou92YDJY1HUwrg14AwlbCcg7EhMT8kEAmp7DXHvNNrSNjccyxOQMMTdhVte9ezB6FQsbluIYgGE
vVMsEWaVNc6+BJwGWsBqAroXkaalCS2xsdYBH0lV6weC4XYMILI2WEhR9bIZlMBKamktaSSyBWdx
ZCU+kSRtl6Ab6GxXMWKb72impdHG6QGifXB6u6ve8qLDsij/h7rzWo4b2dL1E2EHTMLdoiyr6FSU
SEk3CFl4m0ACyKefD+o5Z8TSHvHsyxPRre5QBAmXuXKZ3wRmq+SWvCvntJz4Yz5QfubMS5JmyPJb
u66L8fMwTTXI2a4xkfjmeIob8UNU5tDSM9WxOzjbnKoo+Un20bfvNLmpviFICnlJsEKwNnVN2o5t
XptkH9oBFYp7JRfNm0qtzok/YftUE7LiscriS4eI7yLAUnel8KOJokqAbV7SLv+ZkbagKJuWtepw
LIpF1wx4GSw2WeJSz2P+3ujC9MVPcgukbzxHZQA66DDLortJ+jKWm7FjvDU47vzZrWX8wVpUeGpr
2IFTZrXboLS8Z9Lyl04m2Q2PV++nmhqIrvbkgf4uzp6IcaroRnOBelA1w2M4zl+Q8sAQsBcgYxhy
3BlDFW8mgTlPZLfyxptj48ls4vqg7ZazZV41oeg/csnZfNcSV7ahDP2HzMfeO8xCb2uNKaPdrrOY
9oGjiuLQH3edVnB5mC2dFtsYd22YQLf0ZgJL0MzFVtNELC9ukJTbwNAjroSUovO2C/PylAYBU77R
7VDwdiF93YRM2m5sreJjVtFydiyV7vJqivdZOj1bS5WhQxImchOuAwizEu5Zzf1yErnbne2KQTvf
pDyrmlXtDrzrtG28IKrr1v1qJ215cPLYjfC/1ZGsxvpmqIPuXYMOSRQ4zXKDTozc1TL/IXTVXzp0
TCJp+Wik6BiO5tyklybn10kr8T+45WgFm1oE7W1v1vikL2nrP+RTH5IlOC6qI6a2NmE/4IjsGqP6
oKe2r3Z4nIM/V8pJwYH7mcKcbpisn2FsBLf5IpxnO6YYjsoacpNsDXQvQzPP9iPIPxVRW/XdLsWL
+Jmp5+Lu/TCpgk+iD5P8Xk1LLvFiFxlVpytzUkDJeAOZ9NqO2jroSYYYnmSRJj3oorwc26eMw/rE
8Nf+6iRNfC6cyb6x57JZhSITdXAwDQyjwLUBiA/JYmz7JoSunKt+PM3JML00Q988Dm5PQsXTB5eh
ayzOfM8v3tdV3szbBQ2ul8x2gg/MX+dT2svmMmSxc5Ouhf1WLLO8MbuZVkPfg53UhZoLZPhcsTe9
tvV2Cw7y8WYURfx9GJfw2bUylFG8sR2Qlgf2nEU0eMKawc0My6ELEEwtmcQe+cUYi3SM9BBvHQQY
5dkfrP3YjyiMAt2IWsfh3FL5EqaMTXtw8AggjbdL1vefVZAVT1Y5M85h0KdfHCfBUdVsy3zvN3Po
3IO4NiELmlU3bcq+ye/cgm1/CoJFfhgo+N8R0IHtoviXP/RzXB6HccKGezbLZS8nNWW7JO+cPDJK
VSK2ZHrjPqyW+S5xPKB1eZhOKCDyvnFSmgvXiOIlL8/2khg7K9Xzl0r5/m7uM+tJjRJHEUfXm7Rw
k73sZxeiXNLsZVxl74u6/GI1hTjygDiSN5RYL7xauBiLbuXWbjLL35o69PaGjRJRksr63FE3HRxv
TLad4ztQhvsyVfch+eFjl5nTBy/zkS2c8nj6MDs1WjqgTG6Lsaju2rq6M7pl+DZ1Q3znlV3wYKsU
e6B5cY+iib0qwlK4PyxZcgK7mdNjKoS9CYu8v9VmzhKTNjMeooVxbD3w65BujC8BhQq+skxTv7FZ
7WprOl79qcyW9osr6ukgxuC7XZNg8jhjMO4M7YiRdGWiuMrC/CgyyrGqD5jBW1nyowty72RM7Ise
1tIB3zV9QCq6p76q5Z09lP2OyenXEa5PsJ8Dt9gasLueIInaWwWp/EhN3u7qxf3hzka6tWR1Tvwx
2XdTHL4zY9t8D3whPplksRu7D6f7YUrQ7woaO4o9PewylfsfXRnLeyNXRB1jSA+NKOzIF61/45qq
xcpcujurysxtGUDSNkR3uzokkf1AAuxmFEWHxuZHC688NVPMHulq65OYcnPfisS8KWtmvENWZszD
5TGOPYdsTLWhs4d6wb1wQ/uAGfJWm8W33vFTRrVGiIe1UZHoDMux9uJyu3gj5ahRJLsqTIbuMFvO
9G2ZAJKIvjgV0ktObt5ADgz1xSsd/yc1VvOkqCPvcyoPuVu8pah3U2BMl1iQIG8DObYPtjRr/26p
2F2RYSfBOa1mkxm9D8ZgjAx3cB0U2hfvMatd4z2DrTA4MO/M8mNe+1Cq22CIP5P7WFuQiDoB4VBd
TKYgH1dAzqHJWm+IgqSgKLOs4jkAQ7IdXEbcRR2j41+4E72xsLzJGvvTOCnEm9OZPKqLAT203XRa
dJgQs33rHHvLsInJE55iM1CMuap6m80WKR1jtpfOY54qndJ4yHL7OR8s++ilC01As0y9LVP+uxHc
6j7oB//cpYKbUG31jVAmoyQ15pcGISxAG3gF3Wh84rbLQBa0qT3P2DHene/n3l9u2dtl5CgR3s5d
Cm8pLr5SGufvCsqQzWx0NhymgbXOCXWca9vbJ2ZCUsY6SWlAdMVN1cz5brHL7CkPW3WPLoXZHpW5
2BvIFtVn0Rntx7bruntsk5yN1Vbdscw64wuNU4K4Lus9K9ovjoFt6D0ta71sEie2fvaTAHjk++Wu
FSLZlfSxdjLs4X9ZRY9xRVP4kiqPyLgTTa1YjClT/aJ5SYe+eLSLsr94HkP/1FGUiuu8MaqN4g50
gr4x60ke21Z9z0TRDxvVSa85yDpzsGQoWiBCuYhMN6NArTm3WX9IiO3Ihr+4/Fq0ucE1RLlpPVqy
aZBy5aw1O1ueHdEFd+gDi3vais47qewcX5TKt48qjc9VnYhu0+jS31DVpE4055ZzGDJjmncuCeAT
0mL1w+hY2ZewHNiAmTZ/pjQ0yOxjytVpbhmyV2b8JECi3Teesu3NTE54Wwt72PdZq8yNZdXeqY1N
fyd1OB0SYdwos7WipDTMfdJKuMVysLSIKNGHHyO98rWaVNt6Vs2hbISOtMi9z5hF2F80vRg0yEbi
GPk+LyyQ/r4nZd3xAn6UInxpwaVuikqEF6GtdmdNiJ0tMSQFa+qsjdUV8jB1fX6TiL6DrjDPS9RL
a7k1Sgb25NGu+2La3fBuVr6iJeK63IJ/pqR1Pxj9Mn/xpKz3dIArHFAdJOdtw28/Vcm0QLQCGx4Z
RuXOUYjzFjQyzx4jIBzl51KXk/y0IFcTkR2Fam/V+P1Edd+Ib2GVzD84LBUuK1ZyK5WRb50GLdYV
NS+eRpE5CjyR2dyWhj8RMe1RtRsnSKZt1qgiO9MyipPb2AvircQ7wfpqTknrHx2C3bil7HJfEFuf
PpSF00+AWHQaGnUY5ZY3dLcjC3scXmbPUlPnIaqvbFh6m8EKhrZytjjvpvNMajhPd/RirZdc2QDh
WvHSc9LemX1R/aBXQsrRJoYSj8VgdXMTb+2gQa954znc20n9qmH6lM7AfV101JIpCH1xoAPDrNzT
c8jR4JMmnTu0teTebtu2vuuKAMCLXmL+ZpFpXBvkja7u2GGm36sSWI0Z3uvRX71pIByo90k4iLty
MGrvrkW7zvs81o5d3OlpWuJd7JVYp/uZOdSHugyAUmLZG/BTS1fSREyzrghvw44PfllsZ2YyVZtV
zjfhxqgRstZJxaH9VT4TuOP5m5GGxTBEcex28QesLKSztxgEgCeakqD6kYVy0BdfmyVNvVYDcNwU
AAn6gx6rPj0HOtH5ORFa+Y+OMdj9BmesjA57s9gp/xFWt1BCmQn42DKCceQnN8GSjflxJcffl65D
Ha9R7AM92FTQbcBGUTyOiyN9eFO29IPTkBv2/GA7ksK/8E3HPnetNRfE1jI1KjtaZEN7ou0Sm/I3
jJ3qcdJGa+4bX0i6IAW59E03lkt1DoyE1rcZTr44jkQaGvMqTuYXN8nrQGwsVctmx5ggFofAGuzh
QGpKsyApZtO6WbKAgoGp0Aq5FO5SnUzaC+NWYEte3E313OQ/IYG2FEGKDP2mterO2uvR9AxwOEs5
LD+1FfQYEfiJDryf4D3yJt/Mo2Q9WVa6jsyahhfvGD1/xqHy1MU1S5u6dPA0kz0vFjK7LVOzy8+V
5XDtGrkz7yPBOLcfyYXyngzZ6t7ZTWl9KVLHc/HRpFrrqeGdft5lCaUxO6dlQgLbWuWmt+y6bECw
MZx6d4zBNhnez04alno/FaHDpytVYPIf1HrWxeIuwvWiwbUakqfKh/yp2zjBqzMmxXwvrTihPTwv
QQunespPtkx9YE5xTpCy+gF9tDHRKEd0cWvXe9LkJd+JGSuoyEg8XT/mec5zprIpaCxqO0/rU5kl
1sc494dljmQyufiRUifqjcfSOHIETuGtJtU1duvgS9zVWiLGxsGv7XepkMDJpqxnQBpXuNjKJQj3
RTFWA8xHREM2NDvCM2bTMyT3Uq2dsyLhY3qBbdUrNFHP+8zxporhGKKHoK6sIt1MXUtuReCbu1Ot
BD8lfOUH5HzM3E5yCnRwcuOxTm/IeJTSu3+mouLXZ+2dubee0KsMq02nfK+7iXvX7DZLYSh9a8jS
U1FTtQMY2xGrx12o1VTfT7IDwpPPo3FmcRnh/diLBv3Nyu8vIreK9ksoLcPYLr5XHGhk5+2JUtNe
zszgRn+f94FXH0t7rMwLAvQLtkzz5OptaJgqv+80jCraCpas72ZRh1sXA5t4r0n2yWFriEq3FEYd
4FKzmEE40j/OT+5gZzR3Rdi/qLBC6GtVM6G7ZjlDuClWCbVvGMWJEm6S6r4uo6sek4pPdFxsq5ff
0a4QBUlpw+cek75atliV2C9+WbHfmralmLJ10n53+NRf6BEVznEI52bZe8BKGxCPTexsFwID7lLs
MEJ0QFF/LOt1aQx5uXz9Z3MCqWaNBsCkuqM5aD8tot6Wkz7WyiqXberZNAarsdHyZOeVO+1LEkVv
P8BtwW+ma2t7V+QyP1sqqccoc5yh3qZmMi8nb7GxiQcu3nRgYZEejUhFx4Featrk1JVDZgXK2taT
pv/owfPf5Sxcf+8PYTFuksbIz2oJu+TGN632py/NKf3pNK6l6TzbsZfz4gSdnQ7Qo39iKFJVH0U/
suczu2OKV/RVQeM0acBCexvt8HCPtq34BK0vyuJg6yo5THZvY5BbKtwyoiopOgRBB79ZTlTsjIcj
m4ib/8zp7RQnjgGvuHNVkDfL1jVZpnvGv3TWDbf16n2bh8tzt9TLrb0UDMUZRPTET9xWiV5zgeDK
Ju+nLkGd1/eqk6tzE6kFkRkLPMq2sePnzE/d7oBYbGBYNMrJtInTVTw9lIKe2EM4Z2mzD+DtcnIO
Q+Yc5lIxz0rdeRzxX5bwwaOqrYyiioqsKTHPqQLwmZOJFqO2w8w9Wmk55DeUG+EHIRow0exgMG9J
YILUrfOmR2NGy+6rqTLKbrielru3aIl97LsgnraiyNGq+eeM+GdUOldpme8aGE9PbuY1yR0vyW3e
NQK1/KhnmDo8t+i7e/f/REy/syGTqt4EswrgMXM3C5WFoyNDONhCGXLkw4V4j4qjSIW1RmCzTo+2
nnV+Y/Mpb1qVCmSSRmeQ373ejoet4sQj+sDB8g4LeRjY+T4QW7Mu5afW8k2FTnygIXHj+z7Zwyad
R49MmY9skrMlXW4ca39gWVhLTE5sWGPTPk6C8QWdzwHlJ6j8c/hg0PmMYbkkY/C5dAO3vBNz4X2j
zdAtt9IYhNjmHIvqPRmRqy4Jma9+jG3lqPeghdGgJ9VQNyI3PHVb1ompLz1+guq9B7RopA3CSspu
sItMxbe8BtBuAf7lkDw7Wi/dD86TsuBAMbMqw93SLLVxL5nnt4cpL03z6Aq5NoSN0Yb0uaWEjudp
k6qk877FSKUWUQABsrkNYLY16RqmcPYw4DbodNvMNm6kWytkoIB1ddegLBC5QQOZoqucSu08xUn/
ua+UO23jyVtBPAwHQkYEWQgOJbJom5MP935aqyfZl6p9RzGxZAfmsS5IftCvYgOnpKqObVzlnwrQ
yDlLFG2otYc9M+U41hWOYvf0n6oOxQx7cE4JQ1Oa7X3O2OO/cyTXHB2yriXxxFGCZOfoApXhD+zi
qtL3iVmo71a2EAEMz0qNYROQVLafe9ceIA2Yk8IMG8bC/BRgJpBss2RkndVBzUcz89BtbmhdrIrL
hoHEWenOxYiwATnN0Sypeo5K+8YzgyZ5nCA0QZMY8jq/jZWrlmaTeGqZge4YyQ/fZ/b5hZrVqD8m
8B+/+gZMpW/mAm4RU+c59fwhgiAxkwMws0xNLKYrO/kaKjmlH6dw7uIvUEFYGzHtzfAnA5a5Oy5D
GqubfsmzLQKxhaaHnTKKODt14RR3MiGR38XKk+bTQj+rjZL1xR4dmRnDbV3RQbmPwWK0e10NdvHi
Mucn0BelcmEcpKknyz0gZlswPiTp+p6mGQjvqIkb0NL10jFSLHNJRSWtNOG9Vo9OB+SJ+aQO1QER
63jKotEpcv2ujRlLn5ts8OTXqh77BWBVMgHg10yhxnPf2m1z7MHYWeuQJdO3uh9s+76lU15Hhl8q
BKGbifIMboTRDMvHxi27jO5I7U53VTfU4qKQIBRHTECJzR0VenGXh5OnT0qVNXig1sSCaN4YxSKz
m0zGTfiYx77w7wM9xDajFjIWj6ZIa627fnCM5UzNMI47JImW4cV3jQzCUT5Wo9zBDzGljYaZ29Mr
LBN4SttxoPXS0zltvKTcVWAqjPbBMdRghXdG42RIemUlie6401w2e0tn+QoFuJbvLnqWvkBLFImk
a7EAl5y691Q/H1RTec7TIJZQvtS5aIsvc+oytEOMkbRel3yhj2EZcvz8Apf8R9Dk903FP9f8y1es
/P83PufhR7NS4v+/oPSvuhz/O7T0TBP9KwoFr8Cl64/8Hzq/a/4LUwn0aVDpAWAagIn/B1yK0tW/
XGBBq3o/snbki/8XWyr+5aHaBwmcMw9Op7WC4P4btrwS/Uld1r+GBwryHdXa/wBcaq24q99wWcBK
gahyVoK6Q/ECAPNrwJALIMd0kkE9LmKyGUF6RVSo5bsqs+l71xX+jdUN7rbBNZuwK+Q2pze8mUZP
nO3uTcTkNaKfu4GpgF+CC4bDcvjf13djzVlZQckrHqF1aaYfzolpRPk8u4h/GUbdHyurrrdjZlV4
fdF3blMr22ZWeDR0/dnJmRkOMmCoXAXy/exQ4KkeN0bdFGsGsIhz55RI4auQU8zot79998d/3tnv
OgVXulWrbiTS70A9AzjmKC6u2PXf0XRzHg+jT3vn0WQIiRjCoa6HfFNa4AxMauF3OABQ5etgOA22
Ch9rUvN9TNvwALdgOo8yAQleKfnclvG9O58gnf74+x1eqZv/ukPXBFOJZJIL5C+4QoepNSueC+6Q
RrV5EVWrfmZxLTZp77lkYKZ7NgONXrfZARVB42nbab/Yc6ySGoTlNpWyexCVmN7VSSPvfVCThyKk
hzkZKw/KrOr9nKny2ASJ+dANY3Ibzuay86bA27pzGL8hEfRLXPf3tUsLGDEb8P42YjZgGK/gi7RL
/L4w2v6hWItRRiy9IyJqKjrUAYOAJEvJh9xUX6RrxNZZDebXzhi8B9qs7YA3+YK70JCUB79skU00
5HDvDgWUrLgZ+02nW+NblRtBTJpJVTqVxgGIWf1ItTT+qBdp55EedPmO4f3aQOoN+nU0eTsaBweN
C58ZdZRZdNs1PWGjLZszMGmzi4LWKV88n5FNFKvu3ggXg0K+aJ9KmsKgQRwDJxbZpvXnuIn11rKH
H3yyDujSYAKCHdMgvAfPDkAhHLL2oxjmaRcnKh7pCVj9G0vmCiG6ysAEnItASwgDq9b56zXNaIHJ
vMyaJ23BJqu1RREIju0NFffrKPTHZVZY429AVOFUJI1N2jwNOmsBZOr0UOo+TCPZJHEkrOCutdLP
LMJ00+RJ9VzHZv0+dMb3FS/v75vkl7zBb6sKhj0UANhLxGQPZTFxRWIS/jTnzuK1F11pazc63nzf
aNeHMtcEt6NlVRuCeX8gpTM2rmLIvYSNcVsRus5Fr+n6IuFwYnrrQX1d31k+qW22+MNDmQ8wdvGF
/D7DATvYYjrSWWa79J48WysuwBODYBZBLUHvWANzHIqX1FRMUOelRXYwwGIqRe/IbaX5GJaTdeHf
KrK7vHtGqiZ4Azh7Dfz3ORBc0C/QZzF6smB1vf4s8+I58ZDO8aV17KgBtpbzHmRebrSJq9zknTxw
XsmQ77Opeeoqb/P3T3ElNIfJbcB3QGIGl3n0a5AdeH391iafHEQhLrEWHc0jw+ftTievZOjaxUt5
nMw4e8qMWu2mDAQD7GoRuc6Qb/l7mF9WUd6Ca57+M12Af26L/oPtrRQ0POlf31Y2uDY1yexcSMVf
vMG27t0sFTd/f/gr7PA/F+FABrAMLYXE4fVFVmhYnDnauSTwOQ+eTf3lNf3N2A9vbL4rwD0XApcE
OdOEJ7iCh68uZIM9ksIpmovOqwR3kgbSZ9dTd0p8ap4rhrJvHJTrL3y1wQJitbkqaAeogoW/vvpv
m71POzWWNMQuiZA7Uy0Ps7Q2Q+V9V1mxhWS9BSD/lsjCv1nKHlyCXykT4jN+ePXN8tZEpcJlNDrT
cJ90/5QuwQb64KGa5VefwasO/d3YOVszT3/advUGNPvPZ165KowXBB03oOhXAS7zGH+nYpovk5Em
W0Wt/67IMOfx1TA9yMH+yi3ZJxGM6vj3ZXS9h3BPQywGfoe1egwH/rVCvQCU247Mhh7EVOt7s83A
11lQYmHW5FTxSwUbJtM7cOHNXhdV/ILPktq7S9EdO5AHXziOGiqpzn7jjVwpVK+0HXgWrD0SEWxr
7Gstm0IxCiUSew/eoFHvCpR7AngCXLaS8ZOeZOTNJcDQuHD2ZRuefTl3UTFP34MCM60OWOAR7qe3
T/GDIh75CKSZrKPO9Tge2lbv33iP6wL5bdWu6nWogQIMsh0T3ctrXophl7lFBW481MCIpEPVqsZb
y70LnWVr180+Gez9ZABqKfUbn/Bq7UDMWT3XoZlBT7FWLtbrSBAndU0PcVgeGNlGAejpoy2J+uVk
zFFb0qwD9Jkf0ax6I/xeRaBf1wUciRgZ0HCHrfr6ulaZo/ufpvrBmbJsK2Ujd4Yviw2eZ8Mbb3d9
hN9fLoBLEgyCgS1WZaZftIbfQgKKgEBJM694XErTuPcn47bWBrMLn3OmiUFhLWL+9MYHff14MPo8
gMmua3HCrNo512TlitIro1epLyj+w16vGlR9C6krAJy9dfRLXe0SlVQ3DnIDNyCJv8VmnzA9q62T
qXsrmidD7WltBQfEBbI8+vvtXUvQrrdHkr4yCFFUByV6VQq5+H7VnF/LpaqHD41V6F0Cyu0AGCu8
hbfvbuwEmJg5mulHNC2m2zjJ5H02Qhwr0M49+2XW7DQaD9tsAnAWeAuSJJJBW5TWMv0klCwAJEJN
zTN/E2dee1/Zub7rwZ1Fwyw+joG29oUzzidHqvyNE+AqKP1697ZHgbueb/wRXKWVmWReaSZKX8q8
9OiWZ+OZkUaxa+n5jhHQEmNfVpY85cHXsSojkbYz+mvYvrOIPthLLJ1NWunx29/f+euNxl2tdTBE
zlXvx2FZXG00x+1UMcaLdcmHwvnuBmN9TFHG2XSVrHdpZsyfgqrpkbU138p0XqfZ/1wZNTLSrHBl
Wl7HQtOfBX69jXXJYr8E8YBwwLyE1hsn/R8rnhjCLMljra9agNfPFw+JN1ld0F8IcerQOy6w287f
OpZnvLF6X+/n9XnQJ+Rleo5PtutfO/U6Xi8IK01/Aa2afHQba9zRwYKskeGDOEt0d8LxrQ7Zn4uK
dgiJIl0TdDuhdl+Vg0HXzorTYLwwuWn2SGbYj15XS4zmjAGoUBDu0mWZnkfkPHamhFsYpFCCpCcq
5Lzn5JjVU47BhS/fijTrhf8nuq1vY72xdQ+vwoy43r4OpHqaa0e28XhBBJQEJLOtz5ktxnMcOxrh
rDY+x0XZrGdaGdlmW584WnK6B5ja1vF8S6/Y3ZfCTQ6Mj+wTsIqvTRL8EICLNkO9qDdisXh90v1z
uzbvMAR3zjL5wwe1xibVcNr+0tuTu9fA6GnJe2Zy8DuEifq2O7FJq4Pwe7FnjjpflAqKPJpsnX72
UgNvNDuUN5al09vYkck9Vdbw1YX8dnDDDFQS2oI/7DqrTgkCC5uiS7Jz2NInUGKwN0XrhrepHdQ7
MWbtPSiQz4gtdM8Ehl6AsbZ8xJJSjjs99fcp8MSLGtpgD9NXRiOt3VPb4bOXYq64ycYqvfl7hLi2
oFg/JeEBRNkam1liV8VhgARX5am0u8CISKJwaeIjjBpxmpqgPxpNOzwkoC+OahofwXlqZGCC8FO8
qI/AXSqYCymSNx6CSrbboyYRFsv9Yoj0BJKm/vr3W32d1v/6ipwgq5ct/HPOkTUY/HakosNRjRpQ
zqVcxHAMoeRsnAyZJjzQ8e3Srt79/Xp/bnmyeYy0eDlk9s41STwfShciSdxeKDPMjwhzR3h1F9Cx
Qzoxy+DdQGe23wgzfwY0QGPEacyyUR2Bm/76GSs/oF/TJ90FTR4v6iFbbVM64xu2s/nGkfVvXidq
dyYJSrgugD+ae4ZSHgPZ7hJUAcaVeZ7cNzn08SwtAGNgNvofXy/0hBMSqmknwuW8OiH9yktTcpDm
EiDg835qUbVK4nSJFugjO2BX7Rva4n+cfeTjPiaykEDhXlPZvn6VUg5Dn6mMrsfUe0dt9W0UZKna
e5mE7emBGc+hX9z0JvyHvy+cXzrXr8Lj2mUQAoLsWhJSrby+NKo3XptDsrxkoTF9mmGJfm2tVj8P
tXtvd65zmAir+yIz7Xujy9x94bbuTZn2iHRaBuja2m62Jf2pl5KJd5OF0VBkCuvXCaBedvD4zdt5
/mxYnDtxIPtjLRxj04mxfxlLlbyM/gIvAXVjdnO2d5g1ZRG9welYTsN4bvRbpOs/Fu36uMx3aceu
vsDXj9v2qLtODGkvSVpCbOjibF8RQclxy+X491f7x568utRVBh+PS61jixgQtCajsVJ+bGuN/MEU
vgxp99FmDv/Gsr2W5Sd5grVPhgGckoqTMPT6Ywpl5Y23BCU8pNREYyyALViWYfPRazqsaEaEtMBm
17t+sh+7Xiv0z6blrjfrh0nmILyrVc/HTFkNYa6zfTs53qWBHUbrHuGrxY19BoTDj7WUYEZtNOhC
9RqHeN0AuOsCve3moDkNFTJpf3+XVxoJPAm6BGvEJ8LROv+zbeGai4ShVpCjTWUEtMTahyOo2aqV
E1pcxryF9fuUKnQvoqKvT0jsvbFT/ohB6x0wrw25D46f6yZCOcGLMJBfuMxGzLgxhdn+w0FPbD8r
Yb1fpqo4vPHM63H2emtabE3KPMpAdEevJerNmulPnqblxck67wSEBNczfXSRF4zqyeqPidGI+1r1
ybYVGnwp+LLITee3emF/pnY8OZBYRmgebVnsLl6vqrFHPw/MTnnpcyAGYximhwJGF5YPcayjUf6w
4xjESDKv43CJRjQdVNkqtaN94L5TcR98SfP5+e9v58+NzAiPupVJFW0VyNFXNwVHUAaGW+P84QYv
WNqgjzd52c4tDOvd3y9l/5sPQQueapAimabJdfcBGQcaWBQJl1ZCV8dxsIAkwHQlgruZODuVVclp
dES9l6kb7jN7qR6tAHXDZUImu7ZadBhxuKZ9UOfFwWJUDEoUgvEobWuT2IC5QQM4AP/q2YVbEQIX
+fsDiD8XEniQtf0WYhZMK+71uxIQj1sBxu4iggrSEfRXEIQ6eGuPrq/8ar0GtGYIPz5Tcmabry9D
OHADe1LNRQHJyJR/nLLgpemcZYOHV3IcXWNYZUbjd46RdZERj9bBc63lQ0FnZ1Oadv/GY1+1HX8F
jYAo7yPruo7ufy3s37KwWDMKy8K6uRg1dXZVlOGuWOz8BKPjPUmfvquXB1T5jLPf6fcw/cajeqv6
+C/qzmy5bWTbtl+EHeibV/YURUmkbNnyC8JykwASPZDovv4OkCfiWKx9rVuP96WiyiWLIJDIZq05
x7zZzlO5YZgCx2HrMica3LZwQCooU2uL/mRQLFirFlGwLfXfmeMl68xr6q0AtLOx8k6tM+pXWdZ9
UC6/Of5wAXPqwwzHQqxIF2keG3/cAysRki6eXp+Rb7rLcurTddEkL3mifxd4AYH5RcioXAxwk4Wr
8F8NvOuHo5fg4MuooID2/sP1tHUS1y3xxQ7xT1MbbRw0fvbp7x/i/OMezxve+R7zJWfU8s24c0E9
TGXvqjP1VH9r2b3YTLSkFzwO+OCjZeLeKN3iYCBn2+AbiRY2iSZrIubDT/im5VkW/vTdTQpSp3wY
JZYhw69jUIpX0ejxljTeaGOiYdtgzlcbv22dTaTMaQORFE0VVZpd23MAwfDxGIY9xVLVNYch8uTW
M6KvnZtmW2vwgrU+RvWDi0SGg2WvrUd8godpGopjNFQpAmwv+dQNHi6Gxkw3kQmzMER7v4Da/q2q
NsWINjNutp2HeUts/n4Pb3cOvLe2zpD3eVSUQlht3j+prINvYA3WdAbc+sMa/X5pIsQFJIWGEe0v
mVwc5FELJbHZb4ESlN9w9r1KRZG4TmX8VhZZe+zKujz5EaFZIoqajVbinOwS3z2UufJX6OD6RyeC
LRF0Tr5yQAz1RHyN5tHqQnPV1CLdTdWkf/DVbia/+ZuxcLOd59RIZel2dFiZ5mVAs/UzB4Z20SSD
dpoxR0///gbSV0GUbNCw5aRycwNdfIzBENbGWeFDLgbcmKOHTBWaR1RvEO4/R7670wabdCRjK/t8
0eX5k5Ftc/Eimsc8zwgvGo9+T+pZkK9Fu0vr9pOESuX3MZov8nwtjgJW/+Kw4n8wUf6Xp08p1pgB
SBCoiOK8OQT0Yy8mN2j9swIUuYIcC8nLL/J8ATMIN5nVYqVNx0bQsiicaGHSG1zUIimOdtVAPbYp
56D4jJZlgtK56vq7KfJ/dIFHbKLCwl3Rwz51Ol0FX4PrIYM62rAKdYvY7AiFEg69TdPsd0USpB+s
3bc1Ax7/vF/j4OhQUTGp4L8f2EYCKTeKDO08SGvchBYW+ngUT+nUDU/T1JXHGrPJS4MKbWX1Cge+
NzoPfQW7oBhpB5P+hixfh9tB4ISwFkwpCS2jgegzHxvw3wfRzZ6GawWBxUI9t2ao4V2aNn/M1R5Y
V0JplHkuNM2gulwE+7qc4qXUzI/43//1oygScuSjFsy78f62iLEHSou242xmCRrbDhU2RE53LRle
579/q9v94/Vr8b1MTtRsn/WbrdrgwImb0MqerWRSO2kLY5Xh4aZOpB849AKAKeI9pAWxRa/50gYE
NwQ6or82FnjADN4OPSk+2D66fL8/9iqXa/JhjVGKRSDGvPD++9sElWB4qq0zDIDf7KUR1W87Nzyl
2Ik/eKr/9aNYhGcwKzuj2zqJdPQIfSPUDJyen7VAHxcyj92Vq+lgvgvRfZQUf1NMmL+aC3yXswO1
GVhmN8uhsAtG/JQH50BZxRtAoGBpCF+ucgxo6cJH6vB1AG/crOIo302hr/30nQ4tfpyDyF24HDme
ylGsbXRcXzTdC/dTHJd7g4onvbYiGT94Q2+OyVwuBQ9aSTj+5870bcGz74aMIuKUPE9WlK+0yex/
WEaJtUJAcSjxh+xxVTsf7Iput4bzp6IXQ41F74vPvMyIf7xqXdmBNO+y6rlRprtPCvpNeCzIDsm0
8bFukX7karC+My2X0JaD+nHKomhtI3u7Pq5/pez8f5Nt/n8XwzHf9P+7dnOf/yzyX038/Z14c/47
V/EmVOH/6KiKiUSgCEcvmhX1qt0MnP9QqwfGyfimW2lbvAH/wwV1/kMJhGmGpi3hOhYEyD+0m/p/
yCSbG52cZHkRyXr4F9pNcuLeTSG8Y1ShLX4RGpS5aOfcLJoZrVRyiRP3aKNYajBvaEGtUO2NdatR
shczuKbBqMJZmPzwhYpxUGCS7VF8e5nt4mZnS+XemWHXAVBqi3FcSQAT1SIHpgItp3GtaUkQjsKs
Ytv6tBGRHb5Bx2milTQb8ZaErBCLvmkc0FTFkNmLHrtY5e19qy+TZlq3k9S0byoo9PIN3Ipfr5mj
TBP3WUQ5xx8p4EJqC/roOZ1U2AJYNi0afq6PC285f/+JgEGl0k/z94C/6MoWYTZfMvefhR8mL2Fn
JcZb2Xv4po9dS0zcQQxFOr2AmGrIyQmk7m6z3shPKkhKAimZJE1+xgHrDOiFI58FVanvdCCIFsY/
arsSR7OzMssM44+R8VnPjqVIgiA3IapXeqXPf0XGLs7JOsVA0QCaxm67DbXINl97L+kLzOwNfwJR
J7EPtFRHhzNXjVu1NvnrX3s0dKDrSBuynxFYBa/UdUI5O0g7oD90ZBx7EXoqkXgdQtmrX3Snx+LY
xrmBF9Qq2zTce4h6MrgwdUw3S0t0pktJVu7Jyly7eouqtigerdGW5ZFylSG3XUwp8IuqHfGlwgml
PUV6Q2OgjXrsFWUyoIonXEMnRc3Ms2g18R+HigkzObgea/U+xkkxvWTZmPaPYCuS5FdQ9Lp9nPDH
YRGorWLYyoZbB64+7rXnHudB9ZZzJpaPTkKBddvTBlSH3puoPvSA3rNNRtJS+NyhLnmJRBFl+7Sz
jHpdyFKTm0hKE8AaETNO/tUylByWSNVK5wFf4Kh+pXHJs8ZT48qfll431n2kbDv5zn2OplMTue3l
wVKyw9ZR0p17UX4je2/pVRkmodoWyoXzTf8swb0K1pNF0dXL4jHDEGw+mqkbRDsSNAJkmmDJgq2I
MWMgJw0nBqjBW54d2DFwx8swaiwg9RHWLdEgYEbfU+TRyrlYJ1vOXY9sXLv8IEUQgtwDZX5PMTtL
v+idnbCXDfI02KnURVQyapIoqt5PtHbvVo5Q+2iEzfEL/xmf1/G023NJbkWzyJsaH52my+BLFspC
bXG0BBuWLT866kVfmFtviKJyFzl9Z9z3Msrs7dXBbF58zKyo2fSSOHlr/xwhLABnACV4vF503qD0
BPaHG/HoRTRXtunAuejFV2bEBjWV4xPcdK08haTTZgfdnQZtNYQDYfad2w7cuE6f1C/jMiKFqfr8
gCsirF6LWibDaczTOFwrM5azDasfERImY68BAYjin0U6RMEi1YWdnHORztxg5cSaYS3cGQF3wInO
r+CjTGc/Vl0Zr2tdg8QelZCx1qUlhwVEA0jcpJKMkqsarRTfMhFua85fBXinPtHwW0MLBpV8/aaU
1rLhBI/Hqt7gnc3j3zVa/a4YW32diaTRZ3rOZN4bmtP320Il3CpUq3z3EDdSdkiKVotXY26H1jYQ
9Dq2Pm03/evQds3nWgQJFSgdmWce2qY8kG4Mqt4ryBk++KWI1B5bEoaejNrxcNekdht8KkSdQz8z
AcfsK4AJYFhiTjpN5pZy3ToOA48Wq8fdaUZh9xsQe3S940EzXUzoTMgbLZwM3sC4ZBQpTZYhL34n
t5T3jGKRkOShnuJe/ZxKEwJUXJE7c6c63YRQ2JlVsyMnwVtUKZq4bW8a+BXNlBfyaASTVp1HG3X1
d8WGydg24yBCPtM0vou4pLmAXbjOh1Oa8K32GMAZy9qQMY/afTDy8rSJQt9u9w4R9a6J0pnf3bPD
AWglkLwsnIxQQRxKY0XCyQDC0t3IKMqHh84LEyEWnQYlWcCNUEI8JXWnunvHHxIsahL7LR9sWUN3
yBNkG7iJQ9fIVphuNedeyNFyOf5CHdt2mjvUa5jtzkDdyxusRR2PLvwBTLXMArGHPZNmrhYzv4/W
aFbbphGGtmZIusHaRgv/ObNjW1vYM7Xs+uMVJJnZXDRzAkYMb9mBqKA0fY6HqSX44fLnLRPguPNC
pBDLaBzS4ASixWMfbjnt9DmB6uGsyrRs1cM41FI/qTRPWW2tsLLgb8f8PmaQdsiRqYftwBmmJOdG
HmeSQKWtlD50/ilQgVCvRFh62eOUp/xvvUe68mikLkk8y9Ky43AX2Z3vhYvBQxO/v778nSw7lr7i
8hsRwDMwr/+Oz7DTnkdWdZZUiZiU+GFsYjgjQQjdG2PQRsfrdAVHZJ4tAh8H3/U1QZrOEgx8E97F
Bkva/EIPMvGFhvLQwyZA5ELXw7L4Yyv3dD1I/WnHYC/wfncE8deh7OggumRnP/du3x+w8kmEaSK9
9BA1KGm3kQ7S9XMq7CEhjUKvp7sC0z7O3DIL5IYlkaFBq2PW2GO1s19iva4tXLK2jNdp1nTsPozC
yJfSAm+BP0C6rBzQmjMPgpkHMmyNGRhjXd0b0REPonJXooZk81aiBw2+akmb9ax7dIeyoCSdm9Ez
PdsFs1jSeT8hL9ebykkfYivI1kjKQZnZdHri6SukJo1GBrZihj9ZlpOzzFvnwSiKL+lkMTqR74QO
aYoy2hRZ/MSbtBw84EuNn/o0GNuHtNJOqmRvIMe7vkEE0LajAyYXttMAP89SDrNcAM2kpJCynMJR
3jE26uYMcqYZ1mi1zmHo5XjPlH0XMqXBghvCZW72KFbQY5661t5PWbfPc/ebW/YvDflZAA+Gce0L
44zX/Yi/2Vs45tSyh3MTVDdeutSRu5Ou6za/HMOjJtUL7MQrdCQUR8K8a3/oXuEkD5Eb+cBpLhsV
jpF++5yVFYBgnCmj6+xysKKD5z15ub0Tlna08+hR6L62jC2NfKZyfFM1HMHBIFU58H8lQ/C9yd36
BDpg2DpABFcYh5CNK/IWhKUaGrFJNH9cSa2p/ayjf1mlpr7qLPkUdfWzNsVPaVT8pESJ4bLyiMhJ
rU911C0rg203AVyHwIIF1ldPWhg0qNXVnUnzeTl0yY/IgjlV1cs2TfKNFdSYzRs8IJ54iDXgi6P0
ntD6f3M193mA2ncoPSg5BWCMJVtQ60XS6vJ7eTe5tr8eBbp3M3Ve/KD5rYPBXU+R+ilE/dm0SCpS
FolAw9D/NsPp5HpwIsLUP1lTdicVUijaP89lzDZQG796LdFqZam6RSWnOxAI5iqpgCyutcCM0y20
/BQ4WmVA5nWbByP0t3riHRrAqpZrdtCAum7hw6hYpm1/FGraZHZyhFFIcFiDhcVrrWGVcRImwNn7
ntjGLxJhTpW0np25zI2Ih+2MDAt9DbltDWS62wyZs9S1IUmWPRXeaNXbVfwmUSFDmPbqoqBzZU3N
toJxwnpuu2zlwjRuw/ui0obgbiic0XtM6xC/azi28b0daE3+MPuIhlUcGiAYLSbotZbJ5Cd8TNpC
tXBaap2Gk/f1prTa9puXZMkxE5OQSz9s3fCjkudc4PrfApA3173w8CGD5PyGk+mWvs4AN0rVtgPS
Birqu8RA9w76LK37Y25joN9VOuS8HGZZMRvkdc2s3qbJDcVW62PTxJCsaMgWcnIAyrpU+88aau+v
zRi25cLuNCvEUJLY7VYTOZuLbhrq5LPB4gd3JSjd/kEU0+jvP5h239d+5m81s2ZMZMp0KumKzLPy
H2UNvY6hg0Ev2lT5xE4FiI2PNBvWCW5z5uPqtY80lkeATkN07pI0AWkpgHJ+T9IpEcOc5acZwAup
1Lg7whoQ9kwuVMVD6/UsZNFlg43b2vo1BimRPQuv87tqJhyyFoLfY2MWEe+ELqyXRrUzpmmqj6Gm
DPGlnDXMj+xxoCPTDmXZ+/t3v5EI8N0NhFZI5+asTYtm382K0wLEM4xOGzaTTWLHSkrqPndTP+r9
znZaOixKsIBvwgvrwPAke9oeZlfmL0aoPP4HA+wfTwIYPD0HBpZ90fbcVOE81cDRKGuTrajSixfq
dOA8tdRW4UZ3OHhtZi5EtJeY3FC0x25YfNB7uylxcT+QWNN0NHXQ/7PU+uYKWq9sJDtiZ0t+MUCe
UQt4oxc1E0kNjiDqeJnDqnwFMuy7wAocGjjXwR4nka7dTWI0iv6Du2LMddV3rx3OHcJ6mJlQE8zi
uPcDtAXJnGDljrcEhkXtD6Wlef2zivp5l5wFqdiKmv3a0nLAHj5hyPeSXWhPVn6fQTOxtw2Inn4f
2IpBXMsiLz6qC8435f31YWb0XdpgzAlYg2/qwkZn6H0yCLnVs8BuPrXYLLGTdkWeLFknnBJyKT32
5pMzWg5UOCHxvZ8qeirjwXMGT8mPbtj7KhNPkdqkyWttO8xUyN9u3ugEUuKcCBlvr4dbyMC8OUnm
z0iipOB9852cmwForxU/whwdCp2Kdqp+U1gDAo/PJGEP/W9fNXJw51Yrnn+X7NLbp4htGciN5DhT
UIw2H/CORf2+7VVaPFb9aGZr/IyV+H7d/Vb8CIa7wg7bvcUE8vHl/HNQYZFAyj7Xu5HrOTcPrYbI
V5sFCZWYtZj1RlFHJeKl3DqyOa27pc4xvEGBSbfSQ1DO2Kze3MlhWq5Cg6sC1Mb4u26VJ+Q48gN5
3z9fRR6fRzSwThtqltHcPESTo4vpgEfZStWS9jeziDc4vXr9MU9imsiF3/vNna8o3FM/nI8xgLbM
p8wJuvAMj2jKPnDv3nT85mGFOm32V9IDmffpN7fMC1U09kSobcfa8yToBZ+jjYRNdqqAtMwJgVMF
4IYWzH3KYZpJ5HKStSBSzSmpegFvLHSyFKeADxaLFVsLt0ndcHjPZA8Sv0libU20t+HtBwJtUFon
Oqbs0oCAJ/zBmkMeB3jLBuRJDXc72v5t04Zz/GFa5+u/D9ib08jl63KqYLnHZYc8/tZml5hNP/QU
arZEkWbNXUsMaLvHc+HyFhXFUOyTXMuGTVDk3Htsh+lwKmTFe9VxyKtXRaUKyqZlE8WrLEhMtTb0
cMa/m1CbsEa5RLJ6IwetICsCuc/heokNlnnXYINec7QRFcHuoLxh5U97wlvt7GfBvuDD3s/7Zgrf
kzb+7Ficfdl4AIK5Gf7H+m/HQhQtQPJd64qgPNsitNR9PekYzfJqBP5fli6S4KhqrPZb2ARxvwzn
IJoHCO1u+mkAz5V8r2ooX+uEqplXLwhFAssT1VXxogm+8xZGR1p91LO6eYMDGnCoU1BlYricr/tm
WRB1ZedeZqo7gdA1Wg3Ka9xTIIReLCLANzUaq0SZRMbovDkBdt1yX0FnOFPzsV47MwZsK1vLapYg
XtmnfDB6buZgrg75oU2DnEYRF2ndvCzOZJWIXDrzznfJbCC9pMiyO9qlpMrGxKuvpnwK2rvrpOw1
FRGZETtFZjv8Sd4+T6viM0wWQo0DPza1A0Kf1tn7uaIANflj6q3gv7b1rqcpLU+JWZXyOU394lsu
QrjGH3yZmxUOBx0mF/gWxpzkh0HEfD9EqPdNBjHOxt11QZGaPte+9D6rj3T7qWRbxVTFd+MQtOAg
a6X8Bexew9+XbQ1xJo8wPR8mk837AwUnn/q9UTuHsgqJmnCnuk4gxwsG34Lzqlb8pv4ka+LBbYPa
09+/yryh+9+1mkUauw7WPBp5yBLnheb9N3FDR5XCDcDh9TkIRebzzmxWVuObG7OxjActg4K5HvPe
GncxW9r8TK1OAYv/+2XcbDwv12H7SAxcTBvBTEV4fx1hn7uqy6ZxE7kVnCS226a1hbdfx2fFVp10
1Zji5tFzo45DWlIbzQFRULwvvdhH7vz3q7m4e/68K7OymQV3th1YbP1un68q/cnNROVs+izXfuuh
N2jryimzR7MXhbOsRk2NW1c5Uf5o2W1fDwTaFnlDBS4Y0unQOoISUqg3jF9KNCxIntbzSnpDyfyW
JPFcdW0m6wHd+KiOoUHM70M9Oip/hnxr4eE1OAYQpjiWVflGGTYvP9qjvX8diQDg6MYWn/MipxwO
cDevoypbrSbrNNwws+bxuawoSdN8Q1f5GSauU226xAQlfqWCDWHHZltis20/JU1ZV3R33XH49sFd
n8fau7uOb3KWhhI+iwuKuvv7MdBpfkegsJtsMy4m3JTM8CFqvkbr10Em65NXpLm31Kdh+OVS65pR
vqWtE3tEQdeEWUXd+3fQyBbuK/FK0Uo0kr3d6DXSg9PPpgo0hZR0EasUXdj1TEliIUdT8mRmbF6n
Idn+cLs+b0zefS1uNmYufgG5mpytboZ2W9Pa0XS92AaX2cr1tPK1uYyQChCFPIKgLpu7AlS6+dXA
RZwsExzRzWZoasYJC4X/mPhBOd6NoHI9qFXMbgt1abD8/QHcGJoZFBeUD+iN2ZPiMDO8fwB1xJYi
5BS1zejlZ+s20mhfFVij/FctUGW0jFnsic8wpsLbNrHfpdQfOr05hUEagthFxH1o5uQSLo+S0hbo
JThgmZpIBslPKh5pMdHUS9RQSaYzhy3kB9/gH8MamSp+IeYQtol0lm/udZalIWINfdqSqmDTXIN2
L9fwntNoj7O8ir/RPGV3gnvdLzggITg5t3YBRVuP7EqsPNHK73+/pEvi3bvHj26azvYsncXrg63g
5qZWellGTcKD6xMG5XWe1YvWE0+hVrryc5FmCe6zjpwxfd3B8XVYVmoLTyuMQkVshrUjt6gj7qbw
NbSCYTvL2LsSHNKd01V+dy4pzjNnBhBHyFoQKh4+X8/HQz7M3DvflMztYtDAj01TP+crXNCeQT30
HGepqPBHHpM8+wLivuq1Pc5ViOsHiWiuvbQq5iNqtjt0NzNEemuPYIdo5YoscHEr+J5711MgYN+B
KSNY0vnVL5hlpzsz0Yy8XT3ltOGzc/kLHlVtuoyNwjHthE1o3dMjUcm5MAmreaJ8GVKcLZuqPE5p
TFrV9YWGgcNFOGTYmI/XOQlOcDR8HoHPcmYBlBOKQ62KJLwvKeSFG9eiNrdJgyh0P9oC/GOkzWQP
DJGYIrFEctx9/1hDYVMaj2ttCwG4yz8V5TBZz8iSaTG7+sgd08aKjlxGJ0SubQ094NqtSD4wFjhW
oW+2Vc8PTSld4RNIbZDLZRcE6bK/vPUZjMh6MwCt7VayG3x9rSUQij9FUCNp2ofGh6eZywbs3Tid
vW+zVxuZ/hyqeLPtLXO3y5hmKdoBXO3OPSJHJltISNY6hl/MDkboGZU3QemzBfyMa2kbXWbYpPSt
7uyToubegbL1BJNGXJP1JGk28rwakuc2nCcBUdpORYOSoDPGMS6cUdwTXEOMDs7eBqzgZSDWbsfP
2+1Ivg81/KLfWL2Vhuv8MuzqPNW0vScbIR+UgUFy5Vt60tCLhWPyjH+icz7ow6B2vJnByVdiQ0As
MtXVi1/i/bOeGg/QJziT7diW0fRilqkVbil9al90FLdqX13Cuaoe+OfOLGOcdTQvwAfro+Lhu9Jl
llc90Q6U+CM3e8ory20IAkvbIyivEiE/N09kS3uI6HfENF5y0rr8Kd1Xl1YuCXy9s1PhQMmwIZfu
rZuUba0LJ/RP175kMZVMa1fUcdwbfN4U+/PLaI/OCHymbUZeaofMLafUi9dCj+mM2URayTWGcYag
ORj8e6GRq/jSqoD6iOQ+MVOiOaze6KfyJ3ZYZsObCdEWRTWaeBhatBylsjdVx6HscJ0R4qGlUcrB
mIWMemgrX42sb6qj4Q78jrJviJdaqLDTq7cKzzEfcdkNt3kfTy+hr/z+ALC/8R9Sw5tXQdrz0Wos
OuofVGbY7l8/po1tLo/yHyeFJEFi0BMw1vBDUeGhjtBnUvFra5VV8TiKjDPq9VxKfC4P7JoYlpdw
+pHQXLrdQRSwVFxLvhz/BvVLuygDVAFA6jU0yafb9yWpGKfk0n1FEMvuTqeIbJLfE3lZfrh+8lSW
JJ+uIpJuhnRRXXQp1xb5dbgq0gXhKVNJbu4yn8xKSRCrHRPQ5kDgICmw9Tjs9l7FHS1NYNuAuyIu
zQA1i85FxmO7SS/d/iCt8mJZ+XkfnWheeIDV/aBveM0wUknSeCBrdY+paKvy1Jl5Uq3yFjLjuuxH
D54xgpd5MJslVeiV41gGjT0B4dn8nRllOn5O9cj1VhEYWHfvhjHDw7vWexyfx4mlm7u6Akibel9K
JwzRa0XFHEWoaR2b3zJPuxVPX7n3lmaRYLqwUJU10Ly71CQvQGS09q/1AVmFzI7oetg0+2Bsm9fr
nersfN5GR3LKlnDlZoUJqqnXWIPW/Baxnn+1VZNADWsR5y6Q9PBAKnPkd+VFw+U2lwqFaxBrBHQ8
54RKbcHIGeB9E9Em8wcYvufKpU9IBnWcAdZzSXlacIIN8p2eKUGVUGsbJC/F2DXVmnYObzU6Z14Y
r8zKVzH05Q6CgB49XUdLmA+e/0CBvvwBBjeuH9uKdWibQHzonvO0z5pXW/MHjnFZmlgotkK+y2Ea
mO15/S+rRKfphvYT6JazlGYt4xdRg+dYVKWO4D3Q2J/tCJdJxDLse0/fG5am8juvc5tpJTiAOmuk
Qn1MhsDEC/g/MyShCTw9ON5puoiKqAVpawrP/DSElKs25UUMMuQgkzCdVRH3CX7sfGoJ6/kFuY5h
FFx8eQHkYjhFBDpQglRVEtsvmeE0KC5C44m683yep4cxfupzxtJJpIIe4RKZ7eiuWinSzy5RruJk
9H3n1uBKGLBvnu4OWJ41y7F/XzfA6ALgqELjpZsE45RKmB9Qa7qspdckRGSCqcN9dbwlCVqcqq43
z0aKLLA0C2NgbqhQdQAipxkTUIeZu/aZF3F8xFW+g1wXj0dPOkxW9Vha4QO45sE79QMamkPk2uzA
hpDVkhgeKyiGbzSpvELBc0NG+SW7zFle7bg1PVYax/2C4g8zjhvk2vRg8XutYwIzdnq5qnHkRewF
3QQSHOqO4sdICbU46nSQHX7cV6swNIZuRwl2Hq0AvjljlzYxU2opja6Kdi6vg3NH78myyTHEamKT
dNU0Y7wk+oSZlbQ6B0BBVCv93pM1FAOS3qphiy7IbTARx2N+KC0vK7DSQ/1j4vCiylkmMVa5ujI7
WpaUhuvVdc5JVTNPgY7FILoK/0LPDfWjE1d1uYaYMRZbh6XgGxWfkcok3PvpZ+xlGZFtDSKiYad8
r9VhBaoohZMwkWFT+8hBFkNrZ/1WYrM1t3YCFGFVkB1CSMNE23810OedkfCweg+xbeZat5AEWHX3
AIaMGGMS78IBEy0rHA1hRqphJonam3ZFbtUYVwkYCiPRS4QxGiz0rU7HJrIXCK+ZREKLLOMvXcPa
uB71on7NrAQhKGkpWrujhR5Hs/Sl6xBCthyH1SgcRnyC0HkRUafJF6gt5peWBNZy3VUgSQm8vcwG
bpyzTDKOL8sk/+B8axTrcMwz880nTZXXaJ7jhxNKCqv4Eseao7aTZs2V/N5TDjh3Ahk075Q2Cjz8
A/VeZIp6ho/4CcVR5Z1xYs/PIpzmtUwaPgteVRADO4KW5u0qFmbmSf+3p0PKT5dWm1bjc3KZWSOD
AsMy8lRGeWk0momc0oqRYG1ge3MLKa3Pu9PLNuW6hSC2g/nzKn7r9XK+eiZy/YEMj7Y7Ccnktckq
B65dx7Jpb0Gy1B8UDNlizYe1P3ekFNXZklKAwfQAYOuyLfujEItDZGyV0sRe2LmfjssqM4rOYP3X
ychc2rNu5ey2BrtOzpw9dVaSf6kb9Ik3H2QuLcprKZRAqMZ87E2Ls8K1rlHnilKoJpI6+V1ONUeY
zMnqN+kNIDs4bPvPtmVUREAOlfUq6b37fN5MrJYT2Uh7k0kXIW4wk7hlqBvh85B0cO0K2OFUWGf8
7S7o7PJbjC3ZXdNKkWp1vZbIDeazGOnDaFwvta7J0WieU5PQnK9U4mwI6ZPwONTNlxXTKuvO0mwJ
5SuJHY3XPnmfJPQ6QVQv+l632pMWFmzsmkt3mXqI3Z3DyymOvGiuBpMMGnIvdC3tdzJNo7O2+Wf8
zEKLlvR6OVK6Y/jZbcV8WpIZx8swcOc7OsXUidbX0+KoIm5AqFlTPXuXh90k7CrokSfoTvGCQ3GQ
Z08bEK7pOUpsb+24SKh/UxCd2/6XfrJXmV6/rie+8KYhT874qivfzn8TacIm7/rIoKSw9EB8zwzK
fTUVBBaSNrgLEo37QRpa2H/KqiH8XJUV15Y5gMNXORJB8/Fa5iYmdJixlTFzyQvnJX86pnPe4De9
zdh01vaUFMtRxL9KkXv4x4AK2RtH174iQAyC/fXkXNklg0UPIj5iVj60ByfD3bqhPj73Cy8H6vFy
lHZAO4WbJrZ17RgSFsp2kBRUrua69hKpPReYslZFh2gSxs9W6l22Day+s3YuYYxgKpyGQO+F5RFL
gau58/eIp5rqrTUphZ5RGAfjjvQdD40cDWm+mn85qmd5NGa7SbZ695IR/UtNgBdj3PTFQNzNIvGE
SMgLHwRxlLHy42dRtz4FVh3J2xHGTKGl6IpJcf1qJoRILwhr4PFbSdCNSMjHeNynIXgFje0+1+aa
X1Ka3Hvg5SWB4qb5nPpkc1mKYKzBK03gHjaBJMTHpC0MUGmGD7JH8VWT6vhLmFpEaqZF/llJmonl
l95yKi1nnUstOmSEBt7PYQnLFncpiSk2ku8SOTNEFnJi2UQOhDibfszxsRF7NgtkmwU1jOHY+zUh
e9lkft2uO2M4y66334pEG+9h0frPkxjUrsZUeFc5bniIxKAftdgnSo5G+MJNair1QFIfOJJEm6rx
1KlsAL/jVRsR9UGSJCp1tLyj4cT1SoXFDlOAWg/8srs0j7tVGygdoeWkjEUg0uhbk2TTnUdUJUiq
1CSO0K4JjJ4id4HY2P5qdrH+xprXL8lLCpbE/ZAFrGkRcVAV2QBVax1GC3tjYiAUWWD2y1+UPY57
p6o+zQYazsOcolecGZID0zG4ehboTUf95KGmTLEdiX0nCnaO/tKEuamHRJiLWFff4IDEy0Yf/VNY
aclXe4rIdKCaLxYckNQyxKt6UJbSV5VRYOeuNSkXTcDGtdGGO2kkwzoi63jNKtevqhor9Fw21nc6
ISwbssIJ85tt24RXWPYPJmGHGFpES3cECKgNrbHmRIJUtA8sWl96CtmGZedLlRXi0Y9KcxNYVPCZ
bu8LLX4CilYeqKgM6zAZOZF4sT09j91E5t1Iy3cVFS7RuShZ1bpWJG0YsfUZMiaJT5EH/MTQxNvU
y//D2JktV41sXfeJFKFeyltp926xsbG5UVBQqG9SUqp7+n9oq76Ig4mA/+ZEnaKA7a1U5sq15hyz
CLXRKF5UPf2rR5hJrcw+pcQ7fDNSpc+70aO39UzaVWKGBHh9yb0hPjlENdWBqNht+J47e9dMJQjv
biTHykBZx6UgQNVn7gh19fs9zdLlqOa6d/dcTrJ2N08ljONq8Yuwtdvos1GaiPLMfBGHOm6ss+KX
0C6nIkwc5qSqL9DJp+xvS+ciGrRo9g5L0p7Q33hfHQ3otmOU4gSb998W1tylyxw3jDw531WaHAJT
s7WvhIhmL4gCkI0Psr+t+yz7kmnKa4K5MKsbOzIBok7qW9lXFlze2j9WXBR3qAx9KHk94eeMDNk+
a0sR4W6msE6WmlgNz2+9TzWXxXGHaRsgmZriUI4rz7gwxT6GHx7ToBPVv4Ya4x9jan/KciP6UWbe
9Og0RKjWypjeFOk6xKK5o9jXhjM2X5Sem1+iRfj7NVrbDVhf2WfPGMRtTcTtjd1rT1EW8ewTMl2a
HGmtSrwHzYNPeTIpjIBGppoeai08iLLVmNDEtp0dZ82tzz6pmPcW0bxHpuHLGw4nJ8TkRJDv4C0v
jiKq1S1ExNvttqfZm+x9a2jFLWggTCpaI06eu4wREb0EKODChS4QVEXBL3p9L3+WsRc/9MIma9mQ
7aWM3VfSM61Hi4qkqLma2XbV7Zm7j6GvVhaDF807uA3PKKaid/qIEw8b7uecG91zjdbxMcK0gzkC
I20y64+2zNtQFao9Z2PDXYfIQfwg1foVxYibmI4OYUG44HHw63TXzMPznBfJJ6t3//WHeWI/GsTZ
iZz5ZDF2PEUqT5OAU8wj5b2YvuYeZA1U9beQMO3QBDf1zZUGlvRejUNYcTMLaQDGny1rYbeHjwJY
fCzNV+ksxn0s9YHI9ax9EZzUT6W12gpta6zvkwHcPmV6970tquqIRytF/E6Q4Zhj3W8MgRLQRYzq
O7UFwWKYv5CbOwYsSbcIm9nxP5uJC0Q+imIQqK1BlRVnXwk2Xb4sDfP/dbpW7IU0QL3WQqRvlV0x
RLdLtsI+8QKSaOuzjQjk4FfN+KyIyPFTaz5bVScfuTz1D86IpqVfaEazuK0HKO6KEPSkOTLxBj+5
tN5wm6WOeM1JxAtE25mvKsNbrWeO9V0VfnUe6rr+oTrlg7hoazpzJhFKrVdVYaOr9J5riR262uwf
qE16EnEHGRCmMfQBnIg+jO3yW9nq5W0m6VKBexHarTa3NiEF9ECLrsyOZjKWR11M3MCmZrhXKLJx
uiXiroqT+Ivdt4IuGN+I8jL9PY8X0mZFshx5G+aveTbkQ5hUubfPpT7CLLMUUpCy8L6PhQlOM6re
q1m3uDyDu9m5BEUTERp7dlgqRe+U3B2wCfmQHQi3Mb45JE7iZ9XcfTGa5DKZ5Oox1fRVpweZgbE3
cDxt1TknCmZ90b+RAlh/KgpPzHujl2lMOzzvD/kU+8/0o/x93ahTFdX2MaKa+aIT401i3bAntM8L
R39abpGQirAyHBQ9FRs7x2TzidOxO2EhmXdu2de3ObVooKwrRz0vDxw6xNZbxUGAGAvtBP3lRIDu
aekN+4RFJTvyPd1ryFA+E6CG3jxCunKvNSlj9kUNaEp06QWZREtQqv7d6ZQ6Ks/uzlz2xb4SiXVx
S7TvedK8T2wxR32cl13quH0euj2APqMkC37y3Dtqivt5ZF+Y41E7cKE/E+dAH1J6lM6Un+Ek4+7U
4w34xk0G2duc3UcUZ6FdjDXOGH0+iI4B5kiDf0cJAMnSjbt3WUfFPXp4PWTWVdzVQ6fdsy5bKp9+
UgGZgfftFAPm10aTmJasHrufmPKqo+/NCy7GmCj13Bmmt9kyvhOBqH9xS+3VNfOvqlbWSdHFIupl
bJsXVWQjCVMDYe7YiqpvROhVJ2pX/5Od1+7nXDgpeuK8PVSyiIPYm7gRJBAoSrKqAzn56feoiZ2j
iAz6F6mDcSaDnAWqoYrOHIzVPaFJE8P8tVEMIf+2TtQ9anc9mPEm3iA26EiKtEmbLOLsSfSDcXA9
VZhQklvxPIiunU/ZMKR3uh2T3dmi6ufCToZ96r5rWLLCCgcJxYTrXDSm8FUo9YoEeUdMlJeTYZxb
aF7kWpfRPlN2CubIlfc0yhuimeV7ShNjJyWy955WZthIoT+aRFh96mq6Oppsy4eW1suFzr/kFWEb
wVxtvbDZgFpATh10Q/xuDKg3ps5JdzZiEyJOsarS58IG2hSs6BkPA9fITkblgRYL+XAOvXMuXgBU
fGyGh77JaI1iVhvOadZQe2b+8pzVdfndcFvtvSp1foCqFDeI7NLPFpft8gqOJRGaG0I1RONJ4VF7
i5oVK+UM1VeCmEitdORwuyCU2TG5rw5eZ89HWRBXFYBgtqeQFoy+p1XlFoHux2QBlOjjmzS6o6tJ
7cdN+UXSCr0rJ4aTPA4N6aZfdvdO7iB8iDKHc3i8DDYCek3C5zC99GF0IJpMFaZUqAjlW2UmDsU2
dUMuR4wH6Yja3eJd8fw5nMRMjpMYzBt3TprLsvScYH1x53CXesU82F10zap2VOneP1Lzk4CD2Lkf
EhLksal130AcFu9wJ0342nxPKGp0gXkgnoPF4QPLydLyoClTDAGF7j3NKPjuO6quYxVp/tkdff+2
VenCbmkibCjb5cYErBc0aeEF4CXaG7PAW2UWNgr7zHBvZkF84txV33Uatk9uZeskepkqArzRzTsx
1jGWocVPXozSLy6Zrhk7wMzOwV+8YR9rZA7WzPR345K/teTlMYzompuYTawK4qbqd73Z8wytQbyU
5kDvCrI6dzDh9Bcjz4w9HWbaPcukN48Lk//Puelpz+gNuchIrfGDQiX2YcrU/EAw1nCrg6A7+lHe
qPeFGN9dZEoOUS8j9amn2mssvb/YSS2TJyIzAaTGg9zFZfc6p7p/JEje3I198oPg1f6lmMrsG9Ic
setim1Yo0ZWhl7vp2RtLba9x7V7jixvG155aI1MbnDtLQfro4mrjJbH9Od/HeVF9dvJGMKm9OgE6
S+fsM1OX9kk5sGqfROcxDlADGtSHVitEyX6tkR6qT5aFLzMGYoyMblwH6AT+pNGxFbkgPvMqrNNj
hBKPY75IktYBEZboQn193CHNjId9Enl1vR8XurinHFG74M5TELpDhiFaN8UlqfisaOWgKb+qRoDd
RtpNuip/SRrLMv+A93pd8V0yG/pnjWbZi2GSIRG4WqtVL3Jy5iGYUlu6+2rS/ea1HGeNmGSbO7UU
OfP5VtS0VFqm09ML3RP6AVbq1PKoq0WcgcYk8TG1+sR90GQirEuU03Q5e1lW/DD5kvZtx7B/V7dO
qt/E13w0Ucl1pMpSMY8mJt3qfpvApz45v7u8kVgHV1UorSMUszSj+gyN7qW2Krc+jkkaV8/9hIDj
QduiC6/tom2+6sWTyw0D2Jz2oLq+QD4wWXGFvaoeLDZ0WVXWITZm+iIc3/27WPw2uklnaOSn8tqF
KfxuoPnsG7LhS66K6a2tqdd/Ttf+0XIV7k8El/1fh4RsJCo5QlQn93bgWLVPbjmzDpQ+zdZF+HJw
H6yhpuMr8pg+XiFNJO9h6V0NQH3majfuiFHwuVl0r731jWbaTwS7mQ4x6QxHXhzZpMsZda6V7Tov
RR3RcglCtXB9RNtT7wk0jPqgYeZVrr5TWk3FdXqNVJXuXJrp87dhIgr4fh18TjcphQ3A3qlT/Jfm
4NIs0tK5k/+WCY2jhhJ66m4nikHtZMXCSVYvEOo2kSX8aZsEs8bP7rwZs1o1GAWd7ujwZ+nJb3oe
2vCgqFbxkeUYaGI+6nmMptYUXcP/xsh6zCl2FxdFOxzF0DAowYEdNUwQl9K/JaFaH+8407vvqSfl
csqztCQTnb+iuUSVk9OppmYmzSoQ9B0RsRYoOh7aNI70U8sulBxHLPPd336I37rADnwRVN+wteib
/tYFVlhoy9SdBwqKGnWCrlr/aXKnprthKRLt4SChqANMzOXZYDz7L3woZnhtP0n42LEOK7imctjl
ClZNEJHAm9FMU6M6LAsraDdrllb/jR5+5cP80rp2yX3AswlywwVn9TGCB9rjXOKucf+TxS86jp0v
ttuaBzTajUJpFjvVHQitOr7JliLzL4n0yDAfdKG80Jc4vGh7FouzZ/78ucHfWAFrllGuHQiZZqZt
y15bXgseIwfR1b2gk9D0ohgbV1/zuZxCM1m4iYzMsuubNCUl81+0SW1iYd6EZvedCa/V/EuEqkYr
6Orz/8vi+yiawHQhkD1Bi0IiT5v7gxTLGDqv0caqugh3trgKWnlxgX6Qfe50kqtfPBtruz3WY7Jf
RJWmJ3zysXHPJRr/h9lkafW0SXwag5b9E1qv8WFruP/5c/7qMYKF7ZGJYdHBJcQOttnHd4SnV5rw
uKuLDTqSF9G5NvWNrBXpPjWttAwtIlTnh76V7Kb/X9Loj7pHOFVk1wB2RGi6Eow/KsQyQ+fMq6sz
F0/Pf9E1ajSAFsvMeXltMXNLFMNTZXNNo7a5tr1TDKv2KVkaw/yRprH12l23tAJrgP9WuvFoN2FG
fNBY33ADXkNRRbroQNO6trvritmzCIZeVembwkTSmwXV9eev9gO0ia/WJ6aGxBHIYZg2frMv52bu
Wtxcz5JBD2CGtB88rlZj6166lvLgJRoEA4o//6UfQux4oL4B9B0VE68dYyN7XZf/MzUiBzSxHXpI
9Ns00/k2aiC93zVzWNVylgGuCUSKdiYa2q33c7Lo/qHruZaiURmd85CUNYA7MWfHBJs413JlDjtk
FtZ4U1tWYd9pUWX8zUj5UYQNnMfhbRHs1XjY/I/cO88tzaICGAdLYMalvulEM1dItfe9RGcqqVdk
AhY9x3255MljmjNu+cvTAv/zcd62+qTQq/AJDMhXH7+53KOEsSZDPzsZI50bA/uD2CVz33c4T+gO
PbWo0t23rqoIhQ0MyWgKPvK6iDYB4jZmy2jko1XcpGFNOgie81WxuJ16WhotiAHRSYAX+G+SASVP
pndO5ScCc/aqbsyuBQa9GkZHbF2uPEAqWvGPGmPoyzZZaduGmqMVhKi+0MBy9TPeqQrpqZitVVDV
N48WqffmM0vG045ZYub1d0am4yNfgjIfmVu10X77nDHJCxRUfk+FZmBXYaBjlVP8DEICcYNlNfqX
yXbVhHBJNvVNaaa2epknurT7bRhDYUJdgaOFbFdGcPRhmQzbpXPBrAEIUll6HjFijTvnsbUnrfhG
7lmqwkwlXXKndfhatvFL7ODKf2rcJB6Z37t29Aj8wDg2KQ3pOSQs3KsPBAYvZOfi/ia/rWA2qmOM
Lrv62LsOBfJWY5uceuZDo3AqElAeMbMj4jox0NBEk/7IsjJbiDrrnKp1U37qOE4XMBZjW4PI2Jyq
xqQJ523Tf2pCDjrQT9bNrRhcCJ81FcvMsJ12Gz9s6qT8vm3znLuRIk6rYs3Zj26Zu2+887TGCb3g
dd/mUr1NmNXbVsduQ0buKxTM2nVL8FVMkdzrTjofaPXrRbiNdqtx5jWm2ODP2X7vJlDfykMM5pSH
+Dh5fFBTWSjbo4Qvy165nSaTN7FckBdE7ZuohakfSvpWrr63orivz3kRGc2J3vU6WbzO1Aw/pXYd
JxVrx9xfEnNvdG6Z/ezjRs9Ym/z0u+36ICXGoQ4EbD4VDU0jWz7pSVGke49AqvQuiUnihiZgZuK4
iNL2jiRXDvkNZXilLjhRVfdslFz0PvuTW03vI1RVJ4Sdge2/lDauET2LrOeo6CbtXMCxOtPjFJ+Y
8TguMUrXjxxP4DoO3NQ170S+g12u8wxO4tu2xVNzZ2Vea71aALg9f88DUwnB552lznmP9hRkTDPL
7KdL9eG8VcZkjud8GdzqLtFdRW9uE+0uVcZ7n0o1eA8xJGLUVhUyhp3hNaLfm5VTmCdWwNSeIukp
eQQBpGUA6cn/PXKTr1B6TVMK6pW80OF5uxq4pI6uio1unTnXSc5s3ClABJz067u4Fcd5QnS4GyT4
dIenhc9U9pzWsmEosc1jk2QkX6qDItR/QRTEq0BGTtb/LdjoaoL+pbhbD2yHym5VmrskkX44YYTT
+OloW2cKN/GPr+wMM3Dm9afa6kEk2xiRA8uFhEjvx5H6ufLoxWVW1RZ7faUUHxBPjcYROlb6yFyQ
DiXx7LH2UmEznHaTnCCSrUyh8jJbvDdPlQYE/EnrjFwyNe2m4ig1BGkP1uoi20GqWdYeniG+27Lq
vaPV9uQj0QxpUOOBNWKGUI/9sASFLJ1s51auPe90JYwo1PICCoZk9upaweCUnX6/RmgnhKlJP38q
qK9lGLOcq3OD9pOp6mRO7qWZo6kJ13oqiNs4lSEKo8Fg2FK790WbNe7xz2f6b1cArFYrsB7fGKeW
97FAKuNVEesOzrmeiDBK9YXYCkEDlE4ad7rlaLDTrP2Eqe/+ot6/Yr1/edaCSHgeMepfUswwM//6
rH1zyfIZO+p5e6y8+9IM5Bx9R+c8TAFXkuYfmRdpygiJ2g3jXfwUWXRjaZcPC2jyCEPnvmEsdQRw
NxphPdRUFPX6L/o0qe3HmoB2te8rphuBWxbujrWVVEEL3yK7tabEQvc/l1Z66WyvcNJQpb0yQgIY
xvouToZkfMo0JB9u7UFH91Aetjvejf45phPCrZ251xx6WK2p+mwFSV6Kb30Ok/lsDrNzmAguQOhW
mQycNTRfBW3vGi1ipo9Rv2e/KD+7VUKPFA/R0gbtrMpxNyWOvBsjNq6LD5UpxPqAOhZ+ftoSFjtF
asdQ3q65QefDP34h1Nlrm/YvdiHMSh/rFQjBoIJZEevhT8n367OBHRFrcV8klywdEGXoSJE6VG0E
ij3OVjlDJJpiFE9gSQd9D968l/d84Ygf6e0UUzjb0npoitjhC06MRUcKx51x74IBASFjlJFzMkXj
GDsRMepCRrA82Ou+e8lY9NkRvRAYuEpOev0FCKC4p/WGCHakNqJPSoFFbT0KHRFsa7Rf6My6Wh2Q
FZHkx8IuiheyGHjDzUoQUm+ZwwtSo/jdgQshAzPDRfYFWgbrBUaXN972bjLf2EPJniIY3hshh3HX
M8AsvOFUiWUaiQ5tsmcg2qBKXUR6/g63ND9OomM6PjoJHzDrW2Iphe33ELhpLkYBqC2zgleC8oU8
EaJ9IzoltG+1ZDzEVuRZXCDtznVeYzUu0f3QR0iFjUzO2jkxqgEeCbKtKlSq1M1DTDDPLspTUq3H
GNzZTYttRR1Gqct6Z5a8H2eyTfpgXuo62xVakTlh0ie8KkojpOEZY++qsR6HBELWrDE1LOQww6Wb
/OS7D2P3vpqjuXhs8bmYuOMLQu8W2DRnN42KT4ZIKIml1drUJPQzmLYgIP+Ru+0qD5pRM5w0/u2y
03W0fZ8MJAPgDQn86Q6oNP0UPEkGLw+ei9eeS2sq4rtNXF5Jd5G3JH63/+nrY5di/WF2C0f+g71S
Qd/DjB7okWh+WmYea/tCceae+zbTTlRvbv/QeWUXVp5yx0PdRXYc2FpVz2d3KMZHDQ3aQJazu8TM
7fxhPER9pUZSmdgS76Bgr3qZyS3pIMn5pa+0mL3FVPP8l/qfW+9v7xNIVzztHGz4iMk/+/V96jCb
DuQaMLq5yqcXw8iqW1kXWXarphzpsij8khnP5pzb2HotN/rlFUXMSk2zmCmBHLOqur6bZlNXr5K+
ET6f2EzpI7qZjySYdGGslQG7xTTfq5JGSQHTw6InjABhlbsvV+6Y43WNey7G2LDvrSudsruyKrba
XytdQF7iqtzHC8ZgmwrU81M7sIYiHv5tEsayZPPZlnqvB1sNlxJQbbbXlzUcdhgKHrvuQ1m4qbsR
5WYcxSNeN7cs0W46wMlAjVmLNvPDOsyhztxWKSeKplw/rUI/Zz8aAH/k99ZOdHWn07VA/x4R2M6w
dDX1uSir2YEwCffd15z7By0bt06R9LOfIdBrW9v/mkP5YVUt3MqOmxljMylshoWmGt2V5lkpmmoq
ZSO4KXhnuv9zW1y7PonnozqOBWSwvQ/fE82uX2vNZ0e4vbYrWQToVen+amegkIkVLkWEzQJjH+Ue
RmxUjFv3aI4Ywe3yrpuzVWPM36INKDOPmzljs7nYG3hiM/5vvIftU1P78NzrHHtvzZVuleVijbXN
e7PxtH6/6ZO3h2U5XMPSsGnJfDhySHTNuaMzRyDzPJjTieskLaxgYwTmboYXAPpeURIbZZS8KUEN
ja97J0oJQ102ouziynLlK00ZHdzHlKatfzA2++eG8qO7TvOh61qcLUw6RTJhFcBT9q/VRDTFqmU2
ojIkdwLtR+EtRTUFujMu6RRWbQYDjl83chaUGjuAUatHQVzRKaXn8U3mXsQ3L4iIsHG16GgFHnrb
S8SDlYwCO++Vr+m2jGkuOvTWet/gFnWPIFNzbA6ps4ZDgmVh/hZAHmUyE6A6Xv/fzB0dVfu1Mze3
GXLobctqrlabtWTjP9osooDvmee3xdj55zguud9R6rXca8LFSfrq0NfgJ/KA+llgzyCAp0vQM6/c
og2ISJSa5C/W6H1jl+3dunz3URKZnzR/XVbJ9j1q2E75r4pa8gCUakyedd9MfEPkeK5JSYNFmOzm
u7QLQtmTQFczokXMDWwRjGTW3zFj0PQHzhDTXsIWq3NG0rhCMELQGxqQ0jU1eShx0HhHUj84q6e4
97Wg1zxZ3G3Lf0MkuaIkxBxbeKPFP8xS2csTL0xfHN2un73ArtNG7LtUm7tPIy5rRA4Zd7VzbfRF
1wVkGI81IYRlmx21uh0YSZumWg0OVrrwaee8WSGp1NZ2+yz0cnzKrTgt7xI27mB7PTdvUd4p4zXX
tdT7J0okyIuxpCX3xE3E48YU2yhdjs1YTVowIyC3bmTO+xnOlrZY1M7ePOy5Y/Qxll+ZLid11b33
/UyUK2WLSs8x8P/uMEawWW5kks/qkwIrGoBr0Zmi0tRa9uV6AT8QJ2OR33t9FzrhVOu4N4fMYbno
EJQHUyVAoo58id1g3WTF1Ly7V1jK5pyAD8SnxyeqZChairH7/xwVtBHQ2mfGwmvLSMCInztfDeqU
ZCCZG1JBHLMMKzotyyN0ZKiOVCMTDEw6Ms0bOTqZ8ZmpB/XZ9ufVXsshAKAy8t9bax7wPWpgKT8h
LjWWI5Io9P2bZ74abJ5HWQy0+dal0k/n/5AQPgGM5yzL+jLMo8Js+CvRUrzTDwTZKnq1RC+CsKUe
a0Yc38nS7wnpSjPAwwaBhbsNfdu4FqP4rkAXxmDfdjUQFCtocv1Bl1cckqI+VbTtCMtNIxgfFLdm
fwtVmudRF20e76C1ZmtS1jx8YYvwxfm/d/Zq49n+efMoJHlnmISemFP5wrOR0cE0Qc3u42YU2mXb
aIs+X35ONF6aHZFU/rhn6qGpG9q1zFVzzFRZiLq8MG9qRrB+MCDz5EDSSbkOYDO0tKa2Ti6BtSsD
mq7Q6iPJRh1/SzGY2FL92BvY6eoRmRLw5ZXCsdTmiuaNa9NlbjZEw43TdNb6ml5pm4NX84V6mcfv
zuyFQxEUw3pAAhXGcKIvGVZvo0Krd8muCAzXH4F0znz55Y2l44599ivwxnfyut1PCTlCD9tLTJyP
5gOT9nr3NDcL56Yo2BkvQ0NMGl0Ls24B26yjqugLI1eO6A1XiRBw4YdQeokfCy16RN+wJuj2sb8C
ZXE62sWdSwPc6vdEmrKkSz91+SacYuabaBoGRces0SbZBNv25juj4FWXftdzbEVXn9v1y8FEt3oL
PZ0Pt/k5xzmHgDBEQDSDTCs45v58zzV+r8CETSsYDAJmXMQTH26bPZkVOvFzBRd/ig86UARv7u0y
LxNUdkbL/m4hQFUPQIMn9ZMyhCmwnKqE4sppShYEU66hJnnX77pb9+q1/fMn9D72iPHV66aN85LL
uHDsj61qva3p6btWe9k4vRNaF/yvuLzUkb2+wQBsOO2nOrag/EDcVDRJmDVgGACzcfJVht1nKwfw
uTDGyqHhtjuatGV88HKxZDsN9kOy165MYvpEyXjsyTuZD/Fi9uapBqZAI1HvreqIPXOVq7t6foRv
PINYrGPdv9Q6V2ne5dXuN6BZS3ZEv9bRGMSdquVB76qcRqpyOTWKKWMUn8MkesnKJmIxy8LOxA7V
33DsGuKTn7KYmhl/ic3NK8U6M+2LIRespzmlY79vMUg32Ga9SFwUce/L64bPWi9N+HE31PZW0M40
R/HFXvePpo/W7XTzLkyloiLYULOV4Wv2ThlAhXAoxUu3g/cr5dHUOw5aVNCcx5O38m7/o255bPBH
ldasVHmtLHxqPmhcV+tkwa0nC1NbED6NG1HNf3FGGx9v4CTaeai9cd2v0yuSWn+9MaxFgG65kbxs
7dkV1lje9g2kXHok7uQfak1G/QGRI+k39YTYPOAs7JMDPY6qP9Y+asTdZvj48zp1P75JxMZi1uD6
SaqV7oiPdxmFSr0sp9K6IJFDxDyLEZ7qVgpeqQdhjNHYPynLU0kI4ayHcxaZzbemcXmNNg/zVnBZ
vdkYK4Dflq82sgf/oOuVFmwH80TND/lndGZxiRtuPrRnkCU/1utMDoRlw/JDG6lPNyJRBHxiwEEg
nMPHZwk1eeYOz6avpZ8jPC5WsHmKwdSzdjJvoFU6IKJIj9Dy4/I217GOcM+JaA98Yo6HXjxFSJhx
sVyPVKxL/C+sk1WghPX0R9KBlEYqXenFgwaz45lLo3iXrjL6XYdw7DKTC3FviKqqfxp4u+Ogo6r8
jgttifelXPgekisy38X+PUPcwlt4BHve3jq5mml5zliUT/XoiPkrV7rl7c+PkBH/h/soAzyEC2yH
BHIylPo4j+ot2XRL28BzNTUuApgLWffbTWzzaeftykqDjbRU35npNPHBUMzqHrK64xiKZywOR4Sd
VXl24Bv/1PIhdoADi2ghZHGs58c0i9DnBBA6AM02ZtGRwFpODshv18oOdorp4lbobuXts8ZD/q+V
TjcEOPRACTMkWl9bLXPGfTbycwToUu3ogZfNokZSQo+JtCfDIhQIpsyQKVZXn4aprkhK9VfG3lbs
/Eck0fq2+Yc6vJwvdKSWk85ODwOkqAHW2MXSD/uW8Gz7Xi8438HBZSsLattAtksY+UNGCsOYkfHn
zUyvqsQC9AhX+wEJ1AxGM+8FSjSf2U+wtT5GlPxJWEZp+YPlhUTVuSLhATZOaDYdbUnCKLFpA2mQ
WzCctq1y99sFEF3a8o3VhO/SBnRHPoTvtuVuMDFL/APhgsIixWLO5ShazV1xN/LP8bq9/4eF69pI
/syssXDu3WFyz16kUVQVAOI+ea2tqmNx9fPjLmaqxQeLlzqAr08oLveV9cnCe49IY9C7MdSGCTmo
jv3ZOACH2hlmob8NXiwj1JLChEdHPXHWiODMjn7iJPQDDW4tt0Rf4+j/88Jdo1N+8S3SrQag6JKX
CCGM8n1d1/8zgU4KA/pXY/sXHaAFDY9c8j4v1/vchiiIrveqkYxX7KVOdLXYTsL+WvdVXf6jKuef
zeS8jd7miG82VNGKWE6i+TazbS8KmTCm1m6ah/w2Tbv8OVPlEoV0F41phxN5PRVwsz8kbBbG3i+5
WYSGaHCvd2VqhpsxtPO6tcJGfeoepeHoZznXzXzfRJ7z1XAKAbdwiI3kQjPOwHylyUX85QT5/avy
OEAcgCOeAXzS/3CAlPxQEakr2oWmMfbHzclIz2ue7mQ0Zvet2zNenptMMWPEMfJXYtAHiKMP33Ut
aZgsIBkFWPobVrJtZldvuuJGxmY5nWdPyLcu9hPwQDNTlocsLkYrNMimomFPp4AMD7i3w8nKBqAM
ajt/SZ/I94WX6smxK70Jr8pmqS1sI7qpZWMau95o6RRuJWdM2LO6M2fmhUHfqjwms8+0Te46zvgK
sdoojsXV6755x/+8PO3fDm0qH3Qm0BaYsfLHfigyATyMkIbN9DLaMcuzMRwtvynLMVEHydbvf3Iw
Xn/CTcyLCTteTXvmo+70pq+Bm2A8PAFzfwXfkQLXaC3GY2kSzbFYCQ3kJVf18mn7k1EAuuVdPEpi
HdSVKRI7TsERxpQHR3/YTjRAX5cBgU+45DVf52ynpthpczPv4sEx37eGoEV7RB1yYSDALyqn9c62
Plh3uipi446IRbl0jIMsqT3LVJvAh7DC0dWSG+oeNwYEUbG6wXxjcv5Wsf9KAmT5oG0hARuhCbUQ
y+gDMBkVim/Ueote+WoVJd6bzSHYfMDbID5TsbGSFZsxCgG6roim7bHqKe/1X7BEH5UkKK5sndmk
Tm/OtrlG/Lr1jGxtmI3nGsc9CML73JyW7DyKdsXUS+OHiPHQhvFKFz0p/Jfw5hv0Fk9/XmHWuoL+
d2gmWGAu5jDBuw0A5aPwx4p1gBNa1F22bBIh6QKeY1KEAMdmSbfq9Mcm2kET6uaL1sxolXBMNzgC
BpVo+3Rggh72RF2uPgabm4Q1lYbF/GMtpxIsvbQIVGqss5qhJ4f3WhEZmM0YQqW9PCqpZo6dtvF2
VbkY9WGpacQcHYwNBXbJnNvpxlchgLh5j6+cya2u+PMX8fuIimgrmJxUorCi1kCtD8+DeeYkUISP
F8XWejsKqpzHZpEeTHRtnLHJmUPhM0VN5oqOysBoD0FoG9PJEWTCmM/wPBvztOUREZGFEz8oM/Eu
HG0cXm2TtsULlyF7OjBt1h9QZFYpzodx6U5Y6nPjhvkzzAFsx1CFNyQOb1urbpHZCghEYwUZGYud
XDEEG2PHHmVkhbKNCnGj4B289UzR9D0OZazFtIcyPYznTA7fgfG58uL62lDB3q3AldOQk5z/1iox
dP344NdOXL1EdZMq/vC5rII00av5R9/ok4klOpo1n3trTpEBvEKzzgztKakAudDt9KQDJmcTonT/
j73zWo5by7Ltr5w47zgNb2501QOAdMykp+heELTwdsN//R1gqqtEqlrqeuyIjqhQhQ5FZhIJ7L32
WnOOOWq0wI9NBJEHVHKIfpInO7YmtrmPxTf9aHSYRlXPbO1GE6NMisvaIwB8zH0Tree0iUg+4ffM
urLA9lkgo9xKuhEXqzSs6c+QoCfLOP4TfE+OKqUn9lhN0pqqiLsXPmXv7GPLmvHwHdvTUjTmFgVg
HlAkHfWxGo8ThhGh1+YtbJkhPFMBB0P2UUwp9mxiiEB6yrhy9wFnpMW6g8VgBf4g0NGqYmT3pNJk
/N4LpdYPsUETlxCZeGoI2ZGybZ/oogGOUbHT51bRqgR6yIW1Q4bE9JKop2ydWmjIdzSvJHC6H/Ao
yK/F7M8k9lw6eZK3m3g2tfKkAgtEmwgsyOVUN0WyRcNVUM5PIqJuTcCNnaSidbTNcUyi0lKHjIAJ
Rd9mcpx8mwZlzvxjG2kwupkkpWYYMf4FYihOS3Usssd4Nrr4mg5hrrlFDkPsHPnN78KZ1Z9qCJiK
Bpj45YSwEHC/PGNMwzMWRKc/CcKCs3pWivrSQOt8I8lLGphU6UO8HdM2kx5au2AWGaCHHPlMKpKX
zGFie08qcnJ8oBxKhwMJHwdt8JCbE72VqHx6wGl+IY9TeYFQxe53x929UuV+8uwqMPwgKcxLHanh
WthqmW9KXu4bMAC2tMYG4Xr963VF/2nX0SzOtwy9dZW6yTa/bOGNOmidlQbKySCRk7Ob27QqN6yy
TERrTgx3o83zgHsCNw237pQ3eDpVdT5tqqHDsFHOjT3Q01q4ZNzQ3SGndy+7kVak3VpMUngCnsqe
V5Vh20z3cYE9Hot4BN9LV+Wj99iYKtWYgJxJKo4BjsTezNy33xGWRU/pcOpMIX/OMrCucxOT9A2t
Ja0kCmaqSsJJWro/K+TyApskpI9HKYum4JXbzprvp2FoxblI81Lyfn31vpDE2bM1a9GU8+hR/yC3
XXoHP9Tn6Gs5Z0loUdPGRmYGa5W8uRz/McELZom4ydBGitERNAL/pTfD8luIhEl5tjCmJO9Hn8Sv
39PPZShnUTopqoK8hfr9q8RFGyJdjHmgY3Bb6sqA1j4dgpjeA2PXJAmifQKuIL48tsaPbLbjWPQY
EFh9AODkkcHQodLL9iKRxza8ghYkwn3ZTpF2EwK1Jct7LPNu1QUmMdwg+UX1oI9KbX0r82TuOTKl
Wol+ZJDCA+FUVrYarIGBM1qXsfxN7fRVIO7QPQSNuRzvnSXe4cu4mbwLNCUU5yeobZE3Wy0alNNZ
zdHnHZkhv77EPzVXHR2ZMWsEH7iugDD/sk5kOboo+u4O6THaSA/ZGUXvXGSs2ZeljbSBVLVwsGjj
lE+Riq7Fo1OtsqpQuRnPQ19RmNO5IeBwQ+whyYy/fnsfabmfiiZWL2pI7kiqN/ppX+7KoVWyIbVt
50TLY23FzEIu9vagWqlrSUI06+mj1dSqFrYTNHvDWUN0n+VmptkiZG4CwzmEeuiohzyuq3EHiSaI
dqKwFCJysQFr5gooAUuzU1SAgiAZLLA8SGHzfJhVbdDXIeoO62ZKA7AKv/7dflqhDRZnAmoNXowP
4WszTjNzdgwLCfXRUhN9YG9GCmIYdXNnS+c8Yoj9srkYjVU5DVJ3+PUbcJbP9tPFJcWUWbehUxsb
Jjk0nx/5ummjlgNKvR+mJn9liJuM1zGuuMQnXqW+P6osbbs26435kaPFKHE2D6yZYX9K6jXj7UGW
dATLQVYnOxnMJMiGj8rjeKQnYIClVqP6JpHPLlkZkYJwrhqrStbxZ/MB7dqYwcgOnmGdfZP43k0z
yep0FvQ9JXki38+VMaARqiRyRHfB0Cath7mmGD26kxS+TQ0J7ppWmF4JV1XCtI09mkcUs6LqCmdv
ayPCMFWbQm2tIBtJGc+GI8EIvWZgb2D+vYuDsLY3RjplZocEe4gG/zjxINIdoQCFHf0A2KtLV63V
0bfEEKwcj3LAEKf2PGlveZDHzkrTuoKovowSagXLEw7ssQclBylcSUYsVOjDB7iRtgunsPKjq6pV
HLH3DamOxUOC0x711DEQQU64FXnw+ZNZdDGDpGWD6vacKymYOqeP5u2CrLyzer1xXJQySKe1SUZa
gmWjn56ZzTUV0YGNGd11jNPv+y4YyvVx1NTYUiR54KHlem+GrSPBDhgSGSprO3fR1fF9BqKiPTVr
ZpZsRkli4av6SYzbeEyWqbeY0EsVsFXGsjs3m0kVv3lEfkKOOyZxA0uvejECkCT1ZXVKQKdMemlk
+zAaOZVnkcrI9Bi4Z4aFky6RsUoMvq/C74WNtWLPgh2qdG/Hw3Y5OxzFdVzcL0Odm8rmuzbgY4ia
tgpDbaYhrIDesaaW1QVnpaOehcVRNXKwP04RiGim+lY/MEe/fgh/WgUW0ayKOYO0aEwaX9f7SO6R
h4B/3LeFEkkYYvXsMurJ7tjEMgym+5BBorK18k5D2vyB0Pr16/+8AfAwsP4bHNkNVqOvl5iDORvs
pI90ZHRk0lYUIDg32AowMHywxkWSd/ATOYNmzNBqsO4iMpzzapai9NJeIMAn5DxRJnQf8OXfvL2f
1ijWR0YWpkIXSkal/mUDCIIGDBEAm5P+Y5xzPKceoy9kSLnldYvddodNMBl8GJTIFnNDTs6OsXKR
oYCtC2Y9P8kR5o0HzSAwbjVN8czcTS4SmAEqrfaT6aPRcvysf/0L/GR6c6wlJUmxFWJxgF5+baWN
02gPEqLyvRYaWeYLVQp5ctQljDfPZGVYN1VmaWfVxwAa79zU0trWBzhmdpmJ1yPeMczSHhWGkQUn
eVo2xsX3ltmH6E7ChiBdHyVgnJWz+SbIW/LrYslumw2uC6YhpCSwlEmlZuwFYg6dRsIcJ+d5U0sL
Bn6ZlM3kzWL/FKP1/OtLsJQsn7YZhgG2A3aciZOCKftLXa7mMWpwuzH2CR0xeIBFlRUrRV2Eqe7R
f9D1Uq5fYjdRxG/KqZ9uH0ZeOpklXPnlUPn19umIJ6znxpJIci314R02ddae08OV6Zxq3NjCE+nI
LhuHsV74UcafgpzIOTZ+s9n+fDqhQ4mRiadcpaKlpv282SaVUpRtQwUpwUJqzorIKsIDrKsyXdP3
kSGY54bdPxo69+lln3CMhkKAPkN6rYsafc3imiWzxGxS41IiBI0e5ccucpSRZBnntsXemMSTp46Q
BLaFDF4faRi3hlmWxkPQ4t2WVUOCJ0JXnMCGnoPUKs50mrh5X0XqCdpsQDClJVkpzmDbSdZCL6d7
cglkUmfgTuKBb7qLXgGrt2sNSS58acSBd8qCyXnOmBI2vaN1+Ne30M8z1WVqSdlL5CdnWe6mz1ev
siG5mu3s7M3aWVboOOvyA6TJJt0poxkTyNs5VwL3qeKrtPFv6pbod6+gF1Ee+lwvQBshPjbd37yt
n6p1ClNMxLbJQPWjq/n5baWTYdAxtIK9JlkYYgRVfekh9CSPfWK2jCIiS7r2WYVKFF4WUmWS/5tU
2o3WjTz/emh1mMKsILXaUz6ZXF+jKGYltWujxfPx6zf78/SXtyor2PkWXLdCb/bzm+3jsUeWk9aH
IRi75BbwUW8hsOsL2vrU+Kl5OM55jQ953fE09aGIomJg8TA/cquPy8wRGP1dgPNRrhznisr3Dn/K
pEXSlGTaQKm0GlT+UZqdEYbeNF4PSiDYdlE8DL7mhPW8gF+CGosIHVnUj3SZvFIoJ8cWVlSjv90Z
vLvqIDTgzGt0ZxFQhaHsp7dBrlPO7Lj33gpimjp/Vm3gsnLQBAcN6E3ts2tRQKHMaQcUvCEsIiZJ
cbub0tmcNvPoyOCOmKfSbZP1YQANOACoViUrSskayEW2NiXcZ57mFJw22Z1jr094CF09jCT5VEWm
rOauKteiOxgDZCAPjip1KWpZGvgxvKTf6WG0LxNg2up8gkyICGEiII3l5PPnKOKowGgkqfvjB5WU
nZmchDRuunPd7kOTXBVwEB6zzKV6hcJCX8sZsscZiCUJE9CebU9OgNoApIdNsCN4PMnOzFgY1SVL
cHN9lIeTSsyTZqVyuhBsHIFdFgNT9ax1lJUnx5NS/tHQ0EQcklnPQWXEoWvIT0eF7TF93hzCYj6f
8xGZSYNmTL1uMzMw97lGo+g3NtePX/2HrYZLQ3wc2w0Oa4PCSvuyTECdaFspjaw9rQwp30BX1zbz
JGzkrUgbNWWr0EZXzo9c93wIFOtMWFEf+gmnDmV9FFODxaNHzhyhIqdIsyXA6STb2OaBVhLjy1GD
POPxGEc6DlodO/nUjzXXvrBnxW8yhf9S9Bhp/TxQEDcimO/Dw2TV6omsyC08tzAfJC6mAQzY+3jG
/+Nl/H/hW3lx/FXF3/+Tv78wdAQjELVf/vr3mzLnf/+5fM8//s3n7/j7afzSEB/13v7yX23eyrOn
/E18/UeffjKv/v3d+U/t06e/rIo2bqfL7q2Zrt5El7Uf74LfY/mX/9Mv/vH28VNupurtb3++lB3p
1vy0MC6LP79/aff6tz+XEcJ//Pjjv39tef9/+9PjT8Jjf/qOtyfR/u1PxfxLweuqYMvGSMJKTv0y
vC1fsf9iv2FkY1I60BqhgvvzDzjWbcQ3aX+RBqMtbQmM/EtA059/iBK/H1/6C/0mSkiWWIcZKsKw
P//rnX36AP/5gf6Yd/15h+EhpwXJfWzxyC/7n7J8/Ye2XIlIMgDN4vdkom5N8pG4tYd+RTt++g1T
4rMx/b9eiRfiaqioTL50nlplAAZSZH5W2GrkRbUBLUWX43SN/fKZHEr1dwmUn48+xxc0KcrYOa2l
yv7Sfpg5jUa6k/hRtKR2tiPS7AS68TvczRgGHKWaa/aqznG2caTbH26A75f5d5eVapCISQzmXN4v
lzXAZwxsOPYLOZYpyiu9mTa6ItrCl7GcZ7+5tP/qQyTAiRtIVxfoiPr5QxwJRSD6l9mDYhfqnRQ0
RQyW3oZRBDm17i9+/bv9q+tqL8GeHJuABclfFsFYmaKhBOLRWEm+0dVZQgxk3etpYuyC0kLVXyXa
Raryx69f93Od//F5ksjMsovKg4H3x0noh1sV4FhapXbp9yBUvbmuPQPWjpeY2kvQZII8B7w8//4r
LsdCFdUlh1fjy3VVC1uAT8/9UMYVAvvQ1n3wd4teV42uFXmefTUcut8wuJHx8XH9c5fhF9NpRaL2
VEnhRbL/1erKcLPUx3SZjZE+7U5jQ2+GT37ABMNK8jpYanAalaSEb61AJTVMgWK0i4JOvpGIwRu8
ATtb49aGOV1NEpocH4Gj9rZA1r8ZidbKMMeaHu7vlMoqDJyuPGj4vVOQ913xPDRMKV2HRsEFY+tm
3IyqUPJvS9A9NpOCEAfULOiUVgZVZOGZnLAsf+qAdehD0l9FbdmOvm0nxWXHHYGzAkJ+sMrCqoJM
W6KegYwJZ0WOaU26mT4b02psRKD6c2p1qifB+BEeqqqy3NthnM4JbsmpBeTWGgZDaQuQyoShE/V9
v5kqnaBrMNZy743AwFM3QX9DzkU/5K9t1mAAbqTY3MCrTa+gFQrzku4NAXN6Uxd+hfNCR203q3je
CqaoGbL3aBVGSda6egXQfBPTBuuJIsgL0mKkOk3WEm6Vx7404shbACwkMVNv43YSSbmmtZEZUGzL
9DE0TRaZBrQO5Nq6UL4NlaIXG0cI03ZrKHnp2ilmS1sJtaenMMthe2bg4SEnQdj6TuYw8haJvp1W
LcekV61UptqtA5HMK6Y55olpgBfYJqXe67daFBaJCys2LXa5IypiN6RBTA9JGYMKGKbeUO4RzwpV
wTmLKe7MgIgwuc0gKROdxFEU0S1Gs5KWNXtFEPgjLczqcs5xWOzxpmfG6EVkftCxSXs9re9RjA3W
ukX2EJ1hrJXA7+GXolIGM9jq9XmqghRzc73Uk3XU5rHhZ7GN1VMpRyZ/G9LGZbhucovZGdhAHJ0Q
4jjppxhey5kuu+2UOcayFF65W8tJHh6UvDKk+yjnehTQyaS2JpE0Nxcmqz2RCfmghnE2HWyrUbPD
UGsC/XLS9/VrXcb1EHvRmCLrhQ3RQtPiA+JzOUN8GYcvCPVL5Vq3x0Bb2xiK9cmF9GIZPuq3cbif
ZbU03cqRmxpnZ6MHDzxgTeOmnUx2AIEuFOrAMq33LtPJh0vaFE/npMwDz6MDT8GTW2RLXoi0/Sa3
6pYDcqiJGr9LiFGFUeB0H8HquCG1xkg8UeXB4FlYxpY8Ig7WoT0M95UW11dQeLWKtAYRQXle+EMY
LdPgNLMa80ELRQChBGQkcsdygkIsJbgdR3KgzxBZdYt9iLEa5r+GwPrcLM3oQJAtEdlZMinXkanM
33Itm14kBUCt06TZA+Tj4aVWHcCXNe+pXZWJnF3QK5Sf0cM7ryn0uadBDQwiirOma9cjwDDGIt0U
wPvMTenSrKNA46gPzzW0aBG6alDo10UXoUbGM8z1zEurvkFPgoswq2dNdQORpu8aAEOGQMRWPllw
0ELYjRJ8B70nCfaxjjU81RirA1MGEasXyYPCiZafCDvgVauFjFp0sFpc2z3sfyfSgUKmRW48zE5d
Rl7dpZDo8OMHHKPg+nGSM5QJvij/h0crCgp/iKv8Ng3LmIQIJZOQVtQqIt2oMFGQhuHcAqkkDgLj
Fk42kNVqygcHzUghrzNgwo//jKoe2XZ8Ixmwp/1AjyAFNHFv3Fd2ysDXIdzH9JsA3hmoAse6Iqp4
LLzIrgPud13PH0WfCKgrqRLnaz0BU+CaVoSlz9DmOEc5yFR/D6e7zk+x1kJnHqSoI1kIbeVpgEpi
ogtjhVcihYjs5vxapPBVVXQe2xihV3mjS0HiW6w1oBLCXJ0uqqZr4p2mdFVzgi5exeGrj9Zwopf5
IuZSB8dcjzxtAdTPygEhKaFhRoCWxadamwbBTSMwiKzNgh4gyzvpwNewT0nXY7ppzm7csCG5oH60
0NeToZk8qUa1v4ojQ8e1nEmYQFwhw+t4Y9AXOt/CCor+QYpw02z1MVNxazqStJx0spm8smrMoldF
F31zaGqbgGArtvVpp9RQKfxRm4b6Iq3aSt+z5loxD2JZ4csOOwdfWxopcMuwOAk4sWQI1KvJ6ILm
1ZHQl+/RROX6Kb/YPN+LzsbS1+JRBTRIURK3V2kSQG7prSXRK1MHM3luxlyW3KCJySQhKGyyDrXk
xHT9wgHV2bOJCV5ZsRLguETAPBnDrh96Zr1djyDUr+IhviaHZda2FWtf6hq9+g22o3gHZ8eMBGr0
nj5NDIcXj8qrqDuxVex87PFlllGywbOhW54ymTx6KswBGnpE9tKlM3mpdWqgV3IdQKP70jZycDUV
lmnXYtKlehAJRrFpg7JsfJEI46XFqGB4qlVb3CGq1HsSbMQzmMkh0cRmgdpGGhr7RUxFyQoUi/p5
iNjNV6kjajT3oRLmW4wgrb4exiK4NTOylwSIDbLFyAYJxnv8KyDekeSkey0hqZJPnMiUHey/SpxP
czafUAAscS9kLdmjz9y9OzhdKebTISkU5Roog30rwnEBj1QWOgmBCxd/9zz0+NLnxGz9wYiH8ro3
ZN3ezcsc3A/jESV3nSpWftJbWPlPy0LBJ9HRAMvv4gYV2j3LN/CzVCrRaChVYDfeMDoW40rbuK/n
1nkyWlM6C+FR8lG2pnKmFXp2H+CMmrYGPv8S7zSIx1VkMGhZtyHYDxdUXrvIMolI8IGfxmTzsTXN
nia1UU5muGJUW511PnPJWcAlM2fTclkJqYI6Duwi8cKyDx91w5pOadHOGe5p6h869JH0qFamCldC
AWFSG5H+wcMAwQR6Zn7V51wcIPbl6mlddBjoUj2ypLWJuzr3pDy0mzsGva1EdAaWs+fRhrG6sSSM
yIBj+HA2+Phm/NemqFlFcY6nJyPeSbpXJJkFa7yQgk5tizzQFci4jX3Nk1TexEZkE9edwvjey/HI
QuNKwN1lPxIdNqmE6VYKlDvkycBuxcHIVYckbXzAafo9XWIo0/nYJo6nEY2VURtYYN0HAQeeWk2E
J+gdLaLZoQ08WwreJgaL6kRN6kynWJjtZkVyMfxlRDeps0ZohC8pb1MW4mSMYwX5RYeu2McA1Jmv
gxkriLDSUm+gqloQrtHDl32zUc2Rh5KJZ5zckZ9RpZHrcPnsFyc2obhm3GK3ZMGWzwCaEn4dsGEN
nTlCJuneqfITRqhpRn3ZWrGfRJH63o9ZfNYOyvgg6iKHnkPuznAVYxMBzUDonwNhHtAArcN2eVxD
fa/N0WBtcscJzpAtaA+0luWnBkpK52phNz3GVa2MO5pw8aM1yyLyMO4JPK2yVp2NZKy/m3OJ4kwi
VhDabdM81MSi69huSAH14KZG2YGqYDyPmp4KkAU4xCI7pWEKvnRsH4TQMxZYOkzTivUgbTc97HUm
xhCQJaoIoT4x1ZnvMtNWQbJPVvxq10mvr5QCcLGbY+E+jepaWLgma/upYwRz7ei1ZLh88vK2VcoE
HVIWzBdxjkWRHb+Rt7Nc0gmInXBoPREo0nMER3nXV4UzeiPIS82TONwDd6bJ/dSJzrnQB6YMuodr
o69BjAVStNNEagtfVTikUHMx9gCR1eTf5iIeaiATo2StgFzTSW3NWmAO0dX8IpBH3CVJILT7ss2H
OzhMxZ2eBekZJZkCuV+zw9OgSZqHyeqYVWixkh4MMp5ugMTNhMMNXTt5KJ4Y+js6JnTPwGH2jAJx
rlaOUsmP3aiD5teU2N7jfSejRqiBeacknbgUwzzftNAmY5eRFqICJxzJM5u6ib5rXhjRumqQXrtR
gogIlxxeRIbPRrFncgOy3IRKaXsidnCP1MxfQb0X03SZVUFcerrO1kgOhq6CQFNbx0WC2SBboHa6
aYeOc4BDRX0mO6hD18rCIMdKnLUHwuQL3B5BMn73rP1bfcP/WVPwvHorrtvm7a09far+F3QGaWct
Brz/vjm4E9nbH+X7H6dPn/qD37/v2CKU9L80GmJIt5lfMlCUF53SsUfIl2yNsbRjMdzDN4HP6B9N
QkP/C1MoYi6beosZ0SLS/N4k5Et0EZhB0aamewjG6d9pEi4d/382JAwmG7LsmBD7GLfrYEq+eGtI
gy3VGW2mm1tJsG2Dp5Ghsgt80uZEGRuXFmQem52Z4IHK+E0P5qPJ8uXFFZRjyP0NDJ+q/KWVJi8r
JdJLkgmpR/2grMc1FrQodHtsC+tYVogkl5bzTSWqYCdqmZiMlA1+cjnpYECl1eKTm2sfhK2lkVfm
qcg9Q+9Yfc0027cD/xHN6n0/5SG9wqiW91xpFSGvpYD4SoOLmOyBlwGV0OgHhOZRgcvBKmyM9q6R
ybMAQ5a323yKgYIqTJ+YLpEauo57RMvgqNVyRY5apcIMmw5BEDmX8Ezix3YGBu6GUsp5XYTDeGtq
OrOgzHhi7InkhEYN8UGZlmdsQ/XCbVBx002tAu4B87R+vMz/94TSf+dh+u+fz9OnrH36sdf/8e+/
t+71vwAW2vgpeARQidrc+MfHUtFp6pP5yNiYditqYJqV31v3mknrntYdgaWMimQk//94KjXjLwBH
Kmxi2omWxgP67zyVvNSn55Kfz6iaVUG3bCRnGG6/tNTlIcylMOVQb2iw/mxrpQ74mA1SvM3usqgA
HE1PraZdKNnTHF3YHdFMm1ZNXPD/l3JHtEJSeWNyoFRaCXE9BKlbim0j39Js3GqkRsa5sgpJGmgS
GFPz1lYu8YN7poFo7tSMUX3w0kN1o46YtFKv30vVC1FkjrRSpm34zRwv5WxjNUyT/Lwn9W4sdm1I
86NyS7Vzg+U8WWLCgh5SEW8QelnUnBD7srVoWQK7t/PcByjhktjFGfKNTAQC6lJXFhdViMxOf9OR
hmNShLt13RdwdKr3GfNK4NxPFSD2vH5WAhDC8rSTtAxSF726cNsY2mkq5+tYoirM7+30meaEFy9j
8tjErKRCCyNtKPDKwVk1NBvk9EWtqkNpXMsB2dv906iVt4YdLrTztTGhC104ZXlw6/Rsprhh8zLa
h3W0orJEEajspJIwgroFaN8TSaWtiFLwU6vaYoX1lfF9JIamx5ZsXU7xo07hwyxRLx+6cB/VCKUs
yZXJKJqaMxSm1JnhivQN9P4vOc61CVemijPgTZlf7PlGcp4Us/PaRlspeedF07OxZA2F8YUTRDed
Ha1Sa2sQv4aIdSMLUCbWvQykfZJqr6uGFdlWbme0p5zcvEzZBGW0iuhKjcDYiswL53SD2ecc8oEL
d99TBQuxpngA5jcUYl5lEg5W9StrrM40GjFCxRBaruQMqgb4J0RKGPrqVVQ/FRn5WJxeBjJ85D3o
sZM4EpsEQ5noEr+f4n0lq2AyrrHAjslrods4mEi+sgZfb3ejreOIfZTH2FdLApRY6LOk8Rbi4hBq
KPC4v41sVVihtyAoCn4UHbIdcaxSKfuUfFCfrAPC+L2FW7zABFIV8Wa2z6vW8DRrFXLeLlTiU83b
vn9A4o1D8DQTAb8o74EnYXnFEK9m13llQSJW8bB0pOmJuyT+JPELSPFVBfy810afoxzHVVLA6pkR
2xLkkpLcoLL/cASrNdzO87aI6MoR6TiENIIxksY00AvtJU/jbZEPNPKKiaFZ6LXRtKZ17JrD6OsW
TWvrwkTvIMmHXrmu0vE8D35jFLWWAcc/997vC4zBAARpGYbNr2MsInJVJ6I14KrZezz4OFe/AbN2
B4JVzAExxEWoaS7HDXAC9oE0WJyc+UqhiV7NI0D/YVNmAa2jao3VYY10gN34AufOmkKHb7O8Snku
xiuOtzTKaHhz7o35HqXGNUu215QxLaN7AFg+dTBt7cvoaq7X6Ie8nBHiZCuuPqDU1h7JlFK10bXl
Wyw4K5Wn2ewjj4OhO9K4nw+m/opyCfEFqQUg7PPSz8QuiZ40B5Fp5PbpRhpuiBLxmfh4Njoe0zwX
0VVOfW+Mmx+2l38xGlSW+divLioF3Y8j1w74GodPLuqcfYMucKED5iOr1J1HmsnF41QpXiHfmxYX
ZYMvjdic/Def6xev4PFzZeaM+RYzC6i2ZQL1wyit6CUEfjQIXTojK81M3Cny0hG7+AXSksR8hpME
O2+OiBNtVrLtGeqVbu4K6b62dmOwSuGqsS6pt3J84KmXpt1o7EN7kzk+KSWubG4rTqxS9xv5xXJh
vly4D2kbGgzeuf3hSfrhXSvcMbHiZB0d8GeC/HwIHt5sHZDa/Ob6fJlwLvsqL8SkXsOpqyvO108o
7LJOxv7q8pSpmW/j+Q8xkm1iexvWv3st66dfC90emhLqCOyjHCf0zx/GYHM8VYOIVrt0sAvzygqU
XSyGbUhqdG/2OKFmn4AsV0m0+4GAI+bOG8XYpYzg6OqlA1MAy22LuXDTKflmC5kQkmwdQrdGI3Yn
h9ISgutFEqFxoCPAKF4nYe4P2m3EwzvE7Su0ihXrP/mc9S7uZU9eVvOucqvwbBAvig4Lw5guEJ8I
ezgdTZrE57p8WdvdSoNpEE6XTaS4lmL4jvk+GRrYKPQrPJjI/KiNG7dnJiHPjucE1WOfa7tSHknp
YMamsJQM48pqMrzbt3QVWGPrXdWEPuLxbZitkvk9ly7CVJw00camr8BdwYl99Nv+TCGNsRQuHWw/
VhRqFZVwp8Zrgxs528V25Rrt1iouS42Uc6taD3T0FfrQDZfBeujDZk0yomTcLtswKI+NMd1h7HS1
evKCfN4S9Ov1+nVlTR7ZJe4kn0KjdsfpVZEPqV1jbhzcSLqZktirs9fJzk/kHGescTJ1hGc777by
anEJNHmFO9kbiieiAUmDPreUqyQ/79ttJwOAvurZOUwowbV0F6a9L8MaZgfIyzv0hn5tG55MaE4n
VZ5QD4Pia/SdgKu5+LNcwlzcIUJjppHYFlWeydOqU7S19kkajr7gtCKXE628wdPFodZlfnXHbWeY
VbO2a+f8xs7aTRTa7J+M6PR+gMQHsVuPfdGCYCrRNHLpUkBfbG0zUNEweVFrnvtM2c8K2ZKa58Rb
8CRhBtsgUDbW9JJEtZ9Q8Gg8J7jWyFnSvI4oeqAGoeOXerSixc5wzy8ic+U0+o4xJvl/t6kFcIRM
F7EptA36bxfOD53gWyUIV31Xby3zou10lnJru2yp2sBwYUx8YrM2UtFsZanAOGR6jkk87StemssR
OxfDWJqkG2496O3rXL0Hduaq0JirLtwuka+hYXu9se9tiscpOjESwhxzyx1sEwt04kYzI9ygcAtx
NavGdaZ9643+VNM7V18w59UmCL/B1nZrW+MIp3kiWiU2LF81dvPgKuU3saWLKFA8pbusu5dh1Ki+
BiiyzOKAbpFv1wexyyh1sMWJICRToopV8/duwJJhmyscLeRPNKusGnaQcT21ei/lrdleVVgLE4Kt
eLYCTXEHLDJpapOGex8vPSQZ0KsDGbNUGX5cUP4N9tsMy9SOqOscz5rZIpXb2j7v4Owa81aj4so1
NvHcYaOWboz4rhtvcLvvJJtPZ4iuU+Lh8OB6StFyDj0PZGlF6NS2Ey9IvjdCvx86/DbQLTEQnkRB
eL2UlEMiVp1TrHLoLXrUr6PqpRB3VVptVWrNKYXNKWP0faDj+g29gz/jpzXrcEV9p4mtFJwyBAvt
295ip2wiXDnvakWpaUwe4gFPUjzbLl2K7omCdGoJYTQ4W5ApN4wWt+pFlvK8jNwr09VMOWp3d5YK
u7lzRX8XKIQDw01GD++1OuZlUDEFU4dJvS/lEyFhwuSZ7zuCb3dF0btE06819ULZ4rTxdczD0S0J
OSfhIs8o01sHxdQQZJ4dG6vlKIE5lgTwcGXW01or5k2dI18s2pXG+LrvdD+PMl+i8zdmzOoCcV6j
mAzNcZs4RK2aO40JM+xZihAe4+YxbIgwyusdnxZpXARlflOK94JaSUpgnZqZj65rF0yLGvRWWPJq
LhU/uc7GV4NjD/LW7ZhXvPSVJIHApEPN5NwlnsMjsOxSEld1Ou8ClZrXQrjdkKr5/6k7ryW3kS1r
PxE64M0tQQMWWU5lVFU3iCoZeJMwCSCf/v+gc2J+iaOR5lxOREdHd0S3QBJAZu691/pWFsGN3cJY
oWs7bIjT2yhr3vn1A1tDb5AKRwdUn05px1NaHqV/Etq7QRbr+lFQf2wN7a6YcClTryTJsnM7PmnT
cazqiZKmj+KEvsFrq5PXzNOKHGWZ2x1wA6YZ2p4HaZ9yqk0MqE7sQwWVrQ/DHYjFxvQ+O8sDauut
38MuLZqr3P+KrGVd8saYjHrTPCQZmE2H5mzoffjqSgbRZDth4VyjtzzFw1OhR/AXN7T7wYlI/XUi
860YziIjh86rj459qzlIXsJiuu8wJ0uGWoc2vrIHqOCEv6LBiEpOBb5x9roWrCOORj2I6Dpte+1b
P7/E1F6cfQIH1VdBz8c8gXDa5O5hEm+qfkZ5s2mr8gYE5psWi410xBvmhjBGLZs/A/nc+gxtOd3v
+/mx85JztlBI8NDSw97g2KKVq4fjfFs45CmvKZItjfHWu9Gov4dJ7FWKzEE2b34WFdJEPS9ocOW7
Uu1talhQQPr8aDRHkPGyeJXeG8ieJ6NzQ9v4XgFGWBQCW+KZUrBYM8+p2qdpvEGdwlkQhc7bLLuw
UPu4Dom/DlOGxiQ/agQs+D1CH2bdFbMbZ7N4LOAIpxfGecE9KfTbXMH5NbwtDfENI4lwZuqvKF1b
d5PL7WywyUAP8bthL+IGrj6dOOOqYzF12kM1WJE0nlRg35uNswNMzctSHIqO6FaI022gfRYs9Qi2
9wvlVdo+kAI2krLsBQQRxu3ZKB96duWBcahP8lHgvVDc31i4rGvxFBNepS03JI8cNXsKTeKjl774
rmfQ1IaWgu1Yk6PcNNyYV80iCDQgrjTjxQNmjlv0OkAWE88sxAgOnJhy/nFCnV9VDu2Fcddb1Cs8
1i2qpG52wvX7+wv1Ef1LBEEbVx/CRiRgg/JHyAmsJusmV1ypjtd6INVUkqI5azsXwQEh2BhZwcaH
Fb+PruJdx8OeV6wj/LoW3xCqEZt7fY20eOem6a5kiymlQ74H+zkd2yaoUCRGaZVfDUSxFxBfijTb
LSUnueYkazbfJiwLm8PJFC6ZE1b6fKPxLjOS2QzxdwHVoTfLKK3JYPTu5uCqdfERWcUmK/guFhp7
hSJf23q0fArTOVQd5s3G2ahKnS0qfpQH36TuhFDywW7jxbSYg6KBr3T/Jl1PKVZ/CxD+ieiXLcwD
Y6n2Sy+3Lap4eEHXdtJsm9imaG+ALj6vfmJ0STsXqgkSOalZjI3nm5IsTb+ortvhtio4flTdbl6r
1rl+x7txM3bJ0ewKxlXpsCXcaVONX3uWTOmWV6M0jgnRyL49Ua6Sqiju1JLtQOntc1cdwQdfISDx
22TnudVXi0xJybKPvoumy1uPPN2ceyaLYtOQgBZ77A6VAaic0ye/EUP4UGpwdncDLWZdbclVoAGc
7W33tfIfxsEOIaey0L7wNNsxg339YFfMMAcQkxrRuAns0fitNziZaFVkL5TKjQLA+NyZal9b3O+G
idcTRQEGdoIVHdjpZOhKLGDvSekdanldKe0l6Yqr0QZTkr8kxFYVHCkneZiWaxig2Sboy1tG/TeT
1YM4EIfMnA404Ry7vJIcnao6+/SjHv6POs+0APnrctzzi8L8fzc++j+kKTdXE9L/3Jd+KBv5rc5+
aU3/+F/+S1VOWJRNlxlLAlXjmsPw79a09Q9645UyZaHQtS2DevPfrWnb/YcJDibMVUcbEBXGLOXf
AyPb+QcoFeMkyl7GGwai0/9AVY6/9ELESvmsY6miy035TLPbvlAJKz6BdEeiM5ZWr56tePQ/IBVr
LFDY6dgWknW1XRK5+DtSavJ2W6IeYoSqbHShSVZPX3qJwmjj4LCN0oWp5c6qPfNGt5eq3w6OnXzp
EaShS/GUdtMaqVwiAk4Tczu2vQC7Z5m8Owtj4CS0B5LVCVBPr3rGvahorQMe3N481EjDnwigMkCE
w29AbVAB4lkT3ON34vAoumUHxoqoLUJWN1IBEgRyOs/WNnM9Nw9jQbQFOGOrQxs5I3HaFlZc3I6Q
CsgXhqVjRKlL5PzGqmE7Ywg16S07SJeD3lfllQWJ/lRgo4HQKabgrStAS29ihxy+UDZELRxnQr3x
0fj68rUzeirQLu6Nd8yG2ZqGPJ2BX8uzZzTLshnk2M0hAh1i2geVskp0hsHcu12IucFARtPj4I0S
r7neOr2J6rYeXmCBGBpNZFcmkQhaj9g1lc8vprLFJ6ueew6Qo87Rg+G7fIlHy6526P+6lwqK/Ktn
JM4z0aXTWyECcRu75OPR0nYn5mudlbLrNU0Kd2rObyzyxjPJpm82nKYDFbUEMA8t4TUIQvznIOlp
7nFW16xqUxvZHj3WRrTarRe/VDPhXeUpbs0wXjgXBHbEpyAggvCM7NjD59gF9pbpG9b4+Z167F43
zg0mGemTZ0+sUWQ2arhRebbFDUb9p4UDnDVSgaoPpZlPPp6h0KFf3hri1lmqUCzjteEMB1yMt2Rp
PJIxcZVqxnPZf8vb6U6snYrsmy2wEyT6C6HBkFwIiqKDPA5rFD1tPOIcDKnp4WRbhzjtXwirkZs6
vxHIXztb3PP60cbl0ITti+pgCddOORgMEDaCU/fM8Z/Qyg7FgB+nB0AzZ0hAKFSsYpt7wF4ZvC6Z
94CE9pjHAaLAZDAfA8e1HtxSNV9yvT9CUyk57szzNvVKLd/gTnqMMeTRTjJ2ctK9h8LJGBG1Q9px
hvMdG+7por0wbYI6KMbvZtFdu35+B46mPdVOn4dy6qfHfoEh5xX7MR6v0kR2N+D90X95m0SK4xCc
OxNRrj3eub2+zywYSHbwOTDe9eVmoY9fBFsD8Nikf3YNfcd85jPHjVWTGDHhQiN6t5g0gwHDowJW
REEOKAn7UBsrDsBgzzGcDurNteU9zOkHy5v2Wk6IOKwU0VpbrYLCmN+AtN77ARQqMuL7QEMuam/t
gGHFIPZoIE9+qu/naUg2Wn6CabBRNTHyuXP2+3wboKkp9ToiJX3c2XwWmzKXDNSHUXtKyy+ET58s
D3XW8mK6OcQq8cUjMkXPTqShQHYp4ZtE0Nq/pC7N7YQh0DLgrc16+ZraFHRJHHrpwxQYjwCkmwP2
lA/c1e88dSdJ3ILZpBziADBsteKeGe8YZp149ESJzHaaSTWvEL/67X1FhRuTELQR7mRRWb64w0CU
LEeMxQ1o5Ob7amjN4+C2W0n5CT2cyTVx05Jv5uoCNStjm9wM3Xj65owLc2h7NM37rHOmLSgLETZJ
cQcobxdP5XmuRLQ+0wDV4kPsFCXZMEW1N1Bon+ZynD/R399OQr56SKnp98nrJXdvLFV8xlFxgINB
lWJqB7rNAGH9h0otoeynPdYnjJG3WJCviJYB7o4r0+ZJln0JbjX7AJGw6Q01Auwl5m5jQdZH9C2X
YC9ovmBXd/cq5i3uXyxpvIlqptlX5Q/1JA72EmztyrpvyUfXqzMJzuek8A+tLB/nxrvx6s6Gcbd4
skU/1T142BZMbTra/rAz+jv6a4pmw6fJlehLi6t6eJeSiLOgH7sH1P/XUvvOyPhpsbpP5nQVTN1e
dt7TQNw4aV10fsLaHA7zxLwxa6f5lKgz0FTEfazLRp7dqlycVa6fS2eJbFIFmqnfL+IeMeqmcbWz
UymyO27Ic6us7jylePiKpsqQimGXkom39agC9Xzwdo1HJhfQ+CDoN4Ek5TYXCF2tFr1qDScyJHx7
P5rx9x62bu4XUTZhJK7roHuvHLfY6tKPvFbcsk0ze9AU/g8pn+ypCqAWQnXZKCcpdpDHqxA9/Zx3
BzW056G0D06Wb9hn1XCbDc65j790pX42Jkp8+CSDrHZFwQ6Qz7turMIsNQ/wKT8Elnd9ce8MaEhQ
2vb2NO8dahLT+VDmMVD1rTff+mBCVH+n09Od9BNuU4qKfmu0aYQngPG0S/r8u6UGTtOcUZtwLPrb
IiYgsuxCb9Gn96wldm/RPuy8/Y4/+oSIjZ4uDfTFpa4DWygGZjrG3O09Apon+t6J+zjZpfnZn3AV
md5ZY9SZFe1tNa7Lb2NVT2PnvPpAbHnbvoD72ub68KE6ZK291nyghM+uIOCgBDeQTvn+rl/svQUC
AFlw85JqHdyITL9bFKLvRd0FBimoTJ30nJerIXUADR872GLNkUXbmcX3PXO7dzO2ucv9rfJNeCRz
JFjMDQi328Fl9EpfIAm07ZhMQZTQ8SG/MUSK+tJpHjepOCeTMO4JtwXq+azrQ68x6Q2cG4WWjWm6
k+9oZzldQMfOnqPad3g7GaxLVUaL9dLHiX/q1Hx0J+d69rrvDjtcQUDDdiaFjQD30FmmqFm31YJx
mH9L0JZNg4uF6UnN5inBvaHQld4P8R3pB5/nvDiKINhXBETP84dv0Ii3m/kk9HaXO2OoJelBkLSW
B8ljPhJqbyKCpZ7bjzayuBFBzmapp12X65/x2n2pEE9iBoi6rr8ZB/r+Gq9PMxyLxecxtpy9FYxf
E8RMoeNk16RmXDVDcgcOzyP+qAC/uBiPbuIT+5ZK6zjhDwkrQU3XO2fCt46WRzakQ90Ffha/xHXO
93N1HG7BYTSkfpd0bPu0ATJjp/KvTUzTGYHYNnGR3eUV6+78XrnupkT8bC8PZZ7sBYGSonizcqxr
fv0Kjmcjg+WT7zLOX94sGO0ZPXlXyfuMWja3MfgXrw5NR5ixq371RhD2JdNzObAduPCW/ch1jK+j
m0RgKo+FNM5lw8kW9VKW5+x29NdMP/R6aw9mce+g4TDWNos232H42Xoy26GDomfmsjc3zy7S4Tx7
Ve3nNO8xGXVZdZvRXPVSczO5AKrIvCrQzJclcwelNTfMxTza5vZgctvcKz9NSCit+iTKTHHMTX27
SL7ockKP8tIJ52Ey9fizg+vKT/OIkwkSDGMTm0ZYutouVcsuib+Mdr9QWsp9m3zFkrklY4E21rDV
8fWtG+xsLXtUvSEht7uaJgdMHx5R7BeLrp6ojXbKSuy9391PHMXvs3xxtzJbeyHI0abW4UAsrGvk
789SfNPs5LA0t1I/VS0xSXg+gpI5VG7vy/bDn2c6J2cPmQd8rwD7Bmpxfo5D5VJ+fMPwciyqWzxW
V87QnHq9TF4MjsH38AzVt3Fo17zgXYPLjrtHFZ80CaMQygjc8MTvysyjWHixhMFJt77Lcrquwhye
EamKI2o6xKSrxmWAw7HoNra9sdl4g/WAo4ZD0RamdTR5NJeIoE1FnR6aHJdMf3C0YIMap55Ro07e
197tAJ3qjw7d20C1WNdEOrApl6RHkhkFoIDCSHn9B8PUcDatr8Mop/u6YlolVnWCvV8SOp7eN9tf
3kR3ZS2cvBksoZjIV0ij4UTZMjr39TyGukLZan6rPA4njbadIXFtYk45dUChgDguhA0SQsiJ1uQh
Txc70eW79ShjusjeXLUfU/JzBM2vmd/fqY7p/DGVcwQR4jpntOS1waEvnYPsvmHC3Dn4B934S5xO
t4O1puVNYV7aYT4iT2nqE+i8vQurKk+R4shPvRdV1Sc+awDdBKFG6jyTEMZm4d1DKdiagLsas77O
mRxilY/spNgr+R271UaaC6YW91om+tlnHbyxq/HgWNSWU3dHVkiYVznCAovOKkPUbW9o94ubvhvk
kUHZtbZOZxQmqWgZ4xIGNEuA2kjF2oOlHNrMztmbnTco4lgmci8iFSU+FkCyyLbRbgNv5CSjM0/N
X0rvU0luU5ninSscuAua2OhO2b1bdbsRnn9XJ+RZFFcEp9/Fse7tJJZC7F5VUl/VZbf1k/raatdw
V6xohrvs+Q+/w6XdaLhmTGsLyZ5eUqHfxMnzUrM2kr5uoQDvRX6dKC205monhN0jUGJmlZmegcFy
ekt9lmqTsZvi5FdRACf6e1HkvN1Wqe86E8yZNnKcsepH6P5hRWmxdEawnQzqljSTVyUcGca4wdns
eLUGcugzB29LsHL+O6d8qJY8FjvEkDipKEVDGwmSqroSTbRu772iR6jWxt2VManhZJJ3EpZJo30D
n9DtMkM7F4X4IjDFWSbScwqyQzDRHXP9dNmSF3zKLXqIUGn8JWwL1g5fzGcNaRJz6PpAUqyBXQ8/
pXVylH5EKLotev96tLvPSKyjik7ngvNwowR6IA0ghxn071UiDxAY8Bhg4txhhA1pclsTaNAeAlye
WPITqVsuBsvtjL7I82h904tlhLL45yGmK+yh3DI5dtoI448ZpIz+gFnO3RF8gxv3CDnyuyKZagVq
75WPdWiTM8HiReryRW04xszPKb4BDBal379mQjBbgUA4fI8xehEOPE0giZCCdPEeeaJfbYhZG/FF
xa2O7m3GBxmOKljHh0zEOR4bi307NhVlUsmUg9+gNtYYy4xEyhosAbQorAjXwwI5Fy+c3sO2JWaZ
iNQgeIljMqCjBMqXfkCEa2ThgDnrVlZzC4JMlcY5rgX7y8CLywDUMFptNxuLdxcQxcV0NSdNdGOO
g/mWG5jljv1gBcgIestOUaU11DyWlRv3nIUobxclqSiJsUlf6IXz5/lJo3aF2wbdvxhL/1Gn8n/X
hvy/pmJf9eb/cyty845B4P3rtz79WSe7/j//6kUG5j9IZVy8zKtbXbfWxua/epG+/w9dQNqNHuIx
bPTO/+9Fmu4/7oq3ABrkr1KktYH5716kqSO7BZzgA2MCS+Gb/0kr8kJdY7twwPnjEbFDZ8KRvUrc
fhINVdh03BRTXqTyxmaqtuSHJLU8GJh1eSCk0N7/9NP8Rt61am5/EimtWnn0+jizkOWjC75kMdSW
UfSyrpNowcbGXK2PH22ZVkce0/x6ofdwNssy3vz5ohcAiB8XJRvKMMhFAnj+Q3L205c0EeaMsrGT
aGCGeu5LGI0EG1objX/8y/f71QvgrZda/QkO3eXVkeCu2qmfLlXLblEY0LKIUOL8HCimPSkkoU2s
F8UeuKwNP5czyY9/SsEUP/35m15cHvm0QVfZgX6Ch5YW9oVYyilsRXaJ30XFMKJ/KSssd43S7kwi
Fhem3fSy/CG1b/LMFx+15f8N+PYDiPLT/V312xCuDNwawFz4+4V0rpikg4vMEBEjW25yMZtPY69l
b4XMqm0K+W+i8EvtU2uKbVKKkfZe7YBank2Q5HLojQdW+vngY1x+AUZfJn/Rk1087z8+HwI22DBw
XUzjUtqXNQ7UnFIXkfAZG5ccqre9M7uRX8p5NyS1dvfnG3IBdia5FnsJZ1MDjiJUENu5eMG0bvAH
ObB9Y1Okt2QbtOpx4lmuv9Pjxv6UNiL/lHdYzPQ0BrFrAv0lMW05z01RDLs/f5oLpLNHmxKkzY8F
x7AMgwHIr48ntUnTgXItImn2ttqgJQsQiXhmfyVMw+NM0qX5WbZBQ+O2/epmBGL1E3mOfbnQixlj
P/1EwqD+ZjcmMwNr7pgC1lZmPyfD2B67JZ1bRE2eAXBiMNCfTFTP54b15QwjQjtWqT+VoYkiah/L
Jr72jEr/SwS3dTFZ+fEVGewY3OX1Pbx8A9uBcUVWZ1XktBMSWFWL3sJE2M5PJeK2sPHa+bkJRK7j
JjMCmmmYAQVnwnNHmXUoYmc40kzpP6ThaHdqmMuH0hn1N5h+pALKvHzIC6MljNSJjx6C7K+WUTKk
VoP5PirI58xRh0kPhSmtZ7vvOQn0JBddT5WUO5EE5cOf7+j6Qv/8vq03FLTjinwBh+75F+sNKEKc
blpaRmpU9sYd7YIZBz38P1/l8q3hKgZ0LEwemKxwTK3Lzk+rmu8U3jjzuSKv6JIXjSoGd39/lJ1y
vvkFA5A/X+5ivV5voaET3rYuZAzozNXY8dPlvLkXqeq4HCOv5Lposis+2BwG1iz/shxcbEf/uhLL
5IqSYhu+ZMlUs1knVt+X0bSmcpZBPT/lrl4+KE30V6OVcdg20n+PdH+hhP1MP7pcpNevRzwdZJvV
HKNfEuQsAIt6uQYbDPaQfAz5RFvMY0bUbHIH2eDGS13r+UcMCAEBvESdo/3thv7uF2YqyrmEnCO0
tesN/+kX1iaXtq6O1qxDLr7NHLBLuAvqlV7pVPFfkD2/vZjrumSicl/BVf56MYDJZI2lfhstWcLR
WWPTjb2yPpG+LB7//OT87n6CvF1PRYZjBu7FpWo/E70gn4SdvouvDbM3rsd+nmDrCP/Ktor6lFrS
jf580d/dT4/hM0Njhy3fvrio8ItSOZPbRpnQ5cGCnPIpFYslaCuW8XWuqIc22WQCNlw6gHJk2bPr
/Pkj/O57M0vG0MjU2vDsi2VA9T7Ebn+1zafIyxPIVMdpiPUdoI77itAh6jyz/Nve9rv7uk6vWWnh
RHvexWaCJ9HSRc9DlOR2cBNrkp3NMwVozcyN878crNYf8WKhMyARe3i6fBcb6MUT23JSJEDCbyLB
nnWTVd2T7P+6W//mIuZ6QIUrxRPkmxenF2ztnaOqlMcnmWOI3y2hLkTLU1D/+Xb95pfDqWkYSArQ
z2OF+/WNKHsltVab2mh2hf1cZD3c8bbV51AW9C7+8mys9/7ilzNZUzhbelC8scj+ejHsqQVJCUMX
cVIxD1UaZECXdHZ25frVKdWEdhePjUSGrbnoLf6rELr710V+Xul+93vC1sfqypeF8Xexb5BDaFug
OLuoLMgy7qT9oeUo2v98kd9sTmwUPjsGqEDQeRdPhrTydCDytYtaEOkPdsYFBoY5BJ6s7ZtyGL78
+XrGb35QiyrOWPMf2RUvjRYNhOtMBNgPdCEU/FTpOcMu9RpebXtoZBUqrVB3lObAt7Q8TnDl+tl5
MTtGdDLN/PzYsHZd13HWf4xuN36wYEnCsCYoS1PGkCu2h/b1zx/6N0/cGjRBxtoK6MT3/OtDoCZb
FBCE6wh+Jj0iq46vl6l3SZOOtb+wln+zHFo2OHOXi5GrcLkWNekCIYYwlQgFBp3Gys3xUFrK30lb
9PcMJZajaQ3kiztj45wJdU7+8/0GkjgpKpS2FEKXtOJRV96keUMdVSA1AFDxDY2lDW4BbQc3f/5Z
f/couLzEPis/EKXLypL6GBQI+A40F0SLzbWFUt1VHI1XbM1zYvZevvUb1V9p4q/bzm/WfMtdzbIe
3Pr/voejARHerHsV0y+H5VdxaFDJ3F8lw5Tt+wKy14qN+Nvh5TdvG3tcALSfApN8xIvVBFv2nC5l
XEXaUNvP5BZrd76axaNvNXQ48Q3+ZfVa+yaXyxeSJ0bG+IuJoL58vRPHJVWUlBjap8jXI/rCCIPz
TEu/swl4T2yIiPnHIJieVOvHd0E9MfBNswbdReLk4ntrI3CdcpMqoKsX76C1g+WjxE8/HJtgbcgi
wwQ8pcFlOvjgrXdWKmTUCLN/ZGVpP//5gfnNe0iOir76swivxDP963touXo/0MMkjbHVUHu1pWtt
PRFrn4fc+FsK1W+utR4IeDJN7hW156/X8kwQl4tZcLh1tYSwx0ntmdn1h2DtRfzHXws6C6+A4YMr
o7Pz66UWXQz1Yi5l9KPj0eveHOqxr23tmKnWny+1dr4uHgiILiZtBk46Ltawi5+wyhJt0ueYTYUQ
OAGyxJroF2CSNhi0v9WDqbDrdE6jbody4dC1woO/6hCwH3ptqolr5Dm7W3ypzoPXgm5UsyF33BIM
SA0j6z9/WnPdyn/dfaHYridtqPNs9u7FTRD20jtLSkOkmurk1E5W+16iODq3/ZwyVyOT+YN2bvc4
OCKZ6CvDXgOGpO4TLxW3ubKTMDX04b5rCJqsPGqRphzlNnWH/gpBmX8/+fV80LNphJnmknDiItn5
81cw/ntFTYHJyXZN9+L4dbmeGmRNcKr3kf2YTMCIqgvaMLf7GJE3DseK5ecGdg4dDGIfQj0xPpYy
V8e/fAh+tF9+yVWUaeJs1FcCvelw6y8OE6gnljaDcB55A9L3MCd7Jr2dcAAZYZe3O0BQ463H6rRR
w/Ts5QWKKTL39K0zpxlyreZ57ppchLTjhodxRljMwH/YJkUzR/6CC8PRU/dkD+WtrIl/VxmDnsTB
+UrQEjynOJUnmjfbrmdWkSbv9ZI+ud76eFnzMamCQxZgKRRa4W2QNNY4w07gxrBheKEejNssaCOJ
7d1O69vW6M6Jmx/6dnnSAU/J4M2cdSwvfVQXOcNSSRQk6kZGAVuIR69dizYpULcLTYx869bu0c/x
NBY6I5FkOapOPPsafsQJrZcDyIO5YhJ0RPvooZWbuwFhF4mxR6Bq38ZY25FIfLD7/AhFZ+d48tUa
MPVmbMc0L1LUnOTGkuSr7TQfOHtZaJGaxGl2qkif+mRHYNOmx8y/RWSDp8t23kaEF0hAg0dbj5mD
3FmQUCBhMpJFFtWk/U02GElUK+28OOknuwtQA5b1K17xDSB81t/4w/LE/bLYaBKCF1oa29bU98wB
iyH+mlXACIvkUSzymNrmTeupPUrEhLxCDMyv80KDhYnaGJcTzE6MM3mwAyASGhr6rCTejWo5dQi0
tgrNIySpq7ZuDyAjp5b5tPMiXaBgzJdMz7n162zfLV/tRmOwRms6dFvzym31bz7DJdO6GoFCsaBu
hzQ5lB0KIN85ermzc+v+lK0uwMXyn1vDQI1Hi1dN3bVZNh6nP0aQwvhUjjguy0zsZMN8ULh7nuKN
lmLn0tGq6QIrnW6pEKMjv+sib8vRfUp4nEsvR2TD5Kpqme4Wx0qpfe8aXwZAyY4mfTSl8Y1HhKvq
3ae26L+aaTdvck8gtkzsg+ekGzzMu7nqXzWItsEMuK9b9Denam6sBa9EHGsIfm/67gQxgyMrVlSc
KVquHWn7hKnlnFUPyJ2Aecb0p2RwkcJDTWpgubhGfiU67G8WBZ8Mnjz8SnFuP/iE1W20Ev8HIPQt
oWCM5THQeBnqCqt7tYvmC7OIa2IvTnWLXrlEBOASxJR52TV4XwxO1bSbDcwbLJNPuRIPGI7vjaD/
ogxxUNQaOFm/dbxccKB2xsC7/QX+1Ml2kJnJ/JnkqjWfqOA1yfL5sGTyOejrSAv6D4tt4wehoRLp
997voTKveoPmayoJ14q7bQXSOAWfoMsO6ZCEOZv6KKXGczrid3LjY1OsXIG+7E4EhexLa7jGIPcU
1Ph3GuexdKSF787hy7KCBII/wzzkZck15KeaXRFHBYoLTIuNzoBxQtELkI+Uqkgn+Umt/GFRnErW
kdHPUN7kYtpKKdtXUhyG6oCYxUJyNtN2pFpsR7D+cXtdps6riYbCK/NdDfNuqdtPmV0IKD+5vxXL
atGGpuu2mGb6ptzEaMda5hSbAGAlnGgX6V62ansbvFfth9Sn8tnvxY6SYi/04N2r5dnuxk+ib+7p
ZrreAGRA2lOUDwkqSol7AsBAUQ/nelEVyYksQdqY3GJzssWmsL9WmvEYqPHGSfnALeHSTjQyhOWJ
KtCM98mGOhFBIOCV4iscNCjZ8gV1atSP8/0yDHvy4V5yltU4AGGyNF8axQGgSVS8NTzVhaaVOp8d
5RnHhXlue/CbU9t15W05O/U+EAMqwaoXCIoraMvIZvpHtLkiZcFJTOK0OcGHS+8RhtEp2rcHMQ3N
h5OWOfNYdNvbwQswRy1gY0eVe1dxUHhPhj0wlh75euiEAnzMc4Rsp9/NwgBBEmtN+ZCVifaVME6L
U0peym9erz6pov6uG4257RdP7dIZiRY5XsirXZRPbTyqd33utKOT40AaCvSYpakpAuhk++goSJwx
bwhycT2it9yjeWQQ9cQrWqLjK+FcM22X18LX1HgoDeUfY5bZ2yQVWMiJsC43E7zFR9Es2ctCRLaz
IcLMjVJn1r47Zt/u/GBgMdSLbBkQhpbBYyas+LYuySJvJ7vGGet3PrrQAcHS0PaO2mkqt7cI09Cm
xp4crpuSBgON6Fi+BwJKzl5KB4VSO71huXY+iLnEdT041fLa4aVGoC60cUfXrjiQB5iiye5cZwdH
O/9EBVcO9OflK8fo6osxD7D9AN6dAVG3aOIlCb6IeK7dOoiTTWEW7Q8D23tlxw+9xwtflRUKIhtn
3N60fUjFOQjf237Cw5zPJSNztShsYXbQBxYM5hJEta73pGxlxdZUwKb9Rm/uNFH354wmxufMLZYt
CoHsygcNCjan1vd1ZfvXS1DV2K6awX91ba07qn5dezSX/XSSL16LghTia3qVW87XvJPOPh4wO1eu
RXHo+A/23EDzHaqopih4GIiJeXRyz4p6RcNgNJsZUnBXyZtq1BExJzpijd5w2c46YX5QPvf3qYUw
fkHiDNoXuWgiXFywmqHtFF2Hsx6j7qjyRxXLfAv1crhidNcBJ1+9a5gu1AbG8bRrAkzVWR8TfdwU
s+BHcoMs3RMRv+xjQ2D69nM/IReaySaKejmOOLXmVrDblVTziM2GOPQxSIXUMwdj0PyPWWTYPZBK
Q79NFdJrco/aOjXCFsH+tlBlch4V5lCPFBAA15Y1bFRWSvSCCEGVQvOwWYTunyAuaWGdYS03pOO/
ySnn3F7747ZuR6CZPOPoRjkE4tXAof2MhfB6ULH63M1Le5jnzPiWibT+HidOQsqh23wocR9rHgrW
gUP0gdilZE96XX47KwyRXk0mNAvGgI+api+uG1fw7+RSbp0JW56fTe0NYSj6B9pUFKJpMl9NnJE/
wYdMOA5p5k6Sen1c2lld2f+PvPPYkRxJs/WrDGbPAqWRXMzGdXhonRkbIlIEhdFIMwqjePr7eXVP
o7uBO0At516gkJvMivR0Nzf+4pzvWFAlaRfREU0a1ZUZrP9bjIpwZBZxu96dEZsSS9C7AQtTB+NG
gBWSrCVGRe5yLeNwKjZLjhxGtq0eqUkIRs0mZ3wPJSOHvBGR3UdL1KgDE0R7mgd/+ZnEcwOgZKax
JXTX1NjR8e8BHObJY/IluF9wT2G6VuH82OA3eR9L3ztFzYz+BhOMfiiDBkntaGbnBzFC5bF2fdz7
pVVvoHeT69mVGFc6ztoutOuFx5N14LUnXHFb2wDGJCMHBS9F9imkrz1HKG8APhfRhbsfIZ7OXV8/
RJjynO1SkN2L3RFhXQ7vhad5v2INjCZjywOtcYrEPlUHd1ypogEmvEQaVeKGz1le8eH5OEhHbY+5
VOqXYF77bMMg+NE3X2jM2TavYf2bNVWwj8v4Wk43AxfkLq3C6LEPuHznOAO9hXATQIIbPxtPpdfD
MCYbhDUNyOHJcpkXgck+he3T+0FXzRkrrTlDUHayDdyx8RuOnvnWU6QtRABeIUjVJ+gL7hbgszwE
HQ/qJY2nrWc6kjytGQ8xiXT7dcVpwhJj3M01vkdPifDKLMPlCUI7+TEhKJFbw6bmuYTqKb+h0aNY
jv3h5KFC33PwQUWYYfkdOXq8deY6vFoA6X2P6EqOLLerR19H3bFPYv1c+xFo69gpfi1hQ0IT0CCU
a81x8P36cYzDt74D1OA6ZEKteGKIXfbnhdurzaiCCSrgX5qxYfgeklZ2OyZRflbBCF0ml5PezP5S
XAHPdKeNZp2HnX0NhmsdduVLoxoPIHbvSExA4XRvFtG153GA/4am243gTs+WD6Egn2sNgYUE3Sj2
CqQ5hxO1Jy8pKl/8KXYPWR5g+W6dBMdQYvdJhJ4g9vWdE1ov3WD0ZunZlEPyvMatAPkBihEIiNDJ
SxHP6rEdMg22xXeK8jgNHoOKPg5+F26X4wINekIgFlM+Ci/CRKoK42100aJRX1J9FUWUKLz79U3o
OqeFzfMPrIXp1Ux4NMucMLLg2aa02xW2q2/gVvS/isxgvUNem+MwDg0+IlCtMUkZcYmzjDpoq/K6
+aqd0bvToohebdoAgR88oopsjciQUsgHmJC2QBb6USB0ay/QOptr/7QmbXvlK4j9GFL9a2S4uItQ
8dzpJbgc7XG97hT/TKdvmZTNWqC8F1B+szD47BkJbclUaraL06M4B64pd5Oo6V1MpJ5cCtl9GGG2
2Iak1l9zYf0uMGHtV6qV677JzamtbPNp55wDH+c73Tr2ahjSdBOCuL8hxg/aLzrHe0ouvLqeSxj5
DMBJh8GPyk7du9uBjqjW0ftW9okDLDN+87S3bhOJep5FmjtsCjcOrso5pYqFRrnFklGdAPcSPWGn
YUeqvYNXAw+LR7zTTUaJ4E8TonrLFJHC01+gBvDcd1jiY9I2xTOKCnWs8q64XYdKAsaMoGKY2Ab3
UhbBUyCn9c7RC6OLKR0YSsfpU6ez/rlDmjFgT57tplUuahp3Sa44++17EQA/GKYueyOJtX90phbC
WtnG7UFd3qI+lrCv/WoE8iC6U9xNyJzlN55+F1EjQe0voSeJxO4XGlcWpgwRvLwpb/NeXHm8yWe3
X3HqAQ8K+iE5+D1UBuIL7TabDLhLp3M7xLv2Sziq/bBrQx9SdO8jNvvvcZf+YKyAvjLmDvS4fyd8
bLQ03kfmRu1DwL2wb3K1PsVyeHOmLDtUvlM+FuOKNFBXOZFxmIU2ym9WuCxQzMYOQcroM2Pt0kHd
ugLsSCgGs8+M6q6RukaHAi/mISebQWE3vMKjUd4yjzouPGCh1ASLd1Bmzd877CtXi2IEEKiXeino
G/pBn+krUa6HWXOTBjCl+A4MO1j/P8ZSXmq7GRCOzy8Um/tG6fJ72QhxpsMNd14nCPlI1hZXJomx
TtU7h7kDXwEdJOUymPu9r5pLodmh7x67TdMNb6lraVSCaDxj2tUARjwSn8kjqCT09TJl7kDERxk6
4rVaFNAo7ZiqQG6sQ75uKMJ7mUM4GB1xSw5KgQuitUerHOe4lkRQRFbFmCJmdT9Xkf6pm4Y862Z+
HtssQl68uodiLNX7OCGIneZwBsY2vZh09tn36+iNiA152+X5tO/lJG9zJ00hbp+IxVzOtavdK7+e
3LtuHOyxaEGXeCaHMauScmcc3Z9XmryfUxnAjREVlH2DqSMdk/k1xPO15f3XEDHC4ozeZ9w3RfBR
0qzu5qBe9zXkY6SmWcd0uD11RBNsK6LrAB3WjCCAMjZ36TToveyiEY6mCe+TNoivPFx/Xl8Ob0Nm
whM3uj1n3cDmtPLIMh6j/Me0gAoSyPGRxATyjVnN+Nk5on1MS4Ijfevipoya46iSABZH1u8QDXbY
nlJ7dqzXpKeyYazchkBQFh30fHY1ti5V2OYLYHC5CxbSPqr1WIxs2kv35PpdcZeKwmxxXfKddph4
EQBhzt3yp0MuswcMwe6Oj6zeFtpBBh7hk0mn5BjwnjIi8ggrcIHTmn4gb0dG+6jqkAMnPsUn6Gdn
qbuDmiQC5j7VTzPZkiddchdOSnZ7jVBqm8bcPYIeZlfVqr0VEtuEdBN65hQSBIFExhwctGYHp8NU
gz1kZNIG8R1vYG3Kh1hYcc24nnx1EaycU3Hu4iXBiQFL8x5noXffUAGeCL20V4kEtLgMQQYwMc+f
SA0nRmBgZjAQzwmts+lwyc7JqXZ6BAmuZtYBjgXj7IovpvzhLq64q01oH/EU3dmGAt86gPINjKtY
kYWJ+xwave9/Yb4stqNplsc1juqDz7T0W1AuznUNZsEnhwk3O86T8TWzfnNDnsiyK6LmbrD2A1mE
3oS9+95Iae+dsQVOV/jOBlQ/UHPCVE61h5c69Af5qO0F3oUOYOMO3mdYa/zuXRaOZ8/6JY25yY4Y
Jwq+7TCsijBL3ybPx2gAWVJG03pjelZX27ZaY5ClLOJCOyzHaC3UL0ttdRgQuF15mNcfJmziO9/n
zo1dihWgmayKt0aZ8IN4FHczqdrZZ56vXp2+z64TookOMhML7tYLHglYPlasfLlHPfgjyWGFjGsJ
/qcr4h/SEHtA3+TBSQvDlzGi5cWkonc4VlLGLQoDTCnqmMdHtX7EI5+WpwH15GGZv7ZpeuPJkaF0
PLXHqZ+Huzq5cCsa4tHiEiys1YE8T8iiGOgsLhN5X7wIm2HbmfqrNCzINsfw+DmM+bB3u/murUm9
cMhF3URjqh9FrqKfbm3e/HBqbmwTa0C4c7ddkxmzqcrEoYr7+IIq9KfDLHqSC7K2h+4zTNtRXVIT
sKAwutRzSVhFtsD6z4uv1UVkMgLc3Xu1cLfkDsB8y1ixMQvT82EIcLK4al53eENOrdfYvU5YafgO
kEnw90zZqlGe/Chcv2Yq0hsni739tGa3ThngZRaSSdvK8EYFCTAhL25/BVnebgPj9FQHfPPSAoLI
JkYj8lChFEPcye34HpfzdIxCfSbbxtwN+cTYuJ4/Utn9JsggPsQdC4UpgiHlrqmLE2JS59m22CGB
79jfLD4gLTl5a1+rdCnea4B9vyLzVRFqvIkieGME93Q7Rm8KG++qvuetAbwaiPHc2Sk8SzPbhxWk
T7GZBIgrP0v7U1Z5CeNO8sWPrgKxNV96eZA3LaM8kT3lE5dXlmM3LIemeubpSmaJhilT5eT1EFMy
txugF0TJ47yGp0YWIehCA3mGvl1/ZGqama0NGZMoWeyHsSx4W73lHMTpjw7Kxbmb0uwoa8PaANHn
/dLMqYKk70LvT/MbwuuqLdq1NiUw1EiXDr0rpkNBh+FtKKPx6jSRbsHwLp20e2FadEYRGeb11ss7
N+cFGY2r01+Yt9WokPpdO4FdogV5YWTcAPyJmZtL+VBEJHy1OSV4QSjzNiTBYIvtwhzcdiVYmOkL
D45Ev62qBeVLMTvjKEkroDV+nS8HQbwUhF9v9MD4VYW3H8vyiZkVy2HJiEkvlINxLDVl9Cx2gVg9
Qmab+sBfM91lCQYY/Mbj3ZzVLsnNa7ivFXExiHLBrJG8OpafuMOxW4TlcGL3VB4gbO7NKszGy1zG
EyYdr6cghXg1hQ/dhHGXSAnKz8LXr67FqGjcGRN3NpbOviX09509OX6kiE66dYX5wgLdfGImqR4r
x+JNo/q6RMIWR4/o2FuiOP1vjYjhXeVU2hBHlV/91gApjnEWfqRaqz1pSniz8BBcea6sr2LHw14a
vTd90lzFqte70oyvLWlq13UY2FOq+n4XAUvfqzQZvlsxiuS4XPKrdAhmCKFqGB1xQcPym5mj18Fo
joRfjre4m+WZ7ITlUBAI+cGsP5ebqSuYLPdWs+XI+n2c9mzZkrK8c6zBTU5Izk5Q8Z1HTik8n6g9
tTpOT32IJ6jDm3JWanWpYYfglZECI2Z4ftddIfrbyM4xXpec3T12mUPXJtThIyPtg+j5ytJO+Ye8
nofHNSvFw7xgdwbsZR6jvBsvtRgh67MNKdpkMH5KtnlgEdI5TEBOKR8qRFBCaVxy8atE2EaqTV92
D40/88DoWDIN1A3nDEbJLQ9rlndJRp4trAC2VvBCTqMvFajX1Pc3sWG+Y6I++7bGkPCq2LpXSZt7
bx4zpoNcpU2pJIqRq9UCykJ5Pn10GWLzqtTDAWjMvC/jQbX4EKaQqPC4eif1tHv2utDc5SOxm6Cb
J0K+Zm4ybE6r0wnIMJJdCfjS8jNvF352Jyze1iXJ51uBIAKXXD3/HIrK4ctT1Efgyyyksnad7lfH
6R7bDOhanTX6pfJySTXRLPSCbBL2piC7UYrJBeBQDaPcxSs5yMT0eN6vqay7myqf1A+XhDSs0WKu
HuxSMJF3V10KIOkNRUBi2uqmJwmSABkDUXsXz6X/HpbWfPWjxBu8kHd97VcJD+a5ihPngu3KHpqp
HHn00nHfuCNC8dsuJux8602ROBnjxr+WEjPFyr34lS8t/mvqMHHyAtLRN7PjFcCnU9zH20h2zbUW
TcSkqHfMC97p8C3F7P+T1HvNtDDLq4Q7DLnMxFX1MfauxTlneblj5ZQ3+Yj0V4Zx8Fan0nyFYeh+
8CHjSvXLtNtPvhNuxqLSGqdXkuNHFQO43Z6w45sMnXly6GnpmN9L/5QVgf+sa1zYS+FCbRlVCd0w
91uC/HqFbGHCeE69FDIk3xXjxSFCxMkrmBS086YF6+qHf76uILPRtteVWx0oMM33fpkj/KzS8qvG
G/g0NTP/Ei9O7wOkTrfRSHoNc/wiOy1zPL+2GRGXx0kt6bnq1hXCixiluc2b2A02aGPL/rlic3zK
MzfPjzHGzS+iGYr+2VZaeodQ4fxVFfv9nW2D+pldZS6vargruNZYwAY7+Oukp6yqCTDHpiGTDZ9v
fTZWAdlZPdtWHggF+nm1eMCwk0xdx0QXPZukGo56VHO0H+KRN6QnO4lODHkuQYsReZAHTmnlHdBO
UFmoHhWPZHUF8SJnurHN4rV+ZqSRf2MMTwedOpr8dm9yPwhx7M/MzyuwkFX95v6ZfJlG4cw+tB0u
STDDz34ahztvmZdLVORYXqcof+4YyPLjZY9obL2IV5Ih5ZzS0We3c8vB3GLV0t9Z1ujvoqEySasq
vyXfCDmzsdUpyQSKniZe8h+ek1c3uEf7fmOxh9h9Jxg8bauCBmkvGVoClkGG0LJjXNrnWLHX35a9
XNQOmjinMc8iJCv9heDZBVl5A0Q+eGMiQFJWV+qOy6Lu5882jcxLNTXDTzCxfsyILnA+HR+FftQG
5oWpJpbjYGnFrkxkEEPPttNr5wbdu0kZWEivSd7oGcQdLP55ZdWf3radoD4wdY8dO2ocFoo99xUK
GurxzL8IR2syyw9VUaGu7iN/C5yZunLgIoUR6MB7nBnOyovlGDl74C05sUM6Y3kwBkkAyC+e3G+6
lmWyrQfUmkywOFmdrcK3hAk98Wbwr+4qeDMsJTq35sOUlb62eLHZVROE+oTej+cuw2B8+BgddsZi
uk7rtH5IhwbKjJcxV8WxyZd+5fNmAEoOwB4x24VgCyrsLTCKQ8Aq9DvOTfELCH51U4AdYAy5TFwP
7oAAfnDCGNgonTlr9QXHPDsGly8PIU98phXAK3CGdZS+FIXDkY9TTqCjDR9CM7I5OvThiPLPVmQS
QstPkALa1FMnZlTTq5OU1clF63YfsDB4zkt0HPXEweWxQHJtLOrnBRzDi0yToj+XUR//otmZFPGC
A9+NcsCNQkGwOvgVnJbKbEDaeaSOzqtDi5mVxDXmiN+gG/rUWa32+ys4ZMUTjyIjdglsv+ril61O
XRLnKFH4fqjtxIrjo6g52pLt1R06lAGWbCsPra65deWSf2M7xdtJQM/S3E99slB0FPkKYia70Cgu
GqYRMeSXdvPW37eZ5boXOuAIGwyrbEA1jc5dcnH8NCAkDxddIxDJvmn8vScv+Qf8JfzQdJne6yBl
LDylfvc8kFjIKiqrhkN1uZkbHgCHdJ3nGzciFCNtWv3UlCSrblZvmPcU9TyBpOC3mTi7R79qllvh
Jh3vARaQhz7O2uhD1l1d0kIW8MRm5uqXCRUf0qxAPrdNQTPUKQJUt4tfifq+GGZ7NINpr1xHt1dp
67hnEGJ8FjzktABoA1uji7sLUmLm112xSu72yS2z+zoS3JEliFjmCFnLJeIaJ3ijpXSPdYWwh4yx
4qnjfN+bmchSqKV2PxSRPTm5x7JspqbeqnblTVr8Ug3XsW2BQcRNw6S1AUDsnBflAsptWw6cb6MA
TOJC+K/vs3O9MBEotl2mpMeCdQ0KnHFNgCNLbpImJjsXBlaN02UYzcusPb6LmK7Te6stYPWCr35m
QETJQJFIClGGPNeoj84t+wQ29pegcN/T0UvI6T7KHoQPdVkbfUJkvlTJ3mpOOp8gCCCaumEVyiNr
EPhNmhADBMVDdUrnKjiN1RyhUIo4KpYN7VYnbD4QdvG8cItleg3dQVA3djykoiRAaxss9TOFFtgu
yh4OL9F47CgLnRB7MMUgPbdUh/71JeX0fjH2ksJyCQIs+h5HVzV7D8yo7kcPhkzSuCRGoJjYOs6M
G0bPznkcp/7MaIJ/TVQEWMYZjTunuTaUgCq23PGW6/9xpDkiarKde/e6Svns7tbMw0BDwqoO9/Ps
lc4tygOgV06q2bRXZo3+pj7+S45rwJD89/8bGxLN5z98CLvP4fM/fjf4Npe7T/X7v/7z+RNf4n/c
jD//HQ/J//X3RDHhgnpETYbT6uLZpdb5b0+2I7w/XJa3qUApf5Ebh+gQ/w6IvMQakUbguiQRuLiM
PPwOfTsOxX/9pxf8EbtJCjYSuAqJcpgG/gIgMvhXDT0v7OItuOjKL5BITN7/pqftFrLy2EHUu3IJ
DgKMfrrvZ0fTGRfn1MzRTyUi8zwV6XBTe90EUzjoL7V+e11GcfMbYn14YaPEy2OzmiTcsOldP4ck
L26GiaHPKlySWtbWGAjWZCvc+3N3E5B9+CAdP/3EmVA+5Eu2PpHNSdecoNq5JQmEfWPCwnwDV8p5
zExffHhqcQ+K9rXZI2C1b2vSPJYIE1kGXzTi85D/TQ7+l478/zZ8AFaR/+m4XnWf5p/JAX/+8b+d
0zCBAhBEHuc0Bveekoj1d3RAkPzB84pjiNvN5U/8EzogiP9gBob1nN/Fr4k74B+n1E//wFcZgcyG
uYWLKg7+yilFe/svklzskomIfCQ3YcJLxJr1bz6meBijOgObtzOFUyKe6nCU5A3V5xYZ1VWRleSm
tlmfsvg0IUnhbGeKU7TmVfGKoopFjDsTk/4Ye0bJF6w2ybBrk6ZDys3b4m/zvoVQ5Pasie7U4BIy
GTcLXQpC1JkiwJQFm6AmUvFZoFAsUKj0XWA+RqPC5SkjbW/cRuhB63PVSCd8IzEHq+eGGfeAtkoo
LzkWdeF9R4ObYQyWGEeYD9O7E60w4dwb8zGErJWy7tjlXY0MR4+1616Of/WQdD0bMyZkhMunQ+3A
YNfduLwWij8E8npdxcbFJMSfWZDH7Jndk6QqRAC5hfFge7TuwhRka2m9DV1bHMpHM+g5fAVuNipi
bWCxkbTTlpQbbLpDogOiPCuWjdLwJLaV37BYGUdUP7tpjPP4mC6L98LumGW9LdCw7HwpxzsHERHL
ulGOyEDnBWwgWOzlHkP3ay0jRFGdbKrPRM/23qsqu+yakbkUQ+oOelACtPBXyK7huu7DKtlWqwZY
RI8WwW8mGIm9E3tJtcOxBy2wixiAs4YQUcSbUdInb1iPhRqiRLg6+4l/6GtovJqUCdumt7ZWfn8l
q4vNXSeoBb8YwI3+y6DdpD8Ew2VVvYx1Nu9NQjr8htytctxaEzf5Js5SezvlQSgP0RB2jAGQzYKL
zkdgsTJV/NUhzl6Yz2SosvfI6aAZwDT5a5fPzrrVWFvUPg/89WJltlAEHfbhTwX61XFr4kRcWug6
+ZVJdP37oNJET/Qtmc83ZvGbp6Ia1nobo437PSfL8qYWKoq9GZ1hPVVpCiKyU6hXdyG5yT0LdfKY
+N3ke+6iIAjqzlW0oQlRMWT2zPFR5IIj5o82Fai4ZlkdGgkAF8lsNx1KMRck3MRz7l0hq0UtFWTk
R+1Gb0X05xqbktXS1MnTgqkXZa6mqExbH2pqkLPs24xL1Y4bFHU90BiiFe7rAgIlHa4x38dOIaLy
qKn9TRTKDuxNpAx4xnhIUCKHOWvvfqK3vF1gKiyIIZNOXWll9adPHBYrMC8fvpJyrPIdMolZQ6br
s3cxLDGBlHMA8q4AXbTN6OedbW2H6a6qujTbaA8IBy1/mN2GHs+Xx7LLCJp0igEZhE6qJUOQkCcB
01c1gvtm5fGRevlY7LJgph9obUsenexF/+w69QWalXVhumOLKUnT8gcomlXA7XE7UcxZmOMZmj6l
nchsK9GGr2nFDnQP4x78cd+lpmMUEgDLQKqSSDBWy/wzY8MFT7eLYKObORweGoZUPyQCoV86NGS/
uK6dbg1HYeDdvQQ7aUp2dix29d9lJTICIiTSmG0f6+W7KCnELzjzS1dRCPFQuwUguElkcc76MoXS
6Eaa3lIy8hvB0QejdwWkimgiEiIQ0USoUspDjfUlPFQVr4BQXa1StDPDeleOU8oEAXn2BWoiEVHQ
Dc7NjlkzyMglFJ06YaWfGRxwl/8Ma0OnbrxRN9sys8z7U8wn+a7VPbj+JU+bkbmFlHd1eEkTq8kx
yogELNUhL4T/A6UIin8Dvfdb3OIuB8k/okNhixL8iVt4CjNYXBvLpbNsItbo7Y7aAnq1xtbjQ6hL
EMP75AiWdTI8IWO18zYPyqkjsl0S6gsvG2lKG3rracyqON0sbKssSRJJ4m2jdSSEq8Zv9y3y8zbb
oB/vg40vA6/YhkFLfHE9hJy5YJLOlZ+swdaUq937VXHf8KQqSTkWHuOrTUCwil7K4CqG6VWsPhjm
MrY3fFz5nsCURyKnp/uCriqXCGd1nUtYruF1XRnzIJPmqQ778n5RMaloznXbFc/ZpTbqkOQMi35A
q7FCtmU6IBL7ECyoF1xzFhJ5GFF22qURXAaSEYtAkzUivN2kDaLEqD2HnXtFYw2PucfrtAn6N55x
5BvX2VPcJNWrXKY3nc/l3uVFCJdosm6E6ejOR0/5b/hnrrKyYGZZMKPPM3HvZWx7Ulws6/QSD47Y
dgyduERwyVux8pX15O1qquxAVXcs1+pHK+RrH4N8JgodLkgf/tbefFi4TG4HZrbnGVnKSryYqr6F
RMhfUJELw8A+h4lZvEDI/uGB0QBVCs+HhVXlomdaGs77JiN34lR0wZ2cmLd0gdgqN2S6rrnlkEQz
yPbvfRLLD0GpRLbxyN7ehzbCouDPyWPaCNRPK+yqjYdwcI7czzgGzLowg6uQtZtDXkLCntozlFW1
hS/H0nm5r0v1WIP9pEodHNYWkfw1dtGtdFR1veZqfqSZzhmW4xHhBz1MznzHSHB8UawBdxS4DlkC
1evUlc0tHzsBFQjMbjLZ++gCWS4mTQ4r2STNvXTDx6JJy6ONxBId2TEesdzGJyeUr0bVhITGPHnL
uih3shqvEaq/dL5KTyaUt1mahc+9ZXWyKZT36I0wKqcoeJw76JsqmZqPyO/4u5lTPGQOjxNKeIZS
A49q5Xd3A6KJGspXCQ82aprh2U66+Yripb1B+ewdpSUdcSERjsnW3N67HS4RsGtXxml2LWw7UPCO
VDVfvZ7h/mx+E/lw3/sVm/WGK/jEuqR9FhptjZxdhKRMbcD2jeVDhYAPsqZf27vWFPFOF0i2dDro
fINM9kHqVO6Conjp5uLd1YPz6NFQMTj3QdGV+j0bsWnWU/6zrocPNwC+uhHAqp6d3G1fhBMFjFZl
8Cv2stfKVetrrUgTB8FE/cK6ocYqRbxTafeemo6BhWrNykOeUIl+1JQS+IvCX6Mjt7jzNoZCdo8h
1nmOK8LBdrYWu2hJUGBV2Q2GI3k1DwuvP6ZmLdsb/LPRXb02Cm/BfNt7kJNKEuqrI1sl8sHC9MqR
ArIwz662aS4pofoSmxhXm8mvD4kX1w8wSP1fUVA/ZdOK3B7D6ujYR8eZlhc/ktVHPmAVGK+KqPLI
WI0MeVpCNBpwaBv2zVXVujikQbn3vsd4nFSRH5lLXMADznQrb31vtAmy60HO0Rf7oXUGWijLkOCr
zAx8RuBs+qduwFJ3hkAxsDaNROOXX1lUShZJ62QR+8WUCqsGdcrABOpgPcU25sEqEQ/+ZLw/6BL5
SwFqYZcawWbjLlqdEc2KNKVS5xZ6Pm6a2ldeBPAxYUPxSCL7YJ6DkviO75FSiHD2E94fHZwFkK+y
OhaqaL3wpcMS4uuHRJCiApO3Ld2meaAfhs/3YGXqy+ozg/VAumOf2ezLTQscKhtEdrykXovpI8wr
wtqKvlu3/iw8s0tsKObjGGjxVKUThbLbkfSHBHTiES4QjiOdwtUUvFZNor8Fga/dfeMXnvuuyyJ0
mv2fXdxfalX/3+ThXShD//fxCyEjXf6vo5fL//D3jlb8EeMjZeAcYDIQ/5QZHbp/0OEBqqBv/bPZ
Zbjy38EcwR90rZcxiEAAknAI/tHRhkxr4EtQbcLSCCIYF3+lo+Wl/HtHG+KWjjgKIvGFT6PM7/8T
GEeZKkUZOnZgLxmrH+ulcu2BiZ54YxAfDsj3MiwiJreBOGCimF99WyefvOL5KkvaCnjxSrTQhiA0
IkB9sfroDF0unOteBuk32Ghklw+Dwh+CuUtGR7ZpU7eJVmvvZz/uiTfI0Xrg1uqTjwFzOPV36i7R
YU3ZQjW4KwZcjgMAJngTiNYVUcnkuYO/v4F7dUmB58mB7MGz8h7penUisDIli2vIwDdPFxTxxRLf
6mbaVWzlPtd1CXJqFtKb2rQhGj5ecC5gIyvcO7SI8/fB2Bhrm5rKY4GXmwltVaAWEUte4omdQiIj
p1qBnppz1X8KabxfRYOoZYOBVr2zYAnjy64dEVc2sCPc4LU22Y7FBsnUHgKObxEz+OumlBBrHO65
Y0k4nB92CZnLaKrPPsEA8sjzxrnr6mi6wD6rirRaCc5OIGs8dwIz1Ma1Qyz2xbTgPuFt9agT/QHU
WEikit2ha2EeP2SQyjZwTf10X9VBkO2zhgoYa0qgb7lVcixxzuh/cPeSDtKKuntkcpg7e+Th7Tc6
vp5YKRnCLQZKnNx3MhDUxnmCscWofiaULlQ0i44DCpXokvQH4SPoyDBB5e6mV5P3yXTbw9pYqASj
bDENZ3S7CTN2d5mIdNCVQk/qNwPSJRNSCFCCrQ+C25+4sGmBFpNUIYrzPJYgPLCy+yc7t5O/E7j1
km2L3euVeScrea/wA4eHX0QxnQzeUtI+NqVzHOeU6Tto19icDTJh/qIIr9eGJt6orW7Tnv46G9GY
D6Y2hzlMkfm4boDenvRCflhXdggEWR76z8k0xE+sXQgA4y9+mrOZ0ULpN+SJ4mtiZZSXC3Tqvrev
s+xWu43jauEzT0clziuzf5ocZrOfKHncyzZXoLJIxqzbLyJpeegmTD/JzItITI6UDjDnr05ySzgj
DLdwihPiIHTmgcquHZFsJNY6Wm+z4ASD+xpFpxYjGeFvTdBcKqo/c7xCbwYPMKffteMTwBgOSc37
04csO7N0sX9mOKADW9BQd+vATzLjCO1/0d3tGjRsY0qvck+DsrWEYdvyvQ3EPOGhJFuU3DRnXr4k
Y//vMZ6mcoMZbgg2tLvRclXgpIpoYLgiiIsz3Rc9bx0QIkppSOKN9HK260AcNjVG1Ho7lln0HquW
RWoQohFEvgI6ZRuHYffW/x/2zmQ3diXLsv9ScwbYGLupk97LJZer14TQlfTYN2bs+fW5mA+JigwU
shDDAmoWeAhdNe5OO7bP3mtXafFXMYzaZ9mC7WaebaLfrkGXwSfUjvf2YC4UXDYE+mn/qteCLZXJ
ElFEsdyOUGjePE5XTHyWdOCYTwn1dV2X4CLNqeagtKPIoC62xDFYoxjeQgEh5vOFwY83D33iWeue
KtFh1xeQJBOC7gPLz4ZMCi2xvrZcPfao1L7aCQX1KHr0bfEZxX3N1QETW5W0rn50Wm/M9l2qsiho
ADK4u3qpsRvO2GJHasqAmRxmP+f6U5N6rzbwy2k5VIuqRJBy720IV4yawjiG64YZkTjfTh9y8U5l
kCS4h5Xx1e5HkkYYETINWxd+mrNdAHsgLtR1zz4OEhbyxUABTt90ZkUFZN8au0jLqE2pZiOmWY9M
VvbNjzL1x9Qp02mH+11AAhT9uOGX7tGLaB3boisMIyS1frEoe2UNeRM45tSG4jzbuSqD7OB+pt23
pm3dQLFiHBmb0C3bgsWu0wZEtf1dVjpl2DTxo59ZLJ1diX00SGoX7jgK4aEC5EqBHeVwCpspGznd
5LWzVyuQnUUbxy736VSLu6WG2D2aYiPL6GjzumPgPXv1fGXjsPVjGKCpMW6Msr+nWCl0+AyXzfAg
pP7dNumjbrPSgh184kq5t3ouKlFEka9TdochH7FmV+fVCOXj4URhWCC9S/qpYqL0yn4XuviZ2+pp
YtIUIzKMYX4Z8XXo5KXMSSCn88FqE2jF2bHBQ49BlM8CD6u4eJjSeUsc+10N2C5YJNBoq8bnvmKh
hpuP7gen6AmC3DB3sfKV0Mwi74KBnZZ3aW/RwAK3//bKtRdqFVV8vluhx/tMURE4Rt7Jt7I3EkrJ
DvQn3bDsPkw62jUkWkx48PRpbWmt+ZQuTX4S+BhOXtk/x/kakRMtIZcRjyjmVGr7hnpWxzxew1GV
d1BxuQNBfmuN/jg4/sk3Gh48+PjE9GcZKC+sRnc+8vVvCE1vbSbaTVSJJ/wPp8FNzrgy7vKBQhLd
I++n6/N+kISvNJ1/tom5TOLkQsCmIxZDjs990BhcmBbta6XHGIr5lKI6asLcJeAW8mk5Z41+Kirj
PBL+DMhebRoaO/uETlHF44bQ3jFenQ9M6vJdaXVYZvlv7fhbqRdsYU2ued5r08IBdRYKnufSy18X
XSBPNFwG062RWig8XnnhQWRtnKlMCTBnNTUFYx7QmvMKA6siwbGOMUX3nVLQq2RJbXWHZaxfkLG1
Yidr+TyY2TvPUi4kfnLEAvY4jIAyu67mAbDW2QjJqn/H4PMk3fosZfFlFsnbFHXet6oN43mqkl1v
c191SAsQBiBAqHnc0ka9D6klC3BcT4/kJ9fW0pKWFhzWKR9HU5zpLfn2BLj72h2MC2xtnKLTu2gK
Otcy55dvF1IGc5+kijh/x8YaCnzEgFYal8wQsIEiufeYNXC1aD+LRlNzM26XYonYGKvmqRUuc4m5
BAOLZC2/ioz0ZmXdMh0WQMGFeUPt81wzrwjEVxA0oC1CrpqBBwuX/Pz8iNC/K7MVUEz+p/J4DbNK
XEugFUrdq3hAZBHWfYXs0WjdESQ79/Uq/bOkxJtKTBBsMqwpvtcc+wh9/Ori42e6SElgk3ErrSfT
xvCXEPQznRj/vNtvk2ahVgTxcjPn+JJ12ZHqxDZG/BxEZU9dopZfZhWf89zh7lneKsRdMk5buyV2
qftXbn/AQ9QGoyBpQUAGeNqAnsh9TAQAa4RVfCa5SdihfWHCeE9RW/zku2q8O1E8pvO91qOJ0bve
z9wRuZ0ioX4xAWpBCsnJKtKDFS/jtadYjKJL11A7xPZd7//g5rqbIVv0XRRdAHKc9S7baQXSj4d+
3Ju/Ix3cxVroJRPy0e0Kp+WAafbtQua5UuRn4nabVYNOHQbfqk2rz8ivr6KJdWMfWQvim055Se5Q
/DzmDzaelMJ3dsVa7sq1+Ru+Qgoj315CwySbPCsmEX3pfqo22dVjM9DrSqcbToaD75T3o92eK2rl
wrzgcdKm7+WYqJBfrd6A6CMXYMsv5mp8uvXXZOImCpB41ix9VyafbscLdIwXzJBW0T0Y3PETLgVd
520TTTep72w9HW913qv5oJwy/4Ty5LOxcbCsY6FdvaZtpydUNjvjCDyjp2ozzzgL2qZP78UwtoBo
UpJGG+mU4lvZWflliHJGOfWdiMJUN3LIEDZlOSHn2yQGRVWlKhz6guSwM+jUi08OR2Ln4oKiIbA9
N16JHq5NrXXi+tL/8rfNh6OJ5J2GThqN9Nw2nvOYxWX5V8ESdNmUgy6eXA0YM49EOWJ2Amj4ZnTE
38M4y/opoHzA8e6dKO2u9NdS4toWg3hqCNVh7Gx8QRnrVGLsyGhN/uEDpmPwUSxcduXgAnnoKyqP
NpPHrxc2bkc7KcpR9DiOZtsGRtehFmrN0G1LQ/l2OHXlBOIinQB1zFPc49oU2fpjVsxIJ71xBIcj
phMKinxCGKc6T7W3cam1e2aTWZ7z2cm3JdHJH6NzOGxYSHblajha/qZM/X+p4X/hgv6ftIYDFPEv
Nf+39fn6FX+LDab5Dxbn+DLgzHusFhxgduNv22HXcHByWPx3SHYm/8MBMvZfYoO3ig2stsVKi/9v
63NaQF0Lg5vPKC5MGPbGvyM2YCn5F7KWbuJ7N1yH9f76nTxvRZ39k9pQ1xnQXR/ZkizsZ4SAL4un
hO6+A0ZX+2CZa06XAXrntVOom9E9KA394JaLpOcwsXZuzaUkr2ovzPLyJQLlv3NHggx4D0sawLhU
RlVt7aYMukNvECpoLOLjje18WXgQr27mNmzOm2jT1bUHzcv5YInzA8yl7KMvRaBkWzdeT6YgWq6Y
GOXJGyLCF6pKzmaqUQOftgxosUfTsWm58XWK6ymwWOHtlyw6ssxm42jYV1vzP7O1hr5plrsUqQKT
Fw1lZqftE0drWE4b2m7QNOsyOZq11TWC8oxX5DoJnbs7+gDKfaK36/qFLQde78x7jpNabrFQ51tJ
O/LrNHjRwbIzQal9m1LToZyUPhpgaPozt701V1prz43HXiFAUq8CYcbDW95yIhQpnMr1QWMdvF55
/DpuTIRU4gY4NrAFnynhiNY/Z9OBJMIRtu31zkY5hBWBUCPGiI6fxAilE7GBMnQaq2AH4MifUzyb
cYvxGMpTVb/7ybCvUG22CSCzz4Xq0p22GmQhFAmIU87g5k846UREdplzY9t7pXma9YxZWeMXzTjb
U+2O6DlDJLvzOXAXcEpRx0snQJPQiaNiHmjrXphdJEZLtueu+TaQzDtmyUxqQTGC61H1bc3Wb10s
ly5dHFqRxfxXUcDVyROtp9wwy+RlXJaz0TzC7cqMrgynnF1vvRYtJjkTHmucjB180s/vs5G0Z7IV
7pfW62eDBNbSAHuK05UYJQWri1k8sTyoju1gf1Nzstc07WNyF/yY0Z86jx8QB/ZY2A8lk4UCJRL0
LGtApTO8EDs2qN0gjKXqRZ3wF5SBg5mABzPMca8w4AcQXHDksGYKCirISv8qyi70JBx2Gy0hOvip
29+xECj3nqHJsLLVH8txD0tl6V+Tr9HXRpHSeu01/XSHWlYdCfj79/RfTNOm6M35dTZ7/jmC8trO
N6virnAmtdVz+dhKOqO8EcQAUafycZpBIlTIzBuD6zlw73y49xU2YkFbxDYWbhJUTgLSo4LtNMV7
31XmcRrpwMrMVCfBWEwvMO1ydvBdetc3hbtVUo+4KxdUckeF9z5otXUZCUjSaw7zItC7Bi2b1Hfv
d5upaRE8uixm9BkctpI68pTM6WMT2XszEjOxlDT2XC89WoncNYlUvwzA4yjejeMjVYiSySQmRNYx
eU6Wnd65cvim/RxvLeMfUW4EHHI4tBTZBCdQnKA7bvCMbrjHC3QDVpFpbegh1DPnAtw2vpW2Nt7Z
raYfit6mJi/xnQ/PZL2TmG7Q1tlTmlQnraGUifPbDyANeDw/huRGiQW3BaOpoC84D3Xl7+uE3zrv
ZprkzaDpUGS4nVqT65y9fuSGyRoi9Z8YFBD3gLIGCv3GEflf9oIoa6KWhfkAVc6m/uYhkqTa9JH4
nSmmo7W47i21UF/Wx/QJgJvgPSjirZ0T5pYdOlRKpDSPYZVUKD8j9MPBO7CwvPgGkVSv2hcpAALN
IY1bWZeo4/PWjt+m8LkI+/YOW7lkHQOsKgDBgxaX3NnNI8bxntZMlGboHts4JXw2eTmbRWUTajZ+
pTeSuS/90zCrEp8z+/khKZoXRSABT5TDxb1M2YnSY14YeUE+y1uIa1r1jz3FLvHFfLza5Wo1J4D5
bOss3KopRGhFSlPWWhr7OgMD2Sim2ty2T9VQbJfK+JgNne5Hzz1jauLqV6eksUUL7sI2ECltJ31O
yomKlqrSuyNWgNPkQWupMo9YuM4qO6+ijhpWMeNGdl+mihtM7hGBE57Da5BnU1D3bcLfv7qYLUJR
nhfRQdiLQ9/fD+3t417vm3LPh46uWGt5G4be5HRgCTzOsn+zqSYbrHqwN4ysIAcIil8zVX7ZMQwf
mg5pTRy6dNst3HmHcToldCmhZ5esK+GldIt5j03q0AEpvBpzO18jEEV0G1cPJe2rxFrOuVHzg4HF
cNv0qkXNx2ixa6cHeN46pkzfAUAQVcaKTeAzzgPCG4HpUl5q9rx52IwPD46GSg8FORT08eXruptN
g7WfKcEjM2JMr0Msu0NRLEdEMESzBBIiEfA+JDnYn6yE5l8qfvP+biZ0zPVPkj8Hn8+VZKYVNoHB
tgGidI4zmr9dm1m3bN6HdjY3Wtc8la3yTnBu2RAYnJuxmqIju+t2j/c84hlO4WaRVY9VW21BC3en
2Kr2ZU0DwtC02NrnRTx3xj0XdNAPy8CKtFiAW4sMlrzuibs2+8DjqYWzHrnY8uvuZnWafYhm3luq
096SlnId3oTGwZVcDXGAILynXXPkjBCHgkcI7bkmYl3Fzo2cWe3suY9EMlipFhub3AxfzZ7bgg+1
2P2FgGz10Cv3xcrSveVgshItBD0Mg6AlH/y4/FGmG8q24NxIou+CvwXcvO6jiGkvlMQmAmqZop2z
pNG7RKa7IbwuFzwJduCQSNovfsLqhM00V3JHfia1GqJNuaho6zKIpduMx024eOmhXGKLe3MzsoHg
3cRtYMdj/W2U3Q5oD4RB7cw1+m7K37nOhFP2jinw3rEhocw4wKZ6b5P1Jh1u3RwSxa31NtXzU5XZ
j3H+xy+BQPrFLvb9zxK0CIYMP0pDMCh53b+bPYfr0IZDVz+I3jpIGMtN7nH1kJO31ddscW51NxKm
+klW3Ffpb92krjo6WfwmdHKYqe7c5JB0h2QkleMp61oTpa2GeqsNlr4lot9u02Zvjf6OtcdJAIeT
NpEOXxEcq77yqXjQWxNR2XzS/PG90YnSiP4ekvGDquWVzdP9MqbjplN+jZC2tNuW7P3a4IrUqNtH
yE8rDYk9BJtcZEzDiO+LBAhgYzZhq/EaedgHKeP59HIIZyDSPzUcItu25e3idRwPQ+15G7kGpVh2
ueWOk4xVVN6yw7Fi+5hJnCFjXu3zSv9YJLYm7o1LEE3RVborhMqpjLDXIlxLk3jqC17KXJ/7rUub
4a0hAo79o4m/U019JsmQbcEicWKr3D6zga/2ft+xjUE3cZLVCAVJBlfIb+K7F9xhvLkwUVhS/cyJ
j08OY9aUhH6X0KjNCCYtVKMUfKe1/liuVO8MbPwbehBj1EvXzLoGUfu9MDpex2wo33mjET3SGrq/
x/vec76rXn/iTmvca3rxy3TWnGoASu+Wsh5Lnb5eB/7myNLR0Z4E3hGPjuhdbA7Rg9GON5kYtz6q
9oqHQUtekj+ihXY2VXs6d62DTlrnCwho9uQX8XRMs9++FoFZerto7qrLAv91p2hxxUwwf+oiKS/e
kJsb1cBTL4scEsdSyhufqatXFj+jkW3xbWmbWiv14zDn05YNDiSxwURmVZ7l3BGoGDe9EDaiY3wm
TkXAuRDuE7i4RN/Y+Ty/eGnj/qEbzUNlGfO7CABLGMcc8HJ2IenhQQe1RN9zV0vMiyO+XILkJABX
Bio7gzSoHedBn+lOjfKYESNOjmxXmru6zs17bkpw6+r8o4+iGx7q9CNSNJpy0nfN4COGMYU7SSHP
pdE2O05kFYicn9GoLbh4Yy++LCJV0JwdDReqqR1rT+PRS/MJj8N44D9m4HLpH35GbuTchx5fnk2/
GM4pLqUt4AKWW0BUTghE6glrZ/swEGMmCeqWz9ps5KHjklBjmcOfo3Jj/8hpKc+68uNd6roGpijN
31oF1exbP/c/6TqMdx3BUiqw22oP6L8OhhL6C89JCOgjkIvcr/tTA+BwIwWSPKHqn5nPB7bIOLtV
hdS3maQaF9Mn1As9+UCzs3bQC/Gb2l51KllsGGwde9g+ZWe8iCTWwx4YJG9SX32bVKdjHZsBuWKS
3lS54b8oul63g4/XjOyOe7IWM8HYXc5bz1vmjVviF+v5qV41AUMhGKXtPkwJjyRzNNwDuzxxAD0E
0qkBh30AUhAFYze/4co0cJI3At3XKPqHzG/mQ8ySGnxngQfd9zKsmHLGTj07EQva3Nyqwp33M0/K
LQLacsl7zOjG0sg9NeZYSsfa3PVON9IRyjAQeIIncYFTKPCxOGy0vA7MAQhSt1C+21etPLW+r538
gVux2S4vrpHrbyO9J4Hd9uPrwrj9CjjNCMZlxQ1hpt0bHkU/VEH0QZ2kxU2f8IdisZT6OZI95d1V
RRG4G7WXYo7okGbr8yB9c17fR+qvwYK5If3cvCirYzVe3Sb/ragSDXG2fHXduv4ykjLa5q7UOMkp
sjRhe60mzG+/asV+xMvZQDFjidPESbN39cm6y2YbOk1riGua2h/ku+yXemAvPVH5t6H4JH6bTTyJ
xAiquwh/HMC1Rm1i3FgXGBrPLDSpIR2FfbTh3PBuLT+6kvdXpCibVFl7YldDb3nLKD8r2I14klCf
c/81N5r8sbd01mgyN8JGpKCi27/YITPaWWV1V7v2dOF2Pl3lYPiQK6r3gXT9fhDkVpoh74BnwbBX
RTyeXZ1zOxujbNiWEKTR1ZfsRa/n5X61bHDOMuu3WjPuOUGWxJ8CbzDF/Wio6N3ra3kY7A432ACV
ya85cvSRzlGXiyFr6oTkoeOzUvO6k2asZv7BYVWP++QYsS58tGJ/PlRGHe19DaNUUBHsejelPz/W
RmbeGNTsPxbWqftJx0bIEGgBvuOZzpMoET9apViQl8Mxthr6fqOofCyd70Qe4rS5ys74jkd2DvJo
SqrhugB7gNVVf2bO9FO59Eng1015gC8tdz5rQ8bOMdPufBJqj4VZ4zCGsPNqCY5aTcbVN+/ICSFB
aYfSgy2n9WnI8mO5ZSXBaf7w2Xmy3PxXRCTgZk3Ze3bDBQjjmQdrZhLd1Jdns6u4LuDDf01Kw3+v
xo57y2jKj2lIgVxGVvapRO8xSq20QDEo4pMa22sqEA2glfibh14WP7Wf8UbobKFjYRgpTIeQM/e0
s7PkRFj2rCX5wCcGWoeu33OXWLG5BSCBEt+plrCjmIR2mxhqudcNZJwFIAmQ+HbRf8QTLYJw46b6
VjlVfc35HQElMzYGdjznd7OFY2BrV9J4aBj9jqlVSiypnsSEAu3OuJhTY705aVbeT4U5MT0YQqMV
uRBswaoxGuHFV+MSWnxL4B3SudexqbxqhNSPpaEtN8Aa3Ezx/NGBR+LVD6dERs/JaDG6jLJ2r2LJ
7d+oT6awYCTmEMMrFIzkVAmIw3o9E0xO97XZz00gJVwNLqLmH7twabmfIm2Xy5grtDSbrS01K5yN
xeWyUHNlyti7jKzdTkmsufAEXKK1Zycfa/yxFPP8if3lWkbSfAEN059gK7RnzNxINlytoL1L30Uk
syU17a638kJmbtUkNNq9GXlfNlSLoffrQO9hsRQaZkiBEHBKen0IrAJ7fdxk09HuhxM19qGbaWeW
ss9KGYGQkFDaWO46riPANKLHPnKpp2L2CrCbsCdqocf1y7SZfEUht7fslbg0JcnPtOCEjMxHfouj
aXfvAoBqOotttgIlekcePdi1Wb2+Dd7lOLA+p3/ch00UOZiq4KGN92yl1I3QOmZYG04P/vpNaoPk
5VivKRoOQBtzxIxpZYY6dqUtAXSS7K954Tw28xKaJbGL2XsWerlNZTQEEHXG4hd/tBMMaP5O6tzs
pa2fuRlCYrPj1R9Cw73ujAEtXKSLeszlyEAgFB3M/ie/z52AZPLO0+NvbFi/JOPnO5HmB8itIykK
UjXUZwybVBSvqBe4vREWST2T3/A9+FVTWu1tzz9XOuAlmrrPnmV/g7BhphtSQrsU1DDB6xAOuHoK
zoTHPMH5nlX6L8ZTPXDrtLxxAm/JIrBEwShzcEdvo9kNeoeJYglaf8cQ9VCuDzy7yHJI29kcepVB
q6DDnEeu7Mtq8jDNgK+kLQiZFSwGio31CmZ9k5BNE4V9zkU7tm82Ad8MCYUVV4AS9ANd5QG0xcXn
Gp+SltiI3DoD3XsgBtA/Ka6BmDjMr1oJa7O+J1nytnzL+b6OZ+4nmI4Edue0qEg5WL9t/6iZ8w6T
ARHsmDJkx5u2hVVvUeCfhF1vPaysZmufJz/+dL2DJDe0SIzGrv+8EI/COHtmg7bxezPMS6ZZtzkv
HnBkO/Feosa+Sc3AFQfWYuy0B8u09n09fVEhcokzfusOM/oGu5mYp08HTyqzw24qXA748h4vsUqS
iV1idBoLdWNavc+BG0JsYFNJ9OFDpjaUVfglVhffhoqlEk5AomWReZznOtnUmMPSkU5UOuHDQmr7
iiTLJqchHKMRYkqNwYVYf/2aRQ1EyMYLh6m9Y8F8A65Fs+YRIPqGe2KIfRjHycDqPWXLsbGnBZlb
WLwjST4N7gm5hp5vhYNvUPW11qr80MXdyfHrCvEwgssBxcxiVd7Z8CRpXhvd6s7Ry8NsXVEfGf3H
adfUnCjRiigesYTDLELs5rQs4AMTzmk2Xes60A2q6aBmtq8NfCjoPnaAAHgdvYKeIqIErFrID/hw
NtHaEMuOA9EjFPfbYtGQLTV40F/j6HHZUxEHuv/j1sXeyvIOZsVvo0Dqx2LpLnpl6o+K6oTQTRoe
r3LIgwlkNSRwU4S1oJUXwHrF+1mwja/nrwL4biUS3uG1dnFKHnrFRCIex6CKtxG4B72vTomU4eyL
D6VeDfzWg+8/EIQkVOJDJ6Zae+jzHUUdCo+2JZ6AdfipB6oBcsgootBpTv5IuEO+NcavlxpfDOjs
XA1Jt0DrXXPIycfYns4w2vjQS9itoItCN9KvJb6ZzEZ25UH/B8QJtNLlWI7jG1bDO31+8832VkkS
Y6hM7nZsGQtaK3/LVoc1VxXM+ixckjYoInUiucShO2kvmnlJtYa9xhQovT/rpU2kYAmXjFZWvQvt
8m7GJKKl3qFSS3xW/P8mZziU4LbgXGrqDu5FwggkTp5f7aPiBdVhk0cvcrwfWH5r7vJkmD06f7dL
/f2AKtp0gElmYoZILLRVBVHpXViobJL+nMk3HkQ407gfDiw1Ejxi6pYyj05iDGeHMsrFujr2i0ec
xzA/7PlP3r6wbOGqx2WQ06Al/oDx/QxqAozdrvXeW10LusbAAtmx6uCM6EAQaihuPT0HFU80bpNv
k9YagVcX50Xv3U1Dd8dzK2Yr7OM635rsaoLC9J6HBHA8SOwbJon5IlvFLcSEDrZ0v2JyT2Veb4XZ
PxRc8HZ+CiFLNGwamF5CLfGMcx2Nz03T3kt6NJTEyYYGzYuFe5YrI5UrGHiXO0HfxGLhxMp69wD4
9tKZEQ++2Xuk+sfZOtoMYNnpuN3NTnzG8v9Z2RZdLZrqyfqV3bM+UmvtdfZ8h5iFnQJzwC8HENqH
yxwjkv7O4aEIvnJ9jnez9wBIY9qPkCtpVUH24MHLPuM9imMQjYT3Hkf9xdWq+5zIWTFafIoTy3lI
F985NvPqXeifRI427HCpkavLcVqMcIni964T85072jsma7Z1w3sDXNW3HXfX1vWdaV4XxTlr7nPg
bId2nPydZxnj1phcQDUcNL511jP9oWleR3Iuels+5xohJmCwJiWoq3PuNIIiGqGyb6rlPyVTc45P
6Qg90oZHtEMIz2iZiTFCJq1zL/TJOeZdc0nBTLttEyZ6cmuQcRFZcPr6lQ/xssi4ydgTX8sgpqG3
61ZzcKMSRckfVxpbSvw4Z8vRtsxZs58Vlzg6Z6bdH4phjrmFRPLg97WimsR9z9I4PbatzCDTpv4D
NpnolLo4o/grBLbbuPAgymOZ1g9JspMWRgrL8P7UfBm5GyBN+lLAAzHHWwX/aqsAlGKrTfR9g1VM
eDnmI9CHsd1uh7jiVrdmUutaHAdBt4/sgbgBwmpE+4qS/YyVAQ/zmCyvGiPhhoVCAZpnmHbSY1oC
+aYzaXhAkGKm6OfZwe0E55vB1C1vU+Z/laPYEzO5w22R7hdRvc0FrgZRv+R2ftDs6WA03uOSxSLs
9B4Jyx+Q+22Mvd6jxZyH8zSMit7aJNDWsPZ1L6Usr7VJ0NZaOoEanNIIg/EJilBngg8c8ZkM018J
M/VmgQ92WOr8TzJHjIw2h9cANGkPJfUr875cUG8uGRY0CD5h+nxJY/HicXXU0OP3KZU2HAfC2HG5
P2Jjto+0/PokKvGqqkY+kWam6sslX3tqcTjt/Tb5Ljx2ewnigcGxGOtPi4etGc9KUJexQ1CPN2BW
VyRaecNHUJti0mSuNa/+PpYKJXSskzNkJzS3aAcdfvXxRQ6sJNzosbD2NS2RCWlfZ5iBCzr9eExr
Sa1RsegvcelBHhqd+wH/37bDzQ5gNL8bkghsdzWhcrJ8DVJv3cHJR47ddJM0NDz5vXT2shp/mx7N
oneyOojIQO5wqWeByg25jWdb3eeF9ZBmY3fkRwNO2nnlsVNNeYolqP6kmfow6lW/sVrLPThG9xkl
S7NDwTDBvURJqLXlDsLaE5/Hq0rRbhC2CFVbJp6qBS8LabwFxl0+vTsF86TCps7VTcnzWOjZj6NE
fYTrpE4L4dPNNPQCSW82dylwlNDOdXubLn26U04yHqFatEe83MTpKzJklOyss15mbEyMPzDl/S60
pomyhxr7g75i6/qUZLuK9Z98St+0kgFPZdneGDAhmBbmf0dpVLd4zXvMDulqcv8IPdSpmzeJaouO
lAWmLLRw9HrtYpGAClWNFazMJo3QRfY09+qZHPNH0evaTqjFv2NObCiqYReeKhjufotBG239UnMj
Tj2lzlpM+wdMhuylXgaauPrGPqoegXttYoZvpF/Jbvn3S1M81I5Z7VMYYD+dK/rDZCr9zqQg/A+1
nNpbnVfTO4moZS9q6FtBErMOKOWnoVUOd59lpcY/zIl5o1xoVWn5AaiZrJ8mSdLCxp8HYpbhb5Iq
BHXykzdAiSjt2rqmkgG6NJNQmvt4FpgfSobzZVNnPEZE4WEjMEfnBsndDEu3eXF8hpvM9LAbiGjY
tpO3gHjw5+duUunBo1bnxdTaS2no6SdbFXWY4kptDDVdKP58mmsr22Mra44unvYgUxlgS6wtWMAw
GjdroLjZspiztgAEy2PSzUaorDE91gkwqwjzMzLYpY4K9QAZ6Suy22KLF4InWruYbUAxG9N8A9bS
bwjT63dzrH91yAmJZuy0NgnJR65iFZ8eEATQOPseBys72adWb/t9XeDEM5vUOv/7ya//1yAl5v/I
KNn8roJy+c8+q/UL/rZZOf8QZEB4q5jES0ho/ZfJyvyHzXMWY7oOxcawDet/m6xs4x+2LhzDB8Hz
ny4ryCHt3yQd4f+DxbjruxZpcAH0RPw7Jqt/KYvUdapRgZ34Npg9h2gXobJ/dljpgqYfWTqYW+xZ
ZyNVhcjZb6z3z9GAi9RE6fgn/9n/ofJ4/TP8c+Hj39/RMbAxeLrQhf0v3zGt4xqMnACGjOoC6P8L
3AbNQ9lzG/VPpt8/ek3P6T1ab34Ph9lSN7hvf+ZSthulQSDo7d/EXrvvKOiR7XsN7GrbAkXcIuj/
39pr/X/9YXnaCGhFCAxE5+DI/IsBrZ8JiOsRXl8Vj0tglQU3V+i3+J99pnFeU+JRggrPzuvMZyXy
5ZH5ba8ShbC6LC8zrRRrnbmifSFKV+2PUQNXDRZos70vrOTDThlVMijRrDyl9en1/iN3/JXGix8F
CPhp8R5iTrctMd8dYyFWnw4q8NDHw0tVjVZIAGjlTqQHEIOIvVE8/5lMtNWBYJnGUnbjaoYKLaPS
WKvQS9Rq081UDRYOUDBoki0jnjmBNW4yN9R7B7SbW38yIpEAXgqWIG1i0IJEIAVceWY80s+jPcZR
7Kxmn3TnVw2AsgUBQi5QVzgLCPp0964BDTwisoCdI8NNFeX/Qd6ZLMetZFv2V8reHGnoHSizNwlG
BNiLjSRKmsDUogccffP1tUL5sor0FEVLn9bs5rWbHqADx5tz9lnbKOiZdgHhJcayx4MUMvGI12JA
o1Egssc+6MpjWtVP6al1WATi0+bKR68HGpxYQNCXsrgsXO5usPKKSOArfQ1uKrwgxf3RWjiwmguG
GO3CBJlh0u0hR9HPBQwSJFTbc58/VSXaDwkwuIdtQpNebSz3ljEBIVvNyzwv6if6VnI0BM7pDE7X
edOM7xITE7Ryqr2brCKXmeaQXo3qrqT8fO3VJgncOnTSKMvo/CuqtIhymUUTSoZiP7RUdjH2CaiT
0Lx+FawlebpySx9bG1od2J+Obuz8gJWkS2NYnHLFRzm0mu6HjGNXvhbhRbjZX+sQca9F9xrqGvL0
m00+ziqdO2+jhDxSednXPSeULO2aW88g4zMVSP+A+2z8k0cpEGghxRMYEnVwIuykyY9k8b7264BB
Hjo5Nmufy6D0K6zr4irfVxTIzwyfrzQPLLwjBGqYxHLzfTelIN8C8b1GWffVDoyPc8rxCUFhcb2l
FukBaThXqZVwBG3KT63fm4/F2i1nXNy4LiUeqGtJp9JNNzrGAd4g2TGap+fT3bS+xKbvlg4w+aVd
YoGsTtAYECR0N1ei4MYt6/2p+oe/JoD1Tvrv0txy3mNBxW2i8bg20JBwJuHr3sYxvIQCwd43kW3l
wWhXjwTt0h3dJb1rvHI4CDT+qELC8Jz1L/nQmstDY245QYplZDes52UTn2eIAXbSRw/SWUO/jzsJ
wihJzzvQNQfE1zGAC5t+b84wYAzchupzuH1ebTF/HrfYvS9XCyRul+LRuHJajeyMo7AI7ylDjled
v3a7ylvnGzdcXfrOyGkD9Y8j+glsByvEke5I7x22NDX9X8jphrQBMMpZfhYfuIr/cGFjXiN6EhSt
gxEplrn1nASH4X6q0KA6sNCcLnAjUq7Bbp65i+4cC6RLn7nQFcal/UEHBkfpzvU/xzF3onXIzkEO
ZnvqLOGu94AWnyVz3Hx06/HrZlfy1ipQqIjOf8odO//QJn6PRdQY3za9ldywDFFXnnrrUCRBfegx
bnpXD6TGO86zJwfs4Mtq1HmU8a3ey1bKa5nV5Z2NqQPJ1xPQ3ffWg50VBSr72iLBLb/mMymnBg3N
r/jkOJStInkHqh5HDDSL5BqG5lMr0y9rhZ6jGoeHYaUYkiIovaq8CXtIw3wH0P5UZ36ChfHRK2it
PJtjmdyQ6E7PC7ez/TM7n6yHnqrbpVfa1oUX5D2YAmP5SVuaQLAJv5wqKw1tQlod+FJZhZhr5RR/
YS7xJU7QccWQxjAnra4853JHXPewNbHmbNEPOPUakeKw7F0bF1yXm7WV72TrkZV1llbum1aOn8XQ
WcBr4tFFgZGm4OEQiZnvG+iJzGyHlQe3mPNtQCeJH4vIrwWY80HQKAxC7Ic9YLqatXg6upJOLPrv
yDKHGHd98yyg+Y6R4YkQhim8h9Litjk43WXiUYSoSx/DoCbxbgInl/dxVxbv3LKkaEwtiVYoBwRy
Mtrf0dFSIPZoP33fi9ECpJNOFlwMCSe+XdJLWn/r+yQfrQOfNWB6GPRnRU/jNefd9WiAq8fPYiEv
jnSpOVTw7fcVtO4TxzO8a7q4Pc1YeTmiqaolQlsS+Ng1huhAptTOb4BkxL9gPkx38P/R4ND6AzvF
HY/maGxY0+bzvLOh49MMCcVL7uytDK/HOP01G334selw5IHa534dJpqlbG7FctdiAHllp2khb+Xo
y2hGGAXdxKqg/lVT9U5SWvhmrD0KcWfezhd3erTbOr5MV4He20OzAr9rO8hw/JliVXXbL1Vz8MVs
HftyviRnXByAiA53PSLHY+9VT13XUArwAUKwGzTp+ZrVKFzKUu7rJchvwKahiK4nn2WCTDEVhtC8
b5CAHwo4EWTxA0QdFERP7/DEjaC6gwJ0Q4cZQnFu36X9lgGNOd1ji/g6YAe64XRA19LiUfkrJzZK
+jxh1nfl/CjRCR0NaOsFSIitv8Wu82GoqHASEPG1MYTOk8PZAxPCun7nBa1LpdI7r6aiS8/yYV4x
TTDM9LyZRXDdlo51UbhW/GsUC/6S7BhXXCy6c8uV3Xlj57+yPsCuyvPpU7PK8GPW85GyZBvLTH5y
XNvu0szltDxkJg3sZ0FiDpcBEKbzdVhG6Dh4XtKj1LvHjaTWfuv95cZtjROm+5dddqCM02YLj2W1
3K1ej5SxtPDmGMzkpkstGvlKO9z3/jQdodmsVFVGdjXpcc02fe927ryWgqMhP23ZEp+3W9PAUUWw
nmKffp1MS/4EkQo3YUm7fcH2d9VNC23ebTgux6Dt8st6MeQ3l3ztFYSr/qexUK/ezVWCEWjVzBDY
Vj9yvLR7cP35fpjhc8HSeZx7q76Y7GA+21zTjkIuYWdc5khzzch6nYImhIDl54BBSUvVsMmvGstw
3gVzQAVvcNxr1w/6Sy6ZQ7R54i6L8V0qlwYlc1D89Nw2PnoGnlgirc8LJP3HcTRoQ8BE+KzuVgLQ
gm80OvN6Nk9tfT7lmXVrLeVTMaFpxjLmAcss8X6uPMBklJSwaLR/4GbcYJ45UPavnI9ymob7ZNrO
y5SfbczuR5eAJtw6+s3pBEODVnCET/N7YUwuhbdpvB9JUrOxbUFwy06af0S1Wtz2TtKwOrbt1QAY
Jjfn5Bo3M/9n7PTyhjy+/RH/9/AJO1HM1Cls4Kg3B8sek0H/LrXr+W52VhI+U4KibPMF3b4okGCM
w9a7gkXT75os/yQ6BLe9jZenE5CRteHLgTansy0xypy1u7mLreq92xv9mW3VJq0NuUdzr3eJI2z2
WEj/Bt53CTChOwxota4dZ/2Uo7oHkRiWFzmYmSNY8Ib29enoSfHISod4XIAkBTVqnU1p/kt240bN
2vlRjP7XKh7er428p3Fa3JRF8F36zlfgdOn7Bio9Vmc2HKXqveSgfVll6acS9gz159rEJB35kzkH
ZLeMktNkxcc3931C/XuaL/IMmahnIU0pSxKwtG14x2qFmQ52Ax1uu8h3W7U9dk0dkFbAhApGOsm7
xGK+3DveZElXWHcjMdJ6kDao4LViB3XHEyuwiX8YPkQL2S/0bnLcXANsSYo17Q+eSUKtZQPb5cNa
7lHZGDSn9PI96vL0uvDxOvX84phgCuQl7XRh9n11U3pldZHIpt9tWCaRXqtOpMfAvjOpPO9yak7H
eZgoumzDeWLRcZ7LOTiWOPM8zDSuOcBpqZpQtMkdSmNmPtHOgDnd7DuXUzmYt1ZIFamuNucA+fGL
kJjgkI5Z3rlVdpnP5XDE6ACshoQkuasNBG5rSasq+VsepUPLTtorWYV1XzaskY1Pxck13GvZOdUd
KiVKmoMNlg6Hs8seQ9DgaNCz+DQg5MdWbbvGzyr4QerqaSvrb2a70RmOYByimsA6brbN6VuC+wV5
KAwD7CEZUYoFdPwKWjLOa9kF48V6Uhk2NfU34JgTPbgupJMaDTfONSEZdeN8rWUDjoQK3Egyi3Zy
T3LN3OIBGDl5Qyu0WY6zBjX7NnjsiZOx7rve/Nz2v+ZkWS6mKqBULrPl8zxPIfIyO/xuFNu2H7pm
JrtYotPskVmjRV2OS9HQP++5D32FI5UrnfuuCL/VnfmIx1ty6TZEQ7ZxlQRsiIwnH85tz7E+LbWP
/p9r+VL5H4YQuMPsZV+qsl1vzdNKJ0JK46DylygMabSt8ApGQYFqat1x1G+uwwqJHa7MwDwFgCW7
+dGPW/VYJPjm9bVnRm5SvCsJPiQZtB02nVdczPRmweHgydoxvOSZPvvrxxJy+hFJ0jsu7PRcCyo8
fom2v1rWBw+GwDHA0ulzYxfclANsh2jSTSOko9YOYTfXzQXu1gBfcddt3Jd4vuloIt49awICVsou
39vZgNC95A8g45pfyqqojnxABx8US4R/3V1gLteQr/Jjz138TMQP4VoUN9hNs2WduANI4D80sLXc
ZOClxz6dYBu31w0bBBjkyfU2Ge6jQ5fHR87c4zV8nfWiqqv4u1i4s/tBiTKeSg4d+v1TV4yXosDk
XuIydgbCimI3d/S94c3yMvdzaUMClOYHOsEkRUrTuNnIcVwMEwZgokMlVXKX/blhHfd9c7r8CCBj
3f3nKcD/H9HcdFU+y5f9G5r7ov7xkgz1+7//ZxoxFP9wuTaFeNzYdPsSQP9KJPrBP/jfIIZBPZmB
jYns/+3WdLx/eOaps1J4rhO6v/9P/5NIhDTlm/zLgIbj32lI+z9JJJ7Sdg1xQ2faj//+L9BDQKmE
Bfv7ZQIxtLOJBqxFHAYPWDAFj3V9Sm1/eSMV9+fhIY6/HD4XBjhHbmIHiiZd9zD7m5m8x42j+fVs
mv+QlqTT9Q+Pb4eQs57nP8NqK4IR2zpMNL1+u5d0yOHu6+SeheLYRPviOliFHf/+Y6/9MUo2sfdN
P59xpD7Q8h04u8B0EvJbAH2+/H38l0ndf70L+s5f/jEibE2JDZtPM6t0byxrdqtH7IpMn06ZoV4i
5Af0qFfcQB/+/oOv/UEn/vWz/lwZmHISpx+cylAslw30rxFhNWCUf7Livi//O/mJdub3d/S/6pES
J2j6/r//6/Sa//3r4pL28geCbJvNYXQ84Mi9mCHkoeGFKNDbtIgVaW7fWICbsYHu8V0EpFW6Fu5o
dTp153//A62Xncj/b0oV0DxXpb7weuikIwoAUpV2EAnH+iULp+WcCxUWSsu4CuO6mROyU7jRA+je
GUlgV9d/f4TX5phKwPM5hv8EUImLwWEObO/M6ZpfwpuzN/6+1wY/5b+fvcCGSJ2DdfAO69qLTyYJ
Bw7wY/5O79GVtQGyQub3TucdCifLfppN31zXOIaOZ1rDqyy6xpg9bsTAtLHKmT5acwtlLd6E3spz
QvQ9nxouyrmUNvgcOqM3bFwWY+qQK+Ejovn4ympA0t0iJ5yzGjQknhGw+CSv25ZQ2uvNj7Ic2DkZ
t6aXKOSaVfh3fdanw8dqGIxfeuMr0Q9QgybRxUPZTOLksCauQV9sBmP+jQk6jfOH4A+U4IeG4Z4a
jOMIV/OtOs6dJadDOa8WWHWAlKHmzzgvXzQuaTFNyoaIhmHk5l37TW2eOj3LhSTPgLRVb7aUOG4b
NA/OUgWRtIvtfdGt8Japzb3/++ivzZUSyHOxBNbM8SCyDboxy74TDlqrtWmfCi8oljem6pXlIlAC
OsXHtQiEDKKudNcLyksmLYakPf95OHx1tX9leKFs9lSxVpPJ4fwtWoSSZr64nymEyTc2k9eGVyJ6
JP0nTsYQEYC67f3AbfLgjoaQmk+vxPOYkeqluSKI3B4VyqFcg5NQwlyzTfMHlHgu6ETBcIvZD62q
rS/oo6ixX8gF8J+/f0SvTZAS0MLGJcUyFv+k+ck+iqDv75Ys+dfZ/9XXe3rOP8SzOP3ss82mCqcZ
M7kEfEbZt/GDqKp2xG4MX9nLwaBb8J7TpuNf6P0tSlSLtXNC0/REJB2X0saAwxSswqKaTb14Fko8
g2RrER52IsIQT7oXfWVTvstH6lNv/MDps/zTdCkhvSZ5YlaUyqM2XmWHu60jxF1Fxtu/TAakH4cl
wWrsU4kz+BcwMHP9xsy9duYRSpSXSxKjvZxZd8uglJcpzg8U4zZ8NbNDMKAyRAg25CArs9RHogJY
LaFLwp2d5hGmmz++8fe/8jX6ymrAHdgQQWHEUSWMcQ//XkSBAMH69+/DOk3jH6bXP037s6/Rm4Yl
a+02jBxz65rDZsVwjbx4w1dYor9Y3yV91fyShjvjqEVPt3e7gESmKR9OTf4pKKDkvvEor/2hysIR
0AcHAi9zETLGvXPmb+FPuSxzq7do+8qyUXaOj5NjLqLu1O+VDBb9gQlpjh9/n8jXnl5ZNEarQ5OG
0DFK5BJ89thKbxEZV3prtn/61WdvqXWSOjcMEUZeeTJeHS3k2Lsx69b+ja/slSjzlXWip6XHs5cu
iIYVI4+LwO0689siLSIupTMEkVgGboGakk8DtEQBbGu+FmX9cE6eJIXd0d+P5yeunRgJ0BsCFllz
u/CV9WOjp6pFzyEOY+udKnNw6DeE/Hu9164sEn4MSTfH4DfqqVJEG+a8GFJiIqM1uqfEvo91orGw
NUSgX+h2Gqx8H6/YJuqNroQ+t54msLJmi2zujXjoWU81/FS996pKhixfYpdXJluUiHW4wZbZ5CxA
l3muOb4SzmlO77DTrVtkxFV4gSi4wPOFSr/e1CjR7MjJk0PB6ENsuzBw6X7pKyvTfHYlmoPapo0I
8U5kQNMH0kqtxi+Eq7eOes7LtSI3YWTMcb9FrZXRORPWdKN47nb8+8ycZuAP+4WnxGsde+m2WcYc
zYb3k2tnMR3doZB1NMw4Avz9N15ZSz0lZJ1JTHVexHg1ELgPVBBoiHebQu867ikhOyDVcufNn6PG
9fwLPNCAga5kwbWe3VVCFgwW0NktH6OkRz1IkUTcSMAYeoMrEctGHReFRY83Ap/YOus8xK0iXWCp
6I2vbME4pfaFsZHmkXW2XBb0eSEgiEu9oHKVkCU/akzWiENrNyZz/+jMdCm+80Cbp5pzr0RtYWUT
yH174Ug4bmeF9D6v4Vq/8eG/8lG6StB6uVHgOYC2ucUMjvrYiJQFj2HNR1eCFqq7a8c5BHVZG587
uCI7VG6x5mu1X64IhdzoEqH8/89Hd22g3N7k6z66Gq1eENNya02HcCZpbJ9GB3+gO7oSrYU5ybjs
GZ12E7BiQTHSmGfnetP+22Dz2bkqdXGTNalEHhbX/tnSVkvTaqKZ2Tq5Mj4/tBX4BAdZwuDhNlYR
XaUIzgt/0TsbnFTTz0dfBgf7q7WYDniAzifDBOgikhK/1krgKLFa0TwCE9IcD/W01WBjsp9jDt5D
b3AlTvsNw5gmnSl1FqeuStf7DLjI1hxciVM6UjtnTQ3kjS0+XjjXf6Va2msOroRp2+NEzEl4POQg
qXd+DixlhCylObr98pXiRW8kmRHy6OFoIfzonTt838pLvVlX4nQZXfSZjBxtVndSHOAs6O0NgDq9
5jejhKrdLmE1ymSKVreiCG84SEIl+sTvWs//25PlWaxaWWx3zVKxs+L5cImsxdqDu1wPeqMrwTqi
u3VohRojdF9fgFrc965zrze0Gqn9miNAMSCzpMYty+NJHauZK7SVOA0zgIBWLYYIgniAvNB73xQ0
n+o9uBKnNSSDLgzGMTKyITsrc3Et7NbU+9jVlgvKtzMymsA41OXyI1utJ9ur/tlg82qG7ZWt2lai
FEexxGC/XiOGBXRACxDCjBWVld7SaytxOiXemCKbHdBrhOYnd2AdoJN/s/ROGr9bR5596FBQbGyR
mxHgXrftm0V8SzPou3rvVAlSdPitmLJujLy1W8+qCp+Gvnir8vrKxJ8shZ/vSTjvuZk0qiFquiG8
CfrEusFnVj5pPTre2S9Gtwd76IYu43PEY2jnVPMnEWR6r9RSYnRz4c7EaTFGYIucnRUsn0ss9PSe
W4lRd3aXOXMY28j79y5N4p7b3+gNrURoM8dxAqSSPt3YMM4MsBLZhrmQ3uDKTmqhoRObYRsHuq/e
Vav4HOBRrLe0nOQgz78UI+WcjhZ4jMq0vqcXii6ZVPOxlehEV7s6Cwn8A82V591sX7me3g76O4f6
LDAldutIl7nb+VVyHTRLVHexXpn1dxL62dBZOSx46/DQsvqwTZgeiY9aL/FEPX8+0SUuTHIreIlu
WnzrlvA+2Hy9dcpU4nEEnIGHjz8AScut99s62LQl4Syp9+BKRDp1vNQY2g8RXrv1zgY7EsbhJ72x
lYgsyqynXdw0Dl7G6dYw/a/0GmpubKYSk3zYOJGYbMkpnsw77OCMPbq+SS9wTCUog34Sg+tNxqH1
0bDuA7LYenOiRCT4w9ZtU7TUY4CYY0Z6vLNa/73e4EpMztS71rWO+4OVShhJ1PbhKw2aX4pysO1G
euEAj/WHoPTunFF+z1zaivQeXNkukZKtZouf3qGr6DVj7GWc9Ma2VFGXNWfCcRaLtLHtQJoOEEy2
7uJrzQqquJeBn/buVHKe5UMBmrzbzPxD6adaByygFS/HXkK6R4qQyF+gG8DEcmO/Qfu50b2jM+0I
917+gJwrN6ZWM0SJK78a8/RE8eGD3tBKeE7A1jrfYV7GMfH27Yhw3glsoXWOQF/98sG7dIILEi48
+LLcgUO7XCYYcnpPrkRoXgnon6nTQ99zgONM/iEQwtaccSVCx6SjRXuchsiU5b1rIDaGX6v33Gp8
ekaNteOJm2R79tlcAZGkj/KX3uBKgK5UFPqgGnrUDP7npF9AqXiPWkOrwqoFO8yC/llc2axy3pWN
aI91levJMCxVWNV4cx1OaIUiSkjbHhuLW+H0/6Mv/g9vQFagBCjejAC2LazSG7Q25a4fO+PKmMz1
QW9mlPCcDYdV0R15oxMwdk5wSx980xtaCc+BjSfFpbCPCj95WKS8MKtK7ztUhVRTDDc/L90u2qY2
PUxzYu/BoH7Xe24lOLPNpZN5KfooTOVZ4a63VfDWsfP0p/97yQVkwMs1BZMgfLOl6KK0mrwRDJ2f
37Q+jOs5BwV5pvf8SpB6kETqovE6TApwxU7dJ0MWWpu/pcqlFhSPJb5Q2JzbU38+9fTIWJOrV6qz
VLVUYqde1jk2D+5aT9Vk1Hi3yo9akyLUPZTO1KIz0z7y7MzFwM0ZV5d27DIt9DZpocQpjOQkGIOS
T3Ix7rPKfk//6hsq6NOO84evRigxWoLr5MLM0NgB3A9m9i6G0KU3LUqMlvimVS1+E5ETV3aEU+6A
BcycaSl9LVUfZYvJ9KaMLzE2IQmBM4ocV1OdZgklTCswqcNCY2ZUT3RQm5M44h+mlx22VC3U0Lnj
6IZMOcvj1bTaV6W36MWQUMITzFg55m3SRSJOsP3c1quwgx2q9z6VPRQLgs5c6PqJrGa6c6z2ujMH
vedW1UtdRnXCn4026v3gKbO6+7JotS5xkDReLovxguUzYNku8pmZXYgIHfI7NpJac3Jy/np+bx4w
JzbyBnfCUtCW39kwqY3wg97YSmia0DRW+rZwPgQxnO9mEhUH6FG+5sQo4ZnnIaq0fCVuwhWTw9H3
H8oMQrPew5/Wm2eZiin3fOCMv6EpnX1m9e4tO6le9dxSZUijUQeNtzR8Lk3omgVr7Vr0AGTDqdDK
4Vi+spmiBQaMstTMfZLO4qwmeRbFsdvq1REsVW60FiMc7SqWUWD0RXs2QX77NYZi1rw0/vaKezb9
VmWb7hwa+Hymaw+kxM93zJB31Hq5quBICFo2zcmU0Vj6NoauiNixTtVcHz0lYjGqx0vHwaO0d0Uy
7KzNLr4W64LRp97TKzG7ZB2cElrRcYECREMr4gdID3p7nqfELNT0uTLEyLzXgTwHidAf5xKCgd6T
KyE7ORNdhuUsozz2tieziZNzF9J2oTkxSsxiLS89e+W1hjRa0tw4ghbAJrrxW80fULZVinFFU0va
KBunny+6LviQtqVebp7ev5crjoC9jMa4w5fAHR6zBPhoMTzqzbuyrSYxjKKyTNpI1OEXmvvhKLiw
pfUGV7bVlpR5gH8WjjldHnwRFBXOAV9Pep+MKjQaTIzkN8drIiIVGwKkLztjNcRB69ldJVQ7KP+D
LBndm9YRKx55WdRvqZh+K6j/cDR1lThtswV5XWA30eQX+NBRLc5ZbES2FGdJFSbFeSVXYPo4n19A
nDT8aEjT1ntPi5to74C49d0j3dH+eUFdsjmHWeX6eHdlJOOTpQ3MeYcrfdt9mFvbGMFytnXxtUlT
EFs+B0t7b3nk2kGcj2AtQXuVWONQpV4uxtYI8sgWS+pexE0OGAJaofA+nWiT69FycpAajlgYcy6z
YTsmbZhC4S3tbTxWtg1Xu58qp/6yCNeN7wbXN/JvEIBarKA3O5yibuHv3cth8w65OXkBwCfbKs58
gD4j7f1NEl77QU1fGL3y9iMUPezjbb+7wD8T80OzAfEO2BYj2/3UuYl3mMTsksIu08mFoSKx7jPh
22BP0mUOVAQs2ayrvk36Hue3QZhXG7M9n3kO7rrbZlS3HZbG7t41J6xGcpjZ22Np5Y34pPcFKQtm
tbijX4xOE/n4A5D1MXZ24oR6oeUq66XjxisHyVLiDFr9jN3iEVKk5nMrayXchAV3B57bG+OoD8vL
2LP0koOuskp6E8oUiwxSRIPvsouNsMAOEVcpvQlXlsnOTBwfb20ZJaBQd0vR/vLzTu/Q5yrrZE57
61QLs4nw4pC3dINl540zVJpLmbJQpn4Gv8H2e2zoCqgunF9R/o/DZ615UTVeXQXXdZJTExVBMn7s
gnYjmV/D+tQbXlkp2zobaBMJG/g1UHU8O79Ot0Sv0+w3GvP5YdskhD03kE0EKSUGYWLOebS0ZqZ5
y1FlXladWZsB9CryYYosB+x4xg1Uole0e73ZUQJ1qCDEGenQRBSqfs3SvfSMXq+jw3KUSJUjCHC8
vho44iE6sqEXS4k5aG7/0nt2JVwnr90c+Dwywv9kw8oBTxBq7DhI62kxLEeJ2FnWpWUuCQcEE+76
KOb8kGWZ5gHhREN4/u1Ige3RlrCFU6PpAEFb/pk0ZjPSmxwlZmeTVmmonQ1dtWV5CdHMA4rUdr6e
vh8A6cun7/M6QcjUsAzXo7hM8eH9wp121UsF20rQiqVqt6rnvEoqa7mI3XjE9GoQeh+9rZxvQCuN
YXbanfKsSs76GV/gcagqvQVHlXxZnbXgMxQ0kbHWzs8UtfnPrRoxGtV6sSdO7/PPxrOdOofWIsEV
icm4KELgTWY8z94btcNX+uosVfhFb2sc+yV2uHBVne69hNkOlFzUmDzOPfbbNJzdGkZY5ntOcQVw
xpDL6DE18IDTfPtKYNMU7JsjvlUYn+GidAYTDQBFlday1LtGqwIx33Q27iynlSkerPiqyhL6ztZ2
HUzNl6TENoYUHe21oMEdx8og6s35DC+qcCfNA5athLffb5BEbX5gHbF5TrfxCfX+d60vTFWJlQOU
zXDc6kh2dX+2JM4v2EyaD66KxJJ2szCLFFXE2fZY2sUliGG9FICqEasMw4S7NtDq4k79WWG4lBrm
7UFvUpTj8pCWXWLNE24pYxccQB4ngFEzza3SUoJ6FllT17zRKOsW4xugLOd7Z7Dd6D27shH3OS6P
bm1VEWetWzFtV2Wb6FUxVJ1YslBn9GG1Rf1ip5dW2WHikzWz3iZmqRswLtf4lDpV5BQBLMk8CNrL
VIx1qhemqmDMDZfG8WuzikDtQocLA2ir1qq3D6iSsU7ixx6HOH6Fbjpf9x3sODHk0/3f3+npy/jD
HV3VjYVzsU6zxf5ebm7Lkd/sk/BQmlYD4JNbXa13xlI1ZAEOnIF/wh+aozPIXeoNeJIWMIQbvb3Y
VPbiysj6dgozvk3PfhwH8yGxYr3P3lRCFpLFEJgdz052zdtnHan8bbRqvderyshwSg+MAlUgXrBd
/DCthnysU0+vm8lSZWQlcOHRtPvytAYH97JyvGjIvEBz0pUNVpJdMOOqLimGk5Vo2uDecDFK/fuX
eVpV/vRlKkE7Yji8jmtWohAA4XRG82H7GdRtM2mOr+ytAGniWA5dGW2d+Ebu6KYS6ZPeoyu7qjuZ
VKvpEKRptYnzXduP08/ZafXQG6YqKMu4vtUY2TPtMohJOPbBBZ4Go9bnbqqCMiC244I7UxnFSUra
ybLhyhaL3g6FH8PLY2fobwJyLfk3ax6sdV9n6BEwJqzzSSv5YqqSsmACec3Jtoys1MdIKjHNO9zC
4wedN2uGp2X0WVlm9TMyXPPJgw5QZHOZm5Z5a9vSG994eufP6/HJ7uLFD/iuYy94AvHp+KNXvWst
qwZuWkxtd+QiNtpHL3T9ft96EHCvjZVbwbUUeVt9trk4Y15sbxfCNVZvF27xCF1hxZT2XVV7i31W
te0KHzPByf5bE6/ZeKwBvjdno5cv353Kda8mmQ+Xa5ZOR+fEAA83GBjpzqwyd3sP8X7N74sTp+J9
nQWy33NhA+BtVt0MXxjl520uU2Pb81/32Y2DN9qkdZA0Q2WZQdeIhwANyYcktvLbKSzCazuzoUjq
vVNloWmMwmvIjhaRvZg/fbu9B315pze0ssZw14Qq689F5GzobEvbvbCb/i2Qxmn/+fcF0gyVVQbM
cZVs/VJErYTVcdH1WznvwxXVw37mhpBc4NFSplrZNcwmXn6XVot5mzt5RWRIA6/LYi6P+BYlH7Tm
SRXJ4ew1ckd0CjwCXWym4u1pwFbtjff7SkipIjnLxMum6MYiwoo6e0RV7b4L0mT5uuSW8UZm87Wf
UI4IZhyKxJZtgSGSU/j7dGjx+NtNHcn2i2ymo+2NS/Urrzw4/f6z5Qd5QjJOfpkckmwoiuPoLbhT
50Z5yLAwsXG11iw7maqILknJnZwI+ZFf2wZCN/+JhUhzAwuUgDYAjpAIqIvIohw3OPNxcKw3FujX
3oQSzMJBy7nRg7svklYMF5iueccmCKn7+8lUmlrqAjNQ4hqys4APLQwwHYAE6XVPPoUt9sx60aAE
dr+GbZZhnh4J4Q1HNNcBdHFL77JiqkK6KSMV6YwWNi5u4B7lBDI7CDOte5ypKulMX1qgust4b03Z
pRnjrtX4enOuauhWxyz7ZmDobXMPcdgeq8zWuh+aqoZuhbqW9WER74vMvhKecdX6elk8uLQvIxZZ
oSn4VmIo7nN7meMMHhme86j1oagSutgT6bQ6Bh+7BeAdMrOLK2XpHvVGV6LUDIsu9kwji0TWyytU
r09tsurBYU1VQ5f4IsGsbsyicrXL4xgO9bnZlnpSVPx2Xs66sS7UU6oui3DZbvcyDTBo7PqD3rwo
4bnkZjv2DrbuuEhky9G25w+yKwq9pKKpSunSJhza0q3DfT21GDY2Ud41epu4KqVb02VJqoSDFA6B
+KaOmHJspffGyvvn+5qpKukm1Pn4OjYEUT81uy3szjBZ0lwSVarXBqQH81fcpsagWs9qWPrtLu5q
MOha79RXwjSsMKIShRfSaNVsNkYacXfVLEWm1wdpqmCv0a/jWrROuK/mjZrtPSqAN57cem3elTB1
/c0CTpWkkbUaznRlZpVHg1ECOPQ9pKQGkH24gc5vp8o7+GTX5rN2KLwJHKf01yPYeLM9bBIfhq+V
8OwpivHQEFoZeNwAX8bhYrQW3I3hdF3q/g9n59Ykp45m7b8yse/pAQmEFDHdF0BmZWYd7SqXDzeE
XS4jDgIhCQT8+lm5e3/ftHPae09U2DflclGZJJLew3rX46pjTUPQm6RtbV+87XO7WOh9XTvGI5kW
i5EMG9TaTP2ZsBvRl7f9govFblw7bXOpp900gE2pOFDUWsRvqjTDr/Tn24OQLaGaqmkXnX2/fDJi
UjtO36SvDi9VeDqdY1s6XHye4N3c2XgEdZ68TeMHZ8mfXzpQ0piGB41hR5pI57SNmgwViW9vuumX
IrwB/J8wpKXbzUSqjAcBBriWOHzbuZZcrPUKWtMwDqjbDVDWAKJkqrsupe75ba/9IoEHbkmDrzi6
XSDQ9QAjsdrVa/LGG3Ox1mvjowGNWLeDRyV56NXSfmPhlr4tDLoU4G2J9KObZrvre9blcK6GI0xc
vs31JEwulmonHN0oB6+6TkGnS0oHf/GgfVuPPbx0+6Ke0K1rnd1RryQUV+4J49XLX+yxv9hiLzV4
kx9hmQVw9g6Mi+2M+zF52r4xVrmU4IHTxgI64q5vCnYt3q0/QiPfNkuIM+znZRpsWo1lR6ddhemZ
Qngpc+zHb2veg+D689U3jEGUNSifENmRb1bRRyXJ28arQU79+dpSoaQ8gFizAykLlCJNyl1ZQkb3
56v0fJV/Uzu5dPnqonYk7UD5npVdMj/ISdUgmDAwtsB21jgF//zX/OrBuVivJTiocdTgTQBIGxQz
Saq8XwDAedvVyc+3SMsydY7h6lUFkiGHDCwXw/r9bRe/WK5tg+0Aekaz04te81qBY29V+baDL744
VYWOQ6eSxOzmFjwpJTmQs1Rsbzv5LpVgq6KMbcYDYCW3bh/Z9sMWAXL1pvty6fa1SRVvA2o9O81l
mgOR2+SQpL5N9h9eun316Zq6lJd6F6jA5M2mQYvS69ucm8JLGVgZx52JGqZ3tQPodUtUl3PY5Bdv
uzMXK3aKVpScTcX3TdNvT1uol+cm7P/Kt/4XS+lSBQYwoY8miJV3QDliHuUccGgS/VWN8FdXv1io
cRShXL0KsY8DlM7n4GXo+qe33ZaLVdpGJCrBz0j38Pkqu2zeoE50crGf3nb5i3UadQMdttAIELFU
DwFuszB5w6Ku529bq/RirWrLJ0TxGuRFC+iZICfQG98WiV2Kv2DENQLmiUurGMffWQ/Rv02QCOT4
z3sjYBB1KdNR7Lez9VHroziPJfdv23kvlV9N2Em3rUNcwIXr0Bv9gHT4L06mXzyJl7IvRDYIk8AG
KxjkD00f3MR9/e5Nj8r/knzBRkga2scFYZOKrmLdYe5aAiH24W3XP7+lf6lO9zoam24a0n08RAss
1GMbn86jen/lJ3gOWv7NoX3p91UHrY65L9lenQl3rpxndWfTsKp2mFNNy2OlNi9v3QbG6198zlH8
e3j6737pxfJNV1L2czN2SFsX3y951NUd0bu2xaoDw7tc2i4bBwVcTdbTEWf7Aqxgnx6HTjOp9kis
G/Bpu62d1yO4uUH5lVIP2V0fQtLaZrRZNwBdEeToEfjAiOvb2ZY+YscliNOxBYOtA5UzC6moKYhs
LtUIhAaGjy5LxDhUXzWgyxPQbW1aqyPdWtg9FysS+hSI1XH2Jm9X2iyPsJDzc50lLRA/sPle68X2
WQS2HoszscIavj1EumWwvleoWToFmKTpJrxAmw79B00AV981acN/KK3wz2Ya47lgkPvSbMIdAsh4
9qS+2tYJhDbEyNT2XwcUbdMpW0wURj5LOKvkZ9AXW/GiqgmgHwxyboNRGdy+mvXTWaR30Jtal6yH
aZTNva8tEJApBifL3YaWDQHZtlzA6eR40kQ+M78mqiDzloTXEZ+Z2NfJtCnMhY3DegAlAOg5pmd2
24RTzYuwpp7mMmUjojCueMEVDHBBwKzY2EO/2QyyKpxAvp/mqJAs1YBXNoIOmnHCUsyNzPVVGacI
G7GXMDWd8GkNss4MR2SXiSjoVDGpnnwZnWKFX7clfZnqbaV7Dcxce7cZwtmzHEma3lFXUnqzgYQ9
VUW3YUYl3gs/RXBE2Fg6dbeY0OD4vHRda7y4KtxEBQQwXI0RjSkwhtvDyujiv41c1UMFGDWKwccU
E0jiKVrSxa7gyMYgiVU8ONtAdlPX+wBTLBtEW3DQSad52q34LIfhSBIU0siRtT2XWctasWet7POB
LV4ZVFPWwM7nyHK21+EE1q832KPu2FBNzdOykKoHCaLqB3Kck40C5FjJmMAlVoKPibxG8s+guPbD
tVg2JH4yCUEnz7x2KOZngicpQQTlHKU0BwWONu9A3jZsD4OVdrnuiY9Q1Q4dvNU2tJndXGF2K1wt
c1ByMpishd30jXQBZmbMnMb6MU1UxAtZ2qT5htyHd1g0Kh7mwjbJYO/aKazYE+RZo9o3a4oxITGE
Q3LakoC0N5H07fYdqO5hwsSMCYb4bsSilbtey5UctYqa8aMMFA/BZI7biiVZqmKh70Ln2uhb3JQl
X7OyEqq6AmhyTk6hqePhU+MZsOzwvA8xjV55GglYOyeseymdr0BybseWf0soG/VHTJdvMkd3CWcX
5jyG9RaqPsvxw0MQvwyNmbejInpdn9otjKJcS6yklybGY36oWrLdORFW+5CMvLnnZkrZLuS1lu/H
Vi7bg8eABwnQiYZvAC/OTsTsaL3r+x8tOjfyumEjXa+GoenKq5GIyFxPo0gJWLs0Jp85A+D5e+Tb
8g4j5MEJbaTtBaMtKmt8UhUVDIKCYqk37k9gSACYC/Mg+qkTdSwK3WHS8V26yq6/i6qyjo5+qKcV
wHrZLAexmpBdpWxpw48hK9vyvRxFpXO9ugCeiE0oLIZoFLPzCQznxNzacHPhkWqmuw8Ad5TD/ZSI
VO5D2Q4gIi/NjL3TJ9zIPfTTkbkdxcxeOngC9ICvgx50L5fQYCuRw+J3LBmcqYoQ3ar5um1gcLwv
q0ljvCZI5+pJcivio9JaA4NbBoZ9k1I0Oq9624Isy/uoDAE6iulytJ2yrnDAngaFsz0BbrbbvP5M
ncArKICPjWBnuOBV1EFlTdYsge13/dmSJ4Oh3dbejR6DabtEG/+FhKtnwKtVPXw5gYJgtwiXqtcS
SzjNm04SlTPlk+HjOtIkgcGRUrA8yyjApvXRO0zJPq3g05kyk6NLF+z3G5DpA9C1OKZ9hor3bF/a
yLnq/Sw3cQ0Oh8Gp0MKyRrzvcKnzp6ndZHaJYGh37npPVJJhALRPrjoRiXY3zxXt1qyKHAizfrEV
ShcLWFbiEJYrAkWMs0l5tECtBdlm6jp4ZElrSCFjNgWFDedIFOm6bc2zCTfaHGa3eXE1qSEoi9GT
cr2hIOY8hJFt6keUj8jaZnXXObGHdXzlTqJFGnO3oi7G93Fb49ADPTkZIfaO5XKjqhBw9jOp+cxx
NWmA4QVjy9pjhG6z0XsXtgoTGX3s3EO9oEt1GNA3bu4G2N3VYzavMSg6MBfPRm9EdIyosO4+sWPQ
fyX1wrsb1lGLB62XqpPfacc3PA4Kvm12N1S8nvd4Z0uzS1Qb2w+snWV5slXd0CMmaVl3OxkCytcO
e1LHCsCZaPm6wS8ZxuZWNsnBDnVVQeCMMSw8KBxmSifAZld90I2iEA4TCInDndVAH2azW3vy2AeC
n2YF8DgnLQq+sElPyqc4kl3wA1L7x7Po9QArFbLu3WrSR8g/lx+DHUMwygMcgPnc9O0PjeGaZ4Ux
jOTAsD1H2SzGdj1Evv/YmrgpYIdcv0dWA4+kLQwAJOwAik1zcF/x6KsQwIa7WS9zri2CtYeWoG24
r1xACt/UBYGr5zuW9rO/7TayxkVdNzZ5VGLkwV4Ogc4B2SYZaBIhHgPluzycks1+MQ2gvi+8gZFK
7pAL3jYOc58PMoabYgGZE5jk+IfbreqqokbshNoCaelSNLFZP7UGxO5cYbRtvYElIP0qDXixccNu
pWrD42xtQK8wZ6vpcYQC6yBSHj9ukYIZjBRY9U9hhLWYCRLMeB4AbgcwGjGZaGqAelNpx7stmPhu
5qLPp7C80U2gPsCzd75PJ2zxBfjPtKjH4WUL5ZitqgQXGLDem9ivcDv3Fi2RQ8vMCiKzc8uwFqFJ
qPs4RhXGRxFobQnsCx0cB+HV1+I5APg7iJ8IWDGkqL2O+hc+U+z3AWb3rnVjIVlvIBqurgV1y/wD
+hpXZwJd1q0IAzIn1zx12/I97ZXfV7ODdDmTMOi/56NjMh+XQOp3ssNm+IUOCoBhG2gqc9WuExxV
yiruhqw1qa5OG4mcKaA5ctOVt0zdeoVg8Efv0gfqNhUVfRNVCrdKYqS+E8FYPhCty2UPYWTfv4dm
zTWPME9gNzKsy/lKjeu63qVwb9CFWdCYP8awypkzNRFPMrqMo/w09aYKv9SSzvcNJeODNmaTmYcF
u53RhNgW9jJE9Rg9OgAZg08UrbDgI4j0DA4KoN4lmKKNO5YAFVybmeSVBoH2JOvN5OM4pah3s2kq
83RL5j13U9NcITnZNOj2Mn0QOGxTk81eQWpVJXdEqD5fUxATTQlZHvbvKQuaqYT8WE45MVu6W5io
j6uq89L3nxXwZVm61P7ooaNrhv4j1HhrvlIAsImMWwZzEw9cghlEh+MLA128KUOYtE1rUXWxRmRv
NbiDs4huwBYF5VoaGR4SD/3tWqIpGvfM7SLM/QKLbsaspmA5t4b1HxD1fmFtcj9FADNEDks0Xs9K
bEUWxJ/sU1WL25mKfBgjrIwoCq9k2819vjUNukdBGD9Gyo9HdIJak0VNR6/aWIt8wojrgw07fgqa
tDcArA93yDPcfEW6NGEzPrNQjXdajkBuZxGsYPdaNN1wS5X2Ac4KOCxcC1bRohlGt+yTqI7ne+Df
DQyd0bgXTzHvvdzPHdBLDyOR9BO3wAYVNi5RW+J14Ngd6OBlug9N48k9Gpq0f28d2+6TuOuiK90N
Q7Bk9ly+6GPsuJi4gAaSX82RRm6y9ZW4LrFl6iXncVw9rFBWBfnCsHrf282PGLjvaER8DpvMEmR5
EdX6vrWoYeLmVd24oyvmtrs9RiCjHS9p3xcmLInOo1p20W086TMpmNlzcM0h3ZVVLvickEJNYxhN
uAhmxnvl0l3DO1hzZZvCaOyTxgQlfa4sG25MPyGsz2XVBHnUwHoQjy5f5iwFAN59JBO8NQ4V8xpB
ZbqEyAUrh04ufAKMB2OJxoE71ngx4btpwMLMScLGAjD7qb9qF5wnn5PQ+HlP0raLwMAxMNeL4pry
Yk07+SLmpMpA8d72E5+WT31fSoKUJykbezdBrYcdzyCkr0+01h69/3K95+sZvLuZjV5bzttwx0FO
WhC+IdQtzBbT5Nl3c1AdW9Yn7mnqymh+35spytGbG8mXtSv9nCdLHRS6lR/EMk3ZrIPXtcUU14BO
T2aWRh6k0zB2iTHXj2CP5tvmhM5SJOQjZL/tozMhOZCW+KtlmMTOq5Ret1SIjx0CqnxZm28VjKzv
I5S0HmREWAVMgXtM/HwaBpwMJ2DI1++RbqLnsU+4PJBaYrxga+wmbseAmIfQw38Y9vfJLZxDp4yz
FS4qU7hdIWwZnyuUnMzDHGgIzN2S5lMAyUUZJM+c9zZbB36LNiQ8BsDcpSazYXWNLW4+roaTD9jd
q11LGtZmSi0O2hvATkjig7zyIEAULZYO7s/ksWeU9aGe0mqHBwPAMFatp43x75xX7l1M4vjEwhYP
HO1MXofsXZcY9SHauuWeM928q0JtIaSaurYdsyWshbdZhfxt3a+AL64HNpPqmUWLPrlm5aJo+pHl
apu2Zd+bJjmtEOTGH3zA08eq8xSgAeL6NDiUKp19l5VYKxzGD6sMv9euXN2HJGFszeZaLRzi5Gj2
a1GfHS6O3bpsMALiJlo1WNHjaPGULTUdmqJicxSc5iiGvwAGpX14MjIqxZ0NFuv2M5wrwueNdYTl
Yo1ndz3FOqm+IBdTI6AZJCAHXes6vmmWuQO+uOpnbK2RNvyZTp0O70c6Ub2D8cjaw2TDMnkcgll0
nwOsTEDYkrVO6sJzP0zZisJ5uRNuSuvcdIi6fVbSgNIuW5N1ql8WntDxZl6GefsGzJpHgC8dT3B6
d1jIic4ajMA1O/hCleTK8K5u3i0Rqlm7oY+p2rsUG1+BHL1Kj+NZULobU0XoPcbEmuQainAaFZFY
EnGMMAi4/Khxiqr7yTquw3wV1SxPdrQ0ZBkscjjiv60h3foOxZ6UoK4DEfJ2bW1nsRPJPkUMpRWW
/mOL8ov/3CatOMYDmr7UKp9+jixtgy8KkgEUfpYhAUMUbRWZ4+lA5J+V09yCAGOmpZhVZfhHBpcK
98y9DPkna0dBmiJJxwDBStknwfzI/NYsVRYQklJEOaVRuShpR+7sxpf1R1w2ovtuasxn7ngDEOf7
tZOLgIVGMpgHUMuTdtn1M/yKr0QdkOGBYX1iDw6pOQcIwCOlKH/LHoP6h4aG0h9oK9tQFfFmFjNk
HWOsAthgQEaN9KUZ8xVBKgJrxD3Ov2scQkR/JdqqNc+dDYZ5PzSBE0drxZTgE9uEN8VIumX+0ooE
03VMtsJ+cb4d572uQhXkop2i63qsSpaPkHa4m7Vp4gofSVpjvNWib5QbPY/IsEYGg6TnaYsFx8j/
WN4MFRmvfLnw9yMlq7OZS7ZN369d12UGtNsMY47VREHM482wXz1H+MKRsfhDEy5sR9gWB5kUU5pZ
5xFEZ25y3r5LI5/KHzOIPXy3tWEoC+bh6TVklQU65bAxlXxbwX+sm4wOgShPoIzHLM5ttzUBMqw1
DK6WDY/xVUqSKD05HC/NV7HVslh7uJ/cD8SaXR2M2wSpQFAGR2Rs1OUhyuPYGjlWSw7XMPqBzg6y
ytnLSh+FPJ9RuGUugmnxMNQ5DkKtnhN0psJ9I2XvCh0ktd/NC+ZzUMsIMDa6pTKq73jjQ9SB6rW9
w3jDdOzKmvXZlJTTaQhRv7sVpHLkiKC7+8IbOfi7vvX25Ma072TB13XJkwS7ByqMVfkFbi7ISCqF
LbVuTHvrXCgwIQF7HX/sUi5zva3A7WCoKTzUqaHd7eio7W5NOdnrSeuh+UrMwtvdwFvzhFoK3amA
IhTD62H8uG5pbPJuif1zAo+dV0NYGGYSrjI1nmREO1nnU7WngKlP+YiEdcg5+vUziI98QdMCm6dF
TGqWvJtQCMnhHSWWHINca5VFEk/wuLakyzX0X1CewzaH3A6id6gaumAT6pT6OZGfFj+P280W48T7
APeagdwoVk+1zR2ddX09cKjD4Ay4LEXIGuxx5RzfE5A5i3lIlwZ2CCUI1D0ii/RdJClqMqVFsp8x
EB1PW1MGC1SzY7cVLTrpCBVKh9m4l7IHceZIWtQRsxKWE/x1cKit4TxD9gLi5BJCSLE57HG3AReD
e0TPjZgbDzcDBL8eJNS7eILJVM650f5eoSX6Ld6Q3n7pq8TJj3KoMDLXOq07qAFV/KSIQIoDCDEy
gRakFBSCQITEBjjrj7JG6QOFZrtv7bRGGTaKpayzDQXppGhTJmV3vfoU1ZMMU2bRF2N1T/MB9ZX5
ftXV5t+FegzST74c++l+mmtRn7gUyGt2airb+jhXcokkNl2S/Gg9Atsv7Vp5Ne82oeGV3Q7j9gHt
AwUJ3Iw6k1qyBee8OSyN9VjeZHwmVNI9Oj3RNSwWcJrwBEbnWe/ZlH7AevDdTkgnkbnwqF9uPJ/6
9rNXKMlkSGSn+DYKCOtfdSNEW7RDachTQDY1360hb+a7cgDn7R1HXZX8Xk2a7rSltP+R9FakhyWq
ujCPY9hl3+A0q3BiV0tCfFGydOE6BykL4t98iyCBeZzhbRSeGHyawusEtjndCRHTogHuC5f+VmhU
WTOmqYfbuZbmNUxoLe/IVvZQFZVh2x9gOx+QB0w9pmzIwXDaPLo3/ar3oC96s4dOTascPZFk+tZ7
ZQPgDTfHj0GHOsinsFMjsgiG8LGIjNANEhgEtepuQvWvzTEd4eyUwUklItdQIyYI3RMX9IcALFj5
rdetWPCuWOmufFVzX5hE63bXUcrHgoAn49psNGqVe0RTHdKCGOZpkE52Z7gXWGdD0chaLKfSQfme
Y8qjEkkBH4XQwhW9VOhGo5E5VCc2L3TLURPT8QH75IBe+4hzLEMVNWozjHtuTTGqfur28TJF42ta
J20XIE6KYkdBq4UFyQ/dqg7TWC36W87ms8KZGOdBZ8QVI5qsy7GNOOXPkwGH5eb8zC0ab7yOmzhv
ooUO90lad8vHAO9G4GhAxjdM+7MXNYL8mW9zfDed85PrMhjaBQcN1K6wh1rLqrpfVWQRmJkJ/gkz
GksoNqU5OiWJd1lolehf6hVbNpR5a6rCV+PmYNxPUZogOMQyRwEArJnBnKwYJn6fyGaucCzyZvve
SvQSvjSNH9p9XMV9gGR41LQHSZmZ+l2M0AZHAxFpnOw1tvbxVeo48TxzsGBf73waT/wpQmGtBrwF
1Xv3TcCMtX3WwTQED0OFds27WTSjhd/AyjuSp/MIV2IMvWnTHaVC1woPSazp3qQI8tgOFMRpvMb8
XpX4fEMHaFDwWDNpnRZhwhy/9hp9oBtEEpzdtFMc28e+a1pzSivqh2MwAav+hYYhcnTWLwwjOYMK
pqxLiQ9uhhDeUu+CyU71p2ADVTAXiAL63Topbu5q6zCmopIwnZ+2DoLEnIcWLZqadj0MYkwVuBfO
rC6fKApEOelBJ2jm7RRsgG+bgsKVsDt6XdE1Q6zRbHmULm46rEMv6MGgRu6vupZt4XMkXZKc6hZ9
vFyHCu37HaaBQ4MEr0eZHsV7uyTBfjSETDllqgkyrLlbpu25HtUnMLfYhxGE0eO+DiJ0a1iPBs2a
dQCk8WwdF50URqZJfHDLJLaDjpcg7GHIRvwkspZWIJ0hA4uamyQy1j4nFp7or2kVT+omRGU73XeJ
nMSj92isFF2FGh9mCyEne6j7vmPXZdX17aPnuDHXK+GtPYUTgDioVkBfDh75uiUPzZSq6rQ0RrQf
ENSilISyIVvrEWUFrlBvjuGwVof5hMWsgxzOHWzVBbp4KRf7FmK+swFx+hn+g6GNciFgX6l2Co0c
Ox1T5Q1urEsbbR4Wg5uGjieeBCDJSSrWR4rbjtEokch2+4DeB6pbM1byXmxbepMg6wquSVCijJix
EN5z5NyE4+QqbBjTV22TjsnN1g2Ym47IOrjPvp4E6nftBOOPvQNmepVZ5FGIRYeSQDIVjpbPsLgz
yn5Rc8zJwwDTBEv2kNyTCPnbkgDNzs0m5iYXyvu2WJU58+CcZXeJKeP+GGMO1x/GXk+0qOZV9zfE
wmUmW8o2jI7xphN6E9goCvboLbq66HglEFzr0WqUx6iq6dclBf39utyqZnmPqnLsUC6Xpdm+0z6h
1TfdDmF3DClGFI9h7dfxFtP+xj11sJKWH4Y+iZebKA7s+mMdk0bf1POk0t02JRwFEIEedYZG3YSe
SA1fO1aOLr6dQmV97lYAP48GL6Eppo2QNoemnaHXHcdnWezM9wKK5LtuBtH3Q+jbyt4at0X9KQWu
DhEByt4lZhSEW0F0t2ncfEPlJED5KeGBtigRIgTLbY/nXO3QTGpRbcAWek5m/DkSEYGZab4GQWSw
TPhoMOagk/O9Exq5epWhcivubTp3AWwC6rT+Pp1Pxu/phGIbZsCT6jgOAkFIiJ2ue6TGEDflcYXy
vcmmLoYRg6fgO6Woh4YFJUkAVQytxvKOyNT5PfZPWBjOXV/Pr65Z9HIzbKlKPiIKYPGSNWMznVYU
JJePPFV6vsdxXdGDRZySKXjUjBkYPtVS9BQFehy26Ds+ICoW6clKDAjcobWhMKcOasGG/H1skZon
4E3Gifs6TcHIM8wDEY+apm5RtTCjfA91Q1QV8wyW8vsGgkQciEBjwHJRzLwUz6kOBQTifYg2FMpc
pRkHl9UY04uzgaP9T3O0rM30imy5Qk0MWWnoviIl2+ogYw4CiCZLsL26Lau6AUMaGbzlta/2C6Y6
wfTpl5jJzxiMRmU6mzzYM+OVQq5RN7kfYfvtT8iGlyQqDJVQYBRvE7pcaK7YGvdq6G23C8WnJn5i
8xv1UBdSq6Sj82KRoO9o/Z4j56mTN86fXHrxDLA6FGWdpnucUiHyVTGHtxab5V9x5X/h9oTj4Gft
D7Ju4iDnQtwdYBGMcqjdtfLBAANBC2kLamJzA0/9VIzkYbGoEuVg4QZhjtIsco4//1jOsuN/I9W5
NO6pFhTa6sCk+wEo0K6oMRFyC+XdmCNcQtsOLTd+/PPf9AslUnQhfDajXW1MKdtjmn5MH906lFOh
q5rFGL1GJoYyuAw6BIXL2v/FiPEvdGGX1j4NxFXYzEmyZxxACwfPlt2IstZfvKFfXf1CuqWBw7Op
FAlkF+pba6Jnz3X5NkXbpbcPouRR6apM9uh1IV4367GeOvrGi1/Is1wUuX6YWLJHuWsH1SNqrBHq
G3/+Mf/qrlys83JBIyMRNdtXYWBxpM4l8m4cvm+7+sVqJ62mkNbgviBTg7GtE0A0bsPjn1/8F0/o
pa8PM+jW6KXB4yJTQb7bvlY+D9lKAOXhROlMT5AyHzAhlOg3se3CS48fySufwvAk2YMlmnyMR2Pv
mgjVmT9/Q78/6P9mdYfnd/ov6sK0WSmb1yreKy4k6lyiXz3quPjzukaOPccIfPEvfRz17KrWzVOz
1U8RnrTkUNp6kkgVKrkD2vD7MlOpSeZSRET/fHX/+ROJx/7jv/D1y6BXU1fSXXz5j6dB4e9/nX/m
//+fn3/iH1evw91X9Wov/9NPP4Pr/vF7i6/u609f7BAWu/Xd9GrW96926tzv169eh/P//L9+8z9e
f7/K06pf//7bCwq77nw12Gr1v/3xreP3v/8WnUdp/vNfr//HN89v4O+/3X41ru7rcXr9Xz/0+tW6
v/8WsPBvPApT/BGE8CQ6T3P5139+K/obIeI8AU3gdJKS81hnD2aoxK+N/8ZTzoSgIbR19Cz3tsP0
x3eoiPEtHsYgdlEYC/6/V/fwz+fknx8I7sYfX/9HP6mHAe1Q+/fffl7aSSIiBucMvDI4xVDklRcj
eH27RTE6gH2RMCuKOknDY7gGf2WQ9LuBxf88tH/8miSME8ISFHUvcQGdncIB5cm+QIEaJSqRpuWh
WTELkrF13Z7UDC9qCt/r/eLpVshq8h/ZZuNXxWT5VQfpYYrXuS8IKjwqixcyfvxv6s5jOXIty7K/
Uj+ANKgLMWwIl6Q7NYMxgQWDQciLC62+vpZnZrVVpnV1Wg5r+uKRdAFcnLPP2vsYlsZeykY9sJ1R
e7aH3rvbaH9eoEvakIjRas88yY+Wsql/4lfWXxSNxZ++EY9p6rbsybX0KVqQIc8FLrtrL0VyInwR
9EwRnBiYPOAuXqcSADfM2UycPeML5lH8sBy3e1i5hdgtvfTPKTuoGOMOUkD85tbwXGi1yT7Epvpe
m95nIr01HjI99MabYbbW18aCsymYfVE8dosckTsaQEBzsW0VmkgxE9UnTWk1TELtrIlwo0oZa5xY
6fYD6QaWwGN8rKjuft6w38BnF4CgnM7c3UjE9hqUQ88Ixy/Nr0pN6Z5syV0x6g8NVO2rU/fNl5Vv
w5uF7iEDi3ygg0tvHS5bQ5tYNW4dTEvRHh3ksCqgv5M/vCmrqnBl3hZkWZn//uv98m8dGdfmT81A
8s+f4f5X87/gULh5Jv/nMyHkYOl+Vf/xf767/Pev+j+e/jTjZ3X7XP524tyOldtv+NsBYbp/sR3u
Co+pkeO67u1W/9v5wBlgG4RQ+KZnWBAHt5Ck/zoejL/ouk57Td8uXJvT5f+eDyZniukTrS242zCK
es6/cz6YumX9QznpmrwABC5b+EJ3aD//+d4de1r0W05YriQZ08EwC8LqD0ODpKlBTx/sTv/p9Faz
1xt//GlvqIEt/Ni1Qdh+N9xpuXbsr5FBqbn1jggj/62080+mMB1ZFs3UR86U39hH14hkMueQgZ0u
/rAlfj3BsgKG3X7j0uZLhNz0ieRvANwMGe2X66n3DFkZvsSuWaE2YrlJRTPctaS/P9lzJ3CCrLRQ
nmr46UIrECK74qqazXlNsmx9W6bCDYex/0J75Df2wgTWE4V7aIbJup+dzApzg5/VWd8R+0lV31d1
H/VJNVyZhpdXeOuvohjci1vJJYKGM49Fwy1lVf2XTBPtPYdsuKoBPKwwXPWuLaN7yURa78dMm46S
yeSFzrj/zrX8c5Jadrz9pDbzG/XSEi/aOH+1XbISTeVXd6nHS55n/viyaOK71XL3kCNsHbyt+HRT
PsDNtcpr5230lX99G4w5nQMYiXr/66v01rm8wsa6l3ltvuacnyq3Pkqx7EZ5P/Zs4RbOoaZljZDf
xDezCvXOFsyOmZM5D8AzEtimz8qr8JPsaBrZElFG8PW4KP+kQQBodbwJXaNND3rSu8i3sMtXS+dj
LmSm75xhmnc5yv0lvb3wweT1roTyxyPDnOtsE7cTKK64y+aYvBONly/ooc8jR3gZrk5VigB7qH7g
TGIeavADMGHuHFlwGV+Q+e5hLi2CVxyhIcX/9cu7BdIGnXKJoeLDLTLPOWwLg6qgWRPxXbgV8XcV
f9Gav2RXfEJ7maHJZO54+1hra3APRE+W1xr3a2S18nNLkfcmhmQRCJjz7Xlr9y0I/jtaii+kWjOX
CWz/ZS2Jc7FFuV7YMmH/NJXJp+hNl3IQ80O96nM49YgM/K9v6KcPBrvQpxC91jyy71sjS3luq+cO
cDUuWOFz1fK2PBtDQh7JNPuwNKPhveml0TF56vSrGFYvZqzh3TG11+PUuSUF+oi0O8N1tEjjtr20
Uh9jvVmSs4PN5r6sfRm55th95OUyh+gn+dFnasyI0Joi5JYFsb530y9CcsWhdusliYSpksNtscqX
pUO/BLR+lJLdOCjkwg7xQ239PapdE3rKG/7ARVeI0H5aoMv5WwhTzkPF8/rrzAXvKbcgsWUxmkCy
42PvAoA9AmNa783ozU8FXoO4A9e8EUhr9iuduBE22JozG3CNQwod/LSmbnHhqh/fu0wzYvSQdgpL
rAoRT8j00jus9IA503eGhHp1etUzYMCfHiuAuou2tsmTr9yMS2vwH0Y9L6O2KAUCKSxlufrbBQES
Wj8xrcgupyFERAU14NjIwq4j0Dkd/OmQ6fpMHkedevvc2oqY8sO5DOAKV71O5mf23GS71htJGxFu
emKFRVUwHF6c+3ksrU/Jn92tSyWOYL+/Idb7J4Ojcg7WaRGnCp9o7Nf+xcktLapTlHaj7V9IjrLm
eC7rLrbIGYqtpGl5hXVHycAtYRHdR/tN4JoGIhOOgI6nSbPfVOsr3L6GcSkclb+WetKdzFqzP/u+
seHwTX0IqGgzI5CkZJxkb+KW9FPPOhqN8drrTv7uw7W9j41zsjZhM8OcsxeXgPTY0ZiK+pbWRoCj
6yHf5pWdX3U2nOy6T94E4Cue+mE9JDgfHkYnGw8dC7bUbT66IQ2WA+a9pjwPRqHdO6iUT3q5+WRy
gwyEnT6yyceZjZuAp207urc8Dxsvr77AKRnBQHVn2nKwMsONwCbz57HP/cOoNavOohDlDjx+imSn
L7Q8ZtY57ySvm0eaZ3In2Gd56JbMjalSuwuf/xiMdl/5YSWLa7bm9c5D6XxN53YLHJJ1TpnS04c0
XbSQ2YDHFM1ePhbLzc/ZlgjuanCrvkz1QLDDgLQTE/OU2c4BCmAZ6MrEUJO66a9tNHlPHQkPudkO
kb5pP8otYRq9dErjVllUedq8Td5vAqbXZDxxHJmxRB0bn4Kuhr2n/Zv8uJVgImLMDgx2uL2TYfo9
2eM9uuISqIH362niXC2LHfl9NR1pgv1Dk1TLwC0q1LmS0orhK7v7ssVLGRg5acQw7pZxhj/pGDlk
UudYN7mg2PLylOlNduOiZ2w4C+imn7AJSZ+c927SZawBCv3W1tSjBmhe+qnOj51iqXHf+Nubbvne
eV1S/XZLWBc3S1GXG3s1T4NRtwxOU7BzJuuaeMzzfj2ITRPHxcjru2RV28ES7hSzlqDCd+XU0agl
bmxuRnVJapkGHhjyXvJCSJ7wOFt1xQ0B2nrEF3Pqt9ZiLJn4V1MwjsHypAXN7UnF8644Qp4Wj1Bx
T9U4rhdGYf6ZxTfl1whWH6hEMOtR9QuQJOfzjYRsLFP+SY21vndYghz0a8NVXNhq142bepBV/yzT
NfcD5YBlyjKZ/1hMvf0AzofYXw78niXv0jx7taM96tIpkoAr1T05/EHQlKm9+k2pfxWe455728ve
TGf50OhIzvpKBmGQ2GO980UuH29Y1d2acqg5qoV3T7bbUDdXT7SVdhp2BuiV2eTJdVDt42Lrxt5s
snvyedrHnHkYP6BxtXeDeRD8/p3Q5MOoLXWUT/X0XM+9jMpCm/dJJq9NJt7K1V0eND2ZIoae8G3w
9WHmu4F9SzrDtnnPvbqGKQslgt6zT7OLwwTbiLy6XfvQ43DHSG++ZEUdOXL7pIJdo2TJs53yxU8/
MbhMB89iOqdrt+0+KO/V6kMIMifIXWPXdX4aszdPP8lVEwFlmhbq/tC/JXPmnjlp6tjAW7TDvES6
U1NOnxso2k/8LApZzMu76yaM5ajJxL72NQNH1178p7zxffbwzWPg+9n23fndqZv16dkQfXJtzVy7
iNqbYrs10x1mjzWSLc+5G0e0L1pPxaSXdwfMSQD3WmXF2WytOKscTG/zaP+2cq+Oq8xd23i16NOq
oX91eLjdy2Jh0JCshna0zXFtglppMAd4PgRWFwhVFsnrr94ind+rsVS7msI3FG6fxb3vwEGD4LCl
ZmAm6bkLDM0y7LzJcxn7KRnRE59QM+krgUjUyRLDfbbh/ZtYMRD3ji5OeNTxCSp5X9n+bejPknN/
6ms2EnBOYIp3Xtl78150DDs22tZ4IFX16MiBfQlkqQZ5tkpcdKBSkNBdyMLeJHC0+XFpVbHDqnmj
S2zMoqlbRjicJFSl2A6q1tbdZksm8Otgh17dcaNlU36GX82C1p7Hgwdbs2/WIt9rdqt/rVnp7Ise
B4reWytmBJFExFluZ2FW2wOjwV912ba/U0fKkC0yP3tYrsC2SWrdqFf2lr/Yd2q1qYYn79KI7Kpt
1G64c2emvrX+vOrGFeQ/u/FQbajG1dvzYBi6YHXNKZ58rf+Nbc/+qHi6/U4g/46sf+PqUvpmHOt6
9owdPh8wPFFq1v1QJlhVDSE8M2Klynz2PdWRR1tZD9yxzdHYbHHvNR3YZGsM+Q/d7cs7oWfqkkzJ
kITryiLVadDaXznZ0lFjsniPKap6GJlFhljOintZzdvZwwuFK6HJnYilWZsKxslon4Td1Y/S17QP
w8o6PWSAn+zZMz2pmKeKW4a2Wa8PU9pqTyO3KJYHZSWf4mbhpibs3wR8SkqJtK1H0sTtV4Qycc19
hwjGQrR79mQUVTAULI4KisbzHma/QTvQdJaGd/UAeAAL7QaWw0b7oK+n8YgppvlkSO1+8aDYjiKf
JpR7TLAPcLXbfkCjAMzwRhbPzO7bvBRzLLJsvu33UsZ96lfyWCd+8ZCzS1HeBl/6EuaeVdxnpYD4
6aD53H47ZbIl1qXH1hK4hZlFC63Sk2YMkcE64J0z2l6QNfJXWTRpJPt+OntLncduhrkAb8IcpFOe
BGsqfix9voazZrxKB4tr7U5fHf8pTqVOzahWDmme03cQT3a84Ja8yq3pIVS9X0NTbHHbTaw367Lp
DlyuupvS4Vc5SoNvetR2y0Q1njI05bxbs69psG874KYnd2M3S9nSwwz6G3PLLjTn8pSODvDfKOH7
s1bb+fJmq57EPbxUfm+b2/yJWaa8VNlqfxsgVo9zmuZ3EKd5NNYuRdmap/Fi6fJA+fPo1uvP1Si6
wMqn9H7hfo22YpzjFXfSyTVEeqrbQYtLHI5RPrZ3iySiFxdTH3Up89hGy7ZLQ37sYXUn4y0RWhc4
7uqECF01i6CGu6lcvzg7oc1qHMzStXeqy0qGg3JXaf4bpOtLuazPchAgvk5fhkW+vtSqxuXT6wFO
qNdFwhP1eWF/wCltZyUL/DNrUr9qS5sEpmu9beP0kcitfhjx+dIHGgli2bzdN03B03z8yhuhYkax
n4tUyHEjXsORJXOMox322Mmi2hXW1r3qmpJ3Be/tSLZOumu34hmJ4ehmWLoJ9S1/gCRjAlswT1il
hfuv+1xz/ZOU+iXINeulW3hK+gmQGZXtqZCsPl1E+VMr2XswGOI5mbXvpeYa3NRV6cuHmgFp8RE/
SKE2xn/9esdWGO0EWpPsNseKsFY00c0Gzcw9WQPMXO9Q4Rww2nY3A7sG5VS6HDdtEWMBNe9ZYjXF
7WarU5lSTQ56I05a6SFYEGew99KC3YAaORX6zQJVLAkzfH2NGwfudMP0CrQ13lliUr8X5a4llAWE
UyGMLfJ5yGH+XpYXLXW9M4SU/xPmq48mT6TxVKWnVscqM/jWb50n12muvMAU+u4mRpZCiqvf1hNZ
jdiLkIG+18Edjxg6W1jMYg0SUgV3SeJzHY81Llv/p7Kn562zMST65n2e++cpn76h3n5bqbOrWxaa
uGIKDGqK2wzqTtXJOVc8N1FyLpmf7CtkIM0qzkXLOkVblxLToKd2jA3e6ko7a37x2ufNfG83q/bU
4PQNDVN9O2WxGzvzS2jbMfW9LCJHJQsHzOkgLHOES6sLcXNNMYO191b333Pq23Aw28NUi3NT8pjz
Rj9ldt+fqmQM+goRNZ815xlzWlxyQeA51D5KDxqN8bK9T5f5x6zXkdQMIGbawtSZOyxSKa31qG52
+qvSwEZNLxOEIUhWNQ7Y6D1zXoCo84GWfvvmAt/4mRVPjdL30AVvTSrkI2OCcU/M2snTrQYBoHrV
jXQvIS9iQsgjHttvENx3zVgtJ1Mf/6DPscqlWT9wxvcwcb31ApjzLi1te2wK/YNJNcfV3P8wtPZR
CeOPtOV76/uf85p+F7Z3N0k6Fwu8y/K/08o4gorwyivTDFI5VOFiZ0/bOPzKVDufZzy4EDPWuHOq
/phixv3RaPhPXcMorwMqJLUiTkFXKvyhmuUCPmUlhWZfRWXlwGl2rX/giQdY1Mt1b4Mv+xb8RTtO
YSW0/dTIE4ky+07ZJ1mndHWac2jT7QsD3BLycmBZ2u1cJO0HH+bzUGcHJdUFF9ISZ9W0G62Kx+p4
zNMOSwdbM2OS8KpDtWXtrqqVc61HPGT0aXi7jWcffww607TTcyKJNl1vduoGtbvNU0ltnjpWiOZJ
21S5D2T07hX48c1b3uUqIHab2pJYtsB3utOS5W/Y6VhiygBBjukvp7B4iOjgb3LeIzYlr3AuVWgL
sUuwGwfT5DYH6vhHbdPuuR/2/JYnZyuuZk7y2LaJC9aB44DbIgT5ey/S/mnCy4U34gw5ApXfjpEq
ttdmYzawZpiKsMlb+MeyR8lzK8jL9c1cspNeJVd7zMIktXTIuYzIAwwRGevJIO3HA7BW+mLVPnC7
M344SX+mH4Z5qtnH4igjOzQcZXvSEJKg6V2u3ixDElaNngQbgdS/bqBPUJbEVgyuBtetlWbz1DfT
KyKhsWfrknHKbhwuu0bsvd3hYI+9vMTQJo2uoyFXOl4XnD5ICq0bmejEnMhNhgC51QYf4TCx1ypc
S7t6JyqiO7LjZsufmLDUz26XZb+TXhofKGP2oapH8wErq4RlFq4YT97I0MPo09YMljRPtxjHvybR
He0El0QukpIrhuPbME3SukxjNLCa4zL9KLosiXxy1DGX2rQlOqYDFic70grE0Oxqv6X5HnAqE6/m
zWf3Bh0fV+El1bEQBFwEAsZt2deZkc4oaSy5wWnm9Wmk+bpVxawksLvLjH/YvJiu0Z9LyQUTF/OY
DwHyhZVdGx0PWNGIMg8yr1ZZMA6Y+4KK+nAHJhkPdWfJiEWNhDt3K+M/ij6VrYdy6dxHJMFNv2d4
TEytwiCMt6XvKuyQ6/TSsC4Y5c43u8uUeRpTpbROF6ygDRJTOlR4eVDfy+6XzZitPPuV1+mRXwzb
GHel3rLLVlv0i+u7Yt2zYafeZ7benYSHSdvwfJTQWbiJOIzluLZHb7YZEui0CdLiDTxb9owpkXU5
dtSzaiH7QwvnjETGwFWnAdEjYH5ouh1sVF5m3WvjdalzbrTyMzH5x5/15vvTXdbPjneys41A3qCa
kdEjzyt6/W5pnenDdJc2u1uV6L64ejs/Rr5w2yx2kyqjZl9w0Dzafp/3CDOVTXpLY6PElt2cHFkF
gNK+wtY/tEQy8KOZbUT4epwD4Q/szFplua2HJVsLLk6l9N9mXaKjbYBY/WGsMjIKCuJPppelQQjX
dRLP92nON3UwB8ft9qtorOFrdEDRtEdJY3sGfCR7J811782w0IAUqvsYWNbmDmwumr5q9gg+JD0C
Q9RI/j2fiL6Nh2rdHuzZQ1S0PluicToeXHDce6x3vQhnvKYHmhUIP5azZNG2eEasbmI/V9+nSew7
s9iWkJWvhN409OuqXilGfaP+YE7Qiadcb9LlvquI0uW8sb+JtBl9XBlDRpbPMOQg9FXGH02Mde4u
/tIUf7Z6kLhci76prpjxNIxlyjXOxZqTar7xKMyeMM6a1ybRrd4LNN0wIiYtaor7uhL9rlWY98pQ
I+tk223kxrwllIHJczcX0xhpXvpU5J5Jig/yr6OIGwach3/qvkxWxiIp90xzqEHk1l3GIiuBrfu+
+6FL/Ee31r162zi2o8LvN+0ddnN232vHLiSMrFXO0aqm8lwpk+AismO4CnBdsJmeDST+j1mUZneP
zvQ6mrfrY9aS5pdM+3q72JMhPGyYHmdNroDsmyHRjbd8UZrBkVXr7ZGskXSN5ooMw5sF+HVTJPkE
xsgSZbcZix861PAvvH7DRZsnzTqwaw+L7cYGU5BACGE3YL1gRiHV1o9emuohYpmRoCGn2mge2DnT
nFPmjJHBAzblPkC3jW5Nyc6vhgPU43kjdiSYK30jombkYEdDZb1ulqp8v1bSe6A7J41HrD0Wwgyj
QLiqteH2spulep97bKd7e8ZvFvpkNxTxjH5TjXtqtxpFVw3tnYmTh26rcKo2D0uI3Q7p0bCrKJuK
3Io8xi6k0coMtzyG3+k+42UMDKjtOrmj2POGUGSO8yeZqh79YSYmnDqAuAo2avvVZyVqew2VabZf
mXAd60q8JfFHjpk132JLjavWks6CTW4qnvwV/8bOwrWOlFcX7RNreRf9TKjEWp6RfxuHUrXJrw12
aDseZ82fTjWv2if8pC1hOdnTzQ28oTT4Knu0J9Mlz4PLHROZm3qhTC1WUvRmBuAXQBnq4eRuLvPJ
dK7mIw4OiUEN8oLkiLrRCN3rF7Sa70X5RVh3HBSumAmK0OHlk2RlHYhxC7Zah52v6c6Vkq7fa2qo
7ww1FruBaWJIdbPfsmZ44dy3+NCG4k8vWny2S5+MPM7AB0biuKKhqt6MtrrfKHxYN0Lfmzvr0TaW
LtIEFmu1ORMO+KV+5NPMkSLXH5pavchN1kdXTXqYV2gASWMOoTZavxFU0wD30juP2vqOTORDtmb2
rnC0n6PaAJkH43GgAvvqRg6Lhung4Ntyb8w9k5dCRQ7t93mhioum2SE1wiFBtcMXyWaGo50mZlQK
swxEXVNYkYlRYvwm0fJhzFS0EA8VpPoSkewSrvQCXUkQF7a+IC1bVrOM/sfq1k3I5lk/3Ijb3PH9
WS+bmNNQOt7LltotwzYkAYJKaO04xhDYYneZhlgn0end41ldh63RYVrFrRWy4IcXsZpx35XrxoXK
iVjnlLGd2upLnnf5e4OGQz3c9NUdmVXti5iEvM/W9FW2dr5z1+bNp8WcE3KeZs0lG5nPN2gKMrwu
XuJ6uORN4TSUuLiKb4J7A43tp+GGKT62iZR7aAisOWHkah9YH5ffshziLE2ATYzq7I7zo5CSPQvi
AeTkQMt71HRdxe3NEtPr2gPVfRcSf+Njqu4eE4CSyMNeIwOfyI2QLKI5xF7zhL8jQb29LSUhVgLF
945tOHmoZcZ1xE0VYBpvdqW9EeVK+gWqXfmJKdzd1ctSP7NGqA2aZjHDOVnNPXrlDXHdzuOil/u6
gAKwdX2bQJuJXWv71EHhYIt9kPumHqVw5nyHafHQ+vRsWTfsUx2XtsQEkbYsAEnN9ZgaVazR3hxV
XrzbtoxmAMsDfQwleULVcvILjxbFGNUbYu9MTo2iCxgIjcDg9K41WXmurfInZFX2BBX8sShSG4Ze
aCR2KXS/We/3TpfGlg8m3G7mES+aE5iKp5OePGG/XnAglPOhJ5Vk3xTW+Md3ky+jzCipa7lGrUTZ
rKzmDZLePs698C5gFXQRW1bdYeTQboppE1l9eqw0a9nZOrKLKah9fMPcvjiZ8nhz8uXJ751vU3cD
Jjf+i9k7Dyupelo9jMHgtY9dT4pe0E2otTIjN8Kss9fRYIYm7BmXudHS6RP9ta2Thrne9a42Zrlw
sNdf3rKVd1bNBmOrsP9YpqQ+ZdHh1WNFNnbDTO34Sp04YbPSYVpYsLN5xS98TsVNS0awM28OabEO
fJ7+TBCD/Yzm9VVpHQXFsnh0SMUQEWl0P7S4QrYFOqBZ3VfS/Bae+IAQTBEp3XXL+1Cl6e5tCx2G
qB1EYy1Ui/2zIDNtn3fa81R+l7VJ/IP/m+gFXCvmtjH+o7qWad29FCOymGHkB9/QYqNLd6M+0Ldr
p1U6D6bP196bXnVclWVeVkJ3pDl9FsWzcoprqVEdtT60cl6fdb242NYwRWuhPZhpox3ksNJxWPLT
7aoIByST8mJ5hwOcLqIVcq+5Rck82/00pyHyXPdg6eMB79TrpKzDVIw7WQ3G70QfSBXJhtdKdyIE
LqpVkv/IBFliySnUDc5H1+JczWvyygTXLGGKOwrs0wqzGXIcZwfLFte0caorq3tz5hrrdhpwVjEX
Wa4Q1luYTLINRn+Oe9dAfCHmKbdKG9yssGWg4zFZOn0J2okstZmBX++aKSZPU9yL3H+Q4zJfTSe/
OqJ69VLviPk5j7RGHjd3NMPRng4gwJ8+e80Ir8j8WGnFRVQFvbbbveJ0Ow1dGSVl88uiDCxbGGEi
v373wthPaTUEVUpIh9Lr7JoMZliZxRvk3R4LLUDE8OgT1dMb9dXN58NGtkJeVAcrHy6FapwzqSgl
y1wImwiMqR6jwqgiQp5PNi7hQOFOneB+IrczSJ3kc8+8YU+wZ/LYVbOM1artgAdPw1j+Ae674D89
+5NtBKVXk96kkcqi19wDVYaU4emM+Irl01hK6gc6c0g7JX5aJUPQKcuIrWE8EzBMrcKClg2fMkEL
SI/mrtOWOWDCMT/5Y2odWSNKm28MkBuE6zH/nNiGimPevnPGwbj0Nk8wkqe2JEyxR89raAxYsUlW
6NZB7lxwmA1tiqhZdTYlt52f2Yz19NW3aYTro5ElV1pL7TpXZR8JZl1+yQurZiS6hofNNomnSpRv
mCJxKoEdHTw8L1pNHuEGFX5Lu7C39q5r7ZDpMK+xIzUwxEZNl1cn+8XLxiNS7HS1OzIMLdfVHsax
IguhnhEpyyZ0R9He1dLz7ioMhmFWzo+5new3VH26irKLdPyB+xEH0mns2W0198t5sPD5GeKNh9xZ
r4UbkAiUk1+m2/A4hnMo1cBFMNvykS1Y1kOLBSfk459Cr0zuihR//JgfaFNQWad2XybNPmu7mTT0
T0LckU2KgaXdijjKjXjxXHTHwZ3vtKG7g8W4J0/tSMbiG88kRu9LhDH9talmYKVxVmgWVNxkBiXe
l+21gtwqZzDZREGd/We2rfy+8OsC27jy71OUXQKSWqsIJqrDKJmE/eVYVHR5K79LqOuQIZqMZJ1T
w7u992hQJ4fzStMNYkRsyNB4pAIVzp30lAz/fX7yPv/dqV59D//MTv4Dg/2/jbK8bar7nynL/a/P
fyS1b//735BKwEkBV234lhAAlYhz/4VUen9xdZOQRjhkGGNh+Vga/o5Umn+xCAqg/CCEAO/KDbb8
O3GtWX+5bfdDrADJhre0POPfQSr5Rf/NnuNauu24GCyBPU3XFPy2fwT57cpz2x4lNeta7kmluH9z
in5cQda/cCL841/ydLhxnU8BhN03Ddf0/8mmQz7QmsiVOBmjyUO3rROmSJsZE5zfxf/to/+XGPnf
/xL8uMNbs5GR/gkj9/IMCkWATWdtEpkFsj6TkiX6//+R/8fbcTy+TsMDlTfsf174SBZc13auj+jj
tgcMmem1XzvG3mamin/hshDeP4LxvCOgXMcA2MdB6vMM/ye7RWIRLJqKErDKRCAZ6WCTe7+VeRm3
S+VxCIgCCI8FlE5cpZM1nmH2iSxo8w2Ce0wcctGgDwaTwznt24A8orYKLVijLvDLQW3P/kgNFBMX
IqeQIDTTvKTE4F3L2TK7PQJ5+rsl5SeNhRgZJmgKepTp9ypvGUi1cdHamX9kau185/UG6tijn7G4
lCDc7xz3ICQAvXPxuLL2tCKLSzO+bI1YmZh8P+QLbZ6FCMumIjAxKUgJDkfT6mao09p5HQeIPbiy
rUR9NyQHfEfw8m+X+W4VTuatPVlKH0CqpCX7WHp9+pH1tovdtki6LOiqqRhIBa2XAZOJJU9TJtp5
l7h6/4c4EpnEFQPhzylJlvdllvKb1E5x36oShUGzsvGJMpJnYZma4MZk0GaI2H0ufnhS2WgegBKf
/di6r4kty1cMPGwf4EnEfMUcjZRcXF8W4w+vKCp6CiOTww/pzeN14+idwtorm59YMeongtAokM1h
Lu5uw5kynG2Xh9PQ+8OPTlTlZ93n+Sd3zfiLuT8xcsWmkPkTlh9QP1hm/wtJdsNbf+N6dS0lLxMz
vKSpQkaY+cXt/AGnbYi9xGHah0CK/8neeSxHjmRd+olQBjiEO5YDhA5qTW5gFJnQWuPp54us7p4k
K7vSamY39lstuqozyRBwee8531HPoVmYF8Js3WtwO/iTB2FS0RT1kD5OAvgX7NLpEkgpKBQ6Kelt
QbMKWjOUzgdjmDROftRL32LX7R4nCl8POFQDrq84vd9pWLa3rXKIk4OgM5436TjN3jQ5me6RwjOd
KXfCJ2wAgWppiJP1qo9j8j6EZZb4Ak0ITd+hCa8FpbB+1VsFLaLGVuTCBkAMDzVyAEy+XaxRjclQ
IaYxwHN/crugXI05/QngMX3vZ0tjBqu+mYUEdwdsykONnC/XYHRCEnsM8EEwed7CZgrlDUWi8KkH
rYr6o4u4b8MyAjszI3vuvLrXkUPVnSiXNTRbGjBD1wTA/xKjej9xnqhXxbJ/MqocC6WQo/nOeaIg
38uJMpR6AQVext9JY6onWnqB9GPAdUsHGhrStOQ3hamiM7r5EbVNtEilR+09p22q0vmFmpRF1bgG
MuFNJngKD8kcsyzjFbO1ETTVB6U0mBbcexLkI702Wquo7cv7BkjBfcqy764a3Yk+eoszGs22SD5T
ZnWuRWMC4y8zSTI2bwbqBDKY5lrvA1scESTTFupSI63WGR5fRlrlcE+pFsqwNBly+7lttfhdtU5+
NVMYhHWOT6umSRZqNH0SXVIwcc1cQDKAdg/2ZRqelnzEdTwy/94nBtCNmYin0g14WmnXjxetMc3f
gG0zkvo6SEegwIQsrQiEVOs0LDl+w9cqMi8tE5i1dTBZDw1L5ksTaIrCeG+O9YoFp8n3rhMUr3FO
0dFrHTNgRIXkeG7Csg1LH1U2B9EoOnkBArxlFt1Tcz4vUZryMS1tvOTn8ntTO5UJDD2Z8tOaxjE/
DCPz+4Iu8WlyJw5hbum0Nb35AAl3kbkRkUrZnF0LdJLZWljleBPyAdLNkMJKUpUDp73JRLqyghCD
butYI4QXxaF/Y9qxjTl7Bg2zHRDMT/T+BeocJx6co+kY47NR2DTTEA/znmylaMxVFVewTZCV6ZUd
wEbaCb1M125c6WplZSdoug6b4ECpjZtFXFJAAvHKTWOiUU3J0mR9PjnwB7PeQ7NqzPVgnMS+7Tjp
oF2gAVw1Q34SrIELfrcYrbGHRtsFQhApOsNJ2pvU6MKxR8DTu9Fzhu92PkyFHX6Ljdm2iDqiMWGh
XR1WYZJVxOLq3XSLPR5qKfsgUbA5ykJrh/wb8aJJ2THm1kjR3k8NeMhIkegCwqiicWRmRFr7rdYZ
O7cIAVjGI164VSUb6xG6eph5rZRIxWNN/9YHJbXoGRAOPUtaIaaaIweliEA9ai2dudMWUe9Tq6DO
WBuEdAwNLe8eJ/xx7u3sTk8z902r7ebFUBPdW+AIYcvtqAvP7Vy1F52pV+aWQzu9gFJxGqceHMXx
Km+y+F7DI/CGzG+6sYyRCiK7u5Zuy7aLr/IiiEsfkWnzXqWj8RiSGTp5HeX5hOtzTZG7ToYm5fwv
6zedtW2dIW9HXkqCNwiebLwuGx31d94YV2wL8gIAKdp9bRIboUn5PvL7Z9qHESxVbC99s0vVqC7n
0TmN87Bhk6kTu4B+IIv2jjZkdONChILXLkz5kVq0rHyjymgZyEYQMmBK1i/PMqrmoIEvlX7owMDx
KUyx+zSiUxNKE1pUHYPvrebb6HzXMRC9DFS08XLFTkx9pIFZ5bb25WQUcbmOcE/sbDDdNndat74N
Bylf47pupR8sw3heWQ6QbM0SVBQpHud79t52S51UwDGJk+WRsWm8lm4NZW2B2Ef/qp9T7twGes+1
XuRZ5SnC05+XGYAc0sWYFQC6LPXNIOmnyzG3RI4QD0Gv14iZgmRVu/WzzeBLN3Ips+tZKfU9QscA
WT3m3quZbhP57hDGLw7V84l6cD+/AALVIa3llv4K9cF8zlw3uJDC7OU2AHl27DDc0wVCYGf5E53D
DF/cwOYwKtdBv91adK8LiZQcV0onvbyZ+orCbE+bPUlmPhYxFhFl/iVszubGJMcTmwi+J1Yz3eAr
7cDKwfzuFheFfIhK9JqmVEmcZW1lA9WMuk4hKIe2dS1kPULZFoAtfZMlquUcF4LqZIGv3wZ0dhnt
fMMD72WwSS/ZUK7SIYonfyTLhRLlYI6oByKWLcZNadDfHuPhKgmFKLe9woB1nLCTp940Sg0hN8IH
ahFSNncVHUgEevyIot5UdVfdSAdxTdxDs6twJkJtoWdJ/9RGAopxw+LBW0Y6vQEjEs5qVkI/JFpd
o92PUqi9OEPmdINjA75UXXRiflwofV+LFt7BBn3GjGsKFoq46rAKAD6qT7oGfRHqrKlA+yDIcRIa
aiGa44tIVtm8mqf2VOmYDCe7yGtnem1A3wrPZnNE+4EUJFoliUJ8J6yAYyTVTeXBheqEF1l5QsdO
nt55j8a89uA5AWwOl244oJdvP/ploG9hOxR16VhrRu4Tn8CuQ2MbdgqtmKHytdZx4CN1LMQ6SI39
mFG8pFMoUTRpkV3V1yhIWlwsIKVdVFeBCSLH1oddNpDUBTpSq4Z0lQ2OhSzecMw3ORrtSYneIAwM
MldQtGrsNjEv4y4Tm94FRYbTa0iZHZHDNrTEXXGAMT6hGUaARfUnDggEYN0Rg7ULnLALqlWLKbf3
Ja7PfFVysHBejYg7gMc4J9FuRchB4by1lTSnzIukYk8YwtS1YLFadJ2MIKueIJRTQpn1NtGRSJdT
9Qpr3K2vUgsk4xW8/oi9qgrZiDncOem3/6lLdPMPS7hF1eC/FybO4i7qX4v49We/p3H6mX8ZPp0/
lGmfygmmY2LtFNxz/zR8Cp1CA5oK1mtDUIew+ZN/VSds5w/Lci0DeZQlbMlP/ac8YZt/sHwBarJh
Zf34df/ADy54Wz9XJygX2JZlOsJwqIOwqn2tTgQcosLKrlZYtCtiK7DYMUoKS7zSXO/SFZeo+ZFj
wXDXTNNLpreBr8P5STdLvGSMNiOSLX27Lj8OlOoRPVDqqGgwaEpbC0SxxbqPqUdfFWEytzT/DBje
TetMDz995b8oSJjyi21Vtyw+Ai1tCnGOODlhP5dZVKvYD6EVIdVfIne3hHXUb9UCFvFQjw1ZQvCe
449YoEGnu1F/wwegHLwLYxv6gEU424BBMy163ksdkV1YhfcdkdpXDtdOaMtlnx0nYUBh6qawu4FS
d/IrAJaK8ZRwoNzUHMIjX1MksOywMU71jiWTk/qIKOskKuNUCzyszJ4oBusHaIlN7CkyCCLPbJIR
hRIExQe6sBMWbwDjBNHgXa0RInfZO9l70BXHUE60zzOKmGwbJacGrEHguhOukqa3hE5ik1ih8syL
WX3g12sm/qnBMY1T81E7AaBw5l5F5klvhuOENRNwk6o2bRjgZ0t5yGeT7NS1A6k39Ir2ZB9MW+Hg
rinB9HjE/CBocdxQGzd4Gpqzoq9ndYD3S6XWaMUiOP9l1YeiYHOoF9c+Jo3K/ZT1u9mTO9k8k6jE
8hMnocmXxK7TsN5DrwTYDEitbvrw2V7G7mqIOoSE2STiYUUFerhQdCgMj779GK0EO6kD+4RTklfl
wYRUcg6pcDvUKS7zkxLGG9xi+QhA3J5Sc0bze502LlDBMhvvjKwfEPqZkfjGxRcxaAQOeN3NtDoA
xyXispzoQSHuGy0vzxBvcCTl38wQhT26Dw67tj4ud2DezPFGsnajqEOwaG6m2m4v9Tx2O88Yobd6
pcltHwNpbJ8peiQG5rFSlYQw9Xm4YZuyH8gQUu8xnVPHd6LBnfZOEgLNFZYO+4DfIV5kXkwuj42u
MqbAhlpBgRhjpRU6Oe8IkpR1pgEUdbdTxqH2iNl5+Q4HhWHsEhpl+Xrqlu2GIahnIJn7hZ0VKO3r
WOXY3ygm0jWnNcufWdgOkGbD0lyHCGdCsits61acuPaOjsFQS2chVnIa8c0Q6+dAM9Wjudzoc1Br
fhzP2Z6BN3OialJ7q1k97t0s1kqyjpZgfIQ034xr/H/9lVsbbYmgp+seg8RQN+iblvGO+kryBCdf
wnJW0/iCrTOb2Ho15DtI0GhPIQsAVT0jM2u5EVbVd63ujfdeizpqRFEx7/KqVGobLir7XtCvPM9l
Wt45AntoS5eCeeDiPsPNEB5xQY5veRQ6GM6tZNlyOYSQq9Rzd7Kq7hZw1XdYbXjKkcawG8uqe8+Q
3rl78hDahYmtDe0BOIWjE+lSUV2VsjDe5j4ZjK3W1uqJysjQ7VArArlxMURxl3cHM/Zbuojrrk0H
HUEJ+7tv2AG9wZO1zVyng2HOENFxZ9MrrydWJ4yh3+GhGMl+4PteqQgX56bXJChhIGCKjK+mKWdP
Y9EmB1wXQeW1Jcd8D01kG6wbK2vfhJ22jzbhYKZnZnpwCAfk1ttclxqtRNPqyhVq77D12YrEXael
zOLZGfseq3CooTWR8whycZTzWxqIslgHU7YGIm+F16VJ2Oja4PWoprUld54KW3K2HqzGmr1EY9Cs
FtV0jylrKtVDEVMojoJ+KnyEX0Q1dfEwmkddouZu48k9hPw34T3kDiDEHjEPOVM2UJCZ6pwYHuCT
N5HbJYNv9PEU+kZLzfHo6nNVe5HdUV+xaqhfHpUCbJmlafY4lR2yZTwqv7FxBYsADwCCI/wX6Mzy
cuOkKGKBLw6W3FCEyWNcdl14ETdL3e0wccOP6+UoTx7rNCa9i3bjqxBNdKfM1sr9AuDkB3d1C43A
kA3DmcNKnn84cYTzm8ntUAujFcqLmZhts0a44Cy1GOFHmzhEHlYYdJDVCoWqQenTa6pS4zyeuqr3
WZGtd9sSUOEZ1R2NK5e1qowdHBTkmgjy7ZzuiGN8vo9mE1xH2rbFNT0jdSmjlPN6MLXfG1WKt3Eo
iCFLoQuYHrOXmkTQtpKbPP1E6lSayfTvAvTa64wVu2enisJLmCXsEeWIygqfl2GhrQ5C40xVXfuK
dC+V66J3qatR+4y5pVIjITO3k919TFnYRYa02Ax2OqLYfzUKcfwqrCYbNQ/dSx3pCWh5bgEJ/YM0
ntYBWrr3yMZptioG1XNDL9sgWak6s+7igIx7BK4dfcaun83Qt5gfV0AZadjaoUZmQD3OavY10fX4
dip7oEzPEFvJcWwpwIB+Xjw6eHZ6JogZuaLC0N1NOcjuFaDh4AoQJvXt1OTuhdO6IJXzf87Ff56L
UaT9dEg7oZg+oZJuv83v0bcs+9b+fDD+8UN/How54wo0/Ai8HeGAWT/1ZP48GFv8CSV15er06JRg
mP/nYExzThq6g3KbUjq0lB/Nvn837gydn7Pk6UyLVAIR/f9D406hMbRZBpThwGuydGl8aacVMBZF
4Ap8YOBqN3OpGo9paa66mT35p2/mF8fXL92nP19K4qJ2Ybycml2fD6+FRVvEEpCoFel7K6mR7IEN
9p9F0Z8+EN1IGmoIuITk6vCFwFaX9TzALtcoeVPsc5rWWhfwr7f/9LNIKqPo7LigCJ7Cl94gorFg
DrKGnYOMi10emIbfdm28+ftX+XEx+T+IqR8f5tR+VLoNSss2zC8fxtIJCFmyIvKVnD/q/oyp600n
Vm3S+4mwaNXJw8mvUs7ZGVxikir1lR2Wq1JvkNwNVMqvRKWfyyW6/ft3duoUfn5j3Ntc6p4W7UT6
o4zdn8FtXdRSv9RFCAAF1xrZmLdlaHdEP0bjipGEBZpG02/6lz8GyNcXhRMNU4jTPPefLwNoiIqR
DTAg+gTv2h6hcbnvqEaBrpDtFr5UtRqdelwrlPX7ARomVnHnooAYuXXMItpHTsJVww7/tfh9wsP9
jBs73W2/fhkYMaXN2Yr1my/l85fRjGJ2EQnFpHNq87wCBbuxUPFoK3C6pYP/7WR+c1NDuynyAKUn
dSjdTJxHlWizT99+PCMQqtlynga1r2T4TSMjDvOQGcZoB6syfEEyrR0VLsmbQQws+1owIOHUYmoz
rSZyvzFjyn1//4j/Ol25t3MWZFmwhGnoXz7V6GDZabEMnKKwJt8042xbh9a4+vtXOa0vX54pN3/B
AVunrGR/hZguqTk7dkwQmWbry5p4MrwvIUmrVQnyTEBS/s0i9KtnxcBUTF/+gRH3+VlZVlxXcgKJ
pqJMwpNFSqjnMzXCeaz+L75AZeoURFj2WSzMzy/VZDgSqpPEUzpQbeEU0ENPRPHn1vvfR99pqfny
DSJPQKYgJEoPCiqfX8boqy5KdL5BkkcQ7Y76dClVRxUuVtYWuQR5jUZsbvqeA2yGTuOSGwlgaWck
VeF8CNZkT437imylCFlwhG7riowc2m6tZu9qkbworO8IirV+YxnBshZKtEcbbfk6S1AFYL2ukI4p
Z69ASf1m/TuVM75+NOJHWc65f6Fg+TLhETmVUx9NmBlRa/mxxGIlljRbIY5HymcqZ8Ul7DxN2/g3
o+QXY586i+uckEHACM0vuyLtTAfrFKZczp3Y1euR+/epL/n3Y/8Xiyjbro0A2sJdY5pf5BjjJLOm
EEHkDyAR2a/mabtMNJqLwUVDPBJZELCg/eZFf/WdUlfjNsxsM3Tjy4tyedEHtkcqJ1Se/WVK0jPY
Iulthtlz15Ap9tibc7ZREsrJ33/cX3yp7MscMaQ0mA72l+JVyhxZxhnEzQzZ2deKU4CbrPvfzIdf
THCXbVH92CQ4RH2Z4KqzMteUOosxlUWuY2LayVrHQpRo4W+G54/D0c/jk/ObwRCh6HkqLyr5dZhA
xVIGgRCk8RkvVUzdiuQkR9OS7diIAnwJKEXZtRtNVTFn8OKOSFHSEWhBbYtYZduKmKr9JBCdlKg4
/+HX/eebQ6t8UoRR/PzyoN3AqhVGbJzzvR1dY13Nz4MWctDfP1TInJ/n6NeX+fJUSwduzdIhfiwi
d14bM4lv0VDZPikMyxssphN7LmjP9HKY72r8sF7Zk+8Nu7W/hqRsr5A/vE8gQ704tsx94xr9Rpvz
Z7YMtZbktV0PboLyRIJuRx0eb/KEi7TRu99+8zlOz+rzs7Q4B4vTWs3UR0n3eRllYZ4JV1wsr1Nq
jTmg/kBl4j4wcWG2I5B46wKkkJy60pO4ViYow1tj5qI6c86q2ih7rpDJGr7F5KWPRlQ7efK5JGaW
CsIthD06GDjzELFztQUjksZcVH3DGqhCQmvIrJWw2gDlQTiEPr6236m/fmw3Xz4g0hyQqOwUrNny
NHF+Yu3WS0A7qAX9TkkJb2Rcjs98rGwNq8Y9cOooT15kDLKu3qy54Iw3RKThYSiQzZODBT/B+s1K
9ItvHK2gLlxUaRjf3S/7Y4sHFDf5LDnzlNNDZptUu2yN+jENYxr7vwO7G5+7AAwYbk0Wn9zSlTId
duXPX0De0SMCA4jbFifvNBhnqQNHoZ+wL/R93mxTDpTe0pL01aia/KdTjDCwld9MS3E6N31+DkwJ
Fn3Or6y++td5SRmdJiBnIg+bQrUe4ZPcdeh0fY7b/VkfFctqMhb7XGRtedQWLOijW+PmyEtQeBNO
NbiTxmslcpaPKk8PcYOjLNMs925Ih3pFFCr+B/fs72fH10WVa6juwspgijhMePfLJDfs0qyo8oDv
b2Zn4xbaexYao5eiSPnNoPjlK6FP5GKr21x7vpxmurqumqHGDqBp5JfPCfiFCvMm+WLab17pNKE/
PQfDBkKsIyEFGyVpQH0eDgBuZsOGvuTHtWHvXvaTC3G8JFsDFY7xO8L1X8Y6fWqXeD4cVpykAdV9
fjFjwfiHF4eTTLuIrRUN6AAya1tWAIfAg/390/rrJ1PcyQzb4l5voPf8MrHcqia/jOxcQtGxznlq
KJu1UVLn03GnXqcqW45GlCa/2Qm+xAQwv5hgTDHuw9LkqvpVAzxZi94RzER4BzhRpfd3Qz6dl8jT
QBgfk3gk98jagn0841z3m0n1l1HDdBKw+bn9U9BAifz5681mu59dWmK+GQ0/uIGBn7TIHyWJZv/0
y+WlUNHaJxKtoHRyWmV+WkaToCJ4TnCKycJCrAaAGF40VdQKK5LV08SevLGqu83fP9FTJ/TzYD3B
aoFac+PncEPH7fOrDqKB5YxOgwLk2G7rPsPzYRTwS8Yx3GI5QkHq+jIBmVGFnXWGL7y7NMLe3Tdh
ev+b9/KXdfT0XoTDp6deJIkr+fxeSGqqFwIneM7dpK2EbCeaFQgbPVBvmBMDWW2rYNAvsZzmBQdN
HapBp/fnv3kbp1H8af7ScIb0zZpkUrXniXx+G/poWXqb5WgfOF1fsZRU546o4NVx3VqZbviRkouz
jZqT7TSZjEsnqIiKHo0Zn6Vmv0+5uf3xjv4R9Pn/T9PCqRLz37UB/4sw0uarMuDfwgBD/gGNnQO/
a3AUZef7d/nT/cPm+XEcsbm3ctU6pRn8SxdguX9QDLB/LJTUC6n0/EcXQNHUpBxmcfA2AcxT/fwn
rgWBMu/TKGL7hRrK4IFfxuvxP3zST9M5RPiguAUB3RuCQ9vj9c7mNQqkp4Bs8I1Jk9dt2q1ubk3I
YPFEIJE1vciYAtwgMgcvbhHduTZXGsR9UXpP3Nianq8/hywE0R2gSdaHyN7iACK4icq+EduE2qZV
7GVi2sTxXTubcG2sbj8YA82sE/WQOhAoNfT1w753kYCnT11rl2em+9Y0RAEJxWE7AO40YVWz2tPt
PF2RuIN9rzpMDhBD1urzoqCfiG+nxqtdWI8afInOnf1MI4c2X+hZ6stlRPtgBUhtKwIk2eMEbERq
a605xx/uNeDa8jQBooIe3kC8TJzmtjaqTQ1zuimwvbbB0zBrBDJ3EQrmfg1WBL7WCzE6JGIejOql
61yvitWTk66tCseS+dwXwE0J7Z4eB0z8K/zJ5k6C7B1aVGGt0x6aXr+vs3xbtON9n1rvSwRYJiUC
rFwOAtt2DMFlo9LuLKNLZCbkw+I4PbqptpMkm1O03PSYkA8jriyk+9HOGm+AFh/GqJgeJALLVt1J
91LWDZ/TVn4PuG8qIXUkYLELI++3aQH0PpHRdZ04m1MQO+qtbY3UT59ecNq71xmWm4eyUvWdocX9
uR6UDx0NMK3pXnK3XOujeuRS6GV6/SwsUpZT7gvNbRKBjWw57C845unYd+HKCS2M5025g76wlu4b
hq/zlDjfjkDaVUUAY7uMB7ZbRbI3Xrwg8gZVxw9NT4IotXSi/Tiqk4h6Uyzz7Wgl9dtS9+M3VT0G
CGmRY742KVHLgbrqk+yqAfKZ1ddIdzwNxbmWgXkxJ/Bx9JQBWkrIIzJfzsRC26yx7jDEtA+Are5n
vHkeyJl8F5dzsqmToGA5p9fel7BxKHy7prmSBeHexT3H2vVIe29BuexURyfQBqKlSwA4lh8l7kVg
6KBxwxXpeZi57evKDR4wb18TuwxH52BlpA+naPtdZzuW+T7IE/ip55WzD07WXkS3JIDuJq2E5I1/
UeT3ShD+Kj+SMPfxGKYyv0SLiui9WikbnmK/mYfhKJyS1nR7hwzyNs7el/AYnnJTqyN/9dwx0x4R
jwWx/WXJ39z2GjbGAccG28S2d6tVZEz474+4HmBslLx/Yz6OWvdmBNKDGjb5QIcCwf9vIrhk4/Wb
Fol6WHjEevlFHd/Xs37VLMkj4r4LfbE2MMs8w/FNIpc5OtTU9g+ZKrIzN1682q3uaie8ruQeEdxe
BtAFc7jQeVvSKZ9QB4oExCaio96rzGmntbDZSCQ72iq5MtLm3Kz772McvxCLGK2XOXkq6RFso0hf
14N5AU6vA8uK3LlI7PndWOrwaakqdT0Cg91mASm9OuvGujCNu8gaMOZPYK3zxeVSXp1KpZE27vH7
RIDyCGgu3OZKtPZtY5Y3CITPU7fZJlnCwX2Z7YeM5qSB9x0pngjusHLw9zWPBwbf8SbF+wt0/RDq
Ldhz7bxP9RWMd/RJ7csy4JdAh1N5tngzsmaXBd2xmbVbwMQJp5xni9ybJCxg3qoh3BSIPtAkzcY6
7Mn/tDQr8utwHdavwUQURYn0phzEZWF+H2ua0IkzPZFyVy6Ln1X9ABShgwUHwfFjDEa047ahCYLu
Z6LSsc/CHqbqaMqGxn++6C80l+WZASOJ5jd+awIfu7VMdWirBcO0VrIHcGBrq7a+TJN2RiRqIeEJ
uhC8Uv2UC3UXGY2+TaBwsk8s+vtAlcZ3ywyewYLumPbZuq4fkdo+JTKzkUY+IbzX8Cbc1PEHGAbm
M4XrlB7CyR6Q7AByBehHCmqh8jLWDxbem97dduZ7ya0xZGpwQjLrI2mge6IOXlBwR6tABbssNA9p
q29ShmEFJWAxX2NkrlFYEFVGX0JR1hqzVUDJCAf7eUYPYyIaENhZtNXnp5b1TEjtWSf3VNb0oNrc
Srf2Usp1hj+FuNvxxsBskSChEmo5q/LkJrKdW+5HYezrWZkdq1xdyCp+aSd8IJTOkBBlnKhRfTe3
sThr7VUPv4VBIvQFjcW1ssLnHHV8OBZ+EKtV355Z1m3N+loLHWVISEA8qa0pBqsu3YYlwmPXvXSB
2ahy3zZnbfiE0PRFw+4a1Qek5Z6dIX7IGw+7wtrNqd9JyPNaeFEP3VaW2rk9ZRRJ0CzV93nWPKlq
nrE/zEeqj+TNh9BbC12i7wpo82Np36DckBdAxSIfbqkXDWjb4IWcjBDDmTam14LXPkUxdvBUQlI1
p8XP5UVBSDlBXYTyRhcZZM9y4CnPLvkNYKlqAdmmUQANu9Ans2RLVvHxFGbSE/8ewipixErfLodh
7xZtiBE5odhppc9UM+6CsXizsuoIGQvNdR6s8kT4OSNYW5wNPuXhti+MTZSqD0TUzkqE1kfnuI8d
AE4+HpRzZj46Y4ESKm+czSwMjXBZmDMkiHLoL5SvS0rj2fPkaCx402Ku8xaJypg9gf6Z9lNNymkt
AE0qbUngr4uVPtzVU7IvsXv5nRZvDEkevGyebDO/04wA2flibGpIY7guXY9W7kxidxZvLZYqEsg3
Bjt8WkJcW8xj5UybYNr2ZgLmtvITp3/onIFwT0CRBFv2hNcsk6djgY4XSJrKOJZAIfpkT1eTHtwo
9G0t+Xbq2XOK9AAddYcZAhT1eIwLOor8VjPes4kJpCfBJsnkdsndlTPFl2VDa07Xvg1m41WuXLlz
fG3k9W1l5tdYvS6hW99oUbmmnp8/m1bqZb1zm9bds65/B06+7cvvxmwexvZohK+h3fsRGLVR7/1J
GylYZ9sUlGvLtKGTGxbnUXU+qJdAHPThwWBGB3jg43w9Vgd7fixccuN0AGgJZF1WWaPw52gAuPaA
a49Gwmubq7XdANRIL2J+kPRbn8fJs7NWk27fJZntE5+NKT1iu8hfktMBr9ML8dhkANJ/6IxIHx0R
3wPj2olRYe9z5NHAKShJJte1/jYZlUPALeXdIPlOmg+l8PRIu/AMwCVxy81wkUR7w5LHicIeNDn9
AsETZWDrvSG/1510iABJuQM1sMHjyapbAd9zCx/Q9wonO66C8trhngsO7K2o6t24gOxoUDlS0z3g
D9mDdoPLsMDhcsp7kGjrTtU3RnsuAO0tkbju4+9ST+H4p6y2OtGYAth/cQWgJF4tORL4htu1KfuH
OoRT4HTrIA4MZKvBurDHTRW7D9bQ7GOOThdaFp/yRAN6/kQie2Y08xdJ01iHVDywB821r09QQXkW
CYkRGy6/Xt4eTPu8/yHoyczvTrDcg+cG0QeYIIx6eeMmZrBzcNj4GcYDeEUoPPNru2reHKV3EPl4
Js5UHuNEu8kK92WaOyjW2qVooD3P6X4sP2zo8IHNxYHWTnnIdMrm7LZYwG775b5AneU2fKFluzdT
dxUt9Jxkqc71rD2AI3zorGUXu/OjHY0PqRTnGcHl7BP+eDKSlPqxNqmDi+hclCVoGuKgjKU/Tm0t
/Aq9JWv2RMqCzDeFsDZRlACAgYa4rpLoWDukE1s9/GwShuvG8PE23oHB2LlaCtA4vpv5yrUxX7W4
VdxkKc6GAqxXi93Mc4buXuXoX5Nej9YjQsYE2icePJuOTvcKy073xl5/5+jaPDsF6386GfoFLWSL
xWMotksK2CmgbllAQNPsVZAUVuNrUqAo1OojgvB4F4p5W1eGuQM6au8zsorjLrhFABpeZZNGLkrb
VPfN0rDiRlQIyS2Zp/RyWpLJI4tD31gQI1euDRlm0S3O0tuAXq9jOGrlFO6GIjtH/5ovIyq0xwkd
5pUGiLsZTOFlC5ybOTD3OEyrneztOwyxF3AeAeuTNZL6VQl+ptFGw7d1GB+igDiuuPaVQ79WMtIe
I8V1IClk8KI57lWiQzI+iSE9QxBCk8hlA8qw3Wdppzzye1kOLLmuSlC7bnAjG1P3yrK6iOISy2BR
XDVDkPpD8REjs84anN4OSjRCKU+In7x4NZwEdDU4zg/DXtqdyiCIUCTzx5ijWw26zx9lom1VqbVn
nbRglUFm85CC+HXcu2dOx0bWYKNSk64d7MG6ExoMVFprpZ9x00L+ivxWvA6iNTd4NOtdbCGjGGvM
ppjSc08Ojbnn/LOtjIbFr0r8WYdd2rqL4iFtENEaQN4uuzrdx7K5bnX3Muf4FwEFM9LhQy5I1S0g
g8CQVkFtfEcEflYszqXsa86aTBbRS1/knB5h7nD7Q4voL1CRL6diabelxR2363hswVI4fmXn7QZH
FZI6e4ZAo7cvVSOexsa4MSuxm1t5Rn7BujOLS+r2kC7j77Wlnhu4OqMrvxdxskqL9FszEOnTBq9K
ujuRvyv3IRyNB1Sntw3SQHvKowN6qXfk9q92076Uefsstf4mhtZJ6QuWaNRk62ZxXquQqaDHazxU
HJmnbt8KmExlTWftI+cSfzwJa1cqABFCtK8DqBMI1AwkuqTZtLQcJJJ+eWx0Gw8U0hKvnjOqChX4
fA1E0XItqgl6T/ZSGQjRQ3jmZNmSA4W1b42/ggCLvj1fsja6kAkyXPwCPmQQ0lSRIen/m7Pz2HKb
O7P2vfQcXkgHYdD/gCSYimRFVZpglaQSck4HuPp+aLv9S7BltbGWJ/7CET4QJ73v3s9Wn4GA4o3N
nprrlTDqvoYSg6idTyULDaIPp413umyPRRC8IHh6LHIiMERzKfG4Ctrkq3L6DioV00Wtr8Na8wky
DjfkudgraXFoG2F/O+pGTeMdt/KHtOwRu5oQ/ezxAzPF0a79/mQ7wQ/48roWxDdp1d/lav8d2GG1
4Zfl0g8XN53yV3T4W0zO5Zq+L4f23EMv+VrHGS9IRaWaly6aTjtY2zpeVO09itu7KPQJ9rBWxnUj
0UniSZ049WzzelkNNqk+HYkk2NWN4MvXjrmGHhiNuZp2X4SeQS3O8PpJe0se3ybRBry1yQqfxhpy
Gos2K1VijXvwsSsC1uE2GPrLFAcDgADKGyBUqWyu6qE9hJ3FUcr+MIBu1m137CJ2wrY8dKifOLuT
UuR2oMzGa+oWR9Sx97U7ozQuLf6F1lCeccPjwlUI3SG+21Hxdw/9PmjK7mQXiBGC6hpSPTbcWmOE
7ZyIuhPRv98wqa1aZdqAwOOkHTbU0vpAXPpxkFC4SqkdQhS0l8G+Hk5gIVjDivhAeW8PwAo2Awk4
93GDoJVqxqNRlUAJVGN8bUv9OJRoriUskFWL+Gvdxc3XyhKeK7/HMMKSrH0KI3npI+OzIKycFXOo
LoFRKuVamPX4JfAtgtLrIKPQBMqDI0Y3qlCw+J6CrR1XxT5WGvWh8vMbHrtdx2rziG+aL4FJgjkR
gYI05G1ftF6fN2tBFsbKsMpbWJ4crgjZKapzCI4/yaxip7ZOTtcDu6HZXt85YcXOUIE3bQDthiDm
C88xKct0MCpOgmLOpZ8Kco+4IpMK91qmzqEuR3MLxrraiHIwj3j6H0DUR6dulKNHHtF2wCm1y1p5
nOgdrhJpg8nL4+SpqkvMfiOCew2DI7QrWN0bSkGrKJPfsgKfpoZpMu7GrX2tUoDT5yayH1ob7E+/
1TIVWJcPY9CLJJ992wfWhUU+eXF0CnsxdwHW6zeCOWg+DgiSWyvbEcgCmDdtx0snGvllzKLxQ0nV
ALoZxc6OWC5lH1XBN0Nvo11QwjXoElGguuKyRVGEwCjMjIp17NNnoXGPLkBIYUGERC4eO4Q32Lv3
CdrIXW8cGmn+MCJqH8moeJmI7uHbbY142oJq5ELmVtMZyPmLYqiHTKkfBibxqifGHIYHpnji0JA2
7a5nFIMIAl89hfGNoqmbgqQPUzQ7rU7Run8zWjT3KclQZvfg5uSKZ5Vxtsmq04eKXbQqDjiqbyI7
S/cArwjyqs6Vru1USWlq7Pmrfcunn17fS5hCac5U3Bmu3AI8MFdKZUQvqf/WxPKkt5ilHyor3xdT
fQCdH9xSmIKnR52Tpm4sxcq2K+19IpB63WCz9no13pRVejEbeY78r6XxOHYmgSMCFb/xOpZeLV51
ynKU9OSUrZ0+vkSw5SZ2JaUNCUrLfc+smp6jyPRKzeNo2+pe06iA0Mk72gW7X6pxF9Cqx94n496M
xJuiZh1AT6TnFgd0qvQrJ3EeiCRYxa31PkrRsm+7nlXrEdSvzKawQuyoeGpQLgrWspYttqOWkAcR
dFnt6FgUeyIKQI0aX2PO1gqHPT0bqCLo5gG31X50iagb+nFF6hskEMIdBPSGQYH6FrLZlAo2sLx9
a5TbhqL0SDpSqXsWGw8JI7tREtbSxBsTsSJdfCAzGzWAU0908A/FDn5cZ5WFUVbNq51Sq69tygLc
59MDsNSVaaTHId/U+YE66LGxxcEK1ZWCvJ/+c+++JHw70lfvyTJ7T0yVOCx0c3qZHtyW5XhoH0k8
X0nlqbDcDYxQKFkcmWV77ntzV6nXxdnd5fKb1NL3xoVJ7L9aFCXgbiPq/4y54SgUP5MO2hYtTGtU
d5bdHRPSb8IMD4KX6I+h/NSzj9R5HdN+5YffWbJv3LpHCKOvreStib5Q0cCYtSsptasmfo8ABkYq
tg0qgohoNNNVtkmPpV3kzU0W/AD7uUq07FyD2iwCdUcCAME9GJ/DytzkAvR7JNaa6kC1iJ2tEr7Y
VrLlkssLNIOjHr6HunHISTNR+rtUo4KcWNfsM3MfKZgVaMiJ/NExPlLsCvoYen2hP2QpF/raVHad
3rcrs05umyi58bmzAf42PKzTG0mOBwRONCpKd29NGJjM4HuhsQvKprxLiaCJq+BeYJOYWPEIqD+k
UH9XlLTyY63qL6WGD6Z6qfpLfo1yGgBLR9sy+CHpJUC5rfWXfLgdWgH677kYyVrk7GxaU3Y3KR1+
RTM/KPIh6WlFyMbaWbL10gQecNSf1PrKZw02vfFK0uyBFIanVH9PcQ3Fvf3QN3S2RxRfMtxo/k0g
3szI2ROrE9Nzsb90ogASnIGTTaId4vSbor313a540iLSGhRlX8VXsIzklujCpX2MYv8GpdI6l8rO
0IleIq1igmGCmo1N3wGNe1eF9npSfDbBh8F8yuEq06DPzhbRLu17px9Hir3tQelC7t7tOhnA8qhH
ejxafeIeZWo3WXmmX7+KKU6Gx8Q5NNF0UIhN4XQcxohHN07k5TlY/9vUyrZCfVfYwuNTWRyB3Oxj
zg+hfDJJ7xki0EcjGwimJpplJUquBGBQVW1SPpnrtdBUCqLzvvuGhKYu71PYA5XELkeqlt6sYB+f
qS8Xw7XsPF00AlXywdiqwL/RM3mpRiaVsQ/N6FJXZ5In11BK5DpGiRxRWYucfkO3+mBX4rbisOS/
sPyvfDv31AqZ6o1IzxaHT2VfEPkDHCXSVkX5KfNno3nRfS/S2f9K+6HK+Ee14uxHlEN0IhN6a6sA
F4eV8FxrMSYuGh09GOfK1D1n2o2lsS/odjtpR3PnUut8t8EOicebQUxTsxlziuW2uTLj8pTnO8IG
1pSHW4OFJWKN0remy4FJbZx1aOfBqs7uiMbW6VLQ+3Dw3Lr2jaITOxhkGf0/Mzv3KZaj3Cl/+OVA
9sHU7dFxcEAcvKSYDjifV7QJNg0un5BfMK0ARMTY3zzH8O39SDcjRsADKMPRWe2ImxAhO0+KB091
soM5NtzNIPxq1GvT7tRMbbHPlfK2Jal6sIp3A7jz1HYvCHeql7hP8yOGb06EIH3Oo1u/JfJ1UicY
CU3zrUijU51Na6KvKfR0QHgRuYBpVp1tptwm4A+u9XF3HHe1rbAWW6tyvPWhDmnju5o+kJG3NpXS
6yqyHGnx3462eSLSMtvKhigGSAgjLdtrxZcAHoqLUyNgv0ReBtgxK/knx48h9zL3edSeq/hiYG3h
hL6armEYfKL4yLa+fsqM/k5rvg2GcoiIs9KdDyhQDzFFWD26A3JKUwbD4zTucDUgRlsPSXEI4a52
Xui/6sNNLh4pcl/qzOD43U5rXUCcFSo1qKZqH6cUH5vSGm9AkTep++b05RUEvXFLmmwV7j27clhN
skOcTmd1NL7nwVeT2vGGqD3P1SVWP9+OtpWdXygXAFSDM71OzP7Uqzxkg7g1H8Q+E6DVcr9O3pD5
WFvMq3dMr9aLaZN4U7hzKEi4yhvXbGaUTROo6d6SCQtlMm2N1LgPshAwsxV9+rDcmlQ/QyaZjhGh
wG0S7KuGDDRX5vvAUUrgFXzMFValFdXQjTLa+x4DD33lhAZvrXwtFPeSQ3XoFdW8pAmRiOS89E/9
ZH5YKpM8d+WDRnGI8MUfXQslKPZR+iVBS9eLgr9LdRJ4LC0RKe9dN1Y/WkH0STN1ztGquVFO7boS
HyN9doBRmqRSRIUl6K3sQJr3uemMykNxaW1yP4BsRMLUvSJ8glu4fKB+/eLqgYHGliJH6JdAmbMm
2ONcMe4zbeu7BgkJ0e0ApZieHYSTLDI+iM1DqBwGIzdOad5WLEnEXozDvoDEyMKlRv4L90KXT8iF
xQyjbecMrnLMUFcKzxoDGDBU3q+InT2Gg5dA8mtUAy5Ks34ZBmcPlePDNcQ2uSI3kN49B+rEDUzf
NkiEE326tfrqQIN4CxJkWzfhodTVU+uSPxHC8IoVa1XoUh7jCY44yKSTTAirSCdF3bl8SXe2Nd6A
KuudVZoHwSFPRLpVS3jdBPak6YvelWbs6RRJdk1jEjCm6rHdcUsydIVVJXiKko4MXKL5qF0mIX/u
Jh6RNVsw4MlxOCqGsDyaOMZNZ/Lf1NB0oERLVpy/JpSQlBe/LHaNmj8IQ88fCsgQK3f0bdRJOrTc
PG69xIr0L3ZTnoHnGR43TehwNjFCWsnVpi+hoGcFlYopVNvHiqKLR0FfuwPmHwZriaF7b0wprepO
krK7svRovK/6iha5ieZ9e+WA7HHWOJjatUcYq986B5L0JSfz1kW5VRhvQ2ZXP+CDodXVNZj5A4Wm
NKnqH1OkJis3mLpP5mDPXmLA2StqrORXE/2YxfSCS6U6E6+gIWQYe25VYG8G7i8BeDX6E9Kjk/m9
L3GKpzgu72rLfu5dKmRm6e9jlBukEeTGGx13+tJFSWSLPikealFWj3zQNmqpplsxRe5rkGCKx889
vOPT+Qzzymz3uTWIU9UMxkcd0PMOkDt8cogdMpSznOxVDcHJoBDG2cJ9c6eKQpsVdhw9pnw/EKF1
shRqTiQe81u0rI3k8eZV/dn2GnlLLtkzxOmmbLnSXpfaRKk/UCC41NmgHkKFo5naDN1FQ3L32hMG
U+BQbtwfaiSJWTVVBS99Wm+pegzCi+Ji3IRcaHYQtyj7+mHVELZEO4trMHSzz9q0k8cOMswD/t2G
/slUbKJhekdqnW3VbEo/3biI6k1DnYhObF+SqJhFeXzfdIG9UiZObxr9I35kQhiMHsEfZwvAd9Wg
Aznr9NtK9fW3lnsNBhe49fowVTu9Fvol4/7AIQd41rpggyHaMAZe0CbQvqh/+7Q/U7+ymNdacYrh
y6zEEDro9WXkmU5e87vV9FPARFskuJwTZ7z6zKXpfMeam3k0tNV6YyFuuVWL3P2a1gok60mxvb6s
xdm3yRhTOSIcKVBzjmI/vW16Rb7YPeGzeq1bd0jLG0KmwESvrFJYN3VtuBcnIVKqL1uEMAa3CoNY
RGLhKkh1rP/913QIRL2LMF+vY5/Uodqoc/VYg2w/jXqgPWgtnGzOZwRQ+y7dXC5gmNXgF1CYS0Cw
B0bbnFGEmCSqFGNw11H/9bhn9nfEQfHf1zoKTWnNHrZu14ZnAtb4NghcoDpF+AvV/nYHMYLkBqVU
Xxwf1tsWtqjcm1nqvPdJS66qmmRTtWEXUx705BrUbSvfVbK/qDKM/vesNvVVBn1qIwxN8yK0VDkV
Ct+9uAFFkzp1u00bE+QWI6I6aI24kz5oevIBtcjzSwBUJMOTbluSvvJipr5xR33HBQBilal2sZKk
wxXq+xlXBCiPoJQ6D7BErDFn9eJEaYPydyz6DfJHwsoKZWOMsXNvl8G4k/4Q3xDOA6ZtQDEU2BYB
9UXdPpA5HN2XXDEq3c4uUBxtNB+D/yMq63G4hsk657KI7qRbjrswIaYzr9VtZxv0cf2JInGp6+uo
L4PXAXXskWjxl6HIq1uzzeWdrgPeuML7PP6zyCMzfH9PDam9qRJfe70uhVvhco3Sy3z8Mqg9PwLf
xEOQ6GIHYYF/V0Z8RWatHkyzGJ+szqLoIjONUyEamojyxL1a6909hapSofM+RsPKUTEwbMIhJtE5
RlpZEt6WfQlpJPhEGoELyYYbPxnbozOQTVySDLeRiHI/TZBqNKmddlvghrhGJdBTgbpPdign/e84
7scz9bivRUfDvHHKnTv1NJLbhGoM5Mr8YuObBFTZcMJvkd4fwjpR95YE3VUPxg5k+HZqXOdg20T8
NuCG14UKgIWr9n2Z4wKjZ2lutUqOZ2NsRk9pU+ZYXOcbF9DQg/Rz66w7IFMJG5b7rKiSZ2iJFJxK
KA8dKgXZXYjrpsjkR6rPeadP7tC3RltwfEQS6uHDmNXG7chvS1iBUAxPCXR7n4byOYKjfi8stzuB
WPBfCmVUKbglr6R5qvBpGnJzpCz2dZFtIbYPW60Hn+hzavwCiuAVywbC/uFaG8XF2z07gxESjlgF
Fox7oqOvdem23NeVhJ8vE/0cx+Dig6BQtxx/aCOlIw0XiGckLLDe4CJGlZVRBaKRfCMh716ayqrX
dTK9U+ihPlMM8itBGeoasCPSi8EC44iw2pPo7PtVSyM9vc5GkMoSyk5FMjLN4msAZZ/bRIwOab7h
wNCyaXAQyZOm3I5df8go5sFY0LjETP67HiSayYJt4VV2S0m+LbmoHxr5mCtfR1dgZK6A4Bpd5ReV
xHlpwXtct1Xmf+aB5pxGqn4V0prNZCgIeeJ0o5Jov1ZVqEJ8oMnehdXxNUtIjVHpSd6i4TD4g2qb
4KjQosmD+/aikom+rouEcPYOa2MdSOugDj09IGkE3J7H1r/la+NqHjVVitTJjx5adI0cMZHMe3Gp
R/uW88eKP9Z5SdO62VcI68YVCmh+lsDRwEQ2ROKAc7EzSTpP11I1QsR2sdVUu6uHXB5i3Y/Re3Yd
4ed2E7+U3BGQfFUREGUtkD+GrIpuzXSy1oXVU5pOQtTU/uDKI+JXGjoh42EeFhN+Fccpr6Cz0f/a
YB2siOLuuB6lSvV9bIvpR5KmxdGd1DHx7EChUWAAeOJXDN4RYIhbhZV8q1ODOup9Dz1ycLGFKWOe
e0QJgdnoqJIPIVTMSfbNWxtMwSZwBadpgJmkAVTRmTJWQcwDGU1AX94AA4fMxAK726pF4/HUgSn6
kZIXeXZ9v9+SO+CScKuTHtzg9lh3BFJtQLfW3jhStXDJB0EVEY7TBhIJItaMeKVbGbh7LInZumRL
OlhOrh1x+bsokWR+rpqSFO94HG9lgZqnjuwHn/bkVtpG/BYSOWsheJ3am44Uyo0iLa8m5vUdtmv5
1LQu6qyYuILUlu2zirsT3nOk1tToWvsGRx76xOHesAIqhiADHHWsL2kVG7s217tbqfq0p6PEdr/U
VlfuCysddn2mVZ5SdM09eFc2Btmn7EJ2xkraTqR61A5w8mYancuUo7liziin0NDMr3XAywwNPWD/
DCq67DmVPIfOEGjNabif4rjht7PUCX2PFedrabNEJCLWXlhMvnY0FQ90hV0yoWMMRFeETB7J+AxE
hDniBzFzYQAx9WG5o0tw1jn16XyEN66484miOgZwor5X0mR38k9VMu0oZ2NKbDkC1P60tbXrbj4p
N1VAqZKMZ/otNwK/uV63UF5MFLXZDfzBFuueS8ZA6E+SSe9Aj6INRLWBA4r4RkvCfGPn8HdIFclo
HQpbfHMrxX/uQDfuU8oZNM/p0MtVWhPkQ0qYtbFLzTQ3KVGVK9XE9KQ74Y6oxH2QRM8qFcBu7Uxa
cOcY+NWUmw5D3rasyT1Ii3o6pHZKmSagEBPR89TH8q0TAUyn6eQ73bNS8HeMkD9Np5Avxs//XPv/
VGT879+mFfzf7AG7z+LykX0286GuToRvkI8BSIdt8//++reDz+IKJfnl/3h5G7XjffdZjw+fkJPa
/2XnXf/J/+vf/Dvm5GksP//7v74VHQHhjBbQA/yZdHK1v/wbZ0AdfPIs+cf8X/kbG0WB8mdxH7uW
tnQTB8DVMvQ3OIpiG38RgHsdi79o/tUE8A97gKJrf8HBTKqBhgNFddQroqUpOHP+938pQvxFBVvw
9yQE7L/iPzEIXNX//99jwh9kAtUV1txPZFZd4Rd+mHpB2hG9OX71u+efXsTd38b4GRrxm5HFzN+W
ikBtzY6RsUmv4kiiNHX+4FD63dAzk17EhmZW0kgQANh3qqFQlzeUhWPP3LFlB13eTwgNVQdjOhcC
qYQ/ptZm2UuZuZt8LnFNGjlgtgijLQRN0/8sy+EfP+QVPvmzvaOIQW6PjpZ4k8xRM+cqWcTJ6D4u
e+7rL/GTF0z3a8QhdpFyfqvtdQRmDfe3+bJs8JmLz8ZcPpgWbNsuS6w9aucPvKJ/Ypf87lu52mJ+
evLJaSKz4pTiGdT+2HVOUBP3y557ZpDj9ZalC4nKA3WtXxqRd9+MOCLmftnwM6sfCOKKKlQOns3p
5A30du3sO8ofQkZ+81rmLA2BZqmrR5491L+Ro7e2ArFsApmzyelboPshCgPihvNrlU5KV4Tj9aJ3
Ys5mZ9Q3CVFMNrFbZXXrYw7YC7IQ/uBB/N07mU1OleylstFKNEbjiHmizoJDE+vuHxycvxt9NkHN
1Exk0TepJ16ncm38ZwyWf8x78/rH/fR9+46gUxAz7MCZcVVrVUyekuYte92zmUnEgkVpnq8kkPGu
hm23ynriTJYNPpuZfYJ3qKIm7vV2QP0Qzt96cLpq4eueTc4wT5HwD6y0jpvu3MaJ1pZNvWfZo8+m
5oQlaQiID+H6EWV05UBqjnbbLnt0Y7ZzWjom/YmkXCSlp6Z7IlNu0VPPbcuY3nNKcxAd6QWeMwIx
iGotb5eNPZuYFmmTqksWJNIfcruIuiZHXhjvywafTczKchqu70bsxZaVvNcW8XIrt6nzZfPemM3M
KVOjKjKtGMRUtJ2GwtyPmiJ3y559Nj/TAk5IoF5bEFxaES3n5DJa7Z9gT79ZVIzZBI1BdLV5jN2h
5t6vmsNa778ve+7Z7MRfCk43amOv6cwGWIf53QC7umzs2dzM2ylGDUvbnWSSTSbL91CDfLJs7NnU
JCTBriajij0NSuEqopSR2fDSFg2uz2Zm29vtWNc8eDIEx8wgViiNk/tlY8/2TZxgeaYLHpxw+ZVq
5F+aLLtbNvRscubSsF0nZ+jabm168/ZRrREuLRt8NjmTdAzNumHwLCQjU2xqc+FTz6albMympvAQ
e2M6rEOdxduyKWEve+rZtGzioh6RvvKZVAqGtBDJJEWEL8sGn83K1FfKHJFT7FlxaqZo5N1RvNkF
5OFlp7c5243KcFuSEBt7Ie1iB2l8bSz8NWdTc0RwLX2DkSnuHtsAA3PWTE/LXstsapYijDvSQEIv
zoavitKdfOIalh2W53S9QrU7KUP6270hrYdYlV9MEeh/gMNcP4p/cUmeU/V9ZJyRQeIbMO3wnCst
lwh1aJbtynNMGU40LR6rNPRUUNkbYqvfuBCFyz7zOfSUVhE3qVaEXtQmuefQJFoVWb1sz9dmEzRX
qHNEGoOX0ZsbYvoI1WUnoDlAVVHLGKi8GfLCcQfVpYYVTaFBueg7nOMK23qgIYY825PBB3tFsvI7
9E/LxtZ/PY6nDlKtLrv+mpTfPCdon4kCcZZdOK8lqZ/P+kMfZboeMLiNsC8WO71YuCPPWbId4vwM
J/PVd0QItYuhqrP+yM35zfS58i9+fmyN4lMb9rzvzKkgpWeFvg5c7NWL3vi1RPbz6DFBLPGo6KGn
o03G6hjE61JG/bLjmzrbOkXfd70kVsgr1AG5z/BZTQhSlj35bOeEhIrpPcxCqvdYkF3T9BKgXMsW
RHU2Oc3AGVCGW6FngbbcAPiFu5VV4bIppM62T70mokEdeXQkU+upvLPK12XvZLZ1kikwtSBhQ5zZ
dFviwe3v+8FxFo4+m51BMeRDUhXsQFW8GfEO0bxY9tyzqVlDdB+Qk/CNKwWyeOOr7Ch/LBt7tm8i
Yb+2vpj2CY6rTThe445l9gfK0L+enP+EISsx5aek2PKBd/Qp+qnfIODRFz25mNPUwgZFbahUDN6e
onGX9Yv2TDFHGNo6NfJ+gvvQFuOpTNPz1HtL3rWY46dU9Ew0nFqeGHQFhr5FW6WYU9EggndgBGr2
YQePPU1Iww83y554NhXdqs2dEMyaZ0zWMRsQBUQ3y0aezcV0NNRBmmwKVRiDNDCaL3lH8vqywWdT
UWbwumyYt7xo87FGO1L5iyY55KxfNwRpGnZbm2w35vgUdF4eLvzoZtNQAxtf1w3TkLSob6MGKWDC
Er/obTizLZKebdC2GZ+dLP1uh+qkWhskBC8cfbZFZgFgG1VeP+qC0LJJL/yN0ymLNhrhzHZII7ON
sagIqSMutvywnVI7hWJSmoXPPtskU9dCquQyfFeRd9OHctcGirHw2WebJAQ51amIKPZEUlcvk190
FiCsTshlM+gaifDz2SRQ1UQBS8IOn8b3CXgd0Mf7ZV/MbHIWvR2mfcP8yTJtT4pUDiWBwOdlg+u/
PndRkdpYD9fJme1sc7wdZblsu3Fmk3OMCW01dSankTtkmKJSVA0ZL7q8Cmc2QxMYXo1lsMqOrV4i
Vg0mhKmg6RGaLHov8zCEGoA69x3+gFoxp5sk7b7HlW4+LBt8Nku7cioNffirZ+VJ2Pja5bKuI03j
X3/Ozk91GIK8dLhQ4Df8Zm25IKaWPfZsgtq4F9CyM3g6FPswOk9KtOjsLeYcX0xQLXUwlq3EabBE
KdrWCkd72bZpz6amPU4aRsIOoarb9qdOVfNTRSNi2THCns1OSy0DTLugZ6IYd2Dd47cah0osHH02
PZNci9mKWmsb9GW2c+t2OsBdGhe+9tkUte0SHXEbsRL6Qw8oJBg9AiXkwmefz1HFmcbBBbGDpA0f
XQADR3IZX7agW7N9FIWtAvqjsrZOV2YXVwTTJh3R4C/61K+Ix5+X83LQyqoIeDNtl5B5YYpsPZL4
uGz1smaz1A2wlEwaKD4riRQPOw8RsoaT3C179tk0LaGBIEJxMCyAwcbH5gQ3UYBKdtno4tc3g2le
J2m2gIPqWvl9ZVbGgUDoZOHos7lKurGG6Y7RVQArD2REcDrqc2vhm5nN1ciBoi/M3NoOHRGScd86
r5nZ/Ynien3Gf64dgvj89c3gDwtl0qXWNh9hmClJaNz1uDzul733+VzNMtLDWr4ZyLgk/qE6Pw86
CSrLRp/NVSUHp6bavJks7mAblRb+cxVJ8LKHnyuECB81lVFheOKBClibMCEyJ1gmEkJi9euLtzVC
qa0INO9QQbhUZHYqe2dYdp8Ts7nqkEKmqxG/KqXJwFMS/DGJ3jvL3ruYzVWhahmB7axiwpTVkyhy
/UdYRP9ZftT/KgbAwf76YjryE8mhZAV2CRfZ+IXbr2w3SpetkXPMLDw6RN8tz26EiXIicxNwFfmj
y3ZtMZurMh7DIRKBtZ0IUPeQO1mkJTrLWllCzOZqnLWV4ZS+2GZqG27xsHH0SC2x7P4oZnPVRI0V
1ya7dhsnmN96o/UaE9ProrkqZnNVWo4GYDVkrpLWuJOTmu7twOi/Lhp9LhfqnbycsHYzekeOWZKK
dC01408xMb9ZI+eSISupqia2M7530et7DpDOetLJLV/27LO56up1k4e9am01cHUX2aoKqE6hPCwb
fTZXKw4FhRazNxWtLm7jPPmqy0lZVNsGxP7rVAXQBukwtcX1c883xgBMS5h41pY9+mxbFR1re9Xh
/46EeafbdXTGZW0t+9rN2UxVenewRN9Y27Cxxk1KsL1XTk2x8NHnM1WrNIW4QRZ32PAnNdKUvToV
xjKZmTBnU3VsQqetej53x2phYPiY5QpTa5dNVXM2VXtQFl2rK2I7On706ZoF8QjUYKtlw8/lQ4Ga
VGiKqWRQItWA4YrxMGh9+YdN+6/Npn9xoJmriEjZdPU04dU33eB6WpE4q9iA9GX7ZreyQ0Eqr2ga
DOT1jatl+g4ys/6EIQ2L6qLP9p/DpDqlVAr2Xn/qoP6OdvMjRam/bMrNs1M6cwiJdNbEtsub5FiH
IkB6WTp/2L+ua86/enmzCZ1WqYELWYht3Cs5mX4dPHZSqHOcI12VbpJ+rHGhDcGyaosxm+GpSMh1
7VhYQ5OQbbPRsfWWpb7ssjUXH/XCLzDWjWILmbJZq6KBHmCKhXVFYzbFhUo8cjNx2XL90r/lfJuv
27j5e5TBb0PlfrPlEC36y1UuvMrq7Si1tzjtLW5xirO3Se1a+InOZrjW+oSSxBxT1DYrv8uysW6G
IB+fFk2Af1IhicTHwswxBUCf7unK4AJBi+xlh099dm7u1YovWeEAF7c9XDwFZO1nGRQQ9pY9/Ww7
lrZVD2Jk/GYcCfaEQQcSrjfhCi0bf7YhS5hgOVddLrpB2b44ahOdprTo9/9+9N9M4HkkCDrEPrKu
X2VjJMRXpayxBEkV0BeNyNj4QO1XHf26YNkU+2sm2U/qXuKTlVi3E+IZyCffNGZdXopBi+/+/X/M
byaBPtujUSZMOLeoUuHUu/LWwYlTzjCX3QTmIiULw6XE4A9Mmd75F4xb9QqRgfm47NlnE1jwwYwm
7KJtg9PxhtZau53qdpnASuizCUzGR53IQHC/iwmSXNUuzEvPoFOwcGWe65U0Os9pwNKDcVyfnjvH
N39APpfLfti5YMlE8VP2OqMjgHY9Ry9fI/HHmLHffDVzwVKSG0PfC5vBeykfe7hjt2YTpH+YYL8b
fTZ9M73QE1tx+F11rb3rlVFbA6Irlt0F5pIl4oeVUMkbe+u2Q+EffEcrHltmgbLsm/8n4RJOllLV
M3cr6itmDLMPGX+5vexMPRcuxZXZOWZZuLDOYuOCQV09uU1ivy6aUdpswzUT4eRh6JA50mAeUjos
oEFdDsuOInPtUqNi/9I6A0iwWcWHcgyv+W6yX/jBz+Zr7sOJcsACcyZMEAGBWP8WBkbxuejNzAVM
I5Jwt+903ruljM8Io+BDxn2QPSwbfrbjWnaYuJE9ulsl0at2IyZwYmvXd8dlxaq5hqlOwkw2Qelv
izomLTvPrDsbKdOyRr46n7CGL+O+zv3tqNX6JrKaHilT2Sw7LcxlTIVqxVZjFz71EoFGisL7ajCM
fuHo10Xop+21iIRbmDgwtwARqApkqoKnN3UX/q6z7TUgLIOcB8unKJ7XDyVJO5euVZZZ8kiX/PXZ
sxS/UpDU/jbEvu9ZMIAubd7BPl/2Uc72Vzi/Lojf3t9Whap6CsbvD5Jx2q/LRp/N19poxqDTc2Ub
DYj2LNAfW9HTP1wyujmPVrSlC5vfbBRSKjLti2UU6aYcwub7stFn03UqE0PlXK9s/QywYkfdbTe0
irZojTfn0qbsf6g7lyY5dW5N/yJOgBAgTXqQNyqz7mW77PKE8KUsQEIgJK6//rzp73T3NrvK2cGs
hztimyKFlq5rPY/22tJylR2EVWrrtZN8SEIZ/lj37otgnUYQBc+XZAcVAoOWB56BqRdyg3VPX+xu
Zz+vXNxN3qE3/fiFjEKessSfV+3MKV8EK03AqQCrKzvoeSaHoQH6NavWHSjRpaIVxtjAABiSHZII
SL7gDFkd5zxftSygfBGrGfAgjSd7D/z8qNk7zwdgjLTrLt/oMuGJgNslojnyDk4rMR+NasyHMIuB
s1/3WRfBKioXAm4fejCYyBAJG8MAqBDpCn9dQC2Tn8okZIHBwcH52D3egWWWfQ5pUawLKLYIVxl1
IG7BR3DoptZc59MEKYoYL+0Hz53v3wc6dJn9FOSU514TZYcec/iJoFjqmbHhYorwOS7fevwiXpsG
m0xwW7wDy8F42Gbd6KcoceoO0uQADsV1nMzrgpctghcpaExVdPQOk00GkHJDguqS2q58+iJ4izr2
cQs0Y0gOx/DkU0HhNJnUqsUl3LN/zoUFcqG4B9FQaocIPHEfzL5PNc502sOqCGCL+M15PbmR+SZ1
XZAdoHscrkqwn9bF1zInynmE4iCthnZBCrXrpl7qzVwX8691L78IXwosZBGgsjkFo7vduTyyuwpS
3HUvv0yJKvPJA9+w8lLaYe2a18DFmDJaV9aDpdifHzbLuZeBwJil0aQBziegQb7CTiNWnXXRZWKU
j9T+HPgdcSWJ5+tdo3HBHct2XNnrk0X49tbUdcYAHEgasC970nc3DvS2db1ymR81Q31eQKPbXtnO
UW/XKNEAy5BX6+piAQj5s/El0I2V7BgURBDMbhuGr6pBfljZcRYxayIW+5kU0RWOWHiKTIDmUYZu
3a4EnOE/372WHQZhoOGB5m8+T0OkXyHpsy+rIipZrI1bYOeHqqiaYx9S9TUKyuZn46DN+/vT4983
8W+M+skiYmXnk4kCXHrMJxeK6wgHXVmQJi4MIw3CYd7BWVpCP+ZfN6xOKMCig8dSEoRT9jqAmBhO
YKGWLdBdvgV1E6Rkb/bcrUchr9RbD47N5JDEXl5+B+0VBHf4Z8cp3HhTFZNTXncS0qcQZHn/UBZ9
KL97Y9gAKDXTeAhekvM/GbGALMz8FI9Tq04640V1m+TQoZwiwRoB+WlnoEFqaju2H3wDjXOzBUrP
0XKDH5GJ7x4ZApFtpE/q8qcHy+Qwb0fejeITFDCD6YF88gA1A7y9xeF/QGETgA5iBt/NBj1z0MhW
MntqehAKbiHDYjC4lsj5LJ8S00kQc2Hk8MdkNzVT1D6rtlV5ipoB3Rw564CdFq6v+hp8RqUq/P68
mw3ERBSuu8D3cvMFyPtQ37E64AZEp5bG7gZ5EsRAhTGMjP2saBMYAGoj43+pnOqJv+uDqsDuqx5H
EJW3muRC4Mc6Jqfu2OOZwIRbw2jwfVZ+lIPcxkxZNNsJzlYflNBoJEm9yRnS+VsIaUq/2YtsyOo7
0NZd9NiKyOIJLPLOZFIVEZh494JhKrovrZYlhJdzr6449iYNflAGCuLB2YCp65mxQj2WYwXw6w4T
fD2neTRF9swSxn3UpgBpqP8w84g4tQXDPRZggI6zaK5yP4i8lyp0k9WbAlmBCbys8KNCO+BHYwR+
sGPNYLsd8hHDdtii8G0Kw+upVD0O7fxgAtQxG3USwVQTekpA5jpb0Io3s2ZZDJlCiIOCb31oB0Dr
CyCwPpksMj1Mrw1gJwV49fDkJHA6ijA/xl0dxV8LS1T5y/kJJHsHJILPBAKM2MM/28ZQ1o5X5Yhf
FaRTlVkFBiZK4wO4QnSCv7vXvBDg5vpD3bFfAKPlYQkqrMlQAWhYp70vHsjfEYy/+RzOPwKANbyf
1E9UtUMVhDPgpjW82ofNYEZ9rSdAcsGcNy4Hb7udaj7ucl33QIjRog6D9lD6QI3pvcdzBwZh1IU5
7vATVlTDK8F5Q/fkfOQrvxgzN/5r3RZEHUh29oc4CCY2ovXs567Eeq/3aH1kwMntYjnGwPtFPeD7
WDQgzP0Wop5da5LC/QgsWvKnKS2BRQAgtmA6aRz2JDeoc7bkCZx6UMc22F2qxyqOi9MQSP8BdHNF
f5qugY8YiRI3IenCbWiS8gDLY7kJigCTelFk5Qcqg0H8FHEc0lQkHJxMcDpHuAtvR1U7eTM4OdEB
Wj+acSm+dDn6oLylc85JcdJTWyF44lrU7bPFYELrfVuOCawAyHMc4HArxdSbXVmXojQ7qqZ4+Bx7
vp1fvTAT7SfbJ2cbkctxXO5DDETd/JgHGWbvncJEAhGgGhJZzhsMNt5oIMhjomgOPZVVS64Svwda
KEX9YWyzTQVCjfmFWrAG4FIBeodrkDEOiAfbODoxgnyorizNS6FdxgDdw9pP8S1oMxJyDqt5JyDp
8qjxzcafwBb6EmHk5U8t0UP8Ek6eE+Db98jDwbsN/UB/KdeG9SOco8x8AQy9DmCUHmnT3WV+ScZv
gwCpGowsGL4KqGkj2Ff21jQFOO9+l1dFcBhEnIw9RtA2lORG9oHfBxtFtcFJWMuysBi3CsbN4MvY
DWByJhSs7V+dhz2bOtpaAHN8SCSuNA6gVtoW0s+yA3lOFmM/H4DRpMmHHFX8/nd81m7INmxkUQGi
Iep/+MPYFDQaDzZ3vfoJEZzxvrYO9ER0UWI0/JOe0COBTdo0zjOAzzTQvMR5CKY/cdHsH/2COswu
SdwDsewBK/pzkqrPH2UCM8l9nZmIgNjOBP2hGK3A9S9ZxMQnLAu6EtxEJiFzhaGp0sORGTrDQxxz
NvgC7MuywTDhIKWD8RnyuU58wu64dldgvdrhC/jiVHvAqRe5HPbKjcad8dej3z92BqPSrS2hGQXD
BfkjW0jdIU0UQDmyCqzHOnhMcgpQoFZTAYVmQ+EM/+xlXTzXj9gJlLhOaVE+VjbXU9LMyX4IbDNe
40rTA++TEG27FMnZAZ0gtoVwFXxuv56q75Ea4ZwBJR5C8gxy1pZCA9XlgMdAWOeJ/B5w8hYDfJaN
9BtgUgq+vbkvHQQQqLRpm3ijCZ7xGVxYbu8rKUEOTnO/hNk01eCtMn8fCHjBrkmtfTvdD6w/35xz
CzDyfBvOM74V8PZOtQWOOic/gx2IeFVZwWAgE623pjlvxTcOPNLmsXHMJiV0KfNEzH4ecCQIJXYb
Cc3ulRnES+bVERYQIwDK4ytQpNEZsBiSsv9Jh4EjoWu0Aexnyhu1u6LA0oZbAc7qAFvs5Ab25INV
Xt0Kbouew1Y14QDgV5HN/WQODa7I+CeMlz4pNj2FUOcA51TXxWkbw59UbrTOyfR9wvDZXmdETv6p
NMk8fNRqtv0t9afa+SCtyiIKsRKZMQaAgYtwnPNP42DRQbbEuiRot2EUOmBCp5FU4zPmgNL72iVT
As9BSaosSUUJcP5ryZVuP7asC2uR0jrMWbA1Kjb8JvINE/G262rZ220BR0xxNWkwN/mO9wHcKGDL
YnB6GrwE/GOsbAzVDzA0xd0x46OLH2dfQiQGvEURQVdPnBOQcLVoE4bsRgEpO7a1uoMVJRc1ioiS
gITqA9c1Jv5NHeWR++qNQy9emzKjtkEacDV006ZH2kH5wmUDqMjGA3Yy/Bz0kG9CKdHW2O5sQIuc
Pdg7c+CGAijYdSMRbxOWjxFcJXQqr6O4b+Mn3EKH8InPkVEOX4IEBke2sYGmK8EiHs+DPlI2J0az
qIRGpYv0j4QUDWxuVIdAkm8Ub4P4B/I2a0AwoTBVxWcxiawFFZR5WCltRpygmGNl8xLKCMxrOXm2
ypzx9EUPEzcaENBOdK1sKhKRRgVWvYBJA5cIHojqIy9AFQdwIZDmOWBwBWxgqsmOed5ZtKCcxuAG
KxTKnkOFofHQzDAowNQwgyb2ZapDKQ+jIUMrN9RWYfYCC3htH/EqkcjBBlCVvR782pKHuKLMgzJ1
jAMY5HVXbz0uXaC2JTBt2VOd0bE9BqNS5DBTfB8sz/uaf3JJPrYocLRiesnmpJXdZsq9sHKbIPdr
euvNiIlHfyqbMtw0BoBkCAdFHAGHm5TKIT/XTLUoI0wa0G9qLGBoQeU+5DBQvVoJkFazafyI4/+v
StwkX0UVJqnPMzQEyWmEmDX6IgKMJz/mGg32KFsX9fd5XYX9HWjnDtZFpRMU12GzPbCT07Z1v4Jm
1v3e93kSwR7VBXl9lfXQJn6RDXAVH0JDVf7UD17Y1ZsaZcnTsyysNFe4G84hemN+nNTPrY/7259w
zgY62IdtP8YQteLCcvgoodPD8r8XQxMdJ1MORXJVCRjVn/Ii9yCPC7Kmi16DTpYRplcpqucBgwja
B+d3RYQ2GL0MXwHxbMw1VGBq/ubDkvk4YWMW3SSdBxtP7zr/Yaw7lJiERVvwT0VRlH21xX6qjW49
yaV8OWs5y3tIxiNyaEvE4TdhDWJyK6OMw9QyBjxExWRAX/sM6o9H6DzaEVutwfOjK+2D6XLEhThz
H2sFhdx3KGIYfj6GejndJwO0UYg2NTl9K7yp7DZE5IP+Eo5YdG6aJk78Y9mIxty0fj6Gad8VUn6M
oiav5KaH5qS6Ug1FYqCHtd1zx3so+TqI7GRqSwen66b3NfM+whchyKtE3liXYuYzcKQHBJYKTIsJ
emVQErvzXV/6Ny3tMv6sG60oxmwG5HlQdKz5NIIrro5o5RlBYIHhRjFBF2NF9ujZweGgupOZLvd9
ZOCx7RlAwk+esCM5tb2gyVU5D0qhBGHk6i5UswQuv5ox+nwcOfRp21q3XY3ZRmQWYtzSdtfgTOfx
E5BvVS9heE4UxPRAq3f0STofrO/dQIH7OtAZ/oC0sRVL9n5je2F3KEWmwx7YhFzfYNWZwAPBRBBD
xt0JcShDxOapgrM0Q6LsXGJTnBSBucl66Z/xj10ND1dRwdqNdJdgAHjZn1zHdgT7YgVNYdTYYwdf
MEelGQQL8Mvj3eIriIuK+G6MGAtv4BcN1S6KvbI5lCPKvJJNKNjsX2dtLOsfIq6Y/dIlSFC9D1RI
J2z0UIoU34vGynbfWtf2N/FAYtjRM+Mw2gdd7x8L2gbjDSpFwYPYxKWj/Kus4cI5sGLu9UeJ+AVk
oZwDk7YhNj/3MURcEFAlDLeKPU6WCK9uldRkvuthXLNabTtvhOrkGE2CQlnZx1mhi20GoQ0HmpHE
XnjhuOKdE/BlyVVUIRW3Lqk4orQFhjkOJY7ZVLi9/vr345D3nr84AjQENH4sbPKjGiG6wiW/fyd1
LdddKi2LrkjlugQrpPkY1bndDDYwHyeUADyue/fF+V8Sza3RYT0cTVyA752r8vN5rXzh3X8nnb1x
ThQvjuzLKJS18HJ5rPMMKps9BG/nPRsQ+ccI6VYQWIL4J3YuJh66/VTNEWRjrngtuMQmq6wFtIro
SJBMESy65nFLG97CFk3bCY6TgqHMcAeTJ8P/YBsqshRuSDgyS9kQuONDWKDuWNIV/Un0RZCjW1vc
nZVdMV3C0pzb6a0fuDiBbBOsEkU5DkeeYOMAxRqHLBM68uFX7btAQiFbmasLn+q9frY4jxyNDL0e
IspjDziad1JFfZZoA3Dk1ztezziugaVxhjADpw4eg8Yel4hwJmEz5kU4OgONHjKzcLD7IHIexDAq
s+0Vh2YouonhmoTgWqNGrttTJz2OTGnTKm3vsOuPsRRzrulg3M2EtU17j5xImGeAAsixbUAuujmd
U+ig6Ugyie00dDMeHKN7NdZlsiNtPkF6N2DcIamMBRkBIm+D4SN0qLgD2ai4r0ADzxRMKRLbWGzc
4asII3h8BjMLGCz8bDL1jkB/Xu0r4Y22P1E28v6uYrHo5J0c7KCL3e92PpO7Qep++M/XA7p7QfL+
53/+r/83SPh986o/uPb11d1+a/5/IIWfB5H3UeG339S3yRbf/iCFn//Jf1DhsCb9F0mCkCY+jRhn
Z6Drf0jhnIMhjnWTD+h3GCfB+SZTw7wCGHjyX2ESRICEE0xBPAjOmWH/wwn3/4uhkCngHPaxgOAf
o6rpf1PS//hK//er/ZPm/Tvj9F+hyNkyYVGfeQOzhL/dc7+3N1OC+dTzqqdk6oZrhzTwYqMp8T7H
Y9/sQPeYQANsoCefoY94RElMfTpzOW68MmRHhVrocluFFa7Zc+fIbQYh37ems8Mxhw0JJE5WaWRl
txQqqaFwxXHAGvo/PfCPDvjHTznPHG/9lMWMwuGejCjt6LGB4znaQH3TvNokAN4yizw4vuBHD4GL
LWKv28nQRjdIgzMEuq8AymHslprXuijY81zFptt0BitsHDS6DFIeVEbcZlVEXnAez+44gNxf8a1V
mhchNOohPCPf2DwXdjf2lXmZBsdgyPG9z10PddGcy0uJgvydX7jIsR4Gh3y7qIwwJ3OcLFFAlX4Q
qit/W5bE+14iI+ZzNM84cG5BJ5swXTe48/1Hr/6fnvPP5j1PPm+17mLOGyPtzMCgagzD2XsA3D54
MdxmX/oRJ3MX/sab8wI642LiA19xjGI7zOhc4fgDABL9vWg9/0MChNk1r4vxUkYLOV/pvPVrzrPF
PzLENJITsGcA07ZA6/1KsOt/arPW/+RawixsyMmE+6surHaxP3iPauTJveRjVm+iVvifGDf+p6Dv
2Hdsi/orZmSTQx5HOQ6ZG4JtDk44pz2tWfATZzbDTTYq7P3+/h3Ob/jWmy/ms9rPcyqK3qVzEaWa
zyf4CdZcm6L5yZ+N0rVDS3Am5NJpSDYi11cBtv/r3npxtSahpcHJUefSjJj7wM9xQrQqow1vvbhV
47kJyzw0eGscGleT2YU1Bun/M5C/0eXfaeplfigIKZhGYzxZKmiUwBSb9CqsP/QRy7EqVpTSqnYp
Lqj3Z1OuQm7uurdeDBKSjGRO2ODSSPpwagLdXE7bdY9ejAFIFCwqKB9tyk34mJPytYWYZd2jF6Fv
G+ZmXecurRn/XqtyJ2JzIYvknZFrCbXT48BoGZ67tTfxTaznBBYwouzH0Wjxa93rL6Jy7IgfZBX+
BoiIc44FuuHf4PSrVn7TRWSqsg/iAUiwtJp4vGnHFjehJqhXftZFcGrOFA2kdFC3i+3Mhr1rTbqu
XRbBaRWtbN80LrUjrKVCSNw2mw9rnp0s00FtjPMpNZYuTYj9UDXRrvT7w7pHL8KTwfM19DAEpZBI
7mpfbK3XXmjscxj+e/xOlomgqILGzSiYYKmUw/Q5q2RwBQMuf1Z9P58SEZVPuNfp1yRx84QvArYt
p1rmM6JqqNotzEO7YqIXfsfbg2OyRN/RDteGEEChiXBloweaBhBDr2v985/8x+TcI0AJdqz27Bvc
MIjm14G+0R7hn0+umowSsMMhXQuTZ+f30NiTC9n45yZ967suQhT3bFnC3DkdKy+jQwh/CFR0mT4W
vDDbJJHe1brGWQRrSaCcYnWGMRg2i22cRUgySLxVchI00CJec1x1VpTjqxKTf4yRdqK9h1XvvcwG
zThO0yYC350hOIvAPdjnqocMed3DF/Ha6EJVxqFRcAK2bcomVXQVPIIny0zQnBc6D3DIn7aR3yJd
gvIdpLqrCgHx9EWABl2OK+Yktmk8s2vZjKlCDtC6NlnMqGMdohPitCLlUeK2cVyf2tpd2g28E/1L
Al4+dGqqa4dA4v2Wxd0Oef+rVqHJMukT+RsChWidTaOgeuaGfm8yuW7MWuZ7GhsRDZWlTUmEa3LG
ti0Z1o1Zy2RP+LZqCkWnTaXn7RvywlClt+47LkKyVhHKtyzGLKbDYwyRnp2eLjz5HB5vjFnLJE+v
YuGoa/TtPkzCXY07pk2FdS6SoXKFi6uQ39g4Nxx+V5MIWLRLeh9ACXCVOAF9r0VGKy7SAxF96ZBa
8JJXsb9RFTTxkgfJQ51UWb6Fojj5lmeT91RIHl9Balh+Qvaa23JI+lDIbna4iumPc+i8nUDa06E1
EmpZMI6vmrwY/E0Bas7PlkABD9XldDWQZNqNHvSgyB+FzT0c6hgm3bJ7LRQK3ZB+ZZEYh5KC5OMY
67MoWPlP3hTXUP8xzz0R15UOiQDxsGqFkyxTWXH7PLW8x2TlRLTFjdvOtvG67rpMY4UiHlbQDJHQ
cPaU1f4TZNArH70Yd8IZaZTDubtmxVEStYtRS3OhU73TpxbDTqxE5lAdbNMZ4MNNVHTf88Rf2daL
hQFu4CtkMyibllLzTQBp1IZn3Yd1Lx7+uTZIICyeLWgHaVhn1zUtTjXJ1s3Zy6zVueky5Llo9JFu
GLeWshJH3HIVlBB8g8WKIEfane5gJk+TmUClM12vpI3j0Yuxx2JW4jj3w8dE+hhQ/VsixnXD2vJ+
KQ/lKHG5atNOsP0IJuagLk1Ov7f+b4xrS6AfIDW9QTGXTXFRmX/LZgUjLp3oLkfy60eFsYAiEYb1
kMCX9lSV2E2FfrYqtx1z93nh/4/V62jbcu76EuN1HgzXfjizvTeFat3sGC8Ct4QNjCY438Sym++i
8WZoVgbu8tYJc26O1JoAH8Sqq3pGcpFYZR9BkyzituiQaa4rdKOAFh99HSA7tRhWNsgibLPKB4ZP
Yk4PqHdfFH5a2VX8Krz2Ykkvp7gdy6y2qSbtA1gTe6/F3LJqtIkXQVshgTqIzq899mZjxCkwr+se
vAhZlgTz7KIB7YHMVUcq2LcvxdX5c70RVkuwX9NrnYEOZJGmcGsEEqyM3f/9pc+9960nL9bvQeB5
Azq2O4ZZ0u9dzLxdNNnqkCfheN+ESqzbDy/5fkgonZGjjS+K+pBwA97KIyvnS5/09znpW79iEZvE
002njEBsznO8BwZ9Rm4yy3C+h6xLv3HVFqnssMHrFvk7/dgeuoiqzRTF/i/KTbxusllyAJsxpMjX
rn4HxG3uawUh/MXf+F4XWEZy2DRD7WMmQzH7w1i5hybIL2ygfwNE3mq+RSQL2bWcolwzdYNEfg0O
AdVdPeZk68UyOxS4PfORZ9KYfQOr/HEYerk3Y+MdQW3kH4C2bl+mItYn03C7437MHxJvirCWRVMY
MZqtDyPCfqbQB9VeNFwj7TJbF8y4ivtjyJ9YSUxS4c0NllJYzm661Q2+GCdUjXRZXPagTzkGL+5X
HHWvfOnFQDEhe9bFyIxJUQeKpKqpRLqAcxfOXN/pJ0uwYCA8NEMisR2y8a0/6w+UAZzx98HivWcv
BgtKkarDYvTBdkJaBHM6jW38c92zF5O3ErCq0Ak9BsPcqc8Gt8Ule77yxRfjA5QLkYnGpj+2qB/7
6MYeyY64X7oQ978pMG/Ez7+oghOvStw5dUfDOwjg4bFFhp/3MjEfhAvU9Z6CEedEWSn9664i9r4I
o3rr1xxme6Kna9yhdEdXFuwqGP3gugeWcKezuLwC3D3Yrmve5fCB60hmIlTOTE0bpj664HbCoHyh
fc8f6a0GWAwgWTvAUtvMJJ3mZDz1bVQdS8819y5ixc4TpJ43PHDkwpz13l8jfwZ9RRppUc8DEh5Y
bHeg58U3fCzo7RQwe5vH4fkacEjGNWo4nvwLXZgXDQgCOKOnSc1OpOv5rsvwhf7+Xc6bs7dabjEW
ZLhUjHuUOxwVV01qfOcfBfJldhOyPr///U+8E7VLfGHuo/BF9yxIWyQcb1wlfxa9XjfaLNmFEVKu
lYcC2DTKp1+oD/mS1XLVxWWypBJ6Tc+bQmOb4qkD81+Rmb6uORZjQcSnGvd/DH1VV1+xypF3rGjY
yvY4f+Z/bEHc7EY9oQ4s1Yhc55CpnyCZ6EKUvfchlzFcDREuobADqermGse6G4t8zHWNsgjgctZt
00c5klG0Q/q4j4PtD30RrbuMQr3Cn83CyZjFbprRTQS5G7Bx2JlmuiRj+M2CeiOGlujBVrmsAQEi
TEPFy2MSY0PJWCf2XU2Ck1QU2ZO5K36UWPl9MEgcTHXLvGsOgsRhRKHn3g5JdsJUmV1aj773oRZB
HVpfi4GrMHUF0mGQEFjiUt9dSFJ8Z8RYwgpFRTBzkNIe87ZuYcYSffeYdLP/zGihPv29O7wzwi6R
haGoUFgA8P9RE1+lBnUKT+c13BMqCYY97c+ZkTVpP/z9j73TWuT8Ev+ImSiYdMidCNOpFZ+Q+Zxm
Tl549Du7G7KIdT1GBpeVMUkR4Txt4pJuiF/eBXMh9pphJF/3CxZRH5I5apWlJEV+8i8/qq5wfbZu
FFzyCmftDaXu+jYNmso/RXOQ7SJuk5Uvvgj7doqtlG1n0tjDESpSx6Phkvv9vW66CHlIGwmfGga6
iVezDwALulOu4/CbgZVh5dsvVugZcfOEaos25agKOfqjmVE0llxyJPymrr4xrCyRhRJJ7TOREOrU
YxhHNyXKYj9VNRhCLPeQj5SXpH3mWRE+YMtX3Hj9jGq8kgfhZhY0fGjnRGlUYM3TbT9O9leQdfow
ofLyDhWI/j3WJ/qAs8PqCCLlS5nz/FAhTXqLq2mzVaXLxaGjOj/M8RTedGUy3eqY1wdajfVnG035
FnW55LMvA/+QcBmvQh3zZJmU2ESVh1Jp0aZG2yIlXF5nEAXvV4XJEqKo26gAAWg0KdJNys2QF/GG
ZCjt/vvTf+MS3/heS4xiN/CcTW1eH3EXHJ8kMkL3JTXyGgX1eaomhcGS54GeN5CYZDM4qRl5RKnl
vLfa2OsMid/zuXa21DdIB802JA8Du+Wz1ocy1v66TJ5kKZBFYQeZyrkwqbHnqUeFwyZCivK6JcIy
j88VJbhcLicphN3FU4686OvAk5cOcd6ZFpYwRhToWQcqDEmTgo+H2TbhQ24xS8Qm449IR0w+haPV
n//+Pd8ZQM4ZuP+cFiiOkXk/8Pmo8E0+98gEv1aTGR98pCimf/8T533rWz1mMUb5dZE3hQrmYyk9
eu2GhD5XZCw/Wp+qI+pase/vSbvNAyhQ//4X32vBxZCVlBXpHTLgj7adUXFpkAmO0p4RZKlzSudp
qur5Y5ggBeBSfzgvOd76iYulSNlZn4NIj3KMqK9x+69bEIIHvziaAaWLO9zGZftAEXEqQtygoXIm
2TZdn20bwJvTis70OpGu3hc8U7t6UBqNUb4OpoFQWRV9tYcgpXoRgw42NQo971BUjrICn1p7AyvO
+EyzIb4nPQBIW1up9oG3mbh3NdJJ20yxA9Zt8hYVCRp1TG2WbQWq1LcxcF5bPolxjzr5r67zaoD6
u+i2VBk//P0zvLdjXyYY1l6e+RR5P0fFEH3bGQX2v1pvRqUxhV/zK6JIHHUb+Luh6MgrDWVxGw+z
+5A3XD57Q9w8oF4q3sQZddsBop49SBXc26KaIP/lumoVepkny2TFErgP3cfYtcfnfTXuDm9BIRAX
FpLvLI6WFMvcx8E6Qy7tsTNiug1HFt4KYAC+NlTj5JTIaN00veRZtlPve2U2dsdhbNUuMdm4m3CU
dOFT0rc7uL9Ye0WurG03qu4oUBreoohmLhRyhady3RixzGEciCS8huLliNIPFOCOlvp3rmnlYz6h
vkfVYb0fZz7htIqgNO3v3fPtbPPEXwx9zeBCI3TXHbWXyO9hkAOFQ2omtyPQA7uqUvyHtIMvt56p
sutJo+Lxwl9+rzUXI2KG7MwMde7TsfH519HEt15npgvPflt0gN68GPx4VZlxFHl3BHsg67bcL/tr
lxn1gzZddRCV6MZd5/Ns5zNcXMsqjm5n1wzfnMuQo/D3pn3vBy7GQ45VHUUFvE4RqV96DFE73Ipd
8lC8cw8RLxMjecb6UJjEHQcT4sw4lNdlIgBxbViAi4jWUnUVtwWq6/uy3eGqSO+isEbOlEb93QYW
q+HCNPPOWgj4hj8nTywYUautAp1WlfP2SN8PrliLomfwcDwHiI+RVxoWhr2PK+abMcpROQzpKJgU
NUHRLFO7ahDgCXt4TdyZux2KpgAdSKZLnLC3J3e4Af58vxA5e7opBp0Kdi5aD53caQ9uyYEoeuFL
/14o/Hvqi5cpmM66hky66I9DhqUyyyxxO6UjNEKkYQ6cac9OcPt238uJgTs6nBkeB3h/5z3szfgo
XR9+aEck2FwqIHgnAOJl5qaSzRBZQDCOvSnm1zbm+TPKkADo6Npx2FFRP+U4lNpJhejQBIXMSLKp
onbjZeBWXOgab6954iX0Ew4OHPSgwu3Yui/BYA8ym1ClOO1Y8p24JB2cvnDj9/ZSJ15mfNo+s2Bg
0eBKzl7qz113UI30j0Eei20958U+qQtxYZB+rzsthi0xJ3ncMBtcgVrhDobNw0nNHmZvWK0vdKe3
Z8t4yQSdZ9CyNG39q5HQYCsy6IodYc9V9N+cnddu5MiyRb+IAJOeryTLSlXy6m69EO2G3mTSJfn1
d9V5uhBOnwbmdaBpmSIzI3bsWBsjAwPGdPdvzifvsw0UmAELahspseVqx8Q5x332t/P3vx993mcf
qF8r7Rkz//RcGEkoTjr4dz2N95kIGkyQQLfFqQ9O0KmTHDQ77eH2twjKPzxIn32gGG1lMxdrfWBv
pl+iyrttYBVKOVe0/vWY1aEZ7hq///W/P4E/nRufnaE5mRB2U8r6wPDWO4CD8H+lelHvHpSjRJdV
egjNoY6LpcBOwVcqFqnt8uB1cCBn6EJA2EL5tzPjD0/2Z4jo5qiA1AS1HAwHeMW4cUrUiU7/Nkr5
g2HH+2wnXQaWmHPQXgfThEebL7ey2w4U8BjdZKqIe130B3Nq00eDJhjUB+v2/+TSXf42mPrDHqT3
2XVaE/hpoMUuB+Juk9aqRQSwMxp8k+p63YXeQ53VO7a+H+xlPeEx3DEV24fVhk8hTSw/+welNVal
cTfCaZLZrm7ZnkyHi+94iVV6Z1dWfxH3//QgfjplYKBmtSdIC5uFayaVKzpWHWFnoJoVfbSZ23pl
v/evs+0/XRefna2Fac9Vv6n6EDp1MCQT+WI/rcXufsI3Gekg8erH6Ri6P93Q336JRYg06vNSD2cx
D+ovx/h/ZNj/co1+zoAGIZU3penOh9WzXCuCJFWea2iISTq75Q/anuwAwF+csKslWwi7zt8OS8hg
O28lnE4A020y1oNmC94qd3JZVOSx0Q62BzDZvrV7+813w9sCGa1opSeAcjLs5fto6PQFhBdSmqnF
b7cDN/WXs/wPL9Vn920PNM3o+nU6QL/SsU9ltIOT5iRiHca/zIT/cF18NqdKaHKeIo7q4Mm5SHIX
RsHm1tW9r3PzagR98ZfT6g+H+menKqwes63SHFpY5n4fVyf7VmgZvP3vo/BPv8Ttv/8/Zb6C3NTb
yp8PJmE852wkXTxy/W46sKBTPzrDOv6rGav3GbyqgQvaEId50v1h7wVuMvw7nG7ofWauhm2jtrTM
mkNhesSBcV24f6mk/vSn/9SllRC1NciG8WCY/nwf5rct5GHd/l1J89m56iwb+qBZAf8VhjhMam45
2axu383qb0u/fygFP9tXFcd6oNOcb5ENzUPZ9KQiTRJ3+LBt2/08TS5c6bSJa29Z/vJB/+nN+9R+
GcZg96NnsBa1BT3uO08MUHVGeZe1hXz+V0/tZ38r10irKyMdD/Xmp8etrt1L4XaZCeLINY5V44M5
+t/f6U+352e76wBxNRsmVoLVPHRWbBvTthsJZrpzaKx2a6r8BC7gkRnFOei/5Jv8d5qK99nqmrqh
SENfNTg5NLCbtR2OrTv8K5Jw6H22uqbOMkgEp5bXUV43WX8vzfX7//6T/eGl+ex1bQ238DzgQIcl
G2yufG2ep1L97QP5079+++//78DKSFrzoIzQ3buij1VdOJib8y//+0f/w7PrfXrfuxLMXgFt6lBk
s3/ZnMKMs8FxX+CciL+gebz/PKT/5bb97Hz1jYVewqNxL6HfetEGISyPu0KsBGd51SkPRfae1lW1
g1nWXnvRl3dVNslosljUSMQyLl8gR0xR8WafSx9V1TaI+oMc3KV592EG1Qi4MmysqK3GKrILI9jX
izn+Lrd8uzbpQlsAgAb0F+k5ZINDch1EuP1m2YKRV1HyQOxsdIQ2clivNyO7noxEusb8q1xLvXds
d/4Ctkg/WZkBXpAbP4FBNxxHla5lnHWkouVGbh+yyapepsHnEBjq7TggPQ7yS7qmZqTnJX8ItJoQ
q9t1jarRLY4EoM8iQnfdru3mCB7I13lbTejCjcXY3gxC9aUIp2KCc7ZWd5MyVB8tbmmadGmZcczR
r6/0Pi3Ef696Ixw0vRpbrV8Auhow8Rywm5O5Orsc424GEG42X6xBN0mAp/GNcX5+mBvmNnGvlukS
BrnaeZblLbsud8qHJs/KiwsF45gOAyAyYwjb+NbYBwwkYV6A9hisu025aojczrCP4bKlJ6QFPwnb
qjhmZa7XuM2G9Xdd5dYZ2p7TxeQgTG5klsUSxPNKDvyTK8MGEDNRKTe4oHys19X5mU6ivGvMW0UM
I2y66MXpsriSc/5GalNd7jnxdItPwPKod0zLTbzaMAAY5k3Yx4GAGFIOMvxqAOa6m26Rda2ejNhy
3aWPKiuwrGho/HEXupWdTAvcOgSzKgmkvbyWQlbtXrs9Q4SGJSm3YGIj2dVr5Z2jars/hEutZwaJ
fQ/xmGg8O0oFcc2JO01Fsy/zrltep1E4S2QEILt42jTG6cAxu9jOh/X1NiV8tlA7/btlmMQKRBQ0
W0ry+PcmGym7W99wT3S287X2zZzvCmDkYORzLXYuBpwymrF0xZM2MhlnuatgTEJuFUmAJPdRkw9Q
R75f92+GNNxLIDbn2K5e/7rpwYxnyw1joecOVjvYxBt9GwJn2+CR9TwQ8YeFtve7sFJQaHO5jnA/
1OIl3TbKNqqV79Wxv7WmGwNYdKJBDT3gTV6MhsFH4x4DLYcYnULcAQdVsx3BGXZ1XIyquV9Yloq7
HkDfXvXod0mhw8D/p7eaNkdN6afI05XOj/m2Vkk6OBM4ODtd4jJr1T4EcjkzfJ51WURgw+f9Wptt
PJRLD4U40NdyqoujF8o86asp3DdEC57HyV6Dk8MYO0hqaQgvgspu9JGog+KhcE3/EjoSyF7oDZEd
GkMWr0QqsGgUgsnWwBLvplxv/T6txFDESlXFz8IcU3Vte9aqH3RpzD+KTG/twQenNu5I0vsJKtA9
19Kziku3zq26szwhzfdhDP8xmzKHocpVAftzTgE0D2bhPehuLY/Gslq/JbSbB+V45YNrWeCaXK9R
UbdmWwO9jZS7CG6WZLjKOvl7OVbqAVFPPvHjq19zFozzAWDk8LIYYf3qrjVEDy9YunjkLd+NPAYN
jsVVnLrSq2+zMnl2J62A3C22jHyIo0u0FaCHeLx0fp8ZIHwsuYpXZvjBQ9fPwy4jzOh5dmja0FYr
/wkPqoqzIrOMpA6rPOk6L3xwp5ziDjYxKHOtzrUoVOwXk6S49uWFfek6abWeXwolcrJgN/MJOdbf
FSh4kdMb7RQZs+Elxspn4OFYPrKAIB9CQ+e/TVmTchIo73ftuP5PTDXUwFne/BCdzxkARLiMWNpt
4zm36ZpFMz/ItnP2qZd1TVLUGReAXwWsa2bbvGuNXp2V6NodH7q+C5e+ejKdpd15ger3yvRhSa/k
PusIPvTVRrTyXXmzffpVf7/gu/Hqdkdy8SkoaSBZW2/tHbFDpgUJcU7hKAbzr3DOVTJ1NSe3dLNk
yWDpytLxm2i0y2zZ6aDLOVtdLwZFPz8MppqOVte3L11pW3QmHP9jlGvH3ndl1+i4Z6/mYHpjbXMU
bNWXAGD9qyxG5jSh35mx3QU55Potb99y4gYYfHIiAgpN88exZkcqwq9S7nih1gSqjNptpOdetdYS
KH2R+W/u4qt/5hlRhlk1XlpjS53T6PVuZLkFNx2ueuPFkTUNYOrW/ndrGuw2WgcDvlzVbvHmGeFF
hjAQu7Ev3seg0dxcM8znCYL3m6lSGLDrDSppWtvAsThBm4+7zgIyP01Yszgt68IlfD3PH12r8rpk
gmS2xG5u6EcnXxi0ba6uI/Y3m72fVU7cLtZwVVvmX0zFT5xr7s84A3x92aqeW710h+ax22yWKFIB
qloY8ymHFNUDqA9KyoDChr/eq8uAGhKRXTFpYmd6MMetNKuD4ZXBBxYWbCO+q36ugVNdgBXor4T3
TmcYa9n3ME3tQxiW4lVu67xb3GwJ2CUsWWgA/Q5nvVys36byszO5DNbvHL7+0aG4eB4Xr4BjLp0k
rKFp1v5sH7Tn9+O+Drr2jUGgOnjpaB/TypB7pxPwm9syuFMhE4YAXn0idWHHIxUcKkkNxN6qu+Xa
yVYGT2G4uXNCcDjPhkd6YH0MPLeCWVWRPfTLw2GY6DDT46G8GeMix1VBUlCQPeksrN4IWOq/w+/3
7rJ8Hl8kStAbR6oFf06IVid9GDYy4lzk+K2L6jHvfleuLY/NzO0zm8NIDp9V3pejPSa2kZVQ7cPM
u6+0XmzWV1L94lW5smNn4HCvlSPPhayXp9XSEO7LPEt3baaD36Cf7d1kemlwXsjTuGs7CrOIQ0pm
sSq6iZG9cuw+Dn1reBqLVYDprzzzoSrN7ofRD8bXcZD+80g84F5oyzupAea4bg3rbkpZlo+WYmXo
iDdUvQMzDgKUwpA6yxZ6/QDHxGRlC7Vfxcpt54/SCrMdCQdVTa1ZSi9afbuXMTApl0rAkY8ZGNd0
182Te1B9uLIKTZyUuaTrsVBV9aDRfdt9RmzFYbMMtUQLQ/k+zrtUHybfq86emt+nLiAkmJnvjFLp
d/et64O0LcbW/WEKzIqsF3bOrzGTmR2X6eCKyHW7aW8K2sFCLMHFoKR/axz2qsgIad+kYzTTXjmZ
0ZMIBVUqS/0iKohgCyOZs9cc6bQnpWDocaFEfdCzcz0MgMag9BedleRTWgZn7bl2+Wui5N5TXyGV
kUZv3C2e0biEDZjlGnVsd9dR6WwHyza68DDwdnWxZZOvcBgNO4w9xxHNbgoFNWddFvnFD8HklgyP
eEDLvCUT0p7dMw7H9qfhKoRArzd+FLY2cpjr+Y0ib6TzBfaTkRi5X80xhWdRRLYhZNzAPUkaN6iH
XY1vbYiKtKabYStOLtxu7uAxoc/nHQu/WFfHvBZvGaDGX1kPmS0cg/HmZ5XLoye88K2UYHWTUXfU
Npp6fesckz1vNOKzs3KWbyN8WUfjivRrHyl3JLvt3jKE/eWGik18zjrs+qN5kXyyQWSOeQj+rbJv
ASfOwoZoi+wRT3NFaHNmrZjs7KDJAEEu4qGt8+owbcE+C4bqd60WeVhImrtSf/ImqXLaudX6G/Sf
Dp9xqHvO0e4HZR/7bPC+r+nUT/Haa2EdxtIxGxBihgzibSsFfz6zqK7kiQAbtxm1L7ySrm/u85bV
+o7++xhq9sjIvs3wyRSwdCOaQWL0VE8I4FVPY5Nds1rErQvKardSPy27MJQulj5WnMc9EUN3VgO0
8sDi3fbTdb1N7v93oyrgqtPw/rc28tOoPdCjJXlJ8uMqDX6xdevqu5YZ9BVs87QvhL/uptGazq6V
Bx/TQgx8LLtpPjFQGfd2XtD4DLz2vr9pM5Zy6A/GcFvvF+7EpKPOmy6SpaBOWIlRoNtYs5KntVp9
tRebUV/4gyzm0QIpTfANueEwDEYx37OlRyyoT0YMkxMbooKVwrLYs0FQPhZV1/+oCKe4hP3iGJHR
gegmpsAxYLKDo79lv2zTKxj+6j1PiUJMavLIko4b4KMfiLrBR7ctp7aSDTbJwPmaNo75xIs33bcD
vQH4VYxMo9ALL+FsBfeT9qoNJiJaUexyigKSW721POcL2TdFKSouRg9Buyrt+gkbRPhWK295NThh
XhcvzY++AR1/RwQNnlAfxkqZkCTHw+V7oNehiF6wLdwq0L6RXrxsOX/j6va1HSOJr5I4wTbudKP/
UbUb/gPukaAIlvu8e6sgWOuSsnRyRzb58MEGkbXGBcmqp9W11ucptzh8MklBG4Whq9OdvXXzd7vc
rGPdFeY3xWTqa+hiOVeLb+X7vqjaN60G8WHNFj1r4Rd7QoPkg8NBVyRzxY7Y7WRYKhySsgBtGpyV
DNwsksNWKkZu4/LeBl34NLr2+k6f/J4uLCsnmV9VP0M5uycZjPZbA3D6Wg6E3G8FsR2RUXf1QE3u
eBgPVJ++LqtH6F7AeUzGSWkyy3Fhz0YUY4pid3FOMgvtOrZwoNRRR4zL1WjM8Y7YIP1ierZKNMt+
l5oeZYhyYqJc4gjo9ZPOsW8Sx2xqiO1V5pn7JZzbO4xujIkoCr65Y15+WYMGvL2Zev5HWtujHa/I
Ib9QBjq64QLF7sRIAj9PE9bGu2+Mbh3xofnYdnvz1vI5gVPeWQ60cBtVfE2myUzfjNGiRoLeNwGK
7twlWmXoUGgBDqFd7gjt4Swsmwlbm62/pqZbP8miEndd3aizrviySIeufDBYY7oj+5Te3SoGv9n5
zeR8SAykFd4fv7ciPzOyaz4aFZ99qdM7d5PtKTVc59F2dOXGqpoXLIXAPR+wIqmXsTbEUQkLDLaw
/QegXcUbVmFIu3XZ8YL1hlhPS2n4+8HxiydVUBsm8PCbb9DZ6qvvAfSsqP0QLobgh7+U3YtZLmls
ETP44bf2pCK4X+0rOyn9DsQqUXheYU+RusVxkglDG8iax1CSD0Pec5YII+ufAryUP9l3Su8Ypxdl
otJ2uA+pns9EVDSUpn19VIO/xkzyg59kNqevruxH1IB+C3dTvtqnqgiEiInUEq96cqaHURTbO0eq
inxIoF8hD/hfuZ2Hd8t2Npnchj2PYWvASneyxboaYdnSyufwzyPq6jGZ/dA5GnRz1m7i2g3Zf23z
H405SRKYXbnnJBdLIhrHMqIma61/7GyY33FKunYipQjetYMNKyatZNs5vjP/cMuawA+FZQCKerk2
UefL9Yv2DSPDJoZEY4A6/hJuUv8OpKDBnyna4m3NxHW0RusXeSpDtI5En8MaDuZ2PzIjtbmwafV9
nYLdJ/HkZziN9R3cFnKfAF21r8S8O2+dPdXUTFpd/X4KXxxw/vwkSxH+cAe3S5QKirPaRn/P9iMl
cEk+TBYpshZ+u2YlNyhly7jvsJXXp7nkTt31butows8W75lFVUoFeHj6H50b3rEXw0SvUDk7iQ4O
/l/Vb6UufJVY61i8O8jt5e4GU743IGal1Jo24khKmBVbaISd0VMY02BEsrM0t6DZ65HGrzFZDyd/
jbgnfw0uZW4WxaGn9Rp2M0rBmwq1dSzzWw1SKduOA6ul1XLTlUwSirny3srE9nskc+W9GqSL0ENK
FRD1cnghjIITLt/EypeS3/CWN0Z2GeS4XbSTsoXr63o9zXYDU5Th1spWLrVHwp+of0CwKe6txXPL
CJCO3yfe7NXeDhCK/drUYOsjchL0LT1kbERSLl0G+YJZMf8SRraL5REMVEAVP7O/1f7wp8qLhdma
6o7DcM2pWD1bJCnyxWEFxt7F1ZDZx6A1xpdWVl0X4TMJjosX6g1Lemc/Vo6z7fEFOQ9t6zenuh/Q
p7ouNz0ilJT42lk4eSLQJ+hZVbhGK3t6McsJ6ZFYH3myc9t6noknuW8LIkkHioRT1awtw7e8uN/W
xTuuedrvvbYih2A2q9M6O+admsz+Qc2mOOYjUaqImY7/vZYM73kH6nWHCrBimxixA4+BpLnXW71R
P3Qdx03A9KqYqBmyIvTPG+E18QIZPVFLixoi2+1FeE3/psXGpVm5QRqtXpF/lN5EXo1L/CBNr5V1
D0XXIi+QsWKyWe6JYj/YMihO0FLaK5ca25+C+gYBjvlyuXNzHRI6omrruxeOzVmagXMGqjSd/YlF
Me1sWR2jo9tf24B/oEuNjTaGSjZxpe86MR+abvZgEqijG3tJsnlrrm1D5eAL33or4JcgkPaW6BMe
xfAkeTa/Nm5IldExtb8alTScaO5kta8wCv+uiTV4LkZ6I3MT29OQW/6JpqzgcSYkmc/I3dYTnlZ9
c4fPOEyqxfGx7bH/SNsmr6oX7W5atmwvyaf6NculeCyNYDmvXo1e3Y/Z/FDxjn5TSMbxlmFP8jGR
7Td7ak9OU08rJxXLoNrcoD2pgP6d1euT2dQ2sUm2eRyhLNPsmuNulKNLhUv23EhA635aZXGAmxB+
mfiZXlQXDC+h1ZJPZJnW15bhyxHyi9x5mnMjqNT3oKyCt1qaHUxqIpQTPB1OGpdmbj4PSprXLtxE
nPeBOnNjc6sNoUXxIWtn6hKnt5bvmyuMR1X0a7GrWfHZdWGWJoxHiiLOdRF+m308OfFmZk5Aieuk
Ow8RsEl8Mkys54LUh+l1ndVE+5GaJEqtq++fiNRZ14SE4dyKcnPMHLL9gpmSsXNkeQhcLfzIbyd9
mlRrgToiXMw+O2R2fCcY0uhffDLWDvmkmp/Nfz76ZmkzL9EE/3HPtbkmWcsRNCnzOhsvU2aOQ8zs
sXPeQsO2p52e8APs7Nqh3TLH4ji440RSR+q8dDnql9hySeSaExb3VRC2+zlgqBF5SyUC6g8XLYFk
xiVCi+++2Z2Y94SoGRcqAfGi28CNVyS2HaloxKgP9ZQEaAGXxs/N+5XQsZjmMPw6+ZkfCX68Y9Gg
W/uKkD8HMRKJoGh+soXux3nbNs/1JMmkCkZ5EFtTfVnpEwfqNdW/rVM1PFaEuX3xLfQeAyjEobE8
9SUI3ReDOn5vDbl7IkoMh4zgLjk7Ws7fpaSO9mV5zUHuf1gjRw5qlRGXYs4/JmIUr61c1r1BWNVX
5eE6cHpUxijj1Hzwi2CzonEIGLFMs3VylJW9MaAJ38TYt/uBLakDG3hsgPn96lyYGmDG8sDAkn7E
4OaJvFXnVzY68isBS6qLjJFIwkRCR941Vlm8bQsrjqXOut8I79xVep3cbmdPDAoKNbkPXnt7LhQi
iBF5awHdf4Qv8tAy+bgMQhXurhvD/mlVYxCg/hny7OeWiYKDdYZDMBP6vBmWdaatnq6sTub34YC9
B5OVbpF4QkMBRlmqR1GYwTNjgvSuYZ+JrikTwXOnl/DkuFDga1Hlt8AL/W3b0mE32JtCnhPTfi4t
u4kBx+k3FlwHYnba/L0zlDxPhph3XEHsKfSDc26QeH7x34YEHaR5rL0mvHgyHxJH5TKBSF/+yjIS
JQvhlYmfBZAIyIE55Ty3h9GuWIZhwlpFXtG7Z3ue8jtpNiFlXurXUa2L7dI3HCBxvob91UeQ3sj/
bCu0VT6SXc9crdlpoBFwEIiEjA0SAOOBgM3vRZqb516RRtGq0Ltv117cE7jK0gnhsKcANvZL4RYg
VfycIQL3paq+9X3mM4is0v40DR6Lf4wbFoYTFBRPzNrAc7Z+AUFWLU7UN+VAI8MgYY+U4H93lTGR
v9b5jxrzYojxrCoxN/VSLRAVy/ZXMRg+8yCO9ZyYyW8Lk9KjgX04yVHOtmgTklXM1a8LyHflbAi2
/qzwA/3Fu2T+1ifjrJnJp5pJTbnIDjfbYK4HpJHqSxeGOT93IFWy+B7J9U3jH4yqsr+C0+OhIHME
QxKPsNjzLBZ47hpkEAf7aR1TPut3md1miDnp3+cwNymenGUdngL+eg99bxQ7aazrYXGm/DtNd/lG
UGb1NdBTQQRnytGEUL4kbc6IEZFbtxenvOWwmvU2J+GauhfPIppoawvSL6oxfVlnzd50T9lNtuPQ
Hsa1d3bOuvKCYXhIuJAKYlIN7x8ewfZEVhD+rylke5Dn4S5DFt0tdiCNeCFNJ3bSdX2VoTXeD7kY
Oi5mZgZxsYXqQBn6Qdc534g9W07l6JvnzSp8OjbkrCzoVoo9o4wHxMhLQ4JfUowi7Y65ILWPHlUE
VzUuQkZdM4kLLVd92MYm3GPRFGdQNevHOhAD5JOBypvkNQVIapn3gkiCVX+zwy30dga/3EPhAxGi
cWp3dmEvV7UQPbu3CUo9VdwXAZEezfgUZBQhppimXZ654XPJnuRpcWzuCsIQLg7smDvwmeqy6EGf
mdQ1b9LV9BYVq4XMeL29JW43BqiiSOW5iE2dw7CvbrF5SjLttwgVsdYlO1hBbb5nXLsM9V3BsgRk
njAaBXI+UW3F8hGivvyqoIkAX+xLRoCkKx2DVehTg6oto9agKJsIKiP10hKPc94WEcVTmwiupzO7
1/lR88s8EsfXUyjOVXFYp9S+K+kfb2FbtEgNeZ1nlziviIl8dloRwB4NTHwW8ZNb/9FWlfmUjak4
Az0Wp9oU44U0G+vBdUv1q267pbwf+nXGmuCNznG0lfdeTc34zRHC+rGoctiPbsYibTCuX8hZruy7
SYTEdDbrYGYRLrT5wuGOcuI4XMwlrgTN5/FNW8AnDkPqCj4Pflq1d7H8/57XAcLcVLR4EiVvTh26
IezuOlxemyZskqHVYXs04G0i8zTz85b7gYiQ5lSSOzNYRs8N7sZqEifldMYuBf19Zgq1fLP9tN73
Bnu4o1lqdALH2KcjfssUGNxPshIYnisRqh3jsC7xeiv9R5N6toO/UfzutgAR2SmNDpVtDvZzVwkr
1sM87Vd7dn469twe7bGeLk47Z9TWfWd/dKVr7VrGrI9i8VrWzJSyri1CzdH0LeM+n2Z9pSvoIXc5
qN05eT4PGECJzghWQ75PYIZ4ytfAOKrC8A6TyJZ785aOGi2iteOt6KoHFveyaVcQPMhjRYJKj5TO
gDhqmq7rI03Q2RSNhWI01vR294Xjj/VlrrBT49WbitMeCQOgYPeC9UIk7mb1byPfjZZZBjbhi6b3
FuKu9KIMhiSK1so4YuWnf0lDp3l20WOvsunNXbVt7pMdliVzhzo7UwAWZ0Zy+Y5Pr3pjkwFpkgzh
59WpBh6AulmfOfyGE3VoiDwpql/bNPaRg88inpg9sqy11eLZYF/quXK74lfWNs6dZPXiZzXdVG9X
b+7L2AK57ZAo9wFRtRGSXvoLisePzFfjTpozdW8zMcCjjNiN+ZCirjf27eW9RcPR3g2C+b4q5mrP
U40CSIx4QmKltadHpm8ry3allGuzdxx8YRDrYGSWn5bLK+Bk/Qi9lv3j2sX3oqbaPILhshIrAHli
8BLh2mB6fyDfb0zCqqmvyvCy+9IPqmcNohQV3nNK5oZ6vpsJkH0poIKncd44biwF+n1RBsVr0TTL
tTa9m4G4R4/XHB/PBEGj2bTZtst11QRHZSLgkh/Tc3AC1P4tvMA/EbVpqJ2xAay6W8MqjTrO/43N
835I2grZK1kq9BchVig/8AnGI4ddbtK2mQ0cz9SYL03rQbEdFi8zWVaz/DePaeEb1pL0Sl9gzbHM
jS8pYeV7O22NI2LfcrTT3LajeZPluUSO5OIgCvpdh0v1JceYcOp6oS41bI97oXz3GrSsx5HWO9a7
zMtSI2LGjt2zrYaCeFKvqD44VL3h2ZrSpkgWrwwPxJ4OZgIvt7V/tCpTSW12DEhb4LjjZg0IYjOY
q5jMy8VM1Nj9CEo5O1HFuOHgkuP+6i34ox5IDDQTMS/F8GoDBwj3OeVbGbPCVrZk1a4u/4+wLS97
4Xvof3x0/4Q0hHbG1sBvl4xBmHHjbsUXi1M421MqEzqNIedBGB6qS8frCRGD1MOCvo5v/j4CzrtA
0Swj5RhzTD4tWZJ+75MYSY2FFVyeNFbaO48pGZ+0cG1G/M5yMZSbx6M/eO5OWl7YHLe0Sqs7ilVd
LTE4ET/NiM8zZiK+U17YhCkZHTQ9DUSCSgZo747ILtL10/ZZ2EX3lsq+zhNf5WGbsKrCElHelaqO
QpgGv6i1JpMKQ63qZE0IBcwrKyTm2U9pXondtflytVAErbm3GvFGTT8RB8QumkXA+NvSrsWCT8dz
l4Nn6nY5Z7LKuigDKWd8dP/H3ZksR45kWfZXWmqPEAyKQRfVCwA2m9GMNOPkGwjdncQ8z/j6PpYR
lZXh2ZXRuW2RlBSJCHeSBipUn7537r30Z7aNzkibc3j4Cccj7PciYTrgRrJSKPtIrEw48cK+83hO
QmwYQdg/6lklzBeT3JT2gl5my0bTgfWXJuqFHy+Nfia8y6KLkkZEj1lVKFadEM1hMlPrQzfJ3eUo
dQrdNRbSLAKIosd0Dqxbm5cQJhFQk2Fqk2+P/bwnoTP5FPLOfpR0Dz2HLYxqX7RmxK/unrep5din
ZaGqbVTHyhgyRUmR09QOhrWahAgtEBLC2RTjO78wZ930jbHP74qpGmr2+zh3qPIMWmYPgT2KYEu5
O6mrXAz1O93T7pM+b/F+zzy9mqrR6G4CV3VgpAMbl7bs2hXJwn7TE89Mj3E0s4csnqavWkxyW9KU
oTeO6cX3WF0o9ls9jDZNq6snFFyt39Kk41B2QrlJWNjfJLaXtTdIRfgJIaPfEN6l5wik68pSjh7a
LFXf9aF03NKYppMemPNZMyaLjIFxbnyCqbiL1LN1dZRW8Tg5LOK9w2UtkrLm7C3V21Iu/Zr3f/IM
K9GPgvL2k7hyOktETOevlTP3LCqm1jxauqs2Ycp7kr2GH0oaM4wmaJspMy0Cu0uZKAdlVW6BZuqP
AQznoJD8eRBO9MUMKjjO2D8Qggqj8obKSETQLImTeR0xokSkJrb5UZkXkW6VAv8D3SRuhOFp40aj
lfMhtOpAj0DuG91B0JoP90ztyCkTKCEzDA8IWJafoxPNTCE1xDa01K9EatfHHH3AT7NX8nfBqBF3
7rhqBm9Ao0D2YKgcyKS31hTR8WpQiEzlBZRPZZUF57oXrddT4K2nWSv8rJlpX2POnUmYj5DbN84S
9k2Sg3uplLL4GJWMDugSlMx/gq58zLifCG9EJWf8rnv4t9LobmXO/34NmCNO7AfiigbWqPvfm8/y
4SP/bH/9Q/fv8/c/RejdH9/X/+g+/vQPK9IVu/mx/2zmp8+W6eF/JbHd/+T/63/8X59/+yq3ufr8
z//4UfZFd/9qIX3Ef4yUIwvoH8av96//x9+7f4D//I9bP3xk/T/9hd8z6BTNlr9J3bQZ8xo6gc53
idzvIXSabf2mWmCXyEEdVaXS/HsInWKST0fQqLRMXeX/1btY848UOkVTf7OlRk1m6Pw1HXnlf330
y+8D4N+jAv+HELo/M80m/tJMW4VUHX4404At+DM43dqi6szK7J57Ug29fO6tw2TAnZgMobZx3zq7
Ahp2g7qpvOiDUe1FRXc4m63l0hqUH32aZl4WoeeFRfIcup1HKbv6xmlWHO1CpSuoTeFWNO1yiLVF
zfzKbIMjXvOp3pnBX3nA/PnjOI7QpaVBtSFFxJff+VVAr4qGqZ8wxNVM+9AP88JZgav8UJl2/YV5
wp+1E398J0fVdMeUUpf6L1B4D/QLVdmbVz3PzBXuNs5umQYsxswqP9Qysk5VX80APtiM/IXq4P/y
IfmOFmSAYzEc/FXjHTlVOTm5GlzNWALoLW14yAIhjugF59U/LOU/1sv/HD3Hp2SRkYNI5LXUeJq/
Ps+EdYOzd17fsL7o1oAUH7kVUdFRYXj/+jsZdxHdfxMLf/tWUhMay9DSACp+VV8yCra4J8z1LYW2
yMN25zjm2lm6I4DZqqYVj9jNNY1dEabeIF5rVXnUkF4kySEMPnL7U7DRY3i4jcYOO5WL2kT+MIhd
ToxBnl3hLZ9BUTxqEJKg20OSxwcily9Y5nAp5nb8rz/Nn4VT9w8j0E3yelq0tgUL8c+vlTPNiRXp
WXrT0lFZ28QveFNABZHPTDRjoRR/QXz802o0bEenyypNw7YhtO8/zz/oH7CssdNkbsSNSsfaLMG0
bGFBs8OYk4dT0UZ8TBXb9PTmL1fInxUX909KXoipCd48BvHarypOO0kmS4axuEGdjKuwKgK/1YP8
L9427Z/WvAFvzkOVRKhoUv1VzaVVWknLeNJvfaCV24So3q1IlQWzCBuSA98C3eT8DEIJ19lY8aoN
Im7+oq29JG/ih6oHO1VorPT1X+hZ/unJC4uFp+uMljSHeKNfNtBqqrO+TILwOQ7CkjSKrj/bmiK4
HQ8Nl4BJXw1a9KSAjDz+6yX2i26WJy9svA1UgVm1cCxh/LLGtG6x1Mgym+dOrJamoJiKMOfh0vBY
t/NrYwy3BJ2AZ4c0iObM+N6poLWgFHYuAjes+ks0GoybZ+0DCnWTYncDLtBReorvpYXe2Fk2E9bP
DKX/YrFq95/sT686pSfQuqNbunAQad+3gn9YrQrhGgK2eKYzRmDpYm3GrPJJoXto5XhICuGZ3IBj
Rbxq/e/r6N+qTv7/zMq9Syf/nrD4T0WKt3z+iP6clHv/C38E5Tok20pdSE0TUqq8Zn+vUfTfVF5r
cV9m5KYZd+nTH0G5pvabapqmA99BLK7gwP17iSKc30yT48IWKhSCEMBp/06J8rtL6H+vF5ufiENO
mHwhvo/Jl/3zepnD1FFQUhVezOzxWhbJucV6Bx2D8ZwUSrsD0apRZAOfNHFQek1vf8AcMOyZm9eG
GsSLayPdkfMEduJ8V0X6GNfxKpxyb2zs2GPqhihZpaE/0HpjRCROS2kyUxbyYOdJ4TUy9VAWFBuz
LXdLS7o3lRDY33TImpbQHM2Ef10l4B+uLE9NWJ4U9CdoXE7SzL9ZufqjHIOt6JqvFvDbbo29WtlP
kT5g9beKspdIfpbTYZAv3aJuzWAfjvsiiY+a85zWxkOLCM+tGQGoBT5e80aiqKkNOBCouWn0hvCk
WlxSMKZYERZ5YQoDNs4gFglIXBNyV+zmdFo5PZV/eGjN1rPF7CXLdclOOlcYWgugasoPTKqfF/zC
cF57oBfoTnW+VeRtvANQunlOmvelML0KeKSClV5yuMdoH07liXw7dtyNbX0XkT/3L2FebXiMI9ix
jE+T8aB3DN8XryPjz23NTyVUbl2ttv6sBLBB7a0JPxyTjgk2YNk1KCN6OslWqycoHKZQVnAZsWZh
bOs7jXqKRLW9D35dmrDmqWyTzZJOPxIY2Xxg8jNMpj9P49FWx3OELVRoOGsnHX6m5IinH2XFtDm9
c5Hw1wUEnI5DKHDSXGhbOSjoOM+CprMXjnm304WaPIZ82wiGODWYel0a/SUBKunNmbnWJev2SYIQ
aUBm06twB5GMdlFfHod7gzcF+qHAfQqzGGLgEhRUiUQ+ZU1zCa3h2jhpT+t53iANMLl48k/KnL9j
9FS6tjU/hqVzMAaEbkxA3cJZ1mq3SG9SxZre1FNLPeMuafpmTHOHZKv0xKJ9aeqn0DqCzMvhNCcv
aptvwiHzgMq8ZnitDEvDIjH1EjP11YRmCADvcxtMbPkWFItO+W+787KT3eCyAx9iBuMe+tazhUuY
1X8lWGu3EmFKY/oglZuACbWZvudV4w/96LdOfuDG4IriMEfXph79GuOd3vwAQXluQonaLXCznvuy
OlxaRhZu6RzbrvccQ1tZSIeK6Gekcf/XslcQ1WtAH1+nQQL05ytG89BBmtJBeWztytOqbJcJZTsa
44lE9x8yM9+jWWMdvElUhUrlB3SFZN7sRPnSlc1hKNDdFPsQ4s9y9MOgTyr4XeTmqrjMFoHCafAY
DPkXMx1+Ld0ce2LUNNZ373Pdf+iXofuw9eaHbMp99LffRrcuons83VC6k4JqCLAb0Ubyjkfoq3R4
PRTT+Gql+qnp6gCDOki0NmwQQbyKFnBCJVv1TeijUL9Ipl7q5Dwiv6vXubngS5eqxVobp6udhO8M
/RefRph9JtWGycvi7KJSQLCGAA20+ENaztl5uo8etKF5nnmRmoldQc22ZN2DUb8vFcoh8y1NL+mI
pjIAiauNa0zTkfBhnMEXn4xWd6qi75pTP0Q2BNRIYy7ql9hNM5uSVVHYfwKxnLPenJ7YSeny2/NR
w8CKMZaDZoy+GkDIQc/sGqRBOcZCFTs2drGp5+e+SD3An+FSh/ZboCGKGEpxTW3gxiWOV6IDo3Yy
ZFZq0F7niBmENeuPeVsw1LDCnZON/doKq4XgTghJHNmsNey9AcozJqsxjb+lenuggsD6OThDjICg
pkcHVcfNzNXXJpsvKRcF2jgPWtF6gTj0Srj41RB/dpHytIzEsMXSIlwXQdmUJo6Pz3y0lTMWqGPm
JPsG/1U4vOmCaEF5Nzqkb/zCMWaDy+2JZUN/NDS4Wli15dvgJqhkg2MwLs0DeqDJzYewdSuRHW04
pW3QzUhfqrnoHsDV4lOcQxKlEhwkNqC4jDtW6jBCUO8OGVWIpX6gWjunk9aVfi7kfEM+gqmoJ2Sz
wVvXF1gnWFP80uCZtsYitnpkYUCDdGF8tIHTDqGQph+2otxaGTcReKd6lYUK9tjsrD4tuIDDMEmZ
HSwnu0H+teADOyu8dn20CQ3FYz/7YaojItuEJMkcFugg0gVEwwnqFR1KZxVGVbnTgDhhVn/CIl0B
p7ZGrZTrWX9q49I44pgY+npT9auG/erCwcs7M0ireGgwH4Q974bv+JZ2TMEF+jtEIxzKNvV8T4Tg
AykGiz8uQ32GfQAftm4KuQ67iZkIo8m+8abwy7ifeqH+TRSq6gNO+XI08n1adWQ8Oj5PmkGWqKHL
pjTddXYhVla/5H40p+8d7hzrCPDRVWT0ivGMi//IMWSIvxOzfY3TmWm5naQ/urtsuMKbeR+kC51N
xBRezWDEn7V8dgWiLrfHWXTD5N9a8/CpBiz9e54kNRCqxqq1akY8ZXsx6eOvTABMTLiUbkXXoFvn
9f2rGTSPA84yAD/9wyBvd2NWOp7vUbTNa+c2GoxXVWdExWbWx16lPrBfdFvKzRJiHQXVA15Rzt/1
5C5yCBnFO0xdPLV15m1qIXPttb5mJnOaJ/SkVEzLF3pazQdFUXF8aF4xvv2J0zfoDBfvyIFg5iZ7
0ubk2YjbXYtlZJRrjwv4sGEU6A5B8xsU6Ch562D5wUX0G0wfO0a1aXjscZwxOnE24MduPK0Dcbwn
jwFIUiqZe2zSN/IOlzCySYBtS3jasY32S+6AdTf9Jgscjqn6VJrpXk75OZRQzOOZXMltUSgPZVVt
AkRr8CTQ65RqrdBWClN3V2jVA8+e+uGqiETuq6yw3wlxHQ4LWaIhImtegkgdtDOi6B6T0jFZmMqr
rYeOkYCOBWRth5Whg8GKPq2bYiDbKULD7XajKGIYuUXN/QUPopVY2oqWfTuY29C2C0+JyzjxUBxL
knEM+0ClbCFwoG6M1KA8DI2VelHYqZsS3OHR0mzOxYi5BNOnHNhwCVT6bZlc66j+XGSG5oqZt+a1
zOO8QtYLMz+hPGmRZNYxLua2j1LtODRl8m2Ol/qpLNtyFTHbRXkcL8FVFGM5upoV2K6DWT6Ieo2I
0tTtdFdXprpNsql+bQQ8ghgNoHOVuFtvVopiW+EGcEuWWTs10uz3rejMr1yLSo9U0+5RqsqHOeIm
6GZ10j04nV27gFRUMznNmYckj9J17xTEj/WjuoOZK90hUu1HxJi2nwyhucs0u9pOsq5XpTKQloyx
N9tfZPjWOBEjpI35vol1jg67NuY1+4dh0EE3tlNmhftBxm96205irXWq+YqXbewt3LWhDfvkIlFJ
hxQALVy6hZARRMIJnq2hB6hSAFXSsGes1AQUKXMxelreKoeCuQQyRGm8Ggyj3nKjzfaGMY4MBHMi
TsAR7Y9loB5W4J7vm1Pbb0Zo/RNKueStkZmzoy82hRyeKAncIquGn0tWie000BBQou6baXUqG6Kh
+LbSi5NeOk+xNDfmRFZmGMZ+YznrGtvIXlX2+KVjMBXTfOVJKq4RKqegKB+cBnPddPLHeXzQp1Kw
lMB0DlTtrV8PiEuTWVnQ1gbfDDGuM83CqyEtjmR64lTDMTg72U7ty5sz5s9GtqwTJucVmJ4ryhuH
695onZVaDJ0/NVO2MsPkXQGGc0kiXIN4V0zGGVyjG7rofRZ6dY/fgWnCWbNfMvMOTkg0TyRU7WT7
wRosvSwdq5W0wpcynYCxgnOLRRLln8r8HvJxnzipZCoH/NMpZKHnoXhdRhUif9B5+JiE40TwXSLz
5xxgbgiDF++TWVQ3Xa+Rck6LuC1Z3HumZQM8jFz/RKLpCIG1xq+S5plpkXxK4Zlcht6O12XWPrdJ
contcB2gADnXTT+7VcrCd0JG3aodVCsyrvahLdZ6JZ9m7RvKRWQInWdixx+gp+dEWdk5HuERMxRB
+GzYHXWbh5RQVUq9cntl2kxzismC+cVIE4/nYd0pzj5NIl9tiHLTXiutrn9KbfjZt6DlDvU2EJ6K
yjNm6Wumipq3BL7gE/MAuBGM6UEl5NDHlCD0VTvtUaEgzzaZex6KLtzjkfcQKm2/L9T+UkWj5sa2
6WwySUsnbqMNWTa+2Qq6c3QmFyw22mmVDXn+N7+CAjVpZZ/SwUzRXIbx1owNZHoNW0QbWRZuGykG
CCJXzYesK6xV3mb1OTLiYaUhRIbMDZ1DC6MdconT87Ue4j5RqpnYOqYR7ZU4Q4XEAGslHC26ZHqW
oMY17FdMRGbmvE2zIcgjVsA2JvlaO+FyAbIfnhNrzq622etb1Ry6dd8EXewx4jJfdbPLTtFQJ6es
UOS1gAZCxpYJgGxHs7jcjPVOU+P8lXF9cwuzIv+Y7Kz7PlBv7BGTKXvVgkJb97XWPcvB7s99WiR7
JXKyb1aY4lINnwiHWjTDjM9BLh8k/e+3ztSDa9ok4ROQEQfT0AYUvXoQ5zc8FIxviyUiDDKQHSIX
1evAN2Q1bXucAz1dL+yb2dT62inS6SE1K/WwwMlSh7BQLTvXroFeI2iKGwXxZjjv8sauH4I0NmHn
LEhoL0G6pPrdUltHDoHlsAjBHc4xm+IViX/AoqHbN6iNuKINi5DD2E3jG9HcvvbS7PS1WCb9hT7C
tGvChLSqPC1Xipnslk4Bog/j5q5GbvQntN+UdgWVrq8Xc8qjQW8aw9p4uhNHL1kiEH5YRXiR+hB9
9WKQuHeEAhQvYF7L0rKjYAN/Nnh6oGvrpcdXxrWVaj6kMuSMkKmzb6cB1hZTARz4jVUyFhBNlwpz
+Z02JZ7RLuh3QVXTid6E6KxbrjQXzl18YgeqhQBONenFFXEWl5k08DMMerZkbdHfr5XINYpF+ynz
wXKNJgD2NWIPR4z8c+5jnMqzZBcHOYMTruur3tRc2BFnlcr0DbVhttHtCBEZEQIGe7idxo9I4yXT
3JEyLH0vysnkoq6/NXn+UCFU5l1XwxsWJhlKeSzsMLPoqSP00auKZThkI3fM6Iu8Cs4L00Xw89pH
wU722WoUWu/q7TC4jb7sHTUIsMsz9hO6DzdGNejm2Xgs9WwNttq4kquYUaG3RcPCZfLRsVOLfzkO
WyvoJbFRj9bynJgLrV56D7SVkOD7SL9vatzRKjDK0qdi3al2CTKA30o/aiFXP6066dVnBwJRUnmZ
E8qjJOeqXdmeBg4Hbo8hizLS17DR7ViOL+UhrtfYLmS8QzF6XzX8RDa7ThjB4BmZPRe5cmqxzVzh
fUOZlQdiq+ktVbfOJStNKlTnzo5H+VOh5e8afaCswrZbp+H0YekWLv8U82mHmYdR/cQaZKVWb0gz
Zs+ieZIEw+gVJTeDrr7f1JLBYUNITbLcVX58rWe7VJSXLgSRzmtup7I69M3SH1Qo0XUd3ZlBS66w
1oSnT/PBT3M6h2bA764J18I5GoiokuS9trRzmFY/wOZHP+45Q0Mlnb1MCRw/xytjwynkABYW6aoB
Ol1HES2VesbNPy/zelvzCnm5XraP4YLJb906bC25i27qBnd7DHqHKjMtXxBg+LJyPtCeDR6So3ij
qelpSLeyt689PoguMSQnrVHdKM+9KJEnnDEMD4Ay3dYJNF2Fsh0YvKL5IufvQaYeexlYD+zZjGKK
9iDiAQ67KSWpmDoiXiG9zIzuIGC2skKRfIRInimQ6vJ1KacvXKTQi9xvoxBuGGA4+kPaib3Ee5zO
xkdG1utR4E+AeKugjaZp555wEoyHiAxN2wYT4bLy9Wg+lPgCYcqhcyqZX6pVcMjY4OasAzx3rlgH
lC/GiDADuLVAC9SNPAayiCfcsV0VYYiLDYd5VOg/XQ2DZxPWIxhT2z006bKx4vAxLyjxjUF/mbmA
r+pFPhi4PU1ukS8q/Zk25SJQAGKkrJbwOS0NHAYLZtuWjktTV0S7dinXTsAqbaLpomW5ectpNsYO
XqhhTh67yCJ7U5a1vdZLLOWTAsydut55ZPL0ox7Di76IPT/JC2fiCU8cXnnnA5CWLtessxUmnI1B
GGOMJDxdE7E3VYW6MpXyQmQGzUaTlrMDcKsHGQpRjPBWs3AOkgqoLjBV4LBCQS7hPugLHfsUHlcS
YOSPaLwuA5jhmdLgpHXtAYs4wx8AkH1nTB5Tqdh7KNBPpBXpiviHH5YZ666lhc51yhZe+7R8pJnG
JonD9TrMmvLRSuuU2qOE/ERY4hD6vuj7CijgOGcyhBLVUatA5a7jEb8xdS5Krxb4adDUzKyg8uLK
ejH6dDPOTocva1VdOHg2TG3lVlsckyxAfBMK9mDbTM4ova6OWbNfGT8HggPvpxK/kWCufZZo6mWU
Nn6R1M+mPaXbULCjQn8yBHPzRPe7vn4xrG8xQ+RzOKnGOcL+Pyh9W38comyVqR8KTbmrc5fjQjLW
e61ZGpebmLjO+pxunG4ZbiTqIvQCiz8nhaGstDLdNcGinsyoh7NNnPfewQyA2uulpjlGt52Nty9I
dDPGLIQpBpOt54hPOlXHRMXyWAb8x16P0kNUBX6hnrGPmvbwvrXbpFy6yNdFrEPbtF6pVilWKTIb
N7Hu1K0yZxQqtGj7epfKYKdqCr4pGCowvaicCUXwM0Ww7g2Nvq0bJVmZZrfCsm1Pbpv5yhCd3EMk
N67Ime62da+5aTtsGvZcnFkrN0Br4Onc/o1823Q0SSpg3PYtrZmv4dJj4hTS9n4Q94gFhYzoIFB2
lV3bnjguTXygMEajxf0V3e1AyrQGFlYjFLhLsrYwteHmFyl4RaYMKAJm+uu2y3/ooX0AtzrSt0Oy
26dvzRyqh6G3mj3yzl2OqHKbqLnt9sEypKDFmc/oYnHRlWufjpphEan3x+z+2JWct8Ro6/0QZ91K
m+fVoBs8y+Y7LogJ851gCvBZGI+jwyKPAzJ+x6QhT0kMmECQbZJr7Y8+s9tbElifERqOIRR7bCN8
EERljYqFEymUo9cnPYdk0amaDxXbfkcC/5FWAKypHIxb5Yw3lsGlzzGiAc/7pPrRj5Xs9uhaTTBB
5QBZjZAipB8s5zFeYW4bUnIEKxUGDjRYoFpUxl14V/7rCxfKMjdOaTJduDWcrTB8Ve7qPFCFjYlw
b1Mn+j4PmUc1NbVAlkdHZGN7abSjp+iy4BpP74z2J51qxfGMBSI9T6ipSom5wilC4YjnRnor0lNX
NWeurSgU7XUw2xZnv5Wt7bpjX8w9LNRst26wL8m5DdNIXDtVcxJqdB6E9thDhQKWp6uuWRSKG3k2
bGtyl3Ga1jL7VBzXzFn4pVoqdzsDYOq43Rpqd5m65IoaNtyZ/XjWkCI1IxIOoc8Pfcr0qFZ/ouRj
p49jc4NqPfQS/sDZ7kPwTIvI5sUUvGfG7Gf2N7VRvyi1sVxwCgZG/VqZnausE4RC8bkL+p+FiI2j
g77DjeFDV3pojudZCQ/NzI2uspfXLjRVF2SGg/shV7JHGXYA4Gxbi9wr2IgXnUjwL2431iT3o2wR
NSW0EjTcgtp6fhwc9Vxx5o3qc40jzFCQwJWPmzxtHd/MwlXetFd+rS6FUk6SGkVSG8jLfB8/VpKd
Wbvj7016FuVy6Ged6TuuYSENsju3gwQx+onI5KSh1XVRU9IVzsodupJXm2PT7ZhC2o3qO+EFT2yO
cuW1x0dzNenR2XIk5v0GL3+flMs51nil8IgO/LS3zR09ljfMyB/Lgc8yTXJXkL7RA5EuOLtFk7JB
qfpu8CV71vSIrkLp+p9DxPlcQz6b68x6wLtoHVrRGvrhVKOYRTOzxs55VWEHkmnvmY5+J7e+R0t+
6O2Nw80RF6c5U1ZdyVOYm5NVKCcx9XsGxZ6jKtt+sImLDw5l4NQcx/D+ZhV7uapqq4b+29UqefnJ
F3T8qK5pyVkLy0BdrpKJ761uJ/Na2ZhJKkao3QykJah7YccZEGlxeeDCvBeFg3xC4lzrWP23sS3R
A+B/587CHH24kkdsq5BAJqL19bpTXG1RdpgEhNtacz4hbrlDMdB1C33J/KyMOMUHtBVJ3WAHlWue
LmYmxInjFfcbEUgJBnF54suhP6dxQ3mlggc3Gc4XQak8pn2zV7LwsUkwVnTEOVKydN9EOYIvbHKE
xAVGd6I9UpJxPTnha1pFZ1ScOy0kLKfKJntFb892Q7pMXtJmAw9qOuQ0GJ/hY79UlX7rjILVJU09
okKXV5vt0I/Ljg5YkQlc7kR1UPRumwjEdMPylGPo6HBteRxakTwSFsZsDXaX5kdMZaVL5VhF7TpP
u/NSI5Gd794YC6KvH0S1nFXzqSiDbZ/jJ5RnXOoapsTZXfCpb8RcPDnYQemd5HL3s+2iNTX+tsNk
wyvYx1B7JmuyDDcqPHNML64Oaybf1lpi2VRqjVtUJDYQtKcNnl0eugLpnbhZaXtGfXzEcOghxjtv
6riOGSNk7KKId2kULVJXnM26PtVflI5wCQNKEa/QMQhsb+n5dJAn69i6ReHspThXZfM6MNOHSITr
sNklg59NR9OONiL8IbmT90SX15QG9zgSzlsi/L706n70TnwqiaFQ/GZ109rofkRirRrVW5Y0H8Gs
XNTxTh8YKMQjD085r0rzVdMds1T31PijiJCZc/dM2JPrjki5doUPJqMXDQD7HY0KewdGcVT3HgXh
3jb57dtwkrUZB7cKcx4m+7T1UqHZHqG76m6ByWPpV5b6lGCshMagrS9FTrewWuph1zaK3AB76LhK
NfF3YnXEpuhZ0biwGcAR7aitmN6Dd9f0GZhMojw9pE4g7nwBH3WO5lNV9WibjGLcdINZrbBPFS/I
ArnJTS37foIrnS8bka6mqDoLyOl30+ZVNgEe6epm4RfGIuFOTdmv8VcqX3utG2aK12haNYlTPU1E
u3mY3D8bDOEH7LCceT/ZSc5XRmBMWXCbKO69sMh8Q0PH3ptvtcTBIC+vSaM82x06J1qs78FcrapS
ZSSWsZmWev/YwkpxaL0wRi83GNAgNBxRqudcF4pY8SAqMWxgJe916dR+GmQ/iAq4MMl70YEFdVK8
RjPlqoETRNfAfyP0oXR5QjCxlwH93moyz9Kmx6sGxlmNeVFaiaS/YixWBW/s9rGf4pMeV9h2cI8Z
TGaEdjBOLqYIqDWjbcV0Q+gl1ldG9ziP031yml+asdsu0sA4SpwRW3xTdPPJGJU94objkjWbxMQ9
X2/HlN/iomzDNLlkpWVTH4bXSU32udG9CU5Ztl1cDDoRmdsKF0j6pmjGRXStJ+OSq5HvKHSrS9wz
xolhZM/4RktPQYBKNbb772b61WhYwKoU+R63VcASWr9GOrXIO+yvjhBFHiebe4hXj41C1rmb9swT
RSp+9HeD3wf8eB6drmMYswQbMpa/9ThwuORUfeLv/x1TNspsCyuSSS82/PK3QWhi/hGh/sXs3BD1
2l7CvUS8Q0FZMuYOD0kgXygQHwwNCSjK4MukSurO+UGojotqFU1wnh8Tg2O1NBxevCakV3DfjrXc
x63JD0YcPYqWTkl5l+Oif3mrFg6saNhrqAoZNJKeUEhfhazfVCZXl6D7NlcYowctNYATXcHsFMws
UOIPwVOPfFnN9G+FmHcC2g+r2XVIzyKIqi9dKCpeZfKG8MgdWyxkFHvVqLrqC2TUTuEYWwwq5nWX
T8ZqSXTpRVB+7piJB5xE8CA1LkPe7iyYRY9L5YcW5RijWco3rZ/xkmi1r0SbpYe74Z6ROC5NDhTf
pJ0DOT3oanhWxsC32u7t/1B3XjuSI2mWfqHlgMoobl2r0Cozb4iQ1KTRaKSRfPr9vGaB6arFTmMu
F2gUkEB1RYY7afaLc77jWv1dM6qdFc6PYfwRQ/6q7FvWiPLqhdiKAGZKFcebygBSogcq7fEAbO5b
sCbFPNABCITwA5AIiqDl3FRsr/2eUUvtHguGbJNTPc7DE06xOXeBldQPU/3kltZG6+AqDgD1tNhC
YUuHVjon5TGNp3M3h+U2M3gnpgwzTNHk53Dpqy126rsCST77P6ZXywIDpaXDZbJMkQtFYdrJLtwX
YPCgaAXnzJIZ5kmJSKcOvqylvqAJecLZjF/NgbhDeNPKZmqnCRZYYYDdZRPz85HrDAu1/lXJ+YS/
4ytV+oQT+pE9+8YQd8as40TbOq+8mX0nfSakPtWu0xGHttfNGzxi+1mK/RD3ETsiBepFD+6+cVwG
7dYoeeTYTFKOVWBtxssQ2V9+MayQz750sv5Iwhon3fgNguULPt/eHpJ0A3MsW7uD+tRR8QDOiZnU
oB4j6FPZGBxzIm8CN73ERc96qlpPQ8Gm78e29Aht6LsHsaHIMBdoLda6nNxb1NDnCUwLGDN7jXEc
eUNcg13kHB2W9txmjCIJYGQOVVS/KHaPdqdwNmS/DOjqPR3keTLO6zx2Pw0L3pXLII8xuPVs82o7
DKJ4nX/GZRnwfHJKplBchih4Z4wMSyL3MZJm3T3X8MmN5vsoytbUFvurZCOsnB3LfnKu6mzmVyyJ
YOUbFbN7wfl0x+gO8ESZtSvYshcLhTR/slryJueffGCfpahYtYkGzHpsbKtebuBhXVQvw03D5AyX
EvzlmPqa8946Rt2I5R7FDE/xdMoJtEYtzvAWoYqzk5B3HRHbl2teI86lun7pYTW3rvWxaI1CKnse
rHDvEHC5Dsci23pllJ3zDFBPK1mUpa7X8ig654bdw1p1KH61koy8eU25Gay9ROuzV8GI/tfNf0QR
P83+wHy6cBnd1fs4Hf/oADyHf2kkW5hZ8RlnRb4JR/WnUdPFp1UA2+ZDovAlUo1AvMYaUFtmCwYd
/UguqZWv5iZ7t1TxIiY/O+NpdjelW4kPz7J/gkZxnDrvxtBq1VL+diEj5TMs2MlNr4upD41/ukUT
KVimFlqsrSB2UBdBlxx/LQC5AOdTOnlufUmmDm1DfvQj955v6mzFaNPYKt0XZLVJmwfJZS1RIYOo
MB3O2d3Q38QZ9Ie1TqCR6CA4Fq48pYs6dN34GFWVPNqSt0o4wL10gF5iQBwzO8gbY3MKvOmXKLrg
1p7ccMNS92mR8yqN6zMk7ludh8+dy0foubswUzufodjK1IG11xa1Ter9TtoHZSF+kzGAJC8BXziw
0qqzx47xNFO5lZ9hoULhqNPpLQ2qPx2Qt72+erGs8nNEgZiE3x4VA/Dlk8FB2VDlu6R8mL0EgyQA
OuQsYsvq5vpGFO2uypZ1WrwM7rCLh8eckYDZlv5mVrS2NnsOWawWhiLejPYQLAbHe+6eGjHYp8iU
lyxEIoYv8SUDNX4nrkv3umHq/NBlQfacd1nyqGx+Uen39ukK1voOYQcf6sGzvsuwKrdVNjZPC3rI
Hy+LuFxcXNIll1AN2fQ2r4WZEcU7PtvXWb+VKLZuUdfij41sMDjLUJxnS0fHeem8XZQBYwO7m11q
UWYfCQ5ObnNaVw9oEQ3ThCMjsdXBCiOxMqxJf5kgfU9i5C2ieAft4m9d3ULgUJpdjxW6W/SB8kKk
HobdIitvQ68mAQ56Wt/wMdoJg9CtZzWvoSyBDbru4J3AjafsNMsvrIVrjlvwCtZucfzNNASbrHHu
COeD5Afv2g5e+xytqZM33bV1ug8b191YDUebx779uSsC62GImX167y01xVrm4aoc7JtClvddiUNg
SA4QKvMDoyRrz5K53hII5B3yUd93efiIoC1/NIHcoGpHR+U200khoAb20yOwrwC5BM6vPNfn1v0s
Bnudj/QdLGc0C2jNir4o96AZViAAVomd/4rsG5NgBTQXJ0jBMS/Yt+/bcASkRi9ETRc635ZhvZhZ
h4JYhdnr/njFxxLHjJFfeW8B89NZIpn/Q7U87waLgV8KQC1ze1Q1MFLeARQQg0WrKwKAPgk7dwrF
8FSG6ZZhyW1ayKNw2ePOKQJCN39TcaKvPUvHqZJulqLf+nCnHADErrLu24g+gYPPhbvsHtu6vu/A
2+2ifABgZCe/CE2udx44Clidq4mgjc20tG+YwEaZn9t8foDB0a4Mj8Q28yp1mvuYvnYCVKbGp2qI
Lwl4o1WqsRAvUT4d3aUARB6q36oO3zk7EACr8iOxLWL2cBvvvCWm6JfAdmNj78bmugxA0VZKrLUj
BpVNHEZbp7wWLLhI19iW0RCDiF5VlYFJnN2k5bIbJ+dt0erca+S6jdiTRIVwuYi/YpdDkhmL9Tt0
Jmc9ZyK9KQJY35G1nK3W7Mdq3oM5WeiHy4gsDPKugt41q2YhQiGMk6/MZQ2okb5a8XjTDdkl1N85
1Po1wyn34It5WZNU+859y8tjkMS1069mAWtF1jpQzHHLvrxcmRjb59hRldXOZ1h8KtkjRnfjGxNS
/A/8QSAixQI1PFQAc9bS7hm7VlXBUWKibe7JDEgY1JmKS7EOQ8ajQ7tN4/R51mm7xecVfteKUC6b
odsmdeQJDcCNyu1X1tzZevArgwhb1PO2rPqavwW72r88B/8j98Wd/G6etPr+1jfv8v8D9+c1GO//
7avYqffm8/tfzZ/Xf/8/bRXxf2AQiPFO+Ljn8HB6OCT+0/qJvxPwZuTyWNoijALH+7uvAl8nRYhw
wGEGIeaY/2P99J3/8DBckNWH0crD/RP8T3wVf7eoCYCUfoT7k52qb/Onf2Y3lh3i9ISl1FW4zKpl
AjiNsEjEp0bV/aXkvLT/jcXv//qJAjuh45HKEOInif+Z/WrXltR9i9K3alRDygeJYkyTjWMzPlaE
CQg3X/6NSeqvZPr/so7we+EaiXCE8lVc/xfyQf+r1ahlitImNuL6KVhquKXkqSSrfkqYPC3uEiIb
leE2CIOk2FZEH/waAL/4HJP+z+Sp6sNIDOxrdGfTW6w9E/0bJ9TfAwWvfzs8N9RUrvA5przoH+Yx
rx1g1KYefKp2viI2G3hmm2TpgzvhQO1GCmuiTQOSYdj8y1N6/58fwL/6Ov+RcclPxnrFM3S1W2LA
CgOe2n/9XNhph0WmOL7nkbt43doR2TwVWDGyTrKBZCmmKjjcA1fdDalUzrnLh7hbV35vOWv21gzX
ZxAl1aNwSiap/+Zv93e3319/OwHxxA8oLWPejn8YxPzJb2sTIIGWSTuhePec4F75RAm2qsTWoro6
Dw+Wuu4ERMCk/yraaH/ayOdZKmur/zMInT/UqM4t9mN5yp0KpuPfZWXTGfzd/Re6duAxlUe/iflP
eNi5//4xolKFzCn4MAqRiGOeJmrLb0M0UwnTJbTVFwXEsmXvrl6z1PgfXVOkauVXob5TUVNd5iIV
vwOdkfHpNGP/YE0hvPqZ0eFqiFQXHDt0kr+83LomtuS0RBtUps77oKjp1oXB3BGXc5kR5BZfb+HI
0su9meNqeoAk6Hxg+Ad9Do5oQOIgARuW90wdmpSLiiHQQxGja9xStHnsmuo2AoTm5lmLJEKnahpR
DzpLcY+YIJ/2ENfwNCXAp/qN5nBLEbPoINRPoRIScgII9w9EjQwuVQ6g8gh2VO/GmRURM0TsLQRW
4kAFjRpKcipYjq6tBWPGUQ2yd+8QeiTzcQnCEAVeqy1QCEqgBIIGCImm0WZ6T4n6JQqjiXkZEG/5
+WXOBUhEDxvMlgOH/yL9AqP10R59Vp+ydh9UP6ebSpcYf4uwz2/8JfTVTZP3zIFce+KfmGSpr6wy
SA0pVegEkT6w+9/odkm6fRdP7DTaxW0VGn5u/v1s2fZHAe/6phiTD124KVEBAo00zQ3CH2HS7iST
1PF3emHy+zz27Oij3njWypRZMd8NeOaotNquenVChiob1BXRVzUvQH+F8rJ17QwTi5V4CT+Yn/QM
vVk5VBDYquk+8DVHNQJhcbZGTWASwjcGKnZErjovbmR/Riory10Rx8lNlEb+LpgllWidjp6P2KuJ
Nj3wTabjhqpjmlPk7QvN9Fy4lLEGMjO9LMFjD0vkRV95a2CvzjlG2qVvglVfO84DdbBWpwT7kKZe
FPH0jAKshSXstVm8q7OIjOSYiCqRTrSiOICaN4vDZTwkXhY8IStopyPpFBGz3jo1D1Hp52xVppRu
zlExPEWKkfbYCYTdFuj4k1cR+FRb9YSypy3fF+1b7qcMErXr7bL4mgshupUVlJxWypsnwp+Ghj11
3QzneQnORmoSUisk9d2g+72XQwcRrVsQg1LYzyEsymXtATPl77BM+qANUCqdiPqYBkP/JtTgbbzr
tLliv7Zp6bfXWa/bndAjv/88gWev6FtQMGVdvWJsMZJQS2zqqmGcUyDt18hma42KoSf/ZtOY3vlc
0kjlgLUS981psoThStkYj6FXoQ5KiIGBP1fFzrHD70CnxbNV+PFPZ+EVW2v+/1CV+gr+hrQ9mo4o
zBE5gI+dS0LFfBbPW4Ec/anwkRZgZGqKtxKs8yaHpphuTeeyw0TKzypIzmVqb+2rY7rue46wBUrJ
KYR/+eQvhfjIp7m5Y047sfjDNJHCVDxSOLYXkKEBHghbtGeJIBLVSBd4I2rVstA7MCoCEevgy93c
OdY3nhx10wG72w6OlBNr5yQ7GX/OPObeQ/nTEq2D8NsrCwpvi/IWv3x5P6k0ivfkehAImqvl0S7Z
LjhAq8m866+6r97KbmZtDfEZMFS5dkj9QiCsp2ANrUZtJWgmxqQ2l5dtL3dXVQwXm9bmF3p8HtYE
bcKN22cAn4YuvY9ISNgXsOxYgya6347IJR9IP4J/1/eMbPvIX8OmFa/k07b5Op9zTIB4AZZdrFzi
6XIXwvHQsfMiTYAYlMH4+WkeOkKIukroS8tY/+g1YCDxhCIPZmnZr7OqGZ64/KuPCHr6TeGocVfX
U5I8kEJlMrSjEQi7bnG7R9DYMc03UeoPs3flL9h5EpzFGEfleUTNtB3nabkHTVOscOnkzNdsGp80
w/3OU7z8gVvuDyt0a/hP4vB6AaWtH7GhbGvroeZJl8ccAXl8pZBZyXHkVag3pp+yXccTy7td+rd9
iDoHFaxBg2GbDSJiouLKYthYWEpPUyXux8gANI6eWe+6l3Kc5x3Krr1buvsudD7ranmUdvzdO/LR
QZCGrPljTtM7tRg0QPl9ju32KFTf3fkemVer6traegM0bZE5T5UMbjSK3l3PuihyJ3Eu4qzlPwxE
1Se8cOvwIr8kJp52HYCJHdFjxQEcILaWyPWO3HMhM6K8IEDOybY+mXB7Hr9wW9Kwf4x+h/uW/zrE
SR5u5IF8hH7kda+QrYii0uyus5lguJ2tQDbRgRH1yURgRrSh0AMRnueM5UrZJJcgpkBH5ZfDe9Et
OyAodn4T1CX2SMfCYhTmRrEf5rNM0nccTAMz4ySyniTosh1Hc5ayLA08Ci0PrMghSVI7uiEwTUTE
8GX9c2tznqLVJhbSsGU0Szckj03nXePBSYHDc0xSjo06Jj3VTc9yatLiMuLL2YU6n/o9hYZZEygD
FczLDTpkU8RoiOPBqIs3y2mbjzb2w8CzWY+S79D1W9vxx4MTKXHbBR3F+8xeOSSMChAIq59wJl5V
LwscTD5zTkDhOWuCo8Vvpm9ZvHVrBq0L9l9i2aoUx3NIFfXC69pdiHieUXNaUTgxF2gCcGK1vCeE
RewKD7f1duzT6itKyWvgM4LirICxgL6amdR1OGyeQyp7NFSm7v317NWBuyezyX8IrTwh6SAuf6ST
Wi/dIJlblPBa0bKnabpdfCTEZRii309L92UKvOhX5vr1cOpaZD7rQud+e9Q5I8RVhwBgn9ltd4DN
2CC+RwpJYK26YyjSZAcukuoOuuP0e3Br+egXgmFHbUcPV2H9DdiMtzG6crhL371Bg5i+AvYEU5a5
2vkjaALPZLCiGEwqFju9F76wR+pRlCbDJ5+s+A3l1D7zxfHE8OslalMr19LrvBLqDc0mW5pgWrwt
sphqMzfqY3LbabvQyWFXHuShd0sWGuQlsFjA3O9vccx65gD7y/kjS3Z0kSrjk9MRMoHUi79nabym
2ZX+qHnl22a9gEDn+56mU1AjKxuusyojW5SNRuZvwPCB3xIreLLrtHPWIUFM02qIr1YdS2BnnoCf
XMbAOxMCNp7IHgrYCgb8wzbhx2wPxRpZTrAdkuGYkPO2hzgxC5yEPeFcjnc2SGEeh0qYq9PVG4/o
jtJtZ8no3gjtPJeZaM61drrbOZTzPQs7/+odbOJdSRDwNnHIHlns6UhEXvmHxjRbQ5eYHmIujH1k
R1aChQM/a+Y1mI7Ap2LGJpGJy0x0X43rJ5faGZ2zAinz4tGpHzCddKc61tmNC+T/ntSzM4z1O7CR
zYVIcRv1aIp1P7SOV5DpryBpzbtgAvMyUOfsqyp4YC21p36DHpu1/Z5VYXfVBlYXNYieaU5NtIkT
uDsAw8PNYtXhFalZcJdVZkdoCJocIJ/bwrZoF+FmPpNOROccIW1lpSgR52fECZAwghBTXsJKOluk
TsNtXGJJM0HNOC+s1Fp3gKrhkiCuKMvkaAKM5N5g5vPcS32So7EQ25NkQJSXdSaRFR16zNfN996p
YoOEOmTA7SO8TbtqH3lyORu0kcCixUcmCW70m6HbGsT327rMx32ZeN+djwJ5x96n3uaJn5w7ayHf
J0NV32Sze8fKp312sr4BGmkjMPPTPERY4FFIz0h6WRiZXRRm+jzLMABlPuNjJPtzIxHNnWu/6Z+z
pfyJTdR/1YY8+XScYmJn3BTbTM6YLh9MspdpUe0rW2PKtzKWvUHTQl+rv+akTXaU3c3ZD9ichy7h
uNrrvD/geud1Cmmac6fvb0O2O3D9mXEvyN7XmYd+LQDDyBNNnz4GBV9xXu57bLEPQ6TdZxhyxWHC
kUXMbsc4nWSq+GYocDY0aGeI5Ox4DjxVoCSZ5WdMUfgdKtwkw4gvBS+Ae6z7BP1UFJR78MXRS+wn
dE5aV+ZsVbhoSTp9jZaUM1eImjlgg8khdtWb0+qNpZPipNs4GpGEBTRWzsitX3U2WPTYpBdLscGg
ILa3eTctF7QkMIIx7fKdTCt8PUSrZQn2mNi8Rolo1jMLpOM02/e9D2WCwKCMDoY9NjPCfTbnV16y
ruW6kzwihOHMG9t1OF7qedw1RHMgdqeDYatmP+d57h0sqqhjRGlBO9d4nxXY0B3Y80dPSzFzF2DB
tXPrvkpzNjlu9B3Ywj3xbTvbiKvlGBMMEkvEuqrTt3M1mTNnAY2bseonSrXlUPq6Wmeuy106Ed4B
rgEBQO1HCPTicGAizkAXyB6q/5jrPeX1PjD4SnbUxb/r0GT7GLTIW83O+aabR4qqFpiQaIARhoZU
5r6MP/o4enJH6SDBL4AqSmdYY4VqkcXOB4sXiKBL37tMZVR8NUyh30wd8RFM6TQdI6PYMi/NfVVU
yPpNWIZPCFnkbtSYCVcBhGZGvRlox2X5lYts2fWoKujDBEY1LjCWFaOs1ouHyO0YTcEEC2MYNHmd
euQrZKvV4jWhYfI7ugNcbRQfdtV8wP17q6Yp+upgSJ75P9Z3aMuy4Jh0g7jxyXhDiaSU/wtrJNr2
sR1vrUrM7yV85XvjSFQgSCk6zFji3ZfEa6KmUfJmDAL/HX2qvA8gsJw6uJs3Cq7pvY+gdW23dBYG
POoDvaQ4JVHZ7GUzyJPHZqrGVgE2ulHVcLKayNwgup4e2qxSt10e80fyg8j+sLwnBBMWgw3f/FH+
6HzURtcbNuGD2ovGoLEGDDzDIm/Ae4BciI+4AXv+QRPQex1RXZR1L4hBUZ5a/rKNh2j+8njC90ZE
eHtD0rbwVzvVGVxWvxbWIPdTRf+zjZOy41SAm6c3Nit+Nh7TlKPr7mu8+a5nhm3SCorORcdvLdRh
VO44Ar5HnHh6Tc5I99DLqnj1Fn7SppDj8JCEFmInxfaPNG/1mXSQN8kl9n6RiNye0kZ8Xf1yROjF
PbtZL3ymYn9CXpNfuoJmdhV4y4OJPPstCyhlMzkNB9u2s4/Sj8pviS6CkQDWc6Y6+7ay+9NYL/FF
K6hKsy7lczSSemmHqtkWPDSHuLhufAu8spMsAMsO2mWNnlqPLhypaZbZxhfDwwB09xPtJxq7ujX4
BM1vx44JDskcW9uoCiz5Edv+aO85kdS6LdtUb2iQ0HmQU5+wtLTkr0mh+zdtiVo6KPBj8oGzkLbT
G1Ta4TWbuiFAuiiCk9fgKCEhoWaMQxVLMi2r4zVs5gE/keejLJzVnDzKai7Lw+jFmj2hmiaW73Pw
HZpgQVNiihuZtk81LMP2M9OTj5YZWX7jPKR1OM7MdGBLjCUA5q0RnXHWk7KdkzOojup8WFyERBws
/jZ1MJO/dsyero4CaX84sQzQEQKk+BNTeJW7UXXxPtHoBlZluLjngHH0Ay41hkvRDH1hP/ugQV2I
W66P+AwFK8HfHjmn2MzGiuq4ngl7OotuJMWZvdccHeImifWxWZi1XLD+M0hryXR0Vw68LBBGjmOh
PolosBwcCSRtR3jCWhMP9xynTfneaZMz5C4RWSMeAqHwy+ACdG6zcqyCH+ZvpSQyax41Wcl5oTk8
VxbZK8nOqym50WAr6dz5QYVVph7GvsAjPJVfo+PVzy4NAd6VangEG0UUWeib6lXXqnqleyLYMrFr
/8+iygAJHLEky609tm6+z4WE5i2Mfzvwll0FTK7INt2U5fUWvfxyk7YzQO+aSSJaAJ3098pF23sK
3YHYy7ZhEWn5TX3BUm2h9Yiya7nZVlPDNjsj+90a0wcIunh0OBLQm/VZjsK7aWT1Ew9MXDeOIwLx
4sShrvZYLDnTM1JgAUe74FEpnRwMOL1BOoolw/faWwf4MAk8IWAjJElETMCyuMZMK9fl3ye/mO+1
r2O2J0vfQQVZEPptAqjc42OWu9jppr7nXw8pOxu0p331nEgez50z2miupelxHpWLdjRBPaDnkQgq
JngZ62gmQwmTammSzt+16XUwUrjWdBMUfYjcwAmHN9Yd5jCWWSUegxa0fMU6vVuT6xfgdcEO4jyJ
xotuqMrZfEJ/I/B4mGqilnBv2OueB4KVNdVnSGh4adAnDuT5rpwI/PGqMgUzdJQxiCYXp1xQ3Uyk
rQNvCrNN3OYmfFg8uMuYEJI8OHoja0f0u565T0Vq8ckQwAm8ZYFKHRTaJuOOoo1hU9FMz4SYhlTJ
uGRTxCYzF8jo51NwXFBe6w3GYc6MqZVfma+cej3QcP82ikzmHs7El2bv/hq4JmYCLvs7RBFOv3Jb
cjhW4rqHRaAymf3gJcI/wAB1+mNWBUA5W6UY52YA/Q0beNFf+q4i/5iy6h7gIJLfYWyq16q3KiQP
jKu7jewQ7nOZtuJF2DPmHJLHQu7lIcP+35l4ZzEj54YmdwfxpgzH+o3c2YRiHhRx/gMvk2G9kxH1
deiNT7nP5Lmpd0xf+viSctfuY6FIcMyjZJ52/K29d3zJyCA97IU87QRCbocp5MnzStec1LQAOlha
9Rylnr51VEk0xFDxuGD/CSPyaMBZHLQWS3kmE97GNy7TPNrgkqwhzvs1r3Gx1J67BxRNUWVZjnsv
urD2znPV8FvrQJBwgcurGdbWyKYf0E86JZuQOTy4bqeOz1PTM6QnWYBDTZc9xFeEvifctPBViB0W
BFNRKeDhKaj1NwESlz+5uJacuY2u39cZkQMZsTO4+2jaed+G2jrO/cgxbyrYyuidrjrYnHwLSfsd
bHEw9pSqyaRAlqu6vO0jHbt3sGxtl2GEQ1kl5wBVnBX6/AqKN3JcB9KiBXT/etbtKM2+Ifm4wdan
xbt1+SW9jRzZb0b9NWtxGlT7pxdXBGJnAkSPSa+rJ8a40Xve6fLP7HYZubvSq15dCk6QTGnpvUIF
IYF3aPD5I8WvcZhoWBoRrx5cqSac3py57K9uTAYrRzs3DU31X49WWLtlsM1wOCAdShOkzq6X2re+
IrA4GZk317rj5RxAsWB/uGol9qEB27/KseLQFTQxaBDPTxoG3LNHRnHUUrkWnVVf2F7OchP7vn/r
Y/lIr54He09wFdrTILECQim81NvkncQlT3uR6KPtoiVGvAiYe2+LhTySXmXsVcZm9Ktta6q5X9ej
NO224tcxmP6WKtwOtdvdNXHMeccFPGyYcUzJjuambi5DYcyl95eIHjHU4fIr8Ov2k9wtQWRAj/fn
DHygnIg9a1JK09q43XqGaGIg8rXdi9GhxFZYt6w3ZquIxse/9lczYQf10V5yHzUW66+PtjfxLQGF
at716DpBc3M/sq+NZfpUFqPrAvh2gm3Ay4b+IRvi1xJ+T04vGulH0hJb5xgRO9du8zj97mO8MV6b
Us+1uR8fs5FR0Woh5vhViGSZNmpQ3gIWvhaMtzuuuVXT+eaSdG5MoHffxHthRcz2NcP95jD2LrdC
FlSo5NKmuSQEySQo62N0qkPYA98oICOntwqPU4J3aoJta08johDNkMQ992VYLId21CwR6Z296ihi
ncBnQgDZ8wXV6kdhVtEszqzyVXqdPZ/NVLrJbxduX4d/aEqqo0cqlX63c7tcXt3kWhlEjkEeI8ox
DsEjhVb3ROYhisbMIeXR0chWgzbK/A3TnxxcTs/MZ0w67gt2JzkgDz4lWktYx9g5cLmiD/OXLMex
NxlVD/cM44v+oe5y9wX3fxtu+y72pp3d9qlYR50gRGuAHkYlB+AkGu1ziWj2cUibcqcYC74hZVs+
09xObsSCRBNtmDjDEF/efKI7qK77/hHJVHuQM9ozkQYscXQQgY/GVNUBMETw59hy0yRLeKGQ4ye5
EkcA+9jwyfcC/QkiNuXxifNwb2doVNlgV9+OVONPv4BH4q2ak81COOVjDi89Ppuhjs6B7Mg1tUpj
8qvnLl6bNJkxZU14YQtSV9wYWWaZLeGfyY+T370dxi8WZe8m1DwKYUmmVmGl4hsiY+QT2Y2HihhN
fQxH/KGZ74nwkKFacE/EnkOFq1ogenlb6AOHgTjQUuGnYUzSfshMBhzgg7GmHYwVDO5Dl717i1+Q
SjXR/UcmPgeeP51IAujXgQOGfs6IWU6nMrwlF8HdBrPWBJDUZD9s/En4RD1wQe5r9ItPGekwZCP0
je2Dw2G4FS3+dKiYDr67us/WThiXd7xBEmRNVlFQhlk/fBrYCMwM2UCx7h6Li/ZBvWJR4TFkIZ03
iLvocndj3MXltsXydrcwa01XpEOzVBXpTAqWI0eUf11SPy2iyn7YYnPYOSPdWlbbpGkwTpbgrOrM
hXCTadxOPlgDatrmZLT0oN2U+Io76Lt8rWQ2F2OeHOfYkK4eRcPvYHGqzdAN6uIuS3oEOMVOzEne
RMRgCzVngpsgdNpWoMM36m02zk+U+wWk4PElFM7MVdiW25lp1oW16XwHHK+c1pav8kfoRwIIW4TG
jYknOmBc+CcNx4i5uTU8Zzi53+fKtBcHccU9g1Qe/MWQQIAm3t5MouPZAJnsrsDN5cuav9o1DqR1
kyNp1TirkxFLWBjIoN3Etd0RSev1EEuAPEajkjgDilzts8X0GmUEQVzImwvsBnTG6xKTHI7x+oKG
BCeTbUcQHVkgHkgFBQdW0eTf+8OMq00K094siSS4sm2rV7YNsCXKgWAiLNRs6BNgdGvfgHsomqH9
M+Uj96yZs/bFyCi8zZdi/h3Lzt1CbkVzxnD+rXEswzRXc6XmrWJY4ZV2nu0GwxBrpWpCay1u8rkh
GGWX2i4haJb8QSw6HkQjSce5ioPW/wt0zcxXnSCeteA3rQZfu1s+dqKBRX5N+MHwfSpyBlK9i12+
ikyz/e/lJ39X5SDqiMhmoRdAi+AKL7ji//9VG6M4L23k2Zy5Bfm+q8jzxPmaVPJphMuaDe/yXWFc
qsr//sf+XR71148lJSBA9GU7VG7iHz+2GSD/LLNmj92gs4X+MUPrqZh3c6TWEY1B2IzRv/mZjn0V
QP2XQIqfGkc2xEswvuDKQ2xh//hl+yDWhIOS9DT610lm0drsoGwOrxXaIU3S/WSG54m0K1JnqKeR
QUTFgV0/3d4IT05vocLbH3PVxyPNU27TuIb9JN+Eq4V1DCym5fSFONf0e5DhUvuUwi9+6rLCkdGO
gK0Pwm6oD+aCEBwYlqx/BjITHG7muKkPomqbh4KRBg6cavFuR0cOLxEdrlnXUEK8h1YFDgIge5D6
kOFPHLDX4fjZliYJu42jBau5gqao+4hn/6odsSS0XLymDIkJRnCe43y4Zq4W2jrayVxabJTwOK3D
YFyOwmuCx8kjunhd0id8mMlw12VT9L/ZO5MlvY30at+Kw3swkEAikVh44W+umTWyqjaI4lCY5ymB
q/cDUr+borola+k/rN4oWmTVNwCJdzjnOcxfKa0OrkVxuW0i6ZKBElkLZaFVQNdEf0WYDgoXYkrI
/Z3PVG7TqRnPY+aBsKc+h66C9p1yzP1ESEVT7mqvsr4RWACStzTG94/sqZIXlZcOWtV01P1ehmL+
kmuTAOCH3tBsMqIG7X06GpQATbyoXV8zf6Z3rAw3PzMxrFypOzRnebFyX9sAs/tmxQJdBEvGA4ZE
0TRHNdQicon8ipTpug5aujArIdCBCGvsmcp1i32q+mFkxBDDdUpFFnBwI5XxcPticoXXasOMNJBj
azBg5vj9tvhbotGHvw4U+Z9Rvf8XxY5IxID/Wni6jd++/iw7Xf/0D9mp434I+Edrz0Pap531jv8h
OxXuh1X359icMNBC1r/yG8ybvyM5e/hrkv+qSCX5b9Gp/4Hhpq0QsBI5wRmh/5boVIr1PPn5vFlf
FthOfmjA//R3NvxP7PdqUYNshDof1nxkLkERFtMZPJKgPqOUFnhgncJiDqH7Intwgyq+TULQR4sO
WG8xUIV3Z7IleAhERKevVFerQ1K4M83v2pZd4BVv7hx/WaatitBBYUBF6brJl4WIR5xhRVIfOhJ+
28dYDEG/jSzy380GgANbj6iOvBG3Ua5mcD9qwFdOkOHUMUvGT4OIDIEkTmSFXU6y7ZPONidKFiOM
nBCE6Kr8GJPgcywLCHuEPtnHDo5afJwsBOJOBNx1kOW8A7hCVDUBR9G1aa2SLtDzBct7XpV9WSor
e17GiqyuDAiMekYmGL9Ffb3sLNOD87Gb0vmIupNB3NwGVXtd+2uiUx4C2Y1nPKdF6LcdI73FAxfg
8iN2rMtm9466dmGwnhWV9dy2KlQuSq3oLmXEqtstL7Q24HL6ockvbWo2JAJhVLg3ZRvr+M62Zggn
mxQvcv3VELP1rWksO6XCHzOMa6ONl/g+ioPeu/OsVpYvNYkx82HGYrOtXTN9FbYWyBSYi36OG39+
73m8kXicD67v7ds6VzdyRjPZhTW+fuUS2XboOm+40kW5pDdg5lk/WJ3jgP5MQuu0oD+JOXJLMT/S
Ck/fUkdkNblGCmIF1oK15YFHVz+wSAjPWwsGhj1rdWJIndyWy5Sdppntndez2uI5D9YAPVbs3rOf
7+x64/uyMIcESCAYkrxmHwTpL2OWzOeXlPU7PpdKthtTQrZqCLlG40XFHVO+XVRuMA0MI+hhiPTs
nYYpK2q6tsZtv9QB3ZVtEVnWYykMaz7eqMDwN4DUZekpgR9c9NEUC7oS0N5nJDL4HRbnSVkXQ8LA
42hCpT86IS6y88WkaXwOggd5VsMEetx18cATG7HEkJ/8FgrL2WLH01s/Le9x4cAZYFCFjc4f7gOO
7o9+Og07GpSF50St6su5KOJrYhPXVE5J/TgEbXE9uGu5bthzXoUxOqrDCJrjngFA2u4rb25Rjlcj
nPR6vkmpanZORpr5te6a4ZY9PKZ1g4Em2xUR8gegwOXJiQHXbhgJufG+mwvrKOm7JTKeNr93qjX2
GjZBc0ZtKW9xgtVvEUHbL3AXZbvVPk3RtstRIUDoJTdym5cRI+Elr1wsLi757DudZNi04Eahc026
LLMuU1rXT4yp4gczN/IaOU3OlpHeo+vPcD2BCnvsAUknBieHSUPodyEWar+wmEVTDaNS4fZsepSD
Y80qbg+tqPF5mmM6drtoh8Bi4DLdEOEV5M4xaEtDzrprNz0Qh1hM+HYcwcDFuYg7coDvgy5do9Vz
QoLsbR1Z2On3TLqWqoAB1FFtv9ftRFtFB5gB00t3HUGUxHeaMq2RC9YVbQDkvAA1YEIcpu1ikQv1
AMtwoykqgGtPwvQSZm1rY2Mx7gQ0PpjKABMpOmnCCno7e0BaxMu8cieGYNNTEcYaerDUrS/WOGRY
lEzwO8thR1fLiNZmXNFZHTVo/IieDXsXnAw1xW+EJ3QlLkVQYC+gm6vsQTv5RNqyGKr2KqCTbK9U
iMxvjzKypdetpqEcPrYkS6NXalOktQTzFeCRqLuJBfbU29B4BM3ZWeOfiiCRx96NnE1V2cUrxqyV
8GFQ0/Lp72IvZ5NIeOG9nksK1Dhnwa2KNDsow/Ews/DJNg4/6GrxmvZcZ0rfxWUTgZ9ak34TJP4b
Q7doHUnso22nunuB+AoJv3WClu6K+fc45cUhGRDbbeyuFEcDeOCJSbF/E/WgY5GM2cicKnIl3T7y
N0Xsy7Oyz62bQbGvn1onO4WqVLiHI439cUqwbc/Gex3nwUfQyZyF1feys4MORlM8VpcBpzoszGaZ
H7LWi802QEO4L1KPrfwIE3DjOMY5OmXnI+SbneCAYC49Jk4sHr2suFuQYxHYiZypHvCDSks8+Kge
mSGwPN+UbYscLq7LJ+pvhSmZzxqCsv8ZEEDTvsYRB/L5kI5j8zXM3Q6Wa1Ihqs1Sny8ceXb3ZKBP
sNGHYDS/JIViakuqJT0uSHKCZa5Mm0tSiZMuffOUcqxnZYYMuy5Z4PoQpimZD9wgzs6duGTgRjr+
iA4rmfRWJh0rR3+ujwlSOlZ0A2xwlS0G93wpRbNxtI/mIJEhGkBhR/oqT9ji7TA9glfAN3yEHjFv
m7YXLNqDlIYhKOaPDMZZ+bol6Zw702VpcAaCO1fZfpm1e7AA9m3QM3jbhbn9MXdr/eoNi71rJgkx
z+buvC26xr9E8azuICGtnC0KYCbZwklThvhADGzL814nQ/m/ZSaeHUILCc5+8ebs3ri0XyyC4/5t
VGgzo1MZ87hhIp8w9gLdFcdAPqPJP8xMgPUxTJL5ws2Vc1nUHviXNGLIMfsWA5IFKuixA/zFXY9D
nRD3v19o/8+q6P91Hq4/LaUPb2317d/Ouvyt/Nr9XFOvdpzfYvzUB4dYMolRRuNIcSnI/l9Rbfkf
mMYpd3V6+YH2Vv/Xb1W1cj6sKX2K/9NzbOrrf0TkKKxcgVzLal+sRbUX/B0rlwh+V1RjcWLlZ7us
gzXKcJ4lq5/mp6I6rUoMEQMr/sRPutsuDcSZbKOHUPcQBMcZ3mibdPuqN+6rKwYQ6EHZkpw29OdJ
mhE00U47XauYU1RDChbdVz35DKetPrs1wv9xnRHc+M8zB/lAfuoAfrxY1+GzYtRBLrrDp/zziyWi
Z266PnDZOy7DnSiT+Vohu9j81A79E4fT9ynNPxqNH7+GT99nQmkHipi83/+aSaPMqSwWT4Zl4FNY
Ahvf1lWrH8iyZplfyZptPKeB49AvbyY5NHfsX9lN9H4KljdJOipsdt6HNHb1yfVQO+Qxz71NwEqZ
wy5ZBvy5M2Zsk/bXdlP012mDfaVmeBVvHFaqtzHn346gZ+8e+Di6CBnwRKGGLrwGApy9kB8whv3j
jFCGdWBcFd+qIEjJc2nq8ZXc5yr5iw/ln1wofDDOGo24OuOk+uWz76d8kew4nS3F+8ZL+/lQtn7+
2EX+eK1MC+jCk3V07BizUv7joT0lkVPY63pousvHHpwgdwPpCX123dPV2PtS1Q5xSuynCDxhhjhL
9zfb6L+8YH5JOlu/So+7h7wdkmC+u/h+/1VKsgUWfoPYTrARUSGVU0M2uhrxM+SgNNRyK9KhO7ht
hW47yZ2b3GNaKAJ04VMFKZC5s11fVO08f4XP0Aab2CzTBaAkEC/TzaJaYNsIJZKHvkfTBaqn1hiQ
JlSKlZjZuv/5lbmeFb/cALTAlMLkWdlUU/4vXwKNeac7bo5tC9R9zSGHyF55zpc+11hmWiRf57ZT
h4+JF7EVroZFbUChtQc/HdZCLGp8yh/Xnp/sxu2fQigPCU+YDDkdyon4jvW4uTXjMJhtC7t/Y+YR
eaiHURnvvmvS14VHGWrAcEW1OYJRY04oLraQQWTv+cACpZxT4l7SURJXbE8loI+5n/NdZ0x9u0x9
vw+tmgwJusoVRO/HDz4b/OfBRXg8MuO7g9VQvw02Lx4gMdjOBbXeqTQRtYxhkvkSO0N7mgWCzQ5B
x6Y3ecw7qIp23lGXBQinfdRegV8js55Z8Ae9SG7//EtYz/I/fAngiRjD2Wo9JFZn309HptUULdp+
zIxNGbXfvLHMTn7Kx4LfKISYFxHSsJ8clntWqfS+FFFw8IdB3qWTmwPNsPhOOoQSsh0/Jn7qw9Nm
rPuAXY8chRzvwA1EGRRcyu2R1+gpSq+CuUaN2ixhG++R081XQ8hWKy5bOv864YsicWKkW0LlNInx
cg67LN56WGn4Sxbkc6CjOUGjGc+x0hoI9qoWsMlZxSnSofRARYdWN1JZeg95w9W0bHO7RcgfEuQ8
4m3jTc3sdeVkzZc+XElRSwgViBBAMcSuvXdtsLlZ5wD6YPZ35WN4UQcnd+rrxaIGw/EUn+MIY1aa
wGLLWJnJ5pJNk1NvgQi6HxNH3VidNmiBywEwd3brDChO6Xrjg40LDVNG6H9Sc+GRV1N5RERpisWd
n1gXFg0tud9Rt2sLoZ8o0FYUipvfOUugzV/cf7/3bP44TQg2D9Qau6uV88uDIXeWTNmid9iTc20l
c2tfZiRgYW8I7OMyuWqnvbz7XC2xffXnF90f3MjrQRbogEmHy84Q3+jvL7oiWjTjrtTBpVRX0IBr
85Jq179oPda/oC1WoFRz9LwR8hGQgzwgyMpJhvjKChq5D2gLN1Nnlxd//rKc38/kvn8i7DuIsRSM
pTFor0/sn+4FwdzB6HwW+HsSd49KZ0T40LWbECgYsKNpObiEh229jHbJG/Fb+VaUP0ZV2G+rGC4B
9i/7CJ7fZdxe4FxL+qPqpdjFuFwAZzIdwfLtfqGGAijTeeYvnmre6rL9/aMe9dZafVFQBba7Gu1/
fv3zIFdsDs8H1J3ppSrT2aD/d+byFGZ4hxaXzri0dXJYqLFPdcGQezsIDsXMWWaUvZEp4Ndk+BWY
o6Rc4JE28hq+XRXu185vx3BEXHKrszhoGx1/7xj8qzRke1zqgqV7KsM7L8/NdVHCyF55uJITBLty
JC4sNS/kUU2BvlhFGilZADXDLc2yv804PqTbzc9OD2csD1PxXHyfR9LOjSP6z8W9kxkgIFy25izn
1V7affKIFo04MvDMOzF3arf2Ju1mnGOANH9+aYhfndhcsT7XvWKMTLip4/9icE4XnhCzEMjtyJJ5
CL0lPC0NhhKXrcmxWEg+9EveHSl05oiqtjhOgyGvRil9BlaLyxiBBAvdvr1UlpI/VgP/sjBw/8kX
77O58ljWOR4ohfXC/unC7aJxdofYpjAYi+xT07j6wkJ77UZSHMpUqQObCfcIdFnsETpHEJual2bM
pvOAlenRWRLEc+vGtbcod0r45GdM0RqCGTTAuCg9CHQRj1CgsSEuvb+PyGEgWyO19gwHvJdsrNLr
Hh/UsfAHmnersf72xy/XJtl3BL9b+0iUfv8GLXCpuljlqZPInI9VLfQ2cUKx5uKBajF9cIk4yodh
zS7JljuXnVxgkr1SI+9g8ODWD+qrzSPmr+458YfnJ6+MLQMPNdd2UF390nLUGqm0raCiilKyU2Yu
RL5uiwreH88yLfITgHLMWfpZ2Ty1hDxn3BP8BT7hDxcnfRggCS1xtHHbq1/u+wTxqmnY4aG/n75A
WlcnxHfiUDjR8hdH5B+vNH6V47s0E+vGlC7r91+EIQ/Oyu2cFKbI5ED6/OCJN0aOlu+nx8r47isP
UwA1PfnfHxl4dq8Vqqsndi2oT0MD+B5dh3XhuJLMBD/IxWcwkacAZG6ChkESVbGs3vUFm+QxrVzY
v9WI9vOogKTfkq2XPtjIv0PmLhBJwAdgp4A+eU64r9F76aY3f37fe//ko9WE8wGm0CzAlf7lwqPX
HAlEbTCFU3vs4A8VAJxVeTkRfvgIjFDux2pu7nBAu2fQe1Lk3JO8qUaMB7t6mNxiDY24J5rMA7pR
jCmeW8D+X0LABffJ0l7YyO8eihZdIeP1kZnkXOj2DQqTfuLB7R1GKyITSeQZFa83or6MxmSNHenw
seaN3BqZE3M2Ju09gTj9m5MOy7cKxOBLVCn9nE+ZvnAtx/888Ryi1q1VdkWekik3op9syJcecPYu
hkq09Dk5eA0hEhvC1dhzmufaiDLfBxV6Ji6nI0qA6ihFegPDKtwjsHWSH9fx31px/v85eaGS+Nc7
zP/Mo2/t70OJ+fO/ZRILtpg+Q3oSohW3nvOPgYtm4KJRKmiWmKtaQvGffpu4uP4HW0smMZIZzW+7
z448sfg//l3oD8EqvWfn6AkKBYgnfyOUGOwON/w/ag7OgtWaKQhcd1aQjqd/efQkUYxkG15vNVlN
lD20diflFWkN6OzWlsuZqA0YQQgyaW03LJv0GLF0N9tofbtIARjIW7177bAxfynmCWkvsTGqHrqd
P3ZId5+xUBDhsw/gI2AUZI8PRvwtjQdh3/p+ZGPBKoY5mZxXD+XRWL7EWJFBVhvLMZz2C5NF+egn
+eTvcKUM5t7tStrzqRg8QqSWyRv3GlcomVy6bC762FndwyIfY+hUMLeRsWagDzAkM4LtV/e9zAqG
8CQ0L1usQfHXyNV5c6zS1I7PZAqWE7pZwqxzhG6L87JLPWtHPJeVnHxd0oM3gRj7q7lEC2htpSy9
Jn2RvalNjFO9XdQJsb9Kn1iBkQ28z0d/EveEBhl97DLpRnC1iukBt3XQnSSDqQBS2xQQUNiXlJd8
68o+TD0j41OhaygwsNyyg1MaXkseC+yoTlnDE0fFmRfMZCiC4QHO9cnUQWnIHi2Wks1K24ijQL/F
Usd3SxKg3E6pLYtXSxUHjWdqIMirzTp4byy4CHvfF4z+ouW8gcwW1psUBYZ9nhPbdqaVta6ZHNF+
zsjvoL0p/A7vVlLA10GsWZZYFA8YjOO4h2wvRNudR4yN8GjKSJbmfq5tP/pIU0z0WhhZZAGixWPj
iN6doRlSyrIpru0ggWfQ1y3bvcIKZoTrMrLKAgp9yUZjyTy8h1bFMUcgjcVjZbK0rk+FcJtiy6Co
yQ6ZMj6eqColLSVBvDnulrlrJriNqrtuPN1ZzFiMzI6ogwtzmtCL61tU4cu8z3O4C7swGptm243a
IbSvKRhsBNTej0rN6jbyqvSlzgIEiDEypEe1QHfcppmP09vKkbsXnPOXVti2VzAhsKb6CduITdBJ
+OODVwPLXCBYBeujoHzq9RjLMx4k0TuOnLQ8zsI3BPGEkYTpmTpZh/HbmGpnx12uTgqPTL6LwwLU
bVcp6waESMMQJJ0SgYQmDcpzJNZEZaX15Oz7pGjtvU+ZMWyxCyQCyx9o1INdmO5LtniRIF8QBgmX
a2F9FDWRbdvIiVYafsn25mBSlPXbXtTqVQTFgK5cYb7YBgqDLEY3JApbTV4qS+fU4zvzowQqiS6g
PW6rNCLhZIp9q90sUqi3jt/5PJrCesdB2MNhTAUiQmZkrH/iYprybQTNgmFRp4n/baIyvQsIIhp2
mU4q97IyJn4hTtcXG6LCaK3RrSbR3q2H4A3EELqorMRge7BaTsxNFVb46OwyrPb+OORPXpX5YpuV
HZZS7tblAlFw85bqhly3DdNnObNh5Pzthr0dL3I8l1nukqfeexlfGnsKRRAui9ThyAMUa4Yd1L1+
i/VYkLjQwR5nB2gTNQMngXtt2q9IBPUwUE3bN3hcu/xWz+ScjPhvwrIgcWrsiwoqQz6Eb9M4kaux
jULgH8RkuVEcfzXs0zQ31tIs0Fnq0kNNCe5p8W4wB2VGktPQ2u4pGiIn+9TlsS5PgeU0kmi9NJ/v
ElIjiwOY/ni5KKq6I9yvNnXf3Gex64MzGtN8PWzl2BBpwZ3Jub3uYFkf7UGvVgVbJRSL03nBj8/J
omE/g0nU7zi592EpCeRBPxDWT2E60gHpnuDO60SUOBhHJHL4QxIEKslnLNqButFhjo4OVXY2YWsK
tSTj1hG9/wkrc++c1kO3IFsJOSAlVTrCYfpa0CXaaDMXhJ6UUSOjKSyAxj3EbVmXRLbIDKcPWYgZ
S7dCkjA8NVV9Rt6UfuvTxHkZJ8ey7scRHw0H6SBvJXK96eNsCvEWozWHW2NS1nJNx1Nl6xIGHD+L
QtjdYZ5CFKOTw1h5E1v2gNFm8Kb8WmPTwoyj3EE+BHogH1gCjTFM2afoXjmDeMhtgfCiZ7gB/Ncq
JXiqjDna1teNwd+OOWJmyeWHl3lo0NbkqVVEOzTDoHUaxmiw/Sm0G27FCmVyKxk21dIhXMFtl+mR
ehJwamBkk5zxFeMqWaaRW4tgnyTcO0NsOsCW2QiqpW19KlZBLLN7RhpkQKx23No1Usawhmqf+AbE
mNcAfE9HC8Avw1cfOkeSN+0RuJTN/riHIo+OBQH6BpnKmmRTFyE8mHB1/cVlrvlsMH7crfJpj/l6
0h5sOZnoOOU8Opg/tvh3YFE3zZmfVeKBrQnUU9FYrroSgFuAMo41eDaXuM53yFMNE4uwFezCAVlt
dJc40Y6YhTi6QU04LRB6C9zfwdTUV5PI50dk4lUGrLb3Ed8SZ+LtQx81FdQDHBUdE0XJJ27bSR4Q
u9vqQ9Q0VXl0SGgh+xDxEeavzO+Uv7frIHOnfZk5HlrulPTzm5I5j71VhYz5juxxvE9xffU8BaR4
HzT+ZuDY+eTubMxP8x7fL2bltI18vM+QMTZ1QbY50sFofJiLDpMKybrlPSAk9YrFr0XW4imGxj0D
nWwTLyVfGKlLgrhqNnLOWuSoeJ9xFN3VZYulNHeKgmNOt+bz4oQsnB0rdG+Fqdeldl3qai8ortR+
dDq/u6C8Mu0NbBie5zuHU0CeN0Fjkrc8aLqO3BvEaRpnGXvy6dGgEk+PmajCLwvG1goGTxc99CKY
xUVEiHl5DeasGb7QC07vKDX5ZkdUq1il8gwpQj4oD+OQbPoaYYN0g23qNR5Ncu/VOAnbXu3q1GUr
F0eFyG9DiRAVUzoKpANx5hSAS6lUdSMitxgP6F+Mz/wZ/K3XW01HglNBOFbJZ7B1p9WcNMAoQotQ
5TiIsmJiWF+RfPAmitGudmXWtu0JfZbln/WBzF5qxmD9jchrv75zWKS391Zsde1RuFX7HuTd0uxl
iSFzQwLYbIMJ0Ul+gK9Wcu8m7aT2UVKpeYtjOU9Jikzn4C0BS02kqzuLCuQcRrY9EfKt91y62Mc+
MlBIh3svpYhOEijOTNZma28Be9VNfIwRS1VmOKqKt9FxI1vugDNg09ugsklnIL/Z7S4Zo6fvkYVF
bxOlNjEezixSbMJEd0Bqbar+usZf4tJdRzlq2HRFywltZuQmaO25S3OejOcxOVFEp9Vpkp/aTkk4
TBFTNAogTFEWKrNPCzbtW4osgLn4SEjYCqNQk2fMlaU2TTczRhyR473oTCOjMx46/m1mq5pSPKCI
JtqLhL86jMlh1VUvKzD0lUXiEMonYDqYYq/8cQRUhUuKJjkU4xvFC8bAJMbguV1Qyb3CN2kf/GbJ
7G0Ir+o2yyfH7Cq2ptjBRUEYBzKa5YXjEfMl9AQbxa7fhgeMBBEVlsvnenCT2H9OptweOJ+YQlJi
YcjfDCwI3l0jx/pYEz0AQD+V7ZMxLmYfg/QD8UE9Vy+NwPrMv5FDbsPmYWxeTLzGoSGdb6MQo+oT
g8QalDCK88/CUxPSzoFFL6zIcr6viorRaZ4O7lc/d3xaomiyV4l13QIQr6Km29h+whM/avOKpMNY
LaeowEC4VSXO7WPGooaIlCFrn+eKynlrO5VCD9iWZb4d4ka+QTeyv6UE+iJTZmrd7tM8pXAlZB1p
O1EZDFgCWo/4x+j5/zr3f2fM9We9+/3aVf/bf763yZe3nzUT3//ajxbe1R9spnIugFsbWJ10aJF/
EyKrD6ye6Z8DRzDV/O/23XKcD+xDHTTIRMKvqgjmAb/175ZUHxi8gXCFZoBvev1xf6OBJzH5lwkm
TQOXJbJTJseBg/nhlz0QciN0G1gGoZwKjs9ojfHBCdtBQ5J+P7w4RoKoHy2EVpfsx5YMj3WDgI4D
wOtq8kgwMl+qYmiKHa4cU21dKSnBti6+qmvusEHfTtwfSO49xnzhXSbZIFyWKWPDvcuztD0theKR
QtoZoQkTVjyGemzOgl2i5DTeU9U5YQHsv3Q7Ni4OWrSob+buDSynPznkwjmR0DsTWtFtCebN7Lyg
ndUra7y+DraoIpzoSMgciuzN0uA1vkGtYhBOLiWLRqpuop4eJ78mRgapZcBuFpJ4foMgisCZrISi
fW87lpfdYVKqi8+d1fm3XlQq+9YblNTnqiKTa+eaymcULQzPJSyjTXXKx3bUD8PsV3g/k1FXJCSO
E+aJAhVzSixUMC1y5/QhesdUJWNwxQSP0HN3XHx/vnK5YtJl1xe+a5MVki9TdC10M+gEcNlczS9e
H1jL+WR4lH5z9XcjSj9WHY/tmIjCXbAU1LcbuYiAhtybwaCdsOMJKkQRp0jcPDQy14myNCJRJHrW
WVG7qX7XQ9cPJ0SLS/dtpgGiReMUTCTiB3zKloNulrE2OFHVlwDa4tYksdn1UIOWUxrxlbwbO1fe
LiF82DqEFebabtsUgH+pc0VNkuaKhNEKVBmbCd7gGFocr5oXm/BBJHk4rH+eXugmpxfC6RKUwfIM
4xAU2dYYZjig+XIluldpRBc+L05smqemn6rqo9+U+4my5bh0yYMLCvkCN2f2FIH5OosmEG+UcM9y
VvVX4i5DfGzj+IxFuqZ3B2m5Xri3cEPJTlcmAtwxUUYWTUTJXEQRta8xDL3TiJH2J3Yr4fDS0OpM
F55DZjTCpGSy4TTatB8aJe+gdz6mes+g0w2KB6pPwLGpJDAhJT7kNrT6+sCXytMPIh61im8xsFtH
Tfmm8zJejhFJBukjSdVLEyIqOAswfhEUW7CetK8zk7X2x8kKeA6v0zRyzSEyJWBmopqksnTjNolX
flGY/XrGtSbzSLFNAyLy2FRnzicy04YX3EfOvsHwNMCtnAv3WAX5eODmCl/4ow7rzwGuAbZG/Aak
lUXNFXzdVp3bRM0FW9tux/7OqlkkY6NldpajFKwy7tk+q6T1DKS/Gz/PjB2mr1qCCjpjU2J5cI/y
KbkiJ7hy3lvbzqqDsAgSP1dTk6b72J55VhGHylzppu3qikgoqyvu8BaBz+3nJhRcdaRZUxQAwZRD
x7jCHn1pthIIAdhJ/Pkv1hiDH0gzl91+PHBqXNfEJ5+z+U3kZgn4PDeTttjSB0CZTizvPP8QSN+i
QysatYWQAZwx0kTnOYRU8/werPQym23iNgmBz9yLcOmL5dSLCjUpVrwSxAvKVmePz6t4HtGydsSa
BNmF5bbjx4oqhwwvSmg4jrUEZJe7XvkMLW/5FmLSvmBmyDwRefNXpO+A8FG63wGRfV5Cb77DVynd
s4Q3Ta4pfqvD5HQZ0Yt42kN7ISDMNBydvBAyyUjaqM78JhHHpRqnfaISXhko6O7FkILlUbBYyZco
nKxPVBTRTc/P3GVABvb57M53WDzJfrKVe2zCYb4sHQirETmPtx1IIec89Lt3BfFoXYmX8gDArH6p
FzYEKeT9eWv3wnkfHQroTevh1iWj0oeZm/jTvqDff4jcBa2XV47Ruw07+ZkaiMbADBKW32wQIvdF
mp+TkOpvw0R7T1JNZjkuIZpX9BXso53KyS57tk4xMwPS+GKApns1QVPaC7ul/Sw713wb2vGxbxXh
cP40ls+ytJsHbn6n3QjJhI2QUCs7G5CGfdX5yAyCghOpQxntXPx3VyQfhq8TQxBxmeNw3TMJgj+q
nSm9IeDDv+VjNmfMKLLXrh6+A8D0cBg1b2pTRjbYB2T6I8oZ23W2ZSNEfaod1X6aeM4zTTWOao7+
KOVdbuEG7YUfP5e2P7KV0cwXQyEfVNyRAGFPA2tXVre0OMkdcvtujxrEPo2+dY46EemrWz/YmWmu
JxlM4c1MeMupTREvuHUxjQiuvfkCgzj5chgC16EJEu2wbU7DXNrnMPO8x1Ykn2VTl+fCRJfoBjyS
+CavfxJ1TVhzYMsrXxLpOOv8oV6WZYdRBL1AuwDYriqgJUl42VcOegjMFrcDBmTsdGsV4NZO8ZKE
nX/uYFe8mzoMdX1ZVTc2cUP4IqzoJUjG9sggeNw3tme95wsU6i0JHTBDAdHIW9LWm+yMihvuIosR
cLYgJw8YbZLLfBneIZiSPpeclRB5X1A4fPSnrLtncmDt8QTLT0yhAesn9TX50VetaIazNK4TxAeo
Dd/DDFlJ28YXskW5JBoZP1kWkaOkpe8MeLQz0omoFLqOLhh1YGGPHCz01nAZTIv3J1im8AG0nnfg
offVcZFhbxWuQbr44UjKGzjgqTzQhKbNbuxyrz6r8egDIa5tOt+kv6HDMRfUN/rEgRpcFktKDGkR
eU9UQJZ6bap2jL4aNYtgA6+suYOhToZXTZ+2CxKLIWqYhv2nnGlruAPMEzQ7T1ckVYwEXdT1DrBt
QI8FB6U5FREFyZ1Y7Ml/yVk8fI41y5VdR7jhKUmHcscU295ZtXivI5rMA6dc8S3jcX+tB/Upp0F7
KdqY87lippj4WL+GsIuaC7cek1PYk5jEehSfCCBVDpghdTalbzdXuUEc4yksZn7Q96yBTIaOe9bP
3BrWvE8t1zsCXh9YpMR5dKgoM59MPibWWV6vx/YgIhCHA/ua/uAjV/xiYmtguzES63kjJUTyqK2b
L6BnnD0Yo3m7QIB6ldUIHbIFU3BImWvsIVXWe3hDNwjUYVNL7YcgWWETWE0OCY80bLKdevznFXvb
bTUtlx72luhQ1FArvifqBeVcHiuiD0DBWr44WGIC+plZFgyqwmFhKjtO0Y0izeRgFmfYd6M7Xbr/
Rd55dDdubHn8Cw3eQahC2JIgKSq1pG61urXB6YicMz79/ND2nCeCfOTIs5yFvXDbvqxChVv3/oPH
A7hAeUmsKoSFfjpgiz9m8KV4G8v4y6h04ssAEv5pcGSuwTidyi16SPaLXdXNVQe6Zju0+c8ptVTs
7YGG8a637wotS+9A7NZby54SJB51Y9fGQr0K4p4HuNNWHI9G+qHq8DeUZtS6tV+HT1iiZ+saE6Ot
12PzpUt7upY6iqyBVTwnIYW7qbRV+ldT90uX8H2HxPqVswR2HRWPNWgpNK4Dy4fk3D2RHNRcoaFI
sQF05Jp6OCSszAv20WT5dxWdTDK5ASWSCR2LOK9/hQka9zMbwKHiJ8qnik9oXKOznbo10P0XYaDn
kmdqsuvyJPgOSMpEY9hmm9UQ2Z5rCm87UWNZnPeteIVIlXyqo5QeEE+PASv6AZsymmfko3Aigg+i
R3w+0aIYHRuLojI8vlgCb1Kx2LHaoYPQH+m/MyQEARGRVazqQcVgFlUapHBDS/NXMsYLTI/7pN0A
iDb3RQxsCrpIRqag6GJfGWkVbbLU1mhs+JWnXNv2FBVrDy70rm48/TkF/+CwIovGzREd9AAg6uKL
olfytzTH5Ltetv1dSCfItSZRIbADC2RC5BKvoUhFP6fBG+qbodvpdWfCGXdpJKBMYXiFWypV2T2m
iRUgSgIUlhyufkh05MRoSFGmgne1oa3XPIG2lfeNqrGsIV1j9JTkHVITXjj7s7d/6IYoN5v6XC9P
1IpFiBBbZuEtC0XsDt/ndt0WqGhoA6qM60rplBVor1hSLU6wKbeC6RaciKXe5SzrxM1GvWI0o6bj
OYgI871gsfb3eGXGn2ixckwpY+AVN4OMkPsobeMJ2PV4VeaxiK47JA08t5GiRlFB5ZnRRwPuQzS+
0DiwtADx5iDWhpe2Hmc9xZzqlRInqE8manA1Qp/bkLPIB4Mizw4CuvlD6r0KRh1cyQPCvmAJxzi6
RfXD/07f0a73vurrKF7nebXp8SQKVvFockjFIQ6BoRNRYc1pPk43Mpco4hgobWP93MZfkeMh60vM
6pOPqtnWQvqZvMSS6m8BSReJIS/aK5xqLz7e1N+7SAthGkTdlypHYq8VlAE1s4K9Y5gp9w8mVx/A
/fsfbI702SYvd14cx5hT1n5U1yNvgQ9K3ngY4kIMjWQAvrUBg3QfGuiZOLnov2nkkJuxNMWPLs9D
5NgiqcLwjbzqQ6Ka3b7ySnGLiU72KbOd7Cs9EvLnQtBEQo2sKZ6KwlFRNk+SGyA36quJpvwmwyF+
rzZI7SCTOnk/BQ0gV0u9/qNtVP2jCtg1Ri4A2w130KXPtpxVuhpV7PIJBV1Ob+d5xoOtDaXrr0SD
TJuIbWzqCq14lSqOKqg5xD/GzIpuyxA3WcQu8JVTRgFtMJPXpUlDyZWqeAk0zdtXTTd+HNEowQKA
ouboGO1NmbMcW7XxfswqOKtG1sG9mQ7xk8aZyGWDzu2KBnH8GOhOwiIb6m/oWTvwp1Vvqw9OvTE1
G1FMtb1NzNS/zqi9Q01lClDKS8qPNlJhr01Tpnd6UfHA7tsQeG/I5a0E8XiPImmh6PIq8TIEDurQ
iIZ1mErjVXpeemMqdYEJq69tSiP/iLAOUjGDpuVbx4hCc8vxPdpoLIwhXQ8vvNb8NllrbSgr0ljU
A8WERcaajrPKeTY30VLegBzfqfbo+Hr9kpV0INApGnuy9tbH9hmJ84n/ojedR98384LLFVfXlYF3
5T6iWkImTVUadp9qXjWkSpipA3ZyaM8N3Tc878WXdqj750KbUrlGFUfqG0Ss7c94LaOjkkWDAxZQ
Fg4uEmWIGVsOe/4qQlF1hbhxbOyFiEtUjnjY1Tvy459J3Vmup9b9Q5cJidZcaf9W7aj7WmO9Sq9h
stvoQ06RdH7yDwhFQIDG22PERKQ0lfFTqjT+OhpQYUPdufdfqG0W1/AVzQcKHd6uDAcUMHrdxwjS
kCUdPbXyx6seUU2xUlOJt/HsEpC6uj+aG0rwVXaNpSi2qj3eirdAstVoM1Fxi3fVZBhbzIxtBIdK
+dP01XLnxXnUbyK94yJEDwTeouUpbgzk7Zc5zR4quarT7bT4kxqt+3jLm3TqN4gWamJfmH3HtrD1
8ZZCDg0Oqs4YVHBbJusMvLAPVZc2c6cW5fNQiRDCQWt1V9Mg5xagnWif20aTsA7TaB3ylnQr1I5+
qHWKcvyIvEY6GcNHSv/ilpTUcClGQSpOdfUeIZzoUUsmulW9gaFElVl3LUCJj1aTxfcMk6cXkjOI
aKhV7RY+eHiEW1FtS8JGx9pt8nd5Z3oudyrdVNvGyBnS3nhXNmii0wrlWKE1H4ZbmVcRWoteAEAi
SxwkT9BRWPPISh5MTOFqOEa5VO80C4b4OtZSYBjgHAzrup2CSX0CmdNRZCshUdxQ2mCEMfheBju0
AFNIHlC4rYoaVXHFK1peaiyrHiarHgfC/CXSqc2+tz4M0G0sq3JWyqFDgg2SWU7559Dm7LhqY9xl
8AL04sH70sjWrlSWIPJvOz3t0EHDyjAL/F0SWbEEn5hOYu9ZqLDC8uh5ujRO73g3gd6N08ZWQVL+
Chpp3cqhsH/3URM5r4Nde+BZ1IaTaZPTRKtuOy+1HngriOg5xhkCU/sxCuu9wEjI3gYtPhB3Hi9Z
71F6Bg3RhHdCv6cTm0fbqUEDAcH0VP7MeB2X+ABCpsyRP6d/CYsbKVrN4i0LPCkSaO6PGI1o9C0t
/rwzKDk9YrJSJFcYLyjthtg4j1iTo238tmtu8Nluwi1Qp6l9Knurm7YhqhK47rKV5F2HluB0U8Xx
iPQM+uTBFRUh3G+TXGgtJrcT5cfV1E6a96TYkuC1AorZtRmov6MsOHb4Gddp84B/ZorIEYpoGHvY
lqpsUdBEsqap6ac/RGHhpDtaVdCmzbHWc9w1BpOGNjxuEmQeTuqziRgHZ25GY4RUK4LpEVu8Cx+c
CQKrOzUTVdn/qq3RLtWB9hUeYYgO+Lg67r0AXNo6drrigxzRU1h7oxkrqykW9ufehuyzlZk63FLF
il4x9+qQZEKNChgzZqXKYApXSRLryWnzGRrAjiHxC6jAWtYTjlt01IwBn5Mcm5JW17GPrB+R2vxM
jbKnsukXT1SQoZ7XtkFjc07/QAegz2lVG22aahwGPA07bbt5SjDigbcUf0FWDAsM6SPmpfrdlT0Z
1ddMNu2eMrD5Oa3rdo3WMkReQadu7VFR2SZCIMvbZD9Lb3hG06rZdJX9hUVI0zuCuaE3jbfqENOA
EN7lG7Iw0M9ou8PfiukNx3q0DjhbMVoJXqqJDARGvbVCMrFe941SbRuBIH0Z+DQch1q5woKXtzCS
S03WIKsW97vasEyawAClCoymtl5Kq1GDtYyRUqw9yLr0ALvFYnJTqE1kzdWI8HTdQbkP4ZxTWkGN
GqSss5n9Zb7VuLRuJXPmxjGAEWdtBZ2h3k3VFF0FiXWjdLV/FRl5uhFKMG5LPXmqbfktNBPEVlPO
/EffRrWtU/14b/YCfVP4RJ+a2Cx+I2wR3Nc80kAPFWnygCUvl1mJsyoGC+2d1rblV6EiNqvWKH2S
86u03gn32guVdxRqsZjVR+IGJcTht50hjJTJms2ODXu3Awdhfg+i7hZXGIRSu8Z/6QoFraGhsH4Y
XoRNVRpSuGR2v1g1iUiH+u7HcQTYjJ1md6+BQdjgm4Jo0QQcJTU6Ck4Inq5BLoGEwLQNdlDwYubO
GO2wc1Bnf7ceOyAdcRIFEv0VbMRfIs6wxC7HDwZlRYSPrGe8kwq43wqGRyWKSKLtENgYvN+iQ3pz
Nk7/nks7WqdUx/EN/jnCYKHILAoX1YgXoCmYcFkzR6UnhVea0rvprKp4sNLhG3k+Srbwq9ZzkWaV
g3Z4CKHGuqZGUda1rPaRpOx7ykbG98zhRhqiB/wWEL7Vwn6rTUH2ZcpjNBoSoTWbIizAEjWIgaK2
PCRPUz4+au1Ee3lo1c2k9MU+bbGoEwlARCxNNBfOm7amU/4xAmm28kqnAkOu9NouBt70rYvVp6kx
nuDkPc8K2NgQ0O5o8i+Ic+Q3UQpnE/QB/CvWVWT0X5Htmu7Cdrz2hm7aIBXogXwsxA4pl+amG6oc
3wV7uNYkRZ+eZHdf6gqPoYLNqIVS2zlT5t+HfQMwxNZ+lU5Dfoe55VwItjFBKFGht4zqB1AGaj2U
uq6tEoiMPeRXeUKjRG+cZKuWJGCRcHYdXTUcGjQkY2bLNb02v3Cudl/bor8WSeftQygxa6ONYHe2
pbBoD0T1FR376zGBTCuDIqHGmIKUWHmaxA9B74wPtmXhu0yHXfJ2RHzmmudchgYv+wVbBs8MbwzP
M+8NKChugXTzlWOkOJF3yUuhRtyzlac9g+1PafaNqUt/CeXpAAWKMa1AhcvsufLNL37FyozDZnAT
A4F+iN0vqT6hqp6E8zMuQp8mTEZqYmFth9h0mC9aov3ITZQg49krpxZmuiM/SDddmMlbfDKUnwjc
KitNx1Oq6LHNRrn/uUBY62pAuNBea1TzgC/U+rWJ5Ck1l9J/meKEZHCA7RpaBq28OCrXYWCmgLgw
/EDnZmB2U3tdRHTbeE1G8tGo0XptQqWaIMYUw7ROR/8nr1PyDx0p5AHhxYDDsGAdc7Rf91SAV56N
pGvslZ+1Co8D9DdtaMtIHXITIZOh4Va0Mixl2Ki+NDnu2x1IfJRGg6YRSIji67PB9+G2Tc32mhLh
h6EJ2jWK2vXjGEXyhm+Y/cJkDCXgOOPVAhDpWbRtfYscWfwpyElAVhMYgmqtZ/2PuUL8W2lIr/O6
zZ/1UQ3dlscVNRRaRy4ylv16Ug309kcECMVdVbBi95aQrwOF5D2+j7mAjZDU1aYZBvWuc3LwifQN
3VQbvgc6SEG3VSocQL0O/pvbxgoKQHqGAs6uR+P/eoiq5sWjknqTj2a9Du2geKSxjbC3MhtLz0U1
0EC9szJQ0/xGKYN8Wol3vH60O91okucJvdWtgcw17ivhT8CNvkt56lHLnMcGeB0HkTeYazHFk4tr
lO9qQqWQHYN6BVgNKqLqQU9QYtZdmMk/YL0oQMXRXd7UoYmYycRzH9aySCJjrRcF5j0I+KPZhoKT
pIm2ESJkbELL3Y7eK/UgUW+7sKVINBigakDm0WWuin47TgCm8WnCpqkYkZcPVBSZMgEDU0UH57c6
hiGld2Rnw1pTPnBUo2qCbAXyTbWCo4oZoDyaKS7sdfn4Blzw8Beu/q1f6YKOYs4oeyD9Jlh7FfTb
0sYV5GWvGBlcvRi1SF5r23gEiUOubv0F6PiPlLKZ6vhvWL+tQWgCEQChDUQaYmjWQoTR6xH6sjwe
IpWRCfx+zFAfbkYQ16p7fkSHLFQoSyAgDEuDA65BXIPRcEgoQpm3jwrYghuDTqq1yTuEY1e0V7yv
XU4qiUhKUWMULp3gk+aDHbtAnVsYwP6JDwXV0OH0SRNQ8zwRb6hzfWk7ZF5OuAkzBfSlR0VWIGoA
aAHlIyPb2orlFF/ATkTdndom2oM6FVQdZjE1l2a6Etz6TqE6d1rT1vIv2tu7UDWf/h9K/hkgZP4z
XWZVfZvC5C3YZv73/xYo0e1/IekA7AKmpqkiLwCa5S+wjWIZAGcMVceG2tJMeCv80d98Gfkv3QRR
AxDGMpC6/EOl+R+8jWH8y5LzRkCTlJ4XZtXvwdssN7DmEACDC95m+ux2vADb5BjGIE0+ex7pftFt
Yw4PXsdIlqDlqqhde/VmZv4X54XmAKWA78OYdQNI0WJ1IyI3YHYF8kKNq9J7ReZ5FK9mOZbNT8Vs
zPJvHNj/8tiQsKcRYMFEmxlGAQZhnsPdBFUursYEEiYF3uypYb99KkPAPedHdXg4wdmH28ThxGmh
I7WkLvcs6AnHVwEK0pVVOndsCowjDNFszkeZj7h/H4F/RzEgpwvNdnT9DyX4zcmQe3Xh2QbKu14W
ORuvBSVIFyBhEnmnh3hp3p+PdzwqsFmAumyKQPZMNzycu0RDU8lBhHSFq7HYhlTHtkECier9UdCN
sCzOeOCYzoLIrIEfiioawWShgY69VJnuG5Ih93yU47mj9uDw/Vl9rANz3gZv5q4qKc43FuzgASAL
6FhnyNsVKl6UeXjf4B6mlX3w6XzMw601fy/JFSLBzIKM0jSHQ+FtTAc0UpGiyL/KUYa8VpVS0n6N
cbhtbfPC8E6E4ogRBJEolpvLpaEXqQrLJCZUgk4KAKVpi7ligZtZmlyfH9WJmQShJ7iCBeQ7SyxW
BcyfzIbHBK0dKbF9Sx5zZSJYcyvQV/zQV7n1rhPjzyxCvDNtJFNnPablxR/TQlYzc2a2yGJlUHm7
rZUQ8Axt9XfvYtYFqg7wui2bo2ORYoDBhh7c6iWyJhYqGsjSuI4Ve3/dof/xRDr1qd5GWZxIHqqO
Y5gjtIjhYdCtPamGoxvryogbbFdemLz5f3Z4ZEBTV8m32VqAe5diKgD3iqrWGBIS/h+wCPR3djyW
n0dbi2+HJNNeEUv/cn59nBrf25CLC4WaMAYtOsB4oPzIJ2IXf29WCSSqovX/b6HsxdFRyMgAtgMY
x8R1dD109Ewbq8YYcDB+nR/UiaPQRGaMqj7AJhX46eFWrp0CJqQS4BYYOi3K8UW0xuPeuEDuPhmF
I5DdZf5pVx5G8aQnysCxSnRjePwC4ERBt8vNf7DMue5JPAA1zpvqMIoTAiChpw/4CDVE8xHwR0DN
ymjT+sLiOzkcwbUoZrAxqc9hoBGrdvDdnBRVpk0ztZE+FaLYZnghzqkTCcwyly8UN7J3+zAOTX7e
uKWJ23jloIZiO0l8TSPN+50WdfAJiAB4o/PL4eQat8liNDJ1AIszgvnNbRIpQVKFJnpaDanfLuna
r2RW9NFp454PdGoKLXrMvFpN3UZo6zCQKdXA7+Wsyuop1hoJXJtqFPWs81EWmhHzGWtydeCczCT+
uaoOwwDTC9tEzrbwRoWWaGYAS5gCLE4LNMeyPjdWhYkapRfHO0M2eM/DawYRqYIJvfBL5tvj8MDi
9QVFaF6caK4vc46h9u1AG5AeDcIgvlbnF29ZFsanvKvufFMZrmf85QYTXBACLNn1gD0FWg/rBmbe
HpxleSEHOl5bWGvz+ETJAhEefca9v/3SGaSRuLbwOkOh3XzK7RGIeFxHEG+T6DsKqtP2/AQcH9jE
020uczSwdP5+GG/sqJH4JacnUsOdiyMwLL6SZlEKB2V0vtIMLN3zEY+X2GHExXk96saQorlTAqrO
bWyyaclPRptd+LAno/BZ5zzS0sBrHo5LSHaurwyQXhQUuKUl0aGAB3ghyjw7h6uHsWCVYFKIIBUX
i7u1HwmvdEQpVLvHwsp3UpN2BCR+twdkgWthFYSvPQKEj3XbICl4fipPfbw/hyoO0ciy/9HueHMs
mK0/QNETJQyArLqJwH/vi6Cd7iKqWDetLTHwiiPtwhFxKejilM2qaZhGhyueJNvsXdrbqJl4sNxs
G7EwGocOsB+M2C5JFp7aGXOuqRoIXEINWawbGpCIc1RYQ8ahJr80SjsAUHK6aIeeMWU66k3Ny/np
PT51QXxiuGnwAOIOduY/fzO96F33tD98+kUe6rJmWVauQUMSIbjhUtJ5YrlKVhDnj6Sle3R10Tua
ALEJxKf6Ntlg2dRuh0a+P5UG8K9ZGi9w7ADkcgqzsc5zoY/05fF+3BmxSFfo+T7C/ZcrmNEXjpYT
mwNXL0udPxrPLHVxtIgmC3G1nMDRdLiPBraS7nIE8a/zFBP7wjK7T0OvKPEK0Yugv7AzTiwWIlKr
YA3Or+TFxrTiwZ7ihgtzUhrnI0Lj6c8CcN8+r0zEHIvAkxd2xYm1giAQD1di8RGpkRysFTINk8yw
J/HVvHZVYIu0KjTUQUHNXNKCOrEBEY77K8GGUScWy9IuarBhfkH6EeTdDS5Q7T6l43EdclCBcLGa
AOQS8jjnN8OJr0nJgToA1zbvzGXUKij1qWmIarQm5L8kxJ6uD/P6WuZGe49wXLQCZAVxJewu7fyj
zfGnYCQQiCW545JazC2Y1Kwo0eKE3mlTj8cVeUsS2F3Q5DsZhbrKn+U6680cfsHe1816MDmzyRhh
LqMzpKR4UVaoW5yfyaOlwnCkSlmAXUgWZC5yLFiaWjU07IswMz3Motv4yam12tWBTV6olp8aE+cK
SaFtUcNRF6FiEQocV5tiFaNtQmegVabXTtET68I9eHJIZN0sDSoC7PbDucMDqrB7jHdY/fHo1sUo
btSkTfd/+lPvnz2LfaYaPJi59hahmt4DSJ8i0ydRiVxR7lDo5I1f6RWNV+cjnZo8kiK2GvgeR1sW
5ssUksFAG2VVCTWko0YGGvRBeWE1HO2rWafQQjgI8SBbBSx5OHW2n8aIJwQUUVT71p6AXKg47yGF
ShcbHNpVPNlXaSX258d24oPRRJnresTE9GlxNo8aJsQRiFuKHB3ZiwaoC+XH6NEr/enr+VAnptGg
WgmkjmtNZ7CHA8xQB/OmMSpWjtl9RrgduKruFRfumpPjeRNk/hFvrmpLT8tA8Wl+iRL74iZu6nWM
ccJa15wLAnCnvhdlSmJRVGA0i6eY1gyYU2oKOWUIsY33ZrXCz7J91DFVAZ3R57AnpEB4vx/+NkD6
j5WcRauGZxNrRWqkPvDwEBBdFoymEqP4viQ2SChGWWoQUfB5XiPb0v4g8Zv12TrKEaF0dlx5eDfT
A8c4lOwFHHmxDYw+fnr/1+W7mnSvKNuSwBxOfKDKAC49Cym2glcLf0eANGZ3oQR4agnRnOLkp5BF
xXGxR8yyn8IaWyygrRVOnTTMzMatUZMxL5xjR2kDE4wlEQUsPI7Y8fMye7OMPMAlKvI8OFpgU7xG
73vWSFG2muyustkD9/1zB3WHtWTR0KT/dhgN2KkJWTbHZKaR+IN2I14nHLLuP4gCJhVVPq5PduJh
FCuxKmP0OTAj1CVu8zZIN4M0wvd/IqaNxxYHJh9qOXNxliuxE3KMjchA3yc9NjlgRoL3FqzoP6mU
DVQutbk9u1ht9tQpyFywAXBFTe9SRAfdAnWPC0fycXliDkNDX846uPNyOJwyXKsBcaZWjtumF97m
dSS2YFSuDTr3a9DaD12b3RYKGoBlYHk3lMGvTacors5/t6M0jx+hoWpHgkeJhPrw4Y+YShXCrw+T
cDI7HeMNr0iNfeSnqXov2x6Q9NA7SbivOpTzLizME9uAZwK9QKD40mbLHYZW8gCgegr6a0xR7ACo
Z454wIa3Bnpk67aGKnwh4IkNzl0E9x4Lxbk3uVijrW5BT1A5RUQAsa+vDTTOKexe2AnHl4Q2vxwp
a9kGicPyQaIlvJcri89qBuHsF2nl+zGbrL3wnODCEjqeQUIhUj831RG6WDpHclaaaiWZwRzpFsUd
86TENWYKtGenNuTPoE9778Lo5o9yUIvAg4CdR7YHk5yjcvHRgriUgw/mflVkMIowgJaf4dlM38sW
7SpNy/TvlEuGmyIwchIKvX5973KdUQyqblL7J1mSi3sxRSLU73pqLWpSzdx462dSWa8yoyBSYt+I
4s2lpPN40cwRec3SZJtLo4sNUvchmlUaDP8Ma8mdUbYtZmDdJQ/Q4/teo0mN8inKjvPds4iiR40B
eh63hyoCOLVGain8UqLZItyq8MRDGXeY0sUAnrKVlSTYzpyf1hNrVtLf5VoStPVMbXFHVFNhxZnV
oVuTeIj8+PHYgI/Vgk95XRnRhWAnDj54B6TvFr0HpnW5QwzwfqJvVDa+WT9Q+Yo/aZ4Tu52oEs0V
mNR8jI2Ux/rg9XWzRQjIw1y7rsvngESjeO+LE1y9xbOFgTt/Cu2HpxACHLjslFhyxGBz1xS9G6TR
SPeBM6PWPHrxXQ1Lo/SDd19lxKW7TkkNwAAODYdxVWydoAHOVcNRJPkaxQ5j2qH/GtYXpvvUt+Vd
hhIpKvCc9IsXZ5rBNQL5gEl43XrPuEIbFuBl4PdNKFpr9/6F5FDPoq2OijfF7sNRoWCgB6hlghQU
pnpdaHl732eWAvoy7z+dD3Xi8AN0RhhJ7XVeuIehhshqpkhCssJvePwYNbMzX4OUfAzT6oqXcfHz
fLwT80gFH9QLfbK5+b0YWoJ6Awqo6HuauQWEN+BVXVU+jXb+m/d/MptONMk/Q2NZLk45jPcKv26Q
QHBGfHVWYmihN8opM/YQi0izzw/sOAVg9dNmn085FQCOcTiR0ZDhId8qaBWnANE8JPYjBK2Gnozf
rvWfzVghtw951bzwxjkVlzokIdG5nhPUw7htg1ycboA213oa1KuhDcU9aMt0XWUANPtc5LfobyoX
krsTnxHcAimARfIFym/xGTtEAdIGtecVy3R0PXTDkAIsUby3avPC0XJihdqccxL/BcrJ8GoOBzgZ
PbyjnhWKHd20TtpJ340opV9hXRC5PUaCt+c/5Kmh4fIxt1lUiZzxYmhQT/xygIJIo1WYe12ZdGwQ
Zf40oZ92YYXOp9MiDSBjM0AvWsC5SEIOhybMUm/80cOvxQ+Te1GhoBMJGWzPD+hkFO5dqctZ/viP
pNKbh5KaFkCZJadJGSFiVHqqfYMNZ3+hJHdy2kwKFMAwKFebiwOyDmjMmYikgH2Wg7UG8JaMVyKi
6wYPyIatdn5Qp1YFBaz5HUNSwa47nDpVxQCoDTmPlab52DXTY5qX/cokn1pB7CsvfKhT0chBZ2QV
hWqhL9ZgkdWRaRRs7mos4WCGlbGtY9/aq8NQ3Ez91F4Y3YlPxomM4YuDv69+1NqNLdjcA6C0Vd8V
Bc3UQNU7159dkS4M7MRXI8RcN6NUjPj2/EPerA1Y/xqsK/YxJSwkNVMQDC56ljZacaFXfXz3N2MS
aWEClXAQd14E8wZtyBrfxsfbgb7i0lYtf2SVwOjXU3gN03sQwftPR25sjAYAUmqUthbLZMrtdAiG
mcaAAAjQb+RIdbpddSvRzvGqAZEkrXfPD/PUnJKQ8HYhSadQuBimWYDhqkyGWbRN2O05QJtkk41x
V6zDuGCC/0E4Ut658E6VS18UXIIGDm2qUDuy6gQNEy/eJKnhoyitX2ornLhqOH55y8+5Cc/NeZe8
WSz4gdhJUGuQcoep2U0jnLfJ9By3hFW1UQZnhEQSei/nh3cyKOAkHtWwXCiMHAat0I/SQtvIsCpg
VCH4jed0NJ8DM4OHZJbGtq8DcSHmiecZLhlk1bOmHX2+5VlmT9QRjAoGF5o4OARn1w76DS+jF0Q/
sNBMX2WqVi7Um2qv90N6YU8ev2Lm5hTgeTLq2aN48UFVkVuDAdli1VqD9tjq2YgYeuV/U7yyvZts
BQaBV9Z3SlFfuPnmhXl4Hc1VUnYKXQEKCstmB9wtvHMoUq562m+PiufrK3vM28/nP+jx8GbEGaRl
3txzx3ExuUGToiBWcZ+naHfjkgWv5sFpJ8RpK3ogW+yAZ3saHwa7Ry/+EqLh+CQn+ow3AsZHLX95
u3dW1obQeCkXeW3w6k9BF7hNXufZVkDzeYU97n87P97j44AyJQuJW4q3PhnF4QLGpC0kTeU40AcY
6Pz1LS5Ev9MD296ej3RqZoGHoc5I5518cLFwkDlXQw3JNrS9sAJ2LYXDhqZBDtXG6WGn0cTypt4t
BrXASbtUtF/n458YKck299VfmMyluwJvB92ZEm7JzHOQFxxGfHxIS+tGbswO7YoLB9/xLp1VBelv
UmIEOb7MnupIQScR/ZGVibjNTy4QN+6jGHYhpOMGCaedn47lVzhaxS4aDXFhGR9vFqJTSrdJvi0N
iP7hZ8W0wIzbmujAvaIb9ONna8ZMf/eWnKNgX4p/jTrD1Q+jsEbxTsYFei5tO9doBN139qDsz3+3
k0Ox8UpFVAhntSWKtgY3pwAlYyL7qXgAq+4hb66q3SUA14m9hxYolki65Vg2hfvDwTjkjWmPqMEK
5THpOiVQe0dDnh2Q3oAwTaO8OyUFvKbOzQ4LJgMY/8N42BSPqF3yiRQlMjCnsJN7Sd1rk/qDeDg/
hafWIvhPTJXmgiWVkMNQaRSqvLdGLmGrr/dqhNkNxQSEHcY+2Rdo/l3j+igfZRUVXwMLDuz58MeX
5Jwp8l6hnm/qRzhomcQdmBCSb2/wkXsqqSg+CDvBJbIoUbxYo0LnT2sRIqZwYeCnImtMLdBXqt/m
8pvm0INhjqDVrE25+pUPEZqrDEWiCIVfH9J3AC7wCXCXvHTYnThseNIDceADz0Kw86J+k4zMVq+l
3/EAGLWyXiv8wn1nT2jco35zIW9djJEaC3eVpCHDXUw2cHQvapgHKbDFaeDh67k1kjh6ZZy2dZ+N
fmI/14rhR3u66uOlKvhiZ86R524dmDiKxEBCFoP0YManjhgxkcDw3dXspEbLoIved2/8FYURMjxe
AvCKDqcSlk/fkFuGblhhfDNIq9q1TTnsbJlB0M2mAOksELQSmNzm/LpdFjGPQi8ux4wUQA0NI3Qj
ejJwjnFu9ydlk6uzEbhZq/c0UbPr2FAevMEbtiXN3kevbS5t38Vi+vMzgB4C1QGQTN6+OJkqBInC
yGrxZ/H99lqW5ghJFteYPOz+ySd9G2rxSfEGtEaZdrBhHXh8Dc6lWMLV+YVPujhq5wFxmmKdxKOA
l88S4oSMRFqEiMe7mLqqWbQtRDWGwTrAEDmB28IlknApZ/g6XkheT6xYi6t2PgsB4tH7O1xLBsrn
lcwd3wUn4d81w+xDxgq+EOXU8OaqCecNT8kjplghU8MTvU7q1vSW+E7BN8h2jZFa+pWGgNV0U4w1
MhDnF+vR0Ojmsw3oyoL157ZcrNWqaywUOZG/kmXjX6HgOa5N8LcXhna0FCmfO+QUFLx4elABOJxA
rFkS3VMKfT3GiPXhZ4yRR6Qn6FZOlXt+QCdCAQ5zKGiDBuKGXHyrAtpTFesODpxkwRuvzCZ34JZy
Y6esLozq6IOh4cZjGOtkGgUk/otQbRIC9s91be2Ho9+hppzkH6JycDbaGNAP0if/wr10amywdTg5
wYwb1IkOp9GJckQNotRYa2oeaA+6LLryc4hVtCJWGGfXzYWW2iIBgFnAioCXiXM8JUNynMN4eHmW
GmaJfLZazW8CLyt2ijfh1qRY/hPXb7Hy+jZaR+lg3PaG7C8M99T8knXzSJ5xO/CtD8NDh0e6Em+q
NUvT3ilTo6+EWVGHVhXMFESuPp5fOsfxmFRazty9PDjAbh7GiyGOKogae2ta69Ys6JyvkwFFC2xy
HrvOkBdqwMdb7yDc8mVT+EOMjKhAeiCJxVWc4FtZhkFzYZGeigJmh8c3CTdV7cUk9rC5y9zUFFRM
Bu+jjf3XSm918b6WFSuFQ4uzkfNr7u0sE5ckH5PA5B+jQWEkXx01z1yaB8WFwtfxWOZKL8n8jPSb
61+HHyia8F3yByfCEs1PARP6zQ4h0egCA+JklLk0Q8pJvWLJrqlzow8KG2OMsZ/UnY940DZU60tf
/3gvc8aDWwIGDUkT2O7hWKiQe6OBsr2rdGOOLY8K4bTXoqvBo0d+fl2fDGWzjzjpZ0rHIhWqEFvD
qp0BRWFQ0jQF5Y0vqIVBn9ZfWG1HWaU2s7jpafA8oWp3FCqf6bVhGLtl3fg/prhNP0npl9sykoNb
27ly7VMmvbCRTo3P5DgUDs8E0vX5g77JmmmXlqJraZw4U1m9IFYt97ktUbLtM+9CqOO1QbufRGTm
O8yes/NPeRNKRYFvLFo7dot+yne4zPyucEjdnP9ex5MIAgXIBu0arhZzeTDUhhY3Ap6pWwhrfMYG
AIn+IhtwPFWrOyznkjuMjqtLLalTQyMew6MrxR2zOCg8E7dFgQuOa2jddNUL0GZBkdrvXov0EoHZ
AG+De0U2cDiBCEqkmdYEkauiO9Tu8r6o9e2EI1h6VaboaO3PT+WiesS5RDjwIKQD8M81sQgnhzGM
sa8KXcVuw4c0bqfViJHWOhWFfoMJA64WYe8ZVyJovG/nQ5+aT/Yc71eY6xCiFxt8mOpCUTBLcPFY
GFyzRTc9xjfI/QdRKF1zHGpzP3H+FW8WpIxaSmeeDF1L77qtUeCvpZXapert8c3IOwLsyWyECgZ0
iXTpfBRIyklErjeVYufH5fSYSWRnfd6r/awi6Vy4T463NKAl2tt/ytVkc4t91ihgMLWyi1yfwuB/
E3Yey5Hr2Bb9IkbQgG5KppP3dsKQVCqCDvQkwK9/K3vW93V0z+7gqqRMggfH7LMXBnLldpEVM03U
lsWc/7VL/h/et3/7Zf94UnISwHnCtdxFISnGNDnMpUKrjU7UI9MBN7HoeglHiJn//dH9hy+VgBxg
QnG2akDm9u+PLla2CeO8L3fjNOUtBm6h72FjjggnLYJ4lKcK9GPzPwLYf/qs9MLpvZ37DGTK//5L
2yzMJA4UBU5xdpkhM+1msAchpqfAiSsd6jiF/76sx3zuEfb+90/8H55qwJo5Cgk6DzzVf9zfIlxX
7PXmZqfIv1L6SdlzsE7eafPa5ee//6r/8PYxPfqXhJbtOPufdY3t4N4ZtpANJdsbe6lse6fW+H/B
uP/Hbwn/ETOnOVSTkMsZ20fGuDiLn9Zb/Oe/f5T/963xrJgsUvEyqKU1+49vTVO3MVAs251fWf1D
TQN8Z4/DepTGCd7++6/6f+GSCfZZchEzokGa8M9vDY9tIFl10+/K1veeM9RY2KBthk3pXZsNNg7i
eb9GMhUrLbjPcp3phf/3v4Cx6f/7vIQx5JEkx+c/hb7jvx9RZtUV65lVvze+XbGBbm1e7UI6r7cx
r86EvxGhe1A0Wx0nBsP2Ei/QqLGDCrPs2GT9Pi5soJBPW+MZ+VVU6C/ExVpDgnyVWGx3OGjhR63K
U4jRofUHi0/olqlV2JgcJ/gMqqrc22tuZ14qjVp6ezctjHixBIzLwXte4PRabRpIuZ7/f7n13keP
Sdv015nsbn3b3C3wbocmHJo/fSWmOXWhIzu4ArcFTJjSmcrmcgbzdmmHMAoZiJWLeddSTQzFqV7t
Kjxw+WYzJmLVgpcXU7WIex9OTLUrPVlHrzRYXHHFgtBo/4lH1q5eABRIfARbNrIchS/Y4ub7USHF
qnddDHX2SvYApQCnz2p9cowVsLOJNXaW7RoG41VamikeXrTwhvJuaH3LO9Uxxrz+js/S+h8Yi83e
tmNOwkT91MF67t09AwzM62ijdVlvnwY5Wpi7NSWWpUHNHxDuWFiBGggsp8d5GzpdZu9amcE4oeHo
qD91pwK3wA8uKN/6kaJ92dVD21m3aGTb7HYq4g2B8+yMBS2eZeRPDVCTvDtzbrOejBRabU9d0KFj
jXMRmb0e7X5K59Cvy4fxbEnT7CwPaNGbn5lw/Ozmocb7jRaPmp/GtqTZmiwKn3FJPZvFzkl67qQf
gwKMJiVMjssZM8rSxlQ2qd1h3t4CnHzyl8KPlh6sEnFlqS8AJM3yIZRzx7pMCFFCPKwY6AHHnep8
NWXKrR2S4Bcm0O3bcHYVo2Olunh63Yy3ZprtCH+zHiJI2/WP4P5287SxrAgUxgbn0cXubrH9+Qn7
Ptv/dbdN5BXN6LGXNoTGJSxxAo6WwRlTM8OtmHZ53AJDgKWBPfBzmZkGnfrcYep9NLmv1MfkNk5V
JSXnduU+xSt1/SSKLS5G0JjZbff9HCF9PFpjbEYvcUs1+Hla5ZMH36CIoFn+joNyfY5yFoysKljG
OPZ7JPCEZYtd6A3bxLy0evPRyXhzLle3E9uLUMOcP3lxNqlnthd1vfNjnCRT+iuYZeP9nand0kIY
v2miPGMznyb89lqDF7BZ550Dfvmw9uF1K9seLCAGcO6hxf8O0jNSu1HCfYJ0lVun3tTMOxPVC2M+
lMDwUB7wSw0iLwkre0MWokpLDfaVN7gNdDL4PlO9HpW0/LBObRllZ4aPWzEDuJot9kfj1AEmtP3x
IWDIaJfJEeVP4uCa2wpsVENgngkudJtxktLGWu8DVaWFizN77Zm6dl0g2KzalQNS5MTAI6i+/H7Q
gMxhp2PJHJBljxHrOiaLy2SbkMXMCQHWn3+a0sACTiw3j4c5PastQKKEDuXOdFu1NjBh7NnBos7H
QbMnPKYLFUmIs6QXZP61gu7VzNgYFVLJi4loXaKLxjYWVxnsbGAsCMvqIG3Pa9S5F5vXEL5estoH
/vQIbKiHZTCqOFydlwFTaRGSoUe+V57nkFZ4wwah1lcRQqHR3Xc5rrrJGuOFtx9Hg0gSVsNaDvdN
idXVqcdJBBt2p5naCt4jfID4T9S4zDoOEFWDv2Dd1/AKesJof4IXHtvnJsQTAKUfAiXEhuywtnBe
iMmJu5AtpDDtl+XKDrowezZU5/OrPbVDfazrPHCvSELQytogS75DvPaxw5xNhxn/Vh9XP3NwcwAy
4iSsVOQ3QebKu5htg4Nbx9Uds7SOOU8TxqP/HBV+U+3pOQ3aTRg/t/Iu6JaVleHOA9n17nqj6X74
TIX3PgXliGKXBaT4yJ/F4MGR1WzSCbNJ74jE2q6vRqMyfxesJO0pIDC3f/dmN8Ls1GqavrvGzDeu
H114Dv21ww2c3fei0OaaeNe9b4Ku4muu4j77AfIaNQ9lZUXhw9TbW/yO/qdvD2OLDeROOt1ijuSu
BgdcrRCK7nuryX5bljyHe6SqRXPQeaHjb45sy5nLHCQuD0MAzhIfUIFP42ANfA/7dlsG77cQC7ki
5J7B5VRzRmz9UAntq7emLqvySeFLv11KtLYjYAKd1dVrlkcTzHexjsEYHmx/yLVz0hR7AN+2NSqH
vwuug/bvUolewRGfHDFb6ThZwv12B60xoZZKadh0bGVA8EmxVgH/lsSxLHz2M1p5VqIO0uv1mAZG
9eo3nBsblEob9SOLujLH7PWrF6XdvZ5hKQWXUstBB8TFtRK4adUa8F/J7MwN8HSZR3o4RtECJriK
nbi/KSwfPwXEMUCPo1YTz5E7jPNHgxaUhbsAxgGh0amgk6O+QFfptMC4fQ2snbk2sL7oVecMS1/h
fDV/ctVhm4ovJmB7f+6cV8eiX5d6nEUvDYGYND/jvEWPiLogAsWNLfVDoFZ9ynm/MshQnlQp0ad/
jxyGvcnoLdUHTJb+sTZt+Sco/Kk5Qar1Hrp1DR7YRcVy9XwtfOQRu75sIY7BpVp7OT+RKUQ03qWP
JTim7eV6xBUnm/Z2mIFv89p48E/baCMmQeLbvLZOyMMym3UxDAZDYDqW0k5kh/1BivgObwK/r+vy
gMdndm37tmmAMNXbV2Fxf190k9uLfSfH9VSWE4iOAcPGQxAZRxyErfIjlQ+mFJ2pOhshWwZ4CCfK
1k4XhOK7gcHFfFz5HB8e+ss6BR25jalfLTyUwtR4Ei0oWXFbHda5ugATEppELBHKNHKSOMe7SK/L
rjDWqC9zDEwMBGUVniogxxpvmTXCG9ziGkqc869KZ9hm6DycORPp4LSBtfO0qx2Edbl8JNy5b6PX
qiVxwQu/iDLMX/wcm2fJ0vqDAzkNSFUEx+ogsSuXOzscbN6HtoR5GEcjySruQ11w3WWQMh7adlPj
0RVjCVa9ZS/nMHuTq18qltz7nehDq0hKf8RHu2o5msEYN2KfmQgGVsnP3J2fA+1wU7VLOmWZ66bk
KG24Exu5CFpE03CJlGEDGknN7le8+s1V7mGLgWk0X1TCJs7kHQtr61lo3wqs2Xk0GK2vtQWgF2YW
f61CuOT7OGXXkArclIqqOZSi5j/pAZOD51UE2c4rnfx1qMoyOwmodm4SkqkguyijuE1jSHR3VR1E
8hC6JS438TgH08FrR5t1pHir4gTKZUuraUHNm8BflIJXvwENvs1N97gCjPGfmiovnXQNrBJjax12
Iwy+XusbP8xhrnc5aNNU5Wvo7FqeZ3fbwys9gZRqaAR6tc74IZydd3U4OzgPsw2E1ywmp3kyboWo
DwpS/Z2LgKv9hklpEisiZiZ9oGcIlGDWnR3Al7jaL2S/9UUQFrjmZkqFVzEQA3GMamI4qXusql9Q
RXr9DbDQeW9qIOV3pSww8lVjHGPzvuU2n8UZVUq2hNWpWhlgYYY9+K+ub8boUmVo/1OJMfkjNCdl
g2Lr9ZVeMpLLZV1J8pati91d0Ipcp5j4xDgwSl3cm951P0cRy+sCbLFIJtvLJ4JhXBapyhYC47o5
4mVwbfNpwd2MExBYhfPozhNuCT7Shua9GvqFTlkFfFTd8lqaDd9Fzc0XZBA17yV57fMG1KLDUN8t
rlrHn+MUc3H+v7Fqq3yX5zLyTjwqfzmAollHjqqKHxdWTHD91QUm+TlTYnkqVqsPQBTkawXUKpLh
AUAmDeLNyhowlq123sVqnUVQbHCWhzMIdR/j1H5mPMnsuLkLeKHVz/PmaJFPd29nd/Gki8KqSMd8
JnYxEw6rJoHJ0jWngR3Xezpxbr1jiLQ4F304OWyFWdQsvF9BYS1HVEq6PDsMD90VuQpVW8VjKU80
Gfh3YIRDkB212HTC0op8Y7De/LrOlv+RXbv+wQtGfq15VV8rHwUgagqrAzY+V88qA3q/szlQ77On
7PFoV556HjB2JmY2zuYdQh3UJAV2FmMqTkLhHQNHO9WFVzfjc1aQfG+45Q/NlG7gXh8H9urMnq2j
biezMuAusLi1UrS0GFlltYgKkkFFgbrUXnDvmRJfDDh0Mj6gy7eHA9bsoX4pVRxVF5OoSIenBQDX
Vi/cQ8B0lIdPfNzgmR8Aqf4oc/baE5b+7Oa5nM067pYGFCpwStPehEysWev1tqBNwjkOQN2WWAcg
qYj/2oOr/9qTFf8dhU9lu5RZb9LZnn1Gs9HIfYaoDnaCAOO2B6UQdehdzt6R2mn6r3Vd2W7JpQci
ZYw374etP2qgKXYqUmRreImysP1ulLG8S6Ad9ZGZKVheZtxDjw0IPWHoELLqYNtn6C8k1N3Xpc0W
XhdYK5+B6tbbYBPZVzwZ62H23PkhtuK1Aj0+4ESdTdi7J2HDxGtflGV/WEUDoDN2dJTBMi3MzXpG
QQKGWPV3iDtplfiWmX5Kr28b/GUUDv+ZdsMjuJfFpnGTb1+jDT+cmzNS+rRUo/e9rmKG7WJM+9UR
PLZ9OEfljVu69l92+dfbxVo6jlI/Bl9LXpfP0sc4gzXGerycg5wUyWe8ArgdtcRyqhHeml2/Fs1f
3dvWtxp1CbdrM+YJYh+OMGO71fKuLHrB7LRZ1K+DDblJVwN9dW8wXqZToOv5ymp0N1AgmP5vHojs
03hd/jBzhd8HtZw+gLFEuNPzrf2E/TRc6abHkDpWPPMErQ/csLqyyAPrWp5XdaHzVZR4psbBX8r5
Fi9pCjkIXxNVlZHnMiHyi3vHbbQ6dHbh0593sDc6LKNZZhAZhR8e0Xw4HwEYuSBhDd/CVMDndXdZ
tQxpVFHD7zSr7EMiQh1SlTJ4j5g/WSber55mbaPSur0EB+8JsK0U9nsXcs2cTGKajiGkNbCGUzMF
aQuZLU/mMeSQZYsQd1kfyVf6oPXz6s70gSj85jHxuri3kwwThgDz80hDh8z93wVu7806FmN+Sd3h
iX0ckcQcBg13Na3m8zgHtmh+4fQQMQ9ax/Ezd3pb7Ba/UFdlYC/TxdDWwWe7eNaNLq3NPziRlG85
Cet8eUZKPsoYdjb7jhV7BWBW/Sw1su/3kaPD6tQ7QpVpLjqgqj3QlP2ksvpKQPV4FevcTengj4EC
c2asNTE8mWPDtHU9LIvc3hmrGn1NtPCbQ+xW7r6BqLamPQoD0tkup7jL+PB8OyY277T9vGeYIvlT
NbDcmxQT3aUkt8gBgIsa+29dlM0VK37nEE73KjgAHezClM2Z6T6cDHBPHqHDF7CtQYrprn2HA5un
GThtgUpw2Q/6fU7a7qdWLewLf1n5mDGLD7hQNmsYJrzP4oeZZvZid2J8E0joP5lRmKu8nqGBTbKO
3yL4Pn/oBNb3www1vPQ37wKijB5Shm+Uv5qZETYZ6PxRoQEduvDUWIMroVjkRFkZ5NnM9hZAk+Au
+WaJGfRBXH98rHESodh3kUYQPcP+HgxJ9S+4a+mg0rH8T7DL/k0YlMNXXVTiDTwAjOJR1NN3NRYh
tM6a/mc6Nm2ALZyPz30yzGP0leUrSTJg0vx682GdJoYv8SabK4APdq7nayxFSVJsZwbNkYV1yypX
bwWJoe74sHxZfERnYvs+AwGjAWI47VF0ZVYlZhk0JRCrpBT/G7StY9ZY600WORtwFYazU9LD8ckB
nbXRvCdrMioV41a+I83P7t05WJekoT6C2ZCfszYmru1JBbgUJgvc9jbNPZb0L6PBDF9YsInnYIvh
1I3Wph5aNUVvfu455iKu8uq5m8r2Z0JWfcNmRGsOEJJjeCM4X7xTszdT4nIDs/Bf9M5jvSiugEzi
cUmIDcIHDav3bfY6SjmUw+JVLgtXx9oaNn2CodL15WSX3lWNFytXmPLaGaiwAwk7arGMo2bIKEgj
gY/USNYC+lVNY9KJuocM29vBtwWfId/Lfq1PXklFnNZ5Vd0pj3qCPhBT9GPdZ+X1sGGOAFwhdi6i
sQp/8wbYB5p5sph6IcVwpkg/01kO+x3S42wFaW9FEhJPh5S9piGGryW78jcFw6eftZ7i4DCB8j34
wUJGr6ZyK1J3GMYPu1/j+wB5Hap3hQ1JUvlNPQCgr1rA1vjqJgxPiydcfKYu7SZ40YcCTPzIonjX
e8nk5c3TDKR5TZu187Z0Eo6+FlFuYq7CqXgE0NaHSdNNRXjwotk58Iy7jcyN9ebGHa0PJFSsuLPo
7o47v/ZHkH2mW08VI6rn0FoHeYkFPJejJK2GKOdo6xRLWy9HO+/CcDf4EZvpfk6QETTLLjMoaXfj
VPfxftOyujLKDD4FmA+pLLbMeFesAbeaCnOGmvU8qFMRMijab5Uv3/2s2776WNv9jmdYXc96cp1d
vI4c7rrKmjcgFt133NQiTwMylB+GDOYGNPYkd9TM6nbSxqrvbewXpvwx7mgCQ1L2psEk2VwMH45n
gK0QAcR8KzI3D3aRinrzXW2WPSaqmngLLJhdvI2k6lSGo1d5EEfikLXmYoh/Ar8AttMP47Z+rNns
PEUMEk8GICwvzrbM722zxj/NDGn1EDlKveKjLt7m1iqHdPWs5sMuuHUTm4r7ZbPKWFKGxMB/h4BT
GgfzWu+tcY6jvZ6zrjgN9LrHMyDE2a7zOiZn2SiLnwIx0l50tIsbgEcDu94VXRXpBM/bVu+jqGwr
2hxe81RpzBJwUt+UlehB6o9JlKShbuioEI4pf8yuXXp+tY7AHu7szegbkueeWtbUpk8bOnpwIxoJ
T7NnJvRlmSWI8p96O7cUjN33D1FpRdHejZC7pOvaGwgpha/oTIUzuEcoMVvLpdINXdoy4f7rmhAi
asdzKNyTH6/dJxh0vE+zcO69lB4zZY0JAdMz64C1eDkK16oxCvVw2GcJgHA0DJ1sUgVb6X4u1+p6
sa2VvY1ppRQC6xhQX+kBT3k5TIBGXJccA/lN7lFads1AY5yFvsdymMHq5dvS3jpeSd5mys1uDhtd
X5EGqghgwKIhgKs8d3Tcqia8xRHPC5OpC+Y/aIo0lHnb2N0OOavqds1gSRpWXZzfLwCpqChMU9nH
Bd3suvM1Xqup38TRwNFxxU2dZeNjLKje08m0yjmH7/qr0GImTDOf58cLsunEypzl2d1EfNc1etJH
JPrl/ahyx90BZlwephg3R2y3JwzgVbC6jKscOZMJ2KPrWIcZHo1+bWSZb7utzBcnbVtVbDeVqCjV
fK7BJolYHtL7brMw1bTqbQUbOETOaeg6aDAdGo5nyamC+WnVERxXNrNzgjFA6KRgXyJPdDtWFKKB
nx/n3Iu2HS7CHaPMrJxgguENnqXBnOkvoerJPkqq1At6qt5dG67BXwklayZu5ZNJRw5QmPh1vdmH
assB1AyZuzyvvgWYynEKM+KHIeqQIUwRwklrOmTfpi+1jpBgeBvC2juksNXtiq2anzIMXnuy/TW6
YUg0vGSIi20EALRCkmJYN7p+zsQgoFj7De1cNiK3dAruptoR9bcli42mpIir5wxVQrdvQis2qUV9
cB/rkswpcL1BJrY9gjACOVxdZJ6LVGLSjGUSn5UqaMhkrtDcmfE1PMmtpQDQwh/gI3fiKR4c6mqH
zcdHRj4OLYzemUmE5rlKpipiJmXCqbufC1LeHQyL6qIB0SiTJbcWoOerXL7dzNg1+d4KDrVqaufC
nTLrediE94Dsd2sSf8oADjW2GoY9uJfxZgMwxu5P7k8v/xoygPuOu193HvSdpbLp1cravt7HQ1/+
+l7FddotevtejTXceUbJ3/5MJaI48LK7zqiAEJS17utSC9x1F7pPp9Bt3Z9sJuTxUTljzEW3eTdr
NXyGyqIxv20LLltzJGvWkLFvwU2t9Pfcc+KOCdr4SKm6damX++YdyYL1qZhMcJHFcPNAeTpWeYN9
KfOkfOqXp85E8BBDb4OC0Lnh8DvY+LSQrQe/0Nx4vylGo1vXXUs6vYMeXyzdkFnLabZv6vIcabSU
2YPi+pwA9TkL7GGfjVvUviEwtGJ0ghvtbyJgNNPUD9ox5Lv8SnXnaivA7XDhvovChWA1sJj42Eeq
7K/GLHQ1A6Zm8Xd5WNOmxO86ck9zL7DH8nFV8XeTo8xfvqFzsCLVhBlMO/XVWSXN0mqm2kp8wGlv
+RoY/8Ql6NDXbjIG4e7WtA/V2V3gECsoqIQ9sKVwarH1CyKr/ZtZjRDglmRPKbx47WMJjndNmZcX
4yEWCqMXVxfOw0AKYqcBSq37kfR/IBxEkuETyxsz2/Daxnle5uCPiqzpwOAR61hJWorQQN2U62/k
l6WAQjcDKueQmPdlLq3n3CmBcxkzDF+qyujWLlj4VwlY8O4+wBn1Z+DmuaPT7NxjHNy69z3KlIyW
XVNB4jhPiHWpnOEto/NnH0vPzPeN7YzNVRZM25b0vF7BgbVA5n+ldbav1szI9zAdyeW9qIgL1D3A
FFLUvPJbQZolkSWe8f4B4WRM1FXy3mUDdt4P0zLs82xkxK9FBVO9MS5JxQDW+aFiforb/5aTK7Su
237bFYPpvRoJxakpNSc2au3w7+TZ5lGYeRmvugg6L6X6OsIwW3z9RR88FOmIEvkY4IMrLwqBhvx8
zemOUVPrkf61OX07rGfcDCJXuL2XenE+TFVHTrK4lXXFonv7G4QrjWcsu/F6LRkBv811uIQICRpm
+H4e9hfNaPEvN8PSk9KKsPbTvor8v8w9fKYdqAjOw+KGPSslRsosHN7tH3ontMUVQW1JK8aH7rUZ
GvultgSDfyvf/CJdC6b89JEzhvGhpP+7wz+ufaxWz3xrhMgffCCALRQbtdqHpozhivXLOB1XTPgv
afjYa9JyhJ7IlhRSMi+z7LSNNss7GmfyPmxfFa9IZOXnTG/2A4dPRx6ZUzevfVn4v8PWSg1WPQaF
KZjNfXdtL250HPXrsPeX2PlBPd5tiZuVLP5D2xDVhQ3g6k1t+eBfulJlw25CDcJBxrn5L++j7uke
9syJiwV8XmKjvOn3sExltx+HQlyNOEwwbgKa+pt5DZ0Ap42ggw9rsB7CAk4rc0bftqgYWmvMb3K/
bPjMTAasVHNezaGdZ69OG57dJaREm1kyS5i/VbdOD53aSGqtDLRtamhXe3tf+WDuOrv27Kstq4cs
wYzI/7BczURI5ZE7HUoK2MewshxQyb5lmYtikO4zUBjcAGxHkhuELb4t7eTQncnPeUCSZ1l3Vyuv
qwnuq3qyBsZj3NIlrsSb04UP9hgs+WEFKPsZdmRHaaFoVie1lfvcZ27dPU+99v+gnqc/oyqwrckw
sQ0j3gXuhc6NZ4y7XVfAla3EqzK6TUvuh8AyRQeIlHt428kJdh/jHn9mrW7BEeKQw3Kpj1ndh+WV
S/ig8yz7ydmLeCieyyo3tHv81QLnji6J9S244o9ADoItdc2MntipturVs6kckgYPi5wfHzY4cO42
JVyRzDhmbprfEf9eeLN+7FwGa5NV7L7FwWVQRZamob+CduarfO22jcVmXcYA3a2K2Jcu0pW4Hau2
7w60hPL7UZ49Oeo1cF4tW85vbLXw+qk5Q4Bimk6POymiUaS51SHFEFnkXowl798XOgECpAhhQnau
R7CtSLN4OZU7dDAuaTFgaMJ6O16JI0VsEfQTmKDG8Y416HmQtUGY7YWmiEhEZeKDWiarvPYxcA2S
SNu6SPIFN6K0VjRUT5EJ/N/O7+WbIqRIvoRwvmgdUqJdhAZKPMJwnK+NsFsIibkXXK+dHaqjv6il
SH2/QVRD5kC3xnEWZ9iBi7FowGw5h0f6fvuxmDPcsveK/KGh6HrT1ATswVgtpgZb1GUvVZR3kGq3
LUQGxNVR7hn1DlddR5pyaOipV2ndmWFmZdYbbp15bX+s2vKLK8069omN6/knWFjqsl0597e07pl5
TSxDGoJSH/yNl6b4Y5it/tZ0X19FFyCdyDpcfFKvysnepp7UfFcsnbibkHugEGMGi3fSYjQjB5C5
bEXgSY7R5jp8hWVLEJwl3XJukikc0rIqRh7FGnL0p6gDlqzkKF6BOqovWTv61e7DaE4aWIVfCn9q
Z1fKxXogn9hep7Lnjw+j5kWIeXitdGvHCbHaAV3poTtBOSYGkhaTd+Bp10BBema6OSUFpi+0GrCT
p83VhQNQxlmLL9+ZxAurSPODsChQkxGS8o9r54p8hCKo22WMNS8aPiApXTZ7VwUpaZDWmK+2aFaw
zMbg08MFd+kQWfDqN92Ru1B+h2L1J5ytzebh7dQXwU6ghCl2GV+gk6IJDnlXM84BkE6vQMSMTxjz
8w7BVnKOyezH8IDhSEOYulYR7U4mclX3ir1N/afSy9Cyd7DVd6om89ybJe8YazHebXZxuQh90CVj
7V4HTZ8a4Kl8soxNyf2WccEwG4/0Z1fZ1RcFAbvbRWNtz65jbADjVr8+i9yUj65ZIIS4zsoUjuuj
7VL0Gkym62hq75Yp628b4Xovg6LSf6Dt5Im0R3n1adC5fuStaZ7GoCLFRg9eogkrMu9V+qZl694U
3q3FmFueWpX3X3JpzwpEapAqWbFum46zrWBdL3PMfWGZuWScxDDxOQgQtZQSzS/QezX9Lmx7fAaU
oDn5hsf76ZEk5HQgnc0kMtIC7VVczUHqytF/KELY75wDXKiTeXadB+2t+qGBTdbRrhTlFyo6Cg8z
LX80GJomkeP55I6jKNrT1lXqvWUIzCGOa9jZFs0AO2FeIOOERhPtpy2o5I1kpSBMB+EO3L0rP3To
pZgl2AhJQ7y2LVOfRJMhFhpzPT3kY4asojxL7RMB1dygQZutd+rx+s7zaW/zbZfWXTdM+T2LO5jk
AvUVF64z0fcdzrIkXjLfxwiyaudoF9JIe6WR2H3YOcYc+9Cu6cUuQ+HcopNUQcp2Cc0qarSASXTp
nLHiENPxm3Bb9WBm+C07q/d4yHJifLzj2LPLkqPSe7ek1+mdJ419Wi1G7sTtXH9FnZ89+2QufE+B
NX873sZkn8X3AgaM4xuKc2uVr05W+Nkl1qvrnepxhjlw/AlmyPG4H1sfITdTV7jaZOveQI+p6QKu
B9MO15YgniThlE/VbqpFvyVWYLI7N3aXx8WNpu9FTGI4ObhzXKma8TvZWpsxihT+F727lZAXDvmp
9dikp/9atEd77VHzaGF1V3zUETlD6EqZGoS7v0WwImmxMo1nk90Efzsh62BvDYv6OocEKjPmHIAP
yB4uQLo22BcyI/3ooxW2cCG9XHErWREtGfoSt/XAegGSmCC73cIaoN9G8w39gdzaZQecM+9Ig0Rx
ucHn9tIuQ49P0wLFx6G3THVbxS0XZtM3q8vxGbzLymfOhLeN3dbUTUH1aE+6/FnbLfyUaMARYUrP
fhu3nkLIB1r8JrREYZO7NsuF+WxnpOLB4r1xCstr5Pg/OhvrPvVUR4YXFuTk4Ra5OD8qqLCl26Fh
0huDTYJ02ct9GZGmQ1Cm+gQhK1YERvHqXiDEkdEeRzvWvgNlef/H2Xkt1Y11XfuKVKUcThV2gs0m
2cacqHBSzllX/z+iDz4j+FH57a7qphvM2ivNNcOYY7zkAOCwUApPb5z3yI83FVeCZL9128ilcluS
dc5df1CG75XMS8nhU4cfco4WkA3wSb/qG/BeNirl0ddhokRGHmrQznQ+D5xwAJWh1wHmq+GAKpG6
zoyEyoVeS+KJjavBZySj8JhYYwB4bQEdFhpSVfu+6iOMrJ9/r2mPfRqUprjJxWhUDnFairtcGFt1
j0GtEsdoizZUQUqQBkQUiBxC2p+SnJqntFQPwdGZNh34Sn8YLS2jxpBFqAbXgkyCF4UWmh2gzKek
3SsJ94lN8GuwS62mU+zozXMyRGJK3pSU+JkuNjIG+Zjo6AwHNZhcUhFkKHgrwtbrSyNVdijQkMaO
O6V+KmJ5+E37VajDvEWV2Y3bqXqgj1ZIrwH3Rlcx1iJzjGGJpKgr8yGAyESBbeBvPcE3KlzR403p
2piH+EUN1eE3dT1GrZMmsRCWllLzUqsZSWAEDmdiAHhuqbTmplZ/o/Gu1K5CrYi+ADRoW5ysvuyA
yUQCOJGRFqTEqUtQV4eANFpzTaNwc0aEPukckxTXfEAgsYzCC/XVUX4EVTH/wNnqwcCPhuo3X9sg
oR3Eq6HaMo4C5fsX2LyHpzFQxm5PHd4sXItIGFxFJ8ACSUxNQjswZuG7BfUZ9Fymbt2EXWKFIMBC
E4e6QMic0j1gKjESfyDEHObuHCWaj1gyZBFOTziauWoDLojq9nIB1G6ClFDOzR6B81podLxqA3QZ
1T3rsS0q827ulEGkQDkzTXqvqz3o2uE8981Mym3GMrgUQ7r7AKB0R01ISirymGbyNSooTbldUdRw
7oD8w7FMson8cKNhcmopIdA3AYNIwMTatgWLIoQJZQWBY0PNFrrGpJwN/1CRT0bQPMGpdQpRpkxI
2S3Xd/B9lYEXQ5lm7sjWJ7xNikw5TgU6DktTjTqFk9e9TKFKEYIHHMah90LaQk+QxkhkVcRcEAiI
G47vMIpwGVRxNvl2MmHeqR2S5DnC/k0ADcjEAM81x9KLlsgJjcM5dJmwqvbJ6GZKr/4K5xwbKETI
0diCkpGXtWJwv3aHsb6v0yr9AhhRKT0i+fFrH4RZeBRwtqlnRKVyZwQyTFqjVHIiWz1vJSqFknQe
cGheqrg3H6AFtgAcIZPke6k100M6K3J7U5uR/BwWsqG5cTyKx1kLivJSW0V9N0y5JoLXMEGtF4s7
n/lKUjuq2IEEwwsXaLnO9eZbHqbEtjH0nxh5gJu+SzZcvcMcUDeiywwYrpKnggDgTehuMVMzUvZx
Aq6xjIV2N1Sv74DaWr1diEV7xjRSGwY75D/RfZEeJlVDvx2QAyVBoD3V94kOucatALlVJ2RaxD/B
mJvKXhTI6zmkBiSeEvTGJxfjIpieNCiEnBCMt7+yQG4GnOgk+AqXbn83hXXPC1PqwUtYRfMfyada
sktqK/lh8UjXns7FovpQxWYF1UxsgAWdcDMdTjwFbjUUuDd0LuDsEW4nP8nL5y9FaUSDLUEB/5XK
LXmZoWmnc1EM1gu9VyB4qBJrFZn/OQamrAjmrzTO5h/o1VPWqKQUHFuXGb3qxFGstUsJT+tRUjfS
5wgOVySCpBkiAZXsHJXOaOnjaHoLgGhezBmAE1Fk8wNKdadmmOTWFg0ZbD2UWEIIsigOas8sLaDW
vC1oKpmBOgcORdjqBr0zcXINURevtSBHVCCShrTY4zMm36oCq4wTB9yok0tMPyDH7CcQ0/iW7t0W
bGEkZ4IHCty/bbFPoYNrLxGaRUX3IIMP/1JSr3nUEKN8UXkdr7MiVe7jVFHzuyoeOih1rKifDrLZ
jw9N2DTQnc6IjdtGmbb+fiqU+L4rlYZs0zDRqDKJMxlGfBfIUWfZTEyPyEjQvUgtCBHHptJrV265
NV7QRiP20Rrq/Jiro9zRdDyopkU+VcM+aErLt0NaeH6W0VwKDqxmBVwNsTTFP8wCsMSeJrXeP/fE
NYC4DL+/H8HK/VYJB9hqSRwQcgrIr/tqCIRsAvUCpKEV0x9DPfqPPt79L8ifltTqNA4qhgAf0KP9
RvlODwjojoyWoO9VNPKQ161k7at0SKis0hWUHUYwnffEJyW6xrHcAJnXaAgapLmSnCal9dFOZDlN
QZWQGHF9n9YY/EjDuCUfjbep0QlwFddA7twIQUuTgkHH8wSgRvkqT1X0YzRB8zppauDl0uVYV04l
mv5tHqtgi4ohwcml1Bomu0LJ9AchkwHvdLTt3TaC1M5OZfodLZemDoKpNMTiUY6M+hmo2SzsRmOq
9yGtwbNrBpV/4kipqZfUGZ5pimr9nWS25j3KisV3U6k0YdcDJPjdSdH4ow8pN5FkidWbZhaS+2Ya
WKeB8/BSUlwfiTeH6ljTdNV7EjzvrcPnEh/V2SoPoxD7AGJInv5qkij4PpVB/Jy1k/IlI+j91VVj
FlGO5czZspIJkx2AyyaZpMHUYTfg4L+lKdUZKcl8crhZP1OQN8xyD9a+kh1ipKDgNaQOh8sMON/u
FFjSvKBujZs21oQRA55KGlnAOH6qyyR6tPzEuqWASO5l8P1ZWFJdY2GbukCTyxipBAET9u4FV4IA
RAZvaSPhyj7SYuX/0EOSFrvGqmLVnUBFWCC+2umkznoG9YW4vDuxWKWRp/YhCdoUbIfiSZlpXJYI
VMPUdPOxKZqgdvwOUR0XBif5uuln9UuQYNtsiDQj5IkIVnZmXeLkQN1c/xlghbmOqqyV3b4WqZxH
Jv0FNhRGY+9obRWkdj9PwhNcdez8OEGIbkaz9KiMBnwtFQhMmf3DcbOHpJBpwUly665N/FmzCdtD
XAlfkrgmoix8GSJl/uJHfScBDV8yzmgjdC9q3CiVMw9kZJwZ/Ql/4TGcKL2RPbrN2FUBIC0Btj0p
hnSmcay+Ma0A6LEhZfj7gQrttkvFaBix/xTq5Wai6DuPyeDvgIyqwSGVGutOyENYLiyL2v2V0g/U
NSiMN67fTlNDswUewFGOVUuwmxaB5TavBSLUlgK8RwibxzQkxkVxJ08SAAHQYw3tND7HiTJJ33nV
GE6lW4ujpDrmTGu0M4pd99IrgzB4Q1dL8c4KrYSbFlo6/hdQ1BkgXRDErkRyMPo1BqRovG4WpN7J
CvrwcdemBPCFVcnRCfYxKzsPfWTealGSVq7SzykNWwVouwvNP5S3OzoWWIxKyX5JSS41uymc/dGd
RpJXuyDEXXYlVrF2Z0w7HkdMvYqFTUtBIj8k+/dRZeBhVAhfCEA+e1yTiSv8O81HVNYjOkDui3aC
0aZCBOCMHEL7BHpWpRxZNPq50qhAO8o8lYCMzTKGH1H1JTC42DNCdjm+b6VYx2kmpwombwCg7aZ0
Ev0q/HL6UqRSfFHBp4sLdJAsMnlZg/C0KP+Yfk9ISIaXrCF5RPywWKN00xqp+IwfOLQOgUuOY9rX
5kUqlUra+6o5PwfCIJ6hD+nFK9rKlF+DJilLmiYFqAl3R3AkRRzOVErF/EKbgSKB5le6kII78gYO
cCBulDHG4l2I5EHiFKrIhvWiqD12TU2Buep0Cr2J2FjHSQjaYT+w3w8z7/p4UMlxHOM6pBKu9GST
4BrrroFG8HYW4FBu8Bl4RFKxKXp7bkht7M2oqoFfWGERPGadRdkJgL0McipPzDs9K4DF8ggFlyoF
U2z3rPI3sOr9ZQn/AOWIKZ1hglA0t3RM+j+Tklyy0ysjcYc6mimAEQRVvlshDGt2UIaTAVIrJYmR
xfDcegu94M+UtBu8sHIZPoZq3hIPi1b1nf5xPSXdlqc/A6mqwUP4CcklyyIhDzo9Lx+lAiwAlhYk
hqrBeGxHDUrlLrd4erYmfe7x7hVQIQNJWw08Ds4kiGk1vVcjuhoc6lH6D82sjTtepkbZFX5AxZuj
W3tiG9Q4/nWplM5inaedHJPy8eKxJaGtmTMQydDMLgsadXLDsRrP+DN5ox8CatuTF8JQUEHxVgnn
puctPSRFoRxNMiVQsUIvT2BfjKV0aWgL/FX74nzRIzNt7QGIRXdQi9mMrswyyiXS80FrXM+tnpZf
iRCEr4JFWpQiUCmCztdj/N12KKXvaT6TUZPw6+OfVhD3gk0gBkLRl2iZ2pcVmPFvBsKlFgUXK9cw
DApJMlC2ASl44D/R9AVsaY/ChkXj0k4p6eSxi25CM/bzbuc1wRLN3JB9Qt1AN5aswsX3ttU5lSbN
qoD9UA5W5WeEYn27S6pubyTDeCsI6SJh4AdsV9u5adJJ+8+HX7d7L8Mj20ozvgl1rL5WbKGDtW4B
rWQ2jVcERilA5u4gghFU6O0sL1QoLHvW1OCqHlNAwZ8PLq37vF9Hl0WRmiOd5rq46vNWpRLvivKx
naR9DClvS+2jo9Jc0+vlpe2gwRFmTvs8J9aWhwDg9URwD1rDsoNCxTZSYHQTkCUOGVRz49N9+OFQ
EpShEJBghV5xQlQjlrBTCUjzLCDZSbdaAJQiJReYNIVeuBtrIbPRf7EUI1eFh4gMMhcD4ldVWr7/
F41HLpLnpIiZ24mPy+HVko8hydBM9BJirQiAF7nFgB51kAQRcSbdsl6Sg7vBtyP1X+nt0+efaE1O
8d8HsjgWsJrK8lqIpRzUfKDOnWOHNfOHGhkKEDlapgw7GrXxh4+LsUEO8dFhNCgK6BrcsAvzx2oJ
wDwVSUMtnpZA+VYHaoLbK4HHbcXxCILO2pc5/duFom/IPrwfWNVBG+vLOaS2ba3WftIFmkXKkmbA
XBwWctPpPFFDuwIjoYDfrlq3Mqvq3tLSYPf5Ir8/ZG9HXk3ZLOh/BH1DsREGPhq+SERH5ZdMreX+
SE6Kwvrn463pKrjougYdjSbCwg1h7fJ5/jplzaQVUqRiblBGEk8B+Fae3LLY4Nx5f3QYBYVAjg1d
GXz1dhSGjhSr4iwrg9SetAX+ZmbSicL88GCAud44Nx8tIozbCyUYRUHon94Oh6Cqb2UCJ7Vuecda
UsUOGchvNNhIh39fPsy1KqJjCuXv2lwOyCSolDZJnUMEMTjxMLWmUxpNn2+ci49W0ESBXaT5na6E
NQEUfWN1PUY8RX4lV0ecJBq/6FWOHNCktEDX5JE3OM+2RlzxJEmE9lXWYe7KUBh++hMZNquNlxRm
HSa3sEJu8UB9OKAKDIQZLlzQq5dvMEDRJiFTbKnfA2APm/kEuUVHq/+g3YC06G7/ffPQOoJPS4I8
FOLZt8ck6vQB54UB58qoAFi3FkCnsfofds6CWRchCJBLWJO3o+hFrQWTySiKH5DH663wOOQwLThj
EBiC16X4NBuXenkm3z4d4KtlDDXUbsu1W1b6r0sN40kQ58up9OVEGgFOJ028B4JuVTs6XKAPoOGQ
tppQ6mLL+3xNPxxaMbgMOguqaquhC6tL8b7pfib1Iz0vYWhLdt2J+emD2eSLIrPQ9l//eVDIqDg6
HBsNWsjVUfUBrI8t0lVk/HvxiTahhCpE4kcXzpD0A38HkOZAC6K/cfuXyazWGRJY6t0oKGDa1pRU
vRwVoVlhZxq/M7/LtH7H+CtSf0AirdsFdGhvrO4H1npxChGEUSQexHfWerBaUH4plTUAqq4Gweau
E5R/FEnH81B5CRgIhXmkCdcndvbNWdHA/drQRNCkKxn+vplIpytZvKtS3yTJpKh7VQHDunFwPzDc
BjNbhsd40yT99uDW9L4btJoyv6QcT1XbGQ7IPQ1YvtptsM59cFCRBFSQE4HMFC7T1RNfpaI8D1rG
maEJ0BVqMGajVtOBG1FVuivBKz8lkrUlPfHBBK2FGB7xIA0N57VIAp3T0CH3LG3EDXTFGlwSPS7+
PhBpV/j8UnxwVqyFhxaJDTRvELB6u5Yx3eekk5igDzOQa7UAmoZK26KBez8KtF3QJUFCZfEOrnXV
xN5EwqNClUWASeCSDAnAvjDuN/yxD0ZZKPP4GxMKEdUqLuhoXMlyzeKZNQCLllKuAdsJ/5X42EQQ
BH8BZmweBHQWls37y2yOYtiPRBqoVYIeyS41LDuFW9RCG27YjQ+mg72ToLIXMZEoVr0diDKTGuQa
AhLzAD9qlMm1A3Jxg6n3vXFa+Chh94RIxDBVbWUUZTo2hjEnxymLWnLChkWTFzWAQsqR9n+PVuty
+v6vRw5qXoiUUYmg4Yy5vZ0X5e3OMEiAUMEXGspnqG4CBUxnX9j9DwMhCQkonu3i7L0dCJF6tEZS
vGRFKQmNQrPcldM4up+P8sEKouCCxyXylKF3uZpOV9DHWsQVb1lvNA79OVANGWMDxjKhbgP2/+nz
8T44FoynL8KSPCboHLydVaHLfp8scjwCEDQbDIe0a7C+3j+PAiUP2TBNwQ6J5sofIeWeCG2Jc0CV
zbyDhAKeCJoD9p+PsnzWt08j9wc7zsuowje/9gN8PYRtauHSVFCzA6gNKQtNM8MDjmt1TcNp76h1
tPTTxH2woSXy3rIjD4FDvlRYeMHWauhJQyOHONIR0w1Nf0hibUlugZl6TgXqhdeCTPh+i8tQphvn
5YP9M+GlhlYXeytra25sdCfjUIZg0O7DVriJNTWzm7IcNrzW5WyvVxa1JCqq3DN4j1dvZFGO9NWb
ALKs1Mz39Bj6LcX0Thc9FURQv3HTPtpHiP/Ixy0rKq2zEJ2CJBWYUeJDc4z25PPokowSfXICQ5Zv
iR6FO13Tq52Ck/v4+RH6aDkX/xW1DxN5KmV1HYyI7HGgayDxARndSvAveQX8hhux4geXnPcYJxn3
XOOfq6cF/qVSgSwdlLCeGHYDkOBZGWEVBQtbUcbSm8Pns/po+5aQFgpaLKW55r2foTYpaNej1SYL
NXCKakCtUKdsCgYL1qoNJ+DD2RFyL07A4pWvAm+oosBpQpkApYoPqB95XuoWTWGN6SHJNLG5n2nF
sf590EWthOGWFX3HET/L4IbLmcaXCdk0SkX0VE0YzQKiGaTCNy7dB+uJ/4YOHe8NXvE6MM6GhLZX
eG7oUWrp9nGieazSJ5qxjGqkZXsa5K3o6p2YBwcFCRFdXlxjCT98dQPHzAoDnQqBbXH3Mi/qW/E8
jFB6WVGbH3yTCo4UVQ1lV0rSQGepEtnBZFCXyyCt2zi/H9wSCyYSE/JklsBY5zrCAdgkEk0FwJc6
8FCzBV8XyFuBx8dz/muYZRv+8o1ivU170UeGxp/nUbfrbmG7Qq9R1ZxMsdoLp1k4igNlLjOFv7ZM
IQOCxtxEHicWNwz8B4eaKS8BwsL5Lqor172A3c03VKYcAObmHbGa3w3wo0tH7fXQN0S8n1/Zj5aY
fDQPCputkeF+O3dVn9FWgCfRNjSlggiNlh5jyoaNWX10kA3UvAkLQFPBT/t2FGC7ajp2+Ot4dNHv
PNRDTwNnQ+vlMG1QKX+0gAYoMbLKlGXfxT59JEZVhYqXXehq8ESPrPY0d5ba7NICXitbT8Df7v6H
NSTcWijSRaoaqz2DMRmggITXUSMe7vo1CEHKNeHGxD7cKRpLsHV0TOCMvl1Depv8UkYuFXngIDJ3
UBWpnUuQRRf059P5aLN4DXnSKQUsj8fbgWp8X5PGVgYSWnEngE53jaI37kq6hh/+l6GQayC+4tVY
J8GzZmxaS+BclGNbXky/DSmPmMB6QRcN8Zf/YTB0RAmARHJIxuoQQmkTQk+NB99Teth1XYvgJYhx
t2/T7H84EfiFrB087Mtavl1CME2q3mQkTxRFy+6gszBvdLM3N8zj8ltW3tJClGwsCRoeJXM1Sp72
+hTNnLu8AUdpd2BHj9jj4WtISmNXdnT8/PsKkuwDsoi2JI7vyp9QSK8FmU4BDU6t3IlnWuTqGIEw
9J/Cjc16PzdSfCqHgreWJMZ6bgOOd9qAsV46qgH5+NVdYdYnWOn0g1hH/cbEPhjNXFSjFM67TOC6
mtjQKQIq4xTWtUHQT0FmCY+xRVcGWcT5Fpo+f8PPfX+XYbGWkAjCdcGZXmtuRKIOgF8oaGynuv69
XNoiMkUe7j/frg9HQd2Qa0wWg5HenkJB6PVxhqEJhBssrGof1DdAOrdYzj9Yu8X9otBCULIkg9+O
QhadDikTnH3eT/2tJPkLWILO35OaDfo3ufLTP/88LY6gTOWKRAax62paip7WURASisAyRpCQyb+i
3PhHbWryhMQhiDhh0Jea6PpdlAUIJ/K5J8YrFJh0G/hjyO6quQMIgyY1kT3buM3vd2vJKWsGaQ34
BN/Zwqov6cLpLfB9adVdG3Psn8VugPnp89V7b91pscBZRjgV606i5O12mRlIH6AfCewYbeFlSfZ7
XkBmtR5vqWC9mxAiJYThBtUjSUYDbxWMw/ZbC51IM6JUTdH3rBBKL2nDrfz4R6Msl1ZXeZYUNCHe
ziclvllabkEN1SkYlahWwms10rKN1/ddrMhkKNqjgIWPRMl6NQz4U0DmBsPUdPxWdpKbsO4M05Ao
574rQQnGjQVKj5Z8bAykmtW/l+N4ThY1MR5mXmZ1/XyJUMR36pLBozXMdC1l+J0DOt6I4D5YTZUq
g0h9nrwQQNS3qxmT1x/1kEHkbvCv6IgBNSME/oao5+JUvnm4MOiLTAn+GT4TVNRvR6mjvKnbRn/u
6EYulyg7OmSisSsk2SajiBtFexlqGBsn/13uZBmVFifyxirURGu7AVYRXuBRfx67kxWa11nvyYXv
pHrszvPT55dsbRNJTouyDiM8kQvh2zvVUihiJr2agXVxMr/Bq+I73ZD1VwLM7l6g+qH3+XjrS70e
b+XF10WBepi2oAJDf7BhPjLveV54v8bW37gIHw6FFBDyKFSh8Ubf7h2l7gDi4QneSpqrGMsSllwv
fE0OHexbQJH1cXyd11+DLd//KzILJskwocejHRUhr+swp4F27pV0Y/U+GGXJidNjt+T13on0aLrv
G3PF6tEAOdA1kfl7GFz+1SdkLoQjGtIYKhh8fV3f6jopBOoPBSQYFG0/UHennjYbu89Pwvu5kC+g
7YJKDGk03Jm3K0aLwxxrOt2QflSWROZN6IF5/FfT/pqV+GuU1b4Q8UA8MPYwIQBitiHn+i4m0vfP
Z/L+oJFigf/VhDuGK6SvfLIxFVo5mOFrK5pe/yWNkEakdAEv5BXGlhiUtLxFf1skPBgGI+1BJQYd
Dnn1Kg4QMahTT4Usm83pZAUizfC81c01HO/ZLXKroYM7V17BMCs7YxTLR6h40380vsSsvMioEIpk
I0V5HSVnVZc3WWg8WREtBxVcjs6ok43/fFnfHZBlEJXg7tXzfLesGdwycBUH35OpyixPqRTtlOfq
ZO0/H+Y1efrXioK54S/WEi9ep9q5rgOJsybXRiwgfykPkgvuT7qGc6270bpA24eElvREjRotjHQ+
DQmSI7QVd8HRCqDGEtH/3rgXryHX/30ear26jNfD5Fle8DrrxJYq9j3ZQunOfXIfd3vbc7yDuzHl
5ZD8f4egtrJyeHyprWKore/O7vPjkQGch88HeM33fTbA6pQ2VVPSLivd7ezd7ul4f7872s61w0DO
4ersXjnORh3580VjRitXu23qVG6XAd27px+XwL7Y3vcbR7Q3Vu5VA/mzia2sVhbXjQqA6e68uzwf
d4+7Hfvz4hxOzsPGSP8Vtj4barkffz0p+FeSIDGlq+Nldzm4DGXvrs67nevuzg7/fXb5p+s69oGv
3PMVa3zkZ85n/vPkunzv4J74nnfiS356dzxe3APfPfOHj/yo4xz5bRwxfiW/fvmRXcGfPz7uLscj
v83m19ne8u3dcec88yN8BNtZ/g9f8x+ebTsH58C4/Cy/8XZ/4ddfuS6/6pn/c/Rsz+M3Prln+3h8
tDlr/BnPW46c4yw/5vHn+X3LL3Ou+eLMTPhE98vw+4Nz+uqdlh/1TkcW+sZx+ZpZH/YFk3f4dDvv
wLnaHc9sxOtn2/Mn750XfuuBHz3dPBwOD8sysVDLn3bP58xehn1w+N+fn3rgpxv3ankp/toywOG0
REHSdL672l0ti7U7v/7Nvy/PO9b9wjqcn8+75/OlstmU8/Mzh8i+3vOhj/f7436/9/b7a/uGT39y
rg4s1ffr69epXtvOzYGDxq6y5K5zd+XY7L13unOurpjZ6bBh5P/DQXx2Apfp/jWdpDeMvuCwX7FR
bNblsqzz0X61Sfausi9s249lh5nIefkOP3je3e/ul73gbLE/fHXPHzjaNxyDHV8t9ux43N/w78MD
c3RPzt3rcb6wUstFYqNunN3u+HpIDqfTiW10r1hBrttlt0w0tA+sJGvAOu5cVuqK38WqPJ053+7h
4vJnPt/ZzY1dPfEI3xSCwUowJHPk09n7s8tJYylspvDf2XI2zpP21rFYvQQYNfPt+sOHRNfpYgF2
z5fA40Jw0diD12N1z1+Mz6It9ymw2f/TnwOEq/Yf93A4/Bnsu4cNI0scuXG+V977DCniNCxW9ont
PT8cnGVT+MK9uM7V8cjlPTxzwLm7GACMxt7zKm7bbndgi8/uYTEK7tNuv9s9u8fLhePBZC73gW1/
Y2o7dpVz4524OE9c4pP9asmP++PleP/7GNi/75df+uPx8hzZj7P9I7CPmHqel8s9//n7N0uEeTo4
Nw/YY/59d3jwHg5/OGgYAfsRozLadmDvuV3frm9uvt2cDt6X4+nw6+HO8fbOHdbB8bwH1365Xk4U
5/6BW2V7p9M19v10YPtdjBv3j9tw3P3h39haRsTUHM6Y6fOVc/BuOJmvP/j1gf+93OMH9+ru6cl1
H5xfn59LbXluPrmhr97i3ze0EKAqweBg08/2E6vTL0v6fb/j1i3Xz2NH+LBXyw26w/by6T//BNJr
KvWzj7B66rPWVOJsOROXI/fT+XM4RjY7vNxETMKFWXPx+U/uM/+weZG43Xz3snt0H4/3Z/ep4CPv
7aerH8sF53hf9vb+8bZfPjx25J5T5Dx4mAGvtL2bl9g+cfB44GTbvcOEPlv2F+9mMTyufXA9Zmmf
FnO1YQLUNytNTgiIC9HQ4pqZJprsq6Nf52Y+lOU42DM9Ytf1mEBV2SjtRvnpw1FItALdkRljjd1R
fCNKcvKrYBkhHdD1Xne7VJA2IuOPRiGfRn6cJJFKLPnWrmRZ14M1CSHAyqEwpCd2usqmurz//Gi8
tV7/rRjREAw+OPAkClcuWWTmMszJMITRpQrZC/IIN3qVDG4EvcFGmmb5wP93Bv8bCkC7RssMdQxx
jUSihRUaFBMdIlGqLeV3Bsl+csobEGS3Q4Vc5i6J5ky+h3g3+jlHSH5soLTXLTOvpwPQK7koCZ1t
XPe3K6qqKC4ZE/sWxvVjR385jK3KfvaTA0oZB62on7toeO4kVBtV/yHXuqcRvONEorFqkyNySFul
sQ+2mN4YEh/yUo2nd+XtB6qkSQ4nqEag4dGFY8IuXZOW7B4+3+KtUVbTzvpuAEcKV0FVtIatSIXi
JSgQbUREH49iLTVmklQEaW/nUkNq4ucpx7Wbg3AnW6OwK2XYRf+HuSxVUSJr9X3Ll4WuVgrZLltY
xPEznDjNjdAL+sal+OCkklAhWf+KljDM1YqBrA3KPoNTJ4kk0OAZYRKdv1JAri1or8USHi+5K8uT
0sf9l88n+NHQprwoHhPsQqu4OhIQ6+TSkLFZCqXY8yhpwwtKWMIRoh/tNoNHGLJcXb+lH2yrE+T9
BtIgSXYdsjiSmhBEvd1AYQBAJNQxjG2mWp3jJC8OodVsYXrez88EZwZKCTQdE1xbtVCsel0ss8mG
lOGeyPqlV81Hf9ZPPZx9sPS3B0OtN1yiVaaWe7+gseCKoqi+VPJXfiF95gNFlnyCdwSqqierRArm
UEpKpDuICpShK5lRB13c4BvC78+3822ssdg8UwJ3AYQZfI+ir7PsoKRDy0oY2tRpPFNGP/aKMqw8
1C1pam3rrTrTR1NVOTWSRMqdkuAqGEDMRo46CwZEf2lfleA7/pYGgb+j9y+G2sIoD3lhRofPJ/n+
DVlAZ3TfgTEhQl7nQkKkraHFgVEbCkvBScRCcBHVaXfBPHQbVuajoXRAx0uyGFjfuokIat4ZvW5o
BeGKHmRst5iInm9FebaT4lnSN2b27k7QW0NzIGUgxaTstIb3CyPMOaZGp602wtwm1DCalglSuf+4
fkunJEMsgA9O5xp+rqSwLpgISjmwbpSupCa/Y0Nq3axK+42R3s3ntSdTYxhk+DBvy/f/8kTDeQpF
GCkjJ5iq7ghtXObQkJ27n8/n3aFnFEXn9JEcozdinWq1fIKmGRZVqJ4zs/EIRuLcTfVQ+wWngQmb
bxmrG+fi/cSoYkH8xBbxmvLl24nBI9/HRgVHjZU0mleFPRwevj7vP5/Y+nbhNnCrQGuqVLS4Y6vb
RQe+hMonQO3O98V7SM0gJMODQOUYe21Zyr0gGxte4LshKbcvbx3K5aC4lHWbR4rE86g09HNHTS25
I4o1mmMVrXArwaV5scx2YSieWu/zicqrBDa3mfwm/sZ/lxrMydv1HPUmhBQB7U95D9LTRvDMk27g
xXMRiXM0D2ySfVXbJzSG7Onb52Ov8XPvxl65pHhvnV4tY5fu89fcRYLN/nW6fdkYZfktf3uj6xmu
njslqiU1XkY5V96PxHn8re1fvj5sCXK/jcX1d3NZXbh0HLpeTBil3UV25wxesVfOsrtVsFvF/O/H
WezmXxeb8K60wphxehevlv2KvG+z/fPLTWjfNu4LXpkd2vGGNXkF/H62hqv7kDV5Y0A03tiVB9em
Q5XIQZHQMV3dfdl/b9wvsBJu2BZp2ZfPxlwuzF8zpd0rnaTodUy6ghw4o+yvkKJfZsf4As/6ceOY
bA23MiwKPGByugw3OT/mnbhHaNNrduFNdPTtdN9tuLfrwtG787IKYBMVcgZ4C5Z9DJ2Mv1UbInFS
5OXGOn5gV/6+4NbKzzSNuDHz5fib2lPnHyKEEUokzrU8gYNsC1m2dTytlTmJTUHWYBr9b1rpBVEm
19gh+Op8idzIJQ02YVBE+8/meq6fotUtX2OWhiBDOKhiYOVBPjVfi5vqpPzwbyn71ZNdvkyP+Sm6
KLfa48ax2VrelXUJ2jHSi2UfIfB2IVfi1PQHHkTHtw2n9HIvcE3HdPQNu/0uxF3Pd2VvJjlP0mY5
riCNdtFBch8zh6Sbb5csb7GT7S3Ls3bI1gOuDI8qoJQZAqqzpRzlmd6nQbeou1OfGJt7uWGx176t
NYY57y9DDc4PTpL9M7dPf5yHr59v3XKhP7Ev6/45+ObiVFhGmXcIXjqw4Tu5s3X7tgZZWZUxzeFu
zBlEvfP3FRR4X2n2Pflbp2HjFV875hTSU7Ve5iIcVGdwaIO3fxpn47QV1H14v4F/0R2ycCPo8soo
N4mZ5eJyCioPdU1Ml+JaPHiqY11lDqLNd80tGib7eq9eW1sW+qNj8ffYq7WETXBKtYGxW3fw9K/p
LtwNu8lNds1RPmwhFT6614A7FKJXkDjgcd6+PjHSJDFJuMau0fsRJVhGICdVp99dXrvxfPf5UVzf
raW2QFuWDN6Sbk7aQ94OpreR7IepOjuC0io72DHR0ZDqCFXdad54Dha78PepZyj6h4B1EuSYBvHj
26FSU9ZHuUcr1YeN6Kqw8hyAu5JuPG/r1VtGIWmjEoDAjQJo4O0oqjQh9dRAdtnCCnOBZtw41X2K
1vwkZ5e4zLIvtI5Lt/+8ioCzVRBaJB7AKq6mVkCIVTcl6txIjJceTPyYKbXN7hAoSrfO4vq5YYLE
cBJYrdcIYZ3QQ3+xni1DmBwj73PLgeOs+QL1LwyatVYoyWMq9S0U/5mBUgFJ5EawYcbObtN48r9q
bd4Wdg29Z3+sMl2+AztcoSpZR6VplyJKmZ+vyzs/G+ybSGwrkWoCd8XxWe0Gsml5axhoectGopWu
XIdW7NSLOLs7NrpPK46u9WO8Q9O+f6nhpf0ZNFZguhIorXkXl4q+xWq0tovLR+KT/D/mzqu5cSzL
1n9lop4vauDNjel+IEESlFJK7+oFka7g/YH99fc76uppEWIIrX66HdUVkcWUNo/fZu21LGJ7idde
g5oUKDoTVaunPaJaGdIShr5Dfqz42hkJBFRjPbg3c63jESXDtHFZPj1sBotGM4InzxuwrcvZgLtf
GWfagPetcP9ogOp+FFBPvoZvfasN6YolHWyYTR6DrAKR/6WlqJMix56+QKYsueRimtr9ak7higc0
9Ov5RX56riHl0T15JwPxRNVvZctRp6KCyHTvQHl4EO30k0sr2ohRn+56MKzkLyhVkEC01NWxnpdh
jKqGje0inGEfoipU3puZSvOFJ6AbPKMVAVveiwcmeUJocSefD0Jt5ShXMAwC/Ql7CBdRemiULgmS
Vsz+81ae+ONsSNg5AHC5cq14ZlbzB6zJSJd+2IdKHO6mwUVQpIiMXR7NxU3SL9XBycP8oKupeQde
NP9lFbO28SWurKFH95zMeZEQJrOy+g7joJfxnA7Q+aHgDuMluhLVrG5YeborTdVwQCvKRmQaTVaL
mM1G5ghgwPtkrMu73Ow0f0Cj91z00xZ46umAJGyW1hnZlQZAbvVi67Pa5YsuEANakugmrZTlHCLA
t39+7Z7eJS7warpUKa7Q2L+uukKvQovx7HZ7R0lKX1WhOMxhcAwoTCkHt7BGJAGmbjiHSvcX9v6/
f0z/N/pVvfnHw9n9/X/4848KPk/ZH7D649/vkh9t1VV/iv+RP/a/f+3yh/7+uv5Vvhftr1/i7lu9
/psXP8jv/8u+/018u/jDoRSJmN/2v9r53a+uz8WDEb6p/Jv/7of/9evht3yY619/++1H1ZdC/rYo
qcrf/vro/PNvv9Ee9GgV5O//68P7bwU/h2Tor+J71bfRkx/69a0Tf/vN/p2+DlNCv+g4Az8ncXzj
L/mJ9TtMKFz8/E+n/wO082//VVatiPlI/V0WqHjCqcqQxpc+eVf18iPT+92EL0uCv+nzlsf0t38O
/mKZ/rVs/1X2xZsqQZf2b78BBOUs/csP4pRJdiMysUAMqVCS77s8a3Nt0ZXWR+ZOh5VzZ/TTfBAF
LVFelbc/mrr29lM9FkGM+Pzb2QvrPSBw45CqaeHHGmJR0OkUhy6EeQNhNP1kk4X9BMvkd6tbxGnR
xtGHDhGp1kh8Swr7G0ikT1Vrfl2mYg9fmnNEzvtPQ7c/qDMqdbakr9HiGnWWFvZIUb4SseXdOHP0
zoGD2zTpK+3Q4j3TluPAPRU76GVOyKDouXJbejPaHHH4vZm88Su6QfN+WuLk/TQm8x6KYVpSI9W5
E1poUMKeS7+M4AEYCr1nR1UZ44SWYi4hF3cjNMrjqjBfq6HqBaE9Tq+8Fo3cKO5SvxPlyTHmj24Z
/hEVg7iBK/5tHBp5RDeS4iKtNTSn1Jqzm17x4P9LHHtf9PAdefpbPU6n01A2P5wY5WFP5CkCVNVh
0sJbF5nRXRgZdCZWxXcrGY1TIrwObvuooUEaebWxs0nILAZkuFUOG2o9dPuliuC4o1ubIbnfRmHr
OyhyhZ/CsXAzIeRx2/G61x3iI5PT6t9pRpwKWiwdKzD1or2NU9iTc9h2d9HofCzVHNZXpZjv8hkV
sppbfg/jDTpICk7knC9nsguvRpQMj3nTNvcwPWs+IhoRiW+EST29fBebgFK7xev8uoQZQE/0O0SA
U74oLKQtBOq7ZuqKvVW3n4wZTQ6qKC7/EhCQes1Hg9Bmh0jPLLUWP9l99UEdQvIG1rT4Oa0vdS3E
MdPmO2uE9n+sp/5eD+ES5iF098w07PaQv+8SZQ6SMEJiXnK7x9rwWYBQ9k29ed9pDTqS3XAnpDpq
VZbVQUXnAi0/Ov5K42jJb5C6+bewDnci1F5ZjTAReYWSumniezoRkLgI9e/qHNmHvkmZvbo61qb6
tbcNyfWNuij6tj43wW0usmUXRbNA80P7jqZ5tINq9LUSlR8XRM4RUIkhFVPErrM+54iTH0VoT1Su
KLoI1Dj20Dm0+1YvkVc3+vbDWKuBi97Lrg3Nn9Fo5fuqHD/bHQKNaaUq57ibJimr0yG52X9tjehD
HU/he0tpyMREqQEfcnwC8m77s6nf6J0bwKsAoUhY2+eqkSqTjFI7JpUoDx5xNAQVU3dWSw3FTMSO
Oyc3dyOFTjqF0GtAhQN9QzHcqEM/BYMwzmrquoE3G6cawZfTwP76rIr2u7BVpJFKhLUruQhRbIxH
W2nQ8R7cP9Q++oEmxcfBQG9ksqPZd3O1RL21tmmNWLyT1lf2Pnb4nvmQ39fkRCDyZKKrzrmF4dQ7
D6iTvJqoI9106Lf5KLR5fmpRhzemGLUCLfmDOyGG85N1jSdd9TU7+9wi+XJMYCf2nW58b1jp1yQZ
DwIla9/VB+OkGMgchXGdQRM952fuRv1kdpWzr+Cv3XsF9RafRiP36Cri3mqXw4wDsBeLi0gtnBGB
lfTJsSGxiY6HajBriKfNTmd9cMrS9bNozP1+ITaCyNXTfU0D6WIINN8g+9EUOzmkORzHOmwlh35I
3qq6cauX6M+mSoLYxTdzXKZ3EHwjElvreyV3Wj8sFvQTFtXZjbq496L5exuO2Umh39PdW2H4M44S
gyuD/yfOR89L+33UoImuRyGVln752JfO9yEsXuVDxhGtInsHu41xDMPmcz56mV+OcVBmXoTQgvp9
iVjl3LERQMzT8BimnM5WoMkOicpt6iiWP46Dx/Hh+2iIbAZh4vzK2l7dqTDi75BEupv06Wc1K9Mu
TXKYH7vqbESJc3DC8S9q1hf5Jh+qgn/W7saFm/LvuS+nX5V8+Lv1r/r/0HORzH7//U/f4Injso+T
nNDqHz6QdHTkX/+Hy6LY9u+0KNOgTJvX/7orCk3muB78RxMCAoM+HH7gL39F0ZzfZbcMHg6uBIVQ
lbDhL4cFHZff+cs0iICDwC+V4JJ/fqt/w2PB/iN/xab6TFSCK00lHH+a2PnSXzEQDkrRTV5uu3lS
uQfGEMXUP/SyqLSPcZRW3x9Nyl/mHztID675v/wjGhbpNpLpAuIiPDFY2S7thXqsqSgsujdZOPp1
dXIKFHqW+GjTduFwXFH29D2uPee9hg9BrXmnTNYe/am9vPwN8yYrvF1f9xvByyqikE4+NEJ8PTSQ
ZOF55bbVUYgH5aEoV6HHB7V2456bSHFelkl6sEK3vw2bFmw0TPzl4Gsl1Kfca8TJWJz+6zQn4hM6
2AJF6UbdCG8v/VAKryQhYCixQXFIKsw15V42m+kCOXMRNB0c+Is62jtr6BGR1PXyptCd5PT8wj5U
/h8t7INBOYu45jINaK0XVkkbvdV1DBbQx+utaR/MsrW54TPHN0Z39oeht04ijT1UKBvn1rLaOui0
EUfDwyWLMjF+q2uVdhuhaf2edmfXz5NkouyZ4K4oQF/eKXbh8roX3p0TcqX2BYp7NOhAKj4NAsa1
wTkjpVbcKmjtHMgiGr7RN7h7yHrckwyC3N4p8gPQLOv4/PDX+4f6OqkL2H3JXkh04ir4hYjKAW/p
RZCVx+rRgxnmiPrNFkHUEytwM8O7I9ERQC8INi73z6xYRpipS3OEJErfj1Y4HGlpbjfGsroS4CrR
wHHBzgdAToWvdRVd0yWd6RZs/0chvPZT7ZbKTd5Y4/ueXHPw/LRdMYW0BeTPMEJx4a3hMch9FGgX
h+YRSe/Sz7D8cS5Ef6D7rd/IVl4zxWULRTECvAT0q1FVxexWCRm8I8woADxaK/XNpYyPaMt6G4mD
J8tEMpTkPhc7y6VBYHS5TKleLnWIa34krWwdUGIdkSRU4o0TTsz6+OamhgBWErZyLm0CW8LhSyth
1yedGL0+cEJN/7OEACBGH9tM/sxDjzts6Zz6vYdM0hbz2iotAmhSxbQL24bkAwKOe2kXvRYVF36A
RzOCB36HQGz7BY2eMTsik5d8FpbTfk149RAA1Trd85/fMet7jXuGRxF6ER5T7rj1vQa7QlwPZpcH
CKGh04o2jWYFE67kuHfaDEzN4EXaC2fa5KmC84oQA+YPiBBWx84tpha1bsU+DU2VBFy40ZcaAeN9
1zrG7eKSwyMLIjaOxnp5SSNwNOivh7QS9Pa69JZWzeQscVkHYqokiw9KJPFRHYbFPShRa2to10XK
16iB9uqF21daxqunnRYGA0Ytl+ARQMJCBqiAsbMKinIm2lOt6q6p4mQDzL0+jw9WJF8yzy4jXY8P
Vpxo5uhXQSMQkNcKxCLt3CIa7SZlY0BPTUExAXsfzzr5GWgYLwfUu1U4ZbqYAhhAad+1jPjWNQhA
y37MNyDi66PPYnHFWC7nkvw8KLlLU0uvCOir7DlQw7C9t9ANP6kEWRv58mtWJM8jPdmSjmwNVlNc
T40cUFuBhjLgUYxJGyhN+f35k3bFCLwc5D1proZ5Ye0SjQuMC26ejYFI+oEntJppibU08fN5M0/3
OTZgnCGZK5shpKf7eLdVLizgppaPgcIpfN1NbnpQEMA+NmqSvqtnwkM80/nH80blL33srLBMtNfj
gXFtwri4RtVqVl5H/VxNgV2a0Vs7E6DTEPojNV80fuONaMjWQj+4aWifBWKwG+t3ZUNKtkxqDx6x
Jmf8csxUpTQn1ocxQNNROYR1gvjAGKNJmzf2Fh78yjJCrIIRSVsE5FB+/ug0N7Na5OWgjUFUUk0k
6QQHqewn3wKqXRsTjdyYkBWcJ0DlsO6MNDW8OZhgwfnGjDpd4JZdop0qjG2JHKxrj+RsefQ8CFwJ
jh7S85fD6pKe7m0jV4IhGsnxIb/buG9UJao+lZGi3C9LWXRf08JzP7CL3XdlWxkusE6A3CjJ5N5W
a8qqMxnnD09bZqNVvhG17rUDGE12aqajqgYR8zCQp5sG76Q4pZMf9SU2W7QbZ6s7JDqeqc/WULVj
FttDvTcR0HVOGfULKuaWQwSPxnaa+5RqlE9alMxv9Kk0Uv/5A3Bl/h7w3ZLLkQf1SRw22U7aF8Yy
ByCFnZ9lqKgUbkr0f2EBju5GPUKoC+ztnabozasJIrS3yJfW98J0tuqmTy6AhxiFGpnkJmHvrC4A
OMhr2FubOZgNUol66Zl7DYWvk1EU7ZcQVPOrkmk4Pz/+a0ZBYJA+l4UdsO6r7dNAjTc27FbPQju7
J5BAU3hO+gAxYTCWJO8OYjIja8OTeHJIGOtjs8al2aVfxKSXZFM7PRWfOjQ2J4TiOnSHBo1M+Uvf
PWkNfC+wek+SVqzevXrMpnawrTkoh2Q4O4hcwY3ZNQ4y57q68ZyvgWMPB8CVAiDQllCBWfvXsYaM
mNNNc7BUgrrBEuf9SRdG+MZIXDQgU7UM8nk41lASfkZ0vH5tTlR6SyPbG3FLPXQakjuNWCMnAYc0
1YY39cRtZCoeeGfpqODaXTvLSuIo+aimKsqqwtpD3DJ/yHu00XaKEO2toeZb4ca1DSaZs+BpJxAA
43+50qGTJq46Fmpg5TZilUXp3SEiXn2szSY69C2c/tVoKy/rU3lYA5oa8I4lpSAkwpdGURsf0IPW
lwBBzdxGuN0EfTaQpS+8WXkTD2L+M60rw3n5ribXQN6E1SfBs6ZPmhrqcWCN1CAZEQ/YZ3T9KIc8
HNyfNmv7+cUnlwiYGIAsCpxr695JZfLCHAGWOYgzVWETiRzRz8Tu78eY9C7fo0cKs+9e6tchUQS9
m0k52JK9Y3K5H72i9mAg3oqwZ6CatQ3plmY2zR5KSCc6PD+8J8/1gyGbNAqILar1q4vJjWPDyMnH
BUWq9j5BUBbkSChurNg1KzbvFIPC1XjCEKo2oTNpotICsbRozKNEVpLId6xik79X3mgXnhbjIX5h
Y5jSxVvHTsi9e0qYKVqgG73THwxQnp0/NrGHXxcmheI7xZh8rLxkdv1xEQmU+S26ZHSytE68F2NO
ylutrQx0hptYW3Cha/PwQD/HFUnWT1/dkKEXlnVS1Bra7igE+1WaWd3RNuNlKyVw5eIncsSf/svQ
6pEjvszD2cCQVU5ltFvKRgGSDXvyO61tSLs+v4nk115NugTSqEQggCNQa7ncrQ3lP5RsSy4fRXGo
shrKZzsV+pmCVvG+sDrnddLqre8VhpFsmH7iWfMEMBqaOCV15ZMraKZKMucOd8GMfNoHqjtC3beN
N73jWTCp1wlPfRUp4YxIglUjWE6X8MY3uLKm0BZa+IZ0sePzrqba0au+8exODeyC9gwkP7puBGnT
1d7LurjlbQu+kkAZHmE6yvTVFV9Sv83KTDhI9lmmn+f15NNIU7z85SJWeQDZyWz9AzfAo5unM/pR
eFPoBKGlAJfzinHyfGrSiDfbNeSZNM6ZX57fPlc2K8SZEoOIhpINwuxy+6BdHddNnDtBpYwOlL4O
0q/zrN4I0W2xtyEv93Sv8kQC2eB6xUlZyxCGSmoVyF/ZMO6J7KfuVcrnbOJRPgroi94qamTa95qK
LvbJtWqRnuhOpHaeTbr1Q0TAyo56JuyUnVQO1gGpiuxTGsVN5XfcpNUZZixQDCJHtuIwpIb4VJZJ
2++TBHCiHw008OzVcgnfV7qWf0axsrhXY6S0vxhL1hqBh6LTawhmx3rvdiRK/IHUiH2iOBrWRyWH
WnE/w/c43sZZgxbZYrbmuPeG2Un3FpprP8Fiij9zoTTVq1i3lG6fj3r2qVFiyDu9AujkIcm76p2F
3r2zSztFXXZ11znDodKF+WPw3HHew78NtWhTakzJOCveF/jsgVxa5pS1fmYNinuc2CHjXhlSyttF
ZoSvKWQM1bsULQ/aJIzBgx6cLI51NNKmAw9AWKTtisbVw8OCPvgfmogV8TpN+vZuGC2oOOm0Q9O6
xmHc546mfOvCSnXPc5GMM5qc1vxJDHX/oRYlgrNoTmgfjCRVfs2tbv6ICYPak5Yry1vbyymnZlNK
lXQJdW/2w4xYBz97soy3uWa3kT/Mevi2TVRUqT0zst+FtZUiHVpG4Y+4RM1qN6CEeS/UcHACxjR8
BE1pha/tPuIWtexUpRO2aov7vtTqbo9yrg7+ErHh9jBaZfHHCCLPOBmdm3+cRkvLDmiT9z/h3pqj
AHavUirLdzFwuFC1fgBTgXjUaOqyvI0LQdncgd8+Ru0yI51vmz14VhSlKdB2ReQ2R8KlNH+rLmPV
74qy0XRyoVPXA2I01PCsFCnCG0JXR3omjCED7VLEepChOK2eJvZ5uK/0ojN86sYqgsCokfyorMjy
EAzTRmefOe1Q3LhKnX+bgND9wJVazrOTuQD9NcnBb+lNi0CiO4XfI1etvpuGKLQjvRO5undCVSlR
cHCVL0qk2p2fdXn7tuY55TXtVb4G+yw6uKoY1Z2lUC9mh0yUh8Z8KsxDxGPx5/8ZsmmcOqrWPCOd
/NWz3aL9OSd1vhGoXPHOiRgM8mZEKeD/9csLhzjF1XKhmdSOhPijyKLyjeGFyuB7TQE/dls5bb8R
AF55Inka6EuE0Fmm0laXd0q7GwiRzgzM0WjjXavmTXbIpin+0kb03O0iqy0DhKoi3MlBhJvxt3TF
V080UEwcMKIR3pF1AApXRD1rWmQGhQ726tjNCzI0cVNkb1otbm6XsazfRU3U/2kKYyx2AB21t9WQ
b0qfXnktodnHj4YRjxrMGuSItllYjmqtBwKSj/uWRKBf5HnsP/+iXImGKCRRGWO4stizyqBPc484
JJCUQO+UoZp3+Ai8/q7ao1yg8ormaEbmzvfYmQFEPm/62t4CKA3JKvIp7C+5ER69n2ZfRZLlWA/m
PIW+u6SD/9QZ6vLOql3nBEz96/P2ng4V5KEEFcOBTkJoXdIC5lTC5zZawRIWCF3Hg6ICdRo1W3mV
ALjjKkYOcDrGi0KzxEtNk+MGYgDskEwUAqCXQ6WvGSkMZUrPdQa0bT+Ag0HfvB9C3S8qp+wPPRX5
cafHsbcVea5xzjhDUvtK8jGQTSE3t7It5tg2ZzstznZix1Ew2G6MzGNSIiNrRLjZB4F+IYg1JemM
YHZ7Y7yFPN2Ydiiwli/sh5dfhrQWDjD5VSqy68RHpiSNMeUJlCttR8HY61rvdu4062ZoE/fb85P+
dH9hi+Umu8Aeg3TjctLryGrKChjOuXSN/hAbSXagPtzfxeboHS13iF++yLKqKDONZK+flN/Gwm6K
kPJYgDJQsm/LNgzGcOwPtXCmE3g/7ZR02VYF7KmTRgOAq6KhxhgZ6mqQhjoBm0CbMeCtyu9xXehu
Q9T8EPWqujG+pxcSwguMju2ALocjATOPz2sbxbYjrM4LKqvWjwhjZzeCjqnji1eNX01fPDTxtIqs
i5hauBAm1D1AEzVVeDRpOOjicTgkozpyNrV4I3+gy/1/ed9DMC2pBZgoqH3XFA3ptBjjRLxGfliv
cnJeNM/uyWQYze00NsbbqilH+zyKDDDnqIVheIIcNH7dja3zJlHQvd2540Q5Lg1b5UMI9i3ytc4o
8rtUN1FQCo1k6U9dbYm3qSqG8N4pZ/OrCGfv4xLh/G1M37X9ABc9Nyoc5JCsrC7V3uoyD9ojN9Br
o/X2cWWa5RG9rvhNA57WOjy/WFesAffDv0YLmwDIMC63RDLruO6WCINJ1ScNeAgKCAfQTA6kOpE1
vVRVgtvDhXaCfW7pSGGvm8yUzoXgRcnCoG56F+KVsiyUA8np9oNJZ7Wye35wV/a7iwtCvZO8EvUT
+fmj96mZtVaBQzUMRNHhvkeDDfK1aDeQR1etsNsl8IhDtYZdeS0W8nwOg8pWYpy9zEj7j+rEhb5h
6KlfBUm7xL3TBAjVpL16BzLHHBrbrMNgcRJn8QlHdLxrmijari8soLb2eKjdKX6VzAsw4efn8tpG
kV0hVNQ4ZKQ/Lucy5yNl6PQwUBWRfCDDIPQvWWqUH3WlNesPLzcGAgKkEzAI2fN4aSzq3Gj0pkEJ
lFYou6FJvXRXNY16HjQv2Thv8ouvbg8aa8hnUF5mZ66vK8joyozmRyWIcq/w80EIX4308UgLxveZ
47FxBz/1YQCN0e7IXMpU6/oOtlQhJq/QaPoFHfNaV5vWtxc7f9Vl9BOU9aCcW62wN3bO08yRNCp7
9lA4BSK4SrGKIRYTToLCnVLY6i4q1DjcZw3arYfe7qbYt9HvAIaclOM3RQ/dk951s/niDDr83tIf
pBP5QbXpclGzcrILy+6VgARpoQVxFQIaGyJrHI9GPtAztXhR1O3dcG7fP7+drp1Q2Z/ykLXSaVa5
tMxRjIe+K5Qgbxb7tkgXZR+RLtgY3zUr+MJUKcEgYmt1cXdKvVitW7Gy2QzyfaTwZ/jo5IL+fn44
13Ys4BFKILIh5kne1x48M7PCmOE4ZK1ST9R7Lxl+mhG53TYqXipmLO9sMCQAIgBw8r6uHBThJWle
0/0GZqUzfdOousPkCITN0+E/OByyao+H/dBStGa2cS1K6nqfh0GPeoi37920f0urotn4WdGDui/N
muGljee9/BKQRGDIoiFOhezlaocsFVsfSLwX9KGA5Uxz8t2iLfZHZJfIN3XOlg7dldtUZuwRPaIW
QTFiZc/KSd67fBzkmjXt9FBL/Tl2DZKc3ZZ04pVtKfmkHMq/EIFRRrrc/IAHSkPLGy+oUyu5z2lX
vOntIT09vyevBSl46kTdEp8DFnDlSNjKMOalJbyA9kGx7AqhG8W+12OThoNQbZVjrBQJ3VBNaQ7n
IuqG6hCXBv0wXkH368a3uTa9xP9kWAFZckRWRzECGjGiMIJHmOXTrdul4hA1WvTLi6wtPq0r1X7c
GZK5HBF0MJ/474rhJVXapl7gKmp9Y5JNO06znqLP4RU1fTVhuc+jHihhNyCwAmLmc2ss0clJm2UD
+nLFP8CxkpIQ4LBQn1itdE4Gq2gn6Yh0dUZh1K3qE+2Aw01EwnSfKFF+SFobR5eXtfGfX/9rM06d
h/DioRdwHaolIM2cvsA2xaU2fTXaE3Awl7V2zrYyTcPLvRFPVt5lARhkk74qRCRGUvelYeG2Kl59
ju3JoGXKtMc3Yz1b0YaxNZWSjHmlniG+D2gqntHVdkpHszMhXgyDLh0LeDPIuTQ3WdSHn80sQ4iI
anSmH9qqJckc56kbHhLDrdWzPdv9l7h2K4H8R27TcIOchMYdrRXFSRW9c0N3kwH/Uzg2W/wiVx4J
GUXgQXEaJaXj5bEfw8Ub3YFtuTjg07VpUnb4i4bsX5t3Xa5ukX9es4dSKm42cBNaSFdzVIZJNKlL
HAZe2ra/amS60QnJqq9A9PLZL9PB0je23NPt/sA1SuKJ3ADoq5VT43C0oPYu3ICcLekmmj2SD6EV
NqpvuELUPpF1XR6AAJnvl67z9I1d8fReBW3yD4AljzEmLic4Bqjbi8h1giaK3JNCO+i5F+ZWK/3T
c4UV4NuUkonbybFdWuly8KhQlGEli/OjtgymX7RAq0EoThuX5tUBydo4nhKyJE8UWOeqj4EVO0Ee
gmPxgPMHtT68kGCBs8SAHPjyYBsmjnBXlxTIVHXpZtsJYqct/c7Tmn07qMbZUdqXOy6YwiPD50SJ
B7GVy7nTjchK6AimusEDtHdLdT5AxDbtl7nSNrz6q8sk1aWpVhJHr32/ssDnJQHsBEs8fdbMcAQ3
PXYnN6vHjUv+6TmTHK3ktnH8yButEcSJBdRwsScHSFclzolWuke1yMb95JU6DTzGVoLgij1aiiDf
AAvIPndWpyyMDb0EV8Qpq2z1plLDbNfkS3cojW7Ya/b48nsEvlJoaJhGHV6HtTpPmUGnAIDLDaj0
qW96qtxvCaWa7lUIN+YPNaxSfSM4urJ2GjNKlVSuEXfK5TaJRtFmvVK7QUxL4C6h83NH8d7x53re
opa6ZooUPYEY3h+Q3NWz5YhKCAW0ZLCUi3sTW6LzqXpNfmmWw8bteOU0kzakI0M6AwR+8vNHuY/M
awxb8PYExkCaVrRd5k+tMm7s+2u747EVOeBHVgwNZhQx056L9jkITE+fKXPOw4fZTUQwFfYWh9pV
e5SyEU0kpc1lcmlvxJGZKWCzVtVSQr5eeW9ne5p30VSVR9NM1ZenPZAxpojkoS4s2YNWA1TcwSHJ
V7mBM4TRwem8/mgDxaOwN201fzwN0qmYcc7IDiCT96S1pbfSDr+gZC5bVd+LmsJYZrIjs2JBCm00
1KB2JW0A6S7fSlv95/Me3FrFSd7M4JUkMIFgTragXM6tqJYshjXIDUYnNesg0aLsl9csvenDgOvk
+0K3u+rN3GTteHJb3YHPdTK697AhdTc1FQMK7JDJbumiX3nl6aMkspC+F97xasXLdk77FlFpUkHW
TM+8XWl3aRs63/q+6cY9lXYPnkRj6P/UGouq9/OTIsd8mRzC4ZMgKzYBnXdrwrkCfLTdeHhRdqt0
/pRTFqAJUzk/b+XatYCfJuFp0stc5ynjyDGnRFnYZFkz37d9mR7SAdCWO9U/nrd0JUxDgMGQzMlk
1nhGVv6EgOZjIefiBqA8htfQN0F1pFmRa+8n6IG+mmWXIqzpReNZVYl/PW2kwC2UrSrSlXmlW1Wi
4wDKkTVdfY3eSAy6UmYvKL04u4fuf9gNc/lifD7KuxIwj/vH0oHwudzRrW1m+thq0GKUaQKVAgmL
cR/Prnghd5o8OhB2UoRwKTPw/q/u9biIJJQkolwUq6gS5J1iNH6bt9mnPA/t5GZM8+bO0ATsAs+v
55X7kAIzdRYiIZC3awbiGeKvrqxy9meeIbrGbN9MThzdmVEr9uXs2hs+4tX9A187PYyShQXegMsp
dSodHzHTSFyYxvA1c8P6DjpiaDEM0vmQtE8HK8FHpTHVO3VZWhxHTWxtnmuDJnlKekSHO442p8vv
MJliWbqEMlbfWtnXCY5b74RSdertYMUwYXypuiU7PD/RV44oLjjpWlrH5YOwWmFi/9EoPB46Vzj9
voWsBbVgrz6m7VxtmLpy44EcBWbH642KqSrPzqM3VVXHqbRmAgu7j1Vzr+AYf4WBoTtPwDjKXbxE
2hsgJ66zq8DrTsHLB/rYupyIR9YNa+7L3op5YYFxfMwTz/zV8TRYu7iwoublMRTVXRNsCmhccvCr
A6pTfDSBT7uBoo/VPSQX4yvA+vqGy3xt7YihSO3JPhKuvcshqZmp2nU/c73CtH8wjQSCmdk2D3ED
b8rzs3ftXqOYRgTM5aaRGLo0ZcaoWKo5XlfYp805C5fEd0uj+g+sSOYCGPGo5P4D9/dojYRIR9Us
MzuI8yI+wWBY+UvS1Bv78Erfjey2kel6EO9UplfnjJzyBGliYQdVk9d03Wndu9lQoK8ezIhnMLP3
dTjHp1qfEr+rQ3WnANJ9BV6OOqLZK76qjNrOcZr2vkijaheiVrqxsjL4WD3Puk2GDyeXDAcZ8cvp
DgebpY3pUkWqE1Haqsh3mn9Qy1iFp8j6i53jgjjsgmBB5kyeM7c6G3SMwoAYRXZQD4P2LRSm8ZMm
vpQOvslp1H0PEvOE47p8cYwmt24hoLFNf6rctN6oAFzb0cTo7DNZtyUMvBx3ZeqzXSNtFChjKr54
sZbsgaxFrzOr3OIQvrajcbxcKkf4JyR4Lk2x8rFdurNDg6di7NNOXaDFAeb5/Lm5dqUj/qGTRIXy
kizipRUQ1GPicqcFcTw7sAO5um8AFiPNUZVvGnOINybwysYxKPmR7GA98LpXG4fOt1rUXmjj1i/9
bThAnNAuhXLPS4sSq2WVoMYgu3p+kFdWDdg2cwlWQVZQ1/mIzAsjV8GoIfIQWfFa98dRsQK9t5IN
/PRVU0AwSP7RgAab6+V85mq/pEOaOkFkJyBZEl2/d6puwmNv0o0H48rS0enwL1OrvRijGw7HRswG
SWBgI2hL/KGuolPsouBM06Dw/4NZlLQuFNkMuBBXL3E9OXkPxBhQc53CWQTK9/UIPejHyg43LF0b
GbsEx464yAaSfjmJJKC7BlBXdB6rZEC0ZWwObeeK22V04RoDArPhXMlvvrpeDB4PQDNEXxzs1SEY
aNkwgHhEZ6N1nPwswqH8mJaaVu2zyhj/cO3Jyw+y4RumNqjObkU2pOfnJ/fKaZdpJY8SMXAkQOOX
Q4YtXOX9daNzX3fawaoJ/niDmo3TLrfEeqC0+tP3jENKRXqVm7Yg7c+bxojwaET9ClqP4c52F8iv
W9t+BctT5fnMkIh2jvCid8+P8JptOCqIfHAGaFJcTXIP9tyoLY9yPxQBMbw4inMM+zh+kyeLuPFU
AD9u1qkHB3mU/+D8Ax2ULcNwSpABvZzc0KnC3BWTEqiFCgNdv+insLAmP6umcWMdH0Kb9RTzMsqm
McnLuK7HCLIWhTKV8Tl2Kq/B3wFQT/WncM1XfTeCHdeaiizoVBMzw16DosiNlUMwuBuUoq58PezN
UzvZ5nKUJBTLrnFTpz+NiutmvuXWcPQtmoSg/z/OzqvHbiPIwr+IAHN45Y2ckUZZsvRCWJZNsplz
+PX79exiocshLjHyg2BAsOt2s7u6wqlznNGs92Yktu4BNVTazcy4EHSvPpHDpVPzYkmCoo9T71ID
wlgOgLuz7ocdGvoPdzC075NiAgpJYtN9k2pkQO/uH5MtB4rrJLyCxOnlrJiReV0DhWMcuNqUnDy3
CU+zE/3TzvEeu/dzCX/1qST7tQR34mOo/twei9RdEmIEi08F4Wb+q45SLXmE05RpOzM1EsVPDD3y
HubOK6ZLrzqLEpT9aAGepl0ugkg3MvGtNs0YuRfotMfHsBj6p3hM7O7QGUNlHeYFaT3guXY/P+jC
qZqPCcGY/a/CJev8Ma8mPmc1R3uz+BuvLBgFqmfQijI2ucbrilREqjknwHi8qreRuIoY/kp6pVkO
cU6C5w+2142npB77PfmTDd9NEE6WSLImx4JXrxI65HiAoVWuBqX5/m0+uALqxaGknFHydx9bM+7r
1z+6eDXousncqBRaq/diihO98kSqXEF9f8kQNfuChtMX5D2HncO5ta+gMYCacE1oR668dOZYvaLp
ZXjNsmaKfVXJyQoZUH2oR2eAQR0gQwFGo8z3yg0bt8LEIqBEPif8vaujisxe13fZSIc562LIASul
UH0aL8Lwnal5fT9bDvgSncmc2wDAs7oYyhDjCtwQPIauyH2kvKeNFVwSLXHF9KbnPy+vpivKJqiX
cVC+3vcBG34I/4nwF7BIk9b26gxRiyy1uRFxIPLBGX4xntLFD9Au28Nx0UfmSEC5i4JpkhRWLqTu
m8rXvLbaaxpsjH9TwOfFkCqgXKd1DbosoApZFEe5NrWtRG+9yojUMxMBMaQhs2EGpVNWDBv2CrSX
59hW8/abl0diOqh6lDnnesgbcXGYjXywJkXpH0dFmZ+mnobOTjq2dTxcGT/AZi6hZqsAF4RePacV
OCtlaqPHzO2F72Y9M2JOlP/BXXMpWDPaQvkAKr/bs2HlMIx6TaRc3WTsLVjr0uiHMgyNeQjTBuqk
+ydhy5vI4j8dB9CyDNveWsvTEDqtFDxiXNgkXVZdIhvjxosRRFAG/53A6TSf75vciMRkqYIQDC+G
L1ktkDoWdAZwiQTmrOXntnLK8zLa+un1VnhpwchArExQvbrQtqa06mjYSaA5YRUktV0d4gw82X0r
GxgZFzA4NBQS0wSJwcphjaY2pXjrJKh00YaBwdDbRLUAbIdfz7MXve2FWjUHPYQ95dBDr1Wec8ts
9bPZ1NkPvRbm3hjvxlGVVGW0JaidAiFYLbyudXdobDcJcscSDyrx6Pu0W6qLkxTa9/ur3/qShH1S
3YLnnTN7e3iWXDRJs7B4PYqmywQg4aAx8rhzRDfeBE4JdRBCWkmOsFpQptapSuEuCboerLPisHH+
2NDNLytm1CpT795G0FVf/mBtbCQFS6lM+txT+q0SlS2DUdQdp1SPtAhJgdlUxLGs3WxnDzcuIKyW
kvgJNyx7p7d7GNVLNZkpVCXm3JCXeDDY1nldPRWNGl6Lrouv99e1aQ+SOWAQQFUB0dzag+8gqigp
xkFudeK8AFW9mktlHJM5nr+pEwTd9+1tPDUAkNF4paAH7H/t4mGSbUs7ykSAq2n0cxylRuEnYhHd
IYFDv/LztAinixe6SfVEc2H4Aq2LeD0UmlFrydBJLQ04tLvKy4DsOcDz64hf0VanLBaWP4qkuMCi
NF3Vuth7LzZ2GXs4HgnfIaBZnVnROYpJGBMFjrk0/WloQ6PxF8/t4zOh8OT8XSgMqeyR+21cfTrI
umSNtRjmceVN+u3MOsYYZfQtomAeGsAgXVadZ3ztmXHZvdGUbVPUgwkKYUdeR6EE9mKM65QFFjRG
l2Yq39VqpQUVtGLB/RO0aUrK6DCQBwplLb66TELLSp28dhiZrl1Emz2GdeQ+KHk/7gzcbJkiNQIT
IkfYX7ialFkbQBqDdx1rKzpEzKBd6b9lD0S7e/RyW/0mmuHPVXtwL/q6BqOYdPfpUXoSKKs/JU1t
EnuV42nQo/IAt3V8GvN2OtVhkhzrJlYPNZRqx/tbu1EygA6OKjj9JhlryP347cC0rTs2Qm1kG7Ea
/ivLaXiA7cE8hlBpHmYzGT+6Vv5vKOrh233DGy8HET4GmYKjKb+GiyyxVULSSv8yHcLuCsmF/d6Z
xj3+jO09pnsph0dBeq8JWGY3LsuWGOYKRUeN8EarmCirJx3XUM+N5juoDvEtnwwN/izYtMtAWeLU
vpipSQPs/oo3t5pysxSgBvq4pmhxeiUjuARG2kyVHl28zolj352RdrmWwmpKOIRd+9/YyaJPhRK1
806gsuWQJNLdkC1OGwrQ2y+daVkb0/wGxNw06dvEiZb/bC9a4BOaY7+aw+qvVy+XJA5mZNidCJvX
FaF4dCJgi7SLxobWhWf/52jJu7ix39aR/a3RjL/LAsTHfZsbgYLMqLi7Bo0TXNPtGtsRqHuTTgBD
I6P83oY5AgYuhHzR5FDpXKpfKlr3r/cYIEuInyW9KWjNVfxnG3ncUV5ghMAT3ynWdIcW1iboaJZm
565uPKTU1wg1ZQgEomu1OruxbFiRTXrDiTkg2tzplFFaW1STX9dMavul3VnDsYy1+mfULC2iqHmj
vB5Rhr43eQJAL3mpVsstm0wZkppTrFWKnvtOqtpPrWOFjLvYXV3uHNoNd4xvkiy12GRUQ96p39zT
kChDNOUDOqGtKC51r3w3KoHKnpaOO7dzz9IqKrLaaRlMk/R/TPoM2EgZfW2sWBwSY6h3tnDjJjrE
XWBiNFKgFz4ph1FCFyHip30+KaQNsfqGECE+u3PZHdypNXcC2c2lAYnB/zFfxyDf7SZWaMkyfluH
V0NNoXKD0ljtT3rb5f8aGsIHf3AHKaRwFegtcC1W4WxSqLXadjYe17bayEeQNBdPHg9BetTnuaKO
IHQEBaGsSPa6ulsLBTAPeIMomULOysV5xmSPMVwn18UVw0ly2D8h4qIejNKsT/c9zZYpkHMalVxw
UhRyb/dUQWaVt4VpHjQalnNPq/LQmpF61Xp3r4i6ZYrCOr01WSkhir411cWDWk10n69pOWbvc1WL
uHuzcxiWihft/rI23igJOIf+iRYsOfpqWZGZKsuYW2RWMUrjgV6HRX9eSM7/VbMo/K+GRLk9Ipth
fCNAyPYQaVsrleNl0D3YEt20su7RhWIK2nOuTj7n77ocFZbKbWGgBwX97f5CN02Rt8r4A760Nb2p
U9ZxYtGyvJbwHJwbYSzHekjSB7XV/wBl7HgSpSUNyZLO7fcz9BnMp4Kp1nOXN5VtQO8CTAvdJTH5
Q9rsnZeNZ4K2KPg3yovMIa/hPFAnWCGAO1DGiW61oJes5UsNDq+h2F5G3+1Cb+ODo+fiP4oH5YMX
9vOv+5srH6JV1R83A5Mgw8ls8Tpen6OuWYwS6IteWc6habvsOEDYfrpvZeMTUnKh08YieY/MlaMx
XDj89BjAcT+5znmszRgcvD5dRIN0yn1TGx4bADwJCGEbjYz1GPTcDIvo5SekyqAcxlFUgWIIyJAK
a0H5prBf/+xhj+o3xWGmrvRVsoroWhRaIyN01qg6H0qkCR66CiTKoHr/3l/Z1iYSm0F4RbQEEGL1
nHcDnBeQbkZBbJlpeXb6IooOWhq57VlPRLEHipI3eH0yZDSu05+U6elqYXNN9xdfp1x7kBJnMtno
szVPrS8gtT0K0zSPQOPGna+3uUZyOnBYsuu1fpFqu6lbqE/oXQxjG/Dxwid4lOx3DGN2p/vbubk+
kmEaM5LMV189ta0zmfPYNgwjL0D6j6looeR1rSaxfdH1i/qubqENO4oYFM31vulncMB6bwmRqCWR
kfMDVuFhnjSO0cH+e214YOdPvVeUP+hnOJVvNqk3HSn4o5DS62GRPS6JIt5EHVVtiF5S+69SK6zh
YC0A6w+h68TjEQ4rZLFUCwgE4xGKKT4kke0Vh2SynMRX4r75UmdF6h7GtlMhg+pSJT8U2pz8TcdV
fCUGKJQzozjaA/ooWYz2EvRYTRQmfzAJg3MlNNTg2IRIZnWkmBXOgclTKqviMfoCVrI4UHFxv+YK
0l33t3irW0EIRQoHdpGOprcKMDQrrXUL8HhQLvAxX8B2w/M0uV75q407/TGd6N2c+6UOjSOY9hnx
GSbG7LNTxMWTazRD9aHue+cNEmWVebItkTxFqmXGX+//zI3zDvpAFrsYhycKWh2ECbeiwLqqQFKS
f0lTw7tUsw1VrjoZO2duw9ETV4Kjo+OokZeswvNukIJ4Dl1/ZpozCMlzeN7KKtnbdvkJVyebCeZn
C4RcL0rsZVWZXpObnOzEnN7UpQGvgCXJjz2NQycK0/xZMcx8muz0r3GIE/hltH/v7+nGC8BPkMMS
9AYBJa+/fE/lqfAUfAjj1FfFTLPRL5NqOQHr0M5aWkQ7fdDNjyg79A6jvrKBcRs1tIudjlkLdUMK
GNkvwiE7mJ6SXHoldI/317b5FQlj8cnQeQFauTVVL5MhrN5QrhZqKld4mObr6DXWDixtawflsCLe
ScpWvaC9pGc8SOhGMGZR8THJp/Gptabkb90M08+5mU97HLJby+L8S7wPfJsUKW+XlRQ1mh9jqFzb
yJwPbQNuWu+AeN7fvA2PD2MMISsMM1Sr16BxNC5zRFoSKq7pFF9npv8O6CWJEwEXZLze1F8Mg77B
643KdqkkFuZVW8MqahoWuRmNdAhj5A8jVQkfDK1FPRdCSZjti/qj3tfd+b7RjbhSjosQbQGLAgiw
OiZNWyf2NMEBEcVJ9VWDJ/MUdTXgscVIjpPS5I8Tg8SHeOIB14o/QcbDvEfLgkEEpmLXAw8qdD6S
NIsbSMvmbdFVxVHzqn9Dl/KVHIbc2eKXpwdPL2meZO2eL7w6PULrtErX2/AaL47+2THmWI4hzju3
/EW+RSEA/issQJNHl1D+it/qG7Ned3U3DvDHV637oRma6h1I2/bYZ73zVOeGw3BUBVgM8MWrw2dM
U5mjBEHQABBgtUBUp0IB139/nYa4V/3Fjusfbbgss+8UVrg3UbyxUJlo6c/nlQRzZU2IzlYjUQxY
K+AVTYEw56cI+98EbEl/uWrdm+eoNZzRn2MLvdX7Z3fDPIVBYiL6UNTq1nWkfomNYaT7eyVKMg4l
WqmDjyZj6xdpMrxpC5BfVZY5D3qf7ySaW5ahp6XADgEPHEfSLf72hT1UZAbYuEaca9jAW1Blj2ph
1hDY5cV40ZbIfWyaukeHUoTB/UU/n56bdxMyGlRyqDgTGJESrm4s9EnoIHjWeBWLMzykTWemx7mA
1k8f4uUyaa3yphK98d2bERrP66Q9CzTh/dpuF2bp4V+BGCz+pw+LPUqSl2V5+cskDzuHnpDVWuVu
0eyaC6OwqLcMAy6k7kslgyJULNG7wZlq+6hVbOZhKap09mutynQ/08di8fl/CbGDt3jhwiVnD70e
/mAIjzGn209UGgysxkIfrv2o2F/dAragolqcC9jw5XPjxcaX3szGL/c/zovnEOAYjoq+i0tJg9Lx
rdFaoToISrq/jqKHuVcJPRHM6iw+T2YxGqcGjtdi56l64dIwySwVWRf/kAfJffjtKKJmx5ZH1XD1
iqoDVJ/MJ5WK5+n+wratAHyVpExoja1cWut0WlK6LTfdy7yfhkfo2+lLtPMYvYRdsBj6RpSgef7o
p6wWU9UJc43MTV/N0XEvvV5GzbEIbe19Zjj8qyPGTvXHtrCelqQs36MuiOgtEZvBlGPWmePx9aum
cgXwVbILAMu73dvazNyiSdLh2oyudWmHqUS/xdsrh2/trSfZFIEcyvd/dVLbuULJEH7ga1GV6EIX
wj7MbuPsOMsXR5PSDfV2VCD5k61dXc7SYbba0epFDo2num8UHRNhHerUsW97JcrKkzu9umQkbdIY
kxR6cLC9aM9XZTy0IDevCoHo+97s2qe8Cseds7m5Ms4/dQ4597MmGEDJz7KGxFwIYWBRLU1U8ESf
1B/pQ+oXLYm9vRHrF96fxi7cRACd8HUUqVbPXjRBBw2Bw3xdMlOcPHCob5yiEZ8mI678SYuci66V
9TXqkui1bSlpWWZLPHhs6zphsRM6DDTo1aui1NXZzI3kgzlToLY9pXs16kDa4nUFVEycjYO5Pfxk
tq7TVcpyBZdpnprQm990jR1/Ghsz35tCe/l0YEyiifEs9DFfnJSJtpPT2YiVjJlSfzNGPX4kHnWT
cz42iB0PJgRJftda3T9j5JlP7uBN74SYvHbn1XhxF6nNPaOn+SGSfG7l5xRFgGM2B+NaKGl8NGP6
82bf7s1pvEgDpRUmiZ/nwGC7WVU3ZDUJfBBc2gig1gd9zsbDaEzVp6Q3i51w4eXloJHB6A4NVGBW
DL3cfkVeRmNiGtKgQdynl3lp3VOX58nRnGPvwegs79WXUdJEyBoxHMuSheDWHo8CvNR9bF51O+ss
vyyRr86jKpKy2yi7+kC+1J0cdGs3mcQidCCk12gU35os+xJ1kBz2bABX8RFUyXDINFpSpWKoOw+C
/PU3sRcZoaypAoojrWaa+NbU6HhFuqiMDlVm77yvYW0O+tBUP2ReWeR+6czaWybG2gDiyfH7yJzI
HkHo5g/wJPaeh5hPulqrBRFjUsWMSY160vwNq7FTPzClCLDWqPISdk04ta1L1uToOlGRDQrgSv/c
fxSfR2pebAIHB3AgBKKMa9xuQpy7fWn1nncdepW30RoTif3qCFd/IhQxet+I7ChnZH2fNf9GSme9
WSYzedIqFNW/LibE8ydzqJzxaYSbfzqPXT1nX5VxcJog7WZHQ7ygjPK3uRbnn8qKCoMvmmZ5soe2
Vw7z2KTLm6HS1E8T4O7mpKCM2V+WOZx/eaKCYTkJW9046+NcH3vIAIrDOPPUBWWG1KuEH2uUswgd
44d5DP2GcOYvzRnn6YMCJ5fw6y5Gfjlu80E7FkmbfdKWFnHhFhrP4ai3Xvlfa/YZHBdVS7gl8kJH
3cROur+VstZD9DHQlD+4dRt/tFN3nvzKTrnTkWclyaMsh/xjZKGi+WoviGRgA6/Hk5ZXFjFw5ZpP
wptF+g1xFEPduZcbl4RkQQXJ8PxKrlsCoT62WZUU8P2EmuL3noPYXBpqJ9cVr6Zl4pKQAIBnoAFM
OLzyofMcsysRU7iQFMYXBojs40LyuLOgDceGbixOFEgcUnFrhC4TZ1Y+UNTjEa4dDoTF5H5l9Uew
3tUF5QJUFO+f+9XTQNtMshLKHjT0rhS8Vq++wz0v6N9kAQUD940VQljbmfFeErVhBboLbjfVQdmT
Wl2urOmRTWyzDAh/Wjyhddccl9LdmylbJUdyLToiXXJamqFcxkpvr7Bj1mlaUcoOTK3o/axPtRMD
+z+dQVtoLMxQXfgRvm5nB1fO69kqRSxawDSmiClWB6PvOo2pnyYLRispPqP80T4MIUKRMI+K0vPL
tJZTi30CehSGD+N96tKt+pPfAKOsvAmMvazTJcUw58k0pyyAv9X9SBVneoeejuPXUSgOdrI0bxXF
q317FvlfmdlUX+4foq2NhwgZWBGbD8fR6gGpMhzOUDZlgHODV28eje+hY9d+Vw3dQVf04i0CO7xd
r7aKRrgkyaGjCkRl9bmXsZlab67LYGH+5EPUqfqltqf2a6tO7ltRpf8mNMz/um9z4yAzsMj74MAq
QIlkFT5qZZF1SzMUgVfWxru6VGo/VtTset/KxpGiZkkFUZcq6Ayc3B5kiGGA+NRKEdBRdn+4tRDp
aazHtLoWANEiFO6jokQ3JhK2n5YebApVGzbJh/u/YuVc5cEG80MHhqRfNq1X+zt2rtcjI1sGRRi2
f4Xm8M9czJavJL3++b6lrV3FHItF14++9eoKxVq1oIuWl0Edhh3S8pF1Rjchvdy3srkeevw8FQCo
X+Bl4zaJG7NZiqAVZFS0FRu/NEKHAFzZC2hWudTz1snxXa4jMHJjjZNvLasUBVIngeNM+tfRyJjS
6hXu7ltYOK02SPRysINIxAJ+RASJ9voJaxKp//0B6IPRY4TWh6Le7QkCvB62VqQWgdUlXe23KuJM
j0hG5O+zkWT9XAFpfdPW8Mwfm3Bxh0ed2UflhHTjlJ7HSZviQ95Uu5jvDUdB05wBBZ4ayNPXc83Q
ZYCGTLoqWPpUObb9MAeo0vWnsTTzI8zCxNNTZ+xE0hunS0KXGSFDtY3RoZV3GkUZoeI0lMEYqcbZ
CPvS96bxlZMscsfpZ/OM0m6VHmm14waU4fSrwiKItcz006SqLpWhQ8alKMPp/kHeWhB9BVvym8jJ
q5V7mPI46hdtxtQwFf/U+tgxgQs/yU5tZdMMSAt2DGYGDtLtGeqnNq2JesogrdvmQzSmToDgpXJ8
9WIoislkTg4+vRjL8RCyipR2aaAkto3PilWOD5rX6ztrWdfg5OchwQCSSk6lgoxZxTlU1Uck6PMm
iBRT/eIpTfiualTnojRae6hSkxIVEmEHxOe7MzpN3kFPp/qzpeTpTi6+4YVg2AAbRqoFBGANJk+m
vtG7OGoCuv/FE9q1xTeKEDXcadGw4/A2PiBkVLLpRmcefLNx+wFFlSyTJuw66OmYnIYCFgE+4isb
fDwOzKmQtFHbZI9R4721wsxjqJDGpoHqFHA2ZjzVrGb0htZPeMVUKZrRvo/0cHylkOizZZ5iglfa
bMBFVwc0K6jSiZppHaph0UejY86RabV+Z5pyPcP/bEayIskRZrpQ60pmWBWt7sStCIpqNiZ8lUoo
M5tRTvtpAu93UvNwDqqmXBw/doX3j0EkFvpgL1TxGMaJ7Fx0aeqrDep7/mQb7XdtZpDhjHxS/Llt
qrSAoCNN9hDmLz4/H4axHkQOZcRCX/D2w4Re0xWuloqgtZ3eLxgS84u53vMSL2+WNAO+BA4XoCYU
u27N5FmUEOGGSRANNd5hzgF8+1aTe9XTkOZj+EWPu0V9GEe9Nc6DOiQAh3OrUE4UopfU9eEPEHpw
36m8uGT8JqJgGY5SOeFfb3+T2Q9FjKBKGsCKMD0Ku0iCqcyQ4ctyb+d12TRFQmg+U/OD5L81pXi0
IHNvSQMDEurr0sa6P5Wpc02W7MvrF/X8olPoBmC7lpGM8rISQ9QJLlpu+53RdEEWTgYjz5lyum9q
reXzfOYhrABtRy0Y7Pfqag3wlEboBqUBIZ/+qzTpwjDhY3hfFAZfZjROs/xHzcb/EEJNxYPNEJzr
a2glfWcWqMkOddObBr2yVOnfWtVgfeiomyknJ0uc8jDpbvFTDUNT84d2Mr6WLqKTvp7lFBnGyJj3
VrP1iWTnGBoLKlwIht9+Ir0GfEwDTwTOiC4RuEsKImpTHwbK9js5ydadI+iS41hAr0Bt35pCVy8u
wHqKwEzQ+lv6OXkDBGivo7RlhYlZFJRpSAI+Xp056jCdlzmOCGzhuSD0oAEpk9k+3j8EW1ZkQRAk
ItEyU2a3a2nhZIKJpE8CK5+tI/AD4+ya7it1EeRJo37LVBX1lY3oLAFiH5cI1wVwt0fvJxcuXtRJ
8h0nvrEWrNCHg2wTZPO6ujcr9lgYfYQVdW5OTGmkZ9ihjZ0oY+OgEdtKoqLnfHRtpVG8chYUIQKm
cWfn5Ejdez+cXLfwYb5zxfn+B5KH6beS5fPWEUrLbjBiJxDM3H6gNI8hXusWEdBunq/94FKt1TIG
iTz0UL9NWgwVsCqMv9VM7CU48n+9No3DI5NSdY1RMLkTv/VnM9p+BhT2aRCrQ34xphYXJOfOP3aa
KD7FqUj0h9psX1mplism5CWYod4ssTUrv26HVloUjZcGQ5GX85lgz23AJWa9G9hemkZIhdXNhxYw
VX+a58UwzjM1rz3U+sZnBi5LdsVXphO4zu6gIR7hnLQQAhwtYwaEWtSWn0DoC6qUGvLrHxiGVoEt
Ur7llVl3x9Cyb53YKoqgRJlO9zUkeD/Wbh39mozZ3gupNr7rjTF5j377rqkZ1pbVhCSufZo/Kq6I
jrBjq34rvihC/asMrXLnEEtftTpJJPwydCSGQ7Rg9Un7pBtrrzLTwIKndfDTTIyf2wKOT6RuE9WV
HCP59Pb+xXmZHnOOiMAlKRtYXPiNbpdZtpDoDUhLB7lbLx9gV45gxZnmK9xLqNXaxXgeEEs9TsLW
ULMrh4OI6uYEULD52c7FHmT/RblH/hr6LlQtQedBAnH7a9rYsWWRUASl1xjHxohqhcknjfbWhOrt
Wy2exq8FcMD/IAB2ftWq9ev+dmx9dF4sYni4NeC5WOVGnN5kanWXwMISbLg69A+T51Zv+igWx5C8
6dwjmD2//qmkYilzE3IUAD+rp9JS1bSwlTINEH9ePnQlYKdaVdyf99e2dbxgjSPXArxGSXjlqBp9
QTq6I5BZYlc5F+jhngE6158aetsfU/Sgj/ftbfkGCgCSopb7Cv3K7be0O6Lc1lPYS4Oy77BM5cmK
eoQp7HyPknvTFMB9KZTJ0VsLRaiTPUGXn6eB3eiWb9XTz8rUlsOMhsrOuyYP4PqO8mbi72T3mCmW
20WJNlGUDDh8EPeieKM6yvgQUuK63t+6jefMeMbGg0DDxb/g+VGbtndG8hXUu5fhXRG20eRPXrLU
pwQu7gbd1cjQj1441c5DEZfxf/ftPydEq2WahLtSLVPS2q8h84vZOk67EMqnhQv/3KDGc1CiKusc
MzPuPnAdlBnR696rHg0tcbJvRV0i7OpS5h79RJmhn/Y7zym/zImAcRR18aY9LJYwi1OBup199ipP
25Pg2fg2/GjJwSg/D7SFt98GQGthxA3XqG1JcNIsyR+pc+zcoi0jfHoqmggrEkCvDoBbaI4CLCQK
XHRRL2Gc9n6XGNFOaWTjrsr+kJxOJpjhRN8uxQHJhm78EAVKWdbHLoGYr5ui+a2rLN8Nmvynne8t
S3Lr702zRJeTS2Cv1VXJjoJnAjoIng01bJzAQ0DmWkyG+W6woYqwvGn5D8In1fYTtM+eMgPKrSN8
ifaH+z9j4xpTDWWIEKYPsq21xyj1wnQjSzCoMZvzaXQREZGkacewa+cd57S1wXBCAe+ESoXC9OrZ
y5ANG6n2wXw4acqlt7vwU90OxQ+nhwouSRV9j5B92yBz/LheuvtrnEbIbpl5hNbgqPXOMSqNp0gz
yb7MdnhYFqXaWd/WMSXPY6BeDokR6N8eoCVP1X5QmQ4IVbU9JoYVHSsEKnb81JYVgFmgIXmyqcKu
Ihamg6ANdaH4aI2sO5hKml+cEnqW+8di41GWHE3/b2V1r1GJyxZzgm3MUMzqUEWj/tMaau2xzRv4
n+eWgL9u98L6zaVRx6Ooxtcik7ndQNtepniQNyLKmsZPuaIXmkx7InUbjp54j1sHDxMhwJrGK0vi
KYNCPQpCx4AeP9WUE6OlyRmUgf6Q2018idxMPUbZnOxg2LfO43PiAAyK4H2t99ernc6YBXetn+aE
OYsovaA4r/leynLHIbd2Hs7n0ZeVi6HfBIPWM2YAyNnthlYhCh1jOcRBl9flB8NeYtMHxBFbR9BD
xSdtDIfyrRuqNigRfu517JeBFps5zg/2vOjW2ehTVxwLSGKtv4XIjRx0lYjno93lg+GrcxqFh04U
k3noJ10DmKwZcXSyvcRI6Sy5BkVYZucUv8iFphxKVgxnriTeOWdqXp49RyjNQx26Ruc3UyaMYy6c
Jv0SjV7pnBttKpOdO7pxrp85RakZS6XXNZTKA9dKyupA6WTOygez1dxzSpH0PEdIUMEQkQG9mfcG
7zaN0qQnT8YX4T5vP0NHezQTlhsHo6aHp3RchkPfxFYA4YZzHEqru3pUMf37N3jDsRNNU3KiCAv8
bk1x67R2HSpKyxQR7+dTldodobzTf1UGzzj/gSlaW3A8EgYQwt+uDx4Oe3Dl+1wkiXvu7TDzcyWP
ntx6+PUHlijyS2CvhN2uDrQovNzKK1ibXKuu+4OWZGblJ3WZf8+Rz9sDwW54CqZaiAmYSKfHsKYu
iKraqcsM+txEqzmaadyhOBQr7/KpHjCrle4Bzh88cdg3fxAd0C8kN5TguJfUF/MUxVWXxnHQdn3/
xnSV9Oygjo1KuRvZn9oRCrCTlS9LfjDD1vyBfnn9pl7yfK+Xu+GzZFBElgTi2CRHvP22TBEUozXB
0tymPROcwvmVG3oLS01qkSvazh+cWtr+FM95AOCWWn3grBxNPSyl5rOs/x3LqU+YSuvinx3o3D22
vI33hhcAjMFz2K2tC2ZTuaD9UFbKNcnH8cBcWPMwp6oavP7M0v97li4C27zONOe8tnsrY8h0qpJ2
OFrAqq5zylCRPxDFfr9vbMvVMCQBxpgBbs6O/PvfKijxqNplqTPvNjTMGftRWUSXpuymQxtqc6CR
YR+jnkmenc+2ZRaIMe0eJrotBiRvzVamMwEMYpqbxMaoH2jUOkE+9PHfTqnVcChUtWcdrCx31J0n
busT0m2heAMfIGnvar11pfDUZ30UiERwFXLTA6xu71nZWh7aQURD1CgA+60cXMiMC1kJqUFTKD3I
CRvJ2kvDGNfZHYzusaNfgVSwEVuX+19zw4fDxgkOBtgCVC3rr+mNlMHiQuWAWkJ7iOMyOaXG6Pgh
ycPOF1zrfMjippz6oldHuY+6otzp304OPFrL7IkhCYYYZfCLnoddfcyLLFwO/ag3ytdwtGr7bOR6
nlwL21LqQ1i0QFn0JQTLogrV/aS6AD3P0BaW17TPhy9Z3gr7LKzQUndCqa2d+f3Xyr//7dc2yiyy
rs2BoIKoAHg9wMw1droP8uaVctT/uzHMHTElLvlr1hXQrBUcQLrZVIqW4bM6LeWhLGgyG0pbvyv7
yjy2XdfvfHnp51aRGxVC0MjPqeELIj+4u5u6bAgZnMITH7pRm31b0eJDj3zrwbUz5UhpxvzO51GP
Q+/lO1nhhtfnNuN+ZVXU4Dfcbu9QxnY3iigObL0wimPUZHSXXavL9Us0Qdzvz6rT7+WHG8+tJEAj
qZHxJJCvW6M5bEsgJ2Fb9xQ9edT6sj0jC5/6i5JpHCKKwRoSYWD74leOgDx/YqoLmMRPg7RfBWhT
VIlUBzQZKFVovysdtaI1GGsHXTTOzofd2lkul03iJiE7a1fizDbgulx2TUQok5za0C65neoXu6LG
Gan1snNTtnaV6ippgERHkHjf7qroc2EA6RNBHA3Rt7FNK5BItTg1ljY7D0nbe6WPy/TOhPpKvmP8
eTnrc4ySofZ/hKZrD2b1Wkj/u2Zn+1j0jFMqyLhnBcWtB6OFLfwUiXKgMzpE8dHouq480cNUdb8x
3OKdErfjl6hRwLGmkd4W7xjEbCyyUS18cCiIpB/CMOk+1FVWfKubdlH9qnKr5dy4Vlns3IiNh4Yq
F7U5zokk15Tf9TeHMzVxbcLtGAd1JaZ3iBBqkd8jUXO+7/G3zEDiRk2NV5TbIL/mb2YYv0lhcsvi
oBiU+Y3bg70vTCfesbLhPUl9GAjkCMLQsR6ptFtr6f+HsjNpjhuHkvAvYgT35UqyqrRLtiVZ1oVh
WxY3gDsJgL9+vpq5TKsddvTV7jarWMBb8uXLDFUoL4fA3/bcK4cE2V5rgDrmAyC//vk7/eYEwoIg
dbJlRfj8CKyNtXAnnYywAbek9dKO9BPmnlwb57iUlbpibUZbabNZzal38fY8/Pnx/ztg/3AGzzQd
vu5ZtOFf7skbnjfIxTNVKrw5Lo/FPOBEznPcL7X01ZqF1dCVKbdk4RY6KvHzksXSS1x7NzYm3KDZ
j7zFWuSmMeubh57XnvnancRF1Ef8/1paGCisSVzMp34v9SfFPo669+2qVF+WMCzbzO+Q5M/WsSit
KwRKR/Lltoprv1y7T9is7eN//4ExrDiDsogXs6P04dIj/CHXaPXk5eY0YmIuWMiLotRigiM9+3+t
Hc7l3cc3fFYAoFE58/k/SnDsols2vMd4w/XmxBl7GMLJVmlPMu0CfO9B9+yWWd6OPXEallFtZ3BP
5zi1tslZGR546NypXQ7/0ZD+HNgp2ojp8BRZBf0IyXW2I3e9wcnvmpjf3B7Wo6XNnAZC/EftwP99
1FmCBBlxVgAgyfzz5i5+X1U4MYhLhCedI2s6y89CFl22unv3/ucT/Zvry6SCfTDYytTaH5Hj8jx6
H9A5ubSXPj6a1gvzBTA5C9vu8c9P+t3VJSt6UAZB25KP/bYq2rXdZykugcRehazjQ4KaX2qDTH/y
E7Vl6LG2uXKG5tufH/ybOHjWmuOJiJaxWfDhbRYL9GEZ8Db7fhkOnjHRrYHg9d+H2xRYFBxQZqDn
xB+qSDH7opunmeOBg9TF3lrDodJYEFmr8zeV69+0EDyKcgrY8azP+eFG1otdSMdu+EJxWV1VUnXZ
FNIO1qtxyHlWlYnB7p/+/BZ/c1ASaikmWnxFaFQf2rJiYW4TbKzX1GaaYWrNxXXj4CHVR/VfGC4f
l03Px5/fC935c13DWOPDD7bUbjI5jgP5ZK8a+9Lfd1wqtzW2X5K2GXq2v7QZstHTbIPsTa/13QYn
NvxSlrFb/KUp/F0vc5aaYZRDfqNNOP8Y/y+LLmaSdtnbLPzYfv2zsMAXsbqtmkcnFAI+ehTKR7an
AcfGZm2mz5YZWMyZKLjDdA38+t5dsBg+bSxKXUNGw2RzUGXpp6LY5H8UQvu/FxfBDoYhzNjxY9Vb
R/62Ni1jP1wRipN0dZj2drtf9IG3Z0LSXhS13v6y8/ybe025e1alpXehsfxQ8MZDr+wi2trLNRLe
N3Qz/UdTmj1HZWM5FSKYriWzOPKbHVz++Uj+7skoWtBJnQ9l9DFVVM5oOnwm20s3MlWfmt7Ylw5W
AUkuENYec+K5EHRUK4p6WxWv01/Oxu+uxBn1BxQ/L+58nDFwIsXGFRWXsoysKMXk1X2pS390j1sx
WX8zjP1NGDuvBtE90sYTycJ/HkT6eln1A/kHWmKUz+uMEiKycvmf3+nvvhNoNkSo84YbkfqfTymp
UYALV54inOgTxBMvrWzTHUrS4uHPjzp/4A+ZHrVoRDjAeaH+fWTl4RTWjtYSsuQWFO1pljKqM09X
0VfdqspjZrN2T39+4r+/3Hl5nHka5COQuo8+YGwGs66eNPKyg+7cZbqymCSw48mgYqKu/MvTfhM6
gHpdKA20aKxAflSh6XwgSKsgdMRbjEjz2jdnad5OVfclDGp98uUcj9nCDuHwKelVVaZFkUBtN1Ng
mVNIHjZpHa17cVBD0jeHcPRVdxg7dylSGXij/59/EDCJswgsE1wGyR9vsjujoNGhs3kZwMw61IkO
roJ2wKg1dtv7JVn2vzzvNz8HewOEeWaqbIJ+BGjh+g0gPX1zWUyNl1F1TFkTo8zfeVt08edf/jeM
COITbeuZA0oF/69zvYy4LDmLuOQFmDm3KK7djNlSdxommGpZstqyTQsxj/1pj6aaUr6cFlgbvWhR
ZOzGoWX3WFbhdYWGUJvKkVF37pZKlTl4f6jyrVHk4L987DMa+M87csYIUXVG2ZJU/5HIoVG0VNNA
KpR2AydSFURDFkDdPcymIvB/0Z0m7CDJhKDTRn7zRbatNDdhJ84yt/TAf4MA/n1p0UDhAsHTAd3D
6vSf8YFXuGJJxQdSTj88OrUVpp5KksPGQvbTsOqvf34Bv3kchAJWas5VFWPqDyOD2rKVElst2Kfb
1KlC9/lubXb4VUkIcuTvzd86vH/nFG4r/QcjSuYRqCv+8/s1/tJ5VhtARaqX+rOqoIg7rSlyNu2S
QzPghruHY/2EanTzl7Ln3/EdnjVhHbG1c3T/GC1YzuhZI2u3y6G1x8MezyKbOjf6S86kRT4n5A9n
6jyuppUjBEL3//BOQ1kX9taK5HIuJ686hmzWlHediYJD4hirSqXCZjlT2KV8cxbVz4cq0HOUo4mx
mVTG1vaGfwbNF5th4cuig/J+KAS8kmCcsf2bHLmNN0yhljlTnTY9vIKpKuEWuSWEG1MgNjaWi94e
ZtUJKCk79uCZbguBDyqXcEI4PEq+T7awXvwxkA+yXcISwNAtXuKyrPY0FFRQOVRM631HWczk3b71
d44sl+/GaCFvkl3rn4GzbQ2bKsHWZV7LykbGV6lEisYcKnmQ2ObnKdF2lWoA2OA4LkFlsj2JTPuA
Uph4tDvZvkSN2784em+mU+WK+bmKQdAPTr3veyompRaZrkXb/kIUpeovV1AoK40TUal0CHCX/KKK
bsGHgbXJ1j8pFTKuSazVDN/L2gONNGYMPlt2H/+oVTIGhxqFIHVycc1q0clol+mmtZjJ3khWuMp8
DbRor1dpGfsaIrvn/dhEgpsjGz9q/7nZQ4u+1ChcKPTO3hVZnRgB5hBaDPomgsiD6IrxiwysotxY
3tGJ/bbrMenwSh+Vd9t4PTAudp3adgnJkdXR4mO5C1n3zY2rNcwghHWa0tYL3phhdOE1zbo5tWYf
52yFDRpdaLCt7ULEm3irCnd9YTJNhSJhejytNpoQF8AG1ZbCPFVd3izG1SmaghGeL+wBDNh1VWrM
oE6V73E3eH7GymGzp2snxWtvSsXetywV45Exjj+jKOwIqGmy+or29jCy9jaJbwtqpSJz45ny23j0
F/DuIBMe8HCQYwrJwNlTuQvyvpi6pE0DlunfihLBscxxoNywIlCaMoc7l4icQkk/40ju3DFCXr7B
bVi6QzXM7XTYRKkmqoZ4W9MQ2XaRxQnKvtkU7PM7Q5gg3+DTfDJz0tVpbZbwxurWGPpfxLBT9k7r
ZAxq2qwphnDNtqSqP1nzhMhvgJDxmqIAsF63TSx6DO/66bkcW3HdBKQrq5PDD+OFMjm5rXGGfGaf
TGQJmsOf6qUPm9Tq3E1nHP+2wdEThDqd9iD65Wxe8bJjGXbVN7rWBzZ9MCrqbOGJfLH3wrupxtFl
4aUd/KsKZLxP7UHN12uN9lXaRmXxydnt+iVZ6QLR+ajLL31bNI92MO6vldXMexbUlWOyxi3Kn5jY
VBiNupuos5bVyzK18EQyedFGXXwxOIt+9tzRe0gG6Ghp3Zfts2734Ckp/VVl+2jCu1XCds2rOlY/
e98ybrpuPUjpFMd9xXLW6qEKMA8NytkRLup51W9mTZN+3yz+fCVaU/EXCPb3zT3kt9Lhm9XR2OTr
3Adj7pm5Nj9ZJeQqz0kdVHm/x764sJbRv5EM5+73okpyyfI6UjX4o5oU/qO/Z+jvbn3eg6XIVKJW
l0kxq8+WF064oq2xf2/rtvmGLn3R5InoxIif41JY6YZN6ks0Ru07Ks/UeuV5rQ4rmjJaOIUdruQG
0+ssMPX6tSrFXGajLuWeYiPBBdkmvaADHXTjjzbArygtCGYyn0egwuNSheFzaDfqfQ5j8ex1a6sP
S7gtQZbMYfUQoGBWnuDYs5xkunEt80pMwRlKoz7PKfQTh+KmLOZUlZZ78udWlkevZ1yVbuU83erW
tVsinVRPheuCeXV+z2vro8b7Wdt1WR3MNJr52LYmBtFhzvPN27umymMQMnwkWZR/mq2qWDNZh8FX
sLxpOTRWOfUpu6L7u9Ut/XmrUMd7ujuW+Yp/cTdlSWnJi8mnf87U2DroUKBE2uYhZyZJHWvoHlg5
bF5gcsDE2+Zl02mS2MtrWRYjHjRdb38PQWK/CkgdqBvMbvsqAhOOhxLhuDBN1ILuYlTzrKyp6zNV
nQ24IG2KenhXNfStfArCRh62TUdRNsa2uHdZkfjksC+is0VX1ZKFTeU9I8kH9GjXazw8FYsdLvAC
t+77fmaycB0dazrsZYe7mhth+eY7crFzRK2XKUP1Wz8PbA7NOVnWCjDN6XCUbSnPkUpBVsdJ98lF
uJKNI1Rtw27fo0NsqQiyT2RBmYAwi2yo7w8QfO0iKE5zP5wXMCO/5qW4mtlCFrSta2XoHjry0CjL
fQYJ6McUAhk0ybXvvbdZJsktG1Fsf0aGvZt0lP3aYfInzCdPb8NN0FZzlPrlBLGMFNneG3cyT37f
7k+9GDmrJd4c73FBMXfod6poYkfrXummReVUTGU8Hn2NQneaDOtiYHshx5lajfTFjTdu/mVdMuAv
e8ICBnFV1Wam2can2feq9ths7ApsDBT6K7SV9pFBkz9favzEv+OEhtT7NvAvrCiP14T51S4P3RSp
92HbPeSiHR9Ngk7OhEF77pNbFj+KMjeriU6O281j5hVB2GVobi6/gg68It0Hu6qOjVkiyS0rk3em
DhNux0QTK917smWGo/Ve4TdZ44nItFu+r3W47dQWVQ8E3QufqhEWw5I55VSK1FFdcl+VFXoqtgl0
ZgQeQanvjc3LJtbqVz+4asuLSMYGMNsKP5We3XP/A8vvmG2JgAIDVVGYUCTWduR3Tv21m+/32F3n
zDCr+4z5xGqOM7H/cg11keRaFlTIA5nIBSI0awyvu0bdk/VBsm4YFtNX1+/dneWUsn2czI4VfNfD
y0vx/4nvB1b+tzzSBWeydxc9X7Rs0P3yOqt7aK3Ok2mAfLTKyjge2kw1yaZz056jFhML80mXfR1e
NG5T36JDhpTSjNNakHXBtD20WDeYk+nZ/D8SJeyHGANnTVHgmEO/yiG5Q12v+YTUUlMdJn+MZN4F
Bk6dsc7EDPKNISLvpRgOdo2sZDqUNmkH46sqQitH2PWNZZXghMvUiyFTLICQHzc9cEWJ9r+6fWke
9tkgf+b4FeaZyGTt7sW+dPotcdbyNIddkHBfFv3Yh6a/roy3PNq2JA0isN+otBvnsUh7lwibYeQg
VSp9m+RvtS0KKnEEwyGcVPhNxA03zN4n76poZLzwDQA802IiKGeOUEOX+la19Wnp9uEtDV2t0wgB
2SH3G2+1D3vbuy4wxUhcnDwdBDmUaKhLAvkLlyuSxPcQj7DEiIqqaFNLmaLj+FXWzYwuhEwHONH8
Zb0l970AwSPPRNJKC5UoddoWppNM6gSFV4NHwK/BDdYatQCKWKisEq9GMbuclcKs7RtGoLpADrZy
vkg5lE9WsCYvEWocEIMEMX1tdGCfVFUV03HaF4lqEdSsCWB6sPpsmnVoceA7i8lJ2PUvW2JvQyaY
CVxgwFl1F0LX3qOcVuHRfzi1lw6TC3kyWSenO9qj5cMzDWCD5Mj/L+QK1RX3frxHOq18ZtL0ugHi
jnRYYkoH41bqWDGhWRCZs8ZztRvZa4r6a/tjdbt9uuj8yvospY1+0QxF/8k5U1GyYEIdL21CWK0p
PAz3osPynlkdGqM4OGm1fknqYbSzFgfu19l2ypsq4tphJe+J8QIJe6fJWPMgk1g0Oy3lofTvJr/o
mrSNK+dKGctRJwnJbk5FrNZHFFQCPrUdCPySTGi/tkPTXKmwUG3WRchzZss46K8jFL0lrZw5VDii
elpn1TptS4qYWDHgT6za6uCsFOJZ0tHZ5BxVp8uYIE0/q9bfEDJK6qhJyTKWfetYUE6uaQ4ikbqN
S7Hrba78PNZ1P6eoArk/UQEIKEGSDrHoaBzkQTUdh8zHIUWldtKNDyXcyT5FDaH44a3O8rwPctK5
pvjoeE/nTmBCS23KN9OeNVti3U5pwYASns841l/mZk/uoTWQ//fQTOo477H002ZMyp/L6BXfGXE6
Mgvi0d6ysPAHHotw7l3P+Oht8gMq7MoOP0vUIKe0s6b2rhzsAbf6LtDfUbhDCz1xtBtnfj/MKjfJ
2v1gN3z6ehYfs46KeuTF2p31nR75jPpokFyCtDRL2lK9fJdi4+u5s9maTEBPvitYY1dH1xL1T1o0
/S4GUc1g/4Ij6sthaukmtlGlTeUThAsd8IGVctBNEfQYcna/FYW33MKdCPys7QbxExOg6adfJmQN
4aP9lo7VvNf50lj+i7/Sm2VQ5tULDS2BjIAFSTQmPN+0pfTrzDj1VuWUecP5/Uhm4MsuzGugw3FI
8c2htwzc3Xtl347Kx6q3RedtkDC+NcnWv9RFrd6CVUIaaSStUwoNxrqnYg9oX9dRFKdtlI5K13XR
/MwiGOsDttQzxFW4nQtZUZtvskafLl2iybYyEnxzVeB9QrSZWvPDUmV93bt6bj51DqSj3pLhc8Xy
ensclElYCemHxLtGgLwe8niW5SkuIBnm1J0DVBnHbMNJbigvpHoyXkmdXfQdBBd3pXOWvsu1llpk
dhGegWJZksYxYpl+4Q8St6kye00PWC6jOJyT9utu+XpJQ0hIbU6MLu706NXvYbj4TR7Mlvi8uXbd
5edDfd3jnDJR9of2mLHd4d548MhB2+YFnp6ievwSm5BRwqyUtjPIJxbpz2rXt7bY4UIm1o6VN02u
vuiaZHRSSqvpqYxNrLOoQVwitabJ+i5IGj8KHfavrVfuSapEshL7gz6gIw6puhxfOzHhb7CSrBHD
/NWIKKjTydJTdCTvmy+N3dffIeSMn5Bmkq9TuDvRSW/OuGRM12iU5tAMZAzZrX1W7TIi/EvIv6mk
w6E5biv/+7pOy51X89y0xu3iTQ+tFHTduyrQNmg8Ug25OsjsUasHwd99FrWVWKdQOuZbIWXyudiW
JskLC4oXN2GcyMw+wH0KKYuKq4LCcLk1xV5lllg9iGfxHri5Ul391FL7nhIZJ69qD33ieNI1AfEO
mXi4N0XyCyGgsU0pBqfpkEyFL45oNcRN5sUVAdUUSn6lanRuFIrha+oPgUMDFjnzfOztMf6ui8a8
+spdrgLnLF+HA6Z5I1xzVuIl4IGJXDuiJNzEMnWAAN4WE8T3a7SPe+aFTf2D+ijxUxNb3RX7KksE
SrFCNAAPGIvLatjBkebR3tWpSVQDVG83ZI9wn6KEhtaTp4bOXF9MiF5aLOoHlnOoZjHfwpAxJquX
uO5JTCMQFM6j/Ppo8k8ind1OkM48o+Jra1D201pN6z2bsxRDuy+rG4pm2jVTYegBI2LeZGo2F8Cu
3i2PuhBOoUirAf37gwzc8pONU8ZF57r9Z7XPs4V9A5YqaeHEus9VUUVDimiW6hCtiOM6qyrD7VhZ
ZwEu21xziP1K/Ng3J3m1rWVq8E9LHGav456s6RYbF3fXGGw8W9fBe/TsrX9tlkTj4DjFSqWVngf7
kr5xVVSsaqozXMpsJ6tAl8s0iPXwpfQH+o1wG6s720rolqnoKuvIsiRTDnYzg89NFTpdLlwsfjhW
I+KevhOiP9NEun8LxbbMablFO7k+iefnttHFZ6W9AsMnBhe/Zr7NXZu4LDZGjog/6XrRfEbZnDe0
3ei1gPwl07ahKUvnAmQ79aek/L6g9Fhmsh8HMkxZxeNhGCzvl+upuMqXoe9JK8vm7WkweKyq9omb
3BWeJKeOADTz0TFDLK6WfdzuLdHICubhkjwM4bQSoC17B9iIJm/JLdDW7rAHvcVhwOfTSW25u1f9
2oc+H7gIX5DWYcmGUaP8ZPlOdYshBnPdeNL918iss5/ZYa0fVeOWvK/ShFfW1FvRFauJscNAaS01
CsZlFF7hha3fB2TbsF2Aqfc++AZYpvRtBJxlkBA4p0Wsb90Wt7RvhZxvqczMepLnJcc0qcF4Mt0N
+n6ijH3tknBFNoi5+1OCT1tFQz43PVKRa/w6dIl43PA2IFVodG9hXMb0Yu3ebw8Jk6yKTrt3nYMv
dxmy2BbZXxgEWtNlh4zbmCaFG96JoPCuIi6um8Zbub7qMpA/qODcd08aBgIVdqy4wg0eGj1DETGk
WZbdmU5FV9vXLLMOExTuotd5rMrhe+2tJmZ0lpQzwhJJOB+WvZyeN7A2l+K9bIcDtQDQIuO2ek4r
WY3vwsZPi9FPIX9uU0n4FGC2ca7i3uLm7Vo+zK1TvUPMocd2x3V73J1Z3xu/Ut84H95n1pD9H/jU
um2qZ3ioqGYW46tEw+K2LPvSPe3tVn43VIxxNjUGTCiJaMbSvXX7r6Xaum9769gvW+cMXyakm14s
OU/hScFUvEfDIPpe12UxHIbZtE0+gsB1+W4xV4SCZrs4Y87urx2++bcZfaIX0WmpM1SMaFypVN03
acD5c9StQs7cyiVZY69Fu8522sfQL1Cwa90CLolP/rfTBN3tJDVSJFMW2FrrUzKBsFC29MszA2v3
UxMl/Zc1qPprZ6yj9mKRtl3lLXolfqZIJjpdKs/GhcR19jk1yi8fC2s0Zaojt/mqksoibGple4e+
n4JfnRUZ4FTmPi97vSLGWYl68IG2W3s4MPhRV0OodATBIVqendKtRoJa6UWnDn3wOOVcQq7m2yG/
YFb7hkBEeKuLvmDiOjjbO6RFooptKgSNmTD11pH3dR7yccwfzRBp+oWFLufSG7QKIBcwP0yHpNVx
SumxvY4sKXQp3j0xWFxDLZsKpgJdOg61j7HIQoRJJVTvmpHJysHySlf8mgEYwLMdG9rnNHvd0YdG
6GT+snq0z9XUACdAYCvT0RK0xPuA0ksadAOayCxe8K5EIcTD2o44/1ZKhj05t0+SrGzG6Uq5SM7x
EZutySU+0LdilEmYYU9kPxd6Ct9nxhdfunKjxlhazueKvuEEThj0PuFptpLcE9Bf3UWhnavrqH7a
Vm/znjBS8T+PMMiG7hgPDLu/Mquef62jaxHj53jF4fI0k+uCEwr4w23rMk3NvFFON04Nd+OCHaxN
HszWF68rseOSylDLYzNEgchEuPRvfl00+6EvRDwh7RoCPWNsl9A699v6NM6qAmUlZlenLVrW22RZ
WErHTHt7r0Z17thoED8Fph0eTO1EHeoLk6co/ht5qwbHfWg3bdeHkU2wOo372bw3MvSu+yoyjwHD
1a+SUxoggjyqB6O96XvfjOFzx4AdBK0OaTc7r1mfBMTu/ibCt2aiIxKKtnJ0KZ436TRAQtsW0EsQ
SOvxbgBdnZwL0cfe1gLCBCbwgPZt0y8YysNblyFgwTSXB6YCXUSV0xgqdxsKcnuoJqeg53K8+mrA
7Y8/7rAIS61YO3Y+EV+fGqv1HmKQU8oNWDe/lO26X9d2tl4mPouTdnZSGOZCs8NqKN36W7R4rN66
tMhMunvVXC1gWkNezcMZByTK3KE5K3pW0Fw1HpqCj8NUQ4dXLGF0/tGuvMR5Ew5LlKnfTOtyjMNi
o5JJKChRCaOjJzjAPluiNS3CurgLtG/rbDMy+dKpUY8XLiq+5rRJBGDP4II9XLiKJu4QuFJvB+F1
5dfOghMLfDEB6YhdVWFmowjb5JWp9uXaDsumOGhvj5K868J4SesZkfK8Pwv5U5Ys3Wd2Q0yTTmgQ
QvqOFC+iTSb1BSCin7MmEXb8VtkiYCoYV5N9Na/OHqQR2bPK5sGjPFviQrRcJsr0E4Oh/cKdVxqH
MRxGmY9Sjgb8lCWRg+d0Ng1gDY8DaMlA7DiiX66dB9YwNhib5LivriniGB2d4ExDHnxP2gdsRPTz
Fq1LglNhtLBHHjLKSvGeUfs9P9/oZkvIxC1ftni4JmnLl21S3kXSiPFnSwarLra57dpjrIxsjuE4
Jvdym2Wbc1mAEBo3Om9INWGbHHqHtdS0XgMKxBqAfTie06NzWaq6j24bGoWfhfARBhg371u/VKbP
G+F0XapRrOmzRLAVgwjg7rwHnU9lkwKHLeHJiQZ3eTBBve4vgB56vt2BwMODTxlTwZ9Q5S9WGEtz
chjdyWuJyQ8twVpF8rlnKco9OiMqBjmgoD9eeqXflMctmqr+zjdDodNS7VF3qYDTJzpRH8Nl7gVF
MGh0ba6k58/OC2GLjiYZ2Heo01pNa5iKmhx8p21RBw9WghiLl1qJ0cuBLVXxSFVVhJcuMH55H44b
jV0bB8bNpd3vb30NFPh9PW+JnhYO2sKVtxncVbXtHDxCXnOoS8i62bbgPE3U7aRzhPyx0ptyfhil
OgphuRpV4YX/si/8KxSywuUafrLbP+GUEeufjbDWmRtM8Elb2kfe11zP+k748Upo6+1mQsZXeN5t
pHVYX9HtyjazSYxUYkpVUN0LMn74sw+DITkB5csyE/HMfKQKymQ7MJtIniuTWND+xt396Rl/1p9F
Ec7roVdtmzBV7Zb5Vvkb69RV4o/2SVSu69yi8Wo5J6upGepZE6H3SJwb37VnTTb+vgWCFQuz0KPY
HfU2lA04SFsYrSheEud94x/fboDgxvboAWIuT2ifdSJt8QLQN1XQbF42sAZBcYsqkZfxpcftBcmi
9cZBoWJ6I5HEKmPS1DkPVjHGXlbFQ2I9+BRsw9Fb93W7SwoVM5LkvqtPTr9O6hZsOvJfHJRIosOs
Z5/JSm9cddWYWC23nHlnyegqB7RCFy5A7vdx5KbbNgf2T4e59pTHNVD8paeEGC6BcdF0gFtP0liC
2J2JUySHiylYhioPwlrNJ3eFNpTiWGPcRwEcNKeyVTZgjg10no2m191tF83EfkHfOudq6uCha/Rz
ZCoQhRYpxAj72na2BpCp9iaTuYOfLLRCiLReJQBtb/tgmCmznDgvBxrVwjuWY4EaISsEarvpkpFz
w0h71/lCqdN/adAFcMlNNdI8etWrlfe4GbR8zLVokgMcgFBnRb9sr267b37Gco2/pxywJbwoRdQs
x7ndQ7qGBJ/xg9tt3ZJNPta0+YwHnzkUKI64ebX4o/naxtK1GU76a/gYzIMTXSXMUmkK0VbMPKvj
g+M0tzxNoy7cbMAioc82x+MDzJgo73kttg1r28Usi746S3ybXO9+3RzY13H5WuHOpk5lTaq/S1QX
fOYfJyH2fLnneVGzk+/LmiAqwhz/jc5pxtzeLc3FxGV/Dmukw1OsLWL7xq60rY5DoqgkAkV9yYTO
oqyrwlIOV025kAfbytrDHMbHzrQbXvNgMmDT0bvCpcf/4tPOwrJrFkT2UsDJtqNNKNb9GXrpKFO4
Q3HBOKFT7n2frEVxtKG8Dk8MHmZ+mK2R5TXABVP/uV4WMGXmWeFB6MrhDot5ZnRdCmd7BnavyuOu
C4RDkUsLx3yIWU6+qoJ40XfdGlm3AXSK+BL4IBxSa7Br5zoA63giGxVbvoArEN/BkL64vAWQOL/1
sQCKOkZ0drvGa1a68/9wdiZLkipLtv2XNy5EAAMMpuB4E32XmRExQbIFozN6DL6+lt/RrVNH7pF6
49OEhweYqW5de2u/3kwyD5q4VLSNN93uE0jM+j3nBQmWXsLdIgwsY2Bhu+RvUH4WnqP3g153lSVN
sHesMu+1pw5lC6jz0TUNJa5gDlXGUjDcPg9ajfZjVGHLPDZLE9r3Nhu7OKoXtAGGlwxEKG9A/4Wf
EphakpnJmKtOQ9NiVJuHEbdQUdaouQ44r/UgMvDyZ/8agPKtmoqiYOq7MJZNuzKjwfWgqf3XLlD2
cpgX0o1/lVMW9kwFODBrCnGEGlRYmyecdLGsP3kD2uTD7jqlOliQrSKd/DWazm3ujfMxAlcuXufB
DNQNIFnt0Vikdnf1sunzuo7TWwO+eDsMZTgcXDXtjA8BOg6icPz2TopSdxeusyY7B0ahhahpZCI4
KLGwN0Wo5h1hKwsS1YdZEYeZP/9p9ilQRA7Us3fp8oFEqAWrx6+uc8bHlSnXO5kw5l8CiY3iP02b
OKIJW+4lV67TvvK1TYy0Rk/2B7crrSz2d2pfQwIz0y0wAnFsW6LW3sjOAEOXrNn7Xc6j2W9aTr81
tVYVgntw1pGF3zGfWXnP3BdAC63tpKnQuX/req3LE2EgVZMMDKzlwW1lsBx7j3k8TjVjzb2OJcuY
WbBt28vS3efW0i5kJaPF3AG1quUYlLr/5BmlliMGxeDuIFGUfS5Ozqrz0d1dJiDLPnyjYWiWx8GP
ijssykN+KoZtEUeNDowQsFSMZsdod1pImlZkh86tqiAeSPQH4AkGdL+xtz0Z+1jcmthYYr1XjOWj
k1o5PxJnZCqY+I1xt7PbDzRsszWq+dhWfXea4KnyRNS4DO5c5mLNIZuxH59DcrkAbLe22g74qOcu
0e7m7Icp9/WcMEbgUuYmV4LRtXddeePL/N6wLoow+nYNEe+iqniYQDWBhYrZ5xdTzp4GypnEaYva
4aNsh/xhwQIN7qL43A4RzM1xp1X6WhR98LDxudskyljkg2yp9LfV1O53shWqF8+vu888cxrgimX3
9qcrXBPeO2JBVwVPGkkLQtfuEvQnvccrwbWfonJldRxqlgHVNkzhaTdW+9tRvMvH2mRTe2SLnu+f
eP+mMHULudRHMiAAoCa9bd3JtYLKnAJogTEZVS79Ix6fMXtbZhrhw+B518O/nexv/M+c4W6iGHW+
s0E18k9aW4570MW6F8cuDMbouJXsMHmZs0V98UqPt1XpIfuo2MqEOmE88ckoB0arHKr1ddoQA1OT
r/7nkGMKiXuaN+bAFCS85ZxFX0f0tCLJiqH/Qx6U3RwUc58H1L4KZCaY5BMpAwPgQugv5ZHJudlQ
BorMjm2hFSyRnu2WcMQ8QPVu7PZLoU30pdyC7g8gsFffe5utAJIbDAzuousmkbpAP/Ntlp/hweOT
vU5+r4szWBab+syCKv02y+tAgip6fg7WfvvhwNk0hGuG9KMhe4h+MXwr1R0r/rjcsyAYvVuxTeP4
vsJCymNWuaN3GgqOlJut1b06VW3Dqt1+FAs8jLs2GFkzmpYSuchcZiWnV6KAeTYtK+g+G+xpP1Zo
6mcrIjk6aXOSalCE2Y18Lg2hA4dArt36ReTtAjslZrWdi42dTidr6c3LYlamPQj5JMtMTN+jgxtu
zIVyq8YTHxZq2Q5dR+sKqLFu4xlIaV4P/Kf2E5n1KGEaSyKBpvSyxRFSuvmtl9AweNokg+Ye1KG/
3V130knA4raXZp72X1m2mP4C1McXQeHQxSPbQZpjWG1tOcZIY1vzlSk2dMQYVgMvcaiZVcfYOzRJ
zJ07FumMtFreV7pUX4u1qqtDrwliSVvZh/q9rkXxjsmghVsbgqiED2xmJ9kyJ+MsJ8JiOtvO5K2E
NzX2jylb4XNg7f0dcmpdfoyTtRPP0Kt5IpSiZPWE9H02aIUr+3gO0q38R1sWw/qrZqWqF8+CKVyy
2iOW5Lq1Cp30qC/qWHhXhDsi9oVgQNF1X1eXkO3jsA4squVcqkRaiXqDKdrtqE7GwOHRHvtmYjtv
FnTTXd06cwDA6YIJtEbnDk+7y5JWO7KCG6fNtbnn/LqWnaR9kpEhfaiPHJ86CmluZ2BFTFHaS8s2
tP6wtGGOODq5Q3HoHTdoyC0arytouxCJb9NRDwmMHARPSJq1H88d/i9m8wxwD2YpGPRAS9pgDBzA
LKfMze4e9rmWw1kxHv++jwoBTKL+LlRmeUUFoYr+bVlUtFxMYZzfwVgEWTqgYD+X+wgmxB1YXJim
yuA6YGzmFHw9wAxiCu/ARNB/6wFighQzQvabhEPoGuz3ztMeuE15mlUWyEvBXk4oXjEKlxug6+lp
/d2GAqIjL445hWB48vmb/rFlj3krLyepTjWocf19HMjfj6klmCrjumjdM8J+foOL3povnutH1ZVk
2bskaAwduouI2L/oAD08dtsQmW4sQ8fccjqWa+JHXZiGV6NXPDETcM4+cbTNiVanwKaXV0V9A3tc
GbBKf8TELtHKjjzNbXXvgIg2vGfoFCnm/uymHbbhvpiCjGoxmO1Xxl/LC+aN6HOAoRiug7xC2yjM
duHFZl/tP2qIrCqeGE0WB0Y5jjhWkWE8gY5ew3QZpOy5V8OLXD17PbASx+DFnNsujCfQtxX0eFzd
FN28YmznKBcCHJVd3VYsBuHtG5wpZxSPMvUuW6GtOyW6WR2inkFu4tkVsX9u4Vr7M9QF2tnUZ1Fw
WGvbv6+huIqXTfOJSzZBN+OcwJWo+3oyTvso9nVgTDduRXQSllLX1QSj82JjoCT1y1Kuee4jna9x
YHfTb6Oncr01qLj6kVpju+YfhBmFbmtr+8TwlGrDC6befUJb0igBEAnsVHNNf6fHtfJikRGC+7aj
4FInVTnqbkahYH1z+t5a7jbW0bXQXpHlPyBg1cuRqH/f+2LpehcHwCyD+BsoEV77jhULBthRcRip
WFVcreVk8TV10VNJy4UAzWjTPoMkRx8Cfrs8TrPHcxNFtQFGFGL7OS/Rxk1X9QyPc1gYHqpsyv9Y
mFOWl1xYTNvCrGrEk1eEGxwocs/6tIt5+QSJrQagVNi7uF/2oDl5EzgTW+IjazyIfRvHRBu5PO1z
6S5UqJn+mKhzcmwk2vpguS1VYO27ZDlEolnWNxZeRNPPAFkXGNxbJ/wteu/M605al/00IfkAPbiz
5/VntS5cQzlM27MrN89DyfCjb61T29/7aJBfBaz9fO3c+o8mr8vo1c1K8G9MLWV0t9pdXj+ZXVw1
p1CF/cnNBV5vVB3Yt85lXPu8K7Shu2Ho++jO6SQTAm9aqlcff2jwYE2zW54ocDI3dStGIawhihYL
pcrKBnrVIFfmrvRRlNJ1DpafERfqkoxF13EKj9puWV7a07xnjjOi3pOe91hCFTZxoLoZgKKlt33a
kID0gViwNoupJ5rp6HV7vcSArQPJnuybQ3031+QDGqqF2qTb2dU7TCHw3eTt2ZTIYdOIWdqdRZLz
vRN4NferpoYIwi7BrzZcK1QcnQfNcsURaR4K8ibjFYySTaFCJlXfhJoqpevbhHBnPmEYdfbwZzel
cIsr4TxvKS4m300chO0PVa31GuOgFW46y0J69yO5TfnBG4mkvicDAwi6i9xufKtRWffjxuaT69MY
IavhrSjrZA/Gtj56wCYbMCVtS0nqB1STQAzg3A/8d6dDKkooZJ3mVFljN9yuS6XenKFrxmQZy806
zAbOlpmqgDr2UKAfd9ZjWEc2EjYibbs8725Wpy+LWy/sFupRsUBZ8tVQZbZq3R5aIg4IButrbU6j
KXVJNzm2I5V1tN3g6Cjrd6zK8kwU4fzSs9u3RJDvuu+rL+s/TBPDN3beIGrPbgZAv7v7PS7E6rHG
svy0tprdlIZZA4zmvLkvNeUuU2sG1i/ewiXEVJK4JCqgdZiSrHYBmO15XI5rO4roDqHRkYc5LMZP
3obeHBqaeobbzsquCE2t+dGEy4LdYRsA2rbcD//kJnLztFRjZRLQtrE7R0Uv/jQWgGoa1GARdIgs
1COFty+7gIlyZX7MQPzfzMgdcZ1KB+PR2/vKfnQ2zvmEQYQ7XISas/1Uebn4gHPCxuBuTfjmsK13
eOzA7CZEKOmsKCdhph/ncOOQHsOFxLvFhP73QlWlPCFeMO/S+ahuhNwibAlEeddnLvUJeFTmdip9
OTQpVCr421gPzu3e7cwYSrJLi5uGZMxnPY36nLUaJMntM36pTa3ZlGba9m5C2XDKikGPH0tjufZR
FiXnOw05hywfkh6oUnXQf3e4UL6YIhiHpCBKR6S2X4jw3CjK+BQ/k9fBmrQ+OVJZriXOlQ42rAzW
5qepw/nbtln9fGNJe2VVab54L53jd5sXZ83s/sqlZD7mtS5i/kr42Meyu+h4PYnQ1nHn+CITl2Vn
uGqJGDvus0+ThQZriuboWMZRWBHW+amwrPYXKR20u5ttD59a1aU+glzBHZfLgkSv2RPuU4u39je2
o43FG36a9QvdCAY5E27RYdu5PaEfhI1LZuA23ijLf7DNcDUYE2eOM1Y7g1nZIgRjbugjH0rYyS/E
UDI28/qi/4mXoJrisCLAWQrN/ucwm9Fqxr1StygbPEUEapoxCdmW9snK6/LrpkIl45HBRxEPG7hG
rBq1L7FXFwqe6joEvAtZ6WNSJxthLOTkQHwvDCL7ZBWWi0AybuSFTQRhvHl7kzN/gHf4KWfcyhe5
rHt9qew9GI7SBfhOMtuI/iQo1rLrfD5SycJAIu2tghqMdH79U/E6FjdTi/0MkdB164O1Co7Z2dIe
ahS/UHnXNIwmIPJ7GBHIQED41p2XPa3H0BrTLsrNA1lLa/Bj55skG4W60b7tpNfgdipndzkWKppF
Gqxiq861NF7P9+VzUtR7PeHcWQqjDrQwZPPHhnKSx8FmpoHY3ulP0rowb/GnEOrAjPMKDnV29MPu
IKhiCPBaPez2WPepFYQwWtQlnseX67Wc0G2/ZPNxwPQynkML8ZyR7A79OkwOz9wIwzoe8HvqCHJm
A9VVnUDkinLya1LSwl0QlWJ6qOjU7qWcxvwgiymXd4HYnB/CEI3KhHRZvRO6kdlOo4rW7ns1ytFN
1ALrfnOlvrqDA0LZnVDwwuUQWDluLQqMMDyPzlqW93vv6J80wtsLp1qlTjhi1L01BnN3Wk2u/Ftg
7+iNQCv1U64TZP/IgHq9p0xVBW07aeBxIxeuZrioVqWmABxNsAtgKGIAm6MeaZrBI+lq7MTrleBq
BqXz99NaLpP3hDXKUcfMnco78l33KR0pdauHkQ7j2M6CjK7I6gdOS/Yb/mE1kFfegA4u75GXqQd3
YbR3GBt//gnhG30WEirhzprLdblpDITz97qZmhF2IOwDjJsRXLJ0sYAcaAmXiCuqNvLCoq32N8ee
88U4pAUzrGszL+Ga36uYu28mfJRmaSTF12m9k7XOnnXAZ9C+IEarP9parJ8dCF4b07/Abg3F3Hy3
mpbakNiAfj8z7wlU6hd1ReFUmiJlYep1XBUKBVxEHXs3oBi0h94GsY1DT1ReWjnS8lHgd/mjNQWD
N2fB5UPd0lf7wbQ4RNNaKljAhbA2cQ4s6I9TOe/uh5yhoQ4OUHV9sgOZ/QhYr/wyzNmMm5lZ2iOO
DzCp2YC0XANs4HCmpt2mi4+OfayCzfTQCjw/DWa2dvhWlIvlnkEQySkchL+aU4+c2XMQNOF3TMDi
GTTC/cF5vgRXDqrKj+iHffHqFPbcweVzO0/PRbVqpjEQollaNmZbuXh8VZ0dN3epsIONtpLmvtUH
C6n7XfeFN5/ERpPFPCrXzX3hskcCX16m5ye78LvxsPTbclctVQsrCthI0ySY4t1jmtA2SKvaGdw3
omMxozep2ZwtB8U6RjR1zm5XBzaMlsGZg+FiLA9k+LS3ftn23iM7NIrhGFhXmWVcIvXEB2o/YYT5
fuKdGReV2uYU6AQsUO5eRWYYYJBzPIHokouPo2XV23hTSh01KTFq8rPCKwdHT/5xeOJcs5ezVQCf
AjZEIyci+vcbcPlG5ez3bn6fD3M7PazRvs9oFJKnEL9pTiM0sHj7NM7Y40/NkGXyhQ/VIsliu8mS
NbPFl0wzlE06R9HoyqKIMkC6lgM4KsD9NnvGN74w+r/LXMuXxxbDwm1V8dA/S5vFSWc6dOB6uisA
uKB3rOy9rsyM0Nnq9Y8PRLBfaLgGc7IY0YobUHdKzKCtxBFMveZBKlV1P2tnhSyFb3/zri9Esrec
Rc+UndFPcMUKz6/M5z7BjuXSq046L96Cvsi/wwjJ7diR+unTQ7DrD7eVJ91j3/yr4SRPT/DeIaP/
dNduWGNY2PJ+2ZEtb9gc0SyJaarxj3ELhOtKIktypl95Bqtv+WsrSvb9aPtzt99oXuWcLQhKPam8
KXFXSF7lr9zILRw/U/38voB0Dm+AwpU4zBVWUkBHRrCHbJv626YWZZag0IXfetJyqhO+P2qYuSGZ
5iIHpypuHFfpNUG0rzHXMC4iYzNH74vzjJl1MtTe2H1bdcVb5rol0ZdkkbJLwW/taUqRscP6EciW
HQGB2XCWbG6XP7KFT3PTLrVJ0fW9LG3KFe26s0T4pc1hk/hNWZd+z0sGHnFt417t3HPmc72HVCuZ
DDkiAh+TUYBRNzyMzsh1H4lOB3ezkVgGJAIAx66zyvu1CvZ3NfiwbiNqe5Q0ImOCFlU23YxbLttT
w8/hW8FloHiBO3oQFOZWJTajfz8VbPJY00bg6Utbx7NsCstZc+4MUFLEKrhedQKlqcKjq8LGOxmL
wScxWu1wskMFGtuPm1BnL8iUd1xUIa7sl18+TtOaafi0Kuge92ZQ7TPvrw4umWOt5oIJAjm49ubH
QuKCTXRXLMCefIlU4SROuXbnzPcE+ZjwJuqG9iFnJX12iTaSQkBXqp3uQW0h5EpW/tlxqQ4XRpU0
TohRkbKfGssPu5gotMrjaSv3+tBMha8PAyPRH2PDGD6Vo6WHpJeoR5RVe/48wvSb7/0k2J6hqNKq
NAPsCE7dwgDr3C2DpFokxPKP4HLEnyFZ/HSwA7dsT8vsLevT5OgqwJhXb1/lyiYEfkTQhJgNxHAb
apPbJ3uCWY3nPWfuQGYDB3ub4zVEgeq5eZoKjCU2VeDwQbOSgQayXA1qbFvBr6iQ+cCQ0BQqCYet
d9KG3OuLiTg+E0hJwlB9KuSB+8sM45dxyfcgXke2RWkKJQ97VT5vX8YqC59zZjcO5QI4/sH2JlZ1
O0BFsMq6wLLcEveMI6P2xzX2M9l/Z8bBCD5qI0H36hVggnw5CrWCWrA6A4I7VeoKuSPSBLOnGGxh
CE6JvMnl0RkQ9y8bGAxyVQs6StlV2SMyIGjcoZerspKyGrnbMvIhvYvZgcHPvmnCX8wUMFJZGUaA
VJjeiHTXzfaFt5gJIUbKLQ6dTTsn0ZJYSxjC4r31sIP6TkfrNt3kvb985QW/bvxb5jxtIq1/iUls
f0BtFe6v3trguUIKZqRtF6M0ZtEj12yjUjvSE9NrDHHRyTLjPiQmz7I9Hdi4/Kx53J80fNMfBuLR
AX7v6iNCbh7e923ZSz5cQP270mJgC1ny/pHpU09JaOBVLlTra0gtPgxhrLOdU09ExDMk2GZanbJ6
xIdduTY5B1OQHR9TyG7flsifXkXvjB+mkdu5JlpI3fRj7d5KO/SuBtQV40zNNhYYXMneBNSsrLzr
4dfe3WIIW8pJ7XQg1BzcPPKyNynRUxlaJjtb5DlcrbA6bKLA1hOtXngqQsCFUwekRxyD1YfQBWHe
PrF+rf8gFLd4UVtlfThzy+Cmkdwmd0RY1SJFolz8BGg9vJOlwQTCBh8PiMlmSaCoJLBDk7nr+TrX
ZGYHML/G5JuL+9Ez3Q+b3dBrOhuPEAHCEPB7y1DnwcmwEiBingIu9DJtQURTx90T0yBFX0c4OoXn
JZuDQ4Q39M2HRC5P6Afmjbqw/xZ4FWu0hKOL7xOnnknrxpY/egtaKwYQzs2J6Hr7O48E+aK0Jja9
kFzNI+EQ3jXkbvc9VhMMVZWO0TyOT20/DQDRYnd+Bj0XZowJH5JXS9K3D/kuu1fFHhuR9t2cPyli
n35xmcvgYM01nngaU3ISsG3VP1omcQZ8vJf0MvvqQciJipHVsGhQoF1sQOgdflO41rDyz9KlIUsK
mHlkI5ekZga1ZEskrlMwpvBMHpEvoYggmoC35lOV6yXjml+DdxI6V7wpovEfc5nT/zhlJN6XTLpM
9LU0z6Wq8/o2AEL5E8hFvY9Wx7vc8G79Sxzd5wMhdY1MiDMqvkqty+Xcqx2vhcxldLYi4a4PeLvY
W7ZEZoaFdJXYbsIAYpTicUEH0RU7UeNqMsHHthom/2aOpuxUzXQtDoY7dezYP2NTGo1XwRgzo3fa
rX27m/tpnS8u9rnoEFQ0qrgF10jeMgUdG17Cnk9hzRoJGo9lWTHjJA/i4DtT2T20eUY8BU+v/aXi
tGhP4FbsjrJEtY0vVTCXT9W47T8dnAoX4+CIZOo2b1gJF93nLIPf/B1jUYhUHWVB5CZeRxVwaYPe
s8FKLKLhPFVU+cknV4E5u+/p/GA86ssTWnzhfJrRrG/aW6zxiCExuN+nvBlOAXEOH2qms0BY7ZoX
YMx2jVefL47HIGrRGDn/a8wewf6i69nfYsSDDfJ2sEKqEieATJmtDY2JDn/LzznqZOraRvH4qsbx
KFyW/tfkhjQJE7TAFE9rYDy6nT17buZGWEcB/P/TZswWXLzVFb/nvfMb5JTAfsr2qgGX1+H8fl1J
PcJ6DR2lgtdG/s0OJMmmdBI/HlvypjxM+jmP1jXQ5LGPwO/TjZWr+xHPeAvwiikm9llZ9n3FB49y
Hvrj9yhoCusyo7G99tgMyhhns3qYgIHLgyM678lBD+eB2wQDAXfTKrvHRqiwa1ZD9Dg6dW1O2CtZ
bexexzLwMf2r5UyoU3brRkXqT3XPm2QN0/wYrbnJ022t2VI2EhWvz5xUFF9R47AmmSezZjGJCaua
R0sSCaJayJAiZ0TGoTSF4tS5no8f8l8CUXM1eCJtcGMlGzbtW1+bhYevAU6ihioYxxDFMkP4OQyu
flRDET2W3HSEvHCnfAa4tIYbVWS5m1pGIj+gR6wilUSFqAMOWvniZrsDuS66omG9xSCfpqLnwB9n
6j2r6TG5kmzTcZSTbBgxGojqXBz2KusQ2dxOHm2GU6BLbSH8ZGYAgwhp2/qFeo2abtW2g2Nt5MQ6
7b7YHmuH4zReNmZpq1+qazU9IDrvS1AijGlVJMqA88ZLxqqWW9HZ9Xh1lVBV/qC9kZJgD9995Hvm
WvF9mw1kzIq3Z49crW+Z7kcyFAoBTr8rDpOjsaNpuLFpZl7yVWIv9fxOAQDhi1piXUKV36M9oIPl
evS+ZmGVPU35nt3bjGuyW08Hu0yIzrDWNIpWp4n3zQm22y73iD8zk938YbFi92EVc/Z1gwHdL9d0
rT9MQBQL0lpohzic9oUY8b5AGnOyqLkbh6urTHhL8YNYokKeWBvEHshtq7eADpd0g4slu/4xK3oH
GT6gB0v9gXkff4aixY7kB5k4SwsWHls9PrJDOPTD9ZQL3HjCYHTjtQ3sKtvbfHYpKYYWYDBldvB2
GQKmQS2zRKSq5/YF/8L8tJXz8iwaPXJsA6ePkPWF+TZ4134FL8hyQ64CZFhYNXK95czL7FceSUwR
wSbaBRyNaM40z0LyGuQAmxbTqF7j+u1pvc1CAwfpWz4hl4zxmiQIc8fO44qlVb97xuhXHg3XcIx8
v3zMTgjNTd8yvBRTB35Pss2tBoTy02xjGEcGU463LBO5+pX3s2MO4N/EuFzzL9x4B/HIjj46zIT5
X0Tf/MwtvhLwrl8ro3h7lNdO5y3Qts1ApvBuMdvkblzy5LAwgPqnTP1KkBCxKTs66agUd8xnp5ZF
5wjej+1cA98gWftvUxQuY9zNYuBtgPPJkBdyblCPcnJ82DPVR3FO8JSfjE57dWTn1DmplTvlezCW
/X7sGbnMT3xU8zJwWRHnjzaFihr4Ykp3rAOwktxlAV+Xz6yz8fbxK/FNzIHqOux+jtEih9jJg5Cr
o55xYQBtwIh4w2RNcX5dqZCUImvUabBNx7xgHlj9gTokxgd3j9Qbon/gP/A01kR9usGcpU7vc8cx
BmCIns+Q0wiXfp+ndrWS7sJ/uvQpCcZkEJRyH/inEQJHwneLfwo5CfGVmAZZHoZlncrj6MuooOEq
lgfXXexrIEBY3O+7sMLXPPO2t+b6RiJXlHS9nY6CN3tAzASR6qrbfAhrQVpONL4vjD/NqcEv/9Bw
QbCxqWX5bs4ASnNVzOvnZJXrb9IPvDvPajxiimSYhUnuAUTf4EqzCWHutLmQNOTfDAMrHWNMKvmU
7FRaPK/0/f6ngyj6zYG+pIyCMULUBJmUr4Fbiy5dhiUgtYYLOhkxDF0IlVj6E/+sqOJxNQwKajfo
7IPAJQSJ4s3bZy1X1O19KaL84NIRN58Is2GKXfcq8QjIgzPtniXOMIPzzSIWdCUr7H3eYOlH35mj
uTWGeqe4XhIEPON9qFfxRqqa/WpGt/5p8Zx8jI3R94WXb1cLSMYx6mdb+xPTvX11GzvIZxGpdL+L
xmJfFpOYwMQbl9htxJO+3dZeUz9ZVVn5yQ7zW8a+BDp4J+Uix7nGalacZiQso93vdI5cNoydD5Pp
1hdTlvv0ohnc4YGKhulrg0YJ/el7/jusxRqewMVED/XTclwSVCr9uO9pRM+rra3xkxG53Sbuqvru
Dp1D32jqrf00wL64aWHnFvYEkC0CdxpTPF/Tuz+dPKMabXcAEnjsCdhtt8t+IhqHfRFxz4RJIzCL
rjzte7ThDmtriukusCOeuaL1KJs5AM1xi0B7ktkptukpar3qAWPMUN6tXe2nlbQbIKsqFy0kcOnl
qY+q3FFSLteJaJ9J75lEM2zovqPC9gIsE4gEDiv7TppWXj51sz+URxZouG06uNEKdxm6/QM7bfs+
dpTNp8Y047o3bgjaDYEd1qfaaeriBsFUU8ex3ggIvh03+30KO+sX3XnLt7tq+bwFjQdduZVDEJMA
OavXPt/Ho8jNNqe1a1AAdncZYVxFpo9QdOWTQ2oRsU9ad/uD6nvBWltsM2zvA7DNm4f/AgEMrElN
6yUIl+KGiM1O3i+uyqJ4l5txDv/lZmLw4F6by54trNdymrZric/x2jpdCfM1RwhzW/O/2sETdNlt
527YWpnWM9fWNvOHwwRRrf+Q0Pk3YaBBIEmDJUrXdTzxl3xpxqAbw55uvljLbieOrwWECIiuS9/5
D7m9zt+kahL4YbN54Rp2ilHv//2PTOfSEEaMO2e+zEQeHDICjFIVuOHDRtBLgmIkP61sp7+IKAaZ
boM8a6pzTH2l+IfU8L8LfZSChQaMhiRLGv6SLm3xSCOf2fNllPt0nAm4vClGtZz+c4rm9f/y18RH
wuT5Zdm/Qnb9XwLDrRxZd6MtuczZ8MofMP8mCnpHW4TWBT2BpqqvMVf/5x/699+yd72+REDGvPeX
363FzrhmiJCXdVmcJ4CG8MS/bSWerHnGMosUIkibtBmD/dCteI4nuUdJt+p/Wvr7d4+W/LcPcs38
/LcIb5KTBjkEfMlL05CkB3AVho66xfq5/MPe17/9cwLUsQabkFRstP/zJ8nABLX0hvkSMEM+CR69
h6Dbw5f//M3+7Z8TcZlfSbBPTf7lVRFTHkBKmfnSYT2+sPMhT0PmON/Iu2pvygGOkWps+f95Uv/t
h/4l5nsBj5mdUdA7s9gWiczzz3od/PQ//2p/86civzy8Rk/b0rHFX35KRJWL8OjNF0m2YcrsfnqY
qzUjiA0L33/+UX/ztyJnnh0TAeBS5Hp/ydOeCU6CDCnnCxv3XLywDDiPEJMM0P+vP8e1hR0GhA87
jif/+hoULcc5OAtPXzmKB7278KC7yf/hmfjfQbn8FBwKgv1O7A8Tf8nlJXgRANznycuITjyGune/
ZJGxzM2uSveCLpi5/7B6/n8n5bLF6r9JO6/duJWmXV8RAbKZTydpKFm2ZMtyOCFkeZk5N+PV/w91
sj0UMYS/vQ6MBRhwDztUV1e9QUW3eV4p4B+LEQUWJTbaQo1HitA+hybPDCVOk+OQW0G7q2eJ/sQq
UHLzhdgQsX1Ta74MaPRNdIcJhXiqsmMuzxkyQDokr2jyZKdYmpf4ORQZWg0ur+AyF4XX2SAQvbol
HzvTJbAqnimaedu20BBOiepWPK58+MH06dFgMVN7zPawHnzznEONBUiQoelJ59Vxg9vMNunElw3S
bin0+uyIiZRERRT9EjCDeNs+2fWklxvh8/32RKma422AnUHLX5///q+gpblpEUWRGMG0JtYTok9g
GaZQfby+Od+ft3kUbDFQxUZlenkT1omSGPQ4RlpXSAaESi/3ShcKry+nZuMSWv0gl1Kla8w2ykuH
RBXa6eQENkN1Pl1ug0rtDCLcONVrH+Sqpulym4Kt1JeXjlK7de0aozdjn/ZjYyJjMPGog6Pw70aF
COupGhc39E+MJhexiupmnLVGNXjULBRKehn906IHMMez/66q1Phg6UW5ccOsnDpH0yhyaTgzW87S
GwNodQ4R0hm8gFdZsUuzHoGptp81kVBAFOEHdFrDl95tQf2KVBnDjWi2Mr+OhhgIHkjCQf92sS1L
v4xiW9ajFytRehtafXq067Y/6kjY/PtSOmjDE2EMVRhiaRgTWDFC8Al7MzaG7wB3Wwhc9H4JgdnG
SO8vVFby/420VBmXlYIcTJuNniQJ/Qx+y/qYu8UIFUZ0XoViCT1axzr989FzONgC9+bZP2Jpvg1c
TehWlNJwE1aFSkOmHEJQMyecZP6X7+OEE02AnWjkYpexBHYdb3UHrkgDbuSXDvLiNSt5J4VRLB+l
dLRvI03fX//+fQ7PQFB5ribsN3eEvwIYOtI8Ufty8HoDge/eqCAbRd1/7dC7GzfRyvJhPeJQHiSI
8d8i66pGo8g7zeq9uOnkA4qg+mlsp+Irrd7qg+MHABkj9fX6162OaQgXcpmKYPybUdhfXxeNlBW1
uV3aARDO6AI36V2KZvwhGhBBgu+vIuUzgis3ztcHfn/R69r8WsDHAgwPKdLlWoKHyxM0jiouPTOE
Gk3zPTW69HeRtcV/OoIjwcbheB+3GVAnf3egoaKYtIioNQevD2GSokuvNLwZ0YXLkqjZWMPVUXDX
ESqdD/ud54/W5Cg1DrLysmIATuIC4H90Y0tsfMz78MXHkJ07pN7CwpDycvY0SqdG58vaq3u0yUDz
NNONRT2xP4QoEf+5vlQrg80ORiTNhEqc/hZ5Ot2u0a6iUHqI5yh3EtPCUzj42cdRLbc8k95fC7o1
e4paFkgi7GUXmv5ub5p0FfzGs6ihjciCqANa7ggNgp3uaER2tznSnA+YDqW8cjWu+eufurJ8iBnh
O4R0Iln121vwr+OAkuPkJ5RTPdMP2w+qbIG+QDl6vj7K2oRyvgnW3IFQbuaz8dcoTjQVmEMVrRdm
Ijz5U/YCMTc72gaY4+sjrZwyzjUBheFU03AWyS3dhT7UBrv2rHhSb9rBCWLq14g603/u2hukU+W/
21XzHuSWUy1VYx2XbkJlgSmCjuSAp9bK8EB4Rh3Imtw7Ae/2dP3rtHk7XObPOtV7m3HYLpy5RcSE
1ReCiUHcyIDnmd3OfnM13XNIOju4FcZtY9bFf/Bf+xdMBcSRGKg+CeS6N2LZynqyYVSTOKaT4i5N
WUA2D6ISM4YBTO8TGrS0LJ2oUc5jBsj++jevrKjLLa2TTKt8uaFf7h3bzlKrjaLWi0B63Sl9aX71
qzaD0ddQN0HOEYuXw78OaQAjZx8Z/OlyLi6HBLWT52kUNx5WESg0mNaRPmxzUJEv3+c9hPTrw70/
gwxnkcUjjwxoSVvc8lNPYTKUTu2FWth6CFnA6ORbN0Z5v2aMYuN+CSMFI9jlKCm4YsPv/dqLpDt9
RDbHuUkDF3D1LNly/YOWQ7FSVJHZqECeLIqD8wf/ddyVykCBv1VopiOuetsUegNq1S5OgRn9q5XX
21BkK7pDPYU/F6Ga5guIsjpVPRxB8jMJy3fog/3MzQo25m+5SsuRFvtQG3U3SWSB0URY9qe+9a2D
oSDLcX3q5gP89wGfR+HOgXBLgeN9caOLR00D0qd5GpkIyqmm9Uzp1fbI1+0jugnxEXVH9x7vk+Y4
oFW4ddiW9xHj8y5HCkzlFwjXWswnsCY9auxQx+g6CMbTUNaReDRbTK7uEAZGIAbZpvZOqLb6O0fd
AG4cMiAAUpvkCYk79ck1uK/2dRZXQCORx8/DPZBgG1IRWlsQ9Rup1YfYl84z6EX6mVoo8j8T7+Uv
Xcmb7+Qjn6jcIQXpv1op9fGdYobBV6qPRfbBAXHr7OLWFhrOGOg+7Z3Ot17TNjH1G/xkklfbpIkP
B1Mx/0PJVX+tEXb7hO6m80vC3cLRJpy1N5JOlAjjVXZzE7plaz9Rv0QMJQGa0H1uhjTO7xLo/Y9T
bvbJye/K6TcKezXuqQUE8MPYs9WgaVTiqafjyt5G7bjYEzFy7TT0CUohWEr2+i6g//yaJn7YHYsx
lqBRcL29T/B0UPcwUkEbKGYydBA+pfsrgQzzCH6iDv8xQXtbUZ5+bCnLcsnQLg9jgl823lKoeQow
Nbe54rTnaOaPXN+3yyg9j6LxfCe8OJzCpQUZOmuWEXFZeHliIi2QQTCO1KnH4idy9yZOPf9oujSP
B82EiCYwanPfvJL+CjHtpJDc+orq0edVuz24//h7XdtIBV7/rpVQhon6/PhiIJrUi1PfAeYaldwS
0JJaIP0+cnfIX0nq8pCn0KXYGG4lyFAgE9rsVzs/vhaR0ywqaAFQSqiCmLDLqjj+gDOevVGGe+vJ
LKIMgRnJeg4q3oRLa2AhrZjaCCBLwkDjPkdFHlKvMormqSoVIH4OhnsRJbIgPOVGM2JMUglBBjUh
YAo8uRN7BReU8CSd1o5OgavWZ8KV1uxrclyfMmnIyW25KVEVoD37WNS5VA5oH1kPE1AsKnGpohsn
q08i9wea2WPzMyxFB7weooigx4kHze3go4aDrtNEDMFASYUaAKB33Eip1hbY4VSweVXXdtT57//a
SEMgkAhCUNYLVSf2Joiku1hJC8o0HPLre2nljFAFN3ULPztDpQR1OVQcI0CC1P/kqUPYfbMxF/Lg
GfaH1mjL/4ax+0fLbY6ITmmZrFQA7NONRVrh1H2bTyrD4ZyIBNQUZH+w+3S+BpiI7NElFp/QZMH+
O8NK5vqHavOpWOwvskOyNgrn3CLLaJClQdxUFWg6SvWBeVfmRvQdeIv7uVMcc3a/dZAbDNvgE334
6qlHq/8W2ob1VPmF+NbLLvvUUQE+Xv9VKytNc4JyA3U/XnbL2nM2aFoQJcbEq64xz5gENrfotRRf
AUjGGxOwPhQhlzSIY7a8RV1jQn5CsVhpqSLnWdQgsMwovy8UQEP/w1cJMmRh2qSszmJTZZ2oYlwD
VdxFK+ho6JfLQ6qE4WekBOTD9bH01e+iCMybmPcOYjGXO9gK+CYVlrpXKIMoIYhHxkvtYsbgSbty
6htMQ23nhGFOEh37OgmhKFcg2cFJDeb3Hu5z/gkAeSJQeI5gJviF0TuHEuMkbObgCCenBuqmei6q
Lv6aoVM0q134s183MLIGaLxARRxQ7fQ1Rg0QkMFoWgDBgJ8YP2UAp3IPyUC+TnKaoH479PgPwOGr
p7GPbZRSnWoAZtuiSnWHAIaOicf16Vk537rGepONUsDmqr2cnWrkiR03zuSBhpmS58C01a8D0Jn7
NkXl6lWIUdlK11bOmWYbKnVWHWH2ZSU7VLIo0JJ88rS+tNGWQAwVzCceRW1A1yENtqzUl8WzOaS8
9YUJYCaV08X6N51S2lUiRy8JA3EYBGzfrgQ8CBgpAycdvKqubv3jW/NtTIMiCTOLPviybuaGoJiz
wOR+yu3iM1AoeMwA4G+KPo3+P4da3L6yAK0RoFbjTWy06Jhjm/GYJSDhdkqqinFju6yk+rycdYqB
dP0cilqX2wUifps7FZM5orJ7CzpnPBk5zatosts9fYvseSaRnIOpLJ85M+LL9d26dpaFzYMTgiVh
cZkDzIjUsqfm5JmQ7z4OiGTeSLL9m7mcsZGsrTwqdAEZSqPSglaGuriJJDK6sTLmDAU4dl9lNtg7
d0SedsjdszFo7e8ubEC01FaRb2S/W0MvCiZxUyOykLsDGhmCvmBQVGfYwRos5QQ9vZ4MFVe5YJeD
gd8Y+e1BvbwEdW5ejp1F2HMX9dfKLDuAJ8nouV1dF6Q80u+A845Rd0DqOnb2Uesb1aHPwEkidQ16
bocwnKPtVOgv4d7JjQBxdlQBJCoMhvlsosWNL3hrwtCEI6J9RfrQDe7bHn2r47/vDdpE3JKCMEb3
4XJrZmHmayNKfl6VOumpdxX7gHhGSpqtOhunYC1omnMNiYQXYaNlAVTtkCk3+mnyuroaT0ERNmcs
n4qDGozTBwRyxpvrn7YWwubON8a0DEiZcPFpFJiCAAFjr3N9V5yMVm/vwXT5wUOnF8LxMn/WVdGS
Rn6+PvDKTjRoABrUeK23U3A5cIkVR9hJpfcAbTa/OO72Cyy45Df9cjjsoY7KHnBHDYHwJuyoNl0f
fQ5di81oUHlFaIHtaODefDk6Qox656Oq7wUZZhQIKfP1O0iy4f9wCVKJoe1tmK7OhbyIoXVA7X+o
+czRsH1uaA3MuuQEnExlGL50qrsxrSvrOYs4UT9y51RXW3yYi8Qu7L9s8AzENkIEPlRNgY2QYfeK
2G2CT0I4TR/iZoxfrs/oSvxEmA7BMINuIHCURVCb+rixVJOGqkCnHX8NKxrdI55HenfshCk22rcr
x8Qw0FYm5yKCcl1crp+BBtJYwWbzKjm1SEtJlFWNSBHDwZYTcjEWCvAbQWBtw5oqjCTBE5NK6GJI
pwgDqYfVBAwMndJ7mcwcbStMLHCm2QvKo/d2buvDPnekv3FhrH0tMBHMRBzDssnYL792iPPGQsJg
4BlMXNyj9Z5SFErC/if0gzg9NW0bVafr67lyHRu4kuiqZtMn51K8HBOZu1xteLh6ZKDVmWiXHjMJ
ErN2jNjDBtg4W3iNHfI6VqZd2VX1xgqv7SfLtYAHkDxS8V18M2c3I23X+GaZPzr4P3m4VPyasM7Z
iIBvUINlLOCtwBOUqEvnYhECk7yCTFNVI0VFSMoQGjHg/AzNRMkPCDPR+kK0y6GKh0dP/rNqqvwM
EM95VrNcB2kKm/UXh66ybiOwSdKDveCXGwWKt6L+8idy/VDqpEULjmZ+YP71KleEhhcj6puext2T
3vhd1pZ3gN6D2xanJWjjXV/rsJy0+M7G0hTVrSCfflBJL/B5HRLYRdAX8hvVjqBc2Hat/W5UcPVo
VAsdu5hJ2HKPspuS36CbBMuHFyGmaX42wriJXTe2f1lKg1ww4tqquOM5l45np6mwr8btPelRis1s
9JdLOZaHKEpKrAwkUftDN47xr4Ey46MRBcEfUVqZPPj9bBjbsdWBxoJvhT/QdfWtHuAPe8gUa8zx
GurFra42Wf7j+q5eiftA+yklGWJuPbuLQwyiS9puNkyeEcJ8Fq1EA7+Bw399FHP+ZxbrhTIh8Ene
+7YNtPxyvYggsV+kFMdpCiT1jexg7yBi0mKDSylVHZEZtcTHCe+8L24cIghaGM74DZI7TibAEHy4
l47jW8dgmhwHxnOJBxWqcD3EkF424a6cqiHajW5fawdQzmV9bHokDvcNzmDWjZMUw6wWMMF8C3Rf
+5O5qCtBWApGG4vF0v6ilbiF7SYw+h/9VjP/JLamhCdzgFLr6dRtn4oAN7Zdh0sDm7tpv7g9wKqT
S8UKeos0FZzr6xGR1c7GmgQ2i5V4CGlAtTXpuHkW0qT9nyKEuOHRkMJxCmUjMz/UEKn8vYbO9YB5
Swa5eB9UoWVuhEttZfrnKGnPL8+5GbnIclNkl9EnCUxKG20kXrlJyv6/FmWtb0gahM2DajSGfl9l
oTuc4dWgsdwOSPDmFGzDPRXO8Y8NGSM7bOyK95sCTCO7gna9C0ptcYgdDeHYtNIMTy9gl+wCU/tK
+cV4wK9z2HjMrFwYDDVDm3gJ0yRcbHPVrfO+KE38aBXabIgnygrxqtjGlzuQ8LU/09ILN6ohK5kH
9S0K65xbcrolcjOYIhFhl6GjwpJZ1pk7yY1OvcC36bvVOyVMpAjnPm7MYPh9fWJXR57vRmrFYLmW
VeKwGenpT5ruZToyCjpEoZvawkED44LsG4yJ/pSp5eP1MVeyAUcDcU/2CFWLA315wh1KXZ3MQwMg
iQ3kG5Ux0ex7J+sf6solca86SonBlNyhQhBscQxWophjApAFV8xdAGLicnCeSMheYFcKEBzBeyiG
aNdhS7B167zfr8wmhQb6bzQXltCgPsJ6COVay0tas8fa1calPtTijcO6cs8DwqNaR7kZIPiyhhZL
0/UNsmRvwD3i4CKkh1OhVI56QcP++prNx34RlWemBGABujJcpPO0/nWL2mhBIZHcWLy7i9E9oULg
dicFVbroU1MbrrLTxsg+axY6evDibUS6EOeL/a18Y94ay5/hslmZWhdS8rJXAwEHCj8+617d2chM
WJn5wXBkdIwUczrbo83tYGTyu9F2+iFUnPgw6Z2+sbYrAWKGmnFKbWrwXCmXU2FBPkJWLrY9E77h
tzQ2JU4Fmn8qnN78NjbYOGxciW8HYvHV7FeikQlWQ6ccfjmi06RWCcvPmh9C+ZOam/DkphyutmuW
BxrJmG+OeFwl/YDcchD1OKxO9kYEXv1q3nxvYVjl2Xv5G5JRHYcwVW3UeV3jlEDP32N5hVgdeKJD
odvxVs1j5aCCIgJoQCHU0J3lax4FjNSK/db2IDvGDkpBbnKsEFY7SAd/Irs0Zu96J/oM4onup6M2
e9emMzSacb3raA4c6CY7NxFiVM/Xj8LbFbhcjhlxTn5FikJOeTkVCIEXoLocy+vxgFH2aHyYH9ks
prE3KuE+cW3Gfygt4zmuEc/K3Zw/YhZa97kF75tO3K63Ars8QQZQihtclHoN//IgTk6d00L5ReOz
dg6By6I/9JkU7YHDpdkPOapcyqdxmujVU6eeVVkAnkF7BSLR7+3Jcjzk9PHLKeNEf6UD3YrX65++
clsQbghshG20l5ZUJRPhtixSI8tTEy04kiH8dFwpvg298dIhP37b9FLfiHFr2+DvIRdvY63AxaNX
FZN47RifmWQsTNsu2Nht+tr25v3Ne4mKCkC9RYKB1QYkB4e0p6yzVtmVttLWpyIfSuyccDTfSWyo
4CamZHmf8iZs4GeWiKzdi7jN9Q+JKrsfSFWPZ1y6/O5HlCoG/jUiR4RsRC0KoSTQqQjMolMQ7Ou+
Tz77Vo8bWyI6a89dOSuGKOnwTKNTwcE1CBoTd1GzsQ9+RTp80HEth2CNIwluV3Ws+QdMlUz/s+MP
wDALfS4sBzCPgkPTI22zayzT2EKtrNw2dBsF7QgdSC/rf7nt3ajVZo8oy5tofh1jK8BMMRZYAbqZ
uhFsVjIEhqKkRrTD98SeV+uv2yYxE4iM1Lm9LojC3wksyp2Do+YxC+rxHmrtcG5RPrkliTU3Yu3a
dgOuzMEhRXABiC5GzqrKjcfJ8poJicncFN3eGKKt9u3aVMKBoEWsAnMAIHo5ClKvYxLx9V4/DVir
BlpGCI31b4hif71+YtdGcgUPX8pntNmWnQG8dnCU0jMSEQiyuySJipe5WnsfSUBb14daCw7Ea2ry
wHcpCCzCopKjY1qW7I9ssPXbwFSqJyvLxIeICtMHMWDgYFv1Riq5+nkU7MDXQYV7d0kE8aAnccRE
2nrQ2kcFWlRGW68rjyg6xT+uf+D6YAboQWrwYKfmv/9rVxq1W2WYfZlelOvzYSxmRwQtPiMqZ2wc
gPdDaaC36KeQatH4fnul/TXUSL6PaTuB1hXpdMd7EWl835y+lFO4VTV/v+MZClgKh3pOMqzFXkRh
JiGECdMzkfNAf4FsIkNa9XR97t4xQcFs0Cifm7Y8q+j7LqJHJFUVz45E9+CHRf5LOVchd2oVEqyw
PteM+67Ue2AgSYxVami5KSr9FJmR40e4FMUPp3TrjYt8pXoFhFiFPqbx6XM3/3JBBwwbEgm2yKuL
+NEqkwkZmhjBPEyqh/reGW151EJUiwjq/9FgcQ+hEcYoYuk6TSclOYhYDk8b8zQHmMvkAqS9gQve
nOGS6y2yyykr0DtNC+EZ6dgmSNlgPf0hytGIAajmBt+45g33POSRoe4aFPnjfeaqk3ILVUymtxnz
Gp+MKMP+dOOHvb8hYfHCLtQclYcAbJXLycK4D+jzWKCmFhZFh2ieX8bHdOwr93501fZlUtxk3HVN
4hR71EZVuccGDCO1nYFF3bPI5KCeFaTI9AOv7rREpUTKF+AF46cy0rrf13/tyqbm1UWWCsgfZqKz
2G0mvrG47dY63exM/ZJghjvsRx2d0Y1ZmVdjsVqCYhVvd55GPGoXaUPXwgt0QlX31D53f6RdgGkI
uOJPOlkE0ksYJGVoj/foYw1NiiYXl3mubXTu38ddLNjmu3K+TEhLF9+qIEWAilXFAeZ/vvDrHQSM
M4EEDlYGAWrLo3tOQepupExrUzzvBp3XGE3nZTSMSkTGGjlRKJo6gbtzFt/CFRMbZ3QlEJJx8OYk
0eb9Yy6Og58iLAFvyfDoj+BJQy3QfW3dMng0AO3HW0FqZSp5rsPlgc8DJ2vJV1KbKK59WD2e3uP+
ceCgW/mXPinr9s7JlQEK0xC62T4dyvapQ9i4QUZORSgeLEMkf4RwSvuDVJCoO9NbQT9Qhb9Z3VVx
b+vHUekRLdPQl91qTK+sBL+aZILsldqYWDzNyBO7IUdk3ivKzPRG4tzjJONgo6mwOgpdDZDsVMeg
O16e/6p38hgtat0jdQpufd7/O/Zi9fH6wV1bAc4TVWZIEAC/F+udT9L29b7qCX88bR5zNI8G1E6E
lRzg6BgoyzZEj/ucPvjGyCvxjaaqTVGBa5CIMX//X1duPlmDYxfV4IWKXd04uBkiwJnHH4SSB95Y
YG55/Uvf8qFF7JjfGyC7oHEB1V9MaKPj5B4Neud1CfY/95mowCjidUE3DBhZ/cD84PmG+66cdZkD
WuYI6ZnHwGzCcnZdgOLWlyFWPFGWxdohQKg0+DQgBfC1jyY6l62Rpvd2WuUYgSRhqT2FAff6boAI
jw15wkXxomNElPwoqd+8KDLUinNCoGtODWIh9qlPE/SXM1LI4HPqdJm1C4ttjvPKgvOSJCVwKKZg
dzEvy1/Tbofg0YxKSi+O9fGLr6CKH4GhrsDJSHEauIjwGtKq/vP12V9bbQDGNOjouPKyWwTNMK/Q
RTSggmhwER/SADsBE4PQPcxx5xGMgdy4KN6/aDTeldQK6ArSsl8mx5DoW7JEOBnREJqPfa41r+jh
hXvER9DzreX0arHSs1hyvrHPVs7tTJMHUA2nDh7aIms1S9GUPsY3Xmsg5k+FQt6YgTncXJ/Pt9C4
2M0UO2G4zOFBqMvQWU1O3FelBdUzalH+kaavNmcr1oRnlZQ72LBFMtGIcRTlkKLmNd2ZDXviS4sv
b7LrWt2Xv4dUs4pTiydv/eCLWgAjKpT+q8Ch3dj4vSvbziReUkNEawao42JW8OvBzruOaZHCOaHh
b5UPY5riZtFJPWl3Ue2nXjHI1D1cn6e1cR1o25S/4VFSbLjc7mWso7+Ea4anFHZ5TlsZPRp1gU12
l2ifuN4bdI7r6Pn6oCubnXYOJiJEG+AY5iJ167oBc4KZhqs7U4nwqIo1mtM5x6Etnn2s2bzrw63s
OKIonTvyAnD1yw5KnSeq0eHu6jVNi4KO3bn4mhhluoUPWXtTgIeir0vM5r/lZTGZFX1dfF49Ewz6
dOgDPXqxK6hBCDMYpjwNYW14GrLYHW3+JPqiKqEhbjqjMj8gtmWML9e/e2Vtbd4T2J1wgWgY416u
7eDnCjLNauPxKqyGW8doKqqTgh5mK4q7BLU+cdTSsPj3asIcxoD4Q2mlz60v7v8pSdSINgPE3A59
fd/HZzRNgubckRccr3/iSr47U1ltQLtkmzydLj9xdEegtVHZeMUUanszsLRdVavuXo0jplsv/RvN
V+Up4iydQswnn64Pv5INAgci0aE5SQ9AX2zkATIPqqUQzwac0A+WC9B7Z5CX1YemK2p1Yx+v1N1B
xII5n/Gic1a4uKHjCQZDJErpoaoz+Qdht+iI5fiLPBQ+53tf2pkfnSqbO+qoR6lBmTDWgm9qiHz3
xv2xcoTJfsFYwpMkA1sq1WSVBB0vG2iSfQEAUIbtmedhu3MxpTrgPJFvlF3XZvoNTAoNm6bkkvEd
4mJY6m4sPfTP0T5A5A1zriEfgx/Y2zTi0/V1Xbkd6enS2aXjDOphCUkCmVGiSFpLiJmt3LeKhteF
qRVeG2vKyR4Q3h4oxzxWiKptxOP3I1Oqgg0K0pqiLxpVlxvaikdX8FejhyZ6aXyZBT3cPximteEN
uvfgHMKshmRidmh+7w2wO8XGD3gfNOYfAOqa977Ku2NRNauCEJM+Wxk9P3Ay9Qmmg6juAyrVNxTa
448gRJpPI8Tg79dn/P1+oq7ENU1zhUqduzxJUUPXZEr0CRlt4pFqoxer4gq469HBOY09V/L18d7v
J3qGM2gQvP9cR1gEjjSxw2qeBqhBTX6MEKU/mrX6n+zafn99pJUJ/XukZd9oECKPMCJRPYkv/VEO
boubVoevQZFiER/i5GQOY3VzfdD3Vx6fN4cKwj6xadkYkfGIpEDI5wkftFMf6c5tNyT1RkBaGYWZ
m7vmDpU08BmXm7UqummEk45nTZXH51kp5G5S83ZjR66EvVmgh8XgHjMJ9Yu1krkdg2AxGcaaBlQ2
6+ihHevkB545+LLqQmo6HbaU5kfScL+LuipuGtn2G1+7Up7jEUhKqc95y3tYpJOUZhSnkQOBNAoq
QDmhczIyYbxgRm99welc/1maZnpfl3p9H0WBc2oCYfU7uzbDn0GXD/4R60LH3qGKrm3c9Svnhzcq
PQp4yZQ1l30CxYqEM7QKbFrfr/alKcrT4LrDXa7W453a5ebGrl5ZejQxCP8aCRWvxcWaWGmZWYWO
XREWk7PhqpbcjZkINqL+/K9cJvFvjQLiIZJT3DLz2frrMdbCMJCuzwZTUh28CZR/f8Duo9c/5hhP
P9dVmN8ZgNE/oAoZfEEu2H+9fo5WDq8LVg9QMTouFkWNyx8gA6zFZMmSx6QVj7WNS+xOGnp69sMZ
u5VHlvs0Fn77fH3YlejEsNzwmNwKFE4WGRT1oFjImmHxupCHBp8j3HJBFg2Y+ZyvD7W2cUjC0R8g
+0cTZP4pf02xCsVKHVrBFPPo2PmYBnPVKdoOKWz3owZSfeM0r37aG3WOCgOJzOJ+cYKyogpo2J7d
jViSBFZ163RG8blwEb+9/mlre5STQGsQnhr0msWnQbcWieCR6cE2AOSW9tpHs+vHz9dHeb9F5gRU
p9dMIQss8SII+qMlqk4bHM9sFPUujgMFR8TQZhZleabUUux7wa69Puj7WYT/SGF+Riby5FhCw63J
yaKk46UkcHlBMA7leTJxE9hmp23M4vpQ4CxmBoPxriCCyUDlq33teMWIezZadfouNMzxJov98HT9
q94E5C7P+/xZvEMJsdxeS6AyPM7GrqvW8RBMk/cghW361bh3PjZC4bft/WZUSAxUKapdIQvECjI1
yXUvyRW9h/iiBhpOq9b0ApIVHjwgyUDfNUWsFTtYTzJDz33KUbAmN0+PThLXt6Wk077Hxyu6r6hD
4fmTtPUPqyMYYXcQOm13AEVeqUewwu6ro0lEH3Br0z+6GY4zO6DlSrGHc4wtpD7l6J6hW+xuBKH3
+5hYwCj0DkDlA626PKJ4M0UhxrGOV4UgcyvwjfelkVYbOe/7QMAoJL08LcD8Axe5HMXGKWhsOw5m
mpmdegSvFqQ7HaYfGlKxg8jMOEsZXl/wtb3lotSiUVqdi8WLOFdbIa4neux6YsAzBLfDuNH2Ns7v
ezMyq42C8fvLZGZ3zl1MGlpUHxaxXAHjXEFRMj05yeInQh5BeO4x2Aa31IOIOwyD7uAPPeA6OqLJ
5B+0rtSyjS2+spZAppAlQjxkrusu1jKdbKUER2OQDWrTMYq1DJA64vLX55XOEqu1OEk8zZAsnQME
4y1mNs/GXtIMmoFpcd4/6x1+Ej+ntkqHFxut7exONULR30D9txHyj2q8fHw8ZbBkStEvPxqNcCuP
+kVCfw2+QLwrrVFOB4VLPrkpimwyd7omy2qXYr87i1OXZXwXuynt4MBKyhZtS8ivB8DObeU1bNfu
gYLDJPDacrrfpeGjPBNGlcTnJfQnBastTct3cjanPWFckSc3AT7RHTTmUW8flNCmHAVtLByewP8q
X60oRms+SIM2uDM7B7tm1++DP/itJ/bBKLGAOFRtBKrFsMJmN/Uoee+nOI/iG1W1yo8AxaL0OLfH
JhQJI+uTATIgRMZP5q8F1aKTYfraowOd76HmB9+J3tXCQxAGKldk3dfNYZpoSuB3E8fVB0SCTEQ3
8FR61qTmJPsQd9+BT5LiYy+1Kf7eTJzfHaogEpURf7Rd3slZXf504tapf8m08AFod6kb3pkocY8f
J1WJn+U4hv6hqpq+OGEh4N50Itflq6t30ReE+LPkxrJwXzk7WOIWD2rB++U1x6+r5nuVMsDw3Grw
OZOT+IJXFgq8Td/G6bGkWVQ8xBXaAHt1MJ3oRTT0d28bpwbSrjAx+l7LaoFKuJl37pkw50cepBIM
oibs7FBmKiXmTkmtjbddRcdzD9VKKp9S2Vk9NOUckzYHTz3/h1XG1q2UAodchEGQNtHpV39XzLrp
dqmlJcNTOpXCPTjwa/VPfhQb5RFKY5bsbUxRnOc+sNv+w1S1vfVs4XFTvARJQm4i7Fqe9Vqw/TBk
sYedEaO6/0GRPsY6nF9C9wQcyrirp8iIz0FW1BRWG+jdO5w2FO0AbNOKdiaqKM0JAXLQ9qlTo3+i
xqZefuuayO6/kQU1YpeiDvESVHrY3BVRjrde0IQIhA48htXzWCntsMfohAFdqRefKPHyZqU9a6sn
LN9UBNKttnscMvhbBxYirw8SLEGEoYOlGfFR1j7OO7Gc0lu1yLJpP5G5/8S02selAmtqiFCpHB+x
psW12gHj+svFC0Xnf63hvsiSET4LGhLtPgEo9cv3a6vCNz6Ly7vccYffbmNH2ZFKK8tOs2rQ78rQ
NhXPllAgd2kchdFpsih2HFN81yxuMxOjaygBIt03nSO1vY4t6K/aBPB2RPUG9JiP85y6z8h+s0Mg
ajU65IMSZWcta7UMWLqPHVZUuvFzMRTtnYVTMq5fjp8+qiZc2aMTQ3i6BQ/djbelq0XNyZ5s3+NB
nPSfyAiie7z81OIm7S1Z77Mx52BxHwClGcIxCz6omuz1c5qq/ZcUUdFXBKUk/skpgv77ybTa8ND3
3WxOWSoxKupW3SYkDYju3+DnNd2PtVPdMWtMOngtZHwq5Hey3eiouXacYhf7dDCeVvs8qLK2f+uq
2lpHp2mx0OWR7tcUFwWFkNHMZztqHi0Qxakf/M7LztJeB6F2z0Mk8wctFdpXE+JvcBOFaeT1Q5Np
h7HALviuaqu6vuGf0L3OoQS7K2oT0AlqmFtVrJXbFVzLnAGDceFaX9zoPR6pbh25ppfP7tQySSMM
MCKgn1OVii11p/n2XFw41G1APtlUBB2gqJfpQ4xNjQxUcOwKUW7fusP4vZvm/M0Bo/dg8E6uYF3Z
6odIl5tKESu3Kkgha+7YUX1HVPRycF3tAj2xACRXtmgOwWglezmaW+np2iiUU7i/BcL14L0vR8m6
/+PsvHrbRsI1/IsIsJdbUpIt2XFix9mUGyLJZtl7Hf7680zOOcCKJkRk74JksaMZTvnKW4qQtmnq
nt2hy494WRv3tLf2gC1bXw3xGjIjghWKcKsIofLU0I5mMvkEqnIw906G6UCJz1Ijpp30enNCsslM
4syc1rC/ZHbKCsCme7bzLj5mZjoeKNnPO43szQn9a5RVqYD4I21MM2PZ9GQBMVEXp2gOx9cUg6Hz
7bhHfoH1JiRzIFGn6a9yhV5/IZHFmrFYkXsWSpu9G/O44QbXuvGH19BrhHW5V5vaGlB2ligiSnWo
NTspXHpMyRDOgIOGFY2VL9NJnXCQhH41H1tMlT7cnuDWF5MBOp1NthaFnusJFmo7j+Y0OeeMZXxa
8NkOwPy4O/tiI6VFyQcZREiKnuwcXY/i5Ya0ZUGajbjJ+1ph9e1h5KkFwwIOz01G7R4vqfE/JANU
ZKmVIveBiLO6GtUlMMlbYOTnfMbwI6kVYA4iwkHOi93j7WXc+GxSLBogqpwdOs7XE+QGAx5Vqh5Y
oany/EnJsn8UQ5mfoO2p53pwrR1M1EYNk/Lob+FAyVCnun894hw1LKJRhGdiVoQNMHP9G3ya8ZlX
1XudgZ0dyqznlTZhZmKK13xJRZPWp9vT/i18sTofDiBOQzIFbAMVo+tfkSJjGi1eoxDTd9bP2HJL
HjwFWZdRwzDSzyb6ab7jduovVXGyDylkTnyQPJG8V/Gr/K5ri7W8FnGWhr4NnigmY7OW+alKiqrA
TkykXQDfJJEu6WOPmUekJNqp7zUnxOInVbGcGSKPtxx/8uU4QsZ67OAGoZMz5Ej4dnaOpVRsCxc/
bpFM2SMnGGmLEVk6676OIu0VxJs33WtKii5EHo3GSzd14WfENZKXvi1z/ZAluDIcyRbi/k7A43pe
EJHBk2eSJtI95ZTFz0Vj4lyaSZPaMTHnj3YGHTjIalOdcd4etPeYFNg4XFlF/jKWcWEfMN4sX0ee
L0wC3Zporw8VTI6sBOhX0M5FC/ao6Z3uUIxeXQQ9zmW230caBmUWac/LoGoj4n11jJtVPMwN6Uo1
l89WFWPyg3w//tNumc/6hzJFJwRYp4HnZpq54lLaffNPYfU6bvOAMGvhRelxiobiG8J3mefPRGxd
oMIJ/QFXznhti6T4QQsl/Dq0UfvTzRNdXNIhXT4BlsdHzWWqLcIBg/sIFQx+Uuoo+QmHKdghoaQr
Y74oOb85HBfzU6E4drxzR2+k4RIaSNefxJ+W3ioNhyVeoWZXRZfKrp3qUDjp9LCkYkY6BEGFv2J6
Ch72aXEWB55eRmgIamWd7BQeNqIVZDKkrK3skMNVuz4IpoW4bDx7Ct5KS3KeASR8qDBSDMZEtPdJ
DF2MiL/j4cVy8PYZ3Lh6GFlCtvFTAyC+eg2duIBrjmrkudfURfieqhQC7Kki/imXkGAituNqp360
0bhgNOorvFNAhWhpXs9W7RPKBKqpnK3FpLhBm9gfbKu+yzT8V9Wse7cIFSs9LfrL68iOnB65Om1M
lSBsw2cQT99CK/1zRDnlHuoWyJST+qHdev2bxOB2hjYMCgza5PPQJYj9KlauHk2zTHYezY0ABHwL
1CgKIaz5unfcYJUMvlknAGna4Zn6hvLkjEt9TnCK3XlYNt5nJDNsi6oLARxaB9ezymZaVdjPueee
3PA+wyP0SaRYbd3eQ1ujQOSUFWCaAzxh16NwzUYpdQXoVQJRBcUZx3e5DhPt9igbO9XliQAWRPXc
A41/PYqN8VVZTY6LHZOmfKkLQ31HWwJTT+n3FR/myq3GnSG3vhRnA/wbLSwpm389pBtPWpM4DDl1
2nLIxmI+mMP001CnbOcW2h6JBoSUBpdf6nokBaJTmZcqBXSzy4MMTYU7ktck6GGS3d9ex82vBUvp
/4da7XTTVnLbjvlaDh7a0iQTK9Y6/POOLzkJh5hQHroQYOHrCQ1l42bYAHo85fjdd1Rc/+4UJ/3x
x3MBHIqFye8bDHzPapTKcXOljb1z1I3F0UBj66RVVXm8PcrGxyE0A8eNrjrU93UY36tLWBRd65yR
sB1esymlOqkb3exTxmuinadgazCwKmSNoC1ocaympIcjeOqe9ASAUXiAPQsesBtndKhwPL89L/m/
WoVfMLBxEyDKBdK7xlZEdsmTowtK7JRulQDDTgp0YeamqIOiY1AeS3IbjAaw5nzSaGM83x5+40CT
HQNc1+l8kfCtTldsoFpULHSqsKcufEUoeHxOcW3CaqvFKzIK0c7O38gj2Is0aeHNEmWvK+5LThk+
pSR8jmGRqP5g2a15jOa+fK/kQMFAhqtP3diG/yGFphJgUusnXiaBWQXbCwI7ySCzJFCGy0VO2j1J
y6f3FJxNfefO2jjepEpwOsDKALdYcwM7ro5wcSoHcFBkH1vDK57cQs93Rnm7SxELZAVlNZ8vtz4S
ozFgldh14dmj2HpPXbXzhy6u3s/OrpvHRrhA8qWh/8Taoce0PhEEbho1sjg8lw09swO5hIgPsgOX
EBAZ7ieisnYKsIG1p0PXF90cVAWe5kAqzRKT2ykfmsRvaoQwD0rcxJ9Va8FD9fZefru15G/kRQcd
Tk9yzcNwikrJ7CZRzsU0C3A0qUNo3dQgp4JU7Xoz0EXUJmR2rZHs3E5vTzFDm8jqujB5qOiuLozZ
rXDRULXwnAyDVQRYYYsR1RywaL4SddXDOKnG50o38vBA5rz7+G/NXOJh5KtMFWrdQdLRkRNjSiYZ
Q0RBwMUdD0nfmYcxNZXDoiTRq1nPe5SOjfyVkFUSwRCpYM7r9W7bpgGUUIVn1cApfTT7QvUh9tp3
YsDFdNB69WhpqRbotTt9wJkY40hzql9uf/StQwCSFTNOjjeyg6tzzVcZu85rlXM8T0YgvBkJ87wv
j3rpWDvn7e2pliE6lT6gA+Aw1ngaJ+vsqJoqhc4kBhRmSnri6IXxH7YSLwH7mM4r50i/fk7x1xzq
snTlqqbipGo5Bo19mR7nDPGaAWOUQ55NxiFxUHe9vZRbu4gaC5UyVMiks+H1yPEAoCFczPCMxqlN
umV7wYBS012UzwuOBgpXNASjvbd2a1VhqrJrKZixh1dpV4pSTYHvrYdRUOJqxypG1vy+VJuh23l5
NmSaTZQ/CYXAIQMlWO9XHORMzbJ677yg3iGT+SLTv6F1FTUv1rjYxakshvKz0/fGp6XFdDvgoFbJ
cUHpOz4uSRGdR8hLz0bVlXvYjQ1JI36bAVqZGhSQojWM18rcJVfbGlBRbmXFaZyy7KNqp7rr24PR
/GW0cTWdsAwov6mKF5k+muzls5E4enuYBiddgkaptWxnw79NyynRoktHPcwiKV9XMrtMKgy0jnNO
E/VFDMVjBYjnLvE66yIiLT+Wcf334OrLIcqb/Msfb0byQCBIEmYF+2a1LexSj9GEpd4Yafa7ocwO
WdwGNGDyp7yKafeNntjZHxs3CSoGpsWDDXiNmv719q8GpC6irPGoNVrzgZYWyoaWF/1IxWTuZBob
e56hJBCeyxPw4Cr8H2oB4QXhjXPiFGjRKO1wgPPS73y+zQkhFfF/D8NapSxLDGJj6nJn2pMRnV4n
w5herzBrngwSnNvfa2swuJMk7bRabETYrlcPSRvdDGcS6simXEDPvTwgM2H5th7uJaFbDw+QYOBH
8q0la1ntDTNKErdTOMhNoQ4F8mv8Kj+cMWXwca+aq0C1Ey1kj7jRx14M9i9stqPPwhvST7cn/TZ6
5sZwKRTIpASUwKqIQpbiEubxQ1RXWQ4ukmzHxeibQ+WMeQB/Z09DeWvfoOQKPEaeDPCm14sMFU/X
hEy/h86a3km4IMLuyR5SZGtWtgvgB7A3wHJ9dRDEqNBTIDM6R8Kzk4sVadXHIjG4+dXaCYcj7aE/
h15DcwIqB76etxXlluuJTfhFdnrEI+BMxi9d7drHuljCdxRq8z2W29ZGxeWIzJiCDDH66pUTSjF4
E7v1PNfqdBx1ZNhbStaBGqMrdnt7bAwF2As0NPphkse32h7qAjjLELZxjh1A3cdlootCRdVS/qnj
LiuOt0fboBrRJ5FJMiU9iN7r+GRMsB1U6OCcMx55MwiLKP+KS2puIUKSttWz0U4LWuZRixTE6E3q
eMgyvU2DuoPSd6RyU9g7l8LGfnUlf1GK4kmc9Oqew/imyYoI/nVuKu3nRY0+z1apvNye98Yg1FF4
N4lFeUDX4plqHBoaDtP2Wav1CKGaKjkrAmW226O8PRQSRg0TEwwPhbw1gbkLG20wM/L0wa3qZ8Ue
PIEHWGL7WrOk3xMRmTtrJ1OG68IAA6LxS8+ShrGxPoUZan5OpyHhBZkpfO5ts4DzkHafwWNQm43H
L8g7loGXWt1Op29zpujLyDqi7APLMPFf6N9OC3sjVUfQuOAb7gB41nSkDDvQIR3SzjT2GO1vv9/v
yj9RD6GGlNS5Hk9kng1SswFCH47zXTWH2n07Ts4fv+7UlaVhhK4yK3bK9SiDjoCgAfjg3EZ0DoRq
RI9lu/zw9LH68/VjLlKvg00PIUt+2H+tn+kMY6ZPoKfRntaf9MEDEdJ3iKi2inZaVMCGt3fm27Bd
1n0ReqPOQNN5bcjXOmMa26lBZUOKB6d20h5n6PbBqITzBVayh0BIn/6H5USxliwbA2PqzauXCICt
py9dTWO29exDUuG9QFO1Pkovik+357exP6QnLJ+PsweTcjUU2MgBRMQc3s92Ej+P3dSe3Vqb9iyd
5AZYnTeG4W2FagXwYZ0dCKO3axs51fvKNZU6UDStOqACCTxA1bO9nsDmYGSTwN0BJVB+u94j6P2a
3IxFeC9UO7/rhppqn92E97HW7LEyfgOkryZmYKIIgFqjy0v9Zs1A1fBOcwu7jS+KcMEKx6gTOEd1
yNCwaYXZ/xRFPc2HCj1x21fbHHuAwerL7+XipeUxcqwSL5F5bj6XVlX8mkqSuNOwDKKivpFXP2KC
IGot4GjDwLQGJw+wjIKbMBuu4rw3Ir6Z7kcR1rd+vqSm40tTmDyoygoR0UJHBumwDFkUHoDyiM9G
Eza/JpGlKNKBg8UYogAQwsUukG+VrL7AwIeNf1zKidLoQFsqqKeweW8pC/W1YolQeO8Wo/jMf4A3
2tKW4z9LGrX34MMt7RCXnobp+zTkYN3UJXuZFxcE4B9uWLng8H05FkCKSeauP25DoRUDKS3Cdrpz
gj5ZvPuxifeAOm+2EMBvTiB1CClCTPvwehQYT53V5rNyRqVUeeHVo1FNTvFXRidm5yl6cwJ/D+Uw
jBTx5Am8HsqNocJb1gRIsO2SozG2+sNSFvPpT5eNCZF9AdSB2EVsdj3Kkg+DjcYB3b8p9+6QE1SO
JdDdnbm8uS2RrPjf2FmKACBfdD1KvXhtOrpWeKbbqB9Dp89BvCpSIbGkzJ66enpoZm/56/bcNj4W
OwEmP2V2brA1J5meXGcveB5fMApHCbNTnbuQ+NuP43E3O3rzfjNDyht0L2hhEHut1rHShN7EKn3s
UBdxzBDtFAZ9E9nPc80tcUzyIZ9Adi8TRyW2+wt2ddFLqqfzi17O6sfZMvoYN7RZGfyq0lP3yMEt
fwBJaPcaVJvLwiHB2E5yjdbcDmxN+0hxDOU82crwrIBp+BKraF63c9Icb3+B3zn19TVIrgZ5Ck1f
2nsoTVx/eC3KlLyxPYClrpKA0IijyeNhNkgwRAtW+D4bZ3fxuzBB/lDgK6TcRyA6+ntd693vReIZ
8bNRRsqIhvlofcHbBcRojNaPcZ+VWSt8upK9c5xUbtCHEemSLLBiq42ftXDOLFQzCjtFolHvrTvi
qq7kskonHE+ixf3omaJLjxhmd8bRcoamOcUGymKU2VUgOKq+gMTQo6wdf95elI2DjUsitVvsWGF4
rO8QxUo1K2pEiHGZGXPNNuJihA0o+tvDbH1myQlF3I+h3uiqjZ0+WeVQhufGVMqfg2XE72otn03f
Tkb7jyFjbH8HJgoXI01JEOSr7zwicaBOeXjO0zEDa73ovqXnxSNAvHFnT70tRMixDJJ/2Zm0nXUd
x5vnMelIQM4uSqj+ZEN7L7LcPQp1GR87FPDvlBJXr8UF/jfZuQeUftgLN2X4s97XlCCYMWV45L3k
dfCvcLNsC/zHs5laEvlb4tcis+6TgtcA384mwNlgPOp2rgXjZFuP3bjraLO1h0gqudgoELp83+vx
J23BZ3vovLNVhvFliu0lgJW+x5HZurbp2lF1kCA1NPevR8ngBMStHnpnAoL809zgh55bcf5Vcm/v
FWX63k5Ot/NUbG1bSE9wWSmDUjFeB56VFy/4dodna1qMu7o11LsZ8Bsksbq8+/MTgjgIy6dbciet
LqfOHBFnk5s2dNvssSSAeCibwTm19biXV258L7YrVH7sPwjd1+G0kEU6hCCiCxLF3V+NEUmsezHu
KK+9yV6l5Bp5Cfgi6hGkQdffy66iWMwmIlzG6Gb/RPo43Y25g7GS4XQGVAytMBzfsMr4rsjq8HR7
NbemCBqByFrKNXC3XQ/uZIrr9vTeLjX2UXfQjYwJ5QDIkYfb42ydf8I7pESpPgBPWVuL2JgYRV3P
LKuy68aj1jhdHURJZ+RB40xwVrxCS6w7DdZYH3SisXK4gGXxYmZtWexcshvPPi++DG4AnEsA2/Wk
vX7JStoY0WWBFnyEvHi/FOPRS/r5HreQPc/wje/L3SrJyJI2R2h4PZowRGLqcZRcYqNujnnueKd6
EDYeMnb6yWj05qy7Rfulh0W3c1Q2bgIKPXB3ZauE7vdq5DmrPNQM2+SS2wBRZ2207vo8z16h2hsP
+dL+A08p3Cn+bI7psp8QQgP/vBbhbLxSG6YcnhPlZXpGxaL1ml/o3mT5XRHV9t0k8F8M5rRpjZ29
LKezut7xIETOngeUNv869l46JUHst4gvqTPk/V0+ZhHA0C4yrZcq69p3mmlPPxQ9s94TSg76I4KW
9IR29rkMitc/QrIjOdSoo9Jjvv7a+KbLenyRXMymG5S/csuA55sDW0TFuWonzx+QkVwCBcvbH5i/
WJ+GvkZck/3TIQTQOONHyDyl4WMjU51v/7bfxf71b2Mf0CeiNgA2TX67f71/i5HUrBvhrue2s7gk
SGhofmVXTu8DoSzbB3CAMN9wULK0Z6uuTCUwMs6j31myjauTIRZ+pqeFEog0mz+G0WKCOwYtNfvz
oPaXQevM4TAhRlX5OqYnxckbyJODNCrzNohm4b5L4oFsWti1ukB2y5KfWW8ObMTF/lEMi/FiVWIC
PtlDi/LVLk7SY6bPrn2IBsXqDl3uJtVRGxpbP0wjh/sEYHv+q2qNwuTZFtF9VVlT7xeJpn5r6iT8
VdSh/aTZAg8XvMnsV3x7jB80StB770uv9h7CEgqVX091F55Etoxf2yUuFD9rEvB5eaSk07EYULJ8
dKI6En41AYo4eLgmfJrjXslOC7p/Z5Hl6t9uWDqTr5ht/6NoRlEEFWWECLg23ESf/Zpo71Kzmf/S
WmwFTi49XOswpcJIdvbg1jkgdMf3RW5ADACvP7M5ACOhThFddOyKDrIFe0xrET7lOU3jsLBx5VTK
8pDMc3vIaJ//eaRMw44IRJaAuQdWt2soxmpqvSK6lGbb+K4irMeQQP/19mbeiDiQOAbUQy+JJ3od
SwmX1BSqFKNEpMAgweCpMsppapa9a3R7qN/wX4ak23+9nhQvOyf0Mp6LTPeO/TCbz0aqTQd4hXup
1/ZQGAMzLWKcdceljgbiqzSKLmkx9fhHqeahKJfFH8Zhr2O99SKjzsT7RyUPR741QLWd8ris8B08
52VmP8AFLo9KaFivhlJ2T3NSId+klqT8yDee+llDSsAI879uf8W3zXyaEGxSeGHU7elQrq7LBv+u
JNYIsQZNOF9pwSaRXzdt/b5T8xR2KR6dxd2cmWTnfcbz8U5oU7UcqsiYvlampni+bmMxv3OCth4x
9GCoPkgVYBZp9cWzYnG4paMLt+j4I67HGe5FHqmfnLDvHtA7xCxCnyZ7Jy75rSu0uqCJBSmqUvmg
DbZW9sPicUQnQ0kudIOaAlU/r/9RQaT4Xs1C/VrqQ/MyCicvX/R0rGCTNuqg+vD1UjjPeavgmdH3
zstsuemnBY3T3C+cRfmOFd9YBuUyaK9G7YFZT8qmGX3VmBQzgFmsDQfXBhV1SJS6PY2VqSOQ4HW9
33ApIvcwpM5HVNlpjhkNuHNAjy0epfESd9/oq5T5Q4HH4N+QGsdvIPec+ojv2m9uxdIMAazsGJ6F
yNMXODnN30qaVFNQQVyB0QEH1YItHafGMYNLB/1FiOp752qV5ieeaPDoSo3igwcIuPrSuVb1MIVe
Z3yMljk7Fma3dA9NN6c/Gzp3v5Ionv6+vT03juPV91gFUNz3rsgMdudkZd/1MXGOonWaoDSz5f6P
R5LBEr0rG6sCGlnXO24QJHNTn6QXYQIFtEaMksppdA5lMlsfbg8l79/VJqNjLWvpsm8F2Pl6qLJr
EMZV+uQyVl710C+oq9hVuyeEtrF0lFxpHZMUAj9Yt3YccMG2MOb0Qq1++GyGWfJUesjrlbhl7ISc
v9Xy1jPiyWH5yDCkLs71jERhQ79y8vwCh7UOj8ArFIT93CrqfGdyh/nYWJT3AIg5o34XzjAaLwVM
H+g8Yxx9zps0nX2BUuxPSPy65Y9mUtZHkC+Yg+neYPl5V3EajJE8ze9MJbrTlBnHvtZrLZcM3lLf
153oxgfQnd3y0MVt2PsEVa4eJCh3/+0WAk0UxUsARQ2t7teVlzw1KSJw9hJOX8JInf5JIhVP1KiB
/ODHqCT/BOmcfy2x/4mOdjeo8ZNlie5bn1nmS48g8JNDwkZyuKi2CDAVaF5vb5K3HXJJ9qCYDc4a
ECvJ7/WaQsNAwNaK0sukeM13FVvHb8htLl+sylk+DHU/vZ/auviuNWNS3ydqPGHTMxlDfZzg4H27
/WM2rmNiGZzLJOqNvrWMuf8Vt8YWQPaxScBXmFb75PYLXHsMN4j9bOdoVan+xbNye+eYbG1guDXy
JlaRElzzKScMIfsyWeKL6Av9Ak8OVcoorC+LthiH/zA/2XClE0jguY7L0Z4YlogJXtIkoaIopbk/
Rlrp8Mc8Cb8C7wBVaFJzNHYenK2rgFwNCCOC7zB/VwlBr45arzssbImR2i9Fm97RjnF24sG3YEK2
knQTpftCDYUZXn8+gat271Bgv+iGMD66kSP1scwceeo+NNH1qKP8gwJd92dThvO5G+scLZEOZ9nj
VExN0Pdqqp2aZWz+wxeWQGCCH3Y5W/36d0U6DJl2iElVdS17mhRnuptC13vMlmyvY7qx0ICeuAo5
NsCA19d7hW2Vm6O3dpl1r/jutLpxqtJB2aGKb5wTxI/plFLMlWjA1ZkFMd54i2dGl0bnvpqN5YCR
eCDUVARhRo424HS1s3U3ToknkaII1lLZIIy7XsNpZueAEyUMt/L8YNqRemdrU+bbKGv9+ROJ9Aed
WVwRsOBb65ER2McYjw/JZbKd+nlJUkUEeW5q/WlZkPMKbp9JuSlXbwqYBKnCS8WKIuBqYlmP94ZW
pByNpqyeGzKYj53jigesOtVLTBb7YNmdqwRZWGt7EPmtRaVcLoUSgItTprpe1EitRO80dnyp08Y7
ei5fbUo9imPC/S8bkyFg3XE+eQBXW0ZkIMhGeTYrRG7f26r7XQVRsgPz2Nr9ssAJThrWNJfy9Xyw
fJmMhbf2onVp+TAjVhofY8Ns1bvb32xr/0vlM+qZVIjfVL47HSvINJo4ZaUx+Wi8LhcF08sa/rJa
B17Wj0mAPkTzH84AqQv5gmSHW9pqenaJXxtWatwjihl+aOupCFwN3xbsU/esoLWtpSTIgc9EG5sD
t3oKoQMZXWTX+QW66xye9KFr0vc5HTpxdOY+Mg8GpWTKxbbZ/fJ0hJ9oEMbtpw7k1081ioaPZd4j
H1SUFuo/k1c7eznM2x+I3qJURFdpf1PpWu1dLUnMThQiv9QEQ341hNoRu95653RujUK6yI41gKhz
s17vKNcbyBGciIhvKpNDiizYUTRZfby9n96eQxls4AzIZ6WQsrZiqYeYEk/foC602PmJ3Z3fta1W
n7MW6s7tobYmhPAGzBBJEaHIcD2hpnVTvZum9ELh3zrUeVcf26rYE6l7e0Bg4fH6uIDEZba9ajUU
oh+KqE/Ti9ojX+brfbP0QWHY+buhjwxy6XrW2uMIhGgPWrNRbQCjJ3N9yHNAMNbF2bZre3R0yvSi
uZWVH5IsNn+mrR1qvoCLlPmqJ9AhRUv/x9jlFEulC9BPPWrwVL690lsfVTLIHYmgpf25uvHgCQAr
NfTkUpd9epfj4H3UqzoLKifzdu69reWWxHGJembR1xWWOhTxpBhzcplRuvIB7to/aGcAd3bG9iOU
IC1w5+6PIclgAyhfchtRFJMwsOudNA69ZjRULy/6omv3nYBvpFae5oPcVQ5VNe/dfm8fSskBILoB
xccVv/6wTRpnSheOyUWt0zIMxlBErxT384dOTMWj3avN2dTbQT2QuO016La+JYvLtmLKMgC5nmsL
JEzoE2OXee7BXBtRDwsnE2myXNnZNlsH1CUP4OywOyCvXQ+VKQ1BeMG3DFFyO85uWd9XXtHv3Dhy
811HHTz3IK0BeEgI0VoXOBfGkuSLnV10hfJxXhR3IQ0NX21QqrF3pYXMjUlJQSZJt2dEmFTXk7Ip
DKFclhQXQJgGDSrR6W4w6kM7H2r8ZwD5aIvpTX6cE4QDhPOyB/T/8ECN7HH522HX/yjRoBsJTwYI
9AtpsRlM+Jr+bIpeM32liSIcoTHJiB69KokhGsDJ+UXCO7+3EOmzA/hu5nvTi5OXRrNRGG10ry18
tyqM+bD0Wo6TYs+5OSKIZ8DfiSNd3AFmKEXAOqHcb4Wjm6Mh0pktGila0QduK8VM864wk6CqVfOv
xagQLBk9C3hDWgkqWmbeujhAWfz17bvlt3TA+vuxj6l80/5SERi4XtAINzzFgh5zifRBN6EiazbU
2dL5kJSTmZ/k8PPBijo45u5IPcxvm0x5HAsAY22S5EGpDE11bxlF4QZO5TUPqRoVO2I6+sapoTYv
g2hJU+UduP6Rc8QSg67gWYsQ7LlbQDYBcjKSBNehHqHLRy03IvXYDPXwPgpnsw/YPWN1TIY6f9XE
kv/K2qTXH2w1qc7Av3sp1tiamMcmqXO0E+GlBxWIPcTWXK2rc04FUbl4ED3GwHWl3VHoLtl8LEK7
yy5Kmo57cIStfU08SyZNvgkwexUe2NQtEjHwGbTSy1/NwvR8A3XEHcnXrTeNyjXAQtjL9FrWJQJh
xxiwoHx4brtZ981YLQ5FniRnMLjqk9elFW2+vnxXKP1w6MlfAscZ9py8f9ei11vOxsRb8ibI4dfC
s2ikG0U2CfeMdI1hHr1ojOtDk3ZN+2QnlTf4CoXa7CHzvCm9K3peP6Q8lSy579K5tfy+9ybvDjxW
KE6GMSG2WTgI7GRId1u+Rb3bfaQXIYZfqsZHD/TCppZc0JH7pA5Wl9937hKjjRm10HhmZVSrl3pw
x/pU9dn0o8gdtE8ReNSqd667eO/sRdjmoY3t9kNqKekXt1YsbpnczBBAyueOX94XQgRK50ypr6Ba
8BVZYsu5X2KzmF7gM9OHFKg+lpdRgA+aumTAIZR9Nh9yT2jvVWPBFMvxeAB3HoCNq5mONnB1SV+W
NfrrU4M1jWpWaYHYbkdIHdiAfQ+TBvVRybrmQNilPO9cJvKyWH1ZRoSdAmtduuWtdnFYSTRuq8D/
R/XAT22gGVNWVIekHugIDVUeuEUHXrHjBlTp+D2gy9XeGZ3Qd+KYjSce0BS1N0BLILjWwSkKkkVK
+4AfAnPsMDXZ8qToc3/kRbGe+kGdUessnJNl7RX+Nm4qBiaTg0ZPz3qtpOZQFPWMWu5t1StPYZeq
ARmxeZKChXc7q705lifvbFildBRWcWFrCQfg8xiedUZ9h4wODiGpC8Da74yFPqpdZMtzmoxIiTqN
SjcQmteQvA6TsnxDRjuOuNHDSXwyQohMPi+PLeDvi2SPur9xt3F5Qz0m2iLDsle3t5ix+Jikhoir
tPkxS4rlYsxTcb69HBuhqwTE0m2ibAfJefWQOYZVFIIoCGRsjpbtrIvqH+gnrWzND95lHjLH9VMr
TvbirN8hzmrXE/wYaKnRcSVAX50zSnKTBktfOdcLJx7cJU1WK0VwDWHYwnxcUAV9znW6THWlqQ9z
GOmtD5DSCiBOmU/USRBfVUblvWfMymlxB/VjJLrpHvCJ8sUwu/kuzpU9OZzfSMn1j6aLKTvuZIu0
b68vhzTHIdzD6+/sWun40leFWR1t5NYzulueRXfBnRwTDkFfIzJvjeLHbCXzL+7P/gW9bbqsZSY0
LGFjo/eOthZaDUEA8vuH0KnHzwIsHF09J1VOvXD0M9d3HN27tYiG+9uffeOSQ2iPF41Al+dzXXka
vMXpvBiUMbdLfk6XIr6barP4lc5z9poUivZye7yNQ0cpgtRIJtj08lfrFmcNNJKe8WBM5T9zSCVN
UI1D+yEi894jG2wOJtX76CEg/bAerMd0Ar8uWzmLeUgPVCnQpE709B5VPut0e14bh5RxZG2Z4hpy
I6vEpEIKsFJq5kWLdg60RR8OlbD2+gabXwvYHlvE5mZeK6q6lgpsJS6JHXNAHXWz5EeTKsJdBODk
EFf6HpJtawHprslqKL1pyD/Xu1yBfdIihhye58IeDhYIlqMy6mQDXaXvRNKbQ6EJwxNCcqmvSf5m
GDpzHsmpJaJ/tIqhfwXe0Z11e8x29vzmUAhiUOGRlMg15kLrJxojQ8aFA8rpl+V034EaZQl4uSz/
L7P611CrWxVpbS2eo5TjhQjMiY5QH4Twhj9FYfLHvhPkcx6SwrwSkNppwF5/K4e256SrdnhOESCP
/UEYbaA3yXyP+Mi4s4IbjwVFJVil1KtlO0Wu8L/6c0rb6yloDe9cZEN07MwlfYqLMT041vKtGeJf
ZqdNO8/1xke7GnL1Wk/lYmWztXhnzU5ghJW2Pn+s0FwdiVC7vea8PK2r2x2CJ8htVF2RV1u3yRqN
6F/Fp+Zcu3b5pKDH/ZA1nflQaClQMygyEK6UV2csxOcZoaGd6GtrqkCccLKRqQbiH9ery18ufTeE
Lh6Tanax44E6XbXopwiH9539uXGhSA9bqNEeWLg3ymEC/0qt64k4q1HpDwtSnYfJ6MMA3loSkMvt
WcxsjQfqDgtypJLemhBDDA6HsUTcIRvG9JT00/L31FlfTUTvL4k9ejsJ28ZKgmBEXxD1BSCx66Am
0ZJSyVsJ54jj/JFXAj9c9MbvkBvd8wXaHArhrt8PKWn2+qRXCZzFmiiRW3h6NEpLPFEWsD8MrrGn
XfE/nJ1Hj9xGuK5/EQHmsGWzu2c4M8qyJW8IWT6nmHP+9fcp3cWZ5hBNSFoYhgW4mhW/8IYdDBWk
Z5YNPQB51refZdk5Zg92xGNDPHVBJh1qTpJl15k2/VXRnIU8ZYVUCzntXWvU/V/FlJUnXauVJyGo
wdx/+va+nN4VxC3CRuq8my83mqVQKloPjytKuOcF8tsDfHflLKhLHgA/du4dKT8DopX3j9xsc8eN
LQG3M8LrwwJiea67SjxoiaJe2lXk57azPsxKlf5z//N2XnbG9GhwkCcQHG/eQLUrctTfF+Ux7Upx
9pYy+0iJrD2o0exO4qtRNpNYq0Vljy7ynqOdJmTnOqWz1JO6YMkIPuj+J+3VMWjUUCt2gSC9xXoM
Ub6aPa4XjxqwoR/okaTnxlm9wMTydDn1Xp2fHS1Z32tNZjqnZDUAajXRb5PbgfDI956yvIQjbN1s
jJaMPjUIz+pFzcPedvLQE96R5PjuzMrjD9wCTZRtyVNRU0ekRS1CbMEwdc0b7CCsuH/necUf9HSY
Tg4B7RaDIrV+e3FP4PXSpgGi6s4xAEfdKx/ysfh8f/F2zwCxGOdeSvVt6TDoD3itG0kLd/wD/cVZ
2rNlZ3irpKgij3nSnYYs/nF/zL05pJGkAy2Gakwf8vbDwKpos4NecmguogumUa/8emU2swiu8B8M
RRND52ojNd/CyCpuzhydNBIr6HenZcmKU96pxWOEVtzl/lA7VQ70AakWoj9CCX4L+iS7ayu1IfFE
Gza/DgNS5s40ZJcJaYmgGKb0O9mk9bUX8x+UK38hjaQKoiPp0LfzOc1UXtAO5wKPa+9aIbYVOMmw
HKBD9m4uGviyzi9BrdueaSZibbJcTjmwXhRAWkV9zHT9CDextze4jH+FS5Qottrwur7GM+RSuNaj
uoSr2+Y/vVI3zrYza3+w9QkewErTC6RKtpk2bVFb+vq58iiqwg0kQsVPbHW41n05XrIMf7yiqtID
ttbeeaPZBQxbRhG8A7drJYV+41YFyaNE04hyo4Z9Dk4M58xSPtruAqweGtEfHAKED2RCzq0FMngz
JiWYWMeKOHQ0YX7OqjY5IXHe/lyc9ftvnwFKYECHEBEmx9sWwYp01eouBUGklGgMQYIw2ycjEdo7
OHIe1jSWKD7bvVmvV/iV00EasbNBIZlL6RiZ+Lnbyo+T9s2Ee5QIrRmQqK+1KmA4xGvVg+ncHYeq
Fs1oiSbaSkCaVWTHTWfBMG+zGpyINTmXCR/qf39/LkmU4fJS1wA8sKkBxAVSDKs5UijMrSakR4oc
1FIkPm3KKETPvz95Ap5dktdHyfPeB/J1HHLSP9KVzR7Va2Wxu2iKHtuhGD9Bw2mgRbRHz9uva2mT
FknWPIcAXjpA380wzqDR5fMQQVRaaxU+MnQNxXnHjK1zOogkkuBb/RNnl/5du2pzHbTdMrbXIl8t
Wbue8cCgH9R7AbMHLF3XSi252BHXMwSeQj9qru5gWglLpfilq0OtcLd17AgnFWdppPZnLBVgi7Yb
ukBTYjaBUi8rBc2prJ1zkXpF5MP5mNCxj+KJhslqDM7JaEujPghh95YKPCB3Pr7RZM7y71+lzpU7
CyutoNoXprq86xRvBmo/H8XkeykCB1QjRaBZQh65uSqrXoi8y23vES2Q+tSsVnma9bYO3XKuAmFD
oDByRQcgWIh39INn34uH8VHtvQaLpvRI7Gt3IQjAwCgiPwvkZXOhTdagjFw17mOuIGASFDF4AVjf
VtIEpb049gPKQwPyjWqDr55OjnKu0WZpLwZ9fdfPFHtKH+8f1p1nS153zA+MGABWm3Xg6i3axcqi
x2xJ8ktLy/jZSGftQhug/4Mll16gDCI5/tsCfrFWEZJiCafTUeOz1TfpWZmbI3qPXNHt4XQImCRC
CtHqbbFzXsrI6Bq8SuyMnn7c1OJhVLUMrEsbBfWa/vz9+aNkL+lEMoDZ5rseeXSVV9KLzJ7Nk9oi
BlGXI+4zY5b//guMmSrpO2uF4+4WtktpokGSSihIlyXRtTO6VPFNu62fx261DCLRWDP8zIqPhEl2
Xn4ucXitXFjobW5tAyq0V3s8rMmSuHuv7aC0oess4ilKXZxQUDwI5844urN+kcu26yijQqkfpSJi
vTm5cQ2tXYM+HFLWSI1LV9FhOCUxAo00FUrSMWioQzjgYmj4qRG3P4fWxWnVaYBtjEYaEZ6oGdLG
UDyc5aEHtJ/5A3zj6tS07TKc3TifPi6rp4BLaLN58rVkmFMAHkNZ476SRFguFuBrLz2yR98wyM3E
qR3t9rvaQ+z40HnjiBknOK6HtG5d5zRykYnT/c0lH5LtHMiwhKoCITJSWreXpMMNnTR1Td1ZiStk
7Gcne26W2rs0Tkr5WaOnfe3b3PwxW3VyvT/23gVNxZY+P/J8XBCbsXMLvnapNSiH63pyHhqjvxZJ
dASj3jutVGtpdv56l7aVjKqg065OvNhKk+YPltqq4BnxuYtqC8ubysgOaop7KT+xwf8NuLnv2jrO
hxjTvMfOqXA5TbriZFSreC9moHD8m+ebC65KOZg9X4/Q93IS2iX3p3b3o2UAxntEV31L28FMERUV
aF9cUQ5+64SkV+n8elJHs3sRXlUe3PFvDzC4WcYijCaKBmR1u42qFEiIlxKvQOpbTxXOjS9rsU4n
D32jEz1C4526VuOn+x/59mG5HXTz1EFaA85FZ/wxrrXpxGGG1glz5zQOeXa5P5QMKG+PCUN58hnj
bcE3YFM0st2IlknHmsZKKz7OkZeccJHtL1mLeJif2131MRNU/jylQ6/Nno40XvY+VbJJeT/R6X2j
L87sgvHoB2Dra2t9jue1fHaHpl4f+zHL1INXdHcwyGuo6jnIZmw1iix9gnKFKEZY114dOqtVPShO
NH+gQqAf7Ju9oXT5kNIdopCzhf7NpljMtM2BcdpeHfSpi+kUFK1zl5m/LQ1MXs4g+Mi7Li3KrWqt
2pa1KnqIpzgtK0+LpuT/dcbYB85izF/u75a3pw8us4zdKS5Q6d8aJWKBqyz0PED9kTIrHc+FZUzi
kkVTFni6u57vD7cT8zGePOYkdsiduHKWX0W6bZcuiZgQyUXX1v0ytmXkz2sE7lYptPM4DAt0f9u4
YAOxBBifZc81tmanOdOMgzrI29cEzVcQ6oAoqCi9oTzY+RSPGI6C5Jz69INXWd7JsEmpjVRxTua8
WH7S4GralKP18WAO5A2zPaGvh5Y31Ks5QOEot8ZhycJmVdUOEE9X99ZZtbLsZXXR5vNrLHdHH5QB
/NxCa41wIO2qwyGP1EvHy9wze41xpC228xr8crbiLKGHi47p5pGbEXTrRsoKIc6+WOmVnX3tlTW5
pONMllrk9ZMxdmnQj6PLorXxNa0m9eCR3ztlhHV8G+V15PPl7fZqbjpTwyODPRJmveWcorJVv2vD
0J9s3O4O1mFv6yPfxutHOqizKW+HGlXRkF7Cr8nq9W+UCkr15CL8Eihd7XwuKYAc3FW780sAw0jo
TEOA2TQNjNgcGyLHOIzSIb/osUbimyyF4Q9aZAeVEZlnq+3Tp0rX4vdWQ9EWL6LWv7/79r6aSEai
LAhgiSlvvxqJerfsxJQgdJq6/6htb78fl6y8IMrTPZlEcEfyYrsDUpzDrAC8EPN8O6CjpWmUe9yb
msvWsgo1/7QoeKc7kxID4XHtg1Bt732nqccLKDPpN8pQVTxkRu1C2SoGhCCcacKQrqSL75dDupDb
jlHQpqZx8MDvfiWnUIJAqfNvqyCxIPRPR+R9Wm+cv8913PulEqfvJiuiUYvC0eX+Mu698h4ZKjcX
0G0QR7ezqjdtofalG4cwxHBjnFC60Yrx+2JH1qMX4UEOzjo7Yf3c+mW+/Hd/8L2dLM8N9V3wQaq1
9RCxxkoKtWI/GNGjwm1SaIhbahos66vS2+ulwD8r1FvduQg8qV/oHRifynGNnYM3WR7RzU0qTfek
xib67iAEb2fBbqw5zudBhDk1Dz9Hv+AzxvbqQZi8OwoyHEB7eZRRG7kdxWWG3dylWbQkjfEfNNKv
TTmbf9+f019Uwu23AFBD9FuTBcmtjYlB4aMZyoSENqFK5tttuv5bT172j+ZJKmWyJv3LoNY1xTWK
BaHqxs43znCeYbc50w2EgNKalL57FkSJo7X1F49t6WP8SKC52jOemBlk7j4YylG6jlbYwB8973Lb
vfkIkFw65U7Cgy2oPJc9/qTQ+AjbbLyTMsXrczrHnXut+iKdL227TlGQ23r/rRvqxgkUdUyftCir
f4h+iJ7tKneLgKigOjIM2TmgaFiTZPwqFryJqSYI7nlpKWDMFDFd5qY3LvEyRf/peaV+nMv1SDV/
b9MgpgYLjocUUPBma7JpHGVE5jnU4SyHlh6ZpT9Asfxwf9vsqB6AOORNkWohRDLbrBhhHSWmICbC
Ik9z14fBEf+II9v82q16k/lKESFlCM9K/NAHR5tflMUoHhAHasfT2lAcemcsVeac9ULmQBAC5++x
Y4MTMPTSFUEDhhEzWyt3WzR8xuUbEkvOv+2Y9upVm7kBAttNG1xP16L4XLkRhrN+Py5u/zChrOCd
q6HCcc6Cquj6qwoD9DLNptU+LL27rP5iVtUTkD9P+NOoZZ+jqOmVUEuhhPZdoX9X43SoKdMOor3q
ICj+cfjfZf/bx3CZweO2wjl3NcHTGZpFIz4fzOzOVpYWgCbNJYmA3b5b+ppV69LD51QXI1Qbz343
dV35cH+UndeKliLbQ95j8Kfktn0V74xeUkEWp5FUp5X61NZT82SXSRfma1a8gyXz1asi7dv9MXdi
LCiGICZghvEub1/kfqw7HesvEJApzrtzYRaPDe3hACGvIw7z3qlD1R0RKohhUszm9vNARaZ5swIl
WprqZ+2544saZ8tnfD+895HwyuEgfNwZD0GzXykGqDcauLfjLZErgJoUoAciY9F9zVhqDMVKd6Jy
1XqQHqAFqenX+/O5NyjwS1rv0I25YOR8v1pD/JzzZhnAjPeJop3XSf/XidfOt5cascZ6/X34oC1F
gaRcNkKR1lYHo3GSDl4L/YuhrSYicSFvc+qGlnmqEiM9uNJ37jFT9gBZO6SoiONuP06YRi3URqJC
qgY1ARWPPiCFxsETKw/T5t2AsG1IkAQkNNqIt6MYJjTe2qZf3Ko0WS5zh57AX05tZk/eqJoxeol2
/7R47Vqd67YSdnB/BXdOBHxUCAbSywtt/s0Lj7us1aG0ojw2k9kEutOl18ETkz+tovj9oVDZMqX1
Jz14JOZuvzTvljRGNwxUSzNWF4cU9yXPiJ9OU7kkB1eYvrN4oMHAhFH9Bxu2FVaHlGkr+mrkoYMc
c3keIw2CpL2q1uhb1tjafkKq+bMdnOSfpCiGAnmRcc5ou+Xm/2RZ2rxw99ZrYLRw7c51piP9PItY
+kAmbeVDuqaMDMEbpIIHx1vnve+7f7VRV/8zXGFnEO3S6bOL29aR9fTeh9GfxsCBAJ/LU6bYr46c
OQ+UEWYlC+vEa1HCX+ogwmbk4HLeGwWJWfYjTTPqFfLvX4/C82TNgkTdMtf8oZ7c9eQZyxrc33x7
o4DNpRpBFMs7Ls/Gq1EwBhOJa4x5CFSwf06gcZ26qp9//xwDW/2/UTY38dAwzKR3eZhYwCSM2Y4v
ut2oB6PsHCSuCdBjRLIoAPwSLnj1LQD5IV/CSAnrQlVOk0FRiS5ddTFBr/72lQEOgg4aPWdUsqkl
3U4bHee569Y0C7VIJO2JlKM9R3bhfho1uxCBMVnOBV3gB8PJ4oNM/u1XMixyqlIVwIQ3u9kXHiGj
rc5mFq6lWWL3lKi+YY5LGCvDcpDhvL0Y5VBImeJYIEE7m6FiBOBKUvM8NGI4cde4S7vh0jqzK055
CZ/8p+6MUGzNwojCfl6gcN7fnLvjI65AiZB6HTILt7OctNlE05pZ7murfDLXSbyLul713c6KH4p4
Tt8VjadeYKR1ByPvTjKqMrTY5BHcBra97vTQS+XIq6qtpxovhH9hAFjCd/X6aN++PYOk0bxA5NNE
K7yVt59ZTnU+dMj8hwnZtg8LMn5GQGO43p/Mt8Ee3AKK81CiweK/gZykRjnRDS6h3CJrV6KgN1tF
AC2/q/wxarhcm7iPXmyqM0edpZ26K0PLHYsA8C8h4NsPbFVRDp2RFWEFa/prVLXzS56ntnoukJj6
GffW+LHvSidAeX94ygx8/U5ZmVe5b7t4jf3B0sp0BedZV9YvNjeeAHKdQgPPKYDWX5q4cB5jK9YD
dGDjL78/49SdCCowyoAnt9m+wJD1frDjIgS6niO85qkfF0jPvpfX3ZcWC4uLA1byoDW9Ux6RjX2a
IJIETvC7eZ26saHAW4giLMeqviy2QHJBs+YPk4ujyuDo/y3N4F2ztkcYMcexmsLIUcd4b0NDnKPI
R3FFOh7frneiTBHUeCcLW6ro16FxjVMK8Pd8f3p3v1Qq0OD+SfYJbuJ2GMV0haZGVhbOXpt/xHZ1
9HxVn73Uz7U61i7zMi3P4E7is2snReWXtT19XXE4PEIvv43BedqoATHjyC6Tb9/+kEifenOAqhNi
uJKtfm040791Bm3Ub9DAPZdadnSY92aYmiY6XvhVI7e1eX+oVGuN1aV56FbK+s6cGjvE1bg9KFLv
HtzXw2z2UjvgHzQQfoSmkRvvU3L8EK1B48eMvueT107tfy7P+tPUAUo4ZVNkN/6QJWN2avURYvf9
9d79ZtjlFDmJXd9s7JnKqiiaiOXuPKsMoaRF6I8mYvCC+wPtLifNWWIIwI5vQJ2xOnF9ejx7kak3
F8v4z7SSf3EG00+lh2L8/cF2rmVoJ66MJSXifEutGXp1Fk5mpGE26Xr6JVNGSId1D6n/ObOd6Ipt
QvWoqsP8cH/cnY+EGYiUiLwsUEqSf/8qWOrNxaS/bSHM3g2Ap8eVnOEUpZTMEj3rnvRyGA+qRXvn
lYecsYgm6MBtbyby9LFOWsrUdjlRmPenZtKbZ1fple5cYGj4aVX10biIehXo0xdCdcIO6aP+Ukyi
N7/c//5feIbbrA+eLNEbQjzSYHLbqu4aswd316VhM5bOx7ky05+KZ8C8A0Q0PpCmJNY1j5Xkhfpc
3Tx4vZOcSYmHwJ675Eu3xvSm0Cc5iO72loW+IJR7Lm+oCPIQvFoWdEv0jHlJQhek9wvE4yqo9XYE
BFiJ59gZDkWR5BF+Mw0wBMAiQPEHz7QZkDuclg/6Na4xYPoVR3UwJov53NJHv7aO3QRNnCFssujd
ycb79oS771OmCO07kejvs/iAWdL9g0Ygl2WL6kc7fzBNylJhFWejFeSDqRQXq/OWv5rWTYJxMLtH
r9bEcHC17ASa4LmQDkKuA/kgb3OdiglriKygGydEVATmWuZB61604mzhefM89t4HI3WOHNnlzG5n
nmoRoEv8YSnfbJJxEFC164weLUA1QrOk7p133lod8dt2Ilmid/JvKkTsp229Lfb0wiO3Q9jTUiQY
Q7SXVVuiYClw4b1/pPaGAtZK6R2SDiiZTWRVAtRBmRV9LW+d4HQ1fbuOSE554LeKEUPM+6PtnRS+
SNqWAL4nD7vduI0ChbqLlTQs1BnnuUToyHSm7oO3Jv+u4MWCPxjuV78JIzK8C7ZbJF0rM2n1NNS7
onmkfe8G5WTABu7y7JxGVncQru9NJguHLiotPRwTNueyRCZl0BXGG6cuDuMpWs89UjJBBZL3IJDa
HUqS14hcJJdmsxFzbV6UBHX1UCmIo+q11M/Z3Gl/97hLHczi2z1PU4L3hoIX9xtM1ttF6zrheWk9
ZyFi9oTEJMtnvYfieX+tdl4ahjGxJwXfK+tcxu0wMCJsNr7OMC1aDLjmZlcyMPNce8JFfMFwPyDq
1lwdFDx9RZvNwDbb9uBhl0Hu7fGWvwEGNIG/JwsSt79hTnv8KBaCYMsa2DDc4g/zqCzPKet9mmpv
tnzu88rHwAyDhiV1Dk7j2ztNjk9zFpYUgPPt+VB7YaOw5xIuoRaT+rbdPmVu154FfcvTAKLJH+t1
+dg7WXJwMncXGSQuZT8DuZZtfazXugF19oLZL+L+vKK2fu1K0/jtXSvL+pK4y7YlApa7+tVLCU62
TJoM9aY5ViKgdJp6mlrNCUTXKn8wlZLXRp+XsBNo8e1QfCgq/33NUFFfPUyO0196a659R109CGGz
egEdOl2svsP57f5Wfns2+UoYfBQAgdS92UXCGMdSMSzCQ2E3C8ivNPq0InLWBUrbgjq+P9reylHx
oGcoxRxwsLn90FnUuYPLdBpGmEwZPmYm7pfG7bsjAcS9vQmYFXGP/8/53IyTODTu16RKKQgM7Ygm
WZ19dUd9HRH9cOcn2rWk/fy8XPi5aUQHac3enPLiUlylTfOW8m05SVRUZZaGraoXYZHNc9C7Vv7Q
r8bRhP7yfd7eAgRyQBU0ic/Y1iQdc8zr3ivScF3XJvukF/2Ml40hVhFoUpLwb9ZBGR7saNTGEO4J
xjNTOulLYIC8M+CjoGTmJ65Zx2AmcQBYiOT182x1bveQr2v3rZ/1Gt+RoR4RWlwim8B5mZMHVR2N
yF8XMzYO7rUdIge2zCT1CBNT3GAKbzcJtm5a041jGsYAst43om4ueJNMJ6VU40utFPEJkZ72lKD0
8OJaE7JRMGn+x+1j4H0a2vO/v2Xp9qOeDY2BMpx++2vSPhmEZaFaCmixfzevo3JyisI5uGz2Doa8
RAG2ynBjW6JD8zYuexfkQ5E146PltMoDUmTuUSFhb2fClrJR7/MI2LaI0nV0x0qzkUKuW80OYjWx
T10P/9PLhXNA734bPlHthxiGlBi4D/gZt/PGTTlBc0GoOF7r/gUNdg3bd0qbMxsxWA13+ZM3mWY2
f3iWmcpNlDFkMyp/KPzRXTbUfxFKWsZz75Sj+ZRrTomLKEXzxs/xhcp9r8wqBAuH0n2vZj2sqPt7
Zm+a6bVJpVCikLdg/j4RirugGB5DOQpcs43COPWcS4rN3cFn7w4F3Yn+HiMikXc7zSZAFAhnYIQr
iOBjoOVqp71M6ImdMFqhVXz/w/YWFRw7JTdQMDwcm8MQY2OiOigzhaKX9CrwUU8iBa7gJZH5E0Tn
EVZ4N9Di06hdyyQDif3bz9NrNLspzeFSE0167uNWkj8ZvWnWD+h4rtlpqigoICAlvixlnDbnOmrF
QzbXxlHNZmeeQaNZ7GOPfoG9vWc727UnAzEwyijrfCq0FfcXUAjpw1hOze+/H1TqZS2dWh/SUZud
rOcDS41vTAhWWn+wvbQ9ew4UvUyD0nJ/QXfuHXrCJAGQMixQhZuhxNSaMVRFtk+1qtei6OpLpEZH
5JYd+Bd0IhRCXI6lFHPaLKOxzFCXYWOENrqgpo+V2PwTDyjtH7BR7jtDKyt8IKZIL5+GaqyRSzQa
ff5hr5yaM3Lg9deqte3s61SnUwYRqdBHhEb1qX5IQT+Ofkqi2/rYZWQS/eM6Z3OpsVe9P1V7OwB9
GlkTlRSNrdIxluVcd+g4h4ptYObbuJqPiHP2kNm5dXCod44ZgnTMFNE923u7KsWYGKM+JXlYIWf9
oilD754ohtbfk0GZL4YZLdrBwd79ODJrGhaUP0knbs9Z3K8IfhQEu7qlLi9DZ7rXRhE9NIvBO4je
d2IzqZOPlQ0xJ9iLzcNQL9U6Qg+kT+SK5INSeunj2mZ2dZVZ6gvUO6pya9pcapiaR/jgve1OXxPh
WiBJFNM3Y6NLBc6jYOwEKZAzPlvuubeS/uAL9yZT2srwmHNRAr24nczKGLWol/02ryka2wcDZaE+
rKT/a69mer2/K/e2CskJ6BW4YzbR0u1YGtKyqKr3OW5qdnpO9Lh+mhXxqdbHKigddzqQF9obziTf
pQshuQVbJdYJ/aJ6AosXlmDngo535i8x1DqOgGN2LQzrqMW1N5Xk2URfqDpQxN6UfGj08A4hHhiK
2Pm0Rt3wyH/56unVkSrg3s6QxR5JYkc3YguDJSdDkQVAV6hGY/Sk1WNzTkVx1HDe/RwyRZoqFOQ4
bLerBUZ7GEyXmlK/COeEXTSSSbVn+iuOil/vbwy5yTaJgewVgVXgsQC2u7lys7ECSFXnWei2/XpR
uBXpkcXu+1JZi2vXddlj3kTqQXNwdxY93i5K/9yS27NdAvZrGpFxjTSEyJYg51Db+r/7X7a3B4FF
80TSMpBKlLeTOEP4anWIt6EhRmA6deujIr1cxDI2gaKVB/N4MNq2CWg2ZQewBZ3lsUqs5zovfqRN
ln3oOXinGvXL8/2P29sh1FNoY0upInKg24/z9AVyRimycBkhKwxAEk5KDIdVVL0W3B9q98swLAFg
pOMBtb3z8c1d0UdmM5qK4l0SQ88f9E70pyRN1HMbz+Pl/nh7mwNmPvVDkKAUwzfrZuir55QuVQ78
Y/MLOk11GEmR5vuj7E0g5WjeKQSQpCfw7QTWZlcV3lChIueO3tmCy3teKAs+iEFv/2Ct6GpQb+Sf
2puMw6U+m082l6FI9eRSRUlsBMq8zme0pMfiYLC91UK2h20BNBKO7uair8TqtMIo8lCJ1ZEGdDyd
EgeNaHWldedU3RFCZe/+oEIDhAFLMsIQOc+vyl+gUqCvlDxii1eUX9ui73xUeZNLUnfqVxXDzrOe
KEcI151BCRMlmpaGu+yc3Q7KPizaTBalKa50YZWjyuznvd2fFrsXJ1spcIIb2u7b/S2zOyp9KKkv
RQ1sS35UHB0bEmdNw67EjjAhc77m9GMueM44T0iAlLgvVdrv71PAP7AhqNzwZ/sU1KO3jnXaMujS
Ze+Gco0/pVqSBYU+mwdgsp0jQb7PS0CayNvzqwv/ail1Jza9McLnbnZizb1Edt68FxmH6LGySWkO
Uoqdjcp9gmgW1DOYEls2+YyhSW7EEXl4ljv/NHETXceh6a5WMimdT791Onh09paPTJvUDMFDtEA3
jyqTuJbjiA0j3DrllCTYqegm4sFGrI+XEiT9yVTxEby/Z2TgsXleiUepoEjDPjrOm0H1xh1GG1v1
sCm1+oOjze9IX+1L4uCd6cRNcl1EOV9nbKC+3B94bzHlHSrV+Qgyt30brWyHDGAKxUXkwdITFhT0
84sJKtRo29EfrCXKsJgcQ8YiKpKz8GrnABOIYpsyUTg4ohguyyDMT7VRx9TAKmhZH2KQze7Bs7Tz
TNCYBvyIIPwvPZfbMbGFxa3HdaHUyb6G7ZX5iysOAXh7o8AtkYqAIKLpJNyOktoN1KqeundTWHWQ
LbLcWI/lwaW9A3CBxkYJCBktrLP4os0wIp9qRK2zcDS6yvN7lEP+9Zpa+dByCtNThvRF6Xf4ryHx
MCRmIIRpxcGagDlRHaM/KCzs/xxUtfFSILSgKnf7c7h4qwKAI9GFAepDjFVxKjE8f9bW0v671qr6
W4n2OZYoSvGQ0+MKhqzpX8SM6uT9XbxX5IWhQRpNwZNK0jY8jb055+BqZNN5ZrW4pxfFQx+N9mmd
KqNionIvFNmyfh3bSTwslbW8RwdafYnbJXExv+l/nzArK1oOQTkNXyLLTXSCha+9lhV13jaLf+ao
15C3pZ2Pcqt+nVKlObg/fpU8theI7PVQSuKeBAR6uxQd73wlcjagigfCfF6FQ8PHXu2iOK9NhT3F
mOTxFM5GVmlQHSf7U2r1Maxhi1r+aXZq7W9NE+jGu+70v+oU5xg0dPrYnzBs716yOhI51FDkkP0W
azznOq6z+Jhoc2/iNt/XT1GVrapf9alIYY901TezrbTlSuSGJDT9tf4HRekmvlBSb//CZzEx/ZLe
SRwsuZe4D6VlL0lQaKL60BYF3LwlRm73b4pwhJLQz9fz2g+meJibSmh/63q/fMFEsTtqgu4dY/Yy
oFbCPTq/m1VD8Qlcj2UTnWvp+slymux9DMTi4BrcuXPREcFqlVIu/Y+tqBZiKPYiFgOVSzuZzp3h
/ly6uL+QddQHT/XOs0J1TIrgOTjgvQGoiKwaHaQs4J4WOUI1Zlyl82Phdvk7FbGL2u/iogSs0+BH
smhpYhyE6HvDy/YcYGzEIYk0bzelWN26yyn8hAr1azrX4ITSpqsuGnYgDyjl2dcWj4izHoOdvX8h
7E0xqhryJuD04dd0O/IghLYseUG7QM2Wc+oobhA7UXat2r46uJTlnticPNDelA1gFKIVts0fkdbJ
1aSbRJitXR+qat8+dG5RnIpOzF+g0ZRsdHO5OjGOjj7d4d8na1LKoLjLNUMxi6Dz9lOx+JgwK1dh
3I7ZGWLQeln7FXpT3yUBK3swsTvREd1BhH1kMkmatxkNj/cKVcw2eixTD30sxRqfXdxOTq3aLkFG
w/kcT6r4cn81d/aR1D5DOpKaFGIHm9Wk0JJhKp5CL0RU5N2arN0VtF15yZU6/Z+0phuDY1TMpaeJ
g8Xd+VxqAxTdKOKQtGx1JONIa9pyosOl13EVthpad/ocDx8pfaC0MYoWbdXsCGC/s6MI4n9NMv2e
N4SdJseSZ/BgUxaDqM/emqtBhuj2341u5JdkzevrLMrx1Dkgvsa5Gr7fn+2ds0Mc6qAnCRVK6n7c
bqjKGdMMGimusU6mEoKWuIKtQppsT0f30859C6hTpRnK5USSthmqLubF9ZZMNtnGSvi4xY5BlZfz
QZlxfxjqKuxYnsatWEfarS7RB6BBa1rLwi8WUfwo4+rILUP+2s1NwNdwpGk4QyHbQmiElL3hVcIn
Mfasl9ptvGvSGbrf2Z4VVNN61K3f/axf6wQ0geqpXMhX4bQxYUHllYTTZa/UYer2+ec5H4+6Lfuj
8EkktNRMt0JbjVAHNcNyIew6C4cCsagWbAwaNL//KtKfcKX0hVTG3H6Nk8KFBwAUh8Zk9sIftYrM
q3I6WM+TAhz+/ibf+yrA6DJkAiUHovF27uJK09OiAaqWl4XitzU47bg9FC7cu7ikDBq4bDoEzhY/
ZvcDxH2AP6EpDOUdZ8oJUsTinlc36/zOmZ2Aa6U8adr8+6Ld9K4pLQAbw+OMA3b7faviwSrLQGtq
Ky3MpVLzU7oqw0f4hd/uz+TedWGR9XC6ZL1jK1/MVjBmYrYkxGR3/F5ZZcOXJd2XGfD0waLtHTBu
C84WLy27US7qqw2feqPhJj22wTii0o9ovbDX8/xkl+tffdz/ff+7dgejpIJVJ6k2D/vtYPD1XcXI
zDicBtG/eFYS+8WgupcaB+jzzFw83h9vZ0fKiIXCKcV8PHDkq/Dq45LV1PPJqFC8KdLlAvJxeVyh
nQb3R9lZLSYPEgbXFGyirfFI0ufTvGhzHA468vRzh8OOTVfweeimI/DkzuZHmNimqs4Jg7Wv336Q
reJHhKlKHJpF7plhqmZ5Gtjr0D5UruJZfkWx89qySf/ymtU+uPL3vpO9yKmjawGde5Mpl0alxQ7e
ReE85W0WRFOhfY7SKa0DNdaXy/1J3UuEyRrgMNHtpJ+/LWwouYhKu7HLMGd9z9piREGmzrmfOr1y
GR09ekg074tUPvYVq/RODQXXwB2yg6O4s2VZVdIvWetgC222LNr1TdSmYxHmeiUeS4R1TjMQ8YtV
eCRQY3oUqOysMHhJBEVhvMsi8mbL6mqlmA0BQjgZs9oGjpvE39RZ0bvA0aKF8CWx33dZnASLDpHr
/pzvHBeJ+ZMJNpEhOqq3u6txJx7zyCzCrgDxxwJH1geCwv5IkmknAoQO5yB6BbKZB3D7jcX6/zg7
qx27kbZtH5ElM+zaXtgYhh0r8MbM7KP/r2rp/5TlttrKjEbKRjRTq8oFD9zQGRJ8zms2DiFyxwMk
WsDxh6IF81cjbO61TZuf/8PkCIfI5nlICY1uJxcmFfJqjVJc9UBu73K9yS/NmNQ72eHW1IT+Idc2
3DdeqNtRgH/qVSrNxZUekfGrHRb1HChW+s2pRM1kCFGG8vsx3YOKb305JIyJLUFWMfzqaMK7BmIY
RAX18bQ/pI0Vo+GpjjuAsY0LAMQmQbsoqlLcXC1hQAkcPlJWXmWtKmUXII/2rUnacsD7MqTG+fYH
2zgJiPhw8qhSE1FoYqn/urzrjghtkILiageDGvrWoEV4gcrm8LV1lKjwLQ1so4epa6+Aj5yn0ji9
/QM2pusQe6LjAZZKIw+9/QFqC3QaIU/6OSH6p3Joz0dLy/QziZy8M9TWbceOQbAH0DQwnzWeRA+U
lB1qM9YywT9Zej2VXVBpzY82chKc+WqjWs4DVxRaG0naCW6FaicUsrtQcSWI38HO8m9cfOCoDJ4z
pNrAV68uPgnEvEnpJiOGqyvfQJP0Hs/FHps14VUOKXvn8tlgY2EbBD9Y0B2ofL668I0shH8M8qN3
gu6xTUzjmZi/to/Yt87ECJE6LS61UMc+tkhHm1ctM5sPZlWjYT92lppcZqfW74C8o4r57zsBBDYw
bCh6/LnaCblaWIVZOtnVLO3iEE0SIq0KUidZO0k7upBbmw5VFVyLROMcjtztppNUO5uIM1Aw0OI/
RqA793bTD0eNguCnf58UheYXlA038frOmCDoBLFqZFcKAaU/y3FMVoVOXa7O1k4esgUSBP8CDwJf
NsGnX6UGiTQYcxTX+bXLguT7WDTLu27MlsAdUye9KKOjn8ymzk1XT3KEeuzSOIwdJdWdPf16cUkb
4L+j2cATx7t+u7iJUkhOUmr5tdaUUfeKOOtTH5SbgLPNarOnNro1nMJpfknzhMrn7XBl2g+2HIH8
tsR1WaZz9nk2zR9LEWn//Lih28a1TxwqjB7Xid7AbygCROyvKiZcXJLBcqnLbI/ULZbnNhlnFCy+
RK8E4NuaLwnwctQGO6Y3gYzvJ/aJfC6RYPiOfoQeenJk9odBRqt+56u9volo4NMGoqcEYgXI1u0y
przVSZ1geh/LZv24WEXyNLZl+2jOeh2eBi1W1OPbR+P1c8qIqByJWid9/LVphlU2JGaGTrkmDg2f
mkDuS5Wl7Fz6W8sJAQrCpSiNU1O+nZdWctm1NOyvbZ2F56YslcOc9/ZjjD3bkdJo90Gogv77UaRx
z0Z5SfhY0tVRjGISFGUhi42TQnXTgKO3OD1W0igRfGgQyP0z0i+9KH2THdEyDN0Kbnex80lfJBbW
W4lwGmUEnTiCvvDt3AXgFRwq3zRJ46zxUmjd93U+5rO7aHVLgzYNcVoKLUR/jgmn5yNeZHn4swnL
CMi42n4ZTHzh5a7LG78z60E72VYbiqy8W0x3iUpdcRF902iJTNTYjnbnGAecN6r2JKFieKhaW8/O
YYTEzlGZFvAajhKXFgpWVaK7IQKx0s7X3tpTXOwkTy/tqzWDqLL1kW1A94qSd34KIie4I07bq/iI
0Hm9rgKMzXvNCpI33a4roJZZwTUjuVaSNPenOdads0Ts8DFUE9M5qt0gy1Dzo+w9aOO491SMu57/
/fAgiU1lWdUgga7L2cgchl2uRhAlgiG8aJqk+CMywzvv5NalIDgE0FkFs23dnOtZ5L7Dkeiq2uHi
zfnUP6eNipJ8GP5MMhA+b09q6yqnPiLKdS+SveIs/xWMFkjbkBLDlZAV7nOp0TRsiCL70pmKuXM2
tq4F0IDiXPA2v6KzAJ3WOHEWOPYoq/zeMcDTo+K6HGLLjIQ+dReel2LuP789w41+LxNkf0JtIQCj
wHU7xX6WqlEuqS2ERj0Fng26yJumQL4PQfn+MfK2oXOpz8rJoOvruKTFenCol8V+wq5Mog9ThPav
t3/T1pkRCY2onJNwrJsUOYqRdjMP0bUdY+1nGtrFsz5E1s6Cb3xbCDCkoeBKUQheP56SLUFLaeLo
ahtdcLVGtGkcdZgfzEbeMxvYmBBKXgITiUCVAKbcrjGC1QR4EsiJqXQ+Kn1mPmSIuu/koFvzAU1K
HggTm0aAejtIqGVql3ZafIVL1PmEgDQA1KW+M4ZR3nkoN06hguKBTTOHUJVk4XYoNUqruRZQF32U
FfTol/Fp7NTowVoW9UchA/x/e0Nsj0d2Lb4U9Xkx9b+O4WAVqrRYPMxShoxiHJtfC3gE54FS5RPq
v/bOY7n1uRAto5hNTgeNdvW5pMoZ0MeI0K9r5J5GuTIdwmTpdkbZ+l6wyUVxSRh8rFGedbgobQnr
8jrNGWK0vVn5paQqHkywaieDf51Tw1ZgLhRF+ZPq2u36lSg24mBCMz5qjPlXihql1/PWnac+671K
spN7C6+pZ3qCez5dG5OE9M2uR7RZ6DusbhdjthcI0GiWYfs3aO4EYAB9PqdKH/WwcPbO2cY+octH
kUcUDokvVte12WgzwsyCRSDP8RETiLLzeh34RpG2UuM2ha7uqHZsbBWVoiwpG/09Yc98u7Kppi3F
FFf5dYmk0jOHQjsJx5rD2/t/axW5P+CsiTWEuXA7iikZkBCXOL82rU5BO4wIilGt8ADo7wlibA0F
cI5QEd0uGomrJUQQq3fwKc2vCHQtPwZ5DgOP/pv5NYaU9/vtaW08eaoBQtdAzE4U51Yx6UBgpicG
fqulOmYPyjTOjRfkrfohDtS4cCdVKVFULbPTfxmWOB/GEOjLdWLRC25yNQOgbeyp6N2ei6Vyhygz
SPF1yfAalKavM1pAex6DW2vLpSKkooQz35p+MkPeGF7YQ+PUm36MqeLHQsM4NZ9k9f3bc9waCvKh
KKML+uG6ICmlhjqlucVj0BUGui7I07tWpWeHfNRAHr092Nb1QomVhw3OnwB73m7PsUPwNjdx85BH
w/zSZpOiYgfVWhcza4xLslTaWYE09JAUib7HAt6aKOboQieDQgP1utuxdSCzs96RURg2bJey1peD
XMf1MY7tcOesr4Js9FoETBdt5pcnDxeD1VBzldeLk9rX5fj05Hinx8bdIzPuDLHupdZ0hIcgQ2wr
d79H3sfOfVTd3VRQ3PZ/JQvreazDq9n8//NoD+++Pnx8Tvznxfsmu3uV3L3JrG4tZx70CtAaymHu
1+8fQ/c+cHdCnnX99NVUVg9bPOEJCp7OvlruU+i+/3L/+OHd3jTWVaxXg6zu+FpvstmYmced4yr+
x8hnIrm/91m23q6/NvK6wZ31YxZWkwIEwc6TY5HY7XEkOvmzaDF+WHUU/Hvfnjq74KYBekKjd13p
1aS2ruICh4xeGf/E+hDcZ228l/7yf7vdbcIaXsj0UOoAqUcosLocELOJ6VmBHwuqyNA/5jAbltJF
HkGC5t2r8jFb4tZyg0BNOw9BJKPHnspRrmEdZIlraEWRe5bSS/PJrG2z8ubQkN+1Q6t9sdo8tFwI
W0mD10U+Gb6sZ635PC9p8yeF95bg8Nk4H8PUKIqzYyIZctLsGmRTGxVl60qIxV8zRZE638nTQPai
Yhr/mHJh4w5U2vJXxSwc1Q9B374bhjF4nw7m0h5G6sKVb6qTUrpOEg730uS03bF2Eu2rXUjT4Otp
H9ZekWlL7mdsL8dvjXroXRyeJQnv3mV5nFStMi/V2EOhGCWYHJ4Da/qX0ZK6vw8gafIiBWaqnNSq
aRXKlAs9ggGlQ2+OyzTzukCyJnc2OvAdC0hYXDvnvGgf4bFhg11ndoYvVVNOP3N0LtFYp4wI1qkI
p89TOKWfeAOt5al1LJqcLhSSzPiNxumEzEirRN/apI7HS17pzikfoCJdJAyvwgP5kpJ4Wirb2SGQ
s9Q8yHmo43Cih6rGqxlrkldqSfy4AD7JfCzP2v/xNk3mnZpNsXoIJamR7tMxKYZPyUwa6S+2nhfP
S1m3H6qkNh9QdQxzdzHHqXnmmooqN2vM5attpM6v0VzmozOB0HT7GMrIWVLMxjoVcp0jrDkOw2Of
Fmr6MLbjMLrQmcG/k7mPFI5yIw39JR+GFoGKUV/OMsaNoRvKxFQHjCOszFfmXm+8ajSx3awoeLbn
VB6U3A2zqtb9pnPiu2Ie296FYux8pdg82l43Fcan2jHawhVpmf2gSuN4NSplzFC0psDoyYQx03mI
yrl2C8XO9RjrnTZX3I6yeQ1/rBo7PwNxV1+UNDJrryIUqV17CLvftY66pBtkEtKKgwZ8wWvrOZfv
gP4bn3spiED6GknhZX2BlqeZAnhwZ5wjw+eBdB2DWduspc/F1KimF8LWv0pVu3zQEmwXngucqxeX
nCAZ2JRc1JcprptPw9wanatXnfalqtVFOaLva5Z/8EtVc0/F6GXvztt4vAmGUIcFjggicF0cm5Kp
XbKxRk+7dsp3UzTNF0UNRvLWZs+fbnsogfSnlUPSunqMoKMXoSNDgAzGvvDzIlxcaonGUZWCPY+v
jZwACVZs4Wh4IB60psbG0VK2vV3Q3a7H+rewOvul9DTt3g66tiaElpZAFiIkR1p8G42EMQJySQiN
dNIG9lWzTInj2XZi/BCyusu/h3iakP0XanJ4fqxH07tKm52CDDJFmeDeibXxNEAjmE6mNhG11048
XfShUA6lrEz/ZZuQjlNTI7lDbXX1yhc1UEMQKsnVaPHdzDu9kV2VcS+F1HX/rhLsvHiaCC8y+mNr
n4PCjOUuWiilqgoaB6nKGbK76dTi37Kzphvpj6g7iZob7W6azbdfsEqnMLUa2G1Gn2vPMBuCj07t
2L9yan8f6lb53UzVvDPmq10jWG0a3WZW06JcvAqX29QerRpaFkZnc+y1glJQxVJymCXj59v7cxX9
iY1CIk7fTcfqk9b4qohSZqrczZOdX6MwG7j3Jid/F2qdCX7TSbqv1VA5pz5tSx6eefqcZcOs+W//
gleRB78AXItNa10w49d7Fr/WWcesll8QNIVXqBoXdbuMmp9Vzo8htLSDbU+ZFwTFHvHtVSzHyCR6
FKOpCgBiWM9diaMxrPucLDKYDpJW5IesqoaTkVrLvRob816B7KVY9FdM/7LapmqDWyCxxANzdURU
UzJLVI9BgiRZMvqi/H43N077c9EL+39mpPM2y7mdkk7QYP0pVTZ5Z4CwYXA365WGRa/Exzn1Qw25
QQ4KGRjCSK3o7S+ysfsQi2FRoAELCR6xbn/V8VC+roM6Yl0KrLevBHHKRUpkxYPzlO2kBi/lzlcr
AlaEfi+N2FfwPAyZZsDfFn1udQkGVx0RKsB3fDRCX9e6hgcyqO3SJXQRrN26qLPrOCfNdzVNyncy
TmMfVSPWZ3+Z4cWehx6xdreIjTY6a05tfcrb1hzxJKnS72BQsm+ZGoCImyfmdxjUUlkOY60tv4pJ
Qrm1GgIgM2o8KBn+jk2jfuZu6TsXOPU0vGsiSsIHq4W0TA8X/QaX+Mekegv281sdhsbkkhdYsYcN
buK43ApD54YlRkSP9PfTDw3iX4GrzPb45e3P9eohYxsjOwIbQpTi6f/efq5AlmrcdzFvqIAWejqh
yNlG4HPnmG6OIujTIlNAK351JclWgkWbnOVXOetU3pNYemjyek+idJ0qvpwQGn9I/1DWNV7V4GM0
rM0MpPJ1sYL4lGXBeCDwkf0pTnq+vxJ4UabqT1HcxVghGsv3qLG0JwTZ9oShXl37rCqIYji/IIpB
0ov1+OsQmGMgdDLB/MSpPh/wyeJRlVqQD7I2+aktsSd5hHaOw9ZdSA0Y/g7/wk9dvTXlLDuLgBhR
aguL/4VGPlwSKbQtl0TTOgZ6qX+HgJg8BIjC7xHWt069MLQC4Ai6habB7YTZWhWHrCquZj+Pd42c
DaAYA/z7BmfYaUJuDgVdgJST0eh43w6VSBV5nwDEIUluU0mXQtg7iFFM6WIf3z4cG5+Re0xGnZHn
G0rL6jOSToTajA7UdW6d8jTraXWtUss8KHSzvaqOyjvZCoqdQTfmB9ZPZd/QsAOfpt7Or9FqkxB9
ya8IrnffNWxTT3HTQwyN1cXaw2u+APtWVyhqMrwqotUK5n71jFGfJZUY2DQN+aPbDIZyMZsmd7kS
UMSOZxmnoiI5NGlv/xnpyvpVDJIzNeX2nECbPEnFYlwotnZCenRxg1reU8naCDJsav3UxQlmaH2v
vveAIpUyTTwosWEBlIv6Fod4NZ+TO4z3yo/4UrVfF1DpxylFeww1l2w+v70NNp56KoF4q3Km4Pms
w8XaBkzVkHNfFzU17+TeeMYgBZnVMYc9hsPOTvy2NZwgxBDNUKQnrrndAJVZFwughvxa2Yr0yS5b
hC2MHBnZasgOizV3086A6+qXuDdBvQDaF0YwQjDwdsR2qAonyzuQ0IFZPYJSCw95V0Woehlp8g1z
rPGY1V1leVrhzB+DLhkusFvLf48cuDiQ0iO/BzSzJgGrk5Q1uQ6EKzfb+C6H74oI81C7nZTHO+/R
5hILviPVbFK4NTUiz+SlttMxv9q4fx2sMHZO6PFkZ6cKrbtuaaxvb++grTNNCwlIDK4zLPPqelSj
qRpHs4dwHUbtd0YyFrjWif7JGAbou28PtjU5UYsAkieEJtfbVTiih7ipEXwteX1KlXQ5KbVan0oA
WF5vTdF/mJwAv4DsFOjGNQMuU4rUChacOipOymkJiveDM02HWDf1z2/PbGsZ/x5ptYxglpRwIRy6
dvTzfUCHKQUwCnCYHO9VTjeHQqoMN3ZxNtYKLCr0rchRSL3ntirdMhrLh6ztsDWb4ujTf5iVjmAl
ZVEaRuuIeabxiGM02LtELrprbHHY/dJOJ2rDKiH924NtRGIv4r80p0hL2Y63Rz2lZiZTLkqufRT2
3mhr811U2ctOKLK1eiDJWTwIhMLq8naUsTVjvQP4jOj4on1Klig9TJ2xHKul3ct2X4OLubx4t8g2
SOa5olczCnoEP4sILLfudGp4SNTAnKiOJvpxSNArAIBm5xD6JWjkblk4TX8qyxz94zTFFRYPrjx3
AR/0F4Knf64SiZ8mQgdxi5OziZP6Vxg4ZA5pf02vug0zFLkiq76C4drDbm7EfWxSOJQk4NQy1qpV
ONibyVRjxYd8ADrHchu5uj23F2Mwo0NkU0OO66E9YcW1d41ufWZBKgGfCjufS/t2frmZga/jwUWQ
LolhKMnzGRpV6mVTWh7/fd8izw36DH4Jj9RqKVtzwoBNfGVCf9jpc4eO7GDtwXo3X0LyeUEmgaUu
rzWywTFEU2vhMhcHTn9I2mShmitHH2ZtSY5k5rQr0AbrDlq6UFAZ+xbHb6vcYWNtfVCaNQQ75DB8
1dVz3AxhUgQq3YACMP7daNZ0M0xLes7j8ucYTPIPBynA7wO9h52XY+tyQMpQBB0C37e2C1ED25Q0
p8qukzyYD1Y3xl8Ey3zn8d2anniXeG6oUb3ydsBZRC3SKgcxbjb9xzoMnhb6CMhrtjLaIspyArE1
uc6U1qe399DWdhUIcQ1jJdEVW61rp2PjZHdIhhm5IT/kypxXbuBYne6CgFN/vj2Y2JDrwBqO14ux
N6ng2kbdbFp7kXMG48dA1tbisTqR1QTEyE2kn4oArsfO59scEhEm/MGoV2AOfXscoyoL0XnluqGp
pL+vFel3OmXOH1zgItLffmh2muVb2wW76/8bb5XVN1GgDo4AWXSZMmRuoXbzT2dR/0PxACA1Qgbw
NNica2YkTQX4spEGvqgspQephgBPqvbvQQw0IF5f8G6CGbOai2ylDceZCA1f6u+akWIkbfemB5y2
/Pe3EX86yhTsfKGCqt5+JTnQGy3pEA3t+7z83JU2NaKihOGZzeZ/eIcRngDdhiOzzVDiC/79AIHY
0PqMspeN0sWHykqNpyipAt+aBuv89n7fujoZC5dBUfEQGPvbsXCMkGn+ohY6ROownBEBoww3S4np
m3FmKr5kmrHiGkVvqm7UdE3hxtiJZX6OV+AeYmSrEoTEh6jQiqow1a3bH4OdSyGZLYJ9Rqv3kJpm
tf+Tp1X5s5Hr6n5KlOCoZG2NNAT2fQfQiMNF1YpecUea3Tv33ca145DAAkOiKi8C89vfMrdNZUsK
8bFqRuGXvpkVzxjL5ppl4Xx4+yPsDbXaxSVm28PiAMWL8NH1yr6vffTQ8kdJy/eSxo3aCIQUC2ET
0mygXavP3WpYUrciFo9SBVScBfFlipL44kxdeqqBRJ7naA+d8/rCARsHt0A0HOgSrYOASY3rLika
qv1TgPlfEBofSRnlPbFp8UFur26GATVMCsWZ4TG8/WCpTgtqjgD8mVKX/O6Sug88q5ONkx1M1JeR
WL0YBg2N2Mb78p/vcMZGmEvUzwlD1iUnLQotY3EoYQ6DPR/iMNYe2lEq/EAqzPu4bfdUMV6/GQJz
SNMNKgyuZGvelJrWpcabS3UlqhS3rZTgQR2j9FHVBhN0HuZLb+/QrU8ICpAOAbcsCs2rHVqYk9O1
NaTrNhisD72kpI+drNQ7o7w+ByCxESQUHWeR4K/u2FinhGCi8HEdyTh+IQQdHNM+mh40Od3RP9wc
ibI2pCGSHfKP272iB1GUz2rB9zI6+TlU5xQ64zwf0zraw9lsLR3yTP831GpSwEZgymsgREucuC7t
NCn38VTtAaO3NgRULNE8FBaCa8hy0hPzEvOjnz1XnVeMkpW4mJWEd7HZt6eW/+bd2zvi9UVCuccE
XovYOsHnGjFptpoSjLBvr41ST64ZWUBsEOQ4B13aRK7VCbRD1Tp799dGO41xhfYM/Ei6pWsL7onM
rSdPya9jMnfgQiwiJ7fDi17xhikqPlZ1qnB7yqBQtKC/plMv3cOJwIgM/9EvEPXNH6j2pg1tzzzJ
0esKhp299Zq3AbsbEhlJHRGkCH9uN5etpga+kTrNGXAg79EnS49jMwQfEaob7rEpX87AuzBOz4rS
rXNbdhEB17xwaO2HrLSinUP1oqmxvhf5HSieUwd9XZg0ZJBQcTcgYIAyROH2Zh4gHphq+nXMR7tx
+8goYh9vzXw+SmNZlb49ISrrxoqW2R6QJj137aAxbQ9xAMzOR4zJgqdxUaLGK1Vzml0rX8BdxZFN
UX/qGlXemYK4XdYz4JoDiozntFBsv13QqLajMnbM/OpQJTjo1I2OPXpVntXbzYMaoBVFr+bHEKFB
A1NwTx1542gZ1AFoBwnkNaDo29GxfXbmJFKhvQ+N9DTKQ3dUjMw4NeVM68229wREXyhhq+kaJObU
zWkk0FNY7R/OlVSEITZIBQaJl5ya4CEI9XtkZw8TBZITQNflDuZ/feznZbwrWlvB92qAxOvJtZo8
95XcfIgCe48W8eozUGQGFU4rW7DIXjG8ysLMXuyMLrgZf60bPX9GWMEUrVfj3FRN/qQtDZAweckE
OMu4/OOFQ/WA2he4AZDTgkpw+xmqcjCxoZnMiyNBOSwBkT3RPxoeWMbpmKuY3VJA3ePcvySXN9+C
KjM1EpgtQlAfgMbtqJPtLHYiJ87F0ZG1vOeWhwvZjqme3unG5HxG0ty+akvWx67Z2PXzwOKbbp73
SeSniDk+sa9k6Rw4M93DJUjDDwW7+VE20d5d9Ha54ylX9+LoVzuWH42e/At5DAzjWruAYvU0ZaVk
X4Y6+pLgGHjSrTA9tlxWXtfq9U74ujEc5U9A3qQRNPXXcu+4PLZBBCj/ghro9D6w2tajS4wH/RxK
P+26+fivGwEuHlVroVhHsXzd+7atUB50/IYvpVZoNLXSoL/XBvWrlAX6c44y6hlYaPevRQjkLoBY
iXALSDti26t9kFf1IOxHLgC75out17anz6gujiOij2/PT2zk1ZYjAeLKQTgTgv5aUHLoyykM2okt
Z6Jv6NtoioZnHbzK77fHef3ZdCJyIMY84UJvcBUDDQaniXqVdanHzPYTQAQXqwdKFSxxfOyqWtnZ
Jq+vD6HXIBQHqAoAq1rdo5062nWutvbF6MPmnZOW3bkGVHEOjaq8KpMzuJJVlo/2hJ7+rOV7JfRX
AQtOZOQeXAf0O0h1RUj4V1Jd65kjL51iXXJNDp4Q8si+0brsGdUojO8IPvJKO1Yd+m+v8qtIUwxL
PR3dFMqCFPFvh+2bDmcC6DyXyJKWE05lgKiBmBzJJZKdjbPxQREDoGQgC7I2mILbocI8RGtWGySO
vfwJtLZ6GWPZOhJEFf5QTdnnt2e2MRwlA868UCMGSbVaUDRq85K+GUfCbMbchVvYfhvtNH6cyhyz
h3H+Z+wWn02nyANKCawSceft/OYWtiYlAedij4X9Qaor2U1Q+v0KBp0Oj9L8eXt+GxsG0Q/UwkmV
wSysn+Eeo2mSVsW5BCK9GqE2P85przxpklW7jaP0l0XW+uPbg75KYsUcud7YKEIPYJ1IwngCorI0
zqXLdSc8hbjoVa6TC+jHAtIovZQonHw3skL5UeZNt2c9/fruYXhRgkHNjFTaFH//1yFBo7YfTZOr
vGHSx9nW0nPAJHdqaVujCElMAS8G9aOvdo6daFofdLZzqZta/1KjrXot43CvALlx8kRfiRsUnBSd
nPUoja6HVOER0pud9lA7FfjGQJNdkvO9B3djQjdDiaPy17LlYTuFjgQt2ooLqv5Sqx76Kt2L5DdH
0dn75F18nXUJMizZ9nqI0rDVLbWv9LN60Xo78N/egZujCO4JPGXEm9bl6CmqnFFSEGZFVHm5KFMK
cD5c9hwrtz4OEF4ZjK2IUNY9KCVUlLxukBHVkuLz0gXZKW+U2Kstc9xJHnhiWP3bB5XIXeXWQC6A
tvBrdbN6VKcYD+x2tK0nq6zDr4MmmU/KIkeJ22sp2lVxEeuTO5Y58n1gQ9TsczEYKBgEQ29eyzmK
wFDrY3xGMgZXD53q5FMkZcmfVA0hhHCkgVYL0mL6EJvo0vlR0su/5DIyexfehvre6iwArQX1vQhg
16A/RHaezW6uU0d1U0JaXLklPGQsEM6x53TxoB4zpavVj1y8OR0WVJ6GAxr3FoFmlsuJX9Y4UHo4
+dImna3SfDaXtJDduZKs7CCNOi+b0yv2b91O5QoqQ8h7kzaT/mzPPSLtbbg4ixuN9TI/EuQad0bb
oEU6TLb8o5yc5E8UadY7+ORhQMaHDZJr4q7zPxhXxfssQ8zwVHD7P6GIFZT+aFpgMOVeSjVvwFno
SyIV5fd26HPHGw0jt/1sqILRXWYr+pja0Gz8DqbnQQvssT8H/WQ+mMVYDO/MxdY+VIYzkZm3gfY1
6WBlUHfWBHgnSqXD2GtT6JrIfErHVInr+3wa29gbUyn9HqOHFp8LVOUm12qVxjnidh4Vnu1INUBS
HG4NGDETana9atRPGOgptR9MnVqBoMxr/bK0Yf57idrkS4kDQY3FZwTpRYqXvnaNtrNN10yjQfJh
MFq9l5T849qSUT1hZC2lfh1AT/dNYjeZL2VK1CU6XuHHuQEM5Y/WrN1ZuTU1DxI4qPZdG2ry/4py
UTQvrZFKdoe6XupnNUjTU2KW2LiEgL8kF9BL86viYw/euKRB4tVtAYtEt6fy3WJNo+UaiVM3Z0lV
6z+oP2TRpWFIvocKvcY1Yjtxns2kUuWnYTAp1pCdtPdcuMhWAImrwLBamfUDF54ohTY15Mn7AB5z
uaMPsnkKKVUCyIPu/srjxIxrRYZuFl/nLhzvFK0NDoZZNDtZ4ta9wluNY4uKCQdX/+1NPHPhT9jh
IKbTj7EP32eh6dsnfhOMe95MW0M5iDJiIAr1Acmc26HwgESmNc4Qfl8kbKdIP0BLxOmJVKjdUQnY
GApAEEV7tN9E1X7Vi5DVthyNpJYuQdJpXlI3+bGqzfBe6wZnD0KzEdbBRBDlNcjQMKJXUWRnmJjv
gW3GS0TvD+YspwejNLIfUh5m96Oij81O2LqxMXjPgP6iLU/lfh0NZBCt1XIogstitZOf4+zh1xyz
varc5jDAzUHnCQnfdcm8AzSc4a5L0EE45Wd173hYIjeejbyIa46q/ssYmvRszrnm52ZY3g31/BMD
ncwPF7M4j5Xae11TDue3n9uNKJM3iX4saQIF1XVQK5TltAjl8UtrVrgUhE4EYL2W0VSyy+/6bBon
grI9WMbGfiJBoIn/IjdPY/126wZcSEsGvvjSU0n1g1ipj8MS0unuJWvn2L/eTuwk0VqkA8TKr4lk
82I3JXYx6kUJw6x3o3AK4s+NDPF8LKI2/lGOwZ6mxuvZ0XqEZ0gtHE1oNMpuZxcWcE2ndlAu8TTa
foPI6CFQgXEnRT34b3+915uKSAwiCTGZwDGtZxfYID51TEEupCzGtyEMus/Ey3ujvFpDJoKxBAAa
PNMEyON2Qibqs30h9GOQfQfGG8rJcLANsvS4LnTX4X7fOZKvVpDUg2YwnUKRsYJ/vB1wlCP8bTt4
cmECG7OTZO0O0bfFC+Hr7OQCG3MTdSPa9+wQPtfqarOGQIIvgb1OHtb5uU6L9NBkXXeqS7ny4LDu
VvTE/XUTDYq5idoqFGtBPVJv50Yh3jC7eEyvehdns18jsiT5Ka4D73IpWZr/qWpV/8+Wpv7jPCfw
oY1iss69JRwh/3Hv8EMwdWXSZFyYaK6+aqBH+RDp2BZKmd1iY6ME79qg79//l1FENYBbnSRIrP9f
qYmjNYtkpjbBb69WvoSi56OZJ8Pvt0fZ2jBg2aiLsarg+lbP7tDXRl8ViJ/oRom5dD3/zqy58ItY
2zN7xBLt1QcUW1OgZcQmhWZ5O6MKtfnZrukSJvpg1wcs7c2jKoeB6XURIjPuPFXWn7ToFCLErEts
V9Zzyz5qZVAlHkZA1ieVBm3oU0GOA38acelyyRom4rTSKt1UU9vaj3orFVbZpfoUIwcyYfxekiag
Xq6nR6kdjWenwRH9lLYoXPgWBOB7w5lD9eTQ73EucogJ0b1GgKB7ObAGgjFnUn+bXWO0R6xpxq9W
qUzzuULFyzoElJK/FTiUxbDgs3Y5dlqWHRdlHOjtNqVhXYQGQXVUnGS2fXOgeXAn9S1hbmiNje4b
ehY7niyNPaI6bScHh6icwJsrpBffcyjoJfYzeZ24dNU0w49tqVPdRneaD20LfZ4w1QbXgf6opXhl
0FOdwrFCQ3vPGujlSVNXBq7kmLPq6lmYKt+mvDRLmBRtxmWEZ8lPI27iwCOCTH+FNDv1YxE7zleo
bBChnLDI7lrFCZpTQ5RcepluttGxRxvkZ5orQXaE3t69V9KqT3CRicvJLWCQZm6p9dr9uCzjcqdV
ThQ+OKlkD97/4+y8duNGtjX8RASYwy3JjrIsZ3t0Q9h7bBZzjk9/PurmuCmiCQ0wwB4MsFVdrLTC
HwLAGj+MITJJhISFMn7mJPODkKch9W3Ep1qvl2tNcvUuKP5tMcvGc7RAxdRXoiCRYP1r5TvbSZPe
Qw5r0t14DLXfc5plz0nbag+4FhXDQU3DsXEtKw6rc5w08hlfYLl1OycDDDPk0r+qiTqrrdTG8zQ4
0jnp1fRXVzfVjzpvWgcCzSeUvoouiPRzGmjO524uu+gwjMqESC2xBzx4jmHuijnuf7Po1WOsdbPy
QU5n0zzYat+lH7How2e5h6pc+5UqTV/6aISylqV9f5LiKdIOepC1aMiUkfOELJtUoWYwRJbXmnN7
yGw1Fpe804LCA1tXPqcpFHtXj2qjPTbOLCdnywz038VYOpVPWUgCUSsaPfHTboYQOiZGcKzksMw9
FQxe5OdNF7IFZGmsJ3dQxuZTgChE789aoVXv5JDM023zxrD8QQ60xMUTFQmDcZbas9mns3Om24W2
7IhH9VMlCZ3TYA6f5iJwHptClz9Pgl78uQzbNHKz3ky/0tVNJ1ZTD+tD1dp2eGosrXmGGwU7sIR7
3P8M1XlQ/MypFFLXZDKqk4hgl2RRUyfu3FaF8IRil4Nvl312HiOlrH1CHvVTqwhjfu9IY/NPXZjO
LwurFOlhnHu5fRAiJD+Vwqh4GIQp7EPYxgO4p1FLFRdGTftUJ1oK8RhRAuk0SSjgwdcNnK84Q47D
Z2Qv+ZRqzA7nfBJSPRUE7O1nZSSX/TireRN6XYqc/5VVUeFlzO33AGVB46Tnc/mlLOpq3glTXl/P
XP8LRYNGPdCYdeyrx8PcINOXoNAMu6vPyZghGUgu1td73cvl9r19XhmKWjdSothDUMW+vZ1bOu8y
KrAAEQoU2sIOUoYDFQgbI9X+XhSm+ZV3or+UUQgrSpLCvTRza6rGYjFBTZ1waN0dQvDD0RrD5HkP
Y+VazqZ+og4hnQrM83Ye8FehO5pKNGr5Bx4rQnGrhwh1i4kEnaliajke7UxJ35s5ImrDQOfLFQHF
j6KZ9zpRr5HzDEtZmqgMChgzXb3ofW8ZRVEGuMy2VjWesjwyHVerZKc8WGWQB65Gddj6WON99ttu
SyXxW4caF66FAeTYNLEhlrfCtNxQkYw9RuHW8qOSiXTXgqBnC6yWH5FwVJZRy8Yg2TjAf6XrOVTm
SeONO7UUZL8idTt7ySBOithzaVn++HrvUeijO70Asay136+lDdjvlSCwK8kovmLhLLlhLLVukGlJ
4mKWIe/k5Vs7gKnSdIH4tOgT384WC0E5kFrAk6NhBN96EUoeBhmBm7RD9tiV8bzEEeVOQXNrh/81
6FqOCNakZclxlF5nFIpPBrLAD0O1UPyqXUHkV+nNstXoEEJrpBWpr4UrQdRVnQ3l6tqPKgEG1Ykn
OUjqtwLnX0ZB0oHCBkDetcOmJjoIbAETomqpfsLiMjs2vZF7qJvoiluMmXmKxfBDUhrncD9s3Zof
7IRFBhFZcKodt+tXCmJjnAKTK4blyfsYVftnKzL+0yi0dFgWtMdfme1mfSIFFkH4tadaD8Gq7giT
nfSthQS+4os/AMVG6lFrOw07A8ACFR2IXhV5YzCmeAJ0+iGNatR85sY89MWbibbLkFy2fEEYM3DJ
bj+fVYAoAnUIHy8bhmMbYdVWNrXwAdPUF2u2Ir/X42ln+2+tGTUwviXXDAirVX0qL4sXTxTUA8Ym
+Napif6R4u+eXuXWIQNgQCeM9wqSzro5rmjRXCOCfU3HKvOAUCkeoj3Vp04v+tP9Tbi8iOtbi+ye
91IGP8F4t1+RygGAVlw8rqQOyHEMXYnhXp3Ab0CWKXBbTBVBQhfpMdGi8Mf9sbcuMCxtkcNgX1Ix
Xa1gEdHrazoA1zi4Wl5TthZNeH08pFZL4j9GieQR7MvP90fd+LgwHV7u6EWHR15+1V85aZYJFLoG
7mmpjOx3qYTeQmVJ8TM6/Htd/62hyEqhylI9heK+CkeEZLfk73zcedYTr58welG0LPc7HNF2Khkb
G5MduRCdltCDMOt2VpodNPqY4rGm5spTRC3xoUaqaaeMuTkfohvU5k1tKRzcDoLdJ3vIUBkksf9g
0CG+kIU1J6ib+dvvE4qxYAYB3YG6WyOfSsmIwlSVkqsTdPWjwCHXo45A+pkEvxMV7zNLsoPL2zcG
uB7ARPi8yyht3c4uSHA7SqChXYNWjR+nMTU+Btk8jG6bjEO0U+TaWC+ur6XyTIuYjvfyqf/ahagd
aE44IB6umonsDZqIjppS79H8NhZMpSVJpMZFAnNktdcnM5kLOrXxtUil56TJM3+UMvWCrPewU+nZ
CL1UGp1L5xYneQBrt/MBK1jQX5nCa1Oa3e+QwsnM41krIAdU4MHu0oUKvzikAY2PDtw8+mSE5h5b
a+urUskHFLIY/8Isuf0VSq9VMLTzECt7c0KhT4RHXSr2KIwbo2DGtWCX2Ox0dldr187FSMmU3kuM
EMKDM4zC8Ky4tPdirc1xoIMtZaalq7T6poA+xtZESw9SdqRgZZyGTyl81Z0nbdnWqxcATCVFLXou
BJNr5oJiJ6Y6ZJJ0Ubss92gDO7jTKzNVhUp9b5ex6glcAj6EgNN2Qq+N3cnbQmoIthIy6jr0Ug0h
9xFi3dcoDJDGM6TggG6a7XfhLHZi5Y1PuQAKuLZYMuROVnXXUOsHlUQJt2L0ET7Ug6X8NMAm74yy
8aCBgAK2gJg2KskvNhd/Heo5qqJO6oLwWtiYoR6UKlR/G4npICo0prV9pORdjpcipGj+9psZkP+C
bqOYzc28uv7TvK8LWwVu0g7UUxyR1H40zaU/5pJ4+zUJD9M0YEtwRaMEdHvGBqWJUqByGAOUEYa9
lKZzYJBhdMScS/0P02KxsD5YjOEg2d6OlfQJph2BFaKeGHbYA6XCPE9QXWlaR/mwx4Xc2o/UDoBb
IRqyXJq3ow214dRS1ETXpCKRtpCB8ocqMHw7kvYab1v7kUIFoBB8+Rarr9uhbFVp7VSdaarkQfhI
AWo6Sdrw5/6D9ppet2gvUxCHX7cs1PqAFU5tDCYpOqKpojzEWlJ/RJgq8/J60A5j3FY+uQEWurFk
HoJoMFACnd6MteE3LPoLSG7xzmnr4ryIrC6WA4rzg5xVl1SrlJM24A5Qhc20s1u2PioJwXKbETFw
Vdx+VKgBjhzniLcmqWjP9hhPpzGxox0G6+ZXRZ9vQTmiFsbmvB2GdISONKyFq1wqqi8K1ToWcza7
Fox2r5O71B/QLfMKtG7ceuqyj1Wgv5mstHxVjTLdIjCvY0pw+xuiaerTUC4jaLtY1kR00sB0FoML
ribd+apbp4LolUYjDhIAv1avkMCAvOyaOryCjcV/rpsspMbG+nlqdluNm0Mt+T4g3aVNtppVZWlC
N6CyX+HPxwcV8TVfGyOo1pG2h4x9zfZEn4NHZ7Hzo3qirQPmHPkHzUmV7IpX3uznySjcMZNzr9Ly
wbfyUaNwasiuRVvifRB1EEDpkZ7MGRWW+6d02S6r95cuJ8BHLlOuubXstm2EodRqCOkIzRZuE0zF
Va1j6cQjbH/OjHDy74+38ZEZj1IAuDfyvnWdSpa6OFRlxuvKOcM+0FbbdxqVuQ/gxYKdvbMs2Hpu
dBjp/S3IdVqst9u018sB0sRCvgTUEPsGoaCPFIKTo5CQZPwHPYlPyO1an+/PcSOmAfMM7wibDhLp
delINgqtRMoWXnHZxgcRiMCPNTl90nr0AnIlbmhsdPJTnmbD22OapfHPJYCxPI3V1RsyZpkEP8JA
h6EdRt8IhfCx/UwPY7Zrfb11EVGDAKq/KFkCK1l93cackBNLBQachdAr14rM8VCqyniMc9NEPkBT
IemYhXVVJUBffjFWnflQOVr3/f7X3rh3Ke5jhE1quBT6V8e2SGZtKk0KdSJTnUe0KfTHtoyjw38Y
ZfGxUgHrcB8t+/qv4AqL2N4aae1c27E0fUeZU9+SYdneH2XjdBAE//8oq8s9D9OK5wpEgEqF54si
d8NRDadF9GVXvnbj4FOFWOazMCd5UG4npGpTX8tUNK96kuUHZLIsqjwi8BZuvhsx8k7KuXEobsZb
LRPIWlE2S704GYbsJ9zd8KsKbehUEohc9DiPYrdVjJx2n9nlX+9/1q3rFuYuhA8K30Cv14JFRRU3
UyMhMAUANBT0gsP0EreJ/Z12An6TQ4e0lduAk/LlKQj5JU6qvTPCYn6EGJPtYVq2Vpn2EN4plJ/A
Gq/2UqzP5AqYP155n7GHsGiOPSKgWpeurg3dl/tz31pn4E5kinRrMPhbPaD0nkbNoTuNjk/5nFNG
O4oYMWvYj5GfKuOb4VXoNqBYwp1LsZfJrW4gUuwKgOqEzHTklFeh640XW7rki9A0duBVWzsKECLc
bIW+N+d6tYNFFQxCw69Zq2mSgxgNxMdBKhBSFx2ohcEKgbDUkRmMPvCsZGdPbXxXYkoKNdQvYSyt
Udy0lafRQFrwKkezCdqi+i1PyN4Yatl9jK043Tk+G3sGyVjCWJ6ylzvodrLKoNlTCgL52td9+wGV
Jv1PFQ7VP2UvdXuoxM2x6CNxoSK6heDG7Vi2MSeiMxHVaS1jfJcHpnEBmmVcOgNR7fu7c2so3WKr
QKKhnr6u6eXB0mVUuPBE24v3szTMRzPM+i+xVKmn+0NtvBMEouwVDhx1vbW8TZIPplwEKE2koxF/
GMEGn+nb/4d1Ina0FpwVckyvCIFKQF25suUFc1SJf6amrbwW3MVj3zXazoRe+1aCOEKwDHEJAI2c
tdXRlpCTiwOkF66DPVsS+OXSqg/FwFVyHEFKRJ5WZ3HnwTkDLoNtsPkryHXEfuNak5/bGetv8odi
AuRqKMmXJhv5v4h2MPHjkfoGTd805N9bYzKgdQ4Eq1aW2fFB4+l3fNlqYstzhCNFPgZXbPiwyLTf
OKYP8VE2ggb5z9YGgHF/FTc2zIJdI3N9AUGt5wwopwMhD6EBSdXqALNrOjiITz6JZvhwf6SN6wWg
D4W2RZGFsvbqJpPsJGhqJOQRZFFROSaNPtmjmZwwbiiwBM0yT+vC0ZUbnAfvj7xxtdBx5PAp5M0K
D9bt+eustg4ytcDIro+zQ8z3cKskGU5xG7Zulst7+rQbJ4PSDWdC50UCwrYuT4lgwicM4Hhn6uGh
KIL5B+B65/P9WW2tHMBUrmp8kbg3V7PChVPMwNCiazDD04t7dfgkDWjbIcK7F4BvDUU2Q44BmQyA
wirWkCjmkdfIZP21WfhVFNZHuCKpm8Di31mrrV2yhPgqRV+O+zoVxtd0mGQ1wLJFj6XhZLYaOKiu
a75XutwekmqCb5KNcfYRzmkZ/ofDQL2NIJwK96KNeLtRqkGx5jC2GVwA8kK9cvwnC8b3XWBVn96+
eEC1aUwsoA+Ey29HooAPlNgwEBmQwhjFwlD3kB/VvUkp9iLtrd3Py/oyGgWGtTBzO7y03acIRaAp
80yIsz/TIJU9wwmnd1ZFqeP+1F6es1WauLgPAo2HXL0Amm/nhoedCU4PXSBrEMYPbcrV7xUIyI8y
CMXvRpmJL2NaYdsTWbXokWYP1D8FcNnPmAjmsid3ljR5BD34o1p9lV9Gh6aHazc4NQ6Yz7bHLrb6
n73R2CVolGqE8zQaVebXamE86HOuv1mrgGeBctuCraVEg6Xm7Xzgqvc6uj/xNe/snna7lP1bqmX0
q7Diuvf0Wbep1NTq6M+EAF+1wW7mnZdp60LBv5RuPKKASwvt9hc0hj1adWVB85+N4rtm0kEuknDc
aTouf2W9buAXln7/i93Iap6QhdoeI6/FAXfKAZ1FzWmMsq+OM1ZngJ+15ziRer6/WbZuFjjjEBEh
xFP5Wl1is6XoTaDTpest6RfUI+WxTGJxVtO22ylebB0DLi/kF5bG+KtvOKOJQv+YcEWaZenZlnTl
p9akSYj02ly8G5p8Tw5t6yajE856sXmgKq2mJhyMUkxjMYgXdfnEkZg8J8KFqpRs3ZXLof2mNdJ0
SFP27v2P+nohF5mJJUOh9MZltnz0v3LrRoPiUxRc160zpAcMvwcAsPZ4sLH19cYOJ9UqM8Sbdw+D
IpNLaZF0xVnrrdE7w2Ws53l3KrNCRC3RvXQOVeyPUuPJkJvQd+QQO4r7U91AsDEsggoozTI28fzt
XO3J0OpowMhFL8rkByif1HCHaJ7hI2IycICcDPM5rhNkCFpHGrh0DOdb0DTF+wqrJ9VtCGJVr+lT
sXfvvtbuIazCDpVmHNQnqpOrUxtW6OSRFpLRGLH1DXxdHroGouqBbyh9/lsqUnnECiKJv8zEQD8t
AO44Y9L1j7xWzYj06PBl6c4T9/oq4UfBjYDMQmLJK3v7vZRiLKS0I56Ws649az0iuWYNM/H+srw+
bFQ1UC9FqWARbFyTgqw8BnBVEHE5QWZcDW0uf+RdFn4YEo0OfKc72Z6hz+vTxojAvhiMtA66zu28
OiWL7E7ikk5EJD1kKcVeR07HAzmlfMpkbTp2YaE/6Mj/7EQsr6+wZeSF4sYW5KCvrk0IBHAgO7ry
YDUBd/dgpOqKh0xS0GS6/1m3JqlScYMnRC0SNZnbSVZaE2dwKgn5QpFdBHD+yMsDR9J9O5VynOKm
wP5WBU35EM+ouO5sna1FpQbBmrJvFu+r29HDODRjvcRKsNKmxpvSKPlohZZw52KIT7qaiNP92b6o
eNw+SFDukboglrCQzFmbzYNFnaKqWBzCey1+jNR2KKAEl3kLbL5GER66RFazuODkvbmwS4zk6C7+
tBKnsQ+SUqvpTzpz0490FM6DLaq2/D5rNlxaMUTD+16bW/t7Hw1SeygHimhnM4mCH6EFxM5D8A/u
HvmeIZ1rMxmDE/bXUbIU9BXHFzoeecexchrtkPUwnJB4DfLGpXTRae7c9tXjYPZxi19XYCIPpirB
Q5b0IMgLeza/00K2Q1cWVb6wIAr9MSg7IXuwovoSSYG2+JRaEaqZwyhpxcEpqiw61DOwd9dKa2po
IU8kbhd62i84WA1Bsp7qmMTsowIuBbg5bM+6SRs9YzL7XwacK9UfjNGiLVn3KSc+sifLy5sZN2PV
aGvIgo1Eo2TGfx6w/dgnplvORq/6aROY9lHtIqG4aSln47UHbl9epTgbu2OHUH51JqTTvmZ5KXeP
GSj+0q/GXv4g05aP3C4we+HP7aBon+7vjq1jt3ic0OwhIXnV3u3QfOARo0c+xaHmU+bBupBI8VQN
bbvznm4OxUsBQxNEBbpRtxu/pTVRRWZKj9yZs2MvcU2jwxI8NIX85f6kto4YJeTFNpDONf2j25EM
SO1zFvU0I5GY0NyuNuNP5CPmqR3t9pdRyXuYtuUPro8YpgSLa/dS9VjnIa0190NRVTCpMys3XCkI
K2wfJc7UztW1NTPiAmiieEBzlFczk83OpK2Aufssx7U30EP1O6VqXWRTe+L8ady5rLbWDBTk8hEp
/+M7dPslx0BHx9vGYUeT5/KE1VLlF0nffOpoSB7uL9rmUHRKSOeQEqN7cztUyIvTy7mIr6bc9Q8h
ivNXpdSawzSZuv8fhlrqYCi68B3XuKx8AuiexiNfMc/1g9QkuluFoj4IHS7n24daSOJkjEucsG59
taY5aqJEaXnKRvT6pGGMz8iLBQGpGNr59wfbeNgWTu/SUSBgoi19+wkjXQGNKC/Gg5qdeNrs2J0L
qaRzpRaEP2QjzWuRmX5Pyr+HaFj+9OoEAFil4wXFY5GxXb2pZVqgDSoTOGSjHv2irVIdEl2pbLc2
RizeqfYH9C9M0Mcw+xzzayh1zm6ouHEMQewu+5VjTx97NX9LrrmXeV+uAK8tSjh5Jb2XnAFt2VJU
6TtEWuzsU8gXrBGfB/HoTZQceTxQs3hSWyN5qjQ7VA9N2xXPmdSKnc7Axg4HeEh8TZkQANv6WhqV
TO3NqGDb2ei44H6G4Y+ok4PZBntM1o3WEsIOxDg0fJeCubwK5JxqAAFpEWUINVbddnLGc9XNthuX
wvITo0rOplWURz2cw0MyzzFl2i7gh+GweH9Pbq0JkfsinURbgoN9uyeV3pCjzCZ/i9O0O1uBEX10
Mj043h9lo+3LE2Y6SxFo8WBaf9uaxl0Dgh/vD7vtj52EfqbtQPfCksN4aHo7v2hD37vUTutj0s7f
dIrSO4HW1vISZy2iwyBhCC9vZ4rWXVFYiEJcx2kM/cVXza2MZPYwe98rDm08A+Da2EQvlxisntuh
xhLXM7XkoyZlBTIR4II3seLvY6KNf83Q6r/c/7xb47FvX5ICIgVjdbozpZhbqYqonEhRKBBjsGD1
BiSi//a53HzKervc2TabC0rObyy+kJQ11oi6rImCKANff9WDSutduWhsAxqjWv9LpFg+QZ2IvxZR
Z5ytWhq/znOoXdLJ2lMaXT7k6lrj3gY2gT8n7+1awG1UTeY6l6yp0UiQJkXaP9Dv6j6YXdSdyM7r
b5Qgxr0HamNYatKaQbi+oIfX/aewbSnXUV69KPmIXWEx2wLjRxRPjzW1ktyDooywUFPaCDveX+mN
kcH/UAcnVaBuvA7SSitszL5NnItutNZRLfP84gzWeJJ0uJcxAkBYz+RvltHi2QAYsgipAPjBQPF2
O2vItlgiZ9AIh4cj4JX0YPYUPe5PbeN8oiu9YDEQoXkNUYMlZdM5RPE5BnHqS1Uc+rWuHRu4sTub
d+PO4yay8MbFTkenF3s7n3CeBQjDAs9yEBLuqNXqhzaM1Z1RNuYDPJmrnf1JkcBcDu1f9SmEXgMr
kNvwGpCqHQsY4F+HxDJcYc17On8bzwmwTLIDunoUGOEg3I5FPJ0CDgMPbea4suZOME+ebpjqd5P/
mrl0ZaWnWHEqcsByDj5neoywqS2s4F3YkWXuxDkblwM/hzgDRDneBLSIbn+OXfWi77jyr7DeAzye
isira1AELhWrAOmIRjk2opw8NVInP4tG1VUD3fz91v3Ej+BioOZKOA424vZHTFVhlDjzSpdOLmc/
5Pcg22SbXoW81s7W3ZwwYsu0FzE/IpNf7aiyyHTRh4Z0ScB4chWEVay5UaFh1poCZDhD1FbbUyFk
KXatoDfEEZBcfa1qG4mJ+9Pe3AtAPLmYeGZRjFuFFgznJK1hhLSxGgHMuSjNzzHSa++zsOz/F0ta
dKYBpH+a0nq6dAVS1Ac8O3XNzWeBYtb9X/M67gSo+NePWYUXpSLzAs5QLNRczj8JnhPYvspkvavi
cvDSSbERTIJf69jhhxKVrp0zuLkwpM/AJRdJQy7N201QNaXW9YjRXWNSQJ86XoLWO0jiXxgrZA0x
d+m8n/oiOCKvt2jOSc6VbyHlh/uf4fWNg7Ej+FDK8iRPwJtvf0assxlDswuviWG158wwJ8mb06jp
dsZ5HQgwDpilBclHg8Ne7qS/7pyitRwhDQrsC32EymvFIBWNojvOhilcJMqkj/fntfy92/eX8YAt
UOOlqwG4/nY8AXF+1p2ROy4rJb8Zy/FUz33nTonm7PAUtoaiK0tn7wVbv37qc7sPc3vgTokNKXJD
Wmt+aM9o5uXIHexcYJtj8R1ZMLCKiKLdTsuKjTzL8yS8trFoXCOF02U08gjMy9hrem0ORbue4t+C
GliHEnlCTjoKEwnaVBYfkefQv2bm0L/Hus35cX+xtjahscihMiPSsLUaZhNImM+bcXit9H446GUg
Ha0kzY73R3kpkK73BNoeQJmgGdkAIW4/npaFRhEMU3Bxom6MjlZES/txEhP+Bq2hdN+jOkkVL7Nm
esB9WbU/I5gu8QkpqDzxROEUhscDMUXA6Zz4SzaNTXwMe5N2UtVO8r9jzQPqlsFYNMit1FGCJ0ub
6qeaJ332+3miaNgIM/wT6THYON4iHGKEFo2xV9Sp1fttI8Fwny0jEh52IfafHIUj1ecqHT/gGDYG
LhWodHyqgoLtLCNR2XqDo+aqp8S1ZZ1DW650rxfCzL0YLbIjDNesQpqvM2u/b8fROVBTSHr8EoD1
PMrqbH+NlWTM3uGu26IdjUjlYdJj3A8b/KvOqZVnQDWsUsTnOTG1ZzNFsN8N8i4MDsnYZ/PJSgep
OShtgYhmKZep/Y4YezqHIfKZ7qKm8V6TClDC0yB132o7zYKL0Or6X1nOHHGQ5DJ5VKu2QrdmyJAi
gQzfdocWVDVKOuDEEedFS6pwG/pXn+ngwPYUYaTWbqPiwObmuTIhx9PU1OUiSS9+Un+P4p2HYuMc
oE7EQw1uBtF4Y6md/HVzBRFNWRVFkUusD+kD+wqT3TQEfTFT6BU75/t1IYbIGXwOssG4+tEIXg1W
14UW5jVdPDOMDtT0RxcJ79nPZtAXqMz4eZaihWiJvYFfh++AWNhEFEHA//G/twN3atFptWWLqy4n
ybcYe4TvgzLESKOrdnsZs4S3uC1Dc2e+G68wSQMXGqC4hf+3+ri2JoKuSnSqyKJonsCBO2eE4J8G
HVuE2NH/R39ROtVjTw286Kqdi3ujeQlBgGm/AAyI8Jd76a+ldfC607O2i67QKXMHxaK+POGZRN2r
a+HsNbXeF1fULdXGhf6bPQP56T50mkMWh4JqgmF8rZ0i0Q3n+zfVxpYDgMOGowjzotdw+7usLMzm
qJYBMBUYSPJ0krjF3eiPNKZ2dvfWulOqcpZcFdmEdRgSIWilznEt4P1HJhTMufNSJ/sta2Hhxp3j
HGje7vXHt6ZH73TpoCGmjhjm7fREPGXpYEPsQ9ZEPXKBKJcAmad3saTsaXBvDQVyF4XqJS0mSbwd
KmlBghFgsa0VWp4GbRe/r5Uep+p8Ot1ftOWErF4XWJ+cXYggJMDr1CIYHBuIiM4jFk+B5hapE74b
uqJv6X/H7SmCSiXvnJ6NIZfQhrx2URJkG9/OLsRJBTM3O8QBrBQHZP+NL7R+wqMjkJlKjFHaOTAb
m4VzSjoHFwTRPW352n+dlyLWBkoHqFZHjsoT3Y2f8zotnoFIm97MNekawzT9h5tp4bosCcwCS14X
6FKQ2ZY5OmSQUdV5da+aT9KUD94wNqmHFHLrjWX5ZmPFRQQSA3AWdPHmWsthzGKoi6aCpjWVQ4BY
IjVOfMdsEeyJ7Gwt4eJEoaPQSPl63WNVwqYw0fiSLhpe0S4NE+FpcWH7izLXqYhS6XB/l26EWhBN
FzrNAmYHuHG7hEESZLHVjtKlTury2bLzzrMTY2+jbBw7wnyK+gv+gjR3tTGlqJ9jK7GlS9rk6mmY
utwr5tz2mqI23n7slsmAy2JTgntZPVwx+F6TXinJtHAiVwhDOU1a3vqGSNUDoK0328OxM/4eb/UB
p3FyutRharoaFo+DBM8k05wfcVzZB3w+3y7fCT2YWJXHkc+IStTterWaaCYrGJ3LpM+DiwxMcUV3
Vfe6Xmp3AMJbiwZ8A4brgqWgeno71FTCqFBq3bk0U7J8uqI86+XIrDrY1/d34Qu9aHVZUgwi1KAO
TbF2nXY2tVmGiSUwUcvV/Gwi/N3Rz4+Hy5hbceHh6qc9DUntJAccnON/a72rB3dYTJhdOJMIQera
ZM/nNtfQ1k5Jns3PcuTM7RerGfX2oGPtInsqnaXKz4pZNj5gaqae7Dwxvsd6WwyeAUbmQaS5+dkq
ZuM72pLE7qY5p9r7tpKs4MgzX/xbplqGTGFvt48BuVD4yybwnFwoGLhvRSPwLm9UFYFqJHBy2R2k
wHbcUget7qK839q/UHpv5QOsz/A5wj9kclNjkPWLXefy4AWR3P9I1HjoTrBSjW9U5XikyFAQrtcE
UjG6pISJ21vNRNt/suI/2RCoNKXuL8ZGzEnrjft8yV+JIFZR0GyasRmVKFILNTEf0iEJ/ElB9xxR
cpPkg6RZAqTxO4USu3N2N3YcfRfYBXTaCQbW9jiNQgAl45KLRYVRHAdAg34qGuo9kzF+uj/JrXoL
JHuo0wy30Jq1293dllJr5oUmXSTM9c4TuS1MMSmZiK/ZgVI6SS6P1+DVwtSf9Fz7ifJZ9eaiBP4q
9BexLgAESR3s9jdkWAd2Rg4wMGtLxzMB03pBbc1ftDaZd57q1/c8AO4lNOBOBJS15vdlmZ5boUkr
fEAQ40x0K53TpOr+3P+qW6MAZuMpoXhE0rC6540Z+EyZE77jgqi8K6ZBv6ALqu7hrl4C8dvrgi4g
6LJFumDBVC4b6a/AI6fDAvyIwCOE7/qzp1aWuQX1pOQUaN3w00ThuPQkIA6h69R98xkcBT07YCPt
T5P8tX3XhmgCjHrT68BuSOv9cXbUXyUwGvx4bQgKLupW83gUodxSw5GKKnGrXmu+YKUXfbfrbBCu
RoPwPKljnPpxGChLjl2Mz4CiKo18tIaTUtJTdXzNnJH/biQFtaksG5HrU0KjNGCsyNrPlpo7hb60
MGq357b4Mw6FsN0WCXiT0vMUV57aj3ZA3bGIPldidnZr4K9DjkVSRl12hwnmd+1W344Vsn4Ax4Ag
2t1Hhabfz6QfZ9NDHjntPVDjDe5zFtqYlAbarxgnzKcpgnUbzYr5E25s9L94qJ1fUm3OD9Es5xjq
yObX+zvrtXMeAMlF3h1VqQVCK6+aoiAoU9XOB3FFzby5FhS+JlwpRPanl+zwTI6GXLYK5fHdlIc9
RYRs/pLNyXAoY8nyjd6Sj73VmU+9MOfL/Z/2+tai54QwG7SrpdWmrX6Z6OZoxPcGVX276U9YKtZn
I8C+JzeV1H/7UJDKIZMhWLMEurf73pZsmnkpmi6t1Mm+nHbYSeRVcEi1ZE9CaWNWXP3OIsRGzAsl
+HYoiV5T0giESDI76j11nPODCnr646gVe9ig10n/QjFEuJ9AQ+HyX53mzkkNLXDI/+Y8flY6TZxm
yWg9O9NqX7Ub+YMDKcHHIV52o7zdY+wv32x1l6DwSTrx4ouEwOntRBUwDHaXUhmutUT2s9ppfSi6
lRc6Ds670DOAFFZ7WjZbU4ZPwx0JvZMLefV1w8HKEgnF5esox/ahpgFzac1GlTy9G4JPeRBMAF6C
LDiJsqCwUHW1pO488y+vy3rilJXoYpLqQ1ta5cJoywyTE6gBQsJtwnXkpNmFPlDg/JmwnlD+51Bp
6tyezsel5f6Izrgg8SrONLClQ53rKvDh2P6mzrnxRx+KIfMBtKtIJ8uZfri/7zeuKAPZGOrOizCO
9fKY/3XfZ0KrWiWOCQwkYBu+ITni0xhSR/KKqaix05ly69v9IbdWaIl8l0oU4dD6qDmVDjLNqoNL
hnFN5ZU2GDmkhiPizhLledNto0i1YO3MY30uzVDIX5Wo0e2dVdp4UTnwxMb0ZGDGrtOZPJLJxpKa
mWvO5CGzlH7Q87Z8MxkD9waD3iPlPqSA1hWYMCXIRO48uGgJTpx+LZXmqcn6yTmA/HE+27TVv97/
vBvXC/AWChUQkpBzWvc8GyUA/92EwQUy2YeKqPrQahQMxjTJdopnzut4ltLS0qpHBwtg2RqlbSTV
/3F2HstxG1sYfiJUITXCFsAMCWZRgZI2KCUj526kp78ftDKHU5zytVcu2+rpRocT/gCEf5VkaEtt
fKS0nQs42zg7hHm3LD/5+hta7KCbAHB1Tb3GZWHkP2eKN02kNd3wA9lzqw9gvvl/Ege5xsDWHONe
lCjFY3CyzMFo9IURboa+oHtca/p4HCatETer2VE2c0dK6H+MUW/d0EznhXcr6VL/uhPL8IyVDf6i
5rok3ZUsze6zyEeqqmBnsho3GFLXwzT1E83/RMmf9FvQFjIXzf40GUBoEH7zmyeNVmnsU9AiY5Ga
7T/vwIxbDMUMI7In22nvub4X+YFiLwhnTxX1FiVGBfB6svvtg03MrYVe45dQYutGG67zskEa3Gt6
I4s0c7AxVsPp8CpDnHt5rtvEQG6+XZGIGDx/EaFuda4Mc2XqCnvqTj32uhxqyqcu3dOs0j8rWB0f
FTpIQ6Bl2nSfV32XBlvNlRxuC/DJtva9j5ZFRgVoenIfLNBlXzxjbD0gK2g8Rnnr9vYxowYF2Hwr
FjRltm3pg3qY6HZhOJkOkDQWbQq2FIOkoG+SzIu8zEH0ZauTSkX46RQqgpKgV2iUbL6AptZWMEDM
VEOIpuyab9AVsElCUbu4cJecSTZ2DRpMo10qLHCBTrL2saiElGbqxP0qF0pVpJTPBeECyNs5zbWg
FgbLMklVVggVdn2HdL1Xe4dVp8R+odP89r2D4CVoF8F+22tZJ+/dNEjh0YkUsU5p+yA1M/9aYdJx
1OsJdeNFLEfk5y8FLmfIN7sVKd02skrBW3MSuWSS1EqIwYlXdLvQOLJ7G5Uqu10FHVKUOgLHGtI/
qVc1ywF20Vp+nNG9+kfYU/NiZsNa3XoFav0XPszbW+j1rzpZC34mW0bDidko6zRqMC48tE5vHhb9
ovfemWWHPUGQbVgQd8HIvw4zXKfmuM+mHRs8XiGAf/1GiTar8bnc/OPG8b2XFiJh//WaJbPdQ6u9
7Abb7mTZoe3JXNWTFU9c5leJo/cR4gfQNuZLcrNnlnKvF9B8/BtOnFpq5tLBtabAmUcBWY96KYpn
qWf6ba9E9vX9Sb2JBnZxvL8ehjuszTvlmNFizLvJTP24M7XnjWW9Mebxkz/mSAFuVnrpqTo33F5p
g0TLDN/QDYzGbh1j94kmy3MOWybtcMNGMfSLxArtertk1PlmJZkeOHmon4TCQNlOvhmWEJlI9A3M
XuLWn5NJJliAa5ihds2mXRKoeBPm7IORSYMuA+dLyfT1trQVYKCKkCAWZZ4n1w3wJhFWjVkfetMZ
Vbit/ZIGEzYMKXd3Vj2OamsuaL6dW+CdRguEgQiEfP71b9hMuiQYoLqxRzf9Pl1tt7qaRsPsyTiq
5rbjYv/0/g562+lj2lAA6amiAA29ff9J/woobd6UGryRH2el54zXvTFWW2TR2sOlLE16I7JUMfSh
8lVjRbSnfCdcvUkOKFyW6ecuz2bQFt1YjnDuK3mpAvcm6OPXAf0FQoK6F1/mZAdo3sZbqOEU24Nm
/GTib/DHnaz/LF+7j0LcR8EVBCiiNq/XwDfhr6GxjSFs0y/fuxq/dzdZQRykSBl9fn/Bz82IsB2B
Hh6/vTj0eqzW8mmb4OEZI4OyHIiW1W3e5Wb0/ijnTg7nk8tuR6yTIL8ehVCzrsmc2MzFXIYlXidX
VHu7IPGp8L4/1LlzA6SWCjOAvR2/9nooZx5xY8QJMR6NRk8DV0zW144g4oNSdfJSgZHIsLNJB+Lo
ZAFP6NDEWS/kBufODW/4Tv+D2g+l9fVvMDAswgRp9eIVtOLuF0ptC1bYOBWUlRtNj3ErvTTvfV6v
kkYXfVfE0GCFoD5B6+j1mCv+E+QJphOT7HhR09T9tYVUdfz+6v5NOE6H2UMmtgS14DcwUXswPK3Q
d+s82mRdAR5uWMcroPDFxxqRAXkooAh4kTH2o8QayEGAE0+laniyXQ9Az5aLtg9RP9fE9wHjmyeV
IIIeUB1N01A3Nrk++OjlZA+Jm7VfZSukdrspFLPC1XfT35Nt1wT8WrMdEcv1x1AX2D/ZiYaJksLG
DDOj0bCquJvb5IukQ/HbU2X5EZtsy4uQ/Fm9a9PGByach376rrsriBesXzyMFou8RWZbuf+5L4TD
6d4RpZZgAqUUJ4dZLT5E5qbx46o2UJc3qiyacIG/6Yr+0nW9b6uTb7PHL2CsubQ5ZydBU1Ot2eBo
eHWvhP8hABU/GO2siAwNAJAwa7I4VMYO7++It/U/Jghc1aX/CmFBnNbrKSuXnUDcMEbBRzvSImvI
UGjNfWxBG9/kBJRp2NBnvF+mXjxuY1nfa9RYHqVTFrEz+esWSN6B7z6Sutn1+z/uzKEQ/CQuax4v
wVX6+lDwaomt6KgVmJrT/ko0sX1Y06U/vj/K2XVHOQTArEmL7FTKsrBGV+a958dai6RcgX5QCz09
s4c7F2aDigttbH/1RYkq+P8xMCceIxS0brlqXk8vaf0EpZ4piSdf+tG2+Em4OkVzmItWv5FLBSjE
bNKX9wf9W/U73Wb4h1P4ANu249Nfj9pJf/WSpkpieyexBlKAr4oyWeBr07j6CLu67OSfYpszFrt0
v/Uis29BVswGYr+btVxLGorfk8TmeW7sPH1aIAh3F5bmzDMgqJ8R9UJao156chZwFV5LfGh8ol6h
Yn5zHmpFVV9Xg+oQ4jKqu8Gv1WFUs3nsKmFe6OqcG54kjjePQi3v0En0thpOURl9TmjqecMXEk/r
UVitzrZwETk0xibqjWoMyLfncHH1S2jyM+8tuQXEmh0vBAX9dPihxPl6IlJt8qH/vpiFC2ShWCkG
zFY6R+9viDOHjGoRMH2q0ruWzclSu+myaENK1G+CraVfK8U/zqKrb++PcuZNJZgH/kyWBnjgtCXX
ZEala1rrxWm5OddIcRmfs1XKo57Ymh7K/j+z2jjQaGLDwNrjUG7v17u8tOTQzUPmx3PZJFcj8t/F
wa3VUF+9P68znwr4ClLwIMh2ssPJ6uGK6OIV2HvYDQ7rES315IOJwfGh14GzvD/Uuav61VgnJ3cz
EQFJCmIj8KZ6Hax+nT6rSoFdpOGaPjaU+L9j3qG1H/1knX6Opo1SLmVq+cOschvrMt+m6u42eXdT
uF0+XTizb6sxrPmeZ+wRNiCKU1cWNIjdoe10L17sRF3NGTisHDJy4LZ+d11zmkOIH1bA1YHyR7ZQ
M1NNVV7Yzmc/iMsPoLkCwvkU48y7vJVaNxLjo95/bzsapLShTW7Q1b3k5XNuKAq7wDiRTILLvv/7
fyU7jdqGVdTssdaW6T+jnNQBI3P5xXXaT+9/+jNnFKIo+iI7YR4Zof3f/2skQ1DYy8HyxaMY7UOd
pO3zNmbuBRXgM2eUA8rnQ/eT1PQ0Z908en9iIO5FoGr7ovMmXM/YfTzlLHUalr5yfr4/rTPXLHEO
l/yuaLqDQ19PSxa1dFO98eJ2BDYd7J6B30da0+vXzKh9N7BbP/uxDZV6XirYyOGEvOqlXXvuNwCf
gtSOZxeXxclvQFUZJ9JmdmM0QefvVmdXS+BNVlMECeF/FsDnazbaFMNwC1phu1k9LLcunOz9kjh5
knnl4E/wfalLnPogrFtCS0vpIvYz6rCp8qzAEHN5KIwMdlRXyQ+r2rRQjEl74aF7yxWiTUaDkLIl
6Q4hwcmd4mL95s5p78Se27nbwV5G+9jjf+kF5mRa0x3Klx3VZUA/V/MsmpdMusmnwne3h3Usk0uH
d1/s04UA1knqTGqC1N/JbZqQXmVVlYjYrIcRO0A+TTBDwYic3PGPRjd0B68eth/vb8MzpwtS4477
QmGDp/BkC5AKAtfvayeulfO93wjsYUVkF4oxZy4LwKo8EA4neBePer3XSSkrvR6ZmswxM6v1pUfT
e1XrT0yMnf7w/ozODkaHDQ0kcDgE+K8HS4p09ypfqUUXdRs36Lfc7OafkT/O9vX7Q51bPG7Av116
sE2nG2jQayepnEXEVHCANtSdPK66KC+ckLP7FCDz7hlIZPSm2bTotTUnayHizV768uDpTU2kWlfF
M1WlQob9ZhR3Km+LMqRXkD0gkIy4S7PMuN02eo1M8/vTPrfCBNDcXpREYIadnBvfbcexWkt2qtlm
txNFpTaYYQCWkT55toreH+3cIu/kIBiGLrHTKTeC8qS9bN7oxBq5fShpau0er9WFROjsnKj8kgWB
nIKo/3rX2PgDTU3LKLRvoQ1aYg5Lu1+PQFfU/7N8iDADqQahBV3t9VBIG3aiaxgKZkIZVLgRxX6x
+FGSDsaFoc6tHQoL8J52+LZ9SpjO8kHbOtNxYt3V6puJ8cBcLpeMTc8EP7vmHpBf4h5O3Km+hk+Z
xIMSzpHLa/+3xCY5CZNNyjnYnBX9YwPQ6m+iIweho3qrMGJumzKy7JmC1vub5e0zzi/ZrzLQ8fBf
T53ox5Q+upcbInZBIN1PZYna0iyddMIA2K3vzFWal3KIc0NyYduo64A4ob76+nM6YGfzlOAwNuHM
XcOg2rVvIH8dU6wobxZLXarkvt2qkHagAPBR99LMKWmOuvlUW17uxlAZpqiohxTt4FQcmgFs4/vL
eXYoVgzcJLZ/PJGv52YtugVWUzhxhfElLG4d71AkTI/9WOgXWohvYxFmhQ4YcTTFVvwYXg9F7EXH
G2PP2OoG96Any3Rc5fTDyBf7UBYu5dDMS9DP6jFPWIuL8L9ze3gnB2KGtnvzclhej68XlpaBQ3Lj
BU8hkBHp8BGvK+NWnxI8AHtjvtqsoVVBiWdSHlhNNj8g0NN9+j8WnEAIvMQOoT/9FROkvULYqRvr
o1EfTWgeISjk6towAQ68P9SZlArKw25JQ5l331An1ziSbp4L+9yJgX8jqIoKmPmrKrKVdMXTPlVA
Ka40Ufsfh2Fx4mVpsDJXEEbvtkqfbwfP6q9UPhXPriqXf97/afSKWO3XwdAO191VClBfAMp0svFq
zdS3Cd8ZlB4y7UeHzkSCnmaOuqKzDVYFoV7pZSibaZpCLFn1LSjHcbzrE0unLt6g9HZYU0DYKMti
rRUrsNc/zBGBlaAgziwCO9WnPhr0Wa1RMlktGtG97v9YrWGDrb8TlqPKLVPsgGxTvtjppC0vc9Ob
ZdjZjfg66aXNA6HlJZ55W+cgE5YgRwlIaSvwr6uBV22D7PoA/mWSR2A2cu1Qmr5MbvhTku22s7kt
gjxJjSHKOvq7JZJLs/eYUPFbn8fe9fKDNtWdd7X0VfY0dPpqfx8Ma7FQGDcRrDNkYaS7U72AH5hJ
7DejqvNRO9BBsSZXrdQwVILHO9z4/tjuama7jPlDURtquaaQZEL3ypuFULevNSfUdZmoyM4tNE28
QteMK57ypYwmLRXOMfcXo4naamoUtD2nb6/7xc3kMTXNonuYHANaF9CWvvjsojqgBR4SPvktKPZ+
95i2OyiomKyhmW6BBfps56b+uC0ALsLCkZYKO1Vs8F8sNP0CZ6TKxrlb9ael9qbqni66+LgJH8R+
5oNhPmCbjHGs4actZmko8KUBHS9hX3dTu/1Yls34ksDztA9D3XXpnWa4YxOQY5T41dVtDcsur/Ph
ij5K/6R8u90C+Gm1H1R49+3/IYIYBxN5YkCqBBxZsCba5pGDpZ12kNOQy9CFQJwHkxLFGDadP37Q
LK/GHrvSiP802bMGYdmu1qemcyqVBrXvzBJLSlX1D3WS98M/xTY0L46eOyBchL16t7nhpXeoueAl
UhRdqZCvMBMEEsouR6pd8xAC0at2vKtncxTXq+aQnAHcr7/4TdU7YHpMwTmgQvIyzcq56Tr8l6/G
1SiA2tfpeiMrMbRBl4tkusLC0sCv3vGqryoHGYwsxWRnATaa1kclOv+bSrLi4+L35m1KMqiFKhN1
ddd5dCmDoW00/xq+hLqv7BW86FxubnGNbuGYhGNJsHaUVWHOQU0PuI0wJ1FdwFHVYd/2pvdQZjBc
6QU3MMvHPm06rGvz+sFDaP+D50/WEIjBTvTITuts5vRsnX0AbKuTGaYpiCW4KsYWmmCjBEoa7fSs
9MYu7/QKdTMQz2vyYtf1ViOK6OVfISG5VehUYvvkE6D8M229vh0wm18+ldvSqSsNCoJECs/a/8wC
+9pjOUzOc7rJHcSjuxLp50Y0D91U9S0pqLB+V1O/affr7KuPc4PMTjABe9cPlZf3Jciu1XWvEk/l
VTDWSIYeWyoNf7TK6VZAT4s9B5NVWzUaj2J9Rgahb8KM294MsA9Wdex3zXCVj7XvhxIVODgqq5/q
cMJgd98uOY0CuNh6zidTEpzP5iurDTLNwiW67BI/0DWnL4/dWFkQynHk4tNq4mjNmSLONJLlVpmT
KkJCwKUG2NxRVnBbOX+a8sEj2fTN8VMxtK4ZUdpxnNAQbR6TA1Qq2JDz/pqOqW1eiT5doqSYOijp
QDizUKajHpeDtUyHehg0FZYrVfZ4MVPEIY0pKZ4QJHe+16bKhksJ2N8I5M1DQdtoZ/hSMz59KOzC
442EphAnZepPP1qfKsaHWVSGFlqa5fZHe3PQu3SRuDTvIKJKyD2rtq7BrsdpHJdMDW4XNKJHKSov
wVw7H7jBmrG7E6UtyieKQmN+6Gv++GAalpaD75b9P6DyvfbP2jgyPfYGpIs7qTeFedf7IH8+CW64
NFBimb0bNmkKwHXV2+1bVvljEzqjjcqoJvwVxzToBMUPupX9HE3WqqwrzbVq41p6hrRCv0scO8Qd
QiX/uDgp1lNgLkh3hsCd0uJ+nOYBbWsUVZZownGEvMVu1Y/KyYryKGcH1HFWI2MapprI1rDxVC0j
SG40rkd02dfHrDAnuruaP7Jfh6K/UWs+J1yIjbcEmMAgd4pCoPnk5S1t9mHsEWAry9WoQ9PKR4oU
MHo8gKrL9HMQ7eSEuZmpLNJ7xf855En25Jptr27KvDeSazAQunnAqBSq0Zj68/ilVFZtOpFLB9X9
sc2DkR4be3STQ2fBRTosXr5iLATtY6teABR6WLoVudHczoVY2+NQUTv6Obf1oocwspwpbBbTbg95
o9BMbJGMHj7oVadViFRv6/ehF40dQU6sPko8TLSfGDu3D2lbWnqEEEwj5njcRqOTgXJS3b6v1l7p
YW9by91O5wX/N0nx01WmSJ4MZ0zHI3qo/Ytw+qmM0KUH7mzIDBAvYiCmHiAeilw8GlX6dIX5GNiO
1R/TzxK1VRE05rLc1T0CA1dOx/55RjSi/kEj3O0De57LLEBHzPi6JqY2PkIwXoxgMBpp3YEGsB7E
5GwzCop28VsJJ+2+ZGlVrVf0I+c76SHH87QRXWWHPBVmERRTuY60upzlBquzKTnOWzt9QTfM9AlM
tPnZSIS41fVS++Kv/I3a/bqSreVuHao1S761FABFoA9JOUWzXDdUfHyjoduscjfbQqiK7Y8aoE8a
2nZnPQ0UwqdbB9039G9X5hhYtbLWsLN67BUzItHP7tzIH3L0lBn5dUF/Wwdiqm7LZKitK6IqS13n
k2r+uIbbzVEjm/Jn7auyD0pfDFbQUbM8btLJf+RAIL/XrqGJwNErZCVTbfY/52OGH5dD11IF6aSW
D1qnUTXgZc3HgKcLEqzqndw42nAR/COquLiTaRT3oyVJQOJkk2tQDczrJpYF3bjr0qq7hB9p5/fF
sCa/5ewZfWQY3fJZpauTRdTivScHTdVmipxhsdwPi5HUdmjliRJHoFdQ7Aa7I2QyOmXoL9aI2Gxc
VU7a3g6w+BItHBzprpGF1AfA8EwADm66HUI/2C6P/TxmfoKM0yyoESjL0p5du6vdWyIq+bmWoEF+
eGtZFcE68nzfG0NhOF+WYi2vKWtAAcvbbIR01FfLLG+XMrWSR9fM8+G+EJ3bhggS+7fCIag8pJq/
3ne+vvycio0+DgoxxQQNqbc/dFkp9afN9XGOmgaExLhKK/uXQYu8DNFY8Jcbyxvt6Qq4yni3UDJ2
gkpvgOW2RPmEuzBm5FMODDWWydTjertBbAwSy5gASw9F8zLjxwtJz1bbzAtGf+lJ8Zo9aG0CjmxK
unI6KLoOKZuuXgWSqHn73LWNAYVqZcV6sfUfx75s5y9GppLqkHK/PPJYFi4UTU3/7nRe/2hphbQD
axx1Az2SVqLEQOtiDfBF2NzAk9J9ctEJteGo2q66MzqUoT7AOpdft0HjfFipN9wPDnv7mPEgwG8Y
Si/UHbilIT4S/Ro6Fh6KUSM4SC+YGJbrMbVAYN+2m5FjI5YuefuSaaM0rmxUVT5mCqrBkW/r+Q+k
hasKncyZHrukTZcQGPs833erC3p6NGtXRlY+bCXyRqjiBlW+jnVg93pW8ZQTnByr0nTSY9dQeOGN
M1R1sEysVEhdjfYoaowqwzydACxPpSl+KXuRRtAos8I6hHpfQLOHzbti/hi4a9U+L8Aifxqayv+4
7mA9VTXq6FDwm+J3Pg7zb710nSLqpnR0oTZC1IrIqOyP9FULmA3GpkPsZP+98CKPdeSrdv3mG33y
cXKW8bZdmvUfgpsFbFG1qs8TFVruiWaRMsDhtn+Zza2qbrRK24YjGJTms2uN3bcuMfKPtAMz/NLK
qjugBm3gp5RP3ndR0uzDxbzJy6hBdO4fx6OLfJPo2dTGhmraLJqnTH9sPa3sY8wB8odNebMT4h+c
JoGcfCcLKblkn7Fs6FzKV+zqsNDduosljIUiAh3lrHeydcRLBl40wVtIuXqA/cPyz+zRNUd2EYtD
j9jzfsB03SagFajTV45I7+yq6coAJmaGw8cqB1LPkftMlO5Gu5Akjk8Gov1DvYwNKBiZkiJpTZH/
2rpksw+Un7Cis6U9fp/S1uheFgDdX8CezBr02RYhuUZk3LQY82lurNYui700S1ruDcv/Pk9r98vG
BI3UiLtD/7ZOSy+OyZAYWP1kq24fZN81D6ZbD98sVGB55WdT3ittML9SeZZbKAD3LYE17blra/Ln
XXXtmjtRPy5gIgNZbZ1346LvYcFnHqchKIcqR8oI7VPsMJy2+TBv6SJoj9aVCpNRT2KKDu5Xh7Jg
GdKMST55Dbrnobf24/BEscHkfanyDqUJv/DbaNW07VfjTroIWoVHVzRA6aTK6DqrdbNI0ysi9GVW
47Bo1aJfmcCVrkdDuiLS2mLK7irT3Z6Hqe3tK0C57HEwscsXMmpLhkqargozzydThN9BabZEn2HH
qQosTwkYugfsOLf1Gu1Jnt8yTbbPMs2YpQ8VBApDPhuh7cxICS+rVWsZOhLJ5vxuJCIPL+8XSM7U
5YC903nfy2U4wJ2Ublq/WQyxbVYsklYejLkhrpp5aX20XC6Uic4M5RFaIxWDPRsVx5PezS6plSfV
aKH2KRIizFlVVyW2pOuhVNC7LtRv9yrbSTiPMyqQbx1aAypFe7H1X81edCgx0tA8M94mIEccH+d+
k7a40Pnbf/PpKOgU8jiCUMXK5KQCX9i66Ks+1WGj6/n9IEhGc7N27sQKCWTS9S5crcr4z522v33G
v5guytOn6ujI/ySunet6TIOsvh3tvoxbX7kXKv7npkYnChTdbi8Ljfn1AnrgDU0by50YWyrv0aQm
TJwpxyf83u1Pfe/rSbBmbKj/Y1gPhjQsbeS9ade/Hlamtcy3XOmxYXX6By0voMZWIj9OxIF2aJQN
umStX0z9hXHP1Al33Ukk3Qz00rmZX487TTs0MSuNuHZrOy61Qs2R1Eu4H9ZK1ThI9SS9HfHUuCuU
a/QXatbnzgbNazyN6P7BwDjZR0j96BWhnRH7lb+nK2n+JNqiDjqnuCQsd2Yo5PjQBsNnhs7GKV6O
yKSuNElQgvPHHKVLmYRukozXq+z+s1wj0DjsvHc9bEPsxdfXa9paetpmM/rfzWiJQ4JBzTGlivTh
/SvsTNtkl6Glr0n1d8dAnIwia6WrdhZxjcIgpVOhui8Lj/NHK5mHo4N+86/3Bzy3grvE4A6rg4F5
KtM02UNbz5UPbYUE62BM0rybGxcZ1qq8pDd/ZlfioAKcFaYzUL5T8dtlQuXBhLjJG9wa/WHDi+OQ
dGvSXMtEG6/QMPbwi5RzQ5DYGdklM7O3Swu3GgTh3qOFAmGfbMu6HCmUty20GZnaR1fPk1uzgoFk
+5Me0Vdar99f2beXNnKbFNjo3AAaBMr9+lNWBvoPSCZZ8bYnikAjxsicUv/CQ3SmDc4wECygPNGL
AmP1ehjDbQi9+sKOQYmrIpjFOD76TYGAryzn5g+thOZxHRtxVWaaYQS+U3TOTu42ETW1im/vz/nt
J+YlQlxG52+aNfq+2/71UHkbZugumV6MBVh75ydE4ZppqhvKG+4HKhkFCqe+Cjy7Lq/eH/nc1911
3FkARKlokbweWVb9aLojD/I4mN6HRS0GkdRaH23lNQ+zkWj/+YplpjufA78vgn/3ZKZ2hu7o3PVW
vJ9jLnHZwsm28mOVtN8Tv3a+EgjWlGSG6fj+RN8eWOSdQECDEuYgQdB7PVGtmGALQzaMnSrdEKcT
KlrM0iN319cLQ719NRlq50KziTkwp0quJHBlUQhU2oH/bFFVj+m9pKT8mO4eQKUFBGByXOc/xzoI
Axq0jQl1eD1Oj+nkrGOrtkKPpd33sa+SX2LVLxmXnNkte9jGZQS/DZD7PvN/7dNuytocVw09Xgzp
9KGn5von3Gl5j62D3x9GLxcXeN9nPhsGAzaPFGVXIHUnt0/uqBHbSWuL15I6ti6y/GYRTY7tgVdf
iOP2rf46jsOugrY7WgN8MwKP15PDn9ScWqGMGFeg7bANjvlzF/27gtZp3wzIe4RQXAaULBS5DMLG
F26kM2u7C7hxJmgakxyfPJR5VlZuxZsdT+gzHoZpImVwioQW4VaEarb/jwOBDSyY6L9sJzBrr6db
l3SGa6lv8WQOethtZXsF2GGKhZiqC3DIM2Q2GGyEACAbDFDE1n7n/2vfDMKZG6EcPcakjpOta+74
Y3eq6ANjzoZffoWBVJAWVgOtuPC1IuQ9XyQU7sF4ULIvof26+oSX+OI3/zly4KfRuNaJ35F/O93S
NuGso8xRIBqci+fBstafxrQUZTR7nf2rM0gPL5zUM9fDrqpBPM1V6EETfb0YfQXR1XFLCEqgj+JJ
H5do3SwMS0WnbnZz0FDBJ3//9jsDSDBpW3KCkKRCefH0uYPSbNoTmVJMbcLd+S8Ddfdq8LYXqN9A
a/p5EEk08vIeu3xBp8yQdR2Vzehesq45c6J3iCDKyZDCXELC19PXJOQTo+55eNetPCZUK2JTH8XB
6MdLUKIzQwG/2FNArmPo5CcnunGlzOu99mb33UOSe/KhNCQKKo1mHt5f330Dn9wdHnhHQL9MyQWM
9XpSxijHdkQ5JjYp+vSRlgiKnaKtjQt31Llx9rSIFUSFjDTl9TjmklV5jXVNLJaivQP230TrZOoX
dsuZcIQ7kDcMwgQv0elbSXzeaKKz9dhZ2P/waYYCAdK1KMwjcsdmH+SeSdl0KZ02hQfblJfyzr9c
qZP15HXhL8xzd9rIyWUIUcNWqbMavGbE1sGIgDP8kLKh70xdueoCoa+zHgBKN5851D56FL1l/0K1
zv/qO531Sy+X+WuCZ/qGSo1WP6iegky4ZLvA+Uxt+ruXDbX9MBcZBHennjsEIww1PvsDnZpAV3gx
xBbqC48WQeGPMvPENy1Fj+yAasaG7PPoqu+DKLZbayylhrIe3I+oW0EQXAiYzjwLvLeAmaHQ0AA9
ZeWLwmvHkr0XW9gu0GJZkE7XUir8NH1DGGfq+v2dfHpmeNUBaEF1ZgegV3R6VRfgQ40RnkE8LU7/
7MPSvKpW/tFo3eXC1N5oKu5a7bA0KQZBDAKBts/9X88CCl21B0hm4VIqqO2OiTE+VJq7mA9bid5N
6A+LvEWBASsFLc2zb7rlaG0gJt9+5Mb27paN9mYAqwztP0mzwwyLuR3ar4WdrO5DD0w4HMAr/8B/
ys9/D6Ly7/RZjpioen3mOAAZZoHc4iSMMkJlQ2SPY7YI+iNDp9pwWXEYC9PKSVJY567+bVv9DZtD
NE7lcal0dFzNrh+WSBudagy1nesU4LYG5Vrfhj69Vou+vAjNzEDS1g4TlLXnpVFWzF3zNM/zeBSL
nNYHO6lpqY8I0frX9uzn1lNvpgVVpHQqEWThoe5iICd5etXSqXeuacmueBd6wJA+v//xT58mPgiK
tWAeucW4zE6FaNB/qTTOiIpzr/PiqVlGKp4YSfZ3I849/REUjPnVb7MlvcQUfvNAMfRfBgi5NLg5
pKRf7wUMXkxb05wptrwhLTFU6bCSyuY2/a63pTuFGf4m2o0j0b+ODakZXzz0MNdAw9FLv2BedmYV
9i1JLEjtAsr/yU9xVQFSHjRYjF79EBYAh4K2HM0/vk3vyunqLrTdMb1ws79JSFkATIgg6oGj8xHD
2A/mvw4DrEYgKF2r4hnsHGNbqfWARCfS9pIuTh0mzlz+yNak1e/rJYVj2Ke9dCKt6Eaas0ZaXNIw
PL0JiNZ4zdDc3Xm0sEpOflDW5EWOtOYa203rP6ZKK2JPn61o68fywk1w+qwxFIu9sxUIivbH+vXc
K+4J4v95o8Shimtb1tCCAVpcvb+7z42yl2mpr3G/EQW9HqUu/S3RzOl/nJ1Xc9xYeob/ytbcY40c
XN69ANCBodndFKWheIPSSBRyzvj1fsBZe9VoFuHx1YyKEg9wcMIX3iDeTEmbusEUVzupStYoKO+s
ZIpqqO5jHzQn9UuKkYYgVW/GnNghtMhZBl1Ed8+sN0bZSq4cz272cG/ysLyzhFJ/kLJsTY39egHz
BIxPAQXdOjD+ly+a9zUNWnUUb9o+8fZgK8J9CTN3GxqecRMr1ejkuj+tBA1XQf78ESEZz+hlgltj
Ca1XOsT4kh7xQiQ0aMTKnoF9rQDZOdi22SDedEVcqkDowB1J8lijJqmKzEGkazgTcLB/7TSl+dkZ
iKesPNob2+XXcOLt0WhxzKqMtICWGmWJbyHgETTTTSIl8l0e9foMbTTLP4wJRx2al106IGQHjNCt
ZwgdvV9rym7ErlIDBxC2nznAf1CvQlw7C+3aqFN5XzXEHY7QYBtq6+iRVY7SUIx3vKDXf1eUWh/s
qpAVyW3lsj7ppBmDI9Ks+4oHcV2gAV52wPlAmH3r2fvHIQ2iyvbmwMaumjLNbNEX+59YboRUgxoj
Cm2tAbZmJyDvTyqK+1/FtimizcebZBn7zVNFDYoaDV+JQvgiLVT1wgutpp5uKk3yHkQtM+7TyMfx
Q51i60cG+uInVsdttTXySn/6eOx3zsBZ5ZNSJ3kY8iLLFNwibarZPtMNRYgw3xijrP2MfZQrbDVO
iT9oqnvHMmqjxKlTAKTuHEL8njQDPhOS2lAv/PiBliUBJkOGtES1ag6HENi53Eg4P6FsVzbijaFp
vQDYb4w6lLswbZMURK7tJohBKkp09lN3VJWQ2FIUlG8fP8Q75zBnFWwVwNX0e5Z24YMqZL43Vv1N
kVcRFXtx3IhC7H0iDCxWTsh3Dg6qO2jQUd6kRvcWsP1yB6m15xH3T8PNBFbwWDYxwOe0LJzeL8Tb
jIPfTeMo+XOS/+P78J/+a376cx/W//wv/vw9L8YK28Rm8cd/HsLvtD/zn81/zf/sf//a5T/657F4
zT411etrc/hWLP/mxT/k9/9rfPdb8+3iD5usCZvx3L5W4+Nr3SbN2yA86fw3/68//Nvr2295GovX
f/z2PW+zZv5tfphnv/3rRzc//vHb3Ib4j19//b9+9vAt5Z9tq9fse/C3eYKy1zpkVfz5S//nX75+
q5t//CYgM/131YQyQfpOwZrC229/61///JGm/h2aHb5AaDHN9B/Gy/KqCfhnxt/hucKmpYtGXZeK
JykUFcC3n8nG3+fwxpjjDEpe81H9P0958bn+/fn+lrXpKae8Xf/jt7cSyb9PVxITliVIjrl+TXmB
4PFylzQR1cAw6scDRBVvWxZxfdf0UXs0qfDQ9u67A8WcfiNJjWnTd5tugU6g1SrGCYRioKKghgZX
Acpmi2ogbgVdxQacjX1b6mJpD0HYPoWpLrgRXNpqaD+XY/itj4b2yYtbdUf3NbcFYdWpcXGP81o6
u1qi7zlvvVkZ7/K1+tK38sLIhkNSTOZNSbvjpaDl2FeTsHt7UNHoHb8OOYz1cLwtylXZ2bdk62Jm
eQLyojdizlwyWaTBM1czUgpJPExBt302yzE7oYQU5fsuFjaZWQ1bakhi4IKk9Z9xXNMjxyQJfY5x
NK8tL38QpfypD0bsl3N9VIFN59a0T2NdVGwk7rPnNtei76ghpcdIiek3KLUBgIeu+c2g9DJ6WhPS
JDCl7yvU9XM7gXoFMqONBsLPGoCYJIPeBqkoRIYD4Gnl+H27bBbvT9VmPn5J95A7WMSFVQmYSSLF
OqRcGY+J35STTcyO3U2u1uBmwxkhqdftuM1zX0fU2FK+dxla+GFNQ8HFnGmV5bwIc+Y0nN3EZsSo
jY4/FkuXywK+vF+MoSofMAwv3TjIsh9ZAteWmkDs7bRyVL8qca+BaID2c4z8YrhNOiI9fIkEAoW6
GHJHMM1kLVyfg7rLuQLYS3WeyJa2GXHf5XPVYW3pcVX3hyqMXrA1tZyZc7FSu1Tn37IYhR4Vmm8U
DJF9XfJhOw+vRQ3zs4OYiQPEmb5h8QnsXC34FJdlc4uD5fQqBbKwCSZR72wazdUWLmv6lCa5Hzp6
3iTzN6NQwiXjdS4srtj2UkXYKc3UPTVYWftgNYzoQa8jkFjS2GwQGTPPqSRUGTByiDVabvkcDKMY
2bUUqp9UoEsvII1eQg3x7U2AnS62BHXgIq1SuT2V3Zke00SyWxsQWLEGK3+w3KCYqnKSrczRggo1
rxAODQ5eMJ70mgiHL79ENfVyHgWDeFDavHmW41E1bW3M0E+vJRgQQh7WW1K8rVrTU3SMqTU+6bCm
Y6c20tBy+6fMUaoo+fHL5fKvY/vXY3oRXL09loaOLVaGc1GPjOryseq6prNZgMfMio5yhTfJh3jU
U9eTkeZJexF0mND3N+B5+y/TlJdbSMLGfkTv9nnlSeZj63IRzeoLyATB0IefvmwCSpPqR1khiAcB
wQ+3gazuu+o0q+tGNYxfSNb6NvLzKITrKY4vbLlKtvOaCUT9My82sc42stsRWOTHT3ZZbAP3P2cH
MNgIL6kLgY64nKJGSRo/AU16NuLsWyEzTaZG9QanE8WJB/nm49EWAkJvwykgPgwwGLQC2FeXwwkt
pQ4027tzKpfPkDPFXVUdyAJGR8qAgUdUrdwgbn+IrVrsFfG5tP4wMRuzNQXI5lBh3ZIiLb+yfJfn
yNy7NORZgQVxGWQMFmm/gL5qpfa6eK4HpfyqDgkGq1GVrZQZr25XNEXwhpfovtPvRm5vsUkEQdbi
tvSl8yiiZNLV+AbVZRrcTZ5oUtOm/AVR/aUwPCpjlhW+RGmfrUS778w/HxrEjyrNzEWEOi7nf7KS
0ae0TLA4WMMOalcBWlgkU5fZG2gJP3SWcYAsHmHmjvayZnXewTDjhxTDezv3LPD1otJNjqci/7Sy
NuZr5Nc9AmuVOhhNcJSEDGT6ls8W1Ro4Wi85W5kEPrDxTCRZhw5SRh3Cjw8VZzZm2IAC1x6BpvuO
TJR2XxNFrSSE73wpnoS1gO8y9x6/5XKWVD+D4AN19yylUrLTfNC+ylBLruk+dBopa6oV0Z2WqgOI
Tk9c+0bvzsMvoy/2CMzGFsixmJwHeHi2UtQi2rdwLkmQy89e2Y+AMgqkpPJIgnvVl06oZFszsvy1
BXt1NqBixUI1KI+yLdCqvZyGAX/JIRuE4GwUkCQRITXcAj/LvQdt6gxwBGBsUMdOJniZk7VfUez7
CnxkOwDF/4wWo3GK2lA56NMwbfsgqVZOruuvNItsvameQDxGBmARlrSCpbAgovD81icYPKM698q0
1wbdv5OinrunEtsH1MesO72DRiD5hb/yDPOSvFiyPAJZI60Retg0ehefygxB2yp5H55F1XsoR018
VP0x3wA88W6Ap0ugbL3gwSyN4vTxZnnv0+gIzvGbtLmIurjZqCNo+A96DFxq9VZpWR5BGocO9Klg
C94jWVkLMnnV9ZviBkUYQrXyCiqA3VHaqFUUncEi1w6ktP6m1GHi+LP2SdiUo12Ap9l4xDeY+Jrh
rhezyQYUiqd8LilOGUXtdqzKbKN1feaokl+6YpSrbl9440sdpLpLa+CLXhXS1ofUtVLgfne+iGBJ
HBFEJpC9XMpdGEpThar7WW5bmMGxMrlhEj1HUibYUqquVUQvqwpcc/O6APrH1SrNV+wikTIH0WuF
KYnOZWA8eXXc7YrUDLbiFPyRR9Y9LLu1ztL1yY4wJ2gRmofE6CAPFykpUsFTEkBePkdaNaDYLj+L
Ve3d9GFgly3l6yk0mm0V54/ChBdtFikY5iEoAX1jV1Gg3sDrE5j7v7pMSdHnlsKsysMtu9gfmW90
gZBzgkj1gE1pbnyR5e48NYHkTuAi1m6Q668M7nmm/VPFmlWEF7tiot7atGMTnjNh0iC595GqOHRI
oZNVw1T9UDPpRPl/i0o/gVciVxiEBYKJlmgdTLsuFEQQGNq+80fts+lpybdZ8WpciTbenuLy0GAf
AUMFvkld2JIXIRfZQFqGCOafZXKAYzdI0+em64ObAKJoCSNagV+FZ1Oi2K2ZEO8Hnpdu2kGXQ9as
l75YUTvcwypNvps+TEG7l7oQ+r7eqq5cZ8oha7Ty3teF8Zyhbvj88RdVrw8Cjjvd5GNSaqFkufik
hunR9gcfeU4y5Du90iw3iZxM+wwyEn4DkuKSX8hO2qIk7MeYP429cjfS6nvWPcnaj72s2m0e7yHR
lrbcos8kQvtzCiwD9MAwbNmM+1todaUzCIgq1FCLKeLfWFDLXLXSLTvv3srpyauf9cKtVj2aehZ/
8jSrcPGYG9wyET75WdYcxgravhIPxb4vU3M7FzGdsbHkGznB6xMk11rj+iqOlOeqJWUTCkN0QZZS
x8IYi74xTMJpLPyWs68uZg5TuAKafrtUFusH9O2sljI3LPm/y7PMAlSXSwOA4tooR1eFgIZ0Sp64
MTeRW7WSb9N2aDaYW02fIspXDmS59pgX/VPgZdMBAb78NrGSyZbU4htslc9tbBku+e+TPg5fIf8H
m8lPN2Jd9rtSbrydJ1NvUjs+SVml5coV+s6kcXDNCfysswPa6/JtTLEdqZNKwglYATzfSk5O1hRE
3z9etu8EC5xD4CLwUyG/QGvnchhPKCh8iXp6CkM2Fn4WxLT+QMquZEe1bo6RFxjb3ssK10zFA5yj
dOUGegOqXH62Gd6rgGYmXKEjs3gCsQGUO0AMP5Wd8RQWO0N7EDxwFX9EUE3LxtjURnwnTRurH7fV
ONwrJbJpQ3sogp++HDpDZK0ADd/MIq+eiKYZPCDiKDAnl3MyIRcj+OIA3dVvlL3iUQjDOV3eTrjU
Omhfpnf4m4lPXVmmn0ALZzsAxJMjel3uAgUYocxUtQu4qfgxtW1/yuJc3BS0ZYm0YvMvL5P5HiFt
oX2E9fXy0DSMXi2lWE1PKMtpm7Gveye04rUbZI5olzNC+5LqG8OY0tKHI8EcoYEZl57MoKt3cdv7
TiIpteuN7ZqJ0PVdhRHqHFcj00r3Ybkcgi7Uxby3otMUYnOBsJJu+16a2qEhRw6c6rWP/c6r/Xu8
2e/k8mPLagTCWA/jU5SYgB06tr/S3NWxtQ9UCcJ4cMhM5HEVPPowlA+Ffdllu34G6XXlrT9sP96P
82K/nGjK+vMFQnEf8OeywwMMs6mGsUpORewFdqFR5VKjYNfnXbCX9ZgAEeyaTXyPLZAwrCZ47w0P
PJN+31w9JA++nAyt6tD9AFB2ClV12ulGVX3yxtI4GEp/ixk1GjiCrBx6VWjxH5Jaa6+M/QMQMf8+
61DpgC2YjbdjXEl7X6QmkUFV3wvF6B+sJkLKQPKePp6u6zzDQGZyFmlA6JHC7+Lj5YWO3RFFvVM9
jQqRi5k64K40N1P1Ga+DJnptCLAy87Xq5zvnJkULSjYoTM9VgyU4ykiw91MllAgoKI7bPg0fkaib
Pned/EM0/en3RkK/WYGp6URW6NkUtv6aoPEcS/ME80oBTAiMcxlwyOUApLebgpNV149YP8mnqpZR
JcuybGWWrwrdb0Mxw+xIrvErRSfgfn0JDoqhhnyPzFxP2TpWYHDm9Z2R1g9FZukPQde6BTZPLZR2
v4LBR9vgAaKKsRInvvPNgbbPABEOPihpi5RF7g0dIugYnpTJEmyviesHU4+1s2xOz2FV7ys9Sz+J
qBi+fLzWri9k4hcKH3OMh67lknwDfLosDbmOTrOuwU7AXXFmZa+xUa6PP77mXFegHqbRzVvUFvJa
9aYYFbBTVA0d+n2AHak74higq59qaVyBGl0ffmStdJUwVOPivVLbVUs97pssj05CaT0lWRVvx4l6
KhWE/ubj2bvO/BgJ8BChvQiYYNmTqOQSz3OEBE5dL/3Im1HZSJ5cfcFE6XsyNuKPGSe8+XjI916O
QRHuA9dO92wRQeUIMskwlsOThAbbva7UX3xLx0pWF18/Huidb0aFn/YqxFlyl6UOd5AP3VRzNx/L
UO6QTm/0vR4Or63cF3cjDfqVDfBOojQXy1kbRCfM6JKpIxWJR5FJlo5oChsHTYZnbQbh9DAB73Es
LXRLM+r2AXjqe3p15m1J7+rZagu3Ckvjpgo8ECu+hmiGUhn+97Zphl0LzVwJhvgxKovawYw0XAH+
v/P9OarmRUYIgQnI4mPIQWmiOZMrx6oyVIj9RXQWcvW+MYgzs0qo3cHK6//PROFYTMucYiWF0/nD
/QJiGL2wyJq2lI9anO3gwNw29VPc/lQE+ZWAat9AHkXaCf2u1BHxC7AjP0RY+1ZF3DxLUVrpPpuT
YHHG6I7qSXvMrlfOlOtZ4TCZXTDogRhgexezknrI9UVcnyc5F09taz3Wvag8lLJ5r4pV+oimW7BS
C7g+xeYUle0w5xUUUxfRdlHUk1CWnn+ighbBusrMTZJI7e7jHXHVYSJZ+nWYZcUhI9jvc93wT3q5
lasGmn1y2yG25tCcetaT6Xkym13qC/eVOvyBucpa+2b1ARYzq40YJYed5Z9YHVuhRzFECy3UgfNk
i0jdtrPig5BYz6l36+n+JrWmdmXxXR8KhCWsdgDZnF2UXy7XXu+VsYoAIKdPqWD/HjHW2P6UfDV3
0/r3j6f7DQ11GTYSDlDdoYxHt+aqoZc0ShTO2lAnpYweRYkgLCk03x4ziEyOrORbdYyqnyQt/t1c
hf4qiaV516h6tldrjuJYCgKbMMe6r0df/Bk1CMzZGdqcs0hS+VrUWG6Cwyi/UFpAcEgYfeSkYg8x
cWwq7/CIC2IXG4fCBVUYIQ8k6046JOMhMpHBkbUxfpDNpNh6Xar/oQhl4jSQVp+bUfLu4RlZK0fN
e9+eHYXmLo1FKD1LAUpPKVsrLsLw1MqWdaun06tJo/oW0aMtGhPtrWZ0VN6nkKKW4ecbGtnS50Ip
VkrD13EK3dUZaYjxzNxKnK+nXw6fRlQp91ZScAKl7jt9FP+0pjLcdVUf35PloPPTtD/SpBF/frwY
3hmXAGIG7FozR3cJVpG1YfKzuvNPfqGPdkSgf85b03/0RvkEMzq4GVJcxLKoMVbUuN8ptdLAo9JI
3kZIcQUTzoW2LUuaCSdRpmmnmebPxgOOlypyUjilH4bcjb13axXCF3ForPMoj/IO1RawEU0QbLQ6
BBVUqMfINM4fz8k7Eezs1gbFilwZVNsyaAyFrJrLQ9YxsuRvBWUQp/hdBhbwrFOip6EbfwJkfN/q
ZJu9nN62Rvxax1J5wDFF/+sn8FxsocqJvgBOJPP3+2Vd5FXtV7oWWcewiodvEAxjWzSmeGUVXAc/
dAy5Wgh+KHxjK7QYBQEflBM885jm7bFLguG+jqxq13eVHq680DuXGBSkWd8WqKZI//RyKDmblFCX
e++YUmnbxFYXbX0kGO3S0Du3VPLOSQp5TYH6nbIRG5zZmx2W4bMtvyiaqaFeRYF1FGdzPFut8AKs
cx0BGTX8Go+VgVSkHuySduT4jfAKdPvJO6M/E+wteLGx3VSG5dRNIdwCSG9BS5niz7pVv6ysvHmi
F0czgD1qM+xEBAKWBh5o6KA2iVv90QdqvM9lZDXjER5nU8nt7xwg3zKkLe6HBo9Nnsq8MUsRpkEb
fF95juvU3gJcgALJLA9OF2C+r35ZdlYsCFJTesUJT8Tid5DWCUqKbxpLVe+OdHZdnWRtL+veZ0Ed
+01HHO924+AUwpBhmDBi5Rtp970wRnYzJeF2KIIctf1BuEuSQPirtyfVh9lqhKgNojb88MunlSDf
KjmHyUkshxbcdUXRv4k+W9NkOcNk/eUl/Cfpk3OaYIzAejE5MamC13uKTwrdRoAXp3Q7CGbpmlWW
bPUgq10u3WTlvLwKxeZB9fmc5tJWjWWEgJMhGT7kjlNPJcahLJ2A9k7XRBTemvIXCxDCBLtyLhTo
FnyHxbuRt+o50jPWMa6jHWUSKtoZLJbIbtsbKzRc01fwkdz17WvS3eXCzRCLx677LOc5gkPFnYBa
r2+X34ew3+VltNWKz56F83DY8V915c68AkzN7A6cNfGBpU8INmlR0Klwy5pKJNWODT2DjZF2j8ZU
Rbs5D3oCOhfvk7AV3LGyHjGq0267FFElfLdoW4mDmFHlF419iCXTSvZ6fdrge8Tn4mvNiKkrjQgy
8hgz7NE/Ib6pb/3KC/c+SdJN1VW2GOjxXi1oA5My+A+mGEU7S2JXoUPf7hrwU77dmGZrWxWT1ozh
q08r8gwMbFoJu+dPefGpEXzkO1NBpLMIbmlecb/scS/zO2xmRfmxb0Jrq3WnKb2VYgpRaSyl7sqB
Mh/rF4ORUxFosEHpe82yLpeDqfEUEy2SxxWCqR+rXD2i+g19OOoIG/3CuA30Gqlf4l01N6M7PZBE
mx7CH0o7sxhoNW4/fqDrtFgjeZhbTFxEAGWXvX9zai1CENk6tWpt7Ya2nmBJipiX0zUKH5H+Q5Kp
s76awGN2PR5kGyMvZcHVNIVvWA7prtRC/AW0sn4ywQJ9R4SUarDoNVW5UVok2UbL/AlWWWpWLtCr
z8aDU0Kk/UIUDwFosUPVuJgmCdOu0xT0m2kIDUeQ8zO9Oa4Lej8fT9N7gwHZpJZFEDIPePnZAGL5
alJp6ilFcfUecdfM8TIajY3O1qmtQF4Z7+qU4+UovqjIxrBLWSuX4zWI/Uxp3/JyWdDYiIMmrtGJ
a6fcu6OwCpGnYiWC17scJU2ROzUrXT1B4hicDiVPJ7OUcuVWeqtSXa55oHkSGikkdXOJbnE8gY6O
EniRximV5O5eFJr2cx7jHtfWvfZoKplI1RM9YqzAJsGu67h3GrCWxqYXgMRsWqlFIMtHUfaUE5zg
Kg+J76fRjMazOdbep76t2hD7elFvUDes6LEElG/I4sQ+s7uhMjeykfsPRpzGny2vB8StG615l2Uq
2lCRV9TbzMsQsRfH2SGMqCS9iSoUd32BPztAOItvVtDtC5EyrmN5lYzUsy8HKNDqHbrGUZfILg0S
jwsQ7GVc6OwQSWg2RTxIW09FBdIu/HC2WDYSzxW4tvztX1yc3FQwToECkpYbV15FZC1T0CISelLD
LNzUAIDtpqhVngpPM4VGw8rifCP6XXxQpL1k4P2ERgTLMBwv102DBl/XJMN0lDrx1jS+Sp3y0rTm
fYjupQ4Qw49uS/MlD8bHPoltCWx3GSV7ZQjx6UVuHEl3pdnLfesIBgyTn4n6Sj+YNrFMSzi0izJB
thwleE9wE/ms0KOIo+CuoJGUUbRLhc9mNzYO7ZhzW1nbXMo2YiK4Tb/SGr9KBua3pP+HgRvkEDDb
l2/ZErz3Yl9Mx3bsyPTlChVVnM9/hKCsP/6A744EQ+LPxghd3cuRel8JOjNQp2MXGePv9LfvWNnZ
DZ4tyebjka6zTV6KgjJJLpwTkPiLgwwoICZPVjkdc214RBTre50kZ1MHAZh39T7scqhiY/MzrLxd
AEc2iZJTz6UcB71bmBTwxTXNuLcQermYwMHTJqH8NadEly8fy3IojmIwHYPaaLB0ltUb1CyxC2xU
z7fByRWbSh50RDsl8x4VIno1+m2datJRGYTMNSSqJZ1emA+GUshujkXwSq/96pQ0qUcgpEBozTNy
Ll8+YC6S/Bm5IR2FyYpuNLMkAozr08qHuSpAMApx7fxl6JPAF74cpeutRi7RHTkioipvJRlZNK7O
RLvpiUUhynnm1za3TkpuyXs9CQcsfVA17+Gj7PQwiAK2fGscusD70SMyWtlhGMysP7wvOkFNV5bR
G/jk8qOZdA4hPnElAkQ2F3sjjtQCpT+hPRo6t2BnReEOOUVtm0qTXJJ51MmtpQnjIfQxJy3UWtyR
wQcn+ODBF89XqlOCit8uVSqdUwognTRg12NXlVXZUtWOTlDgmzhJKAV1NNgh+xoIZbR4QNiKj9xp
l6uUzcREtDGgTHeWMm2tLK2/4+qIPgUoEO+mROYZseqx2WVWktF37WEBYQ60pYwg37DO+w22gpU7
oA13S/PxNR3DdtcVSvMpHHtzK4TB2Rwli4VYSOFLP4jWsSlyVHuVdNh4nYY4sH6PlJm1a4W0Xzli
5XcWHWwU5Orekk8itMvlUMRVKGIdOhz1XOZ6s6Cunn2k83uETkH8l6I71OMXBLG8B7rvxjFU1fEO
7GB4qqbSPCoY19y3qRHuymCoMcux8rsGxX+3r/3hoQBacjciHfOqopbvUvAX7RKryr1F9XVlYc8r
YbFSQKjMQQbFG1oKixdBWjjWxiDoj5XWS5ugJxFh+QLrzCTxldX1vWxCL7WbsWu28VBJa0iFed8s
xweOL+G3RUx6TVov6XHUYtod5SgyvkhCDeDZGMzboSciJQAZd1IUlp9bza9faoEspR0qt5a8fnY/
XCVSz6HO4mngYYG2QuNmRtwuDrvRV+SuLRrjCHkvuhH1EmsLc9KMe30YHyezFTuergndOOoUSu1R
/S1t8/Y7wtHjIw2H+knBWsBOCQ7RPhetcxmX+d2I3emDgMXFMVCteAshDJPeQkxdetPRtpmibqMP
vrxNrTHleq1xEMG6qcIjK2z0l9Eog09ZUSAj/vGRdhUzz0BNYPhE59TSrlq/GMFS8qzM9qhgl7iN
0jo6grmJdkB/JVwv+mqlMnCdBltzj5kyJHBZcDdLA/EeZH0hyZl5RHav3iLRPb2QQPiH0CrqYxtX
ohtVUrtl9WMCMEwlGjBq96MNjPwbALxqw4kqO/IIR+7jibjayxQQaIDTlwYHdJ2pjJ0SqZlP7bJA
cALqYa7fFHLvr4wyX0MXS4uuyZxs0ysmTUFQl5//ksYqoHBFOZyso4VMdJfLwpdG7m+zvJD++Ph1
3h+ITJECIkiKZSM1SgMt6QLdOqa4Ahx0AzMWwwvqXVHL0Upqfp2d8lLg+OZu+1uRfJ7aX14KpQtl
NOXEPArIGv7IABqfyUHFr3qVIjcZTYhIj+GzIiSli8XcHCBikeWLo2ZbU1q/CAL2CGFQ6PsxHVOu
FiF61nOh2/ck4R2qtFMEBUizXj+eoau7/I0XTGsb0RGEJMzFU6PwZ0Y5sqJH5PYzexAlnDtCzFls
JFX7+9gcrYOAw+3nqYyDlZv5qqzM0DNem4VAPYOtcDlhCPAFJHqxdTQRM9yI/aMxGMjAmx5VMj2w
49Fbqz6997IGW30u8pg6b3s5YqX5oRLHgnlkd8bu1Am62xWZ/8BnxW4JWl5wjztZ2+AziHPZxxN9
nVryutTQIU6DskFjYJFaIqyFoVhem8cmHKVPYlb1thK0jTtVZn6Iu1aCyepZ29GsmsL2TXNyMaPJ
nQwDgG04lIQNftnd4+NAq64cxZcpmvkxoT6V9ogHEGlkGTB1E1TINm7E+0kTMEVCFN2VAE8Dph6F
ytUCTd9MMDj3TRMYb3QEf8MiaOAZjckWVfnxKDSD41PMqZ06EhrkS4oq23SpoOIDZVmTDUAy3Fdi
GN4G01Q42gRZWMW3x8vK4ibyu+YQWagM52WvwkWWIWek5oC3QSsqTx/P6TWQk60N3B2aowlzme13
+UGjKpDCpI2VYy4omt3jE7Efy7Q+IJxmII/fYLvWMLV3xPSfyyaRnAjzD7fQQN4QK34KGznaBBDw
ILC24AQQEasPhqeGG8Qy1sAK12cRzwpGAewjhTVJXTyr1OmtUIcJ3a+klr55ZrZRJqjc/hQ+fjwr
15cZTQgUxMS5PcT/Llb5MIUFuJ9GOUrTiWDVux17w9g3cvE06tJKyHR9XzDADBzlzgSstjxgjXzI
AyXRlCNoue5BqhvNSTvk0f7yG3E585EopQPBWQJ99AERGkUVlGM5ysRfXYtvVhr8EaiY6xgeyIOP
h3vnpYCx09rnKAeBs5TLLKW0LU2VPuUk9PQ5jdajpeb17cp3uoYYzgqZcxqF5gMnobyIN8e86lud
/OAo+v6L1gZg50csKuxabCJb1Iu7cByiLQ5a1SaqU/WMutinj990Ib4HxpBHgMClE3POvgVLg+UE
c4ZeKifl2ExxvFHSpN9PWWieGs07A6cYv0LF40rABC75IhXowOpU7QcLyncbjcqhkoPfQ23sD5AX
2rty7Ad87ERzp5hxvsWEqj75Uo53z6R2N17SU7jr6rsRT4fGryBo13LhmF16F8Va/pCA1UYHBhyN
XUFdditk4G6jTMrXYq+rwJabGJn7WSJ4xuEtk2T8q8rKslr1GGJdjQWEMdwnOSGWEify0TfM8vdK
sE5UpDjx6BQAa0AZ8evHE3+VavAMEPcItUiiZ4OEy4NLC3yK0qmiHE2YSTetpuFqAa/yLk/NFtFK
TI60JtuCVj7q5ajsPh78nZMIX4a570YeD3BlcUDkeIKGvVEoxyTQ7uWukRMbK5xDq1ZAkj8e6p2t
ROZt4YtM8Q3Mt3z5npIRjqMQ5eYxx+TlD9/KXkpsVFZW8Xsbic9IHMkFS2HCWJSgBb0QBUFhFGXU
4dYks62Jxe1HR3RuISHibwhd3qEtaey01HstYyg7H7/odWiBYQigFDazTKipzR/8l+gvjvBybJXU
Ova+cS+r44M8pulZp2rtjGWe3lsRV2JadCsx1DvzC39hrvcQT8OGXBwhU1OHWLIQ4OKDIm0Ly5c2
+E2uxevvjoJ0OGc9ixWM8OXLpVLaBVXrWUcBxukpCcV7RRqS88cz+E5OBDOM/T3z8ud+yWIKcWWx
cInRzWORKCe6hL4twd25VYKiuC90tXxUcnU8qEb3BZEq8awFKSY06HNtEzXrb2LDb25brVm54K43
6iyJDwUYDQzMoZdw3VIa6RmByzp26vgidHVzF5UwBz0r7yL8fZrYUfQeXnhEAnQreKq5chddrytu
V4vh0fLl+y6JhJUp+lIskVWoXjPiAdvnbt2U+AjHZySaKiHLXMqoa9Cm+YNeJmhwBAis5n4L6gjL
mykJQhEnHck4GlP+nMQdcDOELPI+wq1G+KYIXbdyJF3Jv8hU6cmFZ+loOM2sssslFnex5NeYjh+J
zdrdWGnhrrCmcIZvVgcMd7aGWUl3ahQi9aJg0mu2muT24BgcGvftWiXmnfeHnkKewLk1+53MG+KX
3SwKRU+CyvHcFpm2ESMuKdsMo/QlprNyV2djcWwyU/ohWr6AcEHroG/sWsMA1AjmuPJFFVHUkb0p
3ZSqGJwKfNdc8MmwLD/eM9cbE+VcyL103yQOviW7Fx3zSixlYkpJDfWTbmWHpG2DlS1wDbdDJ5Yl
PhO90SXjyrqcDUDHbSTRLTv6bybsQVAHThQ2w39zdl5LciJZGH4iIvDmtijfhnayN4SkkSDx3j39
fvSVqugoQhuxs3OhmckCMk8e85t9OjZ3YZxmW6OZxl3Wyure0drXeipaOqm+8+f20y6H9NjhoToF
3I7ZEengVcXoS2NLGispXj8q8SmIpvxU6AYFEC0k1NocqdC/++GIlR5OjoektsYnoZWnFubgNxze
7QenQMGGmq+irBmzMj0FapqenXatql5GDVIL5ERp7ACF165zfZOBby3hpOdNqjT9DmrkkvJO2Wa+
vhk16xgO0adEqafvOYpXK1vivXlyeXZZm/4hud08cL5G1kjtpEW9M5ie4+C3aFn3TakVGCAipCWd
p+lXlf5XdsOvPLI3ANROmdmebRoSm2wiz4PO4tinIXqwmnrT2XeRiZpAE25qo/stOcbp9gddJiLs
XVQWgNAivUXf5HJjhWEONjAI9cfQ1v9knSgeU+ySt47ehSsrLWuiuXqA/j6nO7PVyOVKMhq7Ulr0
2mOBgt++xEt33ydWvqsBXOzmwn0lHVgOr1gLIatZ5p9iH+bA5YKG3DAQaRLtsep9mzZ/qh+kREDn
FYn5S80c42yWGfLDc76P1CH/54c7WiL6G5K/0vcAH7h91ZXCzSNzLWl497a93iI02GnZzyBu1Fgv
f5xEdMdmusGmAtlH61hUxS4fw1+h/hUH8q1AcKmLzbsuy+5zIxlchHg2sfqzMaZnM6jvaulo2mgd
vUnwjaVi2DjyY6U+CPsZf5qNGiYU4toWd0p3ln8aQOEO9bHJD52Ere/tDfRB5gftgizawuWDlOF9
NvFXoKa4nzKT/9FgCz+HlYGV8lTh6xK1xXPg2/G2RqTja2sqtYsiVXGoC2mFYbO8Kqgk0MdiYPBe
K17tLIS/VCeITNUze6Hc4/b2nGrOru31B6UrQfuJ/tPtZ36vDa6/HrsK4DNgP6QFrrLdQGnMCllm
qmEjPWPjvusYVISYZsd1jbfaiw3aX5eApMtiP40ZNtxAI838lJb550A23XJ6GezClY1z6N/nuo+q
duGNww53Qddu1GOiIb/eIJXQvNz+5R9cJLwreFOEERWspDNXZn99rRLR6SyMNdWjrB4ewzSPXwIM
GDyrwGuYu4wL3uqCnaFL8qGudTykBNz/egKIfvuX6B8EaBo89OE4oNS+11faoIrM7vA49kJ1Aneg
30W25Bap+hSLfufEL0r0nLbR1pbCYzk2Jw4RSIFxJxnljp7RkxPu1VB66orPg3QGOWlUnyPpUBkm
MfOXkB8NVPSKJy3O38ygPJZOduwt9bPITqYs8Y8EnhXVu95/9Ds01Rq0RIMQIEQT//JV41Cq0zN0
+tckK2ngNcxBJsn6nLXOwywaQOmyRt9/d6m52lHUwe9iLnRYIBtffhcTnRJDKTrZq1Bl0iXC/uRv
zPiLNPRuS+ojrKcxeqPhVzNszLBIE16n3IfDn0n7MmjYRHce3bShD/dFAGEeEnWeoUhsa9+nESiE
lSXPvYi9Kds3zaccUSHZON7+oB8UD+hKzFqydFRUkuWrrYVgDGpyVTt5emhM9yGWSiegp+YT/rvp
XkxqcojqvH9ocz86yFLlA0aP03EDn7rdSoac3Fld0p7CoLPXyArLHA0AA5kkkRbtL/NdZu+vTd93
sTYWIIK9oRHnaDbTFWZvHBU7sTeTZkk0d9PmO4nouCeJ63412ST2BvY+G8fJ37B3Hr52Vb0SRD4K
nAx94daCYmBw8X5A/v5Vg+rrUQKljVxIOde6+o30Njwhqu88d2koDqZZSTutUsGo0Wk+W6HWrRzC
5e1P6wMPnJmJzKu5Nn7oJCcycrydvUCLjwoKAWAEYGzdTWG4lmi8145XO5yECOigTN9jlh2/3OGG
b+RO1/ijV9tjd0Zn637Sy+RsQFt7CGKU8coemkyVyeG3ADBtAwooZcN24XTHLZxusyjhViw00T44
eKv8cKTAOqpVYD7L42Q9YNcsr9wry7E6rQS2NNglwryKiN/lT26VWNj4Lg5eK6dnaBWDJxoG35tQ
VukHCmOTEKE35mDpz+gEh3eyYHDuO2I4N10cnBFGFBvVDsfHukoHT0kj+7E3rF1bWM19FYfljgrq
EAT4jwVZGT+1jfQzMNFkWfnKH2Ve+Ayg1gQ+ACTG1W2VtpMuhrrVHqMq3SKSgPNMknjdpLW41Osr
iy3PGlkXdTJzLCBPC8sxoHt2aJSl9jhIreKWCHljMVv9vh1rlvsW1g/jYmIKVQ8X2uWHiaMxKoCi
Jp6vh5lX2vXLKBzjYYqLf67954UYkdLXMrg0r/p0MN/9TlfrxLMCKTs6ZfdflTjnqBeR2yvxfUbu
v6li3MJvP98yo2EuyzAQ8gpQWXbf5fN1uY9nrpzmnrCc4LM2Gd/UMXzTixgwi2O3R3TN/f3tJZff
bV4SHoAGa4Z64OoC8mFlW+nU5J4U2Oa9FZTqfWOsgaM+ei7KxvmdznzRa6sb/Ay6FIEPch2gH7uo
GW16rnm0s8xU3QyqOmykpItXjvEy0TDpsiKOA12NYvCaDGTZCHqLySq8bDT6A1ew9FIXevtYRfYP
p9LvGY8r9KC18T73aXGsnIclNwDqwd/LX8U9YUXSFMV14U0yIvzps588SKCy+s7ZaX27pan45qfd
UQfunrc/c7ujmYZsUJW9llHDoOxTSe4eN4epvO8sCRMe7btdVE8O8thuq7yEzppQ40c7gXoLGTeG
9hCo5j//615y5Cwr7FGUNIwRjm58R93ZTr5mQvHRVmDiQv3DFUhwvTpZsgxF2gjlAgWcODglIuTl
xNnn0UaKf4za6sma9LU84IM1US2CPU44t3m4q0+hlqNZT6aRevN43wT9qhv1iyGlW6GNu6j03Sos
yLZ+Ii7xGBWvqWO/5J3kcnmf1T590rXwkPVrZ2IZnWe7LLoFbE2AfNed3WHKx7aIlcyL8v5LY1o5
HRHZPE16iqpGWayWxcuXAAKP6Ew6xAyGwHb5eQu1KgXP3HpJp2df4iQJ9lVpT5/FqAK5UgXc9ESP
+se4Vn0MoZyXjAP9KRMl2ZCFwGDlgzHbOGagvaRNJk5RYU0/UscI324HpA9KlRlAT+AlP0I3aZZb
/3sf5sIACFYVKJuTvBxrS/Xvm14za1c346+D0zz5Wb2vclp8G0Uys0/lZJQuDrjayh2w/EAUttyc
ZLRg0uhFXv6OyFaCPqlBL8oVsqSa1Ev7tnbKQ14YTAuVfE2kbdlvZj2SjhkszYz6ejAF4rCMcihZ
nuiCGCmvstgZjR09pJW+b+xBuc9xYt+0AvuMlTc+5zOXKRoYFAaikPnnCcq1ATUG65pkd1brxUI2
diKr1UM3GtLZr2F44HkrPYfBAGWoaFBHg9L7TfCnYCSE4U1A47d96qzJ5XywW2eHDIVSUWETvNdN
fwUj7FOwyGJo46WNah7JZP2zYZTZlild/g2wrbPrkuHb7fewDIDcFWBi5sazgVrW1e3bjEFf5mLo
aIRTktoKtlCTgtzZ7VWWOQxIpXeSCDqnzB/nP//ryaLSkKIqqUoPsYwa/GBaH2ylkJ+n0BEr89aP
HmjmD8HOBSDAN75cqsB3drRtv/AGQd7gg2mhJ1RNK/fs+yTxcvvM1F/gFQRX3tu1ghV8UMqZTPYf
o5optDkm2YkE6j5LDdNVa1Huitz4KdVx9hwHTvMyu9RUbQXpwKLKTqoY9gaThJ2Eh6trGtOPgexo
36u+2ECj19ATSJCoLkxcMqRO//WvX4O9RWkCaRj8J33Dy1dUmY01AqLwH7uwpVeDpywa/ll96Cta
uLeX+qDwIxGZk0qZ70/Yv/ocdYqeL5CY0oPu8aOh0nsRVefv+jgI9qmwnU1C9D5qssQA355mKcam
Xtl88xJ/fyqsBuf0y6RzhyQ2BkqXj9sMrVVlRtM80vOU9r0tgp1wRvtzZyfi2Me5OHYGFs1dqN3n
XRKsCZAtxgga8/85yqBwzPnSr5FYYhSWKOzeemwRfL7rbbU8iTLYD/6s9CZHuyziZIeaPlGfx99E
a/onqYMC2FBzvBRSp7pxgtPRGKpfBx9Hp1wo7e72Z7qOPKiZgohj9DZ3NLiY50P11/l0MP8Zm1EX
T51T/hf2vUHfxa5OshHnnlYBmtVE1n69veZiBjcvSjOVPJWkk79dLRpkCLHniYieUk0PXvvAgWNk
RKjIJIw97QH+NXqq4VHS1MYdaim7Rz89dWNzKoxNaBRrRcH11ff+c9QZLjdnKFRcl++gBU4ALM8W
T73k/IzU5muqGYfE5kRmZd6t7Mn52S725Pzsfy12tSepmwUte0s86a2w73xEuEELIJZ7+xUvHwny
4jzOJcElMV/crkoXqOPQiSe1cdI3O/GpQ/jKbjUM5lGhqlw57ddhnlaHAniRVIaThjrPVZhX6ekI
P+Op+sD4ORl6fDLipnDDUVq7Kj9caZ7hUKZye11H+VyXqOHaQTzhF2Ibmwz9rg1Wv9q0oYCM3Nuv
8X3+fPm1eC4yX+B/87VybaLex7A5CfMwCJTGLbRor9nzBEsgI9gPw+ROfvtSxCCPaInDxrF2RjAe
5XTaF2n8MGIDpis0xhOKGJKbDdIq+0AL7lGUOYsgXkn8rzOq+RvMpHN9BuVxp199A6T0LD8yHfEU
FqMKCSSzX6ZGzXZFhxZFLot+m4+Gv9OLYa32/OibMOwykHOkomUWeHmAstiuqgyTySeRGvpGaSPt
Dh1dfxPIevaPxKP5IZkOz88JGoVr/nIpaTJHoxJIcYXCSt0euwZXcvp+5bsvD+l8SoHlsc3IFK9H
m34YS03UBdFTAbeRgUFMKgabcH97d310SLkaKNHYWoiYzH/+V+w1ETqEptiLJ9/xH5PA77yKvuy5
lPrhUaCldvp/lpu5uqhd4OpydSED3sHxpOCMQvVAh9T8Q5pZ7hzJ/qkm6rC7vdjyXuEN0iNnVobf
ANnY5bOhtqoW0SAT5obO2AxR+LuUS+S68ME84ND6FKn1r9srLjchVoFgBubjCi7qGqLQTWoRtnrP
KFw3wRYnQ7VH/rPddFrZr0TXRbeDBA3LHuwQWU2bodaXTxd3BqSqTDWAbWh7tfb3eI0H28GuoST3
zVnqG2lrh/ZPI39VA/U4iIdEf8qHT2H6VFfADnXcG/2Tik1wkEx7IQ2qW1nZJywXfNzLm72daKhJ
5Ss/e1Fr8rPp8dGvnKX6APnM2/6vDdcXwhwcSkwvxiVnE6Vav3WMnPw1jOxtXBrFlwjVwI3ZNFhI
yl137hSUXiLLaVZ2/gffikIHai7lB+bA14xLo2oqM4rR5sZWTbmbx/PHQRLwWgFwrzz0/EyXEdya
7QOAKhCcKEWuOn5o+Bulk0qDl4UBqk0oB+4Hucq+3N58y6N8ucrVds+DAq9GPxhpZdrg0zUV9wZb
OcQagy1/1VLvfWp4/VCzAxv0dDzPQaZffkhFQnzHrurRCzJlL9X+W2GrvhvXEAtDXAHOZf9NioL7
VrnPoiezP0fli4g+j5Fn+Pfq8CuwPSN6UuNsk45uW3ZuYT4BlfOS4kcd/6yrc9r/FzSBO8mI8OxV
9T97+jm193nzvYycHW2XTet/61EXH52zY6Pp0qD9/bUpnoLhXjg/e0fb9GYF6/oYSZHrKK+a8SxN
b7K8o7qV+ufGQTMsOhjlH6c79cpndPM7WpI4b2ys8I/kuLmRbrroaM5aQz+z4EsvxZss+sVMPQ6h
sdQ/LPE7y/6ksORtXyfNOI/1WVG/FM6j3YKCUrcZcsISGG4rOWF6spLtLGobkmWQY5wj5lo02K47
1wgiiCGklgJB2DKmbB3lMyr8xq/GGYK7Eh9z1OFT5QRlQr/PgfZt0N611uxcFk5u/ArKihkxSOaO
wPd8yv46zmk82BC6/N5rqgL3AfkcFcfRaH7gH0GzKEx+MwhMtlNi/FLsyJWVH9FIty/btIBxSlz0
tHMnpvuk/moP/03Kb0c5JjacDumx1X9IoCvyqXiI87uh2Ue59UXP1Wcj/WENTJBRx3Bp3a1EhWUC
A0yY2pSBB1fugu5ryGFo9WaieaqAg62FbxLdUxfjW3+vZ0Z2h2T/RnNKY2XZxUgXP873tGI+TcyN
rvlBSpkhc2YMo9fqfKTIqsvDMCGAmRh+c9AjUHnoD3fKV6H5hybNkte41YwHkSfFU5x3+kPTtr5r
Ao/95wub1gxOgWiOgmtegCPzODbCJApkr0aUNkfAeq93mY3RR46XLGC02yFsGShxeCGW0PrTcKi2
ri4H2U4DeRQ5qyF7ux+LNoMEO6wBIhYDUl42tzShf5bRRPT4KnRZUHRVpVChtqfSySciNyfgzJsk
ee3SlD3YhYzTDDdQpMCNAhCak/Iz8rNfZl5om6yqX9EbPVRx4nYDvHttsqqVzGUZymd2Hbc6fQsK
p+tqUET8cTMicVAURo/Mlya9GY4k8MpW7FfGLNqf2+99eRfyH+TVI2cKGhlo9+UpDtqwNGmPy54q
wc5unLDed0E+7DRzLXf+4HzB1OeiMhgmzhSXy5WmVJ9CKQC6YCF5tg0E0Eaov+3GD6f7IDzQWPN/
9Ub76fbzLbsgfHFyDpBEs03yAjSvpTn4ojCZvB6G+OcUoOId468cvX1l9DKa2l6YlT2ON9T42LX/
yhsJ/SoxFm6jBcApqPMOHazUkwkLfiMnVYdhVB9/v/0zlwmrzX1KJKAXMmP7r/IEgblHNNYm+h2a
n0PuqpXnrKzNR6xrhdsLI9ppXbs2Af3g29MEAYUM9ppq5hotkCHnVvm9whehYp4GxabjjR0EcIBu
ZZctcIKcO9jmoCCh31A+XYs5jtIIVMt2wK2okblVOtl8SqrpU1LEE6hLp9F/jzU6XU6RPDMF2Jg4
ZH4rHGM46GgrfquG+E0LumrfNZr2zxka3BSTWo6fR7fimkamJmkV1kNReYw3AvSRDGlTDEW6Et4+
2obztO/9bpm/83zu/7otk7IAPGOUlSfqCWRREo53NiJ+GwX64EOjSfo+GsqdrOJpTiJiboXVIwee
VR56EdoOYFa2z1v5G9SzyU1mA5YxHoa1Hzl3fy4TO1SwqN2ZGPIm6Mtd/ki7abnzzTb3mvarQPTr
rPpVddYTo/+aZcBmssCBCOmPxv2EF89Tg/nKTk6L8Gsr9+c+/WfbSW2WzQPfQFeBKRrV/eXvsRoV
uXCjKrwQaton3eiLx8mOvqaDcL5KdWS9diPYfUnY91IVJp5thuYPFc1Q3Af7L5GomJuUcvLvV9Us
6gMskZkJ9fn1VdU2eN+0NVPVJAiLN4Ez/b7L4ml3OyIsL0RGI1y/YNLRfgDzefnsLTjupgRq71l2
Gt63k0D51xztld2/vG5Ah838LIa1s9TLVdxJEpAOcpmXkPGphyBUlrvSNqatKYUA7YfoH4ck8wdl
LXrRJI4aYNbLh+oNG0f6Qs09rMWaO7mVSQB7a2WWuAxrxBkGveQtsxPL9VFTGzmg8jYLhDqCAHJ5
/ZwPSvLLQYXx9idaqLHyOLSd5jEWV/YsfXb5OKoyhVYiObXHRYaQR6v4R9WKDmZUj4ccXYj/iko9
iqYZv3fDKFygrq3bqlqMWrT2FlnZmkbZAjM7/6C5OTWnN4hB2VfpTdGAw4gwlfXqsD+2urGxowKp
LuyFfQjNaSy7edprryEHeZs78k5uemc7yW37BdfFmf2pOzkD+7zfOCHaNQ4KvPf8u/YmTptuF2Ga
jiQMjrTf7TRqN8hLjm9d48inOheVKydNNW1CTQChS1Lt5+2XPacHF7GJaQ7pCSkb9QZz4qtYULTD
hOLnKHtyDYRFDyeRzebN51ZBKyRNbXHqQGS+5UohTkKWppWe3PJbMyJFMo1huT6T366bcnYSVs4U
JYqXDGn85tvOsYim4egn2h60JYj3rvYPSH59z4oodo28M7cWlg7qNDTQZvpsZRC42OT8nJm1xKgd
O4KFk02gmA3DpVTxGOAn50QNwvsRCuCPMvXX6s1FJJqXYuYI8Y79hQTO5S7327AZDSdX6C7k05Nk
WLU7qMzJb3/fRXrIKjYerfRkYEvAJrlcBXpBEiJxL3szQdhN1CY9arnSozk2Dh5Hq3otDaPblYiu
r1x7C54AgyCaulSw9NWgCly3rgGMl53tNLWHnTOucmlcf5VwCtkOaa/elY0yHq3Q+JLJgBGjPAA/
idefN7ah/TpaGMoyUO6wDwn81wTB8WPR4fWbV+V3cOtPVOnyBunK5jw6Q+pJYc09Tlvmj57MnBNE
EtVjgXTWXhvwZO0LaV+AktgmmSF9Y2yi7kcMW1e28iLX5HHpwkJY5S+GJVeJeJILp8PxmsljWSGN
Sv9qa02YfUajglmA5rRoW1nxYeXzzqH98vyy6jyiAU6IM9DCStOa7Djt9Nqr6+oAssOqPxt0AKWi
Aya9a8mtSz121fyQVm9o42z6/txAyJCyr0EEPjx9Dup6O4fZQtfpdT77PaIRajFroB2lCCsr50fR
q/u4ibZJ/tiEEi4IeyScw5bph5IeC1/DxxKxHdG4th7vApXXH6J9+ADvPIgNV2rybdj1+8iK9rDx
jlbS7+DiblHES4EohBWyn1l4HPRsV0fJdk4UE4QRE/4139jFw7HRA0CfQFbAGNs7zaj2mY0ZNn8P
ehkLaHuvJ2LrSycQ3IfEUtw4+Cnzawb90KrqofbHQ0qPBBGpqgsjLkbo8bc/wrL8pcHBfMyirpz7
xtcj6cysZWZVlez57bQppAnzXTwG0W9z7iVtDLyRt3UYyMW2qplU8F/qCRHKuDyPpvVH0sr8lBiZ
tfUZUbiYVQc7CdbBtq5s7YHybU1YeKF7AaIc6S9aXewZQv+12YYT274iJSotJqPJj1khynuUWhWa
hr10p0+B8hjKidiEwLqV3tZ3ctX4uzrRlDt8r78BcfAyixH5LChTulMc9Xtfc7InLZ3Wbt5ljARj
wIifNi9TB+aQl9HLnPRGq0fwUgXdgu2YDsF+VK3y+fb3+2iVmbjAsIbEk9H15SpOIRsd5MAWup+N
nVjep1tTRqXt9iofXHVkM6DWkEeaW2LXSWHVZqEva3X7hBWSdWYS9k3FD2FTpervQYbTp+kpto/d
gb6cG1c1IjZWNOHcHcTijverrOSoy8EBxSkIAUbKlE/ws6+ymjytjCqQ4uKpcjLN1fK49+wM5e5M
BMZelOEPDIq7XQ/Iz81yUi8J+WVXxM3r7feyfPszjOO97QlFHCLo5ds3RDBEeL9kT5Nj/XB03JmL
QM5XrsHFIjpweBwwkHJixrwYkmROHWD4EUnehPDmPZxEun/1kK9E40UyNa+CtCGbH5ISBcDlo0SC
baopo+RJej7tmqQrdq2Zd0enAAdh22G0b0VvnqTRtg5gBKWVDH2BYgIUCfqZIDT3POCbX21kTZ0y
LTJ649HoBYLsuLNulAHHmjIPgy2Vpw5Liz7hxhF08O0RBTWR/jc6nbYRcfKk1ciV1Wo8uojifIm6
DiBRIHW4K1aW+jQ4kXW0GTvfxXXXb0bs3ne3N8LiAqX6g9eFuBe+M7MW8OXby4c0bZrGiL04LZUt
3acMTlVEw6hvDpUiTqZo5bUzubg+EZ3hrp71ZPlkfLnLNSt9qHiNjHhSnJTcBkuTpz5CPsQacv2X
JTRxGnJ608o0GQ94YmBz6ZvFqZ6EfRiReHRvv4FF9klvknDMjyErZH581c1w0Nn3CzEV8C1sHFcM
oX0pERX+I42SvnL6lweCwRm0edjQ3CWLCjUcDN2PJeAKpZTFe6ub4UpIKa6sssg+eWtsSpgo81dl
rHL5els4DiO9gsjzrTbbRyE2qDESZnukzoPPZdqLL3Huh/uKsdfKysvohigYvqE4b8F1nKvIy6Xj
off11mwKr+0bYzuEcvuAC0OEB2G0z/Uh3gdwOzdVEuYnC5+DDsFGN8r07uftT7oMCbPAERcuABqa
8NdoMd/qdWY1deoZBjgRZEWaQ2NYrhKN/XMRjSNS6Ax4cr1HZtmv1ZW3sDxSFFXI5AOgfBf6uMpJ
exWniEnuUw96TbjJIE0d9NbotpzAl6iL7V2mRGu+asueHOAH4o8tU9XQY7nuSCOJOiH0ZauPXFz6
jgS12JHpFem2ifXgWyDJ6TGUJ0j+ObKnG9o+4SYfWiTZAzN+yIpYdfNmKhg+avJ3o2g59HERa3da
Ijv/et5mdjWyGDCsGbgCLb/cI9GUdXYxDPKjLqmfmJJ3dJx09Hv8buX6WXwH8BkUQcBbaNPC655P
419tSikFL1HkLDRJnpWm3yysJ7Mc+Ymqij/7qV+sXETzf++iKpjXY/IwN6BmBf6rzT9VelYx6pcf
oZ82m9AahGsGSbLyVItwNa+CbDS1Du1nuq+XT5XFiY9gXC8/SlKKFjb+cCeViL2hzT6tdLiWyRNr
6dBZ3vlsBJKr0FgMQknTqZYfQ1N91WZgLQYvsauDiPqtt0N36Gr5wS/UV2HWGxWsfbmJq8A5BCnT
0myw/7t9rN+Vqq/fsA7OgZSC4QKp4+Wza61dicEp5Uc7KMZtZob+DjmQ6KzkWrtJZN85RHIYHydf
jv4UJu6YG3jJ4XdHnTTU25vU2WGqVR+qwGo2OI9ne59RxcG0k/KI2uR/g5mER+CT0kGOjd9+HBfb
slJHwpSk3Rl9nD6KKQ9/lKY/fq3Qbz8muWrctUI3vTJrFJd4jgWr3pX3XGTOm5K1qw47c+y+fAMM
MQHnkG/AYsM+/vINWFYeRa1awDBUWnNr9tDH+055jiPVdfLe2LKmua37Cu0+zQ7cspLKlYRhOSun
rYBfE1kXyKC53Xr5E3zTitQggw+iZtJZM6T7VgvqXVlZw12KXt+5DpMf/dRFd5mMjiAmkwXcg0jD
byNOxX2S8EK1YFIOuNN2f8wm0bd+Xe20IYGCHxXBsSLJOURc2buS7GfXK4N8X9tpcS6F1riyhPy+
O42wKqdRMx8yX+gbO0+le0VTSjwXM2K9hW6TyJ5u774PQiziIPTJZ00fhNuv40k5SEXUljEsm1GT
9jpq9L6p1YhtCKUkXIqmvU8lp9pW8XRM+um1KZNtomF/K3e1cUojZrAkgY3/yvzT2dLU8Fq711ai
6zLo8SPhgVBWkWNwEVx+HTsAR1XZtQRWXC/P9Rgim5jAXopsMCqiioZN3Wnyyo23jHx0ahk60fJy
uPiu1fci7IiKmZPhlUEwvaIbVj3IYbQ24pv39sXenwlIGpjMWRMEEbSrexUN55KHQERBZv+ro97v
8qGPd00flQBKV30IltGPpgIiXaRR9PeRNZ2f+q/7wzaJtEYyKl4UF2h8F7VJT6Qd6q95r0u70q9w
J9DE41gr6inSQsONc7TjVWmot2qUDK/A3tZSu8XXnX8Sgl7kFgQ2BiqXPymr0QGxRtR0kKD7yl+p
m6RF+ivNgakEuiw+jf6aGPvi274vCaIdAR/qnHcN3b/eAibRgznmvuKNwgjcBunTbTTk/b+2gFFC
YmY5C70yJKIpfvlgsox0dcxA1NMrJdjbU2J/bZFvP6ZSrr3ePseL5JDMjGWYRPECYYtdnZCo6COk
h5HSk6u4fRTxXetUmAE6jpS4CAxpssuIfaei+H6GKLyy+BIhg9HXu4Ak3SDGLdeYiCnG00yYTer1
SOAdkF/0j7FhVTQkFAXyJhZX8q4v5TfZDotdVycKTgV5t0tpim+K3vDdIDDHlZC+TNvnHwXsmPcy
0wqveet23Elc7GHqCU2vTzS15W2e584hDipjEzM0OnWy+hIagxvLEcpNIj76arLWVl1iwfgZdEdm
iRvKCAqJy02gAanE5KdPvKxUHkZZBA/obWo7smyATEqZbxM4HVunlePtkGHwncTZSnK1PF9kFZQO
FA90ExZWGekUxFwtHTzxVn/VdSk4NRHKWVJYNFv0vHaJVq4d6Q+eGpwWAGmgtjJGOfqc8P11wBIk
O5s6zRNvLLIKKdbC+V6FEo50TUzrsrdl4B10DiI6ZmzSutzVg0OT4PahWJ7yyx9xlVek9IjiqmoT
T4qFtC9NKdoleRR8+udVIPgz42FACxH/Gh6WNo4ixWkUemofgrGTFWnbZ5CYbq+yMJABAsFoH+E/
AiXas9cXhRhlvWzGLPQCp99ymWO19TnRxBau0n4wvjrqU2ScG+2z3meuFekbQLQbJ2m3o4TdcPto
+SOazAKvQnnTiB/qFD9q2dnQf7eBjmn8qxp+8gecJWKgl23v2jVQkzI5kpnv7az/BBHq3g66z0X1
PccnbVcVP1E8/vfvBQmQOxBsAxfBNTMZ0k8btEINPHxV7uxUUvGLqFcznrliubxxAXkAIkROcCYJ
XOfb6MwOZChl6MWI1x8LY7RcH5becXTyfShZwQ6bjsrt7chxLbB0xyxRlQ24i3rli36wO2fWF/hm
sLMUc1e3Q42wh9OiMeL1XaQx3MBwUJ47pLf3zfLwwy1j38wRAMna6yhYtE4XCCsLvGyq3np5cl7L
2mreJAIVTijCosRhA7/886Kk06BUyOsBb10n9GENiCq0kRea5Do5TZhF3AEsx4PFH/ZJLHVbMtE1
t9Plg1IS8yIpVbHUhuB+GXFqfQiZCjcZyirgAw0zMj7L9tRs7WxQtmyj4E6UaXK4/aDvVhyXm4lV
AScBNAExh1LF5apOyhytHKvMaxxvyn1XCfE4NBJUx9JNDsNg6vctPO3sbQCDK/dviUQ1p+/8/lT4
x4JelRk/Nu0J8ZaNZT934rteOq45jsd4PCoaDjXQv+Bmpfle68NNpL0q6YMWPloObeDAqJ/NSdmP
Mpj1OkHnsd4IrlVHpHu/SQ81cpmd0mwbJDOtOv6RAnzejQmYWbsCsBg2OAb1VX+8/UrmSunvN0JL
gg4djrPWjLwBIHn5RqyJsy33on/JuByOpYw3Wokh5FHKZY3ZHDoKjdVZu7TV10Lke9Z2sTS8DsBI
JO2zpwOthMulbScNJy6l5AWxTHXTIEL72ibGU6U2wQkPF0ZoAe/at1N/p0Ucb7Pt9WPUgCRPzRHJ
rC5VceY1xTkHNOBmcersS0KmhYHr65RivTX8j7Lv2I4cybL8lTq5RzW0AX26agHhkk7SqckNDhlk
wACYBAzC8PVzPaqmuyKyT8XMkskMwoWJ9+67onr69x/Wn+Z9sJdA559crAexiv4U97gsdUfDPnbO
aL13MFJRBwm61I2ibCgdFfU7ZxwKFrmqcGYUMHZxk7IKHe+2TZp0txikHI+A1GPrI3J88oJ7m0x9
YWTd3XK/9X+z3P/EErwwdiDKR0AJTlAMP37ZZBqXlORjH5zt2twLg2gg4fiQGECw+QKW+ZtTjXAj
g5lB7vqVPNVrEmU6TsccLsTVRiOuKke00pRfMmXO//6j/PU4BXUP071LK3tRcQAt/vnL7+TqyFQu
/rmSNS3b2BmKsabVb9Cj//UpkMkg5gxafExqf37KohgV83qJ1LCN2iCGD1tPa7P/zXsJ8Gf+dSUD
aAP5CvTu4Ef38OvdMHGPeYY50ZkSD11ZEj8xhCQIOvB8IQQz7cR9h1PAATOhb+NcF3JCMHoX6SgP
u/Yrvhh42GEsxdSq0i5wBE4T05eSL90uFal3gBPLc4+In2yk95Q2FD7KyWMbuUsxBUIeAMDHODbQ
GsF2Red+7dFShERfpRWPdpQqkXur022A2uKJLiew9TSwhEOIdS50GD4kXczwUoguWzdhv7nS/rTP
8engo8GoAacuCtQf7ci/FJeNmtfUIEPwjCKojDYwg89tPu2bEvj/ccnliRbQ/t2oN/PV3Fe/udsu
6+iXr+ZCuwej54JTon38eQXAhdn4tDf+GUzQHeSdYU+KONx66CP+/SL4k4rsx9sEHQNuVVCogwL+
85OQy5hwHAv+WV0l23jbXS8btfc2kGBndell7obnwVY9TSU5R1tycAuxrQuaOZt//zp+vVh/fRn+
zy9jicexmVztn2EhnEXwiWPRW6C2vR+Dbvq7hY+/9dOHe9HtkktRhpIFPiO/vOUwuMAsFFZsiyei
E0nqp0Gk6W/a8l/3MCp1PASkauB9uLF/NcVFpaX7inGwqhtELcqmbUrQW5vfvJXLzf/zWwHN71Ji
QnOIzIj4l5Mimil8XlclbuKxRrQzRNjwipb1RbJfFXDSeMPMgN9qkOlyp1t/t3j+/B4vJMN/wDzA
u3+V8gE1thCo4una7WLIKq28tF6/S7X85SlggV3oBwjnvczdge1djrF/2YicARLicKS4AbTLx2wF
/3fH0Gn/5mj/4ZnxL5/lP54DcBwGIQDJsOd/fg7p4ZsB0h+HcyOIScwk43aW6uyL6NNdIw+WlXFj
M2rhJAWRXVXYOZ5OkWpUiaSleAcjw6HQHp0zd/KasktMAX9BMD3ngG5Cl23RFW542xQuwpfztCYP
HulOrdulRarNxgbA4GXqRL9pd36plP7xrjA0woDrwtr+1VvBQlJeGYF3pdP6bENgwT2+qwgq0Qw2
P00W1jCxVJ6b/P9t6B/PDTE+wimOcguz258/zTSpl1GnPb+pge09pmoWh2rkXzHjVTY7CwZpzfib
zfC/LBTQVUBfBtqGt/srnaELcZnMumE3hoR0V9k1yVkA3dSPk+o/vi3/WX/J23+siOHv/4Wfv0ll
Mdml5pcf/36jvsS96b++zOld/dfln/73//r3n3/Ev/znXy7ezftPP5QCwlJ7Hr96e/c1IHXoxzPx
Gi7/5//rL//y9eOvPFj19bc/vslRmMtfgyGZ+OOfv9p//u2Pi0HBf/zrn//n767fOf5Z9sXe+3H4
9R98vQ/mb38E/l+xanAXYfKOcgGz/j/+Mn9dfuMHf734qGJqeimHgS9j6QnZG/q3P6IYv7qYMQAa
w/cBktkffxnk+ONX3l9h7wg52eXguGgM0j/+7wv76bP/n+/iL2Lkt7IRZsAzMZ//6Qi8oD7Y93jK
Zc+CFxH9Uo9PS4C5LQzOCq/yu7Bs4Bq48RZNtmxcya4eFIxHYyRhJKNX9KOT7CNW30xYJwFSolZ2
1KwhWxEiq8Nd48xLV5qvMjJ5a519ijia3Fd+X/h4Ixno/mdRj3YHRyR2TxyPlAzz8oxO/UF3/MKz
hmplcHtSLg6ydNgAr+LI1sMhAdfPTqb+ruQ0QheKKjtsYfwZexrIVLBJWbturGkwZU6MWjNOvBFz
UPAdl7WedxNXryocYPIMT9wJviQ4gcBqY+tT1M1hgSQT94pUfruDscOwcSFlhXnaa+MRfau7dtin
fQ3bI9gRXyxgj7ABeINd94nKxC1rSb6P6byU0eTKz6j1+h1Swe4ZNTCHS9OTzya8fGpfCd6yCr13
IzswMCGenb3qpY0YyJvhxK992Tg5HEXH49KNAcs6QukmCcW4lXOFhLU+WGHvRv04n3rdPkF6fkny
4vITkqB4M7dzv6Ngfm0RmnnlKQfFFYzTcks8WULQFR4QwYXmk8X2AWQAe6jR7+w5d6Cwjed078Rj
1GeCTKhJ5cWkm4rlUXfhZ9o1/dGQAf4+fR8fVlWpXbWm7xHCF8RQT3kQdj7G6I7KnLXTUIH1bulc
PMDnaF6zeJVBabz+dgmm7uQQ+aZkkNqMBSzdI+rEFBQClHypSLpr1nEfMPCuK2eckIQKrwu4SEYg
6DGVI0zz2PTeW0q1UyqnKcDpQKTqmvr4SnixOtR5sHVr0HKl/ZvnsjVvkGm8o7OujjVU8W3GKtwt
6Ly2ronfWy8sYN4CUzTnqmZeESJor7t4gCxjsInUcDVT1NVefEVldMDM8TlGvg9WEdOIoMW0dYfE
xcdlEG0GEAVhcCDKIigI5L1wBwJ9esNFY3Ov99ZdFXAokiImbsTSjMg4G/sIKx3YGnZcODyZhUUJ
/Oqki9iMWR8p6AgPalz3FXbKtjOhyPGpH/u+b0Ewhk/pqltghfA7Q3wxHcDjTHSY7AYEMd0MQR18
ax0sPdjutPlQj0MZuqPC/Tm3XkZBD8il75grz12CwxDpUGdpr0kpPUBqHJ0FrNPywFFd1rTLHOZD
MDUnkNziMzPDHGJdxJ9zZ69TbjAyHcBqC2QhmIMBQuJPhRu1bgEGa1yyeOWPoYR9F5d1D1k5fDi4
Ughf8CMkk3QKWkzExORzMC7bbh1BjBxHoJ5rZJbbMGquyOCP92td+xlyDeVQpkP7AuzkEjNndnBs
PzAI0gpY2lXbUDsAdXQysWwClHAYKyThdSsS89g8b+EDRzGhr01Op9YcAvJOYk2O06TdHWkwJ/Zt
v5yAQBssJbifbUioRAGmfAfnwNU5N/4AKvcEoUZCfZHTealKWHw8xtjTiM+jGTqQbdrxal8DMelE
At1dkt7BJhsh6xVxchgOimKJONlYpA5vRbvAPAaBDyhxqvSgqwoyubj2omupKufOpzgHaBtVt1IB
QvKx6yNX5pjcONctTb+ryWId1k0+Nd1b1MfBaZ2WDO5S8cklcIoeCL08d4quHJgfAbLkWLDuIqIs
nMbxZuKxvGojYRAr0YgcbsXXwFac4gLvI1ghYo+Ir0pyx0u6bKkMyTB6ng99ShTm7GgogPXCDRn0
6K2LmwOK9Q4k8ImbkcCshiC8i4Vl2AapySEqG2C+JKXJwn5iG1YN74hyBVmDlx31bnjKX62Fi/a6
PnQ48eueHBbllq2Icy+dynAkuIwspg8xgvhszhea5BPYHmM8fKBoQvoZwcturqq6x7P9a7Ykt3Xa
wHSvyfQ0YjPKM4erTamRKrWFmfCcjbAxCcz4yhvnxkzPc0jvI4bk9taew7E336RFuhUDNJlVeG9L
ym5rImHmsUDTKvIZx1Fux/DTbRFd6H1MbXKy/mqyiJp1we5CsjKcr92bVMrgSq1sgJhHoqgPfCQ3
WuggcgTCsL3Fifug6uQTrT5YUm70WKll3kYagoIsmvmUidlftjbS03GCCVTWTnNdGpd+x+JKdmnU
dj4keaoBEcflpb/MbVaZ0C4ZNo/zHLaqKtqur248+GZm9YBXPiwRwnW1d7TCnHzoAIPMG+Z6x0zX
nGA2ihYLDFO+RXVOCzLr5E7JpH534s57ipMG949uCXT0PW9cBB+S5rQEXgdr7Eqf1sD1XkwL3NDY
4IMSW+f10MYffQdodBgpFk064+JHqjkpB+NDaBCPOI87FxeP6h2704Lph1mI9NoSCAKHocVBgfhL
jh0Yi22nuMZyu/y32Efd088wmU9jOPKlHNyOBBq7ro1efMBVex5HXYaj4EDR9r3KcQgLWS/NDknN
2JesH899r9ZycBFFbJz127ouhOFQ6oHZ0JFfUW9AJjYOe+hLkntZWZpXifmoRG2yFdBOxllnM39a
vX2dKL0hMu1LJ475xzTR9ISF9SYjF74snQ9FAGBFd4+KGuz6PkruKB/JNQNDM7cwd91NbnNdJfSV
V77ZL2p9hRJph5A9CCl6sOD63kYwR+rchxkmPHtQedlutEJsRLTIZ85llDNcxfjSqT458xTAQ6tZ
q/06zskVCJApsElcYor0cI23s8mwgjA3EQZCcZDBt/NKYSMBgV+LgTMoMrWb44SY4yxMa2y7i0wn
Uv3OYED4DGeDrIuA5AQCdZB9b6ZKvoq06TehSpZDZWLFimSwXT7QtC5axJDuxjTCMDtIzp0hwHwG
3m3HaKClAltw7zPRbEdv5k/c8ycYa+HOmmaelM3Uw/RbK4Sf96yAHwaqtf401I7GEnTGYg6jk2Ns
m62GPgKkKIgf3SMz7U3T6Z51bgaaAoIDpls2IHuQxhVCBasGeLKJYOAR0sLzuFtS1z6saxc9jwsy
KG1jtynay2+JrmNMBkZxGASdbiXyV8FAgAami5IOxB7zgayD+XodPGfOZ9djZaQSWIPR+tb0U/dM
nDB6hFbeu4kVDNXBoltQ/sIgHl2SRFZLGl2ltW+KJnJ1JifSFeNkoR7yZ2SPRum0ER51CjNVy2dX
Je5RJ/BWWOH5bCibs7bi3+pgyYyPmUCUqg3p5us+9ZElBb+feM4xSd/JBIs0Ugr5uOs+7OwL1Jv7
ePzRQ4flECd5I8KD3yYvzbI8zxEwosi9nkmEUm6pt24MdnjnotJNbEgRFZ5uLQWlnVf0qY2j0l6S
1iY9nudxRaXGh0PUpAfPumBKz3CjnJCAvq7jXaLisovYZpiBjIpv7kiKgbrHTliW4cX0b9xJ3qD4
21OGJOEpkY9Twr8n1t/A/gzUVexWMSfXiHufc6QjncS0bIPEHGKMJqisSyit7lvMRyBJi3O1epms
/Lt6rvnXNLO4kAtZDnocoyvVIf9zpXF7HBwqr4fZqotpZdE2lYI9Ddg1MOdHaUTocHJqiDepG8NC
3X11Bly9Cwfyg4kAvi2cdXhJDdvJOnwWTa8x88Eptqbwhpsaeeg8iK5W0LFEZG8ZfHWahe2Jakrh
ijTr6FAj/NyyEzFJsJtU490q0bQ7QVR3u6x0M9bztTNHV90QXw7H2jVnE4XX9bI0WTsv/rbitMNC
EvDe8oL6jvPZfQcQxzaQ5KSAcMevgIJzJxaCcRTUf4XXj0j/ACX5xnapLdNWizxdwWjgPLxGAOF5
YQYDMNV6sOJhaoPiiX7B3o5kOG9g2bMO14uYcIAR7J1penZFCyTCU5s5bItY0K0naM5gt41boUYu
kTfnpFPLNSf6MxaeKoOgN9dixVUauA3Mf7qJl4g9+aKeRK01SQwgwDuZdUBAt2CJykKlI8TvVnDW
E/KrGgdSrNb6pzSoHwe/PzZVKHOoxj/a1poDH1lQeoAgtnDBOPmmrd/TNlGYx81Du+Yy7Ku8AmRb
Mhvzdxi9D8do6hvYFK1lFyC6BWWnn08dozfLQDYz4TFcC2TCd7YPd0MkkQG+zvfW9uc4UcB7hD4j
hvqe1vSFMHOKe7NkVd18RLTTWV03JbwnoaKTB9xvgHjdsTn0uIJPCRD+Pc6j5kiDWmTJYDDD5y7i
jlp2VQ2o2lIt1m04eTj/2iR4rmAlXPBQxu9gBZnXPsRw1CCDGsFwLZSM6MNNKREfRxW8OGA3nKPz
2YVzAFyP5mLs012PC2jLIPXMZwRkwZdVHsO5fpy0dg5LYs8+az7isBIwHki6bTyp90l6WTVGX0nU
vZt5HnK1BOSh6Xx3E0UooRGGtAHGFmThKHGzNXy5Qi52nGlISRwclFXlEoypg53nvCP/GWqxaRPN
YbxrfHVYuHMbiZi9m2WKsx6I5D4JEU3NHWzAusacOVqnbtfMUfAAhgUM1KI+2cSBOfbIQKkzok2u
gbKBW+p/G5t+HxDNj3DobK/Bt1/KlHQXOv+Irtrv71PEO5ZRNaSZJOotmat0l0xJvOtSwdDhpAxX
iYfDNV1vA4c/Rp4g5RSqU2PJVOD9HIJGP42hBIcUJl1gVIayyxv0cce1jtFRob4XxYRMkNzD9szS
oAdKlrgchTIPHzEjYI9k8AbUX76zNzD0eg4xGbpySKSLfphIZgjH7h6tVkW4rlWJCDOPZg1DU8q8
aMgF9+lto2rEjHvIMJwpag6QhqcriXv+K7W83VnjtlnsNvYKnsWPmgi1C+DC8VFJr3/onNgvMRUV
Xz0P4gPSKMWGLGFXWB/+LDzgtEiBJhbwmqtw6ATdBg7C3YtmbfqqAj6+w91pypom+mr90d13CTMA
dYjGDBGtIbgh9YaC458hnVXuhpCPWzhKDZmcqTogC1LCuDnoypWv60dHlbPVTrzkkVUzUrOZo+7w
1UwQecIGA3kHNHdtvEz5OGonc8VE7sOx1Vkbh/Q8tzK4MwFpwG0F6Lkz04I2alwEvhnb5wChx9tg
0uoWDXhyJYUL9Dg15Lg4FLImC4ehLhkBg7SLl2FKhgpEyrUAqaouQbWwG0biBqlbjvswJV5zqphf
ATi54Mow17EcfqFJhTybtqoTikfy6UVP+BrMktp96Ep3b93ovmF6q+LkO9SVySapY4WtM+NkFUs4
H0fh3/g9wYU9zQsEWaRt8Qlag45Zr/MH5nVqixJGZMJz6Y70XnsHDcdL4PJTPY/62mUKKljZYWHW
ZAGibrxPEECrOfNaXP+YV4OL34lKoLMHv+B+YcuH6iDcT7mu79kQsKK2CMou0rp69Rwf9jBOBeTA
R1t9aefx0qnDSw55AoC+AaDLUsHs2IYyKPyufvWbpLpkOk1+gQbnlDogsNeRE/SZlK3/Wo1s2NWx
gcbEKHxsYfMacmWgN3c/qshK0PaZPqLeBHQGE553o9g9wuVfnbnHnLLyABNNyNOZ/CEDu/DgXFx0
3YEEKEUnL0RPVa8HyxOym0jrPiedAzlbCI8dmAs54bLXM6vTbE7mJKvauim8wYOFowVoYSY32cVy
ZM/B6NEd3F5hl9lCqNBjbR8rQ5ubrg4XWOrR4DlhSLPSKqxxylU4l/W6XI5pF/PVGtkLDuyKh0xV
/hW4ORMW4WqvI9JF6OkEPUup+cFdgwqzACfY0NTHlRilYHfJ2XwBm7lMkpb1AD2Aj1mk0xetMx/j
NgDZX/tgt3JynaAM1SLZBPCCgTpmgRmgkN8lyrSiGlEn5O3crVmf0mjbI9KrHG3tZAAKZ9Rqg7Pv
PfS8PyDmLB7A5fCdWsB0ucJcOfXQSC4DaC2y2XYiaua8Mcl8hfzDTdXHCJLQyOcM8J7BySigCwxz
nYKxxpHVd8+8qr4alsrfjPC12iMYa94o9CGv8OYomQnWXS9of+SzRRkVRreg4Vx3MPN4UNGAfkk1
QE7UnOzjiKHwXEhwqmIdHH3E057iZXAPMPVYTg1rLJjtKCTRhPpbXxlegOhfZV3Y70ZnNRYkKLKJ
KoIvmE/vmHF9VhZYHG1Q4cK6j7uwD2CBs1MpmK1k4W6mqQdIYqiGeNtOo85Zh3TBIKRvix/lfgVq
FTTk66FGQu4ERfKAq3j1zuEi94se1o2ELR+Mo9N0i5m7RKWnz+DPA2E2NzoWJ8iZbmY4oWQWAedg
/KEiAsqSasfHsaXGMubjE5Y0ekcanfkEcl+Vui9ozA7pjCKcRAVOm2krk0Z+B3wBONi5F5yAIrDo
+rOK8UUkLN4IGqbZuvZ+NuMEfwafEGlN4Z0bXVzUwu47pSj8AJyLJ04VyUJX6AJcoynTwfLhiRYG
+nN3J6p6KntWzc9x74PI5MPMJ2+Rd4qIl7qIPfqqgKTMKrxzEpEF/CCd9ug6+CBTln7XvtwAG7mM
P/3cHWMfcv/hiKF/j7ZeTdex8TAOcwk/BH2fg0pyldBeZmk7Orke7T2s30xpa/sS9hHIB6747vUI
B4ZkZtsowq6Y9TMKU6vtDPB517QCLDQlnHJS9GCJHU924PMugHtG1oy1OHYpeSXxXH36wDbnan30
gIc/1DFiWXCBQrM+8+EDrbmXsRY4wQB6Q9baxtvoyOYS5a/Iw6kJb/sqxa/7pqGqCJxI2KthdLse
cG2rvqENdmBTSExz4zYrjpzeesFwMhZC5WHqLSQ/pCPA4LrR0yVou5R/xInokBvJW0mzUY4BvKUC
5BPh4Su5QNBTveQNvBq3FZQr6ArmCpTqVTP1GZs0vAbl1ekOVQKRTVklTfLqTcGgMhyR8tsCmnhS
aL9vPkwrloM/1LBaczxqAVf76Ok7YZ5sZGG9ti5vpm5phrXy7BIJGRCaDHpInOAukqCvdSO9wpEB
mA1KmysXrcm9ILrOwyVwt53TudirJr2+JH3dz6Kjx5U3KRRMCE0p4eToFlM1jUCIQ9hvia714Npi
yW3qoc1D+DRyxRQ8QVXcxvs0gKgXnrQ1JJjheVydI7hBb4pGEK8k62GF2AIRaWRryacJsZUWTwIL
s19Q7PBnhRHllQmrA/5UfwhGQTYKTi1ZDJr8NrU+BjgrLEbXHsdZSpE8YxXM7xBO8Tan0dl4U7tf
FZdlbef6LnV+JH+QLHJwCjli7R6rqkUpogyBTRjZ+qi/cLjO7XaNEIpJxKHvQnaYOjR6Xg1eqW6n
At4ntvQq1m4XH0MNxoFtt6ZKigjGrJ6OAbnRMxRD6bdpGpb3wTotRFu4/rJ2jRAgvLayhCljDWK1
WZNsEtV45qO95VGLUyO4lCpdfG1ND78MOWMTz5LNqOT8bdCsFNS49hHdzSPWKHyGPRh7Bu4r9asS
/IuHMVn3vUjPgs7Bd2BeGt8YuACFq7GBKOjB5eiA/JxVUf+Q2IXs4bT7Wc8X1/UpAdA9By00qQ3e
VeUi3Yqo63aJvsIVl7F2xuCmxzwnjJsYEKgL6BmUXNQEFgt6hMvVG/B2UXrgxWNpd2MhUYxkg++I
Ih4pZjSdF+3GXhYyHpachmucj4286x2zr4YKgyGo6jKc9hClT3wqp057T94SJDdW0nEPyVV8azjE
urzi4yae6voV8HeXJ0vfbcKFxC+pI2OcMG71fewY0uwH7rwggI/fraFFjLJHGnHX6ZG9YI4mCsgg
GNpjcRqW5vuq+lwz55uHuI8SXmHwyfHZZkKxVXfK27usfQM+P26VFJ8J1jku+MxvnWzV8Z7B4BSi
QwHb40qioQZhBbIFTz5AqzQC8kYRJJvkExchKxsFWZi3lsgjEKc2iOwREPxS9u7Q34dx558uX6Yh
Nc2jPggzyLfuoCNpsPDWENN+AJQzGKFQ5zOZO5hdZ0m13kArL7ZqgJ8LmeKmXOtpP8Rtk0nefZtC
8hgv4jDDEoA5HeaaEYBt2gHnYwnbaN4/gTw+lh0+d9TOrd4EaYVRq3ZuSSi5j70RQkW88Ak9d7OL
+ADlchjYDCKc+Q3l+dk0E7sGWXd9IlBlAS9vqyKcI3knwJhGadKFFyC9LUOf0quZGHqnbdvnHsZU
Z9cPRpgySAJKXLrT0HtsxFJ7sNh3HWA/q2IPA8rGgusqhX1Q6uwTk7b3SBYaNliGo8mC1i45uEN2
wwlXBU7BoHDnuDvWsTYFytxvuDv9rW5n3PY9BpmQjgALSWW1Nbq5DxInPgbwC3LivrtSdIJ5i6Ko
btnwVK8XLA6WOEOsv3zPQMS24ubnjXrsaXIy7hAUCYSAS2QKXzmFrPoMwpZ3cFLhabQkBW9r79qH
p8U3EY1RNpKA5fXIIEslaAyNcuXeVqmAL2ETHSuL61+5fRby+g42Lf6hHlK4El6GWcPAfHD9qwG9
pgiPKespruw2B2LzbLTA5nXBNwwDc5KLEx50rOedkrZwFiMe0CMifmr2HxzjwK4nkrfCG2SJhGG4
PKRDBPmBRF6LxdiKrgzrdcGFF1RAevlYol8SFBdOhYbJWb7Fo49cZiFMdY5ltWQKsa5bhGu9drHz
6Yw1Ei/x1zDZbKFiaDWG3qLXK1B1P8R8WC+nUGOOG9v5CS67X2Y2IHQJNOwDQ4Mg5Qu4LiAGOcBl
fRYMtxREq6Wnh7SaSzNU0CJ5GGcDQM6l9h805bkw7VGDstqgpJ+Rf7u28TVKAFmufh/kLYi4tJuv
9IC47MbD8Vr1Qwvleb33E0TmENjyZZB84cx3gHk7wbAHURGd2nhOkdxygBfhVTPp61rHzamB+RMm
o0gPyJQGBDLPHINgEj5OGJ3s6tmB2YEWTkH6FkCu0/XASEWQHMwChDlFs7Q09pVjgFFjl+7xCd0k
M3w34EELnBcB6o3PYdBxmQGGGNns5qECTZG246dtYdYzLLW569JVoYKdIiS/yQX4KRhJZSQkgRmd
B1klEgPfIqCDR2+ASImbeDOIMFuwZABzBzltUIsksg/vE0lhAjUtahcaGWdzLcQxoWN7rRvPoF4a
unx13BaAuPAyVwMJNt5a7xT3brVI++NocX1Bi8UKBJOv+BIHNymICM1H5HXhLm3j1/ly3HUVq7OY
jBhfxBg8cuHzfShhEAU2en2sSH/wVuFsBWJFETvxOiiz4lVRXLTtBMuSaix1g5O2s05wmldW8pXu
atp/Dj7BJ2Jzs+hta9gdTDazbjoCbcupD2KDxhZvMPf1YlVU6gWZqCAVNKhF2SlKmJ8r74UpoMuJ
vnciQCqNxfpEyhPi1BXYaStw+HYzw0Sq0v7WSJbFk3dtIETZyGmSuZ/Oz9iuh9k192sygn+h/D3g
WqBrU+naqeCTKKFQROPQlco322WGrTgJMBWGeYownd3AHhKwQoO6VOGkXiET19zfq1TkjeN9kNbL
feyUNsGosIaDQz9gU3pRqT2gpyteOTV6i7AJNJlTLpJgj+YAYINzoGD6YxDNgfRjXFixLQwn1v0q
Q+/G56PBmuGyeZRk6bLRMU3JmHRzoKa3E1rnbdcxBGzD9Mmf1biDowxESRbHauW6j+vsbKlcxG3t
wGTLgw6+UCGM2/wRqjiVDkEGUo0tfDO6u7gCMNUBYzx5s/9GkJuUORIGxdgbYYfAFK6Rcm3C3DQt
8vr0iD5A4kZzh+FjiSPMaF0J8mDjFw5GpLjHw0eTYIyiGspecFuALSDkmqOvSbe0717lgAmh0pBM
MletBRncr0SEF/t+BcdxxMiilWxsESKRAfg1iZ9XPmIDM0z5AKxr627hR531LUFDHrwGaFikFNsU
jmY+ug2RAI4IZlWMmmDAbpHjhGOxjKS3q4guwjjGx5E0n+hiyl7LLQlsuqub4eApMKqTblnhzjxO
K5pQSOTjoOqyACDZS2q9fdD4GFHPRStH//9Qd2Y7chvZun6V8wI0SAanuDkXyRxryqxZpRuiVFJx
noIzn/58tLy75YQlwXVzsAG30ZBLmSySEbHWv/5hZXtK+oY5HiyVwuNa9sXk21TLbYST29A7EVtt
TEqNLq5dZGN45W/yponuYaHYO7M2i5kKu78mVW1r68D8pXkHH924xV6NE6D37lIkrZq1mKyNQLQY
Efq2wfAmsalgVSxPPAntWNE2vAijoe1uA+XtMFqAcWM1sXkzgP4sMxmm893aXTxb3wVNHgPFfPT2
2E40vjZN1iFNdL+zI8YAo4zLZRz8yFz8kkS+fmMaHGuJmLpNlHnhFYrXezkE+WUX4CmGbo/OqcNi
NglijUoGKyyRXYb0+2US+HqymKjGMIHru1mLnwjV2o1NuPOUc4ot986Mc7GaQQAXuTue2Ia8D82a
4VXbOxsjkYRm2kQzFxbSopXO81qNxHm+Y/yZ9OQxuurZKKN8oyMLkj7KvuSxMDjLdn0UhcmWsXQn
b8i0iCj7xI3O2A/E2r0tmxBJWrPNqw54xuDUkzpx9ENiz+WGkpQwtsjWQaRht0YE6pgygpzFilzP
Zj07D1JNBNJETXRQfag/joQkEiGfoZghpiZhOdtl4N3ZWcpK151qa7dzeZti8H5BNeluCykWREtn
X+oNI/wWuQEMPDxGJzWvyzYzD7So2bqvrXzjLiinAePAx4MEiz6rv7EbN/Mb3Ti6pWIThYW7KjS0
tzK4Tytn2WJxPGgsMzy4UaiuIwiMG5fcNVCl5DmPp2idOe0zljJ0CAKyUqly6LEZR7PHCAJT1g3k
rm96U6/nwYQlq3nTRjQ1iP8sxMqRWGV5TqIRtlfpu9ywH6j2TzrbEGqZ24QXzo8CdVHhQaiP5tFN
y8cFDd028NkOlmdIXwwIqnDAD1YSt+0V1qnycRpHhZWTdqNSk03BAXDomOsxTld30MwYbs6bEex9
VZIkaoXz0UMKMTvLoJiI6TXB9neGNm0ASV1IN9lDWkBe0Ml/KbVgZmbsyo2r2cHKFDWAFw08Ip4e
+CyvG+2mwmVsp0Wyg/jPy7KOyukLkSXJunIn6dd2F/oiAmdL2iUdl3q1qGf8E5uInA3CSu+oJ51L
t9M7Tp8CTwkyT3ZQt5cl1YdbPIXNbUnmmt/J8b6YaOZavd7F3jhu3ECv/S7qm1VvAttXWshEvLdI
4OiQo2VGp/uuiKt1NgucMIn8pi6pL6uq1PDgL9sr7oi7ikWWv+Bjb/ruXHlXRUzFV1fDJ9wVhn1i
6ZWvBU251sMBiuCs5h2jO+8mbupvPZOFVVGFw6Yf4/ik9Q17Gvvzhmn8ppHBW17ggTdjSVbA39pr
vRy2eb9UrhZVGXBNcCX14TNj2GYPWZPj09XwixS9XBeFHu4H4qK22TyEpw50dp1Iw16nHcOXoLT0
G8h0ynfManxoqFou+K5HbLzs9QwRddfYlT4wF6qD06xZamMn7A/KVPrWcfv0gUp/9CeA5BU2LfKk
oljd1mWWcbBTCtF9WF9CpQ+XhHfM17Iawxk1WhZvpBfYB8vBMaSSHeb2RtdBBMiTW5HZ5iXt0HBd
LZ7cqxG2i8Mk3UXh6NTKBwebbvMmbb8OuV3RTieB92D3JqF1yeytC7LYl7zLlompHjIo+TRFamw3
KQw3DD2mTF9rjIiZXTAQXWtc/bpXdrKahCrey8qM6s9V4E2ajx+1/W72tc2mBqdrFclJGDQBZAf4
UTQal41oSuqjqrmGj9zH23ZaOCAZL6mHOlGEp9Qs59vKRNexIhyRYqwcQxn5YR1hf1JIZ+I0M2MK
GdyLdW/ZomGnKnIzReVuWc9q3cn5Dd1uu7PnqF+p3IXBYcVUbVaUNHsbR4tu9k5mkW0jl34l7mZ5
2zlGs4baql8i2LHrjRUXvTik1mBIuknYIRpo31qm42UgzIeqRNRA3GGMvWt6NViyujV6s9smWfda
1tbRwsFhlViMjHPPrC/yNNf2RDCyXkuTWi8ERIuwMmM3cl/acjaujTY+hFpZrgLPOIlknPZ9WW5E
4R4LDyDe7T9F1LSB7DZCjtum7S91nk6c1K+lDJ8TjnHST5o1aMBV4MjD2GVY0YPyURtuCNJy2pXR
I8jqOB2bFRys8KIOu953RzumyZm0y7kJ63XSRtaOKsjbONkgLsPE5jtHJuZMkPrPZjNtq1LHiHoe
3K0R4fHqhJRAkoHgRT+G9l0dMQ1dlVFgvDZu0sFyqIL+aU4093ooguS1TRP6o6mVzlqJINsooXd+
S3EbQSBRwZWRVe0nCrBbYvI6AOEx9PZa2PS7lM5lhco14WTrELDlcYqEr7orhTXSAk/HyNS/lbbJ
WFo76El/pSfllpf0pq56H2cg6HzWlVaq+6Cwv+ANzxFdWPSNClOzbeSRIzImWvXomAyKV5Czb9Ik
bnyzThVU3TzZJbm9qfqRQxvevGOuO2/MvNdMuYwJRCuUr+ZCvCpN5S9jS2UXhbElGDb3Fk1edhBD
YW9MsxhPZWFgE6e6YS3BI6+cASB6RXMfvkTz8pZmpfOUDva8SsciO4CaoPCIBfUwZyLRYMc80s3H
PCUpMI1iqD91F126kbQYNRjBVmiaiXdtdKczGbpwM5YHDYL2NcfrFk57XMpHzP6bdVpO+YVZecl+
tAvpB7mYP0WxCezBAPkbdIry2sqn5CGGN8uQQtMOhVlzPyrjtbfNt0pS/XpxkRzNoHjpss66pl2Z
ntEqBXso1Op2ggq0a+C0fHHoEQ5dVddHXa+s0xA75qXpJMlVw809siszyVAZcSwpTzJVxXBwkzT9
0uJOssmhacjRSHgGgH5iUt1VYc7RTa5N+SbM1XpyQqwGlCH3JSbmz8nofkkifCP7AfQZn+kOT8XC
uEnsSa7t0brN2zAd9mmdic9E9oxrNy6je9arz8y0oLN09APs6Ks0H94LezjMbdheTnofQDHpk2mf
dZXqN7Y1fhsK+GBxNhWATNO2DDq1trvpq+b27aaJq/JWdlXIKKeNObGM7NbtJ6BGnGa2QYn3BW3a
5NwnJR9M4KXjZ3qJfY6bPkPctD+3VppO66pJ1g1Kpq8uGxwcD3vuMEdlhgrkD0jVzEa1i13TvKkG
CldDJF/KUGOsMFjehRM135oMJeIeACrfllrn3tOBmRvDCfttmXB34rj6nPQMHAeC03zE+Pq6yqfH
UiMJUwIP+UTkHUzNK2/Ag6xLMDa242XtT8n84mLVsYySZQPSUty7RspR0MDw3zeD8znqkOTly9DD
G4viMc8cazWHc+7PPQ+1SOGhuG7I/h3330pHIM008yegVDDhudBNIn10iFndBI1EBG28LoQ2b4dG
h3WfR5m7b0sb+GVEs7+BO4bLeN/bTNcNZlXu7L7QezA/bp2DIbrLtjZhXVUYNO4d3Q4ujbS2dm6r
pYeYRhb0wwgOU24lPtZi/RbvrUsb5QySiNYDn6hIjR3cXVN4rj+U5sZkFN+rkRPISSLvFMytAe/E
1Xasipmh1Bw8mBllB0LtFuUFREtKhmw/k3nhD4iFdzpF1yusQLiRJgCwC9BO7WdMVzUEqo2tSPTL
QuO5D5xwJ0wJv3cAaWTv1sPP4CYUR47S73PG+X6ohdJvHKe5yxp5IYXATTser0s3esPXs0NdWyRX
jEdp8NJBbBLoE9UKTKT2hYvHkBf386aCJ+H3Y/qGFuSpiumFuzCFOFd3pJ5JDLE1q9uMKOi2uPI+
4KswPY2RdoSODTDtykfMOAoc1fWXXs4cXdQHfqwvdOJaHpyiuCky615Ko4Hg1BDzlhJZ3aPtAW63
H8nRCndFEeibvi7vTI7q26FJSUHVrGBjRHqyF5pTYtkNN2qd5tnwaBbVLfwDm1wn2cCjXWayE4is
nkxyFYr0hqkCNkKZ9VD/+YIUhX0noHGs4maaN2VEtWaaoFAyAW1ctR6e4PPUDGtd6b6m08LGajHa
Ee4KC6P2AKsz3lNvs/U4s/eEwMriPKuB9Eqt3tdD7PnSIdkTrjtaEk2z97ZK7CskacXGC9EawMFt
cZx0lSjeINS4+zi1XsK8oW0q02sdV6ubrtMMP6qtgPti4h7O+bOVOlKL0qaqgSfCjLft2HMg5Y6i
TtfhjFqq6+lznUZfRYlRnQazFphaQLvHXZZhvkZu9RNE8mGv+mq8ovxSzNi0N1KBFnzIED4v9rFq
auqdKcnBlpZ6K8zHnZzFcOU0yfQ9dPUvddzftF//EdP9b9fd2Yjlfq6788umff0/d/Hb64/Su+Xv
fJfeaZ75B1YIS0i1IXCrsRdfzO/aO81z/6AOx/8bfSWBu2hV/5LeGejrCGqAsw5kJl3PRnj5P9K7
P4hUIDLQJWOIH7G8f6O8O8/PRmts2sJeTK/QUuOIciY91vK507NJptuhdNg1PZ1Ti51IXeAWOZbQ
d6ZyDbZl3iiTUlDTHFpugpMZ0CflF/zCq5cf7t1fr8ePUkDn3CCM0DzaApwZcPhcuhN9EUv/IBR2
yjprorrF+0OStjjj7bOyx748FFNoXJqG/BqpbEHm1Rj6njMZu3EssQCKkL10faBfMVs3TjbdK0kd
QqDW0exdrcZ8O8fGauqo9Jnit3Ab8lxeM+2ihHYmeO6zflfb7VvAWHtTZn13hT2Cdx2oPLphx9Mv
8OYAixDkiuLWEqtT043anRuVxY2Zu/Ylpzz8CqOCE55hD/wucN7f5WkXXGZ2Wlyjf3QXcOkSNk6z
g8ADg1SDsTYI6y1vA4qeMv3MhYi9ZkfT176dF+oMBKqqsYQfuuGdlWU444TWU9Y69RYe4PiaGla0
HaObLPMgJurizdVSSDEQqaPqceiZK9eQv32ziAlfBL0kQEb5WWVESBBbdqORGywbw75S2M+tdKOe
NkOjmuuZTMC1GHDgISOzeSwYwfuQDZtDk5Y2h7shDnJCaxKP1gQHxISNR7DVUQ7YV3ttH9OGYgVA
efCW195YIXfTlpQC4jqZFGjcP0FO3MpkzF6graL5xnAOIjoevGh/m853I0dZr9miAr6wXeMKjkEc
7JUkZWGYrxyHiUTPzETrnypb/+QssRxVWKMLiIDBNVQQsPIuRBO9I2H9XNYRvWvGnEUmrb4P20xn
7y7VZaI3zn7qGIHge/pGN50wXbeRopU47kzMgthH2+uCydaus0Gm+slKVrY9XOqJjB7NGC4+YmW4
sHPWMhtj8y7Fl0QG22Y09ENk2iB+LeXaACPywaWihH5dX0VZVO21avqa5KGzqQa0MeOgqZ2pDbqv
nOibsTgzT8WnlLKOMS+FW1Wl4NAp5Nogte/DsWSwi2Orq+n2aiZRys8G9yjmEtWQ5nn1QW+JR01H
CI6dMqEi4ugnSqWfqmyaxm2H3ovocMc6hQjg99PcyUdMhHmkNeTFueIwwks3iC+CGGCudNKRhIK2
yLFudytc2RvnVGSwD4t2UMubTJW5qaCh2T6+rAAEnebMqS+bIbosJwaRtJADEEoVIvzs0Gzoenqr
1c4OCIt3EOUWHWETlsLYDG7qBJcLKhdh6+UMCXHZjgYZvqmo9akpiF1ZjbgDe6uoqkfjVi/tEfJX
qeB6uvbI5VhDlaHh81ISArE6C9NPxVwe7CR/AHG1wcngDbQBGZtTm8HsmiEYz/as86NwRgWT4ztq
2tYP57LYAmpTRGu1qnyrNF8z6IuvsZrTExQi4kPRH+nYAroWeEQ62Z9zK9C+6ZHL+M7r9AetD4tr
EaBJgz0DFR1xIGRwM4W9ijvUKlMTcIReRdetMShYoaO5dxm7bRKPyWwAH3UNuZtCkkFB58N8jvee
TObnKWdhDaPePE6xI3ee7PeA2sPeBB5/T1s27bVuDM1LWfQ10VDQln2F2u5yUFWMTKAyhhuZ9NEO
/rZMgSWqHli6mFaFztBhrAUiGEZ+e9AppkaeM0Lc4g1jT+N1PeWgg09R2kAFoIKIiy29ZHLQbTdI
n2Y5ON5DIjCR38GMVAzTPMqs6tvs1QhDwAqN4Ca2rGSLyI+qOWkTZ4NJDywwijn7uiow2s7zonWe
EKEaDwFUZXMKrCOy8OLk2YPCIzKE4WyllvEJwdsmrjEw91WhurcBeNG3MGbHh7QY1kOiM0s2Wrht
layEz8yfKcdoD5uka1Cq6rF1ACFamIhdkvO2jyX1fjCi2RQzkCqEpYcMOkXAeKSZmhVOb5RwuhrH
U2iHn8XI4NxXE3SXaiqCqzp1s0fP6wM6vBgOAL1ZkrxNLpxcRfIvEIk3ngpbjSdemfEEC0FeFegq
MV8vIk1tGuSzD0ScGg9azA9JL7MPQ9BACunZMHRY9XA60+4+8nDgwu49vw+nPLs3He3Eeh8OgO7p
dWehylrh/KyuUVWHG7SdxiZkzwXey7J9nHf0E0kRvtplF+9G1fOC93N+5zg9rNlaWFTvmetdUREf
qgGlxEqkffWgmDa8ELMqoL6M0mjvY40euTWmcBuWPSTirm5xxI5Kj0gdoazq2o0s57liHxpXTlcm
1z232NfCLEyAVO3moWYCDo24i4M7/l+9G+h0UAOl8gqfjvRWFK2GxkEnXU0OyrnF5BoRfdZqyliN
kFM3YU2gauHULoJ9S+wMRxPZxklFdqeR+Wh6VfqI8ZQd7uH9sg30Y/uQT+7VaPViy0sIWTqGS5nO
qEAkzFLWSz+Uva8NXfeACio9EVE03xY9qB1FMGMBwIOrHDH7U1Plma+Z+k4LLAbVKrAvjGEeNqGV
1i/ZXHvrKSjFi9mWAxzFBCQi0Go2h6h4aFRSv4S17lxHuV6dJi/rbxJNya0TWgTTTqPknrLuQmyN
AccXsoTpih7VD9e+mowOn2ec//AWSD4pR6aws6nESh04K5xVcAmfqL3XzTRLwIZ1ZrZVpolDBAFw
QiGNSaOMyCJeYSBUvchm9K6CoX5ASVO9xhbYXD26iIMQLrymk7nMS6EPnqAV6tk6sJqamHMUR4gy
w0fHKBgmpoXp3ApVw/ydMVd+TggcjXxcQewLm/YHep6AVdi7wF+T0zKsdZqZ1eShtb6wG0wicNkT
zdd2DJEjtRhduwuNSkuCk5otbztA3PUNQxS3EuL5NUxb82uUSiZDf65Bc854WaIC3KGx4KxPbYQS
nuPqMgk6plfhpO/NrM58pKbjGgfo7IKQyerlzw0ijOPuKpEyeJmzwVtnrQxuKqPOBRWczkoL0iI+
TIYWWT5vVrkJ9BFkJOktPbyY0Ylb13qZmQ+qzb1108fmQwbTLUZlZ1UjHjDoZtr7oM7ar3HfsxUg
iGOb8ZCTz2PXxI9RNSEelknkItHXHNaaCNFB5J7ihR/bYNw1OfkVW6cwx9Ofx3JtNhkR5k0t38md
l1ey9JqvRaNLxvYitIwHBp7cW2ModUAMELByLVyjZyJVtwGq/SZLxm0ehtMJEYuHQt4YcAC1Qcv7
MDhFuQPzo3NieWXDnX8R5dxcB9LoW9+qrfH05x9SafBCJrbg305QCfTcw1C9RNJWPWNC24t9LbH5
BUrkvycXGVHuR2PlvEV2nr47IrUOY1bw1ywntw4MDwmbGkZjPOl4AL946VR9QqHH+ynJHoIr1zr8
J9RAL9Pc66eeyn9XjTVfHmde7bddLY1Vk3AO3ed9Plyqsp8XhwE2pnDq+FPP6sKTTFTz/fYz+ZVH
y64fft2qGIvD1A9WQ1SeAECYcpJgaJq65Z1ZDc2hdKy091xs09i7owYmhHIauY6MajgVXR/vYMTJ
KzzyM44gPXgusEC8RbQ3f7+Sf9VUP5Q5//zdtubv9jf/9zp+U7AR3tvzn1q+6Mdu/a8v/v/pdWNY
mKX9vOm+eqWN+FvD/edf+N5xm94fJMw4DExoJXV0UJjJ/GV2o/9B3ywweiZ5B5tTi7b6f8xuvD/A
XB2Ddtz8s0n/oeO2/6DPXiK8sSg2TIOW9F+Y3Vg6UMAP7w1eN4vLM008/xMucMDyXv3Q4aajO1FU
QfigMS/ec9nKlyK3YgbmhJQjIAi/pVRvwJ7h6L1gbpN2Gw+10bVeN7W1NWRmPTnUoWzThqagUiQL
9D2Jat4lc4VUXHmuhdApTl19g8bRQBJF80gGu6zLlwCL0o4q03acCzl2ruGrrjfrTf4nlTwlELhb
dQvDHKwgMC8R/CHpTdF+PXDXoMypbB7fRoQG2i63rXbRV3jAT2FpMONkW5gy3xOYOkA7iOsEfSCk
d3wrkUTZY6DD2s2z5JNA+xrC5e3BXRscSxaRZiRwRYAG95rFI7VDMTpWuYI7pNjMh1S7CGA+r+xm
mE+9DIr3hgDyizQu83XQ1+Odm83qNrCR3K312WzY8ei6XvO09Lpnjs+CQWGn0++bOaIZc6IAxQV9
euLkhVI+IpQ8SExm8m2sPONlKlBo+k5l9XJbF8H8SUVhhWxAFtXrmDbKQaeumeEqxaS/XTsCs1qK
ESqUjZe07lcFjs5EnwEaZjZVjDld58yI6IAjCcSiXn2P7DB+Ci2+Bkdtj/qpaFzNRV7DDG2V6YN2
bTA+my+SSYWPU2UpapF8mJ/7OONILTrYbwCnqN/9LghIXMAWJXxCigckopiU1DvVe2i7GRdQNVcO
mAN0QgB0mPm2pW+KPzm4U2owTw/mwj2gnGk7P+wT42vXSXEhKg2YYzAUFOeeOuCmyaoIIiuVeszj
FQsRG3jA3lZz36GMMuG+KdoqbkkQY9himHkfrFskJozbVYt+v6em/iRbjy59BAWNVxpGLV2pTe7G
qLpcR5dVl0soRNNddb0AS4VgzDX0yAJIv6XH/7LoI9BvJCXvjFeOXzQZQO+capsEjQ5NfbxuO2sM
OB/QNqCViGegj64oQDe0ACYELIFbmk1CxoxZL/wSXObrEBQaliyx6xA7i+QbNxR4mzyqMMFQZCha
VF2G/MREPE4pwjOnx8xoefQwIHMExbJj2kxDjt/FVKeYKWRd+K576TDtiqEDrR5EE6fHUU8pqEtp
Io2BwDTtonrIQeMDE1auY6roKeA0afzESgK1C1UlPRokMT9VKoGhF09mTd9K0AL8B6UYkUa5iZuB
llpd5ueWIVpIi0N7BdmKrjkNB6WtnFq2n3FvQ8frKdwMhDHTqlaVCpprgeN9AiadDGoLe3aqLssc
BuUBF7kOVatn5sk2nsP8iy6tON17WtPcZAnF53EaNCh2g2uAdzB44rlTKpkwvFRQez6uXbPtT7Eb
DmtVY7y607wscH3MFhBLUsnM4wWVYvAA1YTVDAqG0Udcxf2tp7zSuIg18sn3o0KyeA/PKzU+N55J
Nl8UtxbWGJkxLok0c/NJ8TKgyysp71e5Ej3QNbxu3D09cGzPR6+RwoOtqJyqYwyIFdyGg+kiqw+0
BktpRorDVTfFwtjBlrSiG5JS43fKDjgCFJq9ZPvJQp5vnIqGU3zWnwSxH94GuFB+M0M0rdvBwdAa
v10c8DBByrx0z9zYgtAWF+6Fk86JedCUlWGfNZHucD+bmAStU+Ya+t5yki7dZiq130vmhG/NnPbl
ZWfosbuhF26fizzIJl5qxcCn7TvIp2NTFhXoEzEmCxrRphsRmE54i1kuFCZRFbDx6vkLBFyAq37g
EGEsQEtDvWfP5koUsXiYHSts/E43OpIE9IUJUSa9SncmMqiLtjQKgS52ap5rK2u+iCGFiqlKLMCh
4pU4awWGVRZ+0zKdw0ekW7gIY9AZG9C6Mt52sx6hCM+M5EC16L4zVBgdH4ollA8G0mI6BE4kxcbG
U53RUBDBbmqaFLMlz8L6CSBDsLVUVY7FWQRzD/KOMwBEYA39CVBwMHaYSRlfgEwCxZaRODoUGlg+
F9EctPM+ilNFSkNZtW8NfQm9YlvP6OuC4KFxPa/Z5573gvMX8khGfPMOswx8xJCgfrFx2rzscHSA
pdF0Qb+ycQLpyrF8UJbXXg9Nk7939SS9nR4VE3OwqGXX5CveSK6r3kcNMAZ6k+5yhAwZLZvhzJxf
A4jJuKqzcPzMpu06K5eX8pPdWsbwoCWGdzd7UNe8Gjo8xg1jd3ItC9FNirPHMxEEZeIzqNTZfnlL
dm7Oc1lF8YRD+hTUmj/pEZiXqh3owrDeR0AmOjdzjR+zU6wW5MNSmX0P4DyGEILJu9sgedIh+hYa
tAYk6/Klr/LI3VgyiF7TBhbM4sEAbjKnsmy2HuQTCAuo760Vm9D8zu/Tq8tAIwFnNyW9B7mk0JN6
TczAsDinq/EYqWgKUR0WdLP97Jqfqdl6NvLCAu22o16Oh2gIJue7+e2/qn5/Wtr+WNn+rzN8XMxL
f14DcywVfyuBlx//XgEbwvqDUZPDTIbm+Lup4/cK2BV/2LrBCY3LjE7yOcaN/6mA+U80MwbP3jYN
HNepW/+aORneH4YtjaVuZkj1b4rfv5W++Hvjo+sKrP7+XvK2oC0efgXhSS+GYSuK1N1TlEzfTT15
hv/sI/n3wvq/n35mHmm4NlYVrRaesLIt/cEK4y06iN8Fz/3s089GZGlvj3mAKcYxpej23Q6tAxGT
1f6HZ/cPg6+fffriIf1DMxC6ZurYlbSOVWDIFcDPdd2p36WE/+zDzzpUnJ6aCsjRPtqNfGTi9ujg
Uv3Bm7585w8X7iXKwWnXtOAhRbtRlJcDcS0fuydnXsGz4vCxE2EdNV1/sFFJrtJ8/G1W5+K+/d/2
/b9vC43ejxfOoJNYtV6zyJsp02eO+w5byrb4LHVcHUpP4NSCc9o2LxpzHwMdr93SSa4/9pudtX4q
DfEKRYF6pFGnF0rs/dybbx/77DO38TyQVROMPBB7HEh+kcOq5FD62NNeto0fb5qealrl2IM4thgf
r6kN8S1FjPShKz9P1KOgnrwRm5KjPTlvGFI8Opn49rGPPlu8raFcjFxwv5hDnuRsw4kdTPM3Lsk/
WV7O2dotOz6USsY8tkmFVZuh0ap6ye/yeX/26WeLV4fkG1ptYjJXNffGEN5G6i8X5H+7YTpna7ea
SpUVlZef8F5VWG2E1tZcwlA/ds/Plq8tMkdvhZadpiHD5ca0y+bUTfDHP/i6nC1gW9R97/YqOmG/
tLBFQcgRqT/++uKN5Sr/YXs4z6nXOnihrspCJjbJA/M6SYZ1bu96fEag8WhFvwWqNL6RVDGs+gQi
EXkJKH+p9u6RhvZrW6vM39l//+wVOFvSLud8NmptfQyMZKciDFbpwPPDr3/Tn3y4fbaku56EsdmN
6iOj0Pugh6DszMEHD81zP+eQHqlM2so72rUkCqCuvqCs+1cBG//ZwM85K5hnt3VZeXR24KmPFuap
8ZgGv3n+P7srZ2u6gyVik5xbHQuSXpGMzIh/E0dgnvaxu362qmsBQ9zOaUsxQYgvEnKIfaePxMPH
Pn35rX44lGUdY/wxBuWxWPqZTlrDtT2K6dOvP325xn9YGvbZwhYDAhVPNi5TtWoArQTGGbqCmQ8k
mfWvv+Jnt/9sbYuAmWcAnn50Bpv0Goxtpfjooz07fElFClRVE1ZLtxdB0UwrgucLzf/YlZ+tVTJR
Id8ZyIRq17x2guyqDtPPH/po62ylFuRfmDM09qOZ1I6OqUI3Paugqj+2X8Mo+9tLg6o/q1VtwCGB
AetpD4iTNr++8J+8MOfxGQHKCWxeJvcYWxFJVql0nsw+i3wZd8bjr7/CXBbmP7yU1tmCdTSvCoTC
+i13PWwGoJiiZ2jvcdVofeHFsbMe8SF6ihnK9nP9Pieh2NWjPT9OAomQPlXGrg0rib1mXzgXRgwn
fgzqfIVCJb0Nm+aLbjNYC6ryrisXly6aW6Oy2oNCMysZLJpPv/5FfvLmnwdX6G4fqloLimNrzvgM
pxh04tkY/KtAk//smUtv9+PGgO3SwledzWPcJW/9MFylvXn7sQs/2xUAmwBTtFoeXW14JsPyNM/F
14999NlukBVFXkxzKY+dbuLZjCsvFu0f7BrPA2SQl6MBGvlw+BKXMGSM/Dfn07Ju/umNPNsJgo5B
UsuHHl1kFzd2RT5XqBvziucLq3Eo61dYt7bvaYZ1/PV9+sk6E2cbhGhll+MV4h4tsRDIgwxT5Lm1
/bAdfxfX+ZPXc4mJ+PEF8iyjt2uYb8eSF39VSSxE++xjXZE4K9KNorHTKFOSbBiZPIxlXX/qAtVv
f31zfnblZxtEjk9BYgpOLS+tLzCS+oxE7TdP+mf3ffnzH45bZCi5lYW5d8QKJ75hPq5WRACYl4GH
oOrXV3+Wp/aflXuewoxzIRTFGScaLELdF5hmSOgcUwMNjJuHtrDLW9dTWOPmXeBtGD3POxhTGiTe
wtjPSWWc8qlFzQMEuRmrpHj79WX97KaeLXrSyLQ8rHT7OIpIJ/M9hYhTPX/ss89WfRo7jrKJfDlC
dNl7eoFCIonVx+qvhYz94yMrhOWJwG0oArAw2lqlnmxBJn9TIP3srpytfCutcHRtoU0OLjCXneCe
FpdEoH7ovixxMD9e+mwM0TT8P87OrDluFtrav0hVCCGBbnu0nUTtOHamG9WbSfOAJJDEr/9W5zt1
yiZudx2uXUVjxGbYrL0eYIlw3UTJaj/AXEuLLHVbxv+ClZ7PZQ2JE1BCFDVpVbiv1kzDNoEYt2Gn
Voi3+UI5ytIigITq6bbJh6c6lsptc/t7NHjWdXDl4VoSovEg1Q8RUNGbYgjdJiO1QpyErETqG7mJ
pV/elXG/a0t58/b3tCTv/xva9DyNnvUbtUos7uDvcirZXL+Dp1H2A7yB/FOUgipbovwe/vhRPEH6
jZdVAQLrp87wnzFAII9twWD8EC3iSy5XeQ2QemH+UiuqRaWWJWjC+kQJhXewBlTiY6FZ5PidrMAm
GVA08HFvTjKMjtjSf5gILzVvD+alrltx7csKD7Usqk8Z3kNQIgaXIuC6FsfWrcBO8UjioZqjPhUe
jz4IAd/RjI1u299f8OezaQA/0DHKcNMHrgU1Ujw65vAychoV39q1Ia+CimNC0zgIv4cQJPLDO7eW
rYBGMXiUmcivT5Do/TCFOYx+5TZNfHvDNk0zTnw1J4AlfrQDpN/DtGaOI2LFc21C4F1TgsH2fChU
Ne5Tc0nHo9uonGfns0854hm4BpEyPaULTAIgo4Rj0uqvjn23whMyEn/1i8KcYO4S3yw1DMWgiL72
EnH+cq8cW/+WCj3rO8kjQmVK4KHNyG8AB1EIVHftg4QVG5wv52A7Fsbcuo2TFa1z72u45nHY6ynQ
ljuaNfslqEfH1q1ojUXn1TWkh6eW4rbgpdMjQbG/U8/t8iSVQe6OemFxUmXPb4FVg2f+wrXbUkCs
eM21qlCUkFYnL61R/0j1gWSQLL/d9Qsf2AbSGjyiR2Wv0hMg4zADwmuy+hCquYZF8DQTVFX3hTgf
4/LSbdW0EcAkNLMK0hX/TYQrJxzDQJjOYVc1bd/+h85R9cqMJVYsx6uEQSCj5WlSYHHBnOQAQ2Lf
7bT1V8X3LBzO7KGZBao6rRmYL8CboDh5Cpcr08g/z8XX+m7FMslhOxJA/XEKZKH2wK4XW2P86tiM
JD2gkGm6kxq4hBwqaNSbxew3BBo49bkNHH25TA0pIHsp88tTM0G5rKqbIB7+f6Hn//VpgViRXUlJ
JPwoqlMmUAuUs99LOn5x67UV1o0HH+7ZH80J1U/eBgXHMGuHDZ5L435sHa5hubAwvxnLE0Si6SZs
YV090yuB9/o89W3YOAoCfDoHaZpARfzLq3E37CRAd24dP0f7s3kKxAhUGqxdTnyG9w7OkEm0NMIp
wvzY2oqx4LcLQTUL3r7zZtjgcT/8Nq3h7Ni8FcAojR4BzogKnHzyI1xstoZ3R7dhsXZicK8qmQkG
62SUB9JNE6DWCLwIz7F5K3y50TUKHzLk05YeMtUp/qSWzu2BC5Lkl5/URxVKnhmynPoq/DxFNfSh
PmRdbgNjBSh89g3yA9lyMqMY93SdIXaDnMHpiOLHVoyivAHARd/3TzUv2a+FV6htg7vvZ6e+CytI
wdWFTHQk5lTnw2+fylO8Xlu3zlPu3/XYP2vGn4cRZS2cFXo9nfJ1LO4hDFNwKirqpwFVeY9uvbci
Na4jdfabmU48qkrUQGYRdJwN++LWuhWqcE6Ftjnk4ynHTfFmaHrxAbdKcWUJO7fy2vBYkZpnevQ4
BOgnnrfsvyiIa3CRy/64ZjAmlrCKkFem53kwXvshK25RLoO6UJR0nuSEupuqH0BKbLr+M3Ax2QMs
untobxXLrmzD51Zf+zUrjAFtReHwOsLlQ4aHIvbga+x20fCFFcRBCW1eThaY3UBougHGfIH9mqZX
hulSx60oBnRDlFnji6Tq5PvO/+TL0uli5wsrgiN4A84ZtLuJKcEsGeflaNjspvSAoOxllBVwQ9EA
vqHbActgMAwXvHqF5NkpBLgVw6xNa0AJAi9BDT1sG+Dm2LpJkmDK8LLjLay2UKBNQb/k3Q013j1K
+N02QW4FbgHZ/NIhn5pEEIzCAWYTZ6XjgFhRC2sKPqvBoGnVfiIdFBgavspug20FKrzWYCKSEy/J
vRD2vjn34MQJJpNb61Zg1jQoYIodegmMqhqQ7zzYFKnFKcHgcys0Q4XCLT4qL/F7CrP1Th5TVv6P
LPX/eAD2uRWZWseg7K3MS0BJevJQ8ZJV2ZXnhgtBz63QpBmIqitOqokU3Z6w8LZs2m9O423ruyLU
RUetQK/Htjr40+cRddluLVtBqX0QGDXsABNCmvfaDId+dBOlwQzlZVBqEQ6rSRE5dGIfNRx7BJ8c
z2C2tssnqlIo/vaSJZMfFrXs4dn8x21ErKjMaDCtXTx5eBoU2bYKYYxs4DXp1rgVlmEsV5Q0oPGO
AehsZnCMqXpya9sOymX16nnE/IOm7gHVLXjS1Hxyi/jICsooBAE+IrBNHVHarUJyU8A13K3fVkhG
6TBUFDW/yaLBeVkhWT8qps3BrXUrKmGmLVHNPmOmdMtNFHoATvhuHbclWmCOBiiJIWkywcp2gFQF
sh6ne7pvC7SwhVH4eqHXuW4THCC8pb9yVLywStnyrLmaMzWk2kvWEm4x520YlZWV2ywJrc2y0SPW
7ZHHiZGoSUhx42XnIiSnLxlagSkzNsPOsJQnQ+Gf66vgyT8bHr3d+LmRV46aZ4Oo5xeMGAyvPPPN
cKpM97koQSVduXmIWejt3/6BS+NuRec4TCPcYRv8QF+gPJDCyiaPcMBya90Kz7D3cTRh4PQW8KPe
lLDmb5HlcWzcClDgwHyjYZh+KoWCfUY2wPy2nt12zdCOT3FWwAVgZRUhrFDzeBDwbibXXljOE++V
z2prs2pQRGa4fssTGAjqexjD4L+D594NrWChj8IfQq5Mzgvzx1Zp9TBtRLJTQjgIYw4ciZDK3U/w
knmMYPw3Ov6ItaOmujYwuVzP9GtR3TPD+TtRAMJawAb67Xl03vZfGy87gEEFxLtRCCUPjJc3Kw0i
sTMZK5OyN/6DHGpvJ+NQHJaWAJrw9m9eiAxbWlWIVXNv8M57YvCIt7xi23rDT7e2rbAueClnAbex
E6UBvVEyqg5TxQK3yxizYpqXYBwCzYlrBwoPYUdsbmW5ur2z+edi+OcrEmylQty1s7OUP88/9Cwl
D8YvjdNThm/Lq1CcmHppbDSyHeUj0/O3WYXNlWl66YNaIZ1BXI767nKE5q+6l2V2r6PeTRvv21oq
1PyWpAXn5RQSSTdwyjyQ0jgJOX1bRDXBjovJshlPJFM/Abm69+vasWkrchVMZqWm9XgaUc/4nlEp
dxCYqSt5kguLT2BFbTdqoNc8oWFBrdsz3AoXkAJegbB0mfBy5BRKwfnHn2Wyu96vgTxGJrsXKDeN
QI7xR/Xg1rYVpj6YRhNd5XoiPr/zUv5NReqXW9NWjMJsfwCrpBEJ/Pqizah8+GYGZOfWuBWjsE/N
I18XOZ7Z4SzI2uoBNT6OU8badSfoV7We0xnyE3WPwtPvfKK947e0InSRimfl4sXJIKd449PxYyhc
kzG2EGoqDHy2+iZO8gITZZ3aYVfEdeDWdVsIhcNCOYLyN50MTHbBEX6flsOj09f8RwWVabrAwrgD
7wJry9k8MUCq021RtFVQUqdeBLfd4ZSH8beMBdm2QyLv4NZzKzYDhrptE5kWEit5XyBZWubXQvPC
CcpWQXX4mpUPKvwJ6LTfPVCHMLWIvqkJ7owdd02Y2tImWBiHUbp6+BWOp48SeCqu2Oy2TVMrSlsf
perDlJanqNXTTeyDyQkruysnpvMS9cqJiVphWtZ6hHCqxxscj4Jj4QmwrGDLeWVlv9S6FajNGOTl
rHP4t+cc5Y947N7+TRQ6TRtb2tR0ncjbDgDTScWPXkZBvSJuGhLf1jb1YSiQdSfFaTEFkJnpT7jm
z25rgG/tpqjPqQejRXGiQCsXYfkHZnKOL822vIlWPl7FuC5OY6r4h7iY2m8sBzbYbcStQI2B9YKB
NUYFXJsH0sy/plZrx1E5z6FnGzSHlYkXFF1x6sCgw05HJpjBFsxtnv8tyHvW+hj0KCMKSH6qBfki
QvYZUO/ObW20tU0qmjjKz2V2qlao1+esuGESzutuQ24FKBlR9a7Hc0msV6Qwugc4Kuriz26NW/EJ
8R4t4dSeAQEMP2YRNnoDhkfl1nVbzQSmZD5qOFcmMezKtuD7xvsFdmyOrZ/vgM++KG9gFeI1I/Ju
Zfwd0MM76Tf3TsNia5lAAjF1V3ZxworoKIPhkde+4znUli1pHa26HwuRwNQOiOJlAhF7aEvHQbEC
lLGiqfy1A9y+jL8gB7frdfTkNihWfPYKxtkpzXgCakUHesDqbYrKdcSDlx8TooGYgfCZJl3rjTew
8j96a+34DkusDbRnLdRbI8jDjC/i+1Ku0Z8lQpbZbeGyRUldT2DJl5csWXspDoNi/l5V8R+3Ubcj
NB9LbwapLMGj7BOHl5LptdMJHSzql2NODar+ojmiSTbE/QbsR4BunIYE3kUvm1YjKT2owObEq1m7
12ctrMobp9Miia3t05gqJZ3I5oTN4p3HzhtR4JTNI7YiCViOlukMNsbhSuLTAIdWeaizibvJ/mCF
8nJcVilEB23cBGp2BfoWUpNbuKs5LeYwz3rZOIq0CHxigykB7xNMo8D8jlfiNA1JbMWnrNIJ4mM6
JR7oJEueEWDWhduSCGbBy46DPB4AE+tPydxMN0Z5Dyq9dvx//QAKpsHLpkPoYPoFueSkF/Bo902Q
baBRenSJTfKPHCkQbBniekoAmT3A6fRrnIO669S2LUYqRj0tKEcck6iEORmNgOzOA7ejFrHlSMC8
K1OBRZdMAXuqVHXPdeO2qAgrOCs4aQNKn45JWLIYpTJTmt3XZax2bsMSvfyeZaEiSAbFufn8V0OQ
bI3m2G3zJP9YrkL+OWvYgSWA5MDiUtR8K834ya3nVnT6QlclEopdstAYrGK4LILaDTiRW+tWfLIQ
bnlNVnZJCtPLVdU7uGM5nZyJLTUqRT4NoV90EEvQXa/+A/HIbSEXVnCquGnCaULLY7RkcBGG/17G
A8fGrY0TLlRMTmB8J0ucNu+baqZgLwFS3OydRtwWG6lY5SDfUgA6Ipim7UrKxvWIem/jptwhtt7I
wPh0hXV6m0xj/k6rMWkFuVLRe2FVtPVGeK4YdRiFbTIOuJxv4DPjiw2cKTq3uW6LjuiSBbUXyibR
Pd4jt8GwtH/gYRc8uA29tYsC7JuiCmbukrDW3WevT6ON9hrqdgbgVqAGIJ3GuZ81SdyMj1Uofykm
v7h13IpSI2ver32pAGb+DpPtn4xxt2XXFh2ZMUy9ukLL0+xvQwPfPmBL3DptRSmeyhS8AwuVaDJI
0AwJsFgwBnZr3IrSMoKZJ23TKUlV2P5ETsQ84SLw6NS4LTsSGerkKcE0L+A5CnDX+ikyoZMOgdiu
UvCdzwpgqtukB8Ya9pj1coO8/LVimgsBamuPYOyoY0LMlLQGkBqjgl0ez44roy0+Wok3zTX1+4SY
NNyaEsSULP719pCfQ/DfdCKJrND0ZpgKI22GtgGZvkunIPh5vn7BTH7uHA/R//hLBUZUBZuHxB+i
vtikICyYE3Cj4TUnmkujb4Vp2qA0dRzMkIjMCwH1wxzarx4LrozRpebpyzPMGkBHPWdzn5goO9W6
ByKoKd0EccQ2mOpUvgr43I9JWcgPdPFORVo6CRtJZMWqaMJGlabB2UuXj7EejmE4uK25thQprDuD
18UKexwQrltcHB/B5vnx9pS8MNy2Fikvwa9uaSETzTxoS0xwu4zS7TkH1Xkvv6VRGZzCg0wmlQyW
jyKlZruWfXbl6HVu5ZVosvVIPDQTzD68PpnAr+l2cafF967IgWlvJg5wDxxxt+UZIbJ1Gyores24
yLSQjUxUJPrNspix2QkoY4fd2+1fsNNBefvL4Rpg7UoY4DNJX3HF/zO+JPqDAEniK96uhXpqIqnF
2T094+0RBnjwk4GxCek/z4TT4Y7xLgDOxffG/g5Z7rLdIDmn4GLcVyVWGD8w2ykGlvMIB2rvMZVV
VidqII/LCEtmUG9W3rwrvAlQSd3m6yYrsoVupBfwzm07sz2sFOXd2i+0T3LeHyHq/jos1273F2r6
yBna9zzfCc9cDXZnL5NWKhPdLXFHxLfQK3D9ER08p2Ekto5PXbdWIIypVtYHmHHDRm7uxmD/9ve7
sLqH1lGgFO2cDsLIJK9Q2bMfgMs2u8mADo2LgSfcFDVwQHr5n4Ip7ANOHshEGAZqWst3FfzGr8zB
C8uBLamSHm1A8KIyWUmvHvyay32usvHKCF1q3Up8URBswrKaEEFlLh/bpgkOhacqt/Oj7XgV8dnU
cBYbkwAsIODTx32EKnC34LetrmaBerZJ+TIB1BSs61Tc1dxzO57aGimjvdXQacWg1ykqVWJdb1CQ
7WYHSGz7KZxCVC7bRSJXEo6Anoe33OuuDPmFKW9rpFQ6ATagU5kAlRGCfe7lt7zgMHhrlvTKjPz7
pvjKMm9LpWhdMwILNpl4Tdz8V7XjH92k7Q0WS9TPmmz5BvfS9J3npd1uWcgKWl+jblRMxoMPLPfH
JtD5bqp7vCEuJR9v85SKuxzF6cPGx5+uDMSlmW3FfsSnpiIBrxJYqX80gcx3oYaW+u2F5VLjVsQ3
PPbKmSNs+FL/zrP1tpdurjnEVlwFsO83+VoPCVg7exVV72A78Mup17bgigMymIZjJ0FxFkCp5V58
o8ZmujItLoyJ7VsVGb9DIg2L7VjOHwi/T0PP7fpv662qJerSTsUyiaX/yAH7Onm8XD+5Dco5kJ49
y6G0cYFoNUO6CKCWTbqKFmiF6tGt8fNYPWs8VTnqhcFlSeK2AzU0FzVwjJjnb7d+4bgVWOd+cE+m
wcuyISFK+bdeE+oP5UrauzEM67uGBd1nHCOUk0SeBNZ23gId6I899qEsr/4ATK+BLViW49v/yaW5
YwXrmFVLMKKCKqnS4YDXxR8wfHBbygMrVLMuF3qEz3RiqnEnYqB88vmKuuDCWmsrrzKg7oYOVMfE
1F667VRTbVavg44XUmG3Tc6WX0kufD4sfZ8w37vDpf04DMbtemTLr4K8afuYYMwLrsPPYB15H5eo
n9y+qK2/YmGX51WNmQ+zXm/bFch8684xl2nbUIEVUgATi4Ws0F53qGd4HvNM/HCai7YCC2lSVuRp
0+G6zn+xbC43S98UbuctW3g1d1m6kgr3r2jwlh3cQICX1aHjfchWXqGqx5O0Ul0CQt07g9J21H3i
uu42LlaMGtLUCsCWLulM/rVHjI61dlvgqRWjKU5ycbXoOomkN92NXbzF8/rgNs9t1VXWp8uMAr4u
EQHbwef7S9XWn52GxBZdmbzDq5FA0xHkYruizn52JnZ8UbNVV3KeZKqqHmsigfvpEmXfR0MdbxW2
7CqAGb43F1i6ummsbijz7kXazW5PGX/NG5/teuMwp3ETkDbRinf7FfqrXVEIx89pbalZ6fd9WJ2T
pN70g+fZu1byK+v5hV3I1lw1YanrZVn7JM7z4DgrYMBBUOV3bpPF2kALb4Z73YIHGL/CHlFk3m0r
e7fN2bdiE7StOSizuU28flczBnYcfB2vnDIujYoVnKwDMEhE2CeAr/lZ5+NtAfCqW9u24mrMB/ju
xEgtlgBgwYhnO2SOR/R/zKMKbSIvxDKuRv45pBszpl+dPqSttqqggNQAv2KaRDTeyC1oibHjeETW
ebGfM0DlijoB+Tbe9FNaA+By5SB04bRi+0OJiVY0ayPMkSzGSYWXavkzqBJI9snMj25DYwVnvHCk
HAdeQ4g21XtPlKclnKXb3kms424fgKodx6xOWmTMPJbeKtCh3PptxeaQm3alBHsbF9VdsLLDGVL+
dtOXht0KzWHKUOwIxkTS4458O7FWbstBxbeMG8fOWwFadkQtck5xYJlHukdxK/tQ9r2TTwuNbdVV
tw6kQZ64SwahDqwZQONt6sJlxUXj4uV891fPx/E865M2C49VtGtzp7pbtMxftqwGr8q8qsgTyIDI
pm7HT1NVuKy2aNuKUtVGoUbFTJ94EnxQIflp9D2X7Q1tn6fRs72zmHTJ/AErIjJPX+FM9KEYBpfT
Cpq2gnOsKOfhWveJqNVntYqHcCh+vD3Jz038kxFC01ZoBhqg527ozk9EE7jLcY9Md3hlRM5z4bW2
rdgM+mqumr7pE3kmdEZAoz5wn5RHEOPinQjTGQ71xNvKTF57xvh7gXvtJ62YDYGCLwDK65JaTuvX
dZxR25s3ablXMS/eNQX4I0L7gIl6k6k3QwMEeWwIjq8d77+Ug1geojNCFAkWdar8tDkCRb4+koZN
u6zgDwFwXNuu6s12BGf1/YR69k1V9Wo3jL04FiDMHYd5FodyTb93Y+MdybqQzGWLwaeyVgsRqox5
pO2TgEzNBoVCajO0g9OGTqGQfjl9477IhiLCRJhG3PiI4WZTDk6ONmjcWi10DI0zgbN7EmUZDD/B
jFrDqto5TWFbCFaXbUZTXrXJuoLiuNJyk8bcSRSPnlsrRtdpQCuKpU78BvoVLxT3cVD8duu4tWLw
0p9R5Bg2SebLr1EY36y0d7JARr+tJUOTNPTXaW0SAJI/1nH80099l4pYNG0tGUIOTSUEgoaX2c/M
a37QWezdRsRaMVbUe8apwmiXfjgdKr5fkHo4uLVtLQ0Fn3z4LPAMVlO0u6Wkq9/7Oh6vBOeFte4f
uynuafBHuiYpqV8fV/CjbwzEAj3IRNuKM2/nAZO8mXXo5NxHwQh/Ga9e11a5xitNMmiq871SKJQL
G0CI3aLKFoWpnDc96dsWqw09Bhw1Ml4PZLHTt7BlYevKoyltcBXURfHksXncydw4cbswMlbIrmnf
0gHLQMLIEIBtRfJNETpV96BxK2aNwQMJoXmVSGThQSulNfy5+Ue3YbGCNmLBMNUNshKdJ78WC6Ob
eGqdshLouRW2cD32AuipuyQvAbWGj7Zh/XJlspzPZq9su7YobIRYg9I8a6EcTFe2I6MqtqgmkFs5
RPSWgd/4rstax+OQbU1VADm1MtTJQJZffMqbWxYRlwM5xsjaYis8d0O+OTXJOp9R6200g6zTPLz9
dc/z75VBskVi4BK0a8Mp5H5rfMjjeAcK8pHE9TffXFMFvE7ZABbV2mjbIiyCyTD8A5Mgy36Oil9t
2Bb3Xo3CS0/n/qOZs+hd5ouJbUAtrt4HcHlQm0YF8p6lHD3p/blYwfTOl5969OtruuGLXbPO9bBO
8BWBBC8pfDPKje6xUddZ2r8vWniObJug6chhYLS46XFPOebAq79nYCp+bQG4vuOyWm+8uc4/dJxH
O6ji5Pbtz3IOrtc+i7VcxDQrGi29JjF8DQGUrlFsNDqlXvE9rOViIoBVlwxbvAri+BDOtN6uMYSq
bl231gvYfEbe1I0djNR0jjqmud2l8G1zbN1aMORAo0C1PdIOPqq8J5OpzTI63jtsmyyGNNcEZT2u
vmTmmwj0CBisOpmHYdStrb5Nc7VGnDRJYOZtV5M/KfWcCCBo21oiQPZBUqBBVqAeOaZKy8oNbNuu
3JjO0+KVuWir04juBy/qWry9ZOBvmpwu23YNxLulbpxe1SgsaPDTz66pdQvvPdZFVdJMQJ8PU3On
1+LalLnUfyvG4cUF2uCiG1TuiflWwDp0W0k/QDBL7nb6tJVqRRHgdN+VTSKjcHyq5+I+8Kb2s1NA
2c5ZFSybGgKn4gQPtD6kb/HnDNB4t0OPLUmbIQ5Y2nZGz8+VE7x7Xwvv3q3fVqjmC9ODSBvvA7Lg
0aYkZbrhYvzxduMXNndbDlY3yD60Az4qEGb7tB7eibG96QKxL1ClRaPc7fBjS77WfohDkmLsqyz9
Gmfx+7idnLSqmPRW0IIpTGewp85t69+M5DdZHD6+PToXdnVb5aU1HktDaOCQUpJIKudB394SSGaO
baXiLxkT1ae3f+h8sH9lbbCNs1rYFoOBHddJnIUAt9QRoBwAhbfHyZD5tl3lAsn80g0bkZIKb/yj
dpJBAwVhRzXBhJojjF7r069FXX2veidnQDRtbb5Lq2CPWCEzzHhzqBqUb7YD++/tAbuwsdtSsHil
susM2jbe+rEMpmDTz50TegAdt7Ze6ZulALqsSvBQ9i7NwhLy1Wg6uPXcCmdkKTuNpxqcGlRDtpWa
/sOLn2NmwNaACRijDc0gyqTIKaR9kZ42QdFf2cAujbm18yq/zKsuyyq88a0/Z3+YtmauXHtuRTEE
u9TzJyxE5UQPevJ+TIV2cnSmsS3eCvNcztGC7xkTwWDa1H0ds9At62yrt7Tu5r6Wa5VkCwkOaRqF
Wxh4FkenyWKrt7yY+gEvkXlYx8H7BJf6u87X5sqic+F72gKufvHXtWFzlbDV5DddLOpbZHWvPVBe
2Flspyxq2pmOflsl9bS0bJv1FTlEflB+7iTspxSP1veLCur92wN14XBiEwjruMslzphlkhNW7MMI
Hr5+FGb7teoc85y2rivgPDOaqyoJJEwUl/oBBQxuq5mt4urDVo1i0QWS6f3jMlQ/VtXdvD0wlz6y
FbR12cxUzkOVjAvP93rs1BZlItmVYb/UuhW1c1t04OZgfs6LijYFi+9qArG9U9dtIRfYpzH4Fbhf
Uda9w30+R2SFTg43qJW1jsoE6ULagyiUhAWeoWNSbojCFu/Wc2tTBUSu03LBTR2v3OF7Qet4Qzrv
ms7qwqnEFnFJv5I4cocVrIL9jafDL1M67sjQPJVxOTv+B+c4e3aTWHNWI2HNqsSg9GooYMpeFd/c
Buc8l541jYoNOsk+RhyV7ROMcdutrsm12pALE9JWcoUhJOJxNuEGJMt+Ay3wsknTyTFvaiu50mbk
OdW0StJVNVtJhsex5m7HfNtCa+3yUpRwpUjUmndbJG7i7RROjjdbW8sFEXAbrSXW+oaR4NMc40UM
vJ9rcNy/HkWvnF9tNVcctm2ObEUDEUCvPyzzSh74xOC/qLP2ME2e2kDQG2+LtoCPfZh5W9qWxWPU
8uJ9YzwnhRONbeGXXzNvGRXE5Y3PdsCzPq2UuU1aW/alWUfpKDB+kdFfR3loZu629vvWKXn2kXBu
YESYlIu8refysarna0W3F64VtuRrWMQ4aTqUMJ9vhuad7Dl/yoI233VtC2NSUubwgoqCMdzwNqc/
FqVSt5v8X5zosyAXgbfQsVwaOKUzqKtHGD0DpPnHaQWxFWGSBbAliwOsIBHlR+Q72HHqtHJb+mwf
rkbGNSA1S5V4Hr3RQ9pudOx6zLUlYdEETQhTBGfoSgePFe3Yjo5aXzkuXjgF/S36ejbqUTaEYRjl
uArLJb6J8jW7jyFA/zPW2DO2ToNvi8MEGxeiOo3/YKjHTatqZPjaxW3sbXkYINtsYAMuR32Y/25S
kcwwXnTsuLUp6xlv4MUwVnhKxvPm0h/LKnIyB6fxP3ZcnTDRUKgmGTKv39OIHnzOHA9ZtkRs1qan
RYMj3CDO8G6a3cvWuB0PbYIgV7qe5wyhNIcDXG3gFFH+JxWkDm6TxbrsdmwtBlYigUJRqbkdIxV3
m5LyzHW+0JdniTBa/bFhfZMUEftEirlG6iR2cnDGR7WOzhyHoEIWuMFkvV9tGfXaTZjJa4/KF2KV
WEfnshZKqvPBnKJ2/jY3k7nxqoZuw4p6TqkGYYvEgomG5VpPdUJYLjcTWEPEv4bCeL37wtaIZRQi
X7wEVsjxD3W7GcNq2MtqaT8Wea+vaHPPkfnvqULYarGcpDVk+ANS/cT0e2GqeataX+EsjQk0c/5V
ZdK/8luvHxyFrR4L1xkw6wBi9zgj/LTmorkVBXO7OwpbPzbAlbauG+RldN0fu/K/aFj2LhEmbPmY
NpWXR3NYwoQpVHvN/PDoyfTJrXErfINhDkFTwa06nXi3jWgmdou/uFTrU2H7daGUYJbNgrUhpbTZ
Ej61Oy9QX916bsVu26x1LFJTJguLfjb9OsO1K3YCm6HnVugSOU1VE03IsqGQ/KZm6XTH6tYpyyZs
rdYAeTRrwXNP+jGdN3qKf+TB6PY9bakWNFRippyUiRJTfLuAcbBbSb64LTe2VqusB86HEDJjGi4P
ks7lHugqt+dQCK1frvR8IGYQBLdGmC9ld3k0NPdjHo+OXT+vcs8OTiuQVf1I8HA2j90vQZd3nbiG
Rzh38JVFzBZrqbmLSBmUmOaSmglPrTFewo0PNBvY0uNN2/nRlTP332e+137KCtfCLIZ4ERRWa13X
m6jI0k3FibjR46RuwwEm51O2/A76eGy2rPbYpiF83KDGfLxpgAd6P3AaHcCSosd0KMXWD0l+H0SK
7VZF1McYDlKwpUj9G9j4R4duIuUhVbgXbcMRVuQ7upp5n6VpcJjjvt63sU7JppATu+FqRtH2BBft
PTPrU+61zWEol44d/KXrly2ez1O5UcsMV8Cs7uljVVDgYZfJa/QOCk/vA00NPP0AVNgTcq6dKmD2
d2ymEtTjOTdcbEQe1rdF1Pst2EkySr8y5TefwN3BM5OPZPhnQcf1HgXC9JYLHHQI4f09LF9bt+3D
tjfLTdStTYWtFuYNCaVm1w7tlSPaeQ6+9lWtpWyGz0vk+QMeoXQxHiIU7YE1V/N96Ons1mm1tAVu
NBiHpSowR6kwqPiQ5EvXT9f0Qxd21n/EbJyVHF8K527O461Zgm5fzU3vUqRGhS1layQMLSSumkkD
N9zNE2HUqVQFLdv3BWHgmbIi3ztWa3DTdCtQYpidTrcRYQvZgBgXHSCoSLDpsd0KGEDuZzF2e6cP
aivZskGXfdD3kMnRrt0GKjyNKLp3uqQJ29os9DgvkQPH0c/LbqK4zbfIt7id6IWtZPNpjdRp08Eg
YB0PQanfQ8DjJrIWtpKNaGjWQ2iTkzVbQfb0SPYU64w9vj3mf9MPrwSqLV2DcDvEAzGygwXL+LsA
5+LfSOMFuwVavI1ZU/K5asZ1O/X/j7MzaZIb5brwH/oUIRAgaavMrMlF2d0eut0bwj0YDWgeQPr1
36l31aYrnRFseuHooJTAZbg895y4v0+wGN51Nk7K00h28Vh31lX4P/F/3ZhgV/YdH3cTRCUbQ4Hv
SxtFMAqn2U4hX4oXwvO4vL4x0xEeZWEzwqffsqS1AjeA+iUr1XPPyw+Zi0lg216iPk+Mpa++BS9W
Hw3OQy1ukH3HwwLFl0jrkIqJcUeqUeoyuwI1dQzYjwt6GwQR8+OpohzcynWaVtDaSWIoumtsTi0L
O7L49FlVWruYFAtIn/fkpLoUG52zt65D1yazL4+WwtIpN9OIRwa2zx+r2vH7HbTPBbDwnBUT8m3P
O+yTZOtauAS0xnzosmkuUC6sptPAzfreTTa5sT9d2QKFd7CxrM30sb5en/Lsj7mEgqgeughZTDff
2EauRIuPrG14JovykleQyWj3U4wyWdAeukPVTMa35lT2Qxi/lvn8mnZEuYPnyMmK43nDTysqk9z4
FVe2Wo9f+/kydqUNH1NLh15McJ9ELAuLbJOtcbhq1qB8UOYDanzFo36+At+Gp4+45CPfL2kTff75
l7+tbUUzX0atPoR1oCbrFzITe8IREeoe5bZB3whWNoC6zfww5aOpiyNlewErxUlGDQQGf/7nr3Wc
F+0U7gTtOlRYSjj9VuvmHgvXjZP9taZf4+Jf15Mu2bNFCNzDDVt/SXf4D8JfL8jGGL32+kf/1bgZ
RxwnR4xJNzvony3LZ9ffzHf/7wXojU3R1zIr7bbvKsJJpN9jA9/EUYmPs0PBVlFnR3cUtuP9XyZt
ZnVSFhnfc5XUajg1R7w8kOFg93xR0Re9NYiTyagzVQl92sF7Ac1fsgJeduOfk6JxWFLC5+EsHegU
rXv9Irb1U1Z3kJ11ht3Ykq8No3eSb3XCS5xm8MxfnSqHSjXO6a104rW2vZxEuufM1rgRvayW7hdH
6QZhP30jsq407nNwGZmGZmSo1ORt+/eOdxyFqqOw/d1H33BMcWsGAboXFg2kEJl+v8TxL0Eh6cNt
q2UguXqcgfa6fVRY1ZB81kHvtZlPt3GaT0ftTPWi0kGf8oWc0tHasJni420ppOydXvPqZdPzt5nW
W5HoZLuE9YoX8NxENZRo2wqFkX39zBT9c56a7cZWfW2qeFt1zIlNIVpTvUDx8S5begMNmNAupz+u
VOkBc6xhPzTEw5K0yNmeFdERljD0rSATgFtHmYgS69R6Mnv/ma1RYNNeaA4AvBdTkfIF2mcQOlzG
+hlZ1SB5DJr5cFs22zFKDXIkZd4lHxbHlz9NkzZhG7aPtwHi4jNCH/AxFx911n7o8/HXoGnos21N
09FOMIemTTec8qTPznOShfW5z7ZlqOVHulpEMq/b4eTa+8HNS1hw+mRbMnBaQzE0khsqzU8kUlXB
hmEPWw99kq1M48bhAIYvNwt55lhxP9XrtoSdJHyIDVqvieKbK5HobC7lcM7nIA0lzEMvOJsjwVZc
TuULy8b7sbcPO7N/hs0Ub99k7ZjojdoSOtZ7emZi2VFhnrmwQ7MvRda349HGBB/eHLjAMIKL1FSx
IKkwmvkQGzsmJDQNhnMtbfxsWR2fMipU2JnTp9jqCdX39VZHcmordQ8j2P28gr0J6nZfikynWbrA
tUbJRg8fom59t40icJb7DFt5oFoRej6IoabDOcigSiUaprBJ7guRufWgAsXF5Usk6AMnvX4YXF4+
hPWKt3tmg8apsBqql3Q/zKWOq+zEu/2WiueV7dPn1/KkxQHdovXZvt/zb4v6HvbVXnTCZbcqJ4Kj
Z6LdgxCrHKtb9b7Xrl0+uTZsaUsEibB1NjP7hUMlu2hors9j32Tv7Ca+66br5KjK7SVa1+20bmPg
u6qPtS04FZWgXMoX14sDMpHHdtGuq89BneZTbbvoiNtnoV84Om0u96ZoVh226visWkQwyiPLoIQS
V8MpiY4nl8Q68MO91LXotLE6Yvolm6rzwNYTC/Mpp5mPq+WrTZFlImhaibqou+NrUo5hT58+rhaP
kBONGrTdTOI5r8bvfQc1ibCx9MJ2taJsoA2uX+ioq6KLXf1gcYIPOyb5RFpt28g1bELri90KkotL
p9Y98NO92G0aYTRdO/3S1nNclHUkTusCm9KwjvE2V5hOw9PSoWOOqf0CU7HP+VIGKR9isngnX93n
LfA/gyMeyhYemOo+lyw1YQvxf0A00k22jTfMFprgiTF6suDGgvrEx9B6HJDoEGfYVh0eH1R80MJm
a+DTj69UxnU3CpiK6Jc02vlpsAkOkeXEb8T+a07ojYSLj6LBrqSBfkceyToiqsCT4VSMmXHnA/JF
gT3vpaMgYpDbhtBILrDpAhmuoRFvA/MBPpGWRX0uFmP0S7/x7nQk1ceZjH+Gjat3OaUrwfu1obks
cZDZ6+0hI3lYkMZ+kCZ6qHs8v8sUkn8opsvXhyW1LCwt5aNobZVttin3XEZuMKd2Iul5VHtYdscn
0dKlYiMeOvHKns0XVbl3U9rd6JW30+qpT6C1tIFQ2WAjCaqgu2Nzbx9rlSyPm1j477jF13chA5v6
NNpe2TQ7cBOTsP9an2o4xz2gHDAoX5L6GFqm86yNBpyD1d7Gl2WEzt3WRcmNLvrfWf2/AZv65Nl6
pLoyK6IJCd76HMdx/9TstTjZZvvm7IQVIqZOQl6zKqxaP6Rsem+6WJ33/NU+Pde/llaIe7e32wkv
p0Au+uNjn3BzGkce36+m/M2sRn/k1fhAlun9XEPpJeYAMXm6lc+EtDXgq+xL2EB4S4N1u8Y7yqFk
iR9E3Qj3ZTF+Cmvb28IFpTTLSJTJvaLjuVTlB7Aut1S7Xxt5axS8peGoTVe5dcdlh7XPmYNCVreF
WRhTiEr9mLjquxGGIhCVl2pInxeWvQK8QcGb+taUSxeVUSvqXJopsXNhXBwNp4HNbVgVVurDbnlu
66mkJJdQYV1Ods3/wIt80Hqc+qxbQtaJrOmWSaZjLc7LVtnqRLoovXHIfp11bwyqz7uRieGx0GLZ
bBo9nRT0Ux4sX+sLWfQRtjj40BstHa2mReRyErE0YwcUNmvDzvGpD73tvDr2zaAoA5ouoi1QIwQF
FZcPmgXlD1Lfq7LOB0hSKJfLYxEjZOdMd9dFXRaUC0599C2lajUMcntSr+7XKYp/3xkP/HAvXO2x
YY08BkQU3c9td4mHMmwr8UkuOKG0Sm9TDi0afY7cvkPYK7BOADLxPy4ExwHJzmToEa2M3XHAnyh0
ILdef6+82ac+xgVSomu2usZ02db67Ko1u5vpMZ9a5YYn2pfNGT/MfEMaPaaFmYR6tOkQXcY0N/e1
wY/c4CV8Iy7etiOBikT+409VgqSrGBIl0yGen4as6Z5yi2RbUR2xvrSZYSPuMnr6MtlJtSdg5MlW
cAsa6kyJqJ7wGFidmyQd1wKV5/tTq4/l7vV9tyrismruSQMN+KCNxWfIHASUEr1muYxZ9C6f13vC
za9hTXs3cRwdopSlmE3jQT930wLblW0Kq2uHNNKPXVy26LTDzLlMVvZrM9jHFuMa9t2vK+q/HoU3
kdCJ9QtCV2UfVEu/bTkNWxV8fEzUdE5mgqZnuj/VKvse1Wlg096q4JaSQ3IoyWTCu+bE0wXCdlBQ
CusS+mOXlNU495vJMpkL25zVCqTWjc2NcLly/PDZMZao1vXIuEqXgRKKm/ZAxXx6YxK+Dtob26CP
giEJRNZyGjPZLUl3UXRJno/OiU8wAkvDzmY+AdYyuEqI156vNPtL0+HbOIogCxua+rpnqm6h4jq1
OPeVPTvF/cSLzYmgu2zqA2CzOwDjzE0mdU8/c9SEn9Z4+Bo0Y3z+S+RApoHcpRJklLiU5rhHedt8
Dmvci9Ac3o9JDIpUkkOt9wridih5ZR9/3vjrCvLGjPHpL7ZR54ArZLhviu3etnVcsFQdZ2MPjEBN
8hv32tdl8K2/4wUsVChRVsvWDFeFFakEC6u9Eir5ZDgLETcPcb6BXi3hPPHzn3UlynzKy0X5eOzN
kMpxiP/Iu/q9ICQoA5j6WFcGFSVaRlMqOzw4Flys7w/eBKEGqYd1/Z/IM7ClsJyRE3cfh1l/g6dw
2DnKp71EWi5C1xRxO/fq6yrK6jNcgIN8LWnq416CsvxwDT4829V2hujcbyNPw8DQ1Ke9jnqjg1Jo
vBmPrHjOGUi1n0+T7O1Z6cuQ2YSVtISpsBzrhL1LalY/VXW93Sew/CxMMlZ3DVmjuy7Ww414uzIx
fW0yU+UZ7p5rKveh4S9DNJOTidIwMi31Ca/kVV26FFsqjzQFjjy+ipu6KGzP9QGvoxlXYFu1QOLL
mLNezXyZt1uymtf6xdtz676cJpEOQoKFeTauue8m9ffPB/la095RnFfl1kAHV8gkq/LzUecf+lfH
67DGvcR3s87jwVbBkU3AIopbYfkRCJW+8U5y5cUt9XksDqkSujQ9pkvO4r7oSj7/VuY8ecnd/LUn
437pm2O5YA6vxei25R0OtmFya6nPa61ZPDvorXGJCiJ9XrqkuWPUsBvnoCsbgk9sNWopXWbHVFYd
R0J/rIqq1d9Tl8gUT5hnarZPQSPk41vr1lO9HymXZFcJTnIxe3/EfXLrSnFlA/UBLkPLCRa1qZD5
VEIBZhf1GRrVuLGoKXa/HHgqCrwE+GJlKJI9KM9iLgVh869czO7kuBlubNBXosQ3rqw0idu6ZkLy
Ms8uE3QTXRx40/bFygAXkH07Fi63bnrSQ/K3Xm/VYlz7bC+4TVyhMhjlzzKe9/XC6Z48ztwO57C5
40c3YmtF1cBrl7v11LOWnTmcgYMa93muLUrE2LQMvWJtUyBtGD0mbXoEtv665f3rXqenbpg2gtmS
kh7Wvo0j98hu/xX26d5lt9oqFMnXOVa9CL7JPZV49Qur3Ul9oGvND6ObEivqLJq4GI71bmrLwOXa
J7qmcUHRen9wqecoPiujUGAAB+mw6eITXXx0/V4Jhz631fd0E/Y0aJThhPW5d4LuFepXjGgxF01X
z6d4AVEsFONhpT2pj3UZZH6xOBr0+7b/GiM5WCyMBZ4PEy9M926betJ0XFZxpB6Xafj7gO7xja3k
yhrgc1364Hh5Aosv82WfH9WW9XeQ/7hVlXmldZ/rSmlTLRSV60iQkD9iRp7dON+4Nl65rv8H6poX
1LFmB5WsaegvnYu7x2FS04N2TR22rPtoF84idozhRYN3uSGCIFxawH5ehN2yfLaLoaSK8DZiMiGQ
/dG8v+N1cktq/Fq/e9feZDqyNrYjGq/sUkAH9El0R9g9y/eYjCiSaREvX+d6DNcCi2Q+HFUD814+
2gX+ShGoYnNZZhAtas0JRGrgh3vH5JVzTBnRcwnLnX+muv7aUB52M/HhLlVqkkwGX5002fvD1fcb
ueVFf20ovW10OVTZDWVFZWJ6fnZ2HIqxj8I4gtSHt4wqbVqzgUr4tX0lVXSeY/Y9aM312S3qOs7H
Cp4raw53DrhcdUWv2XEOa93bRbeNHiCAeyYX0v2Wc4NZDsgt7GLi41vDigLYDddbiecAVzS11kWF
2oawyPcBLp4tAxRDNiahgD0UsN/983Dt72Hd8jqL/nVyOcZUT3Numezb9Dud4u/ZyD+HNe3toVPV
Z3m1CSKHCY6kBSREzZeOZVtY4tgXFJtoJiacXSh2ufgsuiY+mbIM49pSX1CsX2wVK90lkivzN8Oz
iDGBs9wLTw2tUMJgLy3jg32A2u+7nOSBpzmf3aKbrZUeLZELg2hEuhkk1HWmwnK6Pr7VjXmV72wi
sjHmxHYIY9ZhcgOpz271IA6ahIxomvF/cl3+2kLFImgW+uBWR/EYB4CeSgHRfohWRP8Ma2B20pcQ
y6ZpqxK7U0nqJb60fXa35WVo415kRm2u67HRiSy77nNytBALrZffwjrFC80hgR7OtqCQsp+dKdwk
PgxIFYctVz6ztfcOuguZoTLtRfdn0sTlR03Kf8K+3DvbHqNJ97pfqZyi3T0ktvmlX1zgc5GPbCkV
s1hvhMh9jPa7ZB6jc2bDakTwSvHjSsuSPRlrCN7LZeg+bekIK54lzHINmesf297jqd90jLZn3fOC
9fG7Jl8+hvS48Dmtcqha5FgWIjfdTCcNp8niIOA+wlp/zfT8a//Rh2rrZcCl1jT9d6ctorMPEyMW
vjwYRJ5acdQ0llXd8vs0apdTkqEaMuzLvfjUs650SYZYtkd3Xgx9jlj9Z1jTXniW0KYZaGdirLSH
LHn2ZWttUBGH8JkpO9FxdFwdsnHwxD2hipB9XlanPv38y9++ZAmfm2oXBn9zG8cygRQqZLCSxaEk
XCXRH7ocuxvZliu6uMKHpwDKbqY7NP5KW3F1YslgfjVxC2PJozenDOrHhWMd1MnwdkIo3B3gReki
LNFHpPe/+FCWl6Cf65NWsEookzVXuxzq0Y2neYJMbkE6kkFlWGVdmASY8IGrwSUineP8kN3eOQhG
WHFqQ0/GwmetukEtwzxjSrS7/Z4DEjmxpryx0byG8X9fIoWPWnVbnu+pI4dMc5D2rKbma7lqetnj
lj+tU1/zsGj0kasY/aErmh5IZPH9a1rx6UQg83/raeB1e3nrd3jBPhzbWGV1dUjYIGwX1JjU/1Rj
Jv6KQPE9itSWGPZ4nC79dpCz4FCZZimJYNl11EnQQUb4HpKaTuUMncNYHuzvFKtlMcVV2PVf+HSW
Jm7p8ZASSyiH8VMLq/akaqYbH/6/sqG3Os/bs21E0gG114fc51hDbwwCGA768M9LufdnVWfVPR9Q
u2dd250UO0hh8ro7NaSHj1aVN4WYVY9XeDqXRTZFyQVKs3juLDdYJbFy3+/rIU7as+qm9vzzsH4d
1bc+2Dujg/3Mm3lHREQEjrWqfujxn7CJ6gNc+X4sZZX3h9zY/sdoKgOykQclLIRPXHVMZFaT7pCw
YPq2fTia+q+gDvFFuxZUJkzZMWOJ6NoRuv4CuctihTliWIf7yJWJD4Py3/KQDAp17zI7DCc2rbcs
jq8Mpy/btaqtGwY1HFKwhRawOesuO+1vPWtfa/313/91gmmWkfbjiNZjylUhyjEuNt6Ebde+blfc
NkM+svaQGdys77NIfB3X7Jau9bUvpz9+ud3ans6mcdIl83qZcxAWR7yHXUaFz14N1SBetTPQeqfL
AozIdodnT3sOm5FeiMbR1KrYGfcK6aGyeDdFmenAg6OPXRkK2n4+Mittg8fYzkDmFD43YV/uc1cR
igz20ohdjovmn+qZ7B/EPEdhy4sPXvU8Yy2Nsl12ZW8uZkc9as6WsJo54aNXUW1Y35FxkxMjf1Iy
1ee+ImFapMKX3tJNDTZydCjKaLf6NFuj7sF16Ru70OtV6I013WevcFxKaFcuThLRpHdOmcSc8ypO
n03D6288pdOTSzWQhXxZQn+Rd45XWWIHqMWt0pXYP8YJtd7xHpSNET50hURJNbJZrxJQxPqoEkLu
OAqFbxxsrywNPneVMGuEgsqopBOBzWSVpvcEb9SBrXvBaweygxMRs2w69mCWj2Dvg8ArGID/uKTN
SU6Xo2eznBv1d1x9r2ArEhZZPnXFWpduCjcz2fHjDg52U7HY+HvQauZDV9F2oJSFLjNQ6Xdp44YC
8FV147tfE9xvTHwfu9q7qeYo0ZtlPkzTHR/25QKyJHlIYO791G2Kfkv1dqtq/cq8+Q9xtRFcikv8
kOTISMHbfPvFzXP9R1g3vf7Vf221Jl8GdyzJhIKf9XgE374V8DYLo6JwSP+x9V30GkVe7SThEv6P
VbHkqJcO+3Bvp026hsx9ykaJUpwvPHJ/VHkUeP7wTSCXZss30mHKd/Pcy5qK4fy67ISFqm8D2fMo
UVG0TTLvUQjH47jIXRUmVyF84Kqry3VyqKqSWMvqd+kBlMREQ5ipufCRqmRuIqcXCzW6+qihyL2i
EMItvwSNqE9Ugcrrjxy+6XJolrsobk0B858wTw3hU1Qp8ghi3sQoXZ1GD3Odt/e7mQNj1Ieokoho
JWg1yq6jHwFpn1rnvv28V65lZnxsyqGGCkM5jjKhs3hQLn0Y7Yatoz+ppP8QEX6Z8vSr0LZ8Mouu
37EO8NPu2ltvFFd2eR+s2kuHlI91o8yI2QeUtBh2P48Z/asrS/cM7zxNCmsS+60ayzpwKnjBDXNq
OP1l+SA7Ms/PfT8Nl65j06efd+mVFdVX0FrRb02G24uMQXGft2j5bTCB1zrm7cOxXWsym2WQc/fF
IXtS9HNnb2w7V77bB67SntMx71gvYcF6nsiCcpdbSaVrTfvZbud26Fk06BKbfbwj+E9QV/vSWdOQ
ZnttLNpFQQQc5puCRSysElb4pNWQzFHOhRsklrnxLoUU6iUhTJ3CPp3/uHc1vFf/O5zLNVWkGHRb
TChgDWz8dRz+te020ONbTUR6aU9NF6fFvHeBm1fi7blgFRacT5JeTmXcPYtx2p5pH1bEi9qqH7+7
peNcZhVv5VyRx2NbPrcuTI9P+IgV5LTbWqVHJ2uR/YEyHV2Mtvo1bCy9qGxEq0CD7L1kGf20Re65
5jiDB7Xt81U9qNa4wpufjJioTdEOtX6GkEAVthT6jFXuVhYbKozM3DqeKlPvJxfvgduij1eVWb+r
juadZLn6FlXqKNZlDot9n66iNS2rMksM5spMLkcSzeeGVB/Cet2Lzl4tDEVhr70+xQ+4onyZyuT+
502/NvHG6d6Hq6qEVTXhu5EAvMXvfRbxMz/wCDHDM/dGufeV5dYnrKDvsydK9VjJWfQJZhZQs82j
sPsa9UI0AhlZO3EYydyWnaN00kBEuzBJQeFTVnErVqKJ7mTWbfspbcenA9a5N0LpWs97YcqXUrgu
6gcJnYj5l4VRe05VNr4zCuUBQYPrw1avzpUoFK16SQ+E0zEv9UmMfXmpXHwEIYvCh64GvR02W2rE
lOglHLQf1kPcyLhcmTe+uWPZxwduyE0rHW0rCe9Wdald4m70zbXWxY+Le90sblBuHmQLpeNmUHkR
cfslrN+9eM2qBBpCUd/KMm6PR2159jwMTp1hAn7rxeXKrdx3crRQGIk3rlpJoiH+GFlrqiJp7Pyu
qjPwxlEtLntJxY1V4lpnedtsPGkKzCvr5ZzO5rJMz8dIw5TXhc9hRQZ2wsjaYwvv+7Ro6+2JEBV4
V/E5rKWKtzG3SSuXvoRSQ7Q1hR6jsFu5r6OVwcSHdJBskZx83zOAe1slAvOwPorVTNswU1sNstkV
MkU5bR7ndeM3vvx1kr+x6vso1kLTZK6i0cgFpEr2xCgv6xMARAsrhJTrfwwfwrQshI9mTeDJtn3o
DPRk4/t02T4OW5gPmvDRLDtntEl628mmbb4hMfX7EEGqJyiEfTSrt2CNhx77eZmXZjwZUe+fmlnP
Y1FDYDLsYOyLarWraRQhOO642W6nzBywi1O3FIyuxGzsxSw2dVSU7NRIkrD8RMTaXoZsEjf658r6
40NarIp43i4ztsZ8HN9Zqzq41fawh8Kreb2dCE2H+7015AaycWWz9JW2+NzH9hi3Di+TpIc5gaWg
2VB4SEz1z88H/Fp3edsx05wYVLlht4maIqPwmKBch+k2cJ/d6mc1w8QXjdueseeWrPejqG/pubzd
N9yHtzo7526JB4QBVFcueTn+3bKlemooNTcG++2+4T7C1eYprGRm0kpD7WlWcAlgrv0U0u/c19la
crtXUTsbuQn9TxkNn+doDDqbcJ/fmuthnkbIoMq929+L6s/5CCsa4L69I4SKhNZuaOV08C951P+S
NLdMVd4OLJ57YbvC/+fQu23lyO3yqwDC+duIslJdNA2fir4aO/iGZmGcMvdxrq3d1ITnSswdXpF7
4cbqnCtWBq1v3Ke5tqw7BBLuWN/q+Z+Kzg8EKtFB5zfuM1ybcPVw7INBxrrszq5M3otm6S5Bk9Ln
slxnUDUH3zhpUpqdczGklwZqFDd23yvh5ONYawW3E5qvRnJXvyS4sxT5tNzIoF5r+3Va/SvXspaM
lCBkjOydeOxnURY612H3Ie7TWFV3xGmvhkZalr1zsX1qlzXo5s99/mrd1xrnKVLLbiyhlzb2riDz
EnSTwBP2j50S0ZytTWprCb+g9gSUKDppcgRdQbnPVSEd55b1IJWcOvWlwT3xMMuNpq+sBT5WFS2q
GmaUJ0oYlMfIRleDemTDtDzZuCcfdBQRuHGb5mvYpCc/9lIODcRO7Wsl+2zNH+AbqU/IZ6ob8Xpl
l/JVsMpZG8Gbo5Lrovo/7L5Md5qS/WmB72TYeu+jUVzVu67cUsmuUijPmevjZEbCzkHd48NRizIZ
lG01Wuf749a78uJGMd+HNe6F7T5bN8yt0KgX2d4PfH1Q8xHmJMR9OIoItyhmEi1r4JQno0VSRPBQ
DlvjfTiqQeVst6W7ljZff29KWIim5cewTvHCNl3NmlJghWC7+Wc1Ty9t0v0e1rS3yyqmhyWrDJq2
2cNq+t+oif4Ka5r+GEYwlVbbrEctq3WGPg87cO8UYVAUVFl+bHxI3DioPoqeUzOfbTs/bmT4Ley7
vQMwjWyMHBqaVoR+pocYijqC31pQ4z4RNWKv3kRdaRkhZXdxoJ0huVCFYUX8P0hUtK19RfPomcfd
h4o5qdYs7CTg81C6Q0WEdjR6zqohfb/sffperyps0/NxKLpa3S5DqeXaJ9v7rGT2MuYZC8q7cp+H
2qPUkr3nGjwUea0+ryBCG5NvPx/QK1uTj0OVFeKnTfDp1VpFZZFHbHzPoePcQe6fLvcrXrTPJI9u
XcfffpflvtUgaNotI6uNnpsxqvjJRX117rVYvmdmEXdItnV3+zBGp4PxMmxJ9gEpEsETr0qr6Hk/
1v57lEXLGbcgFVR9yH1AiriNaDev+EFk+DaX+kMK5bqfD82VI6CvS1WqnrfQJcZeIr5DXr8/V5TT
G5vglXHw+SiWzDiKdJGWXQYhplYMw91BlubJGLwGmSRfixZl/U94qw1LMHMfmxJqzbtlmaPnzmEW
ZzX8QJshrKiX+9xUyfINsxcJQeKGCyQ6PwyTvnF2uzIKPjal8iWpwSHmz+u2f25t/XLUe9g5x4ek
ys1WUYd6CMnUnhaD3X9bFA+bPL4oVWx3SMt12HNZvD8lqfje5lMYzsh9QIpSN1cCMlfPazc/ml21
BSUkDtthfIvAlUFomWurnpumfTQz+7qjNjYooHxCai7TZNl0Ej2DmfybDHa4p2QJUwrhPiAF68F2
nA6XPy9x+70kQMAnJAHDDmc+IMUM5jZVE7aAAbIMmdn+SOM17C2Y/4ePyoexmmyXP+/1/hVGM79s
gw07nvl0FFuWSrmYq+fqgPbrkWzf9onrG0vv/6bEf7Pf3MejzIh/0thIniG208mdpMvdtmTri67X
eH2qcIm4H1EyX8C9V92nmkcfsMR1jzt8L03RVIpB61Z3YoVH9MJOusrWItdqm4pha5a/GYpsPqV9
0vxVi4PpgpaN+GWtu1QXXSuQyNF5sn6vAAj+nsQMcFM0Ngaoo6UXozNzWrJ4/VZmw3GHZxFUHNu2
fV+WJFoLVy8Wtq84CRdDlC9rUWLOyF6wA67ZlJ6EzjoIKpnYFqws8Tpvp/QdyIv6q8uiEqKr2cbv
qD2aZ91G5j6C2uijsHbAJ9k8jJrjPh02sBLGEEkCw+lmroqjnvGWH2Z7x306bOczai+mXD1zuLj0
VvTFSrGK/DzK334T4T76NaRd2ayvHz6goP77hNveI0xP/6nSVr9o2i8PP/8zV/YFX15rdsPERybU
Mxnje5WZjxZn+hs/4Vrb3u2gEgb6N9uUPasYr1GR2S+cjWGuMdyHvUybiQPMhHoWa/JcKf4ZSohh
J1Wf9VIbEjQmn7NnQzJVJNHHiJBbhX1X8g6+VWLWp32M4MmfVYP6+iXZ9X07r+TUzUeYfTL3uS/R
bvPajvBYX8TcFYLtsoa7btiY+tyXPUDnNpHInpGVeSRHTU79/3N2Jk1S41oU/kWOkCV50NaZWUM6
KaCBBnrjoKHblm3Jo+Th17+TvQK9SjJCGxYsVE6NV1ffPceGtd/54CpsUQsQOmn29DJHdjteva8O
Q9MNfncnV2Gr7OQcVFCDvwxT8UN24XfYYP7x+1V04/rhcl/RPkOhiszFpbJcHWVJ7SlhcO+uU3j3
CB3szzuk+e/8sRvLyuXAWuRlVsilF5e1rymycPpdpBK/XLALgqG6nI+VxK6zzWI6DGI9lUvixwxG
rtaWjfiU6mjChxekfehJ/1JOhZ/cHox1f01FoDaFwuYZo2t1yqFzkNanKFbp8fcDfKPPXRIsUmsM
2QCERdMUF4cgHOpM7LT3W1QuCTb1CXwfk0hceI/HSjiM2Gzn9Se/T78eMD+l4Ms6lFdzbXGJtYHJ
C/kheeG3UboWiqZax2ZT6BXIGT+lw1OXDH7XFZcD60vYxwV7KC5wenqDAl6ohUSjX5rDBcCSYNSG
L9evjlG+TYrmkKSBXw1A5BJgaRPueqh3cengalP1wZpxmBp4zhPnQMW0K1mhubisnXjRyozHitTS
c4o7CTe5sQmiAmVyWaV+1DWzhzqtPJe+i35NaV21jSzji1xlzlTxnK6ecb+LfK2VjLs4quILW8ox
0+HySEfxl9facZmvPqxCSL/X8aWZ/py5ftt01m8TdyW2FIS0SVLL+NJKrHZB42fC9Tu/r77GHj+t
eIWdKUy3Hu6Ic3AJ7F+s2T/4tXzdHn9qeS1CpUl47esgJpcwqIOndUS+za919mvrrYJ52bip+IJk
XgTZgWU9NGl4J9D9b6q9cs1ywS6j2hUGHmDfIIuM5b5pQw5rHZfPMIlB+B6JHyJIqmxL1ygnkYq/
YS2rp23C3lMVA5NZ2ZDlFLM5wjtjQJOsxIH2du1pFeKRui0OWz2Efhury4kVdMJlibIEc7rJUbjI
Mnin+NnGw+vi125eei2iKtziC3IH32OivhrMbK8RdDExDd9vEHUiumyaLEdJxuWBRfu9bN+NQ9jF
xJqq7qawLKPLYPmHqOnrDNiPX1LF5cJWEcL5JqbRRSpxQKz2Xax+pvGRy4UFBn7UUcCji8BFFJou
FqmPJvU8cFwyTIgSUc4E+Qlo0/1jU4ivceZnnBu5QNjeNlAJt8D8JO8DqM8MHQrf7yITN6qrIhcJ
aykbu9ZitlwxpMxeXR2SGB5AWYiz4qDLlL0rCzp+JAXcRw/FLEaZwYFKPOptXg7hPGye05b+uiJY
krJ4EW10WcPseoZMfg/9LiYWl6aL6hbtkjheoBvUkUzXd9JGtxaDs4qLabAkEAW92tC9BHt/QWmV
l0oDd/EwKZFeGDfDL1PFLqrvLmFRejZ9TeT/dICkcjOx7lN2IRaEXgDHZzbX9yDA17uEu1wYOlkS
oxm99NIcWdw+hrv1upny/8PC+qifgHTSC15STzKq8mqN7jT9ekaA/x8WxiVeFAR6Ou56DZ/U7V82
RcNxb2jrdfHlLh42UKnbmQf0gkD6eQ+ns+8OwV08rKuXmkAli15mhT6Jyfu+FZ5TxVmUIQIBsdot
vLC0MFkSyDzcS6+ELndJMBLJvu/DcMOWPNRHUZkkg3CI9nqq4y4LFrCeoh6pIpd+pT+2ccDDiLzz
4Tcmi0uCUZPwLTH7fpGV2PJeXSf5bOvMCu4XhXEXB4vada9MT/dLFw8qE0Xxta/FvXv061lN7opz
jeOoZZkOO57PevtR87J+3y5D9TVaZfnEh3r0uxVwlw3bkXzEUttWvAaIDyiwBOE6e+283GXDCqoA
RC7Rckltuz0FZdcdEpP4FYJwFw4jAq8YYYfWBUuOczoND60k3G9munDYnGx7A8lW9IpRyMp3VZJp
Hd650tyam86C3VvTjDsukReJzeagQt0+TTItH23V0Dt75Y0d3nVGRPG+EalG6XPZAWaBbNhh7Oi9
2/Wt73dO1IAELe03slySLYHtdtirC2RV5Ftb8N4rIOAuElZUzQAXjmm5sGoYnha+o/iMbX5cIXeR
MKjLdNDIRu8w8AhZS+lXlhiv+Ji7kllD29Xw+mpXlNrUUDUQSTbCtynzuTZwFwmrqRlGGAStFxJ1
9oHBa+eRKBQu+7V+He+fYg5FRJj2TWovcaqPoxzfLnq6sx3fmI+uS6EdmCh6ZexFB9u7tK3SAy3N
5DfZXbEspOummfdkvLRzcDT6O4xhvF7VeeKsVMqj2Lb7Ol1wMsLuU3enxTZ+L8jQBfy1u+3A55Vu
wXjhQVceeJm+D+rKz0iXuyaFQ8JVWpNuulTiU0OUwVWt8exvFwoLhCUou0DbhndfZTn9gfLWo9cU
dImwtumboa3qCWBHIDPoeQ5sbv0Wj4uEVYoh/RWVE27FwCMqSg5BPKR+B4aLhG2rVuVorx9e2f3Q
d8U5nhk9+fWKszDXpoMwCGx9LrAze9OQ5Nsm6g9+TV8X7E9rfh+gl7qiSPBSQN8lq9n8TgrP89+F
v8xgcIymarwYRf4pbPyRtMtXv892FiYyx2OzzGi6mNqXYnsk8+R1xeUu4GWiouoFTKgvVWjKY9vL
8ADThnuP1Tf2QZfxamHZPPQwyL1MeAWDWG4YP1xT+H4boUt5IUnXtVEZ9JdNrB+pDt9UffPRq8Nd
nIsTGDm3Xdlf4i3eH1pFfgR74lfNAjcdZxLu/dDUqF28zOX6N/x935ewZPRb9S7PlRRC6H2T3WUB
NTGa9bQtq1fSm7s8Vx1VDUT9V30x8DjMRSzsMwmVn6gnd4muHryH4YCWLght5QE1k0e+whLQbzjZ
rz3OWilDikT9RUMa+dTzzpySdAi98urcZbqKpYUs+UqHy7aJ5yi6MBvfCVGuM+L/c9PcRbq05bTG
G4a+iKIJ5tNgO6A9EzHd9wR2xe9DW6VPydLuveeKckLdpBHw9Axn9BOPyalIjDg00/jNaxBcyotG
CirBcdJekjH4PuhEZelQKL8zw6W8ClS7hnsg1KUcu08hbKelCP2COZfyikuyD3Lu1CVIDHsy0Ptu
i134Rf4u5BVtUtBintVligAlzwFKm1OCLKdflzsnKfbHtO9MrS6RIv2xsyNqRqH979m6c5jata8U
FLv1ZS+Tb6rbLoWBXODvv/y/V9dXpr7LOYE/SgVKZ/UFvWOe4qKvdDbocTsartQLpL3kQzSE+7tx
ScybuZ62kwq78DnSQX1Zk2SGIZhs1fG6GYps4W0xHaDFOORFbWx4ikZQX3RQG3obWteHliMc6OrS
voHlrB/vz12Gihg4Ng0Sq5dtyQ/Lw8fBbH65Blcuq6JJvYWwb7tMQ5F1PWw8I8P9ng64i1Apvq9D
WCOP1NICFlzD26LxdJ3nLkMlWWoZ9rItt516amGE+2+1dNWP30+a68R7Zc64EJXYm8WasN7zQNof
ahLHhQo/FoO79JThxYAsdbPnFWHQnQoniFqhPMnPc5K7/BTpVlDSm9pzSNQPhxWlkY9Twv2027gL
UMVLEaSimLc8MSvNC67qDLIbxgvK4C5AhURvmvYqivLV6P05ZLU8tHLf/M5ul6GqRYGH5bJJ8iCy
HxMkXrJKFIHfFuYyUwncifoqKmPokbAoWxDtZXUZ+YnDcZeamhVeOofYbDmg7+FhmarmYSn8zFW5
S02NEZTQpiRk+RIlX0stH/jU+1UtcxeaqonBdhs1LO+gpbqJT7ro/M47F5hCqj6NY53SnAmsz6Qa
2QGpX7/LjMtLWTYhCICrXx7UJi8M/H9J4knuc1c6q9ZxoXGlpjnKW7fjJBJ+rJlnGs0lptI0EV01
TDTfh3A8rB2yAAWUa+8cpjf2RZeaSjWKrUNbrHnHq/aLoukyPVU7qYhfNsAlp1ZLYWoA86m8CUuZ
QcDx3Kb3EMpb3+5cfcsF7hl7G2DX6mSfLf30NBD7yeu8cIWzhN2wEaeM5gOr+IMOQKRbgRuwX+tO
MJ0urIGS27zm9bzRQ0Pn5yKY/JBY7oJTWu7xbsqE5vGh3VifxeXoh2dzF5xShiXRXgialyt/gnoT
zBvVPTWxG6PpglNiG5K0GeI4b434uMzFAwrM7smI3Wr7+rb0U27Hqj5pSr0keVixd6hv/RBtid8J
51oT9ky3Y63Fmo9B2ZaHsaZXwflogya/11xxdbLicAvDMeFYQRCJnPvoc23az35Ns1+7pVubdE1l
EefAG19QobFkdVf/6de2szgDVGtCtqdleVKh8jSVmSKN7zR08sVV0gW4qO/Yb+N+zMIFOqVXmVu/
D3fWJuwZ23jT/ZqTxa5ZV03JcUT06DeaLu5EWl3GssAhh3QMPCHmLoadZSz9rrou7gQpTiBrsJ/L
I4pLUIlno3dyXc2TV8+4wFPdU8Z0hyixC8YpS/r0AerMf/i17azQsoVcejAZmpvV5uG8PG377jeg
Lu407FG8ic3SHIqi60PAjXg7pAvxTGS6xJOYV0CwIfq83wB4dAWrP6YJCzz73Fmiwy6g4h3rNW/n
hD2kCKdPjVpbv83L1cAKJ6kgijRs+VyFPMM7+5JpglouvzF1lik0FWu4wco1V/FSA/Wg45PG44Bf
zsi1Kpx5MrdL1bGckOrFLPa82cTvy5mLM4mRdHSLgyWPLBFnUW32KQ5X7pWyZ67clbIwhoHh3JLX
OzzA5qZqPyV8jI4+vc5cpCkUvAeMVDOc0ekxLsgJnmNepR7MRZqmJZFcTmrL6z4esgB5nQM8Z/x8
1ZlLNeFGFA/Thg8X40CfRbqpUwGpCK+FxFyiiQ2RqEuOTidRI59Daca8UPs9IcVr1uz/0wvMhZoS
u1Ssxe0Qm0A5P4QkYT9aEasPbDPjnR9w3Qlf+xPOgUrmsQ2gKR7mY6LTt2Uqx2Mbj/FpVWmAM4T5
AbnMBZ3EALfyYUnCPOmqrzwZ3hUF8wqqmUs5tYENpkHzEChcQ96ylOmsnOPYK/HFXNDJUo4ro7y2
viTviQhUZkbyt9eicgmnUUY9FK6WNYclavNJtdXydkkYhMZ/33z6+ti6jFOyGZKA315yFfTbhz6E
q00GN9P+1DY0OO5Mje/kWKL+QVWV8grQmIs7bTPrtmbk2OMi+wew/G+JkF7HCnNxpyGulqjX2Pj1
kh5MN/1d9rvn1uzCTjWcugc4GVlkCdrqYHuLdH7q5/WBCfhrQBwlLYG0/mBz2sTmGSZY9oQIc/CK
/ZgrhhVy3hvouth8HiEEcX0bgvOd59pyOSfWJsgKAIHJ26hjWRrin3L1nCpOSBzRol+DIcSHh0tw
XK9wyZgoP/0l5hJONUkAaJHS5KqENs0S2MyQZX3/+5X1+s0PWPavIzqusMJoYZec4xpfP8kkKDKz
DemdR7gbe7KLOK1Ti7qTvl1yC52zjzOFAlzW1mMP0ryCvtxce8oPQbbi198RzMFWoDhxyeVOv87R
nBUWqWa/Proeaj/djicAbI3Wsc2tnKIMSiUN0Nbhi1/j14H5qfG+i1qAuIvFrlxqmNKKN6tZvZJ6
zMWdLNaSapbB5CJZ2xMcRzpkJJMffh/unLfKdHjbt2bJx5JPj1O/ptC1gH2LX+tObAyTgCVO2LDk
Q1nGB7JblZE0Gj1bdxZsV8AoHW9jNt/lYLJmgh67Et09WfPrvHglEnGpJzMZ0bVQrc+Rr+UPBDvy
peRd+rTFReN3grj0E3DlarFlOeVLwF7A5/+7hLGftyGelX+dkTos63hoMN1pX8+nyJAti6LY7+WT
ufjTrMRczEUx5wHfuhfaa/vUzFFyJwi8sZ25ilhCVASH1L7k29h32UrFh1pGH34/Ja+//7VhdVZq
teLuCilPk3dtGD1uAfLkMggeCKj3z0M1bu/mcMDT6O//2K0f4py01+ggLuba5gsnz7X6y5Z+lTnM
Vb1KeUPjiNAl75atO2zzTrOdmc7zu511C9VKpsIFA8BIa09km+WRR8xPpZ65UFTYWBoMArs8oVud
a1NBDR/OQX7f7kJRi2FhMtkGrUMz/UHu03gY0snrOs5cLEo0olkDIm0+pOEnqEy+JDvxm/QuFIX1
ZHRTo887qvSp1sU7TYLtwWsiulQU1xLSVoTNuUQR/aEkoz4M+k7bNzZKF4tSkWlAbQiTw9twPah+
bB/XeWqOcqn9cnLMZaOgMFPJcpZzXrOUPExIdD/KNvJcpa7elS41WYc9nXOot+6XYl8/h1Z3d5Di
W73jHLC7ZbjSJmTNkRFtmifo/LXvGzLUz1NJ43t/5MY+42JSiek0XHjDOaf1/KRD/nlLKr/Q0tW9
Mpvi7dXhI+/CkWXzGIxZQ7Y7jV/j01c2Y5eIklBvJvCDxv4oI9TXj1acltXAthU084dwpvpA+5Ic
hgL1h14LwcWkUJFFIUdtbT72Iz2YmLQnUu5+UgHMJaXoEm0hpELGvJbTZY3Sd6zWd9JpN+aRy0lJ
3vaUzEgbx5ry52AZgL4b2h8HCAndCUdu/Ynr//8UxJIUIEOb4E0grej6T0dEfVoMVl02anEvZrtx
/LrSUCnksDo649Ishtp8N3VFTmZi3bGWW/hcxhN7ijbS+kXlLkIlCHRS07G3uWLp57JfZDaWKJX1
m0nOwq4AmgZkjSa8nUb/oBz9jLqef/2ado7frubItM3XUwbITZcxbdu/h6kP/dxWmMs3NbGswl4k
S05b2r4tiwrOnLbzKohhLuCk615GppimPF2zZdfyx9gW5LtXx7h8UwKTD6uMGJFB6j4rKt+PXbr7
jafLNzHI+QMM2LrcyG3KpjJ6Hhp6J2l3Y59jzr22mq/1oEPU5WURzgdW5ZRomdm+CbMmWt7KpNgf
otbvHZi5sFOhY2R/oe+WA2STBxZWURanrfSLU1zYSRChoPO8mdywsvsLCRLyZEOoVvuNsBMxs03Y
LtQYhQlO3W+LrSkeQ7tWx9+3fu3vV84bl3ZaCTc2EKHJZ76xLuuWlB0SWNOUeF7FYaMSGnjOJmcJ
82hKIQhIptxetQA7uD9ltNj04fe/48ZO7aJPcawC23T7mJN4Kz5IDZn/ttfhw5xCpePO3xCv95WL
QAVdoM2elksu1jY8bAlqljaqgzcLNfWxEVX50CE5nKVLSCHBiFusX8+5gBTM2cncxFN4jtaiP+3w
tT4Fqx81wlxAarSWDutuw3NQViwr9gjIsWexB3MBqaXleP2L0HhbtTqDAl8XpX4ngotHxSOLexai
aRFDKyGdtcpm0F2/n003okeXjtLbbm2XUJuLfcFpzyCmnA9Nst55T7sxWV04apMyLhMO8ri1lSmy
YeqqS6kTlqs1ZXcCyVs/gf4aujQB7cmqkC9fY/kvnnMOcoZoxu+75z9xmVd2DZeSqtQI3+1yGnOw
I5VAxwM03q5vCRUcQU8o5OufirIZn5etVoe57NUDsao4sU6pf37/Cbd+npPpSppWmQWjlEeqy4Y0
/RYXwzevpl2OqqHrOuttsnkQrjCJ+qNO/JSVmYtR1cMOY0M+I4pRzTtocTDrBwviPv/raC8RiEkt
8IARRcF75EK/8dLP5Y79n/yUrgqUPY1YC0T+GycoF57S5m+/rnbia20L+C5v+3B1QP82re9pMHsu
YRefattFmzmtwrMSCgHdemJK3LnA3ph7oXMiFyFbW72V2HoUyIOkXw580Z/9esRdtmLaK16g7dJI
UEiTRo1C7Id9MFcrKjC44bV72eTb3v3Q9VCfYoI3Hb8vd1YkCj5qFnayyY3WX5mKcsmIHyPIXHqK
GRL0RSLIuTLbB8GDT4lp7gSiNwIgF52SXbxoPQfkXLLBPAU7whLe9+mLMiQ6QoVp/+jVPS5EhTc6
3e1JQc5QzcyKpniBvPUnv6adWHpCnr+GsVd4LoT+p57k0cBb9s5Wf2OuuxBVHaxbFC8pOaMG5h+S
JF+2sbinonCr7ev//3S7Doo+LnWJLil1/zIoGh1hihuf/DrFWaRY+5iHFB8+qP6dTAeYf4rJTz6I
ufzUCFPgeigichbL+LZk5slsfirUzBWCgjycUGmDptNVHlIWfStjcq+C6laHO0u0G7nt+cTx2Qzv
0KL7HuAO5jVRqItONaxPoSfOyDlOm4+67f9MO30nXHr9s6nLTcmFQgFqxGezPXy2UjyOU+R1uaIu
NDXCUCuRw7VHqm/duJ1THd9JHd36aGdREqWpbUP0B+2aUzofViUffGY2JPJ+XTasqIMBYfV1J2n+
JM2ebb1fDRm0q39tmm5QDB0lumOsy7e6bTLJWq9LMnVJqXIzVQQHMJVPxPZZqtb9uFfTPZeVW73t
HJs7hEIW09QU3pHlxyrYoPm2b343V+qSUVVFF0ZGSc/CFF9rK76mzep13FOXjDLpsKzMXlfNULzo
RR5iTfymtotFqa4Sk10wTQqDy+JcSiiGFcnRaw66XFQrymYrUXScj7KXT1DvZ0dTs3sX7Ruj6WJR
LaoMSKBCLHhhvtp2PK298RNNoi7+lKa7rLtmb0AbsjRjiv/dL6tXYEhd/qmWNC6CUoVAUoNstuZx
X5Rn087K1PVayNQGdU5hiMTrbJ2++o2kc04mtFOiWNEw6miwwXYHZVKvuIS63BNcGBVs4c1+tpFl
WR2PKyoloT7i9+FOPmkNaFNEoahza+o3Yd1+H+LBj9hClPDrPjjzvUlkUescCwi0FgFKyzLIg81+
o+miT/C5sEtDpja3TbU/xSVTx9h65ouoyz6tZTOJaGq6HLaUW8bq6F1CUQ7s1e0u+tQGhWrVqvcz
zEjibKOWZFRyr6CNurTTPnSW1onaz4r1R66KT4xV95IWNzYV1+5vSBUZwXbrPGDN12JH3fukIr9L
MnXVnciUpl3XGXo287q2h2isE+jt19bPEhsm579OyMJK7Fbh2OZFEP0VQHCjJrVfiE9diae1DcgY
lonGU3IB0cd+Wh+YFPdqda9Ryf+niqir8bRMZIKSmejyre+7b0vDyR9jZ+SH0gr26DclndWaQiSU
pzvT+b5sf7W1ekMl8SLNqIs8jXQgRYga5lx0Sr7hfUKem2gwd6b7f1Lvr3SOizslc1Sv69LqHNLe
6pisanhgHd8eynYLDzTi9lAOHSmyUM7zpz1O98cFc/jbEizzFzw6lF8oDvjiCDv24rGxVfxtHZFA
icOx0o8QqZwPsNAJixMl0Xgs5RQ/7FOk/UIAF6dilQlmgX4/42nrCMu+JhvXhvrtMi5NtTG5RXyB
eGpq9qxW/WMz36vB/O9p47VOv87Un66d9c7hWBF2XS4D7MEHCfrpCGlGkzzV4GT6wwx7mOhA6gHy
b/D9egJgG/SHICjWgxUlP00NR84xmuvgSNs0rDPUdEwfWRuSvCitfKxKS44NdE0eE5SpfzFDmryg
Ah5V6lKI8ViEGwYmvIY1mvHwz8UU1UNEo/HNSPG+rOS0PkOusMuLYbj3OnJj73M9DxNYmRjdTx2i
B07eD3ZeMzqLxOt9k7oqV8Ukm3qYMFix+jEuIifGz5+GukyXnK2dRYmW4R7zEi9fGk9smroiVwLG
JbggoDypiMsjCk6/pkHkh6pTl+bqGthJFlHQ5MM6fhBVAWOt4s6OcWMgXZSrSQLaooqwyvt6abI5
HetH2Pf4VeJTl+VSdE103/ZtvgcDe7Mm3QoFFU/bFeriXOCUIlFUQuZxnbzEhIA1af2CWBfmKsjK
VAs1rhwU5t9FMH7aQ+43uV2Wq7cwgA2klDm6/l0SIKWZqNXPFBcb+q9bkaplx2FkJPMSl5JsU3h8
68vaLwPhQlzg3sMkUEtw5nXwVzMj5YNCGc8N2hW4KmcVbOU+B2e2yc+07HLe+qFt1EW3ZFvxpuxw
l5/HqX6zavk8KBa/84oVXHhrCrY2rlJbATCeXohWNqun3u+hFqKmvw6nKdaIJ7wvc02r9Wh6DRH3
cve777icFtMlL2FghrfUUBYnFEFuB6W0X7LAxbQ0gyVdgHRsrtpgPXW0SDOUg33w6nMX1NrnPt1X
rKIz0lbzc5Tu+1GN1O8BG4Kkv3b61qVLa6owPad2qi6znpdnooQfv0ZdOktVG6Sm4TN2HvlqD10d
scxUNvBL5bk4lu7GsFmgEHmeQtEcpnA/rkPlB/ZRV2tqK5MpTOItPQddl2Y1T/6K+nk++I2pc/ue
RogFwQc4PcuAVS9FwP4K4nnwnI1uQD+H7ZASSDXEVf2h6NhyaqP9Xq3XdV68Ev65NFZatSO0p4v4
jKpK/pBwVp3BZw3HrmfWb1hdKGvow6BZKxKf59WEx3Cg20exjuLP33f9DR00eLv8OuPZvg+MVG1y
HpOJJn/xMEk+LK0gWWto+b4ntcnippsfbRcl9DiF24et4vb9DJfZHzPMINoHHkHZs2hb9hDV0/JH
QgvyliNOfYDhF/kUKtE82ngXBwN16GfUHsAbe4cx7e+//0YM46JfEM8GNFPE0ZkvxZch6D6ECEz9
mnb2gjDAcF7jjHPQhtt5T4f1UMbiXhR9a+Y4p7VOBVTkhjU6Q61EoSZziPcDjcfwj1Ba7Xdou9JW
M41ge7WaCImEcvuamnQ7JW11L2d2nSGvzX0nTd4RGA9qmD6dJV7D/2iGcn2usbGVh8GIiR1IP0Jl
KObUTzySumpXUWVDbocmOkdM9S/QpGNvpi6GKMjvhzu+8XOcfQIPn8Z2+xCdF5GKI8pXtseKBc0R
CjLyQSNC+f77v/MfBvpKv7nkFwn3Zq4XvA3R1oT2Q8fTejz0ow6PaTuqQwcF8mxjUfehVLDGOcIt
kqKWLuwMJsg0wqlAQZ3vKEeot+HePH+U0Vp+bJpNvAdTNnUZHyzDelQESMi+4OkP9vPXePZ9Strq
bT0H5SOUvZaPLfRrno0eq+k/H98cGYNPe83LU1d1zaNCMc3YZimz4aPY9PY4sEB/alkXXLo2npcs
Slidda2cPpcUdpx3Ouf1QXDpNA2D4VYOxX7WRkNFMdTrKZHsTqL0xgi7dBob7Yi0RROfa2wajxAh
qB8ixbuTasb+j0lu9Z3Xqf/YjddG+PoBPyUFqm2qBy16nArQJibPvVoGmH0AxMgWWCadAE/pz5Ap
GL6jMCI6NbT6J6QNz0K1tZnEI8jjVG3pHSThxgb5f2jbVA6Qvk3CM8Yz+bdP0uJhhFry378fr9fJ
W+qybcZsUOQyIT9HrRB/JmRez6yO1YXXSXeayrJ7WPp0Oyc8Xfzycy7uNhK7xbYZ+LlG9u/M0V1H
ePoVfhG9a6MYVsNW7bPi50Hw8SxhUpGNMhR+satLum1dzMgWMXbW+6p1NnY4FcslpZ9+PxjQELtx
qlBnE0O+tW8lMpbnjsRVyQ9VDX3S8bD0c0JYJiBhb/7YFxtPPyTSqEJn9V6vKKun9RJAzEamNCrG
bG+wJ/UZ7OB0Hb8r8bhl28M4hcZW8OWOUzwb7d20hc0hSFjL/5w7SEvybF7xjPdvaQZRrhmy2GZ/
qeMmKr+jcr9BZmQtYVwQZv2uav1C5dKexk3QxxIq3sFpIh02rNUa+aRQ1ZqeKqhKfJmLYXzEM/KF
NlsNKzwNQ2Hb64gcuKqiI6QJoQUXVjhjxIwSrKchSKNLC92896EkBT+SXVZLZoqmeoBg77+lDPYf
xVXipTVznQ1EzJ+LZC1eurKNvyqxmrdDpclDlUCVe9kLVf+7TdvYZe0at8XbEfINX1SakuCxQkly
+zYxE6ZHNuFYUpjksg6yhoXDWyGb8TgpUmdQB8EYb41Nj6OJFK5abLjIUFZwAh76rInbD32z84vA
b4BgcTWvh3YKi2McNPWhqY16n4wr7AHpOCQPPYbzHYHEiX0RbbF2hyLS0VtolBdvgyKRT61RYZAZ
aFEfmh2KtE97s9L+A1hjeIRXSnwJaqi4pUkZ0yNT9BMvJflecPpvvDXdua/l+Gck0rLLUA5D5AH8
UnMEnhwdVT9Nx5HP5qFOywkIggwK5DITaGaNdur/7KeWwoOireCyOVaCmqel2il5+z+Ormy7TlwL
fhFrAQJJvDKcwbOdxIn7heU4tiRACIEQiK+/5fvYnZz4GDTsXVW7qoh2KMyl3+x26eZ2J7+smSxr
IjPi82vI928YNBv7yjOqL1bR5IoXYPAtxw7K8eu0CRiTTBvAB1cqxNl1r63gG5yvlr4IsklaazpX
RePAx7uE46MlUcZXxyziJ6VFnFUDJnpOrTAaWa7rlq1R7ZbNiKvrByUfx32dTwrr/W4ISA1cybQg
Fo5NrB4XRcocNfFYj4Oep2fW8yE+5Ytl8WksUkJPXb4Xc1tP+kBLWgLDNdPjyKKV3+e2tfJ17ZNi
/DvjhvcfLWqjuBrl2NseX8QO0RnQVXqMlRpBZNzQbFyHUxqWbT5hflOQd++8Op6idkQsiYIkffqT
+tBvCKYyJN1smQIv92U/eT/epWk8kLsdtIj6UIdI1F2iFvxVjUeSPyNEJY7KgHeRn6TKR3oiy1zw
yza2M6/GuIW+qZxihLhUfgkFv29HVog3Bt3nfIKKG7Yw3OAD9aFNhAH8bc9c+4wIArhJQchMt5O0
U6Y+4TG1gElCf+DF40SwDs989Z7eGDN1CBmbtEK3O4kVJKtDvql/6vkqmm6O2g3KZWE9K5di2+jv
gRAyvdmAtMVnnukcl2bMsTuzNZnI5Rgztn91qYw8hv02ZeEnvkfiSjRsB+pEdp28Oion90mKuSP3
PO5699bPxc4vmOdQ0S+hswk1jFnYziEI6EhWcbZN7Ss+Na5Pk82PmJUbifj4oFi8rGeYLNK1yfQS
jz8Hlu3rPUuwrOF4qyPW2JSG6TfsndYczc4gsYyR0lCcp34t7P1BhJOXouu0/RMfPNX3IZsWkVR+
tvEqSmREEXplGLcf/81t9z0rYTAxce4S+HBchl0HcTtB8ZdcqCxQPEKjvA/HdS+030TV57lRtYv3
7PtwXZPI/x4PatxpWu1E7lIcRiFvjDJtd9MrjAv99hmlMKChY0FTBDFtbSZKaDmhGhlwVOjrjt+p
e54xV2OatmiX/Ip52Xx4G9uwsBuJZMaTmmU+nIcNfx8e2IdpG/jdcfvcpkhIGsou6VNzYYkPm67z
0cfDBfNuah9PR8Hh6B0GvJiHiGbgohBwump6xj0ETXxSKOWum1m38ZMhGJNeUoPJvFLBpEGUy0zn
uZ6Wfkj+HbOP1rNO4J3WlfPMfCipzKNaLImKdBVrY9d3k7I9fhqHsR+RnI05XQGboyS2AiAJBYix
DLgTj/JIDO6nIteq/YtB0i16YTZJ1psRLjT7OdMD43dJn3j+0Zk0SX45OOqMp44S1/4hybyl95pl
1r1kHRbpl08jz64S5KGNyylKk+xvFqduvpAji+LbZfT7WOZQs9tP5r0PsiQemZS/WaqW5GQUJMH3
vYvpfrdZgvq8HLzg/fvq1rZ44MmwyLcdG8HLMmPb0v7iQbXRqWu3lJ5SFnZxpyCOjypLQpLLWqcZ
gfNbtEXnfl5tfivSPiVPBYKmJorJHJ90S92qtIA3fIy7JP5AEFusavwg3ff19+ZYQtVmICK2Mh3T
OWYNOJC8v1MpUqdVdcB9wv87tF36927MO/fuDhUxdAihC7+44b38SQxECp/roEgw9cwjuuYnqgjQ
jMa5KeF3MDDT83PaRfEiLxp2bHyrMMro7GWVdifi4owIw1EqJGbSPyonWdtAeVxoVfKBTvle0kOr
nMLzF0OvKEbSKfJ3KbeqLceizRgu27Zdprmks5vzpAErTflSSzLmJjuz1bv1bVEwjcnPGwz5YcAZ
Mgi1/uvW3LpQ0dWDqtWhxZBTycMoPC3pmETcY8RF7ed24Gbpzy3MHERSK1rwaLwBOLyS59TDu26r
yF5Q+97pcZ2mkvSJVDdGfhsoVZlKBn2UA99Yj7kcPx205t6NTFYFuLb43I0Ronxglgb9xRUeh6G/
sGhM/FceT5Sdt1RF01miJeZ1ftB5qxamO9RLu1pkrk6JYa0YQAl4Oja080c4D3Tr07eolePS7CvP
vrqDjckn0570l2lPwAcBBKwGp8anNNrzGChQ0mVnpIoKfluINN4vS5TzPVzyIyE3HIbOAdf1pvtT
O0c+/jWSXhwNLaI2784i3fvoLiyRTz64TuNLliVZd+aIdu0amEsvua8Kj5C4eyXjJL03e4AvTgWg
KIWYxW7tk9BixNCy9t5C3E/CNVrnsRHbCoPaaYXBnscI+7lAFTX/B3oSuqkN6ATPznBRnYG2ynEv
WMMJh/CmxJR4MZ6XCCpwVqpOrWUBA8ZnDgnQaEsUVVs2nkPv0vQlOeguohNhsd1vNDWqe46SBQ5q
yOlIUa1h6yawiGBkLORfERE7X7hiNwnPzFWmMFPCCVuYt20q4IVhl6NXdcdCyq95sswcf7aM0VJG
wJnU3z60mC04vIzkDQprSv64GTfXIzRmOn1ppyPur95xLEAKdhywuutyp8+Iwrb4JrzPjvWC97f3
zwfNEbe5aPUPlAcuw649LgLpfl+MLXJdys2PfnoisJxe79gkQ/dIMHKTP4Yd0OKPQKACvUAmp5Us
/SBzGLAOJIQTEgEW81kkSZSfBuFi/patbN1+5Ct0xj9aoef2o8N3dbTsGTvkf61jSOyGXvWQ9PHQ
RWcwFjgMLsZvFtOxlPGgoO1fsoD9Oy9+TyqAhiqUJs6YuHKgq6duN9DbwKtoUue092zBWbH33WNL
VxGhoBxihCyCVFeFhmCh8ZwjuzensfVJFSs9Rz9WY9W0NYDF23y6DEM3nAvGcVU71vJCVnMxRgTF
2ZGzfy3sxoitqJ+2+IH6LVfXdD9yU6Zwcj0fOut+sE4L5BL3DG3cyXQmU7zc4jXW9xmfx0mWfce1
fUjbfjBJuVJkz+J+juZ0wYuLRHfcwzBTrqbqphBK/P8I0p4hl+vzggsCxx90nO28l2JRY03CvE//
8jZEz/TI0LxruLzdjqjS3YETLZ0PQEZZJH5i1cJ+k8FVcbsuHDV0iTGpED8gr5iDCmyLvBB3FFl0
GUoGb/ja4B8eLj3m6Pefkk3Ftt9bXAr2aTNtYPWwDkP8jEJBxRgT7IMTp0jHlL2sBaqV0zjTlT/P
xSS387Ky9i7jDiOxRS7OKLlEj8mHuC/0GQpgkjweKAN1M6VYV6aZMT+72KvPTT5ZFNTfEJNMfHSv
1s76r2XrHPu7YdL/daMp/0RvisPsVAQNn1uftvtaT3C6/BeQEFQpEFknt8DqpK1m3opsrHD4EB+a
bsP8iD1nK8BMexXIE7aYdIxWsjaI/fPyQU5SbK4GH+isqKPs4AQm9+ucrk95sWzpE7JUozdlNw6x
hkBjwCsSRtXzVzTGsLNY+wkRdlXYEI3Kqi6aaQSHJKB7WV7LbHQwqnKFu5c7id8XQq2ckPsedWlb
p36KElbqDkL0PzbJoq2OyD6uPVK6t9bf233rkBfiWlSyK8iWeEibZRft9B9XE9+aHjsif+FEb+tN
YdmWDxUIB1d3dgprmS3cDKWO6Hdy2ghT1hTd7jT4d0PyJDkH/h0IU7E9mqNXHLKazmhdoz40h0Qq
x1YWc7pneWkn2PicaS9zeR/2mZDLhhDMFVnfcPSQpRMaiP9yAHvPfyBcpp/vNFwZ0wKOdytu0hZ4
A5t7g+sREMENHb5DMzP4ADV8W/N6JIKk9dzH+5vaeHRmwJYexzVEUR3t+G+gy+TTYmJ4OrnOdvdY
K/Q2430BCsSFqHJ+IldNgv/Z7dT8WFne7yW8uwp0a8DSXJlkCHMpY0y3meInzbIdQPs4fZJuIRvQ
XQge7Lwf5S4K+sw9WiyUJLBcS9AVnhVOWgihjgzjaVv/tJAZJ/zeHuRGGT3fYnctSWWQ5AKstTiu
PZwdKuoOh+p785c8drZU+4yc6cB1BRHvfO4mL+okP5bLQvL2zES73XQKBxRPvKkmbfL7JAFek8ip
Q8EGWRbP2hl+90fcsGVOSvjP9RVPyVYhcs+cvc+mt8UvOLTgolV3LUsaWCFRlAgjKwnffs+u6NGW
ZeIyOXTcx7DEjexwZqwpO6reIRicGyRpBgK8A1nYr0R6hyUH3TUOiraJAJ+keAZRe3J9PKNjMu4a
ov0D2ZDfVaNAw6YZvo8y/V4l+9Li+Ys0WSrdO3uLQPgUXUC2fllLk1/TgOMjU5F/G8yyVTab6ROd
p+5XR7r2iqy/9qbjdsR5YpeSRJZWuktEExSBeUhCtWggWkbZJAsbXTBFu9bBdijpkPXg/ltDx8up
hXq3g0rhJ4aWgJFTIk4cmbmXfkIRCNnXfmRVHukWBnVomwOUL2dol+htimiEqcwB/Z2F8RTxroQ4
2extxjXck3JEqNkZBTCa2+zJ9kah+2f79AnpXnxZsii8ZBhqPBvBfA/F/YGHJlRei87GzUDs9DH6
jd+ulC4/xD6lWPmpAp5Pt7yUWAwnmwvYPndTdsk7oRt4NWOhz3q8DGoORxUKt510ZHtZxraVn2LQ
6rEriPhjtp6WqY+0bohMzOswtns49bpb6I2KTX9S2tG1TrJh/JELMT1P2ZC/t8mkvhAnFiHZiKIw
Kzj/dZgoIveAGeWjn8f2uqWyiModrgo1hq5RA4R+NWcFHuLd4Ry0F3oA5ao7Kdpzl7cI3MumIZbV
odpwaYtEyMbEUbSVLO67pJ6MyYFtLT7MQI66dax7XF9Ne7QheVv0jnu5VEOIb5OMHe41zR1M9ovc
R6oZ0McsDbr1LCuXo5AP5GDiniS0X5EdygZgSDp8xHHQbxRs9z2NYGyGd4cWEW2lB56AezJqHOPz
D5h4wc9yXpHi8dWqrp+qGDXUg+jSnULQ6JBkzfpjeRIJSkx3dOtNWFMETo0Jt+IBhMzUPxwof0XT
u0w8ItVkLOpDIEIW3x71RcVx1b9TurMrVGbmlNJo/mpdPB+APLf2BsrS79xj1Kp5hdXRiWoAHNtV
KSTPj4Rt2Eab/87RYkmOAfdhjrb8lO45m8uZFQVMUBc2aYwRdsReB4bbr9Ga2G9P7EmhgtT5s0zt
Qu+j2fF/MVOjrCiSlWyZIEP3LZ4yhlUMAiBuIMdAmcLwVk0z8OD+Q423/EbqWPtp7EzyMuGRSCu6
ZSiN5Tp6aJF3dJlV8IVfsVmW+I8y2/qAQyF5n63cPmcwQ08bx+xaGcc91mS0He5+Q7N2s0khP+jg
8r8o2djvMdYMPZkYfXQbYL79JVvUb2U6ZaGrBeqkB38s8qiynRS3iVhSHOZuSV96h+qtjLH+ZXn4
QdymqEBkZbsxXU7tvhzjSSyZN1eaGH1jk28IhOGHFSX+idGh7tQANQYrh4pAiM9+IyQ6G2qRr5C5
ptC459W6IQLvweVxD19MNmEe6mnZGU42nuH8ezqOtY3+7KjqbvJ5d00PbzVaH/EOwBXWO33RQF7g
fsASECbucbbzHCkrrSieD9B9FyAe6M1wKMYtgCE+mDvr4thWbAzRhUGgiQPaWJr+lmIqHo90Nz9N
AlOr+mCunasMYTZz7Wy7HCuug32xPwaaHR/OwQdsj/mSNVHQ4wtBCvZ/kdHsbGbu1O1qCcq/3Gb9
cgmbUq/0UMTXMfrZ5w3GkZ/d0Q/9BQKvY63mHdDeiWpMDUKOP+i3AWLcR8z+jA8Tw9BI0+ZGzg0w
C+qrET2IuBEA5dcLPlHcpBC4jGfCEtrVGZ0N3lOsrKh2Hs9TQykUrpWMmUTPAcWBq92ckediC3ih
+LelLZkcj8dYQzlbGlwWiO8gO64sA2PI8XYT3fau8mWZSxuGLC2pzfg5zmYHACUEFOHZskED61W/
MWCzQtYSgcBHo8guzI06BuzUHhRyesVzE7TJieuuqoA4bBtdEl9TPLr3aN2AvA8oTO4LAl38qY2n
JVxZ35vsOhYZ+zOvxvdPjCokgK/9MWJD4Gaj9grwQPbNzACQXY5o97TKVs1vW7kHzDUgmQSoNvU+
eUTtFRy6BO9kxf0eK7Rwnd/q1pLv+zdtTVFchBP970zFcnouXCKjZxaSNFQo0M1+jpYJFuF9YMnT
6sfuvXcHGulcBcCZsCvpQa0kWfIxSIYKBN7Ki2gSN0ECHM8zWe+zOMsdelof77Wyij1OXeT/zm5V
MIjqTdGgwwOwgsmSaUDGkRzec9+Rmh1rl2KpBy/rkaIymNGYmRMvNnmeMe3Hyl7l0cfhGbsHIsHp
ORAbrt+5id0Hmeb4xc9CoxeaW303xau2T0yS+AoI8kkOG3lMkIV4A2MyPFkTDEb75rRlABtHLcl5
XHYIJke1irepGEJXxgnxV01dl1Wp2sX5SGGg/sfBD7+J7TL/lJPZ7qasy9Clb/to63zPRXyOWDL9
ttOSFjWq3tlAOW3W6WyD73Elr2jMyqlPeWMAVBalNgnyKXwmp/s04Z0rF1SWusyIdi9yhJkBTpdN
n00yHP8kWYujGiTMTB+m1M+uKQpMm97kFkc/UF6O6iJX4/LthxOhWItTCzON0uUqk/VOD+Mb6ACL
7tLTmNMK6CjRJ1gN6a0eY6qKahOYI6fLRkF5BBpMSRUQmzKJN5yoJBuLh5xHexVlXH3spO89egwV
+1MXz4YhlHBHzRMHcaLpWHRlVCCKA50DPOBKIY1212Ocgq1HEyQvhwERerW23CVwEJ/6K1sJfQRu
ndfdQMQDbzOsk1SxV+pS4FUcbW4JW4dWv4rILXnZ78WAUq8r/p84lXV9nYNt/P5VoEMot2IVttwS
4s5kHI+41AsZmj3P9Vu7SndKtxVNv1w0aBZfzC/rbMJ/ebzmGOzWIBCqbUbJ3axK4STA9ByPnyTM
zX8Ox9HDX6qd+peoRwDTg+VIM0GzvsHEwoCaCE3eog+sLASy09kg5ZdU2HhsLJcJXqUlmLTwYoQN
aw1MH/dAugL/K90UT+4ai4G9i0L249dBpq0r0V4CLYgng4c0Iqb1tp1Jl1bjmI1Qg7YyOp4sFW1/
nk3kLSpkV9xBKe6e2hXGYA0dFee1gm7K1Tsr+qOaWytedswV+CpgxP8niLX5c0pYQGZHl3SXfEi6
M+553EzC6hsNXAwjNugav5kFLx/VhjUFI7Yw5LfSbnK5CYrRCXwacIbLiijgvRm6MLxbgN2NMK36
s2XUv8GRNPwLaGxuAMBj1ZGw/4QzEUbVBoyK8FPf2uxxRWtzxdZSWx1IZodqnDEug+5mYAS2PCRa
fiYmc/RMtRmm67dAO1QgB7aHMYMs4BYE1lj8F/YjARk3o/rGgTHrz2maw8d8yFScttgnPzsBdkwo
m1whXKC365a0yLec8uW8H61ChQ4y5tPRGatA8D2BgoNMDLwwteh7WwSF5nThV49Zgp982x7TNs9q
nWe9v6BAMGWXBomawrp/hdkXf4+wzzFtRiqO2z6j6ZVbMt+5TednGXNk3wKWkzkwX+Qn1UiU3a8G
LxoAKWxcr5otuOBQzaml1Hs2A3YAXIp8Qsj0zxB3p/+kBalS+gjkjFOd//KYPlE46n1fGqHa1zDY
nWF5LczUIpo9Dp7Nuvs82tWXzgoUwTnczXNY+WdgWZhQ2/3kRmsuxvH+xx5JcJwYWfq142rDZbwc
CgDmnoEHtny8aXWRvISIwKJDRnHjp9Q0SQyurMMZg4OOoDIkXLKGpLG4OaZ1PG0EPz6JnTwtygDz
K3pcMhokTzkyLk+AhSdRbswrW69A1l76vkAnBpdHMO9z3N5PyqDk9f3u3n3X27qd8xy3SjTocuLp
cWoV3OvAWYm2Mr5ILxsb/Svb13WoHILZS8w7sPtNs+lCQjtm4HYUfUQHBrobpFk1DvkMEKAV5G0Z
lD85LcQzhAO8dpRt9T7l2+81WkKdgnF+sSwaHjXSOirAnOYiWRu9YrdDsRjDL74EGpac13aOm20B
gIC7UJwHsvbYQapFW8IRgVZprbAv9TGihAuYNqCbfE8Si+G/nBu0bmp9mDV0aLxF3VsloLYu6QIM
IJ6Ful/JmJaARHe0nA5GgPuczSUClmD5W2SkDtq+eIhC6pRgkCffWX7Rpt0vWQIydhxDuEOzEU47
dsSTzyN16eiQX4fB8JOL9HGG6cVw54a8aBDi/jFCEFbhoxgJmuZWlavpkccVjAq1Kfbiqe/y+HVT
Jq1BTMaPAHWHh0np5AOLndRHJk1FiG/bejcxWA6RitIQGZfteLRN2/vunQhghkTH4rKoRNZMHAtO
8Sh6h+KpBaCp3pNA9RmJoPzk+a6/10X2j2HwbZXNgbwWUXfIaH6WTLkTEGnQou2+12Rm65m5wKJS
tf4vbOQAzXTrcbUm+4eC+9OKjb5gSBT5vJhqf9g7cFYbcPqfsYgZkPw+rVW0F1dezNHDstl3Opmp
6a0EuyLa4hQGHf05ZoKLBvd59hPIwnIGaNXfxIioP0H3ZnGRh+4zzZy5AIekz8Psfi5sUK9DTBHE
tqIGwHzM0sJ6rO9vYdzJX5JBsfqYgUecIlrospdzkZbGBF0GKG7qdkw+MC+14Hn6vD6KWUO+IgNl
zYiZ0bmCkGUsiy33WyUhnpC47CGcr20PVZPdnXjaI/WWdnDIepfbSHa4YLJ4pFkjkF5WrfKQmpw3
t+Ii7GkEPubJhi4Wd3pdUhKdAsVgD1Ap58SRYwPo3P/2R7GPF5RtYf8BKLUzIKvCnBW/5OKzj7wP
Rj7Gcme2MQkP85cK5HB9uW99PtVykTa9Pwq4+b5zZWNzg8eNaek8hZIANPc8yccUtujk7ph1X2fC
6/R3IMlhb9I+0YMtidukfSkw0DTj2vMJbsl4sMn2q1hnaT95tFEbynFSyQzBKv4A1QbMHLcS5ser
rNasE8B0Q1L8t7oBNXTGuHgA/dknzezH9v+zcF2TMud+ym1VutwWPkdN620XKoC6DKVl5qBexo2I
/FTIGCeTyvdg+wycVxtldHhQorWvaCgn1EgDjhtdqeEIrzGsqefnQvFNnmDalMRVMdjpHqBKCjlD
3/bTl49aN/6cujyMLwnM7eeqULj4dyRdbHNXKmzW7s4sk9VVkcA9En0naKysxLU8jo+jcweetDiA
1pZ9AGBdDVsyg2ogGRQzN0VBsnCHacNW/HGRCfwR1VasXsOWH1N5rIi3f1WjxWJKU1BPSUPClr6B
eOXJE5QovfiSsLb7Whm0xrBPg4BW1T6PObpZA4ThauY1IRWQpiN6QunjRLNwGf0sNqwSeLtmvbQx
hAmK9S1Sm/Mc2c3RqkYEijkF3NjlHsbCFZd83X84CXKmVgtET1HJDLSmkHMat2vQvnEbr1/JNkHA
14DPM1l+tw8SaTULbSF9wL3v5gaxvNH6p8+jcfssACnxFKZw846g6HSFT+leWVzrwJRxPSmQf8s+
id+ki8CIw56C8OiqJ7lwXXcT1GY3QwrFUQ8yHsb690XIdXKB3GcO12WOFm1qtmg+PCz7vBdnJjs+
2SvSiwTKIuTJHv9lftWi2mKCWU0xrmCaaq3h8PpLAtoizzvs/ydb7wtbaQuvBqR/wxM0OfIHhFYU
66fGj1d1nOEJ+TJvIRiYyigS+92SII9C36InRbdbjimMwP7lIc/z5UQ8VQfkP9IAsrjFWKkw82lX
HhjYGgs63FvwYcMHCKzx+L3gwMq/usTFICapGjYVX2IMIWYatQKDVA7cVo/fvXapVjxpjoSOI3on
6SIHd84jiYA2nDVephiuOE/QwCFlzaTHn1h4NtVkcVz1LyALwmYeeJwyHdcwv7DHX5oIur8PbJU9
GO5Ah787EIHVnhQhQp4mrnY7VUuaH/ZeHCCwYXdMMdO6Ax7Q5+N7cvtlOhB1BwLeO1uBDxXojGCV
GGMksYMCv4QrYPoFvL9nDXbfwH3NXZjvIYwexvskR2tmTrhLGUeo7ZqjPwkE5wSetB6mv9jMXXYf
u1TZ0m5ky05J5yR2f49Q1sonC4f9hSu+hIzVu0f9szvwXDLnS4WszEKL85SJY3hp6YLr+oiRooTD
hHZXkFs6/9FztbaPWzx4dx9NEKfedN2E8K52mXUN2XTeIOg8R23iLf8ni64vyp10FltUoKxAyWhd
9KpxZpsGv/+wNkqPyYDpbU6ahMbH+tBmAHTec3HQ6T8ovtJ/luwHB7QAAhWw9sazuxwkNXoOUBvk
3NIZgqvEFMMLn1SBAKudxpTWfojTGcPs2fBHQmSzPhZoL0IFYpTZe2kQrnkKBPu3mQqQwCVZ92NK
K4sk+Px1M24jTZHE+1KifzgegzHbYUqPEYaj6jrgr08RVC/5CRQzQkg6EvKAgmS3tza161617dDK
CyzLJFhJGZANg82DWUKT7i9WRFv2O95ovL/HSG5O6rCiIQc46sPrniZ+RnEMS8I3nxTm7DYo1oig
7FoQB9gvh7S0SvsBYTY8jbGVAGR02OiKAcEuEOJQFbjHjtqYApK5/JAMDu5YAOnPts+BEk1DNMAA
vRueloxb+rig2kXRIt26NxCS6Zu+V+y4UkxYXxdz0I+82GPZQLAR/0kp8z8E3ixs9TYb4EeqKcSg
LJ5fZmgE2D8KbP5v22K3XPZ+3MYaQ5tABlmMUvDKwL5nNxAl+OdMZQEgvx45goXy2D9sfdT1t10v
DaoNov/H2ZktN44k2/aLYIYpMLwSJDhIpJiaUy+wHDEDgcAY+Pq7WE+ndU7fMtNbWVe1UkkCEe6+
194+/nBl6CwXcwnlB1re8rtO/LqMQplk7qYdXRdVL8WqYACvRnOYTEFUTEVWc3GwNYQxI/84Ugkj
NfFlpZt8NaqzrAJv16T1tBeBvxREnc+MIczbi9zaIWqIluojm4d1inrkdO6KSaY+o1C7fLX7qf1T
IRT+Jt23XZ9WV3Qf2oB8/1aw9ie5U6o0yM/VxhTGCQq52sFNrnIbNn1NYTI7WXMRmjSuqMkZosQ4
jgrj0YPvIFloLdVPJLkbZnwb1/ebZWlHJvpLJpHsytRUCUpMWjjRnI8QcEI7Ycu6qsApuVCFmTww
wMVutAF3Lfu/7FFKrV0GykKxZYZjWG4boWtrb0hl2O9mm7TdK2+VP98QfAZcc8f+yoeQMbba8MXV
/p8+lOXP3Go7i2doHbOYjEnp3cGQcVXnbEy4eGHZ+dFqWPahUV3R4+xjsDD0rfw2eXbHcFOBKuTX
1G7d9JFBlffICLZMf3s9PYU5FtN7S3TgNwyOSxNZHucDpqCx5+w3xsp4TDm7vrnJkvqR708i2HlL
VkKd+p3h5ndzJZ3qrXRlw3GZZoY4zDRg/iEMGBnFvsd4JIbwysdtas4gKrUOhHsUaQfj41eFqZ86
/u2iNqw7cTmXfLcJdL8j/J6wBydNO/u5XhjuLvvKrldnW2Ibu6YDIfY7FyqJ52qt5zrK2JHKeHa2
Q8CVDaHnfvuQ6TJLPipRFeKegdCUBJEnk8DdMERau53Teb44Byml8QN7mNSxbnPHRYRWHefSWIT9
aQj0/Cz7tWPXrbD7bBN2NapDi8S5r/WYHv2ak/4w6bGf2QUIwIfAwTl0J3XPfl/wUbN8armVYNob
V/PXSyWDynexjq27m0Pp8mtM86S285rzt/By0j29MWmewmX2n83QC9/sjic5YnWZafzVi8z4Z9Ek
f+zBUR+BOfltvKBgTZsskUu6q1ZGx5FBWeb9sjn7jGwzhmRcPAazJ9bdVGd99+riKzfiimSN5HdD
meG/rVJM31RqV3cGpc5jL4MOBqVUfF9VIjQawzj6G9Nwi57Bsa97nvqxarrs6nZNZT5MFhzqfZUM
xr2sIVq4ORt9kaxRtoGzi7K8dEOGpgL5ieenzqpqJ3wjw4VeDatALbdS57mBmzu21uCl16ZWWTTT
JWwkzfS0mYUXHlQD3zk1RvfO9po+3FSpnT1Ii+CXq+BUzLZrMbTf6UxSAIDOpepqGeI057KuFPu1
WKhTwS2VRRaZgbtwiDV2SCiJs9icUUG2fve01YJriX680fL2tep7M/1WT4VqnwL2SRZHlVXdrfbn
Vdms2mG8pCdHPC7ekINe2wB++4zqvx42fqJX2BdmlU90JGG765Q9XVy7EedUJt0xpF4AtAgN23mE
aFncLc1W37+ulQ1e6c9eXT3nMjGbXZ4uEDsWGgwTwTnp04vJbsqH0jIbgcJQ9mWczkkdHBo5ifwe
iK9gQDx1Q/IXSaEYvndhJdvnhBXFYkMhNfANrHV/ThjIujEI/BAwepxG/mU/tN1ewclnXERoTIew
Hab5WEH2PhYj8GYsbZlUW6RhnV6tNUHqzgxgzEuNGEa8SW3Rm2+c1jbnx9UYeexlmQ4DJgluPnFG
4OYv0eQ2oGLBW4VPW/TepknWoTs7xMHXB7dcsxWBZYDlZEa+7vvWqOMKxufYzRwVmwK7xRRRqA6X
npXLJxUQCNO0bfot9Pv2NEw2y11Dw4MGMjT0lEJrETvBcs1ziv4VtaPB1shOJY7zTkWhvcg33NY5
uqtY/xaSt+h5Xqv8XC1299HjOElZK842r4h2fdbnYQg9+AqujiFCiIX8k9q0irsRdWje1Z3RH2dC
9vg1u9a/iuSWxHpDfy66kvlPFXpy7y+DiT1pcBbzAMEvVBzOq0+43UqRHDW3Kc+JWWbCHCfJ1r3L
Ps3pTxAK4UfuNFtNNOZDcwRDUI9da7gZ9aZ2dbgVLVdXBAY2Z9dpXKEQeBMHWjXf/As6UUf10Nrl
jj+8c5EbOs+5czpDhse+7lS1LcuaXW5JSQ/+i6d6/EhXPezgvHAjuF7Sqp20anp7t6rtKbbTXlIQ
GsuD6KYgLtKi1NE0jgRSDRaH1bbtzGHfrX37mwqr3E2inO+Fa9Uxpr1xu1De3Y8pc80Wz8HHHLYF
D6QsieFZZbt1+6G+WkUi632V6/IBaaQ+ZNZSP3RG7uw4y2w0x0VPsaIW2hThGh6ELPSVT3kYd5SE
lYQm8cwhosOFLnVkGo8pesE3yWWj+ALZNPxkLqyocUM5bkEqyBJd0hFY1VUhRHdb+oqx4DpzX/S9
iybSqrMr1vS7kO5ivxTKGix3P2Mist+VKnIC9Yu5urd7UzzZmRe8JZBvaYTFKJk2gYFI7Idr2m9U
Xdh/FuiodWOG03zORDsfKqcEgqlXBNpG3cYGJIPfEQ4epHz2yvnltKXXxoireAeQt6s6mhpi14/p
Cj9RW3YqD2YiQoeSwCYvyUzde74xyoBFJYBVpdURq2u6l4TFu7xe0jWGWGDOeVgyPZz5Ie9gW8Rq
YINfn7wKnCUqA1VaUZKN5mEV0Ea7tCqNNlLwciuZQNwVwdqnx3Q2lo2k/TqAj/dPbamchJmSN+lH
P2gYNKwEw7WbUvmGvgDMwoVT9Bkv3uQgh89qut31a7u3CHIZ9ghdetk1XInmH9McbxsIIJ3KiMEE
jOHsONW6Hehz9QNzYWA1DpZOyJ2xWvVM2LHFXbHi62n3i9m4xrZDHc0eEZdY2zMaIY3FBnGvo7As
zNAIT0mRJQrYp6I7CiGOxJ0/jCikmgv6wDEImDU0MqHBnNvpSj/v/ghl7+E4cqdsYW+xm756wG0n
0ze6qyBLyt25q2qtC+XmmGytFkT+zcxLg7GgaQQ7f16olnlog0PHM0HdRoGdRYL2EVnMYl3VFk/X
qDe177XqujZzljDMW6yOyXefJhAdsLVPVCrTyP83T7FkVG3zTEqmb5xmSce360Ore3HddtlyoKTP
7EagtCXWLaf8ztfQY0MYklS2gdPmIGCcyCluIgJcyGaj6EKVn3Z8x9YPk8Zkl42uEDFXJaxCCjaE
5lVSSW/UXEKezBrC9jxRsHoRt+nS3xO03hWxBQSir9bY9RaiCatd4ts5zE4XZEkz2IgKiiHCS2Jl
u3QtPO86L9iTN9KTi/cQ1sJfHwD5svkIF3FL5Td5q84Fr2p9mnzRuwedypzez1xmdx+2iZX9sbEc
kFZn5Iw6MgTXeWOWSfA9bAPXu7JRtnd5qY3MxmnUVunWy0w2po1LUnrRwKHQREoO2Ew2Hexb900P
3L0c/WkFhBWRFWg2Uc8FghgxJkPWhZF2gG3vw7FTAoiWYbbxwn87ucfFpVgfTSe4r1XbJmdLOVWy
m5slfXXGJvuBO4xxt5uJ2d8qpQXj29B1g/EVNdZt7urZR/RhTAm2Cc7awWU7XR9Lkw56M2GZspmr
wgBsS+h4hkV9/2Jj2pFx3fu5uW8Cf/qTZjKMM2/t5WFw6Bc2LAHVsQ/1maLOjOOla4exjtdJB+qx
WcfSAHrJU5YgJJlU2W4Km/KXgYjfX5osDfqd64Z67/nGrDdzW2XGpri5DKiX6zTWSZ5jHjGNJvIW
L/gNZ+Y+donM77PWRwENMpvONphzYJN1HXSsKCWWCJeMKZ/RbfnojdQ3mcKTNlxs0mpyksPYyjq5
OMZq3syeQ+MAlJvQYmeXeLzmezv3+UPTNL5mIa4nnoVk1SY9uhkU97bANHmee8SJP2np4/Nam8x/
UjeMC4EODfnkMtGuY7sQK3KUsaxnHiSLSrqc10Pfi+RaraCVTzUN+9Xl0oUhwFa3TUS/rPd2kZd+
HCBzf1BskehmN5yi+QbOeX0zS7ke2wQ36C+bLJHxkS16fRubsBzpQ1AGdXVZWznlRx+D38tchuLJ
7Bt/YPxED72f6ry42mnooyoW5ZRjaQvzJI3SMvX1g2HIBrufDxIdEepWW29u58qJ+f48VH/COZfF
Twl7FhyEB1bsMXDO+U+bei6fEFjF8p4Wy8yQizlVvwW57Z3fNn+xq13bhBinBoO1eIUExavkjNJ6
xpa7Nlf6s3l5RBGb6ph0xfVvwPwOLanDJHdkwZ4UZVQq+2MCcN/62ewElwYC8BlMnYest0tONUao
lXzqx3Zon5egL6Z7ivBkOoKqFTOBHQLzRFnIS+iwQWSHSQLpDkN6q/dBEhjGjpsRl6K2AvMcyMH+
xfbNtjv5zCgA92WT/dHZbJ5zkPN+7woz7a4GOHS3MRqSsbdD3S80FHPaH4t17d/neqL0n6Cxk29o
t30LsGPkF9yK6d/Fsel1apblEqc9Isbj7Fi9I4T9lLyvrAcpt+w6m5C8WjZhheA+1SZMi6Q8Y9Jw
mGnWmDMvk9NNxm7pQdGRvEzoiXLWZfFojFZBOex2+twODfWozRbBFHJN4MASU9dV18Kee/WSUgC6
VDZFXkRtkOA1rULhMTgyR3aCqiGZESXmDMSEZB/+opMnhnM5gtzs7DqT8hQkGIw27HyRxzFJgpoh
pGhY9GBaEqDXmOqHmY9rirgp+pa4QK2f2ZeoRRx02BTYSAeJVf2jFifSVsBVerR+pV4h/lA8Q2zo
qe7jogPOjOHYDH0Ksc1tE+k4vxvfb7gDkBh4MJh77LKlsvE/jaN8M7CY6m1A+pAEpWURB47qtGVA
Qu6DTPifJrFhmOeywAd7KuZRm0bcmVmhueVfcT77jpVSFfljErtLMl2APUhhIvylKSK3L5h3oJ95
iOdp0L4EE7aqnT3O+iEdxqLZ9axTevLMzPlRYoH6uYwu6vMSolVcTHD94keeWIwiLQ1IGFJe/zWB
UXauGqv1T04eS9wP7hg8BJOF9DwY1XivUtDcE7sdzNe+p5PZZcLsoEQG6RfHLEWGbJkbpEO5TfoC
mTYvyO7ZY84L6ifM+KG163XWnoHJjBebbdxTHDZul8Wtj8gRlSAxaQxvLn7LLPHave6AqTdZsHBY
58quzdfS8jxrr1hNY0e6otDEcj1Nq/IAQ3jCLstoJKdeT0vYRXKgK8M6IKxER9QEc3cPiKH5sEMF
cU/HUUwCLJwHnzIFH12Mb9kpKBlRYpdYDYM4Gr7u7I8azSYaqsSaHjH3+cPzPAdpdlxbe3a/kS+z
LpuyMypzx33v3Pn6HwKxT/QDdEBQ3deJwUvOfC8p+ovou2JhHSF6XYyXG2pwUbkbbA3JS9TGjvC6
LZyiTcy/8k0p+U/TVo/mVme+OX+H37xNlCmGDKh02QYY34kRuK9ICXJem5U/iZOMMErQoKrUbzKj
Sc/P0usdZK+mm62dWZN1pPf9qnnpmNyX4oyf3p4jGoAOfCaE25wel6Hkpiw99NE6MV25RIVwe3Vm
0hoEAMm1UCmogQ+ggdOrUeudHDnQHlfOOPvB9Ez4wAhHyqquTkBpBwgnRPhsNqYaNsvkjss9DZn+
IdoQvXADSj3GbcYoPNyoBOLhYlW+8Ngwj5LcHlzPmrd2b6Dp1GtvPYVEQp29JQDhpYdcHCja1n+h
Xw3eNCfYnnlyd3KqVn9TiwOxuxQHCNDyYVS+G3W+cH926CMfKZDzaexcd6ddn8pRIryjxkBMeyox
dthCZ7yQXnm1aiuL2HtabkSgUCznwat3oi4lqWtFMqI0h9VZZzJ4nlI33LtyEOAppR1ZNod0Dk36
nnIkEtsjDA6wWtB0+Pi1Ty67i/6ifllRoW5Kap80NgqJV12bKciuqzR8IqfbJvYqEMi+LypBv51U
7hbl2r7q1dBnmsUSiutmSdmwsLb/rhIfNTmTIvvh9BLHIDuc43UZ9DatPfm6dCaIqDstb4io6sWz
sUNtKtFYH2HnzIfQmZFsGy8fn4l96rFR5mqJmLgtPBvtPF9sNgy+tw7mE+5qP4ydMtB3rC+vXt1K
zh8lgRYqyngrHGQY/qgVu+v96isoFauuXwfeuK1gRw6LP8vR/4aRyfpl5KwXwJDjPq92Xp9L0y/S
TS2X8a3WoIHw3O1eUIjdB5Q2h76Dp9toMPB3yeaUx27WCkCU0ip2OQ6YSeMhZC1hlj2bRpt+NNls
VZHZj+62tNjEV4WO9STN/nZtBaRrqdSA0W6c7qHMSw4bzS6i7+5SgGfn3po+cdN2J9jBdTs1i/fb
NkyKS7qrICKrh/uh653TzOz13Fu2/e641XJtfCA2E7L8XtnCtkAchwRdE4T3W6rwMGGZKXajpwqc
+XZ6DfkVL72/9n+x52DKcbBKK62pjQrmQTHLYtI7TxJss3EyY3mnGlWXgW6ISUEzbrFEF68DTO1L
OlnelowlHXtpWuNBBMYyNyoQSu0qw/bqLW6h/pITkeBdQFZJwKcXY3LzaM+D/VHMpmgRpFCWt7gr
lRlro10jq1ys57pkZDzznCyxyZBh+s6Q3bMONpq1jPEfD+90gO94M8CCHJwp3YZFPdD8ws+Cbdm0
Hlu4nQJHuonUlJ4zQ/pTlBRdt+110azRlEi6hCarZdw4QIj7cVXznsRKBhUjKU43HS0MP7wgNbLY
oAzkjbT1dJMG3HY9WObUQ4RgkL9IQpUObpMFcWtCs5wSY8AdhxL/SFIDlLd2pMmz7OfTehraxonD
fkQRyQ3FBJU2KCq7YeSIHoedNQZkY9RDXR7UfENtbg7tWNWVR3MUuuUYca6N24kR1UH28/Qz1yDJ
ixiQ0hnaOhYPdUg31uG+Jjd6YvWZ0XYgSU4x/0T0JNjEpmXAWoAgfcv8K7rI6uYaDtEvNV6nJFO4
4lVh0ag3ADI1Mw5jUkl5JUtiPXRyAjgrFuPE7wUqNOkbh2vicqORlrvET6qjB3F2IlyDVegZ1qkl
A8jpzYX7wNYKsamQLStskYrB4JJwEb9gRuYem9LQvUx0wL8rrqOfGRHju9p26ge1ht2bKn1eHj3r
iElEs29M/5aTUUij2eoqNZ4KEco/urbrHTQmQ+rJUG1k+8xp/DW45VyLULmYpZKOibTR/K6xzr+s
iY9gIgavoyxZYeMSAW1YZpbaZcEED5DYBpK4996zh+xQk+V86ayyhFgsxL5nhhZzHyXX3tf6JWzd
hpFeUbzQsQfPY435AHUxr+t46vn80BCZvuaIR4+S9B3edMD+P7PDGWL0LpAHZq5fqyhXIIaglZEP
U7OpU4tRA9whw8tGpUU0FZNxMtEmtmo2Zwb1yrbYkGqzaZI9vWob2GBZe9NB5z8yuYaPthfHyBm1
tAxAGUgpczv50A7HyVL1gTi86puTu35E+ksR4bUEXQ4ldMpipJLg6sBaf1AUI7CHqIs5DcShGGzi
C1YGZg9czvot10I9Gh0uXywpbRk1FMEHN3SKZU+6WGjFzJbX9FiSIpDxZCvrTNN+ExAZ7N0L7r1X
7M2DiuXYZwNjca9+N+dgvdWaq3s7zZXdfkMTDe5FmA/FayoHhygFp4hU1ToH5bjS/06hvdacO3gt
ojxv5WH1MDYSm4PpdRYka5drOy6PtBJ8dFlt2usWbEz1B9FAzgBuWAGdfGYOLoOtqn+u9FjU0Hg2
c8ihW0lTIufIT/ee2UzrBht3Vb8QgTwVUZ+n6sZChEX6q5qTnCe56RQjbJ+wlORp0rjrzUhrmTux
5TR1h08tXGqX8A668l9TXnT136H2UVMZopbVUd9++qkLtGkcNKxMvYWkXWieA9qkWyJNY6h7L/Qs
+wOXqO/z6vmNkI9hY2ZuRs9R6ulUufPs71mzGNbsnuMTiTKuWS/KBsu/pffPvjpg824emWCHj4o9
yc/DLBd7p3wN5ECRu9RnY6jH+Q7DXfGtYY/V2zp5uorYizvnsePVcxJXBIQcWunKu7wpmXtZDbER
qL8QxwuvZpSVXfCaDwrS3wUx+pWz0DU5OS0l+/eCIBYPIp1AQ/gorX9oOuqOzQhz/wPIluSqabRd
+06oMPH3DPpEsutABM9paeU/FkwgT46h3beBhgJhEsyAblRkuXsaMbPrjSJBgOgZbangiant3D0V
SRshwlfxWHMYySC8o3frdkFB6xwH4PDLjmgrKGpk/eGxZWwW28NqXjRm8DMCjkCBR10e9phWwpQO
LiFzH/sE10CZJtQl2fxXokvsvdYSeVSPYjwWiSXGzTwTpYSpN/89eqkwGaQG8w+mf8UTTt75IWQy
VG47MdNrEGtB92a34pBYTtls6Ajl60j+037yM++uTrDsV6z9+jtKBn371JpnjmkD2aPm513CIfDt
fbUO/cUCqFx2iwedUIQMIXZZQouGtFLgHQxBbZuwduIA3FCcoAD4bzmNWnNLnpwvkSLRBzcBXTlg
BOEse2doxHbsYGfJAaF45dV2hs0qa46osFvgoQdmsj+zFY/CBgfrsledbyJMrPq4lEx9GSelySlR
CLqki04/OhYj4mYuh3A+jqH2Y0X7FgtVNA90qWSdQBJUp7ZgmQUiynyp6rI7eUmSXZq2SGAWBufF
rw2rPBVVjX12ZAx8CYYu3DtFSGaMIZ4ts9VHN3EFCkhShqeSyoS0Dj0f/GLpvWvTJWF/ZhxAIYOV
vPDtdtvphfie0Mh8FiysMO2dTK6YMdaz7nkxhzFo4763atKY0IZJu6hPWANd+rsGiDcjyOOcM3BH
JBk864NkYGrjJM/qPwk4KOrtoj5Sd6ii8BYaEjVd5X+nD7B2TArXLWbt/qHLlAZSsBIzjSxjGK1d
6hQmW2adrLyfobX2rU1gl9mJ/n3BRGweCy5TaslRbkdpiYM7j0pC8FZDsG390iDwovJ2EPJvlcDw
51ndW21L62IRrkM8xDrvm3AVz2Nu9r/YMKuuygubI+9G++Suq/OUZaQvcW2ant6weMLPNx3bdfB3
lwW/Z4XyySw7UAJGsf6FbVzfOf0yE/VIq7PhZbI4VbVjTxE2OVKZNEEIF4CpyY/g9IJTPXUL0xPS
5yj9gkU9h/ZSx5RDjBpkOfc/W+Jf7okGIOtjmPWTsEirjHrJjTb5w7Tvy1Ue+8UNn1aj8R4IFhBP
NPTGPWNn986CDMf2wRfdnMwBbrNzZFPucaX7BOIuZXXXACpb0cJoJb93q0r+6JSyDi5sAS1nukz7
gsiXPd4mbn6tMAey9HHcrPkwHzJmSXdBk8zbgEPvlyDx+DnwmoWRSIND3GGkvGXt3RBl9cSNPGsc
bkURHmzWs+AwSQi/mbKi/d6LDgq6w5CxEbCZe6EC3r7E9KXeuaE5pYegLbtnX9nli4nZFQioMWLb
kNiievy8WwV3IDdTz/iz7XFero3ZP5I6J+4D6x/RebY7hlqMBDdoXzZ9LfsmL0XgDEA8gmCCZAXL
zYqJ3BKS8uH03GS4WwoUykY64aki3uKFHbJEUNgoHA+p9Kz7ZfTn974zf+vVyd8tz8oe/SErHzwv
67apTe9nlmN1QOn1zuhRfcwSHI/00yCRB1m4pKUlRKmgXHW3c4vRNzBZ+pFkpj3sBvpqAgALQHVI
pdtonZcSKe+7aWnxNvejERuLW5wZL2A8tcZq5zugbGkbTARfkTjzm4vX/+UZgNmaJ/WBoYYFMi/G
+ZIZSv8YjSW9G9eh2GG8t/AStAw1ugPpl4wTozongNI9VjaRPjoOCTwvMK3nxB3/LIrWlvcFl1WG
u2MWXc/mCZDlajOXXT0zQTR8kVzMrGyZH1Ss0RgfgdZyt4iIl6irt4C2h+OQ1zlkdmhmpC/xdkFY
1Fe6qFWQi5FkA0Ykuue1vyB7lhUngU1X8MD9ilt003oVzNoZuZJlf/FKZENK9cvm1jhYoYceDZCd
9s//P4Lyv6SNfl53PKQzUIPP9lA7sS8hiFqHP/hrP/oWQfo/QlUB9K0yzTPrBIb3u7eUv6FmtXZf
++GfUrCN7p8ES2Wf3NH7oJWq+uFfAqr/S+js543HjpGWWDbwmCLMLHAzpHGaJt5//1awKhO/4Nf+
BrdE0P/x8YANeDlpiDaZs6UTwaHvG9+a/iUb+b99rZ/CqskkqP1ZS/vEg/m965dTo8x/CeX9bz/a
+c/fmwbZ8quqsU7Y/bA37ftq+OJ+E+tTQLVhQVqUpRInxkvf+psQ05uz/OIT8ymzPjUShrSqtE9p
Pz4wZ3ijxviX/OD/9pF8CnHVCZAPiBlf5WxgPE6fjBJ4+UuPiRn+58ftzSbcgw3y39bJT3fQHz7H
zBd/9qc3FAUPZsPxR8ZRBNA4rXXMjS+m+P+vjccOFkMb/PKUwYdvndx2iFMJ1Ne+TPNTYDMoeIAz
Cls/ZTqGnTIG5PlaBrv56b2sO0nIQC4kYw2ir96dQv/Lp337Af9HyLT56Z1UVmtmZuHLkwdHYDDt
Yx0qJfgQ52ShfnFjhfnp7XRJXBUQN/whVvnXkfUDvtbt157ET2/nUo5B0VuNPFVh8FGq9gqv9Pdr
P/rzu9k5Q1kzozpRzzyYtM/t9LW9KeanV3PpRrLknFyfTHK9g+UqdPmlnG7r88pjAtRyXL+pPqVs
h9u61m1PRZjOX3rArc9bj31pmR0axcJrHzgPKP/dEXpw/NJXaX1efJz1cLJ9MM4nb57ueivdm23x
7StfpRV+ejP5JteOW3I6NdR5LML53vvDFz/xT29m4BBmN1j9dEpYKrgDGhE7v9P2Fz/xT69nPlk4
twFRTpYukotaGBuQwJ5/6da0wk/vZUkQQSccuMv+5nmWo/cnScQXf/NPL2bBxAlrFOmnIsM4FBot
fVntlv9ybN3+/v/72LLCT++mMmpJIb8OJCSCW8xAPMBt1he/0k+vZxD2WUkCZ822Dh/wPL1Xbvvj
Sw/i5w3IRtoH5ZSq7tRhaNo5VelvOotwqq/99E9Xp5sugjhlQrg5wAk8MNKXYinmL11BfK7/eeez
k3C1RTnKU2JZN2uVTyNREgv0tV/90xsaWL7gR7btKW3WgNCH6YJY2H6pqrWCT+9oQ55PYTGrOGFs
KDGdJ7GFYfOLP/zTKzpWfV6PE5dbblbPJJXQwTfjvy1CFf9sWfk/nvTg0zuKHcl0dCH4YPB7PttG
sW/d8RXcAaBDsrHOsoz2Bt/6R+mvp6VF/Omb9V4EYb3GZCOkr5jzymMhkCz9pA/pM286BU1mNIT9
b7GYLF6Eb7yFp6toDaxviYJGIW/ghbRIfJJKw9eNEHNC2+LUaZLK5+mXvzDHwYm3Ye4SXOcmLB8q
ExIPCmu54CzITz7BSJssM47V6D7lKnwoWPgzztPbojOGhGsJI0abvTb8sdJvjPk5aJoyHjwz3Q1r
GMalCm8jefmtxCqxq9LROq9GNh0tOCThORtywPXdsvhpvNJj9y9k2R+cSs3tBouS8Zs4W58FA2I6
QUadgomAD8g6Zy9JVbzHVdky7SsIRc3yh7BLkgeyHXdm2k/fC23j1hu8rWbN5g42/c4K1PsKV3J0
x+rBaKY+RioxmI20y48lpDLwzLuaCU9nJtI/WAbhMvgDmc0F+S21lg6KkIJlAiY0+gWTQuOwK4HU
fcwm7qbOkvs8HYEP2ztLVkeGBs3TEiTJXhhgRB5I9oUYLmxaGlxtIt3Ota+TcK5TIOaYBrzGAOkv
OJMwN0cNUuAO6W2MvCKs3orczbf5YOwtYS7XkrAm8sQuMiQStG6Ll7Wqg4jqrNExQvyB7I1nedtU
vzTYAak3t2EVlHpLVvDVxVESATgS3KMWfRhEQSx7mQX3JAzOu8LS9wa+QXxcIrLSJIkCvv3ScRT+
NjQI/MDesk+Iyjx4jgU13/gxju3+lZluvpETkjRw2mhhwkFoeIY9yzHkkSYVkdRhxt6MshthFcVc
5dnqLnB6fwElcDsig4EKBod0cdnp4T4Jh0vLE3lLW90FIblz+0BRahEMM4uonvSBId/9nDYv86D3
VhmMza5F7Pp/zJ3ZcuTGlmV/pUzvUDncMZaV7kMAMXGeh3yBMZkk5tkxfn2vSKmqlClrqeutr8lk
yksmwYgA3I+fs/fajuU7xV2PruhiscVlBlpx24O/DRLXx4NjwoIcAaeeY9fRgW7FoynBmZBrhbqz
yJh52F6ZI2FDOuIiFHc8rKtWvIcAv2d4flKheLyrzfDpoyUISxeDsUsT8Djg8Qlbxsyb2EGJx7sA
6HYQH6u13mpNlM+NH7s9XO6+A5ZjzhcM3BcAxRXPMfNtCe54Yy7z5UJ+FXCPpV0x/DGrZNqrR3UW
z4X9Yg0Dtr7OE/dwFpwLe6oZOANjLZ8n8CW8CdYUMH72l3toLJc2jSX5GNUD5P76mCtHXKQwSum6
9WI3SP+mNTKmXVN2AaMK3aF5dBQqJH8ed/1JGYNfy9y2drcZrDzjI1hQ/aUxwBcM+AAAuLGDk1cF
U8d8m4O22ZVTeqZzdc6M46sbj94VzFZwRLrj8V7WZn1Z06LA55+m9h6WvQzqifzhsU3OSqGcT3D9
C8wEmK2kJvgooh3bTdddO6bqwpaoLEI5zGIHgPjSTn3phcC00eiBl9qiAYuMsFqaU3n1JUkIaUAq
SVY26ooPM6qMDABJ+5SmIj+YfcWMFgPjxbhGT0XqnAxPK8I7i97bTpb1GYohHhBosv5waiTW1oym
zIT61uJsSyPrgGz+Dcef+eQbnOTQYBOwiUqhDQ0IXGQkp1nBn0dxbUNu2M7TYqAaaqLhtDKjmvSw
dzwm2H+2Xt+5oZd3wF/cuOOzSHCLLamoLvqluIb7FV2SQ3BtsI43FV1YpQzUxjLGxIkz7YKQhdCE
if1qOs2hyrsDN5hxHeNB2UVuAsU3YhgzNyqouxItk92ChcK5xjMdteu3prLqXd6r/H5Ekr6hYI9f
TNQK95mwnJeuGoxLUfuqD6ZBo2Yo/Hp4N5DudGBiqvYh6oYPrxyMc0Gv/Lxf+CiZTw1nsQFjbeET
DVvtrndUFusOIU2zhgaS1w0GhvF9tDoO1aNDxpWBo0KUWFoWq/hiLnohIZLkejrccuuvKHESv6tA
kHc3esJZlmvS0ZSlY1Rx3cwnY9WOD+va/0JfNz4I3abPhVC6PhsNa1wCDZ74IptG3w2Ur1+73qgu
FGTss7GcYvcs772FOZmj3waIGkHl6xURmWU/4K9Fz6Zx1DHYL0N4HVikgO5iZ4CpYpoe+Ag4RQcf
ac1+zev4Yiym42ib3RnG1gSzcGvd5K4geTsv+qNRiYueTJetsvvBDZYyvqHxS+DOag0TerFMJTuH
EIux9h333ACD3X5xidoI8rmL93bjwqfyu4cxKcxnwUeKNr3EPgRfobYau3kERrQOocf0WIVeJt2X
YjyxzFshvKu2XA8AhpeDZaNUnMkz2LfobRWM4/wtzhOUNoALK0bT6hNOhHdXd4yldZF+U4IZaFBC
E30ZlkqcN2RUv4ydLrcthtWwYEEGnFAnbrahsCmCJB00PoYUkENWmOO1MaDZGKIS3JKrPcUsTz5g
OTKPMSA0fJNu8ui2DQrqrGRWXtklmEtrNre+xFWlSs1MD3rddabH9cYSK6cP5o0saPG6wZXKtFQA
Pql3VkNYQOBVaJ8C0kyKDeEk5UUpio4drFbmBWYjH2V0U/XncTJDYiJyaLid8PM91IwtLhDnV4/4
gIattlX8lFMcUy8MzaR35N0sB3Rec32Wm+TbCFMlNjlKPZPRIalYjbKi3kwNZ2ljtfAmWImB+MPf
plELJt5ZVDjV1uUEAxbhA4r7fCoerT6aoPBHt4y2DBNfTlfsJXsqZR4YFjVwBRRhSA3T9jGiLgvQ
wFY3S5zxGZau8Xug4b+/z/8Rf9Q3v9ee/b/+kz+/1wiKcAzon/74r4e65J//PP2d//6eH//Gv/Yf
9dVb+dH//E0//B1+7h/XDd/02w9/2FYM4Zfb4aNb7j76odDffz6/4ek7/1+/+G8f33/Kw9J8/PbL
ez1U+vTT4rSufvnjS8dvv/0iLY6R//7nn//HF08v4LdfHvPuLa0+/vI3Pt56/dsvlvhVStcTvo/0
U9jeKQd7+jh9RcpfAXA4mPowZdmWKTgKA07XyW+/2PJXvmKaQgBaFVgMOVT19XD6kmX9qjxYfq6N
hspXip/3X7/ZD5/N/3xW/1YN5U2dVrrnb/9wTnYFKQKmKUG74FQxXcf9qWGLILHN5NBNYZZL/yx2
M+ssj/FY/+n9+OOq/3gVy+X1SFv4lJQ/HhFdsOIl1Gs45MiQ2byyXB9mXS5f//4yp2Ps/xyFTi+G
0C5AHI5PkLkiR/HHy2i7RJfuJGPouDUQ00TA9CpjA66Wy7FjqPpHEgzXc6hV2fAPr9A8HRV/vjYI
ANOXwmMVdH86YldTU7eTrEZ0H7WJIb2tqUo3OBVgUjCTFN1FuVQSrf/JuBK6nh8/abMzXytZthE6
oB7nFRbSAha84cp4W3airtgdhMlE9O/fpr9+5pawfFtwEYlb8OeeMXFRY87BbQzNROm7HmZytLEs
jQfp769zOvj/+JbYwmITsPnEXS7z08eR9RI8nrPOoS5y/MiJokS9ZnTYTpdePTnoVhtU0tlL4jOW
dv63L9KzlYct1Dz9I7khfrwXBri1jNszD/YOGUJrsrj4YNF2/f1L/Mun7tmomzw+dlRZHkXkj1ch
Aicjd7HF6OyiPh6p7jecwBpMXuvL31/p9JN+eDM9BFSOpSyJf1rik/zxSvaCK86VApxWi44XkXIE
Q3+MKPfm2Tgvcrv+p87/X24TliruZSUFPk/XtX/u6wyDNUgHLivGY+8AkZfjH966f2h1/+Um+X4V
pKJkQ7gcZ356boiVsDor4yoKDcJd5jA3LnC4hSQUqKMU7RMJNsXN37+X/3TNn27MMgXTYK1cE3Q7
FWwZoXbJ2/emdJxnqIfqxOVz/6E79tdrsiTxWimTXMGa/lO7xo3nTmOIklwTo8aYrfrGVOt8htsW
x5/9naQ2Fun0T9PJv943DuW1LViauEHVz2tiXE2Gl7VoP8DlFHej3SVvBakKG5Zfd8BPxCD/79/c
vzwSrID8z1SOp3yJwvvHG7XOvagvwHeFpvaaa9NvWqRAjAXhznmZcfz7i5msJT8+GBLTJBuYlL5F
w8v+vT/2p8m0WVPxuW0+huC9inE/9CtALsxten3OdFck+5gXGe3icpXVXmoUjbRYFmSUBeCNAwV2
a77NxSzQwsUgbbszMi69+GxBfkiYXLeCXakJrAF0NONA23RFRqar2dkRdJuxrsY9y9qJguj2szoM
g1ufctdQNUKNHZjGl91SNtddT9zD+TK6ZnU2rYlSz94KBC/USK77VR19qL7mFptbxL5Vxas8ZIk/
669WetIjLRBKanIDndY5jAJN4VnmRMY7slks+CneL9gugJSOTsbJC4dignjeHiE3BxEZa1UQi9qG
e8SRleNx54/7tOiWFYFDgyBMIXrJL3FKk9ujPBWTmGnY2c3U+hM2a1d6IyY7gDK7VrrNS7PkBk0H
VMfNbtYQsi8s15Ap7TiBzsxEPnLtCcZLBycW/VMkfA9Brxnjc9240H/jd1ZHa7bIaokRgUFuwtAA
uHOSiKs23epaj1rM2MLwBK68hbrClYR/QMqtIHgnDlZKuKdlLqt47xc57oIZEizuAukW3fkqpHeQ
oD6NrZWDLgNuZEW3foNjdC9OUL+IocDQbOoFxNa5mKYO+D2WBc+8n9guzFuGNFkP9AX1Nt0ZSzco
zleoE1uDXLzpMIMmlDsq/tG44GjtYOY2EFM9uHVJ5Fq9xqrfsE0wVqu1doytMrNiIOdU46MhuqJa
jwA7OGOZouC/o86xspBTMj06L6vM5ywzPPxjoBDP+57PHcYG9oT+Ar2P/xAvJ78RDsQBZG4ztk9e
1BFcl1Df+sGsIiu/go3QLDtSPKJjZLEBbvwEBktY68a57zo44eDi87Y+Z12n2CgbH4te1fVo15yu
st+6ihlygG+rJCimUY330mptfUQVsqOgXNbR3Akoq2mAHa1Flp3N7dOolfEgZTvnO3oJFZGHeMXI
l85HkkJHsohqhOM5Dv7TbfPJnV+ngYMzFuZgH0VP+YCkEYLYQDdBOnPahGsjeSwww5Jettr0KeZR
N7c0AONqix0ioifCQ6R4rPxB7d2qjp/rokJiSABYgq24lzQYjGFpvyoMIf4VrZQR9ZJ0FjeYaVli
iB9GwmRXUF0Y26fI/EZyVoc0mSDhmdtLKRVwHf1uM0YSaE8LNiNU8TwMg0FQS1hOKoUy5yBuPqAX
8q1dryqj2S0KiXNgW3IdrhsKqwmTbNFYW7Hw3Dwg8o/jOzbBLN0NzsiZn/2tvVoiHxCMCRL5dUDc
9GIAkrz2TNO29kMKgI4PvM/TYyeKCRcqHBnvUSol4O424lVP4xJvu8aQ+H7j1f+SSzhduzaBRpFA
djA7/wuQvDK5UT3cCHpWZrXyc0qBt38k0sRuQY6OFiCbSiCqNq2y629QWHT9eVqYw/2okJMeRd3J
gpRb8oKWPBA5m/LOWwoZH8k5EHOQV0OSXRDBUuSAOpZe3rRx6vZ3k1tLqw08TV7boVxbpO82+Ubd
N0hB5vxgtGlGI0ZPVbGdLPBoHzHRAQi5qU1JrcD+IZDpGjh6jWlaUSAAjShudI6vnS4gR3ly22ix
lMk67mNQ5l/cjm0GRSm2pSOSvvxWwEDswnVa11sF6+Rl9rRKtn42FpymozFFzW7oV8I18nNNiPYH
EYzrZ5KJjuQuo8mu4Wfh4Ztg476hfPK+0EpxH1xvPgEzUo/gAG9O+g/fi6YbUvtGMySsqPvI4llG
KLIdm7hMcAh4re3K745FzWQjY6PRhO+dmtvEd7nOBr+M2NsrARAHc6qqq4Qg9tCIPTUGOivjYTfK
VA5hQqKOs5msuvbo5mq/PTObrMZS4rX1A0mo+YS1dqGhMKfoa3udT1gOKuScrr2S1FeSWUzuIQeQ
Nhyl3RLTayrjvTfEYAdT4ZbP/lJ3D6tyGvCoySyysO8UBBOQvtVOtrXSZ4w/xgPuT9SPQ1zzlEe0
oQ91nkaw62iev025B4mKKfrw0tOOzTelZWSahMdlvoIeut4yETM6uLKxy4uwib9C06rEui1FhBvI
rOBYBjW/NERLGxZwnuG3T/0eFi/pVm4fFrYF8n1cUSnuC0G3dlcbmXerzKLtHibeFaSJgxrfPMcU
7wX1CYWVhvy3UcbkpxuTVlW6J/R1uJxcMXv0pGZrDxIO5Wmd9TGfYsmmk1VL8rLYvH6o81lfbdl9
SZ+Rc9fKMIF8MgVxVOU3q7G2JGb0evEOY2mwGEc4vtm5Ucpm4Smj8itpN1MTTEZNrtQIscfZ5gQi
fdHSxbG7zEU+0OJn73gQywhSu/TH4rKaBhOcXOU1mGqR7dKErdIPWCtNFlSGC6Iax3fzTrqq3+/y
ITP8fc87+okRrjNCNPncCjNhQk9xSyT91sbHGu1hHPPzCEi7jrzJnvct3Slw+ssChKIuneIZn2ja
7zAS25xgo4kbycsruNQZeGgOrSvYDWajU1My8piibEOqUXozdw2QSxKRzTeoGWTZmKRHzxs7z4l/
kqvhvSG9i15qcfKE5RNaVXI+Z/VIq9tY+GTJb9qs2OzfDMTSRWgLiQ5gBqEFDz+doUM7XT9/8WQR
xbsO1O1dnNELDTmzNMOpR1ujFp88UqqapnHn0LZlMW9zzxL4mKQegoa+9Bn+33IhryKhr2ZR6nxN
WQzvPDZlRl3MqJA9g03rd12VJ1i/qLpQ/ELRyjYm+NWO0PKOHGL0fUIfR0O7ZTAQhfgKJ7QHVDes
xLf0J9rRFtuzD1pjHfGU8guS++rmsgfNqLuHxWNdOUZVMTDt6Vk1Qz9dG3E1xW0FxxZ+VoDzSCd3
LvWoEU7QfvNgZsQ6hs2Q0ubtTNvZEQ80fkUBnlOq1uRRBoaTOf7G0b6dsSQ52FysZGXmtDB4ppzq
8vgqU543HbQ5ZEXY25ZStIgbpHNVI6kdm5xxbwJ65rVIrO8p3mUyHibH1XensDt9ZlmC7FMSJ5Kn
ZjxZxL3ZaqKNIRN13YIztfaAn2LnAGc2O80XWwpfTBrpM/Hm41snp4zEEDP13NAaU/eTyHM4Jb2K
EuCoxgR3lbURFNHgnwkIJhmQ26bDhSXyJ6g2qmE1ibifkxWcIlNp7Eu170YQNGsHRb41LN3T1FZ0
wGd3aL7OdVLfV6BhHvuuAWLK8L05uLXmRXcN4a10QcEdwV2L/SxcrO+J0ycj40z41m01j1lPqG0D
vL8t8SX0OTj7DXPw6owYYjJTk8EUQKXGxn2CateMxMLEaAQLc/UncAwjvxEbDjWpTVtDBE4v2wao
AB0pnjTfBANcOdMApcVzz2XJwWiTOKa6BJ1r1yF9LTTH62wC4iN5CmNDR/kG7lcLEs08e2z8syVa
xpFQcse5JyPMyvc4LKpL24vWl47KLtuquaQ8FL1PISfTzBKBWtvpiBK+esbuxNiqrMvyio+zlaBH
PLza0k3kraP75UuyVh3xdmNR3usxE/dSLtUjk7tS46vU0ceIMoU05XQZbmAAMeFvmTQZ3GuLR1qH
pq3sd9BvfNJt2yAGWOQHlNbz+5iU1RUsltNZgw8WkNkKon87ghOl8EWaQqxhnHisWvgAjhB9NYW/
XWM6aBxDtZysZvlsWOTkQi/tSERRa8abP2Z1dWQgx6MTUaje4itpiDHCAYxoHZzK/WINbCLFXOCX
Bt/VYh4amk+T/zsNaizdXwljgCLkJKq7noi4wz/ikjO6aXtmmLzvfnNvSiy5bh1hJC6G1XC26dyr
LsRqQX49svzpNY5BxG78qrUvweaoKhz7qb7PoFOzODcpMH4LAC2RQoRgl2eRkvCQZ5aiRwB+yVfP
r5r5UDAhusbMVyTnLJHla78AggZzM+MWi9jGNgZ80i+6c7DJGjFKhamfbUR8YIeePG6E/GjJmh1c
jJPCu5qZVP6D7TJBSmlBnlKaHk2eHYNbQpFPYRqZPwTZWrGwz4bFWMcFloXFY+SepPCyrM+SRCZM
UmYXn+nEo1ZJmpOPsOLf8VZBLucRmUYWVCE5sQISwqS+FWvBVKwvSQ3D2CG8KcTjcQqFMDjEbkaX
ocfG6UsI6WZqi3S7uqD1rYJVN6h7b06ZC2KY3uNIH7FRSFM9mGhD1409efZrKU/xGKadNddwoMiP
7Eat1YaGNcNjSS1w3o6NYL/qo6yCBWD20S04MQrCyRmm11H51UPOMalgbc2qq6EznfaKhqDPEtMJ
qo92NU9FrtmplUS5dkaVhkUCmUu6tDcz4erkCTDM5K0ogYdhPJ40Uvuil+8ena3XKV3rJ/Alq9gu
bP1yowuj+UiApZDK4hfrWwmXiJEvyVdEBBSwO/FmQPtknCWzT4xxyR1HK8ivEdkfX1o7HT8axtPV
bk5ORpeu6Ax7P/cp+t7RtuwIekrOoHnSwvl0AKzW19UCvp2W4EpEWo0exQ0jjqVumMlFQkFii/pI
jGxEwYO3bW/adZ2cRVUstj09IthWnCDyICUkDQLKRDORuM0Y2y9yhiVwYwuAlttTvW8khM0LpS1m
eEOhLuIeKlpArhxHysRz5BuebuNi7Gb9OsYihc7esXCQ85Dpu1Z7RGd7jUgyylozE2Fu22AdvAU2
zM7RTfSVQmCA0e4KEnsj0HULXEb4EQxnufM3jul6V/hM3XvDrozHwS3aN+DPK3u4SmOczqfzCt7K
YQqMLnLuZ8olpnxl2kaXZQX7YO8zcpzoO+f0JRaOHd9kbyUvDUHXjxEB6XTsizTSh5iEJoxH/WqS
3DRavdpJUBX6yDGUQrKTXc7rgIER7RnqlQ85H3QZZCU4ozyuEZ+Mlg/9S+hYn3drTPku5uqcsQMU
O7mIdIILRxYrPkwhjCCWjboDn9iSGq6L0doslX3KPZm+zy/Vyuphlxkl87rGa+gOVp1tljam1DTw
H9wC1vT9gGPZwnBZs+JuDa9OsVUZI2m5g903SBEM+eprDepENjyUGLl7J2ZEP9BAauiSXAzlUhv7
yHU5fQxWQlgB00fssCXYkI7QRQ48bxWTLBkOK7G/m5kp5PMI+YyQTJ9cvmAyRWLC7rOz63nAiril
TbUW29bXUCdacPbHdIFSEnbVMg6hW8zjk3YzmjGWHs23gUrUCDxsd9iPGu7Ns4rTWHwY/bTuN3I0
8t2A7qEIjHRBySHzUjcw1JaO70DAxDFdiZcJSL8dkIA1qqPdufwOlTKSt3Zl/nrST5T+eQfT1jgg
z0rKDaNxbixrHLgC7hOPJ6NKHPsA+4q3lqRBcrhUhxpjJ/Omv0yFmZTHyQcns+mBv4LAzHTjbzT5
1kaAX2tad12qSTezYtsjppMQzTC21Eo+loWTm2At7pWtsOgTvIA0N7NdCbGsCmZjBs46l3bjBIpR
4hC4rdnvzax3yIDHZxxRvcCeCWU5zY88wau9Uz1dEY6KdnaAyEBpWJVR5286uxHQbGxn/mC6rF44
ViyEXdt6fUe3Zp9J05lZ6vrYebGtxX3uMtm9x8QAIfKzEp8wtnmyP+gPFxQeIBq6kF4LeCB3ksO3
ySXf7FSSt69+5ZjXnsaRyJ4SEw5UD7W7sXLu0z0gwvqWKYZwL73Oah61KiNizUTr3xRulb/QuYjy
EC4wCE+kQ/0Q9ia5H5vWPe3wpPN2+NFaszM2dnNCamM68N5XQHOIAhIGlT2JOBBM5/qUaqNF3BAE
E1tfsaVG96jEQQqT/yjsy9WDALjD9IwJRS2iCExd0E8yuhHSC8kswLJ7klWakGSorg6V27vygJMO
7yKCmyWESd9gM14jomFDmpIE1aNzJfQmd5rPqu6H8aAcRb0wx6pIgxG9YBJkyIew4+dZ/Qg+SZig
0PX80HSkfwaDIsU9hOus9AGzKHgD3mzbDecZihFJUSznFsISVoWRGQKdvRPpxbFbSa1Df/NisE4w
eeIpAGiRG863GH5S3XqDO/sbs3PKYaPNKH9LikjSNuAhXHZGCi82mBvoQKL05zgw5GnzHuoY+AAJ
rAvVOhlo1wv6NOtQWI3PscFO4mffoH0TDEst6w1dO5pqfepa35gmkI5UsBoU0M8bqyPNrchIsU5S
Ssk+85LQnM0s2xDukHsHlubxxSvJvtqJxa6otAXNJVgwpFRgeK2GiLyKtnmu27r+IJndvM8qD4OW
g3qGD5MGVTDIvn1kxRyv5OjaSOw4UgLeZYH+VEWff5WLqtnwCygR+6XkgLO1ltF8iYi9xeQ4AA4O
RjDul3br4WFOc791tmShrsRZ1jZuWM1YcuH3sqLoaNPkpZ9V1kZ8AEjbJAFEmvhFIU+68Quj7AIO
/9Htkldq2cAeym78OWOm6/uVPMQ4Qv2dZY7lFbl/J2qaYUYAdazIe3SzaeEp7lXrBT0ELuDMupBA
WpyoJ8yWgAUqF3dYvB3np+giEUz0A6JgdX+WkSz+EtFIbbcwLpJPAV8GGYs0kmQDFK15sJiq8qFl
tvEl0nZUBStvQr1raO7FW3cizw2vlF/dUOJ575OvSIVOvLh8Fo5xkuyOZv6Yjgi6tqasmAj181i6
Aag393GccxgWLuvDvCuUmb8zTiaZmhlKVr1ZXYQ1t+jd6NWl94dSJhWq/To2FllOuiU/AF9v7sc3
SJ1EcawnY/pQ9qC/4cSeczSASTecpaC2xg1wK8MHgVWY15Y6xRyTKkWctE28FBbp1keRSwCQf4ks
krQXB3DqwbUGpS8sduZnYUqDhGAKlaOaBvi6dtNZ79DfvTZoAVT6nJK96jkTqQdkVRBrkzmNfbfQ
zXkXYM/oGc2u8TXpa05D5Bmk3t7xbU0bw3Sbz7ZySoMtcjEuZ7YKtbF7JQ8MrIvmTBK5eB4vAzLO
soE0Re1dNqTJrAYr02CUF5Ac3Sgo+wJCNWmC+deYmJ6ZJ6kmGywZaoY1NWg9ErV9YJObKVMssGRb
QAeatC68DWcz5HEdXFN9qJXjnhlO0X7DS5akrKDMBVgvp9Taki6jTFxluY3mjHZ4S1Ebmek5URex
DMfVTV9JGeY24VQ21UFJfh0u96jX15Ytly+zY/kc5xRV7oYiNAXROhp9S5QlvE+aOssp7FJaH7Ja
05HIm36+KlqF/RMP/dSxBdTKh6hqmHcEhFFXRNba54gXE4DaKua2CGCjpvBmGVWCeeUwnR2ZoNnX
k9IgmfxJjXQ0yGknsbDz6AIo2jJyS9XQ2MgT2TH5VRKSGKAi+g9TWZLtJiOa8iDQhso5b5wOSTLh
mLF51L1nX011I26IPqevH1MXmUgHG3Ok6jiljcUMfCfGPo19Mc2FZhxU2atxrYxSJlv0I1GFe3rh
WS46EOdb0/B4XlVnkOidJIwgdz6kRRamCpDotulJnseUTd9lU3uAZPZRRt/iAjgEDUEt2RgvyU1Y
jZAoyHQNS2esXkvPMYygAdhMUh8HylsqETBcFJrUXS5gp0dC++xkmy02tB5+JTfdAvsZa9B1q1vc
YKBPpy0dEPJHpmQBqZsTNA8xtkUgsy1mUgTDNacBELBlr3VYoUz7MDmTcaSO8tQMSKCZmWdMdLWC
qCj9T99fHG+vXb6w6UhrOkbqdBgfOX5emnUqZRghH2LZQg9GBLsE67yvmG50IYjN8ZyTkjMciT0x
rmmPEGuRJh7It04oOCd+myYf8JLLnsCmtil2XsfRedcnPYhlOOQduJ4aJ/tGd93ywGNbGltk1ezG
w8qisGvgCF2nhbJgN6r665iCVA5m2jKQ0onZNqHmgU7YFCs1EPF4SHRDm0eOHjyu+BQDO8p1Frcl
urOLyO/2fpvAl0pM2ueoZBVnU8EB9kAZPLs7TsI0akZPWsYZ9a9r7quRkNwHlIGefk8FddiuUUvC
7V2CLKWFw1Xz67qpnI48x5mJYU1jszyfEsFg05aWB4IErqAFPpvz2E5xgDhf2sZ6ZrPU8qAa8Jhw
ahwBkyADoXFQdTFcm47NoMM0+7m7S3Iq3U3NsgUYKHbHF6b9NIpXJlwDh19YUMtGZXkK3Y3t2dql
dul6WyhDakedDw3JIdWau6My9B2CpPQLLCiCt9eCjuymbfvpgiY+ZeoApPi+RJt7iZpliS+t2Gqa
Ux2LFrun8Z/sSrNyAPW2lT9slrnlcK5IuYB1zdlNBz3Ggoi1SFrUIwXcnoNKysjZzWotX00WeY4W
IGEEHfzRee2acSgYDqTg20dZ03oQGUymI1cuXv3REOdj29NugKuafTKdyF9mkkaZqazF8O7bMGe+
cXxBZ7UjWsm2XmsWq5K0W4upzheYbF35mRcsT89rAR4vdAqoYIDE6245o/tVD9vOGRgNRm5V9Jxh
0ApsXGzRDAtO1gYYaKk3frZlggOh7TtaqyBw4uiBYUOiOUtN3dtkuawe0Fmw9sBCdODEJzH8BM6Y
HgGw/klvi2HBOoD4JAshH4iX2ooOWdI2Y5+8r7wTx5S+0nAkp4fMDFtkxdPKqgn/hfl7c15oh3Xd
X802DVq2h/V+SU01763EY/PNyJFhVuQVYqEr7zTJWd0xZQwJMo8TurNOUoSdwTft8mJQxrGZbP/G
o8grty4OEqek95VFZLkMIGnjQMaUVm8+vs31qYnNtDvWDjLrHMkArVHqc4LHd+SrlNdpmw2YvAjW
hBZep0UMFrmL6KmOxLSwX/XAoXlsYRkh+gIywtyvNtadmU5k7NHKcKazaSIBqRrLHPxWw1bGJAgR
NpuIw2EBbj4JJIXh17Vk+rcOR/5VMSkma9clos2mGcIbt5iKeiWx6tMiPa7rmWdDNd4UZqw5ydSM
wwPmNB5PHhDQb5pN6t5Yp4izoME8kLCNubGCYrFsuDyTdreGxn8bWFU0l6FJN7ejVSukzaja1ET8
5rTqg7KemY7aVedN54YNiy2YfN2se3NIM//MZHx9SaCCBIfugpElNNNJAicvIQGRsyhkYAEPkSyP
Bfx5TVMJIkQn0z3aRocfbuX1+tjEeZodktpRSTiYrY94Oua+nI9tXjjvZN7477gzpnUzoUYAvDa6
Ru1ccmYA5KFRJZywacItH+EI6+Qmzuei+SSItNvn/ZSVV1ORlOURg5GEHzjT9d9qy02uaS31ekv/
xCA+2qAfB1WKvnz1tHBsrWmDr717LIw4FbcRJSweJnPU1p69XDi7tEMYsJ1Nj7a+HmxmtlbqC3lB
4Asl/EpfS+wBOpnJ9Qn56m8TC532i2RLrG6U4bdGYM+IOgJaFnT5VOq0vyu+/tAG3/wulPtJhPzT
H/91mb53QI4/9c+K4x9EytfNR3Wvu48PffnW/Pyd/z9qkyVKs/+7NvkB0nzxVn37QZx8+iu/i5NN
Yf/qoNQyhRIIC6mk/kuc7Lu/kt7lkFGg+CbL8fjKH+JkKX61WHd8xMn0VWzSAP5bnMxPQ7NMZJHL
g4Gmz7P+N+Lk7wiNP4kevwt5lW8BjBBKITU6SRT/pO0SzdD462zoQ56RA2DLcbg07JxOTYlzR4VN
A/9kr+1YMQ6kDWQjY8VYsUcNYLAyMZhFLd9prwv/9Bb+cTP9Wc580gf++GsxqHARTAMPkRZT/x9/
LZuTIcEcIALzklLwHMTPamKFBE8ayqVMLghQbi6NhCTibdeq/KYiKaf9B3HtTzI7D9urFK7FIcSW
CAutn94atx4Hl9bVjFqrVM4+VnGP6MuBfLxZGvIR/kFOa54k2n9+zTCKFT1PcG58wrAGf9Jp5lSI
kigoOvZzRHTS6KqXHOEbNUdqii9TWk7XVFdY9oj1+D/UndmSpEiapZ+IFmVT4NYMwzZ3N9/dI28Q
j419VUCBp5+PrJHprmiZqunLuaislKyKdDcMlH855zvUfG4xMQMfZ3Ck//ram5tQ8o9fBC6Eg44K
GbzFRfjni98W2HgXS7jHMhmaEeHtbGHmINkyHmISOUofgZXNfKDbZWKd/xLQ9F9Ke02Mwzgwm94b
wZTEocw773/mruZZkJTXiI4FKkVheuIP73nS0UxBg52Ojh9AJHTSVDqnPkcE8G++jD/vP36Qa2EY
8GDBB1L++d2bQW1Lp+3GIyqLxj8kHYq7aCD9+oNtn/ub3IW/IU6kUJMcRCYwqbEEoPzr7+EPXSkf
FkK08KzAxYSAqPUP5bPVsWIbZuSPzeov4FsNKz/ASlysUHe9ndwJTXjFv/6Rf0ho//6RG0xSoF5n
o+T/cX018U5Mv8DjZqpsvxHDU2UYgeai2fuN4175T4k4gHXe/Ne//sH//bNykrFbQD5I0Kf/5/O+
ZBVuw2UEjz9UgPaMVnDgFIZEDUFju8GNMQ/9OxjSf/+0fLkWilbhWJzEf7JA6gaEk8Y3cOx8nZ5U
0GP2yadC/0RM1P60JPG9HT1h+W/c6ttz/E+PFy5IL5AWn5L/Drw/5LuJDExzZLJNPqMz2Pgnxv43
w5w5PS55kpGirVqPWJQx8eso8AZLHv/1tbY42v/pV/AdKeT26oCoyf0tgz+tFKnuYk68ZjouNYs5
fLWfJmiEiz014j4d3NdWdwQkNuTGZoF9mvMuufjpBkVLFncmGpK1lYm3GBccBHSn79Q5Gczg1OG9
YlNTmLd+sdqj0sWPChfoAdd1dmL5zQ5fDhWS1IypZF8OoUFA5g0caNzvUkaLF6OJ2zxE+NWdGPmn
OGlFixO9SjPjCwo6HOdO8zCu3W8EU9ZOm+u1nm3vDLJkuXgBigwCPrJTNRfxVfkGQMShrj4JnUzP
oHF/d2tj3nkst3f0p/5WHfovhZBrJDs3vZUzH1wkFHS2ewMnKs/Y6INLpiZCgwUt2V9mEXySgOyE
jPetO3aXBIBruXF3FWnr0p6uhLGAtY1HUhyhVSZ7Xwt8h6hUShrIIH+Z5pyptJVhDbHGRn/OKyhY
JD0ryqsxi2bSrbvIWKGMvdQM/9H2KdPJ9qs3ufS6iYsTpN8DLIXyF2Gp38LCghoS1G5ytBlcp8Ff
iUr3O5TJO5qskuLVLNrtVZ3zZOUhm1nCTfYZkxXms0yKHfoVRJcLBMmtW/b5PVgh7qXXrfw6rtW7
u5n58Td0pHV7JxxkxOnOJ4LIuC9pKpC5MS6t10cabw7AFs9/8bEozbFcBkWVho2zzI9oIU15hATN
X7VHQ/rkuAN/b9VWMr+V0G7kJaPLKKJMzrzordGf6Gmk3WC/3UmxDtn2Qxeud+fXuAr+8UaewRHU
0BO1cH4Picm/1pSNMz3HQMdNwlzm9luy2DS09sg0k6VwhZDj6gJL4J3KVnXa5XGO3wNtDL91khPX
ECqr5q+9IIhtl3ZFhtSVewjNcAWTkUQJLfjFOtQIiMZV0tfVw1oTuLH3KffzXcFew9/Hcvbqy2wy
bfoGy8QFCYpmdgkZAjenxs8xujsMR7tNHen6Dw4TrCLSRgHWtetF319VUs3qUkOCzE7kFfvLXdmr
9lvHTtU8s94ifdjmeeNCUS40YZHWd3UtxkgCscTcDrdShVBx++Xsoo9+NqvZLkO0rSgWiCcj8EO7
5WDdzASy50sSxGX2lDmjM0RLX1T1j8wwf60saBIwFavz02S7HNzPhdveGIdZLCIdjztOrvEQhNVQ
siZRquJKTaTDobZT6e9BcZ2IR1uyhDg9/K7MFfvVfS7RRDQnI1lQsleFP5GFmdnxZ2URVwkrs772
DpOvvZxL49AtK4uMFlAuZxHub/U1JlkrribDs+VUCjG/epJgaaR4wRRHvXBX5iaDjw7QanLvkfWT
G7qySpLb3EyQCkrWpdmJjSjnGHkZLRTIiSHhmJSEXbtlwNitxTPAcoweWc/HPMYzEGIoTjXG9qz+
O8bYb09xNTmPtqBbjgp7xHthBWL5a22StT6NRcckhMUyr6/WHnll5QS77FtHE0Kxc9OF09wdBGHr
BC+RUVdtYOWRIOP4mnirTdhxH8fQ+ZVjHXqvKrtj43sEYmNRG3f1SjwbNIXivh48CBaC/EJMs4GM
mKDGz0UgjIhRfn0DTCIv01yiCh9cs/rN/CVlWhIUN3bx+m4NBKHZPLXpz8kX0nzD6c5ogYsW7+uE
IPO9mEwuTzYM6tTINrnFCXyKEKB/EKPNS4OD1IhgiTLYlBMGUkuJwERjYEAY/X3R9fYcdYziAjbZ
B3NEfDMDUb4yNwe64RLaRBLOA9LL4DgzFGTCZuAhxLUwxtinY+9QOan9Ntp4o5jvrSRSovLzHZ0z
Khy6CCA+5HlRpC4Z8bAuarHmp0DWxqXEo7kPPCL+8HbrM1io5XuWLjbxnMwEc79O7htzZaEBuxMF
Tz/uM3KSElYO64LFuNUvzEusXbxIO2BXHRO96E/g+ods1ZEB8jzdKYoituGqM5EPG1N95twr6kOh
JVmm/iCcXyPNys5Q0vsqbOtDKEleabt259Rd/RDIcHCeu5HpodEWxBP0zmB8lcAId6Ya9JUwqiZF
DxskTlQmdhA/ZI7hv5DW6j4WKNB3JokIB3+Knf4wMK0bryRc8PYsi/JxCRAP7SHiBp991aj0shLQ
RjbMwpOFUT7J77RGZnxPblTwY1Hu+Kul5DoAgs/YrwxMNNsNexJ3dXF2h1z6fONI6OygXM5VYyqW
5wabPvSawN3jxmifNLH1J94P5h2xB1syIpKy1Bf5Q4ap4BbkZbYTzcoba8rdR64h2ViVTA6jKnlJ
5xn5vLZTHVYxyssiW/HddjX+/SDl00On0UYYMON5tOuh+aVbazngKmGHa9m9Ux6KrK4swpw0Se55
Ub1kqS4jnbXpPciL4QzBBIyJRSDhxCaQmVWj7oICN96BY8r/JQvHPrMcNzmuFcOsHrLxjQAeTQjV
aLI6kNvIcWoWZ89spX1j0GmcSBvg2UAQ99hbwUqgAcqWd6GFhCw/9we3y3H+K2oEZ7XDNFU/9drq
cOXpvIkhn28MvZ9w9COOi2t9nCsilTh8rVBs/jgqnbU+SBAiD9liwo10ahQNuhI/KATV3UzBg8uL
E28fjwTLIly1b9BxLinq5YtpsayMrW7dDT5SDNx1vrurB77ufddOxbuD2nqjeKfNA3jc4qYbzY63
6RO2eYmrdIQiOyhIqiGOAQlVFgZpbJ5n1B3QSjYiSJvRkdbjFA3KODCKSndYXG+EA5sfjumaBzIB
Xq2yfStL/ToARUYrz0oUWXNOHi4s8od1sdaLmDv7Qrw36s74dz4FiIaTn4hFm20Pd4+1a0vCUNkh
85f7eUq/3GRt6HlyojGc5C3TBsuqlZ29669vbClvfs4eRnSbPKVvH4iVtO4VuIR92s+nySU2x5Lj
q9NmaYT/laCmYQqbxUceNydEr+qx/D0WDB6pyg7dOqSHykAqF3vwr4Ev1wf4ItGSyuEMs13wz2vJ
PqRfH5D26CgPOrFPcde+O5X/exh9TCRl+Y2sDeMykJvCWpNCy0MzMk2wuAWDX8K60WQLe7+mWoUy
qPQ75qrvHMH3nOqPld3hyvTJ1xiDESI64nFuwdqNVrv8lS7TR1ZOeeTWegl5w9+vzLYPhcVaE+co
ajLqiih1najGU8FoJjn2Pa4dzqHstGbzjxan2l4yYtjheC7CYAGG7HtIX/hO9khXh9BWqxcOjOOP
kgKIfFQykmfak1OzwZS9IH6pRhQ0RhacdGM+sEBY4UVTnkKjrk7xqMgoJETtVwA1FEEo+UXMMOCs
CGf9LJRAhTYp735mZnFyXedpXuL2yuFp72Lii8l7m8QrZ+JbzkKf8I4kANO/lCHsQBY8HJvzm9sN
rHkBzO4RrsWkv5U5m1Y4MotZif08eF/MchGUYIKci1bsGm3NLNu8H0QuPyJne3EX1r+NP+Z8+Z3J
riJ+Tyc0JDwSaFMbVz56mp1KKyLRevo0tRytWa3s42r0LZYcRrZz0hpnZCmXhaLkxE6gOBuu6ezU
IN9AqpymhJe+1XXpaUk3SEuAQy9stvw79ELBGZnNg7dBdACgU82uAqcUyc8zTU67TLu6TpeTvXog
sRRxEnb8YK0EybSY2vYM++u7fJ3ywzzabYRY9R2HyvJzYgVzNtgEPnu8BZ71UBgX0rnZath+ERnM
mV/Trq5fMPpt4bOW/YkytmfT1qAoAvPukLE1rR9Y/8VRVbDlKqf+vsxF3/HqcJMvxCXvJHBSRonV
2SHYlXtR+ROh03Nyj4SKFeNqEV7XQDpKSNeqIo1cGEZLgsfDI1gFIfW+7bHL5OxgQylRP+DUEKfC
JCMpseBU6dIm6tBsn9UgcCmk3dGpOwUnq8o/vAmX0Q5Va0YsvVM9MP4BN2SOEUIi+4GVAXuVcfD9
EJqqPJNlC9AbE0CzhV6JnQDcz60FWm0kDrkMxluAiwO1UfG7p4GVkIV0WlAC2J5X3miZCeBigbZx
ozqT/j+xcZRgQqLox+i1H6CvxJsqnV1SPGTknI9qtF7TTN07uuoihavyMow1hLfep2eBYnId0kQ+
zCJwrg0bgJdEK15HLSaGZGfIpbqADk82GyqsdGJMEDl23jzujbpWh3hlUZwnjED3jbsuJjrOhphV
BbYQ72iCtymlcyvXLCMgucg7At+awDmWE/3XNM8VkAQizdjAmEZMboPpxayruAjMbA01XFxmoB0r
FGHdC6jNF8JSNTdiZmdPk6tx70knsw4FOorXCX9xfYwXmxC3OGXjU80p9Ljah+11tNrZfTRa1Hge
qQUnqkc0Ylg7yHzGG1Hf4nFuH4vNdbrHDkNipOSuPtBEOTNiYaNDD0ntEpFu9K6JEI73eZuoi+hl
94lrp2MXzcIuCqjV7GPJkMLdxzY7691QkXxTmsrXx3idLfxSfav5aT4pSrDbEGAEhXe3pCL58s2p
/wrGebzMlR9sNByGTFZHCpKTrVfQjf5drIziTFnHJQDGjVBUBL+HJXdw/KDZqkknPNME0q8tC4Fx
skTScO6z3iRKZ07ynE8idNQak//LdYrsYs1Z9c1P+p+t8tQXH8s/U1LN0x5pULA3e3nablVucuw1
J/J0N6FBIW4D1sTHChfMXcbA/tMv8443O6+eG8VLSkxoBpumcC1+U8M4eszQn3qXz4lAgcnoroDh
OEbVsqku5Kh4YfaVoU6pYQ52OCN2f88I/4ga3EjfVhETirtYc9QlK4Jvhj0WqZn+ei+V4Jxsp+SN
qPIZnthSup8YuEzyBokVn/J2fEZHqH8Wy9h+0UHeHGZaT52qp1NNOng4TWXPFTbbiVvQeS2aJkfq
D8TJH233jQS95RV7WH3QI7oCPSQZsgKLIDhq7IMSVvUSkMhyyYmiwGNXrbsci4a1t33XRbzH5Kg4
uJaKSSZCvn5sMfCdC1RMlykVfpj2QvahsVJ3yjilQaHfdxEiEF9thZxZKRTFAAPEVAH46d0fevKf
M4u8Na8wCSgwlpa+JXhsS9hmq90w9URejnRCsv6n8MYCm3kvs55jjjjRfW/jniYXq6W8msGkn1zE
UJcNJEE+GjGYRJ/v7Gry8WjzqxAOtVTHuXNp1oM2JdxvWeUtXakS2PWmkOiGmuBEyxKvGPyHEFPn
BjXzjOEY4Of96aVK3VjnOhfPE9/JV/K8EFtvGtl4AjBeiiUCLpOdplxW8xXRC54ym/wpia/lYPr+
e7tFGbON3pdmfTQDtzzVg2UR/DYEH65ZHJJcPyKa58U/20fhjHeTgTt/Lh97ih+djM5pGIa/lmYl
nGyurStTW93tDUeq3ezybeVtidmACMtwFU697MFyj28YHE45hMbvsLs4jnVuwsVyDjnEZMBcJvnX
DdLB8giZNdOUITj9H/oEf8POgXnSn8zNMsOyVA0DrSjBXWiLCkPsdS8lAesrd0LY4GwdHjNFyb2z
GiQWlyXpKqLDS1yLEQusIj02QpvT2ZkpIW5pI1BQwVLzqitRvWNxzmCZ/E6GdNKXhjxrgJyswCHy
4+IrVLj20FSG2ruyfEXNnBUfut4Aj4Z7qjAt7GdHXZ3W/o7DFXvTnHVi2oejXd2lzKuW2boAEQnJ
x0Y7grkpL86o0z8VMo2rszrOvkBFfhfWJErt5yYBqzg5EptXdQM++MmyA0Yw8VZ3xDMi+BIDGcoB
LbGfBwcvXX6h+763rfjKrf9e4z2YdHrXIznBPV/HUawaIqHcigKa+OHOrvdeKaLY6l/sChARW42v
oso7GhX5WDV8aeADXohCPJspSa92GxgUQSVTniGWe8gWLh3gdKVOLx/SSn5v4KkBuy3hvjn5kczW
5w5C5+COnFjFvSbc21J47WIZrB9dumxA/HivzOxSqfrnIvuGSUs63hE3is7YYsWWm4AGBwBhiyA6
b1C80bqquSoOHMQdNjq6sU/oESjkBXFolBXLp+En/s7pZBshb5qRb9ZS6UvQ6h+ZiawhZ9YrsCch
P9n5fnwHy0BecpANJdHOuyBj0BMLLqiF6ByFfpS25gdim5ekTSxAX4n1TtbhHicPMoDVHZ5HbLFX
THRU+BVnS+3K4qutWqLhV0KBZOjijh7JobMD4zCl9bxeGZ7kHwy2m+W3WSDVfiMlIP5BbuCQhBSr
Kn3Q5NfKXTGaznTtmdCO9M4BV3zhZbhEplclP3Ojha8IHLIZH50684YvoIl5Hbr1WhrXpQU8BCwT
8f1wJPyFC5C4Jqr/Iacr2nWYgPEQUXG352Ka33qln+vUeDSJTGeED3IwJwinJJzK1Gka8pbjd3d9
hImT3MHBARs65u3nZsmLEqFhRBRFpFCUnafGe/YMOImdI/r70lB3KGxceHlLaR+TdUB7GLgADeKK
19xuSMbqqU8owufZMYPDaGnxwfiWJ87CN7c341TmpwS5/R2xsOW5sz3RM6hJ8ufEq7fPl1p/JVxK
dIVFwCpUlpgpXeLoY04oJ7hYQhk2NX0ynvHBbDlMOdWmwhABIFBlHUg2+TFYi1yQ1cXENARD5aCA
jn8xcJ4eYm/2LnFru0hXJmF1ETnJoEpJu6U3XLyEOa7Qn75ocdJyGD579jhGiT20Z5iHLt9RmUSM
Z/KHtfSmZ6/ux2e0Rm6kkKphIul/LLDszrI00m8x5z0bRVSsfO8FiAbVCsbSAhflETV5civb4dKB
EmG02zHSzweFS6gsm+ohS0jr0W7u8iBM1WkcVfGNtfJ69EZzCNNV16GpyiYkFvIb5yOwO3qkU8Ub
a2csSZLztA/JnRVP0F0nyEfohV1xI9It2PeZaZLZbTJSKPsKD++0ZJc1GPEBEB92jl2+5R08WYS3
iyffakbf7x1W+GhzAx/6lMIXKSRFh6/qfYd1/DjwgVghlvU+t5osnDK06/BLlb+laemLzRsutOza
iVIEyPSUHgshkonwJiQW4UqHPMNUgegTWEg2gVHFSPdtztbxpevmrw40+8FIYvdptANURPWSvKLZ
TffcYs9lPeOlWmviAMsqNxHuoEHuUVgc1VzZP/U8lxc7JSR4YvJ+v078rzD82kjPIOtLkdXRmCXJ
byXX9NoSivxl8O7bpc003xlqJNGv6Z/iyrgvvPqK048KLBgKisEmGNNnh0Ma1m5QhCWcnJNf0SuR
eizsHap/r/3b/myGqPnfIVzBblNQJQ/5AGUWd37+YCWr9z5AndtNXdGG3pIiKUTStkMAiNC/GbLP
majx/ULZw+gCvI1ZFr+qtMLlhPf/7Cj9uqwzwkvZy6fMCJYjEXfBTx033YcVtAb6qjo+NsRl7qtA
2kwkGJq2iMXArlAWXj2ctd//psV6hRZ48o3sja2CG6WAZtGlYVj00ZQzHrWgSWdj/xzEfscRODi/
e6vzD37aLRgGXSe0kZCfKY/8sKJUeXfXqX0Y3RXzSQuQLUXee0wngBGQVLYFw1C8EaJcQCzop890
stfjFMxYSCp4uX6bVvdel053hdkXz0vZvViTTI8AEvK96+XyIG1MfAYF3l81pukb37Z+9mVnv2qV
F3w2iDtvE0scZy8ay/AeCIrLDl2fMQBjCwUZZ6JBr1CplbzWVzoP22p+yGKkXe5bYqG7CV9DKGH8
0P/RKJORm26ZZrYV7KrF6ecwtyf1Q7A0En/b5B50283MaVoDCzVE2I/aCrIHXlE1c/m0+oGThVx3
NnjWczs1ThIGVWtWIb4YQgFHZHbnEavpiVVecnAXIJcxlBlWb1N8K5kPE0VKreSayjgHhWywN/lZ
9m2y2sC+EhOvjZ1md1KFunRgf82dfCL+cOGB8jqmkJ51n/G5cV51ibxKpJRHAjTBGBe1Px7rxUze
eE3hoYcjsqts9q4LeIt3NhrLs6mIExEGYlVGAsNb3sA7FxIOrWs7eZTL0UX/mo1+ZFs2FvJKebxN
l++LtdAhe0POsx6sd20LM8XG3Ht0yQGNbFxqe7Nd9M7SDuBQjJ8ApRqIyCV1lL+6tBsx21KYzuYL
ZgGseZXh3ZglOwcvn4aItWdGKileXYeMyDAR5G3zBHvh2Fcfs59nPwR3ebZfCEbZpbp1OCW9ItTu
up6ruEweEcs2kZzkwezy6cSCjgFjHduUiMl4Ylojw5mCaE9XzVQUB10Ezpi8SDOfPlswvPcyc8Sl
XKv5yEABVzDtUxhgJTxlAT3cWhf0cAnp1rQTwDXIXd073pTdsTlI710n8PD/TMuHAq94nH2pthGq
33x6k8Tt4o4/qKtMPA6y+cxdpfD5+MPNb1fzgfbS/Z2T/LrJnd0QX/FwQnPBTShH/2s0mw0zNL7n
2vMOtZ+CI9DcCccSLToPnf9a+mTceH71za48M1oQDB6zRf5kkVWHWPqZFQZY8JEKO0QDVkjCjPTV
cettzdT5RxJZx89RJfSTLIWvpUVZvA68cNju5a+pPQdsU0umZlVpV7/N3Me0WtLEqswtzyoXFB0u
rkdaE7OO0H7YEHaQp1Lu9Oh31zV/KxmTrGFnVgltpuxO5hAvj8uIkGa3pMPU8SFydXDaTStppkTH
79e2L+P9VNT1Gaxt+9c8KDIxyM2U2cEbxP2U9WtO+VphXNtGbXfVuKKImLXmSTPTz8oZFY4HBS0g
GBNU8lVHH9qPy5PL4OcsWjW8t8XIh7RWPawHGrIM3emWVVV1OCNCmdDk/87zxE9OAY6x5Kj91uQl
28T4UJloOfthavQVLFJ6HTDr/yw1UQGYTwv77HMfoX+VoADaZFx4K83+b0GI/FuTEjpqj655MWNz
21UPjnPODL6UXWfk4nNAELe5hMrkq8FudfCaxCL7xxNPKW7BQz8ERXNdsPYDSGvX50BqrDKowma9
M9tU8lgoZYFLKT0OWMUW3s40D4utgNzM3KKfhNinP8CXY7dlM44DcvpKvfQHOG1m0UuS5o+em4ud
sjc/pJWMBmciXJssh7urex8aVZO53dFatHWFChe81c4W2eoZtvuNVGH/MR3gxl/btHUuUwPaLS4N
OqK08r7bVc2QFifyaTZygqnbaRzuNScMuQypM16trrdOgkjC41AmLCnsDg6OtTbyw+tAmVBMYHSZ
ShW/kJY4vNp2YTwKRLxHwtKLAW9wNaBFB4V9BvsyhCvXLt0VBoisfbqNgmaV2yezMSaGq/5A3+Tx
/284BM9JiSKAMV4ZXLEUbUpsbaJ3ptT6yPLYb1mmeEQwqUQxicfigHCZlOzTbDZ4mxbCIIkhqNcw
9vwQRwNTz43K4QMfco6OY1c4DNjq2gd4Fraz68gFfffyrapKtm0ffY136kmD3XVgF07U6YbaC9/i
a5OLtKiHprGJEe6sPpApFp1H8A03jE4L8fT+FMaJXx6cmBRUZiTti+8HVLiGX2N+UR3R8muQjIDw
G9+4Ks/sJwaurv0CXS07WlWFm5S8gHE/VmP1CiKAMannOGnEGHIO8XL2CWdN0uLEqvJgvaEP4EEH
Srrs0PKhXOdd1EVtJtya2mOY32CZ2IByandZWFN02cWz7HI52iwR2YzXSX0ZYraMu6parL1SZfCC
K5bND/nTzq43OaII8+al1nLYqFCoxmbP3rEUSazm3NSO7CMbBJD5PI3WiCm+z57yWXpLSGfobUXg
4Lm7BRLZrSEte6fQjR8MtgYol+Cjxfs+rvF6L92AnxowAlaiFTFXbrEsmGe1PhuVmk8ywHm8cwlr
B8ay1BrhjbBgeS/ybNE4aUx/cHywyXQhOiGeshKqYsHYYEjo0cfsQeFW3Ykui8k9HfhchSjvTW/4
KLSG2BDMgE8WT9OGGWlyolRZr2lQJWLvlCk4lXyc8fRmQT3wJDA1SezV+lzNJT+sln0PyH2zNXH7
FJhdH3BvtnSivEsYekxed2CVMjJho7zHUWk/ywp7Uc1nefdiWUYFq4EI2QB6k8Zcnipg39Gq7Z9k
IxCA2gx4J7tGhS2u22jk7rRT/yX3zfg0LxPzG8Ll7tp1iADG/vBmQTfQVi+uXLI3yHvFU26zkhO4
D54tB7sSei1J9rVZdUZ2XJNSLxcaXlYVRjPK+VIlbJEO9AFM+HZTOcwIBuXkoMHoa4qCE7nziJPK
tEe2AlUo2xCvXqyftZnxT1y/85zziIFCv826X4qPf/yTKl0Yd5mqEPVbEohuenRQUhOMN1NuMj/s
SrRDlij4VxuTQoJqlNmmWizmoD+wzcIQ5sQtZ8ZGQuNCVozNz+2mhzKxdzSXBYBkA1UvQAklFk7l
3aicbv6LZxubJ+gWVEHSM9pvvlUYBCBslrI3g4dFPRish+a9VnXrXttJcdKtdivj6z/0JGWQe85J
jVQEoTd3qDEmMBpsFoB7bIYSFlqSl0VB4/hs5kVH5VnHPgyav4VIYsZAd6wwRCBc26R50IV8FGRg
zCH7mMG8bGYRbtlbxTvJusUYB9mljbnVfhsNyUurG7gMSJMEM2i/mrltcVEwGU9qVOZKQvFiN3Sn
B9f90VCQM/Mw5wB3Lw6gJglg0xSm92BDwmJN0uJh71fF+A/FovUQj714TiVvSNRhqT7TJNQYlvAH
/TDLQb/STd4PbFVYBI1Frg99L/EeB+DVj7aqxWebWcGz0kMGtpB3H/Zn/7XJGvguLhXu5K/pA4aw
bG+klNfkm5S/WihABTWsOUw7oF0sthNTnLMJDiRqAOcLa0/xvaGyfRurjBZdWd7WetasR9iLrc53
nVv5Y4zP7+Z4TkLJt+TXIrf0g5wqKFz+MH8kuo5a7H8jWBEejx3Lz/rUjcZz2mwQNMm63zPz7ky/
szK5TYb2Heb4J5znCZ7I3N1NAxPheXHs2wCC6NAvJpOhvP/EdxAfvanyXzGAOiFR3sXrorV8Z9lt
HWg6HRQpXosV2x3/GiEjHEowTGz7gZeEnJzqzhp8NEyWzC5QUJv7ivCgMGuCZ3gcgt0B6jN/Hvpv
TGi/ynGsrjhoiruSJ/sbVMQnQnjKO1M4nypO1uTgUOMBY7XK0CkEEqgZaZzMGi9cV4o0MW7TazxZ
sszNECe0E7lTad3lFrbwVARKhEZjzP+gI/+PfCuv/56l//9mbfn/iLhvY3f4v5tadiOFYZ99/VdT
y/Yn/uFpsfz/ALXMaWf/p3NF//rfwH3b9UwnoCQxHZTV/+lpcZz/sEwsDj6MOYRAnLv/x9PimP+B
DBsLtAliFu4+qcP/A+C+b20K6v+isLYcLDNw6vkd+UGOcP5QWDs6i/UYQ9PGq5ffJruwQtdwceJC
vhBHRgds4RY1YCEkqd4y4UT6zA4R81W8GYTKP6TfSfMwtW7x0DtZrPYb6aoOM8oxlpMMUT5Nx8js
PbAslaGwnSy1Z3a8esjXcCjsB2vug3MLTPV5tcEIwqLDfIfDt90EUqnpP42IMTF+z9Zm5u6bBXUf
Bd9C5Eli/mRmlpBc787v9HLx3RCv/NgpQdW862lcxdlzS49JV/zLMhnyjwVjalB4XRr1uv6YqioS
Hhx4u7ql7vBprPRt2sfXk94VOag53uN6KuAgjXumsgc0uAwQSHUHlIWbb2cpk3N6zsKCKQZeZ1ec
Oz9BXOm59vA4o1/57lrvfUDJv+VZ3+e4f5DX7VmEUanJkxKEqg/eQ2zokGnVtWXYTXn9tPj0m+Aq
D6vJnxw9hnlJe1AMFUxIkXBRsp1q2Mjyl0OXeD0zRl8AhbUX/ohDVcwku90WZaP9SYpIRJ1+HihS
zchgFIzy+TQDV9p26rx8TOPXsqJgNedq23hGAxgfGubvODk8hKkAJnW5odA6pscUieCl/eJ1m/Vk
cBPKkLNLrSIChXF22+mJfe6ey/vZy3fctLvG+AY+lGCo5oL0geAivS8GeW/EPRdp3q2QG3eGTTgP
8PM+okXnXZKIl9R7Roz4Nm2MoCw9JnB6dhl4lLJJEb0zRG7pg0JZj1FDGyLXgjFeexHxVJYU+9dm
yc9Mlx6ZKh5ilAe+kx2akS2DtTmi5TMe5KunTfobBsNeMHLlMl5XBglgjR9mnr6z1UWh1WpzJEX5
uyjLyJTTgQkQn9r6X+ydyXLcSJp1X6Wt9pBhcMCBRW8iEHNwCM7kBkZRIubJMePp/4NUdZVSnZ3Z
ufzNepEbpaQQA4O73+/ecx+7sDo1BA5DL7PuWu3NKeVVCb5wB7idMOaNTfdgGMwUalUb6LO32J83
CN53yVh8doICu7F5EjJbCXbjvgtXUWrZxhDVTYEtuClTHhwQ34lzELlHTbtpHbLxOiYjSSrqboG9
apBS++AuGLR1SknweSCI7/V6+hgN8Bborlszv947ab+3cw7pUufsqWtHJ4jrV1VfsXxYwDXY586p
etL4bWh77I+D7iYvwRxn01m64iHDZ8RuO7kJ435H5xe0BAy3xWLdEXrVk2lvwD0MHIMM+JXsPEjV
xie7ZrgAh2ITqCheQSXHACAPdlTsjbi/MoPKN9zRxc7sXoP+42GNr9LA2OtVdoxY4plx4y2qxoNi
e1/qTJYdzKUrHZIYXpO1N6TXwURIodf2o2N/jgBZ3XzY9twhppYfdCz/60xdm85Q36Ra691aM+JJ
w3g2x2gOx9MEINBP0X2KzLUK3eoST8PJ6gIGh8mAvwBsbKiy7w6mnmSC7cCsuc0mXGAIPqGWvk46
1lzVMcAVeK4SR2cnQzFhNwX7yOIbXZp5GBKUKt4OabUrQoZe3eBnnrgZmC+znfBNtkzjgiiNESG6
xgFMVqf3ieGQeOf+C8xHO4WXnir0Jn50CPDSyPcoWCv8YkubITgNSxW3Yx5Cbp2vrDI662SYR83z
C1QXwjyHiIR5w47eJBXCmSBfsa+5ooBkjRRIkU/2OVaZr7FbddwWdYhXO4NqI7/YMaFmhXmC9inQ
s9lwEsGEGxp4KaECzI7LTOAEJc0vl9ookRxCKPb6lDp71bQQuafaXZFA8ItM36RW360sHY+TW9pf
ZwXpIwLPuPJ0aFKOwkuDKT3hxKoZV7pRH0Fc5ZgLvqvUqZ4rS7HhBbdqNo0P6uoc6MmbAFeax9EB
vNm6FvO9HrZXkaDLTloY2GBAWcNx6ktup6Jew2ncZsJZY/O/6DRAzW65xdiW+yxr4x7r8k3TgA9r
kN/t8VmmVCLlIIqaaDjLzjkwPfaHCFdQOcg1VyBeN567Yxd/bGV3Aa12Xl5HIyN1O61NihO/a4G3
7m1g75b8NjYcVWmnlvGtrdM7NyHh42paKWItlUJbn7XPMbhq8/EoZrnv3OScAHPgiVGHzuayW+M1
rF/gdNQijMH0ZjaErmZgYU0T3w6jtQ5FB919vourF7q3xw8ZjSiw966yt8i6pyDVr+pWy/0myINm
5RnAMY9yLEdeiBCrAOwNNa89Cbobp2wZlN/a0WlfoqGtnk34NsV+UGxGV/RRehcrSwbGF6gn2ppc
nPpG/bl6GokaPetVm2Eo6m37duwJNWAFceVbGeXNM30DuNypT0SVYxwSo9M3xdmGj4UUkEJVhf9d
2zdBUKANDgpOOwdWPJnUiTH29QjDrPNcZtQDZFHz1VNSo0GqsTPopYZ+po0DmTeBPV9uojpEXM6c
JGKjX3nDWaQtpxrQHOn3RkjMAliv1LkZIDuts6bjS+h12PqrrOIJP5eZyL9Lwxw+pEVvwLVHBk97
K6c6MokNtf2u1odk3qQcMrsdp9OMpAW6pLvnPGUI2vnQHHz+C9RpBJn50jotPy07JHM115ydIFQg
Ga5iJy0o3BnISZ2znHjFgSOz0xzKVqbulVFQzgf/JTUuGY57dkGkauANORouMszLSP9Tm07anqRx
aJxhKMWkhCjPaNAhFIdQrCl6cD03ben4zC81scFuFQW+5nC8XmOa5zBYojpyblEptZGuuxAMmHJr
3TqaAwCVWg5lZ4MaMuUPXLvY48GFECjhXFMSRkwNAwxGbPdM6mixchi5dDa9YZTD9TBGUc9dVjkF
qjGBCI5TTRLcVLlQzksa2222ttjUAtFkBe83TR8Kamh7oy1vU3vGrZE3cJuuqtGCAzy1Dkd+h+62
FxSAsV13cd30PneAYB0OJYd6OiScaDPHZZf7U8HecUVnAHucrNN08iyEhI21MIU97zU8bwlk0C5I
wLv0FdTEfIb4yPODEW2gSeHTEJaT3wyuPiM+80qMV/jFxHBAkGyYIHaWduRMiFOjgvVP8aSDcTet
VMVxFNwKa+3AX4X1jUDEJhQBT4yDFBAekN7YCExFwACpBgcUvWbEnPCpxTaIQnyyneNrrt1NDMWC
4pZ7dl7Ki7VJ39qBKI8ExjGVFJghcLy7DaRBa56SZ5x11bCZWVzU3oZB/uyprD8H9UDTpullHUJP
RvssO9BErGTIt4xnsGEgN49tf6qqUsCjYOfOy0QHb40HM6/tg+bpFEtqKdUXq9wZp3DVaql4U0Ui
wk0Soo34wAKV5zMrzn0r6Z0TfkWN2YiW0lfKg5n4ehDRG8KhQhBONbo09ed+pMsQ9yo9J1ZH8Ag8
V4VDwGPby6/kVlFRCCPbkXHWYErMfcqtfIIBfblq8HK9TaTLQ+bRwUCzXJzQpY2bPZU+i48hNoGY
2OL0eM48n1unXDYMxKL4PmupcPHO5be8qfuvnTUyCKi7Dss9BjH7HDOn/97gWyU86XC3IDn2QedD
GvUbw7yvQYJvjDxyQl/HFXGf2hZXiRILLASZZ1u+QmU9z+EwPAuR46kx2xGrQJOUhEEG86tdlTpB
xGDAqFWhnx17/GanrGfPt3EK8Ns7TLsxza/C1i6TmZMi7MMyfMX0FHKHrCMGKt/auOvta0Zz3SXt
lUVLEPmieOU6ofchAhkLNr/tdDNNGmnRqBvMp4SXM9pdIlmdtYxBDIPIwrmXlbA+rLJF+DUHu8V0
rw/Vh4srVW0QmUprlwd2BsQVjBbbEcPVD1GNOrvOx7x9mXToYWs2SrxvPfKI9Oy51idsduubkKEk
nlqP1ps5QNzcQPBwO8IDyIpQGKOBt55uiNwHHmx8hkO1WF3xIU4EsGwsjSRNnXEFCFCySbBrOJc0
Tsq7shFMQ7w5bT7GpugcQNkdl69FxmqRgXUukuWYLEm6t7C+mZJGi29w1cosu7NUXeeMFDLMEWXt
kU6O5IzS2UiPhbeeEhxHACxLKOTFiIFZzQajE1BK7kKHCR2yk+mwnSqGw2unD0ApDFZZX4AoaIRA
uiR6qx3lfTO0quRZSCQQcnty1bBOwqhnAOSQ4tlWlA/cZVj7LpyfO9wQA5zWigc53nQIQWhxvLPl
Bq42KnumFAU3gYkxmCJJBfCN+RcGKwwlrIbEDcRm1ssaU3lhRHBKJ6+4qUrH7hbBWcPokiuEU8+z
Y/Ejg/23VJ//naTz/x2tZOFK/M/Czv334nv4nv2s65jLn/gh7GiGAZOEEsVFXUO+IRz+X7QSzZBf
bNNzkVMcz0JasVFV/okrMZwvS4ei4HQPNMDhvPYvaccwv1jIQSbFbag/rqlbf0fa+X1i35bo0o6N
yY6pqMQw/xvN5CdaCWtJzBoeXBwiqkwgreyxo4JCUanacn+L1h2RYmXwF4H5BfTxbznpx6cyQobH
whegO9byr/rpU6UbTjFArksv8GS6Ux7f11MY/+j0hHzzv6mJ/OeHeBAfABHRDOL+olnVZoDI0roX
2pTFC6Og5iElnvtXjXO/5yz8+BSp64swxsfo8pcfpcOgpTrhXujE5ZBC3ZO4CBduYOhxSIT39hdY
h98jVP75ceAHuGVg35jmLzVwaWIMcu7kBdJwfdJHi/CDYZ+bDrfKTzfx7Y+L8TMv5o8ukfz3B1m/
IEuo6jA7fZCXIQOeGtFfudKVlv4FuOGP7r6F4EOjlgAN8qus6NBQD6zMuYCl8+74TSzfI9U3GD0q
bTuRdszWwsFe/uc/mvGH10ya9BxBC1rk09/ffmSmsedk7qXJAeMPQlEoUjPtRw+zwc+VXnrfKS/Y
FFQaMLlqnK3NbPxrHDp0R1tBx1s3Y3yemJ17HHBrBexzcsbNf/6v/MPvxqXr0rUA5sDu+f0/ssMd
XTN2upRoJFsrhS7AdkZIsOVu/Glai5/eEvpfkGr+4Kq7us5YwtJphrR//WZAWTdROZoXSw3VqTJV
5Mcohn9Rn/gHX7+rI3SzP+adKL1fmCgKnDGDQP3CuS1dy5iRxfLtfyREPx4tZU9/0WJo/9bH+PvX
jRR01tq8hBf6068vuSoKE0WZxnmce2lvgHgOL17iZuVRueRP+BEBK4Bgg2ZL0p3WkQ2dU2wqRW0Z
3X7S9fqTZZYQ+ZwX/cDugN4tBnxcnB2DNPJYiYqCs1PPrkfRMQ6KdTx7zl2KWZe4oWcFt9T7tRrl
ri2za3oeqkfp5NUj0Xxm1T1Mws+obwhF26GLV9XWEG4Ap9PZhFRVWc9jrxiDjSaWn7bSuQ1yAbQA
eyHsM70zsB7EcWP6junMm6atGd/x7I7nUBusSzW6gQnwOE7fIRewgxdyTox1CZVw59YWR5RBgNaY
NM+6U1ZtjVtGoNg+FEV9lwSE3bxL+QUcaoOiD49s0vDm4CQj/lsXur6y64pZUt1Qlrtmy8Jvqdug
/S6iAkBaarTaBxPN8VMliTi4hOwT3x5swhKu0qJ7vkfvYI4FoHVjzj2x5mELTw5g5fxQYj960Bk0
JNuwaINDoUtUzAqaBPsz8mzhJkjLIdoVHFRLP3Sa9NMNLeZ/oYZ6t4mxEZRn/FLU28W8zJgL4l6C
2gEW8TtswCn1FW8HznBpgje5E4O7HV3bfCsCB/Q/RgAYpII8nLMidgaYyW4pfbEw2NyGeVhfsyXn
gJKkMnsoEgcLCyYO95HlBT/E2CNbuJUzvLra0J1dN4PpBVNL3RJRs0+Lles98gjhrpIkKgyyoWP6
UsQNft84tXsHPW7szrHb9OnG7LFbceiuhmCHTQnTai7RNkkGDJXPcYPTU+U41BtKV1Hpajth8R4b
Pb5ecGIN85B5qL7mTSBBFk92eW04ok3WVkqUjUxsZA2rOZEEl6c5peewH2kTELiFU+atavrQh7rD
gIlXa2Ox33yWVUdT+hwRTsCLQofLmgJhrBaK+uDrMu3M7IqCM4yOuU0e2ndTd7hv47Q911Zpferc
oRNneGM4YQsarsvEqnGGdeaEJkImqcYCh816lXeYnWEzeGkLsNUmlASayqDB0Z45eXhioCOGJguF
akwDAAV4baffYWEreMR0NSBP9oMZ+L0Hbwzj1IiUAOJSfg4uSA+sJa6z1RoSu+umptODFYbgg5/V
cEg2gdWNH1ijxaNJZf3b0NbxvRxgCa37hBn42qTu+H2oJ/rLZW5fUmuOv3rk33ofRGCjcGAz+S5H
7uaDh7nguh559HZxIcpDB6Ib9Pwkqq+xyfFmRRom/6rrQfjKv6B5LuCrO2unmOURKa9O8RqW3huT
A+T3qVe4BDn85Dhj5256RQibo43Jd8vZO/Q4PUtN16+yVFdvsZiZWXDyTr5PXAZwocySHwwzWRy3
WvDKYW4x+g9m+FY1hngaLfLcq9RLipuk4PDOUSmFTk2hATMaU7AmonQmI1Qb29RWWgGYOYDkfWU2
ZoSrSwvs5dQ1R842gEyATpIT7PTLAhQ9pXDSfoQg0z/o2XIPjnr3hNkLjs/U6B6EBhq2+QnGesIM
DTvqyRidpRK+ytJdHTfIKzPaQLzLaQNvQAP10ZUOarFZScSQCRdUL7J1SiUIxUkobMk2tWPjc1Ad
PIWI1/K45LpDzzfVgIkwMs3hFghQdqEshOFHbGvG2WHTXlE92lr6BnMt4zLk8RCRKCtocSqpjLmk
3Pcw8zFWF/j8hH3bDLmGrtqG86MRioJDIV24B3Is0r0aeZNXbyCoyhmkpBkHIEQKzeANVJeIT5Iu
STuPzy7MJ1oieB3jRodyikuSCZ4arHsbPg0bcDTB6xaWBXRtDSYtHZKuZx41mlKbq1gAG9/aWpcg
H2BKXuOXK4LN8lCMRDTdivvBm+tlrQupO6pMAu7uMMcZxTbSPBkWtVZF2XmCYWQyY3XBSAb+EnvR
KhM17W89I7I9hS76SSsSIt+6FTqvykbIEJWOf0GfsYmsO8vRvvWp1jxlPS1s22ac5qWWTo/fujxP
b/Ui679rkW18ZyOO73gsYq58pSJ8Jl2AoxH7ASGSjVa74sI5OCIbVTJ+Np7cuCGvN9VkoKqpAdpT
kwhlaGnHKc1pVokypkWKvpWoIpnpt2OGd0pmifXNHhOi9ZpUKWYxW1AyNkp64tdAVHU8jlmVaghk
Sl5nDfLgviUOamwmq0bP14F6xsyoIVOs6dusKTdtqWgzWy9/DnCTkRqAddOeAo+7x9c8l3WyYDSO
zdOpcfzXeYWLSVhR4PjlCEvQIjP1PqoBmklggmkiUdxgqaXNBQayctogW9tTnffbUVC0TvYF6haq
ADrrRk8EKHyBCrXIlSPSB7mA4MMahVi1A+yDVQRvnImaYh3asvOAYjyZAXWibGYUHYseKQfYCvbi
GswtnN92POTNOu1nJyf/WPb0PHC+aFdDHJI3HAgzgN5Pgw54hmUjQUR5FjLa0iJWeaypTX2lmyNG
+cYY3H5HAo6FysncKdnHQeFoZz0r++g4shJ4G4p+kvGQYxF8piDcPaDP5r2PjUi96OwUhlUL/DBY
26mkfIHJXgMmh1mv95BjciiqG+DBgE6wQNoXDALyzUSwRM0AtXNDzmqY1yzMGQlyaeUZG6YhrYmw
1Q0/GWAH4oqNMWk3ppMZxCUbCt64KA77BgtBna8Tm7C+DbsWsCKLEcWdRG3imoGLKDBmWgNMAhhr
JJKVFRifaLpdtwfdjnuUwaCLwRal5zaeLFK/nN0XNE2JurkfjCS/dzSrc/cYESU05ZgmViynXmn2
RwUtL3qECpF6eOhnL98pz8AD0LGGFFvSLB26Fg+G8Cu9ZVFrVOzGHz3xdOI90RCY1YY0Q6NT7RPW
RCo8QlweHty2ose2M3SZ3qBX0cmRFkf0Qa3H3y3A8Xge6HlsG4SBuB1ClEy+aFo7ABNSo9gVFBXE
2kgLGQp4ZmCAnowzTIqEkjE2KmRSjQ6XboszDcVNqzmRtS0B28RgeV1BWcke09lLvFU0zhqvZSic
0W7E2LAZ3Uh7GBlxqxMA+b6l39Sj8XrO4uSli3uZ/ajV/j8B6h+G+afOouN78R9X79P34mcJ6rc/
808JSn7xTLaunsRexMvfXcSkH+YizfuCYmE4CD+uZQkPselfEpQ0vuD34Q96xCN0qVsc05qya6P/
/IfUvxAbhcGLvivtvyU//Z6bSK5NR8qgHNiQto7a8OspNxZh1ZDWW0oGZvLQTTmFh6Q3KCjGnrrn
lSfhapEJ6zccG7vrOgTqd9Jn3c+XquYwYw4fx2z6A0sydqxtK8S4P2DD1Sjr4NXHe/C5J0CerUv8
Gm+ZEcVyG7V0ATJQ1mOspxRbh/jxQtAWFrsAembAlLOoWreOHo+fxgkE0DQaANctSru9js3wbqaU
qObdXxXvmJQxKelB0t0TM/NbGthxtrB8PQ7CDqkWij3A+oBdlA+Tfto2FDURGGRvYW1yhY13cOzk
wxzmg2s7DawKcwyPWCQXQ5VTdU+OwUSZ9r66JtUxjFvIugY9Bl774BVxnm2tSvmV6HEUpdR8IgYV
Ld20VrqbIRS8m2rZeOQdKbqpbsz3sUraN6zp1R6UxHKoyfMfCsL/PYb/EH8qA6/f86/lt9/7+5Y/
8eMZ5P37xeGRwb9nIt3+Rqb+8QiSIP2CtQ41F/iEixiKGPVfIrD4wviY/yds9hKLje9fT6ChfxHs
j4Hp8gKFXI3s+Df8febvZR/pQoUWpA9wHy4PuuUsquNPeixF9GClCPPuU5WEh0CCPVziKmuZz5xX
q364LQY7JGc+ZPvW5tcISSCftdA+xyCBaAXl6xZOn7mxdbv5YJnQ9rVkap62DdV1MWv1ZgEJXXqT
g0049g+MDsW2gzr2YxX4H0XfBQv+k7T824+CqI0c65r2ImH9KpsxveVoHjWgU/v4m6VQ7yaDpJsF
WW0zZLSZZdQkbXAM2Se6YZOX0g6cjZ458mJzmtuNk25cT8wHr93c2otQ1fuKtP1rlLSEQANt3tGy
QBZOFaynVqle2YkPHy4zwx1tF+XBG6Pxondl/Bei2X9jSHONpG1ClMCBSTxyGRb8fI04T3BCxcS3
VzLJ/QBq6jtumnFTkXXZT+NUHmhvUTsikvDkBjICjF3TI6UIztEBLrjroN5Uf6Gk/vcvG6g194sw
yG6zLVyUvp/uG/qseV1FRrOXyycoD+ZhGFTN1eAN5nZ2QG7BlIt2f0cYXa7wMkZxIThL7n5jWbJ+
/tDW7DpKX6p2n3OhX+OWbBqVZYYB+YKx3206Fd1eGyDx/C1B9sfnMqoACGtaBsTfXz43SEbibzOf
W5fIE1gRyiMt2Y/JqLg79LJ5I7J4+fMf1bDMRQz9t3bpokEZugE6WrB0SxbK5dH96St2qgzSIrUn
e1mMx5IDhAJ3E+pHBpntN6DH1oekNumVBHK5bQs9IPRrVg9KCaxe3igweLDXXlnGILrdgIeMvAPM
tDLuggnpJ6ZbpmJGa/k0g8fuYx+VJH7DeLxH962Pedt8NE40nigZBEsfQTKwZ0ftGcMH2RZTVPMM
6ZUDSV8fwKZPuxhB6yEQ7ryhO5PlFjv7LnVCCa1HrlSFtTbNBedeqzHDJ5Cb+DhF3ttns6jcB70F
zJPCBLdXXindButThZ1Vs61jlFONhwM0LIm1ljBP/DCJu3XR0wte8j47wbHJ3nnqxMZCJvFr5qTt
oXVgHu+zqR/eNDMF+unqQnFSyGV9V6AXvRvg7yvIdAE8rbhwIhA9xRjfeD3+QsX09YaEYgtCzbJw
1RfRiTJViFRJRTgyJPYc5KMJcyWQxykJspMeIc2AT7PsEdKnY34rZQ0VpMjUHqsYlDF2FfsgCNQz
Ms0LaA0T+2e1eKuCuMovtTtFz0Gddg+Z2binUlnlHjRvxtGP5Am7B2xuiGXRpe8ifEp5OUnSaHwL
DWTa9VBD8cIOU3xvoAZeiajOdpxCION1XH+ZN+axoBybzgzg1OTdBdidtkzadD3bWLURm+0jJ/Lg
W10l4iHQcvvk5VRnNuMIqS4ijMY7Mj0nJC6GTRsC3Opo3HwoQ+ivK69xetqtXI9YRWG9GcTXzwOt
GKmEduXZodzMSrvtHb3dt1o3X8VjCHhU2reF3bbso/rpaIp6IADfHLUx+opL8DzTGuY5WrT1wuzG
snjxolSmCBiI4x28/jvdLvNtaLcfDWFGfmoifp053FuLOLytsBBKlgC1Sqm+eyA0HN4n/K9bw2oA
bCq3vyq6aoyAwCzWrRk/JZc52spclAQW8aYAI0oFFetYdS6CxrxrtnjjLbTPZss1ah+cSIPvKbkY
HQbwckRbrngGZ4E6sB68KTiEnQNGIaLUG33c9PFS0S+FwiT2NJNo93LG9z0mnrbXFiZnSKXcjWJW
duVVI22jFdosBmICeiopnZ0HyOm2AFS0Nakqv3EGJXaYZb8FvRb5IKQDTGfFeIO8qL0VuF63fUqy
xSWdtFeVrjf+OE3fZTORLO7St9gjdifwEQXtQTSlvjaleK71+obN+JM5upMPraGD0+VED3mm6mNS
1O29pyDZ8KEf9ZR6e5qLdKo8M6a5uPa86HuPYHADcpLorm1hYy+IbTlrQ6pqDy86XgVFiWOCUtii
iY9YnaBgVaTnq+I2YQB2IBOFoAK3frx3Ktfc4Ljg6Wl6jE8T9aGmmWQvNdHwae3wbAIydvIFoTMa
BSWicAEQK8OWyJE1wGZWjBWABrE2bXjrUR83FdG+oJzvjub4aMXoDosbQ+G1xMoELa0IzglzIGQZ
cCeqCxzrbFhifgYlsejx8dd+VPot8Jbc2fcNUuHQtfaxHaKTaVp4JI0aRgdGLvK5VEpf90bSXsD5
EOUHBntTdG3DeWU8joX9uCC6cRtrZ1Oj+KoR2kR2s8bdKYuvbf8iKG1bd4Y4pdMSk3RFGX+GqfbA
sJIqYJ1kGgSoeSMxG6xhhzV+WFc31dAhKNel/WBVY4BuVJj0D87XroRuZ7hZtDV7I98ZrFofKAr5
jWMBAqI5gBRlECC+c0bIpnpNvKlIHrhx5TZg87fHIxomm8mo2+vUnaEoKPTEXcX48Bgz10U0ZBeW
r4yS8YY/dQo7quckdyM/4qNeBeVZd8p0L7SCXnUDudON5In3GsNkkvmrkumHYv6vA2tReLyUlUcb
LmX5DE3fucD6yDcWznQMbOZi+9E8dSeULvHR2t0h6nnou2DjJmN1RNBtzkYvil075+J6LoNp15jG
sWznZwL6D17bWwR4ybimM6vQDHdzTRg/Lv3EmA9WSE1UAnJskzSxjgg/UHJEOo9xWjm8spZovlNP
sCCo+qGwtJiutAK2haXM28qrroImeYJpe8lbTbYbV+URTMUi3NHvaO8juqG7xDPuEvpkwWy22XYC
dzGuM1bPopEIvB1lSBSeDmxZiMI2m1ALjA/IkwtMOW7uXF3L79iwPqp2tH0tTgMQQKF9MZmQQDFq
0CVhI4IfqAdfV311KJGEz0lf57soH/uVdAOaKSOnXfLEa2lZ8ZFhzlOYFwcMecCeXr0EzyguwW1l
1Z8x3eU+LPIQqisMO1G1FEaOn10QX6BCXHX1kkiQmVi5geuubUvrvuYDt0KbOe1ucg0CdsvraOq+
DlWgHUjs9puuOQqvhTSXuV/Nsg99qIfDgRGVc4zQTk+8bkmmd0a3qbt9bX8GuePclk7dowjawD9a
j7CzEQbn0IUiPBdM22tzSDeoexd90JyXBMyBryU4LJnzMUuo2uQ6SwEd1inQVI1fSsfeIvmCXDeR
494RVC72eAHddaQxSne1F9i9O9S8dxcm7AmQ4jpmuLBrKABeYU1wL/FCNQ9HFPyIwJLveKVBPJmO
x7cWQ92mChYysSUf41Q9tGXrm5V6l2bPjmSev+FavgckGF7cMIOnbdpXNWr7pgdlHpQGxka3rK9y
pRy/z1W4Jq/EX5DO9YIO8vYzSrUHJ2wleqTs0MblH1WtPOSoxO9MVsCX6CMsJc/N/Hpwnig+feXL
ZcybOE+ZTuXYskdSLh2SaZ4BgMDbxqt1aK9EEL+H7K7WDb2Va5qy7lLHfjTzUScRA8DZsTVyQfr4
3NL1DQ+Z0i1jyBZOnNrFlAr3IVTUSom1aqOjBn5Wh+AVkpQhY1nfZS6rqHlonBQR2z5iRH7R9eKi
xEgL5Qx3R0psfuEU5ltr8F5bAgCGFrl8B6G9nilFjKvp6wR8PHLkuJU6e86hfXb76UqYLnb4XOw6
+qjPEEacPRjV1gfxeyvbNoVMbeEucBihJY1333hN/QKs0a9K+aq06hl/udxHqvEuYHt2CkbLKrON
J4P2OEZaAI36WDyW+mj6Ud/O29mLBh4h5l3kLIVfNwziSnPqDx7k6FMWOM6mhDTxFNTZKa3IGRAM
fiBjtpp7ZXBjQ/TPjJYUUeV96yLakQddbQBIfAVmwozF8kiruIW58+R4IMcxXyXKyPw0q/ArFRqK
kCJlvaf7+6bkOH7qsYlf7Na4CVSb7KIphu4Izn4mtHpXcfEPHQGQHfG5g5MPt3HwVaa4S3kCtmmZ
Bn5oRJJ6dxwNEA4mPIQFtxiemAswnp7EbBr5etsRLQpx2XJi9sgEFZ0FAlwvtiysVxnmder7rCOM
ZndnVB8CCO5DiFi3oa4tuU170TOrL2+JXK9ZWLBsF/E7BZK/tYtTlT159x0HDtr0VLwv7SR+QyTk
+VWIWXgqgKsrI9jV0+foRScVPbWcGQBb7TLS/9Q6u7VHMWt/PUedu64qxbaw2hYDNWnFrTFA2/Sc
eEtAUR0xYSL9RXBx+nF0zqVzJgSOG55Uxb2p9VA+G6O7TpW38UZ0f11UFmZmxpvQwkgVYL4Ot6WX
De9gUAT/KogE3NnadeTkOlgF44D9edOwX1kVOELu2VEMG4hifsdg5o7WGw2Pc5WWrwWpjB1WiWRF
2xYo6Lks5wMpYAZuoXGfkj2M4JVgOh2NJ9QHhlY6ROU239iN/tENFoGMOHvBlHGKvcHZxxaPe8Me
ptCzjoxFd5DTThaPtNntw+ArPnHMCzPUAq0Qvm5M19Se58uG3qEOGk9pMQkEQ7Zw2g7cRcUbrbq1
pnLVQ6M5qvnk9M0jvQ27weE8qPVkLIKTMZvH3obywjvvgdQhpaJ5t7NrfBL4FHeBLiAUDMzvE4RO
cxXWJvBU2j23WVlgTzMH09uEFsCuJKERQhZ1fsOULVtPUX/dJITUeO2Fg98ztNXgn5jefvKyDwiT
ZCthWATW/eDVT/BDSSYek6xIIP7EN1F7ZyaV343vFfW4a0ZaDNnHcN64xj2zRXZr06kCOsRmYwLE
gp2dPacd6k+8O8HoG4Cd6USY7T1TvgOHWd8Wj7XMASQ4IVtf9zaIH/sU4sfci4PTqTtY90eRK0zw
/c5IHnjITL/On2clywNDofdQRNeOOJa1mW3c6s0ZdWPvWq9EBEGtq3TniNtRL0nS2epb0zXNcw8O
+joIgwM2dXdN5TKj2qS6x/R+z+uP9vYimsVBAhNJN7pnZ6ziLoo3Of7FZCxhmIAz4MWwoOhn+FVd
lFafcS5XHbm0K+k1HHwU02IpaYZpsG8AO/R1nDgERD171S14e20B3ZtMYDkuadYZorC8aAsUv/+N
jz8tqPzWKKvzAIjmm7uA9BNohocoAHlHqMIPGCseIdSPGk5joqXRSImzbN1qk5nsfcecaAaeGYjV
AHN0nUFeIXT3JqzTwY+j5ps9aMYaeB/F39QU7BJpBVBfHpu5cagHMTms4D48CU4br4MewuDoaTxZ
uYPRv2RLkYARaN59Pr4AnvBedQpGHuqlbyDoaB5IhWovldVX7IujdrvUDayBNWcrhpT6AqkVFrUu
tn4aCg24Whfc/D/2zmO5bmTd0u/Sc1QgASTMoCfb0m7RiKSkCYJysAmbsE/fX5I6fSVWXSnqTrsj
TlSFjorc2ADS/f9a3wKEwCZRCCe461JFKAZRBw5Hw1uGPnV8k4GATzLfLjLV5xPR69ftSkiwG6Sf
chT69/BL8/NlzdZbFXJi36RSOs8yXkKC6V8CFzyQ83vZWQ5iE8QHvqZmprOjtbQWKkQT1uBJE9zg
EE0HQKut7m2bSAcHVt4+AXHDklHRWQT0f8bwAW0S99cEmWG7dEV3E6w4dkWBYkI4LjOGyY9IEKhc
OrFTQFifz+GJiytPAioYghVro8VFei9RFNr2jakFEMyztoU02hVON34uOSCbGIvWBFoUfftJzDSJ
afm2lzFgnCtiwH3jrh2+LSFhGA5cne1ELDR7Pu2V3jYVlXeFILfAKEbswaZD6H5jI9l4mBFJoKwR
C1sBpxbhh6wWIMg5qxQ3UEs6uMICpxltGaxGYk6N3K48ubg4b6DkqeeoAvBjZ2OEoczyblAIlBdJ
zWaPSOEgPhF8b7nwhxURWWs8kb+SWfcN/ZfLoCfrpuhqUBnx0oz2oW7JroZ7y/jI0J8dnEE5CBVi
1EEq+xx0Gq4ClY5T7iKFcrvgWXHO3yAD8L7ZtiKthPTa8UQlEe/YYJJM2HUQakINdNolXimZb2xP
PZcUlnqTfxKYJBTUdiC5bG7HJ0dZoNdqFxVAtnJMUM1035FpJY1zS5OTnr5kq4QmZmV9SVypm/kp
MyEsbpi7B2sAnG7CWeq0K59AkMFbZJPJ7X9MXLzFCmZpEHsgz3CqXwKYyc/KhtM7+3V5PrxkwKiR
OJjABMNILChnYMVv/bk3AcEQ39e8fxwQpp/Y0S63tJbyAYhKcTdy/juMAU9lzUmgaaM0uMZ6f1mY
dBpytKpzcxzfyWUltmZJln2K3BzthrUmN1FaRCdoZht7CZZtY+JueIq47oLiEyfwVBg69YhySATF
yeoc9yi6JD8FLTtUKp2LxHeYts4uSQnmQNZ3nWIpO3OzobrpxtK6s6zSe2IdaO+nyjE404wi9dK7
SQLT16nTjU+Ec7mBPpt+XSKbGB+BzOCqMdk+nN2h7Iah923GtXXvddi9E0+g94hgOBctdC1EMyE9
yM6+sk1i0DTFwRWx5+7BpojNQTlW72tmWb1NqPYdyr64Vi+ZQ/ZL/FAYUJRktQHo2ff5cp576/wV
cLhG90epl4yxSX2Cwhycj1UiLqw1LR6LMdEPLxV9vMz6oV0n63xKo+5Jw5ja9N6Ld68eThKtVYrN
F58RNQFpWJrWASvj+JHo8ezSww4FTrC81qECM7NqcfKbEe9qiTF1C2lPPoEXRW42WdZNPFtqbydj
8xEJdHjNgZpQOdFF+kpY5dLtedBADBul1y+dV1CPjx08UP06h5dTEcobdJFY/oas2reiofZD6uV1
myXVJRxrn3pT7n3qo6W8Hg0e2e5db9qQgTZ9UUUeH4TS4sEvJyLTAOXexla4EHTQOFfrXPU45GI9
nqIVRsyGvHZKs6tD/NYG+ad+gByqIH9mfU80nT0dVUUa1i4d0uibZXGEYPNVsvNMmxNgoukLmhQ8
av6CDCQcgrsUl8IRAE9zs6BfPxKl/HnOOrrFVu3KS+qv7qldRAeptk4kUowOCpREZyigKu5z0QCM
bXO7vlFKFNfNwlaYvULxGYd/tc16+F/I75zzqfedz6K1ExhAQhIY46zExFXiBEk0uF1M5pql+KOd
zx7dHT2cFh16xP40+kEPWXzV1/IdZrfywS2VJr1KL8E2tm2wSoNE5F6msNxjJC5HGVTcJAp5cB/9
SEEmq9Qha6bUsAfhSa8c9R+GHGIkFvo1pqsyeAkYOMJJQd5799DjxHjUQ4+eshp5yqFTrkcJouks
6k2UIBTEL3phXkDJppuPzRIn9U1GMKMk0gomgj1WwW0c4AyjzF+ZLLkmBHjghs+IxOmKzxwZjnFa
RfiroD0dPLojp2qo9IM3UyHfJb0Age9pcT6kS721kKwQyyyWM9+nOsK6znbejcid95Pcvn5pxfyr
vvb/i1SbiDbXf29+Og7P+hsr1vPP2hPzIz+kJ2EIosZDcxLY4Yu8hPbVf6Qnzl+OI334NPwTj0PE
X/2n8R38xbgHRM8Oiwbji2Dlh/REuH9hqKVRLmXoCdv3/pX8RAama/pf7TXTPMf75Pikh9oeAz58
0/kuJlXAwq0g97Uzx1FOCptaQpRQlb4BPaH2WkhkYnnyPcxF9d4OOuugR+uWTLWzPF+6nZM2/cGb
2Y0ZITMo5yI5J0FoCujaBGjU0+NUoYelYTShkBfuZ4dpa0eZviEDYvpU51mxAZFPTUsiFc+8jBJg
IGkt27dFOH6AP0Z7JZ6emU5ssjjH5Hswh+O+NfpV4HnfpVhLMgbA1mkXlnzQFMexKe+rwJKMn8hF
sz8s874L+5qOzUBYUe+Cv4EnnTZnVT8kBz3Z79mHCeAmgbsr0zB80iQxaRIdIaIfyy7P4BSI4sui
G321CPYX/LV/7YzzctvkDdZ/t8/LsxitPZJvBUiBbiRq1iw7BY04zdzL6xC02sHLmouRDOOjG7Ji
Y8jfYo+m6Yb8tL8cpJUFnHXa+kgcrvzUxgPeWRuiaC66U5OLBzsWkJoLju9rZSXfI2lhhmShPkGT
TLYDsHYK1LnzkZRO0hoBoVHsKppN5lWI8wo0z0UyfUhUdu31MHE95cmHRS0PEkjwWcup4rpKB3Xe
V9D7664qSV5ccOtns0w/oRuot3AbmaSmYuwv5Fx+tFkpvkoAmFeZV/okpvrLh5rtMQXO9tleF2In
KAWlGpViK+0Nbs0RDPCCfYhW77RuJgUugu5xdj5JK3pHNKK7aWXdXuDwtja+qtr32qGI1/jo+EEO
bmkilR9WL1bnYSGwquR1dxn2k/816UJoR51ffM26gbORbkEw3qY+O99rPbU5XTfcIxBTilldxZMG
aCZlWlysI7Tz7TjHY7elfUuipbSJI5yTlizEmmreUxyWRX42kHHFaljS9HNmDT4RDxrxOYHG1izd
q6Ea7oR05r0kl2tbVei8O6D9W7sLn/ypPEVgaTlVUgVqyieHCLWdWprHnvL+zu2We6v1vHs0t8Vl
QEMAhndbKHs39GBmtsj2l+WpQUTWfmDFqa9l64ZnmubuXlZD/zRbE6hgkQUoMHLKAEVkrfd4QeIL
lfEAk8Rfnmw2/Yd5Uvo+n0y8o5Lxe7tW0TG3aEBvu1mGl6SyMjzycDwEsnXuiror3819pmDzM2TL
obavArbL7j4blrx+5yx0/reVckEmT6H1VOOCv6HnAnV+cVp4e2FOYATP0MqPhHrVZ43sb9Fmfwc9
ZG+XqRYotklM8UOaT0gXyFZlFb3goJZt0lSRSh5/KCCYwMWENDO9a2usSTMhOOdwxxFDd+rbME/z
Fl9pdWg5uVDMwKdRlcPOrSjpV5ivtujS5/cCC1IFzgDgrLOvVHJABmLdxVlycvL+a2y7+ptOSeIa
skhA3Pa8IrbGSw9SvfVQ9GyNsqsuscqyPzUgm+SyT6Z+zSl50X/KooMvYyfCyD6hVLND95IaNfbx
rii+Im72PxCd6d/EfepdtDg9dKdv1pXiKk31EH84omYrXMuztvXUWbN2BlyE5vCWgM8vWi/9JgeO
TFsZOE5Ksl3pwU1FNT4+En9HupV157ckMRKDEYABYH6kNTHXGwpD+VUUFunHPNIc5dt1vI4zlRCG
V5XtHh1sfKCd7Z/UgFkKeYF7kPV6BSwLLFhwyeEKhORcfXYW95xEb0ogPdT8ocEKTpjKOe37+zkp
xa6P7Fu5zpdxUwW7qdHr1pUtnpJ8ng9W0RZUgD62MyYDVIVUa0p9WYG8uQGejLE7bUbCHBU0WOXm
j4om5KZB1N1v7BgNRCNy29poDaAFLjUoYHsGgkVeBB08tEzEJCpaDd36pZTeLZsmyus22ubzRtFm
Zo/nfjc+N1z9/sYaxuXWzJnbQPrXK1BsOBDikuflAgyxKVlhAMbF1Q6beE7r91T5D0Hmi3dhaVVn
1WzPXx3s94ep7/2bKFnExayz+94DgxB0S/3e9RGx18Okt40tbdwWAZV9BwKvGq1kz/vbbEWGX5ro
RPu+7Kz6bjTJGdncfuDAVF7qNg/2QZJ8ZZ46wDdFNQ2k9HM9UykNhog8yiJt13uyeR9lUgekkNCj
R+IOLaJ8SpoMhwYyy53rE0Y4w5y4SRyo9ogWoDs566br4iuZJcsnuoLZDuEMyJ2YqBZ/5TAQ0J4F
GXKM6WjsU2o2REWx1XWKB68cE/b7kD27tp0PoVeEqF2G5D3duofYazsec08WdhHcj9P6YR2n4h6I
SbuLvWm84gSlzryRhNh6HmC12jG53liftpLGAN38o8iq+pTMw4kCBFjt1gkvo7xBF44X+1w71cK5
yBFn5TB129hjHbNjCqg1OPdNFQX5Plsyaj+2veUS7U3WWrchacBMKQt+HFAqcLJORcD2ox56Sv5g
oDd4a7tLx49nQA1MTB0ieRgx8fth5hQ4eB/WlVz4bLTa9i6dhz5jAeodmXsXLrlCoK3cVIagKxZQ
1vs0iG0SdyBBHy03HOFUFRC5nvu+qd4tUU2UnHNw2GIUZfXI1E0L0XdAMowI6ObMqva6S/ODFztn
uhq9J6EdeUSvdjZH0bUTtLd1BQIX+gy4Kiq0JiMOh9s1wSQHPwMXRTZUDjAjtbJz0qIBN1D/AOlQ
HfKJcIvsiWX1eRzhkDi0PjnFgyPjtQjnadstrYlx9PeLrU89uYHMjOmlHy3nVZrtZ7rS/dh9GZok
vU4IR6ACm96wFb3LRpEeUmTUZ1ZR2zunp/DVu6x2PuFXWMx455m5qBV8aQnkvm90gRXF7NPSfKDs
HcsHOTXAn+J22SW4bu4nR3Evp+ibjIbqehCcYsfZA2CxqgNu+44+zDCyiMSazn6RX/lRSD9mM3hU
LFIIY0uW74eSjfceX5KUelPXabZe4yhyhh2W/bo4eb3ryuti6BU6H1qoeUDBWk/TJs1iGtnekubj
U0HMErm1S49z5FUs9/+PS++X5tv//l9fcEbobrn7lmT1L7r7CIH7b45L3bdvVflcff3luMSP/Bcs
whOOBxSCQr6R3HNc+XFcChwOPrYtQl9winF8o7X8cVwK3b8AA6DRhz8AX8Kz+asfxyUZ/WVEg4hG
fS9EQvivTktG4PjTWckRAUwK2/weLFgo3N9IEWvm2MiW+XTdzkOLT2gIgVtvPIoQLMBOn7hWeAXL
obZodvZTGJ9PyvXbxzgcVXP66bbdvH7oz3SCF9njr9fCBiPgfIg6ktPji6L5J1kkylDaul5AGcmh
spbvS9dO9UWns8l60Cpo/GvKqhjHdpPG1l0eEzQXOXGvc/i+6sMMG7ZWRX0O/NlajiiFCf3r0XSs
57+/zr/dstD1HJ8Hir7a5ciK8+Jn9eY420E8S7e8thxjMxDRYM3Xc1S501PN4WrZKQFL8wjwL+k2
I93nbtf3pD48/fvLCAQsRheLBTfszZNz6d8sc1iWgP0oRn/uXDbqB1oDOfUSBZXywAI+E/HXVUkT
XeY2xO+LRM91+Pn312E4KL+8Qh76JKPMBrpA+BGQgV/vR0xqGPjxKbogqz5OxYVfawPm1IOK7EvC
vlbnPZ7Wqcd8tNBDZLUnWos2KQLFuLKXP2mq/+FyqNyZA57voH2PTHXgp7doRpoYT7kbXDTKCarb
IXFpEtYwKRbESYRrkJ+UrFORzBsKvm447+ToWf0InxbC9S0nTHd5tU/8t/p1cwN+fq+lj7TY9Z0Q
r46hb5gr/umKSnfB5IGZ5XwgUq/G4Zq0yFJynUhFvyeBIYQZsyyXHtHiIFX+XerOItbn98/JeWPL
cZh8kFnjXjO4BDd6O7w0cssOo8l6TlInqe2fAkrfWXcl7T6SUJKILYKP69gtZ4JTMOTIrbapF1G9
3yzsxnVM+Bbnzu+2N6O8qZaaUsmWQnJNp4N9IYXVvTNby3KZoOT2n1NCOHpKFDThiI7WQVs8q5y8
H75jRCv4GcMe/9SszMg0f/9N376RLnInIT0XmI7xZgRvv6kl8wgm0kSmXxSJtkUpW45o6V3ZF1yl
6kVllds1aUfzd+VYQgEbWlJAAqoZHcberdN1mi/8+8t68xq4mOd5BA7K+oApjjXh19egkW62DNgG
D4rqKZHDjm6bC0sA6gcMasJvU0bvxktSKzy24QDa9fefL95wZrgArMgQbRyHFiEz2JsZQ07xFNSs
PwdhtcIE3K/QbdSyyK+eM9nldermvb7pgM06cJJn/ZjCJkD8WJW5PNdKDNNV0qusOZKVUy75rrTn
9SPU+Xnd/v5K38BE3JCVEDA2i6bregwZMwP/NGCCsOzrPl70gRRpPzwQLkArE1R+31+TOmIKYXQi
/zBI//bSYMXBGYdnDlAKxp23vgddulgcp3Q4GLNYeBrtNfMf4ryw5DsvJTDzwA2ok/sxHLz2DHZi
DBehkx5dCEfFSAh/fwuAef8yaXAPmE4x8UXUM6VBnfx6D2IH9zmi1x7LhR29IzNoFPsBAp46JzAJ
t1gyp+Otzwm7O1MpyQI+jbtbleON2aZhsH6kCBr73yLkc5j67dLae1hnC86HhYsPeGrceTti4ONw
kWTa+ndrk7l44dggxyMsJJgrjMfkpwcoltaj0913B7zH4XhbTOxV463OSEvleK2dx3Xx1/nd2EBw
/D4RxUj7jZ7Stz/cQzOifpp4zWUw+nnjwQFRBhZvLsPTtMdaxvkhmx2jj3TFLbIbB7VKAllAwWie
ArEnoEI2V6Ss5Mml9BDD7qI5nucjMRqx9530sp7q1h+u7O1Q5Mqkzc6Oq5Me09WbuYAMUFw26HIO
qSPH4aLpJ+qGSdnmw04EKW0RS2qCvso2rcjKIPiz3WnJofdQ5l4ZvPe8Op6BZtJsuS/rspCkjoey
eMebrfo/oHZeruXNXWTCwjDKdpPC+tsFdehA3gRg7A4NXJwH8LdBul/KDhk+SuymuFCEGgNthwyL
Wi2e5Nb1SUM7c5qhFU8BkR0E9MauAjihgDgugF4OwSRAFicxR3MPTRPi7Tm3SJCK1+C5WIC1kD/d
jHcTsnNSqLNwoJ7O0Yx0hUrjkx4bgDzXgIEgv2w6Spv3AVYwcMaNxycEVc1PidxdNS2O/7ux/4cd
qnlf3twJjl4Y8wL+waA0M/xPr3XC/qXDyULlUaxLdmv35QQzR3etvHF5eO15BsyAoqKlHv4HH4zd
15doqdhtmaX9pw/WIWG34+iS5l4pxDWR7NujjKBoHWxKysOFl9m09speEP37+0/+h2koJCQZCBrd
Gcha5kX+6ZPByOjYQZJ3UOkq53uVy+ApmqlVwk3S0ceApE9URHNTiJ1iKV63RKGUxR+Gyz/cd7Yr
gi9PTwJ23psNVO3StbBCOAVlZgPOaodZEP0O+6jeNlIk022DO3NXuEWS/GEl+qdPlpzbzEpkc+/f
LJmiNQrusNEHuHeDT1kWnPJ3ZK9YiyjSJ0a2Jvp6D/Oo+9N69KtJjN00djifjAZPsgLafPivd74u
iqGaCdKiej1QO4eGNJvzj8DK0AwK14BF/sfqOE59SIisR9U8WuB3WSzj/rJGslv/D+4FBUV8ihD8
2NK+eQpw/BtV4VJiHqgreVUQKvCtDFV01TpEs34bu9m/WMM5Hf7w9N/um0JzQsUE4YjIpjTzdiVc
m8puwJT0B+mVJGMucxW+7xqnfz81rdUSy9Q25dYEVtHCHnz6IL8fAW+PpTyIiPIk+wIGgMN+8s2o
x4aYdc5KR7BYdEmGY0LI7H7EBhWQaLkipLILm+hzkn3kghdGWu/quS8ua4LuCG1lHno3aqjUG9Io
OzQ/C+6Xw+8v8e9vqbk9Hv+Docy/3lzhQKuoseKUK8yyZd5RGQ6XD+uMli+KYtF/sKbCpVIajt0f
Hs0/3RuO6jihMd2zr/TfvBOeSinoQu3GZDC17+kBpMsuZzDFW18ovwTTW82UpLQLRiIvQQZHfnXl
i8S5tYEDkHSHj5fADQn85dkZyHn8w+L1D7u6yGzpuDL2u5xP3yy0TTquIIji9qCztfgyugCE4LWi
FIOsomwfXJCTf8x48Hd0hfLzMsFdtXUF4Ko/3Kq/T6QGvRdQUaQCxBT+5kIcXYxNg1j4kES4zHiX
VZiRZFY71nmFQi7bLROo+HrTEkjdXCRgX/a5Zyfu3e9flTeWYzOtsKP0hDmHmrfl7bQSNfki28hq
D4Nfr2qH7c1d9/lYUlKcgPeFuwCWymcQYIhNLXuMP1YF+6DDUpbVdTEDmjvyzlcPEwiX4U9TnrkH
v66vUQBX1eWchLqAk9KvUx785qFVkngRdiO+u0/HsLyyaACcWjBpl2wt1APu2OrBwi3a7KSlOyTJ
uayOMMjVN6g55KX+4Xb9bfLhwBThhCazjNITUNVfL2m2R+R4lNAPNLtdIsD6unugyemVOyngJ22Q
Q+FXKP3scziV87WRzJZbpCsc3ytV5yFbOM3tG5mcW1oHQcYJr6LXpgv0fNtVKfswIL+L/3Tdf1s9
WCj94OVJ+/jz31aHnGXtc9aD8uBNfuPmu0BNKnvAjKMoWpf9EtzpeW7mr9pNquK5m/IwvYHuNXcf
ZSHgGjrKRb24+cPd/PtVsQ/3DRfE1PfAH/x6N2FrNND3VHaA1l4HFvEL5cA5G6VymL1D4hX6F8PQ
WyDprYV94WNZr8F4t0IU9+U+UPWa6wO0pKq+//2FOWae+uXNo6DKSmszv0c4s9+WaLAJr2Pg2fFe
knGIXcDlREfl003GYiLAPBild4Y3xJDsxmBWxTMJhRPVA1wufn8YGsn/ldsNFY2c2NkTPzfLswZ9
p76inzV5F4vH0UJuoAzlBDVE5Lh+9X2YbcgD+tAo8X7/hf62IgDHNSId+rOB7zOafr3RyxplFG/t
aI/FOpwPGEns+tLS+DP38Pu6rEZi59I4QilcV39g9MJC//VuQrEQgakv0OTm1WP1/vXTY2QRLpNJ
flyaFjPsu7mAkNJuosma+RcafVhGW4hs0zh/ytyRBuZ5wXLQ1iAL8+qdj91Jf5xeaka521Nzol01
8Z4IJGIUkIasrMlCsuw5waxqN5q225FO5WA1Z07B3P04V3Odf3cDMALvE7te5ce8ZT0mGModfTqd
aNJDLsBul3AryGJw4nuFzD7WW7uBB/DoLnxCvYuK0uPR0ByPAGAptBk2gxs3O+UjBOikUG6zIFr4
TyZV2+ShY9xoy+gIQqHgx+lRFRS3mC/NR8dyzfhTWLUxbUaIj+ZlEpyrhmifRaV5dVJVUZ9qUoM4
3iGgTCgWunHS99kxya2Gl4UKfuXPd2oM/GneNb09LmDZ+kU/iZpGbnXh+RSXmMRHWObLfrb9NnaP
+ImtfN4mwOaUv2EmJ053Sp2Wr6HayjWHSyS/9CQl2D0ufBgj83dN4ff+qZMZjp/dwPFOSNLZVdSv
54UHISc5BNzsuXxn4eyDSwpvNHHsY97qhWpbQ/BEDKbL8mQjzfPJONlBzXEYYTe2GNk9n35cbdby
IonDus7QeQ/5PKBk2ficux2TPeZn62O8UGoJtiQPCktu8kr2jE4SwchAvuA1KqcacHJPjREBw9hb
21jC9ygAguUiGS5EPbi8eClVUW79TAQJ95yIDIyhx9SZ14ETf6f5xiOmovWRkkHPCCeHJv8eJXnO
c2p+jH3opDz0oleKWxJXrRnAP/5UL+vIDQoy9Ef1ue/Ann90EqeUdxgay/VxbHAaES4SJ999WgP9
QxmuU/NMGqI9XzUkcA3IA7p2iG2im9fUGyB+RCnPcigs86FzGrFMbf24Cp69VtIgFktmKpgzTD2u
vRsKZnJRVrZ88B0Kr4cmg5Kww0xHmLXvlDmXjFfEXHnqUb99NqkTQF+7nHCP5hagoFVER23Zoo83
+bDWzbITM0ZTvdW1beZpwIUUjjZhmLT+KYrWLHLPwRCaimkxJUSMX4C8j3R5TTJ47OJpkV0PqUiV
JSnKWvgEfo0xeSw3aJRGv9pnma1DFHDRuM5X7WhprIVU/tY237UowcZj0kkofjw4ir0S4zsry/tp
UV39KDoxzptM18xAmz5DBQUkkfRi99NaI9oG48pYYtNLB3gt1m0O70YNFxyW+I6HoM1qhpbN6Wu8
s8smYY6vEHqsj02oK+71tALPeXRsXDXGdMXLQ6XGk5g6b0gLR+6yKR2GVnMQHjlfKIh8XfjWqQyw
7N2twP25S7AnyBfN40TzsgWEOvGyyXg0/4J3B/5201tRkX9/HWWuHs0PYYYxJWpcwPmY3a/uJKwI
lkXVFM+DynGwbMiDgGZzYIoxDz0jdcZMa0S059/zLnfzDwIWXIuz1PPGT0RCS3DYKXEH0VmO4Da+
q0aCIs8U8Sm81jgFQuebPY/4pHEGJmZczIRX5N8TGgka5z6JbaOzbdRoVrspAYiL8Zka4m3UwnZ+
bJzBLo6ipWiM+gdudrFsIOgs+T0z4BjdISxc+ZsAIF4Ofojtbk1SCWegdvvjOa0SsSEWVgC7TO1Y
m1nwX79wlhYBIBLgn1N0PSy6pf9Xes3wJdBzMjx1RZIF0HHdicZgXy7oWjZhWzdrtRdIYTAGJbxD
X+tOtNa16LqqQE4QDGF3q/uozM/8hlxgG83BYMh8w2pdFnpIxnQHPdJVZ2NC2+xEzx5rgI+dXhMY
Sgz7ZG1kk8XJIxQhYKnbGGskT+V1SIB15UH96Glw/xCPEdpgfPPZGtTkcK1p19XFzlk6M44mPazL
ZRu1mj/EdWJ6PkMSmKUyHEOxXOog64pnKPXmNZyroZXnCciTZTzEwDyiO03iEj9K62XmmVKlN30N
7AoFN1RJXctySxZATtCY7lbtU0oO2vrKHcYMXVThV+15N3dCYIoqqdzAM6nD8CKISLO2tthF6Ppu
cXWYOa7pkS1i3GctsqxdFXl9SRX1dWFjcyGRQaaNS2I3ZcpOpDdlO8fT53XtzXr9Y6/kkcHOdP1j
LS/KPGaDWVmTGUfpsrj8fsa+6RD9WH7ztDYbhR+LhBPLhKHZCc9sl143XlL7Zr0aK7flx2Dtmklc
DbUZE7YBTiIIhMXCiKqm3qyfVZxkPK5SQ7jiVhFgYobU66pXu4BdB6STdpxhEXrt1QErMfNm4BNV
aZHlY0JqbO46wXLytUlU4lE1v1k7ZkRF9Wzeh0TCV4AmF4YW9zIvbTYxWk0Jv0qCP+b/6/ycISv9
NO2Tu8UGutg95FbcEugx2QXem1TURcPs7PUTo7INrYTZ1nvdl9Ifn/nCXTJF1bLrGYOhe4H2NmEd
1LrtmCBmDDf8QEDLgDXE1pKmF0i73uwpxOvSB1zOvDfsa8zQwxTmW/N+RPhjZqDXTwjIqPLkLlgo
Oth79JdmAQWBVxT2MXLnJuFk6NdmeSJDyG/1AwEmVlM+dh08G7jOpKYQ3JY6sbnr7Rp0TJeIUcu4
VpzDVwDk4oQhK+yYG0dtXnO3FmZZJpyFus6hdivFf0Lck+Ch26RA8y3YUZfcSOJzfe+ssdF6ixty
pjHiPq/osjvxLqlkwa2os1HaFgFBk8VvJwBJ2+z9QGmJ8eVOYTM3nw+RkHZoZvl9Wz7+2BYIgp/1
56ZfwuEBnavLYPTi1OR15yVH0q2ntJmGszTAVYYZxzN7QtcoJPTWTz2XHircJJb9bKghPJ/pxS94
HD/2HpnT1fz3rfDMl1Q4fZL6fuoIuLnrgCHwMMdIkZXNu2J+Ydypga8jh6FmEKEmsGa2VhB6evLB
TMpYW2P92ThuZN4KaVemeZm1rrm0H78iUGx26/Ou0RCgT9LtNf/lAsKVIYJeu+bXCEhL8HZq2Krd
eF2/vs9VX5tHR7K3GUU/BCFNqnwuy1Uu+wAUZi8fhxqCX1lQ+qBdgoO4yr+DQuwQhbPDT+Ap8oaY
r5mXne7X3ZQPhXNZlkmfpXhTcPipveVaQXJi319nj8FoddUHMgfD9lsQ8XnwUyrb09jp0aR98JBW
0tdv8yJM0NLZqmvGM0GuId9YlZK4vM5j57nLafUUT0DVWxzSsEFWNC5pS5mz3uAgioabusD39tRW
tauq3dClK/rzqisctmFjy5NxMZ8VHDuAaUuI+5i8F2sc9rzQwHsf5mRx+JfCpdT6wEfge5DxVsQz
HNd2GNW8b2eaTLjzEIwsLe5/Xqgbfq+kdJHq0qm+ZhoaAbj91FljgLW6LwJxpcewzpu7EFEOgITI
Rn6o33lRMYfDsRnr2GiNM3AhQlCwAvEX9ebz7cRHMr1vrdr8yStF453FsJKUtVcOxsd3TT9mdng2
tzrs14swAC3l0o9fU1fs174rsnhLsKLXigO9wRgPTlPldX42QxPi2tIWtBOEdjj6gu6PctPK6q67
GS8zMdW83mbGy2sW8Ph11/xjyjZx4shi2NtgLNtXPkZ03lJytwTUqTBfciMzBEEEepZILrHXHIfU
fY6gHI8iQlWMWKnsZfSUO0XIk52GMgB8MkQrsYbXWpSTbwwWdkl2u9XIxt6GQTbp8ClcBe+Nn8Vd
79BYF5m8duRgtquq7syxzX1d5PKZdabcOvmy8BXc1/+kshMPxGavVvAuhEARKM7pjTANpozXs6ns
KvO7vB4H3mVXSUZvXs1kjt7EwMf6Ay9txJLOi8JmktxXjid5lL+sCyU/czk0rlnr3YWyiIvD3px0
HQ837UQnyx6HDFmgE9fzgcJvnGenH9MFIoyKFWFoGjPrs/GLOzh5NV3MtLvqgYLp7I5zYgwN2kcn
SnJnQdgoE2YXjGZqX3rL7DHzUJkFGNITI5X5KmBmJ7HLifUnEFE+rBIwPy970liZ2/JDLwH8h+/h
Ep7KHQunIWDN6Eebbxg1w8g9BftmxCK5spoKoerg5V1x5vtNuoTHCFXZjILVrtpbV7utw7MeuG3M
Grw1GBUKuORSgD8s/rOMV34+M0cu0n+5L6/HGKvvE9FufN/vq13Xh1gU6BBpZjabVEoubE1BpTcH
t0bEdea8TssZ+1YOSK8bZwD7lGw6kNPMkRUIT+Yz9Trl6bSM2M/8WFzjxsLWuylCTKfY9pMXaB3p
jyvvcPO688l0bOY8d8HOV++cMDGTqn7driexMsfBmm6NOVAsxD/Rr3dNqUHMBNiSATdkAwtE2P8f
6s5st24szdKvEqjrYmCTmyNQ1UCdWUezJUuWbwjJljnPm+PT97clZ4SlyLQ70NVA9U1k2pbOQHJP
/7/Wt0y90RINnsMKnqUBJGPEbTdbn2cjgMGwd7jA07jhCfGDG2Fj+Ys2pReI6LmPOhXeBMMM/mFJ
YiIP8e0Zg0Qry/NTYDyPG3teR5QozPZAiS7znykTiNumCpvpczxKrYOKyQlI96D7kvrEGqJwvqvD
rBhhtixy2cMmkMstW6ulMfZdFTgTnk8KzU2yabNqye6mJjXEgxUWZonTFYOiQXE5GDXkw+w7YAvN
mPXVh6RoFogASS4T/0Dd28DbEiwz+E4I2fajGeaTdWKUaMifUmWZdBOWytuXcgoaQE/5MrgnC2at
4aagIxdeAhrX45Ig5JSLPjVs8L6Fy5CSD+B2fpkR6dcVLmeWPKudw1wxY6lNV9SilBuWSVA55/po
RhCHOcHbp0bGlWPzCDKShB76jWZ+BnyuW56+n7i+77LZBuhdz2uR4PW8YshQL7jwCDhVRkHNBt6T
HN7LjYdA2LfWMa4CHkoSg/VBPeL7VpvX53963UNZr6MK4j7lxpHqEY9Hgvgye3w9X2Qh8ES5+r7P
/T4kPIcMzvLYCJLQB8TbqhEPlA3qJ5zTiUeHxdb3fbdIvx6Rq3s9hgKtYB6JvRktnydsEyucQS/b
Eb21TtJGzxZdtrTpmaJEll5WQL4gShTYXoojgaAuNBRCOPSUQU1Xn4NgL6DN3gd2PTH4s6oI9WEm
FBwl6yaDpLYRvRlkiCND7jDhLjORjtUmS3oTVfUQ50xdSz2bwTbDtDcla05lY37LkHJjl5SFuRXj
qnNQipwQ+liMF9zAeryIsspfsB4IuWh3BXk9Yov6cuqeZQDW+Zm9BHkKsd800LzSQPAYdu2s0ieV
GjgEiAxE25OxXrit3a/7RejzFFmHWve0lEs5f65HMj8qTl9V7T6nSEiSFFB+MfBzNpAzLpuIJj1/
V/UgTJ7yl+KRRy+/Ir2PrEfAMJlR68tR4m9nIm3ZMbA3ahIcGhhR/Na9UDLUK8FkWiW36vscxojz
KU/E3QBDRiRmY4Jjy5wwSFcmmIm8uGpoRXLD3Nd1qBey4OPkr9v5Vkh92ghnT09fAY7C5c4xLAbF
pmZI6KT474u0Ljpx2atMPwMgIymDuKPVA4OaHYF0kaKpjzMbqrx++JIG/AAH9Z4ddbiyOqkLGo1b
dx1vRmePwMXJI/o53bjOFPJgTt/FgxSBc0D9RjHz8FSLmRPaavVBVgeb+bUGUBCtZh9MM+AQTagk
4ycsTdt314GpZnXiq2EQ90tNVMgOoWXtXnhJbXHZ/Jw91i0m/n64/b6mCtLUGYtyROg5b0MvrOen
kHRPYGQSMZe+aNHcc61xFuiLxpZbX6YwngxmZkMwyiushXNXr1kC9arZmtasWDWlTTF47RlWwcUQ
SWuCauuyKe/L7UQslIH5rO7LZTz9XgagGat3GhQgMj5Q+72WRx2WnYNSnp5Evh8WoyEkwWZX9C4B
tVieRgDEm6QZJh5gNcwuMKBGDthXEVmGTCdtB2CF6lDUURE7JFY9cl9MBRUMKFwLugoQxpDq/yn9
is9EMa9xbHyqWVxw61oEHHyFyHD1Br9ISu57Ukn9ByMuHY4AiZcMhWrW82tFLckGT55x3av6IlfU
+54JH4kEey9zWi7s2AKHuobhPE7W/Us347/beLB/ri4ei+fuP/QLE0M6c5qM1QtD+88//cs8yze/
1P2vlxchlHDzqB7f/GFbqkTN1/2ztgp0ff76Bt9/8v/0H397fnmVXxgPEPn/0PbRn+T77+mv+Z//
dqIe8/lH18HLz3+Hk/u/o9iikSVciXjQ0QjyV9cBKZSmgzmadhbKfo9u3B+mA9v7Ha2LJTxaRyjb
kR/+YTqQzu+o3fHG0UgHKa6d3X8DTv62PeWhVkdfSbuNljxyVM/WfcIfVEWE5TSLYknEuaLG09QT
j5wazXWuLHlYMDGuyZeJX83+/1KFjY/g/duSgec5CEsdC0UAXfh3XTHLLrIW1AdRACFH0I9Ie9Ly
pDD82tsEYRpgv8XwBVAMckx9kaZ+5V0SMWM6q4yeY3Oalpo+JkMrb3dyaH25DTuPrbeWii6UZsZ2
W3NtvyJv4JSeZhEpX1UbB9Uuzb1ZPJBOJ+ShDlp0vwIjKsdkmdbl1mOMI9rIQnlaZ0WXrFKgwvdR
1M9fjSGVlEo7ARwZlQm0Pq8bPg0ZUee70U4WiKBQ7NqrlKXoxk1TQHDDWC/ukaA+VaycLg/lSb4E
9ieChZZob5BtgkIjm0ZN+PWRJm475tJpXaaJaUHHdfUYdkzSiVbBnI0k7YAspWK0tIl3Gg+D25LM
4+WkjaCRJiNbwUsuPnRBElro2ocAPmbfX6exaV5aOPPiNboM8UCb+5IZPe424GHG85pcNPya7uCu
XDl6n4qy6OyVQ+5vdaU1ysWOjsFk3OB3muVWjbLPzwQZ5VCxOA3gtYNS/DCapXs/CYNMR6t1yZnD
Kfng1357KUCTPfUAXrsVMcN+uAkpv8pthTEK5yK1LCK6qq4Yt7RR+NK5jHXEjgGnfa2MApOeyMib
Y9kjVbo3YCjqRS/zVgt+/2hNUO/NEGaes5NlLmusqoQYRbVNkhHEfEnDKwuaniyZeRhuIILwnqFb
NA+gjeM1Fgjt54OGQk0FNcUxpYVxkVHRsY8+LK1bz2ZPvEujbiw5qIXpF8EMTE5V0jjJFgoLqNhJ
KqJdGnQtMFbnosxa0HdIxKg4RFYdXtOXHMavvmwnYH4BdXrQJxRgRH2cBYFlO2V3fbHumyTtrgpR
1Q+CQPfuKjNs7v1gU1NGLJNbSUSrmz7JJW9NaNOuDcMy2xpeELZXWWfK7KqRvcr24VxMdQmfrYzT
vVK4LTbgFUR3PTWtERFKxqa7HzcjTN3xSsAsST+yA43ZVvPY8xS6mf5p/LBdL3X24MtfcnJPBtyD
VkosHoZd9lw0Bz0C/jLf7eSano2/ADzAiDcsACLLqD+hjOu5n+3IiGY2p7ovX3tIbe5bSivgBeKB
p5lVvn4YkgF1iYHEpSUCsedbl1TuQFzWtX9d1hqo0g9d0z3MzsR6SXggODxPVs4Gmquatv0c4dzH
58jvG32rxL7yOLF+HPKWoSLgO6Zru6/y9M7Dh51dja5dF3hgqgJDBLw0HukOj8Y2JTYy2YCq624T
YgmTEwie6QyhQPreF+poqbcx27wVOpjJ/ao6I0GNbFL2t6raeYhLMvDSvjLVzjFB3mVQa4xo8e+I
fafHNTqdfRs1iXdR9aY4J97uECN5bnCjT4jJ1nHTphtrmO1Vanr7pPNOcqu3OeCGKXZ9t9+BAfgI
BRlvccS9wtYJ4jGHCDv0HqbhimwIaqvrHhkTWVJLMp3KzAzvhgWz9TaDceBdu1Z5W8riG6fMET8j
0IW9yDXoZRnAO5dJz+VP5EXMbMzhI7DHm9JkJswTq/qKph6gDP3r67wqDhmMnp0XOfdDCs4ZB5G9
6ReTbl31XHCjzz3cGzQ1zYMxjd1+burwxCv7p1IVlxJ1OKF6I/jL0LgxKMAg4vHmTaDvTDA3kCH9
5tjOwaYxpo9jova1EvGui3WoeDJ650MHW70fhn1P9owxJ+Y26Ey0xn114ZV0Qj4hZcLA00fJRZDG
dyRMbEnrW9Z5ZKmtV9HSzNKk/mRGkGWz7K6051Mf6dNamNGxX/y9K+LmqLRRi2rNyRw0uxyDM10z
H+c+i4Hsl9Oo6nJUnkuxt0MqnI1Up1LlTGB9+oHVi1SriuEa2cXRqplC08XfMU0594s330rC11c9
oenfvK4/ON5MYxlvfBgOn+sF4gGFq2iFXV+tLJeqqJmNPiXBFldtL/d9gsQp8KnK9xvipr5ahHsa
Zn4oE0s3hYr5IcygxK5DgunRhgoBXLDc1SYg7DS6lUG6Y63Hsh3QZ17osc+r0C8ae4PbNc5osyIs
pn7vXzcioKnK2fUcbcYxysrgog+da0Hbdo1snA1t0N8Pg3ct0thY4WU+U4FzGHzc9UEWXdC4Yaqe
goIyUEqpYk63MoPcgvfoE1PnuBZOtmsVB7Brp2NRMrIyOTHq4CnFuT7S105SKLCDK5YViZGEEtCS
vAZxQWuMeWbrjPm12S4GSRgKEDo1WjWsAaqXj2g8mYaM2iuMDTqxfIsCHCV2irVoW8O32g9m6RxG
ilgf6fGMBR8y8rnIRBcSyulGnxBPckRPlq5fGWaf1JvY6rMj4QX1Lcmq5mPQFNHnAO0HwWxeG2Rb
c67PmCXmy5Yy+KbKHf+TR2MccG5WPsYh1Un6CfOyoV2cqe1cc7Um7NURHegDlMGQwngqa7zGONRv
u7oHRx6nI5SxcLGNbYdtYxuyNpzj/cmZB4FSb+gPdw9TrMxDC7vjc422YVtVOehodoosCdkw7Nxp
di854T8Kp4GRGRk2yqYEa8KeEnXlPjmIQM2zQPFrcLjoNK8KNgaC8uNQ72sXxzXdUJe8SCO+bMxo
+hY0ibUJyKtENkf8EpnN9UJ3IQTd3tBDjTaoUTqxysLGSqBeSXfYdG4I7FJ7k7jhbN/uRZqriwKX
B6kSViz8XYlU9zoqFGU0Q5R8aeogBrETnXFREHbJ9qpuvX1PP3HVDW18WRhmt9cxf08Bir7DIkZx
9LPMg/YcyW3bKQ3UiVNEQVMxswRCLV/lSd4wzboNu4nAufbAhJSruV8kBSkYEucmxfB1Hg9es6qy
rt45bdbcNM28HCz+dlr7sKNPSKmyNjVablb4KBq+mCRj7iHymJ8o4YHC75ccOBcwkJiSe94DiK1S
+1NHLXWbFb2ydtFgEGBbNIm488Zgj5yCmlvRqENot8WJKARpr63B9ILRyiEdZLTPzbTxEJ4W1Y0/
edhqW0GnaTDzlRi6Q9bX5UVi+2KtSncPetncO5GVWZtWGuZt24UWGqi2XDdhWa+XZhr3gKAkfG2b
XB3myoNqrPQkkVUOhN5zmPkSB9p/2p16jdHuIRFTvZP5cKJaIPYyydxrTvvLdd8CwS/Rm5zif/kG
uiI/qXM93zb+EParHLIHaR1eFdB5jczzNOvF0aWbf0EBMsdGE6SJwGhSFF8avwM9n3YgHP1gKC+W
KcDq1YZ7L0MbQBxv3zG0pcqQRhqwbqD7peHeNBa1oRdjPM15F38SLVktMZXYnM6qDMKDN5jBhrYT
6gejoO7cutUpNhmh0e/xM8tnZ658pca9N07tcabvc/RdN1hTmbDx3jnjNVMP1hXWG2cfi3pmjxu3
/YEOS74fjEWzkLuk3SjpUUfqcMaEeUZsrrVAipPSgESZGvMBDn16qiLkkYU1yoeAQ031jEnIJQVC
uUF/OriLusy6YLyrBcFRYH5dF/mxbQCHnr1Q3fhD45/DvzTZuuRIMBicAKxwxMGnGziQ+fRIyE/t
maZnSrLlCtT9dDsi5BoY0H78zS0EjzRdG+tz5JnOugPATYz1HMBwtNt63PVGbibrYRTBvibctV+5
Exm9NNmyNXWN+akeLYj9QRZTzW9dayIPw6DBkUUIpQ+ucvKR5mtUeafd4lznZOU6qykLqnaPFck7
Iu4qbiUi3nWc44EignE6lgV0o67ysZJ76Ze6UWazWZQ5oDcPDGPNWzXXxjSPR5QT4SpoZb61EvrE
SDg1Ozwa0aTZHbxIOTCpV7gmobcmM77XPhwiezuws4kuY24/JPsaCvKcciRfOVaMB9tuimRv9Z61
QdphHvDxP3ZDNX9AK5Rnu3FMwUSy7SLQU9X5+RiWxolipj4D6BWvkWjchW6cnDKrm6c+kV0XA7Um
ijauvQ8gbe2G3gnPbWbxS2csva3lJwZrfpR8dMamBAZPlHBFb/J84Di9wdRsf/H7pb4H3tadwYUa
ro0Q5U5Z+R+Jo2lOxCyzM8cpyo8tGR27pYacpkTU7Q3UtofQAv+yYw6CxoQMJV8hna9XtW+N55my
WKKBCFTbClmJ0yw8zb03Mjk104dlmNy9gyQN+mnV4ISn1971pw6Hx22MfX8jEZGC82Kx309WM5yI
cpDqTOBG3unKxtEvkVatGTKEjxVjtZNtSXaO5O1504TNIFkNVULEZeXcUdu0Ebxwxk4jRm3vKItF
fOn0CRLiDoyYbJ8pMwJ96bq7AiPFOYHn3h2tjuUbmS1eu1JCLJeFaC85LHakv/Jpt0E+2Gvs8+aw
QgqfrSdl9MFpmLItNFyUcae+X6YsOL7N3aoT6P7t8kG1qbNBAOQGe3DZ2ZXrVcBsDbp7/KiqmcBQ
WEXU8qUZH3v0i9O69aZla0H2ArWWJ1+basGr3Nv0vuLEbqlUGoCOy8aVw7qiTccDyZHydPRGhNQ1
x8gz9L3eydwV8PndHFZ7xZC3EbE9uXPv3MzjvBxzkD+AhXoUfkPS2/NWzKmFiJ7DBJSq1teMlUpk
m8mS0b2MsubBoe9JQ9yWH0yEolsHnuaJRX/1WNawLlZtlxe3/djBpkKKQ5Npyargm8NUdCuE91yQ
1L0rh4j9bmxRyCYqp4VP3VEuuAf8STPZSmv5pRVgeGkIIkEdVc5Zk8A1zqIqq09j8JonBKcOO6ON
iYTNcj/aNqA113SOKE7T+qp2vHMMkpdQRexqESo6MHOGA0uMxQ3629jKix7f6aE16CSsBM+MtZ7G
Mr8J0ig7z+nz3BaA+C/seaIkD/eJq++fetyWY0j7ctdI0iK3oQt7hbNOy0ahFVn6Ne9wJQ15n8gv
cy+zx7wwCm7s7D1RQZyOtKLrfVqW1YlogwQBe9BC5OuyjHBL4FXjtWoJZFnlMTqck34wnZvFG62B
bDpV3ivCCkiMZh47GzNhkI1BoC0HPjZTpMhoVcCSqwCmWpZke7zRTUJQVJZcpxbHHxiFlkswZkTc
CPUZNP/awIRQYk5VfvAIoTCJp+28p7H2x+Ysc0b0Gf68TPIk7uLyMQdr9SiMYvk4iX5BAF8R08Iw
Yl/K1Yvp+o8oSKP1kIEGPM2yeYRW5sf3MdFmNLRVJpZDy47zG5uzjgfVi62KJB0j0V7kCKCZwxCb
ZGE+UIkShIU7Y3TqJTK8J8frlvVbsHLgtfhKf1nACiqDhuyIbO4eM5vA7DFGFcRJQteyQBrz/wtR
l19YF4b4BCSBd+1Lc6g3zJYt0R2osVcW5vZ4DUm8OizAp1rMyPVwBFXWbGNTjLd4oL2tEbUUAxRC
s4C8XD+HSG8W5rrlLx5VXVFFcEhx4ZCkA5qM+wkRX37SS7+8H1yrcHbxYlJKM5DtzZtsBpe+JcmF
/gD+pzzeTAmZPZuGWZ2aRGxTssJTn3ye7JwVpiXnDKZ4AGdp5ReIkmEQ0Ahn/stIbEZ4YTzx2+z6
nYG9BjTa+gHNdnhadvTRODukWZ1tObbxIrXDGkVKeyOGXV57Nlv7ucu3Nk2fj7gVYZrZDT/GoJQ8
vWhvGURgQwq9ZPH3COP0F9WFEisp5Amtx2MUof5ZBSkq4pMkdARw5WxsWa6RRha9qNFT9OZyyDsL
DPGaOmBdXRZRysWwzHQhqyymiVyc5sEwejCFoYLTXEWdv+wwdWQGXI4i6q7cJeDyv9BxEZ1xrWoZ
8BJoqvgvQcwWaQfUtKuP0io7iwxZW+YfW5PuB0cylLvExGBz2BppPvMB0Y/J7BzZiNU8FaVHvaUA
g0et56VuQ7GKi2SplLoP7fckP4tTI3FgK3thtQ0KlCEHMWIxWLtOn06wQRuYvY7kBUBocZleCzmy
ZsN8SrYE3eKxE9wDt474cq6c+JmgGpts2zmR6dJLWxrqWyMJ0cuhz7RkQ3WS16dfy4tOdV1WlwYy
eGtFVc0sTpu2KbqH3KPODWouXKqPwurz6Zr5ErpMJwI7OzfslnsVc1LPADhPRIOvadf22YXJ3FOc
DX3W37Pz79QdroGw/Wh2YqHnVXmVXtGiUO17YXsE0viQAM+LDr3Mvh3RjV4EL18VBlHvnlDzw7wE
eQHZWzN15UXadkwpA59hOsXwWQUUsXDW7Qk+DXEWIPzokURXfMUJwB/dZqsni2isoZ6gmKhYNOzi
zHBntWrbyb5LJh+hbO+nh8KBQ196S3FrhwOqnn8XVlxSWyOyqGJYghIVMxCymtJlfQmD3KxO/Kpz
Hn7oovwTm7f2dP1pBsKSjw8CIpJvAY9xGYfa3vJDdyIlWDsQieSptWRziaIngXMIu3hakd7aJjuE
B4X6hWHL+sub6uRXC4e3yU4Q8fi73gS7aXKa2T2tXM8gezIqgEqGPA3PUEv7jdUvztFGNq2lwQZg
WvqNhrGbqbKsFBzU63ws0nodDMLZphYoftTQxW6WDczV0VfjxolHzsYkGrDaz4oQe04uyv+I5HO4
8RpYaAH95aOqDBP8gZuSqPjza6o//ptrysjEbKgth8KSNH7eXtPFsHBDja2eCaL4tDTJWIjirNl0
cMyu2tEez6U3lusUNs7tz9/5rxfWlFKgYKGegIH8PdejYagNSTkvqyG12FlmYF0pEcfPsVNzggho
N6W/uJfvPJY8QGRvmz5Rprr7ZuI6fftl2zLp0P5RR2qLPLxY7KEkPc8IjlO6OCgEiHQ6K7LGu0SV
Wh9Lvw1WFOu7aC16vzN2hqpGE2SotPpffDD9vm9vgo+Rmc9H94/u2nszY9nAQUSDwLE5tKYrrDzT
VRq37BdbkbI5+Pl1f2sC0xfBN23hUcuEA8JoenfHCUt0q6qDCfEqZY3zWpJcP0X2yc/f5/2Xos1H
Uw1ChX6yMPvSs/xxtM4DzgLGFDHeoqO0LigW5du2igfgnoWWGf/87d4/yLydxXNkSdqhFP3fo03K
GdAj81G1Qt/DiyNVodFA+pie/sKMSR9zpa5CsTBQRV7YZG1+/gFQOLy7jSbPFB1cSOj0T93Xf/9h
fkpGK4FlomitLKrp72M47QZmYVu5tBuN6JI9hz1sjQ4Byc5B3vKAuBwdvRM1PRU9rxVUB0VEyUTR
QbzoorjCnVZ65Looi2DXFbkTCZk6ShLZYAMSpsqmmD/WJPkkHDIWazmgY4aGXRka2Q7cnfS4WVSW
ONRRTXSl0yvm/u8S/UGx0NI00JtQrCGAdlUB4rFke5uuC2PqPvvRbCenJTtZ64Kug1tvjNydZ2Io
lVBX+YhIHa3zZFYfOVywoNKmoRXYkN1Lp2oQvLBfCq5812v4/SQSvfSOIf+tBlBTSFtCEq+h7V1H
ARG7q8YBNbdqR+n1K5sZz9yPwtErMQYblveh4MNjIUj2SipuJfNa9BjVUx3uEtJ8jkXbUQm2AaGc
pX4WfBMyZgHnGifsAUJaCsde4Ri5L4MQ6n4bx/Hd0qrl2jNmxWJq2XwEh3gxiVRS91aStmZBz72B
TYjyjWk5xM48989ObrONJgKoN26mVJLqOVcDy33XO1gRGE7wH6rFT+BLSp/XIcKapAVraUo8OPgQ
ivXcxuyiMvzW3Y5CTbLHfcq1DOncLAesAAZxusCENASqRdb0uh/BBxUkx6myjWmXSEUtFS3+JA7K
HEVxOnkjFkKVNNSvcf7XzRaRs96zJDZv0tOMSTcY9xoPO1GSBAcaeS8XQUc5ePS8YXsaFR92YZOf
rsdiiLsrNQX1AyZLRaOGpEtKzWOwS6AK3Vuy5alJCVg5zsbYXIQKAMqWtKeQFr7hP4bZdN6lJW0F
0s3nC9PVYFWCyWfj+LpLm8Z0IKIhHeyV0QzFxqa0+Q1jhXVN2K9JTJ1GyW3ColzyI+cmMjN/Pljf
KQ6Q2TJVsIUKmHbBOL5nfgUoTmuJBQixecKePqKBeM13ZJ4irNcQa7OJL1K/5wL+/H3fT74m3jKW
WU0bsLTW7N1uAm8yCYL+SHM7D5jfI4Pa8qbieHv18/d5v7iaAZgZ9ksOIgEXNof+/j9MRfSeYjA8
VEJK209Ppck2n8GrW7x52T4gzhzMX0x/ejr/cQ1DuEANDRGY42NxR9Dx9h0p5dqDwom7sjEL3MWB
WTynQuJ4i9PAKVYWkPxklS9C+KfhYlafFMPw28+/9F9WHG0QdzFX25p5Yfrv1Cu4mFMs4HRflzjB
3DyHY72JJvkczC2D+ufv9ZcHiPdyuMbQq1BjmJ58+3XjPirt1vaW1bRU2ZPjhAnp2jF2rVUwVDrm
2p++vsob/v77ui5bBJyVbBVetjg/3NgF5blR4smGC++TkDxzOKKC512blomuRDrzV+BTPFk/f1cG
5LvbawnLRpJEEITkKAfd9O33ZS0q3Q54M1sSlV8K0XVY5wX47mzOy3pr2XTCE+B03xwSpb6CgBi0
bt/vHrtYJiQz+3Pz1apSwOjoRRwsfQkd9ToM8muvGORHFLjFWTBRdSRCYEjvAvrBj0VikYyAptvn
9EvVjRUQuV29TshR2VjRMDzmia9lM0kwHR0GAyJvQqIecY/iYzRSo0nPmDRp/TRu9YTXm5zGxbSm
E/QRpX81QfSK6fG1UfKpCvxCKbiKjR+QP06Citx7L8dewo3iaINud9ANl8ILTxS1qv45sBSzQ4fg
XAfiAvumzUVQywHRC5NpbKdAhNvewNEPSYtJNmhr/r58KfoYku3+ecER3L8ij5tXiPI6KS+EqsIP
mReZNFaXUYni2Lth6m87H1DNvuiLgqOo1RW8ZhlXFutZsJBlLRekHb6NYAQRJhsd+n7nzdAW/i5Z
bOaXckyNy44W/c30UqCJo3ZZ5fRSv6aq1JWvJBCXnVMovghSGWrBM2t3kPrTHpeH3axlibbGLIdv
xL+RDuiSjMF6PPuCXESd9nHWkW0QYQmx1aZGZgmToS5nKo+GE94nMSkF5Gv1wWFaIvmpwyZ25/gs
+BvfcB1QizrhB9Q0wG5IyT7JIIHf7dtUP9ooze0DDWTEpkkVsjLNqa3sNYRpENsooRGI1aNz+jpV
O1TtsCzROszOXms1qZ2U3UMdj/pWBVi2TuooYZv0+vN0aPzoVCRQT84S1fr2mUcp8dPkVHLj+e5U
4w5bAhdzUGc8GPRNbm2kLhR1AFIsn5GmZByY8PRQmTQaqtnsPvfOHDg7rNcaigWurliLpe/D85Q8
rHzXFqprtggxiuI8Gbt5WBOWZeOVRWSDX0U6PMyvEpSlnfnIZamieu8WPpXkfGZFoyxd441tGSMF
nTF9c9M2kQvU7rYKTgHPTvufj/y/jnuHXS1QKcSArolA8e24L9HEBWoCFxAFFD8Iaqwz47pSuHmf
Xt7ov1tL+v+TTNQyWYH+4Nj9RSZ68wgV77fDc/5cPv77b//VfXlGkl2Vv4Gs/u22TTr1WP729fG3
NRPM449q0peX/Q6xtgnvQRAaQC20XY7SOnPnVU5qmDakahaKAE6lQCGqlabfIdaG9zuHblZKDY9D
comA5A9BKQ/v7w6gTyyFDrfb+lsU63eYJ9exgOPZEAY5/jFGWTrePj4LWZToKeOjoHtIoLBXCQv4
FIa68tAiKio+ssjW1VOU2Wzj8XzLdniijGPRPLaYneWv1jG+8w+7FDZ6Dvx7R39pkGHsAvUW4ofl
03KtGT4aafUU9yf01w3iITw5TM0QHAhlTb6QCe6rWMtjhh61weIEHT67RRr5JtFgBmM7uYvlouQO
vF+BYPUG5c89FMs6RXKoLODs4P2i8nz36bA+5YE3kCBdgW6G3krma2MdM9To+R6R+0DAbRm3dsyp
hm2mvaxpvvrNVVrm9MzBllNgNxF3il99rrcHWxdYL9U29pK+8Kls/YU0SbWNpBM3Obalgy1ru4je
ns6QU+LF3jZjbvjeisbwIuwVDYKyuZtGaYOOMbGVwXEZ0pAWrByNefF0Jb0xN7Y7d+ltgb393hxI
cBs2GclHMcnWA90hzhDmDNHl708w/3L2eCNM/7+JHvsfqFZnDPzrSei/0LtH/ePLpLN6bJ/6r2/n
mj9w+a75u8tRHJfCKxGfieEfMw3/hGJd8oBx5MBIoIuIf6aLeWjPgEvZmiDGceuPicZ0f2dOkJSG
GJFATFla/oZy/T0pCtw71R0+Bu+CdB0u6tuR3ZPe6tdpO2/oO3k3CbkaRzX7lEE8sMFPsg6sfuUM
WbhDGtGfEw9fzFRo54bgqCEm8xED/IckG8dD7HvNV/b9UYAWE34kMBOxPKFwytG6GohgPECHv0Ds
vxDU/hz5GlbPrM5BNLDovsK60vPWD/OSoVXUc+WM5CU68+M4SeuGbPhZrKZggbNCA+nOxLu3qki0
yRAXWxs36cmKHy3gQOzXAUYUNN0NAgoq8Am6MN8bmfwYxSbCI+FdeKY/X/VKjp8knRmHirM0roYp
odNThcvWRTrea29o+QlhWSkuI86J8QrF9nyNfD0+Cy3yaDlI5QnFAYAlKzVnBGkmYvjVEVlPcn+5
FC7zjC6F6lP620th9uxtcreaiBkiHLNWMeHKyMnXQQ0W8IdH/er1RX8r++KqYqXt/vPf3h7iXq86
ckvP1OdG6nXvVieEvzanpmzauB7BmpxjxLEzQjDjwQAbpQu9fdSX1/+vpqFLItRvFCkW6vyxfu+d
+Z84z+hb9a9nmhuOY0+P7dc3Wxn9K69bGUmwhmnaVIvpClCe1iWZ152MKX7XIxsKONVVOJq6tPCP
NA7xu+b9svHhKE794QdjjGf/Tm+BUSWcf8R7/I3p5W11g2GJK4bZDw2gS9GGT/j2oTSMiXY7LrDt
7HXjpQnncFnhNTOxFzLw/DPM45G/6yndkWmQoKY+MyhXevc/XLB/8rxqC9APY+P1Y/iB6VG1RzFF
x+DtxyjpUpHdWvAxaCgTlztNdnBS+cGiZSMjrIxFp+YRXJB/6hukWqsegQPmOLT886Gvm/AS+Zhn
n4QRM/3ajqPu6GaAQVZCR3bwi3YZXf3iM789QbxgaTlC0A31+dzUo/R3+mFqA9MFHMStqKzB/FwJ
Wc77JPTUReWK+nSILAfmYhh/QLOZbg0YRieFwN6fNrZ5Gg0uvZo0pGrpAZz4VctAb8ffXE52gWwF
QW5SRkZd974VQlOai22YxAuNNHa9WXcS5yjdTrEcdh2l4ZSouBN62t1moRx9QETcbnJTC61+fpHe
bbA0utdxgEiDi6Xo+5dTFqhcwm2b2N7aS0CknF2E5fOMlfTKaYxxF0JhJOZXK5rnZf4VkvL9M/Xy
3hRBaQuxdBKG8fb+tFSpTD+kDc/+fWHBGWgFIfxKxS4boFas/JoiwKpq+l/xg//Z5WdvaQLD9BhX
vng3qDr23lSxwHSVEapdWg74qAzf8g+dn6KqVAhX0Z2RxtWOvf1h7GcTve5UXMPxCH4FUX5/UuEW
6I2NB45dN2/gGry9DO7it85CFYxSt6HELvGMtN3QwCLYvhIVasFIlf+bsvNakhTZtu0XYQY48jUQ
ITIidckXrKqrGi0dcODrz6CP2b1dWW2V9+6nrZNAuC9fa84x2+IyoOMhENxZqm+dsWEdcLo+paT6
P+vi/8tnLlhu+FN8M5RH/Is3n7myHI5IiEIjDzwAYfG0s2JCJJJbOpV4RZRTJV9yXIL0rbsK9W+y
fpi1vH+FqhNXToMUHgNJ92WAyHRdSPgLV1/LTlj7kk9/vtLf39t/1kVjH6kKQhHePEGaeHaa68rH
+ppxWlqobYKexsl1HNKbWSXVvTVZ1su6dunpz3/595dHsB8wNf6nMUlv4s1r2xKaPA+9zGOPnnJs
mB0Zrdj5kc2jc9C/5PA2PhlTtf1d+tlyIl4nu1uoW+ISq9A7LPY3CS4scRyPPEFn0LQ5joMs/fXd
Ieax0Bd89zHTl2pXI3JEPKwty9oVhdH23NTgoC4mK/TDtqJvOPtzj7GA3AXPp7VobE+yggp0h2vc
mD8ZSRq2TWprMdGpiAe2dhrmWOircUXoguW5NetlhMTUMt6zXCYJQYk+rnlnTfr9i6BkZ4/h66Q0
FcbbqXRRcRbIjXKOLXscT/OkppPRNNC5MpUjD25FLEqOzIfGLP5aZlqfnrGAn/nzc/51kLHfWtcC
l0uH3dgr4392xH/tHizJKYqVZYpNp1u2g6T5WuFlKYybP7ofEBJbxz//wf94mGyuwqV1wmOl3niz
EIhpWBgh+1OMalJ90ZmMxuVYWa/4Fxov7CEVofzulmsPiPHqd7Z+QUKUXWxzdJ+atv6B1qrCboUW
cUUG8rFrnTRyZ/suM9a2wjQj65NNPtUMO6dG7pNreL4dju5//fl3vAkq2e8cv8OhMmLv5dCuvzkQ
CU1Yq1cmczxKS7fCwdLHyCGk8LOFBO2uNWb7hHknO+SYAUkExZxHY9l9UbJ7WtGFxz7ypV2Q4Dxb
bHuRndsKH6rwHpJSzGHHChr++Yrf2ID/uWKHEosUL52OFIe4N5+RP5aMYgcVe3AL/xYgZZgUq+nB
JujiKUsy82TywZwn26yfXU395TetfzVJhgolRoQ82pgvXr0ElVLrOeOD2QoS+jTgC4clgSW1wTE5
WFuzPBTL+MFNtfI8D8lNE0XhHpTLFqtr83xPhkT5Tg30+0u8f0bwzvdho8kD+fWHmaPX42g2wANO
5GrJUpsiIDDtA5UcKdaQC955h3//e3SRqONwkgvONeLN/mFPQthFYgMoIlz1sxi1HxQduQz7QX3X
iZUp3zlH/cffQ0Dk0yFiQLQ/v19/39CBI7BJoYpzaaNlzOzyp4Yt9M62e1xFqrffWXDfgIz3N8W3
kQxxYKYjhR7szQ11y6LxUj1d425oibgVLr6lvq1fVF72ZP7O7r2Wse/0kzZHlsILfiCQ1oZ7B43p
cSJY9FWMFpYZgtje2ZfeHhT+uTKbFAZyzoTHh/XrrVAManDvJEvsE7KMB9c3kLGD0PIrZ7pfRs+P
MHgYP8dxZlqHXDL68zf0X3+eviGVHF8/3/6bxavta3gPsl3jTS+XD7rWGV9JfscsUHsj7tZRhIs2
/vAkYxd0le47P/5NktX/PhceDk9nD0mievn113ugNYXt2SqWLTUL/hPffh2srg8qfFQTxGX5isXH
fRxT95wTtnMedHd+EKvtlUHhiUoeJvQDB6eoRhSJTfrh//Pu7MR1A7EZafYcNN/Stx0U4arWexE7
lAKnwSrMB0iW2bUy+/6zssVfnqrJZOWrihtIYC9//uu/lyw2h1iXJ+PCrnf4RH+9O7nEOgDpWMQF
wRXas9ZO7QdF617dF5KvKiTSyDGCdHG6MZJY0IogT9sB8EpWYg4uYEm9893ub8P/bbXwuLgguixw
9Bke8KveXFCabJNelwTvmYuyCtLgtPoAGmi8LVqpvrjGeJ205j1d2G+vKH+Ur5eCn7YfL8Pe//nX
jl4Tqg6QxbDiksklBz1/Nv4ebXs7rrXjHq1Z1X+5yK1PEOj49wAgdu+UFP+IO978bAyQewoWQ61d
cffrFSBjccxsxmoyJoKhcolXtMCloPLmvJo6puNWJ85rzacekQ7/lWumza16FDiUZNgUWFN4eZO6
fefbfdPC/OdxIKLg46HM4arsN48jd9Z9pjy5MYkkSX7Yqn62cTROjQpGfcY4RJYWfhSUxFsTNnBr
xTGfpSRVPkfAtDT6bGADBx118o128+OmXDk9CELR3bDDlvWS53D10PtPW3KUyiQSu8lwZr93f/cn
+Ov9ZXhB78NjaSFL620c09DWEA6NkX4I7PLktHdLKlLaUXoFeMgIVk6a1MJ4IuTIJAM7b9i2jasH
bmnZZbQy6RiPKk/lg0H7Edy5ztQTihuwg3eu9PdXkfExUkHi0AjfoLX064vgkrJa5TU3XKP5szMg
idOb9E+9Wfk3tPrVyeuN9TsDquNKqnL85+Xgt02TAocCjU4nKSacrfeL+9d3YCFAQ5eYu7GvhPZc
Nun86GS+fi2NXd0xJP07PeZ/yqdfH4vJ4URna0Adw+zvzetFg0E6RiZc4pXx4BP4sBwrzryhVlj6
NRFwaaPEstWJPdULPMiiUbkQ22pWLESuNtb3hD6UQGYzeSdquzvWa95rETnv2M7gG3zO3M46qFVS
X635ezrsN9rd/eOAZOsh7jGpM3DDvXlWWaaDsZtyHdeS6d2LwfdfDfAQd3j40o/1wpm3WrSsDpJ8
Ha/+SuvYSFfkCEvn0j0SxRz3Tpk279SsO/jnzbsu2PL5h0sEGzrq/Sn/6ykOtExAW4stBvJbyVCx
70E/NZPuQw5nv/2EAYrgd7VneQeWOTst1rHBuY4bQaijDSXjoGka6FtUd8MNcQ/gXgxlq7pTPaJx
9Megcq+dCSbhz2/ff164T7FtsE+j1tonwP++cN4Es3FmbY0NpHdoL/0askk5Of5j4zqky4w9toIE
bP3O1po8IyoMQ32dZJOn+1bNkNLWyOomb6tBFwAf1j1NCX4kmgB7xY3A2H7KXEvT37vwvYb49TVm
t8Kf5zOyoPZz3+wfqmMcuhrGFgN/sUghF8b4DZrMg1GJ9KmBFhjX4NC/WqhBn9D6ylcP4gfs5gV/
BDlR79GL/uNy9qMpMy4iMZmlv6m4RpwnpOfij3BctcZpAtxxMmEwto4tb4l0yAyUmQtEhiDeVhuX
+wpcxI1/cnbNNX0n4uP3Aswm7Zevw2fez3fydkcnHqMwa7lQ4eTtsRLJil+r7tSzZmUg5mvfvMM8
OMQj5pZr6gzThwVEWjhZcoaSsyLnKYbtscW/E/hyrt4p2/9jBeIERCoVUix2Oc6kv75zZtOkqJz7
DWbNrFm3lvb1geCFvHvUliFrA9iTmftJW7XxaJua0mNPWwVRJD5JyoeqrrU2zha3NW70z+glJ0iS
ndBLPLjPWrll9WUzGwGAGuxIF/Z2krVxteWUmTmnlvdu9X88eAYLezVJc4QF4M2P8TrCu4pyNmJg
I3j4M5M4aTi/MV5oDeW+LbebMKkj1Jy+4h/yHsVQOCe86fJYgg1+p5Tbx69vPwuWdIMizha7uP/N
e+jw9LKJk0Gcgak7F3rT3DcjTyM0EBUfrBGS8LgKGTR4bKJkIcRV6FLHbLCAfOpndMSjwsbJWA7r
o0h9K2ozMSAxJ+It2HIY6QCZJu0VrCVaqjorvvZmH7dY27/nsNW/VLXrfHxnjRK//SaOsCa/Zo9H
FiTn/Pq+EICxauXg+LHJB/YAXErcHHJAY7+pym+zi6YYJyziQz1fGWwk/k+QEt95EF0I4D57HvXy
veHkf2xD9MRo1rPC7Z2xtz2KAjOQWTJviVMaRdfBkd0153090FbeQnM21qNTVdNnn13pnnWBeACK
uIM2GE608VMeNr2xDn++Tb9X8VwSqYQ8SATyPKBf79IsBd4RsNBxu9rOp7Wo85BBUXujpp+jTGu1
Dxbkg3eOev/xvtHy5V1jLrYbSt4GuJUkhcAY4uyQ9al1pPFpnsamco+FrBdAYDWeQC7ic46O766T
uvO3wogLgRWEogOy8lh643DTKr9s4KM3OM+JtCF5qDzggbWyQ+P78tjWhOui46zOW9Mlr6jsi1c2
mqskMdt95y4ianvztlk81v1DRsaMiuEfMt+/d8SyGsx9S9QjmfcDJIhlF02PjA1eC98kvk+bO3ST
IxOJNGQR7spQTKZ/XhD17cxRjpxIL0ecYhsuxe4j6XFpGpro37dokbNu3q+60NRB1+dl+EpUMEx/
xhFHYKaDRIMEPxgTv/NqQzX/nCDrZvTSlB/bRW9B/mRz0Hd204TADsYumvyK6h0GXYOLlM+kZB6/
9hO1m6Uey8ko6T9nrsp35v3y1W482R02jNh0Ncukugg4zSqa29noA6cu68Bzem1j4k74U9gMENGw
qltVBdNVV/euWWlDsNoieeLW5SIo8F7/HLBXF7FWLhMnV1I55ruZKic5mTO+7rA2Ryn5gdqES7wx
yicaOcPfuYlA97Dy48Ia23sFlNcCa9Qb1RblreyhVc6FjodCtoJUNk2ShKX8fD5AhidLuVhQYbWt
WLW7KRn7z0liwd/Z3YKcljTVFoc20UGAweNns8c84XPUcKbhJG0QBthxRgCBHq7jLUldK9LnQTz4
ctV0koiYsUXlVmUOvGWv14HR13pyVOPYGUcBIvWZm8dyOIAaANFapnrA11iOodE67g/SmmpyVP78
Xf/WgOeFZDk3d4UeTEZOKL9+2F0PQDZjSY+wIxuXAmlVDAuB7wW4801sdUUu11IRdsMmfrFaUZ45
Pxrnd65iL6z/XW/xB8y92bYPvjk2vxWl6dawSRAVSbQW3XiuyiS9NIWtR5WX36eTas7E7b3gj8vp
pqbDXb0M8JxxphKNRc5ZSsACfaBc/vzzZb09Pf3vVVHjgJhgNvFWWNj1rP4gfZNoADr8syqXLliw
UD3OU1p9xr3Txn/+e7/VLqxwnNTYYJG/YaF7G9zXoRJqnGF2I89f/GtBmMsF6lL1xZvJ4QEZzLeR
WtBrpjo9yw1s60HH6sYxy8gXFNOGzdiiyLaPzjrUz5ifixe7Jl46gIV30+uJNYKcIxf3APRjS5eG
/t7bxB367Uly2HRMag3i9Ci/3lTOvkWEEFblJOqMaXOi1sKlcO4RxwOMH8bJOjg45ODYsKABhBPb
S8/7lx5c8Ms7t85QNyBZUh1LhekhNGYOtYFT5e2XXO6uM8Otz2PWlCIwGql/S0uiZIK5yWEl9d7Q
tGGud+PHobHuNIz79ZHEKTu79FKCJ8qJXVyestojiqo1icA8bJ3bfM6cTbHwjSC1jjTvPAPHtZ4X
J6nSUUZtsSRVNE+kKZ1Tr2rGRz8hkIyIKQ9TLudrPzT1wbAjxOUtesRtrr93HdA3uJ+gFqKEk8R3
d+qbCoVnIcrQ8fGrhxWYCnASubFZl2JLzOFgeMN63UpaY2GZ8rxo2g0/WCCq8ZUmzPA9GxqHJzml
GceprDbqC4hq3F6Ax3oRQp6z7ytPdHwIOm6jQzFv6pulo+KKraUoapY0x1DHydkHTChdmvTMWCzF
4s7Y1ooquLcyKHu/mg4d+rH8wP3HrzrjflAno8ur5uJWvrXesAcD2GjU1uGcU8nNNFnaV73b9ntt
PietT0G0kpdZkvdVWX+xAHmPuFymDitWXodiaTSfeWNhxrVeg3zdiv7FEkRvnRL8F/B2Cru0D0Rm
yAdYzd0SCLuUeBdRoBVhVurmF3A3/qMsUrcI9qAcqN/lhoYuaeT2SqbQoKKtsqtHrR3ngaIdp8LS
KGI2cLTJoFVOI0/VUgDFSlpXG0CeaQ45BkDBzJj/FDQ1OVto8Cbw89WLi9n/njrfzS6Ll85H1xjS
5iUntrKOyL+T/Sv+1Ek+um7bzMfeYmOKVlJxfqD8n41zip2vj9ZNWk5EfFv/QUtHf44B2sOAbmtz
IFCcjInlkM0WXbIxz4c7WNsrMQCr5bic50twKJC6fFCLOaTc/lFgFjSgWa7NB6gMY3VdPG5C6Cal
PhAAU0y4OIphPOSD5UE0LAo1X2dCdPgPyZUe6OqlbRLjfPAg9G1d9dywzULjafBqokgum0dpjJBi
MDBAx9YXw2xC3kaiqyBypDcCBM0iAsmZPyOLy2FITl6yXKGBb92LtnUO0WJ8m+qcDwBuDuamVu24
NLY3HyxvchmPLWVdXLedPBXxgdf8atEt1RHYS5UdDWeeQ0VDv/5Z2h3EOF3pmXUhEh6eFd1Rj3yz
GdtDQHzAJAIzh+t9MOl0WhiAunIKFA3Z7YFXD0JFrawV1h6E+TjV+tWNHW9ASCUNrzvVBC6xqHNq
4ZCn/K/KtKQT1EZCGkLuDlcepGTOXk7wWUoN9FXi5f7L0DBGfmRBmYmOwOmahvO2j2IUU9DXSpkD
u5cnZQjB1y0D6PxLeevgqhP9mlLKxoY1JFu4rZkoMclaysKRKcmwrswKblZurf5LLSfLgF+12i+j
zNUPGz4Iy1s7136A+BVwh6mqOjvVicWUDY2+kId+2IYvltlVdoCJqMGZKTujASsIQRNOXqrteCMy
V866WUxTpNSQfyzV5P1Uri4+WlDQ+sDWbOxduo0s4K6vGqIjplp5dpSuTUPJPM0STmIuSMEWbl18
T1pdwb0VrfzoMO4djog31EY/T9u2cAYCSP5ti/M3MqAIlY8Zb8wYTFbTjU8uUCP6GCMAk8NilrmM
CndZSEMrq78KwwOZPvqtXSB1sDfrCWQSrqEdscyyuZEbY/FknBv2p+yrVpeoeEzgidh2bTLmDgzW
hzHqbac6DTJ1SaCoJj51OtnKD9N51McAQfv4BI12/LDJAeS7nEl4uwHLlbig6ReYH3whrb+5u3Zz
V3PAMiNJkfSRXFpYGGidtqtSkpgBMYCjJT3WqyLhjqN+1rStoggm1ch5hvGkJSE+AWUel4VP/7hQ
Ec9RAbH+w4RTyz54TO3E2UmT5awVRTWdy6lvXyR9AOMgYDivtyXXJBgf1FxlXJFaMOOR2eoy7N2R
Is3TpVkd+pV9xqaXRkDanEF2o4c0uocae2AGbQd0bVlqfXpCY2xmhySdPD20Go8XmPgx6yIGs24u
GtVpYPv1wL1vtm48Qkq2/smiMV9Lt5X5S6LlbOXgqvzh0mbTNp4aalMqtnF67fyqu2P8nD6tQLbm
aHUK47EkKerzPLrtcix1fZ1uayuXF1fILItkbYrtYSTWxQmMzUVhXEqLJTazNgc2fo8diHkeCNZw
LIeM2g/XJ5Io8gcAbBpjcskct1bs0bn5KcP8NBwEsbfijvdAJhEQk/FZzS5ZKI7rKg/LQFsRkrdg
x4uMRYD6ZXawtPFidP5P/GDcF8/saVHSH+5AgCprywNA1vy/EKXXnZfZXu62eVZT6O2r12HYUnbB
kYrARNcILfpAxDLNN3+i902ad6+FperXNCajKgG7zL8lTrDE4IDtIKjLQNhDGzUqqz6ugISKOyBM
5XoePLdaIV0STBAqJtOXHF6cCLzKauxz4myoP7SpGgJ/amC2utzW+xJxoRfgJTQpfiix7la35ag2
F+6UhQQ/2HoACsm4ax1tY/SZyoXE0c5jNkvq3EROqAcG2F9oMF9wVLMRNkxCqApyGl5Cbs4zsiOI
p45d6f5rXWVKv68Zm2V3Uzo539Gu4X30W5N0NPINm4JeRDrUIDf78Vs2WiV294kIiQun/O2Lq9Vu
F82zP8yB125A8KxNyTEQYqvWw0yY6XOxOtsYATVYfkwLbHjXqJ5Svhauq5+MNWB1ocE0QYs8OkQu
TwcdrvoTEDeAGXuXG0kfEyjjphW6Dag3LbWb2Wj0y11yfTT+hq+DFJ7Leo4X/P/9ATCTG9b9vMJB
WIlAHN1J007YXbg3ulGnHwgpZiOhEzedQBdl6U2SvAG7jK4WmVNdiyS+GFG1nOnJLOe2Bf37vJEK
oh3crbd+uk22GDE1n6Y/bdrgtgHfu5PEJGiNT5bPICqaS8mbSklBddRsGeWwhP7tc1Lf0haDwOhf
2FfxPSJTJahsQQk7nxoCM+aYVQN/DEg/Zw1ckNIEIc605E6JWj1w5ZOwnvpeqOHA9Wun0Vb9FPQs
5IfFUYr2etVZXUhypWcBTU6MlKsYNAaC3qidpsHbxm80PvVbC76UBESGlhW2+U22j2ntTATndA5G
oRIguH6QtlHDicZjyrE603Dxt/AMjl5F8vFxkzKzj0lnOURYMBYtzvxAJ3lup8I8I0BLtluvVpU9
WN5sD8j6DE0/liQm/U3TSagLmEXk+RaZK9FcWbUZweJmQFlLv/lokSTrQiU2nJpvNBffSk4dUwBW
3UL5tlTbcI8viMqy7UgBOVmyHLww6Q23DfnYWzdq/TSo0ykQay0g4TlZ9S01avdD5XsNJmBncvSD
aVW9+eg3aPd5LqlMMfAu7peSoGbvEX5TMcQkJrEOYRDJ5lPeTwB+wU/r6QlGY/YwTrXZ37GC04eB
iLbcK6/2y4tQVoe6jRHhFrhLr4q43FIDNE26TepaWHyoV7HR5nhQnZUD4KrTPIlMJg2PWd9TYWTd
QJQCmF+Ckiycyuqa+ZOV3WEHVgVyaPRNx1ZC161MuacytStrai5E/cwrj6IlRxKL5sqqSAty895q
Y6NdqzvD5KAZzvbquJHldupKqgGHCPZgw7ilSp8Tui/C+zZmbWtHCQCQH0VSQQklWaw7E93Sp2FV
0EI/6XppP/eiN9sT0YiaiDiwJMYpawi83tn66YbhZBEpKEzFlSyuU6pgrQtCl/ISd67Ks/SC3tQn
BbkruIVaz5at6skjsBuFE+FkGMe0KGcEHClikal3xrT/mVozg6+l0pS4LzRHwLHc6u+CMC0nWkDf
IZQaW7BwjVb3P5eB+u3c5tWEuxakCQf9fpkBe7Zt3kWalqR17GtzQ8/QWqc29sDYHiww8RYYvERq
z+SpbNOl3HZdrF1bw+v+NUBNqcGhBECluo/MK/sXgzc6D+2tK6pDV2BhY232Fh1eOEexg+7BtjqA
psjtoJBiPJISlYPizFAGKoOsJFUOeXnXT30pGTcKQSaWWzuRbnVdfgFvrlTcu5VtgbpAAeKwcplh
5XK0uvI9T4+pIpM0Hmu9+UbOZpkfu9wCHcvaOz4pjhJONBa1/aNvlKFBft6ETq6YVd/lY9qQi2A2
AfWJ0TKAhD7xzbc3/T7HNm0f6mpYYijEynv1R7R+ROV1zCskKCgzoqMv279hRMsmktJIhmOudWkV
TZ61vc7p1M1nJkrJtcZf7ASFaQxWmCGDlbFh9Jxnsc5XXuQUkzsfcn9zizhPeR/CxMPTOrkddECP
hB1IvCb/G9Df/Oja9TJkJp5p/cjxx3+cLBBeTJC75YW+XfY89K3+F29FWUYZFVJzUHbSbWdK+TG7
T7u+IdjMnqsf0sjkyVrdShxWDPtgTNaMJB/LVXJ5Sqgt9NA02xGRdJ3VbWDD0TKPWB4mmAUUcO41
2xrTu7pNz+W0q5z9ICe0wyeOj5lI4Jgq3dUplKkPonZIi2A7KGYqj9Www4W23bOFpmsJN9D6rBN5
T0YsOByC1h6pgsor5A1tumau5px86jjzJtbJnaieMWo9asocCeaYNcKyzdxUz/D/aRgIUtHWY8vW
4n5gytMMEVS6EmNGqvkjKb9LLx66coXJWkx7zJGW+PmJL8b/ItCBRglycjYBipbt7JulTQfd1HzA
3Ek2pB+ytKccMKu0o8SsIfNi5yIWoW9TfJer1JOI8tpoL1ZGpgjk+s1neWKQd/IAoHq0hekCiUqf
rXvZbm0bkEzC/LctxKZiSxKLp6+Z/o0IRo/4ASqdC8ojXV3Wpa2sgKZDft3bUinhELmxEpxrVs6z
v9LhrwwHsEzTmaz6ttvJ8Y7Ewbk9bvWQMJHaUouch8xQd+RIbENkwTSs4qwBhwiFf6b/ivllVm7A
f9HTD+j9cgIMCKSYCPil9wxuuyCB79ytpV/d2Z2v0yf3dxRemyfEckiINXGSKfs8KJcUumJH8GOu
3yr4oo61hhOjgP4ha/2qfSVCRPPvBYniOWKWwqXZjgCbbdJTXwa/YbeiyKJsaBj6hk02kXeXptVM
UkHnJs2jByzVOQ9Fk5hnd7UqGWhrw57SGzLr4SPsa6ZWEdJK+cGB+eyVk40Pz6ml/pGU8GWNRkXp
E81G121xV5QQOSTYnW9g1VkHF+K/SI9oUN6HpK0XL2wyjnNi9mxOJ14rfcK+QtvsTrNzoT9wl93v
mdbsYZwE164Bbv+leDAWHB9hvW3GX7VBVz6o9HWbn5IOdFPU2M3SnIoKLLZbkkl73haQvPC7R7Cc
VlOC5mdwQtrWZiyfc+WrIVha4m8PU0UkYEAqTucHnZH5gWroHoSTh/4Fa7U1fNpAcK77lNEeDosk
eONjSwDZcJxQ1mbxgEiOvclepvGegG5U7whrxlCZrZbfFneGzcYe6/Vnd+A4/NBAFf64tGXxTcwk
mRyksPT0woK7+cEAR5KhMBYLqseycJ58csiChumQAfu90h5MfeoTguaI+XiG+qpeQGIWMjKHsjy3
AORECEyY2Lc8qUwfuzKpMX0zVbeprBPeLW8hF6ceOLEn/dxZF0iP4stOAQeLnCnrO8bpKo3qAib7
zRK0Q2Kzy9M1yHTO9gRklxttOvqSy53vL9b21JWE5sVug0ElgKGefFa1Wwx3vJGKlVhzZveLkEP9
2ViJLTs0fJzWQ06wpQ0sbJ3UGdJ/eyszrfY+DqNZIPFwsuFSNWVnUA72Yw2gUNIEdJwU4P+COrQ6
yrnD9ELCbPVzdh0XU5TlFX9zom+bIwmnW3JvL5CZoqZV4vsM1hDoiW149xi8afhyaaZ3NPKB6yEM
DC6UWdnaE9o/azjSM8ojRtMJ5dpSKf1mbLq3hrmZUoELVxNPDV0eg7o49X+igpvMKAWjqJ9I5mYq
SNxE9Zh1Ntm/C63iiiMhqUlBuU0+B6dmvhvqzaTRBT+AnWz1kzH2jbVXexyECSKcoGWO2j26sAMz
b9mSDODWP5HYbGevmozvdAURsIBpwnxGWHmocdJaAdDI5vO6laXJeWnNk8ct68wvxUBYfeigZOxC
LMdQqKeEGAOO9rg6qLIIRL1kOpFHYefIv2lyK/fJF/kyxLantOFZsC05UPFARMfD5nrLHp1DjgDd
CN+6wPgFl0CR6y0B6e91dhMNuPpQVUOqhXCWecN41upsJ+xcxFl6HcrycaNuWzimv8iVTsbFG/ul
vnRZr99G0eYvCjgqBYC3Fhx0Wn8NRiiQx8EcvDJ0c29PorMrja5hNy8JOZ0l50fOM9ljSpwGlFjp
beDTUA3dcNTm/YXBNKi9TOiNuidEyx3udXe1bVCY68xhxujL8Rtm5IyRpKeGY5uhEa86XfsKMx3m
dYG04Eht2Iz0Qrruhip19c8JgtSCWkFb7Rj6bEXuZVUNPd/8OFt7twKyAG29zT72CK1dsqVK/Dcj
KdAZ/ytCLz7RvezqqBdtTZMlr/v+xC8mQ2dFuyijBIfVfOkrzdZeikTo22U0yfk45VXp+Ge3mIs5
hKSQ0HzIpaddc3InythWShGVwlK23c0Nxano7JkaG49qTw1RT+ZRW1szoU0By8F86PpMP1NRjvRR
N3N4UNRLxknVpot0ndhN+9mn6Sm/9hLNzD0pVaq6gJ/pPltl4X5HB2xmQdaMmX50qt54TcSQPs0J
ToxAH3QIhvlQFusd9s6xOcpU2MEwsJuTcgF+J1r7NoNkVjfTeoWq0H7adIdNSaWiMENpt+SdpM7G
LxxlZhHISsfsC+m83icXbDf93ITeU1hzFFzpVco1Aky0fG/LOvuut1P6NZkLuZ48TSWob5w6/0Fz
bzpbajLceNBJnzq0fg+jOvOL6QWjUGocKPUc/OM8GZq9GaRgXPYQe+iBQhKyens4m4XhfurBVP8o
82EczrKzWzDIWNiLmO+5c47Q67yC4dMollNflsq9a/2970lLWGU3uzBZn9ylMDgTu33ROl+Z1a7J
ldOiVUNKNqadZFs23jPRn5rgYOcu80/HXP05JFrLF6GhLISqBe+feNx6apCgJEp9DinepBUXOOVv
spyZ9zEOLr+BAWQnsdesCavFco8V+eMNfUcxgJFCtXLkFvBnemOnQZv2QOtg6HwMCQXwZ3hQPJLq
PnMdEPobM+iv84KT4hFnEDFHmjuX7h2l4xQ6PUvtYDWECfT01RSZPH2SOCc7m+sfnSntLNRIfB1/
rO04IehR9R7sM6Q7rNbTOcevRLmVkMKgdtyIB5+eCA1zOmZi6DsCn7HHJ6vv8/VK+OsOaqK0CtmY
2AcUnTXre81r+hH+19RFuiiqk1/svO98Ghnni5wEIlq5FhHuZTHo1d+LvRWkCCHHJEbFbpztrsj9
LNsC+uFWgjhpUKe8ZTgWKmTuPzg9F0SDGab2t++tnJ86bZLgVlAn6i/Nxjtzv2HqK/h0/e6U5+Qq
XptBIFFaehr0gVvBtidWvdTIkIeQ/iybhs+0bog2CPKs87xoB6pAQwZvD1Y6W7r0sAwlL27iiXo6
ajk34GCANsYFizrajfS6FxetTn3+D3QiQQ8s00Nor4UQx6LW0ZnqqCTdsGgZdwcJ/tXisyKcxPwf
6s5kOW5ky7b/8ua4hr4ZvAkQiGBPihI7TWASJbmjbx0O4OtrIW+9V0kqTbQ7rEGZpeUtZkSgcT9+
zt5rc8IUTvbAvK29RR0yEZGuhqm8VATTmkmNfjs/VVMZ3WIT8ykxhG8biZ7EoFL+xRgXuIRfQ6xL
EUTexT0rrd540qS3QFeut1IfWJkzgJcCPn9MLxlMikbBcS8kM2YAZcQKGpX22gSjKHB/NTriJp/q
oTjO6zjpE1eJTWYlAJbM1xBvHa9VSDfO8UU3nmfzAp61clcamwQSoGvRpGAj9XVX3z/QKzQKxkJI
4Ak4yome2ogdVGTSL32dDB5ctgMpNu0n3I1WfXSMbQ6+LZY/fulZ8J4pmFSe4hjsiUPNJ+da2kQL
JlW4bI8rqA3rAv2vLBkh7MG6vECmkTqADMfzUHWyPkzkqltnANDbV9oKXKtOTvvrNJUAJMnF6/Sp
rqvwNEomcYlZDXvaN7pljk+kcAUkEmTL40gmzWtGQivzU4aUQeIQQnum0RMPScOhjsitMCCBzdHE
Rsx9tzF5NeiPxQInNuVbMEqY4bJR7iXFKb66cfb8n5x8ejil4EY8DhiVDi8wXCEZyQioOVGbwsmj
gBFIXxZLFSlTpHBvg9rWbUW1uCaoNVkec18iKqCpPFybaLXNtNOWgOcWdeuRfI5ZEjfoy091TQYN
WJOqBKrfVvLKJA9WXnl5NPxcSrcmKWEma/2Ceq2iTYH9/liy/qpjU8ud5T3Tr6GTxtj0IDetm1sZ
mOiS4L2P/ilAsuoew4qZHzODfLhiXEhfsFkz+xeZDA7fJ6gW73M1kKp9zPwJuYLj1tuZlSum57Hh
0K9OBmPNzIPPGXVPbQ5pvFh+5XCEglKQ9mrhiteLl12MS2eKdOx982vezAQ60mdc5o+kav+gewDJ
u7s9doA4tIi3OhoCOjmiWSpKIci1p5EeymGCM3RBesOMX7AVP4SZLUymrQBC/OBbx6X1OV2rzblY
fYLipN6A7W2bf1a2ZIc28yQfOt5ZynYhXiyz8lKX6PU6rrNqfPiz8OS9wJzNBlMdX5xwVCQo74lV
Vb1W/sx05Nhi94wr287PZRBEjHFmEkTHiqEJJHb6pAzrPpCM/AWxfCP9CVxUIhyjLKbB/PM7wcgO
vgldQuSPs2ePt8pDkpZNrgWYrooIuvDZsRbU4Ey7Ad+DNc0Og++v/qkOSK4/YmYA2ZDbtT+eDR1Z
MyjbiTWPOVQjidNj6bLsUFrnl2x04tOoa/2lCGy93ZDlHRYxVaouKd07BMuLlamM+YVfC8o7WnKp
W3XzcJQzdMjYZtjDQIWhjJcShVF3N6Ja5VPuubsnu9/y88WYkYOv/aQfcszYTtJs0w8H+VJCA7d5
QvSq7hhsDKkZFotAxjJ7aE3GKfCbGCnpRKqNyaXmJvn5JwqTrf8md6zVwZyYuoG4totv27LZpJhQ
YkPRocmME3x0PSNIpNeWP+qtQY9urY55p+YMmQvj2mK+h8U4byfLRWbFCp21X70lxGE8ttr4ilIF
NbkppKtoXbu6palaGTSwnTIjTW7u+5fCh2HxkcL+N8XXftt96CI7EGK3Mb59X1x6u2vtBNg5K2M6
ssaGcYn96Nzm8qfkG1oHHWzzd1LvXma/z3+6WR0cG7FdA4FivAwI9lbnfOc/vwi/SW9xgttg6TD9
u6BE0Ny//VqSFom90/6PiE66GzYz85EA0unkAmP53DKqP/U8DeQVRAMRqSpzHj1fZ4mDSDexbTkT
NqLJzfjzt3ovvuVL8WpwjXb8uAlK5O2XmuyuVyS6r0eD6NOLIWrVfj7oi3PJohhrjprnHgqbj1wH
+5v39s30sO75qNFwv4bue0exH0wUTi7DK5ICpyQfRirP0h1u0M4jH8HfzMSMM/Nno6/yi96dn/jP
NLdV2GyEDQbmcTCs6M4rzTHdhpJa6c8X5Z++HTgP1lofI735/gEiUlOUTD2tIyvsrS6bcYzzsu6v
O7tS8wfC999clVR7kGl9PFwAMncU79s7IBkqS0cJFm1jcr+rsXcFbtsVHuds5j/slVqNwEOb8M9u
vW5akw446StMo8Fe/ac/OwBThL0TlaQJBv6dpWYqpk67plyOWa6n+5IDeyxhq0ZJ2G/Fjz9/1u/b
QmgjfLRMZJmYjd8vzfQiFWoKuR2Ja+E4HiAHjYnoYgZIBlXIwlPKZxVyzlcUAx989m/aSxT5O7Vt
F0Li1A/erQ/jEmZMmXjmgYvLe13T8A+hsztxSO5SanmBIT94oGz7/fOOd54Oto3FCpeD+f416zi4
GGFuZymGPKQqIUAjyaJEqszk1NT0Tq7mcyV8c0bsV/agxckgOdG24mDPkcg8b+B6mwdNS099N42y
HBMSBOlHlhQCPC/0/EkNp0o8ZFXFYS93p2G88La5B5qwtcxR/nz7rPfXkKB2wNwwNnfkDA/NO/ff
VC48Rb3k2I60+Tvnna2JG1yKX1j+m8teePqlD3tUlfXKmlYHskEhFtHDGHZDLNsvgDdnpvnbC/Na
KcP5ugSi+AD8+E9fci888Cfyf2i7375abPVLXTPWPqm2DazjWuVqfTBbI8gTc1qs8QKzm5q+fXBp
3pdrXBoeUfjd6Lb/IaACuZI5uBB+Tl2r+nP6PR2VmevdU6Nl6caA/Nrxs/lsWBmWxLrZD4w6cMQZ
w+eP7H1/mZH/vs76pgO4ivVlt4li93lXAcFnz1uTcdMps0zkdC1qwMt2HO1rrxRbcNURL0UWIGe+
8oY3IrNOOO6K4JzI4BHvcMDQgpgCRVcB52I0XyFwZWaBZmywLmcCQ4kFqkb+jTmMLONGOXo3zFOq
7eg74difa5vlLG6FNOWZTaDUVZQj2CDpbKRZ3C12PlzXiBqCi9JlnbsoLCiFV95GW+0waro68eZq
eAg5/TibsYJjwGhu0e5S0HLGukJsPz57oGPWF7EVZnHbDg1t3GVct8tuziP/0nEH17mxSUGOc68w
/SvBo1YlrpL471pgiKg21Ow/BHi6s4OOak/fIWWT5Ev5CifEgPH19MHj8X4p8Nlud8ykh4Wfkvj9
KrtWU0OXcTFPGA3MDKZA1BHCNi3YyoQZQLByerx+Se+Z4YzRSToGAsAq1EmU5aq6NJdQo/HpzWH+
oBR4v+uxDttOAHZpRz8gl39Xn2DrNIGtifVEAJw8TKCbMaKWvK1id6Z+YD9jI323JALbwHsCUISj
DfVH8G7f29Hv9ehPgngTGfS74MtqbzNyOH7VjtGtKdGLDdKtAjXYJxWN+jFSYR5eKNqC4nadMaCc
SiU88yuRn5y3Fw9x0Se6bvImqne2rIjETIYcGiTrpTVAzH7pZU6GcE+ZvKRdNw5m6oVMNg6eNin3
xxX20XXW0mXHuPLXBW+Bft1sZibmRHH1izRYtACjWWrDFvyZV1qPKhfLejaObrU9BBZy71j3MOhj
F4CJdRaVUXNyDSxsELmb4TmysvAnlHS6KMIKANcJunIUdkRNGClctvqrXQvrZFp+5l9UUGQHckOs
zEx6MkUFxnoIJtT+zniLZHsgOL6ltjoxAAN4PspV+YyfhBpTRYJr9jAypD/5dNurxFvr9nVxzLk5
ojkaQnTIXf8lGmwMKH1vqF9dWwdxt0W6emXvoONTR46qnxnO2H0yydz6si55kSWUQ87w1JWeOBcc
n+pzV3nzvdN2PoVJlrXZuRNkyw+HlZUlvsUSnzilUl9Cp4n0OdFannNgKj0+71tWFPcoSmXiFdoi
wcOVYRX7YeX8sirbpAGbT+tPQkLcz05VDsGPsgyRnxuy9wk+UllWEg1B950M0NEqGD3wsFytNCTL
pBn14hMCjZc0RV5T9QiuMnV0g5pk73pY6Csy8uEUg9RHAcwkbB5aWlmXGndP27d8C8902Ey54vhV
wkKcfA6sW2JaqnkJF7q/cVDPNv0sv8u+skFu7V62SaM4tUvgpQRoWd6ZWIrVfsQsi8PY3qb5wrWG
/DyYjS1M0fGRjYkIl4G+VEUXnlXQjWoStcLx51LMjBlrUsKLuIfeYMQI3pg2IFSb9GXPBiSPBOcS
2GVw/m3P6EsEzaVUnbjUsBL7CzrrAQasPJBL3Doy/z4VTdFhLdYw3ywrr+uEAKuWmcW8BUT3VRu3
QTaei3R4Xhv7wLRS3JF1jO8jR6BXHgyi68bUqAlrTRx/rD+bSJu92GqW/DKcSxe7QO97P7fCpr2P
EyXsEt1m623Nn5PdwrIa3tIZR/hCGPfd0gbDN07/frR3plaegHr87pabZx8pozjrBDjMk851lypZ
3boLmAfLvyIMSAS1m5rySUtyadNicPIL3yqtMm2mGXmdUTdfSBpbzxtkAz/QkPTnfhnmTIHtsiSg
2IGPct443EGAJRUaS3wxIdFAnGO3pHDbNYyZDzpXue1F7NJzg/B38sYOZQ5+WIpvWAoXs9HLR9qx
argWU7fcm6CgYVjWnXWFhNMYDusU9M0VjUv4kMEWBNm9tjcZXRbzSIArShYe0nDY7JfGMumojTmG
wZiGGpe7QaaIh8wS5nIYKGOX1C+XhZEVZLqBEXdW3hkVmY1n60JrC+FaYRMFKeh0YNnBlxBXXjZx
NbwtR1gUCVahaJfvBJk7XjVdvuoUymXu0Ik2mk+o9PtnlyYZsUub593nJOsOiROK9nLb3fKxSYlA
nkCJViTul1I/aab/7UUYzu6hQfr/XKt2a5J1NZrt0HSFWM7nIqyeIe+RfUT3hVyEjVFMnWDTKmA4
RTLlraAloDsblozV5C9VicHlLCJW/AXTIpaZLBK6P9nV1j2KAh0gkLZgYeVjhtjwVBC7HPOfDx+I
u88FY6CseGoHsELwzbylSjeUPseNNJU+DUhEw1EHtzw77uGMG+pKu1g/TW49RGlW+e5d0wlGHI0r
2/sx8z2yx81ml4NsaKOTfYIzxTUQmpz+ve2+diV1ezrXW9CdW+60PWtfUoY4I09qDr3Lf6oQ4CMv
QaJUHGjh40K0J4OXfNY2MMa1W0XSlo59XIkPtxJribyUOCkH1HMHxphOjde/+tKjRlraHLAHIvng
ky4Xlp9GTtnXug6GIFEgiVh+wghh46SJtVBrsT1skLzqeCG/8TN1G/nB/kwn4hwy2K5fj/AnJZs3
tAcC3iuD9pVt2PFiukZDKKEZVJfMmpbHYmFGyjq+LPLeE2P5Y9Cb9akySVo+8xuImyxYhqpjsWSW
92QxV+niEAD6cAFvwcBH6Qu2I2ZqT1bZ4MqHoF61KQNO/2CujHpEZS3d09BJez4MYYMKnWWKGbML
gxCexxq5213fmOJoRAiVkm0jeutsnSiViELJLfNodE7N4ZQpgH2qZmx92llC/yjdSfrHorXCPpGj
3f7E4Taif6k6rrPsW5Whrqn8EAlikGJZulgHeAu4KRVOsI30s72H3favIaNXk5av7ejEXxcvOJv3
BMovHUFwC/pqNVt3i72F/kPm8+gleH3Z1EA30duK5qyPAw840qEoMnFvF5h3cHzPy2mgehhZyLFm
xREiNq7IROsz6NQm7qp5MG+iEb3PgUurvjpraZDFTGD4HBxzVgn+RlsRzDthkEMXLHhBzcU2R3bT
fsgAgBtVfikhQj9Y5HfU57Tt8XvRrp9eS3RZDV6LPjM/hWbtpoEC5HNAeyT3BDSraGKr658mLy/d
VDaI145WINuagTfgK/Ss5e7oiGqGZ5UQ9yWr8ita7yLnIgK7OOkRzwZy3SY/rvmiHgNpZq+etUXL
WcYtTWVZd99KDorbsSdO4WcgQkR9A29mnXQCvRUWhbZWhx4vccPiVNIL0zoPTDQe7F34LrxpS2aM
nCrWul8uA448zICtbdZnhjGA4Zk4AnMmBuB1Y1fgeR7A82ZMbI2lD46Tav3PU1nU4ui7BetY5Tsj
f29G1UOwrXpk+4m2q7kt4XEC/2nOK5sjAS+e4q5NjUDF2nr+FZG4xNWZIQaHY7aRzcJAI8TaFy42
UmejmApQvB2hK58w73VABsfBrQ5zvrj1YShJsD8ZfkQspAU48QeZ7H1IfE9nu6diKYOB53ykqb+Z
AVrOKeQ5iET32aoLWyA/U+PD3K3VRsXouUlt7x0iyXuWJ2LtGILXxbQYqUvrrIm3qF/6I08Kb5Bw
OPLV5bbOV4xz+m8ArXAaWIs5e7cGQ2WdhPlq3WwI6Fh6NqtbDk1j5fKqmRo1xH61ZV+9WXg/e5YT
L551QTh4s872HeY3BjyYnafSvzQap1kORdcvxUWYg/Y8lDWL9RUcjK7bkaZFl7If5G5qa8vNbnjp
txCd3Lyk0cSiReSsVteLM08uwOLc8z+7rTAw+EjgnaQVc5MO+1Ea8YgMCY9xTIRkR7sYvCuq5G09
RKVJrKBTtOGzIRZpsjghfNgjaPrwTIpS4vhd882g3AD+k64Gal5Y+IxrohuZcY44EEG1hcR3l/12
W3r+0pIHn6kwpaqeNqJ0jGxUB9kqfP6gHqxDYaNpSNFHdsZhXioKRWFiTnnuEI54x2pue4ttyzCc
w2i70zUIaaO+qGlofttMZdMGVn3+mvnca/KApJquWgtZ7GVfO5V/C+LIn3+NXjbPaYlsfz5vis39
ZBTk4Z2oqEZWfQRti4pXFB91SmkTvVjSbc4WmZthzH/FxdM0Arm5y0cZMoKY7cYkK9zm/7swDNxs
rldM4ip3RVTcV76W5tFn9ZrPdVgJ+YU073q3PxILnOZlYda3+YaK5LruF7864gYR+tmaRcdxfFxD
2aB5BvUTVDKbTwzxWnFfgcPGDtDPJKIw9PHH9ej7dVagKFwIm9acwrFZIr20qPp7tCkI9w19B491
oLFVFe0nMY3I1gP4djpxNLOrK6Hplz650m0/IXbE275JpAGUl3n9bK4ij8YPOl2/95Co9FGvWGHg
OxHUjLc9pEbkHvIAoU4I1NoboA9fOwx7OmZmbB66fPkIxrs3zv7esYEUwpwAbkgIoAPC1t5d+huQ
KeLwXWliGk/FWs6PI+GLCTtBca/lpI5MKzLCThv9DFdGXVPvfuQT/6ePpwEATIzWEZ3Kdz9XhT4d
5oGphJlrREuqNUBajK47PGhXjo+RNYpf1dSil2rz8cpwjF9/bo+8//x9YkN/BPE2F4L+7N49+dvP
p326DgPmqBPtmjaMcWzRhaEeO0f0NKVQO/p0C9t51+Choae27D+YHr1vS+xdEOYzFDsWXWnbfXcB
OqoJE6j7Ch4M9TgSa3Fh5J35FPHTr0JfzS8ee/EHnfffUAn7p9IKAg/mM66kzH/7swVWPHvIJGh5
o3xkYpNfzLqZEhtpan4wC0wNogjDy8ICplEh874HJVF/0P/57dJDvfP+giWALLaJ53v7HcJQYw7m
zpwkZWh74flA3C5NrWadADzst8seUlRzL3t3+FFHwrwFoTKNxz/f/78ax39//imqgJiAKmAO69Mk
e3cl4LA0LSmN+VnQNYuf5tINvptDp7cfg9fr+R7Vih0kA90Ub7fETb9sCvH8WMFmmq6nYrSq68rV
tnFXNlE7/tJTV+H5zf1AXAo3KLczKoB1judoAvgyd1uVZllHlpIwJXIkV/qst8awqrTsUcUkxmRV
5uW2hAp5eS9bfexc08/OCthV9QNuC7d9RhYe2jdhofBZeDJT4owWcAfngrxrwusDpd2k9GmCHFUb
uRWOcQyG8WK4janxB3vtE3P31UqVsusfOEXNKdYDmsGkgxP2he67xWkHSEp1WdZL5n3QJP9tLkmY
J6b8Hd8PCscLnHdX3EQ5uwalxkgGxfmwIIw5Zm24Hbzezh8LdCBXpCYtF6olt6+luL4FHu+dym4f
nas1T1qza8/+/BRYvz0GzMGYv4VAPQOabIDe3j6M09Y1wgA7d4zGEKyTxlhmXOxpf8bjtNZgAMJs
xgiJeLJPhBNtTaoCCqObgXYZr0gDGvRxIZBiOEfVtponxDsWCZczPY8fWKnHxxCXvDhbM/pFqW6M
/iUg1QGJ57J4z53yQp/SNeifiM2rCgK2kf1WcHH7o6jJujkjJLUyY9XbgF8XctHRMwzsll2drZSG
gq5fWuVZh1hQlXNwiTtDNxc0Pzz3k3aKpTtWLjDZz+Hki/6cqnMymeG00j3ia9dGPBlFeFWCO3QP
kOu9J7vfhgp1b78M9MqJI37prIA0jHVyFQddeB3DsS3onsQRzjdOyDOdp8SaJg/JhWVPxd1KnRpc
cPph3g1neivSdSkGdevb5JidGiK8790CZT6mBWtez324P/6jssBkCaNw0E4hz/AfBDfqUc+t8200
PNVdjgvdl1RK8GzoXu1MHpuN6Qqy6BExrrTbbTtWqMvyGz0NmvPxuIVf3NldvaTsxHY/8mI1SQsz
xD8UlAbyWGcGTbXAq3XOcU5FWIYLXAloGZiFMSaM5huPJMj2AJWBhjk4yCHlLmzZAUvhWh5HL1Tf
ukq4xHJAWLlYLIESVsmCEOFlLfyEIo6fIJX0ETBp8JzoA9wxjrLaMtIRinx+OxcQbS5as+Yx99AT
zUkgula/gjdFqx/zAIBiBq46QeJhDmY4V2KI9uOrNRp8lvCrE6LVcL3rytHs4twIxmdOZNTBKF8Q
wo2lLZdbMUa9f2+ptrpAy2QhFw/9SuLSydUJzVNrHTOrFPLUGIvlXWL840fnMOHyG/gF2TPOdpDn
URm6AwQG4FP1YGU/XTlhf6pWjV5MA2m8GKslGC9WY0DJZPiNfqzLUQUxjWBTfbCJva+U4BlS9np7
1s2eleK8kxIAOO9MmW8CmBYsPLFEw6dtINSFamY7b3jQ/sMx7v55lAk7w4v7YQXv9itqUaVmm89z
asP5DK74FWwPslMEJ9+lN+jvf16Tfpvh8nmEfIURORHIFkCuvl2SAiPqKpgwmN8CD5tMMCy3UkTH
AdvjS1EDkoFhNVeXigDdOMoJsYqnyF5OjNrDF9sX38rAbDgf+y5j3ACiLKjoIkyaTOfZIUIol1AO
tVdlNzdXEhc09tLcffrzb3g/dd9/Ar/AJtYw4J/Nd6sqx7NMqhLInligvGAxsI4BNqiDH2y0XIUN
/8ykC3il8CKc/vzRfwWY/X1jR46zR4RBW2NfB732bhjbtgpZpMr8Y5NjsEG9WMLDHXWDYYxEXRXd
NPaMewi1MUrX0RdIPQxdbM/L1HvqYE9AvxNqRkBOI0dsfHmOss84Y2JogLa1vfqVz7Pmb/QlMHZy
hklw80TyGHoKLbPoLeO6y4MISg7tpzn+86/77dlnBsC1RTTCEmTBlXv7bBjNnImmnTvMyGtx8Gn3
/BIF+FbLwleK/Jxg9z9/oLNP495eTsCCMOsRoVEwUjK//UQBWhDakOhPejVpemeCdJlQ1UDpMFqy
EbiDzi8DuhH1yRYD0asFdZVzkA7XLTWnvFwTtzVxlQDjiBjr+EP92IyVOyFAyHEKcBzDdhxIB0fT
xqz60ajV8iDsPhfnKIno1eetTCoOxeYZ5r2aIyuZweclEo7XjsNhqvfhMavv+PjXL/+Pglb/t0WL
7Tnp/z9B57cg1fPhZ0Vo6t+DxfY/+O+IVI+YQVRjbNwhAsAQccH/CxaDuvkvDg4BoZbEJOwzZf7q
v5PFPO9faLo8TJaIH/nTffI/AneU//f/eNa/XJvDXcQQnryK/X/6D5LF3j75nFl2+VLEQZWUdn9/
u98+hxb+0nFchy7pbfuFw812jDrUSsVWGydGsvUHz/27CLF/fx7f3AtJ8yR1MXi3hJXs9Qshol0y
4phh/EVcRtLZwj7Okd0cJ3+eTlFGCUidO7A9ttUzdYEBRsFtz7uRGBus4PeAxMoLHNl7r9UuwaaM
jJr/dgvv/v0m/j2bb3/j/+f9/Ot7QlvjlpGKxbrn7dftbwfZKKL2aYqKtO9g+Nq3Gv6I02PRXfv+
4s+f9PsdCDyeDj4NCkPg2O8+CUCUZW5jNyRzJFkOlsU/2UUYpExh2q8B04UPftnbE/L+ywi73LcP
i6eL/f7dHc9tmOOD3TKZLrVNoPXmJrJs8sSR5XqtdIPWwjE+EnX+w48kV2I/FVqk3nI6fXs5q6Kq
WZxyRO4Y7BKjqjuMXGV5GNADnDntR22Id5v9v38kjwh6LYTD1A7u28+bxoHGKWkcCYErdKDHvJwf
doBrE7dmMz4zqfNRtivL+IyAzYoO2Tb4n/sq9H4EZltFMSa1AqAOAwZOAq2GBLHaZpnjTcg3+qQA
ph7oew2vUjfmV4ZWjYaNtoWfi7q1+rP/+AGBLIYCg+fRt933m9MAxqrax/0JY+8Q58lQnpiLb1eo
fuDEKNtP//x5+KB/e/iRTZosB6H1l8zzXRMLJfPk9FVXAsqg+swEpss47G11l+dmh7DIGvNTq0xA
aKNCruw7lfMMW5wE8F4gQDXd2iluiP8BPVtsyPhjN2y6ObH3EF+jEP6a5gFm27gnl+qnU/fec69c
GiJksMtrOdaMWZYS5tapk0N5UY6CxvywWs2jGnDDYvQM5XKSYUiRwEnBu27KoR3ToJnsi273qBVZ
NAfxyGEALBWmXFSJQCpEjEGiuCdKsbvtIKJ+6+HbcN+sagBgEg2AEvN1jO6nzWtshMYNMnEc/KQm
zUxqQqZyU/8YYRQc0rYrGSpYbQ7WHWUoDmlcVUyiyAr0zlzVGa9ZvniPrGlY83nY+ucKKwdmbXxv
SR/kwVnQm+4nVE+QOGYtzLNxFx5f5UtdvbTkm3NAzs3+e1YN4YM7ROiaa4rVg3acxUCOhwwevyde
5IPWmfmqnd5+cWtNYl9vc6Y6SDD4nLpbqgx8zrv9uc6w5caizjGfSn8wSW1gCCPjgXw8nbZ9YfUp
kHikE02HkS1oAvthYG6P+Q5zO6mSUWXlidc45UpEAhMjpGNeeG3YxbLGVJ/EpLaVCPMzNXe0IXIP
KQ/jDFzdTKgC9aBRKpNou0hEM2rK3ZdRmyE66c5kwLiOHTZGTtnD19qEq7AHj4ws8AtDNjmTEHvc
ApStiPkRYSeb7Lsb4nZHrgTnXDcJeq0ZGDSb6x5hY0z6WEyjypG+BZym7I5g+4Nh+TlKXN7nR6rL
GbFLsaMP/S5iqliDreCfXbN5ijC26wN2HOOlavZ8Kh5wKFFOozYkXAHCgqlWium3WSyMQLUbJaQ4
9oDPSMN90WAilniIiuVb0MESQB849XfSG1cf9sHUhRv68E3Io+v22w28gghExyRZbhlrVSep/H5K
pKrnjXTMfOkOahLy3GzXyb/rvD6YoKyN1p1dRQJc7MzZN85oO4pUyVxf0/Itf80IAkTi4NF5qnxP
3yFGUDVLx+aECT1psc/XFCoRnmiNpNKpqhjjgL7VNFQfNtPoVbqGdncuawfErxhNFdez3rmE/qKL
g8aT8F03c3ODJY/MKtXt/ADJBmbHYlBIrVevyX8Es7K22OvBZaTOAB7H0hhIwJhUxJGFqB/6A2iK
rsIE1i8oZ7c+4u1EBJbivTBo5xXS/MWFpwUzTR0pEYz5rF9ryXAkGYgUIU1IVWt0QPwytKkHUYO+
umcZlxy9LJiELliWw9KYaEJqmXuIgOaGd116uXvleyVeplk1asS1SDcsmchx6xMlTGM61CsNZMz4
hhZpY1SMCsapW78XjqedeDD6/G4ywmmJJzVqzOVjTRPQD1v/2TbmcogLOM57Ooqt06DqewLW5j76
oSyM4AcO/8aXZirXT7XuAvM0I7qSie7qs840s/v9rXZP/tr0fsL6NL9gqYyeiICHPm+JvGUc6hto
2ZqullWMtzr6CYxJbmyiJqIi2gwiluFqu7GUfc6zh2SlTkYh2s/5hA6bVM0WJZKz2uNVWU3eSvVk
Vj74ksH/NEJD8BJ/aZAmD6NsH+xpg0xYkHb9g+nt9HWiZmixY47eBJa5yA4IXKSXEEAAzmUK1gXT
atmqe7/Jmy4B4Edonp6LBip1iL8m0ZqZ5bkcaXvhvKFlM+OmtxKPYXMf+6imqtiCS3SSQJ0m2pjC
ebL1EH7psHIxTkBx8hXCC2oMZ9J9mVracJ8hrth+zHiagLia8R9xDFL119M6BDkcgrH8KQMZXfM+
dl/lvLavfmGP+uCNMF5Z9wNdYdyr58tl1sZ6SeUkb82wr8oUz+VgMywV3o/NMwaSkIzO/qrgzQmU
CVF3W0y9o+K5QduBktuCIaBCDDeSMqc8zsz3sPau7hL+4nbq5l5PnNoPGRMEFFu4GVceKmH/QGDA
RHjguTksHlQpSFrV1w0/3HaQBnjIBDyBMi9aTglTgqozgrNdF/o5DEWZsY9s3u1GTrbDmh3U7Vk2
5wBIcpM2RsK/HQklQ6l6hW9R7ziyzHudw6igY44xntzx3s/sA/PrOUx0uFDB1HNNMFZYI8VhKzNK
XKrmapz3c7sutHD3Yz+MH4QusjN2XCA5QFeFr0fGjIL8Or6QxPwwBxtee2xuhnGy3bZENbZkK8Ih
7Dzk22bZw0p9OiYLmDskbtBcn9i6JtZfzWC3o1SUyU79+u7j3JBIFvz1c63MnqsBkEXEqzV34rgx
j0XQ1JpgyxW5GmA+ah+lz4wqwUnKqfb7A7qb/LymA0hYMjDI7yEcVIedQHdlnDGvljxxA6m23Fv7
qvUh9ydjtf8EasfhsXcxsB/yKigxLkuyRWAgrLyUgCJDPOvt9uz4Gyg3x63QOkICcn7Vc1Zj9pFd
aVBnbmhckCs3L5goDAARVRu+WpGQ8mrTQfd1tlRfHwg+dEk45CdAp3OKKyqsAflyNluvQR+YP30m
84fApIyKzXHOfok5bIO4/C/2zmRJbiTLsv/S60IIFDNEegXYbObzSG4gPjAwD4oZ+Po6YFZlk+be
dInatUhvIiWTwYSZAVB9+t695/JTpXgF5/K6VjEXLVzHCjlpnganGD3tuz4D4MxAcXzPmWZfBdES
bjtj7bxebMoXCpEJNRte9s2GVXbtxMoi8I+BmnvxSFAjKWnpJk9qNhkV9gnW+3Ifw+X1XBuUky91
PIheiAL7R1nF8zfTjIx7BRLEUbNpMHCWbGpQLWhjvw3NlBPKGiEPyQNkywBHCqPZAQdBiTYL8kX5
4aDIjQsbQ8CVfeoplV5GJMNiH+Fevw/KAgZyAh+CdryaTaQEZa08SdNOng0zKCsfYi7gU5miL2yL
lEZe2HPUA2gY82KpadYd6squUG111OgrNCYpQZiqO/0ddDlEiVzogEiSXuKYapNe3EFxCPSVzKf5
ScJGhP0wmtNlUkoX5BS98RAqPEwUDqU0SW9HYyhKgMalfS8Hun+eNjYklxIZDcfebwSN4g2SO6gc
nB2Cl04D3txgP7xHyU17mTxnNNoqfI+HPHLdZBc0tfnMQ2vfR9VQHdjnaAa7QCUUZB8OTASKQumu
DJWhmCezMpYre3BagdJPttEmSKoqIC0nC5kmRFkcHdTMKfeyQb2xVRIFjJ2GjfNZmWw2RCtHi+XD
lE9tdhQtOmkRcGkEUKn2Sre46jyh1rG7jl0kQtIZ4TICo9appCxTcDhG8nc0JhXNHlpM91Yl9tvd
GWi3Qk9TzeauDfiLCKyi4UHMZrLr1B4yQGMk+TfMytrtkuv4XuXqdC9shDerPonVESxBjNWcmzZP
HEHU4FuAKQYcrtpm0tMz1NsItYbipsEdEYMxA2nFThXpVzJqDIGrPmDYoA4h67vTh8NDDIUf+Vw0
Ua21SUemskYhIMHCusp1DS26QsCgFfse/DHWb9QV70aqUvbN7UQcqQg0e5nD9IeqribGGF2/RITr
WJ5xVydl7/f5EMg1Oi2H/AK3mq8TJahR3jZ29c7ImO26FFoQkw7VzBPOUujPTmhZO6vMmu2ILHpt
sJMsUOAJXFLb0Xqz6I5fjxPIQS+A2MvBdcRVtVK1ZrpSrKHvfdKaXOXGMIVOFs0cDTk7ySx+GF0y
/GgieJKMJDSrhS4s6S6Mi5PGiw2QB0jfIcHsSkDq68YgBnhNaAgtGbuT3be6tifdZ77AbxqwmP6Q
Drak3uiYvwF8gqzo2HmsrEtSAayN1XcwPcKCIZFnIhasffJJCp6lOihfeoohomhgH/a+qCuHkVYM
38jP6si+SGST6hu7H0fWASs2vdpWR1Aeoh5TjuOZnsCmUtUbIw4m04M/SCTD7HQ0emDSTTThpWwv
bJ1cR6wCNdtouiCZdfb7BXPOOSaozQEboqLD1wgNLAZhboqCyjjnFo71XO8SEinaDW9vS5lWZfLQ
W/14D6ZwODk1ik4El3a6TwXkLq9H77GXBZ4+3r/KuO36cTggKhBPCDQlxwTeTJ0SX47fA03LsQQ4
qtzMknKQHkulMdmSLbkUDOfzdaUYMOJsBc0xNG37HrqBApCwdEQJ/HQJOxB0nJC15Sw5vkJZgPc2
6cdbYypY2ObYENchjf4frWip8JkKgJ1FUvm3C8b8LSVBYiTTca6+mUUCVz+yEwZRGOYBnSOOr/Ib
hOr6c1dPse3DPDAUDwFNCwa/xnfnAQzixQlLtQOBx5YbrQo9UeUqaKr5qWlrYzxq9UjLrklG/RLJ
KAk9UDlYiDNbkTu6zRzpRp56y0MhbtDwp+RlmoJofTM4tZb67oi411PGqX5UJg30CfdeXGW1gMRp
9nW/yrommVeV2pgMBzrL8LWE5D6IWG50cpuwFAi5rIGi0mE99gZRFvc48vBDAz9K32Qm3IsxKdpT
y9yP9A5ZWzOkuCr7huhovBnCQPnBthAkOJFUVdmD6ILfNmAIYERO4Xoxh8uSMgT4GtaUSS6RQ0zq
Mo+Tp7PVpN18c20iOnfqVMT7Fu3wu+tO+rR1prqzVgB74nA1A6Sh4NHN8NXosF0DwSrg+lEc6UDa
nKz1+0wM6RoUMT8o8w1M5YlUUVSB04El3ach8mpUwIAESW5JNi1xloAyZYC9AaH/y8xLTLY6ctNT
pgDgoOzv40uN+ezfCR3/H02s1UcsBHa/o3bjMDcObvyI3sJ80NBE5h62kyDwKxSjVxO1gosIHAel
X8gi2tdtXFokoVrArvWxnFc6nDcdYAjQNS/g3KtsJ+wGI9ZLoRmrHjvOgWaF6XgggHCEdiKnihzh
A+2xmaQGJ0kLC36fyAXHHTewIdhks2zVDikDt2jGHATip1aISY9bvmEYJSxDcc/BWXHYOanmqjeA
RMA/zDIcLlM9nb+PbdueGhKQvmNlUb5nKm1u3xhLjQ1+wmd/CEHcUiCwieJvG6paHjCZwF7m8Fi9
1EUb2MtSMGl+1ZZh5ncV4W2XhigAv8SJDUgPlTt9h7xW39vRAeHDSW0kSk/M9R0iYTvfmu1gPAMr
scd93gL1neJhvpWkrAObywwQuKDGrYqnD3QU5thgwR5JTiCE9ZAjk7II8z+npfPAVCp3t7FhgNHU
sR7Sp+E1SD3aqhkPpzH1KTrp3jlBOIv5mfso2us19lzfMMCXUPp0+qttJRCNtNJoir2Nn7Bf2VWd
HJq0gK9W1CVoqKLMgJjKYCSWs2gRk23sgcab1yTIxrrMxZPQJVaH5DVX5SVd5Eih7QlyfivbuXkM
7Ka+krEuG19NqyigD2QRwwQmGXpaQWrBewymjCeFYg+83ah2N/mMFJS5XZo+G8LhZIo/2dX3NW8z
e0wJdWKtdlUqyQRuKCWZfXG+9MxGmJLqMI+HFX/qtFdDUpqvsagZMzJCVNgMiy550qK2cBlYGLW9
QoMADiEMJ/T6UM3KdCto9/09TOgxCNfh1Ml7nb+yxY2nRuSw05bGJHwxlSwQHnxMXyvBP9ahalrF
ymjLHM06k3nbX/IUr2WdUdmEiebIA72U5MiBYoK21XGg9GVjWPNJiWfYrVNPTwGHMDRJH604rG4P
papI70a+W7EZOsXwRQ+Cvm7BUayk7nQGQpg+GtbEsPavy3wfbpytRRckJoXmPi8Tu9gnZWZSAdkW
ZN0oXPo4CSi/KyCp4/N/mDky86JVuLn0Eq+rXs63gxO2l/9RBOk0Q7mnHZ4VIN1UNu1djbIj3/y5
dfzJbIGVWjeRXJr44X+m2PwyNZlSOOHIzSWhqVZ4QBA9+EoIwlzYoH+juXWR+eB9+PNFl4HF76Ma
29ZpzhE+x0DMNc5GSljIoorMLkl3j9K16ylLhkRa29osXmUgCJa32aGC1M6+aJT/VDF9uLLNPEXH
dEKS5TJE+uXrwj9dminJslhrSKnDbMhQctcYGiBxPIlK1U8KGv8LYUFLqqu6w7xrW7gBQbauZoLv
v/glzlI1f449bFKSyKtDDOagE/j9A5lNTru65qeww7zh2IKWZ0QrAO17DDxiW36gBuxP6C2IWoSR
RWpV2+97o4aoZRB2lUbUrxaEgSP4SPlKVGKAYC/j5ATw6ItH5ZMZA2uHzjTKxGetnf92lgR8Og8Q
sqJUMegrdcUJrXW3YvxogLszR9o0GmnBQe1ugwTc0p8fmjPJ5s+fClM/LiNGRBZQ4rOxmyHzAVYi
9841lowVR50Gb0iyelsbMlmrShbsBdPyDR63eBUXo7apG3f6Yhz6ccqICAC6CkQBg3tmnWluFNNB
+xCalT+PHTwz2QnGGktcjzkWX6RfLhOvs2eVgQiyF8FsR9fOHf8a/mAFN3XFREx3jvAZSk9iONz/
+Wf99CouI2XUz4wzz+XWgOAaIW1Ohnoo5jVKY+WuKNP6i5Hpx6ssIhSWFxSGyzDz7L1z9D6wCUJj
lGKo46bQA42vFUB7+se3B3HG8ostvmpEN2crSwH1Ske4Xfoj/9JOLl8EviEt5XaK//mlUGxrZBn+
RJacCyZNymdbBV7qmxxejkoZ2CQfJ+q6lgBw/+k9cuxFdYUaCp4TafS/LxLI9UenySnX2RZ1DyFx
sqOhWHxxlTMwCi8YugZ02Gi8DBc9+HlEmmk6ikakfOWrljuuk4X6zdbqvI74CdZpCSTZTAnUKSKT
iJKspPaoShowWmB9kTz9YVNCKKUJi9KC54W01LO7GNpWrXRmXvl4qoGE9Mv2VBTmMRtJ6mziUV/p
CCO/eBE+bEpcFFkbjgM8B4wAz/Q9NgpgGdc8osVyktWpIGG+KppvtGC9G/Rk215tnVUWM+H48+39
7IdH+Y5yAT0wcbzO2fcVwJNMJeb7RoZue6oIXBITMTwHSq6daiUUPjxm7TKxau1IeBklfALh3wm0
8Ytn+rMfnmcMMTg/uvjghRBdoLQpxy4/zWNI03F5ypNl/Ejggx/SuzjMqlN/MSz/+LsbaOSo8xFU
qChqzlZUi2O3XkhadOz51RafkwSxpZpkBoauH9gA/xzUZrCzw+KLO/7J746Sa5HQEN1Ayp1Ydrxf
qoE2UBhERlbpl4BffJc64Egnh4M3JpTHsa3T1ZTCV25h0a5jq67XYYexjJF2uP3zE/BhV1kkZdBx
qAMxgiB3/P2DjImTEtbjlNxnUFQ1zF5O1dTrCcESX2yjy1rx267CpXQ4XVyFigOh/O+XyhB2a61J
5Q/SNN3JjHQ/U1en9Z+/0Mer8BTxOhnCtZcS7+wLTSJCSzwOUDVUtd5qcR7fjoq0vnhcP/5sFisW
axU2YPRY51KoVgykuM0kWVUVp8g+ytMtYFrkDD1ygD9/oY9vBkIONvyFKYYi1T4TWASJ7KNO51Lw
2BHyDpWhbNrYsYByI1d2546OWYZz9wtu18eXg32ZEgBvhsla6JzVPLGslQaZZuk3tpJuJlPRj2MW
FKcey+mpaTXVy9GgeVb71Wr4yQ3kwpQDtoaoTVvkcb++GgLKduBg4/RtbRzviWiLVpDo0t2ff9XP
ruLwk7LmIWLmS/5+FTMYm4rA89InBcaBtWU/j4lS3fwPLmKDueBVN13tJ7Twl7e87ygF1C6jUaen
xm4QMrvuITR98YD8dAz9/mIh70O6ZDm4imz2z9+/C8z/us8LvACIJ4xLfegZK1ITnWglkW7PwNsT
bo3jrzGimw78n4/5NJX0tYErR0lS7HJTA+zQjMpDafbOy59/BPHZT03AO3nzNrAxpKy/fzytH6Fh
0fPzIXz/rcah/NZV8tYa5vKok2J1yJqpxKmOpx2Ppt1dOHC918LuhksrnCJQISPDQZEMT3/+XJ89
4P/KZF2wVh8YfbXbTQYT5dKH5JATOxIzu+lFuHJzKz3Msv8REl63EZP7/ufrfrJ0GMsjsUg2meY5
y5//8lDQaHPQ1PNQpBYdFjCAtEgCJouDmn+1Sn08uPBELEJsxIm4uVCI/H4tZpjwR0DKwZTJEQ+R
frTKs0lf5xkqqXZKVb/HR3kJL96+NEmEg9Y1K18c3rRlGz17PNHus8ksSkI4YmcLWOZONJRaht+9
oQXgGVLCXCg8PFttsK1y2/eA0lwIZkH+Aqy5fUgJ/vBs+Jl7XNHV31lTNzD4I+06rzPUFFourTsA
OHQCdVrHK1EJVCutYT9BN3A3og5q0rGk+pUe9ZMHxkT+ivDcUdnCzm9cTk02BFVHfI0Vjt/MMHZu
yTTJycwzi9vZDpQngYzgQnHRJ/35kVlu09kvaNqL0Zg6nKfmvFqIDLWtVIYGfi6M7nVwAnWrooO9
pYxQb+XkfvVqfPLGAvyGAQX616FhcbagFCiLNBWCpZ+hJ7ylyu6upsLQvyg+P3kRYL5oOi0gfJji
fF1gh4kT4XLrCjKo7tRCl6xYYXzlkPXwxYH2zPi2HDBoHlAVLPsopo7zfOoRdxQrDIlydUsQjNDz
jFbb1B1Fr6DSIO/CawdVMLdWeVdirdrWQ/4o4uBEWyo4ar38YvH5+AsjkVKptyFLcFY0zkpPBkhh
2vWQeQxFJFuD0FNkPDAL/ulzQ82AcpdjL8sA5crvr7+rhYi2FJBQYL3iJ2ge5qqv3YGQM125LEG7
fFHhfbyjXA/0CguNvkBZzw4yhpKqVJtcz9DgQzQGo3aGzQEG4kb9xw8Pl4JhyX6nARY7F+3GTP2w
yJF4anddvQfJUvgzuPC9CXL/i0t9cq+WEhl1/XJIo1g/+xVTRBt2xhNDinG5wf6AbbYXyhdX+fiO
801ci02Sf9JCOLtXjojUdBz4QgEaGm6TWR8L5hx+OwL7Caz0K9T0p/fql+stf/7LNkRKnErOo+Rb
1d18Jy1ydRGXJ5sIks4XX+2zS+nsdaiSdRNb3dlyUrtNMCiCrxZW0MgMwKg+ETz1UelC44uD1WeX
YqODQk35zwBy+ZV/+VahNlSj6JkbJxV0ib4lzUXH/3RZqq2y+vPLdcbFXNYUJPG0kDFYMTnB2/X7
tXKzQBzVIpsrMPe/SqvknG4kxPjheyYSuSSGrMuNju1sRsnV1ARu09u9tiIZ+IlZYXUFW+Ws8Ocg
RonbSq4wV4gvXsmPD+/yIXmoBCpt1zx36hFpSDpTxyJrjSm5LwIgf8gY9YuF5uPPjoEfA4RGQcVx
+vzQxWCa1lFvZ76G1HAbBXm2l9KaV0Zqyi8u9fE4hPlFo95lH146bWcPUxkTo4MbAcxdPBfpCtWA
/Tg6KGwm0Y4kEmF0C/3emb6qYj++nw6NKb6iyX9y4ju7buBO82RQTPv9NJCGUIQheQC2aHcw+478
8OUtN7858KjPlxoJrceJvNttRDbuevHYE99n9/HDKNJr1ezteyGH+Ytb/fEm0IqxLD4lLVUmqWef
MHTbscLthZ5Pc7o7RQ3Li06lqxSFylcNu483AXYImxcWFBZgTtm/P/oyT1WmN3GKKcx1v5Pd7ng9
2qxxNaiGsgrsmjHyFH3VAf/4LBOPQtcTcAF9aTrhv181qZAjyIp+SSmN5sEZ9OkWrhoIsz+/2MuH
/73aorrTBcsIBj9NnPtPKjMgcCYd6cQxVjzMBJV5esd0Dz01eRQos1HL9IMz7BWmkYAAkYL9+QN8
8j058FMuG3RJOAUvf/7LIpY2s3C1XCQ+tbS7htMNPioaw7s/X+WTx4VyEqzvchBxfrrGfr0KCyVa
6waekgz0/hY/6w3t2fzZzNhv/nylz74PmAdIG7rLTm2dLZSTDJV4UHpkjaobbIIq719t1a3u/3yV
T47Bi1vX1WkiUu1p9tnjMZfQeERGvNaoEFECKQ9pQNo648qeANHEqRuurSYjdlFrUVVkcB9Ga3gT
aRts6K9qa6RgSOSxcvqCZvf/4KHisVpOYY6xnCB+v6eINhlODQ1CpThqrhrUwT4BdEC7ZuJj8lZD
E6Vh599UpCf5Hf3aL67/4R7wu/DULOYgW+dOnC0OrJB10Jl64CVJnz6Qq5te2E2Qf3GVj2d96muK
JFoRSzuZqvP3r5kqQ9awK+PMRrE30R2Kom0yBOjRi4wJNkmZDoE8DoJQgRR7nUfziyGifpuiOl8r
hPSsayWzHyK0Bqufj8c/8pJexG+Ye8q/2/+9/LW3sppqEt3an5bI//Pf/l9znKIcoxZhFfu/206Z
FZd9+avr9N9/6V/WU038xTCY5ZUnk3Ec59v/dp5q6l+qoMiBLr0shrxZ/zaeGvpf9LSWyo6WDE30
pbD7L+OpIf6iLFooSqzVyFB4EP6B8VRgxPttUV7KF05tqqmCkmSPoy/5+4OV4Q7KZ1TePpa86Hps
9OlQiiwnuwCGb8C5m5gfEpW6BiNeqdL/arJH26zewzL73k/6QQP+ncB6XEPHndfVVJF7XvY6KhtL
wdRi6zch8YJe3xggKfLgfqxtdwOS6qWrKtKYR7gUihyuCEaEY18Ej4NN6JqlFig+guuCRPIddgoM
VAQGTRXjAzUUV1o3XiNXjf2+JxlMV8SFU8faXT0cUO8BGqnDQ61ED2Pc/tCSCu84gFis8RMqc0zm
q6BrbA+bbcof1J1nRcGr4PAWWfKyGM3TaKfPmi0OBkp8eDeSHPm82wtUSeveTU+BZnYsJNWtBtVz
iz0VoJkaGtu4FTdzI7V9oGTHebKfNb0sL+PYvKEfRoQVCHfQZqU/uWW5kWly1VQj8D+Qf+APmmv0
AApxPaOPInCX9Iq55dhUbN0kXztps7WBr/uaRF5ZhWgiNeuxxVow1wRZ6hD9EtREibvkM+v6HWiw
S4nVzzXKWxTWa9mRmCXHdT3X+3gc8a7oe4KvT72qL1FXJ8wvixgOpSkjmzzJIflV9xlzQcQ49oPb
0B+JSdKADFHisyBegKp9y2jlQWMgb04BweWzVlxMhpGtEwKb4L3E5NDyYYbwLUVJH9nztoLmSjJ3
pCEor7BaNfAsouAO4gbueXP24NbqPimRqwJOn2ca9TqJgEXnNia3DouIk+451uy0Qu4kCnYyhzcQ
1baFLctViJF+FabNEdfVcagCkEMJXGSlzkkqsstnCAI2w5GWaKJe+rWwNlpj/wA02ngGOm2cc51X
Sh2nQGyjc+jeekOcEhfvhQBF4KXAkioGEYZ0+PdgZqtau8B1ox0jhATZ5fRCOup3lwzDyZHNZkJG
MWf5o9Kk18SwX0mYqghj74Mc+TQww3SkDYu1x2MnXTeJ2MZVMntxAjZwMJxXCNZbthVjY0G+81WB
YDGB0eolXXkYbHUXiPZ27LU9ooqTXo57S4G43E9C8VJiSLwKme2G5+cxoPeoEp25cjoYKc4CAh9K
pFEST1Utd7BQKz9QizVKMXLltQKAcOeyZZo+/GH0sUZ4V+FAANuyZqN/GqY55KdoX4mIA3IdvRma
8jhBvTnoobGaeuMNRO9LTXJvqEVv9CAJrxvNe622s7fOiu9MAJujLU66OZ30PPZSTMda2NkIHsmA
M+NtYgmI3BWRsuONqyDUcyb3RPb4QySTm1CS3lHqd1ILbyqh3Mbk9yA59jSJXNW1inst0YUXpGID
XHhrqTMSzsx90ksJuEa/NJrgZV4mkrMub2qnXFUBpKuq2s1JiSMucX1TUXciwaBVuOYuqMp3u832
ifNOy9TC9VHeDULhEJKqXotQb1XXXb9xChaIFGq/2VrtLhtqpKW58eZQpu+pQfNNNT7qangMQlrg
ec4PXPNMaYV2z39J/bTD0Qy4lWSpbzyigZ+l2mVuG7AFpYQKzWIjFeUgrG5DqnN2hT+02Fu1ubHK
7l7OzYM25Fd01iu/HpttiunZb1U8POQUmNvB1WG7VdED6YwrCwKeTN2nONHRipYXPQUwqvx4l4O6
XrnWo1s8RM4DWeezD7ubXErOGCSz3/Rxy8I/9xfEBKMj1B7Tut62boC8dnorF6X5EsDgTtLYxA0a
hqYdtbXILL8NFc8c40scmgzdjaJj/E6WgGWTVoCMviNCXefV9ZJhXtHRfzDt4to2edm6OeEt0RB8
TkFreVqj782u+xbb5i14eL/Q8h0kh2vN6J46E5gkfpaa8L3aRfPFspYbl9HEsL+a+3dkPdVWDwkl
0cvkphv773kZLqRVd7l/zkONe8GtBoKigxLbnZm/DFGse0CNb0qpbvIZm6xmsuTaU/+EWrDCMxGW
nlqU8a5V3FeAwXgvR/0wqMU1SwECJmV4IoNvvuvH6JE23asVWkhF5dtkaNdhnj2znO/rQN1nvTtj
fcfAILpHte52WkcnDxT2HtItb3PMzw3geZPRS8VEFwweUkisZOBmfXUaD0AMXxWLjBWLjpk328Oq
ytqLSXPesn4sVj2+qrVb64+FlWNEtrJ2jSXlahyMkzMhhheh+/dAsb+ZtLxjlRck/hYxIHDb6k/4
x7+Pg/pMdNxhNvJtXcbkBEqixULXfpvH/oiH5yqmJEcLrlSbqh/x1bIyeHZYPBUikRsrjK9jfXrM
VeVHL5A9uEO7NybBaWjJvrBsELzgmO30wijb6zyTLyC0bzXC1zyY2Gh/F09j3K3aZjzC1Is9J7VJ
sBbWspU363x0d61trZFOtT5J4hU+EO3dTrRrbucDC1d9IkZ2l+pK5DMHqhgmd7c2viBukDrzurNk
TNaAF2n8MYYCgwxDtFbpj61bXbJ1pB5AVriyAdIfULN522C608pNrEw3WY1qfsAxu8FWdy0c45BX
zg2WCkj9cwdguMfMOxsy9uMhfG1GLJW9q1zpRvrWaA6B64t7rpiTC6oZWPQEZXjE3TwNgEQJ4W1y
Tw7TGqYwOYNxeRtXJDrr+JFJRt/VJXpmDhhkoVj12hH9Zb6UXG130rLsIYPUp7g6Ed8SjXyBEa4c
10rtHHuHVGNycHm3BnVrGETbIAwrvU7rxEVcfcPPykePENfi1kv7fWuql2nrbqN2kFDW59Ejk4Hl
odmQKLrJJps0M7fdm6Ge+gL9d2w5r5PIW/SOHdFbpno12ckWA863MuA+WZy3IUKPXjUk3JL0BZJr
dNSn8YjSGGCTS/KBVi2ur3yrVw6QnQl7aFVAj29ygz4+Ifduh3J6LPN+WxBAgazDfNH1Gd06hmtE
86DELXMxnjRbwlWIkcU06pG39GA6+X6SxZvsUWjXbnwhwxFaOE5H5hXxztKLYSPayAA8nd4rsUo6
fUCMHWm166A3nIV/K9d4Bsh5V3FEVMhoN7XhZp6ToQhj9nGSOV2MiZBMIxGHqa8DHxDu0zDKbjNP
Ut/qZqutpNajwsbSvIlIVfbMcNA8imI/JaiQ7+34TVFeYvZ/EVWBRpW9gCSN9pJ17tjr/YmVfGJJ
jC8ANr7Y2AzAoRmqN2C+h4VCvdUmq04NA09pW2WTpzCV02Q017LJrqxJN9ZAAh5abbq1uvjbME8X
0OhPTZO82J3derXd8mmwY6+1SKae2cLhnsh0ZtJXUQoE2cTRgOxv7KU/Kr1DHjErMTkP09XAjotO
c9cZ8kJWgepB6LtS6NHiC9Jv2pGFGRH/5VBj1Db09uiMrb3uFOUuH8YtEU7HXMMcUE7YhHBLVhx6
j4SD3M2V89AYDgdW5+9hxi1mjZzas2pD5scmsqp0RdhOuUGJzKuFYSODBO3pKIqgLKSj35c22dlq
yaIDVGxqMQoaeHwIBD1NZBJDKmfFbyFLx9ZEDm1GqgBeXYpkkhmYmr+kY3cSomk9XTjDClf+JVMF
10eZb4BnaeZNHhY7QMns37K74ekjkjPQ3ltZPgQB6vAJaDlBUlWvAwqY5nsEoTQHMnlfNGG1Tif9
2GjTs2IDXlD0FM/QON1rQX0aE/0+DyymdDPhtd2RZxhhkjrcgz2VPs6F18btL1oV62eojIclgXcy
h6MR6fuQ3qUHiGCJCwbhkFBQGWV33RN/7tW58kMr5QXhAWQBVTiXQP9dhSax4W3WHzFepb4280Bi
O1kRd2mu8Nu3fpoGO1Nxr7XK3bfwagM96raAL9eEfj4miii8oCnNAwLep5SIsW0W5t87JV2btbsH
yumcVAdqVt6m3SGNrEtjsTzz63msRZswTS4qGB2UXYS7Rs8l8cv7Vq26vZrl7Q7pc7+xFLXbycq1
Qg+H+z4yWa5detS7qWupxllWD0QyqusWr8FBr4vDbI4PgTSOk94Qfh27Lz1SxnVDUtB6cpsVCuhD
1SmMBrJG2cRYgilT1MkzCazxMPXgOm7dw4geZuPg6lypw/TcZJUGUM68RvhEMkCDIpk2GY6L5klv
85NWxgsB8xgTILwOSt1eV1b6ole8jQZucR9Hx2akN8XfqikD4bDUelFvIMMvnHPA8BgZkK2gysPZ
jIN9kDHM8+RVaNF8NDrzkJs6HXfJkjjqyhaWd71Vob/5ARP8tR2ql3qUX0eR+dKa0NliO7lsFfxR
si43Cg6FcrniYN7YNkS4GUcNVSx2Wf5PDB4LRa5VB+6qwCUb5GHl5RH2vMQka8fiMGP1up/n8QOv
65vm2FeE13C+qHHqYq96J24JJecc3VnF24R33NLrfIP5bWNQW3OCJfZpIuZi3QIZInh2Ft8j7GG+
E1URuHv6V3i28WekVXZiMPgiIryRgeBvEXSi0nOJ7giwj1ijMbHPmbOyUgQWFjb4kdRTKRLh57Ai
K+s0OcpzQhwuhWCbiaO5cDDIAbmf29znGBLDhAHUiHdXLAD4uH93yvU8JX7QU4LoMBTa6wpqX95W
HmwaYxf16a2lXxH6gJOB3o2n2fgFp2ZfVdPBKOXBUmGaK465iYNmJi7IOrpLcK7Q6ucijLA6Msb1
jA66jkVuGDu6cdOqzyPpzXutMkB7YqAkgNIqkHgZjnwaexNHqpwfpW1RxUwXAat3MExIR/R6E9j6
lYZ1u3TtrVuQR1AON0UamL7Wkoddlse4US+QGV8woYAoUzw0ZX2fV+Yd0K5HMYhdE0WtZ4pm182k
EkTTPW0Ew6vc5hrgr6Ay0aiCtAHcpfYtKPEvE0JXc9jtnpPkMm8k+Bmo7mHUpDvNmt7r2ThgGTU2
BhVYMCzH+Cj3UuZgnmpGmH5nS/NNzGUZ5DwOxsUBMMXgzY0LFYL32MP/eGi1AUfBm649DSyI/Sxv
4n6Ktn2YPR9zy71gGHHR9yRBjxmH6z64iuo+25tOcCi4Tp3jjDWt6EdjyxPiDd9S861ScZpWTXmy
GcgZNiQhK36e8xfZXZvVC9ouf2zTYmUr/aatqEnURPW7JmYjFQGOscumhueJjR0uUTd7BSbJlTlG
d5NuK0foze0KUEe6kX1PrW+rl5Nt3JcpbrFGK0CZkuo+1bXYpdBpym6d6eW7ORNTAqf0ssbdOWvd
sO3qaocL+bJqXJ+U8Z1VN/cwPutNMb2YifkCaMDep+PfSTbuEzoJJCpeSVItLs3ZJgNKeRd8oidD
BUGgOs+FnMtd16bvJYGFyKmn/nKaQI+QxulrVkSrTeICbOMESZALtKeC57ax05w4hohOXeJ4CgMv
woU6ZSvo8emgJ/wlRs5zi1j7u47wdY4thQ49/WALQSK56NGSH0wQskfAVGI9CtoAA3FAKyNQZr/p
zH+NUf5/X/l/sab+qad8FxfhS1XWP35tK//8O/9qKQvV+IuNBtOKhczAAXf+3y1loep/oXykmYsL
VVU5xP+7pQyvEC8SnWjUyIvqdNF1/FdLWfzF4IAmtLv8k7mv/o9ayuSP/t5RZuKlu8vFGSNbeGDP
FaDUn+aiuifSI79mVvu4JJ+7BKttqx7Huo2GACOtcupiSgIDg6hH2/GBqDJWDxm9h/VPR/7fIHtx
iEvTVyMIecZIJo2Nir23slNpG7tZZOsqXohT7CuFUzer/6TuzJbkRq4t+yuy++5lGB3Aw71mHYGY
cmJOTCbzBcYciBnumIev7wWq1EWmimSr31qSlZU4ZEQgAPfj5+y9FzjMLbS1bUux6MdGFVIHEr+1
eCcCXXaj25LWlQZU8sI9JiXdBl9ezeDDVk4TXRxj2OYuTAwYxlvscfwM27nJCm9veX24viqmzusi
ErvF7S4HB02oT6SGW1IzBmuw1TV9WL2Xhbqr4A9A3u0Z0uPS7fV1Mnl7zA9bry2epO8c89I7Gd66
JEbDpZyfuxqkcqausdgeYvsWXn1IM/B6svhjGEFV4h4n51bFdCKsJLo3SNA71A3ABzE4xamZ5Inh
brXRorqu0p6TxhgHB9dQzj5LVHBo+2dlPOd8FEEOuZEPYWLTF0a5UErsjrdGXl6anjg6wjligbmO
C+OKrOyDdIjE4E93XXFAVbmQEmzQFjfN+W4BhOR7AVqvqH0c1Zp5lC53uaB1XHeXCVEcAo/xtuSC
gv7b+YSWENhEt1V8wtS14x25o/mA4Aku5W3R31Y0qvlCE398qM2byIjP1hcOUvdAu+vccvUtLqbQ
W17rZHgqSMViI7E2duMec5/XNCS+7PaxgY81zs2dsKimKOknzIbrXdGZfNMdfWvZiV2Zu8cywahd
ZcNl3VdPeUbNpKzyLFPWSXGvzXUXBkNAZ1tS4sd7RXAPJepD7ec7LPHP3hzcU3o+fLtvCoefxp/x
FA0rJc6IIbypXLnvMR5yvxX9kdShg4tAbv20WWU8dE1wTxb8IY8Uqdv2oUjloW4F2YbDZeWN5776
ZKWaAM7mDLDLwBMw+N6pTJODqKPztl4M3AQ1aAvy44nFY1C/GwOOUH51N2QEQFAbjo2+pOmz8/v0
1aniAKmv2I1m9qotuc/7W5szCsb18wpA3ZZO2ClzQN3MqXOeSk+Fau2NzGOwhKiZuZ0y76lMnPnW
AWF3kkF5Ufa1d7cwHLio+D38DZJurvLYvZMqBDTlhmD4kn07VMw2Es+i26JoSqHWC9u+jva1TD5r
oCChplXIMY3fbFC04PDLqbXz5EDFnOxrT7fE+WH15qtA5Vrq/jGegrdusJknec41sW4l2qqp3cFr
n2+7DDnr+oZm4AInRfw6J31Zbceh+iorcjdKOubnIuDZtdcIF8/EzJC5boVHRxbnfteBmcSafOrK
Sh1lpJJ9YlvikFbiSJMX3IAAcOpXgzraWepex0gv71K/qne4rEMmWXtdO2HuLwdDE8PQpHsjV08y
aM9LOiVLFUG1oW5X3hmZekw2kG01wzlMw9+oAv5+AUY9xfQSZdK/KXkEUWtO7IzqgBlmL/xbqjyK
w2cPpYUfTFyG/LaYUfSI5UEEv9NFYSn6m/UfJutqDVyDMtdN6Hv9g11KBEt9rg7oJg9loM9APgH/
1P4+we8I3ZL21CFtbSJjvf3UenuISemxWTrsSZpgA2C0ZzbDVAqQ3trGRv41z/ssRLN4P/Q7V9T3
Hqq9DfC4q7SH+8RPydDeG+U9sK8zmis3ckoftUHoGcFNCMFh2c3Fbt2GDIzXG7ASdwSMQqufz9Zl
uSv8U5eC/IuLkPrp5LIviUF+KYv2whssnPBrOq7cL513qsz4XA909IeZYx3JVKk8tvWw9fvkZfQ+
+sM2Jo/PL9Qpj91tNt1yj20GWXHg6p9j2zms+WiqL68JddgWkscQ6JzHqSo1OTZI99C304Me1V3g
51/dzLmCMnsVT/KKM8xFEA1nJPaTqbgMBpQ+UklK4aNv3y30/bqOEZE1fWTZOnFoJKZs6ZLoq5b+
aWK5xoy2i13W4qTajMXzXOq79QO5bKyec9ZMKHAYUVx0bfWZFvTRDXZkm1yRIXWm7Zvvypnrfyp+
vo/1/VHxRd1CgYDfl2xTXOpUCO9Gzm1RukHvzuqQ9bSGBlbtALgSjq1gbyjz+dcv9q3c+Et19M9X
85Bo8EIonBD+/Hg7Gpz6iDb0IYEr76pPW1a9HJLdmNy0BmkTse4PSOr2dNR2FTgOJhlT9LtP/O0j
/fub8MmnWRWvuON+fBPEpdAToQt6GEH+kcd4tOdmY9QRVcWB32AZUt++0HU7q6cHeshbDydBIRRx
WnJ81qPca5fNQliowEY20owDPzxLfs2OmGnodkc2wsacWa+kOCXCuIr85Tppx+NaINSdu5pA1BfL
fhymiNGwvZUkXloD04bUvo+sM9G4cBQviVs4Zsmr4zwHqYGkbjyAjgozEf/GBvUufP2f3wvmFcSk
SPDXW+HHS4K200qg66lDL0ymqsbJjo3tJFdoE5y6otktdryPi/M2+dRConRw0FvLNWFD4QikbU7P
J8nolsdnyhySXEuyJBKaokV1UDEL3fjaifHWvl7M5NyZjCsGQrdzN4S/vrusv7uXEU1QOiMDt+33
Qc4jDJ/c6VlrezSSWa0uptnhvFR+Fomk+zQcK3t4Nkf/vHDvRwLMDCmOBgwu1VlfqnnDKpCROaoS
66hb785quqsJVqFlDicSbi7X2rMCNdcm8W/Y0e9SCv68/NImE52V2sQ/8uPlt7VIq9GdFBnC9vMM
m9oV3jYjG9UyaZ6vOBHmH8WOlKdjQvqNOXYf6lrvKkBxBKqaKN+Xb4ubRn2Aryj+zSZm/2gK+df7
I/l7TQngSLuq7L7T6tlFbcsmbtVhSmHHUhKbK2DzW4gkZG/t5Rc2sdDI2K8qxznRkTwAOtualN59
ynq+2FfBaH+UrbHX/XXmQGdsb3uUUQ4hIVlV34iFZk2TPJilc8gNEmpN6yTjgc5BQ/zlQNxSHypl
3zhmu1qmQ8LiXgY7ObrJ669vob9doAIPBxcNbvRG7/M6CrkQYFIWClyXfbNWY5YxHIG4DwUzSKMI
Ia4cYRNfrjvKPFvHJW7+edRGihW/qb9ZkM2/vYuBBCHP9Fdryjsnmat1R7Qzb0FPxJ4a/onVlKHy
81plwzE8N9tix1HkFWJNaPeMsCf1SNNij3f261plg4PY/eaq/Pspck1kINZjtfmhT3pXRdB3R6qz
cH+6xgWRo7dR5lx7jdw7Wl17Kn2te77qvLvyCm+XO7+ztSCw+k6qut59vDrfBrnzvAnrvfMPtVEk
5sbl7qPw9MRnggHdigrSEzsjc244p/pWc1x4LxLJiRh/Z5f/5of/ccP48Q28Wx2ROWAXMNkwcvpx
C4GWju8eIIazmj8jvPhWzcCD2RB6u8+z9pQP7a6xPpeS49cyH3uiOyr5YeF55pE5NM3LuurHSFzW
+9rPIQrqliwhWDmtdxU15U5RL4HfYnTsbimCg+237/M/6ubcq5L//VIi+FMh4Q+6wvZ/vv0Qbu6V
A/HD/wFQnXbzTf/WzLdvLYlS/1LHrX/y//Y3//H27afcz/rtv//rRfWkifPTSPetvm/JOBS+P1cG
hm/A4JsvXfryj9s33T8X/Iv6+o8uefvHFqb4D5rB9Sf9s7djm39ws6P7XovntbXDjUlQYPff/2Va
f9Ciwb/r4igHnRXwQPyLU/EHVqR1E3JRBrKUr4/vn70dKJp/IHnGhL+aKugPEZ/xryvy58LAxfz5
QoG29YcnA4GrpPHBq6//ARz0rfr/bl0eOP8IMQXkcc3TCHQnnkkoJuh71uqrMlryXNtZ47AnzJuc
SCx0ZhQajWV91hI91MYkMS7elEWQ0Zc27Bw1XiMTDCXBCpUPyqIJo3JZ0gOCZ+/aidP6CyGM8R0B
NcLY2TkgqN0IsnPZZE1Bfx8xhWlvBlsbJ9fNMyKifFm3yCrIptsuCuAHasIxvXAQGHJqDHqIhz25
258YUjE0aRST85Zk1XinbEM7W8kUAHT3MGHXnMXSJKd+HBCO9UlpLdtYLvIlIYf2Mxe9888VSDpU
jqR5vUaNl3f7QakEc0BGUxaiK0FEweKRV2JnC3NdmOR4CEAEzmyjrTFsRkDkH1M7rV5IQFn6Iy3W
NNvMqeJUZuDkuW/VGImNcNKeeOBWVE+9s8wynFrTOhjdKiGbZl3tGwarQIhJQbsT+aTnTdcFDH3o
JtSfaqzAbNsdqXZsgSy0G7OjycXgDL85qa0crQ+qXAwsJgwReuQHwfg4ggrPkeRlE5KJJS2efIeo
SU7wDa/jFYTbzUa+fCitmZWESQ2HB6KU13aXSQJrlwb6qyfQWmxoBg7TqdaLqODrGClkE1TrWMqM
Hq2y4zjoAhhJQaxPW0GsLNzS/s6YKjJZqZSMe8Iu3afUGwokHkjOH9whaYeDpTL7gRg1YhYptbuN
4U3wBYHMvdlNPDwM9gSAPmtQr258Op43iXKcVwJDa9jUaWwgdgmcjCOZO5hd2Gt7ztAAqibbWH3v
y405mKa8gRJet83GqRzBjGD0XVAMeTqm3WXeFpCkHXKakcuhFPJ3iEywgZeGtg9D6RKE102UehlI
qOjATD+paPdrhvhF1GVnDUkncpMOxmx0lz4SfuCv0KurjUMaoscZLh4a+htjSnhpBDfAv4mYdUxE
suVVY6A4mAjPRbBZutFV01l1tBsMAgl3JODP6UNFbL69LwY3H0/SSnOEAhqPjftEJjmfM3AaM92R
dWdn50sWBMMFvLFoOSGiR92rrVr0vOOa1MmgwLy/revcUmfaFwPRFQN2+W2XC68NSaTKjUtRza71
SJgwWsHFrhB1YWl1AL43PgH+fZQUxkfOMgQ/Et+QRE+Fha/3oa8lU3UjIY//vIfL6j6iqAqKczIy
8sXa6J657/MSZxqkrlcNyX7CBOHcGqU1kVSFvrM+GNM0jlfIerzhXOeVVYcTajrmFVFAgBW58phY
dsQej8YdAl6iuC1IA0x2sqj5kPEl8jIY4TNGn53tfi7EuBDfz4bbIj9N5XPplCA2DHup5OeY+F5E
KdlYPIzCojMmyPMm3lgwM16YRvkXs2xHFLjoZrblWJjdyaza7s0ZoDdfonGi1YIGzYFf2ahJfAiE
4aNUZLHp9uR62v2XOXGWuyhLIQuw+mbEhRUMWC/NuiS3UxKJ3N4alczHLeHVzg2nOD/foyMa6HNY
Fl2+IGFpci17zPg47gijWo7j1xh33J4Ma57ptMi+HfP4SrHZMPSBmCmsO3aprLxzszS9JaTZInqs
WuLjOAPnbrbNQEBusulwj+9JWnFv8nZuXxaCrR/p0OkXxs0G4fLuNBLpLeZew8NrWGlpo6joOZ7A
mR/tXFo05gO7GTdIQHkPcUc86Y7hYNHeMGlq4FBUE5rKgj042pLoxGUSiB5gRCJzJdG7qucPfPst
+uoeMAmB6U55mVgB2U9CJou3rWLLq8KAMIgPHYkUOYuQromVRkGIZDfrfSTVaRxNhIn4eE33rQI3
fhgGozjL4YpVCEMiWNqog/OPEixDs5skxR8wQ0OS000/FMnAZKOfDIRtoFBO08cOHPPnwptJKq2k
qT87dHPc3Ug4JicniTTotjYSfeEusiu2Jk1IBqLKqpztMi9JEGIEqh7MmpyEnTkk5JP2Vjp+ruLM
uxMdc0H685k5X5oIxK4QgEVfFTBvb1MRjHKvVpzzgcqQg720hzXRyE9igxlvX95HMcjrEHo8msuG
PQfvnmdOHkmZgwZShnjwYNc9jBQvW99qXrQF85CsS+e9169AZtI5kYy4RE7QFI2gvu7yNR90N5T+
fGM2rvFZ4VxHC2R5DHndYY7I7I2Gl9TBFXdWT7NNOPcUBC2l5uS22yTpvY8T0hG9tWZsemj1bWpO
7lt0aqIlVxfUHLD1yO7HcpdgEeKfQhkXJYY7D01VUAVIPtMWQam1MBkiLRk7Z6qJgwnLBfMrWq8W
PcXUgN2biMbxwi7T/r2lcr7DfpyD2wKTf7QpsjR7Ltid6QcvGYvZymK5bi18m0QDm/ZHMLa2j0K6
aD9wXxhPGfmgbQj7AtcAIyXrmarGFfvR6yagJGP5DBTMAxzRWiOXGSzVeivb4p7w6+RxyeFNrG5K
koYoEeS2tGPehFvP+BW9oDTYOhPa7rLh/eRwL9wLo6n5GmFU0Nr0OGtROvjjwr0/lXTmaCpVuxIN
hnvn89yMpG6aaCNIL2ySsJ3qtoQaXtH3aEqTWF1yXhHxdmPm7GOyKE9L7K+SM8eMJZ0RM3hkLK8+
9NM68cJdgAQFHGjzwYqLHEAJm3W6s6asv468qO4Ok7ZRwGH1xzEBLQGvh5UWpbHNyTe8bVBl0QGH
6W7DHTRL9NYD0eE7R9v88Shd6IlWOO3I7681tUo+TQlW2TwpLkZMM/rY5j1F2ii50IclXqLqakFn
+XlATjIc3GFYvtqNR4aW0+IS3Ln1GNHqmXw5oU1Uy4VsbP2K0lh8yiMrvo/nWMuN343Bs0ba5GxY
Iee30vAieq2trj9HkwiIQF4gjmLcYqRGh6NxNvxiehymdvliN73vEs8uwD00kS24R+HMQFmaDf3Q
mx7fD3mT3lWBwKjfphMLynYsRrffJE2TndtTjeWtTuvoDD9qbe/qZuhuKkraVwRdGrEussY7iLj1
UzBM2WvcTfAUjcErCZ8e7PSpXiPTEcI01cc+Ac2E2UpfYwCIQNwvRnCPfyY/q8ex/0IJi9HMN8fm
hT0Z0bKWEwQzZXqIhxudPaRuan61mnm5C1S9HEdBstA2JQHtaTBEeUvjDdCYqQpn3syk1L84bQe9
wWnjABPCEH+avQJhQh8zNZ36tnrWS0MGQZ+jy+/gLrSbCGBpvqXC9D+T4tFdTl5vOgwsswIpkT0i
wqk6yIebybCKnlpY+xejh09oM8fZhLgUMnpJ497Tz7KuR0K6c+2hiGx6fY/GbWS0Nk2IZOPJv26I
5+kRHDR9vXGWJbgjhRvpjEeW+wmlPLp6ErfGT6xrhkC3WTQza7OnEMwutke5ZLeD2jHqg1KC70Z8
snJ0sZtappBGvLJBltz6jTvuGxxMb5q+9xM9VsIP5KiiDBDjyslADCE+RVM5vkgljfuMFYOAN0SX
6Sal0P84Z3nTbQj17NU+6ORyXJaIqP+4UAE0oLgVaLe6CW2Q63YDAAmdkMMbRUajjtpF6bixxjnG
i2E2eQX3BhHukaGWTblcZzbqPY9qettkuWS9V45GxjQ7pIlRHYv7qI26EXuOo8/4K9FDnWYCpw5V
lmBmVSGyNBHq2bu4q2fnck2cKo9NsEh3U4tipLiUg/yEG781N7Y7aCTXA/X6lghdbW1yvyr1Zigz
9TZNgwx20Ui1i3C/cShYZ1TX6Ens7As8nop4ZntiA9LdYDxN+BY5diUaBTXj4dYl4s7rfHpMvOgu
HSf7ke9ZX5uIBj43vkDwRuzEeCVEUDxGndVb+GyCzt91IMQekjKu/b23CARynC8VKp2gIwoSSdT4
toB4d3hLZC1sdVt38Z7HpT9GAM7dXWQV8LOWygUFZsWGReYvxz3F1A7EEwWyu84XC0wym6IucGQ5
E1rncIhqDpettfqiRFdY+ugbJQZT5eKzwHOJPQ2tF2sNwfIFjFIrjREtuPjCk7BwzVIf2nnC4GSa
nb9HPwrBBarbxJkjnpnP+I6oGVJZS99c4Xdp60MRtOWlN2WDtc/iNYi+ngRhIiQiqDzs+tmbNuj7
zXTfV5j6tt5gFu2OuCPar7qQqbwj55BuvS1ijqXeuKTxEVQM29QUSSRuo5JDdiiXPEoJulemDgem
ddWp8wu/2sZVzgEhw9Q3bsAzF1TiSxT0ocvOYm9cJEJIA7uivReSxOyziEC6AhCEzlkyclPLsAB6
QQMpdt0rIo9sPyTgXNxOJYXtAYVVpmiu9nlw2c+wbPAg+Hy0fAyC16wR2NVqbz0Tm4aloz3gP0l8
uCvb+SxHGZgeoaoOH8ECIVgiXywYgKG1EKatxAjij0ZQowXVACvAGM1wFEDvuBnGDnhpbcjzApBg
aTFnhR7Zz6j/Y7YhPA1poA51wa21b+SQCi6uj3sB8gz3r2MniRm2hVmIkANhHYWDG9EhwPgzmCTT
Fb1/KGmMRkApWyBMbVngOShqL0tOlpfE3jFmY1ZX0Yhl4Lj4MbI2q4zS9Mj+j9eiotbDpBFYc3fS
RoGMpYWWLjcd+SEczycInXvfTPmaLVe03XXsGyN+FBnU1mtkexrjBTbJ8iomDBX3JhHP9dWU2OyU
2DeX7JC5Y5kc9SATc8cbzNU+b+LGZmRCU3nb9S4IvbxtIx3GHA+/QsFbzIO3bu8hibGBjVVhdUx2
i3L9Dz0n9eIKLHm3hNNSa8TDMx7gU+DOTh/G9YyVURDhnu4dxu0kUlnc/TftYCGlzbESunvIEx6o
0MCI1MExoojJBtnw3cqTqxt/P9h9O57GSXnjhxm+x3CF4qMvz03WiOImULpJ7yMPHuK2wxszfh7c
mPuRsemyeLcDWX0wCezCdTYzbI1pP8ws8bMeSEEbuauL7Whp193bQRpF970eUtOnnu4ztuO+ruZ9
zQG34ZBO94SZQgwIbcr4/NtyTpb+Iu9qs9uWtb2oXTE5sY/1TOosrGm3Jkcrc7S5s4pOZ4QWAMZj
XJOazONkFWTPuVbi0ffKsj7Tql38kL4fcZ9oRShDfECG3QXKobljR0XLf+jm2J53S92P+iBtmFqw
IZaMjhRQGwyguHlxNmQMYOAUmP4cWouVJcAdWiJMZT1JfUrzsm9PbPA9d5rbNPK2tonAv+29yqxZ
2xeCREDo1ebeHdMevbyZVhZ2+SFm57a5lAc7mOwL4U/9jMGiw7IKIg2x32DZzS1R59mXsYpdsdEt
uQCYMxtK36Zd0FZDibDSUOqivfJl5V0bU1yicx6K/om4ouawTO0AuoEnSu5I/G9UWPGO1U5VLiVh
orjXx8qZ71KTpELMx9mEsdAqar4ZwrrvpaECzKSj2RlIMcBW7jKagumuyb3K38JmQ9wLpKC4pjnQ
oYQpGHzSflOIWVQmY1rdEG/8aVI4Jcagu0oXhaFFcMx9TBs/eAC4NOvNIrlrsWIp78lMnRxry7wI
rrmvOGsJwHqsEulwhjOb9Nzc4jqzWtJHZDsnbRTADawgNAOwDUKrJMSjEJ3JLB4ia8pZED4j5lTZ
1vguVPvKwy9A7HpNPZ8NQ2vOn5qU88FpDuLpgXSZIeXiNw0nR3AilKI5zi5FLwzXYUYgmlE1Fdd3
6sarQvdpXxxS1bQUUsrg9Gxv+yqJZShFCcYRwhaG0uwQ9ebUHG1LVnN2S55KU3cn0hX8EjcfsTq5
3udBqbu9IXuXJq1w41bfGfkqagMA58gdFpl8fAGhaJndpvD6xn4TwnEiNKd1BfyvMQSFe5TW9COq
fjKqe1OVbr3zbaa7YS0hz4WxT7dI73EQGhEcNqevZzCEiaXJ4HRkRLszGZIh3Q9NKnAQREEhj4Vn
R0U4QIPSZ5wFh2Xn5Bzgkg2mFBe7NNpvvzlknbeYXwa4hMNtERulf3SSyHX4smXs3VY57rm3dnAi
KtSm6DlVno94C9WB5oDBEaasY5edh0NywnKR69HvX5IgGcZLQzec7BrbM3DceQysUdFTtceWvUL+
LJwcoMRmcKFwP6KnzpJ5f59HZUfrMjUwS6SoeCVtMdgPhIPMqIMD13mkoE7aexeBAumRZMknr1Yq
RpTSLN6TvFN0f/CX54EzcVN1QYpSJHWG7EPMraFu2ZAilP5lA28K22fd7RwMv2cZhqGPTWJO2WHw
bdVBeOu9K6NZm7wZkQDIB5zlyPGf+NbaWjUweAvKU6QWWZ/1AgJ22CXQKjfjlBRvxhzVb1ql5kNn
ZuiP07HGNWwT+43HDSkXGdYcFjXz1zxLwsCsFnHCkF0h6hKdd+ExWzTPCh0gnB81nuvtaDqghia7
8qeDb6cmXJJYUyej66fPIoWe71qEmYg323rszuylL0gK4HpTw9Y5BgPuM7MMEbvmMGFmExEbdAcg
TimEuscAguqryAoXzNScizuNBhLfg6lLazfTZVq2Qc6DfaomlVwPFj9pG42iu6RVBE52rEfk/KPq
0h3tzMm9rixcd5hrOvw6TWxH0yZPxuJV+dX00C7BKKDT+ZqYHpFMPesKfB4e7Sj9atID5SN4icBf
0KCz2dK/bIH9CS9uN53yh5faxj6Ls9CGhedHnWnusnlsHlVlr9EIxWDdZmM3DaHZzeYLx7R4n3pF
fptXUzKC3UkEEh9Zf/QVFNVtv7iMrbvOajk7WOt8xRzGzA8N7cf7se0iVOAj7kqOQmY9bRe9eE9q
Gl2NbdNq3gavl11YG0N+M3sG7Hl/8UDS4FfKtwA/TaKrcw+IXeX57W6mzX7rcExRIUe95K2jULyl
KcI1GrpmvOuCGR0qS1sEtEm07jUsHl3xFqeItTfjed5SQ2TpntwyWMXgKhM8l0KNn7AbSE4a2lku
A3hT4LSmhTJT6Ih6dBnIqtgw1ek9AFCRMXL4yhwzTGGdPAtoZFBtDF1+hSLTvQ12DCaKVlE4o2aV
FyJy2cTTHiflZohrwRMoAk5bkRDdg0NNDAEEjW2zAUM53kcMYZJTgNluZCCVTkhlTPZd7IjeeDkF
QiJKyJzsjdMUOkaOEv6FnaR+uVcxsgS2EO0zUOEGPVkpPo9tERTpV7cyJFqfrmJw42oQrTu8+lTL
EI6gTWYaeS3TldwhVMeRtbMT9ErMXcMamJw1fawolDvaSCoPChbmzmMKt5gEMG6WWpj3cVwMxkYB
bwNaUvpttAlYnHB7iJh6n6lYla99GgZDkrgM2N8EESOja6S8i0bbePDhxOFuW+zkxm6MmnsJ4CGk
L/pNr6gaLZoiIO4g2KiBQznNDMc4a7SuX4Kpnj6aPE8OYjuzvdJ9iWMNPoq4KZZ4TS7wFDbmuO2Y
f/WFFd03jhnhO45tc97aBMPXmzpgEIJFKfJv9KR6tNp0Gtf2fAszMaYD7B2Bp0gj7Is6eQzqKRbb
crDlcYmcUe8RvJuwcKy6pqEj5zLfdkPWlydOgNYd5zcPgDaF8g7oHZNxg6gkjzuLCd0Ga6a5QHCp
Frm1a7vJPreL6r5i5wbWZJTF8Oo5cJtuZYdBLLSMtRVMM4ZhkA8l7LbTSyDOpVfZV7jIJmCATpc9
yrIwbkZOYd3B0U6D25L3d1H7WeBtIF4sDw6jJ71lw7MRuQ+V/oqsAYiaAS2WZGFhoIsjTSa5HcpW
fUF7VJNbbtTtQx2oeELBWKiX/3w+/9Ph+w+ZPv+/pfiwEf9qTn9kGP+P8/Ufd//r9vvx/re/96fj
wnT+QPnJfwn0cpHw/TWVZ76OH9B0/DVWjOk4MqU/p/KW9Ye7JmAzqCY1jtx0/tKfU3l+i6w1pvyc
7iQEKCSy74bwvxrKr0qov6QiwjJJ2/YMXp5f/24Sb8QJ0J1mMM5jOu35chZUbO+/C2P82Q9/J1gc
ZlJfams0zkdWOtm3DzqNTwiJfyPz4av42/e+vux3733wuhmka2ucB8wbasE4LN189y3+KV34XmT6
o37sr6uyvuJ3P9k3dGb1SW+c1zHsEwt96YQcYFEYji85SG/T4e3XL/Szj/BOoVOxi1rRwgs1/qXZ
XHhO/ZtP8LNLz33z/SdQPWe6FGX1eW+hLbDg7omVb778R/yWvy7QO2FVavuDGOv1Ak0c1T56+suv
r8f6MPztd/pOaCsyIJGG1ua56Sx7x47PAsIyhnKdmagj/vIPPZhAl/whe4qPwqqRc9VbvwsQLuiL
KXA/xGa0E4V/7tNJzpApW8aZlGpF5unjr9/j+mj8zSPzXnmstOsPnjKM88nNHol3AKaZhEv+NXDK
M9MdDr9+lZ/cGe81oWaBrCBSXGGzemJDoZXwm6fmJ3eG8+6JjyvRwAbkifeMhxkispz2jJh//aZ/
8tw47x74eFJTJw3edNljXrd33qIwnb+sNO7Goov6m4/g/eQucdbP9t3zGXfK8lSxGOeu/San9rxm
BCnadDcXgELdqETi7J/Rsww5Kp8paIWx2X8s6YfPebCNqT2ZT4cxmTZNFB0o5vbCWz5wCgmbNA8T
N8aeL3apU11m0Rj6PnMB/P7HyQjoSTHI1GJvUU8uoBMb0sSQBoRJ8zDNnzSot2RyzyN9Wc1Y8yFk
Ija5mo3qQw/Izq+X/Uo0zPvpCpkC7wQzq3umFBktKwk97nZejnK0N8LUkifyB7ZtTh+7fxpAa8rm
FcIesS7zzmnkJvJegW+GXsSZD1uJ79wySth0dnPz6+/yZ/fJuzWwGjM38ZfMOJ+ru5pBRnZhKvGb
1eld+vz/WT+cd+seMYdN2Rc8Q5K0iJIjjtNBey5hdy5tdpzm09y1u9i5Tp2ETPpkryt3Z89+OKIj
1RSOrj1zthH3SHWOfsfhPqjOZvayUMQZ3aThNzfaj6Gjf73Nd6soYQt1rxvu52HQu9F6zAnLaWZa
OvNWNY/LwqyX2cVvrveP4ri/XuzdmspjOS2m6Ixz248+MU7et/61bPG0k8dFfXiaizczwx/Vux9I
iqJ5apjI0rxzO+3Cldo7kFJR9ManuKB3lGAli7nhG9M917Le+DZ9pkIfPYZ9VuBshxSOqsWcNjsL
7HrjOZ9d7q2kFxfrSdjVX8FOQ6ZkGCRRQeWY/3Nq7VIdLNKdOknz0rjDfafUJaEO8Efv/fxNoXIu
mR/9+nr8bAF8txNEwu/xOXDtLWzVmYEAI/rNT/4W1fo3K/j7DFnS18iNFSZfK2roJOE8UVkbY9ol
DZ8TV7IQW7Nh36cjbj7589Fb8u1sMhfqZ2YCwUYunyYv5Zc4zVCSZ+lNRWewNyVnZprR/0+f/5u2
/bs1TiJPw84fzOdIVY+xw24mXn79k3+ygb1HuwUp+Q+6sthakgsi+Xfif3N2Zr2NI2kW/UUEuC+v
IrV7kXenXwin0+a+7/z1c5jdg3FyLAkQ0FXoyu4KUaGIL4IR994DNFn5kxQbKZHO7A+OFA9lthDk
nRfyJs0iUwus2M9t964In6ef/si4UKaP/NYvHJC2qIgYF5a1KFriS84suMd6ZVbv8jhPw1yiXZ0y
4hISIFX9oii3Jqfz6jmx/LF+mdU9PU6hmFR8SOceMv0mLD708Izs/Fi/zGpVpnf6mHmDyNkpvoNN
rTln+vtIXcLZ/U+HF1YBha5FHEmgG8mO5Tp16yUXZE4qWgstNLdG8KusuFUqn4JwW0nkp2fqY1fX
jpFzDy1UuC5iknXhVpbRpuVA1oIGHUDM0uQSiZayIr5hLSQd6XIS+gd9GzQHaG53rXEjA5GtkndS
0JbCQKgUdF8uJ7ylhczQe0GPe2ZPd6zzZsVGaI0+GVyDTVEprJRiVVrCZS3LM5+ang8EWQbJ9JJy
HxJayBn/6d/lyHidE0IB9saJKunjPsHg2nXRSmz9pa/f9dx6GCSdnP6UIx0jT5/+bbYBCh4FmcDC
fYt1WN6W6sPpdo89/axANAnm9DhnAxBxGj16V2P4Mg5fg9csouScm/TYs88qBbeNtRaE7riPvY9G
2rvFuaD1Yw1Pf/6tU3J0MZ1MFNe+9JdIwYv8zE96pDr83S19a5eDcskwXG4T9CkFQOogZfu3gnem
Jh976lmBAPRSVgoy3X1SB07drpTsv/6Mo8r+Y889qxDkHrjZdLmzz9yHqkLOwAGt1p3jlxwbKrO5
KYr4kEvuePYa0lwjeuxF/N2cgLJmy92f08PxyDeYM3yCQUkabvX5jHJTq09GVMF80M/8rEc6/q+L
7tvPGgDybYaGmYpFvWCOnnvHP9bubG76Y5vUZkK7zTshN+q57dGxZmdTM6+B3heWxp2WuPGHpTs6
p/v4WLuz6dhj8UdhyePWXHp10kOln1n5jv140wd+619BznOtmRr2vNtWvJN4B1POkEePPfNsvYZ/
FXRtR1+k+VYg8yK7v6wvZnNRtqqQ9C4e2eK9ZtyQNnJZu/OZmIyWVyMD26f+2rgnR+iyZmdTECZO
VZImO1KtrwPFbsf1Re3OybIR2pmurGg38e56BdXi52XtTucT30ZEHeXI1y0KUmy899G1j/bhsoZn
U04kg0uNM2oo4AICfP3owo6YzbnY88lIbFUi2/QHeXyoz73ATs/1w5uOOJtzfoCe3KjpiDC/06P6
riEblEBtzFQY+tNz/PYjs2Q6K//e3R4RAUGY8Sk+KVGDsMu4Z76sv2fzL2/JRUBxizHHx0W87fvL
1kJxNv8SP4j4j8KAjjfE9pIheNnzzuYf8b5hU6i0O/DS0BBgfNkuUpxNQGWUCnIeqRddskvVlXvZ
SwPewH9/OcS1UjMWVr9POkdLN2Tkn+6Hnw9OpDmBlXyIzCzA8+5H670rv1REJUNT2YqLk6N8VL1i
FdSH0x/18+ADLPXvV4ikkiS00hh5T+YoqXmU0t+nG57myP+fO2Q//NtwUuBjqLlD3osIWWVRXMsD
y4C2Ot36sceezcwoQY4iYq/Z97JuS7Fq+2+XNTybjCGpJ3lq0PVtuZwykpsLH3g2FWu4gykOGDan
hrkY5dvg0geezcUBFRHBvzSs5gcl2TbNmZSCYz08m4ul0hA6hCuKtXAfYyn1iWw83cXHRsZsNpbE
lSvWVD0wwi0MXmwb+ZB656rpLF3hfw8CpQke8r2cYiXvPKy6414K36rBP/hkZPnNamjJH5CMpaU9
ZYjwigiDDGkGg4E4XLqPpfWgrhQht6VB3OBQPPNdZ7TS/3ua2VoaNEEmEJI17qvWsF3us1XMYL20
a2p1gcMMBUNgN8Z935oX1XwcMP9+/TYL+ARAqHs39g9Fnt2WZ4r+kZ9tnp/St6Xm478Z9wb5IMjp
MlIhUbhcNCbmURN1xdVVM402cg1tJMYrU3wIwMSfbv1vjsMPxciczerY0JWywl63lzFPCKTEN4SK
pXpj+9mbW+Fjm5LgZGEng83U0dkkWuggh3I6tEF1Ti6lLK8yKYArKThxiI7eEHdQpc483pGpZir/
/mSjLlU67tZpA1BwJLTtcQqc/uLHWp4Vh57UhpjNClVnsKVsmxpnqtmxsTArDuqI87dBkLIPYL1k
uEF08OD+cKY//h6P/PRzzSpEgXwv1aea1lXQA8N4FRGA3Ws2rrCFIY9rcpq/rPBFbC208r9T41GV
11rHz5TqTlr8iTt136qrIX9BNrKsyNbU8SGSH+WEo2ZbsbLNq2dNuD/dx9OC9sPDznlxpRhWVoVV
YZ+L+PmCuwqJeILMCXbMZb/iHCbLdU9TVIo47DMVFV38NdSX1XhjVitiTcP+IqbDfkKQ8GJy2as1
VMzZgJayyBtyTu1w+RKQhZ+eRJfTvX1kRBuzhT+IYWD2Ib09ZHuAhWl75lc81u7059/eeRRJw1jV
SBQgg0RGs7PN+LKDNLiC/zZdxAlxoEU27JE6YcRqXi7ridnctlpVqPRYG/Zj5UC2KJeXNTub2gJ3
vgNIhYFYcofcs0ubnU1pi+iANircft8+jkH7G336x+nnPVKK9Nlyn2u5V5c1F62YB0LhV29O3KP4
ohcHLuv+/emaMA80v+uHvYBdAyHkZZvMCTv2fbC1A1vjLKVZTOwc4BYXPu1s2vUuxBcpo1nlSrsH
kXG6g4/MDH024zpRCJBdMyBS/wAFHTE9UXqnm9amX/+H2jkHA5e68t9ZhzibvNBf2DGhH9gFlAF9
3OJmQbHo3YnYiIhGmwx3i6G2yCj9rEhrrzOy/N0HAf4JMdyWecfAtQcuOOTHqHzRC16ma8C/6LxJ
t1wEY7Htw550yo+uFLaaNGxM8vWRD3Y73dyQse+G5GFw0gjBHZgKgn/gEURgLGGPLEYiPxORgA8S
tsGaleLr6R441rmz2lBr+B7Nthv2qmHjsHZL53S70tTATz07qw6GFQTF4Ik99LRkpxsPnu/ZkUSa
VffqCndi8CeOP4XkoehetPbNY/tz+nOPfZ9Z9fB7jN4pdNy9KSzTdKMOV5e1OysfhH6IqWoJnDi8
k/05XLiazMl7htVHHjkMNPulZTtwUqef9siWQJuVDVY8aYinX9UNX3Q2c+S06fqH2112uU9437/1
Q0lGj4ggHjtzn7H7B+eyt6Z//4dBo80KCGnD5FmVY8/VNpGZgDpaxBNqeK+lv9rk3Gb8yBDRZvUE
3bTCDpxDQKldE/aG+e10px9ZCLTp876t4IUhVm2pTr9lAj5BXITkFqhAFU63fuypZxM1Gswm0SOe
OkPAkW27fHu6XeXIRNVmE9WNczRl+Er5La8kT7mTh53XqY47PIr+E7Tp9Qi1EXLFKs7CwxRRKkg3
kgU/w/cXYVUQhlduNHXYpVxcKl60JLDeETPjjpwCB3JZjZ0qSz/BD+LeEyXfSRFpd1wAEWHnxLBa
Tn8N6e+Z6E9jZzbz1VZqTRkiEBequjN63bLJVcfkzrkr/oSuZGecL3mewvVwAsnHXGJHWoy9D4lv
28bmQmuMbc9uvypvCMpAkpY6ptqsBD3eRCzspb6UxRExj4dKTXUUpFu5nF7p6VWv4ZnDj2VFJE1L
T736R5FxvkevRi48kLqx0uTkNot+i/Wz0cjLCguM72kLXdBhXZbLlESMQf3IgyvfF1C0EGOdAfR4
gTJkwtSRWsyWPfowbZsCxGzHu4kthUcf7yvuJU0ClvWk5IlT9u8xVrxWJJlCtiu8yZiweKcsbWFQ
F71RoVXHFJ88jRrZebKNk2NNWBYOSHINSccVn9zBtBP08ZGo3ejms6lcRRmxFoPlWANZxd1acLFk
heLBJLGy14lwkaVFlnyJ5J744ZtSR4dKgfFWVJfVXGU2oUYVZl6hTbcsis0NGdizM2NlGhI/DJW/
U+HbTOVS2YyNjr12nj9i2jD/ZFclBAWsTOMqlzZehA3qzPQ6UhT+Zvx9/yjN81EU8iZJLHHbuPjb
1npx9mbySL2caztaSWgymN6ccZKfqpfvBtuM4StWrvKYfPGt1WxdIEzYDS3jo/IesrzbxRX5YKuE
oJfCN4jSL4lrLxaWej1K2caMiwexaTa+xNEDlnEzJ5vAvC+97NkvVzGJtHqlrxIZFyqKasFaJjn5
Ovhrkdc1S7iciNM6R5V3PsETxl3qrWsDMMc53eGRGvg3TvZbZ9aq0bsD9DZ4K8SKCNyC350eEUca
nqs8XIK6S4JkqB0WNK1D2T6ebvfIr/932/ntgUdfl7BA8uub1VVYQqXdCP0Zre70evHDGJ7LmJGH
E9uWsFS2BJx40Z/CAxBXA1L1IX9SsQdsfJ0ZOKe/yJENxVzO7CpRNnQuvLbIPWjVYwm0T8fA1p75
Msean+0nsLgTzZuxBrlBD5YogCH8VpE4omMfPf0FjsyUubS5aloxaqYdi5juVfIpLHPrVjuGrh6d
+Q5HxtBc1CyntUAUJQs0r2pKsyLa4vSTH2t3+vNvY0iKgxgPKu1G2ooYfBh7l7U77Qe+tdspMshy
nRNPPdr2hFppZ14Cj/2Ws/1EmuclkTLesOdA1THKFPk0QA71MLE+zvyYx8b+bKnHLAaYb7pu7Ypn
MnRU4aYEf6uIFfc8sMKGSXB8bmNxrPtnG/8MC6+QhhxRkVFly1Pew+BeVnXmOtZmKLJU9athbw5E
xu/Dc7eNR8b6XHoqRbEy+NOtIODWaxIetxO8sGgkeifeiYLqnB5Af9ewH0rQXIiqZ0HdxjLVzVCu
UgGfinJF5CS5jgfcc/YwRQlbv+vhIKClN4k7V3GtVbdaOzlsye4kaKUeVm4p4Z2H/isE65LI2T4f
H/PiKVXr9UgQppl+giYRzL+c7lVBFIJurk4//7FT3rnKtdf7VDFJiNyn9Ws8VIuib23i6BdW0i5T
/3eIg5AcONyUNRqxu9y9jfU7w/xdAiorWOpCIvvFMXLkqNiPnKsJluW04aoG6Vn5d1L0THpMYpyr
wEeWkrlutu8Fs7Qmq7oaOV3ttGvCG0/3w5ERPlcimr4UCs20SHnl76aHXAgP/bKWZ2XdrfHF+cU0
QMyPFLZN9+t0u7Akfl795Kn4fCteYy36DcbrYV9yWSJDdfDK+6h7SyTo0ZyTDd6bx41AnL/dwb9r
NAe8QZw/S96bUgw4EkK74LDDGEGhAmjzhq+OWB4xfI27wsY1gEztl9RlDql3BPKEUywnWftQ6bHz
akuwIwvdkxa9h7GkHz5d4SouAZleicm9lF9ryT5Pr8XxOtb29fBZlxuYb5LwS48egvEgVFWwiuvH
SkR9LgrDtSl590ZpMtJL6SVSI97vdqX+a+huQSQ6mvlWl1el7njtSxoDlHV9azkS9J+MX0Z9r9Zg
LP3rUe8WvsoLioriHSKRYjgKSVJk0lwDqUEK92gMj0F+kLvHorsfm4bwoYOYgm+5gkknCiQfbrzk
Ki9uh+IhVPe6siPk0fFHzzH8fQj/xepuIyzwY/kUqftc+VPBy9GlXTC46yBsHbP6E9dADlXjFvj5
y4DpyddffJAflXDHo6vNn9O//LHffZod33731lO6glwLZoGPh/omEC6cA9PnfWtXhTkHKpd2Oxkz
yjURmKef9+8k+qFGzjWhBWYQ3/N7GhbdFdeiCwG+uu/eeYmw8LWnWHKU6DV8+eWutPFKMH4J2ocb
YeYmft180YNPrU/u8zK+04SN1kYb33iQwnKl8XaaeRjsLhNGgV349/u7Yt3BAkSFgSt6oRl70Tsz
VacTp5++/2ypLsZACUOcMfsx1rhrd/xi3fZPSr+DXtJT309387FhMVukg0KJmhJr+T4puD/Hpn/Z
HmmuKyXAJlWNfFIKRFeh4cStc/p5j507zzWlUayn/xHYtLhTyzBdWsa7365klhQy35xGuu+9D8X4
IBImByYzwrbssl1CSlFZbgxygIuqsQ3gt0EL8GP8XRI1bC7jKYOZjOdIddT0RqhuFB0H0bKW/YUI
xwGoH5kQmzT5FMx826TpTV6Siintol6wIYWsPAg4Y/5Ulbexu6yba8O71ZQbMpMsTbvsl5ojJyxd
ABPt8k5fFPeRdGVwgHG6S48Mgb94g28zOCQSLVI9RrAkL/WPJjizSTjW7KzgwK5RhGQ6gxCFEoDS
q8vJ1WUPPH3itwceTBL7GsHlsuRD8KSb3ijPiF6P7BT+nsh/a5i4HU/sqgHFh0k2LW/Kvv7YEuJ9
+rH//lI/zGhJ/ve5/dRXRF9TeRUUCDDyjb3aYaaKQQdUdU1u2idIQHvKrLY1wtWTKGa7IiYkf4Km
JXZj8IQ3Iw0+iUC+rHZLsxIzIl1PMDkMoMfqP8qLr6h/Tn/VY7/9rKp4nRupmtSNKNcXhusQa3VR
u3PZrGfCdiMOGeE321nf8T8va3Z26B8IXFcRlT7uZf2lFHcXipIlcbaLI2RRL4hlobjqi95cNWfv
PqZ+/GEkTQzL7zOgFcMm9xseuHaRVRhgKvQnE65fnl5FxJd67Vc68GJRO2Eh2Kp/x0GmTYDiwuzv
U/PDD7UJkovfV77NQlwo8Ws+tA+kftl1TFAfKOgER5+07onaFiEaVYje2tdRBpp78MhZjDeNtB7J
BVfq2656BT20veyHmNWMUI5FpcjpMPVNyYlpvawUzWW6xEiGYzDSXUJ067VrsTozf468LoqzgwC/
JWm6lhTu8dVb8ETRIso4H/EJeSIUke3lZbNprtn1OmUg79+nLMlwAI16VRmPl/X3rACQqKeJOUmX
+6bfNGC+L7zlmqt2hcz1xowA5r0kXjWv3Tm/w8/9DXzp32HfK9BzRqNF3V4+6nh704w70qcG+kT1
cEmHiHP5rpLJuS56DWeDdXLdVBzBNme2cz+vLZCV/n12wqslS5N5dl35VaSAokhQNq0zS8vP9Vac
K3YVLVXNamp81JbNsKrEM+0ee+jZfCRQjsDbgD2oFv7Sra+Y65TS8JeX9fX0Zb6ttoGbEX8vM0gK
3NiurZ576GOdMZuVhsi+2chQPdQE0W7SfH3Z485W794aYkL9eFzDffckkCgX3dWIE5nmezeMQlkS
StpQ88iDFZdNceHzztZgc+w5CYIzshckR67IczwjJj3SvXOR7mBg7FSMkBPntXtony7q3DlCK2i0
Uhx1Gm2vyuW5wI9jTzqbch3stjFW//OkHPucftK/wtP/v/aKczGtW6W8A0h9vyf8zQ4juLxjov/u
pMbO1GoXA5tK3X2tS6swVuyIEJog4fYz9bhFPOSEIS1Il19nvGGEdwJitTS9LtLnJH8loG5DNKgT
aKMTeN0HYrkl/BAsrUQvkPel1dVox4q8q4g80IInMziEOE7KrdbeKDJHKLeZ3K6bHFJy+RK3xRZu
KrKZXyhE7FQclW1EIPCC0C7JFrHG2L1oTAn4WzdKtm1W7XxC5DSAONdVfdPJ6c6s17V73/ccqOx9
b1PF8lquGnBuvYzUVfMcDi6d3A0OY5ftA5iCereRWVHIFOzAu4xbK+tAK0OF9aQ1sKZV2lmPVkBk
dk6sJsnK8UWvA3Ax/51AmTcGhttlXBVFDpnIuXpZ8ZurpwogqmFv8DYQ1FeV/KrD9KnFy0QJ4lw+
ZXlNkKcKszPX/hCyNiSPp4fnkYqtz4pflUdiSGg87oph1Zrk3DaAnT3ndONHJtSE1/peqqqk7AZN
9lhm8DFOMXtnznqOPfSsBJaEp+YtQbF7v12zE18kyWraRZ1+6L/vsT9MWH1WCMsgLmsClFhneiIf
FcmpU4tK+1ySiDmmRMI3hFlLnpMkstOYX4L+SrjiIqrctdq2d+rZnJMjvTdXLIWmJ9WhTqEXzVch
e04u3LPMJUuBGEiWh9phL+fPlXkLoe50xx153rmwX2qqPgk7yqey8p6G35c1On3Yt0U/E6Gt+VaA
5HrrroYz42ea6T/8wnMVvlrlVtG0/rAn7d5ROdMeaxQygo7270zVn5aMnz5hNvK12lWKrsCaAS52
lRKDJBKEGLPbD6rHeHi9rG9m0yBAVqr2IR0eb4vry+4oRHM2+iPJ1dVo0oAS9PBU8Jd32VZ5Lp4X
oKHpKufw+1Ctl4lyn2OuON0PR8rBXDRPenfZiziQ93W5bXqVKyRk+eE5i8KRYT1XzqPvk3up4bnT
ClHOg4gL7bLHnq1DsjEOvtdTHYGoF8J4ZwLtIPQqOdMrx5576q1vMwdCSNWlAaOjGG+r4SY/p+mZ
Xp5+GNrGbEYKQ9ZHgstdqmu6do5KjUshO8JFk7iRLYiiU8qEhJ/zfx9Rt4pzSb3XEJPcVtwKK/56
zKe0/LeekzZN7NfQg0DItzZRksu8LDiU5VamOUA5PP0DHevB2SRW9KzrqoDaE91zZXOmMvy98/yp
/2aztgwRmVk5xQfC1N5vlnWULWDg3KacqLtx4BRDuYE3sczZOw1JthQhrKTCFoAZe790PZgmnpNf
tEB6+zoyn8EbjdkOOhDRps+h2Ww9XCkuCkJXan937XtUPUTVRhy3TdGuesO0S+uPYJyLlvxLovzp
68zqRZgoQ6po5bhXJM56diqK8SxPlh0RaGKT7lHhqNF2iG5xLySVZFfSXSDfn/59jhTZuR8g9DUs
zyFvmwkUSI/42nFbyS+xtSdG/LJJNHcFDKBBYe+wV4yex/voouMlce4JgFtUxbFi9nv4T0Bul+1w
bs7L8hH/mzgXDKsdmhvwFuxuNcJ5G1vOfuvdlSe+mtUHgC4q78ZrgW5B+jLeWx+EGoxEYIlwcWAN
GYu23fjelZn3ZJW9dMaLqe866ZURSzyvsIaS4lQAeGri1izxIFVXhrJV+FeaQ+qiqNfsRoE8kDVr
AYFfpm/Id91UhKHV/o6Q912s3/equ8utfC+VHwZgkYBsX10B0deTtaJ+ZloFz+NRKM2brEZFqd5w
xL40NXPdi/laDkiByAKnzYb7sZedKN/V7qGTUo4edcdNgZ9C/SmFjWvwaqXn+L/NRaOk15lVOF5X
LblytrHKO2V4n3AwkYy53ZNe1nrdvZ+LK014TvPP3JC40OafrHVnGXZswqt24fftSMXeu12w6gGd
j1cIm+20cIhrJdv6Ost2rTqR7hXCkL8G4Ur2AzuTNmrorUo1oTe7RZZly8L9FLv3rjcXqoHmUwq/
crpIbxvba7olIHkr2YhduCyLbBNJHoYq0olzkWzPQdz2Y7UeRCINhc8u6Q8DVbdIvwpxF9XVRjHf
ukl5G2Qc4a407tJC+SXJ91b3GYjbKniWs9AWIQvVvu8Mwk1vtusq1J4r9z5Cw1+Wyb2WYP5lAltc
ZXvdijwEp4t0R2u+uix3UqA2WggLVTtYIZxD5aaIoaJRlhbdsJI8awUCAIAN/AyqkeCWdg39rh0+
ovAaaMdaNhU7x/0g9bljBqOjGg+cmnFitIAwtnaH2m6C2La4p5PlfVkSZh59GgU51aD1NNycnXIz
koBoViToW0igrfe4B2LWOV2pr0efNO8mgYtyhxqkEp3CWqogqB40+VBZj17/2IZAvg/tAODy0aun
/w5hjjhJAu5JlnzKoxv+nvL39tFaN8uxWHFzWlpLO/KdkHPzpAPlZ6wruVzIvGe37U2LDsXn/k6/
Scp9Ib/WQ4GqhkKcfpnyLxDmSvVmmuvW/TW4v6TmK+Z/M6R1RPRdYCR2HAvXMQyg+Nod31x5E2ro
hBPbaw99fJvHN3K8ZTttAxuzJcvFu4wa03G76yS5LoNlJ95bgUi6OJoZ4cZFSxH64FSGW85xVp5Q
bArTc6rktYWm1pg4pdhdlG9JuE2b8tqNB4IK+5Uop6u6QFyB6cUXrA05+5tEvUUQbNfCjdZed3pt
1/WyS7BUJ++m9gjbyjEqOOll89gTXSZzJkFK3jX7pGUt3SYeD1ztypHA8OhlzLZaDR/G2zeZ7Ohe
sQi0XZm2C5VBKkRwX6g64MWgir7i6DKw+YUGgIoINTa93cGxayqLUxG0JWNvm/AtC3OtkHMfMJ2A
Al1bwUFTbw3xkJhIsh206FyHSY1PbMI7kDZJ7q88Vb7vYwQopLML0XPIkeqIyCnlWpdXdDN9iGrY
LaXgkByxJBs1FbgaRoAbN/dJ/ofc8oNuarswzgAnhmtFuXfNZBFH5SITyAfhbqSvFETm3UJONF5F
Ie10j5Y1QGxRl0bxC8wNplak57nn1F7/FHOO0mSlE0oPRPIuNLVblNZTUyF/YtqZnupYfm8b5k1E
D1jJe6ChuSkMO8yTDdf7tkDIR4OPWdGudET+WfmkSkjyqmDTx1sNyzlcAqwGaKwip1SeLfLm5ecm
KG9kUic9rI4Wig4gCOBn02VevXktRy5p9VqK/W9i5QEmCtd9Rf1Px3iKzbQzPVm4ZbMJAVp4Sr0t
eVlqI+wHYv4rQ/0e98VCRB/RxJqTm1NsU7RSq8cB2qfVuKt+aJxyDBwj1VbhsK3iep/HK99b1TBs
mLhp/zC2OFLDZdrs4+q1U2+b4lmX8e7fCekLp6dCvtPY6/D/6K0EqOVb6t91DJ7ChTOFPt8EXBCi
po+UW4kRIzcPXsZ1vOyt9Hbtl0szuw07zqiew+AB3N7CT4EYuztXtvbci9lwgxw9euuzfEedtrCb
CQrUMRUUVC8tc/G+hf8csui1ypNi3I8VOsvYmShuQ/GSudg8rYhP2nbedZbCxClUTtT8pSH3j4Hy
lpY7CTSc4udOInAQh7MMgRbhs0L3VsFSlLdKxX4v32baXe59SHD+LARO4PjCYlPHv6V6F/JImbdD
J7XV25rN4L7VAESEj92wFtrGGdxnxENSJjmWCkYsX4kGsqvgo8dfZ3V3WuV41YNVvAJ+Svpbod1B
QN3W9T3nPKye8dB9jKq0gN60lAVhHY+Mol96+l7xGuVLJedzxq6luoY5WQrhVg4xVF+nqUSgQsa+
q9x42bBIslU83ECeXBQphQtMpnSQomydEgRbVOPKNcKF5HnLQDvgA9zG3s3I4XVcgUn81IkvRK8j
Zsx+iTPP0uaEkJcijXA+D28fPD07T+D1UWrGrLLdqn5sWN+ruyRaDd6tqjh9dOXjsDSCtaisWYeR
jYGPhgUTO6L0LoqbXt5r6tPY3ErqsxQflBh0mnFXCGi38C436sKVb1vTXElcPxGBEbISdv5L7Tll
uuEWiTyH+6B9Elj2SpMQ9Ton+ngsObflM3B9WKl363nIqENhX9bvXiswMdVF15ZbuXGdEE1ZJi5b
i71YuzGy5tqMgeJBbFShKBVjcSuXbsyAvokTriDYsCRR5JAsbHvgghb+jZHvG6pTlufgdT3bt6q1
0Gm2bHTsskhUTduljCu+yR8swVtF7XXYVWsrFQjHgwQZrLCQHXzOrfyKk1lufAP/SxyuI3mfZJ+k
RArSIfZ3dfPgJg3c1F8QRpZedQgKanB/nQfPY0Aa7lg6prKsObFWg19V8hLKKwiurLqrBmuNCR4m
81jZm3BlENOSdSIF/AsaGx4lO0gDBpHhVLy+jFSA/sWyHmMwE/VNoWVOEWjruNlnVnIj5d1N5CHR
IhOoF4KrgjixGqk9UJMBlq3BS9EnpuV1n1X3eVHYueuCJInXfpt/1H2x6ZulwZd2LbhMbnGVdB2h
uHfsCykF4Ay9Wz1+l5MMsk/gwINyqqxaSfIjwh/QlxH40atW+y1L28Sd+lU5VC4EE+ZQVUf7mi7Q
ebkIhLUeAmtX17DTV2n0MbK0AZzhaN9YgqlcJBPWns11ofirLtIcefgtsMnWCQIGPzh47xn7aJFw
CsPfjPRyWoDv1cbbRhOX8L2nCWD5DUw767rG46Rof4yyWkWGufQEDGEuFMFBXCglZBfGTZhnm1h6
69Pc0eOaPYAtXcOdhzstL8s6WEmBvmyrTVkC7o7xEQpTDMYuaq4jvXkI9S9dPbj6fZQc2HvWVbUG
4rUco73loSyRCjsLN+TD2HoD8WBsqO8YUZLrWNKcieue6Nq1CjCxKtgWZvImyUFMjck6i1nYinhd
FTjBNImpkcFD4kxcpdcgTZaaum61P51FzN/AnUNr5C+KcaP0T/nwynZh04rdGxwIPl7Ze1JkY0mh
uHVItz6GfC162jLkFHbUb3ronpLMTr5hMLIjz4v2ECSxXcl3aQdVWAMWnNeAwBCkAofmvIh3gX4t
GS9+oqzGJr1qUw0ma0+yU3EHihtDl3RQNZacroFbGO1lqKCxaSy9cB8UjssxhBVbNng1u0jIB9NV
DoMziKtsbErTrgLDNsRtUbJRjGggoVPgTGvRajQgwCEPHZrbAjpvHlXXgQEL0/Q3KMhtgeALk0YN
pBlhTka0PnK/Z24gFl21ZH0rdPMojFdWinRMhaROQS1J1pHYFI3yV43HT4dpb2XJFryf1scQLasF
/BxGAWxeLV4qSX8fjd06ZXKaGRRIzpxaNvF95B9Mqb8eJ6yeAhmuTv/Ac72Vg32ZvVcKZHRTZvHq
HH2oNgakVtm/qTLsTSZ7N9jPSbMkRI/XWixu2ZpU44X71boggernRrc2YpGuSC7fK9aO7xFLL77m
r/1hZfVLRemXLolDrbIeEvMzBMLWWOkyMnrH95x8MktfNV0NvWxVG7eGwoNj6Eu7clU0zU2RG0u9
u5flYV1z/JOJ5oIQvlUfyHdlnlwVNVrIEvWqyTsjiDjd517sqebt0NOfYeDZBbp4do6h5y5NL1sG
o4FTtdu2ZvFlEAu+6GpKm9FU13n+QHDLQpfvmiwAWe8fBioNBsi0WAcjsDkw2gmRyP1VKrVs7kgC
l6jaQdWn24RMmVrJbixzr2ERI1tn0ekpdq0MYbK5cfP7qrzuYMdV5msAShngzSInwzMKfJY0Xn6C
GvU+VZw4YKWRbjqTI56x9GzQUitJzJyoVK474gUMSXGYW+t8fEoxSnosvFr3QILiEiwVt4LZIwj5
R5Ho7iaObO578DSuK2kdq3wgLJyoH64soVu2nbECE4FGwG46d1n4zUIPHyUvdgzZsgfwQhnvkF04
QhfznN5Nl834bFRsCRLVTnR9Y4USC7olrFP0jwmlMqqJ3S/7g6WwukoS7CvNfR7/h7PzWG5bidb1
u5zxRRVyGJwJATCTEkkFSxOULFvIOTSAp78fPfLl3bKqNNplyxsigUb3Wv/6Q5O6uREdCeMl62cj
p+m9U3/Ytb7Q0W622ujNKJNnaObjqLudAsJgt0d9epi1u0IEu5nsZ5UotsrYOcFpph+Pom4VODTA
Ye2pne4SMbMqIovkiWFflfqHjiE9Bv11ed9pS6s4hsoWO+iFo7yo8dMQnQZCnpxuz74Fkb2JD3UC
olH3kKCXJq76pjw9SBFJwIHqpmV2z4SL+qFaMOFdmZNz0pJoHUzOpkvDg56LpRGqv1IqVHOIiGJ+
moaaQRUVg0NUMyysuNHIjordAlVsQdK1bkorzYm2MiysdpjoxcEWsGzDF1pdaBrmOznRs/QSzHeX
ZiDtAvOo0WkQuJTl4qG3ZqJp6PitWVuF2mEw0d5ebexLgmzNxldJZjPIUE7Z7VRduSPo6iCYFgvZ
01GBSVQ6eYg8SfUklYyByXwd7Q8ni3Z1my6U+GdXxI8MZO4ARPBtULZFxAmXkXVn680DkWcrmHZ0
C/d2Wd5V0SkZz9ee1CXD1487zU3EISOstLDUgykmkjY7yjPCqatdaDbHKuAYmN9wRHSJd1qoheTP
9msCnCh4i4CMoOJmEdPxYV5kDIeL1zJDsX4FcaJz17wR9gQQrFOZZV4dfhB8AaQVuqRmMqxr8Lx5
G+FEqgx8Tec9sKKLPbCCp5XR22uzp1WptX2Ual5lkmVzVdE0fpQbq9zxGz6ZJT5K0mKl1lob1RGw
0VV49LiIr0J7HRXWwswG15HipQnqpg86vT3vBIkAnY08e7xuPBsiqdcYFRndc2A2bLIfMxtnh9qT
lPdjLg3rkKI1I36gV1LIx4lL7vvHWLUurHRyB05XREThHBN6d0nUtU0ALXNH0k8XYfE7rt+cNtiR
RrZSas4dZbqvo9y3sg9pXhm5sVSDTWZrqzFy3GhuVjKrNtGoP0djbVA90Bsr2uxH08yeJ2ub2rLp
awmcy8M1sVz3hfNaKP2xBIgyDG3RD9TqoXyc+WgdytaWFIbY+pHPW9l6HmDnhNLvcroH0Zjsi+Gl
voh/Naq9dwCEUus4tc4ypaYqRIrA+1U13vJgKwDZm7XoilWrL1tkyFJ6SKnkhvZHUmxK8Au99w35
EMQdYXc19fnPAg/lJDIXFS9TE+vLef4YKVhmussRH26t3aeK8Guw4QQ/JQOlE9AajG1xlwvpucHT
sk+LY8I+XWfkJuTZJqoRszgz6Ygw0apTMYxeGmuLkr50Hr2cThva9z4c7L0VaeucEi43w4UzvuZd
v5ODu4oYtbK4K0Pbk+re65w3vdUxzIoPCVMLmc8byiZ3f9h0enonGTWV8UdOTmAXDP5QU/2VRCgP
A8HOMZE+AUjlYzAHa8de2Yy3TAJ9SCXc5c1TVQSuM1NblcauJ/OukAFxu2sfaRzqaNo6rYskwG0s
aOlm7koZrJI2dyco6k6q76uRTdxpFmbU+mU5gjIp6B6Em1MVjLUOWAcHlayVemAB1iTuyoiUqZya
8nfbF09WeHWlJxlzsnzZYNcwHc8gtTmvBP+UEM2kdiNV7IXNQsnTfTgdRzU7J/V434wFIns2sYT0
USVeDSTENvRRTiHWKVtVY71aZrqoob7oLBdVpgyRYq7GvmE+d0iyFEk51brzZGDoAjrxiEDXxeb9
UM/OY1qIDbHqh04fDlMwrlpYtDKgtipt8gzHfbDH6z9PdIlqvPCJ/yZhVtpwHKpTE9FjUo6Fw6Gb
fo5nu9N2Xde9qAIWikoX2gdiGaoBaG5pIAWWLlEPutZARVMAR4xIvZcbm+q3IczTxI7BGuK1mJp3
2alWuTp7tYxaL9e3uSL5XWlIK5G/Eqm3M2AaTAapJamvxmmI+AndvxySW/wytvCh6+moBopXDPsS
f47xRSOaPA0IMv0RNs62r9IdtnYv0czO7YhVM0+ukfCCmM/2QNKN8lEPzzXRHHpk+bNEfk4X+FFa
+bkq7tqGsFrLjM40JRADvKGgUXd+RJ29FVHxNgpYu2Z5mGpjo6QNZhIyCZuJ1TGNYgRFIyTYiNIE
CrxgfU2+0CXXqveSIvZkDZIPfgmnvS3djQmPbN1GeeTK4WNi+aVJme90JBTY2FSopenpRkOOyyy7
dXMysG/rpSSkiDLcOTie63j+qPRV1VSkqEigby19htN0S0HfHzmPcnO2kvIk1bVPDuS2aCeg63rZ
4ugTahChxotDudrWDimKKr0ZK8weHLyCqoUZv4r2kgNcBI66lTsLULMmcbIxqJnm0pP0Y5JuQlvH
l0hnATTlWlVP+nyMoOHbQngl+Qy+RpY9TOqzEaJgGYo3+ypqTPslwdbMv/rl9c/kxCw1xlQ1/+2Y
D1z/fJWJkgXrzxSDgqDsCoVaFxfXvgejJC6c9wolYoadpH6lYm9knFq0et9RMLRzdLJUglCNyJUU
42MMSoyFcKFpc9slPZ545XuUjF7KRCfdiRwQpqGUHrXm0pbWahTkbzJwDkZ5GfbgT85dGGueDN+F
bFcCXfsLKS5vlYP0oCFQNH8NmLaOH0bzYAXvc88xKVnLzqhW5DB6KjYfQ/XLqh5qa5s7A2du6zfk
d0bFsu1jX+vvTFtaWvzzav5Nd+wPRrXt237VOrqHzyvyCWdBAbDreiKkDnWTrMLptZg2kbHL1XyR
F3vHfKrl1q+Esghn2ZNADRLZt2VkmorqxqaFKv+tZe1XQLwK4zWVQEulBDCekFEoEL6UaBVLzY94
UJ8qYWS8jmIF9HXO7a1UrVMr9EW3mYz5TabsbMYOjym0j+EmEOugrtfk9QLvy8soBqXq+2WgGEuZ
F2HiZvfRrzEt3uI25w3LPMkkMXX+ZU/kpI72U6zhMOlY6cVOFFdJ4dFLUM/mRD3gBbMMU4XaejuI
HcfGhgW+6hp50yjsA+nwYbJLlW21nskdJbXE5PPX3P0p7oEYA8ubbP2t6wZIcvHJCc2FNnBGGwVG
WiUA0jwX62Kwc8+SSfqcT2QEKa4D3DeOk19o8R7DlhNxMXvRpnvbnNdRrG4CSV7LhU1Xp++juDgp
cLi6rl0F9ARDri/rdFjrA6EjTCyU7BBqj+n0XCbvTvKeiLeQI0DB1iQlaP2tFEDt3V1oHIV5GujZ
CmyCQ5BIABNJyvx0fk/aZ2d6TvuPEaVVMR31YQ2GD0NQtpcgqFpk+GaKQuFwnVw3Soj68p5ZokIg
tyTdh+rJBpVx5I3UbUdxSptDWB317KBEh1g5yNP7qF6tvC8sQ2+o0mUvSSf8QAu2pllO3CxAk5yK
6UeEprO1joNxl11PwIc6Ss8TIbJkTftZPbjcjF9l+d4Yy0qD2dhy4o7+GDj+GLvsRDbmLdHFpN69
hgMXEfaeoVdrlTvDSsEbcGvpNGDIZLWtlh2v7eXk3KfSXdODHhUHKdDOs9bsDY60UGcKuMaRnKnb
qjVQDFP9z/eG2AQk7iqkuFGfyO+KFK41jRdKHJLEb6WnMX5sRpLrt0AFBYZRqbha1LQ71VhVmuPl
5bSl/c/s6/Pe9ZZ2JAe27e4MHdcSBr3M0ULQy51It0Vvay/JrK4QFu2y8lUdnb3Wn/WWbGWlkDGi
cd76sr8zCBn0nOHNkJ+6SFnSaS1D55pLT9JV5xfdT/b80xw6a13SDldnnKw/2dFz3sNp7x+l+Cln
VNRd7IpIXnurR1ub0nytW78kcTFeimQjNa3fTvqqlY9KfoeKn7GG267sAaZp6IcBXj2t9jDlipux
H4ugZt0etWw4xenRaiMfb/QVMbgvZnSK2BFkA28fakQGBjR+drworFWzoZ3JTd3t7UsvZRuJfOxc
5hdVhDI9QJL05R5Uknjr8Fce5u9OXfrz4OxlLdyZ6rxXK6bObau5tQWtF+/VjDrciW3fYPuO66XJ
3JEQlBgU4JLSkupFshQd6Tmd3ftNBGUp0jx1eCQSEIvglnHzTu7e1UYsoUwtVKCPDCDDyGWvU6TL
WP1CeVW3YBkVPymSx16UF7u/KLLk/5ta8Qn15dYeTI+IZu4FHMGs9aSC0f0XCRSfXfeGlJSMecn5
x3Xtdlk7h8r6Hin+1hFMjmO5NCaumzDD7Nfyd7mSN/TYgvQysqUhf00NPtI8oi+4X59o+2TjhlsU
5rU2drnEoaSZmyR+HaTBV0yFM5ZhrKqvxrR2w0xd5s5vOxgvxNYvKvDX0Gm8ELV78dNM0y8+y2fP
5IaQhMDfyJLrd6wNRlNe+s1HfUMMGlJh2mnJI5Hz48Qoi9n3t9bmrR+PPZvOEOc5YiHF6xM//orr
8wkr9NZ5J9YaOw1UpM0cNoWRrzT7SNu+CLL5C97PZ9wc/Upken87x0XY/u//KP8nlsNOGmJJYGAK
XFeT0N6twooam7n4oGyshHhqifhBTdvQMe5iw/B19TmYMsrQu8JhtjKwD4OMKEF5lJvhrsu/EGl8
+tFuyIjZkM5yFEI2zkG9SYpFpr7GdiCsqn3a/2IGvan7ddE9QvTRzUOFe7qJgYVUWzg4ECZPD0En
RCDgPsgfVON7yl351umHx1ECJjg41OYemDMhqd9bQtdX4a8HUdt537YyJNeO0eyk/u6/Z8ku6zf7
hSib0mpmLqyvpG5BfM/3Pu/NbmGJVNElx8StUXVljTbU+951b159q9HTWsQNH3dSvRDioQEM8r1L
37z+hOGpxdwjQiy6nZwt4/F7O/2tlU9EkkARDtO0U97n5/LXvz+s9gmV8P8z8olVyTImi+1Yh5gF
zWMwrka0wCfjHDO4zu7iXKMEDE6OdJ1Z4wnSMF8U2b7SXxhBSNJeT7Yx1USVkIil6mTS2ujqyLGa
fxUDjrJiPF6n87HsrAblhxy8DfXZUeWVKT1E4QAXaqvMJs7DvEy5cv7317rqkf+Dm/nn2/61zC01
iRQVxH+XicuETYloBmIYWvGiVfVbXPEVo2D83hL9Q3f963dNqZGbWc1SspK7uVla9tO/v8Mnp9Ot
G49W6H2h6DG7fbgvk2uv8O/rfrLb31oemnpfYbPJvRmkko2YAEYpAFiyCf/+yhv2D0X8v+7/zW4w
JLIm1wbvQKJG7lycinIv6w/l8NplDihjwAB5M2j7ttxb2WvR3nGsl8VzLUlw3NIFKCbQdeaW9Xs+
vDrSJbCeY/WFZHVzArAlTIMQ9PY6tZRw2AmBdspsWda/NeakhGCbasVx/hinT0bsQWNe2IxsEmel
4Ltk1ZHbWQe1X1niXgZHlH/GyclQ3p35BfTZHaI7ZbyfzWsM233eOEep2Y3JMS6hHZQ1Q8bXCnzH
rJv7sNCgRMLgCc84GdrNTLxueRl12avypyHY1lCznW3YfyH4/owO/sch669lZqIH65IeO6KrLQfN
IMQnRjXYak4jQL8J79FxjVAhbKP0KjphHfDdCaNvOc/Jty6Q7eiUkkDjtRvrQxisxVcs6s8W+c1m
qZahHknwB3b9h/1QfXGmf7ap3XotTrFU2kMNU78Yng2SRWGBAo+5GG7pIaLfFjiub5ZjqHjKZC5k
eSZcmolEaHlVu4nSDd2+6FZGNgEacrOZaliGegjL+Ycct3eOXsA2ME92EXmYCq4UwOUxNjfhvM5D
zY3yeD+BJ6faPieWJda+EnV/cq9uTbQ6PRPFnCrUBFvMB8T3DGjkP9Zlfy2soWWa3URcNj4yjYu/
Mkv5RJtya591zRlI85wVExiM5X6hmVibzTfPQvWmm4pb0Tc1tnO7eMZ+wc+TLwrVzz709db/dS8U
KUdsXXHdKMxdZwDpgEwivhebKKs3u6JMUkcu9/iVK+9MR7/XbdzaKrWSWrTZiEzE+hE8mD//fUZ8
ttRuyqPUDFtpgKZztSVpE6/9Zsel3rzupmjLQFzvwPxjPn5l8vHJgXbroJT3tuPoQU4t59SrxoGK
DgfJkqFJ2J33rftx66WkJ2woItPGXfnae8Xv7130pilKMGKWY5vF1vyoLR8U53uXvd6mv9Zw3sSW
I5fUibAYGXM5X9gyfHaXb1451QgbSagqLZzWry0IwHlYuVarrbTsK+/dz37FzduXqthq2jBxsZRn
KPF7ME8JGfVO+oVp0Sel7q1pUS8nkSYpHfvnJPZjOCycTOxs4MxJvUfH870y/da7KMl0YY4pprlq
DsN87XTh8nvP9eadVGt96KdWQU7/FD5I31zYty+kXjKwlRkRGEqwAdRHzv7vT/vJTnprQGQGIa6b
124lTtcpJCfqqzIq/H9f/JPtSb6W/X8tcdUhTThH6HhFa8WwmbTv3Y1bG6JqSgyQcW5x2y6nK1/8
ixbhk5V360KEe0GtYh02kQYHKbjDsz6FM3eqp8QP9PmLX/LJ23Mb5KmaqR12Cb8EWPTK62C+oMP6
0trvHTS33kCaQVRI2GLnYNZtvDB1xSuhG37vgd6cjKFhK2lv80CNACM4TB++qJo/Wyjq/7tQbKzE
82niM6uGJ96lZPXvj/sn5Ok/+hv55l3UO2E4qSPGnYwcbMIOMIGTNob7BGNWafw1hwOMRyRFLVqN
qfakUUa9tTHhXMrqwmSclZWwue5M1YYAjMyjjlZJpTH0zFdiftSL6Trp30W26kKWvBqDalX06OS6
b0/mqpxBZbWVYg4egJmr454RFD+v6ggplaEqvM40WQQ57E28+sY52+lyB1Xz0kLtjk3m5xjJ5tYb
I3pfocsKgfpMRi5RVqzmbNyoXeN3WPvZhSfN5j4Lp42T8OP+t8EwtXuclXAZIUoa8vsWK/9AP9sq
zIRcRYr6iHcd7IIvqhDDut7P/7rPN9sTKmFFoTYVmHZ3yGyfgvHRgG8kQaAs7Us5cX+CV5FIK9XR
NpPTLbu02U6tyQxja3UTc3mxzq1DEWBaDj9Vx7R8dBiVV4vB/nVFJdJy21joiNRydXUfGTU/hQYQ
yluogqtQR6vDT6f5rk5/Jeob0gcUDg8Fg8NCX8/Mnsd+OerwWOYQZ0NP1LkXw/OOxXuJ5Av3Ildv
20UGWdgaRyRAa11JlinTjRlSUsag3vhFYLQpdlr/MmTOKrfFyogASWBoTz9L9WdCSMkoNgm8DOWu
y5aSA++GmW2tuE21GdUPYHpXmP1j2hZ3ldTtppSh0sCkEn1yq5VuA6UsgGOSati/iqephSk93E9Q
5sOcO5EcLWZyaNPgSGGAFuO4L/XnNqrhgOnrLNLdcZLOZQfn801RpkVPs1lF5TKd06eR6O8sfirn
0S+bnWYuS5lZPVaOvdJ4Fj8U+dNMCrIwxElCPF7r/M9qPMCQlWRPgzDeT+qC16Ayj1hgLcZqbVbd
omlPZGe4Rdz7mv6e1XtjMrzELFxNKM9FW6NQhJPOpxpi7aeJgzspU+vYwXBdDP1Sngm1RpOSR+15
rKsr+0sz2vM0dJ6NkqJXJQ/exmqM7+FNW3nhZ3iTW5LiinjYDLDwQytzSZScKxInonkjIbDSj2Tr
eRl0dMdIyciwXYWPYPCra5gsQwgV6zpg9FU98PSg2ShBuxyEicmps1VQeTrBiKYq9yOrW/fM2ro4
8jPICmkzrmrzoxuCZRw766Jm4hVp70UIdRqBVsiA1s5l34xVr8guU6Nd3WFcU8LVt8mOmfortu4n
pAyApC5wCNRUh+i83LWtftNFhjtdJYdzAJnoR+ZUJ3vGjokJirGQ0CNI0sFJukPF4Lce/Vz/MZG8
O8d7C+e7fk0jdA9edmfPYq84ZyX6PYYINRUoCRXMdqN0R/1BFmLrpCsQJeaiwcqAb8GvXozhkimd
5ZiuAwcdWpDTkt5wEIoMXayAhFn7IpsfehtBUA1tVNYXBU9ML56b8VlmJUKNGhkSBEPg5kEJVSpf
tKHkNhP2IyS+zI610MQzlsdtHLnpiMQkh5k650uhbWVoDmYXQWdjalnB9s0QAbyVqYaicFMn2iKy
NCIScfjLETU2+3galxhA4TroJ+klzW2IA78HzV4QTqO0W6lAlw5ONA488MF0NayCNPlsILhGuINz
uIpzVmu8tmW+jJhm2MlDPp1bGYJ56Lg8DDhWOxWxsFPAt3dYx4CRXfos5Q2mRBpaDHWdCfsUGs5l
sHbQt3Joz1W8FZiZV+PSbMxDzwZttT+kDE1gikw0bj25wqc5obTCbIuxCezZLEr9rPsxGryfPTQd
wkYG7Tdmja4qI8CadK8y3mrYrd341I3FSo4tZq+n1MYx015DDlK61O0jYiOvusch3ZbzncIRpsTP
bQ8rPnlzTH1dVSZ0w2btWDLo3LAoUXFmED8lmZcOwc+dmZ/KlGU8GgsbXr/srCfnEFgktbUWZtGl
O3SPtgJ7E469V6bRbznJtmF0yZmv8y5dD0RhQICynnVRsEUW/tyFzwHTrg5acO7kBzN8tUOo8Cy4
Dv6cIBpmMUEaqnhFZfspgelRkJ5TpvO9WcuPOZz4KUdZPBbsy4nzmkvsiNGYNqtsND2zG93GAHs2
mvKlGczNIO8hpUYYxWDvgGoY81GzWGrxrht+Ks0hzg6q/GKLcZmUnMojQ8n26pYrdqrOsf9r6upN
W2mrNDnDNfSnoDjQAbg6z40gmCa9GBV2zMgAOwd+bcfwKMjXiuUcGvUwND9rJvKhcDt8680OC8Ow
8id7YzTjorYeO/sVbMlL4sGrzScj/9DMy5C8EBnm6UhJQoqOvvhpoWOYCd1RW+vUJPdVS1JKeEma
pzxe8katRMDVjCw+hOl0L4gDi6VtKiy4dOzAcHCxVXWZuCDEg9WUJi1yYHvbFrIrcsgDeZv4fXIO
ym43FOg04OKY0LxruJsmlQnNlOk4L8F0ltMCHi4EljB6COcLH8OTIR3J9vBTG4J9I58k/VHEqw5M
GCnVGItNJm2tAEzYOaSMkCpI7FenlHyy3vuSE2f4XaLNi6dsmffjvrOQujm8v/WPwFE2Y8SUtYXZ
KbFYM1lGLxMsDIZ01zRbKR4phQWF2tnovzLP+4Pv39YmfKlbe7eI3MQAQYzYOdOxaxUvZm9uG0Th
9YcuklVBadVBdImbgvwnlOzoBwj+9UNTckWE9i3+mNX8nAYcbsGlyXMvN0LqPNUreT2TEtzR3nT9
AOkKrXvcuU0krZu+hBXuoNW8OBnM0KJcmh2kKojB/65skQP8R8nF17q1jiy7qE+raADpHeArZgje
8a2pT5Har1up9mI2Y5TGa6Gt6mre28pLY/+CA7tQM9OzymERzWgvEWJVsDzGxECMfUe4yGJGFiFm
BKSSX+v9DlphPJ6SKvMr3ObN9L4vEK0m6q69cgkrClRGfZ2OIN6q3Kx4SJVTh+fB3AnPLjVfDiaP
XvVXjgjVSedlHGJIxdBgOpGVviwRcsYbgU4s7u4NWEzaRPyQ/DjgymghJkmCQxa9Q6U1qmErzHPC
OZWIwg/pJe3eOiQpjDTQ/IDKCgEbc4YyJSFRIJ1ut5gEKYu8jlGTLxvU9oLpdAMpiO1gbl7neofd
D5UQcmWrfJYlXK+BEq8OtL20N+rw3LFxTSgBxnbp1AfHODaN18UntZzXcrKZeO4taq4ghFUslWtN
DV3IadQF26BaBdlGFa1rmpE3s50ZFnxOxBa2DjlbqXzdvivYlOW6X6hdyS4O5RMhkfam92eRnyP0
Z6Cw5RWqjk8VRDnMMpzGWcYpBai9kkx0apq8j7PjLL1yZMDIFJ5G5VQN5ylhThou5eAwc3g29cWe
bS9UV9K4EGerPdTjvAiusxZ5F84ntXiwlHsjbXxyjhc6Q/K4P/TWjxZdZrYZ2dZMymVDYSVfefFY
CaQ89zl+tfGZSFH8t5dAPMnyKQp/Ds0uTp4DtNUxayFn/WnGsQp/Og1aKi6cPJRNfA27ptZgw7VR
7TPSIlohCO37CBXOaMFbJgPN7xEiNrn8MGankrm6RegARFvfztWNoypL2wzO5HH7qbMjA8NOm2VV
Qb9X1X1XRpuC7ieAIl5mJswpHo8zMS6on8r2NQ8ubfyo5M4WkRBegNpDMPY/JLnaZbzSpfU+m+Np
IPaT0AUS3ryCzLMW/KkvH/SOHUJGyBCV2wD2pxZzA1BLx1J4geDltshEB5lDYDqVeUBK2bgYguNE
cGcF061+C5TzoJaLBiGGY2FdoD8aeNPmMWpZOd3r1eOQrfrxR5JOXtlvcSq7ZoRStsLC0tkYFe1Q
8Cpq1YnA4QUvGRp4dMykNvCyvynJuae8kHn6ziP6LiJHOvHWBDuNqbB6D1xCue+rEIm7+WDo+3gY
V7bteJh/dPJu4vzI9dcEpcPoPOn2b4U0PzMu/XAoz5YePhaItWMcRrA/6XCA9/oAanzECZTSf4bY
eq/4SyXDz2GKVrnyHnSTb4+UAbDC3UZf69FqEjVK9p3CEDMz6X3b5zQpEUSn8OZ6RO04MAztoy21
O7kkL6aOOnpmM1jPlNdl3/6I8MY2nR4NVrTSHYwMmBKZaBCHDp5n3vkhqoNWrx/M3tlgp38UqPqt
CVZr5uUmzmkKwjvFcQXpOsm1FReUQqj/e/PeQPwfBcerigbflMBedqPDbI5tPEStjLFAPkdLBE01
PYC4FnMk6jnSuIyg+xbh6NmIJqx2G8t7tXwaAdC0bEIoMrtpQEWOlkMx7XM1ExFyfZ7OtCqGdTts
roeQmtUfsZ6tk0BzkZy7doMgQr9MQAg5aJOEJGvOQg/BB24Vm7iHBm2ux3HbJvadpecIa+ODpuGP
m0EqrDs/ClcJfit2m58DRV91KGHCpj8GurbFMm2lB1fZlH2edXtj9fKuzViL7EY2/svCeJGQ/AQF
m1N7DiH3N83r0ARLK4fb/EBUTzUF+6mwLlkq1ooN6xD/my+Osk8OshuQENUSNwK99G5CVIgmOmq+
wO3/DBb+4+S/dSgWymAKXa3Hnd13j2xkxwB3ntGkBtUwhSAaaqL2t3MIn/ZvrBqoP0wXYdlulpS7
dLQ3cjs/RfZH4oRHJ/j497f9L7z1emxfUcG/INFmdmq48yZuYZm+SCmArvRkUZVfIKPKZ9e//v1f
19dTexjqjHFeJWteN8uPItwWKglF4iOWLmGvMJTfKAKWcbcVnIf9lBwz61h/mbr7Z9byX3f9ivH9
9QnwJS9N1h/fEAxlRl2vTjlakNqHRbYNhIPignDJ8m4kPiFG5dxyTuUqJ0yx76odNNcRRwVblb+B
819v+A1kGSECi1OG4rtIWinicY6/wBY5WT9ZuDegpWUWaDc4q3YI7xc10bogcWgS19AiLjTOCEOK
HcUPCR6ZWzDxL+L3OsOfXvHkub2UnCZzpHs1AjXOAV9HJj2iWcgKWt/TUL1oob40zH6pz/o2qgY/
kl502OGlZt855Q9RDe4Uxn6eP9Wz5YoUJVy1adt9MD0VXe1hauSghlW6uyZJ3BxDkQaQuQ7uNXtr
s5Oyn7mVuUf1V9fPqdwDreFrQ4bQiJiMnb0tEQOls2tVL9iEZAFKtm03QBiSPRggfW5ROCKRl7rn
iE1yRG00lvkVRXADqV1cHQbqvqKieEsjCsUUki7mGVmHKjSyD505biQdNv/VpcO3s70j+whY9Rmp
Yn2Myk07Ba4BPKiCQYxavk7w30ppCcoOIb2y0at0gY8b+tRyeky60mv6aGM5NgZbL5ZGyR5v0npb
Aa+RsBSHb/P4UZThrkLkU0dwp1Ew4s6iaitD7B1cqkviDBiP7ec5PjZxzElMzc6JKpSEdyX3whH1
t0DKGK6CZWgomExZPGpkr+NLoquHovzQynqd2ZOX9Vdl/7aKHuJmfkkFhY+JZtBUfNpNt4o5bZDo
tcXDkB7U9ABJFE+nIFk6008tV/xJTs5W99uJ3nU18iqBZ1xuAXok9FnpolFldyzWUnXurMqbtepD
tMW6k2b6tRdL30EiR+ra7XNN8/EyoYnXXcyUFoOZ388IyQVao2YYl6IMAI+yPWK3P8HiYZS92JAK
oqwkKvdHCjjcX6WV+CdacwKEZO1y5RjNh47KsZnCR0N6npJm5xS/rQhFrZF7o1b7E5qCXjhHPdK2
Xaj9jDXQB0gbjvxbGjR0x6RptQZutRX56s8Jmi1Mxfpq6eCtUeT6fWLJX8xA/muQc+35bs6UOk0G
lkwgqDgGEMPLGEaeZEMfiVDGzV+xGz7Za+3rb/9rp8OktVAxEBK7Ln3MSRc22r2DpPXfB8V/jUSu
X+HmoHDmggaFKmpXyv+XtDNrrhvHtvRfuVHvrCZIgCA77r0PZ9BspSzL8vDCkG2Z8zzz1/dHZXaX
RJ0651b1Q2aEQ7ZAgsDGxtp7rXURB/jkjdOpu+PhuOWujggdiEiC6g7XY/Oh6z9xApz4xYcqW8sj
ryK/49nFkGtQ8g5piN6fEQRDOw6P49w8dbwdKjQsQ6yiudJ52iSz4sPC4iiTFutAB6jsKkauJIo/
h+b5lLvEmWjrSXd7/Ev8s8+8ivP5jA/KtLxWHT7ZeskK4fNB/z/+2//ZpK1KVG4Shtnc8Z0DZWJA
fj1aLeRTtOeGX8cHeOnkOXAgrwVzY7+li1bZnIDOtETqy6iObpNS/hABAD2OvBGRtRU/dT9ytU1v
M/+rW3MdWQzwINuhsLTrSkTDgukiKbnNmsUPz8kuW7iWFO7O6l7s4zi9zsmkTzzxP/nK3mpOTGcK
TL8cKTPCLnRCSgpOcTOkn5Lw21B+DcYWhbXg24wcl0Tww0vQ89EGcmbtxhjo6CqhdTYQkdzCpJz0
lBs/Y7Tfjz/bspYPTKa3qnQ1fiwQlXPBEek55BCZwAaP/+Z/huis9Ycr7sCik6yENo/vMjWdV1mw
99rh0nKm8wJKmiHKTVOkO/TqUfhBiSMvHj3IQQJAO8gv3HjYxs53EdNFWdhXVJo2fkg/arwt9I8g
JnInn6pFpARIUwjSDKxATdjBAzpQQYOUlomcm59cNG67t8Nvif+UqHIPN+6inJLHYhovElqN0+jO
ppCf467aed99X24b7zyPkH2Yxx9ylPeYRYMQ2Cdm5Z9sj7V08pR4YVChxH8t0gIAJN2O6ATj8UYV
96/e9f/1c/zfwXNx9+fXa/77P/nzz6Kc6igI29Uf//tD9LMumuJ3+5/LP/t/f+3tP/rv26ce0nux
/jtv/gm/+a+Rd0/t05s/wCmL2ulj91xP93DR0/bl1/OMy9/8n/7wP55ffsvDVD7/199+Fl3eLr8N
7cz8b3/96PLXf/1t8Q74X69//V8/u33K+Gf7n93Tr6Je/4Pnp6b9r7/RT/53gaOEI5TUrhJqUccf
nl9+5Fl/NzH20KayUXZ1Xn6UF3UbwhL5u+MKm0RbCimlvVy6mqJbfmKov5vCVtJzTem4Wv3t/z7X
m0/zj0/1H3mX3RVR3i7ck7cd40q4Wps8lSdty/Vc8Jq3Z68xFl2YWDMaHElx1unkwW6HbZ39zhXl
0NG7LPLzLn3K88dU37h6oS5hjzlCEjG687GyzkMii4nSz6vp++sxXz/W21W6PBVq77YtOPuklta6
9yItRt+tPMzQOxMZkx6yLahg6+2b0O72kQNoc3y8l0TmH2GIAV3I1JqDkJlwLGvdseLPMu7pAnbQ
BUqRbqgceEG3rTM7/qaHQG9DLZeoPA25ocEjzY4KN6xO41MjYtjJFEB7SmpBld528xSB5gY+7EOz
Uw0ep2hBfBRAMV+qZPTrfZ7EWO/ajkkUqkZpfS3HGfp70IfzlzBu1Xej0yMJsjdN5Q6luiH+lDfe
TNenpehkiIuoommEN3H2TdohxRMYEo0lZ6BIiphQHblXNhoAyPTFi9SMmq323m+EFttiguFUjqJX
CBm5AQAoDUDI4XepPEutEAZ7hmbFpiht56oq0nw4R0ABrtjY5fGXQJENoyYTCpSQ4jxGnAXRrG8V
UjaIvzQVBtE+LX6bQlhQCcNSO2QSiayBd9ToUQDzfKQEvCCoWsQGM8j/cV/kOPGEEiRB+tP80/Ur
tF88f+HuJ0GJi0qUabRzY5uW3V0eDNMfje12gKnWxPTC3kAiYDbSwtn0rl7gq9obfIjhC0se5q9a
ep1T9bmboStsx8J1HkfgKkTX0kG0F4FZxrfCwB3p1Gp6c6a9LCbXpSlLKkdgW7BOrmZ7lFijD/be
DbX5EbIEEiyFAbEH2e+xvIznsLsKjRoRDW6fk3EivXq3owkbFnwDyX9Em3Wkb6ygdFMYhjQpaIDD
FL2xdGt0lTGhVmTkD22RB4DFo1nRLaNdrzk7vpde+gpf7SVQeCldwYdRpkX0Wrf9zvQq1N2cmEjB
DPZDl1TNXUxn0G7qsvqm67v80kuDHEI9nUCzH7k3dNoPuAFm8L5SlMDCvtUn5uRtlqGUVoIwwhN5
yB3xRMvPX90wtOGUEVdCQRLmpx9gFnV/eMqpPx9/84OjOJ7wTM/Swnmh3L0aJRgDK467CFcle8yv
pyhP96k/2ycuMuItTrK8jO0IT7i8h2N75nqYKjZbvyB/2pVF4t55vavuO2TfnoWkKjS78tabvK/E
ZErgEmG/tkrCE+F5ORTefOHVE3CgvZ5ORNwKGUWZ2PVhN1zNpWNcxZX8XoWLVkFb0oZSxsH0a8od
GhYymnPvjk/0aom/m4HV7QVtcnOOR4QUhlH81hI1xKJpMRqP5k3hoKA7BP60iaspP3ENXh1LL+Na
HBXCc2zBabAa18iNuAwkzTws6uDMl5mPDpnq7vTYpFd6sk+1o7/4bK4n2paWhwGcYEm99Im9WlFR
YWS+NTvmzvLqZG8QTxCTLK3P4YL+W0jaXKo08UC5jP52Fmp8npxMf0J6bjxZIH3/ySGpCW0pshH2
0WoHWdIuu5zdvquHVP+QhVH/EQozO7FP3+IML0ubHWp5dMTZghi1QgIGtxB2UfZiF0szfmi9ab7M
k1E/QK3iilCwwqkcpf6/RPJZRpVkUpa2tCtt03ZW79YZ3pSkJctJlQB3MQVhOP/RKQb422vvn6Mo
SY1PWGL5/+rGQ+OxmvicSLChVXA2ZmN1XvRExEzE6bfj++P9OpWm49ED6HL8WO8sBWc3JLmid2o3
h/3wIfeG4tEY826TlIZEWjaIT2DCh15Nk6VZis0BpLyCiYxxVDm6I0CaUVGdq55W3DmhZtONWXhi
qFURQhGWCXrL4YqZIRn1mgoTaqcuzSRw9m3V9PO+asipEGJT0Q8yJnk/ySoGiHQshIOEW6GvNcRy
uCjRBaFCTHr0ox/G9Ac2aNBrM12a7b4N0Koagtbv9knZmvLDGGka9YLBoGXu+Id5IXy82tA8vbbJ
CYgfpPxSr9vExdyhQppMFpJxnfkdpbG4hG+jms913lGzaUBdsF0F67XPo3G00TZGjehK6HjR0fOk
iRpSi5z7zolm7ymLOQDOZOK77TYbbfnQNKlJJ03RWHI3a4Vghi+mVJyI/quvvbyDwqPZkq7NfcFZ
u3F0QSt1jT3sPkr9cWe36MQnbYzEvE0V8/h8HRjKIZ1wTPhmnuau8vagSRJvFArwZC8m272x8NK4
mq2Feton3f3xoVahZ3krghs5vlAWN681ukNnXpPUDqe1bEM8bIWckabyGxLMGFkSdFBQ4ari7uPx
UVcpw8uohDmPN7S07XjLBLwK8LnbDs1gktzTwNZ+8DoEZ/U4h7vjo6zO6z9HsVzey5EEnnUBDwP6
ISvx7KVjLk9vnL5zfhVO7CDS3brhle1nFSJ9w3yTd9J76KopORFgD4zvsWYEoVXZrlwH2Iwjq4GC
S+wJ8pu6tq9Li1qMrm4rJ3rOOokgs6sfOWJ+Hn/vVRxc3putJpGKdcmD3XUqXFZeHzQ40+3nuW0u
BReUvS7FvFMZLYO2atWJ93xJbd9ub5f8QDEeGRr3lhXgVnSuGVQlBPIsj5r7uKpoaYhoWXzM5rnD
PsGh+aCFJ0JbtZYj+fgo6H7LLKQMYz8EAkvsJncuUJ8W9Hz6s3MVOfFcnGd15u6joBGoJzdelCMR
b6XqegxSnZ/jmVJRrm57FyFZEdPDcnwW3389l81usXRACIS3TkIyWTleYBQ0ioxdfePhz/hJZmF+
GTZZQBNLJty9Z1gGDQXTsNURJIwTUWCd8fIdwQFMLSU3Cj7j+nyhz0ZGlq7U3p4SChGNhH++L72W
foJC6B40whE01WVtNfl0UEUT+ux2n3+uIBH/a87Fy/kDhqO1WNAA5mXNd6pDknL0AuSenyLijCuL
PSOTenzKVwvJsbmlSI/twk0OMMJdW0xqZbRNXlLOM5OYAoAVOOpn2YSCRgk/15KWwJkCWS6gOKSt
di0oi9K1zgczD9EQK9NvWnjFotg+0q1iZMrjWm/q5jr05qg5s+Mot4ByCoEuaDinX5okmbOLIHEX
dDP28GCYm3Z6Pv5S4m2we3kpHLr4gA4y4B73sLfBDpHLoswjae37NDtrAou0NnaGjegy5+c8ziOi
KESp+4S+bhRY+6qj4zWmjUTMNDQ2M2p+Erm8j9I1ks/HH+3tOcOT2SBNzLe5PBzHzRJIXoVhz+Bb
Twn6u66OqPm2Ln1HFkjOR6wZ1ePxsd7NguRwcQSmPwv2xmp5O5ZhBX6KwbrejVNm7/oBMWNlTemJ
TfvujZZbg2Na3Ma1zZZZZZteKNtpnjp3B6KEPNs4aNr1cdFUOtUnbmOrCz+zt4wFhkm885TNRfvt
G6U2lLq5ZCwzL29nnmrfGl2PwpHQPz0byMu1QZFQCIKu0CG8GBIGkeGlb9ru4hKBuUCeuKi9f3vy
eI5zLcVyfVorB0HpyW3RaN7ekBDgBZpaFfLPl2499SeC04mh1GqiEY/GWidlqCgs6McD3oAlmuaX
STsHJ6LC2xRlmWcgSiGEiTkec70Og5YbZ57f4X8152aPzlg9PRY6MO7ncXI/9g30/iTN7RNn2vtd
u4xK8sCiNQX3itUL1lM+hV5PoX4KBv0JF1kDWoOML725sS6ClAZEapO0KoRTAXWjCW8I5MVd6ET1
r17UFiJsnurv57Sy/vWPzP3GIUgCFMt3BpY4tMZJniDiObijd1ZW7bwb0TI7qyPf3B/fswc+Mqga
E0/arjXx6+0KH4qgkEPm0KwwU0aGFuh8sDwrucXwIv18fKj34cFmqAXxX04YwsTboWZRVgU7m6Ea
LHlwRgk3ZgAT5PgobxGUl6Xk8ts9UkKLTpx1tgunpi7lIigZjjqNz6xYqG92E+TXKE2redNTj//D
eTGX6/3mxDJeoRp/Dm69TCYIqanUMtuvom0TJDO6c53G0sHursDSO1QxKwmZwi93aRZ6aG0r9Qi+
Qe+7rtJLcv7oKdBDVZ2YhrepzV9PAlhqc5UBVrNXT2LmAR3tY65Bqqf0QzP7yc/GqcbbbHSbCxuh
5TNdWOVnPZjdQ4ka8vXxr3BgQ7uAkVyZAR84DZa18GoikghNSjBZZ+cpBOIyw7QfR4mTUty1D/zt
7kwlXfj1+JiHZ18JC3xSWkST1VmXmsLv07Sh6aZ0hj9mh+IoJ5H1R0i3SulU8d6tC2+bVtrHWCOy
+w/1MJylKT3Yxx/k4Ny/eo7VQndo3jPcMeMcLFCsTjz0/Qvu35dl6Bo/OOKna8yKssehmcbzOHPG
h+PDH9rSgFkOKa0AFl7LS3VoxMbeWOmd74rqLHTt7m7MEh8XFqv79e8Mtexq011usasIOskp6CI6
OnbmVA27tiKCmkHxmwxo3P//jbS6f8xGkOdg/BpKkAcbFKwNuRAkTtLerE58voPzt+TloIKCi7N8
u3Y7h+yV+KtpmJ/q3axIY6wBr4VRRO6JoV4Sw39cq/7cprZN7u+B1JESrybQLIuhdtNZ73qFGD8A
hLoqYqQYAsoa15MTwkhKNKzgdO4/Kj34t2YwJt9yu4BMlkzhvzHJtg3AL+SCBa/Dl+FUvdMXhC82
EE6IeIif0Rxr70SFxP7x7/n2AvvXi0tTeVo6wgVeezvJXlpigTKSlw45BUYZOvl3z6y7a8fL6zPA
uFPqBctHezfRXLVsMmKAthf+96uAFEwdV4Ou4NUqobeYPbVb+ACnlOIOhT3AL/YeIB5XutXOH+1G
67pfoq4CQU+b0D1LEyc7DwdlbhMS1i0YzSnu+qFw83rQ1VTqTGZWJXi1eYbnWA2zcWuHgISGWdvw
CdBi99rI/pBJG03ZYWhOnDQHZ1YBxwKAAL6uc2TVB2ZhEFT5kjLepTJPLyeyl/Pj6+XQpqQzgOuj
DYTuedbb9WJEaQa3mZmNUxMfgXxU2CdhFKh99e+8j6YSAO67QMyrSGOGUz5S8Na7JPTKbdUG2A5l
tndilIPr/9Uoq/cpJWT1umGUuOfaaA51hduK7X1oYruiRbI9pTZ2cGUC/lkeiZerX87OV+u/Fynq
spqUstYANlxH3XJvD1Z1npZTe9Em2fBhkjYF7+Of7dDikBSVgFQdknu5/PzVsG0+ZAJ9eradM4fn
XVDos6acoxNx69Qoy+J5NYqfIYBnmxz8TWpkKGrHwc4YQvPy+Lsc2mdk5PbSmaIk3S5vR2lG0Kzc
YJ9FgDRXkw4i3IaqePjWTxTMNgiXVyCO1BJgI1cCRyKr70686KHzgtoHeCMGVi6Z5irAJDW5c8L1
e5d4KdHLqIAbWTbleYyl8S73o2k/Wn1xNku+KY26ldLzE70e5gSqhDbv8Rk5sClpkpRcG1jJfOFl
xl7Ne+rFtt9nubsbh6C77sIOk0T0xre5i0Xh8aEOrF+PlAqsjoNSuOukxjH92hzRbqK1LcA/IoX6
OoNSIXlWfq85yc/SwjfPjo95YFkxpgJiUFwPiT5vX69BMMFIJ8YMomrGDiQWV6ggn6qeHRzFYndQ
olPKWi8r3Tvw8OrU3XVNnu9ci07xCgX5469yKDem1OpR4uRksvW6WRgPr6BNUQjCDHJMHts5qv3t
bBky38yNA78iaE3xUFi5fMJlJcR2O5vRQShnFZjAHfpkD+PB7/nqeVYLOW3sbsK8BHCBRmOfs8pN
sFFT+tusOwsrySD5OMTiVI/gwbmmH8w1Oau4Ha22MFcS2wl7RkXbNfkAk0deJ+HJ2vbBUZQJoGAp
i7leJXWNNUPFMgSbdBgTlFjs6LbyZXPr0sd7g7RH+xDP9nxe5TgHg4Wc5zASt1M445pTWtjLWmmC
skNVncLnDgQwj/qWR0eeydO9tJW+2q5hFGqDfE7v1ISPuFX2/vNsoPyatF6FCFgVTxuNH+NmcNW0
bUeUYE8swoMPoHGLd8iO6ABcZSotcg72KEAASKfpIOkcqHFWmxq33Jbd2yg1xNexk8SyNt3Glk8N
VHUTXgMOdmmDlM9N7X/TGgscI47kZeUF8Rm6a/EfkRPBgwhdvz8BER36kjTsUWIhhHjUf99GgEml
hptJ5e5oe7G3TqDDS9P3nRNh9NBe4JeT1PB56C9ajVKFeWWbZszeTPG6KaMBKi4c0OFM2MF43toJ
fXtuFwf1iXHfh2/JOliwYRBb137Bx16thzwP4lgj8b9zF9olEj1YMeowPYuxht0d//TLl32bfjOU
TY2M+MYNY10dHuLS6Dxa3nbmkKM2NKDQuomHfsQgkWCf7RPbjG+61tTZd53gE3li5b3/jhKRRuCn
pXWNavIqQfAor1p5zG0jUdEAc0nH9zUg378M2zHK0p9AGZxQtS5tlJ2KVOAlQE91Rzkjn70zNffP
iZWd4pMcmk6Lt+E8fKmwrt7HpdnOazpGommzRHTdtj6b3WKkVdZgXMbYVb+tCctzQ9l3xz/kAdCU
l6QQqCjdAOa9a5dpE5llC7uJ64VAwwB3tz3RNDq3zQnhyiGozrVTYtzoarRzIgJgTUXvmj0NCSCj
eclI/I+q9IcT9eYDqdFyuyNlXzqYbFpE3u7Vln5++tJ6YI+pgRHPXcj65NAP+UAFRN6Oqgwy+g9E
+nMKbKPHudilh3B2WYPbcTQCFDGcbvqXYTCeSXKReLnjirXaZOQ7FHwWejmrsrhN4xbF466ffwnU
+nZjNc8YJmfBqU6SQ/va4Y5LNY/Sj73uNaqtcCx7qUhU52zYBpZCeazWv8QoThFeXiC1N/tamTQX
OCwFcjOLXfR20mtfNPD+E4znTTe9cmnY3ZT2GNwj1NLdoCUeo+MRDtb3tG2ysy5WHTQFVwKFVvG9
NWflT5wyw1/0sJh3jjHiWJU2MjoRe95t/uUZWRi0BVGhoR1h9YxD7oZKoh7SddgtBhhtzX14Cjp5
d7StBlmtPj8IDCiYJROB/vxdp2rjp1/7/lOTOHMLmy+CeFRirfq74/2/TtbcnB/fmO9CwvIAXEtI
7wT7c424xq1WcUuYhZNn3GjHuUpSHH9Hw76pVX/dSnWvcGg9PuaSLr37+g4pJacHtZS1kvVQyTJ0
jMjYuQ5l880QZEg35NDpjQFH2Twwvh4fb1UuBzVaXpI2hCV7EZZUq0+pDDr5tKF9bKBQFQm6AMmV
xkOMbIpl/Xvss+oHkgx0RfRZj7U9/XQOUmHHH+IFxHn31q8eYvWps5oSA9xwRBe6xUIrHWIbZa0p
uItzYN4N5mXl9cQyg4w/2Vf91M4XRpX2F9Dohzs1u4uDdeR/ipzCuMSNc77wukDfZ7OnODgi/zqv
e4xyesyEC5ghGFVLhOFyyMA0xXe7esbCN04avNbK6vPxVzu4U0gFlqYSi0vussZeJQSUFANabdgp
eT7KKwyz7+mBSC+OD/IuOi3f8NUgq0vjyD4NA1UY6OtxfoQcGBRQTXXblVi/Hx/q0Pp0qd7y39LD
tw6Ek5b9GBixsbOsFGWSfC5nd+NWrnnuZ435BX65/fv4iBSFD+wJ1+PWCCETpHid4w4im2hT74N9
aLfudUDZX2yDscB0HI9O08T0iqOv0KX6Iw4E1ta1asdya0ZDihRWZTloFroGhIxEVQ6k166EKBXb
ZvqFUB9+ARK4K3zb6zYl8Lfch01Yqw2mr7jSen4BLx4wbor2flTIr2HXeeH5aBdoZHhFU9+hf2Yj
0Yax4UepevOPzq6TCGv5rO62CTcW/L8bxMl2VeP2zgakmabRLrNpxShN+kY2Wd3bv2g5hyxN6/ON
NyeNh8t1HX8ZW6zaNjkVLiDOEY0Ku5yKx3rUJu9TTtWjSjS2p71GoK1KPdz5Klvx/9yfgfORjUhh
wNP1+3NuR9w9ldMiHAULwolo9i/keKUxwMQz1a+ncCuKoRwBAiNEebMUJ0w9uxn5v1N2wY1By4HY
+WZdwUF0g2DnVLN5SZm++zLSKYr8WGnDWXRKtwg/ooPcbDM3TtyHxJ7qpN9XQ4VNINdHVBK2yjWw
/Q486s+QpGmvKues1tZn0UyixFOb98sqZIx0Wg1blZX+5yiwQVoj1yweRBi4rjjvdJtmlEYGZAJz
O8S1AIVrxP5FmHj21vR14uwg8Yt6E6QhgK1RmfqpHcPkOyJmMt7GplfhX5lKZHm07ypSri4Z2k2m
Ru48s4iSZit0ND73NG99LCnGPYdDgtal6WQYeqZGAIfTpY17fmzcLMCOK68WCp8jERiaZ7MtcaYG
FN+VwkBgqUa8Far/1PSfRIN3FLItna5R01dk7FZSaWuDv287Y8vbNfMViZOL+p6WeDCX7mRZOy+0
A4OOLoxAEZMZjd9TxRoYVS+AE2RQ34Es1AA3ifYb7D2z0DiLU79lqds96pFqnnEe7sza2oYFEnh1
CXyOUk+zqFUa0y8gUx3vJlsH95Ud5+NGhL6+6+nfajYteltY2082lrYGUnBfJ/RX0k1fWym0/sL9
2E5V+YmCLKblc1WUQC5WLu6mcpE2aqyxHpZVOfQ3lV80ztmAmCS/n0IqLpVmgXYTX84J954azW+4
MFefTZRbh72yuM1u58Cp4c2aZr+JVSHrHYfj+IMaTf9kew2/iEoIDCsjS2a8eMt+/qT8wPxEDcr6
roACwk3cJ8W0mboZXdK0UeMeJLBHAsT2HcSrOqyXNl054WHIVTF6bm1/uop74DbOhSi886U1tle2
yLIr5BIbHIiJi2ggqhBpOzM0Brqlhgo7SiOgy7bSJmYkbiPHe6M29Pe5T9SdanQbXjgx9t4cnYlC
p9W1kk1IivoB6doZC+5c659D5wU262/oMWMw8I7DbFXESDtMMDa22Mo7M9hciFtxZ9pNt5tyWz5X
bTLjIGfY+E4HYWxgzWROWIWi8GbZG22NRXQZ1kn+rbLK/JvwA/uxQRw2QAOr7hcBHeV9d2G5F2h8
+2W188oAn58sG3ywqijJ2y1QBiT4olUcKLUdnnMsDw/OmFgXjQoNSGyePUNBvUJ5MfoxTjTS4K6Z
xl9DZUbTJiyTmgCsVP0jQ6zvIaAXWWxb12m/YoTpiAtHQfFeAkPnbJMuCT+bgeN8tuIuac6kiyri
bhqibPwGYoDpez9KleynKLQ+jpGPmhKbwuepI9vsfkZ4s1vbbKIxFgnYqNHXUTAZ7aUvIWZQduNW
jjHjSN0RP2w0+azJ18a2NGjO2E9BmkRnsFMKJPja0bxawJZ044CYGec8l/m9lMncXUyyyMSmT40W
SxNB9rmJnR47QN1IOrLGrixQ3YssushzU+Ei6Jat/t6PTfAoVUDTy9yEvr8t+w6ezTSaBthU7KTm
ZRFKZCNKOi/URYJEwLkbO7G7pSc+6S5E6tiPltF3/nlZOHV22egejQ+TVg9vQweKz/+HINBnneln
0bXljMZ5GDbmb6teWFVyNJPuJlUZnq5uTDqw7Ro5+J+T1mjyOz0XSXKROhqEKmqloDGHfuYRZIR2
SQhBM9x1N8/tL4ksKb4N5MHoIoikiD7bUACzX20SD8OudMcoR1S5Ka9Fh9NwgB/LZ7Py5q9yxDl2
TwRFWglL0uiLs9ipAVPQe36btPA39onM8/iHb3DqbPC1zX5THEYqJTe7FJzKFgjVJfSLeVutQ+Op
Nxov4xLOvXSXJnE97mYrjL7T6zTezhlyWvcsbeTNwqAUPGlk/Kyl7LpLu/OLJxN4FB1P1eBm3iLC
TuzwWsyyr6Iu5RBADbEVBF5vkGcDPQUKe0ePSmpS122yV5MzfYmyVjwaNtKG2yBKiBMGeciTG3nB
jYyS2trkScbRbspWPgSOb3ytGtlzX7NHMiaj6W0cvUGI2m1cJ+EXO9d4lhZwxj9ndC5Yu6roxW+j
6tvnwZ4nbDZNSOZ1JeNr7dfojZb5pFHmn6Vmdy0SanMNinaW+8UUnKc6Si8VAi7oDeS5vOMWnX63
dGjd1iq3RjSTUfn6bNdx9KHNMRTdecVc3Tb8LSx2vbJ09qYVJj9CGymybRTnGRq5eCdCxnTj/tkS
A4c1CgHOTVya5feuqDtjM5oCN0/yceiXbjEuFoRegzkuOmrtOYIxBmrAaW5R8u9GXW9lHxI/vXlW
9RnMBvlRhvn4yc/dqT7XZeSWt/0sB3fnDDDJSeM6xGyhWpCI0CqNw1DdDVO7UabCXGaCN+Oj99tP
T0mb5yWpTWY0eBQZJnawxehtdAFjFqJtijBdFY9XvlUP28HOnu0+RGumrKTxIbVDBA1phdiowYHb
GbGEOG0AEPrzsC2S69QtK/fM9Ib4W8F+bLc9TqCUheqywz66lcZXtxFsQtWGzVONnLra9lzfMKY1
8C3NC7tABMgwobYJWoee8tE9N+20hcHL826yzLKQs6zN5kc26sDcI2NjRVvpZj6YLfq10PIc7apt
VjUIwLWznq/seChMVHpRV6q5Lt3StpWj7tpqeZ9G2Fc7CkM8R0neOkti0mNZWRwlg1WifD71yLNt
Cn8uWvr/jGGxqi3R+7GLAMWu2DX989iARbjXQyC6DZF/THZCuXpfZUXVbp0wqn4hHYcjkVmREeWB
k33w6EbH+Lxe1EfSKXbQ12pdI9v2kbd4pVlzjfXUKD2kNnxQmo2oFHrJ8NWSckvmSzjzqDS2Z9Ro
HLmz6MasNtC5rGJ/4ibx7h5BnzQYIhcJwZV3DR3p0RsQ4km9nbTSdjuYcXfPpiBvzKfq8vhQ9nJj
fXujXcZapK+4ubjQ8d7e+4ayA69xA3+XdH4nt0lUJc+J0VGJBsPHOTy1PIQMO9O5UaRc895ph0+G
mUEhaeyGRDgSdf/d4M8PaZAlV57ZZe5O1nOMjlGr6q+WHnJ752N7FZybVS+fohmEajvOvt+eUc+z
bt0pWJRudVQP+wDHl3v6J6yPS/vmE/qKyBcJhPaLsyxvkKIosmr8I2/j5tScv7//Mg/u0pROgVEC
jL+dByeT9UCNCMFOp7b2aZJUewOG/r/zZanB2UAZ2gQ8eTuKFyXQdKOaLxuPCFMVFDvIou69iTvA
8Q/7/i7K+7waaXXVLrI6pIu08nZ8uvEi1H5xgZX3TE+TpgMvKOFthEn4cHzQ95duAT5D8cvTQJ/A
sW9fT3WDj7I4CtkTXI/dZOlkF5m3YXkjfP8Uf2KZqtXCZSwNKZtuT+ZzwRpeARaG0VZVEfOCTW6E
F2Eimk9GkIqznHvaeYooyGYuqwfJDeTL8Zd8D/fxkpAlXBBFEDe9woBqiOZtozNv51eWfB68RqGv
qlr5qRhbc5ciDvIQ5nb61epmcY6ijvV4fPz3IArjQ53l0i8tm5j29sVnM0/cNEasvh2a7EtGEbLZ
uDBszsG7ThJDDg4GkOwKkH/4G6tZTvw26NOJBdt7HvLNZYhDXorCwZ0xNf6J+sKBJUsv0T/GWq0e
o5lQrw/5ornvN9fCTacPutHpx5TkjOtuF6d8XNTEjk/ngY1PVwecF4RMIM2uK7bI2CHsGlqI/seR
RjIod24Ejpkn4uyB1cqVy6YmjOgJpeHl3V+t1gEY2p2t3t+lHgYMXsiRg8MVfeXRMKNR5U1ZgFP5
NHGLAdy4OP6K77kMik3yavTVkkkMQndaKH83eVZ826Ruo7c9QoAPjt3cWBWuVXlalZdTE+pPZZZm
vxI9W1sHxsFVLbzwWjXVqXL8oQmhIocYDGWzhYD1dkLKSKGpvahFxLXncrIVyOBDEHj0a9H6W2kV
6kOVO8jr5Rap3Yn5WIL5Knbo5ZqykD6ldtbdwhUW3oPfmv5uYc/gwYLqpRSzQN1dqg9IycbbVPjx
LXjP4p0Bf/K2Qb//hKnSgYW3IK0WwhJCLoWrtzMwoIOZkEQZO9sa9GOVZt1W21H/Z2HyL/Wguz/f
aiVUtPrj/1C36I/yOf/U1s/P7Yen/0PdeSxHrmRb9lfaetKTxjVoMQVCUCWZFMkUExiZAtKhHA4H
8F39B/1jvZC33utiJB9pd/hmVVbFREQAcD9+zt5rd/8N6EXW5qL+r/FFyf/9P+PP//Hjf51PbbFB
Yf8mIm3Yo99/+C+Mkf3Xpl7aDJWWaVFTbOKif2GMwr82awgcOQa6kbW5H//n//gPjJH5V8AolK0O
/sbm5OWv/sUxcv9yfLYjkz9l4owxOvwnJCM0sS8eVSbJtuex8uLh3Yyf9qlwoySvLq2ZViqRZuPD
DFIcfJ2Coqoe5BiYHDkWSBXDVx9YV/FNFaKy72Sm7GU4x7VpiRG2OYlS4Y+5Z/qaHvKu89ofGuGY
Uh8AEjVf1hTRXBLlfWdcFc083PfjEHRnTRo1Hyd7Cp8zOdXPZpPmn0E1oJ+fqGuic1Vokr29Uq85
GuUBKjcm1PlXNIacMvjIDIWka0GihDo7F1eMjsFdho2lHia1llCle0sRA6IFZx+8/NWt6eTDeZeF
zs81M6dlnw+W61COBVZ1s0C1cR5ay7CqL7Y1FOo6ayPrjLdbfPNy0UM0GsdIwAce9fIrbywKyHqF
s7+GKv/m9kbjxq6ZTVehoQEJ+8Q5cKKoKltngMt9b7rSa+n1SBXDytzNsvDW20W0hRePGDvsJBhD
ZT3SiCu6q6JzSjooNY2QfI/2VoQH354dlbh1pj+ronQrAnxyt9ubo+M+Io/1a2jaWcURo2vxT+nM
6/T5KiqdnzPMM8YPTmj047OwZBl8cZyC/kbX54SUc7rMaRFDsyLdyJ8W8LiWuxCp4zTeevCzYWsA
d07FaN3yINQvwgQzO3Eu+ZEGyPMPyqm7K+GlukhWaUEq9rFUQjN16iiBGz4+0AUXInFWv6+SDij0
em245fKAjzcV4HRm0/1Ogy5zEyefWo7ENeRQ/Jb54NP0ttdqpzin9zTxcJofS2RshAS4zaYmGlXJ
b+5Z/MMmcQQ33HQt9uSK0KCp5pU+T2+qsY4bt4FQVVqqIYSgtjGarR3YxkDa4ASlWUWPTZOOpFhT
Q57rLFoN2FABylylFQhSMtn8MB444VZH2+KhSLxcckz2AyP8oWvivYgqrocgKZpcLbvBVQGYunxM
2evdirwCN1ijj2mm16du1pKOF60qK9ZtDjCwLQo/oI5052+hYc/IS2nQy25mQBGCjC7iqbLT7KAV
J/14IVaGQ3U2pU+lFQG18lUePRb96PRJaM+km7h4I+76bpJfSkM0t1NQZ9k2nal+lj2Y610rdPGc
zQWYbx1qqJ7TMJ/Vk2SyPsio5PVBJX2URUBILb8OgNcSZnxSoLf6ZOSloG3qBh87sxjyPd23ESRi
seXXlo3mAXFyO7EhlDOSZrNhPuy6mdp1ZTR9LZHGLQwUho4sE11z0NV5Z/+ySNS6o5QlFm2Qrq1j
s1p7P16YQXzOFjzcQE1HKPQ1Gxn3g6HrtTEPHJxVOcrv1QqxtZYZmq+ld21imevVv9YzndzDgE/S
JH1Hwq1SxjAmtI3SJwE5wtgPpRqWuHfH8tK2RM3Re5YpY96h0NwLyHNpYmflQvezWb6aENSenTkg
zM6xlHu9uuPEMCpc+yExq9zT8dSYgrizsnNj6TV1eJ5lw3hVGYb5zDAK0dWsgqDfmWYrbrkoY5d6
QOobe5iwb2xzLj7bjF546KyRWAgIYM/t0gNGVD1/F49VvjxKZm3Xsk+7+z6qCHFpl6D5lE3meBfA
V7+cW3q+sWFX1qENihHlusjVl0JomLMkFTbAiJuilwchpfcVoUhQnqe9QdwUfWNxq5jOzXxjsbSx
04d9ytpg9h/QBsEFb0wUdL0TAHjOIqHuhVPMemezI96rpiO1KfdGccn3boddYeQrtsamiBitRJZB
LlXZD+KDF4jqK8T25rEn0MgiHWbS5i7Svqn3U8Z4a+9ZZXHVjaxYiY93ayRtDr987LT0Aejt2tmz
4dRNHlPPIvMKUmP4jlq5XK4CFRg6joay/gk0hZwHn2P/tTB71tK1WKakUEp/dDJmfeQo8Klj22+B
sM15nn/HKVdOMW0uJpF5tzQq8VUPXm7NlG/v7KgLgr3TpOHRlulAvpsu0ZCIwa5+2Z2vvjolx8EY
CslaJVnGJC1pkbI8YDMIKLg3p15sdJP9QQqnn5I6JIeOBDDH+zRWqXPHk0Ify0xz5wezVT3sbUzo
X7Ksdh7EbOo5oUEkH+tiqc6rQKZkdVQzY/qy6tNnoRlkxLZ0xFddewsITrcFo6u8jseKjGn1OHCb
6N6tAXTscQkoMjOjCr+PMgdMGFWAlsOosNJLYbiEdLEfYGcruyFyt//sQVkNA1R7shzoBDZS6It2
MRj3lgaBDoi3cHunruFwQ3ovvWmcQrQJLDtkCwPfFt66QVLg2FQO+RcOizmDXpP5ieE0nYq9jn1w
9oCdJWT6RJJchHApMJTBiO2ICaI/v4azx3VXPo8UG2l7nGtzA4S3vt6tU+1/CeQwXNQq9X6BVizy
mBydtDzr3JT/s+MyP9uH1qj7gzC12MIcmBZi7KhH6ziGgQt5uHVzmHdR53yyyt74KZu1fNC+w8h6
RdGXx6M9CzpMDP558d200Yk1OoS5W3UW4ClCb5mjrZXGgxATrwFeQMRxTVPXDni6HOepYhj/zbCF
PTGatb2nlHNgB2yBf2DXksf2TH4NIRw2w/mMhSO0b1O3t34Rd1HeWWMR/By6ZibOUKbVr7zVeG7K
NpimuKtJje0sNfwKOkd9x0POHEF3fsmgknwS9qUtzG2Fv7Lys48kkuVSrleZtKvvTB8MuNyO9PaW
snnb0pL0+kMEI1BBubXK6xGYpubXRHQDQzmsv7uB4ei9smnL7W1Q3GxMVt49SannfKedMfquPVVd
jX3tPLLrBSWh2ECpyQ1cxw8MH8buyMEwEpeRCl11ZAo33+owWn9E1iAfpi4iqwppnX/j2B21UtsM
skky3CslaerS/dlFg0uamJPPN5bbSVJ2WPdCHupNcufTnM/hIi60b6GEmPejYoh9oXKri44tYujL
wjTR8XhLPdzUw7B0THdaH7VtlVnXZcPb2RWrz1orAknF6FurHRdTSArRQk5bn+RrMDKOtcNL0D3T
p6ILdEhkT0Nwk1i1ShqeGMrQKeg+DhWlw44Fr/ET/ru+lMpWXw3WyJ71MgPZS01BmprfROzcOgpb
ApnYLhkSRfZnoRdeDRUR/1PONj1Jl4bs0xDxpS6GxiKepjKdJ2w9w13WzGRpTKNb8NyYMrzvPVD8
8HRtOcSta+Q+79WwwL+eCb9j0Ox5pAxX+pM1uNGvaGkYTkaF7xI2Oi+VOjIWmrKkSYPpm1eqDjbJ
aBRsAuloXwRWqL9mywLSGBxj8wDAt7z3RiT+aLFAXGunnol31F15VhvmPsBEqeLFN/xzc7Trnw7Q
rAdVEeR4Vjmj8XmmfUFGjx1d+nLqhmSsLaOL2ctVhbfT14Cg61VfZMpF8NGqTFwSOBNQSSJb+Ylg
g9qg6+sm2lXh4KUxeuI8P2RuMRxzvwIJOTcyzw6Rtjyi2tpA3TG+QJ/SGD4ZVHrImJ0CJzKxW0zM
niO1MlCv/TSFqyH64YCCYvQPHrYPL+5Ku/o42MrOYgsbYRB7NhY/+AsFkLiKUG4CNPuQPeP3EfIf
nab/252TN6TCG+fkoX0ai6cXB+TtL/4+IFvRXy4iVkyNDmrVTe75H+djy/mLYx6p7HBP0I9DyfvP
47Hr/4UHmf81wEdKe2WTXf7H8ZgDNwgABhs03Uxr+5/+Aej3ZQuFBrOzUUc29Epgo4g+Zewrz+2V
Ql+ZMDck1Mk3MNE0w3teoBNd19+XoRdA626T1jIieNmpqbXtkCPmZnCALHXn29J87H3TIJnM7Ye7
fh6Lu7zz2w+r01DoNWNDStSSLV0JrtERxzLETZQUlMOfc8mwg6TDKTRjaxn8Nibfxrj0Gl885Lj1
xWXl+SjDIppX15Ge8jKmEjEgAqm5bPcOx3ENItYyvorUsggSKcrHCbmCIkQpgJeUizG6L1o/MGMX
ZPwurZvysscVTiysrMKbUHHu//udeAHG/q+xxr9/HQYn7F2Ys2hl2dtN+rfW5pJWjVe3Vgn2dCWp
NrpGknXvUgB7PHT/+Vz+q5P17xeiqfJvXbs/L3RyG9a8qiwNm5hUTvV56drrnlQKn3omgkprERIT
kn80Emr89mVfdmB4sPCDWoj5IvwZwFdOdc4c89QENSElmI5T09RGjKnKLQsjDdKDOwlKPW8M3mtR
bnO3/9+i/PuqqFzpTQFEDf6AvfSm76YcXikVHDQFbUTyWQUXK9FQDT72FScn4mX96qDhXJMCNbZH
2KiAJnhj3hGyuy+7pXwUGBKgMLnDvNGQf7f78m83mBLPQ947G2gRWg96s8q9Dx5GI9JLnJnGcNGa
qA8W6UbXiO70vHNlLT70RekVZ0wPInEwR2VeMQdHAw85B3lCq9M7t6/UraHaaLnoBgtk2FRlZIG6
xmIsR7dUCxCdwR97lDgGuTecSyfin1rvEWHzpGPhlP7IiDbwnrflxjyYwrKm2KEeWfaUA8tdl02g
xWZbcq7otWdc9FmZ79vWk8zcp9pEZQXK+htkuH/IEfj7J9vA50CKmCfS3375k9G0ytZ2QXggupDT
dOj3j0tqLM+o3Zd3Hs/fStYXTwq3ZxPs0kQHqRqdxpiLsZM+AH+DEossIQBioU+GmhqvHKMrPpaj
OSZzwH4o8SqQSkCeLhKW4dYrCSscoFUzgtSGuvIc0usWcyj3rVOWu7niAP7OQ70NcE4/KdFxIVQq
prf2qRE/DKq5WlqJ4a0x9FGUUQX2bMW82qLUuKvdTr831T0hwf++EdA0GdNh4PIxYTgvb0SomxoI
CwWULM30xgNp9DO1RTN9W7ohQwtU4jygdsrrM7EAr0GVCHhyX3hSPTmDU30aaweD3mSky3m/FhXx
1E2FQ097gnIzsOEioWsrxdnbS87Jvra9cQyj4ZeZOKZYfE6G0SZIxmV1uaVUbvdoKzn2tNN29bcv
88fKhpUHZAqDIY9RpndqDEdjUfn1GpK/C47y62Kgx6TsfxoBmt0uQ6iTMCBN7u1rnuj4f98RXoyQ
hY0WOvSHkymflwWOYeORjE1EgH68wkgvj17Uc9AlL7X76qJz5Kg21Ai2ZCtnqsk8gHRuTcFy//Zn
eeVnxuELg49qBLPvKSDNRTVEfdEarLGoGv3RWQ9ZodL921c5sU39/Y23KcFGhXAYCZysn8KrsQBx
+EcfhmySqHLEZJVWeZLDKqriInPdbxP81vPU7lwCHOHHsBaK/HvXdsV1W4fII2h1zjEeRPsf5er9
67NRxKHN2RBc4cmeSlJp5aBW5/zA6XDnKdM4p9rJ/vlVmK8QBWHDm9q2tJdvYZcNRttHnFKy0ho/
BuR2xjbt889v/9AvR4q/vwuvOPDWzbRN+XnyrgfhyAFx5nem1SkOBq3uYz9a4iztnfV65kx55rjK
TlZMx+dvX/mkMtneV0pQjCkbmhh78cn7atPNwYHDg+SWEuFY0ea8sTxvxm3pLkQHki3xwfR940uw
aJTbmnPX7duf4Pcg/mRt3cCKKAPwm7l8jpc/sczoprvhtuPowkkKo6l3Q+kCeuUodiOQsZ53w5gd
pXImxKaee4FFqTuvLB9lYh2MF1atlw9eRrTaGMr1PZ7cKys/b9hWSKCLDqxTE6ay2oI6PSTSNRiI
T/R9dZtJiomkjlaGMrXVDYe3f5DXHgY2w21ho4D7Y6+ZG6LqEGgx2AoROvZCrpeuNtpnQl/rxLIc
ifs8cD4sMly+vH3lV1ZV3B/UHBgyLLwnJw9DlClTeC2UY0f1FGSDwwPZ6YmIJKQ/cSX9dN/RLH74
x1flAUQMY6JMoUw9efhBIwxTPSvYykb/K9TV+G3RaTrtx9aUNPWsQhXJPK3i+PZl3e3fPXnuNl2I
z8vNgY+z4MvnDh/81Idtn9Es6HiWhrKVpM4ylTn6uA0usqZNPeKyzc4AST1ZF50qnenCEQp3wLgY
bHHEmWZn/WSavwo7LbMzAR0a30wl7C1yOSs7QrmX9bkQzmrjl0JgGNNk6kQS1G5f7zmZrdil6zB8
CDMX75cEc4Ye2VXe5qffEpBnsdK1ko4/tJeywiJ6WNpCQLyj9sS0F6LlDrcBnm3YwXWplbsc7UHW
zDGa0kdcGKgGrWpUI44P5or+UKtRPr+z5/8WHZz+kgGWbFgQFP7+afinExm18kzGWyKyx0smUhpV
tGU4VL5ZelAZzYxSMJ0splpfpdW8XLlBYX+IotI9W6q+PQ8XRQ5H7kTX/WjaN5OjOWW+c7tfuduI
FhBiMN7eZt8v7/Zie5lspjxLaIf7P0pWs2RBB/zt7au8spzS5WWjMPk5Ah7ql1dxo2FeuPHUXUyr
d5MIc7GztY+4PxxNWlvIiK/QMjo+fOBwTgr8Rcnbn+CVymATBWxmLmyF4DlefoJRV6pYaJTRwgRM
YNmLTMrIzt7Dvr+yLHKe2kxxMAY20ujLy3CKEyaH5yxBW4lZMxMGTi5XHBZPTXm8iI6oInQIRw9U
4CHs5+KjTdf9vCsq+mOYCJrHvGWtLk2CZyILeT5myPo90sufK+nG7aXzQbOGheWUibZEZlUQ285z
2Wzh1BiZ9k2Hqg5+WXa9LpF1vmSbC8z039lVT2zd24YOFsXa6naujOf9ZE3LXQfVGXZanCKDB1Mn
826YMOA7wA9x1q6EtefZFPyi7YMnBa/TxcgE+4rmLQKEzm/eA6n8+VDwcbC9s39thfnvj/tv52DY
VEtRND21khFOO9FqmeTNu3SUkyyAv781uqTfTHHfZWV9+VDkDL51oDWi9dwma63SkjzWhQwh3BLN
0ZBEnBqLvtMc+r+SPojEfyiJH806sexkYbbEHgGt37sg0wXHHg8f+Fzmz3awBsemLxjUCjd8543d
VvmXaxeS2d+nTzuEsXLKstMVI6ZxpEWgdfvssgd0uFhGn5p6YdD19rv55/6K3/g3QZqzi0Mqzcvf
JxPkdDBSoGpPOZ1gmaoJ3q6dT/1i+p+KVlBU4IF4fvuirz6L4bYWIDhFJv1HfcWgKBwww8QoHcwL
M/WYHNuViVyhsdsvGblMa5zjvExg6IRVAgy0iR28lDlihwLXiud37+jH/lw8tp4MRFZQ6A6vyMnO
CwhwVprDFKmN0jxg8mLDkoFbJe6mK451Mafv1FS/mScnt5mJGkAUZIzgJ06JsU7u0yCI+OntxnDu
FKmjmy5zXYILIXU7Hqduzjfcu1uQ+2obTrXbYHn6LCtSr8Gx1ZR1ktfhyGze9ohfD223ABmx5vMX
0pM6Sf57PpY3Ud9ExYF5syiSxfNz652t9pUVDfI7bRkaJnCITrOGhJFZQaX4GsGEHXYqy/KsxcEW
t/U0HNvBrT/YKRrAzLPd94h5JzCm32835SipTVs3nR/xZMn3yxYj2BIYseeo/K5YpfezkAK7z1iK
sUxMYyqM2zGq5RWqLM/7aTp6faiGsEzjzCNG953H+s/e3sbxcGjb0tzEhnjyMi1eha9ismgeuU3x
gEnQ220ZLLAqVmP60tV9IcHvL+WnXss5Kb2IAi3tcvMdmsArXQH6D9yKLcBlEzWfLPXF0pm1n2Ev
A/i8fgWCV/oH2drWhwIn1XqkDEqbfeNXxBjLIa+PVaiz4qKt0NX8460ftgC3iF72lndgnrxWi5HK
SAZFRjvb7WMekAamefbe8eSVBRNULb86I5LNfXHyu+MkWkYSSFkwgyjrYkI4ct6YMhCx0frvoSlf
vRi7KQ0I0sJAwb9cMRuB3s3dNCxFO7VxMZTh09iIL9qerce3n6dXtkianvxqDgJIaDgnt7EKqsKz
su3NatL+PG/UtK/MuninI/3aFoku0t5C6Zg4cE57+YWCupgWV21LX4RyZOhW/biORb2eZ8yennxh
5/Z5UNn4EGqr3q0YkoHSGNkPWytF4PVYPyHno70GC+GXKEg4xDFdqIR/zMniqcXZhITHrO//+Y9D
+8PhdEheDpial5+aTqMXLs5EOQMYgJSSCMev2bnvLG6vbAs0DWkf2ijfaAiclK7gVeiC4JuJjQa7
qmRFPRa2tD45bR5cUde+l4z3e7U82RSYRpNtBVkkAAhyct7FhWxIiuPt6WpZ/M1p/Wrbeb9zVqmO
2TBjHxLpfIVrpKLjNY7nuZUTdIQGsIwL7di7DmT0uaIHGXtVKM58GWaHPsSkGHFkPm/BmLjR2Mgr
BtHDOxX4a8+ri8CWhwjhGKevl7fEXtvZ6hAsIdnC8IONuzgzFoCJ//zGM0Rlo2GOBI5mq2j+rXDM
R/xv4MS4Csv9xbB6eRxYw/jOVV57y7c0GuTC9HP/2NXWrCpwzFKDyTaNdsPsdwDFIgcuqwWIM3n7
K712MXJ3IP+gNdkYny+/0rx6kCPqhVzlnDQsEGzDOWl12dFts+idY8Br94j3HCU1qwp7xMk9kk7V
66bn+Vo9eAMNupTzehTuOw20V6pKLBIQ2DZY2Ta1efmFkPEFeO5YUqYiGBMOAcOhXUcmy/Julg2o
1uK9vffP78XQhncmBCcKlc87eSo8xlIohDj8ZZxy48qduxtvNN7Dhf15ozxvw4YSLvb7JHuy6BDl
bNHxYDublFkfTAA6eSxWK9hbQZ4d334oXvtGANaYA5NTsSWOvPwNVWkNuUGycsK5ztz1iJrjrJfr
OwvcK1UoXT1kevRcedjRx7+8DFyFpWjTJktSpLHfh9on8tMS2QUiZn2G6hhaTlkPd+SpldeGDLsY
oAGIFG+Ndp03gPYoF3VWBsZ4wNeO5ntQ3yvdRPcz8ckfXOwmjxy0ELG//eO8ciN8OH8MABx3G3+c
FH71BCRWRDxgcsy3I2TL3CUYdcTINrW/vn2tPx9mmgkbMBUVBgfn0yXZ9VJaJhYNFGkGGI4bhoGL
4YukcYZ52wmH7L4INV7Yty/7yqTj5XVPvmNE2tzctjzSBqbyvTc4T2XXEXdAnvBuFCW4S21+muTs
YV9fRv8mmqonUUXwjBaDbN9pFIgjsMU/vf25/u5Cvtyj+GBMu2iuMclmqPPykRH+wtiZlKDEN/E5
3MplNYxPZrfW9QVdF6+8J3fDrlHZZtavUPJmJtCY/HIXDHC1QNZNTZQM2KOvG7+rvQPhDj3HBSJi
7hkC+u4ZN77mdK1d83FbeAG1pI6ckmkTIlEvg6WKurJdEiI+LSRsDAgcsAtpaSRhWOUU1pIozItp
c5zjkF5tFPWgJBAhw/Uud+MMIzGhA2b+rEG23tE058y7aq1u6WGVSE6yofk+tVYhL0dkptjQPVAQ
WKYdbN58ysVLes3jfVUH9ELZdbfZ7gjylYRa0J+fHb+s8300AJNJMjzXA7+T3V3SWsR5YkchupqK
7MPvZMvzToeIUQb+MPKugrRCvydKWlOxEUT5Y4A9nvdP9auOfYT0j/0Ag+3S00AL99RsTL0Kczan
vW7atYo7ZVnPo2E1zxHNy4Z6LTfdQ8Vvsu7MOTcQPRiG+8CgOKOWmYZsj+ItwGYezbaKJaUzA/3G
dr4GJCD/kLKrbbSrk3uRpVOLUxGU1rHpoFrNltmh1kYajxpYAtaPUzmu33tHdZ99GhXuyi+s0wZ6
IM7x9nayqV3jQTsySiw8luLgNWXO2KocRhftAVq9GEdCSBuGoVA8zHlHsHSYu1NiFHnuHMF51XdC
l/MXiY7jCwLUW6dX5flQ+IO1D1Mx/OylbX2vpr79nEbG+nGtST5MFkjxP0JNTGJi0OZqP+JIRIoX
uE5X7hyR52gZYCZZSY8Ecd5Jw/EYomd4g6wJ3lBcB9J6pDPirBell4fOvg5KokcFQrtu5zViOYL5
qvVB54vOd/Y0esQsTp39MeDdvTUHf0HQYYXG57FYwu+IjiFiNGGW3zv8rQUPRA4r6CLt+km3dvqb
tOiXA7kzzE91X6ImH/2aeFx7nolWGyxHXCg3UDxnYQa0gsc8I9fa81MsDrUNUGjKrCvt+8R6lbM5
Xk9LUT9XpdDXNWLW52pY2vI80FZ53tdUhGsz+zycFmbftixzK+6HApMOvVpwMRWA2UvgEUOwh6pk
Qw1y2i4/+NZswoxw1qzcR8jUOsSUKZjVJVJ4lNyxMFHK9l36BGbJYHMULlqUdYHfmJhTJOJcdJC0
MIP7cHxW796bjAwwBvp7oDyhktnOncOhPs5hNv9oHANFSS8tYA2dqYaktRo8WuC0usdaQInb1SR8
9kCPTe+ZZHr0vijyYXARwRuuyKkd1z/ODImAaGjyEPazXywCnewGLuoji0AzY/Kq7SVcwJ0Msi1i
QY7kJZ/XRg1l19OvygqaBwTEYRAr20MGG4xSX8DkRZwPhUSDG9Ki+IlXhni5wDTSLz6e5qtmCTHt
kzUefTPbZvritmHNfVtphse0vnQQ03jDzYNm1/ISM1LixqjF1vGiT/kAn3P9orZmhRp8DEy5C40v
WZCZ5rt8XMdHs9dOQ+68J29WyyOxKl09+2sw5enHgiVbJbks1B0tgvUWoB6CH2CJnJDAbzvLEfVC
n8Wps7jTRR+6BULhZYC+kFtNdNPItkY7b+VbLOqKXaErXR9wt6Fv16Hwnvupljembgc4VWSYP+te
1TBMI01WV2liEKdL2sEFGYrqlxo88/NSQhihIpPZLXKvouSV9qRP8ohGe+93aLrjtl03BAQzmzsN
xLaDmjHNELsKGVzM3ToOO7d31YdajSkGLnfq9WVqKDHvzLKoHzJH9+GRjpf7YNnjiFupr8o7M+zz
Z45vdNnhT4RPNn3+z8WixnvXnub1jAAtfAU64O0m924aP5t5k/5egARLetnjV/VVAeXSXHk+HCP9
Belk+TwGmVPd+85af2HljsIr0+XYjH+ta79Dl6nys0AZxKZP+PkWNF71p7DuV3HoTTarOCQz+H4w
GdjtObwycukXlRmXBqGEwV6tuVXGITJjtM6TGmZezXbBCVjP01WRjvrKGdP8g9Gn5pMEa6TIn62J
0K7mrEnKjpb0eeQR25c4bgM5yo3y6FtlVgKYTK2Hy5xNu77wQDuSpFNakLCQ6l+P+HN0PHqOtM7s
xccaBIq+umGyncKKCSI0ZFHfuiNQuMAv0Rqxlu5Ke4G200KkodQ2QHbEkbCBWCxFED1xgdThm1dE
GOfhCK0sQNH+CX/OYB9TaR+HEmAZiXD5BRQqHJfE3DNoRZ0vWQGKzmasbhgWJr98Ws6ykBQO6UfQ
aaTnZt9XdxFyBy/GvrZwN1t75lvtmUw9NAJG3ujv7uo6mi6bg00jb6Jt4GkOc7hPQarqpAgHFPAB
3okJCJkKn0mwEo+1j/L+KsradV+Josaq0ov8y7pOLuQk3wWuPAjXvLXFSp96zTRQrHF0GF2yOGT+
OYRY+1vhRBDFDJ+NI16sJfg4WxZj2tlM+fcMsmNtACyBeYUrDGRjZxrtTba4UZEUszeaR3sZdHam
rCn60mdhhrCikPJCLT5Rmejs5w8szeYQpzSD0+u6scRO2CPYBMgxcrNUNO7NrNvFY97ZoecjpsVo
E7sz8cMT3EjwXgr7QMQYXvv0AAOnKFGUz5O1z2RYq6uUO/fDw6Pxla6mu2FA0+A+Clc8Q2C08KM5
fS+eqAmR5AooDTzgk4ug3PK087TMtUBNSM1nJEgbce74wVaVlsbmrEjJ8+vog5b2tS9VdGOU43jX
pXl+7a99dpPnVrBcNJK3116Q/FIOWPMdbnZIKfOE/TOBATmBMV/k8o3ijxNI51V2CZkQkXtswu3D
J9LPi5lQq8jbbKntr1VvQgPM1qVyQbH4wTUJMhxaXKWZeeeEs3d99KuUvvGkbMaf5rrkHlrJ3ilQ
RmVWGhP71Rywq5jTwXEW68wrBz3uc9tABjPYhX0AK1P3dxVBWTrpOhuHK+9H3iXzSIRl0vIekrSa
GeFXjXu1vujKsqkva9edpjgs1ALbSeQDipbarIedzGtSXyvPdD+oRrRY54NeeXhK6abFNjqE4YOn
erBndS8qsYeMGzm7XvXNeLQNEhyPgd0U3cUMf5E6wSyH7GCkplceo2lwkUcp+EmRoeZP9WCU921h
R/N+YOpQxzUmRy8Osmb4ZLZOBTZoBTBIzVKJMu7HKKv2s1dWy05NUfUZ7RShHGnUmo+eCLIHryXK
4wJrWX7Rzlhxdl7ViQPcl4Uym0fl4xBUlFhOGpZnmMJ1eRFOirRxOmicI2cEBzgXHNXs9EqOUDwR
NKf20pcBIDuXZN5znvb5DEJHIHZONPNcL54REFVpWgJuohTBVd2S2xlTVynKl9yIMARrGd1ZENXC
Q7tM6Q9wl4DS1rnO6mSoPbs5s5WH7rlpw/zXFJRYqSKKlQ91s5jXXmpDFSRXzVt2uQ7t7+ye8yMv
kzcnOIPr29bRHh2TTnzsIGal552dDl/NLmpu0HJX6R4PFqHteqpQN+CHoqzurGkzH47+HhNUWXCS
r/NrfCgjZ+fOXMTVsCoj269mapFYC8P0LMC2J3eupiiIzcWz10MtFyDgg48ffUeCMFE9fqCqMnGx
9qgdNPBS7bu0mZOB3pzvxZWqmz52db4+IrDvry2OO/OeCoVmvxm5rbmvkIwxjNB51e1Ds06nXWZN
hOelVi8EAfeOu5x5DnbK+H9n61A5mdqgZR4lVkyp2CfZOBl9wkRG2u/MxV472jMYh0UDzwH52Unv
aEF71QwClyz3Kj92RiV/BlWTYjn+f9SdR5PcSJqm/8ve0QY49GH2EAKRkkwmySJZFxgltNb49fN4
Vu90AhEWsNzbmLV1lXV10QMuP/EKI9iSvTkv75LJosYCzAvkElXFZSZr6j5Rrd7y/FQQbcPebQ5D
Ezd/ckWYO6FmYiN3vgAswzNLoraAMkkk7apMpVdgDUrITHvDSlAWbdEN2c3K7MI0S8dffpihtGjm
XD1aVn1GSK18X02ucexMmHW1wgHfDUgPdKiRjuMJTjAN6OvZ/aViB8xNWVwFMYLh0HJGAFGqhdXA
h4RmFYBxCtMZL8+43M+9ozy1JdiILi+mjTWXa7qqKJDZg7RCWJxGkbuqq9kBrxI7mVH1ortXsLx2
dhjGuwcafLPX2BZlb0eHRFkVY7JRATsfm+qaRJJiT6tj6rSqiIrA9RO4TbCyZ3jQRTI4N02fNd8a
kX8nGvXx/CNBb3Cw2aj6XuiCMzLSVZJ1A+DrzLo+xYGvRzRhn0xmCUi//dWFBmWNKQRB6Gg+x94x
b1FEL36AYE3uQrVv7tJy9H9biOxsFO/PF96W4CBM66huCtqHy4UfI8XViwGiWaMM3R1JUHaHzmR1
nCmIQjmdkGASbryx7ufnD6gskB1atwBZUTddDqqgh5POM1BPPYj1O6gvpAsz0VBhRuED/yA9Xd/d
F84f8+0y4dIqEDma1YFHkq8bqxLoZKOggla0cXoMDFQ45pGYk5cNGZmDPRq8l7RtqVoi3sbDAvQz
fHbVKvdmQL132tgBZjIiN9wPwiA2vv4jL0wKjyEbwzEoZWtrEOAQ904ZIhNBKFJaULYpngPECWPd
Uyvt1/WxLrSKwWsjiALYEOQhrhvLFRgUNc2QKISN1RfFg4l/APyY0W3nvT5ADkWpAtGdfesawZcO
EeLgpIeqC4ERY0HnuPFb5GovbwEWhvq9S00R7Za1IwaYPNMKJBYFZU2zfcgVFMAJ1WbxbkghbRz8
1rE9J7EAKOU8PwbqxYIwC2KG8wsFArfYWIgLFVgHlwPaCXi/AoIWcqVetZoilETKdoLv0MfI2FXp
bABuJ9wo58T5kIUF5e4sLE+IVKIkX83TIe30yqs6v79Be7b/1lMZPHZl4x+uz9T5DpG/i7YUECro
MGtsdi2Q4J1adkicZmjQzo0KmW6CSQV19Cadqy2g4vkVCRSWXgR0E2CxdF2X89AqvVqxIWmq54Pz
ZaKFBbW4Rce5dWWCgHrFIUAmE4wO1O5hYxXkH77aFWCEYBSwJSzai6tF4OYpmtxF6QWFuvTQ9ql9
HMj5NjbfhSll63EWYNRgQH+Gy7MQ4NAkRjEkgUTDXFchxM6aB1e+uXVSC8mB62t4HubwztEk46SA
bCYUWM5pQtECmBMPbVfVwXsTrZlDHqM/YrRA1N48FBJKWEUT4sATXVu+9ZlABkzSdsK0Q7OwbeIj
7Hnqf5U/bl2w8plYrRZMVAvrDNm85sOWnxXYMNX6UCV0GMPs3kI340tooDtCvzF3HsM+GIedrwwN
QioQpYdZ/BF9VByAZKr7sqWe3NlFcWfUQDKrTkEh00ZmyeoM6J9JYg93KYDZjd98YSUkHRJrKp5/
SBVy97865b07AhrFs2lPJSv+nY/K4DVTZ36I1Hm+vb4S5zcKDWvW2gWRyBEmvl2NBcMuSZ08JIBD
9/N9jei1c2iRrP0Vh3WO9KDVp99yxAnqu3g0ILXvRITweYVGb3us57rK9k4Gcuyg08wQH8rQDdyN
eOgFObFYQvAUDrew7PAAa1wzFPVWRSFGRYgK723Uj4NoDLT9AO0Dy2fq2OMhQH43PWE6Fw4nXAbc
6TN4owZsMVL0h9E21XEPWqIGB8Id71XSrZySS0Xd2uEs+zt6QjiVxRXtunGYgmKf5bXwdwIiExr6
HfoTd5mp149dFjXJsU2D8dgEajjeKp2v0pJQgGu/a+hZiI2D8vLarT4dUpHsizMDKBiu7hrI8SSv
hU8sSLB5GpRKGQ/YpCZ/U4nQiwP6V1l8pJqIFGcyGWnp8bRSCQNOOD1CCAJFXiFw2wNpt+yPTWfH
+t8p7YePehRPP9Hbp5QYu4ZU6m1Z+h1RWIeKdcHHqz1y4sd4jMKGPmMUfry+8c4uUaqZJDrYFkKh
MOhvLPddFfjY5xp6iGsGCZ9bm/a+rKdhA0R5Hl6BKyBr002CeaLJtY8lM+WgtIKmWtz55UOcde54
anKUEDEqMupTNDvK/Hmq/ZzCd5RnNyDxGjSBEVE/9CW9Tip2pqscghEvu3vqHr449s4YzxuQp/PZ
gCwHtJYOpnSKW6N6LArf2kiDb29r8XgKumZGkaFSN56US6Ogx4inD48XJ2m1maiQmDGHlZJSaOOj
ChBQ3aOsHZUbu/bsygXdLzCokuZ60kNqdX8pkmXdZFhODGUZHszI0nY+dZPjlLV5cYqD0brvZe9o
34xGc1ebUWJ613fXWXzAL2A+IXSDklLPgD+DivJTNfMLUJpUvMZQi50NQ+2htcegp6DXjkdD0dyT
oG34dH3os3eboV3wUmRvoGjpzi83Nm6CdadGCp3WoZr3A2yVRzqO/jOXjvZh9JNsI2m7sKgyN7Yl
7QqVBGc12T6nHNwtpZe2TNTbMTV+TTD0N1bUPh9FUr7JiCSnUwbmy6/yyc/bdOrjfWRl5hcEQOCm
h65Bbb8magiPcZMECe3KEIZOpHZ5f5yn91ImBu8oKk3VPWW1/n0RNd1PxdAQHjcm+sZ2ZxTdTY9w
zxfdtkbk98OOe6BoqLY3YpifAbqJd6ltt7YnhsjG3Xgu9GbX80v/HkvNVY5dkvQGsseEaRwe5P/2
ldpkpEimXXTvi6lUahTiTPxSKC8qH6V7if/bSRGFuoFuYwUeuoW6e6RN62e7AThxekgU4AKH1sjw
QqEMnRkHNwkCw+OhR30EeJaFZhik7ENNnfWDQaep+FSQHU/3o8AjYE93pK2OYwYbfN82Y6rt8rLN
EPDvg+brDGRLk74AJj43YYg6emR1hThhouESUcx68V5RfLs99FNDG6vhsHwIAGNBgRhT/1Os1D0S
dVYJkEDFv+BbSTsamcESCT1ywrn+58p4kyLKY/SzLpriT7tWDUVD4meBSGEUhO3//d+mmyIkGvB/
9CkO39vv/9YQffc9+/1f/+e5AwdCMe0/uqIv/8K/dUWJJ/+FEDY0QE13YDzKU/ePriiKKiSu6EmY
EPWIpWVA9W9ZUUf7F7UFmbBAB5JRPYfs/+mmaP/ifeeoyrtfeqC/STflBSL1n6gBtVlQ30R1QBKB
OsPLPDutRahOsQsCs1SNAI8DNbL2QRfX3dfRaBEZ4tYvk9ZDuW6un1QgKdaz7zgA5d24dqenWhuR
ndzBNdMdJPv1JJOnpcawJJW45kOJZfOHpHCLv8IgcpAvzFI0IXN4IuaxCC3fwlHBJExWigzvvJ2W
505t7HNTKcbGg6JXhdlejS1016pKdM8mxGngoEJRn9B3aX66aqtMT6XixneiHLV532PSo+5h9VnG
yQ2qQUWfrTO/ap3eNmA23CDDfRTk2i4Zy/TRHBDE3CVRRKdqMFqOTg7TT8UUxQ4bL47M5FkJDOyh
1LgHvgTFUUMxCRBTanhWMzFVqQJHQSOZRPe0e1Oa9c/awOggLOG2Bsa7Whu0SnvBnNkxUPAgrhG2
qzE46ufSvc8StE83bu4VI0GOJzMIcNQv/wGCv7q5o4A2JdkWajUY/eB43weiOcRWYAw/VBoCNYpT
URXeFxRR058zhkaf+nJovmIkzBaYsJfeyp+X4QG/iCjSRm2BUjp/A5p5+YuaQJnjIMDkDCAfIPOD
oRTi0BWzIsDuATE42fEQNkcHdTp6wlU+Fsec5s7Wz1gBDcmpSXskPQI6MBVGjubyd0BghQWR+hPU
Kx8G9aGI/EK8T/IEQk+C0qzqGT7WPtz4mprcj4Gl/1Y1dDy1URGyiVmK+bse9I37F1veMbA+oTpd
cc+jCYIRKDZO9rPR6kP4cfABnPw0+7EpgVaIFjD0m6IA+S0cdKzw4FdIsaSXqtqrlBHfKFCTrVmG
oM+c4u/ZBtN0tEI9jTf20zK8kQNR4GHOYIkCebbXohJmTodiaHwp/GaPrbVHfWiCVVtkjr3PszGa
9ohnpFsiRMuM+GVUjgz4YCkAoJ21RTIHBE9uhX6wcwDx4YpXTp5uFT6EZLe+eXXPP/1zTb7WITr7
QgprRMgcF4GqCMX/5bYI4KSlIkm7EJdH3HgPmo4K7E0rVZ3upqo1BSA8AFxbANJluZtPRGYaeXwh
BUFAXq8zvdbvAZogpxog7TRb+1FrkqfMj6sOnUS/+Uub6sZrM6vkzfqfV+3C157NLMPCWIDxCKMW
bt/qMM4C7bsCwjLDUl2o9vTPx8fOcdDDi7TC+Hl9NHmkXj9MYMqpWxqEUQwruZ/LubXbRPTzbMcB
PSZcpeq6tE9+p+snxU/dJylhc8yAstyFTPDGCYEQczY4AndSQYdY2aUquhrc95NKRJXO/mmk2wxd
Dtdo8uemzufke2o6BsJBVsDvPuFVB9YuJKSlZqD16BOhOldSW0K/CN6jRt0xAUr3JCVM88cJSUdr
r+ZdKt5Xo2LhZJYmokXQF427Yv4wIHNSnGDrO9mHYs7r1rMGbQrR5fSHCh0jqLXzTvjo9n2Y/T6a
/+hRVZrDjdogq4fT12Cr8+cKplT/O1CrOfg8GEPvuLsYRFfyaAyRMN5FuapVH3I3g10UiKAAGUOJ
OrDvE9WeJlxGaWD5e0B5BYWKoDCy4+iM8E69YI7E3O07LY/El1gpWqu/pbaeGSUyv7abfg6ly/0u
HINZGw8lYqZIYerzCBrModZ9CHozB6mQlIFl7FW7CxXntkxxTr1vAyS/39W9g16jNRWZccOfgUqj
Fypj4fdwKBFg/IGwbOs/CMQTCLxpinJ1NChr4Kkcok4TZ7fsXBvR23I00YppsX+FXjGECoDiXWcL
1AfSChdu/SnTxmoy/uS6lQ/1TYXPgVQe0nMMfI65YlShvQdCNAEXCKZ+ym+DKFOc366Sud1nHJmS
6U9imaUNxgMmTfmDSmgp9lGYo0OJDlYTtkcAdUrzm8iG6NzGrS/+DSw4ze8grxGTYJGJzPODMuYo
JaL6MofFgXRqHLAWa+MEi8Gh6UDAxAihfgEGpw07kHTFcCc6K3NvhmDI1D3OLW0PsapXqEepU8Dr
o+Ru2HwM82jKn4hdyj9ZXDruM5orA1qTXYl749fGsIOQNz1VewzjKEapj0SFkXieciDr97iuN4Wn
d2Jy2LhWZN45rUl4hPQnxkqf0UoabwJs6ROvLAw8KmoEn9GdLjEyM+9CO68/RahvuceiBeyrEB0F
nTX/cHJEjIkwWbJiF6Owi0T3oDV63j40lAc16wT0UUtLtIbB++LgFpjaMcUTC4F7io7m3dhkSXo7
lDwp4x6RkqhzAmk0bdrV0aYqFX9CqSDr/prDfEYhtapjNbwddZJMdq2jZaOXCATQgaeqKvJ7YMYG
vfoi2s5Q7wogOkB9ete3gJ+DtTCLQZIgBUgO6IfYLgaGkg2HGsxhfKuP+DuTQJeWRZ1YSVTx5FCT
YTMUZTUbP7Dg06Jb1jUsj4av4QOTIc4O0CQxiUXVAdXrv0cRq45nVkXVvSsFGksP8+RoEzbFHfLs
WoQzOTg3MVT2zeCr/fgwFbYWnsA7a8EjUKgg+gviW5B0j32MrFhzHIawaCfKCJkxogmgtr7zA61u
v/nsQ9iPqJaDgxpxYLMHJAlRx/Pd8HPTG1F0YxlNSc80s+H931IEBS3hOWPe1uI9kDvFr3dq1trF
h8LBPlQ5pI3OJQHhWjPSb4g+iPZLp2QO7k+zoql/ZXandveYERQUPGsgf48KTlvPxjgYxk8812wM
va4/E8tqg3wLpcYNEQ1Gu7CC1noyWqArEBhi/084Bfpd3GmCFBe33OujnL24VGjosNNJA9xBM0e+
F69iJrObmxkH1/pPqOKtt2ubrEyPo6b7dwO6rcGx0tMuh6bq4r17feR1BIxEkkQVUCSiTEZ4Ln/Z
q5EtfxrLwm79P1iXOqhT4z0oUVxqPHrw+Ib+NokSbFJa3FhJW/ypvXX8WN1SsjkLdBgdgxb4cbpK
1PGii/nqV4ymVSH7HMr3EKdVSz+VY1BjU4KKOrXuSqIbs51e6QjcX//8ZRRAk0k6w0CVY1djgkqC
svx8BKgmISrDuNH7CFdkP8SzE9x6pz3nnJzwVDTYIM5i7tHSxUhG3wjwlnEAqTksf+ploAuQ/uAX
yJ/36rsVEdC+MSPbQ9xCvUl1gY6NGMJ3fs77ubHSF8Yi3xcwsGXNlZ29HCsV7YyXbWZ7hF7uA73k
dDeaZvKEYvR4vD6ry+WUn6URmuJlQvmRKsNZ0p+bUDUd3/YqNFtojCYNCvx0hEeb9ms52v3GKp6P
BxWY1pqESUj+nlh+WgyHS+swrfASfwhv8hBloMKm0OroBDXzrJsb4613jQMWgCxWEjm5pWWJZLls
vgVwbnBcr0wKZ88VPnpj2KPV3PrNg9M5Gu5xvnNQLPoi12d2lUPLqRVYvUDpFQQbgqtpOXRXEIen
Yqag0WHLfZfwtI5wJVL/XoVw9EW1+uk2Bahg0sPAATmA4JB5cUVR9ACcV9toapzvKX6NvDe4ucCp
rBFRWCiD5TYrBZIHknE4QMfpfQB2H5Sw3pZvQuG8fDqvrAXuDT0g1H715adPQEtNMw+QFotr5xa/
UGlshT60KDt/rzu5amFppegbn7i8ml9GRZCVtISqNspp635I4CCtTWVD8VIzbT8UQgy3ljV1BzGq
4iM+vMlegyexZaq3wp4wLCQKOq8gzaT/IEaBy491cptYRLjRqbBxrUXCsh8I7AXmjDvwb5bnqng2
AIOZi24+pmkphfcn1YZWgbBmsAW7OVtnSiMIWfCb6JDxu1Z3R9D1flBaRFUwLxVAvV1ap3/1Hebe
5lRF7VunnBeJFBDtCpoJVIRWb1Jch1oruqY6OU7d1x5ylPiaOHBljCnBAdrOml+dFTlbmLOzW4Tv
IgHl+eFsURRdDQt1ohjDym9OQzKqH2NdDM9qjtrIvutQu5PSZFsjLh9fFhl1F0BMFEpItgGfru4R
NUFtoiMGPAWDdsTpN3ifKzHsPtGWX9jUX4UR589ZG4wPATHdh+tXydklRsgPhpFbWi4qgc5yh6EJ
r6bYGbWnCX7c9yTVKBdFRfMphQOC+GijeYNS2ocxTsaN9V11+uV3Q6YlnpLWoyTg61fXD3IFO9mx
P/VdMENmayWOMnN/1nM/3k6RkUE5bBOEpsromPYA0y2E/E6JaroHO3IQhemwlO4QsWw2Lvazfc42
gpPNUqJzIwE5yzkpSnya47aeTtBUeoi8XYkM0gxto996Is9mn5Fg5wJlgw2FDttq9s2oyrqimadT
GuFCP+ZCvZsxArpNYlP51iph8zBOfF7sC+WN1qD05UAsoVNIaZ7BxRpnURgg2o3ZnUDGG7xZZt8m
GDUF313m9tf1PbZSxWWlHfTViAVgUyG3AhxrOaGG0oxRrA3aCRHN5tilWGmrbV3gmuAkEO2sBi0S
IIbCqYJ3mPviytHEiAqrtfqxnCfLm9Pqi5EJzKVVhPXcRMsesyQJf6Pkv3XrLFeE6IHHnMaKlMyg
GMttv/ypbZZVDOTEdImRob8DRWzMf4NshStCsz15b5d285z1KtLUe3catjri6+G5WkGR0eiWz6kK
AmY5PNDaEfgWZlsD7h63uYIyrln13xOYPicqCOm+CQf3Llei1ru+RssHjjdGDsw3g37nLzyuy4HN
rIFwOIaqRzc5/5UqCVaI6OACVIGNWqq7yrD6vyLaRZ+vj7u8buW4MkC0pZg0gD2qnMtxNZEUgV1P
qtdFjjhRdBeHvBjFKQ0LVroZtowxL46HkykHm2CRU74cr5z0kWIPpXTTt5t7GtPDoxLTxQHa/AOL
d3Xjer00HPsJ5SeN1pe2lqBW9LJOO6dSPcsoYA5CUTf3uJOZMCWLkrKb5W/B0y+OSLkWFVLCFJT0
lh9YtDpWPqRpHuTw4IAPkTjhAVAfdb+PadkaxQZSZHlZ/rOAAuUiaLyAGwhSluOlhgLBvhRMqHQg
CcKpfx74Xw69NW0pw18aCsEmKBO8VfT85T9/lSc5qOJ2hvBnb/bz8Ih9q2JCjIS5hqiUr7zpEfjn
u7gdQYZwfZGYyXl+NVirDZDPwOp48TCaDw3c5gerqkvpoNU/Xz8D59/FAyiPHnEtD+G675PBR56H
2FQ90bv2EVIi6GHTh93QVPabomf5VVAXwK2RuEgJHdnxXXyVa2YlzEbVS6AwHE2jMw51EDv7cCB7
Uc2wOHK/JN7bv4/6iVw5log0bDloZ4WwxJDS9JwCEt2uxcvq02jA4rwlLsqa4/XRzq9QQProPvPa
aLRL1vLXwu2SHr9b4UW20lXvcUysoPXmrRO3u7FucBpPsd9FOchonelTHJSjHm188PllSr1I9rn5
Xhgs5iqAgHynTHPfaZ6YlYb2XAbcrwQLV/H/3ZexbR2NOU7fvrQypeeyAfJMK3P1dNhzmkn2teZV
lh2BCtXs24C2wz2UU43S0YRuQjfVbz79EsZG9AAkmLR7fb8xuahAa6PuRbH1tVch+msTHntm5jQb
Qu6X5lQGSpKBQqVkLT+oNNGIAlcBxF8nGBd52t2SNxEjpsl86hW32eE/YB6u76ULJxPUFgHLP9Ks
a+xUBH4gNudG53WawgN+FEgEV3Ny06SVubFtz+9tIMGA+7H9oKHJWVkekkinmqtYk+ZFWSb2YaTo
7wY7Qnl3VMLnFMemjfEufBo79IXVQ6uZMHA5XmYVvTLEjIcblX7Q5nZ8MkKcmLGXubk+ifJP+k+P
7eXOkYms1HvHV8RcX9v0jgZJsJy90o3ar2CxMnhdGMXcvnUYWyI36R9grguedPWyu3MDCykPAKSr
oYF+ckEtcS8KoX+5Ps75RoQGxQZ8uc1Q3F49DCGaZm1oa8Jz4BRTNDeTL0pV5Q9RNIZe2RqfqzFP
pt31Qc8vNUkroFtJeYsTvpbUc1xlRPXM0Dw1ddiI3H7eTC3tl4paxL73e4QbTKv3YnwNNt7B830p
8UEmxg1SsBGU/HKfgEdt06IF59+jZ+7llf7HoSvxoPTi2+xX1saBuzQaxW+6orAO+dLVrsxJVrSA
NpQ36nlFmmd3wRFhznqvp6l9V0WQPN84oixRGhatdZVCA83YVfziIxZQZMHc0pODrdS72u9OoKlg
lQhgWsGwMZvrU8doUKoMm5QLLNaZaBqs9B5usNseOxgjtxWB6EnJCjQFstTB5PP6pllP5stghNdY
wEMcI/NaLp1JflyELYOVHTxRUbrqIcm66m6GY7BXy8LaOOjLQoZsXvBxPAagwtGdIp1djudEKj1l
GD30LFrzNg/K6UPnpr55mACF3zNe8+jPtX8rGsv8yt9tKZxdmlykwKANUC0DZCt/36uQDathB10K
pUX5PR2hY1qxN9FUhidZzxu75mwocB+sngScAAIhIl0ONbq9D+hCL49DY03f+jgtwyfw+018Z0Vl
8nR9HS8NBnaZV5aym4mo5nIwHZicrkUGsVmJvZbvJPnRLWjLti6UgjcPRY1T1j9M4Hr8ZTnUqPud
UVl4Sc9aWEmgatCrO8XHRAfEfpX//ebRiA44fCRIcrTVgqE74IM+4+wF9PE9UjPnr6RyYcaHufHx
+lDrW5tKDsUFEDuqLHlY6w+L7aZLK2Csx8xv2zursW7JZ4wjcnnkYpMeI1EwbzGm1hL7EIooXVK6
VYHWWZI8u5xNCLl0xSF0HG3o70+KyTZBJaRub+aBzrKfaNq9LTrfA3an+nvqg9OxA93vNSYys7QS
1I9q2NXolI35xzQ36J+kBY6mb54ZJHap3UugMMi81SKMbtLmiPO1Ryxlci8fMTxF7KmYkKd0rBsr
Qwq+Lg28bd84LH8cy0CRg7IXLYzVM9rGRqADVoGS15sTcENwjUZt6ntgY/Ot2tbUPbT29vqYZwdJ
jimRjqwLJa91OOcHyCqFSYHRwZQmfyK9c70Gw8Fb/KCat25tORStApiajOWu00c97orQnKLhOBgI
4UJC1Pdxn1a3+WQnG5GxfBNfx1fYN0g2GUdWNZFCNGTs8Orai+a5mivLGo6NoRjvYrsu9yqKWW89
QHIU6CA8kxTywLwtRwmhUwrR2cPRBqp+B7C88romQfLWResgTFT/ERuOrczx7NTKQWXXxbAIuc6c
EHWzhS5awm4SldAPSCpingVw6ENYYkmqJYPlpRgyvvUOlLe6RPbhOgH5eg1djPC60LS4G49dHCK2
1RbpHbfSdNREVnnXN+SF76PESDfWlGHImfa+KKc27xzKygPKLr8w+sGKKcZkej+WUfsJL4bx5JMi
/7g+6oVj8ALJBPtGqc9eqyaLUA1rvdYGfMf6P3pXaA8dOBoKfca0Uf66PBIITSlWQXQl//mrrWlk
OOIivs2Bi9TgZrZQCKjcBk0eepMb98k6QuYU8FH/GWp1n6AzqvhGDsUXhUOIVQhilLu+9BvMffUW
aJofPil9gLZWXQwbcc/5PS/HNmH3I0JKCWd9lyFwHdllhxRY27q41hMp37pBED4hfzgCcM4SZLDz
qDGfC8ty552F+PuT2vvje7Wpm3uqNPHt5PrlISmyBvhBCeyCtBq17uvrfuGioFPN8wcDjQR6DZX1
SWSh1jnDUWvbP1qeTp96YTsb98RZ0Mlc8MrSFgc8yhW4ClZmK00oIbHkTW8ndyVZlOfUvv6ANQGu
meOkbZQ95PO0uv1kO1i6ypEznHG7gHeV3K4941WG8BqssgGWGdiX0OI7OOjledwfqBkMkA9QhshP
1+f00gnWuX7J2wmAYSItd3hnzEnnR4DqKmtMH7VK69VTYznjo13Us4NsXtq9R/PQNDYU7C9OM+RQ
SWujHLr2iJ3xzxp7lS2XAgo6kF07901ri4OVoZbUJ85WY+LCHrekcLUj32uwqi+ErFdHuW9AV86W
1h/Lqkp9zEGs+DdVV/MTzAxYSH1aG94EHvhXH2M+VcLRqQ6KalS/i0lLmp0alphE9H7aHnsVadAd
WO3iEDij8/36gpxfOWwGckfKYLRxKKkuF6Qp+oy6eN8fRU+uig5BqR3NWkMyShL0/I3Q/HwZZEBB
H5OiFGoDayUKDptuleDt8E1B6wus1PwNrgi3jN+GfK2ivflClUeKLjH1W534YnWhati9p/3s9EdI
laLeR4RX5bemi1F2cFih4u3D2TLrJyUgQAQktpzM1qCx36lIJzVoA55mYt0vGHOX330RxPH++sKd
305YQlA31aWou7xLl2MB5pucSU2nYxh2zW/RGzqoZXv4cn2UFaSCM0qegYeRpPkyGsC+5TCNMdSD
Fc3Tsee5OjR2G37VajWuyHWE+FPpja08anqBwtkkAvV3MKfjB6aXhvz1H3K2T4lspCUIk0spHqzD
8nekRAN6QVzgaT7k3wxo3U0R+irKePrW2T3bpAaYBpBK8HvgcoFtWA4FKFgvTO4gL57i/nZEyuc5
Mmr7Rtfq+BDParSxa86uZOInhM35LyYZms+qZEQ6lbb5FAtvRCrpvYgC61nVE/1PYMBHQfo+dsdd
DstpwtrdVbObJlK2kho5e4tXQY6OPAxXFjZB5F/LTzZMw9XTpBdekIfVt5x25juVjP2r2rTIIidj
HByaTrWga4hqY4edLyzFP7bvC+eOaucqn7LDoTN8axIezRXJbjJRIoYP3t0GeMO5x7fuIopWvHqk
qRQhsNVcfqeJke3ApSw8aJHKPab3zXCo0sY2vxaBrzobj87ZY8esImbkqkCSuPPW3aNSt1PTmEvh
9SMSzRHIZzR/sj+I0EQHEzrfTTogtnb9Cy9sJkaSflwkHeze1RfChVVMY2h1j8JTdDDENN7PlVMi
fqmXH/VyQPonSNLHXtL+UlUUv68Pf76afC/1CYkMBd625hmH9MQxEU2BwWSovU9qNZ4UwNkedZ8t
r57zYypxOBwZElPer3VFPjc6HbqE0D2XCB1Z6DL+btW2gphf5T+GWWNthIMXPk26y8N8wULUonC+
3DshyqrEpwMcw4KGdIXs59EIG3zXaD5sLOKloSgmuSQBvBFwTpdDZUXZunnVIHUBJfMOX9rgltyg
uenR1veuL9jZLMocGOQEcbgEEjvyp7yKU9q8JueAzOdFAwDNXRDY2ILlTv6kNcUHP076t34a4yEz
hOWnDsyF52s1ni2i1p5bzaO04CMROaLunBk56oR1rfsbS3Z2rTEYmxBBNAryYC5XN6sC97to4ljz
JpFPH9Oqnwj46GjmAh2USEnaz+QOtKyLed54nc+OPpcoDwhCrQYwZTrEy8/EP7MG+M9nAoMsH8re
Ve+twsYlj+L60XKbCTlLyKPX1/L8sUb4jEIyJpXATgCKyV/1ejGVEgnsnO/Vkjp40oRS741Irw/4
K0dIMCrqschmlFY1o/A6tcDsJHe2npKzvctvIFegc80voFYpN9yr36DmA25rVskCZ6F5rNS+Bw0w
Iwwa+ls9ubMQiKFsfCRhTjLHyEUshyo7Ba1MqB2e8N3kEbuz4H6OITtdn9ULS0ksx9mQ1UkQT6sd
q4xu7lgNV1pVhIYXRn68T0Bbeki/GfeBlRn36NJvtcQvzeJLiwUYrYP29+oGsDp7jmyHlRxZ6T3i
m+kdSA5ciydIL9e/78INwLG3pRwXiQrJ0XIW0bpX3YaKOZFVjC2Ioit7zUYuNCqr6EEJxFaT+NJ8
AoAhLgM0igTaaoPoPthyqJSaV+MP9l60BXXzXPOPAEjdve5jUtRZyZYu4MX5pC9HOsDZgJ+5/MhM
TMgDwRfwMF2VOrRJvUN71z2q8Ly8N88n2TxWhDz4IFXXnXegvaPo61B4ZqpMBWLbhBmI/xnuN0iJ
xiEw7XqjonlhRhmR4aTrK22B1ZufoTQ2VD5xxoDq1CGo4xkQsLBPUO3qBzGFf0+EQzfXv/LChJIW
UIqmFchDtW5ehTbyLB2rzD2OoYjVG7E32E6II2vWnK4PdeEW57uofFGKIbRYg/xKdTRE4vqqp8N4
9BIdbZ98DIqDXqakdGWGnqczl0ffH7baOxcuGIgf8gUBCUR4Lifh1V1m1M6UR12melo5NYfAnquH
AA3r/48NQ0ZMroVEo8SHLEdxO5zRdbSavbgMAP1U44zaUZ+9F2EDeV1pt+pvl5YOORYiYCILPmr1
VQnw5QDBaM0L5J6xUPVBBdzPboAB/Lq+chdHoo0EYoI3iVhm+WXZWAhrQPrBKzWjr78PU9ZZH8Zm
wj7ETXRlI9yW87RIYiQzmZeHt4eHR11jFee5FnrickeXJHieYrjJMSKbOiEJkd6pKX2zt36d1GSg
eGdJxjdV9+XXtTS90TzIDQ8BcPPGSGnDh2Ku/rYcP3y+PtT5CZdpizSlfGnIrCumJU2/qlASaoOB
75vVjqcnCX6MljFnB8waguxISRU8od1HiXZ7fewVe0aW6XhfgWMC76doR0Nj+Z1k2HA6o84AA2rY
+Tuk7sP6pzXYadrsgsiuqxPCCHHgmS380ncWSnuIJI2dyPpPpQOh+UbgCbNVSLyw2KSM9OAk1EIl
EVj+KFOzS230e9PDiRyHhjR3xF0eCseDKlvtbfKQjYju/BZ6uWDpwRHTgctZnZo0mgeKWrlLG6dI
vG7qo6++0+e3VK7UY1wpzWOm+z7OQn2xcb2ffyrwJuJYWnCwmMjPl58KyosbHiSnp1Cf/VgJyOn7
2JGC4Jrdz6iIGu6mrK0MapZnicVGuhcwF5cuTo7LMUO71bO8G8FYhqUqHd3xoekrgHlIsJXfcS0Y
77Mc3mhk5taDOgIErtBbOxXzOHwy7Go8Zu4sNg7BpXmQXE+Z8pG6r3VHehjZemQVBGJGEd6boumO
CSbb9yFuH+9K09koy5xfXiTuMsG0kPEkll/FfSymU2rwVz09CRFSzBosrWFaWhhhaW6whZBYazdz
ygDTcCmr1A5RAVlnDFhFk9cHPKjS3+pgOOW4w91API/tnB+spm8P5pzA6s7S7IcSql8RlbD32Uiz
zyysYuPJPX/4+AVkLVzddLiJDZfLnyWAFDutFjQDsvaU4oWZ7CFIhcXGoTpfUsZhi/E00EonJvlv
zs5rx3Gk6bZPRIDe3FKuSlK59t03RLuhd5lJJsmnP4v133xSDUqYc9MzQA+GFNNFRuzY6/I5prTH
scpI/uTNnH2qzSA/+fAQTzVqu9irwl/vb2X/8rOonpPkJqBHz37ttSZx+k0zF/kl0GexxerAewyz
1ryR5P6XicOv4VhYb9Rrg/Dlj+pClXYLCbt9WxXuJzVlVR1HpdanoekH+z/fTihqrLkWpLtIea5F
PHOP1bdpJaTPZJb9hFfg/aRVJ13u83Ew5K7z1GQccoHBw42h+5dfSRWW7ZBMzxoFXi0PZQWKqqS9
3oiW4eRlroBKIod+I2dgU++P279Mk9eKL3cdfiJr5PKLhhZpgskdOYHmrD5m7FzbwsE4gFg424HO
ym7IdP/1easXH8PI2XcdccrQn8KBJPTeL5fkrirC6hiQ3r4Pe/AfoGrc3f/H7+PaThS4NldHV7+P
iFb4Qs3u3qkLfxfZyEzbMgk25XoPAx2lbpwobzcbCi0sboIXejuwybmaooAnMifsQxJMYsENvGtU
8NHIJ3ANfSLkzgxlgEl5INwUM2w5ZFvYGNFhmalTmiA+N6hvb205b+YTr4QEnA2XWUXy4CpWXJBK
Cg9J8h6MdEGR1553zYSCoArmcvsfPzePWn/1KkpFH3adg8oKseRoUNw9ZcHuMe2G6ZAtU7ZTBSL/
kU7wG9PpzbazlrVo3CFKAflLC9/l9PVygGYtcoG9sgWNeLKmCBsvs6VupSjfPAhRErsBn48CGyHQ
1S13Cg1sDZEqHxzaMT4ylN4RcX12oxPx7VOIByijrst+NQu/2rSx6rDRJEvvYAH/rXd5Wdg29K+p
mmR4Y3d7Mykw16cKsy4KVEGc+ZdfbnEqV02tCg8JTTm/KYr4d0kz4+lUmvo/yz95FvU/av2rXCe6
tlOoAktgcgn4Ky9hJpSmUFs8fZxz4qhTBYbt8f1J+PYrcrEkqqCwvnpyXctmxhLnS1904cH152kH
nm05JWCUblzTX8uA/xvIUR9c5fivzWKo1q4Ha/QD1KStarfa0JYfU8OqGnFPg+7gb2FZ2dipjoMX
6AdWC5/Uph8hOVBqy5wjmnq/wkQPUjc7uwyqWIumUpuqpLAfp9zjxN5CQf4DtFD9N+tS8VF3S/iE
eZTz7CWlWxEyVng5N8VwSkrf/qinQZlxOjShtVnRqHmsi9T7XUyqGzZ0q5oPU2hOPzNtY1vYk7M9
AZrHvzOwYR7FtbCj5UhiiV2pdDsFWDOYIYP5gTBfUm3TbRBBjGofzXZU4znpAmfatdgU/4kcSXus
nbnZpwR02c/aXjKq6wEZi3MqXVx62BJ6dZd4Kn1s5ajVfqgDY9z7Xp8vW7RPdUunXwr5LIWGFOx8
bafWcyg6+UcPbd0cBhIzuwQHFvyevGnRf5yURkB8h1mNaNqcHM7fLLyydkEGZWW1rdwCh9HjgP89
oZU/ebK8s7wCL61YhSmGxtDrShh+jazSbJeK1Ev+Ou40FDsCAcwYczN36nvVTUu4gSbbW3KTu4DP
+HjuwI2e8DDv97WjozqKzZBaqbGPZFZM922jpulv3fVeTzbMicadJYZ5/jomgVMukCAjER2kMdLr
9P6MX4PGi6lIzoE1hiQC42iUuVf7BqWGxeqyMd3laYGNcOeqbY3QoIqz1F32A/WCGGBaThtn0+6E
Cv8j5IBYnifDl0XsjCiA2+PlZjIusp3plsVv25/aowrkz2TEIMYHhLwP7FZ9uvFzr6MIZHjsWRwy
a+82VbGr3+vZCawbXLCOKQTCZK8juxb7ZRI2JpuQTHG9zepc37uAk7z7QPah2uEwZZ+mxRyiA8Az
2zsEbpEv+zHpzQSvTWGGcd1DFo1TmWMi3sosyGIEUZP50A5mmXxEMEC7D0jhpn+cp9Q8Ugp0ehiU
EX8arIKXGu3t+BWCFRw9u9e22vo4yMvYc8opiIX0FTZWtbaSpxqAh9xiN9mUsQ5SIhOqCo34LhGv
BBgMGBklRJrHPnU2jedPJVros2XgkxxzCAa/TNCE7k70gMoeI9wJnINWZgYUsLDLfyy3KCHKmz1X
npj9ooiedWB3H2Qxpt8ZqdrfWDjNPRSWzMeHwMO4X+te5R81plPmiXed8l+lRznlS1oY6XJWyyyd
Q+L0QYsxQB0g0GtK2mXpgke8PFlS6ud8wsj0MBsRvuBROTkPUWvN+R986JsDd+xk2JYURaAjeRSp
jLjAcIs0gu/R/BevDvpi3pa5qO1vvUp7sFoa797uLsSENcfzskgtxD34cClwj/7iHW3uisZ2FFGf
PjtAK6eV8mj9UYRZ1ok7t5Xi2NNFIOdCu6p3SYS33cYVfjh+e38m/h9x4H+X3uo3wqUHdSbGsiTe
r+I9meWaJEzYHrE2sXq56VkdAbSadcFngGvwvvBY9mKPT4T/qZqS6Z8oZVt47pqEQ71sEZbGEk5d
GyvSLcPdEjT5LxPuwGPacoTv6hEA4gZD787d5SyI1ImFbdJlio3eDOEvz+zmiTmuwaTVJqal3bxY
ivEy2/YZYqvuXpDlGnB8wzppd6apvXzT9Jhxmzho4Q92HkVgwQeZTcw7NqA1Ef21dEWWD0Zd5Pmu
6WtYmDFOfVn41Z2lu3z3jSX0vtmian+FMnPwj8PwBvZGnsLDHPC/wU6N/cCuHqMZc7+/+ZxEHRuR
L4v5EdBmax3noRx2dbPYxT7KqgiXKer9GLAHyMjkD0ptwWauOpynx6yL1LFYMq8DSZt6M3qYpO/z
bb6M7RJbWZEme5gv5SOO5pHE769pku++X49+3Ljm3N/ncCrmfZGyuh8S2KNopJiMapPkTnFMpDAG
Ts7ak/MLtl3RENvmtAR7L6fhoPTIDr0IrZs75MVTuUF6NZj3c4Od0Mkg5H4xvDoL/48TKzkkbTEb
m0wEqvhc2oH9bRF1MuD8KVh9WKIYfSbgQKra3JpObszbpOpKbxu0oWdsKDRkLbRnm1MubtDkhKtl
0FwvaAzGDqKen7W5+WQ2eFL9DhbHWO4KIFz1TmVi0GaMaKGoXghZvC9T38jyU2bC+TMaqwiP2Nun
v0VVWR+6IR2tez6/OW97bBq/KdZPeucgVaOSiVC3N7aJt9gHxyyKINZ+S6c4/lfOt0Q6uYcj7JBv
OTqd/pBDXJl/Njm9Sk8Sp5D5J7Brh2Gy7Kl6nIAp5jG9DtOndAiDYmObSm9Rn1InBQ3T3KUtllbb
WXcp8zjJM29lFSUFbGRcYKvPjTEnP1yoPs5TrqyFAS+0CdVYdvWdp0GZfgqggOVnifMReZxubPNP
iSPrwj7oioat+0gw+4dY5MoR/ZZ8DDxGaKTN/AnDRu+vy1+CVXQXBJKxg6UnENioKJU8NCnH3F3a
W1niw+4W0t0URbcUP4OFcspXDaQWtl7iY1VwykKjcI/ZksE7aqzSOQsjkOgzOqSSD1nUB85pSYza
2lYA1UeqxHhnxtkSTtHObmE1/6GeNUYn/l8eYWoClntnBn1wGHxYwB0w32xydmNq5AtEZTytY6eU
svsxWniw7aT07d9mQnb+99h1udxm9aLSF2NwxBfX6mlnaPwJivCsbbfdRF2Wn4ZhKucHQePNREKI
02VXKcu4J8dgEPaNI9FzPPRRNBTxjHHnHv5yiuOor6Gs0n9UtQ+FrofPfYMp9T9EX6CNHRrXuiPG
dNqKp8K0/gAAAfD+/k772oJzsdFie4cIeC37rQ3q11px7c+qg8fuHynZFiaFVCAU23AkLjkFnVOE
jygB8Ykc0zw8GrANnDkWM6DdjQVtOrFjZxBR8FKOcqnjUlbV+Kko/LBAl+Vh2jTpIbfBRjJvff6t
exRwFm9Bqq6ZJWtCjowncrt1L6MP5+oW6XITKieqzcfQkimtdxD0qnvc3SKxxd27JFxtsV6vmjb8
7DZeDz60DrrgOXRBvG2iiQrF2WjS3FyvFJbbxy2ymuQDl5uCZpw0tR2Mvpra2WET0lpfZamKo9t2
lvexcUv3a+gpS8VWji3lvd8N9S1R1qsR0uUQ2XR7k0JeVfZrDewyDIwUCsMkdcajjrDx21eNaT4M
PjfYTonmqZjNMtopdyjyOEqnJEOVK7+LuWmd7YzX6dEI5+8u9Ze/iKeqPp7refzsDuOfMNH2rQ7B
9VWuXxUFmb02OK9NR1eJA5fyowgkVBXm1dzpeOpk0cZp0VGZBVqeF3IT5oX5GJh6aveI67z/6v+x
8kywhuOmT2GSm/hVzOzCD0zqxDePitrbZwpNatcjGcaEs2DDn9KayPH9JfQmakaITKyCosMhfH6T
0CzcwQYEKs0jUJ6qOlhLMi9xGVBtnuLCk5a1UYOABPH+U19t2y8/NepSAieb4iENb9cKyHRGNpNN
nQczUFbNSygWjPQ35PrEb8fOMv/RE+OSYPaEjGZnDKKeDl1WExC4k+Etz9GE02Eclnr5x5vnxdtI
GO1qiBMP99fDYiTyFxjZsYSMrbUZYLBghWc3Cnp7W4/DMJY3ihfr3eLi56zifqr6/5eC5v5/OcmH
KsWh1ZnCYypDfd8RED2RF4/Oop+Cv4PQcJVp+biVQnn7VJKi5GgB4SChxdDw8qmRA1PYHkjHdlVQ
eHC5RaTvWh2M4XNazVX2qYwcFZ5DC8/iWzHu+osufzHbLg/lZ3C1xPDv8tkN9WSyQl19kqUZnUMd
Ypmr6GVJX3KKp8/0nOsuLnrHlbGFjbv9lJVYZO7ddE7w8BJYut6xA+ePM5w90cRzL7zqAI24+jal
Nj0DTtEhVOd+0/wj+Y0ONoZJF91og7u+IpN6woyCOiKtaa+q4MsfkUqZDbbZGMfAH/ZzlKc/tafm
vywE75mzMN3NVgYVRXre39lbkhuJvdfui8tviAsIIhluCywGXA4uHw84rWuwhi5P4+L0UE6iVJ8r
1fvkaQg96u2Ul9g2T07m9h8D0pc9J78nn/EEh2acdGUdfHdSr013dkCAmwAnqpP6V1gP+cMcJGG7
LxeunOAg2wDgd4ZWzNhVnBJijt0htNWzjjLvjGehO8WTi3s/zQ8d7v1xk3XuH9czXG6i04z3Sqos
X+1wA8/SExWkyD4Nsw3jdZZlZ3zvFFfl4t51tA9wkhVvZrEHAKejryKR5uH9veON7I5RW30aHAoh
FIb5x+Vna/SCmsEzi5P202mJnWgGtyoX/UhGuz2QByhOEbVq0OLpn24KrSM9KOrn+y9xPXNWYRqX
eBxR6UBATXT1DlHb5WniD+OpEVRm7quEjTRmjVswOMaRrKbjFL65dS2hnb3htWZ+cvPWrPb/+TVW
DDEmaGwEIWKFy08xLYu2wFGrUxnMwtlpP5jwuDataQN7ubbiLMzVzktL42GcaqjwY9XemMSvaZX/
ncR8CUSXkOCo264axKsvIaKMZFye9SeoDWl4WDv6l1iOIfaXixqgVuTJNPZnrljil9ur0May3m0f
SzUNYolxecY4AXwfho2jMuR+EPkotsLqV76yMu1Z3YWjORR7+lPluV3MZvqZMMbRcdRteGrcBLMc
I6i6o4xSgZd8KPrO3+NWbBwSTPP/mzEdvxPlI5ohfijHO3WTq6u9pjK3pLhyn4zQ/z2ZoTHCJSq/
Zr3q3FvRrc3oXX3aFVBB9Z3xRXB29ayiUGEFlaU9jdr4PdGn5MZJVQONGfs5P3QDWdE4F07Q7kWj
6s86ybLtktfDdzJy4z0atZtr7zpaYKM34R4w9V+74q+NBWYSmlrMhTgZNkHZRqkxjTFj7tXG9Ehh
bmyZL7daJ191pZefgToBH4F+vXXzuI4V2E58c+rVcMKDLeRW5FWdcze2thzvdKkwgnTbvh7zkzSN
1Pg402PWPfXgGUD8Var6tmQkqL5FJDqe8izCqLqJKnHiZmcHpEaFNfzB51xP+8BfquRQkLcH6e2n
Qb5tyrLwv48AOjiznCbX3iMdGaV+wWOCQ5d7rfpmuG1uFHug63a7GUe2ahI37hQ+4tLSp7v3l/uV
VeE6+4gMaXRmpa2WRtfy8U4nhtukY3vCIlA9zplnpogyZFfdWVQMQ8yrSgvQlif7BYqP6n7TjDCF
e6so9LwJJZP0iNW2uc3p+s3xevKzL1WXtvPdtFhGse1m27kfvWS4KZVeQ5GrMaRHgotOtFZ82DIv
NyrVUJDPdCtOQcAMfpItJ/tDnpEdtiz8Yk9wUbxHcxFecjDsysuejNEt5WZw/BLfYhgzwdcbn/Lt
4sLUjGwx1s9UgkkYX76RLcw5LFEnsHU63WnyRySNw+Q8W1b7NPRh9qx1lDxzy7Dvhef1RWxixQXO
M3Knr6lAw/gfA3GGduUmrxqQVRl83QYFbTXReqickySRTL5n8XUcWM1ycHvq74tJWfjGE98cpGjN
Vhmrj8ptFQdfC7rbYaysxDDVydFjKja6C5pp46g6N7cMZt01sXC1LT9YBf/RLgSKSeaInBEamLJy
vBsj8nZv4efzEj6DwqXg+m104Cap2fni5MnAz++rhfLX1kzd0f8VpBrqogSKYdy/Pw1eN4/LiUlr
9upaQp0Ec6Zre1u7KIFROJ06NaS6nQd4AQnW/mOB9JWiQZ48d6VryBihVF1vkmrxf3cMkz6jzske
I2MhoQ2lpf+CF3pWQjAZs/2Ak4Z5NKeoMg6sZNnGbVbP+tQ51fijsMEQ7PLZMPbJXDrNjTLnG/Ug
Y2qv7VZ0izK2b4zIyqLCpNIIFWdGVcpPKuqtp6LyexlPoI5A5iXFkh9p/B6f4NUOzYujtD0gbbOL
7AuxZHMjPngTKHE5YNtevXew+IFFdLnM3BTfIjyLy3PJVxYl0cBSLhtchaVDJUSR14m7NGi/2Dkg
ki1wHYtKgLHUzg0NxmtUeDHQ3mt3GLfrtSCFVOXyRaQnogUXquJcJO7UY9vfaqm/tV5rR5uGZnCK
l3MglHuXS+6rcSOp5W6XxlLn2U0HddKhUF62RS+VJdYGTVxogi4fIktYm9YB//wXh8mJTH2atOeg
AxzB/TnFJtRPxln8eX/avl26aDHpmqTAt8KPaNG8/DWANHrTaSvnbLSB0X4o5aCfTAekxSmqOyfs
Nl0SWI8R/X0V2lD8iMnGL3WNRYs3OYf3X+a1ye3i0/Iyaw+KhS6d9rBrd1ZzjKgxD9I9UaRy8YZp
5gl6jkmP2KqRDXF3/1RgoZNZ24LigRc7sqzGfFMlWkgZ98B/MHwCNIlKQ/npN4I/jjU5pqG3z52s
cLajp8pTPZhT+MGmorcBx+EbZqytqjZOKmn673Y4tB8MRWEWE6lIibOR5GbVxok911CIROl8nHJV
yzgbpglsU9Q4Twqmj3GohmJOz2QnxTHMKArtKBWnauOMgKx2NB3n/rdaDnOzxwNreqDsDZNVlWOf
7lEPdtNnmzTsFzVScN8qCnu/jWAxg3Mr3czaFLINf4c5PhPHuhbjnzqZOUJQb9Mth0uUUx9arHan
gx8Y3alqPar5qrbdg4Sq1t9RbansbZAARFjZb/QQnjs/kIQ4kmvt3q+8OToZq5X9QfeBdV92UQt6
aHDH+UbccY2UpgN4PZxWm5M100pd63K61ebsoXQxsrMtOlXca1U0ncUFCyVVjM1TcZ/ZOsmPA1f/
wohJVmR2FwsRTJjuB4rQbCyTMxIgZe/aULWFpArTJH/HpZTjA9aJwfzZNKpQ/OKyO6j9ApOwu0eh
UH4Ee2Q1B8bZJCrzfLGU20mC7Ikno6AICSkmsYGrSbfy4gS2Wgh6yo4K1BPvT/Lr3ODaKw884LUv
gpT69Tkx4A3RpyqKToGu9d8OscnBh8j0bbHc5Nk0EJzEo6PBBk5ZE93YQ1+ltpcLDFsgksTs6aTT
oZ5dfv4omEFB1X540nWScJ4oSENgpv2i+RVkbZF+5oJWBaTYI+tnGigv/yyJi/1fXqiB8+UkNseN
b9jWT/IZSokYR6X5ydFpMFpHqyjn4jMXHXyA4yrEynzaUFYzvjCzFtKfXlKnj0mfmfmWympIB+8i
Rr3P3b6MvqRWFj2FyeLIjepZmQL8Cll3g+pF+4iKosWMchL9rwlcM1Ws94fk9ZtffRZaXujHR7JE
bHn9WRbcL22/Mz1I07AFiNcp9UWPltcP4GSXXu6doB8PXl2Ai8k8o/7mGizwNkYs0S+QyktZRH97
kfn50cyyPI8bzBGM75HoqXoUNQipfcAVwN5aXW9OxaYGqTR8mETYK2PXUlHnIG1sWkVjq644M7yw
cPuDK1bAZqKnyP/h1TCdPlr9FLYPYQlbchvIQjKCXjhTfZ6K3L0XjtH0H1EqNs5ziYZpPCusqaAW
ZBN0XG3ls7dDY9LmOq4729raQ7g0B9GsJkpUgfmsbjAGL6LmMvQYBWXxoWmCPgH+68+YLYWy65Ov
bWECkt5Q+dRYGISlW3zzE4fbm2TlGJ9V7y4nRzUA2mK2tugOYCgvCw8LGlqM0bf4J8/LkEpdlxvp
l/fH0bnOJbK2CFQoJhIpILy/lp3llYlsdhisU9XJvMYSR4Q/ibpS+JoSK9XfFuaDWaysBMAwYrF8
N9N5oHdjwALYDmChUhGLZJb2wyzG0noSAZyRl0Io53OK2HPNC9fksH+0uTcGH9Os5HzwTN07HEVL
Nn7rQAdnv/sMn8pmvYJEu4hu4GgTKdjDxLvL9DHqa3Djsi3qfZcRQd3Q6vzL7sI70dTi4xIEnHKN
jf+n8wmhTliFdTSffCMJ5REHw+HZMVxneGDN2ebJFSMKkWgccvlQKHPJb3UlrvHC1VLCcpcgbUUL
oPi92mE0tUd6lkfrNPimTB9KZaYPwh3UuLGqxMx2M5Ct+oRIaBH790f/7ZOJGtaUCjEENbDre4+j
NZVqKYoz5vaIoiohNqKc58+FtKW9qaJg2hqUBZ7ff+qbstRr5jzgvoU2iol3TVFQnikcNSThyUrr
URDah6mT3iV4euCM4uim/Tb0yG432tFduSFFanjsiIZh7WtT2aHcVsMs9amfAdCH9JS5sbmkxfjS
dE1l3zNvdQ2hD2Pn9L9/L1qDkE6uOnSuSetU+p+pYlplWGT5aJyqKQ+tA9VCs46DhdafD62HVlj6
3vjFGtZewfc/2ToHL6cIukkMkZCivtYp17//nwfXek3JDkt2pjbX6S0tfMOdi5mtf0D8v9ypcrK+
vv/EtzE7LaQ8EFtV0uNvo9ymFquxVZGd+zZ3hz/RqO0fNEuE4wE7lLSjMRgjSE6eBFBdHJGz2VAe
QuzFXb3wNFmcBuFAhiB4iTUndHosy9yaD0vaghN3C9rlqNtH+ZfZ6HT+6KVhG9wNvStu8XnWRN3V
p8NhjFlGVZE/r70T6F1oJ0MV+TnMcG77tDgISD6bQ4pwLyb49cZbrLa3+wmaDLKUfDmTW5d1lRdO
p3HosyJnUWEO4+4ZJu1uR2Ln5JkwOsyfQjOxulgqmf0aaHeSL++P3L/MlbW0sRKoyBRCu7+cK1y2
ggKNZXTqQUkfp2TxGZ+gNF8Gy/Ye7CpZxhvx2atg/fIbYzDIweitdVdKBFc/2Q0jAEMmCM9RWwFZ
ZzBP40s+1liYGWYr+m9VqnK5KSeRIxmiXqU2oDiz8Fl3YCz3hO2zKLkJIrf7WI8zug/bnGv/Vjbz
X+a0h7QSGTepVHo5vKt8uWnooIt8kZ77KCHgjmdjLJffaGCHR2MmNRKLOl+Q0TVOEJdV1j1h6xCt
4iyVWE9Z06km3aPmMdTZV6TaYt+uM+Mxaio/34i5DeWdMTneLyOxDOjYA4PQ7NOgHtMbmYa3+zZ2
IxzcdF6zdVP5vBziZui7RRpldm4nyzoWmIQi8TXzzLjLs8pSMjZQAVcrlrrpbmkmXq1crgbbI1jg
AsxHpAx0Ndi144EInYrgpCvdPdPhPn7zwkYSifV+Y4s46HTK9rsoGJOuVEnis19pN+dPq4WeAkXm
PBYzLhUzkjdBGITv98/FBW/4uUCssXxBYz3MO2nkUfu972fnzvPLMU2oJ2fr1V6lJN53UUgKZzMt
dVNuW0RScic1Xtjn3qqH5rfojS4XTxl0bil2mTEWTRrP4NiMaKNHvwnOkxN03qcRLfQ9daTO3cua
2lpsA9mDM063nYxRTTQ/WasDW5gXQTpOy8n4oR0znaq9CzqW1PT7a/dfBtZDNmwF9FTR43Qt2CjR
gK3X8PQcslfVW7zruduE2WJaSGRcfVikH25LcqLlf3/w2rJBDn/N8jOslzOK4jWXqRQVOn2xQ8kl
BEW1GOHCGpEhuFXWdXGmlHrrZvcvtysAAdyuaAlHrkz+4vK5QVYTh4/JcgppyQmCDbI8X+xntERV
3Fbh+NecuiKJ4Yxa0TFxw+VBqKZRu0Rq14j9wUXnpPMiPBXFHO5G4tRgza1ZyX6J0EpuFjOqUeKZ
lMu/JmVJal7KepYPhN5WeJeQAZhPWTQX/mmcvVH9rGaUwI9GQDb6w9K75c9xgpMM7kmn/sZLELnp
3RCiMfW30i2TZtySK76lhXk9Ii6X2CrXISTnBKHma1/FGcqujcBpzOjksWKse+BLgdg6qmzmD33T
Nl9YKsQ2dZFGn7jZtN/RH47hhL1TsciADKqXNYemKYw/Ew6It3rB/+XtWPsOQAqcFdfi2HU2bxSG
lyVhdZ6qYUnwryw6nd27Vs4tKVrKMDikVisfdIaJ82e7mwDQxmj48x5VlzVkn6KaROqWlHPu/hwh
+ua3QDdvVxFJWGI0Ew8TTuHrME2t3pqTU3fn0dPF0QyLpN8KQUSDt5BiohywMsG6wdVD0Ygb+YK3
p+96IaajY2Wl4vlztTXrWS3liLQUebgM/6ExRCMoF/mdKDGcjC2/y939+3vG27QzvfLkVblChKuW
+bpGZwf0tsABq8/e5BfcIqok9++iRIcHkTcvFgDAf0qqGTGivPmTLzTWFb2O2heTWl53I6f/JuXM
6U+VkmQNbQdEW1czNyiCTkIuJ3HrL6belKFNb5GwjfprmiIW3PQqo9qFyUSVzse8DZqfRWu5xnDj
Nd6IE9eRJ4vHJQNXu7cZ5zKdws6upDoXy2jM+cYeO3PcEmOHuL7P3mS5zx4Fj6cB1YyxQcHqVS/D
0o/02+T1bCwGMpApzBB1mzIPP/atHl0/XsJEGZ9lZbjJC5uhkd3LpVq6u1Wflj3DS+/9W1cO/82E
4ixA0Y7CiOLvGsZe7pAVMmd8nHJ5TpuwLH4UjpM1H/xsDFGhFpF9dIM5b1FisW0jtqB+uR27Ktdf
MGUq97lvIOjn6LL6cmOQHm/QaZJF27C1B98TK6ibj6BZmg9mPnPeVNWS/EjKEZp033LAbduuDj+D
WmgxkrFmTp3CcZPggENsVUDTxDbHrShLua4+em2ZOxsjSybH2ZhFaBlqq2gKq++SIanD/aJtL/3h
02k1bl241d6ubK2WMnKSkSNYbEknD/jOoX5MvcqBn95G7o9Ew5M8qsn25QejmjAdLxtfxXYm4Koi
L7HzO+WJXNDIhsrufmB59LGlXaXizkzzaAe9RNv3PlKH5C6bLEqJXmUT2qF4CLBPUtGy/AQe6JG6
xBikS7sYmyXb31R+GdZljJS5Mr76SN4QR2aOQEX1/uJ9s1XhCLhegQmdsUJGTXI5unjL+R6dJunZ
8Btr+JV5Y7jBjlDTkqYHYxsNgNNTHPmdG1nlt9VsHswJQ8kg4E7JXnX5YJV11EZCPz1Dh9fBpvWM
7E762u7/QaWdy2PeW11wJ5DetpuZHe2Xpxv/O7i9UsBomcpo/p56XKMi7nIjdflY520zkDdG63xM
XQsTiVghhPuVcZLdalp+09TLwmZM6NhCso/i7zqQt6dycWq7Kc6RQRbpYBVzsIVj5D4GjkjOFG8Q
jeLHkZALrHR1qMlEZRu3sJyYpGKAWh6d54000tttmHdaW2lNqqgISK99JFIud0pUdX1mzgNDx8be
hR1gtSI4yzTNjQ1dG4QLdBY4e5n24lcTJNF3dP/0zBtOq4cv70+tN1txQCAJMWh1MuEaeq1XIKXs
S6US+2yigWJVZ9VuGVpjiI0lkN9QVoh7IdEk4I1wV+Qq+fD+41/VOBdBDM/nMoTCDvQHyYv1/f4n
ZzGhgyEwMKKzPSKj/TuvVbEXJqXu91TJmnZLc1+36tjKDIeVmEbbFCv8uaH0KzaNp1urR9IftU5B
gtHJ7c8wbo3oHvgBScRNZ/u5Vd7KavNKl68Mc2IFaVCpJBi+HsLWCTJHFQwY7T7GZ7qTvCPnhSYe
Fr46uKGjbvj4vMkV0Cr9Chcnm0R945riiwrC7oxBe+dgcpvjULbBx7BSs4htnBc/4sMxlTEGe8ZT
M2bBjars24schUNM5VblA5IqTsrLAcIMCWnhEjlnJm3YlPeGtLovyjVxtN1AoaB/QgVO5lFT7Oa8
tndeLgsviadZ0GsTFNYYxuhevCEm4DCxpaRJ4Vemwrl96CpdihfXLOR8aO25smJqlI29EWi2XnQ/
TtQLEDQ62SY0omEpd5Ys8/mjaRpu+Lu0RPnXLZucFjQ7H+En186cbWwq+5/+H2Xn0SO3ki7RX0SA
nswtybJt1Woj9YaQadGbpMskf/07dVdPLUGNwWAwd6G5VFWRycwvIk4U/RroaF0LL9hB6JnLhAzU
JK5aE/4SucNlpOwpcjOUzrhzbemVCaucYSWrabbZV3vuhmtV5jJTUU0005njDCf8J+1YdfjBvcSU
7N3ddIGF8ea2UI0uWJn309WZElvlD+12HpQob31NLDkxVGv7USPy0I6KqXXONEF4ZezKvtb35Oqy
X+PsYBVoy6oNngZ2uY+tLcc3vxPqydHkuY5GaftQ1vyxLa5FAJLza9eoWu9TFMj0uqGxHv3WTqtr
Z8ib7DmXbv6mi4vVP2h99exgHFvwP9jDcd2CcI76PjN+5X2qrRs5Omm+RkSHennHS2O+bkNj2Npo
3EihJeM4z+PjWhDc2ZPs6z2CBPVm2gcOMq5F/6HpNd/onrKInSJYvlI+sY63iPygMoZpXeyYt51z
P+t26Z66ycsYVKzWTPCicUbPPLpO273ltBPeWfk2v7ba8hkqZPbyhNxb5Cxchf41Kas3HhpvqCRv
G0faO9F3C0Y0F62TyibPpUY2UPsu9bJgv4VWvredPEzPgkwbx35sNwSsF7HUjx1D8fJusCZTHZ3Z
G26V75ndTgZz7h2Vt035gTSxTuNy0IGxKwZZNTdDXaUn11uA94nSl/On1ZcahHgnujyPat1X+2wb
xywhy9WXuNwwsyaF2agnNaVNe+cWFsGzrt0yjqXh4l+trifT2Jtn7+QJDNxoyWM3RWunl6uJF8cC
F3kLX1s2eAHeIKmrpLRENycZb8CvbIVcMyrVNK6RF+T6+2zwKokK31VvobJM73apHE7wU23bD4Ka
v+y25Ylcb/oBhFXUQToCvrFpc4iadXKugNptjBzMEDZGgcP51Sde/UnlG5ZQnrgVhz8grDyeO3Lz
eDAcsQ/IsLsHi46FMlE1wtdRh2O1N4ZlcaOMO80GMUCh7V46pO+O4HKxGOhazVlkMVr7uayZ/GGa
vVfuiEda9b0bYLC+ZrPtWge606V1I1LpyFjOfvi8zd7Wn8TiF9dYAdWM5712rOsKcsmPQOdEBzcy
jDluwqUfudcYO3zGNtUvb7PUWX8Fb5bYLyHP5rXYdJj9av00rz55BGk122i/qjApiiBNiPn56dHJ
ZM/GdK7aF4mpMD0ozrxpvJLiup8dhMqd6yBO09JAQmRXZpvfRA3PAJUNrhzHBItsR560Cxf3hPGH
qF1mzab1wINrOJ8hSawBKDME0LhGwv6R+5Wqk2y5+AhQMFw72uZ6mp502dovAHxafT+qkvR0V5vW
Y5HPcxanVmj4yRqwsnyhzUKNVoRtxhdnO9vcn2ykuB/CxjWHOKi25tO2Ff5TQ9S+Si40tydTTbp6
spfaJOLnBnqM6gxHyanLCmfdk3SrByMO3U4R+E/dpVwSoh+i/YasOH4Tk7+9Emg0f5pFw6h0yWch
X6exGrrIHMbwIC5hxKRyUtTg1FIpbACHFT/ReIKqyN8W/qArpmzARp65BWrhaD7UFR0A0aQn71qZ
jcV+Sc+eTEaym+2VHLRDLTWuuSTcRgenRwAgIGYlnu/0KNvtTprD1nw1xsG4dHmaPGilt+CT5XkY
+muw7em8M2WQerGpff802vjJzsJo/DlydKO+ccru8dYagqMGOrq4smZXD7uNeIe3T9veY+ZhwfBE
h97SL2OBRBZLm8x9ZE2i+7K4ay/jpVDDl1X0PLQp4NMXp8jE13JeXPcmsNk2o95489kY0vSATGBc
gnLj3Bxp8YGlFNUMN879ZsPWh0xT0s/bG70Nk4xIQ7xYU18+WHm7uueuL/ucxqp0PkmP/d2nvjCn
3o4Yd+D5CbKwuBEuHYtnEsH22dgqZNUW5oK/A2e2PIuafrJkHhs2YuloKYMVuXO+4l+XRLZFOTYH
lIYySMLVy8041zi0iNeMRso4dbBqE9/d0nafRcPr7cUtaru97+cxGM9DOFhrzGiib+4k644BxL7P
3tLRszaCfdImMT81lqsTR01Mb3G5ECHHAiPDLyKzxYs0LhlLdIAm4FDGDjdZuds4pGYkLU5EykPF
uNt1dHI5a3bwNWZ4O3cre97ulpbwRV1hJiGTHDcXQlYZdUU7Tl+JrPbFCULBeF2HoqqukSD1uTHz
2nxYhHYRgN3WigppG3Oy+hNem81c5MmxkHUSCX+qOfXLMpWxah0loJun/medDeLJRaZzj0O3BvlL
2pmlus/GwfzKAtJ9n5zcuNmKwqnPOTns4QsDNqF2UBNYjIz/8qhhz7zx0XdSS55nuIoHiapZ7Eyc
bNY3IsoGh1lbdswBUvNkzI21EFymq3MAmQZWAR0SXA0mq6DY+gOujK3nSdZuNV1v9poFt9vUquGN
yt3gLa+7rtuHuneno7lN0891zOqK83yPosFDXhoDHUrG0iWTu/HPkBlQ7jgxDN/nqYA96oe1+yZw
LKbEynVuQXPCoZZoP/OsH33uW+212AQlhpFF7qF+SSX36cndbCv/xTjAdqNKp+2Lrr02PGbFNmRx
WDfLkXIlNzyRXPWea/y31Es0q2mtV6015leBt2pvN7SD4RxXI5BurPBS11ccoNU3mJBw40rPMI2r
XPp1duXOAbhWkRVucM0m0DwUGP7rfYejy3wytSnAI7DDBg3fmc0+IILefs9YJzLsidJF1w0I8sS6
nRz/QBSAhs3Lz+nHekS2RL6bjEPnai+IWjyozS0rFKx7M8so41umdjk1NP0CLuzycfKT3jLM/pC5
YfNsOGWX/mTb76b7pnV44VObUu6tDB9XYhcthYzBptdyzx4RY3RG1rqMFovOxJt27QoRGyob5p1F
tH9O/GnyXrRQaxYz9fG7CANfUO5UJ+rvEj6vta/FMtmHqaiDfejmC9uYsEvZoQkpDtoxBCa6NRi/
ByVeeuL0mTn/Crogt07dRGHiEVkpm84Lpo8SU8Jm2VPkN1t5Q4lS7Z3wfBVJnV5yEcamnYGDbOuv
TGCC0ePY0Duwjv1hbZg6VT4GrdkIilc23jV73Vzpuwrf2xh7pEbmpGjDJbzFCzDmd0Atyvnzuhgt
ZF+xsaXDly8OxjQGbZsAcVgpjpGwcD0d9QLqMDUzmRXcp9NQ9TeMPQP1UJdT+dxXGHaOWgzAeNhh
2DJRTr9+MbqFSWXU+zQjxwtSYX80RnMJkqGoPWPH+FvGHd7vPllaTy8ch3AEwWBrJ4zZtcwN9QNA
BKcIhArH3XFz18EhtJv1tM12O8YsOI3/WlUu9eqpLFXFSoXgk2g7GP2jxG97lZG4yWL8z+NN4fij
fxv0c5ECsNHS66+6godz5xudgF7AvoyDilFa9JvXrrNFpiJhf9N7Qz8sdLwasow7NsfNNUburuSe
rQ3/FMzefNlxr0b7SebcnmweXWkEiQwLycrMDHyNDGMYHynH9arE6sIWYE3ACHHn6Ha+87fSWH+o
zeiQ85pSnaRZDQ5+K+zVmLUxiY8xRQ+pfd8LNX7azGyuaH+FrcHgbBSMtaKC3JV5vTVW/uojGgyn
dBYr61badvYDTmmYHJh/2XsKli58p9hzcsj8DN3QrDtp+6caarWz5406N0lYirpJJkKrWdJmqj76
KabJm9xcvO82QhH8jEkE+cHA4nosHAH5vhyqCpQGMzDzWm3KcGLcZwAROQ1bzb4p2K/F0PnTRy4N
iGWS69Yx+xp8deAmkt4+B5tvxukonOpurUeSTQRzG6JWPeV29qIXcYsziO2Sm+et9dxstckdQny6
OufpsOZPuppHtEnT649+VhfmjsQ5BzwLEJ0bdxWU88TrOlNRfxLYOGcjT+KTYyWToo0XIA4NW5Gp
Ut9Dgw1JVE+hp3eZEDVBASvz+gjexbie2I/YtEeG0rrfJBp35PtGkNIw1kyQWltnEtwKY2vvYCV5
sVdhZblpBTSiHd9yHZ5yk/BXNPWb/0jTBLvPjlbPjEBEM0KCmnzv2pon7dBG2+iCxYrko6rDLX90
lzHdC3b5GX4wJYbnILWX8oxJu3jEPxesu3q1VpdAGSwLL7L7uex2umjpYV2GeaiPIzE0L2KXEYTo
XRaME/BX6aSjEdhWHqe6mvy4KXzva7qt9OGmVKeHOzlP7Jy9tUVfipZpmzwOkUZhUTjIGtFFhePV
1bUuMO3eGL6NBdAm4XokIxySuAz9jX0uZsGJwWWuTX63Bu7nsgzpFz+cdR35WAmTreZUGDHhCmTc
K90G5yxHuN1Velle19nFO704th537EBSvn2GGf5zPhK3A9OhFkrOJKwsw9FwTS0G2m8DK0iVRrxG
puHHVHXlV9mYrn5u6m6+hT7rM/lShQP+Tcj1Jhjxqx0U4LHX3NkoxTGbMCQhYXTV9GlMh+ncuPRX
JbkCfnWsJttGWIFxmoCdlsW56YKsozaoAt5yWDbyphDZ144XmVPMNe4FqBnhI6TWZTgrzl/f5JZZ
v/rCl1QYhO7gHpyZ31bzImt2QnukulqK1sG49E4hZR5hQtAdwCXylpE99nMFtUWjODGeNfcIMPV2
boNFT/tg63qdcKjxVOzWsntaGzm7ZJGZqK67RlaspKa3uS+ghWqyAAui+84qiIMlkslfPJsYrV66
ig+xb4DZ+59tWxnjkzRI7MKdaQCnZRtgTpTjIgwit8DOHdtUym2v6ehrfctLWE0JK3fjnRa8O5x8
PfNiWagMYBoaug2u05DG+DM+aV2BNmMVy2JcZf58qBAdxqgsXVA3G6BFYFCyqZr2VoGEU2wSfYDb
HHRMAsMZsZ2buRrGT5mxjOXBxxMB24q301n5dQ8Upm5WHlrcU/KwWW1h7vOmNfubiofn21CwUEBG
wci7LyUuiTKaJF3zu9RBKb8VvpyCZ160VvCUFRbb/Sir5fDNSr2xvJdaaOs6HAdeAdgw5Xaj55o6
cLWujbnDjyu+s7LyHmthjPaRZJbAIU2uhgsLS1rbrp4NWexpQDJf4IK6ZjzMFL5wJMNiH7mryt78
rJxMznG+AYgaxZeS3o/G6O/1LqZmDPQpzWMIiyLyvqMBwz6GVGm2Zz0snRf19sQ8wtoC88DDPj+E
RQEqy7uwkpAar1ZvbvYqDbqj2V8IVLmqDpXK8itlevq6nC3lRGDhPvItvJdtQpcSw0siEGcZGvh7
A47v6Spsg2Y4p17lHQ1h5T873L3Hwl6NXW/TbdUs+cu/B+p/uSYxY+qpeOj5kv5oeKnyTqWjoc6U
u5hH9gdLnJp2y17DU0cLEZE1L1g+GBL/McMkGW8jIFhoqdhj36NvOVyS3g/lfGyJsDx6QRpUUY5b
eopGEwvzBzPTP377y9XQCy7Dd7ge79WwYBJGHkzmfGQmyZ4A8JYJ+2YM+mS1dM5IVyzOR9m/P75W
rnlxM5mINg5QBfv3KTjTRSUlBIvjXAvvhfZsGsH7MKvaW1eXE/QqY6gfmwll9APLzd++WvQr3B0X
AzaFjb9fmKJwAeDemo/dNA5JoLxu24fVWPBemoDPf3C1P75aTKdkRy7AhYuZ8z0zYmCHWXBeLU6N
Sw+RrvxyJ5rJ3oPW/j70uAP+fbP+51T6/1JKyPUupU4oYtyvIF1+/3RzI9Qs2s0/DgRg2RzPcs3m
OXbbomGlKi1XxcG8+dudX6z9eaiM3r+uAQn197IZsOnIzcpe0Y3sIhkawwDXOTmEvkqBGpLYful9
DZk+fCPWtxbRWm9ee/JVVz62dCBVO17ZQhyLsLU/qZUXclTRg9Rdt4Pw1VEUdZM/CYaqXr5vp3Rl
hswN56Y/Cqhj1rd8EMR/8Cl206Ziac5T/YOZU7A2DKMZ/CYNm7M8qQng1CSwi3RiMtnMP+xU2sWV
aVCTvYclE2QvFS6Z+QREv08k6LPsBFFukTFtuhSWMVq37GuFbr2jmgiqxCCdxY+B1y2dJKLkcMD3
4Py753ZlIEeai+3JY1CK6qMms7/cG1j5BAcQ4q9Qnd79VoblYl0o6/y0dpm1Pdp5aUVd1ZhvSg/b
fFuvUPg/uD3eSyO0JeG/ZC+CbxT6xjuPKu9K1FmvLk4VM6TbYA4tytpsYb4axVR8VLb+XmTjVuRi
2LUdMrf87zvXZ9N1E7ajtTjZ0DYdrEjY/Ei6MzdKoZMa2dDv2jE08UkYTf/Rc/DnB3UtBH7h2mjs
LGm/PwZeoSgdKmePh1yn2KRt85xZvXPDKGT58e/v9PKvevfEcQEvJP6Mome/pyPUMOLwVgz+EdVf
8XbvSsgiAMr+1zZOvs7QuiyZ/8m7NMb8/pEsQc0YnnDmNllvuC+LuSjv3KBCzB+tkH8szWTDWRc5
m8EeYCmxf79SUdhwKgi0HefCTO8In6gHM0PQiZq239ii1WQEhFrqDwzUfyzM2CBNqK1o0aShue7v
l8W7kntev4lj0AjL3wcr+e394qTjzWJgJn/498/2t6vBUUMkxHnJV/ru7sQk3nSiTI0jRslyullN
idHVJRl1S4XM6/96LW4PiNl+yAXJuzi/fzLOs7LuAEwQIjTHH0o36W7ehs1haLiaH6Q8/vxcPlg4
+GMCWxqL2LtrIeYbYRao/BymHlG2RQN4dMgNDsnUh8tHG7I/lzAecvx2vElhWpHj//2TXUztPnHV
9NTXwj3WYh3vzXKVyTaLkLlHM37QLf2X6xHEcMEhe2yKgvf2GQrfXb3Nm3dqpfdcXE7d5mCNZ55y
FQ+eWg7//uEuf/3fn20ikHw6WAl4ffhCf/94FRxSvKemx3ppUCi0+W5kXKRKZ+aokpoGO89m2pJs
ph4lFU6z//fl//C2hOA/SJJzbZhJ9Ae/W68bMHKBMTEmUKQRv+ZwYK+yVptfzcZtvoYLc0KvE3YF
gKgNr5Ga1ks5vXtuNtf84K/y52L+33ZNhIJ4Aw3xl9vu/7lKPKehdMx1g1NLFjABNbP+6NcsP/ij
bG569N816omvHSuiQ2///hb+ckdfEOaXxByCPkGg3y+9sREeC6/2TwYv4fMEg3ZXgDX+HHTyo7X8
b5di90SlBgZ73zHffd+2M5huJTIfRbgWzxwsMaZh0cEJP7f+078/1t9uZUFnJJe53GJ/vB5FWsF+
42P1rUt76Vx0TAjbMDJALRz8Ff7qv6/356rucwdfdhrEmdmIvbuXseMCB18tHh3GQk6kZDlehR2n
GWs0oQ+tNHHG/IIfYVD+/JiXYxOyGcsSyZz/fJb/78aZ2wELSKrdUwDK+MtiDQ3q4wzgxBnNmPyC
lfyvH5PtNnIV5lycPZT//X63iK1wfQwgMF1qV8eTKuxEuPn0kKZtSqdqmtX3xmyPy/+8s+KyeFEY
UfNJAb78ftmLOHRZb10WwqU4WJn0TiFm9yhDHf7gPfnnD4nN+hIPI0FIbuB9cLJkXE1XT+OeVhBk
v8Y0HF6oVXSDCLYNOjdEzO2mbQBQfPDNchzkQ/y+HP5+5XcfsgG82qkR8xqLlsILgpJ56gef86hF
F6+INNqyiNx0Grzbrmt68zty+3iSPLPTyWwXnRK4LdAO9GIrzhrOysQ0tjeCCuSWbSo8x7ZsmEx5
0/CArt59C3vP/ZqVgaMSx1zNR94yeowZwFJ4GHqZsk4FNLj53nQQJ3fbkjbyxcZPuV6rxhjC+6Uj
FLMLctFTn7bKdkhW6Fn2F2w/xRK7IV/jebO7oN47y2x2yTL02/LMMMh2PrPuW6gdDWF8NHUYSyhO
dfrUuW1rH+wWesiuQw59buF3ZIndFIwSHaDLscUHvl0K3+rv6Z0OTkapmWwWhV9DX1oA24E/9b8F
dhN8ntx0A4ZOpfJRDZnzywaf8N30ltGISdozTzVcoyix+2Cfjyan57aeTXdiPD5XcoeHu5ip7B4h
92yN7d+GfsMGcbCa9S4ozOzhwvv52rKr4dTG1xcFTFfPJR0EOUow3q0Yc3PYPFlWWy2RqpT7hczD
kCOzW5vcwS2cnEM4t/pqbrRBuMet7Z0ypGclm+Mxw+X/N18RwwxJHTQDTN6lq/urIlgFA+O8cuCq
L0LSfTBCr7gJ054RGYcOA8SMn9v+TV4qvtaNsPXnWQ64PJqlym8GRQwIk06vflSZxwS8dZeZw1pm
/ChhyhdRaDv11+xSmnMpjBik+ckAH51fe3VT1/eYolzje+XI7Tw2WSi+K4GMstc5cmGyLMirsZK9
Fmd6Z8xrbJgqjcZ1lQ3zdq05n3urJe9a4JWYAO2+dvcWNrDzNJgWqL1cWOIu64vQo3pikURd6Buo
DqCeRh0XIVDaH72FA/MGfBzyunQd1/81wlnMYw/GDmjFZnK2XYZy+4v8Bi7ZoMEdF4zEaRjzT6Pl
3aUedqbLsJwauABPX8JBMZ2fzXpgtBq7k+NeTyy14xyRV5OKXOeqjbdGiu2TGw7T9m0OvG5tdyC3
m+89/Orpq72mxrceywlkdm+wFvDoKRAqcB3TxnFaFr3d0o0wzN0E2iU3s88SnnmbVAZC8lUAnDbD
1OGbK+aRoKhw8my4rYAdVpXxmadxGR5qu4N4i62etGc+DsEPJuMGMOhtof8HuWlaBVxMM3+pwOnn
UYWtII+4mb0fpmJ/c6wnhUsQbtCFwZTZnycfRiSepnm8L4fZCs7+CPo/7oq1fhtkIV2ox700dk4b
yoW/21hPLxik1QSRtGhAbU45M8rVA5mXXVSVY7tZYovxGSgkSIJy61VN8nX8GRRYLH8uhtv393nV
5/BjiJ4vcPcnr/Nit5mHU0ukXh7adVFrRHKC/LEhlInNcTK8/prcnlvfVUqj5o+Os/4kgiN0UhdE
NjCzr0xzGUoH/Y5v1h7vIQ24YWIVnvUyDKq9LzzDD/fZEDLWX+0OLv1sVyUPxrjNn1vf1J8w0neC
Qtl+nLOb8QJxYS4xYcS2cBvab9z+eXhVZWZwE2YdUBkfCLg4laOdPbUkP3zCMBl/QDhqjObAzy49
GNwqe9J/9XlwZQ8DgYnBVWPUlPM27VQ38TgaA1RsCGFlsk7SfBYNpoREgWVhBArBBLkiKJpT6AyO
k0xQmCQQ8Y00WT9eiC4ofqF7LWXmv7aNDu84qeqF+NY8G0yOcDTtgoXv4fugSp1hgoDHHmv8faRG
MLoT//R1CuOfiGG2R3PFcdWVQ6HiDLSHHclclW8GmdNfqs7Ed+2b+aM/OIhsl4MYpbiW0D+XuWT1
QdVZr8opyx82vyN+ugjFwlHnuXg2jMWBPJ2bpTwwXtpOFMUgE1hpl75oZvw11Iq5eNVVYN4EsgU0
Z2z9fJPbVZjF+bbOyy6cDX0SYuy+1AbB5Eitdh9E4WRMz5jBnF+DYVOj17FRlru06d05nnVQ/AT2
0BbR0AWdcKKFvBJjCvTj/NAvVJVsPZamgwZUT433sBgWRCOTH2kbqcHIcx0WMSPd9ZMN3CKPViTn
+k7klX6enKz+VBYplR7IlrK7c0tpuJ8c1xBrHrG/S8cTprbs17RevG6DU8nqU60372qdVACc0ljb
1z6d9Fczl161N5nd2XuiLcN1jkcKDn49ubfjWvlWpGZfMg4YBi87oGP410FrGXYU6K59rMfMeEMf
sOSJEgHFPE+O/Cou8VlOiAA843nK/SaGLNnV9F6j2kQpKr+OVUoM8egsfLmwkAtqg1Lp0mTiuM0N
QpYP87FHuUauF2dcg5mHD8ctm9OQSjWeHA5F0w4LwmzuBlR8CDklNUhxXY7y2inoFaEFqMjpnu5q
9E1vtIUV+cXkqRsP0sWd4kAok9JsR5oJxgb9FIBacV2LTOh92NFkf+3O+EjKIb3UyhBJRNBTzYTH
onDGB/x+wXJR+utyp6FDvs0w5b5ODmPIHZVAE/UCHkK1IM3rRymk/09NkfYzYqFZL5FlVODmqQcx
xKFQy/yAiwLGD9M1627tiGyD/uH0R11SsN21tRsqBK0FacBii91GemQLwxun7ciOQE8xIreypoBl
SFg/ArdoFbldNd1MRjh8MzJT4VU21fhmNQw+oq0jTPzZbOoy4zdtcc55Iz0elmqWt9KwdHXCYmi1
R9vq0+yKP+GIuDeoh4lGG2JwCLm3vArzUf28qG4yzn3pTc9WN1WYacbBnGNSGo519LF/DkR9Vwzr
hWthkim2cHrwcnjofECOMAl26DAEm5YO6QlOfH+7zr3fn/MB1mw0+U7gvGl0/OIQbhiuE2wsy050
I41GHYnlt4X3ybTvQk1IUmU6c2+8Svk45bMg+yLcUQ2R9KVdJtzPi8B7QzYhshmo5SfdNWt5MMwQ
kXuYTUlPAHVVLgFCJ22PdaXyHWIzxMY6GJ1nELBbt5uAt0BkmBHb90Js62dSY5pSCM02cmfb+FxP
Pfs0JtsGtqVjI0T1YCCyOvuMtEEY99jB76l2wbbXSsu66YXTZefRktgondVyq+NcZeFbLloMpcSC
F3+P3Fvir8vzVPJ+JeyXVD3O4BgvdDudQfc2zLAnq80xz1rhEHXpbB1MjF1mQp3CQNmebV8+z0pL
Hch332puUuJk6UH2wBGjokuL8lSlmc2DqCytqECQJL/atfCRnPGYdw++61nqnHPT0w7SypQSihzL
mo2TeCa/JrqfoGeqBwom2Ap6AW+bs7JJks3q4tSo4GBfmbXPL0QnAaQEdqczPQ4iM3DtQhDfIq/d
2NLVkqwoImhaQScMZm76xC/0Yl5u6hJ/ExjdXeuGufm50F1g3YsNZmwUqqaQkSkmBQDYy6urSuM5
TvQ2Vnc+bRvDFezSCb2ehQPHWTfx/I79pqdHb5rFmIR5z98gwHr31DZQ/B7N3koVFtp24gGw5xJ1
dzA6WlmcEcsWB9GZ5hjd9ZO+QyF3q5ONwUTgPy6anAU878FJL4OiiMc2ARRd9Cd22YFNFDYSyIsv
XTho3AsyXLLEWuqy25PyD8QOM4bxqRJ0+72GOf/mqC/sIYXJL30j6ZniG/dQeC22BqxcfUJfGJel
A7TpbkixjGxTmtp4kN2mHsNB1MWVh4OjIv+BNmQME+t3yOZUx5Uxtd21vdl2dXLdxcRvJDp+uc5S
63yL1BSIuMSGpW7csWE7w/ytNIBpV2y9vEy2wWcwFcZXeIRO+ropOdxOZF+ngzFKM/yg7PBvB2Aq
ksFXMum8BGl+P2t7aMDjPGXuKVvG87bU02fbknaczoa7N5v117gY9uHfU4W/TDGI+jIHtBlSI8G/
GwxBltCm11bUPBXgndeJz4RmuMb90ASPaVp/MMT9y+CPfCADDCbiGBvM9xkWgDQ9o8fUO/m9KI52
sZX3xqbCLakHf322ByzfgQ7klV3MgF7oVePdOi+9ezYLY/tg/vbn6O/C2WdFQCy13D/AKrxubTG1
gXcCd7Ych36296UG/kOWi3YKGMDDKy3C3/H+p8EHI4e/XZpB3EXyR4tgMPf7L23B6UUrMP0TiQje
l2wL9yzBw14wlmULkLbzl4Cv6SrANLv/9y/+t5+AqaP934zFsi3xbpDkuDLMmmDF0GdMaWJTHhpE
y9ykPTK1McecN8s5VhxbLezn2CcgRWgUz4nV6BZJu9Yf3PX+ReB5N33h+6fhDicCo+/w3fRF0Xkn
ge45J5pHg/La6RbtJA1nSJzu+UoOxc7DGi5bPkj7nJJoWKJeLfax8gxqluFakeny2RY/VVl+Kfxj
FxFETNoLyguZpEc+Vthrc8jnIbGzwn+kAsptr/ETWT8YR7Z7e83XnKK0ivVjWglpI+RxDIhDC3v4
Qx+UhX1la9Xo60GR7d2tbr3wPI5VGeP1be9CtfBejgzsX/q16nvXi7otdH9hC0rdk0V91JOJ4LRe
d1J7L/6Evylq2cX8KnipOQfhp0axvxijawYAYV9c8ZqQE0fXISR7VqkJOEhXDxChtU8Jm5xZjs8F
xvbttOa48/dk1rerlbBtu7egAlq7nNjJ0yrCOX/qjRRHIFMJ5EJ3rnBWbeuUfvBY/2UVwQfAf8CM
oMK+zzk6TtDTdRcwuduW8dCrVsjE0IZ5xvnWFwyZSr3s/n0b/+UJ4pIQTYA0M5603j1BoyAIW3WK
jNPc2Ekx59lBeUj5eeHmZ9ta9YG4hmAb7jYfCGx/WaUFehf/5dl1SY/9/uyOlibzq5k3i2kK93Wa
ld/+j7LzWG4b2cLwE6EKOWzBIJEUFSxZsr1BeTwe5Jzx9Pdr3Y0IqIjSzNQs1exGhxP+AA6rc0cE
yQ8tyomCfT6lX78x4D5SFBW3p1jmy1E1NfV8UVpCIQBHqt9J4mjBvsPoctOrVo9Hae/hgNciM7oP
xslZk6H4bLlFr4J/3q0BZpMepWFqrFZi0vFQ7zMEN072MPaPZd9Y2aYOKu+PH+b1bUaAm668Ucvq
LJgPB1iNosogCubgqGygykjubx7iliQcIxK8dTfksKDNnLrPIoB2bboZVJIJM+zMM6iP5MtVcC5j
TGHoNAgdnTmiAXVtDQdQ2zig96juU+RDD3lQ3cUW7KDr+3p5PWNEjHEQSnaoIdHjF1/iQ1+htnoU
LyaehpZyZ7fXMlAGnFybmlIaAHa869IkjIF8VtARnTKOyicMeZtgDxXHvus7pVtrsCzkuFCo42rm
G/BW0UKf98gQ4c8UBPEA9RalcaNWxLfgayX/xkyc6YQ+cBUdA/qXj1ZSNsmplWHfnvTM1MdTOqnp
FrQJyXyshNUOhoS39nEWB5Kfx1lEZAh0kCbPWxRo5+BPBmv3YAZZcC5VasMbyFYGKoSjcieBYtxU
thneXv9QiztPjEq5XCBcsAZ1RMvtw3eiuJnWadvZB3QlrEeUWgfdVYs++q3rcPLdNNbtlRHFX7x4
J8HoEBnqjCvsE+Y96cG3bc8eMDzFiE9FihpG1m04yp4bcP/kK4OJbXY5mEFgJEyWueuWDWmaSjXi
ZlpwlJxM/9bX2nQXpyFsnh6+Gz1h3/ozNnl1AxHg5frCLqdpwHG2ga6gt6PiznG5sD79AmQr8+gI
O+toW6n3F1URZ68p6MavHOvlzmEo6qJCjpevNMcUOHi1cxrb6JgUHUVuM+oAz4blVvEt9e+k57sO
Y81qZdBPVla0DQGkCtAlKjuX85tqvaapE8dHI1WkwK1MX72vrLg8Bb6fTKh6h0pLYWqMglsfh0bz
qw8JkAa2j6xwnjXw7+Lnfdi3hgyzsLd1dIx6wYnETxrtQBpv1OwSpbyNGkipbmN43U7yze75+rdd
zh2pp/cMB60nx36X7/owOHdGr050vQ+eX6EJohZKigsDCb5f+/1Rltr8gDJCDzUXhPZ/18deyIQS
8YJVdHCvgyLNPTE7sRhpamORgtuSx2z8nvhxld3ISjOQzqKqf6h7uml3Q1aCLqkDaA6vKMyAjiha
YdrWmOgSb/Um7zJ/M6GYl/xWILypJ+R8fPkmTivt1mzj4cf1H728ZYgzdKHbhTIy78HsMBTYPFFQ
1QvyJe/OpPLzYyyCZq8a1b/d4OhrYnzLs8dwButj6twxtCYvN4fSDbRnS7OAJgOIUada/V+jTvG+
gTAXudentjx8jEV7jq2IhiK95cuxZNR6ogFi88HXw/pb3DYovMjSu2+6gr/Brscr6CUMx24l31i+
sKwoOCIubg3gEpCBy4Fb0KW8qXikVk7aDUdK1equ0TLEy8m7fpYBtYAKQGXmWtCDPDfKpfpvlXdU
8VPH81eAP4sV5xCADEMdklYKSFrt8scUsKkmzpx2UHJzfKvpQz/omq85h9TRuzUDh8WSI1cqHN5k
xYRxv/AlAXiN8WoO7IeKoYppbdxUym3IxrMPEjQzPKbMKoaMjvV8siIxudjINrcs+BMHNCQv2NzB
vGzyMsxI2w6TOSSqq3J2zlpGwy9XuwezsFaEUJbLynBAFuD7oakJcvhyWX0UWgcKld2hisx+WzRj
9IitWXQz9DC+vriPmZmAMyEgBOqFW/VyKEOvUlQ+s+6ghnJ0k+qqt4tisEupT/0YoRL1PlWgPH59
UIBDkHpZT8oYs3sBKAi4dkPvDk6b9fY2yMwE5l6Ca5JLN1hPbv2pLP9GZTqs2VournDEjrg9oZhT
oNLRZrucbkEJzLJjZ4KZOHlv+uSrT9TAMWbXvE6uj2MIuQkqUCqpm9DxQnX/1Ym/Y8aIDqAQsDFn
E2/xXpAoTegHNPGc0m1kC5EMHSu0BsLaLq7Tv1Cqm5WrarmbQDla3BcgmsAYzQtz4RBLEahN45CH
RXxMFKPTNuiPWdVGomjn3V6f4uKoIN0NNhmMD2JHPNDiC3x4JDHyo8uiWNWpKIs+de2woC3o+wFN
WXxV/lIuZ4W/PKRCMAsaUNUVvu8svQszVG9szIJPwAGhR6NxRUMTwis9IFyx/WPhl83KLMUJvAgw
MZkTkq8CxqwRDM2uf2DnmcdGak8yFF0FAqTVtIeioQv79/rcFvqSXHQApmyQ2irzo1V5uZ4VeAoz
iuThFJXgwg6hVJvZJqQeHv7r14P5bBv1MDqbaejDeIMKjv1TZv+mZ5pU0SOt7z78k0MANl2kn61+
JRpcfmxL3P3k9aR6lERnyyDVVjeofiufipSKr6vCbnBVwBlPdjv2t2k9Pl5fjcXxRYKULEn40VJz
o6JwuRhI1WFbNWD6mCbDYB1rHK/vm9L4D+Hf4AbpAaV9ikoNBa+uj26uDy3+9OUXR6gd4C5VDIQT
0Ji8HFoJegO+An7ZyAx2aGOk8PyaszEg7nOHwlOwsrLLDSamCtCb6jbdNWs206nRYruAGHzS7LzS
X/H5g62P7gHE2evzWi4pNRkocjDGdTTV54fHzgya3aZwfSGiCcddg34QguVyG7+lxmgPB4nErXpK
LSnt/kCSzH9eH39eH0EgU9e5id/rQoo1RyLKvGtYQ+nesZbVcu95o7KljpEjt4Pw2ViX1raD3n0D
1RLloa4Jd9eHn+9gMTxKYwh1o3VGACOW58N1FXlJ3eeagzyMFmc3eUYSESsp9EzbDt66KnBWxpsv
N+MZFPyoFXNaREnqcrwu9OWKlz84Db6U/tRiVUdQ0FB3kYrsyMaDrfi7x4L7Rpe6xP/iW/8+tijD
8dzr2LvNrpJ4KKXaUxkbOY4Iv8agPNJGoyttFdOPpk+z1yGohrcvLzBpKsSn9+fWMWZPHndbZI9J
FZ5Cj1vODcHFfdMhmSGIOKApGYHR8Ffeg/ck++NZZaIYOaMRCv2DOMMQH/3DRwXhSefAn6IT6p3B
ri4CDw/KuHnUrLDZmoOZ3CLaVmxaJIsVtLgAPVqt6ays9idfWhTdQP2jyMizP/sREdiosqbjecKq
Vntz6PU+SPmQnuxOB+RoeNFwdCxE0AwHtO/1NX9Pg+cLQN4F9pXYDkDq7PaoQYEpE+J9J4TK8uQ2
BkWAEatPQxRdMr/4XiVgAunfVui/TsU0HYox4HzFvgT4ouk7uF+VOu7bEYQe9ASkGlJ0nQvdtk70
AqLfXR18ld4iynMwOrmEqBQT58/2SaVMMWdcxg8zUZPuIaLvgS6AndDgBlxY3FQW0lvfUl1CV/76
aokjd7lYZKfwvAwaNBCF5hBsU4tqO4qxftRyOdtXZQbnXpIARLpWGDU3dV4m3THSK3PNG2GRyxEm
iTzVJpUTwZklHoEP+7SJQdn4uMmfyOZpFSIqlUiw6gqVXMb3ZeBJVvqPP8SgGVSQ/q5ZqSY4Jbv+
V8GRfSXp+PTXELxRKKcXwp6dbdjaGgycNST8zWzSZldJp+lIewrvMqMtiu8lZbPmNMYVwQYwiF+R
FaB+RdkBTJkCJOH6R1mcHvpI/AcDCOw2xeRZXiINuIY7auPfhRjHvarJFB1qXN9cCPsJSJi4GG7V
xgJlkGtrkt6LJwF+FZ4RgKothCDRTr78KnAty1anenC04jz9obaVt8cABxiErnUnkIhrFLLFVNn4
iLASKsN+5SmerbuCAOOUaWN87PEn3AR9bzwYZa6cJ34jW0DIrvXNG7zzYO2LL3Y+IwvOjkIdjwtK
mz1GAyTYutKd5FgP9Nbwb7Wr6Ekz2nEAjkj6OSm5bG2IdZ1uYwdDFmy7ETGPvYVx7c0oV4BlzLEd
nV0Vd5nzFkmDPN3EEPH1Pa93QjPYA2mzdr1/9qvpMQh7ImrXyvzUFJNnVZk0JccRWQgTEYpeNb8B
p7NlcY1Z9R/8ElLENBFlLlb6G58NLXxKMZ5TNWovs0yjmMbYyxs/IaVI5Xu+TRpuNAzZvksIxUQb
ENH/4d+3Znq3PJl8J0quApRM8c+YD5t6IMgre0wR5pJHzdX6OL+xxyz6Bgk+Q7ODmteNWVlhCLxI
te9jXENAp0u6+cesePuun8xPfw1eKirBC2W2RSXSUOmH2JOZHJtaCqjDCOJch1/siy7xLLugHlSh
ieJMr3LcY3sDsLeONuAFp+gBB/lmpQb12fERxueaZYg4dp4gmUXfdnIqp8cGO7zQrLud4O+6ae6B
8m19gDeWihiCHKhA468vhXhGL14O8C70bwmnANCQfM6e2QRkgVwhMnSUAqO8NQMlHxGTt/7R69z/
/vWh6CdQe6f8tHSHTcqp6cIYkkePfsxLXfqv0Vi1Z80zvZXg4bNJUWWnxMZTIF6ny+sP0ccSbXq/
OPqSrO6F/zSagAG04LQQIurXp7WQpqeKT/fCJiAmyYHfOhutRK7RUdnPRwlaw0HTEsnYZkkdPo1B
nOcvePblP0d64/Zz25nNd01oQ7sy1cYblOAzvXeLRvF/SEiX6yc9gUMGNj5CKSPEO+9vb3bW91YL
YmUfKbUmP1//8Z/sPK4g0Q4BgEP2q12ulFPXiCdqSnEEZqyhrmSl/XCg7ODf91KloILaaenziG9g
AQI7tfuVjf/JhyI7pKPJOwUNee48AYFgwlQiLo5NmUYPbZCaj/VU9z8VudduvzpTBoLaaSPQLD7I
7ImS8qrT6zHrjj49oW3cgHGSMvrplaYmZ0kyg7PcTN9b1V/LuudpsHBO4KIhPiNBI2+ZRUhl1smW
h+jbEdpQeJe2Fj0nU7f0laVc3Ov0q4GVit4BIjvqPAlt7NAMgQC2x8lKlN3QgJfO/Gq6gUuK6UFV
1beDX75dX9NF4gt3VKeHRthHUQFgwuXuMWsrtgrTQO5BlUOwg01S7nKU9V7kAcACsjS59ZgXlYEK
qOcTC8dV0vx7/Sd8Mm1iDuYLD5r+zJzsWCOTFoDqdw6+BSEKBTf4LYo6TacIu854k9MAcZMWNZDr
wy4/qkmwg2Ewk+YhnRck5SyOjJ4A95iDXw5cpZPiJ61BJPj6MMuHCnNU2oUUPqnRgYWcvdZSWKD7
CHTzGDhU0L5DYgEuOaGOmb9Wk6MgnR1iexm6PbKIB7/WpHbvBFn2YgPYypvbogVW+O36b1p+dJsW
BibfVFuo7L3/5A8Rf1WMDiQ7qTsmrTmg4mGUYEf1eDhwyWSaCz0l/utFXr+jqlYctIbKwPUfsFx7
fgBwFAJbKFHWXFRGapFUbI2kP2JCp/2rjZKGBH6iT18+ULYtQgPeD+EgL4uf8WGeidlXY11Y3bET
pIVES17Bx9g7tRyKO7uhNii0+VYDE3HhXrzHVLCIlIBSoKTBvTw7UmHRgPE31eE4smkfaTUWxYaP
IeMqXgpJMYmq5EtoNRqqUsDRiBcVAdWmMTJuPUPzVXcgKwnvjVAKjlmne5j7wkmEvIJ1DpFeXNfW
NlUGT94gaYe0VgUaDXlp8HI6UVgNysWyquhZhkuVb4a0UU6NIAEAJBnsDrO3yUseUpykiufYHh0g
wegRThura9oXH9tV/hSRdfGMJmSFHF4fhvqLjhBs+8B5sm8RgY+VX0pFKvx36lCJ3wyS1iMHGXa9
eYdvCqSJajAr0+2UEs5TaAZyukNMrWGTSXnz1nh+8QqxwSmOpZFrv6mh1COaZVmJtyrQISXbmqLZ
tylK2qYUpNvkphgwensjBJX+ZoiQOrei74/aGcuCqbXdyG91lw7/Bfng3MHB7G2K7kpjI5FrTc5N
J7ckMb6hdHfOEKrC+sirvuvRGL9grBINIAQ9B0XprjY6lIGreLjJAai9gPUHrRGgjq3DrhlaqjjU
vYO3SR089SZq9Wj4G0cg/XfDIHcJ0mRwPA44YgFnq40eiebK0qQzyqzdc4TgX/kz7J3u0QO06G0r
3ShUt7Mmf3oocMaBi6RWVv+oFkEsQS3SwmePdCve+CY2nDt4WKV9gD5Kr72MUjpydYidk5sZYVr9
xyKhHFkWWZBt2sgW5IbUsn95SdLmK5HZAgNAcQSJLWQ2CDeoV8xvD1RSBpNQE39wrZdfobn4AXyM
wnbwCK61HyoaQONGiuDHnLXEGlRvgziV2GBFKz8khuOjPO817QBYgubGPm2Y/SEKJg0yK67aMnqg
jlZMa/ewqCvOjiW/lnYQcSsZ/RwGENuh340yNipWi96yCYiqA6Ac5Wggt+13L7SGb6SeOVX7Kr2v
aeHfou6sHBvcd38ZqTSNXw3b322aeel5f3Qu4tnlBAU9Q+zJrBAWBpQTeTqllVHqja3jK+PKW7es
RTJ1bkDKrgyHkM4sdAJDjfiyldVHjjcfiucH4kau184f8ILdY6qgGlzZlJ2tJE+/BUMZ7L3ENLSV
vbMIFsEFyCCTNC5+xFzmcg0OeWPbeTUtzno0bxDw7s4YUoa7RMuVlaHEjC4+tyh3UlKgckMOQWR/
efer1IyIOHoELyq1fEriDMnqzh+5GZI8KJVNVwTFj+uv2iKQQU+Zmg2LTFZOuWj20idFZoG7Ucuj
rgTGE4yx/JDKkXRW83T6K0k+ysdxEa/ta/FXLyaKISz9RkJwYgx0eWafNuoyNXNg7J0wVEABHA1f
89cE9ggpQzNq/gBOhyNphEZdbRRdH//pIcwG23FqpFBI08srb+5i3elPEeRQEYHlwwqL2OPDmzsl
eKj6vmWcan/SDpMDebVJdGmrqK2E/CNt2OuLLr7jbPqAE2gcv6MrF26FU2dalV4F+qnqDGPHe9D/
iRK1UvYTHeZ8J9t19OQHYRGhexBDS7s++uKTQ/8STRQUOXn8FlpS+ljjYIUpwskzOMQt/W/gYFV/
wg4S7VzKxumj7uTSmuLKJ4tsY3igIsVIzs/Xv1xkoxw0u2tt9YSwubNJFTusXhMCxT9J4Gfya4R8
w7frE12EjNBKZEALClEs9kPz3GQMAPdIjqecrHBUX5FeACeP8vRNPVraH1rqDpAX2GzocurqjU6z
rFgBv3zynR0L3UODYpvQBpwdLr+vY3pzmnKqQj//kQ6t9owKoIRyUS7dxukgHxLTL8+gOJty5SMv
bi1CR74vrSNKowBw5ldJ26RUXxzlFI/NWLvANaYXtXLQcfWpUq6gUpbzJE4V3nJiOBBdYsd9OD96
F9be1MsKngqe/2bk0Gg3EM40tP29YfpJjVvfFKmPFovvZP4aZHX5UIgw+cPws7ki49TnLS/BiatC
FLulfBeXcoNtNBH2NuNWRVqzyP6WiCo/AzRQ+8OgDtHKx/5sxQUjAdQB/9ELuFyEMQWIkg2s+NB6
1qZEnRlGoyrJt0JxKlz5vJ+sOI0Gqt+IP5ADz70a/dRMZbOE4B7AetWAXtsI0Oepf6AXaYbog+vN
H0+Kp/CceHm7hidbHmV4RFTtANyTqixJCVEw5mAizJM0eZh6+CjdjtuxDVHpKKxwGxSqsVI+/nRE
NIXYspSNyI4uF9c2UIHMKZ2etCwtdglgTLQa5Ex5KpzK3MGPU2+v3x2ffE3SeypMvMi01uZfU28V
T8aY2DqVSuKctKnX0l0qxZ6M30VTrgz2ydcE1k3LEfkbURyenR9Tkg2Qt5Z6ik3TeRi02HxGRHg6
qt1UurGcoe/QGHEIDdWzVlK/xTwJrQDHYFLGrQzVQvy0D0e379AprtIpP0W5r9d7OR5k6kQAdxrX
0qZM3l1f1sV3pPDNjuVICoQ3rILL4VCjaglt5JKZCjFLxQsP4BbjEy5ewSFBLv6rK2vhywM/gLYD
uSi408vxzCqyfEiy1cmA3rkvSk4mBMQGY2LN2il5rLzFUhB+V5JOe7o+0+XComkkNN1EkxLIwCym
cDrJ6Ax1rE5N1KhPsjlpD7GUxpsIlfI1dcjFi84sbdGtF5kmpedZ3y1IudmdUK9OdN/sg+E38bHi
Nd8YZZe5E4z30lWjcq0C/cm3RAxTYGyEBCAf9nJtodSlaeYPQKFTPLg2CL5ILxUqBs8d6tg7nDXa
lUtvedFb7Bzg62KeQntWrPmHzToFoW1KktKcJE9PviHp7VV/TBkNHZI5M6PKh/KBHr16hpH+rFMv
qg48Vl7guLYd5jR2vvqFNYq6VKLIUlD8nVdYsQzhaAX2eKoQXIIYKGAK/viHsG3tvl3W4yxwiIIb
zEMusqHZNs6btA0qdLBOPjWE9KBOIPSjTvbKG7XPKOxmA0Xy7aD51q6cTKl6kSfCGTwAcn0cXfAc
RfT9+uTFiBchLL8I6QIFCDPQV5r/l5+igAupBziunIqh8W04FEqdIKJCinSaDAzFNgEotHDjB1nY
3GRk3vbL9R+w3PO0P7i1wBGif0R9/fIHjKk9+vTOhpOOwPrrYGtttqEDk5i3Uxmq+j4E8db/Mhpb
Wy0miEvqw9x59IToHNwouv2imTfb+FxYjUG+4D+0jlFOp8TiE1inuK3BF7gSZltltkn73I9/Dy2C
Ujvfn/LoG0YrsfOsRJXdOtvCMKDoi6lZysqNPt8sfBLUFYnadezQ+Y1zyeRBDKF3Xv/go1Ck11Ab
JBJHNwya2rq1c6l/AM0Fp4zK/OCbym7yqO8m7lRaZX6QmqBp3YY7Y1o7vrMtw2qxZQiQuDEIGhY6
b96UORL2dnisUcgb3Z4Kdn0bJC3OQ5Vp9aduNMazoWDJty+6Ef7Y9Q2zXBcuKRmyMVm8SOOd2Stb
01xVWBf1rrS14iblM5g8BjAc/3SZ5d+ocIGSvTMmcZy6idJnBUSBSB63TuMNG0UrVglsolrycR+x
IJagpIjngfKGOdtHWRJLXiBFGGfiJXQLobIc3QCbmLXnYZYHsfAomtIoscEIWjqv/OVRSRpnREyq
sO6sRMKYSm8t7EA7I0bZKMkAmO26NMvNTRZOTeqOk+mFm3KorfRr9+X/f4ZoXVBxeIe1Xf4MPH6n
Ussl+y42EJNwU4kf7SJ8VXcoBaF9tzLccrsxa5qkEC0sh8WdPYpOguieN5j2XaurSN3Eo5IfdMnD
8y8P4k2ZhMPWkhQTVRxMsFdeqs/Gxrid9ibFHA0w2+VUw7ZMi6FLbOyYqWofMkpXtKG8Xj0EceVL
t/COfMcNwjF7FtCuNVzM7G4UKw3MAIKiAErSSBAX2Id3UscwshtJSO+kOjWOut9lW24sYz9JSr2p
xlG6rYNwLRz4ZM5w6eCJ0ubkaTBmAY/ChW/EcuPckY5H5TYB5ItqVVuMW1MPo5Nf93hZYFL5pFW9
oq4c7s9mTLYL+gr8G7fzbMFxt4RUSLHpjmNa7FDBSW7HyNPO8Dbe6izodlTQ7f3KhbI4VxCGBB+B
IILcF2Tz5TKDdPOHCd2fsxz7GppikV7b/2iyp7zkhp4mZNqdk7qh0nXmSybHo/9jqAoalPRhwsfU
Toxn7PaS5Ns0dUh7JoY/GpY7Dlbmv0E786oCMPGktBtHLoQQrtCTvD6D5QRgUrBBwICAn+IVv5zA
EEwJIreBeW6x4YVBUii1hdYdhq3yxoq0tHhpUk1uaNl4A60gsNoNJkZ1qyGEeP2XzDePSCKpvNEp
50Y0gfxc/pLcGbB9ogp+HvFYwpLUkSYYeIi1IA6EhFd/U5RWX9/i3CGnv9SwcHDruf4LDHELfryN
qYchUUJvkTxIJqKbfU2oYxmel6V85+DS4m9bOSz82ykCu+ZGbWlJW8+f4lOEA7B/oKqpfEfpjkvE
HbXaN177vEc2YBM79LvuK/ymbaREstyaNrVcYtDgwu4YsL9A2z97wLXGHPBRYqCXwg8Cc5cowEoR
9JcD7Sn1+sm4GYZu+GEUSjscLK+VZZQNq7a78Y0073a+HmB63Kiy/1ATAAd72MNoYDaJgxytrU1J
XbmZ16lySfsqtZEBbTOR0EEpxGKvZfEc5B1fCvKxpnBpt8XxVjJqC1eyTjMwItL7PlGeEtkfDpWP
vsWDotVqtcMBV9O3aPu21s+on6YXOQDWhUQHtOfb699jfqJVZJC5xd4TDGqV87I7VmhWgGd7cOfj
CqrsDbUrH/xSk+5rPKK2RoogLGYiqzXDWVID5FgU3kW0jT8Z19lsFyDf1qe1UTh3Nnqbm1yK60Od
5cwxGwfzKcYN6ov9BUYkHCKvF9cTYcDc3zxzIk2K1ci5azPD3npozj21yLdticeKemWTL2IgBgOm
C+KFydmcNzH9Dy9DPNA8qqsiOAMKmxSkVEKgXgGtVs2daPyNVKzk3N6W0dgI6y8LC1GrGeV4GxpB
cBKnOFk5+csF5xcBA6LJKtZgfvKR+6U57Pf+ObMr45/RV5LvJLA0omuB6UTuba34LhKDy3POgFx7
2LTQUjPmbgDEQkMIIsk/54bWnFSG3dPwC49mPxgrr9JiKFo4SFcIRX4KZfTzL1e7DTqPLMRU7yoA
f/etGg73kNhC7OGQOr1+XJZDUc4VrU2hk098pV4OVeFOjhaCgprfWOS70YmUaKM5lXPmHhullcEW
t7WQB6DWSfojQyif7yJZRd4ho7tx8vFh3EERBgav5P0RIv10U3aFcaNI/bBpO2OtrD1/sUg0qccp
9KlAsVK9FSH1h/3b4TvdAmoyT4kTIpXa1KWz6xoPMSX0jJvYlQr0IHpJbd1KD4afTjZaj9cX+r3n
erF/qLXQSAYCogFCWsQ5pR+bZdwrFakKpPBNPWm4gfeB5m2L1NMexxxNVbcclSIgwULZeQP3PZX2
LCRlcrcOE1N6UVqzqM6p2inE/UnbY5Gl56rh2pFB/9zNGtN5bcilM1cDbPLq+Y7WWSsx6jz7IHMF
aAIFjboRsJZ5SXXoq7Yoq6Q9ywFqW9uk1pzkzi/HdPx9fcUWJ5yBHG5SpKdoNXKxXH4zUBct9Vm/
PlMiaY5tjS97FYfK0QN79F+LnOjuy+PxhgskOheqAIrNxutqpVLMoD633ZRvEt1Lf/MgqyMWkelj
WuTmyku1OHqgCEFLCVwSlJmlcouEKzQxaXO2p3I81qGJXu1gxtNv0r/25frcFq+iGItXEVQfVxgX
+OXcAMM4kV3bzVkuK/WsRIO0x+7DOyHQru7r1hj+U4NhXNkpi0GFLgdoUwPGF05T7+CKD4dOSO32
uGjKZ9+apg1ykRgjgTy9UdoCjB04H2vTxXm8YjKy2J9iVIJTypk0/6mzXU4VNWcVz9ZGPhfKBKpQ
MsLxJ0jD4HB9RRdfj7uS0E/wFiC8Uzu5HKagUaZrkqGcrXe5YjXT0xM3n/mkIv381Z3JWLT2hco9
syIjvxxLlwmjQ8wlz0OoZ0fOAMpzwt3QCN+FXc2seP365EThEEsTHN9gjF0OWMghxbCoU8/oqTky
dX0FrQU0dwPkpPx+bZ/M9fRZPIrBhNHwiS0oafP67GhnZWyNRnw/eT6C0FFFjXg7OFFLz1cIRE5l
qTmuExnVa16Y8Q9QQIhbQlk3kU5zYNFLlBzljeoPzTcNuFKxSRHHfEC2NOldim2W9Kuj3Is6mpcX
yZ96SNmKY2Ul3S/iUy/N9klb4LHZJW36ivy7/a0aNEJhRBThAGCnGhZvAGOlaY2d/k7XvXgU6PKK
UqCgY7La8yjGq4IBUIOvnBGKk2uHVKmyMf0yydlGtNEDG6HK3tEfKLj5kD58X3+MtAIb4UgnxaFR
iabQsUIaVj3EIXLYGyUyrMFN07hG7r+mhr2xS7QsX/M+TYNsV9FK7+/SpBswzx39EsVW1wjVvP2W
o5E9/CTgV8KtVzeDtHLbLd5+0c+WaYuJcjS30Kyswk1Q93FBYDHGQfmsR2aJXioyfrclvEE+QCn7
1a1niRJwxUM97b+6o2kcEeCwxKKSN69lgbqzEZIsvDPPaA7GVm3RMe0EZoFcHCjJ9dGWk+WtJ7AC
qEEbibvv8vyUiiVQRrl6LjB9R4M4CXaWjgq7I0XhrWHH+QHje9yek3hNeG3e6xBFXHBqTBB+ERWk
eUBntnipt8Gkns3Gj07QDfEdSwKshSNkv9yg7FH3Kxr13JQyCjSj3bh0tuu1CsHi7aawoYt/dXIi
Abu+XIAMIXG9jTr9zgM68FC3SfTkhQZm1HE+blTgkMrKii/eGkrXQgiVdh3OjfA1LgfsnBzburEJ
z04aT3/LKvrZC3pSPDTeBhK3vomm6IsCW9zJACFoouPrgsMaOiWXY4aNjX5/7UXnPpfCk98O5j8Y
8P4KHWeNKbhYTkaiLIjCFk8aSztLCEbN0+F+yfF5wrMXkrbiFeVWy/rR5PT67S8sOppVC0V+/cXV
xJiwoODRwrchZJjt4bboapwovPiMrkN2mPxWAtzU5xMQVMlfCU8Wj6kYiwOjURGjL/KuKPchUugC
PGKCyIzPg4f0P/oOym9N6rN/tCzs4pXH9LOxuG4FrgZ3bji7l18tB2Sb+roSczYLrlS44VvPlttD
pEjRinTQZ58NmyibKEglXp5/NrzE6X56acKlU4ht38rnsEdVxkB4Pt8hdd2sEdeWxwDQATcOYxIr
kG1cTg6FBN8CVBOfMbiOXo0wsl8Rgas9UMBRw+lH/9j1x4KE/fqFt7x2+IIcQcCAVJF5ycSqf/iC
o5wkCXxbvqDTBb/xc9d3XVJjcAxOuNkX42j9MvGpDTdppE+/stIaXlWofSvfdpHmiV9BoKSL4gjw
S/FBPvyKNjGMDi1vFryVh0c03M9GUP4b+whlHypkHVxMyicNDX3wiRS51krZi+8t1CMoJnNqkNxE
k+Vy+MkaHAlZlPFBb5K8O1Ed05tdCXS6NCj3ycgLVElnePZ2ZfEXX53eLvUCQmxqhXDQZ1+9aTAB
qbCVf7DisLRNNyul+FnTSlBUm7IqurwDKhmARGmsUfmmCATqKfeMNNmYEt5qm9Gzo3+B0OeN2+EU
5BguebTVH63USMY7C1UeHUqf1f6z8rvFpXxxxVBF4UkmOBOlcOpLl+vVWwUF8K5s70O4Edt8HFsa
wgE8eeTbNZi4mDxsrFryToGjSM9hnDs3aIEUzaYHCiJvZD0PXhqv8Vd20VzAEtdASnnsYxJBthHI
iMvfNRmN4+VS12FeBNnWHbIkCTZJI5nC8AZbBcAv1XeiM4zvXTTWyn1TmHq9HerKjrAmKIrhCbFh
8QtD1YkelAHfgJUbc7HTKSRwMZOtEqeDT5m9CGHe6rncRPG9PA6FvQk0lVJBa0T3aQ1DbptHfa3v
kUCw4amiJlLfmAH+UF99dM13LCAlKkgKYqUu18k2ctzTkqq5N1NakG2ghv8YUSnjR+9kysuIYfo2
063p7fq2WU4dsArkRYjUlMgg516O2hhthROI2dznVd3uh9LrDuYYDYgT0p60sGvPjTTaSmNhPxWm
tSYH98noQAfAbgBDIrh5Vw/6cMXkHvW+Vnbae9+RKTk2vdzuSYF77BvIvv3fXR40j1RuC3+DNeiA
WnxJTfTp+hIsLhpTgxZD/RPkJIWDuVxZTvsdyLnT3ONF7+1tKShdtvH4r10r3qZUpernl8cTuD14
PqaF5vZcWaPCKjlBjy56qL1c9t1hrPRw42Rx8aikSf7X9MYivrk+5FyGiUMIOAORb4oxAvW9eFHs
KKdP1mYPvmiUumPujb7kElRKGrL7rQdPEMvNimNX4Pi4w5jLbPeEvlWBBDxwuVdD9dXuTkPkIoQu
opeBPKxcFOJRu7i/oIXQLIXzRvMSrO7sEI45Wgxq2YcPaj2m6f1Qj2hhZlXrvcbeMJb76yuy3HmA
VlhlHhb2H+XMy33P8JEx4Nj1gDH56Do4ZwT833jzcYZ4Lhv7J8VpqOpBZx7HMpTllcP+3jmZzRaI
CjU5jh1FuXmWXkVpBUKkDx5y2CsPMarr2saEdhU+DqZXeudg0Mf2NYBRn22tNo6K+6CLdTy1uNz/
x9mZ9chtM2v4FwnQvtz2OjPtcc94t2+ExHEkapeo/defh3Nu0upGC/MBAQwkgdmkyGKx6l1+yiad
wgdE3f1vBLQm2qIGF0SAP3mOHTLU0fG8m9BMQwYI+75NNSYQhrDLMMejn5rlC3MvyEKBYRsbqZeW
/bFgnz9TNkhe86DRDHxnRPHa4oQSHGtgn1iajzis7GSdFsU+LK0sjzaVJeEDZJWBrroMtc9JKczk
FXXD9u+gd8P4CwjVfEY8DcWpD9jxzcSROjW/ZJoXflOqvtaTO48Tjk2ZF2Z/oq6T1Sk1psr6ild8
O20DK2usnRPbUbiTsIfQ+2nxNDqkqXr4aDC9q8NE+WF8Sgaw/Kca3MVPag2V2DqYfchHDY4T5nbY
3DVntlBpHEbcv5DRLYMMrpsWSe9TNuhVrL1/d/FctZQ+MW9XLr7L3cVlUjRo14iz07bD09SU4xcT
bPKHEM01Tp8t6z9aWjsT1RlD4PcRZ967rzSFtgBwwvOVe9eyL3+Bnuodp5sshuJL96nRsvhLHOft
rvH0LNzKrJBboen2R1tU4YGyir6SRl2fL04x3X5oyewiXiOX42eNN9O4MsOPoROL5pCUwYxRtz9g
g2b66dyMm6DB+fYH8uH1cwfHN9sF0p/TlWV4g8BdnjMeXMRYfgehz1jWajPHnWbcbMVZFLiIbWBc
CP2z31jywzD00ocvnOcfeAN4PwqILU9FUWY/QI1H/qeZy9/9niVVlXwxwrx0fzoZjbBTkknNWWvm
XN9BcJjfytdknSzY4hqWCErxvqC7aoAZe5rMJGy2cc7VtNFwAtRQQ9XL3/cj4HUb0qXrpRAqSjwN
bsZiTJGDuAqCvjj3EnjqXtOH4ovwZdHsyz6nCZ3FDpRJpMOlSL7OMU7EW7PQhufBSGpYBZoVpc7P
+7/pDTJ/8blUmqiEzBCKsFBWWxwcZy6Qhx1y46Upmyz4WIVx175MSsT1A3rMctgh3RS4m6ywg/h1
ckZHe/bSClOvVi/7eGM2SZx9AU1dDlu97Wm/mbXWpvu+mYr0G4CFoToiTD4EX8aqm6J9SaPlY2NM
+vhp6uZ8PFShFekrD9c3BMdiUkrMCudf8MGYkS/uGqvuUr8rbOsF4uf8qE/R/NvvysL67JlhdLTa
Oki+i7rmXAbxIIKnIHdk9mi3Xfvdwm0t28VAtD+4dmbb35ssrj94A+WKI1DbTsPHMu3zr4GDWO+n
3OtNbdsUXv49C02xRny/fpf6vFQsDhSlId7hy0wpdhH89/KsO+vSkyY4Cws/WFcvy+hTP0hPbPDy
C+KHXDjDVlZmY7+mGADzv4xuW703wLw9yjnRPo0Y+hPL3Yt6U1cgIXzGzcMzHrTYij7Ooi6fQoBR
27TI8p91aGHYxKLgHTn475Teg++tihHwPng43KgO9GFS0p0IxrPdgTDfAJmx/8ndRjjbwYjKz3ob
DytTvrH+FHupkIHKUIoAy3TZigNyRfBdZz0X1t/60D9NWAMcFIBkk/AWx3bLT8N6a3hh+SJ53T5T
L8lW7rYljZeJ8ytALaj6IE2b5YNuHM3aanmJnFNzRh+nq2u73WnFaD5pc5BF214rjPFR7ymsl87U
Fydr9BP0pfs6t7D7JCIb30dttpJnx217e6cNUsm+B1mCFhD4F/znJvxK70eW62in1KYpZ1DLRWaV
0HJ5IRkyhDoMj/csZQXrITP7v7k08nlfdub8MWzn33jNzOlO7xtvr0ltHLcwr181xCXXPBOugj2Q
aQMdHFJtJQK/5PnbwkYdIVULWNneIU78f+yyNb/o0LI+ppmsgpVk86qAznhvfRGopQgMLCsas/D0
0Wz96UwMh/Edy/mlkr599IUZfY4xvt/MY8D58LrG+XF/2dUpvAh9yH0T+dAJgdxJd1b9tP888KjT
N9Sue/c8y7791oepFHRKIsPbh8LQXiyZ/SvKoPt2f9QbC4zgFDB9SC7kP8tSIVyEMaik453xQ8n7
jSbi9NB77vwTJ9zkuavFv/fHu3q6IMdMGg/U1VN9xWUskl7fyAFm+3meHcJfbY5furbpEPws1jCW
V3nVYqjFgs7YAmp+mThnt8iBCPv4MpVb3SnbXYx56SEMPHFMgzzbj9aYnBPsFteKk9eT5Q6jQsGL
mSCE/snlJ0XzD+PjMNDPo137+LrlVSUfmrCZU7qDdfPgF7gA7ZHNzH8X7YCWkcbre37M2tr+2NMu
+tvCsfi1BjzYbeGRiEORxtNay+R631EgBnZMiIJsfqUCpfVGNZJ5mudKG9qdr4/dTneb4Qs+oGP3
bCK/dgyRCC/fi6MCckj5SCFgedxxxC/Xhrr82CSk5WcIXPo29L0Kex7bey0BsT5QXYge72+8N4mu
y/PF5KgfqshG9Wr5aA6kGO2q6r0zKqyucUzJJZBhSTPX2FR6lHlPcau3HQvgjo9GN7jToY1koHEj
ixbAABai2jYRkL6PKSphZ55O4/DBmjsN9OFk638qU/jTEVPg9qHD7DvcRl5Zp5vaH70SvVcTs+IS
3+xgP/OCdo5dawCYNEXaK/VJ20/xdSwQ58hD1Cp20kSx+9XpHPsYQsCIfxS6NnymCtgUvyZDmt9s
a9aIDDRv/E0vquExbvspfGpomf/Ih7p4FZ3swg8Db+Nyg1p2GE2bYmidP/dX9cYOhwhIBFEcBWLI
4u3i4DPUlY3hnVuaZPEuzJ1Q2xcAFZWcUBeaayfqOj6DfADvCpeKihBC9pe7po0sHIOl7pyNDpLK
1iptUr7U8M1Ng87l0as9OR+NSXS4SrpOX+6tnnD9WGGO8BALz2x/DTiMNpglzMrmmobvrgPhaqAi
Brr4gL8JPpKezEnW7i/UUqiVva6kP00F7Vf5yLJRmFdNMaKq1p6RePL4obkZ78xZ2mePMqnzJbIV
dT8bNfPfPO3SfUrPyn9BiqRApb6ILWMvpiY9NhUVgq2md2WfbvSM2vhfmvIlkaZfZJ9Z8Whe6ylf
h1H6yVSm6e8CHyOfuVzyKBWdW4NQwJp3mqFMlZiGF571JMuy2jSBFuyKsf4V9Hp64A55d3+VZWNz
oaIER4AexyKEglbzi3To2vPEzflqBGH8Cz6+t1eKOUcsiptvjez793Ix+FjK+AbBIAryoHkX20xr
M23uPa88y3Eowx30o3DnVb71UI0y3I1+I9tHwmP+kEclgNT7W+X6SubdQIWXlFlxQJeDlzYG5L6T
Nee8yMwHvR5LsdV9zAISao8/ikhP/7o/4I0bAHwWlxQoGAUQXOR7cKBKF9vd/lzWlux32PaOxmPe
5dFOVPGwjfsq4qmQp1/vD3vjLAecCPh4CGXRPlvcz21az7Mfd8MZmwYr+8EPgIPgeYC1d0MkK/lP
owS2n4sZL5DPXji1K7Hr5vg+jDwmqLoa5uXGBslXUAYpsU7GITwF/QGDrLMm4RynoEG+abLcSd9o
k/TFsdQcfa3dc2vZFS4Fbxn6l/x5Ob4FRbvKjBQFZDM1sG5vE+EfbL8PXzFTw4zapeq2GUdNrFQz
buwvlWRSOiAYsfSLceluBT3qZMx7rodHcxButIn1Uv/bDAXRdAiDtRTjRvBDaAEcgYIuwG9a8osK
N7Vqdu9wHn1PjE/FaBX/EuORm049N5WnDizsP6nqGx6hr4e/h8brtV1Tj324NbXetU/WYKbaUStw
/d1PEWRsimKem28QzeqiY2v7ydcm74W7v79H36DBl1mDkoig+kP5+4ZwwWAmZllO2OclhhhesXvn
N1cyi2jgWyE2TFGavMQRNentbPs57tQuCe5u7vu2Ock4FiUdUCxzNuWoazhlw0epN1NAI3gr/LoK
HqoqL+WGmmxlnQqjNNMfFUqPw7bMRu9ffW6N77Mzcv4ExefgiCRmmWJthi3rys16vSlAtAMGVcB+
NuWyuTVmnlFZntae2arJA9Yp4deI1+dznphix6noV9Kx614nlyCHT0cMFJACAiuXu781YBMGetMj
eFan2bzpijFxaLPkxT8xubh2JAraKUBNf7Z/xZ0YThwhRPqdqMBhxCwcGCkONPzvZml04tVwZ/fv
+9/+ekkURI5cQ7EcqJ2o8/ufB5mGcFUySns+m0FsWAjM2jFAvkAopbvukCY6MOj7I15HBEakGE0P
mONJUn45YjNWwTxow3xubXRtBzszn6JR+xL6FfGpxGrsd0EgOt4fVP2llzucOgl6w1QTqXHy1L4c
dKBLiLTsoJ97tJQ36La3v6zY+ZEnk/n1/ki3FvS/Iy3umRJhPL9pW/2MA/i0K4rU3qRjE//wM/1h
GL3my/3hrhMX9FK5vCkcUMUA5HM5sdS3RyNrKv2MmZo8eP0QegdKT072N+J+pMOpKUc6WZYtlRFu
ihsjBjq4MK5c5zfWF+UodjoFBSgcS4xRJ/LAm+LQOXvG1GCrrtUm2L9I30tgoyun6sYKq0ScyA4c
D3LLIrTbsV+XxVDyOumz+QiMYrI3tpPBpWqk+8iTJzcO9xf51ojcnxC/VfPmKlmJw8aG4zYaZ6PW
ik+Jl8bHYLRHdPryLtrNKAqtJCs3llNVpkiQKCEojNjlV20iaUggWua56Odx3tu50/svemYH0wYc
W2ivPFPVnlycDigqZEa8kOm2LhHJ4FTNoG8C41wKAkyuWUFypMTamCuV7+tkRCEI6WiQdvKPvzgb
WlzNAIVS8zy0Zbc1pE3zJ3OGQw6tDwsJTX8EXZogqddSO373J+SE8J6CoqJAXItN00eWNdZUZs9p
VqdPcS/CRysEbQIpuNsVaHWsqC/dqC8yV1I3pW/I+3/JaBI1tUWg1yb8uMLejnGCFGQguw9FhgG2
ESbBNoBh9tqiy/OshXWwFU037REcw67h/tRvBFyHa50iDYAWA/GBy83EG7surGQwztzI2ee5MdJ/
4D5nDzZhd9gURm7PO0MzfW3lnN7axBSnPcVmAaW6PKfdUE1Cr2vjTKcXZ20sBMVGUxHItULv7/tz
vDkWZpKqqEiZdvlkpv5kpyX//eyUdf+rTrQGUQcHEHRvoILyP4ylsBM8dcGjLUUuSi2JYnNkXpWV
j//0IUxulEvN3v6r7HjMr5yZW19PEWbgvqLp4S4d4o3EDuYG8uAZJe7gwZ6seG8nhTwEUp9/0uCf
N3Uzi6/vnyKoEDBAagsDrbncMmVld13XzMYZJiJpR5TqT7lZZ/kWeAFd0/9hMNXEAKVPvXR5d7TS
r1APdMxzmaKJctJhlO8tX4ODILTMWVnOG6Gcwgw1WZdkh5bF4r4sB78bhjQhlLtOEuxSmF067+zA
/FXXg7bretGveV/d+oKkm4Q90g/1CS8Xc46R9Si1zDp7ml/vhFdaxab0/GRnJHRyjcbyDmxpYyUA
3TgRit3It3uDsywBJZPXdEM328QfUZk/ubYz4y9KKfKBS862X+9/whurCiGIyxjtHV/REC+niHJr
H8yTS3lVNNnjUPR/KokAKXqNns7+TK01zdMba8qAaMzA+CNxXYr4eX5RjYKS1tm1Kr373cs+GB4o
QTrdkT0dUv024VwgsIDMy4qk3K2hyT08iEmA+tEZuJyryJykc+3EOmueVr2A2MrTo2chfXMEqJb+
4oE0FNsZ7fz/Ie9xFXeVxyynksB6ObAbpW0RE8PPs+amuwYtkG5viDl8niO/PutdVja7+5/11h5S
aj5I+cFLppZ4OWL0ZtMsLfNM1Vh7EZYXeru67JP0kLpznq4s7I0rkzE4JwqhATpDX0xwNCpoULae
v8wNj0E/DnJ35+UtVQP8UZ5I0MShN9JiM+Bc96RZXiQ+xpUWPVFOMT7dn/k1QE7xIoEcqYKgqkIu
UhXfwpJYGkn2IiKXb132rWUjZz2KT2UzjydulfZRJlP13E3uECLLPfY7txqbf8BKUrJOMhSzfURE
VtqW1xkUJWbqGkr8DgDfkmprNADgPKdtXkL4H0hihxVpBQCtD6B+KAejxf45BU+1EROc0ZV770a7
mc3HY5a2HTYGGNZcbgeQa2kspN2y6as/hjaBuo8d50NdxN4xNtL8U9EU/b41hb1xu6h5GpykXwk0
14fPN8m/2RxKFg+u+OVPoDIOH6vwxxcSmqTbjgLc20h15LU13ARJMRN3aFmjdbJyR10HODo51GaB
MAFDZ4NejltUbdYnQTW8TKHV/5n9oH2EByS1r0D2uYIdO/Kid99UoEopXpGUo2N2Rbqxp7yJMEny
z7ly5GxS09zINin3jpX7n/K5Dt/95lDPSKRa0KzjDli62MazGFB/170zr9fyT9/3DuVRN/w+QJD8
/N7TRSESUA/5k85DjvByuZx2HnHZFmnz0eny+bGzx+Kxq1FK3wdDHj7ZGTpZfdzp+7hNsU2sh8j8
6lhtjLa7Y4gfsTWVv0VqlO3KDr96B8GyAG9K5OE7A5k3L3+W2YR1i05W8zHvzPrPGOgj/CZaGWvi
qFe7CXU+GjtEVnYzF8liN7WBKGwj7KaPMDn84WgXMSfGbnmiI/Zb/Ilm1z3cX/G1ERfhLEzcFg2C
cfrYwc6QW1SesocwauUHARzmKIR5vD/e8ubgfBIkcC/namYXL++q2pUaRCaRP1eFnT5yLVvPpRWe
DZRJ1lo3y5D4NpQPAVond6S0t9hLWZ1P2PtgESu8kBaXneOo44dZ+QPgLPxLv3X/MsqymLapEVkr
Z2YZjtTYcMfo7FLfppuxWNZOOqM5dH72PI60pERWu1D/cn8TuZ1R7eGMWn+KNvd/3l/c5cd8G1WF
PzYp4vlLN4q0qO2g0uIMXZ5ZP5ml/92wZQzOZv4w5FW6clhvzpG7HxIJrwEqEpeHAu8HfAadNke2
aYAHF9EsMjcTiMBwXxlRs5VVZD/BFra63f1pXg/Mi4eXIykBNRfO5OXAdRxmIrXH/DkJ4+kpSsqv
XVfPkhZyiFF6OoozPO3x4f6g12vrUcEnZ4bexd5dtuLyXq9Cp4iK58hX7OQyswJ5yIQ9DrvCCS3Y
CIMsVy6XWxNVzENKIuSVV0+8vo5CM9FF8cyVaxysTAYPugUMOAIK/oLgRLalL7426PUJxasHWCXw
fmjhACYvVzeK+4l2e1U812gl7XsxGzaaiN38nDRw2t4ZWElZSZbRGgOXSsl3qTYha4ETbuQE+8go
Bkv1dMNkk+X6+N4KPwMFPOqgq4Lx4I23iKy1ZYRZn8tgH4fcJuFk25/gRvcbBTo+t35brojULz/d
23iqpESPidRoKdaFHxyiKpUX7G2RyU2hJdlOFmzPVM/GPQ5t+EN47VrEW366t0HV4wP5DjqKywq6
QW/LjzUz2Gd+Vf8SWlvvq9YVxzhL6pWcfHkjvg2FnqoPXIsiwxI5ZaC6JKl+gufIS2dXRia6Y2ab
r6Q6yxCutgXwSZIccCsU5xfvDKcekIVDphurKpyhIrt093YM5sM0ivzgarw3ymDARHgs1mRJrufH
yBTFwONSuuD1cXkKTGS0urpr+X5jbqAGYLiH2AWkcD+orI1iXI4CUyM3Q7cP9npiIPjnmuUeqYc1
DaVl6HpbRSSklPMs4GJ/sfeRv7GqwmqCPbVqRQEZ7G1UxtPBd9puL1oEEN4/K4pSaHRgCIJ+6KKu
wS+oGxsgP3PxkoOY4UmZQ7am4nBrVoon/SYZee1Kp4d61bR55O+b2XcfUmpy8aYxC28/l9a0d90a
/u075wVGEW0TlZkqDP4yhujeHHZja6SHuffL59ad6mfchJOV2+3qEAMTBq2DCAgBS32wyz0RpYaL
KTpo3Xo2663ucpOOTZHs/akuVoZ6i+X/re8rSDJgS+40yLOqo3A5luZWmobpYXqQUZ18zcAuHp2g
w0knh2z8y0YB6IVbQOwt6eOF1JZOeG5d6f6JctkBl6Q4bK+ciKu4yS8iMwQ3zBpTN1r8omrOwEOE
+C8ieZc/5pYsnsYqLnZo1NL0dmfjaaILuRLMbi35fwdVx/Q/vc4Uv4emghh9oN7eHFqjCXch2lTb
PoFJfH8P3RyKnhzoA/IJQDaXQzmoK824iaYHOy4FmSF0LNjC7VQ89H5SVP/DaMB43kBqMBeXWOYu
TDuMzzKwSVIgGtyYHJUtWZV0Dzg+1muFmqsjqRDuJEmql443mb0Imj2YqKnNi/RQI83wUects9Vn
CERJHpeHPPGGlc1yazHpnTMzCkNcRYvFjJwk7G2TW2Cya5MC6jDuLeEVuzoiN7v/3a5uIupcSjaU
ufHQR0768ruZsW1G2AOHexv1Yf8rUmB2/uCkcdk8YsfpWVtMUkOEzEggQSb2NaKQK9HnxmRdGwQJ
81TCEEuMgm60CIYnnbY3w8H5J2xcPKbG3KpeMIYpy5XIcONLuojDUiRW6mms7uV09WgeuP10Mom0
HF1ELwSYwNarYsCD1MkDnlPNXL33tidj4aEGHpfDAeRt8TlRWG4pf8vsMGEttkW2rt1Vg9kdZmTW
X9iz3a6Nmng7p9WaheLy6/Im/f9TwrMU9Ie1yHnb0AXKOlvdKQd9Mh8V7AVBEUt+RMK+n3awcWSA
PFDenJI0pqxzf28tv6x6ESsdXuWvi5LMEvKmXA+8EALTSc99v8G5Mah/A7uy9n1nrOlXqn3634j/
NhZ1QmoY6vm9dBEWIpBpjoYyCr+9Ge+bPrcxOg2nGj8HYba7oE6T5JPvRsNji16G94GUIYiO9ye8
DPL8CKDPtBMAmKgq6mK5rVhDtjtIEBHXvfIhDMzoNUgm/1NSyeB1HrX2gCj9mr/QckszkhJAopGE
vB1/Lra0n8LWp6sznIYmmdNvBhaozm6YeKp/t13IJFueucOX+xNdG1Ptu/9cLC0rMKMLOp7iWh+b
P7JMg0w/BOjHtnstMeb2r4LQFb/cH/V6P9HvBLbzJitPH2KRVepa6fSmzKZTocnZ3xeW6Psd4O3U
2PhCDmsQjxuThOdFtveGhIbucznJvkKQAHum6QRI3D32Tht9TW3ubVThYxyrpkSspUjX+wfoJMY9
lHawKCelvRxRo6te+zF2BsZMpNg4RovnSi1b41GPdM196LkOPramG6y0zq4aEewhm7oDIt88e3hj
LbITUB2NE4ppOLWRoX31m7DDyjIXnrFr5uLF9GvvwegBjb2EMnSTA6qWxtdQc7zsMbGjdo0zcx21
lOaUUi0Hl6zQBJfLEPR2WxZ9PJ7qpIt+gt6OntJS/9MhjPSZQ+Wd6cskn7iu6pWAdR1EVMpIW5bD
pPAhi209J10ua60eTuFYjAdTWNEuQhjmW+W0xocijpPXoaf2ZYezPCPanjcr49+cOMGLloOCci6L
iGHfG43j8RmobvUAF9ygobjfY7MZ9Y07b7G6yL7VVp39cSdZfrt/um5sPthsSN2QoQMHfBOX+8+Z
jinodeHI5LN41vZA5NLnJhhNb9NNfbsbnFbCVNCbd9YT2Hmg4wJFVAEKTvS8/NYj/QC6SvguxGUs
9pPtTScPyMTO1NOq2fhWWxyJmWsg5avOztuwqDXRZ1ZX1BIikhp67LRQPU5+CKpgCkZ959SJQOrX
jYOXPByxIyhH3P9S56ypzM8AK3/8HxZcedbgKce6X3WX0J2ePbrzJy0O+78QYP4Vx3qMk2eTa5/C
WNSfWi0ODvcHVSn/5T3JepNRqncI0K4lPFufRDsbrT9y4TfuUYPgUCH0Gof/3B/m1mYirUSJlGYq
HJLFSUI7VLXG8EUxcIAnenlTuvF1Ta+2iBx70daSqXGeIEFW70yd1YelqAg1l4cf9PvFwPaEpXsq
cnaxV1UHXGDDl6FuvhQyL1Z27q3DyjioiZCpKyTA5c7liah3puzHk8J4fZH1NH01y9R/0KLMHA6e
N3XnyGwC3l5AUVcC9o2bkLteMSf4lKC8FhEynCHhULmdTiZN4w0HaDiZfVI2T9ZsGGus5xtR0QPQ
pSoDlE3J0y8nijaDP0d46pyMpjd5g1TWLrZb85EndnfsRf4PaubWv+6YfLGtpPr97o1EChtA3eAh
S1luER9cHvFzb3jzCc+UKTyQU3aFvhF4aEXbceqC+EPRi07feYOY3+tYwl5CRxQEHQLTAHiXEbGz
Epn46TifzLxKvqeN6BDNhvTfH+15Eie/9SkwNAn0WL3VQIAnoi/WdBGu9BvefgQpmnpaw8Varn6H
wfKQNRqfOvAxStaLwNF2keX08rkwxVxsB23ClxWdHtMrttHsRfpjMRtJtaN665oopCW4LNuqSf5L
xyoA0zORlbvOHDy9X7m/bgQX2Jm0FGEYg25aLthc+wG8bHM8IS84/fDt0N56ep2saQneSMyUvwa5
IIeP8L1Is3tkKBzE/qcT9YUEA7UZl2zb6oJuE7p5UhxHp1uTMLhxBnz4AiRmoGJVuezyDLRpVCWJ
Oc0npMNM6CMNcl5z4ukfEeotzzZarNkmxESoeoSy5bxUfeuuybjfiDfAtNEbfTMuJUu8/Al2jnFR
6yT6qRw8o91MoI2d56AF/rvVE6d6SaLWjrd+6Wc70XMwVgLrrRyRgEpgBV7Fb1jW1MB3iCwUhX7y
rWg4xkne/UDSAVE+dPjGvXBLaDVOMsnwwR/6ThwGyFbTBgSNDi02nVbeArc+CKwmkmTwKjzmFxGQ
O28sjTzWTwm4nK1sAvtJVlO8MSoz348uZt6jqcFexyH6HFp1tHKN3rjfAH1RXKSIriLjImGOBw9N
0tDAa3SyvN95N3sf6PDET4gBGeWWHDkud+6k8Dz3w+GtrU+y8P961Io/f7kJfM2Mo7TpjZNbWUMo
NmUxZ93HhrtWHpTHO9KkJuaX4b/3h72195CgIf5znSNSvdh7o6UXwtQ4VbGWWjsD/43P/qRji4xt
yw4qVLJvRrqEVjZmK/ifW5kaLTQl0gKSmZt2cfs4Op0E5OfmU08BSmw7Pe2E5GUPPfVLFqRdskl6
2C8/2y4flE1H6W2xjzSNTW6FxrtBzuoA0tCjaaPq/0AZLtffLuwIQn01n+KigbKTgnSuQ5SzJr0a
dtPQoH+LfsJxGOzgsUuafBeWtr6RiPutbIRbxxFVI/qZyogA1NbiANDfRwvT4Zfgq1b/NXVu9Rc8
B20rZSQexDRa+Eq5pbbxu4Y6+Cym8iloKYQYA/qVK3H/xmkIKECwNhZanajrX65KzL9K/MHkG+VT
++BQW9v7Jm/YnWb11Ucz1Us4XkW8JmF2Y1cic01A0gEo0bBf5AboEJcFXfLpNAWa1LdGg+nBNqU2
g66NSxhOt4WENOGHY4XCtUHdb2XeN9IwnqegEpRzKWpXix9gaVSou4n3ejzpNtI5+KQiaVb88HPP
eH+2qdBRyiibKiIPpcsltksc32mrcQHBHzxNMhlPPiey2gwEvGdTQpfayClJ89eqQ6vzeP/83zyF
4Eg5hgreYi3FibUCx3vktfnC+Edse3tyPhoGKmSo61biadTKeodgSnV2cptH8kh1fOPUZbj2QL61
4Iq9xYsNeP8VqynTy9pwpNr0tgGSv5jELqqg1xe4fq5MWe3ZxUOJYgzlENrc4IOXJRELtBt+xp5+
4rlkvtZuJvc49xmv9xf21hb+7yiLkwO8TQPhYeg4iYTa01w1NUI6bmZ8b8cs/FEgnHfI4tFE4Ntt
H+4PvTy0wIfYnvwNvL+5yZaIYlI44Yz+PJ3SJgyefS+rf6T1mHzXp1wgG1WZQbHpJNJ494ddXtyI
TAIopPLOo8Bm7EWNK6dj02Dg5J2sOJ+TbQTaJtggUzQd07ytut3kiooyaVV/rlsfU0bsKoM1+s9y
G6nfQBEROBrvW1w7F9dZYAwymFLDO01+0vs71fG0d0aTgNTIUumlK2HieqWV8AuMQ3r+1OGXteks
wOa7RgsDo5op+5rnSb3N8Qk4uXMwvE4wx/ae8I2VfG2ZKag5qsowa81nvqJ/R36XVHZR+DiCYiEV
VP7kbNq29T6XNjDEGd6o3N//sjemCQBfMT9V24pG2WWIqivJp4sr/zSFU7rVu7Z7jUcd02PENMSu
0WT52QiGYk2L/+awIGOB49NaoXh6OWzaOfjcYXB0ihLTeTSsDtau6O3gtYs7c4f6hocisTeuhaJl
fGB9FWBKNXVp7xCbL4dFAdLVexGwhyq3Szf4hAXBLndtwHj3l/XGZmUgivvIdALRXqr/2wiAtlGU
+afco3xSpEF3qEPHfMwhIHz/H4aiA6f0OOHfLO8zWda2CIbEPzlzFz/LxjFR1aqr7WAiMP7+oRSN
gdAKsh9s8+XySZiAXlLHwanqnPrZ0FG1BMrkfB96bw1CfuMkUIZS3VuFbrjKIOntBrMGX/PUaVF/
bmasOejChKchjOIXWY3B4/2p3doZACSBvCoDP7DFl1MbjbJIEq8xTolI2x+yndPfoYn54/1Rbm17
yF8QMigfwUtY3BwYXQISIaM7+R6mf9spR/N+03it81gBJg+PlhMWx94S/hq44kYAd2F2U4pRjXcw
OJfT80LZR2aXWqfKbDFygaAxPdlgqR+ko6EXDIjQPOauPn3oYB5r29DJ47WAurw11dmj18b9AaTY
4hxe/gSUA70kiFzzNHS1LTez7ZVooZfZocnHvtv6blaRISQCO2Ezozv0/pVX4kamEqpGSmRx8gfC
QW3bkXXyYgkPYayaB0xXyr3Q4ubzJDR/I2Ea7u4PemtTqciqJq0EMherDnJGoxgVGyfLavOdoNX3
t2jL+uf9Ua7yPFYWTLEqDAMIhfy72FV6UfoxzrvmqcAR8KmgxbJ3WwliW2vNPR1yD2CaVn2sI0jl
WYuy6E6KwP92/1fc2NqwLdArACJHGFhS9E2n8M05D4zT6Ni9He3h50p726TwnLc5sl4pmul0nyK0
ufuCM7Jyc97YXVCQqerSukY8a4m+EFaPXpvU7VM3RNGzyH3jS1S26NSVXdZup3nM/1iYbe98NC1X
svwboYp6girNExW5QhdfmfuklFNa2ychLFk+iK7snK1MzeCHJUenivc1CuHmmmTJjRsGGDnfHJlY
hvUWKVkY1YE+mK19GiGa7kNnlp/QaPEBlVtrLmVqAv/NqtX+UhQA6giofwP4uDy53pxF1VBV5kmz
kqI8tI05uLu+iSpMmHWArDi285hwzoOtFeJzDdP0sRiqYE0788Zpgm/Fx2Wp+dDLGec+4tMVLmNw
L4Ms2LTCzvZoldnzyla68T1hafEleaBj4bPM/PxpMH1pC+vUiiD6t6QY1Wxmp5b7SPp4ScW9XGkM
3Dg6vMGpVEKkQWBpyWOd/Zk4aBbWqR/0+a9sSGniyflV9JV/BCE8fJiTIF8pxd2aJOcFTU4KRFwL
i+1jm30H6zC2TpmEsEvxzwYtBKLVcDp7z6N4Dch9czzas+wgHt9M8nIPJXZG9to31kkktth5Ia7F
Qm+KbW3l2ZEEpnu8H45uxAMKG8jLKa1Vnp6LeJ9yEyTdXOH2iJdtWW5aIwrGn//H2ZUsyY0ryS+i
GfflyiUza1VJJZVKutBKGwCCIAGQAAh8/Xi+07Ra9mQzF11aLWYySUSEhy+U+toMULUmB7mMW4NV
7ShnGh0nBwPyv1E0/3AwA65H7F4DdAUb+t99JHderZLuc3lXq7yWsktEQuUnJ0yFFkMzBAYX02Rt
OuzNtEwfQcHwBt57sORAYvJ48L+1v/++KcA9EaSIdwdwMHqof/4IsJesuF9VebcAGp8Hsm7mliOC
sCNZzt/ziu/v6403L3W2/D/KP64NcjaUxUBDQKL+7domQGiIh+vOzcEeHWoJfPaIWXkFD7VV2ntX
78x2gN4QJ72Br/7zvz8Q/z4v8bBDSw0VCLbWYAL/8/oh3deERWN+B+30mrdhEe5sRSinFilY818K
/79PzOvFkKgKLhXGuN/XjPuUohLmS3FXLcwP9USXE1e0umRue0YDMr40BeSaS0aXczB2Wv5ygv3x
8ui26mvjAWrCb/caKy9ZELNdrZo2fw8+WdQq2AF+cDTxPWTssOU3WAL0rpolMsXhWJf+pd36490G
d+16F9Ca/M4sbRAOUVWhQjlG3PJHRAN92FK33rDj+NuL/qcrFbgIyHpYWf7Lq1WHdVIlrfO7SNHL
TMrxO2F5fMrtQf9S5//09mDMgvIQuOUVCPnnE4RyC9/JTBcgmjSbfIJ9/FLBu5QycTwJaoijPfSP
zSvYmDG5CweCBP/vjzCaDMyT2B6jXvx2prGMT3OhyuKOB5fd6Xk7PsRUGWQ6VX8z+/13rb1u6sDH
xr4EMsvfed/c8wy+hk1xh7SBUnUrGno2kDJbPv/3r/TvsgDHDSA6wMRR1f9V00OU7zKXqrrDvExP
SX28t9sIS3Q+IlZ6HcPfgKw/PS3ArwCcAQDAWfjbKUAkaqEyuN6YW3+023aNtdzdslxKu8i/PDD/
ruv4cjCQuYIAKEK/XyxSCJTEmFPdYb1XviC90em7JpRG/PD1keu31GWzbfW4r/nN//224oBJaygO
8Vb8Xnjq3bgi5mN5p2Psutu6iOpOrkXRRWKeeJus/Nv/44KA05G3dbWH/P2r6kyl9Urq8g7uunK/
1DNCMGCjN5N3VovGDZA8/Q0r+9PdBS0Gjw/abgzT10frf1GfrLJ1Zn1UouOX6knZxV5opcp3hTTz
JTASb91cs+X/PsaC6AVZO8gNoDYAaP7nZXFucogl8QRVOpfdDk4jBlbN5/uJSZhlFLv3gxuj8HyY
+G/a9j+8LQlOVJyp8JQAy+63a6drGmWMsvpuGSPT0TBHAxMUW1sVjx148MtfHqM/vC0QP+BQbeA5
er3Jv33XNF4Bc+N6AHWLG9Dr6ntrVvHVIdrgL+ZOf/pqQB+vgmPcWXjj//NS1YEhNlceyByWpENs
53gAXSbvwpxYaIOqv8mC/ng9II9oz64BVr/bIE52HstqBAC57FbdHC5qHkMp5LcQ++1RcPs3Uvef
biWwZHhPw18SxSP95/djlYXuF+EvoEcuS78hk/KDQ9zgpyPz0d/I+f9aM6K9Q41C7YfO+MpN/e3V
mBYBX8SGNHejVcVpFyz6KOopDNui/AkRurrLo4zjlK287ZMZmBRW/kXyGaBs9pfZ5t9FEx/luu3D
mXstmr89QiVDj50p4Hh6jhhCHib6efFFYmG9vM83ZeKzlzxXZD3pkS9v//1Q+pc9xvU+4A39T04I
jt/qt/uQ6prAa2Jr7uaQxpDJLsvV37HZ3raY2bk9cmFv8gYGJRGy3kxbIEAUK7AGcT29z239+RqH
c/XD+dt7DB7Q9ff+XzN1GqMHxnH5n3cLSa2/02GIkpLDEsMOa5KC2bMWnGcd4LF97ygn8IcoxRjP
vUVq4ntdYNBvd42Yt9aZNdrONnJ66YuoMZ+QHlRkg6HgAHRNZjBXZfNa6L5MdH478mwshmtIS9Yd
Rz5+ptEOlAuqER9eULriSyLnKOpcMU6Z7yY0rsfeTVNTmrwTeToncK8YjSUGTpcimUIHDxs2Phoh
wPmkNoP/AzyRjyV5WKLGNXGrSdVEl3xCMLbvKBAYEjoouzx7D49O7OJau9sDndp4RDlBqNAoFf2U
JLuVD6mbZgxkYWwy8hEoTqp/Fo5W9WVE+Ij07YYjP7Fto+y4neEBRzW0l4E04lYiU9G01YSE5Jsy
ljnpNluPyVNRK/BTuQTFp6OMHCU8MKCikq8IAsMdCRw5sYbFfjZtksPV6cbrFEqrxteanTfilLj3
tbT5O0pgXXbnwa9l5zTf5rpreCoqpEP4RVxgHhrPNwv0occnQI+H6Ba4HY5D2vgyf9249vwCG+Fx
GTIzFr7dCcazU6S3sR52kSWiw7qHqF6XJN3eO5Ok4ccIACl7gDt5cjxAujs71jYFzDYeIzjQI6MR
hgHzkylLGn4UkebsVE8Tow87PA6j04FU5f19RRY4D3IEGq095PdX7VMiIDS4Aw3NkuMGZNXQdHqe
j/p1X8l6/IRv4pGUV7tbvt9ieSm272HEGln2bndw4x0cNNJ5By/1Bm9SkgU1z21NF0Lh8Z2pzKQd
Ihli/K5shcLqU2r2ETsclMN9fWhmL8eeUIx5e4v8SRJNbRPRvL4PJRzohmg9dndJIfHBXwszWxGI
hQ1QSdnDGPZKP7AIgrG5k6XP5qRnaknC5cD+ak7wJfCePxIkIGJ+bnYo0mmH5oCpz9B9KXGbHCGP
ToDHjZqHZo5sfkZqWOogSc4merAugY/S7trEK0cdFL0BFLgeEeMcuVvLNsrydmkQ7TkEEG3WG7iC
b81TIlk2lV1ikpk9wmCNbD/IGDjrjniatmSgpTDb1rmwgeCTNwqp5WUE+0DRNs7hFsNhLqPMdclK
sZ/rTRGSZSimq5XiEiGPpz1M1FRvkYBED0TCZH3Q1k9rOyZ8b9qrOEi8cER+mGGXcpMPDeZaANpC
S/4CDAZOeUSMuzwFhWVe2mUpLdPHCivN0I92y9N7U5SquPF1hdGpn1eQRc6pH4X6OgosBW4XUdbh
2c1WHRS5ZZtJ2skFTn7APgsxXcCLRtagf51UHJC8HsXldoZkfgHDKarWaG1DCPGIs6k2RF6mWFXm
BkKuCT4U8Zb6p63wG7KRFCFjc3doUoRWrFOV/+BruhGkzU/OTi3LmuhKHrVVPP4YcxH5twyxvfol
IfSQt5rvlH8gjKj4KmIh0VfEWmQ5cHaEnbeqCXnzNOrYxLcUFg7hborKLU1vKJzLR9luK5YFfUpg
mc9PoijBjVCzFOVXmqmIfGfG6gJsIKwqB5qayZy5lLE6pcam5BY/rpbfJewh9EN5FBGodGXOY7wL
CICi7pshCw8nCLnqaW4TU1h7IQ5IFcpKvSffgefHhLQaBi7+QzRq/KWsZiO/6NSX1YkDnSPv5KaM
fUyoiuxNLDdxvOABqcouc4cyXanzTZ5tmRzqQlMb04vfZTLfIg3wsN/8WlVTuNM7waqptHMy3cAz
x413DGH2FoeUjLAASolmyZutIFG+mWq1IE5zh5fO2yJRQLoaxKN9bsu13m0YMqKnA/YdElnNL6FZ
82LvRpVDZxETmsdfIeKUxe1Cvff7aT4Esa9ppmHZ4GqBlcEJZUaYcyNL5Jy0QJqhj6aQRyDTQYZp
WrtpdE5eUPOU+sjyY91ewYqL/TqUZtzU18Pj8TEnemxLhaEGXCX5Lk1Y4W94DbrZY1VSYJmQsY/j
BXveY2k6upNyvRGxYdENrl2Vz8F5xz5Rgrf6Bk7s1XGRUcpACC+K1bMW7qXsHkTQccckutXzW1FG
pbsz2HsgUTTfuS9egPhzmKTP0pVpj0IAdyfYu8LpB0USdlxnrgpvHOJ+0ZGcDeg9+wdgyvnao0Nf
gUVqWchStqCkYTppFEiBTx449jIsiB+BsaYoxIqMN7ey6mmS6Jof1CSCGLito2xvQS0mrBcQSEfd
EtXlhhwxeLiAsQkzkPVC4cSPYqHAs+3w26awzRAsLy8EKVnwduZgi941S7zSgUd+pV+Kcm38bVYe
OnfDkQmE/oKmXjdfzGYj9gGeeakZSmisdXbRuhoR17TtSCRt4SMjkZYU4z1dHqvc0U8mBrX3Hn5+
Y3S2YWGMDqD2skq2wZQsvPHNyfnXplWMT7gC2W6ePNEqvKwTzfnUSUzIofO5GNErHnBhd4+Z2RBW
FfYm86d5gw8qkljAUVV5hzp5jM9jnmSnICK1g0oGE+HzAhVh+kiYp+sdeAeQo/ZQaCB0pkmud2QG
W/IHTqXlGPZVzD1cCCCh9GnQukXW3qyeJhXhp/JuXuD7ihuFKBjZFL9mytlzpTW1qNwZrF6MsRv6
MeST3vHDj98V27B1jyTahsFTuO51KfZ1X4qprtmjlEvNz/NW6+VsFo6GO4ZjBVTJJFUnyDALcTJy
RJ7EqCSF6SqKyvLo9FhUuJqO67NfN/gGgaJsf7DamKKta8K+wvicvOjMx6AwksomJybMjNhnAo/j
Yw5uGkD6MHDC4Uiaa86QpuT8ZHylzP3B4dx1SSIDlqZiKKO3Yl7c85Fl4/GkVB01X8aFJ6yFwrf8
kAMwjj5EcHxz35UQ5XOyJhbZn8U4PvlQ4Oc8MgtX0TgW5geHXI13cy7z521fsyedhJC3zZI26s7D
Nb33V9nOTQxXwqmV1bFPvUj2Ep2vygu0dilM3JG35JP1jNOWFBeZbkfeQsOwPUug/gxFAbfpp15z
pTt4OQff1+UIk+M1l/R5tHggu6SKxDNblfzB63ofz2ljVv81iCqbf/iAgLHOV7zE00xlEiPsDanF
40AdNpVf0WCa5j2iLlf3sqdbsYOlS5AwEWB1s3SxiCZxjz5JArneOJoZjWKu0J+PqnqP8sbiW4dl
ZN43tc9Nq/VRxyeGxzUgM5NM1a8RXC0MYw3GwTMBV0WeEaGMdtkh4JaDA2Bz85RqrAzv4c/k3Gse
YU3VytW4ZShJTZoLh23kiiYqEHKeTEmyokeKSYnHp8iOagCnvLrND1+iW05wDN5ba2J2TnISlQzt
XVMiH9cW8YeZz8fPKUYiXV/gk3zkWdTsA0pYnrZlba1/F0afNJiacrQJ8DQMvmE9kpAAfRSzUrzn
3lp6i3WyoP2kELoI1y5SycsKNXjzBeVTFMOEKhWdsTw7wtiGONZR71bIt7CbrsVy5hnS6R/hHZeR
z7zS1TI4GW/ZeXJ5vHaeFoU+wWOGuYfNa4MNkly29Q0oiZmHqOIocSTDcfZFTWFNb658PwY1gTua
C0Gww/o5y215VqPUoPqIzMOAUPCDU7i4lcw9YbKoXJ/tvIbNu1TIfEolZJ6YDpH7xce7eK0ngtc6
m6pbnCDXkJ9C17rsJq4QNjz5BpaKrhESdzTdsetODySU5PPsqg7COKrOAbKqvc1rwsXnVceZhZN0
JkNfmcP4ntfraFvfwMT+5giY5ocUTulzP0m4V3YZL4hHDiACUF+NnBEgu6wwEY/xCqHFIpe12f2x
fwxATUGcABu7caDxbskuTBtNJZnZXTEeVaKe6hGkd3SbZU6n/CZdjvhxzRme1SOe16bPSo8zs91G
qMC6PD+a4v4A6a9sGbJBaGdGbZGda/li22v34x4Y1ArjowYjgHzXCbzOe3ADwWc1hlb7O0yDGPyO
bG8gIWsI+cirEqQ9fKUq6jk4Xm81GPF4+XSUvfo8Ywh6UuOM7UxKXXaTELPrW4k047KjtYebJou3
5rmsWPGJ46N+LdDMxu2BMJwdQdDI+YaKJPHzgNcYVnwcX6Z+m5cqnrrIYMkCASlyDRBSx7ObLMz5
e4GBC8jIljTqxi+RWs8qQQRJC58PX/dSr9vesiMiTT/WyPzqo8MfSKOXq31neAJeUEIPUBnmaUz3
O77mHgcCFF3tBEBy6n2Sadoigy8uLgfjJMMkLPNXQBwNO62s3jN4sstFdbC81nKYggRpK6tplbcH
3CuXdqlF6c9pJFDnkI50nLZtics2Rx7er8Zu5MtCU6Q7I6iu/BXrhnzDfQ2icxP8o7JGS+RY5aN/
KKIrFSGeC1uh6WimaJBNTuYWyeTFq7Om+EUPKyyi443yXdlY8ZVXMwQpkuEc6MEQXzH+yGkZb8IU
GwWhCujCaTazAhRPQCj9njO0+1VD8qTNYI3wrYBbt2qRB1gerYIhxcdSYzppWXqU03DwuYpAiatm
3jloAiGRdQaxhlG0bxEO08q8X5zQTTcCtriP7AFQxgqTbIPKPUH2M7rMqM02b5CDnPvRdCucyK8B
nmZJOobphHZu1U3VztFB3+EZR75UqcwRzhZDyLuS0yu/fIQN6gkKfAMnl5Ht90k1QSx75Ca8QreL
wc+NKgAeUIeGvTNcPT6adEKyk6ty/h3z2QpRb6S9vhzXl+/eKj0lXaIYs+1oGwh/G78lT3UWONwM
4sY+RXnOTc+8L023gB9172Ae8wCNxIxpFSekw+m7yV/pNpXxMGozw5Vvj9bzLnBI96BHTVtX8TlG
tTxGStqZYC5uo6PBqjQ0CzIFNtjg/4rYgrTbZIPrSYenbNad5ev+IccnSwaQuwgd9tgfoafMwweP
A7WoWmRKiY9ySQ/4ER4S5YFu6Oh7UrLku8hiGMaaNUmmfgLSiM9CJoR9wMpwfTKI6mPdUkb0bU33
hUOFy+OoxUQLanthZoe4Nswep4Dp5AHcKsCetZsKTHQH5A0DMaq0ODM49CF1tZef3Yope6+hkMLg
W+4vWIwvRZsVIUtxPIfsgMFdDEKlm8AFHI8NzmLNtuMHnrYaHU4dKIaCJJvMiHt8beHSAzEh/bqX
PxCmAkWpSD3rUl6pn9J5vDdx8sLpVl9H2+KbZFPy9eC16xsNlVYXj8v0aCzQFpwmY/1REa/ZSWcl
Ki4FxUe1yGktAYKsIXvdcWrO0E0UCMEUAA8ueM2WDEJolYh2c9uRtVOm8qpf0uAJ/m0nBngpSYjy
M9jLtWAqIXY1QZbMjLuDOtFuR5KMUKwJ2OfWiy/RhCIDq7iy50vXjopbyEZJYlVbySklcP1bheiT
pY4fS7btMapznCKuzKsm7eAN3PzIsxWxshQH3yuDIS5ryxEBeW2l7foeDdCOrLVMIDjZlys0mSna
AfcebMURjACPj6Xw5qou27N56cXuI3Q9UirXVWw+8nflCAov7kiSniDGB8SViLgY+4It7BtahhQy
G2WiH27deDEcsy6fF1Rl0a2GSgzYcU1/xdO+7gPwJ/9VpEiy64XB2NbuFDK0LiDfd3sGU5mIdygv
x/a4xpm6rWzJntmEVL52pQkyMlGll1Ooweu9RXIjPuRiqmTFOsGMciDInvwVKrdP3XTIuUB3n2HV
CBN5e+FAE6uOz8hSRXZ1U44tni2k2gkgEvQE/tq8nnIAT/4EABFTy1rOcSvVFlDYVztSlMyI7x0p
ILkd0F3oCeIAYdgQY4XSfIxtGOE6XroZk6KYXr2LWD0omFRi6Je74ENq4ul9yaI8vknxxrgOOtbF
fJ+jGFTodda5uU8UMP2b0UBlcBlZmOabBs2A7Ee0Rc8yCxNwF5gqgVWxpAowMMbkvVN+qzCkyzR/
8DDwTdpjgSUDyNUImjuTYyt9762h+Ct7lZMbNCNH3NUiCkcbZzC06LAhxXIpWfxEEbkGILurWQFR
zk5z/NfZOCtPc+a8eIiisOy9RfNA0COIKb7EE1h/TMuSnxEuP03Ye4Bk1F1Vh02HkRxRC9io0+0s
lFkwfzXaFa9VMVX2VG0AhDpkRU+iBR66798R8lhggxBh+OwmUleiXxDNhvTggOzOGg9AvCZXPPg/
XZMJHwOGGv6+Dql7SdHpyU7KEpda9p1uD3QCnH5eiImed0C8aau00AwrJ7tWa2dDlEB5tY7lrzyV
KHALjFNEq1iDGXgxMG1vE3B5osFhLDq6kG7pjWx2pc4LeBYvBCRL0VkC9bVCoFs4jYXRL5o3HApQ
PGlTP2PgE7AKwQZnQKUHZpitG62GvBLVOxFVAGwK6vYYDuYzTjsc93KoGhbxDtoX/wHx4PVrTKJ6
uq1JMMlTqpRAf5OulAzQEW+6RVVR2cMVtlV9ynwINxUYWB8YRBpb7zak0wxc4KU8JcGOZYdX2jgE
eWP4vQEdYHxS8U7UYGSRfEDNbQjyJOPldXOmUG24uqzcsdgU+QB4FbNP47Lswwy4lLUyWaJvvFrU
0oKMW4yQOhsJPIIhvRAjHE2zDsb06iafIIjvSC7ML/z20U9jmkW2HP3Ar1VWmG6WdQpzG+v8wPJB
EXa1ecJm5tRMM5mGnduGDBMSdupurrb5+5oFuQ0SBiWov8Hbx3Uvsm/5dfJpt4D54YxpQBBshuf1
dqkxbPe+punYO2nNFybW8q3EAvDXmLD1jTQRDPzGMdJJGyOe4BhQXNBVTZsAGrYJ+Kfc80L4QUi7
rT0HIIDvjLGulQX372a7adHtky/e47etPF7mfHnJVbVyGJTQqx0ttcWLwLSTdLUMJkf7Wlamw2cT
64mgywZwiLBjxHjCUwNBDHmgx2BwQj9c38pPsNkZdVdDWiaGEbuMcEKEd/qsjupqalC4T7o+2NEz
Dgfui08P8wziykL7XO/hSW2ocEO9rCbcQfhN/YA5Cz8Xg99C0wkbYfeDMNSF4LbbfOpKGBfobh9V
5joJjGQZNCIr9rYxoI61xTFTzGo1D7jPdClZF/Y8XL2pwe8S6H0Rnu2mRgEr2FjVV1rV/TRbeOSU
8Es8AUxIySmPt+N7gppeDsQLcmOdazjCLLEdwSZug4WNGyngjylf6cnkC+7gArPZtV0Vo89mLQGq
49ldXtfkONArudLxTsCTUbY7MuufgmJK9SqNpk/Yrcesw1o7/BwtJqOezLMuOslZ/XysSlVnBdfy
rw2yMG5dpHdzTzAy3bCCbiXa+8R9mgq3p90EKsWB3dK++B6spMmdd0anGx5U1ZzqEUHZXYHVUYTR
bqe3AFvc3iJNqblVOUjhbaqDdp2NN3oH0TzX3Vymo+w5Cs0txmEFb4BKZ3svNilUpz0YJp3Skl5h
t2bFnq0CsAkM1a7Y3XJiIKBVgXza4KukhgKLJ/Rj6MSmnpNof0Y/vdrWZhYheI5yRBqazIRf2VhD
D8zTNTzgiwf6UBQRdbfMW8z6qSjIWw3bpKjVFih0l+OReqhXkFE706TrF+lrQOg1O8a6ndRsXoP2
0dgiY0KNnQE44U9EV+4lPiDojLGW+zLSMvqUk3h8QxjRBgPqlQOs9gFDogP+iihm4db4VmdkdV2a
0OIuQ09qO6wZl09Bk/HXgRPYt5ii+bscotGsBfC/mvaYQHrsSJxEX6Yj4svAG4yAHXjTYRqiJluw
4MvW4xrpu9RzJ0x0ZeTxFPgTlw0siWyJB7F3FpLBId8DQ6vnZVG2pZEw01kbUiF6L1Rm6xEsgm2i
ClAP4LLaYTUSFQvSDxssJnunC8wCsaY+uy2MipLOmg0Qkczt8lRl7iqvPXZVt3DgEkhhaBaQkEZx
vFZWOnLyRRPZHoCRHW8iopf0MQJbdD6REmgvyjWr7uFm7VJgOIK9JgaWg2h801UALrim6K6H8vaU
5Miy7OBWhUopbYJ3o1Jeoe/0B/ucSTx+p4pSJFasYaE/a1WHgJXXzvDPkooi2h77Uvz/InX1hWGi
qU+moIDQjoQhISmnMz1HM7YLZy0XaR93SEerNl0cUEAsPizmZI1OdoBUSNUdutmJYX7DGX0C0Wt0
lzHZjUIfkiYfp6Oi4QzwGo3sJqjjfQWrmeMdg/oXb858DQu/PugfIG3Sy2BnpxMUCULnGS+8ohGg
QOT0OViZl06e2b6lA3Js1H5apclV500teQsEoYkvZT4Xn3Gm4uGsAQTg6Zsdouey0hQRCjyaEmjQ
tb+TXO+AKF20+zYCZMXaHWs+APVkOiaY/u1107m4ZKpLJ4r+scGwDB+JpYFH3gpo+nOKtxXJtDot
rz+IaaYWjx7+VCTht2LamueA6MCyA8cN8KNFqCoUW/kxvXnscNDVLOApDJT4NLlMifYBXV0xvmWi
gYdsdswm9HEV0dsKZjmfd0pBW05qjTkBdJJmHqbS7RJtPTgWILbFcM3m1jLkZdfoTKDEnWwHrwIe
emPS/HVR5IAXjcrqB/gponGPE6fvscBYyRlbw0Tc1lUx8ocIuX3kI2RlKrqAXYKSn4Tcbq2Uif/S
MKOwFBPwV7grFJv2z3giNuRAF/s8P07oHADOj1jvd0tdWmz8MpFNA6OywnFfMVufiBux5YqK7APi
Xmk6HAdMqiGbK1kMJ2eyokGPIT99uDLq/KMDACNe8BpSwduxcal/mJdkEs8ONf9lJKnwz3D7wy2H
g1UtBqx412+5zjZxwsc6KFR4MEl/t+2Q8H3hR7KrhxE8bnN2Kd2G2qK7v6yLQEmUAVnyba7z8uux
ZjtcnwFxTZcVNunZJXZyiZ9zV+MX8V7k27DVpcahDIcXj2NwD+9jJoS/gPyDxVEbEk2L8wLgKmnV
go3OvZdAHtocLev+fhUH/uSAvgOGcrg0FTcpVurV61yBgQKJUmOPJ3ns+EEPVac7ANOpWJ+njUai
Cxahrnd2wkRzkllUNU/BljY67eVq5QDPc7He0ToOus2Qywev0LDEFrvmjO3duuRuvadshsz1epPc
3dKEovzo4C9/PCZ4wgh6GWzziudQbC4pBnAdtZpgJo7BGM1kQKoBP6T/vniBumVRdi66TscXB9wJ
WiN7YBmWzaauWmW0tv3Iif5mLPZ+A5Zj/GsAI4gOCM6Zm96WfoHAeKfzoy1KL25IZEwHOMh2Kqbv
MVBrnGn8HerNy1jWY9eUWn+bndGIXVfFK7uGzvejdOxrgMguekxcjmF3A+Ufb0z9xuFr+1I5aBYl
gRpoQ0AJsTVDNCxG+gxBievcI6RtOTNN5pdkP/LyFMt5B1RAj68VgNEGtWoezY85S/hjGWuAeRwd
iGlzpUJ0O0/7dnS1ycoPk9ZkaXdbND+D2bGqIEqzC1FF8wi2BXCrcSTVd5XlJD+h+Df5h7XyMj1R
NGtHLybCYZQY87ItkKabXkiRhjOW5tkd4C7AevkqPqSgnp4Ab9RLGzFqv+cpvMg3UCNw3OTTPuha
TvbklnU/ThnywxCeK2DwQwvYgQzY+C9DXFAYqEEuVvQ1hhIscqqpeJsWChQAafc4XQjx4zesseVb
Pfl3IJY3S8+RFwLEWzfIRLcp5HTthqQU2kIXXQ2a7MBGNzZ6g9jJ3Z438IF0V+6x2M/pjBLVUlOx
uMeT0yCVt+R6Rh+JyWI/goUhTZ1jVkBIhHlvR7fdbAyKXsxMDf+K/kA8gtkaYwIrdXHReCQzDGMm
AxdTEg7l/czoL3hrlde07LX6co1bTTCd1f77SsDs7Nwo2c+K4kcpikD399CXVi3ocpxi+WaWx6k4
qvlk7aqzV+Xr5aeTBwfWHO8Apqud+s/wuSWYDsIV/ymSOLrnotHNqwcDKHucsuV/ODqz5TiVJYp+
UUUwD680PWseLb8Qso/MXFBQQMHX39X37UT4WJZaUJWZe+2d869iGybJoLE14kTCUFMB5gzs/uok
9Eqy+WIJ01YJXv5IO+iFA9aIo5ttYXZQVlgO90o0S8C8vfB/iqiz/gOBzceECbtlvawURdh13HKp
XtfGwirZRnP0I7aMFyczVb2X0ozF0V9ClNeBGuyu7GR92azYJtskh+bw+F0JdAwz7rVfd/0LjyD9
X9+a2j5Y2hqXXRlUatgv1L4qxYTU6R/dF9MMi+Nw1wiOf/tk41tioqmYsaUuasl8tw5G2fxzKgYX
537Oj2UVuQWz4UUXlOjSHw8Fa6nYqowyHMtdAwJSp1loswehiQ0V/LAFfFdBRvPXhBYpflO8erTa
tBz9zUQ9stO5qHuxsyu7/2RxNV9+Kb2JLBG1VVEyT3kG3BC7DEddQi1iahuPuyASRTgmA2w/MNgS
1OUlH2xWzJq+93+EnuX4sIqZ2s7byHQERbHihJ2UwV9XTLrbjd5gdCq2HHxmiYBU01Wymz7J1qqf
Ls22rc7h1hgw+7J4ioKFgXvCpetle71yeSWxCUtmM/2m9qgOkB+xrmKQI28qqRsFc5SdnAKIlwq6
iD56VSgZfTMWwyXoii04hXj8dKr9IV/P7P3yin3JD+MfZuNFM6KPLwtYvMq/L0zVPPeFGT7pZzL6
bWHJlzyz/TNXjbbSeJsUjegmb5P6qRHnod3yNsFZ3VX7rBzky4qM+6cya/zg9W6/UMYM5T9NRcm8
GQW22+UTgj5z7m12TuHqUnqBtz1W1jr/WKKs58QAz7lJq+L2WnWVPivmjKStoHXdClN7SKy2cX7o
2VtAQ9dp37qwrat0UDbSWz3mjZ3UQW6FOzvS5qspWnPmut+uIQN6tE2vyJuU0+k53yz+C+VkwUIt
7ChtomYlNHkp+ODDzAJnY7H84ieoH2u815E3XJyqWT48Mt39XZdlHTlYy9qgg7lzdyEftPHIzxaT
j4lRVU9OvtTzdZ5ol0oJNpngwidJ1gla101Wzx4+VqcLDiOuHmgChxzMg6SgvoValRWdiVBjyMSk
zppEbzG1uGPK/t2PqvaH8xAApM6b4smKrGJ/u+m3lKsjyn4ikMBDFGUIrWxjaKBFVDZ8ZKReIMZS
F0dHP878Jq1byVnARU6koFMAEPHSNB73mVm5I4w3LBNLFnDDAmPky2GG0b+LN8P9wrC6GXeYh7Zy
D+KBbCzYH9e8sHZSfnktA4rd4tmte2ZLiG7uwi5vEbWcqe/XtCycAg0NvnKP9KOb48jPCWKqfb9N
GDZJiX7PY7z3h6Ls0yZQHvKCW9EzmI3M6qOii5APOp6s5UzIsz4Gjh7YH7a6z6OJrHqvi7xqXpus
xr9U8e1SOrT8iCwUQv/Ic+xXJ11muuYXQTblhf0x7Nnyt9pjvCigFO7GnE4p5f5jL9lGPhzNtr8I
kIVWOoz7AsGm6xoTDK3/SjrNTjtE4yS6auSUNqHW/5m6zjO+6ahp9kz5wXMnep8/QdgVTopE7Bc7
SELX2jVWFn77viF8wSBcpyZXmOu7Oi4OYRuEd423DH/5VMWP1a99v1f0oNbJlSHrg0MQSsQpllyp
+7ByhgnCsOrGPyDVNOwA4859F27b28jr1O3KTMzXlVLc7G1ZWX9IIV/uVrK1iuMirOhlwVziJU7T
TMMpmDaKWb/VtbPjRakaTLrECu7cdiYES0ORMshSWUeh0BHJRH+QhR+bvzK10c7sssS1z/rsaWy8
vDyvAB3BLvTmpSWhKnSnnahL3zmUore4ACZ7mlK1kYKLat7E1nENAiS+wW7Gh41oIMVWq2zseEKh
8f0ks8IFtWCIY0IZM2Oy0+IMEE8E69BA9BEFSV1FlXumB8K6NvG2+zvOSjafjiXTv8PWVO4DKZ8A
IrbTl3ZqjRuzVWaxU5jkvrF6SnFpis+iLCPxe6N/yo8dM7FmxxPazXaC+CKXMxekP6cwqozzDOhR
mC4gy3rnkUMVHqaQkeduWfxgOS32AAUe1M7GlQ0ll/NM91wnXdBa3zFQ60/la6fhW8hG/2jTg4S3
v8ndXK28jq9IqSwCHEQW8TdVzkkNaGO9sLZxAVDG8lQlnkBaMeHY/qoy2LJ7Qm7z4uAu0nzWtR7K
3VJWgXvwaM1QaaRU03GaBsMREIe1fR4F9/WxLsnHvfMYfYkD7VeoEwc1KzxSYzHErJjhWSc8K0Kk
apmHq6snVjDIjHMgimo+XiHUf3MTBNMxKnXmUYGU9caBI7zhLjD88natKudn3UJzMhbyBzeJhxtW
L1B15cHPtip/3Bp0/zSYXG86BNwR4T8n7MMPLLCZORgkzPBSxdH4x+W9ZvzROgzk+oCFVonFvJZM
vDaHVtkG2e4onoZ7u7eqa2WP3qEW83If94VNmABXwkPH3oF3EMkx2G8NFgagwGh07yfQh4W22XWf
e1YB57tBkTR6ydTivfmDih9bT611itTfLnt79uUrpj+3vebgH6yGrAsLeSzKxGmKFVOVwHSOtQ9R
HGlpvOpjnXK9vbdVF9SnjZ/4AQtoTWhbABBzZF12f4f/B9RFzTgibpxIpbi2caNxqQd5kEJ5Lnni
Ldqj1t18+uLQHbGXC9btERdNOiVCUpxphmhklu5UleX/pq2O12OIx2hNK3Yt/4WKhQUuGG1rlA1v
Oyx4r9m0WmQXwmt1v59dU76vY8CzdhMzX9Y1p21HU73h43mhrZ2ey/LLCKa+ScA9DOia/W7aMbxD
pzbPoCjrf3igQnwFTLkZ0AC5klZS1G13N5ce3ItcZm8/lX71MfU2U5iFmzC1gG7XpEfYeYGTmf6a
GXKSxqAKn9ygmLNEFsSR3Ub6/XXKTXQZiy5+61CMH9jj0vyM8UQzNRaevlSq9p9KZ54fu8Geflm9
G1N0xPPyqPjmmPP3fvNZKYr6TfuTSXQ/eD/txpsKtkWuW5377bVVm0Xdhe0u9WLL3KvWQknkLmn9
UBqy0ttg+2tPzN37+Qbna7/9pSO6n7VqqGsaFC8nD6ydijyzv82N9+UUqENtZH/c7FD+9KZxzzrz
g/M4WfJ9tEf7mnujQEX1aIl82Rdp3KH0+aNzD0A57Wmjl2fQ0/8KCVVDRnmcyIokItHYVBYkMQGy
tNl2aor4G78dkR7VTX7q1dEKe/0IBxe8317oY+2g6AnDt71sXnmSbq6PkYzu8p75t+OtXkLwLvqy
r5ovQN74Aen3EMfNs2wiB3WTu3bXxd6hmtfxmpPtIK2J3cDRTzstkAhyvXYgigl/aphiBeZu7Mfu
LRsIydyVPSDO8l72gvaKZM9pp6N+7lJIueA9uu2S2vvh6O4kvea9XwQhjHivh/+CYHOCQ2034f02
Nuq8jMGYM/kdFCR81MGOlPMDPnWebkYG0N6RnMbD1s3dtC+qeiW8prfDXRDV/i/tbOJ5w/D5MUSY
QoouHx47IfP/FnhxSitSG76D1rM+JxqK32IQ3psUrf2ImN09WWPTXlQuljG1ito95NwVd3Y3t/uY
OfQVUZ8qeVqd9h9LIXM4m84USeT1wX4CHEJ+d+KHVfs30GjWe8aszW+7dtY1aWK7ujTIxccIRhq9
jGz0j0Cu0bfm1r84qKX/4hbgKHywkUkULP/EyJo6Rx0AJcw9CZXyPbc1VXyk1JVJGTb1Nt/6VyfT
1reP82RPGYB2OyvGdfHmfInBAxXdamc/jYP3HvGunOplLlEzCHSlJH/NubefSIjlS4khdP6U8c10
Yfwc3s9fL5y5DeKhI0dQ97i0D2hr4QcUV3tHidzxRkOlP9m113xyOYcod5lzsQQBnzAQa9btsCZa
R7NEzdWSkNlwQ0Kirtit+eN6ong2Ab6cpqzEQyhr87JVg2MSd1TOYcYY9FvMmftVLoMyGC6G9Uyx
JmasI172SlZA+2WI7wEatr3yZygyl6+fZyWjETU7vxkI6JcA+BNYZQ145kzX8HUq9PEnCHAi/6mx
8/hst55gFBk76naMEFKzRjm2gXnhfcs7/DG9bMv90in3Hpiyv2rwyKsDv5HoUG6PhpywYgeeZ4vU
XyQgZFRw1DX0kXsmhd1T3Ncrgj4DxPcsH8vnGs0btNQShmlz3uW/pzWTE/4qCCK9ie6/YhrzdAzw
eieB9mOaBp9Vp4ldFSv7pIkRv48pIx82HBeaKe+8/SibuQnaChii60XbO5tLuim1lTPMZRo0RA1c
YEPH+dvaDGJ4Mm1OoU6UI7b37GqrdC70YcyItliI6adr1WIlDNesD7dQYwAwDs/3lc1g8Kda5Uv7
dyh6WT2GDNyHa1vZjkOrF2XDno5l85lzifoNBtJvoFJqabd7AJOlStXY9BttlAxsMoe2fsiLndlk
7Xf8WEvtXDB61OuZLkND8N12aOL2MV20cCd4HTA9faZgg/Cg1ka/i6AAtNsh3ZfboQxVFj7pKIuc
+7wFi977fh6dccNs/5FgXba7Ym2n4lTQBXRPsqVcOAAEGWMdisFuo+2hE4EK+8NIh1HlxzFkSlcm
kZr7GdtdjFftVSmI3JkbT2/Rl0RzCGiO0N9xNbj9uuJU8GGVx6M7AHKUOOU2Nn52K3LDHjg2glzQ
W6ZwBgvoCeuu6QAX2Q2HCkNH21mVM/Zw3ehJameg60yeuktQ2A8ScSk6Oe2oMz5J9Bv1l4PNYX66
bMqe9dnJWKrx2Y7bLI7QZ6WekmiG33Up2rOJxVZWNEbryLIw+mTrEEblkr9N7IB3X6KJaMkHSJhh
Yo4xulbNEk9sA++B3UzyPOOuC9FBqLUvHpRATBtrlmXn5U5GOHkDi7kvAf3qu8ILdZbyc5ejhXDm
ROYXv4sC9D5YzPeEqdZ6WwdOx99jaLWGnmCtGPcl+Zi31hfxVQ7pMhvVav0cTNoeHnpEXOeMXbpz
jqRkDNDx3oAewzNQ95ihTNOWD0GPjAcHOVru3kOtCY9Nl0n9LwhkPSLOQB2/4mTI5GfnTjbS8+I4
TEVco6hR57K3ywfT4nRlVs4WGGdXYj7KjpsJDMIajRnXhWsJTbHbApymeUSk0dUC1sg2PB6RWx6E
45bur0KXobhH5Fz59Q6jGNeHDFUresPNgqnAkkVHnu3WxdVTAy7MknOSfbJTtVlhlhD9vm7ndsWU
9zjG5Zgh8IcuPcUm+EeLhE8ryk8imlYD9GSNWjvp7PaQyIwbO796ZOEGp/AWWWAUMuh9Bj8sGRuG
R1HMzD+SXKg6jwm815XvH/kJ4/BkW2ENnoz9eGrO+NUnFONwQD5PgqXLc9KbaJv9X1YTTfa3V7GP
eF8vGqPKHvtwnyFz4oC65QNlQzwdu5zKZ9/zLTp22mgWrR/dlTWY7pkDPaK0nsqBAZF0etf93VuC
ZyQca+GI3Q2Tp+IVGLbUTEBWRtGKucY3d9nMuDbBziq6NOP3GU4Qf7cJyM4VsofBYAyf2R+V1bnq
yYcSqh4zO0ILV0wmhn9T6PvyQrEZDliUCnhtmCCvyi+2ju35iEChxTegSTb8G1Tnj2fpMKXdQ/YW
GQ9tvqrjFE5Le0ecgogZsbND/aSVkfNVyCzLUjsEAt3Fi+d6v7GaetWekPtleapgmMRhZAxY3vN/
Kz9Zw4i5GJZjVOtC0okzAszVthe50wc8pQ7ROqlVF4uT2lXDw3+IGHPnnxSKWkk0b2Fc6+LHqpyW
A3eKg2owlGEprmyknSOOAbY1IGbXxKhzZwQSqJ1KxywNDZ2chqvnzXGP0DrqyktV6IlVMyLRq/0q
DJoDyhKd+GuwYQ4BuLXd+Z4HVhcn7oNgeV9My1I13Az8+U0ShiUwA2av6wIaNN9Q5LXa8bJL+Q8P
oK4OeWe7PsccVtaO+Dm/Co6rIuM9zbO+D/1T5hNW+9qp7v+agin6C3qr526Jm1uM/fcRo2D1qMOq
qn73dpXzrtqZtHA+h5YzGI84RrMJ60j0yryijeItaodjw0ey9h+BZkj/ZWFYcVYms7z3T13kj03w
7mQuJuakYHVCkNrlFJW0Ublqoovsc/lv5iiJd6KZq/jg53rW0Nf9Zm3HzLj1ckcGOf7XjTZqfgrX
jsu7JHzmOVxmmy7IrVuzWxqye3gzRtcZ/3REq9tYFH2UheBQdqz5eJzibqjbHWNQUd2Ffi28r3Dr
WNfJHqJJHmTvs24h6fkQCwtPOr67swq8OLtrw8BmENGw9c67iGiYm73LgclJC8sYX1em/t0ZXGFC
tFaO7O6V09f1JeSKRcFZUDi6BHRgiXmYtsU+BJJx7KlxDcsQMcW4Q/7pippl8QwmY+GcZnvtXft9
mDlw/xah2xWfsiauy4VBrUygE7TGbYRgYr2UTOaxDiCCKg0XZGzmGHt/Zqjg0Dsuo76Mbsx0ar+w
cKm/k9rGZUMQUh2Ou5Eg1PJZRojTMmki0wEaIwM2ySqGMv4eSAYccybyoigLEgIJxT54Q+Utzp5E
/sCdHyN/ktsZW3Uv/2CKQOXgp3DFc98z6ryzIwDqIu1FTpPWLmbKXnBrazYKLIwqsgSDMFBz57DE
+tpg5q7Ribbcz3GIZsIcB8rW//wtUPri6YzECTEHEzJJqOL+dbOKePhVCFACj3OtjvsLKpAWzCFR
xboBy4eX0dzUfE5FWkQLEie1jgp2Jo/q+kiH3gcwT37b/G1ICyueApIt2n+Qkqr45y63tZvJqMkf
h2oHYFsp0UpL4dZSPsZNjINuKpy89ZnBlnP+ga+hqc4TaGr3GMAgFM+NjdnqsFVeKM/LWmlqoI2Y
p+bsltRSJgmxEuLrjDbfQjYGr/uepeZSIk9PU/PMy9i386HptagwjOt4nY+Fb9l5l1YzAsEJ7yZC
fHZbrHa1pjqQe9UO9s8qm6Z+Bs33xxkulXfv0sJwXSqH6Sj1OR7gX90UR9lfyPRpEUkzQVGnChIs
jNIg68P+j2XqbFtPa56H04cvCa2QSeGQ3pTkRJMQ5IKQw/Q+mvPaJ6/Xj2iyjGOCMFVtPs+HPi4j
9dUOTNixRFq2+QSzmCUGC+4f+80Fq+FmEl7ZDan0QM4eemeNkLpW28qPFglgEDBevwgGSHadHbj9
OVhnJuZIVJES6IqzRvI8NE51g8XQRV1EdIt4b9sxQ3XMKJimUxdS41eUgFUtvjbmG9CsmGviT2/q
SGnYMZPMtEmm0Kua/6jrc2BdMmZpVXxE2OxudXWoiOJgwvqC7jO5uwpem4oL4VQ+5UBX60cO90Uw
heC6TrtIBN5f7hfF2YixjDzVrGSKPRekAJSJq/xMHcq4dNQDXktR7iO99t5/WWiF87jzrNZbDhUR
XRU1Ccyy4RvMg+GbiRV7fT3iraqdLTzGQAl2Owy4q984sN15KQgRmCJkDGHNmvS4Uc4926gzOfq3
cjnv30U4G0B7fyqrlqxIHRb/dMZxBiWam2Z5w3MdrcfcIYkAQF2bnFRxCkT7ZhzDzQggSEvi2L0r
/6ybzBYr7ZuZWmIaZl6QgHsgfCPYfqnuAGywclfzjQkYwqlsT2U3WXAnLNMgokGPtbu+eZrVdDd9
IuiveImJdxBhtVaGIhLz1m8CRIbhqHzMZycdm6bTPMm9MK/kSiDbHfp1ZBqz+jPOoqOk6ilSFp86
9noQC1TxsY5yulx+1Yt/bP0pgKAEXnJczGSjyYDiuzXHXbdkTuPf8blv68NkCrc/eHqe4z8YUTmx
UivSmuUneemsbz0Lar8gwLyv3rMNt1gPUFTeVZPPBHAPWkocg+9MdnG1HSlwffGcVwPMiGbwlLJW
qNnudDE44yfl56g+nQUPNmt9uaqWu8YSuD4pxMIhXScc482Z512OUbpSVWGlnUMuUEELNevozarx
V0RHJeophxjNqo3dUY0kGDzqYzMeVD2u+tVxW70sAKVLIT0Uhx5i84zHa3LG04jZr9JkE21T92iH
vNmS2f648Qj3A8kLr3D3onja6JnX3zVUivj22S5n/tQ5OxXPHQdruUGXWnb8zcfarcd1CGCgcEya
Kk+tttcGxE5F9NHW7K3bX0LKsDdRrM2ew5saxnDhKGBFKdzE15qun+dQzUIlBF94IkZyhMzm9ubC
DdTdRk7xOOyZMYadBGoY58BNPd8gV588SvHqneUJHTQ5iINv/ou3fFj/Mgew9F/UusB5mbCthv+K
qV6cH8uoca4TlFCvce4b6Oll3GeWnOVRWeXI+z0u8RxGXFL5ov3UNh0xErsQ0BNHS2Ppsjk2DPnJ
YnAwsp86MbNTKuyb1fns8tmer+SYKv1Syz7yHwYlMvkyoKtWv1QHznUoli3uHywkuCBxhVexZIfW
vvz2mfhnZx9kmnuEW9ROZ/Zclzur8NieaKP7eO8bQ//gxVqpWYk8ceXtKyBs35l5jdzhhk2urNMa
uEJQOTt39tprlltb8+n7jR+/4GPDtE+fXDsytXtO5FOcVYF9Uoy1vH3YcQJdNc+FOpLw5EL39BZJ
wVHBAop0NRjNL8R3WMstWWCjB/HLaTYcSqvy3CdYnM07BXYQM/Qk42aa9HGIYmAZtO5lw73jr2F5
mXnAgiDFOBC2Z7Qo5WyETXuMc6Z8K8W+RbHxNXcuBJlKWc9RgHx1fiSGP4TEtM20W3KkYap6JShF
+8WWRqQb4tX/WzWDBxnGt8J8mbDokTVKCYSmK34Wl3KkZ/1jkJkj6ORSPvgKuw2bqDe3OOTNmPsn
7d3MymRP0FtcRrNh7MKc3k03JDXAfX3Pb81a6YrttocDWHLlnLFfS+8gN9Fqio92w/nf4VqL7qnB
pP0045Rbhz0efAuPACfrdK8rFchDoczk9+AjsRV8U6oXhIdh/aUlG9tA7tC12W1JDzpN4osGwjc8
0RBLZud54OxjCm6ZE9FdYt6Yq7vYFKXEKupKvf4bsrKs71XNgXUuDLrGVcL/YgzkzpqJJ6ltOx1l
EBUMEKtcVpcJebQimGjjMGNPmmKwTUaMKg4bfzF+notgHY4juVbj2wA1cjvfOjcMPtqV9v2HtISo
f58C2WDgyhwTYrmT6KYfmGgs4ksC+NmPuYvd4aBKGXdfcAIr3TPFvVX+XXpr7p+BHQWFHLZEXmOQ
C2d+FitxxYhndrGlIJZN+xy1041bsZVN+T9EEy7JOWgWESZxpzIV3BVdA1A/5LAch01X83RcyXYp
9x5JFz7BDAPQxV2dhwzuYs+Y9rXzvD5+7OsNyXHREz/rElG92Skr16bl11Lw8fbUPj5n77GtmDNd
Ggbi9d7ns4/jXW3y2DvmYTR8jbcEAHyd8Qo/Mrv28h1NmsjGC2M+VCafeZN1pJ5mz99d2OP++51F
XslAHtavp+Z3EBuqj41IgoWKDWC2prAPoDiB1TLMgwASvfhqCDDVb+hRWr4jFCOKJt00Fss9+MGy
3f5h5qbdEuM2caRmjF3asVyHR7sY8jrcr3FnM3nOtMs+EBBWfCyztFyM7MrR6wP3ZocSJTSeDhDL
rh5nbMZx4dETVLU/tjDDLuxAxWCrfMhiT4kdJlA9fJt13PoTrHZX7vIyIPUgotwBLyrzhdRPlstM
vh8lhoE86oqKIzPce4XbxO+m72JIXq+PLC/h+CoU/YdDQE/CbMz4+F8ixbcc4SxNS3xv0fsmsddj
rywzjrV9aVesShr8TuMh71QoMJX5uS23tLOyJvIectuh8jjXnmKpc6A6Z+2fAG+mwn+hsXJZL83i
1NB7q2LLXc5maEiZXvh8R/zAaxwyaKpK90ASnuU8N60s9bO/MvZ+1wQm2L+sCOXzkJFO0lzxDxPa
OltzF2VJUPhZQJ5C2EcPy6Tr9lKXY4ctNC+9aCyPxeotrDocXOL1K7DctYCu7W5LRRHEnaqltfcl
4OLvLp56PozCti9LFIvyERdcTys4dJQyqcQIIo9i7lGFE4hEjH1pkBeo/8h1BeEELehFgbGjHkLa
VqwE2bDtkX0Zn0Zw+/Rhogy8YU+Q0xw/MtRtyxOnDTIUAz/hRF9dT9X7ax2Uw9iQTw/WH/MhIzGc
v7b3PomVcjkxAWp6QuYic2V0oNDiW6b1qs4zhlMvrbinVLUrc8lAM2TLkvPSZOBJehfKKt++NPkX
pL+xBKoDUgD0zni0XE9O8z5WcKXQgAWD7j0JQaByrTVH49OGFMXQH1dTDHcmJsItwzUHMCeOoilP
Tql1W9zfsm6GfTNsK/jSSBsmH2uGAlZ5nm51WUkhgRFQptOsO8AkgM1givJLsMz0fg/9EmNRgLL3
9fSPThiH5A6p54ZbyaBqzOuw2OSAHViabssrXf9q/WyjipWbTPFQOOLgeKae2Ao0dXyi24bwkOLR
zdbnpi+s9oVUlyhYzuHmen1zwWmiqwdMOdWho/mufxigM2FCq4K801hPSRBx7OnNXoKJ9rXXy1+D
KYz7Mt+WF+YSUXi0uq78r8iBUJPN+JMbMna1RtEmG8eXexBTvH16vBT/ZTM5TawJIlMsoaV0r7Vn
huUf5b39lHuyRMWcithO/QmLEqYn5TyakRnVoRFZUZ8FI6dD26yFizvTjM+zfWM5gJXn8LfNTLUj
XmQhRwZcCJpywaRcvQ7ECsqHglu4/jPj5bRsuvK4mBk6OaO7vHPOhpGbWEEXrB/DvFJhJLRKdnPo
GM3dWFRn2h7GHk8iLsVtmHf2YI80Pt586whQKViwjAcIhLZQEEuOwVcOaw0qfxi54snDCPMxfObi
sf40TQH1jdHHvSx+WHRHCGca85k8MIdntKOj3U21g+u9wPeVMewp0dPddt2cFKFO/syOJOg+hI16
g9ZxoRvIOnV+jW3ELo2mAzY7+VOv6ksVSdcm4jxunb0cx2q6K8EX1bPPzjP3E+pWe595603OYxYx
zLgKNpAO1xLSgGiYJmid4ZMRpuefCcVqLv2oDPP2QMYxwA1Zrsc4K0jL5YcV9blqskxDouZd4P4B
z5ODtRsq0uDOgDhhdSjcDb9WYFuxeBjLZmba3a50PAk6b7R9FLXfLvfQQwRBLP+PhCdJunjy4ENV
EjU63i5xKwL9JbgtI025yFCTqYos+DdYcmNPcG6EbM1wJ+hzaAqzynkCeVeea4tZK2PGTpelZAgb
t6HZ84szcYstAlQCTa9r2rje+d5Ww3yRwcaEFDY3k/Ony8DUAzmLmN/b9Si8K2VUYF1zALzpKrBA
ecChdVdPn57vK3GxYsh8xu++cUDf4nEeTg5DfP9bxIoMOLYk+MtZ1zVO0z7u6kdIUyOpuNyw3tv+
QMFAXbNwqkQwXAS7kBxTw7kHMedUafOV6WqgkqvWeP0+aqQJDg1Tau/VIfkQ42CFqbVPgUP0N02z
WdKILhwTabWsr0ZUlT5MzuKSsJTDRz44atm6mzEjeGJb+DzvmzbPF+CGqqielmyJ3dTiRi8e1ma9
GRCW6neJR+chh0fEhWfDPO+Dxl9fVAVYfecKUriuhiMSUasenEuDf4kSmaKDUfkWYpN6ZkiHg5OY
Jss9Kge3NLQ5E/Onwa2zc8ORhx1pAo1/5O4pxyTiIItON+bFS4iY6G2ehAizmDcFAaYmgkz0I8Rs
7f5dyJTIcYt6bPwT4KzrgJFrViOkMflohSKN2GsgSgZyAbX0mYn1VL1sIRmrYV327NZlC0Fu0e5z
Mi4eybO7arD0THqFEDH1dWf/4zxtIJIUxrlWXvISgtU7Yh4rUF6Zhm370ay5x1jTaf9EZnX6cWci
1X0R3Il5uAynNrotM9Qi5iFlgoFDDHNrD83YF/OFLYsNv/TMGWPi4H0ZBsS1d4XoThvZLOszwR04
qOitx/V9LeCKiaORlbc+dl3t/o+j81pyFImC6BcRAYUpeBXyrfZ+Xog2M3hXUEDx9Xu0bxsTMbsr
CXPrZubJf73rtn/Jgdr+IfLD9A7MZrnuilwzVdkNZxSOyhwJ8YQP9B+TBMvHDx/v6rRPGbZOMs3B
RI+JVQGdWHOX/zdICteddR2M5T7BuPKEF74gsEVy+AI3sCUxjlHb2fM53CfiXc2X44gyPxb8OPW+
UspnpwCWkR5ZhhTrzL982ReWXPPnzl/+j3Exjp0Tm8bXLZgDJF8Ordy47JUCxIo5+3GrYHqRPOF+
LOGF5pL3o1R3Y2v3r3yiwftM63LQ337GCoil9lg2RyefVHvKKoUy2rddmuzQj2GipNFAGMExBOBR
Rdpy10GYwHee5bV+FPjYzdFiNQ2+xKnK9MKl1XxTVlwF+1XlyZNmFehuO4/pegeqE8dijy9Usy7w
s3ALFx0/dUrdBRYWNdh282XK0U9jLm6mopyjYb8TdC6U32VTQZJisZUMFaHoxheF2NqoyjjTI8yU
pMz6agqO8IdToBthwVhIhKDjRjI76sTaLkaJ6evtMrEj/2PlXrecRA8m5MG208Rc0VA0qOLf7ioJ
qKF3GDDXHhfrprAHFLhNRNau2Okyt7CdwYLz71IUxr/s6yz/V4Mz/VCDkxfP6MDYPyRy8x36IHTY
cJ0pM8wS3vJpbxvryJYz/GX1VJ0jC0wXUQwv6wivS/mYchYv9sEwA2Qh8+kAWIYBXAMNoOo5rhTs
OuAsBKgxzxLSuHdJtrIGTPoc4EC5orDzXu1EPKHy96/kRdUhYeltGLFKkBqQCTv7LoGVU5zayMdV
nLjp6p/7iNsfHd4J71N7atp4XNBXzmwMp4qJqoPNN7UO3saOF82WaOfYASAw853AkjnFLdwvB69U
KJ9njmPdXnHB/LMgqF7pAy2Q2wRDqr2PyqRODtkQ2qe6q3rvwsqSTOVQXlEvHK2yl5KVD6A/Tgsi
hrwaHgwCI+t9v3JIfVv0FN72jezvbRqQq5jOr+Z35sJBk52o+A7Y4tEOgcBu0UxSI9xunLxxAjYi
Yzduy0aWFBVP0SCPTAIIo9Nc2vjMkI8osJpX9cTTAAfvmmfDsoVftGKwRHl2o4MZ+/WukXROj8ns
VYfgqogHiDbyECzdAKY1IhCQ37T0cnnuvuGHKo/IICmHZM5azq63Bl+qc9ixdnHenM7yx35HoDDD
C0C8pP4z68ApLuVAZPfA1FaPNKwGya9BYbtJtBN2h3EuQNy5pA0+MszgCKWcmd8CWB4c/RifKMII
eE9Yx0WocfyaKvIzBybNtdmmhc+jkLU8MfC0DAS3GLOzd5MCL7R3K4su8wX+BFH/GwGyIT5tJ3VW
QRnsEpveU6K4YYpJog9vbP6mrF9Q3jreNLLnkYE1hCd4/uhoUyNnOlnupBiI2ixZjMG8nKb1WzVE
67EdHJ1+VPaawFIUQJGmfa5Mo4hXYM/d6jkAQjEIx3E3wp2iO7C6GjWpxyayx3uLZmRZFiih0OF+
w3qtqEwiZVoSkOb1teKpX0b9kS9OtUAGapdy60IJi3bo/qB61SxA5nCFnG0imOo4UVB5F5pcLltZ
m4nWmGzSufNE38hU/i5936MgJGEHuAfAjOO+45yi52AnOBq1J6EkeKmxaaPPHuUl2rGSYwueV53Q
x64eiYaHSarPpM/88Cc0oB4+eMab7AJoQm1BhJkQNUUvp5yvksVIHTblO/6M/FeUAc3SvEV9g/7Q
z/ec4ZfmpQI092/QZP7IIncVyAFBaeEmH5qhrLd9PmMkJhZk0ouH/5N1TjGD+RA1/pyTgBwP6ySv
TXWYy2jx96ZVlXnOBa2gCKlR2J17YKYZBiGR9IdQ1T7p2o617qZY8dGyCwb6WrKSRNE4dnO2YMIK
AUqk+OeLPYYdTptyXqrHwCpNt81HUXb7JRMaCEpV8u5Mw2jWt0tXdOeOa52AmVytQ91dG/N009uP
SV9Y4a5wfX1Z+9XB/L1yZ99U2ElJSbe9PhUu8fttKnSJ69/keEGTxEEC3dDi0uEuHOVwWQiec4Ja
LXVp0p7gXDMxsL0oBPrsICYOMhtp/ML/U4/ErDYlC/9fXrHpQziQuj+QFyserdnyYB9cxSL2zmpR
mJnQ4K0N7A60qdlZ/D8yuMZUuFY4uRMthLDSky7dGqfPHhRQAv7+NKXvA41x85YwhVP9Yc+u3Q1u
wPUOktGYxmyPJCZTNnewuCof33gkhYeTdyRXtHcIYXdxaCbrTzBY44K1wuEIpwswbkTtx+/FTKS0
rogGHEkBRW3UxBEor3POyg5VgK9LK0fAH46L1wp08fwnYLOa31eFnWpiyjDEmfnGWo0PrVKCoDth
o+KQ2QFzrLYmMgi0dzXoCCt9ImoZyA4sEfRoMnZ1flCt2+nbnklXH/tyTr+ngocwm1V7eUnNNLs7
bVYQTjnqXU9YlHF4A0Lb7uOK2pcjtPCJbX1W6Jcozf1gX7vzrPdzMfc/WcSgfT0Uj09NYfld7GqL
hB3nBxeaDt7Zmfzw6r1XOPurXVkat9wsWcFF7FW8+Dec5OePKO1ks62axi22gB4mtK5OhIdmbXNS
gF1+qVNTvY5gJnBGNk35B3dhWt10AHDfHAE75wZkkfuIzl+9gdVZUfNEOpzDcNKkyjHi4HtbzUyC
MllWt7rDnxb+RVFN5ckD9Taf8de1/V0U+M1JDx1GUiAR0Stha0jqU0WUGudV0Zk7r06J1eclElw2
TYW7Q1TQOyyFhlBYrytWOjQ9dVdUV4KjF3hR9DeYptrMe4/z/LQvOh/lIRFAuPcdrQRJDHgiOpcJ
RpYt4cRyPpaTG5ygIo6HpppGEgdzFmHXnhlO7ghU1vYub41FkrujsIIEHE50gcf2kBMcZ82F146T
32pKnj2ltIM9MLL11UkKYd1mLWLVlXuuCCJCB+AGTmBkz2P+if5qc8maborkXRUUifWENIV6FC6+
Gs920LvDaenTSu1z3N/WprCi6M/SJ+AnKiY+iLuLIIMVDEtqH4lEcvqNGgSRl74MfUR3a5H+BwHz
IuTtMWCYsEtQzdtBSydp8Y0bfEyBayS64Sqbpt52CThtSOPpqD8dEXHc2CRDNr5OFH+x+3VGtdWj
JfOn6uoQ3oxNZPX3paIo6jBWNBKeVo7j5jAWtgQNNvUYd9a+5Dw7DOwu4hWjHQdHynPVRU9h0/wM
UA7u55FT9yVRcGLbhoMDm9vMgw2+GYciaC5s+IGJwbabelwTNg//2RB73LbrWjyWnqx+Ej7j81Bw
2CHXzxfJ0nKaXmCCjoqFY7Wi/0oDaR/QOfJA52MCd7tGsgpPu7LZ5nINu2Ng8GzxWCsj56xkJM/L
YNw3P8zrOzqKgek4WNreMltA4fKkAE/KEnN5NoxPMF8IlQ+3uCbRzNMFBydBdO20WyezGvm1zlRi
nKkYDLNDPnAm55TJbnjbwawjOWxBQgSFwuOmGMljxMID6LqRIHBe0W75gQvTJDwXsmkZ92Fj4+bH
CBjYeCzr/H2CsJvteAL6tzM5+zLu5woBe87RIA54URk8gRh6TLWbzGeNfVgaNs+7iLnf3IKJJf/m
8YXq8ygtJ30KUKLEaZFILEcSBMVnRVGO/+awXjtpdvEJTR9U2t9yabnrjdXp6TvvURw3dcaMF69u
nWdn4NOqxu8wl9+db5UP9WCXmPACATGO347zTinN4l6EbxMS4tTCdoRc2Gw+4SaP/wpheDLKPtXB
ly5YlsX4Gad+VxSwDmOrLptyS9nmOG+Budf+TrOKeanJLvnHfO7KAdk4T6tH1tWzfO8lW8e3ys5E
+DiP3DbbkpPieO4KZX0OlqiCg2S6cM/Oyh45RjYKs5jGg4TMRO6tT9PMWTKGmUhktpmxnG36sF8m
9nZmwC7dgW6XG8zPlXnHeeSIC95bsZzgl9h/2zKPvLPwQ2F/kF/VT+1YJfN5yOtJEoFwnAG+K77c
B44lVfLSkUdI4gmf+rJT4GCfFpyALWqDHk5Rwbr9uQXIS5eGq/1D2QzwvxntASwRRygwRXziUAv8
2xDSbr6ZQryetIZRsnAsI0yXJO2KqNwPdogfLEKZiT240Dsg41Ru6tyz3Ac10yJ4SYzAGwoIUC8x
AhgbxXqOlsfMpJR2MbWPU2zc3AdvoZw2jdvUqedN3SU1rmwfzB32lD4j2cM8AAFRJe5fr2VbcGtj
unoHsFfYhwRNQvKTi/HJn3k/bYOsFSvlIV0x/vqw0FD5IpYysGj5snc1kGd8NUPusFVZh9bf5gUK
8yXr2ekJv9behxx77X6HDJ6ngUIENoC00JQ/4H3cIWbGaYkVSA/G8pKM0Zktg8OJfq27Sz5SEr0l
BpeAVW05UMUZxQ4omsWgPhvPyZDqW+X7JIdl/x2VDUwItXoqR4waMfuD711/rcTl8AAG2vtda9IZ
t+msDfpWWCas/1tOM/2gBac0TsHthgYPJjXIuxgGJlVZHFibCRgd1E3JYb3yquGeLhV2NWi2qYz9
cjaASwd6HBWWcwUYqaRXhBNWe2UM4oM64oRI2IdpzBJODm4P1akLhphu2qZneeOIV4b1APK+2wAS
K0tALG7m643gjfTPMRjKgeGq9oeCgJSSCk4TPIUTVnQbe0rGB1Kemhc378YMTmQ4v8w4TH5AvENn
iPJpNpwabHBgtjvhcvaNvxwd5uIFxyWs4bgH0/Q44FzFJliBTNn0mIXcLQhI/ZmVKwjRkqUV1Spe
HRS3+SohZcjOAgVo+VP7sQ5o7VdnkYQlNddP1Wr0gSsG/g6MA+uxxy6TMKsV/dmNIpsYpW+Jhu2q
9v65kc1Gw3Ldap+b0vrGWo/By1dRca+XDlE+gdzVsfit1BsmC3iwsqBrjDWoGOKyu66LHSIO13gI
uNBt5C7irROZ/TzUU9vs0KLxXpe6FvwS07T8siOpX32Cfz4ELlSajahdTcMOSxMYVID2aqhvgU8s
tV4/27KvvtdAZMBD0Wcow6s9UmzJOCYs7cogYHnOWnXjuGH9lM34VjfVjNeWjzYFPwaE6pEfLaAN
B2pHT+4tz629nQUd/d/m6rOty6x76OtOpAQ6c3YNuNxG+ktMBHeXRti1ih1OZi+6CfoH3poVPEI/
hY9Wm4bi+gDD9VttQ9RmgGzXd10H+P+4M+ssllMQ3ufOxIzAIVsThBSWqTbaEfhDAWu24HUSQnX7
hKRLGNPZXDscDgqW3/j+u7dpEOsXzIBCEtDEOJ2iFQKT96fs3/VoDKJ+tZdnKUsfehs+KyY4vm/G
tZS1p2mo9fBabZFrM+SSbRo07nshF9C64HnDzdVpeaBmponI1CrC7AWLkDwuuJ9P4OzC/syr0h82
GRwL8rFZiLV1JuLyOYtyxv8O8fVxKgWSUtUk4U9FeBZmSUDQdy+7IHxzTM3OvGJ8fWK9yT9iYr0W
1uQDN6Y16k7u1lbC9hiA7K07ESbVY5462Venr6DBoERSa3oXHrLqBq4u4DfJXeDU5IcZHHij8EXw
ljZJxBwt02hp4yW/nkLqpmFAqkTQprt2cgf2fUXe46OgG+wVYylCO/GXa/TaROo0ObhCtiMeg7/W
aqV/af5RAhE/FKckqNf3ieegjqOhkh/LYqkMvSnPXwkDzx9V7YuQ2Jen70PYSHbcujOovcnmrbXJ
OcU+R4OTsLsNNKgg1GvO+26BW50dBA5EclSlfy7k0L5HhoXWOeHL+8FBCDcEdhyn+7XM5FniYM33
VQsNAf1/1LtGJ/I+8I2ld4NfZxdRLzyS3SUpMtgcfnc/MX/8mJzbZU8YI7I2dCaJegcrEm1xQqFg
BY3wS/1AwBF07Rb0Ju0vs7v1fQVTFR3K+XUy6WDm8xZ/OOZ6SB7L2gWDMblYLrcLqOI2bttxBkKl
cturNrMrBBeLPXtnEmbWV8TmKWL8Xso7vksk64HKxxOqF5+A7E+q9w3tTRyvhqW7aZkl2m0YubjM
r5XWz26CjtZvUHccxkXA/ITbCU6TTWH3UzsXN7MSwAkdiK33AmOU3IcDcH5iQKxL1EOlcMVuaFDi
7m3WHsgEAnMa3qR+Hn5jbcfv7baq/zdPmA6oBGnnkWLPEY7nz+pAQvE2tdOp8O5KA8CIxmXV4ndj
O+1i4sfM0YjDDMpbf1TY/xXhYxoVFkBEmJbok0nyI7bqjjUC/oVppOnVZsr9kL5hPb83HCD9I3RU
1EzENHDDiNi8cvosXI5IzUSt2kmZY0ERQgFds8xePKKzxY2fuf1XrgIV7sLMqWAq90H23fFg+mIW
paKrHdso43DNmLldmpGEqmI1+RtFXbAmcZ31cmzPjHBueGIH3JGvjXDU8vUrX2nvMvEiqv9Sx2M4
0I6DaK4VUOp6ioHaVnOa6CId/ZEOXrEt+9jUJ1qGGnMQXZNd3BrHcXwd5iD0VwshNIP/nwRnpYYi
XnPWDbrKHDL+bjJ/IUd7DNVO1ywXA888ghQv6I7ny23rGccQiNapf/IJWPQBqR5Jt0eO14Lgcsp6
5qRXpV5Lu+DvUT9huvt8YReykZUVfkUJECumMuIFmwa7dfkwp+VAA0uZlN+SbWt01HIMXy0Vzgar
YUCSxq1b/a83HvmwGlgkP4wFiZcWaA70O7B8oTpEQ9++4FhU/kbrOQJT0ciabpxULfJ1pMHwZQbV
jY/AjQZzdBYXjHVKiY45RASpu53fNna9HeXo3iH36JFHAStXOtiw6/Q3s6Py8TtFYbX/WljVBW+J
oYKvQ9D7MLtL8JDOLFvfu3xGcS5cu5tPbRnWBMAhpbVVzB4rr740Uuc4bJuMfDEzhUmJ324csn7W
hTYZbi4M0vJ30iPEPz6KVV3yZnUjQCyDj5KcFL1/M4S4LylRypNiM3p+R5UUFKdB3NNtzxjYwftf
4W9mASY4tywL3B/zbGIUtwwWF66Qetl1dpUoIN2idOd7Hi1Z/ddH41ZHj50tRR+ahf4GalDaPJNn
b82TUwTmyeBeZUu1TCE3eBsAK+RazWcg8GshnlcW7xmv8WjKXkE5R8t7NhRTe7GdUYjbjKpvHnec
f4AnEBVIbjQ2PuqMaqJwOxmQTCJtXP6vPRXqniVCAeGoK0q17UI3YFT1EVc2rNmT4T7UyphjX7Xq
htc7rxqydvP0yzaMOiMf6xF+A5PgLdONUK+pKRp5O5c0hm5tzf/xe6WL1vsgRerIRwnKlW8bNzIb
V8hY+IZowtL3PMRbRmvinfhCqbqw97PW6YFpPJdxNQs0di4/3W5qTLzDF3ZwdqBwjbA7JmZmbwek
B2ZkWi1T/0pQCvBFGqpE36EGtP6u1azXP/XKPVLxm4Ht3WNnqPJH+GKII16gqzf8kn2wGXsz32fD
DNGoWacVdyj4Vnl0K79bbtBze/HWDt06bS1fBTSTIHmT4Z4T2yn+oRMs7kkRtxgfBgrvurfWDbhM
WKOw8fAxY3PR/85IuliJZI0TY3UGCTxUY7OnBnPGqcOhhMjRBva8R2oG5ai7GZTLsavG5OM9Ukah
wlcXOBd5V1wYyWcogsx+AmU4gftyE/sMhEbJO435ZLhUKLUH1h5NgwEf38KJVAnQntVhIfkNe9NH
yMHzLKxTPllB8cLAiEceDn+l7CmuCzIsL6FUjfdC/suFHsgKjvQeHkgrHgBWEBYkgmyDNocZ8JJj
gwgOjPv2EVdEFb6g+9HB5WCpzLddYMTDzGHfHH1gB5d5Tp2XJCrl/WARFNiVusnPfmOzdkOuSMGp
5DXDUjRy6VPeMVWXpb+GSQKNbPZYW8jo55HoDVlekiLEDCYDjQdH4WidVuyQGQlGGxThvTukavpy
12E2dyhIuDRp8M7dP6WDYPvJPVX4OzyeuD04qfi8wnWFffMPzfB4LiWbBrrbKqmmmlJ6QyCUIVcS
iNhIj3fzWbDf6m+bFuG+7bpkvO0jK8IMaHvZJAmjRURTFco94QMo0lmEFDzik7p13ah/wd/UfHGG
lclXxMf80nJgmVkKUSKi5Gvzj4gbnnfIlQL5aFmWLDstbZo9YsBe0+0I7mCINVRXaCUoB7csehWa
HL9SXsW9KK6PI58gV9xbtdj6hdfXT4npBmfvrTXn1HHBtgouZV4NfV+2vPfD2g/3ZdSwKPDDDBGi
mRbwHUndR1sPPYmrLs/ndjvxPrbefLa5wcc4Wq8pYRtyFK118CSvCq/hG97QAyHC24qD3cRGx215
rSuyRYKRNeqsgs6XZSVgPJY5yqTqEdNCI5fLKKihZkyDXE7nRlTrbiW5ELa3bWWrV9Or7opvWx37
oWBRbN0qiOjeA6D80jto7nZ1CA133FsrGK82owNfDshcNJWHYvSjzywL5d8Q9zADwRpNv2Ud1HQ7
DLoTVzNg86zGoKZsk66dBidOs7xxrsXOYfLJuXgNLikaveaMYaQnpXVMWF6SuqadJDs5nQ9MCHME
CdI1p2zhkJO++JJ4FszzlWlg7iP8ppBNe/TcXW3yNI8DTIXFobL7nGrPuv+pospuOWdbHZ5Jikzd
Y8qw1u58/P2XPkLR37JUt2f2iZ2YIaqS9MbiXFb3k+l9xCPIKPYbBBwodMCpOQJOshbrZVkL2LyO
G3X6WAdD1++Nzb4dX04vqphWV8c6luS2OaC7BUwuqANjEFPFaKu9LQk4bRMUsEefORKAKKjjYcC3
qnOuQ2M15t37v1ym6JeclK2g5u0Wd/1yYhLyslsh2u6Dk2k9HIQT+EAQBg2PPRXZsCWh1RHIgZi2
d4Nm3luSTpANXblm2ddDpPJTnbNkhHziRCw7uWnazRjMcjkkSEv1ncOEsN74fjD5uzGR4lrrkU9F
exR+5j0kevK6Tz+nJpquEDPoA0KufEsoDYO+ViF1ksgOgbDBkaedIBfWOHNcEuK1bSQTlRf0AeN2
lKVB9+gZpzp5QZVbUG3dYd07LMe6h2Bah78RllfUC2NCp74Z2tRstbiir9kurdvJYk9/w6IWZcNq
yTY8TND46bkha/FQibDL9w4Dx7W4pC28jx6/PMHzJbe+HNcm2obI49U7jHjazeMJ2ER1RHlYn1aR
9tFyECSRPAZs4vmCn2N2EeXd1bJucDNhDanrhFEzDSwkWBh6JD5VWex5nFgPmBc7J25HUtYRbX5l
UO/CwJNT3GSoCRirlcvJVDf6jxnC8sZf8GjFEWv36BBoN+ihJcHyCRglJRNubOpA8QYnCSBPHKad
BVt/wItgbqATo4asIAdWpMwgi7C9NsFSWu8Z9sMbpSu5xAF8HLMP2RPNDB9YBpgomYQBGa3j+0oe
qN7jwoOIPGqQRFiH20cecPYzjSDJ+qh6yYCHrNk2zEoLcbOquyKXfb+2gCBU4wdFdfg5HCxEmGGb
5DXBBPcHHVEU/IYLCwx8UcI9tnVY3zu91361zZUWsvYgkvsoMu6lsAZe/uMqFjhKRWvf1J1j9Hdt
51H3aJNd3DMwd5zpjR80L05X++lZonFXZ5tF2cHLXYWbYmmE/dihHGL3cALx5TnXKyUPxUzPX+u3
cE/ckISnAXY47wKaSBImE+2wE3ectNuuXQrUm2JIuoKQD9zs2SxT4m1rnBByu/ArlLsrO9XjEU91
554TlGl404+qeFLGnuyDpync3EC/YMmCpAY+YxI2GR3Kt7WVHNCRAzTDIU2kf0gmltboIIO7PnmZ
Wn4ptgj+9oxEFyiQGd4EQTv1YVByWl/xkTNt+M6S/CrdpeOtcqzkgQcORCw8yyMYMRdU68YdmfJP
/1eCfNiz4QWJ/V0l4oeaZrqd7Z4syQ4wOU/Oussa68saCPUKocrwvsxy/42cR2t/oqs24dPc8JzE
Rcmr0KY4ee382PHtdfx0l8m2EIyurodtlvVhghGE1PJm5gSAOb7OOnXK4fDKF+w5Higs9FDW/KtH
3Bt2lAIYWDgkpaJSAx3Xvgsu3eYPwKf65HSgVjXn2ZHpvCXkX11w+Q3pLT9R9Umas6RjY+jkRLtD
O9zqAYQnTNtumm5GJ6NEbpO5dcoNzU/efKXshYIPrxsGwcGhKWnkYuWKTZ0zET+L5vdlwgOh5fHs
qenZDkEJXMj9gYkZybD8AXMQhTwD7GQ6KRUuzbGSWHX3HmBOdc6Y8Pyj7frJbcVJcn3wuhW/xyDX
JaUfJBPpiVMwRuyNjUaZnPtr1/YDdoJ1Pdi539n32oU5XgNHQ9egU6ckyNxrptSGT0v0sYyE/9i4
pTpf87Hrrr0KBIAy3IcAcNVfYdilbScMUhiF6Q3fEv5zziSCA/S3NkzT4aWc5mH6Ga16aEY8X0qa
pzbMKmun5uV6oQsRcHRgknpJRUkT9GbmQvpCjLPE59Xc4O6gHybugzPnOjpFHYe1W8rBg/NKk4V/
wVjJVjDkFh/fWWLq6hBVrrXE2RCNMGCMGrZgU6pxN7C04G0aXhOwcRV4wfJlkmSAR8zlu4xrHMl1
frXgdrv3PhgvlGf6pFn3bztjkX+/ntluMbSr/o5dYjDsWw4VGDCyioM7XsZy+RpNo1ksqm7+KeYu
MQ8+TeTktscpoieH5y2pNn/2p0c2KY6D9e5qreKVk93BvJQ1GzgWauj4dGjFwjdz80hB51Adsgkt
MZ6pDDnb9RhQbzGPPEXLvOhaHP+tvL+mcTku0cfobYLFqa2Hhgoys/HdgWaVsReTu7dnkuAQvyh8
386+lT5T+SGcM+ZeycfQ6VTvFQSBl6WHpx8DTJfUpSxThiq3TDKV+zp3rDPFSdhVRAGLZ4cKyjTV
jaHTxwVVngRwClxN9HEUhVMbqMGprbYr8Jxg77J1+7ajwiTIEdFwxzro6suEPrtNCWKvfBsLfD4y
H0wgc6bBgbGwqJs9CxjUdaDiV9KZoDcyliNocbfvFkXxjNvNW5a67UNaEMWO+2TgpIC5XVGDcG0E
Ng6AuTgcrck+O9Dbf2RX6/Z1JPQt7lF7bRH3Qerg+gRQeIvlsLxR0BXXeC3IlFGKVhfzmV694q8D
ECjdp6DOblyp8hTkgdsvr03RWzibx8i6KShRCi657a7ROc/9tgKQ5S1/I9Hp/J1H2fRYR7lsz/Tv
EJPdSASyxyJyliuZ2J7ZJIYT9lGXEkuKy5eOw8WM94xFlMOY4+iR8CxS57hL2qz9IH+4Vvf8mk1z
Jj5HL5vJwZ+d0BDJE3CZu+a3YOThnaGDoUYwJecUh4IV9pYXDdK81SUztdwNDUQM1EnlUzZSYmnv
iN6HG0cTqwoB5dr4a/P2XAGPBt/DNuwoexonYAeyzNpqbFDlbnVAha+YAuURlTBYXqtRkj8ZgDYc
lafKNMbFfu2cpPemfRpTrDtBNNfWc7iQquTxhtj3wPrAe7Ra9gIPKd8Q9ehZworHI7t6kFaBP7VD
8fpqayqGN92sNLYC6S0Hy9T5LXqy8A4FT5DzbC9zhisE+OZd5PmaohQewIVL7NUPm3sys/YhoMQG
RGXbqGFvMrz8z8iV6QvFqU13bMrQOsz1SPmI3YfqXIbsGx8X5M7ii4S8hmsXBmv+qwqLAlQ4oFz4
CKRu/z7h1jhLq7fpyFwIrE+9ldaXeSWQu1lU6cI1lmTq45DAc3c2Gho2KljkV3uprQXIjqGtgT+Z
geo4fM6tRaUDW4kJNY0aFT+9n0DeLWcoPgDYM+ie/4AdamxM6HpP/P4Zny+UudyVLhQCrARjpd+r
KmmJUks0Q0EnMRtI9JZmx+tQeYeRtw6hnHHGZqtMBXiUlIW+1A1a1YOtCECxuyA6TANq3u7mvoAz
iACyMv6C7aXEch6SdZfMM6hcn5WMvHjQSx+yicq6uMuy8n2sw8Ldh9TM57Spr/69aRwcBESUep+g
4hW6vSLlPOKfQeBgp+vihCic6A/5I1g3METG/q5lKS43WGq6PzDoMjZPyZVsWDDKIYxNhGesoCro
5ys44m18AyHhMZptbITCLrrHlqnMPnJQEO/+oB3k4SKcjzm+7vVhsTFmYT/Dhk2QerVvMBzRM7ao
LoyeMmwBareKQrEWHsU/NqIzxzuuvF9G6vmMRxTzsc2zGCrKpOx/V98zhZO0KLrnPuj0YwjKyI8t
a8b5gzEtaj8NPV9XGnZPJZEuq19nyDGvx0x24R5ai5e86HDIzg5Iy+ov0SUX3hzJV4GJjwpoAIQz
m3kKut3Fng4a9MTy5nGYtX8Tx+3zY4jViaUg2WUQ+U7zMiU+1pnVy1Oiv2lP9ecWuWwab2BhhJDk
SRLtVuj7pBQazzwPMECYtKLMRJ9U/0ngOgIQIFCTJrujU8FwSxsX31FmSZGDqVxyihdzbKQ3SZgX
/wYZYC8LgJ5BlKO3yCGfcK3WJLfOUCQnlT4vap0us0EsjlsaW5PYHmtDQyIZs3vBu2Z48ZswaTdD
Pzb5oZksDxpEtKR3SGp8cKE0XXqN04qbaIQBuFHJSlxgxrzKc2rK1DcTtk75D3vs3TdKU3l4lBWg
j6MerP7QegT0D9QSXCdDC6H91Nd9eVwU5v7YVHIlz5c66gaQ7PKNsaeu6Itg0rozufaSbTa0Iaxi
jfV9C/zQJ4kawDnAX09jw9FWoUmpH/ASqvicukz+sS7ikQEmREdbTszWF5ZoTo9Za4NuTDxP12//
cXRmy5HiWhT9IiIECAGvmeTstF2e7RfCrnIzgxgFfP1ded86Orq67EyQzrD32sUSr6yZPFzrz/T1
oFItn5Zxi0IC2RhgEOdIYt647NXaKH02Zeo1d5R6M/+hY3n/QdYbgFX1jn+IwyAA7aUqpLcJTvr2
RHwghrkFzljMKJ0P7C0YMvcFzHrAhlhhqQJJkzigNnI0gisGjO7IdEMPH0mgfV9dXMrk5bNe5846
zSRvXntV4UJi0ijfFCIWtc16SbIW+IIVeKCxmh71n0o1ekCiL2EAiLBDYEPUhzyYsIDYl8Ozf+k7
0siOIM9TWHRdPjq3KAMJAVb0DPRY1NG0O1NBa2iHY2Hhc5jHm2NIBDvZtcsDFCFHIowN+1vfhZN6
5+RuPO3BGxALg/geDncziaDbkCULg5QLd7wjvfLGskKYS2+yzBZ8JjdfI9YIYxeFZuneJ0OEEzUM
WrQdEyyMB4HvjK+wc9EaLbQBn2PXsEzW6Ig51lElCTT8pFRtYtqZkEjlfniCZkUWBT2phWNNOPrc
9UZ1d4Jm+AZWHHxzsEXd3vOaputlKSb5lVsFXTupHP16V+SL+O7JIdLbeNX+a2+Kmq4cGz9BpJyk
6RbrdLWw4Kcd2IFrVK80xwm5CblrtQSKiPB+LsQQXPvScEFDzLBfU9OG90yqi4w7Ly2Zk9fG3NVO
QxYUyJRp361Q0a6FybKH2TZBsm2bjmg9Kx/r9MzFUzxUtK0kP9p+GFxnxqy4tN3B/S8HvHGw/aVA
qh/2dIoIJdUZAubMYeHE6SOXmTAbFtnK3pk1Q36ZNnDmHJQwPE5ta33g5Hf+BmVLmiYm5fZA+k/5
qx2r+akHstIQIcG3celk87yGMpvYjx5xlcCFpGOhwoStRzPsLEwptr09IEGP7Z61buwOBLU2TG/v
JrLbnC0vNQCoQa8o+TY+D+8SJevijVstAfZEtrGKfcMgz91WOnPlH7boxbibRUH4lJ9MXbxbV9De
CFWtSl8pGgj5w2YZJs88MDVBh0wv6aLceHhTRUMpJnJSpHB7hwhG7YmXYlcH6NEjwAeYxHsMvr/S
mYLXgrKWMGYQZj8wJVGLOLNZxqs2jdO+u2z8dn5Xjh4jQ4vFCcz24Z0ID9hMChnjg9ApgnWimVHs
QNV6r4h+Cre4LoBGZJz2HpuqaTh7VTCLqCBh+daPetPjIhl2H3v0dcPJ9FnwBM2AuYFkahHyo48E
DGd85sQrQdLZEEhBl1+HMZGJmEHT4Bi0no+Ux8FweSIaHB0y/DGHZD8SI99cegjrB3lxDJLLdN11
9kyS/HEnHzk1c7sPhD4IfjwPR+WOyVPKkj0pZd2/e00crie6tXGCKtqEoNSDeBVHzFfUiyPhf+IG
TPLKJ5I3lodl9GlTUrxmJ+xtSbXXBGQ296y6ggvkXY+HTuHXgbbQwJleyakpLxVUNvsQd//nsc9B
AJS0mS7LQCTWLlxj2R0yCdHjC4G+82BmisLIJgJj3Dod0C6qrwXOxhYBSEo4yWy0X3YbPQyyOGAR
nPBAepbtcHlJuzy0rbv+mRzXZ/pbmP5PBbqNifHgYd968wQ5AN8VdAp1CeHKwhEL/WS09WOQSuTU
EX9bvVhc14XN6IKZp8sylAvRgD8KSpKOVxADPNjZxGzfRlzzDE3BNHsDLPcPhaVsdsM61xfdl2KK
PFtiW29WCpIP2qI0ObA1mBiFF05/Dl2AeRHFhhvuykH1r/Uy0h7oVBiAQ0vmHRufmfPO6Rz1D3/w
yOE4cn1sdF077/nkBJc+zPKPoCHUYkMky0g8Xqfa76YTdNRtQ7wCybcoZjYeCzI6HHvwHic85ITj
+U0f7Iaurxv8jk1xchHZjMelaWZ5YDxDUhAlJIvbuUBkfSChoflciey0PoRYiFa3AOKV9DPxdCSs
dH4M8fcisLDaovm2LBS62xDiATWsapASkrlnMfpIu8r9gmC7FqeBAIFrD1tl3jjxMvwH0CJX0Spd
nLKrwsx9JHfCqB3Ts6Y6T2a9uRZgL6FmJfQtZL2Hhx2tm9f/9e3E+0l1i8s7sIZyxVlH2nM61dgk
MKiW6SmtbesPxvYOP1qA5OKOPIZYXKjPY1TQi9Ma79CQmZWcyOQtI9iSyDW2QI/i6hiGsEguxl0g
0IAiQMgmGWhv6Wiq9MLmdvkTZzykR5ycC3ezSgn47DyuUCR9IHT2VPbI41bftN4zjjhSOqtkTN0d
ziMcBAhVjYkA8JG8BFSNziXrmZ9DQHfHNNv5Q3lTC4MoWuZbC4G1BEJJt36E02i8kyXKPvtbFAXu
RKvqHMJWwO+j5dtQP6IL3vDnQOzt2bAWnR3leDncHbFQxO2pRtLQVrRzKwwInIEkRfE/jvBUodaH
DTHsqPbD3xEZ6XC8iQIGdnC0CxuPtp85Tlcm74lbM9J8UKxh4mfi4bBYwmcM8WzykiCEuSxlr91f
qpA1309cUL8N2TefeiAz+xQGLSArw4JmRdjgsDXhCazDM86K7kwKQRKfddvbz0OoKl5LthX2vsRK
Zc5kRcz/EcIs/sKsqcvbC1MGO3w3iiXoEOg16gREbrSEVn8Pqc1Yr86ECypeMqYMzBsLl0Y5yZBs
MR0rxpcKtoy4xgmz7H+6IB7gsCBJ5DOFYCU/eADxXWx7JNfxMeXLd346NQj7tGSo+Zhv6dkqj77v
igLfqiP/o4lu0e7PfEXneFYEx0aWLQf0kZIp3D/LyynAA949whHivhMn4Fd4iS2kvPHRXngozzFG
V9wcDuJRTiQH+nzsCal9gluJ+tiqmFHuGDkzoFioKSBO2MS5lsc1NrpcQiJOLXXV4JitC3deuu6S
ENj6DuKGUk+23bJ3xukyZXsx8RPfo45GnGV6rzspy1LuafW9kpmcVLi0JiBdLr2M5bX7pPXLe57T
mESziSk9wOMC9ow/VGqXAcaSfKQsk+ezSBHhMSP2Av+1wt4AI67sfJcFcTN+iEw73y3amfClx5gI
CJ8F4Tk0/Ui4rsr9J855i0SzxTBqBUtQ301akrvZrhUyfeA14bFnSUWMvT24lxFk8HygxKTZ1lYQ
MF3E0lJFXjBLb4/EwC/f3ZzVxyk1lOQvYYrqfDMOSaquREsggoYmrTLUBXml0mdGsh7Ne8GgQB2G
Fmo3o93qxqQIPdCsoNJ9djfRmlj0rEjmCTF9RmAlq/sVRFW2Z5IW/9QNfFLsisjR9tVAJOa2sg0L
KVokYvtmX88f1jrNH6lvlHXUnvbllZkaNj6klEXUwSf5V49aImdUuStfTW/b1qbC1m3QFioGTSta
hWKzTAK7fD6Os9lVBN2E5FhJXR9ls4bBDjwnAS1guTSm8IkspHMyFsELabX6noEaC5PwJtKPIKj3
JWFAKK25d7T76eektm8oohcgobGHgJHEL3o/4PuE7gQi9r4oKThn+pr67OAsjDE2MTIHBLcloUaH
KpRkzeP4hH3qDJ55RJEdlK8+w7xbjvDoXPi1FpfzEhFJVMQhyE3XBdoblnopP0Oc6wvIAZ1N1pPq
a8Qv2Qh1BdsvKo43CL4KtiBWHnT4BtGA2nVj3meXmGBnpLmWTIvLoo2sP1fljvKbH6qLv7XntL79
XfdsVI/Y05Nw37i9ez8EdDV4wNPE2k4FlIszt9AKjpLCkL/TVrX1lAOvYmiz6nYdnk0jmgJN+AiC
4DwCLFP70WMwdmZfMS7fqVNMHze0KewZs05MI+NYRHAbUskgx66S9ISt2rdAAmsfbeiQTOJidUIF
25kIQn2nygkLSchgjrFyJpPaEIHGiQrXAhRdurWLLri/7WLQMuVZBWpyhPC1Qe7rX3InTggSB3GD
GJ4IcTplJFIQX289TTOtfn6YgyqXOzJweKVUD/UFlGKjpmemzwGwoSXkxIdnYpntnKBkQwEbSu62
Zkjiv4lTTuEf3XEf3xXzqvh8FH82fMjVuPQvJOJ1+R+Fauem2RntmFqCtBzszKw4TzUgLNh8oPow
2+dLpkBc4VLe+3Po0ERALdaI/bI4PjQqBdm/sWc+p5t4cB1GL+IcXHlk/GmQn7S/8x+h3NqGTJvh
TmBsps6C9ZJFa29J5PJ+4TwTwb2S2GVKSB47vIwVDzuH7YZoLd0cRtW2/qsMM3pNVpTrHl823ocW
CNCAGJz9DTspw24/8x3/lUMXjThWYsVb1vkjoYigt776yXf+pfDlUBtxgAImDRkiIb4Q4j1lHNvt
PXSE5JML7X3NWUF0NQUK8fD0nqRNxpo4HmAnXKKPaIPI83Lt2n1oF+WRqwbOmSqy6X1Ot00br1OA
D70DAOEUYSZ2C2KnW/SJ8sRhhdj6wvqZ7UqN0ro4KAYdiMOS/+ciQ/HDKzJ2jjjL2QlzePSKiOau
or5hbTgQUzp0s/xCmwK+hD0apsMlYFoPerX1yktYdd7eZXRBuEtbqjmioHQ4b0mkQ2+u8plV3Dgi
/+JU0pDa8UwwkubSjrdgNpLfbBAtsYvN1H6S8ev+GzOy+JIyzn7ojOBcoEz8lywdCQ82pvETniZ8
9qSQ59YPpzMC/7jnIdxROpL/WVq2j9CsBEd41zQSQJ10x7Y+ZjNaWaRxkMvvU5rwr4oJVh75nZ+/
CC0f5nEOy4cun5073x+Lebt0nktSzOLDdQwXS7jHVs0S9gdLQiblcCAyjggUnM9074Pas3FdMwjr
I8VPWS459WnVU3WB/VtNjR+zoqsEW4QsEKZ9XfzxtTNl19FZi7/22kh7V1UYHkZ+M4tmaEtXv/4U
C8rCQ7W6et6iWSV/OxnpFM82A8F+W/t2rjdWoRqEEHUl3rupMO+t3frtvgqMHe663LbcS5OE8QfP
xNQeAJt6yftUurTnvtUzNvf9RV2rhU4jClABkhU964SwpzZ2Fu7d2HkJA0NEnQ6HdXrr8LMRnxt6
4q4h56SKIJeQD8o4zJ2jxpbpW70I/FhuATcDAxJbxzCaw5tTTMx9X11xnDTUuXWNlmexF3ERi0di
tcaKCi0jSEaBBi6vqAhfBFZA8TRhzMouxKTp+oth+gAouksxUC08iXNcPtEPJx/w+Bi5YdBi0jX6
cSK3XiIszIlJhQa4inqCB5DeNQqw3LZLG2u4W2t/1NuFbih7nry24xCbfS+MQoRnOAsnhn9wznCq
zIiPuzYuJYf6KDDS9dbIz3hTnmBVYewKG4oHfLL75FA3PXZYXZKqAEQdWJNmudEmORO1XOPqabVh
ZFlnakT+a6zARjSuWfHld2Xv2o04pMSamPWKDTllTdta+O+7R0dnrb2nH9PN21KLlfwu19VDuC+y
uMdYrlJMy73C9PxUaTnywYKag0KB9HjEfsmKO1zO3Yq4cT8TmlNd26BW6i7PBs7Hi53IhnwV9NvE
jkQN55wEhKC98cCyfhx/2E7N3kfM3jR/69IKhTNBKMATtnZPtG2Ud3qt7wQjfDRmFXNduGFBPMCP
an3s8hOD9fJg1/zx57TEBQVzjQUG8l09etY5H5leH1ZRpdljW6Lg3DAGaPmPKmNSqHYJAQIo4afu
brDncv7Mk8Yhhs1aJMENoqy3oZb9hUQauT4LwHPuWU8ltCjLXiYfi2SHBC+jMCVElIQKJg+1WiiC
ZQuX6WBYKvylKzI4BgrfRnpGaYm+iku6BguUwBGivwIneu5YtI7beHSdla4ZxnZkg/wEjaCEqaOh
QVkchQ6xC08iX7TuNq0iQvfaLVxciMAGCE5XlhJqfModt6+vCA6W/s0z9MRMPIskiTxrxkvoIs8F
ZqKa4W8MtTi579N4uKvtsXtB/C2qo9s6BicQFhHBGKEh1GZxqQ/L2mFC1Ni1YD+UtcNdPo+AkUsT
zyhQ2umGCGsgR33WOZpZzEFF8FPwfpkdpFFVEs9CIboZUshiCFRFCBKdL0b6B7cN0XpnsHnVcQnX
niUctWK5RcdFJCrsZjxKYRYSusg9SNHGVsbo69w4NO91C12awN0ZRWFBAEt4KgY5Bh82w9z3Bj0w
ShikOde0zLP13pomUX3BHOmyRyIQOAnY+5sVkXhXhv7zSPfWRsAXzHfTWxTyjUdlckQlH3+gGNYn
8GVo8VHLCV56mqy7qWrRNg63Qo1wR+ZQL6whWv8CYRe3gUCSaW9NO9vzcURt4Ozayh7UY8rDi02s
BPlxb42EPEQz195P0CGyhzrqjSm+SEaOm84OVB7ZtS7DM090++iB/LsFNhj9yb6k7CJP0SGAFumX
88z3LbbGY9x816I2QMsBjHa4dFon63j0xtWu/q1esFhn/ga/es7sdn4k/3UWd5YjvHcqQ1mVZDjP
OfxNcA0oTrY67wP7fa7kvBQHvosiYT2NqdBj3kjQ6ZdO3TEmyMbP3zIWrIStFbx8mPluRPVn1phh
ylI8rIfXOE+SDs+902GthI1X2nuPCq28spSO4y9e3tWFjsuaH0VDmyYiou+8GfmHyhCajOup8yu4
AE6efw8FBM/bWUlflHuOc4OfFJ7vRE5QMu4by7hHWTlmmWyfDf9YngqPU5gzlHm0fGnWYT6nYQ6T
oeVuIe8mbzp4ZqQwQphIvdujVuTqm+ZM9u8VdtMzT5hBWz8F+LVI36A9JFZdgv1NoBL/4M7y5NEP
coLqU1D3+r1kn6LJneJbx92/2MjPWpiDewft+LtHZvw9AgcCA4Ff9WZP3pgzIL2I9cyAxK8GBleB
fIMZqQhuKyfLfUW5L5uDQY5kn4obEohyijyjJ+Xh8hnNMJXHEhp6uss9W+MGRTJ3MalOQmKV8F7s
XBs/IKWLFZ+EnnEe9Wte/PCSd18G3zt4WSXcD7ZKpNMtYBLDQ6ocopvZremP2o9tgmynPnlb22p8
hDvFPLvBA4HojXhpfB+NnOofqrLQ/BaWy/2iPcIxo2TssvmM5aR6qsMx+C+FR2IIZndMgEQ2AJWV
p0NdbBGMz+ubP0vn1JOS5m4tl85vOzCn1Sx2uIoOrFljBML1CDYlqz353ATdUuDBAlHV2eWtYtJ2
5bLOuOWqo0TPZ4aIhI2egmFCbFPpqar22TCrLiKwHSl6DKKdXGHkx6T+zpplchomDcKZLmOiCa8S
iSO1md0RWTI6+5GwcmtXeJ53dQprRAmyuvkD1wv7+Sl0HODyne+xzm9m1frbzOJ02hOrMgeHePZv
sPAZf/3wHhc3/FDZBUmHmkdgz+wT038XdgaHLYAohA2YeIQJV0LPNNVxq5cauQ7vOYWc3BjsK2Bk
MU07/ZMZQ0QCGxT4q3OdMBj/t2aww7edkVaxrRYmPCASCMepwLwlzzb4dlR5Ilze2PdRQQMFtCBE
AmoHWJrZDcJe31i/fd5mF1k1YXFu1kSnR0sl9bUuiM/GCthOk7OZs9UlwVsy64kmbGafM7655Jwp
EH1vVA75ZRRdnd+MtWFzNURJiL+L55BFhXs3hsFjOd0Hjw2g7gTrQrtlquzBO1J58ubaWG4ObQW5
vzpB+q7mzwnHAKLW2QvLw8g87QlkYEC8aE6b0kyVLT9NPIzzldwfAj1RzUJwBs7fEAg2YM3fBKmj
2T/a9V+8F8GVwFxkDS7ej2ffOKQQo6SQ4iGwGIW1J3sVK1tPiCzjfW17gwv2rKvsR2+dM/fgcRuF
CMQtWXR6P05FaVqk6cQojNDEkBVSwddeIJYLsdAsxDel7ctpA56hsGhWWOyzRGxF8A+vVCD5IUiB
PqLSmXxCjxHsbqqsZ/yAy9HAxxH9gok6s3vI9vWiwEpJuiV8eBUeGCrP+S7U5HPvpRHBGdRE/DP5
MDajsbRd/UEdOeUk23NWfDtQM97gmozkhCT1r99N5lDL2X3DqOH/ptzIZF/YdAQ4x8nqIu78PkRx
AHShBY6HXWVu/qO/npbjLHL4fZpEkDeU2hz62Oy4jdtYsB/xW4cpTWqUF1/gBq9faFXWb8ya7hec
Y34ZJ2DZw1wPo93eR1h0y9bBipeR7rIe15GSYYvLBENTSCn4QVC0vfLJh+F8JJpjvPkHac4fmCbn
6hFNVS0Qv1BxtVcvc9R6B77QWiI8hD4uczJVgAHaNxBXV9Ml8W77kAI71FbVT6uV6U8aYhPEA9/N
y0sM4MqC0ExOypMn+FP5JkaryYgYBT7Hp0Zue4XoWmA2nDr/adUDsRuI9zNyrEfcbrwN5CJnXKGv
rhbWP+zxtnv0AZaJP3M6xNzeaAxIUcGt1kSdW1X5/U3z/spbQsBMn5fLFi5O7rCgXYqjY7cFDOsi
Jq/rLw4XJKFD7MjjSE4Ka9NczncqzHt5yonmBNJGzQ/eHiMScStZyDK/ebPKvKIRy+iaSbTFJr9z
p4r0HTlOzgCILTX6a+6czo/c1h7WA+vcYjkHzLXYyINgrv+hLg75IHLe7+azUpAFD7gNXLO/pQUt
b15hTcM2L24wUJAXxIuw7Grj8MnNec+pXKXCSYbpH+oSwWrbrtBk1m5yFCwb0Vht+JAklFNnFVZ9
C5kXJXq8v13n0GFKorUcOdw0r67tvNQs0VJ2o0tfb13i1p3tSkzn9FxSyad7wFriqUlgcW7E7Vtm
3FkN2QHTTxEy4mg4UctkMOiLTCXuhAiqI+GThFfQIq3tEZIP8oGc0v4zX3wsDiEn7XFC+8rviyjt
EUKNin+AkWU4ahLVUvLEHdmALJ2WK1sNoizi1LOAYU4e6K6AI/fVOAtSvFHabFFn5XagGwdr2QnH
bd3HdJlWbhv8/UiEUFW/DKmz4E9cs/Y6Ca7n0NEm3KfSZjLFmrZe0f+WktRblCDdE/1Eh7UXd9Fv
ULVueyF0wBBeMGfjHe995aPWFfoFuQbx36g86F86qzAxhMJlTHdj43kPOdvDFaAmNtKsa9efhvc9
obsaAR0zrPdsvJys/+wQpvkmhqWAH5bsAv+IE4fNeO1OQPha2j+EWG7o5AeXU6c+9XRh064DvVyP
e1YqmbPje7WxwKcmYONUju66a5nvhH3UNexf1AGtx8D5KDIYlfaTU+R0eW3nWdZhaNylO3hOz6fg
ZGwYeBQTVCO5tYjXUXqmpNmy0CdowcwpElkW+7/zWuqYWChiPJCftZD0asDYKK/M3POKMVktn5Az
Lst9rjFd8SzDtW3GSXOZEp1wZUU6MhAdOd0OYBO8b1YfDKVn+urh0NYw6E8IKdFdZQWcha2Hf+Pl
Zg9LuZ+tFvNEPfXX3KLAfRkZNR87a3YGZsPJQNU4lA4SwM1aJ/iHUDkMZ2NxYURYYzg6CWCrk7Mi
BRd6fR8kD8zagQIZ3Dtm5wdynV+nfCBEhbIhhVeXkFD5ERSivIYJdANymfHTYONGID64csuwlOM8
ttrgRyIzAZHXouyNeubljBjqdPyzJj2RJ0wegjNRHOQx6iJOLnZhBeFbK8bxWBIKUmxUMCGYIBps
QWMWkhtFP2i6VYr6AMTTMXfsZFP/CRoSSF+m9MF9ZQuSqxoca79rRtcdIas0citu5oWjqtIZyJEX
0oVbCFoNaitXHnW6gHUdPeIHKIDqINhTv4zmQROTtCtp0P1dAp7DveuDsGt3HckmcjONQAr2Re5Q
cU2Z7eenGU7ab5vM6O4wKULeJCjwv25NMNGmyofzDceFiJUjK6lsPbWTgVCY5RTsvMmSeHW4WV1y
GNjnsOj1W67oe43KxHf5Nno9HYui77/6fB48dE6kPt+yvoE8cG93Y5/pOxy1bTAdFfF8/bkQTmmj
7uE6/bBbjSehMgCKEGq1FV+NcWb2nS1Oxi3yd4iOHW3MNyinYkKHsLTLhFwT6MtnLMrmAF+sEm8S
iXjxBNUj7u5nyFjEs8LtBzkIhFHdQlOzGPOdw0Ka2eIKfwEVG07iTcugLX9WlY8mwSddO2Cdn1IR
59TuuJeKpFf3OCkIBmIDcCO3rKQNLdvG6dkyFMXU39wsVUHIXVYwUGxXB7JGH9fWqc14WZkFlczO
ibYbyL5Bu8vxz768XFjYxjtZBjVtFE+ljPO9kxJ7CbVlhD/8VFTCDm9YFqufn0KE+4gvWk9Xw6Yg
1HJJ9jQYpWyjdWnCL88qizRqbWvtXzVRbkVUolO+x4g2P2dWnJsNLlgGPTNdfLDtQRlfawaST1VH
oczGsjdnN3DRbnrY+Z8SK8noZgxR7XtiNPOTj5R6OWjQtfLTolvPCW1BE5RvJytP4P2tWQmosp/6
9XOVBnnulpe7hKwrHINoQ7oq/Fqzahz/rsXszqfFJrnnOQhAVYOCMHCKANYUZcwmFbXpMmyqWCN1
EX4GpU2mzInvRx/lySWALceysIqRTkZceJ7cE9dtBWRckFTe3HMKxhK9Z+KxmsRjLxB2gh0d5UEy
aQu8I8wqGKERTVwzOhuHXSQ8dyRuWfk3cBGocWRyOCPRJ4ELrFpBoCNqRYqB1Lqz2tlZrmOdePof
E8GZEU5sC4WvvXEy+1BDRkLAV+J1xzsPD3oNhh3K/CL5buwgdHZyTufk4kBhGcm7tOc0Xj9m7qx/
KUK5mVqqF+UfKyywKkQa8chMxduX9n2ehTdbFR3wW1dh4XtiJenKD+0OFnwPR052dteItfN28wzp
ZYeSuBh/JY2EjNm3pmAzuokb2LtnpetVyBybGLptRp8X3CNWUAKxU5Z3+PDKZeruMXpOxY7DsKwf
YEdJZIaA75K7zEPV8djZdNk/8dyDhNrZvZxj9sooPlNs9Gxq1F+PmsK5qYLj8sPlesP+MTLKOocC
EvPHgmsPdXzVa5GxfGtYGBnDfk9HDn7ucEelDxaH/yO4tu9wHleVvEicD2wW2bNk/qFh6zz99DKw
O0y7qbb2pumUfQjagcJ5BRaYAinySd6IesRiIZFYQWzAs7kVddbWsUhWYQWe+s0dAvEwIXItWyVb
FwQvU3Lq7c4TIL1aZZafhjRh/zBJxZ4UTi+m5c8ip3hGk+mkSTTJRi+kyPVL8dlLtsCRAQBrtm7B
04+8tgOSdzAMpAZEEVwF8UOn4qk7I3h2A3JxW9J27dXKwj2eBOCqHA7T5B50rrLgTwp6n14c06ja
K2Sf7p9FeDo5xutAbRJ7TuJEhfAqrGWTSG3rxa5NEewdgikXjlwE5teBnQp4E98Xuj8sOpVUCn0O
Cu9gV5lH5dKBoLR8YsRnWjScFquTARhEKYRgP6TMgZILrGEPHK+ti2MFAUI2uDM4E0lVm3yb95ZI
oVxsFhbn+rMYhkG9qBYVLTlMnSKuyPikYW6b3KRuj8+cxpY1MgOxUEd+ju+Ef8nS4qcel6LeYsXr
zWZOYiE/iyDt8vTCm+O7eKYLRPsYCGoO1r88bRWN9koCzTURXQzRTLFZ3wR5q+DqdZIYB5ZiM/An
WEb4DuibNb9Lx/X9MTMBce/YWhTiV9Wo7mk9itJpmw0JtsqdsR+jmkXEjCNdIKmH5ujLo6uT0UV+
uLBYOFeKeevRyCC7OSGFy9lOgghRWBhr0OcNTP63HjKPr5JqbvqH9oHhH8lGTjASktJCUJHQW3ou
PmOsp4FsDHoraXjqpd0qBabaRbbMvHoQ6jFwoeuQQx13cXcROEOUvmeaDfVv2eIFzYDy1JiAy+ze
hyNk8nvo3Y0J9g3otbbd4QZ2KpiLtfBFsIWjj3t6IQzBoGkP8nXaF3Xul58MvsPpEqz5OhxM3RFW
USVhZva0qz5JSYAw070WNpF8Vi+BGDG2wP5q7GUhbumGHT0x7h8mxMEp6s6urxygYSYIBvzAMMB2
1ajmU0lvhUaUj6eKKlRsEPpQKzAwy8vsCf1sy5zfmwqijlraBjCJA4VBXVPzR5YJB0oj5hd0a2lN
XB16amfTuwvpugxsvOXos/kTESstgaAiT8OjIGX5hwOeIWOVK3nXuAOptogt3ttSOONOQFE0mMV7
PF0SCwkzJS9GRYAHgbmontPpRGZU/Ns3LvnK2ouD/hfRiOd909rYGssuuritQtxCEq9cW/MHTR05
OOPswlxo8r7y98z1gCIXbW9tG7LWWPe5kzWxzOMw6iON089gPyFP+acITHNBMZKD2StWuiibqp2C
qPRmrB+Jg8UtgFGKjbwtskvfd014AcUwNXicS9RtCVH2zo7VFKWanyRkmPh5xiPlW02OprOZvZXz
0IQEsFhB+mENTbYeK0COPU+1XccXXn/EU8MUDH9Tto4vohQzK198aOjn7YZ6uJbIP5hNUScwFKdh
2wRF0HibGRMdqIlF8fRbMFDJWwq58G3QAd7j4lKI7KhuFAIUGpT0TNyMPz0gIM+zUx96g7j4c7l4
O6Ii0td+kkGAJpge8ArQvH3LAySX36pOmMrVHpCtCP2Lm+x1YVtfSeCVvwM+85pvw+5fR2tdMFoR
AlhtDfqvHxAyGP8J5mWFoONbIOekRPuEUblyTitRbn/LROkGwBPIcVR+es2IEEyMw5ovNxcOdvE7
TCjDwJOG4fqHIK30oYEDtRziqvLaLRveW5pNI/xm5xPvTOpM59dHtMepjGzdhC0zUKSPfwaHXdN+
6MipelgHJvvPbKuI5eDzSZsto2HYkWhcCG/3miw/Iq2GdI+BK3uR7Zi051y5IDCI2gGNrgJL3C/J
hAOYdNHqaRJyavaVWuyAkKVQkqY3GrS+UmX9c1vPBeNoDp59jsi5PgRZkzwEkmX2cXKZb5G8U4bY
UyfSIndW3yogUjKNxcb1GTk/pHVlFLTxUWJy6IeAEUySW1tlZ1gRBGNV/8RUZT75lo2AaTS+pDGo
E0w+xEC396B5SdyxlI/z1EYuRE4tFhmSKEJlHeouJhijQBtQMG+W6JowF7J5JlvUemyCGTghfJvc
3SBOS1Bn4ni6ncyY2/at4sX9jhMMbZEfW94TSiO49WNtkj9tJfJ/0srFXc1gnNHb/2FdVugh3y/W
9XYE4sFHnFgtAxj2IWd4BpG3/h9nZ7JcN5Jt2V95luMHK8Dh7gDK6tXg9ux7kdQERlIi+r5xAF9f
CzlKUWmSZcVAg4iQXVxcwN3POXuvfanAVaAT6zubqSWG74AYJLBm2Qov7C9gDnjIzrqFnUVnhflw
HE69HmEG0Da8KjkbSSNYO0u4AJEEjpJ4Lmsp+p2t62a+QOMe1ZeI1LBGTGn8yhFv1uR41dHjgOdD
nRsVE3qFwyF7Lq2+fk/Jj/+RQtt0ztcw50erRXq5Za5Ynjd8pWQXYymnQeMQufFYOV3wLWLlvFdT
VucovlhubbT4rf1YQNWtzwjkGQ9M+rjLfuiRRejWymw9ROgdJ5nZO0zwn8N3GlUuAg5oZfnRVqkr
TnbjJx+LbS8/fMZJhC4OS3oMANzizrNy2z9xrpsZTAZ8e0Kq7QjLKi9LQFlrG29XIPcg3StS3WUP
UFAyD+dJoVNSKQieMqNLRgjTcm6G0YPDheD+CnFVH53xC7pwmx000LvSVhmjjTqghpusLITTDcnW
uejxMiabwZ3wV7HLltdzm5gRm4JxoBMJp9y5C5Sdy2Vpm2+Dnw0v+B3B6gSWn2V7L+LQuB16Z60J
k6j+3tD+gX2S0FZ7La2x+9EuNgb8oDfkISEPSbV/kYtSj+848GjIzpWl3yMz81IOQjbMV1BkHmkE
AK3VQPkODBNDKGJE0fAQLyESzY0uw+jDQcCTwa5bOvfkJwR/byogPKylKOTFQQy1X14Nja/KQ0dR
525dr1HtgyxCxuC6I1ndbeOByA+SXdcXuO0fTQSZZc8QdcULIqEgL4kDO4FqMGGodUvyK45Li+hl
a3qJiSKKY/GqGQary45wsOmxxFEN6MaNC1J8kSxhgLZGUD9uaDln/hDkpLtkLedh3YeqvEBURmQo
EIrqI7UWetEJJ/oHv5LZC+6y6D2EjWf25czOjZYjoC7tRw+3eyLbm7DmcLiN4hGIetW30SsHDCxJ
oJw0g7kqbGgFRYzwNh5dtRCdzTLslOcSjUVuVV5sM4nzv5Jo0ahdpSXvkf4wbtQJucwTad3+beFo
9wcQgRHuuWzdtzxGTXKalKEediukPghEOm+fxMCtblysJBm7d2Jn146Nee/aJK1ayagwETBW+TjO
d7nylzMg7BPYwmICo2gXQe3uksnBA1ObrJM70TUDuEzUhf2pGasJ2BmEDefoBOgDuaqCLKMePMku
xmpsb3B8+MOdaal1Nn6LffW86lR6KofK6S/mJm7ghbfU/5uFykftY2tIvQPr+HxGKSERCI/uqK1r
I7FmeCc7pNrZYzp1x2eaorF9U9RMET6x2uDd3g9eDYD0MCKwTqKrPEIjoY7JuORdv089fKacNVQ/
rzwEsTyHXBWakykIB3ISBuU+WdWIgjUZ0jbgfJbgZBgJCe6AhGu3d7ZAs1kmXSHd4q2Jc30x9LgJ
cJugISiIg0JyvMtmOTRXKPDm7jCYuUJJiBbGokvvWERu2XDA4xYXOz27e4a7GCQU6Nxmk80cQEE2
eKJ91hlCjSOm3Lq6njGKWrgoQ/DPW4hcZXxLBlgiaHkvdGuQ28xoiZmY8qUSLoosBD/S+Taz5GIu
DOtjclpYpxF4ESAYYUlGXXSGcKSngJTeuEYO6IC1Awdcvl2UPT3FS9BKzL9d0R7QEznF3kGKeK8i
PGc7r4Aofu76Vv6UkhUgrsJac2qlCYHOlJZ+K59oxw0/A95dDsm+GgkHnDS7M1YgbTMGJMJ2ywOz
7gJe1RRHXavRO9UOPWXGWRBtTkx1RPSDoC9UkNALpT5UdYzu28PvG5/I0pkpYZRs7fJCxUM//GCf
F8kVjAjuV4p/b2XqVPJBrAf1eyQQUfgAdGodJc4g0gk+m3miDykG8vhgFshfbHWRL05SRagtOb4O
z94cz8kxipAsb5puwmNGFY6CnfrdppkSO9QrmrMioBqd+8U29TnsbkukSc69opBnqFAQqp7exD5+
VTYCiFLZAuiZ0xAQSFgOvq/8rdT1fMvhR7B0+kCirmA9qp8dvI75chSu3z2Ojk38G83wBuWQZ3ln
RQYz6c4knHlfagwU+uRGNITQTpUGJ3q8jJs5UtbwHMfKr84rg5J2S0u1tmkTNW1w41ZTZ+/pUNps
EQRVVp/CYRZ4QLemQJ7GZUzv0wXr+YDcfczPxtjQK6MHE6B5itB0yjsX5enrgD3MvWrJL+4PTsg5
A6SC4J2ZM36uw0iG+wqPaCfTbPH6xWRpty1qkw8m7021XXf0K2binM16zYAQPaoV1vFjXfjzG8eL
ebxrAqKct/Uo8JZqcGc4iKxa+sUG6XlZX0VUyukFuQ1eel1XTH12ATxDZtVYP0oaOijLXfybuAJB
8QsX2Cqdbx8sE0KsugkIDcC81l1WSF769g4ew8Lxg7k/2kVlbHgpM5qqgh0mCK3bRDte2z5SYhhC
SCMnKhg9WUtPJEUjw14/1/hVJpgWAxZ2/ovvBs+9H8zdjzSgcj7hixrUie6ckzyz2znWLa1yE97L
KG26E6cZMgbN5LlYyF2H3aRQnSxvJ0TZ8X4d9jgnW2GB25Ox2z5SRjPHZshkk0YSStznYaE4o3La
6QicBXxhtaiN5IGmtOGgLYg18s/rCP/NXqukKz7gE4C5mGIveWng55y1Vm3RFtGOEMR6hONTvmrq
+J5dP53BvoaULiOjP0KS17ttS0eaHKLMYv/0glFcawyHIbHsPKu7dfPSa7tVPwcC0hCdbrBRTP4q
KDXog2Bxlp3TnpbRHlZ4VYO/yg7QeTKrmbMaxoAPmbQt/eU89HA20eeaQEg2o2838AINyTwdKo9o
m/UoU4o5DtodTTkyTpmIKGSa6K+BOPO8PE812yLuyDZ6smPwL7TkjXVl4XfAtNTxMm1R4XGgR6km
xzWIN/mGyLr/JF4ACZKF7p4xcp0o/gqwDLroVgK9nDPgDzzYuJEVEuKQwTG2v50KB1yRaL7RI3MO
8Z8znaXVrkFj/4KYn4leoidD2iyWw1eENILYIBJVzrQieGA/0g3/1i/rYKcTxXzd8oBegTekkZln
lT88QxjN35ZFdCtdzYTWNvYG9w5qkLk3IuxfSa4sP0Uns/dw9sJzIcwAz7FGjb+Z2MNxvKEnehNu
jNyqnZu23hM6FVj7oMjTl2AooeE5iJ5fEyxrDxaC+BhNM5qTncG9eF3ExGZtgrZCdAXPrf3oMg4p
DNdFdoer1v0W2K74zJLkn5lNw+BtF79okWQPurGBYDoZAYFIjhnZRaWz4zFjTZzQm2Y7RsfFhY8c
EwgSYcfNBtkieGUDubRkwWuwMs6yIcMIpyTTizRkTSMbhWlR4Wv8QkKmrLVLOuOdaGIUaxu/sykK
KPisHHOfrD5bWXd6S6Zm+5PjVZXshSm9hHNLCcAzLYV30aM0tDFVScbfflXzXRsibhIqCy/Iz7Wb
93iMoC4OREahVvVthCmIFNNwPLIQFD/N2Mh3y7DWrmzwwjofat18eMz1AoR7RUn+a0ADfh9ZQLD2
wyKb6951/Af2m0ifyOMjyWFGLAsXo+Q+bQbWVAo4K/Has7Zf3VdmjPKHtumIphTs1eT6Vkxq9w5z
lk/ZDdajQQZ8Wppa3IBXXkE7EJo6BmVZjMqEbX1rglQUxySM8KPNce5ftPkSPJUAMYbtANIBSWNV
4RVJBNQGpB84fQPGgLcWSpnmzBS+uB/HPr5rQod9ENXgDDVhjqZr5hwljA704+4mhlN2gb9vebdH
DuXb2CXxeqMnCnHGqg7mWjlO0zdjzyAzqUcZdjKobpFku6XcMkotzhQKp3E7tKq/Y5bWPKbRXF2l
JSFZG4QydMtU53V3OQBIejORN306WYpghPGXPrpZn1eH3ial/GBZ5NBvEZsTY+k30/IdJ1Xz4Ldj
hHLEXm3C/eiUxYEzE7nmvPfVuLUtjlL7UiWL2ZrEh3SFgs7e0NjLbtPMjt9xQHk0hkylkh12xvQ+
oLb1trxyxdvgWt5HkPZjuuNJICmrpiq7DwD/cBkO5p09Q4PmIli9CdslKizaa0udPbXBjDilsIy6
jGqnFIeAU1Oz8bqUxTNq6R4RHsSaugnglL200+ThQ9b8/pwYQh4NNjNUQawNYNqHOnFuSURknYLN
5bxFzKx5qCqGQ93c5y9qEPkLDJfyte9d1JSOPctLBgzpY1hqsNB9WavibCzS4phPgP92E8PsV7Q3
FEYhUS3uxiwonzg3pBx5PVEB4RRIzOMTwAcm4h1O1/FMllTQfojKG9LTzFyr5WWE1FTXHAWIt0FZ
5dCvP43jyMmf7dr7ING9NdsxUu1LQcH54GqL6GVcHz4eoIa5ABahaW9hv/qex/F4Y3z8ehytheLA
NhZyWdVXtL6gy+VPlo28a4OL1EYIGUWB2dHw6dK9jfIH9WZH83fTDcFKYme6QkOn8pxvPu8vU3Rd
ZlDIDfXuJmqjod/SHxprhuGM//eoJUA/k26cPSviv+zNkhnCzbO28yHMjTEhEU0XUnlFEMTkoWCp
vPa9JbpADVNPO1D4afSadrH7maBv0huEWx3d9LzHeVHE1RslR35hJ2bNATAOoGIqjsgnY2Uun0EA
O/MNHdoWEAgyrat4mkRx5qQTUBP4HQUboGiAfKbLXFensk1XtSU4ChBQTWtHewsK83gBtZLhoWyR
ddKvcNT12BTWzwEF9lGtlw66NTL45cg1/dBz4SB5x6OH8WJUq841a8ETBmndPGRT4b0HbWfYRVkD
sayCBdnPtpAAluh/XspBQtykLoPa48NPyxmsM87YOWS6EpQtRDGRggBLbgMSwdgQpIVH7DBKWGqq
BW32dmCcBmjJcHSnKouLagNRoe+Yg1IG7x0KIfLeRCeIJcrt6LxkIaJVTHDMpzWy6W0tUC+MNzQ8
INwv5SzRNqXkzIkMbOjGpjq0tlB066cexCD0MQbml4yCHepee6Sysx1TPueE5Kag9qvwG/p8PJ5h
ZJhf9Ywq+XkwlzvkE67ZmZO/mq1LKjdRF69tXpTxBUcIecMT0CAGr9P4HT9y9QSnkq5zHcqoOI/A
bdCPt2xaAwmjo+7Qjn71EBKXw+E5i9SVxNwEi2fS5jWKevZpRhuy3cWOiLz9qMmz39iiqJHz0Kje
GSZbPmUrxkj0+V1742oxYtRXVvPOu044htZh9Tlh9iFXFmUF+lQ5pG9+gJ3aHagjD6UdA4XCkNff
BWQP0W9Mq/IM3Xo90oTyiB9bj5x0ObxJPOcQ5xmDMB0GaRYFHjrlLkMbOGATJrGAMSubUBOjrHXd
iYeTX7G8nkBuf0SQioi7WZqk2cZ9Fn3rkI5OvK9lf+1XxWQxsOAd3YhswKmSu21PxkEQ/uS5pnkD
a7ikkZ7aDyyIxUO0lG25U303f3ewWdwxXOjVllZ6A+wbItY1E8VVpkBg3bPnzeaMmFppb5cusFci
VQg+w4nGLAJNMi0vDrLmq2LC6bmzB1Aa3DObhpunxhpNPknTZtsEMZRH7gAF/jw50Lts5qecVTJL
Vbs8sNwrh0eQtJak8C+I/saWxG8oqp3buswHycXiDNaTLmlvLdMKsmM5lGD7cZbA7NvM0u0eQTa3
nNXH+5bLhG5tjJCHLkdTu6fOWr9aXTjNsxY+FVsxjWlHaG1e3VFMYYviTOvvSgD76drWwQLbcJLF
I5RLKrEBg8CpxWFDZEsyjk8kGpYP1Nrj+xSnGRaijqAci+5CvS3pVhabmDxxexsthXOE1kXMVyci
t+aAVGbfkKe33zrYeyl74upaSCx6LByv4hgiQ0od4Y6J98la4ns7fCYpLuG8N28xXKznpWbIutEu
/ds9WXGJPjU+JrJjxFH1pvMHqi2U4Ck6L5Mn31yJUwEYJ6n053FnlfdoCGN0OTGYaxj75fQa1xyx
tnFZo8yG1uicsWBRw3cITvKdhSrAnLANRNe0d5hguTQ74DIm7DbbOStUusVXqANc+EnE0s9AG0x6
VJn3Ime6c8AF1e0dwgOYCDYIa2hutq21Y1g/xvd0liNOWXVl7SZcj/Z1P1Hk7oIyR1M2+wxjz3ri
RR/x7nYnkIE2o8AFaSN0KwapzKlFOuzTYQmBL/BIuDtYPO7rYPWQI1viJ/uz2MfOflgfF8Xt5S3a
M7KGukHNCa8SjWBLKpfl6eZgYXGmZiILfIYmSOT4VDWcqnJfQofwJfEGCJIIfWWK2tlAEIPKHH3H
NOSuYY6Ld1iSm3uPtLLo0Dh6+t4l08p8aQXmYMarEqECqg6Cu/qheqOzKgEXCCwnGwtp8VMK0gZO
jEOA3qYpEVruZJZB47HtBA1IC1MbUF1SOW99DWZ6ix9f3CwQh1DDKEN61Ig+ixTWXrJi+8EKlu3i
zCxnzpQm3aEsdP7sz3OsNjWcLXQWHBPyU9/VARHSuPbCI2ldVB/0CoGVtlQ0n+mQ4ncUPcqts8Ly
OniFnGDoNEojw1NEdwRz+0T4NcSh/GqZR2nhb4vG8lF7BKDssEiEwXXKovx9iE3MlKhqfGfXlKGh
YiXM951eALSRYepq+kjM7dw76DB1u8Nbmd4mWeuaLTV9TWI3CVO8F9hGCNz2OdvsXGXFL4ssUHhH
iRvd5mPp9nvyneRx9GxSlSaVDVcc86bkKKgkk41k97F5+wd4Oh09iw8QT+mbQ17pmjRkle0jpHb/
rrAHpohmwX9yVAMqUDTKLTUd04MEgjcMKto6oknfsJiWPzGSO9U2t0P8GQToOcvekjq2cG/h5MDh
k1i0UShPYO1xpouJvBx37JItBxjYXi9j5oPqQ5Sh36Re/BYfjOsguoziNZpaD+MpHJRE9EiIXXnw
Oej+JFjMTncuBwJIppnfPEZeXzx3pWbtBvlpfTA6bxpOdowdEGBNsT7ry7R6bQFf+4gRQ3RAQ1zR
gyM+nsqN/I7H2q/WaZjdB8052VEVoEuyP/XGiEQMu0lFBIRHNK7oBRarPGJhFz71mWMf87zC4etr
kFWc4rrJektpNKdk0Iaeyxhfg3OmK9j+JCxpdHY0PM1thqLzJ0ziftm4yk0dpGyj92g1wv9uGhG+
6XRMzbKxWdY/+3HmYQnaqX+Nw3BMdj7dtb3xexd1s4rdF9cql7vMSRHLOW6XkSJcOtFZuQhC6I3W
PO9AW0a6eMUY54cJweK1SGsfXgJDVVMDdie7efjBuYrWKC9eneZ3qF9ijebUr0ZBl4EleOfE88BC
YQs1Bg8B3rLy0Mej9jbCmU3GeKe1vZAeWGh344CRFeDMnURG0O6q2h3dV2j/JT9HxsyYvnWX2O5Z
BI1/YBhTzQ0iIrrFzM25bhpZW8cqmO8mPINrWEbvJseeUMCJbzTbvA2NEwWZZGdD23q2wjhcYt0b
ICF9FrjTrSARFW+EYpVqbkPhCcYxsAI0KWupzofom9D4L/3t0FUTjs4mVeD9IWEBq3xISX0GhW9q
b7ggoC6QB6KnU3XUxBaWH3hUBSn3rqg7A2mxrvQeUAMoRMLl4K9ytI+cAbR8nDsaVy69zKm/iv3B
68qTH5CspC/w3zNSYL7iJ9yQya3h6uy7bG1m7gEOTsBSYtLpNjZte3stDCje8ehNnMECa7nNofEX
RyTcDOYAdbIQFrJnU2cXYuSQkhJobSenrMiWQLVEoirGqZX4ZcCxp8SLL2BxiP7dxjEWdBAKgiUG
N0/8nBKsOGzSFp0pp4ekdPDEauVSenOI20kySa8VUnnCOFukHwxHGkoYBu3f2zLJP7WU7Td0t223
TUEHcGgqiGPZ9kmonhlZk9MzVMJxWKpJNd8lFYaYnR35ubsdR91+rhJgSP9GpivcpFX46pGmE2aO
4Ie0mqSUVFrT/OlrjNMkXRcTMx5k+pxusChke3xV9gl1oFB0F+r2qsZEOW+WuQ3evdzMB3juNN0J
zug148SeBpknXQRuZuiT1wnJ/feIOLxkP5VuSUuJOoxcMSZd6sR1MFn3LWkvJwxQHN/BAHPwqqeG
Nzta1CD50/KvZIHJhaag8hD1LD0OwklzIt1StoTtHq4RCfCVIjskGcvghYY5chSsrYU+1wzoUUd2
GVrGoC+se1tLWi+sDM1nLEqCR4tFqeHCT1vxwLkODVYUcPjdLDb5oHsj0bBslAKfJG3bTc9IOMEf
UpfMSbaYGVETJcInpN2Vltec9+sjskuxwVhH20xLArGoQSYDXwUiha+I/QKiufhPmmKV8SgqCUFC
3igwdiHjJDGkyYhLNyxLp2koGH24gn5OXWPoZnkg5Yz6FsE2dIGSeJAhbn196tqyP0/DLtK7ZBRm
3PoqpM8AToX/G3oOi1RZhe8og7rnAIEnB1FMEz+V07g/wICNPCZ65smuRQ8SfoJOu0l6EKU7rGry
ObBp6h5Knbd3CMBoHfHdstOAZv4OkNL0rkq3vhJ6xjKSMJoJ9wTSyGCPYs5lVyS2Cglki+N3JwVG
4q1CqeyQwqDbfEt2Bg0zpGWBvVFSwiDwx3Bm/JmmP8q8ZJhddqV1Dboph/Dm2e15mZVQlD3tN8ci
IabxLNBmubD7Nnvx4o6AmWAAF7iDX4CYELUyeiSn19LbhOiAn1FwOPj2QG69x0k2o+jzFkpntCTd
Rs1Rkmzo+VLfRCEjmA23g929o935pGNhXsXSV7eh4oeidVjSYygt6PQEhblAcWdjv6WFKn9SuiX3
mbM2T5PCnUdQ6j7PmyRZDjvdREOGMg5TAAdUBP5eZNI3uwLN6mTJiAfBAsyAj2lJnoPZ8fQuRhUY
HGpGzvWGTR+aBuhkhenOYUoDxtzEgB+I0cLJix2OfDbPfFDgzeQgN1N/we9IuZ06YbJWVjTaNgNL
EchKiED+ykjwXlUgV5vxUkCXob4qkbdVcrihjJqqHf4ANZxoOrbNdtCOugXLM73hR2zZidPsIyig
5lHULdNLjlf4nrFm/wKcu32YIJHXG3oq4HIcV/ONQT1yI/4bJxuad07z+wYKaX1qbC8GlNEGsAEP
Q8185zxBp08IlcYXIPb/+K//9X//z8f0v6Of1W2Vz1FV/lc5FLdVUvbd//xD/eO/GBis//bsx//8
w3OVbUslA/SRHr3MwNb894+3+6SM+J+d/47DGLdkl8s9caLvbdxUZwPTA45L0XT4jz8JKqBt20ri
Y9CO/+snGcUOo0he2lt+Ioct4RYLXBbbkJw2MDjZ/H98msS/pgA2ucIWv34azwMOQt9DzmZzcNxj
pILvPotgOHcZJ3z++cPkbzfRUUwPfE8HCO482/v1wzKY94zIyfRCUdZiPiKzk4XKcl/+/DG//1aK
fFVhS0QF0vMd+9ePqRFOQXgKJEgxrGJXUDd0/GxQ1+vTLP0wfPjzxznrZf/LsyGDwPPI7nIVTiwl
AOz8+nkz3cKB8Dx9V4Iwx0wAPKvLrkU00ODbTKprzJGxK2LtwhnHhvAGAeRzFwxh/m4xfRJ7b1Jx
xvwskuPIiGXpFiA/ZQT4Y5Q1q7NO0wZMAvYdtuvjX65+vbpfr96XgeYdxL3gkZbw5cmeSS1FJ7bo
O0iPBVkELnSfmYjHgt5cfLVUuvgOdnBNukzZM9jAcggitXmppUi78z9fzO93kkct4BejeNUKedav
d3KYbVXS8I/vy8jriKOSkebUNjnfTRt7AKbwDtmMcS7+/KnrN/z1DgTKl/yjtEN0pfzyDpQpaM3B
jOMdMenhDxKYikfWUwYfqwGcDtBI3Prlnz/S+f2u85m+ENJxMULxx6/ftCzWLNnBtu9mfpvgDPnu
DPST2G1m4mVIIJHZo7nVR3bngl5sMOm8frUojZbdHJioBdfWA+b6y2oQ/H4ntEPishu4GvXE1ztR
L2iJp7Gb7tYI3N7LwXbxcJwZkUq1ZQRbAiSUvdqA5S3dUzyzG2//cmPcXy+BddYmyRX1LloVGShn
vcR/WWgzrwcTM4fOXUk9QU1bj4k+Uggv1otLyt/t0pempHs/gpHv4rmLyRCyTXHO/DKws3M3zrAK
dtBPC+gvLEdy9+cLVF+eUS6QhQKWAntcEDi+/eUC26oNvQyf9F1kGmdJz/WgAT3RuYgpfQ2uJetS
tvM4nS2xj/uWVXvxnG3a6kDf2b4JQDe3VMhQBqFyYNMoSWJ84EAZdReYwYGv09cyny28ZnJPG4tZ
/babTQEIMIUCRFU+pJBSZ6KmwmnryLZ/IGs07htsDzUlIYlLlt/vRGQ5J4I9lDlMDmeTG3KJ6+wA
+5hkOeR643znAzQysKH6uN9jJY/NPs1Rm5xXYYLKAtWkeVQj9PE9IZ5MxLdxMaf99cDKK+/q7J8j
3NxKjb4lMxdGZUnBuGzhDBFvJtCmHa0ls617rip/cegIrS32iBpH5SYZTwarZ3E+NNP1YsFVu0W6
hjH3L4/z17ds/a0caQfS9uxA8ZutO8W/PEzkz9gl6EznzoCsvISFzJxijeEgjxXUxLaUpG7sMojj
hkbCEELENA3Dotg7qATGwuOfH5119fqXdYarETw1tMrcgL2dC/v1avrKyGjATnffL+GN6ab4FGAi
35q8kxMvffbpyxKC5xhWf1lt/u0HKyUczKVBoOWX22AZWYMrqtt7KFvxyU5JrvfKjg5bLYrbFKLM
Cx0h/mWLTPj05+/8z832y5dmcfV4mx3lrS/1r18asRfPwjTH9zUSrWDHsZgg3KnGkIeSGcEG6szc
fUxGB6EB+WT3Bhn3cx6kxV8Wlt/vgSsFv4BwlFI2O/av1wEhBzlsZQ33g8eTLkNHbJy8mC8L+KRH
6P7JW2rreAtI2fr2l1vgf9lg+OHXn9tz6MP4Cs/1l/tvJ/nUISnN76kKPVKGRhe7z2ECg+bQNYJC
CCLFz9lx0aUSMxQHslwepkkN7aafMenEO2SHKZIwaxT6hHPOhHeCRWf6nFpCgtKfcwFh+moew0Yc
TVqY+NhHAhnNBJyN3M56iBmwx7hbN7omdQ6MTuuIuxZZ1QXzUVIJ8453gRlGYl+RACIobvGLr0Cs
BekGbkEiz2ibji02phi3DQ6RCr5l1AJLwFWeDd0jx6PqFrPj8j1kHQrvVNU0+jhNDr3REaNDcGik
nXbHDlMmo+NeUyrHaBK9jwU7acE8gubcOXcPuALED8PfdeNU3zJ0LC7L1AzWcQa7g34O8Aiy1YUb
1p+3gMBIfYKSN+y80fUJTO6EpstEyEbzEFu0Zm+Jg++LCwBlxMrQ7fCzaFOpMSTQEK9Aklx2UzFl
B6+d/HsYDFBJvThsnzEaTSmGQWi0r0oX6jsENKAADH868ry9Uh+HhOE6SlKAZ9AyYLccemGbk18g
Efpm5NyeUN+mqDU1dSyuQQ5aG6xMc7zXqZNhCyWTr2sF1spOpj9a5ijEc4EPDspjNDey+e6byNO3
rcBgc+ulHbJmt4oVqcMzzPF9x7kEmCqSHdgHjSntK8ZgXtocFrMg+myJpPG3OHB4sSa6ff1rqx1T
XXoIAC4cIsz1TzMXPhytwnwT1TwxYVZ0QXYRwV6EXxS12eMpFQhv8IWdsskTUIwREcfdloHZbG3t
fPHPY3zK81EZv/oOuB+li8GV9axtlUO5tDQITA0DgsydJRLtfNRG2OkL2NQ0OIIvrWcsuQ064Lby
SWNIfRWDvpmNYXyCKjTIz2Z3yu0zWszje5MXEf0piN64GCUop6fO6MW9HPDPe4dYIK6FpNWPXkFW
cirW5Eg5Xjhe4cmHfnbA3a7ocSfZySLQ8w0PQl68dTiFw+twEpU5sxBEwjrHBF0fPYY1+CYdkxUX
ZZb06lHJKBovl8ZW3WacYvGxAPjg5TJ0IS6MKHAEb0FLNBgGYwz8awZjfSw85M40kRdriQ46ibsz
JKpIHeh9OT7nmsKznyar9mMQz7peY1RCVR1SvxNTcQ071dTWXtGodhFkZt0dDs40vxWkixD7nRVW
ePPnper3sw33hBIgYJcIXNdZC7h/2S/BoyxgkCvrDh/xlB4IHYjnS1p/qdxJKeadoxHabCp8Qn87
9/2+RKK/YV5CSQ9hAvP2l092UNdVc53ej0MT3dYJeN8NKg56glMCo4dzjv2XDUGsR+xfdyblSrYl
hqoItDzxpWwj4oN1hJ7FXZbQIKYrA3Z2G2ufISTxdpmDzIawp4XUMvfQNwTP8suGcUAOJjDl+rL2
m/VN7aOqOWd446Yr2JrXFarJAuK3QMpA14gQQmD3sxv8IHAa1DTq8CmpiGhA+cy0L2lZ5f9yQv19
p1OK70MpgxiMPvqX71X4NjmRiAPveD+5VEaK04D4lUa7y7g/0fIYIzEZr11GoFW86zAJxP/5rq/4
YAlXkF8TkdOXo47uCpC0U5Lc023kzAU8ILvpArKcZNEgTsABdlIw8U/gZr27KbC6vYW0/vjnp/lL
H4Btl3WGZg204IBN3/+y7U5pO+WBQ9pZrgrACDA1GeueM+adwyf6YNr7yxP1+zOsqVpdDln0HbT4
WhmQWo0vmcT5e8+247sK9cLPPoT5otGW3uDLcdz//HyrbY8ShPeGnREj4q9vzVj3ZJ27ZXXfEdtU
niy8cxPWCah6bVNVHmDn2Pev58Z8w5CYHkekvHhFKTjRehOB++fb/ftzp21fa9+RPHbrk/frxWAZ
WoLacep701b59w4W8iXMWAX4b6kv0GIsE2ZaljgzWcNfTta/r1sIaDUHWzoVLv7wL4fM3OPIkU9N
de8OXXo9Dq69m4wa3ibPB0mYK8plPGX3f/6+/+ZDHY3ggL4BkQFO8PXxQsxWdjrp70OG3rtuqPx9
Wsf25WxX8ROQj+ycQZX8yzf97SZzQqE6B8XDmuV78svLnXkzkYG1Hd5nuR4OZDEkj37qVx9Q5AiS
rTj8OBeYycKbsg9oaP/5G/+bDxdSeDzaktusvvbvYAFXOMrG9AGdfr7sEF01J5gO6ujUJLZ5QVJ1
G4/mkL2zS3L2/vzh62/4y3It1m4eywqnGA+5wZclhakiLuSpzh+kig2yfJtfltPZpT3lsOfAGiNV
y9wbF8XJuZWkzsOfP975bbsQNGMV9QNPueAV//J40yIGhsM2dP9PEPLWSnPMJpU/qp9TQIAdHSuJ
SsP2umPa6PIRSir2BJ/392kOy4IokUL9pbD47QEULPM8QvQhNI+h+PrUZxj1rZwEtDRL8nu38KwT
3AWSw0Qj1SnNxvByXEih+fON+G2VY9YLQAVkBHwLHoYvn7oELpi4SMr7JrRC/2LGlHsZNkW1F1UT
ZASZWMPHnz/xt3VcCF+vtxfpOat5sD6W/3IqwUiGbB478j1KtOKxa/4fZ+fV47bRtuFfRIBtWE7V
tdWSdu1dnxBeF/Y67L/+u+j3JKIWEvwBSRAkQUYznPKUu2BLaYNF3iIKa9zYZJdLStRDWKBxf9tU
qs3zoXzgBC18WP8ES6n6lnf6O9hhCz1YA0B34zXxxI2M/jU9J3I2eS11VTg8Ve5sRSt8dbAKhQob
SsO/J090liruR4SWnnhCidK+LzNCzQUxQ3uj9Hm5tIwMftwm9KLBoRnn8x31Pu/jpAlOOVUZHE58
tHq1tvKfUVyp9BvPlaF+MhxMtKnEanKKKAecD5ezmcnbQvtIfFBWB8gVXcmlNcJOXqN+bsrfwH29
9mU0HBXkkq+lFBwJ++lc503fqqgduCD6ZV1r2cbSC+UXohFYpMkwTL90uDt6G6PBxRoCUhSmlN7K
PrgrnVga+DCoNr57skHiGEOgSQ67BgUYTmyEtNp3HQo7X8gAtOYnyAo3eYqFU6pkdqgk9c+Q7PCZ
qxWjQLuvk7hIG2TyX4s0TF9xfgywCQ1DZHRGeLa4paBQ/lPjQohXuRVVPvQjabToiWTxk6wax1sR
zKsYdQVZ9duR5oBkQSOL+hHUo/IeCbNtnrS4l1+DKlfenKyRPxNkCKO138vxiyVSD7/AFvTig2o0
4mj26fizo/52CtIKm424pagMfrCnSx/qOpqFNLqCx87QQ2/RqQjP39VplB8bT2vqfZbJUaxyehLL
AoUG5w6QPkZC9OMBKpgIu6eArfvR39F9A+DowCj9iiQyGKzGl8UfIIAwkyHPVHKbOGoXnEC6FMpv
8GVl/mVo4mhF3Jf3G+FObu0eBZYHVIbg+1LSrf/wp6kfiAK7n64FBGlt1mj7g0BT21elgz34LUf9
E0c+3oU7zDENSJ2d10SrIdCad4NsIV9HkGLlgtKdBGJJMdZYFMChiGz559ZKh3+AxLke57mFI6FP
XxMPKt394pCh9RtHzYfqwaReEr4KGeGG4ZFh9nCDfCPZ9T0h1SLAdMteCjMXuyrPEDyl1pijwAKB
xNyKME2bx3KgXoMcFPqfX21Rxt4dbprwILEj9UJUdsnx3OJ7qk8IXgFz5mtjD168ApfWbFts6YwT
KkjSpG2fVNEGm3Eg8YSRAzwM3SUpVnRv7IFo5M6bRXnL+gnyEQhAjYr7a0nfHGoz1pPRvdCsLJ/U
JSADpE6T5vss8MIfeHMrcC/9UKF80E7g4FVbdNFPn2cKH6am/J4mWVph3Vlkm84N0DeOQt95rKsR
99nSw2H6jcJ3Xqwo2g32ZC2EiIXN/kelcXCH8FsLJOwXl38tDw205ScwangnFEFKu6Dhcmtgjdb0
w9B1195Q/qzVLyiJWLTt7dCyjo5Huf8hQSv6oataV90RU3GLUIeIAUKAlgrKAUAOVN5niGB9v3En
LNtr3vZ/tZBsM+gW/NQBEJqV0jyC9qJkxqZvO8CTHrrW7Q4OhAILo42BTNq25BdJJHDFYxRU9VuF
2cDPEQXNX4nG5gaDEqHNKVtXfoeA2ocPWJVF+b4fMlgr44DqjRlGPVoSEnnpvdp7Skuel4VvosEg
5pdXObVJGaJBlEhvIv1nada9t4uLxsVeLyVAXnX4RoQguOgITmJ3CTg57B/NQ+Aia7qMjapD4F2C
kLlr69IfT1EjoA5Cp65JxoWlxNsS3D6cjboQX3v2owDVwmuxiwelp7GIwxqIkKCNN1ERhsVSLfwe
xD4BNBJzPVi+ldo6nrmHzRghDGRDMmQFkTNDmCjVPaqGSaitaq8yn8Dr2cCAI6gy4YZE2KI4aSbF
m+lqYbdohNflQKNsjPPeR/7/GEXBHt1kBBDitTa8pnlsPUp4y1RzsmrbpxYkQNPXra8wAOE3eWZV
PTasKiYt5WS0fG8UcCo2ekthZGEqWpRueoGKC/LcNBBiMwM17lRkmEfXQnUAoVm8caxlD5i5WEHP
URAZygd3zf9AL7dWXue/4yHsfoN7z14NTZPNDnZ4bYIQAb+280t1lAsV/BNleFvIH0Vr6OJJNUL8
OnWsynCNMwojuBtqFdog5UlEDFdlX+T6FhOBSfyq6Ks/ObQsnMKTXPmtVKbf3jeNK8p1ibNi8M9h
iknrcGpv0Kwj1ZqFKabRmdjNDcaRzq6PHoKIipVqOrBMxSCPeMiiSuTnTXfjAb8M/RjWJp8mB0HW
fh6ojBVCSWhWGseJBgqsDs1WLglE2ZIxfbKs/HQ97rsMxjjhJopPhkP2flHIgGc9ZIYujaMCkvM7
HOTJoBPYCAZEFA4bkcldWarJv6ax9GMtQfnLpqRFXj3LsPIC5cgIVOYJlX1Uc323RLQvT9tnHDch
SioDAsM1nZKFcKWT3/iwl0mOo2m6QSgGmcNxjVmSE6ZqRrGidY5NV4CVs0xq873uhkB2BCT8JjbD
HYIujbEstNH7hhA3DIDrq/7JTzCoAFCMo37kWvo8raUm3ePIkZ3qPsZpsotRtO3wFALRjJcm7U6k
N32EUt7gnOJgksSifbr+Cy63Gaq9Ko7GJHmOSiB1HiWS4qrIatnyROBqTPId3WQ0pZl3MKyzo9Sr
7PX6gH+byue5JSNazpRPAYKhRzcbsShqVOxaOIXIjKAM2WXOPihB6azikY50shCFtP6gWRU+U69W
lDvf4HFDubqijwuqETJ3HMWY2YRczGtRmunviWNOK6fzIDYJF4mebRRW3YM9IJN9Y9NcnhPHoWVO
FoikGX9jnP9637IllspBdZpURArCv8Zd94nmIGOktgo4+qBdcV2gQ3192S53Cvmf7tqUjGnsqcZs
XLdSFRauLk4G7A8iZUjF6bZuMAZejBh6EMDUWPEArRy6ty5uym5iHPr9jV9xuVvIRHUx5aSkiNRj
zmdf0ktJulzLTyMmdx8l42K+HEBlA06uLPV+VPfXp30xoKuCk7K5IkweMG1eiChVCQEBl6iTBivu
sezUYdWFprijm1TeGZHT3ki4L1uo1PdcYQhKun9rmtN3+E/+a+cWRLxY4JGZY4tC1+qvvS8ad9gQ
KoqPeSx841eI6vaLaTXI0gIfzp/hJ5viRrp4WQSZfgrzJhHnFUAQafZTRAHXNGq9k5k13cbA/+gJ
qH6xDLm3JA3VLNwgYqSsOl/13hMdhdRQq4zvwNS1Y4Feo3vj43/yg4RFYYhzy7dwAPKe/yDM7ZHt
4zV8Qe1XYDFUBu9N4gbIOoshC5aYpIWrEgwThXd9HO58H4rxKsYz+JvQC/WjbtGeur49Lk6FK2yh
aRb1MZWC0bwsCHrWLSstQICihAS3QJvA+QHwuPtuBqN44Gl5GwQqSnmjqvs4xIX5xpLMt6dGZKAT
nzj/G96Y3Z4ueuUiaUDdKmVYBHexF1bJF7vAyHoHHxsRfLsQgXXjyp5fQQzKqUDS3RAW5cl5QJL5
WZhGieN8idHZ/1XXZM1byT/Vt7pKxLC2esRmNjg0ltXp+nLPa5K8llTaqbvruk4hfQ7xAGEKWA0y
8QEAi/uBqRTGpfmometIdzt3LcZIeYd6rGA1bgFvvXEXXCBMNF1w4SLjy+2jc0hnZxOsHqwxIfxD
npX9j15XrDX2t2mxNFCzf09gwWwxDlEOOMRG0DPjBr3jdlw4BOC3alcX9wS/hRo4zQekTsGVzTFl
SumZEpRDckAudbhz0MqCpq5HO/SpxntkegABN67rY9BLILf1nDH+2lajZ+yuf5FPfgcXEjkomFKW
hRL7+ZmE0GA0HcXiA/ai2b4ahvTJrHqbPBBw0s8qdrQfttnLE6h+5TcFSn8N9/zGk365LSzqWioH
0RQU5+YNKDdG7TRKWnFoWtqqSyuD+boiS1BfKxUy2iowMaJBPBYfwQUkl+YWXvjyQFCTtU0Kl6B9
VNOeRehNMtboxar9oTaMFCZQn25Ge/J49GAVJ0an7FmiW4HAtLD/DWM0NIc1m7BEUwXP07xQiqyg
0Rb4Qx9kPSLIYnkZvntdIpQ9lZ3oxj13cc8wDGtLqEy/eDoC5185BKlQ4YelHfBYgxZmUcJdBKn0
/oRoyG18w3SW1/fV/GKd5mUCIwErhgQ3z/35gDLtZRcJwFzmOLoobYzZoxUAjH8C6tHu2cfxV7rn
Yk0NF307Z0wCZ339F3w2ZW51wmIbLBn76vwXmDnCohUyyIdR131cs7yqHZ78xtc2XhZq2j6h05bc
aMlfbGRmLRARpcLPnNlN52OGYFpSGQ/qQfgNYHwBwWJHaaVBhd9pbeOBKhKE/dTzUIXNveDX9Rl/
subTW8KVTipmOOZsdOSMs9T2CuPQ4t8iFqURVN8K01Y3cd2k9Y7XK9pmAVWqPkhtpKkG5caSX2xp
YwLN0etyCTjos812Gc2GQh0UHRo4/Z96ZeI3aO4hUSmLyvUwX7g+3b9Q7bMTRM1aU7m4dKZNi2OW
CMgg06khue4hi1zwDmXZCgtX89zsHujo1Xi+yhgKdeoFiK7hJQEgM0eMRPkAwGIYVKwRxN41qIiv
0ZoK400DBxXGR2sGAKaWJeo1KRqQ0OXsNaofiBQXKuSqPBLk1JDbEPPXMUhBFm0c5GK0wLLCdglT
cLiwiymJh0XRWhDHHDxrezGliLVr1s9h20f1rVhv+rbztSAD09jpBDSmMbvCZBti3DF61iEZekpO
bX6IDLM3FxhpmCtcqkn+ML237xu8cNfoqnVbEwf2HyihD2+uj+kKqFH11o+avvfsR00I5UmZzzGm
vsn5cQhMvYVfGY8HLaPYvYUGVrkPcPdw9oYSnSnY+iQFVcZWK911UeupsvW5xcJjpBWZcmO7XFzy
SOw7aERN3Ujd1cW0ef8TmIO3Q48R84aDrmcBnnl54K3CoR/apa0VYu1M1bEo9ozV9V362bAu9B2y
HmKeC5R8Uvh2Y+q5dkDEVRV79AUsUOp5QNW6LItWeZBAsTayrOsbjapPDiPvGWgOXjSHBtl0P/5n
vn0l9AAsoXoAABf/sSoHr4FKQewv4uCWN2b5Fy8w+9QI8DEg1RAQpH+bSf8Zjccuc7HlUA8ebJF3
n1Y76kbkZeinl0mwoqE/RvcA9/EdQQYHc0a/o2GhZVG110AXP8CwH9ovYataby2URfjrygg1tvcr
dVVZdTSsu4JuxKkBmh0s66AK7VXu2OUuHAX2tHlcZO7K7DBe2g1VO6HetaFGIiIwXAhj1z/pJ7c8
6cvUGNNoP1JiO19ZDYeYpmp741BErr+eFJGWllFijFUZRrGjxIzPxkiH94+SBeateO2Tzwoe9n+L
PIWQ0377z0KbYPViKT39oLkARKiaurFXLqUzttV+ACJtnFDn6LbYzhvqI9WO7NEl5cbVinT13g9G
Z0Bwre4myU9FpI/QErvnOM4c/caO+OT55ZGZalP0aGkazS5nzRcjrugEANVgq1/hr+PUFcu+Wabo
+mYoVFbh6V8/iwYfwaEgB95iwoqdr0yKvoGWJpV+0C119J8blOtfA11JhlVvt1pNcqVq76DsA39v
2NL8en30y8eXIhylVv5KBZSc+3z0oW4NsIW8fc1EEpJIk/yEJ9+idgt8SikxI6cS6GKbRX1cKjhN
Xh/+crkBLJuUxKg7EG85s6eXWZpcrqNx8IuwXrfIWUJETXUERuJQo9dg1uP6+oiXG5HAlcQFfh37
8SJxALTZINAIIs8LfcgNsW3SBMSMwV6aYal/uT7Y5S3KYMCyyVBYZMq9s9UdENaWRSYO9RBgddTb
tfKHXgokAMtQ+8dBjYOXtK7b/fVhP5sjjwZ/2LAAKNydD8uSRkrKXsM5RYk/FMWhHAiyxb7DUQGT
6OuDfTbHCTIDlEFDznR+YnRaNShBM1iBxgvS272iHKzWU59BvfrFJK3ASy6xq7k+7GUGyJ6danKu
DquFQvYsVNeDEHBl7sETQbgXPqEJvQ3iCqI4IsQEPMtS+UvShKWer4TrbBT+muRIf////Ax7SkUN
QzXAQ56vNSJWqBMptnloDUUDKGTEGwsyBGAcxNTusWSA5h0Nxc8hCJ0nKXOPqkx467W+LBHQUeJy
5WbnmFKinZ0jS5SYmziWxkeQDd6UA93wLS0m311z34LaaqvA+oLTkJURFOI3BbMYhRQulCCZ5HDK
4XB9XT452CCpNHg64NdMWivny4JAQZaghm4iPB+Hd2oVBhu4Kfqkqxw/1Ihd37i3L7c8QBqVqBnA
2t/3/Hy8ICLcjUXjfRlLHuaFrNLim5ogEZMhbVrduEMuL80JGMfEYGgRxzvTv//PY+Z6cQBJuYgP
Wo+e9HNdIRe8JXNsV+jQBZiXIl9ur7KgLN8ta0ze8CoCBfLP544EkS4ZlzeASAql5z+iNgah5GLI
D3kj0w9+T4NvHfoqyzhPnXHreb5+HyMMdiMevfiw3NPs9gkOSq5I5nQ+rMaj1PodDbO4R4h740Kh
pPC4F1pdyA0SM9mNaV6Ox+Yh4qIVSUpO2fF8vByu2zCGuofPBO5Q+yLPgzeK8JivAKFCqDs2+/EG
Q/TTISFFk4pCZ7pI0DLYceAWHPcgRV00+9wV4bZMbBeFNZH1HVZ/SPTfWNaLIjPHdyLGAqumvkI8
OrtHAivBZjdP/WOCUhviR6OaVW+TD8r40kvEW1YVXHB5p5du8mhTCRjWg+vDMoNEk/b7si7xuWsR
bVduHKyLvU6fH6qkauOdyeGaX7NuMIiC5Ms9pHbdvMZVl74BhECRT5WhNJ9bbMR/lF3QJAe8E7M1
pPvwRj72yeeg3otopEq1DW7Z7DVrtbREz3rwj22kdHe6H+rvOBLkULvwxkUBLfHNG3vuIlJmzjQm
J1Q5JGRKI+d7DpMLnMdZjgNkp1G5z40k3SeF43Cae3QrUKovzFUQpmhBkl1AWbl+d17cZaZwAZ+x
+QTJn23NJoyXaB33oFCOQVljgdehnLWVwMqDrWjRN7s+2OVcLa5N5kkpn+K6Pq3+f+6y1qhDVKnK
+BgpSr0veFpeRlEa38lo31zwVBsgqDg+01Gk5XZ96MsnfPqm0PYmqC0vxTzRNnIg5YhqMzbwgq/A
2M2tNuTonnVK9Y6AUQ7OKwyXtadUqIll4Z8eRMeNw/7JwZvw7bQUMEedgonpa/xnATCuUHDSbu2D
IXv4Q4vCqOtT2PuKeHbwfhsXMJqIXkLqzTDtAZZ7O1PJED7Syi5CBk4P9Idqkti+se3/9jPOclMI
fZDUBZBz0jXO4PkPU+BB4dkcuYc6Ugf/S+TbXbTAg2DcWClqxxuoYoO3LQJfRSHGkugiwjGXCIFV
vr/DohhzCwh9XoRjmYMYHZYhqIwUZV7c+8Ii+TT9AV5KBCR209hu/wd0YfulhvE1HhEtL/CctNSy
WCelYRxvfPjpp8+nRvfd1abrlahpdsCiKB41u245YHRNqnXoG/YSi01/X3PLUE4Ofah5mkmHQzW1
+2TQh+1oV/GDjZLyjcN2Eb6yyvwQxAksc0L3z35Kw6tjW17vIRlriHQHUdT/6ltaZa+l2vntInUc
JCx9PK1P1xfhk4F500AfgMqdUpHZwUNXs8k9bqCDKyrkxBTs8d5CYHztFr5Lj2EehlOBHyjjjVN3
ebsQkMF/p6tMzRUGz/m2+qsUBGHWP9a10FL4alq5BGRdaguBYN6NyvJlYDqRvXTXpM5Jjgd343w0
p6jqrIUYc2ySxP8deLaMt0geG/VzhzSdWA+ALiaqtKXUD2mNC94JlARSx4YWI3Un1VK5caw+u3S4
5qbXbCrtqRfHClVUs2yt4BiioPla8Jg/NblKh0YzJiHDOiyRh437fZoi1A/It+0XuBDV2+tf3zIu
j8Df7hEdB0AVdPbOFwY3BEQQ8MU7dEqTFXu0b7FZhTKpQ50HHzWu0zBvQZ2hBQjQsLXFmy8kwMAC
S/Nm1+dK5r16eL1hJGUmw+++M2DkOm5pP+uIS3wZtSDAd6VV23LpDX12GuA7iqWDJ3j9BNYJKb/G
TP3H0Q+S33ZD3AFbLzMeKhcM9MaPjSg8OSoqukvFknjWQdofGNyJoV9wnj3rTkMyfS0aP6w2eF2g
HeSVkaNtRV4r2yZxIAEJj3SJupbquSsaxHn4M9KCcleBaUDKF3XEaClb9j3kXymdDTsWdUvXGWLt
vnE7LBQJb7Mv5RC1w0MNZbtD/V0JyjtUZFTjhyESVJkk0N5h3aNdAbE1cHDrccJyfEZv0fheuBny
OWiSha/XP95ffZzZ/TUF/9Px5YkGbn7+8TAwTwTK/d6hNrPhV2eF1lcUkqpgFTiKhQsr+GLkyaFW
4sw01KjZptJJmw+d5+yvyhEC3LGsKyx727J+MkEzo3no5M1PI8oQpCgol23xc5fFjcvub3t29sOp
RKD9w61HxjhvdYRZ3yLD5iqHYMzSduU3GPAuc98bMPeg6B3ct3qblM9+LVVnq9Alq6Cxd6Q0MsW8
a1GAJSa7qjoDxXGlb1RzzSZvdk0iI4DpKDh+jJ7KjjAStfihdVF8sjEeM9fgYlVM52qQXet81NNn
UXQWGM7YEgws0wh3wBYzBPZ7G6MQjPkSIVfJoi2KoB3KdW2kt5oPl3HlxEE14RkhBiIQ1jn/iFZt
m7mFROcxDrD3eMaBZnyPzKoNnyroXDtaIvLj+r65HNGm0wSVBrMWUJNzEFXQG3j0xG56DH2pq5Da
deKH1G6rhS+HA/Y/8Y27/rMB6VAj/ApswaE4cz5FbBM0W/dkcUTv3tnx4kBQHpok/FV4WKhtVekV
8kZF7/JZsyEAQYTEG3gq9M4u/MRXUnfUmuIIx0XiQZza7zIxRoxK0ixaGsjhlYsKqv6NYS/TFOIJ
UkT+Aj0Skt75TNMcG2cR2tmxc/EtfMLRrcU0xu3LX9D0Ab7rpjPipNvB31+MQmktvOhB7Tf/vuCc
K5KliZopEEE7/xmtjR9CRcRwBKICVVuqYs39E7xbpof+ArHXjej1kw8Mg5qONSA5ujXWbA/Xvd8p
oAyqYw5pfpvm3ncXw70HwM9yi35OcLy+gT95PJkaDRO2jUlBc94vyWiId8NglEcPrhyeSANOH/gK
YJa5SCpj2FS878GamELT70FWozcr2hwrU61HYvNGZvrZ3F2KTFhhIOVzqXhBiw5+dFsdfc/rtr4+
Fg9GrBkjmIT8GbV9GmPXZ/83Fzq/PW22NZc+pxjUx3z2MopMl3J4drRCE9EmL1DFB/Wo3t2NBUbs
aGhOUoiD9BlahVkfAuL182cVCFuG1LfR1fg1lg4cDjVTDPhGGt7NLthbBHLMmIy2NMxiJf0M7yW1
GXH7arhGEFR0GgMeSh63mwCtVlxmHfgQKyXCHO2L29vmjWfikzPM/qWg5ppgrcBfnO9i14wUo7fq
5FhWTfKi4l22SVIlZUCjuyuKMd7zuuyvL+4neZgNvxEgCykv2inzrFelTo42i+sdwpSy0w8SECQa
FjkwfX9R1UNhvmW4U+BL2g2Z+mRXtXvXWYCy7oaxhIOzRN2vuMspxt8qLX7yyxDRIhGbgkbLUecN
+1THnrPyRvtoAp0+stGqFcqyxveyq/Stpcjomx5gahW4DXvA963iroS9ryOYiMonSj/a8M+nnnaR
PkkEgpCn9j2LHQe3Dm08geyjH2pxtqgGlPxSRDJ6rLNxUihi4F83tsTlYZvqyirIZRvMtj1P1YMQ
O7+oje1j0uI4Ci0JjDyLMLyGEWrFqJdW/Y0ga5rE+WFjRArqHHFBwOLOrrYOCQMnqRkx9sbxHdMt
c5mMY2gtqjJr19c3H7WG+WgwHIBSTi8zF6o6z4o8EZeAkAKX98Memx8BvhEt6s5RkkQf1GNw8N34
Y4BSaJnXoY6uToeWM98Wv7lX7pzEfQOEpUh1wVnH2BSwrgL3ELuOZCdyK8Eyt6K7TKc4ap1Vjh61
/wMfAXSyBOqfYhmhgVft+iDz79C4rqIH1amJtyAh9RB/0s588WvDN58mtHW8KCY/eRZCixpsHOn2
avldrxcDET9wHS1ZOaajDHdwWvVH3U+laJbgHFQ4a7jn6uSWg6u/KiT+PFGUGMC14nSLEoeJXpVI
DW+DSgXaiUKtkIdVMIf4ZrdG+zSF9vGusiKxgX0V1KsS9YNs1XFTJPTLfRcdGkUFMrzsUBdSX5vS
qNVFTMiJLVtXjQdHKV17nQi3/QhMxKBWjsjxZKw79aT1QhtwOMnM1ttHUV54D1aAyR7hvCYOqeNJ
TNv1RPsmslgOizLXvC9R3nfmKh0Nida0Ueu/iUeF8TXjGOb3uS/QNmvjsfxAybP6UTXU0baNqsl7
zrOiLCLdxygjjvMhfKlyOq9G1yRvSJOUh9D0ywFZ1Ng7Ig4sINsVcbxMW+p1K1zU5T1A5DxahmVv
Hy1ob1/x+GhfYjv2fraxqyULyvAZvji6778Vbur+pkapeWug6qV/ynL6ncs0JhnAawLS5hKee508
ZTjHdE8RZkEfdm2TTw1aRB24NNwAzlwCY3cRNPrgbwcKh8UqdKVaQ8/K5AeWJJVzH2hBhA8nVioh
Dkqhi+Fchl7+ozN6tXuwYc6jEqKm1r2jD90rdU+8O6Tp4loKjdZdVujWIrVaBSi9DuFQHqwxwzEA
pJxfL6LIKgrStOkCwBhT2gtVadzvSCXkP5pC7+InJhWsEMJ3mvXYecGdB89MX5id2nSnwcGicoWv
69CvKy8ufxceKFICUbUbsaq0m+S1oY2oQzLEQHVptlKzX9C19D46/E+UU0OFGyd2NcbZ0i4aL9gG
KSpvlGaGtkJLNh/GZVGkeL3gkCCwCypou/2oavoiS0kXMV1HyDlNx8tHPi8Ma2wWGvruiOD0gUZC
5hYwjfBuxrIiUktIBZbeam9tBlPwXStKU3/2YQY1J4Plf6OWk7cfZoC9JNbZrtTzfeAn3YPaalX+
Hde7vDkA6h+psHUVAkeockr7ZyP9qPsjg9C0niTI0XGTmmk2LAo0/e9yNXT7BbqohcEnAuMrYuk+
Fxg0iHtsjtX+vknayXKiQqhyiQAzWdPKg2n7BEhQpHf8h8m6hpzaW0swidQpE6K4iVhDFLPD2k8L
v6YiDhD4UYt6n4wlevhjXQ/YIIHCQeDYx00AeymztI+gz3zcbpRYOis8gLCBqKuye67wENT2oaoo
W6uNhLvFMwMX0RrlKRjAzRC2m8ytUTLSy2QAtu870t9bozuML61ZYGzEfL38NYqinmwyqUCUaaVu
fTHr2tfWZlqnv2sF4vW/PpUAiWD3UGa0JhrJXDc1zbUISVE1OWlFU3obNdL73wp2G9i4o3Uv75B0
0m+kIpc1rwkyRcRAQ4dcCD7MefiEcE8jTT7jURphvkgELNYIM6zHUpZc3uiXFE8dQonOapCJ/Chy
b7JfM1ECT03qcv/6cE/QZNgUhMlECxeadBHmO6mvZ/0Ro0kBSVzDA0mpa3Ohito+uLXi32jMX7zb
DIiqpjahOuj/zjUsslC1x6QxhqMoknHRlYHYpUbcfR3q3LtFzbgIVKexeJfBrmiMOa+hGpTFCpQ5
h6Pq6+LgAcjGNJrbBa1xhLnvzNHUwq2XePEt3MonkyTpIv9xSfPAQc8iZOIH32kpLBytJFN+xbn/
UlOaClc6okvyRtpxEXqJiSIIqdohhcd9ZtYHUE10KURiOMcsw9I+L8b0IyClLhfeIMRRr6vhRmJ1
meVR1GLzTjObZLLmWoIjFcTEKnVo9jBf1gCm1aewz7NfTWBpT1ol+zvVksZWG0WLhxsy97g7tebb
9ZhsntGDZQCZRI2aN3sCEDjnpyikmY3HmZ2e9MHI9YVR0OzUmjz8wFMg2lRqRAo/IrvTQyDvQLVW
GEfcqBXPt9f0E+j0WxSwwV9CEj3/CVbkKPgf+vmpEZXur1yjdkFdluhMuXZUPwRNVaH1nae/r898
mtl/I1+GxQWT9iMo1CnKn1Xog65AL7LSi5MDtc179rKM64pPJb+NRuBvC7/N/VWakQk+GtDvv10f
fb61p9Enwi+fnn3NfptPWmAhBWjxRHkKblWa5fYhTvR2b8kWcvf1weZ7G6Ubim8ovUzdP9ucc1Ht
MUaGII7tk97Vk/OB6QYLAIy9s6ahpn+YPubdN4a86KtxJdlT/cLg8NpcHLONBUm7y4PKLV8w/4Yq
sUjVQRgoB2R2RFhWpv4OmGSnfc3VnlideH50VyBnjI/c1+mBVo6PT00vY3vEcktVMbfsIyfaeCzS
gzA8iwfWwJkNLVunfyT3b3Gmn0xBlrmBQOMvVfH7b2iEa+9J0/fW6fqCXm5ZdMJhtMKtZWVBMZ5/
PWTJcQ1zsvqlQSPpzwRafKjID17iuh+WSi+te8wqo6/XB/17IZzvWNImcAsTDIyHdn5W08Z3itHJ
8hc0QqtimVYenpWNHfq0Ghtb7AMUN1eIOqX+Jh0qYd85qDntCqlUxhaeSlssNKsZii3pbL/DUzrp
d/qg1P3x+u80Lw4WiGKHd5DoFvaSmN3aoQAZE5dSP+EHW8AvoIpTbw3sFG+8uZdHiHFclpUcnCLo
PD/X6hxRTfr7p7aU0bDBwfqXAHqGZ26LSfmN5+GzSfHWTvMBp0kr//yLQzvEZQypoZOSKWg9xH4W
7G1UJobd9cX7bFL/HWd2KzWOFiX4XOsncoESm00XQAIezHLwJq9zEGX/PhyMEBUNsOnmnbfpEDuw
i94ZjVOY6xmPehHeCxEmP1U8nm9VbS+XkJI8bMbp3p2GnL2wYZTVdhDqZBpe3L13SoG3SUu99fVf
p0S/wbGpi6M8bjOx8y9VlqpeRXSTX/y+xDpLa+qRqIyu2+R8o39cH+ziEaFKyaMFtkNjqxGIng9m
IQOtOegWvRh53OD/mGbuB4kfPB6nMYcH4GLhiwij4g8W92Z34wBc3ELT4GCFaK/S/zXmXV9gA8YY
U494IWtCacfVZWqsMiSPMGT2E29bF3G21zxrvFFE/GzSSCNSEAcV54CPO5906ODFK+0qegnqyqN4
iK7CGp96/2VEH/Alj6e0vmtUC/MXUVr//JgBZaCMAhbPBE8C9PZ8dBttGMSbyuQljSjjGl2cLfG+
Un6Ysiz2TSBv1eQuTuQ0HsEXmxaUr5h3IQF5ekEKvvAFQoKj3AXYixabHssHYDRxNrg3Hs6LU4JW
2YTBstkQ8FHnBVrdqmydyB7lrMqvUyonqfnLHYtbXPsLTgZt+Ql2N+UtsP5ol50vI85WKAKX6fDi
hJRHvqN4adirscQYdhVVbfNoJVTSdnpjud7aoKVGjbWzyrLcZsId7hI7FBhHWZ0cd4jM19aqFsXg
rFGqk11A1jtU411plUn14jhYvOSqWmmoCCgNnkntiDZZpStk9Xgbk9HXWz1OQko0RWaht1hFP4JQ
+rc4PhcfEl+UietCzD3BJeYrWxHJ2bUXNC+jpdjgMnr7TUOvaVtaTXUjH74cin1CORXOuCou0Q+Y
+/mdIPx5gY9SvwRB7OpYV8sjijii2Vy/gi4jrb+0LnUC6QDzcsTsSwK8DQHi69VLM6K6vPV6mewQ
K3bxFvPCuvqDfRMmpCBdRrENjKY4Af0fqZuPPcUOzZNpDn53HINspUpbOQxqWmKwVMoe+EDrm4j1
mP74M/IxB1tKq9H/CKK1HXniUGyUepK6ipRAls8lrMb0BrLl4qqZSKIuIStZCmHyPHLliFcxDuzN
i2bLtl1qUIxhgRXNl16v8m+Dju+3iZbkFsV37cbtehE0T18PLVBOIhVyOtfnB0Rz09L3EDF6KQJq
eUsNSeVygUAbTj5VqJZym/4fZ2e220auhOEnaqD35Va7EztO4khyctNIJpneV/b+9Oejz03UEtTw
AIMgmMGAIpssFqv+JcSkaWHQq5AuTyNtTRhEHFBaD5eDthVJpVPqzTet0tphj+9nDjoF43ljQ7rW
f8qhZO+wMnv3VcK4lC2o/5MNeLwVLsetawvvK6PuvukIemM6j6jdB1RgH1yIOt87yi+ICdr60pv7
6piYGkMSUyUSlwxutnO7ECH/xvKVb3lLTRNPLbAcK69T0mzn905abu+flKuSEd1Ux6argmYhbBHY
uJezBHUEvi0fw+MIaP1jVNEk18I+fqTS9xTVxd42I+0Zh3fxiUKddWiZ8qeq7sXCR756+YOvZsL8
DCmDKXtdl78Du5CM7Z7ERxGIaWumkY5FTyiwAPcR6cJpdgrF41hWpb/Cv3agYA9EBHaBLbyFJbna
b/wS9B7AqVGBwCN2dpU3UV/SLhjio8F9nUC/89N9H03hXiun+tXrRmNL+r4UHq96fTwLCVfSzUOW
PvjjcgEEYnRdNDjpMUHJ+blCuTJelWpmPNR9gaqfr5hKhFZfV5Urs8F8oHZL58kFQBWu27KqtnxD
2r4Lu+PqwJtSXYCCDPpUFPPm90Pse1qvBmV5LDEJbzCad3EiEEbrrIQwXbEKq9ZpUI5MnWBT5mNd
HQYMFpItFqXKN3eo4t+Vqbj/ZEpDH9oIeYiv9TRs96JP+4Xq39sD8+IpyP8t7zF2EcBxPv/lAlZ4
kIupCscXsJ9VjlkNuRqonggsGz1b0a+6KCCsCz/VQB71rvRU96z0X7NTsle+jRg/joD8TzjQ6O/t
mwIW4HxJvBahjEtw9nGBqgMMbL0BqX4HJxykYr7qAhcWaX6aPaCYgobj/U93/eUYUTYxQc7j6DOH
peSmh8m80g4vaeRnHv71of+IYQ9+pBkmcSC9BgMviv8yJuQFmRNS/p7FrjbpMr1zhuEl4n361bHd
ER5B2Z+1EVkaDr357/3xrm5CVtWBogHohkoodLPLLy6BKQ3fcXgxJ+tDIHJRrCM7HY966SgVRTOU
8tjB4nNV2+V7L2GGBihPLspGs8HsXw6N4kvkgo8cXyini0PrKtYGh2frn6JUxS5pLfNB7QL3mOVm
c7w/aRmQ59uchwZAfZABQOpmd7Cdab7rCkbWsin5YvZlVdOH17SNEujGe3M2JKmpVgFu4m0j3/mX
swzKysMjdpxeklYTr9rgNh99R2naDS7f5lLt4saOZTBoCzZYF/m4uByMhLxLkG0bXwDXUFVtXFFr
YGHbtlwJtQ2f6qTyltjBN8eEJyl5fA5I7NkO6psOsauuYYKB9c9Qu/geu7QmlV2R1KaOYya6tZv7
3+/6emGzgrx26R1A0Zwr8Lk1hBPPncYXoiYGuwY0X68e9XXdZs7Rpz1/qKzY+uf+oDc2zcWgs9tV
i2x8R+OatSX7fSn14jkXiXFKx/HX/YGuFlTyuyXCUBJr5V8vP6JVYcuABPLwzcJ6s155YY/Ds58g
FbmLijLt17ZPpfJwf9A3Bbu/zwQdEcnbl+Byoh7R4HJUXrmTljpOeYwHYDvYdlIBBJqbkj1EZYwt
ZkWJ9AG1IP1QhZpQdu5UaepDrkPJ3QehIaoPk3Z27LI+w/h2Ppto3+/odU+PFRJvFS7fqYPWKvq7
Tgghe7BHdT9WBgqCk2JR+yJTRKO2BUEQvgSmPxwaP8AK0Q6xCF8FZRyEa3o6xmcD9Zb+AOq1PnVR
CiGWS6d/jb3Q8H/34RBMP/HlKX8XaOY+DnpneGuQSKHYV6XuJguLdpX5yTYSBHBaZqTzKFDO8mqz
7Bx/rOzyWFtKku5CdIux1m7Gwd9rvHazVVlaSruJjan7NTR2dlJSq3dwwLb05lAjXvlezCive1VF
f5/ei4nI1/wHqWUZCsf1m6OWA+PAbbcAmu3nGN/42TQlm0zU/cJhvMq65Jj0OeC/URwj15nt1wAP
qaoviu7Y5xqKohFyTrAZOzPFzRj9bnPraEn324tLZMsrzL2fAuirw24qOxMsvDYV9RrrE0yEF67S
+YGVv4vOk9Q7ItTTp7jc0UPZN7bh9+XRabrsKZha/8DzGittLrTxvbkCg1ETfFN2I9FDpf1ysJru
GnhcRRwxHzB++X7r/mMGRh9sBBKHCEQ7yGQv7L55FGRIvItRuATViJzc3AhRGA29BKdqj9DFp3Xt
5dWJJ6+6E1A6/6kJTsXH1O6KfqGvJuP5RaCgG0/1gfuFFJEDMMvDMhFZdtGZyjcj9jKx1xvbeTZa
V3zXnBjxl4ygT7jKneIj8hvF0kd9s6K7HJ6NTS+cZyWyjleiH7Uf0YkeO+ebmkr9Ymtw0+H7FAcY
DFq17TRHYQCLcbPeYssV/pFMUrEOI+bG6lo3m+RnhjSnt+/xYXH3I5qpL+4Yo9eQ6EIT28nsgHU3
Y2/mGzqsOvKuQw0+cRKtWx9MrI+VnreDJ/phD0cD5/ItKOwWD+JE69vNUNJe2Tmt6h3dMVLj/eTn
NUWpQIu3itmFyT4p2AnS16xqt32AReMeFWWleRqG0OufNVowf3jGueWfPh5H82WkU1V+scRoMm5X
oy+MWzel0PrJ9ukm/L5/CcxvHuw0ZWuDR4osEtCHutzEkdo6lTsF3je0c3D+dkwl+AZILPtY6lFp
b+kOIRh/f8irTQwzBSYi24lnK3XfWRJY6VOBnWRVHIc8quxVgwLbczPmabvNAhufZ803BvWrFmBI
tvsPI3NW6X3RqgXvcDlZRKknTfG7/Mit13NSSnWlNnr77OSaSkFkpMafYq66MN+33PLv/Ys8GDYK
Fs0l2uOyaXE5rAMyx3C5/Y4DCaG9q4VmncHcO96HinaMs+NhLY3WMTPfDbGifqQ3pxTr1jNF+AE1
XjvCyxwfrJWK+tLPTOmK9yZXAN8l/oMTzmta/trLH4hDuQqQq1CObWLXJj6QevmTRkBdbP3RRMHQ
Gv2XavTcJa7yPFy/jUshlZQO+xrusMtxw7qjXjfkwUmx/PIIks7YZHXnfom6sNje//RXlZL/j0Ub
kUuLZ/ncomTsNbesNEU51kMpPjaiKX8iepFtlUhHuESr8DTN0N2w1njoqTEKhZr90FiOWNLjm8dS
+Tt0+uIoqGGwcVUfS8xRceA5+EfsYF3jMAEmfE0FTOwCAHW9MkVgRus8aCf9MYu4Kpc2o8xPLjYj
zD4WAMACRRoMseXv+4s+O0x4MHYQB08tgXA9ZPJZYoXTro2TZ3s0ETfPWsy57Mb6l8dwvkfgqF84
htdLIH+CVOhlswGtm/2E1qjgmXlZcjITq9zgNdh/ylJXaVe1wVWddIrfr3Q7ERvTQ6J/YR/IPTWf
vwMXAnI8PQuu78v5Rxn2ew045VMVpCqMml59LNLW34VDWn8Gz+49xLB1dwNxc91ZTbRttQqHacQx
1uyqfH3/51yfAJaBZz85OK9FiBqXvybBLtlt0PM/BQgif1S0wtmbIGt3oZ/Vx/tD3Vp19j6PJ+hF
xMBZpMdjM4l8LUpPw4SfA04h2XfhmD2C0HWyh/M5faeyC8WrSZOlN+o84lP8phqMIqRqyCbjVYWj
6vHuGLzk5E52ustqL35Rw1bK4GfWh0l41dlXNG9hl8n5zD40bTZE6hw60vCpZknLMGRpqwgrPTng
R3ndFHWEBcA0NsgPmzTEO10+MLomjaB9eCL9ppmDtiTKf+P7ykIASoXQMiST7/L7Kpohs4EiOzWh
5j2nWZU8OyOOlc2kLAEHbyyybHHgwCXvdGOOJMl0vByiSstPddKV+9ZQ/WCdtL6CMmECscgOJzI3
d0AU6/6+urXO3KZosiGHRXNltq8SemA8bK3sVPh+9yPzBw8EGrIW8A/Kh9Ct9I8lhazvIE60p7QE
XHN/+FvTtin+01pV0UibV7NY/UCpGjs9AbvLho8DjB6er/yrh2mgjrAJedZuKhpX9kIkvTVvGA8k
pZBnCCazyyvpcPRqjTA/aaFlPJpa7dlbp+7LfVHZ4kkCP76j+FyABAvh06pa/u3+xO0b+5vnzhuO
xCF5k//9r0DOKzOGcp3lJ+xcFXXdF/kQbLDd/uNjm5rC2hyr/xCteHPIZjJ8Qeuqo9zHsnqO3MrJ
04NfQV4qJUbV6fS5Au05bu9P78bJYSzKITJIE69m20p4vTOg2F6clKEujhPJR73yvaYAcxYUD/fH
unrUS7UaQjBhgoIIL9pZAhTC5Q2dyIjPpaLjeVT0dRzvo74Jt42FU9SqiNL+MzrhyqehI2vZk8xb
H5zateM1OzNOF95b18mK/D0ggGndqfQR5sAnHXvXrm7C6Dz6gZEhotN3/j7iFJYrz4SbC1ZNRMPW
S8qIu2losPqogby36Oor3pLC7dVG1+llyKQJitlbb+dyo41q5LudbgTkrHHzz5gVziOQR9/ft/Ew
Dnuox7Qw87qsrXVr63H8kCNvvrAbbv4GKtPAXEkdQFle/gZjhMaENXd0roU1bXpy2YOCvePPJOl+
9urkHCMjw6w898NpHVRJ+N4gwxKgzsaHkJLyMEYvhy/6si+sNA7OuRo4W8J9Fa/o6dabrmm871qr
VI86DYKFyHpVZgGJRl9LJitQnGDpzq6wAvj5JOJaOQV1iG0YtDF1jX57sk+x/zhm5uBsc7dCwT5U
m0ezLuJDMyYgxwO1f+7ZmAt17VsfARyJbBvwi67QOgOPoxpsXHA2hk7rVmFuaJthLCZ1Z+Sw/41s
dB4DP6kPxegWG+LRkhbgVQrDesg+iWxZIYEz73ZqFu4jsT2F58SOgm95k3gnxcvNx9Qx06OtAKrb
RFGV/jNM4Nfvh4iraMvQEBModUnIJGt3uQMmfYSnYbEDtEEUhyY3BV+iorBVIatudaW7vz/e1bUG
hpxbjeMPF0A+GS7HM6ZI6zRbic5kcz2MmrThWairqK5Y6mZCqeFzGLAb7g96Y5JYV6B+KF+qqH/I
mPzXlZK4oE6HXo/PXuvYzypmepu60uyXURXwSZQlKaNbc3xTgydpATbtyP/+13AjrxRbUKI8x0rg
PhqqMq11KiC4goWdt7YDNdthfeYtBNeri4WVBTMoT7HELM1r7UrZQ1od3OScY3a8g50L3Led1L2G
lsdSifDWDMFCkPS6NC/oUF/O0GwFITUrlVPnwH8aKJy/oMBvrbspdg6isxIe2NgU3P+KN04JlU8X
mrmEEl6Vy6bQVgx0d5ST0ipovQdenJwNtFM2Ad7dGyqZRrfO80L/6MS2sxCnb9yk5LkI3Nno1lIo
n0sm5GWv6rFl+6egAE+30mFd1KsGudRwXQrN/2Hz3ACAYqXZyiM3btYlGF9KwsNIt7VJ+/39tbj6
2LJayY4mIX57Zs0+QEhOOpaNEZ5szGEf7BFlpVUkgKFs0gYQxEJKeHV+5GjsKx47cl/PnVB8vRoa
VGLCUxsk0Z/J8dFHcaquz9Zja//CbqdZss9cGnF2MdVozicCe5eTq0Te1u8ydV/5yYc2z9tqFZaj
93J/PW+NJ3W3dKAmrrQmvdzQahaXQS3M8BRV5c9Aacdd1zjJN9REVIbD6u79w8k+o4XaB62GuZg2
DWqopUkQn9RGRF/N2ss+ZE5Q7xQMVVxo9sKNH+6PeL1heKqil8AFJxs9c+sQ/Dp7SoJlfLIh9K8q
r9P0VYyAzQoTBXXp612FBym1hD4BmlqwmLnhL1fTBeOrUf+NT25MrFNipfE/oGzWlJuhRu594zq+
8aCFOMXs7s/y+jMyMEkv2bUMFVeA91FPLGFb0SkcGsBwY+mlykYxo0TbdrEjjr2mTeXCyl6FJTlZ
IHiQ7DggwBguJ6sCI5lc3HJPTdMURz9qYfNao+d9cpTB/eZP6fjbN2qMNM00RFTr/oSvM2oqbnSP
0fCHtAJ4XH6Kv+4aSOAwvBPsIEhu/B9Z7SZfsiw0gr2S+dYvfBHx7qLUr382nLDOVmIUw1bPRbXw
O25sL15qFsh/bnZwiLPz4wMazVrhxCeaZFO3rWMrCbZq0o80DBVn4YV4la/JOZOvygwSXsMch1Bz
mQqvVJIT9wEGBV4+iF8GK5Gs7FGv1qYR6SaCDU35I88Dn55FUian++t+Y6PxLidjB5yHRMW8/oEV
6OQmE/UtZJxb/Us5leE+CehTrceuD3bqlKbae7NUWVvlDgIOwMHib5dfWqPDMiiGlZymqq3FBpo7
xXTbLYsXBBOLg1sL759gRBxzDxsfrnQk/HABVHVr1lz44FuYOvIjs1snHRIP0XMlPVU+71bozU76
VORq8a3xEpwD7aQvdvfXWT5QL4pdTBq8LjKYYBGJl7N7IMFqIgFCn54yM47FNs47fTxUKIb9h++J
7QgtAh6nCGrNxgFcYhXCHbJTbYr2G3bAqMni4PkI/Tg5TLoxLtyo8mPN5kWnmUeQJMyg+DALGphD
d1D53OyEcWg+rKzGzR4keH6Neo3zqTdb5cw2XsKd3R5VEmLhfaCMJA/WX8GiVY3OHWCGngTCgsVK
mLH4lCQ+bqVpbcVrcvP4mU7vUnvq+r0HkJGjygtX5VKg13o5bqUNVoAAZHaCJDAEPxPfxImsC3Ss
HXvFCF7Ilmtzo5K5tL/U1uzRukzqvF77Wtc+iKFCfF1B5HLp3XcjaJlkk7xEeXzxxpz9LLvQtSDz
WA7NgGy/LQfdWdGFcruPqHHVw/r+Vr4x2ht5U2rYIuk7DxmFCbKkLdm5RYg09pcgrRxn1Va9k/y2
fN2MFq6lW8NR36CQB2+UVZ/tMFqQdaHWABjtpsEXVzF4Rq591RL/Ktj9fb8/txvHFOgSZxTYFBTv
eROqF4k1WG1XUCu1Mw9ohpaYD1o0GNbCubk5K7RfKFhAASF3utxJeO0WMdGvOI1lUn7XPMVZRYYA
lVBo3cItc+NeB06PlBVkE2zc1VlIwBezReCgzk+2O7UdZhtV93FCwvyQTin1CY7Qt17P0aWdjHbB
e+RGnOUulR5I1huzRq7CX+c01zPMh4wxP6lVZqsr0645AInv7MUURC8tZiALe/NGYCCge7AHyPCB
zcof9NeAwwgY10gpSjoQ2L96gZ1uBC/NQzClyVPol1Wwpf8HdPb+trk1T5j5xCJKGITCWfFBa6om
Go2qJAqO1RrBimhbGkmxMUaBdogyLb2arsbje6LpxMWF3Sx07tl4OMMLykqpdjJpxX8s9EIAJjJB
OqzSQcVqCEWOpf7s1YZlSKILuYIk3IGDu1xZxXQjN4DDfgqmIN6F6Siek7DJaF4MAvD6/fW8zgZp
wNIEA4UKhB+T1NnGSY2mAFav6adYG8WLk1f9ZxdxKmeXZUC+1n1SWtWh07R4p6UwcjW7ch5AZ7yX
K0FmRobGKQW/JTs2s9hj0ObNuP6MU8fr9OBN5nC2FCzTCK35gyusvTq6cb00eXn2L+5UOSrpmEX7
Gf7bXEcxxxmVFpSpnwa3Tc9x2MX7wRXO53YUiJkGw1D9gsI1rAa1mc55WcebAXrsk6v6FlSfym5W
6JoMf+5/kustx91Hskb/SNa85hCEIoEnoraWcVLyNPrViSj1N3bUe/qWhC7IDjVGue3m/pjXe44x
aWMgewiaj+z0cs8hgK8hSWQbJ4wwnZ8x+p+fqj4ZNjhzLVn/XQV+1pyqJW13kJ7At2YbTu/iSd6g
5qlDAqlZN0GQp5u6V5YM+K4CFONI+1lCIhkaIOTLKQVuq+INEVgnNU3LR2AU5o+gy+uVCDTx27LC
JF21hrF0Bdz6eLYUnqGTjQ3f/FqzlXEoEn7RqWnVBENJCwUp8uq6Q7RaOK9D6+EP/f5vRwMfGh6Q
ecTXZyla3VS0aoIa9aioNB+VwDGrfdoP9boqOhR67g92/fXoCjEx0gSCE3HjclWLBnRChvLBCX6c
rqBlB85v29RCtf+5P9DVXcrLEDCMlHpG04yr5nIgYPsAlCbLOkWGGvigzmTNAecl9WtILNvlbqjb
m96AVTM4rpNu749+vXkYnbgodeO44+aaalRGyzxsbetURtqwF0qZHuq+qg5FjoJeIAAIrTx7rHb3
R73ePBejzl0506SK0lRXGFUdu5dw8vKHojVNeDC69W9cjdP+/ni31pg9SjUAyCwxZ7bGdaPFvWYX
No3FKd2mrh5uKZdGq8oOxJPWo1kV++hsCy9a4lfemilzpQCCe5Lk5F5+3bhDwGxoJ/sUqFa6dVJT
jTBuxi12W3it+BqOQb+EPbs9JCdEysmCuZldq92AjBgm3/apShPzgLquv0V+FNoDEE4bPHJiV7/u
L++tTUQjFYA0WTyY9tlZUUYgoQk6L6emtN1zVw96tgOX0OrrONAba6tlRQHgQmCLuMS7uj00w/Jy
0lBanK3vwIwqazStE+yHEGk6v/4cJji4betaEw9KyDcP4ES4h/szlqHm4j6VRnSy2GBRdOfgym/w
V1KYjKObx02YnbsqUA+WOtgDsMLij0vbsFmlaWbxZO2dja0hTJ959nv38xvrg0IP4Rd72TkOoe0a
1R4GpTy3UaCvRlM0Zy3S2i3/Dhm/LjOOWj0aH52sDhdGvlpvRqZHRcWMXFFCMC4nbhSDBc23r85x
gLGCITBYrvqu2Bt9FD2YUxl8iDBKW7i0b6y2FNOUtTMuVJCrl4NWZelCchT1OUSs7VwXQfVo+TGu
jx2Nby+NtK1thOW2Hsbqq9k3yu7+x75OHUEIyA4o1VoQdIBJL8cv88Dy8sSoz/bU6u2qcRTvjw0K
enpWDQTZ9g7JEiKitqUIUpcozw+K1iT2QzL67/VBBYQBAJ9KF10HQ7sqxpdDYvIBEnGGoSbaVTAZ
K3Mao5+x1lsLN+D1pyZHxc5Ftn+lxNFs1lNa9FUjfHHW08baYLhTrBLbqzdRqNQPTVt+Ivcpn+4v
9VskvjxYtHvfYMmyDEAf4HKpcUXzaKGY9TmNw9JbB6TSyOI7rbbNDU88pmZlTpij1l6ymhKI18B8
hCzohRHMV3NQ4KonNrqGa0ItJJ5JSdFqd2PF+WyEluIj6d71H/JG1CpAqdbSViVmnclaNePRWXXo
7zdrF8SWsw6LZHpJRR1/uT/Dq+jMB0SIh1YdLD6ahLMJAkQF/uoEzdlMccr12nbYDQNds2mqxVZ1
y/dXweWAkh8hmSKU/+Vn/itUAdDyatwCmzOyoua5FLRZuQKUXeCoygcqo0217toq3moxcvPr0DWw
h0rV4Ov9ad/YTMwYzJRse/D4mt3AXSf8YlDL9gw4LHzml35H4jzYd1Dit2pb6we/0ZfQcVe3vhSc
Br5ClEboHGre5cyHICZZHsz2nFaeH60LAjpoGas2Vu2omh96J3P3hp74wYrS0+v9+b7RTmYbmaIP
Ly7+wVZjnuIg9SqopnbpmTp8eOwTNTu4Q9066yoPqGqWlRh3RTCkyarJwv5x0Lz6R9ho4b9KXXbd
Qyu0FrYivje/UdkdnmPfT3etVRQHW8Nl2yg/h8VOVXTvEMOm3EctAPvV/SlcR13KVkj3gd6UgX5O
MsJruquzNErPVjLG3xuod49NWoYohiJyvcV9Kd1oLS0UmNjhqpoM/eH++DdOCnwjukcUJoDv2zJD
/2vjeo0vikAtsnPpGuHnqlfDT6GiVQ+Z3ngrqNbOQmXpLRebfTIgerzLqQzaMKvkgvw1YJsmKKe4
Wn4GLlA/Ct1JDkWXd6vIxn52pdRm8ex5Qfit0h08D/xuVJV1jmjGlwSy8KdUd8TLONVDu+rRvNiU
k1Od6ElMGxgP3ia17GYDAlT5Qnc4aVeFSNtkPaCQcKgNPXtBfj9dO+NkI3ZmcMtFWWU+Jglyxguf
9S3CzKdJo5MVBWWH/OPsKA6Kh41CqWdnzxGFvTL90ek3pV0X+aqxRP8DVJj34LUJUq10JI1gWzcI
BT0MdpQbuzEOcRrJujL6JaZSeUVS1qx30AFNazWUVD4kJAjjEkT/jA8AkyrQcnpoP5U6IowLlbk3
mcr5TAA1U03h3atd6U9VXtPWRdonJD9RjQuGHhuIzyKjtNapHR9GxyvGjdRQ/ETTJg5XLV2Zh8wI
/G+BVYxfRG/2Pw2VNuHG9nEz3cTZZO90VUnXVZj9e3833wiAhAFer7wqub3n1dkOpgNgk7o826mm
vI5F1n0CAYOyik+yGvoiOZSWn/2HzEUuDskLlWeSmNmWHvSEpi4mXWdKFOnDUBnKoTOi9qN8Dj2q
Rj6dEvDF8GhV68MQpNk6Gov4+7tnLkM+EiHEEDhHs/3WDJmKgE9bnxGlbFcgDGh19276nYr/8MnA
HmeDuIT/Tta5BKtS63OQ7MCYjpf15VnWzJRnYIUcY4do97Yf/YFvXIwPYagfw7GdHix0F1Z5hkf3
/dleRy0GJN4jcAUwG6rq5cBeYakwwIv+zOL2D40wggd/UJXtUKo/s9IVC0Hy+o4jJ5bvS8TsmOg8
SOtBLJoQx5izh+TwwbFj7K1Hd9gUTmhsAiONvwjMz7/0XusuTPQa9iPh3wwO0AbzKASuLmeqxkSs
IWrGc4kF/Id2yrKNo5jeOq5S7aj6arIrMbDmukC1HZEfd9yIsNcPg/JuJRjuWPB58Jhkp4qy3iyn
Coepyoq+Gc7+MOp/GtB1B8uo47OoKmth1rrcOJcxBw4wzwAq5SBGQHhdzjrpIsVOYeqdvW7wirUR
TRPBvKO/vU4mxw1XaZkSC/EXifA1ssrpV0tRGS4C1B/xEBZeeKxhKmXr1o+rZ6OkRrmJkJhQPiRZ
n/2wLLrj6J5ruYn969gEaKH51vH+HpUnbj4HiobUQjgkMje8nIPrjpXJu3w4s6ZQZMdSU+h4gpra
U/yvf9wfTIaYy8GgXhGjoT1BgwNVfDmYFXQIXRutds4gjK91Q+k2WuMEI65mKorodajt8wokQpPo
U7CGiTJ8vv8Drk8kMGbKL2+zNfT57kilNzGgIf3cB9LcVreLxywb1VVfqva/EQ5e7051Gc+Fb0T1
90YzU/fragopV5yVxvW3tpOgcM6gW/rK3k4JymDjhqBo/8MkyTdpL5C9UIy5XGX486DBzEY/l9yE
e9TE04eszZpP1tSU25xPu3AOrrcQ1A8KAKBUaV5zpV2OBwRaSSeyg3MwpsmrmESD51jQal/GoeNV
dX9yt7YQlTsJUoWPDEj1cjDSL7T6E2GcnbzWwkPZeg0GhLxr6hUx2C+3RdP1q8Ds42oLYtz5nEWK
s0TrubrA32SkedMCY6LBOodb0FQpKVQa9rnWKwStTMCx+xEpkLUVFOq4QsieF7G1+CK+CvAMC/8Z
kg1PGFhNcnf/lZRmiuX2llWZ53zy25WtdVgERPDgN3GsWGeHevtHR+C96EKtP9xf9quDg+gBlFkY
ewYPAB4Dl0NzohUFGS/rDMgv/gF/Of7gjb7zxSz1fNtHMMr+w3iSkkqHSlYu9cvx3HFwR/l2PJux
mRNCnaGMV5ALok9uV4T7GsWMhRlef1MABxLfD0/XQY9rlppQwSs1n7N6xhC9P0qx/GcDCPZO0epq
k4Z5d6yz3F7KW2+MypMKUBytVl4ac/XmJJv6FCUB5TxGztELA39daFq7yXwbpbiqMf5kaiOWnJiu
DiwhmLYJrWjA/LxM5Y/6ax+BiEphpuvK2U277GfZ2NxJRlUeu85xjve/4/WWlUOBviXnA/EwV2Rw
E9WssVdSzr4dqR/LPiz3xhCar7UBCbA3TQoOTTetyBf9JezQjS1LiUNaA8tCIajVy1kWXdlqQxQG
rwbtzvFrpsfKz9ZTsuqP3k+5voHz7Nf7+9O9MSZ4Y4AQYMzxqJtn9mMV01DQ6/DVjMviXzcf2w/D
4FRfRm1UMVfDaPy9sR6MKp0pogK9N7rIs09pDh62nKUevmKWkYWo4FJfGMrmO03zHG8KfPHuT/DG
1qFjTAcDMBbgtnmfPm1qI5sCwzuPJaZ4JC68KtdKC5EXNwTizkK0vzUcVI83XXUK+nM9rs6Gjj8a
jn8WCKdsrYqC0krVffWg131aLazljcFoX/JMkFh9+NGzDVMmdkk6F+EBY7UZWqVhp7xggzkMa+QK
ft9fxxsbBYqXlLRA9ltCqy43J83EFjugNHxN9SJp1nhbRN0HEeeOvqmnPE7geCRwav7DoOBlyI3p
e19xz2MvT6HFOsq5ZvT8S4NQYLuK0Gep12mKijd+8NCLFrKDGxGOM8h2ocIAvGr+CUsvEmHmZeEr
Mh5NuMbqRsl32JYq+ykeqvKJKuRTAh9hoYJz/THhdpCWyN0qaZqzpETL6ogHVxa9urUO0higkLUu
6oELRRvfv3EYixCDhgIPAr7q5cfUCy2BcVRFr2h56w9W3hg7HDzaJ6BkxcIevd43cigABCqDSVL1
5VB1gyOsUdbRa4yz+2e26/hdSI9VTRfiSR8Z9P6WubmMf403iy9qL1UdVTd8LeO+r1aF040IGup2
rBzcOLcXosv1XmF2NiYOwMikXMYsy6gVjQBtMLvS68xxjUw9dTBcVnL0k9zi01S748eczvW3d0+S
d7N8t8IIhqY++344RIRAZezoNYq76KClrfeKNkOxVUNl0eLzxoLyTOZNgFYlNQFrHmTsRrf7UI9e
W6Z19EoMlFLfgdgZF+mSL+DNsdiQ6CHJFuUcPVuxH7K6n8LXMTPMR5hkylPaIM3Vj2LpzXFrKOyi
HRJiLiJ6RJf70gMuRkFNCV+ncMg4bghdotTT9iJYE0Cd8N2RTBaiYT9LRQEAC7PwietW2SIREb/W
tI0+231x7KE9yXq49i3q2/br/Q0iN8DFuxVTu7+Hk7P/K2Ea7SK0giAOX/N+wkaO7ne2y/S+9364
wq6evaAE3C360nJXCT9oe3/0G2f+YvTZmVciaLUeflSvdhd1vFz1buVz5X9W8GgD+2suWazfGu+t
PcSRkJICsydW7vtub7ZT/Ooh7fcx8WLlJXCdDrrxaP2sh8x6N2+K5aXEDjSWBjpbaDbBotGLnBsk
eu1Gz39RBz1/KuygXDeYYz1Mdtcu4PNvfU4AIDgJv3VlrNl598zWqLrGIkujDGmsRBt16lM7hlW/
zXE2mw5eW6kOpoDDFCNBZy3hiW4tMF0FiV4C9ocByOV26hSnQRCaMOeWZo/hW0meMTrVOYMj8JvV
UA73N9Ctw2lLwwTkMGTfbba+aapERij86DUt6+5r2step2FG8YMdTIia/ofBIIjxTal9ghu/nNzg
el0yuGr4Wii+aJ/rpqse9KIcy09Darzbr56cglY8sGPqDhK1NJsaAGBEuKA4vmboJPprGr0Z3oZD
ZK3Qi56a1RBU6Q8Xk8C1Hvb4GztZj5O6riWPA3W9h/tTv3F9WexkoN2gdAlKs6nneZ52XVpycLTC
tp6NwBsEnpO+t+t9dvYKmH4YHSgClUtwuGvqAOsA9dDgBQCB84og7zdZZKRtk7zGOTaVm8pvxqNp
+6gpigRVQJO4z58aKvUrgaTkOe+rvNgMjeV9GoFtP8F5KxYSPznbWdCEMSDx5zI5AvF0uRGMMnOk
t1f8mmdWNq7xIUV5GgvvYH9/1W+cJlQBoGqYvBJ51M4yPVRPeg8Fo/RVN8uBp6QKqnKaRBqs3DGb
/rT/4+y8dttW2rZ9RATYyy4lWU6c5jQx2SGy1krY23BYj/6/mBf4fosmRNhAEATZGc1wylPu0rTO
4+0Rl1++mhnNm/8hX0AmrAteesbzDpiyCPKoCB+myU5GFBlmtLdDff4vaTzlcxtqLVb2rrPDXt6Y
LCgubksSW9p1z/IGOy6zcaZFbfRl0LSqRE/eThq4vUr5OMX27t288RVpGi1k6aXcQrfq+iv2Km7v
Xe+xumnRDaeq8di8DR6pcufeeN5DWBShFsl4oiKgnet8vUsNS+TNXAQiCfU7LE5trJln/TeJTPRW
mmVyj8iPPEAUNK3D0ls5ZChS3KWaMn27/X2fgXwWSTIqQaSBiyArwhfXkx60Ue3UdNLgiBMbc25D
7dzbTkKJ2LV8K4/pAfc4ZCPmlo3RfZbP5ld05/eS+/U+W34GqhOINQMOgZW6CjsKWUeK1pbaJRRK
djY6NfmBtnl8Qoux9cfQQa5o6ir3X7X0ALy9fA2Ir8iGdYQ+kZnWr9egtvtJH71evxQqQpa+3tWu
dmCtwzuv6kV/MHBBvVch0YdvmjytvsiOLrafFEbqHm//lGd9FtYBqBW6lzCCeL3WlL7RnNQuSzP1
UiUREYlZZAU5eVMVC8SrbCLOndLZD5Fi68VXYaCS/rYztEl7rLJWgQ0yzHOFuYyCr46MhAgPSpp0
/6DOaFNUzG1jHA5YAofDQRtnA3eSwo6bI13ZkvTj9lTWx3eZCWnbkg2z2Xmxrhe1ryZ9aDB1vFSp
NZ2FmIGdSC1x87eDmboN+lQycfde5PWz9HdQzgacbSTN+ZjXgyZh30VxWmgXTp0Xf7YmMY6nnue5
AN3jVWAj04Qul9+g+7inN7cOPRjb5tPRjaTLwS5ebeEKexdKG7p+QbdDi+7dQRn/NJS0CpRDiuR0
e3W3zi3ZI67fgOCpN6yTKzR3Bworg3FJ27n6FKtmcVTDuivp4TcD/4xPJuv8WesnMwYiOMwPuS7s
F7ablynTDiHpIjOBSL58jifJAiyOsaG4ZFyycJq9t6qGqjqcuQfIn0I7jZbXIqdvONW7xnP2XLg2
9hcfmmyP9UaXal2JAL+E28U8mpeuSLX3Vjum4gDCWfk6eYltHELHrncO5+aIJHzAxsn6nhXqy1xv
CFgNE1SBJTwQnynGMW0cmsEwzekPiveNd3/7M29ci7TVbWZJWkQhZHWIRKbQqEtC89IPQzSd26jG
K0+6UjP90DCUd3L2cu3Yj2YY5MO81+veGh3LD1cDEUlde40MsmPRVCa95YtXDH185+boeb/RRqcH
5lP14W+7wQTzGAvpVNi7jOgw3J79kkk/DT6W7UVkDVabG3HxUr3eXkZYpUWrx9ql6/J8/OoII/9k
6pV5MGuZR3fh2CU/FeSPuw+YpA1fWg8rprvbP2HjQmHkhaXA20SxdFmiJzs8j92qxpGRp0EIiQlg
Y3502sb5oI6hFp8modAJM2r8kXemvjkuVSGAYLRuQXJcj9uhFDlhX2xccJAOP7uAd/yot0D06H2Y
HCM5Nr+iQbTi5Zf2AqzgKaRyA2xpdYehv95TwjCNyzTVqVL6Ztdl95qmgGBRaNzrnzJdCeXOXbZ1
rhYoOww8UL7PWuVqge+1QFDxMqOW+aineXkCMt+etYQJD3q7R8PY2tYLpBrzVCKOZ49E2uLeLjrW
VoSq862TpRd/KHWhSz/D7Lmnp2kNw5sOYthhaPpq587cmi24K3VJ5RaA5upI880Vte6leUmNDMyp
l099f7TLYexPjq7gxDiFifaay3IBNS9F26VqtYpwHNF2iECWxkWhByf8XptGrLXbpEsPUmvNj26V
7hLal72yPr1sFdIHbBNQIVolK6oHEnTpel50GHjiIAaAsHdaO4r8oEWTbHdO6ua6gtcmP6bbx411
fWKaQTr6aAnz0ljR/EXPlY4zq6Q/2yFqu1PuWPFerWHreiINp+ROusBeWl1PUYiyh2a39qXUrPBB
r7uqOFZj9b4RIlDqND9rWp+51Ktn3S/CsN6Z8MYVgYcijrjcjZSu1thiutMg8p3KvmBeP9pnpQ/t
CLsBc7gI9MjEva0INTuaRTK9VFOFe9lZWMgazB4wEGs2hI2/r2bnjn0ZlMo4zQpGW0VR2d69pxf2
H36HrbwwF/zfiDRVYEGQ+a55+VbhsnvQ57q4aJ/hcqTFAulNe74f1bAJZvlSvsff8YgfEf7SNPRE
VllRWrdpZRaqc6lsdM77QoPVp4yUO2PPmlE6Gs32jubKK2JmiteUVdAMX9rkqx2ludT+Ze06l2Yw
1OTUWEbW+1rj/VHSqNP92h6MnU20sYfBCy7QGfSJbQB116dmMmaVXZQ4l04Zoq475GMa/1N3aREf
1R5JVfTuplY5e+ZcIU0gHJ2ko0Sg+/Yru3FVcO9B76CWRKVyXVIf3RHST2LaFznpRn+vthLZjYLA
9oMs6JXujLZxU8DQBAAG+gENuLVGbzxMmVXlmXOZ8/TTLAfbx80rFr6Vhp+7btL2PFy3ZodR26La
CpDnWQ1F6LgC5mXjXFxu3NR3NCEfCrSykoMZyb0u1tatwEWPWCpyqRzR5cc8CVioD05dRKn70mbK
/C0uEFL3gb0l/TlK5/EefGh7qqNw2Ctsr4sny4lBhWFBvNEwp1V/Pa6hj3lnm6F1iTJhhr5Cpcj0
S7cfX/HxgAGgD0DasWicX48DN9MbzMK0LlleROabEP+JCVOnyAsflSRP30xpLXfOyLNyzd+52ejG
04wk5zBWY9q1icKb4lqXPmrC4WhNUSHJXzPHOdmx4tYHlCET+2g0ef7WK9LpR+YVmu73IpbNuzpT
vGknhtiIYIjHSTI5ttQr1oFxlCFQacjIuqAJoX0pNNE/KGGpdvd17c3OqVPntMBiIIeh4OpFuocG
3drQqCDTcYahQD60uqbaRNGyVlTmRTO6BWE8dbnjW2FZW2g7oZ+yE5RuDQfOdsGdAlbi79Unx+CG
Y9kZl7xyTXlvGM3YnDGTc7z3ZtHo+v3ty2hrcRflTQjQvOrcSdfDpVVjObnRWRckeaPS76vxvhez
+k+Jnvo3y+vUj02opI9O481/bo+8dTEBbYEkBbUdAYxVCCPdqixCRTgXpUupvc2YxnDi0p9AqhPA
Q0X7Qqobwn3UqtlFlPEplzirJCOqmhLWQMzCGmH2tYzSPnvQJjSsDnMXtfi8OG1HPD5Tan7pRBmZ
DcR1QfWY5+56iZvKmPjauXUpPOyI08xOUbqNgNt91geSynuAN5W9E0I830Uk7rwy3E+U1Z4pUDh1
N9l1CSqinZPhXCVNYmMU7FpnR0+lsjPB57choE10A01mx1uzRk02RWS1bVbal1yvxZ2l03fjb63X
j7cXcmtS1Fd4uXFDYqTVSTTGYqH35faliIkSj8i4Jek34aGOVHdYFe+cjI2iE+d9KZ1x09PSX8cn
7uDKrrfAmdkVho0PiGvgahVWleUdRuzs7qxK0fS3XpNb1RvXoRbpp1Mhv4ep7C63J/78qJAWA0jH
WQKBGpAMqx2kt3h3RVESlJaafYxamaSnrIZwfXS7rjpgSYfA4O0hn98LSya+fE4kP0GHrk5LMoEU
w2s1CvTQ0r5OsSXDAwGG/VVIyJlUFNNPRODVF6qAxss/Mxcfzx49Hx3iweq8GE1r57lpK5cRBOCD
qSCEXGSO8kUCUTjfnuXWwlJ2oTXNnQDpd1mFJ/FDnrX5XI5ZFFTaIPyhGqJPXhpOx27Ov1Akt77e
Hu55uKLbSxeRN4wSnrouvZNkqEU/ZcolL2OY1bPWjdOp4IMnJxPNkjHyxQQ8JnLGvftg+VzX6Sla
UYSbxJ1sZjQArifadhH2JHYYB11YT/Zdhkifc5ZYdL9iQUmRKJRy3T73ReiNmhcltpJAg6F+xix3
9GcNzkHuztQ4EkuhPnt7Tbc+IRES/RpaTCQRq1BMEPN56WgkgYR9M9wl9CzLszcJK74HguuIN+Rq
zePtMbe+40I4AsmExgxl6evVLLJQK0NzigNdGs67YVbHQ6GE6sGqpPdod5Y4tWaxpwewcfvZC+YN
JaWFBLQ+kcoMNlvHfT3Acs4ZcT6rqjc68uiPLViZnRt9cywyBvp2i5DOukGVYhqmUOgAfZoPzSc1
U+tDOBStd6w6HAx39szW3uRM8EayPUGfrr5g6WhR7nhxEmS6LH6pWlZFZ9w7mj1Di61JoeIApoZG
Kyje1S3axrCvjazwLjgy9ndZVTnhwZAyMt5Y09zuiXRujUZmotIuIKlG0OB6jyDb2E2R1NyLZ4/W
l2FOmj9lPVnzQSuJPHauzK0lBCmMQBAzw/dLvx6s1mfEcdC/vvwVnJ0yeL13eYhi8+n2xt96FZaG
zwIBYXusg9OF+uBmXR5eKMpbxb0XOcl7blX3/ayNLh22xC17sBm5SH7hJaiKneGXL7S+xdAeWSDK
i9vT+gioKrPs50a5ZPhGFL5itP2p1pvqoWp7CJaj19yZUk3OULKz9lSUbfnt9vy3Dj4VGTrI4NO4
l5eP/uS90KI4q8OUCzzu6vB9CCfkfWZG6bvSmnNsL22aFqIwdg7jViBC3W3pS0DjQoVp+VVPRjVL
DYp0yNelkiiy91UlQr+FcWuc85bqJw59YRG5ftrPuv5AO6f4EFroKwSlOre/by/A3+t0/QmoOi4A
RxJSAtrr3xJRreprrwovRZ5zCwmW+x7yZx0e+lyTb9Xei86Rlkm40JN1VkApFofRmDQ0rCnyYxza
ZMfGKvfg689wMstzo4LRAaIHOgm/muvfRZco15N5sC+Vk5TqF2UE8EUHSXT9ycoj54fddWl+UDvM
5CkIt/EIuR1mv59mxvTV0JMyP+C07uwp/G0cGDhUxEV0GTg3a15s4lReaFhReKnUOm18/IM77zCZ
GQVxgMTQMxpnTH+oaDLJt3ojsvzN7e+18TpiAYsvNKTcRQpzdTGM85S5LfoYwTS2ONgnXne0MdI5
mClRLILG0x5gaeOIUnSnLoLpNXXwNeTPaTWp6tQpLx3InuIfs6z7QK+G8L6ZGtV7n04yLT5DabDs
T1qqD96hmaO9i37jlHI3UC1ZEKSL0OH1XijpbvXhPCuXJJ3D+NiUnkrI2oCv/G/IQOUdyFWa0Key
IerT7fXeHBpwBSwRlJLQsLweum/boe1beA2TUbXDfW7QIMZ13ZjFo50k4+9hNlOChVSYe+3DrVuC
q/n/D728EU9uCd6GVO8lsWw69v3J7aL0UCPtd4f2ieLdO1bm/GngLXxozVKc1VLG6Wm2xUu1a5Zz
CC0INMff+sW63JiHBfjnzFAu+rTwguvJNB7bWksjzGTz7Hx7tbdOF+OQ5KLnu4jrXk/ZwjOjEdEQ
Bz2ESPWzqpe64qOyMYXH3syiBzST3Ow39NjhXNZlq+8Mv3W4CMXoiGAfAkpvFVA4s1XnlWiiIBQy
vfPqIv04l2VDQawUX1KAW/bOM7/MZ3X5LshL1nYBzMAzuZ7v3MB8qtBfClC2DO8HwwuPSIWij2OX
7eH20m4PBTppkSzGw251cShWjnnTbEXYnA/Zd6Evgbvujbavyd7ZY3RtDQYZkEYAWSWw2dV3nOaI
hz2tw8ug6pgM25kRT3eD0kbzybFQWLy7Pbet7wY5blHRpTLCc369jG2mi6hCkPkSlUA1joCe9PFQ
KfOY+r2n9D8pYiK/8ooxl2ga6CRB/BrAobdyjKol9bOagkzT0bNjhuTVpylGGy4Kp2pnb27cw4gn
wnZcEOZQ01ZLaiISrypwPC5OW8QHhp7fwnes3nRzfd9OvfcVB3TnDs9utIPdCj7vy7cqQs8gzP7a
H8K9uF5jPNW10HXaKJDalN633SQfurjQqM434R6kbeMaoICGwOwSbSOOuToWqJA4Er9LhTenEuUH
J1Kc/2xdRuZjiLAvCoCuV+Sn0mmc/ti09Ytx9dx5SB5RnodIS9l8rc8QRhjUwejn29bacM6FY6Dv
EtNCqkfZvdWY8V6He+PALLOFdbWYjRKOXa9upBemlich4E0rNX7m7jB/muPZ/FVy9fx3e+NuDkU/
mwsOjyZKiddD2U7UYcMs0qBDEyw8EIPD2qGTM9T+qObNTt1y61NSJCWy5PkAxb+8r08eMVMf01EK
CBn53Bnic1VbhfrJTu16+CbmxPEOs9f3xb+hprVnYUWeuZPZb1wNFIgJlZb7gc27Gr9uwzCMcjcN
6sicIj+m//nHnArzq2O0Vn9X2GO81wbdXGD6eiCOgNRBzVhNebntNfyvArO0pxEeHQV5Xu4+nz+G
6ajtKDVsjQbmj47ZgvBhB12PFspRGMg2ZmCMR3CCh7GJZucjNtWF/k8yDOZOGXF7ONqtMGchYK8t
kkPdCyvU8tLAkEU2P07NLMKHpPKs/1wZv9RacDmHXDf/N9jyY55snrwr6nhQnTSoTFDU/sANWB5l
W833jVPFe6H91tTo0JN2q9T0eLeuR7PSBIdxBSJiWWeh/DymeerSSoDG9oh4Vbin/L51MmjKqXSt
QQFy310PV8imUiYxJQGgvL7wrZrQXS9trUJKKrLTczS4XmX4etG3/6l5O8hXnAxcDCxmvHiCrpUC
a3RKqqh20IFohfOrdSbnjOBqdqqU1ngk5VL2bvXN9aU3RK2LKhsKBdcTlqbdJdS7smDQhDofvUwp
bF+P4344FGrj7IFpN4fDP4ZSNyB8ODzXw/V13Mua1nVgx8YAmUJoc3ZoVac4SHcQOy3N5UyvAjnM
AkjK6PFxrdqrbHUKZVvKPM0Drxvc5kGdktl4GIY22YniNq4ztihiiwv6CrDualK0pKJeYCYahMWI
Q6+WmFY6+skgpjurUeb5bYWEYna6/WJsDkq3gmosOhqU169XcjBi1M8Wyko3hiVlidGMPV/pxqE9
yioz7DttFuUeKWXj83FlExRzdS/J52rQaBGD1xs1CxRLxBUGGsg84lDWNGGdHK24RDPp9iw3ziPt
fwccCY7fqFWvrm1NRm06JX0WzEVVfjZnuhmHMZnt7mA1XEPvPSWztXMcDpyRUc7THq5jc3ws0Ijt
0N0CNXq9yvNoozwT1nlAZaFo7qxaTic0QwvjfY71XnOIRx0RMD+qQ9U9CKXo3e+3F2BrxXVs5ZdE
j6+9ltzxgEjKBOPIoIka612ileU3AvcwxFZL/ro91NZxAYe81G1JE6j/Xc9VMSUXUjeXQRlG2ngs
JrSFTq1DCHJ7nM0pgXugr/RXSHqV0FXCJv2QThlEsWv903XC9e22K49VWsIue8VYFNhBj1ChocV2
PacilzZUV68IeiOPGMEZA7iSWKLQ4tiDsG3OC6FM2k60hZ+pV+BGMHRdaeZBk1mZ9ibLhvaM1aVu
nzUR7/kXL+/e+m7jHUZsjpCYftN6Y85aDImnLoKsT21weehjuGqUf8yG0gRVNY6/Beqob16xmovX
5KJhiaT76kIVTjZXXW7DMcpafENl3v03WaJHGVAqGGveHmzrgiOHo9/NHc77v3r5i9Ecc01l5wPe
zZ2zgCsz+Qm4lPKgznoEoRZ0yp7I+NY3NBaCOUkVQNI1ANKjZYj4EywqF1ebxEeXDNMXkAUPdeRY
O1H45lg8uou/OZjdNU2KQo2th3NYBB7Y4PJgA5g9VdaAlZ1mxC9lJRO10WEHacTU8H51V/vFpd9a
19FQBkWr2N27JDf6n3qci+bgNmr3eWg69fTy7/d0xGX6T+LExHQS187tMjAAP+NF2je4VqYx6pKo
S8TuW9LFPb2TrS0DHgMwJ5LATHS1P9NG9u2Qyyqw1Tg6tLE3fggV7KYA3JT2m0lLyy+vmCMJBfEF
7FFQnddzBE4z15pXVEHsxMUZnCXs9qpG6H8yi3c8GXsgl80t82S81XU2WFGRm1FZBZ0TleFhmIXI
lvi0/JVrtbvD8956D6iuUpnCf3XpiFxPbmr5cBGYrMBRC1EchT3q9aGt3OYV4RPvNlVk/GsWFvv1
OPXYeV1EUSEQACuBqcafhJGEbysaRO/k5O1IcmzNChQj0Mm/8ljrXGmWUFO0sq8CA1Ns/ZTLMv7V
IFC1Fypt7UWyeQIXjhtzW81qsBQwX0bKrFwrK+563Cr9qlzkAUcYmfXRdtq9zGxvyNUHQw0ZhS+u
rCB1RPRYVE34JZ3b7l7rx89lI4xX3F+EJH+ja/hixipXIr70EHE3S1QkUHc5Oqlj3NlhIZovltCz
PRrj5ndb6K3U+4EDrPvKsVI2WRQPbP3Qcj6lSpcIP2tqa+eJ2wr4FvghkFp6ys/a5FAmsrCdrDLo
QHCED7C/1O6c1zboQCL8d9JCfvsgwrhS35dzvdeE3PqCT0df3dKq0y7hiktoNBvqY4R5a4upklbh
7ut4o3r0IA7tREhb67osKKAA9PGeUd9LYef40molPjNFOpx1RRuau7JXnVeNQ4YENg+Q9FqqrZEF
5WaC+KDQSqX+14OQUn/yKJPs4eQ213CBWQJdoxS81vQixFugsx0Hr0kK5RwX4q05Vnd5Xjof4qoK
y1e8c4s6LU8A5Fp3fX2Jeg4VIs8qMMewb/x8CKvjFCGwJxrZ2YfYQuj/9quzFfvReSPGBL8FQGZZ
gScvq5DlAEs3qwPs7d2TMg7Tfa4A7MzaMj7PjqguXh0qO4NuHowng67CsbIxMpTWlSpA30+8dau5
RbFbN/6g1GqcScDbRyD+CCPrPLevmC7SggjSwq9C8uN6ulVk11Gct1UQ0kocUQ8PXb8e3MxPCSyO
Ktd4d0ByZe9Z2jwYdLvJU5D9f+ZlXGdDTU8z4sJxKemfUWlz3NPcmnu28Ztf88k4q6/pzSqZe2oT
tAzNyW765F/IPZrrTybt01PS5s37LJLyhQJfSzyIxgaQfpj6z0VUEnPqanVe8oe5UMZzOnaletcY
Y228S1TY1TvX6lbggl41dXTeRO7VVTBI1tB2I1YTgWlB98OhLOuy92pn1TZqPPT19pSytz4erWm4
vADWVDAB13tGmij9e7EsAzcXFLQABhMQNsKz9/yQtm4bHiOWkyqF9ez02xpiDmNK0udkVfKPrPRo
vq9sTuJd7dYtiu+W0d3fPg+bQ9J0h0+JNi56D9dzm/XJUCdPFkHV1kX80bNqo/jTV5ps30ayd7FZ
tRJD7Dz2W5AUupR//f6oh5CUXY+aonTsqAnqd6mYI+tXO8d6dUc0VWi/NbOv5iNCY7l+7nq23cd8
yDUnPcBKMaycbtQQd75TjY44i6aNk3fwSbpvt1dla4ct4i1LJ478dF2Ea6UdoVUSssNquHrl5M29
P6X59AbywEt93JfD81d6CCwuvag19KEYld7tpikn+R56irO5UbqPrluH70ywp9gAurNDsf8V9yBd
GxqbHCGqNKsvQM4ty8RQ8qCrqkkc1Tiuhy+6NNPQV6mTH7ws/em6c2HvJDlbZwk/KBTXyIxhqa/2
Wywp2Tbo0QQ9DFfvO9AxqSQHTR3FuDPS1s52ObNLmw+U7hr4VY5CKmk9FUHrdlV41JNw+qMlufog
s7D8abXadL69abamBh6SfQOHCmDrampODtlcTglHSSnk+BjLWeRn3KDLPa/Krd25dIIWqiGl77Wo
NC+2NWcl6bfMcgOhUU0k3b2rTl1718bTsLdVNhcS8jMXBHE5ZMPrw1rUPRx/O6+CUo7jOQHP9eDO
Nui1RCaOc0jjcQxfs5QQPpZONAW0tZSUyAAeqbpSBlrqcu9hckSvwuzy6vftT7Y5NaBeSxhJbchY
3eyoP41lLkm5bUUmNGe6GMpkIsxkOOhyjO1jWsJq2Tl6S+a0rrZR+EYbg7IlIMHVPikyo8qmwSBI
dgDdWWpa4lpiz+3Rmd0pO/Q0zFDECsP7Is3qT9QG639uz3orSEBD2sSsCh4efkfXHxQoMm8K9fxA
TTI0x0KpavVdlsroZ5PWwHFUhPTSI6RL+/vtgbeWewHeLCpUEBvX6Jt0SnmcKTkEbqWoJ1IE3fTt
XnpQ01qr/Ya59zjvhCabc0XrGL4SAq+I2l3PVa1ro3ekUgSydIb0LvOk471VlLoTv5R0jsUBdQhg
2X6B7ctrQmv4+5AVwDrRz1ndsU1eW4NWkaXMRtf8iKy0cB48kAWgR9y8/DG6cWv4vQHSaqdXtXVB
eKRgMBAXIsy62qnaU2tPSkudH6XQ/lTFWTs+uDYX32dvxipmrzC+QUCko4HRBQkSFy2n9nqV6xYq
jpulVPvFoH23xviNOejU+tVujN7Fjsh+irSP36aqI77rWRm9A5ZcfNG6yXq8vcOef+6/eqXq//ry
EI+ufwj+3ZUzAyoLELxr7nJDcR5ciQ6K34g0FD6WGCYig2jBfbo97vOdzbh/K3c8N+YzbW2sJKyk
x2YiMJy+Puu5GaYnDq4lDzkeUMunrrOdKHhj0ZcxyWSQwQBitpZOdBwpVatzkiBcWlWqok2/cUia
k7dFA4D0FI72KM/KYMckA0rhHmK8ZuirKWV29EDX7MAGtn8O/FMkI5bSsLHaAwn1gBJxuSRwUsJW
XRGV/LeEpujXWWufnCTJ32NWnMMvdtQpSOyB/0S0LT2SmmASvnPJbv4cblgwExyABQtzvRPUmbgK
ZnpK9UNmeMg5c36vUzYevk1uL4VPTT41bL8nFkVjonLq7FCWmdJ8UGw36RCN6a167+F+HiHAsyFq
AwdIYfCZYhyYfykQPkaZdXTthqSs1oo7umjpHthocyAbniZYR0KSNV9d6MK2mrSJg8bwmvuEKkZ6
ciorqc+3t/3OOGuhhWpSQTQBsQ+aWJE5bKwsGe5yJ0dC4/ZAW+droUYiRQd4lEvm+mu6QlXhQo5J
0GYot/vU3FT1bM6KM9w1tpWXH7Jc3dXWeV6lYCsTpXKwSZCwBbwetNFcQpAILdSoGqr4YU6N8R9P
y6MPY1WO+RnDoZgS/TD353Jq7Ow1O5gZwx0CLcazudrBemJ1mtEgZS37Dpt7Azu6PoZUfTdGYDD8
vI0N80NUoeZ1Sqkbm7429gM+ZW7oar/LWpUv1damSARen6ds6YHyZ/URpKlid+ehqZkOVvk9V2dB
DwZ2x8kuONy3P/jWzgKCTzWBcheHZrX2MQDkVpvTLJCDDMf3s4US7Rs6FKO3VxHaHgl1XZDvIC7W
uSj3dpghv86sItOejtjNF/JPLpV6r7/z/FWG6bDErUjoW+R6qymlOUpBjpIBx9Fz9Jni6ofSy3+n
eXL2Lr+tKRnUEIhrOQjP2Cd5qNAJ7Kws4GcMOer5iyahQ4fi5QRtpoQUCL0WfDrwgrk+IarRqzpQ
hjSQslXvezd3p3NBGHuUgzDfWrmlP4B46PbMvJ5H0NfD6tfDFjaQ7dLhNkji2Jk+e9WQJ7+EbiFe
UTtxnXzI3LgPfX1Qm+7cKzL6iIhGaO/cSVuxBhIz0DOBOKDSsXyFJ5XTlHay1dVxGqDtxZsaRcg9
lKiEfQUZJVp/7qxQwcytnfeMb7c2EskK7VfOILn0+qXthriyGj0NEpDdD8AfiWl0Bz2ugzWCub+7
fRI3R1vaaUsxZIndr6fpxZNtpcOYBj38oVMzjd4XL6kniolj8uX2UFvflfYB5iRMindy9V1xdWxM
q0ZKfLTjEAS0jn2GrxMgpzB9Iks/tI4BbLbOsjzxIQo5B1WLTffz7V+xNWH8ICjDI11EXLtaXqF1
3dybZRy4oRWBDxgTrX6simRwfKOvYI/eHm7racOeBLkQ1OFJUVbrq0PxlRhoIOtPyel3b6nfhw51
+DSR9jdg0OnOcJuzezLcatdGjTlpeMLBE7WNTJzGBojuYz3PAD1IeJO9V2zrkNCaJP6nqb3wqa53
T9FKVxdaBSO/M6v8XaGreCpSvsPe8YypsPLTCZvBOuFdbO/pT23OlOgP3htJiWquviPP4DTC6AHP
btnD5x6vIthcSp0f3VJ1XxH/g/KEzEkjmAr46iPKaQDAKhgrbrTh4Eaa9QDzQ/WLIY2PsTM6L26n
A/JY2NML+hF1gdXFi8bUVNqZEgWzaZbjMS4QmDkqqGLsRPVba7gIh4OvJoRgk15/PmeQ1MVR+wha
2SQfUyGKpRCjZIh4S13v9J1pbZ0FrtOFDYi4FbfA9XBe0Rdh15BDjHTCJn+cTeuXMqHh5bpD+n0e
jd1LfHOCcC6gO/AkO+t6pJFROcD2b1HGjvq7vI+9+qBklfxDmSaUx9tHfXMw2G1Lf48Hc13WqsM4
qhxA+UGsG6I42ZNaTb6eKLn0q7HcU3HeWkz4fKA6lzov1ezrxRSonHVVYqL+blXDsVy4Mo4dZSd7
UU+eScB/357d3nirm0WDvDKlHdmNg27LR2uWfywRZo9lg1a1hj7nzmJuD7dQNanbLXqF19PrRk2Z
FQObizhz7P8AyL23JltLDmVnT5gyWP0rLk5ygAX4RxkJvYTr8Rob5yGNhkPQ26U2HWpELr62mQy9
M3G3sZPcb6UebEh4ciDjqF2tvp1eee0wUFMIcq1RTzpVufsamPqDHaue4rtGW71B/s3z50ZXfr38
M0LVXmD53J1IilzPsxq8XMXgOgsmafzIlVFNfRsbzQdTG/X3MlLzy+3xtl4IqpFIXdBrIYhchcVZ
VrRWqYzQGxy7+c3PkuWxqDI0Nu3KuCfKQ7YvFPp8uj3s1lkku9BAp2I8CqbkepqtU9AMdzoAlt2o
vxkHSkUHYSvJxzKtlWJnr24OtjQhuLQBxq+vUfRnkzZS4xzAXN8GcFg5kJbTdyfhmDjNv2Jm+K4u
upa0SdeS+LmalDLFrzTIIqgGrfSKR1fJaem0Vvya590jqSGjAR1PmfN6FYsxKuZeaFkwKl0z3ztu
Nv+y67j8lNS65cspc2Zf7yN9jzq7uWkgLS+OdrAa1wJjs5vgv+ja5FIQ+mHkld7BU5rokXY+ereL
NoRvF9Oe6uLWlcNm+b9RV8EMyrNOStpFUpo24odZue4HNth8nhMDB92CLNbZ2aWb80TSg7cJoiWP
xvX6akUuYluqeVAigO4izOKJ/8pYJj/6OfP8KdaGu3JAfsO/vYU2rh8aPdTxcJxZjN6X/fwktenL
ktplk2SB3Yyfkfyqj72bNQjD9L1WnCArx5dMq6wOV4A835NTW07edX9k6TIRCC8OZUi1LFnCk8En
fRqStGwz/Nia+E1DFiDfVoqT77W+N9Z2aYJAAqYDhEr36qKzBQkIwzBJxS5OeGqGpwHcUuMPQy+/
Dx5IhjKzhh+3l3bjKgCxgJjQct/xXVf3jtuNJRwLGE+EdWPlx7kMp/dKskgNmJWs45fXURgOqM2i
l2QA8blezLHKLHwJa7asgLTvaal1icFO7TGrNk4GllNwZCm2Ej+sNQR6bW7HvmjyIKxGSrxalQrn
To6T76SI7vhRE+vhzjW3+fmWLsfCcsSQYbVNlEgxLJFAH0kG5CM/g+FBD0phpOkUDSgi/nSbSO2R
zsQkaScq3hoalDVncqEkP/OkcPtsdhF/zgPj/5F2XjuSG9uafiIC9OaWTFNVbatdpnRDqKUtmqD3
5NOfL3pmzq5kEUlUDyBIgNRQZBhGLPMbJ6qDqaujr+Dz62NfLeIhjxPtgCBO8vP+wdn6LF4Oujqu
gGcBzA8QSJGDciVHJ67qg0ii4eE3xjEB6kqGyuuwEejvMs6GAQjFw7/3kxC1PjzbcdruvImb85EE
J7BDxBpr+Q/Xaxw4uG4GVnA21MPYqkv0pQQG6u0clM2BYKcCN0HWA/bN6hOIM7ur+yK/JnhwnkVh
TdERmURnT3Vy81TIUhgaQpCa17CkLLNCrIXi4or0cPQ9x1JcO8o6VuZraevoTzzVrYbxNNXTnet6
6+uTOkz/b2T531/cmNxhw6Dy6l5BdaifNAdisw/9UVP9ucjdn22XLsH9Q7I1V94Hg4oQ4GeYWrcj
Kio6HdzR8Cl6xBdDNYk/dNiRPavxHB3zrEwOdq+g03h/1K27k5oXssfUaqknrHYyqc2lGtuiuIYi
9SJfgDn7aXVRRcbhpn/fH2trTV+Otbo4vWgEgIFR0jUH9cVYip0UR2twq69aq5t/1MWIq+v/35Dy
IL/YRjHVJWFUwgFKjO6Hp3R15bd1aSEiHTnPQ97WX35jQIIKjDkJFa11ITGGs6FXOJ5cKaCaZ9Fb
VvfBTbE+xtnHtfLD4qT2Hl188+TQmYI2TSsHI6PbSVpFWgPqIDpVlvgvZSznAPYhdFRXWO63QpRj
8hgmobNX5d88Ov87rLnOFju1yePBabPrQMlWCyw3Dz0f35pSQPibzOQ37hzgu/93lvzjdpahlwkg
FmQXVbK0NRhvLC2PBMvKzg5uTYvn7xe2ARrCWtsp7tJhXhIwRxWIkZPoZuuRyDB6GsY8+Xb/sGxt
nHQdp1ZCR+qVwBzPYRWJWM2voDamv0Vstk+FocNrztzobLv1w4CTz870tj5CUOTQRqSDDN2M22W0
c6zDrJiHFriMcAIr96rHArD2u7HPouLUQUTYyfI3NHlklIT0K6R0HaGYVTo6C7vs0HDnWYLu/peT
TedmGB6VoXSCudXzIJorZOw9b546v0FbuTtZY9Hv4Xg39xVIrfS4QI1tDXBfvK6xcgNRAyWi+eer
Zta/iwCwuAHIwGoPkbS5tdQ0pLy5zsMlf82Li8dKFUePZjoZoW10j0veV5Y/2Yv+xc4XNaiy2r0g
DWfu3LBb7zI4OZ49GGRMc3XdmQKW9ozGFpFwrAZ9Nw/toU20eDrcP7hba0kgQwRM+YZGzWp2GaZD
dWRA+zUVHUmTCRei0ySWWvO9vA53oK3bg4HH+NUgBaV3u5RDOfZF7M3p1e4Q90D6VnlSAZ1/B1jc
H+/Pa+vjgPRKnkYigSfcav06Y7YLKmDsGqF5iswGf5viev7cjgKgnmcN9c6ObZ0TIjY8pElrpf/K
7eTqvFRzp4ihiXeNIfy4nMafQI2wWu2RBOgOCv3Z5twti7YXlG4tK58DCn6kMqAAVl+l24Y1LzB1
hgSYWhfMSaUdFwpi44EtcHYi4F+aiOsMlN4p6TqEJImiup0nL2JYzKLLrlaCg01lmvE3asfdqXRq
46ykhXLgEujNgErj+BULGnsIkth2P7c1ygDewv86cGcYiz4mUMsPQCX24/2t30K3aER7NOShlvJ4
r96XuXXLrA/5hfPiju/H0HYecqVZ/iPSJvlXE5r4pAAWfx5QVa38uNe6PqjI+/RT7I07v2XrMyZ9
/j9Eb9L11WJ146hqpQnQJivbHG+3WI2SoBzVNt55UzfPwIuBVmcgSfWpFVVJKpur7Z8LpkbVQQd5
pT32ZYs02v0llv+39RmggS5B8Tx5YHpvz4DaWlmHDRxVCFgUZbDoraLALgAnEvQTKlCyovehntLk
o4qeRnB/8I1Pm+ga7KtUc5WOBbeDF5OijmWWuRfsrRQ/0ed5PA1Gqi1+rzfjH05u63u1rY350uJF
igV4Ao4t7iouo4vUew3eHhcFBFt0iMbMwvU3NOMZfkxkZEiEDqn2Y2y10YJD0obZ9/tzlgOsFlxa
eaEAiDUdBRK5Ji8eIa8q46Sx0XoVmAb+gc2T5ad24eKY0DbTpaylaWpqOIWvFvFSn7p0srI9/trW
byDHllQIOF+wqW9/QwOYrFDUxblEJkbkR7gz0fvCcelkpEnZfUIXdkr+XppJE4HsKWmf7Hbh39xf
iI1blq3HXQWmEHpGa1AVJkFxJHCaumgdBZdDElI4LoO2Suo/E5h31anyUG8/TqmV7PEit24+pOOI
eySmgT7H6k0xGkpWTaKHF2/S7fJMHS4VgWoN8+fC5JEelDkXvjawg4HbTUv/iPOWZp0XjLEbab9i
KOeo5lGKfNMTzplHxD1rmfobTWyia5D2EgFhIVu52ieBOHaLQc0lyu3sSSDjWvomTft/e3SndsC0
W9vBCNDj5E2LhOrtWCJTlEjN8/BiDGzBwTIXi0+iHrV3ylBEderX7RibATp/XrIz9NZxBCIuNwIq
CgLIt0MvkTJJIJZ3ceohsw99F2JOmaFd7JuFmjWf2sYq/80IMv4ELpV9mTJFSx/uH8ata4EYzUSm
Rar4rhtRmVqCaKlD7xINAk+TQplPnVrGyvdQ6Bms9Dg7h8XQ/DWHo9ijz27dgoQ11C9Bk1KpXd2C
elT0TaZrSBePKUo0KAvVRZCC9MtP0SKSc04hvPid+Zpculz6SLWtrVQWUyTtgFUyjpFTkzxVA06G
qSh1JGBJ6Y44IHHQu6UAxG0s8fDH/dXeeOIgA+GaQo0DpuD6rCFcWWixNsCLyhV9PthekiH2p7u1
kT4MZtfskby3sh2GoiUlLXY53fIHvbh0QzNdutkYvYsSLd5nA4Ej07faov4QNWpXHnAxyLujZ0VG
H0STvjSHSFF69TD0vCLn+3P/BXRZPQCAGsgwaY7Li2/1AIwDp7lWlJACdau1vlq7zmNceU57rTO9
exrqcv6advMSFHNSP9TupKcPrlKgkJDXVsg2FaV6VNxQ3SmhbwVbxFmoIqlkhnCWVjeA6RSdMlQI
pKJel/yImmX4INgnDOoS3U4PQzvkH8sFwZuDUWSteVhQy/ucxUNmnJNMbt39hdr4LGTYh8EZzyVF
qFUUHtImsse5wpIgpFFBKmql5n+WLFn8gloYXC7HpKN5f8yNIE8Ox2sEAPS1lFkymY3o59C5DPky
D4GthM54jCpeYv/+QFuTk5+eSueS3sw64wddq9eGU0nFd+xs/GLW1Pdur4bijJra8j2Pa9X4en/I
jY+OPrcnlai5TOkGr76BsKPEH8YEHkq1AKIBxnDCcrHRH2ORzeLtnzjIvV/laPT1MD25HU2xs6TK
G5fRbOH+GxnNMn6OPL3BGBeU8W/UETAbJo414KSR+q6OLpUFJOWNxbvEqp79WRcCm5eqqn9WYZTs
NEU2d47ckM2jNPu6BQSTe26TIrxkcQrFJtGjP2aDiJWAqtEOczEN5untG0fjHnUFotbXLlNTUxYU
cbi8MkeMF33AKchXk7x5yAjf9qr7cqXWtxMcWc7HL77YGr27RNFkRD23Uy4sXBWEVkTi3FdpZ54b
MZifE9Osu0Nlh1agpai1fNDTSt2b8dZ9zYMoEQR0D8GerkAv9qT1SUnx+9INNYJaWpMj497oMGCP
U7OkNi5XKPD5eUMN70GgX3MJzWiIjyMgwz3r2a3vhp4KulEgpEBPr6ITfAPGSR66C+zVJvZzux2+
iarPi0NhYn27kxJtjoZwG8BXla70GkKhdKS7ozW6F4pVSqCa8+wesrFPfdVL4Oy//WShHUNnj8oq
L/JqamHNSWjDyMM0Af/cAuIM2Km8Nr4szuxpO4NtfTgvBzNub4QByxW7K0L34hb9z7hyZssPk7k+
09WU4qn7GjkbS0n3hwK85MSBV5Qx34tHPy+cuUmo8FwgoKiHKpzDH+k8fS8xtd2phm2dV3rcVN7o
MtDOX3dsRJKnUTo1ZJWNrp/zrlE/4BUW4camNMW5wBz5mFleVvn4viYR2uNCDfQ4rf6+v58bMbx0
qIYrizcRpbLVjBFf0W3kHrwLJdBQD/BBiL1AcHGGBzdCFeF5jpO6/j7BEusP94fe2F2GJkhHzBD5
h3Ve3bVh0Yt4ooKK4PHRSG3t+zh2cWCNmD5oVTE+3x9vY3P5QhDiBXALbWQNyS/jCr2S0FMueZSS
pyxu9CzCWHuuc93b+0w2ogJCc5kbcQuzvavPxBM1erS6GV6UpbA7P/TCuT6piSwf35/UxiKCYQB+
KgnP8MNWA+mJ01ljilyz6bbtFOhaL3q/yS2lfbCo1bXf0TVd9J3sSx6K1Y1P1wGMLTkIziFrpIbj
5WHUdAtOU6NtFF/jInKPmj4NzqM1totx0OZBjz9UcZRkD/lUZ/+5P+etsJOblVYLEBiqvOu69aLV
dlNPIdLxjaMNJ52D5PljM0Re4IrQe9asSH+kigRmWy3wNheYeP4xjU02nGMPIO3brykqGgAeKEwA
9noFlwEqoxcOkONEmY3nWZucIx1mZLNtMblBai3at/sL8Cv5WG8A1V7Jc5eI4LU0TRw5FQxdhw1w
ldp5FCBqrzl/un6YRy2mEjTZaKp8dtzICA+9Puvd1RpHpf8rTHu3fN8kpeX4SjnmGiYnY1+e3H7I
VR85WpBh/RgpIdTYdoaeMiIC2l3yfkkuXdxp2YexHpTvSluJjyKeqRPDHC2hsjpp2DU/709z65jR
zMbQkRsSLN3qSY8E1cvRRAq9tKvQEbDqa2/6lGtz8W0aCuc515z8ccps5/2Acdvx/uBbt4Wk7Uqw
p4QIrd6eGt8LacaFA4WntT/CBB0s3SmK1hfAfHbG2oigwHNBxXSkX4C9tlfCi3rSa2sOL0VjkD7r
ahQ2QTjofeVH+fjBQZ61JKVytRZ79VEd/Z7gL905xVsTpsBFU+CXcNTa+DBychXhkS68hFpVHu3W
jSKfm3E8qgiH/0ZGC9ET7inxGv2ndV+tSGdLiweddB5O6ft+Ms3PeuXZZ3fWchy3leIrum3g6VQ7
/RTnlvHDzqz61DbKgr9AR+yc4EDg7dylG28hNDcgmwBGpFfEKt3pUdzAYscNL5Weu+7JNtpCfSjF
mKj+gKyj5quOUgYzDdKdpd8cmGuciiZ5pLaWAOwm2yxVbMMugzIsp6VGbd/GaucQ6Ur2WY/n+NgW
WvLP/QO+9XWhP0uXhHgHtoQ8Dy9iHbq5+GRHA4du8KyDqAuVfkjtNe9z8KEHV0nd8vMSEikfdGgO
9cP90bfeLVcykHmOMX1fJ3uN3tLfTDvvsoRDqfh4vo+2X1lAOjJ7jMcghhC452ez9ZkRtPJN09Hl
1ZK/6cWMcbOBI1v14cUpG6vy+8XoAh5vW33Xjpb27Nld8qdlx1Z7KhTbif1S7+ev96e99ZFRwTGw
v4J58MrroDQ0WbO3vUtiFcvDQJDQHfPe+adP46E83B9r85kEpUoZWII4eS1v55tUhYYtEfdnDcv+
fTlb8WWsRPRAhOk6F6tA8O5DA35UGjUWh9YpnbOnii+GPjn5zqe1VT7nafzvb1nFKUadF2EnT5sQ
S/ZohKb2fUHA5L1hD9q7oszrxHdTq3/Q47YeDnOe4kvMGQj/gibY03mptEM+gYZZcI3+1PPe7WFr
tw4kuPZfUqpUA9YfP36omT71cXhBOlN8U8PSan27Hom6cy2jn+YUpdLvkHo2PkHJYHZRtpJmFPbq
jTG7JR8cPYmuWHvny9Gc3VwaxoxcMN0cXmfDPUX4gHenhuhO3fkCNy4dWwU/QslFSq6sZQBKjnwu
8Ey6OAgCtcEYacZHFZb0QY2QcQ1qQ9ZZqW0Xyc5rt7HSDAy8kSxLBZ26umbtyKFEnWfS6Kg3oKWa
3omTUIIJqK3OX0ZQtNf7X8LeiKurrk2ziSpgHl2RRKyKkxYRlSPsZNraUTOghvuV1nnf748pZ7EK
0ShlwQ1DsZYFXt/pjea0nR6yvGjjd9+NWgud86LOTfYbq4n8moFoK5oXqOOvPnKjL5wSyb4ri+09
gY9rfvY1osDHxVAK/eAuXvgbQCDM8qg1UPIhl1rXAIYiz/BHJOfwwjQ8QPBvlgdVLaxjFet2kChe
86duRO3Xwku9E6ELqsuOGed79FC5a69W+MXPWM1coVWYCY2fgTMGVJxmnoiEXQtibKanyeP97dw6
QrTUJLMYjAWp1u0y94M69S6uZ9ehdtNnif705zDPPgxFJR/Icg/CsvFWSfkzGs+8U9C45NXx4q1C
1S6dowGJg94QRht0KM4qp7Hpmuy9Hc1LD0lmtn+q+QKZXFvi+N2k9vFehr61wjRrpc4A+GDitNsf
4ZIIiDYF/WQrEtVCqF5+G8F0X81WNfZO1dYH83Kw1Yy7wTKAzKIpEZuZ93cCHUA9o5jan5vZqnIS
uz4ENK+ao/Uez0btsXPTWZDppE2aYiArCtpBSEL95Srlogea2c97PfDN5aD6/ks6xEUP/nY5DGEa
hRLzC2fVnJYngby2ec6NLskDulK7Qi2bRw5qi0q8grrEWqsIn3MLUK3HcGgr6qdMh1Z/mnKn7oMM
jF38HlORnYzrlyzz+pvSPfSvSCvBuK/ZumEcRxEAMG5K3QPU6CeNZX+pxDzrftYlY/kwqIPiPaIX
3b4vcs9O/c5zBLFSj3HUo5r2yxIotQAHqMCt+MftzVHbqaZv7QJQJ9R9pBckirC3u4DzVZ/Tb0lh
N9p9GghoFEGZh9WD0vSzuRO3bA4moVXkoRIEuBosig0nb+G+XTWX8OUTigVdd1qyIe/OSx0X/96/
ZLY+AQA1Um4WmAMXze3U6sGanXiK0mteFzGKRC2R+5fcnRfzfH+gDYdRg7CQOVGx4AJfV3AghFiT
nufoYNSKk1Dw07W/Cns0PZAdsqwK2LBD6Q28+hl/9ukxNNLqCJS8DEbLqh/K2BhOOz9JZvPro4eY
i1QkogYLQ+928q3ZRoZd2MnVNFNteJzTuc9PPcLFTaDa8buatDn8PBoiCmy705wH8mAvwZqsLuPD
/Z+y9eG9/CWrWDXrqh7bHDW9un+mSTM8QcKsP2phnITgbMx2j7G3dcZsANE0vwCZUu++nbh8S8hX
svSqF3k9+2oYp4elGIx/sKn/DbUgVvaXRwfhAunX7VhEz96CeRWk7sJKVb8l0sdZswdR66v0TUxs
3Ad157DJ37/eWEmxooJDjgv/43bMSesQ2kUl4irdzYsPXjiJ7gx+bPhoeeQkp6Qeo5mGUT4bARSw
YpcSufVZSbwaHnOw5oD03/4AAwaWVcO9vOpWZx5r3VXcR48Ke/tw/9xsbiQOZy5tReQL1ypACo4P
ocoXfDVKZfgxVvOXocg83iLI+9f7Q221D2AnED5Dm7UJglYbqXYOUQ9qu1e97aM/3MnM3KBqspNh
t8UBE5upPrSxZj5NdDZ/VP1cPfJnPG9na2UAsN5aymP0ggh1Jdb2dmVpPtPBBOV+XVy3N6A/ximT
1iatDfTezgMb3KcduKaujMf7C7B1qF6OvNpTy4vDvk2b6ArK0dYDMRWC5h4IAP1zmEXKWVny+UkY
fRgHKt7Ie7TlrSsCBQE8aCQkhVz+duIa6FXqr10MQlvrTp4z9R8WtJafhy4cOlpTY63vTHhrqV16
m4g702Z9xayriWyRDKTIXHaL8RVHbPdrmy31Uxgm03CK3NxIjlGfKXs85s2TRqkCWibXBt+vPPUv
IlFPoc5cEfhcPKdQu0/dnANaw2wUKU5deI+DXsTxgWs9is8ROnd/R0MyTqdYzMOeo9HmokuRLZxA
pE6LXKIXv2SuxphCqckSzOZYBnlum2CfOuwynEHrD/Sa9sxVNhedjqas1kBvNmWU/mJECo+Qx9QM
5T4RlV+mxQ0DN6mmf/Wcxra/UM05qMj5BffP9uY8TTQ+6B1TyVgjPSZKol3axfE1XZLlSh+pVz+P
Xm0sX0JQZ83BbLVmzwFs6+6iW4UQDS0r6I2rmZqz2RiRNSCpJrz2jyZtUeFzF5elNXK334mqNpdV
2v7A+6YBaK02stTzImngicJjjlvdzytneSZ+1KOgnAwuMVALi/DpUuh7bkdbNTGSViJ4SPkgP9aU
x8qKynBoSh5b+hqTXxiaGI+zuvTHIWt682xplQsrd0Qa66kE4RdonVZ+BNtjVQczNJXnt2+1xIdT
j+Rn0Ya9PWDEXjBJF497pA7T50HE7ns0Fjzr1MFp/Cn6pdx5OLb2mYYrj4ZET9OhvB0wVDI9LFOD
4otVuXowa0ncPdAbVnIo3WTuOwixjWuaZxeZIyoUhv1KQq52jYoEmQ/IiOvWfeoBaIV+60Szy+e7
tPPHvhd6++BkYaL5iSLmPamjreuLpBBXa2lHyhqvDrY3FmmplybRR62EB2E4gxLMKYj1LhTev96I
abixaPY7y4zmYMFwofSB2g07J35j2XmkkTCnHgSAef1JO2akdAb11gu8+sQ9OvpsRgcU3vX6hPeJ
8xvACan+L6la5HHUam532Yz1OlfnDJRGNJbvbXgapyGtuneQGfVDpynzzvQ2qhXoMNAPpnkkNUVX
4/VQKIu+GtxLHHvqx3bsNcefh27Mz0IbfBXi5Ge1nzUjoK0xhJ+0pdP38oftnyArJTwQEiV5O2Wj
t1CAFOApgEhKoy03q851ZqbRg+50Y/8NWGuo+GLwvOdYgQR4TuukbB7e/DkDUEUxkTCTwubaa8wZ
BitxFnC5ZTY1Dw2ojqfOiFHAC2Fz6oO+7GQqGxepDAKlFRcERHpXt5Nuci028pbxWq70n20zCrSh
LEctp0OmVJbw8VXMx3fToi/Jzs21EVQjsMV+U9qUIdbqDg9nUnNVy8FaGnjF+onhZu0hGSFc3l/S
rS+HdFiqUEowxTrEDA2nzJ0YpHfLTXHMjKbwB8ohlg/qla7/2wejdUrJheRbhhm361nG2oJ4hwKI
rK26ABud/B3A3PYE0zD5/jtDUWZBhxpWx1oY2kGVtSlqhpotEZ1dRYyB1ZbK9942hrdXTH6BBGQo
AaZxHcHBTUPtd4jo7IawtBKzdw9NNajv5zRMT2+flWznUUJiwwCN3i6gTg+V4Ld3L1gOfcEpUREH
hz5UTFYbVX/eH2vr8POSgYcl+aCjIMOoF8FZ0Xpm5A6pctF6N6yCYTArw1f0OFQDheLB41K7+vRE
jYvG5v2Rt+4aMOjkSyodVA767chuWGRqFYENsLxkRPh2qD5ljvoTS4r5+7J0X4tOT0o/C9svXex1
b48OsdwDc031i6mv73YlhGdLJ42cS2ubx3TxADYXNtrVVAXT7muelqn+G0NSiZaIP5RvXvEp1W5Q
4yEW8bXTl+qfvK9hvsw0Fnx37NUv+ABYO2HDxtbyRhLiSDSNlJ+7XeDKmsbeglN9rUazeR+2Q/mp
MIz8UJqK+RAiDk9z1jAf7+/q6xsN9iYlGAlmZ9g1FK7OLLcpBxXwn1ukX0LNxDG1mCbjr/vDvJob
riJsHUr/EhcG2uN2bkaq5oVixdW1tZvsq1dobucPk1OhQzsb3Tu1NNzEb3NrD6a7N+5qTXWIiJMW
YaAFcVzB28Cxnt1xLM+5UozH1EnU3h/ncGdNX6UycrIUB1D1oZ5Jc/V2stk0D15sGtV1CJ360GWK
dUBrPz4UbTd/8qq+fOtVx3ikTFIuDaIx5Z7b8TTIlTBlo+pqQ44foEJUhup3nV0pnxIwPHtetFtr
ygsorWgp0qP2ezucSEhRnFHUV4ui6UHgm3fAxrR4EI3VnMvKtAMTW4Xntx4gvn9JR+SS5RytcZNI
d1a5aU3l1UXWFycw750Ikzb27ZFaHpLDCvafuybfr55h1BIBrdHAR8uY5GFVb8JtrYlz3Smvmjeq
ziGm7PGF+0adD3U3l1/vz/DVlygHg27JVlLZglxxu6xD4jajPhfVNZttazp2IjIzHzCdeHN5/3ag
NWhcVNaMeEhWXWuiqx8Y/lTPTkX3fekUddp5NF5/CkxKdvqJ1qDmqatJcXOmFN1HJFmqyn0eRV+c
ksUWQehE+lM6uf0Owvj12XTZMIfqPjw58p/V2Zx0a2iA/+GFA5f7kVg8fYQjOtPszlLrnVO2ynOd
dMf7O/cq35Oimi8GXR0TdBkLChXYceZNuWArCmYicChQiaM7N8WPvs6in7EHZnzIrXDnYt06oqTQ
xIjQpEgkVxM2EIKbEILASc4oWnBimTscpkFx7AONu+lyf6JbR5TeN52TXxIcr2RM3AxfkxQPXAxI
62cxKbNzqMuiiA73x9lcUNl/QqUXdPaa96YrhqNgLopTykzzxcu9zo+85T+NGv7E0EOdg760ICKr
VZHtXN3yPN7UduVW/ndkd/VO1cugR2Hf4DvKef1RSVsGe8nVE5SK6iHrB+/bYlRT5RdukYUSeKx8
uz/1rQ+G04umArVH0MZyC17Ed2Y/elWVGDg+jtY7Xa/Mj3rjtkc963MeTL14azhJam7QISZNJ8YB
JXY7XOVxaXPPIKFUmp1fqVMOp9yl0MZFJb45auO+H9NwT0N8Y5K0+8gAGPsXY/d2VIFMSuH1bnEF
+u68S9QyPMOfK57gWOoxwGV72TNc3PhM2FbqyMyR13J9D2F9TY8Fj+br3DfhEKhG35yHftAdX3RU
B+7vodyj1SF6Odiv6syLPayrsWm73MP+purEcYI6Vj80XZt1O+/+xmEl46ZwyWbQ41lbFfQ5TBFq
aViaGVWtBQNex49a37R/S3AyTvGpkg9+C45G9xvRtO6XFPnWvW7I5l5izUXogZAF4pu3e9n0tZZQ
0GQvixAEJY30c9SF7gMBCUqYHRj0+4u7uZNEV1C5GBMVzNvxek2BYD0YxbUSen1UOm45v6Xh9LAs
XlG8NQeQnwesODCqgIxY7NvBdKvuQiuMSi6ipA/muFy+0DFUHxvaTB/FnEU7n+Pm5EiwJNpGyg7J
i/HFydGcaBLjwuRKMTTvp95UWr9C37/AfmvyjNP9pZRLtT6nkLjpPVOOhvK7mp1d6U6TtUlJwoH3
aZriKriEjvqsuX3/mUd9OYZG6/x7f9CtKSInSK8f7Q6CAnmoX0wxstVC2PHMlwi944NXwV43xtT6
s3DyPSmSraPJtQbUkH6h+qo1qZVGWoPtx+yrS4vpfW6kifJUolAwfyBGnsI/1V4xlT1I+eaqwnKS
6JVfcI3bCVplM3oFTJhrWqnqN3AyeNh26iR+ajRhv9Wh+ABNHs7a/WXdeDJBMyLYIVmyDL5aVqcz
l7wx2vyKoH7y3Uvn2u96vXIP7phoWRAWNA/9eHb18iFWchHvxHmbk0bsBGUCFKO4CG4nTf+iDDUF
NbAsKzMfDwp8CPE2c32la7RjHy8492aDUe2kzFuHCRYZC03liv6NPAEvDhOuqV1cxSgdcoLzx76L
s+Pcq9H3CD/q35ihpClIeukvxMLtUJDSjCKuMKuDn5P9oQitPjTKKD4vFAoeLYoFUyDwXn8rWJYL
iOMrtSaQ/gJbeTuqq6ihAQQP+TE9TIJwRmuICCi6aGo7nagXKMfeMLu/cawRO+nI1o4SQYOR18HC
wdC4HblYMO+m4Zpd66FzPgDF74IoxQzHr6pqPugwTQ+eVe3prW08aVwssrvMqFJ+5nbUZlCRC0ki
5kuc9wDLdPwy4qRyKGYjGw5JW9mjL4qeFy32QusLtlzOz/sf0sbjTRSNZwNlLlL3del1EYOmhjW/
oNAXN31KBmxwoQe6b5bllsq4Oi83oTQZ37rao6ex2dQO8kV15LhN0Gdz3z82SyPKYwKTWTzcn9bG
l8JwgK7pxGA4Zq/iSsov+mRbdnqlO8ZJKssu1t/boRkuULbKDJHAt19INwOudnKBQ0WqjCR3zyV7
aD1Hmfxe8dpL1ZD/NUNbPhRTUvwU9bh8vj/XjXufTwaABl04eA9rlikm5boQDlpNRtS5WEr2vStO
xaL3P2pv9P4RaW7tHJqNj4UR0SSk+gIWZo32QXp86szWFPjCN/En1Ygd84j3YPZXQlHi30IZ8Ocq
7SHeWeOtr+XlsKtLvx/qQtGw37h6UfNXWZXOu8LsBA2Qcqj/qsLmHQCVT1bX9k+FmpT18XeWGfof
f5GwrKsjbTHrod6xwwsKUVdAVe/qPJr/6iBjn83OGXei3c0TTN3pF/NTStveXg3IgAslHUWGdUxH
16eciU4i7YqtHzbQ92e28ZiCZYLCDmwMFYh1/qn1fVh4Up8f74OnsK7yJ6OBwu63StSfsbntMAiN
Q/epit4O9JTXwn+HXiegXu3imdeinK1hkYkzTu05R08xrQu+yNPOim6dWtrEKF2ASpDZ0e2KArRF
BEaY6bXM+6EN0kXvhie9zob21CgOogaKXoe0nDRr+Y3bSJpcSwM5mhhrhGnRRx5lUeCsfEvzu8mC
4eaCeP7b7Nv+7SGCLDzTf/6FI1oXSEKUxnstVtIrgMbm0a2X9nFAKOI5Q6H8y/1js3VCqVBSPqB6
B71k9TkqkI0EdqqoEtp5enYX6D2T6M2PicND8jtDSesRCK70uVZb5ywcXAIHLpylHgZ/ELN5smOz
H05x5pTTzj2z9T2gTvK/o63CLHwbJiQlkVvU8S1t/b4CqfRBC0czSDJ8B2pnykMfHWTnXKEWtBMC
vQYz8EnQXKNtwFVDorKaKy0XRY0GRsfDTtN97NVoura6NJRFPw5OrxpO+nsqcNbXPGltNcAgvX3K
hJLtGeltbTDqW8S3FvLIkORuPxi9pp2f1ml+zccWBT6cZt7xvjdH2xK7ELTNsSwKzwALQH2twcq2
6Cqn1nBkb+oo9ZO8T7WgSlrQonVX7wkMbmww2GtYoFRqyTrXhT0b5LPoeje5ukXrBrZovA+4a2bv
Mys9in4w/0EM0PzRoc+8hyncuIPIBOmaOgi/S8ul2yW19JLcrGrT65jY9Uc8OhpxCNUI4ZK/EfQD
dowu9F6utDUmbzRNVBfQ/ytZv85JEEnu1Pgatv38IbXMeDpXUN3cYMIDTfmQeKFeB8UYO+NOZWgj
MqG1h44eeHcZ/sl9eJGvLGjvQKzD0CqshPugYtWu+Kg/TA9p11QfU2BXezjrrRFlKiqTYFL8tSps
lutV36qRuEK1dI5RanqfWpSbYcAjRZoVxfT45ouJXWQ3SbulVvHqlUYvOUUZEqXiCYCP76lTdaiA
GonjDNve2FnOjW8EGD99S+rRwOfXQDIXWZTJkccWqu6oPooeOYinQhRudZnb1JjfGuXxgdCDAr9n
Uw96pdWUJMAidA2mQjF6ZNB489lxUEZGlQWZKyJEPPQ5awLLK5x/7q/qqxMrDwyPGAkZTijIUNye
m2icVcSKvf4aaTTCA0dLEbzApwS9rSSxJyPQiqU7zQMQ5PsDv1phBpblITBc4NmINW8HTgvXTcop
H5HU75oPZTk8RT1Kxv5c5uNba1/SgF5q+tLNQK9kXdibkrkJWy92rsJsZ8QXzOlLEoFk9obZ2Ynv
Xs+Koej9cuGATuOU3s6qbkZrGrTUufb0OMf/4ew8e+M22rb9iwiwl6/crpVlW5bL6gshyTJ7G/b5
9c9B5X0BL1fQwjcSJAGCZHaGU65ylk2pILiBLao1HvPCTK9s0osTOE+Lg0CMDMAG6vf5YFUCNkUm
ZnZy3SjaYFwp/5iDPf2MGrX8zj67Gr1ebhYmp1M9ozaMDsuSqSgrI2tEmxanIbLyjSka1Jhk7uXH
zKvk42AM4wEZT+9/mCZZO0g0QAQgwfTzaQZBaxejJ/ITbHp7XRSqovoA0zMfhYN8zw3fav/TiHjW
zlCYefOcj1hxEhO63tkpr+Tgj1AVP+VOF36KpqTYVqV77fK+eCQZgigZAj9kOMqmi10zGXY1KKOb
n0YoD9SZYmWD4/r43dOtbiuiED/JPB0T0gQvuEbUNpnLX6Va9OeprPNSUY2mHwbK8XyueZFEusvE
vlWa8GUhV+01+6MlSJiABoVbmkC8ivCj0Eg4HwIpDqWzG0N70sZ62paiak/U9B71SarwLI3oVI2N
sk3dFGKvpTW3Sdd8lbndPnx847wZyP49Ve4ZdNXmBsqMaaT/fv47irIFEqLK+tHSM1upfEPJxv4Y
GlGHWnvnlcA4Smmb8QYxDXXaemkSGo3vBE0yfJaZKc19iNxL99K2AHfWeeu5P5zAFs9OCoArnVEn
IwL+cQligXX2+jsx2BitKpb1s1NatfE1M+/vDBS9ryn5vgFez6eGOxkQGDhB81W31C1q7Xao4kCL
H8fBHZM7IA3tYzLFFk5aXgAwfHLUcJOiM23tY6M2jU1tj2pmbIq4yORxUitN++LESpT5ktgkQkUv
Ab+r57GsdvhipsGdJk2tPCCylVsHY0Sf5lDleq59TVP+pWP3hnVFFWlxu/HK84U48DCdePaJIc+/
lmwaNXCcenpCN6u8BwoXd76nYc7Q6l64tYtrtouUcfg/ni3iTEyYm6PzhmWbLo5hFQ+FkkE2erSQ
TrR2SjORdvmgqGv7RlMG3bx1QL5onwTRwNpDEmjaWEGpFf5clcm3IgndRzWKFG0deEgu+F4x9e6q
juFKbRMlEsV93qRqinu9DD9bHZSFW8ttDQdEDbjqXeTWWvGzMYMgPIqgMmX9WY5tVbef2nzKd6ZB
G+VeJh600bTscosudaJUuS9MMfY7Gi7iRk2KvPFFNmrxF6mFw6fCFrrrOyiOPNtNFEPtNIV8MAuk
r9aN0nMaMyert8k0jf2+zZU02JVJrzerMQvLW5TB6yTZdpU3djejKwWVtsGYAvuuxKP5JaX81fsO
tPx6gyBzET9N5oQYfZNmTrLK0C8M/VHLFDPZ2tkQxN+gL2Qnb2LJjgW9cGdVW3mWfKrqCm0QigIm
3Xe/tWpLORp14Dw6BEbRxqi97HMtZNfCEQ8Se2ehOBZuGm/KzMPoxlq1bvUmnzYYBA7VxmVLt36b
jd49Iql65asDOoo7ODlp4E8WXNvVGDaGWKeVMbVbqChdfBAK9Rio2VK5b3jGgn0JdTr3IYyM0YNX
D5W7KTQ7ctdNB4D1tlDVKiv8ABXxfhNqqYrpoWOOzrE3S81ZhTpibKsaDgKslml0fyDQEdhHZ9K9
+oE0yezurNIqTNr8Mr3RO4jQ36qI03orCjHeqZboOj+zothDcVaK8FD3+ujx9Ina2phGqeU7pfOc
5JOa6ql9V+HgnK1MZPnlHjh84vmtGyEgncsChjHC7se4o+e26tVkKB5DhMS61cgD/+zajTOtarus
vnBxzquWmOG4MUtEco4G5PjszikH+TuUbdQdgrZ0qtRPUF2BvY53Z+DofgU9yV3xWtnTLsTgJr+T
g6pomW+kXKvVWsnhQH8yCUmCB+x4tO5Q16GnfTJVoRSHIC/FWK6Mri7yhzDPlXA79vUYPWm9jbVr
ozoZ4sBNmwU6ypIkHBXqiLGa/AiUqIt0f9CQWdFXOThp65sKutA+5iUoqoNTlyGQ0V51+hVHr2sf
VFfRi3CrS8OowtUQoz7vD1CegpthsEecTkQM3h02bJ+5CZoHtRt7P0Wgp9Fat6eACjoOSb+qKQrV
7xGixfeS/l/oix4g4CHmUta22AXorwF+Y1iYQnVew66d+o3eC9V4INechifNqAwQJ73aJd+Hqrfu
TAUmx63V8Sr5IJ2QCHHdUBU3dTB44yq09Fasew/xd3/Qy1y9T+o8ee2o+Vt3qhokvyYqeLY/Kkku
V2WSIJCOcLTmq8Kxn21ZGD9r+Pwa2zvSxNqeZGKtgsoYMvypnabxy8zFg0mvQ4m6uNOUmMkjVrnN
zLwawRTJWFs1qCO8uFo05asmVfIvDdhE14/s0h33BU2Vye+bMBiBySM7c1PjLdVs1aiNDtLIDG0t
2nZSfG9qpxbhOCXp1A3hFMl+OAzu5x4R3NpvTIxuoQNZZbQzzEQ30w1WPIq9FVKt00MPwaUBboAB
pHVCWSF/CXqTc511WQNVTni9+RkaWdvdZEIPzNuqsZM+3yaqNO2bWATRTytLpmadSQN6rCV0EwGN
OrQe4NEmAzq8k9O7PjKJfRn6tSvZkDpK3J9DMw3aX5kXuNmKdpCe4C6ozrMrq15Z077Xqy3vP4ax
VccV9bXs9X6vDoVOuiYC3LlR2MklYkhZ0H2WTQTjO4Ph+UvgtvGHh82km1hM0xZ6Z6G+tFgm62DW
JWgudPmzZmdVsviieqlnrUpbJNbGGM2u2k48Xf2qsmtz3Cr0L2PfSXHR9KcUk599RjcEPGhgOj8L
YBzTcWjdPlu7mWV2tDG9CQ/TEjT1INu2uBUpsK5NZcejfSi0gf2s5aVu+8CkS3FvxkVc7YAr9fYm
UAtg503lKNpt31Pg1taoPIXa85R3GdYUSi3RybPGJNNvw7lgSsM/ZD093oxuFZDHVD+7ZKjKeId6
lak466yKZH4lqXyrXZ0/4ehf0jChzefhoHzRORCha9E8SJ7CqFXuEwgr7ScOfFmuNSPL3bUVUmXb
FVZveZ/zHMLnplbbut+IUPKSpkaSPdpWH9SHoO6rBxOUZk8NrvX6P8EQuaW5hp/bxT8GJVLVLVyv
XD3Enmh+14VtZ2x2Ny+PEvBZv+eBLowrGMTLkIgeBWVZGohw7kj9zkOiPhntBiET60kiMCDmK1gL
v6R6JI6D0ovYp4xYis3HUfMioyUMc/DhQlsL0pczM5PPxxRd4U46lMKn+arp/JRGV3zTKWS6fumF
3TWlzzkXOPuAmFHMQGON6iSFw2WVB4RD0HkT5r4J1hP9vgzb7KGutbD7HBgBt7RLIKD5xAv2uC3b
1qj8vOjcf1RqoVFMN9PGMhGwPGohS5dRo+3RaI9s7Skwsph19epfSBohjzLY19Q3L74pQ1HUplfB
xgVCtsi/IJgkUdhW+hPvWvGrmdrw6OBP8thW6J/vKs1Jr9nbLLJNJkevFiUlJKPmGswSmJ+ijZaS
lETPXmZGlo8Y2HCn9bl22yoQu8MKpwmnrHDWGFutunJAL3aTN2uRU2giwsb7ZAlFLqyBHp5Qkue2
rcZ6lU52fMpVnLjsMcuu5Htv0JC/9xLnDOoYwHV0hti8y4Z7OMgil1GsPo0JLmrbqtKK7suoNIM8
WqQww8YSmlRvEe7IrHWhZ+4jKIxeX9GEcbLVhJX1mPlJjsX1t6g2yNJ3xUQ4dqdXRaftsym0vXtZ
E6LHfqIQ8RV+ZRhR9RpPVWARnvcQEEa/RMUg/l7xkoWbIJVNfue5WZ6vdNCJ6UbvdO2EJOSg+bZZ
18AjK7plpDdV0tyUeSSjB1NUlvgSFnrZFZCkx65cg69Ww5WC3JjiroQxBMkhN8GN+mUc6Jgloz2s
bBw9tZJ+1SIJ52wRz5US2y6zcSh9s9WyJtnkvdWP5borW5Saj0FS9c29KXnCkKIK8+LZiYTV/GPV
ip1Ow4Vdx98BE6FZeX6hINqbxIMYplOlYOEZywK3oyjG4Foaz9hDKlf6WcsLBSVZk9R4BjFC87+A
L7UiGrUhatWTUpIrbO0pDbeTkupf1MzKwp3qyn6tu5mR+Glk1KHf2GVqbj6+Q5dnnN+ABB4HnObO
3FZb3KFDqCph5hX6KbRDY4V3efpQDGXk66VqEnLMWrEfD3hRcnkbcX4jKK7ONZdFySWttM6qk0Y/
QZXVV3EL5zyLRLwdyiBAAtuWOyTitFURtz+UWEmOWmeGK7fOtO3HP+SdmbPyvB+oHVBiWmrO5laU
81Zkxilo4/igNjnZRS+mr2Cr1GPXdsP+4/HeEBhnZx4LOqo7XG8zehXF6PPdJSanQ7zdNk9T4jW/
nTaz7zzyHvsIY8ZR/bhLXG/dtqgm7rAOU0hxhSI2nd7jyBAMQNAQq4RS+/GvWtRN6Y/wo+BaQlWg
Usurcv6jsDLhoYR/cgLuE610xGI2bll3qi/7YnjMy1E6WymMQP358bjLBufbwHQqYdRw53LbL7ZB
k05A2LiST1HkBj/Akoh8Lcym2tdRa3ibqIwmuU6DJDqlXil+0iVNNl4VqNo/Bi7zAkDt4xYG5A8y
aVHLMb24TKxhtE5d07tfEqE7q8CL7JYgEHcBX3PLtNt9PPd31hwfIWr+iHhjcbVc86ZSVEUieHuq
4vhPMpjlUTVLma5yaFVrCnXtD/yN9H/DB83rja4FzGETH8h5oucfutcoSah5Z+MqNqh7U410qj1S
jveUtk3fhZp6jQbzzvUGOnFeVDQBGH8+gH/1/Txi7KyvCutUiEaKTTEJecS1xZE+KtbBHTisNl0Z
idUPK5g45UoVxnSljb6MJ+ZJoz1B6Rp1V6KlxaQ7o27VrGHSKtqMuxaQxw0RXrkaSbLWappqfh4b
xXoarWseSm/ruTjtwKKA1CHaTVyxLJx3BgU2rA/dUzwG6fApKdgR91FmWqA+UkvHq6IYU3EHpdtY
TXbnGpueDH5YJch635VodkWHPBmUfW8HnfyDcb3exb5KvyHeNo2jjS+jObRYPxRtpN1LGBTuSotk
+FUdBnnNEu3yqoTpQ5MK3WLaqtbyqqxF2SlOmbGMFU844q1t4kcIEYGK8NL0TgM5dCUYu9w7jOhQ
DadoPKPZFqfSDs1Aa6lOn/oBXpE0lfbXqLT4bkV5foN+q7ZvDHXaVTxtu4yH9MqlsIwFwZzS9UTw
hyCN8/L2hv21dXEzbE1yY/vk9VG3092yXYeRN6LROsorz9A77yGDcSSRDoVQBdH+/JhEVFOnYKzs
kz2ILPY7xH8Orad1EF9r22zXvdtlVLE67RNm9IW3bzluG52OFvC6uCrDf76c+Dk8U+gMoDmFwsP5
z0mxO+yzSbNP9aT3XyM7qDdRNWVbJ0IWW0Ie3TmZ+Y96i1wO/y04JxRhdCDV54OOkOJjyiT2iRDR
2dmlOjwnjgP4o4Gi828t1/83FnoZlO5ne6XFw0OJ2GhEktonrdSTHwPqc36hT8mhKcviyre9vH7m
eaGWMb/4pP0LXEDtAb9S+PKnzO4xqeIF9vtQF6spLQ+xFSqrUKJ8p1thfGX/vj8w2omgiaGuGYur
NzKoCZm9ZZ+UAZ+eMe6LPVYOWEkV3ujDxd30g3gKkAW+ct++ncvzWw+WKoPyoBNTwkM4/5BW38Ug
S+rs0Rwtp3oAR+xpvuGGGk3fTs380qLPs51yYzC3dW7Wzpq9lWprLAuH/GhGWsuGHyqqyA1enxsD
cxTjytXyzoGjm0iED8cFwDPNlPPfiA5PmZb5aDxGVfsYBFm6tfokWhlZpq/TEGNDMJfmymxk5dfh
mK2aMfR2CaW79cdhwOUlY9ILnkGdaBrw18Wmb2O16aKod09oTEU3WtuPmOf2ytM0WMq16tNlyAGB
GNVBijQQBmjLn88ZIHmV22Rgp5QOxDHQDHEIIisBXK8qP6TWpggEimunev7Y55uBPhGYhhkmayF6
uJhgIkMnk3YfPwrdoHlB+/3U4e7QkFSZ3boS3fj74xV9b0A0cGZXg7losTT1ocI1RKGpJo99Y00/
Aeo2G0/o6g7iwoRfs/r88XBvILzFBLmxQKrxzMzQg8X5hl7rVJ3jhI917Fb2tzJPUSijGtOoxyxS
Y1+pKI2iw/S7GaPgKAzMGv3JabVdRcy76e0mBTE5xF2Gfzou9r8q2KxXluSdD4+GMag9+rxA3ZcR
0OSNkxEHjXsKhFmtS4vAKxnbjFpKOryYeef6Ikp4YD5emXe2Nl5rUMjmQsrM6jrfbkqT1RJrbkY1
ZHzIy1S/ld5o/VKVpEmuJJSXdx17602WkGgTfMtyLOB6WWTI5FF14mRVN2W/y0WT+QXh+9GO1O5+
0rpqFaaQR/51ltAYIEzAPMIBCIbM+SyrNgoQQIqyRylLx/DBJxWroSki1U9z85pU6TubjdEA0MEg
Q0SG43w+mlIkTjcNTfqIEaeqr4q2HqtVZaIk+kVJsGdEMSdHobodTTVYKWXfhX9gY4+fK3qwgW/p
gfpH7YTrHKeqr6dNlOGV/pC2Dfv0H5eFXAoMtTMbucDhURdvQOwB3m2DNnqOJx6dVYmB6ZooeQo2
KOteQ05cfP05UkFcnhSWDJZDf74qMs0FrkhehCRLkN72dprt3DynQ87y+PhNGN+FHd8aTS+uPLEX
d81cJqKAQHyqzcZv88H7K0SMipFKGT37p4T34YkSnTz2fTV+rbJ6fIICcs055P3xgG8Rh1OdWqoI
UQYzMMJO9aegyYu9nuFu1Y9FtinQVav9EFnZK9Wp9wYkg/GwxnkjeCxubyfIhjgORvMJCIb7JPvR
/lJkdMdUDA7XRo+PxMfb5rI+Av0blyOQQ29Z2zIIlJoaic7SlRc3F529Loe6JePRI1rggRcXR0NE
Wf+caZNjKYcImnF5D/K5RYTHmOpwGxuyr8U+18apufKticf5mmc3/UzzRX6VR9TRLuMawKSJaMe8
fwEVECn2WveaiEiqgUnqrIaxcK3g1qV2swsVN5OfTUEvgbZgQ3KnJFbk3VWhnq9N4RbOetSsfLhr
KzCcfuGYarMXhTMUh1EJIzoncLbVGzJkzdrLJjbjvcD/s98Oap8rv9qgA/hIodLINi7UvxeDWCHy
iZ2Jzodei4v7NEPHOlpB8iymZGNXhqhrv6Bz/J3+rTL98qLWORkWifEnzYzNE7F5kr1Is8c/MfFQ
ml0BWMieoxbIsF/h/P1Tqbyo2XlhjUz40I9T9KXWBaWKtjL4T1eWSjKCiRxd0OFQhrYV3ztJ0t0H
LfyRvVIE+TcTJNMEqhkE03pKHNqASjpWR9yq9AfpNa32OOXSE36ZpnnyuaebdLSRDox9SUcxm40y
7Px7Y46qirhtA8rNl42jDOvGNpJbD1are4NClNH5TqgIfFYykWa+Hldee6DpFtWvTU7laNXUmqCe
L/XyPoFybNKkj9PsFisiA4fV1gu+W07XFNtGKydsJO3URCFoiJR1XEIB2OG9oNwGeT56q3jAWebB
rqdIHTadWVdpscH20nEibITCyN2OQNd/SSVRzZc06pNhG+dUebderRh/zDiQZQ5hyfUomNsDYKjh
ygN8cS3O5awZ6U1DhSbRW/Xtr9tJ80JMQCt1euGKaHcRJpHb2GzD7ZxV+4Im5VqpMfJW4yG9kgJc
jOxABgM+Sx+VkgvPwPm9WNqoDOQT6Hl7UHOx1Tv4Q2uwc9pXWpXldwE6B/18qp+lt2sxeadx8PE9
clE6IPCAYo2iFA6s8FYX99aUj7GV50X4p51GO/xquK37Sxk0SSCWi8/QypPkKOtAbJKoy7/zOk1X
LrKLkAv0KbUDGlkgNO2Lsj6dW60gcUmfCe+1XYzTS7iuiqkwfCRK7pRCVi7NdK+6BpdcXthUE6lk
EnATcr9dVOcrn7l1O1YCMdEJfeptLaf6UOlutcvMYrz3rBoJ/49Xeo44/r4UaYLSFYSkQt8Otsay
Y9ZlITK5zug9hxVaiGCI+sxXZgLCFcOIZTRJEYhGGfaRyB8Q3C8FAlQFT2JeWe+ZSlHsmyMeq1YZ
5q+Abqx/1NNE4YlodY4niV50/nn+LX8dHNQ6gynWh+BZLUu5TxrZ3jRxjSEnet+rGj3ZKwf1og7+
NiCwJKoeHBbTWASRmRtnWeyVHi1PK/rq9F7/OXAhG/fq0B4mfNpCP6ioGeSiMg9GXT3pbaXsP/6Q
Fynx24+AfUwcxc4lsDmftei1irZo5j3ndaeLdWBLdB6J8L5HbT/dDJNrbiI7SV+GMQxe9UgOnzOr
UHPfytVrjrrL++O/n0LuRikMGdll3TQrOnWUbe89V57b2Qev7wvh9x0enr43IFSzNrRa0n4sk69a
N4VfP16Jyy3N54dU//9HX1weaG2ZVoes53M9FPHabtwpXBkRanFXPvvlWWUcYOrckHMNYinqPhn6
OHhtw4JnevrN9IS2tWVr7Xgah6Mde/JKm+e98cCuwHPWbcC4Fw4jvWtPnje5z+NgGQ96Prprb5qG
FRYf5mNbi/jK/N47stA2iIw5tCAm5nX+6xj1M4Z3zEPvOQuF9UUfRXgqInc8SDPJrumWvzc3OumU
GmZ+EcTO87FSQUQo8Al+xm7eGXdlZ2fH0ohd6SuZ4uGwm1nG93/eJoTgGtnNfL9Dbjof0tSKAdu8
MnhWAq0LVw3dq3CrpjzlV67Yd04DA80fjU4lnOPFQBWCi5NZyeC5UatyVRaBB8CmUjY2/rZ7XUwZ
jumBeEgS0ew+nuI7X1BXNReaPnZTs3Hg+RT1dpCxWQvvWTOGyMPQSibY7pim3Kgj8LsrUcPyzeTU
IztJAg/hEVGvZTfQjvVWyXDres7QfWzmguyU+Y1uRy9BpWREEW3uh4YX/Pp4ku9sHS55j9M+awld
kIFHjMGoMFssbyBCBCXKfk+qOB6UEZ6DlXb/SEybXxca/TMlhhTOuHBiQ0dXZJo6Kc8zPuJGgY+z
7kv4UxvFjZNbk1W41m5/7zPOUlezoM9coVocRNpOiRegUvIc1jIK17BnKQ7odlKsiigJruzWd25P
xiJT4ujPfdXFM5JZQ9RUUR88F2bV6TSSTcBJ2ijVK7fLe7uFuIN8n+49RgWLU+H1ojZS6QTPTh6i
/qoP0ybN0viGvnVw69TYDopJBvuP98p7g85m4TzR0O6QJjk/EGMZlF6KBceLQqawMjMxbLBdtvdR
pNX7rurMT5UeJ1dO4eWgSKJRzKSETzzL5jkfdAh6NQ5UO3zp4ggabG7VPR0i6Ghbdwzr20IXHl6e
QEvXH0/28ksy7hwBUdd6IwCdj0vFWoxh5HAm0tYQfs2HICShZPTn43EutycXKDJMQGA8do612J7Y
Otl5U3bRyzg43q0x5ZOfDI59b+qKt/n3oQD3zHRbcgMYjedTysM4TXBOixlqyG8nRU8ecFwE24xk
xT9fK+B55mIU1kt0fpeu1WHdRI2rmszKM4pPudIoh3HSOAp9dOtGTbn9eGbvbBI0OGBpcodyly0l
0cygcvIuhrnTqI21jp2x/eUpRnbIvSQGfoluTJOX/ZUzuEyzWEQ6KOiBz60LGirzy/XXC29ZnijM
ooxfVDrOO0PHH9AwMReKp9S4o8LcwjAc9R+APMaNl6r2lavmvY1DaDGXwt546YuvGcT15GBcGb9Q
nesPPJPJynSK7N6R/T8aAnJp8yeVbCTQOQsA9xYzLd3eknadvzRjZtQbNY/L9IvbFor+nQpV+zWs
0OW8pi11+TLRBaVjSM1JJ+lZtg7zKk2BsJflizYIoGBYIH+lLmTcTmMR7RHTGK/cbu+MR52AxHl2
JSNzX0yy8GwpgD+VL4ZwLB8gbIx86NC062EazD8JZeIrL/7lB5xfQRpSyOhx0ywFdQEGJUXYjdmL
Ouly65ah872PDWvVaL38R8sTPh/0OoIKuhFgPAm6z78gYUQZDRjivigBnYKHKRWk/4EX5MqhhC7w
8PFxvJjZnMcRE84CVjyCy5khJBlWgxG3L7Oc02OLxpGvEaDy+CpG/z+MRWbmkEbMV9ubffxfpxD0
WGWrMu5eDLW0QAkgX7XhTYTg0SjxtRbExT1DEk5tds6NmNkFmqY3YSvXgT6+eGPT3BpBjHdsNVif
xz459F6yifUiPXy8lhfvEAApcOXg08BHzupU51+urGYF9jDRX9RUJXxpHdyINjq1wq8fj3P5zWY6
n6tRLEM8g0zifBwv7ZuePE1/aelRwKvV7fAmGmeHp0z1rkWB8//srG7C94KEDfyAZIWS9yJM0hoL
zkvnZb8zC1vcLCqs79T7k5UcMwcAaFysILJ5mzDVi98fT/Oi2kCDjOh6FrJGYla9gOkbo23knejF
H0qm9lOMoNmRzGq6rxPYRpkIh98V+oAPiamNN7jzuT/0fBqurPVb9+/v+XNvOwaS1nMhHUbZ0gYv
LpQxKKXVvuJ1i1CetJNAYHrfhTV1salDxiRW0TjyDGl+V8w8AhQ3Gdo+HyyRUjPO9ac2hUhxyFSt
VK+8pRcIhhngTxyOFi19trm3c74TjBgZzjaz9FdEiYz73gyMJwWk1S8q3iJfZRp0tpHq0aa2detY
J0XvrDxL0WZOYzkHE2b/Q8h0/AmGvxs3Vz7fHO6drxzaQDy70EfYqTz25z9OE27W9prUX1XRep9i
Ok+/NEvJal9vXOPzAEdw8L229hx/oFyf+3QnsOzqRTXsWzOCPBuZdWRd+Z7Lp2NeMRJhIgGyGpAV
87//6w5yeuLEPrW1Vzll46tVa+UfK6OqavLV7hEls6+twvwWna8CqgzUqOd4EZjWkus/QizK8Qdz
XpNSqLOFU9Faq9DJW7+OmvBz2VSFeutEk+qbWYIFRslTfR8UZo+VgJb/LibalttIb/Nk/fH3uVwJ
Sr9zsk4CRLN2WRB1sxJFiU4Lfqed9aSkdkC7v+iH28Apqn2eiNePh1vex1R68RWAlc9Wm2G0i60a
eF0Dq0YPX0MeAV+qKQ0RpVaOomraw2AU/Y05uNGV1V9eXm+DYvFEhR/cLpnJ+deGLhfBMWPQUgJZ
xfPG3NHy8iAEltqXDmnT3Wg12qEJYfR+PN13Vpc7GukKCt1QfpZFl0FGtWV1SviKHtFwqlq3XEdJ
bBzNbkzX+N7vPx7uYnURJENWlFua144272KiREpqHCdJ8srBaXLfQEDrZTS6qUGcIx986lqI8Fpm
fy3PnL/a2e5m3FkpdmYicE8u1ak1jGk6jCHSV5FxdGBvlevQE4GFNyrv3r/uWAajtakCTuNz0nk9
/5qVcPTeLbr0FWhFPPk1nFYFIAHVD/D3ygbJDnHNUuWd+VHHJ/+CX4HS+TI8giSZ0Cjv81crDIu9
CFz3CBs4OMgYCOvHn/D9oQDg8tAgX7MEIElI3VWqVvlrlOnxJvc0ZTtGul5AS6RAcCUjudieAEEs
5ErnDBPuyLLlRhUy0RRFFK+gF6NVnI7GvqMZtZumXvmSl/JaseXd8d5sxpDC5zTMk//r2lVbUE2J
FpevcWKFaEFUZd0eVH20jqEoSgXJUtO4Ap28OPvzFDkN83VDi23JYEgjevJK6uSvdpKMX4OkrjYY
7Nm+6FIAN2qjt7e1aaX4vFbDtaDpnW/JXkH2iL1DALEMGia8rpIQqudr1I0ldCZMofZNPSQxne7c
/vLxxnlnbRkMrAX3OLH8heFQYcR5ZjTlqyxSY1Niv73h4Rt3PeqLqwEW55W75t3xSKZpvZgo6S05
Mbmud1GVj+VrJxJ7T0EiXUsp8i88XMW+4Zm/0g64XEx0lUCtzcC1uVU6f+i/9k6Nt3g45Fr6Kp1B
va/DDg9ZtZq+aKZZbT5eysuQE+EvRPSQ/5gFz8BLnY+lVeA7CZay19CtK3x2pJ6hueDaP71GT75i
eQ1nLFFrkFO98dmGvrptellfaSFeLjA/grCe1wMFEqLg8x9BVXJSk6nkcDoy2VlpmSA3URi/nbFK
941X/itah5GoS4I1pmgAI9ZbjId+cV+1iixem8l8arq63YcGD1clnXVMqrT9eI0vPyfRBp1YypIk
0rRBzmcHRahLjUDpXjGuD+5iVSJZk3jxwTT6138fCSQhYQfNfZh8iyJo7E3a1Cqifw0GvbqVuhdt
hj6Mt5hzi93HQy0KTMC6kD0FHQuEQQM8vdRWmmSDVIeS63/CojRhmzb6ptHcAY9lBYGXsLEPOVa0
62iIk++qC+rv4+GXcKT/xp/BZdx4Bg2QedH/OiMDkE1U6lrtD9QH09y0bq3/aM222xXhYK2bqVJv
1TA4qYHu7kFwA8KxpdyaTiM/q21+7fpbXL3zr6FaQg+IbJ+4ZNmhpXULZFpr9T+60jtrZA2gYNhF
YNyngeHumsBE+CBvAs1PUtFfCRLmzfpXRPLf2Ej40aWer4slrNYecZPRw8L4E400nMKulD/0xFGu
FISWaeF/w8wTJB6BibhkX+YtRcyi0Iw/LZifA+Isho/zG6IxuhDRVp0s3S8SDL0RhJGfkka5MxAa
PcROe8jKofoGflpc82RZNsb5TZwpDhc35WzpaSzKYu7YjZ6Sm8YfWy+fmjIP9hEI9y1v5KlzElf4
Grr+co3XZXxfTzE0kbgDiIVJ9hUI2uKI//dDeCHgR1CJpOR5vhurukB9UM/MP8Ac403jJfYhjlA+
VXpT2VzZ+XP94fx7k9HRuqUXxx8XWWY3ePGs6RaFvmK4qGhQLTz2Qxs+orzTHGQj4zUGhsE6R+1+
PSoBBW1QP88f/4pF+D1PGC03EnHDBDJyIRulhW45WCB2Qt9MGu+mc72vlRgQ9am1rv6WCBOWcZN3
1yjA7+xCpM5YYYIMwg0kBv6PvPNqjhtJ1/Rfmeh79IE3J87MBYBy9CIlktINQqKkhPf+1+8Ddu8s
C6VlrWIuNyaiYxQkKwuJNJ95zfFET0FcSImOcIg7atENohJBet1BhUGKRJp+NulobzBVE19HXIjg
MyBDdDBGafA69FcrL+rl8mJoaLadiS5/cRzxfRY1RJTQOOjXCH4nMULTSWvkXUlW5GsxduEB9TLb
7RJr9MI8GC9GBE6QD0nNba+OmLxYjX45zbm60WhXP77/ek7Xow0QlXiM/Yoy7Jom1KpOb7ZyEQs3
MXSAMo4e3PJSoJvrxTk2y8n5Q3QLWoLOBrVi8tz12s+LQZIaqxf0htB6AV2O4lBfZqI8c9CdrDkG
QlOPNQcvH+zc6t1bQzVOdS+PAnXdbE42Dl4Aqp+2SI19yDmdTRf0H3bRnYpayJnj7xdjL17NdHHo
nRICrse21UpLR00RrsmZd8ibILvW9CrzwrDMv5CYjc+NbdfnkPqvJ9jRZudOWeqBdHOQugQ0eLze
g8oMh3LWWO8BDK9pO1NoVS/DtBR3Uaah0pbaVisDnweP6U9SJTsXCk70zxC15sKrYmHmbpUXU+uq
yZCRKI8K4VzsIkMS6XdFhuich7BJq7uAic1is8hoRF+NuCukD2ZdhvmFEUu9jBZBBCBTM+WJ1EEZ
0ZMq3QDCcjR6uibsb4g55c9hFiJVac5WrXWbYK5trfCpU89QqmrkMJ7fX+Mndy6RDkySBQTB1Dhr
o+HeQBRHbzJVuCF0p+YwVMVUe6hTac6VUdV2dIDXNVyiO1dmm4qGzblLf5n7o3cDXQcMo710EeHR
rqWXTShpUJEGPDBb0HGTC0i3peYO70D2Cifvvpm6MM6c/icPzZiQ4VH8IMoDuLOKJUG1I/rTo/3k
6kbxvcBZ7jZHM50m8+BcqOOIcTpMhK05zuaZHfCLpyVDwMSa9hXUkXVHkVQuMZwExUd3qqO91Yoq
2QtVncV9G2mNflUQsWdn8oKTXUc/H/3HRaaUHiYEmePVrwi9izuKmjFoYV13W/QSW0+pDSVzs0GU
nlRKznUN2CY4c9S84vqO3i3ZF3jNhYUI6gV68vHICDsVTqZp0GFauW/zi5HUt6m9stOU9KlFlwA0
tN4p7d7GDDFqPcsGanQ1mlHeXVv5QCiwJftHj6NGnfK262YpdJVaBTKfSVlX+rbT6ruQwBrOYdng
ek9CgDidC+1YWN/DJDU7XyeUlw+WRmKNMBT9xeDSadlWqivllhJhEyY180bPMjm6MRMKQn5qNHXp
4zgNhvf9zba+UIBuAQRg1fEfAMtr3HBCrC+To6lPg9P5hvrJSUM3mx7eH2T9uteDrCY96YYWXeZQ
fdIekPaQ3HFyo1vnzJpar+P1IKscqQ1N1MAkoT6RZrqa4gnpoo4O9jmV4jPPsiafmRb08VJ6fRax
t+7lh+lw7knWKdjqSdbY1EIYRqmmvBNEEcIrpXWlyTdfxMf2k3r//otZnzrrkdTj3VBBd7fkmpGU
2+QCxTBjY1yHF1jEvD/MuTlbhfMqvIQCjqD6FFznfuzLD8NBOVM6OjfEEsy8SRujQW8DKYjUJw5q
T/cDN9xI2/ef4lUf/u3ZsZ6tZS+9HQNbJK2seIzqa3VT7bYRDAm3+9TDKfgeSW707ByELx2QtTPO
VW/XugakgUf7dB0vZJFUJe3A88ViV+v7JvCm7E5uWreWjAtFddGuuTHsjdAOiia5klEBHjpI8uXc
bPnO/oC+iPkRIbkGMvT703LmBFmb8skQDeJ0ZA2F1rds+NDkn7v6zPnxyw3BdUGtnOCX8s7xxKsh
kR96IayfxP2YXShfnC/CF9ti//6T/HINvRlmtRuKKY6cMGGY4meyL16mZ+kw7f6zIVY7QTLLVsto
rT51G7FZlunk/m40/bpS3jzFaie0GtT3OV2GuCivxIV6qA7JuZ2wTPjJTngzxmon1KFeWrXOGMpt
7rj9FfgxTODqb2XtdpqXfJe//WfTtooXGuHIUpux+ouf86X0qF3ku3Mvf92B/muHvXmmZXW82d1W
ooSlhPT1U/ClvFJ3xRfzbuDevujrbfsYftJnt30OzxjGnFtxq4uxTYqxDiPGnCZPejIrXyo956P5
6T+bvdXNmJciRY2S2Rs24/6vRacd3h/il5cvlXviZcqTbNPjycP1ZwZQmKhPVn1RSA+2/mAMs6sN
n/+zYVZrWy5EkMYzw5ThxjF2cXJRll6kn9mkJ+UnEn6oUaSF8Eup/KyRfa0FR75O5fmz09hh7irR
2H0IgGL2UNoh0W+LvECDD9WuaC+NTZr7CaqEP6Ok1gk7MGz4+ntPDXiEXgEIkkWjD4GH1eqfhrHW
4jZQPttJiiWdPOa3NREy4VqlueSD45lIapnFt7t7AatgKgRWBHwTZe0VUAZVOL5O4oRfhJE5uhvE
UYrJdGCdCwvXNwfRPypB0FzB9r6KQhwvmm4MEA/X1eBz36h2FXp2acTyhUURIFA8GmvNb7qIAf4B
Y0SMC6qfHBOljOMBU6C1kajT8otWZYbHvstlz5Zw2LKMGUfiuC3PaWWuNzg1Ba6spZKNQIfmrIG2
LVUtcGJa9LVRpehyDpPo1sRn8RrxZft2LubiKoVccKZoefL+lkKGAmuB4inKU+ueXaal8ighEo1W
pQpihvR/h32B6r2/Kk/eHtr9CyoA0DkVOzpax5MplTay8JmSf62lyik95MKLB2dxeN4Bh8nO3Din
jwRrhyoUSATWHpn58WB2SfXQRl3+a2nm3VWNleSHvDLOTdzy/o8WPpO1QN4UxI+gX6xJUFKArJKe
mOanKCz6bSmZxnVvRco+FtkjNVBzL2GuUbqSpPTe3PXDmUx83bMDxAI4yyYvBfZADWTNqjfkNKmk
UNifqpBrAVruaNdfrVEG5J4XYYcKr11HEbjwGcbxR4RYc9VxTSES6UeS8mtnJn19qNNpXlJC0waa
RZdrDZirUgfjgiHRP029Kd3AeEU8uKcL+1TbmdJvEbspADu9v6pONgyDLUZULF9aQNSAjl90zcsP
bTOzP5VKF3sUDAMXyQvrAi157RCAB77WC6s6c3u97ojjF4/eFHqgUN8WId01goh7P0AtXxfYTiFI
jT5L0lj5zujaXnzI0FOxLus21xUf1H7deAJ1aseVdbbZQ40ERvkD7+RuCjwcjXW0UrURB3AMidLG
bC4ytTFKn7y+7TNvEpTT9pPexPo537TTtcttRfEcXDiyIxQzjydOHZE9S+BGfSrVfjY3daw3Ke6e
jWbsc0do9lbLdCXdRVkv51sTITyxQ/ncPgcQX2eUAD6oYC1VXFYPMlaru6Nf0jAdOvgnRIby+X6Q
Wkdz8Sg3tUMIQq7y55p63qaQ0djeFFVpBB/eX0Anx9KigELFGhAjah1cYsfzIMelbkSyWjzOyRQN
tA/icdwaVTCFbt6Z4tzBdDIc9yTYQJi/oJUUhCaPh7NFbeEJYiWP6Zym1HyaHLa+FEOBd5O5+03Z
DaDbkG9oEAGs5m4GkHg82pDQazPCTvqEHdb0Ie20zitTLd+ViRhce6a2NKXx6FOws8/sy9Oz6bVA
6FAx43+ADlc5GFUqAy2btH7Uwlq6qTPHudL72Lkpps7weGj9Uksy9YMS6OGNroQ/VaXNzsRlJ2cD
N9rCbVzIjYsDyCo/c4ws0SVREY1z2VDqLtN+E3SLUOswGPmFXonPESJrm/cX1HpFo8emLBwZCIeo
lgEEPZ5zhNSrpLeH8dEsLPsqSKkEfmtK1Um9SItrKuiAf7LdpLfDrpjQ0D0z8afDA4exF/1+6P2L
rNjx8EXeZmptdwYK40ly19AG/jBkg95/QGZ9/jmoVmv6gI6b9sZWw+GcltTJa6f+DRsCEAeUAVqS
a0JE0Atqn2Y0PQ5kR4oXxqqN65ndJRdaj1eOWwC0v8kbtXyIq8a8yPsp+qYVwWicOaLXd9HyPeAR
wARZYJcU5Y+nQTKUwZm6Sn6smjaYXKKEst4NapvWqPYJAQyqy8ozcJ3TMdFTA3DFsEvHbX2UdGOG
JQW+Ao8OPi5+q/fO7Vw56KQkkg8k6ZzQ+Xp5A2LDGAkRFrIOGYW81UJLjHZWm6asH+MZdZOwb4dr
lEjmreQ4QnWrUiX2B2zw/f3lvY6sNCgT4IjRgmWdgTJYHdgiMTT8CCvjUevwul40OeMnQ5+0cxf7
r8ah3o7E4ULPYCcfv8CsG+yoRqSIg7KXoos5kFLLY2nX+pkNsz6ReSDgoxzGwFg4KNe85AY7FzTl
OuVRJGPjJkpQbAYE691QDpLfPRqWoQjrYS+APDxBhzgdPE+8oJRHhP2LK22urctu0AN6syxRqBOx
34bF/C3t0WN6/62dLk3ogYtdHmgdtsP6KFQax0JgVZUf8XiztnlaW/JFRdhkuxXx60etw+3pt0dE
p4BeMEsUbt26ADkkuZw0vSwerTBptoFptVtHyZ2NjRaLa8H+/D0dJIBHIB2XPsnCCFA5/I7Xi8gR
3pnybn6MCzXdOU3TQA/uq73IZHNTFt3z+493sjzBNoN3IGHiKqfUuhpOdvoZXEQ+P+ZJGN2MvaZt
qHCdE1v65ShE1fQUgf9xsBw/VCDQ7u8wNXx0lLH1pyrVsUYKz/liQhflc97Gs/RNF+wfmEZCQfzx
Vpva6PO5Q9Ij+hRItYTwYD1JpW9qRZV8G80qamQ3TGBxGC6AucohYo2jMH+e697IFuV6kN7fQWQ0
094cUhs7mDYNcd2Nc1xxvBRwmPONNog1Ja6DaETwrDlx0FeeFJpD7bgAwzspdrPRNGdPm4cgu220
ooP2nI9Na+7oPncUuWKYMoo3THVoYMOK0ew0IhBsldmlKAOsMlza41R9d03D+gi9uJ01k0q7jbXR
AQcaOAcuHPLUBiJSZz1NcS3Vy97Yd5gSYyYyFWqlmG4IkjuxqEqCH3L7ATLJlRPjpHMD10SrBx/h
o7FKNkbV2Mkl+mlh8RzFalE8oGMXRvEBCzod1vZgygHuT1M+TiJ0S0XFbsgNkdypJFdVyxQTHUUr
etcMpdakFzgYVXWgqqHET3Os1iBnw6Aka3XnoQzNjuSBWsU+k41pvm0bJJt2ZHR28hO4mYPFgi5Q
pLwNjKmj5Fmjm7qtMfCKXuB+5fkmwtWGpBSHRYtPAhzfXwxcHsGWxNuMfxZjm8jbCvWhwTOquTcf
NUSeKlczEjXbjlExy3e20MP2ShWpEeG2o5VdItxUC5Gzwx9FQe7F0pMuvWmVIAX6MnZ4Te+helvS
Xgit7e91EDEZGssc9RtndFLjLqnxkvksyxRZRk+JM+RCPNhVOg1VZ8wLcVBUqfiBune5KOyqY7QJ
Um0A0yVwotk5Ti7J/qQ2Y/OA82GT7ybC3HBXUpOfDqFJqOeXoxbEfp+HovEtWxK6NwRDOlx2Qqv1
HXYyzuDVlYY9lB70ZX2BGaZpPyS21NnPUzA59ezFPVCXzSilhfCiuguNHSIzWQiLwrT7LSEY3ArD
btTRS2e77t2Jz478XgGbknhOhC8HQjjAsa3JVc3BTmoWO1ZfG4Q3KuwD8WJspzsplKT5gm6UaG+H
vlOjz73a6MZuCIB0fJp7BAMvK5GOg5ulyGF9FTEugBscP7osJ5psFos5Cm+N/BHaEDBvy9RC097o
VoleKCqqurY1zdHKrgGE6gsB1+wRmHFFYzRyDvdmgtbu2h1yV66WBk39ka9gD4eRrDvdx1XvyJtO
18bsvgAqW/6oyHwTjICQYLmbbKUyZC9CvQs4nTogRaay/DAHqmZ9KrwysYwp9+RUqRv09Msiz3xe
nRbhWDdjEXJT6qHVTigkB33wpeIrYSAkYQEXGH7a6IiFDBWQqa96P44BFCJNIC6d5RwE13ESZOIA
DTWyTa8o27gdvX7KnfmHLFlKobhRLuLZcNO2qUwM7DDOHPAdAnT/PQcyEbX7RI2ZCV+tyIO+w+aw
o00OR8r59v5NcXL1Igryl/koORg10lWYxmPEmNCl0kclbXLb1WRwil5a1+O1mUYcNXJeRr95FwKF
pwADZ3HRIyHQWCU+gGxA59RS9lmZEohVttpW3VaThTU/q5PogpvKiOvfzXv0JSSELEK8DUYD3Prx
XZXHGDg4dVJ/jsPBcbwuKOvwB/SK3L5M6p4zR01iq8958XPb7ELVGJXP78/0OpIDWo0aOZIPaL2S
e9ir2xLqQVly8KRPJfZyT06ohd/xhm8+qHqF7eBvj/WqQLRwDwEfrzE/WoPh4tRa8VOHuuy+KFGC
96lJtz343squzoRvSzTx9n7myShwUeSD8EgRda0qqeqThMNclzwpQ4GrG4A35x4H3fZuiLJsh3Gi
+pkIN1H90kqLp/ef9KS7weAUEQgaSCqBma6tjCLdoChDgPiE7n3wsTRjShdb6IuhDvJXQqh7m4o0
cTxcPtWXop7ECA0LnkRneeqsj8qH3gqk8UzN+hXXfTwlizg00wGRZ1luq23VZBFMTlHLj2jj9Vq0
C1G6Qt8+t4lM7jizxjHdthPlhW0fxB3llbzHP+VR5FYGHq7p06ZAtlzGocdzqtwWe7BOuSl8rOI4
Y7RyOKvUebI8KdZiYo+E2KJCi5H08QZxpGISWpCrzyPCheYus6pE3Q+lQyREhBSeSzZOUvHFQYLI
kYCYYiwlkFWIGlWsxGgy5OcsnnXthtK7OvqBrTXlNhqrDOzUIDgkdqoqtbHiWhxE4k6UxqBta8PC
JfP9dXSyhoEIEyzL5AJcpHyl48cfK1kVrW5Fz00TWBslTUbgcvABjFhpfHUO+20wG5U3Skl+pj+1
PoHJjRfxCRIDKmH8/1XNbbYqKSrtLHxG8Yd4s41R4dktZbEAh0JJ+9xDNs9+sxbAmMTS/Ie3DRlq
rV6etUMzZ8S/z9ZsJQeY89HBbBzpPgrb+GB2anr3/uwus3e0Hcj/oXpw8nMWUfZYzW4uKXUbpGPz
rLRFgC+T2WePbZQFtd9WhVq7zWxAEdSyQD/ThDhd1eRB4NCpZTK57Mfj1zrQx13O+/HZAFQdX1Sx
I+XXYZTPsW/laIufmddfrGqekdsF2UaY/gAgj8fL6ZBlQz/Uz9IikPcxgmEA0aKyc+xZJqHHF1QI
0AAs8ArJfGDA7eiHSFpGnl1EybkixenK4jBeygcUYCgjr7sPWZLZYdIP4fOCT/UnwwwOjXZTW5on
qGnt33/FpzNNigFnkdIxsEu6PsdPPgYqcuTN5Dzb6Dt8KspBuYtLE1FwGanO+/fHOsEu8SbpsuJ9
xkhM5Dp9D8y8dcyulp6zNhckV4j5Wk3koZXr0AotyjSbPhQE+NkV+luyhFUtSgmPZUU/76rUJCFa
miKLIwftYBSRlW1JLiJfJVMZphcZeDWU3nExMz6Foz08vP/lTyaKyiORANJTFMBpTS9v7Q0yoxVY
3lq5rDzRgbLCC9ZD9dkmGwwRUUhMyf/d0dDaQBgVLW0aGNQfjkfTslpGyDczn3QpMZ5w3AVLZkrG
psL28sziX9b20SZfZD0QXoO8vkh6rourEyJzeOaaxgI8VZY0TPhRNTf7DB13fxaN7sY0RA/ct/FG
zHpxJqw8nVcKcYtSPFVlwL/m6hztDKBCSVTZTwGJSLSfOydPuPsxe7kUQnakM0HPyeZCb2bRcUa2
eylyrqG3HeKs9D1lhKaNrvX0fta8uBPigilowHHn8RlwzXo8Vg2oZhrUdN5pFK6NkJIIz21nkNVv
vWre2XYvLurE7D4ORfZEKnTOLPxkNCgMlFygO0OkIlZdTWbZDG0CN3F8AbZPw32uZYx6rcKJdqpV
RuVmQj75XBVwXU4CPGEu4fnCmVlyhFVekPZtPXTJLL84TpDfwa3IL7vYqs5siF88GaUqGLkcVFCx
rNUJjR9slOt2Ib9IXdA/Gr0xbvBaSP1iQlXSVaXqx+9tQKr7Muhsiu4olCGusypedRiaj2UZJC+4
rMtu5YTppu+nzO3jav7NSIKhcImB+L9cPzS1VhNIBYq5rdP2JR/NeieX87AjG7kuiRyvkXzqfzPJ
eIW8A+JZyA208dYNdaLXuJrMeUIOdFisP+x2K3SRemZhnjPCWu9tOq+8b2Zyqepz6K+W4xgvQAYL
0aDG6gqM5LP5ECEfcRXi4/z4/vs6WR+8KPwR0F7j4mTKVqEKMrnmpM1G9zK1TvpsIyRjCysqMaZs
w30tzDNX2ToyYplzMVPWBCbB5bnuMBsyXfYafsqLsErrGcSQQfFslAectztrzDcIgYBzpcniiN88
L0nCZTrbJn9LDKiu4059KOVptvPsxSm45Vwit8CdSX+9sce2+sxaOZ1VzhNUIohxWZlY+x5fQ7VZ
9fiiGhPniensRZH0Py3oBk92GhifOlGcO79OEMZwXmgyLvIXwFDAD6wGpLYVplCMpG8o8NjjNxNc
23yQrDgCjGWndZBDcpunpFQ3Mz4fw6EcI5ww8ioqwsMUGEgmun3EYsToyG4zv+2jOG9xLRvyuL0k
RAekrMiRLHXYIWlBprgdSkeWl8boMEtYo9YdTRN0cspzYl3rmYSjSzdh4e/St7Y52o9nUm6ULJtM
lMmnQJnuC0qX+9SZqg1qU8lnQ5mGM29uvfWgDXH+E0TTO0SzYV3kl7tSCtSq1r6gthR7AFpGV0Kb
aJfQ8TqXNa9vgEVRiqt7AZctJ8qan1xE7AGdHPgbWpS9+aOUnRjdM0FRSEr9DiOgYivmivqxGhvc
hl4fgXwc3ahaiKae0y5eFh5ksViL/QYgl45hjF53LscvhgpnJuak8mBieQnPhAx/IfieeKlwc4Z9
GpTpS6c77fBDrXDC9fOpTwaMxCniShstbOTkRy8krcVsGOn8D0JuKyqOCWGr2OVc99m5uGR1oFCF
oSu5YGeAeqIbt9Y1MgJdCoJSae8LSRp9Veud7ZS26QG9i85L0HKiuBWek8Vc5z1/jbqsSyIhuq5r
c79M1HFgpkZ7j2pZvrXjIdynuVNdFCpVj9oY+ksCiH6rc2p70Ba1W3xaz6HRVztj+Q6grAg8wQsS
gL62kd4E1p0910WgO9V9OSRl7CHCpthe1k32zqob+6aFXn+O+PiLyaact8g0QPgEWLEqYkgluhhN
p1T3w4RxTF1r+Ta2Z+tBMqRkW9aV7BcL4/H9G+qXgwKFpOUGtI9Y8PgEkCJQQW021PcZXkGHkCbF
Tlaq6BrNt8CD3dm7UhEPm/cHXR0Dr5NLL5rSJbpkQEBXx05l2CVll7a5L5K89gy63h7OwrMPufSs
kPwSEr1JJF7HWsq0HG5L03vNUk5jqaa9odb3YSGZ+SGQ2rzdxvokCm/OG0ScG7Wvg81kV51EJ0qt
Y1e3JbWFuqaI6veuSVAqHHtULNAsoFp1Agyd4bWNNEKK+6GLNWhudrpvHZn+STAmZ1KK1fH311BL
GMCIi//CssDfLGAUf1p1kHMcadJIXEuO0m+6IjwXZq/StNdRMA3nmOXmX8QYj0dplYhjpyrz+7GY
wuuuaF7mTBofWlmEaEQZ9UZDaQRzsbjaAyT88nvLaJlNSsXo2XIyA1BcBXKxJKy4F3p0L81O/IH7
WfKcYu4vEO4rdu8P9YvZ5Bom4KDZwDm41uuk5zSmkpEV91KPQKJoxvYWc4Lk6/uj/GI2FwwIlQgE
Wgg6Vu8szZIALyOpvE8UyHkYttVeHASmrzmhtek7vdr3k27QVW2a1Aut/hzTdn3oaUtvlSh1KaeS
5K+BBWDIshSL1/Y+U+bgTg5KGtOyFsmpjz1A+SXQSvlMIroWEWABsTFJNcgmFnUadfUOwXCUSVip
3T22qtJlOIhRbIZZar4D8smFn9ItvcmDtntB8284YKIivXROmL0oSA1+S3mMv73C/utl/G8U4O7+
Ohqaf/0P/34pSni7ImxX//zXdfRSF03xs/2f5c/+/WvHf/Sv2/JH/tDWP36011/L9W8e/SGf//f4
/tf269E/NjmCvNOH7kc93f9ourR9HYRvuvzm/+sP//Hj9VM+TuWPf/7xgrN9u3yaiIr8j79/dPj+
zz+URSblv95+/t8/vPma8XdX0beJ9frXR/379398bdp//qEaf5JPL+4CiBFQF1loZsOP5SfOn4uh
GqJpaP7xI461P/6RF3Ub/vMPTftzqZ0strV0VAj3/vgHwtnLTxTnT2zDaFsBmfnrp3/876919IL+
zwv7R95ld0WUt80//1itWlIrLksKwaARl8vaXPbum5OuAZDVhESRLi4AFWKTzYg2Vi5Fd5Yi6ger
NsczBejV9YWyDc0hMHegbwC+UGU/HtBociMx+5C+8pjGfq3okg+H4Ru2IMH2zRv4+1HfPpr6yoJ4
c32h7I4JAc4c3AVkVyeiI9Ri0xgbL3ynykkVyiYtzSCUH0pHk9Am97Sqz3OOAjaCshHOKMdz6NuZ
nKDqv81qk5Z65FKITyIFGEYs9l0Uzc4uyIUKQBGlheBDamrlDaIiqhdIg4j8pjCSh661DWmb2qPW
+hL2FdqVM0YIi+DRN3D0KGXnoKadKcXLqNQ5KGIa/2JnWjMwAVeVx6La51FjiC29UuohWZIE+Jfr
9tQhkYL/0E1gdVlzV5j4LGxaqZyS67gU40tXRs1ljbqF9RX0SaFf20DM74QRBdflZEUv6ZhS385h
ww+uoTblRJvHcmbd9JJYNK3hzk6SFrdpDJGkmMdEc9wIf0+kiNqWGfTNAJFEukEKNacrI7Nq3NAa
LR18BQ+1EBMvMEBivyzqFyF6Jf2cS2GrefUgZXF1OU5dir6MTMRYcGdPmXJph5geTi42LTbQIT1R
ZjN1hWo2xuTLcaDP2mZW7FwfdzjVJXHpthHcqNivurIYnqswHqprfHfz/KM9FNNgunlhGL3jxpXc
y4/WMCbN5JWqBpfKs6IATYiNPUAgA2ImG4VUu+Yo5TWqngECCdq2KarB0TaJ3NSzfhFnUlhat20L
/q35EElZZaV+CZ4XhxAZ8JEtu5muT2XrFaFhzXdWi1FU4kdL2yi7BSfVyfdBk1fZk4ideG42lLRR
jS4B0zRf01wqKof9Zk/TBx6A6pBfxk1n5B5mk02NdG4ZFtCjKjmEb+SSYU/VvaV1TXYHZ1e/DVpD
araNEvWZP+pz/VSJiUVU9c2UEe+qBeR+6FZY+0WdY7hxVIe9b0aphhRda8bZvkcz0fZGxQrEdrCy
+gW+AeoAoEXiHnuQUhOPwJCK2nD5NLkHs9K3nbiVRjkSXq8GYEok5rrw1TzOQ7eywO76XeFYFUJW
A9wnINU2m8Uxor22NLl8uRJovgAh124tBJp5m1rMhOWYn2jfB8UYFqmdzChuEOW1tau0H6v0Mpr6
UOtdKiSS5cn6HI4PsdY2zT6oquVX0VhB7IFdod6YEshIQEXhYBob1DAC/H/NJJH3MRaZhRsJyyx/
yEWqJ3ujwGvossGUbvAaVanx9uqMFHxlNB6ittTli1KK+qB0QXPJYr6oKy6fbtPUSVMrrh04sHS2
wdhKZrbF3N0wvTbpM3qUhK/IWi/SK+DL5AkUQ1fmI23uqdyrU2Pq7mSWSeYHkTGhQ6KGRueS1+eF
KwMVS7ZZ38neUMcY2C+kJXkr2pw2eRkNoGsWFzLnLgGQ1OwB9QwfE0Wo4jpgI9OnJA5QHsSos3zx
Rkv1+LGgt2TuNWzERvyQ9dyo4s8jFtap5JWEtO21aedBDNJrlqL91MSG5Hc6GDVXNiPZ9LQ4lMor
/NXk8CCpdlrt6iEIv+egA2cvnI1MdU2IRZFHU1rcTKJONX+EgPEQKWkfbg2zRL6Yhlt1mcwjxYph
Hox+02ed0fsq10DmJ0rUjQ+sygFcXWiE+qdBwklpdJFsxt/B1UeHI/ozmWyZJeD7HD2eP09Lzfo+
CJXZ9nPJHqfiSwg8XAXaIOXCYV0OMbu5EX5WRjniFwAz1MLcFO1sd8N3UeU5bUAPKeigaL7Nihpi
QwXtymqz8fuohk1WfXq9iP6OSo4u3X+HO/+fREVLF+v/HhXdROJHHR3HRctf/BUXKfqfOHCCv6cI
yb54hWb8FRep/IDgdvETgPDDDU5i/XdcpGh/LlVa4iYYSdzrKiHT34GR/qdqLdheYiw8nBB6U38r
MHrN3t9GD2BZwI0AdaVrB15o3SoHCK3qcRe4aR9HJcKv8khbgstLdg5zKk82amIijwicooTsrbXw
OtfgDTQH8lQ78WoohaZHMbD+aHXc5z4WzWK4dQpjUWIDH6lGLkqdsn1Rtkoeg28lR0wL/iKRNV9p
yplTNZOlaJuoVh3vLdoihlfKcWFe63kzyLC+Cqlw60juDDdrQde6hUkI6fVjjALOKCnAQyH/6iPW
pUXSul2TaNe6EUpf2PCm4VYd4BUXYPZ0rTeO+JIgvww3LlOn3svNDAvSItODwdWHJOJwpPpe7nWJ
Nh5X9ZCBegxU9Fo1/HprfzJH9CnC2Bpabumw0rZaT/thY8oRTleITJjTXs/19NmxEvVGD/VC2bQi
Fbf13DpfQwh7z3Cd7e9loDq1B1axi9ywbvoErGSnmM/BIkf1JJSKMCXWhzG7nsghs4uhT9Kee18N
LL/DZ9k+6Gk+FQ/Q58zWn+m8qJvEwpQU4q9l43bVhwAEY6OzOR4bTXkwIEDO1+DcuivHDOyRdyil
Ze5GTTdfpFVQNbcAUeT0oKI9DpnXVJNLJMPH1i2aYXzORWB328qxUZV2qXoGj0UY9/p2cKQwQ04j
rMl4zSrWNsCjq2/1lAM5nCvbegnRewxxbK9F4wW0NG5A30q9R+RmbZqomwwvKS3jBUOrovbjIRqa
HSdqp3pOmaizi0dtJsNhFPVlbBictIrJ32xtLajAyWZGB3VlMnsLdlqmWVz0fK+dgbVZ73KbNXuU
oSXyRAljkBFn4EslaMJ7qY2an6Qxn9oIR3E3bDg6vbS1S27C2I4euqHAR09rk2qb/i/2zqRJTibd
0v+l91xjdtgCEZGDMlNKjakNppHBAWd28F/fT1Td7pZC2Ur7qrdtdq0Wt0pyQTg+vO85z2kcomux
A49WQgSr99FVm3QS6dtAG8QeBI8LPi6X7toC2o+Cn+mTtQkpyeeuntyE+N3t09bRoUi3Yem+kRhW
jWnkzeiNTBiYN4DvAv5tjlO1R9dTUUeW7oqO9py69aN02/xbrtvuAUeb8xVGao3WLJLFlLQLZXSa
YHw6iWiEWE89p5zD3g15ldU157HczpeeZJvYU8mydeaLbwX9w+oFS5EMw7iZRK4qmjMayEGccEhV
hq26qtWNO4/elFTsJxXa3snTkOU0YHq3Mo751Mgi/9ZqkHenvlVudxtES9Ezgdt+ehsPA70Br7D0
z3V25WuSYwWhFKO0vw/DSmZKUYXs9NNaR58gQIdv5nCOPykhmi5Ze0dU16pBg3xd6qZ9GBplS2S+
VOf52kQN3WGOih/utNtFEozD+WzaaOOm7HR0OANP6SLNkbq917RjYlax0izva9UUTwsyPRTGTV35
tBPsMczkYlbO2DgCn4TeDS44Z8g/lbAjWaMo692RNN6+t11GPOSi3j+YHabZw9pOI07iMFzk47j5
IwFCthUiwecWcuW75aBPNJ2D+VBwqWwOQa3HPV0GRZzq0NcRKXE1F6CEOrykzYZoF5PNQoM6seLF
67Mh3vw269TcmyOS3ZJuhJLnJ4wrS2WWr9aBZ16ru8migZkoJ4xlwhmhJ8p49BAf7sJanyxbqKfW
56yEt8/qKdAObnFOWSduOmmWaK/5z2LeklBM4QNCXP11iubxtt8Kw9UkDmg9oU3Z+oyznPeIEsA4
h3BzMecAtA+dQ7+ZVWWrLLuRy8IETc/zzKzT3F+8Lt1DCvIHIfq+fOAmWl6Pkj57YlxRPFZDu9Kc
yM1y7NyBJXnw2XyiHV9E0hbD1N5hU0a9NLfUdZJhrwl49tmCFgyhQd0eo7ydY1KL2+5zFQ1MjKUq
ti7FHCseJ1TjJgn6sAzhH7LdMZ+36qmq7GpJx6mzyY/kQ3tHeX2eEpN76iZvXWc6yCJCCV74PdkH
LKa2nbBlLCNUFooZyWyBT+QTbawhawpVTQkwnfZDNZV5l6FXCJxk4D/21N7s/oNbKbQfwMWZgGtl
d2XadG3wVM6lLFJccHLJik3MN4ZCHnAMIfzvW1zZA4pDp37iPB/a3bWvp0DrD3nY2qjVwnJ0vuu5
7e4XYzgwQqgR18EkOYrDbJI/681t7oMtDN6DSTBPzeKO30qLlTDdlQq/O9NZ27cr2/6wqRoin4cm
/ScQvvK0ITu/bRxjPleOu9zFuTMoKtyKO3E/1COQ6wFVdloNynncZ+N8DIMaB0crlIwTzZ/+lA+e
5hYUu+ZRVpb5Ka15vUGrVlXpSHjzSUMcWbDjifjBd1to/TUVW7wkozuUiT1ACkjmcnWuA8i0hFJr
iUvF8NFUSb7oFUlttYbvZGFRAScASawJdMN5OPp10YOC20aNsiGQ9l3ZDOW3CblklGxD7/lp0DR7
9KaAnNakU4Xw5H6a575Iua/pnUJQ3YHWZ4snv+mLjO255A+a2VlutVu022tj2mDrzz6FJXpVcI+Q
r8LCWmv2lc3k3TvU6rPMdFTjchLATPOrRbKwkGSCxcq53q2gsd+M+xDB4qBnyr0QFASoEyopd5Ea
oua2g7k2JpC9nW8iKrT+7uw76XjgGxsrY+nFMrQ18UL2uAaXfP6Tu0mbvfS+Fo1V69Szd9jJLEU+
dZNhqaD9mW220dwt+1J+JJnV8g8TZpD63byvncqaHMTlVV7pAo8Ndx/XSdtg58XEs7vzs5sJ1wFt
5ck72LqL/Su1qEioZI2bFVKzgmgwdMeR2oP9Y5AD/3gLMaB92sPa0iZbKVeTQhRQuolexRU+058z
1SZ5P7FAQAHy2mi8q2ShxrvchvR9XcaUQoJDy9Fi05mxO7s5gvVcxG0ha5D1vkHS/Mpd/ab4qkZ6
NEgXUbDz0wXtDLcm5x/qlkuur7b8bMnAM1V4/vdlm5fmppDrLl/jhLZNOnKatk7ch2b7hmskCmMb
GrO4agZrIHPaNrKhkW6Uh98qrJwPk23c6lQMgpMwEznY3kdrjVmhCwKN4ad2h0E8xdpxPm1Iud1T
Gy35T3tBKXPqZB3urBISyyTp7SBFXcNkpp/fnuMPh1XMV/gN5X7NO5dLuttrNaXhWA/zQ83C09zi
EV5+WJyi76ItF58FwS/i6ES7rI7YRib35EVrvB9I+u3c1AgnN6kKwiKAvS+qiJe2qvs+mizvsC+O
3acqJLLiFSn2FdUhy3Nw/3LS3pKxF8NX1oRqOQbrFDHV0Rf4aeHpNXqYxcJn7kSNpw4+h47htLDJ
e5mgNb8czhXdn4NnSw7wMfTrJJRm8A7oeAc3UV0p8wxD9NZw+Fjn5sTJwIe6EWx8bxRKyj7p2Tff
+3FFDCSf6vBO+Rymj8suiMQZtfanFIbNhlFRVPVjP+7lz470T5k2a7i0GKL8/XbG5Yb3ihP1TFQO
XfwEp9eiEuwtOk7GuA2jG+ec1J6Owi4/Wk4v+hSCgbSJfxnrlgLhIqtkHSDHvib9nUjODh/Mxul2
X9StrxtQFHuZY9sx2qq7q1irXqTo7AC+rssiu7thG0PcWESYu7cS2AeUcW+0SrowggJkrRxtZZbN
r5CIMpQUa5SJylTylzWZjQMvZzug1JLUPU7NtNDTLjKNXQTz6xTrb4hikDWaqVRE5VRNfBjybqi/
9k2PsiUbCou7xT5VPVrH0JmUIVRXrNGS4goKR6xOFLK2ITGB6KGNcOuIgyYTQeEGZyehZ9HP3L3Z
TVvU//H7kE00P0pJJ+exHBGkvAlG32vm1BXUwgTOMJps79RG0YEDwti3s/l3M/L/lw/+BwKkv5UP
rscvv/dgzv/zf9cOQu+/0BPZGIbPokjErnQD/1078P3/QpcDbzxEqoYg7iy7+F89lfi/RHS2gsC6
ss9/nH7Zf9cO6NHQlECsAZ3833/sn9QOLnQB5PygmKGx4p67Hfi4z02XX5oqaNrFXg+ue2jl0uc3
YKgqVq/Jya+2aPXiz4Hii7lyu2LmjvLLG3qm6XFun/xatDgPTc/jrNBDE0t36WLowVQVqRH2wV8o
lFtdvb8D6jCly2pDHPv7WJePiWCN2hnaB1RzNDwv1QEc+PESlazqJeSI4zR53ys9bkfTFOFHLur9
fVnU+gVl5bNjOoyFsga1nH/xalFzbJtqxZ5FsAQS4W3DDyoSxUf2BeteDv1jOEb+C2Oe/85f3+n5
OQG24Y9DPOrTXf79naIqFvbkx0Sg9UUpE7IavAdJU/fM1d2at0Dt1Zu/v9nnRoRfRlYwtUwUbBe/
ot4nMzal2rNAD/LWs4f6lvaQe7Q5U36wgQK90KF/ZjxgaajLkH2d4+QvxpuaeoqMM+zZ6BW35SrT
aC3L+zEsqmv0oPrfC9pvTeJfG3PP/IbU9LDD0bHzaZhcaHXGKZ6qaiOB2JZDgQNjf3Cs5q5q0ZCE
XXDlReXbv7/OCwECAj3kjjQA6QfSdfQvs4JJmMAMvMs9q9zwPTfs+CYw+0sUmecGQRJ7DlhA5E9P
9/dZ4lobcqiJoDyTOzTfJzpSS2JUFF3//WH+fHuCOUFkAGpm2BqX9rBB9gM9NGfPCk3t7BRiUq8e
vJDguONiURo99LUqm1tTT+0WZP9sbJZVH0kuEHO0ubRVL7rFblu3HQwxjrTrbqVr0c/vnXK1j/nk
DEmBmefGdLzoF9aZyzd7HhVDHGsz+mZ+vov5YiTKXMoWJqvYitvMD/NwTMvIKczx74/3x0CsZCyg
AioNcwVi2O8/Ie2cUZUw+wgmpZGkCTt+47b28II747lRAFqC3aFOyOw/f4y/7A5YzDVymNLO2sjZ
KboCg8yConTCf/iZUVpHTMyzuHzR54F+HwfveF8A7jJZsITyu8+aeuAy3j4QPLfcdmxiaR0V3N//
/g4vBYjMCrBGFPPZR8+ctz+QektOrEgt6Ta6px6QcSQPYtqo/XhXkxVcUS0+5P1ysr2Xpsnlh4Gy
gs5AgGacjKHzN/L78/rLPlkWHd9sEF7xSkuPTlykAOFG3eofCoIs1gyn5/z67w98uePisELvQ/wd
p4pzKt3FsKKLV42AwKbQNe7hwYfcli9Jne/UYRuS26oXVD9/TB/GQ7AFx+EM7WKp+f0xaclqe8ih
GhTj4GRNqNQVfMF/mEGFZBaTI9kktGGQbqGp/X0U3ZXRthRthFlNBzdbI5cPbbTHr/UY5I//8AUy
FNmIEN6IrUCUdjFPrdFXFEzKKPPKeEIEHhPYIciBGpMKP8h/S5T+r5vPH6+P0TgV2pgzOKPhzfj9
wRZ/a8kfiPECCltej2hTE5rK4wsC6j8mxXkUfI5nNT+ygkt1XQ/SIbBMJLgX9uJbd07+Jvemm5LG
tf6hsexfPxVfz5lrSJsK5e/vTzRvpJ4FTSiy1c6bw6Cn6g4xJygkLmwvzPVnXx6cUx8lE427S8EZ
mBnaKoaX5xZ1fxtJ7qOGoJx/ukCeXx7fEwUaDuQIoH5/IHcKYiSeMspaUhXerV1f3xB10L3wE12e
ec4z/NdRuAz8ugyHrTcAMWTataFrkfrBy9q9pcxMyXVeWmXz/u/T/F+s4l+Pkf8eULDOnu8YSFh/
HxDkV76ydIlsDGf9vu/r6q0ulHcrq10enRptAP+te4zkZN+MnrVkErlkZtxFZ7UMjnaxyhcUtecR
//gXcQRzkWExdf6lq/9lJyppMIm9ZeaIaW2PluOMr1rliOPE55+O9vLd1qP74e+v4fw1/zEmmqzz
ZQs3w1nY9utrh0Vi1NY6ItuAoyW2DswppsR9asRifSg89VhQ3rybm01c/X3gZz/JAPute6ZssFf8
PnA55nQA2kBkyL68K3IMzaFaVgqHlS1euDCcl+A/n/H/DHWxREedaSpteMal1NursnQe3YXqNMng
feJ47RVqJ/N2QIF/VJ56yX357DeK4RFZMa4YhNK/P6eKJzihFj/qSNPwpGPjnfaJAut/8jb/9yiX
ljPURii+ViEy460bmb1lnXRx1CNb8l9KeXj2gc5LNisCzf1LXF5DlQl1Ee5tj5SqUyeE+izU8tId
4dl5iWGPLfXs/rq8I1h0S4Ki5rWh5uluCCsXN2uui48bis4vyoEDyVU+OEUDEVJ/f5XPj4wlGA0v
a0R0sRCVUWfr1mXkRkuKkLQbnSva5tYxQHN+sw3+mKH0M0c9rvLb34d+7tVy2uV8yCdBbM3FZmgq
G43OOYGQjGDx1nRYgSt3K15Y+Z778n4d5eJYvQvECt5EVqbVO/Uxt5SfDs40QpeIlxcoAy890MXW
MbdxK6KSL68TK0KMoc6P07y8hAJ8buvAIHiOuz+7pC5JJ3jGJ9W7PNA+dHGG53SlDclhzKG8WScm
UtMLU+TZN/jLgBdbh+2NdjBXrsiGsGm+dYHbZBJi6IdJE4vwz6cElSvM2wCxOU1c/FgDBC9CEtkW
V0w038S47tejRrH/91GeeyAKKecuA7u8f2mGHya/HApQAZn04dRw081v3T5GTMevd/gPhjoDEVAS
ceC7NDOPJXaKXtVRBr2Frn9rqe9iCdqrJS/nF8o2z82+Mx4dhQRn2T/mBZo7UI0dO/yMKCG1YZId
WgsK3d8f6PlRyHMEo4F2+9JcHMU0vNwRcmiY98ERK1T/ald6uf5/G+ViVdrlxBXGOgPvxppVvlit
Q+Wp9j8ahXCwM36K2/B5nvxyAhnyyK62lbVPgWJIpn3DzIkM6YUp8NwbQ9ELSZyqIWL6iy1Rrrkh
R4Jn4ZLsJzFtTNZ276XCzDNz+mxBI/+LwnQYXhpdJzdYllr3ThbXMPTohjrLdsj3YDwGeV7EL3yn
f47GV8Ghnynwr4LFRRXBBID0ZB44iCcC+l3lGPUKjknoNa9shcr+hSPNn68QNs3Zys4HGyCKu5gO
Dqi33SZKMLPG1jlylCKRpYi8F4oHzzwU3vzzcdThFbIT/z4dpmgBi0rFMVOQK8ivF703omcpoDLj
HpYvoY/+fKiQKjklCupoJIxc1ulxPHCkkK6TqcoOvlPb2v0UFKN+qRLzr3/37wdCFIvncjwur7OJ
9+Ls2eOQ3nuoIJmh96q/0q4KB9hGgibYtYz3mZCbaPKBkfk7mJWTvXp6TNcWACU91Zy7BHcB/hsE
4JtbHVVEZ+0YO9KOE5VHMWoGyiFde8xtUbqHnMDtJl1XZ/ROf18T/vx5zpJLMEU4Hs+Oo4vjAtZS
qebR476w8M0eYZysRbrQp6yOm8Qt9/fRLndZKEUkWVJJYjl9JjWBX8xw7wlw8pL2ge0AYdATzUHV
ZI5l/OYw5p7/Uh7W5RMyJoD5sy/lX9LTy+LVMuELajo/zuLJxNFtr2FUUUXyrBpZVIe2+O+PeDkB
IyqpOFOge1DIoXx0cVwJwA0MsdQ5tZxSUIiAJPs0hqv7wir755uEdMhx5WzAP0OYLoaxom6sFTGT
GU7xoc7Cphc/9hZxXhHk/WfAPI7O/umDoRw4/x97PDWJP+hLza4pE7s5H7Ier3qkFte9xkny91HO
DbWLqxbXOf564jUiOoG8xssVY9RTRwMIFrPbdPJLY4fWcCUiDi+PlWsmfSwGe8sVFo/lU1njVSHz
Sz40Yxs9FKu3LQSbGg8s6Q4oNCtUOb8dIEZ+MS3m9RTGLeK5wFefjCxu48J51xXKv8IzmkfkGOce
EQRtnN87LSfzMGz1aw660PpnKi8fSjPMh74y9VsMxNOj5aIRSYxTjsVtbZu+v9WBHDPU7tAs9mWj
RycdB+a5GIM2AfbavgvmRZ+8vPKv7Ybl74DQL/i4FvF4avJhv7fc4UePrqkHymnsZEQS/x2jzY5e
b6o/O3s83faTaF5ry2FbtdRYvoNW2x6F1y1Zzr8kGaO8z/xg/yq3DgLp4u/zW6CrqkxiEJluhhTI
gX02WKgilIZPme1FVPSnQuqwONimRbXXmzWwSJXtNeU6ooND3Ua3A8qwFvCrwO4E6RyJw2zuCXKq
DyJYxtTC/eESCzrYAEU7e7/z1kUddx8HUDLD6yThyW/t+kDURJRUJFLf7UWLNDkGFv0k8nX7UPtU
RCSkpVRCJ010X8fL0SpL74fvrqQ7bxby24Rwb52Mio1xLdz5qi45736YCYFG7OQE5zeF+V/c4yPS
BGZqy7RpW1CJBEPd1nUCIjAQHz0cTkGi4sH+oJUvPumSUIBEWU7cZn3kqC9N3RHULElo+Nmg5L7F
T1cs7yynUTN6C2geQGGVortIFnA0hU6ylkuvf7RGlA7gff5g5o1u+CB2J85v+GsnipMGzkpSbqHb
H2ld0RnDWdo4d4O3uOthb8b+Ki8afzyQJAz41lMF5FikIeFtYbc1OjNVrv3DwKITnERLcMX3dWmr
/ggJQHyUXkmGpTub6rBERfvR3epHp9wVbONl+uTurkCHamkgwK2qew+ELMstMBIVfzPOLF/v/WKO
69KUTuo6hbzDtJFviahHP/XtBsPmOKHdZzXrQ51R9ByQ1XZVUWxpp1u1pXOFnusKqqoOyCmuQ4w8
67ESTqmgjOOouvbRvrfHroqb+0KRYJyQZzbpVA9Tfz9PDAY3WcFdHlRUNVkdurNMFfvujg+ukh4E
Wq4x1Fq2Ipfbe2/ZHL4jMp6ntG7A4qVtO+zlIxvkAsDC1UitRFz39SOyYzRXiSaBBC9f4TereoiH
2mrvi3mykEryOtw53YJiWrBRRX2QxFJIpJbdOH0YdISvREDvKz4DNe+8K/wBkmzdurCsGwTF04MV
7rGVOaxLE1raYrdLup19m6cIMWmXrGIyaxYroaLEEvPKX+zme34U0VSLQxgVu5VhdYz51OQQr0kV
2e7R51tdMtzqtTp2e9S/jvA5+8dya8zrgjioLsvDtaPFtO1ctbyhCL+D+5vQbqO7K7OOZQy3IwIy
ur6DzvFaFXvVHTx70cTO2jh/DuUkzQersAJFhHy8gzCv6gKQb7OVD1VfdyaJxq7/gvXIfQi2XFfZ
YhOvniln8sNkFHTksetUXhbBJ7peJCr02x5syKdiZPfLxsnFy2P2eiObiGmNga+rdZyJMTdfdY0d
Iu27aH1ajSvFya8d+iuWmoovIUhBP2tVYdNpLZE4JENd1fx7HYnMD+yInXgDOt8D3X18FLuHk1AH
wipTgDGIhOdNIaocjT3MMIOH/RYl5wolo6BBlQD3kOuhtycvTPsCV8R26OZoqzN02rW4FtrR4R17
OzVa5kDr3NQOXskrB81Yk8WztSDajAX6Pd/fCLEsBpBds1dt5rCFOfhlg2npp41Eorxeo15ux7Us
wlcxeDGEhQE8i4MXbc5rd+j3KnVG5E4ssKX4uTgyvufU5PlXZbUET2E4G/vGm0dDq2vDanjl99Oq
0kV1LCGq9p0fva7Wc/Bv0OOl4uyZLjFy+CSHKBwdN+HMHw368YoFz8j+ambXeCP7ymVvUGaJ09FA
1E4CvKIIs7iyvSKwRX23pBJh0jqo0jBczhM+BxT2/clRu4f/fhHhN+bXXGQRW7BzcIzDE/Tevo6p
QW+ARHv2m/pUrqP3plR1HRzLwWrtdNBq+65UzfIThftUZoDXx/no+11ZZ12xaZH2rfARIE5VjLTY
nWBeRT4wg3RiInz2+BtdVAV5gxJUbN58wEdiPdmotj7rpqIAvLat96n2WxnwRicpTw5t5aspwNCa
OAN5V4lptSCJqXfjVw663iar+jH/MVj+JhMRaCWSePSBkOIBnqcjyPsQUSM+xofIaUIEy8qijEHR
bkIkuPtNlKLI3KIUxPjmZZO1SwwWeIiysfWkZEPWcJcDXC1fTc46fR8i3nyfG4kCMZal/uwLI1/J
ubExs1U98wN3f/vDWlgW036ey/iNCjVMoKjCAZc4+9Q2CSBeDbt+2pDvKrtka1vJU8vTuI01cRyr
FNZJ7Xm7HryuHuCiK1Op48LLxmQkdx5RO0VvJ/VGYGEy0jn/FuBo9m4HoXAX9V3X+0nnRSa+Ke29
9FMJ0l+lfF0InJsNOHpiJEss0kTgOywCBSggVzrqvlwhPqKityy01KYqYi4ScbBfjQixj2pULcLg
WI/LJzdnkb9ee+nU2T7pwP2SL3vtHIzvTvJedYY2faLKst8PVbfqLiuLxhvemCEwcjl4Ezrvr8Kt
KvV93qwwp/IoqqU5sQdG3vS+iiavM5+7CjOvna0Iwmn3T5gU3fy4BvOYO4ccFTXWlxFoKtUW6TYB
gNSlHburoHD8uj45DciLnyq0oFpls9nW6ntFRKr8JIDoNjaA+5Z1kiwRfDhtjkYw2QTQ/mPfhvt+
bLoKl0Qwy2nBndrO/UNOPPONhyomPK/wtUnyyW9+sFzPxUEMY08sU4nzMtlQaCOij0G24v/S5Y+J
zO8mUe42vIUbDsndD0xw6mg0oBymv1lhROX/k/ERu3cQa1z21JUfNfFY94oUom8h7kbfrWEUgRB6
8vm7rUNENs/JG+ZVn1D6A8CPRs6kOGwCGR3ydtNvmnr2w9tNS+vT6rBJHv0CqHrWmM7og27l6MTH
oQ62kXZSMb9VXlsvB+Ri9Q4dKsJE25gaUmOBdfp6UZgn3o/jWp45/H4ffWzwaDdJr0T1ZUUFaFJH
gtPGpr6a+Cj5IbxULxRHU2326O3WzN2Q8gaDPi2XTebHYisXnK8uOurEqzqnPkTuGj8WOHHuXQDV
wa1VWestepkQe+pSl0+79LynuiYV713dd3I4+aWpH8ptYtUah2q+GXetl4R0S88/WLhmODFSpXkS
zea2qUu5ojiOjqOIgV8ivzva/hi97vap+enIdieYZpoWeGbCBJycPVe7Gayy7bERffeVVdF913bO
PqeBm4/FCeJNLRL0FiH9VhPqtEMZ//Osr/BPrXSX77s1KZsbTER1E/l2f7XXqH8PKOCan7Fi20+o
06C0HuW8vsYZHOH2U07+o3bDmatLH3JyH3Yjf8BWdfRBlcP4yl4NJP4Fgqfm8tZMXOFyZ7zpQN5j
KJg80R8bdoWjJSkXZZ4D4SuRsdf7B8mNB0OU2XNOkqKvdQLzZGLO4MdjInffHJ9shbrYfwpPyZsZ
eMOD6bV5s7jLa+ioMmvsBQ8ArTOONtMYkXgW4NF9XfKdv+v1Vv3ENu0uxDYsXRaJZTiGbTmOrEWR
06Vsg9Npp+x/pJdiHWtZuByMB9N+XZp1+Fhb/tuN+0+ZaIzAXYLBMBLJsDneaV0H4sPtyeD4qgZw
B6G7n8tboZ1xDOcKs1YhjIM6f2x1ZO/sqYPzKsqta1NHZab3zXnn28X2ysixT8d5j+6iUgxHd4/j
DzF9x9vYVk5K8h/59IutrXf4ki1cSLJ7i6jfOlbu6L8bXb2+WfGx10jBq89d2VL8CYAFDMj6ubSe
fy4sRSYyNyXH+lOVtwQdMHs+FtGk37ZxYNLcNeu9H7QN+Dx8ImSEYmcI2ndm666cpcd2Hs0G30C4
4jHni8bZgHNitdWScuJZ0hXTxscKY8uVo9r6k2H3OJw956lPvEIa5Ft0F1pUSJiTbh4kVs5jKbm/
nQR7YTks/o3eqxkQlu9DWbNfzaa5FZ1/msW+J6hSgavnvmIbpMIXhw3OJe00CYIF96PNzfpKYCE8
KbW5T0ApQgp/Tf2h6ySWxbCwxYMpDemQWwRKIu/eg7rv+LfLKpN7ON7CG7uxaML83NdpuNYrqekt
kXF40NoUQ/+UohTHTtgE1sfS9oZXMBDBRmDMeNyteQ+P+MEbLqrata+IupgP9l7feWbFxyrF08ot
MzG7fU13SX0cF6q5punqA6bFCDDCMN1y96x2uq12/FQNtSiP/pZXaTnFYeK3Y3RlirrAr6KqayR6
4W0zteZnFFnelTwjerV0qyzm9my0/TnsQ+sRPlJ+BQjduiVCp7qqeqoQSQlQL3W24rWag+m13+DY
qqpwGtJ1kXfltlnXlCO2Kz4+1rB1/7Eg0Diy7zhJUIfLJ8pQ7YF0AFjL0SS/5RKygaLb+KoJ1JeO
cxcXCk+guvf9bCJw7RZ/ZfXFKlr17hwacNNZI0DdnEIDFIOQdxwBN/L7YT3W7J4NHjer8ZKAYhOM
MM6eE5/MNeKrN8TExLf+itA1JeJyTIzpmMCdxJtbhmuY9fRjb+yus2760LlZG51f+6GSt4sMPvi5
Z702kbMl3eT3t4Fd2sxHs6mPIXiOe1Q4j0UXih9t7bMnhIX3Wsj85+xPHxee4Qu3DjXi5mnUZzxD
ZZP4UR0eAllPb13TzjeNqcYrz9avG1LK+G5YTDG3kQcDUcZ7jQqDIxfmnadqrbB6Gy6+25JXe+p5
XEDYjzynTLF3cvrlfq+I6PLb/JPj7RKSDAA3J92XqSdKyIW2mXS+Y66IqmGrrjZ5Tl2pxm08jfa0
bilnt+Wx7FSYcQd1HtdC2duBf34wpnFHMSFbcuJyIFk2lkVg0DA9bjrgxBqNjXsbKuq1Sa9971MP
acskVhG6X9Fgt8fSjycMDMSbWlAOwvp+K+IO+yMFCuyFQ6HxX/Jr1WnPEtGlXjPMLR98H31zWGIl
n14YnPYYFP0JJEeONktKzlr5JG0WkAUHb1L5cCRSoGnmvoytFmwMc2hIpKVt/+i3JfXhYOR6hEFz
xKta9d7iXMsu0ktqAl5eYu0byRu6XKOCHOoSByXJPOK1BQs8SgdjiQD7ubc/WbW7E9lUh7mbNFbh
fVRW4WCBbx2MW0PtznNC1Ji+U/4g9rR22vj7qKzpazjP8+tmbfFoEyNaFNnKqv0NzFEkM/a01jvO
YzwwMVHXFWlUC3c6VKHy33e9xdKGirLC0madiX4V58r+bqF6sqdyhm94XLkOxdm044s51ESzvu1W
VYVJjAxDJOy6c5n5UrifqWkt3DjaUXjJrOctRzE7B9TBNNlgaeBgtXwz735+N09OTaoovSaMblWt
7+OgdyzW9GKhzhQO/Xsx75SLOzPlH/1Agku1x70qMty5889llFg2Vbv2X4C7Du31BiUfZbfOXXFn
eee7MnaiyKSdyhX6YV+y0bjs0W6ycOwn6hO0ylO/RjxDu1MsjVcKRgkrLW/PLUjiSSLltnvqQlMe
ssGR0d3aNdGjGdZ4PLZ1LkOKOiN0IbFxBc8ErEn7elhNYdAZjPpYb5IGxT7OdX10lpUlsuoQ8mdo
PDbxP9k7k964kW7b/pc35wcGe05JZqZ6yWos2xNCdlnsmwj2/PV30fUBt5TSVaLmb1JAFVBiMpOM
OHHO3msf/Npz1IVRKr06NHqnneG5+W5CG0l3dpnkxW6i+9qjQC4XGS6LGtczquy+35Ws218daca/
E0K9uIAj63svy7r0yqCYyzfYkTBo9ZRgBphIjrsEjyqPYJLG9008em6oGca60utDpLPTMhMHmcVR
66kcYxrYPIA5Rz4vcdIdAq9mC2zusVpNOOrmwMKyxNtpLGaBFdcfr9dGcRjzR7z8IakSrsQ3Xmsz
e4bXemHXkjizLyp3MB4boqSS1zwvin43lAT7ngt6bdf1krTDg742VnvQGl4pTiIS/euutvgy9h4H
l5bGSAMByIeZmEW6Odp2BP/JgSJR+3jezHjSLl2XkXfO3GbaQLsG1lqV14RioQq52fDoL2L2iSKT
WbrcGvPCAjg4+pAG8VrXchdbdn8zpC6+/5R0Ip7ItBKPOLkS99APy2hFKPksbNMtmlwCxuJ0CUbF
cexC1oIfPpI4F3uM4Tig2X36doYuwOCn+KIkdKTrHD2PY4WpUZYr5Rs+9J1nTvGrhJWa7Fa/ajC8
Vq3uBEnVAjWgjz0sT15fauWuZq2jTeu4+NU4ReV3zVBiUdYkVKBA+sYkoz4ZrGnnkzcXX8vFdkVA
N9RGZRM7fneo26JDro543kCQBWt9kJQAK8SwJR/85s7tWUcDa7RX+KVrVbR3SyGUuIbsA3zBH/uG
00ilBp2WuFkMBwe5NcfQSfI9xWZSueczaTItWgoqheeFruAYEViZujC/EJ/VhB5IA/NxrqW2vZ8x
2M2X/uLmM6hre+zvuq7Nlh1LvjE+2B0BoWo3GMDLJlqYGckrTRYr+ZiXNkFfQ6lN05d4Ib/pVTV6
pV2kaMHaC2+2kfSxsEj1MPmjgSCtzVP/Z5Oa+MHDGjfLUIUiA4JwsBkI1ecdVa5fsgA5cDB48zJ5
k9HqazAYtjiSm1CvGB6JgKShqcE1uDbtgmMWjPBr31kgnuOeYYpPhwOOl09DQVf7gSSGwqRRbRvp
Vzpd+sRSVmmrBurZj4FSBxwCAYkHZSc658mHPjbfrmR2+DA4DTo/xNSNlESDlUIaChjgcRCgkhL+
hTXlmnNL37ycdlpqdfjlpcgBA5E4uNrFjQb7rQemyQFBAw9biu6qMWgVhYkmNc6O9jT6IOL8ZXYo
9PBTmgFNaxLjAre2cwmAs3GXne4qzb2YNlAm+SiL2cZ+RA1Ignsl52k4uHIeKbc19nKuYmSpVgRY
eLT5CcFxnkqAZlUPY1gtfjMduthu/Lsq75flMgbmn1w6nO43IMxoFZHJhCBjsD8qfLZEIk/FmVaq
vr1nKhUbe7su7PGmdIyGAbw/yNa7KGKEtCuEl9qrb9ueKPOXWjDkelhKXVY2+92ste3f4+D/b0z8
f5vz4//GGkW/6+pFFf/EPW7/w3+pRtAeATNu83HkTeRgoNX625no/UfHfsiwEhcSPn9nE7r/15lo
u/9xbfxsZIMQRcIImgntf52JtvUf/hxEZRSr/ANjyr9xJr6db/9hLnJlroR9wMEIdSREaOpCm/Ns
ZZbSUDr69KSjuG/lbgFkcPaP7+Tub3XDP11e2+T1fzUPfy6FRhweM3gGYUJqeqvlIPMF1c3QzSEL
FmZgZRr7bOmKq5lwtytEWe1hUlX5lLfKO7TZmJ6Yef8BSR5fH9sLJhubQTTf+tvrD1NKdzNZNz98
kaR3cL68nTF7dLxzc6T7rVm5Q0JpMg3XNBXV70SgyQjTNBEPrjm6v5Lcje8Q+yiUtGQfosQobAgo
q1Cc7eMCfuPeWNGMHFyRT69ywhQPyy6VKSUCX6vSSgIg87EhXjlVsn5lCg1ChPM9e5Dr9uIB43GV
hMqS8c/EXcbncbSNJwqe+pqJjtZjZC/Tp89/E/jBH/wq7ob7BZjOr3IscFhaPVYObaJwynw9pR1h
GS816ZXseGymVaChQ3/WS0O8lJ1j4Gv3BDPUtmkByzirKf+iNY7xMU9jm3krTs+oAxX0qxNzS1N8
3GZZdp3TWSmTxM4PZTWYvxg/2+KQ2EX/GMNVTiMG8eVPe0hluddGT81nXt823+bBM5swc+Ll3pYV
Rm3lpQzoZ0fLGah4qv+VD8v82BVuR3XGXUw3Ap7DzTh30rjgcJjat2mMcWCvV5gSznVpk7Sh5TPz
5MonASlinMpGUEy+swTEP6UqSqtsdre5cv+il3pVBLWziAZQhOE61wg5Xeiknen9AP/hFWcNtpR2
x3xBwKBRhMpGgl4NYtN16B9QGSXJHc30GRio9NIXVyGKPTMaw2bq5M7VCM3AhXzUdfUqd0VPdyxo
O7sDNLRmFg0UldEDy+0MjRp6NdsJCFm1BlqXtT8gTBpnnXpmxdh0NWqx7152cczZP7ac8j5zIKXs
qLdrERkDz3QE+1S5Zxm1nfGLG3bsyyVmD4a54SbZl4LM0Ok6TjSfdNfMa7N9lkPs3JOZoFdhodO9
PkfeUJZRPBYdlFFGIfVtLnIIpbSGjD6yARGZMCaFujUcNP0RwofJZzftajo38djFP4fVSrO91QM6
gknWLSsbMsKnaJ18K4UN4psY+uFBThH+JdXurKGc6CvGc7YHr6aPJzQpHy1IHssumhukZVjd3i4I
8A2XYtSHnswt1z84qaDLQfPkthDGyNbJiWwHTL3ZE0+GpKKEXPH5y/dWqvJnQSTVkwAHohXQh24b
wz+1jr2gdVZ65Ri2eVLvetVYl0Y3ZBeGVYlDI/z8hGTvKPrw7wuSQ4OPC0kd3rgjzZ4jU9G0whrC
qaa3Q6O+D9Vcq8tMNd7LAKThjIahFfU2Q81Fjvp5CR/mZzMVzbKfF0KOOcuV+9XWzEsEUIl7Ur3z
bi3C/8G4Gu8JylzLPJKTYa30ZzA6fUi5DHzaX+zDYObWbqJMhqUwg90FpZee1WPFNI62oAhNJCb7
ptL6A+ge/cSO9VaNtX1f7Nf4aiEEsHdjX3z7A9UQYZBcAuDsNkJUOOZT4qMMosf/+YPwwSJsUyMg
OsTtA4j0WPUq2sKedPSUIZG/451d9trWVxu136Bf3d/a3Cz0mnIEkoGuIBzReczYrS0H7Vsghilf
IuCtAHDtldH94KCjiVzNKg+V1uGPHZrK7k585PfPLrpMnGyugTcCE/XRZop5wXbHePvE49r+JJK6
O8RzXKHaqNOHbNWsv0vL/9Old+wixfG7WVgM/EEG6fC8r29/C80tmiHRDJ2pZWl9BWe1dQmUQ8fI
S1YzciQWpUMlAAjmflF8nSZlOgECEW3/+W/19pmgdKF4gb+NK1HYiB6PX1qGba3AtSBDcg0Yd3lE
betjsTx+fhXx0WW21E8EyKjueRLf3i7JZmyMsNxDrZn9+0VWJQcqWTn3DCwXYk3aeN9DJX5aOku7
BNWamOGM4gNocg7idp86sqh2/Ht6T0JSef/5p3u7cG7fAbLBbaKFgBDpi3+0jrRebnRWzIeDKRWf
E0Ch7eZSpCB9xqdkKJiqWaMgar1IiVYcu4d/f3XiLujbOY5OD+GojswUZzVrcFqaF71Idn3JmZtE
QYKRli2xm06wdl2MxlRFotWHnXLX6URUwtua6e/7h725xf2wbtvHwm6cEik1Hs/ACOp4DRmxiYl0
UDnfNS3A6pikoTPgvuPu8xs/xvtvexSAC2p/m0USj8TRhmHKxjFUS5PHIhqRXHPSb57KRFIZjSay
K0o1d8cEUNzaFbPMsJ7Tad5ndlaQoWZD9ds7up3O0eefyvqTu/W/hfX2dVA6bpQRHQkwrtOjjzU0
g0G6pCPpYU13iTS9L5k2d20ApYrW4kBV5ZZtD96pH9nSb2zaPj7IYzvXDqRgIjNyaHVdNsplmp5w
cECkY9K+DPBNo50QZe/8qoymJ0QytUD7YWJHcZwWIv3mpLaf78qOgqol7gcQlVrvrMR/zhM9uXJZ
ReJdgfTCpK7N3Lu0ZGml4V8Or3bqE+uqzQSUMEPN4IDSd04Yx+qq3hO/uvzS0limu37yjPMJe8gc
MR0YAaQXiFhVDd1th76s/W7JSb/Fx+QB5WN2IZFicPHLYvRQWKCgx0ul93F2a2gAi4KuFca53gBs
PqeKapvAgKMyYYlv7QcSmqc4HCZJpq6yYhjE9bKMJFa5yLUo5SpTHepM9N0F/Ip+X2WNYNqSZt6r
JzUNWBW09a+OGBiIS0r5OUq6gp6F3Uv124iZ1oa0bmAZtKWWXdR5R30FKp0W7Dj0jzNIyG9lnHW/
PQQAJI3ZVY06oFP571RQFJ6zJkM2M7tltBFqztNPNnIc2YRL1I+6BQdujw+4ZHSCNMgDXccwaZ97
RqwFohHLbT2U4vfgzfNPT0AS4bg0mo9+6mTPGZZTisKss64HTdBVVI2RgtnPmmaiPDFMJuraQEMm
7gHf02TW+2LnuE3NeCPhsQ6mduWTsVhI76ZszQwy5Spu3ImzZqiTZwBzW8fZGvTxoODNE7F0WB3a
l2HTtn40i5qRZyxs87xWpYuyBSw9f5Ty/q8FFiPzJt6zYJzs+HyWNOIDjfxuERbtJlyStubzI5Zd
/hWywPCSj71vAcrW9e/wFMVfVJeLjAbBcM8p3ORbWqQ9aDt9FvP5Ui62yQivNh+VVsjvzTDpXxos
j1+0EqhipC8mPucGfF+AdhBwveFP/syRcp1v+nFFvKihnnLPuS/3F3QvZHKY3RjmGY1lXqDIcOID
pSyHOtWA7doZrZ2Ml4k1cmpAn+IZByCASbJH7YqqoGfc10Z5BYhy7IsCpYCdNRxKwOucM9VG2Vgu
msm9DDh0LkynUKDtQTTylMbS6sM1TjmyCKeRL05V9B3Cn7idQk6LsGnnttFFOLazfLVoHL54jdkS
VcT4zAuXrPDGXaWj9giSkRYFXycji13RJYN3sSiHgbssCu18XIxUC4u0XBBTsAn8ZHKzIjNd4Vpc
cPvtfAPwNhGHIl3YlQcs15zUUcDpUR+LGJntanKuw0+E2uyAJq7qAqqyVmds41gd4zS6uIes42Fh
UtUl5r40Gp9HvG+Mbxzmpk1PFZs3pD/AAyV206nODGfU+4jBhdPu4lWHMG/VHg82YivmYgnCvIYf
yos4Y+ngbnnNW37GrL+SWlN0UeLUI43p3IKGrqrE+JZseQaoo/1WUmfnztepo9UbOT0+B+ARcf4N
1BgICxetjHZe2L77o216LUau1FV/lYsrv2hMnxH7aYvrHFCz+PzwTMcvFVONasfR3L1vHAXhDhMA
L1XZI1YxNNN77cn2/FbZ9frYVOWwfa/z9gKafve4LKvB514BZ+zErBEfYGfJZgvHhftdwKZtIcUV
dIjj1DbvEpGtFSKf1O7PNvPVdZ+g3dk5K1/NzmaMF07tyAQwa0frHtQaUBpXeYgtGor/NDCKYXpo
FzYawGyio9tN6x2irmErHpB1rK6yTNhM2bwePl7uN/rGQ1rvRiI1HnR9qlE9liYT1aJXNkf8MkVI
4OcEx4SDTvTDzrNb7czs6zENu9kRN3gBzXlPhyA5E+v25NeUU39hDCYwcy5m/SLjifAjRpXCuhaL
Rc3t4ysdQoTnmrb3eodduGPYFCDdXr9ok1H/1pHqPG/yltdOw74e5bOsv3uVmvygRMaXRVnM8Ifd
LmvTaPGsJtJTJ6G5jhQhQ0ersnuR+c56ucU2RoNpmPWtZ7R9HDbSpI2kK9+5nxH9f83reXRDjnzz
81g2c3ux4G+VZxZoy2Jnj8oeQw/AqxcR71GWZ7NYwWCDYWqGQEzT+soaKm78HKV4IDuPcMuBZnwW
rTkC0mBgzHI+TLM7IDiVMQ1/vSnR+kxdU7SAhWFCG7cDK+2Eqd3p7so07pxoFQ2Cki5H0xAqNUMH
bOu2+lGDXZxYxnUaFKECi8qKIJS1HDKJmP9aYJ0Vgcib3I6SzHLJ6EO9ModLisww9MY2jveNPowk
+rYiZd0QaXfBm+OYUeU745eisYe9KDLnqzQW7X5txNrDZa+Ka2MGErhlK+j038xhGA7aWuzKqdGu
piFuszMrRlsXdjhEYoftQo5JFa6yu678uvtdlWULvWy6UyPwXqqbixYBRHbiPPW+pLZpTGJq5/Rn
uO+OvkOj+VnJ+BXPR1fuEsGC0BOCTm3papf0CGrGhOhDC8IXbojYNk6cat4e5/6UcCaVLMg7i56z
ZR5V9AJ2uh5zWgxV6i83axozYVyUFTnDoO/RreYnTtbvK2hoUc7G9HcxTOnu0UkfXZ83kXjYU6PK
5JvX4rOrxTDvPV7yJx9QAatpXH75vFI9joXcClUTxyeHKqBcIPG2b+Ef5lL6bAosrdOFMKLbq9Kf
tee808eLhUySYFbs6lPcAcmDlEobuqYNpWEOSP1WnXClf3D7GzZuC6/DbI+u7e0H0erMK7M45YM0
uUZ3oXd2/jSNZyPemxAXCPP7pdBPNcA/eMboMcCBgJ2Fnfu431UguCndGl+RWXbjXzVPgxWKUfl+
NGUtOX490q48hLrexIcafL+N8CxdXtLeiM1QsoLW8PMNVe/mfk32UjA3DeNyAIZs1E4ZGq5iU7cm
b+r3BfqE77rZsa0Ybfm4Lm0RJWluhcNaLLui8c1r3x4bEdXEJNRQklXjhDYq9ZHmpjfDSK8w9K01
SMTIYyIwAy5fyG5LaMp2Bx+xPx1OfZOIYBeOd03vxqesp+9P4DaqNZ1EahitvJJHJ3B6MG4lVLFN
VivjVYeQCvS2y8Gnfv5Ubn/n6PTkcpB1PY7UpHMe46I0rtznbTyEWS9MzrCexTYsIIcPTfMltqjK
QnZB1HuGmk7d4wevPW/hNnrikYCtc/Qacr7HnoamieqN0ATQsP35oM/DV6u01ssRC/Hzv75Xj9a+
6/4ZwUANevvcm/NqrFpBA1LUpg9Th7T7gnIMzrzXP1RoMHb4lJY9A1DnxNn5g1/zH1cGtvb2yqCt
UaQUJvlJOedRptoFqPr5VOjoUYf1zzqKDsziMARxjDfs6AudoA6WtlRjWLakPSS85NemMotQDqJ+
3HwLW5vy59BRPFlVR0Rm5iZPfp/o19bC5LqrmuIc21T9Yo+2d6Jvcmw6ZvlzkAjhLAV2Cp7s2N1c
NlSAmcIFYSO7Z5zfN0C+p0WRx2HbqviV2fnghEaer7e5MeOwnYEYExMwMORHu59NDIkcinIw/JbH
Dummww8FZLfj8KAB94btkNVhh1AyA3dWlkP0+dPzQf+DBuD20RkyYccxj3qAaHPbqpydOcR71wUs
9fmhXSrWr6EV/V+6Kx+sDEZKgN1HndPT1n+hkpwfM3NmWDXqaIpO7Npc9d3bSxeUBZyNxTK23//t
c9WnPO51ATvZR6ZkXoy62oqsqTFfwIQw+PFb0M1RiSvzK4CIJAtbVWAKE1OWf6105Mfh5Inxi1+T
k4RwSGdcQ63oeAEt4cy77ZAT/sbnmiLpKftRBYA4UBXFuTEu2yXBG7s4G/+aiPAadzHupzo0BoOS
KzHb8qdUcOpBMPpyCjG6aGeDzu8VjAKhUjCOS/wwVEiLGP4uyWNMRfXS6TGOFEQy5itDIv17uSZW
hp5bQpMu6rhG6zFZzRx1kzsRvZFzZAriiScOpaorsksnqZynMpuR2aexqb6nDLAfTLTudljVo1SM
xrL6UHqJQTOh7125wzZTaZcmviTAhAmmhMBxCmQf81K8Zl0uHcKuOG4GE+dWO4LHipeF/BXnSmfW
/sMb1foy5kuO/bshnizAbqdr2ILsug0qUDaY2BDm4qpAiDyGnLEb5BJVZQWV3sS7Mhnk8+ArkUSD
DVwgrHpGQmHd+eWPBBEW5ardlDvNsEdx8NyueHXoB1hnJbKMfU+Hgmp3NTfDJddGyJgXbRyWztLf
+jDG24C2dHnFKYkAUqm3iN/nAoMXqjAfXfuMECeMG63QgslHm3NiY3m/uDu8AhtEb2N0Aul8+2iu
CdhAZ06ZMhqpOPj2PME8zL2w9b3lQsv9UxbvD65noVkg/phXARLh0Yapj6pZLQVvHrbFesPzJzNG
1nN8S1TAnIUVQ4xTcOP3qzqDM7JKAYXQBQMg9vYW3aHhv2N4Yl3C9JH2ZIsFFCtI6z5fed5XTqzp
wOGgtGwaiWMMhSCKt8Pi1ofu0mV3FHT5HthFTZ2utG9DRQvI5pByzqaAe6rS8rvPL/9WpLGtKrQX
2DRp/LJqcGZ+e5u6HqcrNoyeoWnvYcky/TukuXNY6Xrz7fNLffAj2hQETB44jRjv9kk0iAmSXFZ6
F2ngQzokRhw0idvsPJ/zoJ0W3dd/f0GPaSQ3x3gHZcvbe6PM0jXViD70UKnuPSYKZzGdlUfpOssV
hPr8xPWMbUV+W285qHFA9DMI3aZtR93qpl6cztF5ZlTFgTMsZE0EPDVeHUn4lwfRCX89FNOwPG52
GACN0re+EkGDLNB2pZ6HTpGn7d4vneEmpe2tRbBhYZx59jzc571m55HeLhQ1S+O3ejQlHWHRn39n
HzyO0G959CkDcRYdP/bVkHYC7yqDa/rkFwpr0y3yP3okEmVdALk+uYD4Zu6gLJjnpTFjEPv8A7w/
v1CxwgkEXUg1x7Hq7Y+W0GscauwbmJuJrFJeZR5mfWlfe6S+tFYS4nJ0ZAyfX/SDl50yGZTOxr0C
UXi0vrS+i3Re+ditDR7KlZHPhZnm67+jqW7vmoNKiekm7/pWyB3dWoMShyCxPnQad/2iOAmHSCva
f8ea/HMVmFA2GBYGzBTfb6+iOOAPehfDJVBesxdL1UZxbtIKQmBIt4TcpM+/uw9WEEhyvNQ8LzAz
jlG4GH1RwSuProxR25eYkbPnZuqrvQC1eupAc8y13G7OBW6DYprDNjqvo+WKNcOlmVbhtjXMHwwT
FNgJyRiEAuA8a3sZmkJz75gAMDLp5bLD0GLcjHW1YJx18BMkI1rvE1/Au/kxH8oDp+f7lFlond6x
6Vf0/FkxD2GfaPEtVrz2jHCn5msv2mUIHX1ydkRDIeIFw5l/5wHHEWZggfr8d/iohOWAwAyPQyUa
m2N0dd0nZkpEK/XiIC0Xy59lPBFPZDzIJencALl9T9iPa2ngwpp5/o3DwF/uyiwVv2gAYWBrCiLe
TqwnH7zOKB0YaDNWxAvnG2+fxo5Qk8o1O3QhWvxSgyE4NzvHvNBHvOmkutQHmCr6iW/i/bF3E6Aw
LaRxy3HQ2grrf/RivFLzypnUrtAiHeE8weUfCYuoJIYCMnTZ6HZrPupX6Th2vz7/DT64W2T91Awm
/Sc+wdG7l8xsOLnvY3lrCv0uZeZ6qxmEoiUcbs6gc/U/KRibl88v+ge6+3bbAZ7nCu7U2zbx43WF
kCJcBR2KG8dplBdq9mD0NxRtGclhFA9x0BX9QIwqsWZ4UuhqDLvNgSiupFH3z+5s5FSveC3IDIO6
pfDVWp6FqGso54CxxpTTx24FXmpFPnrhWb/T3mZtNkXMUSmxZ3u/SqvCKESvxjlAUzZmNvZuua7W
uDtRRLxfbZA9ULGQT2Xyrh8figibhT3m0TTWhtE+KKsod1SNHSFuWXP++ff67lJ/eqYIGA3fRQp7
zIou4rzK0wbzSmX0j6vU5kOsJgzraWr/2weWEoVSbOuJMDQjnP3tA5t5FQnVE4dPRjlZNBGBd15z
Agt1AnOimSyPSOJuvTeNutt/fo/vxSA8rB44PDoKkKj4DG8vzc5gbsS4NcQjqT/UAtca2ITqSnlO
c4Zj09nMaiAwMFlHTNDMmy7vmi8ilfBC+sQ9L3LZ3XTNtnx8/snebclQ7aCvmbzDmyL5mHup+5UJ
iEWQ/AnC4jr1BufSxvhwgkps/GnMvnl5OL6gk96EyjBI3sHHAVIZFdb2OSROePH2mSBMM+zdtsS9
w4T+W++WzTd9tjepFt5yRIrwQpiWg8GZ6Kg5SP8nJtVl6KdsyoHqU/UDR4H3s8mbWezSeqq9a4OW
c72bCl1/0DQ53gIzIj4NVA7of8o/uUbEmzYxh3kdz6qQRJyTPieNIaCz0gMxQt/MqJHzYLqbu0qq
vRgH79rPSSOiWcJ4I9CLlGP+YpHQGnSToq1arB1H+KwYvndCoAU1KoXGyXKrQeGqWtbfA3llDoni
ZapfqnQAyJrIgkHMpIZupEGr6905UXCjEzi4z5fz1tdw4pas9VrUTibBngOTcfceWDtsgTXhgXiF
gWI/+fgT/rK9Zq3PUuwbfsD61SI+VGphB8rm1tzTcmVSqhAq11E1jv3PuIyNH4wQgdWM2ECpm+FU
4U4HnHfXV33MxAjoEApoiEq/bTfBON7pMmNS5EjrVyYtA/BWL4fvRRNbr2gOjMt1NpCQaqpoySps
/LoOq6Wsr5n8ifwC3ltdBQ6KLHQ9pDU9MPG1U+prwPuhAfUIGxqqlyHQnQWnqV53HP3czKEonyfT
5epWqx5qO1H6oW1QI0eYaNC2Tn29fq3bWn+COeKRLjlvepOVh4EMQ2fraSA9lXE0dFN7m1jz9Msz
6lnf1b5afvQrUYKBlG31pA2SaPG06D0tJLjKxOLIeRWbNkTIGGncBAlnQvabnrmrgCsyGEl9piNL
Ume0vb1yX8iWoAAr34AzxEdBCkUvjiZFFsvcUFj3xquV9YpAWFXTImZDllowI2lRbANCBXVN4E7g
T0ZzjVQPoyXJe0y6q4po4TCFHUATr2q09lz2bZvskLVNC+qhYbCiOK11CxdW4pqHtAQ1QuZmal6l
Ruzv9cHprN0AkCu/ajQHWAVpoOqbYpW7a5wUrEeJu/saGVL9jJXFeBwQaDS7riReLhoI+SQsw1D+
vY8v7TH3Z98JMUbGP0mLa3+CNJrgUyI+/lZRrDnYa8WKmh7FKZ3gbFp82I4S4xoeX4wCM1mVkRI0
Y5CfasYTrqJ2p9Qqf3G6Gc4rAA3QqaplLKI0Hfxf1NJaFnSj7Pe1tdIF6jFD8bx2PdpxNbmQElNk
APzEi4ZHuaY8R6hOZtsU1OQmosiopP+X3TjyW7nShCJ00QQrWBuivQTF4P9ephHjYuykIy9056RF
1AyeHIiwrFN0BZbTAmWi115HvWeThdIlSLgvS6rPG842eN6Vhr0s5FSQGCf2qI92Ctc1BGRJj57k
u9N0x3RkZISNByu13HqfGLX7VDseLbOcRu8l000YIq4zz/e8ZPG9ZIZ+Xssi+wL4rBguN5mXEzSD
UM804vLhxHbxwWbNaRVcJJ8OuKZ5dIKj3iprXBFTSG6M+bNHfwClq+6+Q1o5UW6935i2romBfJdU
Bwsb59sdk8DJCuI65x0rkWNU8JIfWo2g2M+3vz/umLf7ksvuh/qVgo6eyXEoRk9iPBqmBJkEcZzk
XfLe/CAjVOAm1LwLXqruzii98bK12uWA+Ut+R3LDy0MSXljq29xlNeTZvCAeM5CiHdBSfG8bTXtq
eB7ViW///RGIViAFL2JmAsy3UcDbLwX5TINfE25aypw/MmKU/FSdXv6blo9zC+RZHpph8UJ6uMl1
ms3N5ThZw789+fIh6JczfqSUEQwj3n4Iu21MNk2GEEzVtMO0YNz25Iyft7duxqEVJ44223H9+BdC
Vc35gloU3vPRPc8j8zPPZYo3pqN5Awuv+jlba3GOQwHPk5/Fpx6Jd+0l7o9jNgh16jXcQEcDgWws
0UvPNOecefLO0Om2j6D+aArHThKxwveEs8Tu2RSv3n1Hk3jXors/1Z/56K454lIuQXHnSz4qGBvA
cNM6b1arWI3fTbW6L3ae/0YMbn8ziKN6/vw9eP9ec88bedhliIis6uieYVwBPKMSDGkudOdlDW2l
nivnzF3ShxNX+uBSAl6zxwCR85txzAknXxlHJ5MQeCU4ucMM0dIcDMpyvk+T7w6Xbjp23+k7lAlc
OJsONOD87GqNQZUELHbWfZsmw3MGN+ABKy9qMFwo63AY7VY8OZqIgatk9g2WqPiLzvgL56g+l4So
FASdU2C3+s+1Nq0sdFCZHkraiBAB/PQl1o0EaR7H5MtprP3rNRu9dG9gFEZI1+fVnRfnC9SSuavd
qBVyPcy2XxI/XpqJt5P4r18WeIcZeHCz/WmDDEyZgEwW5zULZVSv5VhQMmhoRjjpeIMPJBqNr/TV
icA0yIZDKDL5KrkeUW7JL2OVMp+rDVIxIUBnVXv3+a/wweMFeRXfK4AOfobj8wjT8p6wReKMmKB+
BzFtXM0V96WNE+I7ND2nqLgfXI/FgnYtJzx0E8eBD56JdRg1GpWLLzYrthVrSPHctgq1jf47p5Z+
Yv94P8jlwIFJhu4Vfx2/zNEyhYvL1gTvEIPcdb2ZWcCDpDVhlSVZ9wI6F4l904mICIdlTzNMMbhG
e+4WzrfW15czlIrebsx1M8q1KlcnFrUPXoINUk0oGf1XMJZHHQxNTp5fWxyHpJizZ1KSiiDvR5fe
leOsJw7Y77olfBEe9AKbqSvKoGMjQj9UU0oyPdfySXTOpJRX0D51EEYpAAPZpIeYkf2JGzQ++sU5
YpNAuM0iXO9oRRmaPM00mzscUyKVQwleJr6sCye19i3wNIfKPE6yvTuVkBSlhpnSj1s9ED361yjF
Gb5c8S6yvy05naxAJVXxq/Vis0S7kstnRHn9g03zjcTjzpJEVFbSu+VvWu6OjtywG+0c1heRPM0r
snBkLYM29t6pam1rGRxtTsRsCA8TGPAYfsq3e+HIKwsUKBWh5wzqa0Yrak9buoK4KWp/l8Sqwp1n
amEyolVMS5PeMKHhFk4bp7tS0ldnn7/XH1RNfB5CvshUsXT92NuiBB52hPPo8uAgkMTsMXUKGIgl
Jw70WJSPb3zzd1EIMsvC/Xw8mlS4UX3gClOoJ0t2Ngi96XcL+ugvi1tPgtBHZLvM9PL0ZaX100eC
zVRiJaiSl3ymZ020uZmeA8uD6WqB7LzXKSrcCwkEAIElL6YMB3eZv9Aymp+zUtNBTGYTMWJWBzIJ
/UMao2tgdHpZJMVqhVrtNH9x5BW/C2N2OYXrdn2PoTe/ggOd3hUlCvLA0Xq4OR5J1YJqOpbPYm2R
URQuysWQqb7zCoW5XPcLSRa8GkYOTO3z3+dP5/zNA4OOkwEr+zqtfAvv+NsHJuldLwepaYeI2KHq
ORouWW2NzYkJ9TqiNXXFM105497TbL+PkETP1UVbedbXzI7NL8Vo1ckXOJKdBRoeyteVFs/VS/0/
7J3Hch1Jlm1/pazGFWmhhVn3G1ytcaFBTMIAkAwtPHT4178VZHY3cJlNWPa4BjlISzL9hnJxzt5r
j3ijF2VCUsXM49e3S6cWXnHrODFQetbSqPrpRPw3KOCflCLePdPFS/Pyj2852uLx9JJ9+89/bt++
pS/51/ekgB9/4ycqQNGMP+iqGbS0qSFNLnW+0J+sAEXH9k/jmUnRZcnl42Qn+ycswLb/mDqBnPhw
jDGdTJuiP2EBxCLTW6VohqwUxyf/5f/9xwfPXX3x7+8N/D+cVf/z+iEKxiHOiepHIAOlaftyvurs
sGojMwQt4hPdHmd09UtoWo30eioU0IQBq7ZYNCzKos1Qr0Pf92ehS92xyYJ2PfZjv9DgXbCJwXHe
FZina5ijT+g3nJtkIq73iVcvPPycc8pQ4bw1G2ttKAJsVukAyWrSbonfO5ipZdkv0S66hAFM3Loc
TF4tmBk86oeLtNbjQyzclJI5VaDYIDDBg8a5YHoJH3NUaCtPwhzVXab2d8/z/PNuvL9JF/3l6SYx
m/NxIqjDzflLh8dijzc4oMsWkZbASSE+vJ2rXpxu8S34933r9PeU58W2gUJw6ty2+EoALT6nrGuy
fM6OC21+0OgwziCY3Qegh+9BDrvnWHOUl4JctmelrqwX8hU+W3UvbKjTT8fCNZW4kTIhdfjRvHrX
k9Fk0UdZTOEQ14y7LxpaYTO9iYu9q8UWpgZD3owyjx99AofWSHCiK3ZIFuiwKKke7LRK1pEhrKPU
7HYDhKpaB+GgXKkcJ/tPZkJu5IclhN/KGYt+lT79w6zoTfuWd7/Vjm1Y3y36G3biOa8H4knlGUBt
mH117Movz07VFeKot7Wen/RaK/WV3ikqj6HsK3XZEMjYLgcOcd65QauGDQO+01AtZFtH4XOW+hnN
FAfq5X2ueHW26EDhHDBK4FgRvrTIQR4ckjZjjsjibpg8QlRP4BwtsjGy6XWwRFMHEkHY5XhxSulu
R5w8lO3KrvUXECpj62DU7BrRANL1fUx9p6aT01bNEgBog7OzdetqZoDZueXgrt5kuVrex32oIndV
ermloI20ihaMq200M3TH5WAGsdyUQVfcmzL2bk05GgO+4Up+gS9ZfAsAz91KvPrVTHOb8ZCAyF4F
qdhkA542lM9gtCUNKGTmvR5eh0bTvxaaaCGSISR7RJaobj3DpjBh9YZ5xvbYvsAvxSZOas+3IkwK
Aw8cjV8UXKKq922dVkcTtMYTCKp+UzWW9JddH9r3FEyDQ2T3pr5pnHy8TtXIvRkaR7mxmiJ7knlb
PUGBb/YIKO1NPhjhG8B+7CgguOWTLDPzNBpRusQkbz5jGh/ydQhkf6cMjnpgbrFXKQXz2zDsymsp
obhDdEr0DTC9BhhO7O+YReUehnN4ZfU19q4mSHR0HDJFCqn64ykFhrdqRy0+0hfNjmpkaKcMAwtN
4SH1k0XrZNU9TDxr7wT6cIoJIF6oDj0YC5PAvlQV78BCbVqLUNHrHau2/FLkpX5je2PbLsDtWfuo
dYZjCVCtodNL6cXt44iEmzFr17hVzLXddfaOPhYsJigO5YNfJUW89vxMACNQRTksB8NSqqMiisK+
jqzQfnQiggxJgOj3rQVvX2lU96Wviv4KpbV7dkZesdUg4zHc+42pjjdpVUe3oda7y5Lc02Pce+1t
79TqUxN3UlnEeR1uMy3v8nWlBPoGVHG5dRCwtjM238UDnaf8obCjij724OrfJEHaHrvvgjBfvq5w
HuADi2c99Cj0iFCjVmro+i9DAZ0D3XtM4bTW0n1XOv66aDSxKkejbw54H5sb1CUDPPaqD1YeRK5N
ZOf5gbVB+POydzIIXjStvU2tU5LYAuXTssVAQf0gMJE+MrWNi6aqii1y6/hG9VVtDxZOX7p+QruD
+8zq0xhuZi/YO9nuAgWLE86slIbejeA8/30YUUACJ0NouGilVSlXVB66etEEvTgWgxHcFK3V7Ue6
F/A15BAsKbvH32lAecHML4LsOGa6tWjqWr/uKmd8hsxevhY8h3Vch9mbUGBo5E6usRgNsFChfvtr
/HGGP2sxpb41npO8CmMIrrEBDeZq5BbuskE1TmrpIKPz1bTckFuLuC52i2MtyvEKz5S7EsLMDwEt
hGfNaiL2zJgX8DY4QbOjK92tW1srX03k4BIxVz/GK4uo3Sff84wNVLH0zhhyfEmEyhmAplBUAEbT
k/Saerxxh+e/uZdRWq5MCPDRssvxE1Z9XG4AF/t3hdAo67mdr+zy0G6u9KiurxvyiE6j5TcvdaS6
h7Sz6q9oUiET55a/CUCCPUeOreybsFOY7Sg9PouubAW0Xb1z1n1MmvImBVxDr1trQqJcyrhcoqcM
rVnd5gW80NIB8mjI6Az93/fm5Ib2W7jArrph3e/vI09DvJBoXcYNLtiA2FHh70o6ZC+2JtT7vm9A
WOtCtQ6ii/x101hiR5oItNNQRyULDmmcQ44BAGFrldGuasXQOBZ1KUQZG742T8il8RL5tC/wONfp
apSdf5PSV9+TwpAtRJor56YNoaYqcjh0eqBco0ZX+pkRk43iK75DHkjXvkZ5jlh4sKJwNzjEn+lk
uyyZ8lHHBUhyt0GQKlfMQnWzlzJLYyofQ/AlqHRzVceK08+TIjJ3Sh+Q66FXkFvLILG2MchCZYks
FqubEo+rtg/6B6+pjbUOQaCcu6RaHtUqEPYip2R+RZRKvlOqKK7W0P8qkuvNPLnFEAzEV9rlxOQI
Mm9eNLa+zdQUJIYttPJBMQvDmRvShNMGSTS7RaZW+PA8zfoerVZ2TXu82cmw0507yO4Oy2LRhWvN
GNUT+Ej/bhRA71kiXYCrqpUc6jZMTlIU5aMFg2miF/f5fcSpmAOcVnR00HrlmvisetvyjNkvOU39
aJtQW0JbC7YuETLYU1z8pFoVXEejTXh1S+tsM0RZvhTC0rYDBpObZkIgjmqbnhqjr2/TzjO+0Ydu
MQqmSTlHnzh+o6max6Dvu6jm1lvuqjKVnsTAPDyHVNlWuRt4O80ZwnGvhoZizfDSsA2VTnAMtFI5
SMWo943n1zepUrPL0HS+PmgzSXtAHYsODHCPli/rEGUpVEoqaCH0XnuJYTQ6YcUDtZrQcKsUaCiK
VUUnATV+X1C8OhjklR2pxumUBpWhuTMIjpf7xIZvKEEJ7xJ7VO/aANAyqWZVcOcYkqJhqjTBTe10
9bI3Ovykrtl/RRkli0Np9TasOT/3QoqfubXKUlmdy17TtnnLrmkhEh9poaVp2baMDSJn7B4E7q6m
BpivKLjXGyVTKEk1Pq7fOd8/0xAS9OSuwoO/cuzI3I/uoD9URRDvDTy2G99sqkfFUSDORJ2C+RCw
IdpC5vZ0HgGyuFOB+G0x8nbBqtNkDB9RbY8o6Qvcl4Gm0kuI20eiB7p95AbFVmtVmqB0B1mQSanx
WS1o9R2HwjFvdXCPO98grTqRGejh0VcTC+lwhna9w23qsEvajpllrmnoyi0WQKq9Gpkwbz2bgruk
VMtnXw2Cb2w/PXcLl6QnXgRB9LzExrljxRg2Zeop/bISIWhulN4V7ubBuOnoju4VUVrLXmgW9lcL
brMujQ23VenwlLIaiMo2zyW/btn4OsjgkeY9DOE6cA4Rq+sZUpSCq1dTtlRQvLURWsFKrbPuxE9P
b8vWHHCyuor87hl9vPIMTdy6FggjpS1MKkZJBBnDb5+ToDYOTZbmVyYr9Kno2B/PlLLuGADf/1rv
9e5rRD1oT38r2BTG2O/wtTTZ0k98/yw01dvDRB5WHlZcbdHleKLnJtRfbHutvOJAHLxqeZPOKWQV
K7NMlKOW5GwmRhcLADKeol5xjItwegJge0IgX5z1KFFWaLfBo1WYY18GX+NMRz4B5ydIN8kp1xJn
A59T7KXRJMcM2/mGgNpyG1F/3Y+Qad+I03GWfucXO4U6GgX7vNPvar+mdKcNaabeUmLOT2rBkkk8
iv1sZb38kmNHtvcxteASOBe1zEHpIGaGbX2lh5lcRHGbHkOSWh7seAgOBmb4e3No1J1ZU+ntpG1u
O5U5eA0Btdo6TVDvzSaTW6ur1ZxDh59dJ1HhCj53pTuKQgHIPxShs5dwQio+4mFct6U63Lhu7rzG
JPuAy1Z7gGhhVF61o6ItC7YGz5iGhrehgohrWEW5JwtBLZDB4mLAswCKoami8CUw+sicgMXdl0SJ
q0ObCGPVeQ7BKIHbii8qmOY9NrTCmYvMS7ZDYZp7VXEVdsyNOeWgCXhcedqeMDRD5rACvyDJA2bz
SRqpd4bFDLJ0zEIo/3aBsxqIcHNEDF9WxOl44gHvfbKxAP2d3HhQVTTIamwcWqvKtsLwhls7duNH
3ZLMLmVYq6+UrJKtFYpvmcHVo61Qb6Kg9U7YQ2MEC8R17EBDNDukDPW1j6dgEeVC3kIzUV5rkclu
SeV3yj5FCGfsfK9XvwgXHcmmKISIbrUxHunxhNGzrbbioLeJmizhfmTXTmxo/Z1btuqV2flaih48
q8K5UrvxmzKSLAWwN/Peil7p2XAnhrM3ae0Vp0J1xSFmK6cSNGS5e7WPwjUUUq2eUbusXqx0xJGI
drrDSyea737twIVI+3pfk2z6BYIHD5SIZVvdhCDcVk3DsYoj6HBbYCj3Zwrt+tew5ovTi6A6a6GW
3RWkOX63I6/ZE9WR3XSllg1M4UK7DrWw2bukX7EDNRXwn7riNtt+xD+5LlvLYDbQ7dvBGdGs2a45
PAu1kPSZxyyZO4htt9Az3OIUg9xoF4HvqGR1VFmY7222vcgoXL0zJ3YwB/qajKx5gGF61xPOas26
Sk+h5lfZsIl1pXvObT9/yzgzUMDVUvc5wce51kqv+OaUMn+KlLE4tbrREcHn6cVV5Or9yuNvP9AZ
Bd6jljYZVFmjprsG/QC86z7PlsCkxbVO+pqzlm0E7pXoDGs+kp3waoRVcTYrhFJGOGbXZRQNXw2w
g3fxUOv3gCsQkvqBijueX97Wazf2tO9RYITnnMMgAU8y7d6U3DGb9YS2eNGdwOStMVXSv9zKWKZO
rd/QnyuKtepHKG4IFrJWQZWxyhStcpJAx7HzWeUm0UVTLFFrThQ1s0jmlhSkXZRoTnKiq4r66Dex
eSPQgKxsxSzPSjjBJ9jD6YQmNGyeZ7ppwloPRkSGs6iw5IpjvXJligqtKIFw1i20BqODnWxj0YNu
zTkInZTLGbvTKcrQklzGmHDL26pLY2NlCxGz6jqEHpGg06bBHPp0K5bEfCjpygiH8Ij41cRER0ko
XOg91bZFoMTtjkWrfmAp946mS6d1RqFIWYkgEXtsZdqLMIXyApRlfNDb0bmzozI40SBga5i40fiN
8pR1ZiJqVoFtRAdoZQlDd21/DIa0vMm13rzx+zDdQwhQjqWTDGcNXlW0FH0LxilXyTGYF6NlT+Ao
9ykEJ5gtdEX3jpgY5IPgWL9JRFGd2ypy3rpwrO6hXSje0vMCSUqsriFnN9zA33Re/OhWVvIY2qPc
T0juTQ1HfVcbkf1U6SVkYZy2/q2hF8mT24hyUzZ5Wy9UjFzXqmop27Izmy3ZGa65zERNzSgPOybH
GM/DqS2FeEhS8P0sDyauI2pqDngCL46uB9N0EYjS38WXLLInGwxzMjcNCdbSN+W17bTVkQ1h9wqO
HuZ/nLf2dcC6ySIz5FuQLnylbP2fYHFkj6lHCBKyI2UFprFaEX6R32Jia4loDyUHlTCoEDRRArAW
o5IQo2bWRTMrx54dmDrYxlViG8GKh1Me+gby+nIEwW6QkkQJZ4e8D4qfX46OO9MCqBarItBoVyZQ
jZRFw/T16jQ8vEjvoitNqTmyRU4CyJiwxMxYRArGz1PYorYhKlNL9gF404SU3jQ56xWGqLbv2VJp
XaobaKxz3lSiSbx9qHCmuin9lBTVVsH9/C0Qnoxums5GqTxL2NUUy9SmRLHVq0zqe/wLXnJGY2OM
V+D3psZYj73f39gKf/QtjQNyOc3IQ/mI2GrYOBDojhaxKE9OWnNmmf2r0NH/QcAtl1Jolb/2YNU/
QpGz8sW/UjuA6NXS9hsrezg6mZjcCYoJqCSyrJt/ZXBEyKBkOao1S1l2qRecK5zgVymnlVvbbOvb
2iDKIveVPzu9/26U/FO36Pn+70jlx5c0jep/0Cv5x6pt2pz+/c8+yvbrf/78u//VMnHsP2hI4GlB
HYyH3qbJ+mfLBJjGH0yTvCcYy/67WzI1WSjvYXggKJvONuzj/26XUDH9g7Y/OhaobvxFC0bCRYPk
dw2TCxUBtX8DmAeYC+T+WGF+EQMFRGYCq1Gb+7glwXBWGVl6GvLIUefWMFDn67FrsacMkqUc9e41
iTPnG92Sb3lg1y810/yJTU12o42qXNcOKoN3t/QvehUfu+w/fp4zudVpOE1NaG+qsb+rofcDPxwN
eXMP3OFcanq7i7HLykWSCfMTGcHH1vKfQwE3gdunIaq41FOgTuj9wJLN/cg2YN72VbAM1DD+pLE8
PdZ3HfVpGBrLKNInNiHP8VIp0kthK1WTQZQv+natoTqmIt2fB8FJNK1rKpB9SzBtg1HtTktHl/oC
sMAqRVrN3EHZIOfwmMillKF1m7nccWJdYfCOI6l8/k3iCM6NHRUvavmEUFJwWocttmSv89T17x/O
ZTfmx7Xw0iA+YctBzs6FBGX0TaMaszp8QE0dfnXa3Dj3YVnPsfDkKxZeUlVabTeYmbNoCUldd6lk
A5GwLYXcQQddrgHwVPO8vbPMLl52SRD9fKj/np3+adNO+t8np2Uwls37CWn64z/nI8P+Y2rRIq7U
QcbBD2Fy+Tkd0cAF1gS6AMKOAfNmgrz+2cA1tD9op+LyQWmDM8mbwLx/NnB17Y8J8g4oRnNsSwPS
83cmpEnt+D8NXOSI/D/43s3JxIze5FLg4fLtQVyyoT6AlCa8cZMV6a4EuhXTVDDTeiWiu3c35i+m
mI/f/Z8jUmdAt2VCbrj87kuUaOR+w3tOHBdOV7HOSMH6/RCXXIufV4XQd7KwTa3zCzmUTdG18z03
mMOv28p2nuoL+7u/IyRrdjXMvnGlBJi8VbNdOfc+mdYuNbXT2C6EbJ4ZjUg4mDy591Mo4RFlijQf
NUn1FtZX6FJIiyv3JXuOIFAWpnoCXclW/fsn1zwJoD48SWY63jIQtAyOi/nimqO2HcNEZdy8IW7W
L9ZKpZ2KwN3bxtIyguUQl9fEU65d+++xT2lsY19EYD6RT3mclzcbpwPR0tRaUG6TbjXQ8ZwZTrlM
u+6uMIx+4Wj+33Re/RgSYBHmcD4q9C8XE2EECgX1AEOCMHuth6HbObE7RU0p50517iuMQzd1Fief
9Jh/+VgmN6RleVCgUSprlzZWdeiEQ8pOOC/IaiOSTdNfE7+tCQFNcNz0C2NKGnGUt98/2V8+mB+j
guFC20fv6vLBCs1VMH8E8TxVTM7Drdakjxz04Gv+fpyPaz8fJuO4TDaoOBH1Y038+OLaQWpXtchj
Ks8pudnaatAhuav5vh8/MwR/XJSnoX7stTBvY31kTrx4V+2gMxxL6PE8p1MToabUmWzkJ0/r1/s2
DYIIGeaFOk0DH6+nlGlagDWJ51EFWhAe1Lzuh8+M9395JRa7TXZMHlESF4NkA1rOtiN4vqK1sVI6
QFWDLF/AoISL3z+evxqJcyIriYlxG0T9x8sJiG3GfTzyGoTqnHl73uBV4eNb/n6Yv7pr0y4XdSdS
PGtaeN5PX04RI68AgDgnG/OO1umtSMtPhrj0pPx4/BSj+XYn+BCq7Y9jKD2sCnXgyXQ16b80D/Qz
QrliAy/kVqqcHHPOqotRa7uFQd9gU3kjtZa8VW/0quNYBYisWQ7+WHzyw/7i2vnIuL3sSrFjX97i
ISprqaoiwYOXoyhqMr9fZYXr3/z+Fv/Fk9TZwSE9ZEdnIK/5ePkZ55GgDtyYThhqmgAGsELoYPWp
u2P6ij6uCBYLLJvFKdxkSpv5OE6jlqCBMb7MiZl7rTxnWAVNfEduk7Wgw0HkuVp884jW+mJlyBPD
qW9P17Otd5GlJgcki3AQ48HaCrNEPAn/p2mNChQlVAKpturX39+V6aFf/lrkvUA/2K5jBbp48Wxq
bSl+Gu7KeJsOXx3/BEDuejTufz/MJYtgevmItvlBc+AYxmf78a7A8ui8ZIDAhTBj15YUH3uRDSe3
8AHv5RU2MTRrmuPgix56e4YCaNMmVAIQPARrCiqFvVRT8cnc++vKwtaQVsO06XNRL108KuIhdZWK
JGuoQrhgNQbnwetekmbTWtsGaNEmF8T7/f5O/MVriPcHKTXaQVbtXyZhJSM+jsjFOdiBZdGT/BtG
+Q7i5CdHsMuvCoQ4azRTJCsnbaDLDVGsKbrWZjzYcgyUKy80cFH2aGB+fzWXq9flKNOveHdylfhH
jSwP+XYRk5BDFziYqqS91ztDLFMC2D55Ypd373K86b+/G4+I0QgRNldloWjS9lI8aH93nvgxBMpO
Sg/s9ikWfBzChm1aIfuI5156wJ00y1xa3mb2yTJ5ycDUGQbFtQ3dBK+OxfrycRgdVllC2h8fhBX0
h9pQ7HXql8OXDufMSVUr6g5IulaRxAmTDWcqXhhji1bWn/yQywngx+/QJpE538FUG/n4O4Z01PLa
HZN5UIfrLrewO/vIPtDALxtd7ZaAfT95Zy4O1JA2p0un6MMsSZVAvZzwXVRrlppDBDOddgAAnfnX
+Jfhl9mIXXDsxLd+7VFGTWiVC4rttqHoK4Bd5wRd4VyNTzIXG8O51qgr3FGB/wQK+hfvGDYAl/mb
4xl2qot3jJ4ZZyNzKhX7ff1GLydZkdfHUoh56W/yYH7eindjTd/Xu/eZvHty92KmxVFE81E1vtqj
txqi4pNLulyTftzxd8NcLP2qjXmkl+zcCU5xD0Fe7pLIR9hvXo1edIMhUZ81RUswEi6e308QfzEN
Ib+dTs7s1di7X4wso6QhpqbiNbeRqw2Vnewr3f1ssvv1a0Lti5V3YjNMl+lc3EcWR7UJIp1tTRYO
RLlmm5FjH6HqVPhKe1XFwT2AnY3n57uuDdcEDn8yMf1yAGXrztO0VfgXhJGAXvv4JAMlq4Dpwp+i
jPjVwUSJcutWLUgebLPwSquaO7XVyeSiM1j529/f5F/e2IuxL97YpqDqldRg8CvjrZ/UTxivB+Q7
vx/lkpkDkebjJV7cZK2k30hGJrT9Hn2G024cJXppKLHMbL3c2VmwTLpxK9J2aziKOeuIpl9odbf+
/c/4ZcKafgXgSXdyXhiYwj/eaEp/tRrVPGoguWcRdrtIUagOxrdG6i9BY//tCZLxpnmAaE0+I2rR
H8dzHX8k8pKwZ3QoM6aMNSrXhc07ZRMM2hX/l5s8mX8AqVC74iD1cbhQAbRTB1OkQe9tQkAQodVd
w0ne5aa41mLvWNpVOdOkcygjPLvlCGJ/rD6boy93RtOjJhGLqjxxWKBWLlYnMgJ7crew78gwN9u7
ptaZoyB3OFckJJjVQ260fXmbmkYhVkPaldbN7x/yL9MGB2E8Z0wYEwsJVMrHu5Bjz5ZNw6Ywkf2B
uww21A7/ZgVlOmyzAFnIJS2XcuDFNRZxlKH5UKt5iXvSsto5ovWz23g3NjS/xh8/2fj95SW9G07/
eEmECBkS5mQ1j5UIfXcidkPX3v7+tk1f4Pvd/OUlXdw2ZPQhxQYJ/dkh0druq0WfO0uUoOY0J3xy
QRqdncvxJlsmmxdKX8BXobV9vCbfItOFNEUFiapQ5yTJocK1Wk2pvrcSEgiZMShaJr1N4i+9xi9u
ERpjsm7slsSNUtLwlOTKxpY9d6FLX9EvbsPHMEDwd4piLXd2hHvEMRFpoyWJhXeGU9pryhN5vc7e
kKpMnukl+CG5DGZxlZWgEiDLxN33qteq71rtopaoRHV2HWAU33I30q988JjJvafJAPGH1spDT6yT
E8fusnYU5x4HZHaN6L53DxEyA3dD/5ZoBS+qi3UNbf+6UgtjDiEGNZgtu+FBRaHFhkS645WJqX1L
p9daqkL3v0csq08BrcmjXmjOKXbwyClJU27MJPluWbU0t+TCAMQvO01DFRTKgFQUqB7zpjIRx4wE
NdrrUeeACJNd0cXaz5GSjpWXvKSJW60QW+q7nMooBhxLDSl91mH3BJMFTUXt5wfh0QWfQ2do/W3X
RMY5aWKiNJpwT4aKvyMfvFulCdoDXVT2o6okstpYo6YeVC03r72BxvIYy1s7KZqTiHLULDKsdRLO
3BWS0JUv4tzfarXnzH3kWsue4K9mo5Bd3r/WiG+yedMW/aprzWaRGZFzVXWNjscjKdtlZpHs3vI8
cSEpsr0N/Fy/t3Aq9RSkEOQtBtfysm3n5nKvIfWbJULPuHHZsimUljDfSuDRICHk3GfjrjeRkeNV
AFeiinWGge7JLtL6e6U2xpJ0mKNWQ/hA/LII1VGcs6EkTtPl9D+kw3fXztjfhwkRk2qYEw8tsnVp
jTtd7ZWZTE37K96AENokmeEJxoQFZBR7iSqYDpBuBsZJZHpyxhOkXvO8mqshilTt6An5aqkSNQ0P
LZhFQcp9NnE3gvAtdoaXfze6YWQv654JGR85gCItjkNwQoVJA1uo5iMZFq8OIokveNPzgwYBZ+lj
Z/JnUVJuu8JGbwcZUYMSoWyRUXwvkYBaSMSwA2cIOUrgjy3pfEqa3NPaTGd2WaDFJZ8IeNGNH37z
xtrNCXcelafBKq7GgmfMtKRhfTDupFFhDgMXv8Pd3dHOUpRN5qCFqqblHqujuy/5o5ZftvpVhDNg
EsCNc4nUeAmgR1vFWncFl0Gf1+R2bvqMk33a79NBLGWq3qWG6OoZX10wt4Kp6NV1M1T20XNeT8wY
Cy4foRpvhlrFS4HQ/ehpmgSJ5CdXcKeNrwhdVTk3sCHv/OpZpvGespzWz9FuBt6TM2Gm/OwqbeQ9
oIXSX/at1t8XvB75tU52KRTVviVeKo3aTVhDzefDRFrdo4FzZ6om9NtW/W5Knewft13Yobdw0/CL
1PUXgprYxWq0ix2lpsOnE52aUNjaQ/pK7/EtRwtNxPaSCnmY7BomNrTspLkqYgWOR3+rI8VeRaL2
thlCDWcZDER5JNqxKs1lQCbWSHjnLPCsb04X7VFYoeAPVv2IWqKp+YAScxlC0crQPlgE26iYTeeG
VmREixQP4BrLBc1YfQYeZ6b16EeijOgPDwrcUvZybYbhxnTrZS69bZiZM+KQn61WXwFthmwQzVMZ
rTrA1R0i3sFJCMaOGC5epFrafMXzS5zNqG5qzV426Dfsod2ULdr+ARVKQQBAD+zHX7AMzDqAzM2m
K23jUfQaPIa8fmIeW0zYtG6njsGOo27FGZM0JpcckagkcDV1Hsig706xzbQQkOtFyirmtRWrkvaq
qX3PFkC/UngvdmZlyiOp5bYgHdXoIZdIjk1d0NZvgKrfiGi/lir8bzfGx4D+ORNXpdngeVJiDZl0
7t4agD95z8zwKm6lUszcXspVW/niZkhwUS5cqN2zYtTVs66l6dwczeSV2BQm0tH/6k7pU1nQ2Q9q
HqQbOGNHM/cPTag85Jb5hCYRDTJyx8B1z5B+hqVTG5tglOJsJZ24EYpDwrMH3nvMlT6aB2IQvE+I
LbWthSgm21XjYF5nHuVBbfBha4WeMGejw/ogU/+xyQuCbN0W1HaWi35AbAnqy+sC/Oh83r5U2u9m
hp5yGY/RGN7BWBrPhpoMawVB+CFAkW6vZZ05+yZPQoXYG+nOozozj6mp7/jkgoPrFrCeoFmUsNqa
MCbfoYGNIzXtrW6HR7UbiHqinQCbquv9Nw+Pt5j5A+oIaVnn1MhKzutZskAPeVT7RNuwqQW6Miw4
LSzcZNy5Jmw0kmUbOGN6lJnzDk1jW9YDuiZdbWYelnKKfy2EKzzq6mOc5oW5U9O8Mm9IhDK+VZpg
g1P27ZId7FKt7KOhhihFWxLc6yUBN3OJAQjfZ3eKagp6JeirGPLPNk1NMF49VRfCkm1xU41Vu0tD
YIUzIn8yvhs3fnKDcEx3dUjY6sy0BN7AbEA2MnokFYiOT9TyhQ7aHlNHYFQPIOysneUg52oJ6BVz
N89Tbz+gs5gL6hMzXmZ4xU2tEmNMnNcMxYs9C0O5CftA3k0GCS6wFM19anSdxV5IuN3Mzcno9QJH
bvxgUpn12lugGvlbXUiiQwqtfGKmeqEEDVkra8jNAu81Xge4zjbSzgTWuS52FhinYH7X/micFCOF
y64FeEmYYpI+XVQj3tsB4xI5H5pP4BVQpOOkUSWm0IjvlQTPGn7YeNjAGcYbQxkhmQ0qvoeNLhxi
3arAC06xFO6zqMp+PWBngsWFdgysESFGNc064mQWXeQJa55axaOXD/M4tp9qp7QJJsYrg7lmOGCz
3VqluB1crcCHZKEENSU+NEgwDnev7/GJ9v0ps7PxHOYO0kzVezTiRiBdVDZDXuCbH0IrWzsEIc35
U8GVNhSEAznM1AoZuTMN+bckkY3wRaxA97VFOulC9IChR4AaR2wHxSwOguAJeyMbFHSmzKGZmMSI
YTxDJ/3FHMdTPqBK3tiBsQndcm5HuLrWGcl2CzX3epcK0UBSiL92umKP7UvcFGBKFiNn8wXIm2SD
Eyc85G6/bYiXgg4HQBbt6ZcqbrdkilcheJvr/0/aeS3HjaVb+onQAW8i5gpAWiaZ9BTrBkGRIjyw
4Tfw9OdDdc+cUqqOODVz0xEVLQkJs93/r/WtMnIfIeJ1Z+hEL6UCsy+uDDLIQPf6gOrpb1OLVMx8
LL/FC4/higyZfCdYEAImseimy01nby7j2SuTBze3aoywAxtC5OJwSSoYDYY2jkQJMHjA3OL28L3C
vM8aHeibraCmn+v2CvFT9w0B9X1caHdGJF+U2dhNTtHH+6Jgjin6jWVUdcq/GNtv+bQYpB60KwEu
V7Xs1khZXfro0C7meJv2dRf5UBgiD3Fq1X6fkqp56SO3vRfsdM9NVwGO7xbxOCziagZH3IY40u/T
1BtDve93Rt47YV2L/HNJ1N0QtfKbEA4sNSelNtsQQ5tYmQxJG3pD5/WjLDF3JbqMBdBcKzq2znCd
Zvq00yQ3UVe6CngufTaMug7bfCjDSaKkxDVG5tZUXMVWbZ3jItN3ikGXiCR1sHYDw7JvdUxgihUa
zAMPDQ7dMEulBJoonDCr0zcb2bo9CuezJSmSQ4uIzyXReXaab4RrbzmIBjZ9a3OolV2fsfoXjVGf
Js2o9iNQxK3tJt0evkDFquu2hB4BNF+zKIwQZNo6+sBP2rezBKKH0vnaKQj7WWYiszDDlv3OyznL
TqJgmdZp845XBsk+SSBRWdrS1oNC6z9lVlPcVee26fxaquUuN/o5hvPLzD7ETuRP1qQHZpNMf7QR
+x7y5b7buhz9IYpjtsndvefVf1Qo0DejGi/lCWH0RBSzOvd8/Ul+aAdtuG4EW6qk7+UZBxXBQZaQ
9TbzbHDkAzCYMM3VmGYYtUFQtMm4EZq9bUxaPmbK7OnItm0CCQT0UzcS5dBKkJRj1mQmi6ST4Ms2
mENLEJAbp4F2qOfQouXSZxst7b5XM81Ngj5fci8a4YOwf5pT0h9Qs45iW7SDuUdgnoc0LdIRirN8
rkwkumat3MQy/6z1ob3L7L5CnT15xTlNWRT3kNRZn7C5s+vUekouoT01dRwyaqq3ZfK85sgJOYqv
MLeK6oSdbV5qtvFGVe5xMAJgJPjQohPuQqcaNHfET7XGaO69aSBTyQBK2gA/ZIXsr/OyJ98iiECU
hZ7I+W0k0uT2fUulhihEZn8tTGfVO1h5WQYJjiiYh4aaDQ1aZ7pdu9EsXdiqIPDDBC4SkIjZmF/S
Fml0EGMzDYcMJ71Pryb2Re86BPRVsDLVKq+XF7ZWMtsZnOXkDt2d/DQGR7w1dtTGfpbnFXshSy2I
OybDajNhmX2ilJ8bO4yv3o9Yz8c+hHwrTmOGvt/piv7BI6rmddAtmK7xMifyJPDqH/mTmvLHFLtx
uSMJyH3G4UOUylwjtPyeIqq75YyBgLrE2mac2X040zPSYIxNcerpfoSLwX2GfVpF5wR9vwsVSjrp
KRs6O77BJ6VaePtjEjvVkpwVHBsnUSfaXrbT/VTVy0GpGot7aX+0GBSCxKr6zhclpyqfNndrHMu8
aryXuhoHWGa6V1RryKe3y4l63KVsvvq9XNIeqhSHpjXQM9+wUkc2H6N3M5v9dE27/W3SsqtK0Xow
uI1OyKVSYflnVsvf0V22T6k2JSfRznAmaMIwBeJeoWTdm/IpHbHMjoTpPireQ5q2x9SuOXUTuMlM
IOwoYBXZssqJMbmpE3Rj5o80bh7abGtEGIx1/cQ5PD6ydI5hbHJkVXeaerfyD0JJdpfclK3hlPuE
qBcriNOJ05kCRiuCaM16O6hhp6fuKZoXKJ1Vr21GjL1VyIO+gQRwZaTWRqjzldG+mM4f8+IFS6ul
mMZwliCON4q7ttVRhRPQTi74ghzSuukTq74TZNk6yy0XrL9Nuia205j9kWfs7eNF41x1vUQvrUsq
KtHKkjhtCA1JZlGMy1ZxfWZ+p7qhBNMIuRdlZXUSXXpKGrW/xt+BX8cXWOw6e8JHrK32VGyYk5+n
6g5eq/qjo0Ew+CnwA+yxhts+Fmz8rZxxB2c2GtsrFYAY3GiteZ705klcoddtT2SbQKqA6OUypALM
HDBRzJNu9KLAVFmRHVqqG6yfN3aTxRWzuY1FQOCt0LaFmkdnILig4dIhCTmeZ/4gsyBRvpMkBF1J
9r7dL8CXvtNoHDAgiGDOicnVtA30OpvJvSDLZkwD0jQ3Hk/IMQrSdulGHiwPU+kmbe1SoYOWkvmJ
rLRBZWond7NaGgre8Drpr0tLwfuo/+Ets3x34gKvv66IHMg6/jl4Sz0nGaey36pcocKCRQbXH6X3
6kT+ad9uFVkkG50xF454hdAlFXN3gwklonpjRGh7EpUfzC6t2AyNYz72s7wiizZxfacSr5LsPKeN
JvZrJoi8DaaGKblRZtzszZA8NujJxGZyzB+daexKp3shhUBX92XZJ0CktMQOHTqTN1pVGT5JQsTg
Mk4e2YDG970nthbWhJiwpcg66EQ3BMukGmd37rp2Wyhx4/pGU47y0bRrXDFm1wSphsc67Jxuo8b9
o7QrYX8HehWdstzFZLCQo2ewMJOwaukGiuWO+a7aJg6GgsNgIVDOO21bJy3GK5ye5D9RZvOOgyLE
zaCaG7KjNJyibpeHVr+MgiwjxdJi5FyTkQx8OJipHcNYevAFmM4xY1nXomkHOgujeNOiKSNlk231
0alKneJBjriOyoGEaYxn9Yy7k1nRJSN7GJ36s8CDk91VsMEevIgWEOl0S5f6aqG81CSjnKTiqNU5
r9SZHV4vowNw3JbAjlYfYBc7UTssx9Hq1JOBmsrdgFDtKjYLuMacAq5uPuYyg4vcEaoDo6d6JHt1
OiyJnbzUmA6rU5foNfi/vGj0TWzr+XSeozHOdos+O/NRE/GjOdqzguV3Wgj7ltL8VPMZYkSXcxgc
FR3PCdXRg1fp/Xtk2tNjx5r/UahtruyKOiLmhaQItrqzFjLr9eciy6oD8JX+JlN6bZvzK09Ro7jq
xtOyeB8to0PmUd7Xhu0XyF0Orutqm9nV6DFss84h+nVLgVqU1r3onSSS7JawPwI0qwfBofN1Sg2T
A5ZiEprOQalzmN19dYiR+mjbJFr4J2jO4kgZCK6OaF0nsJyLvVWlyS2bJ/OJwvet0UG2yEvDuJrV
zjrLkvOPNhhQPPJ8yo5xD9whG/mmKD9oZEeX6uiaHMPKzNrozUypfS8LVUzcf97qyOLfpgmJjKKa
UVH6o5www/uM/Xn/z1oHfHh/ypZsSzURR10mgWq6uSRJPbVB17dYOwmMZ/a2vcdIftHauWwtrRei
c4etA3o/ysqLLqIuG6K5R3oUtA4wl2ckGpda9pLDTeFsOoV0nFaSOWj339/gZf/lz+taiMLpRa8c
xfV3/aXVTnqtESsFkraxLIsdnIX8ppxr8YW44bI7uV6FXAkwYIQE8D8X7bsY3kACxZtuIeG6BkCk
uNSJkHbcbVXiRO1HqB6/v6/L5u+fV1wblI5DpwyF7M/3BbBjNuqJhmFVnpX5yuvMwAbK8fuLXDZ6
1ovQ/fQsJM7Oqv79+SJsKStkc6seMIX0nXLWAvxi+A6r2T+/EEy9lRAMgA384c8XIknALPVVbWFS
KoahvsuAgd/kQ9UQCpx90Tf/m7sC8qbR6AS4jlHlQvuSSQXXR0FkgAkeHLk4WKNtB0eN0fvF8/tF
oMADtGgemzigkKkj//r5vlQnm2N05Hx937xzFW3t9ikqN4JloWopi6db1zrY2lff/N/cIJMct4ie
Cen/5Q2mrRfHIBhaPDdJFSZdo77ISJ+CKi/qMIL988UD/ZsxhuoRRwPxKus4u7jLhFpsW8x8Jl5O
uh5LU+cP5lco6b+/yJrdg5xQBy3+86O0VHYKU8oQczQKEH2TcyJPzPmLN/Y3j84jyw6GLs/vVwbn
QBu1mwweXeWey/G+mj7M5L4tnn//uV+Sy+G70eJfZ0EsJ2AGLzuo5CyVuSBpMtALOmJZ/tyl01vB
QjbZxdHIsluUO1tDLUBtDpHvtO4+z+yTTqYLBacnveIxK51JBmXt3TpT989HIwMRVSg9cgc94cXc
Ao2jAzs24N9utXIvKirz4yyqQ4sUJzAQE+1//zjWV/fX/vXaRYYn5zh8rAiVLwHW2oSxXxeMErcD
sRXPQeG6N1nr+cYw76e5h+nZfu/z4tvvL/vruyYlEcnu6mlgxF+mgKWs/k3utAx8Ue5YOULZJ4HV
2fdR727+Hy5lWjgZGJUebMKfP14J5J/IUD6rkupvzqkbUQmwgsb+Yh1aR9rPT5IFAfknC51HNJx1
oZIhOJNZVDCPGk0W0o0N+0HQRl42UwvNpNfWvfEXI+YXjS8eRhVc4SrMAZHJRPDzvUE/MFrFYWUf
NNPwZ6ntehJg18MPHXH1qdPy167u9jHtC/L7tkZOrc7o7zOSK774Kb/cPekxEHlxfeFysH9ZRUaF
pOZ8lXaAcApn466eVCLFS99oOaAV++orZ8wv3+16PYtZAq+IwzbqYtW3aGepba3THNgUt0Ch/CZE
0vfS737/8fyyueAy6+y6qstBA186ESub0oHNiSGg6l2RL9g4Aeqke2Epj2xC0wBIRPj/d0X951fq
VcDZdHp1gV18tAXWgUKhTUKvQem3WfnlKnnhpkIjaK66H3S3bBCZ3y++IPRITR+7rMCiHo74ym+A
/oWC0ymFkTre64sHmErZJsL89wfzjxyUjzUAj/J/rX/nvRYkecdJ/6fp+L//a/ejXvmx3eUf+unv
4Ez+z3VX7OxP/7H5E0F7N/xo5/sf3VD8+9+HUbT+yf/b//M/BuzHWQCyfa8Hikb8a4D+qr9aIdeZ
5X92Tu5+tCtP+PIv/Ns7qVn/gsdHkAYvgqWc9e9/eyetfwH8txlSDup1U+Oo8H+8kxZ/iX2GTZcL
+jseE8bIf7yTpvMvAgIccovImsDkhFv4H5i5LwbBGifC/hpRKesEnXXjYgalCVsKo1/SIJrJzIn9
zq4mXCNmpGZhaiLUu8YkKN81WXWHvzyi23/Pnn9Fyl7MKuuVeSq6i2SM+BWcOj8PBpbXPFPihHZa
V5Ysxomqfm/sPqKNbxBeGHqT7RHc7vb5j64c6LX9/vKXElOuj/Lxz10xZnaPM8zP16fHJzphZ3XA
UaBWiUlCfweyHGlS3UnvqZ+14oepz5UeouXRyLEXWr2j62h+MQ1dLJfr71iNNDq7lnUZ0y+eg5jE
tIxKlyG2jczx0Y1mN7RIgFOue0PnOYy1JW9/f+8Xh5z1ktgzyNwFx2zwRV5MDKNaF00z410iFN26
Uo08+WYiQTwOgG3TL57zrx8Y19JJ6dQ5F7DzufjAOjnJflBx4PdLMdHh6qSVH4i6oEbepwTbtTJV
xY2zAE365zeJqZObtVZbm3Ghpusq25l1gTVEqQi+uLFlFmVHQyoFPcy4+8pW+Te3yThm/HD+4XKX
c60YAG+ibC2DXNrWFU1eStgjIVhFnH2UreaRVsej/v0dro/uL7uS9TUij2aHhx0IOvPl6Zgq7GCj
/SkDgaP2O/UPXl7GfPHFZX4dqEhX8RthVmWc4ET8eaCMc4qfAJpAkBcF0pyy+8jMoR+2CyYDY9Ty
rTIvAB+Kqaq+mCJ+/U5NFVmpSpQmPxtf0c9XrowOcDx6UgQGTA/IihJCJKth+ViqpPzSarYOtJ8f
Jy9uPWwRRkhf8HJCcBRgbvAGaxQ7ZvbsjCWO8lJTAS5oKY1GKWwzD/siSYDbUIJCFdX3INgA2yib
pq4sFShDRf3r9y/512dAGBOzpK7xuqkVXIyf3FXjGvksdImkMeYrNSpn3NEIDq7TNPG+mIv+7mJs
uDwmBijfbN9/fuDLrJqwN8EFe2KyrvpGTXcWaCncfeYkXn9/Y79+vevipnFWYGYwkZ7/fC2b2S7j
Q0IYlw4w/+gF04akBCi+OHX9+vlSzqHegqiNt6paF/fUR2gX0iomd26qxutsVordMk0WGMtmqGnP
ePG7CjntsYyQeHxx7V/ndgAHXJLdOxMtB5Wf77GvuriXgntM0OF8J/NwoXux2Gkc2Hqm59dUSll6
/vFzxZxsYrNG1//roMFqHdtVRHs7geB7q+AgfmbmdcPfX+WX+Y6kbOqNrFrMDRQg1///L/W/Aap0
BiNwRXIAKXXNLLqOGtfECTNEgTRd8aAxeM+/v+jlmUil3YO1iiP0OlDXsufPV61bZYQwRdyxi+fE
u4qIGdoXKFBhSSaLu1eKZY53Y+4WE+2DgQ9qhoL0kUJ/3HdEzXuHTHVyY58PGemeX/y2X75nXjQG
bUoPFGR/3c8Yde71M4pQHLGi3hEYl427DNJg4mv6uHZwHHSVErRqVMZegBa4OnTZGDOMl/xH6njN
GFjSalBTGkP61bj+ZRA4quuuBgTKcpBULsvEo0wXNzPKJei1zH1pe3j7C9p2e4OuPL1bskpRr0kU
4cNc6wkxjohW6pt50R2/YoP4YjlTtdcHZ3RCLx71o+NEyIjMdnAA6RatnEMBv7z1c+K75AYJzgjr
2ENK7PMabRlS5sg/avQpajDSrCZORLo9rlVaMyIQCh4xnzC5rkPuJNXryZbujxFGt9x3kZ1lW+Da
xbQVusuf02dMQ/h+8+IYz96QbuN1bLXkmZIxnkh+hDf095IW6q1qRKAqy5QwSXWSxbsDHIfu31QW
gSthupMZafAvwimVt3WO0g8+LREBemw2lT+Kkd1Xv5Ru/prByLxJVYP85t9/NZfvhVmdfTwFTJfo
QPBNF5tQWeQyKceafvhNMW5JSiDLB6Kt/VVGISeGixFrmgb/PrZc2wVcgg/kYh7M5GrEbOkl6mZq
J2+KrngQ8+VM10RXUxQ2S9sRPFpp6WZRM0E3vjduI9i6YLkj9MV0MoyTjQzvBvG2qBCVesnt0i2o
3hO6XroCLc6m/kKDxUQppkf3S14uTWgw8JINgoRVVU6vQJ9KnYZZtLTbqU//WPRRUXzimgWCjtTe
1GKiEyuF+gZkbV/LJvtGDws6P5Tz6SEFvL+i8GZyz3iaXZAIfYSECT43tJvmbp0S021DDus+ihxx
2yy6O57SNMe569Z2u8t6lWi13k2Y+6E+GkfmA+JJK7OVfuQ41RIUaT6pm2hynbtJtNZ1XiSBniuq
vR0SRW3DyFMasVNyQd50MsstVvyW/tagLS8GLCJhCmN546WDju1sSwduKIsO9ZMBTbBj5aENXJTj
I00jD3Upsr8OiT2JxnN2p43CIFSEXwFeDuaTvfcWVzmq5VKHmVVAClVncY/VOX/Qgbj+MLuhK30v
achY1wqroz9C9XMXDfF58ERj7NrCxd6kdp332QoNEbpQFOtbNFao5WttcdHSG9IBGt8ZpIg6crhV
06i506yxONh8J6eqiayj0oNeJJRk2xrSuOLhqzfVjDdPmEq2S90BoIeiWX27iavG7PeqZv1IovkP
JUuAbvTD5H1r+aLuEwXPRj0MDS1cJAso2DXjFRofgnbPXfyqiJ6tatJvW1XrfKQ/H/Qhq02Wuu5E
8VtBkF7P4wxcs/BUPzYdHRq9nV2VpUUL0tOm1l/oLsI2xwHqc7EW3r1Tu7gB2BTvyCTR8htKS+9O
Yj+kGSKXodWnGTVDuRgYJYql8F1DexZTXiH+jXV9C5RdvdMzE7GOaslQgY7lA3d/b6eR/ZiVxUE3
posvcmO4dwrRb4qcyIPIKxeyFBDG70xIFIHNh9iHzFodhoKBJ5gpMLA7RemPJONAH65W/HCALsV5
1OLskazaPj5yaCkOeasCKiirtNtBXLYyhOtz8dIRpMGTzK2CGSOOWUYUswhkUQ+35aKoOyL24Ptr
qLrjwZZHjtk2gzt9HY2k8uusfSAxrPf7YkI3YGzRjT+3mfWccUr1eaqInZTqAO1VbibWcUSnHrDx
ZEINr5T5tmgGzdoso2d96BmyiaAk5KAIO5TZZ0GQS0TYRjyT5mugxbamZZNiU8AJIdvNSLr7HUnA
9pO7hu1GemwEo5U8VaA8Do4XPyDabe4GzLsfyWiXh6ouTlnfPaI7jEO7RG5CQoyQyxvV5YJgnCoH
zxrZH57Jwgbe+HsrGwTjM4z5lvPSQa4e3XEs76UX08wDLa42pvKSRcvZkmia0Xi8astHW6VPgM4/
EsT1Adaj46zG10xQse8M48bpu12zaA1y+6YiAdt8jWNvRH6rr+jINOgtsc2q5clwekn7WV7FwBar
OCpYSeunGE7Gzprzz2FGQuXqr54lvqtJ+uRZSKRtuwZ7OjRu0MXyDQ89kqRczO/s7e6lgZZZzdWt
0lH70DVElZYAplpXZeMDuDyhAiR8NQJYq903UewGCYvuqaaM2GqiX4XAdtDWWRwmtnYuTJIUELsh
zkKQztazQHVaU+IRth5O9azcIHqeMNci7QN6ZXAF1TpKO1FD3Z0IQClRfWDoCZoYWHCleZnvNBHI
OUM4nIOMvYLkxa+M7DGe7B3bnIXNgdVsJGNkSAvVL0T8oBuMH7eqz/msYi6Z6Ijr6Q83ScwDOzca
BW2jY+zJNOsjZ9Mh/KxU5EePOeOb1WtgHRhjJxPRcQC6f6uJlJ8uFW+viPGMlkQJkEHIBxNUXqCV
1ROs1auFPsSm9dYDRpyS4WQh+xXLgZ3E9YKI1/caMGcLUffF5JmbQi+vRq37VuWA39si2qWSbBTF
HLBoUCiiquIBGMBqEAOl3ojRRcDlFE8gTDGNmJrKiymdx2YhZaTqhqcMXQUkz7uCvZdPhQK4sTXd
5Zn7HtvziN8pjU9KAwZGKMl7p6+yIJ3ZsKoc0PWE+wUVbNLQ0/P4OhPiXUcq0yS5e/R6o8ZtVX26
ypDA1S3TT46GSWAWkbpx5zr56KOlumoLq9ziBy0eTKsvnpao4aUQscbORlk2qlhDpActCQmL2y65
umPHvBOTPqPO0n+Quo3AW+PUP3Rzek22gHtowZsChd9r0/hQVuJEE+Qeb2n2TZLOmcbofZTEmQNd
uO8afrsN8e7GYRlbncLSnG3IkqA707QbqNDYVfr0ZmFmvm+b8V616jXvW+4MDkikSZyNBnybJUwy
FjhYuB5Y2ya+zfLk2CjWaZHjnY5SLRyG8UY385vcEY8oVthtUivZ59P4WS89AisxnwhZYN4gZmXU
MXFOcVL7pqJ+2p0nZl6KblylSK/Zpk5Xed0RE13qOu3D6eR28a4pyUdlh+Ecok7eGRVf/1bjQZLG
xwsv+1cnRn3jSHOnMOE0kNkhuqsxEi1DtX3dq6on8LPvnGoSH6MEHrhcr4ewpQLHt7iYgx87803T
zce+9ZaNMXivTN5WINLlj2hMU1SOMQu4YeM9SJT4pKW6em3CHPahoAWkd3zGOcnL4/hZJk4TYAzz
AkoYpT/n6MqTNKr9akS42y6rfJVMMmiuGeB0yMRqvgNiFxgI1H3q7Pe57tHequJPDI84OhSMiBCE
PlRouD5VAW+LShO2cJX4pZm0KOCNc8V+OpjISLGr5mQXGcUZHU9e6Ym3eNKuiPmQ5zzKh70Vm1qY
JQK6mM4wVpszbqb0uihnB5tKdFPXZbTRKDYUZX5Qi8fIQYA0zeE8io3ZaFcpZhQnyTaq27IyV9VA
+0lRiZNv6rAntmEsmo90TN5tJz3E67NO7OXRUoG4zYvpHCYLYgLQSP5GSd0KwLcW5olwsUTZO5Gk
O2UqiIxp9VtX46tTHxrLjLay6XawMp4jTnBTNiBj0G8R3B1LLOO+mYuQ6saHXozHLq2vFlXZtSqJ
cMqQe2iRlG2cz9vRwbKU1U9qGX1klbm1epSetolmPd3UtfMwWeV5wd3pL2X+6rQLfA6MdW7KVM5q
29XaxhxNc9vrbb413OKWWmqxlcOISrs0pqAxCpt6WBqx++SV0LkM6yrrbrJsYvNuQ25PmO+NaNp7
ki8hrYxdYhGLEU8QsZoOGpAiti61NYYcP6Ks4xe1J7nekeqJdMl7PXZuTFQ9hD4rV1qNJBwNJok7
M2CRalybSEV8pZhptQPtPSDlVirMFLaH50Q1yFSYAS31BvZTb76d5+xqcQk7sjGljVX97syWEjhT
lp1ql905O+sXt2xuHXeqztidk72lp4widKIOVpMWw/XemCMFLW+lPcau992mBTulDikFzb1r07Mj
PrfvKBZK2/xMHXfkSGpwjHOcPwBYoxS2MapOTqP5JL5dp66OV4pFge32+Erd+21AFe1HrYMXr3If
7QnnX6Lp27oqiDVeZHZ0S+Mxj13ytxSHEkdzBwfzzollfUNkO1Gc9fKHOSnHthc6GkQkqoiC77U8
+gStHW3KGEB6TgoeURrk1tvOgf3abs6sbutJXNxOYhUh9fMziTuw3WvceHRe7uom+563g+2TEH2u
RcHWq8do67td82lqxV1J2BpyfRtpnS2eO1Uvg2YWH7Ux3QGpNw/CnY0nRNNEsU89rqEIGcCgdfI4
Tsu5d0ghVfR43OIbxbJLTJfju0nzlpXDSccomrKeHZtFiWCYqXbI8pWSKsbccc1nt1zJdHxF228j
lpqZ9tidLMyoJ8cjiygsNbvaR0n9rqAJP/a9hzwtSc9NH52rLj1OaMHRiGfeThA8HOazA3di5cRo
LQJhzU30oM5xBuLKbPEo2FGYtXhkvax8bpZu77iSGY3JxVdJ85xLpToVVoZD2NAJu6ue6lL5sViN
e6tC4rkm3GA+1k6jb8uUtyxrTYHETUCQMQLPzaNDMuk7ekTK61hxYbtQdh66GB9deLSrCuU2c6ut
2824QvvnGv96AE/w4DjtTpmVUO09bLbSONV9d1cPWH900ZwMYuE8CydHTigUaxl7HnAq94PnPNaZ
NKHpt7eNamG/986EEO6HUtUOrctjUlxXhsUwbbK4I/NOedLSRr0i/+EOx8N9o9X35TDjOVrSV3Vs
dkbFsCOQ6DQWhJXXnX5sLe+4LHLjNuKavj0nFA4zrNxbUOxMUbWzNYd2N0m5oaRxKBYEDFrcVTeu
VetYoN1qPumtNW6a0Tuk8IQ0AlaD0ZE5xZPo4Ilya5TTc1kQPYSjaSM1zrcyR/U6aZ+4TtehKzQM
qQ7W7sIB6Vug76sJQNFVjq/1aMBlL/S8DskTmOytMrXIdnNr8p44O+JxUKOE5j8e+hKbI9mHPkHh
ERZS3NLLjVWwn76H88aqDUG+6Pb4QJPrplPyOxnXzWdXj8x9Stuxg2yM1LjRC0J5Ai3tTeUYSco/
QQwn6IOijvWMP0ruFTWZbnpiuvodanf53NRYuEXqqlGgainRAinG3ttIEHoZtnjf7ENtEJ/eW3ru
hgwpUlDUDvOkGLRH0p8GjWSQnhgB0Se3OgXmcIjn86JHj54732kU+79LBLxh474x3Ykgm78TZn+e
nNYge1rPjnY8Fyz9SZYVW1JN+lc8PANfWIfTNaptDr/JeGfp5bB1KG0RvfRGMt11pMSP0tRIJeJ3
S1ncR5yji2W41WPvjppwFcwtBoLSQ0ebFFRB5jq71nFrRUEcdRHBLFl+TgjpqTMnDzJgP9GSuTj6
zO9N6zobpAsToYiIzKO8nnC/EBgZqArfLvwwFhlS7Y6LAU++smV9rlHijcP4kgN78LtGHR5bR3+t
XPHsOHi4tbnBZIhlKomgIDRkV+zB9JGUWpNxRNOMHEOv5wTgQLDIV8+o1qojWnYNNXJnPQO5Lh5K
EX/TS0YuH0lt+Tk3Zyq1EWKsM3x2g81CaF3VuxQTNA6jcZMYYTK2U1jG1d7pxoNioIMcjHO/1GmY
EBd5Rcv9O3rvehens3xIhFKOp0ECcue8Fn9vqta9LUQOpSV1i/tY6FR7Uxmkc69Y9Beme4qWIdLE
YzLZy60cMY8pbTzv6sFmYss0TlhZkp0wOlsPjPS3rpW3hFh258prAXO4Xp0TeCGVp7roqcJGNHse
ZjJ9DiyPrd+ywD6KkrNfsSzZLcyg+egs3suiVsoREuRtbGQvJi/kqjbXDDnHW54Vu+SLYAPXbbrO
VZ8KkkB8IsggTKBHe/IWigp2WloPWhxzC7aWLD4twIPsG4/MNnu6Fai636HL2O/WaI3PQwFspOjN
50ZT3askLYtzFivszy2ZXRduhC3MpbPup5nqZ42UPmQ40mRWBoGwLKzh2AWIfjsMnXwndOKa10JX
bWrfaD3jobXEHV6w6U0kVKQYOttSesj5cjO5omVSET8lIFlU/XBw66Lcp2Mk9rWwxidDzhEEU8/+
pmu9vmnYXAdsqbStO49sE3Xk92pde3fUlNxAHVAkBkRm5g+CgwVJKfk7vl1UEMTM+RkwYN928ieB
nzvHqL5ppIiDpmTrliaGERb1jKKOf9euH+JWLZWw1O32Gl09pSrDGNUn04pYBXSRAkz2sleqIzOV
FFuVhD5Z2pWeSnWHZI/CmTLjWOiH29lg61xYdnEY86gKe5SaEGxbOW5HVXT7WVhOKEtILEzmhXKo
Zzu7aUuM4ymOJLynyVxva0IxgtmN4wcHOOZ1lRGFXeplCEWleC36NHmtwMNAGOjISiuFo77pSd5u
IW8aP2D78EQ0Y3Un4jp6c/OGcxi98/9i70x27DbSbf0uNacRZLCLQU1232SvlLKZEJlSimSw75un
Px8t17GU9pGugTu4B7goVAEu2+JuuIN/s9a3UvxQdWN+LpfpMn0SCrgi6KhI+G2EpOhYkeaGm0A+
kTqWTJSF4wSrYFfOXc/QyPeASXB22YZ3C7+LLMBVZ3PDHaa6ZkJhMKnm9zsswKBWq5dZ9JPLaHGO
FJW1H5bByYxiMi9JLIxyJtPMc09ma8b2W9sOPb/OFtDAys3mvH7W/JnDo1Q1h76ZtDJ8hUYRjxdi
bt34yD3YhFvBKuFTk7W/byKgYG878qyMlSY0Wax5GrB/BE/AAMXshLmvqkA6R3P03IJ2xw3jDyKz
3Veyf92bikY/PBC4xAqBELJGHylDJ5vKIW8OnYhL/zYlerE/2apHCh20TTIcCtzlD4WbmhGyYZf/
Y+xHqUFV4PZeBiCeoXEYYSpfR1MnZbRurNEeTyTZpNmVxNZ5k06drneyE9im+95V69qJ8GB1zBqZ
YdfZJF6zKlvS44RfvOEFb+DS9a6dbTVhhw7rMQe/aBUOxrgjsaur8HrUUEnGyBUEKpI5olY8onB5
ez35JCeJt9Invbfg5RnWhjZ7b87G7WSPTGH96hUYyZ6kTGIfyrsRgvRjoRk5K/OzMWiGg4A2knLX
1zgJsdtxnCizOvSMlW9nRqwbn2ClM9/2E4LxT1HfvfmtmLeJR4JZk8Yb22cCCVoF0svMzI7OijnD
dhrocNqRmOSJNFfOCQtZL5lpHi3lcx1hB1wL12BVFOIwontHq9jLGShj/YV0u0NvDM9m2LpXxPUA
w1EwZfuwuuZfsT8wJk/upeqcT8IsNejS8dVvYcfqaPYOFWX1tp9TdOb4dLxTwWvFx+n5fMWMJ7dN
LXPmdEmvVLq3RUuC7ZCmPn5m1XMQwOub9o3d+6RAldPIT8Qlb+aiw1n0GtpDCJ9Lx719qpohk8wY
lhXrzhwsPRx0E9O82w64ILy2LQ1A4UnaEPrDrmOqk6p9UfiTfRFXGqRwVSLLXUd1GedbOVSud85j
AyI2du0823HD+M0OOMIozl7WGM51gAfKJSYuNjxixJAVBBgUkkuzD4V7xtYviyNfbzwfzN6y5k0w
trxuz6s4LFGosHlFwREOu6JqreSW0ngM79t0SuUFslGOAlKR+N+JAwggDLHA7UaWjQipVIKL2sZv
tSOLq4l2kWODECBbMfRXBTmI8iIzSXv+kMihNs+KFKX0IOJ0Hg5+hvuywvS1HBO9r7vsuXfdKr6x
G9JHL5OKVc5GDF1T6pUsw2ZeKTcTxiV8Bys+8CcHDCtqEpvMFndvK+vqOrRrWinLg6fhFBmPPDtp
rrmH53ZX97I1thJxwvCpU7naynosYxzGOMwzg3YvTRlj3CSirA9ox0C3zMOnilwmnxSiRm3qgY1l
SIF5NYd5fGT/9lV58wOPTLopKu1zVRMBxLndnmPbPee9nx6ySMEVqbpF7TEwt5FgHIDuz9tojop1
Y9T22qwUtU9uD8eoMaJVvSzcp5FdFnjITn7pfE3+nYqCR3hQDXih0o4eM3LAh10zoNahm69rfWD0
TBHZ10RnE68RUb0RXXtwGlmdSYZj6BOlrrrKxmk84GJt6K6Udug38oUPmEx6w71MiZ41eXO/rFJ2
neIhPNYJWXgIXvPPlZFM2652LsIgSV7H0JxuiR+xbnvE+fF+8BO8B8YcHmchPuBJRufjiBivZOYy
sEk98NJpE4D0VM3OAJh/ijkiwL3Ree2tLn1LCfjaYE+vPli1RfvCIM7mnUzzQJ9XPyu+tA8RK5Pn
JM6HjUgV+IgcLk/qOdg/RWHwmU4Efm3ziVHWXAv7MBOnRTRfMN5AXhxuPO67tbLkg53PVgw6oLNe
U6YFLMu81tqw1Zg+JixXP0WJLG4T03uU5LFsBjPzt9nYB7dB0BFsnfjTjWGSNCtr5HCelZeXfl17
DOlb/zpRHXlpxL7ykiZ8pVGOsQ9nABmpvpuo1wH5K1yKobgwh7y5koHoVh6TSdpsx1q50XLaVdEn
7Jfy7JXda51Y6RYp4dGLg/ECoIy74YnRXqnWkyckRSVbpbp88WLQpUCWrGmb1PkyG9WyL3ZsEEmK
c6oAbxIug9fOiMJubSgIzhgOM+6wZHCnl8rDbbzSgYG/stXxDYQ00s3sqX0cUp/HhBS3Bn/SpTRn
97rDgz1TW+TzSbAtVsQtzsnVQBWya0i0/AIZprnNgaLdGDBkADowHzLdwTswOWA1h42cgZCpoQyB
R57lU1TNPig7v9rKYsqvGjsUh9pj97/yUTdCFsD/sc+0SLcu4hzwTmKOnqOANGmD4PkAbN4YsnYt
S85Vv0O8VY7Mh5dwZCOxznPEbHAJZ2IekuHxGUpH4DosbRtJQKQ+dHUHcQix5p79o2KHFxGbF6UW
fbln4GUOh3zezbaoLkOjr1+9ScsrnfRvIG1URT80H2lXQEUUQRtvZGaIY54V47FyGZo5iXLOZsy4
KpiFs7ergWxsMiTt29HyhqeyKS21CfpquoR66dzl4UDRUZcp+JPcv2JI468gSR96Zz7Qo8W7RnTJ
qhREcWpp3E9u3t7WLMIoWuMCnEOJGkLhIKjSWD40kJFRSwSOPIYONyGUlMK7C2IW/n6h06Oqe3Uo
dUdmofYYwsVqo31RnPi1HslCnZ8QzzHIDhkvCu3Wt4YdNJuIip6utdHJh04O5uPgWOGVsxAjemlF
zGpAUVmj+pRgIKI1JPd23zlmvBEFUgLUdxEOKJXRtjXWIYlnuYeN0d3MZYeGPksDbv1IvckhaL4A
GnhLdT6s66rrXnpteVdVYVfQCDoEp17TcR3WeOy2R/LpEQH54AmpaXR6moiR91MysNll7+wKEE6Q
90fHDWcGos7JsoYKtERM2koxPTWW1lt0Ix+zLPnstKhKCgPa0YSU3snFRYHZ1qZSQB4YYBBnRuUm
UHOsrN0ZSzgry990k0841JmdjBcJHTfBiWN0x7Q7P48ivespmns/i91N0dBEGB0bSInK9gRnhPvU
meiGw8wg9L6pyV9UfR+ekXW0fBEch2pQPHsz5lRpPxNHMBSbhPNz2w+huV5COwOI3duws+89oV8z
5GE7PCjhhh3glrLL/NiayYFpOunsanouG7PZ+nw2b0bBoyiWSxirK6ePs18OOOjjAYVg1swTzvTR
j07GnKmHIAsyhpLeBBo5NjXHZJ81eoNlvNx0Aw+xFenjxjk16JiLfjDusQm3J6sbpjNh2DzNoi45
KCZmzNnH5rqpfIZGXorlz82is594+TpCl3nlpyVjcibLk+2DZWCbuBpptjCaSYR+qhdQBrLyPhYG
6iTO022eZs6u4AG4g0mnCQ4kaapkvkKktcu4V4C8Jc20WeNYVjC9ah6ATujcicCbLuapqz46MBlf
iMxIHiH8HKfJOBVTJ6xNr4vigkH1WrT1c9w52U3XOers6iw+QWY1D1VtNB8DH9J6XQn/ogir6gu4
V3GOjSo8m2berwIJzdQItbhG0EWkLkcZiwU2Y7cDQ4u102qMYxOaQYKBKBeLGcoUOQDgLXO1syzD
wRueOO1N5+bGlR+zmQjp6e9Lo/RvAgSm29Rk3mWF8zgDCUuLO2GVL75sMKCTvAvuYeoLwujJB4ht
YjracWpfFTlEqxQN9Yq+jpM5s87uSNd1OTHKvguHiGXwTPqCiRdYq5PRM05cqsUHgunhGEHG3ATC
G/eMQ8yTR970Kgp4B3mN3koPTC8xnzfNyR1HVUIFm/xTkbTxstcunidOmvHAr1p9qAs86mtdZiMg
lgZGYtsZxQFfFGdADEFpQp22UBXbLVIEfm2xU9cPQU11yVjDV/WmB5bTrJjOifNYG/YpZFxirSWk
hY92aImvkT+pQ1tTjoFPs8XH0nGb28G2jY953FmXde7Vp7mdH3TlZ5cj3dWt1E59ygK3uDNIOCX6
N8zk0fWqrmZUbs3wOtiBbWTe08+LcbpkfJ9uHXpCsSJF2QKfBjQhW7l9aDKjDuve3hBgjj3IbUW3
Lpwy/wwOK+q2ypqDj1HVJl9lEijWJgbPAt9nm9C2sN9XjSK9bZ3HRHUCtIj1vVVOjr1CBGf5m7io
HMpfk6j2pkn2HGiUa6kzI/miZRxQ+HrmrmmhvK3YrX9AtjAys+4K8lxpFO6zgdPPnRDCMR2R/nVV
Rp5GL2PW5icbGQV1E2DAk5/nwZpm3JUHK2e8IMosbldjVLDWsMcepiHEIMispt2Fb6LVPatQYgHK
ErKjhbX7VTZDdWrVzPngyJFNhZwv4JPQZKZ9fklgcfBgzfNrNDK/cRzW3YnDOTbE8UWSgLKVoyDM
rlxijSN3aZDt4ou9wMFECYUUKFnhdU8xNzmDwjG21nERASyKHZ/hjp3Q05QlACBEVvm1g0AK+nZY
c+pRaB/MwKhWsQUhltWRrgBskkxlhhk8BXfKAHWaruGhOCJ9rHe9z0zo4l1d5fvGcUhR7/LmMtU4
yus0EWyocCSgwHZX5Flw/9eO2pH3mh0t+oW1HP3PygvRNaCd3GeV2T5owwyPqgjCZpO2VX3oLIs8
gQDtA32usZqqMbzh80Y2hPzuDGViRGoKUQPImePskmhiQDzzJRlRW25mNhXGWYk5u+8L2s4NDDqo
DrmRX86kvt74qpRM3ieSi0+cq6xhPZbEFE+MuliB2ix8ViR52P52jFt9bMKc8py/RyA2hzR74gxw
cdqhSqEXCQ+9K2WNu33oQXO6ESEl8GbX+WDfDWwSd9gK2AF5Npqr0XmG0eMYPPyXuw/b94Hmqn2c
83g4mOAjKRz8nCjdxigfZeewrgTc4j3WjoE00CNR8LINHH0exMjroN4L2GvRKocQsjZGL274tDmc
m0LzHS7EopjZ6i+E179jvL8zEKCwRJjjCjgMRDF4SL7fqZOLrrWJ//lDPT/7gCdZybsumeIccsxh
KBE4s5aGkySn4zT47Qs7eY9db9vU+GEUDfBhCIKUO3ZczMichuMN7m+fakyPOaiKVsK9L1PomG9Z
O7GASboiG77Jhf9v+/cu48910RRf2/cGvh88f/+LXH5LLNlPXH7Ry4+Brcs//ofH7zeTphYXn4Vz
wleOwFuCcKj9978MYlkdyCiIqZHa4OdbiBIshtvo3/8yzd9MDxE7KxwMJ0I6/Fv/Mfn9RpuKRtxE
BYovUBJi+g9MftACuPX+vDWZvrAa47+LGYFXitPvx1uTYUmfRuolKgukSFEpMPijPbPW2pSx8RHd
lXFRqBQwM1nFg7nOF7X8aoIzGa6mqSiPWUT3Bt3KpJ7qyQt4aVkpW/vcsPP0lLaWXx+rahFFOTKL
+2sYsQ7jW2NWjEkoZ2fB6c/c5iKYKwStDJnRuWLeTvpz0FvM+Sgs2k1M4LNao1xlsydzrcURVlvT
nwBso40HJNjet2bQ3hbB5DJCEuObJuxanWN2weVGFbLTO8+PsydHQOJZ4Xn02rMVgTo8zLpsnJd0
wuFCOOpslQdfYbpbuWGZlZvRlHg0tGX2X/1aeNWWRrYXR5j2oGa7IBrLjVcg/sL30/vGwQ0SZ1+o
KO03nqpJpPf6vtv6M5NuBhbELzGui3iCOGlakilgdnHFKLJ3L8Z4kM3K6QPnLTcpfh0np8E0UjlB
N1G6gv0nZuejDz3WWs2NWZ6QAWi18steFaw5q1FsCdyontn3Z+z8LMh34E3dfRiw9Vk54ZTd8QDF
jRUz9+HhENnJR6lN/WYzsS42BiuOy1L42a3HjIC2hMVQCv3TieqLcQ7BKof5FLx1FSAgIBeu8dFg
6o5IOF2k1kuuL3eMxeBkH8G3ZvmnAjbgrpmYuxxs7hLEbrevtsY9iudYex+gV9Jki9gKjE0QjkC4
VGH12Xb2Mo8GdcJ0v5KZ324cu8mBXDKDe2W0SA8+870AQVRG8gT8L3vGo83zupKtMFZVPCEcBe+3
RKtHEVi7kOS6FauFfgcgbjgGo0Y9JMEHd9ARc+MafcZsrIGJR2JlcmedB7Sf7OlRYkbHpLTJEXH7
jpeqjYZPz4wMw1phDyL9g6M5MdYgmzJWiH6H5H1W+lUu4qwjsibvrSf5Zl5PjtW+usGUP9ZywVIa
DAdhYQokCtsxqoYzsWwFs/JCSzC9MWHssa+9tQHA9q1zS/cKhFqYbhPK83JtZfY4o37y6x7OWZh9
MSAsTRTsHty7GMMLcWhygK8f2AmiwrRvIlBNUKvPDmLch9Tx0quCaHaomaY95oBlcyYAbG1Yd9WN
06/iyC3KveyCswu06lUORRKtw8QOHrFRMFb3W+LlYdmWGEIGdP9fhWh0vvJF5HVM4m2ApOwrLNSq
lAXRfhDxMllfyuuYAcGIIJ9+Yd0nPOfWfdBADjTdLgQhnxjg+XqLhUc3Z3yhsWiqiyBwZrEPpZqj
4xCjGFs3KPj5ShDaThuFMo2fW93XH6CiL+OdiOJiF/Q2aTBV67bJlvotmBjkx1/o/QGM1nYyFDuE
OD6mxZqetq4KyoKB6IaTaQ/5VxBsHClgyq0vgScZS8SRN3xlMT18RVaImj5CVsd5p2xyXbvcNx99
QLCPTrcIv5Gh+J/quO6d7SC89Nl2dHHjFjXSihlG4dc40hb4vtlSL5xTCOY8Mr06BuW2unTDIHyT
jV2Od0Fp8bm43JLp2pBOdqJ2mqGRhaOxwormNEeLUKtjnSG7bFeDo4zn2XCMW1TECiFKZvuPLIUo
b1BYoiLG1K/XDdDENVhPeHR0BgppW6rGERLdIlq7w0/sTk9pH5CWgf0RUaOhghhGote7a6cokGUU
c+E9eAEcnyvpdcLDqxD4X5Nm0Y3kXesgDm1neWkmzD72QO3Uq2kNaGNCdyk0VT3U18iOUFXVSue7
ICqBcvD6JJlfMuJMy7kYYZkFW0Ia5/bGnwNE4J4zY8gNmaOglunGidE9uDbMP3WPZrBh+3bvFEjY
1n1bhdfsfKEDS1jedzkIKg9te+XMW10ZiDKxu9m3JTt0ZK6xg5QzannkrJBZ5d4GRYdXrtM8tfi9
DBb1vqa/v9e+l6jF+p3ABW/MkBEafcXyvRcXnesv1XyboTBsJEuF2HRQ5jqFTiYO3DrBPcNBM+8c
055QgLgcauy5vLBdFVMNc0+R4cAvWjJSQAbTaO/RIguVU9KzjRYHAxEDx5D7cziCSZv5uRWZlmsW
GC6ievwUnyrGq+W204OVnAd76h88a5TsjHuR+rvENKN0BeFMf3aHGAg+Ekx+bhd9MDbmJ6jhdLhj
RpuD3J/ElNuyDjQbFh4w1SaN+/Zh1tM47DNVzOxyEJwZtA/GEKA5FWF/AZuQY1lC7n3W2WKZIRjY
ug3bYfo6+gkx3HaUQTNFYFFlz6FOrYNp1gxlSNgwk8eRlyXvU9OYE+4K4chN7ozdBLjQl2/VMm71
Bsfdx1izb93Zm4k0Zg/cgDS3L7IHIoDtkl7G7O4bb+JQkdwSMfsik4JZpRVeBhaTUJAZ441fg1Ty
0m1NqgYf9iKx6yiw1BH0zSLFzwNAeyJMXxv40yKNjGdYiPlN3aL3O1Q6xRMRVaVxYZTmcuQFfv7I
hnQEOzv1ISDLjRk03fBVW/P0pGTlfMlCpMH7obLdi9BRkvFxroCXdnYdmN+chf+oGv8/K7WviV35
0NZvb+3lS/m+KP9/kKphLnmN/3PBfX7Lp5fvoRq///PfKm6bBHFBRDQVwu+m+yW46lvFLSV/B9jG
Uo//J3b8j4IbqAa+bsp0YC/gofCR/nfBbdhU3AIQjCdwmcIUI7rvH1Tc79O9JF5fZu80mtZi66Md
/LHgDiIjnjKmGs6YB6b1yJRqRKOpqPiMh3ka6gqIcTsYbO5wpa1BFuY5dS3hQGvTQIPA8k4iWD71
OY3103cf4s23qv978MY7k/fvLw3wiPJdzxPYeN+56lH1FiXCyS8s/M1iK43A5jzL0hzm5diV3rde
khYP0MrfXO3HzgMc5OLdp8/HOuWS/+y/6zz6Ge2aTTjjKg4ZMNvNnNLtJ+Xtz9/T311FCtzdgqef
NN8DmjDiJTxfcr0Kp4pU9kw3xzT3+l8E//3o1vz2XiQsLQsukat8j37te9Mzew4SBBDAUNNnyOjL
QVypMeoOOTbfM+EPCmlTiSsvnH7x9n78yv64MPMPUEUWzaL/zrtZVapvBgQeq2kI0z3E1+FYo3fc
maDHf+Fj/tGy/selIE4tNBJWh+LdjTvnyLSqucZKYeqcgd7M/HuuXgZj/iokWrKff29/eWOwZ/hV
K0lEpCJW9d3doZjcmlqguicc/KG1K/wrdvM2ub+0Zy8v+88GmLdF/80lyKDkty//QgPRIqEQrKJ4
FZimsbFIK9uyOLe3FbybNROq/ExIxvQLv/pf7kr6fiHIQwPTw3BIcdx8f7+Ac4n1mMZIdQdU7FtG
m91X1pIAJH7+Kf7tdQBKOp5p81/xzkXcwwhRruY6sx0Vj06APSiMS/3686uYf7k1eDsmqabLfwQf
6bvLOFpPFq0+VhYNEzpCh7ZC2GLv4zC5J3vgMqXFTLW9b+pgzTTgwO1ySMB0zqK4xKnNfqwuriTC
yJ+/rr979wxXLKo5CBn2exgkZV5eRLRbKwgr+dF0NK1AH/zK3/83dyorfodcV965/EsCsJh15vc2
n3E21CxYhVmM7PoairY1/Ts69J+/qb/7rK3FME2IPA+S90nSiGISw9cBw1vUlTuMmM9m758b3zlB
bg5/cUb//cVcGFWetHze4Y/3KTU5cyqS31YDZNJDNov21owLUlUSQ1rbwKqqX91Kf/05WvwKF++7
DwiRi/54xQCxaD0g7Fv1aqiudOQ/NibGtmLAlQlwmOgbo32MFT5S1MF4w+dNJkj8aJibpy1zGzvk
1U65/hQZxa9AMH+9nyzJN225iH0ZPr+HCrrLc5PXTM4UahNo09DuLJlNx59/wX+9n7iKzafgARUU
eAt+/ATMADEUV2IN2gh3OiNzD8FB6jQYmObEDH1+frl3yNTlAOR6LgSUBSfG97y8nu+AHWzHRZU7
dGalqJvshHKQvAsHucEFavLyjFa9fdXYQLDi1AS7byvpGw8CSjyyv2AoLn/+cv7uM4b9vlRaAjbL
ex5F2+Whn9W8+wzhS3MY+rkbDwSKhNYv3vevLvTucVYwnnCGiAvlVPmHgiphS4vyq8PhHUzs26e7
cASXmS2YyPdwBUx7FU4dPt3QEMFdG6cdDgTSOL7WuRTwBgLpfhpG3cWH1oqH6Wi3i1hTdUR3/OIN
/919JTGTMjt2lmPq3fdcmCkr95bTMEFUtcEMqnZZ6C3hF71x+PmXKJex9o9P1eV5wNcHz5pr8hc/
3lSCoO2caAoNT35oqgPqiaDD6KigEmRDHmLQjH11j9giw6hWNB6mV0KgEP6Rba++mIHpf8RfkhvA
5YHzsDdmQA1af1UYvV+8UuNX+eca6ZF3hb6lW2YVUYSNlsoLmS5ErSp4amHFsVbOcjY7Yx6zfm8G
a0xuDdCU2boDoCvuIhhjxSVspmXLEqKkyfeiLh2GrKE/JMbGJBCTWIkCd0lUjoiaO4Ao/tpgctHu
FMTWdoubuu03Qz1KgjyUYazLTsdfEL4jZmQpFbpnWaiZdBYT3D4voU2SPRZTic8+y7FsWHKS/Vpg
jKqXXXCbsdX36+rEL955pjSS2QWIrdraZ8guSCCpMgcXsC2Jx3Lx+nrR0vFntBWkZzG6HILLumHK
kN4ScTvV6iwKZqf6SZe5GeLITiNEqKsetoiyD5MyRyNCDlrDzdj4bMy64yI8erGZp96UGQQYzy+h
5DZYzXt8VjRQ6yq2y2mTpOb8gdQUNPIwQcRi18yT577Nsi91je+apjzBPd1MHnxzwsvUTQJS8CnO
tEkd0LG2XHX88BBARKXrH8209pOtP9boWuJRRgh8B9VHJxfdwxMiUVGfGRHhwlxP7SSZIFIR1o9i
sFHw6DA1ENKnzNk3Ph8bcz4gBLhT28iuTsEQsoyAK2LYNyGdOLa1rGYIkzI/AI1fjtpFqBQgCUH1
gK8kbxHkg8IKX6okQ0xA0BQRSEVimNFWhWlcnllXT59sJ/M7wjntrN90I1SRsIqRm2OCzzBBmsVQ
maQeQQlb4Vc3yYj03YLoq6gb76I6jzPAGJN/rf1KkUCHjGgxWs8E9Qx2ODboQq0SFrGHWGK8RGFt
OGo1z0YNWE0j8Gi4MMMq7jhvqB/CzlRYwtu2vDWKtDfWOAbqi6axVbyhMjK9+1zOo7gbkKY0q0x2
yHhLlrqpWqk27PNPbEa7TYnwWXxgkuLWWyyQhrknhc31wpNNZk/uoz11CY08ah5a8ZHeJndRuNYa
n2/UpdmeeDOBKBLREJPONrosRga+m7xPYyIzjNS/iswGrgQCBQLjwgLm0ZqnQIXrMZzxmztILI1V
PDXRm8OImHwrlJlqm8Ji9Zc8LkIgtaVN1H6OTfYZMU4ywOFq4P5LeuJOUGGijNgh/fPmZak6soEP
/eWPhESMEhFjHTMY1uZIwiS6+U05MCw/EIto2Rur8ecLbYz4kSoIftGmt5VT4xJVzTVdXaG2pVcx
gdNIj8nt9ExuCFTK6YULrh29YB7aJTIB/D8M5uTAmjqLETQEUT5hGcQRBMYmbucXE1PNQzoxaGby
D0glDsEybfq81MnGFEb5FA3DoJ4S9lDNgx3oNNq0VpB8rlLf5Fcw19BK3NDO1bmoSY47+cyovK3p
eVm9qxlSshZOM/mMISI1d1U589SRaqzYsLhCf458lfbEqEXiYNF/5NtS12ySkWq6DmgHZHarptZV
taMe8FzswTaWKo8f9ITGsWOI6+smk2v82dUV3lL7kbA6/bVo3cBfD02HzxfZkidXUWZmj8kiJVgB
9Ckj/NHY4/cykk20ZU6OGR+qCZsKoy2I0yIT1rkLu8UsmroycdbuXGqbJERNAnA/hUixc/QN04eW
dRIqXj9rK3sP5SYvS/6IqEaiAg2lJq0jxSk1DGN8bcyeGSLqx4qafBpcFfrJgfKfcpaY065eIlXr
RcHcvnk6cOqnLCqdlhRIlEURw9up5hfWUdV3OLVC68jqpyBDSaP9GgMn1xvPYUN5QsFiI34kM2Ta
LgobFIA1HDBjXNe4IF1nQ0syhCgwLaLpqm9V4v+f/f2LkuG7amMh9v5B4l2QwP/+1+kle4k/v5v+
8W98m/4Znvvb0vJBM2O0ZtO58Lf+WLh7/m9wcy3iVgV7b5OG/8+Fu/8buDG1AOSY3zhymdr9sXA3
PSi9IFh9DybTEmD+z8Z/v/dnf84bkNaw818acpD0PmO29+hKq01aFtmm3s1gQfqVO1jxix/brH9R
lJG3VBY5htbGUeZdYQraR5NhP7uchMc58/ypIshVYA3CxtOU40oYLPLw7c3BZZ5G3kVLy4gglq5/
3o6S1FdIoMbBo+7MV0PXTx9zpTizgrLqrDXxYslDiaEw3zqmd4qCKLubUi3LddV65ClxhCKkJQqF
jjabbVhCuENJcbIqLyZT0fNJsotDR37KINUzxAc7fZGSUv1YpXh7mzIgik4wdL/2UyK+VmB5sBkZ
Lj6BfQWU6qYZRKYOkczGTy5B0dAQUXRX4BtEl62zarA5v6kgesAc/hWpRgmNkGWOb6GpxhJHbDZ+
hFonDqOZUNKJ2UyO/CXuV4t4ugd2FNbrgmBpV47w4pcOKx5kI6gpJnHIWJG3bYf7b2vOnfg0dcaS
BR1n8WGYkdV7cVWdbXCQ3jb2cqNcizIlHZY4GlwSXuEGr0arkLvFhZs8Av/Da5Fr0j1BTYGKWzfS
14+lh9CBXTtxIqvZEg2bYzNgH+m1JrZjuJTGsxp1z2omDhx7F869v61l7b0USJRygoziFhurjD4H
5PawgnPL4NoaCpNZ1WTVWFZn1T6bFUOt1exaZDSWaEfmi35I9KMBsnXduD20g9hMkGhFRQupKu6N
+Lm2l2gqI3PIMInZUbz1VUd6qUVDUrAcI92swU712FvgoLbkXltr0oFovpdMi3xntwmcttpQKH77
IKqJKO96+9ZlHo1pt40Goi3tgdhkg4DIXzE7f2xill/PMp5HQcUv1UbV/K451oBYBH9uvHN4AGzZ
41H500zvWuX8CtHJafBdC8Ol8DXClDSh9tLJeO/xoCl0orA2Pb0rneoG3j4BzVQva9+pMcNFCtR/
FfdEo0Xqhknl8K0P/kfn+/++rQ3H5v+8tTm9lC8/sNNNi3/+Pyx0ljM+VHq+8G/HNX/zN6a/yKZM
GlYov/99WNsOhzUrnIVgz8rG89lT/HFYW+I3zn6PrA+mVZB0XPuf7Gp+vNk8X/6O/OVFsDhgQPye
wdhZNg5rt+lu+qnFr83w4wp/SIHY3/R+sUD4cRrBpX5PqQDKj6zLd8T7BBnNrmTuwl7f1rG+HcmR
zL3m7rsP+2/2LX95Nz9e4j0UmgUrxB63AyaozYdOq6OKpyeIGKt/dhkbSZlle5ItAb9Wz3r3C518
RP8oQ/SNpBozjY8iIn8H58HPr/JuruJROrFc5UEKvBJCOvPCHwcMlcDV0zphdROD+/OWeLgx3jpd
dnaq6Zp4sY9tGDwL1ORF2W9/fu333xU7QNqmZXsHMNVy398W6ZjjH0yt4FqM6WVCeG5r9LufX4Ip
/PIG/qwTljfIUoz0HV/QbHie/W4+pV2pBcIr79pLrA5pAhlXWBCXMRE50cVYovq1p+TRQlG2bimD
9kOj6TYxvARrT5E0Sb+fXLKgDvuqB7e28PfgO+3KOPqMh8+9WQZg+MiER0rSYD0JYujX3ch8c1PF
sX2siz648Iy6PhIJbV0JFhbrpqMZqP2h2oSN45/DSnvodbqmsI6klaIlTs3hqsfJfB+puNxPUIlC
Gonw61jxbKDP08PJk1gJYYjYB6V9jMZDR5T9IJNNaNQf2Qn2MKUhGcDniRm4IgubhxPConRnMsrf
25akv/PLpxKZ0b4vodqU1HuYzUcFhxVlFepsnHiIilGaOwyEk6ENHv6LszPbjRvJtugXEeA8vGaS
zEFjSrIt+4WQZJnzTEYw+PV3se/DLcsFC30bqEYBVS5mMsmIOOfsvbaVUbIVgYKJ4tnZzbht5S5+
tjsEgv2DV+pt1DSj/8Mt51HtvS7Jrl1/7b/YZMbfZHbtnrGxUmKMTRCWjYT7YWb2a44L7EyI40xM
LeHQDobenyPD2/0yenqYMgWMlnSoMd4baQRuXycqD/CZlloypuPyBn92gxWK717W2qFdzlMUVCZ1
kMr6A2oJiKxpthkxntMMia81Lm5MH4cTmV+AExxTjT0I13ZISSvw2FbcqcTubnRsc9HkCtJ9fTLM
p5Q204Rt9KYl7vuWXauJJ4dh5cwgGWKd6o8ZAPcw8fDFLR66GUkj6NgKWBBGB06KpLiUc2jJZ9Bt
ad30dlmd+spswsCv/MuCeJtLTfYIx3X6akz6sO+1oowxS6Jv1KDfpb0/nRiNBldGNdvXxiD168EF
dFhiNzjn7PgHJyGH3RUkcdKr8AF/BFqBNLrz7fdidm5IOFaYSfSCM3DZPri2DnMdn9K7p1inSXIe
5vexXp8bv0pOiz/Is0IecL0mkBgrEawPLT3Dq7lu5K909l/BcQx7vRzceAxonlh09+K5McbvTVrq
t6V0yj207OxoNAFtqXYh8NJdDH5Tz7pTfeWe8GVByGzhyRQeEBI37TcRC38sqFOC6iEnKU5f+xZ9
VMy4o/615XntOmezvs94I8hFdK8WXrcTfonqXOoZ3JRadbAtkWthLsa7OdlOPBa2OAG1rx6WeUFp
mNmjdRlo0oOq8PEyag6wxEQwV0McEAFLpC/p0XCoSsRqo4KeYKTmC9qYJmqsCSqlDTNi1sEIGBzs
ECEV9WHryL57gvwDq2W6QVwoZ9SSUNg1718IaPcjGPaX1iWalhHTdKLv2t5qi+hP0DdE5KfKOZbU
YyeL0/qNu+mxpOz5weEB8y+7eggjbA3pX+S03VZ6M3VlDGAubHkV9N6wU7TiYoB2rNZDtZNth2m/
Q7NVwCjZe5PKz/1o41NN1Bm9aFO81O4XmfAZJjQ5SZK31y5wi+vSwjNTQjiJyTt2t34FMq4npENh
ULsYDYqSFpDMI2GVP4c0ecR3PYEaC1r7h4kHP4T88kW6G/YOacaJiWkVZwTR3615lhzzGtKOMarx
TJatFrmyyE6DIC+rRsYFJ6SfbmZFanAlrTbE5epjVwYzsNOmSlzoUb+pGuOiRJl0D9jQpjkw2CFt
YMRno2vdKG0pTtbEhkXgBniBCs2AZG6K49LL9sS5i7BCuoGHLV+6yJdemu6HiXULuJr+orlYXlZ/
GWnq+ERnZBNmFAv4A6Td4si6n50QDNdRVdVdbKL4jRFCI9vsyhZ0XWBGdW6R1+Q27o3AHUofrf+J
Mjq4DkDSAnqASqjnRGQvreMcoUmZe1ys4N9AWQBsyjmOC5r3zdK8mQKD0krKJfJQnzWxrHB2q3o8
LthYL0YvxfuqQ5nBXmWbe92dxZPo+uKK1a8/WYntXPF0uVezGrHK0mDZUczkB6J6H9pZDlG3VguJ
NNqjIw1xhHHrxaVohqPc3GOjpRAmZJDDMqZGkda0eTxbqriFcavtpMaNnHst+J6rZoBllNYnFaju
aOP3/W4skxe5bSnRyc3FvXQ1P8q7BGcnRjJM7el8q6SoYdXYObG6ZqZtSOV+R2noPcmORAiyVMfj
aG5bHpY4tAMgwva4GKdnQ5VYsWkDSpZ29gLoVMub5XLbMNq7R322yscAIDDdzUrlcW4k+nlF0n07
VfdtsCuLm1p68m2sPf2pXANQUwUtMKjWD73errFlKsHuaK/Ik+V7A4piR+JGcB6KuoV5ZwCGnMXM
2tVvWkZGLVORvXdBwTPt4pQmMVw/ahlxNjXglj2bZn6/eNZrm4/pTxMDZmiNyXjne0X7WoxggbBR
aTkumoV0lgKqGtPD6lBbYjypjAYdOuviavF1bt3MmWFui7d5sWsrghUD86+mUXnJfFdx72SRHkqh
cpNU5QFU1gTfvjaL9F6hHqBfMOpr3HKeuEXkm0VegwVpnHwaBMHgHSo8O7EOjyFNYYOSY2mewR1/
k0Nr3LRt+qrzJULILjrQy4L+A3b0oUZt24zshighHm07yZhmVOzXTdf2eydxp0vjQU4dgOzcggWr
rgjZyKBLOsoH3QD/RLfnzkC3O9lnkKYg7hdPu28JVQCrq4+XpZqHXZr03e3YsIf7fonH2dbTeJzR
yVsWWZReK/Jn6WvFqQ40L2438PromD90NaVXuguWum80LYLQacRGodROiEyGvZjBJI/FLyT0w0vm
GO9y+0vSpubBmc4iK5MFucrsXjupfCncGVTepsmufLM6LkNfvVMzGZwhNrespb/ZRfZCXrL2IjzH
jGeM7pFW6iYmcNq5s9Mo/mihptuuZFjYJEKGVWBh3LJr8C+TL/d5kBH2lnfjPvcVs7XebCPMIVXo
D6it5lGo+7nSX9K2hQSQpcOrYa3vNiq3EzA0vLO2BmpcT738CmBtHrk1RjjpileLMeVOMNkhkiDT
6r05zWyPmpC3bpU6O0ux0SoYxk2o4Vk5BMK9k6m6tWr7OBEOPdhfh/QZanOUGz6WbRZK5N32cmcr
NLfgFn7RPngHcDmdU6g/O6KJXMiombzilNHGNM6QcMyYL1Qr53AsdUHHGw+27w5ibwdTHzkeCUwF
lWvYq75BI+qVNy0rz63OmwTiiFLRdiodox8KkGbgN7AaXecU5bDnzUMqDwJxdYhqJw3rIlFgMcz0
hDCJrlSp/2joZR1xt5bgkd3+bIEQP2hdHZz7CewFM1LuGuE3OytXflwtznqwV/C5BIiLOK/cN5hB
897Sm5z9j4W0TaRzMJw++wKkQTCM4qxeTuUMQRwTOHS4fueuQXANuvJ2CKoVjPSqfU0rZUeAwo2v
uVFVvKkkfvRsrfBri6bIzkyzLA6EyuWjLcs5rY0eYY/tPygfTrOJ4vamqpZ039rTWyPG5FrOq02O
hP3iGpy08pqJmF9vcEpiBNojzLR5x6moDdeOUco0e3gjmhkUFMnpTzwk5fVi+v11pjqJB6IzHpBs
YZtvZ4dNNjsVS3vhgbOB7QXbUE2U99XIkRXc3Jclg6FpjYPJREEbTs1gfesA90STuRiRDitZcS6K
3CDnKSU0gnyOAJQWiQdz2NbAsSsMjnvPhpGjd7mIMpmoExKfDAd91ptfZZtDnm8tZPBBziM8ouq+
yswyW3jN5jEuLTGEUgzJvVsJeSNSJ71hnVOQjujL4kwcYrvHTcIhsI0hV888vhVz3rJIphuMr9gZ
i5aDlurNYGfoIKB39hT0D+NoOW91UxZRDb2FoqSbnyA82XeADpnyeJ3/1PKsRL4h2JBspyMB1zed
U0tO2V6jOsJRC0JiHHkLe8OGOK/7PxszdaO+qZ19m5rZYeyzLCyElcYcEZyoAcPHONS39vSpoXSs
JicLJO9r21mRM7XdTUGWfVgO+MOdHvbA0qvXUmHoL4pOkUeZvjM0XW8CiNanCf3BKcud7FaR+7Wj
JoHCMHBUtGxB8iCDNUjxZro3O3Q+yepjNkoQWT9i1envkkQYoONVIEMx2/px7snqYcY5xZY1dVDZ
MxzxXVIcGbaJ15zx543LHDwyaSwfmZyqe1Q86muBKgCIKVYSW1sBcSMRvdESjapY2f1Vp0TwXGGz
+qJphoDeAVcK1rJWoktP9ajcjqV5YD04ANbScHExHa2JUz5YRnccOIFvUya0RAjAB709cFbLzqRO
1l8LvecYNzbJs/DsNGbJbA6ONUrUAokFaJkxkikJkQrWuWeErZK409dHqi0XZ7xCrw/RDR4dZ7qj
whEKZ9CQLw2pZtFspePd2tDvhmBZsCQsnJkrKDqOk0GnyJ0WW3TpHivs6TfC64sHl4fn5CaM5+yR
/YqTaHFL23W57Vca0gYK49pEItMFOQym2VSHwB06aCLU+sLIGO1JcP0UzVhUnco9E9g0hqj2QXwo
z7oZJuOXiy//JHlvD662+qHMDTBTrJEhhfglN1J5wkdMWUCW9xUUvDKGBYBYMBPQYgt47VS52W3b
AAxpiO49G03jRMqdQfS2rhFWY9Uch44fry8oQAFb405s3Hkluh2CzW5tg+9wnMFTEJEMDdBhZu0n
DKSDHxg3gPUb9jeX4Kdjrxpjp5fBeIUhI6OwDL5SSjEPFpycxJQFkTkKm9+EsT4m8Ha/JpYdQaAV
oWsL51SYjAhsk9COykeHYuTcl8bOIVh4iEn8lMC3LHPf6GY8abnJOcxhX0iHVd4glOzI4XWCs6gd
94udS3EgWss55MFq7m38H8cEH9i+KMfgsARYq5JVowKYNecLahEzZMiJMUEaPzHhl/suCPBIFNWr
YrAJMRCcPLzZ5Q5/zHLQS/k+e3NwqzqtJzgk2BZF4DJp3TC3HVjdM61orjZH47E2BxmliiMSE5ju
4CcFBVNm+2cxe/azVISj4JZ3vpvB7J9UmdQP3LiUW74wsF5gj7tl/cMW1sICZd3ykrjXLWjXWNf0
KTInx9lVFhzWGTRhOLTUnih80Nc0UAnndpzi2adS67sqoebMkdlMG41UzBXEkwy1kKRAXibkNjYJ
gYxlZ0ZpYnpP2oEWUDe74ajzPKwNx9qspJBPgOocA6OZQK66xblNZRn7eRFugT5aa4wnRHDmkRdj
n0v7hC7duUPBUj9p/uruu6n7WiIDjuymS3ddsrpkq+SAcUA17WajErSaWhl5OLlPXWE821lqhbJO
ZNR7IwmSXSniqs7c/VIyKAAV5LI1mc8lSplIL2rwMrol6W1BlTZ1iUTLa83lILIp2Nkt5HhkUV17
kjC295Cum4NllMAYp8SMBGOQPXomTqZYOresvTr0kpUnUOrObT5OrNityUcQDSd9M9XQ98y/rNEZ
d2qYy3CoPPifBjbc0q9dtBR2+YA/k4SLfmwOmVT9SZNqPIwtMU/1TDis2ws/RiAxRHUgphu+QrOB
Eqobm5iMa8JBppeiML6DdJjIUgINzpBchZDv9biwibjuM88+FH1FbQ5y+kiHivIcZxzmr7S+BvbW
PbVp0d7hgP7VGhRLRl/Oe1fgZprkUNwFdtEc+ZzBvi5NTia0R6HXtMOt2dHLRqY73ufDuDmi5leP
/7G80R2pzByELRTGPQy19DZXa8kJCCjjiUl+izlUBseyG6GiTANJRROYEQyaE17Xvjh7Zu09B6mO
uXm1VDQsy4wJF6DT2FsezCNeTBj2Hqu112vXCU6+PR6medezKu/sTnzxwdzs0RmKcBwm85iOqj55
3KU7XVq8B34xIKLqjUtH/FBsrqPOgTKBgAYiPtLwb8dpMgexmHz0rZ7Ft+nt7lCs83x0YWDEfe5/
721zOjT0vO57lS9RkPdWvJAoR19uzu4KJxeHNiEqOjW2fYpaLvbywYhazUdZhEgdbqH7LIahPZoC
M19NrYJ1UGWX1Dbak8U48QZZ/BgmUANP62JiBc1FFfvTkh7MDDhT0uXlKalKeg6FT8qNQliTprl7
TO1Nt1fPXcQzyao41UYMhGSNQf4OP2XSZ4+aN0Cc4EHFg0ubOsm3BjHloURyasVrRkNDHjKs3Gkf
bLGwbB8zcSaoTuwjwGXzugT0vyd1gKK/AxK0w9faXNW48WPEUc9lBnwiLRI4pD369Fzif0XQleyy
DNJWRhrDDoFZc23q5nL2GEcfEg22eIcd5tr0p3EXVDYo+5F8Isd225u10qFMepB7oTcZ9xlRykdC
2nF5as37mpb1iYV2BhBPM26FyH0ucOPyZCFTxP5XHfgh8TinW23oAAHsVkd7tirhhzUOu11mEc0j
5die81Ezn7CzMd7ViOKw/UyPZT2+0hjHrVytGiERkpqgRurDgLlwCPVga5q10jjM9pZsJZwmEg0N
EcRpXznsFqGifooUkac7TScBAW+t8SBBi42okkDJQ1gH75qhB+rUHj0jife6OdG/o1wHr+1/q1dz
ue6ghaFQFtHobYbuVOrsD+AnUt2rd4s/0oZa+zcb7voOL72HGxa4flPANTdZ1PbB6LNNm556l6Ow
fpgEcDwuAVq7fC7TY1nPVdjD2YIUtbrwxmk75mXFiYFafgfNxY6xvs4PRXmvN1dlYWuvPlou0lhG
dml3dI8SDfU9Pcps1xr8tjaRnDckpJNHChAS8eXsnZbam5/Ao1qsPfoMr15HlWilU5ws2J3KgfDv
QIfWtpiTIlUsx1homf1ejB4PhzvnV7L1tFDUEFAK2x2ec/i25KoYw+PcNz40j9Ff9l1VzjcAxbGV
lOVG9G3Nr0xYMDd7HAJ3TduTXiQbB+FEnUdJ3Z7TAJ7pVFX3izZ+G8TW4JckKZVZK/iB5QBBnz4J
8PnhZ9kF4BSMor8zW6pXDxbdwV/zr8WaTFfbXJ4QhsaFeZMsLQ34nKAQsJxWBOjT2IHaab/YdmP+
wpGPSGSSBKksCQwW6ZNzMDktSV4LNmX4fAdY7AZ9qIpTIQrx0FmUf2XIdQ1N1rsDsjwRS+r4PW1V
fTdqaoukaKjYCvMtI4Z2E7NYaqc2zWmUr1W6YCdNu7sBqff3uWy129nhkDUtq7XXE5j0vDfJPRaR
Ja7S2nx0EmMO0GvRHqNnkIZphtXatxdiSHNX3jquMcbQSNZvI0/uHVQfeEvoJ/xrS3bfeoA9SG+H
7skeaBIZ81vSGS6jCPYay8mrF7/QzZORZPLO5by1s5JSkE1ATo8z5gb62xr8UzB/J3dZ3jJa01Fs
rAWRWIRIsmOJ4IxGBhAlp+QHWOXWQZP6k41VdAPMeywhfgypwrrlwftqja0vQ0PO9ZM+d90OdX2F
FHZFKNd2a32okN05iGy9AT+gstt3STcpmup8eDI1a74JGreESBFMB7Nj20i8tb4ak34r4NRUSxpF
LfjXeiCzu/dpn6mRodc8eM4d9ehPVtL5DjUtDI9lemCwmB3hyM70gDlvCBM3r0BhzVQMRLpyEMVm
K60iSTofC7VdXObcedVlXl1Rg7oAvBNxN4BcZXuGpJqhD0bvaCe7rpevDjPiKHPq7DBbJNftOpy+
14phBPiAbglHHq/7QtJrECAHqH22Q0qqcZKqjZb2laZekeQ0u0qzTXJ03DfPJd6OpptY7vLB1SKy
8Mwz/gk6IZVm7GuNzvZIA3XY1xn7haEC/dcKERs5kVk9EGlVPA5ult0xfudV4CQiQmMMpu+Tb0Wm
l0fVD81YVlZkBwQSAFk6RhssKMdlw46Wz6+TUdnkNOfyvtJ9nmVfWsGZVQyIgDdk34K87M7WOk9X
kj113xdbKl/mazfg3+6xW09H013z0Gf+FVG9odxR5BZgr28I2+sIGupENx46v5j2naVX1Ayld4DC
Wezn1FQLnmapvsyGXyBL72niYo/oToFJDtPkT8aBEFvEQbM1hWs7+O+aElPstvifyW6Rkbn9H/JE
givylu8LcJzStPuRWJNxNMziJ5S4FSJL87xAhfeL9iegTz/0dPG1K+h+oi3zcZUvPakk1AhO+8Wf
g8cW2uB04EGvDpoGH5ws7xFwIs2Frz2KtJ8F4NA8nFLTv07KzOLsQberzV1yp6Yy3Zhy1kVVa83g
q/fORMsoOW/RK91B71bthg+37vqlgNRn1j1SUc/PDlbZGkdABpKCigfHoK2QIqMnQU4dILZnBzdJ
SWwprOJa9V1/W44McMCpgOiq8cxbDA9v6YmsXYT3DMmbz3gSPmxbM8wLtG8jCKcoV9lGwWuHOGes
HAujYbZIEF5owzuJfC3LrugvN2faOs3J4VEUB7ts5hPY+J56iHiEVhrIfZuS55LZyaUvxXIsaDxH
tV2XD5RzKeuwLeIlcOXRMTiD24kZRAUx3nE9JWnc1mJlaM8SMldrF9o6sT+TatdjjeY5BEtJzZAi
xROoWveEVFq7uUzcUEhrjZmn/MgL4RzS1q+i2c5o01l9QaEeDL9yLVgRuKe2SS/c1Jnkbyc9kp2q
HT8Fmv9B/0k7XJ/4b6nhUQyNH81QJ6AJVlOclRMhBVOtg+3JQNqTEgeQVpqhRjBP7I3A/L3F2zD2
k8nJkX76MuY/qdJhlq1FGZXb8W4M6iHMUzoe1gxwQe+YTumTekHYT4GOXsxDtw0lAk6pNTT7aVav
xO2Mu2EgNSsX6SNbpv01UQp5YOCW37jjxlvQ15Behh4dA9mCtDi2THmbXhW7whsS9vLeYigFcBeJ
cRkY1YOaA+e5nFAdEqM29aFYqoruT2WGoxg7eK9ihB9Csxlp9LMzthawAeruwE2zsOe0ghUBmHeV
a/S5fI85JaWUoD/kcb6HjKLvdUY/L+QK9llctJpnYuwom3Aplx8AFHygiEU7nYLRFTWH3NLaLZxf
blVqgMw00bjjQx9i05fTUUtw2XrNLI51SogG4CL4mo1nPqvKcIhRyLaspcCTd3PfOaHlQv10U0v/
oVU25yxnTNrYaRZzz7NmhYtlYu+g6nkiA8nZZ2ntX6nZQYPgG+23YOAJLhylQuXakBHJdkWUznx7
ziS0T70zmUe6yxHSpdxPmuXFE9qcSJPtdODTLAelzX7s6on+bWgAa+h6Yp8LZXePqNftp7TOqBEK
KC1uyugyl9MrJAqyS9ym3pedDnY4mMVV1o1NXICQKmiwlYQo+ag/C5OzFrFQYCZQb5NM5HWqetJQ
qv5kiOi/ZgSGc3RYxK+uA1xL+Q+4Ak3oY6GS4IjMNn9dypJe/0AVRI9OUnrWU4R7sHyCKywfWFrJ
QRJab7e7oDXMjdSu380mPgSpC4mMfs3VhQ+0oWdHvH84jlBb0lPgoRz41Wav5nCp/IPjdH1M8Al2
ZTomc2RoRLPTTVxDkXmM9mZbxY4FQ6VoxB1wKmcPROdn7TU6B8wmuZVWM11Za12cVhrADKtILelz
zXlDEUtHFCYynUTnVZWaHnnZBnTqav09o1rYSaWle8skw8cjF5LoD8haEiaX4+5EbWbUuAutvEmj
ZdSmSfGY8eA8lJUsftLPm+fY6db8ntEjRG1elQPSrnVHdZiGFY83oF3DVLvWGrLbitEf3fpVP1UV
3XSjrYJNgQujuRckzPkk4uS6xRizc+8Ep6ULEUdOjyYH+0ECQipeTaQjnJ31CN9ufwLfOUTGcARS
epXmskGyo3hJshqbESiHMVqrqaaf6hlE/42+sV5gCPHG91l9hlQEzdGj274ozbpyW9P9noml2KuU
oJyu2g59HFPizeLNGZK+rTF7wRlImU2J6r/YloOS2CZadN8NLCUdpFHsemQwzMl7nvKaF/wLRx3i
CzloVGtOOKwc+kdo6nvmIUgKKicn8tb1pfraddN4NA2bXoVLXu4BOBqt/cHQbkk/R5vlZUOkTaS9
Snfsn9oWjnacWGo6OMNU/RIGmCVCb9ZLUeTu16AkKWQz+dKuJEHWrbwHaRWIbDiyjp+I9n533aJn
gyWnYzZh1odpz/HRZf7TAyp6E/ATibJfmHk+kPC6r8dhl2R6RC6K0spPxHsflIhUSqjmgDIEBipb
ExT171fLOAdY3jINF08oOjuRQMBlfKbS+926jDgQVysOIgR6dNV9x/1gJF76Osl1U3YXHdbmRCtR
6Aypv9aMav+u1fvjQpatbyJEIMsW2Az7w4W0hu5g5vfFo9TVy8Z6Ko232vCOEEQ/UQX+Ljz8jzTU
NxEGopM1+HY6utd//krMHFdliyx/bPN8jlOspbcFFJrDf/N9/A1ISPK6Z2GeACoReB+Eh2NpjJ2u
9+s9fUMCqlZVHkoytWIA8gy9zeozRsF2f/5P6Lhdz9QdxqouCBYsRe72tPzDf5zjlEvB5Rv3dZDX
dRyoMr31CSG96SCFfpk9t3kVpXwypPepVtX4/Un832sDWoSjyNOP8PbDd01adCY2eMT7xjtiq8cn
wIlQviTVfbXe1xno7eKLRCNRYhiEWHU1so4O9lNR5p9oSn8Xm28fhOLDAwSBr9/hbmz//B83wZAp
L2Wb1Zc2+2aQjSqfg5Fj8b05Pid5g4wh++Sp/SCg/eOKH+XAzMOKTBL6cQlMqAyjXVwTkbTrVfaz
lDgVlo5DFR3Zs9aOV3U3f8It+cN1/r9fGHUrUn7oqPqHX11Z+USHP60vRT+QvdY/bwYyi0YS/Dzi
bolS2+FWIcitc8+Ilp80zkB/f843u8+HB485hs5NZ7UBCgTX57d7npeDZUycty5U17cLzC0MZHRB
zPWX367PbkfXOchelmXAzOiEDsrs3YbzLezipSCBfSAQzZ8NKFqgeczhionX/+OhCPAgsJTx0iN4
//0DzgIHm2I2fsHVBwcLCiH2xN1k0zJsUOW4rQoHdyIsq7z65NZsK/Dv7yS3hvE+y7SJkfsjsHbs
RqO0i6q+lOiRYPaRkxtgw8yj2oF+/WyJH/54rS3nTy67bTN/u+y21P7jLVAcQ7IBVvYlgcLfaMde
vC7yh0ovThZgC35OEuSf4x29KESU2f7vVw/+XIh+/9Ifbrfe5i2arbq+aMTA8Oare8er6Q/XSIPc
+lW4KE6nlOQDmaEGoJB+owZ5r4T76FTeng0vxn16Dd6So5RzsrEc7RajQwHQv8ls0FCm6feOplA6
zpgvJdcY1vre762aoyQHriDbs1v6sRLzr7ZG+eMQrriNSln5QqNB60I6fNEgn6Y7fZstxMWu6zMy
DqD3NNUIDESVOIZ1m8VqakLL4oFJs3KP6x1WKWE06Ke+EEpIKq9+n5Qdmzx/DCUNDToVGl1z9knx
aNz+m4GtNtjAiCC1VxombkmhywgZ1XNso4HdJw7AH2UUYd+aB2yp76K3XxAvId6UUzRgEx1UewWP
b+vQMFVM06c+H+d9MZrfjDG98vz3klq0soOvrj2KnTGLQ7fyuksmC0RkGHQUxbVq7adFk9dN0Uct
84S98IjEHtOHv//wf+BrtrUISi/rPFYfz/z4nrEOrHTO3Oqiu/491Q7Rr/jL6NRp5yUlvEMh+qlR
7LjrwSJ/0FhArudyb1A9j4n50szaBc3GZyvkny8DsxwTOBHeLpfew4flyWqpnXKyqy5l/9NhJ+B3
sumxaMaXvogDKn5NvUziyQLgqYbDJ7fkz3eBHh2uCnBPeJ/4u9/fRJ1+sXAVNC5daM3VSrsztjRz
iIjKXJnELPqvwTeXVwxoSBu8obubqvWVHkB2XqEQRZBr3fMsg+lu6BUqrDydznbm27Eu4Yv9/bNa
fy5WfFYAG7bLAdam3/v7Z/URHDCCcNrLQCip+Jm33/wV5wPhA21wb9NMKYhw0GFkNru2h16pvw7k
FDlrcz0sd+ABSFMUoeW/NCU97ObXQkFQkQmxEPrUVJhK8EWk1vWi53tI8vdB8Yn1588zCFYPcPvO
9lt7HFd///h5kXZ4A1R3We3pKlHlfZnDj5fUHp8scP+y5UMhMQxMRuwqEOM+3CiZt8Zg0hW/YKgm
L4UC6ifNpeo4ad7PpVnquzywwQ24lKzMXJmj54v9yRH2X54rnzWMUAH8Ox7Amd+/LAiLWiaEb13y
/quSRNTUK82ifsccNajebL36ZJP/c4/nK7N/cox1OKBvYO5/7igagUYQQ7m5aRO4b7ZcCUaw1yoC
fJIdQYeaX2rijZgq4XUPJqrwvz+b//p1LWxC0AMN09xMbL9ffqbF3TfdhQ4U0mTBagr74CHHVb8T
Sj/ZaRPOxHn9/aof64TNIombGdfQ9kZwsP39qiNsYQaY200mLTcZq1Dzlv/+hPDbNf7zUv5jq869
pIOCMnUXm3xkqv5J2fvO+cqgDokYNt0gaoz8pObmkwfoX94W0iQtCpONfY5E7ffv1lkGMuLE544a
wZPwDRqi4stKn/jvt/BfKgOH8ofyHzMfIMmPVVCfMz80Cfa4jIZzNybNF60lCREtbZqNjwhZQt0L
nqZJnSZ7IDRm5QQ9bIZrsQvq7kGWxidP0rbg/n40+v3zbE/aP+53JbtaMZAZOJHdORTnC08OA8Wd
Ng6xLJ/+/u23c9afF/PwurP1IMT6cJMXmgVrPjporvL8pENNkPN0Wv36OOEr+68vZeBOc9zt16TF
8MHHlyvWP0XDlflS8eg69BvAxgRxWpi/0kR5n9zFP58eh6ux2cPNsWz7YwWtPDkbhZi2q3HY6sZY
9xriiz9ZdP586x3DILfHo7zBIfiRo5kF6OCmbBkvnTNEYz2/kGZPgLDPKkCK7zReo8H45LX485Xf
Lum7xvbSU7l/eOU1NXjVYnDJcpXmCeGddqX3mvz29x/rX68S2LAfgU36fxRtwES0GhHseLG65tII
+9Gysk/u3b8Uhg79B9NCb4rD+4+SnLGpjc5pHS9+/Wsw272RvAUmUGEqQGJKGB/azWVFElUE2ScP
x799u39e+cMrBgitTwlY52cbQf8aE31xEO6fPO//8gTSbSMOhP2IG/lxDwZa4vVMYp17ogGAbTuW
e4P8ur5aSa/85GDx51vMwQ2EHIF4huf+8WtphUBTAf3xMjseFOyJEWRm4fhTMmvDri/XT9bMD0sU
vVo74EfjJE3axZ+rBlgF14CMry7C8Ju91tTdYZ11Myor1UWBns7opEfr+u+P5B8XZf5lslA5oAJN
Hv0PD35SmRWantm7+HCY48QIqHdgvl4JR3rxwv09l1IrP3tIt//qPxZITOk6rZqN3omtTbc+7kJW
T+ekWnTtQvySPOmDUcbThLVhbg202mNq3Gkg4/+HsvPakRVLt+4TIbFg4W4jIGxGRnp3g/ZOgzcL
D0//D+o/0uneXerSueuSuioiA1h8Zs4xX+kn8fxRKZ9gNmXFthmy7G0hG9GXRrykW6Id8/ukxvhR
5K1xB7CHQmWq4lPlin+4OH/cDKuNnrvNo0w2oBRSGPz7+0MCQifPttTuR8991Ou6erRjtEJjFGs3
ul6Z/3Ae/cdlodaChQvfxKCtgnjy7x+nZ8OQO1XU3GO9CNJ1Y9K7pCm+QixH9/J/G8Gu80M+zYVw
Cs+UgdKf0MCaCgz7Y9vcT0VL7mkQAyscqrc2nP+hKfvj6f2fD2IUA5sSLoT4423FnmaGApQ293qR
+Q4kI1tdC+cfEIj/9CHrOfUvr3r2RpONc7K5t5OIsGzrMRscvCblP0xb/u5jpGD8ZsCipTJeL+G/
fEyYdyHyfSo4mzDw/G1qbjvxD1XiHy/Cv34u8KsoxoXpMkdav8K/fATAKTcaCrpIrANPhqduNN29
tazVpB2d8mRNlF/b2v9+Ivzth9o22Z0Uwdz3f5wIS8EExpATTxJ5StPS7F2oLLgiSc/cG9nBMh//
++f98dr4/3/k/36e9cet3taNTUo8n5f3wEiXx5m8u//+Cf/x7HJ7AyfirQ48iNr3j6bJshpmi2VY
3ZN5JiYDqeaXspyNc/zvH/O3P9y/fMwfR8SgImtxCj4mJJoibvdRs1fGfjZTH+MZIdX/ROD8uzOC
t5MOJwK8B3PYf787VGFXFsyi+r4t77LwqwhJ977B3ZX/06T3766QpXP0Ab7EGO798UFTCoousgru
iDVTL94Pxj/cAn93gf73A/4DsywxFrgDiX33EYI7o8g2MkEOJRsUTfIf7m6bK8/v8m8vH24Hzh+6
SfZAJDb98ec4+mTPYWGSFEMmGjICj2jXtOj9SY1Al5DZHUfeT7ckvCXndGCfiqkbxROQwY2lmtSv
cZgzxebfABbhHhvsP5jS23XbnWt5cpAm8B5ZS22DflviVo1K9ycRAP+q0XnHAKX8pF6+M01z7gHD
gk+clbL8PnbAHySmBcRwMDyiRfL+jsT1LIiR4wF6wJxL0bGKTWLBfSwcgj3GbtOgmESE+5w3/XYG
YuGjQa/3LOE/3a6JUVKLCrJc8lGhVRrRywTpBHaTCFNc3y0yt2QZ7W/PKfg7QTv5E+qzfZGBcSDs
ycC7msb3yzSfyqU4jG2nb138OhqyGqw0uAAcAIRwPfN4XDNR0yq2D9hzEnzbjWRjO0/YkhLZkfKH
I87IbJiJQpUQ4HApUeJ5OCIxambGFB5sK63vjCr/NItIBmhbnHcHjfbexGW9L1XcX2HAsuY2HLWV
IbDxQe8IMXELIyAsxzqR5zJs48ROA83urIfWHNqzXqNpJl+lvcEsWh+zEjmdkSh5ECKs3p0uavfW
2KuA/B+PkS2aEDc2HSKqe88n8UQLGrTZvmPi1gib4YMsZHtbWr34sXJyg0hSXfYzXkuYBrbB+mue
emzkkb6dZUO1vayqiaYOEYq5ZIkmQ5/4i4rgqcp5VJtem1AaKQy+nld2z6AApU8GNBkhQPimm5zM
5BsjKn6UAGbLjNU9Dj3ZkugJ7F2zpKBDSjweyLLASc08OSN5XR/J4GGhxSAQ6G5oB3OZmIdaIpJF
WtFcksx1T4C2u4PlASJDmkXQVWwLXOMKqVDv7EhaNt+jxUblZeD0HfrIOSodKWPUzXmQNvOXMZ5H
8KNDOT8pJ8RNHTNrr+N4uA3DOtxbaZiSe7xYByJJvhBJaCjLXS6KWyrfxr+U+3EOXqA2+nLvCJGS
BVl2x9bu6mCE0CWSmyE7JWqjEXOKl7RwNqjEjT06gehQtqM8sHbE147TCw1JbqIxHCW5TVn/04za
h5otJkWNE+5DpzFIry5YFrQ1bPVkdt4wVc72ps0L9PJJiVRiapZ9mzfORjdbgZ48wq6UxBrJj5V7
Nuqq23VWOm1KsGn7vk+m84jTc2fXgCG6WEWX1pHfmgeJuHc7aysUGsQhR10qM+eDbApWW7TI2xJ5
wy7XiCcNOzEdRVIQYBibyaXJ4uHYhiJ8CKMlWZNq6k0FEOTqzUjMvQUiDHpeICSkZP3SDGwnUmJF
zBDyBuBlBbpz071NuhicG5qxvRtbnza0GCSoqNsy5f6GF2LvFPK4rZtBy2yLkLFEVTdnbBgUy3p0
GbF+HcvQZU2DRJrJaXznQsjz48otXyKwuRuTfyT3s7d8Im/C3ZAuDuJI4t1BH6NHTUMkgtpo7Opq
tS7WZe2rXif/zMOqQLwnOt4J8RvQCgAOBfPsTMzRjc0/4nVYso0huiqIl6b+jDQk6hjgQYpIR2Om
2at521nOd0xFR8511+5RJscBQJV8a3ZA3ro0mxC42CPBvS7MtAFUftzpxC653WpGIyo5IZHVHyPV
P0bM1XfdKknv66U6xS7VzVBih7Kr5a/scBaCmQJx2s3hnViwtBI78Q5cmtygOcJY1ZLPnLQNYyMT
Uzkerg6YAiELcYy/MvXCMGgq5QV4Wk0iQV21K7QMLmZfyt9FOOlbhTpwmyjno0EdvZVJ9kXm/DfJ
uxkryfRrsLRXs+5hjkzmZ0nQ8651+AEkATobrs8nISdq4xjEHom+B1Nkpqm/9Ox7CyQUjwyjMlTN
WC3LTntqMmB0moJFnopY+KrQl02WYGGPUESjeiI6anZLcw8uFMOO4qU7SBmxqsX8W5K1lG2w97TP
/B95EvNkQvSeNBX2Iz1/TpwWdZyl8pehVZ/avOCWC3+xZCwf+14rCIHT1Yl0uegc0VMpdON4rfuE
J99ZfUgIL7VPGbmeX5TIdZHVjljDI/M0ehrCPaaFPrAi+1RGzrd0G8gnyNxvWsfDiT+22oYmWmeF
1k54MJgQRc1gbhO7TvcGCMhgSAv8ZDwvO5xE9kPai3GPWqO9AAPAj1/L9NQUnMFrQ3xDp535GUxC
1NvWD4dR7RPU6HDsaQX/C6gp8W8g7AZv3mN9nHYxzQ23+Ngze/4LueogXZYmjNc2XU7G0I/+0rbG
Y5Jp4sM2Q0KHEfyl+0RDDznqXvpCbjuveIPa7VOr8fxt8L0PFAwNv6k+RvfptBKpjAFJqseK3Kvc
X0R+dRtVCyxy3iJvkY5mWH5zB/o1amGoODK7kYbz5rTWu9X3L0QU80ow84R8+YoMa5syyhqoH2yb
EC0sqM0577Xozkqw5HjI2LddazLQmzJEXuOa8UT7VKC5S4Q0D2Gecg3myGpOZU2sIasYZPZWFF0N
LhqbSi/eOVk5BRNV4q7L0diVq7m1zDkDGNOQcc1Oeus4PQbBuCRVqyuX0+TIaQeFkbBbBKi3QyYR
KkQSGFMovwvFrrxFeXvSu64LII67byFObHATRXXIVzuuU+DQcjEk+WtOzlsLWwB1G7octGWL9bTM
Lr6AXqboxCIxPBQTrpKITOeLkBiLRy3/wWMzbeIUeWKr2w2oIS25LhW2tMIaQBuTqHOtq56HpTXb
6EbaIybSytbO87p0wZsd+bz4wse2y+U+slq57/RiCnIMHMju+vqlVIy7+0K5oDhNsdMQDe27Epnw
ttK6Bi7Z4F3xanAbz8r7BEZcbdxGE6Ddbe8OhJQbSH1EVzeBb49yCil4ZTFS7voFvHT3y0Ziiwgx
IxzeCpeCXk1fOPPJtsPhI0f9XigVPoV9hBWvV9M+K0XoR145g6RkJe+VC4dz6JILamlFv1+6OXrS
sfk9yJg34dxRTEGzHvw6GsKAQVT9JFcJcoZaLOg0ziAsy8gJJjPd2eng7hNXT/1UDYjZPRZjae8+
2mWLGTukloxHd4THvahvE+7cfkaSf8+dzb0g7G9dsjtXJaVt2yAP0HkLR5t8yCoYoYm1YwWuw2kN
5S5Jl8Kv56W56h1Qc05c/tZNnFfFOU1E96S8+Zfd6i1FUP+FLz66zJPZXIbG0P1MF1+TtV60icG8
XRtIREfX3XaYv7C6zfFhmuil2WQLyvi0RdVcdrcxm9yNVnKmul2y7OrGYrWIDnwnZzE9AnOFoRzz
MAIAex4Vgeysw35cgwDKErnHCULTFVeGb5T7pNh91nr8hK4X+fjEhI98knkPOt/ejti1Nvo09vsc
xPphSueMPbANhLqJpoC8yfw8J2EeAOxFKdlG+DZd6uHzbAl6iTTvTkmSqwdLFekBPV3ha2a53EBv
637xw897Y8iQb47zzBjT+WvWplp+gik/KwzRyPmz8AkzxbIfkeTuS9dCgh258JmoRMQGr3+DT6wU
z3DyZxAfSUboQeletMaNdtZCBWXWdneHj5zGQFdj9NGmNCG7rJnH+xqPV0PNOqh3JycNlUBqdIU1
umwXvrd96mqQZje49nXtYulN9YGYfL0dmYBtitaE0V5aQ6AICcDw01q83VXViHNbpK59bfENX8jn
g3RtS2dT4GE5Wh36aAPH3xYTIEXIYqPAL6UdeG5dHbIlsTeW0N7ztkN72qjq6NZINjIlaGjcImZZ
3ePdcAm6xEkSU2WHuZs027wzsyOzxjkYijS+E/WQoi4JG+cxToiIFY18HMidRjHC4pzD3r2zE2eF
wsHMUY0q2i3UPKd7Jxqqn2Ge6+6ppgI8moOW7BTWq2Oao9ohIjDyrR5IEesXqv5Jt7Zz3C4br4Vl
HEloPMwpC1hnFD+6nXmIuWvzmNbOKyHJPCyknYIVaJCSc55tyjh8z8OuJAhNGtCTjBR93noSIp3e
1HYa0z8x5qHBiy+qnfkP41gvnwpM3KnvgWOgvHc1vqrIKWaw9HFgWul8wSNJUrhIreXiivouU/l7
DzDrMNrIjje9iaBYy71mP7Ikf3QmvfGJCsHBaspiBwOUlwPoKaS/3JgoxuMX6gAmz5B6vmziWj4d
PRyghqbW3hKkAYZwym+hlSB3jRZLFFvPGULOBVG9dQWibKMkx9tJJ+dgLLG50ULs8NQcw9FIeuea
hQ3PerkiSAa74YSk2vGbdsahSsrhlcE3cAGrfY8c5xvSvrcxaEVO00ignGe42r6ZteqXN4c4mtiC
c13MmvBLbF5aEXewM0MN2YSJRppzYWtpSjtgDGF4jlhgo0Ni9BVVwI094sPRTdfcuEyjNjU9vgFX
n2IPuAdgxnEkgcKGeXCnt5O7YW5pBCJUOqjldCHNBR6I2zrMyU1n2TIXMfxUN7+9CKtdXcHNE1D0
NyUlnA934WuaMFpigYKw5C2mr88SZoduTruCBgMa1TBEvm5xT9q1ry3F9NgZjDdU0g2HxmITC/Ak
ItXdwmhSWC6MjKS/ZoXV79EN9x8gA90z4ZLaLVQFKEaj1e4KgJdvMcfNGTtO5qdTBkKJe8u4o9TF
6FPFUCK8qn+Ei/A9jHAx444kDdbry40RP/b5LnRxbNEQcV2MTJA/wtTFqymBlmWBXWCa/W1DAGgQ
I+H1jciwNqKraQTRh2dEXMcZf6brvUmI0mvA+1L+tpbocybT4zkyyurYWRpYTL2Yq4TQdyOvby0l
atAMcWf/QNGfcLRPpk/GcR7kOnKVug4RXwk4qUExt9Vt2xlfjUj0J6+h16PKoy2LMVtn4cABsNQY
yLLJ/ihtpzuYecXcxJFiM6QNnorKRKlQpiz5EeO/ePr86iTL2mvOUDHamjpPy7W908uQ9ANGhWNJ
2YqeE+9wRvB9A65zZzPa3jhN1+IIWu4ZaAxnPUJyFrrRdIV/08IFgJmZFHp8SGQYHVxVNg+x4TqP
/CnE/jrcmYmL8LAdP7Dta/4kMSXoVFEb9kAY4zritseskK99UifB3OXmRyr67sZcDZYbBcH3Z+ny
1u84Rs+DRLaXdy3+Wj18NUCJcEJrJawAbJodVA+/JHfl0Hrca7htfi9NNgT4Q/EuuCZn5+KNu9Rz
wmBs6t8T3vlnhk34PaM52rHkg2ggubDzPMuH0omfl3ScfCZAGJlNt8KDMcNpnwiYlnb/PRpOvq1F
Vh/ivpGcPVwzHeLKsZqt9sEayATHeuecYYvFt47Ml12REZiyQARj7kl0bSfW7l97B0VUXTNnolTt
yoYxn2SEEYU8mdYnL5Zvz4LO2KOj2soZi0iFTfEQ2UYY2KvaMEoSh1fnila03f6alLjinZJ3XYlN
ju9nx/BjDRVEuvcL7YnaaX3JM6lZ7a96VE9IYGKKrnbcGbIqbikLh9epxF1uNqRy0Tziu+eW2gEt
hXWa2XQFS21n7wuWi11ZDhQas1UEtDNAO/UZA0fd5emhI/39FDnGj6pnBLr1smxrZQF7kO5PXesK
FlmenWYisy/ID0tfdiOayigymwdV9BN9fE5WIUF0gKCISdy5Q9SDcw7bXV204cZMi98ssmIe1uYr
nnBXYugR5skuufH7RXyuJhYI61W1c8PQzjYt/NPvLLSqbdVa4lpgYgnAyjGZk4Pp9533mMFAuAEZ
Hp+YHjQno59G0Dduf+fkmYsbCxsXAhpCcrRYe8lhHd4Ppojvm9YsL17mOm9Q/phSOciE+HHra7Rg
68EZaR2k084+iCozAHZnBrah0XURm+1rUW9gHifB970jk+MMsaM5xLFQh1C08R1Ak9YvxQJDhstC
jtFonE0CgjaRHXGO68oKqhH3eRGmy75KPeNsYPaBdSFIwzHBIhLSWO3/Yumu6RhLufzS4t5hBFtP
9rEbZbxDvo5Fm3ptJ1r8SG2tjQcW+ZjP3ZjLkY8dMytpH8dJHtw6eVI21qS4avsglx0dGZliR5Q1
6tYDEXgyGNaeF+BAvFUaIX/YJ9bv5LW8EbQSnwWW+X3W4v6dkvQraqeRr88IWC7KXON/e2s3JW2I
U9KefHQTjKsUDYF0Mv0KjJHn28LbM0eeHhSV2R14OM0dsF8ZaKVRn9aknUcjJJN5WtzfTjlxv+ic
N0Auul1FmsJmIhPnKC1VcZao8qnV3NY34L7RuXvdVmQagS2G090kaUuaGqHYQdxPiuSoZfLTOvcA
3mn185J0cEeZTgBUtLswfORiCNo+4hO2JSlRGwdcWtDYqIdFa1sk3lvDif1nD9djMoCkNfr4zAtO
riNe44gmTL/GNYMJwwmHwzw4K+okwzpZCBQTEq9jUdMBWEzfv3ByxB5gAFV8xhFew5IYnx+mr0hK
3UZ6m7mf7IvZ1sOuLGTiV8oknwHaHbtPCVtEWsNDinvP14cQXK+XEQnO4cgdwC1+BUUUn9jcg9yL
umbrhjMBA7wwrUtvM5pbDPgfVSve0mZVGE3q21DZeAB4jbnQAo1HxHlZzAE7C9yuY13uTGHGF6Op
RtA2DgwxDw5howz5as+SPGk6rN6sPyxig8ByKyYA2Da7o1SIxrVxCoww7L/MwiMWBqgFrUja1d3J
9XBklyv9pNO75s0oDMygTUHvZOVbo3xb+Rdj+2hUkndEV1o/Lqf/jVOM76i/6xNQaxiVDJ6YZ74n
BQaGKYJzzQCh204N2+FcaQBcNMFBTA38njpYxI0CD3rfOenjIKqGpQGIN/Anzi5My/gw1sLYVjG6
MkjFxam1UWvw7FkxQurergAN9N659kT9bi1EdoMlbI3dLJPn3ovpUszxPa5XRp6cdHPLq0A+uswM
oI31eeJD611gwxWFBJRWEKCkp+HDRFtxa7kL9maG06p9TnBl9Lu0a7pn05D9Vm8TDxNxCxpUxaZ+
AvjjHie4Sa9ho7dEhhOjJe02PEYzVYXhxS8ha9lt6UZQgYXl7kND0w40OeERbpfwrTQan90KTDbE
+26rRW2+T/uRcZ43VCsjyvKVW/8u9PJ3VhVia+JDKIPJaTR1HugnmyAP+7vcBd3SuxDiABqndE6x
ESiczsx6s9+94HwcyC9j5iBZr2iDMn9Dqyp+OKf6ZWW/Bl76wRCtCm/KsodVBu1tRIc+dEmyb9CT
3C6aTYRTK5M98txk6+I2JcCkYdxVCNiYtmZ/LRnErHI0u5Mmq88wj9YR5UvzWqRnW+3E4/oH4J7w
eXHY9lnCDQCMibWc1DuiT0GtkEv6qJTkC4Vz7gtTib0tAEl1rJdwXYO3i2xBfTGVEFWM1Ns72GKW
aNA2c5o9C8FyTjYEIKW5az3Ab/89G+smBLdtJfERwOgFAMyAPge+WHnFRY6zOCxgVbetnnxDNSu3
hXN2hrsCV5cFDYaJp1HYlO9FHr4tg/QuRsHSZ+vMWvxTy7F/Som9/xBQGHxv7kyx8eQibrO08cwg
VF11pVrqb1wj+XDN9iWqdSiKOWScTgzMwhwNNuJUNVzgMtl6oJGeCMdDMiqBNFz7Wh/PsgJXwJx4
3FSJBvuL2LVNmTCh6EsyU1LRNbt07VBxILMzMQHfmAO0yCgm5Ytg5zHIBWN+pkb53iKjirYMwU2s
tuGyUE4ktkaDC6tEH/FeyxHCy1AbAyjRPtlhVccG0RaAjGc24MRWgf0UEW89CSymndi5qCR2znBR
3znvjb3DWmRrAu28wjVM/RD93RaMPMydNu8gGaDwWhtgicHU5CnXGnJxAUD1IJ+Kof0uHPoosuur
oGqp5UJhw2ofo+/JmeIAYv1SBqxC3hTH0pYljMW3NEBCuDqVCky1naFJmsWknvQvobXtue50mAjQ
qTdFsYZj8dbhvk3ML0JhXLYeujAfQFmV1MlLrbZzOX6YHFUk89bE0RXGL1cDHdgYtpoDOecMDqMl
LK5G5IoLm5zqYnGesCeyflf0xuc0smfYTBaUNcvD49GKGFAsCX11EWa06vm7HkUKzmXqnRhC/+7i
fmQaTCqEm5Yq5Fqiz/HzbugelaczuQ2zBn8/AJgkx3ZjOVEMGjrqr2XR/IIbaQRSeWiZU17cVHXE
ysGBGiBdOc3MWqZ/lQU80dF1iovWN0V9LoysuOjslhysKt0EGGtIoUVzObR0gWke6cWtOeXGtWaq
v+Uho3LU++55FC01eqpNQeLVK2jVeOFxYm9tjEPQW1Z6WhwvO9n6Wnw3XAL2rDTTRqR2Kspiv/G6
btcMTnNghQNbXpXxjgokP2qVZ3D8lfrGY9Duh6n1Jsr8Bb2oe3JC0tGWJDQOMO+tgzcZVHNhN7k7
lpfzw2AiGe2c0TzaK95rbNvippoaiDlk1/nI8oggM6AYTFJqwYIBIGjbwcYo5LlnIpCmwLW8j6pd
qZCZYDOgG1GAYAqAskYSH70vByfjpvtYNHHj66HdgNzRs+jSACVkW+MYG9bsUOza8I4TRcKMD8XJ
Fnl2GDqZHFZqFq3OwmI/9WgXYPUG2QTzDXNNvR1nRloSSCovVgQIWH8aNpJOcRgs0MGJjfFnYqi7
I40QrkUKWRErKJ1nVhcU0N3EriPKtpNQ7XnCLnfWrcT4RZzhuGmGUOzHBjc/HKPqAPYmvxdUavso
7e8zAlX2qa2Aw8pcXLp0dYCQnOmDJVrOa1TYybat+ig1bFOVG4L2b5LmI06SOoiAWm8lNel28Yg7
KipeBJBiM9DR+vBoDqxnnBFcJEBQFEZh1wZWuay6GTK77oRF4gIjwgaOD1x1L1uWg+dFdjAMMt6P
+cjieXld1NAcwPhWgTPI/gEby8zyCCN0qvr8YAKxuqmNpj7PogagYg7qvrZSkDxq7in3Fna0Kkqv
bTM+SkrQgzaZTMg6TRK0se6spf7L8pr2Mkt8WqXT2cd2NubHeugZPVFhbB2qmhIaADGtxbWJbTcg
0+kryezxLRpLO97M9swRlHEo1GP0VQyzvcvcJKSPHjNW3Tr/wrACQMpR3tNaRL86yyz3RD3AJO+y
NYtZpYSxOsNtaUBkjI0F/HcZKhShkXeC+u6d9BkecZSlNeaB4nHu6wx0KO/lpc3mPWNWUhjB7N41
WT1eSlFkB8d1+7VO1LZwtBmjtOymnDnL1x0qlfJcwZ8b53hjp9ZzXvdr0mXenGq7XTMWlE4fPODo
sjuIOaF3bEk73WrJON2S7lqByVs5faZXAfL2frRcfDZ0J2ytPy3EGMc1o+x1NGV2P8zzuNWbqA9M
3sLXknFxkA0sfA0rKk+pl1knQAvJPi2y51Q6OS2p0M+tZUz8AB0U8zIjkpQFDtsnFLL2iECXZdZ8
NKwwes2i+avs1Dv+vHgrOMu3RdUyPhtqagEpaQI1mMYr4BO1i6NfI3K69p6TtbvKWowNtGjDTziF
SIRrsaPPM2tze3oGD4U60otJM2WjejvaYQG7TmgvkN6PyLpvZ6LFdmwHbsmZcXfLYH0MRhf71syr
1hXc4qAe4huPq7qnYxO3HgSPe4Tw2VZODOkcD0hh2OfuF/McAcjHqVgfZR46Ebc5zmSh+eZsfTRU
dwfE6ohMyDJngjCZm5JIgF3sWYJHwfxwU/Z9aOcVAKe1S1P62yLH5MYrw/5Ee4M9ihV5ssGbNqLp
Yk6QYODZCllyu9SpeU96QnYRNeCcJcZtuMSxCkRSk57C6P1qrCsEr6RPlGhtN5ZN5kg+yOLejmwX
m/v4OjI33XGTxeRur6hy0VqHJfRYytua/Al1568HgX+fnmMbeiluUUf7om9x2LrU797UY5Ib+/6S
cWwfUo0/JzKZBdWtfEFeEK8Ox+WwAOwi7bK4d8ele7X5ar6XsiETuhGeNfJQ/KyL31H3AE+T6CeH
xPFFFI9PYeU4VxXzhFoZY6YUvfyx7pxl19oLoqnhpQrZLaYj9HTR9MlmQLPtMwcLt24zFIEXi+5o
9Hl31+tht2+zpHwia9f0oU8bWxFZBJDAyyi3oRrtD8vQ28PgzuZbJObuWavdCL5NRboI6xOSP42c
wR7ioW1LcxW4MRPDWfUKBPHgrmjx7KFhmfMwDANuRcZScEpXjpTILqat2l+qtMobJlRE6zlO+DQz
KdvYaoQXE5UMZpOQXSersQv8df0za116HnyYv5cuVG+5cJfDFKfOzoxpThs2kZUmt5WHcEuVUGnS
764aX4lGfoLQD9J2le1MOZPBxg1dBGr2+NIIYlmAppQ71bJQpEFicwEl42qlY/Nb79TwInR6n5R+
F5be3Ae0KmgLJtYEWWsnV9rFCKpmTwJyNkaHOCtG33N6EUQemoTCdb+8sWqfRG9+g0FI8Qp1zn4y
zHQrhArvPSyUG9ZC4j6lMtt0NtsMqKswrw0qHpTsQM3YXRyEWbPa14b0aobjsCWcA5pS0aT9ZgCQ
+IY4ytglg/PstrbxYMraONB6odmxM8UBX/Nmca3wJkzVQl9QkGUXh48JtJ4z68PiubMQW5Szm98I
+4RWqoloadNXaLrOtubHQVpG+yNddGZsK/QHM/tAd89g5z7srpQC24aHVWf4nGTGJUMDML6kxU4g
MmKneCGrexDpbbjM0L/ukvwG9IdunBnYbCoGBln0BbuRV6VH5QeLbl3xu4SpPKNy3Fl2c5D2Ezxo
WP7Cz6zHWpwti6nkNYpPbnIAn5aw9tEBS3nuwVJUeDcAZ2EmUyWX9D9EVyZvEk66qfHzHpb8YBdf
nnNP37VJdFqH9sZq9mKhF9LPZPmCfgmS5iC0i8ZMC7S2c1/pz2b2tJTXONm3DnM+6zhXLYu172I8
5IyjWm1rtGyrqpuZ+VJyFNPdun/u2TTmQ8eGhMkcr7am++lhj8biu9V8QHlNfzMVXz2GaiO8ZdYv
igZqPPhpDw1L3Oyi6imSb5q6EXV6tFhe2/LeUd7O7rWbKlw1N1VQ88uDRPOJ5zmTgDy1XzMDDIvw
cqaUG318mZlRtVEwDqgN6IxMSi9m3Pl4EClJjWc3Tg9K5r4lD3p+X9ZPJU9OQ6d9cTum/YBxhi73
a/OGjd/W7Vy/Gr7Wq2bHPwu69JJoSXuBVxtY7rVqXnXOy6jOTpmxH8UZhvaxyEEE0UVzMPT6ZxqT
xIJClSxdZ/ZIBn8MI3yQPQPW6YsDaFOQ2d4zlZP1qRl570CrzGCh6eVLZR9tRhGEy2ySkCBP8xSj
P+KO4T3i862zeKfEnUaylHyPqrtcHLv4a0Ux4lTcjhY/4EUzYLBfvGJdhb0zZBmde48ggRbxpfMp
xdM8veCn3LDraOUldPf1mqpe0XPsoeumqGkKK+jEV85WteCtCuIvWTTA/5cqvE0kuHkUXNnF5T1u
g3uXra52Ff0uuEoUYUWlNSxxB/kcw2U9Muf9ZWRGduu6PFcLnVV2GUlOc4mu4GjvmgmBlLxzLY0E
ZXLMcsKsEHnBEbRvQkMRQ07gS37InTXYNdnHdXIYBBRsOC0Id1kurRaF6WICZ5eceN7zoDh4PZZs
OSPVcCOHZ9B8PrCXraIaJPsrYbU8YlFF4HqYowRP9OPE2q242ICop1QGVvuWaq/4Uxq2va55yYDP
eNm8bburNT3r3oMK9ymyzKX+YVK515oXfXkwvGeU5Ev+MwJsZYFVwYKFYXHQhxSN2n4lARsWrMb5
PVHPCRkog34Io+loj/o2M5ytqrDfe5ApGd9TLLBLOM6IcAjBJWsLvU/52IqX1vQrXTtQ2x4rY8XP
gtpNviXg0Jw1S8V3YtCwqQdSVe3fk/3/SDqv5UaVLQw/EVVNauBWCGXLcrbnhnIkpybz9Odjn9sp
14zGgu61/sjXl14Wvq0+OdYRmM4c+mjRWa61GxqjrTG+TtgUPO+HLgtu35sjf5AE+hGi2TXXQafI
ZTH2vcXvjeN2hpY/rtpIi86I+M6bdSYSDkSeARamrZZTVdpqrwOiNJo5Nm74kNm3Kc4OmfnPQCY+
l8RvoXCI6n/VgOdjeB7V/XoTToCIqLO2uYYsoN54xDanORNpoSNXeaa3SbAlEvpazncWrSsmRqsp
fLMJvU3j8BQSKkZDb5f8OBrxw2agpeeGsH3Xxq873HRKigYFLQ51xMjKud9sx2o5K3LnZ5pDYnsb
ma9lRTUgv5GJhQd5QCXJWtxBevKFPcuoBeC4Es5lkQMQuf86YxWnTtds7raFFn61Q70FZSbW/U7O
R61468dvWxzmYq8zNGXeqfQ+K/tGqoCfEKWVmRVH9EmxI5b2viRXfSTbPtOJEnjgWk2yPQhjTgnr
5HwvnLlj862yZ8e+xIhe7Poj6j9QlgU2EgL0DAgxr0uKvv0wanfudCCmonN5H249SfbFu1Z9NKA2
tcV+63xq7VO01hgku6LYG+lrO3w7Zb2fEd6iPGBCeLKIpm5QHZZaTwUY9fXoYFTxaUU3p619+FmY
GqJBntr6jYDcgvYTAAcS1NDnLSR10kYQDl+1fVtLRjztYMvHfPqDBqnaH1S3B7L62J2LjTB+iplG
FW8/N5e04fLkFO+IgnMQL5rpfimeexe17HIv7Ru324552icoJfxrgEv+qMX0Jdieti+j13R4EPN7
gVBE784aM1bkeB1R+BY9yXnCiSQJIEsRMwXkw3ennJzzPd8+DdN6RSOiKeNzY+a3Ea8lX3y8Y37x
5fgwjOgIe0DC4qp7QJApxtbXZKQux/52pt8WDUpKc5k9kYC2RGvCesDD4M/prwYD4RKD3qG4HmNr
i650trU96CKxvm8ozAIZLleSuveFYK2iqgFeO6C/eOehfMpl/zHr5q6NjoX7DmHAKp3vCvstDn/l
tfMoKSsO7ad7bLp7WfMHZ3blzVDsO7g5vE7HMT7KAb1hJTbxcll1PRRim5yqWcGZsR4Q1k/BPUU3
3zaMb06B05RyhurRJbC2zviSPzjEPMo5aHYos3wraTjjbCHf3feWj8h+avtL6v2SK5oPp2i60PKx
kd3d+qbBTfMSHUnvbY1rUj+GBoQ87dIUFvC3/VZ5MDPlgZOM7ZcHGgaLwtWjfLUGwCWfaXZXoz0g
Q2WRQY+Rzr4axv2sH1XLKisO1uTsBq4N0z3pGoREu7PSq4QkGZcHpKqo1a+zepzHT0fnifnIk39a
TP0iKaGCfO1au+ubLRKAQKEKEsPH6JyX6ia1nwqKsI4vY0IvzSe4j1bSPpofi+ZZmIgwP4VzltZj
OL4Q+F1Fx8XeqfhcFI/FsiemwLeKqwcyW433eXqz0N8m3b886XgIzrb7QlDpxC2WRLhYXmzjOUpv
/XAREd2NSKa691SeyJfpF5d5JUhwu/OEbjL56BnXyXiogdUHm/fxfdHvvT5gkUM78s19BOu9NbnM
ZPg7SeKoy4tLf5idEy4qcuJp9h57vtU9xJkeJAYZ4KmFTGInG/wzqKRCLmexxvffFUTXR9Wxdx5T
MV4G41/Uh/vc8MCqyfhXVxYaXzqKtYe+UiiMSeyxKNNrUgeM6QzMgNclM4EUNJWxlcRXUn03Dhew
Wz4uAzJa94WCOk679DQREpm33wla6oKOz7k8FvpvPDibxnhLOQAMkWImT33Q54IBfoJXjMbffo63
WjKTBzDfp21BpBAQrs41x38f9CyrTnn0DjO6773b2p5J8vVuWXskGDomJ3BqtNTyyZBUmo7tYx+R
l7lYHDTRVoUfk42af3wJ67s8tH2tgb4HrVrsv6Ettkv8NNafNKXWZL3WKUdCBYKptG0iYAHsG6vf
pavpDrK4tKJiE2oop/m9jzR1eQZyRcmh1xsvtGkGfZUT5Rh9WyasVfrbDFSN2mj5UdRwKdLM2J8G
XLLw3By7pFyCN5f8lSXylpCmLAf8KFVPw/Bu1XvZ3ZMJiRKDQzvcqfLHhG1XXgL/+Ve5geytPS3s
L8hk2MWbY+z0u0H/aRoCDz3qPNbcr75QxxoEVODa2Rirwld719LpWJH0i+5kRfWjPxXS73bQkbtp
JIDPE3dZ/DwbC2H5KgD7u7RdkwYTJ/gYbjtpvhpZ87kISYFp61vmT1P8xbZztkmGjcjwKfL3USUs
5wjfoABhnJeBso1brXHpxq+J9xIbetCTDV4sXxPqkPC5nP+8hsB+/Df6R09jUs9HjQ/Wcixxvsxs
iLn8F9F9pLbpIg6DM1x6+Tw2OwmdywxMIdZGhxhm2xHqh+KXvvm0zYeGrrzKhKg5N9Uu1+97Zz/I
o+3oxLlu8WUEaCj8jvlQlsm+p71mRN5niIdOnXvrrCDHZfxTmLY/AR132tGAJq0BcVP9xXHuBk3f
I/7cCPYoomr8FPEja+aqD/CTdRsDtOlfJ4KdZd9tzPxhcn9I5/9ayJS1CssvrGtlPiNc3STVBObz
y/luhVelnXXnWKT7PqNdh88GeW4vj57919OHBvqfq10Rv41O6C8jJxHGpJPG4wNTQMzvBfLZtH/L
qEYt+gxPkiB4Q2lG4lOa/4npTjTPNnrV8qKnPJUpT7K4yhrJ10GtYcHuuW7Ze+zLUPyZUm4jQn0V
WFXyLHs4JTJV6+YWypdstP1hvnZNCOnPSPamo/qaCRhyANhZ+HgA2vDOSXjtyqdieNWaJ1c9jvN+
wEldukjxiUBQJzvnB+qbaj8MthfLO7eJOFZAJdnM9EOOfpG/0mN1PyXXWjtjFaS88DF3zoV8T8lG
XebOdyRFSaTex+NJEPe96JDy2PJMgNWCdTpmphPp34AKte4PEdVeVMwkFSsuN3dZ/nhEy1ItuE/0
PQUkJrKfJr2ifNo2KTUoUX3ok9ehmjE4ULObfyfjp9fxP0R7oJnvpfHVqGEfm/PWFEdCUlF28Rwv
bv/QaxR0EW4pK2QbeRx0Cjc39doLsdmywYlhUdeTjV8Wor5ZZES19Rd8XieghnCDxe+VmF1/4ZRG
W52dQg9cX3OvGAn9JSsveTVDluN+BOohADmZA2NoTy0ZgPw+HMXCk2GpstTNJDWq17W/0GqCIiQi
pLH8LBJ/Lt3SuTEFmiU+vAg7EThs6fX+wAGLvOLkdPOhI5NZrBnjJOojk+/adp8ZAqH08q2Hxj2M
hV8ihbUGb2+2HTWFa3rusG1K69DMvOzOPB7dKnrvp+odNufgLVTsSnGpKhqLKJgFCdvIOb+BZQbm
MJ3A9z9shkPpDScCYh/oGtmO47xLarr9DKciIU4GbiiOnatdiiw6x6a2K6H+NzAZv0qTu76YHqNZ
wOJDVI2Gv9jtseWtSTw8+4X5gf6FOYJ0Z25itcEZ4hP79RSb5lZX4q40m39T5srAqIge8XLvpHPZ
ovmmodjcNJoZLJ7m+faYYfj7m4uHrn2S1sB4vJQbw1s3ufwdWug2JtlOn3ANOPNpWaIDmrhb7sEP
md6+VBSLokRu9fauLKD1Shj6Xh2mMLwZyUB4E9GN/dJee0oRSm2gEK/choLscYBlCsbOLifzymfe
0BXeTSSClZH9ZtTdZuDC7DID7x/qHCM6m1FOMnD6opOvNxnLS7u0gcfPCOSR/Rz53pQGFgdHQ/PJ
Mi/IdMimjqgFJxhNs/VLWxUHs+U9RVM5UvmkXAepVvbRaO4hq8Y7pU9+ZY8vLVUSsJmUnVFj94q6
/yDV9EhG8ts49CcrC7fmQuonJe4bgpZYedadFiRxR1MbAmtY1LlCy2vdi/6nD+29Z2hEzjrnWNhU
VJosuIxHPTWU9fKg2dy9kre3m5dznDO5Z7jiOqnfTDEE8r/ccrI/rXaLxsyPY3Vo2o6c9m7fi4ms
biocYPZogzo6RrWVGALNbH1/+OzcyAibfz2qH0bdOVEltSXy7SorprXBGJ8GAKTOqXeRBh4nQH0m
e9rmAPDAUr9i9h5pD4WqHmgaZH77VRXft1sEtc0Vhby2MZCemYyPdJ5RfWeFc2BPFsoahB9jlx6z
Md96Kj8KUeL3TPfNVH7AJudUBsYohGttpxQ0zKo8NMr5Ai8BKDJORIqGO+hiSi7J74jTSIDdUREQ
chtIdlJDJufMHQnhjvbhMFEQ6FEvDBCRT/W5ijjL3eXFQvo6dAzDjeYp2h2gvoa1GcwDCRRCnREX
HbNZI1GRUmEvZhmhCbJajsiGelY6Gquk+UR/xJaI9nvi0Wmox4pQqOit4eGdZ7IY9f6hNB3yPi16
mzU9fTK712xgw2sxmOsSryC/To6Mpn6yu+wjnWVgIVtBHHmYiogcf0aqvmaewyKKDLJEelZsabv1
Qz2/KJiwuuNIZuzh8Ui5P5q+vp/RTrYxL4Ve+i5aB2SsmLnRgi+c8mFCuD9vQt0wYLDc2Co+lSGF
g2G9LSs4bWwO1DAgjKx9VXERkZGI5Bpcvg5i5R4MwFVyX4N0mAh4dzZGZu4dt9gadnllvjzh+2XL
YiCmmDsigM818LQriW0I7yXpy35SgoVZ9PHADSAySCvfzvFmdc3JS4dNte5rMaVhhd4eLMZd1Rd/
dovnrjCXd32Eahvmu4GtcAGSrR1kzy4R1OiN3Y6sYzp7OVqj57LPQPUM/H5GjOrMc1HbNiAr1bll
GaRWgt71ccfJcDQR182t2hoo9Lwxf6379NRPqfBRzd4vcUiHgVU8VjZiRdQTbIWY2FKrfG8xprGr
wbGYKGNTOprRxN41Lh80RzzFXQI1y0i21tHFexxawZjC+i58i4CiWJW24dr3uyCMC51NL11UBLSR
5BI3GTVZI7JwBzg+q03wkhZ/Z0fDBl75Ec4clRdfzlp6uIRBTc5fvoyUyGs2mEZabCVe5VoJrl0s
orG7Ra7lR9O6q9PoXJYX4eI71jlZqrZEqWRQhSd/TEwm/pxZ9NND/AsX/TRXqaAFI5eY+Nv2t2IC
r/m82gJrL+vzJFUQLiIwgfZq3bzTgf0bzBubaGjpOVHGubSWZzM1D2i897XRPhEM/AAjTH8eHuVJ
7nstmLwKPDQdDzFNblEn9xintljKAki5B0Fx/QgH6WISJM7nwSm0j3pEKerC+umCqtsUP4aMYY29
LaVVvsUMF/fao0eDtjWWx46JnRYYGljsqT/ldD22CvOz4ey96cvi9hpq/mty4DfqsIhUQ8Gcj+uB
P9WJXUg6RmErWhC/W98zaX8o7j959jhgcRNbaJA7p3vPbXtn5un9CDjXTTGEcInXKzonqtlj74fe
6Xw5ZfeWVR31HmdcNewNmT7iBgcLhZmFtD8KaRx1y/trZEJFVoYNJy6fKkKKV3rdFABwsv8k0ubS
14RJh9at0rstfno+ZFvQ0oPS0OQ8sp33WQOD71rnyujxMSIj9EOtecj7aYIR4u8rDTgl7y2rw8vS
Y1QbOxSVcfTsldNdl/d4CBH/23VXbnocDIizqj3oMoxGgmGQqqckhV3gbrCwKKK+XrkUyq4H1PnT
WNG8NH8YKR1y7oCWx3aI4cTKbfhJ3jNBd+JUxi0sQFiTz2Aj6lZwq0HcTaToI1oLWU5pxTmsss3Z
ae9odtsTgnZ2+rk/wK79uJO5s5P0MgEw4kAJ6ki+iWjY9aGyruNYgRy6ZFtUHisNFTjQyaF0dH8g
Wddp3G20rozFzBqPO5Xm8TepWlqfbV/Z7gal2dGsk7/KdH89Wm4VacE1ZRCWha3BKk+jIgiD7tzJ
oAc2yg+rEIaxdzu7KM9WDAhISYLD6IYCMpmWjWlTWGuCv1calzZQWAc+Ga33oYbzJmFVtdSM7oh+
uiaLmeZoo0glIRpFEwVoGnaTQVleTdcKrP1uyKFdWxzm5aSqoxVbvkHEQjPZzN0W6AoZCosJJN4N
eycv0Vj2aM/T0iqCnkiVR23GsE8dkHutakkycZpxNpviAfnfc50XivInd2WJBuNBd6uaZuql6PZF
EmPuHHL3O23dL6GEx6+rgYLQiTN8XUxYLMO+cOKa4Zv0jOxMnE++H7FxbUc8ZIGUCIVMEpIPoVMW
9L5XGeWSZn5fSRRgSIhIrqYm0+2OytChC6xZY+Gx3/uB/t5Jxd9L1vZ7nIYJLvJSUhKhMio94vDe
1XXcntES81ybsYHyDhzPIL5CuK91rYx3HP7uzbDmgkpV4MkdvkOTRZ+WIb0EbciGMD0Nhn2qPSIy
LIWzmn42nJeUwhzwuhR3DQkh+3ax8LvVDV1bMuuCJnNQNbXI9Cb6qLgazAXtEJXOGNXau8L4dXQP
lW1KL5TpOsYnTTsItgbE8VFNxECdRuGpTdjri6yfcKZ6BswTlupHRGm0YCsTuZIREq1KqH76jGMf
vZdLE0zOKA90rHsmyS4Gdp2HlFwOl1CTaLyNdeJ8y8Imu2Tuiwc1ueELn6G+6LYVWut8ayN1mp8g
/XdRRM2MMztkPrSewuVtwmOTMVN8U8ux7PqUb07k5HlgTPrsyW6OkEW1gDoD6QM4KbdpbqOCZ6Ki
GXOY4wdn6aq/bOlYcZOqZAm1DOkhwnZIHvE7XHz3VMPWh7EXT8ql18eSOkCLrd8Vdh7uLXeAHieL
5I2YG+7bzsVvbJO5cvOS2sF713m7RY36O9Sz99yXIeSHXWVoIfFznlWrhl1k1NZZeLJ/6VoDCtgr
liM7JM4eOc0PaaYtf2Wb5+8CgSTF0tNwKGFLiVWVCe9HSvO6qSKTyXw0tR/ZIt73tP7ZjAxoFo/a
CT3DmdsnLBc4DP578KmmZrwEtWkwMTeCf7gevzOBWXLNZzuYs/mUuI2xt0cUJAwwdaadUKsI0OkW
xNqOCo4qHVQYQDB/xUyL4DNaSnuHZi65oIsxtoYBR1HjTmUoK7vpSC0Lsg/Z93CAlU3HDdMJV2L1
IirBjDponNT0VC1ik6eW2lspJnhkjK2FJMTu9tXK89Sj53x5iaJWChvYsEHcij8xI0mZ/3WyzWt7
As2IGKuT2PV1GodAbDmASkLwnvgnOKAMKPBKFP3V6EXEMTqtZLSMsNmBLuzbIfklyj5B4DyCDZWZ
h2+hgQCLSYqC76gpUckrPo1uti5p0lQG5cXMvdsSADHHCGxd8NA07ed7TV0h6fAE9cl4n+g0uloJ
6f2pw3jhePWhrrJvM1yei2zC0nI3JPLmxmRKYtAkpcObZqR+SGsOkao4zI36KWWYGinj5jAtVk+0
HdrlQzaZLtdSWaOvp7rlSF/QGjWh2y/a1INp0uKzs9cS2Sz0sIm0cr51TlEf22pwEeqCM2wnQ/sY
PPbYniH4PZv1CtulMRzHF9IE4mHHR1fHpF0aDgDQV8bCvtoWqVPTzZRHP6YX/WNIWe70qazec9Ah
a36J8hrEG+aErI2QfAPs5pGPAZUjrgjDPyWa/FH0bvjbzVKPYMXD5OiE7n3ITfg0jpY6Wxq6wkKj
2Ii8SI8TZT018kUPJpv21ZBIMOZay8WPmqt2OJL+BrUfWeAhjD40KIt49HTS2xk6glbl5Bpgfa0P
Jt4in2RtANaZqnV0x42g9hntOH5yA7Ej6JVfLlG842uNjlrSwAqJAVN5meHwWzTdPo/EOyB7Yl24
5Oq9UO87HCTbkcSyu8ZCSGwwpCF2hqEdiHHX5ESxcacxOctmedcW+G5r1EyeCfvfPPG0dEYSDMQr
IYtlcyH6PQTL1ygrVeBctdn+G9e0EpLKWn+gfujQeRoMpJE2uzEucEMKqmU/R71g/EZ21VHFTh9E
zniHiYJBHacfVQWCPKs4lBhzUfzw4otshz6WV6gv8BXBdSO6pooa1ArijEYbKqoFu0zBpBxpzufi
sGjnoqdAL7OzTaSDNphuiCek7/LSr5OZ5CKBxyL0cOOitWv8NlYR4gX5EGEdocKgRjPRqy7cAHDR
KSzyMFTbYanv6rH7FeR8D4+S0QwZQpje1Gjmx1bh01P4lixg9PjqJe1E/YTmhS+RZox/BRc6cWCm
8VW6zg94lhfUVNNCBGdl5nsh9J8XDafB+bJdicigaAh+FJqhIbEl2Jx7vXgrG9t4wOnQvxMQhAt3
FcqPrvGv66rUDJJ81DmtO1LJIhLPjtAG3RHaJeP3maprs6ofUwO0ymHJCZwuK3Z5xF2MVwvbstV6
tyY3UDK2+jnPpnZ1JNVoLJMG9EZquG3q/N1dciJ73PqTFbZHnBRlNa8/88mg6GHyoQeIaHLTOLsj
uIBJRORoHWxrvq8X+Rf2yTrl2tM3It+fekYFNTXOvSe16S6MQ5y9usfK5Ihm6AIi4iwutFq2PCA4
r8CrQPinSVZ7Y9FH9xgrHM7hFNYn8luIo5+94oat0r4UvUu6y+iNMUQoJufXAjFsQAIAIAItYNqd
ESOAdEdq5wgagifGN+GngvyCSyVl6j0kkQdpTXUqb50E7ddgSiQ5LdHkfTQUWm8JrpA7207uIyDu
ptf9yHgPO3YKEJewogRnpHb+N8vtR2WPj43VgxTWw80ctUupsuY1DOn5DbsGdKAfTO6+tIcHaYef
wmgF5LH1MnaUv5VO8UpnSUxReNS/2JNH8omYQG1NLOsUtT3MdfWIyeo5d3FSWdgoucs5TTdL07x1
ZGJei5QZ0KLEe8uDqXaZVY0fwnALgVsZT+V+wTdY3Is6f22i1TI2O9Ba5ajpDvJ3ShDJUCr8pl/g
CVzuDBegYlMM3V9eFr+CWnGwKZRC0oaNbkio4pVJo37wa1Mjm0HwoIZ7PQn7QLqOha7fZOgeO4sK
DWZTv2koZpdJ/88YCjoR2sy9m7torWjx0DFYKbFuKgZHnNmWfGK8yFRrTePQmxUq/mTwKn07pYWp
Q7daFEy6aftHyV4R5BkzTr6gvc4X5zsBmNuVVfJR1yU2kplFqM61ZZOS2uL3Mx3kKR5PWAxCMALq
u4vvuhDFJwFqq547A6QMLAVz5kQOanxp1ZzcBoWhG7N36kfqQHWWfA61hfS19Bl0gwWUewxlQisj
CIB4aA6rHSfbhbEGvJq6k36s0nLk/Q91BIdqDonYidCKv7KHyKOqaxInKFBlkK2mMtDlEO8z7OkE
JC7WctOjsf+mtd7KAs3V3sZZfhUZpC+pcuWOlH6ypJzB/h3MvKc73Bjvx6EdXm3dQwAtKXxO1hTR
IiO6mXWxfYbJfRYYJ7d5qDlUThvdrslh9Bm/Y7wO4tWMqTg6oCGxgtlyf+nlhbvrBodUDBZpRKAO
a5y9YAvO3bm4b2eguIZSeX7IZosyochtDsm7OGsfFoXVj2nOYDTLGuuhiEvoiWIW8KVMTxuKQckC
wJcBG8V3Eg9IkZK2c4BTmpdZju6DRq3RboiH4kyptBEw2jTAnlRSuDblGxvHir1dE3rqN1tT21Cg
MDIOjnbrCZr6USk/qC08xBTy2Vu0qm7QukAHU+8AE4du+SWtxdpqhehYTER/4U2r/NzigSM5azxI
REp3gyebY+Im7jFXCqzcSvG1jh1eT5TtEB9Tea9GTphiAHADujRXEBnbkfqvb5dIgod0PT+IgBre
CbqhYtPp7WtVGs1HJtr21Cgve2gpHL8zzCF9E47t4e1dm6azZN55BNCKIKSpFBOKmk+WLb4XdGoa
sXAbUVHIQGmudhzwnx+syOgDG4zMTx2zPgCUIFkwBGe5ywcKY9M4jWUiP3tBAutsJyPugI6gfi19
yf4v7kIkiH8BDx8lOn0wJRpIm6eHO33Qf6nvfZczLnyRivmfC4BzNifs3HDx1YnSjOxpEajqRD5N
F7TcsvMxpUA7t8XzYiekwUiQSktDSKbJ9Ku2qC+1mLo2FA1bf05n8zoyR/s0As6P2LcMf4Ku2uAs
0zfQ+SCtxSnx5jVQSKv9KUvkztKF21PkaHRB23PoxhOzWRdiH2qjWt+5k6dvhYBg7du5JjABJMtG
2VLYXcCLT/hHWDtn5ejG32jgeG6nnu2oS7RllzCA/2SkM92oSkazFjfM/wT5XPpJp+LY+iW9jNLV
uIOnYsj1GBsySQbbUIa7ySEuc6ob7al2MnubyQmjTGiW9OqNhnQ/ZV/Hr4wa3vtocIGnIrHVAZPk
+KYKK91XmGmw/OEuBhBqqrfFwSxWIpTYtgSW7vpBl3+JfLSq7BBKe3xocqIkd0UESVh7EReFMatT
Y2opUQFCw33JuE3GWv5ujQ3RERW+CWDGOXmj9mtmA8EV6aNRpdVxAc5ZY1XPYtbnM+2WVcDAzb4N
aHIqtfKD6L1sOxrtc95qb4J9IEjbWb8QXaVe0D+3VwhpynbLCAhLz8Kzh4EPm2ATfYPf0OlIJjS+
9lB9N3My7Iw+Czc9KMNHVS0CBGsEZFmUfeH5qndpY/7mjbJxD/TFIS6sxTjb9A53P5OjyQSHqtuS
GBfpdKMayVkh3jolDoqnYpAjeqaUjJsOR6mTz5Ov0hmwiRMnnu+m0dIf29AerSNmppAmcCNPd0Zo
pJOPGwVBR+qoId+lSU+ATI7yjBhUWzfPjYXdcSYg6bBEof5kwZuivG/zHfVpdEDhO7jo2QK1Sfc5
AQSaTn2KRyQqMc4BPcXadnGc0QFiEhkwy1xTmutK8poyYSO4nd23LgGPzwwzyui7X17NxYRGIk3K
BDQNI5SfM4Kkmk7WQ6frn5RGT9uZfuB50zbzAv2Z1up9oUczIue1QkBQTLHhGzUFyhTNmDdXVwPQ
u2FdaYAWD6FIaLwdEMlMPYwcMV9LQKGf2nNorv+C9+J0efelx3myt1FRbg1UZ1tog8LvessLiiXL
fxYvVJesTiniLMN8lH5rwgYqR+r3i1W7+LuVvau71A1y9rdTUccd/B+0VLu22pqxbl8p4PIeGmH3
W092lGhoQHYjcr05iY3LtOTLC5m81WGhNvqmm5r0PTftbti1y11tLMQZtTr90Wyjfi2t8CsfGDqA
KxkZFlPsscMi4Wg53xMqQ/2x7BKQOJHvc7eiiHwEX8dGjmLLdXU6wGyBolP+WEw3l7Qs7G9CBUhz
swH0C8IfFz4yfN8yNdo+bp3Yl0wNWzVBp8pJL+6Weka+YGYDesKYCw0mKuG4hx4pZz3Bzx4hdHFk
9GKmcHLcGJr5KpRWHG2vbs+dvT5R3At7ULtqP7Wi2CVTqd94F1YOCmCT+vaUcNWKepOh8AgS6v85
EV91u5TjiurmgS6S+G1yZkEjca+ei54nBN0F3bidzFh+NJjS3BIa+s24JhiVMGSXyBPSZ6HFslL9
0+Ok+RlnEoNA5PsD1pLs3ERFfS2H6VtIGV0ZJgqeKzTNnmoabFJLefBkPd6WupRnXMAk6EFEbmVn
EztjRiX+QSxyg8vpXitYjwq3OdsPDJ2XAH0lXaRvCbfBntOQDoyobxlRJJOkTErxplvoY5+JedhF
LS+bDnC/supMllm0PsAcZ/MMmNHhslnes6i3XtqYeW2MsWaUQydJf3S9XW5bxUEAYW3wvL3LPF5D
8FVCTocUABdULm0dy6hfpinjgmJagRIiFSapzGlvkaL4FyMk2+TVGB5EgY/ULlDhDWR+wAWw2OjJ
SJGuzDCkT16ygx8z9/1IaCsBSdX9enptHFyXm5JbNyhpX8GYWZFc1at/MzFXRJiG11DibA/nMt0q
cqfQr8R/nEGE4+rT+zwgL1YqNA/xmL8wLHW+K7Sn3GRu2xSj1bxFUkxXr4nEZSmTH4viHj6kG0XX
ys3EbppGnm8vHm9sjdaOJq/2valzgGrLRCZX6xBecfJbLC40Mc2TrzX3yNagVedItJR2jEJ6dWs4
2EAJizg9xylOpPghJYmXyFivN64te3LFFzsscJKpoVdhel4gn2gNo2a92TaWLvduxSY8mvrwGqXU
Obttry5VUg4BmxG6vrFInuA3cI0r9MEJYcbxZsEWtVlU8uUVSXUeKpWfEWfw0UlUAgCIEEpXfadf
8qwGZ3E7m8kjItQQZaeVPxFIZh76pdQf4INQeLclYrQBqwK6nfV7iPSUIWTpyMoapsb8Z4+ivPLM
kb4Qx7/EaQCnJmZ174QmAomkov0ySTpz25oAqMoCbBk7rDV2rRlAySUDOkHToVuYwYQdez80VNJF
jYJtdSrwdaNsfL5d2gf7lnSayKAsXaCzMUkl2KDgRBDWVZguECltJuK02H67x5wWVrCR4mnqrVve
R3UgSObek/opPp1VUl6tzkLeHoZGy1ZIdG1xJwftS89HtUtaa2oIf61VkKb6cCKJZKRZI/3Ebk2R
cSHQ8houPt6oETvPa+ZzvJCcExlQhLXIPpK8RRJskZjr9PEngTfFLkJjQfRZNl2qsmK96DxUTRoL
wDa2aqZ5gZzCk0axT5bWCaI5V90ObRoM9eJNvik1VkcDEZe71gFHU3f2sMjOF3cuSfYKLS9eT/7s
FoP6fxG6/wJgpT8M+ZKps4lbTtyyvCPjHA4VdT/cW3swuk796m0X/4+0M9uNXMfW9Ks0znULEKmB
0kXfxGw7PIQj7UznjZCj5nnW0/enauBsOxwdgaqzUdgoIDeSQYpcXFzrHw6h7ThPXgCUuMKe7RGP
xVmtyqs8rqM46mAPj3kObh3QLvQjaDXBjCxvo5LckndNcetlQ/AoHCiBGQVldE1Q5pJF8kcP6LNS
y4bTR3ebRjnKkYgQmK8lXpG7ABGTLdRYOP62ryNBgmdzX6CNavsTTykS9K0m4QPVgtot6Fl7ZRr+
jwRY5c1ki2qP9KG/Qn1bwOEow2VPVF7Gg2vfdRkmc2rIvmLYbWx8F6JvPOY9XKHAWTdiNL5U+QQx
rifFElqTbOTYz0hMPmtq5m+R7wALdjT2c8eRMkT9m0ctrdVJwqpBnXmjIVpylF3jcrb1mZYAEp/z
gYZRX3ewOEh7LJPqceKhfpo2RoO6h1W7NxZFdfBurg432feKg6VFNtiJFAfYwIy/GPDlu3WNMfw3
eB710q2hPYeZ2y08e9Y2FyP5X+WAszAoWq36JIYE0vTRrWsMSCJn7bFXWbwzkI9fql6jO4yi1E6q
ztn3JhyBhZmXNOfKHKvxReTLgaZ3pdvjXRryIOi7IfriFelvwjGa55k994ny6LkdveFopW1OjIpg
czoKxLgdyG8jqmx7cxhjsn3wPy4pfEfVPHzJygjt/gl8h6eGYBPo1PZN29PBfUxGvgWfQLrvuH98
lf5oEGtmiUS4nUqR3xVDiSNqr8j6igrd2aCvYH91IYAB6o/6i482xUKN4H115LVh3kz+yhhs4Swi
Wg4rv5xCSsya0SxngUmx1A2WrJmUPMLzFM9GGgEGMfh7ovA7BQSXp3XarZLeIz8YYANRMPJ2ExQD
AMCg6oaCQp7m0f6IOvq8ukf4ph+3S9sq+J5oNk0EimY7qQ3VrYs7zQoMBrjqDMXH2yQVDZes1gx8
GhLcvpPxHk9gUCtdbW1YpGAzWu4fzQ4Ahpe+e5cYVXdncILQGS+mPSIIGgVdN6lIAjwUxH0P3iqF
7W68S7oS1f0w97eC19hmHDvIg4M/q4EgP0GPOSpR8PbrtWnU+TZyIuvYG3ZyHEMfoQVVRLN+hbGw
aoiXfk/jpyVfUZJHflDJtw7bzccRydlNawgIyJ7JLWaYG14AnvyDhGi3oohuI8ln++LoD0H9KpwY
lCYEH0rpNQ8AaOI0hzVgEXrTVreVqUVfTIeMWTaGTdmkbddVBuRMQ4vnj6dF8SFvfHQ9uc1/OCEE
1rjjvYimOEqlPZCB2KwlkrsjytcO0L+ss40trQHS5AqJSVR/BhqC0XBAWVrcarbV/PBKi74UHcvq
qRPohECbqZciKX5TZTD+dK0guNOVW9sy4iHtIOQwaTGQDrgEdLNMe+GVvJhFG6Q/7CQ21m0/NN+y
licG4iRk3L3zC6IvyO7AMzYkFKBeHKuiZF8P7SEoVXiXtxRPBfC1wehmiovRB8QgEb85dPl5xQNg
aMZSeyoDJ31MHLs8SKpaFFbnwrAwYfzYE8jMYbRByschPg3o60ML4ZRvHIMHIZ24FpOLXq0CXU4P
rkViAXuQog/dFWBO63zoIxI2FLBaSckvGv4ANc92jtYo2GHld0PTsy9dieGADmDrRyL7fgKLbda7
nICxMifuMc0c4v0IQxl0rMDWO0K83itx8EsS6pkGiI97HtCoyvYQclCsIhTm4g95EBmblcx3clVh
RFHBT3IEqgI1Lq/PngMSF/m14EnAN0ezHym3m9aInG2r+nQ3dXa59cqpQYhDjT8qXCM2sOWJFGgF
cg1AaqVd0LziOIGqlpnatANmlglpwk7Qb/oyNADJ9V6f7oeywWUYW+UtWrCIBOvcw72Q2oN0zG7D
E0zu+qoJfmaF0G4Mj4bwlA8/Owv3ziZPw78ZWnygH4d6I6K+2PS4WMMgDg2krXxjIyagu7SLeTti
FLAxMewAowpCLchFbW6TkWpjFMrtgFT3YjTgaXe+Rfcn8pr1ZNQKtCmOGnnT2d+qoqdSN4fZEXbf
TWdo3q0zUARfhEP1PdZM57s5VrQUc7vIb5AErla2tPgUaAj4/lvagkMEQ5et6UN4OxXBvvEwUVln
eh6hE6G0XRz40Tr0W42w6mdrYwSkXErnb2NqaEPNqmAUe1DxCWL0TASqOs1UUjJEd4P/S6GBlmet
Pft6bt7NJuLPskyDNdLsMb0tsLJma4kbL6aR19sSZ8Kmw63Gsd9IMeQenwDtzkZukGwFuamlgdTy
CsrwH9p0M5gKh7FlqCtkmOocV484btGFjN3oJrHAcifIqdku0sxUAtBeT76pTEOeMecOzTo4OIE7
iTstLoqvVov4jA31bN2ynR4NcqHbCDGAZWUDTkmiyL9X9KX2Pbue66npgUDADchijJa6HDnBwPpJ
g8h4gn7+C+gf5Tlc0rddbzerkpfu1uUZeIs7hbhz5FhvuHmLbTIR9qIqc2F+pj3KUWa4CePafaMn
Nyx4T+oLzMSAldoYWuD3VS/DirIJG3CJkJm9tlKQlQXKIQt6MNFPQ9YoI0EJuCdXZD8aOvwzjX7h
kOcgMDVELRHLNg+kdOoLCgHwJFAPQoUOVUS4LcFMTx+DbWD3WMJGWLJFtvaL6z00URojJPXRZG4i
T/l7MK+gAidKpcRhYLYiNzdST79S/vLXJXXF5dhJjcxTC+8o5AXrUVMkTmmh/50C96WC+fJiJxpH
yqlaBZNBqmdYxtXGTUJyK0hvUOoNzL2BMiFoAboPE0NnVU1+tg/Swdr5EpSJj6JChcaHohH7QBvS
+Sp89KR5nXTAd9gdUz4VqyCaEPgK4A1muv+MIsluwnwT7lZJww6rYXKxMaEUBpNRalmyjVM41iQF
MAZqTUc/C5HgQOn9Mtcz/YZ6L+oUSVjc6Yo4tHRnMx6jH9WjpgMOaqgMoQkGjyfO1bY2kvKQFglC
QEmt71HjnpahoEzg2mG+c2lk7ADdonAgSGQ2qUQyYAiz1zqjX06oDW4MpBUVcP+R7LlA7HIxOI1a
9VjXrI2sDL+a2YhBCKVD0JtU8m8dzTK+gnSyNvWcT6B0UWwbSQ2aiph5N0Eo30VV527SAURtGHbo
bvTAiAczzV/jUGXPmgXzlqfzCHSLGnicFF/ccZAbogSqcPRfdk2sq0Oo1+UmRJv5FXgngh6JQz8K
hAItz1xAYKVNMyQtUvOIMm9w4KNkOkx5vXLm3pA9ucaEvmsMkDkTJVCP2qX07DRcCz02R+RpfXBv
9FGBrHVQvWjpgE4WvcIH5KNZ4qZID+i6I85hoixZT0W9oshYoA+uU4WPq2TvJcX0JSf12ltB+DSi
WrGKsvYPQaVfDK7fMgJ68R6GJwiLkN9agH4WNikiBhoUm5FdozaBkUaTdDcFmoF7L6V6U5XUJllM
4MeDIcAUN/oWwe1vgcO1sMjaAOVjoGBe0hX6SlnxX7RAc7YrQgXQRUtwSkB5kecQh8Hvf0Ax+V6j
c3HTT8H42lAyX9GX7TYg0ChSZI1LLhDY9/TV8m3tdTxR4EsjrYCNTq1J0KJxXsCTRovNpXaxRFzG
XcQxrcW0sPOlUdsl8sNcQdWQOr9ixCD3pRPSQezIZHV9Cu5zSb14STshfS6cON06nWuuvJEykevE
+AqUOGkgvZY8gvrrlz2xjVwZ6E+XOwOyndQ06ywEHJ57aj/IAoBEvJ/KQ62jfYK2v/5mFa31M5Sz
opaCJWTznFxGSKHeC69XS7uNx002efbG0d3qa9TX1BUUz2S83nWqNMGwB3sufhEBoJ5GicKbJsaX
g1fBPXqOXKbSryHt0ItOMjfdAyVNyalyEg88Xn4Rhsm1ECSBr6G72wCN9Dt6ffFaDkb9ywva4LeW
I0wZxV64EWXYLfxy1r+MO7DRYODQuDYoa3VF+xrqFc0i0jUQuVBOVUflauF6GBVFRRu80Bj2SMiT
+LnHauTgIlMP5n5sUK7qvU1ulfZf2wR6w7+i1x4dhZ0FROKmbKlbLmOtt8HEJwnA2BAJ/X0ZZyWl
kzK9IVpNL9IotFtJD3+blC0hhmRFtCRNgGN4JUYKBp6n/0Cv5mut+4cWdXekyqkzJe5L0b/kivqe
oJjzWA7KufNBngPUmHimmp2EWwZUMGYf4bOuZgY5tqHP7pTrNzJt8VSgXLs1ZBx+kTMtTFci2FMy
i/+kBp1omPodKt5zeU20w9pthuSOB0b+NA2pudFwQtsg0IJPgR2/hppR5st6F+XYvKAZ51KpdSiw
Y5Kysnw0lXepszZAPJo3QXoPfxVhktajPVI0Ep5HJO07B8GfWSKleQ27WWbDQeu06lOQJYA9aQSA
5xuMcFpKVeVrAkm4bnCNYAhML9gFOM3i2bvJKqMCb5970y8vT0w+/ozryMLy1q/9CKyrhlK7PreK
Isc8WNNk0Jkd8pVrNu7WMfhSdoUigY7qEd2z/JUKs/6jLtFCtqP8WS8JilR8/x98DrI2Os0LMbhY
H8XDm9M7xT1cp+BXK4LuXkyU5mjKgNIrbZdsAq1TJJ7a9Imy8Pi1ywkFtGDzXZ+ol7IcqkWlhjdB
L+i3l3g6nSWXxw7Oa+Zd2ujfRt7eCyOdwi26fc4s2waRDs1UNlXDbuGc3VlBj6dBGZP2wEhpOR0m
qoaz7QrVqOLOB1i/CG1SLBf91RbB4gz2bC9np5gGDWCXkuayUU9dHJQvuYkmzyLwA//OHWLzFkBf
sbLHkQaoboz3ZZQ63N2N8yAyymUY/CVbv3WRbe2UCyyIDjxdQUw4RrfalxSfn+hrhIjEZj/B9fhr
k+f5kx2UYjd0iMhF9BHBFsn0liorDNxU5tvOQGLOayv/cSjtX8jUZ7ci76D3Gr2D2r43LUbeaw84
TxGaQZYTLnimiyH3nm0b0KSvCoorGeqOMQ3NY1ZWNJB47DwNCqJBKCg6GD1KRE1UOA9VV3OFuuac
okEAiQY9pnjIpxt1mExxPOIVMr+fMF4Md6EDvIo3m5wVoLNdy3FE9JZY1TcutschlBSrKepna0QJ
k4CCFIyPHRN4Rg1OjqAA244ht6lT/PTn5Dkry+6Pg0rjr9Ru/U3iYoIyJUiyBJrXbalhZke9G31s
YsyGHhcKtFEETEcZ+kjVGv1BD5jJXaNgXeNJjNOERGHAHJmkrJq7WkEasFxzfMUfS1Jk9MxbIDkQ
xG3x5iAqEUWK57AhGwsNtyZAwjtwaVPp+QMyXiHsLNAc2N71K/y9WvAXBRW1BESxBp9aeDDNnKTA
aiHzBsSfkPJp3ETHN1GYtwXY/I1tdO5NmU7FVhMAadpJq3acPhLqmnp7E6lw5cvUuUtAx67I7AhJ
TfutAFm4q4HOPJfOhD1oi5li6EAOsxNSO8/EnYXqk7ZB/pPTq2qS91F3XjyhP6vE6ldRPpr7SVnf
ZGchNZ9wxzYZHQvgl85zC8duHzfcfHnDTikt0NqJ1oK4MzEN6MAhbEfXhCFbAsqi6cpxoYZKBqYZ
SNrShLrHCitY9bEBIQcxbh44sLPrsR6J/HV+J1zYA0Zb8kDzJF31Lst2SGzpIMHbaJdZVvmD7JWc
B2gq8jBx0hIRTb25QXKLLYxckAaAiYds+tM0Kx31wKDcWZEW3rPDjBtc3KYdz5n2UQY61Ps2zwgZ
BaRZ1RRvWCVBJu60Vi0Ez1TwixL2SQUchLIer3RlCEInsKMhrqAoxXBpNPDozwbHjIgozJU9QWTp
zArmVejVX6uqqg96jfujXzrx1h8HsUJ6zVoB1/0BGoAeIRKc+5wbaG03PorsRY0YA6TtJRgftUsi
dAWM1iX2j/J7O6hyX9POh3dEP6gWoJr9koJ/D1h41Yv+B6Zq+hbmvbNxUrP9g5eRfSvciFaSq/9C
si/dVKiwPru9+yNQDhC3iv4E3bTfoH3FmlYOr1Xq7JSSUHxzih5UiNlisNXZlP70fGuZ5GsCaji1
VcvbqBGSoImv18r0tXyrXLy68kHmnP3CSHetZvhP0mrSZ5PHI0DyZug2ZE7hLZvqV9nQtCjSnFeE
E3AveZ2+7qUOvrQW+kIpLVsN8HoX5pghV0gytxwmeJrgA/N163MRNh7tJyz8Ahhz4bAdtEDCC6Ie
QzFnbDDSQhPRBWp3G2GFseJT8B4P9HHtJNlficfiCsmn5GczFv3BUq32o+ypE6XSaCAlms8laeYD
3TYkqXRv+E7u9wbizKbmCk0GU9RhVbXUjfoO+EIU5b+ZHIeb2tCC+lyyyyNaU04R1LdDYprICZfV
ISAA7YICzUzQf/QraLLKDFY7YBwcV2hrSBhysRU9WLjMr0QKp9YMeUapwW1h7nujdwM8ABOoVo1g
jClb6hNKNC1uIACnQDfVqppuXbdD6Dhw4q+NB4DSkbQg6phLwtJ71pBC2LLJNY3SW1Whol/VYHX6
NwwpqSzHiUJrREfjH1bJMOQ7ejbaMo5hRHbCGNcAq7k/dYgVeo8Z0ZRBpnQHG2hA1xi4NtcQ1qsR
5wQaj3dwUR6jOCay2Nm4qa2YkmrASUsQ+YDT1QZLJx51Wjr01cK8JScAfw+VRgeHrLR6bzV2SS8C
+A3dA5N3RzsW/trp1F/fbTufxukwzK9/DX0rqFRwa6xV3o+0FUsPBDNauYjRRfbY3trg132SQqtt
KgywfOLdEt+MgFd3Lb4CRvpa7nGZbMECYPVTIxwOmsG1OjqwFtqM2lz6C906fuvbBu1QW0MJHWFD
kGy+dVsXPgUWMBy/g1Gz/kaNoFtsogCsJcUfhxLtFmhOscUobpx/XvoX8oG56gya/IHkoCMhgcbg
rGiqE4uJ1Oh7pwFqQPqXEknNRV7ZkMkTs1+Vto74F6TcO0pK1PF78rlFzR0MI07FuwpLKMROkT4L
HegsrSuRDY7tak93a3q18U848t9icNAE2jptQ21ttsEIyQ98EgBF/bfWAsykQFf+jm0j5OUQS96s
JWtjzMoIZkez2jYcLv/MsO6UDaKvhtpywyu1g3cQ1TcxRrUrhOadtaSVh4yIodAMiaxbKeIQ+9Bh
Y5SQlAu6pn1/33WafKW1DWnSlBQpbWXfmh5pJpcFdCdh+OsiHat7tMWtdTWlJdIRmAeoKoTxVkGQ
Gwz0giz+Eq8iuyzyWRKEUjWotDBcmlWLoI1tgez00S5yRIdifJfQToAEDxWz6r9Evde8ScS7kFql
0nQoDTBnOU5Ey6nw0GI22H9ViMILlpSvDg3yjfIeXQgO5Hqzc4k+AXstNZA1Fu/RPcVCBIkhjYED
nTuoWWt+98kZvpUZjbKpS/R9H2TWE4j0uQLsW896UcBfG1wX7j34QOCRFZV5i14v/XAYWSDBlSXE
nd3DpdS89m1qZwClRKRWD+GZ855s100Tvplciouko3BBgd3csuEpzpm9iTwNEDYExqMtKncAJ3SE
2maxVk0jF4l0lxYseTOFF929t2qEHFEAqV55EYttB2kcmjReKrelEJyVCHs6T0TDTnJ9gY3VhgdF
kVvfDSW4ZNzIYlUc8gF+rwfIimhEvUzKylk4SYIsROHw2VIIN6FrIY9vZelXMOavqrEJOF2K/XGI
67DtxtUfFHwBQPEIrpGWtePVlI7ojOFZvHBLKLNjQCzXBsTLGn7oMio163kCkgpML6y+4iAjt06R
9Mc4sGzuFLZdLWmu0kablnUZ2esA76VbKUG4c3MLACxGS5eVqpZpqhINuCzfTo3h/Mo5zUsLQd+F
7wGiuuzj/tnu3DKk4UrLoEeDPOuJXXxr+iYv4zE/QGD+4k/FMhfj98tDfDY8ZwjLJak2pG2Z+okF
OUUxRUe5yw9i2o/OK9Q2O4ZdDGPx8jifLeKZhFCuNAXxGZfq//pfxa8fzyGZ+//5L/G/w6CarDF1
s0MRPVJfMAvcwYicbfhWwgy8PNZnW/WPYzkfx6pgI4WzueFhHN4y/6+LyqtLp1pQIk/S+7q+A811
eURh8Fd+dHJn7ZSyDU6BCwZ4/pLvpufjQGnOCckh75EWANzeTgf4okD0/gCCXbYahVTK9/1v1z0O
MQXE+sqcz3xHDrVjKNMUBl2Sk++YDBRE6DJnh59J/r2DXZa53Giry9M88xEh5EiKLAJ8JeaLH2dJ
O9xIEa/JDgq9bICAceGCvsBzPT967t3lsazPK/phrJO9H3munAx8LQ4OZaUeZpyJ/oQYv10eRZ4d
xjVc22LtXI7AxykBv1S93jAM1zaGEAc0xjb2XwsvheWX0vxiGd66a18C6wb3KzpClDZNCC2Pbn5P
wAo9HlaPCXpdww2ueJd/2qfDr6Su9BnHaghr/t/HXzYkZaNpgSufra7+VskXgLl/L48gPm2aeQgA
ItLmPrC5mD8O0Qlw/bgaGc+8XYASoDUhPVREOgMLof6XJoHq+PVBDsl3QU1+sMrjDMzyo2SLfROS
2ti7LUiktpd/1qfjq8gnBPxPpXQB+mT+1e/OUonVJb+5rI8xrfQNjikpfJ6xxABi0p/cuD3WtYUc
E7xzMt6U1PnfH55DpBNwhW06pzuColQA9k9WvP6BjVUTUnc2LpoPhVTNY1TgPKhPYUT7AW+jmvOw
vzz8vOYfIgmzN/lHcWHqRP+Tz25B5B5p1lfHQbxW07FE4A2XGsh5rtOuNf/m8miftv88Gkr7kE4l
d8C/4tq7tXbonlB1dSpcD+ldU7oprT9GkV5Z0k9xYx7FsRQUHkKkbZ4GpyYDtppb1REQrp+ZS687
TGjaovRHUnp5Qp9Pje1aFvVPh/vMNdTJPUMxsiydfqiOYBqfK9u/7S3j/vIQ59bMsk0qQBI8gjhd
syoLh8mJKixOIMY9owcjn2LRoCoTafqVe+XcZlBSMh3OqdDNkyDo847SIyNvjrSlMS02vgGK2fU2
lOuG1mWixOOAptXl6YlzS6gICcQE03Q/pQTgYFta0wyaUn4ka7c3ATWC5C+qMRuf8bu2+9pH7VMP
SqpzEckId6lrbspGPV/+JecW+t0PESfXTVP2VUCe3BwblCzs7jDmcCnLr5cHORdt3g9yssTo5NTg
wqvm2GKaqT3G462lKKZBQ9GPuP7V2rfL451dXWM+by5xV5jzpN+dOBhXVlyMTEqnEF81h8jzlv+z
EU7iJzawnTAxpzjScfPJomGaDt6VY/avtT8NU+x+qvaOo6DknZwzV7l6b1pjfay1J6rjOXX9UDy5
5Zswsp3p7RA3WOC+cyWQnP1Y70adz8u7xfNUnWa4Q9fHZADu0N1k5quH7N2EehQv8zZZlBSKL6+m
mDfAp5lahtKJkpZtnN7DHsAHdKCC5ogHx0oXN2n/FnhPhbdFnCMNbrqQRpb2B/jElbme3Sjvxp3/
/N1c/RDdqMIPGTcwHymcfPUwn7syt09pK4GZWxZdcqWbeAmdXDYQywA4cdxRUe4oM7iQqA52/STb
vXDVUtR/c/VT+I9a9xIUD2mwuTz8uejm6IL+rkmoJsR9nCGl1DiJQTUf25GsGQxQvipNH3EQJZpl
OrcJg2QMjtrEy/XyyOfW9v3IJ/vIDFDVSByOSI6g84QfRJpfuVg/p1a2y8RgrRmujqjfyZUnRvCa
KfpaR4wKXPvVqbm/UZP9fXken8+D0hE84uvRfuEePwkm7WCQLRQW56H8xhOLYI0hBQ3jZJ/Wu7F8
cMS122H+Jh9PA0mZDi/GFCauj9bJvKJIHyYgPexKpCcjlMxbxTvDkguJsnxVXUvGzpy+D+PZJ3fA
EHbSB9nbHAP/2eNDhdqtXvjINKwaB6+qCpmGu3K4HcSVS/7z9/s4rvy4NzurrWhwEKaJb0P05kf7
oHpmg17+fp/3IaPMr2KJrpNh2CeXT56buQ5ltjmiKbkM8oepvrJBzk6DJoQjHJ3XxGkCQYfEGDvh
VUcF9zGbXiuyWbKjdQvW8fJUzm4MkG+OS8IiP91rraOXGgCj+ih6Kj62vxE2FJlKIhnbtPTYkunf
v4JYPJdpUeCSHLKTrRg30O8i20QtOMHFw+zRU+6Qp9oa6jZWGDDMalTaAgDe5YmeXVLe+KRGtm5x
BD7uDEUJGn0H3gd9jIYLEGgTV6z0zbFuLo/zOfvhVPMscw3DssgWTqKjj4TFCPmMZ1BMZmJ6axxZ
buLBvDLMuS0olaR84eBd4cqTLag5Vks/zGiONpQHJHf6bRJO7n+wOd4PcnKaCpCOjYbT1LHkEdNS
5ac5WZdvebcpqivZz+dSDBfa+7FO7rRKlfS1I8VY2VPgfQE2TcdqM1tka/pRV3vSVbwBxkSHD++t
wvRK4Di/ni5lrvkFYlsnnw3mBNXASjRHi6LpVLf3oKzeLu+MczsQALjUHcs0if3zn7/LDAK8lMza
TNujMoJlgvyvVj6oFpX/7eVxzu1AKnWONLlhnE+Pw6RUDg2nvD0i5YSvsg/MGBHCtt9cHuZzGgBW
3nUJHARB6P4nHwwPAsP3oSsec7NY2kBDJ3HTlzcqfJD4ixa3l0f7V2Z6coMJZoUKGaA94CQnexG2
oUq0bmI4NOkM/yUCt5ZZz1p8MNWD9DdWHsyc80URqSUi6SsAUEuT4jSsYbToqVVf/j1nPqYwTHN+
UHILkFJ//JjAtQwVhfF4DK07O9AQUKU37d6a156SZz4mRTte3xTvDL7lyb7UBx6tXSOno2Ujgf9r
hDQSRVdqdvPfcbq0lmJ14RxZPI9P5jLS7M2GsNCPZj3baB59bBSjaKfUbdgNV3bNmReIEjbgcdPm
rQr08iT8VwCEc5+r4eibsKRYvSwWOlhEQGkKRjrm55qsf7ahdTtF0ZVNdG4xyVgtblY+GuXsjx8N
BLfRACkY0WqN1vBpvUjDQfHfv2jIyP8Z5GQ1k1Eix4J80dHlfOMeTlfn0Fgo6hpXPtuZkMVAjgt1
2LUc87TNYGCpXfZxN2J2D81b1nhsr/7tTU56oyyqJaTCn65qxCwHBaanP+oSZehcvzcQVkoGa02t
5kr8PRf/JQfKNKjFUwY6vZ9TVMgBr5f9cfBqPM3dQSzynNaumTlwqGUaLtE2xLNKg+pXmoV7aOuh
/CJtFNsGElmg1/rQ/fuH/MNvOvmUo4XDLI4pPXdSuGzS3532XMoHR/9xeZnPnYkP45wcctzn01IX
VX80aIQN8UGPoG6Fi6F4Kp1Dp6375sVE3uHKqHPEPDn2kmuCNNbhIWfp82l5dx9Zguy1wqL1GKOL
h8ZxIit4qiv6ZMWwVX6ymCLaztkXRGIqo7gy+pmYIw0gCtJxCJ+OOjmKmpv0ruao9ijcHxGiSBSK
QSBk+Z1nXTn080f6NE1aOzzniG+EuY/TrAE1U6XPuuMk/ybgkuYiUQHtGYHFywt6JrpIyqXwCyhC
f753lYHCeA4R+tiiAcrlsZ0E7jHGtSfq2ZMCwYN7h9Ksotz9cUL0YSewWmN7TKqjsNZ+d2NEL26x
7eSe7vW6kVsf/xv0TnoaWpF6vTzLM9f+fEjZLjQ2qaycxO/CN7IctbTyKGF3u1256JGGLYfjEAD6
gXg4xevLA57ZKdyxfDoYqVDETktWNs1q/sAtjiIFFOHtzOBeqwBbI0sAmuHKtpx//clm+TDYPPt3
Z6J0DA+8sFNgNgVgILvt2o1WH/zkdxy8qBhuzWAsL0/v3Hq+n97JeiYcwxZ4ZHH0suQbhtqLNpCb
ph5vDUh1JU5HcuqPl4c8cyJMgjpNEiQHdPTsPk7SAJ2RtUoUx+4xGV5HdSPirZu9XB7kXAngwyin
5653QSQZjDKOux4mhxl+rfEsad2/FaVpINTasPUwf0Ct6vLIZ1aUxhv7BUM6IdkzH6c3Nd2kNVNS
HhNASotKM29z7JIjOBmoIq4qsGWxdq2Pe+Yu/jDm/Ofv9k3sWK4LKb88lin8TG01aztcntW1EU6i
dSoAq8ueWRUjKoIpRtDZlRHOXUOgCjA4dQwOmzztEyMzUiIWx1as6pumDpaW9pIABnPtJ9N7TDt0
Qp4seW3/n50XCT2Xge3Qhj/5WrHUyqR1TDZj13wrjXzvFdHuP1i6d0OcXK9t3ko989mJhVkOC7f1
cf1sovpKYBRn4j8Ahn9mcnKSc4uyu5EiVuoiohIiUtRPCHng27ySRog9teMVkDnk1tPjG0drF9Kt
vyahvoOsBsEOMiqyt2+XZy7mo3wSz979JnGaI05lGupJzOp6gO7hW6Ob4BV+u4rrsF8ERTJBq7Oe
Y5ZnjY4bYt8hNJfWhfrp07zdXvk187f8/GuUSdgx0V60TqKrWxRiclIbOVejelaAVkIT/BYY/rIW
a1OCJzfdTTdYtz2/QiK9xg26rUr9cPl3nIl/LMo/P+PkQ016PPHmYZ/n7V51kFHRShqaiatL/UdH
6p+hTkNt7MV95mXcJ2UO10q82PlDmT6E+r1ZwLnY9v7PMRivXJhn49+7MU9OlGjsFHwuFyZNxi/W
TMQIEKlvfcCi+Vo4GFDJ4MqXPb/1/3tF7ZPw50unKZJuvjbdvVE/pA6319P/6KOd9vcxmLDRlmUI
8OZrXLUPlu3PJsCbqleby0P9f07NP9OZN9C7aD7hxTMMpVUcg+ChwQ7SfFHqdVY90HFydItfnXxx
x++JtTXdazvm7EoiikOH2qE/dxoOC5lGAzj74mhUO6/roARvfeBrlyd49gC8G+RkfnUfo4g2RwVR
HxC3VsGb9LcKDafLw5zJ3CzDUlSiKGBQKpmD07tlBKPe9H1Jquhg2NT/jbOthdCCVN+BxV8Z6vyM
/hnqZM938G/C3vLLox/tRvNr031r6ezV6spb4tqM5q/3bkYS5e04szlafQOxEI1+bCTgN9cO5k//
SZCyocCbgn8+1ZHTvtCwb5sjBxofvrF3svu8vLfbK1CFs5c+hUCLPJASAi2Nj1NCvN5NIq8veLXs
4/Rnm28TXFnC7rlRB6uGW5AgiHll0HNf6/2YJ8uYNnZU1UnNhex6x7SBjVBWm0RAxY6z8T+IGyZ1
SkqHtL54R3ycnyj1AaNng/nZ9t4q0Fh1+i3K1mvgNdfqBedymXdjuSdr2fohOrERiQaGDwu9/FED
1r18pM6v3H/Pxj1ZuTZFYdn259noO619teOnqvgZBo+XRzmbyryfyMlFjXRL3LkeE2njGEc52Ejx
a0BFIivutPTJHNINBbCFo36aAyYM94H7x0DVw/pPgiFvTUPxnkas8LTPpgN+g0dVEfPTjqLIbKtd
/fQKeSV4nP1s74Y5+Wx5KORoG2zHunqqwq+eda3Ucm2Ak+gUjuiVB9goHHsA8qr5Y+ffLn+ws9sC
TIcOwFrQR5n//H1cgm+Fe+hE5o742CDWvfWWE5sSdS1bvzbQHCDfDeR2WYgAIksFcRIV1C8mgihA
+cb+9fKEzq4Yx9W0uEEswz05tWPfxGqK2OcTKsKQonjxXANqnN/k/N2Oa1KzYYN9nAty0WOaxCUP
VIj7JXgQu78L7Yc+EBsRugskY3ASfVbNz8m6jT3YS1DB3T1FkSvb79OV73Dd08qTyqLTq06vfHw0
ZN+Ndf4SF1q4C3Lfvgt6pW6K0XavhA/xKTf811iWy32sQFKcnqghBpiQ5FP+kiKvHkX/l7Tz2o0b
67LwExFgDreVFC25SpIl+4aw2zZzznz6+Y4G84+K5BShHnTDaMBA7+IJ++yw9loUWnt0rqodHKhN
dd9AQJOBnWeAbZvV0QmIbMDIoRKk93qUQwCibqsgonouryzB7F3lZ5nccNJkTXStJhekjJtxkPK2
ePEqxuLMGqH054xClhKiGL5Sppsd4YktcfQ+HOG4Le3CSiCAtu1XHyJcpkW3foigD2MXlw/x0sZ+
/KqJsx5kMyqKoiteTM+FEZgpyi7Zd6uF3MXFs2k48GIBSJhiVuy+T4wmK4oXOf0jo0qTKI+BB4vB
KKEIt4Yln11MVg8+J46pyX/Nio+F5ULQow35Cyjfb0Yd3DEZvXJI10xM3DG4SlOXrC5/cevsV8Qs
bYPG5OWdmUf4NlhhBjRAPmj0ZKdFRRj54yBCuOAlGh8NRvyZToUqDI9ZVrsxuwk95YDk806L/auG
IbCoXGl3LOyZKFrawHEooQJKPT+EqJAoBvREgg/UvWpDFQKNbmRAVSIbraBLzapoJXRdWFXHlBni
0G1QF9q02s+MqKGHcHy9NPUPxFr2rbOGfBA++Sy7B4jA6VNQauXfGWgFBlSm9TI5ewmYENEFP2fw
T2rAOxsjEwx3r2Lv+7VBgIXLfGZzclaivtZi8B74ToY0a/3EbF3ArJTRX10+MIt2EA6mpGhaPBni
7z84jQRGDNqwTfaiUbzp+rHce2Hu77vcghQiXE1nFjyHQwvM1DXwCDqF/nNzftXEMXyR0csIY7jp
xPuOwk0By/Dlr1o6E8AdDAUQHzs3TdBUJu0bsN/hSx6XsMwben5rmelabjb/GIOHnFEoslmTiuyk
X8GUtSrRC/Jf6s6HDDKFQ07fl0q74jbmT5vJg0Y3Swc+DsBosmal1memxTj3SwzXLqqFQ/TDQunN
QFzqkMa/Lq/c/P6aPJ5MG9A0p848rUa0FhQ/HZKo1AHgZOm+ZfE9fA+wHP+wuu+XTc03CVMsHmhP
ZspmFQFPg06vokD6EiYuSk2SCbEC3PafNgIkSzzAMqAlUBbnB66i9gfF8Oi/uG6nPpSwbO4NO8hX
8or5SbDJwHipGJJQTGNaYA6iTmZs0U5e0gEpb5jQtAHmaXXNzLz1wDphScfbiXB4mvOljq66pt2p
TxDT7ofOuEvaYgsbzVc0BvYmkDNJcg/6gBw95W1Z0neXF3MeWb7bN4hm6AQa+hRMlBajF9pFoj71
ME/khrLTtOt4GBj2RasdCgj/SzvcQ0vNYNSVC2alD67N+oT06+XfMXNa7z8DDBrEFAAFpl4kLny8
cdiqT1aG9A0ou8qPd1bTMvt7fdnS8oqLCUEbvQJrVq0wCqmybeSEngxY9hFy3GSCaDfYo1ybMdCt
7HITIRgLmY5P54jiIz9YnkTx7gjjRDzq6lMl35bjl867s4OVUszs2AqgJ08130UhSzWFM/jg/Jlc
1vxAS/UnqexuUGS6D7T+S1GMh8uLOHs/hRmGiGyZmTYQ+pM7GJW+XCtyqT8Z2fdGvzG0vzXFadd5
rJD8RGYeufXP+n8m6Eh9LNnB/SPtOLFoo8cTZ1rgPUtdejLq/jYC5PH/szG98ymdRq/qsDHQXegg
gLaylXWbOX7yN9Xi6KFcQvfFmLzNmhqkPv7GfhoiZoKhf07krdY81IJJD8Yyr1yJBWa+H3sCKEUC
ZWmmPO2puGNfeSNaqk/qiJL4AFMdEreopbsPjHp/+ugRp5LWE9czwc0Xnh89pKxiuKRq9yk25N8Q
rV1Dc3c9xPGfy0dvfsLF+8yrCTQLOPM0LWwzQEYe+gZPsZc+RHp8r2oNzCbOSgw6d0jnZiZRr2H4
cAurjv6Ujug1BZA1Qj/pIa1Qr4EGFj+IHgj7ZBNyTN/nmtZvmIXw+Hrh+EuOnC/ViDxuuDbzuGCG
c6AxLQBiSZmDIbI4V+U6MJ88t7+RLJdhjGKjtisHfF6jJUNQma3UBc6LhtwETZ8pVjyOAH6fmKXc
yxD8p3dy8QA1SqBEW0vbybwhdvb5zeKbFLIjAZrhM8+P3qDJkj8CNXmyItCwTfkFjpV91SZfQDOs
RB/zZeQqUcwGR0q5B8jZuSk7UjyEAer8OXPynwjBobEkKg36j8unfO4omGNUCHFEdIiK9sTdNU5i
e6Mchs999myjDlEjjA0b4qa0rf3Qp5tO+vR3OYQhJncXQLFKveX8u8ocvmLDzOTnTlak20yGO4uz
aPMY12W9NhwzvVwKmFjLJp8EREeCPoU9mMrQjWFejM82Yi+Ptd9T6pbi6sosZPD0MRQUK183N6jw
eFCxAWohagKTAwJtdGUPSGyd6rb/UeQVIrUS5PLWIVmlBpjuHI3rj6amFwDoQ1BStGlOfdlBKSNt
qNYyAFTBFvxXKW7qwFt5taY+XhgU47V8HiMzs5xlMPNqbLwyPOWe5f5Q7B7AmJ8Lqr7YHe76sBhu
Y6WLVyEY05uAXVGRBF713/2KyRGV8tB2EH4IT0iB6Y9KOZjuZnQQKDa7rqSf5fxFyq+BiNks7vM2
g4UslWrEG3pIPg9S2UD/7oaIvEc249clNDYrIeUMhs0PJLdngEInrQa8NznSTlwkcQh33Ql6vAKl
6hgyMLNWTNRuO3gDVSEEY0MTFhd9c13YVAJiRWGqxHK/a4CR/giRhStHQmc7dW15E8aIk3Wwi/25
fNUX1vHsZ6rnN08hyYB1m59ZDf5Do6d/JB1a+ta6+bQZm2lbmQSXwgpp57kZ1H7yTNRuT3pV3cQN
YDyHwe/Rur5sZuGmUVuRmXeldsP06cT/h0U51JlslKfUuB4DA7GSE6JeWyf8ddnOe7PvYwmH3SWA
B9PuEAeAnJpc6VRzYWZS6vTEr0GjrkYuXUlN9ESzWD34UuBscwsBvpjjcQfJA5zacQ93DBWK8Dfh
a/lk+f13zYULaRyC8BFIR/eMVBTEfq1nPxao+B6qkGsrw0OjbvpSs9Zu0MLGA1QWFQ2SERzi5Cnp
JDRLPDuNT23T3eiAsa8LBmN2KNu8XV6rJUOksQZuVyDzp+MPcAcnFqKs8anK0/brkDvtHfCy6Dgq
+VpiMN9+WgNCbI74DO8wLaDA1KWbQ4VOiyE/oOpybUP10lvQwJfN4fJHzf0s0xWMv9B3kUGXTlsR
ea6Brmij9hTqf7Lhe+X/zstfsfwj6f8aytqDtWSMGjKvlYl3J1U/vzx9LqPrSZX1ZFkoswfXpVPe
tGMJQz2D6cEhs79f/rj5jomJfBHkGu8Z1uQWyXYhlGacioFE47GU3F2fDy8tVOCXzcyfDpUiFO+G
7HAOORrnn6WPFBQkzy1Pcnlf+eauG7429r2ZP9ZFvbJdS1/EQBuFO2KLObQ5zXW38VS1OlHQ1faj
nqkbX8zkCjrGla9aOIO2DLZZAEYF6nhyr9DbzpgG6JpTRz3qLUXQd6/4r5nbaTu18Nb6mQtrSEQo
M5BIdY21nFgzO6Z4EpP3XioIO4NNI93a6rWP2sLaXNG0uqbwiInRBmqGuFbmLc93yw8tX4fgm8jC
28c1Ei9Q9F4+D2K/z32qiteGXMhUyE/nL2YIcWEmpd2p9hLm16KNFfYPchtet4PzGFnZF1ODFFP2
5M8fjvcBYxwHSZU2HdNWUXgfQbW1J3iVNlbz1kFJ5w3KytfN14/UQCXpJscyBIvR+fqJnNzOUyc4
tW10F1jeHYqPK2iR+Sk/NzF5y5usst0Kj0BxH3h5BreqZH0BtrLSF1TF/T/fKJHl4NBVlSoP23X+
KU3R64MWV8Ephq8UFBHjJKOL+I41Ng+Wk93oyptXVLtKhasQipJ7ZJmGn14Qpr9sMAoHJxI8652i
Qz2r/aTySBEsS/Vdk9oeDP/6Z8fwBdUNHXJqjNxL+HbEsn2oSqFe08H46gWnIEyuPMgfbeUqHYeb
1u5vTHXv0Eq6fJBnZc13i+SCoAw4TrOkummL2KHhEp6gFFe2OlMbmXq/2dWCC1/Ou70Vex1qAo62
C21z2GSe9k9Z6D3CK1G772ADWfFJs6rj+w+yKVdYOiNds4rZWBVEq9QQTmH4MsBwSYJaRHcZSiDd
Fx/BnliR93X5yzE/OzUtDBNjQMJAKmnOCmf+qHZjYUXRyaBXN+b9a0QYvvE7u0TtXjum2iqdxfyx
1AgBabCB1BKcMpPdVtU8T8JUCU82UwhDdTfmEQx6161v7PT+tbEPuvTFq2AbVm9jOsyp8obSGlLa
gl4cXQM1ebt8GBYuJW8pQF6HASKaEhO/WaThgLxIE53q4hhBbFM1BQq2a62jBe9yZmXyluaR4URU
D6OTFxj7vPiprCIPZp1gtlIkeRBM8jVzJr3OQHXElPToFAy3HZqa6DxCDsWfln6dwnYUwQnfHPXx
rUcn9/Iazl85jd6RqFDhbix29vwGp4baGxBeRyfVuTeiQ4DaqMUrJz+6jvfpxwBTZOnEdaDsQZee
m6K3lJFXGOEJ1ScU475ZqNd1N5c/Zx4iUP1HY5GmJfkhY/bnNtKSafVRqdLT6LwYUDgGhKleP2yE
4sVlS7MRKDbNIbg3wJEzqg/p2LmpPEncwLK97BTGfrWxOv177NsAOqBazdPnosmuTYoEkeZfpXm9
qQt4erVwX1nuSht/4RZANEzkwPCC4Mma/I4o6iG0Ro/mpMb5Q+66/0ROfZP0wcoLuLCyRHc2Z5Sb
BvPE1EyrIQlZUI1wiuuq39ftF5STdmVmrqzrgpNxwNrxz+JId4lIAoqIYXgy6/uw929S+A87oKdI
MinJyV6dtlq0R0ed3jMBmDztk1UtHWcEDMIT0kgQBeq3VvSq9l/R+HHzGxX9r8vHZmm3oLkQsBVK
tbNL4Clym/RtHJ6GJN+l9l2VHkf16bKNpa2CRUm8jzIVkml9pKpyvfQzbOQW7P3gP932mUoZVMvS
Spdx/jVMwTOBTl2AeJwG/vkdgIvcwT1ypdWovFLTl0ZVGDv6e/lz5g743MikIDCYyGOgqMaJMPtt
rD0jlvjpTTm3MHlI3N6VKr3HQtx24AgfHQcpvnzF0y6ulcnEomg6G4T552ulDN5YoeYYnizpMI7K
pqNg7qhv/2KtPhhRz430jFyQOmGkC1Ej+l26KwHq8kfwYgAVBC437daNoW4AZibakdRoWzLbaQNx
Z39WNmTWbYA/DmTtf+wYk8Uy1HYMIB0PYYGFCVWoEhc3bXIvMQ3sWVeZcojp70b1ysVZOmkmVXla
eMAgcarnqzeUteVBXx6e6g62TvdB8f/59PaIBMUWASxPhzNJ/5OEci0q0t7JU9CR8u+s0by6bGG+
QQzjQ/oiw9XggLGcRCsFWPOwSLL4KbR/wqqzMVBacoI1dMHcw2DFAkhDJZA32558R9jGfWbFfvwU
2Vb7ewAce9ILwAVGlbt72khrhD1zJy0oBjTIJ6C1oQOunW9MrxuSNFKmfTKQlsFZo0B9lRl/oH3f
pNpbOa5Nhs8PAhmNDFIIY5yDae4fQQ4agjCOn0rpZ1AxYFF/vbxN87DLMahfiryJAh7/df5BY56X
ehrBLJ2V+QM87n8cK7ylKbXDC6EHFa746Xn+L4bPRU8GvhRqq+J7P+RpRijOYmy2pzQ7arJX3vRB
+QAJ/R8asX+RuLlt9Nq/dfzP3icKk6IpozCEa0ASN/GrvooWp9IX1QkEJfprzW7wnWF7eSXfBxrO
UmZRPgFzBT0JJVBjCoujw2oHCHqOJ1NN/S+GMoY7tVLjnVu1HtKmaGT4lX2l282bGkvd70IdQ+TZ
O/R40I9RlRP85elW1yNF30MK4tNUsBmwqqrwJvRhW8/VMn3wKz/4nUuJ028iXe6kA1Kd466xOvPW
Hq320PpqesXdpvE/ZPGPvlTjxyDtIN7wh7F+sHoH9VBJQqM2hvA40tSqvk2MHIGUYldrQ2FsUWi3
k52VIlDoVuhIhIMnHVG30A4NQylXgCbjXS53DLgjQx4dfC/wfqm93x3d3vghVagcGKS+m1Bum3GP
MCFlKhV5TaWPr0enHEN0ZELlnuF4aVOXIwKbzCRbr5Fdplc1IvHXZRTWyKPH1THPhvG3p2vtXeZ3
5B4IhG7tQEFQQarkw9hCDk0J03xNbGh9SjTtwcUr7SFMdKQJEhXdMIDjhyQz9VOv5WO3UTzD3Q5D
Zj6aiD7+g955H27RZS+OnBnZ23lmOQwb16uc5y7sw0Nheb8QfGGK4PJJmTkt4ToorADWtKiOTlMd
D9RBrkXGeIIXZquUh0h6MNRj2q8hGmfcyCI1ZipE5Z1/R5gJH/3htvWoZ/qRGbqnXhm9n0g6u8fE
ttBqlbTXpGUQMtIylSEMgqZN0kjjQVT/Nk6o3rk+MqKqvG0L6U9pgO4Y7OfPLgIOgFxT9FYEc9Is
YuslT+kN/TQaf2Jb2wgZUJTPNrW1/xeG4KCh9Yy/niWWra5URewW+imyn7r+SnNfhuHNVsOVTZ29
d6IxypttK3QnBJTofK3NVijg8gCdMgIFv7wNKbmE5cvlb5l5a2HEArHHvCI99OnJKSJQL2XZa6ex
13YjCkBZ/1DoN0rzgijbZVPvjZRzdwbLPaAHZiMEVHUag8RqHygKNKynJmZOfPgbFd2VDvWeH906
9m+1ug2L+072thKi8zkCkvUL1fBNYZb7MT0p6UNXP6TFP9p4VaxOZM1eEZbhna6B0+2INsb5Wsty
AwcPv/wUafLWEpqTaozGwbMSXsdxtVWHeFdIXyz7gPTIru0OcW4zxfLHpWXnZT8yKMLL61Ua6vmt
VlkqYLc0cagsTH+UL4JhD54/OPMz2AGGpzrP4QCrf5SMIVzemyVT9rsxkaFy5M6/v+Ghc4MmM2kW
dw8oKl1VpeajUoKgseqtHLn5uYbH5YOtSSCfuZFhhTG2/PpNY4PBFOZrz/OSDVA9hLpsGv3+yd1J
/TCJUQQ1jr7eM1YMJY3b7dmwy6u2aEVcHDBd8DlMQx0z1CvXqEesNDHYHXkXhdVzI/UrmzMvxMIF
S1D1HzuT3bHU1qb8IxvHwBaq1tSxEmWvFU9IpZXxvm2bLZpxmyp50+xvn/5CdA0AfQtaZjj6JmGO
5JkFqn6tfHQ0IGXtPoQRH5Way0ZmIbBCI/mDkUlgz3SsVMtInxyDETpC9xfaHlvL/KoUhzC4rtao
rRc27aO16aaVpdUqctbLxy4oHq3U/Gl3aNyW/spHzR3r2Uc5kz0bSqoX3cBHje2d5l4F1UkOvqgI
BttoJ19ev0VTAnGl2GRgcPicX95RlRRPQ0L3aEZ/h+R1VJNd17dXgXdCR/36sq0FRwEqkySZKgz9
tmlJjoJ4BeYjlY90nncpKqHCR+IplJ//xg6PuAFanphmcvCsxE5z2azlY+xdKRZqT+He15+08Pdl
M4uHAU7i/zEzOXqDPqiNWlfyEWW0bSIF1SY1pE2neCufM+9+ccap3JIdU81k5mSSFemxWRZqUyjH
ukrvClQ664YgVrO6N6tor02bZsKYXrl9/Zo01i5EKw/3tpcDf5ub0T7SayQhU4dJun7na0TWVSCE
C1dKIEubC20R5OU2wLrZEBMayvFQpp4qbvvNCPH1YF41HXM4XbuStS1debotdG1prQOnmyyH2lSG
5lUyx2gIbywn2SupYKu1t50CdcvQ04uw11iTF7/ug83JNTESpniRAZaPmmJuJOdmTO9UrdhY5Z/P
n6mP3zZ530LXTIYYba/jkH6jW2sYPzxvjfth7Vsm71urVHUxuNggbvnSdMOXRnEhWiEZdIOVrZp3
A8TR/bBu+rl7SaLGcod2kI9yH8AJ+phF95DYBaazswcod1B+JM2BEPQt67/lMg776fJ6Lp0Vg7E3
IrR3MMvEFegZwiZSgH0EvKPwsay/SO1z5T/T99/L1etlY3MEHl/70drEI4SF5kIyhzXaMLfG6OwD
cAS9Xmxxe3tFzm8Ko73Ognxnl+VWtscffR/v6sK7ljWFOd/xu1fa2xrxt5XfJW7EefB89rumDgQJ
v9rXxC5YUbZxYARwbyLrOBRM2MTXfuRsZCXcu90KCebSOfuwGtOnxbfVIHAL7oyqD7vc17+ZnYRE
Z8V83hpKedFFfrQ1OdMdEgaFZhNruFL0JVT6g8ssFkKX90rpbgYPQJZHoT8YTkYaH+o4/Vr15u1Q
RGDekkPokeijKB360U6DXDEM+3JbJN71yjYIJzHbBip1uEmgzrMkswtypwodcRjj2yy7tlCKVPSb
prwfynCTJu49gnbbJC02grDvsu3FeyDATyIFh8t54r9MqiMSjy/3MP7r8CQmCUQisDb09Q+t/+kz
dHrZ3jwnYjgRXkdyTxpWgKDO770fR8w0+ol8LM3hb2mPaEIioGUHJ9uVGStrkx3lykMvDYfLdoU/
mSwxdnn2uYkURqdjk4TZ8Mzr2GVsZqsUr427RtCzZmFy0gK5La0oCblL4Cjos4Mk+SxXCfkk4Bz+
FMwDorN4vniq53lxEsbEZKG6a8d9EK6x5C+ELrzSYEX4U8zMir//UIqpW8NvIkcbj2mh/4i6eCe1
8p90tdC5aEYQ5JCxkb5PM6mw9MM6gS3iKDkocl+h2rgZaVBc3vKlN8YBm02oB2cqiP7Jx4SyVnHd
huEYquq1i9h5EDWPDaXFNrT2KGI8MYVylVTN31qr7qxQ37Zlsq0R27z8OxbcHT+Dog5BNPMg2uSp
8xW9pUJtDUedknW8z/VfFYzoSbky+7GU0AF8p79Ah10THZnzvbPNqlZNRxpwde02tsLrQku2mXUX
adKBTs1mUB5MF50A46ts/XP5ExeXGuwxH8kHisLPue00T9UqGiPtaMaVtg1U5RYgew1FNB2HoYxe
AB/sPcW8gTpzU1XWb0Z7Hkan+xZBxXT5pyytNh0IhdgC9RpqXOe/RI0RDR4aTT/a3ePo/jSbx1ih
hhuuFdLmIBTOr0nPmKITWTRcReeGgs4HT5TJ+jFTY/mqMho0QdAZ3wAKSO41r/X3LmCnq8LMfqpV
p2yIRfJtRVFm4/hts3LWFy4UunrcJjERxnD45Iw1de1RW8kNJGXyn7Hu3dtOBjjXWDnKCz5OxGy0
/wk85gRXZti6Zhv4LK7d7VBsv1et4ebz+/fRxOSBsDp4HyVkU4+Zn9l3jFhXaMIx8lsBbNjkerpG
br50Xt6HKWmGcHXkidum9FaZjZxir9Z3TGBsNES2mZDZVeHKHMbSHoEwAArGSyTwzOcHRgJz4oEu
0I8aIsEDpDWKQlXw6vLyLbznFNuYRBGptABpnBsB8KLXqRbqRzhfWqRlE3qanvFL1b7l9teoWaNh
Wlw95ukVkVHDnDe5BFlolw7wHf0I4Ib20DezlXZBFzLbsnLyxP9o8n7zXf9raLJ4SFQacaFiaKAV
eFuF/SOK0cCF/PhbQpixswtt7YYvHfZ3RUhQ/Pzvp/JhzegBGVVV9RiB49kEijZunbpYm7Vd+jCB
RBLiEqA03z3rhxdXDnJN66tAPQIB2wejeePEzk4bJF4ivzxo1qcnwLi2QkqM3YJCnDz5/ICoZemM
gxKpR2vw3G+Q6mj7MiuTYGMMurR1jM64vnwil449IwNg5dC9Ffivc4Ol7ORpncjqMVaSXeF/df0/
SriGglo6hxS1hcuXGaebtjVKq1GBa5t8VW4gxG7uNFc+6NGjVq2kTEuGiCGJ1FHrA9Y1+ZqqNZ3B
DqhmNK0SbxGYe1E7tdqoCjVMDW3C7ecXT0A1ofcVLbIprkPBq0eaIynHtnmzuh/ueCjXgGoLETl1
WFIAWNvA2UwPRJ5LaGBKHIikqIcb2YyNp1CurJ3hJsqN0TukHUXRmTvitVBGg7S3dpe/cXFJwUWI
eRJwXtOYs7DtyPXtRD0qXvOlKKNffYWce18zKNe6/2pBebhFsiM0GMSP+XDd4giVlUQO1SPx06ZS
f5fp9eA8X/6gpRMPg8N/bEyuWDKEY+VAEHSsmDvf9sb4Wqg9ZFVZ+/r/MzRxii2syKFicjqoEV6Z
PsK9UrsL1kBr4khPXe/Hz5k8KQX63D2yQsqRGx5sysq6hh135VotLhnoERp54p8pjj92Ug8eA2yo
8W3qfs/0YCN3a3Tca0YmNbS8VmOl1lwuk/Eolw7kUXs9MFdu7Pw0k9cy9c9AGwozM6hPgfhLWfeE
hVo+ePdep7xAAEa1M85OThms+Nb51lAwgs8AXw4vFrPm56cZ0TQnL4DkHJWkV57zwOl+SL2vr1hZ
iO6J9gjqwffwJxWKczNOyshPXQ/KUepRnifQBQv0s+8t7ue3wtCheEyuyuC26h8HCNnG/HfcrMRO
C6sKjQctlnfGPcbBz3/BmI0eRUlfOQ7KcPCqat/D9a+W0t51V4pT8yWF2YvwFmT1u5jb5PJ6vhu3
OaqFxzh8cf1wW9V/L1/a+adggBzbIr8GtDtNlazGoH1oSe1Ri7MDR2JbZLtKOsT2yoes2RF//8HT
5UZSKxH88EcPT1dK8NnkB9e4TlY7ifNrJT6IMSLKKsQv07e3VtQEeJva0r1Jd2Ut/9M2ghBwDQu4
ZkZs3IfvUaM+GoxQaY9prR+0MrqJ8+yXrcU/P789AmkmOI9gdZnO/yspL/GYN80xDI8WTEdZlmxC
Y9hV5efbFUJrQYACgaLraHKdfxA93tqskYODFfsqNb62zrXp1Rs7eu68n0P4dvmzllbPIIAWwQQo
myldA+pOatwUUXP0Q32TyyeRFNv5/vNGBGE+3Jw8GDM5Y9mXWp+h7fYY5881OVsqP+prWdTSsbYp
6AgUC1ryU5cXlg2KUJbVUbiPbq1cf3Ay45C35S437JvLnyM24PzhI6G2DP4RwcIsVIZsMCdqivuj
PTYbK7npgj1EXDutew5XtcmW9uejrclT7pZO3VEX7Y96x0zEtzIDZhQ8X/6e5aUTJ0CwrjFcMjlw
iscwUs3S6ch4KF773vSz1Ae5+nrZ0JIPJWWiJiJaPDPgS+c1jl9qVX8kX2Ier9jEa7IEi8v1wcJk
uYw+d6LQKftjqf3TZ7duSAdlTR9koaDGUD00KtBNgq6mWn2+Xqlbl3Y8pP3RDV8z6Vui3o6RCT2W
QJeEGy9Lt5J6W6r3ZVNcXV7AZdPvMrOCiwQo6Llp27P9sLXU7liZ+VtrabfMkT1FefE42tpeG83t
UGh3IF7kjUlPYzTL7//qB9iC3Qr3NEs8coApbadyVmwYDNS/StvuyuRQSDdy82qH+ya/rpV7XVsJ
A5dOKLNV/7E6idAQuh2qxMTqYOSboj1KxW4IfnlrrJdrZiY1HwSJGyMczO5Y2G9m+j3PDnl0uypJ
sOQ+mEgFbEflgs7KxL+XyZh54dCxh2WYb+W+2nljfCU59j6Qve+S5b1e3jNx5qfuiiLgu+sFPzzN
ozS3sAYfbrWjC1RXLW6E9lLT3ygdLBq08uJsxdvPv09MEAs+VAu2+xl36JgYY+drXXr0rWGTBMom
ar8jo6M4u4xw47PfBrEmGRXzm9QSgDuc34eyNazIb7vsKAfRTmluq/HNsHIey2YfpAdJXuMnW/q2
D/a0SbwZmk2f93GVHQu13Sixs8mM4ElPHGUj58m1B/3ypwu4RNcqmAXeLvKgKQcG7PqOkepyegzl
gHmqENcZbofYOVxex7nfxAyvM28aKT9o8/N1lNohsZNOSo+2am+czvqjpKC7e7db64Yt5AzCElGh
YnIo+apzS1qvxv7ohxmnP97U+Y1U3DDpvJHNfq9J16Z5UyXPY6PwI7KN2j/Gn1XPVmj8fLQ/fSH0
oGnSEftmlP8sdeU+ccN6Q53q4JXpVz1d40lbWFmLSyCai8LstNnkuorlNUmYH53GP5hyuY/Mx3bt
WM4fVrgwWFGeJGpPUJidL2rc5VVBSJ8fQ+9nDYlL3a8MR64ZEH//IciW28poVRsDqvla6H8d5eny
+Zt73vMPEKv44f8fVq3fGXWXH4fE3bTGVe/uHNhe87fLZhauL/zQFBxpYwqFjMk6ZV3SZkAos2Mi
l1B1ljoMb6l/pIP16rb2m+TVp8sGF3ffpjzNWB8HfuqfaERlcW0r2dFoEQ1yehDihWfdSU75Wf5H
zrXAfNFHEEMcs06b40ZxwqR+fvRyJb/th6Q/ZY2/xsW3dA4+WhH7+GGfUn9oGSjgHGSydBt1+pe8
WdNEnJswYdK2QdXTEIEyZHIUdC22uoK67dGBp0hDMB1I10rVYL4rohfKDK6YYYCGZ+KDhsCv5aTp
lKNdwxRi7kNLPqTmGsZkfqaxYqJFwGGj0DbtExQIlNmuVKjHwuo2mXUjDft8OMprTHiLZvDawLeR
3Z5xxSExYA2ON6rHTEmvZQNfOnrxA1EMvWT78z1r8jhIq0jpdchWtMnmtE4FgVnmKccUYFCX1TRa
0FvIk620hv1c2COA+7bgMBJlBGOyR0XYGOhdh+MRPpfG/KpHP/rw22cvp2h3EKXQf1BYwMnHvKsU
SFlJ3S+04WMrttZwq/croevid3DzZfi4aPZPBwl9HYUyMw7BYqreJuqPPdITVvv8L74EKAMHmjHh
GX9IrtmNFJaufMyTRwZS3Bba9LVS2+KH0Dyk6UXeA0rv/Oo3YcWraVBqM9VbL6KHPz526trMzzxW
xTnD76qKYUER0Z0b8eOQUaYYxC+jt3r4TapunORGGyCiM4pNutbiWHA1eEool+i6LmRTnRc5EGKC
m3FbY291zuvQrG3/QsZGA1R0UMC0CDDuJLJyWyYSi6SUj6o8/Co7dd8khk/ym1/H5DK+UVzbvb43
M3Ov0pcqEUH+dASJILAoWgoqNSCwk5SxYKoHFitnPJbSizF80fybuL25fPyW1pGiC7GjgPOyd+e7
ViN5KoHkHcEfWfdaWz+4Tvt62cSClxNDCeJ1w6kyAHFuQnEV0ytjYaL4pSaMWDhwfA7G5l/UkVgu
uuGUkCCEn9HA1uyCkRdA6SM5Gzd5aukbeeh3ZqAF2zzvP++CQCG9U93T4gDqcf5ZdpDyFBamfKyy
YGu04SYOntzA311ePLH+5xmgwDr9r5VJ+mxngWTA6CEfE8n4kmTNpk4brP2UgvrKlF8uG5v7ifdX
iFI2c3FEdRM/UZelVwa9Px7DBgaWUtkqerJXpZVIbtGKSpVcvHsoEkyvlW+mdhIDnlJcyQM5M34d
uxSkdeat+O/5CD2D/oRV/2Np2mLI5GDI6XFiSVE3SfLkWq9O8tcInitAIXJDF9TXtmP+6cCRThGk
pcIJ0k+esqK4qtnTjew57wFzosx1luVXJ/zn8lbN7+25kcm9NZqiystkAG7XyLdj2d0bq2RHcxMU
y6kTiYhUQUtkcsC1NujyTK5LCsv3+XBXjGv0TUsGmEYVEBAxlD19MVSf0pA/GsXJH6IdPHMbv1qJ
FueuB8UGcB5CsJrOzDTnN5s8K+S8T06DdpvbP/3gmU4x7a7ry5sxP9GkiIJZWLgddBbFz/gQWsdh
Bxm5XqQnUYm3gwDMRYZs++fzBMwQVXNr3qFa4gX+YKaMW2ssbDk9uY7M+Ha8j8M10eaFKyNsCCph
QUQ/m1mVVdTTq1BJT7YsbZTm2rDdnZf/CcNwn6CC7ROadrm8yVcnC+eOTnDPgJphapgKwxQ/qvtB
4yUd/DZm4myVTPthedHVaKS/7ULdON7nQQMCVgfiA+wWEJPpydDrsMqqyk1OrW5utDzbSAWjcp+m
a1SwAusATDfM5hNInu9Y78VSyNxOemqSO8NFaLdINlX3ABH/1eUTuLB6vHkcdsSMoCbVJ8WtTtVT
SkODf6qT/q1NlR39KcgMJUiB233fWa+XzS0gJXnMmWkmEwfExMzp+Yd52YjB0slPofnLs7ZJD2VD
nWyj9lDLV/FwbVrfnOpXlj64aCpdtr1wp89MTy5baVrVaGlufuql7kttdjur1+6zxL0BBrC9bOr/
+EyIfUTrGIzfJKaVMz8udEvO/4uy7+qRE1bA/UVIFNNeKTOzu7O9ZfNibQsYbDDGBfj195tzr65O
NlFW5yXKQyIGMC5fvYsgA2q6qyy8JPayky/C5HWSvSb5QwSLB010ab5jrf/cT5/2SwjHwAEHs+TX
SEcwYk2g0Dx6J8mHVhd5dEQ1RZ2iqmQ6NG777lb/MhkDjsX+DDgiziFfDztqyhfZLE7e8e0mRYyh
RPezjwK6pkd2dPyZNAcyIbprRSE0RJvTTR7VY/7yzfP+yzDGZgdNS6cdbwQ36e/Dikmk+ZHQqTt0
x18HSFUtcACraMt2YRM9oNV7Z+boB5q6wd+JQkR+bb1516z0RqxaYG80VAGD8E1F4+u/f9ofjyeE
UAFrIQ5QKBr4A9pYWDShArOd71kMBf0yIT3hO3b/jxcOSfspRTbHIQqn26/LYTyEa7CpxN6jcqQf
7tEr4Ku985CTmxQD+eYL/sv9nKqt8JSRiEL8r1CNNztusYWe7vnwooe5NAHZ/fuJ/Xk7J4YNEdbY
+AMA/zqgxlhuXsBadd/ml8uC5SM5OvIRpRfrdvDm79bGP2YFzHmYiwDaAAGHBfnLl+ohndllY6fu
XZsUgdDw1uzi9JF636Cpf4zQ03UQu3TS7kGa//W8JEmOSBRq1L2vs2oZm+tpEmUQCFi8BoRafJdV
8cfOAu1J6MSE/gjO8VPbye8fBM9n5DFti7sHrlYE7rNJ4az6JtYOO+K/3BWOtwgaP+XwnJI8f7/M
pMxGHU2ie2bTp7A1wyV4oOGwMIJsjJSGdwDax2vawWgT0jTaKzS1jmcOsHXBPc/AfkOTJSi7PJn2
Syz4cdL6LURoJIqyOBLGkcSsat3G3fsWtOwR6f2eKAiNyFAMXYiYE+Ki94Qsw80ipugMaRwpksHy
pas65cnamcHb5ypZ7trFLHfemievp4jFqTAcUWI6kAH0S80vObU7k3asYAznsWlChyYQUVXaJsV+
LF+CM0a7t87r253UMCnlpOe7KGinz34JzHFRa3sxIG69mFTIfrZDqwzSa5CmX7cab5w3ZLcpcGTl
1MY/ldBoqG1T9kNNOukLrxnvg8w9cTePSMjY+meBkp3KMCTDxDyPdlIgHMcGdDswWKaKzAR9LamH
r0H3j6C+m+O8en4dGe9tg8VVFVZvYVukTSZ+eevSFgZC/RoNoMmVXINHGOH7RwWt5yGQKiyz2KS8
bPiWIH8ugQ6gNkV3ckX1Ov/hsLue6wxWpn0gzWs/2ecgR8NcMK7hRZbjoRdDjkQNpeXy0skxVUU6
xttUUCEeVzliLUCgLD1bo2guRdiRm5Q5MhbIzhG8GoYouyUmdIX2WlE2jbZbscKld5FG4/oOG9Un
RPLzDuUUPwfEtAI7iRDBUhC/jZEOa7MnJ/nTMmfP4batbQEE3L/VqIUsAL5BkeutTeVvQyYLYRvI
1ZJ8GVVpPG/4SDIACbyhTWlnOtwxbMYOJFcPwIl/xsFy2wxdG1YOaY1s9j914FRBx2S5zufN6WrO
TDxezt5o9k4Nv5Dkm9LdpAMFo7qNHxJmJ1NSCZ6ygsoQ4sXGZigZRw0Fu3fh+mNI9FDFo5csxRq6
u16xn8GU3q6dlnPhdcMPF8j3pZ085Mu0pBx6yZB517iSEpYWTLbZbpaJOss9k0ApzuRQc4lah8oH
VH+ht5ZNhYymR3Lqmi58Rm2dJB3bj93WgGrRsgpAhf2S/SLP+l488nVpCn/sSY3G0Wcze9FTMoTj
2brOH1OiZ1skshnOETzklUbHP00TbWnlpSi2Owi2BR+5TDxo8FCU/OzrHjq2CZIf4dBhjKDbsR4Z
g528wZK86uQJUIGv9x4oanO+Ih6GXFMfYcTbrLZiivVYIfG6LxebJ1XK2a+km4YqnTt0v41ZzGEk
MiPfZYvdMIDisAidf+xQdzMUiKCcprN5FaSAtC4okw71i0MzQbHFR3JMA94f/EYiSioOdOWv/W3Y
gh/XZHljIpr2CRdN6SiJy3aMYrebZxWTcl6zj2jzZnF06BHtIZC/HBxmHwwI9RgKcVw775ano/T2
m5WDgLHHt5BDsge68Jcg6zDdTKG/xJXIEYZ9jo7n7hhbBTeGQbJyUHjBOBSi61pa9GkzXcrId1HZ
5717HHzRuDMde83BxbK5X8Gve5UKjMQaEg9F7zXRPttoczZpMbC681JD9xic173y95qi89uE/Y/U
B6kLlx8KH1ziyjmVYxm1qkHbSE+7K9hYybVCQG7lrLWo3IvdxdogDdgy/xABJ2AtBiC3SWAPw7Jk
76HOst3SUv+dKoRs7ayifY2EDQx/tjTXS4cCP6AXSVMM2s+uFAsFq/oxVs+ZitYH3U5vUCv7F0Lb
m4HjrQyDWH9M8dhiamFzWwI+DeZ6c6geRb1ycmzijO/QobW8Gq3oPrIoIfS95XEbupegs/IsC6f4
GPIEaacTRgc+Ya+0saUFcCRUw3o+q3AOogVbhnWHfP316PXUGy6ixCL/i4vtDTKXztsHHNm097kW
kDE4vRYTt836SjTqR3q3uMpgri94S5IqBAxWmWRCdh+Q6s0veTLmhXME1dMZf7dT5EruWUytA8ia
MxX3Un/meqN5ATQ4hqd97mCn9wRs3Xpyrt8tw0YLHcL7ykJkkXt6uZ02ht5mOuMtrC/jyrMqEeB6
ZbiJi2ZDQYFrkY+LTFRkZfO3PMMWu5XttU63sJqtimp0dmWPvgNkFTuLGF0ivRcsG79Wwphf6nE0
VRYik6HYLNSJxWB8KfdRQ1mwT7H69dXG+dLv13UQGLNtg+TIIO+CEnHeMcYvat2O6SnbJNJ0qRZ/
OnSpV24cRGEwDAVr8Mv8CDHMjrtoP3pRWLMW/VPMZN1ltPSi4IbvJVK4aYAXoy1+D9Zncw/mwb8J
VTOUYDjxjdIt24Z6iAO+k6sf1jHrKUYrne+TZYHUlMrplqbQ6OJMtBYx32wRQax+BLTb7PmyIRZF
u18rnmCJZVaWGVCWm2RFTdrpLIUvM3J1RBzMeCyk7mXiAdvB8H4zBhOtB6/TL5j83Avv17XCvDye
j1k732Vwj2NuSOHep6nrr0K+bj9Yi1K+S88E7qcRJETbi4INcgiQQ6UD+qKUeA/mJN4lLAbO3DOE
Hiu3lmh/8s8TNMfu89R8kEjf+S54CiWZqjn3svtMdtEuM22iSrbwqYwmipxwktBDEKH1mMp2RBeb
z0oCg9RxbRPI0pJhPsMsfNosZWPdM5U+YAGbrlzUm/O4RxpOH+LzMOGIIjeB3eTe9cTsadi7ixxt
eEXWLllY977eYMwepsuEBuQlst2zDrP2yeluLOIlmy54E8Kx3XXgVGfslmQ64YNZ/D69ybYpl7Vn
l6houmj4mLWfwuiPHFp07nCB3dV0OhquiPEL2xEZgXZSJ2WymUsvsb2+Rhpa+z6iAKbAuvGs8vBW
E8GOEObmwMumHH1EAdmsQrWAOvosvUOOP6ItIQ0tkli9NJm+kd00HrxcsDLs2z32alm8QJ287DDl
7tVs7FmPCPEq8Ba4UtdBl2BPpkL5FlVwbITKTiEZEZJPLNfRKpDWNYBuN7G4araoqSlpVb14gcX/
mKu8eYUtQpQ250FNM6/0tXUVS6KKSQkzXJ5twDmWX9EavDnp0KzUDCC8AIX0+Z50WTXR+KOJBr/Y
egrGDdQ4EkTYqXZC4IDHWoTdOdxIInU5rdl2KS27l679VKrju0X2sDSH83PUT6zkYfKyrTE773V8
7aKwrdJM/hLjkF11jW8+0BPvHxH5ZB62jFLMfYi4jD3XPQ6Icq0F9ddDIxOX1yvhfncJh8lUIMix
ufDx2KFSX5OLLHVjXoXKxLqACRRbrw7pW7Xz89rPsLbFgxmxd/NgxZqxaP6QKxa+wp+i9p74ellL
j03wDzR0eEnZ+Aot/KtrklMIFYLBhe1e2sw90HVc7ialselrMdEc/VlbiXiahPtl1zkEMWRYkT6W
bMv2S9bZV+wdVIWDXVwIwgAkdVpNddt4Ux1TvtZ5H3YXediq61A4/2bWCdtNiYzxDpK+L7sGdRWF
ZCt97LWELomGM0+P2qQoaGkQOLhVTeqFOy/0f9FW22uO+GaVJKLGvIvzgs+mA2qXKC+HMcjQCi4a
JKEOGhtUlaisBqHe7kdMTKULePqTeGq8wJkBrsnNaxd3HIiYwgdPSDIeWpmRYZdgY1tyS7tdzyfk
SrL2YdLRx9hjizfGXRnFZsUcaHCYyLdfeW415vAYs06KX9/j7deiz/pnTqLsuMmwq5cOZA2yavS9
TjZs30eEvrEw1g8e8a4nZZFPlyMAG2ufKYd5Esj35ALSSDR1PgDGzfQ+WDvWoeh8sI13Ea5iaGEn
t3DnYmcKNEWbacJ+EVVmjfNP/SVe8mLxgl4oz+PmEmbwpEjnxh18tozkTNrgChClhYbWRmMpiPEP
vIsjU7eZwgm2WQEggWUiV1PCsqpr+XvYxdjLQiZ6FeTMQSHt2nPbALdHaL0wj4T28xmAXLdUoHkw
bocEfpVMNe6cEIZQT8n79nlJmqzwUo7nALx/x/H/QZUG0ViD3X9N4q33QZph/0uW7EbqWaK0qZ3K
cN5Y2Tfdgx+siARRw73w9eMIpuKc5HKr4mbTxZrDr0xbIa5HXwzlslH1PCTDzSZPjTi+SUuYjfE5
t2N7FmDlQBsk8nWaUIf4lqOsAk8znEN666s7hBiGRUboNFw2rp3EFWQ+dzrxf8LeOJsjbTTJbqnv
Q163+YYXdOLvIjYPfsQfQ8ynGK/EPrd+LB8zBJDKwgvX7VkSs1xhuj1mokkqaMWhDJV59tOy7Zlk
b0M7YDWUnn9oktj72Q2dX3BsWLtCNRm8Pe0cD2lFIXV7Thr8fDKO6ZvdTFYYEt3CLxPX6yqfxs6w
cujwYSAf6XO2qE8U/fhM3ILTPzqPivZUtZKiaRH+eD6UcwRi3iy5/4Bd8GObEfYMt0/6GsVte76h
xgpr6Zzygi90vMo7lWynE40456CLa275ejSQG/o75IfSuzEb8qGCC2uQh42YuxltaO7I+pOEmic4
1LU5JBrG0c/Arp+9Nhd2QpDGnIjXNd3ugxba+XpMo81HCEz2FtGBFGKCmxDQQpi2xbQZLIFJBsom
S4cJuwyIHbt61CPeOJxK4VmuxxQUP5nO4tF/wyngjeSmK8dhFUUs/DdkJUD0iLmo2BgeBpL2BaDw
pcUzm6h+2kDblGuG8KXUcPtrIhu6INELWK4q3ZBdqdrmqAdrzlH9ZaKid/JItwbmXduN7KJZ+viu
b5LnRYJRDNh6s/AkrXCyx0nPIVwlgeFR+fTZk8wr0piT/cZQcr1uEbJvXdbuxo4a/DI23SZusDjC
yxMjSjv1E3IudERs2GzjeEpLVBXlR8EaBOc6SGv6jSM43238tYfn9wekPYM9AAxS1116AgWw8tjS
peR+o132OMHGe0idYl0Ztn5/hNg1fpQ9gnoLmyhdTDO8qAV2jtGLTCJytoWosqro6KXTbhhFsrdm
2sVy8J9xHnaVAKV2ZaHsrmcxzvkeW+xXPqKY9GCbnhY4SMEt3pxmCt/kRa59hC9l+baXS/YDT54i
loLjzJZhy7pu/sPIiTv0DIf/1B7aINjlTOfnvkpd2XGkWl5p3StyzEfEB5uYhedszlQJqF1VxOmn
FGDFIfHCl7zFkWoZ88fW4sYQp1skbXyknX/vKGLgt755T2f5gs1ZWm9tlJ85Ra5lDqZiSXt3L5tW
61opn5fKd4qXnu8PFeKkWKUyHG30St9SY2kZe1yUEeEHwcNDOCWH0VuFQoQjpsE02eppXg55wg+R
+pFFB53MRbDGn+HSqN08yeAiahHKU5iYfsYAPl7bVOMgPviNQV0gDA8rH65x7nwK5wbBcRYxPVTO
3c7l6Vz0ZuZH4sg9Wyf/ZfWYvBAiTZEXSOVr4G1uj3kVoZLtllxRQtxtT0/tQ4bElZ92D0Jv710z
xvueZQOUGGHIj3zSvLSthMMfhQnZg82RAjZpRLjMCkZr1ANalORsXtnrID+buCeqDsrLsaBYWN6Z
G+IXLMhuPGxd934qErvgYMMuWZNM1YIYw8LHHHOxZTK81oEgwGqE5xeWUPgpMu9HHrobgs6BvRqI
q8dOs6MLYfmg0IoUzAy/svaUNzwiyiPr0LWLIGmJTXOVMf+N0gFae2qXim4sPWtixBOcL/D/P5EN
eBcS4pH+0Dqi3i1CvbIybgJ9TVS3Qc4XS+wDUAIF3FSkhQmsPERzJx/Z0JxSQ9Jnm4e2sjwL7pyL
5CczkxUFxcSJ+XDbfkgsB3sd4XS7W3AGRMZSeGp6TKR8n6M+LNw83alAhzCMwFyCHt3WaRyehoeh
T5ZzrLLA9tecL0fLWbpbrHxbPUdESUy3AmNT9HmCUg+qeyXqRnn5VTtMyCdtDK86qJ/SQlGxACLM
fwIBQEu0FvPzBj71Gj9JrjgKJTDUeRsOXDgsZHUSTsxHAiFNd46urvRNB2dfmD2ts2KfOSDPG8hQ
nw2WooM1nJQ0c4Et1eKhOI8mzwEwO47JuExgpIOSvO3fjQpR5pl3M0K+iO1YhRjQFfm7c/+Z+k1c
MOowC+ZN9FPj3Hnhbdn0Qc3ptfvkBj9+rhZFV+yygZBVYW5sTQFNPlCUZRaBze9C29LSkjEtwmjE
1zgIV3DCSLlg1tl1alyAa8oQf5Vx9JkRkT6DPO5M4UJ2Olh4PcEwipYF8ysOwpF03YHNHpjezsUI
cJTApM63KFn2xBfrDQQ92SVxsHSvIkZiOmaJO61OWeqdP2QFzz0LYGED195E8K8EIMSScgqi/ht6
5k/CBN6EzI/R3AOy/Q9j3zRiw9a2Y4pPPL7slyoWewJ8W2Eb+W8e6E8KAypdqHyyCKUPIdQFv3ML
OgkiK2SO2ZFs7LjGwz0glfhaGku+udJfbilKoQiEFRLWkj84oKYFwh72mX8fBJ8LyjncgvUMkDlO
of/7lUCegYaGADUG73TiU/5LieEYhH9QTyBpeQ0xoU1O2QsQIyHytRiOUW1Gv7HfRSed1286sBDa
0FMjHryeEDx+lQKqKMU8OA7RfZDjGNB4MS8F4xlIWTVfbmJrFgicJOI4gB01ICgD1K4Czi70FkwX
W5D1Z4A02V0ArqJosELvsY1Nr/BdrMdIrL63XxPkKgVAfa+i5ec6HpnVyaEPYr3jfoOucwVZC/Ml
mmJp3M3X/pY29RL7HpKv+uCu6zC+/z1u/vI24TaE2gWRJqCkv3qfcjif/GRT0X0G3CjnD2sIImnb
46Dw7+v8SfLj0Z7CngAhgn/Fe/39ZS59lMSGkejeoo4mcjcGqjTsm9cZO2Dg6c1yNGYfijMsNDjJ
fqNm+JOHhY4Z5D5CMqCPBKH4+8XT1Xc8oZI9TKO7GgJxHgXfMJZ/XgFVtUhhOHXXQzefnEbWf41V
FGPRZe6G4cFP+52S3jnl5ptX9VU1BIksjBIQpEEAdRqcX9lkGxBUhcAB/6BTpBuGOGWG5555SmGy
NeZsy9cKiB+Wpfbw73f3HxHEf30WJ14U3yBeHlRe+Oq/6lDQ/BwFDV2ih3UBuAAAqidFgxPwY76t
0Z4N2NUrOj4xHbtPKkLz6cYkvxiko79EnggEU/hIUSLjToQAdL0ImchFbIFJRh5evZ5m2mKj1GZ3
LaI7y9yE7XU2z04ULNdgws5tVKauclMjIIl69DLkUg9yrnOm8j2OwXIfmAj4KnDnsxloBTwr/QJ+
UuQ9P4JpaO9cHj9A2+BX/34w0Zev5/RgQtRRQsCMODM40L4IgiLHWCSRoPQAYxsE0rTvr5o0kI+B
HpsbP576cy/e4AYaaYezHwBX4NrxJTbEWFGtS9EiH5n4XIZ9cherITuYOAveE+cu6crFwQ9dhqnV
66qp8+RZvs3BvkNBzWHTgoMlQzrGls1yZzVAHQumE9heu5QrA0lf4rAxF7I3/sc04VkYemqDWpfo
AsjIdxruL4vP6TEA94UIE01NKGL4KsCSmma5yGj0AJ62IDiXLMs5+KJ/P+z/lLh8GYXIjz/JvBAx
gMibLx+x2FK99HlDHtI1rUa+p/OPfG8x+ZKfAOtAEEVj1X+eeDBk7qwfSXCbpD8tOlY8+53k9cTU
//FT4FeCCgzeNXzyv3/tYT5TSE5H8hCa8VJNvHakvUEXNjAgmLLa7QopSmWMDtBoDOpw/C5s8i/D
7qQW/f+X/zLZAHowpmO4vJ0BtPYFGH1PXjTku1zj4Ot9QlaCFxrBrIp1Hjq+L0qhbTY5ypADcoWl
+BrF3GA28a072e8iPnW16/rrKWM/Fq8O5v7GJ9+lHX9NoT3lFPxfpd0pk42Ajvj9QfcO+b+AU5vr
0Gz6cjQ5yBTPB6Q4ygcx+fwSSs7xrO16clqNwzOMHQ0kF2x9j9iB2D+YjDdlY/Nfm+7iqkOQHBDF
BbIyZd0BFNh3LUFf7Zv/+cUoPoaS5CTxBE32+y/2le0XaOHb61l7cc2WYLpjalkrC9f9zmL5v1pl
MCAVY0iLrk2yikZuJwGK+9J+sMH038xRX8fKKS4FEbV4dlEQocD1y1cTdT5XXHB265pwOJOu15dp
wOKSGzAW6D77zs75ZSHEB4HrwTyIK2IPRbIvY7ML5bqNZuygBv/IAezl3+UEfZ1svl7gywNWqASb
B4YLKAqGMn0M7J2y9TdzzR8DH3cRQdR82g2eGj++PLVxDloF6UZzy9x60bPxinjRPvWAxiPh5HqJ
wl0Q04oyepMGIAqH7PHfP+BvNwkTEfwiWHYxx3y5Sa0zBojAb255a6qGRfs5vZbrj39f5G9D478v
cnqV/7VnSSHRiQIRNLfhik5b1kGF0xfMu0Wg978v9Ne7gV8JjiUE5CLt8PcLmdjlALfz9hbo9FvL
xo8kgWQht7f/vswXLdx/hh6+91MmIEyLfyjdg2FxIxui9rZjTBSmtYfZAP5iwb3kDqev6NcUfDdD
/e2aaNLFxhlJJ6ct7u+3htczwk7btbd58pbHh449CHaOtspiQlyuS/9He+npFjOoVOF7gDsTNuYv
r6zJF7R9NRbjgg97UEivqer/t53s/7sENH4JQa8USrd/vyPrUytg/2xuk3XdAyq7UJCE/PtFoZ3t
zyFxuhWciuEvxZW+GrKtDNcInOp2422a7Wa0i4NlF2mDo3mgAI31CqCFqATY26utH6bK6zivxjjX
ZY9NGRSrxpaLnJdCJxRFZBZENjpySbENYHCBAKFklcP0fbCgrAseDea+MRFgD8PVgYkQqbpuJldk
dQiBW0xUaSikLsclswceNE+RnN2zINHy0cciP8QN8576lXx4KQwBoVXdXdL2op6XiVSpnQHOx2hy
RE3GGygwQBuRv0lRmdEMaIpYBEU3mhQ72KfHs4ktyaEhyhbaJFsFbbW4yNm61pMfj4/pDEEQmTpS
m1Z511Iwv4pCKFycXaPD2Ep5abYx329Ys3czN+k5tUAoIYqRYL4hwIF00oc003f11k1ZC3dBxHBq
9gIUOyXZXaaEuXUwd1/nBKA6Ic2vMfMBdcaKX/Ml1uj2aJOS+kiWbvoRhwzQKZcigtoJJp+8WiD1
qSYAmbVR+rWLwKeRWAQAVdegQkgieuBb5K6nTeJfiXDw72ZBEOYWnUnAveuwgPKhombojy/aQTVn
SG5aga32l9iGBDtYdTHDdtlHHIutYh086Agagi4tySUUavlUG9d5dW7m/scAGqVqTI9mqHjwMUni
pF6QZEmDo2bsDkEAEVQmC0UeVf4Wjb07UE48foUimEAUHjEtlCjtS74qgYoLJ38EG8scVB6kMaVS
2wsy5OO5RISbuPYyD7G9SO5BFd42k8plYf6TZY3/Emo9155TXld6a5o+hms4vFE0Aj2A0BqPcFHD
0B7mn8of9PMWQVqBR3OPgbHWVOhPhIp599sYLjfLBoXeiPLj8ExD5XdixVRSkZhlBcZiOB6w5P2y
Q5c8ihWPpYWqshLZ2kANlNjSAmg7dJrDd+x3mSxycAhPOQLq35hktvS9FlO8Ct0rnXNxi6OHV1E3
tU3ZpS20PwtPL6PJ3acIwbtQzG7DNfiuZg9CCxpDpKwiuCeHRztptgq/dj1nUpM60B2wydNIWWNo
MNHTcAMW1h7Wnr330dr9HJrMXLcRWjMHPJHHDpvM5IyCHN0BhE3uV4oXUEDJ0Nym0GpcecHQPPBJ
/gxTKZ5nGb70NInRkwuBvCVbApIFOnSwNj82b4l3eFPLNR5w/hytOiyHrA8qsEK6AtQy7vpJZNXY
+y9A+eIYUro5LEZmkCQdS/yhcLpsuM6fCAhRfCRiqPwmmut08Wc0hBAlyzwVzSWZtMGNZojiQHLz
sr6l3ZsN2xIcfGGjz4bHGyiSHtkqDgUAUyjxD2OQismcduiR7uYyc7mttoSOVazzbqchDygHwNGl
8Fmwi6yazqIxJ0CD2/RxJtC1WAalJW/WBmxyRMoVA69wGxLIYR3wS0nhKgcf058r4zyQKgn4NDCb
IDoYHC+kj6bn2RLvDeCuLTYCLFek0pYh495F0jK333gmSgGIHoJJ65cs7kQZzmZApxQj833KIT8N
Kcv2gqMPTpl0+WUj5V8oxLK9mZHxM6gjYlBBI6THYQ8Z+Kqa9YDZxy9hgHYV923wBP3KPJbrqOcj
pJP9W+xBUF4w1eRl1KntpDS251E3xXvpvLTuhnR+9/QKVHrJZID8fPDyzeqyg0TuXzWNHST7UEJB
MqH6h1BotlcMhz6b2PbCAiy5XaiRmMs98DU5umu6wPhXpu/iHcTT8x3YBOTZ89lURmd4gAOybk3W
jzfW08m5F2T5QaMisYaGo/8Brl0cunUNAE9DOKi5D0E9G8fzsOsNxo3f2aINMn6hBSFQ0q0KR97m
FUK6oexoftt4Aa3Cbv7gFD4J0CpzQTh/xp4SlX6NBxQRZpbKQm+x8z2oibx82K56h1ohL4PYp58m
rA6gzS/nCbQ49OS2CDliI0cNSbMidKih0YSdCqxyd46aoA1toaBqbafNjuneXG4hmDx/zFQdyVTU
E9drSVZvrNp4JYem8YMdHZq8XqJclFMTmJ9Ygnm9th2rtwXoQupJYPPM62rZY0zbkSRnCt6NckkI
oBiP96Cig/wymYIenp25reec/OJ5st2rrFF3spNiP0e4bGpUvENJxQB/Wb88DZqn1eSgkYI9w7+C
JAQSQNP5Z31O9V56s6zb1CznuWau5sImOwUmB4SyH5+p3l9KT/XJGQHAc28QUYF6QvQHYac8Vak0
upz7NKzT1ibVJgCIeCtaM0pwGR1WrhkVoBrKZkiFyJGvmXcAju0dYpqCNW5B8OYjHKvCYdJYvV6d
QwEd1NDT9ncoGWn2Efi+u//D2Xntxo0F6/qJCDCHW3Zu2WrKkmxrbgiPA3POfPr90QdnbzWbaEID
zJ0wrl6LK9Sq+kOZxfkpKcfmtcCncSsNpvpUAhLYcZth/ia09Y+omdDV5lDYlkQlM9TqDpCY1fxp
Uv9nmcupE9KUsWXLS3daXAErg6t9imVX2YLkLh7yqTWuDBadPxYzWzuon9VeDX4irhRuMctojzKC
pQBtgPeHY/Mrg5VqUxMMbVliufVRJj2wdV3kGiR5PwGrDwZNRHuozfFI+QfEkWt62zCtlQ2g9NFW
xlg91anQYo9EFeDMq3DobD8EQqNU+nMUegim0DWmVS+ydvXR38Zulu3yRtTPuae0+yLRDNts5eQz
PRhvo1c5iOdMSygCkmr5BuUQpQdH63rpW5SKo+2qI76W8oQERxpo35kq1jlibNpDqldQoaBGD7lm
7fIeJEpa6D/Nsf1ZGr3x1rYw0FxMiDZhI4uHss3AWOglNg1B7h7rMlcf8PH2AJz7wQHoXvY1GgV3
I2tNfYjiVNkkFXinwsPcWUx8Y6+JWXlIKbh9askimfg2s/sGTESZtdaOUs/kRmZptmTIgMTAhxwC
N6N2ie8sImvTpRPWqCiGE3eAApX6JQ80zuuAtjNNS1qtahsAr8e8AQRTzb6rquCYVn7jjDTEj1nV
VI/JSO1KKGv9sWjJDPrQ8y5ZFYmPZZrhPdbKwj6UhO6QdVQSBqqBhp1wCG1lWcr3YVS79bZpjOZ5
kL3fsZZtYkW7FBMsDV/k7puOIM2wyUah/EcxhsqRiib6peZ19N0adW+nhbTFOtH/GUkR8C2h49e6
owKkwlI2VUteK+Orcsy01tqDJxZ3eK0A5mgnqevR7Hd1E/QbNynLXZur3j4U9Noei049WhIo9FjA
pDtWUc2S2uxtyFAC83sruZgq/slK6lPSVZFk8fTctHtRVnaemgm7HuIDMl6dJGpnFSuidl92kPTS
tndt1fe+eaPq215dlwAAcl/bqUnpOb4atp80yp3xObTCPCepVQVAmnWzDdVSOWulVT1anvGrK6PO
zjPWuwoSdA/bheS088yja3XcPBgGbQIsMXdD2NYnQ5Sb5y6T/L2BcuGbIoNuow1Qvxi1EJ+rKhsd
XfAC3Y6qscoeSm9ENrZK3WITVtVI2k2l7FL1nAm+jKp1g6AotwrVs3iIAOnHWuRUlN+hZ6fA4dw8
3vvoan5K+9Z8BZfp5puwy5sz90sU2rUrdrBIsAf9Hbdp46iCkTzHQI8fEvruWzWjW2/Xvp5jD9kZ
B1IFAancgUNBQ7C5GEFKjbLUHeOs8I+Z1VVbNTImW+f6HOkqL+fOTb72hR5+an1QAVHiaptxaINX
P2yGfa/oUG1QUrSVohBfTDkPHNkTQHdpgc+LqGgOSTsIO2BcxUsbF/i0j0B7rJwkPbXAcHmtZp39
GnBy5uXfhKqsdmS0yaeg0NPnJne/SQJS1nSAi4sWl/2zoRfeSSxD1gd9eKQqwz/8T+HW7xREUmU2
pIbg0sECt3TiwVU4RV5YR6GUTKqUaufu/MhrHRwsBVvojHCnyHUMypFHRuJ73aviavJeLzXxYrGb
X2pRz3a+7ybbNOz8bSAmrZ31RfuAQk26H/R2+BKoSf1FjQB0KaMKArxrqn0ZuRszNE+Aeb9Grips
m5AypSd3gCOTtH2Ue15LFWfgRlTTag9MQ91P/cWNUondwddaaQui5bcblaB09LY4Z2UgPWYyQIAY
jGyvi6D5xq6loGzWnyBS1T/ilD49QA3lMzA62tkGXOSoK3Tu6T46+5BTwBD4+TYaxYM/CdZaKTC2
UR7Pnaqbu9oNizPoQ2+vaC42FyOyXpbSyhvahCCR6zJ5UEzXwlcX520TaNMnKQ+jbR5aFiXMgDu9
zKoXVUp/hUFtXkQF0C4vNHKWDhZOICjxafAC84dcSgnVM7fZynVZX/QkVR+k1KrPRiP+1o2MU7kp
pXPYK71dwYOwqbXH+1Fz271P9WFjoVhsa2U27PQGXBxi9/pO6HvpAHQbtF1shn9UuZE3neIBxNSj
8BxkTbKPQFEiDqCRk3SgLji3hR1IxOAQaBVYALEmA0U762xaZglmXYMbBhPM9qPc3CKTCDjG8uMT
fUrtoZ9IAlii4u8eePlbXYTDDn11F1BVm2xGMR7PljxEP6j563uzlPpPqET8GcIoflUVgbnUoq+d
hUp11rg/GwQxnkslzJ06dmmj9bLsZLLR2uSi3q5F2eZAFj6ZqUu4VOVyB3QzU7A1H71TEwCylvVC
ODce8mI2tRPxUbQUF4oRHKsYQ2Zf6qSTi9XDzrMG4aLibQmpR80eUjfPPrdq2D0lATQQcErPdJDo
IeZiYj27lgrMRBReBQspSrZqFthFaPmOH3WgsPz+c6ZY2SZU3T9WGjUPKGj2Z7kt0pPKPbUJAOHa
vhBh3i7KY/o1lcF8Z0yOQPhGNE6663VY8YaJXaTIeaaBaIKnKb2NG2j5g1JI4qFNRXNT5Ga7T3w3
2hSK9hX6vXkEXpf+iVrIZ+MA5qtV/HgXaejv9kNZXICuQEeSrVGzs1wav+i0Kk56I4Ub0l3xAJDq
TxlH1rGVQQH3Hq4IfVApD4U84hovSJ/8vEs2ppeLToEkD1OIJU9tCdY2UKIfSRIFh5iXF9iUuKGi
AMkK1shEwwPJTN251M4UUPvXrNfxxhtFnpN9mHyPBKH85vaBfoZCBrA4FEt70PvqIpBE4aPleluz
KChwtYl0zDp3fGwFo7f9TMu+FAFtDJ6t7gPW9fIuyXvhqNYG6DqcMnybk9rfi14JNjSOa8CmibVL
KzJMryl+m0CaYImOMtD9HGw1ICPb6NF5H/M8fyJbHm2BxoRdiKwoz9I6CGi99Nls+viTn5TB1/sV
vqkO+b5BhokOSu24shjoHQF9mdUp3bKrhbLVRUco5X9knt6UGFZURxZC/K3Oo56BRzhRruuUGZlJ
lFe55rhictE0M7RhqPy5P4zbCrllicrEGEcZCle36e/vKuSNmqmhLmaa03A+VLLxrMUtFcr4HwNH
cvt+rNtKMrEQ9SOgDlRhXkkeKLMUY46eeR33xyhpz6PbPEEnfgE6+FMcGooxa33bG0QBnwnYgkot
Ge0WYBmzOdRyy4pTACBO2hrSrpBdjXJqedZc/dBlPhwYUHBD+tIrwq5Lwa3eH/FtrwwaObR1EBMT
aAnJ3+vpDUe5FOuilJ2Riq5H8pA6adnZRn4ecyCqgOCEOvkuuuoBVb0Dtt4btf99/zfcrCJ+gkR7
05z8Iydm9vVPKIXeLYWhUh1kB7YYiJOxrKzTpVEiRQ3FC51/EBxzMUWt9SgQu/no+HGzhblI2+/A
Q8EWgnMKnScyH4PhuRPfPG1Xuke3WKnn3zZx6RhAa6ePimerJs83SgvDuIQENDqSBjZe3vpTTtc/
jLwygU9cynJLd9Q7fXheFXowXNgS/R55jt1y0467SRV7J5Z/SUoAXWjlw80BRexGkQiThRytTfb3
1GF4tzdlD+ilV3Q9Xw6TqboDqbWh39jVF2F04Lm/aaG+03qKu9Wa7+hN82IKPamVmJN2D42t69Bo
2GYiprO9ozTW13ZIv0eD/kyFbPvxOZQnRRQdCRiaS7O2WTJIfoRm1OA0stzu2JDZMY7iNYji9K9c
HdUMhnWhApAiECis68EEFj6mbSgMjqmAqK+zB1X8LVLY1UQqQ8OX+0O6PXGmaFjXT31VAx+tWTT0
PFiqgjY4ovVsxuD29fjQFG+51FGexqt1oItS7cVqxdNjcZD0tAz847RbhErb0fgGwTI4flNxUbT6
Sw8SLNKpSGjNAVvJlU23cKxM+iWoe9NDRq1qtkIisdB4tFmDY1ARjPzk06hU/yUEgrm44BgwR8XZ
3ZTz/uDRrAxOV+V/xNI949J+uP+1bq6/6WO9CzFbgCLsNi9GhcKJ6h9SKtlJeunTGE3G/f04S7NF
QodooYK4CI3B6yXoc5CEUAkG529FylMTu6dquHK/TlCR2TrH3XMSi+NMIjOZfRJxQG+2SAColxUs
QntAamZX9DDM0tCqcJrHshcWVRY/WGGjODHZ78psTqO4+QEcGpNJI0Llc5WRREAmAV4KpwbvcUMP
bRMtBxlYsyJVmzZaA+8shiOKhGAVevNzwGVYUV2bCB4Okjc7JfveN5UdU02umm9qtuIduji36DOi
Qouk2c1FbpSKbkhAuJ2+F7/KmreH4FeiPWB2JGVDCJ06hdUZ/5TGNQ3hxciWrHJ30xIX5+dJpyp5
6UoSeFJwUF1joKCBlEF6cpVPUvsEi3KDwvDu/nK9ydSAtwDsMViu6LiQPM2Wa4vLZ4sIiaPKGbIK
Q/KoJzkqCMU2M2vdHkhedoksr8Ghl8JqWGPhEQXElGV0HVatqgZZbKt3NEy+oPHgwAlXX+aRJaHr
d8jylY+6cMvhw8W2NMivUTKebRhcluCjosrtpDzATMtHnoDKYr2WBS5sfhUA5aSACLIBQPf1sFih
NOflqndG1dj2o3aRovJ0/4Mth+BkASOvkwDNzxeEjI2obHsnyrPmaTApNepV7z3fj7L0fQyeOgaQ
f42bbRYlsdxS04Ssd1gx9MqOGmSPIj7nTbNptGPfvt0Pt3A4o+f4f+Gmn/Mu/4Gg1Q64wfeO5NPw
73+b8guKPftxTQNzmv/5sWWgUEAwi8Nknuw0Ym75npb2DmWQL5qbPwACRr1G/WpUko0hPew54zEB
k7K5P76lVAGoOFh8Tmy8VObrPYOeCCY4HJwgA8bgClQNoCRrFVWdX4X1mvE28ZR/VWVlsSwte4TC
FYraPPtu0mVBsLS6CqTe0cdXmKbUn/7kwq+VsU17ZzapGrhRRKBYLAjCTZP+7uPpYkCjCz1LxxMv
GgekXAUohF8aV4eGDMUMWdP0qIifffmP0J2AT9yPv7AhUNyezktU4Bjj9Pd34dUuK2MlEGWnSJHu
oEDoBWug8YVpxJhVZiuw53jmzQ7JoFUpsAfS6Fglr5piaKTXAhwDmviStnJQLb1wgMVP+ZYMwlH+
+/d3wxmyKh2lTBydmmaiFLxhrzMKwd7Pvqr+LzQVqOajIg30Rl152y1s+avAM6xUqEWK12vN6JSh
9yzoxs7HJ6FzarnajsGxiVdSvqUtQTxccQDjoow2hyUiIq2QtlSjk8vev3ok/pvL+Y5CO6VRH5f2
MD2g6fAT4yhEpmnGf3jR4KHBUYDNPYLz1gzs3qZRMPgyOTQJvp0Vu9r88x8CkKJRE+BBQkHgelV6
VQBtuGsGJ/GEr02PtAuqXNrH00DglP8bZC5JWrdiKFpdwUvAJQDvuC9pBJFBsH71PvVSUXxDFQB6
hbnGtFnaEFORQcWrFTTu/J7L9KGOav9vMi2229j0/4nl6lEq16zGV+Jos89k+n6ljujsOBq5WC/X
jx6NEVvzP+hVNr2/8Z8g7wK9h/7gX7j+u01neSXySwhMO7AY7YmXrYWH++th4YbjzqE2o5JTTsSa
6/Ug0ODKqlDn+cEFkHYQkxod+uy5k8v/sLSnKh/FIBUV8PlVY7QC0v1VPyLAQn9VrBHmMLXXj4+G
xxSgysmx9yY9MGPXDTzJEx1UQHZQ8Y+hCyfWknZm+PHn1ITW54LhtWNxc1/PGwggUldhQGG0NNuD
FMsJkgaGuEKCWPo6TJakiRTPboHlekITxh210RkU0ClesYkNY9dkR71eOd6XFvRfZolJCnJrECBX
qab6nds7tA7sNvqR0khMk+P9r7MSZL5rADlVCg1IgmTeJi++QVW1zbVUdzEIV+5Us0ICcp4hRtaI
AAhyOjzZy00i/CGWXdTP90eycLcbTBS1vulBfVOcknmKhRQDe8cEiXSuxlw+uF6zclQvPC6vgsyW
GI5pqHPioOckSOjExVtKcyNX3vgyVvZfQtFImLg/PKzmiUSntok1GmALQ8hntiyWD39tvTPEfABD
lgCt/sP8YQjBm4dyMM6s17snj0u1jAqVCpWGT5p06nJl5bSRFtcB3QRJFSHXcJdeh8B9JAc/yZCw
C6q4Cj53OjppcfUNB4f6wW0K9PIpH/FcT/BcaiCpYAOv2AlqcocGrcDMb+GNJ2sEw6VsBnIfFu3k
axy4yvXParNYioSGMkyelP8mUvBZyxt/Ixh1sKnBVtlWIraHIk3+/fiEvw87W0uDl3dkG/7glFq3
AZewW686Lu0JbSoT80UpMP7Nq97dVYYVYKwJ1paRuR3vWFrV6YB2SN9W+oM4SNWD0AbWI8C3CblD
h6xPhWQXJlFxKqwiR2cmKzZCo4Zv94e+tBCgJFFEhtcJPWc244iftQjZsxAk4CERYqSu8JpV3cp6
Wzqp4Yti6wZrW6QNcf1dCxN4V2txtsW9tE1HoB7lqaoBQxorudVaoNmX9Mw0rduQQO5A50/MUKQs
Ln3Swy6x1G/3p25psUJII/Mg46fRPUtzusAbOecof6aC8FnuBnSyhYMaZE8AEkc77tDWFIN/7sdc
6jlwUU5+zbhFwo+YBRWtIZTLgTwhQkYvA75b0cq1ejS6oq9G/KBkpP7sk/DcxuIpr+X/cDRxsuNX
zgVCIXv2IYOoLwK9kWlvlDLqQ4jRmQO4iPuDXJpY7lmAfgptVdmcnX9mGBgZdlmgmlDmPCiCMH5S
Cs/duErNWyOKgeqqXfRcJf4aLWQxMrcj+QR0P3Ney1Ni8OLMOa+p6jjJUZQUNkb5JUA029IdyVhJ
YBY2HzwhbmF6AupkaXO9LdSatjztONEBTrcZy1/g62r/6/3JnCZr9s6ns0jWp3LyoGE//YZ3B08t
tnHlqq3sqHFkbBu8mlyUnoSueVB67VhqdbSZVCkAYkff70de2IuwhOBvGhYWEzcNOCVypdDofdGJ
cQkjbbLOqHW4G98aX3Ul+XimTt1XAfZGzWSa0uthqp0FK5NGstNU+he4qc8TwtgWkvAymGstpIVV
chVr+vu7KRUqEO9yH5FHt//E8T9SiQPMVg5eacUlcK7uz+JtnjO5GE9K/RoF0Bt5BEl249AvQ+Oi
BUA/vLNnfQ/A5aOWue1D536shUYxhXr6IBMFi+f9fBatfNBjqUV9EMCTX8KpGS+Nh+AWjrTaKUd4
U69/SROUXHiQwNdK/cv9H3C7Ia7jz2bWgtEMlBDVEMF6LYB6l8G5SaSVGV0MQl15qiRQRJ+XE1ur
S4sxYpBS8KVoQKkm6Pg+3R/IX+DA9babem6g1WgKILoyBxZkIyXFkHP0wvu12Jdtgo5v7ynas98E
4TdmGRRwlnxJtVZ5zdCevFRJHvi2EEsueqw5vITaqh562Sgfu5AKGrjMMPjWCI15QP+4eVAD33Pw
iEpObK7koHlldMgV+iziQF0N3Lxc43XbVCgypEN/7qnnHz0SL7Sy8u40tHX8oy0C7ymRlR5RRlP6
Fo298M0bNHGPIkfutD6MxaZEtMzVYx/1vBGVzhCovZFAfu+iRkoP7DeUk7MxfwwhRwDYUJXXPrSe
66z+E3SCbAu+GIMhHIN63JOx+6dyGDyEcc3xoRzM5oRWbEBFvy30Pz0Njd+xjFzy/S+xtH94gpi0
5zF1uDmFsozf0aNDdBHFDhGf41j8zhPcZN2zB6rxfqwpu7j56O9izZZvX9Rq7JXEGlqUAWli6/LK
1Xh7pio6fHgQulPh49aa11SF3Pcs/SKh5f2EQCMsF60QXsZY6R61VoxXutayfDMkFRr1BN2guUWv
aXYXu03jtWNcptSIi+Kpy4eTZIIi3iFxOsL0MxEek9I3U8yjXTdG1aNRwzdEhcS3sWAXATOioF2Z
lfWcsXTNnanHxX4o8QOgEWdsFIQnfmi0M54mZsAmQ6H9wyeKqvO+oSs4MXL1m8YL14IKLDG8GGKx
GSnhV6jCwsP/6IefopCXcf0sHNJp6WdyiCPBRWgfJMtHHHhtGd8eWkSwDAyMqHPdYrN8zxt6PKaj
i4LWm2aAWQd/2vV/Pj6OqZMPgpL07ma2eN8iVNOPyUVO488GsF4gCvcj3N6dMHot7hgK/xiQz9dT
gBdAYCkIC0lyFX5uRdN/EYXWP0eaXn5S3bY7KYJo2L3fraHbbjfnFBmwgq7jOoMlyvWtjXw8dIaw
rC6IkWz0+tRa3oe3P49Ikao4Dx045vOLRfEkFa/ArLoM5aOA7K2yOoQpIbw+YDRZJzEW8VLH4XWe
zEno0kSe6SF9R6ydl3baxi1hmW3EODGsozc2wUtn0CTVrVTd5AJE5Y1Vt4UMbH8IUJHrNeFH5lrl
phbdcpMN2itTLqEVj5YLAAS92QuUbp6iVja3CJ2a+8KKBXDuAzJxMTSxXpGfva7WHk1XE44hMrie
Ded9fO1RycKQJZO9YwXKIN82HeIyIg4GD51cdK8J8qd2p6P6aqeVgOh4VYrDNi1zY61DsbDC6CxB
8+ekpIQwR2WFSQ1HOS2lSylGyVkMVXB8Tds+wXeTdq0eK4PdVAmWfVqfiUcwnPo5RLFzX2WeTGIz
aGhVW/W+DCWF5/hQ7iAUei+ebgR7dAwhut3fELcnOnkCoHYeGyKWQ/OncRoOhdci8HnRlHbY1kqh
PMpqMBzYGeknbFAKZSXgwj6gpwkuiKREBewyexBEZAKeN9KIyn3lSRrqL6OQrtxSC+0w3jTTA07i
mbjA4B/12i3Qf774OezUWFT7nyisaocuxNVySjAfNBTUjgBeYNiq2G5o2NJsKUwWa7/k9v6isKHC
DmIhQLienzdF3A1lLhntxUeWf18qbvGqxDXix1aWR1+UyJdfxlz/OQxutm8TgP1+jjkqjJBEsDPL
XbNhXZoZblJK4waVID7CbPbF2hBoIgvdJVSjZgt9Ld6lZkvdBf1Bk/SITSHVVN+w5kscMDz0nOsK
9wGXi/XjC4HeCYJeCjcjp/3sag8xZRzgIfWXIX2cAEFC++/9pX17Z02A1v8NYEzf5t07SR/46XKU
9hdT/CcJHN0/pNmX+yFuX7cT9HryoLamLzw/cn0XGVsJPsWlRO5fhceYIH2QNGL6q9At76deodxa
5ta46REDH1GGGj7+mpj0I9i9gKomVOFsFhUMlPygVpBk6cDbWNDmpElwb6S1cn+oC0sHDC9WJ1Pu
NxXSZhcYzfo6G5WgvljyV2ncaf5D1b/K2F/5BzOqtoV+COozfhgrcW/Pi+uwswEKg94klUbYUNHG
U+Lr2nlIUHu7P7rbY1CXEJQjIwaviPLh9Pd3ayXxyn4s4UZfhkgoNlEutJugTZNXIYm6feRC8Lwf
b2FUJGx8NXDnqNv8zXvfxQvKvKsqfbpJh+dE/aZqP+7/+7fPjikh/L9/X7keT91KYZqognTp4kB0
urKuPks0wxAGEVsFOoUvB8gAisVKenW75aaKJIB6k2YFx94srBmnQqYU6XiJREQi0jg6pTIq4zgr
vN4f32IgxAYpF6jgS+eAyUiOBSuMhvFiljlUJPmh9SD+hsOqN/bCRPKM4OUGeIrcd34/NhrphFtW
jCjod+b4WlFCkoP0swotChWt+6O6zR1o9yISQKuXFwPp4vVX812/6iaukaMDkveUP5r71Nff9eYU
wBRD9/bDW+sqnCZfh+tR+gX06WaOoJ06c4CB9u/98dyu8usAs+UQ6lJRyxKv+aEND1W9hwP/4X1L
zkL2AnabTtLNOoCEBsEryQJgxp2ICocPtV/pbC839q6KX8iHx3MVbXYEqrjWVMhVBE6gdzvDDB99
bTWLv13ZIK+mx4+CQy2iitOCfHcyNCkoxwIZQUc0RECy5zLHGm9NE20xyPQG4tAD4TyXOBIRq8N9
tw0cXq3AAYdHKRMeqY4WKxO2sKAn5MKEz8Yd+abCnAZDBShWCoDoHfrwwYtP+AJgQ0X5ZVuulbPX
gs3QEn7RKo1Ridz06hs1PBHtexmAfeSJKPT8dvGJur8alifx/wY32z457GE82RhchNiCi5gcHclN
sOYuvrCHmELuXYXbl0fdbD0kyKh4nPWBE+tl9Io3TXk2cAt6vT+WpSio1Vk05UXMhOdY+lFxJ0Ow
IHQSWXySk7c6lr/ej3B7kALaAvkzqZ8hZTi/Gow2KPqkZbbK+qVOH1AKhYcs2zqOVQB7/8O6ex9s
+nTvNhEabEaHPmvguMIzTmpe2GPziGtaHm4xhoSgu1KnWloKJNTgDWgY3d4SRpZqiNTEvjOiCaDQ
F8Jzwh6VNTzQ0hySp5B/6QAcaBRdD6sbPF7fre87oXmwrLMkflGk7iDIqFiEv+5/roXNxOMVUhrF
vgXhyyzsO99VBs9J8eLx3W6PwtBZ7KtXKU+PCCCekqhcEym+ncUJZT3Z2U/QDWl+qct9YAq6KjRO
Lun4XOJ+a5rtiycnK1/rNtkjDv0MICKSKN8QIdSEajiV7dbJIlN5pDvbbnky4ULZZ8ahlNtuJd4C
anEKyEOQtiLIt7kkpDaKrVj2EPEDilouLCMf0FP9M8AlKL+UXr8T6nGDMsb9T3i7p0khgMqjDQYK
9aYHEDcwXVV83JzUGI9lll4watjdD7HwKJhiQJ7iCoY7NUcsmvJgBEPQIzGQtrYH9R3FIyk/Zkgn
xDhjNSg6BHjm9PhQqomwcgD/rZ5e16MmZXn+45FNh2rOQ7BMtS5wdK8dWAef+8DfRqW5lfR0jy/r
WUeZ0LYgCxeKshtSdFu8sqltPREwNwVZmee/8wAbL13cFkW7sn2WljKao7wOp2LQDXNNwFUyG7Wi
Bt6sCJtEC7UH3zdpf7jlB83fKY4zCZwGcDjJHG/KfqGpxBX9tMoJlW3mR3aD15a0bde0MpdWE1UV
QFtTVUWZd5R8s4kRQ5IrJ9H7E0CZL5IQr/Sjp/R2/jkpQ3FBiBzQN6bHglhLlM7kxnE1NNH9333s
I9D6I1ONQyE+SbGDsNLKRbE0qvchZxkdksoW3jJS4yi5BF5CekmU5j9sw3ch9FmXPXcb1dVDRuWl
vxPlZy7/l38fyCYrDbwWqcL1pVCzACtVjFqnRbwvjKNtuiYGe3sXgASbmjDghxCenl87UlUaql8o
Dc+S4Jiool2XDRld+ymJ3VdfCX9EkrJdOVhuS83EBPaqwxdGyHReWQk8VffxVSNmdLD677H/CN4P
Gx4VeJK3C+q3qCiPanm4H3Zp28IsUoHC8t7jepjN5aSbpowsB7n8ilsLrja9nQ8rcM7F6+B9lFni
aJpKIw2SyDo3h/hHLKjqKXE97aUoSuExGyVQ2Mg22sHovwVW5V9kbARXfsPSFTgdS7B4aRDD9Lge
qKFFgSRYQ+MgAInO3i4xo4Mun5RyBTC0tHRMRRdRhZ60YecgJQWpif+3dEQzOTddfKhk66JH9Inz
4dHT5IvfrJ2Ht0nS1JugPwlMCfLMTYlzzNwyRozFiQxx07VPYXlq8PkVGxdp1LXy+cKCmQTZqUKQ
SHDKzuaxylFkxFa0cKxM3XV5exDl/lOaqx8/pqjVAp2nPEBxZZ5AFGbZuHkzFE6L0gNWlWF/vL/w
l9YkiQK6C9YkRHCD86h8b3I3ygtHCr/E4JnpTuDI+YgZOba0nws/xn3gDVvXlX0uTyWA2ZnPY5dC
DjeYOGUR1wvRjcxBia2ycoKWirec2jpgucINd37/rXQfRu8gud9b/R8XN0wRW2M0gaTw2WxfRwwS
JR5c8SQrpv7p4x7v0tLOi89qu4JLWfrI737jXCTCj5Uk10FKOk38jVKDUoR2Jb7e/wBrMWZngkFT
2i+VuoKs+iRn/yRKjVvhyk2xsBmZazj7ZL4qBJPp7+9eRQJE1LYpwspB9q17xCRSuOC2p9hYsGd2
6wWwD1vhdUA577+srveRZ19Zxo5L0+ugcowEcRr1qOaPSBvt/Fi2J5P3eh/lzuh/vz+lC2fcJOpB
gwHMvEZd7Xq4XatJXLty7iB6uQmKfypFt3th3wa/7sdZmlaeE5IxoaQgUMw+nQDKp6xcDhzE9G1N
+mJip41CT/nVz07B2jdcOt3eB5sNSh0CfO4agkn5k5W8DcXRq35VCAeo2ko2Nv1Ls53J4cnzjwMB
0OEcjIWulWggeAVDL/hWoI2OBeT9eZMW8j0FjRySPcAFJhnG9QcyJdSJk0rnHYatwT5Qy+fCrb4p
fvHYt8bGCFq7aspP7iCgnBc8YFv1a+D9hCeSTcv3GEbWBv+Cc5CUv3JVd4AAraColmYA5e7pFuFR
ysvt+vehPIRbNBa0joHc4AROrqOVKVj4mkh4wOkAHAS5dJ5UYzSM33IptFAtEcobtOLZbJJjgXmS
gRjXdqj67f05X9gTk2YIFUYAfZNRwfWQKhlkhdUGneOWUImqZvy3MwtjE5TRqa+6Px8PBlkOxDWa
ahNm6DqYouS1mUhx66AjezH85KkJQaGN8Zc+W3uILo2LXNFA1gAiAGvpOlRYCWalj0nrhGr4HRv0
bR3GL2ZvImmr/IfDDGsEurqQ/ckR5wYXFuRRlIm6DlYWCnhi033uxeKzpHjHAmjSiZtz30rRoxbi
BxknK2ty4Z6APDcp05NtwM2YVtS7MxwQhFgm3dA5FdK/mf9DVC9uuIJhWJpM7gfQPgjA8bqcHWj5
CAvFAhZDFhyeEEpDlSL60UXti0Ud7f4SWSogcECzSiaVrFuRBjRpRQBeheiMRpF876zE3caq4R08
tP1sjMTTHa+y4VyPkb7toI1sk7QsnsreklZ2xsJmnwyyaNEDoKELOJvYFCERELBAy6WB/Nuq7aTc
rYx14aK4CjE773x00wzQz6PTetWmHr6JibI3wLJMJqP+HgYriJgvyMHvJw28QtkFfrXB3doWtYPX
9oc0djJRX/lRC98aMD0nPG4KJkjR2bANM81U/NbYOHL2KTGyY61/L5D2rvr46/3hL4yeVjW4DOQH
wH0Y0wd4t3IBAOhhHwscPR4auTVsqXKjBJ/N7AFTmm3Ur7QiFy4XGsfQlxALtDRK29fhaiT14Cig
DqAVY3ywxkA4RD6WwvKIrjPAFAG065B4D96IzukYFf7KJrrdqMAVuTwgEQCaAvtxHV9QtbpL2qx1
0Lj+1LfQW1jpeCGYqxpmtysX8AE6UzTlAWZJ8w5Bi9Bl2VhK7YQolg3aU669xNUfrfueDEcRVWGv
LlA+jjY5kpnNUG4Ht9zFH69C0COlNkCbgu1zU1MlvU+FSVfiIhSdbZrFRtdWqOYLEwrrG6KC/veT
zt91aLlUfdPUxkXOkV9tyl2ayV+0OP3wOcAzlZsYgjIP45uGr9g1lprHhXFJNG0jJbA6+3rl0Lvd
CSgigdPl5QjRAzL29dJAIx+/HNe3LgDrPw+qENlFYLW2Lug/A7M5lpZwAsq3EnRhlVwFnW0/SsFi
VpWRdekLINGCiMn24f4Gvz1KYAtSiJWnLg+Qp9l1bwaC6KYoLl78NC3t1NO2SZY6Va1Mur8ryeli
LOQV//o6TYf29RRKeoA7fdUJF836t2reNOW5ld+EYKVwvzBnk1zS/48yJ/zL8GK6KiHK/3B2Xrtx
M0kUfiICzOGWnKQ4I9n6bfmGcJCZc+bT70dfrEccYggZWHgX8MI13ayurq46dc6IEosON7aY31zf
syULDIzQyqHYRRY8Of1ZUKziOq+UNnePsZ+hQS4+eJn0+bqJKYK/z+OBIQL3MoHX09rTZx8etuZC
Tn3LOhYR/Qb0NJ1El7YaEiqG7MGNXCUrZfmlb2OApbFwKdSV5pEXOggYSiXWJAmqU3VonUMdqqSn
wl/5PIsr+2voT03jbPPGpI+btseQEDzL3ZOfVRtGtCA6to6CuwYqXDBG/xpoEHGBBtX8omxcmEwF
OLGPivkSFocCgJ7vfw3R/tCyjx+kCWRPGEKUFFDX3CkKU/DCPzM3CoIeyc8kzW4hW7Jgvb3uGgtV
nwkLTUvK+kPlN09lZaNWYjPv9GMPzREsvOFd5Ke3ja5v/Kj/0XedeMPCX2Qkbzo93f6D9an4yCN9
Ilmak4tqHeRjpstsUSmn26jfa4j5iSdxuM2KHF3t3G6bg7uGGFn4jowP/jU6Beczp+HJ2wvw6BrH
vhkcMWqcmlvZzxG7llT+98rhWzjfAM153cJaBfnSxQNPL11fgm0PFz3qwrciWENYLC0HcMA05wN5
J92Z98tJ097M6K4JoPJ0O3dfNK+zNa3fSXG6i6Jid/2TTf/aLJbgkH+tTUf/bPOi0DUhVTaFoydL
TGd7raN70V1pfXxsgkqKDH0OrW4ZOpTZVZKkcJPEQLyPeTneNHl1H9BTj+K1jHzh6wCCmfrb9Gcv
sRXiWKCClJnmEWTjTZnl2yTxV7KWyzQUAgpQAcw0TO2M+QkbJUiHW792j5YqOJb6kutPmb5TrJMb
f3Orx2pc62gtOARalcR6VKPp/c5fwly7qDTXknfqS6QemhrNe78/IK0oKPnU0BhXPHzBJSZ0yjSz
Mf33HGVbBUNuDogInMAsD44+5JvAbbeD1FYr18rC7DEVdtwCxlPwIxcZvTwi42BUoB+y3ttVRn7P
dPqhQYMkMeX7ODUQaUm0DdV69AHIhn0JZRcA9KtA2Ck9mx2C898xv3aQpmiUsXW9EzT61RFafg0h
EEV+six43nPkDLZksfmd2nNZmLX2Nfb0+m4EjGzn5SD/EtGvv34ql3zsbGP+vLHPTmUxDccZqKyf
gMTsRFht6/gzEG/PQ5sA7BNyS924cvUu1O6mdgePNsiTQd7NGx9ZoaLfqSf+yTJrAeTEN3pMtiEV
n3oaxbaat9Xe6LLckczC2zWRldtyFjBl3DStXZRJvxGrvNgEXhNsSFnUTRgG8R0vlXJnqR8vBE+/
lakY9EjhaJzn2zX6Z0MOTvqUmd2TFnfPTAQePS3aWFa+kpcunoYzU1PEOfsUUuvpkVCH/qkwFGLj
d58XPoTu17/3QoLF/A2T/xPBzcTB+N6IjhSQmJiSe+z0uyoemMh0nSh8itW1hvxSLKH/ClyKogic
GLPVpC4aRrLpukfNfRCsm04KN4gsM6t9dNU1csdFWyyIYiiPCPDD7xcVKL2YtqUqsCj/wfKp/eZP
eT0wKIGA8NqUzuIOTojEqewB5nu2g3kRixYnVTiCc9rmYbLNVfeLnwm/Oq/Y/8PH4uo3QUaD25pn
+EFbIIGoiu4xgeFO8e7latjK3n1M3+W6oSXXm/jgAVBRsL5INXK17lSr7dzjKPg3eRI+MEx7qAZv
pa6xULGDi/DMzuxDdQ21Sddq3KPRW5/9KPjeBZTGG9naKsn4IASykzF6lVXKrhbFfa0kX6+vc8lR
2M+JX59dvaC99zQhThlQ4EaNIDHJO1vIIT4VXmKEK9NP122ZlzAEFntmbLbYTO9r1P509+ilDKfF
qEUS4Y1fKDQ2t4rbBvsir3VHKQLRERQJxR0kHZFfK5MQLchqsOW2RoiFAtHWGOTsV+AbXwQkQUxX
J1CP1b2rowRvDbF8r0l1vCl5ZezqWEAcXaS3mVHvdgSuD1sba2uTcK0wY5J6z3oUuTd5VVp3CXJR
joXKik3Xz3LSqHIPpeg23IWq++hD7eu4g2TdWV7yHRW68m5s6noz1mO473pE4hCm626KVM0ekXep
tm6KkKCZ6O5DGcW/+ybYNUHTIFbfJaUjhnr7KNRV7pTRYNi08l3I8av6Rm54GlPCVAfEseK7cLRa
eBYGxclcqJI9PfRQ0fSSQ9QGXweh9jeMsvKD9fEHN2hpJwFqHS7kVrtxVC27rTp/r45JLjlK3/1G
9KXbXP+sF0eFphOVOTCGhM/LAozismlNjVFTOHXtN5BgSbPiOVNofJckTCaYPps6BdMFNoswdcgo
n2K5wlEM/MYekZcUzHLFhnQRxv4YmWZ/ICcllE1H5ey2Gd1KpoAQkon0zB0x4J7ueC67tyZEPbvR
6/zv7F1sm3WdO1kSDrtUlMs9Y6iho0l58FPMa2mjBMhoaGMUDbZQWGsU7hendfYT58+tNpXTsoq9
U2sVP+k919uiGZ4MQXoYi9JB7nvlAl7e979bMtt3XezdUYoC72QE/lY1fSfofl53nsUVaTzNeTVr
lxw0co6+V+4LwlHXvwyW6NTJnSZ5mzF/Bqd03dTiYiAUmRr202DSbDFepwbJaHbeyQ2HlzhRPzG5
t7tuYvEo/DUxL1NDBalojc5zQfPvrfQ/QXfi4F827MzE7DEHRW8ZdpmIC5hgvqtfDYreBojR4Gug
Gh+9BCd3I32A1oa85eK5ZdQ6JC915aFqBFAkvZWH37X7+/qWLTrAmY3pq52dupz2iKZkDfwXvbBJ
htaWuh9ZmdtVe4c48L8saOoy8uAhkMxfwrIRB6bBCMCJyeCNJ3/rEnlXiO4/WJF4WPFyBIkjm8r7
JY2w36pTyDqWCXpXovqjCvrvYu/fXN+5JWfDi5k4meaCSIjem2nJjuW8p1jR5i3idkJzkHrke3Jt
bdeWAiMEsZA3EYIBRs4CI3qqoE0azmg7WI/IghxQkL+FvHUjdqrzD2tiTIcLZWI4mj/wiRJAg1yd
QC+96v4v1zggGPUPJqitT/1RWWVo5/22FYWk9oCDhGOVh/7NwKziXkcHcJ9WxdrTYgrHs2tLBkrK
LcHtyJNt5gixyRhpndGul5rhU2Qlmt1k3tcxDT4RJ97Kkby8N1GPvr7ARaug4+kggQK5eNmjYyeO
WlRLR+j2tp64D9Pe1or/QndbjHcjmObr5hYOMMORUE9TEqeJPn+7aqbrCW1miUc3++2lhl0Grt3B
KqgYdwW4y+vGJp++2FHAHVM/iQHwuc+74sAEa5hKxyjt3DtD4RUwBG28KyVgZCryskNqTPKNemCr
IUrf160vnDiKq9N7in29LCWDoC67yAulYyvVyJN9Lctn1xdWlnhZRuY9QDbOrcsLmyrXzEG9MPet
oJKkoyk/+aNsN92tnIm21+5CY+O5KOgerOjH9ZX98frZxoLypKNM5sM8jDIt/SwM1y65fxwX2lHN
omLLgDUzI4rgb4OiFg+JWCkbuJteojEpW9sox2rf1nXqjGNdvZml2W/0IJMerdwvbSs3GjsS9Xov
l3752ipV/SlFAN1WiiF66IraQ11YkJ/lAhVEySOfE4cERy364Kkc9Nd+KJJDb/SyI4pNuyNrTxwD
3FC8yeIg2+ql6O+EMeq3VTEoAfJZUMX3vDqO7igghV5CbFFI+VrfZ8Hx6L3woAbEBYB6Dn+rC39k
vL81j7GWbHg9SMobytR9ccxzKM+LV2Bq17/IZYEOaoFzi7MvEsuCkFUZeohubKFEZDpGSKPJDba1
ldlucicPO4U3myz96JNto3/8cgG+MU1HkQtfcsv2heHlshCbx2KSLSz0OzeoPndmsHKilpxdhbwL
aDqgZqA4M2f3ywEdOoFOd1RkjtVv3aKCaIqAJWS27n+Xo9tU1WwgDdd3d+EkvzM7i8wBAIagGQvz
mHjZT2WIfrR9sO2Tf0igeBMRcFkgLMnzcGUENKfzQTaOYHbsXH5ug8+xuQZnXrie6XYCNwH3tkDj
KHLKDL+nB6O2yjYdUKMcZSdPvlfB9vqmqYuWmA4CfMpFfMEop2VKk4aiZxzp49a7PoT0KR/H9kVJ
LLASelB+NdRA2LkSZFw1mrs7MUr92zLSipsBgkfPZgFAcwRBue2CtLiB5jd3GgUl1Vzzo1ukEdNb
PaDk2gmq7Iwg9V81PesdvcjRSKw5cE1f6buwMLWQN32XeqBtw/K5bkf9LUSE9q7XYhNdWS3aVYgH
n8j1NHB5rnkf+XrrIIJt7cPM6B+lMQxuBgvByb5qgscapWOec1Jm55UuPIRlY6443MKlTFD9u3XT
35/FV3UshVEQ+EhF98KghVrdl7piN9VtPj51ye76h1r8TvCk4XRATinfvDeWRX2nE3b1YxsyMZYc
kuw7C7Q76fm6HfXyNgacQMWPu5ga2TydpoNRhmGl6scRkWhf+mZ9nK+CIDgJ3VE15T8XhG+dHHC0
kIY+Fsz56dGjJ6zRvC2kLwwSMqoL8zxSXvPkti1ROqda6x6ZjnTytv1FMLzJKtNWfG6XMq9Xvs2a
vZkj1G0iNhVawkchbh6VUt2nXnPwZApI0Gtndb3WWpgi2exif7e+2SuhdC1PEcrBPbp1Xjojb+Mn
1zfeUMVGHnYorV1QxhAFS162EY3ydyukr0xgeIfRGGCOhJny5brPLEVeg2hP9CAo4jbvfTMUw0rr
e1p4mnXshLe2Ac718QwfDN5fE5Pbnp01HwE6IxExUVsPivQc18+ZuTLxs+T5U8V0qiXQs5l7jRoG
pm4VgXsM+uJbKEAwYRrB4fpOLRWk4F0CJMHEP3s1H8hk8LsaU91yjy3UgEx8Muh6cBiP9+HkC5Gl
zm6rGF8Nwr0LlWM+WDe6UG8bw/0Sx+r++o9ZXDB1mj9vWhCzMzfqUkVslSymsuhLsH6F8ZcKQd7r
NpZcY0I2MwJLF+yCxkWoy8JTU5mjoU1wXDQ7i0bt7REJrn8wBFCIRzoVb55nMwep+9xEaBgHMZKH
RlJ2UhQ/6qO/ctRh3l44fMxe/t/QLLsxVFHyumqkut4qwV0Bw/xONoN4H3fuF97u406kLBsKpfKA
JmqxGwfFvambNt+OrqbvUr8qt9Boof4itYXd5JFkM4P8U6HyvI+hGrtNR6PZ1C5Vb0F2ky04GHXr
B4kEKtFqeW2WArZy3XrVusxgqthKNn6VUbYmn9jHhhhs8wFlvLKOy00hB5UTFxKD/TGl8NRq27s4
6IMbq7b6zC5NtbANN9M3xjCWThsM2i7Ns/S29hRrpwYjeu5FH4Ml1FJb6GM42MAe7qOMiO2FVXcQ
/dCwacKNL+ZgcHGjt7vvy0A7hBI0qaiSG3ZX1eKzalDNGCmv6lXEXLE4PIquxzCdNr4k/L8eq9ZK
t6MxjvsqUV8NPf5RRSr/SpFWBy8O71UxQajeN/ZNP4oIFhQofHR97ChFl9p9rjBwOXrtfTCEAnDV
eHBikzlIs/GGZ7Eg98hh/XTKPHQ3ujHyF1REthC7NBv4+rIXLfXLTYM60KbRs3hfNpnqwNLTO0BK
6kchUPQ9M/f6tjGZrwK83m+CUrOQiMw/W5EJO9+I42+zvkzQGa8b9JncgjZElVO98QLvwYjyYFME
/Wj3AEfsWBnfisEYnbKRxG2XyQXQlLK204j0iUZj89immbhVezj9hknPWk7U9q7qAglcWtPyI91v
KCvIL27YSrdWaXQWEExp/K8AWRxtU7TVNxpzp1YdweJJgrljSvR30ra9DVo/+e01wne5K9OHMSZ9
q600eG4GgYmtpuscepmGk6m16IBPjr4ibu1Lt537qU9NC752y9qnssScYDxmNKNrZeOh8OJ4Fk2T
TdaM2n2UBslD4ouj0za5hbJqXm/kNMlffNkoTqOJDPnkSulNz6mxxa4XefgEJGlSmNsGWtB0PVAa
3omBCFShjF7VuP5tlGXyaDaN4lDPkn+rhWfu1MTz9khndfeJCpWSoMjRrlezfBPXKFYBka+OcVGH
nCIv36VF1d4G0C0x7D5W6VZHKG9jkBrcVRr8ghQRWWifBJtYjN+60m32becHT0KIeBl8M95LlYty
ZSuDkMqOBxfjjZFFwz7Jy8KGVtK/lULBOshirTnG6PtMq0rmPqukfpNJXbst8lKlAY128Jh2/k2g
VPm+HX+3CNP7+G1F2XGjAKpdKTss5SVUEaGyI9th+GMW4MWuNTo9y9xjpmcTt0dT2FXqw5Qu/s7c
+l4v14b6l2Lj1AYHUM4MxsVEVA/uo/QY9ToWvXVQCgAnWV8dstIlKshrMJOl6wudK2A1wKmRYZut
rilDOQ0DmvyJ2mzlUnqqmL5c2cEFG39opkBs00lEGfD9rSKI0pgn5hiegqSyO4NKyPD5+r218I3g
x9OAQMHsQXd/ljvlXonwdcDQZK5Zt4H1H6jCcOyd2qAmU//8B1s8KqEsmRgv5p323hRMUx+y8NTG
BnSbO/5EDmFHHr5J85WLcnFdZ7YmVzlL2IJU0fOO2H1SgIzBrB1+HVuR7katxw6cg5qdh+qX68tb
yDUmJntKDlOicVFoFsTBU+ohDE9+GuxF934IstvAfb1uZMHFmfcB88GxmihLZte/bAVKSAIZMh8G
Cy7BvxZ/Sm63da2VwfA1QzPXM9vANOMc11OkX6b5NRVU2y0/a9lKO3DhO71bz8z/GBaS0iAV8fDx
W0YLO4eXJ2EWQ/OeKvn7P+wdZXMgtbSgLgAY2pDoqc/I5AmNiAHQexL6n2FH8J+LKoBjRMnXNJYX
PAIBQ51E+w/FiDL7WGIDczE8uuGpk11gU+FjaIo3SG+tvBzWzExR5MzXJZVFwQbPHjKolBe0VNX7
ylo5UEvFQxZDPAfgN/GSzTLcDGLsGubS8DTkUsy9xrSnHFBMi7VxeGgypXUUcxMBWE/UxAmbRNyo
vRVuEi/KVnLtRZ9B1I1IQj3TnKuHdV0kyGHHevvqKYke5ObZjU5KcAPp8YqlhfgLMPSvpVkUKRNB
H72yDpGIZGLCVdXIidS1UDVdFLPnNEboAUyMShaFvfefb2iFxq3ggzwlMVlX7/jCj7FxtxOQq/Ja
u0l+VWv6awseM3UE2L7pe9JpeW8Srt1a6mIBTKir3sK0/KnveG9q5dqXWrQDtz6jaxMLqzHbP1mJ
maRR4XYVq3JTmW81SfLahMaajclbzrw/CVsjHWNusLovbbWFoCDIedKuFD0WwiGl+ilwaFRrUCt5
b8UzfNWLXSU4adpIx+R3VBc7VC5KsDYfDlKUXMEHwyYHlf98WCzU6iJrJC1AYvLoK7+F5nfdG446
rBWplhZ0bmdWNJJLg8ordLHE9x9pfJsFP8t2Y9RroOCFE/Sns8aNyJV4kV+ITekl6girXCcPG9fy
7SxZS8QWVwK77zSrZVI5md1UoxSXoh4N/ikAeWXrYn4ww/RFMYSDkH+YToRhI1TJ/29rdl3JQxFE
JffTKW7RN7Im1aF8ENyNrLnj9rojLAVcxvQmHW3yWRi8Jsc/c2whDr1a81sf+UJzY5E4B9n4ZlbC
rZxmG833f8uVuO2podquYW1bV3yLVPfjda93v2F2gNOaEjP0k/6plVrdKVNzWwXpkxWuU9ezmFkQ
fGdodorHagxNNxOJSKZ+z20mOghYCCtbuuiMVMwpzpIGoMTwfkfNSA3cyitZjWB1AOKCe6kHGXT9
uy2645mR6UecfbaG8Wep6xr/JBYnRfnu68pelhNHkj9dt7MU9+gATZSTjK5c1LFDRvxyb4ARMtdD
O9EkRki3Sfb1upGFuwm1n79GZlEiE2MoASC7na5arTqJwa0g3Av5IYq/N8WPul3pUK6tafamqqOi
8kIPc5n42YUH0pD2mrKSLa0saR7JE2FMTZS5WZJGUUvoD9DjHQqx2Zpx81CpyXPZqTtKNytxfdqp
uYOf7eScUDovQIVUfYRZ4ZunNHboniz5FKbdvq8KG6zD9Q+3spN/aH3OvNDqhkYX0Q47eYOwz4TR
B/Ivu5C5NCsX45qhmbt3jdsTmzCkZ79c/0k3XTtdIz9atDGN2jG8zP0775SXRurVoS5wiaiqHfRP
xfAldT/+EJlE0P5vY/oNZxvmQYxe96YLE66VOWn7Nmqfq2Ynjnex9/v6p1lIX99ZmsVUxai8Tss8
0vVuW48wIoEmlqXWCSlVVf64u25tKRydr2t2gsFPaLEkmMGpl+5D94cZ/gepJmprP6+b+dNkufBv
ruBJM356/M5u4cAMh2Gc/KBHicau2zZ7KBWqy2Vv5I4M4HkLEloFg0dtscut2mkhJfsmN8y/10L2
VRY7eI5amn5yEWpPSZq0N4Oov/UeqVCQMSlkWLWxp2dgbKVWyx1TCIdpuyQ7jIrOs80AaskRCl47
hzR0W1kA0E1ANXarVuNOT1ztkDEmuUJisLi7jLyTt6OSIOqzG6VoGthZRoTW5MQ6dX52l6GiUgij
E0bq9+s7vGgKCgEavpNwxrwW5BVeoRmtFZzGhL4zEID6PtDHZq82aXcyGYJeCVhLlyVFO0NW6Glc
1reirFZDkabGyfRHyDYGobPV1FiJHotGmEQnqWYMD93496cOUrC0HCI+sVr8CGG1SNsf13dtMXSc
GZi5PxjzTA9LiIYDzzhMk4SRpX9CsGV73czix5kUtxjEAd4yz9pHrTUyxkh4KI6/ZG1welSuSv1L
OoorhhbXA50ECBpIEPG49xtmVYqXkw2EJxAVyO1SuI4kR+u6zcfXQ2cHhCGdXmAms4s4b/rOjZIu
OFUQOlFiShiQGLVNU8n2dUPS0oIUhopEVMABQs1VRpQwz2Wvx61Lv937bvpZqEDgtUKY0EGmZ5HB
hhChJpz6+y4eEagc7CIxHiK33zPjtjfWZtGW0gNqeOAc4QxEOnz6vWf3gOXrehS4pncaReWoNN2w
8V0eX5XS3ea1urGa/OS5zWvTdofrO7F0LfxRMuDNJ0M5NTPcCSLSShKTaRyVXdL1GyWTd71sHGS5
/lR2a1IGa+ZmjjTKSW/mKeZ8YBx51+8iXdjoiuxoyXCklfkPDgX7CIRIE1sXE6LvtzVqc6ZOx8Dn
HRi+FkpEiz6i8ivYWvNhghA2CGJsHoOAv3izz3y3jrQE1n8KAkNxF1Vffeu/6x9qyWMp+JN0T5Mp
PNPfLwUa48QztSA6pQUXt9rfqdJzbq51rpci48T2DjEecBWqAe+t8H3I680oOmnuj9T72g/766tY
ykfP//3Z9/eaKEyojUfwf9x3kCQU4VsMxYDX3PF4zoW1qefpn5unB+fmZnEYopVBcutpOWplh9Wr
j9TkmO2NaOXjrG3b7OPrRuOXQcWyzPx3OabAhl+v75u0YmE+XZyKUzctiyPoS61D3d5F1p3g3gju
Sxb8CsXeadPnuvypWDeNtFMk4bZd+3KX/jeRok+jLVSIEM6dLTEbQt7kxhif8vy1HZ5L5VbWPvzs
586HXWzqCnHRzAHtoRd0ViEI8SmIK9KzlJEvFLHStQbhpQ+iKM6wAdJIINkvnrC6V+hjpPkxBfmn
xN3Sh32Kg6cehH5S3ar16fqXW9g3AFlEBdj8mD2YfzjDEMYgV8P8ZDS3pW/ZTePbwbDyjFg0AkAf
pjAe5sS698c2M4JAQOwxOxmocB+iIG5f1SBsXtSusDbX13N5pKgOUVyFgZmGEAPA701FEpQ0CCbk
p8yDBFm/GYZTRi99jclnYUUqKQBXk4io1AXxLOBowyh6hMNbgc56QY1dk8pyY41SfXN9QYuWNGjm
yKImU7NkWhPDRFPCMTvJ1LQi5m9hlXQ6ULvXzUz78j4UoWt3ZmY64Gc3vGsEkAMomIny/4qypzlo
2bJ2dMU7QTgpQu10w8rj6DJkYBHyUST1poFwdbYwCEzELBnV9BSUvzxl3NTm2/UlLbjCpNBmkK5M
Bf05OpPJ0N6Q61Y4ytYnNWSqVf9RG4U9dtvrdhYW8s7OzLuB8lhJU2FH1Ts7i1+LfMXAZVbC4wYW
BGIORJGk0++/TeohSNMhKU1tpODDmE6O6GJVSQ41T1sp14rtC1hx7NFDgohueuXMA12dVapYyJNU
ssSMcglmKNlJjM7X+UtvfDVieO/Sz26+xqq4uI9UqqfzS5j9c8ecueAoN4lVWBETdxHMt/KEEPr4
WeKCoKtE6xHOj3mHhyAUhXHAwFiciCgBWP4Nk0PVjZQOa3w9C6eWwwrWnsXQHpw/fZAIzHw1Cikw
eO1rXWfbSLHu2PGVwLq0ZedmZp5RJ51ajy1mCkF+bQP109CsfZUl55NJHRmwY0qCxbx3vqpRwixT
NB89jmnyR96UobUJs9vMD24k5dP1o7S4bX+NGbN2KmRvuZVmBmXiMdr6nvaF2XW77dS3j5uBMokX
HH0ERk1mJ1bu61TMeurqav1sGeUekKkDAm8lpC7tHFN60CiR49Mkm+1cIAZtW2V8HEMGWVQycOsm
z7XY34SWsPWFcC1xWNq8SdKEq4Lje4GV1ZoxVhu5wOfMJLT1xj/IQv5gamvTdktxleLB1Fmagvef
otf5OaWqZQxmj0eUwibsXLtRn5rO34CxWtnBZUsEPYOZlUuO6lGNEe41kPPxOlJI0bILKvpZVe3N
/r/rHnHJD4ErwDxkmFAa87yfx9jMzYYaaJp3GoitKc9rpdzpTL/ZwQ7+yWoTUL7K/iGLwChzK8Bj
dZK+6Yue7aSUC4xPZkxKW9ZDgJBtWtz55hrX1pJbnBuZOXsrDnoY1xgZi8+tgX6xe2MMa+nDohEU
UFDllYh280InRJ5yZsGRcGqU4Nj0w81Uf2uhKFj5TNMDb5amIBcK+RusZNyIc8VLYZALE3w9dnKh
giMUQfrC3SlCdBq13hmG6aWhOlnbQGnOyIvbbfQ43F7/EUvn+vw3zIKur2qBVSpTw6y7C7NXQU13
xqhvICiwURm5bmtpX7kJocsBRHlZCIKPE4GTcETQSkqeul5/EKAMrOjJXDezdI9w6xITmUSD2HH6
GWeOWIzcGxKlOuACQ7WLYJD8LZca9OnXzSwkmRp4/YlZTJ9e8NPOnpmBcKAHqMhdUqoE3Ezap/mN
hVyOB9Teh61Pyz412tps2FIQOTc6+1xCLSe1jEbPyZww3KlP0ey18F3HF//lY/ECnRaoTPitWcCv
Ejf1Mr+inGNmD77AK9HKAiewmo9nzmS0/7czJ/gEkjE2SkszFaqFjddLG3+NEGoxHFraBFGBeYqP
dfGlhN6Vq9E/9aJ+l4/5Jzcxj2kj2GLrncBcfmZ2hQqrfooQZBbCYuWILbk9NWPq7FPrRJq/5kWz
HVwxcqdv5j/y3D5BXLZ3TWWNSnLRjgHHHVVWXsDzcAKar6dy3MFBlg9O3f/u6zcjX5P1WzCCVzMj
xownuNh5HpCFXquiJ0sTTYYnShNuxgr5u6i/uX64FvwcMzokc1zM0OjNPpkHFDtRZPYs6A2GOnoA
b7rjCU9e8+u6ocX1gJICKAM0/mJEpc39Lshq8EsT0brXKvta0hy50lda0otmgNSh3gzn/8XwiOz3
YS0PpE85VMPGUDP587OVP6xETYLGUv5vZQZhSruu8IIooKavVVyNli3oIPzTtUt46U2FogATdgzv
U52az98KJcj7npfcKWy+WEK8K1rXidV8A7G63TKFI0WfJLlAa/vp+sdauKze2Z0u1LOQ6yH3qWm1
D0SLhrqf+UwqvLjZTToy+OCvxfeFa4RiOLnahL64LDIPbT8KRQvzMBWLb3GSOlXQvXx8PYwp0vHm
T8AxMy9vakQQdXUUjlL9tYROW6yOg/WDdslGiD/cxsTBIWPhkuUld6GSVBhlZrZh4Z1CjzTQhC/H
3Y5NcCjG0bm+qAVXn6KcbtEFABirzhaleirv+0z1T8lQbaNROjTUL61C214384cycJY9vbMzuwpT
vW7yzFP8E/CsB1fQHDgNd71Y7YPiGUz9XpFiR3Ubp6XhTnXmUJm502dr3a2FLODdr5hdk3UIFQ1j
I1xfkGyrdeYkETXH/i4av1huB6UBEM/x+frSp5VdWbk2e1iGlZSMUkjmYeiVHTSPHopMfVM/NKW8
17LupNcrL9mFo2CQBojg+rUJKztbZJeGRZ3mpk/QVzZRXm2qtSfLioX5kpBEUlqltsg2gge6iLZe
v13fs0WvpDDMZCTTgtTo3oeOvLOg3FJgQHKHrafcGfEndVUFYNr3i+8CvSXhfRJcmcMUW7X0XIrT
5Ldha4tNYw/iKbSegvg+FdvbxGgcRtCd0F157i1ExenxzxeilE+paRb1C6EUYIhJMKsb3gEm2P/y
Xn0JWrW2u6FWb0LBW3shLZkkv1ZJfBl+vqg9dQgB5UZP9mRpqfdoDpa38TmP0+hf4YTtaO2sLsp+
f/wTEistUaJ0c0ldVFaqXMGogVFIkvLyBwW/H663EieX/ASJAzhpJkwzf7z3k0qCPYPBOA8884/a
EpB5e2G0ZOXpsOTtfCrI74DZ85qcnScjA2eQhSkZofgalrd+sQb9XVrFREE50TtMQyQzAzUQ3CaF
w/xY6OA4h5wuLBME903nrs0vLSRqJJz/tzQvcmWjr9ReBsne1NMfq6c2qR149+xYW+ntLO0Z2BjU
VcHHAHeaL2kQXb0dOMCml0Xo3A7mHdCgdCXDWAqtZ1bmcSjRYqtJpieqYcavstI+Zo12QJvrkxeZ
B25xx4p+XffqpQ0EfUkBAHJIlJpmDqePWURHhvq03Iy2JD4mEreGUdmmtP24oanspE7IokteqVaI
u7DPMORq+a2bea7tq8KeiY+Nl41r5buFVVErpqc0sVcAMpn+/jxTgyyzNlvU7TN/iO0a38hk9MS8
9q2svl9f11I2SnNsSm7gdqUGOvOMZAyjxtUrlMZb994sszetaByfoWawHQfPG09tGd5aubqts3Yt
457+7VnIP7c9d3897gPVy7A9UlJT+vuEblMn3tVCt02116KEb7ZbcdGFs83UG7y5dLhY8Xyer0o7
q7fcEvCDoUFO4tlqp21ia60wumiGBvRE0EXInVdRGMHsAzEaeegp+q3USAiBuwdftVaK/gsHjhA1
aVRMTyNKbu8dJSnavOKbUvKKEkcr9m57AErd6qadZTmgZ2MlO124uUyerSSoJDQSYMb39pSkqMQq
VSLytcwZwojSMmBQ+WD43qE0Vo7comvq6qQJZFAYvRgYzGq3LEKriE5i5kGSmzt+bNl+KzlIfdoy
Q8lWA9/EW6Kt5SJ/MM5zx6TMPGX70Ofyx/t18mw2/EpOoxNdKOMOMYbY9stSvavjvmeCQkRMRclN
Co5Z5ri8gJn4byK71brh1tSTPxLe925Qhiju+Ub4DBixAhmlW9siM/9H2pc1R6or3f4iIhjE9ArU
aLtcVe5uu/uFcE9MAgSIQfr1d9Hn7tNVFF8RPvvFL46oRFJKSmWuXOtXbAu2b3sC4mbUvj7+VHbG
gjdozQFPuGFrK3SnNZ2GZTgQs08lESgHEbB/lUu1oLkHxKWh6VlvZSWDJhMWp7LcwSvVZNdUyaOd
PaklaP66rUbYY90XAUjkAzCdrBWT7hpQ/tw/vub2GTwfdyiIlLEVJs8lo64MCmfNj20u9zUU8wCS
i/Qf943M7TJQ++gEdXVUiKbHcVIRI2ZZmB/roVq3tF1Bvq5HT//wG2mzfV+ruSdyZQkRNtPfAipx
hGHocgJNjksmm21A1bpyUpeilbX0DfAgRxbQ3dkvMyk8bu9BLuh24HCla7v6mQx8wZFmFxht1ehM
x+sarUnj1F9cQihZQt8yjfKj4TYeQLRb0JPtwrgC7pDqux5Bazbm1Imzl3r3Wgj9wRnSJ9CK/ro/
+3OXoeOMBW/428gke/0dHJR4bZ4VWOIK0Cji1mylRJytEmCZvDgyyo+7FITPxv5X1M5wrk7OVKWA
dG3jQviJD4WPmqGf2Get+/ThQY3ZJscdCQBxYExyMa5a5IMYcHA3KYpmqD96fNQ0As+iBzKs+7Zm
3BdmANUcH5+3XPFGCypRcwCKKDXOiWauQvbI6e+KPrX5N7B1LVwRt8IKI1fkX3PTOyJs6xovOZhz
9JOGDsBqp4FJL6ZPpgqSwuEpEWj1fWcOHnjihUdnMQxBAUa9/r0LfxfWWnF//6vx/9lnl45sgNWi
VjIK4CgUTOSJO2AdOXXlOQq/UPXbfWMzeN3r4U/cxy60prPcBNbQZinkWx09MPFNVX4x56EJuaeE
D7RsvBA05WX6TPkOiSWvIAthzsymwSIAJoIkElLN9ugTF2MWtgWWuIbSY2a24MZW1qZKt5mrP6O+
ur0/4pkj+MrU5K5swbFiqjlMqfQhTxuQg+44/3rfxkzcgejeHE9BUJ5DnuJ6OCiNsqQwcRYx6JjF
1je3dwLxSP0mWjA0NxhU2HDkQu0Ij8vJvFG3kaws9QxIMRLQ6Kkcb/5FirVZK7ihUetFzHYDGSNt
k5qV2uOSjnK0hKs+7R6JteACc/fHKGkItiW0J6BXdjJpqqZ3oojsDDhI57HVkl2pdsAASJ+BGgEP
GnSSKGDFi9AhUhUvtVX44MNfaLOa80MgJKFrO7LV3yC7KgIJlb7PKTgfWnUN5hZzBYYGEOnnoGfh
Vrekd6DNHXbIOKN6j+AH+dPxgy4cfwSUGO6Q5zCY7XPQDzlRfqBZvCqI/TCCatU4Cwo8MmJb7g2m
77oCvaGkezd5+pXr9NAmbMUM68mqnIUzf66SBo8C8BFYKjSpTNsrx4eWroqQHqES88OqOMdNChRf
C3qRfZSpHbqOCKQUVZFsCi19tJpqgw7GJVHo/+Mz4BAj2A7TNNmwMU4hZlQmPRoifVLASadSbWPE
OJvSgoEnKz5YAznXtnjO8uKzJbrd/c085/0oY2MnQ5kbGLZJzJaUeVVxkhWwX/kGPxRAM6rJ+t8Z
mWzkhoD3SKVJcezM7wXfKt0PqS/cq3OH0tj3A44AVARu0nhVI1w7iqz8qCMrqlaPQnF91Rq2Ct1X
tbUwntlVu7Q2iRh41wykKuz8aMffkMsBFAqS6bbqdQawpmnsRzU65fI9IU/AOi7c6XOb6tL25E5j
FWFqrsN22oIYlrx0buyjKcmz4K5N+rkB9fT91Zt7+gEU8Hdux3zWxTa2EWCrce3kR9DsrYcGbTzq
izYUq7Y9ORDMEtVKI9JDF/HCNM/5pmmB4R1bQ73VjO/qMrLpqBhNB8t3jL2g71q7BEOYcxwkWuAz
eLXgwp0Mrmd2w0SEM6qS9Ys0oYFSaHsO+mYvGuxdEpLg/mzODgpAHOTuEf7ddMYJU2k04aDgaNMc
ivPvSvKSkf9hU4/V0z+vJCQ9JmOiFne5TFA87cxzV+6U5hymC3fJnBfiChnPrD80K5OHQDgkehl3
MFFEMVrVzIC1ygkPBuB65NGou1Uu8/P9mfsDVpokAtAK/9fmZNeltLMBo0OBGx22a1pABtSyN9FI
RddkqwwtZhFe+21OA4DT1mUFpl0rCfA0xoMY0YkDzVAqfQggrB0OdWoePwKQvitMFmA0fszjnynJ
VonePvCQ+UpeQZ6KgwrVfTBCe1cRa6XmcsEbZk8SOIIJRnV4nz1VzNABcIs6FLqPlul4prETtfBM
TteWcqL2qmlOXPlRU+6pzpLp2RW8sDxZQQP0EMDKoI7fKujsrbza/hQNR9Ycw5L7HxdCxkPkcpyT
tcvD3tIjHWCLnHcvHPqLXZYtJfBnw/1LI5Oj0RpQ3oN6EdKnVrYtGsvratPLrNpLErKzcgJpIvmG
1PdnolfrNHdO1AQgzTT8eED7S299ue+w4za78deLGZ5swy5D0smh+Bw7eTQ5R3JqieFjaQ2t65PZ
4hDIslvMalp2fkg+CWhGRXQnsm6dlT+g4PTvBjQJFpqMmwwCdMlRaR+MPEKouvBgm8v1wU2QY0TL
0Ni0Ng744qqJQOwaS7AsHiNwenb1W5h+QvyvhodBOxXdwTHPimwgGfe5Y685rTxargiYAgkU4Gm3
KembVn7nAygMF3K7M1y0o//+/bBJnJYIO48qgQ/LrENXQrkOoJCoPqpipzciYAZgG+Wx1b9L9lMt
3rtqHYe/02ZXdF/vL8H/4eP/fMgNsxXA14WWUJYcqdT8SrEOA4p8XqIVaxPKZZKr6P4E6Q+pA2Xg
G+gT+ASfK7J0q4XqHrfPz/sfNLrYjZM7qDMCvY/0+jSA7ATIUJgA6rgR0LzgO4Bptj1IZpoPK7aP
J8iFoYlrSEjFSW0AJozoYl8g8dwU9UMLHpH745nbUqiYAqsNGl4N9GHXHjikShjHFBeb+KPYfmqs
3mcmqHrAOdUn0YaGS2jqWd+6NDnZxVLEUS1rnMS06fykXbvOtwH5Cu6eMijBDSqQSFkcDM3bkKwB
WPN1ZVhZ/aEpERW5S8J/s9EeKHtHemrU2NAJdD0BmgtOVDbC4gr5KtgGtGhe3m9b9mxC2rhj74S/
DdlCRXR20i9sTg6WomxCTWawafYMOluOX7CvrqV4suGBRl7aaHN/keeCPoQuo8AOkqo3XYm8adPB
FljkmiWbrhqCPjSRCOufrBG3lOnb++bmYj6o2TrYHqh2oQv3ekqLTMErX8We1dPGM7uNCRx0Uqzv
G5l3owsrk9sPrkDaFnn/I+uYR8WZWA9Fnm3Q5DLUL0V3JulzqD+CkBGswp9YiQdvcx74Os8Xos/Z
I+pyuBMPalpVB0MbPiSO3xV66syfOBOS5C0TzHPTL5V55GJjpd+catPZzBvxzGAnW5iNMXyZnkuQ
qMF3oNAOOMlkNiQvpFKiq+hoFCeVf1ZF46d8m6amBwpY3w3B12MTz7JOabyw2nPJerwnRngaMLog
kpuYdiSTSSRH2BjtqxUnmnPmnfiWmiz3IAb/y7IqulJjLVybFkh3dZr+ToRev7RJ8b1Pm6X32+zm
gusBKzQSmU7bxux+sPNmhBrWpF5VkXqMEydQEDIndbamdRa03VKoPtN3DEXZC5sTj8fJUkMHZ3zl
qOYB1blVl+krWoDOWxVrhXcBydPnJm/ehzTcqmUSaF0YMJ48doa+EGIvDX+yGpbT6UU/Rp4EDNua
DeC3tcvATmsldNU7W5W93ve82c1+MfRJ1KcpXaF0Os4WtUm2DLB9y4l/C5u+3zezNKzJJnO6uFfT
dozF6m1huAFtvzCOYyWs/EiF9jx87b7BMcK52VAX45rcUmZRcZGPrXNJVLyEVfEzH4ZdHJZeITjY
Vhjx26JbIf+4sJ1m7SIzphoAUeNKnrxTHMXoKUen8pHH7ZNGGyDQ2FcQEaxymj2oSrFLMgkFwP8B
ZeoC3axD6QpPMzjz9Zld2lapaAVg27qbbRNZ7ioUmjkKbcxc0peb9ZgLU+NSXwS9ZayVIYmxWQwq
Vp2mnDXZBl2aLxQR5yI19FGNjbfA54Io/9pMPvCEVCrMZAX3muThP8pJ9VKJcPTvGz+5MDPxk0K0
OlNcmNFD/p4p5DcEZxZGMu8Sf0cyXRsjCvNe4kRD0+1TbMSPOoNMODQNofOsAtZJ61eZiVUpwMp2
fxPMDQ61CAgAgVYRMg2Tw4T3Sqp1EiAZoNMPSVSf4CEL9/jc4C5NTJYpskqIDZotrnEePrihO1Kv
gzRRPOei9TWS/cIR/qyAo//+yOa8A2RlY7Yenbg3qnllBO7YIgZIJkyQgZB8ZRjtF7cH30bKNh81
pUNXEyThyP6P5FCTHV2AWsPE6x88VABSGWnybaSeb0L7VJaOtXD6zyRYYAxd2oD4g79BnxZeFGie
uunIVAOOA+i1/YROgScFKIHLTdO/qhrzwgpvZytZpcpSZH87p7ANMUcLQYg7Mrxc7zi75VInIQNt
jdUznwH44as9MzaIDmrNs5jNlizeHiWwiHILXkqoZOvT/qABwlER0/FIqqBhDSYEcOhleDgvJP9m
xzXyUoAkF4jMKfdB2MuwAq8HOk0F+Odas15Rjexp6z7qYkkR83Y7YEQXtibXqWUp0jVrnMOZne5T
U3nIcj2AEOea1WGQ5PlK5dWpzrsF8OzsEHHujx4z8qRPdqHMLGahNyQ+li0J6mIACjjqPTfh+6wC
kdX9DTG3atBIsSA/MCYCp29oGQ7MLAu0wunspws+cY6dDkbY+0Zujy6km/Gc+9P2rN6A7fQ61Kq4
wUPdFHJAkqAC+Vy1xJwzZ0QfAU8jIQt8cHIy23oresJxWZfOC6BpnpkvdSnMzdWlhcll2fdmFtoG
zn6JTreiRNEKkUcSGqv7szV7boABCrATC2QL6LW73rt6YkYqyLSRByhTb3CDpv6S1yKwIDbU9l6v
n0J+EEPjaeTTfcvjAK7vTx0on7+GJ1OIbnGNSgPxamrUK5YTL1a/xkA9MwlFAFwFFgQk71ucn9K/
FidTqnAtqjsTFllifmrzelNBbDJFS++CnZkX6vXQxr1+EejEdgP0kIChPN9U0Sc1LXy33Gr67zj+
XtMsqOhDT76g+dEjxj4HawdpQdTe7uz45f6I53b3xRxPOzVLu0a3sIZKgg31QE/tzbNetPuspuu2
0nf3bS2spzu5BBLor7i9MaY03YMmHpHLdKHtECLBY8mv9hIGe8lvXf16jpOmi0hp4l0g3ecs+aXq
NeCRcFj2owVPVligpacYEWM/tCU076LpSXCUQABQ1/txVqtALV+Hbp2wX7177Bxct+FXQz6Bisiz
erqwVxf8d1rC0wB8zGIFQ3ZBKtydmLYb2tP9RRw33Z1NOU2KVck/mxIhy5eM6DsQM2/TWPOGlgat
rSzslPlj9L870p0cPtIdjJA4mMlO+w0mFE90b/fHM3erXm6AySHjxIqZujVo5xTD8iA/D2ysowVd
wtF5Ez80inNoCT/27f+AgxmPALyskJvB+Kawi6EuUyUfyfwNJ95kkFKTWr5pus7vi9KXbJ3pexol
Ac/XqfHg9Atp/NllRLcKdCER6N4Q40tNg/hejgPIVQ8DBK7CzC/Fi6V8EgDe3J/h2W0PIgR0hI+I
8OkRQ+xEHdIEOb8QLVraF1Z2nlRLKLk+6uS3XZ7vW5vJ2mJeL8xNTpnKzNPMLEYeQfeFFoBAgLme
ADDC9qrxs7Gf8nTbVwvPsNlT9MLm5KiJSlCslMhygP/I3lTOo16ZXsOfTHchFluaynG3XFwbJMVj
rNJhpx7qVct0KCnbK7tzA+EqO2glBXGNute/nNDJFiwq0qpJjiSmKeVzAeHfqDBPjZHs0Yge5Hi8
MFXdoIa11QYR3Lc9uznR3YcSGGL5myb/AkB2Ff372JxF49vFY4SKdXHM4heImK2d8Hv5cR44OA9y
/uBXQQ0HEOPrCe5zS4dqHqI2J9LWZe6+93kaICnx6/64Zk81JEZHRDyY4NSJGaaV0KmNcE5zJX+F
RKuXW9H3+yZmXeXCxMRVwLMMad4CJkxTeEZydqSziaAdWPKTln4hw1JIM7sFLuyNV9OFa6aZLaMG
utzHSkcq4FPcK17vrttF5tm5Kw5v2PFGGNtlnMlWg+ZcG2fCwWmChiC3dVDxZBvk9O/P3tzxCGz5
qPLtuCMo7Ho0smV2ygsF1OVq4el1uxL9VyVqPEkMP2sW4qI5b7g0NrmCSrxQUr2BMfRorOvkWXHa
1f3hzFrAk2dU50WRZ0orxivm1tSxcIumrpe3oBCoF06JOXdDBzqEL5HKAD5/4tGSdFY9CHQ/Jvkv
ljO/hwQeOrm9DK4AeQ8jXaiTzS7QqNKEFwlwsdOEAiQ8+sTuYU9gVcLqG9OInzpvpUY2UI6/P3tz
ro1egzHLBYIxkFddO0MVGgqlGd6LVm+uFD4Ekthg7kn8qv9539LcLIK1AgEBxErwQp1aQu1Db1Uc
tXpn+k2PvmLlqSgfWN2PqexDHGcLy6bPWsRL+A+BFYQOJt0cbknDMC/T7JiKVgWAjaI4EYGdHfsP
KeyhlwFL0CqLDPurBvLFb12BtpLYDKsVlT2eYVEn/d7k2gbCTv1KQROsB6g5Q1+U6J8TiLl5MqKI
tl3tJylFCVgxYwGoRRqvUdwBFQFDDajSOl87FsoFH5nzeqS/oWAIaR7wEk6OJJby1rTAnXFUYjCN
qaAixAJ+PA8KohEEN6iQI8C5yWwZhdsOLK4ztPpYzV6tTOaBYyJdKOLNuSBx0Ho5kgLaN/pxRNQk
Ap4AbU1qulep4uVdsQLA05NsSUR+7oCFeCAgWDZI4cDpeO3ttjPqHMRmelQJE9vBoiXIF0LbU222
pGv85wk2fUyg3j+mBl2g56Y7y6C2lVGFAIfNAZ80JbwnH2zj2SQFeLJip3c8xygGlN0hRAD1XCQZ
hsZ5w1R/VQUvfLUjZdCg33BnKx3xeqOT0IdhEIlT3frgEqcODFVBkxuv+zealNlDUtdiD+B+7UXE
tn+EQu1CNFvW5Lmi/KvaifjBHbo8QPBPIC2SAJlNWufJQSbRl7FjH3Mc1T7kEN/QqTOca7WQ0Dpp
3/BIeReqyM5aBFR3ikrsg3CsbMUBm0TDI4IlkX1XRRVtuEzHNjRUpgsh8QjUh5curtNtZ7T642Cb
IYjbExNaqeQA5hdrC71e0+N9ST3gJBOPd/Sr6opvMbq/fBSg5DrOvuTDJ0eeyiP0ZaG2gBZdsc7q
FnRwhfTiMO2DHgVekLM2HRoVhV9Gph+W4C0EwfuGQas9qBqguo3SQHcBwcO4NGjpNzp39g6vcM4h
kbpOWVktbZ45XwPvPrLtiPDQLDfxtWYo1ZZ2wOFTKzxGdvRkiXjV0qWy0tzuQeIUBSwAHHDTTi7Y
Ni0jrXU5oOUjfKUA8poEcWmulXZ7//z+k9WbOvSlpfG4vYiCLHDhhmbfwpIVPadtr3qtou9CUJSa
IvGJngbZSMkMEWTDlqve5YdYN16tePANwbac5oHS60HfL50fc9cl+i1GiCpa0tExeP1dhaEJaE4L
Cv6Wd968RO6zztZhdo7Qunp/CmaX9MLSZAZoRJJYr3p6NInw3HzHhxGI7d83Mr+gGM14GAIiN7kn
GwlNLVo0aO7Bsy4cOt9mkZfYO6SzFiyNHni7oH8tjXfMxYIqllonYQlLAF2pPvpwaj9NJLi7wzRZ
h0adgyUORLARw4ZRBZJ09wc6N5su3sxwWqiG3jSStiWVbdbhjSXRgqfDmiSvZbdwT845x6WRyZKV
LdUbGsUQHdJVHwzcX3TqrmQOtsc+WuNIXPCQGVTMSNQKYmodwCMTDdvXc0o5xsop5BlTnXdekYT9
0Y2VcldC4f6hxKnva7EYVraiuw9aq8YvTYXTw2fq0D+hNcVaG1VK9wPepBse0SWhqdkpR3crGDCQ
Hrm5/ywDshbCrdLj4EqfqmWQqMBWZ5/vL+ycX0F8Bocerj6oLI5fceFXtAihZFvjGQMONDqqLPef
3Bq9NrJ2KFTYifUc5W230RC/PFpWYS741cySA5IzCjyj3wu9XpMNlIchAxnLKCMAFkpP76xHGaa7
sDC3VQr9E7Ik4TbTfonuVTzk0emJZid0l16PNzTcRLpdNKBUDPbSbHiw4lcFgt1pc0DhTIFkfRO/
VW7t2dXvnvR+ou5Z/cMxXhDYedieEExJnjVnqV98dLXr7Y2gA3x0fzQIR/by68+CIowSR1EoDoX2
2mVsZVVvIjFQZP4lG7Jn7vn+qt9OO6abjOEOfGvkPbk2N1RWpigE0vUsOff59yr/Sl0svpYFqvZ+
39Stg12ZMieBPUhk6tISUhyyPES1bu2mqwxIGMf+3EbHSgToGb9vcCbpjRo22OaR6sEj6aZuTkuz
wotdEYd2eCYcjHj6ThGvtXPI+Lohx5z8ov1JmHzhOLm9C8CzMqo7juy4xg2RdZeYNGYpQFQZr31S
PSTJiILeKPWXhfH9iUYmznJlaXJuWZZo4yRLAR6E+pFnINu+Nnv1uxHVzuccTMReJkvrrXbsdJdT
RnYZsVjQolH8WxHK+jv4+NFbYOLz1MFu1nzU5+PCEOtcbb4g5jYPKFtKXyaZtQK6yP4chdHPrLXN
1k+kGf6QripAgTI0a4dW7ZuR2J/SttR91ljFRupKCDOoeayi1E2e61LXfyd91DVbC/fGg97J/LND
cT8yED6snT50HpOcDecqz2u81hR+ih3lS2xn7mnQlXzl0lLdUDHg8RYVWXzoI6veIJFrZh5Im4yV
naN/04fcdLfrmgw0MFasIFhvUcinehR5HSAjG6PLADFrFfBVRcRYsyZsH/J4YLtUMxGBV53cg5I+
2kGYo/RTyeMNtD8JeIbQYtKgrWfd0UoPIq6HRw3HPzJKwGjqROB05E3j60YCEYDWVJ23vsiV5zit
ReWZvdl9752e7lW5dur2d+jW7wQAmD5RtjI1Agin5+c4teqHRu1OscLJphiqdpda5bCCOAMBPcao
LN1Uwu8Y4b6NBtHnsGP1oUWa8qupJ8rPEmjCdTKk3QtxFeVBupX0hcHtb5WVtr6S8PzZrEW9ySyR
YoU1KXxNmPG3utWcU4mw4oBWtZ/SNMN1I6nqOxZJ1jmrmpXuxvZaJtBUc+2w34cdB++skYfbPnYZ
ngOJvUJxCSX4Uh98TcvSHXCTFn6l7/x60L+3pVOgUUfIQJpOHCDY5L5SoDbjf1YTzc+UITur3M4/
y7J2zplepk8xOnK9Ejz7D4Udac9dSJ1NEtY5qi5gMGRaxF6rvG03Ah7kU9AbbWwamk+aEQFECDQa
OI7wShM6ZHVbEKOjacbmnmZSGzLThfGuCkP5rXGEn26KxiFIVZNdnWftCqpyxSZpVUx2n4OXy+nT
VeuoysoRJV/bitYFutm0Oysstb1itPXGjmgJaB/eNYrQKr9qws7X01TfWKRCLJY75sKxtnS8TI5s
EirMrussfQa6dq27b1WycaMBmrg/7h8v9syBjTSWBqAF2F5HkqXru8Guk2jIiiF5HozYeq9MG1Ja
yWA2+9CwWuwBPPhbEjorW+Vyi2DRgk6E7gbMquq9rWWuN+SZEjTdN2Q6fBM0Z09DnaKxrv3KiArC
cJuv2gR9N73k8hjnav/daeAxupWsG97rPpjYdB/t3+S5iC26cThCsLQH5h+i4E1Q1bR84iE3zkgj
VhtFl+G6C0kVDLrsj0mrKAFr6Ktwm3qbmHhjKiS1gw56W4EFiplNmrP2e8tpsc4t94cowGEbVahV
2DJx/dINjSdR4Xlfu85aN9vmrAqoYDiuUwHWkFndC7Sn6Lap83jTqCJeN85grkmNhiVDqO2ms/Ia
t5xSx35O4RGD6Zioj6h4XoVG59lNwn/zRCOemnb9JmwgNhxnoN2uaJM851rL/KKJq1NfCPXDgRbI
RhHjAqgx9iFOEV5N7jQdaifJMzXspzKMC9R/9S/CrvbQ5dlEcXi670Zzt7CFBtuReQzYJwC+rt0o
G6q8KFQ7ftaYXT5aCR8eK7yKV73Z6itZmOk+QpwGffJSd58NbrkPrYyVPfKe4RIj3m0kjbFffIo+
+ZQW4Dmts+LnsYejhDaQa7CzNIYP58ZGM0hYIV1vI/M8Bl0XobTWmqndQY/o2dY0H47gNdbnSiDx
2C9Eb7f5xGtDk/u/yipF5BqJn1v3NUWfIEXh9P7qzYSjQMihMQLSBYi/p6AhV7plk6rwFqng/HQk
upoLr1YUDzm0AJw6vr7EKTVnEb3/6G8E5Aqg4smpkws8UpKGYfKoYz+gpm8/SlOVK62o3EPMLCfz
VNrEL5Lr5sJgr90DqFHbAgUDaC2AxAcjwlRNRQDpPGiVjRpLtqPm1i0PxlIx+HrF/jExpoChUoUt
MfFAWoIGv7eg2Vo8mooP/c37yzX5eWwb1Cbx+eABM7DLp2UVs9JFQm0Sf7aVh1d9qRY5/XVEs6gD
YAtDEw98HFPSD6UHd6oM1fycqztlVajbj308SMSAJ8RNA00JUD06o/mLbWOaA1Fwvyjnrne95FQU
4UJgfvv9I/sACie4i5Dau2Ery9Ncd0LNPDuk93Aj9E28MP8TD0JbyZWFafHCaVpoYiiwYCfrGAC4
Pvxq9Us5ypthAHA/ohHhQUgfQlfzep7SVtWcrkqHs8gDxPj1ElfY0u9PfLRrU6cyYvx+JXci32fW
0gCuZwmVnREEC9E5cNdq6Duf4vdVJcwcOQzuoUKs1a9UuubZ6r4vTYIkmACHK0pWKJlDreambF60
eagJ3rkHiTDkZy2DsFm13ccisRsjE4eVOS0JbnP3QIRPqyDRAiPxzTT4d0MZZ/NiW0DrhKaQUHUP
QGTL/hDqvq572ZL89mTCkFbSwHuAmiJSFyi0TMMCplK9BVmhcpLxeyaCNkNn2jETCzfjtWs5oCbC
70O5DEsy9rxNMfqZqhgVnonVqRWguPLEx3b47e9PVqRqaK5Vqludqm+c+WQJ/7/0+ZOlYIMs7VzB
5xOxsummXLptp+1pN/MzrtLFWuumYquRCKuTK4/OF1c7Rd0jzo98wEPW78gmLdeN65FXqXwskrgx
PAlZuEmGkrWkOinmThsC1i448dLMTSIVxvI+Bps1FkauoOJElsD1S78/eRQhrSQVVWJlCnkg5Kwu
4XAXfn+avLLdltslpPAgDVECV3xgyub+Lp+cif9/AVDhxIGFBPRU8aKJ+IA8iFKdHOelKjcD2WjN
woNuwcSfQP3CuRzSxFwgLXCSwKmUW6i41R9kUJmOYkohhyqdi+cPTIS2D1EhXXtsl7gx5lfivxM1
rdBqaR1phQsTVgTRIjyxPhQk/HOE/P390f7FLIUauvgzjt/vs22dr9qXf7XOf0oRFz+vKSTRMvTz
nCRFP3mQd16/lH9cmqHJIdJnOUUDpYPWi0/6gPMiuD+C2Z8fufKA0UT3x1R5wWkUiANZdX1y7WfF
KgCnWIgDJznp/zgRSuEo+UMBBs+P6xUAQ2lHhGpgK2yc2O8tHwRYO7nE9H1z4Y1XEZSgwM8LqlK0
Vl1bMTsgaQsLs0Q0UIQ+GL8lD6y3j08VonHkTvBoGel5r23kOrjLECDUJ8V+6pw1o0tombm1uDQw
OVYtg/NaWjDgNn5bfUuqJRTV3CyBBhooWcjq3haqc7OOMIOSnfL3pl+Vw0aDRGy5AP2dG8VIdAb0
HNgd0LZ0PU0xa7sqUkp2Mu0fnu5+v78Is0O4+PXJIoBAyujzjrKTcAIr2oVJ4JoBbz/Wd/XHaRHP
jhT1eBqhgnU9hgLqGAgPouokVnHy7MQ/SPYm9YXDY3aiIBeDV6oJ3Nz0eYdWet4yprGTle3Z2rAW
orO5CwLlv//+/CTwl8gMCVVR2amIWi/VTzifQEZ4fzWmaOj/TNT4fMRje9x5kxjK5rnUeRuWp9re
craJ3Z3prJvES5ABqlf5d40H9y3OjurC4MS7EuTPx2RceeK616XPsern5cKJNbcu6NyFxjo40VD1
mZS2bKvroboYs5PzOykfDbIAsp4bgakiNEceZkT8TXa5aua5Bmpo/Lyxdqwt4JKRsTCCWRPArmKf
4A0L0rVr921IHXdOpZWnUvpV+gMhWr4o7jm3EdGt9Y+N6bt1LMoU2P/lSRo+Ia+CBBVZhcYSS8rs
YhgOgG94aeApM9nvTk2pqBO3POU9MDWB9XrfnW5HYUL1D5k7YCDwxxjNX1zgBOiHrEqG4qSB6j8B
2/8BbRpyaRDjkl5U9rBLwHGDZxguJxeJimk5vNVYLcxEKU7otjJzb0hWzZtwt1TfLkI8b+cLpkb+
EyAuNFzpk/0RhUCVt5DyOOV7W131xYJnzczX1c9PlgMZ1qY2RFaeVPaYVMh3b5Roz6wFxMit/14P
YrJFkJcHRzjEYE5Vvo+gq0p2LXm/v/BLJiZbhHe5Dv4ymND1tfZNZH6x9NKfMtGOq26iCv9HERTf
O63Gp5EpSGOExSl7t71fnQ0E0dGh+yYFaGtP2sOAcqv75f6wxvmfeNpoEeQPLhg6VXMyc4W0CbjD
4Gm6+6XJA9kHSueicVj3HblwE994mq0jsTseAQZOMpTer7fOKBarKLGrn43yVLjH3/cHsvTr4/pd
bMyuBsQnTvHrtcZXfRYorru6b+HGlSffP/7/wkIdWhooyGHB1h5R9IsS1IUfsuC+kdthjMop6siP
g9o+dI+ujWRlOADKwOIX5PQt63O60Bi09POT5SYy41mv4+dra2Xl6yVCm5mfh/olThEwKemQbZrE
7lWWMCMezPBsyW07bNJhYQnmfx+cH9BqBhh4CpxMijrqQkULz4ntgQLe+ejjz4ZoDZBW+kgGDjDY
JALSiwpFKrWxz3XzVAP5tRBgzX09WnmQf4YnjS+CydoSI400MYTnNtqLdT18fG0RfeAgBxoBverT
S1xjpclShUYvllGCuqj0PrzDEN2gCAK8JjQzDGNyAhoxaQaq2Mo5USI/Kj9VSwz8c/NzYeBGyaG1
NFHUjnKOhJdGm6L8aCCF5QWbMhBaqDCMdBrX8z9ESEwavIxeXCAHDIhReGJJMHBuCKBxAcEDyhiY
q/H/F2cEU1kK0r1GOTfRT/dJX2wIvz2DEAGCI3zE3iNjO62mmgrnimBmAqLO4P+R9mW9jetYt79I
gObhVZLt2PFQSSpD1YtQQ0rUzEGiSP36u1SNi05kw0b116cbaOAAoUmRm5t7r0Hn64rFznQX2f++
UT+NsjgHlqF5zx2neCraVa8T1v77Ofv09xevpVoDNCEk/n7Pt32xNcb/499ffAX8cmQchVs86ZeA
rCFmdj1GX/gI0FCABAWScviNhIsgWnhh1k/KqZ+6NgUSsL6HnIJRJNcHObuYsUWBg0Sb3sXjGwN9
3kkCAAcNQ8/6yRygBxc+Z+2+gE1Evqb/2BbHZQOmA/yzwLAA8xY5wOeRmgLksqAcxFMTHgGur4zY
jW48jy8cC/QWcC14NtzozlyDW2JOpmtY/GnN1FtlvF1fqvkHfsphZsw1ysfoG4ez0eliqUjXi9Gg
mXgCdo37B2Ayent9fYhLEwBINASoxo8cKF5/XqO8MaKJOW3/pFVqDkl/i6146+/PW+5D3AhLDQVL
F38f7m91m7jDP98NAWzCZyV7iOgiNi22bAlcBWTsXfFkrQ1HprU9ptcX6PwbzANAHcmcSYpn3KYp
yEEIYhIDqNc+29gmhzTmjWN9cQycCsCxUHeERuTnRXLHWlU2ycXT2G5YtartzWjdOHXnRxvTwMkD
KwGXRbQEPQFJlUkXxMqnDtWiPjXzdDJWVXVDEv/8a38eZfG1G1s5fHAN/tS4b6VziprVv38MlCPQ
oQRuHPDmxYHAQwhVFjsUT3oEuc1ZB2MTQ8D0/zRItKh6WNJRQteBeCL0NHmbSKbCerw+xLwrPx9s
RCR8DgtZE/q5y3Qvg1SlkiVORYFnSb/yeCL92C3TkaQFvXFCLm2uj2MtToipQlJz3vRPvN8ENp6Q
6zK8cUYuba4PQyybrGXGFP7T4ZBbe1md7Dx1o01/q9d2YyL+4nKlvV0MUY5RZhRVlDphEv5zi2G+
Kf77XfzFQVQ+80Km6/4pBARxjMUtYcjF+XDwFgVCZkZPQfUMrNNFomYVXW140gJmbNIdrEggTNnq
f+zp/WeQueGNfjQOyhLukxWlMQGUSk62PGVuEbfNjYrBRegbfAC9WW0J790lp6Illu6IMMiJOdOR
aPJcD6O8I+X4ZyrGh4x4oBTaB4jG7QUZ3ylTz9ePz9+E+cP5macI3QBMEA+CvypWnwMmzHNLdyiL
7BhMnS5i4jfRRkAu+tmzGydm8OlEkBP1nSw9nYohYHve1GI10lF8kYqV3yC4bB0Cx8sQbHWZTD7N
nzsrAPBE4sNwK1frLDOjO56F0xq42z/Q52MHFtVim/c55ZBmsOp15TH52NaT/0CgnJdYotb7kUBW
FW8xwMiKQKXgXIJLOEWV+qbxVR4yLYMHuBjlfzIedl9zEwD164tz6ev8rXhAdhXNjbOSfa1lZYbZ
5Bxti+lNOTr2c4Ob/zGwp2YbsSzc+CAhwf/Vp+u8xPYjrIjW9mTlf278kjkcLz4TPhQAdiDu4sm/
lLDRyDMt3RT+kQZ1lUH+1AigpF7AXBeKqGPAVgHs21CgCUO9YUXfpaCQ0p2RQT1B8PwxtPIYAnvO
upJB91AalrmSoCb9CLkPTdWBRe4bBJ7/MWNBnwP3Pe5KQLbQIQLh+PPeClvc95k7WMehUmlXij0g
5q/XF2YRyeYhPNQR0FcBeQPP2kUk005n6Ug3wTEk9hBHvUFeTJKNgAjL4cZQi4gzDxUBLATYIaAp
qFEthoLQqDFih0qA4POoiWviDj8LA9D/f54R9hyyJA9eYMjFFoFN2iC3Ar0sjwM03poOX0e+EusW
xndxz/ydDIIm6tN//bmWyWrBAIv3Wg2wkHJWtfPsDmTlm/se2IXr07k4EFwlARGflRyXqhQW77PR
nPrxaFlDu6VUGyvCYfAgQvLNwp69cX8uzsl/5oWLAaQa1DjOJOzsoQ0GoJjGoxxZ7Bb+JtRAe4xx
Wf4Q6IpELoc4QXUjTlzYhIAto5iFTeGgJrvICwLIIquWKwyqeKzsLz5nceH8W/3678yCGWgPNQxw
3ZfpeR4EgxhJJY9ERGtH61gDmO3679c/1388qz5Emr/joLAM6BWChXumNGgaee6hCNsfc19gHhHk
p9cVbqkpLsJp/InnIdgyrgv4eVnn4DGQyUmjCvznEe6hSTtNXTrRSH1t+8a7KyyoVSvHHl8yFCuS
gYKIPtiGkSCWl08kdNs1yyoYYjrEaWI3rLstiEbe2irsaa+LSYIVYANIGgZDOjXWz6KNxLa2Jj9t
bXhESVe9SHzzFMrDNIWwoZH0JbqGnaFbGKMxKzZyL9q1vH3O8GdTOZpW3OXEdhPX4kM8VJmKVSnE
BuyMYu3TFrfYQPr7ACF0XQRNdexxhJ70MPBjMCJ/DZj+2lXteCwsU9y3Do91uLVoVq+Jyhk0I0rj
jlJlpAqabUbtgupjM/ESjIbctrnqUx6aLC3NKtzaIRzXCZgRMSm6cYfr7R0bJ3xAm63Hh5XTIQgb
tkWtanwrypkHP0g/WGtt0Z3MqUrRCQDDXpYQAody8B9dezWosKaRjrZTr0Vr9ynzBN4phanWqpfl
se64fKA0r7w1mBfAbvKZ0t/VDmQz/AapoM5p7HCr+KrdyVu5g6ESVfu/bJ/528lnzUqDcbEDchIO
S6oNWAL1Swc4vdo/kFqbuJJsXcUVMLpY27reGoYuHwVwY+kYWBDngIUdbK9E9h76NVmN/GShwRcW
UFbHNaoLm4KpDAsgZY7dF90G1rvtt9UAFwXQeeAFgwQlm5gbC+EH2yka9D63YQZTt6CjQraYJ5ER
uUlrqI7NIgz5feQPv4vGcR6iMqBbEaAL51hGebSmrt5OeAWnTR81G2gtQNJVV8KBki2sLUeQix+i
Ct67ylbUT4T0Mnetw4wWoAg1s8eQMaUWhBLMmPnQm4iHUCtQOqZfElxJ5InMqmIyVr0LSiF118PU
2WVMaAHBfJuACDf6LKHBVG001IrvHOYPsRii4jnvJNuUFSgsuIryI+tNlZYlLw4s8NoVM6SZosfU
PFheNv32SseMQ/B9H6jxTYvXPilse9qEdWhtFCfkOXQoFMa7fRFWiWyy5lBMAzdjUqew6u5eWiKc
77zMq6ecQUthinKypVYz7gZrIMdohNkhqvgdidF2xpfxiAKWGNra94WGayz8xtlr1/XTc+skupnE
nfYjBouEprdWRa6xdbJAPZgBVC7yNvvGtfqVCYf+NHiYJaVFJ7h1llN4NMIcdm+V58TRlFspYzj2
rWPWWzDOxh14IdpJ+dBqeIYM0wYJQbjhbMisGFbQJbRfoJFYSvs1lMpKzT5saqiZWKBv8KgA5yoy
vAlZY+asR7OyD9CSyHe5b/ymAE5vStG+5zYWFWTyaIWfkP3xWoOulZEDdmVAj8KG4mWiwfAtatXH
dLT9u642g7ua0iiVnj3ubNvw8ZULf2W0lv01tFkFSJL64WcD+23x3IYjYQBIidW6B/S2+L3h63Y1
OS7bZ90oV1SM0R50fT8GhVvEoweNGm0bVRoWVpA0LoUgDQQ48huQmkuX1uzEjFKbjWbGEmXBIa2f
K68YjqR8tnM/reX3pn67fpucjzFzalGixD+z6NEiZaISca7k/nCM+m5He3HwxSPER64PMidEny8s
FA3/2r8hL3YhXfs5y7RGXQ0DxFeOLlwIpP9nAEWRTLvMlavarW+UAC4OhuI9FLYAqz/rvYUEBAQz
b9QRn3Pb6EMEczJtFrHZe7EpbsxsiYTBXYwqGVpks10rLuOzZtPktHXFDXUEX/SLY6PKK0KaADz/
CJ1QODjx6NmtqidD5rveGZ+vr+ulj+ejZz6zspB4LLv+DFyOzGiGEYlokbTmkbvf3Ykl1wc5z9cA
XzAxM8wStlFLs7sQthpDXXb6WHKDfgGPUiWamxzCMQGOFgHc/LVy3fzR8Rt278K5/pZU4IVZ4uET
oLaNyjAAIYs6mJI8dwdnGI6DZb/U1PwKFbV3R2Q3UsTzxwM0uP47jLOohLk+nyACNw7HsQn+mBoS
9+CzXV/K80wbQwAgMANU8SI6awtbTPYwwx2O+fS9d8K1ZghQWqRQFb+RZF8cCfUXvIcAOoqWRapc
AOFphXQ4Vo6+D5jME+mxhHDXSWslbsSpvy23xfmepS18oAFM1PCXr8gsyihzAiWOtBu7NUYaE7Nh
/GG08uA+Gm21GnwzcasTNJXKmIdtvit9j4Jzzasn3XDwo+0iiin1p1U3+G6cSdlvr6/9hbDw6TfO
K/ahNu9OnVW3Uoojr81VRWAoVo/tboJ4vGu1r7qhq+vjXfoCIGEAMwph/NkE6fN43tSHElRtccyZ
jUZubtzZTK6gynjo65si/HMAXX4AgDJQHkLbHkWIRYDlg9earKPiaNnv0/heGG+B8yz1FwsOXi2S
np1ZGVuPo9jDfivnRkP20sp+HHw+WB9WluOxEJGBiaNoBZiz9viDBeOzqswomVr/zpG3dC6XEJs5
6II2hXAL7hT6RUsIpapmk3NHiGNttmImIVt3YKR4aIhoDszbUN7T2ilPeMZAv4d7eRLhjo89bg0J
7sJb3eJL8Ql1H2T54L2dP2h7Vje1JFN/5CO05QU1TpWs3xW5JRp0aUd9HGfxhlUFrgEsDTyE2cEa
ytSojaSsSdK37Y3ocSkUYjq41NBeRwd8nvGHLxrmNQ2zjPfHgRj5Twi0i7iqSvL7+gm5uG5gIkI9
CpTNM5iJL8WkfG31RwD18ZTQdwFVq0KQG13Li8NAS89FSQjNv+X1gTAswmzMMRm/vRsC/cSjIBnD
7JZ/z8XP40FA1A2AIIWs7OdFM0BKDyI99EcWEQoidHcP/Zl1azMdmzy40Xu6cCnPCSEsp+wZfruE
FkZlFTWTKvtj0Hgp6JYHPrZfcmU1SRaCXAuG49psw992Z9zIBi4lPDDdAsQUOQ+SxuVyVlbm9dqO
xNGNnkzjDsojOGJtmiEb1m1KjFc+5og4N0or895eBjiUbaAECsgNKmKLaDpUrA7AMBfHBlUEiGdI
aGPBqa81IL1We9EGlC6yUdktHftLB2GmMCM5BqnnrKleReU0GgzDSgQWUvlPSJF+Xj8Ff8kiZ1MD
H3dOjaFjtMyvBO8dUtsOFnSS0yoa22kFeivQAr3hxK3fh2kOxY4kd2j9Vbb1/MAPJuD7uAXpQOrh
PY+HLG1pv2sGNLWv/7oLmxqdWqiEzFRqWFTPsf9DJLCIq3pdVOLYBnYMoQFUAXaGvZPe6/VxLiw0
cBLhXJ4D6ROl6M/jCA86DYXEONJ8Vc27xW+BVS7t208j2J9H0BAuLse6gTCUWs/vtaAbYomyRiSe
uAVZyPEFRULoJk43VvDC7fhp3MXV3DRQkQB2HbcjfWFunoQCsuh3onoss5fra3hppJnjgcoj4s95
xpG1KL3N97BX/YBpM1FH2b6L8WhOj9cHuvSxPgy0xIBHpiClm2EgBTERN5JQ1LhVk774uT6Osfhc
EA9oGseYkwp61MgNgy5LYE2ybvqXyW5TfMqkssq1Dm7M7cJtgZtiRt7h5js38bK9zBigbyNgqtfo
1dC5/YpBGn2fO/Csvr6Ml4aCQL83x3CA9Zc5ekFVHXWoUR6jqNoHxL0j2Z57N5KzW4Ms1rFtRuAh
81EcAXaCf/erCH4UkCm9PpNLO+/jTBZ73A9EZMoQuTUJt/nc6/XvXPvZc766/8hbmzM/sOb/u2aL
S1Y6k2EDhoR7INP3Zg6OfuX8vD6ZSyHv4xDzv/8Q8lTtNZBmxmR8POTz9mfhWIkNxaV/E2KAu9k8
FbAD5ivNxoDzon4Yx+5ZQFiNHV6V2kO9yzNTZUzd6vpsLn0aWGVC0QDaynML8vMoTYVExy/mZ0jd
RI+SQy+UV2YHqR0nTMN+Gvdu4dQ3DtGlJfw46GLTkbEkKmuxs616jz45cdD63Rvt8z9PLUD3A1kI
OuMAaS5yAk6qMA+hZ3gs0Pp4sCem7sy6C7chrDdSGer+oYyGWxKHl94es8LILMwBBRA0sT4vqAS1
u9MWtsdkPPjiB0etlUP/YGggo9LLDfNl6pFDRspDlqmUT9vrk75wnmF5ik4dYKkI8std0w0RVN/K
nh+F08ZjjrqterGdG4Nc2DQYBP/FbTKDtBZzhFmwyRrW8COxol2RQ/6I8j1Q87Gsd1TevJrnPbjI
gHAc/gr8AbCFHvfnJXWLsW+qvORH3pQPXp2ZsV3yjSTVD0/kddpVVRHn0n1uJI+5TxLVsHJ9fVkv
XGlzaQn6iWgbu2fynLImGddNxI60Lr9H7FsxDrcEMy6ksB+H8Bb1Jbw7YeghAnasrDsa9odS+zB4
f7JRY6d+/+i6Nz6iPZ+ys2UFJAZ9ajTEUZn5vKzVoLUHeT0GaERu7QLUwPOYZv14X/N+2AJGIpJq
cqdVLooqHmCqeshMs0ppKyGDVor6fZDh3DmUxEQ3a/BWkVLFnXL7JmYysh77COp3tTNIEnPpwe84
6Nrqls3Lpf0OFvG8EcGmsJZQPqeGfHTuuuxYtPSHP6hnCYgruke3OA8XQhYiCP4+knDomiz34KA8
m0+9z45W6aKEcGiGr0P/4Bffru+zC9MB42zmPMx292e2d9B1p6YGOufY1N5OGCKZBpjIV7cYFhf2
Gl4TwPijy45ItVw1COVVLatzE+1u9U6J+y3ro9/9EO6bxsjQxMhobOFfJdcndz7qDPGAfDKeh0Dy
LpP4Iugjrag2jx4MINNpmMKU2Ubs5y5MmKs80Rkkwy19q6r6dzafN/o8LqDDKLaB1XCWj44tblha
m0d4n9UxDA1poknWp4Oqj3mHal/jboax/2UX3Rty9R+cT2tqoDpmTW1i1CJLJwvtVh0ep8GII2I/
CMf9UmbOXRmqByoj7ANbHOqJydR0hmd4TH5VOTrrOd10oVxZNnuqWoqunYSYc65WGQqgPWQUncF/
QTduhyIH9D+6/qXl/l01egkxRepUkOWRcoO77UYHxJ5DyXJBUJCK4EI4S+2fVQdAiS/9ajSPlJLq
NFXhsBs7YR9aZck79NatxwJYORlzZXcnYON/AUzAn3ReRX7sD5vMP0zfRzLQOjXQlzxEmd+mPg1/
ccpRrO4Hvbq+cYAeP/vFvjnb1iDLwU1wpiYUsEoT3Qnv0IZ+k7AiXHmlfhPDlDjWuILTOLq6LE9Z
5q/91llDZHjncQc+Vqzdouby0+8z3Ls8A0k/3Cq3vGtbvsWfSjv4YZtVl0B0H5mP7u0E8lfPbVgN
qVZ49/EwP5l9X+2gJAzr8tp9t3V4n3d2EE82/zLQfN/U0QPreH6vOn4YSIdaesFWfgdNzbLYlI4e
/uQOA9oiKwW6oEUX06D14zYbN4qGr23Zl0CAqSNR7RhXllgZVn1vz3d3ASGdeCQuwm80iS0r9ABT
AhcU57AeVyoqnLSoqtQOjD8hLRMF6dKwaCFp2iWkN1gcSNhmwMekiCtd9OsMVXQAHEj9TYX+Xrb9
a+FF6diGW5eyk2eJg1eWqeOQx74nW5WZW7eP7rPCS4pS7GCZ+ApN/S1x/Ttoq8IsEIAOMaXVWK9B
djs0StyVHfsaZBxCDvl+IvW6Q8Vu6r91nZWOwlvJwDjA/BxRbYxW3ki/tLm+63Tw1fKzx5pIeTdC
jjqtJn+fc8i7FGz84bbma+eMKarIR7+xV2yMIP5ZH9tqJNvGkKkjQ7WyCXZBaIOW7/3MrGln5v2Q
tFGZA84S5bHSNVl3Fsh8kVEcJ6dEHXYsHwuFY9a7P43WC9ZupWmKkhmJx7H97uQB37Gi3PhDlgqU
UXwKZVRHp9VQuxsvb7YuVIJSAU+xBBK2KHCF2Y+yIHxX88gCyMSMQVweU+Bz3BiSvCQZcvpd9fDa
8TPvBpMnPD/QvgXeAkD5KBABT7u4yoGkpRl4E97B50ELicCJb+xweGoFW1nESSKoXTrRUKWTOY3r
CNCctU0hhcFN45ct9Io6Q5pVpFnhFo8nKdG7i/z54G+lUT1C/+NtUDyF/um4nVRdY4PmZF/2FbRn
Vc/Q/oZwbjWxZ9WNztY3yoRnxjeT0YfRMCGfPT42k/MAQA9sc9x9MY7VQdmyiQOqH/2oXcnB3dg4
PwN137Kq/h415LXOGy+GfKeVWJx7iR+pH20pv3tWv7dNetCulRaSHoKabvNxSioSOXEIAwrdF99R
50WY9rx9gY7RWud5B3Fge98TC14U7ldTewgFLHGlk5icr10i8foFtIxI6z5z7buinJ6s2gEeqoz2
KKc8XY9m59kzPhaa3CY6PyhrL2tmpA5RjC2kf/B6iYwrYDSmg34c7OKxM4048/34+oB/a66f4z1G
BB0RzDfgOPH/P2d6Be76XqjBO5iRMI+YYg6XsdF+1UYHTAbElxH1PSe1zHWGnoxOT5LbW7MozRVv
/oCKs2lhsmjANFO9M5b2iAiHbhDAAwD1cmxMDmFawLkcLVddw6YUbsDTS1VaYl/BsX5zfTLnScQs
UokulodGFrTTF2/HCpyvRlaTdYimGTNESJjtdKv6p7GKGOi6RQa3EaL7Qyt098+vAFAtTNTuoVs5
i8/N2duHJ7nJGa08CCAfKqRPX9BTqNYQUxxv5ID+eWKOqAA6BPw6IdJ/hh8NbdRpgyEbDwTGRnvm
cPYcNH2zHXoGgTCUAzZQuIX8Y2QbX+Az7f+sgSzcWWSAB1puOju48fKdZ4jwBWra3p4XfbUOe1q7
sRcQYMMVA4gJ+rhgzrW1WlW597Pjdv406I5WiU1F/kWVpnycmewrr87hNIFas/liU8f8JTL4bLmy
R+BH6PhieRPQpzCx+paZXr+OuiB6DjMbCbI2WtRF2LgPJpHtXUHlPQtJcTCMggG8VPV32oKPoByy
HgL4VnE/CAUXI7sKvgiZ6a9Z5o/PsqXYZkiL3i1bQL0chzkpoF6dxYz4RgOJKyhElZnkK1CqnQ0s
GG/Vrs4zcqA2vAAsIXAh8EkWj89RFlXPTAsTisCvYZVrxNaQv5o+zL2v7+zzJwZGAobBgd/2jE9e
7GwUMSw6zksXOEVsiGpTO9/6uVrmPf/zQNB69eZWSQQm9JI4RC01TH1nyUPlBRLgOnPaVDBgPxWl
Y68sVOFvtb7OI14I+MtMFUddAtIA88w/nhtvcnWDM3qQwre301BMm5ZS9rshkXpyerNMAjUCGXh9
muc549yagdPpbAwAmtT8qz6M6mSqGphRy4Pncrbi2jTXMtD/qOmGMh1GAfcj/NvswkP68ygeOF5w
AqPyYI1cf2EKmhFgZ1srPTi32q5/u1if4zh2Ip4xuH1dPEHPemvAUIIdUMkDmQAFlY0LmTp4O5wG
n4kvhE7Or0r3AJ0GXn7k02T8KElV3MEkbwSUpGm/9VNY7DJEghXNyJS0PfAlRj2Uj5GMkFR2Voa3
CsyRHWCAY7/x7CHJ+6Ze1fCTjVVNoIKvetgrso6tlazDdORTvkcQGRIa9WaMwzjeESV+9dSVAFQZ
CDNDx1ZaQezOVMiZJIVJn9PCIAtnP9a+WnEC25cxrApENpVD6BSWK6WXr13loYBVB9G2cOaKwkTs
1GZQLhxaWEb7pVu/gt7ybqnee4/UBIQn7ftV71rDzrbGbFWQHjDMllUnsx3QzB1QMHufstw41GFv
1wCRlnAS8LkYH/oyG9sbb90LYQM+mxGUhkHjPrdOo01uTybQ+Qe3N7PD2HXiewUDh73Vd/rGc25O
7pa7YuYbOM7s6nt2XUw8gxyDrMaDMIZ2PfleeKoymZ2YUekVrEacVdZ39T6w6+wd9/G/yeHOdWoU
OkEtBtAMjSWUHD8fgEpUBsB9fDyElv7FB1CO/BJe7Xl9S/7xQnzEGx4unAiQ6MAsMfpFRkwA6BGJ
fZ8mQh1FAawQfQpzsroeOC4sKNJo1G4x0qyZuggcVemOqAGF8uCI/o3bZMU8mUAuN22RSzceW08j
tCkaJ70+7IXMBlJAIEGCdjeTueYt9SFehSIwwsIuxgOYzoeh+NMVz6Tf1gQIDuhwd96P68NdWs5Z
bgo7J0IxdzlLuE6wyKgdeRinB1SoYeF237qvlvH7+jCXZoX9AT5yCAoe6jCfZ6WhVRGqIJMHvwuS
LHebuNHNW6CqX2bl9rO3xssEh4Ebsf/S5MCAQA0cKmoA1S0+IalHcH1KAPB7gr5gDurq99yqkqm5
xVY+GwiwQyShwdx2wp5chmSgYiOfjaw8udEefs9Z/9aiCRncSgmXRxyjQLMNGDrUBbGKi61hZeBH
Vb5XnKR8U9UIwIgFtYAAvf1bggSX5oMGZwSALLSpziRKy4q6qAdmxan0nJ1Vk40ru3iou13th3fX
d8ZZiMSkIuBgkPAAwwwo4mJn2NTOwLgnJ26AQxJUXzWe976YbuB7/pZmP8XHeZxZiHjGh4C/tFg8
FZl4oCo43EZOkzp07baoxzwV1SEbHkEvKvsnChsRo61jyGHD3eTGVjxLfv4OD3TzjLU8x96FfVc1
vdkXJzYGcyHoCdyS7wMKfGVGdxNYTf/DqiI6/f/h5qzoQxQB6IfWxIPBRGV7EBmoEst7I7cA22ep
1WJOiyU1XTU2npbFqR1FHDi7SNzY8Bf2BmKFA4l7SEj7+HKfZ5ET9NDcEbNghZtEjQUQ/UvTba8v
1YUvg966C+Q5GFlApS6CBDaGyZDelCdq4iFioG593+au/BFR30/LOkBeBMeiG1H+4swgWm4CfD4T
HxdLNzZhPo0WDhgIoYkdskRHW0LqG+nHhWMcmMDkzGBbhPYldsD3mEFVPuEDOSQe3IdWvZRido+6
sYRn0R3XB0aZ0T/439mL2G2IXRdeUJ36v2iLUJnrnmZRao7uM8T5GShloPO4JfU217/dktgLCBBG
BugKHgsmnsvLtMNgDMAZWdYnh5EVFHc36Hes4QT8XdliKzv6zj3vUPlT6rJ2bw9/rg9/fgBQa3Mx
A7QTPPyzqKi0tglWh190J1T/vceesfYHVCvkrc94aRj87r/PJgDsl10nOUQ1m3hLT24J8ddydHlq
0vEWFPnCWnoAysJGzUeNHU/PxRvGUXZZcYvTk1nXx8y0Ya9DVl304pTPbenuw8lKieUDv4dqcd/c
OBBncwQtG2AC/AdowXOGth79cGKlNZ2EkNFWlIZYRy1Mja9/sDlgfLoEFqPMv+JDWDRmM9YmnKZT
m20KjT7TVKaNDles2Xb1xp36GDfD9SHPziCGxEMeyB3Uq8A2WcQwBmd6r7Fb8xRIle1bPKpOjcrK
1K5HeAM7vHz4H8aD4BhKfFBNQXXx8xSjqBVTybPppHhTJCP1VkHb7CNa/hoAAr0+1lkUm+f2YazF
ckZd6zhZRMwTnNNOoSM2kivIwVmr/2UYxH+orkLCYdkxNGiOJg4O8alm2o4n3ie1CtuY8fHGrXnh
W4EQDqQsTNDRF11K2rmKQYQi08bJsfcTfa340el/iJLcWLZzdAh4WiZiMvw3AbgBkOzzN3JYXzG0
Go2T2UFh0FHxVAHTOd23Xhe7DVxepdWmnCtvT4xM3Ek0WVahNG4Vtc7C9vwzELUBlIKW8Zk/lKF0
B/ouvOumwYpNmPd1K1lkMIl6aisZ01smjRd2C4bDNQtUPkxHl9SZiBWG52aDgYv2aFRvtr8Rt9AM
t4ZYFM9C8G+px7Gwsupi4HogJFDHIC1f34+X1g23KSAgeHCjFLIIlK7ZNUZjhNmpd36RsE6s6MvY
by3jPtJTHOa3HKTnU7QIWnNhCTVk3DTQ/FskKG1JbCeP7Ow0Tt8KOJIyfkvex7q08T8OMc/4Q1zU
hqSDXWIIirrd3m+clwq0lxFM0ZNR0+ZOaBXFVd9xHnvO9MWO8ipWg/7hKC+FR12SZc5jV/ginsKB
3jgtl74pioUQEw4DE8nF4rBwp6RunmXZqZ7uOzhEKbSMQF2//klRVr+wygiXc4iGjDvkUT8vgSQQ
kRPocpxsFVonXc+qrxKml3RE51CEqBU1iv6iZRCtZeiMb53PupVQTrCVqETAVzD8RorSTgaBXEsg
WUgtAbUHE3CexGNRmcrGk7sOY+xsdLTumGkP27yVBipeErWs3g7kxjBFt7EaHJAciiVDHJoDRJAg
TbKFdWeZoglQxHoGOFW+ZcGym7LEdgszzrzieyB9a6UG2aKq5vmpQO+x9tEyFUNopG7hgl2UMAvw
bPNxRHMp1LJLcq5ITKcoacwappBlbsQ674K45y3Ojxzto1O4flzZloip5dC4QQtwP5ZWs7fHYLwz
QTfZlJEPZjLo1wlwZ8bBaIs31gYiiLtQNW9CKtQEVVF3KQqiGsxHzY0Nm2i/kk7prfqK0C/QynTu
wM0JXpucOBs0fJxUD0W/G3lW7NrOr8FlMfqdERplbDaFvheBKU6EQIvAkhSgERixbaCl8kIKmDJn
Y5CttB20O3cS5V0Vef+PtPPakVtJ1vUTEaA3tyzbTuySaZmbhCy993z6/VE4c3Y3iyhCs4G5WANB
ispkmsiI31SnNpWLgxOApAx4N+9rDS9nfOESD9yw2IUCzj35G/OZogWWSVwyIu60Q2Vq2bGHOHVs
LGnYTzYeksPg9495E+j3oUYRym+VGH65KA6Umils437ior/hYMQ6qPvR0YPdWAzDfoCA5QaDNT4W
Y9Xygdr+Udgxks96b55QzWs/2tJcLI0s4VVWJI49L36vtqzQNUK8YaAqz1oYND11WbKPuiHeaaJJ
DrWIgbyBVsC7WpY/3d4Za0cDxS8SiVlJ8wp/nGBe2jXCtD08vXZWAECnV9I9uKCXqFU/3461drDO
0oFgrHigX4FdQ9souIN94TlDZrvs0gc9iZ8kdaCBb+eAa+O9kjgbvMT5+FwerxTyZKqKSLVgTvB2
49MvTZzJGISnpMm9rwWnpIz2mWM8I9qUo/Vonm8Pcu2gIcvmUUadFGzoIkGzrT6aOorRnjOlv7Gs
PVRRuMH7WRsSjR1ofnPB7QpiNfKIbTutFx7+5rtGlx+tHEtk5VdpNIdAcv4VPE4agTAMcB0uRN7P
i/sJDK+I0lxxcCmFcQLDLTaiYzJtwX/W7oHXYRZ3VBT1HTpOk+NNlheqpSv1d1yaG/fA2gp8FeQv
xOLVRVi00TSAZ8Sdsj311qXP35sp7rSB5k7Fn9rYKEptDGn54prMRqrCeiRa53zSpOjUmOOD4IS5
veLWtjAi8zqaR8g1XnlJwFYudHuaLTd9setkga3HvZ1HOxBetwOtPK9og6HETzEZb7ElI1Cg/ZUV
lu94EjiL/k/IzaSF95U4OCHXJxA7kA7/t4iL5EAVZdSKgIhOXR6LHE59cRmMb61DTTk/B2oBlHCr
lLe6Rl6NcrHezZ7rvxqJWerpLs5SLqQX0wGdVaTHOsEJcND/tY4z7zCexpAsZ4m8pTLCSJ9L9oNA
eNxZE4btvgE8SXyNwp+3Z3N1oTjUMeZyhnrlPjF2jR9Ti3U8tTb3A0i3svjmO/VRNBtQpetaAyMC
e0p/hfOVOtjy0DX0RKu6wfTgmntZqZ9S2/xY9gOTaLyvo/FA/zlxZ2NcxNGCkxNpv24PdWXrUdij
I4xALSJdy6eeFPe+oYSp6SmjVbtp5+e7cYpAapXSdLgdauU0JhSdfMSLQGYtC4xxXMttzvvVM6XP
03D2ezKj2DyHuGX/O48MSMw8qpmNSHV2eZkls3BLaFcmtrfgR4W9j8V4kizx2AlwC0m8SepZnUdm
kaY+HRAK7G9vT0VpEEOaGtOLQttNpOmjLslPg2P8uT2Hq2HmPgGdKvrsy5NSLsaICpkwPVUvJVdS
1C+tqjWnXDWKjet5NZKFtDBAf/QXDPXtgHq5jOt8VE2vjsCqozbjjNax33RbWguDaMvcW0SRg97U
2zCyYdVFbgfg69raq2W1czUQ7MdOD/zT7anD9ZR/a5HhsNU0ayaqIUW33Gwz5k8Ojd7w0OvJL6Nk
oYYzILsT+hXI1ndG1+2K4b1E3TIoq0NphlTBHRSppKr4ncpd/hl46VC6alMpZ8iDqEkaaQW8T9Ev
Zez3DyRqw1FOi3ifJDVggaQvJpeifrMz9NzY86t+j7HSP4k8bF+SRCkO4Hizu75si7swQC+ndioT
E3XfeQxKQQkEx64dAAiIpPiilO98ydGeVRGA5fTTcWeGFhrcAh1aoTaBJ3IsRce+8Q94HVR7o827
g4+x2M4HufQeOyDzrgQ65Fay3u0LdDBd08iz3aS305Mf9T8yPNQADVr+fQ9Yb1dzH4PCk7G814f4
HvaLtSuU2bvcr5xTUcraU9PV9qOVOl8mbUbv5vSAfSOyH2wwCacAl5Ud+LfhwU/iBlUuH4hd5J9n
kVladrlSPhg8p0MXaGZ2COGQ8VyxrfuC0vmZ7mh3ikAMPKCqJHujpY+XtOqdj3gCqQ+1b8gHSZIz
HJticOTtoN0hAhYhvyQYUVxp030A1mGfYId+j6v9X1Sf8zGuGp7rY1KfkkwURxsQyM7qCuWO/5pc
LW79XVvgAJVoTQY2UvNdTgzf1ewa8LCP503UlCMabY26TyxycEtgK8juyXZKHjV7BcT7n3awpFMm
QnMna6F9n8I5fupKQ79H27x/Zw4ADnzUPx7LCkK20FFXi7teeYnRTWNlacOAK5StfMqSSmzcNWvH
L3VDRIs4Gq8b6n0k2iQ0E4Oydv7V7MW0E/kwuiKUX4yqJkOJ/I18ayVBoB2CTCLQAeB3yz5tb9iF
ntam4QGvOWTJJ6n93Q0F2FoY2P2Pot6kRl0Bfzn1XwdcZEFaYOiSBPgKxKZXpV8H7Ucm3oXB2dAu
lMTcWp523RbeZOUZgzAju3CuawNCWmRBYdRCgDMExoDI03UcyqLYOLjWjkiD5wT/DhWLq+597ONG
N5iD5XXaL0VoB2vCxAF9tY3jcXUgpkLHY+YUXMm9D2pLmgKqxYszQzqKrsjPVYFEh9TmP4a21R+Q
HNM+J7oZ7dBFU3dGL1f7pIoA2cRWsWcE9SVKG/vf3wZkYpCyqEnRkln2xYGYJtkQzz+rtP4AcvAf
MVCMDhpmBxvZpb62XkkvabVCN6JvsGhR+NS04mCabA9nu3If9KDDsen7LLeJupND6xcQ2nQv1NQ6
2IhJgYGJ4lOTRTMzHtGaydH9d2aLdRW1UHSDwzw8+mMtP3EBmJSV0fXpxtg5pmmMl7gdaa5VVpTy
IjOnkuIMuzxMlbu8gP5D0cR8QK7SPDnh4B+An2YvIfIFB1OS2qPun+W0QQTOp9i0b7Oc/88zhupM
PIDeAlhGTWegNjLoB04ycH4yEgg6uHyOno4LoEbV065gRN5eQRvTt6TsmYOqjYlQbM9CjC/qxee+
wyHaVH3XNq1TNXY7JUPF7nbQ1c2BGoqGhRCSYkvcTq7lZgM5hKDd+DgW+QvKjh/9CNGS23FWd8er
OPPgXz2IHV8uh2wCTNbzDh7D0NWx2b4dYuXV4cziaP8ZymL5qU4CXYXszkP7QE0eaoNVrn8IyAFu
x9mYsr98qFdDsYANZ3rFUPzyBfsZbsRPefd8O8bfvG2Za70azPJdUaLunJDw2F6RR3sjzD4mpuSq
ev2urcNfcWZ+YLQljE79HGvhUxTJLpzI/WgUG7fe+mA5fGjRwXVb5nxSnY084mrb66RkJ0GgSKEd
IRZz2Bjv2tUDsIv3DeVBkODa2/VhDEEWJ1Jve3Is9iIr75PccDtFP+uj9rUy9F9NBLln6u+sKby7
HXttiJj86CweeM5XOmlqlU9p7hS2Z2bv5D5lhO+z+tvtGNe6K1yt3D8QyLmIwH0v1r8hOUVlNyMl
p/JdJH1NbfQ9h7NhPcrxO1scWipDvXPuW0Rdjae2eBrixm37Xxu/Ym2WX/+KxRYpU+Dyw0ThS07f
yUPkRoG9k/RDnEN2tXdZ8FsRMKE33lxrW/9V0KVFUzyooAE4Qz0rzb0+MV/qxN7YktcCHvP0gmfj
huWJcgVtKNNA79QgsrxoiL2yHB/sIo53el540PS+GGHynZcS1kHiZ6TaG7P6t/W+3KvzgxLRwLkQ
u9wjgSWL2lByUphWK+VdgyL7zppEfWe3ens2yyLcmbaffUrCUXg4ascHEPMZ8tpQ9VThZ65USD/r
zucLxF23D30RnJVOtY72NPT7ZLTSA+Kk38exMmkG4VHXOibisaUsv3SmQb8VVOQxHu0BAKswEOxN
rXF/e+Voq5uEejo4FTrNyCC83Z+ZXdNUDyzLU2OOmfaPWUvZY9eb6tlSC+WYR2m8a3OIaeWUk141
Fd7FqZrzPBod1rOUXqwulk5p0HaXHmIlXYjJgtYVh8Yhqlu4yaNIHZd6szj7JBc7tLrl+2EQ1Unh
gbgDYSjt6BmW97yr9EcH6Xs3Akr8LESbHwqp1B5Lg25IYo7li1NtbN/VJUzdDGGiWTJAXYweHl89
VVyKXohkhma0B/Mf3VQRn2EBv4ow/4JXl0rY6NloKKTBchvu07jeS8jWWtlGj2J1HGjNWPBP5prV
Yv8bQYBOo61anl2UH9U0v58sdSPE+lb83xjLBmiB7HeVtYbl5ThQJi1ayJk5/bZRe3WHuPN0JToM
g3SfdWjeBluM97UcAGeq/wzQWbbUG91J0f61vAE5VF/7YpmXnBIDEpC398PaRM5KOmD9SKuvFNGw
rgDDG+e2p1QCFq2DrJwUb1y9qzGwAGG9zc2XJYJbKgI/MDvNooKkumYOxVHq1C1ay9qrdr6P5nLf
nLkvVoRcyvD58sDxfPnsqD8A6Ryi+F6vpnP8zwLDLPFXoZa8QVSbpZjKsOON/pNiZW7duo324b/4
LlS2wUnNW2pZDisdObfR83c8Sx6faVM8j421AYxanTG8HoHsgbq86vOJQukVMxXQIkqoRnHisLz6
RN4raS7vqqpVT5aK6Mbtca0dv/AxKFzO7RDAG2+Ph85o/ExLZi4Gggad8ZB3D4O9cU//zSmX9xgn
Ay0C5o+K5WIt+E1jwEeuaYJk1MlK50c1Kl8mA6xsk7+3mpjarLjIduPxIrsoUgU0TEP3ePJxjpwo
z2lfUjm+a7Soc0vErAP7T9CFYKGxE7o9G2s7A4DV7CBCk4j76O1skEeNVaE1jhflU/nDKZvkWEa2
enc7ytp77HWU+Zu8OpJT3c4BFjAdRqC77WTB1Ht2pnOWoNphItywsXRXD07gTADy8YzTr8qrPRlK
CRaNPFSoCOnrgFNMJCb3gWFBrgZSibR7jccA5P2Topb2HbNdfbw95rXF/fo3zOfrqzFT4KrtsGtt
z2g6vBymgC+JrUKgwlVUL4lR7m/HW1vXtPoA5CD/SXVmua5zdBClIrE9vawPWYRNhhD7Ci/P22HW
55bCNUeQQzd3iWBuZAoknSDO4GfvfGMUkB7yh8bR8EvQguc2t77n+fCtEcZOr9ONSZ2X43Jf2a+C
q28nVW6gTuZOCPRhsp+iKrpzonTjPlqDAtJ+gjkH2oGWw/KAiEtdymLkoTxDfnYyLDfEfT8gU+XF
GHX06UFt+4NQnZ1i+qdG8Tc25Nq1S+arzoQITsTl9Dp2U/O+JzqYoqM2pX8spzpOhtinSbn1Ml57
w7yOtZhNTB845DsUBaqJujLl01Pj6x/VbPrYNCgx+ENOMbs9WoN8mhqt3lhJ1wsW9Rf2J1a5jPOq
xkXFicrM0JPdFL+ypkcd6mxIv2+v1uvZJAZppgVSewbMLN6K5qjmiKN0pqcF0ldcOxB1zh8ltX4o
zWLjjLve77OYzeyxOXsXXrFapbqH5Ky39BTTE51hiJHfhkJzu+JBs7f2+vU2eBtrMawyn8Ko82nx
qdmsGFDvjS237esT+22ExQUWoG46BCajiepLYO2zptnVvD4owprt782axdp4KFbAWeQiAr+5yDWn
xGoCa4hMr4uUx1I4p6nfODgwR7g6OqAMIjrN+USL+6os4ku86hp99J/NHFbJMcbE5Jyq2Kc0XBf1
bjBa487X7OmQqn31sbe6YB+BfLoratDAneNPz4NUGncyqtHPWVYER9+O9c9RGA0Y0TbjiS3UfwbY
Z7wnvYjPnSKSc6GZnTvhkLEr5TraVyHIOnQkVOMQy0p5iCmAfUB8m28oAv0kBoQky6bsUMVNunOS
qcneNiEoaXVgH7Laio4adFJ3kuPgPsa9IICe3cb3kdV9rSrzj0X0h1pJ5OfGxLgmVWPnADjr61TK
zalKom4fVHHxKLX6dBxErD9AATY6V5Sd5jZdPnrJYPqekdbw8YCH7LAu045GEP0YxhqwUh4oO79A
kUQvhfTOGbP+MXbC+EAxpqM5FhdHp5f1PeZ6+d5Etv2DBhfYLfFQ2eVDK1w1DIKDIyIN8U+1eC/a
IN1Bj7VehGTmRxE1KYxoQzrlaMc9FGVkopczqHelpX8pKGrRubR1F8VA/0KVoNtJPt1MpQbGYldK
+oDa7w+/V4J9VktUKtvpt7PlZ7B2mJDS8daj+MR5NZ8Ar270tgOoGVSIMESicXOZhqrt4zSTu/G/
k2gQl6SKZs36jxRClnhmB9GEcdAa/1mNlLMTDSeWxkNhF3uaTmi8YaqS9pfK1L/HTfokEvmfOx1v
wy8uhtZv23Cg3v9sjvbXyVBfjKA59Z26cQOsHZmwXGdIHLzeK8t0qzFDXcdr4Fl0xtFJ4gfg+SBb
YSiN9SlTuo339NqFg3SbQ6ZH5/0q82+sWjF6xfCfrSA4pnAbRe0/JNYWGGk1DHJYoPeBdl1h+P1G
NlE6Nf1nfVBaN8+CR3aT17fm8fbdtnZoYoINLpM3LezTxaHZRUGqoa4rvNzOf+oGXPxGERvJ0FqM
mR0J8Ii08op1WjVqKrdOLXnqSM1cg9edbDzNV/JJYE3/G+Lvn7/aVUqb6tVowEHozMJEHdzp3DyN
z37jfFLL9mJW1r6txztz4PSRtgSa1ra0Q7eU6xrZmKtiZ4xHkhFahfAGKzlGyfeCimIyfo+mjXlc
jUOBA5ONmZS8TM7DZtBaOZ3g/mcj/fxPeNu4rfVez77cXhMrKC7AKzJCEpaGihzViLdnFKaJjk3P
X/LYWypTipRSJqH9DVnNf2q1GCG8OrUR4mnqM6h6ZZ/1g32mUx/ub/8SdSWDQNSIwsHs5QMAavFL
cr3qtQEykjc2tAvxcJp2ueHgOpchnBklSvJl7DFAQOUYq0/TwlOqE9GpCGWDQ14EvxpuueMQ+wAI
6zIC8NEmJ62YvtqVD4aK7vPRiOMRdT7JPyRF+yd0jIewM363cas/TbXa7jsMz6h2jlv+9isbnJHN
nRUFx0roVm/nWC9pHkaYl3qSlQBa0A5+Yl3kLD9vzOBKxkKcv0730EUREXsbp/eLpE+kQPIE+otZ
XIJKpwyca9ZzOhnYCmco80huhao2sksn3WqfO8N+GGl++GZ2ZxrtTgqqkz30T4pdI6YYnhX4Z7d/
5MoRjssQdh5/JazQf3j7G5PK6MdCViRvbN8LGbBIslflkg60cUzH97djra0o/Kho/sCdJatf3L9m
rIP6DxP/OSyEm5c/JdvcB/GpDU+jpO7MLeOZazVGHmG8HEzUX2d7kOUlzPM9rzu1l7x+MBRMIbDC
CQwNumcRgfeZwD7gcKdeJsqij8KyG9iKVrL3G/GFJwLW5a0mDhjkJR9MkYifQwIzokh1zM8sqTlq
ZWc9oH/jf7g9SWuLE27OfCegyIE8+dsPUnLPqH3icADYn3w0mDRoMqi+HW5HWTnPFB5u6IrM9NQr
km9jG6U5ZBm0vBqlQlLrdN+EULJFlSpAEtCMux1vbZnxIOEs4a04361vRzUlfk/2l0ueRLumoJbS
O38SHCRLSNTyxjJbj8XTfxbk52JYLDNkFlOnzhmbNCeoLe6+abvPEbIpFMlFudG9PbS1VQ0K/P+H
m//81f2X6LlaGAlDmyLD9ZWTAyHHcl4a9RJWKhySf9+wLGsgvvPTe357vw1nIFBWwakUHpZZZ8kP
v3VCO/VSeKjq8FQk00bOpcz/3tuKDWhicDzkJ6Sy1hJ5ZTWyViszt2Ks9V+YQqL5N52MjoP+wL4N
YhfF5p3Umwc5dT6oUflNTjvXUBIObutl6PvHsijOQg6f/3nWZ5TzLLAsUyZcmneY46DKYc7tNIlj
JzVuUt5LXevGQXAe/HQHXnfjM6+sqjcB53376jMrY9TFIBeFZ6PXbMQ4p2aM2+GWGsf9JCkbn3kF
9UA4Skh/XZz5hxffGSigyGL0cLyxM0baX+2TNmVHuf5mJh9yt9xpY3/SRHcuJv0Uq2lE5mVuHBIr
K5ufQGKFVRCJwHIjjVKDCy0u72hFCFeX3rXYeBZHs/Ec53OSbZx7q+sMQgVVTrAVV5lcVSARB/iL
dS1nez0xDrby6A+/cqzlBdj81N4JcyOp01e/6ey1BGtopusuTgqlw524zSvhBeb7fABKaCJ+2UBM
0RXXai7W8AXLcEkPXP4uenqO2wE0LFDyr5V8J2XIeP9lspARTk+xJe8dv3fp0L6LbPOUD2ecU3cI
dO5qQ3UHcZZ6dRfpmMI9hPLIAQgervHyBLKDONnGu4gM3cc8N/xuiLMR35nqd8n5PBp3U3kX0Py+
vX+UtY/L8kKLiUolE7BYz3XQk7jBTfb84VvdHdLRyxAos4LJVaafuHC6rXJWze5ZMt5lfQS8PuDN
Oh5UZwBxiV+LHCFstKVco659kfknoSf9V5d4cU8IPRlNJYX4ZPpImTb7of3s2MIFZA+VUDuME2xK
5ViAdSu+aSoHLcK9evlVAo5pGNNBj374NQKkYMOm4dJh4aNnCJjN6qV/RPTo5PpelFuv4L89luUR
qRkkNazaGUq/2KqNKK02igyHjlSLbWtxCFgypf8n66e9qtxL/UumNyTPn5viKQfyF2uHjteeGpw0
+Zjq0bGS5Z2CKpsQD4qUnOCNTtbHojt1ulfnl9p56fXzNHzrGnxfs19pCWkytM9FcLexJtTrs35+
9Toge6lbICv49oyz7SlrglrotDwUtwveSfV9Gj+M1QVIB1nTS1P+1kO8mo/xpkbjvNwWcwienkRt
NijHkGixHPU67tC9Lg0vMvUnZwhOhknFAvWI20NceQ/PsH0wXHNp5spEwgK64RRlZXi2GqG3+tgo
5f8xwvwLXt0Tg99OXV23YKP1i2/UbqR9vj2ElY1LEUud4bV4C+Bg8jYAzs5a52eliUKK/qQPLTgf
+1M0FB8hm+9Hyz8PRp1u3EZrXwe8CyJ0Jgjlq7eg1au90kV8nS6qOZNrq/qQd8BJs07fogtehWLp
Ab2eX55cPBRG3g4vMnkwhWWbXNBbrbIXsztO7QaXcyvEvA1efSLVzKWuK8rkEmRjdwfrhRpoGyRe
rtpbPZKr84zRABec3zuw964wBZOfZ5GP28xF7hFR75uTHEWWC7sbdjoErNbPTrdXx1ViPwecQfmU
ZChfLdM1pS8xanaK+BKHnwMT7drvVZ2g932+HWZtXFA3Zvk5dLYB8r2dQh8VxrRtnfhCC6o6NkF6
LOwapFn/k1T4bDTWn9vx1j4Z3B4w2+QG1w3hctJ6XzhmfKlH7NXlIP5Y+7pXqPq/Fk6ZPhAgvBY5
AmmELlZfAiJbcaYpviSwDyvUV4qfZfP59liuNvAixmL5RX4Y6JGQ4wsJ/i8MfD9PmnlPk4s+DVYJ
fv4OlvOW4MV6TKQ1YKtSC1xeURNFujEf9JiTPHTr4IPZF/tG+0bVTu8e7Hqr0r76uVB8+H/hlsAn
CVYxbBUtvvSdv08npHa7cudvLYq1tU7fEfNbIG/I8yyuq94ehYKURXGJayt4r/uT8TkqAzScP4aC
s/D2V1sNBpKJnu6seresAI5G5ic8uyB7VdU+1ylw5uHdrFyMHPPGFbIWCldpim7IVqr06N9urkQv
tLBN6+LS1hwT/cuYQziZfpJC3h7S2qKgfauxo2Y80nITp0bexpom5RccS5SjFMv+TpqMox0pv0w1
+kA28yg3evPvE8nJAU8PtV3ueWdxQbbVoGVtVGUXnHOBcDS+9GjF1egi/y3t/TFSN+L9FUF+k1rM
OMW5c2jOindXZSdjVEJT6oLsghtgRLdpiKQdXvXqjraebRXPVSAdorxHXdj51KTSAWdNL4lHA42J
Ou7LZ9WgzFmESoTlntp+zCeIaK2NbIOrdn7xgd2uTO5oJ9odcQbXLBDJKbpUfiw0I9wXpSkfiiys
XJO/cicyvXfNug0f/CASu6Hq4+e6NPm3CinKdoWE1zcMjzLCXrcKAI7mO2xc9gmPe3OC+sQzpXOT
ZEjIdX3nHMjy9Fh1vnRHr1rsmcPIw3AsU45aD+lMEZHvUmMS+MCU6bfebhVPLpVvdi6+FqE01kdo
NjTVw1g+9JIFv8Kya7RQUkvPYHHZfxRMhF80SVZdZ/ARQyG7/mgWmCgmkEsushI4yT4y4TCIKaju
6IjZB12q5ANS+eK7E6sqIG4oFDspDtVdomfGfZpg3mDWsGYVoLDv0mHU9n0e93hQpRbT01cb33/l
LALrQncKLTSqNOa8C17d9rivJbM3SHaJq99p8U3070Tx7yf6mxCLg8iOFeSUTUIU4XdTC+8S52Qj
+D849KL9YxtsYUxWNi4AE+S06A/MEgSLGyRIJztTpTC7wERwmwmEcA0iMu32VecVwU8p2ngYrE0h
OSeoXG57SmqLW7Hy8ZTDXie69H15sNv+orQl6H3rdPs8WgtjAO6kXst7nMLD2y8VtI46OEHP5dtN
xcnO65rKRiQO8Cfl/2JRvA61+GKlSCJjKMf4woifrT6ATnk3de9vj2c+yZYHj0E3h1LdPGt/yw+v
Vl4xoCeHylR8geT2a5KQiRRKvzFnK3cFlplAe9A3RshpifI1GjtLY0NPLz6a5eH0TYmfwv6+Y/ve
HsvKt6EWxUcBMUa1bfnqiPqprUTDkkvGwcU2EwoHbb2NKvFKEMh5oBnR9MNlfJn7d0Ez4/XT9JJO
PpJLmQe36CwG9ds/j4UwNNhAr0PhXPYhuN+QO9fD9BJo7YXamdv36rkwxuPtMPMaWnx+nmlz5j8r
jF21q33Aiakm+xX08N5VHZDyfXTQFTTmPRMivOh6VyQbT5uV5TBDfmVWHQ/EK7mJUm+VJEpEcXGS
8UNXHMYwonMt2cjhHW6PbmVxUxbkLJilLZBHXyQpelumuokY6qUOqz9azb2oZhv1uZXBcHfOji7k
CTqEpLfnAVpfbdDAfL/0QX0XS/0ncj1MfsIzafrGt1oZDe8mXUNFj87UFbhICqs0AI+dX3Qzp9ZJ
s0Byxi2C4ep4Zs0nxOvR7F4m4anVSrkpcsajl4eprr/Vun5sm/QgivTf1wHqz/jgGCy+ue/ydupU
vAjiIGc8ZdaF74Za/S2FInxuYh/vKQ1h8tuLYeVCIsfioGMS6SYtF0Nej92A1kJ+6ZNMeZoaK9ip
ceegSN5aO6VtApjaof0t0UJ1q/2ycmYQmsQOB0lOjuWLraL05zgiLC5S/UUamr2Vv29g2t8e39ry
eB1ksdgDaQKMbBDE1KAgdu/jzfbC6jBUa05RSJKuWBQWJuOo0E35pe3MR2Ms7pG3Bkm3VWVf/VCv
wswDfXUlxR2ZOcoTOdUVTEW700QaPAwtEnXvdOVrGHz9L+YNhT+4EuickYK9DZehDp3LCqPqw2YH
hMNV6w+3I6wO6FWExZcRucEropbzi5LZZwfZPQWZETAHg/Ws25Ebpl9ux1v9TiB2gNRQO0fT5O2I
0IuIfBnLssukRvC9pj9jX4JQF9JGyjVv0MXlwVX7v3EWKVc4lHlhlG1+sdR8xGWrMw9KPZa7bGjB
pFqNhPVXn/77/cutOBeqZn+kq56AMQA3aSoehBEgyO43rqzhliTy6rhehZjPyFcLsEinVEKhrbjk
OeZixiVEydA0fwXxLyXa3/5Ua6HmUhGvdVTw+Y+3oTKBExTaF9mlDZydmidPIs33+G3U8O3wY0gN
feOUWFsbpMlUJNDu4eRdfDMtk+REH63souYKNikhr0p0K+MtysdWmMWmGjiLlMBiXJL6i3erq5U/
ja0UaXXuXg1lsa0o2YxlpdvEQOurRvPLSC5hV7oNmrbmlq392r34et4Wh5LkQzr2Ewbk8G306gUB
/H2n5lyLGwnF2jGOpy0EBMhDsPsWWb+spoiaIB96UTPjAVTVoxYEGyHWPg6ICg0JD2MmMS4mzvLN
kQIfayB2clcbvUl6aZ2NZGUrxvznr/aQMZp6FtAvuvAEpDCE5nXXuZvCv2tfZWZ2qfh8I9q0xH91
lKZK0xzSizKoNEG9qin2Wvoz3+K7r53g5uyLMafJgHLnpfhqNHow+INV5PlFwhQ2KM7t9E0r77ug
21uav9frrbv8b+6zPFr5QLN9EK0Mazkw8FcJaOskvwyRMT1YkjHtIqnS9vKgSKfIRkfA7LpPQkaM
tlCN8YBcT3To+lZ2qxz7Y6U0x92oaRWAaCnfhaqT3wuYixun19pHRvkR5MX8Hr5ChyI92/dj43CY
ZC+xWriT+UVtN8771al/FWOxWCcw4H7qsB9qp8Cnukc4e/qUq9p9GRV7rPqQRo3iDUDJ6rhQ1yBh
03FOXG4QJMLgi5ZkppCjd2V3F3Q/6ML8FyfxLGn2nyCLE2VAkN4aR4q1iCfudCl0S6Ny6+jj7Qtm
dSiOIfPggoVzBcWxJGV2SjCZvvwBiZfTpJLsIv90O8raUcyFTK9+rmLxOHm7P6Ki1Np+tPKL08Fl
Cj+K/JQ6lTuWH4Pk1+1QawNiv4NXR7rVoQP8NpSVGYkVCy2/NH7y6NvqUen9OymwN7A78+wvNyBP
xvmhhWKhs+xRWQKbRLObsousFyALZOlZsu0ft4ey8vieX1lQIuno8r/FqeLkkYS9hESDqvjTi3Nj
OjtHQmg3uwuLYA/AoBw3FvbKefkm4rzZXp1jcUy+GDNxlwHlrVh7Kn1QKzwkTcAet8e28plg7s2q
oA4QvqsthHpwKocxzbdGQukY+ADmw6m9cZGtDgfR4LnhNsPbFstOS9NgsvCQu6j+FyMtTsgrRjXK
ZHl/+C9GA4QbtQjg1ZgJvZ23tuKJmrdWfNGlz5YJ/MT+0pTfbsdYG8ycsEP7mBX7lpRAM8fY2q70
uakM8BY9EXwn93JcuO24se6uDbXRJ8NpnroSOiqwOBc5hhQ13VS1VXJx9LB+Ls32W5mKLEewIQKk
hS/TM+K+XpiER+kSIU8oJcYx57LaiaCQzs2k4OGlyPHBaabaLQtYNLExZV9SMYbnflLjP4kWlEcH
7VlMWCrtvuv88WRPUnUwCqPeW2iHnVHpGy6iLjK36vvhFEt6tOcrdxdIRP1TB1oQh+Je/ZUnjfRg
AosE01drzk+5aPVhp2Z2u9faVt1PU9n/afSo2mnF2P+uJjn85KdG9NPPc+eci1C5NxDu39tt0p0A
Wn+Kugz0vz/551Ayp5OcB/qxQdxj10nYIqo5lleKoHeWxGH2Gx/HWRYRpqs/G77S/d2ykLz+7NDF
+HtU4WhR8+nfLi2T+lSm1ywtMea/J0M5NFXyuQ+UxxSX8dsr7Jp1CkaPesuM3OXtfLXEcOKeykRp
40s6G5HXQc2lQ9t6V+UgGPrm3s+Hh6GSv43Cfkzi6QQP9oscxRvPxrURz0XaueQzexssniBynFVy
Cun+AqDzMoTRWe7IqY28PtvAyW8P+X9IO6/duJWma18RAeZwykmSrDAjWd62TwhH5px59d9D/8B+
ZziNIbz/E58IcE2zu6srrFrrOnqYV/w/W+rl1zWG3KPBRZO3nSo0wJutOd3HU7Mvqle7Yrp3zVFc
PxvYI7miJqjCxrp06X1bWXpb0DdPO29f+Mpjp5qH20sSmiCB49iANbgqQCtx5TS20YGekLkH/q8a
Sd7bFkQbBAKJ2WvmSAhQFm7Vlyo1NzpaKdC/vCQodCpR7LmhFX2sbGvlnRXaogRIvR6gH5fgcoN6
WXWQbvaik2dM/YepI4ytrHrYdtaQbQOnLFaqgKKvN1NikysQDV01Ws22NKMcXvSTPvjW3mdIcNeq
Xr8StF7HQ0h88XZDCcaAFrHx5aryRNHjsM3oEmUqoONPRvndnvYKFTkfaMjt3RLasqCCo43DvTYW
tuqmMhujCWIKImn30SQp3hgEzTmjVJ53kEfHelU7GqG3rc77chkfscIzq4uL5fBeKF4a8b4Hw93s
+Dem1iob2dbylfUJLTGYAuxWRGPrI8kR15EPLCT/kg2A1fpX1VwpRQtscMzhcrCZZmCoaXEK5TGX
Ge8po1PRI3HeyP8UY/Kk+u1K+CVywPTYOBO0RKnsLJ39MKb1pKKecQJVNj4mqvTmKEa6r3iwwI7y
3ltD/r2SDOPJ7PqOTnqTQdmemI8FQ8tr6pWCq8ChAeFADY8q4TLHzKSxtPtBD08DoIZuQFi4995v
nxKB+wWSTQ1yzhGvy1tjXynlKDnhKdE+mWawTWT9ENSPZeRsFSR9izU+GdE+Ek47M3ME2LJljT8o
zKTLrDQ6RV71mhrVM+pDdxAmfr69LIHTYpBc5n2iQCMoojE42zYAYE6VV935nfw1yL17BzRv2Opf
bpsSbhL0T+gmATWkSnjpScrEgqOs4AtCm5tvR0kjWI8SZ+WOrVmZF3yWF6RNV+W1bYWnyUIlUx6O
Ru6vOHqRiZkwkOiVwuNVIkryGDUDqi+nbpL2HaxoDC2tAOOuBxM1oEIgAHC8zCQA079cRlXUY4L6
ZXAKlHKbp84mrpWNBK18ngwvZiAxydcOv+C7f/L14b0o1hI60f2mw8NsABgEwSgrVzVpxrb0T36s
vhjdsWi+Z1ILvWUfuw3T7pFmHLJG2aE/vTd95S1W/sNOnv+C5aTrYMheqWf8gtrUj3LuvXehsxK/
iVc5S2cSS6LstZwZNEN4hxhV8E9S6mRfVAve02FUujvJbqRHiBv9g24QReeWB4jJIXAPYKUBBg8C
KNaqanf7hgjuPNEsNdG5r4f2yeL964tcreTBCE6NckzSz0b5y89X8szr+WHNZlidDB20IJ3kJZd/
Dh06j1AWnrgjPynB/QhQKo+bX03Z7mGX+oAs+bsWq60bNLCX316f4OJAXMb48Cy1DdnbIkGw4zZr
aqkLT7CWe5tYG5BaT9K1vsCalfnvZx6giXQtK3qsQMfm6lTR29UZBMFjwELmyUpKziaJ56UJKDtz
x0KdkAS3rCH+HqXwDU2c6sM0BfHdWCjjiwNv8FazhrXMR+CwARog3UZFh8BvWb8t9Sly4HUPT1LZ
PphD85DY00e17979Uf9bWZz5qJyZmr/C2Yf0Blq9WY0pGmCe27VB8axChLqx5Sj4+zidU8EwAs2w
eUZ48UG9kMFlp53C06gdknx4trVHJWk3Zb3GAiD6fOeGFsGeJk96ldsYqpJ3D2psqX5tsgEI2Vrd
W3SXATZTTv5/mqCLj0dVpFCisQhOraH4W2vyi/fBN/pHswJAdvtaCb0YsFxnhiDQB1kWeYuxqKMC
rdPTWEuofmU04IYY7UfLawZIOSPFDZAgGcxwSyjfbY0IvbEils1fWt+uiVEJ1z2/WkiF0FpfXo04
izrYJG3/ZA72ByWBbbPztkGykjkKt9Fi1lslnCBVWJR9grTIAjSogpOcNz/sKD+Mk/MrLqnoNPVK
pCtcEMx0DGKA8wHnf3kLZp4wo7ej4KQAGt/15Vi8tEaJtiCzwyv+UeRW5lR1hurOSOvFoz9KkJaP
IfsIldDwUid0BYzyaNTmuPUHRX2q/FLfalU5rkUb86lfpECMP4IvmouCcwHnco0OGmFQCg4BPZrs
WAQO7PCG2ySjOxYA16lzJRbaGhYMsBsUKxCdrfbeiKzC7XMs2lS6RLDQAS+HdmjR7C+8yvJUO0lP
Q3vIe8ZaTaTkxnutj1YujNAQRCp0P3CgsFBdLhfO6rFCkig9JUF3qMvPEOO6SvMJvqvbCxIdHeRR
ZnZghftpLHyAr8bS2KGAd9KY8/Ooy9Hfl2gm3LYiWg1kHNx/1N/mYZ7Faoa8QsW2T09oOrmVAbX/
8C2CUSuTft42JFyOjWjo7NRmKeBLQx4V3cos6+TUKi3CpFX6nGvN19aIV2IUkR1sMGVAfkmQtbgG
UThozmAxk5RNNbGX5peu5uSHKa3fby9I6DjPLS02iPJvVznKkJwUrdwjVuDCU/HYSyiFJsZ9GJpb
05f36Aq8TabhFkn4rufK2+3fIIpW5uyL00gVzF5Wjfw6qhlCnJITjAhfAecdoUTd3zbxJ/1dXm+w
y+qfntZc07vcOAU+qGwMs/TklMZHvZwgwAi3fcny4nyDbwNuoNeu1Q+PGj2HeHAe0jy6B8a2vf1D
hBtLvDTz71BLWnptO5rU1AH7d8rVstnWUgnpg82ga/AfCi3ULKkOz501nsTFBY/TOAzblgveD3H0
MTNCf98V7Zizh+i+3l7UfBqvPi4g3RkQR8V0iXupotbsMtUHElxMP63iwQHMmGYP2mTs+rrZ3TYm
/II21SpCM6hOlgVnxfGbgYmpjNPyAtzGRUI0sdaml64p4//877ytPESQOizpWBmXQK89rbNTo0O8
4+TTi+HZBzuMULDo9jokZoU7uujk6upWnaQnqM4QMQruaiShV1z17FOWX9cAnDz33yjxLBkJIdUr
ejCboIoS4ETobjabQJuKvWJn9tayuhSG5RJyoMx5Bzu7xk0l2tt5PJpBJFhCr4ppKUwyfqaU2clO
mjtnVL6UOYQaI7HdbkDUhCnGNaYQ0QZT7SHhp1mrX6VIkdx3sVcD/B6lx7So0R38rKvf/v4QgZN2
HMIZhG/M+UE5i+uRN5SCBOm/E1wuh7JJD72sPE/JGqWRKJphRhtJNQjEbOpml2ZCTyFichzg5coX
B352z/8l150bWJ9bM3VbZa1PK/KkkC+T1FLqZ6R18TylqQ03p27HJ6tk5get8aKcVk7jiollSYJa
xxT7Nm3uLGjS+3Eok2c18PsVK8IcHUp/SmQUYLjkiweQWzRWckVbyQhT68voDeGdFEoplH5dfzfE
Xnzo0kC5h33Yo6ER6vusHZO11onoJFrkFNw5BZjq8hX2O6aCG7PjFZYmiBOzzzHSf1kyrCxWdMEp
c85wVSq3V+JFiZYz5Iza16nTH21w+sCdNx2Vd1xKID066FEbysp7KAqYzk0uzr9PhBPmDj3jxk9d
Ox82aXWv5o6rdXe3L5rw4T23tNjISW9onKUNjfDQusuq+C7TzV2bRvs2NB56RpjcBNU2m1EVR2r+
yTJzm9nSx9aLVgJ80bmleE2oA3EglQPt8ipavoU8ZE9EpQ+QqSU96mbTylpFJoCYUEPjvRXIqJSw
UhYpDVnQXsFH20u9D7aFxvLtLyryKUjJz68t0G0AW5cL6XK4w0ebgeEBnaTAf9cj6gRPufHYwMxp
Sa+3rYnc/6zLokNSS4djiWPw5cmvh5QOm2Yiklp0zl2aOPdBnDz5sfbBSbq1UF5U9gUH9D+L81c+
c82OVBuGGdFtG6P6qSvSYJPJ1QOiwSBP0vYDBKt7qTPdkRlE17Z01O2aNaoS4UYyBmsz0EJ5cBli
GJ3GMJ1S4kb9VzX5MTEgefurihwLWKF/DSzeBaOJGymq+KphChs2Sob3rZz80PQ18L3omgMEpJ2I
KtA8rnX5LZOBQmAg0dfzZUlxjal9VdAT1OLkmx4a2/+wJtoncNxxxa5SFjsLrFaGB/tEGvhkjfrH
UE+3lpb9vG1GeCDPzMzX4+x4xIM9pmbNpzNMzw18FYVIUH2+tIvjDC2I/W1rwo06s7Z4UBU5kwZD
Z1EzUU/QBG4RQJNuroCFbltBc/ByTS0eME2gsDxJjMb7e7l6ya2VnqjQa/y7EGM5wFlUadUgAYRv
0trHIVAQQSq3VWqcNMV7sfz+rVbXEN3CwwfpIZO3THpfMdIiy9M6eQAxRFeoFBe87t6XjbuhBTxU
Zfe390l4Ks5sLbx7Gdj0eBEvPVmeE7llMGybSn/sJvs+xgt347QWaQkXZ9A2obhh8O/CC6d2U4xy
BfYu6B4SACLFuKksibrDfygEzMM5M6CQeacl65gVm4B8AiK6yvkmS69a8aOLPt3+dkJvx6A66D74
XahbXp6+3NeSzp+X0qT+L3Q0drlk/LhtQnD6SO1hbYdsn7LvMkEEN+HJEm/6PMZ7z+9QESlqKrfs
jdd6sJ+sTPo0RkhZ3LYqiKsurM57eOYqcvp3puWDNaCB9Qx27IGzutGNFgLt6bc6SN8kqOrzYA0u
IrjNsHPRGWUqEk3H5ffMCqPvEjtm0tf+UBWxC2WwScfw9toE508nvf8zIQ0GbDkdC1QWQYGIdj+8
NgRwPiMTwd0Y8kaWa3BgoSlwDgpVPHOeyL38jGE6FKWK8tvJmkmmMn9bq7/lwXcHdY3JSHRMZtpM
m/orcf+SadCLo0rOgjakYZCftMS8kxtGdkaHGY1C2qlReIj6euX0i3aLfWdplJ6ui09TonWUAIrw
pEbJcXDUD31dvffjmr8QhTVgQUFnkggi77JEOqd2X1rIkg8nybiPDWNf6M+DuqkrG7LIh8756Fef
J7hWNX3lWRZ4RmhlSKPpp5LtLuPeNHOKPoq1Hgxb4hr9j0T7kEr3fXZX+Cs+WLB7lgq5J26EJPOK
xdpKOy2Tfb8HZ3+S2g9jBL3d9FWtjuX4j5yXm9sXQLBvWKMpwZw7LnhZoNFSBN06SetOqRM8SZF5
rDPjPWy63W0zAufIqQC+SgwFJbG6iNSG0pgMqWu6U5J07hh8ctZQRIKvdmFgXueZk4o8O/WtqQcp
m3+Ue9g7koaT/mzKyc7OPhTZGg+B4Dxc2Fs4xcZrgt4wh+7kSJY7qqRfvI38gn3cHJmwv/31BJsE
1mtGz4Hwhw5lsTjfQRrALvPupPXPSpNuy+mTr65VJAT+Capx+kXQRmvX7TY1ZcZHr9T25JnbLmf6
QjfcFgq/0V6jPhAM8kCfTj8YvjqKK1cD9mOcpIqSqs3J1jugawNKCJ8z77unfuqT97hyPwV3pCbW
Mfgl2ZvA3ANYMfy729/0erm81fDYzAyZ1CeVxQYWtRNQ/gyak85vSPT7KNhNDQI6KwHj1dbxdEJz
xFJpRkM+NJ/bs3Np0t1PVadB46/K5T0aBrkLv53+WJBerziOqzuGqZkgD3glE3Lwxl+aGv0k0P2y
kI6h1Qa7VunyD0kmrfGUiRZEHArNA9BAqu+LZ6xL47jtyR5PdjucgLV8sHrtoNTJ3x55FmMzWcBc
/8zAsDQTIjWa9qHqHQndjk7XP1PPdJ3MWHF/V6dgNgNpuzEj8tSrnkmhFpaUapJ31IYKR9FvjCZ8
Bpi+maJs5cCJtodpoz/sbkRwV3Q2VaJ7Xez4pyzL5LdE9vV3w3PWZkyFVoDjzGPOlPyWb79OV9ks
lco/ReNg75zOMreTn3m7v7w8fDYH0Rg0Y0zavcvX0FHCMW4swz856m+z+543Xwr565B9/2sr0GGA
GQcbA0vKEouZIE4QNXYSADCaxw82TQMKx8i3TbQWm129HnOkeWZp/qpnt7QNp3iQwaKcaoRggOOc
OnWMXKMDqWaE+0i13tJC/Xl7ddctw9koxSdgcVAN0gm9NFrYk1KrleWfmiEG4OOYMxTOLHa1Lhlv
oaT2bj0W0SZUMuYcZVSR85l/O0mgU22TsEr+NhSefw6znAxCQCx2Bf1wojhLA7n2T7kD7jZ7ZarT
1fQvmvP79roFDgTYDG1msHLgl5cpn9KMqjKgBXhSTA+W9DBVDnCs+JusCJv9bVNXmcu8pDNTiy/c
JLbpdMXon6YRPtxxzDb5lMCoBQYpqabNhFjrNKFO21Ur7XrhebIpvPOgwgawPLlpVIxqr0vSMTYg
Gp7C4jeJzpxjvHiB8Qnu4q82PfCVDRR+WAr91KkQ3SLTvTxPQxllaa8X/inUykPaF2Dsy62H8O7t
jypwmbPwgA6aFD7CK2hJkWupXpqBf0pAbm+msVae4xFNpbYcR3iVQ/tw255oE+fSB2kgkEbqp5fL
cspB9qh4+CfLiqC1hbAClOiYP3ftkzTsonKXKQwjKkPe3902LPqeMHH+obuDGWAJUsgYdFSDRPFP
WuYdgjGM3dKEqVj3/8MHnXvYM5AZAYElZIZAgJpC7AenskphH/5RW0+OgcLTx9vLEbwMLOZ/Zhal
loaYTxoKiYc7kJCxTeJvSFqtPKfCTzYXnefPRfl+AQ9IbLnXOhvIVmM3u8l6qmhdp+0axE+4kjMr
i2SiLJO2HWlgn7S8Go/xVCX3mU0L+/b3WlvL4tzVnjIV3eixFh9K0RFR2S4nVGzIp28bEi+Htiau
lwrYMgXTGQQkPZr3f3BOvWwclKBe8UeitTALStcGNDA80Yu1lLEVTTVI2aNNxOMqdZbugn58sQZV
XjkBosXQM7XNP2sho7y8rcjJ2AEsCt4x8YM3iKaOo6+uOAThYpjPmCe96OMvFxO0k+FLTe4d02p0
trU+/uy10f/AANiaIqXI1RHkWjM2f2a3XlyZeEaNq0XgHes6gbhfrYxDju7kiHPdmIltrzxXooXx
zNPhpu/MK7zYpWpIOq2t8KzVsG9SdCHNu47s//ZpExkBt8PYEPo5UJ0s3sSRaBvknO+f2jhTN6lX
lzt9MAfXaDN79/9navEgWaMUG14e+icZR2MlAOB/yfn9bRui88YrOyuhoE8CyuvyvBWdZqRTYTKc
68ibqA03+Zrks+gQnFtYHALTrxTVH3jLp3g/9MomnIodEg8bbVjxA6Kd4X7CSzDnilcPa98aHZrV
BrlIIW29SX1Omvc8XIPkzPt7AYMhQGBuBkQTqS/R3vwrzkNdltCEYUZokhUIfiBhZx5KSUNXr5GU
u6EPxkMSdj2Yh95OV5rHwhWSNUAEPctTLF/UOEL3ta9i6VhYJtjMXPYekijX7tLaS1bukmjXZkKf
mb+K0GHJiI94Y5F1xSQdjcHY9vJn3ey2YfyF4/L394k02KZiRyLJsOHiyVMnZWAmBKqFkblraRo3
3qS95P3P28d8PmSLXbuwsnjyesDz8qhLFpg+7VPqpPscjcDQyZONn/Zw+/crqxLag7aCXgmEElcI
mFIG8F2ZuX30DG/vtDCDd7GbzWh99LLv1Yba0O0FCu4x8R0EPLASAtxdDiMYlqRlQVDZRyvqv41O
upXH8p/bJgSnD8/G4Ok8o0NXYeFeS+5XY0+5dbS8JzV4g+OnK1fwUKLPxhDt/CxRvL2q8ddeP41R
FjlHU8ojN0uUZylgqqPV038My+vIp9YYXv/UqZYn49zk/GHP7nOtaiW0HKFz7Nv+ICX1wTfyXZDa
zz2NICWgyx/ZhyBqPrVd/SJPw64vkldzDB4jNbk34P5lsmAlBrhGHSFvwHijAkIEfj8O0OI3DcGk
wU6DJ+v9t0IKT30a76IufWi8aVv03s8BpgF6IP1WC7SVmyLwb6pB5oV/s3jhlj5mwJTHuKlz1AAd
HXTTazaNmhSHLJecTd2H/ccCYVWmBdeoa65bE/Oq+Z/BjGEdUZHLVUdJbNumJzlHVJf0x4kc/W6o
U/kphLT0sSuNCGmZOHiER7t4TWEU2DX0U+4B9fy6fc6vFWLmH4LSBOeQYjve7/KHDKYVNmEVe0cz
hDWjimvd9acC0dhoVO5CK+6+pmVCK1np1Ue/jfqtraXeji+XbDPIwz56tZojFwWrtVcM5UFhLwc3
qKTyiRm6+PPtXyvcr7Mfu7iVrVKAOA8950hROoBGqhjdnAf9vRkZ7CoaMzj0tWxsnSBf2zCRPzj/
TIubo5Rw3Jdt6B0bmKzt4CFhOEKKt7eXN/8nV9eTfSdAgYYXCOPlXsQWApt94DvHStP3DsriQ7iW
kIvX8a+JJTqlL/w2I2Swj/0Uf0rpASvILfT9auQgsgNhEsE9dKsUtee/n3marLcl02wC59j5r4DN
3XLQ93776++/F+6Z6WtapNdqUpHa6smk4M4ypP60eObifr1tQXTgYBHjapBxoZazeLAtJ8uMKnFs
BkEtSD4KN3K+Ku1PAOU7DtnGCne37Qk/G2kKYBH0B65GMSNH97yol51jYuvGjlnsgjChAvxlRcma
450vy/K0AZv719bi5qNO6ReV0jvHQbd/GYHzyNjbk+6MqBcVdDiMU19DdO6pbp/Ld7OA4Nipx8FS
/z74msctcEIKGo7kMpcnpQtqGOrHkU2EKqZy9UQzfuSEe65iZtO3SYnWJOD/vN1XC2f6nBKROQ/i
LKA/mR82cQS10rFurf4eeMSnqVCVDYDX5KmLk3wn1/G4rUrTeEcTUrtPoLNklA6oa8ew/zEMumyW
ZurugiltDzpKQ/taa2fNVKffOI2h7/s48LZ5V6qPdVDlLn204O72QREFD3PvDYLDeX5qGQJFjTQ2
1WR5x1iLDpp5Zxh3hlzuEBpg8m3FLQnCYx7n/9maL8nZXVZ6lHpogXlHP7eKV1tJvLt29IOfdpA3
m6IrvZXwTlTsVi24TOwZJDBLzV8atOtBAYSoe0cp9Mc3M2/ix9GC57XnRd1oVfCtmzzzSRoN62hb
mf19lGTZd1NZ6U5QF6yNvop8ADEagCBYJel5Lh6dyc6jxigD6RhI+dfSQ+eryHZNDmMmFDxulRa/
Q28NQSC0ScXbBOc0PzuLl8Dq1KwpGj55Lz0G1bbV/ynKdCN1hPPfSvmv6SyJARjrlakFk2jBl3j5
vQvKO77lcZi06TipP6Iucm31vzxuNo1AE8VjxJztxQvK8FbBWxN5x2DQftuh9UIpbuWgirznuYn5
72cHtez7yEt9TIzKi2M8+P1Bb4+3792aiflenpnwWy2MLMv3jrSAHvza+zpl8rMl2yvJrzA+tGfB
dYZQZue4OAAtmw/vQOEdqyx7DvTCLSGb64bhjZeqcUubx66d0l/tNGz9tt4khbLy8okczNkPMBdO
cigMCbgYPyDNSE788sOQGY99pr0l/rBFBnmtgiqKfeYpUAgJAYxf0XTEDqiFHPUnhFqsfQKsejTX
ZLpElwqYE1nGTLtDunq5dxNMnuin2DyuWWV+9YM6+Uh5Td3LVqM8+G3c3JFyRtuuBEd2+9TMu7V8
cZgK44YRSgBwXljWEitKA5voMeuiz9SITnqkbYsBmE6c75wxVTeSNblZvQbAF3luaqvUNhhGc65G
W+tGmzSrnSiwxmN3l0gaTot3jJlsSd5UXl39h7ecOIy5DaopJlXDyy+sNHjuKCSXC7WPfvg7cJ4T
/2NVvN/+mqKj6SCNAuCJdgcqEpdWrE6JkqRX7SOdwZ2CI+7zlz5/j8qUNGWFh0p4EZlGIUpgDpta
2GLrqsHSeGrnCFD27/NY2aph8wBm773OpVfb6T8oevqqxJ25zRv1s5ytzYKJjs65/UWUVtVa0nCu
7GPXFG5iv6fTwakst+ueC2SVg/7Ujz9vf94/fB/L08o49jxXSFpIaH35fT02MGyyxD5KchmiAVwB
8vHzKXxFHET/6aip96JEHUlhEXrBU2ON06GuvIg6SdwiUBt87sY+hopOK19M8tddV0TTSxp4jE4k
wT85VE0HJBIq4sx+WEHQCI8GSL8ZmQSiYVmE70oHrW7Lt49GW+4pgx16D6HX/KAzxQc2fiVQEfks
njLA93CPw6K8eG+CXCuVLsnsY+lo915VvzPE8OP2Zohu8LmJ+e9n702tIkRWWqF91D0Uo5IfhIMb
3fvQDB9v2xG9aw6xFloppjmX8S7tkNnnAfQC2JGsaJOYhnSoomzYFY6U3N82JdwjgAzQNLBBYFwu
TUVa10hVxI1Si/qpaNM9AdZDlwSv05jcd8Ma29/1NBTRDcOATHBB9AHf1MKegVKVETYVL0s7xr9G
Smub3EIvyh3kXjoojaM+TOTEE+1UxhlAXrGXUWeabhkxLBjUBYq9WiKvOBbhB6f3CZjM4KcZC1eZ
SHltwtXnEHDpewgz9maxrdYmiUTeC7A8k7vUXZgoXXaJijxTa2VyiJOV4cWIgp8aAyJmAlFoKMEs
TB/USusdBESvZaY95tMa0lJU3aN/AFkGSTrU30tRKbWLh7LITWrRpu1a2pOWRJu6eWNUmi5pty8N
BmszayNbKy+u4N5c2F24zUkd/EJKIFvMrfG7k4+fC8W+G1APdBstWiMYEuwl5TOQG4zqAqZYDk5O
lTkymkBZv/CLNwNt59GQa7eW07vbN0e4KPJW1B1neodlTAZeYshHi8I+en3mfRCNlTsFk7fVrf6T
M0TmykX985AuHgKgNzLDTDNpxRVpk1+qrdVaKU4B8ONHwwj8l0RtlVcr1ZTf4eQ0W7lQx+cBKaLt
PB+3n3JVrVxIs8Inyo3scVcr1X3RhvaTHWr9Ngot/74M5HZTSHXvFpXebvxSHtymiq1NUFf9Y2BM
ymnQK9/t0qbeWI7nfC4z4kHSu4RvGiq72x9V4I7+DHkwck6f+JpwlDhDakLdPrY9P6H7oE+9O+iw
Vv9GZO22KdE5mZU5Z+5CBN3M+e9nztzRJj81m9g+hh2yWiUfahdbf+/IER9iHJkOPh2m5Y3Pedi9
kin1o40oj+8M+7R8MWp75eUTfrSZwc+cq+dXFKqV7LUookQ2GWPl9oF+5/n6M/jMfRCHkqtY0srJ
FzqyGdw3azrQu10+7JMd6jV0knMhTvrahdqbGRYfhjg9jZOK1Eca8JJ4rlxJuzDSXxMnWwksBE89
Ugj/sz/nFmdbF2deLIcQ8hyHpn3oYv9DY1grY0ei2w1yceb8AV9/xejQ+81UKdyqo1dn6oPkqNXb
kLeMypuxfa8Fg77yTYWnkRlT5kxxW2C0Lpc0puhIlmpJGUx7iurnSD9F6bfbB1741c5MLKIXT8m8
nBEMqsAy2HCop4OVPFloAPiqBr4UVoGl5w3VrtOVgAaOIj8bMdBHf02pWhB/k80AuAFsIyDgVO1J
bfKS+DuRn1PvkwqTCcx8JWKtY/65n763a8dgPklLp0tvE6IEWt8CBk7JyeUhJTDIonRPMeNRldKH
PLUHV6uQUGhiz9hJNKr+fqfOrc4f+ux8O1UWpLVE62FIlY8Ien1uCwqXt20IPyWM6dA6A9I1ljyD
madHYQp45qhP7Sb2enSbIleavqTNqdVf2zrajsN/8LgqnBbwaMxaz8t2R9nUPWBc2T76UfTdaZW3
SnYmN/DWSJhF/pDwBroCJG7gBZv/fvb5jDTUixgUw7EPix+aUdxnXRxsLM38pUQ0D71Clw+3P6bw
mMxkhvNw31wovLRYkLpxNjua7pY3gN1uxq3j2eFOC6J0I8PAu/OJvLaj7pW725YFfgpOEyTpmfuY
88NFRgy2XoOlwbeOXTcc4G51B8XYZQPI5BWHKHBQTDdYRK80CIhgFz63ojndT5FqHHWjP5Za/LGX
qo9NsjZ1cc07A/idkhMjfXR5rp9MCY2SovB7/ahMqfw8eJPzxc6S2m30spsZ3YOt1ZvVo53xcmtp
JoOyVpwD0lbhwW5tnEGlZYfSMYdHp1+dHRJ9BFIlIDAAveaRgMt9pg1UypPV6Ee/t9+kUr4zoOVH
AMBbm24QHGHUeWbEH9NkMxXApaE0kaPCMzP9qKE9jBHXAMZWEako4cFS12S7RIcI4g1QD9SlaPws
DtGUILyYjql+VKWjWmVbjXFKW3+f1Lfbh1VwTUiuKMBCUzZjRhYX07azWveD0jiqzltgpa4qP03y
e6w/5tKHVvpy25hor0jmEFeDn/Ma0VoEcW6WTmIcDb/vNtIMqTbCFr6r0voP0Eny2f+ZWuQ3tieb
KtPrxjEa3vTiFV3iFWctPA4z0/ZcLL32aNQxO7uvHP3YJzaoP3sMt0khj/eRpaCT1BnW44zAWXFq
QqPOHFAyjIpvWZxBM01aGxY2brysbr3E38X6jtD8scleg2jlaRCdjFk9lS4LATno+8vzblB9yOLa
No6Zmv3Wg2KTWdl9VymfdLv5NvbZR69U1ySdRQeE8JXhPNg54bhYnEZUO8beSTmNTEBvyvSoqHea
lW1vn0JBTET9kaYBTwAh+hJVm3lp5veloTOd+Vx0oWuuCawJ3nEMMAdKdwKmgSvmPyWsrIma87GF
pGNMJVcKrW1X/+6s5y6jN+cfnOHz7TWpc7thERWRM5Fgz0DEeUTucreKsK3bFAbaI5rSzcs0dMFD
GMTmQVfgpjQKisCmCfBkiiZ5M3Vm/aGy2/q5ykd1E8TRr8IqhmPMGLUZ7HP6+ASKnnXw6pZsNdAi
kk3bZjj+9o8WbsRMTjMXI5Wr8qDeRRmNYHycX0ZulFJ+1JFAWTEiujJz33yuQRI7LaerVDlXJats
9eMk/zOq3FTLcbvyu1qBVVC6lfspWhEoCHjRwKsxALc4v3USpL6khsZRKsL3Cjn3RF4D2ogehnMT
i0c/CAa5kWpPP8aVOrlOJ+0DEwdAILDzu3TlqojKU+A64Atg0F4DdLN4hjRNSjyfwsfRr31zk4/J
VpOaD0GU7fpW+yol2lOYljs1Cz+1U7aSuwhXiisgUOPJ5aYujvSUSkpfydZRMkJvYzeavZOYkzvm
utLvjWQsVxyeyPmQqctzlQqlEHuxeYWhN01STNiTFbf1tUM/quBZhpUzIoJX8GQwJkvVCL5OdWFH
mdDi0SO+aZIaiYHUY5Qey2k0X5Dk1qO5aaABIpZb1JJk/XPtydHWMVPP7a1A2pRymhxQfg72Vmz1
mxjA7FaHne6zWVXRaWwH6oW5Fz/kI9pEfgkoWYMW+0ueBN797dsr2h4ggYRExFhQXi8aoBFQyEBJ
avvolNIp8Mw3zyjufPC6kbrWcVkztTiFluZJQZwW4FnTnJk9YzvZBTLvJEjj9/+wKEKTudil8sou
Htgx60ogoFSH2sh4KJmUlK1d2xhPgy+tBO+i55Uk719L85rPMiJYnzV5QGTqWDffskxxO+eHrQ9b
hldcrf4ZJbvbCxN5pnNzi0Nne0EeZjo9q8RUYTebHfzdbQvC6/O/BS1pggGPdlYQYKFw3gfjqxzq
rpWsdZRE0BdYNv/9bMt6eVpWdlWPYKm1euClKt51ffoc2dVjBwWsbDdvul3+KjzpgCjTDtWrp1xd
o18QLxQfzzMLMGtZQUzgnmxsdbCoZjvPUWkdfMf/UvR/LelN1sXwyr9m5h09OyB+HGg60C+K2fA7
xI76Q1ecPYCIlXMoXA1KQn8qldrVjLPiDIVqS611DP1/8vBr4f9OwpVWjvD6QsL1R2+WTtPi7EWB
lZlB93+knedu3NqyrZ+IAHP4S3ZUsLtlSbb8h3BazDnz6c9HX9yz1GyiCa2DhQ1swICqZ2DNCqPG
oOnoC49axiiOBn4mfJbj59s3cKkIygzGv4ZmL0aUNzUzm9T/3aHcFFXvmKbrVO3nAu1LefgKGWzd
GHYFtdmwpoi9+H0RYmhTb5BbMXNRSsyMu+cZbKNrvOVh+xVtpJVPeHl5tFH+FiRpciiXN0Kr/FxS
Ylk/eeKb5/m9LeRF7SAaEdt6UG0jUcHZ1+ckE44tCmQ9CNbbG7wU2JJ7MKlOzRIMy2yRbi6mBip6
xqmTRfQjxTb/WQtq+jWrje5JsMTmRzp63TYcqtoOQndcCQgWCxF8EBP4Ex2vq2pmTBNEDpPcOEm9
fudn0R6ow6Z2G0eSy2fLMPaDP/zKvfC30ldHgNvnMG7vzKRlAr29Sxrzn9vbsXivmXr+W1ydYGiX
59F13ti0mauTzibxSap087MYVsNT5Vvq3pPz/wB1+Ct9ymQWXucKaMdMeRoDC9RPMkRRML7l4IDU
xg7T9mlsR3E7yNnOk5qD3/8HsBPCJKCOwFJCmj4fRfUsMxDLkZJWnX6v1V/0pXXwA7p1GLQVd7Q0
goEpKLFJnKYR+lkiI7rxOMaNpJ+MOE9yOxECcyMNJdDNoMp/jH7xivePbLkQq23ni/EdbIzxQ6dV
+bnp2vZYh/5wKAIldwZh0LdFrJ9vn/qSw3z3A+dxj+6Hgi43nMKghHd1RpSWVnauf3zIlAOWJqiB
Tp46z+fiShVdX8EtQ8bzvVLdO1fPvrnQ1dxezOR652kj7gSwgQU56JUsREwTTBd03jILKoikypkZ
GD6VuvtLSrtvSpmvQcyW3OR7e/LlJ2PUllYLvUQ+MYoblOg/ucVa4XfxfADG8tyAXaadd2miHZRg
0JC9P+WRaevZD10qHFnd3963pU8ftg6uJxyWaEzOPKEawaTqBRW5Qn7MEOTp0/JQhAJctWtokMXl
MP/CehgEviIiSMa6GxKto1Gv9L/ygUrgaHyhGryyoBUzc2p2+PHCvigxI6nDqVCDA/ntVtHXnujF
82eI5m+3aBJfuDycII36MmCq/SS5/R8vzh7kWF3pRC5e6YnjZCJQu56L9MgRPJIhQngrcaJRsWEU
zn3QLKZ3pyILd/siLOwbD6JCrQpxRHpS0695F6XBrCNJ+RTGJ/GXOO1suSWjW4MprhmZxTWiFzVt
HFJdl/1kr477oaVtba3E7wtHAzaYfJTyIsH63PEmemrKVQ4UxhLbF/jtUB/w19gPV2zMfafrMeBZ
jqBO+tT94tXDgxmNL7cPZCFGYbrcIHgmUgJLOvMwBdLMuZSk+qnNsx1Kffdt1T31abJpFSDx5vgD
5PYb41Er79bCrcMTTBAeHb99BQUJJObbK3SKT0knHkn6VJvptUdpaHaKXx+UMV/BWS+9k5PrgUdv
kpWk23R58Qo/EhvBzPSTm8hPqvwVMIb3oMfjpjB0/8kVPf+ujn3AfVbDLHcinZIk2rlIk259NRZ/
NJGYHAHtrZ3w0lWlT8rXwEeOAPDsA5fLpshl+jQnWb8X3LcetXHFX5s4WNxs1C011FUmwPwsRvBD
BRahGj4ECTDRBD7bj2L8MqbGK6dwp9XKyqexdKcACVNwnwqJTFRd7vVQaEJIgKWdqjipbeK8TTBW
b6Ast+lfDU3hj2RGGuMHa1HAwjNDuPuv4dluWp1FmisP1ODhLuqixmk1uOTkX53pbm5/NktfJtge
vnyuEjNpsyXqlVy3Q9MpJ9UoTaeigbnXoKVaEW1aWg9JrUHLmRbp1UZKZtNJcZvJp1xz7V4xjmYi
Q9opVBu829pVnLziLLahigM8d5Lgml6cy1MLafT2QJPlUzUoHmgE6NUV42vRZG8woCp2rCMuVpIw
3N7IpbsyUaFTaQYQfc1WFKler0a9Qkc9vy/EbmvmwBSU8AfMkJ2DKvY3xRIUu4nhBL5teekIaeNN
6DeDQvncI4B0i5gJ8JST2DTPfmLdR2Oy4nWWvm4SbOSNJ2JSFN4vtzQNkFbwTV85pdUBCijbFTaN
/3Z7GUvHNrELUx6dNBbm7xBTHRRnrUylvOJlgS11ya8E/WZbTvX0Hxl6r0PMDOjGzSCRuW15cXW4
Le4LcPartzzNKk3JRUEhlevb77lZ9q8meq+bXO7W+CEXTf1tEtElYH5+5sHiUR9kQyjUkxtlj4GZ
HCLJv3OzcKXysmyGcwKgg5bR/BOQQqPKer2k+VE+FsNd4/4wpZf/sGmwPxJtg7QAJnB5JUwhDaos
tJRTm5WvmtodrMD9XTTm/83M30bFuzhrpCjrdqWunBLkajeZjBrTgP42qaG/JtW89LrQJfv/K/pb
gnxnqpKiJhAHD7hDoBeyTTohHBIjU7dD1USOmPQknkq/ltwvHRUALchXKGARf0z//s5q3gyB2ici
Df8x/ta5xSclTrYajFwfP673ZmbZkS55ia9linoahKR4jgI12GhJIrx1o9SsmZqSoLkDBhhL/oqr
QDx1liT1kpgoiu9pJ6oaqt0GarurwqByCkOLGzvwwuwhGYdhl6VFtjErV3fyXOidCmZHopoBhEBU
R4caUslt70laY3eiGO+rps8cOROrOxOmNDvU684ejSa407PiHIKlpghTRnD+aO7BAx20ExkB3QxZ
YydRzjugS7itUv+lB2bn0UGoxSdeP/SUuq5xOh+9eyGRZTvIxO+aIArfCPjkreAP1UM19PQoqXMD
SFfB2VILk+xIE5UvmutJdhj4wUZN2/pYalmwE1t3LVtfej75lqmL0LzWrjrXWRH0lVqDObBEa6Mo
jPMgpyMM4O+jNZXfpY+ARJ0m1V8dx7kXjkNrDGMDz5G19QP4o1OeuR6kXdrntDVRttHWJvqWXi8S
XAqo4PFRL5/d/0atvaoRVOVErvXDMIYd2cfHKzcTmdb/mpjdfSvw3LaNFV4vSdoMkvZk9dKhRGb0
9ie29IBNg/1k61C6gsu6/JLHLOqFtDGUEyQQr7WU343luNcTFaSBj2wjg3R2HK1hDha2DxZg2olY
JvKY1yKh90QyWc+V06CbTmcGdukGK/HFwu0juBA1CHoQKsaJXK4r691GyHpTOemm9cuTa/FLoyT5
NskFdat2kr4SKy6uiEIvvQliuCtmsq6u2r5pAXYZSrh1ZW1TtCvRzOKC3lmYfsE7l9uh72d1MRYa
331KNevQCP592SCr1KQfVlfhZSRmAgAJ2opbMeuWRvpACC8TWwyh+8PT6fv2Xf7V7PmAb9++6TuZ
OV3619w9iJLR4pnjHSCq6srYdZVTV+d/BFfybXNUfDuRy/9kibPmY+WbZWD0cvvgkW1UBHTVk1rV
r2oYbc0kpWduriRff3/xfEUTDRCNFeiYr7D0qjyWdaB38qnukb0bxGS4Z1RN25pm1ZyCWtM2adaI
tlWNypMSVM2zJvaDrfBaI1tVhhBi60ahINTjlb8TGrw0S9x2J2t1/y02e93pw8p8UPKSloEpQHiu
yJEjeW7+ha2M7pMRZ6EGleYMSuEf6tZlzALx0GQnu2p670ZUT20jZ0bH8FX9gKRJ+ZmRqvje8lx/
M0SHsW6OJWhJ09uY8QZY797r400P95ng9J67SXXzPvQK9ZEHgyQ2ycuNyPzKkw+7nZMJYnkvma12
ZkbB+4c30txqVljtyrAbd+VgBru0zSpAj2Ln5B0vY6MXgQM+yPhnyIwAlcBQtuW8ETaqWvVbxTXj
nRI36gslEkQRXbnc1K24pjq19GVR3Jvm5WF7A9d7eTUST1WCnGTzBN+uXUpPpvmYpN+j6Pn2XV8z
M4s93aEYe2XATCuVtiY/KcanHu8qef7KR7XwGlqAMCe6BZBwZD6X62FyNTX8IJdPIWxyQ5Hss0Y6
5CbDOdlY2Lmr7W8vbMn3IasImTpyg9JVZwnR46DQUkVmuLze9FrwqQrDlTLpUjNtkjeFAx8FXB75
2YPLSF1VN0UlnYZA157d3vK2RpaJL3Ffdpss16NX9BB1JpjU/LkVBu+YMsvkwCnjbpKE6Kf0g/Il
LUTrkTmo4OX2BixtOINFFpV14isencsNL8dW8bpwlE6+Eu0DKzE3otw8ym7Z22Ge3NflarVgacvh
nYPoChjdNA9+adFMQPMJJamtntIiNn76kex8fE0MGyJYqRPnXw25J4ZVqwFSyiehP4XZd8kznZxG
6ajeNd0ad+wScAuBnn+NzYKQskv7gWatjH4CImXCABe/UMguK9Nk0PCDuNPqND1k4ZBT0ALDJSnI
3t1e8NKW0sKa5gwlAJfzp6jV1Tzx5EwB4lL80yjt5yZbY7RYuidAj6C+ZlIUAYTZqY1FIvUousuk
GO5hMDe5aByy9GUoz4K4BshY3lNacSTSFDbhOrm8Ilk7QD0UJ8opl+st8fEzQ0c7RlT3tAsPUtN+
DqEzVvXEc+hPr7i6pSldzNJ6h5qTbF6bHWhfV5EeZASvShGVaLSo97Vv7mXe9xB26rGKNFuKcvCm
pvAm95pu+5a3J8fq7WSaQbh9sstbAYqNpgeD3VcqlLLfNP7Iq3rSo7uSRrer4Qa9n2BPNy60dLIU
bfz8MRB/3ra75PBVqsdMK0M1AEnF5QlIWWSpAgimkx42ut0FibqvBwlmIVEQIP2o10g3puszDz1I
F+C9VKlF8Tld2isSYyzTUZapd2kbH1GSxBOdNtreXtWSFbDq8JnR7L2e3Ru8PJF7N9FOtf8T+SkH
YrCNNK48KdMTNV8Ksq/TRyID555vnZGXng+4UTv54Yufb/1qC/VqFHZO0ENinNcbs1krwC6dFo1D
kTkGXPjVq8kLFvS91bIukcQ7KCiX+8ph7MI3QY1XnrMlX/PO1rx/CRwhHEjStVMkSvBOBVsA6iun
NH1h8x2EK2QqscJ6QoJ3eRmq3ijixBypC3Wp/rlODeZgQeNqtiyMTY6OUfPLa/P0MLriaCeD7jlB
F95F2mOnqLAsdEhWOHqRaJ8Q+mUmU25d1SEFKQs7G6TwpLWJ8rmiBLllqpFSSDAA6WmVsrZdiSCb
J1f/NYiGfxz9lps4DFGwG3pd/5aLzIx7iTU4mjpk21Yp5Ke8DVvbk/Oys43M/WThHfImdzxvL9T7
2BCbPz5yCGd5DH7LWum9+qmUbrW2h9Q/R+XVjIf4nqAhsrsx63ZyP7a2xdt1EN0wXvmml24/I/4A
8glGqJnPvrEkbKyukHsqUqOn2bHcx2CHho2o+CtfwNJ15BHSqV7TN6K4cXl+Qk6wplGcP1mMmz0p
MWIUbeeGP0bP856LcvwPcwY0VHgq+I9BtHm+zHy3NkgqiiuQgSDPXZvltuvKbCU9WloVFJlTp4PJ
pKtqAzEULP6gO06Cx6ixoPqPYP/3otc8UKjf3P4EFm1RnCS05ynC/17uoNIP8PJQvjwJrVk61CGS
u0Byy/0YtxThZPhHP16xoY6iwBgusYSrGkDYSl2fqr0GoM/clJUAIkE/hkq1EpktXcGpbsKyEGG4
yjAHAR7DMqdiU0bhdyEIvxUKuKq+VlZu4OQhLj2IRF8BwBjR9qRDMNs/SejrLo4ZeIgVzzhaDX0g
nw7xMILujmuzvw/6rtmUeadtbx/cAnQQy3Q2KN7wA65csabHBRj7UKOm3e4zUXW6QrDd0uDVrOqH
BNUhvkDRhuXDcqQ2/SmMH6cxxDI3kcoEo9RX2D1g9wLsqLp6Esv8qPCK2ygD7so0+eIW9cpyr89z
ar0xI0UXCRjQnLaWgWdfTXxaSL3SOZMifehJO2tck+K+flIvzFizmk6QiMxHjbkKrjWujX2huQkk
vVL62vupfPICOaLcHNfBcczy4R8j7f2XlWNdXCgROxER027XEXYSFv9voM6Vn5v6lcEpkIcMGNm6
lzjJMDiQTtgBBYqQR76Vdo3u25/CNbrphWsNFpq5Cc0EE6rNByeyQoPAy4BFK+CFi5Wf40H4Dqsm
QmBwxrRrufjCmpn0BKnCJYJCa+5WhTLVYjliZt4r3E3u7lMz33WusOISpkhy9qnyKKEZOOXgjJfO
PlWzTpl5NZvkbAbtkXloR5VOQXwminPEcbdyjNMfu2VsFttLXacKUl0n5yb7xU7bFagGpXgMBu9O
pzfoxRTw2iGfKlV21Vpro4xL3gF4GZsJvREl5Ll4Uq+GSZbXKDWJxU5zX2TzQStAah8mEqDaP+bq
Vgse1TUtgMUtnurjMrU93v/poN+VX9G9UhoZmZ1zKDy2+ui46TOaAwcRop/eW4HnLFwaPg9AWrDl
q9fgprKkoh30JgcIbFqq0VKpeSvfbp/jkhEqrlN0CFEfXfLLBeWBVg4hMz1n0FqbsHsxmbIjPLxt
ZGnX3huZ3uh3u1aYSR+5gxrDa9Y4WfS76i0CvV9BuNfNlfUs3ov3tqbf8s6WOFgo4AXYMseCXpq4
FaiFMtluD23+x2+GXW02P2Sv2HjWcBJiemD/t7XOIm4DaK+lhnp8HqrAiVDvKOuHvNx7xUENV77B
69AGtnxVNQ2kdvgM5k9GHABskDslhlqHUq3yqTScTtpp+oqZ6zTlwsz8yUhiKZN49rkivmxbYWHX
8koitHgJUeBDQYG+/1XKGsiCn/iFzJ7132sFFinzpyyutGYWbDCwyZzj1IqczFzeC6UqMmYN4/jc
prmDkpSTjs+W/2HswqRu+q+R2dcEJFYUQXvE5yz7FAW/e/kuW2sALV1wbFBSgSAQ9bQ5rr2MYVSO
ipzjIM3Smm+Ze1d798MYOWP5oBtvtXgQxI3ob2/f64UHk+eSQIwWDWH0nLOgNvOgcgeIxclx5OFo
qMeq+1Fa+SYAQlyNKwnWQpiCtSlgnwR+kP26PC0qtlUSG2wkZPsHKf2uhq8Wg8l5+1tLv8bhXer+
l+vxzuDs5PrBbOnDh/EZUvBtnv+oqmOK4OTtPVy6g1RRNZrFUyCgz/xgZOVTx7ONzlr/tfXfhOyP
Wa/0B9dMzNyPXjEPCgdjdB6rrWdJMKgf6+A/hDMTSwkJ3EQlRnf18nQUfZASsp/inJrVThrETW7e
F3K9slsL7g3XBkkZzFfT4M7sDrSCm4NTrkoUdtuNoh6iOmag4jf6NLdPZdGOBRs2tUqGoOdVJl/o
ij5LKb+qVmnXg2WbQbNJvcGuhG+3LS0cDqNIODjAhExrznG+ilYnoduI5blIo00e/ggoedapvLJv
C4VO1NfemZltXNGnsunXHQuS8o0fhhTnMgCLreMp22hoDtDW2l2h2MPHBVYuDc8+oqEUkD+B2/4c
4406/VOiynYqH//DJqpIJEEAOUVhk+t498Abhebp2chxlW1/1wbdfuxf3HLFkS+8eUhgMiNMJRBK
+fmdIN9WrN7g7nXRcLS0eEMjdSW8WzMx+1LxpkoTWJhACPkXAMzfMhWyD28VFZapQiuDvrkavhsD
uUnM3C/OQxgfyir5JA/FTjXXguK/ydIsF7iwMzv3OJapCfKCI+4dDXe0JH+XrWHA/5IoD5ERSMcR
YnhHqQNjO2ida0euYT7WqvFHaUXtXCDueICvvH0ZvSizQyGFNqZQw22nG3+EPGyYEBy0TSnmE5Ff
Eh9L1fsTNuQWoyo860WhOpWCVknVm69B2+KNDPXLKIbKXigM6wDbqfs8ZqL8aHp+/KpKaeDolYUE
gjZQ+R9kxOKbInWMwnVtqRQDJ5Qay0mtMTv4elruCh9Z4Moz1cOQFCO9a613qKF6BxnsyqZJtYxB
6MB/zsKoOo4Jinp+J6mvlooCOYA14zlujGqP7lHztS3SxnF1vdl6fmnxr5b42Wci8t6UcqY+Tcn7
aomeTt8btl1bpf9EI3H6v16oxtss2PrZHaQW0R2DBBpAYKv5XGZqehfFBVAxmADs3ghFW+tlYd+I
WrVVSqFxhlQGcR4XIA8bdU3jbSG2vzj7yee9+xx1Lw1HK+Xsi/BP6m0RFbJFppfy7uhba+/OQgxC
LvSXvYYv86oi5BmVJBahm5/lSnb04VwIX5UxtIFHHUPrQVpDoi58oRTwaNDB07QAxs4tFUUIVc3O
YWlsQin4FNZr0MZlE5RCQdcYgKBnu5eMMRQnRpSfu2Jsd4EaCrs6Dc3NbT+w8MJBFA4xDmymVJfm
hQE/kIRGbJg29Kpa2wRGhsxojS5H5goPpBAr1pZuBFQiQF8A4sHNPluTyhcbIHmDNSSwRvkQwftZ
i2c3CR1UG1dc3LIxoN0UcZhpm88AqEGqVHEZ5+e0OMbxi0YU4lk0j4vSrszVSf4psJk7OmqB/2tt
Os53l10wew8NHKx1AFZ8d7Q9YVObb2Zx9vQvRfLmQRHbrhEuLt16GnkgU4DmQ0Q3K+tIfgcqqLOy
s5pC8dAeyyaxXVVw6v4Q9PtEL53bt2UhSqE2ZyHdwqZOZOyXixxc2RilwU3P1ehtheGhRxhBXmuC
rxiZY8tqr6wboceIX4n3qhceO0F6LNzx4wBAwBj/LmbOvSAVdZ9Bqp6djeytjT5XY28XZEdrnITq
FFPNbwYZC7E9dfKJlnC2ab7nCTwv2TlRR+PgqgheFvQWnLRAakFTemE/aoGwkaG9pYtWBDZsDInd
B7p0V+tlfQ7rJDgodRM8JHDDOY0vjvc9vLLbEXaPpzpRQqfPFdUJBpFqu9KUG9mrYydDV+WlrzVr
nwbdaMtFwRNQ5D/yOvjTNmm473qr2QqimWy8wvSc0tKKjahBqJQPlHYpfpoQrcqpI5GL2ZLcnVW3
Huw0LU27Sto1as8FyqcJRwhVJNh+qhZzf5dHXuJJsZGeAfmBLUsCf58PAeTdgQ4kuHeH7pMUZea2
aMS3sI0SeNH1s+iH8WbSFbalNBWO4H/8TZKaX0RVjTZK44UbgZHT+9ZrXow4WyvoLNB3XP7mWdYm
yUmlSYmWnkEV7dNG+GrV/r1bSF8tIdiVSuuk5WBban8Aj/MQusDZxrWYd+mZeL9t89tluVGFRkl6
Fsc3QbhT0E3/+DdPUgLzI/nWNf5Xt8ykzgmNzlmRbrTxMU+eGu3jI3D86XdGZhuZNYNpgkZJz0n3
PWyO0Hxtm+JB9bMdKKaVBS1gTy6NzbbMtBJRtiBxPKvD90q4h+jHiYTXtJ/ipJfM+ixq2a5S/2nh
N2a+KfR2tzd08cSAffPmwu/IcNWlPxjHzFQbU8e/GS9R+2YZKwnK0rtH54JOLUPN9KFnj4Llxx7s
KPz93PzcjvcutHZh9ooyR98mK1u59P4Azod5msgdXqvZTqqNrKRqxPtjTGXbzNv04rPX3VXDr6w+
JNr3lY1baCwwRAWDJASojCPOPWkxBhEAXQ4uduvW1rtcbp0QxbYDvw21jB6ggq8x1DKmqb/rFbPa
ECp26N33OkMSQnywBFOyYTwIdmaX+Hc6OpC7SDNjB+h77Ah+rvrwUun5U1HUw4uk88qFoWV8qtBK
eBKr4pkJlggenvqnNsTNcxIHxnOqIyJDWt0feykwnECr0gLCYDPbNJ7V/SqDsHZSsXD3g+6irV63
mV3mY/qcyF31cYgKMQAjzyilEJZSJbu8WvS69VoWmuKMKYcB4SF9qawXV81Wzv36CnN3gRAxz8ZZ
QHB4aScLeL8yPQ7OavyPlyS25X04k780MLvDvTHopeWlwXkIvur5P21ZOuIagHFh5ngyAlMEA8fA
sOYIiiEc/FwoBJ8AoCUzoSEVHQr9MUyPjfuSkJbWyNla3xv/T6P/Fqw/aXDwm11UVisOYYqaLgOE
CW6OfA4fq0kEOfuKOjNOxxpOoXPnp7uiFu0IDQpT+9Go28Y46+Ipzp5uf0mTO72ySNeRjiMcs1Rt
L8+vyQB7V52CRfHOHOm72G0HzdS3D1uh26iK/MdgEjOQl1ZE1RUj8g5ixE4BOn5vhV+M7pA0xUqg
f+2FkFV9Z2cWekuKYLbppB8XC98pzziCdZatbKNbAQHPdzlb4e259q+X5mZJjGx6vWx5mBOVb0l4
cv39kLxBMRsqw8pndh0JT6PL5Os6uJdr3LRUl4GQpj2YZk/fNZH2BIfuQcjWaB6vF4QZOsMMS4MK
x41fnlMeauI4RrWEaEd6cJN6L5T5bwki6Q4Wv6JqVq774qoglaS/Djj5KrEd835IBpSjTonQ3sGF
aJupaIvir9uX7/pSkH9DNsNoNg7q6uPWlALeDp+Pp/T7+7DoniqjjHkZxl+dq92n4/jF9Nde3uvP
CpuQV09nNQHdZxfe91uLQYZYPIlJ7ttjlKBWbfxWiu5QKtFa+nLtgzE28TpShYCpY/51oRM1eEPZ
iKe0f3WTtwS02e0dXDqn9wZmn1UWSGY+Bhgwh303SaQLEI2vyQQuGyG6hOmJKvtcj1g2w2TUa0s8
DWq6KcbaGYUntdr8h5XQL0Apg8rtFa5EM+RCgfpXPPlBoNuQB+p7UAPM3UKisXK5F09lir7ApqJ/
Mx8VoWche2Nhcu3E/IsfZl80KV575f/qql26b44e0B9VIVAdV+0PRey6CO5Q1qPDZauGODlffCiK
6kWAIsOQRtXxyuoPwxy57fvBodWzAx0Tu6Ifpxf59vbuLi15wkyDFMDVc4iX7kMcBqNtXE06hYqf
HMxeSzZFbqxRLS3kWhMzPK6QUgcdmXntwRe00POVQDwFCKZLX1I92vvAf+VPcpA9TAAIrXY3bdw7
2fi57Vba0EsuEkgSwsYQsUApM3ORFJ+zPJbG8RT1qN3YdKtLRxOi5rXHPe9aWUyPmjK0Ky/Nkj+B
r1aaRsVEGOpm5ZaUanPVSHyBXQq5A+MG46NWEfNmtdbcEeI3KyxdS/agehDJGibc4LycFAyQNJZe
JZ4qSd8ntXmo0mOs70L38PEb896OfHljBobetGwopnW538aoPEDc/HrbxNKBAVbl01YnAoR5bFdE
rj5a0jACtcz2mh8+aqILIXPbP8ayds/gdbTyVi/u3TuD07+/q//FvhT6pojBtPqmtXcww2/y4blV
P94oxlFR6qPFOoFw55PMQR4EnjZOd6LLHeYicwbAw+jn7d1b8MrvjcyJjUD5lUboYyTrpJ4RcXWb
J0bDTNoajHLZ0KQhaQBkAgR3uWuh3rtRMj1iVn2ohN9ufV92z7fXsnAwhE+wtBBGQYQ8v9SZhM6O
IMgjQ0qPZfUNJpjI10ATPt02s7ASAJpTiQ843+QNL1dSIV8xVLo6nhQkEIOke6x7d1uU0UpMvWQG
dTWesWkmG2aPSzO6YEWeb4bkBLm/E8r2lMBPC0R/5QtdNIPT0WHQYt/mE4JDZ1DQbjo2rZX3g9Du
orz+BgP7CrRiyanrKvO9IB8gSKEicrkcyHmiUk89vhrLcm1XFgZHiYMjGfYuqpTahv7wkHrSUc/H
h7TMfpWyVdlN6H25fXgL3oKfwemxo8x4zh1tr/sD5ZRwPMVQkXWx/0nQktcm1L8qrk8ONqwc4gJQ
h7l9OMh5xiHIuKLXagEnu4DMx5PWhfJuzKXwd1Na7SGg67fxi77dDtYYO+i2xt/KhrHFzFU7mjIG
w1i3V770dRD50y/HoUD1OjsAD/5hUZh+yUTAWsKBM7gW0xeRY4Sn25YWsAcsWpnG24CGTKNBl2c9
aLSBq1gbT7KeNY++F32NhB7hkTFq/H2sg4tCsVa/E0u1cmomgzeNYKzJOy3EKrQuCM7ATkIuPJ/h
Q989N5JGGk995W8VMz/Xypqg0+KOvjMx/YR3D0HahWlaKUhrE1zaev+oWsKm9CIYqtcKmSZ/aRYG
Tth3BpKAwUwcQ5eWrJCoq5WD4STFOSWw70EsbgvpS+J5TGI/Se359gEumOMAOTiGoIE+zGG1dNOY
A09rYq6i2pdyyaBwu7HMZ1lrITQpnFb2NrctLpwWoTRIcGmiuSCoulxg1OZIO2jQUqbj74iyQaCs
1Z0XLUwEjkSvZIpzIJGUwqpopplxGuO3Svhj5R+PqCblj//9+7PLkBeNpPtWCoWz2TqduK2ggUFU
Nx8+jBghoZ70NoFDSRMC5nKnCreRU9WEJVSsza9+Ih8Mt/lx+zAWnoQLE7PbFg6yiKajABWeZbwV
bbTz0nagL9MfPmwHZwQrB/+jxTivKeuMYKdVq3HNcqq7YeH45YPSPn/UCNy/oEl1etG437nbG3UU
j6Csl04VcE9KVNtMjvaer68cy/W7ghmYlxBkBaoGXvHyWEyKwVkpMbY89OhGCTvdOCfSQx3tZfHl
9oKuvc6lpdlF82tdjLISS0L/xSruEpn52eCcxR+vtV3amTnxXA+FJIst+STpnaMqn5sitvOayZR0
U5bodmw/vizCncm9gcC7gnWYFoCeGJrsk2F4qIP4KFU9toZky+NK+HbtCOiW/GtojlvMhjw2xcmQ
a8rbvvleUoa9vZSlu0A5ZRrznWgu56FOB2CIaSpmWnJ0okY1Cm057H7mdbQL2uinPHbfbttbWNGE
e/gLU1EYqZm97EIBPVAj9f3J6IzfsZ4cG2ONdOHaJUyEC0TupP+87HMTrjpUUqNklKC8n6afUm3d
tNH+9jIWwgZ4Ukj3IZuZwt65a4tjxY2blsQqzx8HbdhFdFHEVEcd++g1j152F7fJMc8+7Lgndhbo
+pjMgf7TnN1zuqGm38tkDVVkOf7Y/uoKdSum6nfGFlcCo6VdhASQkSPKYNfMFejrJBLyKMTa1iFt
/3TSJ8F/vb2JC3eBE/rXxOQ93sUkIUxhFCsKwuxa2ETd8FhV0UrHZtEEpSjqn/QTrjjVCyGRikgI
CGnDFn2lrP4ki92KjesIhEOBCAjlBdIFLt3lMgDbKWNfsQyhs2AMjj8nhenoSfs9ZnYKIpvWDqpi
xTFMf/MyyIJtk6KWatIokZGjvbSZ0yqWS02oT+ilo8uJDEgoZXZaD5+KUP5keoVuR5JqQ+qx0sZd
2FAGbwiVySiZJL5qdvZ+mflN2uD6wBj6rgMvwu1bsZCGsDaFliqTIgTl82g4EwWKWoLfnBQweU22
Eyv9URQOZc2c1niQan8DR//eQ+nZ6td6uUvbiiPUKRiS+83xzoMCxtMy4uY06uBXJmxnXHw8t+HY
WCB8fDA7XLGao12NKnhEjlwk5q7mVkqNflQ8czPGK5dkwbfT4CKLgr+Xhv48f/SAqXYJZEynrnqa
JCOi/IcnEP273i7I326f2oK7gC6DSiT17AkuPvPrqproalpzaP9D2pXtNq4r2y8SQM3SqwY7TpzE
HXc6nf1CJOnemqmBEiXx6+9Szrl727JgIX1eGg0EUJlDkcWqVWtpsX1jDW3pF2n5C/wgKwfvkh00
0QGQA4ebxDLPN36fJYVgnHeHbswPQ5R8o3XzZDtrNa4l/wJRv2aCU1HF03s+nDLJ1T6h3YGwQ5n+
bYiXSN+p3b4yfSf9y2ab67M3uevcnbFGyKAg4gficR6RKXrDAEXuoLqceiwGd+5HIZFSWIvHFkAm
E2/2v4Ym9z45ct1+Yjzkk6HiQYfWrcGGvZT0Rreq51rvPBK1j0ZWbgpgd3wj/5UC24tF8K8PdyHB
gp8BFqBJQ2/CBUw79+RncFI5siU4RZiGHsi2ve8Thvc98RvTQjmnDdqieCEk23PBoCRH+E3i6N+v
/4jFOYcT4iUHlOlF5FP1qtuUXYod2xlekd844pttozlpDcv6ufUvFhd0RPAOMOZfxCMCPHSDQuEa
Zm+j6ZLdlePwvYI2J8/AHEFGKyhSI0jYi9NG7wP41EqzsBFLMr8hzgc6CgKtHB46J3qw1Wxb6fmj
XaghJ2vwiSXXmuiAp9IdWp3n91jHIiRjEkxIbt2U9T4DgsLJ1hLFC/cHaA2QXjKx1XEpTz/iZOUl
uD+pybLxUGaJXyNgRwnh+rouuO4kPI8LBA0rE3/5uQX0i0cVqfsBvZK6bwNSO9bf2vFDN7/H5J2O
d059vG5wcUgnBmd3cVSVLpQqENLWyl7hmuesyR4tnOOIktDsCiwaAr85+2+ktU5p10Qc9Cb9qUh3
08oWpHPA/GclR9OyGa88dhdc49TgZ/B7skiGkWRt0qgC8jBoMB82gH+CKuVIvt77NYV//wzsMxI4
sTOUGTpWctjJHPeejM5tE4NU22021xdobTja+Y5o1F5jrJcC6sWZ12kPVvOdidfBDq+bWfAfVHEt
4FemhD4A8udmSnDuALjbDQcDCulcG7wcGS++cs8ubTakv81Jc8W0QDdxbsQyxv9uNgbkMc+eyvLr
yQE0aaJmCjLhBeg9c1pTceKyP1gm6GiMxI+s0cvsJyKh7tGtjGZpykAqhvgE2DmQkEy+fLIBejAv
Ghb4OA6dfK0ycEHuQfRwfVWWjoMTE/NmYJRE0bztiP4gebIFsHFogbnwm/Iur/aWlaCvbGUbLO22
U4Oz0KFhhsozCYOWeCvyuz7Zl/Vrrq7E4cszh7oACLOQWJuLoEKyzmASJfeDguaBkaGIGE9drWst
jYuzhxIv3hjAhl50KxRVAi2RqOkPdUP6u0yI+t4FvYoPSkt2Zw8gaig6Im5sPro3cTaaKwfR0igR
J0APHDJ9AFhOc32yP3gJXBBKMOSglq8jlHNV9+iihHl9hyy95Se6AnAXTOifC8Ydh/YjrWSn4h16
E5m1B6ZV1u3H/GOEhl5pvRkO8+xkLcm78GyEjyEtidh8gUy4Noyhc3QAjjr1FUw/YQXB1Uq7c1lA
G9WfAJnXh7k0l2i7J+Awwr8XL7dSj0cr1yQ5tACA+jhI8ofBMsSjrBRlZUY/30mzkGdCgqDFBfBs
gAen33K6bgqqTGRACsYR44bzx4R8w1N/U4I22QQXqip9tMB4es+9Bi03CtnY5NZSwFoWMrD0GOp7
1UNu+4N0KPNnu7peU5dUl/Y1OowwH5M26MUb06nckTU6MAXS2NLW9kuqPuogBEM8DHT83ki2Fg9Q
VQVA9800dln9LaO5bww40fVvEECz6jio8jUy9wXVWhcceHBnvIAX2H65zWjm5IRM4blR7N3E8dAd
T5QeeoPvCku/oRGvRvteYe8HUJeU7zIuUM0RXiWbLdXd2w4caUoThU762HfpN4erfsT7lbNneXkx
fVMCGU1T88cezxgVTMXy1uhyd2JvlA+kfZJ1vVERtVYOHn80dIe/C3NjsH2h31bsEA/gR84ZWAub
sMkt37QHAMCpJxWMKv325b2O8hPivyklgwLKdIue7D/aOD24/hxUuzikAsdSi/YR0+vQYuNaLnjB
jfGQAcYAmQGkLOZPmTQSitlwLFml8Gqf8WLcDKkYb81RcB/ERfy7k3XVU6O4yu76IBctfyLc8dxG
6nba4yeDNLXMVFOUxA69owWdRSDT8MDHB9ZEmx5wU9msePXFxTY1V4HyCTsTvfLY/Of2RqkYPclU
5JxKE+2mXRZ7KLx1vilpcgPA/VqX7sWBNbM3P/zBnsV7t28P/UTijLY/j5H4PsfDeGVgF/H1ZGjK
puEhCPeb49NzRwPOtB+6g1oLy+dW5Nwhca17jpI8awLt+4ASr9VgFgan4+kJHSA8hDCns8Xjlp6D
LEA2B1vGkPWu8ydWSdXXXar+vL5NFpZtYumC0grCUqgtz8JSp7BQfUsYLFHrjXHrEU28O9rnoci7
NTLahVEZgGegQIaLGfXY2ahYIlU7qs36UBjfyg7d1Ttif78+nBUT87cJEE02iJRgQlVueRR5tfrQ
ryHOFm2AwBN8ocgZ4xo73+kFUqdxUtPqwBPwTwqzELid8/yhoNL++t5DbhrINnSeYtbmq1PQCo9V
K20OrijMwitbdQBDfq2hsRsxY9nG+Y3VyWSljnCZgPk8Fqd+DKSP3QuVU1Crd4keVQ2gJbfteKjo
XWU/2uozLx8N5Nban1nySOtdscZ2ZGDmzgKDya6GsAAQMezG+RtJdnk/KlrZHNApmO1SxZY+KDWU
lVDnMqIzVTRQfMrXwsMuOoBquxiG3pLlIera77mqvQhN9cF2HdA8C1BdAXFuVwVqbY6+G5OVF8fl
7tE+uZKR4wU6AI53vntUKuxsIH0BcSoRZCQC6pV4bbeycS5n8szK3A8MvSjBQwDxKZeR5x6vWirX
OuWnH3q+WOcmZm4QmxbaPnq1OFgFeO6fOvDrA5+8Nbr7Lvqrig/2lwtCWCqAEhCe4i0IQrhZGrRJ
S8PSlaw4DGrQaLYn47X3zOVRf25hmtWTO7PQhEBpsCgOUHjeDDk2RRHfVKm9VS26H8fi6fphtbBI
oEic+hhQZUfMOzt746SzoHc1Foe2BIOJnvmZupZKneZktkiAHiPWgfYPmp/mlxehpdOnw4ARZfRu
cJOfkSz21OyCrCB3SouuayvfGmp3G6tKqMrBH2qIYVntSsR1EYxg6U5/xmxidZtxt4Tc4UGaIvOT
ZHiMyjHkZbu10fgCZMPvpJGv12f3slXq06iJ680Gw9MFMriMDe4oXBSg9YXapZvfxDzZo+lv02gp
CKYg7STA1BqPngraJ51LPxtSZJJTUFgQnzRZWAPPtnL2LHi/Clom0DxNRKcX3t91LrekRiBVPTae
UR/QVBdAZHnFyoJrwsrE/wMWMtAKzjZWa5dKP9p2fmDJfnTQTfkYp08xA6Nxk3lt/9R8WZV8mmoE
R+AQnHBq84IIQDaKLERaHBr2aAsOStUNuEq8JL5vJi7FiuDZkd1cX9/FqYTfELT4Ap83h3sqSilF
2uI40OubLg9HFUyfdOUts2JjjrCIyrwrWgvjivHWd6DFOiZ/JXKNB2TBCgqyk1IuoBbT6+782HEk
EixWYbNDxF6G+iUrnjPt+cuTdWZi+gknJ1s78duSBiZibQ+6/BvDfFPSbuW0uYwlAco8GccsJC+F
lqpoYWKHVn1pSbHVC5BXx6MfZSudDZ9H/exYO7M0nTcnwzESS5cZM9nBkp2fZb/svPAqM/ZovIFk
Zmjn73aNRzozfKevt8zKPavYsp76snwE56+f484ne1JIz1L2tQRVZPkKEkW/F7bnutnNmEE0Uqu9
gf/O2U6D0EzSfgeLxEa6IdpqPVf7Dd0Xj2UvOR/RSMvwdgxqWw0isIdBhGzrmL+I+JGB+idLn0by
PuB90pYaahrPbnxP1LWba+EqgSvAB6cyAGobs/VNxKDRvGDVVGWwtDLkZrribssWpm47DTH8RQm3
NKGeZJlZddDUAepWQNG54fU9unBJTM/yfyzMxkAssxsMDRbAEniHZ5cX0S2uR8+qNorSh273/gf2
0AsMFQk8SKBxdb6J1IzkCtG0EuiPwq+iHDTtB2Jtqp4GmnIXfRkYClZuHP3AAyH7D8ncWbxk4mFi
tD0tD4PU7wz+mhdr7OqLS4S0PzrGQI4PwNb5gNqRtODzKLEJzJ9G/l5mK/HKgn+b6HabHiPgEbvI
t0KzSEKgXMMCoeet7J4S7UdeI5m01qG/Zme2MEaPmCWhKuzAsRK729bdHXUeZLryzpk21OwUwXhA
eI/lwG1sz6IStUh0NyoxHlCbb6pCBuAy3AnurNzGa2Zm+5rJqnASkGsdFLp1KqiOsaBN5R8YwRim
SBJXIfbA+dpPfWCEG251cFgTCBft+227bdJkc91npqmfTxkq8mgU1CBtBiqaczMglaSOkSX1gVqV
l3WPTgyawdtmBDnz2lN+aReYsIJ+QWTPLnrnbIvqGTXz+jA60A7WwPzIUMRIhbsDWcRKfLrkOeiB
QaBsgqXhAmI/WmktjCirD077THC+m/ofzNupgdlWkzGE5yRNa2D4lcARd2r6akD/p/5drRHcL62Q
iS7lCX86NYfMNkJNxVhEY1wfIh1J9LYnN0lOA/CaIZmN+oGMv1/fEYvLZEPWBCk/xC/zbK9ixTkp
BashE/XByIdKSrxm39Xo47qZi8sBDUqTxIKmIokKmPXMieoWUCYTNLEHqTp7m6keBNM4zY897bZx
rtylurMSzaif0d3ZZodNxGRISIAxGNWAWVyWO90oK4zvoKVomFQbS/VLDubO0rKLbS0iK1RyFvlx
R9mOjjboi8amfHEKKu76tAeNTyfdW2jIJRujiGQgELb4LEOniO7m6Qb8iC0wHAJ/dYVvDcwODJ6/
ZFEPZaPYUtB84Qgomio6hDhS7SgqOwq55C2agZs+RJdefevUeKrYVNG8bhhVsHUIy5NtzPZIxyqh
liTdQ5sW9muOqy5MoRw6tq3mx9iAVbbhoA/hTus1+bEc9mqfPTWlvXuJQxlbO8eu/fxJ2Sl5/81S
tF0itDyEjLwMKykA/VBJ5dnAj/mdZhZ+QqrckzhJgizG73VTAr4yza78ruFPpBp+p6LpPFrw2k+r
kXiahsd1XJTcQ8+Wvk3RXO8L2T/ritIGSq0D9OLyasOF7DCySPOTtjH9GpjArZZG3zMmrU2iSAdd
pRyKUx3tfaJGv+02H4J6ZHmolC3zqkJXUIGMqdcmtNkoApzu2oA/mJ2SBjweS2/UG92rKtCrDRZQ
PiVxf4O7iXl1MRobdMVBrcsx4l2fIghpImoEeqZrHloXIJ6bq+O26vNmQ4wx9mIt0fzBjBOfCKh/
KHVigiRA5jdVJ6mnmxhhaiECzKw8Dxh+8k/TNuPbrhAQCu3cbpPouvIIuBleGdSRwDclaewpiTVs
uds2IRkscefyuIKLWbqXptK4SceGh8hRAiVT5mly4LX+MQ4meUWZvt3VKaSF4h46mgNeiyvh4CVW
DM6BA9NGuh9+f5GrEzW0nrTByg72WO+c9k5DXSHaJ2Xig3KElGzDm59m89yn+8o+qm6+8jK7OLEn
JKEOYABQeJCXmBdWkNZgg+BacaD2odMTT6CJ/PqJc3GwnVv45P46eWMMTtnmrY6cRaTdxuDXrOPY
S4gelBDYum7pIkCYWZod2XzUxaAnGEusSDR1WKFhlniirIGrFgeERjIwhiOleyEeS/CUzZQIWYEU
wAatfGuGp5L86taaShdXBmVKHNaONSF4zkMEg0acS/DGH7romLIHjH1lYT65ZWbnMrAnCHQm5PmE
sj+3INEQRwUkUg4xb/bmUHuQIv9WiVduWnvTNL20VL5Vln5npw+VvQWV67al7dNYbwmBLhpqGwj8
vMJKcfjQ+6Jxg5SD3g7PRxZDx7pKPDlmQQ+WgswinjO8dsWvXiVebwy+xA3HbisRhZ2Te+D4i7KH
qDdxx+aeQb9HqEXT+lGLTc/g2wTkoZVhPqkDX/E+Xbu45jFvgPjjKQR5P9CYz+5DNnLRjSJjByBU
tTuIplJ0VFPDsxIybMoBNXR7OunAtPjsuP1DmkAwddu8GkkZ5Ka1S/py35E3aNJ4xO5+V+ib9UDC
BR3C26xINhuZywf0x/zFASWjCWjL6Q0ySn2gkQyEJINSBBUvhgAYYsiNJDZe3kUPGISZvkEsQPFs
qUD+K2oAPEFzMw7iwvS5zBPfcUEiCIBIlOQ/5RjLgKXarwipVZ86DWguokcetXdJWn6gA5psihEi
NVLHxRdVR43UHEyChvDbxsUl02svTjl+GFph3LiZjQbYPM6RVBT5C4emxb2ORo+btGm32SGdBJNv
WjfaI/0ZGU3gZGTnyjuRRU/g+nW2dg/aCdaoeUAgHR1Cj+pnTVTptdXgeMWHW8a47W71fGtru9Fw
fVffpHHtS7Brj8ZHl7FqA1F3wyO8H0IIojLfZMyjNIyiXc8AoVBsaL70CYire3TG1opvaR+p66e4
+QHHYJ4c9BQyMQCV17xUb5iaA29rt/rfldI0j5HsnIAquvFTaZS3AmJmfmFn0HzmBBibSKZbVy9+
pZzjvoqoFrYNFMRGQ0Zo2oLMrUFF4zNRKRsqyw/RDYCTR6Ub1knKQXxWQwvXqmuvMcwe3OdWjF4V
ktwXPe/DHny8gas2mk8FuMTavEkfO4fboKk2hiBTRLxPROMEapv9jOqeB7aSv4ucFEh85CUQ7DT2
NZF2G0lF/hNN22rIWrV4KDm2bVfVf+VipB4bWRqo4C/b6z2QdwUt3xEHqn432q8sj8D9HgE2YNau
FqY6QBh228UbLTePWDxcOKj03fZIB/m17Zg3wOh/G8Fo5udVjnZ2o4ReoDmWR5rZ0XbI3GecLBlC
MqDQaaqpXtQxI3D6nt9KgLoPpKXOBsGBcceMPnrVe9MOWyYRWECzHBGb6cqAoED21oHqNhzFtMm7
zLiz688Gn9zxdEbSsIvG8jblzN7xAuAQTXDLV2pH93iNhuiuH409TQvHowMEVWMN4VSCoMDjfVZ5
pQIhQBzVIkzSiWGzaWrxd1RZBXibUxW6l27x1kpbCzPkE0KVg9nfAe+futmIvhcQoZRIYWhD/Khg
McMka+LAURScZ4kT+5ksU1S5FHvDFRs+q0JtIwf1ns9pEW8M8Mvc5KgW+a0xQscX2gw/UVWtPVeF
LlVHWr7V7ByCyHxoQit1TEjFjZ0WNG3c+2XZZOB8MojHLIkScjy0fmrmsJ7k3S7WNO4TJRmAFISQ
fRuV+m5wG+YrolL9US+oP0a64WUijQI7Es9sqCo/EfoPOzd/I6rTtwXRgbfCYdYM1kvWaup2KFXw
19nJ37YR8aAVfef3JkakdOMjayrFN5QoCd2mMB5ikMx4Bov6IIoAUqulm4ZIpageCHac7VgqTiCa
sr7Py1zfNS4E8JCQglOqQxFCKVAN8d7qvJjmyS0rwZfXIP71miiS4QiFAq+r4cYsq4UHjiPIPxXJ
W6+YrpdldnkbYcRepjTjxiENu0GyTuwKwBoRWTE/NdwoIELGgTKg7JD1DbhEdbMMm4rbNwi8rQ36
dtayzos3yIQSddCpA01y7fwWZWOOmks6sAOvfult66NzIqTyPcI5uipDuxThgLftH1uzmMBuI5ym
do8Md7fXOuKNiOjHdC0uwA++CAtOjMyuxFgxoIxYwgg3X+z8yO2VgtJSYHM6iCm+OgkISasmeK3h
++AE8OD/7vD963HgqYFZciVng9XgUgctsk39qsWFREjAlffrVi5Vp6fQ4d95+kS/nYyjdosO5DJo
XUkbYoSZoUyuD671tHL00LG48JBjhmatTQqUxBQTWug4nUq0oITorXmrs+JDjZ2fEBRYW8HFbTJR
FQHdBobeeftYYVROZbuYgIg+yOJbpb822sq7YdkESmN41QNfOW8fK0oZd3A3Bg4aFCdo5Rlu66nl
WpvB4l4B2Q1eJkjFAvh1vlfaGleCraTsgBM3rIadjvP1+jJqS+E8suX/mJj5L+8ipLO6hB2QGrMC
3ljjzuGG4TUa0ASQH4i3CEOeEXykfiur/j6zhuLGHHFFa2kTI25JHU+q8V92hiYaaaJxveYxiJTz
CBFeAmbJsR6SECkQK7R7dBMMDh0Du4cqo+sgNqaqnf2JA5+MaJZvGSAZmMA6eqpQpuz5Y8fX6kZL
JwTYYVAxRAmDzLEXtsjyIUPTxyE131rcbla5I1q+sjDLS/+PkTn0QoDvmuP+RK1bzVTUl6BWFyFm
vb76lxCdyYmh6YHYf1L3nXe6sazs65ErxSGj5V1S0CAzZCj19Kmo1cAc8hAq57cZJbavySGMLeSU
jDK8/iMWfenkN8w2ua13bUcrKC7m9aMVpyi/PvdAKV03sjid7if7CpL0aNs+9yQaAao4WowdTIpM
GV5UutmsmFgcx4mJ2cFu5JmmZKJhB4IE0QBKZWrfwnn/RyvTfXxy7IKbSrSVwECgtetDdNMXibuN
hs316Vo8FU7GMrtDXNm0nFolA8PiS+YiBjNu3fJ7Fq/chStm5oVx5hQ4UmwAd8Hs9DCUmiej1DO0
90FfqdGsLP8cbIedr9S9gfE0OsVsJajWKh/Xp2xl+U3tfGESCowfrzCWRq1CkZl4MyZounNWeKOW
zUA0HQhZFDnnXZwFzEz0yQzdCvdSRpBZ/g62i+tDWV6Wf21Ms3myx6ysb3Uqa3YQmuWl7b2i2H6U
j6HRr0WPy+vyr6WZWyatFVVjjNFQ+ZoS5aWVyFteH8yaiWmwJ4OJbLcZlQ4mylH2AJBUT21pryRS
Jne4iBndf4cxSyUxdXRzw4IN6Mw/R81Bt/twMF6RQReJ4btp7Ov9SgvV9MlrJmceqrAqq3t09B6Q
pLsr3C4w8RAllRO4SvFMrQilVZXurk/l0r4A/Z6Bvkc0lFxQklAGzqpMgxdl6paWuaclDy4Lo3yN
fnXZDqrp6CoHaGWela3cPnIt5iAER5mi6wrAywSk1fdVsoKiXNobE9Pb/xuarVttKG1nVhZuBbJv
bO6zca0Rf8ldTyzM07+0IegL1GChtT+I9qLXd41Y2XxLO+HUxOz+1BK1qFCdgQ+VG1Eg7K7dPUdu
tlNewf/j192v67tgcdKAl0K1bgKfOjOHksikChvFqoMQL2Zn4S28QpCw9KREcAV6BBAKoHd6dsW5
olXABleUB6aC+M3civgtFlnQue8MGj3XB7M4eSDZmhLBICqaFwSRYsUDvrSKg6qXAdUjZHsOjL0j
Sekr/c0qG8nidoDeMRDKqK+DXeD8MDI6CJMmplscymT0yuiJKMwr1/RE1ozMdrWWOK4CZgjA6Mbm
WQj+kI+mr6prwePSoYd3A1jkDbSIXvCMUq2EpJVesEM+ppsM1a3yF6DCQOyVXuwix2SycMzoSsS6
eDScGJ1tPrD+No02Jawt9xCPRTBGQQUCJlNf69dYnERwFqOZHo2WF2wJjesKKqaN0aoPJkcyY5t0
K6fP4ljAtIMiiguiyfkxNxht2VYE0GeGdzJ1903deknx6Djfr+/xRYdFMwkaiFBJQe7yfNORaKRo
7O+KQ1Wr+8EYvyvOuBJfLc4WWpMA6AAb0gX9N/iVEqNUAJIV7jtJf/RQaGtfro9iabuhkQDE5kDd
gwV2Fl8pMcktJ8IdO7ZkZ/EeDWEuUso/RvPvsn+O6wezS/9gs52a1M8nDvUnpU3RhHpIonovQABu
SShaO+ptM6TP10e3NIG4WAETwGYAd8HsOo/A1SqgvI6wHsn9sX7TuY7kY3DdyNJGAJoXaDQIbcJr
Z0YcnY8WLzGFDi2/kcraRQ6aeq/buGDohtAvrmycpOhVQyvXPGcxKO7o6n3S3te9+qhV0Wak0XdV
Z9s8eysiUM+nh9ydXv/qraL8MPVXVOdjrwPv5soPmTbEaYQ0/RDgGJGigbwEiD5n2z5PUAEZbKe7
p7X7rSDuW8toh+Q1yltdlm7BXrcbDOOmSKOtXZN3PUavmSmtbiWYnu/bz58BAI2OexG61HPsvMPd
GilL/Aw1Eht0yWwFN+KgHfvnoUKpzMiQPXNAEOrp0lkDC36+a87nAC38BhjyQY3oTsI75zs4AoEY
1F275l4CjrUFK1pxa3MG0XSQ2dgJ3SqW8qOKSue+GvktTc2/Gl38NqLmlzp0zyJCBjdx6ZE4CcTV
tII8UAgzbBqUtEOIUj2hu0wLwGHDAKyQARQbdrEJHZoBpUNb3uqufMBJ4ducBnmXINczsG1ntdN/
Wg8cA3e1LEvUK+zfEKDdm0JNA2h/pr4TJRtZmdsE+BiRQT2A19GGpCi1afBy0h0LzY59BfDcSO2y
r/kImE7QjgUBVRSGJjLJeUW06YZWUl63x3h4GaiPnsvr23Lmg//5/tTHifgGpHfz5iQljXXS1zo/
FulLvEmrH3/weeRloW4CBryLXvpmIGknepUfjcHTa197+t8+P43u5DFlaFJ35IDPE00Jk53SFZuv
G9ChrQNqyknDfR6P6fDZTOdFd5RO6h0oqunXvz+7cz+nH0cg6sUAflx2FZMRYgjQUu2O4NjwIC3i
jr6meTzpVuwsLDNStuC4AO0EoK7u7KhV0gFEHUU7Hq3oF6p97O3LwwDYBlg5VFwIqDxnN1OTWiMY
WezhSPJA9BtZ7Fq5FcrKIBYma8KCIzaBKjNkKsj5apcGAZd7m4zHrtiWEhUllKJv05Vof3GmTozM
jiiSGULtSToea9xFz6VcSwfPbtZpxc8GoZ0PIhE0zcyIjceU7/rIR5cM6u9/sBonQ5itxlhFrSn0
AkNIP6bza6+YKDh+MZFxMZCZ76WDMsrawmrE/GZA5YuvXFRrqz27L412UCP0cWGi0MeFx5C4l+7e
XSOwWV5u7NopjgP5/cxKiRLoSOJyPAJxh5qrtgYtXvv+NMqTEwqNTGoCVNd4VCV00G7SfOX8Xt5O
//7+2QuO5k6h22ozHlGwpeoGddqq2lzfTosmoIkFUDkosoDFPh+C7kRFDjTocAQpjl6FfeJZanjd
xOIsnZiYzVKtN0PBAfA9Fs0D2Gxl/fS/fX82S3GjZ2bcYwhu59sigD98/fsTNYQNkLo76feeT5HK
K8A++5Yc1f6OE8Xn4GO+bmGWGPj0tknNyHVAZoIa32wRWtNEtTlO1aPLw57dOOmtFt3mxsaloUZX
bC2tBuggce+BJw6MlzNbRdKPEO2OtGNnEHQPhFaTBtdHs+TbpxZm6w3OHkEB/NWOPWALD+lmgHbd
ypJMP/Ik1PycMBtEoSBoBH31xZXUgx9IWqWhHkkRoPDMsps0urk+iqV5AhcumZjX0I85j+htSo1B
mrE8lpriFRnzQKryBxawnT41htBEfnFtK1UsUd09gs3Ai9vU+/X17+N5N3Ey4EZFKvV836IdBQ+m
thqPAPNSHQDmP/Dr0+/PdlKbjzKtXYQderRtCYDEK/toYQVApUigGIHHBCCBs/lJcy47U+3EsQcQ
uvBiufL7FzYRyCoILgaUZCbexPP5IfqIjnOjHo5JEUD6lxtPqn68vgRrJmau0DQJAFwdTEC3MwGF
iYoi3Yo/r5mYnX6A2UPkTcKErmzG5G7gnlqtmFhaiAkIgww5Do6LGnRcyHJ0YeVobFMCWNbX/QCx
5T+fn1efY81mFdHx+f6HYzy02dcv0bPPz2I+w2qLgXb4vNmGqXLHbJ/1K2fFwol3ZkKb7aQyEoRQ
rEH0o2k9WaKOAFjVH7jD6TTp50YktCuBpW+GY2cD6Qtd9/T39c26ssxzjqFEjbmwJ38whr+U95z9
/Qeft1Wc3UgQTErq578/hrqxw8uhPyINnXfcSwEv+98sTAM8Ccc0A/wRnMFCUvnaTs/CP/n8dEWD
3WZ6ap1/vhg1MNTFvD9WsvZJUvhr79HJVWe32tQZ8P8G7NmBVzu5cAw0yhwd+yGHLI0uAnAfAGHn
lc6K5NnCWiPWA807VEYmfdKZUyRIFLkDUasj07zxV7ly7K19fbYQZjOApGfA16vO7xC3/sGJcfbr
pzPxZKEVDkCqrPH9WvptATTsykZaOFMhUQSpHpxKWO15jETjQrRCpVAVdF6Teq+BxzN7//Jmgglw
E6OaBqWCufRXjgws1H3z6pjvFQn0y9fP1LPPz9aX2KmeAKJeHcnoCfFTdGsv3aUlhgsgx4/7YJJX
Ol+CrieqoSh6eRyNB5cfKJDw1ydowRnQooNyBfLT4BmeNwWiW0AXZq41x6Qs74Yk3bQp9zKz8iLu
hFq1RgG3cISDvBCuZ4MPAv4wu0bx0EL3aTw0R+E8oTPBh/pG0JGj/TVExRS4gkEHEd9EPDaRuZ1P
W54oVVRBufqY/B2h3+xDX1uXhWlDcRHt9BPLE0p/s3UpegcU0HVRH7MGnBbJpoPkcrPlpWdbL9cX
aMFJJsZ8kG+DcRBtm7PTCkQl9tDTqD6aw9FBBp56nbm9bmJhk6H3B/EfcqNoz5uzqaJJ08qAGa+O
BloJnO1qF9PK9+dUqkmrwUXQHX7MnXtDD/jw+/rvX9hUp7/fnXlhLMA5bEUGFErb6f2uOUGW7Qux
EuCsWZndS1Esyj5KdFhBITTeGVpAW5+u8butzdX095MzFxmh+j9jqWJQNSAJv3JirY1i5hmJYnGj
1DEKyW8TESr1baR4cm3Tro1i5h6U0pbUBFbQV1GgxaEKrq/4ovv9u2PnfV4Nr6QlCnw/g1AX2WvK
U0I2aQrN1hXXuD5dyO7PlgOAG5oyXIFlEcbMb/k+e23X3hbLs4XUB0hPQZA4B0eoseXWfe1WR7Si
gkN/tUa4PFv/fN+aDYLFem+ZDcWaGz9kfAf+TRbflNFduyantHhWYRj/Hcg83HFt2nSdsKqj0IIM
fLiJhwbd6yu/vCD/mpjGeuIfNo9EDim66sjVLWQVifvMaJh9UdT78/5ACylymQCDQ2p5tn/BAA/6
JWCjjwYQRMm3tOv8lR08HduzIBRZlX8tzMbhUFNLiwhnotns3O7GQA9T9T1TNnUcRurduIZvXtxi
J+Zm+BFdNG5n2T0cxvLGyhNrK7/2/dktVeUgz09QSj/W2falHVe8cGWy5lEckmkZGVVMVqwGhuU1
KN7/hm6xXe6j/yPtypYj1ZXtFxHBKOCVoga7R6hyu7tfiN67TzPPIIavv0u+cc4uBFEKvMMPfnBY
iZRSKpW5cuXhPZG7e81o3G2SmTFF4hdTMVBYM6LddeQ93sKbp+QfXWjcRVJnqKsi/VShRO2ESlhD
/jLSp8ciBOrgc0kpGn9GSY8FK5vJ8WkyCrzG7fF1De2hgPKGzVqeQmMsbXRsZ7dIc5mSryhzfc/3
/zM+d0tRJW/7osT4k3Ey4qdcxH63rYJ/xudOn2nj0Wel7PvDY2KABsoJLcESbYsAcxfqkBkjKLdE
halEgwmazmsbfiflQSIf0vT0eJVEIjgrNaGskMhvrqHtgG5nyIFvE8xiS9HgGTUYnSnAezyHx2jm
ZdUnIw4DOseOZ9kUQF63zPn9+NpyI9WgDRlji1ZXYpxYWWx6UlHk2bw+XiimTt7Y3kvhdIFudFGq
9LB+qvRaT+ckRyYMRZHuLGoAzczoI0GcRkyzN/KygyBwbUfpIUifUWKhju4gf7VExG2ipeP2sDKG
CEjStroCsDHFSPlc5vFTOr7jJXW/dNzFUfRyq00ZNkALFiyQIU544bzjSgdG6g3Lghw+/zwoUQA5
KszgNk/hRQZGCvUigtqu7W38jwjOpkvFNKtolFtdrfysdJ8t/R326n4K3Daex27skwjjm1dtdpQf
j7ev6Ou57dsjF454Gy6MvAS9/LEQWfMtO3L/9dyuNSLSJ+Ddr65h+TVPv8mxL4mI80VT4DZrDM7J
opmwjcbpFGqH4frvVohzP1AyDk6qEFuoBxVHB2RRIxCwfdj+u4EQnF/aqbCqei1kd7aqeKOOztYn
1FArybd/Mw2k3JZSAtwXc5lDCmhLTO2i7eyr++bW/qNoMEoux1dIDFKaCm6BWiO9+oROJu/4fk1j
zekZxQd/581WN3R0hEkCAQQqqkGn+Hj8TS2wimRgaxm/DNvId84/0GRgY5pgXpX8kDRORs7gpgUN
0WMpm8cBhgg9mpHWQ+BtKQVstFkczDgOsg2H05mD12YnavP/FXEnglN0btIgQwwf98Tfc+50/3k8
gc3Ddjc6p+aAdbsfJ8RDutCvQf4hOAui4bXl+jRSo9dqAedJMs+Fhop1gc+xqeW7z+fMXdBpahOb
OMwFOVun8oeniR7cIg1z+yisaF4TFpAyssOUfEYcpxQZjO1FQp8LNAEE9Rn/ZJGnDuFoA5NATCod
DqnoHbw5BYOFBFkTXoTPl0rQhq7OWlrBQw6Anj6R9jvIMvZvI/RzQvQcwDlWu7EUUSRBVxh0yBGr
VS42WnDorWCjbk3iXgK3Uctgzke7p/l11v6E5We9ftJkUWuBlSIADESEFuyUBlDsaFW8nAV6atWG
BP7Tly5FCfOrVbR7jRIngG3nO6Ok5mAKkZKyelGTwElBBSMXp3EAG+zucwfgISp6we0DllCEgjmV
o3+LSctoKF+0uXgCdVnaywJvfGOtwGWHlAJ8MWRN+FIWS7LCKAmi6qWQQEeGmk2RaV0dbRSYEVT/
AIaLUkfC19h3Ke1KID7KFwMXqOw5rhJ/27lpIQEHjhXjAM2At+lSGxIIdyQ7sJOXyHia3LJ82js8
wbWDSDmDKQELyvkxLQE1Bwnb8mVCWRmK6cNYsJvWKkDTKkDtcYtaSC7wCZ9xiKuuqczqJScOOnTV
opzbWgPgzAQTNwAGFs4Dz1woRUWCYouuf0E7XLk6keaC3kRWs3sWaEfKYvI4dbIt8xFHA6ZpboIa
tFdNZ7j2UWla3d2riaUITtGWHEmDAkjdzYj8fLyKeLTWelgOz5mmQEqnugM3y636mOi5k6UivvcN
AWhOZqMjDkKMYCzi7VKB7iBjV1s3pUdt8dew1Y+7F2ghgLNLaETcU7Rgs27tCBIpsHWNggKh9VbC
CbubAXcWGg1gRJJiBmPZughoOZmTohwXLuxuVTNrAYQV49xBB1BO1dM4lBNKuvIX9VxHo6vLuyFQ
FkK8yBTCpwQ5Km7UpdHQJlWem8FOXwCncKwLBWvSY12sLro3AfAm8XIAPQPfj44YQZBqvZS+GNkX
5IkT5WfcXx+LWGuD8TrjqiOEZfF4w1e0SpmnFk1fiqlzDeNQ6ocOBCO2qAZnvW+XcriDkShBNtkh
5ARgMKp+xYktWCuRAE4ZFnp7Vi0I7F6qMThOo35Q4r3RABQJoCEIrBMa6OEa4k5GGtbapFAy3IDE
7cvatWYRFnelb0gAfTi2CzOyqNZZbqjcssvRyobxpvduF7pgAxua82N9r5ZpKYLnWYA3kBQkgQjl
pBlfbBGca7WduOG5M5d0gRmC+Wy8Bcpz/wf0SY5VPZeiPN7mJGD7cGfLYF3h4QCZkYJscYKU+FmS
M2cAXunxKm1Ng7lKePXChKyAACMYV9pYm+lt8ih5osFLML320e79pAJpBccGZX7InvPR9npWGjmq
J/VqvKKnpWwIuGnWi7Qcnv39zsGcB0UfsgrDgwHv2MjnqKt37yVIAJZBkwG5AvSas+TAMdR9CRK2
a9w61AQPnLtXC8DfQAWwTgg6rEgGANsLwgpuyXXKj119yT609QXlXo+FbCwTgois1RygMkik8pPo
5qKwC824lnF0aFRvrL8+FrDeS/h6XUX0AS4a8EpcKHRuzGasg4hc28gb6OyUPxvE2yvj9ljMxjxw
QbBCIB1IdeWN4/RO3YY2m2aZScaV2idVOmiCWYiG52aRqnaN5wqGb2XPkDtc2XuDQKAQQCk6y6Gh
TGrVXKep7biRg8C4kqZ0fptpLjjSa9sK9B6iMqzRMHq88npObVBWFn1Grun40sQBkG+Ka5v7jzTa
q7Jdi/6ITBPLM2fnc1pJ5UiuoGx2bHDuhr93axkFu/DCEehgvAtMTXdantQC7IFDbV515dRHri6q
X9pQM54PWH0ZJdxAj3E3UKHKgxYNIFjOkR/H6/6YHPdOAIVwoPJAdgtCVk12SG/X2Ygqi6sWuGDU
rLPdVm8x/up+C2DxQD5pX2XlQ/cfEIY+/vz1YdZsFkZk51hFxzVu/Qt7aM2OKMF1yGMH7Zw+22P7
2aQ/TX33dl0K4naS3lgRJSoEJeGxfJbGo4g9amsm6FqnqSoBd8cKXz+icJaGdRbedLs4oHsA0V9C
MH228m77CpQgZMBzAkxwxeDSAZekJHoV3mb9UAQfIl3gwK53LBufdbFFP00wh3MLlVWjWrd9F97w
pk7pJRGhx9fjI5kIBx9NV3Ee4IsvT5ydJ7ZU2Ip17Vyk5jqRnjeHtxitBMNTohXvcvgujKuaqrF9
DQvrRDr7JLBI7P8XqUU8S3B1/m98tg3uDAZBx7G2QI+N6zSjCtgN+k/yfsu9FMHdoMaU5ZqSQgR6
3EmdU6l7gyeYAqhFEFsCOB30dOpyCmOcZs04pdLVan2EH+wiFpy1DR0gTIlqE5Ris/4MnNMamNS0
K8kIrta3BLWacrS7RAMYXAUOANDErLM4H79idH2mYXbBtX0udRuseju7AqPt21IAm+Gdlpt8rNsm
aIOrkqTnsDefS3oycrdRXaJ2l0CzBGZwa8V0YHFBp4AKeQCNl/L6sS6aOIe8JPO08iMRhAg2h7dx
6BA008xV7RX6GsUIjlYB6lt/FPYJmKp3aBytYBhfjYLeH7zGh1hpa2IVwbWhCFOfanW3M6OjUFpG
zomRCa0ecrHeTz1pbeOqoXeOckCDhsfX0NYCWSguRVwDVLvooLVc/zFqyqEHhci1aV35b1kEQtkc
njACFx1x9lW4klZdb9ZDSq4K7Q5teRoyUzCBDbMEe4f6PRbIInDIlhOoKiWugE/GAs2zW1c1amaO
6Jn0jlW6E8IZJl3OM32gEKITG203vDzeW6eBY3c/C84prpLCSsMQAvoJHUzAXrv/tb4UwLljclvW
ScyWCZBy1/5kgmB69xIBiK7ikCEujbc0d/3I6PKhR4GpXbVyfkLj6+NcCR4OG5peSOA0req0Dxg9
wjWQXqcWvdgvgq20sVlRKqvj8YBGh6g55bSstjFKFOSAXKvoo/5Fp/ttkYE3OupxAXFHdIZL6+ak
DUaqFuQ6JN+sL5L2ul8BSMuoeCCypBxviaJSKYuhh4YRaNV+xtNfj4dnq8td/yaateJtbsJnXd08
oWbn2VxJ0pX8JAY9KBladqILcWmLQvcbarawgeDi2WAERER0eaBntZGlOp3t6xC+1sQ46lV1ycLd
vp6+EMJd1KEmz0nIhBTGl/KUiQg1NxaLkczhAYHO2PBW2U67u0WTRrKNas6Cq127aJYg/Wcyz7Eo
78e2I6cRVLKgzIRxIhFQIy2FgIs9neM+sK+M8ca0/yLED7In7Vui7M71gjIRWwrIcPSb0kDwt5Qk
E/Q4gumF30TRqQOupdJop7xVz4+32Pr8GSbahaBWCoVAcG44E4LS0KjRg6m7RaR1/AGNmvaPr+OK
g49tIcfIP0nBF27MJc27W6H9zs9G9ff+4VGDzQKJxEbslbPhfRma41hY7c0ev6KZgVL+y/E5Ex5U
c6k1LcYPrYP5spvkxyaotGfrju+H68pZ18Gex3kM7PBlkp8a49TuvuBQeY2lxwMILc7hwS63kJ0H
SCqacXOjF5Pk6HowHfeu/psTBl9MVxAy4dMPkjoFiGXl9c1U0Rr9KAe7wwHL8TlHqZNDEujo+QeM
fPopd+KiFghY2wyk1xGwB90dlge+0nKFIlB3yAXN2ls7/Eh17TBJaF2D7ENei6Kh63MGSUAEmwoQ
tUjBctbJbppoMKoO54yea9upRSU+ovG5cxy3VIrRtqG7oW/9aDrx772aXn4+t1NHw+rNbGi7m9SF
B+PnZIjgiBvfjww74zgDrx1rVr3UBBnaqg4subvlReQ0Twp6aeyeASwcnj3IvGKr8sCWskC/vXlq
s1uSf++OBf2xe3gTx8BmsUMoWOPWfybWRPKqSm7ozNOiGF5gptm/L+8dkPHdDc+tfxxKcA9KDI92
TT/rp6L/l5/P3TZZ3mqBNGB8FYD1X5UVnR4vz9b3GzYcDMLoPhDyWap3mhR1nqU0uWXRUZ/OSnAc
Ra0cNnaQpSEOgNsfL3WdL//UaZmBDi9KbvKAhjPRU0Nvj+ewFoA+p4h8InKInCt81eUchjYAelAy
ihtNvcDRu92u9nJ4Jv7Of5niNAEsC8OjC8vJGEErq4BGFB2I/90suI2KA9iWiMMVt9pB459Z1LyO
bcTlRl3Ogtuoc5AOcLoxfKZPjqF/k45T/x0thHefZgR7LJDLwVlFIS5fwYy8PqDXcTbemhKNJzN0
ANrLZgZCDgS6geJDfGSdQywzYhq9OvY3ctB7L1Ovu7UAvg/kAcDGBp+bf7m1Evj3aC4P4Hz/WOb2
IQqL/Xpm7jaye+htgVwGd6LjImqmqbWnWxw/h+fI3h0jAU3D3fCc4xUlYxiFFMOr5LXPb+S4b32Q
XFCBbACWBBzL8Lg510XP8FjIa22+1crT10y57B0dI4PJ8y0NgyQo9xLpLXMG52g8+NH30jqGtQBR
x58BXPGL4TljFwFrlaBpwOBrE6hpuu+q7irlKdobWeXFcPYolaNGCQ2IofqhQvMWUQN23t7x43MG
Ca5raLcxxi9sZEumD20m8E/5SwECAFzB7gQGZ4OGXgnSSKbjQH2lvim2a8k4Bt5uTd+L4BNKoRZJ
aYMwkq+oTlMfdrZYV99mAEuE3spg6kRaaWmzE1vr61TLqd/LZ6v4aO/NL7Dxke5CkJPlk4BpWI7f
S41SdnFEfUSSUO2VOPuXB4m8N9wnWCjhmS7HV9F30dLAZuAnYK6O7RS9DR+vP7My99cBJoAwMJ59
uBrRzE/lFqiLaQua9LH1jepJCgCTRTPbJ9wGqXR7LGhjs6ILNCtZg/u1ZucFLCbDiUZfz5g4Qegq
gstZNDx3FtAlCCxNFYYfsldp+KnvRY6/rdPd53O3cjrFtBgGjC/LP5TGT/zHq7Nx0gBSQYQNkUZE
k3TOWudariGSmvd+XJ8U+hutu0q0FHwsY8PqLWRwe6k0wLKOttW9r0RugG7X2dGu0bBY4AhvKAKM
LtiyBIBZ5Ma4E5Ek3WhPKpZI9UzluJv9BnoAr7rFcMRIi6FZ6vJAzHFnkLFRG787ScHNrgR62Pp6
i5XOIuyPUg/eR41UJa/1tm78jB6MzDWGw2MdbI2PsDzMKSwG3CLu0s8Haso1TVtfjz8klz5/+nfD
c9soSFqj1FoMPxk3I3+tBdnOja9nhQEsvIasDuzecvGnPJa6WJJbv9FcKzmGpuC1Lxifj3LWrVTE
UYDxh9TVA2cQGNONA4BsCHLNgLuD8ZgPBmvWmMV5JRV+Ol769Cms0DTGmyqBc7ExCZZzYdQ9eIuY
PFx/tooqHNAlxK/ij4p1SkUY6A1TsRif03FNJfjDJcZPak+1P9XJZysVLJRoCpyetRrd6bUYImT0
qP9CGvfxLl3fOWCdxm2GSgCYvFVfE/QzVKOOaKMf646q/0DoVFaPYfTX/PuxnPU0IAdXG+yEhr7L
q7ttjnN0OB4Hv0wu8TFtdjupKCIHry5g+6CwgoO0PA2tWsdo4NfO/tj/iS7NXiwSWC6AjVRg4oDA
wF7iTMVIDZrKoU39FmwH2muxOy///wJQf4O0P7z4laWmFFhcIxv8of2tmr939tWD6wX8Dp5P8FvA
soa3yHJ5GjCt5rU0wYcPg0N6RjW+wJauDwIEYPXxDETvIiRhlgIGM0XHXbMefSM1nLDxLfka5Htx
z5gFyG9Zig3kWLB4XOIlA0gyMevY8DvwoIF6vxM8Y9c2CeRRjB8dB4GRfXL+19yjB7Zk5MQ3Prby
N6vKjqldHg3l9fFReOORXPp5kIOuCAiiwsvA3bNcrDnQgy6qY9NvIl/5GwXXkn5q/tDpNwqKLmEp
eDhsnDxIY9VKSByukwpDEeH1OUFaH6E03S/RsfLxfDYEYDIIzCMgaSKuzel+Dm2rlMei8zOFOJ/Q
+OFd4yNchWiYwjJ7y+WiYBlpoqjrfGBaDuoRHDqCzcuMA6cPlhNGxE1FWQBAGEsBYymbMbDcnU/Q
h7mOv3Txl7b8YL2gS0Qq4nrdXKw7WdweK3IpsvsAsqQSb6yYtbV+x3IhcAiyQABxkEpiu/wuNDY2
WQ6Xr8Ez6FdHzqF53q9tuJMwJzZwkyg7WQ4fDl0khUnKPFenN4+k3e3X4BF3Nz63QKUSzUYfJL1f
zB/QfjUzBUnutywXr21AkBDfhmewbn5lUGmYwYXc+za4cAv9KCeX1ptQVdnJryQ72NlTkT1Xf9X1
oZoOQ+Am+bWZP8EFBWj68VIq7KA/+hROVWVp270qab0/mZVTS5+p9HOKfybS5zRjXB9G58/RFzW+
PRa7Yaux01EDAyQE/C+TuytDrdKaPI1wXr+3P5H+QJLisYCtPY78Il4eKFxge325RYYxKWq1mhsf
HW+k6iztRXLgHkDrMnhWCHfBd+GBhK0SxHk0mZ0flIEzmm7U7IXJMQlINQKhjYsGiHa2hHdnKANm
KqSq1fupOV5+SGTc767AGWJ9qQBKxcuGWyFlGBt9Lkfqp3+k6CSLEu8bCmBuCt59wHIwZNny85ux
C6hW4WEWf1P+mn/t1S5LsIPADJYYkCYehJLmgJ7PAU19Mz214SUUXSfr7bkYn++/MeYTCY2pTf3J
OjTl06ieTVHcfb0+EIEiLYazRDKZf3yE2mgqeTOlPv2dWCdbEZiwzRncDc+ZyBZ1T3Y2D1ghxaGF
M6AKbC+7JqpTUaoD1SJihLQrn0HTVaqriV5jBpUbBi5YVYPgkgZORXc/A5eCOBPVq0Zd6BUE6Ypn
VZ/ap/2bCV17gAdGQTKC2JxLNw4NrdUue9tMfXoSkamyc7Q0sPh6ouHRAcgGQiDcOWuGDqg8o0l9
STtkxln6rP0Cd04h4ufZUjisKfxrsEojVcF5QCTW6yrTzcSfRte0XRV9O+np8UJtzuQfETw3eVIq
uUoJSfywOELbpepZ8YEGx0xo+5hGV2t2J4nzTpNgCgbwLSa+rThdcsroaQKzVS+4hreO4N2SvfXo
vrOwTdXWVkGtxEfZ7TA46Ln1eL02ZwEuANRWI+SMDmNLE5jK1iDJJEr9YD5oitOOTpE/GaX/WMrW
LFCzxZh6ZQMAJM7Q6kraa5NRFb6poQjzRPdnFbA/GT8azgZgtnxVbJzpqUUSPP7V4NiYJ0vU62/j
+xmEwMQlqgF2zofk1bxFXiRpc1+N/v5lJH/tXp3F6Ez6nY7juWmA2GlyP1K/pqa/P+2Fb777eG7x
tRERsAaujG/Pr/aRZC+Pv37jUKN2B9VTYDFG3J9noR9AsBJOXZv4Rg8rfpOM215EE4z4QgI3gRnI
AbWtmQT9mOvH4fXxBLaUi72jGkgpALfDp+CTKc2NcY4Sv0lOgYOwzuPh1+vDSszwgmVwLMSAuRNG
2rYgRQijpzWXqHqayw+yqPh1w0GGDGAU4IEBoQ2SveUOwuXTo/Actqj7nvToGugW9XnsTtZpMA/t
KzrOq/sD80uJ3N2tjcPcDSMkUlZB4lbTxUS7QhF76lo1OnLZyIO9sTIDsricl6Q3ZR/FUoZ7KXKU
4GsQuY+VsykAbYo1VBSgsRxPCDAHg23poN/2peo5sCXXKvrzYwnrCwlTANwYOwvxWzS/XE5hNCcV
XWlI5vedm+nZwUo+Vt3znMQHO94/GdQzIsDA0mOAPnOi7HCesk4aQr/83GjHyhRcrRtrBZgN2gYi
OII4Bu8tS0mdTBWVI79on8pDle52cfCQQOEZMpOs7om/Iwp9jhUZBPt+PfzKUDUkMLIbx3AxPLsI
74wsuKCqqK0wfBofgsQ+JGRwiehBsb5NLRTOAf9vIAaDUBLbDHdCkCmjgdXS8irrbllU7lRErpFc
OnW3V7CUwz1N9TGtcqmHHLO5DpUzDb8fb9q1qvGmQ74H3YI0RPj4l6lN8gwB7zS+dn8T8mHuBO7A
xjJhoyIKhq3KIKrcRu0Tc5ApUrgIcls/iDydkq9S1JyJVv94PI+10vEEg7uBSkDsWJDuLfUR1qk1
xXkf+K30tehP4Xwi+10DPDBQZWgiGI2nKj8XtdRstGqVwms4Hqu/ShHsY0MTi+E5O6sXel2qNoaX
6lfrr6oTBD3X1gnobIQ7LZQyIATBpyaLpi3URm2zK3iONA2E9N/t7EpiN9hvPADVxgOeJR9wNnRu
HgayfOZgdPm1Qmcog0iOubd3IGoxUIwBPwTmHEErgzvgVNdi0utWcf2CmndnBKvS4720oYnF+NzZ
rmyqS1kVFFd9PurDpRgEqhCNz51pZEEHAPfx/ep4SceTJXBDNoZH5gpeiAZsGFCTnIsA2s+iyZUq
u0q2U/5NXncvzmJ07kSnemuVOSmyK5CqIKpt9d2XA2phUBvBSsNUpLm5xaf1gJW34+w6AzWUuJMI
Sb1hKBbjc4uvKUGXZkaUXU392NDTPB+ELadFIjg/cJyloUMD4+yqok9g5MbWWdlL+YUSfVBWMP8P
DBnM8C3NXd9HmaZWNVap8Uj9VA+nvVpejs+meHe9GcYYltNYZtdgvoA5ThgzXy/RcnzuCJdhUs+9
jT0a5m6ludT+nO3ly8QSwTiwywdFPUDocxupCIxBm4Bq8fHYRei4FDU6XB8zjI+3NOp5wDEFR2a5
RGYUlnmYh8RXm8/VhYjQbeubE74wgqEIh6L+Aid5OXxWZ/2o9MHkZ270VxWdaHGYbHe3lhELwo2A
6CWuTT5zkaO42m4NKvtp9XUcj5q925AC13Y3Pncp16DkVDMJ40eaX3VfVU0w/mqNgPNEZZuKbC7A
WwqP+IgUil64kdr7Mlo0lrpjNJEjm99C+vvxOm3KQdge6GZwcRGdO22N1o+SJQObFAOT1FI3r91K
r0RoutWZwCxQ9qwy/wJFmbxbHIy9WedJiRB7cUYQMzJdTdRSdrVnIQJ8N4jLME4G1KMvN1VCrYxY
g45ER3DOu8u3x8u0MTpASWAhBN8akCU82aTVooBBmvLJn54RIwvr478anqdHlSilbTZj+MH6qJz7
ZO+tzNCS/3w9n4NOikAjDcXwnXQKj4Z+es/Xs1wqKwqHHpZLn2UVkpxEnXz6USkvNBRcmxubh6Fh
/zc8dy1nKgloYGL4KT1aaJmUfIpFTMob6sVLhxW2w71mx3o5AyLFU5yUtezHbeDkz5Mtyv5tzAEC
UBWJk4ZuLXx4pitHtRqmSPYLI3BCSXPGHK16BtHTbWsekAIHg71tEQNfzsOw8Z7CWZP9nLjV6Fqi
7PzWNO7HZ/Lv7s6RynYVjRi/lb/k8deiPM2xIFu2KQKZeSSbNdgkPlumqlVYy2kwI1Z8jIenUHPq
XJDm2BSB4mSUOqHOwOIfhpFRRLpSz7MfF2c1PND0Eot4RbcUAYo1Vk5lworznHpNQNDmPSWzrzQu
+T2LeNw2hkc2UUO6EkhPxKS5IxGXaLQXSw0AHvVhzlyytyQMmfLF+NxDpx6tDopuTT/Nj+j0i74v
uuB+W+sA2ROIQYQBuxW0gMud1MyZ3lU01n1Nj5wiOOnxMSB/77VLSxn8bh36ummQr/GV2LU/R/Vu
s4fh2YMZDzZUqPIlkhZS62U5mppPRum5PZR1KkgtrrUMAYiAwdFAYR6eJss1kvSyKbqQ6D6auTmW
6vfJO2aAtCiAEcjtInrMGe62lIdO7gfF1+rbKH2l58frv6VjUP+gIgyhMMYQs/z+ue0tLbQxfJx8
rWdnytEo3XssYmuJGNYJ+C0YPODclyIyMiZ5MjQqAJMXefowf907PEBoSN3DVDDuXj70YpLZIi3i
JZ6cNAcnFRIDE3zeIv0GLpL78bkdWik0TtoE40/1n0Ezj7raHafsyeqo4Lit12kpiF+nOtD0aoAg
DV2/Kdis49nZv1QwdBYq1lgihXfxUnsY9CAODK82QRHXdY78HgFI8TFqG3Bl89w8kjROc4oyQM9u
ooPsSOA+2T0DjMpIW9DmAGAKziTZShIZCiWyV4e4oh1bEZy29XGA/3s3PqfsKOxGUo8YX+oPmu3q
6SF+fTyDje20kMBp2YxTOw47SEDvcgVNZKkT/p2IAA8bWwlXD/xsFS8TFcViyyNHcbXJVj/Inml+
yaIv8jtWiSUbCCsUQxSdWyVITEhYx4pnWpdQdavZsW+PV2lLD/cSuFUC+bCOptOR4nVm7NjFpQ2Q
+fn1WMbWIt3LYJq6c5RAvTkX+QwZqe6Yk5uLgHObc8D1CWQpIoUryx1OcMNAPax4s/5Lzz7agLJR
gSO2OQUUTDAPA/cbTyCRh0Np06hQvCqjDr1Y+n4nBnnuOwFcGEAt5NTIu1bxBuO1P3WtAOC7+f24
Gww4GPh6PogxDXPcGJWteDQ6WqGbR+8wF8iI/nd8HqAcFnM9BSlRvFg5J/FTvd+Xx/IgTqjhggBU
nH9y4pGQhTRAgx1KXqzu9vJ4g26ZCpD+MA5AxJqBGF5u0E4uZi2qNdmbDCfvQZjsgG2LiorzN6Uo
iJeriCywthmcFETMSZbOstdNp2L4Wg1uWV+E/Uu2NA1uAUDdCXIAK8ywlfYxGSZZ9pr2mD4n0vHx
UrGl4C5pVk0NDB9SoHgccmc5TandSnYiezFaa5Yn+U81niftZCi3UBSb3DjWCOtBDGJ68Il52hBS
DVET5JHs0fBMEteIDrv7yTNCj3sRbDHvLFNWSMOgTphNkF5bNL0VcQJuqJzxYcIwmfil8XQeUlGD
gcjWZs8yK0cqOwedKUflYxoLtLK1VPdy2N8X8xiKxE712ZP0Y9Qe7PxcimjLmX/KKx4FpqAkQTAa
j2rOIRjh5ZSdbs9eqDxN4zPKcei3QURnvTkP5KLhXrKX0Oox2nQkMqk8e5NybppzU5yr/aExVq8H
JmvU7KNog39ryTaVLB0k7x45JFl6ABh1v3eJWhzAf0GXhKcKX7wXtGFF4f9N3twd4Pyl7uMDuLGl
gFd6ox622Ank9NAHaoqrQta8lpw662+zihATOImYoDe0jag32hOB4BBJbx4+SBFkmutU0bwk+5h3
jdtMMZBkf4rSPgyh4GW3NSMEyvC8w9trw7Y3qh5l2ah7VtIedeMZndJBzJXt7k6Aw44ajf/J4eOK
LeMMRp9u3Rusz2ZcO/3ugjVOAOcMVlKHV6oGAXL6DMxGlghUv3E6sKkUbCpWnAuXcHnKcyPQSnQ2
Mbyy+1irl7r4qHQ7+Rre1giRubeHC+uUsxQxpGE0d3JleLHeHhVrcMd3ODqYxD8SuAskj60uJqQ0
vCy5jcdRxJixcT8hFwGsA8DlDF7LDR8rcxQXlaJ7BJ0ugg96/GyTU5J+AGuA8MG6qY87WdyTfmpH
nSIjpXtFrzqZerAqtzff8ZRcTIhTet83U9K+CekO/5H3x3phZEFshYoWeCWg0ljq25yqUbKrSvek
+lIll8tjW7Xhi6AmDtkOAKVA/cUHJFKNZHmuhDgQmSP9ykVI1631vx+e03VR9mSK61j3qI6OWoeu
+WjpgmQBc7u5W28xA07FVpgHA80xg7A4I4BcFm6kXQrpCOBG6YxkvxeNgw3YHxTBfjjbXtrtUKVj
qnsjo6k7xr3A0m7qA/STDJKFzAT/Wi3TEVhDY9Y9IzpXmWOLGIq3FALkMXYU2PGR4+KsBxpJ1FZW
VaqnDae+OGm1k4qo37cui3sRnM6zaBgy5FhUL0Jd0uyO6nMZHdLdlWSw5HA5GcQTcKYVte8QhBIp
lVD1jPwQvVLRHb6lB3jQmobUtYVKJG6dhlkqFV1rVTxYP5rVZ0NE+751e8NrxhMASC8ElrnxO8Mg
Sd7j83vjR2S9ZPkpQFkVfdHs748P+JY2WCUM83SY1eWeNLWKWPhMJcQnmqfYPlbzk94+KSIyh61D
eC+FOxZK0VpJXmI6sX2Yx1P4AdzdA1g7A0f7EwTvuGQZJAVRVDwIV2XhYY2E1SRlUH1zbH4XyUUI
0N/SPksyoxkTXgU2TzafG9lc2mxzUcOP0ZxZ1IduUykAJr5RRuEQcjYrp5NWUcS5MQM3/CTJh+bT
KAJdbJ10RhPyXxncrWSCMlICkSp7j/+MxlOnXHr65/He2lwm4F4Q0GE/hNN60tdxrhmB4qnSVzN5
RruTveOj4RaC5XCm4UqBBGB59QWtTFGVb8CRLjOn+TXIolO4ngBAuyD6g8EF9AKtw5YCZlnFe1+C
Dz1+mCviFN1uoCIrgUKVD4OgM4QtFzMKlGlspNSAOU/kozWmh2gWXH9rQwJKAYAIAYaEZ7jiLggD
8IOnfa57defO6Q+UniPbLIc/Nc3drwyWelFRToLaQN4its0UoTVMp3vBp5E8B8XTe4ZHdBDFmcBG
8tHssVNbaiS4+OT0AwVDaHt9x/jwmYHSYr2NeSB1U4A2R4qRUWinQ0bPneo9Hn993LAueHoz8iWG
teTctMjMRiuxIwP5BLxaLyAvSkXO1MZuZUQh7GWJmoZVHyZAbKrQ0CXZOwW6fC7jvQzCeNoxLxC9
F0DEjjwhd5zBudxIZQGLobfT8XNfj8fHS7Tx/YyEDwYJzYXQR5S7ihS9SMp4SDVPsn5Qr6/3axju
iwktAJQKl5A7a4AR5Kw1quaBPrgavun74/CIR/wz/upxGmaFSRpL84boz1R+TMbSscfz/iWCQWIc
tkDVAnS2NEiNAV4bQxk0L8UGin+2ush/XW9ThAoQW4HzhEOAvboUIHcjuGWrhHpSdspRqhc7cSgw
FFsiwGmDWxNMFdoqutIaXYr6Vqnz6vkSmV6WXjQRH/KmCBO9ZkCLjJIYHi3X9jHafOt65ynZQUdL
ScUxLMEs1lc0bNxbDTFgF2uITROl6hjU5uCF409Uz43JczUfrP1JQrBSMM5uRlhgAaqyVIc6lUYk
T2TwbHQtiKrYiXZnFSCAkeQSePzwNLkzZ+dagqR2OHrV9yR40UWQhbXftxye26/otK5atMTwcgWs
f+SaIcByqjMQ1ekaJ7epK0sCNMxaMSz+DwPC8vRrK6I1UawQKSw99CG2B9XRk2Mcaodqbyti+OS4
i1Acw/iS8RLgVANkUtFTXSm80iHAtdtCbPv65sbgcP1RZI+2CSvmU6AlizGZp8KLUOV9JH/syVGV
o6iT2PqoMClvWTf0TVg1+kJWJppjCikpEJmOVkeO6L3HFmL5AF9I4OvgypRmBqjtCw8kVmAgSkT0
PZvjgwIFsBWgrEB9sDwjUau1fYX8pIdqwfyghbsvblgp9JwGhxKLrvB+zYimKpoRpYUnDVcz8czi
+H+kfWmP3DjP7S8y4H35aruqekvK1dVZJl+MTibjXV5kefv171EP7p2ybJThPJPpJEAA0VpIUeTh
4SYMbW0G/M7+IOzjBYPzGejoT1Iw0GRdyom4j2O85Ris7THvL4VWdygUU8SIGjqXpzYdI3qJc49Y
zUOrjA/1fvANjPqNEOHNMrGM0WSAECL7Uu2Gr3tvPrQvAGcfEhfYDbhR8zWio8a6sC2ai+Emw0GX
/D8YnrNlIEkFZ1zc5dgBpXRIxgpxrgi44W/lX38wPq/3heeKrILI79lIYTqkDcYPq6/FSU6/7B8e
byHkEgBMRU5EeAmNZVWnBB3WLgnzxzfSu7uHRxQUvhnMEPoYiMgn3QwVdKFT24v8Y6BPA9kNS+KV
mP8NL3z9VGO94gTDM9OPg0ne7TRheLhmAPOCIGvxikMBfNpaYGq4RD909pcG5v/7q7OiXiBfQjYK
UHDAtcW9TStbquMxZxdZalwZj9C89K2tCMqKjYAQwHgQp0HUScSDW4ksoeCmYJfCqLzsEG42PFm5
Nz/YZ4FwQ8NIVPbMFawswUvDjLC9jObzUD0lw/PI++ht6NnaWgEjAdcMVMA2gphzKU4LcppUwlqN
U+FG5DdVf6vSFsHI2lrdCLEFr6NDXKM0O6wVNb7XHiMburwyBw6B5e8IoJ/BQTufw4AUTsNkhV6k
8JSqXjPtv3Fm43P5N6lgpZLtojQwPmqSJeet17xpi550xbeA04eaLQTJAMcUt0GNC0cZ7Ky9UOxw
o4y+rn6n5HUgrxH7dl87VjaD1zGAwg3XDwyrcC/ItFHYQKrm8l1xLvm4sVbL0Xn5M0cOoZIRXeSF
9wpD87ZWTWT90hw1+hC2ezk4uWsP2kTedAt8SmLfFmVSjSomg3aJqshtmtTdzQPBBQB7BkpAlCgt
c8GyZA2pMSI8E/1+6uK/9669CZoJDO4ATrLEDOVd3SpK2hmX8VNOP4fVxot6aTJQWosoKOpIIGTR
3zslBk10oqgX2rix4TWOHzYPBttw6Fe2GIyGHEAH3wUXqGCYbDsCs2FIpYvlkuZbHH69v0ZLbUaS
EW8gGRSr4N5eYM/72K6VurIvSdd+YaAhIo0GsKT05b6YtVncihF8vCQ39LGwanS3U0tXmdxu2P2S
w0bwzBP4v3CaxKb0zGxRiqlgr/Xml4ruHhvfz1d57sVz2DaCP9zTxqNEMEqhlqomKVXjUuS/ovZY
fZfLl0E9ytMxGf7ZvVTYbw63AS8NAKCCKMVGU/es1hAqO8jR0+5OsejsAV0DZQLKMU00fhBQ4pOh
xVMnS+aFqG5aPbRbL6qVnZ6NL5gkO5HTUVYS66JcmzBz7Wh/MYaJ4B6cGSC18cJVhQmkmVTQsarl
C31KuyAcdwMI5sML39+p6GUoZVS+ZK4VugCK797d2dcLilBp6B9eDBg+Mfw09pItKOmKUUKDXhtW
Fc9ZLJFwelCIFKZhBkCYTP4p1Zcwfgylo9NsqMPKJs+k8K+4uaPl0QINSg1km2b8LuUgC4/3V2k5
CwtPWcQjMRP0xhDVjWWSrOcAtl36HCiXQ80AQ3KnraczX4u5UkMKQp5o+swjJaLNSPqUTejhMl4s
51RMZ2k8s62iieVC8Uw4CBURKgHVm/j2nDIVhIQpLV/PdqO7sCsbzvfa+LAT8GM4px8s33wjAGVE
otyJy1cjJK6tZO7+FA2iSaBuBd8RPFYwuMwFqI2RFoWdkFeWgzrkGO8+SLPhRb8+C2tcrhaGj9Uv
nAojfrt/kNbWx0C2GEE+PBDRmW/++cnQJEpqK8UrqIFclSluuRuRgJ6VpvGRwoIDJlIpqVGRN2NU
FK+ZS8PvZbn7WkNMB3hC9LdDa2Y84ObfP8mksuxBrl9VAgJd6qK217+/QsubDRI4fS78GFydooNK
9EFplVKpwZXlxbJbOs+p4srFC0nRaXV3Ng6Re+RzkeNAtBUu03w2rJXIJBdT/epT57Pj+Ix5pqsM
u3UCUqAOvMIH16hIzFCAEphGPXoa6IXsh5Pj0f0FdXMJgk822Dke1QMk5Ix4fSL7fX26vytLAwgJ
SHBwOCHcepWf6xsD64BxPSsduXqts6eiRAj3gbKndgvustQOuEvY/A8mNiToBDMejdSsJujIK20r
lJi4KGfdMORrEpAV+gD8fdRaz+dhxWk8OJFdv2rJF1IGuzkowbAHdiNkbJAFx6tRMH9SWE5KniTF
6xgGQ+qR/dqN8RHysXCg4H6LeKAK2SDLycMcHd3BKWZobis97N5otHSHN4PCD74TwmNdMZLJHFvO
xaUfK+mT2TwBcJvXG17HynHikU/UEqNAkzcLmG9DaCp5bvcdeZXcrPn9O3N+bfU/XTEjiAChKw3H
7cPYCgc2Q/B4MFoYcsnIXtLe8KVe92v0JBhkNx3cmn6/v24rB2smT5hRHtdh16SQ18XjwdTbg7yV
fFp6Bwh7QwPhaMJVXnSy7OR0GrIBBI5hfbTD2NVtt9Y31HxtFmjugowvQltI1gneoFazXLcrVr6q
P/re2++lISyHkKsFlksOdBFGj0DITUiolK9s/KGqv6ctfMjaCiGcizaf8Dh5OGh+qpTcslhuq6DQ
vGqt6zTPSX65v8tr55ZbQCDN4AZgP+YS6gxo4gY0tq9lcdBJIKVXJDOVDeVY3QSw38NKIbSObM1c
CGrKK7toM/JaO7+LK0s3TuraKvG0PrRjDStn5zEorSajeK2m35rzRam/quM/95dpTQRiWf8WJCqL
QpMyjbt8rMPite5ebOvUDb4abvg53JLOfWXkfxDIgqHimB2xuNipWw3EziR/dYqLjCmkXypVc0f8
yOHb/dms7AdQU2gShR1BecvClAwF3ITOgEm0vpkob93Yj9Xh0YUC9UsICiF6Nt/ucJzCpk3Ar5i/
JczbbA+1sheAxcECAtgLBKyI1CF6LIVyXZavrernoW9Y/ri7kkVFMREQBIjq428Ibs1nEBV2F08Q
cu2HMyJg7qgcm+agxyc52v2+gACLUzfBHeHRUr6YN36INlQ9axpWXbWi8E5VlG3o3uJYfYz/8VYF
Gd6C7twcpVGN7RbjKyBGHn0wgvn0F63f4/LnzlPFlwoJEDyJoYyY1HwmeZa22kD05moCgnkothq/
Lk4VShrQ0xc4BV5evqg3UZnUN5pZNlfSPEjyk7I3R8RJfpEIB7Ca908Rgc+0yMJOz+Pm2mj/RAeN
bBiQta9HsTdwhAYcczyI54sz9cS0M1Ntro7q/2p3syvh429HF7y0ihUmsxKtudbFu2dqG0+khcIJ
o3PP5OaI6mkbdWgY0Vx/pOOr9KNnX/ceHGBoEOBFaSVq+ZB+mo+PWJZTdhFrrkpyKJPDFs/5cunn
wwsaNshyTkmO4Rl9Saov+RYDy8r4gIgiOYeqMTgCYv+jfoqybCjS4dpbvW+Uja9+270+6IcHNwPF
8GC2EoFlUUjz2ExYf40dl8afYmn/+MhR8v6ZuNmWxJ+mYtajjYqxa3ukToXg8VZAkR/u2dUGhinY
UqADEKMBnlnY4KnI8lG1YuPqZD+M9JqgGE0+bmGal6cUMVewx0CJV/lFjXBEoVqiX+mrpg1+S4tD
vMVlv7LVMxmCI9O1Vos3BmQkieon/dda23r4cl0SlwopcB0xLf6oEx/weslYkSiQUMV+oX2GNTnm
5Lc8PqJsM5O7x/sna2XN4GiAvwGOMUfV8n+/0WwZbLI5AQ/Z1Z7kh0z2QbSItuyn/ULAxwKOTt7l
F3LmQqpKV8KoH7Wr1X2brEOnPZS72byRUMajCJc2SqeXABc01QytqMg0qKCvpA9R696fwsq+I4mG
dDIAi/hPfKUaiLNrMSXatZAO1PCU3TSjPOuBLBqPSKD3q6jhRSaHTkYd+9oaP/v3mOYb37+yz7fj
iykJk1roO4NY8DWvOt4MQwePo7nFDr6ySDMhgtOkNNFoxwRC0Im6Nh+kjWO0NjzuTTDjwLVEvJT/
+81ZVVM6ATxqWnigPP2O7A1NWI4O/D0ecuALBjcRku/z0dGUVZO0hGnXtnmWHu3i4f4BWlrA+fDC
2pR6pqs0xvBy9eJYj9302I8nK9sNTEA95u0sBPuUF1Nf5VKrXcn0axrekp/3Z7G1SIIdVytaRbgd
tGvVPhSfiLaxw6uLBHuEfAFsHwK+8z0AooKYSWXg6+Wjnblj5eq/S2dvxh1LhCcosMdoL483u2Dy
wkqJsyrFZVcMuuuMpUvqDWVbWyWAnNGAFLFRvEj5NG8OKhiKSJGkjnFFCxo3QfeC3U3r+BRuBFhz
AWZaTmkFYMKVaZ3b234otxuPhrUp4K2ODkAaUkOQNZcg1Z2GAKmqX79W6NhthltxjbXxwU/ISwkQ
eV+EqcG/nyVaxcxrX+Ze07pWL21sAl+D+T0KPwDtNPEGRfIArfHmM2CZHuOebq1r13+eIt8pHvtT
8+qQ/RoxEyO4xlKRZpFjQ0yV+Lof7W5NCZcJGTq8dhE0AVpe2Ad7CkfUMbf6NaYH2h3arUrrj7t3
vkyIKyE2Bo0AeRBO1XyZNJs4hNhyeFXO1DJclURuaPyq9C9OUnpS5SnMrZy9+V8gXaF9nN4UglUx
qBUys7StoQqvcRSdQkk6XvZaKQ544UUeyLsA1SHoX1m0DgWsJnljo9u2B8ncCNQsDy/Gh4/JfU1A
gsSWi5lhxgXTsuQtRbck8AnuVw6Mj+YXIL7kf4rRModVTM4BFLkqauNaxQnAwj9YoBsBwqmi4aBX
Yw0BlXykb7K623jAj8H7HGHdj9JSYXi5a0FCUEXSFSHFrAKgcyPHtVx/jI8dAFSRe5RicCZTIqkt
+1C6FtYzUU79VmXv0llCq9YPpeAYvIXpUKUWgTrFyN7s6ZE4b6l5JOPuS2guQjAbZKgNmbUQYUg+
AnxFtFvF0LmLv0U5BAUqIFxyEQCjmUHs7E2XH4uncouOY2UHgHHREe1BHQQeVYI30/Vx3heTlL6R
X3HrFbvJ9/BYwOWM2wc1QuCLElYnqwu1qEcne0P/FxRYlN/2Hv/58EJQXe0as7U6DF+QZ5t9aqyN
87+8embj24IbA05CO+t0jK8wr7IK0D64WelmSeMldr7hV66cVTyoEDRBGhMZFDF0MqSmGedOQd4s
80vJOncYTsq0MZ+lW8bRff/J4Kfhxp+pCwp0QgUZ0qHqwYZ4UKLUDQ+7N2UmRDixNtoIhHkIISUo
Aab0eSL7VQLBXFw86MaDlLVYK9zT0CRhmJO3r3T8NKR7MYQI4GJMxIIVNNVYIBWzvGuGiMTWtch+
tqWn7e79gvEBb0XZHPYCGSdhD/Kyy1HvF5rXQfaTx812VSsKPRteWP1MQjNRdL82r10yHPPkWmbj
xiFalQB8H/ACuPJ10R/L1cScuqnHAjWWm4Amw+g3JKyoAhIauHRQLsVZDQSjlIZofSrXtnUFmWNX
H8zsGG71GVzRBNRuwC/GU/1D5eaaUCaGrpa0s68AfHp6+rmUnquo8fLd5RAqUg+Iy4AgHF0JkN2f
y6mKJE80m9nXKK2ew6di04VZMVEzAYKFjdU4bsZusK/ZPw31Y+doJJ6V+9ZWOamwYMB+c0QtntRI
7yNfI7KVRKrTFWDr0t4S4/n7qSQv2fddZuNfASjWQeIESZTFTZRT2oKnn2lvchf5FrpGd6r/v0lQ
53tBixbYkRhTQGmHdAr/YAIqKiLwoIMrA39GuIxigodWSRUMr0unJI0f9jmrfIEQnOYksHhoYYlE
zU6RSonNQX/T1H+c90j7en91xA1G73SEpsHGBoeJa56gdI5MWdFEZXqJY79S3Ma8aJnfaxvBGUG1
UbaGlyIqg3gQEUBCEXJJS43aUV/HqHx+VJq3tPk6aDvX6UMEvx2wYjbY0wSVy5S+hldmR5ewOdrK
laTB/YUS7B+fggXjBzoP1CVz3Z4fI4LO3aMzRWFQp5Gr6G/qzp6hHwLgcgMmjyQZGBGFCeSEMEml
uhMU/UE+Wt1h//fDZ0VFMgDynMF7/v2KXVmjEhlOkHefXzpjX2uzj49H6huhK96MdoFGHWSNKHJp
OegIhpvhW19svHhWjin48RHA5UcUiqbNvz41pVQb4z66UMMN01+a6amO20QbXv26FHQPh9OKuIb4
Wi8igLymQY4ukfqkoa2g4cXk1G49n1eUgePVEP9Bhh2JY1HltK6qO6RJg7wx3FEDeOZxJ5MB3w48
4IA/hlXCWRLZ+BU7bKcGqdigbT29edjsC7ayUCinQZgVTgdcfDHYWsiJnY2tjLNagq+sd2XnqQLJ
dr8TYIR5YNeBlwJC0cRC2cKhHXLbiNQmcoLpV5ud86+s231uIYDzCWug/AFUQLCukWGTxohsOyDR
CyhtzX1e5cf3A5eDpeLdBfG3+bFVJIowRq7agSUdx09GumFWlzaJbzSq/lE/heiPGOVrht40Jsee
AqY8murLVB732gxsAKhyebN7dKfQhLuN0IiaDhmmoGWfh/Qx3iLyW/v+m/HFZuh9aEm2kmB855yH
3rDTocTq4xeylmCc52UQoss6WDZi0UM4BQhSupr8hJzlmG7Rv67N4VaIcESpURi9CSbNIANHmeTu
jCUt5iBsgTMlJkXD+ymwdE8vUQT21/4tRr4KRcE2CkaQ4Z2f0NGqRzOrpCko6I+Aau/3R1+aOpRN
cZwS53pFuFn4ejwlHC0hzAgU56zQoCHPY/J2X8TK+nOSBRTIIXmISj9BxeRKAm2OXhsB+pC5+VMc
/X1/fP6JNwFWvgEoCeZAJVzOMHWCtc7VbELhQGgFKvl7ak9FMrog2XDRT82VFR/e8Ubce20+/Mja
mBWMt5glG8O25QULZgD76o39U2putTbekiBsedfkWdyjWCuIcFkXtkutt/tLtrwdUEuA4BIsBzjW
Ft3UStshQGy22JLCOJjOsdcTFykbN2I7+b00XELonIflAnID4FCLf8lNZGNEA0DSW0wLKHG8eHQl
uhXAX5xgLgGlBShsw1NokdgdDMkO86RWA1Y+67/V/lnZ2eLxYw4APuJ/3KccKDqfg2R2NrqUK3pQ
5G5XPBb2XiOOHBBWhjeG4+2qxGhrr0h4pobqEJjkQKTnrL3e3+2VFcKo4GvE/baSumd5KukFq8ZA
ztFT+pNOn6R4r++NKaDuAtF0COAYgfkSmVGZ66SKpgC9gB+0wke6/Q8WCZ4rR9lZ6NsmC1ZcTjLb
LkN1DEgBppYq8VJ9r15zfwnJRJgSTq0tJhVzZyjNxtKGQIsKtyCl+wfnCNAioBBhC9FQXCSosNta
cVpjUgO7oOi2dZK2CMqEmAM/qDMBwi40upYzkA2pAcqFXEU7xuyxryIvTf9i6r6s3L+igCsHnplH
BcSGifKEeEGaEy2wzF9m+J7t322uaf9veFUI8A6ZM9kjyTG8W6mpO+W7b23gmECWg+SVquACFBEz
TYYKHlb2U6Ao/7QZdffybfAFApOexWmfUAIDtrK5RqDdpgFGGHkMUC4XVm624RWs6DRPPqC3DWcA
WHR6apohQTAuxffT72bvmu1J20mP9e8MbkTwW+rGdOvUNIeOFlOQWL7+3iiHonmgW1zzi6uOLxMS
ZSq4BfBmFzn1qFKoGp0gRJt8Y/TI3vDYxzbcjC/ElsJRAo92VMHDrI6dc4qUY98+qMNG5Ht9N/6b
hXBD0NYeGekgRUO9s+Ym37WteaxKQJ0ncGvgglwgIENCQbHMrDEwyk+k8wYaJFsX6dpW4LQi/I2Y
KOysYD2y1k7GUdLhJxtu65ZbgIe1GdwOL0ZP7NZ0ig7Dx8zy1d/dpUNxzf2Ljn/hzBPEYUIDVygE
IhC8RHx+YkcKfNGYopYXhU5J5UWP0+CZOxtjfqiFjqp2cCiiu8CiGlO2JLTZTmScKHqUDsN02D8H
hJd4ag4ArAXEO4M3RRElGgPHOqWSP+WfIvsh3FK7tc3g/gbYY+GbARE3XyljCsuY6MkYpP1z/J3V
vhz/wTx4L0DU1iAwDVz8XEJUd3FoN9MU5OG51C92Lrt96klbsD5+7YtbfiNGJA8pUDESSip2gyg+
aD+b6VtJnxTDL1T0pn24vzUr1yt8TYTYbaS3+AmbT6mxk95hIV56hnSBLSnGY9U8I8plbgVVVjSR
x9IQBkRTdwTUBE2ksjJmo8XkoJzewulo9I/3J7I6PpIe/BRD4UVHpCqjQumGWgmo4w2jW2+l97fG
F75fbqaIMC1XAtVJvQy1sfXuNz0S1xxUi4A7MoI4wPOtkNtYLfJRkwM5zlzVn5ydSEuu5UDtcJ5a
IPPRulQ4vpVN+6JAuiWwP42p5qLV24a3uWKrOFMtclzwc5ZMr4xkMpF42GAqXZTNmV8l54Daxvsb
vaLmKD1CUB+RRJ4eEu4lzSK21ViIHXQ1nGYVjI267HbxVivZtf2GS4v4BOhxwV4reGtqFupWOFEo
odZ6jkM9sjdKh93AC5KHGFECD8TOfLubSDeIXJlwRUBLZzynwxZ8fn0G/wkQTqxmTohUtdoU6PXR
7J/a3/v3gcP/0T4WaX5Ex+ffPzS91Y6hMgXpX6P8ZGtBuLM118d5/Wi9jhpVRHREP8qx+nhKHTbh
bfF3RVwDFHj3p7BcIQ0cBMCNcrZuYDoFjStBrGcoyWieS+UpeU7C3Ts8H1543oEz2FQmguHJi116
TuLd//qlIqD0ktem8swHsteCOlsk1Uu5MIyzUqND4NFKHprd6Ruwut2IEKG1Gg0bElcQ4RxZdtxb
m4UN5kBLVJDCywSXnhgkUMqIaDV0/ax0x+pgRBt329IcwY7y8nOIgMEQSWStCGhXJVLsszJcGS60
2qCoUnnQt9yClWPEiUrg2gAowvMfc02gaRLVktLZ50T+0T0T+/vefeZBIPT/5fVIPM04Hz7KlbaT
iqk4d6UrG51rUc1tNnJQyymAa4WTZQH7xa8JUZnL0dAzrczPY+KVlzHx70+Bf+Lco5kPz8XfPLtS
pe3j3sDwofHXlByk9uXQh5e6PaXtSdkJpMapQhbN4mQWCODAmxVcGpAhWqndlvRcqT6VTmW5cayW
a8XRx/wxgaJ65OAFqxHrlUrztqbn9u8ud3dSZn58PRwkrtOAcS5ymk6W13U6ZfQ8uFI/uinqL+/v
xdLjQ50lCG3w7lqLjsdgBMhByK6cx7Lx2thtHOaX0YGiVap8uC9qZaUgiqNR8Tuf2XzbKYI3dNJ0
5ayZj7l5UXYCXviIcJV4BBMpckCohFM7OYk01SjOOKtozi2r6PW61ZRwaWNxjj68MrjHCKEJuhfS
kWpNqGln3ThO1dM4HcfkuHuRIAI+K3QcVlzMF00JFjCnpnZOu1MZ++NWaH9lCvzuxB7AlC8hBEYW
FSpavQ/nqXmUnGOkvWhbQcClof1gdAElIXwlBIgEXymb0kiRCUSgVC+EP/ZgTZ7T71c7Thvz/4UI
aq0aqOQdUDJ5lhywf7npVhHMcp2QrDPRlRgV3MAIi9GzcZomIwtVdpYUX6n8MT8OW3WAS9XDKUTG
l2MJV6oLDB3FIz3oLc9Q7C7zSOEhgoPWFGxn4RkUA+3okHzkRN2I/Iq+pazEid4pNTuHeglY5Ldi
iyx/adBxJcEzxrsRUHbAeOaabduSkmVZCwFfwi9K4dnjCR0PiaeRU9PvdqNQ4gvqErji4Ltc9DTi
VFHSZGXqGc3p0voUOxuX0/L08hJiZBPA9gJiP9GKVH1WlBaM+rmnL2l6BEZPocfx514t50JwuLBk
vIuVsGCq1MUmKWL1HKt+rblsv5Zz/mMwjqGiEYwZInMq2j5FE4H+n0cZHNrPhepbW1ikFQW5FSFq
OY3kkhqgXD5nSEJGXqICkLRxN22JEFZpBGyOOAVEaMNz9qNLH5utBllLCbiKDDj8SEvBsIsebceS
qSxqpwzY9MPMH8uy2+a52pIhzALc+ENuqFIZEOlTTh50VGBr3+4fJ+5Szh0qHFhg9DnhB1xC8V7q
WJckUWLFwVj4pR10FJ16PAYXl17G6Mt9Wctb3EIGEgkemBQ4JmKISO9iRvWmS4JWe7wa4W6zjjbn
nMkHgEtAucQa2aRiaqwbYRIYcNIHz7G+3//6lc2YjS94a3KpDQh5YPyoeJTTh0o+JeVuA8WngG5r
iNzwYnu+gDferW1IuP0SOQlks/fH0vbGX/fnsLYDwIaBiwhQQ4BK+BxvBKjhqBDcTHEQPo1/5fv9
ZV5Q99/o3D7eji63ZQIkehxoku5+ruotpV7eevPxhR1op2LsFQdfnzCejT+o5Y9Mfu+i8/4bfC6I
K83NRCadFHbFBZ176Zd9lPL3/20bBGcwlYiVpDrGJ5pbd94W5/LKSeV9flA7CZcV8TNhl5WQyHXt
OFEgRb7006anzQfxyjlC8RMsB17FXJ0Fw5QVdislU5MHihF9KbRHBTHm3UvE4+8oJ8a7CyUNwlnS
NKmXEr2MgjB5ip6cYUPTlksEXxz5coSqkYFESme+w8CENzLK6NpAMg4KWs90NAOr/WHvHOZChFWy
Y6vBLZS3gZO/dOonthG2WW4Cf098wKqBxUSKcD6HNivCEug8FsjTJ8V4IjuJbOH7YXx4APABEJLA
Ys3HB+ycaqwBA2+WP0yvylYGdfXz8dnwM2AyFpjYPJeN2kQgP0ibi+OFO4uUP76eU+kA2mHxX8KT
rjetWJFTmQVGfo7fh5287Ivh+exuTEQ8GkrKnIkFYe6n7XtG9yI7sfjIpAAbiZsAAQhhc3UC3sZ2
MlmQ6Z2bHw2gVO8fzjUNuBHgCBpgd1ZpRbnOgtL0U9VX7ZPenO6LWNvhWxHC+ZesKJGHQWOB3iYH
lUp+9ft/E6DONwGuRBJnNebQWj+Nn6H2J8OjWQTHKCAbJOJ2QD7YSpMxsCB6UNTMZfYW2crqAiHg
h+ASD6OIxRdmD8RNzaACcvg5eZKrfYWqH2eUs4BbaOQENJssbLEDTH6jEIcFzkMChlQ27Q97w2vE
4AAEoYAExnS+/nIdq2xsxxo+8KOVvtn1RjBx5YyCzJynYBU42nAd5+NTu+xak7U0qOihkvzSemiz
w+4jxBsGoc6J3wMLjyjO64aAopMGOkEE61mp/r4//vJNiEwZB8sD5QITLXZSbRE17iNFqwJdP8qm
W5gviXNSko3qkbWFwoUPaiObMxCKj8IKTUiLuu6roGFeWz3m0yHcn9nHRADDAxUAT+yLWZowlXN5
sh1MZHQrxcu2qrbXFgpPZh1ARVQuwLuY77XT4OEcop4n0OJ30Pt6BO+Q1PC1ZrcLjOpLA2RliFDz
cysYbrUaBrsfKA3CVnJBPb6Vc1/RaWQusRNgWcOjSqyUzApZR+/cdAy676rynGyxTK0OD+yXyi9l
0OMLJo/TZYLKrRyD/CU2f1j6t/vHdXV4GCNOzYjKc5Epa0B2xUZTkCEAF50nAcFBt5z4VQl4ouGR
g7sZrcTn+xxHsoIQhtYFuoYsRFW5W1GYNQGArCEhCuIQXoI+FxCpVZwxU2JAxzXji1PuRjMBAwna
R/QC44xM4vnRQqNKdWqzYKoOJD32kq+z4/5NAAAS8DUEeLjtE2ZAxyIc5akLKDqgHyr8tn985LEQ
8Tbw5scpnY+flXmPdygbAl29mMbrTkJ5fu2gIBJuI29RAD0TboWuoWSsG6kLotb0f0rNHziO6I8G
VCXnw+eZh/nnlxXLo2lKeyBN3rvsQY033JYVY4rxecYPRxQZReEAJaEyyDZ1umBkL2rzrCVnRi/7
d+BGhKgEUtw0zphBBHFSV48L1954G6xYU41zTvNybWCOxSheOUqKNLQmEHHh0S4+j+rnnj3ID/dn
sbZQqKhGqBNhl2VReJSZbBhaNgZMvaA1G01Ozf6gDjK7IGNAXgM0pXhpzvdaacYaVc90DKTki+Sx
4Xp/Bnwr59EvICd4OMrhDX8RNpoPPzDa2+agTkHdHGnjgTMkVF4y2CTmFtlLL/v3xa2YJh2MQwiz
wT6Bk1AIYGgUedlCD+GvNp1ngPA42YJqrGyJDqsHTAuYN5bI19jRkJKzYJ0iyfZq9VMufZabcv80
AI/j5Ta8Dc+iVrXXKMwjzToQsr/nbtl9371Ks+GFTUkHYqVWnqDzCwBx9FTmf2CgQNwCWmvYKaBO
xKKhZugGIymdNgAmLj0qO6kGuP2bDc918+ZpaKWjltQVho9Q0iGfO2MnZe9CgHCM8spMrCoP2yCZ
bHf8a9psYbNyihDZxoMEcVpYWLEYWdbhE/dD3Adm7A22m5Lndtjv2n9w1eNxi2SGIcaoRjSZ68fM
7IKmSk4EiYypP5R/8IAz8HiAigNftHw/jEliJUYSDUGNUliXkA0ju6LOs+GFiy5q9XycHKkPlMgv
ifcnaoYYFUAnnDdkAdfIO4AcezXDNd1WvoKfjUtobZd5aSHoebipED1uKy4nRDmNIQBkukVT0MKb
tP2eBp6evHIeuBwerZqrQhcPYWb10xAAJuAe8I7cPz4IN3AxAG8MZ1h8lHR2pLPObIdAHTyG6sV4
45SuXKO88JI/bS00orCE78eLcRpoGPbQNO+n/E47t9pqSL5yiJDLRfcJTs2MimThEIG4pZOBOO6D
Nj9OxWln+x3YCrwT4IohzskRWKK7mjmSFg7c3e6T37LiDsb+oP9cgLBEBWtbAyBj+POXUX2Oh8e9
lwGGR2E+fz9z9k1heYiiDBrN4OxZfehO+jfV2NjipRbMBQjeJOtQABsCvBzozXHoDk16HtQNh3K5
xVwEai8/YCbojjPXgj6Ja7ttbARS68+RdDY2ruOVGSAWizASAPGc9ExYoqYB3Z3RUBYUcnmwiuQk
42cYi8PunQA6EBVg8IqhEmKxojPSBNT3Shu0Z3NwDqq8/9kDhqEbAcIytakqEz3XIAAsur0durG2
sdcrGwEvErRhSClA08RiWD20aRw6qX0uzMotC83L5Y1AzJoEgPdwVkFAh6ywsBda4vSyBD5xDszg
qchuI2+xNb5wWi2pDA2nS52zPnpt7tNvu/cY/tB/n6/NT2oiW10/thi+r7yhICAMm3ZbbJDPWwBq
cvQCehTyCd44R3XUgiEWVf/nBu0G0HfMZVvNwFeX6EaCYJCaZiz7WoWEmFymr9YWVciKtqEfEU+X
4+bk7/P5BNpMbUbHyJzzlB+jFO39HpP9txp4Q3k2nhcGg8tDOERDnGaUIqR4BobfNeTSdb7u32aO
GwISVOHNwAUP1dFK3BUstM69Vw5vbbTxqlremlifm+EFRa6MfjLUDsOTMUFroIfYOFb1Y2bvP0oo
9wJsCPSkWCcRlZtEmpb3ehGe5dJTk88Ged+9SrPxBWVAr3pZYQCRnCfNc+qjtt99hMPDa3Y/8LgL
JI9OJqnupyY8W8Nr6hbp5f7nrxzU2fCCqUgjPHJIh+GBpGPMtSd/ixZpRdNmEoQFytHBRZ8YJNSe
zQ65crw/gdXhLSQY0J+Hx2GEd2CHh3RKrDY8F4bsPurZ/kIilJCBIQQNaJBlW5iiQS+kRGN9ePbN
gnk2uGb2f//t+IKlGKvYkGO7C88peCSjZ236A0uHqgZOWwRuE+A9hUAVcjJS1oHh5kykdzt+38Ja
rx2gm+EXPJJUp2GfwQwpw3Nu/IyMn6q0cSGvWApOFQHWpQ8MsTgD1ZTKUVewRFp7MA/dQz49j9bf
+7fhRoY4jUaPIyOy+DaEf4XsEE3jH9gh3PcIpILkDFWoQoyqDiMGeC8uHBRiw4V3q2mrg8GKJhgo
6wdB/geVkJiILFlmRw3pzDP7ZKtXg/11f4VWdgF8F8BEgl4L+TYxjRcRdMdI2tg6dwN5ivWH+LNT
HqNiJ/M5f4qg1BHPWW6vl+9NpDr1hpUQw5RTdGDsdH8WK8d1Nrxw60zULNOwwfDS2XS+2q7df70v
gA8wDxbiJQt4FrcVIAYRYYu1o6HVSmNLZzXJ3TCw2zPcu751kd3ef6KQLETkHy8e+BliZZpk9llO
dfBQjHrtRq2XORs7vrJWnC+H2w14YgBhzJ0Y5uRWUuqFc45y33BcMh6UcWM7Vs7sTAQ/dDeOnkVq
1UgqAk/1EpunPj3e34yV4REZQUwBYHQkPEU/MimnAdYdl0P7nYL2HKd1Yw9WlshBzp+ntVHYtQhQ
RfBhKrklcQDKJV16QHdiSdvwk9bmgPAICpYQYQBjnmC/uz7tSf9/pF3Xjty6sv0iAsrhVeo0sbvH
2S+C97a3JFKByuHr7+Ic3LNblNCC5sAY+2Fglsgii8WqVat0HRinx9E+NNlp+xK9NzQCugAoKvld
WKh91XduGl0656n3qfbwgeGBzBLoAgFFl7xUhKfi3mjK6GLbf/qaeu7n++MvKQDj/nd8ybvIM2DM
ihTjcwNPHT9N/Goj0bOwSEhnYuHhBCMMLNOn2cOohF01Bucq03wzOeXZ2i5aUvGtBOkUkKA3A47w
zrltLu2wp86KTVobXzJ6dclolFgYX/mT0p3ZfmAL3X6+5IINigUcdYnhswDPBN/g2+9/6ACuHfII
CJDIrAqdCfCxPioB6m4eYy3zkvohN2u/t1ee5WKZJdONjAh4vAStIB4L0jIVjZJRCiqkc9t6xng9
+K328/5unSkCKW3RrAIGA1CeWc6WOHgXVupIzkni56PH2VZNSONLFtsY4KPGJsYnn/qn/HL/42dH
TUCmkfQH3h/hcjyoprZaH2IndZhBzo5KjmH/YLIjCqVWLoQ1IWIFby4EErcjVwqTnLnzZWCo3n9N
+VaTJOaB7pW4PEW8X07sGDrePLZRwgE49ubXTF3R8eIMUGCFqkYkPGd5rwjOKkrry/BisGOAfhva
PuT7+5qYbVS0pQD1ANjacCPAKZPsRVjrSlQZtXmmqr6r1EOU+1ZKfXWtYd/CVPCqEqgktPsUSI+p
MpLGcPO+REWr6Zxy9SnPDs5av8SFqUxESLaDA1aXJjlEENXTAXLuHyN0Efu9eb2QqALtxDt/F3Qy
nQcdOWNdjIpZh6Ev04kWfs48l28uihGFb4I/DQTrInAoHZAUhWkl60rnbOef2/JII9+NViJ7S8t1
K0I6Hk1a5bYacgcVK9/y5FQ0rqcox05f2WALdsoAvgpBXAAnwAonz8RsKB2a0DlHfonaIRcMEfc1
srSzQMYMqi2UYuDtLn5/c8zToKkN8Kc45yLxDLaj7KSsUcItLdWtCOmQ6C4YHw0holKvLPRsxQ/o
c/j9/jwWFwopJTCBgH9pZkvMhA7GSBX7XJpvJLjQD+jBtQBDQ14Dp10GWuWD7uQIagXnCM2BFJ/z
rTAlMAoixooyN1EjOKuGsTPmlG4VW6ixOirIsNI9WSNKWdD0RISkhrZowNs/QESTH5xM87SQeNlm
DwSHG00+AJcQtNjAi023U2IHuapHMb24SL09lnTFMVjQsqCgVXGwUdsPxpHp8K3GBwBxTHpJHd/a
WZvdP5H4AX8+uhuixGr2SklVElnRoMaXKvTLCFGyw+ZNOhlfOmy9yusKzerii/2NGoeebL9P8dY1
8dACIlP4yNPV0VIwi7hjFV/6w2B8UpS37V8PFJ2OimVsUgiZDh/Y+qC0vUsvhvtqok/Jmte3sEGB
XwBLDepg4Js50ucTB0hApmr00vCLHhxbfom77U4NTAQY9HGOwa4l05IbUVQbGscUWPy9NvYUneqV
b5tXSdRh4CzDMRNI9Okq2aMdlNpY0Utp7EevM1YMkdjhE9cY2bDb4aULIYjaqu7Cml6q0XOCnzw+
RPwQBCvWdE2KdE/HA3oMuEFBLyN5NDmaiX7OKyyV/5GlQq8yLNRCWZJb5iTMI5Ve7GCnD3uymWbz
fa3+HV9aqzqK8IiwFXrRoOfdUO4+8PnAMRjAAwjXSTrNSAio1Vi0OA/kz9B64+aEhvh8HAekGvBe
x5mY7iSuRWbopikDh76nm9fMWHlGLBhT4U6i7RlCSnhtSd+f5mOUjcxlF+OIivGRrZTELO0hEWQV
zU+gXrlUlVdR4fahllxK85eR+93B1Q7WWmt6VYQt5PMAx1t090I0FGmH6SIlrAu0YoAUEXsrP/V0
Z9GnJNwp1Y7Ak+3q0RuIX+tr9TiLiwe8OGS6Iv0nhVOAoUHLr26E3Oo5+NyV2005+PoBmkXIQzBB
S7pB4yELnde75EJDwPYOcfzX5r0LplBgKKF4fKu8t4bQrEdHj+NL0LwZP4piaykL4PS3w0urw9iQ
ddTF8BH3qBHvor7ZfvgECTOgVriLcPqks81LK+5UlcaXooCVJZ+VzWwvmAIqDnCbAlkHqitpY2VV
ktZjbUSiRqPy6zXE78L+mQwvfn/jd9vW0IfooITiWGenwtVY0a/YH9KxwC2NAhaRbkJVmjR8Hg2p
WXUoWUX32KE+to3mudT2tm8igEqxOEjM4cElCbFjUG/XBRMF4v9E3S5UVizI0iTQqUfEW3Gdzoon
OvDOVgl1sEbZPk92br5HpcwHpnAjQtJylKVjUicQ4Rb7EC2Bdh8ZXrCYwUQIv2yq5SzvQR5dUnpJ
rAdmH8nK8Asm1kVm47/DS1bCDjW1LNUIvka4j+NTwV/cAgyIhw9MApljFA8DCzIr9aFhHFt2n9ML
AVApYHRXrwW0xEaRdyuwDf+VIOZ5cxhUomcpb9BEx8651/0o082VbzjMtwKk+Ik1lGDcJoxe0Ncj
O7VrCIrl7wdAXLAs4tBJw7u0tvSwIvGF2CcLqL3NjG/i84HQEJcK0kBy14HEjA1CExcApabzAuJF
vRdt544RQkD6hgp0APdwc0+VECdJWQ0h1oh2B8X1hmz7lTYZXyzijZLLeDTyIcBZYF+B77U3Y1fF
5wOCY7039prB6qrIruOySullYN+M+jjUH7EUN+NLF04Px57VhOPzRz9sr5jHB07ZzfjS8mt9xS0n
gsvtdGg/vP/IfYP6OXFn4nmLO3O6+mHIuzBz4KwO3elHvZmjCYt/O7q0OHpWlG0b9Dhf3/Vhp691
Z166CG6Hl9bGGAgvQzZQFBsesmo3ZAAg/Li//EumFJ48Wj8jviO4+afrA4b2tOsKYABdZnj8s/3U
pH5fDis3pgiiyoYO4HZYCEHJNUtssFzp6xpkEpcgRIGy+Vrbp4iduvyNuy6I4TcXLAu13IiTYrql
VfYDMk70osZfLOqp9dv9RVvSC+IlAhMC+kNEdqeLFpOyM+u2ii7M2rXFcaTHZu2KWxEhVxQpHCxz
tS3SitkPNf9ahX/37u/7s1iy3oKGBvW+AO/N+nBlnFAzHfDOAqQYr2pWbg8Vo7zn3/Elw5cABx/o
Jsav3E80ADv1P4ryt8VWIohrsxALeWNekR9wwjrKGKi8z8OzWf+Pk5CuODLw1tZqTKJv/I55efBm
DsdVV2PpFN4s1ftr72YSqh2PdUITdgm4P/S7MDqF40ENP3ATIX+JmDoiTaKn/HSposTWSKfl7KKb
R+OcGivDi6WQD/nt8JKpTSu3LDQbw6f5L2oe2J+S7QP1GEc/tu5bcEC909ci4IoEmnT6osFN0nZE
+ITlQLV4rtKuWKu5NkAVg1IEIE9RWwnPYLpO2LW9HTl1cok1uGXx96rel8pjn6yx1s3POFwOEHNZ
ItABD1M6IIbN604RRFMgkfZy1BhvJhcBU/GtAOlsdMaQ6XkGAWj27lkJau4346TxEjVFhzpEjtEC
T14qqjptPUZpenka+Jey+7xZ0/DKkM5CMhycXHLdI8ms0iydKLmwk/kar2XL5pYD+R9UF+Oxi/JK
UL1N1dxrbtoXYcwvBJ1W+jen3h4rmQqQrqG87ezOqiHAobuq3PXN/v7yLOzTyQSkg5CR3lZGjvEz
/r03H7vUR/0bNT9tlwK8nejKiaQiAuzTZYppX4M/jhYXWHF+avWHMjwxfrovZEkXcM6Q1xfl/DNm
al6qgeqiXPBi/l24Xw3ty/3hxTdOTROqA2+GlzTRdLGS96rFLzxp/bzy02bnBGsNwJfmIGDeqHAB
KB5Y4OlCpbwwTRozfsnZ00UjKymgpSncji42w80VkVpjYpkMo9fmYxlzdNrjXtmtAF0WpoB4Bj4e
T3ZRzSzdECYZAttGivdiKFeeXdbICNeGl24Ignpa9A7D8AEUzS9r521hieAtv7PkC6CUnDQuqiyr
Q7CiXVifer0OarozSbefBuFYqgDyi2aTcjWiQ6yMJQBYXjT+PI5vJGuOcZOflK5auYSW1upWkKRv
O6UOQTkVUBx+zGov69duuYXVAmwN5ARANSEUrkvKaMGKjF6CA9A02g/FPoDs0FiLxi0YKCR3EWtF
FBx2XKYoyJFiZxkPyJmxb6X54gb7Kjpmax1jFlYK1ycsuICJoOJFuq4ZDWmlo0fWpbH89Ee/1mVK
2AbJdkyGl451ZSrMdUvAaZAJAu1yfiTxNyXyGr4P/PtWanEiqH7E6ROPMTm2q9s56ZNS4JvKg878
hK+YkMXxoWx0PNREq2vpwtN7R23MDpH18m+lP8Z8t/3zBd4YTSoQmQMyaGqhAtusyiarwTyZPw3l
aa170tLXI/UNDD5KXNErVRoeCEg1T2xQgLb14x+qrDivy6MDYwRabcSz5KSQE3K9UnuEvQdrV7Uv
ZC1uv3TaAG/47/jS2mfogVuAPCpC76fPBxJ9s7YHpUUWCBSBqIxD2NWVtmmXuVy3A6w+zJf32kRr
GIG5dy/GR0kZdo4o4JScDSVVEiMuRJK9frTaF0fd6YYXuLv49/ZdBEEoBEa0BlZWKOrmniN6pJd9
gXnwZ9Y6XtxsrmSGhsHkhx8RNAPh2FRA7rbpwNUeQcUy2jso56DGyjleMnuiDSs8GWFa5RxZWKlO
5dRDeHFVX7dTr/UY0Nmr7NpixWXDBG5LBCHghKNYUZoIB4+61o81xKAnjH4yu4OhPif0YjXAoPhB
+QHrcStO3gBWEdHIrsKLnvg82ZHN7YCgF/h/CLYDLY8MnTQ+2lr0HbNx4eXWj7p9G4zT9o2FkAOc
S3DmINQrLZelxSbNzSK6gBTeUZ6GdnuwHQ8JlNaoWCVBTS1dqE3PbY5myzCv9WlkD/bD5u/HaQAj
C5DsINCXeTRT1QCKBhijC3FOYXRceysuXHO4cnA5ADeKWLJMRDkwnXe4lsKLmp2TArT8+1Dduexz
0R27tc5lC7YEsmDFkeEF9k4mE+g1ErHINcPLiE6v9JCwF4WfjLP9Ac9gIkfyDEijhkYgfCjdvY7c
5+lf91WyNg/JViWxngviGWg83tvaqbT8KvPbP+52gBP2FHat4P8RuG1pHmYGjiR0ZgAfMkXTUZN7
azWGSxOBeybwKKjAQGvCqU1Eh6mKtFUSXXLP7p9i98kodjT/tvK6WNpioKwC+BxvbsH8O5XCO9fo
RgWVHq31O7b3YerrbOdmnpb4/RrbwMJ9DouIZwDKaxBgkTFhDSqT3KYOkcYmj2TvOCuHceE6t1EI
AEsF8hkcSEkjhVYX5WAZ4cVGs+qo9kLN17fjVISjI0hV0H0FXVykGz10rTZMUmS/clXzQ4/Z6so9
tbBGEwHSE8NF0NFsFSe+dKbih/0ubz+gBUgAjQH4Em0FkPepxkceBiQPjfhS0swjSub9vn8Al2aA
bQt3DWnmOXw0gcF0wyQDGiIOvXw49spmEiYXcX6B1YdDItrMSkoAgNjKiYAu6vapAn/OGhPW0gzg
KuPmE0gChGanK2RlRdhyYqbIT9XHLiKnaDuEVyA7/5WgTSXYPW/GxoaEJPcq5akxjtt1AGAwntvA
7YCtWlohDs7ZVHeCFCwSmleQXbLmES6cNdwVCFqDIO6dxXU6gSZpM9MMbIRj+XNQuvtUDw9Otd27
QaUh3vSirAGsBtKBHllvpkHgsIuaHgzXW+UNXdAzhhY0BoCEIeAr6Vlv9LFFSDm59O1hvKrtdns0
GV6Iv/GaCxV1sbkSJxdSfWq4h85x42Y2BtGORDC4IFUEV03OpLIehXS14yYXlA9zb7VB+4LTPBle
2qaRUdelhq7dl4Ke4mSnOC8VCurWHpELewnsLaKLHypjcAeJi/BmnUSlfa3XGrvwaKckD12JCoYP
7CRRgIFHJHpfgw94KkIBW7jRqTYDFDy2n8NkJSG1tJHgp6HmU5Bu42qYDk8c2iDIiMqkgjde/8qA
SL5/npcUIYB9gnEA+CO5MqI13MwoeZJe4vbZGPaZeWyj73BtPiAF1yesHqjb0AR0Og1VCUaN0wC7
aUBpxNcR9CEjqbzK+PIRObir0a8OSCqZmzmJBuSkQjO5uP0nvX8LdU8pfY2tzGYBjomrAbWxSOaI
Qgn5mqgSleQd0DyXpjzEhQesxIjCKOcYM9TYea12TaxT/YEQITLqSL6IZnMg85O2AhpeNp0+5sCh
EZ8dc21/f+mWdhqCqQCN4zmOrkqSyXITI6w0Cw9lUIx4KX8pqu0vMtEFG4BPkdtBQnu6B+q87qmj
A0enZU9p+83eTDcNi4WVgXOAu3vOH+O0wxj2rgiJtA8NOKfyY7od3AMRuPNgN6B2BCymU2hJQk0n
5oh5NTtcG2RzjwwxhX/Hl7HWeR+0ij2m8UWtOm8ITmP9pm+mRoMMIA1FHb8IVriSGiwtSsBtATWY
bnziXjRGH9AzDh8QGeBUsGbME7rW0sbQgFklNSqITka74oEsvCtEabcDL+S9rlKyJYh7aSSoi/jS
js/pV7QrbitP0fel82zZh+1nAq8w0GajvaYFx3+q7xDR/7argMgxS+b3SEkGxcpklk4duPCxleDW
AmUqOSIdb6jaGqJWJnuoXzn9H4eX1sotCY1jMTxJfw7xr2DNX166YHGzimwwSlBhmqYL1ClZojdq
iTPn7GLTT1s/WpvCXATWXvAeAxKIHmZyCibUArMbGpi9MXgsyENmeX23Ys+FGzANrUEE0trANALe
Azbx6SyykPK25Q1eRtYT1/w6R8fIY2TtzO3ovYkg+WU/6JESAUWG823uO+dr0f++v18X1+rficj3
Uji4TgZyIpxt6xQB3wiCAn13X4TQ6GytUPyG+kMQB874rXpaG62TJTH8Qu537i++Vh+1KABHAuyQ
YGGdRYuioEUOvQeKgTY+yb3AWTkSi2t0M77ksBGlpgNAJPGlcfywe0NmcntkEJVp8AaxZfEUxjNg
up2qKMXaDTZmEFv7PNhxVGlsV4KImYNwXNS0yqkjHid1WoBJ6/LZHb9Q++v90cUNIKsYthtoGNhY
0MlLxyGwWx6F9Yj6QC8np6HzbdPv154wS2pGvS/e8eD3MdFqcbpIOXwZs8/66FKo3+unZvh9fw5L
wyNJiJQnXHK4adIcmsFpiyJAqCDPdmhVs1bTtbSJAKRD9ScAjvA2pEs07xNSgFgJhAHkVDDqOehr
2m1mMkNRxq0QYbZuXi+DXcYsSCEEFazOoV97HC0tEQCagKMD2Sh64E2H5wnIFeraQrus4Rs8yuDL
fQ3Mr2kNRbL/HV4OBiVqZJhjhOGH+LHoHwPzYJuHlu/1+O8sXgk1LqkDeU6AMQSwG2qfTiXSFJCC
BagjKu2/DeOn2/wx17r6LN0RtyIkZYR6MOZdOSSo9XlJEjCnHOweLppfkc0vPkQm4ODj7OGxBJdg
Ohc1IVpEzQhEFPqBtrs18uC51jE8YFBgi8JlN3M4eDLow2Am42sJlqVc/UcPPt3X+6IAlJ+K9lmi
h6oUBOTAv5uc0fE1733LfYvIdiAXKu2Q0UE8VhTdyeZ1KFxu5U4Tn8HC6xGw8EVr3UDmusaw6ESI
IBdSL2BYmKpAC0LO8mGMzlq3A0kxM/cjaGzQrXotTbywVoLOSbSsA7oEjcGmglRn0LuwGfRXnoBq
Js0fm82+OBhm4BADQIkQCI7GVIBWZIyFQ2i/Zs+qec6SldKlpe+/HV46d2lH+rjSifVat49Jcsr6
Fcdsfq6nny+bWfR7Ue0Rn6/xQ9b+Ju4/1eYOQpAgCFMRO8ZNClrw6QoFVgsg7sisV9t+Yw9lubJC
0gxAy4LIE+LhCKHhsYXCounwRW7Xo2bV3SvannvgDNv1Y7g3zN+bzty7FDR+ha8hSOXBmjOVYmhK
rVcW716N2PbGr0GlrUSJlqZxK0A6EdZQNEarQYDyNQLkxkDuea3/i3ToZnOQtioivkOSjBARnhQQ
j5Lf/hggyv/X/ZWSfJv/SEGGyMXLF+9gOa2aKbUT5A2kjK1H3GPv1dbBWlutdxt340G9S0EqB1EO
8PEg1CFp3aqdsmBq2r5m1alyDjHqcttTF0WenTwx89i7X4eNbIwzkeI6vnEWYsJTrod5+zq86Pm+
20jbNhtechY6o6GF5rD2tQqv9XhmG436+/gI1Yr4FlABqHGafj4H74gaNWnzyp3ai/iu0TeGz/4j
QdyrwqWC9qUtPDJ7AByBNa+Vlzg2WMPINmP1HwEioYqrFdefjCmqu6BKNVtpX1PtMWgfmHuos+P9
3SvZ25kIyVg1JbBMtFHb17p6bIfTRm5YDA/YHkKLuCnguc1guX1GYjWr+/6V1480PjjjYevnA6AO
IwiUPbLauikrGZgJFyd8eA1/cf3kbKzgFJ+PLm0ABoJne6Hau9GQ/E+Gpnottecgfo5Xvn5uoBDm
ACZKVN4h+GtJBqoYzLbmSVe9jtEutn3sn8r0w+qF1tvKysU8EN4VAEfUfMOkS1pu3TIGrqQsXoNr
bb44aykF8d+nxgkdPN/jsJgDChGkgzBkTaeNtCheY7Lviqe2/VXZntntt+oaTgcOGirL4XbMeEmT
fuwKkiXKK1d3xpdW3XwSRLIX0EOYDJw32QkkRoOm9klqvQzO99L5Hu62fj0oTgV3CtI6iLfL6KQ0
y9UOvYTMF4O4P9U8/xa1K+sz1wIKynAGUKsIsplZWCvWKqd1mmF4SUewzp7b9IHqT0a94n7MDQak
IAuJSwgiFPlhVNhtwUMnG15ocUU94dpFtzQJoHrgWyJjDniE9IjXqZbafaj3L2r/ydEOWemBJLHb
blgRI7iRIm1YUkRsyBWtf1HyfyhYo/InZY3OZu7fTEVIZ7vXnN5kGkQwF9AIkYsk3cq7bm4+hAgU
zSAE+O4XTG+4mhmBWqcQYVfcs9iuiX4VtV+VHsrN72/eBa3gaSfA0ch8AiwhvuTGFUjyvDQaDtRm
CIaQCs3oDEjJotIP+jXGvoVJ4YjD48QO0FCbJYlq1CTSTXC6vkSBFyAMEu6c9jrQc5sd7s9pQUET
QZL/AVYy0671scdxOeXkD4rAoo09FGB2BU/M/88F7vp02YCVbkG9jrnEgz/Sz7w4FGvH8f4sEPWa
iuDgtO45gMcvLN2P7TEnP5U16z478aqBVDEomRD4wgtWVn7TmmNnFRY9D+mTfeDjyi5eGB4jo+0Q
Kl6Q5JFB5YTZUaMTB4/v5EdgfV0jj58tkIBMIOKIyiNQAeGWnS6QMuiJ0yhxflauVe+jBC9co2he
lIBjgeAgXmWIP04llDQM9EgN83PfH7LfffPHcq4btyr8fuA+wGIAQNo8T8tMi+CFVpNznDxS51EL
vmwlMYCTMxEhF3MkcJRNo+wEr+uhyw5sLcE9syAYH7hv2CkEoGBKpEViZWIM1aCg10d4Hh8+B0/6
2rt4to+EBKCUsFNF7bYML+FJ3LA2AVO29tPhXra/r4K10SVHs9TdMSc5RrfyxNcogjfNyjmYGT58
v4CyCg8K4SiZJbtO9Q63N+j11fScdw8pKrT6Z97ttDWk0my/CkEIYwtmFfgLciwKNOK1Zie9ex5G
H+QkyOeQjXjT990koLlI4yEQjOtpeiTQ+ZYRXQncMy8VT3P2cVNsfRoBSmcgtYZqHcwBzb+mEkiT
EBpWrXkOi3/acBfWO7f4s1nlExGyaeVJrfcuRJjPlZN4cb+RQlSsEjALuBZQ44Swtlw/GqRj6DTE
NM+4gcJ2V5qeaW295ATi0EKraTRugL8me+Zmx7SkD9CixnS8XGn9wkbj7LVW0AsbSlCvwzEHlwEi
zNLZrpVMbxFudKALnyi+EXvG23ZVwIDDN0dEU5CWTbWtBLXS2sEIklJ0y2oP9Vph+4J1AjJa8JMC
Q4njJ+3XsRiCQU1M+1w4fouYSv2aFztt7TW5cMJF/1W0rhZBgxnVql1FBEmezDk3X/OR7yzLtwsQ
1GU7+pHluhEkpnvjrlFuWm3Tpc55NHxEPXpnuzGcTERSR1RaVRvXGP97M+TeEObefXUvbSigfcE3
CRY8GEPp5KkGOvmFTDRWqnZK+hZ+r7MPrJB4iyG3I5qky25TVTQVbhHVPldtdhr1+uBau/tzWLgw
BAk7CDOF1wSjPtWBxqJYS5nrnHmYH/TqVxA6K6u0KOG9TBXvVXQbkSS4lTWEqglOaEAAPFJ6IyDM
H5jDjQRtOgekXOykDDvMIfWr2Cs+YJxwnsUVAedy1vgzAvqMpcHonJny0Ld/yvikbQTDvJtYUQ8J
O4u4OfqMT2dgWXVDTRN3HRkOinEZ1jyz93THJPQBAyvIkwH1AOZmRv6kcFDTalHlnrPUL1W/Axm0
8VAMPjM+ITRf/FDyA9e9OvYVbT9uDutAOKSjElNDDAz/TGcXRUFQa5RY56h/qr7o9TZmlPfFux1e
Ur8SJOVIIwxvFMw7mPhr6/Z6zyIJgm4FJ1G26uVg1oNto90P86j5oG2s18LnY3i0u8ICocv8DPZB
9VHTinCwzqNbezSJPPZ7+/cjFgI4BrpdCyKf6fLTAB7IYKJMzwaxWOABufaBBXrvHvjecAGp26kA
PiS8QgPq4Bwke529sI0Ft2KFBJrhPSgIIygTDgAqE7cotAnOTfrmeFn6tnl9gEATLSJhyIEylbZn
N45Vk2mMnNtqZ7+Ya6m8uf3D1+MlITq/IkguA5lRbaGNQCaRM4oHPNE9u1hJdc6vIQjAww6W6R0u
Lfk1aORU0FBFI6SWv1gOUtuhVwybzxig/AgMYn0QVpmFTmmTFRVqFsi5H14pPRUrW3Tu2GB43D6I
pCEMASs73UHmQMD4EKMZhaKeh8anP5vuaZWBTcJlvG8jcGMAnAT/ScCXp0L0TnVpxSs0jMqORfSi
Oh5zvaNhRp6ysVe0EIU9i5sbAW3AZOT5lB1S2pHTB3i7eGP92qTfN2/ZyfjSVBK7Su3Bwvhj7iG5
lq5xASzsWdTOAz0kIEpz8H1VDl3Zho5xtgKwdb/w6+bPRwQFMRqU0aNCWYbeV4aV9X2NF4XWpp5n
V2sZ1aXPF0z+IJ7GrrLlqjU9Q+eZCibxnFZefUr//sDX34wupN+4rWVZuXpTY3RefM60Vwdk8vcF
zA40cAtw7pGch8mYh5pawkLWJGVyTQDgz3r7ag6o6+zWWCdnqwQxyLGgTFFUd4GTZDqPiNBKsSnJ
r7X2rJJn93J/FmvDS949Z3GTxUXIr4XX0Z1d7+4Pv7RIt18vu0w0r4iGWMfV+ZkXmk9bgG62pqOk
BZIyy9Qsk8YSMxjjPakO+v+4QJLd7qhRpqBC5ddGOZFXda3NtfjvE5cPXw+8O3wLxPvg8UkLpHRq
1KJIi19rMh7z9LHvDjz9TvO3rD+Z2hGk2sf7GpkZcdygyIhgJyG+hdY/0nz6csyDoumza+Ye6Cdc
1H+ytRfdgtLRGBGcbjAaMLIyiKFKWUZBZpVdByNFkPRUJigRT1eO38LG1UW8CblawK9nKbABXDG6
1Ub8OpgePJudPeT7+yu1KAH1Dng3gvYV8afpySOB01l6VORXMziE5E9nr6AC18aXHDLKDVZnfZ5f
DaZ7Wv+HjSuHb0kAeiECUIdqHDiVkulo0Bw8bxRCr7buIx6UrLncS3oWm0h0pAYcWr4/Y6aoJKtG
ekVWCogCQvaFvtVrwm5Fy1pQogGsgtMhHY+YW7Fio5XntQ73LoLJqG/eyI+BOLJwNpAfEpBocH5J
FrBoHXcsW4Vdq2xP9dNoeajJCv7avpeQW0MXeNT7CVs+3UtgxlAzU6XJVTORhUIhwsqpXlI1zARu
ChGHQLPN6fjUbvtExxWNS6h5/pNW6lbPUhdQd5HIFiIwhen4kaoHncLL9JpGD8Ene9h+FMC1Jp7t
0LMAHE6HzwdzrNSCJFc7/NKxwNP5xhZOQsuAz4DtFQCMBV/J5VyJSZRl17jwzearNWx9nkzHl9ks
eRoPadBifMPduyBy2a7f28+Xu5uHLgtMZcDw9hNicDVdsRTiGEm3kEjIomRJYIhn5C3VkIRlxHhy
HS3w7PPmQdfPOBGlGT8oZPNTC0t1K0zaq06XgIbVzZProD45madrn+6ftYUbDpAFMRUQaePFKI1v
sLS3wKCUCJuRs8praO6l6i4/3BezcOSEAME3CfTCDMJPjQwrpublFRwuabYv8w/cP8iTI9gONBi2
rdwmJ7Vp6dh5Xlx1flYMz8xW1mlB6YALiVJ8QElgBKX7Lc5dnbFa41dT26Vvb/3Xst+tFWAtLRKs
BgLU8HAQvpQOtp2pRkF7yOhT7jf42fpGwdMEBZWgZkLR47waZ6iwcJlCy+sQJf6w64ePTED0chIl
Mw7IbqTNpBBYDbOPyusLs4tdgp/tuwhZG9w8OBLzOpNEzV27S0ssEChbmjo66OrDfQkLxwGvt38l
SKa7tgu1dEDrcB3DxAttbYf08p60f+WbQ8jQhehKDtiqBVC6HMGK4nEoh94oruGvIjq5/APnDU4l
7k4wk4EUQWznmwedTdpQGSyruFb516HwNXvNnVnaq7cCJFXTjvEm0iHASI+qcgy2Yp3gvSAEZKIY
H0YWucbp9zsJH7WOdPyqNz63vX6tKmDh8yfjS0dN76shUCOMP5Se0nnql/vbaMHZmwwvxN8sf96M
Wl4SbCO7PBHHCxBv2IzJEyuE7tEApKPuCgm0qQgVPMdWrDn8StnzeGrWuLkXZ3AzvKRfSykirbEs
DF+BD0vZV+q+K9nKaVvUwo0Q6XmlWmnbo56JX7P04MBhPd3XwsrwMiUqfJiuSKjNr1bms3y9wntp
fDyqkB6FwTZnQeK+jBxEKSm/uvW+yD1tM1YOKsbQCGPg+QnkgKTiOE3bNA2d/JqiI9QPXnlsxdFe
UjLeCRY6aSGICA6E6R4yW1a0odXn165LveLYBI9hs+KsromQ9lFc5ConNUS4MfGsx/Az5RtZAYW3
ilSAYJjBH1yb0mEr1Y4Eemtm17Tf8dILVW/7NsIpE83sUZIGSoXpKlVBHIMIg6XXgLzF5kOwRsS9
cOfgEkBAA/ExZPIdSQt62lVuXFnpVRmPdcK9Jsq9Mjn+vj+LJUUA26KhYQTeDbikp7OwGq4QVSHZ
VdGupEDPURyItVtnTYakiVTV2qRDh6Vr+T21X8t01xbbn1bo/CU8PUE2jezDdBYUXEOq1SBE1vdf
u/ZVX1kksdSSaw/mZNhUEe+Zv6A5+vKqZGT5VVd3KVLT0UGJjjpqo9X9Zm0gEoAZ4JGFZ7RcMVvm
YRYQ3WZXVv+d0H2hHpi9MpcFZWAvCbp9ERWYdQMLNYuHYxQmVzROHclOj85K9+f+LBaWC7Bt1NWJ
zmnzPFCipVnlMo1dh+EzbQFv8TLUz96XsXA64CQJvmbkkB1QUEw1XlGDJXFUI6hRHBXivfbE28qs
ICwIsrmIzIi+3qDYlU5gPia2XiSQkfJq/6pk5Yq2xb6fbiskgd77gQH5JVhZpnMwc5TAt+gjfQ2O
QYPQz+ZrVJBjggQERlx0OZWcpTYiWVx3Or2OAFM8lmvxhvlGQh4Xpg+gL6R+Zol21g6B63aUXQ3t
yBx4w3trrZhkQQQGFowNCPdAmKTkrnf0oYzc+BprB3VswSyo7Yy1zucLWpgIEb+/ccpCEaGkaPF3
TX8ZDkgS6eakLhisRbsrUDHCaZ2R+iCg0lRxokHAV636QuJP90/C0vfDq8RpgA7whpZ2kaO1tYW8
QIx7iPnWSUOq776AJS0IHJbgzIO+5aPmVHFm5rETX/Fws5Wdnb92lX9fxOIcbkSIT7jRQdmXoRIW
NhTNTpr+am53+eAoiSoPxChNENFKHmVl6m1QpAFUkO3TckdXXtBzg+cA1YfLWoR+5uQioV5p4E5x
COhwTpr1pDmfXDCK90+2vvn9BkHihhDuPSAa0joB8VG7wu5do885yMj+2q6F29GlWzRx0VMbLfIi
OK5+nj3Dt78//sJGQoAYnoZ4m4gmI1Mth5ZRdF2phVfFfe7JS4qIg7uiiWURopEjKiNwu0mHOXKs
wk50K7zG5qFKH0f9kQQrs1jYq0CGIpAuIlY4FNKtUDsRZTpzoqvTxn7/bYyjlcOwOIcbAdKBJuUw
GujaEF35+Kyy55jDK9v8jkYwCaEYBBGRe4B7OdVEo3SBqlQcNmMs9l2temnx+b6uF1cJZdcAYcFt
mmUERjPXCf0/0r6zR3Kb6fYXCVAOXyV1mpkdqzfbX4TdtVeByqTir38P5+K5brGFJjS212PAA7PE
VKxw6lRlQmn0p+oTYef9wwOlwXO6HGoihorRoI3lVa2k17g4dfp53sf4h5cf+XS4WLhhcKLxAK3X
Z04KUi4Nhqfe6/glbt9xSsHv7fBsCcxKsQQiT2u3WUDIB43a+MRI/eTP9h0qlfftVrl7giiuCMbR
3X7USKUXV5WcHTNwdrbNeFsiTrnIy95B8yi+CuBIrhBRH8prNx8XPcjcC9jwzJ3Uhf9PCq/TA6Uc
qILE+zyoZlWViVpccyN0uoB5flz/mNkkeeK2TitqYTk7PWyNuz4KZOkSZrOqvGr05L2y4h3H6XZ4
4UaXsRNb/YT9HjTbH4E77b89vg731jAgJkhSopkPmPfugF2NvSRsmMrqargnnRy09Kh7J2Mnn8/b
ZvBGxVAYXL2KGSbTGPIU3MBYpSIorN+opXvHNvDHDZyzSJLdp7AGRH1aixTXXrtkybO1G4bAo882
cm+IQcPgFm61s6SZtpRWcc3iOJibJBhledCtc3Qrgf/+xo6ZE1ql4A9E2sTzUaHArP3vP2aAfDpM
el6+I4xvxdQFKyxyfIv7oQj76R3PAjAUyHOjIghYaeFZ0Mt5WbKlRBoXVZ5GmJa7oz5gIEVNuGVA
6QFjKngk4BpLyqLG+Ih/6uOJ/q2/R1/wpjF4m3nBqgigtNOicXNvQtrN85v0ROpjavt0fyYR80Co
gXNPoYuBeJCArRwVt0Vyz1O+k8it33GbuccJvcfR2GKxzlQxt7RnimUyAn06m6M/Wod22R0zwSRA
AIa14s3YRBsgMWpm621ZXN3pomXnQmLFbKkkKG0QAWCl0INFuGxx09C+yDA8K4PFuuSFP5TnpXqP
FE7Mi7Q3TpUYvlLizMuIA0wAmYMapfqLj67FaCr8WL1uWGRgPkTkByX1wK7b+vpaJ5OZWaWLgEZr
nJblVfFeM1lB74bmMFWoDs4yrKFmXFiuhvVFhVbw5FoUaNI+zJJ1kg0vKA5QBjZEjzH8kqE85Knd
j8NB9BBFfngeXFRGioklNqRzUZllfmWAycxBJSnF2/r82+GFB7QHlpVONoZPykORf5mcna1K+NMG
cA8o7TXcNxQeCcuv6XXjmlmeXRek3pZXY//yc84Tg7slwIKKeathQd/Jqtenq94d3T+znR2d+dfj
msGvQqCBhw6Fr/c8ps/t0A/Xrvb7+mjKQFAb5381vnB6KIJglsnHd8ufiRJO6sFJ/n58xTZ2GFY8
QlUomkBMTKSSy7x+LJATQDvq7pN10obPj4fnB0QIta2GF16evlfNuHQw/Fz4JTnlqE4ES4wVoHtZ
uxuyjN0Aby1vuYKY4R3pnuKSXFebpL+maeVn5q/l6+O5bC3VzfjiUjWVMphTUvRXFlEtJDJE99Zm
3w4vLNVoNCVJGD7fsC5Z/rxMT7SV2AEbbwNQk/Dd0GMUNr0YWKV0UpmDqtdrpj2VWVAY5xpcePs9
IHDcoFwA9Ymw9+58RM9AZbCSeBR77vht3fqZrN3r/U6sJQhLBUxG7bVcQtr4OQMveLh3pznzGg8q
6SBMwkO9fneUymlrNdfpNfsKQoSp/vF4+PudxvAccIB6GQ4HED5fb4tuaNScXfX8bGYB6qj3Y+oQ
pkK9A1wqkAXiVROCJUPOZrg+rRLZJ2/I/BK1nI/ncLcFXAAYITkZAvxQ0eBr4kRFGzMSR8VLnQT6
brICYXh+km8M+ratynmwMDyYFBHG9XPl78TaG6cXZAhrRPvMIizO4yjuDR8s1P6o731+IAGBGJS6
wmzlfGXrWXgGTRQj6b2onn/E7qFMZWUIdycJAngohoe4edZbOEmVoUzgDqu9yNQ+aGodtPAQx91B
GQgB+zs6m6PQBIEN4TYYi4bO9kOaXkOT/jLor8cH6U4n4eFB6JYjrnkRlphVH7Pc1pHRSK6zngQZ
zFWQuKnzh8yRFSNsrBUmgOIu8O4CsCTy9aAjyYg7AUG6dbSG167/yQZJdGxLhIGlgiekIxogpr4X
U2HG3KbJtUDfE/sVfeDJcHy8XFsigGYFCoEzkCBZuT5SxlQTe9YyzCI+2D9icrT+eYcAlHohCgDO
uDu+13KsLL1uFSVKtVdSPEMJUtnF4wdmZRRgy5ES+P8iBKtycZe3gsTkWnpBTZ6a4dUrnqjhm2hS
CHoBmUe0oaogjruMvJ0jaE3XS1YZ7qRjQkpU+nWLGvOp2PtcYD4oZedXAwYUvPi1AD1WOhTOUwio
/9aaX/N+VYtwNz9ScEpBey1YmRZRC6bZhRKZvBmGVvtWLjm3WysEGxZqnIOXwF+wngBl9eK2OSZg
pAcHvLg7m1fhkcMC3Ywv7AAdlhRlKEyJvOTFob7Tfnl8ZmXfL16KxlJYjcZrUTmG3gCGS/fPxwLe
+qOLR/Z2BsKR7WLqMcolZG6glb6W+flX5ZdxVX5pb/8MSqiYfvfbaPw582PjLKP+5Vtw9wGAiaDr
G8z0O4SCkoHPNosHBY/VAXBRsE1pMh6oDU0MoC5CUIh+IBQrPulTOsZ2MWVxVBa+ox9S91gPweJI
wh9bUpAwNXiZNk/l8L28ednthao6WmTgTVzOjXtu7Z/lL2NnMwB+4HCWOUcQrjwMOeHAxRrY8epM
86LWeAKJj6dLAsubk0DJAo4EcBa4mOtJ5HlnLp61YBJfFqPwa/NHpvqyqtuNU80LJDnskvcAFjMJ
Sj1oOagT4gh1VdpfDZHMYXN4qEQoFTztlmjkWkpTVDWF+eOSZzvSyN6gL7YA6SdkyJF1hBGtrpeI
JXG1tPkYQ6eEqhUQJXx8JTc//61JKHK8aMsmxIbU2lYyarlxpDLi12np74bU8oyyitioB73O7av1
BKp8ZEaf4TrMB824uLXEF9v6/tvhhSPqeCRdGg3D01d1+NSlkuXf0BerrxcUVhpXFAX5SRxl1Sk2
wrgPpO28N0XwhoRgIgeQTTRFPFoZVTI4HsgkQlc5D25Izf0mOoI2/4oQZlEx1jFKISJNT6MRZDIs
4dY9hhmF24WSCxBmCfZzSex8moYhjkZgphPYIMdu+auV8cZtSkF6CKlfXoEu4vCNvPQqR23jSOmD
9I/S9OmnUsYvu7kZnBzXBtMeRPHf36jVnNCJANToRSzz+/mkLIGhSOwQrtSEJwgtw7lhC3zlffMh
5AS1XMkNF0/QzwK1TrrfxEGD4vCxlTy3W3fjVpKwLXqijvYwQtKgh5obdPvdstVEBNVBxs5WGNDc
Ue7+GNvvu4OOUBzem2OMiwHYkXBoFVLgHY9tNxqJn6Bl2W6ouTA+N69vtnpgCgg9FIyvVd/jqvSz
XGavbR2mf2eAhM5aAqgeknFsXDey61fDPlnxQY3fcbPfuGhcFLXhueZH4GYSHa0RjVpyN7L6pxEg
2/i4/3lAQQfvsgIzAOHf9fhZbMIqH4gbkfIpJxciC1BsHlHg/JAcB+EhAFrr8RNFMYoUCIloci5d
vp8umu8xilF4rx4eXxFugOIkOc1p4UWO2/uvrNnZLJUbSNhWbuzbgGfdtWUqTTa0aocbpv6FutFS
Frje0Hj4bFTUcGpcBMeF1S/d3rTn2HQidwy6unw91PjhyHpLbewBwr08/oGEHRgVhUVS59zQhlRz
ojFQk+9u8dfuI4R8KW/bxwMg4HlYb3HRDKbSYpsiYzrq9kHdb3+hDRNWCNAHgIHEvo3pNE1elSJ2
M5Tgy597//fjz3/LnQj6GokzXl2GVqO82/X6+2dF6erRnbxorE528tT/dqpnzTxkrt/Nh/FnPB+a
OiicUJFo7w3tge50SHDCKQafn8iCNzrZ4LSp5UZu9WySk91diuLweG4bTxFydQh5AUeFwJQYQY2L
Np71yQQMabl0ejClIbNOqIdBD4DHgraOGOLAb6gIIDFFzzhbQP2R0Sm9dmCM0X7Psrz51vhgisF7
ih4ZSGgLjsQyMDUemi696m4wgqTaknhbm+OjHMOEHjQA0BfUVOVatCtmQAvN+lkpQk9W7LFx0UFY
Cygbis/gMYoMH3iLOq0dRjuK0eqr1vKLOi2X3nwp3hFjQUQepibWCMgqcSKZ1ZpqrTIr6nPbb5jv
gfdm91YjjooacZwq6C5xqyeT9GxBaUuUj8+dcdF3kz4gz8zrehF6RFgeP9fXMWs1wPOnzIoGIyTz
qWafHn8/V0fCdV+NL2x1npBGtxaMr46H+q+SkgPt8oPrggXb6/29bZ75CwKkCrw7uMCg4hVxaEy3
yQLIhxmZsJzPFTk9ns2GEoFfytvg8Y4AdzC3Hig+Y0ocM2r0ENRxre5nnsRE2FAioNxD4BkNglDD
Kt490xqMzhlHM3InoOh9Zpw9J0gdfzDDx3PZuIScsxjXA8yawPkI75ReOL2jjosZqcsfrnOZZDCJ
rfF5A2AAM8GkisbSwsmqK0MDPZoT2W0UKx+K6/7P51xKYLEAWwns//XwU2s4aQESp8icT21YyShH
t84tR8QAQY84xF3aVk+o7mVp60Z0PJRVqF7K7woIfWgAsNg7JvKvJJEIQqv0Sanzzo1mK8waX5FF
nbbOLGBWqJHltfvIG64XylLjcvZm2Jw1Oc/2UR+/FbLF2tzqGxGC7Z/kc96he4KLSOdHh/00ZS3o
N6fA+WLeGiHftTCzU430TZa5URV/WMpLZgb57lpfKA7e3fJ/IoTTqhPNzmoGEQC7WcMpbSVguq0n
CVgYGIaA091DlFHw4cKsy52ob/3WCu3vBaycWnKUtnQH6PZQto8/ACoLk1BmEMhMKoGBi+ZixjPq
V0gamOZ5Kc77zyxMREA/ketB2l54NfIlbu12Vmz4MScjRjg2fM/4cAHeOjsDyrU+synRiILKZjzg
JZ6k0JBF0bZuNy/RQCsRRJXvciMwUBnKLF0bxmCQxyFtj6N9QPWv3j1Lo75bm4JqHJxaMG0jUcIP
941P2bIKgQtw4kTa4OtW4JKDorx0U9Dokqd264hxVmE8fUjf3wd09FztaDK7UVOfTTSces5AjiOj
D9oQgvggMKc8BgkrWtAmdmYlvdnhqhfpF736ypxPrPq6u4gJritaEiG/y9M+4G5dL5lid32OnJkT
TVgyoB4ld3FDXblg4MONB27WQdnGevgkadXFHTo7mie/msPalgRRt9YI1pqLW8irW0Tyc6DfprFz
ezuyc+DrFN+gRw3lm+aXx5eEa1XBtAL6UOM0VHDVgHhYT6Np3XrJGxzihDy5Zeii6UBDgtwJZjf3
syHolv3REfgEYNXg1MtwMYS9L7FpGXMm3HonBGfObtJnLNnt8MIrMjHiVKqK4a3++/SkOh8fL9fm
rgOLxZvw8Jwi37Wbe+hW9dCBeseOSufZq1+lxQmy8bkeuBl/zGgz0xjjFxddO7ayZlRbwwODzemu
eCGHmHch1WjaRe9aUFlfc/Xqnfavzs3wYgnN2JbVqLcYPldJ0GWg7JL4fFuXAnWPgGGjTARJGMER
YGnSLUmjGJFenorlOLZnnZ73k8vgDHGcMYi9gdDFpVhvQj3XU9eknckfjhaEDjJk6IYlwuF8nBMb
Hv5dwjO11X5JK9eIGhakYFDN7Mx3bMkzviUErzh0OSfJg/W5nsRC44L7TLDMy4NintPkQ04kKnBT
BJj+UEcLTwZqZC0iTVKz9cbUihIvKOwPXX1I9eP+EwUXBia4B454BPnXIhYl0cmQTUZklx+Rfbb6
/Q4AOmkhlco7gmkgvF+P7ykgUEHHRyNyBr91lENsaZIZ8BEEBYtiOBdbwPslA7+5ltDA81/0GZut
fGf5wfxKcwgK+jxsqsMiK6DeuN/ww1DPCZUONjhNmA5J6lLzmkmPJj0A/Mg3ibU/lHArQRfuRtkp
DtqPqXpkDZ8m9sWSFeFvzQB1nChVgKsBT1yYgVLqZIZZiBlYT+2R7exsy117mARA/4BM4I11br0b
c+nQxlYTnKc0QB7xXJRkv1ULCQgbQQaAcaLyUJp6HgaaG9GsP+ndP0nVSC721grdChAMj2IsDUYa
CFDHMH6yZ8l53bjUvGoaCQxcOq6f1iuk1KWltdqsR6X7rC+XhD3RQWLabM3gVoSgN5pBaxZrxClV
6y/sQ5FFu3XGagbCG7r0VdMa3qhHaf/dcL7vD5uuRhfsF6tttAHxGz3Sv1oTC+3ECP/b5ws3wDD7
YkY5IjZgOoMcyYcKfMcJQqdIzkEKljxkYoQtJnpCEgfhtEY7zGEiYz/g2ydqPOQGgYOBnXTfBqob
myLNq8mKWvqipte6fqbdOSvdd2gi6DgOQQX/5R1nEWnawskTw4oKI7Anv1ElF3nrIlgICnEWG9DV
ia/b0NKctCO1orJ5ddiXZUGHh/32EncgEX/izjxKXdYb0bImHygtIML8pL8MueQibG4E76WD9D9i
NqZwVM0W/TrtBBtRF/70sU3CKj9IDuumCETnAPfmIWxNuMo07lIT4C0rsuODUwIPj0e6zH8NzY/H
l2JzM27kCFNBXahR10BCRt54zEwftCDJO+CnqNVF1hDVqCBHFtG6upa1qDBfIGJJfLP+yAMTAMM9
nseW6oPXwFn6YXbcoZp1dWb60iD2a5vHpv0Uv8NrhJn07/j6+kQ59TgR04nNKJ1f8EdB+Fo/eplk
12WzEGzL1FxMg/FZlHZQfewdySJtbTasb+SGOQ8PIh7rSUzw3xbVwiQW5k/2Z1Z9SVuJiM0ZuPBV
0KoVWyF6KjW1J1bOnRVZ8WfrgzH++Y5tvhleeKMNi6mDO2F4TfO1Z11Gn7L59QgtQYVjs4ERWy+Q
ucxebZm1BWzPxezOuSyytT0+Amegp3SR+RL2V7erBpYsFMf8VCuJ3yX/vGN5kLb93/hc/o2XS/W5
UkHVhtVHa/MPXi3xEjfPz83w/Pc3wzOV6WNnYvjhmzv7lnoqJoni3pLgwAlVUYAHCKYIksxmSuNl
wQlt3EujnYyGnPqmkQjZ2oVbIcIu5/FsJZYBIXb13AZkkhgym3NAVtDlaFWkaIXhm8qJwW3SWJHh
/qHXL1QPZvOwf5/5+wx+HJsrVeEagA4EacHRtaLOvdhBU79nBshzIUwGJCl6xKz3OdYWSma7sSO1
CufsS1a/LrtJkTlqHDAM5K8R6L3L1RlF77C6IXaUsyfXe9rfkpOPj7QsyjjhMSAmtp4CeGYNlll4
dNQ26M1w2M2TJ4wvXIVF70hS6Rjfgn0xvFr6tZe1YLo/Rzw3h7cf2DnkuUS4UGFNrkZKWJOL6scW
UPZ2fqC7y+KQHr8VIqzTUpTAshQQknensgwSWdu++7u2Hl9YJzdrSiPm46u/h+4ToZ/2XgTg5UDM
Bq8HHAWIHq63ecyIUeQLMyJGL5l73v8eY3iEF8BOBCz1HWU0LZW0y0uExWI3VKspqOgcvmMCNxKE
J3lQhnQwEseI0s8zCvv1y38bXnhwYva/CeRL7k9NUFQyCARf4bVTsl4i4QDVjZY76mIbiIykQdEe
NXqYkOH44Qz7vStI4sFDhH2w32IAoJlrklZDaUaW99O9pNpu6BaG5004eSYWp0k4SiWakbVdOuC6
/apMGEYf9+8E3BGO5QAjiCqmHRKvzcq4r6xoUiMl/6bJYp9bF43nqUEzC/AZsuLrm0BG6uQUGj0a
k0vl03r/QcKwnMQWDwJnV1gPr86NqbgLAFqGP7St34z7wZFI7sIfxHvGicHFcF6LlgtNXyvouNB+
/TXLKK42dCkPp/K6XF4SJYILWYY206SaQboT+/oQVsZf3vB59wavRAiPZl2WeWKNEGEdlTIyOknb
n417hngzD9Vil2FeC4qCF9lkaEJbXpX0AIpFpQyUH076gRn7NSoSr3iS+dOMdIZ4DaZ5VsqEgu8K
raR8p5dMY+OYAr8IakLUqMB3Ftn9YPq5k22V5TUdn5qDs5tcFrlVG24HGvLB77/j3+9qrW2SIsEp
mgK1V30r7YPH27xxkjhbAPxZ2BYcJbm+CIXaDeOQGcU1HYJcC0gWLrKrfO/7Ax51I0J4M0mrVmVb
QkRchGg9jJC2hT5PMiTsphTQvVlIGPPQrRBhMEqPoZRZA7lsGmZOkGdH9LjTZPut8bi18D6gMgxU
U/xyQJIwmQreWmM2SHY37GQ7L6rn4wpS7ZhmgeM9u86fNJccMX7R7iWCWwvJJqQT7+APaG7txLwf
BmWFv+i+hyrtKdBnf+wPTD/GpqyufWMl0YETyoW/4zgYwpEglkc0IEvJVS9CmgXxeMqXwN7NyIi0
LpCMyNEhuYuaakEDo2tW19a5QkAG/FtTv2ig9pTVF22c7ZUIQcdUY40+zjVE1N2xz37l5UGdfu2+
Po5q4h2CskcyRUw0KtoALlp3QjMU67mKT4Op+pWsXHBzGjcyBJOkLCglrF9wsouganxWh5W6XwsA
QM7ZypHs5V3x1lqg0kjmpgDzXKf0Y1Ehs/9plIXNtk4VQDwcRc5bFIvM7mycdcA/0QrKU4I+u+jt
uR7+iKfdbYpxrJCwgV0CE5p34l3PBF39BgTvBnK10OB8OJeqxO7Z2ozb8YX3BMWIozXmM7naTpj3
r2UWSlEvGyKARIFpwiH9iCwLN6O0ezuJLdpeNfbUamezvczp7sgHRzLCI+Z4a+RNhf02GQPnkM26
a/1VVfEsXmPEZB/fjI2XESWDwAeBzo1jhISFyruszvQhrq/dJU9eck8yA9nwQlRipmnSTBlo1zvr
x4tX/Xz88RuHFYsCchJeFwoDS9AcU5PZDSmT+rrQQ1n6KfmQzkG+uwURYHOcJQaOPbwAPFzrs2oN
uHJpiTYB/VcLNDFEcqm3lsgB9gFZdy5ILDPucrdgmapV17wMZjtIZb7exjn1bscXrlpWNzUtTIxv
ukG+hHMZ6LL2PVv7cCtCWKFJr81CjY3qOiICaJyL/Kkg4TJK8oybUlDyjYIjYLnvWruA/Slu0SWg
ui5FkOuB1pxI71vO4fGZ2lwuVAgAAgYmEVQErXfbjpGgm3rsNi0PwOx47bGmkkDX1kRc3DZUnZgG
kizCtUZDKwrHg6LlYfaHOZ2MYJlOXS5Bc9wfK10zeGET8l2geBUTv6rO0kHpsvxauwHi+vMgObb3
67Qen0/yJiqLrAdLpwrj65a/uEdvOnjVbuUBEXAKsFTI4xhiYnOy8oooHji5U+aEFISZ6f6QI3YZ
TsFbP3PwrwqbXdqNCtBLlV1b9znLT1UVklJCTLe1TrcihLsxJAqBT1Jm16EP9Dog1iHZ78SuZyGc
pxkQOWakmIVNj6w8lDJ6eskUXEHNum2DvEuB8fs2UOdTYTyZ+5UUnwIOK6p2TbTRFE6TZww0rrQ4
vS562OtHNw1tmWWzNQsHRXBgcsCLgSqK9YFV4mGcGwYCP3cMUSo6xJ+6/LRXd8BquhHB7+TNnXC6
YXAISbNrjYVKLj07K/u9tLUIPssbEXFq0k7pICJzvmuAglVnpw1sSzKRLeVxOxFhO3iriAT+ONYq
PtDx3KrHdywUmMV4NTsscrEkByHyGVVABtAE6qXND011klLJb07hRoSwF0busoEWenp1mA/Un1ud
H09hc3xerwaXAkAw0SOnikZaltnpNbF9RQ2ozCzgS7z2J7HRN+ML3+/xuNSQYvzee01KP69eXQCH
ZQjSzUtxI0U4ThVCg1mHMP/VKo56/kygo9zr44WSTUQ4S+PM7K4rQVbvfHcBdXcDL3+qRokQ2W4I
Wha9A7UU6eH0Os3H2DnkMv0kG19QsYMBdJk98fGNwAXcjEheCcn4YgJbySrPzRyMD35O+k8hC5fL
hhd8FYPlTtflOEwITLTfbYkZLhtdeB90wgwXmi+9MvZktcdB1gN+8wRxhkDE8IAfEF9pNlLXmY05
vYJVympPZfaa9X5lfHt8TjdncSNFOELTmDqj3kEnETewynPshY/H37xqN+MLR4iCha1OHCCo6HIZ
ory8TDK6hQ0JcIKQo4C3wg0nYZdbRlC9NiXJldV+i2KS5jQxSZRrY5FQdgoGfFQYQOeJUIV5YJnZ
pD041+LY95y/W3U67l0m4LPg9AKsjSAEemoJD1zblstMYjWy7LOdBE71ynrJTtxPgouAhW+iMPve
/raT1KhHo9KiSg+cxDywVGYISCSISaPFLXJavknI/vTsYJR5EFvjg4qYO0PoAQ/beL1IxDA6K69T
LfLohS1/NDICFcn4jrAJeWUr/RJjE6g9+FXoNPuZ4pAtspHyAuJvA1Zr2YOlIfKgRcT8lGW/Cvim
j4/R5gxA6YpMPJgF7nQG2sgA2KlghUybhiyeA0tWQ3mvlXgVKExVRJl5FlhYIz3rB7WfBkCnjaD9
qmig2o1aWX+rrWkgtoQUFR7peyYb4o3JoFJVizKggpLPA0hU9q/TrQBhFm4TDwMQJVrk5C/Z9Pye
fb4dXngaOtNKCLrVaNES+2MaynjwZcsj3IN2GayhVjG84pyH5lKrkjdhc4/BqQGoP0Dm6MSyvmd9
M1Wk7E0taswAbeSo94envej7rW2cpBspwiKh7xRqKlEZHXltDg7ZLPy9f4/BOoJ23YBogVtBMPJq
toC3oXWXyHWrMEuqcLcpjDQLmMcAPUYnH0MVd0FX4nYELC/SLbSf9gJ1kTFOb+0z6iWh8hD8AZcN
//2N12Msc5Np7qxGBaqhreaUarJwxoYEXDB4hggngiNCDPIRQF4yRyEGsLvfE++fQmbD3L/NwB0B
GcwbHfHjJKwRstdaDZ6TJcrQjZX9YX8HUuvxLm9JAMkMtARn3wQb9HqNGq0z3dnN1GhRPqgLDZwl
D7pGErraWCZOQAACLfRIQYMR8ShN1WIw0KJGcf2qzq/FP4/nsDU8v2vIcXAiEPHdTBdvinutWCLP
CJLJL2QJlK3xed07LAuUR95VeZIRLCnOMs/g4RmSV0eVWEcb6gKkZmhXj3wW5x921lugL07qVXE3
R8+68+0YKMl+dQSOP0Ah+GsAiJaw+n1rLqwibI7YOUGtQvq66K9Zety9B5z7DdtsAjSCTgfrSSBy
MjntMAM4Dda0z3n35T3DAyrKLwK4S8Q1MpPeVgjoUaryrwr88d5+TDav84OfgGJU7jMI2jQl7jir
GVD4HSALyamU3AC+xmu/3IVZgQJkEKNA3d31sRiHrqIdc6I68TMco2uVh49XSCZBcBT6LNEpRIAW
ID5o2kHtQio5R9sSkORDig9/i6gXIzasmjNVRSl9ggFWkxddxmCxcRWwTP+K4J9wo7GVqlVnOs9O
VE2eXyr8Kpvkr+rL46XauM8rKfwrbqRYhasv3YKJZOrZKU66LDzCD+PdZoNfD3kxZOBA/L0e37Pr
amJD4URW+sOun9zp1GQ/zD+7RRZi3RYE1QHfDSpIvNmMTno2DDUIwjRkp89xGprkGP/0+sPjBdvc
Fugn3vKNk8EJl1v3LGWG32VHivWzUALq/kFAnPGOXYGaQvYYwDB4WsJbN9VJ4dIZ7AZK7c9tmMT7
LwjYeFFL/8bteFdU2C5epk3zACpY72SVl/5vJ9lv0aBpHXxcJJp4OypxmUw6sBF9w6MedN+/skyy
C/fHFv3R4JvwDmkguxKHt0c8HuaU6xGdgtnwvd1t2IB6sfCMAu2E4CT6Eq2PrWbUJs0Lc4py62N6
NNOPjw8R/9/Xt4J39APXLJ45KEGxzok1tNHTBMM730j/0qUfiv0VC2sJwr2znL6cytiYopgQv2ef
Zpl62tgBDcQuQPx7+NcdbYGauk5m6NUc5dkcNMz2h8S47F+lWxGCGi8T157A4j5HBnQfW0LwBDmF
DE711u9b3AvgWTAZQKqx48JWJ/Vs6EM/TdFAL2BdqQy/asGhd0qUwNF8az70dmjLYtMbqwdPQoUV
C5UIWkPhDU+GriQdY2rk6WPg0j4cZYu3JQERGhsGArJCd9MiSo4ntqqXyGCJbwUs/nv35sCIhQnF
u2lB4QnBvtpGa1a7ieeozj6oLfGnOveHbHdQl5cOY3DoEYSyRG6MMZ5cAvKVOSrQRj3vlqCUqfON
ZVpJEM7YTBclHzRIaN3A/bOXEcHdvxZwGaHmgP3kMDPR1jFiezb7Oe3RtXj0LfoyK6dp9A1Pog43
xeDlw23hVSWiOgT7KYgBDNJHVfZFWUhQ9E9zj4hNQf3Hu761XGBUwl8IXmLfheUCIV/m5E0xgjf+
m0J8R5NsOD81wmWEc4F3A1QyoLMQ0bILHbSxN/M+yn7bCf3Q/TL+YmP9of0V7J8HrBEH/jAwjnf0
XazOy8JoJhaRIWS+2Ur2Y2uZeB9MXAxsOx7y9fNhwxPWR+CbooWk4T+JtrtpEfpHAviFsS1+tMR4
PkBnnlXZZI5M9UOlnbQfu1cHdcqwbTkzLVC/4t1OddARNfoUZTX1m2/WO6gwUQgNBkPweiL5d8fF
AZcDAOZEnSLLPHReOMkouzbeVxN2E++HpMPHdoTXrzU7a548e4gSx/NfXf1LqkmcmI0dxncDMsXZ
NhGEFV4N3Qb+pKfdEKHj0mK9xPTz/i3Ao4QEJjB+wKcKD4SXNp1ajN0Y9SlOP1qo/bfhhR3uXKPP
64WOUTuFixMQ2QW4t8Y5I9C/ny/oCTWjCHKMGN81jyPz4+qkaU9Ncxj3m/0rQWJ5xtjVtpabEGTQ
sCv8wr16Mxrn4g3fXWYCQRwyCqwJCk1FYvd2IHGBkBEE1eFCzZOnjJfHe7J1aFG5jzcb4S2g5IQj
Zc0ERsGElEEdf9LUJ2MKh/1ZCQ+pdgSH+J/7GJo9tZVdUl2NKuC3w17dqzfw9KDiDZ4F75OB/iJr
tQd0bW42ecnQOeVZn59/P16fu0eOIxQ5ugWUrXhLRQ7P2iv6ElgIFmnTCzU1X0HjvPoLlYGp7262
IEa4Gs7ksEGfIMaorFA1CVqd/rl7ItBNDgdd4m1Adf16mfSknT0UUXawOQ6Le7GWMx3OU/HzsZT7
eaBJGI4sNCCCLGiku5aSNgaI4wu9jFIjAIONr2i7ka84RniCkAbkkCNQKq0lLF7TUpdBQv27ey72
ou+EwYXPz5lbuWTG4ER/nrVwiD8+Xp7707T+eOGJBtpyIjTTykhxn9rPs30u0aCvOT8Wcnel3ybh
coyzh58irXhie0piUaOMcucp6V7m9Nm2JBbTxjbzVwgxD17xCF6l9SbQyqvQ2SItIxWgDX/ID49n
sDE8zyWj8srkNEFiPW62mA7RRquKevX8DxqePx59YxNWowuvXNt13YSZVZHV+6kRJsoZxN6ljF1x
Yxd4pB34OLAxcyz4eomSCReudrImqrXPQ3zKpm+Wsn+ZViKE09Qz9EZxu6KJNPenrr90Vbh7oVbj
8226CdMNrFMblWD8Uf1QjKfEvcxg/JA1FtnYbBjfcCKQEUc7BTF5MOtGkg9J00Q9e8kdn7mSWXDV
ubLueVtyG3FxOHSAPogpHCWnxFRju4mI7fd2QJdzpflN/k2pg0UWgNqShSUDIwQK4WEHCkcL/z1t
srYCS7Lla004lgdgwAxga8DLnEmyFnfWDuaFCAhYXziTIF6+9e60cVyrsQpZ1icyhs0QJPUx7i/L
9PnxKbjbH+4VoZIIuSM8H+D4WcvpyZTGy7CUYPgJ4Qyz3QpdGF94mJamjs1qxvhqPoTLovhavffC
v0lA3BEE76hfEc3aXHVba7ChEHt6bIdrYp3z2C9kVH+b64QaSLDNcg5PMYEBOO/ISOkV0fJdyYNB
xsF9p08wCfjAqBwDjAc+sHC0VHPUOi9mVZR6p9E9zBQZBsk6bc0AsRtU8CCNhKJIQYSdljTWxwki
ULSy+I0MwHOnePkUbsYXTpJlEjNxhrGKpi50h481uJO7z9Q6Pz6vmwv1r5S3GsMbrdVUy2iXCqSQ
NqDtx6H9GpuSqyeZyFt070aEwazRdhaIaH9rrk/qF6UPdRkZgkyI8IC4DqmtYsZuFLGfGUct+6Po
Alv9+d9WS3hDFrQMSL2xr3jrKCsPzNpXZMHO7Q3BrQA51RscZq1AkLDU4yrVqmhM/4+6L9uNHMe2
/ZVGv6sOJWo8ON0PkmJQhOd0ptP5IjgnihJFDaQG6uvvUlZ1lx1lZ5xs4AL3AlWossMhShS5uYe1
10rCJrHmuCHpz5/i1ZWLPkFo/SA3+Je88KyJsapxxMrlacVjZsf/wfV/UCWj5xhm/WRnyH7QztwU
EnZ9jK8J0mo/v/76/Rdn1Loznl3/ZGeUea7LVlXypsXNy90cbvN0Gg72mRjg1Wl6NsyJqSU0n5qB
4TGG+nNeXnjR958/xqvXR/IUyXkctRA9e/mmHWa83ClaeFZLCjbV6VzD0qsrCZkP2CbEw/BvX17f
DEvrKIZpAs8Z2g34uDuHZDg3wsmmY2ThythS3qCNaP5a9Fv9y1w2eNVwCNGUBmJKEK6fvIPZ+PMw
Nb68ibzDbHAMnem+Wef4dCmtIp6oSSIiRjPUyzmaJhsy9R52mxMcS5V6PLae2I4+Oc4Z4MprL/v5
QOvnz40gL9updDAQBEAK8IUsm19fTKggILMM3wNpkPVVPbs+kiGV3choDSXjlr0PxNefX/+1Pff8
+qv9fXb9qvZBmSdz+DVIplmJrJM52lbddVv9Jw8C7AcqhujZ/Es8FvklE6Yx9U1rJQ/VuVzUayt2
RcWCXdDHLJ2GYhMPFrsrdA23wyneefCh/TMv+twIJ8aPjKbzlhYjVBBUBp3XcBHmv5rYXDcF9jVy
m6v87GnLGNhUm9yypxp19ENVP7Xjr8aruD76CFaCSpTb0DH28l37bBgqgTbEmyp2lp1Htz9fSq9t
BaThwI68NmD/ha1V16PDNdwnkM3ce8P1L5Pc4+5Xi4qkzQqvOs3RjTVg+gPIbG6UiOs5rs5BYl+7
/efXP9kJ1tyKUjAsUHSThDL2f7XRDcUOH/2MsHUQm0Nq+cSoSru3VeFP+rKwIPwbfkaDzJkttt7h
c6N3OsKJ0aMl+M1sVFYuq2lP2is/et9fQOb9194yph8JwHUju4BXYb2+XETRkC80XER/qT7U7EDZ
732y//Vl/m/2rbn5/XbVP/8HP39pWtNzVuiTH/95yb/0jWq+6/9Zv/bvP3v5pX9++iZ7Lk//5MU3
cOE/Bk6f9NOLHzZSc21uh2+9ufumBqF/XB23uP7l//bDv337cZV70377x9+/NIPU69UYb+Tf//go
+/qPvyMx+2yK1+v/8eHVU43vHZr+69Nfv/DtSel//J1Gv8EiQBkNVNFARIBO++9/m779+MT9DQ4G
krFoA1gxvmuSUTa9LvAl+tuK9wmCVVwSFCIrE6pqhvUjJ/rNRgsEyiZIUIKMBXSK/3rwF+/mz3f1
Nzkgi8ilVvi2ty7aP5cc2qZBgvJjfKQ5USw5LaaPM4dgtzPoJCpGe+859XBRLo0DcvGuj4K97i2h
k4mRMnMVlHi3VlCnAjCePlG9q49sCaZM2fTDVDtdNvFwvnU6/Tg0PKWtNV3JkZv3Vh3Qe8fqI5k0
wzztWiz0rV7IcjGj15rHqkXCmATdpfJqXx3oZEdsI2aFu0Aatu63UUtregh4BSqTsKJ168bgVOIC
cUSvLgfiD3pIQl/yPAbwKK++CQ+cHk95qFwVQhjCBcwvYkVoxZwUhm3MnDsKJBll7fdh2rgMUlMm
cJVIOAF5Bp3c4Dh1o98d26BAnrk1JQETLZLANPccGZO+rvO0Ycy7Ev00QfRYOi6Et+Cz23qRlxzX
rZNipnzYyIrb8L5aPS3+FVdN4SRk7jtnJ4fZd++gvtnKPkZw39yy3PBM6dllh2nhNunipRB6CtMu
4CzraRvdUzXkZEpw6itXJrQsuqNXrbqItlU/dvU8Bxeia+VV181hWjG1jNezmqDBYfT0PiS1XV66
UTkPVyJqcd1Jz0FMPRl5T3RgPZ6Bz524J76R9cFfrAG8NbqEL7wAzDgMs4AOYpOXwVZZee6nvST8
YcC57R/9wa6Jl5aEGHbgg28Dc8DtTqWFVXgPnPrzkrZQDenikoXKS6ylY/Qo/Lxpk8aLxj6hlVLL
xhqgFhTPwvQiAeGgg3NCCaZiNY1VlbYVqRQUmhtqPVZThDwO1SQsE8Zz1EEn5ZfRVrPB6zZ6aLsY
aayaJctk7B4M9l5tJdNKLhi33BNVMlvLF+2UvUnnebG9ROYueZwnj7NNHVScvHMgCchA4OPmH3Q4
sicBrtQlNiMUzWOPV5EbN2VRvRvY5OnYC41wYzEHDUmgAz00SUHK0ElAgDAcAcaZ8JKGIbj23FZA
GgXS79eKBaCmcy0vErENiugutYqaZ/kUut9Rm6j92AFvzDE3QdPEoCzORwS2bVVupOUGF5bVovmd
d0G0F1SA6q4AwPiuXgKLxJy5rI3N7EaXFeZnicUiZFb1lHdbZyndPhbNYu57D8j8hE/V8BmkhbpM
sQSCr0WghigWwUw+9os272nbAKDZUtPIhLR1dT9Iu9Nxw41nofzf1ABwypE0lwBrUGDimsYqYg1l
bXlkfQX2xs5qum9Dbrp8M7p1WSD5RriV0pppuQeewb50R6ayMgzF0bZgELdWCyBD2jjuuKRzZUZy
wUKEq2ney26dFb9ttkvR987GdXMiYjWiWp5KlAzqVIXtzq6c+oPVw9/bLMEIsqqliup7okFe7A+h
e+UTiZbZ0V/4lks5UaxVnxQbvyj6LoGLNAS3oBiYxXYOaPsh6Jn6NkQyoltvseaPHLXGO0jdQEKi
n6m9X+v14P9oxpmlIS4UbLsgmK+9vpT70SOFndrGzueNM/g5KCdBRozK7pLPqtpS58KZ/Sr2hibu
a+2HW6NEHZMxcNnvzsX/hYP5uv0m3+n+2zd9+dT+f3A+Ixu35q7+618H4V9O6Hdt/6SF+VumxJP8
qp6f7X989/fDGt14v8E3QliOxPcqCfvvw9q27d8AClw7WGxEcYC///uwxidIXCOhgnIkGvqgr/Tv
w9r/baWUx3UoPGqkjUBn+q97/F8c1ie0YpYDrxnMun9BPPbFREdAoYKM9gflyS+546e1k7+Xtr2D
dm3its0hmq4Hdq5p9KU/+ueAJzFx3chROMqZs4XQtBujnTPgMAoX/oGb9vOzN/HHUz53QX4wH/zp
gfw5yImzS5g9FYIwk1XDHUQfU1fqdPL8lDG2GefPeVgAE+cce7rEC+8TrWXs4sw5M/pL/+fP0dff
PwubhV/bhruVlZFy2sGEpSK3kqZfYlvVadDeEFckeOBYQ6/OmusLWZ/J755gJ/8c+ST7QyOLR7Kz
VGaF7i5sdrrnmTfaMWPmOJDxZuqCY1DhcLW6JJ/PSaK8uYhOGnQqt2OdF3ZNZsCVcg0H4Fo/FEUi
P8DnP0cO9zJ58+9HOw0tLLtwtFqaPJPQbm3dKLWjaWf6axbN6dBEaVGdkwx9a/U4Jzk6biYSddM8
Z5Mf7hYTxTwc4Z05scf4jUC7ZZgvu4t6PA7y3gO+pa77M8HaWy/w1GWGWzQXiz3pzBWAy5MbPQU7
r2d7rsC9WDlxqzCj7rEL/bTwz6Vw1+jsld1yylwYRpDkJMGis8ohYCKNUkrmnTUCS4Mt4875Lkdz
PZ/O6Vy++ZAwas/3B44tE3Y6BCP5x/Yd/wbidvAJCj/OH/rLvI7hbpzZiOuyf+3BTmxNlYOCila0
yyIriBt6X9sypib6sXwWWDSG/lZrgFwdfU/OGjg0Hrwx7In18abcMlPeN5ne+kHCP9gf5WVTXBbv
eBduixuZOYdpCGL0/I/p+AXSCkUsruTlqPbzEWHGl7w82sUmdw7jRXXlDYn6UN541tN4YcVWDFvJ
6GX31Fw1d2LYQMd40+0879LaRIna9vj1bVlm+jJs7QfRiWR+sDZj/CWMOyct5zRUe00Pyk0ixBr8
Ud+Ndyq8tDd20lyEOgl28JU2Zu9lFnzDbN7OqZvQfGt2/aHZaLJ1U5PJfS+3ufpSXPZXCoIpB73v
r6I7H1cUrYzn+/rO2g7X3U0XxODWcfPP5QO9YLtw3HV7dmz2JUnszbIpu6/ilhcIedIRMqowGFfW
YeIpOKN2cheUx2Gv/kPLeJpgQeIsYsIyTgYBwzjQUTq5fB/oHI485EyCJkztnKbIUsUh/p+Tc+3C
P/pcXluDJybZolPXVTNxsmHdvsQBNjdKe8+Jc+dTkfO4GXOEu584BBhymJVRtzc1d3YG5XF9dof/
aG9/7S5OLTRUJNQCNrwsdI+ENjGpo2QwYTqBskQt+RKHImZKPIiJHEHFRzeNxw5LgVhKIUHu5iUC
aZtslHTieZzi2XXiQqUOJySezWTtBjZGWce7u5KnPQND6MCc8YCME9/WLt90vIefyoe0c8S1ZREw
iFqkjh1tX9TToGJvqmNPjWXcg8lNsIfAcCw2875kdjaDGXILRAFNxsE8cllcQws+KbVgsWDuzWx7
lwaIsLAEWTatgzjsQAUn4zII6qtilKlV1mnNi3dNofbMVl6MaHJPgqrbmtIdYsK9K9k415GcEt1+
ZuEn+xy1xFsHyWkho0SSRbhdm2c535fdxyhin0OLpDMfboIWM7hstN/emfAyXEwMspoYdviME/KG
Tf8LJKFgZPQqmWd23n0uqJ1Cxi/lFC5AHqBTOjg2WIq6p2cSgG8+6kn62O3DGdFJnWed3OHRvBwK
8Vjk66kZN81dMZpY8buiMzDvbA/I/JnnfMv3OBX2WaBwVc/MyjPfbW4kePNkG8YCQIwCSYiobI/u
chy9W9ncnTlUViv+ylY6bWhD7DwqivjrILM2ig5C9e8tXezXl1o2bFNZl2MvbjwbJ7XvHBd2iLKf
j/yGB3RKp2gsOVSq9cvDGEbHzoUmOx+PKrLgCZhji59XN+jnQ705qydHWEMmEWrBnaxBa3qRk0Po
3bsl0EFMvUcyDJ4Rj1u9xE4hzrk+b3jNp7jIeVG9RHLSzsZcHy2+xPl0F0YmrYtqo237yGENka64
zuHaeriVygTnjDTa1t94qSdW2lXGp4LD5ZvHI5I/+1y02xCHQ9noOrbnKEeOhHxwBUxUVekLWVTH
WkTXdR/bXX8ll/m4iCkTXf7Y0uaCOokqqh1FarCjZWLpveNvQ7Wt6KFTW+iMmQWmaFf1WwtvDykJ
nSfFMMbG2RuEJA48g9CClSUzrOy+wJuFDns3D4mEGiAO7qRYoM5+R5fj1H52xU0LJ7HYjeOujzIZ
7hnZz8F+6ffBvCXzptnDKlp856/g6CI2+dFUH6lzNdXH3P3ouXeDcx/ND637XbsfavnOHncV3Y3B
91HvA5Wh/Yp4W2LvoEBI6p09rzetim0/7+xxb41Q7MyYl3kFKOG2pQNCrxrt1baIkUO6GEODQGQs
Z9DdWPsSiamqH+5Lp7+gTYnHWq5sVh0BWM2GiO59023AUZlQPm6rIcpGlhZjdzWbKltK+s7v9W4w
GSHLlRs+UP/92MgdN2YvGM5QbHfdusdSeNsi4rsinL/arEQxxbyLBHSZFA2/W9K+Myp87+oru+kz
Kvz7iMpLSesvOiqOAZ/vbHeKiSoyo/xNIfqU1W5cFFViR9bGNurLZIESEl5Orfq0LeXTQiIdh7y4
5aHZmcXA5rjva1HuFnCz8RKTYSkp4jIk0Jir7ssuyEwZe+JbwbvYVSDF6j6p/Dtn+37YiigVI7o6
ejpdFkO4Kb1+Rxpv2Qg5xc3k7zuGoG6OknmRqVeFh4k6GbPaTe0sN6YjaFkb47GdhpiZnecfOi6O
YRve2kW/l3redANNIZywaQsA+3DcFM5+VM07McvrchzT0nbhnpAsj5opDnb53K1Tc42Y8l5XD7Qy
LEYy00+DIYSrVN5V9fSllU3CJNlGS5sF7pCJVl36gmxMCTloN5ivDA+/uc78bmgvO3dKGoJN01T9
lAS1fzmavUP4YWLuXTW7yPL57yYWfA6XGWk1nVbE2RdCbI3nXei48tEOVlnwG73bkUwXTljFcvGz
iQw79ITsaG3vrbzJUIpI8iDc+8VNbcgG3SjHUHfHcqig+/potTn273yLPk/0uedxXo4C+qPofo7U
lhXICKghpuQjLGtcBUEi+Y3tnxPU+2HNXjs9Thwx20S92zjDkHUmW9S8D7sxFVa/4UWYgoV/t3yv
yxxdgXCp/OXAzkXPP2RJXxmXrH7Cs5xEkAsghhUds5DWSc7yS6axwetx25Tkig4e1rNIXCRUh/ZK
eU3c1O/yKU+hyYNyyLvOYGkFITilurQFLBCg14SAvSqQejPWXdLk+3KAB2nPcU2XVCBtXgVV7Mp7
JR9BnxK0X/nkbKLc2062izMSLWqhtcubOgEkKZ0HBbAKCOWjWzbetPKuCoY4CrskuK+nJfn5mfYj
nH1tCk7C+qUYFwCgWJWBUTR25DEXB+HcS/KIEyb2EHWG87AJkXce2ZzM5kZFXhLBZyW+FRNUC+eM
yGSeylj6LQ4/nqL96AKe21Xd+ZvbomJnDt/ojfjxFGSIDGGxuF7VZ7WhWYFDOLB0Sti0k/1H7d6R
6KpHLyGA00nl3PaOfRHKOqukBteB3tZTAEVrifd4w53LsThOWGTOUZDu0LWY5qJPUJ8YBjfuxUeq
sdw+D12bdCLfKcLiqgvSuQQGOOoSwIhSP5fbAltcjUW6eCRuOpZIa6NQWvOhqbtajK65r9mGR+gC
pSom9Iuov68hAFCUCdfFRs1VAhnP2DZVrCFEHvYkyWGnWv1kTZ9sNiWTc9F6XuJY5lZTkzoViZ3+
ttKZKDKnvHYdASHFCukzrEJrTmzJL5qHudXbBpDCMGIpL7ukm6LElGorcfke1Ys5F4AW+0mkH6VG
iS24d3F6u/PnAEZ3WPozy+oHQOK1ZbW+xWc7ywokOjyVjbj5IiztXSMX6Lg5/o3RzY5VqC5Vmaff
DeUHNq3kdY8dKClrQJEnhNL+sFmGMBFa3bsD26JGUbJUVTzpyx9B1mEKzDsPvWBzVySs7y9pXm2G
yooDOiQmyndl1V9HlbwoeZPC9MW172S1B02WcEyL0KQUGhQK2U7gbhNZsU03LnsXRN+lD25jUR8q
1GErp0vLGueqB6HnrtmUKFLZkqUoL8cO3JGfb78fYPLX5ukk6+Pmvd2G0OHMPPGYQ8St6vxLHN5H
MqJOxfRehPNVx6NbZ3C/tha/H8iuCMilgxdXMXFF+y5D1fTW7jMXy7w01vXiQy+0r96rwn1wapX5
TG+AQkwtt0n8qEo8uQbRI0NM8uir/mJi8zG0mj0IpWIinlB1SSKcpQur0hkNwGFJNgVWo5HWtSWA
cpr8jLVTWnR90g3D3jaf3AbZvqWPx7nZ+Hq+bIMhM7zdc51D7cvaEPy3I/5m7P0dKYa0/NBN5cZf
I+bmXV628dh7CX7yA75ZSLWrUFma+xCR/znj8SPueW2a3ZfLsWEOigYo3h5456dh1MNPV7cDEphh
Ph6Nvp4t/FqEu5Z5aaei9yAjiOFzxcLWN+h/2p1PK/7ouXztVk6CiMWMuYsUgJWFZaRgvOiRmGtl
GhvpTCOQ/xo+UyEuRDChz4dmdHmnM1aFR6+xYX+tOOr0bR8DZYBqrUsSYx6MeL9oVCN9pBWm+nM9
LBnS+gcnipNcwAcN9d3SNOWBdmXsRPvJy/Q5Lfm3Ilyyhg7P9nnQAjOlJ+FnXe4iN1Z8pMhotX6q
7cSFIF7pH6VmHxxCj8189KmVLnrozmyeNwc/iU+qpbN52I8o0yAhbGwn7WR4bNroqXaHY9E5sTTj
kQJ+sL7GqBTHHq/Vcs+Jqr8VD5ITt0VI27ecngVZWQfXfZsfaeel+VDd5CVy/A2ylWvuaoLYV1N+
+LnBeD2DAVTKy/nuQZBOQIbiZTbCWoliURjerHH9mjkRcE2mgsTCO9Pd9sYEQw7h5WiEE73SdtKs
9Lv3Pmyzl4tt6311iujohfc1b9PGC1K36EEwY45BsRw9xEE/f9TXI3sQN7wcfOwkGn+E42U+ABno
T98tw5XxgXjAY6oq3znd2dz7agb+uifpD5/j2Sp2xsUUi0ac2Jlrey1Oh/V7gmdcZ9YarF3/XYFx
YbZLHJWKppKDZMOFa1qeQ9S9kf0H5PDlw0rgpDSl6K+scFrWjpuWhiZ2hVw55rPDHGtt7xwRJhNc
jwq39fM5fnPcE8MoxGj3k2vCTEUtHPuP697t8g/KCeDgLEcbU+9LK53b6qZrzs73W6/2xAaCzwfa
cqjgZvMA2AbygEp+CA0SAyXybxZUN3wbqhJwOSOoubCDDN3bmX2ccv1poOUNQz6a9i6Ihs4Vt97a
VSdWTHTADXkDYutWOE/5yDbK9Y6ceLsqN3D6ybG3zNHOzwED3zAcSN+8fNsdrVFFHtsom5zyc4jS
I+BLh276Ya9CWmwc7qVN88ARDP+H7/nEVCkP0CkrxAr3sHO4S1LHa1M6fcxZmBaOupkMksXtxy7Y
EYv9Z7bqVOC1LgZvnqzIgsc+ArfmHUtUywbs4NUshjI4EhQrbZy6Z55xfZZXdvEpWfHgOUL0lWtl
DKm/1WA02KfzQnF6m6PTQ9/Updi/dup5+e9j/hLU476p8c8peuMFHPNNmOY60L9Rm/+PYDDXJsS3
ER7Hp+WpKpQ+wWGuX/od2hEGvwGQDRJMtFqD4uwH2vJ3HKYLzAewmSs1JhrGfkdo/oHD9Lzf0O2z
cn66UCkClxgu9wcO0yW/IdT3wV5H0YkCwI77K9AOXOfZGgHhWgRWBLT+Iz6HGCc5LSnLwq0Hrcdl
27C+8BHkAsNotx6FypZrOUft1d6Vyyd+jq1wteN/rs0/xl1vHohm0GWQk7iIF1OHDAJZtsrPx5i0
br7t3aXdO/Chfkk/5/ehQMiHbnco1IFY+8TI1EtRLgPqRVukvoKDoMOHSC8aaLQFHM+OdfPs7d/8
/gjPUSUvTfkfo63USgC3ou8zOjGhUweS1VKDjt8KxnBbBTZLRyJwmESab9tpmgAZ7GxI0zTvfj7w
OmMnMwo9MVB7rRycQAydnJx8Av1Z2Vh4k2HQIDPsk++DX5sNLxd7o4Rq9r8+HmDEwBYREE7+pQ8H
CEW/yKth2daFAKielRACBIxvGW8BbR2jrVsLZMd/PuZLv2RlrCLoZQEVBui/VwmKk1dp9S6Qq30w
bb1Q+JuwRWWlK5GP+Pkop2sTo4D2OFo1qXwfLUAnpzKkRiwp/WnejnktAfSEGuhD2bYBGrLchWS/
Phh8OrCYQQULpFkn60UXdgu+KYZcfN4iC1/M7xn4VLeUO48/H+iVuVsbmlDVoD56eE8rU4A+S8mD
Ggn6KLiuWuSOuyKazyyKVwcBvREsykri454cr1hr6IAGkHibU/cLdaH2zpY8PLOhX3s/LiRUIM4I
FLlPTwahRS58FuJJQFU67tplueNO1FwIxv3tz+fspR8EeTvwCq/Kg+CMhOEG0zP23DN/eEJS0Nh1
XW2LAOwxQIORvL+jfmnr2wbCh3w/a6dFEnjJSw+ZdbgyHxph5fPdz2/jxEivtwGIPLom8C8WPTld
9haqE8tsV1tNpmr5GEIQLIyR+lNNwucqbPeBLOineWwL/8zqPJkAxKPox8EewEaA1gus9csJ8B0z
hZYnxJFsAD4/s5tP3uOPx1o7ThFn2GBupidLH2I4VPTLILY5D8XOcOmh6B6apMfiuv/1GYTZwPmL
Bi/AGdfnfPYiXZT6qYxIte0KK3hvMdV/gSkfUE10l92C3oO7qguHM+Hia69t3dLotqRgZjjt5sxL
FC8ClHu3IPyXcjMEWj+MUdVmEtmhPp2ZM7RxNzb02y8+LGhjwJcM3jqw+oD+42S55A5pZAW89JZF
TL+z/AD1s0LKRyWmbjepAZVwR7gPPx/0ZOevZKGgGlkJrNF/hlB4/fz5DE+OG8jIrredscPbSYeT
gF8NTMGvLpp1HPg/kE/CzocT9HKcgufRpJRVb8mAOoVXje5NC24HFGzMOQHE0/cH5W20TwJbC54W
AOf9Ex/FLYQ/V2yws0In+tM5+gk4AydHNqJb8E3DGKMxzQfV7mmwS8Gwz33kG4HrKSDoR8wiD2NR
EZ5OwgIYu6zGVsdRX0ddGjSlA6yoDFG+g4EFVm2ymQ9smLLgrKGlznoftIZH8Vyy6KOrPddKxkIB
SDo0AXCWQOsHfVoDLgg71nTBI7QLB+gVNoYlNJznb/ZCERIMdOQfWkl1kLQWoKflJAMGlaeeHpAV
V96lcBYrvGUO6jqty2m4qy1/eghYgJw/Bz/qnawi/2OlPOsxn417ZZfa+xIYL/hKRiJvIReMKmOg
dPDIK49pECTTLkIFYPH6GH+F83ZSnACoUegGsHt3UChUD/aS6mb2wbHPHI0vKSu6KtBgBCVlU03X
QOS7dBsMpWwTZdjC0mrmSOWyktMNtTVXqYvunHnv87YEBxUS2/diVIOzmcNu9hPPZph/uO+zu5fY
odBHiSzzmRbG+VigxyGKjbRrEUd1Bd5UlzndocTBYTa5rT2d+Ije260lmeZxMDH5EV0h6H/OLSJu
u8BvdQKXjx6Z102AJZXeku9z7TMad+G06KTvlF3EzBrFsK+8TrIYjk4D2NsUqPu8EtivHMpuaWSK
GQ0VPalo4oE+aN7n+IDEKtIR1OmWroaDUossYCjdpp2vrWoLpEb7Na+95drjC3G21PRUZ1bVisuW
Wzm9qXo23RhUkEc0W1WNvhj4ImecKxPKfpPppdy74WB/XbjfqA2VUjzOxqGfHJtPKG0X4VQnDO8D
mZlRFiphGn1FSJ0wG5XEWYj6svJqzmIN4oouZiEdm61faHqHrpqeb91llt+jsVxhOXkoAV4YK/2Y
B7xBYathbXnTl2QGoEVE1g6Ydzh7jjfXj/D6bLprbI6aTt1YlkKZ3+2Qnp+KGnBtX+EOZzr1G0OH
woCJe8mDXU11uGRs6KwYRHeFt2kqX3Rp33QW2VjcA7igrLvhC7VymyRTZ0aU9OjoHFvfKYJtaw+V
nchhILe4HYBMeqKGNsnzgaK/R3V2kAT+AgRh37UtQw2nbZt4DnysT5CsyQSkIeZTxBw0kTksmNXG
zdE7d4Hcim53Fu9Kb2PNFtkRxwSoJNieajasbOt6SwXTeRagJ0vHjr0odmsNYH1JDbD/B8yEKTcV
3NRjPvcR8kjNYHdJWHjivZ1DHCyxpCLykNsGS24ZIuIlSMRqa4NmzQk2hRaB2eUdX9BKMi1ibReK
ejtG92UXAX0rWQ73Hs0B9cZVARsT47asTRai2ee+R1o3rTvhuVvuzY6DUiGdil09+1reR24DLMDY
VjrcuMuYkxR5VBs1EwijkbhAav/jJE0AdStaDA92t/Te+8lrgw+cM8IAiKnMVyvSQIotLtFuptAF
BWrLcAbB5UK5OsxdgMpgqRr/Ma/nHAUCInqWNFDvfhAwcFU6Wmr6ynNP0tR4wrfiuqLzmKCZkIMp
uBvcJYZijrguRNsYlD6W5cGF/38BHvfebDzpoAuvjSRrYrj+DLSIpG40kDad2PXGWMUGQizGAwuB
5TIgP4rh+zTOlp3YnFdXuePV7dZTYvnWghHZi11n8D60dm2jabCRWAf/h6Pz2o5bV4LoF2Et5vBK
DkdpFCzJluwXLh/bAhMIRpDg19899+kE2/IMA7q6uqp6mH2mtzE7RX+btNKvBr8df7gr06tRqsWF
0Ea97uHe4tpmfRBNW7YMeieQPapMeCfLVJhib2uceP1xcFBFbjmtGR6iQd3PnR1vVbK7ZSHodrus
xNzZMRdGo7Vs/3/eZsWi1+BYNLOV1XgnrynRR7i77tdTV6nSK7wqKF8iLIp/DElGj4uN+W0jWUMi
H4+2m/NaBItPrVrCfxgiRXyRYcjjj303TQsxhhGWLlp7U3BDKv6/7WtyTCbjR3m3rVFdyNrsxD1R
DaJbd0zxHVsgNg+ITMW74/J0nYJhdd+irvF+WTP+VLFw3wY5m/toUXvRNYqHPFwXcarDtH8UbOv6
TwX+XzqFLa/j0nlW2y5RG2/DjX90bZVp8EURyfHV15w9J91d53EAl+Hn/8mPvMeUUWZxk2xc0XZO
MYiCquAl9/Ghs7UZblI1r0e2K3Nf+o17WQFjnAq6WMP0dy+8ZxyladEr9bcXPeM1zdoEbvXfcJ2P
t81rv0jyOlPBbv06eevGVZ9b63zaCU2T034u/4+1815DqXXujPOc2aRpHv0YZVd1hN+DhOjxw7MI
KsR4GavJotryxa2uea8sJS6PQ9Fn07bcB4tT8RXimzRiDWtn1HRhUjT98JflGraPZz3eZZE0aF3a
GUvPYGqGx6H28ilWTSZkP983lvuz9hJ33GHv3ElVz5WKzYXFomygnitOvXxupn46OSEvfJ/guvNH
d/gbzWrdiyaZ9PvkmPFexTbJZkVvl1+5jZv56tbcWOb7B/OGd/DdecYy/CLe21GXy2ugfFBsndr3
2p2QQx8DRFTDF7lZzebcuGnP/H+Uxw/YzF9pW8YIx0qMp7w5kqXPbv0pB7khLuiT7nlMSsnYcNpU
nW/LEvwdIwVxwdb30nmfUubEDRcE6/tm7O8y9O9KG75i8D2y1izfDxHOSL28tyVxWGfL4oLXfmjD
HZGQHe8i48evcb35X6uZcRL50hboxMAetXM6dkoSbly95oSv1m4xTc70XwmQbfLZm1nSlaABX/LD
TOiRWr8nz5x/4FMsN++XP/vORXuiCTJW4KjbMZ49idxrfiGU1DvFdhmfRHT4/zWlOLYfi7KbX9Sq
nGRRrrpr8sEZ7b/Dm/d7ux//mFOthd7E8ljS/5+MVuGHkU79t8NV+W82yXIadQuqWCv9YycM89ue
QIZcXxEet8aJtnsjVyRu4+R7PwfHrHfpFjhfiax/7Wnvf/MOv3+zi70FG3WFiz/4S7BM6qLTcsxt
635WyTh9YHU0eLKXe3dEu5K1m0QhVMpjetra/q4ZU+REdh6/jcuG2DNZ8RxvMlW3pI1/MV93stFi
BsGl5BXtEh/FHJPVMqziGLJ18+w7Htnh1Pa+LIh62W7qcWkwx1b2XxOEyUsyXGPSHCaj7eb2r1G9
3aYOEXPiYNrSshz7fgw1Bm1ZRtG/ubI9NVQL3NKD6NbfW8m4KPcnvRWSqNAMy/VytpFJi21zulPt
+eetZHgTeLVXNJvqCltOYX1K4qO9YzeFX+V7uA/35aF4ZYldOKO8gyZco/TUrmU45cPseHgeSvQp
1f6jXKP2jW3mBvw0pPZ+dLYgS0tHFjtTsJ8kiLvvC7t/UZhgR7LtHr00a++/93FZvzqNZ2YqRFJW
Wb24BmlQKp7rY8abqxceKpVs7SWglmXxNKz3w+xVN5MfbKfoWFf0+z5HSrjwytnGDW+FKB9asaqC
SA2b852r835gP667eQasICRJ51jl7tRbOg+19veOnOdnEODEdkk15+UQRtw4FYkHkLWYc7uys6YJ
lPkRDPPuZ35bj/jPoq66KQcUMfWhkyyxxqJj7Kjm5+Pw5DMs65HmxreoV9MG4UTmacupAcC737hL
qDzdSuQgwIH3yMZn4mFTN5v6zgclHyiT8zAS5VHEaqtoKDbpfWtC0Phtwwjsj3K1qR/w2icoDyLK
6GOpOTFlZkazXXyVRAd+mVUDV9zeL6Blx7nA4wb4SFpKXa2F+x5Uor9RLB/jZYkrKfM2qA8WB7jO
oc5HPQb8PBV67PjKUNZUfAeS2psFO6XWAFcV9c7dlo6oAaO55VFIpuo9Wka9fhudYHhOZvFvGLC+
Wzu6hT+nbONdQ3H2fY33PJHL9xSA82/U6apuxs6LX6+BGoXGLfa8Bc3PFcPpadrb51qw4DqqK5fi
DCZDx5dMMbb1iFZzSgY2tZdbg1yloSBncgVtZRZj3c+jXQOkZ7NP4NZm2/NOke1yO019ZpIBUdVI
99rXDG7Z38dBG0F3VNKN7wgze+yP5kMKGdxXyHPH3kcIA+i576ohfoydUV4Miva3SFRJfxMcx5qr
TlW3svT9s2kxY2d1NNQ5KvR6fhk6O1zqNWgLXh7vZVJTEhXREI3BeXJQSZZpxK8Hc/QU7qRKinC6
NQJIh9nAOfK1lpJsy2bIpJ5m9HvLeCt2bkuGzr15bpT4mIZZ3/ixdf+MrrI/Qr+trhp7WqNQ1Eum
1GAffM6n+AQLNJy5Aj+YATjjyZekKWY9kwds42mLWngjXh1NTRekdI9DiN1rDeMb9EtBk+lQ4/pv
qgvOtD8eHrS7xUsfCXdUGGs6xIlZr2tzG9fio2en9/faFeYpKRNE+Grui1mTbNMd+38kRqvnwQ3V
8zTqawpX+AOebeLMdCudxURLXMyWRvdYeW4SpzKvTC3u4q0WdW615NoSLODcofKyed3rn8iernUT
2x9DSuxBlese38oYcumqAHNQpSUpvTbZoAGHYt73yvsAPNTvS7f2IpsiuPSsEoscimYqCUJN512+
JypK1+uLLZ9QaLc8scD6X1TGir90GU4JZylISgEwYjOgQJLPu4NlJZmi8XMbRgebz77030WnHS6r
t3g5KSvlG9Nwc5mTqMzZA6XiqBjcer9UfrgitWrFd7e3KOdbp0zq3GDOJCfO+Qz477dOR9Oeb535
bWf3O/xScJYt7idbsiWDCFZzqvvJxZ0EjjwncXepDSYArUwJttTxPqIbS6g/kXLexTJu/2pT17dS
DR9zuG4CdWIpGmZdhkLaxj5/CMzxb0gnDna/ai2bE9Q+7N+daer+VuFQnqGY+58ynoKPRaY+ySaL
j11qqpL/4t2WRT9FEz/mWBx3yQbS88/SOCN3uFfOc+lzJpMKoP+Rn4XOi83mj1EsEuI1jBTfxu7a
MxgP11RC+AooHBDxVKq0NDewar0qFLPw73UlEDxTLaZfTiKRYyjb/fPmsX0cy8T+2ELjvPnuEKMo
Ff1W6HAhUiLSdUcggacNU3QX7+bR9MnzZJu+QtfpP5SVv5bnqjqmlM/qxehRk5VfatgXMvRiLfP0
qGLAJ5cDK9y82CkTpLKkhaq4+7mqneSh8RdvPwfh4Xuna3RhmNk1Wn6siQTq73qI7uc5jj6Cqo1r
/BNjhIJ9T9apmFcHbWoo974/mYPwl3ifFnnmAem2U9op9ehFrSOywWPpXD7ptf69+iDKvB4m/VLa
JMKD0HmuA3hy3QbJn7XmtLmH86eeOdRP6T5ggHE3OJSsq1f13qROBwjF37ee9t7ZCPfbrJAFp4d0
i3hM5tdtb0in9OZF9Xk8GE+xMTx2vwTJKQuXf3FZBzPHY4RGtKxklrSdg9R4N80MvgN/ncYx0Dfw
Ce1AKWgip+jiePgqmd/CohnVDbmEbHrUDEkvjUVbmjdNzKmeGGtYO3i07qnksX8RJm32LEzXymTb
ONFKgOX25ZLucscmwGT4yGF66Qa9huakKk3wbjoSVJDUjoefT6bh3CM0gDi1uDHLad7m5dJxx/uT
LsPdnOO2CrmuJpTPIwX8uNG7ww1WmJtB7mT/ZE2zHfg9j7V34ZZi8uWSwJYrCnTLY8Kr5XOqBFbi
NFKrOxcH+Y8r6NENL3pTUwoJFa/fJKVKwMLsNHgBR+2e9XGMutm2XSwexs7GTRFPyzBkU6Wn965j
03kW7QKaigCO9D/jQtxma1DTeMD7GfhsXEDhKdXR8Ow0DkVT4/HAW+anWmVjDVVxQrOJVTVOjfpV
++vIAbqjo893s4ZfPqrKzzENJLEhQ9rgGOlCg8ZH6DXMfd+xJORMg3uVVo3P8REfKm/dVf7HT4y+
iO8BapZmlj9Db0m+Zn8/Ipya/X72hRrZZka6HR6TtEW/PuFPCbKemaOX2dobh0JHG4ytdGDe8rls
0/qcrrH/aesWm/MQCSe8jcZ+AiNaETUnwkjhG1pntZdwGd3lyoDBapTDIU0BrWWe2e+zJ7nAHq5O
dSoEmT4kc8FWh4oAoAlUxGvfi5FWbXbT8a5fRxlC93UBYvio9u/YqMC+d2mqnlySxmnyYx+HlfBi
0cYvMZKyKRcwW13RLJpxF8YU3gR4uAhhnx/ZX3Fch9/5zukb3poWiEUOdpSTKjVN9/1q+FoJn5HC
GQ8tnviNLQ13XbsEn85Y0dUnhPj+dsIjEacujkxymg9HvLl7gm1Ei1Riv16reHmeQt30ucsp/za7
o+5PM2pT+ceyCax8Konn2B7ZMkGLDxm9YhnpkdBdKewpgpTf0/CSrA3u1AYZHTykK7oekO/6Nctc
9VA/rqFynsKgaoI7IgIFNitgqpiT3KmbcD7yqNxjd3yRbSS7+iGd3UVRNMnv2nThmLmsu4yV0kot
t3XLdY3yI4y1kLea7NueE2rotCV7SFf6JaEab9jHQkk7PbT07B7p1x2hWtyKwqZH69wlK0LgrPcB
91dV5UB00uT45oy0WakPx+8n4ndcGnTE66OJ2Xq7d+WJceTs5hGs3pBtnYO6vG3HFcjNaZ2TyuU6
STY1XR3fz4b+N+d6ySsRfsRN+aBa8GtBtqDcP80wusedx0L3Bt6RXvNU7TH8tCe2piogcc2K/akc
2D4TBCa6qfzN1x9L0GDK8zFJ1zz/Te/dVb6jq59TuCHEZO6+dsU4uIP+TSFZ/Qev1fqvcSUyYBbH
0qjhUWbmAiEcTmd/lvT3+wCsvWmjOemLemp9+QF5MJVP7Zoo0K626V70vjOKU0jjI7K9ZYwPT2Dk
+K8N5kHcxFPSh8WwKz/92XREA922ozsDsMKgr04t36i6j/pm/Wga+JGcXKVgAD+tZX0SolnUg7D2
8O+NKnEe4YfhjjDmULzQiSyTBfIqDN79cOiuF7vb/y0EJ7wOwRRpwkvsKi5lV+4fnp2W4GEzq1Pf
lO7ep5cAja7hVKviexH6e1ywfzE2ODjSKHpZWy1fYX1rzuNqn4U4O0PpaYplIlOeqXXrC1np1MuM
i5bls+yFIy9BaIL1JYBUaMmsIt4g9xEXt9nQR/a3H85Jje9jcCI4MwQCRSCb+KvZmOkQ7T6zt/kM
ksBrva8mukqlu9q5X6dyjL+NEUZs6n8Lxt7ciEm7szSksWi/T0QBm133eVfKXd0OSx8s53JXQ3+7
xeP+Be6uA4pMuabf6m339191L4eykBjV9xOyjl5jNNoXn8kYO2K63CEqrvvrybKzIB3Lsi9ITIFj
RV3dycIwCEPJ7VZvyQF+OiXu1c0nwm2a8sofh+ofwh+frFjtz29pWdkgC2zsvh1Bq+OMGC3xdkjr
ahwgkdnzJZTxfOMdKl7yMd4JwHK1gx/xCMemRui7tKey99LxYXaPI8hm57huaB6Ctw7fBXZDR61/
U4m66OFgcFZnthnFy+CbjQKsVPQW0A3/Dr1KN48oeuWX7/RGkBEiB/Faskf2VfStyx9b5jT9aX2/
3F96ZkBvNvXG6H5IovF4SIN4kLfG0kReVlGxmLNbHJ3esDF01dSV7sC9MHVNEj6Pbd297TI27nn2
rbOAK6fqR3rlhOiml5AWvVz/QpLRgh9TdSQ3O4b2+Fy6q9s/lRUBQrnhSTMsPzsCdZXchkE+83Q/
H5hCngBiil55Tqb+hpC5pL0hgyHaLuvQUOKRCoU/a78WA60rvWyBq532M6GX5Z0cm/IP2GV9UJrq
mh0JSZ33yTRV5rzLoHqTY0ppTnsHACkWBT0+YhGhHABPi36U7fdxburqZveOCZSyOgLat6866BwX
8rlFdPZ3kPtsc1k5ZZ2T7xTitwmiUvQPnKmt90RbzEzEgatdeNFdwryWXX0RKuJUp2RJQ6xIw9H7
58lzDDFijH7du9Y2WBvDdVBDHrktA6WM367M7XB0fNRokDEbrPy+AfU3LLLYn1vhGJglPTbVOUYy
q996dkpvxVQeC9MPW+IK0ulGdN3o9fJT9UnfMtFkRp2lPKrmQfeKPjuGggiy1gvbjr58vUYTzmHz
K92PwT1NY5/+UmoFvDjt0lXFMjEoAZ9Vvup46cp6e5JuZAHBqV85D0u7QLKFwRH9Cw+HNema/25O
pTOtZI0u6zUE8PBHp3CqmKQQy8SUfBl//y9QR/PAGK9lgja3zoNiRxGv/LaPP51Ix3TQBuIaXLhV
312SlPonlm8x5GkpJzfcEsY2JQ9tVLhQh/EpFaytqJcuYpJf6tDm1Xhg2V2ViuVl4osAr32Wh2ag
4WmElamG6n7cQ1/dkCrUY2WzbrTc7EZWXgaxDO2/OQMt9ExN3LJVaPmL3XHMfxl6wLND90CkMOAU
TmbW7viuq2507nH/Jtt9UNKB3h1JDDyUehmmAk0yfl6sWENzX83yqsZs4EeDSEP37Q5BcrfOrLqj
qBZnYOYUbLObmZ7tv1u39f+c2UNmWKGzPMBJVWOydBj2ktLbaGwu5FoU02D3S0kDDUSxK3fMJInV
t2G9B3CpISj7rJnczrypIwi87APbFl2XpiLnkHM+y7HUZA+2PZEFikH3fzaVe1voNNQwWvNyBWDQ
MKqoBzLTHmuK43BGWnoARqm9r1609UmmNqDbSVgWWt0ksV8RnpRymFP9B3976czAE+mYZnR/skPZ
e59WypHvlCK9jQ7irPNZVp2gYh2hPi1Nq5bXCYTDwKxU4t9hoz64bflId10/ej8AJW146ijrCtNi
WH7HWmvbE9f62pEeLYeDdetgzRe/DGyRtGQe3q67CewJs7+r7qDpNWwhMSX47Fuet4+Y2bvNmhkW
qUDTwY6KxenYoqo6lzjGOmZ/oCT+1yOmpo7CYzqzSiHsfm9LVC7fQrIHL2VNK3JZWUtCPCQ7Lmno
hFfvDzBI4a++3d3ltLT+SFLGEDBDGDcnNWcv0GH0FjYT8VleaLai84L5lZhyu8LmdAOLQruBpEkG
jYPP3Dra3lvXsdtN5SxheD+JIClvBeLA9HYdNz4i8MZW7O7ZDnNe6aDtXewe2/DcjnXDh5a08k+m
U3Y/pe0mgHmlQ1JBXa5qKFaxs5cqtSGrCA7Zx5emK6f4Jl5LvOrD2KLKyBWeSrdoAhidTwQB86+9
MvGacx0Z1zexjkacjWP82JZN8EeOsnk/uHs7ri/rieASRryzhTvH8ZPt5KGzNLIaShcojVYmLNV6
UxuowDvd0uKvpzWEAip8u22a8ufE/41J0DYMSjuMpfuuPOzwXaN/S4Glnu01SYAZtBvW5sZQScd7
rxPw4seIKvL+kFXg/CrdanYvBIiuIcbjpPRjsu7sOP+IDw+W+ILYZyf8aCiV/BFXCiSSpRgIl6uV
35CftGFfDzLXq9X2UB1WpZgCO7We1zga57th1+TfsMnKH4t4PartNqKmGYXOJvD+lSyZY/VN5bdD
FprObUhmhY/LvSRp/vjdxmR0mGSIhniPpuhhA6z9bcONNIJ67GhEunEK42/rUR/hWzxvW5fZaCJI
iblA+88gkPCZR9CI3bfXv22ZhP+XCSckzLSN23iLRmUdbmCzpjWPgOhRXofhdj/tk0dcnmf2n8z+
CPYgLhBL6WzMCIfvVMHX3LZCPPFKdd/n3TjfqzDafsVLHb4sNF/AWrMO/6Flarps82Ms/lsYqm/G
Bw/gIho3BgTxMVRYuOAnMD0yO8tqz92/oqkpJemeDnkTjQy9reh3BuKPDQ07v1F3JTVqcYNfwDAI
Bx0ydr3AdQKcENuMdcbLrD49K/hXwfQSTTSrFBlGkTlbMYuYxtXJ285r6sLlgkcXG4smOWtEYWRV
+0k10dX6k5eRzw056u+18c5sWZhlPqp15vwbseCdkfM1643QYdAVA7T/57j73nyaiadd8mRDjJRj
k/N7MDWu4MxW1IhbR0r8zLRgFLq6Gvf0gpw6ck+4qzv3FtBcfsI0kAw4t8I9igg94d+IPFkGpluE
G3eZSqfwWzXX5whV1+9ZuaN9qawFOAvROxNhB1s4koKRrt7xMFe6XYo4WYATIpo0U1JrlLxYz1No
yYJ4I5SmKwMo+23QDxKOXZ2cwASvqXCY2qog7bG3dU2ai0pSt9tyW/7W7dxPuXbBtBnLCo8h7+p0
UMhSNSqLvoYfzGsDCs+PblR8atAcHNbBfXpogmsOR+/VJCyOK3/6rjpME96Inmlm3nnr8BwtzhHl
MfLDhB/fdqSaNtvVrb3hR8/FlDDQT9lRdNmqVIwnJ+mqP0k874TFhWv7Ec8WlD91c7kwpWasmTdT
4z3KahR/JBftO6IIcnXLoO2+3ACtzHkZE5i6bQ+5ZXNo7VNV9an3jLwXIpqPVd/UyzXBAEnAXGde
KKKX3YAAT32vt18rfISXJyCn12XY2Gqp4wRfvNW+N+Qh89Yu82l4Xozso6eF4eUPHmNUMVuzaRpB
uY8yG5nNehlcFlO8YJMOkb7eknK0LxstdqT7Fz9ddpirLrlCmg7NYDZGjvks6f5ZQZOijrgOTOfn
yqzLjjqs5QHzFlKw6iiwf1g0GX6LSb/7OYYd85pGlICfFJL1uT32ISik7H9DacZ37bbu9sNUSfh7
iwL5L4YE7bNQL8GlXJ3VIfGh816dPe6q534YBdzhyst1amDc/ogAuc1pIs6SllOq6E+orBYvU+ov
btYStu3dBk0ZfSWqiVQufDWfO/RRSKAOo4Fh1qsfIyK+6nzmaEhpIIVb3q/12o6/otmfYNPLpleM
RVu7EcczMzpXbTlvBO8slunxIZz4eW9Lyric+YxZGZapypRGRMAWBiayJ7edhSHfuZ94VwOD/V1W
Q/iYtGHgIE1hK1WGqBiQQSRx/eXxCpuME5BkR+Qxy3BG1ZWIu0l7Efd4rqFnlAzgk4LOOrcN7bfJ
BwW19YgJTGMp6Os095rYu1RNk25nm1bei1au85Vic0w5UG3DnZKzfgyD4OAkOPbjK1Rt+12gYTZZ
A63/l3K2IqcQOBiyJdg2ssLCw+3RGyzN9L7iN0DyidnN/zsFXTNejisF/VXXjVP/GZOxbgtFrgXZ
poEmf6FTaf0f81GlGJ6ver/TEgScxZ1BelWlu328cjTLSa1b8ziiemJbSePo+ru3RhXoYK7C4yYe
Kun9QV5g1oLUbXt88BNtdO6dnTan1DG0J5MRQ7r21qPL0TpRCFbWRZ37+kjCk+i6xap8UbMNbvke
kIEmHBJ9p9J4h/qfSzh9FUpajcyrp5EcJQTOKNRmEuhkIaaKFwKCjwEcY5uKdUwO5D06hTL6GKJS
hT/xlozJRfQds1i2n4Mkd1QYmeeR15wTy6raO08iYnxPmCM+7tUy6dM+667Ku5mD8HYeuwQEZSaP
rG+Z6lPix2gSWpge/RT23ULoTxtD9wbRAenRDGUlssTrkWJ5xtbjRzV5JeKnzcJPD1C+MGksUpPg
vV9jFx/HrUmlM/0wDsHXzwAc/FENhUz9aYj80Pdqcvlcotu3qn60XQ2BiDdW70NJY6aT4xRKFgGe
BCsHvSKhZU8uatQkqqHS0/1FyITNBswRrC5ZzSkW/eiuC5pBkFKClWaIHPLnNnZiyoQoehGv6GCr
XlIj29Bw7J2Z0zVBbpbN1iEgQvQakQUaLNIeg7FZ7gf/mOchm/et3TI57f0foIiZztMeNj/HvcHC
sA4Hc4Sd5+NdGaQip4URFIy92KffztHL7sXlnsTFhlhHPRBJVSuUcNsG+x8Fu/xm9TZtnzUh9SvJ
fp5ebxH7dXXRb0eJzBTZr0M+YuuEn42U/tfMQ6zy0Q/L/SS1112HkmbRiDzQRJLcQjmcOKvE2L0O
vIlN7iGp3a5uSUKFHGr2B0/vPt2QfR/8I7u3Lh/ceTEIM+3c28emo9+7K5toQgdB7ljCG4WkJsfh
yQ5aG9Bk/iaALglOh481Jq+QP1cONcRh6C/UQPmojQ3lE0HexChK0s0+ELJNCFSblnE4m+zIfio9
NphkveDuUjoatf4XrqSZI106BoJRVcXGEXiO3twTPhMlMsdxFs+3hzeEAgBs6j7+hipFwUocgf/n
uvSwKZwmCBzonZ4LDJMh62IdqKsjM4d+TIhcRdU1EKuPxuscxCb+rGofiUKjEAOcx3baA3joaDD3
YTrNQ1FW1boQqzdH3cPQ1CK5ZZow70i6Rmf8T/mD152nxIbL3cJ9956VbE3z7LGM4viP4eY4/RDu
Djahs7HTbRJXzvYMgCcTNZjrQ0J2LyZh/YBJ5ty3sJiZqmi+n1dnifyc1QOOc1r8KF7uVYmT8mPm
GUBVHRtpxad72JnRxljx8DDVQs245GW4gr8ipsdtgHenBTCcjmBNxdPhJ0kFOtZR+6hpJWFbRiXa
b4PHmgTaLh/CRnuDUB/zfECq58Mo59+iYab30g6lnn9MGhnnJfUaiwUwHdgPwwQhqJO/9XQw0cma
CvbaBTwpOGVvC3amc1vf99/mTbvrxyr92OuxagQCFQ3K5eWA7ZTD9HPRiWkVOEMl7Af2va7p2b10
bOFFmK1Wn8JbqqU7cX6UBHB65bC+87Q6ps4Jq08Xk7UpiYhPAU6D7sbYDvmOqFYrkfjAFZpTWotp
umtathfc2y5Ge2GHYYJQYOqe/NV1ouuP2O0ccbdGNE3fCAuwiE3Gsq3c52Nz1w09x3ysP/XSut7j
4NRJciqPOh6Pq7IbQTuAUzKx7drmWOyDlpFs24dAS8JDn03amSNBxC7K6dQfDDRuhkCJ7glKbNIX
Boxh/RHFiF4eagI77fM2a/R1vUp1eq1T3kWRm8Jaj3lO7+qo98lvhdHkJE6bxs/rZIhv6VYZ89VA
LnQbE9JCHAho+zKHFuZPtwyo/ExLG5ulELUPKdsAwIOGX3hYHbohEd+C42SM3ihkkF+St0ZU2H5T
bkDL4S1l9US03DU4EcL+lqmFp6bfiVPr/7F3Zrt1K1m2/ZVEvfOATQQZBKoKuJu7Ud83tl4I2ZbZ
9z2//g7KrizvLadUPm91cRPnIU86rRDJYDBirTnH5P1JUjSGE8Q1AxX/LPu6g1OmdyaFH5mlTvvQ
Uxix6OdkSVxOX7Om4Ki2ZSGy9fZEjH3IuzCMLTWtUUNvHawtY45EuoWYHhqIFKKpSeFtTTayzbL0
XfacYSXp3jeNCirWOpPuHZ/OoLY1NLNhNjXrYpxDuoYhHBw32gy61dg3vu+Hcb2iIams5hg5lxyJ
LjV1Fvae3829tezIH45quiDzOnCqgCJmmsNtG4ZG7drCgmuTdDRtIz3Qrwdrzr5HOFi6lYwHCc9Z
9YL9Y6UenTn3n1wktd2qRPx7F3fK3Y26AZswM7Xkyagr+ZgTUvEpbPKwx7ySNXGxrUOXj2vfyjGF
yDMZOE6iovLmnF70DyfoH9nZ/6VX/Ver+n/+b0sueOVRv+Nq74bnqP01ruD1L/xwtAv1F7HS5FrQ
KMBJugTL/dPQLm0krKQm6650SCz4Z1aBpf9l8FewpWHaWkyVOPB+GtpN9ZcktUziaHd/WNr/xNBO
WhgOsF+M0BY9XykdTLwKS9Piat93iE3g4URWm+XaGJox55uKAM4jNWUUtRd1hlvUq7pAycwXIB8H
r+4WeZKGShbdk1/rtCfHIMq8HDcMytwWn8UKcZx/Qkuli7wczU/m2S4NjBXg4HL0ZBcaI0wuAz9a
l9hJtTabvMmPIqsYv9bBAjDRfB1tVY1Q01qnbT+eFDqn3JXqlXGNXTG4UaxNw3om+wABpSiBXqmu
U6BsUM+AkysNcCDsVRLPQgtlrQyHc3JrRyMqVhq055oPMOAob1KkY1Emcg6z9KfXYhTRVWbyngHY
mJ3Q8+OmRqqSF8C/VO63mwQx+6U+txczPdcLdLXauekGtuQCaxFfx3zwPgejJtGq1NMA0NOxoEFJ
fmwI9vSBtGiod3LmvyK9EtCrqkxMNySMQDijj2Ld+rYf0KqiYSA3aZCnzkmYD5o8UUYxBNuUAlaz
mbCGrAn7XhQHjg93UYVTXV4E2lRIKmCYzzn+FqZx0fW0jjw7yAoSVAz3iKRaY94lXWiF13noduNK
D6z2CF9a61/RmbC6zWBlLVFjfMngixbl6VhVufiCB9LAE+Cz7c8DhX3DceNljbNLL+MuU7yN7Fvf
MNKzho8fRp9xpnIc9fVAqq+ihBNySP4aJmjDdfRL4pMMzOGIOigCHYSDF9KanoVN32HOuI2YjWTh
SXHip3X66BCk13ukRM1eHLDcBxyi5aaLzWFFcZjMK6EbFKKm8bJNXbvhREbDca2aGnNHzEahHlRO
szRpIncXF2P9QZKgceh6tF1bYuZUvEcoSrCS7r8+HBxdpsncrcsgYsevRfbO1H3qXq6tZyi18VwP
q6jgMVWW6A3aM7q7Yu9iH8nBKk/zuHCuS6fAZajK8NzPjfyeVmmyNnGvrT/wnB46iF9/V4eGIz5N
yA7mgRNctJNPvnrSrQNa8XzmYwh4V37UKMXTjrESxK6NiDUasQUdEX36NM4zbjI2o4m7saqG3nmd
5oipGwG3jWPV8N3GmPfdpfOD/9HlE+4m4tYMk8WNyfGr9pw4Lk5DM7fXeZh/t2N1DnQLrj4v4zYP
MxxfOGzpMpjKfaFIHl+X5dw+ZbTXq5XZI+VcFb5BObkJDf8hgxL1MgV+cV1h6bhAEUmz2K8sjr56
w4/w0joM+MUgwO26LOnxxJCKln3AO3jFfe+vmDabCMexbJP4GZKr9x95bIxOP4SUvOIkkjdFVvef
0MvdJ1jMj6YgbY+lHkAIrEMaEhRjt1rSOs8pZckrRxsMzA9Re0/FXFsn8GlPFcFbW6dqk+1EreSD
R36A12BS2jauZlOyuluWfKXJ/WIzdvEYolbCnDRTjn5EJBhvhpgTStFx7GPLVm0BgNAY5HUqPrpN
v3kzMB4DFeCrZwtxSAFzXYSXbJqYbaO0j/OkVkcGPZl1O0/lndJ648LKzHbbR022xagGbrAoem92
CxyK80zD1H2hX6Ahtjezja6USQtAJB8kdZqLu3v/YarF/G3B5Vh85/rBO6HifMwKGzsTnFU+KdQ9
13C5/duSCE+aHFNDTVONtH/mqWMfbvvdxu8tmsJO8skNmuGop0L4yaT3ypnS1C5qX2s2huozzLNq
gh2ddjvArwbY4EWJ+PpG/9GG63/fVoq9zL/eSp29fHnGore/l+Jv/NhLWfZftvnPDZQlX3dJ0pFM
MptOMYvvfyUzir+WBRn0icFfIAgUM/nPDRShjbpcIEKwXzGZYyX/ow3Um2RGG2np684Jgz0e9Tds
PQ7aFACxuo521NabuE+Cb6lrIS7IHJWc6xoCWyduE3x4xbTTnKkG1j0l2pOznBI5WgTFt46D0ICm
I03vo3bwvyTEguI2gLJx5ftOIlCJ475AiJPlT3RAUJKnHChWOvDfM9cCWroN6ozmcdYY2OzQv4AM
H5PZ7fmZMf2ewDaGcq27/vA9RcBxn2PIvYv7PLnz8x7paj5rzm3hDFRhil6UZ2gWhrtsaqML2lDI
E+I+Cs662mjtLR9lP1xbduevDW3U4XfKCZSuRR3Ka12yI9c2pYILvPQOAhO7se8xSupoHKHEjLu5
7Mry1OhHf+OKkWiJsMO4uVIoN9g3TEPyOYjKb+lQJ/Gyx9nwDM16U2mo2znpoan2BC7bxDNp8T0J
kBjnjj0Wj1ZoXKQyl+FGE7GRe4mfTFtldQ6SlA61MtKedq0BrkYfnZp86eBASKSjcurB8466foIy
DEmJRV/nSZJ2NaxyFmd0j53RaijPFw2tFaoUul6Qx+2a/7V6zgWCTS8gCM/2QrQjt32s4oumkfql
pWuxxsVNKH3Two0TT7TlVK/DydD9HX1GeRNREXtSCg35DiyFGFd+OMeE8BGegXWnoAmDJDe4Anxl
40IyloJXlJQD2mWkAJ9x0+CEy5F8YNgYBxefvbILorGcrDrqjM78mhZ9QmcAHxlVcyP5nhGb+y2i
GVWdgCagQp/kmv1i1mVxn1u+1bLh7CuOyeaIF7LEBfMFXWypbbNmpMTUtGlzXgJLyLZ1hABzjYCW
yK0AaO511MxGs2r9yJJrWh24NZOqoBuLZahdid5pNS+RSXMnyjm7RaAcp2uNo76xsq2yOqnRKnwi
+ESKXYDYvP7B2PmjNfL/0UPpwmX51yvp+fO35+C5+fpc7y2my1/6sZhKnRA9dBeOo+sGLdll7/rz
ZGoRXrsE27J1WOgky5n158KqLQF70hLwnlzceiTmsef4ubJqpvzL1qXBOQZuDCHM5h/l6O2fTDH2
OSzpy69gc2YBEXawz1Kl3yljiQvow3QRABGuCds4/2CLtL9NAVVkmFwMMjJIN+5yzfu7OSVsyKgN
ouVeVqeUX+/7rn8EQYhYJ6VjSH31g43R4WUxFN8qsia5tywyzgEnZbSyiQbMWLFa2vplOJX+znWw
DP3yrK9+7GB+Bau9GYWjiMM1sZDxdLFJ7l9WnAQYUmLif3H+NOsJzdMOoby4en+U/f0lNw8cn/ta
3HBtR+qGdTCKltDqq/OGSvMovEXx12aQCER0Fqnmbozjr2TR1h9c2j4HZhmUZGyTmesIUwoYT/uD
TnMQtEODF1LYrFcGNpYtLBdtIzVzOkP28IeR94xnLQHOgt0hHypzeRl+ZfU404T7yV7EiJbzyaE1
h+ZiIs0xIFTh/dv59qHBAJPSYmvCgVJ3Dq7Mn+iLxti0MDSH+I9Rw3pm2aV/YxQwR6ZFrrhJ/eng
vaKuHLM3JUo6rMIqwa5eEanYuhUV/fcv582rZVqSUG1T5wRAovXhTI+F2wdz6LZemnaB1w1JsnP7
QnqKL8W21Arze9O2H+U17h9yl9lhLZTG5ViusxgdHnl0x7fnokvRqZki3yCNGre1ENo2r0r3g4l4
+LhQSfCCKWUsBYAlo31/YlDUs7uhsrArDEG8o0OLCX7AZ/3+XTyY7kw+Vijmus4KqOuOcfAmVxXb
EdckpGDCmnGUBFHrmelZ9phRcflgafrNUAtYyRFgJgEyHrKT0Zzm5bi0X3CynKI3lDwvFwhkaRbH
VRKmR398ZWxekKfZPDCQZgfTvWoGcqYR3YJ6sWXDGQ/k3orCfXrapz3+mU6k6KzeH/PgmXE3YYcy
MQzIfnQJxcHqa+V23KgkYkc12NpxKdzbhKr/H18YMgYmPYcMJuObR4Y1uGrA0TDIODTHgZ6J4y5t
403oYz0eB6v+4EX73UUtC5PNOZZpcvjchFqW+0yjHYsKDNVcmW5SN9D+xlVRvgZtB0uMSc9G4td1
MMfONZUGcSRjQlYAZoZ0XdTmhEgZo7pOB2vzx4+KL9hCPNWBur65Kkdo3czLzCncz2KPRROJLfb/
D+b823vHI2J7wT/LPkAdfP9dpJKcYNhiVyXc37YniijBtL19/1oOViWmHXONrQa0IAPdm3MwSmu7
TUS8CVm1lKhIlJinDcJlRJeYCT64oN8NxZHYpJTPwcPQD4eiQO7Mg0Na5Uy6TNiJESuWO6xcc4qf
//yquHMcQxdOpn74AncYjNJydlP4A8Fd2fnjKUnAtKemofvjuUDVEpSd4mvC3DvcpflYdqMOaQVf
xgApWW93Gua1wvkbF8SqLvl+SGu5rP0pHlqcgdsmpWMRa805cqjZuDA78FwXeu6WH4A5fzPz2Dzx
medDDytSHixFQ4xwoHaSzNNTEml5u/pzvQjU8fvP6DejUIWzLZd2EsWQw7CiTNMHOfGKerAdqE40
82dBq/qD6f3bQSgwsn9mppMEv3/fot6IQwAmiNK6PN3g+xaXAZbuD4p1v5nZyv5llIOnY5ZBEtE5
zZBWD+GRKlP4XG3Voe8enNv379rboQTbB5MyuVDMuEMyqxy0ccJuS+4JraCEbrlMcKHJ+DFVnfbB
E/rNWLbBAgc7ke4VNaT9m+cmSYKoQU88JWNxSkxWftYOQfTMKUJ8sDa8fU7IfpZvk8nmhLEO7uDg
m1oxIeHwCtbVjazBmCSm0XwwyjJx/7umykrAzhIYJDGipuQMt/Q19z4UsQNHL8d4FcIT6s9NCruf
UsJI2tOevN0laUlL1Qcz8O2YHD9szooAwAHQHlJuUctm1LABapSGZa38hBxcLZEYGhr8JcIC0Pb+
BFk6sAcXKZeVyLBp38IkP2ymFDwd8BCEAged6zfobUsXGoVbNsD73Ek9aAMFkp3NegipsW+biRS3
Uv9sNmXzqaVAbNNeJNjVK3PTb2AVhd0lcpqMFqWdjOlOlFFD8K/Q7FNESMHT+7/92ymHKp5t8nLo
1V0o2PtPqI6bIDAsPkfDjAcQCkbflIvJx/+iIQ+XH8yH341mc7o2nOVUwy3bH41eXDni1Ga02Gmn
bZZI874WVVt7Ndji8IPRfjMTcGrT8BCuVDq72f3RkAzCpMn4/gmipFajCO14k+O5D7xxJNkF8VJR
X79/O5cfuT/hQdYwmGSxgIX9GtP0S5tFD+w51IAjkvSlb6POfplmHTc6Qs6oKoluE8Pt+wP+7hp5
e52F0s52jDrL3hvW6QIbbcXnELOmhlbYenTH6BxIhY8yH7To+6P95vlxM6kRQch10Sksq8ovl2el
veXA2IRcySkFIV7blHeIb5LjGKTp5Z+PtXwOqaNTJ+F0vz+WgrQ9TENKm1w14yakpHma9UF8kmbN
vHl/qN88NYckAe6eqSSb9YN1l4ZkYCu/yek5lTA4q8S5N1WjA95TBsK6PN6k0xR88A17++TQWCC3
sJYXcHn39q+vQCo/RxFYwcFumvNmzvyN1OkKuhGkVdcQYvunF6lwnrJpX47EQh2ui5qpBVWo2KJ1
wzjsVF9E8aqL6g7GxKCfxFBerzST/KH3R307YxQTxRTo4m3+yyEJvBGTKJyOUZEApLsZioNXJQhB
UghEH0zOpVqx/+6xfmF7FmxxFq7+wQ21YhfNKpphLzbhGNCmE9lVBX4Hyi+25YcU6OJt0lTzwmpY
YmPev9C3c4hCA/OV1v9rfehgsUkjvoXQAaCQ1HWL/DGTXiWoWa5c7L4XGsLzuwUq8tEe/813XFCK
siHNQE/giKkO1u+kr6YpL2K+dm7mHo8qSGkDheqDW/u7UVhDSdYGq7w0vPfn6ozwdNKJPfXMDIuV
k2DedgPVfTBD38wVSl68CMsddCWk/YNb2AL37g3J3tGop3CzbMhIN2x5XNBV/85QVFM4K9L0NQ8/
RClUpzZDDMwFkf9q2i2mNB0Xph5r4+79ifGbe8cGa1Fp0aBRUi5//suamREx5kTmmMFGQFSc6aw2
a79e8BJ/YxyT8hDTn2rX4TZkMJsuxp/PwagZcCnpfpg+2UrrpvX747yZ6MtTonTC7o5VmV3W/vUs
gnMMEjLz3MqM0KwDvgDRBI3Jw4WpHY+FZqL8RM3zd66Pdc+mx+tQBzpYpBMrRieODsSrpUuvCCTU
M7BHM/pbwyhO6RwuoaAsk/SXx0UQR1yDHoYjZFudpMAb9YWnUQ77YFq8Vuv2livuowUe3WEk2iRv
rseBptHNPC9Rg3eeNnYY3KVhTdqkTI8L3ToqI4o3+QC4AsT+znFz84OX4Hcz85ffwDlYO9x0bJzO
NjgQdprd47yy80fAvvLm/Qnz0TAH67LdROPU8HJBHRzH88xV9yjq+w9KUr8fZFk+HMQ47P73H5vZ
97NGLg57rSkgARwrRulpGWF3Hzy2381+ig82sYRMf+oq++PkddQnXQVmSsZo1lCgGzeNMAGSLhxB
gWWt8s+MMP/okPHby0OnxaLIbo9a8/6wE05dFykfk2WO8o6k8nh+TIPOun7/Uf1uBbYsyiuU69kH
HSZL2P2kUbFkf+fr0l1BdhbbyWkps4jBIsns/cHeXhMvs8GLvNTOOVgffFRMwIP9AELN00qI6HMR
4sqxIiwAf/xGMw6bSA7xFvXzNyd4q4RlULBgEY+Hu7npBabYsY4+2M+9vXec3FFP6q/hB/Ta9h+R
U4yiNAWYbwvaFqwDbI196CAcgIH0wRUtk3l/6WBLZTL76B1SRRQHdy6dxl6zOUp64ZD5W8KLql2J
n+AytI3iKMmz5oP61EHOHCs9YCRX2OiPOdxQ4jtYe2NZSgzmHZh3whTiS9QpsnhOOf7XnK3cur0O
Zak/5k7rQocpndR8cPDYO8fsGbTy9v1p8+Y+O8izFtWiTqmENsjBfa5zMw4BaY1kYVfaNnL0bKdT
zLgOLYKG3h+KaXJwpxWvm+DkSOOb7yoqof2H6lc5al8/cry0yDVWSlJse/fSmYRoPuWweRAwJGqo
OsAIQhO48zj5zvNlje+z3Qk+HTFWXCO4qxJY48/x1NT5OsoCOOyAm+VFyknrRtJTlCeQjMdmVZeD
MW6mGsSYgAxuo7vFpIEXzwKeZ9ZYXO81vk+v3ZEI2s2qn9nuWRsT+xRUVMABpgUuAgIqjwZjRzdc
RAXlvhvfHQUoX8ghPvJJPC1HTRaKMSF/Kon8L8JNwS9u+EopjLL67ETEGyPctkisjAyntL74JsjY
yYMwnuXXU5hoDhi3AEphszJUnVGBc2unyU6LBIMfgcGGjRdiwKNnnTcRRjGooXYTdpvKmkCdZ33i
B+kGaWA2oj+VEj6Gp8gbi7+NkiCgE5Reqe/FuTWNXy0VZBEVvrAa8FEB74sMXKnDGIHamrP40Rqt
UFRY2CbfvnGQrbvHtV/n8grukutsq8nGj0Gwh2167VS4xsYuxaRz6SK3wvWAKKfaCSCI7kUyp3jq
hqYfyzM/qUjzHBACagTfZGZz6vdt3d+B/0DdAo5LB+gcgk/UEMfmLxUmp5e46DTzbK7LpPEyX5/E
CQtcqp/bYBXqY7POh+44CAofmOKA6PJTbIeG9FgGMcA5gR98E2yqMGkQniz0VVyJPICPiqw+gHWf
h9GjJkLfXAUsyuCqBNryr/lk0c1foboK4yfetmTBipHRfOv7eJxPDJygzrZJzNH8nI3EPixRFLX9
PNahnsKbxZ6JK3VqzSrYJHmjsCyG9agvyNvOXwnIJvZlnpgVSqS50uE7D7n7vTZd86UuUvzCmBay
4MjqdMDAbgUhdTMsWvStUZbapWtR+4PVD9HxzgJNZeAHFVBFzKmX9UsV+fpnywobhxgAfjfA7CU5
DXMV5dW2TvLhTMeTk6wo5+nzY631VQtqOeoW8/IA/wkAuW2sjDqJPpm1idDYaGAIrBrpd9W6o8jY
eXiMCtJ7Ra4zt2fYodjqRuurAb8UL7Y7a2RV0x4LV7k7xop5WMSXTRsbX3UMBdG66EGJ7QZ4V3eu
nytCtvVuaDYh6VqjR9xZIQCa55L4zbSs5DYHVPkSwNeM1yownX43cxCXK1BU47D1B/I5nDizxHkw
KQaeZttGGcicVat80exv6qQw7sqB0KV1ISAOnTil5MxVh0mZnCjgN9NWkCrxdSg4pmzMDCaCR4Rw
++TMsYRqy2a48+pAGzjx4qeotxSAq9smLyAkOgkBMF41hGNI7XVuXbkCn+okF2Wh+8S7ywRgR5qp
EPadBjztPCxhOHuB3yo49hVMV/L3YutuTrQ5fCTUJOdhgGAjIiRCzgdKyRD3LPzhY+mO/g1rt5ls
8sa2Y+zXZc5yoyp9PhpYM7/Xumg/S4j64ylFg/iz22P/Pp30oUuAllU2fkJ4t9pa75LsRTd94z7s
aVQjohPtAFPN7LUdRXR8WsPoF/ZTD3NavwZtYTSP8GD0G73W2ksD6SPwc80V8ynrUH4J/aZLjzGP
uvB7/DohPgNE4G3Z9hCbikwDkD75bnE8tWNX7dy4M6OzMjT0z1qoy2BXApbSdmiCghdrMAx4tapx
B0zWlezWbR6XqPzYMaqtQSJJfBbkg2uciEGXj3aoNzbhIMKEScGBXbHfD7WKl31U0QkmQnVqTFM2
n5VL3NS6kQUWazUEFoHrfjj0nkswtj2shqKBZuZrobFOqgYKrZ7MQm0AkQ/dF592fnXeZIXTrohu
6a0Na4mDN8IBR+M1WjxfpyDPBkjBjf4E5hdAF2KnxDglhMYWRxPoJ5hugbQaz0XrSJhFh6h0x1oC
tSNTTQk9f/LnhbGhgbz3AGlmwacU8+mXsq/MRxyhyt8KQ8uQQVipwdoQ8Q2oN2M39BX1GCuobnwt
bbK7NLFq9zFIyijYOSmvK9xZjiLgBSzzxjJnXeD090VMZK6LF5FTUVZ7uj748dqpZB1CRoD3vs5r
EJOXAZTo9NEGUG7uEjdV85kDsK67D8n78AkpKflKJiFUnjV2N0cxEYELwIevh5AY+5jcmHpiln+G
UB/aXtz23YkAJjEci5mHt8EzpzcbBDmJv3LdYkqOYHLPxXd4qwY2p67PnofQccDY2ar+OiaDgfSp
R0qwibQiMVbljEd6jTHUlg8sG6lV45ZKdfea1appjorMCsaTkncUn+XUxmg7u7EFtGwGae0/mpVd
Rbea6rBXDaOyp3Wkj6reLX3+/iYxRBneZqVPxosBEJ8pnSlMXEDmQRnfKX0uXHAG8H+YJXMcFed1
OAzJSQMIMj0KAuEiqZsVjNhVxHmmxjQIJxAnVTtnLp7X2TL6p9alq/8s26AJbgjwwLNujSCnQWD5
obyoskC9CMIj+NjrRM6cRMg2olUew/k7nuxeizY+TE2x8+02SVAM2Io77OXFGFUP7IwqpjEE5N7B
2p4a4k4Q52FcQrtx9Ee7S5rglmgep9sRXzKkl0SdVsaW9mLY7+IAPImnrC59HGwT99TUWyRNc/lx
9YVuaxt4bjKJ7lhGZqUf65qCi0I8CyYHY3KsE9lg/PxUEgsC8MvApLLCKzOfxvo8YAlzYornI0EZ
lRcD38wwt6Z6f1RPvWmtYSQa5SV+64ElqMSzb3iNaHkxV6EOuRvQW6KRTBxWwbDVcKzJMyINBmfL
uTI1zgEIEhQ1grIDYtWTM7BFhoIfOQtmc7wKGi0xH3rb0i4gCRXOWU87t/1auno/XIC2Kqi2oAM3
mtvQRD+C0BuE97bVnNK4cnKYmDu9Fe6z1uo61CV/WPCLdumayMA7rZMbPk9UREFlFgIxrm9PxLO0
Q6j05zKA5/mpKjDxcYey6f51M/3/5bf/RgH2l3PF+rl9/sdLDhFiunjOXv7j326f4a7/4yp6qeuX
fzzn3/5xHhEfwIHhVzXu68/4ocbVpP2XrgS1SctcEk5fO/U/5LjLHwnKvUvXYMlG5mz0U40rnL84
B/JWvOZ7LiLef4pxiUtGkblIudRicqCZ/Sc2Byoqe2ciKotIIhZFHUddLEHoMPbPRIhxrDDCLLAL
Sb47An//yJhbPkhnTtRWK2HNbF3niX2X0YJ0Dm9a4kyxLKut6uNdmPInHQXeIxmDTmoN60kSmbDq
9GojctWBKMlOoRieEMSy1Qv9liyWp6FOv0Px9CbpnHa2dgKDnH0KMjksajGeCZO8B/GgwqJfGf4I
DKErPrnh/OAapctSPz+Av0rWDQdHDxbGF4CY0VHkzL1Ho2Rc0dT6gm79BY+2tvFtbdxUPZzURA/S
NaphMsOsC0vkTxGxQ4VMdLgXfsBnOiLYhmMWG0HXS/O5WOtmMp+TtTXjlk/OazqOK9ca+A2i+LuC
Ob4SSQ2BUVaf0jJ7An69ycHytJ3VrIbYP5l6Z4sbbNxkbfJFl7W7y3yCWHojBxOx/FpRw2tcV3K3
9Dk8ACX3RJKMpXU1U9nY4D55Gib7IgxGsu3a6Fvoq7tA8Jvg3SvWue3mJJnoDyye5ZUAQ7/ShIY4
aFDNynSgwTnxN38E3VQk4MaCzIOOzaaj7C5EYTxmjUbhf3jq7emh4eyIBQEewJSFX4bZQZMdE+iG
hWADXoUsQd++oKO1icO63WR5eqW58+M8cJ9MyTNSWEdl1113bXmV6HDQ4onrSVySSQYlLfiuwvGU
cVaPBN2kypvgq23x0Hxqhe4Vaddv055IMra7K7J7dG8Unx29X6Gdhu2RAsu3iuiLj1vhVGlpuQk6
U9u4k0hOaNPjx3TYydAdurZpYcY2XyPyIKyTuhnTY75ppCexRm5zIGSeI63xJPWn8xagJumLtVgn
oc0BHX8qFHl+BY3vF541Ew8FzgvN7Vq6eB3xg2D5VnllQZBs6xjUqh15hGURhSX8k7gGSR6MYjcu
9KhIWDuNziqUn/aCkx2kGUzOZHxBVwhnJjs2mhXL+2awDI8u17HBwxJG/kQ22LDm+LENK+PEEMlN
GtdX7DFwO1btVWZcTEG8NavkA8nAfvWJ95/4dB0COkpoGifysHdCbQETa+cEO8WpB0SvJOEGE2tE
iIYm0rNflsqrH0WtX9XrB6Wnn6OhTgCnyqiGe1DY7TvD0LQQH6ejCjjmgbur2Q5oRf7JjDezn1wM
cvBayDJMyObTB4Mv1dz/LrT9HJxFlZ4DBxaud3+pyzOywQtpBjvMzV9o5BZrG0rzkh8WzwNrzeuD
QPPo+umZyrMzjQTq93+F/Xrzj98AVYakUaDQox12daj/iawiZnOX9P25MLOzILSPKxqoE7S8wk8+
uN2vnbyDK0ZLsCj46fPRl16Ktr+0P8CP4nT3ebi+K8SqhUMeTg91AlKGV74eWmBnjcsujezRUA4P
sbDP2/KLWdVHqSSopwUt60dwevNTKFwPbqEBvzqt4v5BFWrbmckRRp8Lzky7+ZvWcj6rUmL8iCgy
iLte5Z11nU9KrVAtHpcFBTNEs4QOnxK5tWE1QhgcvtgVnPymS5/GVFOr0jLOJvKDPH5xsQJjuIkr
EhkW9mAYDs+V5d5lAatmQkHs1Kxnwl0H8c2p6k+ofwm85BO2IyPvOqSit0rdOtqlQUmizDQ/mBXL
pzIfkkndhbP+MFURk6xWF6ZUaF1B3eRRty1KbQFA/VTK/NFu6a7I+Offl7/ztcATRvJf+5//vvdv
/zM/0+6lWLYizeGP2vvJzX++/nHwUiw7mL1/2bzuZq67l3q6eeHW/vgtfv4//6d/+HNPdDeV7Im+
Fl3eLj8tiA73Qexp/rWV6fa5+xb94//Uz1+i5/3tE3/tp5kJ6xH/QVBJ3Zp6/6LX+rF7ssRfS2OZ
GjaEn58sjf9yiZp/8YLTieMVY/bD0/7n9smw/8J/tNgXaNfpiGn/ZPfERm1vSXGWTjB9Z1RxyuKV
NvGc7r1glO5IfQWXCG6UyIadHwTZSyTcgfi/2pEnozSiNfOUr5qpmTpAPqudHqC8grbmsMprp9sQ
o2uoa7eg1DJra1LXPYJ5Ee/McG4SeBchxzkHDhiQ4KA6goeLcxlvB3S8uA6+yTyojlWj3efA49Bd
6fkp2UytDlbNrx+juHLWsLy0bz7xzjdOmRvbQY6xx43+bHEC9+ZsWQRUN6RHIflTUFnrJHgezdT+
vLTeyFd30hsw78CffY58x0kgJo9HcsbvDZHfhSKL3Ks05XcsXITepEDW1lWXiyvpAzMk2kx4pW8N
1zg64tBLoE3RF/LJxIEy2FkrotPEbsIvgmV0bJNhbXBajY/LKpvFKR99jnaA/fm0swbEt7xTZr+j
hjqhWyDAoz0PkzHaQZs3z2OqpTPJE478pLdONN6bsqvzY0Lp01MnapoXP7TR34Wpnq8pjsB7S80q
vR9DosAIvXRD6zaLofAOR3kOyekrXseEjABq212aPWAVndx+vfhA7Aq09iz8Ow7bU4A1siSvIdyI
vgeK952aHAqFGCqmKhuC0CTBiob2AnBF667MCtir7fLAAmJ8clDCRc2aWpMvpp+PGXBnxFgc7YML
0sjSIvSY3loxWIAUOD7jFzYN0sXPY9LUqhUq7TqirCb8AF6b3n0bBg0dXMYMOof42tTHtDJcGwNc
XKgzxbYmWTl23xODaoz2oy8VQZCNrap+Xc1jwK51UO5zBwnZIIMrcU+dupftWZm2AhzVSLBlt2VD
lenbfuzIUkors/G6DvzWeStS0d/YxNcxtTJarZ+lBJNAxHM2rYqu7t1H103UHYjY4sIu47DbksGS
XGPyVf2NEWu5PB4ItGgeBk3ZD/7sxt9CPbfEZQVu9Gkk2STagZ1iEzYSquRBiHUHIO+ZvFKljQuX
3KUsWgMoS8L7ZnCgn/edQnsyAK78atcg/5HtUegiwNFRX5sKYhKbMDBhp745UkmAHwMFpZVa456k
QzJjfJbyvAqNJjidzaFMgYku7ghnjMxoU0Nl7dYkXQ+XKjT68agvywnSB+q3rYUR/LrMOvNeLl22
tR9V02cUTIzd55xpoBt3ybYfyEWVVLXZ6imSFfKZUCZQPL11V9H4aDyYOO59HM5siySIm+PIkDVU
Qq0kJ04Gw/9l78yWI1WybftFXKNvXokgGoUUalJSKvWCKRsBTt87fP0ZqOqeSoV0FHef52tWVpZV
23Z6AI7jvtacY9YymKN6nF9UFxBg0Bgz+FgCjKPqIhaUE+kHJTEBC5mxBCRFXXXtaiGJRHJW0vke
ekSs81VkLpIoUWvmdb4gKH11Mpzf8ArxF7CFnaK1jrj8vsfK3u0rNyErpenzeFrHtZOQjJXawybR
dJAjmJ29PAAUGY9+pdnxS0XIG6GOY3w9WXSfN0PROd/D3qBnRnXexOQ3ajoPJYROdIgqk9dfOIn5
Z7Y5/1S0Ny48C1awXxJP8uq4Uu3J8C5JyumwO0Dnn2OiSqCAJOXFBIZ8Tdm1saFUOvkuV/uqXC8J
bo+uQnL5PIPK8Tt8pt8XkecPqfWdSnvLpg1DCho5R5UVtj1TxUmpXpGk1/n82xGxpdKmJlUkZD5M
tdlHh9SAMYlNsb6e6S99V1hY4dB6vEObuDPzfelURAq5tdYBYIWQlPn56HnCr0U9ZyD8TQLFNjV8
fPg4CUkTK+CREYntnXBXFlHcRnIw2jJy9nrtlaD6lDcSTqvoLvX5tjX0fPqGc3N4ShS0ZwDZgEZD
VQInqvjJOGmooZHbzEClFVUd7MuqtEWZsHigfKQVRJftOa8jL6CEBr1s1UMzU4ipyQUJTrpFuXhS
wuoG+rGRmoNfW3k9EGAy1tzRlldknE37GJp0mjSc9lCVq/u60Vss4Rw9YyTn3FoX6mkvHFjzDmHJ
q8KMJFG2hlU3yEotpcbLxEdRuyzUQupqkHAgqEYAZoMKFnYyW/jbAyipNZnRziR85L253LpmhqDS
V5s+dIZ1FJFj0QfkEhnjAUJrWDd+QotEpjeKycbT8rF/5TWeCE35ZcFJJb8RKnlN6AuPE1yBRo2C
0u83ANdFu7bcfvLWhD0W35Lac6jSxz0khjHHPbRSw7xrbgUkiP4yxGQ87gSNpmlnybZ9hUzQ3isS
BHHQoQ1FpdVU+Z8YdHVEpocNXVGD9Mzm0pD6c5WR9HavjCPRZhGJLqM/KDohzzncVudaT8lCOkRA
EdKVkPhSeSliD/5VAteSRwCG0iY5r9W7Lfa6kjvDG0jEbgsS03oa0PFxWJ4ae+6uuxnrHaGjEWiF
SuRjuwFVSMcVbHIxU68QLMaGHnf23oA2n19S5Iz2U8IyckmOGDVyFAMDJFu1SDLzKNig6zcYCOkD
YPmN000tC9u+FRKh+VqHAf4ctYazJBOCJl4ZjSva44hEfueOk3vdcUXeI+LCkpQsvhE0yeE+mRdU
X/k+pU2qDJzvTU0trjGajZNP3qF1rdJoBGUHFLcDH8uB51erhVG5csFX/MhqhRTVvJfR0YIV+I2E
wHDjEM/drpopianSmLrIIStreq8/a0kTV8uSY5bPSFcTWhwdqchELLhEGgo52/scKW1yS2p58U2b
8F0/KkI6k7pSKBLrF6wbnhlkpAl0eAI0r3k1Sy7qEW5v4QWlyId43UKgsEKf2d+GhyZDTb0VMK/n
DdkLoMw6UMzgVxPeiASiaG3WxkVkquIXcAq7orwfzTNIo6KdboacJuczgRHZs7AX/NIsbH6oyMvl
mWaFRYYZG95kPxlDa91HcAErGKAWOssNO0Py33LZy03VwVW6xMBgz3eaO0fafTLFKidsYlDRVXj0
pZ8JdQddlE9WcdNV0nkWmUnRTtJcNrZ9lzBVCk3HWmSNkNhg1VPG4rbNI3wSQ8uT4bkXSOJYHdrM
2kyu1w+7uFEgaQypo9T0D2iMQp43sicyGNne5HHeWFuZWlm8F3pkWb5rV3wIbPKviK+FR8slGrWC
+sJqSYMMDOj+FKYUZEvsuuIrTY769yKT8FJpS91zBJ2mlQVGygrwJBnTqrUH9uCdxgdYLdkNt/Gk
8ve7QwOlKzPBcU/QZL/T2KioHMZ9T9j5aDlgIGcarNepRXPpWtMsevI9BaDdTApcezF5pEfnupTJ
RkJ7ughb1X0Jq7YYyASp3Wfgxf24xqUp7W/K0ObpWg2dBXubToR/zWzvbTjzO3JYImZzb7avpWrJ
h6oftO0Qqk68y/S8upt5VaeNATv7iYgwlk6bS9jTHYVmGdIQDckuvU7cznydG0G1Ismt8rq2q7j2
l+3jSsHVZjH1DbOjL2IyacjWYuq7ka2yTpSJB1XbG1U9ABw1kwgxzGFkI63zzAP0S6nmaKmM+Hee
UqHYWBn8cF83Y4uPbZ4DEsU1ZT+RSicOZTdQ4oxgAXerlFjigWQ1Vb5YTU3ck+HUceJ3bBkp3rUo
AdhaE4xxCcQkvgJbrpWrsm1gtED7RC1flL1zw0bde6HLUm7wyE8W5kngZf6k042jQmbKcc1Gd+DU
Pjr9bu7i6YYyH6vPFJliR32LNLQ8Dm0vcLpG/kxVQds3HyzWP7K7jHrjlZoDVMcC6n1BN1jLgxFp
Azocyep+RmR0IgR1gDPA40I49gbHAqSx6Nr/KrlAwmWfPipICokKaulwtkQX9XbiXeqQz0mQJedw
8MOZ3uKyzWDOa7UNeCrGSH0P64Wi9l9H6k9qbu8L/P/6QW9ebFZRddHBvv9BZcPWo6Zpj00mY8x0
tqJv5DUW6yyLMxjudgGwkO3zjZF05W5mtzGeuSfvpYFvvwDFGSUoC+kezbuTKhTf8Homir6EAK+G
UGxzcxO2U/v69XV+HAXqCWdw14KNhmz0RNzVCaUMMzMhjmUyUKzYnKOLcIpu//kolAbp6GB5wiN7
MkqKN2xwYrbxiPfnPScUk91GWJzBD1Lu+KtSudwxy8TyAN8DHwvG7JNJZEmX85twC8oDHKBZS3E0
cnyopwcBAbk8o4L9eOccZyk9OqA3aEPpJ6MZLkf1LqS1qBTw8X2y+WSghtXQnpkH70vNy1Wh8teX
zpWFB8hwT8YZKrXny8NMDKFTiU2pWGwd6cWD+TOqIkiNLgn3Xz+u5a/8TwH0bUjqveDAPIh5aGFP
pp6HjIKvXL7ov4v2tUls48aK4+Ggxr19T284/8XKL1ekmREA8PXQ72u9DL2stRoqVeCwi9nipNRN
U1dC61jSS02PT2fKueJVWgvwigoBq1eH+Fmu26abhzPP88Ps4SYviB1uM51CFqKTN95WyeTCL7OK
0mxkpUaDR7WozfvEB8Sqn2kgnNT03y4UbqLJ84RcS7n55JXQq6TKE81lgzMYfHY6T/JhEHisHlAF
sddifOc2tGLrEel7SM5p44RHzDXJ09c3/MP0MiHCmZqmYRii6+OePGtU6UI3FJTBoqPtRHLmzDlC
a9hQrYg5sA3fyuyzc/qTp0xV0DH0xf5PNfBkTidkasxoRlnuO8t6RK+jRdoqER66OJJHh2iLs2YG
Up82XpQfv77gD88Zpyqmdstb3ide3JMbD3VxOQbjFswGJzyQ3hKXa5Dz7SvhTZxjvh7s5O5i+cUL
ybuEGJ8uEdah95Nqau1elSQ/rjKOqIe+H9AC1q79I2tBujUuxcEzA56sSsuAfCpYaqn5coWnAxIN
3MV0fhM4FA4lUUHwOL27c+v5h8uydcfhHV0qwpCaP6y0bpLFFfkKqy4l1avxhAb+viXOoxx1sbNR
8b5+fR9PJgylagZchmOyQtM6XWzRVyJwCxHHN5GhP2ecWr9LFj+KJhaESkpB8QBg+czKezJTGBSe
F8cODdwRsujTFaG1nGYUUxVRjx1/h1RhVl7Z/850ZMhfX90nA+E1oJfIf/imnKrz4wkpjd4IMmB4
LfyMkEkgQUi2EJqfc0h9MhQS9gUFxIBYe/T3E3JUx0lNOAnAha3IUlwuKmN7uvaWP319VW98iL8+
I8v9cz2XbQVeKVgIp/wIYPmWaA0EnpXBFWnkXbvUPMduuBK1NYuLcHaiW6Nsw+Occ97yNWtGsOTK
fA63g5nZ2VWlSUIov/5ZH+/AAgk0Ibzhi6ZJcvL+F93gkvxJkgoaOxGQJom61u1F4C1/+udDLVwp
zskLn+v0ZidzFpP2GcUrrR4enH58GPL+QeXP/3yYxZyAXQXTP8KY989UJORbFjFV804TFufPLAtM
4UIm7prsf3HzAHwufHZmKpPo/VBJrzqESACeHNucIMxkDo8uG59Vsvzp66v6+MojRqcLxULtUZ47
HYoqS5Y2qONW7LIEMSaS95so9Hmfp6wxtDiiKwvR3K+vRz3Z9zNn2WzzcYBjygTBlfb+AoGAKqEg
x3nFCueVK5UDJ931vr/22o55Sj8V4W/T7zMUg6vOrfMzO+VPZicmSawdb8Qp9srvx+fEPLq1Yizf
/6HSUTJk+nNJaE+3ym1cEGde0Y+jcakERS6eYVRWp2eMHM1272EhwVwxPWAVo/Ztdw//D2vBx4Ho
9jnsrJBM8BU8FRGQDeNGQ7wANmb59ibQO/tfvQmIuxbqBdtxd4EYvb97qF1lsgBXV7U9D+uEZ/RY
y36gc8Wfvp4on1wR+3JAAMwVrut0ooxdB71DQ/BMwu/F8m7nanLxv3m3mQgm20VMYqzYzskLl1ko
rLqaVqlrxuWBoutv1PPFQcTd76+v58PGAWQhpD1YIUv6wQcTtRUrSSM6yh3C1MTOtMZhff5qPhkE
QAgEHvbaCJxOndodOuykFC65VTgwvplW3L7yRp1z+X8yCr5VlnbchjRIT3cn+VjWNINkSKa6Ed3y
fSkOddef2wN9nAAAIDTAgW+xFHSp3s819rcJ6NcuxCJko4c1ubZhS+QL22cPwH70j19VhiOcwuOU
7tGnPxkuJDIqdGgLMdw4PWSjnPc1KMZjZjsy+HoqfHZlNqwRtlvU7T68rEY9T/C5WRUa8vDkOvOS
8qCmHNzLGh/3mW/kh4dF+QEJpclZT8Usd3rWTHPhTVS+FV+Eqrkh4ZpTNHr/9deX9GGUhdaBHoKF
gfkAmeT9w1LmtBlMhll89Oampey6rib3H984RuGmUf1bPsd8s96PQqI4nsRFJB9xaB93PVZWDApG
7tyxlzTrM+WOD5twRkPHwSL0Ni9Od42yN1rXjuqQpkaaPBpGiXxBNeq7SRtouQv7HKzjs3vo6VBy
2MoAsD9dXFV01TVddc9/qysrNnx+6bli94+fFNcFYpTZgCP2dM9EgK1aihrXAmnN4XRQc8lx0A1l
Pf2bF482CFXOJyW+j9cDQZLKF/sz6kbWKQts6vComcnIG5XXPWxRqWMoE27unUO0Wh+2MkyJZWeG
hxKBDf/9fl60EQp08oCXZY+1e/BSeZWEof4zR5BwWbVGGKMiqMrryqPfqaCKRnMbTeQVT42KJWuO
U2H7dEngiyNOUw4YyftLJA6A0vABEPjhTP2x7wbr2SoRza+AU7ZHctnmx9ibqB1QZpwebLMjw6QO
e7pRDoF7Kb1bMyH7hC2O39FZMPw4hSG7T1vDC3c0Mb/X4WgIMtGs6EdrEVa10ZdT1oMcSR6jsN4a
Ph0cYgostWgfxrlyo2Pb5SEatF41buoILwESYSu+9KQ2wjU3o1AEZmnY1JUhtPyZB2kvGdnmqK9J
lpK7GW2/e+ySVnsWjsJ2x3V6ij7/dIYBqsKlDC6XQyznu5OnkcHSET2uZFJFaX+kSkH36ew8/vh2
LtwteHaL3Jwa7vLP/6poh9wOVOh8Hky3pJxkZDI8Fl7PHnJUwqNGMt6Zot3pdF4oBpaOrgrYE2eB
08pZ2ZDi7ISWgnIkbV+ll5tbEp2jMzboT0ZhIaW+SoWM2vRpoV64SjJbKD78RhpsxRO2WbOl5N++
fkSnXyCuBSKJR+2RhYCS3MlyHWaJTjCoGpJT35cH0VYRkA1MUgm23rMHjU8uiRMaLyhbfzbCp9sF
AtP6BAwF5KhRgV6Q81mI6F7+6zv3/8WMZ8SM2rKC/89ixpuX4iV/+VvG+PYv/NsF4uDo4OQHagL5
IaEmSxvm3y4Ql+CKhb+FDYOThUbD7b99IN7/sYE88dZ5iAzpBSwQnX9D2fn7liInzxvsOAYOyp1v
atL/fDGQgP6PX5CTvBSQ/XzkHYSSC7qEN+70WFMA/GtxMJpB3cXxZvnMfNOdadyhniHJy5X6EW18
tx/mSTdWYaF7d15l21c02cSloagEG/Uo/USnDgHmFWvbdVHd0ozulLXXJ+rWjvl70L7jjHZkcWbB
MJa36D/1mbdfjw5zOW7yXfq4YmiZAncMd2GQKbZ7QzMwOSBIIsc0j6YEO6f1oxR8YqZJIFZy0iK+
mMRc+7AkaEMTSWlthRsXm0FNNrPgJkgT82rd5ZjrigrXhN0/kxl+Z+HAfcK0o/pdUnjPYeaohHAb
BMzokizwWk5yWxu0F2JPnQh87AgLRh0UdEVcHlWK4buyVNoNH4RhkyLy3NSyFIcmz+WZrcfH+wER
GJzvQjtYNjonSzZSsRxWdmoEePnlfQZzsPfnvo4OIU5Jf0It84R/lwwzpHk//5r0n+xFThqgy7NY
qnIUPOjDsU89XYSQNWEi7Fst6Ef+i8hl76HLZpR3LtlQVRVuMqfJ1k6P5yIehkdFpunFpFW/vv4Z
7zcqy69gOnPA4MjJHdCMk40K+JEuHaTbBeNgaL7SWHyox+xVcdxHdPfznvvwz4qsb0OyH+ekthzb
+U4uP+mv7+RQxWHf1U6H2Ve1V6QfPOV1c4cu/dxAH58um3PO0Ngolkr8Kb+jqMhMt2a7ozaWTZk/
W3O5DUsLl0utmwivqP61DblKggT5Mzv1k2bPvy6Sohnv2GLhME63miFPNqoqfDFp2JXbvKrRr9hF
SjJb5ASZ2txXRRj6krgljPKPBeLbM6eszy5+OZwAvuUmfLjLrRLZKf7ULiit8EkNyxdZQ14wMtWv
KS2NnbYhhO3+68n0/rv6dtF0B1izKaNTuz+d0gmqLbXoky6oxtbaJ0mEqiR1q4evR3m/VVhGQdPJ
Yo6+ylogics//2v+9NJs28LxmsBJk3g9eQQYTlOHXpLchdXXQ33yGBkL/zoCBQ5ArBXvxwKJNaIS
tRoeo3noa+eh1ggljQuxSlS18nHsB7U6ZTtc92u9a7+fGf7j24kwH/U+n8O3jv3ykP+6VHLmXJoy
DN8Z+m9ACZeqbJ4dtXs2on6nhTk+DCLBE2mvRex8UxXveeRwTcSiXvH/WltEjMgXMdqCjfnx9W/7
5Cm8+2lLWfWvn9ZhhhvCiJ/mWN6FXng3ntn95NHsvh7mk2Vy8SYgIMDWsGyv2Vv8PY6tsDsT+gy6
GZC307VbtzQe8ZM3S+ZlgMN/E6vxlTuSF4RQdvLxi/8zDuDbhMP9ydGdiQ0dymFL8vdPSETXgTiR
TAKOw4FjVt56rIz6zJW+Pz7831HYVuAvJUpxcdf+PQpn4Cwf1YFRhPOAYYLo8e4RbN6mkW3w9U39
bFrxAlHBYnkE6XWy6Asz81T4DU1gzFXDEcx5SkoEx3qPxwApu+Unrj6dWY8+u7yl/4uljJIPOK/3
l+c1dDKkaJvArPr7CJW7b8fNz850LobY+P319X322tKrJIGAAjRcxVNaUq3YM2AaKAwZ+Ao0ZzW5
qy5AKg6bIEwqMW6rLkGs17lPZTTS9q70M0/z03mLjoOrpdAFpPLk/ejHUFHrrm6CxjavPD7xh6RG
zNERYyan/g+eXuNS00SyBuO+Zd8KZYAc9zP3YZmZ7/d7S8rDsv5T7ucjdPKgUy8qaz0uECfK8skw
VCpF+tWkdfeVVj2ytbvh2zUjYH41Y883ZMm2/b839p/tcZb16cP41H0dTnac70/pYENO+jwEhSYY
2mEiGk659FK13KahiIPOKjat2QYDaRQbu6YeiEI4BCdiWPEabmvQdRB+iomgLtPBVVMr6c6Bo7lu
SmzQX//Qj5NzyRahVMOGHrvlaeeJ5A0HXoGq8eEyH5LecC+E5+K9nEbcI8p45qvycenkU0Ls1JvN
HeDcyUcFdIHddyLTAs9qh99pmnyzjNJ4HZRz29u3Jvn7+89LzmAk0FA//sAHFCLUQHCZaqDV+h5T
8NOMYh2cV3sjI/aVcORJlG2mArF9cSHx2qxpHo27Ks/WvZrmfuEYFMhirIdF6jx3SER33UiWa1Xk
+q4jKM4noOq2GXg+JhgdWBKyWVcdFg6jN1eYcn/hdjpTjzh9VqR1UVFbSOdvO/fT1Xjsi3hRc84B
nUkzwCfk3sqI6N/FarROxuLcuny6qfnXeEscFxxf2nTLP//rQxdj/BrUqpmDht35oUTMe9tGoX1m
Bp4uycso9BboYWG6W/as70dBkIdWWM3nQA/nbD1X8c9ZJs8dWYRtrgYLmuTMgKevJgMiuiP9jE2N
wQFk+UF/XZasoF9YWjoFxNNHT0TY60Hc1y96o/3SaMPi50rwiZfmubyxtzLY33NyGZg9sbFsEhFC
nRbmLeFCW3EpuWR10fgVXyG9NO7DhbeYjq1xoQ9VICzx4M6vse1+K9Tk2nYLXAX677nMn6iHicUN
V55ZK09fSn4WBwXWKMqDQNHsk4+8xPzTFrwLAUFQ7hoigLmvwgiKQTVVZ47h2idTyqWqvRyAQLui
BXt/79NJ6btMSbBDWBD7m7mg+WtUNJT02Y84JQSzo6tre9ZerDHcTGhAV5z8lBWK+g3TA7n4mPz8
egX8ZDrQyKAszOeCfdZpKFYPtZmxUokbhDyxlr3IyqjbKrCc+UU3pidY/QksrCzefD3uh0+184Y0
XGILWIKXQ8P7e0HNhvVcijGY2vQ1I5YhAlWAuHrtySIJdOh4l+NSErRpIG4G4hYdv87rc73Qt6bT
+1nJRgETJgIxABofHkmf1cYQ9coQmNlo/MYr8SMdkmsEpf02dLo/6YgOEq+ZFQE286K7RlTTLsuI
JNW9+FYBkpZimLvsh7TcycaBSehEUeEXStkcalMCJVPm8haKfHwNGsnap+YM8xyXQFBiE/qBg8ja
lSBEnrtq1rchHLRtj/CeugNUuNrBbE9Kp59PFXK5dsiP5VhsySY3VvqEK94eC30vTfGzUBznQqMU
9tJ2mrzr8pIf2ZtrT+jlptD1R/T/8m7KiEp1x3QAAd0CMyotcAxDVl7nbTdvYy93AtgKYs1mNAvX
tDLkVZbW5rFzIVv4ttq4Bzlq6UPqlMLaVk5nzGdexo9rPK07uKIuIiIqz6do+rlGzJJikQ1w2li/
3awOH3QtLHY5hnSr8c518T6ZhDx4dmucKKkwfliTgPlPAnH9GESFcW9F5gPP8Ccutee+TVMsY9hT
53ZXO0aA9evX12/AWx/3/dTjYpF/oMhUkYWennCoqON3tLMhqIAhPvYIw6DLOdY6d9TwF8YhO1ln
slZIPVPknT2G4/dMMcR9TPH/EDml/TqIgYkopHKAWUWcBXY/AyReXSYz2yZWs1Sd5J06efoKslOy
6jCI3qlWq24ro9SOZtsn26+v6eNqggYKWSJtUQoCHxRXmTVNXjOOvE1NBBu+apKbxkvca7eSzB07
DvfuIKOg02HnnZk6bASWrfXJDaXosah6OTujWjpZXrH0dFEYUoYADlkkmxTeG0ozN9/rpQtYvars
6kcJN8P2h0g6+6ZKrBwMiZJfw6ovfoOnS75HhY23TSbJvmgteTOHVkgFKe3NA0ar6Qn/gbHXq+E1
66V2FLHbHvRUy44uds3Jr8PCMklyc71d19PO3OCoLW9kbf0oNO2oOpm20/XSPFRuSSTumD/MXv6C
PiLivevKvdG2+vfGyZ1nuJ3VqirL7Aowi9xnOER2laXXN12mOyt2LN7dMJnVcTT11l2FdZ/nQZWb
xl7xiLCPXaHfEwhZltANDUxNRbMrSBr+EXeqthWhXawy2TsEBVQ1Rhk+M09xXo4P1G28gKxxkofD
CWFpVQvM9F5JfSGoDJUbkedNeZm0WXstlYn/jU+9PIRinMHRtMP8oqS98sI+W7tvR8N6sWTd12Bi
Ur7aWkucuei06ockhHk916O8TUWfbVwjnPdqpyTXWehOt9oQlovfIvRx8znUyQWSUxiUzgtqVzB7
igEJKfJda7aCquhKY93WRX1sIqrJm7QuQhAeQl5h+CvXVqxG9UZUcZasQkXR7S3sO+6FPbb3eQep
xh8jtfoxD1m1aWs8vvAHFO8I7bS6amHHokpOimfXqOMDqvhuk+E9XXuRDaQcz5E/2DhTgwZaivAr
yro/2MtYuk/ldMRrbIldNsckMbtRH0xGWV9MqcCPk9TpbzUa+ptpcu0VjqvcnzECH7NciosJdNrW
EclID2EWK1cVxqpVgdsI4LRBXGlXcagqvQ9sL153g0d/FW2AcqFlsfUHc1CFnN1WoyW2veRFczvK
XNvEmlxzZetNve1w3Rr7qeFQvClt6G4rHZQOe3cjWwzSrlvvVE96gUhjhZDjIdmmdmjs3bxOtqab
9EcgpQkW6sjdZU0736mKHjcI270h8aMxmy5mPNbY1tm0zFblXaZGG1LjTr5pItUua6sqtl3VqI8N
sNRDYldWgMYl3LSNiutIBfZ9IZu0Xtfgmx5T4Q0b2bjOM9Ey9W4uTMJjzZn0ZZlO+fekL2Y+r8V0
FSrwkXVd6VxfzT0dCm1Yr5LZCbTJ7deztBVeMi25E7qsLgjo8B6nYfCCJrTk3eLIK8Bxu/VVM2Xh
phwIlxgmhzvSaccOesRqph52BToukFhLL6AcOseybNyVjFxtbXtdsgXoiTucRGnX9jGSKBcdtumj
BQ/yG6/Jj95pjLVNbtca4OCw7Rrd2WN58C5UN1F2NFmTpbPq3Cdp5wQyCr0nqQl5J2N9xgLJwxyi
0d1ULJp3KfXlq16tunWRpe5xyjP7ynHC4arpZ+enzlfgl1coPDqiA58qK9W3b890bFM7AIBvHsNE
lpzjuqk8aJUXy50DtQKbLEzj9ZQM3VUIxDNdJ4h87zU6BHdT4XY7aOMeyk+1Prhw866VNA88o5U3
PSrGu1Liyw6lKDcDhf2N7oRTgCUb2+AIXUHC2D7UnIYvEAC9jLb0eh+Zp7JSlc7YZbZ1a5PefjSr
xgt0EJo3CUfUmyJa/HXUGtXB12dlvu7K2bgaUbpHyF6hLvsitUBF21oKv8/qjSs7sQbypLLxoVDq
wC7n+VsyCu3oCOYvQzTUTYfKB4agGuumaYgvffsKQtag3TX0A5hiPUFyBXxsDH9kDv8uhODqh943
4tAasf17lEWxwkpZHgyCEraQSD1wX0RewMkBn7YijCt5KlWT36jJoThaZb9runC4qDO4IbEbXQ+e
2wDOteoLMqirY5Jm7q0iin5dTH1914PNeCajPPmOO2W6Lbz4W4El7g8OUJO1J4GdDLznaEyA/zNS
7FdimvsbJ2xjDW6Q1k9XVbHE3FQtmToSRqtzXQnRaLsZssIdxZTqYkZSu7Enl3+ZPp3zMDiDTAKp
eugyCuT1ErhHE93ibJYevnuvX3OHR4sjolZoa6q0Qq5dAy3kCGcaEZwdORsQIxHdQNq7UMrrYd5X
s1ZtwqoobisQCPXKre1y1YjmIZPquIqbxr4ux7D8IzRFfkd8qzB0O4ybQZPhdwPoc43bt4w3YzuU
TwJxobMCrWmXQSytCUlXQ/b7GHfeoXPU3zPUyKAfgEKm1uwbA3lGgB6tq1ZI8d1Ti2ybhA6imgwd
6YqvzIhaxRueHWivL6maJ/dlJaNNXhgWJFActN0GeVCbsIor8w8FIkG9NtMOAyl/fb6zopn1Rs0g
8BnZLf3R8nUuiMvTLIcUBO7X+GBLY7qplIGqSDRKHP5WmcOiqYwLLRb1JgLKeRhsejJptZ1zZwwk
x5OX0dO74wCA7SEMvWreEC4SH8PSNP6oavKzcgaHZEGr+a1UpNLidB4sxDmsKXRnJ3mDep5dTQr8
+mGedbqHpaUeq0qk+wXsS+Gxk/ecgxy/rdLswCc1+9HPqrcaICT4XdES1wIBrymjb2o6HDjvtCtD
kkTrgffIGnFrW0Phe0PtXSqSl3WIVGNP1dE1AhskXbnVOoU2dwWKWbFkcTehZd6q2titcW26z1LM
efLoEME4oaNUN3yki4gjzrK5MAceUFvydsaxB6tCv4jYh+9y2UAtsDnzbJvZuoEOV6B+gwEBBkev
+coZLVb6JeCOT7tT0EfgnrjyZhxDPL1vuyCP3MztEFfWvhxayDcyyeudJpMLl994xXalvWEhBVnS
OY+5texjmsw7kCGY+aoYbkctAlUR9eIgu/mgwgtYdzaMLMFuGmtuu3V6ttRgQLQNOe27fuyw8gLB
9TnmtX6vO9+LECNtTG+qVxxw35P+GjKndgv93a/U3Arcygly/NybKs4B+MDc9r1yfLJFr+yyVvKT
x4oBrTR+5A6lP/M6Lvy0UJ1N6jrRsfZqdteut0+tQQYuzHZwAq69xx2fr5s6lt9tO08u2ixiBWrC
6VFVs+4AMXnTlXkZjKALfW2E8ta3ssAFVzorR7rpXjWMbd2LJdphLIOq3CWVnNa45+95mbNVGs3H
tCrcladWadBOxk1njypvvmbeuqEmqSVKtdzLCVxYl8TFdTpW042O2TffNE0VHyeNFRQhWX/biLjc
wlhWj/Mkrvm29XK5M+xgoY9t84btKErONkgcUEkeC92tJXt6qcRNXWLsqO9AoHiXsDt+hUMxHbKM
Atba7m33Ui7/QG06nDZEt+EhxkkcxAjuADa1btDKtNlxBoI0ONTyIh6lRT0s6h/4ew6Euw4XA922
pWqvdS9R/jI5ibVRF/xSyay96NOJHRlivm0N2Id9cigu9R404dhWPMMorAO4FEdpFdpRQf7oC/YY
Sq8Xu7AN5SZuYVOGEAf518dfBn7zQIIDOsahMa+hC417dUyNByUs68usiKY7IgCSvdGl6k3Uh/V2
0FUOOYi/FHutqaPM1zRMJcunNl06s55v68ZEBThW+Om9UkB4tJF11LlJXOOglxDly8K6MqIiRQiY
O2bmlwqzfubg5iNMrw/0SJLG9yZwN34D3mX2+1nDNaQVarrx4iEOIowTyArRW66FYsx/bGFXmPzh
WvD3ROHAPr3u7JspjA2mjtuUqPyy6NugpNW+E1KWmyjEKLCmZDHcthXn3NWCIj7W+GyPQ6nLTa3D
q4L9H7JM4dHOF8yOcomscoFpzsBERKkp1IyoYaKvWZPkg1fW4tGruSnv2kpYL3LIXxUMSOaGSpbB
QyccU09UR8mogsDph8xfZdvRtNxLSlGgJ2dDbLS0EHdJZvf4zjXvx+L//p4PCvx3e4SktXzzSbxh
+5Il3NT5v6g7j97IlTRd/5e75wEZ9Iu7oUkvKWXLbAiVpKI3QRM0v36ePD2Y6dM96MHg4i4G6FVX
1aksJRnxfa/tMf4Fo9tiPxZMgtSMs4ShYnvQyYxnxN7yw9CKBiSXaAoy/OT9UvthoyicIYVsCQBi
vH2heXmo4IJQqq5xvcpuZ/ial4TDWCbxnJvuQWXpGDtr1X2sPF6Rnrr2LvE0d0cSJXE9clyLif1z
1a52nQ57doTu8qeYZrR6Iy43JOuExbb6e7u0TuT0nnFKirGDGcu8sAPnJkBw9HbD1nRBkaNUkpUb
DbPNUGcuWaQXyfyul2m/qwRfTjs7J+mv91B7xtvWaZ9kMadvajbzX2rU9d2G4PJj0mrkHXpJHzj5
RU9zNaUn0t6zy6opznasjVHWrdhOEYWm2FF949m3UhJAus0OVu32kQYH5EWRNjn2RhfYZt+Ek6+S
8FaPcFGe2M8mM904kkoou1LGjXCnkw56vV9sPzkZm1ntU23sCDJKdDJsCNVlziTIlLz6M7ljS7B0
tLvlxFrdAdBvgq6hHp0IoOvBxqiLXFbLXfiQNhm5X2U6vgiaDLLAIbuJrIA6k3E5V/seSOQOb7gX
9KZ9MshC2W9mz3ibmhM/RbO1jvNCIWpqrk7Q5qb6ZolyPtIaIUWYDBXPb9PbMQhbc9Zqn/uuF/Tp
vGy2lZ003Wj1YMkYGCm5gL7puE8D5fVMd43JIlC8pDPO8MTQ06gBkgCBWJ/TIXfI2E17zDE+pjww
5OmYmIbaNWadhzWGql2pcyShRK6HQNe3LuSH1u5BBtrQZ3aPi2IuEz3w3IT0rm7ijiIyyL305XhP
ukwRcO2EyjfVRwpTHzJB//DFsNyvlQMYhWDvmuL8vwVZobV0yMxSSXLxXQRnzjjMO4Ln/NjU2uOG
OvuWkPR96Yvj4GRfjVHTE2ndlri5FdFYbE5MEA1pepYiEHXsjtY0ZeGcyO1FNfxhMysIJ1sM/Zga
eVzokFfsKuGgSrol5lQCg6wbb6xfxF3martW33bg+ymc4+1GKPJuL8mbuHgFiJ+gPSlMPNL3sdO+
rL3ZRLpblrGuOe6dYZZ2aOfdxWzKPC5zHgU7M9bYW1Fs1/ly1xQU02xp9ZQQXhbYee3ziI3Mu8se
E9MrX8L7mBZv/KDeVrs8zFa/XxfnPE+1vPWYdlZMGksnozxBBY5izvQZUbbVt4PJXZvQs7TlalbF
cDIEQ9BGlbrLSTkH0rLJB83Nar16W788WrlcuqBTjfZk2aUku6oQ9x4b/VeOyynUjebbBo/eEtI8
zOGQAp74A6HLq4UxMyF4b18svvXB+4RP6HbsrzwsZ6xfYgw6wCK882LfNP6Ibs+5JpVDzIqhzG/K
MF+8TVjhXNfdvY2oL0Dl9S2vRR65/lqi9zK2c9PLKu74Ng95K/CD+yabGcUYTELmHFZGyj6fm/5P
MWyv1ZCySrK1c4vSz0MxxSfgBL31fv4qFm1CjJmp0K3Gzykpdpx2PHIWyzXwprjaQokYu7l+l7mW
92jSDXCfZ0YbGd1UHNDG1fe0+hxLtuT7G+qdBZTWVNwPVf6WrGvL9V3a92M2iruqS6t7XRIpOEqy
umfzu5fiWTQbZocECfqds/Q1LxcNi7hhre+usSwHYyKqDqL8XjEaoO4bl18+IXVPbbHAGjisLslm
bCcwbvgDxwQtsxe32zkTEXWWEPU9iWDJ3ZhV/i+37Q2BsJJqNBoeNNC0CkFBH6ay0bgpMt3JX0dA
HppDvCURHzZ5gIQQGg71iCzI5r3SLQZi0sEiPCvZuwsmcpa8E48u38GZzLzmTJHS6kXe5g5fJCSQ
gTdmBbTEOo6HhmSNB9ft5nubO/lzKQrtuevN8nfS1etlIUf2x1Cb5dM46soIXB1Ey5UQ9iQIGfsx
cScI/0FEJWANyUUZD09LNqTZS49XUfTfUzGsL0aT9/vFL9XrsFntI98uSZ3jlGeHJGHwSQu9uLg9
VUpQ9d2ZJtCkitl36DgwVuecuHixRjla4WTjXAjNrN0iwV99NxKLCIPWT8dCLhW4Y4F0a6C9hEiw
AlmgGu/9WwJCqtbsOiWo3Ote9Yc+t5lqvDKFLpVkMsEJsB8tT7nRLMlO+gZAe2n09nu65QAVKCr9
mIQqvqaJkaE4i5HjRXhu9Yu8JlRj7kzY7oLz60ViZw+lSfTNVtXWG7VGKW1HNvnSqx97RGuKAHBO
izwpyQBZF66JetP8sBtd8y0fTGA0d0mfOeOfQPRC3WIlhvJnNHkuQR8Z1OydJIhzMfsCwbF3THMu
MM/rA9fI9NAweEzoqf051oAPQ7u4kBDab7NEVaZnHQh3TQPVNlmEna2HDLIhXCi+iTQaVwM0jjtf
luNb7skjr+70Qe4cZV5kaURt5kwhwd9PHQ4yMpA0gIEsp++Lf3qAqc2+9IbW7jOX1qxtIQ25UuV4
zECxI5tL9otYFYuYyVrsrM22v8gu9EN7WsxoYtBzVMZgMvvqnDdtd7kJQI/g9VqopcKO+k21Q2BR
dhRmflMR2DwtJ1MiseBHB9IHBDs8T/g4AuArddelHBRCT4yXcpr8WJ9MJ6aoqcHC3eBBMAYauZjO
dMwCo3R4mBbvUQJrXf5cuNesmV/pwzIuppmqyBqKWzpkmx28orK5dmfvnA/OCW9kRX6b2K3eCGYl
0bbvRSumZ8My6r2yVrUDrK60AAF0sTcVRWXWPC2xMMfuR9G37ntT5OX33hiHN3A1h6S7nJjzqBBY
RGu1DJ8JLMG5geU6LtotA52J5yJJibz6aVnsmzW9rl5TRGazZm//muv5Mz7jr3TLTULGP8FxMZKi
M/orgztDRpWZLmRsWIUVagOFVTahnE0JJl11D01idM82n+oVzuWL64mhRdS6i1TPrOx35zZOz6nn
7F3Jql/p1asxF+1paLc0KPMmA1+z/f/mM/8XDLzNOY+QxHQgfCG8//qZLRAmnE4l6s22sF7XfCHY
mz41loCuDMnfK3bD7cQhV+MzM3mRSHtyzkU9WHed1wzBJhB9Mhz1/40y4J95MxsnHN+Sd3PD4Vn6
68cy9UamRCTIWAB5DyhN4KMek5tbrJGZFVkJTkM5UF/wr7/CP10L//AVInC5eWJgISnauH2uvxOD
uPbGEz3mMt7Izzv5bSKD1aG6IUoy96UrzHfk6a8reuLQ6wvFisCgTohVGYzSa67V1lWoFu13oIfy
DiLSu59zqz26cjWjTYNtqzdBForUbyRVb0AmLMYSQXb87hHfBiDa5I7lBOiyz4iPpJf3SUNYmUH6
f5PN/r7ekO3Z0PMXf2vqD41OsMitSnFy/JrYwGlrWbsd5wU4JjvqalM/+tLYoj6pycwnkCJCT1Qx
zdQ/PKwHaaAKw/nYeHcCXr32bGFC+/rXP9F/kv9hrUaoDP+InZbwEvsffqL+ir9omZGLdpq9RnO/
7n3d9+9B4st91TqgQdJxs5cJdxXHTfmZGw5mzsLGNPevP8k/aU0QVghSVBD5QOH8k7FK8SsdIQ5t
PK6m80gBlgdXYc7XP/+W/5HX6f8tlf0vAe8EwPO//wXB7VDMf/d1/FMJDo3nn61CNfn1Z5b88fP/
/p8//8TfzE6m/gciKEha/IIcQreD829WJ+H8gTcE9vxPh5+LZec/nE6WR5q7AZqHUMUlffxmlPt3
p5Nl/4GQgLxs0nJM+uD5pX9wNv0rp5OBnI63/j9PBeRuoNU0QvNB8Awh4bw9Wn93KkiXMF+CQvOo
8PsLAbgJfP6wjo8EJ2uIZ5Uhtb3ZpVeNuwGs1DXivJwYwWdnfEB0WBeHNnf0YddPudeGpcf0fECJ
Zn4bcdvF/Ac/zZ6SD6hduePNpTTe5elMh8V+042lB+7pzj0tW/THmf5+9ZPiCQbDitzGurMdzd+T
mDecOFQIrq2136JDqGI467MzdJ+JsJS5ozYMWxLbCUu6MZAkiR5CbtYpy28spyWmVyRl6b1FsHHk
puasX+28LRu8uCovo0JPBPU9ctbGj1vZHq/r6DfwEQjcDsRVl3zCqn5RrfEza30qdbgJhzbIUkJA
Ix8QhmIb5esM/y07WIPqKyTPs71xkvRt9k673ikh38a11vq9EGvCtDSkW6wWyhzDTHORv+ZLfjQ0
ssthrJyBKGyZPhTD+CrqTHwDlrYui0O9KunKBr+Yssum5i1f3oANDycq8bBF3Pht9V6Vq02wWYvz
bJKN+1CpumIMXBInLssleRiyuvvllf1MMnot2Fapx8P2mVA1h1Xr1Ke+/UoQticOlKDWWpy5CQWR
moEc0qrGKiDXiwZJmyHDWflyAkuTwykZLTNsevJbML34yg2maZ7eySyuLtmg2SdlpSRd2NLm5vet
IpZepz4y+xaCPLV49/u++QmLQ59wWrKk2r3rEIui2WcFzXPOil4jD7dzJniYRJ1dwoj7CH3Pa3L7
8FwJIQVu5OYNK6BQj/bmafWvLe2Y4BiN8qNytIufoh9I65rprCXT9Y65nmhNt5P5ZSj8/LCoW9Rw
6cxUV1plaGsUsFoNgeApiaEH5eE2EHpFKDR55fQ45v6OcE3mz6mFoqIFZGm9b6kzthENUFNA7xjT
UUNB2gwsbtOsk8r1zimBv3LfcgitLfAWzPbe15KEJalxgxHaq3FpQGJDsdaV8rdBzCES90cM5Y/O
kroXHi82KGESA+0WgHy5EbReoyhF2BLm6e1Humwiyluehmxb130HOR1JS+02h3h4G4nNTiWQBRs4
U7R0en7s0uIyj8nJLx9n0nSPayLrQCcyGcLFtiPqgceTJ600ZleF5hZcW3npP4Ne93vmLhmMUyXI
kVhGIqCrN2NUYH+oGwFz3WfTWSYStnTi3FP+YL2YpQ+OoNMORBR1sLr6sTe9O2NyTsVoUWyYfbPd
hVB9CocoP2Raz0PUP6813xIx8JTdzvn4RC8KkcOpdQa+JuPZKj7oK6JaGweMTiVXMAzrt843H8qK
o0UU5ZdntT/obWqDVnb8MpW8MWJZcofTX0XtZ+GWCQBVoG0KGavlWE/OFyrMEFmPGw6E26DcgZDu
l8462kCjea1WPqKhf9lmJREszM5vTBY/USLcI5fb3mgedAJ9sdtnUFcKlNLO5XNAHqExW37bSaOn
mJ2NMagntYgDwdTtHDmol8LZrtSuG9o6mpP8ftt492l8t5MSzGqxMlAnVb2uWydKPBxDhxaabeqh
8QhPNMpLRY7axVnnRPGPtGO6sVgHmZvMSTyibt8eicT1gNjSr4lIghMKkvmgGbmzr0jVxAwqnO7Q
pS4ob17N7yaJ3WfZykNFUnco3M6LJ9FO7V0+b6YeNLwBb3bnIGIutKp8HmmYkIHWUAHJSWSmu6J2
MZRKy4iFXRaPPDl4lbZR/LD01Tu2PO0xc5P1WA8UKIf12Hmnseq7t06rbkBgxtm7szlW6XbsWLY8
UUmeKi8bggVdlR7Pfb/s5w3spuNl2bUtpDjq6ikc2TN5/lfKGNqqxec4Ds478fXJjvHVirFJ2Af3
1hyZgFuxo7cJRTlaLbJ4sI1JD6u6bVAs+BRvK+KeK7Uk3IQT02TpivtO+t1Fq5chpK9he0qVZpEr
bSaEjHHqdWpOL20pekIPrIkSM0szn/LM5bZYGJVtJDxu/tNZN/eB9CJ/p9t1eUd5WwKeReUq7+Xd
UPbf5/Wo6CAPbAfWymjirHXyO+zFVD4zafY6vzep1HYuNVE9eHNjYehMwLXNdimjqtwAEumeiLzJ
EZFIC4S+TbHtEZkjFhw1iMpUO9Ha2l6r1LB3MD3JdRs44HKziXGQRmIaSS52kH5JhLC0CT+we1Zx
b9Xdw9TJXam0yKTXRK8q7j9NiwicSeP1Vsu60gV+SYQEZZkmwbQwIAgzxpMDLfmUOFxErv2M5ONX
7q10giqlHQY8fnsC5N3A2Gzww34tfNDCTFzh3LNwzbp7BKRXU/e7k1lZ43FaNOu5qOTvoTR+w4K1
F+j3lmNgaiLXQCc7Ffd0JMDWtSXVXTx5TxI+mVVG254bZeL9XcaMDttG27mDEAef2u8LFgj92jh1
cfJgHY9VxQ9e1Kl8KJq6u2p4OdG81cYvA3lD0DaJor+PzGS/sO5y13/xm7X9IQyZHZzB4nmcxBvs
7xZYLaKBIC9WEdAOzSuRJQdiHKDYlk4+Sljx52qDTFlJVpzg3kIx49tcEEzcMkHlLruVW0qC3oPR
AfxZutt/csoOeOnyvTPWJsocG8ljYTegMUURdYvWn+QIRSsxUN41hHSY9eyFmd6tQGTZOwHl3Yu7
2MNjCVV7dozW5OVvEOV1jE8NiV53pj1Rs9rK8UQbe3/gW0rCHIvOGnBieZfE6sCa9eWE6LC4IICn
bsGnxsUBaDlSLlV94H2BBKDtNKDR4rVrXToKm13Vm/NJGRBUg+03V1cltP5BpsVj1riv8+zPDxjv
vYesal5pIYWrN90os7Yh0Ljon9BW5TFSuvbQ6n57psWkePa8lPpFYv/ivIXSDoUnoeNnKt5/SNPS
jGjk9bD3+Zp3Z42a6+dx1LTYXku7CSlmEefOyOs2GvtyPvMmVV3kOG31Xtp6RkN2779vvd9+hzbP
7zyxefNxrDIVa2a1vc/KLGnVXgfO/iG1n5xl4+0bl/atrm3ruk4UOAL7DSfbdl/XUbMPJvf72fA4
GPsl0x99aayg60PGwLlm6Y/ZydRvYsXreCpWnRqc2qCMw9fK+w264LB5y/y7Mxr1pIzGPZeyyPeJ
5q9xxi9/1ugTTiR6Zr+31PnCj5WEzewgSJpqZ5eu5XjR09l5Gk17jF2O/nAdMGJGBlZwGghNOnOq
VhMUJauJ+WJstbuel0GLnMp2X4rq9oUXM6egbpJks1qNHanB93fNgG8VfwP6A9oKi+JIjc6ChMI2
T+6Q3S/51B8sN3P4OanbATVuu06V5v3WS/FROp3NJ2JJbMZt+M1LQq+HtenZLpcuIbEjsZonp1++
3bQKRc9dPtoczm1lOm+jVP2Z56+7zt74q3BVelzSJbkUbjuEoDhtJDVQVcbH6ZVO7GqHnPEH6hTA
NsOfdh5JSmnmvYIA71pLP+IXO9mO8kKvdZM9AGW372Z0Wlt5obsGGc+qDy8opp4R7hJFn91x4bGN
COvRTfOooyEPadVjipdqtj+XbbgFLAcVRFZiJB8bVUv7pRmujadPyMu399bT7vNqgPJsBCxIoek7
i0EznFH/hFIYsWYNDN3CjQcL7V/d77Nuu2mU1V1fmN2e9BzUnlwmoTM1n90wfGcWOSboUV5ZR9JY
KzX3TRt5/1w46EhfxUlbDTLO5814SFSaxMukV8h11uJbm9Elsub+sFs3Uv5zBzyIlghS683ll+lq
EH9zg5GAwTYY7IqPshkfi6/1mFX8CEF9Q22JM+49ai3NZY6ljmpLZ+iARpoAo7PyVA7JbwM5Gj1D
/pHGKMovVrN+zjaZHNfZoE3Jh7isS1WdRhoiqOxN/NPUzSmi7lzjXEuqcIOqDheRJHFFK+vBNrST
tvCUm2XSHSjoaC5pi0AAL6yi26j/ZWTE76OrDGxEqXFP0Xcktrm8yMlUIbEEVAbXXjowPtxkuSN0
NzbNu5qE/AcO5G8Nns7nprCTvRgFA9daVid3tQgAaZeI38S9Xo0wjYzNl46fedDTJH1K6YHy9CoN
ehe15IAwvJ2tlyoTBs+1f+h9N2rR7BMEdayp/YuSvkD6UPpvI6eKb2rOxaC0g81M0fqw8gPvUanE
Ha0tjMrLsJs3jWO0nQq0zmiLOr/5pUmSD3S4n4ggEe8C+5o8eN76A+l6fdA5pKlJjrLejLn5tSy7
s9d+OEApjDu2KPcmYiQtwXLCjXKf2NaMbddTfHFYWAWiXvhUH67dK7W3E42p2nwgLXPn+Vn2Srhs
9dNP7+hgoBS8c2aPv0mpc1OuM9IpZnjcn2NY+ckTVz3AtyUvxsx/eOgoFRXJwafbPDKotlRUTsiJ
zm2jebVlwU2XUs/SS3loXSY2fZ6Ysv3d7PD7BDh6ZZbrri+xh6MVD0ZY62Mq5+kMezSzidpN4JSC
u5FBw+2xxBvDaXHpCi3dLHa3otml2cb07VcvDVSjhhgiSurk0KuBTKdkLKKhacbYoDsKRekQabNX
RTpNNJFcRbXTtCnbb8WEXMviw3PyH4XI4AVxQBarYwekptiolwd63wtCNagou6Lj6A/lNrkHbIbt
YS2GhFHb2Y7VlD/WW8eL6TIxb/GQNuuxWEqHzOx8RKhQfC6Zea3JMstGGcNNT5kyGBn14jDLOjuU
w/i97wwtNGvzp+SfGFVG6UQzh8QFwbCbf8yssiAWNvUKAi9SoUfSIHSk774j1lxCp/5JThJFB6I9
zNUMyKO6UG+cz3asf2quUPwRFmVBvm2JyRgWvrpHRmykM9+88w2a5JfVmciwDC+L1S1mEoH3Es69
R7cQUwkLeL8dzY6XEbmIovfPzOO63sZTy2m2VxiyAsQQ33W37iJNqW7nJR5lwxOFmw1JVbwvm33q
a8eJGtiyY64bA8wSa6ov52eHtOrYFBIVfM9ROCy0Ok3POnLzwPCAljU5/7Ln4s5W3uOWyTUqmybn
YsxEjA53TxJEvDk2JgjfOrgGtKdTpFZYOisIEhOboM7skLUt7aAuWp1Ad9T31HEurd+Hek91iFXr
wSwoJtqWDoExcyr4DV8UujIVwiOc8fZ7PoprpYb5KgCyOOq2PrKM9lwhXwplhjlCl7c6+bYmclTU
CLVrRHUUSDHNDD2LSqexN69EuT8qN2W9X06GlF68YpKLFk1eVTY81N38kFYTWx/XpgcXRx8PpoLE
nU95ItPIJS/hht2dVVXw6E9OnKecu0DEL7kpcBkw8Tt2RoubmjUECNQ00ZnjxZmOokmyfEf9uqxP
lME8VBj5gtU/ZKilf3W0LgZCrs3ddAvvpXn999hW5N1LvThRc0FkJgo3BGf8azoWrACv5e+m3ACD
quZDZTO7RcHPKh8tXA2a7pxqk4YHyI8Pg2CvEFp4gyXNVNB0CNeQD9T71lhFmNsbajbHGOh8R89K
GsnykKBxjfyZx4Eto7xjbr+toOYzf+ejB4sJszHeudumAX6kKk4g20El6HY2DfHidsndXHFht/YH
bqq9XWhPNSv4QY75kz2TGMTi9dRno3kW1Xpc6/TRw6EeGHV9Wsd+h471DcnHp04x0M6oMKr0G82t
lUIch9q9iU2rndnbHGc/pMT/DN+cnCqfTBTPi0MzyubUV+mtvyqv+7KzllaIEaoACoYquE56cLjc
ofawl0SSNst239bLJTXcw6A3J3SF717NFbCts9qv6aLQThc6GMZUR6W1NQieOQUE227gb8YP09Ca
vSW065B5Pytq+ZibizSikAXX1JU8CSqAbX8MN5ofI3tafytpUtNlYXUs6/kd48TZcRcRmH1uBp6f
5NFEBV4glmTb1y1uCqTC6yEnLWE3qfS9MqsdPZAkd1jyhBR/T71aiU5CiSc6ol3oe3S+tZ4+DnnJ
dehpP5RX/XQc/woAbUW9W+URrs1dbWjR6lEbJAj514rxURvVG2jDHNgd8jGMpHVgORgoXIeoQkFa
TEiVUbIvV+q0lB0u7jf4mt99AnW5uSbUdlZffYcTIcVscSXcQNuZRiX3tGcpyL80Ag2mjWMd9m2X
1ztnSH3U9AabA8tk1q9BqvVnxJl3iBUxE5Xyi6jJt7Qfdiik3te6JGwj8ViCLGQ0du4eekCWyNSA
ybmdZTRU9RYqesGqfPlJktev6aYrQpH1VPq08Cq3c3lAty6aUzUic2ZgJC2qxAG2qrBBu76SgRtQ
jnIcUyKeN6N/8gbKQTNdpnFr8nhXxfhcgaDgCBRtvK7oHG+mFLBMOYWLAQBMUrwR9glKZqeSr9qs
/yytog6SJTdfKrN7Yxnzo25y8I+VBSZS7bndrJ/YKD7cZoloAJOhYyokGdhJOH2zJOxc0QeK6kRX
d+fAo1yZ+IBi18/1g7OOVbSkWB2BpvMQYcWjxh8EvhVJREniPuFpbmwFFOqsYHD8dWGDFCWYabaP
9XU1YrNHkuW0JTTapqU88V4ObYvMVkrt00paly5BSi8aD/ARzQv/LLLOQtWAkmRi/FYKRA6pyb59
qwnt5G9Lm5EgZOSSDjVy5xq7XJDq2gGbKB6AhuPOF6ihKVDbSJ8MO983d1mRjLfW2YJEIl+C5Gq/
3UIdNQna2NEF6BjXZCmPvTu9p4RLEEiPisMVLQL27GEtKPXTssO0jOcKyTV2MHJL9HGWIRIZ/aFs
2+RAwjL/X1Pou1rxDrvUTBKA4/kxsW6UaxRo1uy1mVFwl09gEYgWOG+s7ligcHnLpv7MbvWLpXne
5/pFLQq7b3/Nb47XcrXOSqU3nDg5LUzMQwXemX+Q4n/KbPUdKSdS2Pdc+N/ol/uprMR5o/SPgnh3
w3Ssc8e0VnIcZUa3KYcP/rup3GM97QgYsbDnuc2BzP/9MjpvGDd/jaOBtWvIDhBJpDhJ77BRh6a1
X9R5Cax6EBkVcXn9+nPs0dbWhfjOhljDWCDy0OTmBYBXZTSmTR/y7EezY54Gp/vouPIiX5TLyYO+
2pdIso6WnAUhtr59cIwZV7fq3guibyJZ94/rpAHEVy9ECD16nfbdphsq6EqtjQXS71h2QKW2vdGz
Osq7RGl8D9NPryUE1VOTTqwpPkU3S8oYfQtl4drq7JbNk4GnWf0ZHP2Mz/Fsmf6FsjEkbu72o90Q
6omWyJXW5Q6ssbtzzGnyy91o7A2SPtv1jv1AHEARUN77uEwjJIxFU9+UvrSJda0n67oU6ZWRbiFa
RQ9tb94OTW1jj8KL3di5DAYdBQ29eSv25bE+eIwSAVw4pXY5cld7Nh7VhGypdtGlzFkRTbT72vSJ
8XD5KzeLX0bZ4JrB4sxVqHuD/5QBQ4QTTqSHVpd/S4r5/8AfP3RfgDH919d49979r2CIoU3/IzTn
v2CIm7St/lrrbdj8kb9RxEhA/qC2W+jgDLpBFzexFH/jiD33D9cy6WUCjSHeUr/Zxv+91tum1pvQ
sFu1GvnXlHH8J0Vs/MEBcbO5E7Nq2rbl/k8oYgQpf40tIfOaaBkyPBziG/gUhGf8lSJORrAUXO31
XWbBSaSuNXp6uPQC4a7UUZQCW9dFjuuxk/U8vS0IFZZoyzECL8HgwQa9Fi1le18OM6X34HSOWimB
W+dfQhq1+176SNUPZVFbznuJUp+BUZpq2xXpsG1kTq7ddKXCuWx2pW/10SB6zg1trJK9Lgukh8FK
DzM2x643jOtKLS1NfCYK4nBRWv5SDRRHFrac65dhGLv56oyiqS+ab1VPalSOfiQVqMoJBSiHx7Gu
rLcSkbVG0yHn7DdrK0zMQFwnA+NtYsNelho1osFUEzFgICClW/jOSHsOHae0xl2y+Cva/GpxiHLo
l6lIn9Eewm6RQyW9T7yy3kUUBrvXXJmAbQlmRJYB/OGsDUbFnMn62dwxGxCHsSi7NXsAEX0tD9sM
i3+uM0MnpaZo6/F7Dbjt3qeZn2dHQajjcEjJFRg+SxS26THTivpmRJmrn+nWjVzPRPc9gPfmOjhX
5uavmyvbqCaKtWMC7NYPLoxhP9nDsjdqkFPqNoX1MuujK3denWqRblXVERSH3FIvtbscSfVSNiLE
LqBlUWnDLHzlOYbaoGosxoMG5nUM0hqfQZBvs0Ao7uSoaHgoeunvtqHY7tNxSjigwPfNi6NmTMjh
khm5HrMvrEselAwtCfjz6hSYxDeEmru22dqEemM+6SMobpecrFFVKirRRh/cpfBic27dJ55kbduV
VSrHF8FNacl4bWDZn+vaoxJ78tz8lk82r21/tXG6tvdIEa3bwzKqzk6jW1cuxzFNVVvKpu8N83iP
It8ov4EtUxPoycQfo1uqsncg2oGU00Ni4er8BGArsQD4BRwzUGOJnl7NK1OwURjJtCPsznYj5YM6
PdWjN142Q83WDwyrk/lt7vSSTbrpwR13NIvX0A2mkYOyNaoU5iuCQb08tcRxO5GfuP/G3pnsRo5k
XfpVGrVngoPRSC564/Mgl+QaQlJsCEWEgvNoHMz49P/nWVWNLPyoRteiFw30MqFQRMpFmt177jnf
tRkTTUTPjolmweVj4FTewtNf9BbMkanyOxwJiaO/U3mExMRbPY/PwApsVIg6nNQ2kkmcbNhBa2Wo
j4sODpTzBNxrLUxJTsll9eTA7tuMjZ2qndeTzifin97SW857H4645NjaHpGbdvjJzQbUZRvxK3dL
kV/soF90tbWITptq40qnTU/SzmeLDE0Lni7dsKAJBscmqQk5NOuyGBUlhIAgV1GuNYwJ3iLy/zPB
jbnIzFeQ6sb/MQRiZrdzw1Z221nlfZEn/sqGaz7g/W5a/1sbLnBCERmjkDCTINMeXNLQCZh/okfB
SAGeUDLazkaXautEYE+SdhhLVs4/E+EJ9V6bufe+t57RjODQvOD02sqTLzGaPJMVZ2D591BFzGOn
Nqj9VVR7KtuWLQvh1+EyxE9s+U5C9o/GoqIRspeeQlvQ3FOxMHpI8WgUp86zgugxgcnHZ5+H7a9E
E1azByMshJ2UpZksHrDEWiFDdxsqAvFCjoNBnSL3W+8IaNOomUBl3rsMG8PB6GeE/kcDgeedMDZI
hAIXOMtnSXS8y8yiTuo0UYmXrjF0aUXhsaAc6U28VwThNx12vSPW4qg/xwUgeqVVfjEeacq7mXZw
1ecdILE6yRJ/L5vJYZEVBECqOZzR09OSEd/tEuKCXpPVKxqD6OzjsXxQUdMzAlsK+0FAQUnWqWJS
k+F5kWsg8MEqbdtmtzSZ9ZEs1vBRKJgFWYaREam/D7zDPMuQvrow/arhe2nIwnwjIlWf5OxMxxCP
xyp02vihW9icRh0/Jd9CZPBNofDDH2KjCOgxnSHkOVdfRRgv77EDO4VFwcK0u9FqtH8ciVEk25iH
2HtQnfvnSlzoUFT4sx2uq7H3L4L84g+CxPY7RprKX4+qSy5uRkn97FpjdZEOejLlIyQpU+ddtOIl
sMkPq7FAwC6yKRyO4azS+lS0sSUBGdhj8yCHbHxugGeXR3jyNn+V7z0ZIBS72J0Ne72LXm/Duq3q
PRoRDhvbKuWjvZQvRTHykRgreLHpT8JVwepzHr80qW/9u8uQh1Szek1cq3dXsgNw+Wa6ufiW+FM/
bvkZ7HUcsV13jWWhvXStYz6q2nTHmXXTD4lNXi9OZn9VJU76pCFZncpsTO4wq3P+oH1CPKr7+FmI
yTqbZOGNlBYfCLBQeBZdNZGaJiih9sA7SaQUMHrPNjLWh13U/d04iugxvnk/VDmEl3lOzakvSvK+
qswfKodnMhyCmDiJ6fozXe3CT6DUK3sKSNH1xrqEC2vq3Nl3zyxAeFaid3nIXCJAlQHUYEoVMp7l
EmM60ds8y0mPVFdlv6TVHrKcTfULmcZrH6j8uZhz+9DgMzgKgCCcBH2uVg1rx9+TUZcfwJfk1g4F
zw6Lg08xm+M+7EV5hpH9fO/q0pzjGdm0subyKEoukJmp0CkMrIqZuiPYrI13iFhROTaEhrFehdkU
PMmb455RfTdt5mCRK9WP9o74AudGIXT+eVv11TLtpY0nJIvVKmuZ+sQYrJ7tZskfML3lKyJD4XmG
3n0Ya5Pvq2EpXjPG4WskbbnDJxTdU9nzWI6u8xnndAxEz7vnGJAjgbapiN5xCMDaShPYCdhljl1B
9SSGxdtEjRfdM6UIPxNpvgr2425b+G3XIRFiPzrZeG4rF30U5+O1t6PiKaYzQrG7bRqe0HkfJkZ7
92XGnKOty8cuE2ZFJcuiYgfFCEBLvGqdqT6NUH4PU5HWZw5jnAVkFPcTQ7kdAxC2A8SpOefwN9HB
qi48R02KW4uA/ItyCLEXtpJ3WlQBYIW4enPxUp0iHkuOSzTaZikeBfE+aDn+spONEG+AY+rbB5ok
azV2ZClc56VplnujBcGSHEP9pqnD+iIB4RzwHO9zB5IHTpYPf8CzFht7n0iPFetMHw7K6RAr+9FZ
AYT4OUxD/hL2ZO4YhyeHvMpLzlvjblXr8ZKl3akcaMdb1EI8I9WjWebsqJiTrtoMy4JXDYfOYuS9
hHG7V8Hc3AmgJys+QJI9aL5J9sgz4TU7n7BUuQ+w6HiPDTLwvRjj5Av4ef7dw6PzFGC+2aqGUcMk
U3OXxxqEA7h9rTnswgC/DUO/XzV60TcSzd3e9kXEh28/1iMvMlEw9Ry6GdILJw24eLFj6Xp6sGMS
5EVV1ptqmYM1+96r795CAGrTWOz8vmm4+WMSxuSI9CCGa0tNeOfF0j83y2h2XNbYgnoQv35XMnVm
GMW8tU376IzPg+XBEVrIXMtX6t78cVCZze01lunB04hRK9UJc67a0d26w9RchFkWAoo8sVjMJHV4
3E3e/TBA8QFxwaKeJkCxxHpuWcwmF8/h3klm4z8PaBHt2p8s63PEEXuOSzXe915DCrJb2nHH/bqs
A1k0P2/CxhqXG/SNru9eeazDda9hvhQmG27E0mhTDehdCagDGFK4g5TEiLDo2+gaVuWl8andwOIM
e9IHyZfLwsCbfQ5eCDogk0u6Fua6lGX0Q1SFfqVXSXobHqYj7tM0C8/wG7I3RgczFXYErUZ69UXz
zvUasnlQC3VkThDvCHzikVAeup1N9mWjGKDSgdBYrBiF+9+TqYt3s1uMZyM4Y/Q0uR9hyWzHVjV3
h6yrDQpo/Rtg1H2RC0MgzfSXqsapnwa9ObtirDDIKn12lu5hAHD51PoE6gRGxGMVLeG7TNVrnRLu
CuORcUjKfkT0MjtmCl/fNZReR/yq5c62o3rP9KReSysWDIDDdB9JNRGQ6d7HovJRXansR9XnO6sa
OXDgmvA+9vVGEdxY0Wv1T0lCnMvv0n5dK5DXmnjkfdeBZyEsFJtNH/kNY82oPrpw6bduEk0n1TJc
GeJKvwNu+N5FaXn2SXOe0qSSvOT1x6CzlKpwsffkYwnHh968zBtPs9EA7F27y/EG3A26cs5plj0N
uI7qVdvE8gg0J8Te5z6j2LYvdQalPGlF8c7x+70OfEJsWaXXQlLbWE64Ifsyr+UQertRqk8eMHOw
qQ63EGCaJ9O0zIdLPuvei+udlnHx6ERVSta2ri4CbPOGYqBfW7p9Zk8GHmpPmJM/VBPTqFv/Wwnx
u/QSG0mRnT7YzJB5DMJnNSlnNVpc44G23ifq4RXLApgEJZ2fn+uytA5D7i0Hs2gD4qH1aTlc5kdF
W8X3rDgCkuRUebwLF3+EPTURQ+0XxrilQZogqdqXa39IPu1At5ewZR5bKzlvvTLqnunyHfBE0Z+P
9VzRGpHW1am5enmbXBOMEM+IWWJP2g3Ai61K/rBXo1Jzlq4Bob0qK40+Aa20VwRLigBBsJwhRsUK
IeNbH4NVFbu8BMWo7CF9boO4WOuqHJ+xsP9khUeCBNcWE1JC14xksWW1gdMCj6Tt7eI2yyqu/CH9
RLglOHC45sclrepXmt3pwxDzfSSI6J8LZpzb2koq7NMSbBehj1U5esgCdlXtVa3H+2CuAQXl+k3Q
F7xFTZZ+x7QIkU47uDi8PEDoZ5VGghPutHiLuJIceWmc4er0BbPRKdfnyNbdJ1PZ5cQ1A/gdae8j
G+t6W2ZR+4DxSX9reVne2onlmquop6pL03E8Uxx86xoHX76vSoI5HLvst50+ZUpBEJp8k2ACuUyB
mPaNkclZLro5sI2ZSWiIO8MLArM1lX9lFiZ20JmLna5cA7Kh9HfKa+Q7HYq+6Mn5Ez/m9fuBc/jU
2qEhqtq/LBEZ4sV3OTsTRMoMNNQ6GtKzlpgjh7hPjmPRonY0I8BVdv1s2sSLNxGwjMkBF5YGy2vr
1R1rQRKXUwo5IeuHBw7s+Wvp5UArkcARyxIvZI6Mw7MVGN+F8J1joIdHUY7OPiAG8C1Ls2rrtLdL
RUZ6g0aPKywcu31c1c1LE8lr7g3OGstNcnQNNXLaE1RiVFXtstaFeVfEziVy+m7VzPT1lm2Pj30Q
dKzrzf2MFs0gvadEKbE9J11/DEkOE1fw7sHv3F7ZltfYsT87O04OSZih8PKbAAU0yQNGAADsQeFt
yk6Eh5HtsUfu8/HcaGWuSxRk1xhP/rlj8fpeO15PoZH6J374+gTrEbaQ13YUnu6L3yosf/Z4ypwi
WKnGHl+igfhjOGfWy6JU9YTnYyTEmsYAiTrxfS7IwtdtSca8jq2zBUIwwKMiGeuGSfLA8iWYO0H7
q1+c9BzDV9s6PmMnl3b3qyA3sonhbxFLQCA8lVU/D6uMom3TBGmCY8WNUMFpazHpzVSbo3hnNVj7
WS5dEO1ClMYNuo3am1x2j9BgcpJRmD4BThf4ijgtk0PAVvZtgvD5ww4WH1Kh5W9rvyYnGA/TRkJ6
rlad6acTJiaiegQnsTPJCCvjXJ9KW41vVd4zwqUOYZzZOXuMm/3eDvz4G1dyjFdPFp/AWxTR67lC
ig9sann2zNihdg6TDajdwsOy6sLbsIikNMvJW0b4KC6EF8j5nlkvaO9Rs5z1Mi7WacYmhJ1h2taD
jB+ifsE06WZwNOykXL58WWDhymI+X7VosenG5AMtJQG1kU/b0kGxA8cWVXDPMgd4Vzr6sHh7syHA
+NlD/LsL5yjbkeanhwaCFm7hvE77LO/qd5M75mK3Y3Fwe9taT3k3PMJfyi7G1LypmnnQUkP5Fm0q
qJv96bsRqYmg4QSkF4bQPGh4MW8DScddTSzuRWS0iSvm2v2lDKJxzXou/4E0n9lzgbjMIabqF0Be
N14NVeVtOrUUH3UIVVTl4a8YjPEd08n56KbIMqs2BKIbsOxml2EZAumbATGgvb9IQt9Mfog6WnU1
b2UCRxc9hwA6dps6ZIBvWVc0U3QwV85XPzfZczqh+aA6+3t7EAuJ/FpmGCrsZdNKRh9aJfZ17pfh
bBGUekrHRYOcl+26DDwNrCzgdo4YMK+spAh2xMHZ4ZTP7VrSt+90O0WkS5j4RXkuv/eDHjYqD3oc
QkuxhrgDkwClrU9WsnZYeVRO8QZ1ftyDeJhfnazg9kg8z2J2Go7xph/T+CotWnVrSNny3UQ3mRNc
ncOdxKz3V2Nx/t20XbQJBB15tONRpHj8UV3N2JDpZ1+ivZl8x99KzdWFDK+7gwp1pje8vuU2zO1y
7974g+B+hmOSpwnNUQrBrmK4szPBpH7ISt7qZz06n5Ya0hdpmOOuuGnm11TRzgq3CffS6PLcOTaV
n99CBhK9poruJOJPrH2bSuE2Kyar8jknpXs/ztSbrhFUlFaon0M8g9tKLOVXw+T9l505gv+NwPlO
2pwFwCjMVyGhQE68xMy7TO/sQxyw3zDmpes8Fd6D3QXTRec6OUppIY+PAsHYsRWbDePF27NiFSOF
wiZeN+oaQoEA8EA3WUy+XnnYLlcydr9XMgZWmlF0ACar39SkNVTTkdx3p2G+dctdIWz6Ew8H8dB6
v4j/zwdK2y+AlnfMxto1qtHPsB8B8i03gFHQO4+L14pVLnHcQmpZmPAWNuZMBo+ozu6pkEu/kzyP
TPynETPrKNdg4ZAWwm9Cc6BrLldqlhYQR3Nqs9tFUVpXtyXQQ/H6Mska5p/+kSTWh2o8Kie8/h9V
3v1KUtxBpgwdKpC83bnCrR6In7BkS/CJU0Z0OAc9NAnjDc9wa8gIR00ILyUmxDRbebKzGpxnkSTk
7Muq/T2UTvkGgvPg+hya0kMWT0dEnalK4Zc1GSnnovb6YGV85xOfD0sBMhzSHNvPrPkSa0/2+QYx
7bIMHXWgTST+qFVxzSbi6IUZQp5k+72vE/2tS71h09vErxDM07XsUTowvWeP/Zy2dyyejC+SDQnb
zhFPaOivXeI4u9ayXn3IAPcxDE5/bhc8WVhoo0yHj1Yenhtp63tkG4Ifgl6UJc+XIlDlz0FwII5B
q7dBjqLgJzVtEIsDyTDRkbqGCIvQoIgHXVZPYV6E3x1HU1iRx9zWTaOOutDquze5t/SE69Jq+0lw
9FT9TD5cnhdTqKPdd/NO0Owd4gXnQVwZd8fIJHqUiVNiecEo66RFgEs9mvHYTerJ9kdrFWONfmoE
L+WMR4DAYTJ8i3PoEbRC5dtMZNpFhJ6LdYUB8jj7lcPOuCwpAElavMSd66oDmz9hRbTxvM9bxQwX
OGPCTlvxPXQQWBvj8w8OJWKDU1s/YKGlV+yQ/WaueIBH/Fx48VsFgadabvai/BLG/vyCO8Paj0SG
71UMtDNURno7C9ft7TxPDwnpBezT6bglf9MfctrjFwZRDf6cojsNXpAdhkjOKwZo/rFyEIPjprib
scHsAccBSmxIXjl2Fd8Bg1hO40QxCckz+1rC4DfDm3SVl3GggONmKQJtEm01BrEn3aScazkgPIsl
ra+VqVFq807xO0ixjjlLP78Ergmgv7LH7qxKb6CXmHgTJuPotWodzuNY+BdCMjicVTyP3apactx9
2rHXVMigPUTeSmo76+ZO88SFIRiiS1WH9yXM3mTLCji5Thr1EeA/v3KRJN5ahyXMDG6VrdCoSDb5
zL1UY/BoQx/BHhfS22Elyzd13V7qXqHF2eO9cIvn2G/iR1/FzhlBIoYZjHnyUBRNdo+um66Dbsxe
htYMu74MFg4xKyu2XthN22BEXQfMnL3AYn0e47J6aLJouOcHoT5STkytXWoMzYmPulmZElZybpr9
lI1iFQ1lc5na1j8UbkUHz5zqEk5V/RgNECbd1ELxRPLQT7nAATBhC1wF9TwdrDEO7pi6VFSAo4cy
G6U/LDN+1gWUj5Xrpf03hClQepEn04dBZtPGd9V0aluuwlXUEi8tGlNjaAVORd8UbRYIDJveJXlR
Iv4CoZnzax9PDUA3KiFMCe6VGMz8k/Uj872ZInI3Zf8euTQjK9vv8EuO6gfw5PlIewdXO6VICqLy
2knmvq3fXFxCp8elCKZHHvVyXNOsGpz8SzrPV/LKN/Gm76s+gz08L9EGQcMFRbJ4cdteGSpXTzkU
UHmNCuG90NhLcVdXjXwzeRDjEO6SqW7WimvTWXfs08rWrgte+mc1jCgqljszgwn9PCBIGQB2e687
HKurwfSiO+RZ2dJgwSEitTtm7k+nKiKGtIMbT4+CpEa7SmP3qRchqbAR/mey08DE2p32Jw3lMPPB
uTHKmDEol9jZk9n1ntTQlc1OWUPz2pCqXlAqm26jtakfmcTVu0bL5GQxBkuOWVdjFE61kmZjUux8
I2G2aMVsnf+ux5kHRlJM337RbyPLgC/9YoUn1LHxypGJvuCErlyRf7t5kLoSgLFKfwZ+dJ3aJfhh
GA4RmZtxiNXhY8+DBGsmww+tmHU8ZZX0Zl6C2Nw5zdIyC3eU92K5bq3AfTHsaMtejHd+Cfy1qcV8
tSeft36iY5uPVhz4175IxHuWzp59HPM2v+Y0sAWiz9yU2NHCNNwuUTPdC6Key8lGYIpeChH2qDop
Z8OnJ6yCJXfgaNRWsGZhXMucsQLnL+1rqYmq7EYUtJSrWxTtvUoHC0WKcMxz0C3wG/NA2NNriq/O
OpaDSNKfgyVGmjSLpweOK8lVYKW/3SkR+UEKPtfFc6eHySQYjmJKs4MzqfrDcHntJFhwumi25ewJ
qWAHhCxF6LTIsgnl1JpeMvLMOz4w9zxYkAmLFF+7LN1fYuZAvx2Jfh/NO/q+7hBanX/v0yoc9TCP
Pyh5izWAuduUWZUbMRcDYEPgOItf9DvFdG/fLLN9qDuxXJoMOkvvimptT575HXERPFf4+F2MdIN8
DcENXAuK6p+2XMTLMs/hm93FzTaCfCdXc8EkN65Feje6sjq1zKt/Nn6L0xCXLifX6M170zGqZfQO
TZ8BW3cn2bSB6tWh/EI1RQIKJnZrTKqrDlPHcIp1L2/EijhMve5ELh43tapU9zJoUkW6bPVvVE97
o9StvJpd96Np9GdCDhZiuOOAdPRBBhXhdMNLovNkCdUuJzQM0pRi080HJGFSuCc7nsJ9V/PKzhNV
b8VTtA77qbkaOLOHFKLwpUs0j7CljbOpMFngWse24FIZXOBkO8cqcN5KnbrfOyAbP3LJ84NBLH3R
k5H3US8iEhfMUgDayg1IkfhAnKB4CQogyMxmnim7AaYY8il7PAn8irMlvAhiZ9VqxOV59jIvPPD0
B89jPdivMmEkGTajfGtqwzWb1R5wVoi/KWAqPAxZ14Rrjij7HteMR9qomd7CVhUvSZ/qi+1qQEQ3
KdyT3isnkvsydKCtIdeCxTKYh/du0QXMDGHX0elEN8TUAKn+Jk9jem9eiwh44hwEz1Y5EgKblqe4
g/RlkjmBO4bo4KC2nmp7GWnRyOYXcQZ8oDHxZkGiWPPu1rhCEOLIHUwr27HPCll0A6w2PChbpuxK
8W06bq+Tu4XDa605dL8Vc7zsCP39XBKXI4PDEbr/JN2nbHCwxQqkGkPub4eJmRg6pc3tpSvK2/qS
6E1KaFV24vF6JR7FfjJ7kvkLsZae1VdbhKUfvUewglF1Q8Q77PU6wfl7HI1grFP56sDr5R4YVfvr
6lbElzyIDyPJvicTxhHEfXUlvu1dC28csb6WGXZ27YSwu6b+V0T68TK0XfNDd4v3DC3xtp8gcqAS
DiT3IOn/7qImOFRWzsoARuLCG7tza8f6Du7OG3sM3KfEdR7zYPRfsyjecivYlH9eeSzi6EfSpMk6
dLv2jFFTZvva6sEqsUl+Y/n4TzzLK1ZsH3efclyej7rUP02Rfk6Bh+hWulF9WMrihVXYN4an6h7R
LYFs4zzPXoir3yVwAke28sn4HGk94tYUjbe7qbArK2DEmnF/4k8G9JtOgWIarJkFaI3F1BYkpgqv
Sc9Fkr+HaZribyzy4VvRlCjPovBfeDQM9zYcvlUo5aFIODG6qeN/aVqCuxH/GKKf7+7CehFb3C8A
uGzc8aup8ohzdFGRbF268gsrYrzHrsr34aD6jfHs+ZOn3tosVGjPeTMV2yHCcZLOfG+YxvPBbyg/
nHEQn5qZwUF6ivpq0o67ChiZPydWkT4zKppffDT6Y6Zi89QPECFkV+Q4Z0RD3GjKavetYZRwyMvo
3VaxJMkUiXPfTCSrsTR/US2jx6aVVThrLiHY1F0z++mvRlSkIQEOkT4Lccruh6I/Ek/Ig7uFD4Ot
Gcmi7nDhEMHMGlPsVDYV5ONJvOMVbjc8ZYyr1NI987TEH8PAOmSCPqn30JOoQ84TLoN7Cxg9nU85
HqKFVQIO7KhVYQl5YP1hvm69fLiTMhszbLomPdnQKDdB2Pv7ok3UVkUu7N9h6C+1M5Fmg8SkzCbr
7NqB0laAfaGghpm5ygsxxShOzH82k2tb+rR0ODd2TEjqg5TBcle6OegCIO79tBuIi2UfuY2anXJm
6WzeD3XmDL+rEBwHqV/cTavZlF1+lZiNh4tUnf8SYFuVG0Fg1eG3RFNjfxMzeZ+rE5jEu7Mkl+Ih
Zbg7Zduogj8LSWKIDEHjRPvWCwEiPyRoguvoLCovnrDSw3nfAoivhh+DcYX1gJesTK6Mcud5O3RC
DD+NiKYCG1hmWdU73uM47wkHsTYBYAS6vF2vJsAqQfoZtbZT/E6t2Yq3DH2Zw5KlP/hUsKfR75Zq
ZVpkDTF11UZaarmvXQ1lNMz1GkijfEaPWaa1g7UQhnpt7m3e+QN41j4Fq1FhEx8c3DM6apOt01XB
Lh59ckEZkZXRFvEzKcPbphI0RXw4bGwjyRp5v9GS2AQrjffpW34ZIJ65stjgiNdfKBTm19LOzmkA
PfQ5Od4QnOaqacvHxtBs7WprysVJNx3PnFG++6vN2PLRApTcBjijGNnEA2bOuLDsfeXP5rdMaZe0
EKAStKl6j8R6NodbTDRQ1zuX5ORq9NBMVgQYsi/AbZ44FkONPQUekPnt2e5ytKhGDpEY+LMRCO9y
3wTd7WKPNMavjRu4kSa9Ss+3AzMXm1VoXDgtK3rZOD2QCeqnB1FaikScAoPt7jRar8vulTIp/beM
HSQixp3gt8UvnKApEhtTUGmmN8uaa+Cq4rbhsX+gXsypEv3StUmTamD7W9EZq8CNXqnxQC+Z+fku
DIfxSbitza6VFgxbaWDDhAkDgHSM8chtg5SlnSbR5VvQuzALh3bUEIRIVN4jcM/K4l+vWvOUev2w
hrn1nbHC9FE3yw3vksT4DLwITclsnCBm7LxtjKiSN47KsnhTilaM7LwqD5E2fbUh2xyTwZsiB5WB
DV+sOrbZQMMNStoUGvQUNnw4+Vz2xQuOIm/IsW9jVP+/hvj6f82iDRLhb/97i/bwVX8lffNXjtef
3/R3k7Zr/8HqUKzQtgzBGQQuLui/m7QdaF0gBgM2OPM1gs585R8mbeH94fsEneCvcU9GuEf/6tJm
PWDkAP4CA4Z/OvqPXNp/7hr/C8fLpQh0gTMGRHyxw0h543z9heNl+ZYL+LUEbOiRQWU21OMGG6dB
cKekWpNHHVqMoENGwcz7SuogySckD82cPzmUjpvLbWvYQjxVrWtva2CNd0oNatnmmbktrSmN/SLc
pUDblX3wq/AYVaxVRZL2zqe03Myljw7RgWrhFRX9VyC0q/cUwMGuMoO/gSzddwjsacky2mTmTa+R
aVZEjbEpCzgkbAzxSUtl3RKv8OYsKX0r1NZmWtSyFnPrvVYVKHC6slEDNQaHTAJH99+N48uL8BKs
FA1+mldPQAsmndL01jqIRcyp3TYW8+RqYduD71TMl5lywTRILPvA/MG7MoMWX5K221o7om9OorNu
t3TaZPCSwizEITCQe4y8AbJTnAdBu6nRBW55f7+9YztacQrtth3vSzO47JTtgIOyrQJLR7Rg+j8I
zrmXcvGSE5GyBVd8WQbFmolgdY+4THo15eP+sMrB52Tw3GFlRpCFwULrsWpHOqL1EOVtt4VlsHUw
Upt1lxucWq3NJIPPxp0e7bDt/FUjuukVbBQb19LkFiFP/FgHqyhW+E7GgMziqhWm+F2MvrhoXxcM
loX3w69Hb9xjjMavTU8SYerB4N5fTFI5J5f1dJxo9O2HqGIFehBG+ooFMBy3NQbfowsVlwt9TiUk
EKsHdNCQx6J0d/g9p8UdGZnsrXPa6Jt0B9vfjrHtnYJxBArJaNviZykHy2DHjJ4YDJbfeMBpgsZJ
AggJLbAAWyuuI8YpjEyiDbCOvqc2rfvHZeiXs9uCxkBAbqZxI3j4wqMVtM63yi0dHn/fSdhMNMtk
m6A05dskVgkcfAu7gowJ0lvEDV7xZ0yfXMVi2Sha7nwHHYqRVjGJATgAQjE5ZhMhyaVt0H9Qu6LE
LsOoL0lhQRUDndZTkzXF8FQkAzlS+B38GxGS9W3EjpPCbbLyWNWyhD7PepqIGwa+ExfpWDyyHiJo
1yHxfcVgtm0Qm9DC8tXg9oKxOdMTOBGW4l/wLY6SVeVKeR9yQ+QUEmJ4EPnUWDfRZCLppO3si0VS
KZx1u50ukaWSk88JdAhcK0dUYVhQbSCz9BUeTq89qiaouh2SNPypqMakg6A7EdteRu9i4hmKftTp
azCHCsfB3LEYwWQC72uVKvvKKlu7PrJwjpxvHvfFsnahJIuXoQoGcDluMMm/Yy7/f4Dob+7tZvj3
AaJvn0P287P+H7jozL/cT7dv+0eIyP1D+OyB5rAJhQh4Cv7X/cRXBAsSqfV9yqrbxfXP68n5I7ID
EUZBIBFTuED+ej1FtwwRfz50Ai/kS/8BZ/LPbdf/cjsBa3ExJd0WAgMQDm67QP9yO7GzwU2ATRCn
sInPjddMXOPhE3cNG3kgLhzwVQb62YYUEx0edlX7FGUProfGnrobn87XqtodrT0pWDJ3/UvdfSOc
6pvXdH61l/u0e4TbvMn3EVPlXO+x15nwKpufIfEYfRfET77z/Ofn/x89ii+waf47wPRfGKf/Fpd6
+4d+Nq3psyQdQHb+4x++Rcf+5T/wEfA7v45fvXn6UmM5/PO3cPuT/6df/AeZ9MW0X//zbz8b9KXb
30bTWf/1YXJuv5V//wzefw3pV19+1r/Uf/uuvz+CwR8uy4U9zMM+ZcgtrvbPR9D7A5qS7/NAYajl
fvBJq/3jGfRvJRJf4Rt5SGEUEXH7B+vUt/8IfC9ywaCGlDc8Qv/JM+jyF/0L6ZQDXBCUi5C0bf66
PyuovzyDxFKVNkUfrVTbWS+3nuiGJSVaRUKio7AvBsK//0XdmexGjmXZ9lcSb/wYYHtJDuoNrJdJ
MjVmpsYnhOQuse97fn0tKjIrZZSXDBEFPKAmifQA3GkkL29zzt5rh3pZLUvT89aBLge4V8xiNFKC
XVRR1iy9oFW3lnDs5yHokse86yLYipVkRash8UKAkZntHKj8FBccKLFp92a/+vTUb//8aP4B+fgW
n0RV/sf/OQ0+NRFJ8p1j67NNS2ija/D0U5L13so1q7Bwfg/aKtOaCpO6yzaPY4IzmspzQvp0b9MS
xXkhD7I8//762niBT9/ynz/AkpGOGqo2bmxPfwAolxQlUI8RxYmCqyKQw+uq9ekPVzmnEscZeaSl
2zjbLLQwZKFyXHiutI+EW14kWb9shgJWkD1s+JXlzdBgN+BcWK7bIrfXGUfmC3Zjir5MS45QXpJJ
R1vWpLmvC/s5qDkDXtNvCViZTQ72xgfA8uNRxxzAv7/VqfNxvFUOmJaqmYau6ao+5ol/GjKJawL2
C+mY1n6Y3YclenqChQwaHDS+xIrIgW7XWpzyZmFnWRhns65Cla47GuVH28O+1EYvZjGi72TSPUpq
5gRnquzKakOiCxow4s78ZHn8TaevB7a3rRDNa6l8h8Zkqm01UtaUKtGgc+bRjjb4WxUiTpO4wSX+
o+aSQA9nW9ndXu30YWPGrYyirTJe+7iJUe1zIEBzC4YSFSnqOfgLY3ahXV/qodIeB4TJP92SduYy
HQq/n7OXyI9AJiRoA3a77XHWrDSRyLdWn64CmgkIJEH/SnEFwyUrtXXnh/lr2FGTUmytwJJPnwKv
gXSfkwSzxZQHA9TJgC1KCEN0IIpLs+kI3SvC8jIDFHhj4V0jEKtN9qbR2L/QhR6L0Boe4CMm8KyS
5EEyUa6jPsLe50Y5BVWyxZw675GIJRzzfSbGEi17t6VvLHZkv5fX6ZAkN4Wae9AQSDYBtOpcGcrQ
zW2sDSZHkJ1T+W2I8o2VKKTjvdc0nC0LBNgXVGw4wgz8YzOz6dtr05SuLFVHqlMO/q4LyhtY/1CM
jIEIPFKsavkZ9gBC+YAaxCLocMgRIj5WKSJbvlP8nmi9LmmghnX4EOPOCq5dzwVOR70Izw5ni1aw
tFD6psdqhdmj1Uv2qhFNdZubZbgMEQjmRLStio7otzPjazr9kBzICq7pbDIsxGfTc2YmCG1KjR7/
hNW0JDt1GaENadnkaxUH7nvdcdzpK1gdEudGXPghpwhhPlaSKhFUFzZwMzoOKMDnAPCje3OTCE2L
v2nGr18lBB2xmKlcnfnVOKhPPgp+tdAEqlBqlaCutYmFGbMjOtcUmUqckR8WZBrJbS0HMZXA7A3g
kqMZ+80bHsx2DRZTAzTYlwvcUc7z9z9kvM7nj3P8HVQBLEOxbY7907mz02goDSbEKKgM+YH+r7sI
zNwfRTrKSi1ycdAzpTr3zr5elcXCNHUcDbpiqur4dD5NY7JC4RANhISGQAU1hrwuf9LNwv1JIQkj
nIhJyAJ5MyRHZAs2GA7IpJzM69p5bnLYTZVn6895XZbYpnFAZJpiXYq8I3I89s6mwosv7wrq+bi8
CU7G7Gane8WipXjPOVKAlSS51KjNG378q9dnmjbD8Oysbc9aINQFp0yod7quGnHZ0HtLMQPAnQIp
q8ylRH3JdD29NfyI0yJ6kqUoVH9NGVVZkDZVvCaatIGY52+bpgLUYySPWo+5U1dy+htJ6eyFUOML
kcfsTCP9WEhuiwDPcvo19jlt4dmVvadqaS/InFIQa0DJgwpr1jtL5g9zcDJIKEtJX9tudEVXEYIL
PiXKHVY/G/KmfoSdCIVI9+xboO3YPjgWY1xxhLUa5MH7AfG436bUm9ZBGhRU8l1nRTZNMcxdKzVA
S+diX/a4lKTcA3IDhBLGjChQB5MsWRIk8Wx4dCmInOEfH8hCeOpSiQIIWRgo/3oCsIgO1qmQiHJb
tCoeaCPHAE9S2C9y2ZQV01m4kzPVdRaOjig99mpCKgNiHBacSbuF2eXatWeg7SiDdp2pWvYknDyl
ouzSvSZtHj2XRsCnk1BPZ/N30SEHWnY4TWcdHkKEdrEHyqMYtkVEuGys2S4cK8I7ERu7QGOcNkX7
l5lGuhGmpr+WuVCWFd09C0+7qy2NQGto8KMJXycZEKDCIuQX72wJY84io8sPfQetTpG9KG6a4ePA
GykPwQUN0nrX+/iWLJ/WXFBZF5bwq1XsGE8kxGiXeC8fhBuQGwf7ZUYd+poqNZb+WAUB1iblLpIM
vFlDWa1JibVfY1abdSJyDIdNlH4QbrJ0oTU179lIrevKKo4D0KRrLFnWjdUMJLGCGKBPnsDyUTID
s5d8iwryh1f6JNcAjhoZHnQXM5w6Cy8HS1XStmDIq9jR4AGVgfPk0pK7G62xN5HosfWxFzo6ea88
sI1WL1I30C5lN7zQtMFaK1iN5h6m9wOMG+Ki4XneV30XXoIM7OdoUh8TvIuYcvT2thBZf4tGx9/i
NQZ4GLOdjdCOghxu51ldWVjXLUigGWAa+reNBSYgsstF4CftSPWvfvAO231kVD+cLPK3dtWpt3R0
jCsjLtMty5z5lIcGaksonSshYmeB24LMmhoQjdRLEKSQUxLOq0FUDpJIpREFnDL2Ogd5BznssEbf
UjDjoyHQ9FddiDg0a5SDk0AS8t0hJzGb3ekKQ6iEWTEs8P0O4SsBVNdE73Z0XYv0J3sxdNoEmTOC
CErZYs5W73XPKOYDytCHJFf3tEb1LVkncj6LtFiZqwYDefBTqiOAa6pFXBv9JuIF7BLJ01+oyVqP
mM3iTcrcc7RQRt1kpZo+sVX1lmRN9lel5hLcVALnDNaCICC4DhEGVWDaXrsyYJ7SeA8U6ElIspwn
qRI4OIPAfyvMgqiBCmPKtY8fBgya3l5ErqquGWP5q9TlP82czq1VqLjezZ4+hmeLtUJQwKXputWl
H/nDDdgM49IkrZWIv+FR88V7yhePtalcszTaK1dWkfMFAZy6Op7H5MJj11DEurZN/aXxxSa1I3Uu
Z1ji2c2E5oNpe5DmGjux2aANfvtgqnWuLTrbiBaGHik54kkA5W2eurSq0xoE2oizK1sig4akGda1
mzezAuHc0s4qiJBBD3aUrcDO8wQxqmXYSrs2b5K9FyQocsCk+WuyQ1EL67KLRhPCnwa7eYYVHXGo
hcC2xz17mWdpci35RkhVLbKCZQW9+pcviPyhiBY/WmhXZ20h9Ncam83eqyUm/l5fOoicX1CNt9e4
FQqacbmyC+2MUFqMlfC/DZMAVqB3idg2XaKDsjdrxNIJLrOZD8bAWZvtSPhj/Yc4n/esEcg6ii35
t3JAn1yV+ALGbz9DSYc33O8QBsnxjU/EDQ0oQ0GA0Dia2mNWp7d49IXB6U5O4mrRGTU8qEqTlV8t
MTjKTQPiJ/vzSkEbiGv06HjVnfEz6GEib+O8l1Gb02fNiNvoW/Wu8IVIf9U2TvSUX0zqqqPFc2qA
aPpcIQ9XbNT7Rc23tqToby0wErIAB+A41llSd7dt0uOWyUXq4w8dMAtbmUVfnmTowGDyrWMRx9ju
lO4WTqPKRAzfyFhmmVtkq7LodG3V0nYboeGj6zL1yW+eW1illmwQSYYCB7DuYsu6Yh23H7h4lN8D
wgiCV6ejLHmri1wFnMpmBEl2gyV35ReOXM6hGGb4umgA/2oyLM1iTJfPAuw2Hz81tF39IiuIau3V
VjlQLS82GDuUXVwzjJUC17Ms89dshcWYw1uBU6FiqXJYZa6UGB8brG/u3u/G8Hc9RD5g9wQiWWqK
Ng+UINQ7/MokkadNd1sZPC10eaK5JwhL2XmoiKMZ20n9JQBGTvO8A0swQ7rmKCuSvhgGbUguVumM
/xDh5cWm7Ar7yjBKyGaaFj1njs3vaFASzUy5yJ7tuqhy0hGs7F7NbCSySuQCp7CbgAGbevpF7dfc
CMQI3gapuNTWVOgWRD5mePl4nfQ3KPd1t1HBiaiOpHYEt7coP0rVAPikiGQejZ5DFk4Y21EnI5Uy
Dcl+sN2UR9eFAWnWNEN/6alpP/RIdrFQo3oW7Cg64yUilfRRIdqxn6UEIpKBSJvgFsyU8z5YUnCt
I15fIcA1Zwg3GKDI3iwVnRlMvmJee4Z9m9iDhAHINDDF6wRSh6KKVjZC6WXZ9CMELbmTi0F/iSAV
jTDbC7LClWU5lMkdlWpv60p48jHQQhsrmwERUGc6B7pidKn1wPiZepWCj5TTFDD5qN/YRRTemMhg
7upI1a8HW66wYCb8vUortm1EwCixx+NJDdz1QmcnsaKNZb4qZR4x+2RtuhmB6pdK1asL0/GjX6XJ
riNX14Sl2aSk96SmG1kdbxQFhy2U+O46dir5kGHdC+ceOgpMjRVpWeQSZvXzUMEgr7QMgUSbKqwg
ToiPhixzJC2DlvTrItc2VFWQsRHKUOKBTYdoI/Ah96ygiLzVnGXarFCzBRGaSCZNBbF/CneG7YRQ
nI3cjfTwUuredAu8rR6BhS00QMFK0ChohQtVzEtO/puUwKxrPeTLnkdN/0DUziN7zL3puXeFp2Im
yLPisuxlLFd1hdbJbLCp9SuKPwVaJnL4UHkZJDGY7k1GCx7DQSzd4ZNhl275xbofpDuvJe7Z9jhL
SsLAeqoRiDMmLhDJZnQ3SLdwyKVBelPGQ7ehimD90LDv3caVnc5lQrNvAtdKljqkdFxrHxa9woWc
FDo7skfKO7Q6wbGRtMcslfWNBhFih7f0RWqc9KEAXyRo8GVwFQLfJ7el8mHflLhVcvFMxgCtTd0t
fhGITetzsErGQYU0YBAtZqrCItlPyla0BnXWzKq6w6Ikk4qY0hPzcD2tSQDQefvaLz8xjkid8VN4
ZJBExfL/gqpP4b2Q/2iU1o7DC7DGVo+W7ESPCdtOv5dvxuBJIDyc2DSleC1FdW/Vxk8abY/oMBFv
ydk97oc9NrqD5wGiDH0U3/Lx46z6/63E/bnC/f/Wb+nuJX4r/xfA3AyOz/99GXz+kr394+Gt+PX2
uQo+/p0/i+AInP8QlJk50ph0O8j4M/5VBacDTx2cmiKpcaqgcstf+mcVXDH/UKibm/RoaN/LyAb/
qwqu6H9YMg4zG4EB9XUa1H+lCq6fnq6psBsWrSDSwxAsmGO62GktAEGX2ho6p8VOloyLUB8Pjk5p
i2csYfoWrRTgIxrH6py8BjSVXg6I2qZMgL3Xil9SBU6kU4t8CdNXLDjTleosJs8RrBsyPN1K1csa
W3SGArK1UCwOao6MK+mtJ8dWpJugZsVbhKBsHm2cG1dSB8krjUCQNOQ3bgosK4/EnIBIDdJ+7dW6
8RqQMPGix702AkPapS7TaDQE/N+IeenClK12EQrV/3PwMybdt/T2a5V90i3gORHqhCyfTamuCYXi
6OlzSnsyRrBKvbMWqUdN5qyG2rmjTFIXaJBczLAI3kcbjZGwDfZE/dPA5YhdRjeJ/JBct9ujIVDk
WQBG+0EWIXryoiGVCFswiXIItZaA/xtqr0VBEKtS1/4ygdZ7pvL12/ug56EbtqzaSMEm5WCtKelf
t+k78Ufefew4bx4A9TW2hXoWoUmfs7L/KrJOn5tstNZu44l7O0auW/UInHoTQ6BTucor1u1m6xgV
xpMYpihtkAvL9SCNJo1+qyVeQBo3xZRPX9ZvXsL42/5dLft4BzSMLSrwfDYU7yb5iqxLkUbh4z2J
nfgqoe95hWm5Qt7cqFcKB+DF95ebZOGN16Nurhg275S3aipj7fNTnWxoI7+3VfMNHc2TFBpHpCpo
niEDbVB/RGB+KJXXtG3mRCgx9rv4TGtHO21R/fkDaI+quIkoU6LnOf0BccAGkAyRN5+qjUIVABfA
rC4xCpJTpL4PhCNRAC6bCyFVhr/MG7l/jXUVosngG7g2CaBpliSHWFdRp94YiTkG2g5R/gOXDNnJ
YW/CXJOrjM0EvOjLhk5Zskwhoz2gpIU5EpnRwlcbknUBkJnPdjCYxGgiPVuZQZi+xF6VHySHlDZo
aUQyf//0x2bz6du2mZssSn90L+gQjt3Dz09fh9rnel71E7E1Kp9UFf0WulX7VHQ5kMdB9tPVCC98
9+RObTAPd+Tl4QajIIN1a+8JpMnULEseXNim/a6G9GPNCuiRjyRcVTtP6MOA8YbGMHKGh87r2h3/
Ce2NB8aHySilO+XRlTBS/0A3546Cqnnx/T1+GdA28ixDMfkUVUXoY6/z8y3yiaRuUxivWW7qM8OJ
hmUUcqJXiCcmYQVs9feX01hqJo9UoXsKO5S42XFQTwq/4DFN2iv5a0275wk+o7HsQzIPkXzFwQUK
H/WFVDZzQz7YpVeBicOIW96rTZIVM2wvDptMt7kyZDVgjs1i92eBnOxpKLSCIsUg21tJphc5p+Nb
1fM6RHU1kLx1R1R0A3JRVUHaV257UEiui4H85DM5NeFZIpgn403SGm1m2MXW1vz6ne9fuSGDRZtL
ASrlMw/i69AiWEen8C8oKAvdGgvknz7sWOeE3sXDzzFAcBG6BUnlPK0xosG7JHEbqSuz8/fP/jeP
HvGEzGJOVKcsa9rpJQHFmAhVu5/Y660LO6wIJ4dTsiDuyz43bX1Z0vlemCZ5xfTK+XAmd8diHUtq
Uf7s7eZJFGlOda4qo2clceYBDqpwLlzIwaEAIDzzLTP64ZOmc93rou3O/BR1XBVPZmzGNYNtJNny
g9Ajnt51aMemxRH+NdU7+Rn2RFxh4tCLWzUoknbWNcBYsKv15hFmqKxREnelJy8p2yfkh+E8idr8
ptPqNFqAmh4YoV3yZuBhsrAW4pGkveag3+XkQQoEqZGXquNrGfU5D0sI4TCCS8ZmceZNfnR5T28K
VQJfLNoaDanMxxL7afTIGHmomwrCNVXEygK26y+ZWtK84DPHDoZwfzYaNQYWVEtZZnw5b11hoTPw
6aEROaoG87xQcEfoEGYObo0pwlMEUJQKJvNr67v9ey8AtMwAlsK68gYVfk1U7ijg6U8DlVD4Lo56
I0l1w0lU2YRO7t+FHn4BginwfFIRtHgAcuWayqxw0mSjoh98DqOasC1Ankc5q4xLAh6GS5SQ9ZUS
mTGYb6Az9gzKLVwXahTBHdKdiqZXTC76mSf40WCaPkGqiDL6CwVt0rTthUahbEtXfYngTuczcoKE
N4v9blQkDjoh9CBWZ2XSwwJV7C6+FKnowPJ2lPqGINoGcUEMOp346h3AKEqNgoV8FhiNc+2yML6D
tCgXMJBCHJWdS3Faqsr07uNz/kuHof9WzHNy0vnfJoxmNfo0s31hV+/e2n/MX6K3X2kyAViPf++f
2jNT/YNHPpKqOVd8BlgrhvWHyuYNARkkKxmp4X8deQBe/YGamrPOvwQ+rJb/VP6MhygT8ylHFHwD
Kl3mv6SOPp2L2cdjNmDsAVFhe8HxZ5y1Pn3AqWVCLXQz5z7OXluazvKjl57ZZ48T279H+D8vwX2O
hyoWXHuyeZGKOuo9fIn37FCWQfZU2T6mVHpPhwof0acXcPvnv/pZAXS6i/jzWnTeLXhCsqIoH2K7
T7fDhrQFV2OQJMwGp6GkGLvFXMfSMBBA9f2lfnNbnIH4YIXF0iLsidjIoa3hQhBw7qEAzyX9mEVP
AuW0apegnJUzFztdPD7ui9VZ2Pw/9t6KPNnuo7RKM2IH4b9YDe3aG61Izwh6pgMBnRmjQOgaHFf+
R5m8pbaCMwl+zN1njoxEYye7pAzU7fL7hza9j/Eqpo7OjCY2HeypAkcp3dqxbNfbl1lTQGNe5QaJ
J99fYzoGPq4ByVfnC0GHZU6GtJppGHqJF9iPobB6vscUt0mV8GebZ3/nbj5dafLMyoLWRwxyYq+I
5qLw6D9X6pkXPx1l3Ax1CYoi46GHd6+efp+yqJXajgpvb9OrBux2afjeMrDieaVAGCUe+ftn93UU
jM8MfSKpEBRp9Mkxr4QIn/Wa6u5pyy/DUXVSLQCT/vWLMMAMvB9szmyqNidzTo3Mw5ZpPexTL3yX
cJ0awdEH5fj9Vb4ONXOcP6nncFrEQzK5SmAlCC491dvnhFwfdPgkc890OFL8jcvobGeog6Bbmc5u
MhYlLbMMb29Byu6HMZDIxJTw/UV+91psA3EO2iiuMj2slHYUNFRD+fzbgubEzot80q2C9fdX+c0T
0xUFZYnGiYKFZTKjxfkgBsNo/b0C1rDB0lnoWBD+xjVYttAPChW10uStQJRJPTT7/l7DaUAKZbpz
yZT7n11j8s2AAsBDLOc8LT3a0PxcFu2Z6stvn9Snu9BOR3Af9CCtqszft0gYlp5R472ADvR3bgNB
KwkTgllmMru0ZZO2JM34exLswWmQx51s/mdXGCefT6tlBZCQelbDFZhcShkAefJ3HpRGaXYsGWLa
nswn6GyQEBGVtq/D+gJb/8LF8vg3buLfl/ioXH26CRcagOSRY7u3byyLliHhxX/jAjotZF4Cc9Z0
ZfQoPbl+qPh7S+yTelzdjb/zpkcDAnO9omnT2tZQBRJ9VMPfuyJft3Uev0hq7rx9fxtfl0UThRuE
AGHo+odi/PRlZ7XHxkL4ez/dkW01j4CT19o8RWH5/YV++3F8utA4mX16IVg0ARYTwbq3kJ1ACJrF
f+sSbCEs7IPUinR1coka1ApHtjjY62m5g+6765Rzas5Rd3+ybaU6QWuBOARuxVBYQ05vQ6TwZQIz
LPdu0phv5SAB4w3Q5sJt0EqU7XrbIQE0hncMRtFTPxjVSxlq0TFDvHkttA5wA82nbaH1LhK2XoLT
nQaN89PqcqK4rSElySEOyFSqnUB+71yl/9mIGH+iAHRx3cqGU7OeKBqHacjU5FwWDdj0SC3JTc1V
5K3QaZM7kRjyNdBk/mwU8NCwHWJsnoVRRoshl0HUIdMlr2CMPUp2TgEEbAa4V78f8ti7tkrkprOh
szptSTYx8hOLYAFYR20Dm8MvVDoS5B7k6FAxFkLH0h3MWaqhpE9kKWAEUxnV1PFjicgvC3XZ+/dD
6cvuR6E6RI3MlBm0qpjWPeNEz+D6BM1eNZxdn8ESM94HtV8k+p45Z/f9xb6MW4WKFLwk/EDjbDut
hA0+sTxt58pcjHhgBVViceYT/OggfT4KGZQ2GbWMK/Y9aE7Hn/Dp05AzXXXjVPcPVqTxfgh9y56F
BRQGeEhFNrKeyPeSVkg0jDutIDeAkOltEXjBe+yH7m1t5yyaahWihEqkPiqO0NDKALKsbj44FQiP
Gb6l9JeDdOBWQmXwXtVC/qWWQ/2jj9XWxoLQaAQYG13ZzeMaX+QSigkoJgJ9w3uR20YOFFMjz5xG
t3sJmSK+s0K7O0Ic0uB1BTlyIkJ3kw/jIUKzIsySa7dISA2OyH8xkLBnYGxqlmD5zLTysdU9fXgc
lPHKaAaGrPEAfPrwTCmHU5Q3/kEikecaUyflEQVIZO1GBM77bVT9EGYpbQkkg4fquNq9m7g/3TZv
l4i+0jObJXW83PTn0K8ct31Uj+lPTn4OvACsuGl4COUwW+WxQk6k41gbCYvjMq0U91I1wROhbtD2
RZaBg+61lHZZkCszgIIQKHKr2RWYULdOmcnzIY2kPRAEiJxWmCyp7Jt7xyFXF2HAteZAEYaCrKyi
3ui3zEjpokTxBOrNtBdeC2RRDypt+f0XYYw7vtN7RM+uqhwINHbQHEFO77GtZJf4ZkU+2GY0TgKo
C98ba8y5yVJFvfRTSX9GmUqOrUKuDk38Sr9rtT5oNoVcJTcuR4kDQsripRZDfzuEifegq5pyAKWt
gY1wFYFLIm2z2yqOWYv60PRBqmRNiloraPM7wmDYL5hxHV4LGSkI8mAHvlFtu9YbWoLuCVIxIg4O
fP5bAyUGkCnUPtJBpTyPbsBmNPnclyUEhXwD7lvmpPajFAb2rVfWuHLkoEF83MRm+KSiwfrZdxLa
UiXL5Ifc0OQ9GMnqGjp8rc8aYUuo/kITfcn3D/nLtIPemW44UwNHY43Z5/QZk8WDqVxrwoMeBS6e
0dhYEC7k3n1/FeU3l8GYpKuUlTgQfdlNyq7iS4YfJwccJLiP21pcgWFuwM8QMAa/FF3jMu5dsXZU
uGlE9XQ3bewkc7/skZail74tGfF/dWvF+YxTLc0H06BeMzVspZXrGbHWJoektaxVUaXGEvfvOd38
pH1G44xiGgY35g0OaEzyk0MHcaOKR8ZSeqA1XV4ioXR2luTC3xuPH1kfQlrP4yuF+LZlG2FmRnSm
LWOXtMxa78IlBN5ulmtDgopeHUODZERLsqQthjgkVxReQN12MSwYx9jUZeLRNGqyy8ogRAPeZjnH
1aAsWVEhyjhadOZA9WWbMt4b66NC1YYjmz0ZPi5xY7lZ5umhJWJoUQK/nJe6jMk4NLwzU96XGY9L
8fAoDDCKEO1OZryKVJZGh3F2sEQVXNoOWAQzk216RdoIr0tAyzaQluB02PMMf+fF90P4ywgeL4+F
11RpoVBymxy6BNQxpxdVdmADJs07kMU72YNc+/1VJqqAPwcL1bxxH0DDm6Lt6feYZb5cEk2RH7Kh
9uYtBg+wjkM1LMNceGuCcqoVKhYZcKsDzwcyejEGxTYK2VQqwrltXPfxLOtChVCTjnZy6JvvvmQH
FOxzlEvsFj3WythHcw/WvctIg/v+DsY3fjJpc1RhoFMpYLtPz2kyIqD5JFLijx6arh7milHouOdt
d26Uxr7KyOhUperMQzttIn48My5JzOt4WTBmk1fjaY7HKjnkh5CMJnJmUdNZJOUsW6XjGUm1iQLX
F7M+hDzw128WmzYCIBMlEEvU6duqVLtR3XwoDnaI6N5yKou82mGI0L4lcKRknQgpS83OXPU3Q5Fn
S/mCWjN3+9Fc/ryPK2IdK4tWHAKcC3PC+NC99J5xZmX4+mlzWMNSRjaXxp7xww306SqknepgmgPl
4HZBgKvEg9LjJfMavtpfHjLEWjBsAM/zfeHoPH2KtVs2GUBq7QCwQeLAEJA+AFJo3UtoHPGN4TSX
NPfMoFHGUXE6UBmi6IcMjf0cMu/JQIXbXcuwuaVDgG9uifj3omziYCRyLETVbivbulS8+oD1cFUB
RaZHatxXDtFPDkGA3w+jry+UUySlNXX8dNjTqacPoNAgOmmikw5eZYULJTDfO59Mqu8vMo7Fyf1S
XGfMINcBlDMtTEeaHENCDNxjYSImF+qYu6GCeNbIpF82geOema+/7pg55n90ijhFaRxnJ6/V6nVL
ko3KPJS++EFy6NqFRTELdO+uc/YGLNmS4F1wnBAWYdfgWFqFYX7mU/l604iG+EDH3BVs6tMtJEUP
Dngggg5aYhtkc/fDtmd7Qm0RFVuQmvKZVeKjgnj6lA0gRGI8X9Eb+yoUSli+WC2tAxkFaLRpGavP
Cab321IlaWBWUBi+h3xnI/LSOnynkpq2RMr5kf6rYt0/V5767e8x6ULwcaFgFNMOW28KP8c8aR9q
9FpAWkSQltfwyjMf1k3dHOqe2KRF7iFKBy5CF2Ze5yUq2qEtQpIHeqd++H4YTrRc42xNGYvDJyIE
BgZ/Oh3sDeb0rOsCkLHEjq/KPC+XOTtANAe5LV3XhanfUH6SLmMvGK5LjWN+VhLd8v2v+PrFoQBh
FwHGgKGhTOUQ2K26xoRacxCdb+PSlyTcUsr79xcxxu/2dDDQ02L7TNGLnhN7ltNb7Qu5wKmqx0cf
CwjgvQaP28JCtZYVg4JYMmqqC7n3FH1d6bVOvEFuAj2IyySle+RjXkcx1rzKmU3CuQ4simAbvbUj
KPsqnQQO0DegyLAcEr7+NMT4aGdGnSGF8xTDlbCPONYtR8TkEfUUuQ1Uvwt70aqw0nocA7cBR6Mb
dUgQ3VRRX3MMl/zmQq0DD2B06EgPHOTVZB74pf0cK0WDTKQGUDj6VLJ4IYW5dK8Xg3pM7YGUo8JO
ELWVnpPwyxwi8RaJHGDILwkghpUU2vZNr+ZQ+ZibJDH3svQ+kgGbfv/IfzPe0QdZfGTQLlCJGpNH
7mkNoPG8yo6ubdTAjgD+2AM8wpnMDDXXgzGm3YnSjRkEW6Ppm5UbZOExd6pzTZOvI8yiCMQIpwsE
02LsyX8utqR5FpsZ6e1H8gXdS5DaJJHoojg3yX45I9OU4fwvEG8oNDan+0WQBzIGfCc4tq4ZbHJf
ti5dU5DTrhDBZuhOuHEsn8CdWvLulbo1Zwy0cvEXH/rYxodzRjGCTGu6hJNP2vHtlmegSPdQwr15
v7NzCghrmPumP4/1TbJWz3UKx8X585f1cUWKMdw4W3FmktOnKweVko0Igvv6Pf2RHsksozJ17iJf
9pWTpvT4Iz7tgPRctWBKD+7ewQ8szYT26Nxw1CAmhRC7M4/wy0I1tqaZk6i/IzX/yBP/fK2u1bQk
oHi1L36xBei7OQmoRXLRvaYX6iuVNS9FnjVTH9m+A+ppzx2Fv87K4/U/NZMnr7Cs/MBUWprJdjOD
1Wrey6v4Jl+pV/hizulJv94r69GnTt/kQFzlMcYTkpH2i+ubg7ZRkS4/NjcEDM/dzev97TDvF/Ii
XWRbYK/dLN2rl/3sTEHiY0h+HkCI8VB5/ru9NZknTLMmeYawnz35Mmsw4eth4c8OVMYX/puTcf/+
8fanuW4Xu37WvzKnOvfWXD9T8/1aGhh/xafmzuSp63lGbR1+6n7xGi3gvG0w5a3T6/CaHI6Dufz5
vN2YC7pj4j66DlfqJl0Va2/Zz87MmhMZGGvy5HdMRnqkKEObUP7a93Nn7Wz7N2AVuZgPJEYvzTlH
pwVpZ8sMRxGxILPYmqU3hEae+QZ++zRU3BdshtmPIwA4/d46GCCDRmN5f/0ab0nlvlQesYQ2G3OZ
L4a5No8XuODm1rK+dBfRHAr17A4u7Va+3JwZHV8GKDMKKwi9+5G+hUb/9IekToT+OBX+UbYL6Mey
2x3brpB3cWofxuzpc0LG31yP1puNCorvgmLc5MYzQDchxBr/GIcjn8Nzm82gjkcOQ+5WhuudayB/
NA1PRj8HLtniE2RPPMq4Ju+byqnU4VQNjh1x9Zu+rCDkYKtajvxKXIp5Tu+H2CLDTuFQCjtapY6l
LSQHmSNOEm/emX6yb7uqvPBcF8gc1aEzrdsvc+/HL2TDPipo6b9MHkmim15NwyE4WgqvwCjI6+i5
PBlBnb6pQvgvXVPnR9Kq/3IDkSvz0lFwURVFOTe+rE+zvpwbOTkWVnCkEwDQhWrCinnznD7kN6cj
LmPR2KPUwwFbmXz6ArE8pEaB9sSkOyDkSgHmj5PSYIu+dmsfj3FjwtUIRXHVG3W4NQgEXiSerMGw
rdQzS/h0PWUN5ZSA1od+JguQOZkOc6XLCylJCCmO7RuSs9+FlR5A5z47ZrAr0+b1++VuvLnp+GOz
wFmfxQ4k6mT5ttj6m36ahsd2MLJLIbnGvWQNT3SGlDM39rVqiPyRGqVlcRbj8Dv5lCvXAX5aqskR
IsSP0JWrW7s1o13Q6v28UMp2qThaexFXSrnwLV8s//J9Uhqi6It/BezT1ONj1RCZQyQCR3Mw5W1c
0FnJZDxaJhHnZ8o1hI99eag4iTQ6lVS1kbiYkyqCyNQUVblTHDM+0WxDkKS2wAagY4IOyniZkcqR
zdNEa38MBgz3tSPR6SFnPkhfkjQK6ku40FGM57tR40U2ZDEskCw19oqVu7e9Ig3uElesuiLxC7y6
6rfFoVWldNmQzqeBsUqinfB5Ewu1EPKL0rT6O2QRY4MtvNC3wq29ly50qmzmyybFSzPm/EfkYI0a
vgOvrPwne2ey5baSZdl/qXEgFvpmCpB0d3pD77sJlrvkQg+YAWbovr42FZkrJUaWtGJew/ee9Eii
Mbt27zlnb7I+LN6iTi8A6whxfZpof36CrwOYFurCvZ3hBXxCMsLOsPCCbhsfv0OiADtcOQJO8fHk
tNynOX8uHunl3kdt6TzW9JNAk2LReQJPBzuE13GTH6WAe1O0JGd6/DTS7l0PhJjjCaJFCQcLHgY4
wdcBeWAh2LEhHzn92Klz7csWaK1Hr/l8EdyG+Di5ZUTBmfUi0JpgFQZIj5000h90Oiv4y7M2g5jT
0vi6Wpoh+uqBVgQwZ65IEANoM0Xb8W9MFFZ4gc2jGgaNfW6eVZaYyCvtVK4Tc5k4oa1EydNJ6Kbg
jAhRw+cuUBuWFoL+Q0/o6ZsMFenCrWuNGr2ZdKKYyfkSbqautBlge470NggIME5zBHbNDbOGauu3
qXhZvdS3twv8DJZ37pt/awAvVRy+S9uO28iEWhxGogL5S/B9CigFvX2cEtL+wkqtQGTYM3bBcLSM
YwIZU+5YTRIEe5tFnwVzss90dBuYiFlO0kXUd/7WM7JWxubUIDWvWiwDG2yFxQVBYwbyWbwhT+xi
NjkSNWBI8hIgSUeclkmFr2Ffbngw2rd61eVOEUV8Yc7zsGUJ8PZZbxTgTy2VZB6sPnt1vSyZ83Rd
NvY03/DymeLgD1XvxAFnmnZTdEFFwgikovsIjcKDbeal2rT+mu3zFcYvyrjlo1wr109sgnXD89LT
K4grA4d6nB0Togarbb5Cr0mhhTG2fOyjlGBcEyfeneLFe9NVGrwJHcpbQy31l4ZRetW7fsF5KXO7
y9mUdrQx/CH7lGrIXtBgEGpBpoV5uyJq7mKyk57cya3OrFpiwugdlJ+E6oTNc9C5+lL6wNlDnIQ6
du0pJ2cIV1aTyEEsz91C25ZLVK1+0ucuOT6ZTVbGEi2MymfqmpdyEEQTVrb5Loc+6tn7i/5e9n2A
cXqg6xCv6ehdRwr+a1ISgrsTBPO2+KLdbb+o6omE//FGWAWuaKPNlDgU1gpE00OJyCf4U/HeGqF/
yNY2+2wLX/PuG75T72vC/7nRWDXa0H9Nqf7IufcMi24zfot3ZCE0ZwkRFjE5wU656evaJ65NWFCX
UvKHCXWcu+W7DCN1Oc6lfR4OE5dhISuuGqpsQ7KFeVVNpv8978O25QylnRfTWacDt4MnL2O64gE/
G0G94/12ngv+G0YLsyOGv6h9/bjO9C0g5awERw0qWr/PVmUddBjV3zM76ojW84V4IEgqeDTTYf0k
xsVFyGBbXqLAMxNSHxBw7Dotszgp1h+j5wPZMW7GMrqIzGY5J5Fw+O4zDt64zTGjhOr3JXMrXyY8
2LDFHJjU10ZGq4aDdCr3TeUCpjKzAp6XCq0FaHM2kqBkw0QGiCTTW6q16SFLjeW5seSyJ8QYxjPx
/z7lJIMY5gW5XL7KMFq5fFJj1Zs9Vn3R2bg6AqJouWUAR90Yw700Y+qXMtu4K88ea1wBFYZ1srxr
w6q4MqeyszbcO4KtilC5L73lAZ368xb6s4Pxe60Q4clGVH/sLByTE3+vx1y3Ku1IW/2TbQvyHsvF
v5twNDdkFN54kTS3Xd+1iQNw66x0JsiHDWTvqQnqLfsh98EPVIJLJ71Kh3S89uulPuffyxgxCebF
LJ3PadIB10OVTm5PaW8ndw0vFmOc75ve8S9cpll/KUr+vfw5doaJnT+mqJGodjLKLFlq5yXy+ifi
ecBoLl2UwIDAqdf4XvLny3esb06v3v981L9VWpHdmWhdg/5p0ZCBQcx6m2hdo78UH//LD3KOcwtG
/GSioVf7/R7NJkDb1vTap9QQH7AS9CELQ5lAkPV+/Me/B9kdFgEi/xFXnw6cBfJ6nRV+94QdF58g
w6TYq9z67D/+FMqoY1VORcWE6aQcLtIylABSxFM+s84qcIlx5Vt/a/r8+xkn8nBPE0jAZ9EmPO2D
lMqwZLXIp9Qfmn1G7m3ShVDcWJXIhKkNECTTuJzrzPvbgfPEz3xswvPoMRRgLsMR1z2VrfYz7LJs
qfVTRSMcJzkV5XnuthnIEBumJXbQkKS3VEFKn5eFak0Qnj4lhtMA822H4TCkpMvabmnX8eQxLjOr
YP2gjBsulmAAyddOFslHzIf77qxuPHWIqEBAMHqmRgI49cUTCTntkhCswNJqBbwHDO7r/CwPAZSz
dBMXkthQz6F6p1Z2B1/Q/1uK7Om7cfRzk6mEg5UsbVpBJ6eQxTRSlECjfK7YLpJOA90RCnHbn5+l
nye5X19BPoGHFRJFwGAft87JArZ2yiOFJh2fu/h9I+MhXuMuCRIR/8i3bfJXodrpu3j6cSfPru8L
4vN8Ps5MSERLqNeSYmtsWdD5rHK7JxVr9+dfeNq+OH4i41uk+z7vJY/V728/1QAdTTebnn0RHRRU
3MQR5Wdd6S9j6P4yYPv3e/b7Z50cctIS0pvtGuPz2Fy53reifPzzb/k5EDu9W7/+mJPGg21NzEZm
Lt9lFMs4itVGb8fNxaeb1DHsteQ+T87YXzb2DiL5xoz/0hw97QtwhDMZ7GOGO15PsCUnTwtt2M5v
bWd+qmRrWkkK05PhBelhViIqe9hblUAoK9pSmVtQprZAIkt8AJJNIry2HBy8A/j1tf3LSfZnpMMv
1+Xn92J9pyBGlkLu/GlbpC/y1Ojk8pTiD33VltLAtDnPBkaOH1jC/2k7J70PusJhZh+pC9UBKM/g
OByWVvg7HfX9QcqR1L+hvoLSqTbEemabwq2q+z/fw5Nn5OdXxep81BNYuGx+hkf/0sFZOWRS2vnz
U7QGxoYoPpR7M+fLP3/KyVPPq4z3mE2ckz2zD9Kof3/qB3d0jGbUwdNCwX1XNAbkQzFokGxhcJ76
k/jXOvL/ja7/h23ol0v/vxpd378+jgH3vyb7/Pxb/xXtg731n0cRBw+nRfY55cF/R/vQxPsntqWQ
kTsSDzxlPCz/Fe1j2NE/IYodp3S8cDjJWUn/2+bqkRV0NOxjHGF7RjPh/CfZPidbwLGtyxaLg4o2
G7Nmlpffn5WCQ5vyxajeTG+CTpYvE/lUYvWth1kWE2GNfU1QNbNqhajfJQLVTYUjgeQEbP1BIP3v
fku79iiUFs/lsMzfW8Sk1V+e6JO15/g1fdKPjl4yFM4s5idrj+ELKPKzdt8o9WyIpp6OXmwj8i5T
VXbPGIUUaleMmnPsSq97s4zJvRm80XjrfIv59uyU9Y9f7vTtv9aX3xy1v79ltMz4JiyCx0XRZcJ5
OkYldrDOnHC0P5fOQJycVV3wY4lKt4t1D8WNxG9c+0nvzNFt2DYWs2/6VC9tE5EsakXikjRgW2+g
kJFL1Gtr1SQC+N58fpx2CETRa3CdzjVQ8DHPgkccaA11UBBcMtLO7ntIgPeq1cYHwcDqKjJl+bb2
5JNv8dJMLYHYTfcKxKO9ccmxviFmyCJQo2xN/s+rSe6AUaEIPicTbzw00+wdZpjkTwuxrzfWRPqE
ERjU40Xudc6GZPTqdhn74Fvee/1Fpkf3UxEN/cXRCJfG4qURxLGlfbD6er0LC7O8XZXVZjsrWib/
KhS9A1TIn9VLRx48obSmWG08GLKLLlCrwD+bnOrSrgJ1341Dt8JUM6SxXRfd67gkpMXe/fnWnYzY
jreO5RF16BFgEh6HKb8/9LmlwrB3DPPTbB0TIT9hRIlcFuuWgXawxFYvSUgoqXCv1sKxbmmLpV7i
EOEGgAfhwxBna9nfkL4agoo16LRMeWGwxfV9eptXngSo40B9YqLaNLRRRGCj3bb7vTORGRv42rtZ
lnG6kKi4vv780061YxxI6Zbz25zjEJGh90mNpeZ5tG29Nm9G3vTekWpOzwUSUfeOhAkZRgF972EK
l+pb4Qe5n0zVSHJgo9v53cvc9M7vMnr7rpGpvxxcTl5hVjN2ImYmDuMzTs3uz2/+y95XmwYxvauo
3memrE9dqWnERLRlX+uRsEJA6dQXidNk3d3KyP7elIY9J2s2B2EsQ7enKZKbdfivrev/mdn1M5/p
1+IBXA0CN87wSKP4fs7J+hf4fKrhhO37VPvWTWdW2NS9toue7aWyOA+42rdRjXjMvDww7O+jK4Ib
zObdh7LUkG5K17Cf+We+XyhS97nuV+kBOR/Gbw25oQf8HhmwDbf267999eNXO/nqKDyxJbPmUZIF
x3L7lwsKsdwj9DCS76EwjI/WK7z73PO7j2HMSgJHG5mxWq7ep/b8wYlDS0ExGzEt4XmywupvXf5T
IT33l3ECUq7jfmaRf3ZyZikicPJCusO7XCPxAHZM8+C1BQHmXSjXJ9AKItsQKqVhRVl+Y2CsOj4C
fRfO3ztC2aFnBZN3pSv7qCOSKzlnf343fm4Sv1+w8Hig4nqxgYC5OHk3Fqdx8hxG1Tsxl+KutKzq
pekNs9gVNvqCGHOQiHamYawb0kBRd6le0I3Uvf+M9jvdT/4afFtXXaTxBOcAgjV9yAenyIKDtqPp
bXQWGuTQ6tPLQJMgnPRj3/0ISGybdznsxydESuNbOQQBx1hVzleZDsddQa16AN9LEpUP/folNRV3
axnC3tiOs8h/RHT1D246Ds+V0zBEGNes/du7eVzwTq8MLTaU3WQPcA9P2j6TZULmqsz1PZ3BrzFd
DabnqPS6Q9fZDDqmPn3MVGW92zNxyXHoDLDJTMLuYrUG1vGFIfxeMjjv42n+/PNd+/fnirgCVjNO
HdwxZL/27495PWg7bN0sfUfX2GNYseoJ7JnLixYHymR/JMmmeaxtPd/U9C2eo7adPBjvLt3Fdjie
7+G9fYp88L+Y18zr30qT42v227Uj3+c4rA6JXKSmP/WuST8VeTlm7Qe9koX8ocHScYBb41aIMru3
8Zh9svJ6OiF/vzioySreUzOLXjpmfDeV1y7XLOUBxO+yN3XiPP758oGKOPl+KKRZJNAtHOsV9Fgn
72UwRbMxwCP4WF0ArzE5KkG6C4IZokTjZP1rtAwpFQTxbmTDDoCVdm1bEvqMTU57F2FZusPWEKW5
ngm0gjh+SqYD50BKc7jT5uQMO7MxW5GQ1Zx26DLB7fDmDOrBti33SxCZD9jmSE6RZS9em0aUj3VO
J2Dv2eH8bSTYnYopHMzmYh3dtdg5mJiinRIBufCVll4yMhSZN0bv1d/H0i7vmVvDs7c6f7qMjvOp
qwLr1F6wLR7J0Oagt6vVM/6ancop7spZmLzKIlo/bYxmF8Sxdt9Zyrvw1cSd2W4pTKDCguLT33zh
kxQ5wUOHvzgz79oUbdhcYqsVrOFTU8DVs1fjglWVwCNMWIyS0BymWaLLqK82s1z855pxgU3AtEHz
m7G2fvL9ZTC3tgm65ZJNhf64H4lSXodBzxQKF1A6XfUN2/WZPfize/ApuxoomBWRZ4Ot9fcsraM7
suxofK1yis6zrKmNzVLAQE6mduI5l76z3JU40h6JAlz6WI4STdaM0DVNgOeK+yjI+/uFF0hd5cR6
k5St+mdJQfpKebU258PkWTcWoUku1U7GYrgOVuntNLWdSflQy4tyBcGwyWbb+QDaA2dtIvzvSzc2
pl3q7jpHoiHaveGm6QMrAx1DsXrB64KHv9mYufbVTtlhcZHl/vrMk2DIDaqvY2cb+sTtgKnolVRB
641s3owJTRO0DFTT+ZvWDQHAazMb730mqwcz7XwENioaEZutS4PBMp8jJzmidwNCNJFsnMums8KN
NzPjIE7O1+dOWCj3WhHpc2itzMu3VT5mUCUK2d5Num6+27PC99ZTMS5vZSt5IBhwAjjozdyTkC1Z
+yh525eeJZvEAVOn39FKB1duPhDau4IKIBTYx0gaBmheCV6Oeli+i9Y/gjZFhyLA3rP7BoVLHSPD
9nMKguC6rwJ/AHwFLSMZ+XMPRh8S1V5H4nouC9LmQpXnaWKXCu6FIop900QguN+0XoZor4NuyHa2
29fEhLpZ+KL6qWUk1kbBS6EHwpLJmcGtbIn2FsDAcOOZ5Fs/NFae8S77vOUNVfiYv070/EESZ+1t
b/fRW1ob3VWfyxDR7EQMQkycqgkn1Mr7DD5xkDcx3APnHaFC9dV2RnUU8KIlZjhttudo+FW27wYE
zvs2KPJ3e5U6vCjhQ6wHb7R0gV8T4zY1p1s7D4OVZa94fUbSRAGENaSLrdYcW/RHAFeOhrysGfmw
tq71M8Bm536M6uWHao+Gj6ji+ShYPW9w2I7lNsrW5cHAN8md7IricwFNImLVILIX5PbtPQruMBYE
r9KZ8iBr2Ys5vIWofO5MZMkfjJzkm7VM4K+zJR0OLIMKKy+HrncmzuK+BmpegCrP8tuy4FQRk73f
i6S1yP3HNc9tXryx/3CsMvvsWdIviZnWFWzm1r7C2ORiTqYBXcG5TMPLYCrX54p3qo8ZGDQGL5Et
z7FbtN+XPg/8c/x3CK/NCI15nEap/SZVaMpN3lHGb2pdiIOtOBAmaKiQAEhH2RHmAUZ0COHG8CFz
3fpWymkmMB1qLpBWY8D+ZgtzvJwBq732RMMdrZ6pNeyczrDmK4rxtdumne7YCYQMb8hHhBjb2rn8
aIKx+GzSpZEbL8W5lGRyGQLiyD2rx1hnldFWWat6SWV5TEDvp4K4OKazd327ypfWSY2bLC3rImaY
gMuBYwdkt7ABVh1UWvkU13b44rVt92z6kqAlwkRvvG7s4OUSnP5R4laVMDGA1MR4juG8q2rxrpFD
WWPSBylfIhvC/DrLpuxecVvzhChS5N3lEs0pqLXIh7yQ+nnItFL5t0wlWTkKfy2+80CpvZmZ3hcC
9OLJaSwJszRtg48wGKLnrOBPxakOmke20egtU4V+ZpLtE6W11O99TuG7zVC0pzuG5mZ4pwW6de7m
NL42A9SCxAZ67238xsf1Zi/AvDEGAoqN+14E9xnZCW+rmUcHyQbGMLaLnDfyPpnyM+dltbakXyR+
PiyAYLWD4MTyB/XspNGwnBVm3z5lczZNRMvaLFqh2WY/zM51H7seWyowXVs/Krts2M7JnmBqvpjN
XkYYg7e9695LhrZJjvZ/Z68AXi1BszwO8N99i0pTNTHy5ujgp8b8YxrEK+74vVNGM0bjspqgG3j5
dTT4fE4R1C3z7Hb9hELTvLDR9rAqXLL7to6tyGIes+yhm8fQjCOi+i+sLi+GmLR0f9eB0nFRzVgr
TYnCVhOCixXqh5oi88t14TrQT6FBG40Z55egxn+0zaZWjNtosDim5Xbz0C3A1sa2Gf2tXaXNLUUA
MtmpCg4ld7dMAoVYbEtf1n7onYbqsOc4fm+Onf/Iz67XTQW+iWIWottzCy/nmuktZIRFTuYNNF4v
33GuNh79EejEpmZ9KTbwBzjreyxwie8dlxmPLFaYHxwbz1EdFXeBO2pny3sbPTCjd1VcOOWwr9AH
Nkm/QotPeDG8q6XBTB1nAWsaGQbBFWyF8FG3PujdiPTdZyZPLmg3uBmPRFr4r6vdrJ/G1AHbkoUA
DFXkjoZLY7Vh9gI40SzujiddJEmTKhwZk1dvVBtWgdDnne4Vz8hIrGNi2qn/2JRQrON2Qcsep+a0
AtU2ILTckWNRnysZRM1V47bdvl5EST/DnAP3YswcrVBnNEJshwDiwKaHi9w8usXq8NNWGunIH0h/
8tMXeNbdeF1QgHK6mvgfxgJTCnGe1jp8hN0Yufxlp0/jBl9EcSEaOtc/lJaL91xhEHYTFQj1EuX0
SS97nQfWLsPygeAWvzZREK5Zl4elb5uePSoT3jbsU/vGISDI/TavIcW454zXXj319l4z7oSTQjne
0yLUvbsF75IdBpZX+8ItBgRGy2g/j/Pa7bI8CuZEaLwqSVHC5GCQawVvrHjQOsmx88tzZc9Lt8na
3JnPpybP7ocQ6gBJMvD9kAUEMhawJQj5XMxufABksaT7bl0CwjMQ3QUXgofD3RJsjGIX9I53VXoZ
lzXMxNBeEv0q6gs1OpW9od0A5WkKxTUqNn9Ouqhj2llGmgtg92U7n43MZMSZI0QLxiNTvQl/p54u
SsOp3bMKAvYtRpow2kgmO/pcdgNXWhZLNl0OR5YzLwcNo6Qf2j67NDy9mButRuNBm7a3botmQJVQ
5W6T7Xoz6JadXXpWuWXAEEmsKlQgF5ICFxgOe40HAdVZBxDWJZh4Syzpa5hNy0cdhthbWPBKM9u2
NFWdm7yUUFxUNY/t3uulKO6qzsrELj1K/S/pPMtDp8qFvqTVbOwlI6FWl4jwliJXRVzYaXXZABx5
DUiU2LJMLdEWSYtAHpxOsHf6VKAFD9xVn9PMRhtSmsQ1J65XhS/BYPkPdEeIls8aQA6SfLEfbqSq
tzR3SidmKq33qnRoehZorGLEvsWaqLBWlwICGbSmGW48Z5oqOGsWUz1HQza9DgOunws375H4+dFs
eRwYNBbCGggS1HVDzGcT3Ua21ynN42N+z8tAz5y4mtRoSH+v/fbNK/QMUQOfUH0deXlob3h+5Lc1
9/pPzphS7ACurPcpSu9y+4+hxF1j5On4TrsR3GVkIQBMnM4G3PGPSnZOafrd+G6oJtsbovnROjbX
dzD6238I1HK5GDy6gn4e3NVz6qTbYeogOK1G2P6lKXkilEEgyYTDNRFFHMONGfCfdKoiZxSB7FX0
bq6Lce7oqLiyonk575Xlxr6wjT0B2C7Y+tXd9cBjNuMQiCeQe8O5RSvtvK5zczPJ1N71nph3HCmz
rUQedz2wjLGLD8MlbI1g2xIWtCVxTG5Mq+13Q+WlWwO++8tSB8Zfukk/Mxj+59x//FEYNxmak3XC
4JfWxO99iTUa6RWyA3+spcMBAg8le7MAlKVIYOrjLJP6nSCH7Dkbh+KZYF356jnoF2kWLwMi1NI/
Z/XRn4ymp9u+W41vJBXTEBN2XbLrhPpbb7Ulv5YD9dOfmwLR74Lcn98djQruUwYXJieNk3FKOSrC
36ug/ZABH7KRukaVKbCrX8hybBA32h4jHdO0z9Y5SmnDLiiSty5ZzffV2IgPcA3BHbN3VHSp9Mb7
rgnWa1Ui0wUxPIMmqkZPX4zEJb0IV2Uci3phss2lrVkx8bSNbbUSEBmjLVwQGhidvae1iJeFpah4
jhyrXdkvSRuIKXbHp6hAXI+qzF/fjYXtOGav9C/zqhDPPWdxGRdzX+gk6qfu1rAFJzs3CIfnoZ2G
NsFj6o1J0xYTpU0e5eWdPwWTnfiDAcfCG/3uJiwQkmzDaaxfqfhXhRm27exkZlxyq4BQfJhjSkxi
OzTOGFuVb18FFBCPvMptF5tkX3ybilBfe2PuHdbJ9oD0ret8DbGFAW9gL+qapNf+exrU6rXvi/Qa
HXBRJyXKlGGjcIHWZ8EajogSfA5dtFD8fjeJELor60/Bwtd6V4E3aI2q1VBPuSaNEF2gN5yDJ4y+
HWG1O4ec7JeQRN4b315Ib+mlXXyQfDWVsAN5kQJtNYdaHwmmxDus6i8zlZM2HY8UgSVHxyoTOtPC
93cyU4GuJ1qlx+Yj5MZ+b2aVv3Vt1j44KI+/cRAH1OapMD8MdcgZVDeBuaOrMh5Yytf7mlP6XZMC
cZ0KUiz+0qLzTx93puG4dwIETQ4s0+BU1UbtbKR+lbofoWqzbtvx859Sm4S33bT41mEIhtY/gxiw
vAlZO3e0LAjfNIFobTrL0+eTSvWlWDIYVf3qAhJgUhmeGcS5HqRmZBB3rhgu6Af4b3NfdSM7uqPo
SMrx0Yjy6MyTPnO3sqsp11jZjC6BGVFaLASy2/fghW+P7agzuuukWY+yGEI0VsX81tQNJUQlc/9m
MUU/JNhv0JoOGbVqrmbYwYojsEwW4rfJeMChdBPlhf2M6FXxdAVj/xjkpq4hgx0JZL0mEy6U8tDn
sEg2PXlFZA1V1BmgDIrqZqHsAeLBj7lYTRcvLucPhTO1Z3ZIF8FTd4LzGYCWiKXjfGLe/dxNhf7L
g+T9zFL9dWFlbMVcnHwl6gCbYICTNv2ApnIt3Vl/uNFUvtPIzfesxP268egovUxyCW9GiyFzUtq6
QjSIAplEjW6u4Z4deeyZNfuPoLlHvErzOMm4RzZz25RW+Obxtx8t5aUhYnt27F27aPdJQ6t5gsFX
7TWdFio/19VPncNhOg4Wtdx7WafPPaecvgZDL7siFHqHjdhOmDDm2bmKwFkhkq/Nb4pSYN54mSWd
R87ADQENQky3lDmYAspeR48M22frOkRFDA/BRWn7TfMzv9y5cX4Y05gh8dcewrM6mKdzm34nfst0
GQSERxtOF3WXf9mNVnHrDYUHoMOe81uRB841IWDWq44aBZZhaO+FjJYbj24CTQl8TF9HYekGIX/F
Iz6zVplUFteF2Rm34C7cyyqwkRo3kRu8TGCyKFw5nV4VLfpgiC6Z+CoQHn2nxdC+Eddl+THqGVy0
ixgo9IBiZpdT3ZVfztqH60473Wxt1zwQeARAGPX4Re0lOGuXhqLMmWW4PFI/Tmu8zKJH/OXWHujs
ytOHscJ0GEtS3h5X8Kocm4NC2YeUofV4p45xhGirUAKFu4wScciQU6ugPdMlM0Uw2Z1DtZrWXvRl
w5vP9qXV9f62cAfzdcItgBYp8OsrtNrGGT1df2KQO7f+doHZe7DWpXwcyNRakhkF/l1A1OtTkc/l
rQhm04px3bVEG80WeDlziLwhceuUuOlwnkjr53xkVZe1SseblSjpY1U5cpRYCRqUZ63VhfUZpmAr
PNNMpLGVjln4NkVelwJn6dZyMxthZ8bd0soaH34zHkyh/MvAoLO4t4u2dfd519r1S+NGBI5ZOq+b
nSgtA3hZbo0A36SUOEiO5PDcywTaXYiJtCCBY34Odkjfqpj0smyZnuQ3NACib7Y/5VczwUjnqzNk
0BZnL7wWUabkWUUURnXm1mO57uoM2ofGrXTrhyMtrNFVaRfnrhzSC0+ICLfOQnBtIsO0HLeLQsYM
srdnjK4zUscTNw38jB6+HxbxxKHhk9ZF9Wiuo79CZKSNUqmFAyweC7fb2RzEn3i0gLeV1VFcKpys
vlQQ0mfaFB37ugH+dTcNk+hjnn9a3/1a4ZEh13q+6j0vrC7FxCHDV4H9QC9c57FD4N8uH2T0ULWi
u1lhf/obIOLhYyhn5vyhldn3foWWIlZDMXJ+rNRdhuvsIbTyYG8Nx1ped0KWcaH8aI2H0MNomGG2
xPHMUeDG5NxAN6O2m2sSWBzKJ8vZm+YUqN3IErHhe+p9pjCyxo4723esYFCqx8IdX+0qB3kXKr7N
XNPWP75R61UuMjFzdK8IpZydrrlZmTVkZ6k/NtCE+qm+qcc1eIB8Y18X5Vw5D0HTiUt6Jau5zRea
PHRk52LajHUjXqJ5nY7UmFReSvDC8D3TtvlemHqctkhXQ6AStqxUrGr8B9Zc0GNH2bIH10MyV9DV
ZnGezun0AfE7uClt5W8rwQhxo2wtWGLdrpi2WbpWTVxlkZhYDmr1hUBBXfRlhD7Ikd1HPovmObUU
wvYxH+CCmnbd9xt7XiPCFzsfxoURMeth72uvyYfKv+nZb3ZzVk1YrGo1XWs/q+ukjlomRHk5nw1h
Y3z5bLzFtol6yHyzFZbvZjP+NJ54AjiEkXGAEljb7grhyZSBTdrcjVatX1XfqW1eO9n9UmiPh8hX
GWzKubtu4aACaupTAu9CguXhulfG0l5YOpBfAU+V3uBUscqk9XIremFNLxyQsyXMb1LhFOdC5r/N
rWv08LGUYri2S0NPZ9caTJZBuCzIEcQ3tt0llYHRZZe302TTETREfe6gCvGujNa356P8hayNSsz2
22Tls2JwIiM89m2xBOXOGYb0xoAJjXiWOIl7qZaKQIxATXdD0/JgVvXgPJhMvKed7eTS4DG36nHv
aNZ+maXBB+3m4qob6PPFRYrgfMuI7EiWxOWJPSc3LHlFI2PY45xg0iIsVXKWB8d762hLNHd2QOLg
F6osTpgD66De4c0J2gt2j7X4ZCjs4NGrs/LJc6Cgsri343Qus2q2N1U1ue9aB3NxyIKqfiTmr+42
jezrfIPfrfzhl4Mb3fQY7QiHtJhv7Cj1GXpPJHLeeGNlu6+irKpniaqt3JG55hVJrmVeJ6rpEDsO
wvCRGaVrdl4rE9GOySbsP3E2leW5OafBcg1F1bJvmqA3qouMkmvZWLw3OFe6hkuahrC0N4WTe2eT
dMIn0xxmCg/t74jtTel7ARLBQ2UUmd7NYaoNmsq9x9TC7YQXV4VuyeJ05INVLOv9YC6aZl4WSGtL
iySt9gYh3ISphLPu4nqeqmOvqTD+L3vn9Vu5td/7fyU47zTYC5AEuCy7F3Vp9EJIGomdXOzlr8+H
ts+NZ05yHOM+BbgD+8Ee7aK9ybV+61snt6Dd+cOyOigX7FHqjUOT5zfigTRuGpLcxXGcVRiAiiP/
7NJrQ2VejI/6brRV6BO7XcQ9gZXVncYazSBZWvOTOc7FfWKFoMd1qWmZT/ytaQVym2QHviL5RGO6
bByLeYTKjKhx0jZ9zEbl2SpNo8+DFUacZyuOOXpObWjcjd1BJEuiBoMRJ/EzpQiOvqUauF9cFnMh
ngVnq8d0FXd5Vs3dHITpMmZ+A118A8bYfM8MhmxqbA0IHri3+KUf7FVzX5gU8ihxqpwVocYHbW6V
W6PqqZTCwKN/kRnckVKUSZS7SEXyIctxVrureIevYAY9kEtoU+QXiALcfuxYNzRNLGCXCRtrJjoy
R2WhOFTDqjVuxslK18rZqH41yfsG4E0KUERpqMAN6JpWqZxyJIq88z56tPop/SbkXHms88F86kq1
7o4ZErozPpIw3xqjNJNMYwkzCQxw/M7TnYzeNQ6J3SXvBB3XUSeWiwNZ+5QbNURAm0qdL3M5iECL
ldjYJCAM0oZBY8DZFxPpSQHEhAu1XHT2+zFNH53CsLcJWL4UOPYEXuPE0YmenOSJawPuk6+yOgtp
JqjHMQuD30DL4we7Gvv7SI7ns4E3XnZHS0qnYG4b/XYpx/lpmsvnNIJBcGyctG5X2iO+XLkXlj+O
zngnTaNxR2bchBkCQAGhfjNU567o0tIN9YaPGbSY/w0nmTzIyEe2SWsiAK1ESFgDFmdzU4y5bt+n
5dIkQR5lg9+kVXYp8147DlQ2L4Haax3fNZjHZtFE9L3U6MH+E7zm11CvH44V+LRQJiF65F3iFvtJ
6aUZNSOVEyrfZbmS3zN5VLb4krFZW72gG72td3YY5xc9xYu83gJPdeZ029ksmgMdCeo2Haw1QKhd
cuAQXcKo24+bpSNGX06L6bTITJqpKCrNTW2lory6BAoGI4FuUSqfQ32/sgF5gA0iPXdtXPtTnwDW
ClRkRlt3B9AGEaA80v1RGOrun0M+/4DBYeIBgSO2m6QE3F0/l4st1tKVRa2F71kaOVoQ9lF007bo
kDZpJaZPkY3NC7pk40XjZiLsdazL3C+VXLmD2ZB0L3P04RwWMHZ+aE+pvAkzWa7pfFTqW7m2MBpX
UiuuoW7HtynHYraxghaLXFLeu1zubsqklQ8r5tRuoNDV3xRM/1+C/je6w5CIrw2wFjUa6IvWeNH/
vmv2/7zPn8kfxej/5eN/E6ev0c2cWbt/+5tq/UKou0OXLJkbiFLWHp2/18zKvygmf9Y+UINdZs2D
/12L7vyy6tm5mWiswF+D8vT/QYqOyGtNPYRVcEjEQ4r5s6B6ioxwlET3OpeTMAN9yE0qvtsmwhfr
ThmCPk/HgCL2I57dB61W9DzxskI09h1Ab5SHrtYMuWheqxbfJRq9JANOaXJLniO/lqHKP379YP/S
Nfe/rrnLRj733189l+TjrXmL+rc/XkG4Vf7e2iXZlGyhxiNUFOAYI6L5fy8hybZ+WeXwLGnE0RJp
uOI2f7+GjF9wK9oK8Q+4X0jS5FG/X0OK/IuFdBVOYBX5QzQaf+UaWomE/1zjocs4RmJNwvrC6yOF
/gnXtvK1jyavWwCHBT9bbRj3cEDdRgvL7E/cv+tT/fRSDsYJ+mB0iq6I//0R/q9MTRhp4gDUWtW+
Lrpb0tqwCKoPehMeO0v6k/X7H1+OjxxFt2pCpKz34o8vlwnZxpphNBuz1x700A40ZUHAoMAnlHN+
pvMu+jMg7h9+QV6Rb1imYwk2yv7pFYemNZq55xVj3cg9VBjBNNRBmJd/ZtH9iUlZvzXCEmi+NFFu
kLnyszKcFmnwdntuNhxM2h2RgVmQKB2mgUFE8wHdUXY0rLZ7MOZUIE4c9rhU7nmmVYz9UszmtqxM
OqVROoIomc1VxqMSmGq4L406uzP6ov4zK9yqmfzhy2dBVMmU5uuwyEZb74I/Sq9TllElx1y/YYo7
m1UNjd/eWJEznwpr4oQrD/4AUo6ASSmDBbgi+MNdefPbK/3RfPJr1M8/vAGsr6tFlJtQ5g794xtg
zMKDDwW5SRWKOVGbVNmx0iHInAnhCLCRGzvR3lEY5DmdkMB4UkPnwBL7Bi5xrCIc9Z28fKiV8mdz
1vqr//TOCOZdNxGSgLmtf7oFEztOkUUUxSZUAfSCJcRR4Eaa0e67vpQ9sxJLUGgC0h+iZNT9Quja
zT//dFDv//QmVgoZEJ4rixBibpqfPh5KiCmTSJyE0bOPvmDfjddlnpE9OPAOe0ldiImJQY6YSnKs
EmHzEI7LQnQDjIVbQlsFg1j43DDn3vEwcZCNRSbe2tE3mkU0adiHXj9EZFVzh/gOCerVUu1nI8pe
pnCjDqSs6m0YS0FkjnoSTAXY7ZYEdUsN0jlN6EFwpKU/qRW7WID6T4YF7KzhLtJy5d0uIQBxUa04
3yw535o66Z5b/jxLVSi/z0s1igs6hoXQJc1CnTDN9XSTIrVXXeGE84bEVIfAgKaYeX3KL5VKLo9M
4uUFiR3UZFy1A33RGuDYaPYQCFbbZG+t1IVPgCXznmUo04J6mpYtBRbzJitraSsnhGY8t/2spNs5
lGfzYJiDs52Yl/eW2Wijy/GnvNhtQe5OJonPghd70IzcNDE22fkprlGKi0zuvlToa6pYFDu85G1X
PcOsNCcspLLu6mJe7RNzzf2cDMuARZtq15PWUOQZq+O8gylxnksnJHvfmqTipbTM8IJgaDwrVodW
WMnVfd4lHA0lCmeAf7Q1aSGzu8xrCOQ9gJmhpxsI2d2VeaioGyC/YU3N6Y0JdKkOZcS0zriNVVK8
toDcuhqgyhg8VbFMVNJtlkPOqO27IBfhGvWGmPexKMUcpBFGscBuLZnwkclcFo82oZhQ9EwbgTd0
kiEPRS03eydKBL8kWOVg+pxU63lfN2ia94LtxA+TLjY89FHWJjZgEmH9keO2dVbYVzVBt7GD3pND
H3WIdlx6E79U2ZgKqhate9QjI5X9UGunN1Wv095VUjHUh6yhny0YOKxE56WNJJpRkXUzVGXpbZjp
wvHIZpceIqwYSCfrbvLLulS0oM8GKXk3FrtLyJXPQWxJDlWrTQhJfztJcxjT6N6Pl6pN8i8gX/3T
7kJo1rYmkYBcmQQWLSvPKE+6Mx9c+tUMgwhI/bkJV0RXy6NHx3bOWVxY3xenvBeaaTxanBuOUu70
u2TtggnlRlDCYDf6NRRT4ZZ5iehpqXNOWFqMNDc0b2kxjvfg92pgZA6ZIHqs7RYhQ53kenqMLSi7
vNeNra0NDfAdsAs68jyIaTp+bOuoegvT8lmaoshTVwIh5xzvFXNo+f1gvctUCWxQBk7wYXPoLWD5
btt00m0ETDRx2MNPO8UJn/Ws31bDdLA1YR1HvVZ2Uhz3fp40zT6tTJ142gZhuIbNSIqIpVL766xQ
ratW4lA4DnmvxbRPZQp4l7hbdoti30tWZrsqOh2XjqMNhfLSVa60NRgqioOp7ZT9iDARQzP6IJRx
5QbxUwnw5vQvqjkoblmrN+qYfqXM3XsliXLEm5LxIMmKQNDtJEeUiO91tIzwQdryNaHdfCxYN18a
q4j3TdIW/tCVt1EMy0OwDyt50ZBTqyR2iTR9SnxU+tjaitTcjmnfbNtokLhxdW6xcugX4rTnRvhC
N5XEH4v8WTdkbUOa1BXaSvhrcYaD8jOGGpCzgqlNJa2pEcrdmCQGjKVNOjRAo+6XY3kgiht41Yii
nKuqaC55Q3BsVqDu05NvOqAgo1FV0lnMGdOTU6jCOlOyS5j22TExiyGg2KA+DHHX+5jTcfKN6LC0
eTyJMZo25IwlF8j2W2L1ptQ1FyZIgsmahjtajJeBGOKvGFDvMHVJu5XVkRAprAXPfaM5lJ5jCNya
QiH/KMIa0420CjidtUHO9T1FwgWc1tRXJWtE6euVLG3rKu6/OuRHjksKmIQoYm7yHdCZkgNNNYlX
6U9TSS6KbE/LSZ9M5xbn6HxQzK72S0dPD1ZqaU8xi8U2iip1KzVCPSndZIG6lR8ZIMB1VOxiW1XL
ctHb5c6RomhnSz1e01VAj2Jo0bzF0ZMTwCAoMgbl12IR80uudeUhLyfnHbfA9Jrn9hJwZEMsnkiV
duqAEdg8E/YVW+TzVhSacVNXTIVpmnQP1ZwtG6UPx6udo3uqyaEKhhrokzbdeT8idfMSVaYIUg2r
YRdZjgH01laBgloXPXX8DXJaQ7bWkwSjN3N7YUtGzZc4qwivqU9ykbeBnaiYKKaQ54/jZZskRebp
Wv0+lMthqJa3TFiGWyI39lA8YuSyw/eW5Smwi/LOabVlS6g3OLbq5XHcvBX9SK5hrcpeKqp2DyMZ
KEPS3CyxeRXxeF+2k3qsBSoGzW78AT17EGN39uUwmzYRAditNEtejcYJESjZIIVUv8+IDq9NODn7
UIZ/d4aDnlgfiTKH2zKjPdZM2LdzcyxJYypeizmOb5a5HD0hOny1VkpFkwGyv6Acs2PyTeGs8Q+1
yadZC2XfEXmwSZAW3PYNUWd6ApTs5b1j+0Sy6Ro8KKpyWbBQ5brZb9K5d01kLO/EXPdvsUoRpDcb
7XRZMgxvMeJSSHO10V+YNszLwt0Ve4PKLbOb+jR/TKQOUtKxhwcxZhGta632QPBZj1jZ6W9C/BUi
iDO9QRlrOoS9JYvb86bv8yoZXp1GSvBcrJHtQ4Uo/4iNBJUHWoNvEHfoTpUQmbDbSar8xJ2Q7NFO
rJpIqaw/MwPmx3Nio3tZZiW+xdU9bRMRRpZfFSWLosCXQbqDpq99PINmSEjOu84mpHgNF6S5gJku
ETJ2ajWGlPM5oZKmpmYRnhV6WNSrgcH5Bi6+l11UpNVTaEqT7AtjleKjfFrJ7zpJHqokXRD+tKRK
QS6Y6ZNWlHrrxnbTfqHKWWPApAkeT8vspHIboxVU0S3MenGT0y9Q9r6x5KxCQlJOhVbrl4S2GP2Q
aZGFLLRIp3YLzGic4Y3T72Zu50RzObG2b81OOxW4yXeCyos76CIMEgn783PKGgAe25X3kAgBFMt0
FLEOPUtcZ8mSJYff5mzSt0URovNM83E3wimek7nT37N4nTBdoy2d11mM9lde1NOWq3y5Ha0o3JUk
mim+aOlFUCdToZNeqpTNAOnggL/nFprGckkMr8/JXcRJPN+kamQOdwkIcuyDaRZsgabhR1an8bRt
OnhTbzl0UDlFFCxMOcLrVRYZBJ7ZKbNQjG3JO5xeFPjhs1z3Ruz4YdfJ+OLTmKGWXrW4eMzRfn+g
Zxk+Saub7xUcBHCQAD57W6kdyqEgC4WvNrJMqN/EGs6YVN3XUZnHN0OzLgYUk82Gx7rBLkyyFd9l
OFd3dc4FsZ1py7x0NWi4VxdTHqTqWAbQEe2LFKvOS8tzxwH4RUEFRz7cKpwRDkkVd3dlskhboru6
kzXW7TO+TYYlq12gi2Wcn09inm24kboP8d4hNzC8Wnaqaq9rVURCVLFQZFiEE7RCnhgMYs1inFVZ
o3gq6SgSstH5o/bR9XRTzKkSXqjzmkOEbEYjPlnhm25VyimFjQKYqNEHGT1A/tQZUrqfh5iJwJkc
MubzyejQVBfRTUF+Uupa5pTd1WqD5E6fif2H5kIjJ1clH0Qz80aHwV/SLiRkKVHj7aBK7IGNSCBV
clIXopJYbo+jeL2K29tvadcVk6+MVPqoTjbushmlMZrc7TDJ7eNUsOFY+DGeu0QkO3XMi94z827Z
4uyM/SFyqr05tmEgpomwJwmJNsNDfM4amLAQx5EblU29Catw8ZzQqr+rYUHIS4jpklumlx+QmvS3
fx3ce6gK/vnXFRD8qFgPkiju/v1ff/ivc/LRgCd+df/0p7af1eWt+Gx//qEfnrn991//Ovqs1pyR
H/4jKLukm2/7z2a++2z7/Ld38ftP/k//8l8+f32Wh1l8/tvfPqq+7NZni5Kq/CPYh07uD4ftf0g8
uedT+AEc/PXnf4OTdfUXzcKEyzBgybYsr9lkv8HLmrGihipKU5ngBWqaAQ1+hwY16xeSURTKdUB/
wQ7/EHWi8XxE5KydHBznZZ74r0CDCg/4ARVAs2rTSgRASJ4K4CXA3Y+gSQuYNeEQVr0EGRW5m2qL
qb8eSL2tRJw7G7TUE1ZDraGUSq61liSKVDekb7nZ5q3X4AsjVinToxZ+jHACt9OQP3nYBUkXXYae
Kiy9UcfGi2MN5VMTSbF2lDSVrTuvGweVambMbEhSbDzDvDWtH/cmqdqakskRqZd5KxvAIVJiHrWR
tEVMdURtIkvMxxyjnsgxFua1FmFW7WVzKnwiyJQ6CWalY+Qzi5IEhlWzgFnhiZWrI+VDKSy9h//t
OKa7ZTWDP4SRw3nRxVhoJF+LXXWZ5jm1Q6o6JNy0K1jf27sprGmuLEByNL9uGpVzF/r4yfjSFNha
jkldP2Xn3iF6/MaWlPA9XfEgPs0ZAHhy+4kQqKea27zcm+VUq9u5W61zCmYzhi5naIjgk3p7QYe3
VqS+RtE0P+QI3xFUsnH3oeKpVI7urFKJP0iTfapC7dJFgztEk3FSc3g5GSZy0j77JL6t85E6h7Zc
Dd99jXatVjCtdhxUMGWcJbUYH5e4xRVrgzOgvNcCuEYIeEc6DUjRZUslpoPKjaMxi/dsyU+0kG4z
BrR6sZ6gAjdtOete0+jSSRWNH3Fwujc73kcPLGC1G4kuBldxPAIuMC85kqf35fNQ2N9ARUIGjVwf
T/ZUtOsY7c21s0lGKZ/8prIepsrc1JqcXeGjS98x+32XONvWmjGQcLl6nTPFnjJr7qiM77j3ywCp
c9AXMHRDO+4Gpd+raMNsnrBzs7Sr9pywmP9sdcsB5LkusiL0NMS3oTtw6hn43pcRbHBSWm/U6iNe
FsJuZ5KiGhRJXMgHoBVMaGw4XtVk14xUDCx8c2vsomFUN70VAZCQl+rGFHh0vVl6xKSoTLg9Q2Nb
l/Gmz7oXjL2eLYXLa+rU9h76EIPxmHHgN4096KxDDK/K5lBLb2k9cAtJ9k0FcLHU8gO9n7cMXTGy
H7A4irKP5YIMSumae71+jZput1h47RbInz5t/ZCPdRSLi6mwXwK0w1jfIs46pFlHGSKQEVW+w1VE
HobYgZ/fJTrbi2WF5WZopktiYelxuHRc/M2XQZOFx4Xjx6nDrx9XO8Oc74aaUhaRdP4IhbqFuXpE
RLeRQ8j0zFiys9aFuGMhs0njR8ohdQ8tkskNRqjUc+YFJf2g7AxiCDnq3k65g2PASc07zl8Yy1Q7
LCTidpwTUcFHyjbPvYRm2wdeKj9mRJJeX6aUCxCVSclGEnLzNWq2KcmGfDbGaLhlUMlvLK3vdhJs
vzNQvYxhG8f4RtKxniD71R2Ku4T+PIeiSjYOoISy0ccZdQLEc5MFg4muovxc45apwakQF1aFtktH
s/vMZpmg5oooZS+dtb01yxcNEORM5Y+jHlRc3BwArWOW5JyLsSiBuAwxt53dpgG9mmIMSj1URCA0
sZHQakC056iWuJrT8YS3HXzHTDE++/YUoV6Ei5Z1zs5KkoREqNqluQNqNltPMx0jup0rPlpMhD6F
Qw/Zqi5VkJ3EXfeI3IT6BfxDJ+qhSVnmKGMBlrwzbCP6NG23sas9IMhIGixpBRw6Su2jdTrU+2Np
Xyapcc7QsJekYp3MEidn7kAaSyrHoUnEBXegfoz4aHqR61dkkfzQepQ2WLRdeeh0V5LpD4rMPvWE
pnyVaeX4zPGZqw31Jzrg8AtL72vuSIGGWNZ1NMRyiyzszTyFzwzWZ7YAaT91xfKolqsrN3Rw3BPc
hP4c3QprUIW5i9zztwqM+ooSL/IVo8CGqJe7rExvNGm4zFm04ktgnZsBJ/1G6pWOKOrKBv9s8D0n
CN3AzHGYGI0P33/kzH1ew+KCFRtwVXOSn5W6ThCvtLF0izTGOCoW6pOQB/Y4AO/xUfr2gtZDtLts
BScdqfc5643QQ/JW04Vxydhh94LSZt8E1xl3yCY5lIzS12TU3oBS3V9adpOoakkXn2ny5cgP7/ti
GRXmRwdtTb0jL2YD14SEL29PC+vRnBLkx+L4UqTgs5bT78vmZCz7CVRgyOtrVs+dl0FReZpBFHlV
P0WN3B2JD7A9mC0niFVxRNQ7eX3yMc0E8qRxZJwnLA132qRH37XhMxd5oBkan6DUttlNws1PLeOt
gyHVUKYto/DJstTYl0V9TRZOf3lhyq8IN+5mpzxxar0z7TfRGcMpkpHzts0Ol+eVDrGzXPUt7ccs
xDBF+UZX4urdiforIMVhjJUzEf+HOc1vM3VPJe9mwiRdhwcl6rxJKzdTU/mxPJ4lGj0j8ELs5tIj
XMbFFNK17rjbGI73hUqLbwbutCfAvvRUI74miZ5vGGVOtvQllFtgdNdqkS6b0/PgLJKbmqlwEeMG
RKc79CEh+C2SHJyuzj4E62AlHlSN7BeWL0zXTfq9x+hLrPW1ioqNjBxIbs4hkYqTTgZrGT0kesxt
prhO36Gjiry2VTwpJimkuzTSPekiz3W/T9R0Rzc3S27IPvqJ5Akvbu7Rzur3U73J03FXlP3FBLOy
X5eWNT7mNMUCNZggW/YFk8eZW/aGIdSjtJYqdntXQ/VitWOZn/HEpn7Wim2UDAcAyl2n1FvT+sgb
42on2g0aYupK8YCrLZeRYPj4ZkgcyXX6QGsyLe2095fBORc99mImsNzCt634uROo+vdG/tX6kdwg
5eTzig5TJVK8vGbQhJpnSOBSUn1y6JAjzGocBrfqHMKs2oqGNP1AhNMmJjcbYO0q7NBrs2LXmzfI
9lOQnkrhkJeq57IiHomMD64VWRVEemQMKgzWtjcazeiZKQiUjbpnJ4fkpWhbY8YcPGjbOIfmEVwt
+fwhqmg4oKzLfCucttjYruMUd65ZK2HHly0qGg+W9napJXVv6CCrFQXIu2gmPA4BFofY9lylHfd+
2b20s67tgcUs8DZrAVo2w6S5VceEBOqrFafVbsAv7/f1clXt9kgX21HtgkazCbS3KnlwM+KuXbmC
hiWg92nSnGFnEoDhZdYA7YBs36/0L7rlbhxn2kc8xB3Zr8aiuI9UZpDZwH8zlDMCT7Lsi6w5NvD/
7ijmky3H97WWy75B8yX3H1vLFkSB1BV9FAH/eohOX/RyjA/j2HJ162GUoPRF2pfKiHNROIKFmXvL
Sp+riJYuYuju0bIHOPq3GsYt4oL3UN8PKq9cNmS/SKa8TVX7SU9635kBoxf1one3tbpe8Vrui17b
JLT99nXrF1LijdV8UhJ55vvlg0GRn+5j1HfsGF4h7F2SYKddoo6KS+JcS91zRi7WZNrlpuzHaKbo
deiDsSj9OETsL8kvWmL6GUUkhAPfF3p1Sad5dIn6fyTZ4Xl9FAFJT/KU3Sep9OoY2dkaujtJkb86
aXgc6axhn4f0c8LB67D+uzjzJAxrEC9zuKlzIIapPiNzPJCmfLAShUT2tfJhUu8VnWO8XPpa9d7m
3F4WUJOUFkc5N7kCzFdU8t+cfvxmN9Y56uXAXEoNVx5DiBqtVgvqfMKL3hu7vorMTdrjBhZNaQQR
KM/jaFE3aZpSGKArmXks+kxDRgA/yIlnoILfq4keWPGCU7CnVSIS5uxTQ80XudiusUQbTgyJB2G5
Rfn22gHeHuHvarJIQLfHOUADGvRdHXRaDmtzcErtmx1Ox4zrpJuioAhj06X2hjeqBmbeOEji7EOE
9Vci0QxbybQzes5Zafxtsc2ZuKu53ZVCfgOn8SegaCAZJpjqmoLx6KGJNPAr7vRDRVCHVDtvVis9
gFs8RPmwNStYmSKHqTSndyM7hmjuYD1RbHNko0SHuIV0mMh5QWanLcfUkfGoGMZBGrP0aE41Fn1D
7BC/sAJpXrQgyc3U2tWMF3mUtw48pKoWG2sUFoaRcWNZ811iJXul1S9LXJ5CoN6QKYUVJqjb6jXP
zECwq49yGnCU8a1h8GwjP4kQqnS5VvjWLP2F/JdA676iSgr6BTX9PHhrIlJVNQcr6og9Inu/vMpF
7xYlDA5HKRxlTFSRfLuo5s4whp3OzpaRHUaqkS8X6WuVN2fJlJ7a7mqV031NlEQbxa4SvYFBqj4h
9JvINKEGBz/txqdqIBsjztk5FnS3D2K22RsmO+KcKK60JERemEhfpjYFEvJkZpnoErbRfDQVOgT8
PJ5n2R3mOv/AoqD3J9JLGfHkDCn1FpfxrKJQsNM1P8FiEdQnHYRyqcKPnFzH3KWPd1oQwg4UmAiF
qI+tobV488NCGb/WyHx6P3ozPYDv2gyOSmK+xaIpXomhKHQOPV3xFQsdpIsY4oQkGM2Z73UsyRp1
CfNcn+PRSfdaBwLlS9Fcwvk6Bil9qiyl6PZp3rpyzoskdzaU1vRSumUqjxGreZMjztk+2HZO/lEY
6ZKbhRi83SpfsVplJg0Fr2IRv1JTUmibVm/kg2bMg+nJPdAD1TNojHHstojmixqTz4aDBOrwKpw2
cPo0apJPRlqSGisX05yqZ22ZtXOvxvKrVjtRRi0AsTderi7QVvDBc4NqoKQimQnZ12Idp75dGJXp
EoOCcXCi26t0RdGEQSmh5DuWfLqMVoMq276kGeZj1C4W6zZ+iYuRDHbp95rC/Dcac/OiF70pvKLJ
w9hXtR7zXjYk0WmxRyQvxM4kF97YiI+kFyfaf/AfpJzf7ykf5apJUOM+wNdlDxlY8ePihOOXZCij
8NHtkjeoxGWWeDI5eKObk+C2uOMks7cauZGWm1rPmd7USl8Y24miW/y6tujyiAZ0A+SjNkwj+sBZ
0q27xryjRtZ4sKEMWFrmAYWWIoxROqWtQw4LFJ1hblqzHBvuuqXIAuKjJtKqzARTL63A2lXXBf7M
EIvE1a5JwXfxLdEsR4CYCv1s9VhHJnZKT7eBFljER6NzI6Rg97BEDrQ+l8/CuA/zh1dpiN6SrJCe
CGedo22OUFe+H0cjWZc9Xf5G6C+VIK2aNrM/SssHSYxQWENWJISHKnIpefM4k67z19HV/xl0+r9O
YIlIF9zzn0gsq6aL/+X89vH5HTP2D1gqIoz1sb+Lc7VfZMSSbFhgo84flZaq/IsOf4sAU0aza9gO
j/kdTf0VgtWQuBsUxKEKW0XwvwstdfkXminwvcvkCOG++ks6SxRdP2GpaD+BZYFndR1MF5XGj1gq
+h9O1h0hlxzrB3u3dgWf0ln95LQcR/NLGqXMs+3sLYbNcCBe4ljam+Zovi0SmEGJG96ICoGvpb9R
6g5IwJpFttNIC50NtGG98w3EQ2XiU7Z2qNwqc+uj4L+h5fVFGAItCHfLd1J44bObep/Fqx1QcCxp
L1X+pWmYaUQOo5DLYHVdZ1XXJaYJYg+ZUtxnsZEx+zN3p0sBascOT5TZXVU3QdziT1ppczO9Rqwr
joIHQ5kqdTPj2T3Hc+KcCZ/h2K8PAL1yifWwfMyr5qkulnOXZWdljKPtMrPmldIm5SxWJKsXknaz
gIGSjMCqMq+GEatnK5q3cpntC4d5sAv3cLmPXaQB/+lA1In+oXV8gGHTKG5EJt61repPQlYtysQW
bwgbT1I6cerqHtFh9T1OlO9Etu0EJkAG3OLZGuSgsBPloa4XXD2RDUtZ6veU4ZZuj9kRJZi0wX70
3NSaR5nsQ52JTy2WhpOUlw+kWX9DNngwClzyWqp+Lwn3SRUUN9Ms3ZZJeFyTyW6IedD3Qu+ChGmW
k7Oh30tkvRwaldTcfNlKSvPOWreb7fCzUCTZrylBI1ywPi8APgoG9wfsCohLsOgGVs9I15HeAf9a
frcKOtnNMbXuSNp+iJu7XOV/hDnu0y6pp/uEFDmw5PbBIpIQTg6uO91MlTTiUOFtFkq3bCCU10SU
hXgmexZk7zSXFpHJFVGw7g9zN2xx/ShBqJirGgXztdpHO0hbM4hTFuaqQ7lR4wISVkERDpPxdsLq
4074kAl5sWpSHemJwqRbuvCWGrFI8eucYEMCj0HIMVo3NIkFUzTYR8mW7ACgnknD1ANFJQJb1Zjx
B7tABFmlEQfu4h3YYT+SjrTLRLMLEyLY6E/rbQmeXB3g5qhfoR5uR8TNKoCwqMAGHSM8coWmgI3U
6r2yStvXu+E/qDuPJcmx9Fg/EcagxRYyAqFTZ25gKSqhtcbT3y+aQ+M0r+DlkrMYm+6aqkJGAAfn
/O7+eUMytjKdibctP9YU6e8c0N6NRKhTJD/VjYoe9xLmFQM/oHHL+v51LhRQcyBZlH48rJEScI+7
ndjeg+7Zk64qDHrzov2inpairHrT3VgT1Hch4UyD4dJbWuFRykgk2cyFyDhZ+TC5jcxXIAjlFZps
kUTvddFDEGhCs/IRBKH9ulaSkIwp91I2ym4vGMlZS7ZbX6grDdFSdMm6HcIRuL9x269V6lF9Ckuo
rP8IHcFxpPfVM/rGURTrIzZER+SxlTTa7NL0XZvAbAhxTVMus1/O1LnqAdx3QWu2DowB/ISsO2xQ
jfmqlJoR1AuQ4hLiXKBM0mNBNnxkB74kya5adNETO+NX3ZQT5UXxOc+2Tw2X2DlpEG4jMCI5im4J
98HR485lkOkvPArRdExjmRN7Bg0tK0vpYeTo/VfiE0mGbGSfzxGmAZ4vtFo3j5V9rYKHm+bxuy2g
n0EC9ZtOY/Lc1sD4+H7qUjL5X833KieKCyBmsAvxz9Sl4YiRJOEyUGDrmpaaTwtQIhSnwiHcJ14I
gbiqJBwiRnYDhD7LYohZdzwzcQWvXJACwVo+4BkyN5Y36C6KOewwIGZsI9Fws4JhpNrPr2xujtnc
wkbaxIpWNiNEMXpTliQQN0Y/W8bUPOcobeXCToeoZvNv0wNMlcDUl9leix5NLBcQWga719rZFSxj
+yBpGw6K8QEmgN65OD13ZZV5hlbOHvLou5QarjaATS6EiYa55dtCi8hJjccW9At1OzHZLglbY7fq
avSKob+mIxUGCHnYPcaJIrTJntvNafSPuKGsL8GGeTJ02CvC2wJDgR7rbdcyZ09E8GStGQzt9ESv
mm2uC95ba/LEdnlfx+mUpa3L5suu05gC4ESwTrExj2dQbUIomIO7kcpmH1ZV7tDOZAKrqvqG2gDb
BcQDz+v8mW5xgn9muxl9vzJkYpSrXbRe/ZEmZThEbSW7tSF/Y2QASBW/zPGandCJlo90nCykIz3o
eNelycSLr2dvStGPY85riz0HwxzWAxPybfzZWiMZu2GX6sBkpVraY1IQAqXs57esSHoyW7HFjJ7X
oa63F5XXab18FRoeOdhY74a1ELE03itwewFTD93HC4YxY7IcuTdc0Nln6KJXSegPaa3/xk27OuJf
vkNLDdOM2xplMXXz7E73bKbvJmUWkoL1cQQxecYfIgWtrn/T8tv5lraqj6K4tLdY5a06SivbA2kw
430+4ABUokZ4xtjbeyMDUATbRnMz8Hted7/hLDVpXiRJxWYa5eNVEwEdb2nZnvUo7x6WJIM+yY52
DwJRvMWzmfxG8lAcB32tri3A3uSQCHEfKHj23ippSUpbh0V1lPoey2uyknOl/W1vUZTntNumfDG+
jI4FrxO2FbngUHvBTUtMVyKbzwdWja+YRuvPrhXUkKpLztqSPoY0FoqeJW7FQywC/okrcVgcsSrA
72JHfci3SL6YgpCGBRpHJtNBpTG43I3p0JBaFTvGtVi3fy0YkRzgUIVUM8o/daDWbiv3WqjSJ3sZ
yk4+bMr6KVjR8JNbdPctWdk+WWM/uqwXrL5LF2b6Orttlc03Md4SbxbLiMT9HN1PDKq0Z55ucO5u
mf5ocl8xcgX2rIAR8lRilBd+hCSMebhZ3rtuuKJEMDfqwdNVReFr46cGVIDzcoavE0OBh9vxUsrJ
eMmqQqLvNS3VGOmp624z7pSwbzCxLNR7BdKWzKRwdXU+WxkwNyGPesfamLUC9gUjdQ/csOCnJp4+
Oam9sUj1t7VYGq+YRMtfIWQE6piNX7MmC1T8yHUwxEBZ8fsK+UuNe8gHKMYOoYVIB0lBZNuQjuzu
BvLI73krY21kjexJ1ghbECd1euD3QE6sz5HBsIZaDyVydd5oVv85SQvxzaH8LlbREVbdnXOIHSSt
LS5jXw3T8JwWQMn5pDVz/iC4exBWhfc2dD6cN9llHEvNNYASsztrWKK0vz7fwY6ACZAUld2hI6Cd
GAvKoxKqNTDauctho1JDuQz1zag5FjYFbAfKGQ9SX64gpQqWMOiwts5T5IyLUTzTTv3SRxtscQxn
ENuT0kOs3cEAjf26tkiDSBxx8XVfBKs+1aW5M3X1eSghKXGqbW/LPHtY1W9WcphlHsANCYozugph
oRLxljI8K63GJ88Ob3a4ywJSnbMPnSO3TXmIOeRjtVKE+lljzsCo21Fl2Iw4phvR8JuiSSn8TR/m
uFfvdZp4KmcaidPoZdsYJk0tPfM15qJWxJ7XnEuoy3FBQapeDZ6szbtFR0ybxtq6LfFYomFGgZqL
nqklL4qOY9SYWUKbRMLyNlbrmwVomtf3IQPEA+lQ28nmb6tr1sXABrZf6p6ngf/vp0Abi71UvD/S
uXe7ZXWBRHzHrbSFo/W05PGxngW/VHRk/QUpfhBEW4sSX8AyWvOBMCmgGCTvX7ERJs69TrTAr8Zx
7wr0omIGxj6+bi+ROYdgJRh4tlH6x5pVcBhWdmqhyZB7f5GSVjhigz9R77B54xzBkYpPWv+s9DwD
VjqdxCE/ruoWKttYORsuZrAL+aOlCYRdhnBtOXwYdUWS1woL4iSTIxLZRe5CMJHmZfnAVJsGqrgd
pIKSVAaezmxyS40DXgMIJ7mfl8gdi1aF6sS2nLeaEOs2pMHBa4BX05+78K7gjxAWZkAkEbCF6Wdc
aCzK26XfTAi/FZdpDX4Mj+g1TzPl2K0t4tN/f6bwP21aYBEs+7+PCoL0q/sshs/uXw1a99/ybxMC
QfvHPYrJaV8VSVBKxn90S91/SdcVBgqaTt2KaNwruf/dcaX/Q7rnokRAQ8rdpUVy8Z8zAoVfoseA
AKd0j+BK9OX95XfDafbPUBomNfxv//HPfwupif8JCqdRKKUq/IlcoU77N5LV36cEEDhQt5r6V5Ls
ZL/tm6fyQXpDdWcHYC524+reTx6WYeJsR2k3tnYdzEG+Mw7WYf2jHQFO7Ztrf66eir1wKX6yH8nV
dgV2P8/4nl+GyG4/ew/W8n51Ws/agZzfxzt2+IdtP/0kTNOoGXLisHDbWxsylL2qv+muPuHc+bRw
qhY7CZbbS/c0HPtQ8HmQL4Nb+OgtTrHPX+Qbg0QvujGb9esH2ZG94rp67Y1ZfT265lPppTuVvYdf
Xerb/EyghV9BVzuawXIcX4Z9+yBclG85VJ3En4PhqAf5WfPbIHKHXe6JIQkfR//NrnXIVZ6VA+Vs
L+WDYNnWt/krILbidJicGJkQ+gaxJFYQ1wzbkL4ByIjdxfK1nQj/+dKGjXX9Gk9pWPLHxufkuobW
ZX3hIzzyM/zKXuVHe4yiIZNfTztUF8OGxesXj9GTvK8DLtDpnSdYsB5v5yND4iO2TEf0k7P5FIWV
n3uImO5g08H+p4r8bvSSN21Xh5KPwuMNu/EU3YA62JwsPowdWtvjVrjLLSnsQbMjP2Uy4EASv8tX
In7G3ZicSLfFX4V0UHAQHbQ9hlAH+fKgcF3LEcQtLpL34XFFclKdGT7423Ysd+mtOYCnopxp3+6A
gzkZPxeHHz4WtLW94Ze7OogPclg99R/CuTyZV/6GV8uXIhsy0p6SdZOPPQ/SQHeNB2XHmD37ibFu
veaH6TIH5u966jiUv1oP7JtelcPw2F14EUhJsKHtiDuLC9VsYSeeU1/y8IoHoyP546cZruFQOVi4
vPIgXYRH7k9UkqS6pOXO8CW7PvH7XUBXduzrBxxNom/wjQTIhu+9LdntbbpCxESoxemmIaQ4urvs
qM3uRFd6IlVIVTYZIBSx5jj52IJKu/zSXLZ+QeIOwM1P19KxcW09ZP5mF76xK3784Qljh/4iV26c
nWaTj+mj9uBnmh75Raf3ZE9wJoOraD/K03agjBt1n2mTnfNH/GTcRqKz7KmzVaWLjsqTQ/l2qN0G
9yPpb6PR8ST/CjJDO+u3iMgYwg/CtbBblNNgX79736BGxKt2rcvAAdSl6CjP02191J7xIJt3LeDA
vyPqU6wODp7+G7qSvTwXHp2Su672NgxFkDq5FYsj5HkyRTbzOKIRPSc5XmgEB9ad+L2o9yZR7n2P
dz8t4Z9tuL1WGAStEFCsKzlZFkbf9dN4XZDZqfyY+CnCdl95ufFZhOlFe2p/U5SquyHljObvDf4a
Vkc1IDou/tGeGfT0bn8ZHxsXfZeKlP4ynYA5kts5aS+qLzmpU7g6RQisRj5u+QrSM8aXAmk6VV0B
/GJ2L6jbxySpB37gk749kQtyp0B56kKeYBs+ESc0OiLqG95rA9YNZ3/TsLNTfVV/TOZN3uL3vSOH
bUpmY28Up+IzfWSqGliyX9lCGyy/tILgXPVeOfuzj2D7cRM8nuk95UJaj/z5yecrvvWAt9RX3cVl
UP5puldorKqbBxQO2Lg9tp0KRt08KYVHTYVgp/rOsJwCB2F3WEq7f18cpqve/ED+w40lV08OirSz
Nk8kktnZHBywa+TSK6BWJ68/8C/cw4CzW0TfUVr4iq88jtuuTK6LZA9TKHv5C9UbFH8cDPwPz225
L1/H13TTbIh+JB/uRhN7DsRTB8L8435cT+3+JU98HRJP7lviKxjXegcaC3lOTL2+cBGqN1iIpC4Y
5Dr5frU++azXRzQhczc/zo/GC/eUQxx5OQ8PyPHwFaERdeFwy91H8PSEG+jRoPPYX+efxDzG1i2m
+ve1fxVvVGFMvih7I+NdewiIV0M0dsHWXQFR7H4sjlV2KboFDKeToH4aJ0RrZ3xrqXav7d7H7HSS
4geiepcRDzI5pQ9jfB5LrGmtEcjUFNST4CzfmcOYnI2kbexhzjukuh9mD3E8Wh3jlLkApJIn/py3
wkluCXEnxF4eDskVsKx5Y3OSrZP+RXuCnboksBhYJ3uWDZrlnUp/VVLGIpy9CcVhfl5tdo3maWYQ
yfJWcuSfXOGFyF/5jpykDzZgu/RNrN6kSzd8SHiMBmeMj/0vhmG7bb617tm6oGWPxBiPqhi4rTfa
PFSjOy3O8+R58zcuTR3SGE+izUhBfY23n+kkMf1pGtmFsp54zWkyHdZ2h9t+MVhXmQxSruwPmQzU
CZdmmopXXliVrX8DSN3MCh8Gmb+8fIXFM58I2eSPUeYI8O0mrwqYaWXhuJ/dxmm/zAcmqfD73OHU
5jiFbfmL/wLLG67H6KI5pdt+sQXf81fxpZJU8TAB58Q8Wembvc7LRf1I9uMXR9L5MH4p13mnHjgB
cVhddDu/1kezddu3WbtKOzK9VPDys0LrlHwDB87sYKASd/fpdcKNVvtVsrtLyanDGciYd5rpGXnQ
EslMQ7TFsd4N2iuE4vhn3EedSy2nIXhVGUaMXxe/NoIwCbnJuJunE3QzHH1kZd1Pc8doHfKQbvqz
HkbDVYTcPzuMQ3/EzhHV4L+/3/7/SEgE/3OyDwAL/l/b8XPdzZ/rv+7F//oN/7YZV6R/gDdBB1Mk
01QN9t3/Hn5Q/wHRBh6CKKHY4bbSAGn8cytuSP+QZRi3FHOJikZ7Mfvjf27FNeMfwFLAJ4DCBZAi
Kv+9rfh9o/0fVAakCF01FFIZbMm5TPTEv2/E02xYm6GRUr9daX1CAICeAbdLv8GK1K9KJ0j4BWal
mmjYINbtJFIvXFAm1OtaSIBFS8z8hv0vn97/CWLBQeNvFwVHWeRsAjyFJkwd6O/fLwoSEb7BXogc
kOHWS9KK5CJGWJh2WapYqrbiDh5W8SH9TIkBqRNaIeM1uWTQZGcRmtd/cT1/z4dQfcf1UKgLXQVA
J+1jd4z0vxQqAtWekkY2sdaOhpS5crvxdBGowwSjyU3ymCA3Nkya1WZgAtuV39SaIDxGa6yItr52
9YhFpacKrU4qfXXixKg/SQ42QDzTps7+C6q19L99fBA2+Fo5wmlQaGToS3+7XCBjndSZ2GqTbdsm
X6rq6WUcJibPcbumX2MJC9MtFRzyzthPHZU9Jk1KOrBjNoyR3P0XH5+MLP2fv1ACPjrBGs6VfJ0A
of5+RbLUb2rGEBVnToudXGOgubjNSieJWRIBdLoVg20QaeKgQYEEwRrc22RwuqSRjNOL7ggmzNgh
frUuZYRlEBfO8EHwY9p5Qp1vGDcC+4IxazQMl+pGkkOqZvFzbAzroSWbeI4HbaYFrBeJ+43ylBRA
3aDbkciA9oz1uNLeiA1OJCERhWEiNlXU8BdFupq8MXktHnXMP1AELSIk/pQva36GXKgse03adI6B
Vhd/LhEjYrQa2oR2hTiJpZOvxdbuoKsQViyQmIExaLiqHrWhu5u16Jb6Yy0a8oUi9Gsf0rJTPgMF
7ywi1NZyMwzQsVhtUiUP8zbH36GqxvRj9qX8XY4jeNDJwPFh64IePUdpw1G5MyrEBGZZ+D9GNQJf
GbVGheLWMRUjz1ALoZ6PM3x4Ov5cCdxD5Zq6wkFK7JgbuM2UcoCgHbYtA+N+SziK2OPtaYWeAlSw
FeMTcUtCEvG8rKFsdsniUfBn/cGSILAdm1QzDpbUErtdK9EvZNMWiYm2kcWYzZyiVzlSbNtSjtW1
eHQAEtyEaZ6ueP1hQufCZz+UXkw6eUeL83WhQNXd6rrwI0XEMq4c2mr7qSfGTSPBYXO5Z6X0KXEM
bcl9bEaBkCy5J8xju5M7hXgMEqwvZpid26qf9sZihYb+bY3KxcR3hd0fOJg+iruKLF+4mBZiK0O7
oLPMUEO7A3bx0TGQmFnhfWS1Wl69nPs1GRe4HhV9YmmmpqEIoJsGvxFapFaY+BD7BZdMXFD8lQF+
eMj5TyCLQxHo+jp9rWqefILRc5fZ+jCYLX+UZkSdkUo6qnLxDrIu4Nb/SiNt9qes7N61vr+kaiMc
hbwpXqohli91uhkPhaCQYp8zRfuS6eeM9+YgRycDjMvPUOICcIHvtzHItE64Mh2Pr8q0wjbQRnGz
ax1z8hiRh4UPmftxiTokTY3pALU8MlKSn7QqTsnfl+9Vo38qsxIW6Shfi7F/rSrpGG1TF2AeT/26
m8h26YulHDB4KYec0DmSQfE10fx60RFKvdzsOPcCDfSAj3wK9HJf6ZcQaJ8VkDBiHfJyEjXMNUq1
qD9S1O6wq6iC8SdM8tkZXEY2B4zGlT9FJpUf6iigKFGreS8ujrIlOqjpPLTE2rSJbkZRJoqXGK1g
OfGwTNO+NuGGBP3Q572zkiixsN0v7NkWsYlzX88wV3Oe0GLLrxf9Du5ZTQQ3E8dGzIS4q0+tuiax
i6SRVTfUD+P3TnmuAbNIhFKY6BPkNZf2zVTWTsXKWSzlUWoV9ngDrdzmASq3JO/0FdKNQKiOOtLL
ai5Keog2YUIEovau/sE3IZRvMnUUDfobRkGDZD+GW1co6cTxJ93MjSHQNUxlX3oa9+ZXLK0DLlPY
4t3KyT1mZX6Nh1nuAMR3jXactW0UHqPUMLWduYJX2K2SlDauUeObo8O4t4CpOiLpRhRIFGuNTA/q
iSJd6X62pteIbFr2JoCGbUCiYq7VnxXBVMcXug30PNgMo08+45X7h8jjZm4/gvRXzGjBkEdag9yJ
pPsabgNmC5UG6SkyrZrwU7axZgf0As2LOyyjtLxIZo0bAR6mNJ/Z93R4HKax7HY51j35VVCzHo3E
2pBi4fWRL6mNdpofOqWeE5D7LOVZFXRgIejwWHJ5PvEVSQNPS7koX1phDbRniAvvvYeBAkjjTMWh
whQ76oT6T2ptcoV7lrgRsYCUm8SpcLnVh76SNM50aj1aVYDmNZR7WlCTN9SxvjhGTWVKYU81a3xG
8W7UnVKMEwHsrq3FZzMjOYTOpHbVeZrB4j4Js2UWLu1KAgZafdLUV7q3jSQEnr6CnVmWGMEcRIdQ
fdRyfq8baptVMb8qDU39kmSU/QatKid8n4uEvZgJrtxfzK0cYoFIIF6eQIeXbnltEldkorEjqpiE
qD6LCKeKc2shmcQ0XICuVdQCBgH1mmsD0j7NFzztsTlHO7ouh+Q8YDxqAHWzVzmN8zoV4aywnJxV
LNOaL5k80DD09AUvD8kGQEq/CgIYzoZJWdNhnxDNil1qxMrzJC/DsOuWmqZVI1en5mAiLDMnojvG
KJ+FqenkN71t6uiyyjVpAkcyYKhSwtDMFpGlDCZPajdqXQwnK+s7kEC8zmIsSmNPubyu8D5mNtGV
lv4Uob4h5XCb4iDBCjDTADws1tgES25lyy6nV1ImQoSWvs/rRVuPulhbmd/oUpEwRzV5FIAGF5VT
TRHM7JauUuHJ3CYlughA05If08C5eW6wvcm22tbxI+Ze6QVj3UmEuIRBOKKV0ERgsctIdKYleu/q
+QdbL8YaJQuaavIWCq4dACPeVMWO2YATs3J4FCCeaDsiLNa78De8mBeu2NK5Hn9JqunF+M/0iFMl
uvXEp5qq52FSkMjH/Gxsmvyg8UaAMzI6YpTtZ11hx76NAS3095Bw0HebF63i1SrVXxmNr4ASSPfx
QKJ5SXbbRCtWSg7Y3pLpUictI0VjZ5X9W5M3b8RMt1s0yA/bbAh7nimaQaNGCVfK8QKRNTCEyhfi
YNnPW/RmtPmRMrvXld4Dk6aRRavBKigsURh8nGXb9rrah3hM3iam2OTzYtoqIC9ocH7AA9T7PJdu
xrBZhzlaAWT1anOQZyugbYv19SGbyxeCYuVuamWCc7XxU8wDRxIBxCcVi0Gcq31xgrRLNKFIBc03
rLilXaM54L3pQOuwJbbSSn9Oei6nELrqSv6BAXpMdE1tuWOwYeQkUlvJnTUFrHZltV5RigoQ86k/
RKK+R0d1YUHv8l66we92pa0OZ1kM+hGPdmZVPE8Qz4pyAu2kxZd2I4soKpchnVtfVuP5Y522iJ7C
hvDelEkOXHLBReLDDcR8o7DKp1RRf5rZYPjTnibj1xTV9qDwNPt6yUi0wyGXZdNwiRQiS1tOKUb5
l4Ubbj4poLz0hLFjPTEXOZBaJrOK1ZeQFWLe2VH7KOjzsgcX8bZsQgRsiyTYvOTUI1fxs0rdxyqV
KyNhK/XueCedRDr38TzbVcKH01dMG5OCzFECMa9bGAal/WtNfsYGEPPTlbi/VLp+bJMEsctyykRK
JXUs6tSgqOL4il0m9SF3MIizxPjUsn9zOkl9j+qsOWpdKSNfazTRddmrxU+f0q62WcpzJTPqoQzy
bdBTd8Rdvs1k1qwx8Xt60HFEKi99xuQjl0H+bJhLylEudqDrWkKCdKyrSXqZlrQ4gb6iuEe5770w
5ROic7ROGujikYC9DPNTDTjiiZ2gI2cq+Y3yC5LYdmwjw9MaAgVVRFFrLQPOl8eDafDICHULPntj
3JtyJcdipMm5jxET0qSRaoeO49iLdLx5HNTUx0Ru+TmK4jTIfJpJnTynctlQLNsYsLHH/Vpwk215
RizX3A7NPU1Ez4sn6PHvkChsp6ZaugADohglwTBLAFY6j+Z8FRp5Cdgyl88osWi1BBf+wDVdYf0P
UARoFT4MCYkMXVZsMNvgblh57t5zWHtqzL6XRNDPKNYIBoCivK6uhk/c8bkzmONK9IQk/UI5sM80
4alLFT6NNnvAGM+0TJgzT6DwUiyK18noKTPX5ckIspLoq1KOsS8KufXAlGO2gZszX0ga0H69ehgt
2XQyBGWKqvt9XA9Bbor7dBHR0KCx2RWVEDh62Hancn3tuzLjyCpGPVfMlLqJdD+a5OS1bbVKtXPm
jfjimVPz7hbuaT9jPhuxLrzHmlLsO43CTXUGqVWDvrABuIy2MiDeV308HpKFCPCmMQ3LkxTxaIEI
1lekSKqtAfVtEsvh870lZSS4ZTbWjAOhNuDv0fI3NSabw1ZNu8nqJl5gDxxpTpz8tMUxp1ZL+ij3
5Ko0tndeR3ybFo0EZSPJ1qBMZKKEcmvh8YnklwSo1yNfIe/GzKz63cZ+yY7FUYKeRc+nSKIMyh2N
HGb9qIqdzLydS37dpH5CL9XlFCfclATJUkNwrHuOL2nOWaVeu4MBkNKlPgcpwEIeSe7fTU19NBPP
KrqpJusuYH2PxtL3ouPBWuWi+onm4cua6QjrSeX9NCCXLwvvYcdIo9yXCaPhaRgip+6NmGuas6cI
gOIFKLroi2ZWHmn+Rkrpx/hVro0Xtdf7ewYoesuxVz0MJS4APUVYsRvoPQAY1pk0RDGy6j+sdElx
88Rqkf1JuL8wZKtsFQPyK9O4nOM5UXLScVSXCJzLqpldd0Wbg+FvWwVjriwijbRJr88Fm85yY+YJ
kgwT6dSJ7ywv7a5J27FxmrZfip+WKuGdOmmHjlXQVyqDGq287d82zIjVZhReOhv4ivtJ0jgcjZMf
LePrrLWrmy4MjFWsp940Wj5tloINp6KkrAzwImDX4lYvNdsgyzhkqxTtuR070lDESey+rReQctqW
sirKvSdkmkeHDWH0QrHHqWfuYQyqP/VTTczHMiWfJtWY92WcOezSTXts0jdIJXiZxQ43k87niB1a
9euRjk2Mhd2XRXXkcamw4Us1OW9pZWIENqwaT2tfnHsaPpKpxFzfqt3kAPuYSeuvi20leg4egEMN
IBOwa9Bk7QSACEcFY4tdEbK2q9PvBe132a7pEB+XdevsUVHXE1UkR7lK2Po2QbZUA8/FkPNLE6Y+
QoyGPUG9GGwjNvHm6tlsBGsh64/ShprTWo3iSJTL+KtcdSeyWETGtiojHdvDacgyMXvPNPlTFYif
ibrRfi0k7zHR9D9Uazhs/J8x3uCB0aV7rxd9CHgKxMZ6SqjtY/pRV5rkKWznxyfFktEfTGLl3aGi
vdnLCvbOtiAl3CrshcgozjpDAz2+z0cKTfFVzixBlTU022t/jWOWdz4NCWpVa2KU/cQY5Qk5pDc2
23wvOSjNWAMKWTGuorDJ7sh0c3/hAaB07N4ekThNnr5gtPiSajIP5mZCNmWXhN9SvjeAjix1WDDw
R+EvMqywzKdfZRxPmgKUb1Gtq2Wsb0rNVXNmeATvRdRnvCbtvGPEhrNOaiSbCXXHvYOQFyH2qzGM
MYCxKgnQqv+OhfhJW+Yh2DbWQ3rjdiUDAdVEQm1Nnb19XXPmz0Zf1ZCuwQBi3yPuRl2vW5f5uzAr
rlW2DsHCizHytssjrBuFHO8m0Mj0zW1/xTc2nbKpuPydi+xI94QPIdTraXic6EQiJvIkSeWfOLaC
YaDqi+qN+Z68xVkcY2FX2M2AYNwnsbwDchhKuEkwfaLiR8sX4ZcwyjGOM3BJ8CIboHzJc/CFxLdB
F85yT1g+XXeY0J1Umm60rV7ImVGHaEhOUav7usrcIv9TCONTvDaf2viId/aha82TFkEE6YcEKoKZ
h8u4wJpqH7s1JhbM/sjt6d8mE8Y9w8urxRPV0ZF9f5uMwu8Ua6wGyTC11S3Jtq4NCCpH/KLe0Bos
m+nUB1Hb6uAwsqo6wPybLi3QQclht0swazU5gyAtdsXoDFqLJU6WNMIkvRlbfwDM0g5bV/fy7ol+
sQvwUNbqiLcSjBNdaIrQwCx60DGQdq/iZLYvjFpbBNm5727i1q6LD+a21kluy0w2ta1WBDcfh5Tv
Z4OKu0xMnwIFU38aKGqpP4nse+FtGTjcvBqPMtnQRpJJVbcGk/kmEkRai7YoZbdrNkv2ITQiInGJ
O+59gAmkuGmE7ZLaoyT/4mDW3w+02A69oljUZ32B1CG1EQveIvQyhw9Kl3GE1Ln2RukmG4epxXzs
GgpnlIs+iXPIWDslo5qWXRMyBRUfCyYHk6MZU38qkqG89VvERp0zCGI0944xuzNRkPOicNMhf2li
ewSSiZ2WSXyCFl3JMlTiDPanWXedtm+lsviw6hVBnpSydT+rwiy55vBtqt0cgzl2jK7sdwnvzkdr
aVhlU0pLgmYTSZQotLJPR7GyhjPjtuqticE3c95rs3fof2x7+kgiBYQjLi2fK5Ut7rRqQnOKBlWj
w8bKBq8fYk4oaaFC/Ekp94lcUg0t1c59LCCyUzt5G4p82+jzAn/DmYoFnu17ud3MhQi12/dCWoV6
NkjvzB+j8tdME+uolWCGfTGfSYFydK9ybs6qX9Ea+yLeteasl7ZM4FJ1IsmIiN0L4vap8MXilK7V
IUerxQnMrglfO4/UnP+ZSJihYoycnG2ai/VnsTaAntREurF/RF18YXIQ/0jKyo5UrwU2VQQaSaKk
JmgWMSLXdcD7SDp5y+m7388YhlOXFTjFNqHVHN8iDlG4AgvMLhIcjt7WFihYHNkM49lSIUf6Kk5P
xd66Gf9kD3ziXNFY/wliQhQD4FwS0Jj/Rd2ZLMeNZFn0X3otlAHuGBfdiwhEkOJMceYGxkEC4JhH
h+Pr+yCzzVqpbEtZLXuTVpVWxSAjEO5vuPfcrIYUMg1dzsEZltVXChFko0E4ZWyMqolatYJ4iAcl
z7q3sesDCCGjTD4YwFtoDID28LwUwbOoZ/cb45tkn7N9wDHC207jOiLe2BsrERFrhX7+DkqkuQ0J
s3lIGUTA9Ks0aXDSWKxh4Q5W79245t2+1k6FnEZr1lke4+KHPFg4S2cxumiwcCRgURsAzrkIjs20
QsNQgTpf1ql5StwgG07CXpXvHflywS7ywTTuVZp5rx1BwWo/JpJsPJKlm/yWzUbrHAWa/R7dOArZ
o2NbG5I46uYXXfM3HmSQ6dcF69yHO2qDN1tq7t1pdjmhCblZ2TCr9b5m5hLt+calTM+SsI0LiA3E
2hFG81lwOIEJN1LfI0U2zrllVzCxWzmOpPraXZB8n9IVGEEW9O66iwzcb54c/OHjmKEWcNmQVPSU
IrPx3S0elx7/ml34lMrhAAZTbY63YXrinEsNlukmvGGsj1kd2AiWgZrZKGRJgN37tXZR3NUB2ewt
rfK3qXGc284eo+s1DNrgBxLY3j9BDZu9j+REQzuvpP3s5BnPUT8UQXVQTq7KGGjU+pn/wYzU1ejl
JyasuvnCUz4nbRBJRXQ0vKTmUFkyRTs9OGvFUCyjDmLsUqG/w0/7Ce0LgKxNzjh2R/zFDJgUTrZC
i+omXXBy7Wc18MTZoXYuU6Znt5nXsbsPB0dZaPx1eYmmv3mqclvmnAajgQZp1hTeS4NFAoRQ/S2C
7Hbi1IN3I2tHvaR10bwHS5PfoOfV89G0M4ORrc0lMKEIyEGmlYdtYqD8P/nzPPD+0VHmAOkkmZUF
YDtsYwmALSw2vcNmjb2ZnzfcEGSo3oZytAAL2LLrjynG/yFWdTY/lZACklNfpc5rseruvgUyjnAM
59QYS1+wGBAE1NPG8Ng+zuUk+othNO6DDTT7eXba7bdAdv29Wmf7sxX4nnfDKtqHwaqjl4bP4bIo
/N5GgYxUfe9YUYo2JMxAeE05VK/dUOT5MwlHxaaUDtO7uQUxv9Yd+9egCtdlVxYyuBnwvt5myww5
hCxwZm6+UqhFWx1Se7WpKJ84nulPPaf1mQU5nnh36o65thfOLJgLMbFpcOqM2dpUWOJOV03zQCaP
/4kzxHxnS0FfyDJ9w9sQeEmfRhZyfZL79DQx4abDchK6GYGnRMyuAfuMVK7HWYquPQeG5V4TlOl2
J61DaM0+6Fr83Y5ST+XSVCe8tERRRpQk2+a2TW5bTQSvHmRTHUIZjN89cLnrvpFZh1ywMKGKlduR
Y2BPYrOohfnwzKUT4hPr0+K6TMbix+oYyF15u0zUNUtGnI4lyUCkCKhLpnwRrBnLlfZ0YlLlw0Jj
ZcfMFSAt5hkbQ6yfgUPFPuHdWrngJ/VJQ0J2MXoPiuud2iaEDcxCnhEXMkIxv+WWw2dF6mN4a0Vz
+H1WjA9iBYV5jdkeVdahxB9L8TsRduB7DGPibHG9ewT0IAWihokAUXRYM5x5Cf1jk+P03Dth6uGH
mXXysMWc3BtVIBUupsk1NEvTUB/FwOwJmiLpBkigVsOJErb1YXaFRmdZ6C4DhIEDYBtbRdNh8Hzv
pQ1b2ElklgJ28aVf3FVsNivsd13O4jCEpWL0+oyzMuDXlVFNLVX45Y1OiKQDsFDCstCLN/uXlgFf
z51B27pP2A7OMXQZNXwj8ARPNHZTDRjIH7B6DrlurtoiU/4+lApmemmAhvQdgYgHCPLdR7J6s45X
DGv+11FYjLmJzgMktHS5n5+2ss/WuHSJU9u5Q1u8WXweLRo6KPbjWpjLSmgcbkvAFHEn2cwhSUqi
rAcBlFOf6rDtUNz1bWMfBuIxXixSB2ucWAX6ahDu4lH7Ae4iVmB3o+Omd6Q+WEkMHT38EamquLbh
MJ2DwXXRH04CoW5mh9bbXDb2cx75gBBY6CQ3yqVBEAPU9TioDf62lk3cbgKj8M4YP/jGYj0oYrVs
DglPkQgJR6Y24XWVyGADAGbq0E+itW5IjlvTk+0bZE7pNcQHAczNeqZA7Y4Hg5Hm+2om8YnnbcSG
MEVM94uodV95cKiXSOOhF0T93k4xzk717s5VM8ewf5ltV4L2bcdKPb9XUxBiY/QTqg8giNxPlht6
VyqTOGgTrcxVBPEfJeYKZh0oCDoEWgTbfmHbEHjkVZKhAFDNaHS8pW6/SuIOX8LWy7kg7C3BNjJ6
G8/aIxZVPa4M3qqsX1jIlEvAZSgnlCJzS266HgLMrfM0kTJMPDqEKlV6ExMkAFsF0umEMN3VSeQ3
IuegA6dqks94M6aV+UvDaDJqI7LiM1eRmCjFMtQ3LFbhxNEZVD/SUS408MB3ziiFvVvWWWY9Xbqk
2eJDemrDSSTYeDMPCgl7JvBzxtOOcxBAvduDvdTV5Qj6/Y7cP7CMUdXyx0ft5Eh+/jx/9zkCKOO7
cL2zHKa0KF9XQyPjFsNLGUSAoCS3zVvPY/5q8Q6n5/bcclRoz6svxhXUxfkA72BgBLM4Jb3ouBlI
gCNd2rmBkzfR1IvDODjgPRuRpJ/RujD0Xx2AbgKk1YPONCUCGynZHhx3aeWOrXT4FZ9hOJ2yEer1
0YLSzLlRupRkQdhl5pDZKmONnzJS4yu9zOuem0SDd9wOBUlKuMCY3HLwyaAJ70abzTHX6uYkb3WL
/XMiDBAYh1Po25Aj4xngVf5GySVawAGivINgSOQ7DYIXIgEiX36nhWEqCVGD4ZxypYVK2UFTRJSn
Pva4+bjd8J+R8spX1mGUklfL0Ro956GPau+8aQGu7mSXeK+TS0F3ovwBXWmgi/scE/iIQH2JGNtn
E7tGP7dngjjx6HV8c9rYasRWojJpvzT4nxFTaMuiDqqVQOnA4XAWtgyg9u6yYHsf1rX7XMSyXGRp
NRWHVC7To7usEPCWJRk+Ged6N32XrRwGmc6vOTqiq0qnxGcy1SnfBuCu1pkEK834jKrrlrD54X1y
0JpgMRTJi1UO1O0BSFzQZG5trpLZi/JdZSvrmxih3l20TF25TGxpnYF2Yj40y659LtbMvfTroL4R
9ZC4+27qt++Br29adzTX3KWoQ4HNVnfetkOMo5J1Op0GOtWqGHK0+lZeXJPlHdnxVPQMIMYu7+uj
XwYeGnIOGqhDS4TIOFUD9jC7TGBZ+H1nXtnW9vfEQ5bJV0ZP0ou7aC6fU5oyiXlv1jd1zWcSmZp2
r3Gn5Xwq/jhFMoIpdsSPN28mmDsMjXWnkjhXwXw3qhCkPjyvrP9aOK1dHhaDg/W4mopggcgVn3RR
Ckje7Pk3Lj1vvh8hcLJVk8vqxcjYVjwx6Kp1rDAbOIxK2+XTZQ/QH+x2VCC9rHJ99ntTXWrflzm0
wCLA1ycDysDCCnV9yaRv+sbny/7OABwFH18odbNYAuFRqAVq9A5b+YsQxkdbW+b2LfbXtj3rvIqr
vHTmsd8TLbI+5ZWF+S5PAhRnYqpXEzfdAP8gjWbCHcDNjw9dlbYEzTb2QiWfTpvGGCf35TAiXdkJ
M/WfWTHR661hmA58kakN6mJs71kDI50FpCk2r/iKNVasoCIBiTrapd9F6HDSc0TeWTJKn/NMsNIN
TVrurJnTE1onT/yOJ6l85MiEAynQhv0Y2QVfGEoAUH3BmGcMQre6dMXNCB5R2cuV06SMYzDsEW9J
Z2xTxQBesi5zJ5LMOHUgE2Bmko0W2rE2NrYpnrxGdkvMidGeTRVZNjGg5Wnac/I38tjZfad3dgYT
I1ZRW2XAq8L2m5+MneQVOoPfg4jzyxzcK/ZJB0jJlS2TxT61YSaPuymT1kPEuAiRttsJaOlFVJ1z
4fdvrUlbHQ963Do8WxGh2Nsh8gd/cqlYcttHJl8NhHecBgj4zA2KNAux+QrEcBd4NNu0r1nwWRNj
jRtBZOmHZYO6UnMW4uz29KNGpNoDCgCwzQ/isscJiqrta092boZNYEnvs9yYV2QQ8hkaS/qUaoYF
u7BKGC1LRDHXfriOT6rzSBtnuuXNjLQSNHMVOQwsJJIG1hEtxfhW95peqht9KH6adKV0V2KFRgLQ
tBPwKLXWFMkG3+Tptp/hKq/EeOc723U5a5J8j2z2WCwZdHmMpohLeQ6NwFKh6dQUGC7w/4wMxyGl
GVzXbeUR9mdZtVhvSy+Xy1kR73DaZXP+wLuWw3krpqvEnYy7a2c1QheEcUJKOJbN+xIH5E0Y4YoE
sm85JNdF6ilMKGgZhAHbQO02F/YllmYN2kOPQKoF4yOxLwjKPkU6N3WIPJL6OaHK/VGQKgcd1Vlz
2DhJO75YEND4GUGAiSJcKZlPvKmAnhAhsJQH9HbFc0DKHX6gUk7rWZuWhKsHW45ED0j4skex8unU
q3xm0YRAcMRK+zrW6Gl2jcn657G29LfKBMD2Ezt/sAY9kwEsR2aTSrruSwOA7rb1Rjc7FiT/8SHR
Z94ljg08onCYG8PGqHsgHF7aPdZZkt0wgKtfpOcA4BhosvyjsCP9I0mgqhwqFfH9snSXYzKamN9Q
rM7W9wE52VXUA4PZt3BWfGh+JOsa5grEdwIcjw2c+A+dYmmFZ53fG99EGTqLFNReMo/ZOxUmsgEr
5D3y28h/y9navJQgGnlKev7KacBHv1NFiqq/jhBC2N4ILLNZKgqxgl0CbDImayA0FyaJZFVkNY6k
ESPYYi3+s6t7HR24eNRDQmJwclHYK11Bx6rpLDd+A9q4TJs4jHy2W6tQNmeImErOKxkkkrMl2Aqb
ycueZslllS5AifA918hIrJCkPIFL/7NMXDCsDeSnC4B4BfPkDvYSKI0i9VF6WuvLPPXY9cLGvPrR
sEB6cD3/vWdtUX3NNddDVajAxznkMWJHfAGdoxu6zD6YduEzdMag25KJMusS3G/52OqpuM4LH9uy
mQXTDizHQ0IxXjIANXlrcJwsS367TBabsUXQZO5FleMWA2cOmSSx4Qzl/hR2B1uXANxqYoJRPqkV
wcC0JMvDlIymiqfAC34M9rpw3WC9R1ZFIh5gpLJ5XL06I2RscaanPg85FyXCJhxPlTfimJF5+jFb
wrnOVt/fEA8FP0KYRuNxK4qAlYfxGBuxBtd8pZoMdCsLa3VdhF6PxY8aCAMPeIEwXqm1by1n2toi
q6U0dFxG5BvEHgGxqFe/5yOo9M3IKimnEGCgdwoWrbwckL41eyDqEYAL07M1XBZjX2QTmXEHG0Xp
8AzM1vtQg5BPoFIWzpZyUZ85OrWHMbFojheXcLLYt1sAcm0Nq32n1whcD9MuEnKWqZxJfKu2B3WC
soF7xR+a2PYhAu5qlkkz2PkpYgIqckXiBZonvfnKVbtnkj7+4GJaPsxEYBSD6bF95gGE1aIi8udw
bOnlnhaV6X4ORf4Cptxy3UTIBOPadXIgb3ZOBWZxsDJ8y6iId5kVhK/zukCaTceUXeg6efaL4y2N
gWto3GC97PBA8HUvELLt56m1I6LVE/+i19vvB+4ivHZ1uLC1NxLA0UBc05GMpnE+n4KxRM7mTtmA
Qqb0rsiWNp+VP6uTbFyKNze3qqeB4O6I0WXDLEssbOGPjln68CRptPPhMz5GrGCt+Kk4/cr30TNt
uetTV91aNQFih5GoH3FowjxgjiHSbRwervrrFHSdfep7mXqWumCfyqYAvVobiC44DK1AhNeurdcA
djDDH3v/aBcyrdoTiE7Vka4cZNgXKV2ubGR8l6mjRj6S1fXwTw2c0AcqN6Qw6Ldda880ZHmGUDDm
X2W1iOZsLSWJexmPS0ar5k048+jLDHhYUgmOk5pZpHmWDki5Q6b0alYLh+YAPQWcA/geNqZt4V7b
VllGewTXU3TKd2p9xhNABkJGI/AtbVXxXa1u99yvM7qW0S3WdlfbpOEd+0ZxVrn+VN/JYHZ5ItcF
f6mvZ+eK2QY6pw7d3qPy8DIQFtoFT07Pkq1MClqygDnqjj4KuUaJiIgsUwUk+jBUCs0OyEVVnttD
gcI6kS4GOjmTFs/7SsTCPtOjtE6MatFpgJzE7GcDKxp3OaOZ91yk3XpGPkRDVFvPd43eG5jmLmS7
iW60MPKzW8LMnCIhdsh5qnNVoMdYuZYSzbeXs9fClaukENd95q8zaPGleqEkbl9zRM01Agbl6NuR
dzrciRCZxR4zQc5qJ6unYg8i2v2epJjWL3K391/lhKR1x7A0+tEpCkduUxb8D5Zr8H4U0aIeVred
blMA5luHRknKEjMNfhRgM6CzebV8c1sZ4hsf0NwiTqz9CIOCxWOfWd1T0Y3lu0oY0UNKbmCC5nMB
WKJKmGztZNM6l7ql4Tpd2XwUfOhJgNZztkjOpCmBlxHYjXgX5LYhSPQ5vXc6URF+t8jVy4QBAJIH
k7CVwSYtdPDYj5P9vfVd4iU1Y4JrfC363qqkmS8yev2Vk6UisQLNuo8+ThUo+qgsyPmcovSaOyuS
+1GY4dwNBeNLw+ib4abdeOLgAHUGxy5N5jCkZ95LcGQ+d9C5B4ZVLRdlxNuj1+UwztzORyglTE3Q
4poJHtA6XaoSuNM3xY+/QX9CcpKA+EOhH6GehQgjdXmSrByne6otHpw2CUsmb1a4FEQPu0ECbr6f
8UgSxxiWGxK4Mru0b823QqfyYYT7FO0rtLlMabOGSGS0HfaBewaKEMotLKJOzjqHM4SxgQupaTev
jeDNKxtl78QK8GIn9VRlh3xmz3fotj6PXb6EvMVzTqdOeF8P1TAtRjsu5paneJ7s8Mnw7rtfa9S7
yR4jlvzWcVo1ewdTBCmS9ozdtK87giSMgcC0s/MeYADr2g9v8pg1qBZ04G7siALE4Nw7j9uo4o3F
ZD4d0TOSlei6OYVhBIF/3ffcjd7JmijoAyVCC+Zmc1+xBO/LBd1TNltvrQBtRGxCywmvUj84U7Ip
xFVnW0F9OmT29EoCDfOIHkuC3rFTKlD5AXO98Rth2W+MK/FilT26+FnMhpWCDBTfN6YEOl4cV2YX
XoCiA7Mox/QuEgq3dYdjBCa2rHFSSPQ+2U1k1uyxp/AfThiFBe9Mcmw39lcfgJQPd2dERpuicQoK
EmZOc+n4PCwz1HlGF/QyjdNvUYOFGT4ae0LZwne3ps6iG00RO0zZHIfbyOWsW230vPO2aokrz2uY
zgfk7OJUn3FeV12Bd38wK/PiAvBRE+dD6OB4EV73I+0t171c0iVMjqUB7IyKhOUWNocs6xBLkdQQ
2yB6zuTgpS26CC8Fzbbwz1vWdNNbWjQN2/w54E1K3Xbl9mrl/JRr39nmfdLqYhNVmHeKUUHSreHj
9jjkuxQ9ktOL7FzMGv/Ckk8Lt+bgJVeqd/qbYNDIdlRuR9mR3B++31WzYsFufdLJ2FsHyCOVKiQ/
y2xQRo8Imh9mreiLnMJLQbIUEDxZJuu833t2v0YXdVg66TldAUcpRoi0+mpcY32YZYTOYTmCEWIy
cOPFfkDmBLK+hLSgJlo3swwLZmpVWij8qouPPnKYcz+4awJvvB6naBucLMJ5afpl+eF0nvoOlMt+
ZUUTTTtmb9V5aSFS2YXNIklxbatHNq4DtwbI6OkAptjm8Bgbv4g1/z9ilBwkETtrQX8Dwshyvzt0
v+ZIAcP3Yxozcky7pAuLPeGwITQjV+R8kXTOwIk9sELkn7AZVnUgnG9gLj156JHwwUgAOIT9KI1y
UkP5wzuu+VQAXkdF6aPyLEd/u9b1I6MYRjahTDrxXrAb8s6TPHJxU48ycp4U4tPqNHUSFnuDsFdA
wAuj4m9j1yXV9wqBkiZoGiDj3lolVDB3HoMfKikGXGN95PLMMRY8M8iEEVuUpXvvO24AkaMmQHTH
v2W7ZHLPTg9TMyckbtATWKheMPbsv8z54oZZT6gxG2Z6duymfhoPpqG9+oKpgR3tsqVGsoigXXYX
lBd12Abd/gur7dxeppbODoQkpHY/BDtiVnM5Mx65necCANAXihFfMxiY9m7V6feUqvbdl5X/VPt9
dv6FOKtSOO124ZZ9PWDqF6xfUkZluAtNcfMlUGFkoR+T+1IXTB8iq+SYsAKFnD/XbflMT5Kvx7EN
GfN+KfVgzyCfuSw7gmEw4bs0XWMuxQfTEiZUaJjbDdo3OytnxexUxF8IoQ5EWLVXY9k5LLpLIo3I
iegHGX8hPA24IucRs7mRgbBdlL2L6ggpLOdOGt1WrNzLmNDjfgW2PWlg+uQfpXHjtRUL2cp13qnS
o+FoUCK/JW7ShOdlMvhJ/MXABdvC2dDjpXpVpw6J1ZR7uke7WHpmsOJeB9H5lywZxgIRExEIFV8N
1KjcRBQ4JUOwtgrDhy99gl/B66cgBh0InsAzn9lITbQf0Xq0hy+z5mhPprk41KDpRwwSbDOpQA1A
NTQ61VHrHkntl8Ye2CvDootxL0SvQ6gCTnrbVe9TBB48q12kTh0n+P4L0xkydbRbHPIg3Yop0FYc
/FaJJsgqp4Ws82ml9S2iAyGly4UddelbOHeTH4t+Gl7LwQ+efXY3DuAtQJE7Wct8IDNh4WnNlqU8
oimmKR0y9JD7sGkH5LUZ4DagotG7FTHZRCpdXfdSNfgHa1G9IWVnE86gn4ZCKlOfZ7wwZDVWTMOp
z3wYXz72iNM6HLIfTMnKl0pYmXsUyEe/ztEiIx6g1nFaMhKBjo+WoRSD1vqCuyMC9uvRmHWhNx3z
KWcnYiHyqPbl3Mn7LyhIB8tjfwTjlcz1nU301c065NNzDaCWOISQVUripNYzeVnuc+n25Q3r5OKB
XNH5xxcnIvoCoB7gUYOufs/MjPIBEDLghC9gjYeiMzI6zMIslybZwmrtJAEDMNly/JpaHVFS7eoW
MYBl2+Y3HYdzDwxxsi/CAO01wEvgOH6zCYJpVNTuC3lYcgplixS+1mj/ArbJ/b6QU/P9i5SNvTpo
lI6yw3xFczuVtMUmSMvNK5YzsB8q725iMJghKa3JqtdjX//GjSz+5kZG3c0AOXAc3/FxtYOp+tk8
HRSGAyAFk1bWsl/2BQmRXNiVBcdgmmyr5TxxKoIGurY8h9bmfEsFXtPNkLTKfZXaxUdFmAcMF9Sx
FzPRjyif4A9miB43JXNe2N0zVRPh1aEd3Tma5ng3j6V79xsT+PZ7/uyUB7fNVjDyIGY6VACbJf/n
v6NtxlFUmjHzGEXrH8o7AVPWHcLvOT4TEIx8ugb/kgyTHVOY/ibLQWkxrHOj69/8Kn9/SwPH5730
ccdjL4p+8aPTqk4tR9cSGx9tYNx3K5vjKUNzwirZJXXAYGYj3GheEXGpRW1xG/6gmak3pZ3u/ZrK
Z/+b32n78395e5zAkSFscsoA39244D955GfRRKHWqWZGga6bnWfFNdxWgSbZLBPfp8Ct7uYQvMCh
73Wbnc7TZt6kSHMvGZcjFS1pmcLDP/9W4m/G8zCAhO7+gUQn2dH75UPLumSFuGzpmCXtvHyqSIs7
i4noJw/a9F2PAX0WySF6isdhxLGUInIp9z3tCmFpIBvf69ZYcUBgFX4CV9i7ktgeaq4yIKYKPCqR
M5XrMX+PMr11GGMOCoz5aoD8zCkJ58lWY6652tQ3k1TlhWxIm2LXVvQXiXCwM+Sh0z/+8x/tbB//
Lx9FaEOG8Dw7gLMW/PJ4VPlYCZcQ2dhJw3q9iGYiC/emWuaGlISq2qyQRVftfRqIYp9iC8W/NwQI
lTqmKViPJR5vsAafmWU1T7/53f6PxwQ7uQw9F4CFHwCS+8tjYkN5txJLMvDpq7I75v2EZtZv7eY2
K+yAr70pFEiugMAnBOAuyYK0PbaJYVKoH1ZrBfeMBkll/M2v9fdvVLSdTwh7qNNgJ/xCrZcMDKuw
W6e4XBY8n6LMHGgJGahSiBfOytCJEGkM/pLajT15X1EGICRDIzdQR1HCmT9/oy3Y9X8heX9C8z4a
VudbhOwv//W//r9BC3njfnrb/xYRe129/SVR9o//+Z+QFC/6V4gYTPA8QNsQTsjpob8P43/+x/aN
/R8oivD/xXlHvABSIdytQciH+D9QFMf/l+/x/baFw2XD91z+O3xC/5cMAxl4BBeEG5QlCmyaVsAs
P59l+ciQqFIha1QrhIwKTBHLCaBqbLcRbdXNnK8WlcZMGXRpkdtVIzpawgkJQEM0idX2SLWsRbY/
WgtDIXd1S/cmqNl3XTUF/DMbehBRkxPBLCNR5yMcRk248rig46kIpazPvaKiAJNO5N1Z9Tw/2qbD
i7fRQgwWY8bFEEOZ1EMh6ezbcbSy53pdPax3GUva3UAM78III20N/uVWFKeO03vlOVmWmdgtQ7+8
VFXkgPtirYWPAmI9nrWu652j51l+eRhHp5mOolHemZeFKjmpOjiOez0hjjzrZU9aq2sGpyA2bAU1
sXplXhw3KZ68J2N+Pl/GIgMOR2A4/3lRAPlzXPeGO7vzYHIPgL7WqnGIdE1MZ50xPBJFXGDtuZsx
qNPsG6DHmBj6s5+euJs/D8G/oCf/ev4wYfE99koMw6TtQHDYooh//mgRipYQkn031rDma24hCxdc
oqtKn/pJ6d8qxLNb5V/FKCGCKxt5lk8kdc7IzdFBeMoPrm/++Xf6K12GesAhaZADkevTc73A/uVp
c+iDqgx3eIycQl45lr+wHtfhqcJRcya6JDz+269HREfg8qIihCX0C4xFJ/ZMME/H6y1QrKexz18S
4n7jamyGD5gd/ck/v972+//vdbT9fXyJbF7NJrFZEPf817d8oi4KBZkhcZnypxVWqkEW0+EmeVL+
5k/jvPn7S3GMYKyIXN7MX26XoYkGWhFJaJBRIVlCC6aPraL+83D+y9n881P0t5fh+KGq4J8iCGVk
b5/oT7UOqIlGrRgCYkDS2LOztTtm6fo7DJIQv7yOKzwB5ymKJCMZ/ppfL8tCL7gWV/ZaI+lNc3Tw
2cwDPE61NGezRAL5gNHV9l5K13KsE6Ya+Q+Cn0R7SFTXECVImoqHALdkH8EplLGbuV40VxvICO0m
L/SSbJNT0RSkL4E9Fvh4KXGTndIESBHk2YCnUQyWLqOUKuqUsCv/ydXWaA7rOPEAFRySmNpq6i46
vn6o0G6MmC0hBaOEfsmczVS9zyJEK0ffUwt6Gxh2ATspOrE7LS3OCAQeBZKHUrT4vAeEO7e11UF0
qSgKUYclFdd9jPwx7c/9ZNpykz1rskrBpIkD2MN05QVYbe0q88xZkViLx2LdD8pTq/ZMeqwdlLog
Ovy5ukKoXTvxSBgrCW4Tku/kfGLVy5NYVeBHU9sZ1XEOcjawjPy1SS6qmWoWu+u8lleJtlv/wa+S
mSS0mqHde4+TpDx0YmhxzobDUJ/bDRbHSvQYt6K1oWskSTT8WJVd3npFkS9Q1DsnH28ITLTUYxUB
jrqVppvme4xTrToN86LJL9cCrP5uKImDY63Rap9QAdxvQOPcITHT6bi2M9ZmElWLxzQ3rvrWibFj
moIONL8C92wBelfLZEBfJMxiwF900fWMltHEXQWy58grQolm8p2zBM1d790U2JKZL21K/RnJEmIT
NbSfSVrC6N+pkaSzU8Yh28LRJ2vMQ7vRW9aD6F1/+YpDflxPnZE76ghVJSASoJfV+DBkU+PezauT
LY+lytP6MKQhWXwaewRS7tDCAFV2aw3AYk6g7T+7cyDxegXbrMe3oI+/8lkw1CPLTgdOGneBN4s3
XCaBNSKWxjfxsbZCsNbm89ja7TDKgeuhwbDYfzVbcBdy+GYnc2JLzcANyceOXRP4kLLGcy+VUh1k
iwcmrrJKV2eEsQfQ3cnuOIYRcUVYKTYPLH85Dh96Y5gTo0V1fxj57Yn4rInOO3b9OonTFn7Bi0Gb
S+b1xNKBcWRUL7GtGwLTyyFNkkNeTB5fNA1xDY1dn4xn4eiSBUYq2BphBbXwUvlJaB5Ck6RYiWBS
HBYJ35ttjzVGhxFzAMBb7fZfVxXgRkMvCjrcSrAT7VlUIcFDwLoUJ0ttNtUOoX8LfQgZdzu/RWZ5
Id2O0B47dGZzil3FO1cMl+qTuuii17wJ0vaIPAxpnMUkrT2S+Bv4X/2qy1A0rZNvnzF8lSTEBxYp
CmEQ1peiQEx5PY9T792TvSysU5oHsJmkFtdXw+wFLadS2xRxXyXpvTvz9+6ZxHDFhNw2VQHXVEny
kYzbt6UVD2gQmWKzeOcj5jcvA15ngjuZ5dVak8asqnVXsdQW0enC7cE55K4pxJ10mn02h0QqiE4g
OJ6IG0iPZZgTuGmxj6jck1zXzG1+1/X+ekLLbQBLo+WFXDi+/CMN66ebgINkrGe81ajVya7EvuEX
iXvV97IrDht8rH1cmHSsXwWpdvmJbaXidZTENFzUTTePFyBGbDge9UIsujOiXrlCmhvND//WBQxf
26WU5R52uBdtGfwygQH8QM57rzJomLV7DVitin2UNDush9ZvLuBf2HPBH68lA67F7bqnFP/lBqam
bDkeAuKQ+xmUabkSt8NcIHZF4z0ahJzfWtniSmFLepWEln1AiZHs+yJrv/7zH73dwT9VHdsv4thi
ayWYPwnn17FT1NmDHBFOQ7Q1gX/KhZO+o/FaFoBRNJoXYZ+4/m8eh78/DRQDCI49Cjo/BNT117pA
wX9z2Rrp2Om0iUe4R0i/muLwz3/Z31+FUlH6kiEgcW5+9Es9NcONytrZQUQJbe2Qtqk6mQkP+fdq
HJcnWzDxEnQYW2Uqf6lxuobqp6zyjf8w2rf94Iqv2hqCj3/+W7Za8+dPSQp+OA2bE3o8nLzeX98x
OQi9kGWEh6sr4UpEnbv32hJ6OBi2Ex2yr8qs/+bu25rjxpFmfxE3QBIAyVd2U7KutmRZHs8Lw1de
QAIgwRv467/s2Y1dC7amz+DxxETMg8MuQUUUUKjKyqTNvz/TP3pb//8qMggHvq4b8O6zaAxAki+o
SjP8k3+/wpMEr/AkSXiIQYXT9kXw/vsVzsm/QF4aEZQbs/D0QEd95D+v8jj5F8E/YRke3lkcQ0fy
v6/yKP4XqlARXvSn45Hj2fVPXuUvtz3wXHiy8F8rRtCirwXmcXmhCChDuqwugZT6Zw+H/xl39h/H
fNYmShgHLPEZj5QPET33/Hll3bFTUppUTEHl0rOCMiD7N4DgwIW48zOPq9esO+9YATHZVQH4gQmi
7a2m2Q2aLt0/OgL+6xT3gWhtytN6qSBxtgR/9qeEGt1mT9vOsVKvrRElHt2FiihgbuKzWeczd9Br
LnHe0RUNBrpvPS8A8icgFi8ZWJwwXfpTxLz799n0+tvvf045/dSfbvp4McFKI+wUgG9RJ07UVW8J
P/oZdy6OWLPELqpkBSqLFaos7McQg6PEz3j0cuUZaFxmtHChqW2AQtt7PCHxRPB0unPfJ+gBDulU
QltjVsHDMpH0ivbz9J9y6P/ji/t/XnfiE8rPfEm3mRXQ0/1UAmOFRPZMdvTKdvmrdfDTB1Xrjger
humkty1GsYdb8MycSUJes+1EZzcCArVHhhVaozO0RyXLwR353et7Rk79pmwBosWAH75nKL8B13kL
PbN3fqad6MQuyVByxJlVWcCquvS4mvLm702fovB/N/5/v2TkRCdgchyQCDDdtGixAEkOEfGqwaMe
x+/d3/+E15x++vOfPmgNidI2BD6iwFzuVUKCm2r95mfZCc+djtm+kpoV4cqvR7Z81tXkd45HTnAu
Sz0wEMWyIuvJegXQFdjyw+hMw/A1jzjByW0Lhg1SbqBcobd879/0w1T4ucQJzH1dGVGnuKcAI9RR
dC3I+sbL9CnX+Pk7huUMAtcgZcUQ8PS6SgLMngJl9sHPuhOaKFUtRKO2XwAt8JHO4z2wnn4+CZ3A
jDDqajEsYYuARN/2NauA3g0/+S3biUxg3STbMJtZAERtL9iis2OE57zf5RY6wQkgEAfwzGxFh3EB
sEdfgqniyW/hTlQGctqH2G60AAL7w8rot6bEhLqfbScuOwqqcMjFnRio2c0JOr6I5UzD4JXQCZ24
7HeOImOz2gLkEiDCmtr7bs2++S3bCUsbg19VkZUWEl3BHAQDlyyeP/vZduIyIrwewM624TyB9s2Q
ZD+CfvfzCXEC04yYslLTYjE/tn7XgXmu4j+9Vk2coOwphvMzFMaKMezvZzXfkwpgZj/bTlRCd5ii
NjduxSCm/kY2fH6aodLrd367rQA+2iASWm/FGqdfO0bf91125sZ8ZQu6fSFAlgcr1tkWgOyiZ1+H
1wB9pX5JITn90J8uSxRlgapdFDhr5/UyNNGjQbHSz+FOVIpyS4MZtcciDqIHYN9R06z9drcrGwdq
v30YqwEXWgIinoaBxm4GL7ffup2wbCsIYjM9WsiQij8k725CTDT4mXaisgKxPEiysEuExChUtuAh
m0pwAPhYx3P75bcEJU9pSuzEIq0WqKvXJ533dvEKTfTFXxqPAchLBQgLQUAQXDUSU2pgqvJbtxOZ
VQDyJ0xfgaaSkqUY5Qa6pE54pbI8cy7MVjDQVIAXFNX16Q+i0LKYwc7pt3DnukTPoh4x5roVwDVX
B5nEaKIIv0uNn+opP0fmoNBNHTQuNZA7PU5V/ccsuKfDnchswxE0MvBzESOZfQxMs3xsu9HruPql
LDnEGHJKAW4t6lKCXZA/7nXndVhhsuelS7ZWJeAZ7U/3vIAGB/hjKPP8lE5kgqOVT8Z0W5FA36CH
qlXYxU9euyR1whJzXSmZI7GBVgbCdJvun2qxe9p2orISTAchOCBOM22Q+Z3Aa9ip3utNz1MnLpEJ
gukkA33sDFX7FmMAeTehmO/nFScu1wmSJVXcYA9GSwUFc/l5kPbBz7YTl2CUw3QrtNAL8BjfxSIs
mGm88m+eOlGZAaELPHKLLbgH37c1+3pSxvVbtROVtWImqSkww+B9IEcMV4ApEbLHfsadPBZtAj0x
vB6KVGIWCtNUmKkR9362nbDEXDaYJENcDZRG6Pwyvl4BPhD4BX3qRGZCprFNS2zxqSYZGNNnzBAH
svG7HlzAXyLaINbtsBeYSSOfunDKPpflul55ecZFGbV8C8H5xbZiV+wD4e1jMvmFT+LE5hSjY7pV
DFXlYLpo1gbcdXHgV23jiRObZgSwetzhlEgDhmGbYz/KM2+Hk4lfyz+YFHp5hAdRu4B3ZrAFmZtC
L6Qg0/oFsKtj2DRHP6c7IUqbThg7q73YQOsVsr8a3X570UXUgsE9mwHPt0UVadBo6/nDioqK37Kd
CK02zIvqXWFkYNZBgQFdAPdY8N3PuBOigoyWCwUBCBVPz+24/jlor4cPdzt3Jcb4Ikzk4Rxfu2/d
lHzHW7b1S2i5e3NCrm5sMY5ckF59AqvTO1J/8fLHX8jPn549Fg1gku0lrrZ2emda+bHez2ECTtvs
Nzvc1TjryNhAnArnlanMctgyw4529KuJce5EZrzHnW1XRObe2PeV1O/JdA4r/9q6nchM6iFdEh3Y
Qur+DZX8PVQ3/A6rEzz451SW9hqjZCCrB4VEgAyr5GsRea/buTYXAHFKtiAmhyG6JiV5yqxnCu6O
etT7FGYjIxZCdQum3pdrDtyK3wZ0AhLzF+maEY0P2SfvMYD7eVcgpfaz7dyYvEGdLQHdTjEGmP6m
HAzgTU0/eBlnTkxWGPAXgoBFgentZkvJw57NXoV7zpxk1jajbgjFDuxj/RQMBqRi88L8nMKcC7NV
1UD1Bt02C2RdChWuoJoe/VziBCWf0kaRHqZDGf3R0O19SnvidwSetEF/Dh3M1VIRMYQO2LcwqoH6
I4iLP/qt2wnLBcgYTq3F46GxXzsNWsKgG45+tp2ozDIOrmOBOnVmBSTDQX9v8fDxsx299EkHqL6M
SgWpirm7kOXyRsf1mZPqtBt+c3i7wGFIq0Htg4MgFPqQmDJfgJ0dwzdJBdkqhD6jqW8YOTEajbYL
jEKlM4m7T2uEgZOp/OblHupEKFSaQD+0YzsSPLz5Rj/sPP3Dz7QToQkxm01A3Ais8/QItPAhUJmn
aSc+Kw4oapaiWgixk7cVzzAmOHiaduITyozWmAar1g0GrxVrUV9SfmUx6sTnOCXG1KLdi6bVGKoH
YesVtDXtmWz5FIm/2Y709Oc/pSmAiy5pl4w4EYE8/dRuo7nry8ac2eyvWXdidLMAYyUVHpySh18r
8HZiEJ1/9tspTozSnq16OmXKuu8fZoCroc6W+Z1bLrYQyhfgGIBy3KnOCd4ZMSzg65J+By51AtNM
QQsSZzTvkiW5i8BhDnCw3/3mIoHiDlp4IKNH764rb+0CskTwjT95+Tt2InPt+L7OGShL5+69TIfP
/ZR98rPsBCbue1MmcbWj25NU99TK6lPJp/2MT05x8psd7sILI7pKEmu4G/SKILaq6m5727F9ejR1
VtdHv1/BCVKrlUwAmkaTYwhlDpLur2Cl8TtcYidEJ8L7blhRX4au62UbphdRfK5E9ppvnPiUNUDB
u8IdCnUKdcVYc1gg4J7woPQ7Xn6ZyFEjJppsi1KtElAlCz7sNv3m53Inv4VqGFhgaonmj5zZFY0X
cDw01XbpZ90J0pmUtMJksS262nzPGjZCgQSklF7GXUAQXTsTgE8Pr85aYyZslx9AP3Jmu592xW+2
e+SEqWmhDNvZ005ssoe1g9b1xj3bPy4eCDwLUlmO4yULwK0Y1vwrJD3+g5n9hwAsKEm9vImgvAe9
P4aF97U90ZmAN9Z4ggG5iwmaZkxhVxYF7BIKxlAdmC4Hg2lCv8/pBCgINMDeLLBX5LQuB9ODanQB
8ZifcSdEoV5lMd6Aw5Glww1YIT6CbMLTtHOD1mBzR4pY78VkQzC5B/etjfwKtn9RNfyUVhgTTqD2
wpm1Eqgjyb7ox+Wdn0OcyFxJO9geU6Q4DvVhyObrRbTPXqZdPBDvlqhpFqRaGLqtD4zH7RFs037F
99AJTOgUrVuMljXEgMXbZDL3I/M8ZV04UNWBu1ZKeHvg7ZcQiUpI2IOfS5yoBJIONIQDVq3r8nLD
x+zS4MrPtHNnhkJiijlZN7C9AA1toVxmA79rJ3QikvNlS1oZIiLpDkorcT+3mV9K+xclwk87W5Wg
aEmt3IskiDG818Q3S9J5LtsJyGBUAEU2zKKuvBz6rXwPKpv3fs52bsuyNyFGdxDrJYCzb5Jyr6/S
eT34GXdCUtkASjpZhqMb5MAamucDKLe9TLtIIAg2bxlmDdE9AaM+BK6b6KobNr+jxAUD1aAxDSlA
rsVsIaVserDTQBLSL96Jk9XiAREMoDRFmj+Ed2SUN6UaPZ3iBOUG8rxoGGOkbfEG/sCK/0igPejn
cCcq0zaGrNeAPahXdj815gacBGdMR6f98JvcxIUCxSQFlZRG2ZBxUUGjCUxWKpdhA6okSs178HGT
u2TfoNwS2gO33XoHCfD9Yw0RlRuSyeijBoGjvcBcEp0voSCj78CSY97GBKp0+TiR8gq18frBriRQ
XsBW7g5aZRA20HuNVg8H6TLowq+rLDzzFU8e/Z03nGhHA1kPEHTAVwxM+zwGOA0xtAtSMoikKX3m
h7ySDhIn7kElZLYQ+mhFmsQfaVTeMHAR+O0UJ+qjcuEg2FELCMy752icriDL4zcYgmn+l8mgrcG4
DkWYpdizL3rgDxCXefJZNXNRRmuI9vQUwL+QNygaux6jtPVyCCgfXi66A2nxLMJNF4kUt3qIUcDm
XpkJRqBemg4WiImXGwrXK6j5j9HQNLlIVq+7AdqML43XyYR4MTuG+RMzHKDZ3uWY+fGbH/prauvn
ClNTr9UkJnhlICAa30uIu6YiOpPCnn7/X2OIufxUUVeSsOzxNTcA0B8hn/oxnexBRMlF342ZV9+U
uWOQJikHBeSlLnYQn0G0tZyye9Q/R+YVo8wFHZUWUvEmGjRmOCZ7XNae5xkYBY5+G94JU5W1hgo2
6sKUkJDokulSdY1fMLnAIzA3YtgSDMTotQeXgkQXsh3+9Fr2iafn522zL2sICn0Dp4PyX83mOhi0
1+OEuaijHvw6IUQHcXCB4K8DyU1GoZgLVK3fyp1YLUcQ6WHhFDjDBOwvKGSDVTuKL/ysO8EK3QI+
QWqGFhAe/Ri1W16PoV83HKOUjs/FLjuDwmqxk/E2rEeIoBDq+T3jl7Yt9DsgRSQwqCTmtljqBiKb
G/M07lyllIDtEKQJrKgZB+VIs9+NTHk9U9iJC+rnjVgldFuSFE5Zx/2rWeRV0qR+B68LPBoohvdB
D48hKGgO5mAiXfPVQEDOa6f8AjwCmeHYGFhvIlGApua6idczx+5pQ/zm2HVRR6qBtGA7W4aZ0PRj
zfltCvZNv1U7l2hokmQD5SkvarBb5nWVfS8T3NR+xp3QbDHMFqYj1g3xsatkSu6W2DMuXdjRWIZG
xAJTm/EI5emh7Q81VCH9zvDECUzaDdPcL9DTMfueviENZCGp7Tyd4kSm2KMNqIwWxrV+npfw4y4X
v4woceJyGcDuAfFWHChr8zTw8FBB+svvUzph2TR8gV4p9gk4JpujXSgkxDu/ih6Ysl7GPBjTedQb
jG5hhHiH8Kr4ECk++n1MF3PEwNxe8TLBJqzIfSrJxQ5yCi+nuKCjFZcDY8POC2iV7VdQj6EAptaR
3ynr4o7wMQn03bHwrVyeUdj/qEf+wW/hTmDWC7MnIlSYXsHEkijIeY3nGCBeOaw4e/kx07TTG5Qj
eNEofQPmoJsOmht+y3bicoUEaguZDMyvgzSoAL8UZLOhxuBn3InLSmzdvCj4ROzBTZMsJteUeD1r
f6GYrQkDEn3Gwkm6iyNBwd0qEOT6LdwJzQQyAXRvNlbYbT7wRN6zXr3zM+0E5jQz3lfNwopgVbfl
HhRQG370Mu3CjupAlHwHhLkYEJ2XpwOlCq0f9A0kPi/34FR1namhl1iwdXwuZ3IJRvoHv3U7FybX
s7U0XlmB6RxwWQeHbdHKbwsyJyyTmURiXeATCE7Sh74lz9Cp13/4LdyJy3I16Yl3iRUjxJEgbduR
fNST3wZnTmSmIbgsIWGFjTKkd73NnlZPIgIGBtAXCSHB/J3q+4UX0I65bNvmXZOeI0585ahySYSD
JiEBQNYnpgANqTQGDlNMm6r62s/jTmBWVT1P0PlAYNLpgkHCtQD1md98IhiBX7oFwnOJURZrp8Fz
NEGQJwtmv8YjcwFHIfDzzQQBtcKW9PMGYsdigUykX4Lv8kmzdCJrdtoqM/iznpqG8UtCILTh5XPq
hmcEP7MABA1huN3HtLvb/fonjDrBGW6AYyCIeBGM8zWU79+Uk/bL21zMkRmIMnE784J20d0SVVAb
pJ7+cAKToMnWpKfaCTh41JsoNs3FuA1+7xLqhKbaoikye82LLqpuyrl9ErbzdImTyvaVbEIodCK/
Z8HbWICGGbJ4xu/GdPFG4WnusZRIUZJmby4zU11Z0ON5etwJzEUlEFLV8LjkGwS+1NZ8sU2QffXa
3y7kqFYjjnEKzhet6+TAYtO/Q+ut9PugLuhIq3CrKwKvh61lFyXKfW9nodgXv7U7sQl5C7rOgDGA
MSCODiYVOgfXsN+x4uKOSrvVm5lhXKjy65aEc96vu99+cWmjdYQ2VVPhyQYtyA2SokJiqpCde7Wd
LuDfvO5dwNFGgwRtFByIPVSW7vamrTDr28cxhN35ov0yudgJVYiCDvgdMHAqyvq+Hkboghqvzhtz
QUe8FT0ui9MpMLIQRPTVcli53f1y/hN12c/1oCiC1sWusSW7GumhAJ0oBIJ2euG3JZ1g1RLGp5Aj
6R/ZdTPxp00mn7xMu6gj0VeQGWBwS7xwet+Sdr1fkrOsO6fz+zebxsUdtZiygs41tiQY+T8tcoc4
qvGr17qwozbokLRIsIRN46wgKhkhWwQ9uV+O6+KOkk1DbyGGWzA7ux3KSUAcne+ePndy3FF1C0SX
8TnncmZHHW1AwKZ77Xc6/sXq/BMWIRhllDQByit1y26Rx0Bg0g9GBsrfl7u8g5LVGndYODtVVcJa
GDT2Q7+uJHO5iNatGg2kp1nBOXRVKBSSMWpYen5QJ0Bpt5dCVkhEs4pWR4hffO6UZx/ur872Tx5v
Nw4p2A1v8tIuNyGo2Up7bm7xlQBywUd1wOb/bJWsv9iW+AdZlkevyHehR92WVUEZYdUCWtcXSd18
lSm09PyMO5foUMV6YV2MnTLtV1kD/GhI1Y+/t/3KTRQ6KS7YkPseiGZQKEEL71nvsrzF7dRcKBBy
+12lLiHRFuG5n0r4xlDMzkcima6zcRr9skYXiJRmG28kVFALMZf3AqxvG0/98gsXiFQPIoqDHaah
0IKxt/RL2y9+tVWXkihMgIJrEviEGXK3oNCXlFAj+ftP+to2d6KTUA0RywRdicBYcb1ue3rBhPSj
P2Ghc33WIOKowQ/KCqj9PUPITOUZMOV+O93FIsmK9QyTO2ioQBvzSkGK+oC3jPHbKi4YKWtL2ken
oyVrYmg6riMmGKPB07gTpCutU9VMMF6nENWe4ptUnEOWvRKjLi+RbuaqAjMr+IFFfFIjopH5uskA
jMQxtD08D3WXoshu5VBGBj8FcrLt7SiD5QBlQT9+GOi7vLztlGrHoY2wKbfYQnl34ZBxitiZTPc1
BzlXqQJSnfQjDsg1WOSjrb9Cx/QIMTt6xv4rEfULVVGiUZYvT4uv5veQW70iod9kBoYBXvqF0jLo
q+VUW9TRmKshuoK2ovEMJydWR6hX2imsWDFpeZep/U0dpw8+hwx14UPAePd6g4hk0Ugoa5sBMpuo
A3qVFqmLIBoUkI5WopZbAq9W9JJcy2D3A1Vhzuilx9twmCaocuM5HUzXgw4feZf5TXqCJ/mlbRLR
JVCgDS9k1txzWr1J/HjmIF3/0vLemZ1M5HSop/RxZv1dKhPhtU1Afv/SdgRpMUMpysRbrZO8nYeP
m539kn/q4oe2YBwxqQ+XQITjfT3VV5nSfkVL6sKGGA30YAMs3ECNoxz794ESnvvbicswpGDmWHEa
JjI6QWN3qO7NfnQo9MTa/fMDN6alrBZQqRdpCs4pTgLoC5jd72u6iKGwhqh6KbFTxrJ+WPr5ra7D
D15B7yKG8HKmio2IS4ARHi1kyIsWE0LHvzf++0Mc/PEvnSJEDzgCACsoEkcfywgylll92Y+71/1M
Uyc0Ac6ulxESOgWvJwvKBTlBvWAVXqkiKJVeLh6iwIsuJ3zRqdvocakyALbqqPcqt6AS/NJ6wIkU
5OQa6Ig9sji+4sSvYUFT5+oMpFkHUSKEhICUQ1uzd9WSpZ5bMXq57qxCAt2seD1DefW6ld3zXvuB
1yCf8NJ0sAGyLCB3UMx9piHCuOrDlix+we+ihiSF7jF0u3FFrMFxmNSNlbHfp3QhQxwKsLGGCgk0
aXeZx6aFxDez3/8+hH6fp0CV8aVTurZMIDCKdUeZuKuGPySN3/tZdoMT8k17e3rDpc10TBQ7ydis
foB46lIVkTQOThqptNBhcNfL543qJ79lO2GJM5ZwaL7Acsa/tGPyfd2TL36mnZhcwo5CFBqmMZuW
5bGYlmLxZCijLkdRl8ZzXCl6ysWTR3ShLkwz+rH2UxcxNC8Lr5WJcBAukgDbI6IcAHwvAAtNnLCs
s2XZ+AyvVIwcqJzeypn7HeAuYmiKmrGKbEiLne/AZk/jg4GmntfHdAFDpK7HOI3h72aCJqPWcW5j
1Xu9x6kLGaLpLOTUnG4eMYwPrYi7p9ROpa95JzSDBTLkpYZf2j4+NCK66zO/QjwUO16eJ+NSzX0I
7APOE6vCPICiwU26Ajbodz+4uCGTBWCCo4QWdl/vqamPWZ36nbMuXVE40l2k8YiW3ByoXO311zq2
z367xbkzd5ahnwrNnaKP6vuFcHKThop7bkXnzlyGkGRkw8JnntxPQfoe3OOF37qd4ISAXETGGcDm
ZRILOel3zldtsrXnpo9euX64k9YybivGS0C/ErM8d1FfowPde+4VFzy0c0Cn+xpoxK1MiyGG4tTq
x9pGXegQeF8DSQf0hvWwRNeQ0yKHkPb2TPif7ppf2zYQBX0ZRFPAxbTqETjBqKaHrNXxdwi2qybP
prr2+7IuiqieR/A5QRIEJABrmg/JmkOaUZ35BV75rC59EantjrcmUBCkG+idCkBJjIETv2lPCGO+
dI9KLWhGZrgH5bMbK+Iv2dBLz5U7gQqFvbZpDDqgAxvTAxHp1diq5egVTS6SiKD/2Wcdkltr+HGp
y/ZABV/8TkaXw4hBTSOtyWnCQUBDN29Ng3mkuVr9TkcXSdQbs/RDNEDxYW4uSNW/33e/UR5ot778
nhAzC1aQ6aCVWKYir5pe5aX1o1elLpBI9F0V4tAFICez0yGFgPvRpI3nF/0FSLSRbVkT6GDwpDpk
Y/aWcL+GOf0FSTSgPCxEiHIZ76ocG/PbOvltFRdJ1A+rENUKeEjfZkO+d60ouirwa4BSl73IVnzI
tjTByULXOo9JcxNALtZz6U58yk4ktgoJLyR4pu+prOZi5NXoF/3UuUnDyMwx20JYj6YxJ81yr4bx
0Sv4XTjRLrdWg0iZAyVnt+tkn9K82ZpzCtevnLguf9HA6hhSmqcUffwatdkfXeonPUJdLNGwSV4N
wwmVbMvPHa8NSme1HxcVdaFEeHv2w6461MyqHUDZpLHjLRSwsw9ePnelzDId9GJEfwjjgQCzkIm9
AXWH9tuKLpZIc8i7yXI4tRDiS/CVFvPZCcpXvqYLJSp1Kjt0zfAInVl5t/fTlzQuhd+ryEUSTUgu
RDgjF43nISiImn8YNe2Xfh534nNYTDWVo0CRZc6aAurRkFeeMj86GuqCiMSwiTFLYV325ihaavO/
9HX9lu7kutFUK4v/UHrawylvw/hTXC9eaBlIh7+84pSaRcZnPOj0RG7EEH1OK+HncRdBFEIRKGOn
OmJYlu9OpjlbL7w84sKHsiqTZBpwkk9bdkx1e1fRczqtr+xwFz7UxZIHbE3xNC+X6bAhFco6Mvgd
4y56SJl+HvYBczZStO9KOdyt595xr2TmLmVRVZmM7+2OzLyJSQF1OvZlNhBnzvd6zZ78vH5y2U9w
FqtKEgR4YhWAPFyVJhZ5gzqon20nPAOy9lr0Nb5oLaaHTuzhJeBQ8vj31k9Fw9+8W1wEkewHFpcS
j/Ou3NpbqcfyiY0LAJYYtAi6POui5LZLaPhj0zz2LE65rEYTFNnbYanwtDb97X6qwZSgZjtzxp9S
0N/9Rk7cjjyGRFuDaxXDw+SpH1kPBlyAPEQeLTSZj8O6sSCX427UoSwTCr7DODB+G8EFHynbZ6ZJ
gxhkwVVygMbq8zCx+My3Ou2m3/xmLvyINBgpXnp8Kx3xj2qcIMYdln7Mz9D4fbmF43nsaFaVcbGZ
VeR7QqNjl82JX3i7ACQ01oPGWmxi1pK3VO/RG24H6teWcaFHIGfeymzC0gc7Xi0aeM8y9Lt4XdzR
tkkqg7A9dXxQYMJ2XR+AF+7OECK8Enwu9IhDhTfTrYFmPAYbZNGkYfqBCIWW7zI1UOTElUmGi0R2
Fn2PuU9Hv6vNxSURozZIRaKEk82UQSuEBtltGUpDPDeqcy0T9COh44Eo4O2ic6nDNQ9C4XceutCk
PTMTSUpoT8e6j54WOrdvm2VsW7+d6oKT4oZUImiwmRJeH0yV7rnRoWerzMUmRXqK1qqCY7p1bY+2
jq91VXtWE1yiJM6DrEstjIdZO1yQoP887dYPN0RddBLeWMG4BKeDrU7Ly04+m1hJv3TIxSQtgJXo
2uI6KDPzoETfvw0FCb0weCgzvzzXzOlwb6oOKqZkQe7J0z9Pczh/f3m+klq4pEabCm0nSAZ8Xz3M
X6BD1JIcifkQHyfd2fd//0NeOfVdWJIRuhYkgHdEsD0jgZ7yUIZ+D1wXl0QMxojsgmOZ8FEc+gbA
ZNkx393u3MSc9JnaDA5PzuIqV6C9vBijvj3j/N/7JXaxSVvcN3yCghUyl/VLVIpbkKSfOb/C8K9U
5Ne7NnbBSVWW7qRaUIjGZEha3laGmylv0jYK8nmaqyRvxp4/NtUs6kPIFVNvpIo3pS+jZZqXPdd2
B7Eq4CqtDfFnG7D2LQ3rq2ZO7A/byCTLgWkVx6rK5qtFTZG9qFkgpqO2EhhRC93xGdzXMzi82BpI
MJ/MTZKXXPfPam95WmRrs/XHdl9KcYhmWX5hi9Xy2AixftiIFtUdQGHJnJfpUA8Ha5f5cbXLnvyI
RF/WoPVpxXgtVb++tdBawxxDLVJ+C4qhvbrdGZ/SGxHIuoK26D7KZ/SEkvXGrq1Sfb6GbCr3PB1H
vUGdmkClLdmmHlx+UOVJtwvoHe8CqEUVAtYVd+X0BtqZorlUK8oSH42NbHYJyfIuOoxmLKsPENcb
3vUK6fjbPWVdl4uYy+Y6I7Ql97Idw/iQadQYbwNV9+s7Ng5yi/MaZCUM2ypUGUpVHSQ0+0Mnuni5
ncdsa/5c8bH1VWUFn0OM9vCxeQhiSJ/c1tE+gwsnnEmiHmY6VxrNtBDg2Tya1yV8GGcizRXyrCrN
+02lBjIsnd0vIPkJJeQjG8vOFLSuFPtzksE6JPnYzlFnj4YkJk1BQy3MChr6uRfZ11UPZfgD9Pfj
8BQnwKPc6o6t8m1AkyC7Gdcg69/O6b7gA6QLdNZzSOkukh0wRG330yLRXOkPCbDm9dPSzky9rVqW
tvRAB+gg6byfQjXdguCdp88iGtEOmI3Yy/pNS+BlIPeb6iKt91LpnAN781jNLFzfTn2Pp2Ei66U9
rP0qzbdMreU4F9MgQbgej4O5Af40nWLkPCzlBEOo2/Jeli2qvaDO6cKnrqzj6KhVlR5Ho0l7DPY+
xFdnlEA6TVJVH8i+tjuK5v10PyTRcF8tDQVPXdVnn0qa6uoaQmYj8m9TVuOOXyhoO2TkA1UHnvYn
5+hLBS+ExzhcR3OcBGs+kl0pcxlnfXCNOtEYoHhW96Swo6bvwqEPr6Z0iYeD7FUb5aHt5+RCxZVI
84xC4zdPhw7ChRllpcqXpUPFsAPn/qe+kavN0yqtwrwP0EUQhoyXKZQLLkCMlXzCQC46aXrc1UHW
U9MdabmONg/TXl+Oeo3/WEduWW6Y1gLw0SZdjxCgreZLzWj8jdpk/LCv9Rfop5FHyIiIFnK97V4e
WUIr9UYNGvXzZdyrnCwse4otM0eZ8XW7MCCiqO+3KgsuAlDuyysAv8ynYQir62au68+RCLEyIUDE
duhWvsZXU1Y26lEH0FY61CHYTo571w9ZHuo+Gx8Gm4qHTmGCOR/XMny3lSKtj6YlJD3yLm0hqdWr
K5Xt+qHUAdJoy4JyOU7SPHZm4G9sAumj4xYn63gR9NLqi2kM7Vogr2EiBwnC/H2sZEzuSC1UnQMb
MLQ3VT+ju6EwurNeyVaow1gGnXwT76U0Rahia+6A17yS6Tp+D/dKqcu+ao8mWKoKZ80QXwkVTs+y
pvjrqCUP06FFBf+hxpx0muNVHL/jJuu6awjjMHRpq9awi5hu6XsxhGK+oUZjSKNWehUX87w3wa3q
2tm8gRDIdiM76NjmqQZfzmGp4mh9F8Ut2NviYe8u+tFuGyR5id0/aJlulwmq17cNrVt5DGOMfjKK
5+ZttvOOHDZuFebYlDC3HV+5/DGunUwuKjYnW56JdIzyQMlmexiyGlXqKt57/J9ilhS9GZGGkCpn
pTjaXkISVGxZsz8qVq/xEfyumHki87g/orGWBOD+z7T4NGcTmJchVbbEx0bW610J3CVaj+m0dcVq
o9ge0gYkPbmYuZgvm+7/OPuy5cZxbNtf6ah39sFAEEDEqX4gKVm2PNvptPOFkYNNcB5AkAS//ixX
1723U91987SjqqLCYYuSSAwba6+hRuhoLPhcxxwa3CPlhu/nphyftEfI3OJHNR6GClzLi9F7P94u
Tdtn6AaAfhnd9Z0v3RX2o0xc2Un7T173tNgHGySxZ6UKoIZPqoEjrwrpIdFbLiMLZa8mPINQq6j0
Re1gm3bewja1quIyH3ifugn+RFfTXOgCeT2UlEeMqOHKqKKA4HhpcvTFkKGy84Ohy137Hl91w0XZ
8cRVPf0SSniCAWhpcjiWvztafFK9HEx95LmSIoXBH8kK+CFMNC1CRXZTl7+VoAM/AUrdUsgEMNCN
1kMSSLiMoXAL5V2NbsLnyHbzd73V6xDT0kmdZDoT533Be1i6L+tVaIm7L0qwD5NuhFlbX5X8aOd5
buNw6ZojztJ5MkHglNC+JuehbfVx7baJpIuKEDGn8EflS29N/yWEsvK26nqzlnGY9VGXhh3G/T2o
OzY8jHwjbbxKS8y+rCtdJuVSzyIdmIteaKYjYJ7BtG4JZnUYxB1zA33CpHJZuuoqGC7zejMwNyu3
bl/ZrAjPQIAp+xhDzx7r0MJgm2y0PDccya5JoBziyWGKJg+dKbcpgUnAaA6q0vIK8V6Di7siqNcz
YcoivODFTHuXjOvopyUeibf8pq+MDJOlRZJMqqs6v6sHxJSnvSXFY85GW8ckW/iU2LKe4tYhpyke
o6haroNSS5cUVlfnXVs3zXGVcqvPJlkF9p4xurkERAk0YniOMiRXvuB7pfqgOxRlKXEmd2ETw4Hl
R0Pntt2PQpQ21SKnF9XalcWZQrDIsOsWUqR1pGzCwxklla1E93lG7OwcTxb7QOxp/VKrUR8LaHVj
uHzeltWAhNGClwyrPcQNVWpWquyeoeqIV0zGLOaeYqOeiSqv19o0cUGqhSCkeT5MVc72cqEy5h3l
Md6pS0ed3ayuePY98lz5KvhhLWaF83EfoRvJJ+xlLizhjRqsYAzfTcQ14iJzRuTJvPbWXU3bmM1J
ZHMk3fSDCaI97wcI/3KIr5iLUcjkyzklrRySemrKKl7Ztlb7XkXTcM1n41wyTQ3PD91Wwe11LbSR
F5NETRIPQz+7N89qoeNwq5G5Nte2XlKbLapOhyFnJCko6gcYY69k/KxMFth0oCpzaZcjQREfaLWP
QDD6ItngCnw5wu9tPnCRzT8Wp+Ac0oUZKZKlwmg6RnLQ18DKtuwsECiwzurOCv+ox7EWGMtsIUmb
T765HczMn3vRM8wRH3SoUnQWDImCuWaDjiXritRamG+d8QD68D3PdEjPEdJX65Qrkuf3OVQp5LrR
YpMxSoL80LQ0YLgDDZuuFSNZk5plyXTS15p+djJYK6AiRVS1h8Ah/jBuC9SuiRZFw69r9I5NUhUW
ioh5tdXNzCY0qEwIeX0cbSBRHYQ2VX0cjKKPQE1nmWDdbM8ko+qmXD2Z0jLqC3u/0XG5x+cm37jK
YFfXQY5enJMNVvIx7DfV/H2bvWI7xCwDQVmbafFpKQsrnyD7jMZDhKdfyWSUVOffXDMhsnIr0D+L
87XVj0J1awm7WhORXYC00iLxwUTafd7CNzR14+T8Ee4/bkzCvGVDWjt4jCG3SpHLIm/XGRWwrdtj
Aweiz/CwUCQOUIr7GD4IEsun7NevmrUrNWj/L0t7sDMW6IOtp7bb2bGCbgmfddYI/i6FAW0NW+/O
8SGob7COV+tD56D+OG7eBEXMVl815+sKz9B0lAjTSTPky6uUTiwMk41GQ3goFqaw3szMwEt5mvx0
oFsE28mlRFn1hGfOxRERz8342rfYQs9EFG7D14pB+JHwiObrrRfG0zs+B87sYOCSqbQtSbOPQHB8
7hidrg3H3p8yOjiBE0MzgZnOIfdM63DItlS3nXOH3q4lT1VYtsG5NuBB3aEY5S5BAmIxflLN1vdX
FXy4UHHN7YpDqZnGPcGVr9tsQ5HZNIbXn0omGndZtkLq5wAh9N3zzBoS3dB1WtTBU8UfZy54j3FW
9zfdPIriMCJ4RaQorWmVDDBib3erg5lzAlo60a+cg/XVxQXdFhCyvAsuAxll00XYA5BOtnqoe8yY
vtvioRQa3EoJMpS8wKjXuP+wVgluCpJlwS0Ce1AOlFmAGRQPfWmiGkIXPKc998QvALVhSxXTaHIE
TPJwfAynOsKgg6J37V76zpXLdw17wOz7VGV0+6FnjFz7xhgmKnkP0atHHFO1irLE1Yy42Mtu5Ts7
vGd3FYVejq6yY5nWK3avuBpzHHDzYiq+hk0UPWeKarOHQdukBHK8JWYA8Psl37sGe6ZPeYD/Z3Bn
r9yyHrNwGTp/SxE9aHyiZ17NfYq1wLR4qE7BrKLEwalLWWlxgpmMZzBMQ3dI72DAaquUF5W3CQzq
GYnBkch7rAor/BtmHLif5gpyYMCDEI01MkXZSODCHckMNM1YzbUPnykruUSl0dEgCU1d5DczXXj+
imV2aNNFYyztjRukOldi7mGDL/Q66hdtRmbvnQFKcN92sq8TK6I2x0kjd0h4rTkWP4l1NNsJSvNC
g3oz8e0KjzUqjhtiNB5YGxXlGZ35PNwEllOWzlhhyouuG5YHJFMiSrNvnQnv+qKaUZ0CLyCvTvCQ
7iSB6OsAusm8JSNK7vnBekvmWGxNU194u2TzmbGUowGxsTdwLhYSL12+fiWgdz8olzsQ9YPejvCc
dLxN686F/VEuS/Hatj6zfWwZXJ9QwncVRiFF9ly1X2oiS3xLFc+57a+bXnUHTEL3bEidqZjPTh1Y
tKm3kkgcWSNSS5F4wNh2x6tC1lcTnkpfxtXggB/Gfmq6Ot7KheNJuE3cIpYYciS/hWtM8HjTxU7h
nDIxsNtIT6w9cjRSOGofbG9xXrdiBLWudgymsBabHiIJNd+zAW6XO90zXn1fad66HRwfbYjcOUM1
5hYKbDAKMTJjI/MBG6+oxQ3TyB27FQgc6RIOgLBNNhyU67TYJmuO21oIi/WtNjwGjRXy3QJn0Omc
w1r7yjuXlzFCihZ1aUM/4gwVdLywMeI+o8+ituoHXwMyvRBq7XpjJDRSe8BtsPtkncjwFdZWIKIJ
vCGTREgIv8MlBnE5q0BNWIcodbjl8PeC02szlNWBREuDJGunuogncBWgT5QAfYpXmAA8VFQCmUHW
RoaT5hp16hz7DYReIWgs58A8u+iscRXXwHQgjk9IMIwFmrhY5mDBMa84BkQ9CdMh68Awck0+ZMeR
thsioqnMWIIjnrpfzKBlTPSi2qRXtniOYFd1PnXZyJKcNepT5hR4rEOvzeOQD9HnyslKJJRUxVcI
c7YHBf9+gCaewBvO92c4/YQ6ng3XtwDXAogX+3mKkmCp2nO8k7/lngc7rK7VXZWXE0PFtC5N4jJl
z0S+TuS8KT0IrhDU0CzpK4E4iXJGuM5+Qy2Q7+F13OfY7BwSjZYM6+ZFMC6decjfeZlf+qpHrcMA
lIdvUE3m5qEB+xkIOsVWBeBG4fxQZEDcris91ZfWC7IrXQCXlQL3ZNiNY1mpe3iWkiWRAcPSm2Hr
al2K7qbI0tGhwh8wygIKTC2ox1isgJOSbTUNPIEBk8QCoe2V7q6ZkP7Twip3yGtF/HHKu3b8bleS
Ycdopim/CLxtIFIjquB6jksoHm5Xwnmd6GpohhjahSC45YM3VxM3iiT51MvzTa1Bdm7bFfbMXZXl
xacmR7bZLZA8py5LyZROXJHnd0QypPoUfHOPSGWvBkTBZZ2/WnGyPufDMhx9xkKX4AAFExiRYTed
cC6rbltwA7/Rpq6LtJIoT+JOFPqBI/vxAp3KHi5Dbh5Ras7F+gSwpkUZHUCHiPNN2U3HYJQR+mbj
4j8bx8pLszVtF9c6K6/7uWveairl0AKMoFgyMl9vzbGZceo7zqPSZew26tbEVysO+6KtA3j3CDyz
M1XWszUxXE6K7EGKvFfHoAyKi7qv6iUZw2oNLljmXI+7KadXRLxVeSzcZGRMt9APZyE8gF6cWtc5
QTGX3RRsYZdhpu+cM+D2wY9MrSnWzu3K8qJnlzV6kK/QOcs7BX34i1c4YVy0htbZYaQ1EWckjLw7
QwjHOMXTsBT3Auqxu3DKzBCPmfQvUJXJZ9Yu7UU18XZH2nnvDQAX0X5fOHF1HFq7PBNAnjHICyjZ
0EzF8tmR6xyHzBsOIBx5TBYd3N2MGurJ0G09H7CB3kHiYIPzJlqBldZRttxBvrldzFaKIvaZri/y
/ux7vy3x5JGetYZkSeXZpKH8T6J3SNjQMn9gdW6eqcLgKlTRgloSCneGZD+opkawy/pkaio8ihIh
Mdc+r9l1lG/+awa071MjMnvjez3Rg27pkyY+9sv4JvL5catrCoR5yvOLUmxVD+xPmKMYjDnHgwni
3kYRZny9ND6d7Lg0MW6/+JQF2zqnESroMXFBXYDKAaDtjW+oezEbOMBo5Ozpe42T802hnboJeNlY
bD0+tzHFsMU8tb6+K8myzvut52G1M4UHADuTcHhByAZh2L45B0zfBHdUB9M55WRC8ka2tN9DsflX
5eeeAIn0YsC+0Ki3FkZVP0Ixl3hpNMxVkmHxzQB+AKMHJGnYA8uBVEMBtbiXgbUNi5eWQ2tej+OU
pZ2W5RizXGQrKkS/Xrp1LcpEAKh/BEmBrzBKCdocJ1O7fAFO2Lf7ORrUKyYWO0TRdt0GvLnWJa2u
+DbOVRz13N0Mkc6vsGbLb1WDqOhfNMX/XV/nhIgA293J9qIAa1nO7BzSQp9w9Gc+1N7lp9rtmgDf
YFWLhj6GeDCj5qpZ8PKRTh0/VW/nRV8Mc4l+FzCVQzljOaJs+ViSB/8n+XaGKDQFS+/dvNIEgaDX
XR5+SIzCT8XbkkIH2fH3z70RCBYKoBZbZj9mm8dP5dtTaDvZ1eBb1xtfYgW2KPXZh5q7/DTxodsI
Fq0S+u1gso+I2LrpJE6TH3uaJ93LZmsjoBTNu2ShCuBPqnZF5n5Fov2DQPIv+oun+u2tmKaymEMo
chuAJAeXk0XGgTZBeNYAdLltAUr4uNPo6ifKFPJTAFeTOaUC7tzx0FTGpQ7GDO+vrxu2X/qMfcxX
m5/qv4c5LDqL8ODdur6vVD0SxIvNBR8SJfBTATjlnTcZqrYdTDepOhQR2S6YxfD7EAGSnyrAQVsv
dYeG5m5ZonuSXTJdPn9oQJyqv70vgeyZDfSr0MZbHt0GEfvYmncq/UY/E8qPFqtSnmff+qV5oaP6
FcPv36ynp9pv18o64wbXFnn22aotKeXHovi4Yj9zKwpb1KJcMUVM0H4RDVqn+fwhiSk/VX5z7OQc
FgFwNmsR6SCWiKPv/vqxB3kys/k0GA0QAurshr1u6Onpga4fWzVOld/oVkIZM7zrNGXwDWFxU0rz
OvwQG42fKr9xkF4bLqDUhA1OmZbAa57QtR0+tg3Ik42Xhx54tX0fhI5mlxTIWM+3j148+nmoICPT
LU3VgZXp7HXky4T19kM+Mvw0MQKmkejzRFBRhdP6BCQbSerm84dGymlehJrQmg0oFFTZ6PltUZkw
XrbcfWxBOdV/oxMf6c0YyO0DdA6XITiXpfmYFROXJ3NTLITAwKuHgxdHKwCtMuwXgHE+dl9OCH5z
vmZyg48XOHj6aR7QAgUe/MFrn8zOZoVFPxor2NNHdqil29Ut/djecyoAn6NtyKTCx0brYL+05Rdd
dV8/dEdO5d8jfDQj8e6wJ7nbkoVX/lBYu/2CkPRv1vDTxAjlwWXJM/g8lk5bBIePKUU6xS92zPf5
/S9KkVP9twBsCO9eiGLqxeGUkvMMgaojWcH04T1oCEBRy6o/NBFd/8zS+q+fQort3/4bP3/vekBU
CGk6+fFvj12Df//7/TX/929+fsXfzl6766/Nqz39o59eg+v++b7p1+nrTz8gMBh02TtwD/z9q0Ua
4h/Xz1+797/83/7yL69/XOXR96+///a9c+30frW86Nrf/vzV+Y/ff6PvBc1//eP1//zl+xf4/bfb
19H905+/frXT778FkfprJKhWmPYKAmLy7oi7vP7xK0X/ypkCxy0SaEcBrwUDsQXD2+Bl5K8IdUSL
R2spNQ85XPl++4vtACjgl1T9lQtCgLRoLCaagZD+fz7b7d+f/d8fB+7Fnz//pXXNbYdjtv39t5+H
X8RDQeBXFFKlJS4qTy08jMjyIB/LfDeQzcQ9DELOIlr9qpj/mQ3957toxjTnKmT0VGcCPg3rgJnk
76Se+6BUZ70uvppVXoFTpEFwm28D/itjzJ/H/t/fUwr8EwF1k+RUi9ci8gEw7jsynMGXkARZcJ8r
l10Ku31d55lfreiu/uIIisfyD/Pt7++pOMfT5pRC//h+t/9BNLKgPew7OwcpyDqf0dWYLtD4Qpqn
4L/KgPpXd1TxKCIhw2le/XEI+Yd3ooDNZK6mIPWrXZ66lgQpz0l9veQzjX0Lmg8ny7QH9aT+BSX/
n74j3o+FgkkWcaL0qeBObyUXVciG3Qx6G0m7cKIPTYfQg7SC+ZP7xR39p/GJuSOAlVDBI04xfn6+
o8IOY25pOO6kRBmAFuu8b6g0/1H1hef2/i74TxJFUW2cfqfJS1/XZTRiHV4zOLTVJg0M+88sfSMu
hGQylJhpgmFSnwp+edtzGxbZuEND1d/qmQUgHUS/0syfPp/3d1GYayoKGe76qUdZT9EYbusce8q0
8bhr6PLQ8Sy66Af6n1nP//GFJN4G8cgikjw6VaZVXEwClDG7816jl57zLl6aWf5HVcMf76IY2sR4
wHhG6vS0A8IWYMmiBxIG3kUaEDeB2bT9ivB9OtBw2xTThBHKGRC/U+5xPdquYv1goSNVEQKPQQVo
0DbZ/cPW8L9YbrEwYK2HfFdjYafqVDTjRRkOzVgijnzQAJSyfqVn2RQMv/JIf6+9/9/GHwEvj3DK
f18cGAFp6dQrEQ9hnJ0eCHp/FtnTZLUHFpDqJQ8VCFSgFrW3//8vRt/rw5/eUWMUSJCuCMYs1oWT
+tE0XQuHInCywKIAJD9wkjoaVPuIkfICjaKvedjos20ydOeNsEcW1sUlalj/i5KHomdx8lEkkjWR
i4uPAWZqyE4PbDaU2yznZoYJEwvB1AD3awQwuMn2vC8b8DlT0WOpSUMQvoCzQMzaPGV9nau7KXO5
PwvqJX/1JLT1BUOitr0a1mXZngXDWnfbYS9tLrQNDBx0ORz0t9gtiyzA42LjPWgmZZGyMVpyxEmE
23ioy6W/tRRZQfsWbiKXpJsBLa/crCCwsr56RIc2bA4mspKdodPoCkCBBRicM1DNaVdOYEmlpDfG
7gbQ6mhql8X/sGChb++g/hY+53SwoA2bqCmOJB/C6n5Bqoo/2ipfj66EGWJM5IT+bA5K4Zga32/+
mlYbMLAjGp+TugS5oBLgrQfusiu6LUBHBT0OdBJJ90kpjTzKgiBuVLcic7syLItj2Xr086u8qh57
3bAa1C9ir1rheH+HCIAqjFvVNBKt2veJG6GhWyb1nI0k2Rzt7F7UxlZxBzoTiyfEgbMdX5z8bEEe
7lOGFrTaQYCO5kVHYX0ai9CK2wpBZV0ixyA8htjv0EPeXFWmREzhvgusycEt4sykjR5yOLSho+bQ
Vw06kbYUhKkds6u8J41sp9iu71ch1arGXYBv/xZsozYpCdGfj2eb2e8I+oZismgM+sOCrPkXQ9Eh
ULznXwKzSNClSj8j9SGsagcZwEKWM1KBnR4XJV3WO+QFLi8279e3LWyxP7swf3ZDOH4tCOmytCmW
jCdZlzub2GyNnsPSK1AzQHkxCbAoeRmNWkPeGKjghmjZfwfLgb8zwCXZ9lM0+jrperCtdmAC2ot8
NDlofuiNwbOjw+COZQVzAO67QiQzE10c5JJcj0M0PtlWcHGGnIN8hmKy6MFyLTN9NvcGeAxhfTak
GfYLEffrXFTpPJnmLKhK+WUCGP4cND76vPB+rZtbNUel6u40yex25TQFlWY3SdaeFVmx0KQwTKPV
GbEw5dA7FDAqzP0St3rVT2Cv9suuCSxkFcWysvKogmmuz9De29p9NYLfGheTQiuPoUNLU6C0rUqW
XMibsMpCjh5IWIA16z3bLnOTl/RqHmk1ZS/IDB1v8hzWa3g2efRjY3X/2E+rQIj9Nq0kVnpZoRUN
h/kLTKxEsIOWTd75rtxKSDtkgX7ZvLQPZumGOjZojd90HUTpcQ82ax4zk7clNJpmfkT3EoGqoyr1
Y2WWWpyv3FXXZmzCGdpX5Jfu67od0F2Bvvol2OYhi+m0UnLUAaihSTBGjO+yYCqjxG1w/0tNa8QV
iBT0VRY9mFIulNnFEjGGlq2R3u8FHZFhtuiuRsO7GkEYvBpKgFMgBW9ui2lG5bJnncrSoGDgkEQg
TdVgUwfGJqQQ/AjupUHYsZJ62AGXRhBVGSiQ3BsCkm7i2mB6W0CyBq0MS02JpqJA/9sIOV/O8wgS
MdO6w6BcgnEFs23Mf3itBrhx05GEVyDKm28dNjSIHCcFr3svVvHqwrl54mNowXVxLESrMzRfKkGK
J8j7+Uu9oWN8liEBlyY+b6Iy7U2+PtQarBqwmoL6nTvX0TPlS1QYpIBKeof850CAYiTDl3rh/tvi
h+5ewbqmTDnJ4GfcLXCUjHOziSIZwGGDx0LHskfCdcEuOzjQzAkEWDqLcYfJ9y60w7BzeYPJU2NW
LHGWCwHyU2GjNxzTapCSRvhgHrLQQ9jXiFwO52J2/DAjog3LRWOGz7UFzhNLuTToL/dh9zoWgNe3
CgYgYJNq+gKe4vbcjCCBJyXqjD6uAgY6vwPRDqy60GM2SiifzLnqZ3B6aQXW7ayH9etGFkuTGrFh
wEy9m+3RceLvVVupN90iKwYLMmqBpDbFFqT5XPffoIQQP4ISRNuYh0F0xyBYzpMlrKD2zrUOynjG
TrRjHEYrSH6cza2mbGzjbJUbrKyrrtTxMnPzzaETXCQge4NPBimJW3Zg9dJx16G//pBhzOdxBvnU
fFaMNYhUjneuOcLRrrqpZlaIs4mDVJJ4U7t6l5lxeKOm4HMqoJDYy0kWGUjxBQg7RCpxx0W/XNct
ab5PiOm7LaHZqGIJlo2PNz+OX5eWjEW8uDJ4hDW+f16R2DYlsD7H0G9Yz3/kSyH9eU08CNZl1vQz
FFsNopF82NMxgYKhdRDfTFgvq3wLx1hOprydazi0Jk3p6B3ZegNJTaSDYQ9gfFrAYCn7+26FPgN0
OiPCJGvX+k0Pm/ZxDXJ5mxgV+EsQzGe5Zzj63bFpruqYZRocSoNkHXGIQtN/VsXagXQz0maNh2Aq
nuquZVWiJYiXifHcv4V25CIFFaQbL8O2ydghAMsxj/tNcJ1GI1xw4ggy4uFo4Y15r2qDqe3HSF7Q
NYjAYje+vaFIk2/jxjf1neZgzycI++HR1QC8MIizjZRZsk50PjYOHWo8F5PdrdjioIID8+9qlJKG
MUxl7SesORWPsb3r63IhnCTgaEWvA2HLWd2P9jXim0Yj2telP8u7zD3MrgYR19SQblxJjXSnuEOg
sI5BLgu+jGGzPUOatfWJB5XpPuNFeBPCRQTht+uInQVhh+d+m7FPtRGFHA88pfGLjzxx6NqD9IAb
OoWfI9ax7wCGu4OrQwc6UcXYU+fBi0u2sQhuoGeILMxruHkNUcjfoAwg30JesSFucG3IHkBZQdJM
FpJv1Ib0ti+m4RUVHvSXeS6mTwECi9oYLnL2iuW9HXfghoAkOszT1sTDFvI7GDYGj0FDIUrSbOkh
SwOnPXGLmb9tjVqG1LEFk8xyX51nw6TKdJUTyr8K5NJ4mvRUoTKm7hwu0izDbptV9zhmblsclX34
ACZ+NEIutXUwrh5JhfIpCsB9gQOLaNO+nxu4N3A2LHG06PLcjobQuLBAOWK1lhivMlPqtoYKDUb9
MDZEQHyoq8eSCnzIiob1t4bRZorXzNJbswxbkFQbBxnPjMsWxghsLd7Jab4l6bZY+2kaGnU1hjUI
LkMwZPUuRPdjeHQb4gaSElIMdwhQNxQ7PCpIQ0J4QERpVlnGsYcGtUE527frDtqWBnw0A1+0OK9s
0aSis7C6DMPAwezaRf079aYzOYz1RsgV+hVktgTuRutTziX01WsMc8IGBG3oHGc0UKE5jDfeipcJ
+YQ309bBd18tJQoxDw40Sj9fBd8I6YcwDkD++uTGRt/VE6VNvA7QxKckYvOtbOCyDweRCmXc3Fbd
fvRuG2G+XdTlvjWr6fYEykkXI4m8D3DurChokXrurlSInBvw0On4fRgNJCQRG5p3rqMPsKMucmPY
3TV83xRq4x+DnAEfz30Y/kAwGRQkkHqBFdkplFE7Gy1SgmEazF0crpB+7cOJO5L6zYJ5yvOy9/tq
GOQ96jlHkmxoi09QoxZQPijLz8OuAf2D5aBdx+1Wtd9HO8O6CahAl5ZCjnUsos68QuHS3syIo3sm
fFw/4a41rwOIg6DgldkGzpU0/bfNmvE+11kWJZkxqIOLutVfug7QXWz9aEXceq6vcQYiU6KjrjXp
UoConSi/Sh+zcIUbUMYnQtOS2PbTPPvmkUigbyCjDvIpa1T9Y81YE8Wuy4dzPSsswhWfRH2eCx9h
2awXfI8Ca9MVcyM0h6Gp5AMUEQYyhGAASVdAA4fQ6SJrv8AodNnA+F2HPoHkJlKxpbX+VhMCrpmu
Z4azQ+nWT5hfBOqkoF3fTD2j9K30Zr9GvF5UwnGGwxJbzXWxh7lWeclH2WClrFZvYh+U/mvvFjWj
QVS6l21Q47M0MGyMt435H/lK+ikxraJXLcTtx4Az/yhAuIeCS1SsO05TUMpdO+fqB0IMmwsebpvF
bsTcFyf8e6JOlmeXga3qG7Ax+WOo++UGifEOIiNZDrcmn7DBcRZw1NU4jR5MKJo3EJRX8Jdn22Wx
GLv1s+k0eC9Fu4XQ7PDWuLifLf/uMBJwGimYIrEkLP9a5FVwEyB168cIiVQQT65FQQu1GB6YhQJ1
10wF+AntMi6PHjk00Ka+z8ymDMybwqH1YaWuNhfW586gFF9CHF2gTEPA+NQ1DJzPph3jNvDtXRmS
JttJiBXyZM1hi5A0S6fP2yFrv1XvPCisa9FA41J0voor4t91l8gznOOqzVqfmEC238X/sHcmy3Ej
2Zp+lbbeIw1wDA5sAcTAmSGSIsUNTKREzKNjfvr7Qcq6JbHUUmevus3aKistMykJAQ/A/Zx/OvmQ
G4FwOhSHmdPrc4DLgzrEVh1CMVlnma+5sfdkailG0qFa4VAJhpEl36fAORWljXe+TJIigizJ9YJJ
RqhizShyXydmJXZ+WxgIDTPkdud20+HkktFSP9nFlCwXWeNaus8pOYhdPnq4wLrR4EFwGLaW+Y3r
Gg/NWjinrM6WgvvAHBHWnal9auSkvnqtOVAM1vlww4kyN3s26vKGQX7Lp1V55YNEMFH6AlrsDaq3
a9D/VP2riWjz68BkXoRn1Vr1oRtrSNXwjLZvC0ua4G51ZM355XBkdsK6mwzamqCr6vgoStNIAlcu
47N0vORx0K0i8+MuBmvHq5YYKBd7R7Dr4CXdO4OS+DEyz7zsKwvswqHcNgJtadeFw8v0pvO+MXCC
u0ksOR5SmxrBqxyAi66vrQaHLmJPRmZhfPCRpWISFsUguxCueZZht6jxDrQzG/zW0Diep9mgiTPb
RuGJjZTNi8zDkB+RycTTXs44tT4yuTZW4YrDrwjiiVlTdBiu/CrpcBCbpvNXTSNXJShQxKZ+kRur
4pmP9YYrWwyRGNMSoWk7OhYauG7NnqNWl58tfJ8mMmV8ab4SDPYKMbF6ZhA35VjsajNpk2Cgg+Fj
yb4oQzNr46W5TD1lXjllEz1YGQI+87432sgRDzJmkkc4DaPX4SAaZjdx79cek8gJDCIxQy+r+mwn
+emjbFf9LMmTOObk6NqXNbdmI/SEruLLMVUciC75SHaQFml/1OupmUMsQXMSYA8C4Gy62prPraxx
0p3j9BreujgRvI2k/r46IisKDmDHXYKUdHfPT5OKv3ujnCvEXrN+pdVL+1HTW50DvVnqjzpjGO8y
VeKw6J3tRdXnKH2c86TzQAfr5XLMuvlNeJr40mcVB51YCnogy51R/TeKVt9PMvyK1DP2gMDOmLIx
EFk7eEGJ2+8WCfFtrxkWNXeZdLfFYmLiiEmfw28DefE0D5qd7/RZEqJZ1GDGQcxxY9PHbwlCbANE
U5vpUFRnsSyc9gmTJqYlb0WRu6uJ9GUHVHBYu0UafFO+6AqkXNv5urJ3WEJP9T2oycTWgnElM+kJ
Ize7LJm2Onbh6pajezbqzJEYfNstI+vgDsk8LxzZUyEQCsfIMXG/J0Fdm3VP45m451Mzed39nCZD
fZ1hoXdDu5gLsE2SO1R/HpFrMNx3yTSTmDibc1aGaw4O6KNctYZTNXtrdNHMMukvu6VE0xxqTuWq
G2CjzXuB5RnAOaiZT57ddr1c1clk2M/07KJhLa7jZurHaD+JyJQHK3E8PTQGlo9hiVMHsMlL21PN
VHnsarwHibd0vlNUa3pqVO/qB6PopbcfJDb7GqGu58FJIR5mxJqvWY3elpdGs47dEuiOFyGOHZ1W
0tT0VVePaRAn6cyNdl6czZKSk67ty0wEQ6zvoZ06lkxPJoVf01qbgjbanNH427nWJft23VoQvSic
rwmh1VfmONlsa21FlIQxTJr9mojMWg/LUFM4znXEIpSTCTqJPlTSfHMXFWBN2qZLrwdjTZfwwHaY
keyqobXu8wM+INyDQSfIalnx0Ily+OpOTGUD/VwqwMLersuvYoyIEQ/RMjnywiCco7jQRZuxaiqu
IZAyxUK8phLfS1DpY4qhZmabaS9nN26ne3usbYeoDWy95u1QWTpWxBEbZRTUGHQ2E0qdaQNGJc2q
0jvOLZV/hLFGfpwnzpqETMxrs4dF80R9iMzWbS+YWmqnH2bcgoZvOLPJ7AELWwI24mWd6SeHQZWk
hGCDtELm4tXYU9nk8W2EA+VcFfltS/rH0awdDfs8XIsI7BLs9amMuugDnE9tCpK+TK9ID7GN0WA+
W7DiGOuOuFPE3Id0MHqMyD7ZOSbgcW52QwSoTMMki8DUVa+3KK0dNlt/bpqiu5xkZ3Ioj5rdOvku
5k1Q686RJbT0d5bvH4kGrtLXDij+rX8vCfhJRXDTfK3u+u7r1/7qc/P+V/7fKB7YiJDfiAfq4nP1
5Sf5wPYbvssHhPWXAT+P4FHHjeEgF/iXesDgJ4LEJth/fiqNTdD5t3jAtv7C5OZCZULmm/yMEL2/
pQOW9xfszMYL6ZBCLr/onygHvqVy/ZvxkYRk2Bu9BJsF0eTABv9MzdLPg/vFo857SQu7w6Gh93u9
9yrydCaMrH4uFR1I3ljuLU2ts+uA5OeDGETnhj8s2i9otZ85z28fxdRZKRsOygK/fidFGy0cJ8rU
deyH3bKL8fPuhq77AKYu/kBG/ulKm+rgB95dMuhtGRoMZOWMdqejIg3yvMtunFTof+AKf7XA6EI8
GklMMZ54P2WhkMaSq9LAmuM5UGejmoLZgB/x0gn/ZjIO4WK1Pd0nEC5G1Jk8ES/6g/D9V/f742d4
t7IreE3m6HyGhLyaG9NsvbCMh/GDNPs/6St/5iy/f4mGhaTK2JhRw3j3PNnLWE5Rw/PkrgtEFFWy
EeAL0kRYWZ6h+XE5T+rw+wfnZ5HI92tKGH9eB8PV4cx//jptjbrMTri9jG8xYRKeNu2EphETVyvt
WsvJl4kAVv8gN/g2C/fdq8NL46FKwd7Di8Q7+uNTtMTtUuVDygRuMdaPrjEMsBjDmu3UODkR8TYz
9FDHBDMjtN3OCy0vInWiI89jfF5WvXSOdkzMH6Wb07VhzeFq+WuTaXeqX7XbytHj5qahU039rAS6
+WBaXfqnKaW/ejLAhSXjVVzLMN4TvkVe1SNkvRFIK+eswi2WH7M5oclYiaB5+v335H4TN75bMmRK
OpqobcW890IljJ7eXEFGBsnaA+SSYzl7fhwl1Qn+FAyFlquJwtEqtILuVMhLiRWUFIjGbmLGTNE0
+bFWR1PQzCrJGdvcN5eGZkGuTkDRLU6wyuyPoykxuLYd5XxAXsZ8vySdYcDyjPXDOMu5fFhTK03Q
OgyMOM3snnqDGdnjeIQpat9EAxrp24Zb3VZJmc+hbVREP4UyzZZwMclUAdFGDwZuFnV16BKZ2oSk
EVTpbVdLazo2LWNa4Btaowi0Kl+fq3puSK2BqLavOnfokkD2sXbX2aP1MpR20uwjk5lxocoRzAY4
76ZQjxpwPG/V3Fcj1isSTFqj03zltu4HY3ZHWLYBE1JvKMxk/L8HZdWSftiRz6BR4Q9G/kQt4N0O
ZhnR90HJPtiC8+ZqGsf6ZOetXR6WeqilX4L6Pnh9E8+Ub4W4kZ1qP7FMEAPuJIYvm9pm2UN+pl1Y
rhG1Io2n/XWyUGuTA7QFnY2k0r465Ck9puXgPKGtInSiJt7nvGFq8qsSGT1pgZnliTiv9brL4OaN
RUwn8CzJs0Yf+ZybLuV5V60rKFC89Kc+nzciuG7sj4vytmAoUqfuMlrlIWjWWr9bNdrNHQbD8c7N
G/fDKgkZ8UGNYCjnzO3JjhHFemxsCCc6TJIO/IkoJABtl/oa4pSgC7wdm7+dRZGvTkV48oH4jfSt
JxQuDTNLy3EAtsCtEzEvRDYtYOg3dqzEeZulEzFfyCs+cGbKYueIVEiyWKRnrR/nKNbHg6PNlnOe
VMySOk9d0GL8CeU0Zge4nuyhwj5LFm1sqcGvMozdfl0TSKUEMh24X89qjhbjIu0zjIkOXMuoHJKb
3AQ3YZRmsPR+VaOYB60kREJcT1VJUJVlKAaNb1iauevKdj7Fuk4WgeKkAZRlMzMDIzKdOSRBrXg1
kxwr6spcjswH36DXh1frn5spHdq9pjF+OehHaS/HRW08XGZJWKUMg/EDvjuFc98k8SVY+xGcc03X
XO4odNTnoo1i47K1bGTZjEO2fMaXTQVUmNCu4zKJ7KNIWtJKGDfgTFf52nROWIkGYsICZp33xHf1
TtiatGd+7y46CDlBNF51YeOsyR5q/KmOTxk8UGSjHSa1DhHAcoWlctKuRDcsy+OManOEFm7tdt9U
/Tx/jVSSzWd4rvnfRvKR47cIORcvgpeMfKapUOCiVTl8xCidjDeiF3lyo3eTPZNBNNQXVrwkKsQZ
POinptXMR1tnyoa/ki/VHSDStEDveTrJVxuasiQoTEUGlBPR09c8At6j3iyNc5a1ExmDsrJztPZk
Ba3Ea5AgQdhRxhPsRHMRmjKx7pA7oGofZAWxIZvOvB2F0mKfzMm28vt0URnzasG2jk5c2Pg/iZZZ
bTbN2jYebaZE38omnl4Me1jHJ3i0lIabBidqn2vH6QgRqicGY+lXZH60AmbMAHa7iExyM461kzpk
o4xYsvHlNl0r0CLolSGtmzLXBtgXjwSSuKBwSk1hnDFDVx/DNE6d+2Kwh5EAxVVyCla2RaQRZ8kE
Ekx66GGyGh7CQdhaDW4VD4gByNW4bxnalRzLzED/UuguGeaYk1MQHznnj5ivVzj3heSBLUzKcfaj
OcSHOprzksAnYMKjwuta34HGEtZWkRvxEeHBeM98Ne9SM7rkimNoRUiQG5H0V2jLi7obyHfInSR0
yAQMZuAcP1nH5gG7U3RnJTM4ftyS5zSRcDL4xVxWn6OkiPYzDhK6q2r5QEaUekiGpb4cmYUSOgDM
HyNtGXid4yiMJHWyUD0ytPmqYCToNbDLZzJ2cOqDQXU7RERrqPpu9Qk4SneKyW17S2xOsygWYdJr
zBCKu7K4V+k46riUURxgY921uQsA0zBoZMo+xZkTh5aJcxyHLPMYauLc9nAW3lMO6ElUdHyCsBDp
sTTdy9zzoisdjGJXJxoxHwQiYY83z+dSf44mjzzNYiImBTQcwrWbjq6WjZ/xtWLbs7qRE5cJtTwF
bowpORnVPs2LZN/rzTGS7WO7JgDZuGDcz6pU7h5fIda5qh/OckIZP3mkbB6n2hoPZc8WRZyMSwJi
wf4hjXXBtjW/Vl79mOdRcezqZLeYLZs9sqogd6Ox2Ut7zq4ypp37qTTVRa4adGmZET1bk2Ucyhpc
2h9cGb0YHkF2phYd80q8ulNjE55VGs9tDknWL+Q0SCY+HoayA4et4UT9Jqofo3lyHlG/NPdYLWVA
NUm257Kau3LEqm/K4S1Lmm3mTXKhVPs6y6gLURKc6so+8+I6O2gie5SGvIXOmw8FQgI/39YqL4qe
meHkdQNvAbEBV3e+UVTjGSy6vgeOPVepcS8Kk6iK2mgChADtfsqUPGZWZJ8vOVBhlbaMldsafpyI
VenrlqU/RanZd2HUoXIzKmGSUEmso98y6DfsxJQP4NyIuca8fbaqNrmrxAjQ6TJ+wA67aCa4SMbN
beEszr5vx+iMmvXetKVxPaU2Z4toqxvXMc671DuWjSCdRtUvySSuMy86Fx3Csj4z1BkenPW8juUN
2ZFTwPBY8jubGP+zpwV2tW0gUxIvWUihe9mMVfJGTei+yBV9AyPyogA4bCaNwloviFRVCE8HAZA1
umRJSWAi4r3JC6knTl4OzstkGSN/KawI+jI/mw0KAXsyb4ZMftXJngDzWsTRVhlYk/42Vc6ecqy/
aUjhCMbKPYzCVEGjla8Ail1orS4GfNO6SRBaP802TnlrTU752lJTttmAQkikWtiZ7oiChLxBE0nb
vqxkOLgWk1UUShNnhkqDEqSbEX6q9TvKvegstScR1oU7Mph7OdVWF+8TWT7HanTB0kk9c4lyQvx6
KBPCxL3IvYqwjfay+WyhJPaJ7brTxoysSFBNvPe9Gd2DsS3B2HYXTa2T65nEn8uMAwzAwSBUILou
C7I2oQF3lWoTdBv0PxFlzdAbr6pdR7+dUG/I1tAPCcqUwCRgnHYE7VKxlOnOU4JfTOR/dGDuvLkt
eeo81YvsQ31Z3vQiTZE0EaE6lAjpupcGnxuUl6hCBSVQgzDxTi7PEBsDIxxIXmEe56XpLmyoS31l
UfFOJKduIQRrPD242CkZTbVo3aHqzHGGw52mAJGWM1KPdBq8fez1lKFw7GvYUxw+xXZMRnFiJcsL
KXrQnHO/xCfWOnMDN+/Y3AZtPaVOFN8t6Vw9oteAlCfmoGXVSiJN4cIZ/uSPk9C/IhYxVj9zoF4D
g0eNKLbU0XL67hK8k7OSpa+KyQ4pQJwt0xO6AbrSXocnr5VrekCA1XpnzSr762wkhm9vkFZ4m+td
EyFi8cwj2VzJueCIpZWLnAJpWSfmMz0vvCMZaEkerCtiTr9SFcIAy0vMl9hw4AFsvVDMeDHN7o1l
LCRnAAS+ShbvS7e44HddNEAN5q2MUzyuTIPaq6mXz94wW8JX1WKPZ43wjGsFmMMyanp0n+nlGIdF
IsUHgvkKcm5IzL/W+4UApU6a7mcC44z1LgJsEjzUJMMHluHkic9dZtGu6UTrhhg++wnwPaK0FTai
Bj/CG6JCoi71j/S2d03ZxG7ggdKkvj61BSxSlWSjT/fKP4/oBuB9R+jHJjKY9TAoK57DRhFMieik
Ba1ksHdK0MJYP8emuewI2xQfe8awiD2hK+px8mTXhXDjrJJE4BRB3+dyJYcmdi7TAqo6XMXY8Z+T
ioBYxFwKGNsYyo+OXNKPKXq0NDBEJe8Nxn0XBLjlborOFpFVuEZR96walbFWS4mKMdKGNmgWWd0m
CwGDOC6jhCMhzmcuDrn0DKWLsHysjOZoEC08nBGE1n6NhEyfiesdT1j7QP9rqz0rhmYxebarlsj6
wrMf+y6izENNuB5yRTgw1fQq56CZwMR85kw5PTzQYLwwJMN7JHaEbQhtVsZ2C6u2hiY6oQfVaA6V
Og/m6Bew3x8s2dZf8rEkMZJsowgZy9wul1DzwGgIl0f6kcGyEQp6yqoOGqHMXzt3sZ7hdu17E3YM
jQ9RbnWQjjYTqHMX2iuUg0ZwVzIvBCfZXjV9cagUumCtVKL8HpoRRajsT3Fkl+m54iIf4FtH5YP8
ICOz7J4cJurrgqxNNUykNLrrCya5+rRocHYB6dDFRyJ829ex0NebHO10vb1ljc2zELf3ZSbQ//WY
9qawJXAmC20NhofoFYW8c64dqPN+XWOousi2np0qgkIbZpG+aiQ9I3zAok825GirBtynT98IdzVP
iJppcixSn1RIZbA+uSuDSDhdJCFBqh+X6qBEUzzMVO0kwlRl9UUbiHxkI+7aDyOWEkijtcKI57LT
xjt0ofqXNmqsNYgWfZKBEvHmbk9rhD/zslByruvEnLzVXpZLFHPaFDb2rH0qRreDPFi1hsDdAkzV
HyHo8v1MjjypP6gNWeR+oWsiK0ojo2Qa5i7omUq8p7XluEimjBkmJjzGB7NcM8ggSviHgmQA/ljl
Eh209kydR7Bhlj2adL1qd5romrNxGJd4v/Qxssysd4yzEhWmsc+TrJ/3q9Nn/QHJn7dc2QUuNkhr
kX3Uag8FuMys5AQLpjGG1oZp3dloi0hsQ02BANwsK2Q/3db6aF2+fnVNNSQHr44qivhx1NB16gjl
dSWLhMOjk/kesn56cJDPogX3uE0q6Ko9GSv6BrTEIKZHF6yiPOixWZy6fvZIG5yVHpE8m8Bt9YkA
Ih5zwhp8yHq284iTm36MYJfSQ7EwNY77GKU2+Tiy5oTax4xfZZCzEeWffw9q/QJBowmnPqKjtqT1
fjIqUscaRAkseeF19l12FGLOHP2gVdX0B4D8F9iqrQvhoNUzBX7Ed7A1Su18HbZLzYQp7dvSJAgv
G0zSGJ3p2GIX+gN2/Ytb225K6I4JDeG8N3DLQZFitGG5QiLa1GEeL3gEeCmZqfQHCPc/LoWlBhxp
8+zgSfM2q+SPWCr577JLEtKaRUz6ltQ539Atz4G5GvYfTMbfpqj8BEJ6m+UNvMAGLt5Q+Z+v5dQY
WSKzTMKimon9tpvsrASmK9nr6mnH4mfHHmg3gyVT9TVCNkIMsXndZzT6VzgBE2P/+0foP75XPpDn
EljpAcDiW3sHJKeerXJ09QlZhcsnNNsDDRQTamt0xTsKZv0PLp9fXA7nH/i8EKCqhvFurfO47Zxh
dlKCeMs8FNFikAWfp0dsT2+u7Zl/+Gq35Xy33PABBnp0gR1WF5tn6weyxRIVA3d1Ow37NYnU55bU
OPdjGZNGaiWJtjyLsTLh15yi3K0MX/tOffx/UvJ/Cl388JhtjumfHc24qvv6f3xIX+sfmclvv+tf
xmb7LzKaTXzNgsxSzJM8KX8bmx35l2dtNA4BBdhReFb+m5vEuswvhWwBZIOow5j739ykIf9yXSgL
z5ao0Tbi8p9wk9+ejH8/OTYcksuO6rAruPCdHF8/PzlVOlKkoXdBqu5ou2YdppBsbJhtIamshyoh
/NjV5Tkw3p2rD3epmVe7xsyS86JYSd+3nPQo0671EzTAPliGe+kUyQtw3XCeEGkIKtpeGAPjQOiw
vZtYGPp5Wyx/Snr4mZ6ysTs67man86D/LAOi5efbmBqg5MhIy13Bo48+a1BhGaW3Nr1CoLW0mANu
o3/EcG7XhD+mWsdDB8fsvLcoxqQq0hJX8S5COEkRX7wJWT17evmnM2l7e3/8jt5f6N2ZNID1pW7E
0WNZxTMW9DJgRMT9Dw/uL4jhX12Du9ElvlEwY+vdDtIPJuKYPo13WoNhrJvUFGo9irvfX+Wd+fHb
mrG7YfSHX99Ou3e34iSNXq9NSePvDl4YF8VFXXpbEXHwhu4J2dFDp8hhJbd+n63GqXTnf7Qx//0B
bA+6CubflPq7hA2nHg3GjoE8EH9xWdRTfrX2YkOTSMofp+lvvQZKi1+nBryjpv++nsuL722nvHgf
LJPaq6lWMOGQrNslqNv0JSnhQr4N12KQ103FwUSyqHWiMX5DXHT3+wWH2v/Ph+dbdMJ28Bu6fB+2
ZVYz+I8Vka7qNTBF7XWhrWJnOdkbabXrKXfsU5pP1aHEN+eTP/2CzurNTIvLRlD4JXQvYb7gkaqJ
PdibyWrdDpZ73ab2CQnppas512uWv+nKuq5SsrXrpTCBbzV8T6RR+UZOngZzAZPb3MDzR5THl7HA
KtPp/G2JzNNq4p9AjnVnG+0zg1/ulWud6s4+AZOq0JLxQ8bcmsCxsxfZSIW7ABHrdrWpj0ht52O4
HmaGmN5zQpOGJt44MdbmJYI2h/vUP22GKFgtfoTW2L7To7mHRiIxtEiY+eCoWQRJxqUKVaGPXkQe
aou+nqwOogxjk6KxLi+Rb58y5Vbf7wxd1tUytsuF1W57XkoDwSyc+VyXuNjSXD3B+HJXkiG7V9Va
ouqc3FCre7HzbOe6NYlZZcrQJ0YvVI+9N0UIg5WHXIqV08oEWWY+mtyR8g4iop+q2vLFKeT1PLrX
dtbXx1zV61UBAL1fbPfeiZzZZw9fr9wGR51MEjpKM073VVqR86vLawPGFp2ih/xOYx7HKs0TUzVf
8sX8CJ8mQk8q6Iuk2JFPbfoGsNrD9r1GsrqEhwJXItv/hsiyXZFJIxhIpw0QjukhyLdGgdHRgajV
C+Ztkb8t42zBnGTQqEAs8YIaFMEV0k0XZrf29pVRwSYlOrnBqbz2ksI72EzdOLQLojtcEi8IxbIA
v22zR4jg4sSaxA4b8bpHSrce69o+YeyzL2qXR2FeZ/tiYhlw9a77LudKGa6jKxTjm4OI8h0aVuAz
5F8jhrjiJy/egK2fRCLPvn32IpbVgZkBZ3B7Y1DP6+dpFG8O/pV2Hpp9kvG66is3ObbJm7PE655Q
YQwBavECx5Dj1yEd+52bLe0RffwJKKQ+oOgmOM7kc+fMMtl7kXpCfqqHdsbYq9TwZp/sTRUainVi
Ikq8Jxx5OVSA7rBW/dNq8wBodvrG6LPqUC/dUz9Lhuu4ToWODsRAlnyZVYdHTnkpmcSecfKMRoAw
8Mm0rOV3R9Xl9tLoI3/whLk4gHbHqcTrPiQ5/RO2NQRrloJqiPijB89lPED+ZoPtACSWL2nnXCeT
cSWi6abVvXuYXTKmaaKvWpMHfmXfxr8KrTVM1ompuB4OwtkNiRi5ripjYpYaM7v6yrs2FvNEZAT8
lxO/mPAUu6U2uEbUbUbxS0vDLKuxUotMH6XShhCESwTMlWgCgffyPkud5QpRDfJVqPvAHrdXVK6v
Iwx4MLvuvb6ueRiV2r0O1ehv/8WMUc+p4qViMIRP0MS9Sgyyjtl8e8ZqhK3qnrJSnDD18tIKXg5y
4vD0RkntG120q3ptDnoBRtnW4KWmxZaxym4+xwc1w+Y0bliiLQQj1BlIJ63k2uzx+jBLgK9TKr4a
W/EhGYubXengTxDbLq9oU7xQe3MHZYL8Nl3jPRnGW6p/Xb6Wa3KW4x9k2BdvvMq6p04mL9BwT13Z
PZEjztpbCBml07EpS54TN+Fz127yVqTtuv/2nmqNvC+Bew5DBvwWb4RIV3f1sQHd32WxzbqNPCTu
qN0zc4CHS/POGVXS7F10xR9GKys+jmj780CPsKsRFvxVn1haMRMUrVn8rkgXDOEtCQsXbfRZZbC2
9lb2Rd62NbazcWnKGjYrx5d2MNWE69qWE247vksMQvOta7IJZpOR7zoSTM6YKISBEqxihwcMYxRf
inZEAuGGRad9XuY4uTXdkqB69u/jINjwGSPy5KQVJjFC9A10A6rZG/EqPgBrMK9n1JbuYpQLO62Z
Q25g6dVrP09sfqcxaMfS4iPDN2LG0xc+BEPhTlZpnroE79Q6D2PQ503ubNy/euyKJLlhEFyxszv7
MzEKeWgZWHcmT7mhSEz9abYs+0JhrNlHrd58MjTGJLlVtFxpBUEqoZ4lL4rpMh9SXftstOiYgjTb
vr9ML0hdblZtJyZD7Maptb6QtsBEFzDaII95WbDM8obHMMDzIrALMTd7L9tRf8K+9TLPHM/b5tRg
Iz5ncMObO/PnNmP39O1YpG49EQXM9AyVNYHSt3Mxj7oLpoCAILr2tbnyHFaS16Bhw0BnwA2Vdndh
IXwl7Hi6sRnC+gyu6obf9og8da511VR3WpW9xAxT2mZ3wo3UIt2zxW9nSnFfjATPZw6GiW0/ntdh
SzZP3xAB3jbmcIVu55VBAJ8qmV/kmwEMmgrWf06oLarS22cjiZtdygsn2OIgl2K0UnrhkOSNPMvM
y+VibvX8EhMVjUrkdmHNLFSfl+5M5COa/bHciwInJB72+VZguQrUpObzCv12QEX5hK+F2xQ6IfIz
72ORt+vzkHqEXiUvKdFOPlTHWxPzq412e2m3AuNbuVAZ3dPi5C9txmq6qTJ3NjKn4PeV2s8t/FYo
IlyUJhFWDl2hfB+IZ5a0etW8Jjuc0LBNEvMuV2LTzN6mlAz4NcV+InTzT7Pp/6NzInIZlIKDFGDN
ke+z8upGNs42tjlEuKox9KakejCcM5htBkbxWrPjv/3+Tr9FNf7Uz3BJaaC4pTPmXs13TYBgNAKs
WqGFUCozpGlunZGZsp7MxCNRXq2fIJrP2oztriysA/L0663OESs7TQmFF+D2orJcOQy2w1yfOJtX
i5eYU2ox85cZ3i8sebhhJc+WdGTEm+zOalG8tU33ZDYcwcNKwZ2ZJyTsuEEYMxqkBDyE23kkkrTY
jb11EhY1zVYHaStHGvPAeJF4bFLB7oU0Y/GTUe8pJ6imvxUbuMgIoBfuvav47tBLhigltaMxsfmh
07hG+surjmVjhtq9rz3SnX01EbDuxRwWa8T58n3LphmIJ3asadE1cmgTrF+e6rxATA1vfMkhUQi2
K89btK3iwAvETQ9EiodbHWCm7VPurP2Oqi46x662/iGV1NkggXdfH5ABjImOMhPc4B2UBk2kBmXE
WijRaRHPGzIKAc/eeIryQvqNwRSCuEp1X+8KkK/6ClfORzL9n8C3DzJHPVZaFIDbN8ZXnwV6B6+K
FCrr1jv8TJix6PSDRKkz5qW92m6vYUbTHpEH3YFoX7SG2+zb2T5PtPjBUMOXTBRHI5bIstgHxyJ6
a7oMuyG0CRM3qeuLcb62tT4/x9M8+1XESW9K52zamj2M8JwMbFJ2Zl2bFd9UZi7aDsPRuld9frO4
DXbLLqXQYpghbUaBjDmdFCmHLs40htPPgdagYyCu9XsS6T8C1cgG5K/34v2fZP7/e2aA/5dCBLcI
pv+1D+AEBtf9CLahcP2XDcAWfwHHOB4ABrAzuBk/+Y612fpfW2ofgV9CtxgsvoUM/20DEM5fINQE
cqASAxeQW+Te3zYAbAXkWkgk5WRdfTcP/B8HCII1WIDhHtP3SKMDcxOgfT9itMwy1SaDMYSh6hrr
ypBldp5ST/2wGH+EcTaBtk5mpeHwejrf4OefL4KOIddcGzsPUjn73O4M+9i2S3T2+6u8Q7e/XYXo
KjwNFqil/T7HOmOHY74todts4/oFMPd9YiPDSPGy72td+9MA+p+Pxu835Wwq8A2b0t3tG/px5bYo
uAFJQhfGNZLFtPWmYCUW1NdgL/GlLuk5HliqUM6Vw+9v9NdXRk5tuLa95SP+fOW6j/QFIRRCoGIs
LmP0bltZi895yMBF13EKgdKWM3ytyx/KgXdkzbclllwW7Mba8uk2WOcHRH9cyJaklu9CPLLSn6ax
pN0GzExcJpb8/ib/81IEB3KNDUs2tufn50ulcTQw1cMdwrhd6qBGVLBvOXACu1+W8PeXMr5lwf77
8Ni+SzghIFMewg30fp8VS/hZxDANAr6LZramoCUI5TwVMr5LyWGtdv/F3pksSaqs2/ldNOcYOP00
iD4i+74mWDZVgNM64HRPr499jkn7HumadIcy03TXrspIAvC/WetbtK3tL3LrRkyryraYEQWjPhWu
Ln8heLUPRHCMjBYK6d4o5EqvAlkjwYJznv0J2N5i9Kv890nlZEk2k7mPRRBJsZ7aLSsnqJ2MOaKl
6bp3AoaTN2eIgRvBWnlG9W7bDF4QB8CV6BE8iKJzYphTKRzu1JnGeh+sSb2l5ZjXlLyzOPKWuL+y
j6cpd1ZkFaQrY3l1KXq+46XVpBWEWUEshhQT3R+Qpz9TjWc/8lSHZkupLiEtqfLiiy8tP/Jqc/5A
9xr/Gsnmfes7Ef/xa4bzWHWaighBsIQnlGuuxXlblC9ZWhAgFFirjr7Vy0u2UCPNALJf0ra24Ywx
FnKi3hdkOyaWY3zIwJq/xTyguS7dUVpHdsryNvNGg2A2Bjs5O9UUalDiGYlGvjSkaGhid+o39oRe
qFq6jgDo3vMHfMILempzMLPPzl+gMMReisrEHT3jwiChbLdV08/f6HuS36ZvqJshxwF74KRP301X
Zs8mtS1OBBTU2IIBmm0RmRU/QbYyQRxsDTejNNStkDOePN9MSPXLQtKjAEbftX1ontHMOXrjoJ7m
dG6DiSbddUkGGb3F8DaG3Y/7YdZINRg1uDAl2nmrXds4qrLwbi276yYqSRn+hOQNPEAay5qDKVJZ
AFpr1Q2jppT+uVgqHaXNIglUajyJ0LmPwx0VG/6XTlbELjWsPzYIwN0LdIY23lvz0LKkrprpTnQM
UlAMO+XOJFRiQSPg1NsE7S+TwFnnxx42z8+M8RY22rz0HSCSYoUpjN70B/VC/VqMYBW6sh3e8EUv
yG7RHuMnDQISeier8d4DF4vVZsCIquHaD+LNbwiRthurKPcZb8rT0LTBAYvq8KWD3n5s14kq1Lrh
T993cpuMsF22Kq3MB6Gtrvo/4PzFfxw8r096yEKSg9h12UyyDf6Pr5VGL7XdO3O3xSwfyS5EPBkc
xvCFVSWD2QlgX77pXC6HhnNRQa/4HkmSLdCuhLdueJ3Ku1EqJoY3QfzczzuiSvb43//5gv8vVVn/
dyXU/2t+SmGy2vjP66jHuvzkFv17JfXX3/iXoTL8BwoB5PushELXstau8J+VlDD/IagsOAoDgJG+
vS6K/lVJOQF/xB7MZ8WO35Lv/n9UUo79D8/ClkBsvbfCcFFw/BcqKVf8WwEiOKyQMLA6ZaNiUvP9
2xanKAKjkCnzggzrVvMhaFtx2aEKMpgXMFUr4jtwHlb5QIJnypTBF7S5emtMtlk+k8XqeLetK4X/
hSStJ0PQI38YXb9MYyZPCGZXaIwbfqLOIoHHKxJL3fmLnVrXGT6AcexlicEdIWWbpM95EWvjBmG4
A4XKLqE8XCuPQMRHxhOFe8/oyqKbHUVPQODoX3hlBPe2zrrllOncIUqwN0gVLxsX2VAylnd+3DF2
0YmPymyjKqsuGRsuFjAB8qvG+EqASDua29S2JvPFnO0ivlUBZcrBCYug2ttJOLO0cOcQ9Rvco9VJ
kFYfTlrGHvORYZiOVcC3jsI4LGKIRD1wlkXbPT3opFDLc4gFmGU4WHLa3wBlRgmk09gniV8324rp
UHJTIBm7Ke2pfGrybBn2rerGq1mMNendGTm7G36F7FffL/3j7K3kgDnriO4xkCHs4WF6wa6Ejefs
gatn6RZ5PSw8k6gtNNR4KIfihrzM8R1vU+NBO2j9bFckbWYh0jfWLgzN2G9c7/Nrnga8U8O53LZZ
x4lAZPxDMbX1dfFK34HB4SWIRjMr+alKh+T5lW1NVeXOxJp23Sc+K5CBNQvVkNv9mvbO8javGBhF
aoCLgvssAIxBmiKa4CKNTtlbRF7FS0qW5qlpgoIYN6NHGGUJ+2yhxf8i2XzGdoqUcSjt4tt0Kwta
ZVlBu8tzGd4R/kLcRjyPOeEYlnYvppzkr6JrkzZiXxSjVSRFlV9nnII/SaYFbbSRTAqQw8qJcg0E
Q1t7Ed0TyvnUZIw6NAfaGooildsV14Y79IbBGnBrVDRwa/xQ6nDjSte09tp2aGddkY+gC/B/7RbV
pJwpDmDdCDZPf2yxPGnmC2X/OPW1AQcuC+q3VrcEz4NDzEmIFE15B56Z4qh3BrKCJ9+rbknHXj/q
FOhlH4CPeK5Ulv0EsO36KLfl8DamWaq2fWPPz7rzfBR2bexZmxGvvnGcsx6GBqjW5CcM0/SltRYf
pU48rUwA8HXQwca5+UPFhLAaF798qAzyojewx4wHVbnQg+TkYD2BCVGYXN6h+BiHAUBMKGu+AEG7
cikB2iH2hxXzgzCyn68g2EaOosz2HiyZJy8rPLyNUIDFhxSBEFgOcrLexZzNEMhgzAyw0ZW8K4o1
d9XtS/dPyQwCYK7mzzZdQUDVpvGH8Zr4jv0MHKt+bLUPo8TxO3HKqxCHB27E7s1AMdRffaXn44Bt
zUAJGYc3WVm4dVR0SqLZLnVr7hyVU9MQ/WreYYiMGZH2OQ42MY+NPgvlTGD/kO/+NKMx/q7tdilO
VU8w673bkJK0WSxzjnchUkT1Zc9d10Vl58cfhKoi3IiHJal4wRktsxa7zL8Dkm2nfWs1DZjNzPBf
gAuWfiRQ9cJtRSZe7tRg5S8WpLV425e6fJtCe7AiGDLBd4sQ4j4YC0siqFU4BunO7Xpf6jSuIlJE
jF/kr7FsmkMoo34/pCigx8As9gYodHQTE/rJHKPfu5ckfXfucShRCODuvVZJPQV7sJcLemQPg9mu
m2Mz2PeoqJnkdrZCpC7BmAAknIIXKFAhdleE97BzraEk1xgu0T5lbXSMJykciuFJ3qvGt2deLUX8
wCCyJAfartS96lXyDky4xl/mhGFCyvIywKk0nZisxxRuFYtPx+m3gx3O2U4JuwZgwSjzszRHmzTq
kbfaVvEIO4AzCUskAX2MVbRmkUxg51X34JGPBkwqrj0E1ymygciRpoMYtimMc+Mwz494jJdvP06C
F0Lt+9/w8tj2+oKtcRcm+a9OElK1gVpXxxEXnM9OCb8k27ZM8qeOmkzjUHEaaC6hBXXTzpv5CR+a
Kw+ja8BclEivwX2YWByQkg4ZXoOwiss94JYSUnEaVq98awP9H8DCn2BYtzyFuwxJ1Nq8SiOfT4k9
sGovOgs4akoYk2xaxkCmh6bLzcdkqYJpF5R2C3pQOvoEXErUzJfn4XEJu5EsxFh2C1DGIXljYJ/c
+bihqNWJxgXcQwBXEJHAsdw53QjOJbCTESqlNS4/RZKMZwjJuIP13FlTZE1zj8UQa8GDQSJVE3Gi
+u9EStkfltcndHR9yF4pHfGGb3ClOm+6mK1Hw6wm3gpYg9jXDY1/HC0SgTeNdG21NQV57vsUqqSK
xtBwssgEifnJnAhJceeMeKqDqvTuq9nniFno/LoryYys5OzKme+NnI8TtVYg1mB40b1qJxUPC//B
2K+klmwz25n1wsFU52d30IJTrR2WXQY7xtiFbR43m6qEYYcDGO/Hvk4g/2wRNWr+RxH670sw6HLX
eI5xG+LyKTdjGXDXlKohIt2HdfRnSBC2bFK1AqpBP4OFBHOtv/k3QBOivRTQzdPsvtFmZhN80gie
r3SxziWYI6Llm9THXkeL+xRCIY+55Tso0w4lAtwqBOqXOJ49BApd2KxMzoLnDe9c/rVgIbtVkyA6
26mV03M+8C1uG1hPDxbuqflc5tZwkIT3qmiePKiDdTB7HLexAKITSNFOUUrk9btlxxMYIMtV10Kz
xtyQuIOuv0QYSynhhv6bW+O5pNbo7Jc6D63lgMZuoV/tjQUF8jiB0wCuBTHJWZA6g2nhJwGcIRp1
o525QkVQNX4ZeTw0LNfS0X32MvqVDe4kKsFJpuE90K9s2FE2Zs51Ync97ZgQCc0yEBTwZvQYImJq
GcSXNqbKooKIceYR3fGrxxiuzrmLSYLTHHI3kv/OeMSa3eZb4I5egjJ8zvTeyqUT4AUb9AMqzTY5
L6o0/FPpaG+4tkuwPkqz1WwbDgNJcqDjTBh9BteMkD7MGNVp5h/HebYfPdadv0a/9LGW1Z08uFqX
ct0VFBDJm5q7tSTKdY4SuuCMNZnlMhwx63wE3QC1SF1UOWeYeLvATUENawNmFKhdL3wAZQeaDfE+
Q9cLT6muXocB8t0Ot6UJHM71SrG8mm05GV+T2S/5DYsWpZ7J16X07Lm3qp9pwAe6c+2ytj90Xfbi
n/rT/1RktWrT/jZTwjvBEJJrz0hpldp665//bVa2knW9RrbJtuSPb5w2R3Zb++X33/qj/81o1Vqb
in/7McGafOHSKDn8uH8bBoYkg3ZUe/m2cVaMJMOd6cnye16P1IwS6YslmitkcSmj2abWM1s4pzHi
yOe/Psj/71n/G1vBv30n/4vc9ul3+/VvLev6F/7Vstowe+gK/5b286+WFTEtlRvK0FWR7gGN+J8d
K7N/kiwQ0vIH7LL+3rGKf5BugfcfcAcrBsSK/5WOlf74329SemhGiIFHrInnsFDgg//9Js0IDISC
0FIMtHI4Z2m+Lltr92yARvi0a0u/CR6vzSwBEPTz9MsOayNKRd/eBV0cX7Mxc75i1SxRKLPgVKRz
+pbKZdljPneuC0TacsNMxgcIV3cHYGMVeb/Y+e9DQb72WHfZnzFxzAdSfbHULr1x68Z5+2gg0ri1
pMT2lo363rSc/mbydPPaLQYxAWMqMYtpFw0IS/e8zzo6DmG8AP13tk1vJqfemstmw4Ya7II5qYeA
CeST0za8kYHhf9U+vSRAnPFk20t1nBpO6nEel8vUe+5xwmNyReu/7OpuKfdkiOXXuhtvhGveJ8La
JZPPa5M97yKspxg7ZoTYD3khb1gugx1/hsSDbsza2k2xRgqQzet0V/zE1ErViLI/K8BYFP65LX11
cPN+L9EVbWwP/6Bd3HnJyzjXj4ZbtMc0ccd7PVMHleHIUpgR9PgGzny+VlWQ8OmpxJCNOYeswHdt
LYLnnSnkxpzH+cui0X6CIKFOxuw810s1fuQ4FaMycYzDaCGISHEQkxV0gARVPcRlLW6WOmhexsqc
dz4g0yO6meE5gXe4ab0mwQdIN30G4OChSOn0a29PsCHGtJh2iaPCu1Cn31qVO0tiyAcc6KOnKu3I
CGz0gn4ff0N+gyio7P7Btptwg3HFODSxHqAjO3euETtbUff3fte/G7imKBbw0c3CpfByEMIl28lR
yDhSfas0dOHGA+gxwVfK9ZdvE7Kd2zDp8vzGjEVzRmIJwwIJ0952ZL0jGuvSD9NFQQcySjcChP2F
l6iib09QSpbDyyAgbNCs6/RqKGyKmGwbPkRnYYwTlVdv/Tw4BcrXr9qX+cVKg/ESY36kvR2XTeeV
ipj40t6bA61ygttYZtVuVD+YKVF6h8sIwTqZTr46x3i5aXVtbP1TbRxab9wGPbYxQWDBudbpbqqG
/KYlOTrKQijUXhcQcm7TyCUrFQZo3Z5SJsb+mfpoYWjZ7+fRYUadHOCkhtHsz4fM5Cx252IAc4N8
sjV2pjPsi5Qs9l7Q24Ec0qqejkpk6iyG8HfbWieDVpmOv79YpIiCRWSdlfT+dJMOUwOeNdkPlBwo
g+RlAOywXbTLA2enK9Ewv9hNZp2HQqUIOiENthZmPbuyT1lj27dd3dx2AyraySjgUfjquzPaF/rS
+s4K3IcKBmRU9A3j/qF0uebOQmSU8TmBQbpiOJbMiSUd34z/38e0CK6YoJXCY7DmezOVuVO3Gx6E
9nPpHe/SpoFzyEG2bAYXSnYfJ3eoMyZq6fQDHIx5GEBgvmrE0XtdK/2kwfP0gcG1ApFQNdXZB9ZV
VPYfWWanlrL0hkrLeYVggxG7uEMYq7Y4azFkkoewtcfxu5oJ5kmUab+6UwlIvA2yS6iMPWHZ06Z3
DGzEQC4rTHJbs02fWcVsvR5NZjWXRx/we7cNcKtdCZ1tXp3ZriJZt99FKh9Itdf3jJE2aejcGLZ1
olx/rX1RbrJEck/2zROIqx/q/k9fq1uXBIFbP6OTxVxcbMo6PqZFJs9uAxQn0V57Mop8eFVGWd6Q
b2cg21u1TYvy9wBI8m8bOOoV6yys7KlY/sCHybe4dMYd4tbkQhBMd9A509RNZ5LsLiuY9A17nDPA
2WLfSXZKMi14nqj7IwxAywETs7kaF909mirehmG8gqf98cgWCrdel6c7r6xvl5Glhccqc59QLm0T
RwSXmeHBBfRl+khTI35ltYNYEC+idTt4ZXvXxdnZSfKHWKimwpUZZvzdVYI8R6v0D/2k5aU/uLy9
ozWEEkN5Nt/6bdf+DpEC/p742s75QjE5SCcKgnH6cjGKfM5NDiPAjS/8Iou/LcByJCo5BRxFu0G5
1qkFhfGEGeWn7wm0oqlg/tZb1WvdL8NjI8ritVstxcJbTuAeGNgkonowkPizN5Sh6DZgD96NySXA
JSx3fTP9ovd9wblab0e5GHbEa+B2UPn3CJcH3OM6czD8AvZtkaQ820p8okfuaCsNGjmyhijdKytO
Tfy2iY2btFiNMiAlHqtlDavu2LqDEZ4N5xQY2FDtoamulB95sM0bFOqOyXIeCmmjP3zDEMdwcSto
sHo4kWGD9KiujW3nSBA0IisFS60ESLktu2QEKNSKl6bikBoywWsABhRrHTMY2XtXQ3y0ctW8Cibv
zzh9+ybK6eggWEJ/DY99HRufSmf6cRCifTLsoHoUTdo9UYrQf4ByiApIx5uuBGsUW7baSJOXVh26
053n+svNoDrcPChFD2685C8kO70ipuUW02V9CZvJPmdLO31yPSDDLp6qf88LISFqTvWfhP+Jceva
qfkoOoeNTARvyCGRDDFa+z5H4IxfJJq6angUcO5V4LYRlvhsnew+SWzunTRvFehOI/c5iRl76H6U
ex0WL96M3idrR28/s93rOlSr7k/AdtkAQ8p4cst0+ssU+4Gh+TZNM3SjxJnMdzj142uQa8gVcjw5
1vCJKHZC0MOLIhKZ0Xyt5eLFrnV4T4eIVXoiFR7KM7OwWNefID0IFMRAsd6+Ny67zdDnGQXptBVh
PxyYx7gvjoWZijLCvjELXseEKCX7yieCQNggXk2/exik5b20PE4sOPtJPUkf+XognRCkedV9Zq2G
e6w5ZuKCGEG9oEwtCWM/pcDquQWp/pK+afd4CLzfnt99zYW/vBRKj1ycsj00pnZ+3NlNQU6ubXvQ
lpFuKdI6ZV3ceime3Dz391ms2m07eYexXvTBT60vX5qvzFcZJHUus13AZsdEMpfcgAT6KOLsaJJ0
gB//xzWqaxLU+BTAibOiRQiKx+g14zsGcT6L5MIhVP0e5EyVsjD5WeCXHIgsHu11iZ/8qC7/9I2g
vROltZPN5F5tDGaPbgO6w3FEem+t4wrVDsOlAv3/kniFfTfqvjt6xbwCMtgqNOPkHFTRy29wRPFu
6ES/WXLbfhn/moMw2Av+sJdBbifgsx5EQzlb1wnSjTJKLbib3nA3J2cz1/W2Kg/u6I+cet6RhQm4
CCMt7pO6Tc9LLdrjtELNwk4md0CUGMNkS9nsfKENoq6J/GIR6p4qkT3oZWZIgaDxdlzUgm2a5Hfs
8lb94gdMDqL6rwmPC3ui4TW+Tn4cdN+Seb2biq0hf+HPPtogT3wrfgqLaxYsqPcTpDbbpF/UqvAe
5AbEWXySxWD9yVlnHCFKX4DU9ucVGnXRKf92O3vTMU/n8tS2jT4t2hdvKrDKaKAQzjaGqEPAGJmX
m+yxu4AZWZbtAJQXc0RvtMqQ3fgKFABZHqkoSbgT2OzOLYr4jtGKY4MBGfycp9QxKM4E/KTNX/d5
Vs/Nr3bKUOq6QCiyqkaZDH98s8zZiJRFUhSbZs+6J6jgsXOVrZWJHl+YJiK71XnrmHQeKYC1qepA
TaLWI1oE8M1z2EIOOhkAbAqqb7CCMnTtY9OpfsR9At/KwcX4NrZkYqmAaUfkeC3cTz/T5nOVEIXC
D8InsVlkYVvbYjRjLpwZvFp9BwggrRV+Ptt/nr3ExAXAxBUUsU20F3iOfVItNdAWRwEAxgHAN486
fWgCG6BFphoYZvn8XIx+F7EBZE0yNMleJhRyXc88fynK7A5sccaSzm0/hZx4oIkfqv8Ig6zVvIYG
2CfeuJ9q9UxuQZvA4WgRO1UUGk5PNSekJSIRK/vWSI/uMnvX0uVMsvO2vHXY0pxl1RTPgjaAFxNN
HQeIE5U2H2AsEucXV0efGHF5W0JxvAhy57hvGt+9xp3+QOfkbgvklsTt6Mw9Mj1fTrpcoSSV6VV3
s87Ecc0S2thNEkZ9KylVbGM4WxzOZ9V7y4FJOvPatjYuZEOCoUaOsdddYJKijJSVxY19qmSqjtLF
OJRKVRlR4+vyvZsb9ySbYAH+gxNq8ax5y3huxrkANw7dCE3LoRtz680bB4S1NKyPpgq/Su5f1iHM
YgaGfH1fYl/sodszCUapkyjaonTCAFCiQ7hLA+bBaT0aGy83jAsJLE33tKT249g65wAzw673rHsa
hl86/LGn5CRkdxj0GJ6yMqPGtbJNZo5sdSEfDvaIdSJFmTXFTnbi/sijvh/7dz7oRwzIMsKn9WaM
+OZyUNqfXu78HmV6GSrYk0sxbizMSuzf2R9OBhlMDdsvP/1juzwRhskGxtHgvFQ4kKktWbQEjX+d
HP1KmiKWIg2oMyzjmyXNcQuMurxtbafiDVQEx2WeiDWjL3Zv/J531Ry7W+kb5ksjshXtz92CFKza
gkjHd0Z1iWKq2RhUvYA/7KujSaVj93tRhKnZLcQMyPJP7VIabGrq5aAs92OI0+CdF2F+HLP8V2VW
HphPV6ZOJDPLeCUibdk1onYPfPVA6ETnHvs4f0bCBu7bkBnlRYjNIKeh3wgqpMc6jtnROwnLq81o
mcWhbpJY7pQJ4CpZUwCt2JMH/qLaLeH0lMnlGxROv00N6KPg6PRWDk18r3yXfkf5r1hZwxo+USxP
DtvPLwm4D1E7+SkbHp2d3Uz7JJTNZhCTcYuIOXwUIVqmqIUVpWiMAt1j4yuLO5epzYWlh7dXs/b2
Xu/sXLcNNqOvWNnbdEd2h9VsZp0ZuhSYqr8NVfgtNfwa6AZkoBXdbjLEBVG22OYeTOA5UC/ahUtq
1G0klKs4grqPfqVL0FRyv7p8HSqE+klEw3BUThLwG3IgjcktnkbnPLjzcmdNxa/FMfE1EKh1BKxC
UJ9L7I0u0Ryp7FYwTT5N9Mt+w78hguyAAjAF8ddiqoJ/gRuoPGSetW1cJH/CtHDZ9fz0obM+sx74
vzmLX9JVARQ9kJQLgtJm0HGEYqDa8e3ZVMQFQUhDifMtUGtA5cKouHpSljqphpvMQIAAOcPlJexY
q0fHuXLeQt+Kn3LxZYgRiI3pzvtuarMvoOssVZCrF4P/y++GS0+5riyrOGAOGqM6t544K7o7DfDn
XPo1Y4pK0GONDrsIsZz8uDoK8FSItOP90Pb3qiIBoW+h5YTzUefg/eLRg+lDBGCTVNUpZd4XEfY2
HLjd3IfWc7IDmJh5H47NvPUw/4yhq+866I3g4YL30OGtUsGhy2N4ZJLYb+w04tjERcv2KRHoPrqX
kZG73cprXbY/DXYLLI8unSq/12GesuUM0gZqa9U+sIZ97gH7bNyipo4dw/5QOcFwC2gJn4drHLWj
uhMtOuAXv563MYyzqCCkcV9Lr9+YbA92MEoewjaDY+ca1hft2xeO5zVysBSnpkAkIbplm6s4hgbt
smOUw67M2dckSVpF9mAiiVSuG6VTqCKD4xk+mXkiY7neICvILqJM7nKQlHaYwBlrS4Z/WZZsSdAz
b5qijLeuLV9gL+MKSsxjgNqRJ48RTzi0tPTePG0X4v6+MzNnXYYe3/1M7CxkA4PQS0yfve2RNVYS
jZZXJHwkyQKSpkHmYEmmGG3fnpQ3kafBXpwJhfEoPHVOFMQ2lDpkQdjJEXS5WoNEAciy6iT6WB29
up43iWviwxq9O4dILpPCOhzmrewtFeVmfhmr6k23ljwankm6i9tmVysASuLo3cgb5VbEHqAo7pPq
iOiR46Ik8XPugwcKD3PnaZIf8OQhAvUnhLnheZoJtRpqGkzNAwplWYMWs4PfwZx+21kNxSqfWdAl
QcsKvVnwMwXznVL2EXkM3SlQ9IMiTXKbhv2jy8oViGaHLdrtH1c9ExuGd5vskNNC2GVUsjrio11N
o3nwKu/Q2ob3J4DJgzz6kDfLRztSTqC+oYgjVTNaGFhs6Hnag+E5770rkl+kWySRj1MRsBHAwPTb
51DckEY4U8ZJ651l8kkNDAs8shwXaxge6kleRN/tnQbHdJu7Ouon+5CwFG1SKKpYZ6tnJy/Tw+RM
ly7pAg6Oedwvs/2pcu8MFvkKQxJmMBldU/a7KGsorOsdiFOZ8LJmZ7UNu0rXrfqLq2FMt4GdX5bU
e2BpdBlDMjNZ+VM6gTaNAVLt8D5y1OYyoeWsdiLeZ175nHnhycqRGdUFfR8B5c1fDLs10yWc7Rcv
tf+gSbYgHK65falr743Ua69a18Y16H6Zang32OqT4mFv3Vb9+KoaWIb1aG/pBXdiIbMkHRswwKx/
vzhnUdvAvRxtuwWDOX3AYm2wOk/VtlW/W0fsLG+6ZQgNYbj41t30LqQLTNdDILYmAR3ZVcmbbEyX
q6WE+wy2L7k1HBC+6MEMLT9rMdjHcLgBCKiPqkm+87pcdrMyp+s4dxNq2anYM/+mbEHiQuqolZmX
UXOYTAjR5xwcx9J4t2Xp3cBPJcE0X7h6Dcf0KJa9cD3zAzI+WXhomzWWhKM9l9Fk/O7qXcf9r6Z7
tH+70WoPIv8zL6/a/Bhqsc04G0nqrLalnf+e3WofNAUFJElP9wiCi63O8dZ5BCgzwkrfOlkYp8Tw
Fu5HxC6W9bySKDewQ4ufVAtvW7JWP/vQLh8YZ9pbaQA4TjENMcI3qjPlaHwdebJwBD75Mr7tDW88
DEJliCGSJmq66WVEL9W76YXwIN792jC2wWTg7Lfid0FUNJz4bscSPL2g/SpuuPzTniS9Y6wdPmid
Vs9tOPGmajz9ro13Mlz3Yp52beF7qNFIWvHKWBIdYLVPTrkO0wJxTqzlhOosPVCSfHuE9cZ5cjHx
52k9/FRxfcuuEoht3/2E7GFErYDIFWSe1QmG2oQrBrueEE4GHOBOC2B90kKrbqbL2UPAHZGpZ+8X
3zzoKbYu6eTqHdhS522mUNqAPEd7PZZjBCSO/NHFXG6QEQRHcgrxypt9QaHddA8CDMspY2OgNk5R
Mb31eo7uwPnduagsmK5Y0/Rt+3wctBzTR87DTgMio2V8mhP36GXchIThFAed5SdLZrueE9dNaGD9
jyZHz4TXw9eePgN6nm+wcSb7ZrB2A5qjPvMjc2aiwlhcUP9yv+t77aP6C+VTq+UCfDwpf3U9ydix
wexrfNS9q7Y26VHM8LoXkng32cqbaFs1RCUQnPMEU21bBS3j/sz/ngrHizxKidnsjIP0FWtpj5OK
IRj+1Rn9+qjnjUcCKO0iD0KonItiMGtz6sGN25DG4ZmcjADDo9atRoB4hNTpjR58YhQY/zU309K2
l9xElGEvCA7qYU2YjpPuZkUs1k0FYCaGpk6O8Ozvls7q7vrB9HZFahib2eGYxOWZHOcAvQTFGvnH
hn3sjVIdDcPKiNGzqHscKxgRAI2kUrR1eNMhAkiB1IQ816T68GaVSBOVJf0Xf+KcHnUIIYJy6jT4
0oMfobw0xeSoq5vYqnkxcQYhulJ9cJAzrTNu43nLj0PGwOz9i4CrmuoOGUJk1iW0XzUy44fv/unU
+mqUpFEGVXYKOzt9E2Aht0PIa36YlN4PjpInMYVxRPxRsput4Yn4pfg3X67a4bBEeegHQwJUT5pv
RtGZPym1DVTAuEh/w07H0q6ZiAVa4wHnQn673eqgKHzzs80W7+BV/fgO3m16zZk9RwW5UntM2MU5
9RjuK+zyjEMz+2NVAdwwEnIPsqXQ1LwI7+IweymXPr5OeVg9QBL1vgazUy1M/5BIgRBh7azt9LWX
tUt+nhyWW2AaOfLVPt9bE0J6Ij+zmxlzxbv2l/A8GmW8ZzrVUdUW/dbuYnFTTbAxy6X6TFR772Ts
D1JcuEjXlXFKsZbeckOg5SDGsuELM+snyr4GbVTpfgji6wZK+mR8nUIpzxqBAnOm/07deSw3rmXb
9oceXsCbLgEQtKJ8SuoglA7ee3z9Hch6VaVkiWLc6r1uxjkizMY2a805pq+ephJ+JLXIQdxZxazu
NXLaHsaY/YieomsKs7ydWGrl4GSk7IdTJEkeeEI4hEZtfiN7uv4Je7FDDGkWa9BNMD1rAs9hwKsr
SelYFsl8BM0KRjIxi60sl81LLmvTwSKqfl8Q8/CzhrsaUwPKoaNSR6xVRjVAxsGgkK1GhuKUc/PU
CpLIdAMc82cXFdlKiCTfo1Sq7IvxOW4S4d0YW5+Tkd4SrSd2d02gBo45j/Tk8ij1RsKmbb2x6j1Z
8SNLGJuLpBmWj6cCNJCii12izQv2eJXs30ZEim9EWVL3UtAZiIS0nB2Ckf4gflLfzTmtV0oMuFEE
EiIdU5zT+5oTvvt/yI7XaqyxhT3HiN6yHpC9PzfAmMc5cJUgACkgBCFTjFrf/u/lGP/fmQMWz/Vl
c8DjezS85395A5b/4R9CC1zbKC2QwRiLO22h2/3TG4D25v9iYucfFVkxFEQy/1Ja4LJUFjuBCOgQ
YwGRSv/yBuAoWMzvEBeXaBkFsfL/SmlxBjwSGByGqsPNXDwDH1RAw6AZLcJo8VCHfXLbGmhfDXrD
btzVBBRTGyiAYmOyTgcExzL24m6K/M3QiOM6lTtk0HGlelk3AojHHWXT7ajY5TWGw1QfUTNUTMfK
Mm0zgfaztZCcRhOkx7qNTZOmLIyGWY5Lt2PXRAxRLHrI7gfHQA/igkI0V13dMJ+FYehJNdxMU0q1
tdyawQ9JbIvf8HZBMpaausmrLiOWHr5mL5JwYAEeQBQCY3xl0kj3SBU75nh2bCm4b5t80yIAR1pl
6XacdiHS/sQEZiVUW13ULAQUWXorpuKP1tRQt8VIqR/oQmtr6FvmQ0DZyAsGyLADObO/xKJrXD9W
M48mQ2CLJLK9VLGJKYfaMVuZlkR52Pg3foN1H31V4TWJ/J6Mg+BRaYqcvm2kY4+L73GqyRgVSGzf
p6imDkkPaRHqPnGShIzwE5xt2iwzfxhLyV1TQVJmfQWkGjn1NhHB8USKVu1pzlH38KnsWQpn+ywO
JDioMMlSelTU3KrXTIr6Y0y5082lrPqHNeiiqkz+W+/174F0JiczJii/HOqlQ420FDj5Me7c8RYE
M0rvHQEl8X2Y74Hf0nijSLMKHDIzw2hHmhddyQ+f3Weas8UU/G/N2b+v4cz+SWIe25mxkg6GdBDU
Y2TsayxklJ1H2COCsdf1uyHamtY2wDLx9W/+7Xn9908ul/Lh+7F89h2FkCqHjHYtyYYLaGHCn18v
5UZdrmQPF27vUqlv3K9/8cwq9u+fPNNEAauvWKSt+WBWYNKD5hEJIxsqywmrmLU+Qixi3RDXh7Mg
BqdgGK+aKsVuiB1uV6OxniliabhjpW+hROzfUiURUDXPRvE6COWeT/7Ks1k8a5+9jjO/EZVUPVWR
ZR9SiAJZfzdQ2FER27Ilbvbaz07eXHkiy51/8kNLJt3Hl6BTo9ZDOZgPMelD9SNtCp+4ZwQrL6RV
NPqaaGTUpORL7I0dkulIsKmAV08GW+luUy92nH+sbhe/ggujQVr+/cNoaIj7EOZJmA6qBwiNRmau
oG38bkmFSwDE13f7h4b62d2eTdnwJPOOTcREEcYTRQDasHmOGYn1sLGK3wqQZR0d1w5PwQrzT/X9
ys9eeshnhudxKvJ+1uL5EERUTFcQqpvRcgu4RhrxNE+gjJYU5Ph05ef+Nq39a5T/YeV+eJR0pySU
i+18gKdBOMp7FJ9i+lrmemD1CG+W2GdDewwt4rrrVQdKstOorK5U+cpjtpb7+uwxn31muhHhuu6L
+UD32W679NkU9RsFRY6pxeBXYtyj297a18VbE1hOgdw3T9R1qhleRcq2EwMhijCSasOW0uN7SmbD
qtUM6on7JH+1qA2b1rQWx/lQTm8zeBL2ALTBjXVY92sFNhrFTLPbCvGhKe7N/FE2SExI99VMFbnY
CWgNxfsuzqgM3EXat5izWDA/D2iLRfNO5goLaGJJJLq+HNxL00nhxIEDx5miH8aU4tDe+vNLZ3pp
Iu+ltLiNi2A3tfE+FIiFNVpXqbx2BkyGtVgJbwO13Y7ALaPcWEvRlkNdm+ubRSIyDvcsjMN4HEgt
Kn1xqxURL0rF86E/0GcG1de9cRZdqC2cDFsoSkP4I5Q6egazc2WsXHpVZxONiGwE6wtjpaNJXKGW
Jws5BDyFUBB5xlHKXmm7ELIGOHxn1oStaAPPJ4UbeMW+e+ECxLMJiKIVUs6Ud9noGtGNTj4cFCIF
v769M//mvz4F8WxWSSTdKlF0yQeIseIbMvt5UxdAR9uezIG4pgBj9L62Bi5BNyYe5Z2BzXGXSonF
3aIZIFJu+TCohppzEq3pCxmbBlXjqlStmtL+QJB2KWCU6YtkPVuEZQyt1NyTvjCanoqv/kfSL9FU
X9/OhQ9bZLv7cY6kKaZDY+BZMUNO/QbHCxFHBpC8a8rzSy/jbCcSdRMag5DVIBBu5dmmwZ1j/am3
2Dj050IO4OZTGd0to3eqjqLyNl7jiWgX5v8/u+wPkxa6dstss3o+jGl3nBWasqLqWiTvkIM0eIzA
2zlGSDwUK7V/zsvBsYQZJhtRuzzo7jGg19FY9/O4z+vmLUwQx0Qg+41HTSsoc/hrUYL4kwSoCqZV
03mV6KYZpRHaJ03voz7tvbJKUKuIOIt61wzCdTHER9aKXUy7qRZKWyLUyUhu5oAK8y4g98dPXuvx
IOonhBil8hBS4cyKDc16Vw+7Qyez3ZThoCVX3r70t7L734NZ/vv1TxFyvKFJp0MYeB1VblPVXTG7
Y/sKgrgd7kG7rnq8YhYFs30Rn2rlyi9fGndn83kUwpFJJ5bNKvfoFqbYNAvhVJNs8PW4lpeP/T8X
DM06mwT0vgSyQNLbIaHkMvyYirVUbCokFG/Zc3PX0znxjD0RJStIwZ6wy/p19BgfBdGrOUGJDoJe
6Xf22gcbcnvCXXcFLn/GrP7nA9ess9mjx24tQCmcDqhHcHa+JSaVnTXUTm/+DWsLA/doW9UP5aYa
PK3czZ0ThZ48TfAJOX5sKZxrzQ7C2mQcI3mVaVcW+D8cms8e1/L5fvhWOPeKeToxD0zpN3LcW+Bc
BYhNTbWjkZ2zN6NzkIicC5HQgkQtf6Sb2H+eCbIn6GtrkvVY3anRK/wbp9ZXzXfsUToBI5uv36by
+Thdztd/XZ5GynY2oss/+L7oasKxPbVaezNP+7ohgO4pNTlVuUqNl6tft/0OZXPtapjmYGJENwpu
vXBtIgTIn/Nioym7RncEJJ9Ec2zT/thouwHxQ9TeNvkN1RWsX9fyUy8+17MPrJcaVNXopw9ky1Pk
HT3DfM0W6Q/Ijs000O5WbiiervIhdku0zFN9qJoIc5UM3HcJQWvXQfyGt52gpHyjwSULMdeB4B0G
YiaVu0GgWN3TMPj6QUvLvP/ZODj7LhPBKIyB6JfDzKJNXM9a6tdC4Mzfq5vYoaIuKg6n8/xGNJ4C
OkiWI41XUD7K59O1Zp3tG7IyrcRuFiSaz063QXyHzGQnZyTewpd1zG3BmXqFjvC5+ZbcqJvYY1ZC
14P4WDxRH5s26FHiF2kftO74MLn6A+iE3/6NLtyW8TcFJLdpX3lIn69pVH7+Ho0R/4JGjStl862j
uDScoX5uVsJxpF/jylsDntyebQHpTrr79W8qy6n5kxdjnn0BOkKPHuy2fKDTQGtweJmEbZ2tJ6/7
vbRiaF2sRnfUVtWD2dvW6zuLiXmqnxhGMcHDq/4Z9dsNMVwiewwy3w9E2OFRDZLHr6/vj4Pss+s7
O+3T5QsNTeKZjJ0XriciDjNkjOvYcDRjj49PpS+x0h9m8ynxeC7a+A3bPcCKX0Fny5thWygM/LtC
PwmdDavw2sHhwgr3xzn1cWKThmIk9ZTrCntPJFx5vJP5jh408EKdxln0FB3Gam+IbhNR1v3+9dP4
c8T87GmcfUZZ54uCovrSYdhNIMQLed3MuhMEL0PnKjh2C+VH199G9EIKfZ8C/qqU226LhGrI1sWV
tWYpc346ZM4+KFzjuTDqywc1bvTKy6sdumPJWlPXw5DZrgo2M+4k/JZvMWAQgbiEczqIWDRPldz6
GPdrq/8tyrdQGUksiqw7IFRVtsPQq2Ts2NEEAKfdQIDCsTK//ndPzji76CAdxQQrBO/L/16a67k5
sq2O7MaRW5DgO4U4ll0rPIQe2h0q/+FRmD3L+frHtc93JZp+NojLNMLxXvORidYN8IQutn3TqWJs
RbhUUNEwRR8RhbfdGtylfrLqo1DcDotQagXHa3hAXEohDY4j/vNyLd+h7GXpJnTPILGR1i7xTVhX
1fiV4EpMuzT3Fe0Wz69pocrdjMOqAnS1VIp+dT6g5IRS7LOmOPQfg5Y65im4R9qJUhPEydd3/Cfo
4ZOBeh5LRJYU7aJlKgMaS1/xFAu7eXWrgI9oKGM6QfMu8SjQ2tqJa+I50K486ksrunZ28Ag7GmdS
yQ/LnsAO+zg3K+1H2u3b0J2DTSfx0G+Fm347LunWTq2t5k1/30OSsMFyys/SNklfFRz5MKpvfQ6W
a6CcSBBMHHCM7Pba87kw1Wtn026ctWwIDCqYs7HRf/nKQ1fdEX3XpSvSDpzGKdkir2iSYuy5Fmdx
oaSknXPzIAGhOyC38TDdWSemezAQ4U/ibkcUOmwIVsobqHlcUXBpjlF0ZQd46Ublv9e0QVDI/ITM
dlDHN0l7tpA4pvF05TFeWNq1s496HMkCw33FTIS8nzmYLMUqFF/KFhqgZRLTW/p8JmP8/N+N6qWJ
83HSt0Yt1fHCsUDfWD8s/7Ej6Jv9hIIWeaX9kr/JD7gcSCnQfwZ+6UhX5q4Lj1Bd/v3DHrr1JRVe
m0rBWwztob8Pq+eu0a48wgvnmaVj9fGPkzFnEZ7KH9e1F79cp8bb2N4Hr6LvmImNVOHrJ3dhyVCW
ifHDLahNr7d51EoHrX1JUYAiR0aPR3VNFNlmhlfuhZyfT1cm5exJdRbuwBh/8SHVKcgtEuDZFI4N
UpTE+OEjtyHk+iiOW42OClwfN6ZNYbasBsVrTe8e841M0RNlrp50GzGKt0zaKKq+G/h4kYXTZmpt
qb2JWqeNUQ3Xq8hs7gSO6Upi2nP4XRXXmYY3mDneH/POqSZtLWnDJjbXlvraJ+4AdtkX5XciswmK
pzm1iYNny0B3zLVpoOfJsHmspZ2vi8/5IJGZqoPRQN9iyTsCpAFEfEuqUxIGtiIWax9QCvB5VlgM
sF+/qEsb9T/7xA9vKutSSVSFmQ4P0IKazjCdaZKLgeHgIMASeotpojkuKDGJdt8WrStyFM7ZeDXk
9dfXcGG1VM6mDLGtDa3wuYQO7dCYHMJ4jYGcULT8yg/Iy+D+ZHX6c7j/cJNpmA5zie7qMMjTowYD
VgnGx2mO1sOSLh4vyyK4jlD1JBNlxqTgocaRpfyczMW4iqNiwBPLEtHWbyq100ivtgV9wK9vX77w
vZ/DFLJcrdRuUqQDkKbmqLwaG+WhP8VsdB0le9OLg8EO2PbDA+pAH5XaAxVraZ0J9vzkwwalADqs
sm9fX8yyHn32pJYv7cOTqvI2Tjq/kw7m9F6bjx2M56//8IV557wlDTqrgOlVSgeifxbbDNtz3Iu9
tm2sJy0q3Kx2v/6hC2vEn6f84Q6yOE3qBTtyaGghhPgTBxxFsbFvp9RLw2Mz/v76dy7MPeddoRBr
Jd1AxlSavinDT+2u2i4ouv7KOnrhRUhnS52YTL5ACDCDglSeqVTsdLhSBFGXP/HJOz6va+P2JM4o
YgkoUid+DWY7uVdgV5185TWbPBTvOHy73vVnkEHsSR4C9R6YOnOa8dQPj7Cj9nl6051oQ3aKHd9J
LQBzN/jd/AqBjcROhOavtHdxYTcbgCBi/fD1A/9z659d99nYzGKlLCsrX9bFH35GFH2JqL1a5YXT
43iBwhpaz1db35cmxvOqb+xHaq5ifT70WAOSQx27Ddlpqe7lzOVlu42sg/xAsLc87PAIrdVbyLvs
zzf1lTrG57MizI6/v0QTcSIuIVrvPj7/tsd/JtyEaPiSKzvnCyda1Vp++MOH0nTkJE6JJR5grTnN
eFcBfBp0nD83UYjWAGbWZpRofd0UIK0f8+7uymtcDkH/+Rrhf5z9rtA3o55My7Z0AhTc2T22LkQR
e4sYjHt/XaXrTnK69srx9fPvlBjBv3/OFMemlgRfhINI0O30LJTxSntGR2hZV/pEF97UeUkl8gHz
SwMzTj3d6lTigFP0kysY1pVtzlmS6D+LvepCbfn4prqib0vCcDg8pG8RaMb96HvGW189+7JDFlDK
iQvF5LW924Vzg2qebREnQRdqSxiZ2Za0J9e8izEIwWmYQxu/aPRinDBxiwSm2+lzeG1fKl0YFubZ
sBBaXUyakVmpGr6/K/V6wKqM2QgvnCPT6Np09Tf/Da3r16PwQlFDNZZ16sPoh2ynwZLm5/AQz9ZW
k3/LuQ06Q02AdqAMnanqaosYCDMH2hZ1B7dYTLYl8tJhVac72Mp15iRgCyzK2wkpU9KuGEICZFZ+
bNiJTGwtStpqckPhQEU7bl9V5T2bXKCGNOZevr6NC3Micq+/bwOEnDKrUbrMUibAAX5xO+dbTFhz
AY/MhV6CuPDKjHThSzqPZZH8XLaklAkjVOwxcvsHP30drWf529f38vmKp55XbARNr3qsgupBVmPI
jnlwLJr+yid6Yc1DFPf3cyJ+PCYpgWOpWYSruNzmJGSt/fde3SqW01rr3nzyq1u9eh5yZxYIsnAr
UuztvPpWVM+YSKgPv5jxdjR2HRDDecCMDklh3vWsnsFu0A49MAN1O3qcDANhI7NTNrI9hvSQqnPV
X3kDn+9t1HNifKFjwAKNzURwaoMnpb2f6MBjoUUFEF/5MC6seyqwp78+jKLRO6PpOLqFnXEHJfWH
FD7JnOC0TUau3fRbtRKMlqFbVNJrE2X3nYYMR7htZDo1WnEqLf/+6/Hwp4TzyUKhn5/ucghsLYa8
A24lDYUsfJe+eKy6+2o66XBohHC0jW/qCQrrCthIDtOGnOriRi89jN8ASW0ZZWyeLkoJyHMT5SBx
E58y9Rdw8DWqQvS4gkihbMR/6mYFxJDmMAvfOmsVAzeSKM9ghOG2UjtQXV3+JdIjkOCvqOkRyLjr
o+lX1F0eHesKI0qASpgDJU0Esz2I6tvXT+HCV3FeSpzUSYdViNep136ILVT8K1/EhUVLP1tTkCUG
VRbwcOfsRDJGEW6sxTJ2Tenz+ZlGPa8H6oXaSbWa8OeVhAf4Stz2qu+2/9UzOS+mhWDe48w0xYOa
YvimnBBrj1//5Uuj/7xmhlmlVXC/SQep644JrCSjCjmJ+icYqWtRG10FkmHhP42YHCriBEQfm5RA
aTXD5160h1JVXLX//fXVXPjctbOFGAJlWTRyw8ZCSg6i3NvNWOBpnSEDJE6tZtu8Ga880mUe/ORb
O690TSaRY5gBOW7UJL3zTWyaxGnWUuma7a4Lva9v6MIKoi5r/4dFt+2TTosLTvqK8aSoz72/VtAh
5KcyvLK5vPDE1LNRTT5IZwgjPzBJXnfv0+a0WLExS5u27ttf38QfAeJnz+rstWADB0sDhvxAoAHC
ExgoYWqbbGJ3CglK043EctFU3mKCzGncVb9ly0HrG1lIB9ZfX8OF/j/krr+fJPxH/DgS15BwSiPb
AlZ6eqBUY6AHwTkuPptOITwX0eDEo6c2LwAEdFoy2dFc95GtsJKVR+GAQOHn1xd06aH86cZ+eLV1
iAFMHFia2gki6bae9mKBtBklzKy/VVBC1W4TESqZZ06M+TyUd5i1JmFvjI/iez6sCN69soJdEC3/
R6aakMPDIORIPGiDfAuYfh29kuNqW4a+6bU1UaTHWDlGyt0ENSTd9vEzGrJM2oot68IxE2mj7EEG
XhktF4b8eSW0KwsAVBUXI0w5sB7q7TLyeoPmDMK+8Eqx4MJkfl4HZVeQ9Qui6gC/lwRQqkT3Vbhm
gvj65V6YzP/0Xj68W2A7yMxL7iHvqLpLFaki2BO1m6//+qWLPxvKEQKevMNtf+ipQiTjFh27FWaw
cq8cAC9cvXw2J4ADayDLz8rBjOTfQus/lEDUbHhrP76+/kvHs3OhslEhx9I0Sls1fbV3ZFmo+6kt
NsIKb4k9/jJXmDKvDO4L24E/Z7aPr8KEcztHrXIQzKzbmPIw2w1u8yvz88VbOXtWiRr/v6IDMmtz
V2O/PGWe5eYo1ZK1EbsQva+8lQtv/ZwB2kAeT2e1o/rAPmvGgzrpNyZcZyG/1nO7sKSdV9CM2KiD
SV5Ozf4a8VsNpSpcYCGEjgo5gIsbPb6y6lw6hZ1X1CYsNXNr8P0ZwwO0Zr9+7wzVBqdBLsarAHbt
JbqmBLqwwp3LRlXf0sAfMNjyiPADlEnbNvtJ/PVoLJEwztdD+sLLOVdzqhnsJhE+yMGXQuldj8vM
Tsc4WDf1EHarkuTJK8P5Qt9YFZcr+DCeiYLyA4l8nAPgowFsEnClqHlJfacDa5o5yF0dBQ1OURGM
ulVnp+9fyRxyKP19facXFBZwNv6+AIMModTADXno/d1Q7LsJygXR27kr0gQBjukD6kKTuYvGbeZv
JwCSvNNfGcyATLwyfP703j7ZUIjLx/7hIfgtGdboW6cDNgd6IADwY2eYX0XDDZVDPLqzr9uJOd90
5U3Svk2VD6FWtaXiJYtI2y1s8JdPw5jbqkifCNZTORn3cbpRUPlZY+DWXeVmSmVn/oYdEbor2C+a
pyPNk7K9XJZuFr8PHHJyVIyDCNbqsTF+Tt366yf8p43z2d2dbZcKyTclXEpo7qKNLj82JE9UeX6S
Aeyl6VOjI18NbtXFaz8/5rHmhbq80vPETSNiu40ZRsQjTWz0sIyQdpXpuhsQcsoxPotHG6FPByBJ
BdohER+65NuE8Nlvpla/MkL+HFk+u/6z9Ymkj5aY+AEfit/S+C2ot6nrWdskMeZK6dGEqLJkl0ea
Rl998uTwZyLclEX9Ex0m6Qs/5uS9KyRvCn6Z6bdcYl+4HQi6ACTXxt+E+NQhxESAaD34iZdwjIjo
KQOs2kMW6YBGicRFKT4RexCfSIQiRuWkFl5ZCitBJCb2VyvEACjQtYTCKstfwL3jzcZg7zbSpp34
c8BXLSU/GoAFjdrV6d4NxZXD6eeTkXJeo471Se8qTZ0O0G+IJN+CL0EFHRT0L6dHq3+9MoI+30Mp
S8rlx+8j4kWng4Zqs3eGI1YGa538rj2Kx9pG9lgymhWny1ky7c6LD8YL/nvcTpihZLsYypV8SNib
r++F1IVdu+lDG7DIvHsXN/1NOziZeWWgXJjL8Bn+fZkdSCJk/Ax05pEk/x47WONOM050p3OSFwMq
Ft1i+iu2FDvK7ZVns4zC/xydyh+jy4e5Q/P1VgzGWOTEU+6GoblTZ2hjwG30U/SNdPagPM3S41DC
3liLd5VPiuBqNF9UoncauFyySvl9Ffzo/NlROL6CgumH4zTZ+O4zds7aMQ71zdfXemF3oZyrb2OZ
HqygVOJBanZVAPUr5pkQwi7TbHWb4NWitR3fFvUr5v0r2+8LByXFkv9+KTEJvUle0kbpixWxH0xy
N1rJQ9j239VHDmqIkdF+7ae99mjd5b/7+wW6cSuhR/WKvXZtAy2rlz6Vs1mkMaFXcbMo5LP4URWt
O3F6KYXke07iQaHorUFViRhxCSzQiugu+iIAku4jLdjVUQN8Mj8WVUDmxAp3/+TfmtG6qO/64iEG
lMdsacN1WBCuYO4sJxjHWx+lZJRNP0O/27XBRMZXtjGL9rleUtCDGBmjjMUsaVjliPtuYBpkFY7b
qN4T5ehU/eAGKag8ZHJp6CqY1CuxvQeiMK1quON2X6zJPXOqUXWQVMPxhJRNQEV1HKyHKnUbRdw2
A99hDqgn106S77ajaQvyOxO30/pQOc3ivYu2okbEOLerma+AEynpIVKHUNV9z4oZT3z6ChWSdPbf
QWNtzLGxk1muAKed4JeX4zcxWwstxzgyIGI7DZJNnPSgLafbUCVVXpHKmyALwXJNw4gucyjXc5u4
bTfuWBHNeovfa0cQ+JsfpHssyt96kkytJH/SwtErVfU1BAg5Ntn3cBxO7RhuJcvrSsSDbS5uWrLS
aMnKTXwoozrbzipjdpLjfEbcEUF6agqNz1zRXRI2Yr8jLPs1SbxM3oH6LMAVqMhnRRPCMtxZjehl
qNQnU+1pwnWl2N6BO39rTOXGqq3Yq0GMZC6BJnA9M7n6Dj4620RRhWg+t0aeoKHlOGAI33ACfKpb
IcACAMTSAIyC36SvDf7LXtbdSe1XmsKnTivezS0Eo0L9Av8neNGK/FucvUFW7A9aonnSqDlFn5ib
VJ3epGZKycjUmpcwROFpqfnvuai8eYDQNJFeCAwaEulTrZ/CsLGF3EXbOWHRqfoNWm+2bUYe3oY1
nDsLAAH8QDv2d1OeoZrPMKuaFtg6bVuHeNPvkmqixfrTVwH/3iraSgr3cbDN4k1b7kb4y+x3CCax
la50/MilxgBwIxxWYusg8GTohsxaAHUEbyxpIkZg/A7iZHfqHTLdVN1w2kD0Zgr3/XhYyDGS7kGB
4ehpwLmQFNtPnkHJYDvIhmSV1aJTS5Dapn0qVkcf1UvG0R2V2a05h/cW1tfJKFdQxofkoWTcGi8T
eD2AXn7+oJndoah/ZdWvkW9OxfISwFAmQklW+vumDT0TxBG1Gx/WHftOYXRg8lLJF0PkoR2cshpE
Y30nlY+5ejv7j8UgF1sjF0+oZU5pLR1ruXYrLFHbqQ2+dZK5DnRxpc33iXST9dthHN7mpNhzG9NA
oUroPKl59gmg7K12P4kBjSkoH4pvbdtcflAm9R77vvJo+kOzyXD9CxAKlTHda0RPany8ZQY/pwaN
ojE0YLTBwGIlI0hWtNX0m1KFzjjFj4hbCRJYqSEufPDeRXXTzzNJOoa4NRQ36zNY+UCk6zV00299
BX0ar2JvCeyoVmNw072mk85DzU79AC5AQJQW9g4BPPTdALDAP4nxMQoMFS2N1uzBafzjvBkeRyle
18bsFJpiF0bDSxKrrVQ5uQx7jvY2siXCCIU8QPd6FAynh1MuCnxV2OGc5e/A8crGQ04KZytbEBY1
a12JTbFRiD/CYli+VqV6W8qTf8iCh2E4ddWvNgYjKVLx8pLq0eSt61G/FVqHhixfR6YXtgGIsFH2
urAh59d38u6GRLujGVUHWLrbrCZ6VEyISIqsRx+OgtOzMMEye5DbBvW9kOx4wANA36PElipwkaTW
B/DCyknMndy47VtyfjSkQemd2K+E9I2WpWk9YEIR+++65WswUrzgLbU8cdrgDEHPEZOikNrSd/7P
at6SDl9iGDFXElhtWiE0/pVVj75dj24GDE/FQZyh5t0X0m2EjSIHHA7SoVqb0r7174T5N3QWN8t/
SBkCGzwdBiLnpAue+jrcCHG61cP0qY0rhMxJIXtNtgtlup9N5pl9aKwVhAcaCdYDwOWG9apTAGsF
id1AZrYTTAAoiTWWNI1ZcJGv7gPlkZk8mvBfTajg3rTC0wNtb3FKgHpC+IxR2pq2CcW5BVFY8gtB
2x6r3Ii+Sw91tB4110+RN+i2vFQE6ddknmIY3uQjuQMDakskCDN43KABAVM05CWiGQhuB012YMit
BBMvsHFsMkc2QRuN8zb7nc6or+iH35eCDXVw5EBOWmRbYOiLCb9Qm+40thgt8Hdwvp3cPD3gu0tk
goSw/fVuJ8H3AiXgVgplSnRnLb9rWnY4RAvCk6f2HiU3jeRZCZt7eKvCMZ+3CmmDpfpLIUMrVZ2p
uIlF8D/CquC410IddKVmXqv1E2pET2sOgeoEYblRqu5OK27K3m3Ct1LltDfZMVrHsX2Y73pk5HF7
X4PB8WtshiDlMgd0I/ge0tiepon5KB/XOuKeRgZ+B9hQiJxOfDPjn4YEcpZN/zr61ZlMElBdC+Yp
gNI03fCWSNuCDBBZXksSuV6PdfCkFTtyMxDE6/2xyPcQZYPsBnZPPTtS+5KBXCcxqmSeexXGh2x+
BDtNCdnp/a0cbMPOy9uNpXsk6tUvc7CncqjycczhO3a9tSlbB0uvjg3sQXq1C/9Pal0yQpiH4um+
nLRtwBstA/GkcpZKy6g9xDjA8roONj7NNlutZteax108+JMbAHbENpWcCGaHeR+6sa6/m29h7Ub5
zKCNbUWXN0GT7tFS7vrl4SOYMIdk3WFxr2aMKQXsKNsveRccz9tx3LVDYEtV5+TTDfBuu6+M27q1
rXaXhi0JM5U3dT280LoCFdrd6EBDVKU6Ve1BFh58Jd038jsoDvIfyDhp+1slEm5HLH9Vxlw1ao9g
xg5I8HUhPPoVkuVxkFbqaMdmfBzGSmF6ynVM5gXBdbJR2NZMItgsbeQA9hN1gU412FSJxMXVbMpC
2VhP2Zh9J+S9sQGzO3G2pvkpEcJXeAuLc1I7dJKN080KCEWJ/cUsHg1IZCgmWAQMFfFUMe/UyVzL
0EobWffIczmNwwuV3lWlNraIALnOBoIuO3cCRxZqBysFC8pnurfmCtBDuRFY2CL9oRyaNfohzLbB
GgSUawkZIAoxfMl9g1TTd5GDLyWVFQwry7jDpu9ZpClAeWUwt+vRz4G13tW1p2X+rrTM3xP5BVC4
hdss3/ql+C7FWPoiXrXWQ3YvB56Y+jw+tfUmnT3zgUa0pgE+N/Y0jCt2IXP9Nk2jZ9UIMfvnzHqT
xed2flYntnVumd7NuJekdj1hgwFQ6W/DwarYCtiyHt8PsvKrR/hii9iKkBJ3NN+yUxWVR0hroFRz
YauXjFih3hgQ+QqPqMIfqlG5UDKxDSQRG/EZTg50gTrXIVvr8UqsONsR+bOv8mw4DDqgszpv4T1N
465X2G9ZUnzfF9JRb6dwo4j9a8EavkEnZXlF/S5B5ctj69c4AgkoYrvXn2Od7Tstf4qp0S0UGxzM
UvY9iTmY9Bnm3kHbzH3lNFAn86nbsZvdVr6wz4GLhqXv4cl+RhG+J97Tmwa2OKCffysW9oqg2Q4a
/B7DfBMng00aw+5/SDqP7caxJIh+Ec6BN1vCEPROlERtcKiSBO89vn4ue1Y906aqRALvZUZGxtV7
UlbHXNxXZXHkct4pzOPbBq7TV2w9RI2j4mikxLyBLCDpjg1o9nxSIICL12qtK9QcJcOEFTMu5V27
ACLlYEeeARO0nzrTbwLlVBnNXqtaO6zy3TJZeHtoBoCWZ2HilBLR/UUl+moH1S5b5v0UAhFfSF+b
P2A6f1UTbRqx0DnhZCTvQLr5TdpHRIXU5RXBNDgJXPJkXfJLT3Lc2aLiRfJ3G4grUylugnStOr9q
xjsL5Ptczc5TF+JUMPmV6iA69vwOMtgMMEUzRZvy0TblY1Ysv2zT9yIa3yHW2pN8rvv9VES/0L4I
Q2CJlt3PAfCnMSPSE1HbUoJWbyFRCRJP4A3uYcS7kLppdeSELUtXbndpABaUNMJ1nt0s2gFqjde7
q1bbzpJ90nlZCV1W9chTQhbLm9GTZxxz7NaaMwuhm0rPUXzTwcknbFGq0q+c9Z/a+MNDSPD56/yw
gzx3myhxgnRygvqf/gpuUX7LwV2Mej9TyLUjqbOKuBK6X90E/kr0SHFXzEseE+jH4hB6Zon9ckIR
VIqHoiVnK5DYkBTSzYwdpdZnzjg4GmPpyPrnEmXb2SzvdUzGbJv7MmFKIjRQ/DGZ5hjW1qBOVP4l
ocPZ2qVfqsGHZIMTI3YcfKxfxa4avwWmrRWfkeKYUkGJuDdFP/9mztJodsj6UPEYlU/N3FAlLNM6
hTA4Stt4ZBWxjbaG5Wk1NzVtyk6b+vMymocQoyhWIrEFxREN3JOUtGxdDLo9dKsa1rSJ6F13P9Py
qxPRnCufwUywX7lqcEXG5LjLyVGtnzrOJEAHbKDT2g2eqB9S9Ef2KtijJcKvNrZ6eeT0fIX9D8le
wcQGzZ5dhYn3p+pIiGNvkqVwlewu8ysMCU8IXEHeaOLeCJ7zPartrH7ts+SyZyzv0+BJbWZ3SDSL
00qbiheqPgaKB+TDJFFasOl0Kiq+TnB649gpOWfRjjRBFiOso0kVrKa1K0FJRtbsoT1Kac8eIEc2
VTZ0lU1Ix6VYqRvSLcgprzWUk+A6F0iXnVPN4QEr+rrt6Cimbit0kWdJrGHELyEhZuWydsPuF87X
Ks5mrx5Kzjg4IM16CNeNlrHKcG9UXMxrWBpGBp95aXZJFjplolAbx44uTqexNDYaWEmu1h8x7NZz
3vhc7WdhVD0h84L00E2fAX7jpsg2s+gq+rbM/wyOngkAeetKiIvkqsuM2Vdm6tKuRJu+/jLUzYAn
pZyfbXVWU2YJK4YI5DiDGjYzskTtdHCzeVX8siG4qkv9PW83ckSo6yfxNGthFOzcxAtLzD+fvtk5
BHuY1kHKqIyCncVVO5T4z5KqRLIiVvuHZPWZbtkwYGeW4/jQCMd9qEHdIuyZvboVhNJTxmkNfNRF
nyBmPUo9nSiNoKPzlbGrJuWfybsWFg1LaKO6zciGgxm3li1WDvXlvEgyjqvU6+ZhU0jNz6LrMSCn
8M0Sw8Jnpmob4/jWKdW1zsc/6OiuwKCK3MsI9ExUXCsT/1VgWldxtvTVpEd0L3NArIlwKQEJt2R3
8HM54tx/mxmwtjCQ/gRTcss++JnHa1ofl9auvpT6H4OgPt0Y9Dw9rHQ7I3cWaMDQuDOhcghF3Q7W
gBxxDnqwoAAmvEYGBB4u6qGK8e65hsDuqSONK+JRpcnryicxzJxLqvSmtqussiOQUGKw4Y1VS6B5
W1PyNJIag8ZjRRuJYc4/2SChECzwfzidCJKtYDWTNKMNu4eWdc5LfKR/+rd0Ut+VhzB73YHNHql3
pBdmwcviW58ceq21GQ9q547LWoMxx/qY6bPlRSheWh4b/m7GjzehtkEuOvTJpgi30WAXyRqGimKd
lGQNwM3CYVIYbs1WNF1wuBUodMq7jm0/uA61TDQ6Qcr/CO0PZieVNupBGWCPLexDALZJAeUx13qv
cb21fqLs8rzaJPqaFCMcnmP3HYHwiTdB8itEz2B5C7t/Q7psKslr8PtXhBYTie+GYQOhb0XiRlu7
VnUqjYXjNKGZRwNLtxRy8I+8xHxaQ3LMtFWHDAWNpZy1U0XroTZqAWSWRyPdpDelCulAr3XicpfM
iSMXLBkk0SGndK7baK+ae/2kEaMnO2ZBRD81tWP9E4aaLtsNjfccZaI4tcNGWog0SpnHanw3xAn2
uybZUiYI+JlJeerxS1r33NpU2ifMxVWajVdd/Wew85UgMJGyNHKYFZ/E+2IH1cGP7/OCsNOfFhSV
WXxbjSPlf9VwJm6mV6wVFyqrOJKGwHGQ8wc6UxedgmpTa7cCpp62L7EV4weC0EXWYQwBhEtvbjaS
vKEgWErikt2MkJcsdwxEuw4UMSwvtKpkAg9B3o3+E0HpiP64kgISuSb1XrQqx6wHn9ZGKer6A+VI
ReLOP2o8uNu+JK6ND4iI5jeXSvte/mq1F9Zvmb5RMSsT1CSRyAJIjy25TrGGEyTGC2EYEE34MDOO
46sVrAlmiMw7P4tRXoqbGr2H04n1NWG5NwqVDYm24AaPFXmSGk21HuVkUfdrXeSHWw7BRyEsOIVl
J9c24OS1tEK5IQcxWxtFwhsvARp0pOgsbNV2RxK6NO/zunzXuSUzijA5opnN3rXyHM6rMr8EHY/8
4RWGX6h8AzUJ2XA2RPIkoPma5zkF0rxQ9h0Ynw5glAxkAmM/l+dCudfBUaOghdenZZ4SOCDQ82wH
zI6vD/Ew9dCtkmLTXkvOQfb9WplHlr7mVhWeoX/1yzYX0HjX9VcL6wNPr/FUWK0WuTQlV5y++LmM
aD2KJCRI/wrVR9xcZeVWi72e4qNHovD6X94ywXI71WeON1KBLOfYAGT222dPvW4v6O2MmpV2X3W2
mvLdffJnLZLHRPBI3TBgM66lsCJxFLle9IENelV5mfLHHB+X6KiHn20RrnLlkgTrgn48XBnWXZ0c
ZDfrmDToYMpaKTYVvbLBSTXQiCECgWpUjQ+p3ulxvErBslDKco7odvMK990n3Pu9TjsvcaYsgoM0
REnRFBsqIJrlmPeRpXWeBeLHC2gmpFzTTo7byfJI6+tCQpX/jdlnC1VedlvWIq1TUZJ5DykQrUTa
tcCnFP3EpBoIn5yujeRM71QQBl7pGRTXdzLUhsAuF1tMz0J7qVmUzrk8/lLtrJTnHMBNuA6VH83K
HE1/S4k9TEi2XfcvTNeeaxhuyrigBd/Z7Esy1nWEw1zcWrKCqmOfnKP2QysQcHetAGgPm1qSfU3W
RhH/qOhquK86VQoh9nwy6YLzM3WECaOFXdcsHK+gxUEf4/TrObgbczMG6q0rwbHU/HyERBA3Alby
Zyx93pQqcpIGoqZPnLcbvrXkWLThb6Dv9GC7AKCJHCNbDz91QqlGCr18FzU3ep8Cp5uIXD3hO6YW
bGnw5DcLxX2vkKhj0qIgLom8yzFXIHE1EVbwTR1mTta8p3rjd7BY+h3BrzYFtdA+F9Ow9Xibs1FG
rJpo+MXs05rzkiq8lsd0clX5fflV4g+5JG+a5vcjwAHPuawXtpjz7ZM74ISFY3Bi5Qf8AoL20yK3
vs2qibYNYEheNZyjGYEvnSdoa7NZT0wEpp9JdbsdC64vvmeKvPjGDWRA5ahkiCX/0umzOZdcLJEf
s9BCmRb86tnHuKCxLl7GUavaShc4GDEGnfIc2RH9YzW2m5lgPM14hMqhVUEVph6o3pU83eVxx5OQ
1WiEtoJZtnas9ih22LMQex1Z/YgRH4zzMDmiZiv0kdK7wHSYWE1PqHVnmJDEsBQYK6P+LYPjyOKn
tVEfROLJEWUzqeankjyGfqWTHl29j0LpLPUL6/Xz0gMfpLcb4l6cLhO+EVr/qlzPrVslngjGRXCC
FhLWhsVSMf4yh02aFA7xsYjS/UUZgtViEDMIuFVrL8XEG0b7qR3rASvWKamu4eA2lV+P2+ZeE6nB
0vIfvWeAI0z9CAd7Mt3g1k+2/jD+IKZGkl2KLD37srXC8mmO/rDtmB/0rswd/askW+k3Vz2Nu5IQ
fdXtwy+z+5yki/qmsGEgD5f2U5kJv+RNcxeQRrVyJSrbpwYh6cKmiw/ir0URbQVfDnsRWkGIIiwV
Age0gM9hnb4kO47eU6g9pZiT0u3yHWK9Jf9GoZO133G2RmklbMmc7pJAyq6TTn4grmn49D81Nezm
kag/Vf9E5CUKaZV8sYzd3dLC5CF7MZuQKtY5ynt2DKZ60+iHCYwbeWQqt67Qo8J6lYI+OBHY8uzZ
IDAv4l9ZXmklMt1XQ4JDJzCAXNMTfevGSP/V0o+iXV/6f0kFz7mRn/8Tll6PnLpK9nHk6+fJsrUS
gAo6tSsiDEWgZ5KNSMKQeM/4ysdXbufsNClJw8WKWasR3MQbc5OWzCFCnOrprmW3hGcqIjCdQ9cc
ryq0m2OlrA1gN5OHWoLrh/1y1mRzLGz0MrxdLH6tG3FTSx7PmzF99VwL4b6DkAUQMlwHVeEQsFKO
ML1YmQAJe0MqHv/1YW2Xn6p642sXWydjl1hfD42HVD2Oq/570SERsCmvoyX0dk1RI9R8a/O7xngm
fm+F3wVQEw+OQVCduHvtthOxXiW2Fea2Urkkojp9/sO2iBG6yXlpPhQVfUXiJmR3/JMQeyH1qaKr
2R1w/Qhc/8SkMY2Pj13zTRiMpe0yQu1TP5OIyuf/B2+mQBu0Ju29JKyA1pdTiAQuIffTfs2rqYPK
HmFM+q8cmswTrffoOXd06jmzKXh0ka8ZRwkvl3zoat+S/438zQVywAaARyF8BNW9ehZysA2SO5OT
V9Nj9YFTN6C628/2oCLpNxPAhOzS6Dtp4DKHz5HfreBjirBQvJIpPWo1iUJ7AS/GSIyTuKVy1pmQ
DytxeG2GxU5aAgXnr6Txk3r2pk75biK+SFY9NljlFLf9SnjToRrlv6oiPQiBZ/6OljcxyMDQ28gK
N8cOzGOnVwfj/9c7IQAlEPWZiOKIAIyyfKos8PfOol/AtX4KCBCwp/rXDLskB7Jhas81ZKI8a3mK
ShTuZHKGG6XetnO0kYvS1vvKb6rgT0yqL2swYVMB5WG0vEr12FZbX09TLx9V1zBdWR+4WEjM91S6
2TO2H1yCK1NyyuhHjr5BpskymM01LTghNdDupGr3kuEiR9T/GNnnPxYoCNixK5qcrjzVJKKEbj//
9YPiYBFpubjQnH2VX1lUXGlR+vXU1ZHdWKMHC66RvMX0CkYtWh//TfpWZnQCSPpRqC7NeN3aqjke
0vpFexl2c8dLnKOJyXCtEanl+FherfYBIslLRnPX1qkXGukFCcBL+1dkiXwdhldjj1A7CRwBzatO
FlnA5wqaGtDjNcdrtRzQ1IJleEjmLVaSSwmDkn9b04SrKtxGVImUa4JV9HMUHbg3x5koTmqsvfYX
jr8jdtoQBYBUYzu/D4ZD2P8o0QCxRhiyaghPy30VvUyGyW7VtzPCd3ceQ78YtjNKLMMqRglKeLEK
5hfMeTaatFt0JHfZrVJOwWVbzshEm2VhGnfgFo5729Q9dboV8YmqMtDdcnCEgGCM9SC2m3I+lj8G
DqXUGM6Iy6gUw3Am6lu4Lh0RiwiZzDceGkBDZKRMXueGbxGJHcu/UG+c8iTfJmXzYp/Mm5BUpbTd
ZZx6A0wIOuzmTbWuuF0IvcFOIMg3mUefOpnvaFSdKdwlVBkiBQL7XiY7pgyMwmlPZMc48C8iXrff
mfHoR9+QNzNYbej108+Asy1ngHcaOMvVnmotd1PGxAH0y1CJ/HY45cm7pUO2OKZMWRF6ta3a4U5D
3K1fgUBT7WUk2WrDZ0yyMlA9ijxKFMjS/X0AUSXduj/rJ4v1VR+7evCvmhCw4vg26f1D4mYABkkQ
6EdZPTN8U9a4G/6LKRtjj6Go0jlCxpB6sM19PUiUEo+U6pEyMvPQ7xTIVr4FezU4Zek6K27WsG8I
Fs9OIrPlPt2RA2cq5sf8STKz8CvSa6N7rqufMvjVTDu1aPoxpKaizecuakeCFDU+78ke/4Bakjwv
pXbxDkO6eJNyN4ofVX0Qv03+nT51p/wnKN97lsrV9EwLyBCS6ZGqHpYycTqV+5MQqlbahmW7Uxtm
gCwbMmLMxQ0xk0qBcozU5/EuwypMD3r2ni6M07Gz9JgDMkBZfLzZB6tzkzoTcYxMoDtWRyLgKYPO
RIBruU6iwgNcZ7yisVSQGI9JZM5vq8rv/LJT4KixXLoPEFmrmmLj1d+kMoUFLpLMLlH8KBlw+ljs
liSP9k2iNangv/sTqcRX6zw07/VHYtk8D4igiBVSyHBL+MuKLzaJq9yzHgWFpvTZILOEiS8WUAkL
+H8MIBzFWFWR6MjnuGAc7rxqt8c8e0Hg4+YXze+anK4T6jn7NkyKThbXQSnxoY9rtdtWPR2NRTqH
vKv7b7ZA9gapCuoCbQs/zHcw4JYo3saHQEgjn4mAS6Opok3YeXA7uNonWqUSiIl+CBW8na97hqmC
XLkBEbThMZ0fdfwZRq4lfomM6GL1Q0+ttbYHADLpzB53GQq8xfiHaA0x1u+WJH73ubALoQyvApbU
Cb5eVkL1qcNgmpyof0JTnYdnjQCWOvQaBZ48cz9rbK/qfDm4sdXfKdjmiQBqLiU9ciOOfEDJrR9q
z8rTdW0ww2Fwt5wqyUlDBqDlJhr2VcA5ETo6r3ZV/kuiIzwDyHt2g4kkbHwTDvOcobawEtR8a8Kb
AtKJIgTjdW3HvCGhQfGOUbCIvGQpqCHQtXVuqVon8XZ0Zw0/DoRy6o/01EETrSTj0DPRX06TANvt
0oc3YrWYdcNpxbtNvT0YDe19eo0q1sOGTGvwQKGYyJWf6hEq3CtHOPMiekUmzygm3YdZPU1pzXNJ
M46kKIyHpnyCqiZ3G8GF6tSMyqNkynZhXoTWeX3Uw0XtTjm/YZg9+dWMBEehecnUn6AiJeIjEfFg
SzTg8ptAPFsEp37pWMKk2aVODvA2c1TkvgQNl0Yy8lBG4DDgTAxk1Sn0DzJ/FWtXcRQuz9L6bkEZ
8p/seP4TXDEwbgvtoBrU3SSQq9dxIuhVzR9c2aaEnGgA48NonBvpV6sjoWaTJ+HggRksRRjIGAx8
iu2+iP5a5vAz3e7wt6it859R5bRox57RekiPBg2UF8H8LCmJ4uZzyNKtYuLJipKtzB88NI0dUWC7
fJJuPQtq47ZQ34L0rOJlDIN3sSXafrGkE0ykwG3kV7VZPqIsWec7YXpYEvo1Rje750fp32PIpPLg
TdkWOCuG6EsRoigply7clhDH1Ksk+JoJFDVw9OG3Kd2I6YpubAh6o9olIDEW7rE8UGn/08tvFYkp
7jYwRpggJA2p/gXKe1p5eX6FXXtMcvmaEZkBiXUV5VstvVT5P7XBLtHNIlNnkjCL5Tm2XKSRdROt
induar71Kb4LFrP2atG8QhqYP+F8VJpyA4icW7HXONeMfz0QdZBAJwk0MEhO8xlEM/xE4y3st5N8
NzDhwrdax/UHwKdLi6jd0GDEhjAcYqb7yGmmaBcxg92UosXTFDHyKlm7GnoY3xQVg1AdUtMDaAb6
Gt5Kg3gdFeNo+U8OU1fWlI1Q42bMl49FfElAHDmhSAiqfMwiJrkYoVQoLZisMEJYzUdulZ4gmMNW
HQcc7T37EWoh+70VBXadGERTQw1cR536HTZG6DEJxbUwRwczwECiKgOxbGA58wLes9dlvipZK8xi
uOdHZXwXuN8D7TwPb7SfTbKzTDYA6tgpcCQV35oOWoKomWWlAQAd04wSj3UHuwn/YuGqECNEE8o+
hKWMF0KUGMJJGBtSiUUimJVgSerympnCrpaE0TahVGssacq8qJZjdrdeix3wlgAaNZP5l7zOOp4G
+dlMtPjgmOqqYFbCzNJ8DehIDCkV22D/d6nqYxNVH7ouEdU4MImSXazf6jaRtNOg7Upkgpkq1kTC
mjSBMtgHzeh0ykONiGaIomHTtPl+GHuVqVbAtCvaA9Jb1zUBmuQ59LZh5kDGXijipiZEMwr5vA2L
MUkvJ7PDgOfQFs05ly3b5BQRpuqotF9WYm5ztk7roS/JWNKcycKHqinVjybsjTLfxGHPAlQfo+/n
kOdP2uAlDSvu7N4omcPQ+aSYJH1YJDMdE4XC2aaKNCSfmB+F22IKDyyjxFSdc36f9a3QeLK1BW4c
TrfB3Kmk42Gm523rqu7CYx163ZTAEbPVBa0+EdAjFTxgEtYsAPeTgu4vGXdSEbnmi/6QxwtU7maL
vkI3WnZ23rxV5BKFdDcnxtsCOdvRVdfclu3G1rFidCYGvTE3S09nkS0+HYDFFowCwc2E3L6SFRf7
g1eS7NHPhqMAIG+qTVib8I4ir8eB0AP+IuAhGt26By+ZKZta7VRmb5RMCZ5DTM+cv+/1tURO7aH0
cG5T/HbDM+sstpeVR9X8IJwFTXHswvhINngmj/vF+lVNxO6cDqWRt7PWevMLJVYJGzP6VohhDwSH
HSN2uUn0byvbKsSnaK1bc3KAgKq21QTPpqiJJk0CTCS48SZJdYRSf8aGtFD5kDXX9h+dJPpyEt3m
ILUDCMVTodpaEOOEKAV8uEM7r9vGEFFaS0DeQ1OJbi/OUHOkMHYlLfiVSvyovNRK3w5uUnXYhhMR
2l6uKSX/gPFBVHGTLznkcLUls8sIrR0WbMVhAsjb0fa5B9bM72sLQiMAs1ZxOlxMIwP5cnoxCCoN
hFtbekhtZaliORuQb8yhSHYJTB+7jM41m0s18kifFgeBYZwySP6CE3HqQdcQMxub6Ql77jGNk0vw
2kJT0J16yvuFLY8c142u66L74qd4evVyiB0nbSeqiXldsHaWo255xcu0i88drFJ4nINoow+rxcx9
i9ghjYJKpTtJ2LAB0V0rt45Xvma8FOQNJVsH7HZ4DsuXWvswQhsFO1mD0yaiPGERS3BC/drKx8mw
qHUqhzTPQNZWcscf8a+tBm8I9H2KA6GhUC4MqnT9mQo1HYygO1P+UVTpXTJn/TQz5kZLyGjNX+5t
KVWcbDgZ1VmP3oUGlXorFuXrhSticity/bvSedCUTzwtXp+yVCXiII6U+q/Cyp/ag/kZh+FaiRlW
1KhwqahaNvjeTSph2+/+WtaQ24kax7ph4WiG01D8pMF3NCB38gqb8y8mg5EKO0+AM3eoFLNImq/u
Lb3XWpdcPA/q2ggugXRUgi46p6znKbgQb9q0/MTVAKqmfTczSH36r5bHxzYe1hp2MdL2PJzypXLS
RxUrUMZgxekqO+1A18q2TvSLMUJ4ju1U6fzu5bwjCAhvyGTh+TXduMuQGM5lfZgjDE+4V00ZSpeU
O3rU+DoMGTbHGH3MhFfxdMEnvyuvorZgPiEy2RN8K4N8PX9y+WI7wcLV4AIR6bqrrxh6SC5xvKpu
U4zHZdzEwU42T62W2CFHTDq8D82VoROjZQKWexQeSFcWplOL3UtbkDRvELnWmNDAXfsCkXlKqcZB
HkzCF2xrj0P7Equ1J4x3VVEJFBvZTVCcIhW0i0atlwP3yYaWkza7hLqp+V2zNEcIbaVbBj1zU+nC
rz/IkY2JiQKZl7ZMu31MJ5bnAFAlIozQKRREoG5IGKvOJzPTXy4maZ2LflY+l1mGhAbuc5FtSXp0
Qbm1AOi+Lgo5fRoG3in+w/YlBzKHBF3QY4CVgaejyXfsapRKFjuI4cuss1eI0pEtW4s8VBnEYhUx
ICHhKDfDEV8BbW8i/OamjoMUdyNG+zhZR/BR2ewuEbDT2B+q2aS/29QwNCY46wsjXdCRgshAu8gY
XKsd7WcNQ11vZzQHxRuGv6g2zCvOgHo1RAVE1QhFn2N/Yq4VRtLsiCJ7HhZCVbIX+6S2h0p9N7Ch
sOBR6tq5KpR1zJ7LtmH1lMUVoXjRSm6DQOHdzyYv7IKJcpKB3L5CBD6rikifeflIl0HAvOFLnQgV
KUcdaeJuLYeHiay8ylDNVS0np0JwMwwiPdADzinaRUNgsiCa7O5ljS8PApbWCQ2QQuzSC+EtHDJn
nhRz303zcxLQDRVNhCIk4x4uDetaS0XmWtMVxTVtPppXp9zK4V9JlnEXS2eFQlStRjjglnGWW6bK
2UkO3nCpZ26afNWKl05Qvrk0q/oWmBfA0y5+wl4UnNh8n9J/Ac1XU39E40PicIvMt07/mDRUXekO
HRULP46gj0RlWKzw+zg8NkdrZHcgAMC2hznUvAdaJvlGHMnPgJ3LnMFpuDCTK4PAsSiuxBf3iJqn
Z3AeLDVkp8zYjE2qPruldkdSg1QxeJviwVcCw8nTSXoTzZ+gF2yuBa2O43csUtJW0zFkNEpl4Age
he9GDNlASZ5tm/+GYCyC7gNE56aGJSEgL4j9WzwhyUY6hhtIv6kfGZPM64OrtxSdnMdvxTlE/L7E
IkC4V3UfMOAcKez+QpvWlX95bB4QL/rFBPJOKkTMWg7WN85xreTANNZF8acUOgPGziwZZPY7cYok
wob+leOH3rMnhCavqhb3Xbpu59zXUfHC/lnqh66P3tjEwu6OC3Hg4+Z4GO/9iDVUFQu6lcTRUFTk
hemQocZ+RxmNgo42Nb5+mqTxivrCWDajk7fMR2uI17CwvvIX9qFBv9TnHPZu89rgx/S4zvPmHWSb
0yK4JfpwINAoETx842EHRYKFKBzMKgMR02kaup0mednULbqVSGC8wUA7V3C9aDr27yrRoEnrNPxC
/avL1ffAN4uPQ4qwjpK8kp4JQkImEa5CfzTzKbBb+gtnrj+AVuNmUSAXjqicpC31rHVJLxoFzVxe
apecv0rp4nZDt+lFTCCLuSOHdMVy7CRhamlMO+vidUy+syUjzwgfc8g3VkuHytgjQR6aAeHb1M9S
WPrYp/NwbD4nkl6LvmR/CLcaCVFGx/8umH7QLM/LWjVw8TW8WFpLItvfGCDklZP12acNo+eIrltg
TzfXVXQZlbB62ZmIBjpia683bWaZ/mLVyK+Rui8S1D5qIYLOS6s+KD1OM1NqMBuL20CmGE5aJ0mA
OSUhT2ErDtSlbKK0Gt70yGJaqAYXfdQRkAztKBjmzUhrWwqOJRgPnYpeMSMP2GEdQsUWmURb1CsM
wML2A7K8q46TX6rKacYxyu4Fc8iZHYv1OP7KtbHLE8tVTb5h5l/8fm+ou00++uFQb2L+WFKLh3+4
AxbztOSLg9+fy3wXW4YftGua46g/aPcAz05V6a9Ok5GHZAdou4sBFJywiyh4BA2nIw8K5pooBn0W
al7HdFudJqRY816RSlKOwkHSzzpWbwEudos5tF5+VZxaXdBv6uLLIn6SHf9X5TTijSt+rP5DUG+9
8YMPLIqfocggBR8bIBvhOZLzpeoWPyqKRkOmHoTnsQJHqSW4x5m5IfGn6llJHsF4pjwtOzSsircY
04VgeCLB/3LZ+FakeA3JcMB1mcUoU7ihS18rJg74ufQH4WOsgUwQAGXFO3l6r1hGkod6K6mibcbt
a8yhS1ljZ4OAGPl66UcO9mRkBvPP0sbIV+Vgk2rGV0QC7VBDADZUkqpZeCtYvMkx5MmQTtUSY4Iu
7WLqIJXlzaAND+1wG8d4Xc2s/unVVmGFgKVAl7if1zZ3r/JJQVkApr7il1zRIw8sgZeoZbRJoTZt
U9weGipdHt0a/VuIb1Do2C/CvvaY5W+5+mcwl5fqirr/URYLO6AJaKOpZEO8Kh5SmZyrmIipVunO
0mTco0VkCz9f7Mqad0K2qyzdMdqCpc2NhCqW0FW+Pocw4o9psILY8D2x0CKG0Q+mJO7jHdox7xan
Z2mk67DEfp4yyjz01TkKbjQzUclQeJeHr7VJr+4Tt9OSfxrC6XibhTv1flwH50FjdDWxxi6GI2br
APZxiyRP/7/tUnzg2jheRCypC05bax78jubENGOgkWZxlOvZWbR8O0eafA1M5A4GwuxMxt3kmj0O
XEkKObszaV1p8z/ZNL4L+Wlk58Xs7awRMLjILZas3IINoE1PHOxlarlDgI1PYnGnhxuoKEa268tX
lVQG+V1qUPVpheGXdz3PR/GaiL+yCqhwpmqm5yVjQYFma8/0xlVo+KLpSU2xNmNcpsUxrpFL5MY2
eKvJ2FOhz6Y5Q+bODLZTqtzUJPJSqA4hfO8kX1fJWhJwmGJx71VHbtZFchTM4MpSRBf/G0fjEs6f
WvjDyi8jfbpRXRMcObpK2v84O4/dttE1DF8RAfaylUj1arkk2RC2k7D3zqs/j3w2Ho5lAbM1DJH8
61fecg4F5VRRby+N/CD0Ipby5iLTRf3B6CMQUT6e9SRzJhXJbgEl8VfQwb7q8HtNzFB9NdxoPARt
gbNw3P0/bBdiwKUShqmJWQg00AoowU3DfGn9YvTBHkGc7NMX03wFATgq7zlNA4xUxNZG0n+ecbDk
z6Y+PpI7rXVun1SiR2J54qGFDCXUb/0YHRjroaDj4WUYGGIVLxmAh4ZV1A9L3/QOApiDog/3Wphv
ZE+DK9NriyaXZYzUEyfWCqpP4qZwqR4Euf9cRqKjgmyDaYv+OcjhrFrUSXfwKhdzGwB+4wA+fwxt
xTTsOOvA0lWF9JpjrOdTYkH3S3ipjHLeWJysK0QaKWCvZUBuHaqCOqw1O/Yo1uLY+JMDuJFezGGt
ukzaHLolQf/DiPFDD3r9gUA79y6sD9U6g+s2q7VF6uyaj3mq05W5jPqiz3Y1EYVUUDxQ62Vnuhf2
WSpiCy78yQDLK300L9WG3RLnABStHMhUmAu2pJj1PPAqBlhKk01cdXhwUewNQ7skg/cCu6BvU3Td
xsj1BwRzc7vSsnNVXQZ/qSi2GijbnEqxpDzVRUYo7ZEQOFnsKrOigJqWLXDGo1/Vz+Or1A5Zi5Ie
wx6vGrCAbrDGHGzpSRE2YNL43usPHTFaPp4s4XfSv9AWJ1W/MkPRPUetTTPHuZthakY7dtDAb5qb
AgSEWa1EX3prqxywMYZ/FGTkdGO2vz1lBIaOE6YcUxMXuAMtZJKe6yzY9yE2M21uvvkjSZurjFuV
Tv5ITNH0R3gvV+V+Z+BCH44CG7wVNSgJ0ixo+h9Qh2rrd6D8lfTVWFUnrNLoaNIuHuAdCwU+X6mt
wMwPtXIfj6dSjZeoazslPSQlOZfpTyN8HkruQzjn5jbuwLSXwMZx60KIKCpxqJaufYtFZkChCuz4
ikakT6sRvIJGq0ZjXwp/FWmpxfCH9RI6zBWs1AQ5HH3TgUnkozFV1SsP9mISYHoyrgYJHDDM2wUg
aFnHnKlt7Ww8qHrKP9OZc2mMBNyxQkGJEUAq1MQ0Xg35LpF3MnGOiEnoBrkyCvyzEdEbA+e2YHy+
NsA8J8vXMHUDqpPamsKRqi7r9ljg0kS5y7uonlOkBNugtNU/xVU8mAKJGT0JoDzAS4BY8neAymeR
8maSR9NVAGcltDRgS5i6wqHxgaQgNB4ByrNIzmWFOaJLEBzpbAoa1ywIi8LFvKVKF93Q7fKKJsc+
aLbV8HNQ7RCnTjna1uG56vc6wFE5OOaiwNL0o595oq4N02T03q38VArpRjfo9pYW6EwoksIb4cea
9JyyH4Rt6klOFfv2WJubzMIvDEdOi1Q3q+lv99qzqP7VkhR8l74JvPEpLF4tqUngr0B5KDrJhqVq
D3INDCJaCiFAWRNHMb6oeSNdZ+bBTVGlhgLYqK6T1vmT2Da7gLZMY6AmWG6F1oMuJuDw7D164XVV
BGfNCjYFIy270oLuy1wpm3Wt7E1x0OZmRigbehVuQ9FKrCsMy65B3qPpZT8gbAAEoDGwCCsuTHnt
Rmj0tRrgkmFM7aF9wz2GslFDmcDLl4ggUVctqQB0TQR5ci5bw1oSh8EuOvU8lukuC2P0THyisbSt
qbLordcvXLNGjLog/S36ZjkioaxEJSxPKlBNXz0FZcZurzwRI2MNZRK1luWTJ0j601XGTLR18nzb
a7VmbUkUEDyLmoJqgd80e+CiUKGgpgjDSzEegXhG0o+ozOZjhWIBuPiCHvRPgyu+9y4FzSANAoVV
LtywfFXrU6lDmhjghXV98ietID0PlUus2oDwl4pnA/n4MmkIw7r63VfkXVlIG/OqCZEneL51Wz0z
g1XWnksKyPTWRimaeRTDTBrIhsS1CHWm17RFof9GvxjVnrBfuxiSQVW2fBI53z1bLeFSag75MS0B
q8Gzb8lAC0HU4Ph10tG9ZpE5LRFF/BlL2g+EfISsWSdx+FPx4OWmyfBgoPh5oXq6IgSt8dfs2hO2
njoFq3h0KvZa2TyYiNwA3w/896Fey4HgiLJjGs2aLssyR7Yoj5OLn4874qcRyFqwoGRVI2wKym9Q
f3nRMUlsD5g26NBgAOUwnAKkLmfE2+gIAAH2BeOUjONc6dx5WDl+Vb3Ldb5kL9lt5W8bMiglEuYa
XUgjpoVduEuZCpHfX9SBAE2/mFRf7codxrmRxITaaD0JSfs3uS64YGHpxlLRdwB3CvfSqdqC+GGZ
X8MLqm9F/gvqb9MtTJybELsJdWrlfCsUhEJeACYyM7rVqABlxlEEyxeSZ0hYwog6PGQc5HtCCahv
8Bj9ILbHNOUeH6uD0QlXbuSZKk8WPhbFAgIunPxTQFN0IIt7AjeKjoDIV/eeDH+MYsPCSx7NxnGH
BwltFmHNtoTamluLUvjV1QBswkWjzfvyF/hvLzs14kPlbvzucZDWrbuKPMHug5Mb7mIwqJbdy5e4
WAzd7zRxrPQ1oDuv/wo0mlTPNd3U4KfPWdE9i7FjoDPd7WUKnUIaBYCv8ADB98BMTn1C5dyUrmDP
YOcZBDbHiEPDas+6Zqf9QcaZVsXSD188T/uVc3fG5oFY2BbbAy3KSmyeCn/TWC8KQXNOPTxu3cyp
LN09mk03lysmLYDr0ciQwUha0ERXu8Y4WgXKdhVo+yw21K1yJdcWBYZJDe3xeYm8ZiJVRKLVwdKA
+Iw4QYVjQq0xUY51CSpLyYZVI5h0pLJq4xoZx0IzyMsWINa8gH4lJS+F+I6D1LKAUzLkGBSU44gQ
ThvwT9p2UNy1FJbrMi9WsQBrKhaWEmQAE2WYZOdjsWX1jj/+9s256YZHMastSs36JpcwFzckUNRU
N9cWzf+K8l7e/fSj+DVNZQIYnR6HtESN6tJmRPHAgrelRkCEbwwUol9pm+98kWQ6gxsc+ufWSDl+
h6WJVk6fLGv9qMhHWcHueyvSiRSNXUzKXg17U5NmWlGUG9XwXTv0tR/0KBAeod1d+ggv0WD0mfFW
Ut892VyFcL2ikc42NmoN3Q6/VdjiykyX4WYhKyWGb4kJ+tWnRTPI6pIybq4S1JrjplSifaJUl0AF
+ivET4IXbF0wGprgHbQqUGZmDhmtDleW6a/kEWIEemF9NthIbrQ0AtMzGkAzpXzOQ3gNnZMJO7eJ
S3tItHl+pSFFdIvPDUu15XBVroxlPeKgKwodlLeuYCJf1A9UuWnRZzjPQmCRe0gDQZXMmkL8IRTu
TyGkPUyHStdRPfC13zqXdRk7EgB9q1r3+OsGhCv+8NcLw21qgWSHsEAEpWUU64YrwjNdNlbjGMDZ
fCl1XP3se8G+BqOjiVQrrvF5DBM31a2NVO6j4FE2EEUzwARFFHjpsNWFHcKNx8NDg2VYCc+eXNoW
HYI69gFunD3eCHh3iIPaONLjTYffhQUcRKA1g/hLO0CMMpMd9tyzEqBpEwAtAh04U+gLJnHqVGrx
4GbpUY99nBrLdZ+Yp7zZhx3iSk3zB0BNKKxM4ehFmo30xg/J9bduoovzyIekQJRPO9KaUcvaRy5Y
p7AHWPy9INfXyqiKedWq+qQdlkdhq4myBsZOXfjCY14/1O7z9z8tXdX9vtAlm9puFKovDrEiS1tR
7LA6FBW53A+yHwIW1OjfSENe/GyiDvKqVmrE2j5d0T+NZ9L4UUcffMCd97iKr331HhNRtqiW07K1
wM+M/eGqYhrDOKdJtxhtEFgwiWSniOeYqtCVdIV9SEVAvPNo49YQTKQly1rRR93gzO5V9E1R19I9
V4Qy1ztU28AzXyKLdnstQ4DFhmvbKutOWuvNa18jRVAx9UKxrC3YhPA1AnwbY9kJBes390vlr9hZ
lM5SRvNqGxmBzj3L2jCXB2Ioi48qHvzhJeWArF6VQloFIDRECxp46OmvfvfE7QY9CdLk3IQD5ub4
9IzNKtSETaxWAODdYT42xJpQ21lyCmz5ZKZ7jwhIGyUaZAV77lVsIT6mq6IpV1JUb1JfAC2kVvSd
FP83xoNzudjI/K2P4cYp9Fm/n1JZvzWnyj/XrW8KciUYnrLz5HaFZpMI5kEofkSm/6M08DW3FMp1
nkMp69oUAuUJijIIOxg7eDWDDB6p5uPspoWbhvZNSwi2KpR5/hZWLwExaoJOpXYq/JMlxSsD5HPj
5bt2oOvSIUspavIB2Oepexfzp1jb9n+14foAAwGrcZWkD6HyLKCxlzugO7wjFn5+dm2XH+TOhPDz
0oJXS/UN/E+1cYD/nXGPcYwLVdrRf8I/TkQuAhPpYC9wsTe2QShER5YJ3Hg/awmENPAYyHrOqMJB
XqQdJeCluOsfrvRC6pZ/OwPsB1S8OeLa4l55R5ItP3XNq8L5xBnOVCTRNqYBMuZHepB9Du9d2ABQ
LM1+1iHq1c5ctJFS6gBUV7pn44V2pqbsFI5z4qamXVHKhwBWdWsdHZ0GD2VICony2KMgCqxK/l3l
LDlyQZf2ujaC3THH7k1Twef6Db6l4wHKHiet78szUdRZVt4pLj04MupzLKunINx7GRgR65gAx4Og
H1IqqZx6WFeyCq7xYsqHxv2DnnjdH5W+cLTibUy3UGzo3D6XcJL0chblbAeEhWCJSFR05EvEApaK
S6kGDXLD5kXO21PZpG9yZNgWsb/E1Zek5DrotqGVMGwjzZoTUQel08OcJ+kikpmZ4ZvspggS5Auf
niOmOLm3StzXSjykBJSkr7lqokiKFJSMugcwn1UUs8eVA2f5SLVaAYqa8lZRtwRtCUxtxB5XzgmW
FCT9lZcBcDwMprB6KodNk25lOu4l2F8wZUUIDToIOa205q+JiJkrQv9TuzneNfpIVhztXTD9Rn9q
1H2CaTXFfW9t6UjGBHih2p2xLSp4WRFMMe9nJQc/TN9/jtJVKs6t/Cmqz3kq21LrPQjEP0nbQgHG
ASA1534D06JS/GWfRTPAwDmQwCbJLt/v51u30EShsUGNMMYyR965EUWZQGAHs2joaGeIXH3/CPOq
pPvVLTDRoE1FC9Qj3oY7ypqg7BGwKhE2AtKFzCIWkjMTpFXixQu6tPuU3iOGX0KAgyS9aHcEBtHb
SXsYQdgJfyL8e6IgWnsVxdJSWJjpxo+YYolqSg52syJLTlpbSyxbAXQWXFGyRbp0KZ0Tt6BPFVXm
gx+/S9LFD1ubPHPOhi6lfYXMjlJRXIiCn016yIA+wkO3Ytar9KvE/aHpF5bwnPvvUiSey5GSeZjY
rQ+2RULz0wopcQkNhgDPhXpuMaGpkwONyj5HJbr/lQcI1yIY3VBuHKyNYNEj5x7adel7Pz7JJWVO
PzmUPeBvIic6DCFF3iDOjTtCnMataZ4IYHIQtKY15ABZ0aCBnINepdC+BhVRPRjNFviuTp/TJzwd
Y+ksqMdEguuOXibd/84vZ0B7egW+ZUSFJ3b3XWH8FVRQ3Ul9paC85qwdkSSarKVFSdw/A7dGFmLr
A+OGURI1wDb1cg56tTCI3TgEo7VUVTSp9p2wqeO9YG7aZGPpEqCSx5g+YwwkKK7O+bAawurUUv6K
LRoUeVMv46vzrOb7Zy2w3jNXm2fm78rduoCcREgNSX2hAu7kdX+O+u5NcduV2g9zBdWAPkbqV/YO
6virT9dKvTfGux7MN+KNqaWVWJMiaHpF0bNe+gLSW7AFfwiq96R6QOw3boISJjTd9s49/LW+umJM
okfOu26g6Stuay/XL0YZVUcq5wCdkyyzUDlOU8QNsOkFFhIh7GQa2h3N21tCu8ZED1gURlHJ00HZ
ClVJ12F000U06Beh4VZKQbOkRo/dbHDURMyOEesuRKcVKnBoHWF+Q1UmI9m3xMC8c7x8mFh+cbwY
kyCz85Oq9fxC2fpdJcAei2tXQcs5FX4GmYgKTUCX4ncngzBVW4OStC6L9Gc1pPvUOkaUwFD79zKK
rw3/OF/r6Cqj65dW6bbuoPIUkVyee4N7Sc7c6rGz9BDUXifR97sea9CXA0BE8YgmRWNW7p3kQLmh
LPyxkT9lB40kh6GIYuJeb3RUxAwyxGyRIQYHvWPeuAbtAorKYv5LAJOnmdl+CNAeGY6eElyrx3Sb
q+BP2iSXPB6WKkDKBMiOj2GKibmGBxquLJtVV1Jchj/XlTmlRCTnjADTMv2eX9atb7jeB5++oVct
3HcjK0OypqOoDhJgLr66r+jkhhQtEW8wFThL5kpTSHNtwFw5CNM/2iU/B+1r9yQQIdJ9eOsObCtk
RpbjVgBkweeDiOWDUMRH3uNNLxELWBnhK9UVZDHlmfVS/43iHbBY1uGfGEsq0kCwhi8lCvOqI7wT
UQj0iVG/+wMQQqicaFNBfYaTif/FEuxrnSLtNCt+QcUsxVlyQl3PVJ2oOiOvMPoeyKYtxb/0jo73
jWxNl697/NM4tZ5kCmIvYiCyk479zjwhnnSKSOe39ZOw+P4S/lrFW5/a3KpeCUQmQolZPzcH/3nW
LYQ7AuE3/Bd0eXIgGFYUCMLITys748HdtS8weRfim/dXveNR8rV6sy5PUjkKxUaDLhmWP3uSAxse
oLKUbSjG3w+N+vXRrUuTD5Ak3ZKkOBp2yqy2o+0R7vwOaUZbO0T7dq0taBHOk3VjZ/POQZ1yhqjZ
op8fYLQvrXOxuNDBWQ/OhWzusLnKnDfbe7MmXcOwf59tujTZQlUjJHXVUDOG/b3y5wDrZygA8/XK
BjGnO2tD/nqj6tIkpWs9LfZNi6eg6bhsntN1uYPROofTfrGeUvjqlFfnroOcoSOswzsxyY2LhI72
P5d9b8ZNqpbluBs23cFaIHjg4P03RzXBkZy/wu9g4W/SOw+Tb8yxOFlDFkiEuhmRXTKXwVYj99mj
srKC4ocZzQmtfmd8Nd/J5J70FxSDLvKuWn2/um44MOjiddA/7W6ra7PYo/uwS5zil+iYP9/R3bPX
0kx/XiQbYxsu4hkioI65SmcnYABz2X6X5vXSsJu36C2cG7+/f5Eb+1SbCvkXgHjCJuRFsDUI5sIr
ir4OWqovOpP6/SPk67L893LVpiL8sqWPY9LqxI07csZd91Dti2VHB2WLHv/K2us/ilO4Qo9iThV6
mTxrNn3VhXT6/vE3hlqzJus4NVJozSZWBYC/bNMJ59qMXGBm2OhR2rXd2qgczIUZoh6zZO6t6d+s
dXuJc8IcdM2GJT7DVXX5/cvcMHKl5/XPeU8UTEFdU8D0cgkqxgaAsICTO4c2M9OPkU3i4mj298+S
rx/4xbhPa4lE4mZI5gRC6VCv1Y1mx4/5Dj4K2wk9s0cKVUt1Zmy8E5nTI1fe1rKNO8++fs5Xj54c
nmBq4zFteTRVlR3iSHbvhKtxb9xxSrxxOWrm5JQAeuS3bcHvW6jqPPYXY9W+CGj1zaQ9vS7zzhVz
a3NMw/dacONOvo4g0O4ntMtfpdXwM4Nodgid7yfpxkBNI3a5Exuufp5gniX7sZ+pRyxYHPPeAff1
Ga5Nw3KjFHqvvM5DuFYhPu2yLZC3RbtW7GofUGhf0D+05qyB9XCSnLifJ2/ff9eHz9kXK2Aaf7ul
0clWxJOHeOYdgmdlUTzQqdmky2GV2yjvLZLX+CRtsTF9Fvb6KVsGTyRCz9YGXcyDN4/sbuHtjWWx
zi73huPjgvzqpSbnfZ1ag0U7imVzQRLAyGbo+M65Otl8P0Q7W7MVjs2dI/7m4rkeh5+OeFkUMzG7
rlEqPEJp63PrIX9GCAyi1T64s88+IrWvvmhyuKE1imB6z0NaO3LIlReyg3ryIl+gTLkcbRpmM/9h
WNdb1S529dzf10txq52G5a/YyZ++n+ubX3qNUz5/qVfqLRBwtskCnIPzx1i2DiTs9b2T7CPm+uor
J7WiThabuJJ4QL0oZtfvqpa6bT4i4DSjdjRHW9AWFr/9O3vyRgyiTZ2JfSFKO4TIpZ33nL12D+O6
+9vvjJV+Ed+zR8RPFuNzc4n/fD96NzJVUPP/HD2P8pRZqjwN25Wlvnl8GOcpEd0DVXouKGlxxK31
SIo2Q7TNrpxnz3bn5p1PvZ7HXwysPjmnQ0s2R6vk2eBanGTOZnTuHZ7K9Sz+6rcnZ3Q9VKGpX1dF
vUA5VV2OC9oPNuwep1wjJPIA/n1Otuboc22lLKRZ6YSs2hMm3q+yDSRsJh61fb8lqgaEbd9rASk3
TtyphbGqBGMd/n/H0PlZ9LvmuZ21G2kGSnodrGitOOoSPYzIqZ4p3836v9nOPTaLZNc79XIFpnot
28ZSXlCOcroVQPSFsb6zFL4O7GHS/nMpjHEEC+O6zsuFt2p3jUNmucodugmkGJA39uUhOKk/wDfv
/aW+NOfB4vsnfxgjfjVZky1M/S/VWpp+u2aOJ8exWCKh40RO8+Q5L4Sfy36pLsSFtEE95M66vxWX
6ZNNLfhSZUQij6SwsobVuHyW+OrGaW157nMq+ws6KrM/qOyfKxvT21m+LJzafuqdfCnNq7U/u9z5
+K9TSU2fBON5EYTZoPAm0hEcjqMvoZMdQfvbCB6uK9ubd2vjXJzyfXinTnfrItIme55amdtCQ5Z2
2axzkkO0yeZr7ezIduxc7q2mGz56mjbZgEaL3ovUg/wY34Uf4yOt1hp+7m+kUF4pgqhofdpA14e1
cunW6lvx8t9GU9P+uYglS8zr8jqapZ08DH9HO2cJ+9eNLc3p+3GIIfY5QwP63mB+ncVp2mQh1UIY
GWVrsJAkqCEzee895Itor17EHyWz+Pz9d906p9XrgfLplnMNLU1EaAE74Gl4Bx2ag/tc7PE94kqy
m8dyhWbrJliDmvpbreQVGOeFt4T19+Rz5X7/Drdupg8rq0/voAThOAoNU9r91Wx3T0yn/AhPIf5U
SzpY+V9lkz+UB/+sP3z/wFs5hDpZQ35qxGNgMrbH9pI91NePrZ7iY2djr/TX2niXdNky5NvMiXBZ
IrorjvlTdieEulGC0NTJeVggy1/3GUOuL+VNvQZ5Na9m13RtJFXzX19fxdXojM71HM7vRFTqjZBZ
nURUNIK9oe1VtuZDvfPDnTquqE0mhLCIc52SX4U6I1+ad0fxxX0xNrWJb+0zDjwP8HTovivmjHYt
eH59Dsj5r/IcAxvYmG+5ZsNCqxkq/5zcWQ7XHfXFoa1ODu0sHD0kKnhVihdO9Bjc2cEfJcavfndy
HnpGmgjdx4Z6Dx5ora+VhYzA3xopUXCxjwpFyEdtbx5RcHnSbQhwdk4egRQiBYt6jzLFUtiEd+rF
t2K/j3v805IfLcFXi4o1MDjU+Zh5fy7O44W2dGe6/QfJzKPvBIvi3pK7cZhMTbOFIYDxD8RnZ8wC
J+DaHRf+QqcyqtsnyDlzOPkzvHg2rc1Q7L07q065rugvhlyZBGLxUKmCMTCVDX3/6zkti4Cy5tHh
qoqytR7aLV5RW/kn4jT74AQt6Vy+I9D7Kz8TjtDFhwgGTuFHvUn25bF33C28we+PgI9631evNtmE
ue6LEi1Kbsd3xALy3BbevGRWXuqNDJXxXXTxc3GyO2vvViCiTA7zvsuu2uk8rVy09uDgH8dRXq/a
N8FR1+/hw/XeB8+/FR7re+7kt4oyH+2WT0tMTWhmpkC/d+oS4tqh30rb8IK2ty1t9EW9pEMxbNPl
fxvOjyrZp4eNtaCHblZ85KDH7LXYdE/e2XDiV/PH+Nz+iu4MpHw9BL6Yto8T/dNzTFGvikTDlRjR
+kO5i9f+PLZNe5xbrGGdohe3BkINM3ELZmYV2eLLvcV8azw/XunTo1uhBwLt8+jypGBmSV2VQNv7
ZTykq34jvyuvZj1z1fs14xvx20d599PzpDLo/+/2jbz8EVtEZ7T7lb+Iid/QnF8G9k/MN+fopNzZ
rbeeNzkfkWsZMCHi+8A7rq3ZI54Ru3t9h1vJ9MfG+PQxqik0Wizy4zX1weGAGOMsXPU0EKw7b3+j
6q1NOxtAT7E6ui73dpFt+lV5TDbFJrSR2D2023ZbOzjAHUG5Ov4G3GS3DYs7R8mN/qX2EdZ8+jat
rbo6VBScstfWjxhlhhlF99Fdws+QMKzBTwj9ccpSKxwENGSlca1EMvCnh2sCiKGtgocKQhlUkIbY
Fo25YSOZeLqzL68RzRf7ZWrjbnRhkbsd+xJpCmmB7uva/R0gAfpgHdKtdZbtdo91hY04z50HXo/2
rx44OVcLkPJmIYkEGs/jLvqFSgvKtwtjjzwm/dmZtYbRqx/qZfAzWdx55I3Y5uOI/zT+sJErtEZ4
JGo352h1nW1QThvwFv/x1PloWX16An3xPnJlnhCvyaG7c71ONspLv8JudwcuYJWvUDaZaxsQ3QRt
6OE/3k13bn3c5OYwAqPrChdCroa6evaYLfFTgbycb1E88rf+vXjkxmP+5fbuud4wXDd/4RALz7xl
uJDXNDOW5sOdWbqxMKYtsLjo4sjMOhaGM1ZO+8M4ypvooV4DqViPZ//ZvdRot8zy1+zOurhxnomT
jG3QWrAaYngNsaBSQyLGyXHW/7mXRNyq1ouTla4K7SgNWXttM0cPyotPbSffo+N9lme/vx+zW0N2
vQQ/LTuxjVSxkGgGE6eis3lpNyAi76FqbmVd4mRlSZ44+DnMoB0Khkf3FSPPbB6f9KfuwUNWaSYt
eyhFqO3iCfH2/ffcKFJN24P4j/YiPD1x16LySDzIVb3J1jXqwqfmPyUPqjVJZ0MIsb5wdWGunP4t
3vrqnUP+xmjB0P3nXORI71l5b4o7bAuTQ/ponmHNuTvr3M7dHTzIJfaUR+HRvdOk+XrqVWuyeCUZ
dTyt5DsoPj+pp3Jf3I3Vvs6vlGkd2KrhhZfyYOxcC+2oIjqYMiIdaQ8K4/tp/vrOUaal31psC7OP
OmMnCVdF1IYaVxGytjxhYcVFc2d73wgplGmVN1WsEhfmcdyNkB/zrrHV4QmwHSxkY9HpWH9XW3N8
i6172M6vV6/yARL/tBubrGsLN0YLq21wlsawTig2iQh7pPXwVOjsXG5sLX36fgxvTdJk/hWIlmoc
A1MAjbUcxVcF+Wf93tBdT6h/39HKtCDrqXo+RKoy7gTPOLcFSp14pn3/3h+p3Ve/PSk0GEZiZrrf
0HkvM4xMohKCbeRbej1HVg33214fNUc0UNHNIdsfpR7iZ6DhPYOnt+8kmg9UdhwjvG8VpMQbyAdu
nFnerB/FBtkgGa+AAY2UXEVepxSFYKtXsriOTV/cNgjJ232Nql2LwDMeNKn5U5WxbpshoIb2RDBa
xs5MJGz/XBdnnFi0fjd4T87jvEfRK1Yz5MxxqPp+JG7tgsnhDRmyHJEdGXZihTMGlrv9CI1UAQyg
3QNTXcf0q7GenOBBqeno7fEIX4mCZYlwBqGBrzmtgQ4FEbLodL1R7eU2d4+BXzabOEFwEr/FEKXD
fLTDJurvBBC31us1rvi0OfwhgX1q6D3zVgBjDTYmugZDUMy/H8wbPz+tLFetq2a90va7IC4hkGCe
WO1bWXS+//UbU6VNznaxDpK4QERmp5udOlNF61eFn6BcdW9xG95ZDreOq2ndGm1Wf5RHkYcMIHcB
pyABl7WbMFEBMvpb0xqPozIYMyyCsQyBtf39t93Y69O6ddF4RVG4co9U5FOT/MzC43/73ck+14O6
KdLs+rsC5EpzEUTpnevj1htPNk6JqLpRJvzy1fCnji6deAdfcWsRTdZoWZEfCrLU7zTDn+Gs7sp4
EC+/H44bS2hawvYT1xvbGCqzKlPaUqAN6khuv4MC//73b1w+6mSJBmk3erWSZHsdiSBPHN2ZZBjy
Wm2xVQpExdxEKRvfimFTZjL+b98/9esoRPlXnTyGaD+qabZvguYtixQNBouSLKMYWe0satC6wkvx
+0fdGsDravh0gORBYOaploX7Wsmu/ndFgK1fYb6FBrIcOYLG9yp/X6cFyr8q4X1gSYpb4YyHzhDS
Z3HwbPRbYUAnsPrR+vmd/s2NVTytYheJEKsq0hv7VjSDp4I52bpW5q6+H60bS/kD3vlptHwv9Cwv
L8O96i3a4DFsj2J+ZyXf+unJLoE6CEBIjcO9gG1aYvRYGDpF+Z/Cc+UDV/Ppva1Y9dwow85psF7a
+GdMG8FP3v/TmHwUoT/9dp1oltsHSYJi8alF5BI7TJ/iw/c/fmM6P9q9n35crZu2bVMp2Tf1M+Yg
iObd+eEbwz2t0hqunzepwA9noS+tzbRcII6n2P1VK+77V7/xhCnkekhzM/c7bDm0scdQ771CqLH+
b6tcnhxLapwPqWmM0T7DwUSQj0q8/v6lbxwHH+3KT+MNwVot9aCJUN1LmEdA8YYKkwgZBS2Vn79/
xo0egDIFWysSiZAZBtG+80KMNfW0HY6SkDYoYEB2kHyQ86N3NTW0stCBj9451pgqlPP6t6g2hZXk
td2djXFjfU3r55bm+k2q5/G+6o+CulP6e+vr1g9PbtN8lBrfTIp4HyKHUhjPdXVnu92aoUnw2Ujp
OPq6Fe3NUViqiJiXkF4CbGiNe4fcjdvno3/6aQ00sVoKecoTGgFkXY06+MkV/tYlfmBKaH+/Bm58
xbQuPXgUvSUtYHgQCG3US+RCg4TBmY31ne13YwI+cAyfviLSs0GXeh/el5zQNq3RtrhHR7j109eP
+vTTtVK3MUqh8b4edCpEifwC4upOQH9j8Kdo/F6Ez16EXrzPcS+GyAdzXlYRJR9D3dFqjO7c2PqP
IzQJJY080Ruv5jMQWPKSQ4M28PeTe2N8/lXUrBKKZ2i2QRiSkSZ+i6s7J8etH55sqlAQddF0xWgv
pLCrDcdShDuvfANDo0yrcn7nykN8PVHB67kY12cQhTWCLtw0YHFVInqVAX68aUIa3aETZgu1AYxI
r5pDXWXqMovrjGrn6Dr/ZQxl6xpGfVpjVpEZIvar8d7wSV3JpbOyvPOtX4+iPC2p+bkImFZlZ4ik
+okh4XHtzr9/66/vPLD4/3xrMVGGEo2geG+NTE8qoAKqtPn/qDuT5sh1JUv/lbK75y0OAIe2em/B
KWYpFJq1oUlKCZxHECD46/tEvttdmfEUiq67a7NcZKYUZJAEAYf78fNNoMrILvx7pzie+pcb0+gO
rGRngbYZOP/DUxP2vzbyCpd2Qeeu4HjTfjl8Ndaqge1ciQZrJOk2KlvI9MJe4sx9P1XQd2M1OFOJ
Q3ccjuTachzphSd65kufenHkujHNSYdtutBCzeiDQntuYKz+/Q0/97VPnqkltXH24JS35S0Esg46
oI3D90c+k8on3snN1lwKCge8Orcw7X/I982DBXmXBWeK1+L6Ulx9RvJBTjs2yt4zclqXxjZdkai7
dzbO07Qq1mbrg1dYggvgp5vuupRLl8FC8MJN+3q3Qzzz92HksHwedR15ZL6CyKm5NxblcnyDm8z3
d+7rVYJ4J0EAchX5pEsUxhy0D97CMBAwdvIGP7fvD39mNiSnjSUNnbuukKjhOHD1faM7iY6z3Afk
8ybBjBjD+GsLbfuFGOzr0UtO3wvFa0foAwo6x0I7BNEX9mo/RR7/nqYjp20dTSWAEiwclHHW4P5E
MBtbZ2t+V+/hk7CA4/gNfB6uB+iU4cwW6OjNseMsBKgFFfL5AcjACIjI1SVt9M8I+qtvczJvQV3l
Si8/anKgUa5jfW0uCohQkrt2M24heApUlMZ8Dc7zUi7HJfzbQwCGocqlz98/1DND0j1Z7lsJa8BO
gyOA56OD/CpbgQC0Tw7fH/xMWxactX8f8HBdTqzGmdAbsp2h0Z5gtnZwYg86434jY8D87iAsg1oE
TNVP9jy9Ztfwkekfhv335z+j9AFT5vfzT7DHzNkoje0U6w/jw3jF1tYVRGUhjeAUt4bj6Dssrhf1
Ab7qFzZh52pTp10p9uDBz+4ofThKjUEFWjsxOFKbDGIyHmjPaJy/4YtLAcFPqc0XA+i0XRu0c7gJ
CbwmRvwgYpQ/d/yuW+SHbEff4PC0arbpsllVMVQW/YIF+RUMDC8s62emG+dkNms7dIMPA25uIkOo
tUCj4OMBrhrI6H//+M69HT8tln5ddlvGZ7OnuLiQ3M8rsLFhbr1I9tbjscoHoQQaQBSaM8gyx1ha
58cLXLzUKJGOF77CucXotK5lt5rEzjQztvpDemctse9Bn9kAO9UdZoQLN/LrdCI5rQCVw+zRtoUe
TQ/6W3v9Idb1Wizyxfd38Uyum5yK4Gc7N2lNsJ7KfEUTUGzF2loDXw9vLLzrF05ynC++GIen+vZx
KnPNQU4Ggh8RA4/ntytjWa3yOImhI/D25YV7dUZzRk6LD17DBh13DDer941rA9gpAEAxoVTLfgUl
5QbaD2AG/H5ZP0B7vuYP/aK4u6gUPTNdnhYnTLfnKWnSo6i+rOBK7pOHeuNuM/RyHlU1XpAt4DAa
HQ0In50LU/S5GeW0WNEU4GW6tD8KXkScLIaF2OZ32QbUzRCc9Riu0+672jp/81GeFimU0lHrrjEc
5Xq6Ri57hzCa7LVD6RuB/ujt1YXV4UzGh9CTCSTphw7+MFh7eCij4QAW2O6D4yRm6C7FLr00IR8P
98XQpCc5VEl086hUPPbDkjW6PtaQefpbbQFWVUwvZMh+Zqm+OMmpct9Ent9zMn6UnZkR3IlxEhYV
O/MZPmtwDYCZa78xV86C3ZaL/N7Za6sUfBmsBN6Fb3DuNT8teswtaBvN8TJHdJUANhsA6uOj3zC4
+I5/HfOT0wJEP9PCdSZco7Yc/OTnzYSFzxp9TGhjVmFxfUnAemZCJCdR0azNyKSYeMf5EEFcCg8t
BCbZvr+pHr+frs4sXaeif5rAMqtwcAJ7DYu+YL6ZdpcaCs44J5BTMblKMla1EseebwFZ3jRXZpTd
LGDlDQuRq4v9g2fmW+v4/78sjXUnNO4dnzaa2xbtFgiljXUF19sYPjerEsvg9zfqzJM4zbRrnm3y
ysVpRDy+wqPJP4rw9e2lbdi52fxUig0DMEGM49JnKj/ds1uU/6+LNTgTT9WreDSfsLGEV33AdjD0
A6AQDmohK4+Qqu8v78x0fpqNL3N4daXZ8fToiuyu8M7AUBth2vdHP7fJPPU+GWam2VzDxA2cPGzv
5EMdu7fwEYlcgLbCec0D504hPKM35fLCKc9d0XHE/zIuxjmdgaHAKU0ZujTOlsYStldAhpi5D3R5
bC57sNAB/FkU+6OpzZW6cOYzkl9yWiQwa65njYkzT+8O2GN9CHNY+BECPLYg12WsBfkDmoNxpd6u
uIONMf7AqerCOD3TT0JOqwdehtJAgQZebOvYS4OnCVRMADtL75Ytk1A9Fwu1G3cQo8MezK8PGvzM
fdAjd/nGjpslaCYwKfq48AyO++0v1oLT8gFLkUczLcyTYJmGdSw2880Qw2lyMawv9b6fabwjp9L7
3iDwvaSQEldX3lMtcDcDscWr8gAfqqDcdNskphGJ4T1G0dB0YU9+TO58dWGnCQbsNtLGxoV51yka
z4btJWX0uY3iaXWhkH0OkipCgXprvmIzgZH7yN+tGBolmHDuu112jyEUwSRp32zNflmCUr+mz+ZW
Xbi0c0HWaWVADXOX9hQbKQEfZJg+Be0QJD/0vTP483pWPnunuT88yrVc25cC/3MZlVOZ/ORoeqKO
T5E/VQ8dukFq3363Q6BMVzzSN0V8savvGOx88eh+XvYv84JoLWPuJqSexoOG3m4fDoFYLOpdh5nh
UqB17hwniTu3s+EGYuAhslf4PwB+BH98nwX3xqUE17k55mck+ctVIFmq0hEe0lvnlh3y1s/v5Cd5
mG46WCZl8Oc+tmkZe7Wud7DZAqQsrHeXvKDODRD9ZMWFriPrJkgctyD7rs3P+g6pi7UTqLi8ghPu
TXNXF/5tfn9hDjmz8OonsXHmydqA1/iMaI4tdRinyKiFOpsdO+jhIpG+IkyGZU8fSD+8cMqvQwrr
VK0LQFdXcOpCI4eAwgi1g7GsQwR4D90qRfZJuyD8+XqFsk4zr3PL26nQ8QzRFn8oY7ayl8P+0gx1
JuNj/VsO1La8phyOF3Fjr/Nnd4Fwe2eswKZfi015XcEK3NfQ7l39IJuLc8eZO3eaGC1YPVeOJ+G0
5OvB2/w4+ShY4/ncSB9tJReezzkx50+X018Gv2iLsqlqHRLb63R7HVbr5Oho4r+FD7Cb5b6+gEmX
7j9qQeO7PxA4raV/O4YuLHiygC0+WfDO0NSvV/6l7OVPkfK/TyqWc/JKmMromrlnJoydvNhaFmsA
ObbHbQfk9wvNv3OxIpHAXiPKRqu9Bwyor2FJbGMbUx3cNRDNJejshB3WEgGsn2K01b5EQgdu4LiF
rxb8mmC7GWAZvwbI+6pcIADcJn4CPOwCGJxVuRiX4yaN3Bj9uRdiwjMdRNZpXst2WdLbDa4K21IY
OeULc6HfTCEIKhxpBRlmgRPZK9j0wTyDhBy7n4/nexYWMXz+N1BLXeoTPRM+Wqfpr2yGIhS+rCbi
CPB2Qg87leMtstGulQVDDA1tnF6ab77eJFvOySa5h71kURzPley023r1lod79S4CULujSwP46+jB
osep7pfxq9mWnesTU1ut2xXFwpxi11tkl978M9MKPV18nJ62fQehIjMgv4tgZwuKo4H8axrZ84VX
8NwVnMQ/I8KDKoHgZAuwpm7FygiB9aunCwPvzBWcphBAq5lYfjy6Bwi6jp7GCF6Q9cElgfybnX/W
6c7aHscGypk534GrWlzp9zPSwgDU3Uz3lq8uxOJfL13W6QZYOhCQGwJiO9is0agGO1WFiRGyOpjt
AFKe75erc2c53sVfRhO1cgEA01HSBwNyseh/wJ0a3TFj4k8IhS+F8l+HNED5/X4W5RpcqBJnyRsY
l4YICwdYVMOD3fZHbZ0AEnipcfHc9ZwUVIuMFwigcCagu8C+g60zapDuEKnE78nFvcmZMfZvaYNc
DpYJ/tqO7BgF2j5CAa/Y611EmgvvyJmMOTotf79ltS0TOhKcQt3kcLKBZcNH1cYmaBpHzHVgw2ix
Cf7WGDjdX9daL3NQIwrohUK7CnUKEJSPzhlrCjuU6S6Fnecu6XSzNaSqdLtjjb4dA9RWSwKqGQDg
/viePA3gAM/grkffX9JxYH2xpJ7uCFJkJLx+Lsrd/C7ujLf2M3kC9vXvHZv+/mR4gg50J4MOY/wk
0bzMH+w4vfn+0GfG1WlPZt3NGvwc8LWBzByaDSqZe6/etK+XpI3njn8yqLxxoLXLjhKSMjDukMvQ
Jh8hToP9Un9hMJ3ZjFk/E6u/zCiibbJU/3l7KJrKhtcWOW9IHa0XK2DP7hI+pCiifX+7zrzs+vH/
fzkVckJ/PQkdT0K7srf0s9154aUZ+Exm3dJPpq3EGxq7HJpyR02/ubKQiKHw5w5G0H0+1R0BfwjW
Lo/sQvfBuas5mbq0Rk4yU1B2FYiAHvo77QBw7DHMbv7mCU4G7uT2EgpUnKAG5NddwVEPJhW9vppf
L5XBz96xk/ChgImea+U4BXud3uv34pN8DjfaAZAjbizcd74znr9/9Gfyw9bpPhL+9o4JH/NyJz+L
OQDHBJTh3LcOJomQ1ejX6ccle8AzL81phyexh4ZbrVHsutIHejV9Yvf0yMjwQeC6cDFfr4/m6Z5x
0CXYzjZUY/U7aMgT6qKuXz6a785N8oTV/vuzfD0nmqc7xkpHLs1GV9BO3iTmIlsA1DS9VrffH/zM
5G6einKmLqOaK0GAQC/pdCf2QDGgvcG+5i/DtXgZ3i6c5tydOpnByi4DTbzARZR4JedIAYcLKfUb
GJ8ZuhaJr1kXnsnXT930TiL5KUu8JAPLZQdL/FT6lMPYYCETP3tvLy0kZ2pN5umGt/dsi+QWzgF+
rWYFKIWWKabkyOljONHL1Hf/6vP8z/fpf7EPJO1KxZp6+Od/4d/vTav6jKX85J//vGsq/Pmv42f+
7+/8/ol/7rL3vhmaT376W799CAf+68ThK3/97R9gbmZc3YwfvTp8DGPJf54AX/H4m/+vP/yPj59H
uVPtxz/+eG/GGlC7wwfLmvqPv360+vGPP4xjt8t//nr8v3549Vrhc7dlI16L7PXfPvLxOvB//GGa
f1KbOgZYOQ7U9voxKJEfx58Y9p+uZcH7k1DiGIZ3XODqBoXpf/xBvD9hsu3i/0zTMgih+NDQjD9/
5PzpWIbhuKaLLmTAzO0//s9X++3p/PfT+g+4+O+brOYDzmn83Pz/dwTj4Ash3YevQNGp5MIW9mRG
HQZV9GiaRUc2+sfS5yRtsGDXni70SBPGXAQtigUwN/BsmBD1Fi1/uDk29vNohI4Ym6XMCtUHyksM
wONLE5aciZW/KJHVwGya3XMjOSzSKsN7YlUyPVT5YAW9Dg+6Fi50FVVjOExtdTdrPV1I4YGdYDnF
R8nbfCNIkT5JR8yHHNWQ2hVsW0E4v9S74jiGRf1uEpWFAMCIhxbsTd/tqHaTtFzbgtaJ/lfXGbqY
OhJ++ejbD1Rng+vH67defxC4hoK9lClcl3PyLvN67xX7lDy0KDreNLMAuciqxGpmQ2CPkvxo0Vt7
S4ZsuoZRbzaGfWPyK6c16BtMwszD6DTzjZOn9hNVrNQCJ5egax4bISCftW/yktkrT9h8nes9pnlg
pdYtIFwORdhYT5oT6OhuXCYNegG6toSenul25I1Nt5SSIrgUJrlKSGcEAta51SQXAlKRuFK5DqiJ
O1/Vc34/Oq2G9bxjJWx99HTaWl0rNxX4rXEjCg6WLUu3Ix2SRWIjwh8oWDUUtnTSmPa1Q6edsMDM
TQrTCBKilX5Dsr2LlSnklg5lVpvkN7LwHswsSYHP1N0NRLG4hBL2HjYbhjUKWlPYGsParqo21Hvy
Q3Nx2Wi5BcrBru80qtGdl7a9PzZ8WjjUrreTeaTuWDl7lHMNmxCbAi1pD/Z9ntHnTmd0r/EkQdu4
Y20blraLJMtAwnKV12L2GmDTVHfvSY6+Jakq5LborK1NdBYeKYzN61g9AJOtGGhi/Y2tjeZOWlwG
wuOfrWcqVNza0biuVAK/bbvhuwnfK9K6cQhBI9U380TFjNvAy4PLanQBC1EtHeQRF2Iee1+BORAI
PvEHQzryYRK4cfDP0B+tYb6neik20DuzjaiHbt3WI1BSFN0xrIRzfgsDtaoDfMSVHZy0aM9Bh5tM
uU5kY8a2lZKX1gLvC3saL0z7VscU3k2RxbN5IZrOjIgC/DNv3G7XIpsP2lyXV3Wo5dNzbU5qSY1y
vG5qB7aAQk1GKLh61PGRYJ4yxlaVxSEFtXSyTBR3UKYxWCA66lz33mQ3AQeUA0TSGcmHXoJF7VYq
MmczDdlkOuCQanBJb+c26rMsua9ahhGdD2pjCrOLC2yM3jn6H0HFQkbHqrgBxI3Vr5Ik0w3foUAy
9WWLXK/eWzHLi2fpcMBReA0gfQkYTMnyw+RRQ/h6KwH37umrl4PoM8zTCEwr2tWtwUXpR6GNQJcE
ZbN2rhcpmfA3vWHxNNsvs5vmY6QrzYsUfGfxiuTwEBVdt6kc5gEyCDgEdbqK+/NsFyH07piBChRa
ZTqDRinb/rbKMrHWnQbuglD2RGYmxIYapNokJkEVUhrenQ1h/MZivQaAouHgNmkKfniJqYGDa2rw
AWnNZS1H8prWcwoWew02H0y4g9IY2pimZbdxzda81TIT1deSbIFw2cHgPHsGF/wwNMWzlg1j1DaF
eeUQDUDTlKUrrWC3s5pV1Nr2dVpXKIU7fQ1uuA2qvZwsf5JiBBqpQHWuc3nYKwfWRZoE66Rp8AQb
idSsqbvg8hHnjRRK3U/DlAFjQpzbehhg3tjrQBIlCY3yEZ4mHRaibV95BO8ER81PKsy+TSv0FZxi
9szI3zJzSQgwKcoB6XcEqVhb2jbwcHZj2sCQOvHUdm+EmKSJq1RuURsqlmlXFbDK0TLtYPJivraA
X/Zla60KTUbU8drIE/3o65wBuZEJ2Ib2RhKLVoImW5oD8KPyUStoHuk6eOM0D2o9gXSjBDa+Z/ke
gY+PZn4oR81CbJhh1qvRpqk/8tpcevNwS9zsWiFcDRqKDN5gFeihKTRAm8eMPeoJByDQ1F6GDi1N
E6PufqxyK+5BislE8lRTZ9WZki97ZXprSbylTdw12IP81pnz2EiLcaFJZ+XwLuZM0zeOh78liqk2
0pmdhUx1TcyAtpos79PK8z01iyLqOy3x1cRedfSpRpohjas869o1sYFEdCo6Irflzu9cdHnoDnhP
cxtui2bagT1PwUQrdI4mywRtTeDK4umr9rM3i+e0FSwiWgXDwBqQbL20gJWd5EdGgCT0HCNdCpKU
y9nU6DNolu52ABQq0mxH+aQjG9EyN2oSgd3JiLlqygRdN1jKV7nrdDGbi27rgpg6KTDxnApYPsu4
wUsWG3Yqi8DMILJz5ivDLfLrsSx8z+4ASmxMADXVDGQjqgQGROnChR29IACB2W1qIAPVpJ+eSMQ9
Nax2WRIpF85s6VeNLF+awbQWTGfOyh6ktbLT/lOkZRm7qdeDlOE1LoCCCQmgxtODARH9RnMHaNO5
MwDN4gAtm2gJPXQzJVcMeMG9S2zHZ7xWC+Wm1YHyQl/IyrPX48yTXeW6dtx1Y7uaVQlmmZGolZZJ
2MjJAaCIPtdAh0/NgDZSxkrlWO34nI0o9WRkvvcYLIXBFG+HD+Ie6cSe6syw7wBwc7BOvBUJdXxH
42TtgaoYlLXGH9B/MO6ROM18BMEgT7cW0H4zYGGbXC/ZrsoLN7KRwmFSbB2ztCAbtpcUPQtxWerd
SueqjR04q5A8vaVtQ34UUNfFNpbsVYm+oa1AE1w0DgTukHoNu23cfMcvS9uOdEtLrqdc0SV6CKYw
1cA4FqXLXgZtRqjnrrDJ2Eym2tgOSDNEi+1Oj3XLCayWdkGhJ+siG1ddXi97L9+MrmkGyDkVvtQs
MCXRrkZbUPeYstaNaLGbsqchtEorzIqx3DZuReJuqBfFOK1nL2lvlLCdmzGxq3iqZBPDj/Vd07XV
kYg6D7WvT2qv+CbjzDeabGG1eQgh+fNUDFZEp2anZ/WVy5D3GzS14VTLA4huxGKk/aNRzLsjFJo0
FfVtvQd3TwJA1/MAJLZXrwC8WCuEtjBBWDUA+3P0cllpZFWqGX76jh52nveeQkwYpjkGMd6ROKsK
rMD9iAKayyLgc9867YW3dZrhHTWmnYulLLTmHrl8Tx2Uogc36WN7wp2cBsOKy5xs4S5yX4BsCoCl
gHAUgGPJmo2rSngX1teeSvugmeliOBK6VAMMdz5AWMuVXoU1Ez96A3oiS3K0RGhgNFtIeyvLDZmD
+NtPaLFymfveCO+B2mtlQsmJsNuvLSOPNL069ImN7w+FGiCKAuVfuMhwCy/M0dLVwdpYGsxvLSik
Wi+BkpAAGsKMu0JzlmjSaUM01qnrJOU/QHLbTCkHh0BVdiSd9IETKyr08cWqm9uGlz9Ezz6Toouk
ni/TGk02regXfYZoRRWgpVk0u0kSOQZzW1VbNA62sSUQ+I5i3CrFvdDQqzVhZpyONpDm6ZhFg0Rs
XeLBA3JN3VsPzxq7AchDbKuImXhMrRb8MMPoHmaF9v80u2KUYbE0USZsXBurc3lfo3kMFPPugTnm
Op9CMWE+VbTiN6j4oDbCVhysqbXR5dM1gFby0TxOm5oAoPNN49admGsNkEQj22p4k10EOu0RoDiN
y77v7lqamZHB3RoIW+Dn8zK/qmndrzWjpkuVMpIHGHXeE3iUyM9VmvlZzjl9KSeUShotgFvMGtE+
HmrDo44hn23ZAKFP7VWBYYi9xZSGtCQwpUoZqNq0c/oPYXlzzEYwlJsOo9wkJLY6B1kNPRcI3mrt
SvZZG3LbeMPVrUtN21WCQ9ZnDzBHEIV7z11b4MtM+hUKdwmCIrDOuyOqscBhw97tqV9U4/Bo5INE
zl2ACzkacTqXzULwTgOQrdcDZ/aqXecx+94tUNdG4NIuzMZpIt4eFIoAFF2xGYdKGt1vA4oRmZmk
fs5fBQcQ1XNDiUc466AGubIFo50HNjGvmiRbt1nXuD6rs/XgZkC25s+q5811zo/51EKgwHicmZQo
4kKyiEv3KoMn+WYgoovTvjN2iElsn0qJAp41gS8KTJ4zvhS6sGMyzbvBS7Dg6cRaibzky2GGNH/s
3D2WABOuAAkIgLyJyqabHkliYF/RSTD10OTg2kz3CU/WQtYI9HtAyiUTAiF/Py2a1NpBzXjgXZnH
2EXaeJ1bgvckeyqFg7WjQvtfZffJtdC5/QQLXDQOYzoNHQ2k3VTjb2WWwZXSYriu0kKjjg14wtTc
kbJ6qPUCU7lnfwrDuzWb4oDVMKyzDFbVGhqi7BkFMtPW70uMc3+sCN7jUqkgkRUWXQD5/Fnie7Ze
b/mSzzeVlGhOr8tXkyEhCWcmLSxyGwGEy+GInM3mO8WWv8Yunh/ht7KmC71O1jX8KtDMiCmMuS2L
GADVj4btgQNPAA6gYHwXY4tV2MXEmjsPpsEgFPPoumjcoCu9bWoiOTV61rRqDZggOzMm1TnVDkLZ
aTRTuitdB9zgMQkHLQXNvqRZxBPnOcHow1pjI0vY2CoSmfnOzfEBgdH1WOnJHjxPkIfhkV2TZzPv
SFjWiH4qCim7mySISnJjkRr6IykcJEgJ+OPMNRNYecgaW6HmofHm0Z/SFOhmO2M+At5ygZCz/XCz
Sq0Hq5O4iaPChg65NofS8ceYGzAtwmuKktfgle5K1Vr+1Lgu31EHuECnKxlaF2cQD/NWOa/oUTYX
vU1Ejd1QUa7NvEqetFlYj7MaFBxyMm2T5cBls5TKEF1Tjd9YbF6otPJWgKW19+aIdyypBguEansq
GCZwBJhKGCmWKpWhG6Kij3BakSQevewpzTmSAjNmaR/JIugiHF2pK7uzFKLtur63O/IyTkO1YnkD
d9gG4OaideGBqhAa15oA1Y4BG2mmTgMqLyGreuQAavHGuTH1BGz5otFXmPWyu5raYJl1unblzQqr
rsOdzqcJGa64ZaL+7Oraq0wKfjNy0Js54fRTg/fWupiVsfNyb7rrBlYvdVaCtUnpXIPaDssHQfPu
MROTvuT6XKzwMoprvFAmCXQ7QVg3u7X0B1IltwZNkL5tkZiM7LbuDrJv8pdxsHXsvHq6pKmZY5QN
2qHxunnjYisQmAP29H1b08iqCGCYReLGTE/0hZsPGgztMti0GlD0wwx7Tm88s0Tg2NvgCE0GAEtH
rOlgDfZb31rOxhgH2OTnTQYnMcepAYUXOOk84EUUllVGYzdjGZ9qUmVR66rE8jW3nfCMIcGQntXH
3SjdTVHAUBEAaDkgqnGyIz7YGQNOC+PahTXl0ccMlrl1MkBHBfz8s60qfdczzgMlaBlCPNatC+Zp
YQ9k9sqsJwfrUZHELjHze5uw1w65OwBN1SvVkP1riKMtOi/t0ZMEixUI/mF4n2K6KroayDDukIh6
OiK/BnLlMQQ+eFchQgkzHSm6ZF41TY0UyRyYFbb39hwXlcCXTe/QtgpoZpGG7TQaP+jouGDbSy/U
HDovM60D9bNt20Vaj/rK86j1XHdQ/9bw8tTravA1ZiGqRC5N29dDyr2ATFW61vQhW/YaAfZXb9ql
N/baWzuqLOYNDMrtPm3TiHvEvC/yyr41Bov5ueZhunIEtGA1sw6zjkySQHrmSCdne5j6NAGWey00
Krdfds4k9pMhuxtits4jppfy0RM0u2PwcbvSQdBcNOZgHZKRYRIoDQ2ZS3Trr+bMKB/qDpR5wjR8
hQnOVGElE3lblAQh3ZHd5CG+Mqc6oFleXRlTaz1aNDV2k9tVqY+iBLZfTZLrK1J3gIBaRDoRYarY
Fs3YO0FOtHzhOKrZM31qDgQpG+QEaDk+y4ZoR2I9ZU8S6xb0NpgTblM7p0VAXU03kGOymBlZNuOb
0srtf9U3/kcVgev2o77l/ccH3722/x+k/E0DNa1vUv7ta/ZbieDn7/8r30/+tEzDcD3Xxa7H0L0j
NeBf+X5UJv+EfaDnIuFvoesbv/bfCX/rT+e49ukO9tvHUgB+9FfC33T+tHWk+UFgtg3dOjpl/08S
/vjgb5IFauM8yEYR1BxM03F/FiR+LWq3Ci9JUYrPkRquuEkdIlqoZSTXYQOJrIoPiwYD+F2lZqQg
OrEpuIf2emmSjwTzG3tO6mS08DJV1giy9qyKR+Z0M3qZzBo5n0Jh0jAwn42vo0c8pCw6A/Nhb6kG
dKfW6UF2K+loxwaCh/621dD8npPSavaawwxrMVWZjb3pROiwmEVSIvidO13ARaPToSCaK7sKvBKz
RJTbALln1YwYIjPabq+ZqecGqalB76V3eQ+hop5PyPDlyQjkWdJq96mtujpgVZb0C+7S+tPC5GFx
RMZ5h9Aw655ds7CNDZ+Ut0jSHlolW9Ye1kReNnARRp4ZYckIxV+UDVj7w7bRdDPCQbZJz4gZlaBu
H6TeVgnELa161sxGZ+E0iFG7nTvWFDGyA8grqElKFZVFnt1lht1GzC4zickOG2O/cXvcxx7ksTQc
+NRNL/g08vpjOwl5l3qNrd143dSOcZ9QgDr1tNEPedUZdAepVaViiw+yCAVwGczv4FL6zHXDHMFz
HyBYSpXof2BKSZzbtK5hkaJT2s5Ld9TFFORQCDzTOkMuJXUVcsKIWtJ5P1pGV8RupxWoU8JbGdUf
xNEQf3IjXVMpUOAZa8e5AkC0sw7O3IksTPIMV8Fzs31uYFLqrQqYtNxIw0WfA/L4qH7weUZaSoh0
ipWnehJ0TEzdFcdOrfUTORAVuszrqsiiAkkNZCca7Hn0al47ZpdZfqWX7hOSGKYXimMCC7vGMX0E
pgaLfokaLhamRNbDSmPDJH2R11X3LLMq/2zatGTQpGDz+qOh/bR3eDoDRCQabcJWvSavRufiIbkm
lUmcDOisCrirMgAhhjHHrgfvVBrpDWXpfUuxzTebfMSGw9Sx7x5A+p6RzkAVKkD/2mhez72BgzEs
G0lMsmZQSLiomg1Rl2l9NfodLgx3V8x2smmmbtCDjkjXiGvPQ1nG63Qj7BwptNuScJesXM3Ay8YN
F2yZpsIiEo8K/s2h0U/TfjL/N3VntiSn0bXrW9k3gAMySUhOgarq6llqjX1CSJbEPJNMV7+fkr74
fqvtLYX32R/hCMsOdRcFSeZa77TscnOjH6/iNA1zTllZzPyKTjXj+ry2iXKvMmvbiyKkD1nbNCI7
MENmXcpqX8IpMCuQgFXmbVtQxmZB8G7FTLK6ce6tfPAerN1HPZaTeKg4y5Pjj+W6iz5RH4xjeOi1
VbI1/Fh03aJyRh8N/jTFYtyb5jYrF8nb4VXlBHihP/luOqvY5chn0TNp+IMYCMM9N+5CJ5huPoYc
VYyvuCfoY/Jscz9CCJW3qvKnB89ZLCaAF5n7ebUWl3o0ab8UZWVfCSmKmwyF8GEehTqbseVVbrqp
iino56u0br6lZh3ivRE0T55Vl/d+Jfwicks7z45FO3CAz8kEjrrbakEemdjv1xkfs6pKcSj2Yvu4
dtq/J+mneRvMGk1Nk6bt80JA7k215bmMNqvJlsiURkSmSbDBt231zk664NyrBaTfbNvClPKueLwg
NgRDFlpepY6t/ZBZPtnbalVPOlsHhyeV52nk2vM0vdJiMSYO+A2Mx0v9QnB/Rn/jI0zuRJ6ySEJt
qyCNx0Tke1SCPwpAjL6PO8ffXpftYGWxoBZ89Jy6vXV0xzOQlnlj1qCPxmRU15u/gp4Mmt6imxYV
p2rIX29dVuJMY1Dxw96Y/jZd2vKglYPou5relv5U3G9i+2YXy/BeO22r6NMSUBhI58Y6z3WbvF/L
4skgRD9PvRkAcpYqnrUxH9eAaen5nCfnksyPqKtMe+pKli4glBxjco+b693lhc7nbFoQMGgnakkW
l5ETaN7cwqHxPuxlVrGbVdk30271Ezt2DVyVBF5DZzX2J0B1mqHOr7MHhkkF5WHp++Go0rG+SAW9
HdU2Z4LAYlYTgxHAlUY6G82fOqvyItz9vLPioJ+TT+0eyCunbsSzqQmoRcDs95/z3PIYzJfY21O/
9N7JztMeelEx+TT2t4nZUIFbMJEz9bz7varKMwnH+sROYm5rck4iqMz0Wri6v6oaf3+etwZ41whT
H/sMDCtM7aL9zNFYoAzqp/yqaIvpqm67IU73DGs5HZYrrnNXKui8umCm6Wx4YuE6lfMXq13dr142
f0vsfbiDgEzjiVLk7UbD/1GDGDxbGm1Y7I7d56lZQA5pFJNosBNdh6k/O3HOuuCjyoB51EVXBDew
m/1r192SWDt6zWPSWrqvmz2N3+iM+kd2+J5haLx790p605+OM/lPJoOZGhbnQi0nu39roBgZAFuJ
KpKJ0K86AtY/1cPWvyosL3/NhlkfRtTD70tnUTeTzhx2my6501VJIqO9O++Z2F0exThOrxTii6gD
Gwwbe2vj2uvS+eOU5A37hx8M4z3ihv3NXneyiLoS4PUwjUM3X5HPqoKPLRUZBFllFdmhKB0AXScH
3ArByba7rE28j2W587KTMB+Eu1TNciDpUwxRkJrqm54WxiEVSze+04PH2c92oCtq7h24XyRALlk+
iWOT1WT4i8nlMC4WFlHYeABUxyUv1vXIaVC+L70J6Ak+bL5xVTP7cWcHFcTFqLOo92fVAOS1k/1q
a/V4NZHe+bUu0vZ6z9jcQyXl6kEuetUOiAGvE+1iy2uC1qRxgS14BvrtHDhomjSaEbzuld+yzaWF
0h9Ez0VHq62QHNZq9WCGaVYAccY5Gw8UQWXcurxcseM0XRC3SWN9Fb7J7OOC4DOB1d6COVKW6GNE
HNNxWQn3jaCeiKQdto6927HAB0PbCMyC/RiYWwQgJo9L8gXQgPTCs14DgTljDD7tpwfNuTkCgzmV
89zmrvNspL+tjybY6H431+1OKqcU4gywGR7TLDOusmGfO/PoUSnlt06yOuDyySam61SZgAGObOfl
LUDC+CEnDv0VJ7Ker918aecwoepArVrlnFzb0HVfzDap6mS3fkDUz+qa9uivkuOjIgj3ShZLzbSP
Gd7azQK/i+Zdu1mIUsMj0kzaVK1uwnzAVyRkV+BqwTw/quUSygtW252MLIObumMo90FQ4I2xaRb7
arO1TVCFlXs3W9LBXOXlWlzJBDpcGLrb2O1c9Y3i6B75udNzD0XvXztyBCD2PWZsh0xbAHBgw7fq
o5Wsxc1StvIGjUbnnmyTEBpfpWPp3rTkdg0g/nqGjrOAgMOMOuOj36WJDt196e9LzlAVzWv7yk2y
uohtYwdZKDubomOd5TqB3VGKgf+4m4x0ufGyV/Q9h5rYjxlxUJ19Qjs7PVXFzrG8j0N5NzjG+5o6
PhHnVgbiqKi2DmvhWfdlVXfPgZMGeH2zip9PeuM5qO26pQYYnosyLLfGMO8PSZoIkz0nUi8jOs69
aprWzOEy5wzbUzV0IlZU4q9Owk+FDM2urFu7KXQf70ZZzjWNz+RFnTT5u2AuRhWlQaM/LPWQxrly
twH+P9fvemlnNRfN3hNNXtCdizmTZI5B4kVBDbEWQQRzmZlsxTvdFc1t0Kzc/00Cw0S+Kfxbb1bB
cEht476VU9l+JPR1PtFJFc9uLinmnapdv4jJ6V/pvi03vnHGGCyD+ebcCDkuZ7uyGxp0Y+znZEyJ
/F2+NwFZ5ay4acvyXZFKnRyGYO/347wvrb6agMclC8jNLFqVZIGxcZJvUi35jQ0cA5Tq6zOys+k2
GBtGMfRWBQhbZ3KXMZoOu7lUfzjAdiH395kz7O+Msxn34Hhmf/LnwQd8Dmp5U6ky/yJk0jLsal31
46JZYWFTEX0MDzoegPGlADiax6tBpMMT5fccWrz+od6W/KpLLg1h1hJBxI0v7xg83J7HzBoOne9n
ZzCaL8qbSKvb8/XMS7eQKaBTrNODXfOQGZp2leVJeQQcy165UP9fB7d2vxlm1r6ug3x4DtYMO/mW
pIeL+i0WPpr3SDW7LkJ7aPxHj9f3a7KsVgZtZ8sPk0mbLiJpPpMg5UvVn3pEEx+doZVz7I32hnyC
R6bRs/DfSG62h1kEWOazdjrq0gcHC6p2AOSdQVpkI+cr1FrN9Tbl64nDcgkJM72BYvUhF2VqkV1n
r482lcepCIb3ue+nbx1LeDdicNksbCmu9nq9onrbHlyrFx/gTDvGXPZLduO0485MIzcdTkTiN4/C
kkRLstrL9LS6qzmvWzUes82Z366V458g4oN3PSYoaE5gUcBwUtxHGdzulf+lXUGowjLJbF7RYK9v
QGmLq2neeUeS1JRFFORCX+ftKs6cPl8zsuC/eFY/Q1c58qDZVJs4aC3v1i78QcaB7+WIh1QRONFU
TdlrdskK+tzUh6XLA7aIjtXJWR80aShxth6XrfA+tHmQRmaEYkNrRmlLMntU0/gBvM3DIzqc5pDJ
Zb5b9uqrmvipeZus8+DJ6sYtLHE1JwzY5EAjINCx6q+66OQhR/n3EFQjiKNK20Edi6Ge1Skrm+ne
bcfxVZMk5Qn5nnU9WGnKdLEgobI0fuZDh6c2kQtT3zFxLdghZq2a+joZqywqdFtc21MyvxJj82lP
icekvJiumJrEYD3j26GW2n0Q9Vi9m+sMFSGqeARrioP+/VKs2ylTyUh5IQBkBx3ky1FWOWuJ9Qmt
PeTyCnAw+Ow2efu6Ge2Jhy8TCJkhq6YbZ6kSK1zy3g4Okyjmb9XAKBrfoaphnwxQWgxdXp4gQLbP
/uJWDyMYqrlWnpofR9/iJcpAupEI7sXwBbQS3ZZdTjvF7CTfDxM9oTuQUXwqfX/9nJQNxraCqoO3
F1mwFdYWDQrLeKcmH1wYrmXNDUqa2jpTjBMJl9kqQQmAxogT0VaHTjaZexiNOx8Zp/DR7XvnpgEA
j+rGmY6qXwrvuFrWs73ajNGGjo+colhvssRKzyv9R1hOVnegRuFsHYoJFWHpJOd+y+gNHOQaVwNa
2bfr5GNYYl9QjHuZuObVc5z3nW6SKZpWFKXOjLQzXdv+WaUNnsC8HNs325q8GcZ0eqhWzx/Oy2Dx
4vila4o3QwMlFPqBsafIIPJ6zN0ZWQTDsXQ0D7DnjV0NxMfaywlurtyPa7rAI1IObHEPsfuaenA/
OotkZoXvqOFzCc/7yZTpAGLWz3+uy1QOsZEQsblVnea6ck9UnpYOdbC41+vcd4exnq17DsD+s3Es
hKkq7aMhmVtasH0Rd4LWvz1Z25Cc0cQv55Ym6VU9k+nlV3qP/XSrPu/51G0RR29wdrL6pkRiFTpD
kl2hYmOjIIPkym/BUBaKdRM1ntFfh8Xexkj5NG3x5G+GGsCzhum02h7q1n02H3q1EYVixDg9bkO5
HdtseuY4rp8K3awHjXL+EfP/2fBtT8YyvOjaK81Xd/EWdb0X025fp74eicevV+sZ2qX/oOvpvitE
fWgBP6NVwoPmaWO/HoaijtReCgA0O/8YlGN3xWQk8ELfemoT6JgCqGy7omYONmAMi2qbPrkNrcVD
42Igg2gnm5NE1/Bs1TnmcoaGkOm9QdzMXgHvzejtMNtVcwbrwUY8iu1sMhc/UcFJRM2jeBXka8c3
5hrQL40yjqnjYFnuXeJO222b+8D5Yp+aHkEaumVsL85GCaBMfm+TXfoxMVR2y9gOCYIQq70J2nkF
m+uaZz+T1HDV9s1BzXvsBSMVUPKYizQpj6dAFdcrrAvxzju0gV+93S2q/2ZuviBXsN+oceQNGuux
eahQELvLOiKyQGpya+lmeje6yrpmlM/0UaOLy2kNylY8kkwNBtQoJDHR7Bu7iqfEFCamH/KAu5Y8
dfawq12+I1Bf0z/mew2Y6jOGDu7Q7sc3PhTOHMqB9oUgQZCgxM3t/pTJGeCylylVajC1toV+y7Lf
br0LI8R4iCpMs9m9sRqbv0Bj7z1u7lK/4cQd5qPX5NRS7dLidGyrFHhgphmpYwefcHczTW2SxW1G
URVmulxyhD2wI7dUJjDi/TSwzayuT9PFM9WAT1ldzv/KovEDMUcgz9h0Msgc33th0+pbFyW7DL5q
JHHXujY2eo3dzcpoa9MpcluTtLFIhu3eL63uw1+Yhf8o9v+q0P/ZrHX5bE8HaPRV4Hi2r7/HXPzF
gob8Yuyddv/EaKDmLg+kOaWbU8Q7oGucO725QrhyyQop3ToqjGUff/3xLwIa+HzPBzO4tB6u9n3/
pQ1q0WZIsz5nEmA11xeMy1r2K99q0AAYMshPNOAgloQqEPrkM+6V3EUPcTRQwXbpsU3C7KFirfk/
IrmUxGgUgD5NnevhkCvYh6hlE+viSzR0FwfM3/3t8MS/3ULtc+gGwpWXs9d7OQYG6VLGGFrA8N12
MsZl2ciir7Igz7c/k9pV85tOu47N4RWwilbLtj8XReGOx8EHoD0sgwFiom1BdLmpfC3PibG26sa0
KS4nOOOaEczl2K+P7e5oJttvhfxdBscLryNPgdLJxQugdaD418WR8lfOBo2DAx6PPEo4SemdsiED
yreaBgH5PAMwHiaGeVZUeyXPiBRCbm5aOZdbb63LOxcxcH3aB2udY+f7U7DQ8FSPv1kqF6fI/zhJ
vl8klhVbUbjxmnCdP1+klJwXfgJP6TFkZT4l0vLam3pOuS5qj1dTtuRfg3KCbirKnZv8fVUEbcA6
EX0qvENWpIxZXf0h20BA1f67rPzvk1L+eoXagW2VitdJKNvFevPzFXaFIrEOI3Io3Io1IEsMw89V
2nfzAem2DD4x88Gp4oU54+VdKkTqhOybWXGfbl6b3ShfpuoKs0wCoSXIdz/ChY1pvKjR3UM1ZOye
uAYrCuGOkWzLtAms9Yk3hMFQefgVxqJE4EgBvcZ1Tc9BUd3rk6VbTJ8DC+kbrVPxGi8ioGveQ55E
666tT1226OXVMmbem2DFgRPKaera3+S8XCjOnx6fdqQi61or7pJ78QT9fHMgLrIu6cldmUwVzK9/
bKqjGIv15HRgkPecC2o8ejl8TOy3w+ad03Xcq/ugyda1CvttckA/1pLysOob3qURmno8Jv3qbDd1
3ks06AimPP2bIKMXubPKgx73eQGYMeYH/Oll2ucOt1L78FJY9bI1u7dyTXdmsEokSE3Xtj0wI8mV
d+Mw0RPiWUC+uqOZKq+V3fBnl77zAQJjzE9BA0UbNY5yuyt2xrK4QXam3WPt2cpCoOKKMe5LA/uk
65QfFatuc4q8xg7IcRuw8HzqvLrczwBHxQc4Cnt78+u37OfNzBe2JwBUPfeyjG22pRdPKVucbXPL
pAhrvTSXJiBlRuBanWu77q49FKZRaiN9ushnxAH/A1qJX1/Ai+wvroCb7CleIBl4ygteTqrcs1Vt
TYGwcUfEdtHkOi518K6BRX6wUtxm3z0jncs+5BaGmrDKhsvO6qSoxTLVNcwOVLkbC/DlJBIVcOux
lot5bgrOcRroJDlb85LgwAoC96RMWXVxT7+OthF7T42MTiTWQTHspj795su9vL0w7NLR2nGUJ33t
vQxSVBnCvcSbvtBckX5STU0VCVNx9YAcwR2NMMEVuePL68Qvs0+d3YCI+v5QJgcbBZk8LEEzOWFr
e8HDBriLSqoonsS6Thu0mKOeArMRZWcaXhv8ClheIKCaIbbtxbnLV40NbHdA/vUmizJGfmU64Eg1
HuqgG167Cf1c9Otv/MJP6wu+MVIFT/guf1bIFn5+7Sur9SvVVl8meaEGJcQNbVA7XuA/VAlNpEHP
5iNrrL2r5nTNT6oFOqatoDObepmtv0lUeKFPuFyQFth7pECh4Anpv7Cp166bUweRTj0tHOfn1nTW
U1EEDVIu4ySMhJTe9nbuZ+dimq2S/LCoTTNUNkDlCGA2jSZc4NqL0ElV8K3JcEcditr27n1ZSudo
cPd+G1BGJTeq65lNNTd99WQveqVFvHC0bDTdR9GN6o0yUA7hZtsAkN//rzWrDr7BnvHrbemcz3Fq
6bLCTGuxRNqpR2w3j3SgCveODFE9Uu9u6Ky6aIGJR8a5yzw/1e06sqLnBsCxoq/I+JWLu0U1u8j0
ARsAv6z6TqKK2pXpVeOb/oqJpM5Ro1ygF1aJQayoacphapMWX1hR9W3cYL9Af7cVF7WAJcpbZOPO
2zHYALVVS/sWlsXg4wirgzvmynukBgmnCg5yqqnAFQYACD/urhVuaNX6H+/WvxIC4Qvmn5cKoJ+M
wv+brMGXAXW/kAkN+f+5/dSUP1mDLz/yQymknT+oqC9eXttTqBQucV0/lEJ+8Ac1Cpu873ooiC6F
1H+MwQGWYaVVwEgZfsrGOPxfnZD6IxC8xyS9KjtwlBL+v9EJXWq1/6mUfFcryVUp+r6Lz1i4L2q5
rkk8kcxmPTjDrF4F3trfoBLv23As6uU3Pcblhf7bZ9E7BVih6bNfzp3h9Cqb3Ac98Et2U+Dx5m7v
uvoqwXn0WBYIMP/yFB5//Oa/tlT/9N2oEvRFBEVH9zLAyV8ZwNX4HfnwLcXbvBAXUtdlHbvILH7z
UT9rrX7cRp/aREBycmy+DFtlJ7NG4YnlANEaPDrWOHw2yWbe+AvqMLr/JLkbgBRBmIth9A+//p7/
9OEQ8OyikFQSRezPOzvnZTBuPXZ/4KfmSvqjZtTtbjcPhcjxxihnfMQXqc9FlRR//vqjf24Ffnzv
gOpE8TUErSOL/q/9CoWztJQv8BdZRX0nKImuZAfZ9+tPeXl2XVapI5DU2cpj7fwtTdavEH5vF8su
rEiJo2gyWATa4tRhrX3qBlcfyklfwmeqrXxk2hOERT1tj3sxQxr9+lr+4Rs74tJdBswd53x6cYwm
1Fs0NIheKe/L2IKZRCbbtr8pdV+UJ9+/sEQAYjt8cTISX3xKKto1LzSPdLPX/V2GJsk9uqNEr4c7
g9yIfRkbBpHs3uCFntTpG8Tnk/Ob2/5zo/D94VJw2w77DSc1UsefHy7cQzDnExcBW+Rd6blO39H6
UQwzEfBbvszEo/oieP3v768LGCI0D9v/W9Wpdb9gOa62g50U64FBnl+dLUh/U/7900Pk0cmLPlP8
/UOCqfMh7tV8oSuSsPSAeNiJ/j+WiqC2ZN+nmGcLevEQB+PS0JWXpSKDDA99WkQT7t3fzKD7h+9C
BItPmxDwDmp9eYp/AY4E+V7e7OAZX8sSmwTa8EuLGfxm7/6HtSCFYHvTvkS6GrzYY6gmZuU6yYKa
QsuDcxnuGCJEat9unrRjtU7WCYBp+s0K/IcdXArfV0RzsMHYLxs+WSbTnA8jdxDT/9GtmjZKZ3Yb
uy7lb3bwF0lD31c7K8F1NO8bz+rlWI6q71wE5zua1Nxy/ZAqU37SunWx4O6DLUNnd/vmtDoz08St
aqZhaP2t+ErNNz5kTkHBir8tXc+6dcrsN+v1H+5DgCo4oA30WFB/a8WKTebw3NNhUBODVmg+jk5r
Lo5kkf3mQX/fwH4+pXmQlz47cG3FDvTiSU8zlW27olqF94gs2Z04Wd7k1nzt2OmtWuAVVeEf6i67
Ka3kd2l7f1vMHh9Ns0dj4AN/vJwyNZvE2RyNxXzxVYqsBWFQq91/l3jJo/YcJTlK+AwiF8ETfn5l
5jVAp5h302G3UAm1HaO0B9uxMZWny0lq6/DrLU28gPUuH8i5FXA3heehM3qZa89Y31FOVtEeELRk
hPOslekjxLowbpgaEhllOhNfOqsdXIyRa5XHTuXn+ZWNjroIvcXOEIaNrMaj8OwN/ZhtGhGuvWdu
q9oROCCmuf1znHYUXPj1mhx/MGqIUAmDjmnpCsccJpoJ1Bhw12jwcljY0G8TJz/mSzd7t74a5y9J
VxZrtDu592pfs2S73TH0BaTGp/mnfKDRiE2ts/Q4VZpiDSurcQ5oikbxdgBzDBgKqzTutabNZezN
RDE8NmXXAsI0racf+9WjcUYCzLdecCz/6XRbwKyUbV/hEczWXjXuLPOoWQODlsApnpBvrTiOnHWa
MHv5Qf3UzEU+YphyRN2hRXZVGvd6ZlvokFegnEwdrITT6BFuadRSPcDJEsW7t2X32GB5JkPBeP2n
KkECGtlk6diIxvigNuuJOsGgXXxKprGawyHJt69jWhd47xlv8zVxbLEfDButDTXlZtk5CfocF2+w
I+1cDCpIiwkZ8dbPqgzCUpf4SUqz9+69QLvW3vRKji2z1bsdIZZHqgnQEsJBWd236eDaMaoGnHgT
8S9zhIChY5EYDovYV52DQ4+3vTzDTY72GUikefbkhC0KFDVFRtkMwee0HZ3s7HSi9A/tXufHQSb2
dO2CAd4LufrvQRLnnOrBT4hSKFkcr2dEjsW1PwnrlbZQw6P1IpoIPTsBPMQO1KiqSAUZMcQ5E4Oe
Vj2SbDINfW6QrqcBAFhgSABeJxBPqyITLiT2Jreu57J3fS5/M1MESJLcuYwOTm62mQIPk3gFYcVN
RoixFG5xDHBPtjdyttDPC7YaeIUtcR/LlCiRa1RmCiMsd/PNVu1re42ebdoOci+H6ab1XfMArp+5
jLtycuT3vtW9ZwVj6dZVmtmHhhiTB3Ic8tu16i/TQBkj/I1zf3vPBpc1J3iJ8WO6NeDtfZdgUkM2
IQlhLJM+PQ21LupQZm3+54Q/ewnLZps+oe9RTrRfSmn0SfXwreKtD+Kx6qqn3Fv5HWvXo//MCqTm
Vz7qyKMa7d57WqVFMlevdbGh2+XRHgZ38tfHfd13Akxd0eLbmxDwHS/Dp6yoQ+2LKXuy0aJHNrEG
KrZnt64jgTWPKUsuqvgzhuaFhcxGsESrqHrrfgIKMH/6aZ/Vb8c1CCxyGEz3tvOQdn/IGCP0ap21
bYcTO58O0QTlrN8u2ZOjpVjpvHxZFjCoARVqVHrKPktj1EXdmCXTrRtMyXs5SpS2FDOVPva2uz59
3yz/FXrw/4QGfgIQ/veZjajyf4EimC+fXpiN+Ps/IASp/6CNBfAG+vYuVfF/IQQBuOCo4ALS0nl6
pOr8F0MgkUwI6ltb+EIL37lMIPqP1yj4gwGOcEweJy1CMI9M7X/hNVLfa4K/1AxSYDWi06YT5AP/
3q6gZkZdMmFhHnbjvcn6ufd1lPYFvr1b3dSp/zW1EXawwJt97IZnd1ossR3SpIHWp7aBlRv2Njmi
lwpKELO61qhaKzfI9uAE50IQY9JJOYl7ufZbI45JrilEikxhKYpq5Qki1+ve7FGbk/AVW8nkjcWd
ad3UQx+/SnFfrLnHrzZW3uB03vAN+uWx92onO8FuaO9zmmTFhj+jJW8IWSv4TOmTATWgDevH6mIT
Jq3JO1hpH5A4su7QATlCTLs9YWNACGMXgsilo1Eb3HYEV7GU5PGUhX9dwkmaCt/yRlLikPYQEHF1
eZbXVt8p9aWAqbfvcKgoQ6zIhskJmSrCIKI9RvQpzq4HlLRmLdgzG5IfwrZoaFZ210AnQdA4U9yx
QtCR62664xzce0R1rTt8be1leapho7pvAL41iUq7qjO8uhIr1+cCZUh/7+FmIFcIVrwhERqthwr7
tZqJvYIekQz46zWiNN9dtT5PY6HLb1uLYboJc1LPzA3ydlMeGNvTYpMWFZy8lk77PnEmMnn1YM3n
LGm+h+vYK3GnVdU/GiTIHvEtrnnikSnzdmRSl7zpLbdEIVk0Rt6tiMlyGJgdwYXo1+SmMOnIiHZD
asoRqcTC5Ylqx0UPgr0PpwqK9IuafOJoOz0MFVCILbq4MhlaqQkdWXNd22PaHjKHv5gmsvGjPmkv
wWxbkbdhU8r0op9a7PcamTHq2ELwk7lyukkekUf4r9qMyItwWIK6CqlnypXpTkjV+dll3ZowmCiZ
Qqff+JYM3tuD905F0hK66u8jqEs5X0KLLKFWAjyczLSUYn3GFlwlKfqQ1kVnH2adMPrBwxNB0JHQ
FpkJZd3mX5ZEZuTiQDRI+zw7apWf0qXs5Qe7uwzBDufe6ugumec8i3NzkQ4Wpxkj1oLVj/y60GD5
aaM17aSITZrLhyZYe0Slu6ZocoqUi9rztqOlQY0ehAS/VUT9wUVsp1JbhCysnGePxlHjF9cMmKr2
QhNamgYan+6GXBgofvNyhsWlc/rIW7u+Y+VyGxd7RBmUk5WjIksv08OQlfxqkQE5MNSFtINDO29j
cAyM7D4GJKGNyMBEgrRtrjnXi2F6biDlnrAYu8+7vfjvun6A+55X2dxWQ9o6V9qv0uXWZBljqMZO
5DocQU6XODO4mXhLChYbx7MLjTAI3wsDRHB73NuI8qh+bH1RfHrtGdF7u3LervNrXQfDh0p12Rh2
G0wcReLGVTcJbqnQz7z5Iy6lork46JlI3Nnu1t4OTEk7+ouCaF7RWbYVVnSZrA8TqX1TJLo0wwQk
lrrP0I/qsbmevNwzVN/0dnGB2356aulNSW5NJ3DCctlbMpZSHOnWxRRJqYRKriVjENkWts/9Pdlt
VvaaqWMTAetWv6AD5wWkmMaKubq9e5dKXlMnHMVAb4rvoieHfe9UehLBmPkOq7S07Tl2F9sZziu3
o46XuZX5gRDH3ruxUstlLnKr+vFuM5m2bnhvM5+es23QWWOtWYfI8qHAIkvY5FXhnZsbydfz5jb9
U6Ctnp9XSP+W4I0EfmsMWsd6T3FZiC2LKzSQsxcKa92WMcxcJJqfA/LQEHM1hZWK2gupAImNCRAP
pm93e1QPuB6HMZxS33272LNf3aZj6sqT8OZhOOEmQr1WXwwObGTBbDVyI9PN2bfMfvJSzgrt3giT
k2hTmnJ6X4xlaaEeE5153eSe052zbEwoznlhsicknZJxLnvV4NSX+doTxxKYnKc/meBYpVKgB5uQ
sL5O6xEqWQcJli1nVGRnosBHwFGT0XcKNmIm4x4bwT3BWoKEDpRHn7QNU3qsE7M2oUCCfj8qF0qm
8nai0tLgsiTzpSQWJxkkFBwfY+r7i4rSwkLreRPRj+SYRfigyvuZQUIcqKOaqMu9QIkHGphko2uv
6uU0blny+H/ZO48lu5Usy/5LjxNp0GLQE+Dq0DrICSyCQTq0csDhwNfXQr7qtHyssnxd8xqmICN4
L4Sfs/deOwWkDcE+auflzFvBbBPTH/uf0ve7d/CH63KIoiK4UXDEbrBl9dulYZqXWtRYEObcjKha
LlMKurJZruY5B8ZVElXzoLynFg+VQ8AaVMDoqfyKxtdOLdlhXUb1YbR19yUiHZY3xmD3/qGYGiAI
aRH5MtlUb4uRYYYAQlwBCoKduuZlXtpi2OUtL4AW5Ayx1liiFEDL7NsoZEKq/TwWc+jlu5Ag8VXu
9AusrcCbv7Mj90EsDVG2GTa6IYp5hY88VVUlsP2EWGaTxU7LixsITIXLuoIB8rhcT+yON+JMhnmY
E0TXklTN+E8nYSzmlStJXO3bwBkgKrfGsJ5MWY3ro99j1EgI3ThHNeV+e+HaYnzpISuuyTDM/lNo
9h01JdrMvvy06sPEYHq52FXahLtuwA5/cNg6DrekBoeLcNLHql9JT2OOwmxB1nCJIQ02H3B3uufZ
kH6418rHukGOOW+cm94TXG5YKK2FNVxmwFiQOZX1qbTtOzbYmiBFX1jFXZWVa3suQIy18P5F9sBD
xfnmMFPmAP28/KfHF85nC/rOflej7U4vTRhF09HwC7AOgxFl9iVUrjKPEBT6/tSMkFriMqp5QgZu
71n70a/7jt4KXMzjV94g+M6JPwY2fAUzWm/SIbc/s16Lp95x2zU2Msv8kbJjgOlXTRMvHpBM036p
yuDRVk4HLW4eSGnaYTY8+7Nlfg3uxC5/yMRG0TKd9UelufIPgVcDnAhlZW/sqib4KLUTUnNgZezK
o9BxrkyyGnzZciG4YXCgmfcoDfbZq/kgYr9x8zou8P3eZODpMr63znwZGFvJx7cR5wtRjBwbjbWj
Pm/uxSL2jZI5T2YkaZx41tp/kioJxjg1M3hiVjte/MHJ3gy2Eo8WQXR7HywlW8Sqa9VN3npYx7kq
OXG5gJLADI5jP+4aXrZnWZj1L+V52bUMxvSX1Mp8nzgJdhCPHO/oVybJniEnt7MN4IN9Hg1l/pwn
RYZGe336auaz/JV5ERHMfiickpdcV7O+V2Vmf9OVXavn1vcJMgCVIch9tPPBMndGxejwV+vU37Q+
JoLAYWJhf48YBsT7N2EoUr2XG/yj4qzHwsw30VXVvrVM+ZAH5cYk7dXwV3rff/mZOOcYQpDA0GaQ
iZw/r/VsBigVyhzKnlXWV67TwSguNw0l1eseEoL8i73ebyLNZlxgItscDNsP9H//eeSaCt4Plh+3
i3jwefUmfMbT3irWaC+Mcd6NbIt39tSgvHNc/Av4/m+r0u2no6SyTuQq5kj9uxAFjnEZM6vkIN0S
SI18cgbabr7+ZQT9awmVHxKhXNvMnSZWcGbQP3+kxUa10zzXY0O55KkWIEE8jkEhiFK16OH/HHf/
v38WcgkYDDx4v/tBUtBiYiDqF0+cv3ajMOq3fo7M62koiIT9+5/1DzvtnyZW/mFs+dnMbkZBNt1/
/ocBvCBlojuf8Yanj78EDUdYImWnoe+p+xmred9xAN9h8++hXTrhpxEGOBednrNnJ3guzKH7pnU/
fnRVs1xWoxuWv/gl/+s3zO+IquxjfGOG/73sRrECa8uZDx/8b7ufVF6doL+kfyz8/3fh8n/srafw
n1fgBoz/M9B9/vn1888bl+0P/LFxsV0YLszg3GHYxLi5WZ78YdqwzL+zasH76v7jzmN58s+Nix/9
3cSq5gebYQ9nmc1VJf/AuXve3zdtjnePZwbcVjwQ/wcbl99FGpM8G7YGHMKIJJyKf3eL97VbISI0
666ISPxzgThpHYPY5sDWsdXkxYax/4cNT4CLu4vKMnHzqXw1/YxB7F8+tP/mtv3dJ8jvwkrKw0ln
cfbEkvLbY5eFcNWnAuKSmrP5rlrTVewco86yxDLhpEMs12yD2rWdbULRwv2sDerpWVmk3Z22QqtI
lkUSqbCbPIQOl7Ud0eBlBvNcjIVvn1WlQc4rbQXgwMo5EIdGCnAQPIGqjpAZIMDcHhqVVAWBxL/4
1/32jDdxNiB4okRhj+Gj/t0WP+haNamzFLs8W010vyIv9rzSoi/WWQYDKiADO3H8Hj5LHliDkeio
G0///hP+3f7Aszew2fzhr8Cog/Vn+yX/ReIdcHVrObYjqlBUmRCJCavuiQ6DyGn6IfRuHU587kGn
hfq+WtKCY7P2zvPc23CWHQoa/qpfJNxe3//y+NzeBphqOBcgUvFg+r2wW3spgNVxqvFEokg99cZE
zlQXk1cfxm5U5LE8Y/APPgqefTHyYnlpiM2YlzH3YLjaM2PhTZevZJ1GQ9J1teCpdm6aJvRfyeAt
0b4aQxzKwSLMz2ZYvCc4K2rYgeyHqsrepPCTuZvh0TTKJZMqJm+klCsLrZecgYUDvTnaPeREZzWe
Z5Pa7BhrM1ASuSL+QiIwNcs3NLlnJVbxUU1Ew3dz6QJAHnJQHPFat9UW5wxyMKvl4vkHGOPb0dzx
pTjPDuCNPSdRgd+uaVVw12dBx6ZfDcYTvbnC2FvmqGuyxv48XXk13glctIYfPRmpKAkagkqA7RLq
qvoxc+it3+xujfKTaNAUdoRE2OlYehhX9niy7pI8M5pvvnIbd4fcDA4piqpG7Ko6o33bc+flrWZ5
HMY+KXzCr/Zgr7EbrKWXdKZVz7u0gZSBUUSwHAgmIZYTgpagChn+nX+qwmyjHaYFjtu5z/05dkhE
+7u/uIp5OP121SBcb6Z83u4urgDrdwuqAVYKvK9D64ACLPPGnjlTJykzxig/0lo8zjCKljMub8O+
K9PJHq+7yJrKnQNwMTxAUTaa106FgFZHAaKRuoll6SlOgKya4OQNipPuCpoV/D5q5MXLJzXvSki3
cBhyWkGSbK5JJ7vONAM0BuhfvxNvBHRYmzawl3oKZgOMaDGkPGj6mhkVGAbFoaPrTntmxrXfj61A
SKonYyyPVg0J+Ag/ov8WIoyv+9R2wH3Se61A8YJdpaC9Z0F3wmWSjftS8jfflukshhdjJTjIlUYs
JsOQT/340NYZlmiXYjbH7qKmjm3bHt5w2HhrDCVrDa9W6Q7oPJaPZ1ZJC1id0G6N8ijniRTZUqwl
fPJch+BLHPHYNdKoDrQGBM1xztPZTAB/bzcLCph3XRcZmMl+XK3PwlkCPj8IWOOD1a0mVcemvXCt
IhkT6epGz3N22rDs/MgmNV8Pnb2mdIWLEv+5EP702YX5NH6gGhHdHKagKh6HjOflbVXhG5idmRgg
w6JkCCo095Wd1boDJF7lHyCKUo8VvapZIkc6Xc5V7pN014Bc65hoxwplYwlSNEezWqknmYI+2IVV
CMEAtjnfNaqlrJ+1BsS2rx23Bz8zKyLNFRiuldse13oiBouRcu6ivjvgPcjUvifwDpfQ9oZu59Rd
RXK3W0EBG/nAJqA2IsvYabcZP7tSCbmLZiWrxEgVnwFkbBDx1ayqd6taRxz6c117l6zHksaWouJO
W3rCEIdgEA2lCmNYvWj8w8PmEAa2rEBhPWqr6ftHqxlqyAdsdHHZF0H+I2unukzGXDV4c3ljZ7up
A5KbUHyo9i0oaoj/Q9R6SeiOnEStFfX6qKoIpdB3RwdoYtYP7MnLaOrjoZyoE2wtwQrWokbBPLiN
Mfd45YgEJps70rg22OD9ikCaqFgEWeTtTVb51akaaXDfOX29rAS/I/+eoACl9V5QdoTAdNOZ+LPc
nMVqWhmfUCbtdGcFZf8d+x7cq9xa2mqfg5qZYpkWrI76cDFnNgmzHSZzva1qLfbN3VOIW1GgmbrW
T9tpDPLZEOJVTPVmB6qwkh0vNKDMT5RNqC3FrC0GgtUxoKK0Q17vJqw36AwwO8sDzRJGt4M8JsQO
0jcM+lxay/c61wZrHZsEbOBnTZaMZDA/8Zv6DxE6fLCfzbEE/4ThVewIjkFAqaJcvy2pyVKzDOCo
JorhMktkGaRvqbCHm5GQpHPITNHJvV/NHQmNUFtjUnlzyO7CBfiSaHZyAcva0b5nQ9mqRDh59OiM
AxicLtO2kbhcD+gHS5W6u05IFkkFSz7iHcG6+GyxB8vbg44w7PuVhaHY4YYYiMyP9koASQ/N9kub
1m3WrjLEN8JaLRnMuQLA6WQDGetlXo1D1huqOhR11+8sEsfvUYREsVNtYGf86IZzk4IbU1+Qmw0/
TlOLjvqI0+2KQGH39p1ZZqdytXEGeDnBxevS68X9mNWDDcNP9hEdA5G3omvxPj5Vpc6bt9lWBMBJ
IPloQlmgMlgiC80YNsKLuje3/Ob1EhXSjPUEKygpnI4FClSuISd5W7bHfvEBfKsBghe7YrpUIKAu
EF2L0iCwr8vx06QgAnC3xx8lbkXdSqKJktzAi6jyg+uYlHkpWfNWp29NBjH6A72wekFZ2Y2zX4w7
XpcobO3Q14/oEPKHL5T/c8pSh5xWJPprH9h2dGWP2QCjbCb5m9Qt/KO4y/goYydHEY0pqDPFEaRn
xk7H8VdQLk0190nr2833KlwCAypti6qgFW1yKxqGndT1VE10cOTrL5jRBmhVkO0bkaYJH7VqcuvY
qu3GqnHwPC+U+/A9ehYWIQK8LkkMSARfemr5g2u++MBODSLUSatXCeXCX3DekPnLf9XrSPubRo1k
2wucDxcMgkZBZFkFW6uTmpw08QPVFUc9tqAqanqU3gYkK3Q/bYePjikcD2ovyMq4zAu2X/h3Kuds
+oMNN87Lx2JXcsOKm053URvnbSHOCEkieuHYuQyXUmXtD6+W4YQCmHvVGb7DWN63JCtoS56hN2JC
0M6nYXXheMz5Ok82+YoPML2dGaPv9ndrbXZf1ljUwzFlV+tfaVV2dlJ6S+Qla4ScRktKWORcZK15
b3ecs+KxiaZvJLCd7yjm0ZdG58WM0kkossDZ101IVZaLbEiZMyotuIZLPTjoOqHIivnQTdXmj/IL
wnwV1YDBfh1W98bIJ/8SFWlp7gcFlJ31fsSpWlejyhJ3weuN1ql5kvVttamHym7enXysz46rh3lP
pZJ+VpbiL4WlGNEAaQQWN7L0qz0imEOZTYHuVOXKbHiAddlLWqPpx4Q60+IQmo2y9s5m7wJ8Z6yU
eA+L/sykgufRKsP50HnEuRhuUohiVTOFxjI0tXNadODDcCrJbl9TiuaNBzaJi78P26lKExM8znsp
vdk7oJwWP/I2dcqrPCDitXd5uT5v1uB2r33wuvFo19Q2aXa9dWJA8OlA9Szteky7YlBHnFJwg0by
gXjsg9z8YSjqP07+SuSma626xCwKnz1umQuBHw6A/pV2OyxrQ12epxo0YSxs3/0sO+19EcpRP4bF
ZD0Pz3YFsS+nUCc4ZPS74yjKXHinYryGQFa81iBAWdb2XRntOLu47mWcBWKfnoT9Ijnak+cbDV7z
wcqXzr+j7Ohdp6TnY2785agdHt8JKfYgv0HRWFRCl4V8Y+ZhPVx3WNr3kBI9H1dWGPIHOZqWwDUz
ojc1m+A+Zr09LCcxdemDOwT63ef/sqDjY6fZm9nQno3CsugQZmf/IUm7UeBAnYsXczDBwhWUvjb3
tS/r9RqesXvX5Gz7d3VfdlG8pAW9PFi7Z8KabiVpG8MQdUlLwRkjFEtYJxb3EVfq1HEOGZgInxcD
aTR2RFX+sgcddDFaKM743uoF1e84It9Lk8QHUlGuv/NuwiE0iSzQFCiMY74L7LFHmi6htR89Cq0W
FLrFvG4Xla47d3StFxwlC6TodoRqpfA04RCodJElJWa2hZXnGNmMn1thTeVuaXB+2rJrTKl/SdX4
Ctes2cmkR1P/XBYHZ0AQhbyqqToyXuCUdrc8QTHHuWs+fHQhXEpoUL6DQxOixcXqFOt+zkvLM2Hv
4AUSrcH/QQUScIsWlAS4YJl+zaIcMwj6WzJ6kQ0DcZRFHTRKPlVoJqkaHuZVlvahRC69Dmtp7dcs
s68LZRB9ab3MOdlW3h5NS44AVm0zFl6wnpsy6q5VhBlOeTOiwBQ1dyuFCtsQi02uRSCimYdqHlCc
B3xW3R3rfgpFVfHiTNgCh8qRz3PQQ6ZTZnnXrOkJz0kG3L8BvOAaofWDsCDRGC/vz6Ie5yP+Z8Jc
kGPO9iRvooVuNbvbwoPNax0Z047Hg38GyLHR2LOTqcMWDF9RnJrNjiFcQeXa7FFu0lBIVOUpEWa3
wehXI/dxlRrQskqiYNEijxjbhtsOC/MDcNnlPDc08Q0wibLcBzG5HT7yWe/V6pVXLfiHq2yajrLn
oY080hxbHczH2jbUXmJETZnmEmGxOV0sRzx1YXcTzOFNpoRxDGEtfigdIs03ZaUJ04ZsVEQ0MlV3
y13pd4BSpuqAa4m+jVF80cI1H1BrQtAROsNY6uRXFpCno5Va1PB4ww3rhG0psJ457d2F9BMh6IQu
YnZjQLQ3edcXwUMkN/Bfa/YX/EQ3Hr6ePplssK1tvyIuNiNV4oUj7tumPnpR3+ClzIMzrZqHNorE
o1uZ1d3KCesU9qa5y/z+Vk4S92q4deBKjgdd2AIFspwt1ClfZFOHVxN1Ao/cg4CsSBRirIU9mQ5V
9rOp7CfbhTa5FG116vrqwhrS2Q1KOefR2ZB5MiqvUhBZ5PuG4iALuqQMQM44D909vhuAan128gsz
Ao5uh4DhHLM8uspldkMjPDhgNA+WLC9KNBFH5dwe98gINQJi4B0sbMWxrTEHMLM8orn3t4i9exp9
uHaXqXqpKE9KGB6uy0lmewdCOodBasww9eoHz6NtTRbG0MNDyMYrb5DzbpnL4tIOHPXItbmvkGac
e1baL27RiV3IkUbHwygXtPQp48Q28vrz+PiTWRZ0gOQhvCRe7XHOpXOc4E11MXYauaem9THkJPGg
feAtI8r+xRFKHuYmzG5SpFZ6fWjrDQzcEevEMYbf9Rv1PAzR7CDEzoyQ31narTdlz/gwiPLEKQay
y4CDF9PvN5+Opqyysew64YPPTHzlr8bPFRP47ej15HrT9Bovyj3+4ku6lDCIGvPKIRizD9H0yOeD
f+9BzHg9adC2MdurBbfVNcHtZOBVlqRFxggEBDLJAk6GJkYKtrUsa3l3eSiPcmKeIu++r/juksGr
5mMF/Ym0tQBAk2lwYwbWy56FLk+uBfn1WEod7l3t3MnUFC9T6OjbmrNvRs2lxdBlGd+aKrqkoXDA
yJjDgZKnraNvhZ/C8wo/zxUMV+ue0VrvM99Ld34g09fFm4PjuGCIImhGIJtTE32gxkFhL3zHxmPh
6M7ARHUhY73OjwFM4L3rKvYJ3CA3HF/rgyAxfgwaL2668qvDv0JIyvrez9XRlZBq2VT53nvjB6dS
ef0lk9Z8HDpuSx5KDkYjxmyn+iFIsGC2cJ1kHZfbnFxsDED3ZZ5HakVovDltmJQYXFMQmxwxgm2H
1GPrJrdIs8+E9hbkwXIj6FA66dSIjqpQ7aFn24cbOQs27RwJePI3Y2BlJmY91p/DsiEo++gHwHE6
T1Kh9tjtZVLROHXC60O2vQR5FvuS1YsRqbd89qbXafZfF+Irx7rh2JOr4YxPATCaOVg5sIHZ14jb
4SukCZVM/TT5cTcv61mA4aE2QYpox3XU7XsCgfmSPS9eAHmCBUEZce+Iil7opp1f04F7LitLSjfY
DUWFm50Xp/0sVQCFySVGL6tPI6/z69GdbkvqTk+l3zPxrNst7Bs20FBxWtgLsqud2l2b6+kGPWtJ
iBg3iQ9Ueec1vdrz7Ae2GG0jxWw7t71dP9FB0h4dIFw7Il/6OM6LkQzlfAfzu8C4Yn2zU4ebyTMN
7rmO3xDWhihppaCTar4Apb4dx7Ek014VbxAGwisRBS1jaf0zzYPvKsimkzXXAA2L2VUbGVfudD4e
Cmk/APD4GJFlqBAFGEkZUPAEY1C/2HPleljWSoxN3sT+wh8oz/R4gkU9zxgKssj+kcc7UixbXuhT
kXdeihUA07JMFko3T66ow2t3ZbjpYN0e0BvmG7sChZvmhpEwjNis2Um5TegOcTkFO6ukPtM0rBzu
Dr2sQL0eC3YfgBmi7DS5zQvJCHVwMzlRIF3P8q2mXAGPZeA9Dos8c4v0GMhcSHij/d2xW2e/egaG
7VKxyF2i8i1loMGiB/apkkSoylHYx9rtpyxpChB3sF6IiTisNvIQ19HSrelHHUXDLf5waO/UugBK
MJfgHl/DsGPUY1RD9j/as8OvPS43NJ5OZ5pHBTyF4XkgzXQaYEa/52CkEkaq9JD5AyaztaG8E9cW
Viq57uzCoIbTKUOarjzt7k1XRPe43k40pCaeggyNxSi9Bbd3ryrjUJRRs6OlV8YuDvh9ZZZvAeNh
HFlD/mTl8kpgwQLXy5uSRzMmiBGb+9m2untGLXQEjmNXWT7oeCrXLUFhWd8Mdz5hDx12rIDPpR++
D5y4rkjbgcQZ2AUWWO5EEhX+PX8j7ldOkZ5Gha3HyQDKGFwMHFMJbz3PjAe2KF0S4J3CpFPFxDjL
0zx1rIfdSVzYNnBQ3OpYAmfc6SroTys9hnHb0uClGsq1mp6yT1faz4FXQAnQkdc8Epe5Kcful7E6
PXpW6dyvZmqDTgrtQz/LYGfqjylnyYOntTvNIt05QQGqDPeI1/jeCySoBykj58C8c6m3Pqpuws4c
AILlDT9+V1Ujr+Xs8Nmv2RO4cn3VFeZnOr635uR+T4Xx0tPakgwFlLnO6dlyZfnYPFuZyXDjG/ue
thbchn51t3CIZU8u57uI2qUbzxjpCce8009s+zOkzANteJB7piLxsKFQHl6nOFRCnsmNhxeFni/j
yjJn0mBLcFn8Qn/gDSKx0QA9SHw2oOdohYPInS+cDwM1cjfnxhgvavk56u86ZRFGSZIY5OvUzm+5
TbVdE71oc52SDsrITY5YwQLXhDVp4rUj7+cdFLwC4zbN8qm6tPSNLjcdpI7uZ5cNQ3arRTinINeg
5wI6HBDpOv752x5/aVnBY8gJ29JYb6a8CZ0lwTnU9AdQdzlvpanv1yOH6E7gqEsdU97R42M6u448
nfGEqaU0joVlZOtdTulN+EmsxilgwfQN2ZsSpQKGKtUBGuAzBhHGkqlw3DcAX1RbgZkMqx0BXWE/
u27a0UyYtnjRGrbeWIt8B7KIAcTCPUkTMenWni3fuvTsc6trQkzZu7FAuzvjzoqa44AHG0YlqfW8
veq46GUiqKzSJ9+ihK6JjRAL78+A812z13yNwa3k2ageR6jpIZNda0CFpXUKj+fJ06U93/TsDooH
mzQQrRiGUmubONswpmIXPZsvvQl6NT+umQviNo1W3oepW8jqSnILWG9pUVTDqZZzP5ygv1vzrRmC
zcYYxyj1ih4D8gjknquOtfJLhSc56F3JRV9TA8eeyTN9smk0G6NAKUxCPNjWcP0yNOv9eAkCmX3Q
bOaD7Ayo/XqdCer4L6IPy47sPPvG4n22qEx8I5fjWPfWRv/lYSHTESQRFQ90ZyVOZSu2Ib7lZt2u
HKBD8ftOgXdSHkfEJ1ubjceZrrSG0zR3XvCG+jAs4V6w1LVB6OW8+j/pxfKDz4krIRiPQZrS3LAG
uVPvWvJ1HI3gS7UyRiYN6/eOeFD7Fa0GJyIGG+YTnefVeOctvcXMPsLytU+M2GlwpQdMycfcUaq+
Nsuud48NI9c7JaYTWkVG2o0eAHYGeiiDXw0+3eahp7UHjHuZEeUP54xSjhBS0ZchU0Q7PLohvKqi
nbzTbHZA0lO2u4SQtFiiEyfuUrKNtMroiM1vUmdrVClHUdNmhWVCijV3BIA4XS7GpNKrvhcBR0Wv
6pfEC+v6OztN+ydsHDpLoCHL4pa+pqw/+Lz1LqSm2u/kGI1glwqfMsHI6A7UomDkZH3t3HfF9EGN
nLmXbqpePe7r/coS/s5yVfVZ8rwmfeZceTpyrpphmw/SlLeM8DUvv8a61nn/xkBi3wcpidfO/2DR
/23U1ML5iPXP/qQpjytJmcCDBQVf8S+PIJ23JcC6QflsyIe8D84CyuOdqIVxP9UdDXUaoi0jfRRO
X2Ur0xtLZCUgwsLxPllgcEM3+Ro81ryC79Kyq15x3xnXbCTuJraQ37LUmw/0IYSfNCVCxcbSTAMK
6pitoIjHCoP2d4B4HaKLm3/z/EV9IuhWx7KMimMOEvKR9hie1QRjoMa0K3Gx3G2KA/wddbVONv9S
T/wEWL/sy9WH2kIdt/+pIli4MtRxby/fcaUkfRReZreXRywRgsbSAjI8W+BT1zIIAofk67funOGH
r6OLbxR87UVUXA9Fc8AKzB4dGbg/Bd1Q7sl7HEMeDIec0z2sn1pypTGV9aym+nn+InJ+hQflZPh4
apeMYKBjRPcZNQqbCXaflcZHi/cjCYaKxb4dTQ+rs4rrpe17/stmKg+Dby0VRD7X9b/pxnDoIawr
gnWQHNbhNNc6EEdpME3GyJrRz9oK0hc8BxmFeJmLHEBny0P6j2BsnTp4LbYHQn0qhq6+4jGO/O0H
NCRszmcOG46lzPki/C5oT8Lh3IlHuKPNbJGV9WXVyvR32SzguXkta9d9kRIUjRU654PoK2c+GuuK
kjDVNFrsgLJHbxWfFBwellrWjjObcC+d0+lyr+faeyT/HP1YcPDXfBCMCvsmG2sN0ripXmev7POY
2iHXu1JVz5ioiUUU9KGwUz4G1dbmunAW/NRousNR8CRugRlzGo3TLkP96dPBffdkn/1CEUFmxqad
mokwKpzWdmB4zxx6GS0nQTgzSbkG9A6/rWESQclBAPheXsHDwMr7I1uKrN6hF1nFOatVQMML9xOo
Tr/Hs2AGEMUOsKDNrVWi7swT68AIzj/mnVcbHDs7rdBBPKkt/AiH0asVajVO9e9UMS9RolCp81jy
4ICABDYNFrET5voCVZsreUAwZNlKwWHSGU1R0R3XdunOrNNBJTkxiBuaCQT0PVkNy9WgOMwmzZxb
F0tspr9yzb0Gl50yxAknMOdCjxPS7VSnRCDXaeWg0ue2RD1LAQ1fQiIR4Wvj2Qj46LMsIr3Zp1vb
9POam1NwZRc6WEGTRn7RkEWd+pecgTnfB3WeDft2BAfnGYDXWLukxg+jdtA92Dgv5hkzQjS9Mv1s
EYHQRTADyez/wpXvggGBEiv3vKzz14AkdbabV85Ob2IsvOC6HEv7dQ6Wnj6Ev4W6aEBv4QttA4tk
iSOMvEMIMdBH0sKDIOj683vY19bL3zKk0XmubcmglxFQqR0ajtNlSe8NpCiSUr5u3/8mgiC1izoc
92lQy7sZmjqhppLW5NSR09ffgESKanXUuGfR44yHxrHVj7F17LtgdQM+QO6Z9bACxO/O/3B8/K+z
EGch1pZ/5yzMx/XnUH1sdtufzUh59/nr//7xp/6wF2IidGl/86mNwyq9WVH/n70QvNNmKo5w9QEo
wLbF//KfUCg3+DtQFMeECoXPGZ8CzsP/tBe63t/xKjBCU1wDlxPeyP/EXhj+N04dB2IBv0UAEIO/
7jdCAjYWYiC5bce2u2bvpRuVCQghgY2K4D6zbW/KJCrXgdufsZJYEOIyCf17uJrpOVt7c99l7Kso
W5G3CGXdU+bo752c2jMkYuuu1m0EPqIS16y01Y0IyUtRG1W0N03OEi9fffdGAZH1YAudOxH5AI2U
VBdNLfE5LAHL+kbH294GDnflUWp0pDu8vJAWG9l6tus3HRTWTivYBOc2gkAgMNBfWYV+anhj3wCJ
7Y5OMHB0bNS8oRXE8D6mnt4jUUrGse4BiwyZPg2yD/IJOHB0K3EMlrnYV+j029SYs05cIjq+stw7
9jZaGv2alX4oyIPR0+ETEYhaG92GQ57DGpSsGQv9CsXxUNuB+jHzbjkMjvtzkPRFAyNAxcWrnNic
FS6ISAvIg2rcw/1XN5YU8DcqRKG4gTN2npUdwNrnfdzFbNhxflcyezebxfi0jRWfIJbPGNw49jQr
Xy5a1phdAhxD31byo581kOXTODoopy1WqW+8Q8rLkC/dk5wcwWNcVSccWtUvTePrqWwQM1L22jKb
lpNqm+ZMU04a7KiVO46DyUaAo9XLPMg1mQZPEDxbgyuZeZzuAeaqU5tJuRIqrDwy+62VTAwy54pn
NTqomUexD+E8ak2wuy07h5hTNoaVlX4UwFnogu2CIXTyvF+tIJamhgn8UdquD6tyvQe74cjuo/zC
D3SiY9gbwzGKpLxSvDriySn9C2NIdaiUbk4ByyYOP83wQgMQrjhpsSS3LfvYN/AIGCjZ44bYkXrH
sJ4tEvb2bqvjtOtcxL6HE6nTwRGrIuwLZ21u57o7yrEMPmdg7GgLrcdHV5m7ANxCZNf9AQYqKfog
5axdUOHiitm9aWTqJabJSgrCB3uPFNpEWXvBuQ7XmvczK03CvBv0I2KEUv/B3XksSY5s1/ZfOCba
4NAYkIMIIFSGSi0msMzKLGgt3IGv54rmJd9tPqO9d40zTsqsu1RWAgH42WfvtfUXkwD3k+VEZJI5
jWmoxVESkrTywgEeRZjUmfVWE3TltE82eWXHRnVH8UKCD7Cfx5trgRHP6jPxlhQJ/cHZNP2KJyiE
1LzCrfekYWAqVGKPjYJJQK9SEtFFF/GDPVAI5KaAzzE8rlIX6D+BNo5ZjMPhCLCRkY1rSSGKYxAB
4mR2q01TH0aHFaJnG/zF0Gs/MX5+5Bqd3yih5llQPF/EU8kRRYgt+DBx8S2w6X3BWpGzHT6nhrYh
hAUWykRbTm2Ljl5VZbPjPMt2jRvNVqh/CWJuMxfjCykBVjgRkdIwssc3zRmWZ0ZAeqcnS276utzo
SkEX0RCxDY2ecgaiN4qV9FBaGHr4qI7HLPOK+zJRL27ku7uRfFRIWSR344I74KKsjOU8+tJM2HKj
pXl+jUZKqS2wYxiRpRrPLVzqMfTrjK4d+uXzFwca6M705HgZzMn9aVUi7mZvtNalQG5aZ8aQMnlH
Eps0O6pjaelKC2WsGSe8NozjZSx7IJiOX52TvKXkLintiBqHbgumvFtF4/JFpQ+tVU29fLcA/tOV
VbLQbhpiTMpyFCODxvaYSfVH4NLCwwbqUcvn4VARDbwzciyzhZg3TZE/55ploy9KsJErWxtLeSB/
PfmXtGZFS7p0zF9bPuq3FjwCiZlWLfc1+D5SSFZg0gu951VGxtAgVUw5eF9zhzKIPBFNsZq9jtV0
m8DAaQIy8iHvGzY+pXagzYSA8kxsmFPlbY8yNTQqTkYReqn2Av/EuVvyMntCrN+UvvSoosOI4JLP
DAaDWzevE9wrThREzCB9MOHbwW+RjMeYg/4qbixrazSDFfj59MtsB95YDHEALWZ/A0kLxyvepBWU
W+qS3B5NrsA5lXbZckqdbKJTvNzWZZ9ufKv65eTde9GXe5qt3tyiOFt68ujA3UtXCQdV0PYOqUQQ
VuMadGpz24l+TihSJw1y/NEWt5vENLudnhYw0c3BbNaxisWuWXhSZkt/nv3RfNNYJYPztspD4oH3
MVXUPOXsMj7StvTCbGafAJO4IAU/4T2xlvrdKPBzTfM5l/7FG3hAdZR+gmjpNoMxkp+kcZSnhUSc
ddV50SyLcTmd9oXd35HNw1ZoefdmIZgoNPlVSS16HfomwfFcpUFMMpTXNg3dPcVlaM8+mfU8Ga09
51SUJ0jsD5DR40vhYakep9y7L4pb+HrMj5RCFO3a5gWMr0aT5c5Kff2xmdz8s1xq6kco+nHXqCTR
HhMUAn5qK552Y4HpLleHzhPL1qPDda0TaFxHnlu/jQ1FnkEmKOBkunP2Am/7VySaZiMoFmBdONC8
bc+9/V2zz6MSptTvuyZxsVbxpV4sxnKiEP3B8LL5QIggemEct7O7tG6Lq4qiX0LK4tBFvMScWt3H
rjAfQfq4W6mWehP3A1gEt3H3fo4l3KPZ+p3cqe0jtZsafqO42Vd2pKoQcWnvtrxdeC57/GDbW25M
nYi3re5sQzmXfNZnLKmFaO5jtdAEbxTXiVKAacOxahHsEBiLuMQkXwd3rq5ymccXM9df+5pPFNnx
GEdBgdVhoWoeLkKBiw1lQ5Sj+QwciMm3nWzGKI6e7iq39DZoOw4RrPm1IrCLxnlrUo/3YGN2d5He
RifHKJpz0mUT6kSv9qyN2yDR2tuk7iGq1mbG29tX2i++xsJaCWwGvFcmSjHjNhJ3MdnwjR/DA2B7
QcFNh3EzLqPjkjjmNik0U6wkYIjbXguL89hGC2n/ZKv1TbWrp/IkvYwB0GVBeJgs9kPalOhI5vPi
sH6x8hAFAJfvdGMvkyO3PgbPxmNJOIsq70zka2KI7neF2WXnVf58rpmfaSvwlgMTb/eU0TzJK0TQ
JzZRYLgmS9pep1YjpQGDw2bhREM2NgwHP0BaROLDMzzMcrEnJH5pqhvrNI43buRpjznQcXxuEd1v
eAibl6XL2vfOdDz9WKBF/xRmO4pHcBfKhuTgLhtaLnDZLey6unRaCiz9qUU9YJxq694FJmc7mfdM
S9HvztR+14NjPhKM8AIPOxCiPIuLlT005advNpQ260XWbnN6kc4dHhdOIKX3srCszgJ+Vju4htgK
Kiw5kST1o2X13dZlZNi0U7482Bm3SutRIj9I7Jbj0JFn6AAApRweV3VpAEWF4behAXe+sJx6tThL
bpStRxvgLUm4KJX9eOWC89ozzP048yZ1nTzfsc9uQq5Eu1PTsjyDRRnCqfxoQXiu3IhiM0ydP7iV
smNFN65T0rCgChvn/LvLqnQF4+yItf0x7ljMNMRZP7PBPmf50F37Al2Oc8p9Z7UboPpnNP8fo/ZD
b64e6EXCQ7E8pMr6ZebGVqNVYifrxTjaHJakJ/dF4V4jqMgIfmKvFujoLktpYqcsJazE2Xexw7tH
xSrkQUiqFg0vl3pAS/vWADX1pbAl8NgEOxhQ+5Rlmyhx+odZtcLfRWkt6Yob61K7r93Bdu+p0f0F
CQFdXSNT4goSBqtkcDJEf6KhWty3qHSFxPtEacCizPIxYklIF5dagrEdvAP6RxzKRS4Xn94dHTmr
Q2ZZsEPceYuDLxcveRzYsSbvpT7GJPYLXcOFQotAPPJL6LTyOzGf2NBou97P0h3QFqYFKk0HloPs
jLW40K5Y4ByiWOOwnOGNpD+61cWMXHW9Tu2uPicsvtfU8thXy+i60G2QTSolCD7dYkn4Ms6touqs
KHqX72cBpi8Zb63109jhEsFBxGmpwS0soyoEkAVvDFT3ETMTsSxecO1dNhALF16sTuVgrSmJe3NY
9GervlIaPGvqFOE+bDvACGssyWTC2FWIK7HT9OZyecBtXwXV+AZRCAeVOz6W6aKH7riUO8eMuo3n
1asYp9ahwjvF7tIcthJh8p7A1rGw2qsDbiYEDte+6lpnPrTUGa5GI2PHNRvJidhBElqS4nA3K8pt
l7nx3ja0aFtj8QtnjuAXlw3sKRGK/V7pQKxH/sbC49JjWnJ7L4aU+7Ev8R7O6jTZ6b1rT+JoDVLb
U+xWnCI0oJWuV34WOslc4lhPp/IBp+73mAEykaOOkUbQJU7DYEzJbTpq1dHmYyfpcqPEkA1g+uwa
ko9sHPsP+LvzV6J0rLwoKoutUOLTeOrgmjA+QAi//QGle4xTix/yNL5PI6NSGP+rJpwpFAwSutnp
CKOMKcbPvU6s6i2GmHoWmsXdhltrOlISzg4wbrS3rsaoVaLd4ugv9APLn+WwTAsDa2Hucq+prkS6
XcbILL4uMsKGQTfEg20vwybp9GXdosrSB+aor24SBBcHjdtu1pv2u2nK+tVGQKeWWvEcokSoxteT
1skaArr5ovDWbOvMyR9BVOiBdG0Mq0tX7NHy8lOaWU/cDBx+gCvoh0XrqRLvGmpyaqW1e5ppkPeo
iuX9TOmrlbSYQJk/rNu/hX1lpNSlnAfvEQM7Z0Ij7b23khvjrpfecIuNNScKSfW12c3zk7fYyNr4
QZH1Zyq3qj79LSi6eHO0OdvnmByf/rm2y3bBHImZyRbJ7dNF1WITmTvbR+9LXf1TeJm8++fRpVwa
ocOGxuRPO53I0goFXFGR5ZyJK0Vsq/2Y00J6z9iZnQXtGtd/XKB7+h+Q2v+CY9v+1OfP8qf/r9D3
m1z4i77OLsX01f/rnz8d/9S3OO5f/iP8Uye7H3+6+eGnH4vhP/Kxt1/5//uTf1Pbnubm51/+6VdN
puv2p8Vp/Zec76386L9X7+D39/KzIr3+f6S72+/4WzDY/+OGNmCVa6DE2e4tEfq3YLD/B4sYRDPH
deGgEdH9T+VOE+4fLq/bW+gcMU0nxvmf0h2Fj3/4OnMTASWAAjfq+z+i3QnT+mtunCXvTbcTvGJN
BzQcYTtieH8XF+W+jfVuKLH+dgtNQBz++vxLS3Kep7TUkgOzHCQ0pAdelhfcvbXjr3wbo/4VUmia
4mXDVBzUSPC0qPNN0E9MayMVsjEeBrby0IHDpDQKBq2RAOxBhzhDpZ1iKnl2le8ADaT8+zUdheqx
gM9DdPJlXHzqEhM/njSSFSSsJu/TNIF34Dkar5HyrE83M5MwpzXxLXVre+NIB3U6T/J3a6rsKrCj
8svHPbFeVMohiZTZGSN6+hapSPBU1Sl7kGJnAYIi21e5v9O+qEJsNMW1K1Ie6kIMIUM2XnQKYBEx
4NFdPXzN6XrmsrKOcfD/cOV4beou3QjjqFlPBtvUS1dqGBpoXojvMRl7d7SP2lvOXuoM6xTfKHV3
BSdxfFwimVA45NBjIycv8U1M6N2Hks7rv8KRIDtx7WPJktWVUb2pcYBDp8hqHndjq7bLgNVnPXCo
PugUXHBkd2rv0rtR+iUqzsSRWzxRq5LsgTLET37cIMCwkY13piO9EHKc90yC4JbBY1EeImX97rzm
ne5VuDcjIUMu73johWOt5Uw6xCTvtdcoXt5STp8/O6bcaLIOktqCyMQajxZuDd0gcSp7U0cjzQAc
CLZcNHzDZt8/50MrLklEoUmdP6fw8rBfeZ0f3Dh4L2wWo7syHixwddFUfmMNxcLaFZRQmuXNsUHL
5smRAD+hW3Vw7DI0tISvrVzrwmkufT+pQ+9ytVSxLAQ2Gj/ZjxECgG8ZN48G+0o8vVaAIp1jXnPQ
EMkc0qI+YuyddWzyNyZM5k3zhiMi/srU5+/r4d0p7IO42lbU1G9juFP7ngBk4E0EkKF4BU7uz0e/
dSAuVeBjEszyGdrUOuk7YzsURnyKDNk83UpszlE9ZN9kOTm+zv1Y7gve6FtlzmlIK0774lSF/gDD
jgYo30t+9X3ZBn/C2agzpnix0rNz62AsmzXjDptfeqXeuN/36MPrRFvaQzXnkFzL8ogO0uzgxrV4
csYMO7rEGpwZeYwiYDRcBHqRSDMyN2T2PIZOB5Eu8ZP+iUS5eGAcNbZZFlOXnM7PBjWsK4uHxwq6
TzIHhVcdxtIWd4uGYQJk2IdEr94PJRlSUE2S4nCrsMEkO3kgi0Zd8Jtz3EtM6qJvtubC19lO6uVl
oLlwM7WZecKPF10ya5nOlF6MpyXFwEQwxbe+a4BdvPUpPqZJLb1jV+luhNu/iQ7tA9mMHBsz7ykT
iNqu6bzEhucovGM+ZCnpZ4O3UVz1Q6xrNI37EKv2c2w9VVHb8XxKOncTjbF6G4BJ3vJR8JZbrjY1
wsWHByAVOy6/DfgOnjJLDUAJYj5W9IcHkW5fCH5j48wTGVR4DdFHK2J1Gu2U+6hz2sCJ4uIVidM8
tFJYd7miBJhZ2TzUglYgt/s2pvwLeKN7JVyabEoyUuu+mW3ciyD5XlSZLfO283k2+muu506TVcz6
ecg1OX4hRWO847NlD3XQIZMDb8afR947tsXOJxf0mVsz+ZPBYv8PBewUTRNac1boINeStBUPaFjE
PXCwOSz2sYeK42Lf/ByGibFyFWNSxUbdx8qD0gfCzwQqHFRI42Y9ntSU7Ppab3ZG1zA75RdtgWEW
ca/tDHoIGdiYj9L5pWEP0Qpj7fB3HPV0Cv3I/bKs5oAtdYPJcZMNurFurXkH4uwcG9Q8QWl4HEwc
tAryWl20gY6kzs9ue6FvSskyuK13BeAuz51/WemjHvFQ8+z3dsFrGesb9GIiccbJM7pNlS2gfcvQ
LNlcZB52OGy7VnE30VYdqRq9ji8aHCRcy/2cNdukx33VkUfpbpELPyxjc0PE/jKbc1jBV/Nv/WHz
ZKw1Dsti6MlCKJqX9L4/aLbdsltp0hVr/geTtlo9MXY5bx5oXUdZ1AGV6FeCRSs16NYTTzN2QZqY
aJByEmuVSYO2X4ZctGt3dOZ7k+A7oi1+TqNM7ltZVeHkVZfWNI80ZD+y4t90RbftKAiBf6obO1sv
LALUdvKtsYRbqDSX4l50vF0TLWdk8SKHpB0dDWEu8meXSu1d0TEaZK4pqtXizMN64sm56WRabmy/
0OgObJh0Y9cOURF+G1VbUknr61RTiWNlxb8ah+cHKNOFhV5krYlsjntfyS/IgsOJ8uh+rcbO3OdU
mF9YPVdBCxMNnak+KA+ZUIHGC1lS2htMygeegVBIQFCs0oZ8gI4cL+pkFzf+pXY70jrDyB6eSjy2
LTHdv+CXQ8lk+DYM03e01CdxawX38vFroV6rq/1LaeJhjKTfbWKrfkSbeLQ1MvqcVj7hhGBuJZnH
+oHOcRC1ax6Ym6RgB5NpHJ315USf8bzOCnk/8RLEvmmuFamYfaHiV1Yi0KMn94CwcYij/p7s47GV
Bk9ENmEeUUnSfXr5KmFxBhwZ5G5o8+rUVrP7KakJORQERsjqRD37e58NAX5QcELDKN4TK+MtzhO7
h+APRADj7qqcGu93Lxrj6JRlGdptmr8lIyZq6S4nXhso+SNS1ipiH/iT8iVRQg/sC/gp28BUrisb
RzQ9kh/RZGBb06Gw2xJ5YUXynqh/4r0TmYa36UaPssAEkWU87wAyEJafp4kKTuqQV2Acy6tjIBLr
I5ZrjA7rtFleI+Bza1oML/ktYzzZ2sew9Dz18Mdy7Y+TXLJD0XfIttq7SFOyie24TjyqyFVbrLPe
xLldGmdIcscS7yuOY6HReUytgm9ov/uGDRj01odFzx9G2284kgjuX+pfC2cDRCRQxK9/ZzovCW3R
nIC1Yw7mfNlmk18TG5hchlbQ9YjeDie4wV8NrT4/9ymxrbzg1NXM7DwGYb57ovxtR9ltUs+83dw0
d47b+GTP21cnw9UbTzU42swlaw5UZANz1UyDydJb/k1J15xIbBYHEFEIXYt8MgzOS05pfUaeUKu0
7Zd9PukqgIaHXikesGpcsswG8B0hNR67xO2vPX1xG3JoZMvmoQjaSHMIOeT1d2wwvALHSeZnMCE+
oLwuij/tvgIt5RUmWAuYkuaq0igeplHuHqAv8k5qtfQxKP3FiEDt254EG7oYy/4W+PNXI5YtbYfR
r6QqLMbcjLddC4axdpsw5ZpSbtBiYzkUDt6+lrqyWzK7xaaOHcW8B85SfFhazF9oLB7+/rw7DbbV
4AFT0RlP3nIdGkwku7JqF7luCqc69bPRfuhK3vJusdjnrj7yNlLTvk0IyMFZtFeR0LwbYYDMtrFw
b7t0nW1LD9cRp2z3wFT7lpU0fLA5WcS2nyxxR0rLeqPNiNMNNWWUndvtRqUlFpgkvS6JACaq1JeS
o9hBelfVNR4GvQnspPOmF6E8jVIgagl5aGPXOixd16utPmX1uZtvnn4hiHKiw876FK/R091+myn6
XL+VvfQ7zUdhOYlB4BNjb/qAy7+UOz8F6RBYo+qeE0/nA2MPlfgEnZK8FGa0TGutUPaxccmpwxaZ
WPKXLumdbxOovrOSucbFn4WRFGE1kyc7APNMnVNds0i/41ndEaY0kIRBT1QIzxDQGCZweA7FmvJf
HZ+YPuvRsO0cK9OxfvWs1WsYGf5rhTDSP0AG4JJgG1Xag+oxxu0sqj0AGihW4yMfdsehnD4mQX9Y
xrQx3nJF9HTXOCzZ0D0j1waiUPUfSjWkh92yTLsA426c7F1eO8Z1spZbcgBnLYg0a2YgWwGNycZw
gZzV8IGFtE9g1La/LD0qn1o2rNPewfo4PdLuHBlnJkte027r5PJYzXj2oHXOeQs+ue+mz2qsKy3h
zWil90npU25pJppd75fO9LodzDNBNHTCUJaT/R7vsF+loUlgoO5MYtxEb5HUELHjoGO/SyK/Tn+w
lLAIHET+VSSVHySLMWEhHOw90rFzTUoPp8W4sMcFzL3O3N6DR+MA/dEIMgWe0pKrMqbiKY09MN3J
mtty79naEuQJK4lM6/Ugd8mqFtrFLKeNkQtnj9XK3bW5G5hZX194bTQUyDC+lkn3Bii/CR0s52Fd
cveA5ti4vWgfxjQd2MzXPuu7qXyra+8Tlc/bWc70UinWEaXm0h5v1WS1ojZ5jHTnEeIPQbqmfKZM
kDYRiu/pKjj4Zeyj6svrQNumbBqxMQvs+jk2uEwzn3pDrDOrKVeix5josDKbqTcOF580i15b93Nt
vnelf2AkiADZknbVmnrLfvhnqJ1Q1fOLlP5ZztkrDSKWRWhADQgG2AO17n1ok2tSQ2PVNIo16ms9
5Hu7Gn5ler1jHU2FSInzOuvfWbPsPeWTeidInLgUzkvBEqrdZzByQLlrLwZd8G2vb5JJXEbkbICk
1SHy5Y/uA+rDBlSfDa1/tArMqYVeXkl5P+RLexKtodb9pEFdb6aTivq7yDWug6IJutaH376BEtLm
hzxS89E0E06hdJTntCmmmsHBuJ3ul7p4m33vg1Fc7sw82mP/ntHfGIf4GDp6s729BKt0V7a/M8J7
jhNdC++GWDYhVY0bHr4ToFPnAy4syViCQ60/BdHSWxstyrYLA0ZceF/DzPfDnvfsUN5n8vKYj9J3
SLNqHcl0Py/Re+Flv+ArG2Qtqg8Ej/3ctSBIyyEo53gJjbp8wZOjhyMG+1F3P7UoKYCTslDvnFQS
1pMUyJj1DtAK37Dh7DbWRAe8sXwOFrdjWmV83XgvZMUed1QgQFr4zdg5zaDu+ZKhEa+MvnonDIEI
zZRKwLX47lJtUw9ALkwe6GtDZHeq0I+eqwVZI1iwLo1HI4SYaMU0H6SbPVe5fd9TDd3adnfPRp/x
3uO77Dks0Ikyc7r1CH4s/P+8sdytN0AJuCFdSA810IrizHgEHH7WVcwySCEAy+i5GMtbhDlwjeVs
+vkzjA82X94hmfR93WjbFDsxufNd1xHG6RB5lVuEeCiqrW7Iu2mICD3R6k4pSdLnzwWN2o5XhMKK
95VfPRpe06PPFPhWKd+BwHGEgXIYGrHVU2tv9toz5SiEfMf0R1m9FebtYm51ayAUWoWxAddljvpd
MvMB5z3fwom2wlbA0ueDvy7m7uotmneZnPaCaLJHn3nL+vQ74mC48IpmoZxHZ5gi41GXkwBRXr9T
jm3e+Y1R7UhgBl3CEyObCG9ngMSDDCbvVUpSa1OGWarReydkjnrB+G2uKdOyVqS14WZFQ3lfJLGB
NtDcpR2v324o5lVOmJkF+aPTt6GXkYFx+hOVo092buME9f0HPMDZttJyrD0Af5RoETVufiSTdNJg
HZbGOpC9WNtTHuKB0XaoOfqqLozQsOzHASPTbIHmE8TGqcm7W1qqlRGyyy0ax31kjrTq8lxXSJI7
fF5MhlqYZtPOrspq2+ruxpA0ow61/bXQLdxr/gEbcYi4xAcFyt7ayqszeRxgN/6+jXlc5fghYsc9
uMUSAg+95a32mQeizQOZqXQN/PS5q9tjKYEnS3jReHLRQISHE9hfV1b0XVHnoDfeCne3x2liCLJo
nl7YCcDSitm8m9yxPZml6q5mZnRt68rzegV9L5A2ycqBczzcDe1k2PlDFEEIr5xwHh4KHANd6z3T
HgRHoHww+IZbfoebmGkNaJkmOJIa+cZxx3GlL8S13BpX4kRFL7P5IjeM4CQy8vYTRlsIffipk4zi
aZE5GxFjT7I1DNa93uLLM36qUtsRMv9N6xH9O+xXs87BV6lHt7+ghn2hpqfUxW8p+NL7lhN04Twk
SPekkb2wrwg3aDoesNRtv6e2OsAg/8iz5FTQljsIDObF8to1xbvADgoajMNK4yDFUL80avJK4Dgk
LHY3V+1JcuZwx3LV1NaLWqKBPF/6mpX5ZcIGZo39XUUzUppp7gk4HuUT9BuAq6JXBjhN6Mz2+9xZ
l9zuzmzm1EpgheWJXxCQHsSeg8RLU3sbveYoPtbviGd75ZTb6GbJJLtr7qNIHnW/19k5oesaGiOh
Go3nOKqDgaA7w9wgVjQ4nLIFEBUcIEjd5TtpWj9Ilb7pJdgLkeoQ1k37MNiVwCUY3+BM5WchSnLM
Uw+hahy9vUgydFRhvVuKA2XbxHKDf4e9b8ooOE9Nd2hKi2/LDTuFlvc1cgmC1CdqLZ1+x3nwPe81
fS0wnztQNAOOpM166v37MiPMHI2+fIM6jyUcb/7ss0pbikIWLX/qzYcQKGwEXEwMmAQDdJo+Eqqx
Qs1r1DwCC0k7E27QlNC7vXil0dzCod2ykZqIHvqE7mkQdKzZ7izIccmWja31vJTY4bgekELYhTri
CTYajWVTm7QJI1zdvHec1YsNrXw3fz53xnftRpLi6Hywf2OfdR/qZZJs6D3qTxJfU3zOOT1RzQAC
GuGywDp/XBptwcMbd827NGM8HE0HXpFJyqt405UyPy+Z1B5aaTdv9mJT19oVdduujTmZ3/yon5iz
+2ROb1UgwNbpWrKSdWp56bOhMAKzoezhQg2mdFltqhtnI29bLqOP+547orHsrt1WyeL2e7D4DsAy
kOIqHPN+RL2vPG2rZqI8RmYN99Lrlgu1ozGWGsGZd/2P7+D+l/YdGTBz//s129NnluZpP3z+ZTVn
3H7Tv2/aXPsPgZfdgY6D7K//SdP9902b4/5hmnivLM8Sps7CjA3Xf3jkxR+6Zeuej9/lz/pQ/rge
Q0PyL/9kOn84LHkE8U3gvdh3nX9kz3b7uv4OgYrVnteo69us3xzTBGX2XwjnZpnQXY5Jf1uVlkSP
wVi5t9qpOLYVzjQoOsi/ejzUYUaVx4qPB4ioVt4+VZEfOIljPNcjZ9DYZVXjq7LZ93oZO8dmYNBZ
FU2q3ma8Ca/8GnlxtXjZLU6rv0P8ML5iKjHQJplK/Rno3IQvEstVXPw/+OaGcP+vfyQ7Zh5fDqxJ
oUPLho/896tESkN0FyyiIEzu5jti3M0z31x3vFNkIsUmIkOL59a1Z9RxZ5g2RUPRm4O2SRKz+NV3
XhXUo27ej94it5z+3RdSUPGj7kN0gp8kkZUSO/E2loE9Ial9QsqGOd0T5CmrFZ7vTgTJYCXWBojw
dMW/5XzxcM8QGtIGoJ6Kjg22aSScim8Ih/mIgevLQdrfqZvWy8bV+1SF0WJzGKQQbCe0kqOybQ/B
CIo0O/j0uBHHh6ziiLLibOelv4e6L4b9QKlct52hddZBb4zlvTUA4+hcvzg2MopPQqPZBGzMrQzt
toNBImYLBImp/eXLpXnMoRbhixRt8qvOK/+tzeIqpMl4oFtP+HQVDrENPMMmfx6qKKe5kceS+6xB
mnyzCmlkYIEWSEkgv/tyFUfo6oCUIbiRNytfWLdTTzJjy4O3JTHJ4dU7ebWq9sA8snBydB8mFZVy
uACHPx+vu7zOs+uMAMWbMk43JU7e314jtRB0UERIOaOA0IqN8WiPLibkwdQCVxfoIYCanzCraxu5
6N0uj3A/S+zGAd7+atPWEwYeKdX7QOQMRIli2afosHxbIuo5ZpLqJ+TVaTNnZvvCw5/h1J7i5yHK
tOCGADZWs+65LGFQN1LWVbfWQUwhviPtS2R1A/M7rqQGh2UKQ7eGeksUnIFR7w6a6RrnZuzrLdYh
UEKjMWzSJu0/B88PmrE7+3rHCd9a1lUJ+aEyVb/HrdfeD41BB5JoVVDGnGKLJv7mSaQdCrfOiYVh
iE0qfbirtNLaJBg891lViBcAYD2pTVxFdSqw0TGDfhBkde97d55/l6kJbNvimPvYLEm1rPsU+32e
QnRoxDwdF2yL46Gq9fmdBoQb2RcPLAKXD8rCtIclNEnNb4g+8CRY5v1iGb8wjkdHzqB1wCfhC7Qc
0bNyzgAoYKWxJqQA8F9X29G8H9MbTtSXrAfh16E9qU1rc6i2ifFcYg7pzcK3LGrH7Co9hlFHVfZd
q0QoYqfbJkl0GGLx0PQc2tNy+caUxXAYhU3d4Iz3+xI3Pt1ghOX9nJ2qoOXyVRJWjXzjV1dQAwMs
8EcTjzSAnBfXC8uiwctyo/YU6Us9zE+d0x2i1HyicuMxTzkGJ+0OWPTKJ1CNGWbrjOnJ5L1NBBjn
I9oTDAc+TLS381zrnqqq+9Qy+QJejcmKD/uK88kNd8OZ5RkWYGDn01diWk9JbnxwRBhOWObqi9b5
EcY2SES9kX3PtJjGHIEx2AzaMZ+dw0TUCFr2zoKds3Q/wGMxJlsaEU86HQZWAu3SdxBS+ifdr0Ke
SMDGK27CWyTUarzjgF/0Vuj+ZM3FEa1+ZdL1nLA7jxcbP49EyxMrvqlQNrpkMMNoMX8VjpOttcYZ
cBXRIlrUNKZXXvVk5RHoAOpTdkOStb/QwKogK8lzk+oPqEW7iKF+07LE+9F8U9s5nX3IpHySdgod
wh7qR0GbtVEV8SsefCxak782iW+1RXKYSmDQ2aush2HrUASLBRCsKQ/MImf303yAeTNvhjPIAtlP
ZTBmlvjTSbxuaNE7z7LowgVFemWXz67tPSXeGSLME8ADAk959R3l/PmqNdpVY0SnwUUkHIipIEc9
uLTXVZzMU31ci9by1p6dHoqJDrJE/1hq/aKUfiKHjNw5HeVQaCdEoSmc0+aeixuoztvhp2iIb+BB
pY3rYVjUv7F3HkuOI+mWfpWxu0eZwx0OsZgNtQwydGRsYBEZmdBa4+nnY1WPdVb1nerp/e1lZWeS
BEHHL875zioWmBabosEZHUIUaBt4bvPesKJzVbPZwl+kIxe9pYdYt6vmO8lJNcTFPYPtjhGfAwXM
52Szo7cgst/wep0tj++KWvmV9TLD8vy+C7NLUrNt66DmCDc+IE9lZ2l4J6Z/4TLze0C/AAmSACGD
iKNLrIwLP+pHNM235mmgGbWbZeTtTSpksFC35Twgz2aW2brt9aUnsIa9WHkZ+v5UGt23csjvfFeT
Dx58tGTgos+g1w097EYiOs5uYzBRarZS6LM5OS23q43wszumfglf3wUOarxoEtEw4TFKs1h5Z/19
wsPCNnHWIWdZkzNM9V2o/RAMUDJnj3ZXwuxNQfjiXMar0upn2RpAaBg7LqEEeWuq5HERB56/a836
NGb6PLLL2lrlD35f4WoMIiBNhMseQcHDhAkQYoQc8CcPeOqpAtqwRRKHLryQIr/mRTs+MQIyDrlt
PaR6Zg6M6QVgJy8yw6BeeVkacK8P3DQG7Cih2ThaSO/moHV38Syg4BRMKEcKikOEQHnb46nBbzCt
W/VRQnW9Odf8hfYMQO3eRMIfONhj5BpnJ5gM7hdk5E2EC56E2uDRQPtcN8tynD+Qkj74jNaQ8l1m
laE4dMhoO02+++yi3iMqftMz20d5dXAtLlCq12hsNxnBN4ssHs+uOrXVi3sj7/QW305jRFfQpfyU
id4rpjsrSFdDbr44EAuZoDPXB1zgWfE3VsFIO/0w2eisBGM25qgobp63QTXvjl1f5xE6GmvK5VTT
acM7jWdz55jti1v5Hvdf/NHVDKVb6W7apvyqzJAW2mFsE2GrIO2XjSgjwC/kUM/FhHa/1GW/asr0
08lS6HpgYKIsrvBqjfvZgPLWxczlqSQfOzw9pWHv8iq6Ngn+zTh8Tpvo6Bvodh3MZWF+HR2d3uX1
YyeaHQjI1cjkJfDHBVP3p6lCGmviveQG8bbhEB4SHUIxy6pDjCUWTZB+5h1/o7tl2lHsZS02yYD7
e+7F2xiSexgVhylpGbeWZ6+tDrWVbb3a+zbG0UMJYsopXZJ2cFf4QfuAPQ34y1BBUy+j99BNm0Vh
9RbQNOcQONPR7Ej3YviDxpwbfgJug6hX7FhkQ0xGZ1CKEFn2SI5wBO4608vRIStg9HF/GqgWSm7U
hTXsozGs1lVcnWIXEyLd/YI1DAQCKvwFxsOrtPLPWrR8W6R3boOy7lZGzJilnEa1bsfHoM6JwBj8
khe0N25X4oGFGdzZ8gXVMovaLmLG1zIhcIdyJwArcMdL5gGDS2ZCv4PFhqsvqqyNlcH0xP9O8W/Z
wbYw4+cRuRITmnrTsQ8eNDlEjUi3wFlIqZLgzQzmM1gCQZFEYKeXuBzQQ0zhW2uik0jTAwTieyuk
Ehs4SBZd67zDlAUqOoYre1LgAkqPnEGqihUAVrIOFOU23ohPkhmYcqYckJiq1l7FltJxxQsKz3t/
ns+mpfHCOJW39HygA5DRf4ylXpHycE9Wa70oa8fYpka8YdLDBR45CnFhciSFU/6G/So6kLaAyCLz
jib2npeMim0XBO7ej3DM9jVOhtIl+wExMXGmP2Eph8sgr18So7uWjnyxLHdHzixqnvo2BAKufrsp
bQKiqnAAwOc5lzFFE1+ECatUhl9SizNLQuIGsvJdMuheCElwtagnjg9SF1hM2tmiyKxuCW+UFYNf
389t9AK6YIfy84wYdaltzCTQf4fAea3w2HC09XhhJCPZtBC7ZkSwMRMZwrRxjeQPT83UvtjpdLZA
vFX2jDWlf7WDGVq0vsrO20XV+Dyg3LFiY1u0+muy0UQ18aZvJmvBUv449yNReOJHBT99FSC1oyQ7
Sr/9phqqG2/OjrNijNJo6OZV1e9Uo5uPsvPXDpjCNdGEbAHq6R2pGjLBeP7gvX64Q/BmNeIOkRZY
icIikkAZkBXy/tPN0ns1haebFROSFCPJ2AbsvBg1ui2zhksWODKCv2auABHuW8s8RULg18HrlY2n
vBH50qqCJwi84bbUEeYgMgVDZvcIE6ZzHLBAI/phHSie52BgQExxuAbIodQDpsND7dgr0yaKACo2
k3ab3c5C1DYHffyk4Nsv4yRezVr9NAWx9Fl/ipGs2XJ6MoQ9rSuYPqqIXmpVP6RJRTnPkdu1xNs3
FRwkImYH8rq2iPLDp1Qx4Fw1qQYMxmis2A0ev+sFRjj6xMx985ysYQzYJdvUbYcNSiUPpXlv31dU
2+t6hIyy9JlU7sXk53sROtlGRlGwbZtZ/SBaQb66iPDwaSL+2OWERThhveAMQTDHfttkVy2Q0jVW
UlG8VGCXxwa3T2h5/ne0LiTA6h6LB9UFdOay9KMrjRREWnbDNK8NyNUl8VROucxcrZ7sPqOL63Ey
4m031Y+EBoMzIzIZnLLz/4m67dZGhEiVaMtN0iINVDksFMeNrmrjMtZ9+lUgXT32RcTU33TZhPTx
sB/audshezfuEDtZObvn2wIaCcUDwxO18Z2RarGocvstkm6/1Gxe2SmbqE3tULgbSEfOZnLc6ktz
1p9w0gCRJC7Efwbv138nboLNDfKlN1vCbRzSGXu7SCcoI1L0CZAYbGMOKSA7chH9x7hlOhx5htp1
Igi/JKYkaIdOnRgLhRnR3THaZVQceCQyVlkx/gSuZFwy9KIw6P3DSCLpuiCBYztZ1VRz3NX2F/vp
8Uo50XnLugitu8CYI/qVsdGHMQH9EtrUxO0NPlSZdruDq2y9DACzPgrFxUfB8GPOPedxJgp5LZuk
hlLIcqtVak8444sbCbQWbSS2Y9MQ/l65BSa6AuST4Q3jtq46l8aq6LdxA+ykMw1vB9YX+0JX2MZj
G8QOme1V8ru3xkGvmaNJ8kuWDFsfidZzhPj0xzD3/TvIELWvNWvrOpuolK3KOM9dZpyF3/Eo9If2
gI4Nv6NH5rtHb79FGRh+EH8Nlc23J+q1uU+dHea/5ApYP96bhW6OHqLLzTSEel8PusVoV467wfX9
Bb+b4rUKsuHDbtrXZuS+L4ZjQAu1zWt1wx4GdvQpAOmzxGq8MKFJ6nAdISXwGJjXNtycHmvUaHUs
RvG6Hy3Uyew2FUWjQASPo9gBdqli/2oL8r+ZN5QHUBHVuULlvmLTeuFtj08xFt1tbbYg4AK3Xja2
vqsULVxBCAGIlfGuzTvc62gxnR2whfZY2EOxmQEXfBoWvknTMsO3ojfHLU+Y9L7qA/9bjAJ/j5yY
OEW0Fg+Nb2bnquuRjhOnGj57HB+7+kbeXLR2FYvlhOkHBUXj0HI5+o6IE1zPyreyjS0ZlIWatU0B
Q3lROJH8kZEB/Y3Owf3qghKguD/4p6K0yIomSvg1mWTw5A/OCN1dOxc8Ru4adQoEQwWJxuqTifVq
ncI+Z3lHXRMkB8LWo4twEk7tUTebuh7jV8tr82siEe86ASipCInJxSqc4T5phv4UOvP8npg86eyw
0/eh6U7IAszpaPVed4GrMb/zfLCojN3cXiUFBvghTFpCbXUanVGPYYKx5yL/6pqSEpKalTyfKr8i
/CJCvVHyuTIp5UJodEdzqqcn4TQ8ZWjw4Nx5eWAQWGzcWEa4JvHCgTITTU8mgxHtkbraF/oMdhop
0oxMswBwZyGfkMenu9Av4k0lNDuGkfTaDt/9qo8rDMytMMsPo5+SFY9S2GSErK0CCA2UBa2/TMH9
Ll0Hqd/k+vMxM4F1mtrwj2DRL+UAEbVyoq3ns1N3XIoKGTG8qSGQPbJK6PG+IqeGRHVL7CkCXiKY
27dwhtPm9V50rIu8fS5Hwe7U7zB093n4OHe4qhoJ4KQCVQULfW6YG9iT+eQbwqsWhK+Q/yQn7VwN
YVT3dV6kJwXH+C1py75DEVs4Z1QZYlOEVUA1D/vyDshXGO5kRf+Hiz7k1+0UyOpdGRyzpEZhMYy1
0Z7JaGF22lbIa0jKjasGlWbePmX1Tc7vwyJdYIxIL5WewD/50a0FVPwgJaYHdiU0fjTuFo2oW7s2
e6JZL4BLIdCD/neEZKUvKdUJ+fW8xSVqnab5XRzJ9q2oWNAn1D/2OLEn9Iv0UMqq/G7OiPFVmBKf
CxvrYnuShwKyDrOXyR2agvYhmxzz1W3b7pqzyYoIXS3luS5SvQEI/C1KgUYcE2v2HxPwiFvAPM2b
zAz13YiEvSUwZtqbRtV+jknmfx9kKT+7SMjHEinUwY5sSFocfBjvXMNDjGczli03yDGhQnhZhKAD
Y9qZUQfhrVAb3XNndfSUUYU/HveIZ7y7aVB8NHGY4kxniglgDFhi7wXFRJpPi0kT+Wq0AxbmPZES
AE1rdJromgu4FgtCiW25qp2K466fOjq3dMj9vUVuEiVo0JQU9TcJKT2wenTlOGwHY9LXMJbuE8sH
ioBKdd0p7yK5GZBx4UFOvLTiKVvHu7oPvBcbgdK6TZW5mZmLE4SO54QDoyz7w8zqnaIW8Slxy13h
y3XPnOY4zGiwyP8ckTDkw1Y2CtEpOKtvltF3W652frDmWEvE1Uhnbg+I7Cswu2Y/5qZ/wW5ivRgU
KBeNrI8lG/8+PJLI3TdFzCGPt049I2eDx0YOWfRUpqaNfBUt5xKjsE2eH2kvhPqxxgUcb+YmlHuA
pw6aBF0/VmAk12yOwADl4TRdapaK5wh/4fdAhZJx1Vw8RiOL4hUSX3nXlflwDaZMrvLBaZJlkCUF
Qsa0lsvRM1DbAjUJnyrDM/ZCpN2znFpjP42cSOTLBNWbG4Mv7SeSTrrCY2g8xWvosTbyRgmOuMc+
kl/9ICh3RiBmOCDkmE9m2WyrbheMpBNRQBsJk3df3MG4d47IEgC0xUFUn6ralEe/awTfqEm4CvcE
EOlqtFYiZvDDCfYVdCWT6MJUZ6XH+qkpq/K5CAQTI1SH+DBbpnBLx4gIngNJsnbxfSKf6qz5Mji+
w2wt7DGe45De1hIgKEgLhiw1pqqGze+qZyb8TFPnH3uCio40mPVG5m35OHiGeQD8LgnqJkb1nqlZ
cVAl2qg+scZj7TU0NEDT6OfCfFqaTcZdoRhJhmXlPAZgOaj5yU55Kgtlv9aFgYmYz/SiB53v2gFW
Xjp1CtFcEH74BOQZ52LQTnbWYebMiJTiN7Bw+Tr00FmEKZunhWVF3q3AcKtFzxmi13XUya1i0D2+
dF1lX2gxzPw8SS0VAqxpRueGlBejAafOxYrq4uKKkq0/jAuQBC5kwW9NoePvjKtSWvk8DI8I1tsX
GRvufZeiNSaEKv8+x2X+ExRbuaEU6Z5B//CbSD3rW99A1GD7h8uBOPBih7nbQZRiMoCFxGqccxmA
xCPj+s63CmPf6LgDK26FlwK8/KnqiO2pRS9ZpYvywpSJO4sEjY/IjWUOxHqiyENTQ3pc0PfPjMUa
XFYQStdBniiSBgriADoP9LrRhXsA4eYxoeZ55v74aiCtXyymS1tcPO2D0Xrt09z0DF9GyyjvM46a
cGXOilsBWWF+73psGwQDy5WZUzD3RY1ou8nyL5YH1XYgonpkVWJOa6Mz+O00FUjPBfTC7ITYBXOb
093XHdMvUw/pUxsSEWblnkS8fksRaV2Vrh2MMM9h0jkbDrt6a3lutULXgJtBt0HwqQcX9ouMeDyY
fbUGTRweCrAz3/leFS1Z2f5wBgz0bWuIKxET810rHLkxQwhGzmR353wgcIWDtCEMRaQgRcxbmocz
1FffT4xrLOYnL/Ke6tgfHzKnRHoPK2iE1SAw6Yz8qDZBoWfSD0zbvvH6B2BUOsOu4w+WS2JC7xp7
iC0JcieTvLPCLR9qHn7LokaoCdIkJ2vMbd45ZIaTZU/zWQAXPob0Nacot+bnQN5UCcgK35Owlm9a
or0bWP19pti/MTE1X5kXMJwtQn8DobE9SYvV2UJUCoI83wR8LZjhR9Pys0sfj+pj6oLdrNzxIGve
a5oUXb0gHqHaM4ger3aOihimOBPAJXO8BH9dHWcnnw5rtsf0GmswxrGVlcdMOCVA8jwHEgjG9btB
UAuiejJEYlrULa0V1ZWcj5OJX0MoXEthrr6SdML32WcSL92cqDpb1tB8djg/2o09R2CyKVaKF6Mm
3M12GCTKggXd6Kcwh+ZwONcztoB4AmbUgjwB1yGPKRlg3Cb2q7JqZ2eoXm2mxPSv0VBBta0iy99W
yjDwhmmR3XUNWwdZGHdpVNnfA1t8JG4YvngFc68a/bnORLvVsCZhyyWs1hOPWqkJXwtiLfJbgI61
LIyRlZPNl83Ie2IehCp24ZZKrKLKfcGOHZPxOsOqaWOis7q9EkW9TIb8PKRI8XgrD31TqyPkVzw3
LarL0L/17515KfF+veYxa5SRwmvhuHxsh13pKoEwkOQdfI56sB9HGexL+OULFvEznSjq1DBeSSdD
rlQ/VynAu9iCP0mRcZiA6Bl9e3vvaWvcB7F7SePyDij7mpntSRXi3Ueh5lYEq0ns8ab3EI/5fTzU
Z6zm5JpkCjuL598HXe28mGpOl2He+8vgxlIhr3WPXgxfhRhG8UrZieWDmLE0bx+Qc6E01IbY1Mb4
RLNBW58WW3ugooaikn2fGTcf5ngiDQg3J+gKwjitTwIA3YGdsudgXCBOBxgqBi0QWXm5YRYGmA66
HdSppnwdOPqwbWGvnyNXvXpRAtA9nAmpgqbKqKkcHlp+0kiyOs3yUymHYTbmu1s0QPzUTK43MIr3
49NoDzdwH0By9INsf103e2e3TU+NbWVTKVwRjChYvI8W+tI+xdE5lTuPvq1bgMb8GZcjH0LgR1oU
M2DBQRmckk2Y3qPLsO5oSRn21mALt6btz3c9Z+F2dDL47XP/ChNkXgDH8Fdz0jLKpzPfyzH0XwQ2
zw1INxaGJFTRNCSCsctCdvzEgDoOGxMEBpbBvinvg6JHhYzoM1hAckq4SEj3rCEzt7Ebz2uEmKRA
2re17NIMQMyh/mzrZ9cF1AXGNTlOqplOdIvWupyYiua0yjjqwqF781gbgj3Gp7WcqqB9FySDPKS+
GlkVga5SczYdGQXnYqV1offZnGKUYeidn4VhmGT16ubEo3p4Bv1Rnxp0Nx+20cGCoRGlX9c46L6q
sh0PY2yHr5jym+M4YeVeeKCS9oT5mNtcWL1aNEgwgmUflYoSTARwQtDCoDLDAIYcI0oBFwqqDgYs
02A+Mnvrn7u8B0PkxZmt1o3l5adpNI0CaPco/UMVKAMjzmzV2Yb1fR5TWM36EalzfHBnxzo77pCw
608IjJugwFrOaD6wMqwYJ+TzlprUP6LIgbMyEA9x8EVUpstJmS0QaOSdYM1ltE4Sy33RIfZUQgCb
gl8MKUsv6Wwnmx6I7a5HYnYPpcHUWL8kLcLsmWcKRmvP4BqLgwoKqDiADinQQgGAY5Olg71melsg
CgL8b2HWwqjVus5BlM5TmroMqDSAsbuavvQYYRTb+IbJHoruNppaiwesEFubtK6fsk7wxxA/yWq3
LtVFdfwAl71CIto4dnp0YNOyL2qrSwwf7pWlW7+Jbu5uO4nkkic2n499Ilt/Pl40WP197+cskMOg
MtauM0xPue6KZ9snX2RCTLFwPRc1IvExd8L0y50f3oeyeFd59Korm6mES9CNp0X/mJlzsRPUrm8Q
y+Q1xVdAcGDSvzehgZ86iY0TSbV9uiSswF6WpZde5zaMHvFTl/e9O3/KiKndmnFfyfAp0dA1BUhp
tSBWmm2XYefFg0mp+QBJ3b5WFiYMwIow2gPleN+HW/JgPBVQBW3LZMnAGWZUwvhJHnSzFCBBXjK6
0A3HgdpDsxPLJCA9c4ENK2QratpnD5odygOvP5QdmMmmrM3P0gB/ySJXnwQ7g0PR9/ndlFXunlVh
sAmc/DP0y8fUFwUSWPpFpqu8RnW7lzqTHO+ku8WPNC7ZgTWhTLXp/Www3D3FMpTLzo1+qLJqjgak
uTUd+HR2syi+MDV24X8J8RC6XXc/sdU5wyRk/OnPEEA7NmMLrFfeozKcCoKxE3sfNPi0TxXd78Jr
M/t+JLBhWsz4opYS8I3gsTTlu3BI3LWeXP2D2x+hR9laLw2psTua/JBRk+Ft6Ed3YIXmXaczfDdu
YTub3pjDDYA4lmtpafqLKmQdpNsaEKA7ZeFd7rVgtMPOvieOkx0mjd28hbTsLCPiFAYcaboLlhDd
GP4BodN7hljmNcvd4toRm4TjJC3O8RCqYQkMlmhaxzX39PhsGAac78TONz8zYjFeO0Oj6eYKEgXr
DYa7LlIcMky+XpnGMTqrCusU0FIu8plokmJAFZQGjFVYdjqnSIHqR23abwCil0vQbt13v7LKFUng
/WKWSX4iJMHfE73ORhK0JdIIp8W9CAFUTXG0qsjNWwqY9YA8m5stER2ftZIUcvAuTER/3r0KrWkV
eal6KMoEKmCZO8uhdKsXZ1hXSBKWiKmvtj+MGD/RgZdo7iFb+uuicyy5TO3eY6TmcckoT/xjDrd5
BeIAdALQu+iYwmslmqudVp0inp6BI985lqilT/rkoa6a/JXZIsqYIGYTVyTH3AvriwneaUtnmzzP
YKEv5D/B5prQQZt0edugmKs3H5HwKyFA9peV3XA77IAWCNPGpTtqc5WHZvpcl8Xz0GSrkT7iQvBZ
dRBZ79x1Yja4xpV1llY7broIesTUFFjdYBARGNgXV2b+fFZTjWa3Ymwk9syV/RcnFiO4fAGFkCrM
2DaF1XzEOQ4W9vee/4XbzNmZqsKSpuzuljWQxI+Y+VhZoj8czmwxcOy1ZkbQuVsPJxlIQhUKDox6
EXmR+hII7gB/TWevzyzmLVYAClczqynlbW8OH1Mfup7ism0Gti0okLuFzZrrySTopLQMbNuEjXwm
2Xg7UEU0whs08mtH++4SHASlbUHOaoXXj9AZN//RZtQe4Tw99YL0s9rsD7yOOibM19Z+2EpUJHZR
vTdoVrY+Mk8Gn4SQPOBoWHo0zWuTdfF5JBfcXdVZob90BH2f4UY83zFTi+96xF5r21XVWlX1vkod
OHMBRQ8bcssac858i2090YJw7Q2NRe4Xze4VRVlQ5P8r77JrcUMf/+//Mm8k6D/+8w1pjQwW2I0l
lA2aWBBJKgHb/KoQbTMBjaXrol3nhyAajDov9lEMPoxiRALa5L+sLfQFaxBt8uS6Hc7TrkaFd/z7
N/Jn6A3vw9WWwpYESYedHjidP7+PKDKDsRCDvdXhiPs7JHA9Uk28/R+1dvsHnFwhYP4btXYRFL8C
keTt//4PlvlvjmfbVJ2kwbqohOEX/YOIZIjf2IsIgpL5n4sy2dYIiP+h1DbN30zlaf5YW460TMkf
/UOpbf+GVEDBSRLC5ivV5n+m1LYBL/1yjzq4QyzNv49eHNkr/x5v8Nd7tBQz8/P4pxMllr3Nh9Q4
OXHOmhlEKjItnu31/AFUdLpTeeaZp7AZYyi2kRfeGRIbuXNb3N+8Mv41yEb/JZZKvPPMZAQHokOs
pezoQwTzHPriQBDFY3t9+1EYsqJKGQxm5kJSSJGFVeGvS3TfXdAgIixh40VEOKILps2+ZRVXlVp1
x+S+FiDajEp9M4fGmr7n/lSbr2YHlHBbo+2D0BzfrMrE07AKmeFFIHEz7eo5J1AcbbERmPazIqkW
5SeWvQ0zlqFaAQ1N2PU7t23UMi9KU62doZw8PEeh0e1ZOvQlJhevoGW1czN+QA9aW8s2QEnn0wra
JxEE2TkgRppUQacArZv0E4NkkhrrTyMe55uxu42JpUFrzIDLUltisKIIvCnYeCZbvllT0bTMyHCh
RHXP1LZrpnChFWInwEdzT4ZvF0KRxWes/RNKwNxHKOB0T6mpyY32ZO56mxkMHE2wLLK++ULgYlBF
GHb5rJtR30X5GHV604R4pBezkkF37yhlfnlB5OM5tob8p9XmAcwQh84/ri0ewW3pgtW1ElZ+ZW9q
HEJZ8MXozENwS55DsvYgAyD1w13jbmiqCENnOFk/uon09FYH4AgISyU+edFH6KOXhmSNsPd8PYvt
FCMYwhIX9oxmbjnclUiMdKknP/jZ+Q0any5puQtqHvioTTV2fhRFpKMvSCatvhq0guF28DTSH+Za
EWx5RARwqUUT5/AsG++ZRCbiLYopYtsXZ9OMmi4YbKB9lf/WpGUfgeiLwWtp9xiBtC+3/CKtW5R0
l2DRLvhgTYK+YDmo9OZU0E56R5qKeJWI34pjkvZoHnvd4GqVOGrgRHUDKvTJuentWyecYOMF2Zdd
2Q0G0llO86rx/PEmMarxJLR2ad/NURX9oLOPHaB5EWJMAgvVumjm4pO5GRvhEO7D2vcMkkoUDJxm
PVVp/jZq2X7GARsdpiKZ80P2UdRglPXizwChz3VK2Gmy2r/lvFWJAlkjGSJDei1tTG3Ma8CexqUV
KfQaNjE/SRBJhJx5HB+H6HdVC4g0Hs8EmV9kfqsMGPgME4OddkBqR6xfGtTACDPB84RpyDiyeiZB
Z8mWVUCBZZjUs7e3U8LGjeSb0bJFZNl/E0mrwKo/00ndlGOEcyBbLVB4TU7m+Du2+3229tga20s3
kh48LbIJECfDintUsUXQi00R/lnPrsd+zOpjVjaeD9mebTwduUwdvXUpYyXoMkFd4vstj9WRwegz
9LDKWA59BI9WOF61mZiu19iwBYib3FTtzZk+ZvdzZ4RnkJ03nfGcxj/G0Eqew9QLDXIRPa5eW2bZ
QzA1Hh0kBM7tHEuatL4W6UfXhdU7dwzJ1SJJXJT1nChsUAKflAOyBm7s6sB+ll6MFHYmq8ReWiTe
UfiZucHy2KfRiJA4AiLq7VNhdhFcqzQtYcWQeBWsyzSvG8y8Tnsb3/Y9QCuvJirLC9MebViit2FE
/PHORlzh/VHQ/E9oyX9JRc30N0/4DlNi9Cfq4e9/4x8PefM3qIKe8hR2J1OxZfu/D3nnNy1Nj5Bu
4brCUc4/qYeKP7o91wVPXk2YifXPvBIlfpPyxkrkr/KgV/o/yiu5Pb//WYM60sSARcCxoPaT0gHW
9+fnezxa8ygmHEP4kv0vsG/1ZmZPtAr9rn8kRQP+BiTEq5OL4WgadfNHUQi3Ek7lf1MD6395+VtZ
oeE7mjiHgDv++eWZJk65JigMZmkoCJCeu8+o8cdHr1bl6pev5P/npSyiYWyeOcJiHqzEX/xYcAit
sRmcnGSpOH1iKG2D1CKIoDJT7998qn+5qBY+OaEV9juhyJ25fepfKJKqzkckIshbkVHATCMlyVgk
NE3slWeNNIaXRE/m4ueZCIz6cTPNqv3ff1rzX64snxL6KQ40B4j879Xjr++hibqAUy7JCPyA4YL0
bmBoo/O00yt3jiyOnM4Qj40zpd90YAGu6FVSvngsAldw5ad4QV/YvWgLcPLCHqpGQv2CnvFveqA/
tx7cfnSnN86mA+rJsR3xl/IymtwUYyjqx9yZm3NJ4NrByKrs8PcXQ/7rxXA0L2QK0KI3EclfbjPk
hIhnzBB/lJFH/sImAkovFLMJLkktxTcHPf4l6wyW27ZHNOoWqszASjMwre/46WuoY+AdrpHTNREz
ob4wSKwiB3GVwvN9aiMTu1IA55zBbNmGW8QD+V3GqEMtakZp/bb1es0wJVR9vKh4qn7/+893axR/
/RGz7HKV1rapJYeMJW9F/C/3mystpqymQmTaJfjVE2SBKHiQIzNuXAM1H/6A3/4/f7U0Ef/ygtg3
gaWSS6eUFH95QQqIbnALFDBmKLaWJt2DnmTV+91K+gk7g/qxcDX1MLKVwvoG3eMgXB/uWrvNwR/h
qlpWjdH/m1ueI/GvV4FwJ/yu0uTcdH83ZP5yFRzqLipAFlFhrTGSmQKugD/9IB3XPY4WpDqGXuny
76/8X+9faQO6l7zk7XfOb/4vh8qMQXwMLGRqHs/yfShFsslhaZ3/81dxUCRw7zLBoFf/8/fbRYQx
xRK75Zi5AEi6msAyu7H/zfX77z4LzwKLLxZnIwPmP7/KNILp7nNeBSduwOCdXMrCo6D9jz8LTzom
DiY4HIun3p9fBVRzZozIpBZJVH1g8B/ezaq2vv7Ni/w+O/nTT8IRNi9j0gRz4gvz9mF/uRmYPjeF
2evvtddx5IuQUMEdomcP/40JkbMvBWiKAIn6LrAsQ65SNpV6jfYgMFbVUKbDXdeqQt7pCGHfohOJ
U9z9Xl3vGjsGJokwtoCQjRPVXcZjzRhTjgyiqMKcVN9nPUi3oyRpSJ3IgeLvWh3AzQMhmNj71CTM
eUlKRdztGvSbCdDMkOLSCXPrMlcBe+s5LUW28rswJhW89jxiliJoFj1fCNh00keTVR3E42erTdTa
dQsT8Ra3EwNSABQXXErGertxqsf01dAgWtHoOUZzgkfQzQ+dqmYBlAW4ybbnZprXxCPV34mpMAK0
jRmmKAGBP9s5UaoS7CR12MN5vwFyKodwplVbyNJY1Sjo2RmV2g2Q+871qyiNPlt1mC/aTeaX+gLj
IxHw0hldHfy57OFA5bjMVm3a+Aj2SyIaV4Mci2mFF89pVhZx40+uPXdYmzRi2o0x4UgnOA0FJ+RO
yZxPYpciNbWoLYa9qsKuVJiNxrVB8DhYst4kuBv3BqBDcpfV3jUtrk9C4CPZZw4bHdEE4r2YsoL2
PrLIEy4TbVQbc2xpn7CdcAV1mhEeNrFmu28he93i6TN9xxqLhO2AS/r7Zh87K22jkdAwzv23cSqT
H/Wg+ub/sHcey5Ej6ZZ+Ir8GwN0htqEFQ1CTuYExBaG1xrPd3bzYfOg7Y3areqbbZj+7qqxKBiMC
gP/inO9skdHjDin47V9JlOEiSJV6MtvJRAI+lnUIdcq02Vsk/ZIzXo7ltKXvnd8TK5qMy1jETN/M
MTe8nTeN+W5SGUo2C8GncbLcqR3QAMokvbPuJKrGTKwE6HQcInFvzU7AgkVauhVllWHYobf9dGWf
/fSjsIfarJgnXCbE01iAzVZrOosUREjvAHhbUQbmfwRMogq7TZSeI8zb/ZpBPh5V7PXVb0sENIlD
HatDhDdv2gS4LYr10KTNscC1G/NNaBj5XFyTCcNXIHxA65yBq0JvhuZIZjiSp1oD1sijUf7UYGDw
2XJCGCtqQ9XuCPo103NpJmzBnRiLuW8QpYuMuQunHasBNumjU7Uo0ApREK6cNxzYEUuArwmXjDrY
FTOgbQbV5Kcd04Ph954yzuBsFGoTGFl7zaoxd6Cz2cWuNfMwQ/OVyIfYR8h516nHZrUyhsVplFi+
tQ6qGm6OEaem3Di950DwnlCrb0VR8mM5Zqrv0pu8q4V+rr1q6apxD6Ztdu5d31iftqjK8u43U0Au
a9tg4ERGG51mo+rJV2O4AKcMHzjhscmIiSQawmW53ojxMx4agXmuH/ti44+O2e8ar8l/TF40sBBJ
Q0QRlu+QW+kOlcY0hwM23jEqtu1t2ZeEElTkeM/7EEQUfsRkbtO9FSa62ESB2WBuM3pHEvnSzS0S
uTR8FtWEs8pxcjWsYYaMlEg8U72164ZIWdnQQjweZ8/ptjKv3XNVNsiurJS4VphkUfWE0Z4lVU0R
n67QD6j5brkddnTXqtRvI5a+uVfoW8KdMVvB++hWvbmmxqx+R7J1LlYho2IrS4NzukOytzVZcIh1
HruQJ83KfuFX8i9+3JBRkUP4IqsJYKUkbL6qDlFaIz8w4hoTR0+n/BzJWh0FMG0khnBgLwlYLJxB
vpMNaNTKBKVvGvfzmkW1dwItWNQXzClUS3EoQbRaRuk/K2fmHYPGDZh9deZVqNmpjplbkD6ksMgZ
G0t53bxHjTqXG6nLobr3fjvbR22XCguJHjwb0i9zqRWJNNVXrd3pbGQmIxdVJHCYeiJggS5mWM5L
nmb7OUKjiWAklBX+CxAPaw2rgEWsj0XRmc0b5PaI9l7oBmIhuRMA4CydbQiVMk9u1GTyAfmRAA40
WEBokYk/phkygF2Z1wzzsBEMQBEdC0+thckl2iCIQP9Qj6BFuT+aj0mZ9ldRFlB52b2xY3Wy0OYO
ZjKCgyksUVug28bjM5CPzeI0ETSNpR0AwTW8DKDNWDr6B/REEMdhyORtx/gBMZnGPZszVc3EfeoF
jABjEDj3Zl7zl8qHxt9V5FXA/51ZzWL8z2qy5eJyIJhDyuADc6uDUjawSA7UuHjgYeLbuAU+NNhN
1k3Fs29HsNhiMwq5cNIuekna0X31xtL/zjAhN0SwUbw/0HNhApOofXPEMmXwjdsrVEedSIgQVHis
CYNGd5twXJofO/KlgzGRdRAm07pm3u03D4JbG8RT4pR3JnMkKqdgZF9TdlGEaRuZ+zm3VfmIuyR/
LZJGYb9iKa3XlmGVRHoVOdg18EDTtFWGku6jUwL9PJjdqBJgGRM0y+UDYZLuFESwNAsHL3TrDmCU
roZfWY9kYYVot0o4XUWZ8R2gI1yVsZ4lQJAeDXELUQPHFDvtCc8oyA0/J2MyVoHIIX1w+cJRFg4q
jtZabitvkak5PTTjq0L6EW1sL8GOseqimlBx9KOCcXZpOMGdkVw+Pgtm0SmacttpnVPBn+FAncxg
cqGGoe1gwMfzEQCYmec8onaFBZahvU6N/MZpZrLprAI3z7ZNEtl2tvlHyff/h08Mn2hn/8Xw6X/8
JwKV6c9fV0z8lf+aPin1Hy5rZ73sgR1Dmktv/F8oIEsD9ZH03O6Spascmy7vf6OArP+gV+Y/QQ6y
FMAfOo7/tWCSmp8HlsZxNHAbMELq/wUF9PdGUkmb/dfy6obtLe35X8t0x+saHphSATOMP7tweOhT
75xxzmfj8PXfPpX/w/zHtpcf9t97guXFQA8t78fhg/D+NgVAuWgh3tHERBQim5+zuDTLU4O6Z3Ew
4rBbUY4hDAmRC3zXc527+wwBRY8buHMPRpPBvwkzWyPhMDu/fBRu1eljEgRxc7cqfDwHxvNtuNMz
M/Fj1SCOOVsVktGD7QzOBcRJVdwS9tYPTIXa4ErOaDRtgHKP1TnUU1AxebNSJOUZ8sqN1c44jUxh
ZDU2kHoGm2jNOWvwdPlLGhrgSpFCkuzbrm3vUQu/accIJ5enrswq3Cvc1YQHDopUydLqb1PQ8ZPa
ES3Y2i4z7OOJy8FQJLNkAQAMTa2WnAmepF0j73FBouu6BCgAibymbVpV/AB4e2kf7FDoG+amN2Kw
Aq1rYJIZ0NYcGUgV3dKLQE1fMzPHHUq0hJk99GWkCSBMoW7ypJjJYz1aXh7762wCZA3HOuIZt5B9
4KnMBW4MNt8GWNKAL3HlGviMOUW64G2gtMqPMwjS91jELAdo1n5C+NyapnjEMmVvmI8sbnUk2CRm
EgkaEW9iNTN+ELUQboflJyV+voEbkSzF6T4aui3CBJN81QauEdkgaCH01Sudp2BxSJl++4YbEuH4
CDJDhBa0cefFnuKn0oouaqJg01byWwtvXk1d0h9nC80bapodV/yxQhd09JbsUSAgetXM7BcxVyer
OKpOkQ1LHUQFR6y1Y7qAzWHB4zD9wioeAdcVt34cDj0oQ3Se6pACuV4QD49ASs4zNkzcQmLXZAW2
kzHfdNHobzzLcUHgc4RncMqN5o+J5mQ7GD1eQBibGXzxizXqJ5UjEMQG9xU21mlyggtLvJI2ye4B
t/gZhpFmpyp9d/t0E48d4aOmuPZmBwuvfuKJf03mWhxS0zrNU7BkHfBiToMHMKaYUvFBGghxOUiR
P0+HecpvJojorCzYWNgU2lb4h4U4ItW6fqmZM8vO2Op8uuKVB1/T+a+y7c+G8g8CvN628+h6mtk/
zjKOj266cFadaMO2DLGpTf76wmwsWtJtLEBhdTC/kpZxg9ACUsHhzM8JvCI5DYWiSgDRMMSsNhRa
7wS4CZyyHUiRCQ/skkfgGcbGg8qdC+83TlEi0QiVcqIq3oe6+dOgDF4Zfr8M1sJnGDEbMll2/gxL
sUyYXprZi41EFGKud6YKe8jn6F6QAQHlkCZoNq6jj1wrQy7ECyUKYFGMub4sxp0vUbsxI3+z0PCB
MEBZj5tt74LC13b7wS/6YLm8Fa81frEt27ILL+5zFH7PQffcYWZamV6P19U+M+D9sCVEErkshhY8
dKSbn2Ht9etw8rud7HIoFAUogqmWWGStszPxpudyxlGClnobJnF8actq3kx2fJdlofYeXQzZYOyg
wuo3C0wB/J1BZl8haROgPGXo/DElQbOFW5ynJHgqzXYEq20PZBpg6FMVFIKuXtT++fygApIPMquY
USIn3/3E5r+vvJ8ztsu+JSst8C8J49mjj6di6wP6rNPyTxF5S8ELC9ETese2catH4Kt9hv2d1LZN
GiGkbxzrRqoaf9JGhGiDHkZ/tSPwAoCk40IGwbtLu752Q2JimbgHIE6MmDI28dqt0fuPTdLBxa64
VRGRPyKJpoKKNBI6DT8zkfotwO3DfyM/p8XWsDZmtGnZaD/7hXMHX+reoSfjEytza4tz70XRjh9C
V+4cMb41AOERBEBvglhJ38YulleTyMbpNhV8iNCcnxKO6dUcNBeob94+SsoAtXWW7oc2/57S/A3t
4O98mPY5CPwN7GKgsmEngSuFQNB19GtGWl/meEcVBfA6T7p2G1TWTvGvDwZ+sTXb6/iY94LciYnf
NGyxiyJkM97CzA8PndPtQGdslWTOrWL/MXWCq53VvyrNhV4wRCiiUG8xn2wz+tmlI6D8n6KXzCC7
iO0KqwJAJLWuG567wbWplmyl2tnawLe3HBKMxbFdbk1jqM3LiBkdPWIjbobMmo236JskUZ0rJJx8
t31CeGVzcgBhbmvf1wAn+jORsydyY5GeeM63HBIeDbTwnIsB/pfINVuXj6U6urk4VQArz9plEYr3
ITlAA8TYmUePJHR/MkO/FJn50sqMy7pw9rU0bHrf2XnPvUr+aeJMXMnz8VbzkF4cxJR5iFazkDOh
PYzy3ab66ZXhizUU6s+UkSaj4RM7djc9JtWUgvyNdhx+P3Gef7Ylj2gvq6YjttmDb6UjXUB5CDsq
bWi77rYeSNizhYEPyP85jcGBpv67L/hyrb4E36PC8t5nMQs4mwyUxARLtzLz7CXwOTGROap1l6aS
D4ovCUPka+6QCgu7FAsSskgCQJ8sPcmNiswLtO5vzDANMbIlw5RJXqOEmypTS8MZ5YsQPGthXWuO
2boDJd4E1jL0yvFB5+85tRoy48a91nFCveB1b76Hl5dEAhbkoRarnIn7CS7GuQtA9bJ/QneSReeY
a2OVB4axCh2c2RjGjxiHPtyphFVUzD+CMnuks/3pA61kxOTVFyvTsNFQHT0YEmOHNS6wG1WJTcbx
MofJCfrqo6Z3RwD0rF0UESAl7eUAHLY6tNTT7E3+SmZGug5mI31mqvipgZjAVlN7XLM4NqUR4TgU
i2Mq6x6Zm+KQt8SlbEpQ9rbxGXBHrCLT6Ois40VpYztbb8jEb8Qevzpi0QlHiZ50RMyGj2x67bnC
fNOug1lQR5CeCkFIkv05E7++M+AT7mAaFRA1+NpJiUNnXrf7ZoYHn8/JsO0N/5hAOnOz8Kis7oYy
7GtQ44UrXD3YeJfARKY7XHXZSmjv2hHPxCDZBQPeckpk+CKyEX8ncOZNoGYI9mQiFnn/uzCQDUnz
jB+hXgH//rITeSNH6Ra32EZ7QsCM9FKHWEGDMv2VeLAyCGsCd2Xj45mNwxxpsk7kIzKc/WSpjxGR
JLOUeinkeAyis18xRQcbGCE46PQb7xaFezX+7Afr1XBatKPOcM5q88XjQsws2INYf8l4Swex6epl
75aRtzd6db8umuqzjDHUdDPhBwW/zIivJqAoU0taPc6ksQwfGUlipwtd4YBnx7LyJxrQhR7DsGLH
Q1Q10gvDglDMg3kgNTLRWbipZ63PRLBhZYbgmwucNNJxDoqVJOlQ9Zy8DxhQMA5PqPX6Nb4beWk6
ZVASsklex3XDD1EOfrybUUv4Uf+6N/mnBaVCbWF4ygUUqlECyr9tRcq67TtH2tgr8LpibilxWACT
YZywTl03QQtXeQ7p8ZPNeCUm+6Ze5RRxSO4nrwFY4yTPWgK2F1UqPxLfCneDIveOIQ7xDhhq3HTj
ggk2qNBmfQ7R3q4ymTioWyecO/BftPHS1UVAuDoiqn+zLvz7Yo5Zhk1uEMtwSJDLGuuvTV6VO6GT
Agpbt0ih3xoCld56Iz2IzOI0FJNwPrBXu8b2X3+m5rIV+2u7h+bC1szuLGAqrlx6z/+2AkrE3AKg
IbORSHpAdgq27KusTAW/YRyBpNdWz6QH1ixXdJaNVPvj5Aqsb7aDo8KrPPFvvuV//hw89s8G1xRC
Cxfh5l9/oSC3uElSIj8KLMY8+4H7s2GLpwdyHX0kftE01utY+83tX38SfyXR8jqSreHSsFusD2EC
/+2DwL+ue2HVxhrxkTxnTs6cFXb2JaYBvYuyFBeE9Aj80FvG/+Yt/1N//4+hA8oLU5LOydzgr2/Z
DIXbebLESukMwc8+cOHEA5UGlyatmKutJnbA/a9J0P91O81A4y/fO+t97UlYU2xLNXrmv70mC6Xa
cXwVbLp0xlt2QKy37YqPf/2ZkpX3969TM2GwXcw6nsMDUOu/3bNJnEW+g3tm3YbV2UuKlxApGT1z
12+kU/jPYzhgbRVQbsLkVmb6WLY89zKGtYcpLecVNdZyKGLEqUBrrAvHa8j1Cb/xhR19di0Js3V4
PBxUySPeicVKh0Je1liQSvJIXYwWewWk3oGqPzf2jqwYpJHFM0iHkxPZ9zJmAm7iihLFta2tQ5uS
02CL+lhUJFSUccsCBUdL27sclpJwv5j67IF4IWs7C3SrQzbcO+l/1Ia/9XT2jKLxF4i/s9u74YYW
4praw3utx5NOAezqqSfjZPi0mvHT6Mt3X1qnWOZnwUVPYnG8daChg6qtjoCUqtUovJdgsDCWkWrn
A7CLgEwoUE9mdUMx6pwb1/0VW2I3t1CghmX1MzcE+vRp/GyG2bVUNlEsw75x3FMmXbCswwZ104/B
r56JD//Ckf+A0+UwDfIpKrx110c1d3bzmZlUZrJ+51N5KXqiAyzUEtrDIThFp0zoD8qjSyOCa5hN
G5Z+u1wEC62/e+9ZJGP2I3ZwcTsrsdeh+JVwuFkmRAZV9n8KVUDLAeUHpHaPTA/Kq6HX3BobUfiv
+UKRc8t2O6PESSLnKZQYmROSmrvsbfaKEzAUNCdGYqzKsdlhfQbJR2qOnxyL2tr0pfeZj/oYzNzD
cXW1CJUZgmgpTEn3GnZIdL+ywSOUSxZPMhqe0xhfUSa3gOt+CNs5uM2Sd8cXS7bdrWnSlzAwT5ki
8qPtm/WsWLrxSRYQjGZM+2mcf+JfGddBTP9vUyMRxBo+U829Dm1DFiff4jo1uIpsbZiPnaC3H9pb
K/OXoJuGXVUhEY78Ov1FSpazqw3zAc7Ffrbys51BUmXNxsstS25BkP1MpJU3M8JmncTIh9BwALLU
ee5e1BNbn6TdE6L1MGmwmZ1sHkUn2yvJ55SdbXyVbnOmG72Jirg8QBruToTqFNvlmd7wBI+JfLfJ
iXelV8Qrs5+dfVencisCC6IIidW3pCgf+hjGhN+BhFSABFfGEB/SPtwh+aHikmCFVS1eFaMpUOWd
eGRE8h2n7JFoWt/btP1RKJTIs5jYLGVZe+y427ZREX0u7AA7AyU4Tpj7Gj4LuOB7ngcM6acCSRgP
jTwrHjCOwzBNbnyum7wogPnabOBIyu1XFia8VVWgBY1qii7DwiADXmurQAXhmD2kxWy9TeMc8xO7
F6/kWGOhB9mnL97BVBPmwIzroR5g+iLA5oQrydVKsYzJldl252asvn1Ln/IuqBh9FOG2Mudk5dTq
4oXe09B076IZnoawXgcNGUCOL3F0SwZVJXc7FD/1oWqjOokqPMwuawCJ0tbKvEsZT1tTui+GQdYP
JoONUyAZ9vntbUiuht1f9Rh8NgkbB7MCr8EyJNP7Ev8w29Jy5TPom7EWkIZ88z29s7hS6iJiS9We
0hoqqQBNtCSBVOOudJeNYnLrpugnfrJtCCswStV9tI117c5nlrDgdNJ0Z3jFvnLNz27+MkNcbnMJ
yTxuVb1XWSrC94bl6L4dYJc4ktoc9sWmyTuB9a0ugU8i5gAiAWHB8fZmZkNzxZlMt10aO/gOQKkx
+h19IhLhJ3Wl+HJyxOd+HSxJdXH+DAtcP3VDXDOP5UP3eDYGxMuYos8fgZiVV0NE4564ikUhlbwp
GjMu/il58xxwp2UD2hZrafxCjEh1Z4L7uxXmce5BCyaeudGD+BYdfGff7Ue9sWWEFntOfH871O3d
AeiyNkdpfI8zE4oTXmbGjH7KFGx0jUuRUKZDtqTFB+mgg95dpWPC7UPbxJCTpD6o5w37zMh57SLR
bSHrNYA8Buuex2go1xbv8gyhiCJWOu1PpOcAS+MSz55vOBHB8Ym/Zk1kbQK3vWFQJK8G6YAN3Snv
DbUWLVknhTvPa5B1FOKDfYl6WBaL58Qd3Hs7WGrt05xsHJv+P/RpyYIuPhHtS1aiUxBLMlDQhkn9
1jbyoxqxbrfkN6+001hrlqDiJN3q2ozD49S3D2rKkYM46KR/wav5LTPC50yfjIq+EsxiswrjO0km
YCA9oy8WqmkqCEVTbraaWkaQ/QyIfCqqTwPI3ylvbRd3MVCDlVknSu0qYjSQChJp9+DR8jVXwkO9
H2RVlU8RctBgYwT1LTEst1xNPkvkdWzYLXw5X1jlljF8PWwB/i66fsckJyBIwOHYSXaZAbwzkMoa
fAQQZrj2Gl2xvFwQXX/Q6+Xs9T14leCS8vka17IVRCSTPs3UPhqOAf3NrR4WXWiViWgGfUeE33bu
K2fj5W78ux5ixApYqp/ZdeeniZAnd9t1eb4ukBptGcanHx3gjm1VquRlBMv80IDxLV0uHrumkORa
PAIQtsOdMkl6dgP3weK9naQoepsp62he09w9FEXNGoNamZxK9Hl2RUlY1rASO3Gjmnf24GXeesbJ
oyvxZsyWv4GEHG0xA6Pemsq9S5TrGpLisBg0n0wPnEI48OCL+mEBSMLobXrH+xBtiMFIRr76zhlv
vrR1DBGmmtR+sMU1mwvKEfs64kVakMiUCJ5xrhlDM5XPof0zYj82qmbI2dlF8ySEOogKrkQO2OsV
1cWjLfuC+t3y2rcOkg1z8NYFAVuK+kBpymhG1/G9J2RC2f2lUTAsLGKecUqPiInq5tworgPNs2U3
OANHmuNYpKc1WYYT10wkuaaGPFi1NvEwT8yWc0c2p3KYh6MmO8oIsv5uWfpPawTFJtZCPYClDKkN
uUKdIkZU5jecWFmKN8FkobLDpvpWpXiTGOHb097vSbeUxlnq9oeash9tpa+d2/6CCLUPKCosM3Y2
IpfxTtgq4P91wv5oqhwusg7zBz+YcTPl+CIMbYzHuqv9fYAaYDkx+1ntJL6H82jx4CQQC1UbKyjc
I361ChG/8axE3qKGHm2Wqx/9xG5QAaSIVxxd3gtn2rt+1DzmoCgGvNgHFDjbIkqJp2IrBm0gLc7d
MF+QLE5rz+zqragGtDB18sWJnwGwHLbkdIKzLJIvGDnsqrxUbypruDdZyWadJFiYaKtg6P4Etn6y
CcijV6hPVh4/DNYwrBkz3xPX+4VBY4ZG3K0mhiGbHuDOiv3HxFLHPMQV8jvJrBX3K910MFyMvCbR
fvBOsWB6K8L2UrnuPUjEOkKKeoD/V63HftyPigxoUpqJnE/nf+zcD0EelStEBvOra/oATBKSErqU
/yEfXlI/x6eqC87aPM2Bm3rUDSYjhVXTdNaPgcILMRpVpIRBeyhgKxrHODKHbVnBGcPAq6M7Saf4
nmaIxChW4JZq917DsLg4ONT2otfGB/NBctmQyao8c1al5WFCqqhZVywE6ZUxFgHkEyOM+LnWDkmT
IA88RS5qkzsHKLvzOu1m41ddIwHBrOq1v6O4SfeCucStzeVjmqrxmuSufEYGkgDydO9lkxKynKn8
hz00l37MCE7DpQc8ZH6scqrTQCevlRe/tTqaiFcCAgWt4ub4BgHKJi6ZRE6noGbgGgz1D0x0zTYz
Wo9oNNdpbkU39d95UpWbqUdXBVsFiDZaicboP3ISrw5grqKHLOgIzDWq6aBp/HdVjZrJbyhToRBH
m8aKYrSJkFEz2c2rrA/uyzN7zQTqWhhF+rsps/HRssAn4Azfyn+MFQBzz7raE9nwSGXN3jdrIQ6K
tzl3Hou+5uMud4EHHpKMcAauJGnGg8nh0JC40abbxhjbbOGbt/tRdO7PFiQIY0NQITw5uZ94kB+x
9OCh1xx0ZJZxez5L2afPcAOHNyztmNUCBt/dvbcL5LZlm4vN2OKMn3NK+G5iOGcrzm9jYwbgRiPO
R/jaZDjF26739tTUJYCk6JHFIYjo5mbPFRDbeJuI8qlTLIeZ3+yNQnY7iMLTum687zpxsXy3efuu
BkGq44hlLQt5oJJSt5vMiFOOuMF1NwXpDguevyYUC9/nbG1J/8r2AXTKg82ChkfLV282MSZx61JY
6mx2BQF1/S92B5A7omgbBY7aujZH9MA0cGU7Jf5zoiRX4VjfpSXPXcMVUPTxc5oXQB/rlwwIE2p0
UMmw29ZWyQILkNa1aq36Pirv7AG5fVIp4QIW+r+alL1jXw331A7ISafdqpj9V/gNx26dlcY7DJH5
iLj/OEIWx+NJumBtWV9Var0CvdRPrLoposD9fDrmRIr6Ih5tc9AL8ZC9+5kF6GRqPwsRoi9CInqM
ovkFtWvx6JEJu6oYqW0Hjd6tnXJ/x+1z1A3s7cgKyp2MGQPYPkh4wx6NDQNF8+oUdGpxGH4YxB6v
vZ6sDUfHDyQrZttOU1cP3WWSPGa4Jtno576NOhlClMUWmnxk6zFovCdf8LFXzncN83wNAuPRGe1g
G1Wa8gcNIHE6tOU6v3rwxhdkc7JNjWE95e09nL0zaJXsSGQLJZhHExTLYD6RxTQB6wziE/cumIG6
9f7ISNxRIX91s67h3uRfsrHPJE3X96RgHtA7b0RHkiw3UA2xAz6i9DshKBInUwYuN2/9Vk0WLDCW
JU/Kje8Ji51LH2QuU9uhWMuhe+hFp/foptmDMy8FC+LNzrkaagbMYXmaoL6s1FTOOyubmnWDcpC8
H2s6+H3wzDpBrFTL4JsCZOeTNhLsjFg8RrU+dsibP3CXBFRbaGMnIXm/uU/AJKvDEjZga/TPLZrn
tRs05M837kuvY9bSyRxsEEIAjISPxtmAVbRSzdvYdOMBaoV98hICaYoGnkite8CEuX+wiuinmnMY
CYMixjDXHrTk+adRW+4Jje86DePPqlKMfpzyM5PkHRhlvm0DWxxROqbbBL/PJkvKF2Quf/yI6OGZ
Z+w2z+SXjhLiON3WRMVuXJuQZC0X2NVmbMhXKKNFeoa6cwzuaYSq1034mlohdrayrw4ZRehSKQxU
/+yO3Y1PiOxvOzsg0j00HQuWUNtnaWFt1WCV9xWPYybMt5ikAopqIuyZyEJPmuvVrNzXqTO/WfAt
6SLF0bDUPTR7dUDU/IEY197T8xJv2dULhtfO13haoVwO6R0cB2sOAF8HLws5pyI2j9KofpYN4/G2
ZUNNdX9tlLozkq7WqD5vTYWSO1Z8/lron3jaeQlHhUdC8BD9luVT0kt3AaMALO6Mc571qDvDDpXv
GJ9CANm/oTsB3eGv9Hb80eHwpXRwHgpu1Utajs9JyFAd+jQDmKa8WiP0kXaOxk1ola9VZRC24ywe
+BU0L8kvYo0bXwNolcp6MXV060puaGHAypL6h26phYgJPpdynDAXV+gauuiMSn2UpC+mNTeMFa71
aN5Ax/8OFHdOBJ4rTIifQYpd81EbqH0iyVS398YVGRh0Nq6mGRh6BWzO307Qhflzr90o/owok+mh
mcrXsEoh8iJMqGLxAlvoHfLogU9RY2bjH6b0Ppb5xwAaiHTPAXDmMkKsofNPCCi4RrxxU8kuWzM6
Y5nRIvCuymcK4Ffiu6KVaKrHOILeWZT1Oa6CizSGQxf39cEH5LcKjQ7eoHmGlnBxveYJpx5J841+
U4h61jUWZ/qk7D03NNPV9BbP4auj2BeVUb9TxXQEkPel3PE1jmE7eaigIpl92HUav2EKhFDVk5DM
B/PAWqBZXLrFyubUXgUt8LMuR0XBaJFvXMVHLJm/qrGM12Eb72Sb36PO4XX7D8jx6yZOaC8yEmhx
66+RUpK/aCnmZkyRRnxPXn+zyTycugbxSgChR41ffV0cJtFTecRlsRtSr+dfGcgWpfHcl+FbFc5/
uLkVWK003rAQIIHXr7ZJU/hMxdxHvOTPDleuB6N+NSyScLdvEY/GNzjN7G01idV6FNAsGeJTf7FA
p5nfhXV0Z3Uc0Q3NQC+Fe8dRUDFWSosdK8pt1trJhxcv2Qlg6TYDjyA1sdNL8UduJZkjsBRcLqc8
/kqD5gG1XL/P0mhX4ofbkEIXbvKxv1d2lQH71FfGBk+Dqz8qD/FcqhIY1sGmJUl8trNdOjLTKyL+
YuwxV7BcSelse4ciJcx2UHX9Q4/1rzSEC0CPNfNUHMVazQFjmFSix9+EZKSegB/ojSXBSjCquWOi
ZJLuawTEvg+JJ32YjP6B3dYlqBhJSQjT9GSj+0TQ3uswLml/afeZJQaA84kYYts/IaKDeTlzEBYm
Bb0P4dTI3PAazrCD4s7+cjtz4ujgZXG1+BBih0dTa2vVOuiedFqBVIRvlHjDm1EEL0VDw+pV2QPe
3WgTGcmLmpTPBZEfUlrkDSQKQlLY3M/WcAmM6loO7rUEdmkUQoJqjVJUcP2vtuERQB72M3Fqe4JR
eV72BEgXVX8c1HyqkoYaKmTp2vtI9NOiyTfEQr21ilM9dHHRx1bUghqoGI8D/iQu21kJNxGYXOhk
0PURdsxidWQoQ97rYRSIO5BdPFozhOqUlc3FkPnzVGGcAkNIEIhJQyCjfElfs/TWd8c3QeIRGdNf
XkTigoVt92ZUTMwUODqp5D3wQjDYTW48NYrjboXDRZym0f/d10gOCBbMfo6ZScJQCzGuM7wtvJ4z
QjicFXY+PZn+zPza685F7aHFrwqyABrDO4dFKvd5Kcr1UEe3JjaYi/mYWXi7YjuBu2gIrF/BwROo
98hzF7VYs28rbz6X7EohPd5MDaLnVegiqIOkVr6hT21ebL9o7lNq+HdQwqjy67wbH7DZITAxgY4B
OXXhnfbOGJzdVm9j+eGxNdwVHahwj+Iea93GtvIbsn3uDKNyHkTI8U7PCByaAtwwl1h2qCMlMa2a
lruNn7TPALnK1Nf/pO7MdiNXzi39Ksa550YwOAPHB+hM5qTUPJVUN4RKJXEMjsHx6ftjldG9q9zt
fYy+asMwvO0qZSqTDEasf61vFZk/H4fFj47s/0LTFi/lFL13RuWeGsd5WqBNA0Ln4GzSKZ6rON0m
lO/APxpf4boZtPu5t/kEJsmU/XPs9iZTH/AYTc8YOel1tKM24hWpEmBHoM9D3XUbwTBhV84u6jvR
6FDMYMjspHxnTJRvM0ULI89HBuwZz3hRXGiIAfs+kXvcQmXYtt3n4ozMBNb32xbu7ewOuzro53Pd
GZRxOBRZwOLHJRCnR0LPtyDFnmMVtDvuk0vFKD00ouajwWzDbqodqKJRHwx4Xh3cODtwd2fBZ33u
8viUWc0Jn+K7SbstVdRq2DYLgqeKXJCWU+Kie6y2Ont+g4tw3xi4P7EUtFB4zQowIOMdIFjOpWLv
wrMkv6C26tzP+pZb+24pq+RejvQsxdZMeajwBoa/RjF8o9lahTClb5wkza5w4FOaoAidhsgZ93bV
fZ85UaMA5k1XhX3DHXfIpkrRj0OdRbc1tSmhhg6pKne8KA+BYSCPRfdPkp4NoUVIJj7bRat2nZgd
59a8PjZyrSSjOYiUQLVbmhbvXMHEQ7vWbVMzq2LZOVFIta8TtuEoPcse0a5B/YO1u6fZcANLDmOe
yQHX41gY9sa8k2rkyxu+DIb7TdU9E0Svarawbp4k+VxSmg9wHW+K+AkV4iboVXE9428N+zlojqz0
ORZJ+zhhOMMKZbCZTexKs6yD4QXTyGYwg+c7LZBDioVAZFCjaahXJwoOiOAJ4/XiCjqItylSj0yJ
oUFjYg4DcoLPejy0FUxhyIcIKpLrc3gO4MMOLkcLl8MSssXcR9u5czxKyuf4S5QML0AfOcwhfBKG
FXtzCZ6QxB5Gc+216uG41atsG+xodTnohE1l3H0FIEPiBNVqB22zDDXWvcz2520TVc94RHZ6KE9z
Fl0BL3ufLHnfTuZlbREAo2oZU+0MD66whusSW0/gLeFILXVfU2HqVPl9oTquaY25kXf8iWH1WmRJ
R7vicJePRERK4tghaZeClyy4+6xjvPjnqMUT5lDESbvt8AbTh+WIGlOLEtKosbitJuSneri1kq/K
amhN740LSOs7nz4N3tkXJs2PUfcxzhx7OTklhgKH+B5nmmdXgIJopMmx8uyXkcubBinGbTGrU6PO
MfJpJ7sLjpXHfmq/msuysmRouYRV0oGl1P593wAD9LS+yl2BqTK5mdAHuGpOHFwODi1hZPXrjcQ6
ciqmFQFH0MWaTgmQeeUlySFIaGuZsBt1sjprqJj7BgmcM+SCCyPNPgrwPbWjPlFSb2lrv2FX/iUn
cmjWcUlrmPUciwJLpxf1mLds9u6LgUfFy83x0vdczLMOWz5bjk8Qe2j7Fhp0jbnnyHEOVBHaTZ1w
H1eVu89Gl7y0je4LIXO5kXbaXxHFRGRTw/Da0Gp3w5GluXfiNfPlczPSpZTmW7JQFzmwSlzFJteg
Vau18sJEXPDbsDS8vtgVhnY/u0LGT0Hcxvt8aXoMJVpvy16o8RRR0sSqZ+0kOrFMFyJZysSdxqC3
7bEjjMIjN6aA35e+iXUyT8rD4NYiXM/wqZ9EcGm89ygem4eqRCbd9An1fdYPSClxj343LM4Ouz6/
bgYJ1k2Wk24H2KKO46XlFjMMNRsxskwx1sPBssVX5NKWuzE5+jxcbxbPYomohXlgZ/feFV5w41v1
y2IzxhFReq0TIFE8RzscYX62F7rfxYkt7lNCZ6E1u5cLBgP8D7uZcY+2PTzOdVs/wJLOsHUr7jx7
3ABrAt1aG99lnfphCaQxDDrcYZNTV9cJMUU2JMEBa/JBTOCsPbkkOFnJbHNkuh5i+9EDjRp5bOXa
5R0p09mZFUjVxU48fmNKycr1EGR5MTUvSRsanRef5kTeuFn87M022Mn6oaudi7GmTNap1mVSqLdS
JdueFXpJpcXk1CmwjPf5hWprBhv9vAdqjRSAMHuwst74li2s4AHdnvu6sYg0No2R4l5zVUfxZ4na
53d3dkHXETaB8jzmybEQgCGYTl2SNyB5hw3ZqDC1ZrSrHxM4wHvq2PHiZP6LYRhPi1vfiBmG9iSZ
7al+YuToOqTFJtrfaZL3FsauNsjiTT3mbehIzhhLcMfWINQkcjdpYj2oImAmNNFeZpRf4rJ7b3LF
ho3uWw6oarE3UexkWzPnfrX1bV/1cucVHuGBot8V8JO2SO+QxzK33fgOA052ouesJlhhxUTHpa+q
nbDbiwWWbLKUe1NH0w5MLxuvJVj2XdOfZt9SO77zi2xumlNbIZFnkQF8N7swbOsL1bxu2BkBNcVd
fLtY/XBlzNlrm+qnavTmk+78CEWC8DVlOfOmpq7Ey8s90VQg2V0ybfsy5y4R9r6tKeKgiS1h0Eff
zbK23gJYPQuzf8HbzWXGj6FOg18v9E3CaqNNxypUA++caWNf92vbNYHcBwASK51yecFCs9YKwHQv
TEj5boSXx56+i974AkeXd9w7uDbN3mVQx1yNA1Vy4NNos43vZy+TLT4SpmwP9lASIoDGCwdTUqY0
4wmZJ3b30OC2bG7OToab2FLGWs603KZJbN1L/PdU9Xa0gJCmNLctdnnCk2DlWOKexja5dOCnYzpk
5135z52iPa1uObDmQc7svOGp2KBhbHxKTwCHpXTiJlQUwBN3DbKoUM1IYQj1yLn3LldE7uCoygPU
OJouS8cwtziK+mzb9mXB8b5LohbptxY45kj68Qd7Ww7g6rshPvPdL8E+rT1MxBGGyfLVLGpMdGNj
zvN5oJQAZdW3LOdcJKvSJfq8Dy3s5URxctXKG1kIJ7+aXTr/djSSs5EyYpty6qYX6eMkESd3U07u
44LpfuDtiJLrbTqIwOJ2sZiJ52SPEpqp+/nNk95c7XRl1u7OdDkx7ZxxAPrWz27P1DQGoDcQT/0Y
enY0RlOzaAOaDeDVOt7c7Ty2i2u8JedW7AI2FxyhsuzDTaesfKb8Df+lSvAShdpM+/5DAT/nAsAB
dmQaCuYAjvu20FXxjDDK5x73ev3PWOOuLK05n9GeIdFsysY0YDAA21rLUsR3u7ckE5ysTnng9uS6
h0qpyynxh/aCoRC2IpKUwStFl7yvyR0WfijG8m+NqbOZxp1h8N8nzCbPyQhke2dzD/C2bOEel7gZ
y/thhDELRE7lV5Y5eFSKZHDmJ3IN85Xog8Km0QuR4+COMcRT7LcEL3BfYdHwOSblW/iCuXhwzEEf
JIUU7Z7UvZ8deWZSY1kvYoz2eevO3m3g20Fwzhfh96/s9Shc6TBxVtuoUMLfjIE/Gi9Zl9aQ9F2Y
FNyo2hUIDQkCnAG2ztq3S8Fvl2Jn39n4xHIcGnXEnqy1lkM8U41wYGppPtqQ0dMdaQpzOQxFadAw
uVaGXNWuZ4AI7EfgSj6ZO/UdPSaZDgm6DK6izO3Z2AJtry2U2BxK/wUFkzmI3mJsGLaSVlIPneFS
p2swJ57uKJLu5wsmsaoMiwYAy0VsR6m8Gj1CaegiDDsiuLQ+7eoW0WVjFpycJnMc3lGwypGNll+L
K44r7OWFyDM0a5FLcW+6s/Oi43acd1bTY1AAqhqsXj4CwpjnsnHvx27LMDTpTNwTjUm782rUvBDA
8VpGt8UccaLr66rf+ABs8KRIzhbyhupya7h34afbNK6lfDMZ3JuIsbNfeZdeEeMJwXLbUj1USI79
QCaG0MDx5jPfKjLjBtDjQpG39Fx+VkvLayXKRZ7o9Ki868UteHywoONRpdBuGI/5AmtxK4YOYdVI
holERRWxcGAbTB7sfEGCETTzPJVtnDiMy2AhXjWi9s8Zfp7vxlz3PDGduDoyVBgvscdfZZLh44bn
Hy6TgV6GO1UrUInVVNbMEp1ZPy1GZV9PPgb5XSZ8eMs67sAVmJWknRcvQV3vab6gRKNbx5U+4MpN
WqA4Q9TUzGT9pIRF4VGsTMXM5JrqG+YQ81ua8TjZwOlYrZfspozQtrRjP9fOADMEFFtQX8k8S6E+
zJzX8MTzydwqlrFVfqw/rbKjHKtMfRbJUUzY0jKcs3BGOldCWiEysEnpM+vxIkycUWM4zdkJByln
9UyqAhdfpgfnSGsWEYLeNaZ7x00e83TCBTtJglzE86NRYihx1fgZ87q0d6GUILMlBScVEAtDdFIJ
YypikPYjZSpEy2PafOhGrGdjIYWQtpTVOnbyTuU7hNEyS4NNX5r+m8qL+nYagu7WsQ3UnERmTOPQ
rtCWCPU/eRl9CVtqcrS8mTLezpYBV3FystHnkJ3Z+r2SElN5S62VvBqw9R3tQpGIWcCuETlzlIZR
oihotjvBwikmqvP6pM1HNmng9EO2y2AtMMIzd7VBMRJIEBPLpomHikDBD1u7m+KHnpWZHfyupFEy
b1fX+hxNfYgY1VwTImZ5ZKTypDVBcnzEnUuxV5ODgphB7G6Delq/XF8bjw7pnBgipWUdI0sllxqx
97YSZI0AuAEmMTEfNHvtKfNRzkE/8GapCA5Nozh10Tg/9KD3b2dLIpTXDSrlthWlCv0ireMThVLc
lgPqHy2yDfLawe3B15G+jIcbTFjVC8Zalg/EJHqHgsVmV2mJhXT8MsasjZycQG4oNVuQ4ycrCa02
BRhLK94QZhHc+NCK8U3DfsoukXjKdl8Lt7ps08XXlMHN1UmZ7vACRg6fuulAIAvbCVG5qioetpXP
9zRRxPi1pfFAbV1AmhXnD8ehVKQzu6tkdsU3LE3s92sDDJppJ/ENnhr+ms0KQaxkEhXGywCsJfCM
QXwqPMbbICXDTaePSSTWz1Lf3sQLWiZEFH9q92lJTotGelwjm6IPBmgkJXuQCygu9Iea3A3ARDsD
tH42vGIbwrbrj9MtmWLfD9nbF8+MCosZmE+Hs1MYWEOZ78Z4VXqX9dsUkx2FdVf5n6Kr9fUQkM1i
21tf66DjoWlRBVySmgDEMFRTDTbE7a9Sj5AwgFmoHEQQuJaUpBoK70bnPlDzhLkTsx95OXv26dFK
7RfcdCvBQ7J7uPU5YSUh9MSciUtkJPcB0HZMCECeHqOku7QhGVFgaij26B0d7aWek5cAMg/+UU/Z
OEwmWse/erk07yZDiG+g0tLLYujVt9Q1gWlkDvloIzc5QOmlRu8pegUtiLuEU0RthbiZBFzZ2h5O
Xd+6n2lds4maBTsSrUa5F3IqnrGhJgR+HDDB0bhgyVFiEFY4mpPz0AM9M45UgA7X6C7DTo410CVh
JeM9J9xHXTiSxYqKlGCjnTl7nEFGfPQDoFIPlde1B7XgDrtnsx/fSp5EdyB1x/yceS1G8CkNyEsn
AdHXFghxw0QUZ0mU7Sz6sW6bpOop1qmCECUx80hlGhqabdFjLU/M5D2NAzjOhd1VT2mRcqRc1iYP
Rnw5kVvaK1BMl/YOe4T/nV87vrOtCGORjivj0qk78dT2Xvpe4TQxEP/6wN8PjIMZ73kOdGUStf0p
9ZHL2QkY6T6JkXNxDgou7ayweZxJa03BArlARuyIJFxnHCba3YLneToUCBrcUD/SCenkOyS1SJ9u
gFiYtzROcl2y0+O6N6e5dDGDqmxr+QWjBqCvsbyA/4KEEssuuzFjaDPvTIaRvH/8xSENmNoSvWhC
bBTLeQjq4GufavNdLIS/QhS5+t6bKqYuHdVI6CaYjU60nbNopJNiiSlK6oo2OAOTgxVZ+Gw6D/d+
lzU8fSoez5iNHP6YWG8o2tTpd/CaJjrpRpas7uANNg6h0buo4QxD6Ty77aSLYW6lyAOEcbVCN2BA
Ir9RTqlDh6r4s2hclt2BmpV5k6CFXZSNgc9NY9V6n+bB6va6dwpoQAQEPjhVRFcVWd/QoxhqL2Iv
BzfT9Fv2DMwAvQWVcTMJCj82sOD4LM2io/MY39S8V4Ecuk1HDLYEomUV3yCb8aEwSyieLaxldB1j
rOx3QRq4n7iSJaURELufR+5k1jKzaEbCsZ5NGZLvyuEht/yA2R3YIryjDX2uwSgG+V3/+LC0XpLl
GQGleOYOBqRUcw6BiFLoCb01InZVLmbPw5PNs0sjAXHAgk9Em+hZ/Fc/usIYboRi9NNtGQTTbStS
mNUbTNBEDnhvJPtzRZXfVmUUCz+5fhwfCHbbD7JiYgrsyHlOXIudpWLLJTYZB7kXG/oXEULbx7Lk
arphOtrasFbJu3Fx4zYUulzt6eQ00zsYNDaqvSMaexfQgEBQAQDLndcHpnVhaVDhfYOuUTAsek4C
jwxB2j61FZbk1m/y7+bSxDyOsUwj6rpXi1mxXU9FB0XGmFvJ33YJxTZE2It9CcYAeUyAwWJqUHAD
LRQnIilVjALpe6r6e1PN7QXWwvSa8ea7CWODLqLYDPxdPMC3eK5kPrs7Ehp8oYXK18KYVksbo2RC
08HPx/+Y9hirCT9yb6W42cPanqdbwOYJ/SJRyxU+IK8MZzs2SZYHk8Nx0vuRbAvWZ81VCTjL2qs5
6tqVpoSy/OMHIH5zR1AiNOM1yKqOhrcmZs9lBeuxze0dnlKjrPhf7Gnizs/zgOuSqLoptpML411v
MWSJb/l6rWCpJ0zoCDHvtQvb+cr14B5d6dmfov1i2s7Z6XXgkosZ+IDyqOGHELDkCTXqecqPVls0
wQ5Wh4MfY+k5Fks9DvmxTib+/M9VIDaNyAXsRDsjpyN40VvV2jnJyh8rGJkCD4Ipp4DU30Z6xCoH
YSdCGSlSyYvhi8UJU1W8JEDcfAGntgySniqYX+DWjpg3Mc9jVGBYwhYFMS2/WJycg8SAr06QOXQV
DW/kbBH0t/6PHWHH4iOelF7y+owyYKlbjGlBttU9VsQtSVRgUzEYmuAYJK5uD6a7GiEpbQ0OS1Sy
eM0L98UJmlr+bKi0oRIkRhzfdNh6uKoxaH5Aqtbo+pg4YHEM2vW2vWYnBdE+WsS2TDhUbVMojmwF
BaDry5oiq+zYF7z2pjXyMgkNo2q/cA25aJnV5MS7qZh6BKmoxX5iuShIW2kH8YPu2ojdDC1jF3Va
Ajk33U6QaE5zohuNlPPqq/aJ6y4LQskhMVNS3xscgVI/OUONO5d9EZOivnGxSBHv58rJvKF4/vkd
tmjv3b7o4rw/DmUuHAp+2GfDvauCdyaTg3VAAGIYLKyuu5UULfWsKj4YKZEI6OhzP5ECKsBFMrwC
1YlTmqT4HQeGyDu4UypIIoxKvVsuuiZr/jyrrVxmVFZn1OIxLlu7eZiw5UQXHOu5/Ox2YvSCGyp/
7qyASz5FdilD5eXRiYfXKG8wWEQFh8QEFgaaYtGFbK9JzAf9VAbHbjKtr2zz/Ze8iXaZTwHvYDp0
slM4PKTGIRqD+BlC/LShzfN6gBTZmxZnHjQIGsxUfB9njK6JlGksSvpTtsErIT1WQ8fhSb3XYvry
I5/3b+GgHivFv/9z/TvvVT23aZzo//rPX/7pKn1vya196n/5pw4f1fUb48ff/9AvP7n7rx//N9zr
8E2//fIPu5K65Pmu/2jn+4+uL36+i3/8yf/u//m3jx8/5XGuP/7+H+9VX+r1p8X4Pn8lP5H+/Bew
qB5r/we0cv32z3/tJzDKdf+AXk1tuitgpwLThck8Mnr9+3848g8eJZ7pBdIV0rECErf/GxhFppVj
HjFPCwHI4l10dDkkf/8PgFGwloQfEJHkWOU5/w+8KMuB6WrZK9UajhMPsTXq+qdM7xBBpS7w6HLY
bVlObZvNqxmYuJpG5zA2SX/5p0/n9mda+M8dPWsk908Z4h+v5xMihVJlrhHi315Pul1QAvDxdypv
4MCSUVlCMM+R/IucrPkbm+rnC/ns7YTlBRas6l9/MYm8VBm+ZF0RdGliK++xTTd26l3rOPXMq6wy
Akq/vRgojYlIbV4UOcFaphh04/7Fm/ktQGs5oP44o/Hx2j4Qc/s3KDc9wRClHTeiam/Jj35jxo8u
pukz/Rgq/4vXWj/AXz5gOMB8kdTgeCQZ5O/Q5qn1+oaO+WDXTxOWpbIRt/i89UkPgfpiUoh2LhMw
Oga7wvd//dWaaz7395fmioWJZlsOYLDfPvJMQMTkCB3sao/J4moGvNOmC8BorAKbmCAGCUhf7nQx
REN3k/A5Y3qNskeaUjIVippJAVYu9fQXb0v+n94WdQAeIFRTyN/JxWbNvM+wnWDnVE299/OEBDOg
BwqLJYyJaGJDYk3BnuKQNDTqfjroxSjPVt3ga7EpHvyLL+i3BPd6Mfi+sMFVsVPmWvgt5cy2Lx4d
zRdULfOMqyhv2BKmAMnY4AKVPFUxpN2/eM1/uuvW1+SWCGyTGx5iwK83g0YVceVi8JpToy+LYp1d
l0X8Fznxf7r0gKZjw2apoz7L4xr89VVAb3Y+aTtn5yV1a133KN/JXS3yvtxgn1Pvk6Hy4DTI0quP
Va665i9qt4ij//ZVs6isxRBcflSAgaT77ffMDNg8bWR2+3oScCc475mgeywPYOS2zbv+bZC++Drh
t/ramEP6ZOfCbC8hzjYNuZ66eishZn0UcUT9dpEotpO1SPsF/5fNUJnwTAqrA0w2bJAUdtlNCZH6
ZqRZJNmRzpsfgYmI5mn2tXsnxxmThgK0+WmXwaRvDDY77IxdWt6eMoAJNfTxCUvdji3k7DyJYYay
jkugaJejkeRdexqwJueh1wxdtbFbU9YAga3gkpkRT32oZz1FAg69qBupXdw3eZryEc+xvWtg6pGB
lcIaD5VkDLXagRtPHbuGDP5NQ9XKs4WZ6BIHD98PG0TVBN9U5a5JHFGVUE22bW145a1OyqANK5GP
Jm4GE5dNbTI4yTbMEOzPCOjW/DC0JHiOdAAV3W1C0PVTzTUgBgNMyHsjYiyUxFdtsev8gkifT4wb
1DPxQByGNjcLljpN3IaRNyfWKFm+plJ3Bq1yVNzsWUjw5LRjrV9zhiSaVUPhIQZ8lL2OhOrtkN13
iqAmPSsOZ3MIMFr70iAAl3Y0SiPOxJqCARZDHLxWGpwFOFt9lnGQuRvUupn2qEV6LUFj0dm416xG
0WI62MaxdkjLKyX7+Up7I+2BCiGeulVI55s+8pyeUENdHAswI6QDF4ejRt1pwmIWBhOG/UOSRKe5
Ahm0jSp3+MSak2DdY1mE3q+YRwNJaoqEPk/GIK+gPSccLAtF47eJIyqBr7JVzj2CdJaEOhkS8W0J
2oC6JiK0GAlrWHxnophmcEWbT5B6B76eCaQJV8b4pV8Lgg6xowvMAJhzV1pXxdoAqCUFGX9GM7UQ
UxePRYiCIyD29Q7pbbBZJUlubhtSKkhiNk4edElPM2SnmHXNa9jRuzcYaX6RF+BHQ9S9xAnpTgM6
rY0gc3C9DwgRuLFqfvFlDrKQwoosY0i3Vjks+H05VXeFGZGTttAYMtNR4KfsLH3EiGFfKVLcY9gH
tpOHjWPFHqnEwN0XinjKISLhZEITKnA00dFKZIkaqRyLuS6a68oZqAylB60/sZQa/C520JTI3Ezp
Q8tfijdq+AjpYWRus/0ykdW5ac2kgj5sZvLcuYvPHSr0/IEHZn7LI8sEcezFpnzhcnX1JYPe0jzr
0lgqelMDXHLLSMnhgQWjG76mFoArZscrmWMq45EujGyKnCMygIsbxR/zV8KnObXybjcZFCgtEHZt
VWMKmu0aX2QcV9QYLRaDkAMT/5EU9iRGsAuY/Q9xbFlLiBcGDNPkxZM8Am12945TZLSAe4COw6zX
8A1SmJw201IPdEGXZEPNiZLZ9K6I+GRBmOXy4ClY7lukbjysTTHmWPEcSvfwlAn/BYNhel1QB42p
rU5xgxaJz7grdZeoCpu5Mb8XkS1PIyZVTBi5bV5CK2+/JlluWQciBM1ycEjJfjJTgq3ktvM8Xjdx
FhAlNEg0X8exOTv7MbOGyyJnf/CCQ6KBi9QQzqLeOHawvCyakBrNa6mCwcGXhpdWOk3+ULqx8dYp
12filg4TfjImsxyRKkRXSvIyHbaVnT77JqzPXST9dSGL8rp6oJcUEz9LYVScZxT/hOmwCSnGywqt
LoJxrB5pLG6dS7lYNSK8Ngb6NYDgp9uaAuYaS3RdYxAm4DEdyLsFhGJsx58OgCCYlAW5xb6H8Vnx
pRwKCcRubgdOHgQaDhRvGR8sy4wVvCg2asyG0vqOJ8LHPw50BSgpYuWCscUaXth8Ny22B9sqdyzD
pj6npYW1rJ1WQCSWu846LZCkq4s68VpnY0jJcoMaQWXWYcS0TqEtUwPU2F5iIWSIWDLCsisL9wxM
9Y9YmGV9v1ho9DCkc++udQPQKSV4Q7BcXeOuyWOmEIVNhSa44yR+8OuilwflNPjC6LzLPg2nBt8X
dTFkEY+2gnMaBa1/JVIo38ZeEj02KZIbCl2fp3ZJu72TTgNOnpphotK1gxwJpfBdiQU4UF/0PtMD
Vj+MG0XkToh2tXccgJhaNIp1EsurS284sk8WnMpF5MSCykpeVuw3Ah5d+N/DrEq6+cbz6lqc56hx
0i/aKNrqsrGVUVxXeCvzQ1wERhsyGMMVjNEw7kp5UxjTuIR2zTpJFXNqKuKkGpcRdU2thmlO6jaB
SqmV3Xo0m00jJuttEGeYLZwGneaFJ4UeGHlCtMFW3dYLrn2B2nnRjmnSv9A15eRbmySMPqSwcH3q
ZE11Uq5N7k+NjZ7fZ6/zyhvTjQsmFrXRA5n0mmpEUOxLoS4ms077G7jWIgpHLtsvbc1zb9tgNiAc
Rp8EThdq4h7admHgqLGxkt1CUjBuS5l2t94Q4+fBU2KlFxUwliv6YmkaYKtQGEgoKo0fgJzHgL0X
1cCCcEmvgPsho7UMdZFd5D12z/dIjogUXjEl3Utbd8yBpwCyNpKf3UFoLFTy2pPs/5LaRgHko5m6
DgpJ2eO9aVwKL6yEW/5LhYrufK1zOtb3PiNutoape6/Nic95IugMxyM3Y+KvxFlvyNH4ctstNbqo
rgM8VDPJQtR/qglfEogW1EqYHWtKFEXEIJ0mpi85YU8Ee8vFeIhPWpDBqIYAmXz26uAdo+TwNOUD
4wWMU/4td7785uEtPeN+ZlReTO78nRjjchdQKomVLrLah6xJiE8u6dJcYzfz6nPMHLf4sIcqvkeR
XOjJgyBXX449MtpGDDyQMPEmxrdZJuz5ejh+7EL4zc3XEaQBLtxU6fahcxJxla2tSVttMK85m61k
xJW2WpE5koWLW9PKIzYUIlF3KUYBBYI+67b2kHTPAywSd6dXjhlMjZzgREMbFExeX7TkGmee7bth
9hCyMhUIPNopawFQjxaKiBNEgN89THRZCLjc8EMcMMMYsmPBviIhzNvbkph4ccxxkUIpRIkYNgJ6
INGN3Eqei5ySiLBgJPwIM6addiZlGZ+mjzuOeZWqvo9Mml6wgpOhcXjkobDqxIQk3MS8oRjG8ZOb
eu1bBTtdEqKVJsIi5elwN5fkG0c1ghIxpYrusKnV6LV3gVPp+kAond4Rt5lcDa0p6Pzvud069asQ
jexP7B0Dc961BA7ZqFJfCDRYdXbmnNwpCghjISg78xHNMane2BpV12UWgA5Qg5WQRrULK3gYktxN
zlaf+6beOjNNTSEm2yg6LP4Q2SxohXRIPhTsswOekcAXPxwJ5ncfU6PIR62BNjErW/LLpB/GrwYx
6H4PDrl/MtJmVNfUYE3fjFS2/R6IELVSyYz+G7aYxZ+8KJosvJzW5G+t2S78rcP+tdq5SBjJzjML
wNJq1v1NJkyqC92IfoC9445uwx9Xq03dsMnvcOyKPuiRj4swn7rgkrYqOglFMwm8tI632hjKSB1n
JwfNk9oqZ/lVynqB5uZ44dLa1lcQCsYrDxtb7whMFCP2dI4h0MTT4asHxyempz5YnWldGuCIwuzF
zCmeeJpYNvztUBdeq/eeO3c4LKoMS2DjW9P3uDGUoGUky5w9WEd5V2qm4oe5yNY6DJICRCKjgqdy
DlzJ3M3gH+KwJvPxLrhOqByoucsPKeFHa0OGfuIBFS+QXSVPM2qoq+ASsR4aT9k61rixqqVnX1mn
sg67uvPuvBSR/TgHQBXXqJf+EpQ4aPc6mPG+RBYQoK2luJqqMR2WXYy16ENXJWkrKgbgYFQTHahH
qduFUbVLlvWC+Kb9itpn2ceI+/g60Yn3SS0qv4HZ1DMYmCwwb3unFnJHQoXrY7Fr97L363zaL0mc
Jae5HOZPmnVYahjATbxs3ATpwbIn+QVvHfgtHBf9uBPO0IEwNvMOcqmXK/MCWFvPAX40R4guOim8
k9L+xGef251cy607iy5PVoZhB+GTAPmkl6Hc2iOGboqKiBRNGBfweqbCwmvhYP5CAqFqxfRMJruy
GUdCopyJieOZefIFFSTxd8bkcH4tqpiLqWlTQJfke+I3i7gCg48FJ8gBDOnwCvZJUEgDheJbOWWU
6HKVAsGZ54zITdNJLKViWRLrMGuB+Ee3X9+BkZVN8V05hLreReFPxcl1WuEcEwK5xjHJXBlR4c7G
el8S+LBvWJpAvzn8D25IPBWezA/R6N9Su/97UvZN/VE+6PbjQ1+91f8/6NkrJfH/rmc/lan++P63
/9G+ffvbTqXtm/7ofpHD17/+U9d23D/W8Jjne3KVjxE2/5eubf5BflVSlCg4d6PEoMP8Q9eW7h9g
BEFyOh5nHSRRftw/dG0p/3AtelZWt6P3gzn47wjb/JxfxEjP8Sxp0t4BXVIgsv8mNJuRABUsUhmO
uPq2fR4hcbtV+Rckzt8Fp/VVVuF83eFZvmmuyMw/yee+NRJmaHuJlZrwvVGN1lej7yts6SK9ND2O
283AVGoBmvNcjFn1Fy+/6ll/Vlx5ecrr+BcHfB+x97eXL8CyVPSf2OFoCbFjicUZa3IQtFqwkH+6
DG5//tA/C/f/JKj/fC0bLKPkC0dH/fVXtQpakuSquPxP9s6kR25cS9v/pdetC4maF72JUEw52OnM
9LgR7HJZ80QNlPTrv0e+F+hMZSAC5d5+m0IBrjJDFEkdnvOe56XWukcD/uynGsGa5JIf0sKaUo1C
qAdQkMBv04nk6+Xxz7xPJprGJt4m/7IGumL9peEjhu2UisHwFdgz7+tl4MujrJOzy0PaHq/TACuK
OHH1kJkwyQHQ/BjoWpzcTWNeftMYlwaowrrDX7j/6/J4vxfI6g2ycbAMWRLmruWtlqmPDM7oFZ2O
fsd11rC74qShYYoQA4hK8jnVQpAmGTKNXgjnl5qLbwkZOlyIjPrjld9ivl1NS3WCCpVjk71fr6Y2
mVzXiCOLsGigHQmU1DQm78MC++5woFlmnunaDdt7m9988qhG9knlfItSFQWa3jfbyz/nzNp+9WuW
tP7LrVW0OsIeOnhtTRQB9/nv+ODpN3rV0nV6eagzawuYr7EAgy1fsI9fD9VZMKGjUS7bqPVPI3kG
WIPiSnb67PMwK5ZhcDZSJ3k9SO5OBtQvwZtmy96YOq5to5vGaIHD+soqvjbUalFZIeGAk1pmoNM9
to3c2N+4fX2P4Dfb/cHMkXC34FGBJF5Xtkw9QofJ0RQA2JS7ytWbW2X23j9eCh4FMkqnLshjw3aW
532xFEh/dVbtorektq2fygJ25JDlxSns+/YPhsKDhwqlibKCgt3roQimprC06CUrKK1/QmVE0sUr
xKeoDeU/MyHlqwiFixXHJwrLaHt91nQ9TUzS11ElKbc+xJXkmpJzobr8hpZl9fqA4dWYvoAGyTeC
j8TrB5ocf9RNOjsCPuPG3w72mHft7Phb8k76AUWV8SMVQ3i8POjbBfh60OWkefHCekwFuRQpMKeh
4X3ytGaAGa3TXQPW0Lmy2N9u3uVVGaRy+TwIscQnL8ei92u0bOnAZlE483SwG24aqwuv1K3ffhhg
X9u/V5/PZ+H31/HFE8HizotwsNugNDTjaLakqKjQYzehCqbR0Owrrq5nXptNlZ+yMXVLMNOrI8lG
zYx7ntEHM+wYZMNzpbahO5JRAxaEEwONOYi+/2mhmlXocP4ziS7MdCFWB4eLg6npU2AJKIXb9N/K
4gYxexcgA5VXHvDMhOIC6LMw6ccEy7jU719M6AKXH6Nx4AH1fnhf2bJ/0mf0NlU9Nnsr9mEDXF6T
Zz61fGVtQk7iF8Exsno4tEP4zTQJnj8YKIJXIIvIR65ZEieKPrQwaZDxOZW0v9cuxjZb2fXdB99Q
zQfuQt5w5aBZRlvtSwLgJWbjJuZY7koTQJI+Iwvf0YCYmyEM7y4HS2lwl0EPWkbNY4vTJkkvOi1A
PyH7sa5Mx5kFxrnMmY1XGROyZsgPZSsMFTM+TLlwb5ZaHeQKy6a8Nb73qR+fml51V575zbGAyoUQ
Qiznni4ce/XMylPGTJMBptZGme7aIYH/XHkgdKry73/6shnK8yzEeDwbB/lqqBpSvYeCtQ9UiWAL
XZYID54e+ifpdKYeqEZZB5Db6W6e0MZuRRi7J09ZPVQ01STB5V9z5rlNndfso0fh6dcKBIWoqyMF
hwKsIGXvam7zaOc489Lvll75qLzZVkBQDG4+3KCWZb52Lp9LbwqpvHYkT8AOyyR14cpF48cwDsd9
NPXel8uP9ub0ZTy4MsLyHJ+I2V1tY0cbUK6HnBiSDr+/snE29n4ntdPlUX7P0KvdwjAooTxwUsg9
f0uoXp4W1L/CBDwGj1Vn4S2JX6oAFco4WnYTYdxMloQZMGKamdL5sZ8oN+3cbEzoVPa6hwJUJoD0
PrLuqPwku8u/7dwMUL7GCGARPaCmen2QOTi4aRQo2Mi6qd8MpkmCB1OCK9Hjsl5XE8DBvIRADIEH
97LEXhyXSR9qUW7PbTDBO0HtPpBnJKkV0b7RUJ2hjS69bzlSA4EI/2gnvq9dWcRv5D1o+RGJuYsi
bTm2/VUkETVGZlQod4II3ejOcJ0waEJ6dBUq4FvaIshfY/kC+Qebly+sUf+hVX1B+qvN6KKUxrEm
NXnls3x2WmzsB30UwSS5V9s8EpWgr7lnZ4VVQvMj+baCeEqHHM7HLDvqiR5u6dbN4TPo81GNdmVd
OdTeHKRMC9A7n3vp4t64jj9kDgRsdJelmYLar5kNgGJTduo93f81a97IGp2NK9v8t5bm9XpA/afb
pBwQNS1X8tfrwen1UYuqXAWha2K89q6sunvKHsAUrI2DASFWkyfTwVadnF+KtrTMTqb7c2j9oFU4
7yCKKKL5ii3G25lAz0fgx1HnudyjVzsBh+4x1uloDWxp9neZasW7tjaah9kihNDSWb53qcT8uLz9
3h54LEl0TcQSBuqjdcgyNaXqPYcSPk3d6e30K2t31ljTO9/J4p9+MpEMoaJCJGk6sPns1ZwXyipx
Ectm/MET+QHYxOLeXJZwfaQNbi3x7mbgczeXn+9t2PJ7VPJl5Dz4gJjLBLzY+fSRAar1mNXEYxpj
CrA30dy2xy5XY0mbKC5jZhfSzQZ4f5Mjf/qWQw1614l6vnIKv/2M8QMsQic+MYvAbxVARbVjp12W
IEKQQGRi7sy3oVu1X5XMxZWh3h6qJrGh4wheKnO9zqvVab1EZvOEJbUd/qQMk3wqe/Pr5al9O4il
6+R52IhIA3EdeT2zdTh5KUloXClmw/gbTL/5F6bR1wSZbxcoo3AVwImIJByh3utRcDaEfhOnS9+x
JK3dWjXCJ6ql9N3l5jZOJto5/vlzcUNZSkF8MDx3PaI3AxFBwBKEnqHTHNFo90JBwfyTUX7fudAy
Elmvngveem/WFJNtLRsDeppgXaZFtv+DUQiSfQREwhDGas3N2IyoMWmnAL3QSINy6tz2aTReWW5n
3hGKWVfnIFkyM+5qj1HlHkixeUSLYhSnqmqcUwFN69GyYvrHdMO8MndvdxKCTLLTpBnRKgprFTWN
WY/XDX3zAeY1UPRTTfM30spLBIPjeO0bee7h0Ce6y1si5vZWy7zNO3LQLd3CGpAjeDj6IdWjX3gP
PLB6yitn5Jk9xeWK68RyWi0fqNerwqD1xGkQQAaNbHwuTpSTcfPpj5dXxZn5W/aSoTvCovKgr+av
6gfylBrm4jhx/12EiUXEY36FYFsd/mQg6hFcUsnSrhe5hsmmadQmthh9Uz5ChYjoUo/mu3DurxxG
5x4J5oXpLB9zhLSrC7/mFbQehTpdhr5RP5ho9Xaaq9VPYw2h9PJDiWV6XgcPS4L7f8cSr1/SbMUi
8lzu3k3tRneDrCEbmC5sVbRzRvgBSYGDyW0Zh04w+KBJiKXqsTvgO0b0Z04tvXhYlgDs6ewK3t6k
fnOajMGDDFDKsXxWWln/Le1BYA+YwYQP8AUA5n35Md5WJBzLFA4RF+uNCo++njIZp/GAyiygF07f
xbHZ3vdj130BoCxB2hT+jro68M7Cgs0g2iQ8TvQx/sFSXCbTMj2PFJq7Cnpw5vHUJOSAEBXLlUgQ
7NJX3h/IIdlXhjqzkZdgj3CHTkviq9Wqn/C9tB1O8qDJm+x+cV8A5Yag7E6CpEOYajbOlXPq7IjU
FWzurToLZrVQ7BKi+ZAtCidyJ6fEdPqj9CNMlaI+NO7NrI4fLr/TM8eHRcP70rrAcU/XxOuVacyt
xwufVBD7VRV4dOXT9OukV1bOmcey+GLxyn5///3lz1+EVB3itomWKlQv6UIIU3kP/jOVaJgTiU6b
drjLT3VupXLg49dGjtVlNlcrtUgFFeyqG4NoIQNHU4PxcyTK/ZCm1TPyVO17gcsAgCUKipCxff8H
EOvGvrLvf/vSrfY94RuJer4E5J7sZfZfPDct08jKkZ7T19CH9sa0aO8ZrTx+b5becItkSWwrp3I2
HcZlW3ogLZABQt4vWKwgMtzm5IF0uY/gXJLYXYzZPa+/coc4cwwu9SedW4TuGfbvo+vFT5y4r+hZ
pamg9qYE5g9ED5DUyngoS6X+uvxazi02Fje718dzUvdWq9tXEQQBkKOBHkt6c6q6wT/BjvZ/MAr7
FsdET3eoLr6edIXWbBZ1OZI5rnGWalOkm/4QX1liy9/y5tVaDoxf8sXU1ldnQzIbgOlMXwXtNJUP
ud6Y7pYaPdfx1FXjwZFD8diMY6jgSw7+leTEEkG8GZwonfgCn197fUUZE9sa84qJJEsxn1CmF3d5
JAHXzcinVC4gSRm19ePyvJ5dKS6VUwRHyMsXjcHLxdwgYRkqvxqDoss+yx61IFowNNT+XOwuj3R2
nbwYaXVcgMfQUtgdvMEBwG05pfl9POfqSirj/PNY3GRtB3/P9desEFZJslfyPDY8RRB6Oi3xCHc2
LhrCL3/wRB69VjrrkZLnarWkWdg3muI8ylRm7KdKX6Dgen3lic7N25L3xD5qSbevA8/GHTnr7XYM
LKX6nTHRuJHVSB4vP8u5w/zlKKv9lRl62xhmzbxxBXvq6QEIxtB0NjV8+FMdGUV/7RhdTuv1cjeX
PCsLjy6EdelCGdakp1GnWAq9whzYox9GK1t1s5gmfFbSN25G05NfRjC/H+EyaXchzmC3VjGB/bn8
8GeyA0tOzmIPLD1ldFW+3gWDQxiOglThrGjQGaKNCWYt8efRcOUB6vOvAWR22SfRTdK184ZO52g/
AVe4/CvOvmgyPj6xiYeqZXXDSPswBjiJYk36TX20BwPfsaYtrlzSjOU8Xs87xSnDWYItUturVevW
FjSuiilv8f66nYso+5ARe77jW9l6gQid7gYaortLp6z8oXldsQ0N1/siyMt9nwbyOlcWwrkd+/L3
rL7qgFRpCxoVQr0QuEovmQCKEvWugrhyZahzM2zhvGqTZxcoFVYzjGqcO4PDazYmEyJ4aNFhUGfR
lYPu3EeEj8KSWOS2iIzw9WKSvfIGW8UqSIm5wX/RnWoBM6CA9MHSM2Bug5/Xd/rUghQ3MZ/M/mAd
UawRpHIJAPmcvB6fwmvkzpGtgir2i5uGjg3cXwv5eHm1nnttHLG0X3LZQm7mvx5l8dQp7TAaAx+I
14nUDRjxCM+0h2kei+HKlJ4dDBkc133T1t9UVGmVi1pF5SLAp5OWI6/CrDh2xSn2oIFdfq6z+wM3
YhIlAJR0a11mEk2c9fDQx0CaU/wduTINrS5tdM/T4JOhV8L+ocisYSSS+biWRgOindPcGdpnJSDK
b1o85pMr34BzoQELZNE4uKTp1/3lUMSAug26IrOim8ci0ieMQDv3Yfa84uhUSMItq7CfL8/EuU/C
EuRibm9xdVnXNqOoTwTcCQ7FCpYlhL8HJN/ptnfsr6CgPl0e7NzWdJluCiOE+Ja+OoFF1WMaNLH3
KWGLG9gzsGRS+1rf/LlHYgI5/Whg5tK72ppTGSudZBLfnCruPmN3lD2HtIjhdhU3NInow588Fe3q
S+c8Fnnmsq5fxOED9Cu3oPkrMEdnB4i3eJi7QT5dnrqzX6/F65nyIYoDvNVej5JYCMBHnRJJ5GXR
k290Dl5QMR0/RoEbqRfTZ+vN7U2pye5bqFn+Lg1NWOe6Mq4s07PTi66DrnmfyvE6SUvJEgciVFMw
4jSYuYmMb5paM+Jd4WRGvCn0Ivt4+dnPLhtKagAckDPCk3v96A0da4OLOCdQS7uRbWZWoA1Jur88
yrnjhydamvHJ/ZETfj0KtpeChlsDa5ywMN6Z7ejfUJzqTnqXjVeOn3MfD1ASFocd+TK0t6+HyqXl
aLaRTYEXmepd5gvrY+h25XGUkbYrWAWnSEvUl1KE5h9MJflnoBKIF32YGK9HrnW3pWasEQGaY/Ip
qeB3F0VpXbmZnnthJHhIzi0YD27ir0fBv9lJhtzkdG3jKih8VZgbCEd0GF5+ZefHQRhNSwqvzV/+
/MXOq4loSgcQTzD7o7HzlT8dnKlugv/bKKv9TaepkwOj5u7rdMbO04t8B/lf/sHFkGIxFwCUU7ya
1ZtpYEoZEgBUYFuhuu+TMI93CrzRRuq+dAI50e4U6rm6oi06m28B/AEMgJAJycVqLdYlTBzd4E6g
ektXG5tm2Iewm9qPfAIcbMlG6H9Ibw90Hg3vlR9zY56bb5dn+Ozh5hNVksoieUZO6/WLtGajrYyR
vZerUGBmDJad/rD6O56/yWGasfzUaTb9Wgq/haS7eLFjN2A/gLeb/yB6fPlLVsdsWjpOncUzFzGn
7m+NEtOR1JfX8AtnFq7tsWSX3A3VlHX0ZtedFSU2rdvRPIATHyITjsWY18aVt3tmHK4ZXHiIqbjy
rAvuNRhd2LYd7sxxC+8Z57iDpKB2Zc6WKHB12aC4LihDEkNQiFxtw1TETRnFuREAwREfaOSL974w
xm22uBn2IWC2OcW2Uw/jaUtzETiuy8vnTOD0avzVBi31sqGXKTYCy6NtVRuc6a+iyEqQAb065phv
4xCEzuVwedQz3wvkSSR66SpYpFqrUWUs4yymQTvw8Wx7oEFM27mlnJ5cjLD/YCTykET5FN1YMK93
B2iUOcq9GSlW69GWZPXNbs4a7Uk3u2tfpjMLBoWSxweQTy3YpNVQiUprFSZgAyZkfZvRhbciqjgM
Lj/QcpatFwyXbYQtzkJaWQsRPAk5T8KzCKLGRUHmO2382Z9sezoMNs3hd1FZ4hJ4ecwzuihCtBeD
ru4yTtaChsNuMghlI3/pRd+/HyzRAd30w2FbYVB4MHtV7HCabOnPwDPo4IeO9QnnqFsv7LD/9aAd
W/T4Xv5hZ6fcB22FiHQ5/1a/S5XDnEKlMILRZNw8y6OdTFV5ZcqF/3a9cqVA9sN9EVUCV9bXq0h3
e+VrsDbRvcyuOrrT3HyZ6Su1jPmrOZXbLPdkdrAHb2lrHZv4uXLrKgtaI/aRXPdh+Q6HB2PYdlVo
akccoDr7uU+kFtFM7pX3Yz9Hipv9YC2GWZGn3zSFH3cQeUfPOUUmvOd9IqUbBU4UJfW+yho8yUeg
kJsCQJ4NEWOyb5FojNNxnvuJ5EvXiuiuwJMAnafPZx4nygkyYrH0gR4K2kDjwGV3w7WQtHAGekra
IzBE1CIoanH4GKXXLs5eOV5JRkmr6M6fwuhusuv5o6rmlAxoOTP+6GHxC4zCohnYUzLsbjI1wT9O
6GeBvhxnWsjfUoEHFMolt4m/gIK22mOlGjR+Vn2lo7wXR9rtknLfGqRAt3Gd4p+BvWfobywNv9b9
GNlDunX9OOJp4okW7kGlEA9i1PM3om48FYB8NNOdxDS8v+3NZvC31Lawb6HxEwJ672C4Br8P7rQk
0QCdxPMTtfCvx2wraLJsPi2NP8YhTfGLUoC6RJDBMP8gbDVJ5OTjbG64Y2rNPu4TNW34b91xkyQi
+SzIEtGTZQ7NPS4n9RfbhoxIizNITQwjcFrAPxc3DBWbTyU5p4zuggnPXm0gNtv4bT8fa2vxwUtx
EZg26A88UuqRmQ63wDFoSE+Gtn1sbRxaA8MDbgA0gkr+If+NVi6wm7lLHVcyVeEsxgO0R/2ziIqU
Nn87M98l0RSnGz/mO3MiY5eaW7cTrdg6+DA2dw2dXWJf0FRRQN7tm1sfVi+Ob3E+x+Qt6GzbGuHg
NsfB0+v+vcBk9VNYD8MXOWV9tnUBV/S3Ht4cPyaW8HfHKxWkk7K+9Yq5oO6vK7HhVqU7+2xI1bNu
AVPAQ1OqG7fy6K9B4UQXtBFV2DwgQi5o3Zxwnn+nd62vHSFtROPX3vM6e5NOwpw3qusGrIO7vEiD
fNDNX2Np4VWj6WZ6GDSp/aoScmUbGpuA9GOazRLWy3x65MjMfQyU5+KzXUDP3uBr0kI3r8f4W5rW
3slMkuLvqsV0UQEKwDotci28jZoURzpUYQLycRzrAQA9uuUrr0AnXfgdFqUqgkd0wqOshVtqTwlc
Dh0jWTZIWD2MwLDwK+wpvcHcT+RP242Bc2d5ifV66NbDty6JFf5hHfT1nZtG9udYy9VwMISDixX1
OxMD6tEHdRWO8T5Gw6TRkA+JdhNbE7t0KAvMrq3Mr/WdKzEQYDHP/vssyjUo/SE/hI5rfG9zXlqO
Idhk/JRcq96Vvjn8iKSuaVuh7CTZ2F5mfU7opYg2nlvDHc0AHUO6RfwD0JVWJu/kaxlcpsT3COtK
X3PMbdtCeBNsboxYo8VQaAhp9AD3OuLFC0GyPPlWYlmbpC5NEPiyx1ddOoLmZZA+UGME0PD2Q68J
KvdjnPRW0OhZWQOgYLvfO0JTNt7ri4ugp8VYqGj+ICN6e01Mg7gmlV+E0lsY+UNR0ePtS3YnVoFe
geh+CLMjO72XIJuSHhvFUtLDk5Rhh6zON8sP4+jZT1qsGrFv8lnie6rodMaPL0tUQNs7hutgeVzY
oYv+e0OPhIZ5ZJWpwwhqJoJ7EzrzTTFgrEl/f6N8FNe93bqI40Ajwwb7gUixHLUPOgYszozFMP7J
+UfwwR4Eh3wM4WVt/xub9Bigo2MFOBuU70ha+k9wCNJnW0iNPGjjt6AcnPwmbfCOjgy8ioWrNVvZ
uOLjFBspf+y3ksb+sl58JyqtvBKpvZHjeohsKPTRq0EuE+XS6j4aIS0dytG3gtSJnpguvECMcMJS
Q88DPA0ID0tsfs0w+8lnKsMeSQOkhBwae3kOm7pvP/7+5P//lun/EpZ4Ef0sMNL/oEMXhun//Nd/
WqYB8UQ/q+JVs/TyP/67Wdr4F8kcLi2oiJCwI2skkvk3BFTz/kXfnNCXazL5J5hE3Fb/0y3t6P9C
7A3EEX3ib9wnoet/uqUtnz9aWH4WCSti2n9EAV2Fa0vShiQ+gkuKKg4ChdVaKgxOEKtzjE2+wN70
oyOj44spefh3HPyyffjsCMiDkXXYVKzWWY22zRrZZ4zQyI2caZ6K0v/jCKuri1/3yoSlRcqw2SY8
A8yyPxkBsZG75PEFnSWvg00uLK2TEmBsehe6nXVskIxcnqWVMgtJIJ0EHgGtgc6Y7b0uzEbwXhoz
DWFudZU13sd9rT/NLVXFJLI04xa+S13yZMi3RUZ8Wlo4xonaze8NO7KbwMMQx9k3Y198HhsyTNuW
hPv8RRqDXhwbtFnGIbQTfbzT6RcoAiPPanHlSvL6GsQTsHqoTxGKL4oHWpxeT1JTZWPjNK6BQ4dx
p3c/QXDdWNDscF2/MtLr2P/fI0GfsU1y7+yCdUuEZhltrOe4CIqpfg49md4O7vyhjIv5yjXj/EAm
aVTSiKjzVitrzvGOASrHraJ3ApgJW1NVnxJffbn88t/OHK1Ky1UGLQMNwutNODp55U3GtACM8sAc
6OXPS+/rWDpHTWVXxlqW6v9eVpe5W3AFFNn4xyJ+Xm34xM06uImluem98URhqsHibaznrWhvY3d/
+blWibDfg/FQOtdUpPqoZZcHf5HRzJyytbwxtjZjYW5z5xNWGtRvfa2CDfPdHR5ldOMVdyYGiVcG
hivx9jk9HhCZmqA/6U1Lu7JqGdWlNIk27P4Zk2+ojyWMHoriwu1xTvJHc1tNuftT5Fp+Q6FjfjTV
gBlaOzZWYEkMoY+5NSXv04pUFL5+dUn3TRXG8caxe+0L1PCcC36twwsXYGNTo68/Tj5Sqo2NOcNz
OCXG13BuuRaCL8RUwisaeuvtJkwCA6M8rJeKPip3aOvUxGWpBjGUktq8S+u5O+E6w3/dOGr4kdeq
dPZuJNRHp/ZGl1DDcHa53XqPdl+o9jHqXKvcRo01jzeFHurmbVQr/QelVv8+Ejl3Gs0MgWEprOxu
9JqcOe7TfvJo9tHfWLNQwW5wfnI30egDj4hQG0JmdoTx1OTTBJlSlZ53AGAjnBt/jJqnZoZDeRpr
W+6nWmt/JlPUPdglDrGYSJbHwo3yndUVBnZc6UTGvK0HIQ9D75j3pqVaTIcLouNtTF+3zj21Au0A
oN7V9yPdyj9SgrJkM/cznKoODen4vp6bNqhD0RT3hZyG76HXV7dN1Ji4Us/aQz3l1QMYrSoAFe/c
eXMYb8maYQEUFX2aBlRnq/fCr4ZiPwyd3j9FY77YKTcgaWjYaavxHqeDSN1yARmoARlhOzrbtO2y
/tAKXBQ3Rea6U2CmlXqqSxc7+jbxIDrOPkFglR0BeoaAYqX5YaAl/gn5bGMejCgEXIm9Ju6H2DLz
Qf+kOUZ4p6GUoAUn7KO7OslKdcMrFfsWyUwweiG+SVU0FRtdRjiKW3WKopa9s9OazBn3peAQuetx
LKR/VcSufQcqMgdT5WifajGDbvDpi99hNN1brG1Hxg/ZpLvbBkMTb++kDuTZLqnkfd8BO2qxt882
HWZJJ1GHcfXYd5Ne78cQ/6bbgql878dec1KhzyekLCc1PWesIPOg+OucaBMDzeu5jDV0jT13VpLv
ehHNt7IrHUigtZqOdluxojcJHkp0IFY+kNs8Ufu20938plFDnB5s/J5yAZoUafl7lUVt+heXSMfY
hWPYaQCr/Fw9UWNOv7dgu6tbcwzdU17OJTchv8qd7VT49rOTlTK567AUqzZ+MhV20Dgy/dbMXVp3
gdW3fhgMfNsPljvh/9CB7DKLjSFd7VRyFcbOojLk5xIbGmufCMQWmMF0+9Ka/KcYWNbeniysVCgf
dt9FbsV7CzzTEYcx+TBSm/oaW1b9i6Za65jqXN6TVAPYxOXqu9foakcxvp02eEh7Q2Bg+yKDJCGV
u6Gzbzi2k6d9bMMUvXRJQ7lLzqGPf1Z48Dy6YaLuyDr4BkkbIY6WyL2DNE0FYrXO5+9+jBEA8Cy9
3LtqsG9a+n5wSeIU3g9t2H1xzNj7zgY2sKgcexNeZdc9DH3KL9IWv21s8oqbxOEa9d2FfmscyjbR
dn2k+VmAZTee17UYqeA5lh6rbcyhNxyyOceqaQbpV9bx90IW5R0NvfNfaeKE3gEfBb/aEdQ209Yq
Yp2bmSbSeCtheH2cEizQNgUk0INdhGS2FyYH7pa5XvxSXeMFWW0q/xHvT+kcdL/Oscrpy1G8j92k
Nbjx1gn4Qlt2851tJRDXGi2a9G1h0/d/1BI5A3ANy/ED1WLV3Esuu/2nordVWHKHzS0Ss11CQk0v
KfFueo7sPXhdHeH7KMZnfncZYNrpwnXFVc78gpOZv+0LLsvYTqvY2XdDOmm3Zgqg8xhrRGcbiefw
AWtKhcmjQgHuumn106lwsN24qZA3RSM1te1xkgOg6CfwtvRWe4xxs4r2ul8mH+ewsD/ipWTvJiwp
bnwAPlFQ9VEUICWY8EYBSXNntImOw+s89s+N1DOxQD6hM2tpfOhN0/1BUQ20We+zRPZONtcmcNzY
Mz/m9LuS+Izq21xG0j1WWHUbpyY0FP2y1TRzhU/mqVZPpUzT+SbXk6Tau90srAe3s9riSxc2in78
RPTJB4rZxY4cs35D+0plfMN4yigDLFUa60ERUN41Rj58IMMzW0ejUSI8CoWZfTSI6J1hlc5jWfcC
ExSqm2Lrkb/CWj1BXFzuGvrcyVJJXuw71+on+tqUMnH4TuYwf4/vmT7XG7yPyjvpqPHWlUN0BCfs
R/fTYJh0OYaDPE1Cq56KevBrNlGH/XVk94gBPb3yH/JICSzMBbC8G9JZ5GP4LE7pxuiivqCcI1sc
Lhc3JR0ndZ+fqgHWzjbg6MNHmNKSRBupR+fIt0EebaCjxTsJ7vyQ6KSGikjEBZRSRCD7EOj5cVZG
8Tkiv4CDLtnhfWQtOVTNwwWe03Y4NbljsDccG+vEDKvtQ0RH3UM3JwPuwhieGFtrmCJjj+geN8tq
8s1Hq5tLpnNUh7plz0VdInGsmsLkycxanYtBaO6cFEra3HvFtCEHlR/wIcGqykhHgpKNhCiITZXN
CeYCJD7EM/0eWMy75knqg2HcZb6jOvzrq7B8tCrLrXdZP+hPRWyTu2j9xWWs1aXvvrPNKXrUuKqU
e1XP1sc5jh85pkm3OAXU6CM439L5rOdTIe7Br5IfbsvmHXIKy7vDJQ6oZCVz2d921liGu1ojg7jt
SpNfPety4mOKzHhT1ClcgGHQD0aL8KyaCbBwh8yLbxrYZjYbOGULczAFTrk0IfRi4jBaO7PB5uOH
hjEVeNVZh1xk1vrRwg4muytCldrHxDNJ/RkyJfm9aSJfq0lfNROW74bdKnCi30vqaqR7LZV+UjjW
OgH4XDEee6csukc5ej5O5F2Di5zumTGKFHzlNhL78C8zwhRS7hjXHgYqwhknrMyMI6TZxD5Fc5+V
N20GxdJrVBfv6J/Jokdil34I2pLKwdbD3DUotDLaU0mfiaDq6RnPxnZ40rExNpIkvfGiBgVyO0UB
/O5jo9vxu9ias8UuJt5HMLCRPDrRHok+6GWcgOEkzuN4HOlN3NGoLOegihzvLjNyvf3VaLCTxdA2
AdYAn3H2NLjZFGAAU13X9gslsoNY3BbDhwFWbbYLB5H5x952u3exX+pfi2asM46Rvt5p80ARD/Lp
sXIH0e9JXGBUpuh2zL+gOXMhtFcFOvC2mow7+O6SGDixBrSEXSXuYSHDah17P/+R8pElQND86FRm
eBTS5a+c23FQzkMakroeJxLU31U2RNEnXycnKVpgoXzQHPdrGNEGG5v1vMsrpQgqNP0rwDLP25J0
aT+MpigBEBetcysKwyMFgbH1Liw7KhZa2IqPYqANcEMXNW2ZE+XyE9coTx7qTvnFiR6i8EchMiLD
QpTaV25W/by1EjxCn4Bvey6MFmhsm1D26Y+uKNUIUxVQ8z25+bD5YcjKSPa9W9CHp+eJLJ7sLOZU
6RpqEL30Y8KvsXCDCvxoEaAAB1dn4oa8aYcROqNozed+KrhAFLU+3UyTFp6oeVcFPrah5t3x5Ri2
eQyaeONaTfMLdiVBdQmHfUyz05Rltz0WceVUmtau9J0YjgA86VM2Ndl+ob4cAVyG7/FByp9rrOeI
7ltSRpvEH9gT+ojz2fvZ7tqBXeZP6IjTfgbdOEch95Bsdj8o/FaQw9C+885r0nLH9cN+1+sTlyur
6H/BF80/sgu9g1tn3i3aC7HXvFb7ZURsti1H9HRSuJiqmwiyjjqBSjW4icDhHTZ8DaK/HKvuD808
19rH3sRKEMsxj0R8lRqlsQSv+t6YE9QsE32ow6eaygCXND/FHhOwyk7aWpuC6G9lIG27fqYqUQOI
oMJnbDuUWIdQjuF8SgCcRadci61ky6mjHwpVQi5SOUWtk+bganmSi0HxnZc7FcaMrOIviXRLXKvy
sVa7bu6r8i7rZ3WLbbg5nTgv4xN3LrhEeWviMW2kCuLzqFIqk3OBxyC5aHET4U8AvbwtGLWkrcbJ
B/e4CMy3CPOd9linEe6S3mi55M4ckT7QgdD8aNx2uIfOaB9CFy/3sMJYaiOa/0fZeSzHjaTt+oYO
IuDNFihLFk3RStogKEoCEt4l3NX/D3QWI1YxWNGbnl70MAtpP/OaNCwPcgFaqShTN75TjAPyhIW0
OyUIo2501gNQpvpQ6vhtXXUhrvRPXeHOCbIzhBoriVZ17hskzTRLwrx/GAE9HRUu9h/0H9VxHWNC
fR3FanfdW5n5NuZ61NBCztXiZh4G3CR0gcvMg2EJzoRIY2SFDalM10oP+Wldm+p4my64MBMblJHm
UD7CiKpti25E37zjOSfvpD6T/FpSut/NyERYAi32ziq8ajNPWpgiQBfP32FZNc4KUVYjIZGlhYqS
S/KadPhTBAYPchb0WFlmft3TO/C7XvJ3OOUellxNs4LmVFPG16cHE13GdFOrGrhDdYqKdpt4BPtd
axFNeLQopgyx3s7z+o1I+24zjUn2UGljtIZv4qwlMGN8JgrV3cLqiX4kFOKeIrPhPi/hVLw0Gtns
Ilt+Z1GsWqMy3ao+VYXwu95UDhU8rb52ddHcxjj+Zauximp0LOKhf/XsSvzJ0HggSB+9cYvL5XRr
9+jV+J3djFtQR820KmzR3U0l7vKwNrX2uTSt6SpuY7Gawc/MG46eFWEKagKtHOx3u9WVm7SvJbTI
SC2OhKjld9lrZkso1pLkzi0BEd20SHJdRNXk951FElopAPhglFlbux/bQyrS7MCeBh5TmuCaS1kf
sfXVngYzewyL4gERtY7wCr3+eBUmoIVW/WhN37hwtCs8qz1zE9rxsJ8I6BEBmovitaUNFW/5a7jT
xlALVzma6z5JrvHuqk66HvCc3Q+zow1BUbW0hJKG5CSElfDdrXNlh0EtRSxlbGUcGK3CK4KwEmbX
+G3QgtG6sqWvnbgvipJ6G50k85sdd2a5x7lbPNLkMp7Uuu63schVEfSRnR4V4Y7fsSzIH2wsmwIL
HZ3rTJmyA+30kk2nOdptibHfDjX79IEWu7NWa9cKCpzp7joEknd26vVYqpPW+xDvZL6yOxyEpbTy
Veforb1LRpZrxR6wYASmCBFveKSIDXhdaKeO/IBA1EX4XNuju501XVnZ+Nv8CdOJcBy9qutYtPMu
isdk34yexK7UM7rVMEtv18nBfkH1OjnGmkbvjdOGajjt1ApwgqXMK+yuDexsB3s79+1YYMvY50VQ
iyndlXpILaM066Cm7Wz7pdSGjTYovD8Oqkno+IayT1d5nEmc8NTJwcTFS0jg24TvLTJtPCrAd0mg
6+Zg4jy4cqtm8sFKiS0qPgPa7VMFh0Bf/k+tl+cv2ZTo6Tbl/ph8zcqijQF/ZzUwEW4AdrQ/FJrX
tEHfNdZvZAxL2sdV8YPGHg7PbvIQtprR31SztFZLWP3sTqnzmMsS8o9WOjJ9n12vep0axew3Ci4f
2T3TwekZK4TSfW0sF5MMN+Ofc67caeAPkmBYaodBjauyujX10kE/nPwAM21QjW+lMDVuY+qmq8Yg
z9gIoTTozSOFsVanVPVAUNUOmAnsJzZ13PMeQcN/78NFuM20700tieqgRaKaX6gM/UHiBfvoKBgV
9Ryp+7aw3N/2RM2KMHowgk6P529eEZrfwnYaHiiPkVritlJcu5mG233pttKl+ZmSUsdSR45opqGz
xqRDPIbenGwaQzhrT0NJY1PRccJ8KGMTrJuplQat5bi2AgwQnIPVO1jMuLhhHemnZqZf0YYiLmbn
+eRlY/8YzujSv+AZHDlJvgVmqe7bkg7XJk0LX7YHNavE2suVXx1okhkm26T+DqWNA4kCCDkokB3b
gJWar4fGwQi8Q/Mx3g1F0745Zm5uVaek3yxLMe2mTmPooTWgAStq3xx1pdLuRiyGV16qynUKM3Sl
5oLua6514a2JUQwczhq8WaBiLG/dVKJ9Kiv55rhNfzO7y3Xfw3GYJ3PmksVVu7mytvExZfvtprDD
1gJ7pllusdaQ32ZROM6V2qHJsDXLuryhZj+tPQ/FVn/Uo3gPa9rE28qq7RdbdYerAZjFWk+Hsd9F
mBb+AqpIvxUkY45RLFvD1wYI/i51q9UcamZHOSXtXzoi459ZabMOcKh0tjZo83I1o668GJPLYbwp
3BLPyKZJsBppqjEFkwTS6BDj1JFsKhuNI2quaqCrXRXifDAVz16ugR0E4JLdjXEPuKORiMtvUUYs
Iz/x6t65NYys3Lh9h7MFjo5p7ReVNfzU5SDENmsdudfjrPW26O53bwhW2Nu46tM3BdJAtXIGVLdC
EJDqhgRjGpBm9+44oMc0pqQQo5jsY/phhXuvkSaS7xhnFX5B+OxtHEKjmyrt9Aiv5MpbJVXUfENe
3gyatvUAa3h5+NqQFuE+LHEz90sW78WmUOvQU0pa48EoHWcV9om5t3N+/0YdlDxcNYlLBGX0OmIh
Ig4H1Amw/VF2xmA3N2E0ub8oev4u9fwYgiWw/BYH4LsJ7XgNQXakI9eRE2aPRmfKrWh08cfI0onW
fRsa2dpVchx1UEHIcoTMvfwwJWlicSjiaCmbWwUdDbuc3qLKReaejGh8QY9+0ZZ30+RaM4o+ppaw
SJZmuhepWzkrsg/cAXgPBkC2TH1pShyN8A/DmChR4ildN1pOJ7NTMaJ5Ah6M9o8jQNZuYkunzU/r
MLxxI8/B71VUabtNi8w4KKLTDd/Lo8nbxcgejLdYLwBeihoLcymAluJdo4DeBymGsYfELGprFZrR
5OwM9NkVfIJ1+w3Hcw05AWIoUt8ok9sK5+n0GGm1+1TZudoHkj1+kA4oWGqQkZrucQQAsdJYVF8i
P48rO7lHMEtxVtT1Je0Bpswnka2HtzxuBz2ojbp+6yngzb86krDsvicE3qPJT55dOLqCVVCl60fw
R3a6CtNCe1KWwHcXmYbW7rzSCIOuKwpgjUp+h/Fs+ygXwsqLQhj3exZIwI2Fhv2hZ+F1HbSjUWGc
bMfJIWPeN6PRYDGuayrmSVLcmD0mlNtMiZojnuRyh09WQl7VePNdF6rinqhuuC2Mto8DRxsrig7A
DncDzhK/IIDiQIVgc4qVj2dFrd8UCVGtWiIWdW1YBW4edhu+FODjVw1WSeLG4YctnhhU6h8k9AEQ
eWzil3wu+tyPsA4hSNCi/KWRUzqt01oCmcdjC9EuGVFZ9aUSJS+IWOI1FFDxL/wsC1ezbbaHqAu5
op20Ri4Uv2HyuvGtN8o0XKuKWz8qs9I8Z3ll0YPj7fpt5klyD17LXRXcFR3YdBezTNvuyJHxpM+v
S+qIj900m0OQlamhH4QlvT9ZRyrrq6HUZkqlbTtsDRWj3I3nRPh5xnOFCEjUedluLBB+wzrBiVHs
TU2FqenLbRql9ffcmqybUCrVXvW6AcivmvDOZiChwt9eVSnHXGnxZfN+CRQwPavRYClkWNmPRKIZ
sqRqifMdxN/frTZgM9KPCfZmRREmxnUa5/FrEsZVswZeRJamNuxnus/eM+XCuz7OnkLN4no17Bj7
bVBiFatYzuuuG+U+16rkOo+nbteWtnNjOu0kr6eCYslBDbE5xn3ArRIqiNTO9jIpCtoKLPWt2dVF
v8b9AOi+F6Y97skgzKJr1cEpZp0Xc4c/RUgRkBUX1NjIKLI7tcBtDHPKulxJDCFCfiTQa3+c6Gz5
yAFXO5Xu4gMOOgMz6rLzsGpKm8DldP+gJaglAR5GjfDZqeZaNBogPd4W/anNk+KudwpiwpTaJFNF
HrcZKZqm28TJeBcQFCNRG0QzJVcaDlrftFQX18qQ46LUlJ3UfGs0ah2HaO0Kp7xBIK5b1thJ0bP4
mWp1ITbAQ7Phtaroa/i1N8Ri21QGz24jnHLtNb1DIyg3y7e6JgeOvWRMjwUtPL7M7aLsHqCtewSm
2RVXWTKVyiovHOV5biv1DufquUZFkIqSlda5uka5TyW9022dkMezx5u8mp1XQ11q5JHS2ToybJl9
YC+FGyIqdeNhlVJcjZ1m/iT2ZIaQha2aHf2w5xJcJz2fzOgcv81bZ97qOTjGVRJhqPxUE5RpwQKO
L4NwmiXjSQWncI62Tf/AxqnKdvHX8zO7V15KHPuw5OBJxQ4ym36ycNqNcNok/ZFW6HzoudCVx6GF
abNVoETMFPcc43HoXGUpTIbtKtVaagNW0gzJ0p/q913uRelujqqq2UatNT8lFqQjGCTj+NxNcLmr
KTIOE3XsI/325EfR1c0OR+O8wXW6q9Jd3BTGT2209HWaedQx83BymrWJ7AQg16l2/aFKy3lFjYKm
VjLqhLl2pGqryhxF/wgMGmOl3EWvFP9CV5s2QB6wPcua1qPkWESZuk47x/6jAJLJ9t2AzioVNW7J
wPCAW8aSSOIn/ifN9IwophY/tGFOtAKxl2r+hJFIAqKxGZ7hxeZiFY6ieG4H3EjWKu6QqU83XgED
Kiiwb+beU+JjF3YVTTKRtt+NKMr3lUqN0YxLA+Joks0vojXMP2M7po+icqW+16nV3aLiL0ufuoda
+0ktxiagPFOpBxTrNHELqSFWH4Ars81xX82da4t3e49HqiausPYqyVBjlgDEqy7fcGDubrV0wPgL
cXj7KHQu42Cou/zejZz20SD1R3JR6StxFXZ2dYQ9McrDoCPvkqVl9N0mGsLwcgwpRia4T/piMLRf
YMo1eCRRK/oganhhAIiKbrxWcN+TqDdi27UqRynujSgz5j0qeHX5WoNevc2EDTe7iFKs5lQAC76q
td1TZ9nN02TjgumbdqXQFRDllTtz+OCRIaDv4xmD3c80k1IEeZ3CPiYuzg+U+bIjv12BaGJqnfme
TrK57guruddsohPdrOeXqp7imxJTj9VfJXFtzvormyqKymrSYrB9jJGmaDvZFuhMHFTdpsBWMHHG
hyTpaJE6aqMfk0Lqv0y18uJVLIx+k2atq38XBIJURCdgFD6dSWfXcmj2jZXIAy0554dWSffagCd3
a2uNWq888J0Y3TWqyMkLhbHRzUQ99qXeb3Vh15gRiQniYZtxzfaSW8npahnvJCkyTc281Xa6NMm5
ROF1ME6GCFtguhh/eLe0VTdXjbsKrSR7a2XT3GQ5vXOQoVYC5V5BLtqmHljCNUBTxS+srpIPtV7r
962QYiPyfrxVPVX/pjWddrBHzVrXGLe91bT5cSYSrZWvRU2HMdOHaoOK1sQuMQucvQbV7tdGryTu
FT2i8ZW6UbEhfFZnXJ+q7rrBQO3GsSrnBcB8shobXd5WAzm+iFLaoRnNatIXLaLSn01jQWAKQuAX
Rylc91Xr3SeNpFqVhfygyDYwrNLUO/z+Eso6WefiVRgZr1Ilwle9dnHRshDfxshUz/+EEQHgQQxu
WF5FLtDYVYhbeL0jUs/SIB4SdQ+7LX9MtHb4YRQC+zYKpS2hfeQ1xn0swqrdAfsrrpLOtHejR7Dr
I25esqNVJX+YAELQ7Ezq5Leqh/N3vbVooageAps7ypfTcz2rnXqDVRZQ3dzMq3A/GNIM14MnjN8G
x3AbqmbYrIwuwUCtUNLsIYpcihBdVWkPQ8d05V6rzGALlLjYxApNUS/vsM2LhOE+53haWmu7l069
bhMBJq4HuL3KE2Mu9qEXKTGYY6dSNoQVVRNkdBB3GCfP2dMk5hGvk3w46AR3gORTLrlNybt2DUxQ
ajhh5sW95RLpTCFAbSqxWhuR46iY09nLwm0Wx+HijrKnG/3o51rnoDTW0gWjw7CK8j6CMdmCNkbr
1TRe9LFXNl40taMf1opF/KHPJlVo/Db/cMTxOZ3RmV053JIKCHBswmIavnPW9Wv4o1vui/Q+HJ1U
XKVRlz7EmFEcqLSM18gJzc8046P2Vqi4zVJNNKId3dHoqVIE52qQyW2k2RStwfUhoiwJ1pMNlAMy
WnJ8zsXMhMkAI8FmNc4KTA10nJr3pk+HPLDLrv9hJRaXVojj4H1bdrCeUxph6JUkRbl26VUUD5JR
H8ypyK9DrjHkSw37TnZjc9TEJBJfV1Gwnfq83XjoW6NsielTMMvKWwL7zNwkJTLe61i38l0em14C
IsAqH+iwUQeu+VvoiMFB3U+8Nf1VZ9vybqh74JBZ3RjRprHA+eMliZmaL0I7xfrNlOW9kZj6DZj5
2LgGileOKOoKKl5uo5b3CgLuNH56jgo4AEHCUTd3UWNanI2h2CYEOdcadsZvgP2Hx6YDd4lLljUc
Gk/O7brKo9DDwIooa1PBpXR9rcp66A6K/mITfr8qupio2FsGbQizRpO9DKFTcuwW+gIlgDX2uD1G
luNkXg2paLzXbFSbQ2HNGMFFsWsO25YInApHp8BNcWRCW0zN0rukl264IVbQXEpNRWsHJdAhgPdD
Ek+P4Ayy5huxT9OCTKvjnQUj8E+LWJeyzSEnxPdNVaj6zs3d6Kfao1mCcCW8i/XS6bX8Gk9DyvUg
dR64AFLATWrJyzFV+baZO/3Z0eRIH3Eo18y1+h0MYLU4G/Ly6SsSGeJ93uyBHHa2qEbQVs24kPM+
gUCrtLR9vVJ118bYKXZQd7z8KRW/QyJ084Cof82qg6B7NqrIfEGM1Vmljh7/cjF7bnbQkKuWTkTp
JiSLuGouv3iMrye3HV89EIH2BpfhRl0PYPOiIAWSXb14buP+iibMzfYF5CrrBhhjg0x/lkJPsqpS
u4HdQEyjoQH4rSvM5CcYBeMNtwAcrGFruj9iwE9dYNRV3tDwj9xfOHR6Hpc7nRhqqYNTBwt9g0tL
aWgYxUl+l3RTVK418BqD7zlTNWPF6HpHapnAQxBuFI993qjVbRoCkuAAJhahijlU/V1uxvNVrPXj
u8qL+tsoa8ipfapz45SevuzwxB2/6ZVmPsJ00uAJNGJRRSQuc+geUmPaUNi2J3jtsCegL2Fo7Ie5
q0EvwZHvW0MyeZ2McdrsS5gcDs0i3H19XAGRNxtyfbmjo57iQd5FVPwrE1fOYFFATdfzjHuFn0ZK
+2LI0fwZF8T3gZHFIc8IjyrSPWFX2nva6+OxSxVZbv9fN86FLAiUKHGkRrlyOk15Mlu06/yYUvQD
xvLuVrNlglFTNLzhvldTjFXV71/DSM/hv7D90cPxNKRhARufIJrLQevbWE6LZcTDJMA0cGQ955K4
8ieIXLqSqktjdCFRmydKDWqVhFDqoC9lehyoyoPwYt8rb+ntVub91x/0EYv/F4/rLULygPFRTcCP
4CMeF+BWlbU5pd2ZmqGqhk9pGR6/HuKTOUN/Bflmx+B70Fr8OARnRxllyhBGdaycp2JeU83/eohz
uDSKV6qKoDJ8c9fUTyDMaVwCl8EfkCY1Qo4KcXW6VcHTYi14AUfsnoGIXRXiLu/4ogNrLdSNf/HL
iAcYXihK4CZLdZWq3oAy4eTu7PE9d6+EdxG3vKz1R3Q2U6Yvdj3uIgZ7av5SVjMsnmgy/Tabg57a
oapdFc1WeDeJuIkwd6Xxa19AaZ+v2IKPRi5aRzDBVk9B7npESxMlscUy9wFNm11fdBtDrr9es/Od
t0j1kW0Dx3Zs83Rb4JYKudYmeNa8u1G+dO4FGZcTUhRbe/GtgTphaFBabI7sx6VqKZ86Y2PbvtnK
oNbUoC9fE8sOmonurm4CCa4U3+jf9PalJS+mtLjHIuOCOP/ZfoGOAHeDy0K3XU0/1ebXcKbWY2+m
dmVYd2VcEcB1D1Nit+izafd6nazoKVwQRTjR9vz75Syein+iitQeVd2PX25DPszaWKNGnni3Tf1a
DcQBrTkcW6U8TIW+ph14S2eOEqWF0xl0n/sRA/LWSA9FPe/aKLqpovHh6/X+bD34VYbFZcBkQDT4
+Ksa1ChzHb6PH3Y/y8q8Vom+rMSs/b68cW0ZRCN0yEI+e3p2t/CSi9z4if7ZBbbDpwviYdPgopKH
EsAJccfRadtFI7DaOgeKaSkrz8swxY5WlDh2KRUYgEHvX3/52XW+7IF/hlx+0j+cB73B+70uGLIJ
N5VFqQNS7UDXTTbDrowvnN2zY3Uy2Mnao1kKCHpgsB6cDA82HU2HROLrLzq7IBiEk+VYiDUZiybw
xy8CKDklsjAcQBLWmp7BtkpB32bGf73WYTIipeVYXBCei6TPx2EiR+k6pTNC4nX3firUP7ZrURXJ
2+cZQ8+X//pNHo4y4PQYCBqlefJNVW7USmc5oa8IgIYES5HRv7CLLzy45/uPYTwD00w0t6H3LE/Z
P5sBHq7ed7MX+o720iWbnKZ5AVQA2LL85lSXhPnPtx6BhAbbZuH2QPM5+ahB6ePOqyPqaIzqm0Lu
+7DHHSc/pt687os5+HoSl1//4bVyGA+OJBRilf89PV0C2fI81fTQN8ufva3dZmP3UEyZbxbRBTmh
s5G45tgTfBQyG1hXnRwqZWlSFZDq/bh1jvyX5S7qGxpwieGucFy9sBOXU/Phu3iCdcNZAgzYl3DZ
Pq6a2oyNBJnHEZZBaz5q1p8Bqkih0vxz1nn/reiH9dczuazM2YimwxZBad60To+YrFF4iVRGLBMz
sESzltbvcLqkJfnJKISXyGQtzgOQ2k6+iwLTpANxNvxmvB2r71YTko1feAI/WSnGcFkrkyhGPZWr
o49VuWbkEJQpB5f03Www1nqd5MvXE3Yiech2IFwxbRpEwHzgY1snUXPfGZOrZTpxZqtoB6SYMB5w
6nGfjQZmMNL6ExpDB8yXKlPVF7t0gpfVDF211pNwvLA7z86dSyhtUyXFA4fjcKohN7R15o2OhiSC
TvLtgBTeurlpPBlmnyGziItfZMriQsRzPtEGcukE2DDBSVNOSYOmpI5Do4OeO0INafOuq/MmTA+h
/fT1TJ9/nGGiYoD7DRwsF4HQj4chmqx6bjodKBCT3Vc9DCLrOgd4UYmg8v58PdhnH8XeNJHLdkzG
PYkacqNHs86jGJBm1T0kzz3cSACAw6HXld3XQ51dzSRB3CS6yoehBWos3/3P1Zwueh5ztBhvZOmq
DF/aul6Rs4OnaNdF905P8Ovxzg/f4pwDIREFUmBXp1zIWEuNykhix597s7lWwxwJhGQur0blovTo
+f3FUB4mHNAibYtg5OOnidaOUF9OIRP1brrXqPwhWTLlq3GyS+AIqrCvImfqr2mMvzj0xS/EC2dB
CWEfO2W5BRzdPNsxYz+lYBSkQ7jt0R+BzVZfskY6y5NOhlj20T+LV2mudDRajRT9tWJX9gpmNFMp
94igQHebaL0aWvErVXrkQIrszpDqJZPiT3bqXw2GJV/j8dNPfkGehWFs9vwCjQJxkPfaAQF9Xvfp
W+Zckuz7bCxABGipUiMgqziJjMALTxTxiPIybFw05Ur1bvKcV7a98O5dGkf/OKuN0kNlRAKROxUE
nnYT0tQWrRvU2YVH4rMdghsnYlkEykvt4+NAdZilkdRoxOInfayr6D1xLpnWfXLc4OPxzGEVg9Pm
WSwUpwDeMrIiVDEqvzX6wNJHRFqs+sJuPyc5oyb870gnO2GE+erGJbMmTYg54n5m48W/O+zYNCsP
lIY6hXxrwaDayqWhP7nDGNriAaA4xb+c3M2JhKwLqoZ8U3sS0R2NP1Pd1e39oG/RdSQCPJT9lTpu
K/hrzUPcHOj1S29jpf5cvn19vf2thXwMYZZp+N9vOZkGM+lEKJbNw2+Zym3U3ZbqjxBBA8M6wE60
ra0YH7PwOkx62qNrO91M04Un8ZNtRURgY8nCvY6c9cnroaGJXtoN01E1qkbFt+LBAkLx9Yd+ckhQ
G+XFQJ6DasNpji9Bi0KcpoYLM+aPXlobgLy/IdSta/uSO/knQy0iH4uH82IIvGiK/HvL1dFQIzWO
oj3toddeTMeqRVOsyN7DtLqkbX9+XogMMR2mAGlRejqtdSqDXtcIgLCLDWVb1+67keqQkb3v/3X2
GIZESFepQ2qgyj5+0tSDE5qw9PGdrj/EY07vGWhyOa3JPi8URv7+5I87crlakB5RaVCTqizb5Z9H
Agv5tq762OXFm9S3QXTDC8RMZZUUWX5lNuiQwkHLxn2kG8rwmnVVnWyMhI7Kmoq5+2qiR5jQ/pt5
wRSRDlNAZU7sHSUy7zIWJrwNm2r4neEtOx/gJYCVd+yyzVclPg4QrWeaDBt6a9mfCUNsOHKzsF4y
Y3CPjWuIK7bRiHVkP/RPVdxAchkNu6B8VRXZ1jSSEawKasTPjj1HT63oEggRVbdPilH+Dp2k20No
GC/Z45zfJ3+LnejBEO7xcp+cYQtTN6MWYEXy+qeglZa4v2rRBnN9myR7R7/wCpxHlkv2iOEF5kns
779arv+sz6K0C4Kiow7kzjvDCI908nxN9jcmr5sxh/81W12s0NBjtyhzkre6J9sBD1u6863nkkNq
fizXljFsnBm6/yVtxvNriL+OBxqCHrhSkhJ83He61fStlaSeX5TfDfM6sVdfn6HP/j6ZMKU1DgUR
3sk1V3lQFKMSitM0lz87Ot7z4Lx8PcT5zbNYDfxviJO5UhIFXS8Qgr4KAYdOpZ8M+KpKbIwv3Tuf
fAyoKmpzxvJIG/rJEzYDZ08cjFa4d1q6uEisGJeG+ORjPgxxsqtxUhkGCF0uBE0FQ+h0jIKkVIfd
DL9/3Zbq+PT15H3yFNJjZKOhRM/WpkfxcQOUBahZ6RYeGG7bt43qqkpTnzodshQgSVDzAc/yhArC
g5mMgRtDESmL6xK+jAP5QNOT49e/5/yc2bR7oHeDG6cudCo4jo9bkglHCRfVyAfTjKCRNrDE210y
x9/cWbuQ6JyvKN8N14KWgmOBgDhZ0SitbEWXqkJLWISHpHX+DHM3X7jcz5+rRVeGdJQKw1L7Psne
6FGEZQROzDf7N1GqoM+djWKUF1byfOYYZXFOpCCEb9bfIvc/N1SKSp4YRRwFVau9d1WxDSHmjorj
+X0zFJD23O3XS/XZZ2GXgCK+p6pLiPFx58yymHpFg2rqlE9FBdtWOIFmX7qgzg+ER4/CRMkKZK+B
38fHUeDnpFETefREHEQ8hSzEFosqlBui9MGxLkrsn6ejy3AuFxVqyueZdhYqTufWqLLEboh7yDdw
mOu05fzJcWdwTdpYovt2bK2+nsvzxfs47MkpBIWFJAdAjCCR4xXAtA2kvSsXbYhx7DZcCBeKQOdL
x42P+D2ORC4p/qkKMAIHBQzGWATAia/aWoXcNg3Xla5cKCl/Mg5PJTHh4rmDr8bJFkGYtK2RVuez
3NS3oPtI9ZBm376eu/NAYHmP/zfIyRMGU2yaMgLaYBRDihpotZdtFpgDsQDhYRb+icfm8eshP8mj
cChd7gx2Jv4dp9F7L6oBCOIoSNTEMR70jQmLamzUd02LjliJABRWX8HnUtSrV8K8pL5/tl080ngV
fT7Og0bnatnF/5x1CQc96xcC8KD2td8NzrtXONZbbUgt0OhQrbK6mJ6//uaztVzGBFhA3rS8t6fO
AuMA9yOxSyRwE71e24hZ7riXxToaOBZfD6WflUwYi5CO0Vybe/nU1yNOMCnsW01gHLmZNeR7CvDV
80uYIUKTvshsBAl9gAJ2HWfLVAc5SDfs43JoRqm6V+RtE/52nL01XHgu/uqpfwjTlx/m4mBFORdf
rdNLdm6mIa1NWwRzQdGXolhCROYVLUBfsGf5TTqVwg5AnYKAF4otu12J7/x9nOnKGttGGe5y4Ubx
VcMlNPnEkcYKoKJ+HEBF9qumnyo44iiAXrvonpmBlmYQopEJIF6v89r4Jh1EbTe0JpNL7o9n96yH
EwETjk4jfa2z7mMW6v2oqNjhVZRwDiRV8wo9csSP517daSKyd1+v8afjUXbj4FL5o1XycQunzdxr
rQ0YyouzK737HgkdQYiNal4I3D/ZtrTZ6VYQ4nJgTlNgkcFzQNSI75rqW07mO1ox20hxL7y+n33O
UljnNdQ5IM7JiWS955jXKAmy5Idm/er7jW38quILV93no1iYJ9EKXPDEHydNCPjfuAbhWajuu/nX
jFpCNN6L/tfXa/PZnJlkBHQDiVm4vD8Ok2Qdz2DoiSDhldgqwsoRCDLR+fVEUl4Ijv66XJwcqb+x
Oy8R6c7ZWU+o2ZeOSJNAxzzoBXUJpH2LONGO46QC2pzAjCI2qOjqz7YYnE0BlvM5g2N2yMH1OvfQ
q6s86Gciny1dP7D0jtqGv1rEEp7mOMreHae1dogoAGudetf5bial9vbf54vKB/YZlFepmp/UsGvJ
eRzUUAQSx7MwBtzulTsUei4ECZ+t/r/DnBwZPGlSitkMAwgOgv8u6tTASlNYmi9ff8+nA+FYbNl0
4OnSLs/PP8+LZ9bIc5kK35M7IAKK0TRfEQ+vH0h0jffZjrkAvx7xkweNcQi5qOuwt9WTNLH1EoOF
HJOAbASKktorNyzez7FoO9gParEeqC9dqMB98pX/P+kl+SH3+fvG//OVSugqNSk/cMwBIcN6CHLy
gAnDr3DIL8RBl4Y6CVHcmRpJnVKkSMuXChYY2FsQx99i88IO+eTgfvikk2lEULazjIJxALOuorZd
O53Yyfk/a5pSCUc2laDcw03k7K1QhdqYDRhsZs5dSa25DWGmo1W2+XpTmGyzk5sBxWp6vyANEVg7
taYx+qZMErnQ85LXwW4IIC+EcZ9M19J3cglMqb3RBvq4z6sQvxm7RIkekYc/oss3JSodoHgvPEGf
bO6l/YsgFLcbWe3JuVVRv4wVG5ApigsHCmv0KRAnK37R9oIzdMlp9Dw2BSK3tBI0FbXmJTL++FU4
fCBPUKRpgPBvgvaFFiNmtlcLLsmNo6MwJ9FebNbxJZ+Lz2aTV4MiKBEEgp0nnznXcREqFYQLGPcB
7uyrslWQUNXWX++Kzx4MAKEaNRjqFrgmnayajT2YlTdFGvQZUVcVU/A8eu6ziVYcSgH0CzqxrsMr
I9r25QsqAaP72KDg2b9V1bW5APnXo7yjmvv1z/pks1Ksw0VkiY7Bz5zMOhT52hLQ1jjiW0iYkOjb
4OsRPttG7CKWFA4hihInl4j3f6SdV3PcyJKFfxEi4M1row29FSmRLwiNDLz3+PX7gRt71V3ENkJz
H0YxMwwxUVVZVVmZJ8+ZyqFMcizYXPsjzVv1fUOZG8aQeg0YsbSUSNDICifxfC0L0YxvmaYPSQHc
On5xQd/x1o+Ny1kV8vyIls3MCZ/5aWGIsdnk67VmczC6fj65JrVdI4asX1uRRFuywjnF5QKamHeL
MBjVCxzAFEDh+/rGmCm9phgSiZWhLCw/lRbiZoXaFszhgvOjIFnIWsb702rbC4P2QNZvJWJeGAdD
gEZ/ziShoyp4GAoZrZZUjGPyulfkJPY1MCY5sf42NwD4dUZQsP6UxE0xA1cOTdZGmgXgvXG2Sns1
NdQK7HFluyzciCdWBGce4d2euggrHQIpc4aghep0RPfBWpOoWpo2WJXBvFCWAtwpLD+cx8poF2FC
I158KdHUo8Mz4jXh4bwvf8pCzNM2S4hyU1HJFU9drVI9vWmCxPX0SkOklLYZVb0anRaOCSayKJtt
2/7+NzYBrQK+JosjnriNV3mjb2ETHtld2BERXxbKY5WTuUofoFY7b23h/IEZf860UN+fi5an9wqZ
b8PMtThx0QW/lnlnp521NVsuToCyVrdy+S8tG/k+Ehw2KVoUCU6tlZ5Nq4ZBX5Q/2VeyQULYNnZq
vfL6WHLDOYEDN7syJ6iEMbUGlBCOBEmBnJuHOfcWpcWmh/4Bcs6VKGBxQEem5k85CjdDnb5ax8SU
VjlfEtrQk01hTOO2MsdqRdRv6TCiNspZR7DBigmjCjsEs3QFU5ALXtqjdQ+B1YozrJkQRjMaQecX
HiYgenGeJr+KSCH6/tN5l1tenj8DmV3yaM6CEeT65GDF7qXNxJtApwr2pEn/4mqlZD3jNoE8UTAX
zggofuQpo98EGiv9eQbKdI53MakBlK/xrSbZa/m7pcPiyJ4lPBhHKDkT38vZuAWNknUV5G7eIdbk
q+Wb50FAHfqHII/352dz0eqs3kFum0SPGKL0iW/UfjiLCeXJFbXFIvmlKsOGzp1UU9zWXjEn6FvO
szlfU3/szT50tHpqn1m1VGIPbl13hFlLgrpN0WXXH5974z4lw27AVBTtzg/zM9xSsCu4v67A9oJC
RUK5dDrAsqKXj6MG59uhYbTAPfIaMcSZ5qK+hLz7vPHFQ/JozMK+ML2ZKD/FNlUTPAfCQHmQHsbE
R/uip18w/fvg5mSOhR2iDw6nVT6PVb3xFdhUa5gZaU4+P6rFfXg0qtmzjlYSenu/rWbPGR34iY3m
va9bWnD8CGDlmo7FB7hQePaZNpl1unuIqMGNnhpLmsTvap0UfmPAWRu08HiV1o9szvGG3pfoIm83
OvxmEGZo8qUMMVb03TNNyPC+dfnK+TN7yqdPQflxBhiAgxQfiJ0K7qstGt4QYf0rtSFeaOkaT2x/
5W5YnN8jO4LXaHDvkdNnyBJihP2kulIDrcn0DmHkv4hTcT2yoSR5wV0KQaRfkvIohhb/lEZno+Uw
kcEnvmJkadrmdDIwQGqrn6ojpJkHxOJ6GEdhN4JA+Ba+0+u2sV//3isJfBxKP4AYkK4/dRSr6KQA
CEbixqh5fTHlMbmsYIS8CVRHezXS+Ot5c0sPa9Ph5QUUiAgIEZRTe0E3sxKGIzSpcDN3zSV52Lx7
Mwn5xqtWgsPTuk36be3tz9udf63ohLzF5tiLNaNZ8dRsjqJG1/oyl5MU3kDJpB/iepQ3cm7UD3Zz
FSSvQ5vDobqKkpt/8alhAKMKSQQUvOY8gmC4dKaxCTU0JXyocGE1a6wbKRi+SbUGbwsljU3a2l9h
Cp++Nn0xbpto1N06Dp98TXvvFf9Vs6v4TjLH6RB3kHD4dM2svFU+RyF8HzMDhIHrVBYfkIkk19Lc
37QptS9N8bXPvp2f+s835unvF869LK2RVAgQJcmVQyy9WiocZ49JejDsbeG3f71rTo0J7qVHmT4V
5OMRYtvKPip3tPzrsAmdH9LC7YgDc5rxEkLpSxfRCGrddFQWSRwAbd/o1qsRv2vai5QNm9K4idWX
sr+uuz28berfCsF+9MXMRSYge0iLzfWYU1fOrC5PSg09RlV5U+Jt4s3Et3Cf/rYMF5RThaiiYfTI
ib94cb33nNvVZID+eTfN+wjcwtz3QaFfcGoJSl176HBqetZ3SrGN4dcqw6tGB9BDk4B038LD20Vs
Y9NFncrN8v2g7qYW8vBtrz+ohVsHFyUh7+jBit+jz3HoaB0ennvoPeS5KTp2SyPY97bujh5Up9Gz
Xl2MGSzKdrXJ6u80HG1j6bYp3lP9V109O/a97hyiUT74QCmocCTpc2tdZdlatnMhHjsduuDNIQKN
U5YwdBreYXyDdZtcpI8mqk6b6xYI6naMngxYYM573MImOplxYdGjYZBQpcRsN+7bnio58/jMSx1n
8294iK/EKisLrAmxNezOSK/6mMshAm1o/JeTq3iAKqZzVQU9pPGnDDXk+SF+vvBOZlbEOYRF00Fy
1xkQXZiuX0CFDA4zROHkvBlV/Xwiz5cALxTSP3MjyOn+8cYR2o8WO2hsuFBQ0rf5nCW/HONKaR8t
S9pAsT3F0G997asYhr69qv0kfw+rrgnPV7+RSEwW2m0/HGqY1SSpWIl+P65c4co4+UAh5PdSmjkg
HmUi4Nhp7KsIFtZMTzHHnofnpf2VjMpmpp+1/IcpfM8LMMLppkFuAZVIdwwhinIegdfRh3FvQ9NY
WXdqbX4/P4+fQW+wCvDQMIAQaxbpR+EQIFshj2PNPPqTukVx0olfwuCyDFwVjFEEiZhuPdmkyCnl
OeVX8uXt8BP+kJXZWvSao68Q9qNazkQ3Hl8h012gez9LsJ4ZvNYrg110miMzwv6TbZiLEq83Nn3l
aE/ZpMgz2se4HoypoivKaTZtPhFEeSrZS5god23rtZtoFt+ptdBeebAshPfMvanQ+AjYmc4pce5l
ZypglzQ2SfmIAFFQXWp6Atd4urGcbet8s/I3mfXnZcw/340Bplnnra/ADX05PzEfR/0nZz36EmH+
6YHRNK3mS+oOpefyogXSm8Uz0fmVA20/HMUKfHCSei/XT7K896e7YXzRJW+LKmRL1jpCJVltryrK
HbW9S40GJRhtM+gNbVrfoP3irVkczn/zQgw6z97cBWwa0IiKmHSYo3rL6UcDYPA3T0XH503Sgk1V
6we0jF2vm9wGHAnIeKVZOXwWvZUlmwkz4JcQL07oqsy8Cyd0ahM0SdqmziEK7H5CXpuseOzn19A8
xj+WhHXxbc/TtQpLICB4p9CXEuwbqKTM1lwZ05olYWuoKYvmxVjyNXnrcXNPGbnT5EFvV2L4D0Td
Z1/7z5jEWwkOW9saA07BsPS2NqQmKv+aXBUtdIshIsbRTuWo9BV3ku4U+aBqV354rTtERa+J8w2S
H8ue+I/3frylHE6z733mpG5U7nL1lch3dB5XHG1xuecMIs1xlGA/tvHRk9/UEg/kBB9sSt7dEMDr
W1mw61o8ywdtH6v6fpAnMjkWzGXOe+z9qNCjdxHPOkxOt4VNa+WwXPb8ow8Szo0p0MsBagljk5nT
Ph8LV5EbxOlv6kB10ccho3Ndyw99YyLB9PfXOyWqudeE+YAvX3CTVE2lPkw5KNC9IF8l3XpdgpB2
sQJIWBoidizqFHMZ6ROEV6pjkMoWF8JgIGQvoaeBcDnMHOkI3S1MnNKev+sdPPoxoWPkhk3jEbBM
ZycrA1bme1pw15n/ZM6+kH+3xd5WNAnGKEg5ZiIIzwdf2+aO8qo15lYdctfJjWfP7y9hZ71xIFqG
0OnR7JX7UNf3RhevpOiXZ+XoW+ZvPfLENnZg4TOY/XZOihgHRLRk8zaHrgOqXK13Kzm9Ql6wTVe2
wMIOOJmD+edHdr2SzsIMeBKSE9FlYvX7cMp2efP3hWPboDWCAXLkUToW/DoBgqCE8/Di6ApOZddp
VqoByxN4ZEE4T5UOZVA5YyCpc+dbXwftsk4v4v6rNjym+RWoRV296fM1F5rj7E8udGRV2DRglfwA
QVVCQetFmb56kndI5Cspe6jQC2lAlYH1W8tuLS6ZNsOwTPrMqRudLpnR8Ig2R0aqm+wLT79IIenO
M2flDT1P2KehHZkRJrRCMGe0ZjPoV7lFfwhQncogfHvK6X+Di3nlKJ6j+nPmhJkk6Fdhx+OWitEO
TfdSdAtAPPR/oaRE4gPiZm5GN89+Kjqy0v1KxHF+Si1ZeE4lUZooTcKxq9UBfJbyPWTdt11i/5vN
9p8ptWTldOWQsSPlljDGwniqm/vI/DZ5T+fncfFMOzIxx8lH+zkP5UBuB1YtnqSN3MPILa1YWJsr
4XkW540MTwUW2iA4aANv3cG/QoBvd34gsxeL/gDGBhwIzYIzBv10IH5JG74tsyR1pcHVimaUfauU
DTiYa8lcw2gsRcnEAHN5lJyNBpOFYA0hBaOOWBk0cbrxtxGoF1lzUeaDa0ZQqTv38gSJ1UBMYiU0
fx5kqz7Yw7PTosH209HvZO1nbv2UtK2uPjhNtq3zfKv315L13TYrN27UlZhu6bg7+eA56DteZ9S2
EjRHubtitb5Xo5GETN780Bz6UPlBDCg/DV9h0s6ug3EKXamX7+2gTVa+Y2GVTj5DWCUSXbwyYWPc
BCWJCNVEtDEq2+4yhv0LfpaugC49WuuKn48CwTVOjAonk5+qNlqVGE2nXUYiq8/GTRVmO2Cibgtt
n6y92NYqE9y8OT9ZJUT8yKmp8PmczrieD1pmDjik0Veb+ipK4OyUAHZv7bvEus/G6rdupk+VKV2e
3whLuUyO+f8YtoXDye+0JGGW57fkl7Z/U9TfH4yO9pe8umwiYD4TvH7XJZJjrbFyB3xA/T8PmrBw
zsXIn3IIVpsrHuIsxqYZinQX2E65RdBGvlE8eCs6yK42Sdb3Liyvz0GSwjDbT4GLpIdKJAeAS7HW
zreF04fJ+PNBwtoHaluT2GQyTFr50+6tB+fUZStH3AL6zj6xIq61aZadN2Il4q7rkPQIx1c6yrn2
tpr9vYIhNsg25E6tHKJj2Z1iqL0zBBLH5yJqtvAJ58031SGDmmym6duKPyw74lxZn1upHTEPV2dZ
kRYja5K3L8N4nWiXWrLv6DsakJ8aAYVfp7oLm955s0tpOebkj1n11P/jiUYjB8HrTe+QZJzFJgMe
d+GuAQdW1VsbDtvc+95FkHdV9FZSJbJcYO0b2MgT6QkaZdVy4XeLSE829nW99n3zwn/yVPq8iInk
+d4QTyLQXGUgMSum3m9nsdW46VDffkCduo7fxmnFRZQ1e4IjSrmfoB/BdEThcEEyRQn7TaDsiwLV
wquweOnsZ8O4hXI9GFpSkreogSAl/SsatqHyaBarpBfz9J8bv+Cy5mSmShfNy2N8y9rpskqmPdKq
mzZ8USU3bl9HXSWr8aUc+aKVu3op6T4zHv3f5ItQDwjJjEGhlZhsa0Nwc5N4xd70bj0KYinPpeKn
E8AospJu+H+sOjJJthk79XFHHt2BEtdzZTWasZmSNyeRN0b2DWrtjVW+mPZlOdSuZT1LurQyWHHh
aSiEwoe+AUIFleBEiH86uadlUbLBsciXUO67PZgE40ZTXqvuKc9XDmAxd4OBDwYP8NuqDPeZEJdo
FTrgHZqEbtcCIWzhA1adduPExk5L1nBI4l0+D2Y2QxkWjO8n8jgDhvCMvAA0wZnsVW4+xjm0/Cgm
1UQ+sAcdJmsKL/0qS1bC4oVBmrQXwnRBsw+Eg8IgUXktZ2mb2B3gCNjgZe2WZO03lGmiK3Tklc35
k2zRHERT8GoAENM/Dv8jt6naHNFqqLm5vt/1EmR1vtPl0lXWMt8f2aPjLcmE0ltC1Xa+OB3Siacn
pg837Sx7SLtmBSTIRKsJCcEs2ExUhDT477/53kudQVf+VbUO1FRyQtthZ5uH8+P9lOcQv2OekKMB
N/HgyK3Hd5iRt7FVb58g/ZU+cE7qxS3cEl52Y4VuquxQztnY4Y0jrWQ3Pm0ZYSKEs7meQMyPKh+g
I6ju9ra/ASuNakOIPJIc7+Bf31WqsbJPF9z5ZPaFA9pDaMqIYF4llYc0dHFVQeCRBHupu5CGt/Mz
vGiKu5FiMr1dn1h/as9p1dJh50CiTkbrUKi7pAq3arf1vJUDYfaZTz5FExbYNqCwpui8dpxbul9R
xBice4RZ0+7rtJZKWTYB3Ba2RYAH4is1kvUuQz8abDR6wB9Cvr8T/9v5GfsU1H74JEji/zMiRBNB
FaBdaPJqkWta2SgMyfVO0vz2W9o5yc60I/3Cjyf5ORuSaJ8URX+jOGOa76y+zq5ilFTX8g/iw1n8
IOFYLwN1KkJdZtTq1pLdKgCiYG8N79pCZjF4dMLLEq741tkiRhUabqWsfYCYAPnfD7C4JqnWAeAX
kgNqE+uTlfIBVoSSpuKm0k5DVk++RVgzR7EAYSanonZOwf6HbqxEd5/uUtG6sB7SqI8GgrC0IcmH
oLmbIGJVw39AxPf9V9neJ9W+rlZGvOxnfwYszDhCdWWXVQxY896T+GksblP993k3W9yYzh8TQlY1
L+UJtSlMUIWVqx9g21L7vpsAM6zhxtcGM//86IzVU9QQkpz506LxLm/fJUfeq6vdR4sH6dF4hJPc
iTUthoQfKw0vTyRS9UOPKCtPIRi0LWfl2J5Dxs9nzZ/ZE47t3Mliw5hnb5gekDfQnTvTvBmyQwig
pLmijHN+sZamkFZc2p0MwHs0w51OoamVCWK+TuwWxWPYf/cjqhBreZMVGx/b4GiZUEtU0r7DBuLc
VKRRyEY+kIz3+ZEsRRhHIxEDU5U6Xm+WWEkT7Yvaa7u22cpdH28UbWUPLTkE2T4QPjoKvXRMnc4Z
AAhoswJqemAM/GqfUp8Yv7VIk7bGde8dzg9rcfKOjAm7SUkMc+gUjPVevzP9x4hG4Kr757yRxbk7
MjJ/xNEKeRxEBGcYsbh91O42NfcoZqNyuHbiLY6G4jLITWNu5BPczW4yH5lybtIC3Ej+Y+j6zYgY
tKHsqlLd2cFzQrlUQaJ1yty22o7afTB8r9ZISBeH++crPkgijoYLiKoLpYKvyCI6W74PxpWGavca
9+KSFdiTCeuhXOABI7iJ43CVmjFQfGh/9Hjr2HfSsLXXsqhLM0qUO7++qdsbjjCjJtRuNbqFiVv7
6DE5bzVw0T5agVZ8pGLFUwn2H9gHeDTMCgOnDjLCPyA7sxVFpn7YJuUsbZHk9kWsltTsOYZjyiFT
Uu382G5vbXsqdnLUj/ntYFo1dFZ2Ype/eoluPSBwue+o7hQFaAH7ifpLrhMUxgDYAofLjUwu99Dm
56jA22nT3HSdNsiHJDUGAoRKL/StrmX+Gtn14jRCmkiz4Az4FBvTywCF67EGjy2Vzl0fqq5C63bj
x7u/32gkkP5jRoiPE8Rb8sZkHkdP6zZaj7ailW9g3riP2uTiv7MleIYek3KXOmx12ZudXGfxbVLc
tWtA1sUghsgJfiiSY9qnFK2P4FytsYSuaUS/WugwSrndoLLJw1lHC7d6gKpxm8OkV/0tgdMcPkGW
NtOTW3i/yFmRZKoitSFrVirqNvN2qQJEBgq1vyXU/F871KpnPkAeScKVXBQKNPkWIywrv90XkfU7
KQx95YG8FArDFG6TUsESIPrTHea1eiCBRee9mNfXISBdPwtW7q2lA2lWgJg5w2BfEHOYZhe05TTR
r4hKcrwdhvdKqTbmQEP/UK51YS4NB9kuQB509JGvEeYMaaa8HEdulBhJMTt/7JKH8969aGBmkNah
m4LXQYjcbaczpCRhMMYM+m0vo+bHvzFA/RzNQs5vsQXS8aPBd3RaIOEV/EmmC9mzYE1T4lNFaXYt
hApI9LP2EN4Lq55XalpWEUpwQ+0dlHDnqCQD0i36qJrx6kezsM/NLJMLxdu/Gd0fw0JY0RU+7bEJ
LZdWmX2nL83VfXUFdLLkbsdjE+4MpU4QAw8Ym6++wdOz1YadZBv70ViJkOZzTLybQJtTRoTimDe6
4AmUSiw7mgCuVJbiIab1Y6jId/Rfqy56cAbfhI46uZFhDTg/g4vDA8AENR6EUo7YzZyajt54HWbH
DoYwpdS2cWShY6+9ZtLP86aW3YS7nU5Ukw47sS4LTXqamXMvVldorundWPn9aEKLd6lqv/LywjAe
JfWL1a1cIPMe/TSxM7MEaVcIqkVcng4hLYEcIzSRAVVB52Q/S/C9dnzQ+/35ES7uZuTFOCpIDoJW
OT39cr0LrFLFVNnwyqqV6sLzo7W66ZoR4bkNp0/GJY8R2Nxee0/+YsEOfX4ci1PGuYcc1xxfitJi
0mg5CEByKo1S+6v0w8sCwlyw0Rd2/15Wa53MSw8RKBL/Y00YkCbz1u5zdhhi5ATScrsj87lBCg5W
kK9e59wpxtfz41tMa9LkBVAcGAxdJfMEHIXOCDZKaShhEl2nx35KXZQEX9AMfs1kZPPoLzEydGSz
Ahke7ZvmjFu11betXewsVNPPf8vyXP/5FCGW8rpoTJKSI8wxereUiKLukLRtjWaXDCumFiYa4Ait
ejNYgZey4J41auao2OI56DVtixoV8W1gXJhWuvXtd+SQzw9szZqwrGFrNx3iqew73svm9FL63wZf
pQDBk8m5MrOL8+YWDjI6Ik0GBlkRl5AQJ9ZFZUxqT+MeeJAD6bdW+mk0T2gnrxyYC+c0Qh00FxD/
0hAv8hjoQyWFVTo31VEsq76YPWwWV5l+oSRocqm8nouVtO3SPCqkbNW5FwkCWmFgdtqCCPc4NZPp
YSjdIBuu1R2y9buuqVfaLBd8EWJUEtHoDUEIIrL3yZJZ+fLczlkj1zxwR22Q/8NHUn/jxdaD+dd4
NAIHDM76RhoYAXgTTvfh5OeDFyMJ6kaw3LeSvWmoLPTss7/3jSMzooZGVauF0cxmPELsqL4tatcr
VPqWVs7/pRsOaRiHahj948DJhB1WOkbbFBONnVNRgbqFohi2nUwtr8dEf5SGOny0w1H74ZVmsx8z
GtiDyGyDjR4gSb2y/Zb8lJmlKMdSsieET0GWWUGYVOWaGN5D+R0KzmSacdFXBv3lTr0J13Jwi356
ZFDY71PtlWFuYjCHpqRNkDl/QY14o+aI06fvSrCy35debGCN/wxQCDqlwFbTBtkgnuA3hV2DrWlg
fpnjXHgj95LMgU3Zxim/n/eltWHO1/PR1QEOKh26gGHStvVY5hw0gfmaB/ZBcqaHEm24PluFis5D
EUKYk6EKMajhDZ5WZ1riFuqvodgNqDnrl75zYzmXln7vNC9tui+NBBn3y95beW4tngk21C1ARmat
UeGqbPtmyv2caW5kH4KCi8bS9p3tyvQe9WtsI58wQx/nAe9TFIPocKe59nRyY3/wOilkcjWzkElR
h/Wu70eAIqme0rLh/dD9qKC3tlevYBp8lpDk3vZWY7okgB0u8SC9PL/aS6Oneo5oErVlnmnCAeX0
6AgYmc7MezayBhBkRYeo3ttSfCjT6XDe2CeczDz8I2tiRi+PNL8pQoP8VHbfKoiwl1UJqvuRw8sN
cn3bp9E2q9TbMtgXylZ1rUsz/FJENxzSqLAjxBA9DFtpq0QrH7YQcvJdczl6FpWAhPJ0WSRkuUip
MQsD5cm4LO65GlYmeun6BqtJXy1vVRuWkVMTTuwFldTMuzkOrXg7djFQoNHqL9GdLEOUlp3m+fxs
Lx4gxybnTzrayXrbxCqhJ3HnTAhYfu/aF3Pa9Qrl9a8DAsEICUpv520uTiR7iMnCn3SROBQCRT+O
KkaZ9A4Kj/VN763h7hYnEk1W8km8xh0RzKR4SjwBxUCVvb6Rk2treJLUg9M/nh/I4r7gzW9QRlaQ
8ROWy861qjTzeV/42UOsSVdlUD6PNmzHbXsXICB/3tzivKH6YcIPpPGyEszJjd83KfhnV2vL+ro2
c+fGnNboEuZfIp6yeOB/jAj+UEQkBoMOI4YxbJ243EhRvC3Vlftj2e1ghqQ6zm7HEU7dLiHuyqIY
VoROTx+rXqGfsrgM++BCgk14ivWLtnCue+OX5ayFBP+P6VnIYGZA1MT2WBN1IySQHWLkVts24Zsi
oThXqfsu8NyhTQ+p8d7nw8FX1so/S045M2MBjYSryhAL1F1JkdjOgPBNYRXdt35NflOe4tuyUxBV
9Zt65aWztJQkccE/AQuiF1A4sMjZGhJIK5IpUCx67eXE7RD8Ou+Ti8HesZHZaY/Pj2Gq5T7ASCc5
zmYoIDj3pV1iMLXRLMA8HCYyYFnkPA6Wg7BH+PO//ABhV+RU96Qk5QN8Kd3r2cGa3nzvTh8PTe3v
2upRlb/Y2m+qyeftLm3G43EL+6SuGs1ONRbTiHJ0Gg62OWzPW1iKsWYqD45IIJm8fE5ntvIVX6vr
ke0OD6ym7JTuJZIOunTRQoOc0EN63tySd5IcQqh2xgKSuzk1Z0weNLcBR6aiABXp3aiBpyN6z6Vw
d97Q0swdGxJC5LowMh/MCuT7RfbcTtkXLZtWxrLk+VQkZwwyd/Unmr1Q9xLN7oigguabTT65fMj+
zcP+2MQ8yiO/N+QmKdOPl0X/wm1p0ZPOm9JtfbcpH8o17ujFxTkakODkTuzIZeixOGN8pVQdMhcQ
0NnRZlgLctYMCW49SJHadjEzF3lXiv3SJbdV/WQFK3HO0vqQJqYGQmPKZ/KmIZrsyfRs9mxi55tO
eiuK8qL3s5X7ecnTTOCYCOzSb0AP9+kaeYFsTLrF0WDHEXrdntLSTaFEL+f9eSmP9iFaPXOtQyAq
FlTlJrKyFlFGdEek97bUDqqk0WYjuyM0s/0QwMH6jwYHcjlWe6f1dz5byi58N2ntFb9fPI0RHoAt
H5Z5A43m0xFrhdlT3Es58qeGNvWwGzbxQD1Wz8HW52i2O4AkS1rmww3dOm4+rfVKz4eSGD4cf4Cw
LUynTFIrm/NdhA1Zu4+t6wx1PBACfirv2jznveSen/8llz02KewNw+sjv/CpzTvVsA+bf+rwkPfa
dmr+OW9nCXLHOv+ZXGFvGJkzhtZMmDgaQwjfebYpergtrerKbyA5ozVqazX/aFN86PtsF6kh5Dx/
3UUzv46OP0IInHSECux+nuA69TaJSvoe3Uz712T8KM1/xuAWrRY31g91+y8ScEj3zSqlnKfUHE89
y9bGIKZYz5GqRBe+hRJU7t2o0XNjbyPzn6jbnp/spdD62Jww12VOVCZR7HH9YPqajeWu00364Mku
znk45W9Vej9mdVYJ5JhAU01824VNGDl2DbUjKlfbsdzmxd0kQ7ezRgGzOCwedhq151khRdifQTjl
rR5ip0yf503RlYdB8bd2eWuvpREWTUFKN5NNgwkT7/OiSgOzikqOAllB5+9Ck7YpggDe9/BvJeHn
yZvLWTQom2SfxfpwONpDA7qeyKHZNQaEMo9dfC+bvWspN3WzstuXro5jY3PUdHTvKmFc+IGFsayr
s0MXKTJiezo0ay162ed9cM2UEIDF8VTqqYIprb+zxh+J9EC0vmJj6fCCOY0IT4UYGrCKMJyaumoe
4RBFW27iNnfBm2yQWNo4/2o0R5aEsIsuG2dyciz5DU2gGr1l3l3XvZ2fsqXj/3g4gn9HZafLeYYR
Qw/pOn6qy3CjGAdF+ZKO5aYe7styd97i4gQifojaDrnmT0xdXDY+EmNk64fgTs/3hXwZJl/g3Pvv
rAheNwKqbocSK0WGCJ7iS+9TMl2FinqfBN7aJT6vhHCHzqT1vNgYDweScNQGYCSUyCZ/DknorqIt
rodYzyyTTQsFWiJd6giZcv0YVz6Nop6quIZdrXzDwtuDT4BlAj4L0ljilh4KAB/F/AmwrqnWrqu2
hXHZwR8oWz+6VXTdwlE1lx+B/pNYg95Y2GhqPeT1NL8IUqOD3UnaI1/3RTeHC9oBrlPfXGtgmYMQ
cYKZWLpl5ooryM/TTTcp1dBqGqsJqG/Xm/aODP15f1k4OmaI3SxaDjU+LLqnFrK6TsZKoz4WSO+F
f5eOwyZKVnLSazYEn9STULbSEhtTD32W/R5b0o1iD/vzI1nYXycjEdamD2ND8ws8oYpyuvvdpLwM
tWcFLqr/xg7c9aczNsH+q0D2Dse23m1y+R5ARBsV7jpIemnxyQmQXeePmen/1JBKlbHUKp7VUwWw
atNWYxFDbqc4W09BGRFsZx7ku7QtnZ1HTvwy6If+cgDGANeOll3otDAAhDItQlxbDehVlerDFATR
HmvtL9px5HBTBWUG66bjIQtYRSQgw2GCuDkdY4C/DbvOumipZIBDymttFyeFujGkafjq9ZP8Fvm1
f+OExfg++InlPWa9Q2pIj6LpqZct/2AnivnTC+PpwUpU2kIlu8sORVFkPQAwv4/caUBC7FB5jdXd
OFUslXutjpXgULWW/erQc/lVqkpNg7QwD96K0VbCjeR7CKTZjdpdUBPM9n1URc7KVbd0poCKAuXH
oxyol3DVTQU3YKqQLfWyZtsYh4rItdAvhvKm0Hep/XTen5Z2x7E19XSZ/agNx0jFmlX2lKPpUmuC
jU1e47yZpe1xbEbwpjqe8JwRMwoceulj7D117Y9ytfY1z414YsHqAziO8BRGTuFKqDwjcDTIGN26
/FFoWzU9aPp9HKCgUlxL0QEMkVM+mObj+cEtPSfpFf9jdh79UbDVN0hj8RQguaf97GAcytOnBDka
s9sZRreR9fta2jVwI6yBuj9R7xFSzpy9KicnVSeQoaeG7XJqJDBZqYuU3Q89f5+6YQ8yyu9e2ri+
Mv1xZ/MWmPVGBnptYuORW/RyCvKrUbMO5ydh4XI6+RRhDprKTijJ8Cl6r5hwIRtbySjALTe+2+bx
pZqvUf0sxFAMnMtpRo/KlsiT4JleFuppn7pJbj7nCVo0dhG7RurdtVL+m9LCRT3Wz4Vu/zw/0CVg
+LFhkSfBSJW4l5QOnbR8uvTkhDjHTi23kfTmVjY7mEqKLI6uo6m28qs4kLxr2UpCWmuLOvjtjZos
uU1sKuTV0+5BVsfoIkpt1C11+OhUWv+95i2IjeG18ynJbyI9KK+CvjOuRllOHuSIuzjz8xVo6ZIL
E5BS6wHDZaCDKXhS5E91E3QD4Cap61wPQLts1wangv6GQEu8q6r4C8mYByM5TGWsbZRhTX9j4SQC
RgLwboYdAe8QjgggjZOkhXJKLJB+1bTg4NTWq6mswdUWTiIUVOe8D4kGomHxeO2jwTRKVm/sp41J
OYO2tzY4pCArzvvJp879eXNSx1BUoDjyjB873Zy10lMMs8fULdW3gbelDqX6tlK26XTVyS+w4kEM
GQQXWjlsEhoZZO0+CS8D/0LWXJX/d/5rPs/unKvm4Q4LF3eLKURBchJNEv7DbUwTVx5ctGPmJsNf
n/LwERsoFQAYx5tEdps26CxtAFuAzAhp3nA7GO+q+jqsNY5+Dk1OzQhHDfGKVtY5ZlIoD3r9bnTi
ldn6fJjNFgi0TVh64DYW4lIjGUMlNbCQa+1ulF+yaQuk/5BMUFNdnl+YpcFos2i4Dp0EauhC4Gia
k8fKQFSKol3z0GQhdd4mTVcGtOCMFEM1wGgYAfIm6h1ZvmEh9YUZc3wx0EUNlPTV6TM6U5JnpwZ6
T5dOInUoW1eQjswymP6mMcLnRn3W2+jWU74MVuFK2mpD6Ocre+6MMqngoPMD9bxw8FDo0/RKLlPX
zxx0WTVo6UJruidnu4H7ZVdMMP2M/wxduk9qsFDG8/npXyhzntoXnCnyJaMzmyqlHuHsu7LblKOE
mKwS3E3e76oO96Ok05tFZD+sZdOWvIxKErfXLAvJvjk9IPIcRMqU1awJj9ewu1XT7RyreMP1FK+V
ej4fewzzjy0RLRL2NAMHIba0qQE7C4fKcK2F1/YasGtxTHS6UbaYOcnFDCH8e2SZTcIA+pg2ipzT
FrNvx7ukec+kw8rSLbrOka15ax2FXUOn121sYYtnJCHyL1khRL4wvdzVrX+m/yHtu5Yl1bFtv4gI
jJDgFTJJs7ytWvWiWGU2ILwXfP0d1I1zKlPJTaLqdvRT791rpoTM1JzDoNQck6AAAEm+Xg+8MEY8
igAmw/kAxRG1kWG6TtwwUuSAqv0X5ppn5rgoQR0UR7bqv7IYCw9+LA8UD/Gf8zFqQ53loivhi2w2
6JztTHOnl9B3bzqv/fvWJiDOgHMiig0AqZpNlu1YmeFYIVazo8bdBCvqRhre1K3M30In6DyQsudK
a6xpKhGoy26S6G4qd9L6aTpbiXIl67w+v0H3Qzffi+LgNNsuebr+/S4zR4Qn6Krhdoa2oVq1yW03
DZEb5j63B2ChwIKHzfQwdybZS96UPnS+kzXGxsL+O4up3L8WjnkzI4g5kTRwRWBkfM+so92u9bbW
BqccKrBGs0UpQTyzYL8JVUcMavS65Idh801Lej/Wg9j5uD6hl0/WswklSlECOccIRxEMLmeofh3b
ZjORb1ND8Ob2pagPfx8NFxms05DGgMI9b5mTbT9KvQfPxcA7vIi3Fti7SX2roeaWVDKougHgim7l
9lzahKcRlY9n210Mt2SYfmpGuWvkp5aBm+zQII4yT1vNohajmXhQovExq7EpWx6ANxElNcbXymIz
5gxKNUD6j8XGDMGzWXszQ+gH83X+aEZV3UHmjyoPrCwsZXRT0kaT0cHYVIOU+LDr05J/ncKmkwEt
auYEw5g2EAAt4e22G5PUvYE2MfSqkzoy3o0MeDtHK8kh1TmL76chdP7LC8P83tUaP2oxDQ9jOrIA
VtTxqxMOAKQ2RVq/TNMkdyyvykddgwMeHU3yNR+qele4JUng8ldy7sN4V/8Wyzb+Rg0B6Zih1OgX
FCTzWfU5N3XPlLLqN1WawA+rip3e2tFBIy9DIjr3IXHzQmzaSbS5NzEpITVu9WV/cMMMYv5ZIpyv
ZudoOfSVzb7eduk4dVCTytxfZcEB1W9DOyy2nGvE2rqjbshdneiC+WODSiCEOeA7vM37qqyCsIKe
8UFjpHeeTTdqYo/HhpQHwjPG/LhvsuSoo8GO6evCCshMS+5ERNz2gcdp2B5oWoX71qUjQrgy+4hA
K36A4lxJ/LhomB3kTtr4k+mMfFM6GjqmEGYDZd12YBs8TCFsYtMslWyXWYRvuVlHkZ8PIbsVRcUK
H4sMZTigZfHcsXFpQj8mJePPdpqdANOSgp5W9hAreowGbrSHUegtJHty5tZerI3pSzG49ME0Sxlv
JXDod+aocenZUSrhiVC5Wu/RmOQfvWXHkL9xy8H2x2kyAqByrO8oCVDnKYXMeh20kcAPtpum3ZIJ
UJ5ApDpy0DaJygc2kbx7nQpZdH7mlnm1dVnmNoe2bPXvutGNO51HMP6wRxGiJlcLNtzUonY+IhLC
+VJAQ3mnT82IDh54GG8oXseVL7KifeqHEqJ1XQH4q9syyDwxU8t/DKU9/OwjWn0txkG/I3ii7ys7
ZDedlmTApIc9YxtI0DmZF+l0Orhpqb0mbpM9u7Kvug2QxmxjZVF1Q7pQhJCoY+ZLmWZ1wCtznLbt
WIDh3Qxh8l4YdfVYF1ZKPe4Ozd4RPfiNDbiO0K6cev5pZ7H8UVRa4/hor0479P91SKczUEc2QroU
FB8B1Tl0Q8H2g9dU/plNItlToVnvldG59iZ1ePEL5a+G+CDrQq83KrIJ5PGBfYaRbU4ARvHiKa7t
clc7tlltjYixhwo6e7D0SPRJeH3sogbR6SELt7AHG1C2sbj4dDTD7FASxdLE6sZtldAuH4LBjma8
hBHnd2nW8gF2N+nQepMeogFC8Ta702Qy6kGOLfudjkYSeknWG+XKg/Pi4oF8jWU7FpCReMnjZXt+
FfDBHPquMzSgNnz4GM5qiRE1faHfOeIJ1Z/rF8/FU22OBktD4ARxSl7ktlFs503KEU1zP5sMhEvy
7XqAi7sbAUC+gBYSbGnxJpxP6pObrcdehy8cnEdywOfRd+nb+6Z4FyPsIOG5kjX7cljTk1kLqcxg
mg2oLZm4YMLxWwrEAuTwC6zKFJjxz96xfXdND+OiEKGMUUnazW5q+xw9GE/Ke8cMLLNApWB3fR4v
ki0lhvKm5FM4ZSxCjAhJHQ8Dd4A0otxUZCUTWVoQKCOh9IqmBZaEkokAnQ+9/Bhx6vI1tTK/LlcW
xPJk/QmgXM00accpK+YA8gUlRsN4WtVUXBvDvEBO1lxrj5ZIWoRwojCAX5E3kbU1thJCZVQVhkCZ
dp6mJqIeCd91d+U7LE8TWCDmXEABKfp8DFyatId7O8YgGg/a8nX9bNLn62vqEtY0LyoH4AMwW8B/
Vj82aaG+ChwlgsDwKawgzVVvJvem73xBmEfZQ6TVXtVBELTZ6NXKil6cQpBPgTmFiAx0KM9HaIQJ
TeAZoXmM31XZg9OsNEkXd8zJ31cWWtj3vegy/H1tBHnc6rej4+nTXbrGIF8bh7LaKmqF9jjv/qJO
vczYc30N+HJZ0MF3msHcbOaNg9WgbH7w4uU0SHwnCXFqaoO76oXivrZ8azyU9kbw++qvm7JzSMAN
CMCTOAwsZf3RpmqrHgkeHKPuW90bjVcCSGNl768vwaXJOw2jLIIsRhoXmwijmx8MKk+0/3U9wMIq
AA8EnV2CdgowIkoAU5YRbIzAyKuaNwMNlWozkoN0369HWditiIJVPEMZoOCjvG8sMZMz6knzUrLN
0eGI6gTt5WglNViYLJQyKNwLUMQFSkRZaVAWZVaXwzJTuG8ue9KjFdGyi1GgXgs3D3BabCh1o5Vw
viOjWRocYNbIJ9p9MtwkdGvxv/3eCIH5mVXKIMjh/nbfOzma+xBsmnrII6R0YOc8E2vl78+f8+zh
N/991F3hfWZTBgjG+RC0Xg/jbCgiv7X+M+qXoT0OETK2TRSvBLpYV0ogZa5Cl2PNhSUcwYoJjPlj
zL6RdKvXf/vJYbACXTeABoHlw7tZWb5WlutZnQ9QpjD/a+NN168BYhbGcRbAOZ+wrBUGHcG+8W32
MPEABMISAMi1XvnCZ0ELDJ/bRlMA9CVl5SYcWb7dzlGqu5TDPN3ct33hw5dGrh3HC4v4NBRVCzfS
LSxDIhSU90ix65pj76zcLEujQdZsodo2U+DV4zgtIjJ0rYWPQn6Q0nPyG96ALYVOQ7Kyyi52PD7/
aaT5651sl9ykeNBSRCrgjihydE7XBIsWpgs1Q3wUIL3QdVf7W+0w9Alp7MjP8NxI3gjdinqlEbuw
xBACZAzou87SZsoaBlaGOy2Hukpq/XKIh+eUV4nnAkbJ1w/hxTgg7s/4AdxaTNn7jjO4BStdFH20
jbB8EW6o8zCtUasWPgmaZ8Aboq5kWuDonH+SLrbMmE5d7MPOzdBe4+zt+ijW/r7yyXuzy6PMwN8v
k6DJHtvyv+t//3KW0A9HqZH8fo9dnMBxNLhWU4cAQQmz3bu8vZ8LNkHPSwgca+2ayftiuBnyA3gf
5CnUj4+jWk6ugJRKNW5pU0BsM4ix60Nt5aC83JNoBoJOiKFhQ6L2d/5ZmnSCKWHHE9D9H4yoAVom
GMrHzmyCcvi8PoPzYXV+xyAULM8oWvsANal9x6SyAWAgCAXjRPcpyXX5NKTNzTQm9b7om9g3x+G7
1YzyJkEN5Hrsy9VhQCkN0wj1IBgYqADRIbSkVjuYTshm+Zzl22aNbzQf+OroCO4upAIAgaLBej6R
oahomtNZGsbutkyzPZe1N0kZf2nZ6PfotDFUrP5hUHhroreGAwJDOw8prC6OoLoBFk31KJzSa9eA
PEtfDLcnNCnQw0clQgnQMzMTv+kbdgXrJwHnk410HwEl0gUqpQNKWJvrI7o8VVHDmVFMOIVAQSZK
PthnonadCmBonj9OaLRXT93aC/Ty8Ta3InHWQZaAQNNFfT+VZtGVzhhCvzT+wrivQ2W538sQ3tMh
BI8fe5DiK1hsULh5Nrvrw7vc1OehlaShbKUB42+ENpk8SAOccQpRhufpr4Hr50NkSvHISNtBtkYE
DWIn9WjyJcrLoF3ruV4ujrPBqNdGzeNBzDVNfzKArQa2DGopz40rPbg1vYcGzDrrAUVPd+XAulwi
CDunRNCNAxRZvUfKoUGNkmBsPIVIiNjVxTv/6w7dPH+oHuDOhSTXJbq6Cnutn2NULu33g+3+Ajf+
odXGco+8I7i+KBYH9CeYamTRu1aCXAXBIuvXlB00NJLJyrq7fAifD0jFH7HIxgvZQgyi3XKy6emt
YD1qu1ZQm8fG2E7lD1P7en1ci4v9ZFzKIozE5I4GR0w3NvNNnYo7ux8J3sWFtgUFeY3+tDaNyvmb
6TyXrIA3kW49Rfyx6oE1XCF0rYWYL5mTrDJyRTSxMMaXcr4jIQNgw2PhSuZ66eAwf6pZBR8osRlZ
Pf+IkyCgX9pksDEO273TYFta3RXEaztPWnueHuz4lcEONNQ9mNhX9gNJwSXzzHblRXuJAVR+xfxx
T36Fm1slRDTwKyRMIS3PjKRnQu47+YzkQwYb6oFvKCw7+7XTeXHRnIxeSUeiGq5UZYO4o3gxKTx/
9pDI36Bdc31tLm4IhHEBTpk7qyo6uJk6yLNwxNEIynQE4zAoVPc4OqsczINohurpxkZrrCM0XK8H
n8dwnimAUwQkGRB4joNbSHnUgZVsj4aJ2EnlHEG23aSofA3S+kYLdgi7tQU135n/73BEpQlI5lTF
aMKnLEV6x36V0tiE3CPNcwk2dJ3Xm6gIsnw4DNHKZb70Lf+ME7N9voZorDejGSJwDju2yqKHMK4D
ZgLvDX3X61O6eKkTeOPgcYn08uJST7tGdnmMWA66MV5vTZ7TTbD7SDcjOmB2Kbfz/1431n1ipHv8
1s3krIigLe6Z09+g3O7AG7R5OuA3aEzwV1Roh5uM5nhTTUXv5zqUdwYtnHYQ0RuPZWzWD5msdy2e
XyvKo/+PyQCR5v/2qNS3qQFbNNRF8EN0CghZu+m7vWA/tDZI7CAkXgHdhQGThFqbXDu+5iPwYrEB
PTBLgs4YQ+WbV5aIIdhW4IgMx3tLq8DU4CsJwOKyAtvFxnOSzLqx58vKHF03g9Q9pjn+BjHOxPrp
zuoZK1GWznoQuWBMhA4+4BfKdSI0aWlFWc9phn3saLGPOrDKxu8r63b+M+p8gS2GQ4gBfHRhfMLS
MjYcMWeEPY5YyZ33nGnZjHnQocTQ0ffRpA4w2MN3WRZfm4Y9VYRDsSqz3nhLrJWTafFYhHIr6Gso
maHwoBy/farhUqoBaUmabMst/gz85b6dKng5wmOOx0+ky7a2zLZhupIt/K7IXcwEGjYEJU4gTy4+
awKTBAu6d35SPtZU7uKafE/HxMva58loN0YY/YITzVzC7dHC68uPVuAGGmrz0NgJcjTTo+7H9a8z
b1j1J+GbOCjpUvxXpd+MrKkq9O7ntzFcofqnzBp3kGnxOJf3BTj6PFlT2lla26cRlZyphBHNOE6I
WIqpgp8h2TR6+hGjZGKvon2WVvhpLGWFG1o7SXNArASJtDvEHivfy2Hl9lm6606DKClTbWtRY7gI
MuL4FaLy4hCCd0ce4d2zvf61lt4jp6GUc6FI2y6CLGviN8ANN/kWRogs/saTcGPCB28MO6/sVo78
5ZCwwQC6HyeRpdzkYijjpKcYnc4rRBJ+nZiH0dW9jrr3nEJbMHtItGnFjmDpjGXkN3cc+jJQ3Tw/
ALWstsfIwAFoEVAFmHMfh2v50dJnm8cD6tRcflLBFEWpxxBib3F1UzaWj9nYDwAk48CwN3FaQukm
bGEn3AAotHKRLy1KeFrBNQLFezzSlQOoLjPconoPG5PxIbGCFtZlw79cIBAkxPXhEoKukPLV9FYO
eWwPMG7tPrXpPozeYveNrhXwFkcCqSwTDUEHjWLlJgTKbExxi2BtOPFL1/XvogabbphWVv3iZQ8Q
CoNkFcrQF9QSMCZ5qMsR6Z17Z0dbmtwMeTDWwOk86va2MLYW3gf01uhfr2+3xfGdxFWOqkgaXTRE
03x85IGbiINVPReZFlyPsnQEn45OWesijKcwmx3VIkZKv7bYrzno3gXIzDfLnAVx2RmbKs9X0BbL
cYHvQV8PKjjqzraHvLIatPkhPJb5cebc9Ixuxkl74Fru5YYWUPrf9ZEu7Wps5v+JqAJneZvFvQUu
rG8Voe+Ie7dbw3Qv3u6nIZQliYcNqWiIEI7DoZ6AnbWNwsdw+FJSH50lE66LvF3Z0EtH5G8SkIFO
MpQ1lM3G7dJuJmFjmfToItsfUDn1ZTJsLACa4loeW5Ld6sN4uD6ZK1HVyQRAQyZgX2Kk8mEq4S7y
aEbvtfbYkH1d+dUaWGtpL5wMUi1bupbbJeDDAAksQD+8iSyQpKN/2AmnMZT9Bt/RgoYmYpCkgbmr
ZxPo/8YClOTj2MIzcyXc2pCUjTdmTjJWOsKx6DMFJyWX21Ujot/XiJJgUSz4ufE/Q3XUjoCVhG3V
4A71O2iZx4Fh9uEHQMv0RwzCQeAWRv4iCye5Z7KtJ3+sQ+0BjV10xIYkHG6jKk1vWtuBxvz11bMw
9lmj24QhKQSZUSg+v2CdHFTyFi9XFF8OPDw2THpOv6pZMTdU1cHPhQA8VqEC46qUH5jlAgfaoz42
DJV9qzmV+Rhm9k1SGXKf6N1x7M1hg/TlTkLq3YtEMa0Mc+HEmVV1QGCFOgaI+8pxAGgmWEIMyf5k
gWsKxTxcFtcncunEQQh4LkIZwwYuTrnOw6nirR0iJyvojdvuZbN1Cj9lHyTSwT7cyQEP4ZUm89LH
Q3sRUqmz8vmF5GdKrawlxZxxarcp3WnIO0Gevz6uheOFnsag5wukNnSAldocZ3W1gZqODDdTdsfj
NyjpQmek+4dUAj4U6D6CEjdnmsosAjsd0s7CWzQ2jiQ6lvKbE6/klIuzBkArnn5Y+aDDno8oq0gc
RRNCOAaW/I8huxvblcclNOQWVvycJ8+67WgBq8o9rZD1CPEHSDFqcfU2e9h+t/Wkf4fTVQn1Um5+
S5vcPfBYaPcsF+1RZEa2FSCz7XmhR4dQ1O0HkVz/rETB97oRToHQ7BCvClpYu6IPeQCrgO4IkHZP
APTPp49khCgjDWUae70kegltZKfeZKPo7to41TdjQ0s/bjrzrhmZ9lBXXLYw9BqnXWVU4acpjPSO
Zl35xMtG3hIRt4+pVnd4bUYlxDmTzIWCWteEm1A3vztTAn39nDTchJVl2b52XRxvSdvH90U/IYWW
sO5q/RLNUeiPRAxyphN8t95bCv0xTNzw3JdTeDDsyti6HImO13UO2UelLEqUm6v6Nras+Zdxcehh
PbQxqy6H3TmJoO/sFkNQUbsOdMhfZPiXMhk4wLPfgscQh74+RdZbmE7OcaCNhCyNzK14y0k6lh7J
dHJrljrfh4MLMHfZ6E3jdZjEYICf4MYGRAu8ZZpp+75LY0gM2L0bCNrHu2xy6desjbIjKo/aqwC0
+9vEHf7QlAPZakZkdeAZESv1YjRCyQYe0gSQQj0xvliT6W5SuxuPDL4nX7u0Nn+RItYfB5aKbQFE
ORJmUKXSjZYX6ZcsoUMFCfoi/ZlzWx4FvDjehdH3hyI3JuDbx+wO//fuLnIcEGZSZt1xbTR+ISmJ
Do40xZ0Z29WmLqa49CqUer+4lUmfhjx0BVzba6sEcdBJh4BnYZjuIIBhHgqzaZ8SYVUB2LRu6wvL
Go/Aeg3fWB/pW0QD08mOeb4bQOqtcSHb6aMDStl9yitRwrBiPsNhw/MSJln+XOQTLTaijMpDV1TV
R0ho5Hp1y6MPUURUekYHRsxNbJTumwA0MhBTWh55p1uveVda/ADH6hhipub0ZAxWDuLKaPsa19iT
zSp+aI3G1nc94Va4rbqKGx7NUXP1iUjGfpc2jXxKy37sPZm6/HawtQwMSa3b87jUQIWQVfG9zQUA
cjyGPBKNuP0SGnaTb3LWp6+FIPLFhBrkN7eE8HWYunrriVLkr7nVV592iooC+I8UxIAoiaov/VA1
L3Znxy4IQ5YFmwaS3TiDDLdTB22KtGiGV7MazdoLtbr4T/aD3BroJb6aNAYRL3XQKPIys4BwfRa7
0YuVcPgVxnY0eCGS81dzNLWg4J0VeXqhp4D7czm8W3U4HDi4F4g6UHozlCa/D60WG7jQbYldBBxj
lJX9zTAk+scI0JNnJhXBTweFJoOAeMHusxoPbKh92fJQ8VjD0UHrZIQJ6VQfSa0lj6OYusKDP1Z1
SBjA0rndmVtuT1GN6oMtwUETyU9Auoa3krndIXNSFz1tFAAfcrzRcjAro01ZF/Vn6PDoHqdht9Hq
bPzOMrMKJgLhOavPZeQ1rISG0DSO4U3cx0hd3ZHyXUVE9iJxXAe6aMzeQ6DwALJUFQDjkdyRshDP
Gh+jPY0sG9shgZaLQ6N2G1owAQG3qQ8gY5l8gFOjeWSMui1kdtgeUjm99Gho95u6HhmKfoYJOAg0
n8OAjAwutqQatrHIybboE3vYlZTWru9kxJ48yB80rjdAKrPdmFGTRniU1WgM2yVUpb0eOohbCJO0
ls9A0dlSI0lfHWGhRJI3UptwhNn16IMnOJW+qzfJf3C2AAdcFlX7XhUu345WXX4wwtt9H6VJAP2Y
5sMKtRZEHfCqaq1rtzWry401Tzpkz8pnR5/MDJoAieMxlhRPAAWw27B1mxtY+0wHAysR/gdatGbM
s9QHgK7pn2tOSR8jEKVgPgh2U289T3GgoxFhsA/T/aKjlzxRcOu8ZAzImh3SYjo3QwVnDRRUkpWw
NfBPhTH3kaGuVMHBIq3XQJWLac9JhPkXnDQFw640Q2jqoKPbjd9K4+dsDOKCnUQtVITiH26aPpJ2
Ta1iMYckOhQkXBTKbXjenUetGiY6qSFrSGbYY3yw+6DLYg9eanG0l/EXTn6KauUxvpSpoKzHgFJE
UQU513nMuIkgtz73rgt+H8feQIO23A3NHV971S3lXaeBlCmFC93o9nNLWatfu/qrFR66NYvUpXVx
GmL+CSdfTVS8juL5q03sIDMbKu3W3/fFKSpceMoB3zVLtZ9HKABiI+bcfHOHm2HcMXfr2isN6Tmj
Vh9L8PUA+x1qLfQCwm00WaMb/dyvnZzbwUmPbZzAKTeG97W5uZ7cL32Sk1AqHqNmrCmzFKPhzotD
HuHyaqzBei8lOKB6fBpDeXqBezrlboQYUFH1oZqJHLHwYDHvJWTcc6gUmFCLi3oKtx1wmi3Ip2UQ
j8oNLxFyP8JRVOLJ1urfGBAC10e/MtEqdMhhScWbGUZRh1vXeh86lBaO4RoQamlNwhYFVD3AgA28
Dc9XDO3TBgo1eHqa9X9J/RrVb/8wirn0CnUT2Gao3n1Igxo+NnjOZO62qrwWDBNI1Dr5Gnpyca3g
iADy34FSgmrqNZgC1YsE71uLH03tV9VDam6lx7AWQjkhdHusxCARonNe3D4GPWKjr1m8rsWY//nJ
EVEkde8QB29mp/ivSrZJ8SDL53/5In9m6uLJDPWxcsAwSuRrlf3FKb7xzB/qtQbC4so6+SLKWzk2
zCikNuLkcKyy3kS/UhhemyrlNtIqvJA4wVRV2baCPWpjvxt/bSgynw4nY1DOU5GY0MEsMYa2OYru
S+2+JPzp+udYmabfl+7JF3d5DiR4jRDg2kcpzILqf7gToOI5o1JRsEMOdr6kRr0D5zdDkyozjjGs
T3Fj639tMTXPE9I2UPCgQe2qPXod9PfKbbHLxwxIluHR0Z46+y4EeJ2unIpL+cBpJGUTVkicoxzk
JH/UdyTah7XjEfoE2fLi7xGw85go/EahQT3XfM7nzTRKXuUCkXoDwgb3Ewn64V++PfhQwOCj+AqM
+XmIWsJszeDotLflne0WXpv9y17/E8BWxpDmbUGdaD7d+zcQxGl0U/AdXaMsLe5EwKdAjgbuGtN1
Pgymx3nVdHMRju2GMNCqxBNrF/XSbQiVZHAw0AeCMriSBxblBCrsgOZaBDp5FgYJHT3ICxpie307
LnXx6GkgZYHBVr4mWTsHatryFlWl5JijqrFlbdM8gu3J/bqH3HVP6TepG82GTnaQ0tjyoY2+lnEv
LXbcy7/XIdrHppKcpK01FZOJrcuSQDclqPTPoX7TwgZRGitlx6Vj6DSU0tTIS7NCYQWhZjBvbD0N
MBS6PrPLEaC6NzPBwG5TziErhbmCmGunbbMri3urX9lMiysEJfz/+fvKfeDmkBesJf5+lf8UndiE
OcolLtta8ZoQ/m9dLjUHxtMOhCOkjsD7K4sRCxFNLYgv+k5PYa5p4/GjBXYISVgUrdqJAefFPDOE
l1ZS3AKsfD86w2FqOpTGek9AvtyCgFo8uPvOuO+4i8rXylwsvQ9Pf6CyiMFM66ZunotO++LQx4ge
s2gbFXA1Plbl3lpDXyxO/cl8KAcAio62Cx0ztBbREWvi1qPlCFrhPkSF6PoiWjpqTgemJC+5K0Ab
GTEwAbSk9dZq97q+cgIsrtPZKgLABDQu1HU6aLkNNQggLoR5GyUG0u+19u/itv4TQaXex3nqFgB1
ACgAn5W0eW1YkKdf0+ZWg7TI9flaGYyrbGvu0nqoTAwmist9IeJbeADur4dY/iT/O1/qC72xzFEK
PuvX0G5XWAMKa7mXsnTls6xNmrKkqz6picHx5UfQhyGIwXKoAiYb0r8MIl2ZtbUhzf/8JCcbSwjA
Qn8Q12ZLNrR4yyh43c7KvC3v0T/zppyHXDdi5jaYt1DsdSBA6+ZuHO4qigQKnmPGzrWC6x9q+Wpz
QSSHZQOUF9S3XinGZCCkw3US38bZkcuHFMBj0/gCXaUOCmTEI4aPVrCHl+K/7NsZmoXiuwXqnjKj
uZwSFKgROmqOeRf5Oir90Zr/0+JnOwmizGhP8lGj8851nZ1guzprgMdf6Z0tbqiTGMotU+XxZE82
YkhozeSzoEG3svjWIihJIdS4yljTEAFz6XGt8Ps1RO3iykPnD9Qu9tsy5nx5F3C1okUG2FXuiFeB
I9XLMnhNQoKa+gzabVC5GZ/ROvkE/OvwD2twdsIFk9YEQe8Ccp8MjXBaiQ6qHT5ljgViz+vQVChm
l7d9w/xc6k+1/D617wDFb4n210rDeKlAWA2J6swYZhd1Ag2+Z7WBsWfCSKB7z0Z9T3rN/gkpqeTW
cQrj7fqIlxYlphrG32A36ABjn0+2jAdj1nDGoow8I4EXRv4whePK9lo6HE+DKNciYsu4JAgSWT9i
ho7OPrVLPCVfm+79+nDmv6SmPqeRlD0Gabcx7Dukx6WEZCl0wsAu8k10iaz243qktYlTdhpuEpqi
E4N80f0Mwz1LXhjbXg+xtBFm9jtEbqEPghfM+bcxzapqYki6+Tn/ZDH8vtCALtGS1L3B/bS0oAq/
Xw+4PKb/DaiioZy0A5y4QUCzsLZUArAAG/EMXdDrYZY/0p8w5vm4ysI2ajOfP1IS0HxLyCZPXyzy
DwfVyeypj347h3x8VyGKVX/NxK4vVyrNSwfh6d+f//nJLcxAUpcwXsOTRMLQEWbVYu1WWvz+820I
XQrQXdXncS+aFFqWBoDK7KVuR1/I91on6CaiEXqIR7SJ1ojCixsVgFfwGUC/B7v2fExhWzDUrBDR
NW5jDjKKCPJw8IbOQN4cXF8Fi/N3EktZBSa0/227xvxFoH9qFKD5lbPgUjJ2PkxPIijvoNwZc1JL
RKgAyRTHsn4pwuea+Hm169AhRu4sjkYYQJgfpC4/z1delIsJDbN/ezwAxHKR0PABmpEdxwrUIgOy
fRnrxzcSa+g418IpQIzmOVp/snpOGc0eKBhQhT+DEO4MkPsgqU3CemXOFzc4+BqgKkDk5kKxn5kh
eu3cwi/qX4S5bYZj664cWmsh5s1/si2szB2rOCWAMwt2n3TQUsvFfV6viZMv7o2TkSgHPU7f3okn
hGn6tL2x2VAgGTGOQsZ009ji6LgpYI8ivCFVsfbKW9wlJ7GVc3lou9juoTjqN1YBXaWgTl6KaAdN
HPBf/mGP/ImkKnAL0fROWCNS1NpeTXSvNf//VoS645lVMFYXiJASpKNlYALxQ7KV1sTiVj8ZhrLV
XWmUwK9g2fXGO8RhTflyfZoWP4hjQbEJ5CjAB+c1ebLmciFg2VWhFwWhDU+3ofG/EVCT5I9ogl2P
9Ls5riYYyGzxTsDBAt6BMpQkNURqzUwOSAN43Lrp+/9SDvnDew1mdm2xHaw9yz5Gflfaj2jJXY++
NE7khqA+EVh5gW9xPk5OtVzAxBvzKJrPOgK4XH4DuuxB2q9W0qxs5KUdBuopSE0gJxDUks6DQU4U
7IsZ6WcSHVo/N5n4Li3Hsws/ym/6ZNO0v66PbjEgZF/A6IA2p62q/mgwLzZL3qJM4xQ3Y/PRQKnC
kfeRM/gTD1+nbNzA3H5lSudRXHxPMAR1fFRAQdWWNMOzj+UGeCQJgXodPGf6m3FVA2oxCGS/ALcA
iBl66edT6TqyQ2kRb+maNEHDp0MV6bsmpNvrE7gIKIHqOyzcwMpDHVO5vuvBnCX/5tdDnN6N9cME
oeuobu6hqLYF2DWIqugRxsvPo2gg5/t5PfrSJgdXGdpTYAM5KAqfD5K6U04rF0l+BfdWTd72xc/r
ARZnEdLdaEagE4w66nmAxCSV1C1cp4xPu7lzV2p6EIbOyoqYL6iLFXESRrnAdAu+yWzOS0wGfpYJ
mG4WdOKF/APrGUqDf4ajbGajMKBDCyCoz5HTxcDhJNlnZYDAt9aTWtxXJ4GUl0rscNqVEM/xCxO+
GO4nAY4zfWnJQ8c2eRHvG+cfWnoOcFwUhwfa6qqMXjl0rl5XKNaHyXGcvup0b9T/0F2Fkzpa9kiw
bFO9tjQLKjpCQ8HGFcJnEgoVuCLXCqFLK/o0iHLW02SCDlGOIFCjftRp9+Tmz9eX9FoE5WCwrDwr
YICJPQPPL0M+2OnKp1jMQdG7g7MwzAtw9ii5SqKPcTjU2JWN80UvQBa6Gc0XrXsT0RPU4qM77Q7F
tOlfXngnUdWXS4TcM7XnB/+QTIDHvLc180pns2rnMS9dda+exlEOvLDWBwl5qMQ3KprvYnN86uWX
enIf6fQjA6HPY8n3619s6RA6jaiuiTyxiqTAZkpsMBNmb5TuOflr41U8XE6DKMsiMxszrP8PZ9e1
Y6muRL8ICTDxFdipc56eeUETTpMzxsDX3+WR7hm2x9rWaanfttRF2eVyucJaMdSa/AMQZANQiQN/
lKjgKGWebiuGW+cmbGrcgZHZhZgWL7ByXoLK+TGyY6srJi2knXlbQYLnthYDQOd8OA8E02GyfF9j
bNht3D6BLBRMc2DPsE0EVJ8o6WHOF+B7SCpjVFzMAPh5kg8mvw7LSb8aa/duUrKS8O0WDBAifA62
CRiqv0ifYrthMxrwIcLt7jr+TG7XIEtpUOUEozIdkjVXLqkjZr/PybvZqmAUJFuIiqLjORhhwYyq
iODgTNSoMhOXiA7QMNYccnRp6N9sFTi2xOrPxAh3IqZ/E6twIWYc0QU+zvej1X2MtR5dPlyS43wm
RrgSR7p2U8aHKcshvwWFFOayg+Jxdv3bvokD9KIornrJzejiHYwqGkZv/66l5Yamd/mAqz53ujfL
bHYp/UhjDJ6zZ5gUmop/+Bk7fELHjUzhNtYsjdndaHKXFfXrc188BgFpsyAfFSVz6Z7hnYC41gEi
oQgM2A59lWRcEFuA0uml+2mtrro1UYCIqMQI+pC5T1ymQ8w8HjrnIR/2ZXq8vGR82/86ZCDmxNMH
RLWImM791Bh3IEf0HLhDhmb9bOf3yOJgSqcKxk/UaMC7hx4RQDJzFErhQvEBDIygDKLmlEXUOZKZ
hqUqfyBdMjSK4L+BnBz4Tef6DBXBnITtIQuDWbrSfF3Qo2kniptfdpYMHa22CMWxbOJsYpLMppaA
lwJDHcYhTpEKzy0A1llL5E8+pl5mJBKzRrFTMs0MzAgCOBGh318zdTlzUgzNAPsyHcEN5/dVF7n+
xPYZWRXqyRzfVpLgkdbVdTCZAPVSH/QV1LqpJ/+UAHcQN83psvnJlDJRb0fjJuBG/noIA+skLv0C
SdF2BqW1DiS53Nktva/IJ8us3HTwDuWEe3jFCVbeudQvmwyZGL+oQd1zAPFt6l07brDk+8sKydZu
K0m498GVuWLEGwrV2h7QHoHj/pj83USeL4uRBLfAC/2jEF/XTXhhaKae4FeIsdd7l/mHplFxecg1
4UCdOEr2X/j6ILABbyFBYqmqPxbMiPtfXLpjKr5BqQEAK+r/UgQXlxUG6VKeNaXtQ0NPCzBJZsWt
IBMBKBskdjDezCHOz9cqqyqfMj79Pi53s/2mAZ5WHxS3nUqG4Hb6mfW46yDDs/ZW8s4MwJepSDBl
Xge1Ux9g+iAHxCD/uR5zaRbAEcNtkOXrj7ZKbyYCujaS70ugj9qdF3jAjg0u25nsFufzBDwvhmZw
MQaymz5n4F2CzKnFlO1dDofdVU0AEN7QaXcYwQRx92WRsrO6FSls19SaZdLqOKtd5d6h7yM0WfVz
ao1d5Xv7ya0UblWlobBzVo/OtNjBqi5N24SjNX+PW204ldPw3kz6V93nnFOZf1ehH0yxuPIN/bO4
gu2DZbSYyxaLu7ogs9JbJK6AyTJF4H34PjfxV70xbkEAoGhjkJ1r5BwBaYw8IG5K4RoGFYu5tBr3
hewazwYyF8GahX38cXkbZQkz9FGBPgdjKZgEF/s+LEwyzhhvh/8wnVu9cMKldCJQAR86Lb+uiq+j
V51sDCLayXJMbPrzsnipFfFEFjKowDQQkYCdaZp6wCAjeG9+jkUFw8n2ZjLhSvteabliI6VLuhEm
OH1i61kMWDAkZQCs1zpvxVqc/AH0Ldpnomr8u3/VEnyAjVG83Omh1pJiolr3rt3aRVzoHunc3Oej
HvXpGHirsjVWpSH/fXPf1PgkYORBbpq3R7Psw9ymgY2pDoBl3c7LEqJd7iGZgAeT68eYjs9V69y7
GSiotLE8dAUNDCVMpXSLHR3oQXyMHVhM59+EcdqyZ5QfH2Suy3TvAzPdioB1EKgQ4qQHdSNJ0J65
PWAwUmhvzd8sElTlsUQxxMijOKnB+qEwXeldspEmeKRmAQQB4XplgDDRl/cYeVID7KmXD4hKiuB8
UlbYml1yS7LRj7rD6GeAaEwhROpcN6rw3zdmQ0abpsbCt4iO78Qfb1LqRFP8hmm4neVkuyz9XqNX
97Jmsto0Zxr5v2GILAr5lOZdy6XOdrknWXYCXGVoTPVucscjomeUV/IIqBhP00T2qdbuvOS7riUP
ZXq6/CWKNRa5zcdOc2JM+/E0tBlZqQlgzOzQaiqKHVkwCEYHPAyAGAi0ZMGju+XQ2n6BN08CakKW
O0dMrB8+o8kfEeb5RqLjOQPsPTzcMCVXuZuimTR9i9dVIUbqZjaakHMxDRkbb1ygibUkp35ob43p
yaiBvTg7CsuUFRvRAwfeYAsjGOgCEhYNZI+DRlIfUSFA6cDmttpPJbDiyJtrvc/rnsb3NgtqawL6
w25QTZwqpQvrmSJUHaweiprILTXWo5NepV7I2msA/Jb0B0aycR4BwT6ZaLNiu8ubKXVnG9WFVR5c
1tGev5GbDBBlebg6hySjUVK91n5gqcbzZBnKs5UWbsckSdu0wisvTNc7e9q1aHO1p8Oa9Yirnoj2
VJrRnCuq4lJD4h2O/ECQv2YbNb9kut9AZhunp7oHIyZquLWnHShUvLya0muII3phwt9CtlIwpGmx
qyU28Vq2U7D5Ik7VqHUo8cJYrXdcWwqXIlOM96f7oNYBoI9YhlyaxLI1q0HAT9wh6Ivy19j5U2gm
Thaspv16WTdZiQM1Tx2jFbZrm6BUOD+QSQP+S92GOHSqWYehaG/GoWsie0zmExCRnAN1yM8x64Zg
9mgTkRn4/W28PldOq8KDlzlTOHW0B1j4mr/AYM1qJDOirDLMS//Kol1ode5tqXxlScwVlS/+HAUt
AahJRWTCMU8m0yMTkojZk1d/b6fHBlC9CwhyHFTnd4MGOi5XYUN/7ypkIjWG9lgCehax/Kp5Zpo1
MWTmVWgMzxz5o3FODVPhXank8N8397Fr0hyMkkipL2440uel3rvrfW99uWw1Kin8xGyktDkDlL4H
bewSxKcehraMZ0tHZfzlspy/LYKvGswTTa6674rG2WUpWA5Grk35zKbHWr/vVKD9fx/ucxGC70rt
dvV9LmJ2fyTuyeijpEE7w8eqqgL8fYdj5kQ3wfP2m8VMbD8ZgViiLbxXeG4fk95/0j2qyFlLJYBd
xkKejXOjiLGYkadxFiMhT/twzL9Y5D+7XA7nCSpEAORxIhRh12naLsP8O/nuvg5kT2IM08f3NUaC
Lu+6zLq2coTA1Zxr9OAxpL6cKkrKMkhcICqhGGQp9JGtF0pPKP4gcQTYNMGv0xGBW+sgM9X792bz
T8nM8LIiEiguPOWwUhx3midBuX1vzkmPSYh6qREeUrsNhvlFB9tn6lYc/SXom1vf/7Cc/HEkdF/k
j/o0HFHgeKEmiXSjB5xWAx/RqZ4FEoO30RHNQctRvgH0hvBNFAxnGOVHyOqU1/FKr/vMOJDO3i+w
/WVVVS9l4sAjAtNHDhBmIyxB0wDjgbnYzH5Y26+LGwMoplpBLBo2ZTmUQb4YFnBNKLgba7C8J4Fl
TW6wzi67SkAQsvPpWnIO5KUBbTX1OKRWPg2vMZJID3YzWSqCNtn3ok7igGDWQmuE2A0Xgx0aeWQs
z4L3RBAXeqSt85WXNTezNv6qM6qyET6me16fIaCdA/uwacEUUXA9348FtLlz4vFAUevBkTDoESP0
BrNdkbsuUd/5SONUmLtlB7QyqnaH//O/hMMWLGB+cIhCQTgmdwaNrght5smPeqYfNd3fuzo6aW17
r1GwemcMIQ/aac2XqU0UiSrJAbRx+kBUxtk80ZZ0rnoNX7NWMWI4O/nBUi8wB9UjQOJK0Mj1u/AA
GAwMiZ5LKKdk7sgUI2sb76z01BnXMxCS6vfL51xyTZ1JEY7UXKcG8BexipN76meM2Hb3vre7LEPy
oCAQwqFycI6Q7hIWa+jXbO0HVIdqe94XGDYIksQ3Qnc0lsPoFwVoGFgRlQ2QuOd8nO/QaYbkjcHs
q6Gij9O4Loovkp0UmK4NYECesBZrZCSLmYUGwDLszQ9UEoLKu4t17YH6DLWKOVKoL7NUmCiAPPGi
M2Ey5ztJpgFlbf6kaY0YTCnVcOMD6WuXdk33dcqcfI9I4X5MVvcOiNe3uae5YIQoFAb7e5HF84IN
AMWpgfOKHq3zr4htL52nGIAUc+uwESPCFdHDxKmsF2os+SGj8/AdXXx1eo0WLthclheoUhqYMT+5
bt6/zKQATtWoudZ3b0pIBDzbleJmq4orvVvqdFesGqbnhtEZXvrUAJCnVwCPbKjHZZesTvVqOqPN
YWyMF320tI+4b9xjSW391Y7j7liOSxXlqbXepJlVoRASx2mQABftgSb9rOpT+vuVia1HXIZoHWGN
I9IYFDPe3eZUl6FnYtzLdB9q++eIKkJh9EDnJPtZ1cMoyThDIvAB+F3Cy/LC8ueTYzHq4rFCl53v
PZIkqumX2n1Jp+/gusuQgnFuLSVzo+x44y5AYRYQ7YDLFE4eK83FBoVEGbIU4KoGZ3Up7p3eUvQC
yHwVCCiB5AHd+APl3LZYCby8bEYjdEl9QLmdsvZb7r077v7ySZIdW/S6gNLa4Q5FTFmxpicUoz1l
aHlsZ87lyfGLKB2soCRfk9lSXG/StdtIE9Ig62ROed5D2rgCQNw0d6X70M2KlZMLASw+Bnp4O4qw
QWZazInrg3ZwrthPNjvzg+dOr00+Nooqs9wAQZ2B6hyKs5gsOt+jHB08PeOP8yZmaDn9MSxorLle
/SCZURjcme7VhMHUVgUTzbdedDuWT3DYwGOEAU7BNDxrdGOnwio64+tKn+f2KsmBPRAU2qveHw3V
U0WSFMAgALr0gbgEbF/U08/VpODuq9BEBxsZXzG2PpNQL6I4241F4ObvpAwTSHXuvPZw2TZlAcFW
rhD552Zaa8yDnt4wHjJ3PrJFNRYmM3/+RMJiomz1Vyq1H9lolgA65ZPZ7XDq2HHpKt423Dir4h0j
M8utKMH2iyZB0xsC4NBLwDyVOEfPLgO9Kj9xoLdihJsxyZdu7VOIiTFT3M4Pc/HuV00YL79SoGde
3iCZy0crEQh7fPh8S2xT58n+oWYjThomNfwnP/cD337s42cKbmlHlec3ZfbgwNmD6YgAxUz090an
TV1PeMyDNs7RCPz22VyxczutexziN4yCa9YtTb4vTVh5R1J8DO1d6rYo3By86Vq3fvVaF1Ttc7ke
ayfKahUEj8yYtt8n2KvTDaSwE4QDgIzO9WBa9r37SIYfY6YIPH63ZIseADcewGvwWMUtJDge0nuD
kdpYid5M0cV1KBcUM4Iu7YOxeOycJUoNEhRjvSsbXL7lt5YADSgsu582uSrmt9oD5Ogc6s7jnCg8
vDQw3X6aYObUbAmqvFiErroGGBUWf4fMUJ9HxH/Jq72TR1NxbMC/llRR/d8nsAjGLSEe7VKAWhKf
EF2HnAcSUeALBtY5UqdBbIVMRZcnc79bIfzm3jzji6H1a8wXIgAwvo5jYI8Ht9qT9IXZxyq+N1X9
EbJAYCtO8L5dt9hJtkCcY+eh5wQWuZsxK+erHkcy68VLXwczABK/KPCeq0UXzXaMBt6WFBMGDk/9
+pQCl84yvpcq0A2J38B1+buNGM1tSOmdi8JcbF5lFkRl+bOT9JjmBB5xc58AapGEmAe77KUk+3Um
TdgvlptJqc2QBr6UtWsw8J2irdgKHDOorG/A2UXHi8IxSnz9mUhhz3LMIdf2BJFmT3b6SCPW3Ooq
w5Bs2JkQwd2sLM/jngdTCauCrrxCvRHLGgBpfeoUIZUp3TGcJ4zMItOHGsv5jlV1bpXWwtewfM7m
E8vuxppgRi+yk51Vv2S5FabTr6H+lTk38Xp0SR8xywmIvvcARZ6dxmTfx2Vk0B0Gq8K5pADa3COi
KMCMl94z/79fgiiW/PlcYWngH2ltZvj/PVoUfPQuGf3B7X4wzdu5vy5blwRWlDMt/JElRGO9hxGd
lUcpcfejsaNB+5IhG+qPQZGe9GXXZ/uW3PjGzmweRoAzLXXYmU++/V5W6aFVXUEy97v5GvBHn28U
mMtipuv4Gh/LjLpqAgLY0C70YJhOACYPYvZO+/lg2w91FbH5EwUHiMfUnEPwMsPY+7l4gFeTYeah
adw9zP6LuaJDpLmaU8UFKD1ff8SIs7zaGmv+kEFMPbxnPYuS9lh39WcO8UaI4BBtS0tndDVhKbVv
A3CxabZzVDjBMt/E27L4WIULACrhXBl0ZmXBq9Kp86OMT2sJkshT7wJrtrhumi/z22Vjla0bxnpB
94ecETqZhe3RRx3tvcmCc7fsNO9oe8/rJ65gPjn8fxHi1rQmA1N7CxF9d1smXztnp9WK0y3XAoTl
GG9FrklMNQE+fh2JxnB9rMfF+qLnN71qmEwqAoUTR0eWEIOmwr6kk2n0qwstpvkZTdBLcYOi6+W9
kBUeAcP3R4bgpBYbXBegGYF99e/rNwsp9yHU7H/M7BudHktcizatFDLlauGdg5EovCDFrGHXjtRq
0EcV2v0pST4yJI/I98tqyW4KVJv+FSHctrGhexUy8QBpjXdMOyIIt6O8vlv9nTko3t8qbYRN8pek
TC0KUT4Y1xPjyLJv6I6+rA7/H0KkjU36o46wSQVd2GDokNFlS5CVgeW+LV4V+MY1UdWH+MpcEiUc
TsPt+thoIYo1Pw3tqhw+2hkPxcNlhWSveeTLDJO3RyNIFh9ta87AhALup3BBdIeWSVC2GEFMp2u3
c8LY7PGSa+9cjxwWO75N3eQx7RQDpzKnt/0CwURaNMECiwFfQLzTtPzjTC8mQYX6Chg8jbfPdJXG
3FELC4vBMtsEJhmmuQFeen4pTf6azsywkSfsQaOSBmX26ja7Mr6arTWY/S8EGeQRb8f/fn9g/ABN
8xjBB8OPOFdb9GMXA0X0t5vyvKgaD9O8u7yZkpXEXA3nkQKjlQ8MhXPN2spt5y7T8DbosnD09o5+
SEmA4ltgZxECrVyV8pLY6Fbgb5+2efs4Jvgl2jnG1ll5UOYtWolPK73JiaIUJTnaZ3KEu3fSMYtu
VT6SJSBe91wksOdg+MQFfyZEeKq6LbXrGmFpmGIWyo9D4n9hKkhmif8AegDSkLy7BJbAf98sWOFo
a0UKpwxRFb0ZGgr2qvx6ZNmu4eObU65YN4n3PRMnuCsA4oCfQ4fNleavosuCzDSCUtuB89zDWqqG
QlXSBPPrbYpIoIY004n6/DsaMQOrP85FZJuPBf24bOt/m4SF2h0cD0JLPEIcQTVdj52auqCkcIcO
2QuQGE5B3ewvC/nbviEEZXAQUKMkDuiH8+2y1woF0DlB+RXFaItGnZbhdfrkaqfLcv4+uJBD0EWG
Wi/CJfE9la9Jo7cZ5BjGRwHgWpCZdV9MUP5NAG9yWZjaioj5bzs8FyhsVamzxgAdMBSLd319nPyr
YfwKMislTZskKb6VBKDw8yVEu0jL6hGS7H60Tg64A48oPGV7d4yTW4Pk+T7zwYjRVn3zy0qd5Ck1
vPTgUL94ubzGUpXBpcvZK5DVEAs1ce/3pNIzdHx2twO6jkvz0XO/znbU9YpTJ93NjSRuVZtDXtm5
3tcuJBWsjXxEcZ0Dqq8ZjZ7HlH2ZrEdrVIQ+UjvdSBTcimfFGAQnkAgc7obtVtNFT+t93H6i0Ird
RI0N5U286HB5nqtmzWkNTl0I0t0wc0LbGIJpAkCbHvT0I7ae9Oxl9u/QGv+ZvftXrCUYEdh188Sp
uX4G4IcA8qU9OP6u9nc6U6Q2pG7lj4Jiz4OR9EAeaCBJs3Z2ecvWB2N5v6yMJNI/W0RLuGgMTWtd
mqbopubQFM2uQlVoXAfQzWVojX2d8kBbTpMKKkClmRD26JmrT4sBzSZzjTT0Fs7zt3hVwdyppPCk
/cb2Y7+u7JYbSEau0/yZgtO8UHGDSq0drhI4TR5yk5Zg7W1fNfHqQ0ZnB/WaBx66ToEPkCLjdXmn
pC5jI0i4Ywq/HmODH+QZeXVL+5l0tz7ZrX3QqYijJC7DMYC2QlzTQG+r2HelxbT0VzdBcMh2dn0/
ZdHoPk/NHVoXiiZyq/9u5SDwQRetjaoBigbCCuYpSSavyJAwyW9c46G036v/HumgJLMRIaxdBtjN
nC1I/Bf1w2g+9NNr14Trcm/S/36VofYDh4RbGqVrcb6zo6h9uBM6Tbz4odSf8y70vNAioLpfjpfN
QXZwz0QJy4beM89tHSybV36M2rsDIuywaZdgoLdG92bkt0lMFa8Gia2fiRSWsdQsC1i90A5Zama8
r/qh929qVQmZ/5fzJxGvn/1ZQ8GtT0sxrIsHxXzj1zJ9B/dd7D916VOZHWNTYXtSjYB+xtM1vDQj
+iHKhhS8fygfI/84oR8jG0BkeEOoYrcknghcA3/kCJ6oYJNJihFykvXetKO4fZlUbVf8X4jLhkXD
GUItBP1Hgj3Uo5c2Zoye9NhEN6b+QVTZM7kAYJsBug05OvFBRzy8jd0V870gDAOtvPm82o1i2l8q
AkkzXvBGV6PYYVikhs2gND+nv5r2ycE4zOVTI9tvnpX7vwDhtktHw5zXukKSqXrU4anN4t4tn1IV
H7Bsu7diBLPq827CvQ090uG01m9uF+SxwqIk1wEnmfpXE8Gi0mRI0rmAJl7zpmVffZCpg26zWIqg
VMERSncFlNyeRzj7h8jK7RUWMwYdZXs7u7HGNhyqTrEtKgmCMgVCt6bhzSogOCLIgrQqujjphmxU
4L9vIoF+bFEa8NEApqWvmfVCFmD5MsWOSGWgr4dPcaGWICavknitu2JG81Uz32ta5DU3pPq4bL6y
mxnl439FcPPeqFH2yVBYLUS0yx1oVakfWeicbG87DXTJHWhZVQNFMl9semi3RUkUuXExKYu+NtAF
EdQZ0mXfOUNkgne4XCLNuYF/7gB2e1k/qVFvxAn6jeDvAMgMxHn9DTOOmfvmkmjpj62qnVi+V3/0
EpwlmzwgEK0QROdvTn7okJ21FM8gqS6o9/NZLN6AIlxjXudXmBZBnY+0L6x9zdKTlaDp9TnPPxFz
mH8EifyEHWW0qjo4fn05TtULYviyDSd0YTqKKQTpom0ECQmIxPTQwovu1tBJv2hlE2AQE5SAChOQ
emgfJQDAsGD8RLQ4Hd3yOQAeYOIksFDZ6r1IpxjSVUTTUo+zESNYmjHmuZEmEGPqj5r23mnRZUuW
hmfofcYWcwB0hLbnR7XJnbyOef9Rt4IYTkuvvbyISGYejZRd6+xurmu0qJl1F9T+oCgMyNaQIAjg
IKT8T5A9ApyZrDVMb/bum6IM7PzINPS+ni7rKLMHNDvxOwgZQk/EHEzHiayDB3tojIMZ/zMt94ur
yoPKUjaIzv8VIkIMAnqfAnwDQmgbok8tMr3b2P1quQffDg00TdRPuX8YVCSLMvPYShVNfSHojOBS
h/o6AxVn+9/n0iy0IcMsYOnAlBNzF705re3awjzGWXNoaLn5cCCY3ezCzi0coINS3a8UNindrz8y
xcQFmiSGwuMyu+Z75Z467yul+8smITf7jQxh4To2AcVrhQzDOaWDEbDeRoPVQzk+rMhaDnHUaDvd
3F2WKrsWCV7fwP7DIAa6hc/P2kxWAzUICI1HkK8EaBfOJyD0aR0oZkbvYDPTjNqhzW61MUZycamM
w+UPkPl6TuDAUX3wlBD7y8tS8wgt8QEWAouS7DocutgvA618M2tFmCE93LxahFQz0s063+VNDKBX
hE6+T/E677NozesdSK+7APzEiJps1TCo1GQ2wgQ3uTZ1Gc8d6n56+7BY0cheC09hMtK18zn1IJqG
OaTYuT5akrplXTJYTFcDnUMLXO87nplodMXQXmorrhepqfyRJpJedU43otEMCi2Z9Zx6X9f+PfHX
R2SCr/Xaw82J6RRL1ckr9SYboea5imXSaWZiQMUK3aE8hJo+kZPEoBzmojHdglhNzBRWVQvu9BRq
WfkHWbVgZQGxA79+tVWjFPLt+iNJ0AUlnDkduEVQHeM6Q+D4Ickepwk1vq+fOFSYYUexw8YlKr43
weaWkNGZkQdAi5A73mG6ZPJe0EU+xSqSWJmZ/+4hRznd4KBs5xvkFN6SkQobtAIUoGjZrqN4G5pv
lxWSnVwgAGGkEY9bnl47l9Lodg2EzQXvKPd7Tj5m9AJ38f3gKB7Rsh3CpBqGDDDrBFxAwQXTgbKk
T7FuiXZDk5Nu3pXs2mweqaOolUvv5q0kwRZ0NFPQdOQ7ZLSHtfev8xG9ZaQmwFZqaWRMGNVouoOJ
sY15GH619vsnFhQaotMGWYm/WJ1p763r6PMFBbCtr1lR0u1GeI7k47IcqXls5PBX0sbleppWoqas
Y0W969y+tvK9NijuZplfsv6IIEJRoZgd8CBnUGWeviw+krrzMQdSb0I+FtSnzOVOV9GlSq0RbTY2
eogclPoEM3G9xWRGDKUq1LqsJXSMjxTI+2amiLSl5ojErofmTHQ62IKcasmomdswkmI9ohDbZi8a
2w3tva3KG0oV4o9U6IOgSvSBJU2GJslNWGOpnZz+w/Onn34JgL2+U5wwlSTB7vsyzpa4hyRmPgII
zqq+EM4ZlhS7y3b3u+dNzOmB9vdflYTABi9hdL3GBlTqvNt1agLi9OFU56/tYD31Bb3J9BYQpi9m
+1Zn6QNm4AItW3fM+2rhfba0/W51stDt8pM1qQCFVIvAL73NoaCl3TlWh28DwO3g71rrVk+jXnu6
vASyBATSwWDrQ2SHm0CwnqTzmWlM6I/x5m8l/ZimcM1Pene1tCH7dVmU7JYGRhyQ4BFa2Z5Y9rCW
3GAeUPDCYr5vjHugIASXBUhXbCNAWLGCaO1SdBDQOWWUk5tljMqO7KfPZB+3igi3mWs2U+VQyLGz
b1m1BrbxaBQ/LusiPdUbXbium93H9D9aNbmMhVZBXrzPbRIWRorx+CdPVcKWrhsGGi0Qa3jgwRbu
TZZMeAEukNW3QLJ8n4dAB1OJqiQptbSNFMHJgz+DIekND5zi6Dj5bowDdGJR/cGL95b3cnn5pO5+
I4z/vlk+PSkZMXijW6bfxmj8HtB7vveNlzQJh/7YZYpQSrGC4iO6djU0Ri+/L8p32hzmFq1YL4kK
1lt6TSJe4417v5FxzpUy2gY8UM2KR7PmHVYDKMTOeBuP7uny2knP6UaM4BLsDHWIGLBiYQoC7Aw8
3OaXywKkj1ggyf+riODfO0KqwgKaQ7iaHxbVg64/Mv/Nsp7M7kuKriUQUHmNytdLT9RGqODr53QC
rX0BoXYL3468EOLDqMjSAMFxRNxfIKPap/UTdRCh+l/nLA01+qXR65cJ49Jd3gD3mb1eXgip2Ww+
SXBYGtUTu03wSVPO8Cx7blvMRTz12uGyGNmGYmoOPWgcAAHgEud2U7VjNTWjg1yIGWUAN6rWVRGD
yBTZSLCFDfWTwumrzIOE6cusR7P7aLjvwFS7rIdKirCDcY7FIp0Ln1j+MwMjIimCcf42+h+XxciO
GWpjNh/swICvmFh2WDPkcwdlKuQ3UIqxrf0KFoLLQviai5HHRoiYVPbMVk/NHkI6jO1UybPfRX7+
CCyoIb8emjxqJxVsscz/biUKx1o3Ex/z65DodIAtDqmJE2AGS33DfhW1qqSlWENXMAjPp5O5MAjT
mpeCRvP0ShQu15Bag8/bu1DQQC+nYA3jqFn9QpETsvvhxcUA5nFezL3bre8A8CyCgnnsMA/9EmUA
+brynPKdNR3Sf/nOz34CXuLGrtiezOuoaAiT+RlOIwE6CU6X4Qrr7JvUSnXeBO9NGnIdGUAhYiSq
vudOMKqYTWXLvJUlLHOPTkKtAnNf2HYsQM0/XPuflqpLSrbQWyHCQuPaTryFt9rXC9oSEiNqyumu
0gAl/KkSOLLRJgpheFwDAOHcUyE08dIhmXExGJENsOK0/n752Ek3ZyOA67qNC3Iv8d0KAhIDw4Bo
PSc0C+LprbF2Rq3iVpT5XWCUuCBAAMwbEZHeqGctejZbvGD5rWU/O7a/rIxs97f/X1CmS6nlJjHB
62VNw4QMUeq+jLNqbkS2ZFsp/PfNktUowsQVRgDDJj9N9iHWMRY6haWH19DzJ/QBpAcGD3BXIW1/
LqlkVQNmZtxTi5WH3bAnNN6brsJvSDflj5DfsclWHTuezEGHkBhDY557SCfVbKbsvLjoOSUmTBkz
AIIaNciUmjnHNUW64wqCuDqo56f8M90iGymekNCoXRsZTxN6mMm+Mj5mwLtc3g0JtC4eOZyFzsP7
EJ3lgh6U2vAvCyQ4qCzU1gnvUIfeZ/MBSFhefGr7LzihxXhoE1Dm4LziJXT5C+QL+e8H/IXtq2l5
jzZqnv5Kw94LYue1Gd7n6XRZjPQY/dFThEFJ9AwccgP0NIw08HA3lM++KnSRHiKfI7FzOE9wsJyb
dryQAfAneMzX5pvdP9vZSa9PzbDLVV1KslseAOz/ChJ9gtksSZ4idYKMk8luGXtdtKM1vvfV0VJV
SqRHaSNLeNGxJq/LxYWsHKWYFUATbaa4SxXaiFvTmLM1LB6WzazSYChQvrjx6E03RlbxrXQUdX6Z
MPAugnEFuU5khYR7bk18q6TcM8xFs89MM6SufaJrfxwMH7AOczD2raKQLD1jnHAVDSB8LEscZyRj
nGVxiTipycKY6AHKI4RkgIW6j7uT7QVZ/A8CtyDv7grzxi2iUUWYIX2Lbb+Ab/LGH2pePxnZhC9I
mjtzjtYkstm+LW/T5LbvDkn+FONtcvnAyWUi0cCz56ALEDNB6EIZxww0LWGFgQRmoWzzkLUPWn+d
OgPACDHR3hQBJrcVYvkGijH3bwBRND9wqAjhJis9r65qB2L9mmi/2mIdkAMGMwKdtepUD7yZFP13
hw6DVaGb5wTRscnWD91bdXwZCp0TZZ9plAHoHtJhAKLBaIvgZDvkKGp/xRSXBiyzJb7rvI9WCfQo
O6gbIeKdNyPvbTEfw07eQMGdqqOKpVhbmX/jBRHA82PWyRefmHYBkJ1kzCo8zdKgSX5SoK0U/q+6
fVAOXMjc9UaUmGsxrMVjWZZU4ZyUEehRbrI5jcyZKXLQKjFCGE/ztSl6E2Li/mkgX8qe4DCqQHRk
N9xWFyF+N+t1Gas4rUJL23nplePdI6jKmWJzpNv/Z3PEdpVyWd1J06EKXiOB25HAVTVLqvQQnEis
G5VeG5BgF4+sQv4LMiw/SD9ThvWB+gd8au4xxZCk8PSma3sAJ2tJ/5a7/kNvaGDlna8x1XoYzPF4
2WNIF+6PODEAKaost9cYVj3Z9DAb8+OKG+GyCKmZcbQETsgGJCXBzBwjtqekgoih/UkwhlqkO5Z8
vSxDsjsuZzYE9QH6JvEeOXfx1BkSu9PaClRISwzsk7ZoH9NGIz9MvJppwGabKWeHuOUKvtYzbM6v
jSwfR/Y8lwn235hMFvC0rCoPcg0O1b6JUZ2nLuq/YbsWgUfTo1E+kH7cg8xEccVI7vIz8cLB0icz
B4Vzj2W19hryy8BkmyIfnbtEv9c1RZQiu8/OpPGLZ3OHDhgiKooM0gh5GvEeW8cd8DkDN32j5H+k
neeO3EqyrZ+IAL35y7Ltjbqllv4QkrZE7z2f/n6pg3NUxSaKaN2ZPYMBBuioTEZGRkasWIvLhgrF
rdf8w6k+Mzo7c8YI1W6jssNB8VD4PQnYWv6trn3EWdbqa3aeSgnrkqQnz9jX9k4L/K0u3xneWyzt
wkxyq/+0VNpHwS4IvwRRK3CRPHs3FqC48KY3f8r+17F8sTtvd9mnl/fcNFCD+aMZOmdpYP4tLeFI
TMGtfU5hGui+G9O+L+xDWr3o0xbnAyG85tYLp5UHB6BDmNupDs5rO/Koe6Ui1Gq9wY20z2Z+FzX7
ywtbuEn/TOeDB6YGYs0H1hNJ1gbNgv2hVrWDNfxUk/3o15shOwxrIo0LceHM1MyDSjBNtpljKlC2
iQQM9Ohkh3GNZXIhiJ5ZmTkRQ+qNQ5hJN3Z8GNSHGo74yzu2+FFI2P93x8QyT04fcm+5WoQYiFSY
sl/Dbh+EK1jjJSQGQELa3iBO1ffDH0FQQcncMXBghfKOCRr013Zp/CP2tqFyqzEYFO+TEIE0ea1O
vOTnZ5ZnwVvSEkjVNDHqUD6h5JqnWzn6QTUBRuiw2Fa+u/oeXjTJgBqUj7SEqcbM8mTFibxE66is
Nq2b1C85o7stDJON24ytG6UtE4ukEtsPf0Wgz3+Nztcp29EYC/BkNj3m5qOs/DaHn5dN/Bm4n11K
pzbmRfe6a4xekbGhFf2L0ZbXkTe6ESj7mrmuuNG2jfa7St5M5ZOcu6V5mw7BTrHp8dquHDN6aARX
YWfuxxRpAPNV9WT0zn6GzN8CXnE7I3sceuMhYmz88u9eOKdnP3t+l4ZdoBg1P7vjKajm+1757IRb
KVsJqQt3Jnc1GEaZRISy+uyg+nrgFfUIJnc0J/1z6DjpNx/vgKJN14IbTgUZRJOZVc5mBFATX17k
+zABPz48tGQpMMS/Y4/qkzJlcjwEHZB8yuWbLFlZ3fso8T/8+8KEwTzabHVpV4SVF/H3axouTulv
IjneO/Lb5VUsIEowA2CKehn1dmydByPR1jQQwoOEIXyu4PqM97J2GFAr833QuQ/GtC0713Jum035
Yuhus9mgWVvsp7WItbRc9GoBjqONBQXFzGeaoFCiUWW5Zf4rj83bZpQOY6uuINQWMgQ4itGahpIB
CBJ9mPPlTrLcSoVMdKJMB+tYkDbV45irXezKSQOksCknhHJyrUZYJWEEcEqVStsqYZg/KjyrH2jU
1yFjlU5tbrXeU3d9XXUDAuptmrkS6pC525Rx8OJZbf3STzmbp8mxfVS9aO2eEl/mPDiwFEBucDJQ
i7HmUa9s08TUo4qXuO7zfClQQE2cBFp1ybbdUk1vxyohlUuYNIukf8CuYJ00GUZVIKZgxs43UlIG
B40IDl+e/PbNGy88dN4XIz1cds9FrzixMvMKRC66yBATJnb9HMdbpYLoQnm9bON9AgOgiik23URI
VEC2z1fS1kDtC60TYNziUW2Nu8DRDqY3cXPkri15K/fGUtwQ46WIWiPObM/bgHWpSb7SsqQKTLNT
qa4afL+8oEULlKq4/IUWxLvI4eWwjQbiZrLMvaN7cEisDP4sbtmJhVkGM5Z0SosYC0P+1EEi3X+S
oxsnrl1nTUv4fYzn4ziC3ARubIX/mn0cr0NQUgWIG033QCDl8ugFu6x3DRtVx93lfVvgIzwz9g4L
Xnl+lQlYdlVuU/WuHw9pubPjneIfTX0/aNu8fkjDbe4dbW1NQHfJ008W6oinzUlSiPwIUAGxULm8
rSiFO0d/TdhtKWCcmpi9+orA8TxlwkSbbNvhCtYAojtSAJGzl+xNvaYJvlArFtvJpcJjnq83f1IP
WRzrGeCcjV/s6+ZRnt7U6GjXD2OA9MMvW7tK9G+F1NPSR+1N/l4bKxWxpXNAdOL2BL5HYii2/GRL
vdL0o1ZjvSk0J8zuuJ26Ep4WLVgC3qRCjAOY9dyCPBVFrJoCeaTVrpLeyeEaL9cCAxqhgl2ElEtw
qM8PQFVKcomUC9BSg37STTo+K85Riu/8ZpebW9+J3bIGIcE/K6X+pZN3Ynh+GGKr85uuwzCodEc6
KNqPqLlXxte6uFY+DlA8W+Rcpi4aOfuFWGTh5/t6/F5M6rUUhNvL53ttRfMjVmaJOQrUdgCJmjk9
JNkNqa9n/pCbI/ixFWtLB/p0/2anrQXvUceyWBNNe+tb3VxH/dfLC1oKw4yKyWIO2wJiNwuORWFA
qdsw+WN7Or3OKvwVdqrk9jmCKcHgTzvoYtZYR5Y2kRKZYG0H02fbM5cfpEALHYHgSONPTQN3+UaS
X3PFHZ3rfo0UaWELFcHV/mf0k4Hj2fqgS1RyycRW41AQU3XzpWjMaZ9Y0Bte3smF0KjAL0BpW+gJ
MsJ8fpB9GWXeHj6DTYjkpTKG937+CGL6XlKK60K7D2Rtbxukg5etLtDxkjj9NfuuNTC0pAgG8SMc
nCOjVa4zWFs//KyN6lGSzOu6eKn84KYL6i33OEQOurMZ0buIJhSlrFc9Co56q290ZeXhqS18ZX4Y
bsWMPxnEHAlS+VGXWxnOa+dMNkitH18HRi6rm8QJo888JKevtpM4V6HW9sdIH+Nt1TZ97xZqg9Jr
M3luOcXBl6wq5MfMUyNvK/eNkRy9Om5hUe6H5jobtAF50dHUtpYaFP+1Uef3W1VKh/8SGJx/BR5s
xLU+jIPbh6b6w+oq4yrrx/hm9O122HBXT8+tUyk4hRx/9eoyvGLMpd4DUKvTWylrnbtY7vKVpuv7
ty2fjKE0cBK8ltBGO/eUJGoUPSjo8Sv1NU8FSftvzO8Sb22q6o8+wCy7Z1Kc/poYdmKQepb58ubt
mjLQ6f11VSZvgiDo7tjT/nfYSvVR1lvIKsy4GH7Ymd7eZ0NPC0Pu4mLntZ50ndPSf0zinKJuA6nf
axXq8WOZSO2PwpGmlS1ZchZ4gQyQ8oIXeO4sfivrSIfQh7ZGKTxI5qTuzNK5KoqqutI0CkCjbXvu
mOvdxy949LHAo4r7EWXe2bfg3Uoh/09/tH6CqtC1zN3lA7r0sU8NzGJ4o/uNLeHoGwhOqJjkUuF6
obyJPl5LYvCXZF0QL/I/5oFcKruyDUU7yjbLXdvG95nWum1XrVzpC+kKBA1EOV6LgsBh9tLJ0q6M
+rinBG3321Di0A6byxu2cCPxIIQmkIk2HbWp2e3QByjidRULUcdNBY04statChlm51aKtmJr4ePQ
hTZMoD5C1WbeJexkvUg6j050kLtd9q0aHpp8F63pZi3sGVYoSrBpQqVn5mOx4YSqPQor2VfTvovW
ehZrf3/2lArGbuoS0R22h8yVpZ0/ZCv7tGZh9tUjOTKbVGUFmRpfmV10zIvj5a++/CX+7pEIECeJ
dlkESTmNrKHM/L2jQQgzfDGpvn58oAsBF5uKm9AzFlw353aMTimCLsVOqjxNxuD69vdGu3eiYGXH
FvKOMztiR0/Wg6pUPQLhShmYfBy7u7r/IrVfL2/ZQoH+fC2zkxKbnloPHTYm/znyAIanu8yKXL8/
NtOdWj2F2ZXsfB//IaKdLW3mbiZUolJoC3fWUfasaWxScfPutLVPtbaFc6cL8rFxWpbn2Z+M4qHy
B1eLt5f3cM3GzO3GfPJStcFG5T9P9jHvNyCZ11K0xdNDnZBpRR6xcO2c+0Jrq6Gv12xY6YBBN7YO
pGOjKyprlvw6wi0Qfq6ST7WH4CYI3TZ5Yer08jIX2hu4isi5EYKnoDPnJMvrEsh0jtu35V6znrp0
D3RhP5QbL3VcGeifPNwmHyeXNVDVFNk3B44q+ywjtsx4GivFIjVNj4zywbdi19uq211e20LqcGpl
DlionNSGggsrRvWWFVt9urO7wo1rIsjeS98uG1vyF4G8F2NjgsZ25pNTocS5LYMqSqptVSE/ZFEr
ff4HG5AwKNxMuni1n7tLT5bjlA7uEma/M/+2gWhl7RZfXIbGhYd2Jdn5HK6b91XUhwPuIJAKgUD/
UalfI/xfcnvnr5E5WnewAyuaJow0xYtH2zz8l4KXcWphvlOkKGOUcnqlsnBpSprttbfG+byUjoAq
ANgMi7zo0px/jXS0ONM98JtGuZWHbdt97ay9Fl+N/ed/+Ow6j3BKQUDK/qiBndwYUNqmcNLy2U35
OHlbv7ry1NfLJpZuDMElAuryj+z3/ES2edPJzQTyRkm+FtI1759t3u1G89mz9rZziNXflrzPrZVS
78LdjlWUqthFBRn42RYaQeuZdHMJ5IhKqAhmh96x5CGWr2FSxPeePXgwxEQ4vGv01eYnR0napFbT
GByB2e5yrXQ9m2k2ZmAG4F/KDkQGiFoJ1FSPtPYU/7i8uwv+fmZ9luZ1cSxLNhANcK2Dm9n3Srmy
vsV9ZMCGWQ7aJua8v5VYXd1QNWd5BOxY+j0Mz1JwF6xdFgvBAQN/zczW0QRaE1YOZjT/FqHFLjga
3v4fturExCwLm1TJLv04Bc8IVW9fgwH2Xy5bWFuE+Fgnp0mq4DnWxF5RgnBz53fQoVxWrLQCl6r9
DO7w4OLJRZl4/myFqSqWIBcDhoH2WhHytAsYG9DcLLvnwY092LfhPS7y16F99dYAXwsVpzPrwl9O
1oh6bhdJMg6XdtGhdqxPclfeCLosXzMBYzEPPqQ4Yn24vLULEfHM7OwODJPI5zHFoiftufZuE+Nu
UL5q1TdtbcLy/TfkHWjBoaKjDU5vbZY/pHUPPaBsRTRT5cCN2/I+NSU3kYOV+PR+H0VzAUo9BAt4
A757EzRt2WSjGdO9q129vSuGT305bnrtSkbDAmHfj+NsBcgEW6gHcwrmBfmhSM2kKKx4QxNZUl7j
4Fmqv17+SEt7d2JiXno3WjNzvBwTBTDOSn/TWnNbj9vLRt5HvD9gGS4rm2sY2Y9zBxyh+e77AVXq
0up3ZlRv+7Uc4n3Iw4LNSCFvZ/qc81JZqktmJocomFudW0hXhrrrNGi4us+XF7JgBgV2UTZhLEA4
9/lC8LK0c1qQA2n7ajg32oAK/EurrLwJl6yAeYfbjkYW9Q3xzU7OqyGNphJ7PlYSj+GR0ntO5Pa+
n6T6SpE96Xh5Te+Pqc2L46818WtOrMWWEU2Shix7Fpaxqxffhyx5Uf2v9qQex+b3ZWML7gaLK0QK
nCNYt7VZQI+iIvDKEnd2ch8ahe8DqCmz+HTZyIK72eITMWQKqhe6qPMVAUZuckuwlA2wehguqYz1
xE1p/3fZzEI4+MOzbQuhbRCJs7AzBk6qlAIKZnn7eHoL4AGKQka/trmyB/dLoWhtaJImHD/9PHOx
8XIqXmBKVOjKZ5lsMEmpE/hwyWqFXU+urHsjgyKy9wgukq9nBTy53YAp/o1ld+3W6YPeLRWbrJo3
MnMHEtWZeqP3Ug/d9FT3V30v6Z9TryYVCeWuOEaFFk/bTiOayqnZBIe2T9Aa6Iist3XVt7dUkKv7
Uhn99qawQv3RnEzO2zROe7UZgxtTTeVv6pjbN0No11ct7hUyPJYSmPVJV2gexrEExZDvmL9TOR/2
k26PP0JpNJ7y2ks/BXSyvhSx3d7oTjzsDWw8FTaojyLL1GCbDk53rSem+daVAexO8RgobmqE2bSt
u1K6y0OwzJOc1P5mrOTuu2D0rPcQoOVXrTkRtqveSh/7rGqmG7qsvffoACp9YNTF7jY9VImNO2RB
fmUZwfi5aKtgb4UdTKC5Aj8ABU3zEIQaWgGeDd351m9HBoAmNZAeEjWT3+Jy8p7ypg7pn1hGeZV2
UrTV00qhvRJlrUvdKshusiLOr/mMmr/TnHj8pZZqnsKaFqcv0BUVvLMhDN9ndR3+rpsyUfeSVWW8
iS2rjXmX++2bH0XlD9Wait9dYEc/0GrQdpXf6ihrZIl2qwc11bfG9CT3sse/f0JTEpMFUZ4FSgK8
x/nBCrmnAqmEKllNp40O9YMqNYcpkg8hzMxel/6KpLW+1dJZpiIh5K4d+NjmNRHD8y09SzlkWrw3
wR61w8fBdSzqxMIsphdZYuWNIEv1UY+VktHts6vL27a2BrGtJxG2GZVWH/8ECtyrDu8H9emygYX8
EoYijcsCySs6FPNQ1IBUzbNmpLaRq9I3q7Osr1ng99WmtDOqow78l/vUc3wOYWp2k9sEXqhum1hN
/6t8LeL7hfVNEfZdub38y5aWDtco6RnsdlTqZ/E+8b2h93VwEX37KimdawYrfYaFu5KV/zUgfsDJ
3tpVE+fqH16jXv0cq7A4AsAwxuI6U1csrS1l5vxGaKeRJdQVK7oZgC+KVdmopcvR4knKuxsGb5oA
52sJnZDwLKAJBKqtan12oDgMjJUvsmiEviLpJLZod58b0a0kLHok1jeS/dTV+6TdGtqKiaVvAg3r
/5mYPQwdwKqmF9Gkq4dvsWFuoxYwdtbTwFwjt1xbzMy95LzNi15iMfV4VKrrmoR8DYSwkB7ZFHRI
kIA9APCZ7VfYjWpH3BMghGwP6eA+PZifAniVde/jTK6wIZyYmu3bkMtpPEpUKL0iPKJ3miX+3mi2
jXwXBB9P+s5MzTZuUCy/iz0mW/PB2zZmuIVgNck/6zJE7pK5uRwElq4NSDThNEanBhz7zFjp511b
O2xhX2zCOnSLAJm8IypUroFkcrTmFIvud2JuFhJqJdbHTMLcmHpu2G1H+bfXuV3y+fKqlnyPNJP6
iqqr7xupkJy1RmKAGAnQPgCPYIPZUKY1aqYVK3PZ2DHzZTMcyWUjyKbs4NHUn8014uSlDTtZyXzO
Lp2qqYz/qJ8Whnnotbii6q/cTTDi0Svyok+XN27N3MzNwxGF8zph4zTtZ2L9zMhmC2aGgujLZTsL
zQyI+8gZaNnTHga8fx7qKo5T5bVMyHfcu6mxcYznVv2kjBQ+wm2Q75txvW+45OsCsQHCHRE7iFDP
bToBFOt+DpZCyzMxy6fd5G37qe2LdKdU9x0tHMlZwUQsRSgHEn6WKDsWPepzk6SPvWb1UA1Ivd7u
JO3RiFsPsoZMvirs8g1c91qnatHiHyoAaMGEpvW5RbNt9LqMCbv5mFh02xQEh+M+VL6psScFm1Iv
veSQDm26UkdbuILBTGmmZVMLgXJ49uLiE2ex2dNVyQLjKm/vLK88XPaZheP2PxyMJsAsGlKzlUkJ
Uuh6S+FbjuN0Z0zQSppVPQDFsH79gyWewUwhOGIIdLaWqXBM6sBEqSinHqI+tdahUMvdZSNLG8bg
uaCMYRrlXUVdmeygiiv6roY5ugMDWNqa8MiCKzinFmbOZ00owcjaSFZESz56jOS9oh3T9DYf/yFP
F8Be2qMgI+C0Ep/uJNOLsyEb7VFAKhXGR1tnUwQ/L+/WQmCi/UgnCsw66KI5iDjuI6vQCo2BDeVa
7a8zfTfav3Nj7RWvik97/ogX3VWgN5DGW/x79umNJG3HUKQU9Zjn+7KFnDbrnGpyrcww/a3lBPZd
KKfBve8Ebb6t8rS87/sk+RROWnidpGqaHzymuyO3LFt9p5pe8klUym/VaIC3V0Wc/Tj4g1Xe5kXh
HBTmwmu37vvac6OcEaydGYajSgkhND4lDkQyG9oh5lVU12XFC0iRspWEcHHBIKNhS6b8bc+7yt4Y
+15Fq4BHnCHvxj7zNnpdS1d9IwyWzbhT1V4/GGPbH6qutDeXv+v7Q81OM70CxzHt0neiouiG9mFc
0GCEuKTcN1bsv9kj0JHMqz4uwY4pgesExgMUfR4ZBydSoiyi05i03ehaShZeBYVpuwzurDGFvPdW
UDCMwcL75Wgqj+Pz80ChRsr7hHnbYCzqG8h5wycnduyflZaP12M/rFHALNojBQYgABgXuvxze6Q6
jll3jJIWxUOp0VhC6bgbD3ohrXyuRUMW2C7U/0xNndN++KpZWlnc0XQG6jiGCs/X8B5tnl2tl8+X
PeN9fGQP/5qaTxZ5hZ7LU4Op0YTxr84exrb4etnEkvPpMLnQ1rQ1512cL/WUc1dgou/8beppjzGK
fEE8rlxcCyUAlgJAm64fKFpWdf552tChppeMdFv6fTs9h8mNFH321SuDWe8QIc3yZkI1PbovEsCZ
L5fXuLSN0BkIrW1uGkqu57ZlSbK6MDZoFyPenLbZJg33ly0s7aItYOBkVEAX35WBWiP3TELxJiw+
o/w2qU+r52nBhAj6NjRHgppw3t0Z/Tivpoo5zj4+yikyBtMxJKm6vI6FnSIrpJ3DV9K5YbTznbKN
vAwLW4EMZFQ2bbxjmmTFwsLpATFP8UDgDWT+ObeQlgwRBl6QbbLszgvuw/LOcn736sr7cWEdYt4L
yQDmARnmnAUDJDOzJs7ibNMj96i/mWsaOAsfg+CJ5DSXPS2QeRzN6rYZmejJNgU8u328VbMHrV3R
X1y4lUygBnwKUZzCd893Sk083aTilW1K5aCkL719yK0vunklG8+egX4K072XP/7iosBsCLkAIO+q
eDucZDBKDG7d7zHYRbeG8TmwvsaMl/3/2Zgtaoxlv81tbEzZg9c+UMCOwk+XTSx++7/LmMsFVMNU
A/TGhD6Ne0VJjiMzAx83wYAEJ4T/MNkldvJkp6xez0roJLKNxChraFpU7ON/WMWpiVm8rEMroNqD
iWSqXIe5527lsfL+JUjGTWUAH3PI8uYhyzQ6iLzKKtuYeejq2Uv0RpuVisfWpG8z/Li8YUu+TO4K
ZZgAhKEtdr5huJyTtFWTIYf1MHaIKTNWLdNhM2EjPIyeeZDXRMyWnJkFIjzExACE9bNI1kZB7hR5
R5wxQ9ZznUbf2zVa3qVYdmpDeOKJG1RaJfFIw4aUueHvrv4i+9soWHGEha2zKIYKNXSKU3T3z40E
veoNldRzaRk3khm5afDJZCoycFzFvEFBqpxW4o7wrFn6D8CTTACmJhrWf54HJ6vqaxW5yXHkWzmf
JulGR03A3GgNEIxxjXps4SMxvcGL2dG5Dt5J89h6l5GPy9mmakcIxXls6i/lsNajeWdFsAeYTM4K
ZkWuztlRkmVmdMjRACI2MRNN20LJXCs8XPbwNSOz4FkWitN4A0YMD7g3bGNa9g/Sa4KgQPDR4tCA
SeY5rqyQNg8DDAWRSuld2/Z+sbm8jHcu/ccCNujgikHw2cXZtEXB4BwN8KF0tlm5tZ1nJXE28ko8
WNgtEgwGvxHtFmV+8f+f+JiXVwVpdMETs2wQZWWuafzifzgpYywf0V8KJnx10r/ZWqQ6D4xK6Fll
gfaEMtjWyBDj81fi6NJSTq2o50sZk95rI09YAU1pyvJBCdsHzVpDKy2a0dgvKgA6L8XZxdkNvBvN
ibG8LjFum0G7s4CSqGn7cTdGI5kMTeCIxDzebDWTpJqVIToWlL8tYGel5tJPuuxk764ePgwENeQ0
VLAU8qdzI2peZjw6TSCihrHvnXDHlOah90H2JNHzIPXbIFjj4nkXRWcmZzEgsovSGhp6F2moM2G9
C4vvvtdsY+bu9GSvVwcory4vUvzFszBKXsAbW1QCwXjAC3G+SGvKzcJo6Nvadk3ObkFWU+xgcTiY
k/3ceenxsrn3mFhhT7QVFLiLqUPNvD3woFxuhU5XT9WxTXaFSRP/kEeb3HqN48+K8hQEb45/fdns
0ioZjNTRFCKFAD94vkpy5D4EQEDppLr2A9o1ooN8Uw+Om3crRE4LoYlaFH1H+hnMVTlzr8niZCpz
TJmqfJVq3m2bxPAZlb9bp3m6vKolU6JnIoPV4sqYP1b1LK97o8NbDLOT3Vop2js7GJvboi4lt/HH
f4hUjFA61J9oQInqzPku9qpdK54ghK5Uc0f7FXJrimcfhoDjIaCmBVKelPXdC9IBzIH3UOaCY9/a
xpZvuVOSPYVKwhxqlu/HLHu7vI9L3gFiWqxN3O7zZ1JpVV1SCTkGuzN+JeNwUNFknvyqdiM73tfm
Gp3Ymr1ZrlQPNciqAHtFGv6WgwaJ0uF6oCBfS+WTWX04ffmzoX+XNzviY5ZbZRKzoXYG7670gmjv
Pg93l/dwIfBbwJhJ9mmikCfPEtksHx3I8FjDEKtXpfbUdMYO/N3H7/0zK7Od89O2iiNR7h8CdS9X
3lvblHfa9NMPq5V20NJ6qAcK8CDJDOXBc1/XpjGKpmgkEnfPSe8wWCa5wVrwXbhhKM5RhedfFHXn
V7/OHHblwUEEU5SyDeQvcvjFqyM38+qnMkTgdSVeLJqzcHKAb+D25+qF4xAANhCT0PVUXFvxbaL9
V/XlzvxV0Cbv1ohgxLeY3yywHJAEkNiwi7OYC0d9K9cdGUfsOD+lBGbHLFyBEi8FQNIzjccTaRqE
WOcfiUOEkntNrKVKdCW32bbtx2+8RJixMlbuySV/IH+yeKSJqvT8aRgqgPUyi75JZB1BFoKLPtZq
slJ2eE/AwlE9tTK7PEw9TDNHKLI1iZ7+J02Gee0NWvUI39X4qkiTxRy5WRzosSTUJq36JiqohrhZ
FTkPqtN3n8x0p/Zr9PXvW8CznzU7DE44Gl5gsngJNp+kPzDvYU4b3whQ2drmpbbRg0O9dg8seSs9
JK4aaL909U8mcZJ8KxDwWhO8hJuiaq5CU7uawvbWS4bjyFH0qvY61quPZ3yibfV/JmdJcpebo5f5
mISlw2100x3sn423BX+1o7GYhSvncemECAwvRXod3oD5pE6bFFOWCMYAxfEeNfjJh/L1clRePCAM
QaNWKt6uc8yI6huZM1bCAqjk8LqTUyU6DJpSBm5UGN73JuiKf9lDyk2QgIjO3Pxd3o1jp/sCTNRk
4aG15LdMLq7zgpKDpd41I6yC6ZpGzeIqRZ0Tdi4oNOeRJiinwYiYkdhYNAX0SYY+MbvRc4dpDGOl
6rCYv/KxRFDD4DsonmpFMZKp3N1ekzAg27s6d57l76P452C5knZfep8sda9bK6FhMf5wDDgIuoBw
zl48AW3uKdZFV7W2XIRkHoHs7T2kZS47zFJqQr3wf83MgTK1PfpqKw6dXPk7v/ks0Swo830wTige
r4TUpc9G+ZbvRdkIHpfZknxDUtD6FIneALKo9uz/nLK3NlIzBJDTxIfLK1sMYozF6TxyaBvw9ji/
LHyns2n08bXMVrsPq+fctpCnzvtDYvh7dUq+DpOBiMVDZK5NvCwu9MTyLKx4Dfo2tYHPhEn61stf
plh7KijObmho7S+vcslNqCXS8CBxpj42S8Ossss8P8JUXBqxWxj6b6dJr2msrclvLcUu2qaEFIsa
vDLnMgwbDZ3AgflJuvBf89IJXG2V13dx36CL4BHFlcu3O/9iUTukfdZgI7PAEyOPnkfg6XUV8saV
9+Gic/DWp8RDxBIzoeemIM0Zp36i42w2ja1co0nTA4xpSlV2dYQNAKx3UW27Zq/G93pjBM9qoLY3
NtD2j9dpqDRCnMernJHn+aEwwqK1HYkfElfNK/k0Q25qtM2gk12J04tLBl0lKmii6TjvDkSGEiR2
SdQkDb7W7Mh3Y8SXvTr45nX9f5Ojfg5SbaPm2aPCc+iym77/sjxaCdXsN4WidwQ0htYbfUGus6H7
tutNZCnyrQ/jZZY9Xzb0Pp5hCPgaXU/xmpxniFrXG63m0J/w6tvM/DakvptkRx7kdEZW1vT+6J2b
Ems+yVcg+yq0QceUMqKx5+ycnGRx7UJfMzLLxDrDqEtFtHTQNfHrH47UufGHBQMAHdP74JqhKsTk
3CyGMPtRyYNPKT9mCsdMumNqJXtNWisFLSwF+BEpAhNaBKx543BUSCoLhap6Vlvf6cofLI+A7Bf+
yjWzYmdOyYxkb45U64SvpaMbFNK+loadZ6zBjhfNwP0kbmfykDkiXHK6UapLk10bvW4j27ntOmYO
61frfTxYKXRZmLmmhASlwPwd55cVkSqB9T80Cze1d7a1iaM7Ow+3dvXNLIK9zYTQ9OGxFRGUQGBQ
e1EAwdkz1zPDOoi8EKt2krzAFPVZLUh7ZAm9NiaCDEbfUt/ZXT6+C3FCDKCZgpMSsqW5j3SaHyXt
FOYMAsn7TvuRjP1hIiMfURC6bOl95RVH/Gtp7iVemPv1MGCpsV+ZcyEn2UmesZuGb4ZKrrcr13rz
awZn6UjS5B5wLgwGdelaPRnjfdQz8fYltOxdLb1Za/jxxb2EAY1pPYEBmd8sraW3xlDH+UYBxTgG
T4M6bmXP7ayVFPn9u42d/D87tBLO42CVF3LhmSwsUjQq1190Z9p40UYy3lLniy2tCdy8T0QUlgTF
EE7JurTZPlpT0Ad+RRgpzRt1LFwNGuzLrrFwsiGUEoS2dAFEWnW+oKFMKDQw4bspbNKBUe6jXdxA
5IKK0xpB+tJiqB2bIJDFOZu/COmoJVKiWrTT/cI1jMfVlOpPAn9elUFmT0xBE0FAEc4TnbYCklt5
nOLBqDO38IwbKzWavTRGD4EsPaS1blx7an+rSNK1bVdXkpq/luV0V6i+DyE8p7AOHukh6aTN3XWO
II4nkZH5statnMj3RKpc12DARf+fPIU9Od/3vuqAMMVBzqiQuS+U9CgHgjle3hYdamkDCOnI28jD
T38ytpHiC969lXLjwpeHaoB5a2plFMzmbYO68OhAjpLAA1z7neX61TM0V4cPuxdGGKFFOAcAzfxc
pklapsXoEwjIw7xaPphw8K8q6S2ke7Q9eBzztLOAzcyT6TYqM0WLMZMP8S5rX61RQGWb4TiVglyn
3Y7IUCkFIohGvZZrLu4jz0phnZxiPvFIGlhqoYFtPYIha2g2Q6HcJMEaJGDh9AjA+f+ZERHwNAPL
KjiZWsyEOf2dxLxvgjUZ9oWoLVqCOohKclfYT85N2CW6QqlEcDOrZ92777I3aHaa4dmu33T92Hor
uctCuQFJpRN7ItieLKkZG9sbwyjfTOU2r+7j0Q0pfivbfrrWpW+O5jb9q9QdP+6RFPE1niFArEhn
zo0ymZunBUA++hPyw6jl16o/3CnWh4FcNOJoXjEMJuP86rxsA+MkaMsEUUcjGXdVM16VVb0F67ty
Hy15hYbEKFgrQHbv6tB9ZAclCRFewciKVv8i+f/4dulECFUFIEQrbpYvqxEDAp1Z493yi2Jca0gM
JCtrWDpAYOzE6BcYIbzv/It4DGjndE5xO4RBssoUnCPu6uWw5Nw07YEKgj7luptdpb5p5w4FEXbK
vGkZPYHTROmf4mCbeb+qfpvmK4nsQqYAQETMskEGQdFcrPrEuZOuqhhPZ+hZg6LTagdX7Z+a/DG0
QzeJQrdcU9Fa2EUGEEVXVgazRgZ9bk8aO6PkaZNv4kxM79o/O5/bRVPX0IMLHical8BGxE1Ose7c
TqYphReEssglK+l66lVYlztjjblzyQpdWIqQ7B935Gz37Lhk95IxR27kZkBfem1kc8EbGAjmjQF7
Lvjxeb1MbS3I1wL+vlTtCplaakw79EWpb6HxV/3DuAZTW7QnupQkqBA7zDtuAFSMvpHZNSsfrltn
OFCKd03nt2b9IGmBrM860Dj+6DgyIc5E5w9iNkfmgp9tYt9lZR+T43AzNUfL71EdXyN4+vM3ZimX
oB5WBJEU1dt5FqG3WpDDfJtvfKoP8EQk4VUo3zWkxEhldq/q6NrTIxI/fvg9aQ/d9BCsBfQlVzn9
Beq5Q8bG0A1lpucb1Zuk/0fal+3IjTPNPpEA7cutpFp73919I7jbHu27KFF6+hP0d363ik0UMT2Y
GcyFAUcllUwmk5GRR8z+0m/M1vr412HwxEwuRnVGrmEhYWaWqxsF/8cwpIMD/bHzMIJrzJ83OLDz
wVpBQ9apLbOnztDeZpsLecTQuIFGMWYkvWnRBHQeSRQu2Gvf/0f6k1GtwpPVLWmalFodFMayL03I
k3jZZpns+/MwIoPQu4Z3JzyZoNDJrVuRa21GUAALYhSfHS9+p116pSLlhXiSLJ0QYOGlFCorTH4e
fs8tHsiNZWHEwNKz5oKQ+HaZ7Z3TlZjO4W7zfNirxq0Gfm3R6lA2v9a1B9vuLuPe8lvjvctziemi
9Gb9e/glHlrcu3uC37NY0Us9ahuz045WUx2zPLntUdooQIR0kLDiuSmBpojEZQUHECQGMcQIciug
ePEhZxr1OZ8GsBOr3vNL7UC1AAMGCz0NSgVp3ev5Dy3wJxfxmjHgwBBCS+2p5y523M0lZMswfwyT
nq3dXPxcRkk8k2FwO92K6rzwoqQJurTyl2hXzXHYSpsIhW60soRz2bhtqKr1sMTMd+7wqqCxqAiT
bHN+vWQoLKqt9l/SeOiQJbDFxjC4GGyFA+59uvt4HkW8YjYT1sCMZOjxn6K42pI5cMMmKDCbXUND
fZHi9Wl7HkRsyl8QfmxAQsmkLh379MpVZd6Uzj6bA0okdAihO6NwgM4ltOh9mcjVVk6UUQcLpvQG
0o7h0BjtJYHoNtr29WDSop0+yao9ouVjlRf0mCDXARP7dPmKzMmhCYsmbdfNUPr0LtWy2nmD9nR+
AQUnGFRZUAJEyAcQTxts8zbT5qaFL9j6FaYN7+ro/TwCu7lxpzR09NiIMQhVM1GoU0OSqSd6ZyA5
dNy0hLQahALyZCo3dbE8aFra3EPsoZTEv6+Y0OtF3y808TEOz+Ar7UupWINnIsUa0nD0Xk0DswCO
k/lG1ODfGgcgKEWzJh0EPD7up5FmkL5GmtOQH9R+jbpDTJ47/bjIOje/fqcTID6g9zWUqooJZ6bW
/XByhGzZNHm2HU8/EyaA23gvxl0OArF8haw3x6UeBhtZBr1Yhlu72inJSxfv2+mi0S/iXsLmFH2h
NRzb2KsYVMdVRjoCuKKZg1k9QGJ5F6VvCt0PmYz9I8RC6x9oiOAy4bHqFGtcMFIeOw2Hofo8uNne
tJa72ug2Skd8PC1JcoGvG5d1tDOmHkTk8H/O3y1lyOKanRTTVPqOs53cp6jZnHe7r2GPYUCHFuoG
mNXGKw3U2ejO9YRpzKT+bc33bXaZzOCBSC7HIp8DRRuNrkgM8SrCrZumYa6j4TAU7c6OUpRE7s6b
8TWuYh44giquB38iA7dURG2bqmmzJqir0G4wlfMjNm+M7FBiSmsuY2uKvGANxn7MyuPKtk4IgbpQ
4C6mn+YHy7mzrMZ31EMvu3GJXAB0SpDaQNADxYs7+qBuO1VWgoVrMYqj6HZsHpyVyBQHhChsugTO
JCYnyK1e0tUW6sZFg5lUd7MHtTPvXnFk4qwiT8MR/heEWzW3nRREWoAs2Jz1oU8/Fu2oarKZb8KP
g0cG5IuoxWBO7+nHqZqmd/IUMG5uXZTo2N3jagoV05i+OcS+0uOolGwhISLGQOOdFE8pIF+fIiZW
UllqhPM1Kn+xI7Z3glY5KFMTDvXuvJsL1/AvFDgBp1CjWQ19Vtdwh3kP6bt2anzPQlongRH6wwqG
2652ZLWETICJio09vpLkvkmfz1siXDQb00xQXsScVJ6DhvkSZgeuTRPo+t2YbQfrqHoR2COBLaPw
CY1B8FHBeUZ04IswCZrrJ6OEMVOfbpvZCDJQfCjGk583SPhpVjDsz1dBoSgn18ZwyybISYnaWEDT
zazZ/lB/I5Sydpf/M4ct7AoHPaKFDs19XB8wiNgg7nO1xN/5/CsIbqeiNhZjVg4gxvjeSm9S72ah
krqi+PN/WsHtmd70SGsxR4aI1TaJL0i+a6FbkZgYOyO9UjN35ROS1ZLxqT30OKa+NQFGqgSNqRNr
Glh2ivVmEzccnHIzLmbY2iSDRM24zxfvv60nnzXYDrq6oA32J7wS/XE0d1EvK2hKvJwfqaMX0CVw
G2AUnRc6yY06eL4j489IfJznqrZ2jcnZOkC0OPSGzehuLf3oyIo6Qt9ABxKIT6iCYBLvqYcb6pwk
GgXK1HxgBEg7b8birojiwMll+Zxw1cAnhsoH+tSQ1p1CJabTQ8e5QaBTH412U5S/HVksFWYmKwiW
Gq32axYXg+FGsMaunt3qnWo/cy8Y3Qd30n0was4HIfHSfdrDBSFnVIp6MnEH6xRIIKUkTChFS6w/
We+19XweS2YYFyX6OB7VFro7QdJZe7zdjPTFAvdDM1715mrUv5ELo1Ph75fiAgaeyvMuNoGmV+Z7
4cypjyfLLaapHM5bJah3IZP8BOKb/sFPbvD4jiUc4k0XPVpV6OD9cMn2lIS1va9TRPdkH6ky9jAz
4EuQWuFyZ+6iUagZo5M1iLr8efSyg0cfrYhhojXNywIN1ei2+07avALlalF1tPRJnAOUTN221O+a
dsJg153ev06Y01xOH+cXV7Ld+Gc40KPbXGXbrSLgD6MptBua+0JxJFbJlpLbctDqtZaxBIxaf1hZ
0AxHBzpxs7dPpmD2/F6W2crMYn++2uJx0SQKNYAXzSCkXtf1o94+nF850QVq7ZXcxh7bomk9BrFM
D3R+N2bJeSzgHpy6PRd0qRvFdjYCwKXD8zIr95qX+Y2W3EFqB/NQrIu0umkKtAiUtmzHsaT1nOdz
gaRz9VbNUkDbZv1slOQyK+ILx5mPhZkeO08NlqaCLrW9sagqiZfiGIb8EyNS0HH1JxisvlyFPldi
DAjOmWIGhfqhZskuKZethnkzZZddofVWUq0Q+gqONhBecZ37QnE30CFAi4ztOAsTAtppU2kmdF9k
7F3hQbCC4TY2Jll2XjZjTYd03JauG3RTejNCCrk0fieerKVcuIxoBkVpFpQLPEWebgC7G4wRTZLI
CwYmpJkHHtkN0HNTF1+vX/LRP78ZxMZ9wnGntgkd/x7q7thv9bMCMoz70tfh0m8N2b1YZhcXSFD7
i2LaA4jkD2qFTqrjQC8G80ZRj6b5+78ZxQUR9Ispdcle2mfy0zF3FSTs6KWWXnlZeB5IZhQXShgx
lZg1gAbIdLnXWfTkRdDLuq+rS6p/J6zg/YaRYJFIWSb7MasN5qmRWeZo0g+S1D3UyYtqWEFWzoHt
JJA6wgML/VDj4iHyZE+6zAo+qLA6NHoOoRcK8ZRTYMvuLbJMAE5T9UAV7wLh8y7r7KsxSWSbTXTe
rLE4IyEjWNVqhShC9XyXxOFU35Flj4rNxlP8ODEhuOZ+YwusIdlPWq2rWcZNW6Qwry/+Kd0LhfxD
B4xNiaDRKxO5FvkLuzhDkBIcILyLnUJ1ZBxoATWPYMm3ToQO2zfdvYzmeqvroRvLVLuFB9Eajosl
Ze0YDekB1yKndMxDkeg+FLzdGI9l3qVbb5ryN7FtyaYQusvKSD6kJMXgNAb7hMqVS3djjbIhGA22
TE5MFP7X1nERxajRnDagRhXU01uuBmpym8+STJn9FV88H7V3jFXEYxlkxU6/F55GSGy3OGFqt74e
m+geGZfkyJZBcCGkwsxetx46JFhNdIndv2l72SVQuFCsIwQzIFjHOufgKBi1KSY1gXiEJiktee1V
6mcyCTnhxv0L8oUHjSIXRndQhEJnnt+W4TH1kkOKYi5975WHLNXuXAi/nY++wqUDSwxPmUytmSf3
ViASuBirjTLR/NZ5t6ast1PoyKu/n/s0VK3mUWEpdmrbe9dLb5Ic7+RxrWyiWVbXEGOB/4tDn808
4L6RnYwptJBhC947C9/R+9t5IvvOTHdtInseE/vDXyyTq3wShxZ6bgFLbXAva17+17ojiaoSg3g+
lYrk00kLgFgFuh0L30WjP3lKE8kOFUZUC6VwjAdy0KnKhbhK6YfZNQAzMy5vXCRBUmJUmkXTYPGo
3+TFfsKt77zjCZImKBihVwiqpuBYfuGwVFaWgNNeozdkA614c4Rch9/VoeI9nwcS3aCZuhi6x6C4
hfZbLgDlUP+wS9sDYcsiG3Mud0qxbCMM1Cy6ZT+Yv/EgfW2hRJXN9mVmyV7YRXaCqgOyIutaxf9P
w5+9qFM1ZeCrmKQloYFxNRttyj2f5PWA0TJ6FaoJZKLO2yzY1SChg2GK1290IPAcNb0i1RxpeH4q
IlJAxvV9mtFueR5DoDygg7nK6r5/NHf5Qva4WL1dErwF2bN5W46gBAFtuHAx9eiozJgvpVDlFvUm
50JDFhDoS/YTzbsgD9lj7qcx5J2zfy/aw34SaK/oXEerIP/U28y6WlIDdo/Wh9U+5HEeQn8Yqz77
ke1JQqcgBJyAcaGN4KFVbWyAQfIZtBnFmgMdElO+kszv55dacC4ACW+VuKHhEsXvlapF0cXrkV11
84iZdEk8+kWaKqE2K4d2Tq1tV3iaD5GY3wOtH89jC2LQCTZztVVmh7l7BNpHeL9SFjtAz4yjh81g
bEzZvAXRPlnbyO3SOUOJsG/wABPP/bWDfKetdkbTYVoKhGHr/XmjRAuKsQToZ4GQGrgUHFgyLJ1e
UBhFekzVbQ0dYlmqTZ8xy8dCFbT6lRYQCq67MXtSO1JK7tyiJQX7zIVsJJqPoEbILSmFiCuhCuh7
S9P52dINt9bQt2FqVX2wLJRI8ERLi9Ygi0k6GEwr+BQP3W9jbOawtkU740ievf5Ior0WX6WDZEuI
smX0jPyF4nvilro0rdRETDCpFfmaNQZznfywBjvI9eglJ90BNMWPudEPs/qN2/EJNncxqHoLFWAU
v3Chy25HDOqOLe1GqbsgHwu/WRzHHy3l9rwjiT4lU/+EioSGIgp/GXGz1m0m9lJN8K+tBkr0pKV5
OMeSCCA4osFw/sTRTz8hHkD7MTOA40ZTeFWFdYXmpfZWybeuvjlvkhDKMBi1FPJnICGfQjkKyYlh
IdjUUDGM03IHNa0Ww3A6bW+ZF66sT0EIx+QxsIYIcTzPKLKa0vrzukLUON23i61BMgZEmbms52uv
9LSwSKOrpsDcvPN2sl3G3UsgW4XiEJSzoSnBkwyMVkcv5YyspylvmDwP9HRV2VQLoXErDPbnq+CZ
5ZURqRMwaOa8D2N+EaVpgIT7AZnRwUk631Cc8LxZIkgHcrRslhUmuvMEsbGcWndhFMhJe1SUwItf
neXQT48l3nekd3FRHF2DcYdDTfQIM8TBPHFAaknGX2YGGVeQIlXjZ6EkfjRdpNa/pqtijCUuYXio
R8UNvQynS9ok6ahmDFLRli3VhuMypFsy2dvzyyhoJQSOzlo+VCwkdENPcRbSzn3LTnd9wqRM4yFO
8UoGVRNwrEM9/sAbDC7+ihtapaxLQ7SoUHRlnDtsB4vXzMvUDPzyBntdxWMZBlZvyvRJdZ6JfYyd
+8pIwUr4xhn/R04FPSFMip07INAAF2e9gjXVEv2BoHORlPomQftJh/mVknUVVNex1XGB/h8W//jt
0gSskRzraua/EmjxllFUBSBSPXVxukmr+qAPtPXVxrtx1fj5PLjoIGSqh2CXQZvzy/MqXnnGnqg4
nbxiRCS993Dug2fke0ocVI2EGCED4/bGsqB/J9MANhofXrzThyIsspe23VDMPT9vF/ur+FC2totL
KLqlR4cuo7ON2rNe/IQmxzf+frx1gkSJgjoaDk73QqwOsdt4+Pt7r3zQkvFdL5XwOxAeGBiYZwBF
RQ6iUTvDq/GqBEHRsIB8oopZZecRRPGe0SHZIBsHvcz8ho6GccpQ6wocdQisyp976ADL2mZE0XcN
wp3TUIU03I6VeQ3vqXUOZRHqi4t+MSMo6U35cd4i4WdfWWScfhZoIM2tVQFMp4qvQTvE1CQfXrhm
DjqMIW8DmjNP1UYhOXX0DtWbOQZ3CM3TaRAXT1rWfwsH7ZDYlRDn478NJnVgtzCGj+sm005FHrzJ
QacONa2X1R2EX8iDfC0iHbI2PhlW1Cwvegvxx1O7zWAfszS0ht9Wk/tq9WhE9//+EzHxBFC1QQn4
0qntLRD8rRzcapr5ZUAFR5GVF0Rf6BMAzU2nPjC3i1sWLgDs6acDI1rnmMhitgyD2zkJ3kH7KgPG
bG+97M6wrpHpnl8nUR69NoPbN41KVFTZATGNl0kGxbJDQ0Kzl8RJmSHchrGgya4TAyid0W/LNt9i
NrNfDp3Em0WRH0IMyKFB+cQ1k/2MVdbnKLo3TCwIsKFHrp94TzmIkbn9UXn/nF82oUErJLasK6TM
IzNyWyA10Ga3oatb2ruil2RcwkLP2h5m7wqlRcvT3ExYtjFd7ixX8acW52aihbaZP43aECbegA83
423LDs1lGP2qTrdFkV13LZX9GFH+sP4x3EExm1avzxlMpq73PKH/LV3qbQF5I6dOjtQ0fYSQHRpo
w6T8BnWKCWz833d1ub2W4KpHTEY3i9MrSt9b6GBNG4hKzJh8rT38py/LN1ZXSeQOaDVG6ddJDlUM
GcsK7Ckik0KROJDL7Ttbq+aldrCa6GXt9NI3SexjevF5W0Qhd71uXCZUjXZrp4zvaM23mh7o493Q
3+v5ZdIdKhkdVYbF7b1ibLWF9uwb0emyIrbfZRi7PvabMUtus9HDrL9RYp6w6MHUjSCLhjssovzp
/ujaoZ5bRqlDu050KGaj3GIdfzhlfMgwIRm3ocxEu+L0XHveUW3nZvuv1xfXPdz3kNTgYZu/Qo9u
lBg1qEtBXCcIZx9T7WI7Bta0M8djJjsNROYCzrTxjo3qMsrqp+YW7ZR5NkYLB26iXJsaMnlrQCkp
DQZMC8khBDcn9mZWe1+di/15SwXuegLNxbvC7Ia+K2BpqV1lzaZon6tIAiEI3oAAAdP4M2+Nr2pX
dhOllJE5svYuI6FibjJvG40XgyHhIghtwcguNFKgCIgxsKfLOM65ZqUOlnG09/p8TOrnbHo8v1xC
W1YQ3MYrFDvOoxQQVbrJyFULUT4ImS1078n0ftnCczcQdHF9GsP5xNJNHs0bfBhIjJbpcW7eaAwe
/ft5ewQJL+r7eCxiU1zAouA2mpNXXbI48DjPwgg8vOAMsqmaoo/yifDlBTbXU49qBAiqcjvSS7c/
lFH4742AdAlEJbCJmAzD6XeHfoo+Luy1zTK6CCVZtHUi/y0lqY7og6xQ+EKs0xBDbSZk7sT8MZhB
qV9U2cuw7M7bIoi2GNn51xa+/GlGJVGSFLZkHkQSIbZPL4psq2QvnnFdLXfnwUTfhjW9o77MxF/5
Fg2XoOscChbg7sydjmqT3fvT0iQbB11wktUTORpiOR77gQQuHpfxKgRXHYR19rQzhf0yXMyq7LFa
tHR40MGN2oH+H3z61A0sNxlLHWKdQQIxbIxhxkjfeqejmJTV3p2ZvLtGeTi/fqJoAEkyxmJH1y0k
NE8RB6S+E2aU4RmAQmNwbH1dubeK2LdmxU8tSWOxDIxLLFoDZIZCYzlwtcEg5mCmx37JtrMGWWzJ
8cdWio89a7u4QMrIH27O+p1Geq1Czg1jnvwo25Rl2EcD2OC3CpLw80spcsU1JBdYuykf53FARgym
1TGvvB8DeowNM5G9sYqcBD6CujjU8EEH5ZxkXHA5iRXsYgoio54/t86zB3qmc9DSfZRIUmvxOv4F
44Wc66Gca0cHWBMn+6mo0HlJ9pj9dEjNylec5bduU+K7iirrFRHFqpWVfKd2omaTnTHWd225Pmmf
aKz7S3oFWWLJZ9Mk66lzXkkitOCOzMRJb34mmtn5am8FdT5fOg3dlKoRZmpyQ91X1Y7C2n1S1GaX
9bo/2NON3jzG1MQrD6auYeTSNxyKyUlCQAuViS80HEMpjMbB3qR2vO97BOx0+KddOkm8Fu5KlD7/
COmyAVKnIUDrwYo1FIRQW33so4fBuOmq3fIrnl++YY4OYTuNyUZ+6a+dvHZU2gXxM0fmO+NC6Dno
Q5Q9iwutQRaASc5MnJB/CsAw+zJpTaCodn6H3xLkmLIUQdulLOrjoMkOBRGRBCS2TzzOe5Z6WRDK
kE7hWqv7nfprSd5qipHlxNziIeZq0ebHSH1y+i6wC5l6tnCTrMC5KJdTZSzyeERAVYsL13oo1egh
T5atg5X9xsdbIXHBrTG0BcODsKx1vgddY87eiKwjQmiMx/osocxgoEX91A8bOo1mX8GYNPnVGaFb
bdMeXfky4R9hmP6E4dOTJk9Lq8sBo/ZomWnqgLJ2ku9s3RUI5xXe4I162rEke3pop33R32fx4Rtf
ZAXBfXulLmKMEoYdmgUDMM9IT8BYlgRH0WJBMxl3OsRijAvnvklc5iQyaoDU7SXmLXTtZSKbuiC8
OuLhBwGIqfhBYu/0u6eNWuQOVZH0uB9kfowTx8ccBrRZXhPECZr5evbglt94HoFC+ycqiyOr+hUu
LrOHuS842DA4YFADGzTo8x9I4M8wCFd/8EAxkpHnk7R4SMfeRFw1qf6UG7idpEb8TqgFdscgq9kI
wh44XaaGqryG3JvP46bZXuyhx/5UtF9oZg7tOT8o1Ry6Vu8b2cd5ywRecQLGebdDY01PJoCVxZHQ
DrmHP02SlzLh6q0M4twbM00WQxtx5V7AiVn0J724z9GQmii/ztsiSHBObOEC29Qrat/gX4yjp0/o
9906w7wvvTbsXO9qJsYTFMw3diZzP9kSsj9fuZ+96N44lex74bnRBrWhrCGRKQkR7LdzSfCJbdzO
cl0SQ4kVtsXQMihdzG4eZDQimR3cNiIo4dEihh0ZNS5AwkcbgQdDZJO6BTnaiSXsz1fLlWD8TI2J
hvAGZ2cPl+6wpZ3O9pNvDWVQS3xCvG5QLYSEJa5F/Ek0lFppeT2idzPXodFftKlsKJEobYBBfyH4
U8jqO5fRrFG1SHwy+Z52Sa0Ami0OxJRp7hMtwPOgLYMVR4lPVG7jJt6oDFoN1KK1/N64K8vXhl6O
CfVjKtm/kjV0uP1r0DTvW1bJsiEuP807V5Ed5OKd+2kM+wUrn6iVsW56jyHgbudOPo03U7Yrcyb+
DyHn3VTtz4cK2epxezbFUxpdSgBCRBe9d8tym055QNJwMt7OI4l31adp3MadKq/sShVIkHGeCSpO
ml9pEoK36Nw9cUFu67Zm1Q8kZYnQDB5naKcvXfU2oNNvVN+qLJx1f5SpLsmcgtvGaIUCP9mEXYb2
TKI3aRlNtm5cuqK1I5TKKf7+wUt+KvO0h4rYy9BY2/OfR7Z0/KPPgOEI48Kcu4lNNP5sobLUx9B3
hLxpcmVXYaUfLZkklvBAhIgqRG4t0EO/1jlx+Ec6QqA7xWFaqgcDJRpH+XBAzT9vnvAr/UX6Uu/s
tFQtCQHS3KG7qKv9pv+Of68QuCtn7TiEqCycd1CDdcYPTE6KZapEwiNjhcHHOrfts85g36h8bTHb
O77GMzUtBrTKg3MqWTJhaGCi5A540VCb50KDpkxOi0ZZ7CX9ztAKX3ND2l+S9KZRduc/jtDFV0hc
aFC9jJDcZLu2v1et0FI3XiOLDGIH+LSGiwxGrKf1MsGaSUHOMG4UY9hU+kZrBr/VgrqbMC0E0tHg
vj3n5Ws9BhOR7DDZL+ACBST6kF4OsLKvf9nGB545z6+i8OxYrSIXKJbCW6KSMgur53i69zSMyriN
yCO1wrLHXIZGRoKWOIjHPRNbSxWZFabkBTEE2Rw1iJZgiqH/lQSj7LlCBsVtLnvq9IVozBdRMlPY
9/qRzj/G/GjJlEhlSNwWM9CtMjk9Q5oUsFYvUiUJtN636Qd1JRtMGP2gfQzyKjQiUfo8PezbZYbI
Kzo8A9V9UQYMirDfB+u2l3FzhbtrBcPvLj0t+pjVqBbnJ3pDxunSjiQVVaFrryC4zTW4o0Ycdnma
3Idk+Gc2D+ddW2YCt3WsrLUhzYuV0qvMV/M4VMnOiP75byDc/pnN1p1Gtk76aGOqWIkW/p0R//hP
IPwpW3ZdNuCqjKsZzqFM3yyK5TupTItNsl78zbkb8RDfswKe5jwl5lsa74pvCEnhg/91XpfLhVsX
TEyXpT3o8Q6s8Tkd26CrL/P0UkMr3flFE3GUT8CY/63SYiXVk9xpARY3PyPM5omGKVyafyL6mCfd
Vs0MTLdVN4PnhW1bbi27fD3/A4Tn7spYbgsNg2YXC7s8xdOb2TwpEL0eO3tbaBoemGzXr/JcNm1S
Ehx4Dco6GaPJZUf90EDtP/G9aAOlKV+RkTpkrsJtLceuOo0y0/T54NKwnF6kKu8yCG5jDd1iqjj5
4Cre1qH3VfEuZVtLIPh6f1u5ykziP6v1WJBbr783U0mME0OANc7eFZGy8jGuMKZWZXtqXoifZPs8
egKP6LyfCQ8f4xOD+xjE1iOqucBIi/kpLQc/peY2p5HfNPVrZcq4yEK3xtM8NLigH4zKwOm2ajsL
VCgDZ52DVgaIjPke2Y5dGrbNMckOqqyALHRpPDSbIIii78PkjtYuWnJvdgCXqq/mfHTbQ1IHpfud
s2KFwsUKKy9Qi69mbBzjEtQZlb4kigSCOeyXGhRaajCcFXaAXHu6blNX6HYZo85aoMFM3Wv5pof2
oE7DPt6ZDvWX/OW8Xwh9bwXIxZ+O6EpuKLCpcGf90kaKEkTEwpOFOss0XmRQnJsvbpNndFnAp/Dy
u6VKgjR2Lgoq6dQTusLKIM7Rdfh0HxOg2MXONaDrfFuq15aMpC4YL8G4Yp8fio88NjTfqQeYaYlD
9BwWaufbyXXbbGj9PKIlO71Az0kaXYz9/ZxB8mDrfetu47AGJeihMM1NzldMCG5ONqvJo1hu0Etr
frNlYUPojysMbjUNPJqbFsqi7P6UGGFZvjvDz2HZaNGv1ty0sqZS4cdbwXGr2ivxoHYRTDLNH9b8
oemPtnchLUgIc0oHeuYQxMQrAK9G6M6FVVfs2/UzDcb2PYkkPij09BUAt2qTmZhp4wCgG3Z5eYRA
E6ROzu9bUYDFdR1aiiym44349OOjf1RJ3BgRz5jr6r5JhqNngRmykMw6DugxuY5VjAnQzV42QFT0
icAgc0EjAo33y2xXnVbU8iqKgGHfO84diEpUv8hlN1rRChrQHDfQhK6j1YhzBAzvUZo2Mdj20sMI
ej+xtWAQnrE7v4oCT2AD/yCfgJZeF69Op6vYQ3FYSV2MTVfRGgrplkj1ocomEy5iG5EL6ico3Lkx
eq1DiQ0U9LffNg00UdtiC8H7hx4lbBs17PNGCdYOE28MCFEwxRjITJ8alQxFYbqUDWYnyabu+g9j
oIGtqJKStRDGQAESY68xm5O/CTgQT4ZSAIZej1nzoxpBade6W08mrCFizqPMyUTG4WzwOfYzVgm6
k9qlZSYYRx25lbVx2zy7p0X+YxomskkNcllGzXWe2S81+ID+uNhXUVwavjosrU+j1jvkvSXTmBF9
Tx1zlBkHDANFeC2BcdTRStxiWjTjUE5evfjVYGu+g3w3wDilxM9smRybEJKp/6DbHuvNq9ol1Ikx
SbAsA0q3HjlGVof/3mZMSW1kFH1RuRbT7z6xuGTKTO0xs01gzRBoLZN9NWZ+nwbqcj0soWHczVAW
6JTNeafVBXHlBJXzWhsD1OueFlAqKHMm1UKd7ErX6v4titz5yh1S40aLbOt3NFG32cYDwSDNwlaj
Q6xq4900FxWeGHStxZsnVQ+eNnZj0Hc9nvEag2iY7al42kfSx/ZmSmMElgEUbOoXutHsozyNn5LK
nIuwVYZkm0ajJSnhCsI12rKwI8EaRMctzyU1tHpSFCaHvFgYsWY8EO8AecLE3E3OVTVKiIOinbkG
45LvKYbnKgRgaI7VdX9SOvW3hp7me6Kkxev57ybD4j7bnCp53ebAMuL7wTw02i7Kg+9AMMoqSMum
w/u+3hjojCDYboX1D61uMQFeOt5KaAXSOTaWHc3YfCM78eosnToEGdWad/mk+nhVQFlTRkASVRvA
scKIbww3BVONL23oBcl18me10tqfZ/M9rj5KUlzq6NEjc/Gr05xAM7PAKvP9ggkycZ7enl9MjX0Q
/jAy2MhTnAyWbfHxNC/UQesM9sEwiWCDOTIvqqdMW8tDu0NbZBgsbZkPauei50JNL6iVKq9OVtyX
GrE3EEtRJB9XFNjWP4eFhVV4L61GSxcWS0cj8SeMQciXa2sItPxYeo/nTRdFGNitoaUMhxMGE5xC
Veh4T/o8KwP0IKH3gcRREFW472hzHuHW0yuD7M1ViAi9IgxHBWMQx/EpoupWU24wxMz4PWibCQ/w
7bK3Zc8pMhguYEeYMjtpDWDy+jrKwia6IhncSyYbIPZeDIDDq6CNU8hj33L1rchU5Gnf5mUQ5062
HZvaz7zsMpvnR4+8JFVx1RUkaNX0hdjKtiqWg6X/OP8Jhd4CEi8T1nAY7+30F4xxX46mhaNpMDGX
4Rm+7NN616W/ShmhRobE5WwYT4lJW+wQ7AYr9PIfKnZm79THlEyHJpokFSBRHgrPxGQdDAHA6cDZ
pcTz2Bns8EMyTP0yp3PYEVPGZxBFOZOlLGCNQQLpizvOqYlRjxVWrw2z/ImimVZdwvNfSJg9mKbK
GoAwY1TlabigrDpmqyDJVWOIDh3p/EzcbbdculD7wywIzQkdWYewiJOMQTefmFwQidMI0048YOoY
flRjMCGiWPNzNK6NaNvq4WLfJG0wI8gpP1o9KKBGUavhUB7s+uDVsvRbMOwbPat4lUJvNFNj4reJ
V/Xswo5fM9UXsedb5u+I3jWZr0T+pD/Ykb/EGw0zbbobK78w6jBCf2t7JGTTTK9Fuqmz7flPInIu
kHv/N0AF4/a4u5QWlUpnaH0ZkJGOvsqS06Gpe0kvligImSA+Yio8fAsSW6db06M1EvSClIGl/l76
H43tQAvPRT/9N0iWOKghP+uZqCui4HcKRPK+p5Y5lSBgHzx87yW9dWW91KKdgkAHdiDGh0LBhwvc
ferWBD05ZVDN1t6x2iun1vaK1ksSNbby/FkM/VXclKCPwpRYTk2Z8qKOCw+UrKmvvNRfJk29GSF1
d+zUtgyNblDvRqKTYzkPqh3MZVK9nHcNoZ0G+1p4JTTwz+kPwASndLEJfoDSHuLxVY12pexziTJf
NOj9hWB/vjo02saYcasDRFsm2AKXi71JlzAeVXDgXKgVbr5hEdRJcKXHquKfUzijzY3e7RjcqAdm
6V0l1NrM6XJ/HkZo1QqGO3JJC/7C0MLbocgHpWqn6/xKebH7R085NFLOL/vbvvjJCo3zEz1O9cWc
gIZL/VD8WCAnlZRPOHeT5mVwN3Wt+u5vtT1AhtE/b+efzPccNHcOqksfdfWM9WySna4ex26TeFeV
EpTtLi5Cty12nXq0m87vzY/I3STmK1qSI3KbyhT5RfEFd26m6+5YaNHlPqzVguBquVgDJWMk7n1T
h2n87C2Si5poRyBZg2ok5szjzsHtCG8q2lnDRAjM/NZ2HdW2bp9s5sj4f5x9SXOkPNPtLyICDQza
Qo22y7N72hDuCQSIeRK//h467vc+VZgoonvTCy86SyKVSmWePGfFTRevSQjBYdiYQmMKHZJLPw0t
u6v7arokNJh0tqqPrN9GV7WJpwMaBzsh22ALVtnmOUW66uAuMSQHrM1ha/SySyt2wK4xTetiHHk+
0EPipnWCpIMr9zvBvmXKM401vPXScTm3MXPgBOC8MhqnyyHcjI6X0ANNwV2Z70A6YP8Djhdz1ah8
QV1t+oizrW3BFIrLEAuqRlwPLY29uI3/IXCe25hnHMoYkIjCRuBiwggqkORI6+i7o+p/qfycW5o5
JNoMjhFmuO7S1zq/t5uHYTyZ8YN8uX7QF7/Q2abNwrRy+xLAbnyhIHkJa+6lUJLmG0itjXyPjHsl
rCz6HF7zeIwhl/+gjFlZjd2kZJr7sW7deJ/SJ3uNMWEpXoBU9f9M/DmAZ/cO1awq+3Lat/7z2P+k
9YZUvlqbBlvKrc6tzKISlTRhbY+FNNDGpm3tgcji+odZ2ioAPTHrDB1WE5yCl4HCSgqUGy2CVITd
WZg6VcCerpXBl/KQP1VwvGLw/phrJokBQ2g1Go9oiKCmuB8xlami1qNF6A3FvsmSTdxvry9rMQCe
25xdLHaWEBtREPE8HD2e3TVhhYnaW1Pteu3X4T0oNICcu2502qvZZeZOcrmmxUwI+83vEKMJ4wrg
eLwTgIHuJtYy9SvW6KpW39kaCcKfcsKlMQsUulOtD51cjAvOwpAVpm3mdBjJbC30pTEMabudp5Nt
59jQxvvpguevt74URHsijJAn7xKtvET8ZvF4UigPtfWBD3fCeWnMo+0+h20GTdJ044B2Zw38+XFf
pp8qoJON729BEv3Sx0wpdDEq/NS03sr+maiveLx1Jt4ow6/rX+DDeQH/7qRNirhsgv1i/gStBShw
68hOoU0K5fhy5I2XpOOaAuqHMzNZEdZUbkWE+fCdMfde2JlEawLj7uNNnddvg6CQh8vst79fDkQp
KTjtGbpH83pex5ogESOyBTMK3xVKZSMN/esmPgRmrGWi80LNHx0qMgeHZI3BUlQ8UMwtvmr20oxg
vB48EoZeJj9Z9va6taWdQzUVzzgMc1BnThDAskIno1WhRSWrTxYJ79yo+iTCNWK/BTdAgj4N6ZoY
wRLzDiyBxphUYY7sx2SfHV0/1chsr69kyQS1CMbxpqD54ZloDn07CBwpPypa2wdVaYNIs8aG9eHg
YM6P42jjPQq6/A+l6Upi3hhUAconKVLw/pVljR9azwZn/shWmsofLjTYsuAKoAjhkxDq7JDKQHVC
pxx75qKI8NsgGzU+tsOn69u2ZMUGCQ44NCyULcXkIGfXprZ6FL5yayrfDE8x+46BpVORudBSHFeC
8cdKNBYEgnHUo6YjivLEpamSh7bKHJiqQNw8tDcdQyfmIPKDwW+J5Q/j1kaxJO6/xs4tAEt/v048
7NG+s9CQAXfMpXHRgq606FQGPu7cj5y94x7xnvTQzlgxtOSH0FGCAwJAjRHmWYbgMgjXCg1DAHf5
Om7vh5A/XV/Lsgmku+hFUpCdztZCc7OKOFgMISEbHou6x+hkV/y4bmPJLyYwMd5eeCdgkPZyv8II
uhqQXc3QwPruopzlfK0gX2z+tZwcfAKfxITnwdPx2JuZaeOkF3aF3eK3eSlOijsbjNyvfJOFKHdh
ZZbsotXRMyJhpSowuy8raBbwnypTK72WxT3DOwT7hmI12j6Xi2mkFYu8g5nQ/iKhE5kGXllvVmf4
P07HTZv2Pzu4jC7tFHaTW3EPO2lWb4xyPw7fWH4zRtSLbIijivsc1YnST9cYixaupgu7M9empUjD
Lpjs8maLiTU/64QXp+62G7jH2bOJOsFfeyG4hIkFfAM4flA1u1xpNgSyGRoouCB2gZ4s92TTewH7
FKzN4y18ugtD05E7C4M2sPmEaRiqWapeHMnoEa3d/FZXxbcErNMr61rYSYGWFGAUloP58TmioDUw
OU4YgkRdJJ9Ab7Zpwrb1MI7lxWZ2YijKBZyu2FxaIuSR8D5GbuF+KKgkDgExctxmPhtscJ11Xhdt
RAaVh3KlMrxw2hDh/1BAT9fKvMopu74qXQehAzX6G1dlkWcT9AKYs0b1srQiJK8ONYHtQl1l5h1C
m0XXJ1iRxrtfQpVXPDEoo1RsZecWF3RmZ+YckWlwu5MdYmHg7CUJfeqoTVKPu+vOvnRBivP1zO7i
IYhQqVJYTzBmmyQZwZW4q52trf3CvoHK+gCC39LY1JjhbMdbyf4W4DO9lTDzCA9BIm3N+wYZyISn
ofLMF5gmIEaypZpvCc2fry9zIYc6NzOfWwh4S1IjhZkwwjMo+Naz8oWb+aah5JAXa864aG26iKcS
IhqIs5gsh3IwenfEouAWZpHfmvy7lL/Crt5EeP1cX9rCxQyyZ3SB0A+yOJ87JDFqE0ghLI3J7NFQ
7M4p369bWHTFMwszVyxNXYVKwIITd34Wdt5ImmcIVay44uJCLAtUCRDhQeI+27VGZlp1UOHxazd8
Mp3hhcm1KbrpcF48l/+8zKEGZeMFKqAWcBlxc4k/q9yCsw/BczBhqvJXB8UOXnjuS5ZtQXnp8JPz
ywQvf6aa/fV9XAodEOIBu/CU4tA5VX3G6zKwNLjUY/chRi0q63/IdhuY40roWAr0bNJwwzJdsOPP
jnRlqZ5QCThSzJwTENGbIbe9QCeeEOm+c4kn1dpVRhbXhgKEwAcUDtSGLnc2hWZi1nOegWSSfebh
cLShJ/fNSdlt0VinrK1tf+TRq105z7Ifes9KInKseG/eBKo8Wrxiu6IplRcS9nZ91z92F/DRgURB
Wjx1oMBafvnT0P9C3RFKGX5Z1p4VMa+3uWd36Kb0Q3ykebCzejBMGWXrWXHiE6BlrOyUYNqjA2S9
K3uvtH5b5dpc27Qjc1/EdY7nr4VDS+elG/h/0McREuqscTbolWLpv5Oi3ufkLRt9Iz8VanN9J5bO
sWMBs4nLX0Alfeb9hWM06JynmU/AZngozZT7CYuGU85S+19MYd+RPQnQJ87PMndlHWQCi8ur8SQ0
mtKD+Wo7/cv1FX0EbsKGAytA8aLD8QFohIanrcwpKx0hCuok0VvXyFPd/dLBT9b3RzdqIs9qTR+9
3Bcih60FlvSNQU1IzLRkJeFf+qAgKse+og9uWXO0dFVYpJc6wFOzJx6rffAehuUO6hMB4HhavLbR
SsBcOnMgYoc+Kq5OcLLP3zFpa0m7CuFBNPSC9rvj7LJi9OUaNm5xYWd2Zi8Zt3Qiw80NlO27t2Z4
7LKjaWHUCu0xcSLFruj/IZcDnyMIvKYwjf7K5YGViJJG0Ec4sC4oxlFdN4zeqyuyEiaXjsO5mWl7
z9Jv3jRxTaAPCp6hx97JvQZDFu4aHmwpFiP04DNNgZHOm984B0qJVuLMDfdBdFIViK+dgzB3TbaN
1tS4F1d0Zmz2oSKzymuVxrjeuOmV5S2V+xrMldfP3FJyc76iWaRP6rAGig0r0tXOcFo/wxBhlN81
8o12/+Lg/61nLt7YYfCuT0OYCsnXwj0MyVNFX8s1VdLFY3RmZXY/2KJPhtqCFeEeRfFZFw/AmXf9
yuW/eIhQ0oAf4A2GsauZt4VpF0uFx17Iwo1of5lUotr62anB5WDIHWGm7+q1RHTJISZGLQF9GjyL
5hFfxjlVlQOHQBa/FWnpxVW4dddY4twlJz83M0sQGwLaHEPAjIFy+VubWB3wzrVs4m1nOfqFYyow
2IGjOrM8QERatSmI6N5xJfcbLUiIAT63Sw0fKQHJn11qNJ+GlsgJzFQLB3DpCq6mIyCdRJU735Ue
xXNnV2mBggNxX+IgFk+DDXKeTgX11xL/C7qxQG58SUto8jZRHia70OBdg2YTaDQ8gpGc6CkTaYNN
0UENLte4BBc3ZWay4yC5KratXabJoa6c4rEIylF5Mk6r1GuLxvGdwSp2JdAKKmww2VrzPEu9IWoL
4Wl0A+9F1ZDRs+0h+2lAF/SLNpNGetIBaNEDOQneUgMfkUjXZdj6PC6ofZN0DttQJzRf+rIb4lPL
tf1IIiWGLRgX+nDrDDR9AOtxuwFSObS9iGPyjKdALmG61gw+8c5N2hva1Crcxj1zHkilqmMUVs5u
iDuE6sANkeiUtavMjdCx89bHZdh4bdule1I1+U5xt8h2sWhq9Bgl72+BgxzeAzOKW78fjAI6Q7RI
V9KEpaN37jizSF+N/QjtPhwKhV5ZHdy3wbODipKbvF6PWR8bgcgT0HqaGIlRHIAu1eXpq2OTR2Sq
XurhIcsPYMyLzZ0u38BI6xXxbeAcmXG4bnPx7J2ZnF0vg9vVTmag3FIBeFzQMkLto3gKi/HrdTuL
e4huI7rQAKvhpF8uTdTl2GUp7DRDdeiB9s/L+C1m9nPR9iufa3kb/7M173cPOoNw71RnHu0Dcb+b
+qnh0tfuOy+247itE0ilrwnBLDwtJiA1ukU2quiYGJnFZ+A6wgqQYFQAxSksH/P+VA0/wuhd535s
7XS9c+QrTreHOVZaNF5ONzL50qTfr2/zx/h9+Svo5TZj7sgNmgi/okuAbwxeKp1sMnPwg2jTF58j
6ct65bX60YFgkVkTDnliFZ6vO7MwySqjJvMTDBcVpbHj0j32wZqZhcou7OAZgh6yjV7mvB0X9J1d
pGOO+6+3X7iAwG8XVYcmEjc2Q4tY0aT3I4anXSOro8yhjAVCbvfvXWv6FfZEn4wnGoYOL/c3IEAm
kwSZvCo/SfEribTHKuyq8dVQ752+x+CwHtcaNItbfGaUXxo1VZCGFcdHHazxEBP7SxO1u7ziK3f/
wrnB4qZeA4romDKb1x1MdAaDHEyq4F8HraC6r8Srwn2vHlyIXlRbVZ9UsAYR/hgXJpvoF05bittv
dmwgm9OKtoL71OpXVSfgK78PAg0E4a/rB2NxD8/szA5GIESuUwdrq+qbPP3eqC3pn66bmD7D5VP5
cikz36ignwNwCpbSVE+jmXsD2MOvW1jbrJkjuLR2rCjDIhJgqBG1j4l0nxwQ+GKSZsXUYiA5269p
P8+eHapwY/RSsJjMfTCcn0Zte+MA5rDAC8hdTwKvBpfO368OJ2rC5EMHBKIMlyYFK9uhd1HjpQ2H
3s6DlvdZJ3dsjVRlyRXO7MwH0PqoZtqMYCci2S00a7aNnW7GNFyJFWtm5p49pB1vTZhpQSciMGAU
qWpTqDWw+UJpHEkiRt5tCMZObLszOwB2FdJ0UfcsZD+iW9IHfFd2YcqOVusS0CVUsdxi1gqlK7c0
7qUpuy2rdPbN7VV3S+tJA7KvAP25/jUXl3/2s+jl13RYxZFD42e5QfeSB+Rn7fCNk79ct7LkpueL
n505ktVjoQNsstN/Fk0B3TrMnZZPQBxE5ogM7Qta59ctLq7LxSMZ1bApx5hZDAuZFBFF/VdKN9jF
pWnd5KxL0F9M1yjClwIKhqUmOA1gk8gJL7cQCm9NmE+m2pbdVUH+KDPbv76axZiPjtTkQpB5hdj5
pY0oSOJmNNEEKMHGH1aYoT9Q89B0OzC3EfFI7chr2pURn6Uwhu0DDh4lT2RKM5uGISCsMKDyaw2h
55DGT0d9VJxv7axZ+Vof33zgXUENe0K5wdoczuUkoqxGSTN09ZQ3GpuxCz1if63oKetvsurt+m4u
LuzM2qyy4ai+GZWCtQilLheK42aDokPt5Ws0OR/nzyAphMsSCadAMoQh1svPZoxVWmfTurRlgqq5
2TGhNhKgy6Y2/Nghm15/BoDb1+VwClJnF0AX5u/Xih+A0hcQWZP3XP4CpfIColi4iyJe7wL1o3Wj
jQLw3hRy5Rt+LOUgWqN0ik4mJHQ/QPJGNxGFnHrrsq5PqI5H+0C57abRIIYVo0Z/3Yro6/XVLZ1y
4P8ILiNYRGp7ubqiE4WQJpC/oQ3JrUqltR+WfbBtC/LruqWlCDYh80BQMElizvnpjAxaBMJQOVqL
rPti6rGvoHRMHAhe1dx9z21dP1gy7IHZQmcSb0IkpysbvJhbOzY22ASByqSefblaS3Z2OCQO6uBZ
4DHWo5P7UgpvyL5Z+kEmDwV/sO39WDa762tf3GUbBR9IwaJ0NIenE9dpedjbyJiMd4NDVAhP+Sxc
eaAsVN8J0gmghlH2djCrOQs3dhUoagFG6js08iq9z/PHIX6yFco++76+r+1bSnej5H6PZIN8Renh
+iqXvrALYAGHPwEdNw93GCtyMwAiJ0zSQ+f2uwls2zxa7h2Lj/0gPcepVu7epaiHxhpIoDiODtZ9
+T1dfE1Sp1jx4L6PBK+TRwUcew3+KWfYhPUa7evCAUUgwNtvCkhojM5CAS3zAmNZ5YT6dsvbUnMX
OnFVBGJljtSDodK0bxq3DlZWuZT5IPJwaDgJ8NoCinW5zDymbaoU7GZ6N/CH3vI60WKsuMPrF6oq
J2H5rfvbRQsNvYkNsf6ain2arAI8FKOqGCrE8b20H4CExegbMBwpetPLH7x8isKf131nKdCf2WBz
QJN2rMCyK9ioBX+itPUUtA0G80dsJXcAIxzQTv/WhPorSpsebcmxSNYISBec6eIXzIIDajnIj138
ghyawAI0aXV9D5KdW7sZNhYAdlrGa/FoOpGzlxT6ZH/kIzAL+AHbVKYsaUfCc98owtHeG1ZffWnH
MJhEAPvmOULl9qk0DUvtqAWhVy+wnDC8IyFPDk6Rd2zXpty8iYXbNytnmS/8MsYY+qEWoNt4I19+
cnvo8iGfqgxWbO2N0d0Vcg0AtWgCZwmzB2DJ+CDe09kq0Y5GMAad1rGkKPgCkHHdqxbyFIIZ60li
cno2fHjot7oUY2vhyaDUgZYhdPzuKkk9EQUrn3LJEsp9ExUdYsMHbKmdx2lCQ0R4Gfd+DP7pXNxY
+VNI/8UOcjwwVjAydVsvv4uburzGHYDvosxbYv4wy/JQD4i0sbVGz7J4JDna4eg1gkUQpZJLW9Rg
BY+cZGLVuw/6NxRlPDM6kDSBmMqDkb/Z7W1r3ajuLbJXcM9LR/Hc8iy/7DJayahCVmLqk1OeSHak
xIDy370TvZHxcN1JlrICYOwngJCDp84H2aWYR6HSZp77heB3PKfPunsVXbENw3xXxI3XsP5kmsmd
a7g3NQm+Xje/tFYAeCGi4Ew14z9f4awAIdvGaiEtN93a4pO2Io/mDHrRLiTYzC9w1tsmXCOnWl4x
MhF7Kr5j0Gh2uo1BsygIseIhsV4HzHgammwG0iR+Yod3NukxtALN1YL5VvBT8bWJg6VMBcJTeFai
TQ7wzfxCYUFEnK7BacnrO7dALn90+xr9ZQ3o98EVW1fsRbBLQT4Xoxa4S9Y455Zeg8SGFutE0oHE
dz4VVAkZ1C0E0/0+PhL0oBpgArjxO0JssI1Dqo88OEH16O+/NDC7YGL4g0mYo/kBOg7LaLpgMH4e
3yVNpSDj0xQnoUC+3sp7Jw7eu0Q0K/37pdCEwRjQE2BqAaX7+b3GqiyVtMl9XjIoFWeeYyPZBejH
xKzH9RUuJEgggUBXFUy+gEDPJ1yDglemk2MsrrN+QB5kDyq7TYN3oWiqowOa/OvWlr4i3hPAtMAU
6rh/WhVnR6dNAzC9CzwpkPq8/BGxppA6MZMtcUtkvI+dMP2uDXYhOpDXTS/s6YXlWWg0cujd9NNj
pg4e+yD2mwyIpTTcMWeN5nQpCsMULq9J7xLuOstxDT1i4kUhPjQju+Fow+Lmv4uMcMOKapso7qki
2uXu82hHt2Nv72tzrUS6uFiHIjyhYolDO4sW2ShLGmVY7Gh8A3qsNmqvaJ5rNJivb+pCJMRUCBoO
IP9j6DzPVtq66BfjTCLNJe1N5XZbhGrfLskPI2sOhhqOabAmt7GARpvEoHChoqGFx9P8zcILxwHb
L2wm8mjlB2ndkHBfpQe8PTP3EI0b5Xy2jLtM7Gj8BrkoD9q5lvPQ/jV5LvJqPCjAn4Lbm0Pb9PKu
bZkYIkPjd8SoLiR7zl4d6+RC6TaJbkW6Js+x+EX/s2bNpge6QZcSPXbsNKQJGvMzag2bYeBesRby
lgICihnYX1TcJurIy2UFKdV924549JuND2AFOi7tc0aK24glz4Oonq570OJhQfChmALDCB26LZf2
anMwJd6KuU+EBoKvgDDHLmlNjxcncOCAwDeQz0H2SbrgtpOv140v5LOoVP1nm17ahoQ3MSt0zgFZ
DAETj+9ItAZZnU7A7L0AxCTggqh9gMR0Xr+A2FcRuQEYJFPD3bqAAlimRhYoj9dXsnQ/A+g1wfgw
xTrBVS6XYrWYc+cNOrp1JfK9DCPujVyFT8oNxaazhnQftfkpdmwYB36m1jz2olAjMQytN/CrN8cu
V3olmf9zUc1XD8joH3kXjPjNUQNKI2mIW3zcCpX8LiVeDy3r0vqJkcxbbk5j7AjA/F1I2yusas/b
ygel+kGqx8q1D4nVeAEaqLEtbwPX3kfUAJp+rc23vHUWc0DdgQoVn4+rdHUbh1rAC7IOcvLxTZt8
iQMPeBJQFL/FvDhy+YXUzKN2/0pVuovjyqvMtUGPJUeBe4AcG88RJLezUIoPQmSC3pwvGWZ0JCfD
AThkgNLraiVVX7aEd4/7Z1LxT6p5dgejflem7fSEjTk9uCQ61F26tVNnf90llyIW2rVov1uoBGNi
/dIjB5MZMWZUoe0DQEpRH2TyU2KamK+xFCxGkAk3jecAaJM+lCkzjQmuJsZcdF4GAd1GUPrZWWbV
IJEwurfO1c5n0hJyUJFT3NVOTe5cuyK3PCvApUdEuBbRplA8d3oxlV+AYcUQ6LxAC5lmyqxJrKKu
vE7eBfnP1vhNm60DtmS6L7N9unbOlrb63OIst9FRUdViks2Ms6+l6acUdWH90LO1bv/S3XBuZ/bI
C1Rg5nULOwZNd0YJwJkYfGOojxDbhlZKtBI+lrKLc3MzD+pZJAfZYyPT5stYgQCgeOnls2ls8iD3
crG77q/EmsL9hw+HpgGa/RNp1TyzGGMVOxnDHYsSCHCZqhqGal8D8lVvcWTsm6qhJduGwFPvNPSq
P5lFRR8NS2h20ziqQ6+yIMPOThikPVoUSkJg4bR+ojo3HZ+NjKWPiD7lvugz7hxkkAzvCcFogW/p
kG2jMUQYDN0wua1LAYELinnRCrT8XR5tB8uoblIzN7ZycluW0QDsPq1JforGrA+07hO9MZUw5KaL
4gwseEPg3ltGGQMxSNzikYXcfC0pSb9YpgITl0HcEVl+bYamzyUJMIWYN/GxVT1D3qoF6NkwQIff
4Lb3nRMwy0tNI3wnlSw2qHpWL6xkfbHRbdlv27gxv2FsAWedm9LGUJAKI3tnRSW9CXsIB3tN0Tep
r+reiva1AjoA+MWJUIKkfBrJMg+ipODzbNKWjp4oBoA84iErEZpAcH/TJ5EAZWEYuz9zCHH4unXE
7yQsyFExIfeoEuiNSDGHdQM8PWieGvD0eWWOTfbCOtbxBpp9rQ8QIbQHW5OrX2Wh25M9irwGhWUc
tOCSbcGkAW0W67cSQfNOZKNdPwnr6kdbk+wlh3ZU4FmldjeNa4jfqYXtfXZyJ7yHeoYZ+6FOc8xF
8PGOg9N421UJ9BMIrv2sF+6+ywI6YMS9OaqmjW/Gvs+OKHTRo9mgDF4ORS89mkUQvK1qeJhRDSy7
sSzN1CmzcndLjU6GG/A2ZmCi64KTSQujOmjwDIWbhJrGSbXwXU/nNP9CKw0kTADQIPcrPZblpofw
Wv5UDHF0a1eacb8sxhKTO0NZTkJleW1thyQKd3GEloNhjeSFV4McgX+GLLtHWU7JY2F1GUCdPWnD
k9FU7G7oab1lSIK/Y9693INbA9jUAp6hVp4Yi+F9GvJAnw0Rlc2HjauqgfcoaBrHYFcL6D4qT7T/
msh7lnhZfGD572rcaHZnu6uz7wsBAa8a1Hgw8TnRt8/iat41oqwTZAYYEr7DiNi9Ff5MIPoBupc9
hTnddzt0wW9LJb06BQCe5ytBaSEEgjALMH7AykDiPe8jZIY5qshucyA1iEf9vXXX9hyn0gT1w5oY
30J0RyqMfib+QSo+D39pUXOlHeQFeVKDjAEl6wDEEgmmGgVNUYl1KpbcYrAgXuO2WjKMgScMMGJ2
zfrAz0GM1KpJY6C21QL1e18oG/3Ugw5eAyZXvGlpP1FVATEhhWwHovxlUlLoHvG6BGA6qDnqaCXP
b4g5tKkHelvwJyF8tZsxJEnmja3drzHbLGRe6GS6QMOgtgNS9pn1hulajj2sc2hB12aLiyw4pnJN
BXMhHQBLIAb0OZ4EADPMzaAU6RZRgXSANNvKOkCBAjf2q7P2VFxK7wGVQL6KnUQFYO6d2h4KVoQS
o37Yqy8l+rQoxmlMEvkN4OiQSLVD/IooTjTg3D0PbE/jkvsWdG1XemkYJndZSJzbqO7EIQptgMlx
G97SqmdbwtMORYvaToJN0vToi6Y2WMJp1UVr0zlLRSnsFhD+dML/AgR86RSik5llthC1LmxUC6LR
i9Jsm47fIpZ5JPqG+RmabhQnK+nNkjecm519pqTOFK1imG2tfluoV6b1Pl0TBZx++yynAbUKt4G+
mqA082S0SVmtOxPJcYc6dciihyRsVwgU1kxM7nj+nsgrHOwQJpRK8IWD6Ik28u/fLFOPGk0hUJdO
FehLG1VpOl1aQ0LKNYvnrDbewyDdQVRgJXefMsoPu3VmZlYQaGVa2Y0LMxBQL9KHHDMKkTzFwkvF
lnWflb2/nnMuRD4sC0vCQKsNqt+ZC6gS1UNl1eC519Emz5uHeHS2zcAxiBBsHKVXbpNFc+C4mOZa
p+7azFw82qXdEuTvAaqtZEy3VmljHgKUXiw6FWsqSQuxlqMH/T9rM7/AHMZgxBrWKuNh7GuP0p91
cmqsXYQOTbYWjJY+HaY1MD2IEwySp5mH8ATsm1E/qbnYv7izFc5+6H+n8avog03Z/hz4Wot9aTPB
AwGAkwASDiWqS5fkbEDdPExKoO0wFpkHhTemfPDaJPZ15Gi/tdvv171lIWCgOoAcFnPxUz40+3wq
GnKRTxQNeQ6o2GA/hKG1p8iOvet2llaG9JDh3Q4K5A/sQq7WjsRZA8C23nbjLbhFPczRRBWSw7WR
z2VT6KUh+oIPYg6sZQGIDcYUACqn+pKbJuBobxq4viI46LV67ZKD2Jgf+/+m5thaWybIowig6pjg
otV9b5cbOtq+g9OXuu+q3jRrzCtLqSs+2H8mZy4i2wwkNgNMOlDWK4s3gbzNHNSWG8kjUKhePk3X
ots1KVyY+1QIvw/oCsZoIRmYYFOg0xdIOtBSunRTtCq7Kh6xwykEUyWYq4VRnRrDPLrATV/3mzVT
U0A4uwhSo6PMmGiByqE8uKW1MZC4NkOCib2VK2cptACXj4kLCLDhi85OAhu0qFwN+GncZdsA8gQb
auQvxtBvY0dt3dTYDkO+cgUtXXPnNmfhzAljO+pi2EyhbZ9VDBXCl+v7t3S+HdANcNQhga6YH4YA
uD5ea+AWCysA2WLqJQMAd+4Kd+7i3v1nZX4OMsyjdWMPXPLYChQrjE8yEfcTfNdwoHcU8n0Xrmmg
LR29s4XNa/x5UxB7TAC4tqPPdvroBr/pcJT1dkwfI/Vid7+u7+OiH56tcHaLx42kppzMRcHJHcBV
th2rT6s8/Yv+cGaFXXq7tNBNZNM+Vg46F32MgnoSsZXTuxQfz3du+hFnRypH34f0AkYwbO3R4UDa
nxV/suQP29r+w6ZNtHUAy7mI+7PltHHbOCTHpnVoCsRms2HyALkkEXy6bmfR/c7szFYU16JFMxor
YpO7tckPtzD9nsS7JBVfrYDfFEnyL9HizOQsWjhZb8XjCJOqQWE02ETRc61BnYkWovUj6taa3Ivu
hyllzNsBqIGu1uU302HtptSZglNoeGl3XwCJ1sknK1lrGSw6B6AQ01wfeMvmx2oMOk1NBUN1+tlS
JyPdYVTZz8S2RD3pH77amanZkcpQknMGBlPauDMT6lHVbtP0JkRtJEnurLW+8uLZOjM3c0YmWWSK
atpCs9wlUXAb9muK4h/lKEAygYLD/3Zv5ohKCiV5CxuDeC/Zk4aoeDR4rr5pwOw/7jCzB17DtDg0
8QGKcL4t33rxbDePGmxttfF6fX8XU4XzXzPzUeBFwQ/P8WsgiNVWt+jmeQ4Qo10deoV9K5CCURPT
x7dRtl2lwfjT8Zk/ewABgVwgqDAwxDjLUwwb2lBurUF74NKvCUOlqezvjRa5CUn2WuTemFWbofqG
iW9MYAdrYoXL9lGUAeUH8hQA2y9PTIeeaC8NTHq0xD4y1kG4LPWy9s20O48rBqpJzP6q4J3b1Rdu
rkSHpf4fMLKY7kcff+Krm60+Z20HFClW3/Wf+8zeBLTaaHdiQS8/BYIeUebdFkMC1xi2oQVRux45
h93cVWpVlWQpdJz/lNkxA6AW+jINNiITmHSPtqb4hZeZWYaHFXeb1jT/4ueGZjveYIp9mslCquYg
/U0+MRe6AYVX569210LCcV+i+hKjbRCt9ZCWqi2Tzsk0pYrpDJBUXn5swAqSrhTY7pDlHpgCLPsn
M58U2cbQgEjih0jfq3/AYF7YnC6ls2t05DhZbQmbJQr55ZZKzdKNHasewBE5fMVIRf98fYeXrrnz
VU4p0ZnFaJSF6ggsgrMyNm6TAlwMuRcNPjNPcbpWqZ6iw8fP+X97imGJS2sBKXVMC3xOJ4P4UV4f
CkDaHfHr+pqW7pv/1vQRyzBWAC9Pa9JD6+dBiWwEunjyRQksc1xrai6GRKivYZANBSxXzAE2KSV2
3kIJybciaO+Mvmk+WTz1CufVtb8Ds5vm2pP8Sx48tNnK+Vg+h/8zPUfb1INhJa6G6aYcdj3dqbbd
KOiCyX/gVZj0pP5gmRB9PnQ3nGrAwBSFJZV/ioJdpX0anqjZe4TdpPHGGf1xVRV58fCf2ZydBmcc
04zksGmjdJA4u9REfRi1/nhnWLc2mEmDrW1sJHm/7j5LQxEXa52dCdm5RpsS2M1U51fiWDX3lo3g
DpXHOyA6TaPZoKoX5buWeoG9dkYWvykA5cA0TXpP/4+089iRW1nC9BMRoDdbFsu1N1K3pA0hdUv0
3vPp56Nm5qqKTRQhncVZHDSgqDTMjIz4jTK7YSU6gSAPwcfHWfm56cLHoOs2nf8SC2uyUotf40mk
6ZecfPt138YIWxMpc2Mn931HgSucC+n28nwuDYj6MbtHAX6KgO15mExqe4A7cBVjAfqDEYYQ+zzO
0VRVv0VSs/L8XYwGchMbCP5T5204sygTSRChCgkyKZOrgBD1N4lQPCINubk8sKX5gzv4v1Cz/ank
cozGD6F8AV5ypNQ0n+F8O7mu7S9H+l1gnR+cp6Fmc2hoqd+2CaGy9LqSv8nWg57fNcWNn79F2KiO
30TpRXIPcvuaRU8oUFlrPq5LZ+rJD/htU3ayV2jC6hUtZVKf7D1JrkTzZnKWNOWHJFjrPi1dSaeh
ZnlOW7hqZYGQ31Sj8SvyX6I0sDO9dXKBjQMitVXjleldXEgKlcAjwX59EF4XQl2IqtZlIVPtCLr4
c5P7TtH+A5MDpO2fMLOsSTF9emgqYcgir+tM3Y2ECHrtALZvxQtsYQ7hVSODqAOEhhc5m0OcWf/f
cqmCRno2FNm2ExNMMDzjIaSq5mhlD5WtrcqVfGLhRYSOGzRBkw4tRcVpqk/3CfL4fpL42UbLAuEJ
oL7lNDLHyuXvYdrus8+BpiGd2MkSDz2p2ecwFoqbJQoPYzRE9MYRAyRDkBX6ZlLhiPECksoVvrW8
NC5E+anc41aJ2+lsXEXWUjEsJtgbrAIFCnTctOjkYkvXaEgTaAcsIbaBrNqRJhwVJAcNw9tqdbCv
x9AuvY7KVee4ercddeOTmEm2acZUUiOEmCInT61NJEfO5UlaOAk1vNI4BCdVGSom50sx9LhP9Tmg
xrSqsPEkGwntOHxP6sfLcZb2mgb1lf/gunxwKDTaVKCKRT++r/cahpOuf/RAIKKeo9YHg+/4v4Wb
nbqZVI6iMU7hvM+Z5duSdRe29777Oe1ae1XZf+kZgKo1sEBcbsGOzwm2SV4EfSXq0Jg7J8Zizqrt
MJKcSgbqa1faccxuszVa5tLKTcrdgDo4kj50ET250Xo/7iA7lE6txJs0/pkOnzpxjSe3cKj/Vgj/
/3FmBxJav3QXJD4jzTy0qADptiaotjRu4nwV/Ti91OafLCfr5J+hyLwA5rvR68tSDYhlSA+9+iD0
qLC1Ntp4Td2iKr+DcJ/lO7SXELPdm2ul1sVlNECtTUTXqY05TcXJuZToRqgnQ/97k9biW1R8M7Sd
3KJsiWsUugbNPu5XvoulI+M05Gyj+rXbp5XOKupVuRlH6zlRhJXTdnEBT0Y1Owd9XRk6rSWEUPg3
hYZOI0KkbRncalH82q7KTi4VQPjE/zeL1uz9JutxlZs1s2gU3Xvp3xsYlcS+d08N7CpXmmfBM3cW
hcpa/VL9E8zpLPrsUrMyqx5yi9H61TEqtkXYg2R8Epp313sx/Zssf5bMbal8ytWVnHLpRXAWefah
BIIsp4NJZGwqHKFEyKf2bzQ9vC/17HOVx7uhe4L4the81onC50F5kdo1Cb3VyZ/VQiJFH7IuZ/Kj
4j12H0E0OrW1ScL79rcbQzryFnut1mx+F88i5ItxNwEYL82v2mHwxD5ViepLTlo/G9WD2+3CdGUj
L90haNv+/yhzAdAJ3JgJGlE0lTu94XbdjdJB1r7JlV12ny7fIAvZA0UBEXowlEy8b2ZfTWAMKaR/
jiLLhHgT7fX8ZbCE51JMbehX2HfIdqz5Kx2SlaDzp7oK4+j/Mt3bzMnaz5p7HfKg9DXqpTeGF9h6
unL9Twfq7MCd4HjQGpD8IBOcfS3IzFkeADxyJOkxR2lKLo9Du9aCX9gdZ0FmH4aW6IlbKwQZ+4ea
V3psIdFADqatXPprg5nt/UAwJRAFUxzzh192mwoVLfPv/ZcAMALwm96ov9mU53dEWmCeiZEFmzDe
qPEL/Thz3A4aGqP52uIszhvEJa53iikfBC0sGVR1JhIqd+/H9mfRPRves1b//SuAAf2JMt1QJ5fe
GNFRigWiCAaF0tguzK3ubovmq6cUtPBXNtzSHYuOswStX+eOEOffFZ1ur5KncEZyX3o/OqXAovpF
1x6N8SB1265BhmBlXyxcgBRoDQNyPHgaKibnIwR0bKrxlAzGWo2DK2o2xjYD7GzeFGqwMr6lL9jg
FARgS0oGlPA8FtatmeyaE+4U7+EsOlrSZz/7Yva9rdVvo7ItOYEvH1RLu4TtgWwVCRPwndlBNRR6
7IUdETUAi0LtbgQVjYbRdWQoSv8p1Px9T88h0opoCiV0m6iPDoL8qkDLHzNzrY+xPCqeUBb29PQE
Z6lY5clu3ntathnqMn5PYYv/MHNJ+AJSO3+uDNnFYjmLvWtA+PFNPI7GjT7IeDRIkuUfAfkYKJNY
6Og+tmkiNfg/+0XriErSruRvC3cS8AZZsiaoL+2m2eznWt9X0CPANNOOpbiqVw9a1tox1DAl8xF8
+3p5CZb28mS7BROWnF+1Zmeppzd5m1fE8+vCjjJUX772pOO6+GAG/0BZATEFfwR7G6RH580NQS2z
RpnGNhal9NrL/rCVjfy2RLXWAZx2h5dCcGDwK5iOpWe0gW7GpMzBU/HD9+rHCvTQEGSxVurui5mK
wxNQDul5DHpZ2ihtXH/tdCU6yGqi/Sq0xvoOe7XdVm2jhHZPz+eoppX2hS/eG2y9TswnM4y0aC9k
atc5etH6/rZs9ehV8wWU63WlctDRkX55o0K9Q5I8ae1hs3AzYf1CvZh+JDWJuZVZ6/k41Q+4SCMZ
e5d52U2cKoBhjL8/6FAbAXxJ3w+NoDnoHdKiidh0lFMLt2M4HqL8TO3bin4o3cq2XzjmOE05v41J
sEL+QDNMUz9Tg4kPV9gQWvMBY7bqquwpovb7JPOPrMfljb+U2RISShx0e3jsc0CRKZRlXmDjCOn0
lxjtOWltqQnsONm0fbSLrK9Z9uIpL2G6IiqwxNE+DTzHGPV5E4m1QmAVgckCSH0lOKH1oLnf5bi1
iw7CzZVV7NGMDSwcjB9K40vgfR2zu2qNW7DU3T37KbPbpa/xxGl0fooglBsNma1Oor+dOJr4PTSq
jVIe5OTGGx2I4h6CJWBj03/Qm0QzGx9NIP+guuaUakNxYV8pAKRdhDJC7d73dVvMVk65pSyBW5RP
BhrrpLc5O1Zlo5YTV5+Q3hTJul0sf3eTvTlt5HIXDlcl1kO6saotPb1MZ9nwJAGJDSU0MnCp02d8
kgq5OT+liybEdPZVVm9lK3Y0/TGXH2W5d/z+qlK3AAcu7+uFC+Qs5nQRnsRUDTTPVRPcpgDnZoxh
/A/fp06BFsdQyIDwA7q5HHFxF50Oc3a39kPn9YY6hSy3YrbL1H0y7iekhGQccqm2g/xoebeq5dQF
FiKPufVy+QcsD3kSWWAH8WSeLS4PjDxuY6iQonibZ05VP5k13fNxC2Ik5ci+HG3pXc4M/y/c/FEV
BUWUuxKrGor+RpEPmXU3tMem2AgJpsAQ+lz9JRcPNJwT/b0v1bX4y7vqT/zZR5uhuwBxneF64xFH
ITV4zeHYiZsh+Owrhx5DZi9cibl035wOeZYldAF3gzzNsCw/+u1PcbxTm1+Xp3XpBjgNMUuq87aN
x15kVn3Y+RkoKlHaaYAgrOSAhVY5rezKDbCQ+uBGDDkaEhBKjnOEmNBJVjcqgOJH6wruotiatlX+
CNy9sbpmS6GoraJQBMhY+WA+ZpWJ6g5el2964VuWOtoIliraKrDl+nEN+LaQ6UJfnySt4e2gwDHb
HmqtmQhO99AmEvry6Q3v8W0YvrXF4fKCLZ2pyI1TP+Fs43EyT0KkVtRdZAu4xxoN7+PUUKGKqbGK
ZH1V4342VCI3Sm+J6Y0umHB2k7DpYqfw+mSlUbI4vSe/ZDogTs489HZVsVVEPMr9/rEa37LgSw0y
YIjojY5rl+bi/FooiKHDpqJsP5tfU1O8EtkGkEEj7iquIagOYtRfMsv4IsQAhi7P8kI00iKUP6Dk
IQs0l7YSA4RszCwskIRMXs28bg9yYJZbo+OFW/quuL8cbuFDBwlvQAHkMNU+mD75XhuYhQVvQwxH
026KCDSXJOPTWKtr6pNLI6NZh728hgwCrqHnixZgvGrhKVRsJCXf+2W6Tdv22AfGoW6qlZRrKjnM
7mEgDZANeLVjkTdvpzRdR9OxIpQZ1ofE6Pe+sSbNtzRxUEJofPLhSR+UWlxfEAtdwaI2rHkm427y
jq0Vfiqj8fPyCi19dihGYHnKgQJ1YZ7KFBTd8rzsCrAvIJ/F5hpAxdZq3WMuGnuxLu8iucBaM99J
rvm+Enva2/OJNJCaJfHH35i6y/ma0bVpQt8Yi43sDtvaHbdZHSM41u70orztdJ97vrITAaGzRNun
gx+uVEMWPvRpESleAQdFxW9205dNWkOtFwuudTqcfl70ttK1d7R5/K0aCoktGo20vTzopZU9iTm/
7pHJYFO2UsHFhLOS8U3kMZTGCEVfDrP0OUwqt/Kk1gG7aHaGJVD4BMOVJ8aUtRe7/q2QtIM2lgdd
kXaXQy09fbCr4TIyOb/IZOafXmnF6qhRjss6eZMCp1Rb1fFAd0LtdyIRaGtTOEn7EpFVtK23csYs
3PRn0WcjNXvAYl5B9KrpjS2C1PA5gm7X5SrQkkAYNpzl9wPia5uxlsSVHbT4+UDfxkkSVAQV+dnx
DYlxNGids4X88EHHdJqaSr+z3OK7NMhXoavsG0DbjW95NsfGSnK+tMgQCCbhE7B7sGrPv5/ULAez
tIxiw3votqv6J3RSnwRP/FKM1tfLi7y0bU9C/Z6HkztxGHITDItJqDqHSz2kyX3Y6v5GL9W1GuzS
8WrS3qTxz7yieXY+KnmoTQVcP5cGhVCecl87VXu7PJrfBYD5yWOBgzCAqk5OvrNlS1A0HIdIzicb
tUJ1xOJ6HN6b6BDHip1WX/xav9a9z0N+dPvnQnoPrXxTxLdCvkvGg5Hu1QEQ5jb39phrdcrx8o/7
uKoywjokXagGoTo+l3+ses1TsxamtwRrDnOuJvE2g/wWWk//EAcbSozf6SJxQ5/Pc2+1SksvEC0f
bNg1mhFhR9MKFb1Ve4HFETEkOGS/TX9n57wv5KXbBZj7wVfHufAJdZ7Bve+T75cH9HHjQBH6Xdme
AAcI/5wPyOoxzjRd6kt1F+v4QNdoWLjuGoV9aTB8CRTRf4vZzvPUqhG0qvR5WbR5H1+Tjgq3WSnD
7QXf6A1dtdL/+PjhTdVbWmuQQ6eq6myVJBfdktGl1FAaLnlTs9caY6NnawpSS3OHevak96nAR53T
ldFLUaI45dHdG4fEfZfjL5fXZjqFzz84hgGhnLHA0iGrPV8b3E7bQU8gKCca0oy2myAA4V8jZ2aH
6lFtfl6OtjyaP9Gmv5+cVpLkBkocES3otO0oItoaG87lEB+vHQaErIUlqRr9lPlXWljK4I0Z7yKx
Ue6E2NxK2VerfzLkF3lskC1pePoVa/ppl4N+wJ4rsVnoWs3DrxMOVbPztf2AvFCf7AMdEArlxnyN
HbSw/SZXXO42lKKps0+/6GQmzd4PrbZXqDlVBTYLO2EUnWjVcmohCiAvaCG6OrEVrNkmd/suG7yG
dDfWEkfPeki8AvWIcCMP4esQ6p/a7EUTYidyH2G2vGFrfw1JpLQUp0B/6/LCSlP1YbZVz37M9PeT
IVcd1XB3yr0t61HAKC6v0ToOnIgr0K7N17TJrlugG9YobOPutu+HlWNsYTJ4CFJH5vKDIThn6Mg9
ksth1hfIBZqfeK95COq31Saq4rXM7WP+K6v0OGnfIpiNLPds2rNcCgLaceUmG3DGazFKtfNRfCgM
703Tm/uoiIwVBMHChwm0EsUAoM30beYtAK3GR1Mu65INPN6AWLuu02J7ef0Wpg9dAkDa8Kv4LucP
mi7QAjOUZdQNs0/58BSn++Hv8SSTzCJfBVJFKLLOv/1RM6PCjbRygwiB0yNcgrAuksje31vKEofu
94RtQ2tyPltBE7deFxOnQEUcFXNXORTB0RR2l2ds4Uabnn8618skITjvlpQpD1HojeXGE2709Eku
DiM+iWs8j6V14cvGFFEk6UIp9/yzslDO6wtDLfm2G4h95qGprV3QqX9d4WDO2MoTSA5aqDG7aCJP
TegEMmfJiK3Go+EWNvxdk9rYP0zaSZzZFTMk6HFnPnHcRNn5k/uAoX9GGiy1s2Gl3rBw6p8NaZrZ
kwMpiDQlNBtCDcgJ6LjTdprlZAVK2VL7UupvcYmv9Zqw0UJd+nwip11zElWoU2VsS6KOoH1Q2bPk
n4OEUBkHUWYb6hGlPB7HdS2DoD8iUHZ5ehcOCgADOMAB7pzaarOjqbSqMg1Tt6SPEm7A54CM/vsF
hIBp0IfkzpE+eBwn1DP0fmpUpRiiDMDhjK9h/ByMK3nC0kBIeeDBKCaP5LkmRCtHTZ6lQbUJihoC
0KYjjbs8VQsfFonbnwizBzC+ECMigETIraNWxbZQAXL7l1FwpHIUTfam4mwzFEqudCikVpu4VZyK
9pa05qm5cBdxXv+JMDsehL4R+yInQmc9BPFWSFHDA6Xs2qmy0mBaigTjhcIksu8g56YVO9nYSt+z
rRHX3AzJdVlTdyKJeM8Cp3YPlxdmLdBsYeom8YMyI5DFDuskvDR5ztJPAp2w1vZcINfArpYNShDq
dPdps1g07hEj7ooKn70OA7cvRXanC6gUvmmDg7Zz3b2p6ttY3fFaV7TSBvrdmCv7cGmnn/wEfQas
LZKyEYeBnzCCL2/1RzVbqcsv3FNoJdDT10kdJhT0+cIJYpZGOEVXm1qS7Y60pXRtWSptWPiXF27h
wD0NNG+pm8JQNZHJSMQBqDcq9tdqcDW9jnkZa+pO8VfKEWvx5POBZZkgtZ5OvCY8pLlTqqRgu0Tb
SIKdJ7+Mtc2ydGCczOP8ijQ1cFJazTyOWDuIkM1/ePUKQGotxPT3k2+sqpVKxWmdpUKFu39JpLt4
DXGxvBsmIDfVLYk32HmIrgijIA0YxYQxKG4ab+sr+37NhGhxU6v0vyDoAKGamyjQeTKEsWEgfSiC
mE5sa60BuxABjTC0K8iKQazMUWtRVLpxIQ/FRicBtwHnOEiIVytZ0fT5z940tNQg2aLjw6U3f1Oo
RjTWoaUW2NeVjqDvy+gL7YQRN8S8uffXkKFLQ6KqxKPCpKvwAU9UxKo+lj4VPD0Wx2e9Lj4PvlX+
fWGEMsyfILMTD8pFihUVxc8uKG1cE65qXeXC0A+Xz4KFmZugFtLUiZlaJLNDpwhdKUzxmN5AcPNx
VDUA2eBEaKdpdl+UlvnkqkXxKYgLbSXwwqFAUQ7fGx5nvNC02SdUt77bmEAtNoF49MxtYz2U+l4K
b4voW1WjBPJ4eZwLl9VZuNkNr3oM31Anet2gbxtxGwn5NixKsj0Hv5CV7biwQXDrgISmA3ulsDAb
m6daeZNYLbllcWyTaBODJrk8nIXT4SzCbDhGHGu4k/UMJwc4kkabKnxSk9us6p3LgZbm7XQo099P
Tjq/Q/gU73MSVfGx6jI79XCXL66lDCVmWHyXg62Narbncx2D3kzsyk0zCsV94kf9thEK7zEfrUcx
reWVsS2c4nxgU/cIo7PpBDwf24DJXD5ohGutxzQ5lsG71a7shKXpm4T2VNrEiA/MQZxtEfXJII/l
psLXVrO75tBFYIye279nZ8DMOAk0G4sru4A5IwKZ4QFbmFB8MFpHbZzBf/LblURlaXv/iUXGfD5v
ZtOGABCJVffPQXdl/kOJg4YT8lHcehOrb5YvDJ7f93qjcDR4JT3K1xDuuyislGoW2npwS3DW4ROl
VvNBIq2r/WIkZecT8hy3d+IqcTzdrsQXuf5Sx1uzvwF9NVq/Lm/xpT13EnWeeyVol8nVNDYze89j
7VUu5a1ZpV/+W5TZ87LLYitPOsZGGrmPoEYkcXalmGs6iEuXBzTiqdFEm4ku+/lGcK0UUSGVwRji
ryw+dMnTmEV2W9pjx0T+uDymBeDcRAb6E2125sm+ikdZQDTawvo3P+oGw+7lNH7v2fcPteRpGy2t
shsDoOaRdn+1FYU42OBQXh39MNGdrqzNbR3l75d/2OKSApL8XUSefGfOZ0EJYrXuLJ3flTx00V0M
eVh8+ocQiBnh5qFRWpqHaM3YM6OEoWsjNsRtBNu+yu3EdVeSjt/Z2CyRom8IQmkS+YVGPds4Qaak
Q6IP3FyRvG3r14ZXQePLThhau654kw3LLtpm0+cAUcT2tlYG1e6KcVc1X0fzIfbLoyCpV5Qc7jXR
dXJrzfN16eg5/X3K+Vx3viEXbgjLNotea/U2WYNpLe3o039/in9y3WVqqEaqytEmc/QoyXGsW8fw
r8LwwW0B161UvpZ2zmm02feD/YIQyqAWIGR9G8qpJPCircE9l+7U0xizr0ZvzLErcmYMTbcw+qTw
vosceVjZoAtAAZn2J2D0SWyStvNsYTx09fskZiij/NJ5BizMYwmYNTOOKG3o1ZVKJbRYe4Ytje00
6Gy1KkspTFdjt3bt5zj6pMW8kW7/gaXH0EhUJ9Vokv05hC0wmjZBop8oebQNigRWW/sypn9ve3ke
ZnbrmYnpilHBQmEcNWaONWD5Mo6oag02/pO2qqzc4stLdjKu2ZLBka068ffOGGq8IMG1aOENb4Gb
RAmdbjIaiRH5zgBGW0W7//sD7XROZysn++DYFZE5dcXHoPkaNfuyv7ocYin1Og0x+7gE2chGMZLI
Ivr4qTVle8CrvjLKTyXsCPoBK2W3pZMJoPPU40PO4wNqrhgFLahcwumx8HMIux8phiSXR7R0XPCc
oL+A4j8tk9nh3Hlui6cKt3pQmK8B2nlSpt+avrYSZqk0DlHvT5zZTpSg7BVlTBw/CT5XxeegsY76
ECOoMGyU4bUfhb3cNs9V0G29brIDDDbmEH++PNil9+Hpj5jtTtVIpKATpytvUO4b18fHqtqGsXoj
6N4VrZGthntFRvjLYdfmeLYx20jW0PcmbFQqNnUeO5dAXenHy1HWBjfbm0qQ1eA5iVLGG5Nh9J8V
XNkVYCPf4+japfl7Od7iQXmyorNLQMz0qPCNKZ669V0HYFNqvULs+ocoEKzYmpOwzNxwOY19EYd0
3oqpciP2e81zuuZWkVZy28XEHTYpqEqaedRKZ/lW4BkwEKfBBNlLqcp2cFX+MnTHkO+RNTBip2+/
D2uesYuHyUnMKW84yQu8ulKMIScmrkxR+KvXGrsbXq3wrl5VNVxKQfB2BlMMwxAExmx4CHkbFIH5
+jTztkxvG/+2VO/r/EUZH8Ed/v2KncaaDauRhXFoMmKpsW/7+jZ3HRX/LaFb2e9rY5q+h5PpQ1Ip
yHQsqDZ+E2+z3sRS6T3QZUQKalj1yoYsZfufRjbHoWKN0hSlN81ifp95P432cwAG1loDSC7ti6nb
D/oLEX0u0/OBYa4rdoJBF1GD8mrGd3p3NaK36tbXcr6/PKKlk+k01GytejXus0YnFH5QbvZdNI6a
9/O/hZgtU5oBKuXNTKYjof0SPAj5W9H/PXR3gmL8b8rmL2CrUqPElaY9FzTqNhTRg5Uq3AACGpb3
kuWKm8uDWtx7wAuol0HdpW5xvkR6nZvg16bnWS+/jDBbN6PeO2U3XItxCu1CeYXRuRJz6bxFi4N0
kQbcVFc/j2mpvuSVHe3dJEN1bjrRa5wcnFh9vjy25TiA9RU6fgC2ZmPzUFpSoUOUGyvtjlizh7h2
WoK3yYeVzTf9Q/N3IZBNMmBoORMm7HxA4BjCqhqZxKL9XuXAAhUI1vs+2iJ/pKRbac2ad/G7Ook3
u7CSPPU6uSeePB6yzlZkx6u/GtJtmv81xpiehIS8w2RUa+Aucz4wORGkuA7CapNJJIfbrr51sQCT
j3+7TkRBJUAmNaQmPEciJWqkycMY43IeQjm7AXtb9o6w9tT7OGmgnSjkT1b2FPPnph6yaoWw7VW6
2KWDeTE2X0mOBuZDvsaa/HgUnQearU5nej44GIWukfKGMHnCG7n6cXnGlkIAjlapy1LV/MBSlEyA
9UJrVmzpm0r6pbdv2Zpaz0qIOZe2t5qolkdCyMMx1I6KuMdX9/Iopmzx/LOZFmLCzlNMAYc9rdjJ
vZcLxSDWkkmBLMCUo6Yh72UrJZulUZyGmF0LnhKK/QhOHsgZUlm5d0CIZVs06V+/phiJIooUhpC7
kD4AXJW4rrOaEy1Ukp8w9REuhxp0C0ToyVdEfAVlmkaXJ+/jmUNIVQHrTP9QhTl3PnnqgIQ4QpMk
DeALYu9utPR922JuefR9xa5LO1lrEn08Ts8iKrPCtlugHt600xULmT0rtn0RfMNw8WbU2zU+18db
iVCI/qGuQeWQ2vz54OTGjAJ3upXQarmOvPpJT6jqCYX+qe/cp0ZsnUwfPl+e0AUu/XnQ2V6pxALp
VZHrwvDGhzZHjSEx38xw3FjGt8EwcKkMdkNpxmC8hEc9q+7wS9mLxmcxdh1Lba9SzdjlkbfybFjc
wSdTMVvnAvSQ6yb8Kqked25T3vUggDO/WBn94oxzOFJBVriW5ww61Qyaxuz5UJL+m16rtopvA3ab
aHeM/aEyhJXdu3QY80qZquIQ2j8oXNciGoihyaji5GutpDtTKh6T8VfaKtcQ3VfyjcWxnQSTz3dT
YemeQe+WckqFZ00aHaLqKFp4pFxX9VEy16RJFlfsJJxyHq70ykArS6ZydF27a7HK0cRNH6y1aNZG
NXuLN4IuCq3LN9LXli0o3/3AEcTvUvjamteG8H7541j89k/GNI355Khu8aO3AspD0EVkuw9kp6jf
vT49xhT8/luk2e1ZCWkZiFMupae/sogOp2xH1afU/HscDF87JwuYVAgwmHCdjwgupGqEkkXOpqg2
xdu7uo9tv4oOl4ezeMedhJmtEjxO0qqcmyGvI9Fxs0A6IHGgbC9HWd4LfwYzW540UMXKbBiMXt3A
09spxpe2O+b1Xhc2hfn1crDlvYA+PVghDJrFWfqu9elouQL7GznljdCQ3uiVrRSG7ad/rwLMIiFV
ZU4dlyk5PF+kQu8lxdWZPTlAhFZ/UopXoxfQdHqKUmkjrd2pS6cSD36IjFBtQNPNp1EZaeb5pLtp
qdlReVfizJHlj0P7pVxTZFyaRIDQCsw92EQfTNtTtRnMMCXnzTy4mW3pyfeyHAb7NNce0MyqP11e
s6VtOPUh0axC5h/Y+vlETmgZNam9SYYl3Caydzd4/e5yiIXJA8bEYEAO46w1X6tM80pzDEGiWsJj
0N6Gii0ZuaNTvjCDle2+UOSaKOW8GqCM0KKeP7jKjJssy1koP0RudXyzcsHBbtHOg2EXUMYwFASK
xW6gCDY+pdoaLozHCfM1S11hXMLKgqyBcPC86xFmZjJoUQTiUqbHr4Wh/9Xwhmgr1Z04YjIXRZ9S
V+i2ouJlRyFQkrc6M/VNi+zzM7pc4idcK8Y7b6ANG6VCvTPDQOPtYwo3nVK2d00tdTALtIwdkStR
8QZjv/oSxb2y0Sop/wKU3/Q3vZQLSN1k/Q9RELSnqjCNuzK2XAQoE/8AqrD/GTR6oiCmDmTbxMYI
m6RR1H/pfZ1VjhL78jEfe2HbeWN8HEXfSBDkjFB2VCM/vCnciv6lZDWFaGttLQ/O0A+6AdhATTs7
0jNL3iODrkLoGhPV34ZSjo9rJRoV6NrO77YxtjJbw3XbX23TW5XtG6EfbKywsZSNiyfKcZCU/jqU
hOSmipPukxmN+UslFJ+haz8Qqj30WWqAzxbHsbVrw0IK0peTyVpKVnZB28XfGqM2N6OUx08N1e6D
V1kS7AUZmci0p/4PjiAo862qR10L4lfU96oWK1s9FMOjFKfyNpZ41uo4TF7x0QjIBpTVUSjb4kpr
W/M4gL5oKVz1/rZuhaZ+i9xG8q4Q7IuBZya5iVO9HmTbQi0N5arze3lTR1li2UqPMPEmiUvsSOgC
589qGYTkrRF3NPbpL0leop4jWNaub11AAYWhN7apVuK3fgjRDmqw3NAd1fLAAkqhG+5ge8PVLPLW
e27Gqjaf47hvhk0LoeY17erkkKsoZW/0MYl26C4N76LhAaUpofdvEyFqP2MuZMmOlLp6th8LlZhy
qfmvGCQW5pXqFdYnku7kMCCYILu2p+HClPda3tnohkHXSKWmvunl3EivaOOoKr49srhNC9HP7Myi
zWgrKW7wdpZaBqTVIM/5Brus3TVpqr4EiRe5mGel6ZWQiOIhd6Py0ENK35jlmHOyx7lKPyGSjdSO
PPeT1iqS06Lgctsodb+jrS1fVX5aHFyhtm6ULg5kYnsRth1i7R3quAufEF4ej+DUKXmPfSBtMxft
crUfPbvMrRbNKU3rPCePjfaIaTw+AH3QS04xKtIvJWhRuanagCSqlXvX1r3evVEEIX4Wjaz7aY1N
sB2sMXocuqw+eF7Zf5LiOOQLDM3xOkpD10k8TXksKknYBAn6EbbCmHda0UYARwWv/IZUdSDbRpJ7
X+UwpBaaB7nZPbhpmlyBARWoj4p1/Kh2lfVcy4X3kIA1+NoN1WDsxEix9mMnu+lhNITqxpdig2te
C7xtUkf6Y5vHWFx3phBLN7UY508a/I1rWdDDX5lGimh3o0UZWVWrbmt6aWPZemS23XPdpfEmDIv6
Sh+NwdGSJNxGcISGteN64bLD9gmthUkaDXvkWa7VWUaimVXCsdCkoiOMiFj3ycbI/A31mB13+2et
+KniTmr7HJyNHV39GLzMSbNbTex/XL6mFhh+vNBPfswsI6tEMa+8aLp5Yw+xgk9Jmjih8a3vFWds
vF9Z8VZ42o3vknTW6E1Va2/bxcvr9AfMsowYG3Yz7adyVxdehWnjNEXqpJUMyFTFvEg6qGq91WPf
SWgHIMzzujIBS3cX46dSMakVo514ngsIQhGCVOHu0ssfka86fuXvlLT6lkvvozcGtkWfo9Yzz4lz
n//pV1KRxc1AvcIg8eX1N6/DATbDessAVA00+F5zmx98KldtepXS8VgZ6VSRmN/SQK/+F2r6KSev
lkzA36BuQIkLeeEE1lYMi20GBQd32KF90YN971818krGv5CLw5Wd3tBo7eDxMJveSIxVl3IwSSRX
oDZ2L1jjHcZRRBEqNTZ5GT0Ja6TRpdQLQgtSKpC3Eb+bZXe+Jwhj3BAyqIJNhwGzJ/vI8B3deFOv
+agsZJISLlFUHyXeLspch75N/UrNlYHUS3mrvc421thGS/vjNMA0vyeLxjEoF5lJgKYuAliJanKX
du6XGHN73oRx4VzeJNPXNt8jCgw7pCJ/V7hnywWqg9sb4NgmbZ/L7sUPXz19pTq4OGV/Qsy5Mf4g
DLnQEaJXekfvK6f6P6Rd15LcuJL9IkbQm1eQ5bqrvZP0wlDL0JMADUDy6/dQu3dUheYWYvpOaDQT
IUUnASQyE2nOaXf/1SLk8L6OZ1u4JiQM7bvP94P38okaB9gjFjoO1ANQ5pBxXix0cExFYeAFkaVo
8gF5SMM6ohnGl9qkR572D3MKPmkmVBWxtftkLThjYA3EzJY80ltYJSa+dbMLeWcAOuBdrzYI17R0
3nTl86grGl/XtA8TbgEIwgBFBg0/1z6Q1w2dtbiqwngG50w5v2ve9aiyTGtSQG9jAIcL9xWZhnMp
Q4pnpm7hvPL6rsNoZzwSZsGl//vOBguNwn/lSHfJoUEvskLHaoD4rDfevpvLY4PAsax1RaloTcnB
Ce9j+my5SXIhcdRakL+mOCa4/2Ppz0cgrOz/vZYDkxF+Y3mk4xl7vmsT1224blRwtMFLMGRWexEb
szisTRSOPiFqUXVkoYGvIxtxEbRFWXrBEiR0JBuv6voXaKouy1jdMYyoL4x7GFp3lj8/MXSTUQ4s
yDUsZ7wvdIfEpqKHbc20uScCpP1K0iTj/RR3YYIqMqaoiM0EKVVkBCudx7gsGA5FYzF+Q+n6fB1u
lrG0KdxlgE1n+64ukK9x+mmKtDTXDmkj+mM+M+RCqeVURpj4dv40M717aQQ4U+LKGPeNNdc3tAU+
viL0XNvj02+TLkA/+y2wBKEybc3RtToeGk1sLx/jSqfgsn5wKi1wRajeSx6E6XlmCR8Qt8Vs421o
PRnsqzDTfQHyPVqj7FT9olR/4E6qCGXXF/ePYJnMBK3QfpdN2Pg4N7bCS7e1oSIWW75d9o4na5Mh
vfu5SQ3qOpgWrPXXnpr7JO52s5eG1LMTUrAEIMvufUftr5c3dU11T+VKL4bSasGhpmNplXbPynem
XXn05bKINRuMrtWFhxYEreDhOldbkCWMvhfj2DD25OGR6dy5aBrRv1yWsnpGJ1IkBRwAsVE0E6SI
7KdPD4Oq72X158Mrw/QuvZV/HhsnRmR2a1jKBnecm6+aOBa6QrtXD8IF/icq5hhmktPkLdp3vNFE
GXhowWenjWRiD3zWFUn/dSmeB7hZuF28Ps7PQogU9kFgFVP32IgNm+7bQuHYV0UgUwjXgWAPKN3n
IhLD73kvYG3Z9Cd8uUWjPECvus9o1YkY6bz9ucLP9bASlh8cu8AUwt52X/VKUddeVd4TMdKGBaWO
bEaVoG9m2lf0WHiHQQNxT3hZeZeP/XD7/0qxpYqvCLJ6LhNIMb1wzo96+w1ISoFx8MeNoYJCXl0R
WvrwD7hr0EZzfj4An3RHq8v6MDeO2Yxhlbw45O1PTCIqWpFXEwDg3PuPJHlVDhJFPow2VjWFA936
7rVD34zpLa0PRd0gTDr0+UMFjuZEVRlc3c8Tyeb5GjlSDUlfFxjgTAGX+Fj1R2t4HYfbKj+O7N83
38EtAXBrAfhE8518c0uMdLo1+iXRzHrXghhZv28F0cC6rfKxqzdriWMXBAKkE5Y/PzFBCCryKo9x
chkwyTvbICJ45+nhsiqu2rkTIYv6nAgp3LYfghyHpjkxMcZH5IwuC1juv6zrS6UJ2DH60ggnvaEL
yisgYeNsZryd+ykN56S8acYgTGi3q71W8SZcU/dTcZIqJL2FxjsKcUMek9JOtkP7B2FQ1XWsWpZ0
OLrf9tZQQU7gf6/SK4xfTSWSsvsh317evzUtOF2QdEDBIBzR9xDkoDgM7LMm3ZlChR2+gnRhAUZo
Gf1e8s4fu5u7agD682Je602iNcjNXyflW2sfgGI45Nd6+qjZBLhsmX3MzeeiDuNUEVSvbejpF0gG
Xo8xZSV6fEFf3ZXTEzKbBDl2JINIkGefcIsoMeBiYQgTORcpCvL0opr9EfY3m+5M7SertpYqnbN2
bKcilnt3cq+0tuOmtoiYGuOhzkHF68bbHuB5l7VjNel5KkfSwwJUN3SoIacPdkH5fdA2GO1Mmt+W
gzG5OkqnsAruRhUD94rBhZpYJmjEAKv5gRBiBoMoAgJINVpGDOOdD4AUBvig8TTGKA4OijuwcqnP
xEmXmjcZqgIGYgzAeqOKyyJ0HO45mkARQSk2dMUenomSVGNGSOYLdwlneLVp++Iq6dzN5TNTrUZS
jZZrnjX1EMGru9l4m4wnf36qPxGXYSFA7vZB2IGjkvw+E3bgNjPc1CieUBxwskPdK45l7YV2KkPu
XDPAPFX3FB5q8ssIHcBRkFQEWPRfe68hZsI2PZCfwOADgLXp4fImrr2Oz2RLfmUCPUfgCMjW7S85
3YjiqqT7Jnud2aZLXxJn31tPEzsIGtn6g+UqLMiKtTqTLmlkYaW2zUbsbpXYYar/bME3W6QJiRv9
taEqVBaVNFkpgzItiyWGA16FYf2yOQi2a0706hpFZsW+Ll8u+Ws8txHELCOVNtqGzw2XlVOT+zFW
5kzs1mHaUUeKS/TJPUNdDj30X5saNfDeeBRFfOfbGUgSvlz+hBXTefYFkidoKl8LjAKrzUcOpj1f
GCi8tQZAg5hq6Gx1Y08WK10S4PlUg15jsUPmXKdasqW2c2UFnBRmiTm0n59ZGJLi8LCAuJcjRz2Z
07IGfHfosAMwDucGxdTdZRHrC/orQrItZQaSdG2ECAP16tEjtJiRYjgWfJcXr5dFrfqApVMD89oL
9rqklDrK4VnrQNRU7kG8qFvX4KGzzU1WP1KXKe7b+nUH1Bu6YBZCPxnMFErAhKmXMGcgI+7Q/Ne4
S91+JvnEb0qnIw4aR0032bhZEpaGSRrQZg/OD/TUKCLm1S0++RLp6qepMXYzXyJMdHQKUObUGKbD
QFEbiVRhYFWipNPUTRH0bopFax4IDF10ZvVF1LYDyfkvYKSo9nilrGeCNOCfPZZiCZoDi9yhEDdp
byMISAdMUy/AxQmQgJ4D9x4DCyRTwW6sekMfME3gT0eeRW450mbTHZoWQuOhIBPyFL5LHzA+YDQq
nN9Vu3IiafmSk5DMcRjm22xISpD/yjCjgLYd3VO8P9aFANkFJN0+Gpgki5L5XV84etWHokd44tNt
3vnbVFdRWazv2j9iZM9bdKM2Fx7EjJiv16I6vgekkAgUuR2VFMnH+hhKTceyxo4Ve2f63Qf3eR0l
wb9ns0QkuaDh/O+eWdKN8tH9MhkYiAnhevqD3mU/NF6zt7rIfxncSjeX7ZZqUZLdqsreD4oYWxcX
v91pE2TPAAook+1lKcvV/OBGAxS8lvF99ARId8nxOj9IJ7yryyS1NjZ1k8iesk+FkidSlrWeqHQ2
BimaVGCLMpAj4Qm3M0FoFYMFDu1Kl9ezau0DG6/4pRKOoZJzSU1ZZZaxWD3XA5mQiVIRMFq/91CN
4E5Di/R/J00KAWZ7SJFpgkaMbX/dcfar9NA5SrmBjj5LB8GjcDNSBUGjMIGrunGySun2DoWN5o4l
WdFOT7TCdCB6eup5V5pWeHmByw+S1QMQRiBkgOPEJIa0nbbHh77OcLNqH21RPbhpm4xMprYpkADU
5y6q/CAUVrm/LHbtFIG6h0F+9FcC/VjSfZbZCbAJoPv9eBtUYdo+JcYhqd5TOpE2V1FTrr4PTsVJ
/qsBeBbXOcR5KbDPnFuvzkmj72Pr3hEvWbathrAuPqE6pzKli8cpgC7LEjKTHnzD9qFuSzI6t4gM
dO/BVzUIrL2/zQV731uQBl3YsPN7MY6YSPedBnmg7AXjCFa/6zSkOxOSW8cFwRrIhqMfeYmqev+H
ZPajBv0VLF99wWJXoxDM43rJIOf+94a+MDwrNRAK+gz3w9IOU1+QwaXoJ22jxhl2vLJ2oCsmQTBs
Y5pHem1tXU0FF70s+tK3Sdrdsy6pLQ3aPSM1asaPtfslHxU3aC02QscEmKLQPYEyrySjbcET206Q
oaUYypqCWiNdKjjK1+WwQT/cLZhmhQI5x1i9PydCJbvEK2/Wx4QiQvKal3wUOy8dIoqu3SxrthhO
DLmNvmn2lerZde78tor5xjZeSl0jFoDRasDG2tZ8bON6d/ler6vhyYdJhkt3k2HkAKsLrRE4tNqb
OSA/siunH7aTkRqIGfTGQzfYcLgsd/WgQdi1AIaCbk3ut6hzvIHRnoz9GOu94/V7009QqVYV49YN
CcqJsFnouviQsEOjaIXGO1xq3k4hCO1CjLtvesyOOZjRAUzls502EffQSDqniq1dc+RLJfM/oiUb
Zgukv4LFhg0uv8oYO4DrQ6HK67v4V4RkQ2qxwFkXOLwATbkgo4QJKQhFwv8zh/VXjHRjaI22shIJ
mzArxqgL8k3pdhsBvObLYlZd28mGSXcENbrB6xbX5mcHZ976zWMA418c8wEMkftBNT2p2jxZ83sA
mjQTzqc0ok7cuO7RHX9eXpFCBeQ+szyPRUCX+FRrnkfrThnFrf58YEE6GJ5GL5YMSgpUX0SL87KE
+q5vn1iwv/z9q1YLZDcACMJgDJAHz30UGGIar+xwS3u9OIrCJZaRPzn02bXpvnXLaz6q5qiXn/jB
AZxIlHSAVa7OAhMS3enggs8dzQba3ml+AqHi8tJWT/9EkHT6ItATtAFAUOrfDZ0Dmkt0FanQeVZX
g4ZaDBUtpXrZ1RRi1nLQH8MECDiYqhwP+gR8qlT/ogNhuJ91xXmtRaGGj5Yf8I+hRUAel7KHJo6b
ql0Wte/sN9+I3AC1A4XtXtUK4Boi+AQtCpryzrVCa2JQobjYusQto7YXJC8ZvCcGI5J9nbZEaxRP
iNVt/CtQbqtJ+4ZmlYBA1ux887ZtN33zS/efDRXOkUqQ9GxNNB/8pWxZmQaeij4CpllRvJtGGMyK
otXazbU8YGWDqG/BjVj+/OT9lXRlwDyfo1PIxGgv35iBqny/JgF1e7Q8LwDTuL/nEiiwJIOgxrgK
KiDhTDFX8ImeSXSg4Psx3ATaW1cKJO3OsGYjhoSg4GEi0NQWpYhkNaFwP6tOHF0tgJgHOoj/YZAt
73keMwH8hsB49UrkjX+53pEXz4X5mjtRWlxxVUZrUWHJDDkIFgDZhDcrHLikCHHbVenIwFg/ui8N
MEqqO2rv8Mjy/RTJrTtfZShWrBFe+iifAg8cXHNyktI0AfbmGsB31lnFd2MAqGL0rHP4pVJVFl7R
CwAUWMj04uWB9uHlDpxoXpnRjGM4FROcgb716fR9tnWFcq+u5kSEZMTrjMPyORBhdIyALDjqxR1X
Qbys2DofIEagDIGxw3CwdEQuG3IroxAyW3gbJhhMxnKKLeoMlx3FmvZBEF4KAMZGGkN2solRWR1G
zRaUoasRRBgo2HB7Z2EmSyM1Wm/KG5o+XZa5dkbIN0LdMZCPnmdpbQDJoHnBB8Aw+9W2jukBWQyF
TV0L/LGsvzKk3NnspOjdLyCjoMAYAMmshVnyepmO27Z9NGM+a47Sfpsm/z7PiYYigNcEaCqC/5Dt
UlDTLPBFC2i+2zj+lY1PjYptfFU10FiGTmtcqg/JCn0EIeaEKm/Y02cWGCSxfnhlDjP7evmY1vQc
ZHP/yJGMeFpnmNDqIaehYWGBNf3W6BUR/lpvFDq4TRd5AjTzoin5/LpqXlaOIB2E9lXNw5zHdB8D
7aOdLTA56HayB+3dvGt1Wh8bIz2Ag+1rIIB9WM9J9Xh5tfbqtmIqYyHBRN1GzgEZdm3FRjECf7wc
k5J0gde9iiZN7r1ypD8mu8a0ZS6oB1YG1yki3tX+bVqkbmgNGGoEJVde7/HDm11deBjtZ3BOx9Hv
hAfqODdpSDbP98nCMZxpdNwBc5AdaZr0Lw7gK1u0SVOhEz1xsnuMNHQPqeYWT34wgzJmMpH8HSfv
NQuEQaMUSF0PWVwY0OIWkMtjDoxSM79rhuUZEdPJB0MFz7ZNMTW/RapNCcGwg75JgI11b9QM0Qwz
BvPKBADHJxpIcJwAJVvYNwPw65wfJxCEmkT3oTKowB9Lo93pWn2Mk+QTFhjle8A3gRoTny0ZeWdM
Kpfm8wJg591RoLNMqAQTBxyPl3VizTiCDQrZK9RCfaDfSOuZmSG4V2E9Y86TLQqt8RbMkixiHmdP
bdJNZE4aMzRLQxAXwOEbEz0nz5c/YiVqC5AqX9iy4UJRUjzf0zQeaQlUIaBFNgiyraecFgT4z1y8
jMmkMJsrd+BMlmQ17Tjl9jRBlhZcBe3OSfsb8FmWnqaIsVflIC+CeAdB9gee0Zyj6DUn2NcsNf2H
yUSd0NEALBW4QECYXad+ubyHKx4HMGlIikHTcZ9kCoh6LDJMKmNdAehthYVWSKF63q9YyzMRy5JP
Ag/eA6xvAkxwKMCVloP3OjCmqOcqOvh1McgsIZiCA5XjgiTzjWZaVN9u39sKU8XxU679urxbK5Cz
C6rcXyGSGlRJ6nT5ogbM+5OtwJzQWHyp9YNhvFjlzgE4CuWo5N0OaK5S6cbK+wvCEZoCLgWdaPJw
4ZxqZV38wa52O1C/7UVXATj/tnCv3DTqMGl/ebErsXAAHHcdU5GgE8eunp9bxUHdO7WLylNxiHN7
Z4zjN9QCrpuEH227DvXZPjiWeL0s9g9igxSDQ+7SnIu4H7Mcklyh9QtOGPSlBmaK37zAIwGLs9rO
wbzvfINYEyb88+w9cX7rrH/yJ5OkZv4G0xtVDpBj0H1St98KcLnbndhTAOaVJlfkddeUDVl8xJ8L
YB7GFc/3pkSvr84c7I3ZZ9cChfWmGa9G7+3yVqydwKkU6eZks18PmLvG5eyouLUBTAr0U7+wOqK7
2XzQ6654LPRgl3hxFdJR3F8Wv2YbwA0KcjagQxkw8ueLpHGiYZgINyofu11vNreW84kXA2a7/oqQ
IqmS55XlLpfW0bMHrlePeSrCpQfs8krWjgv3ZpktRQDjyEA59tQVszfUeJi0Abpo5q1J50NQTQox
3toNXaib8ZjD6KIl7xjzYt6adgNimNRgDSkDXB1gZDgi0quidbY8ddytz9n45A+U39KyLKIS4HH4
Sxo+kmR61k/E09POJPnYA8kHMMVNpDutNoVtmhf3oN+1bgAjgTws+MLvzD5PRxLr+niMuTdf2Xlc
AfjazBPCgpi99XEAoK3UqHrSu312FF07PwS2oM9dHsxXHMXyiPd09klWuQD4aMBPlRCL0jwPEV+j
pRYIOPyH5ZQJ3zRm0+y12giiZEzje1+YDB7e9MQWBKw1EGxtvrPYGOTE7PwWKaH0vuUAjNYRHRy0
Oj4UjWYePA1c0J7RoIPWj6NZ0AB17mC6A9LwvLMdzT46DM8TkpZDU4Hbkvkz6UTt/6hG29pPcze/
Tq1rVER4Ob23ZmTYCXBB+phMgPHZYJ6TP4/laOwGVhVftSQzAHaQuahaaiAUVtjI1TjIB/u0AZcD
llv5xWYGWleXHl5SaI/zjuCaprcD+DsONnJAr6iNx8DUqIcxotro3xr+kNdkRAOSIuxbu6mnXyG5
pRJJSCocfIUI5uNYeABlGnaXr9CaLfJdAINivhBE9TIzuUA43dm8hVX2DTDWpXh70wTWiG61snlv
9Aazb/6BuqrU5lqQ5wOnFUy/JrqH5YJREAAv0uqQIamNo5mFjZagT7RG6nFPdVXCaS34OpUl5S+q
IR8rj2MbqccA/TKU1RbYbs99ydrHLtA+wWxgYUjx79okT5fhnmtDA3npXI4kK3v0TU7a0c+yX0Va
3kxeSiOgeNQbvQZiCvNE+/vyoa7ZRfwAFx1yUF/khs4tfDMBSKbs8QEG43gMWUGziSfxHmudqiF1
zTICzgupNWSOl2nec0n2yJocgSBcmR2/1SXnYcDQhNtbqHY7YI3Q0RbeOsA+ubzANe05FSudaN7Q
JraW/BprvSXdmnmRXSBGqJHFUdFEr13CU1nSadZt2zm5hs0EPB8paxwo3V9ezfpx/bOJMkchxnK1
LoecMPNvXQC6C3HdFu+XZazdgZNVyHha/qAHc9xjx5L6d9ZqBO8QdGAkdz3jivEvlSTJaAHZAKDa
y371mP9rJh7a4snyN1OnCGMUOiDzasPqW9NYYUV+m2y8edsERTTPERNPQJZS+APVmhYdOXnr1Oit
4n2BE9KrjAzBSFIKYM0N6xTv71U5wD1DxzXmTW35KTAkQW+Zi1W0+jRq6qh1bqjtE89QaNy6HCTC
kWfFM0DWBsYngBLRJQuFbDgffreAq7KdzRj//oTWLRXz/5Mj6ULbYCjF8rBvhlluA5cddSd+zUv/
Cg5NBfujWpMU1iYVm7rSQwLZCeJ3F8kfkqAfpGtLn4jGe/zvFiYpxIQhKtYJLEyD1lWAwHKLDTWf
41Tlu9b8M1gC/9lB2ZSbU1EONgQVY028YdwAZpXowetsTWGXFfdVSwEizxRJXZXUZa9P9B3PkNTB
fDjsa34lSj2i7hGEsGQygLBSIY7cpn21vbyjq9f5ZKGSJ9FT4emgSsM7n5sRXnckM4anomaIkrWw
b1Rz9yptkTxINrQcQ3AQVzoTseKDywEuBn4ZFTHiqhzAu4OTCl3AH+g0xNTUxjQhLe+X5U2QppGD
cSINGS23VtF+ru7giShpSZVbBBwwgkuZBtHcd3fco78DtAN12LqfaEgPkIlEqROA74CskZziYPqC
VjUMlWOB6XpqvntpecVME5hacI+tPSoM1lp541Sg3OfseNpQcx1eBQ/rg07tKzfrrrtEP9TDF1Ap
3rmOS4zURda8DtFnqVDOVQ+NZ7ABll8jQJ3j/D6wsWxAI4xTLDUa5cwCION77MSKqGZVV06kSAfY
VGYz9DmkCBQ5kHA96mm+HQo8OJ1GccFXHzjoAQGmFR61yDlJdsVH5qFNKsjS+o3Jy6gwMwTfkQkE
v9YmfhKNiUXsT0wyB0iW4wkN2Molk32+j+bgsqoUKBaxKd6OrqDEANmXq/WKPM6q/forR6ZfmVJN
xJW2VHKKADRi35CoFvVAuL/LYx467Q8nsDeX7ddyOHJ662RpH+D8fbN2NAsiSxxYgHsOJsoq7Ni3
3KiR11Gcn0qa5Fhnny6ot9hIe+mrfEq0Rze4Se2nFFO7tgIKQbWZkmMVbu3atQ5ZLmebWYumetvP
CO1fgfjCAPFYKKeQVRIl71pQbWkrg0Rjyre9w6M8SDZiNqJkKA/xWL2U2XjnDiomzeXHXjpC6U4Y
GMnifgOxCXixKlai8uQoAsm1xtEAsR2AATECj/qKtJlm7cG6ZMiCZtox5a8t+9J311YSGeY+b5BT
AHvudp5LEucPvp4SF8DmzrU3HCwKotgsvKyzq2bt5GOkfW6zquNTiQVz97Eapg0trpGjVghZ3dUT
IdKulpbIHcGw4qK4stoR2COfALRDBdPEzJCNlv0P3HcejqrsObKNGrbQ4D87OyZ6TQCcozi91f06
EbQY8JOwqLAttEozCELzEmkwfJlYr4arsF0fhdhA8NSRgDaRLAc7zLmQFjNrAMZaDIktQo1nu2aw
8bgx/vWxnIuRLAgK0YlVWDh73zT5pvb1eDNlfRld1rCPLu1ciqTuGrqAgAqDxfizGVX5a1tmhMXv
wvn2GTmA314akFHHkeT4I3Xy0kXsY/dg6YidqxlZGGKJfgfYPhWr9kfzhEUB7wPtI8BoBL3C+QmZ
C4zyaCN/P0AN0unJwhSuF6UARgAQNl7yuLUKxft4h84lSodVpZZbJKUOf+bOt3jjkD5IHi7v4Kra
/QHkc0F74wSSbnNvbDzwn+MSWeV7XQv7DTMw8S4uAhXozcc4FdRUNpoalwZulIKkYKqk2jwak436
Q9FcAcaL9+i1QGacfUVt5/KiPrpJiAJplO8Af8o1TcnAzTrrhmF0YG2Nq7Z9M9xnIz+AJ3myYI0U
G7gSUp0LkwxdpptJo80QZpaRYd9YDgA0MqL7W95ixOKpjTezij5qdStP1icd2iRAhZ5lLsLwkhNr
yMgMsG3EHzzeK2FD1/bScjHiEqAQ4rpygIM2h5g3modja8ioWWQMkJrnDDAuPBra6+rt8tGtRPxL
M+VfeZLO15ln09yDvLp46W1S6rcV/YYXRhg0N9pExnHrD2EXKAzW2t1G9hbde4hOUamUlHOko5YW
JQD2EGHEOZDlA3D/bIw0IAXdm/qLbx8ur3Pt3gG+DJDJwCFB89vyQSc+BaQfczExCOwxqN1+85rX
Mf55WcRKedvWT2TICUbmmNTsW22pobdPcz1Hw/AdLN7f7CVzMRn3BrWvqQOWe1/sGAakivkNzYYK
h7PS+nT+FZLZzMssxWdgpULQkDrvLK4fqrHZGnEdZuDGEwnC5aOmZbuWD8AYLxXVlLXLcroLkkIV
jeFUmA5a4thgwygls/02G0cnv/dGRW5yTYtORUnuqEHCkHkdlqojP93SliReZA0/rW6LgK7o9h7/
jPE5lShZusaxcq+bIbGYnnO2A/p30lREA0FEz186L9mketjq/z43fn6kkskbWzi9eZE6ei8NMm62
yq+rNlIycH5lOF23sLt09ZwSQJOCHJSTrs6O3Go2lhW/1mjhnGvn8fKVWTN2p9spmQGtiylFXy+M
nQuKIRd8DT3xeqBLp7/y/JD9+5f/so94h3sGOobRJnRuBOae5R2Gw/DyqH6LnuPBT+ogqoyXy6ta
tzV/xUhKgoo0N7zlBvRzvgf5xI3d2xvdZIoIdi3oO12NpBWAgkj0zoIYvXusxeKUrG1NQy9395fX
8/+YlL8LktTDYvGUA5sbrWJIyI9lv3GyN3eOTG9nCYyGbZdnohPOaYQiryK0WPVPwAPHfAZa1Baa
mfMz88fOaGY7AfBk6YhfVWGPO7eY80NNPR9Vxirmjxq1u7eZ2yzi7dBc2ajmbtq80raXt2HVsKHo
DOAuwGCBuff8S7SUFoVf4Es0/Rcoo0S7pdp1Uy3dlYpFqyRJCrQ0aOVpBUl+kISNt6npc6N/SVi6
aWih8BerV/9kVZIWJUgC2ANNkcsstxiGwpw5syc0D1FSORnGzt+M7PXyPq5GcOg7/GcjJXWCd9a8
2YU6Od4OlIzasNFBGJC7YdxGfHgIJrzRB8WWrjvnE6GSqQlYnA29hz216IOHbkDduS67t3I2Np2R
bOu2x4QC0i4PaHNtg6tC1QGpOtLFEp7EH1bpDpnXYpsr0Dun+fMCFINnjG1vvExRGfwzA32eYIGZ
O1mqFOvEo8OzosNSvXaIMjFDJoTN+Qsr3LANvlYWSDKouO6dYsdM96sHfgQd4Np8FEed/9bQPQ/b
eSj1H4GRhqjB7KxR2+VZ/Mja/LrvmrAMVNypK4h4y0cvmIUIzkD7I+khsyZg2PagXXKMIxxeKNyB
2Ol+zm9xzcFt6qPDmY+PoCx2xbMIrlz9zRtUeASr/ujkIyQlMdjMWxwUEO7RJk1M8Q2P0wyUMFM0
6Aw4qF00Do6nUM1Vd3EiVDquzKyKpkwhtGiJxbBy1CSpiiYOGPfQsI9a8c8Gy8/pATT3Pncghg6F
B/yekk2Y13dndMan6Emh9oQ8WGoW90YqahF6Iu2vuiFLO5JX2fDLNnLbJkU8Be86KGivgWIf3Oh9
5fckqQN7epjHuP/a8IIdDd7FGG3znO4R6ELDdgIVWbo1RRFgYVXhk4TpsxemAMsF84tfsqskd/o9
mkes68ZjyCoxzXgYgaT61LRDhmQTqLP2cUr9t6oT8VXRJmg+b0Q8RNNAkbGzxHxbe0G5y1vP2fls
zjZMA+Ge8If6WOWdFyE51kYTZvxeWs3BK8MNkuyqRFPQHXjRve9A/PNvqmGmA+k838yjOa2QzO7R
yfJmpWOxdWJPj2p0eYI0EOP7gnbW16wvhvumM7IqCjCkjurZXEdzX6XPWs5dUqaVf9+XfPJIgTaW
nsxTbO3AU+3U6Huc3B86duw6ZckyuusNOhqIAwrGZRak494PUCxDt5oHqNOF2GYIgvbVn/n0DIYB
du+PY3rXYRbzyueFcWAYwtmUguu/M2byh6Zp9a8gugoOYLnAT4z9ttrSycOBz5PRH1qk0K+SAjht
QIFMrAg5df8FwBH9TcomlwL2Uq9/xqDo2YLjaYjDBD0Ve8OvaAVXV7b21ZBPhkvMtA/qbeFPGAJt
49gBFF1cDCNBEtuciJ+bxuM0dsmDHZvpMuxRxrcdeLbu8fQDs6vL/Oqb1yZxR5o8oRk2vtV8QHF7
wV63a/tej4v+KgWowk3g9gtYje7nG4AQTL8tagehVkzC2l32TKu+EDSetguAaExqSB5+KqHIQOwA
V3Df2KSf2I1rz/4mHsT3Kvd/FO1w9Gp8tdNMh8uS18OcAAmUP41ogLA49w8Zs8CpNFaYOzS6bWx1
Rdj4wfciZfa2tXiCoVENphhlcKKXwJrQDLzNm6ZWvN0Wz/vBRpx8heyZ+7bxdaSrQ6SSbwFstrO1
w1ztWC6iy+tddYcngiRDy4H1qyEnDjhuNgzoSS6/07H47eja1yHzCZ9VjIirMQeasa2lVcv3kVA8
31+tLAKgK+WAOxXXlvEHv6f1ngxv0/cJgsWIjze5t/n3i1yYJBZ2P/wrT1jYmLAZygky9fZ94X8T
zpsLWB1/eHNU9e/19SG3AYZ4H5BB8tMmScEghiYMsBHpz8kIWIprp7wZtSHy0bDl2dsMxEGGoVjg
mksBMDM6kEGYYHwgvuZBllDe12CXmGviALc27bMNxYPn8j6uikG/LIAldAiSW5CSYaoYjxHPNPO+
LWC8tRuz/31ZxhJSy5rvnMiQQm68JqzAMiEj8SjbGi3Gvxko3BQbtna/TqUsKz2JAuNpsgZmQAoX
LbACGWh1i1CYUTsmirB+XSEsPHNR6ELCXp6Ay9ya5poGUY5oN7NwiIANhWsMWdccHNa7pEbmIm39
CDRIquv2x1KebqcBIC6M0qP3HeEhiK+lmGb0tEawDN6LRiLsNigWRGOkEY2g4WTThGkEqunQxb94
s4X9ZgxFZIQxyYlOaKhFgsQbL3KiQbErf6DNPnyX6aDYggF840NNQSsTXWh+IAjbLN/FIx6hCTvs
8F0z+ftdXpiFiPXCaSui//2qIqrDJIpDL/JDqjCGH7CF8LLVMbWEAWOgGn3sXjEEfCNyMCPxp0NW
EiOJ2oDAbrhP3da4jfdade2SATv0kpKnn6pNMWWtlMVLbxOu57wB9cZItJSAwcd88L2wPny7a0LE
dhagT0l2iLd0/4OHJakJJbcT+Q38glBVsgBQm3QNAYe9tEmbiCiQ+sQ79/yCsGruuMVyl0RRdB1F
N9H1Df5vu/zabsn2cCAE/7nZbrf4P3Igu54cdjvyuMNv//kHT9f6nTySHf74gP8+4u/h726WP8dv
4fIrxD/R8lsYkih8eIj2+HW9h6xo+Q3/hvj1P5x92XLjOLbtFzGC8/AKcBAlarJs2ekXhoc051mk
SH79WXDFvWWROubpzqzKquyozk0AGxt7XIv9J+w/Zb8xPzfn43nzuSnNEr/bbPDX54b9X/CdmwWN
+J40vNFTzPryPNp+oA2SKBjTI1HCnO/TTCcKKcjrP8op7S+mRgYrIpHT2egeNzP692pXVJcs/zSu
U+e6uZKWnEuTJ1+fOsVkoTmsuYVvE2bqgpvDCEdAuscDn02dGLFU7Ous4NKQbl4ykpCAbfXHM7Xo
caFNcwZCijsK2AIZ6qBi6BqybrUhBH6Cr+RGSEWnNnHojuM1ZkpwHr8b/29Q/NvtvhU0sf5XSeyT
IfIBuEuyb5MFcFFot2pJ+J2ERbK/M/zcvLyYW8Pa7m3i9mzhzuFDJp5MKlOxSkuxPsgBniNBIYU8
O9aJro6fn5slOqyZcWcRMgC/JfQVgXsZW3S7MW2P+WyxQS6o/IhlimEyBEndeni5vvd/0oXXd3YK
UD/oooF+Chw6DmJy3kCDEbqRA8nli/1uu38PH9buFCya5nnLBmulAecWikEgRdZmhS+ulNpwzCJ6
VgjOmhAPu0uotVrQqu8S68/DZuuBzwIGLvAdM0Dd280TfTEtREQcFOZla79s//lhw6psYVzYX/8Y
CmYsmMVwmP1w8b+zv79/WBaxcuJ5FGbjuPo6rszNEcbh87z6XS9nDwM+FbzkKmMQYiOt/OQZzaqL
IvtFCzJE2lAYvejbYtHV0rDid2lqsidA+sJ0JjCLkCKYvtf8tciSbMDmM2sGW4tFW2Thlt07YcDH
CcjzgOcHPsHE6a8lI8uqCGSICdlszhtz+2o7z7g+z9bCEQvMm58t54ekifnk80DwjRCSNtstjg22
6b84GIz9CvC2QVkMRvJbHYoKo4ibaGQCTPNla/8lDtSBrhZs7Tca73QhP+VMFiJ0WREmBeRsX1/f
Hx8fA7gpjzA8zFkZ8e/4HURbnkVXp6+Snr5OV8J+fg1kICH7x0IF7LvldP5FAPYAlCbmaKcAjDWm
BEGdKUBT2HVx93iS8UbioVyt8FD+vs3zTCb0Hy0F/18Ye4p++MtXDa+gUjFheP7x8D/glcdSV+yB
/l3U7AlgVw2o2joQ2L8fm0mAyCNTMVwM8I4yr4N5Gy679uz+Mxfg2x1Yknl/L3/IFG+XFxhJ3zbV
BTLR7U3wC2Do8OsZq03ggf51np2Dd/A8a+EQ58nWyWInD2tbdWLIJxAMC1gQ2350/tDdklG5e99/
bunE0GqBIJZ1xJZnbjViwHoeHGjq05KazOtTk+VMXig1SmsBs58Q9GLarkN2SxJm8cy3dqhw0dEq
gXaa6RydFBc5Ek7/nNRGIy8gBLdMG49/aX18m0q6Yndgof30/vX/IXZy/RPJz7JRgFimHwl5aenL
GbOreA4GejFZ/AKP0H4geCmZ13GB10GcZwCwfsdUKUGQh5/Y/4WH6Rs7bGYFfnzY5GHSwQk8Al3h
n9sCJTK337/g4rDLw15UPJXssrJf8Ct+ePjn92X6dr6xW7jGC3eY3Zdfvmraj8xVftXyN1/Fvgwf
9M/rzb6CfQsLAqzvl3TpCySm0tMvwLg/mqEAPgE/ZrIvRWGkilxj0pIJ/o5TWKjCopBnrH5H18xM
mkd7yan5ziXdCMZ0pwLECwOxLboapYmlvMQ5F4e6hAepIPuABCSjGe3IX/zbSHr8GjBvysI3EHyK
4x3og/vguJaFT/r6On7C43Jt2B4EORvEQsfzeXNcteQrQCz+uei/ztJ/IvwAoOEAExbuPRqBbg1f
xalK3HJ8Ak4vMr74Xw2RVuN7+h64hRs/lKR2ksfBvL4v8U/MHxTMLRig60YDACbakZS7FcylGFvv
MS/KXq893tPHR/akYA9OA4FXtVo6l+/c1O25YPBLRxIGZK9gDJjSwYFGr5D1KMuoHZ+yLUJnutoc
N+aXYa6WZpjmThz8N7i1WBogSQBIMlmcH8oXzImKHFGd8SNapa49rv5KDrcuzxF9B8kGVQmqGBTw
VEsxAnswbpbJXEc4BPDsgKEIh+h2X69qqHJqp0H0k+i8dGZyTt3r1RGcxM2dZlUt2J9ZDCpO5E3U
vcqVlhdLyOts4SS8dC8ifUio35jiwbt6oqeZvKMtmJf/RSha4jFcwbI1jM/hhzdSyy0XXwMITVOq
BeZrdBy9bvXRgLrkK9/A2tooszxVS87sNN7+Z63/ip14JpFvRCCAglhDpMPDMfviKcCmacRvrn+e
BzNzn9DDsthBzyzV7ERxqEiSAaYDM8e3i2153M+RLXY0SLVWPkRncPRt9XUxHw9xSoZ9iD1GoorE
T/xGtX635LMA93vNP6RPPKPKaMZKBuA2GRQyou3hjMcNoFS+xTni8xLk8Pdc0XytKA8grhZxUyfa
W2QRekyARkRir/qqziJMZ7pRXcHpH4qXfg0ULVqBeJAsmaO7guFE4+IgWEH2eSK4SfyuLTkIzoDV
YPEWhmcqJ98oDym5eoOt28bxuuqd2FrMtDFdnS75p+SJBeY03xd9mR0v1kbEdWnLhwshgdcEpkp0
8tSscucoucph6Wy/p2tvRAPcA+TaCtgckeACzNatZnWgFQIkeob8UY9karAy9hLBxJDp24A9tKNN
Yl022VGmAdLCgDQ/H64O8ORhvXKSHZo9dGDjW/JuNzo5LVyRBOZTuhDfiWz502/8vuWIidHsPmue
HpsmlYoWDIqmeu6JZoGb1JJ2ryX8LfT8ORcvWnc0c0MS75Rj+mC4mQkz4HCPhaW4C5dh5taAPACG
HX3crOkeEefthhmYGuCLUg5pb2siiRoiWr5ZWk3gDCLhsIfj54LEmTmfSJxoR2Cg6yoFGQmtOTs6
c+g4pBXNN4FX4TrIH8r/IQfOHqfJjt8scuI5XUBMgw5siGzXObctMwj8a9Ce8i9RBm4sImQmZqKc
3xc6j8BkUALDETAkbK2CE7/dWolTxy7v1ZB2ZrULiEb0tbbPHoA+QK92/KWa6DNAFjzx8t2XZF3J
LqU80XcZebuS4P33j5lneyYfM3nUUKVvlEsBUuoBuUeFTbfJAwGopAfKs/eL5dtAP6logSqESNSC
+P9x39BE/uTUMScgVs2IzRiQ98xIs6tt0UofC5o9XFbCanSegDJgpwT8KuZlB4iudbvKqbHQ1jg3
ivgMHUBDKIYjvzKbJqgDOLjRBUmvy0ejkA6d4W60CSzdDd/HHb9XnIBmoWUZrrB00dhpT3TwRvJM
G9A+UXWQ3FhFSroX+at1xn1D0B+jbLnXymsi3PIlgzj32+CuCQJgcJBQB5ntVAn5oVNjDlxlNPYk
M3Yz62oZFo6eg9MuOfFX8KhtO50C2sjsP1raXsjvinfnFtx+wETxIkPNJB+jxSzMtLnVGBHB078u
3sunbg/r3gw2/Ub+Ei2ZoOMq3ySPMgCWKL/eXVBO9AmAupe+aPY8YUuYE4v5PdxLjZ98UZqOZdJ2
8LNCiV4tDMNzKUzx9W0kunkBUSQZ7Jick0d4IgH95EGVuvAFM/eHfQCDyQVcHVTwOzL/4evJes8l
moIP6CJcQWYD5H1wuJJF32Nu924FTVZayXGaiuDbpMop9TQwLZAqJeUmcjP6LH6Itm4Qf+F1m6d/
JoubPChJlgNnWIVMFDse+TVP5T8t9vOvvo9ojexh9p4viby3n4CvwUALvBzmZN0aWu1ScWXHw1VW
X/s9RlsqlLDw3nerwNEM1FpHy7qaA7QqM5eU6Y5dRTccohOEX+ww1cnToqt1L0T6JaXJKm5Jf8pt
g6LNzmoAcEo5lKCNv6NKx21g9wDL2izVV+9u9w/507iBj6NSknvIB4fTUXPVGs+pbo60cK6WO7J+
P4Gefr/Sd4zozZqnvSdR38VtKLPQpCDopCfJWnsBz/B7QquPHos3Q6u3/Odyu+RZzhttcWeBUwRn
BUNnCszZ7UlfIhGTJmOA2pQnfdb2+JKtZVfa1njSLPSh5KRd/b7WO/bzRuJ0f+NLg0uEZjjKD1R+
LVa9Ge+HbfDQrVKSbXsK603zI29HTyB70taLbCmzbMbtiqd7nceCz0cq5IcutzdOAWLf6hybiac/
DoE1rrSE5LR6FHcjt2Cl5iHpRDSzLj/MVC+ESeJLbOlO5/HxCrEajf4OBmkxsL6/mv1a3CCKMKXH
3/f8Gwji9qkEeC0CQw2lejBdTO9z6rcqJ6Z1QmUnepbxNmGNXrGVECptOAukMa7h9aYMo42shzkS
//EFWMZuv44e/ZfqU17QgTt3DN/DwIEZzTR89olJAwLOqCgp2ub8o/wg2MU6sDoDHRyiDX/BTszy
SuhSlDCvjMoivHIUYJF7Q43iOwH+Y/dr4BEKnZEnVDoBSmJwFLSRyH8Kx9iNMGXnxgM434KTNk+q
M5kioIuQEEDbyPf1+yEz9kNNaPoqgTHpTP6pj0hHZDTR6AQK7ul7HlaU21xsdAMsKds8KoBo4Ncx
Vg7GbDLxD4s8kQFDjD1GboVEq8AS//heaxsOGocfMFu/MN0160tBhwHIvIDXioowTlUXb5VbktO+
viYc84VhS+z65eLuQa2kU9WJD6qJDmKEyS+XtUoMp/zKaUmNJ7D4ILEWLXW6zRMS+BYM2yDHymB+
ZwhsTdxIjRB/f4tIMQWqBCRfoTMdpBf76P33yzWvZ0yETUxoUQPGvsggLETz+ar+zNYJ1aj8wZux
1TtLIMZ3VQo+NxxPpD5QzZzcHZmvqsDnYETEYw0PNHXfIxpsMYmVIQwSD77duHlB9V2wXxqpmXsF
bFf/lTzRKKMew8BXw4TWqQ24/q/A4z/qc+xoCzHF9zT/xFzdCJrsaG4kkV+HEASoCeNUnO3RQQ4N
/rVM1M9sqzwgtqD1DtCI6q5+WiI5v/MaY51oO2NDZyDdnOJcNhpXi3KJA90WD5e9fpBLZDwqKvnU
oAGNX4vDsLm6KvJ4zwuqxHZwtvAfkid3SDHCwgiZKl1edIXsuZEIjmpKGik+QMox2DWJzGYTvcdO
l9PFgIr96b9JZxblh7GKOLDShahM0OqMhsdgtReA7Xe+muWacyJ70dG6Z6DQu4B4AS4mkvwTdeqk
FOhWF9hG9Zi9IZ7fjSsOXYatjWHGlpZvS+iadx+AnwInapWkih6IGQReqQDmysO4OnQbTEkcJAdJ
Wd5bNMHzuAjrAly7jKgIVR5+IjBOM0XtMjy7/jHeo+kfZqhbg2FMtKRP/2FBd1joMT09FYC8rMMB
7AVTez+ohdyLMex9S0FEEGa03eU2QACtylT3rQsa3K/osT3pS0/cPCQS8bz9K3eyyG7UQq6MIDdH
q9vuckBFo1/H5JP3ROSABNj5xYLUvWvyQ+R0OMa/+pckNLCvqTt60kYyK2rsDFpakdt88B8i0bxh
peDWPowLr9w9z+XnaqeIEHFzlRswNSQ0ORuefOxNw/bhL1//XDa+na67h4EsyWQbOD9YcA8YrHlL
nBp8oVWjXknbhI4v111FEy85jGuJRkvGhz0cMznMUUDPDyPzmsS2XawlShhDToPs9nhCKt+O1uVz
XloBBtE2g1ud4icQH8Fjc3/X3XndDU/odyeZJqGhYwa8lfmGOOaXHr4KvTrRQ2oqNjAUVurZBi8R
7bbqS2SHUCrdbryngTQr+vsH3PPMbz5gsvZeifRCDfABvblFs/NHtKndv4mnuvFOQtJWzcl6CfZr
UebE/kli1F/U6gr7tw07ghKVsY9t1YmO+bOyRV6RczA8LlgR+kIXVsuqQdOT1hjKMKgQGMfu5MrK
aqA0HFttpbF8paWamcf9VdbXx3azmDK596ogDQ7DC5RwxPWT0lTSI8QcqhH+yrruKLC4TfGz1mkH
jze4ECE2a3thefcsoaaB2gneKGi7po7+tS6FQdSkhD6kBlH2yL//acglX/Eb6ZiZtSU+QPhq6Zre
dRt0VKxB0wFrqE53NZeTcIwK9rwcDVt2iodxxRBE3YvlDaYGr5h4QMfBQPKSu3RnvZqENkBW0VXh
E06yNWXfZQkfKwkSRC1NP0svehjWjxyqYv1KsWtkp7Q1wtu9SPJdYHObI4s6lnyX+cQiVo0mcPSE
glQM2KYT70EFrALfdyrLJECN3VcRCXqzsvzXxhkszKKR81ZcS7ZiwV6O5DmDGnTrwLygfMXFBHBp
b74V0HA7OEuwlnfCAQA+M20HzZkKBJOJWwU+EQ44AhzMy7kUreBJeuf/DKaobuUAceCC9s3NNZrh
dRQqwMWKVOS0uK5l3FD7hcrSdc25fcss6V0yw88CY4jozK/Rgv0J7Pnny1bfLNHh3SmEgU2L4YUC
TBBfoTIT/8ODQwrUqDAildANDgE5O5QDnGFduw3y8RjCe4oo8qIeEMV33GtNCqt0Yg85csxRWsGC
kZkNb2Dt6AYEmCKGN0CfN+0aERqWafHxLdL+NaLSS2OdkNpyWuvxg7WRRA8fWWMhec9ytiUStmbk
lSRdF6fAHi3J0g65o1sLZzO/KT+/CR2ht/vDD0JwvbLczxU8OuRqATfHurynPDkMZomu8Ag7seFW
SwZXnPtISGcypFNALqGFecom2VeYcSuMKKX1S/Im0zpH61d3xgypHXjSjlRXKpPwbd1ir5o1qN6+
vvjXxfwHMwO3Vh8foYFDCOoJqMmpmRiAO6X3bZxSAbwiGNd29DX/hvR1ci6cdJOHdFz3X31ji2Rh
1+eOPqYzWfUYRhm57Gn7bZxLkaZfULoudsImc0QKZm0O7W8KJtUxOjTGpF+YjLyTZLwVOX1bBa0F
eghEik7uRg+PuRtgauiZTTCVXzhrJ9wJR+FVwvRSjUGnz99XfF+8waapGBrajOqwzvVKTscr6gN7
PqTBAwOFxEbvDGvcRTRyg0fDAQTW1WSZXX9XuP9FFh0b8OMLJtZY4/iMA11Viiq0YCun8BEou50p
ryun3FQxujSotqbBH/6lJsbyCzx/84HjiKAOr6yETiON3cMfdigKAToo1lg/t/K3xRvXkP5Bri3w
65oKxqFJtpjHnjuvkIheKh78PVC076LZD4mZMIzXRsCB80f1KLhwqMRj8zdDj8JKPV00k3vy0VtH
I4Qki1bl3sXC1YLTzGh80CZ3u9owYzsgKykc5/wFCrcPOxtoIGZwMXHQJh+DLoIW74sB9N01G6Df
QZTJsOOmblw5SGMosTVnG83uXsDuRnhwVcRkOOSkOSiOemrNN0x3L7nL984Xk5Eqe+Ow3mnrZq5E
gV6EqH+BkcnqiRQQH/n60Wnt5BOZiWTxeJcETgy3CkK5gM8hMPbar9z1193mEhCwuY9fPDgyyFKq
S7wnUMNEG5LmcFxnIwNyYbS1UYmoYwJ1y9ZOBonAuQLIBXLwyPPzSAna+C2VrBanMe8+Fj9FT441
zq5Adu0hWtq3mdk8cJTboe7lBFsWy1duSS3SW8HpauZPshego+R363XHkYUb+e/ap4zeuQ5o7JET
Uqq/CqdgV5wFEw90fPrLvTYH4bgGVTmpt0uF9TuJTagw4zmV0M/Cirm316gIrn6Q+ygdI49aYXzr
i9tHKGWXdr4REe56mnWF9NFSd+F6sWuH/eHTxxHYy2DXA0gIQuDJpgvXotGrJsgoJqc6g2DNXrIF
bULiJmbstAH5fY/vvRDwRTHZpAKcHARnE08tU9O6QyYXpGZ0tJFJoME6+FuvwufgWL5DtaUHvSTi
pwjbAbuF1qncTZ5//4Y7uQyEDDImNzFXBYbPKYCCFClAMtHxDcOa/yv/qViBF5NxNHlUaLsBUIUF
Msqloep72gWnEOkFELuxuclJtBLG3CXnRLQM9fZgiW/+q2iN8Aizwg7+5jt0Ze4N5Frd+LhkROZZ
Ixk9vaAZxdCqATqJyRHXfjBKFSvsoibBD6TWiOoGHoDa9YXDvbNEBbVzVYWjhYoTkja3mnxJc6FK
LxUcnoEojyj2mfw5W/uetgUQJjL12+wzp9kmXS86mnM1hmQ4HaxjDzH3NOMo+KDhkmsUkmNXfPXf
MBDpoU/yZKCY55vFS4eLu7peMWWwzvbyLvy7aDfnmww+WiSRgApvIMEwS81xGSIwGS9/tWuOPIaU
nww0KF2dz3SrmFuQ/oSm5jwLKxK4wDnH4GWJamROdRT4Md++mCmcP83wO9HLzVxPOJ5T3OASfKyG
XOBpjltIgClZFR6QacuNvwpEFKKQJMwdGLmlqzV3eeHpo6xusConymITDYiyEp0ywLih4rE9Q7kt
CcR9Ju+O68IGgSf/2KwWLvPcGWCk2qC1RLM8miCn7eTd9VqBbMtP6eCgqJ0SkRYP2ibd+we0Zn3l
AUkiIqJthDOXWp7vvJVMNMPqwBAFsKAmi5Wl5OInCQy3cFJO8lq2OCt+l4/vyq5DwpsmLmbS29WQ
EXi+EgVemHNdsqffDc639vv2Gyb+bsxHQEsy8A3Kh4QeIB/PNau0RiLhQ6t9V5ey3nf0/GbNLOL7
4W+GURp2cYj3InTbbYHJHdP3QOkGZ2GdE+HIOcNzi/6Ys/R4+bNw0vNg8napEwPKgRUvlUUstX4B
sJ4b6Wb3jJFmAC+xg6aXh8ReUq471wiN5Twj7EBJFbX729VewKNdDxHUuQYwhO+W7yOm3yoCGgES
7BVabvmHnsM03MJK79yiG7HsEH5scsxJMeZtdbQhOfBvV70dEFJvetq+VKdqs1h2nPt8aAv4d5VT
sy1wVT9WIpzMhgQO+uiwPpRtdrg3MckcH+/xC5ggzPDhJK1rmsYmA4mPlx6Pe5r18yvYV/5YdNG3
5cUPsdcj8iYk2YIIlIYnw/orusAawrBNWZF2s+mX1Or+ZqOFTmVBlDEtx4FJQE9qUChj4KQzlVW7
yyj3liFi8wlLly66QHevLGP9/X8CJ+9xi+FUsRGYjXSE1Pad/jE4ooF/pAIGX/6bNjqcLoC1WbTE
Y0RiosMtsGCDwYeBbGn/ccE5ZkSzocREPEXo6yqPPV1irrpTcbyVOVFgPQfQuxrgqva2/JVsrhYa
yZzCS3eVi1YEW3GXHjy2Z1Mz+HORkz1NlUutah0E8k7wkD1FXuL2Vkn5h99v5l0d/Xcvv73bHzqq
lFGoXmuI6WzNbmPS2AqW0y2o5JKUybsS5+EgSBXbvY/RDI6+JxZ4viT397UsbNn36/ZjLSgJ+5f0
Cimx5zsAlXluTHDn2UvW5U4S+kYXvmtgP+S0gnwJ4h5y5KMAY3bZ1Bawwl/Q+XP8fUF3tO7bwUUz
NrLwaKGcPBC+YFzKsNNRMBQQReklzb4MNKk2EpvK0V65rXpKzGL1u9Q7XgCkMjw0uAE6kgKT02J5
5zCqfBSVrPwRqWea2TGSb4aXuo2Kvvx8JeVnzSnp8UoMZKcNbzGImx8l5vuxZEMBx7yG0d9b08k3
ogEqnQxOAMkekrPQkcCKBQpHgETryPGBRiKhgWPbWYGdncDd+vsW3AmobuWz7/txxFU6io0hoVO3
XY+2YKa2/EfYDbZI0id9+6k5bwt5xjvdmzcCp/ew5ccaUHcQ6L8qArkCRvvcbQRiWMq2ReLvC3WV
pTXO/UxG1o5QmUehgXXH3K4x5geuVnocc21yp/hQ7bpTrJmqBxyfjoyO8SrQxKx8KimLVudOZgR4
Jjhe8J4jtYl8+q3sLquqMLi0SCueOjju3ktBtRFNozKgFnbdJgIEk4KEVGW2h+w9tHSoIHJD0tIW
zKsI+AwW3gDpGAyf+iS7KV39vtAvCCQN31ZaIm4H+p5RxJPiwchN6Vi5kYe0qrtkde9kSJBhxPMF
F8wA6uG0vNMZSh1eSyR1W1TotZVx+ovBmw9sQQ13DM1nDr+6boxV+XI1zKWX5Z5yA9YHQIs6Ov0w
gDM9+CrTBc7A5kdvxiN4B1QyeqqJUDNAZgZeUodJG91e6q6bzwCznAwGkJFrZDH7VKza9gFgJZHk
1DtzsORtaIquZOabwU5N1patmyEaR0mRg7bRzB3zbU11a2Gy/05P+u1HTLz9SCuVWuYHFlwhkMTN
ejc2vtlsI0xAG1udVJ/JX08kyb409YWn9nuBt0/6reyptlW13ukCZEPhgA4ov76ivPrnQ1nre7iG
RD1iuu01OxaPl934rkbAg6eC5b8tmLZ50HH7FRPTCp6VHFwi+Aq0hP2pwNTXk/I9e/K6M/elr+SH
S4KK3e8yxTumBqO7mM3HdYOf+N1A8cOcSlEEztSRRxoF3CH7CrTdzgWwdNr+MdbIB0/CL/XxuSac
QWsLsJcmCqzokmuhg+qu3cRL7dt32hKRCYbmo19NQOelNjHv6kXRktCXMwT1V+B5kt7TXStxEgcz
R0BwwfgnB324krElT5yzOAcyPwKIR4oUFwJ8TjA/t9ZPjrpBzQQVV17ZJFcTHWx2R/pjtB2Pl5RU
nP0mLo5u3+nqZdlvlDaQFL3TCzmWSnFRKgX4BKQh7RpV3EtMwFeEQLdFS+YeiHxooC5XEoDv6gFl
5oyi+xVU6vAHF+fI5w7h7ceItzuQjCD2TBt8DKwuOvjiDlFCAEt3OcQ2zp9/0R7QCwsIwIjuFp7a
O+7NreyJ+Wv1PBKSHLK7l+RrWJtCYFVEPrR/PvTP0ekRpF1WV0/VSHzUnIIF44vh8DwKv/2EiRVq
MX1U1uwsCss4SS8dpgekreJguJz2Frc9isdyCSlg3sGIHBY6JsDOhjQ1Mnu3O96igega1AVSOxdn
YKOGzRamd980VnLol4TdWR/aNMD3Ag3HOz993n0fUEV5oYEgcNc44bMMXElPbAl/OiQvoRXEK/jO
zdJjfkenboROzKvIhVmuZxAK0C4nWAlEBzXoqvlTPmtbcSXuFZDaA4Eh24BDM1sCC5g7rKg3wJ7o
bN5JRDPW7fZqxtiXfqZnGLzwnWobu/o6AEn4u3gIaH/Mz5GpuNGf5Dk6xc5SHumeRmPAC5xqKJcK
aJafBMQ9pjavTVnh4aT5I6C1MYmjCGabInXWxBiiZTOsiRc4OsDyUgtm/jl3Fn2pedYBjzpKLuht
RCsw5ilvd6C71Gl+4fARlZWGVnzInnSPd0WwC63ZpIIAQpr/woW9lTl9y1CbKDgFMmtPOwGukE14
KQ8yJukzIIgi/KP6XlvnlP/Pk4a3gifHDYDwyOjDGunuY3roTFZh+6NsRGRodVezMP5kG2fh3G19
qpi/v6V3ok8komHDdeTL0EQ6HUTBqDKDIAHtrf/Er8uTysSJdqVjAmhY0uo7RgNJb5gNQPYhHJzG
n1HWDYAXGZCKBNMcatLcm9GZaDpCnn9xXXdsxo2sif5wYxIDrxyy0H2c7bKt/hnarIdctMU9RbVh
y7/zC7R6d+JrltT/d32TiyMU1SBeBcgsrBDVnQIvY2gyCDBpG+4uZK0vZreXVjnRWI4X2IQgyoAa
3t0P/pwEKCMNLjphTQNoogJN1627VEy6E13erHNKL1xknaJeeqwTbEKNhZIZOCqofMo3sXnQjg1g
JX9X0vmYmgIEEzZ5gRF/2KRpfNOk8hiLRlTAw1Zsbvfem9lbQ2pUuKuGOMNH/fzA7ma+8ZI9YD7O
J+4xXJevwE11fv+S+RHjS9BACjA7dEyxgsqtWUq60qjKOkX38Yq7OPqRBwyy+OeiENWUgeHSOcnH
goMxHyOCSGRNsHqGEYp+zluRF+Oa9HoP6vlxH3q93bmgmKDCa+HJHwBaXjJFzFW6iSom0ib3BmC2
PjQY0i42fOoV2o4dYVNvxh3GmXt4dwv7OVNgJs5QmScJSDa0Bt0uTkMA1fJZVVBJAEDABQBAI/nu
AVNBlet165G+IbBcqvjOA2aIRToKzxsidbwuk2P0lVr06/6K5JMb7/Xto/opuhj3W/NIgGEGrzEp
7hQXLejxvLP7WywaklCNYxGzfLvaIQ+0sC47aM8eFeDODBguhf4IXyZxtG3h1Wd1VW0MdwkJZA4N
MBE80SGl5K55mbXQVee1h+Bxn3tXqK8tnQqS/C29CpYKRbkLHJuYVM/c2mrRMvw2oCFYcRf99Zl7
M/mciZKpYAkKeBWfc2ksZaWd0Ou5UYGFIp7Kwmzs3sLE5aryon3yTMEltqBzd6QDohsFeJTggVMr
Tzz2ONQCNQPXPFWf9FfNY3DMDfUPRkTwQqCIZI5rUSDcVrcxSLYg+46+38ieaEAV10PVVpANtPKv
7Fx76UHaoBtNx7KNko5Uqkj5xD8viGV/7ORWA5tIRU8JFA850Mk1A+UVUr8lxHIbFag3gqdtxo1h
cX8bcwCjAOE3i3Xn+UrRqsM6SgHIhJYDdfI0hcI16rWuKFkVx27X0a7YFU842xXSUnBlE4xXtSvt
cWGhLNa9XSiTCkxrgReRE5q6GH54SYUUdIW0RKSFAt2ffIPU9hZzaib4jz5/lzYP/JGA+iltYkaS
S98ABKlCHWVYZRYAvc4M70jbdet6lbjGE8C+rM66YExOcuqHyCwXM8vspszWy8YZGEE8Rrwmsb8a
F0UkZ5cSiV7AvrN8j+pW23oVoM/Rhdh13BPhT+wuHu/8EiEsQZYXB4zqL3i48WE/cjBdiiJDB2NG
h6MCvPkjME2KtRqj3y9z82eUSde5M5iJ66N1e8l+zJukWO843EgMnSLdjF6hW+F5yWd8mmRgydsX
EeYKejdxhkP1ItvqSSVv5RcSXVZhobvdwVzSUmHouyI42XSUILF4oFCA/XdaEU35tMllCardrhlS
wHCEy04SGQRH6BzhXX81mLkVP+nP/3kHHhb+Q7I+MV1jYoxBwCQr+2yX7i822g+tQ2734CXCWAW7
VM17t60roixFZHcOHAGpiO5hjK2jiWVy4GnGdY0ILmcw+IE2HCXw/E2yWiQ3F/NZzBhNthfujo7B
FXT7AQmAfckP1UoiVU2LUCipvB3WwcOwi+DicW7gZpDWLgUlc9MIFol/pU2dWa0AXVPI8SVNvRBT
D6UX2tEWsaYdOKOjOPVifH3HoYNEoBRj7gklWQyi365P50btCm5JdnVGc9ilmFb+rK3B9p/DV85e
BPpnf9x0O3VAKWCRIKZA79mtuOASp+I1bUuw5VgCBj8Rw0dP/EHxWfDulUsYMfO8tIL+dnQO4nFF
U4g4lQfG6iYHZQ101JZWgLi1ZAo2qQ33BNSn6x/MNVDxERRp29LxraQmyXv2lSzq0J1T/fkRsz6r
Wu2zVoVd7APkHiOLR1PZKsfEExA1ZJFWe+6xB5zIxVx4Ee7oLvMrwJDJ6yxBPXloMYJTpckIuRqq
batrhjGzV/EAH/Mg7CozfuZdUB+woRbMK2LKLa9ItVnstVv6iIm3F/pFLsQtTuBiC55g+wk6lUXr
+pVRMECpLus08FFlzs+8fQzem/V5YRPYszfRuJ+b8A07/OMCD5JWFsYI+bEHth9HeIgwUtMf9ITU
qNcjM5kjCfos2v5D/Kw+8+S6EnctNcwnycnMbFEX7lwAeHpIU6PdHk3x00HDTM2brM8GlLsfmnMD
7hMQR3nVgUMx+CDvmsWg/M6bfCNvYqTxaub6tYA8bqUfB4vfRmupMNPnEqNVghs78To5KHSpf1a6
43ChFgaSDcDgAXFj2sY6DnGnSC06zwD+JQO5RQDeFRwt60MwkTWz22NgSWsNsCJI8OgkXscuPH0r
W4FA1+03g5U7IGK1TqJXnXJMfv2uE3cCZ3zTv1+nTS5GmY2amlX4OvVYh5awEdHy0lGQsBf2/5D2
XTty60y3TyRAOdwqdu6eHG6ECbZyznr6f3EO9nY3W2ie7Q8GbMMDuESyWCSrVq01ufnBd3j7922T
S7eEC5MkRpy5oawUatkMMKk9vEbOvAaf7btohcedYJEWf9/MQlPeRa6Eqv9t08zRUjtQmY26qUSY
7n5rj/Nrf/zENcyDDszmlHmjlbB4zhYetJheqJQRZi70+F011QkEcygnGGtgh4+AiMehmf6enMo5
ou/+ZbCDBwF5mjXEBCH5w0jQ/3SAUxse7ZMo++NQQ/mdjraa4QdhrXZI0DspACQgE3J+cA67XgR0
XHFfB1NwtWNkGgfObLyuB9C4sN5CRwJHq26OW8EBw/BBt4fCXLWvExalf54937wrbX8fOowAdV22
BdibKPLoAunKRWrl0jOSOIgAucH3Js9II812/Yn+CTy+fnVeAi7OdbhTToAJON1KPfz3LCiMA+MO
uljSDYr746VxKYm5OlOAc0cP1DsHJrPPUbWV2sXRn5vS6bYnXifzYQ3dvyATJ7QwKNFfWtNUNQ/j
oEctqMZuh4hlZWpm//ZaeIQ3Rf0uPE1DDxpYlbjdbG2U72nF6uJfuDmqGmRuyM0RSDuaGkHux1wM
eois168Z0h0hXmXxxr+f0BzkMEZL5o5yRB1oAJAOgtAKHC3U1TFKk6CLah+dC5Zs9Q+DDEpec4JA
23O0bdeSmyGhlN8boNZHYfRkrA2vy9HnpprQ8G0AALr9OUth4Pxz6IYZtfCTvOaMzMp3uqeimhI4
yd5fIbcQbqVN9MAEgixcey4MUlfLYJiqsogx/gjsv+CLQ6/ZXbvSYGp89sGKUXrfjCFe1WkU3J3/
zLhKxfV5yHypT2BxsFoIWppgStjE7gmduiiUiF5i37a3FNQv7FGHa9gNg55VsNfa7U7azb1lmAlq
7vlRtviPAuyvUGe0D1jiEGkd+NpfhPaLD6A2VB7WhdoUPx/Q7BvRhY+p7lewecGh6msmDwVqMHf9
11HjMmkgWJFwgWcRTcERxV3RawluVJMl2PULSif3n9jJaN7HgyhEND1t0LNx6iBsx6pFXkcQBA0A
q/DMBboKMYuKV4KBrtVBa2s4sfhOmDsj5+stRn9+5IArzwVtgpkjUj4NUDm7++/qI7AOSlW0riDt
j9+oFIusc6EiDl1tNTi+QD50AD0PzKL0GOx7S3qWsJfRtJs9rhJms9/1Sw21L+SR0AWFRizSsnMZ
PINBHTmpaGpL3IO6DKzC+jqxXorXYp24rNi1bIygSEBDh1ZsGtA0Sn4nRy3mmUM+dF4ZFrkpZOvZ
QT1pxQxNV28EMrQza5Qbh6kWzKqBoVWOugk2nBkeUzuKTPX4Jm/zmLFtr8uMlDnKidDxUgkCirp4
89Z2CYQC1Cy0FC0/yBhZtzfLdXmKsqVerpoqxAAqdrA1bDrnc9wmHvoCXgl2nHPHIzMbdHXmUOYo
DxXkDhxWZGjta+dMH9q2B5kTYGcyiD2Ch9arn+6Ye/KqkkrZpJKryD7pg1DApn6XrUKb1MImK9xB
nEfKQFfQgqJz9HC/4t3cY12eriI+sS2D4pjUvyD8QUXgAZ1kzVTDtvBlfCcfrr8XUXTs3BHp602x
Zi7n1WuSskd5qhJ1fFKS5ZT3HIBFA64qhAetAn87cl6EHrO10r1u5d5tP7q6tlB2KZdth8nIuAp2
wTnm6rH5ea94/P9H/8Hy+MjlHV1SUGig/CeFvFIoGD0i3Eb0ul/ZHqwgQLNlIDiqnf4jWn+Em26L
Lqnbw7u+nPyM749dyoeMXJJiOUarCuGeUIkCpL+rP2tHAGgoT82nO1ZfurQYc1ALEFRQVsF9qJXs
Z2BY8wixnNzOjF3jHIX1ZB3vX32oBpC+Gu0grvfR0y/VnN7AgGAGrhduI7BvGo9PzFwqCQMXd0WM
H1LLBE8EZJFCC2ByRSwUSS7XoCFHo2u0mnEvlU3lDq3cxYASYLXjQVQznzqeFaCWdi+6W9AnBmYA
JAIpzwpllICaia9Rzu71VXnCrdBy1COKFDzjtrI4xjNL5OdnT+CIhyZGNsJS5fSyhcu3mRuM0Vzf
yMg84koEYD0hfPtBCp7ZSPRMbnxNRfz7GqG3iSeGpwHcoa71HZg9Z5Q/QvMwmAUYH7S1yLhiL1vH
BUFBTEJ3Np2+ha5WVnUjVnHaiJndS1aJB5wlePDg+8EDr4ZihpwD805I2M4NtBbbzN6s60IQmQNA
rwHAFNEoRnMcdXkUCkmBJl5133zo90EG4HuEDMf0pblo3v6QZlN6r53gkQdWrfyKXKNnLMPSqQe1
TWijE6cimqKXS12KAfKSXdRYGfLzbnlEY6+r7PnvFhWoEvRJovEXZ/qFRcq5NHHqjCaHxZ9XPyhG
h5MBLGgLGraaVX24bgojasJnw6Nedlk5qiBeCKHC7ql3od05sc2lIBt/mDztmxEZF/Yn2LIEYHmR
ycaMUifcnDUpX0MZEiccxgNxlcyEL49osVP38xvD2EJQxFMV8GGYQhmPhneMkVqVATiP8Vgyjrwz
gy4QjIUQ5PmIzdjD1mXYI2GdCnsX9qjjJvHlfJbEDJAdAKPvZI8wi7voUUB6yu4Ms3WkO3LwlGax
i34rjwzrJMTfsk4dOmMwVOqcw3pnFeQBcfjsXR7Fd93mH4rv2gp/MQwunOLIiILxBnxTAFzQqgwi
J1YzJxZQ4d4D+D1sVE9xjqcj6gHlCoJqXmpu0ArcIRXxF42MRPL4zDa1Qea61sTWgO3irjdRD7D8
Y+L1zu9OM1kl0aVVPTdFrSpE7sV0CMsGzOn5Ljy2K27P3bGKvkthDgOCiC2PDCNafikrrdaKADtX
xMoMJpsWtDKo5YPpZV2v3kK3eDX24mN4P21jXGaSz2RiOO81j9nPjP75ACoK1NncjQZPPgCY2OlO
BTZJ90aIPPHfAF+ZtRO6gL4DnypsQInratAWCr3xaJjPIOx3GK5FRkv7MhLMGkoKIBFAmu0y4iZ1
VM0RXwO8gssL4i4yat0hROANCJeBvIrsDmSCvMda66WXImgE/ximNlHOQfyqGWEY3S/zmsfhzgM2
RTissIGj8i/ULci0/zFIM7D0QRNDXB4G34NNU5m/clPEus/AUU42j3wHmJsYc7sUgs8tkjhydqlQ
xirrFAEW4x1vdb/8x3TLvYNm5yCx6pXXoCxqcNQuTVX0XyotmU03XAP1u8ntzDOAhcLgErRWQ0pj
Jb7I97dH+POcv/YedEyBDw+1UrqUr6BO2KoaXNl4UDfaVnoBG4TVmCf0IGJuebe0XuDKVor7OL/i
beGNVSZcvDHAdZHeQL4UKB3qmAuNMeU7HQNXPSQBrPg7BK76EJ04O3XQfbpmwTgXz/Bzg9SidrEO
3ntURkgbJtKyg/nyJprNw7Qq2CqK5OOvpvdscNR1qKlwZa192Coc3ndU9MUlJo9CNGg3XwhfEyn+
nPzTV3kfOC1e6gnq0vx/LwUCsIpbIQBXENEA1pDaqaMfCtDAmXE79Xwv+z277fZzxv1Uc4ArfwhO
pScHuFbcdq3rjjxYVRSypGD+BIKCTlvl2uwLiVQDMVqA0sbJ9oM3wqEVM4cAGzr3eeS8sWdZhB/X
wBhiGKwqKAKBr/cK8yVVydj0OZ4CmmiN22oj3HNW5KhrkHjOd92632QQNBjfhG+W6NXSJgaKVDfA
q8nzKIGRW9ZZvBjrgtCfTOQCProxtOaCVYptLLeWv5IfAEnahDKuUx3zFU38iPIzgKEN8KsAUIr5
pvxMxvsqmmYBr2hbA32lfWy8SHNMUXLKve/oCMuEGJl5HV64RwEJjYwoaGyRm6QfXbo6trqfwqz0
APK+1NVeJcP2Hxp3tqY1bm5uM9kMr1o47qDgANZCCIMSfXkqThazwCcGhwsp7zX3hJcHHcU4eXNT
Xvk7lHJt3ua3eOExAuWiN+PGCjwZWOUAP6KixjSjqp+1I8n/zK/AuUufMTJ5h2jTvqjr9q68VwNT
+MWEzSxcHNHeBMykJiqkE4U63aH+O2hTqSGLuDcOA1j1X5JVuYr29SZ9EqwGql7r4OQ7/i+jWyWf
zOB8BVrAVjo3T0UOqQkb3iDme7c4oPcG3Iz5Jw5BABmbVViwLlbX4VKCHgiudXhBE/Yx6mI1DcI8
Zr3U4BnN4V4u4vcGlyvpIG4MF/e8wmskHEoxcMIbbY2UTGMhMcMKID+F18vdhM8ATMkATJVHDpya
dLXn9ZZL8J/z6F6tLOQQXMnr8SngKlp1gGSFIHNPvBwBm4OKhrLmwQUr7//C54CzB06W0JHhW2ih
cHma/YEf9cYKnusv1RHQXXFUPZRdfmlOvorBwy1sJgZd88J5fGmUWvJIMUCJTYy2XxOaBDVzXtW7
CCdW44KV9zCtGBv6OnRd2KPJGrtSJEKBsPdcrnVIu2d3nCkgwbl7MVAwbPfC/u62xestdWmQCtJT
VkCvNIVB7UF6adEyAeLjx5wtE3J9eby0Q11sRn5u426CnXhdAwa869Ev4YJ04RFe5BTryUW1Snfy
n9efH7mszOLCK+XSPhWxAjXw5YYs5OD4yMrLh9aN3zIHEWs7Qs6KXDc0eDG/jtaH3+NJPIoQTos+
fSwxK+e6kB+7/BbqfCr4PJb8Ft8SPHcOMsvg4EZHFLTTQLoafzav5TPnxYeHcD9Yscfi/li4EFxa
p84MQ5kUJSErMW1Ux/f01DSANBLQTUna4vWv5I2701fMzBRxJCqMoF0UlwG8+5GQNKhoxmXjxIkt
woj6ntstaDaO9YtwKJ1sXXxXuNezyrPXwRpstrhnCTinUKSkr3mTIVackhnksjm+atBRypxti0u1
bM2gqST0E74LLoQnhFNzKsx6kzPSoEsTffYFqCFe3n+MoZLGZMYXcCuAzCtnnzntJ7oavBSU68WX
/9ichpf6ndlIs3BuwC6K0hKQyUjCUgFb0eSuzjksMGqz79BIg9bQO3Q2g/VDBf7VVZZYzJPx+h5C
JvuPSSpMSsE8D4mPofJWvxZWQWerp74F0l6wuDcVlAPxRjxwJ37F5PMl3kq7Fahs8Iu0pKJD93KS
RaWcQqn1kX3wxp34BBxhbIM9ZoXjyENyGUQED7U3bJ//c9TEeP9YpXbwrPfjFAdcg67UPDT7bfwb
/b9oFjGF79uGFvIKZGb/WKJ2a56rTRLJGF8GWO6hfc2Rw+acAk13EIltPSbPKImDt+aTWsla90tN
6GEP8nIHBc+zynntoQiw9h9496NZMZVMFg6GiwFScUFWx6jvNRiUvsAUkO1n3hIHs3ttHoOZKa63
UPMG7yGeX+hTwDXyqqAP/CEq0RUWbkrt9rXxxDdcH/b6UQHKirFyS56poUcSF1WCVaBrWdA1q4w5
C1qwDgb30kNvA1Te7uJXqO3ey7LTQT2w/QC1EusKwbJLeUyUq1ISJLArfCVO+JzbETSXRZB6a4C0
WeJBfkfSlfdIm/zfjBhodjCAEFY6g3rjhqrY6VOq4YzdlDvhu4E0JkIQ/wR4WfBrx+3njxQM0BKL
62PpkgacI5YV3YOos9Ao2zyuBh4k13Ch4+iGVgU43YE/QUrpq3KNdbdiStgu1GnhRsDPoUEb+tYg
b72MOlyq9PJQQeO0+9A7p+qdcQPeTMlLNxEoy1HLAgEOuLWlN8YML4X2c7vU2gp5HQtqTexuBk87
cvc43vZFZ7X71mmt9o0lALrwhsdACZ8IoNrAZdI4bakWBo3votYyvibZNF7CB+E+2ydEom+0BvCF
cihj8dvC5jWTMdaFqzBh40czBjhl0I1KzTEfh81QVzDdaGDv4Td+Dhjb7Ewn8JKt9Id0L5VmdmQ+
M5buDSAlAygdaXW0TVDxSCryKlFmTHELqk7kkU3/IVi/hXuDLUJDYikda89MydQFIR50I/BnjLAE
SgUJv4Pymfwq9tMRXOmTK7vKKXH59+AtZKOoFh3pzyiv1nUapKIjoyRtUshyQlRCO+SrtyffKrbs
tVyMSWfmqFeG0M9tCkVCTCq6owRIuVnRHjJKlnRPVKa1XbrP/oJyn+jPI4uLEjjaHZGluNykYj0C
UyzGLUr6oKiGMPJKMUd73A4CiEnxilfeO+iHgGD5bjwxfHfpPnRumnptlKOR5hC1aHErUb5EJy+Q
hUqI9PgR3XnGHaTevQAoMt/JmcFw4QBH9CUSHkh+4eVObRtBDAdxFGB62uDK4O8FtwHRAk66E8rv
ykZepXexd3u4P4BlypFhE51TkKsFboPG5BnCmAh9BJvtIykCF+hZLnHzCyByifunQ1pIRidzUQXZ
qAf8YBeaw1Y6sds8yOa89SGUn1UJIFhDig9Rjqn1nGzT0MxUS2xtHXo1QGquPqBXW5ncY/4krUMW
89hCxLqYBmrVi7FOjKEg0+BCmBdEB6/NaPWr2DbuhfvWCU0NKWfr9txf4+Z1wBMBLgDaAUTpoPO+
9PJILxNIaKVwtU2+2+O87U/xCUIaj/BxUH+ZYON3u2/Ovovx3PsL2wL2GESMQEyvK9RxNKg5L8ZT
1lpVDSn3ZIU2gt8RhCGzXb3KV7luncQHnWRbwYK3mu5vW/8p+dOLTaokPxc59NlSkTrTpiCYwhbv
q9wMLX6jblRsdXWCgC4hlE7Wyn5wD/Hm7QSVOPAQP0CA3E63ile5ObgWwSzOJAlaAOYCn/Dnm+iQ
XvJDXUtqg8LV8ZVzgo0E7tDiLn1Bax34GuIXsNc6dwlvKqdqG9iA26Pj7fa0LN1NfvgWiXwbGunp
zZjUZS5lBrTLwAElbySQI4eEba1HngVMQSfJFHH3u21zKaNxYZPad1Pq97Wqw+ZnAErg3fjCn6YT
/1rZb6BBAQwSEdcON/IWs75iMokuHC4XxqkdMBhSbBh5TxIapM+lcPzJSjwOgk0DZFUEMwKHr87M
KC1uPMJr+c88U7s9AIuFXyYwy61maKcpZrFJElR8m69d9SgfoZRmq3sNGXiRWW1eDLjntqkg3064
8U4S5ls6Cu6MSjouvp/3KhCfqi1s+BN/NCzJk8EUkbw8QKTV/Au6DsSd80+g9n6ft/Wg+vgEcS8J
cLHWuZ/N0eWsn62Xu9lr6WkbCbQRt31ted4hTgXhSxUy3fSLf+zlqQl6zDvo2+BaDeJqZ/avErhR
NOR1ym0MkQK8/EEo6lt/d8RAGAslCJgmiMHLeCvk6RBH/PiTXRHsajUh9H1i1rdf+XNp/kIF4nEy
QTRvpc86s3a5dL5BEwxNBxBsMgBQujSu9nWdVDOMS4RbyDBRtj1mH9ALsJQ7nO41eI16q3irod5N
RNPXjKlfOuDOzVMuP1RRlKkjGTsoSL7G12Qfo2u4tAKoJEC4KPkgIvXZ8fu22cWgqkEQgvCCEDAj
lZPQImkAgT8KITU41u96ZCq1Yw5a0XKdrAbQ/EgokSsJIhy6qNFUEzvgCAmfZCZJyXWgAbMBmGSh
miCBQJOu4XZNIQJZiVKqiIj26vIPI4SrCnicahsJIN7Da2B1n6BBuz3+n4Ps8qC7tEtFV6GJEn1S
sbqa+ahv0t18apz52Lt34JLCv3WQxejwzxpI8M1HxcGd46XxOEAdFad22lX8LFhA2uMMLHYF9unw
wiTdIF9w6wspv9SLou5KiXzhMfTCR/DxQa5PB98VvmBbAhIILoSNbor3EDMJQUzXs069nyoU/QVI
6eCiDyETQtJ3uTPkZOrKQQTwUTse1TcA773aBsWGWQMNZbXbUjFRYl8X1hcuoeZv6MjxbmJzbor4
xIIPLvirjMLdn2+h/DUNAoAiBXwL6s9I6wPC8evdgDSB/40widiE2y/+VM2aEG8qa46doFiAdV98
At3uXah9FacKPgGF4QydQCJE2dX1Z21nn4opfU+gRClffI50DqEODz4UwFqGN+n+C33YbrFOrcFO
bFbD8c8GubFIBuXI8oyNlfD4KnEf3aOz+R3kZMnGt79yM/LEY4Ei5suAevXk4snL2kYLl5TLOaGc
NAubwujJsujeZwcfXIUPqCHPd0BOvc3oLI3vkLLRdtrRP2hkkViszNfBG8gACUR7qNdrSG1QLjoL
RtJVQwiqMG4nt5MtTckr+oGeYi59F3xMfIr2lJZZDrhOsMIsXmaEUoOELuqarCQdX5UqkLNlvfIl
MxG8HpK3IPUSLXUG4ATRFMif2yHr+qCATVKi51GsRaikShByN3G5SJDBhnSviHadTYjSjNNo0QZh
z0AaF794ajnHrJqNosS4UjXYVqIn9uWqLH/dHsgCPgojObNCHXlxq9dpO8BKRIhVJ/QhFMl95Y/H
RtYtwa97JOZrWybykLXyiL48FujhOpVw+QFkGs5QNH6JFHORwWvbZHpV0dAzztEXJ5UrvqvMui0Y
K7d0xp2Pl3JSJRP6ofcx3jz02v45Gl/a6Lln5hWvU19kVER6ykD/IuqC1KiyMBOKLsE7qUu+Z17/
zsTJAWWzKTXBrpe/erwoow4YpU6KNrIIsHcG0vS8aqBHoIYxeO++S13YR+iOk9ucoUjK+Didysvl
mtpGgY8pH2aziraz7oEWzVBQu+ahgM0COy77MdCqiAgaxCcpPxaNtvEDMhW5Pplljl5SrljLec6A
MixGH9xa/zFDOfIoCwOgUjAT9y9teexmXJ5lV091a0Ir42xpcePc3jusgVGeO7WCX4U9LPLZbLU6
dK70SbCKdqwYPssyRPlsEKqlLDRkBrWnRDkA0G6WMQvetTh/qBrhWSeQbCLlsbKWlJHQACXvg1G7
SV6G+BBMsd34H3PkKahgNyqLRHpxL6KLR4dsAXitaFKitOw61Sc4+Uhx9Ur3hgYq8/upE9y/WCgd
ZRu0gYHXWKMWKmkncS4S2FGayZrldTgLTsclzm0ri4HszAq1Spku11qMPg5Qope7vJlSN2i5N60F
Hk8Uu7siiFn5KZZF6hQqJF/sxzIH5KDz3aJ7qxRg4HlceLpgI8bJ+vb4FqPG2fioWx96pmO1q2Ct
r9ac8BTXG2UI7+Z6sAuovEp65N22xxod5ZB5NvdxVMNe2oxupkmnUm1MWU+dqI0PYyGmjF227I3/
egkdFfVWTDUtgpf0AhCc42Pd/K6075G7vz2s5RP3zzzSxCXAUEZxmcNOa4jvTQLSlDrOuS3UwHdi
lqFpYxxVJwf7qsWXGSAVYv+ba0sWqQFrtOLlAdVEiFUCGW3NuaJul0DPdilkBDRWPmNxGdEsh30H
ZDA4mi4NGaKaicaEZQzLfVa5Y3InlMjb1i+hv7o9s4sOemaJOgEGTjPyeYQlQ3xuecyjmyOLkNdm
l+gmaCr+xl9ITynhOEE7JxVVZG5I26gn61jBUiTYGYQN21ncq+nAqDwvLtaZKSq0xHVS8iVIASxg
Fx50cXiLlcnKB3VdKwZjVItnzZkpKqY0MZdDKAyTKAeo4xgqmua7T1lnqpFdlyFxQTqzQ0WTWIa8
7k/zUA6KqNnO8VIRw9LO4RtV+thCLqc9zbqltPZtJ2FNJRVVEi0cu6LGVFaSbLaiUZhpDSpc6LUM
ucIKKQs4YjJKNB+TNmvy10vnr7KihDAnrCnx+CtFzYgXg6M+Bus2i179PEMvedP9jqGXlBjoodKh
IxI3dlz5NkR5X2SkYm6PntijH6hn30OTw/SclpdDh5atHCkkAbhqXQYVV6g6SuFyqp0aDtir/mLG
QTiogA4QMF9ZojyKK1JFGvMaNnn0OEM425GLyZ5LUGmLMiNRv4B/kflzY5RbpT1XALuEDpes2kr9
llctOdoNmV1oT6CnSVHgj1i3mIWE7aVNapHxTmshcU8axIRNHh2zFhNZ2m38kEim2tlysQ/4VRI7
qF357X7SV8KwCdt7LXJqdRsFrDzA0g4+mwK6RMNxkxRKKT6nUYL3IWm+VTHxytFnVANJNKVdCSkg
8HlAoxEMLVT4E8qgkKICZmKt80Y1fxP0+e62ty4dHecmqLBnBBIS8MALW3LcmI28bXD4z9xJSJ59
/uN/M0U5qWq0utYK2Bh1I5hhdtdwlVtqW4XLraZgzNzyAv2ZOcpH2yb0sxQC3xYCkcWDg4ADQlNm
PIeWjRCJHogvo6WAGlAyGnrUcNh1SYNuyTi0ssDfllLOWKKlM1cFRdA/Zqix1FFa+NVM6oH5fqwf
Va55bfJDkbauCsHlEOQ+jPNp8fp0bpHabbMk53zcwmKXj1ZYrIxfGJx0mEpzE3HWPFldn7t/4Rzo
yAAC8/81Z19G8Rb30LYjvY98AIAbenY5bXDS9mAIj63EIsNf3FdnxsjPz/IhZRrkARKbeBSVkjMO
EbyRs8D/b/ml2weCKfSOLDwXxl1VI0Xy3IHDnvVeWp7js2+g9naQz+lo1BiwqpqG/z7K92GCA9mR
OZxgpeMPtanLx0Z7uz3PTLvUhi81LdSGBnbrOTGhJMj3dwUo5ES3hMoXl2ZmqaLQK9sCbga3TS9u
l7MRU9slz3ouzidYLjsn5aEBoI5ez3rRLC8t0U3CxQm65OROdLa03DDzBReQkuLM200LNR+p7V5v
D2QBLIjTCHIR/xihLvaDUbeaMQI1IBhHyAS34otheDW3y+RDH0Ha5sUQvaY96MVXy6LlWAwGZ6ap
qz5XJTLXI91jSYBrdApvztEjFwLGVvOWCilATlMY0WDpPoPUAXDggEdqVxAJpcxjPpgJRKJ8nPp9
a5ha5PolABkShInblV44jOldyjafWaRP114X02bKYbHXvFZ01OI0JbPp99D7C1tTwmujKU0+ZeHA
F/0TDL8At5PWXfqxIQkG6vEKzBr8cx7VTsQD+RL0K8boFj30zAy1AcfWSAa1QO1Z577azqy0HUK4
qfuVxYF/G/zetfYAqjs+dsTwPahGUyk0xulITFzdK84+gdqJoxSmaRyS8neV2XyouIl8P8njqe4Y
R9fylBrQaJVB7H6V8IprHRJqI2p6BbdrxrvE3+fB+vZ8Lk/nvyZoWuqgy6ui62CiylEz10p7SP8m
Nwg1k39GQbfJZ4IPuWAyCgUdinVS2MG0DZmMFoteD4UDsMyAHF2XqZ3NB0IacTqspEn4hr97Qq2v
aq10Yn/e54rkDepdDhEdvCUKxoG4GFTOTFPnIURlsznq8RJKhedyDE0j7c0h6tad/yYN7001M/bA
Ykg5s0fc5ixIV6GgxENPJtSYPWkePXHgnbIQzczoj0GleqQuEaWCfdtVWMOkdl429qPEE7OiwT1z
/mefVqHZSpNbSO9CnzmDWDKSCouPU8jCgJYWNSZUlalF7UI5M9oZMxuJ0AUWxydhLveRUHq6DiiX
8BQJ6JIfjF/JhFqlD0ll0+Be0I9r6g3EqdXBvT0Di5sFAgs8wAcQyKEbqOQxmrpY0dFBXo1eKnb3
Y8gqqZHYcRVb/jUBgtrLte1LPPHnECYALxmUA56DceLpsiuNfxPEzgzRJ32naJkxAoPrq74V+RAx
akOzTOZVHrLSzoth7MwUdd6LelpEPFnFvl316p0+vLQC65hdflafGaFcJVfbmZ9ajEfLAuRHJXMA
8ChBN4DfWnHutJojkoRCw6rWMQ1Tuz/3QeofCqQlmYcEoB+YM5rc5VUP+FM9mpO6kqpDpf3NyXA2
WioE6H2R6DEHo7loa5xs+oGnNT3j6rK4bj9qj8iJAiVPGZHyNBt1sm55oq/GCKwMk+pogmTd3lWL
Ln9mhoorlahOeqzCDJQhzK78rAuw7hGGhtj1/ZFhbPHsPjNGnd3QeteKeoKxasrNKT2UIICbgo+m
mBnRkmWIRNOzIK0GQo1XJwxF+SkePJDqmRoKfRGjUMpaI3JWnJlRSsT/JIYj8Gj6yYLsIeQnN6ua
h9trtGwGjJ1gB0d9lEa0gj45zNAUDXZLCaoF0oTKwMMoCn/lcH+sUIEiT8o6QFkCDICtshKM8HGq
Ii/ODUbiYfEgA7PhP4OhQkUXaWnQ6QZiLDIpc+jJfu4o0arFA70K7JmVD2DNHRUg9Nof5K6AuaA4
hCKY+Hoo7rKQLawxUXsV6a/QUEdMXYZcr10D+QEk3px9RKkOrkE+QXqqygbJkdK5e7ztG8tvYhxV
aOqDHiEYRS59UO64sB0GH2QfraNAFK9z2hAQp+JQFhujtaE+3QFLEIysMZOJuzor/9j9QRud+X4e
zNXUJxjzLKCZGUgFf2RdQBZvlWcmqFNy6rk2TQWYgJ6xzWEUpbZSEWjF2ErGxJqA9oWyesASsGKN
jNoIWg4tp7SHyyicth7L7nmuU+/2qi165dnIqE2gqFHX8A0WzSj2dZYDXPOowTtvG1m8qZ4ZoVwf
bBY6N00YB5L6psytG0TBWpTMBgumjlBB38zc6rZJ1tRRGyEd+CzvRJjMfR859XQD2Zf32yYWQ/vZ
qKgDS5V8VGF1xNwKKN+83ud+4XXqPoJsx98YksAyLkqKhObKy40Vq+HgyxIHjhdtOAlZHFhijt7G
ETIRuvxy29biKQwamX9sUUtVV03aqgb8IVO2yBqMQm1LrS2hqwN0OrdNLXvFH1PUEjUpUDB5CVOC
1O2kYLJi+X7MwL/Ad8FnX6drNLM7Q+mLjOlcdvk/dql1k/kEsrAJplNEjO/Az6cGT8E4MAo8i5H4
bCKpG4aEBiRfIqPTZbtN70s5AmgNmo6KW9aGE4Tu7clcdsY/gyKfcxYE567vDCHDoNLA6VEg60tP
at5llYUcZdmhgryQDr1e8RiWCKDNSJ5+VYSiXPLQFTEr6pKoeh3Y/xkTCEAvx5TrXOZHOmwZ4VM0
rMHFKSWgLOyseYBwXvIwG79H/rGQW0bsWOCLQGby37VDt+2l4ZFTU3XOYDhqQL0Z/258I3D1kTdb
XEiqhPOy8qHvJ9PoIcoSoZ+t912xh6CiBEmFXrsf5eo0ZTyr4n3bpUCme/lZeavJTZ9ijdv4qe23
in7XFuEmTp9V9T2pVcY2Wd6eoA0ToDMH8Vkq6kjCVELLF2denfLgTbT6At3rUgOBqPWYf0zAXhkh
IyIsOpeGBjZNQAIHT43LAY6JL4pRjaCNxKWphU7TvjXSr0plvHmXM89ndsh3nG0WrpviuPExNK1a
l/k6i8BY9ZXWq6y/mwRPEHHWftfdU5XeTbJv396oi4t4ZpuKC7Jeia1KznSpWqUqoOhQ2UFNv9Pd
LrD5bvgfp5SKC9B4EmKhhbkg+1VFB7m0KkhBK4xBLZ62Z4OiokJjxGpaSrDSJ/NaUbpvoRMZt/Xb
voFC7uWapXxslHkEE1GFDjbENQ45Xu6UVu7t9Vk8HUBdAMpqHpIeIuWDutGLbZwFKH2MxZ6Tpb2a
8c9qrd3fNrN8Wz6zQ/lgG5ZJ50uIMdLwguKgIDkxxLYE8BAGDl/bHNSVfDPseMauXvb9M7uU/4kT
1zTdDLs1QGp1X238WTLxeLT9HEKECUhijY8mD7/KGExMFbomumanaYBb3x7/4nKefQbll5I/59LQ
kliWdptSLrcNYHLZiD4ebmaYWrzSnJminDMzlHLA6wtSBdm3AsepYzzuSrcZXsDWuPqfhkUTridN
4ucSeVMGtRuEkQVbxmTxMuPquRhEIJGlQrEY3X86tYiyPKqxNsBJq8mTm1/APpVFZke8rbRPNd8w
dvfiSXBmjVoro9OSVhuxVvzwLtZPar8VjefBD4Hy3ealO7UdYw+yDFIrljQ+JxcFGV4emwGkobi9
UItmXRz+j7Tr2rEcV5JfJECiRFF6lTmmvOsy8yJ0VXfLe0t9/YYKe6d0WNpDbF/MQwNzgAqRTCaT
zMyIXPep6euy56BN//U1QrFJh0YRao0JuiSQUXA4XhrmpHs6bxnbxTcrDCGoCFoUUBUTBqVm6r0d
j+gZzMrBKXMC5odsuqnH5Fbt2o9GH1EDbsw/2mA+KktGq4lv40aL3KbJEr/M9MAtBiS7INKdO4kd
KJIjY9sD/mtcYm9QAMJWGtX40ESdLxQkMbLKuAlrKCqdnxEZjhBggNQlqRIGs8Kb4kEPSr9mrQM9
CAnM9l5hyyspsq9gTxQODtMoUbaG4TDzx2DOTpt7fQfKCzCtTfeqKRUx34xaQQAAygcQAYAy8hQv
HNkUpAZsKUvdjHGn7K9y5Hin6GkCj1xxsFGDrKBbpJB13m0a8Qp4+X0V1YSxrWTl0mnGWb1XpnE/
yjpgNp32CkE4G7MopzjYMZUTuOqKeVeZgZeyQ2nIKGc2XfZnjykm0MKl93QoLEnsqRxhGkX0QGs/
RkGFihjJ8ONBdhBtWuEKSpi1YCKDWhQLVH2PzgzHbFUnDxOJR5OhCDOXhxEoApY7pxJf2Uj8x6jm
LGS9XptuE8XLICoFCfy3Ot9oRC0YunZQUKHh6Ty+4olbgrVZb2/tzE9S0KTqknNog5XIABMp2tkW
hROQ7Qqbq8qGNE8ZILvCSa/pA78zn9obchfswHf7CvIchBjH8A9CjPO+Y2tTr3DFc5Y0aZFon08i
89ECXzQKY5M7El72mseT+/NYm82SazDBc4PHKx0Qli0tnLYDBfsQakAgL3TMu/wi31eX9uxApzf7
Ue9CL4V8cQBelfOfsLUf1l9ATvcDUpp6bBown3na9ckl53gjebIaz9R+ngfaTGOtkYSdB57Ggowh
kEhyCZfc897T1UtKUTmiHxpzV4PFpZY9XnwXaMW5uEYVNqFlDSEZFMxw65TXM4LORzVxptDBU3z0
0v0IHi67paE99n4GfijLteoyYxI2J5nTWB1AcgWxxGgXPJl3yUvrMT8GQyXfh1jQ+8SzPMNtjvSh
9pR/0DF83IMcFNZdue0BhzgIw0GnetDfmp16r1zGsqh9y7UzNHCC2Qfi6IbIuJuZfE6THL2AbLoJ
4snl0mNry0ExiGwt7Q9Ug/DSqYU1Rd5lKsfhUQQO5ahhy/eBtBFh8/KxRhHWuUEjNFqPgYI+VxUc
6yy7htSrEf3SeyT2M2Vna36t/pjV/WjvKFd9iXUv+0R8UVrjCyudBUqn5gz4mY4S0Dbcq6j/ollZ
HUiiohI7vYiGbm9UqVvhlqkk4xGFRn+T3lp/xHLKrs5pA5lOlEfiI7TyflTA44wixbyQJR43L5hr
GPGO0OWKnqewalzJG2vXtlfz+GwqJrqbX9vkh1oeaH2s54fzU7wVIqxRhbuCUk2oKl+aZI1auUhn
djlmfxQte2m58us8ksxihaOnGdSyKCyMj/E7qv3gw2MX/PmvIMRrQdJnfcFCDIaks0ti4gb6vJuz
wjsPI1sqka5xtuyI9uMyacZOwY0c4U5vHRtyO1B/1H4l2mWpeaqZH8/jSmZQDPTDaBo0NQJsSF8b
5M0G7Z6Sl/MY2771X78iRsPUStoqr7BK8YiS1aHGc4fyalnjZUPJe2I9tlZ8OI+47Su/EAUfw+20
yYwAiE19HagItMETIou0NjFQ2wg6RjCgfytIKlqrRRPvYhh9dFPaI55HbKPsP86PZHPutE8xIZR5
UXHuVFQAjdnCpEFq0+OKw9XrIOMeUXSvNm9DZOv+Ozxh5vJw5mmydNin9UNj3AbpLuVXifWWB/eT
2UgiuE3jWw1OcMVMjZNUXcgQ+DCj/P7YpK0TpZKSvE1vtAIRXG0aDiNS3gAJxtpH07erxjbu39Yt
Cj0kZidbLMHdmmGRkFQFVIkifxslK343v/PpUSeXSifJLW3OHVlo3hgYVr49zbOu5VUWIFyCnj3l
44UG8pBaRk++HfauUARzKAxSKaiiRIntdXTbHOYDslfH/LoCS0fiIHELiTJPPxaucp3v1NyByqhP
JOu3oQOEwHD1DYKVdL2hGE2KLTB83OqIu59R0/fr9YlQcNrU3uDSPYMyPX+BGr2rX8wUhH+G5Bs2
qw/X3yAYEd5Gp7wNMQ896Ky8fHTpw3TZ7kEn+F5/RPe6n1Zgvqo1//xu3A6KV2MXLCorCDfbGrhg
zLQUqHhPl92B/Ap+gTIFuSV1R5z6HVnSW3Ca68z/CxLh07lfLH4VpwSGkaZ2DHz6eG3nCMSDqxHl
1AmQuWM99JfBA7kJZid8Pz/wzU27GrdwsCdmW1FzUU5MwJaGVxoomyh+K0sCSVA+L0Kr0bEUXQ8o
4cbB1LwnwSXN3DQZnLmW3JCXj/0WcX4N5vPoX8EQ2gYgxVsmMczdLGK/ddxkbC1yVP3PHKm4XKl4
t5VVzG46oxXqEgevUCFi2EQDB2pf/VICw8vSQwC5UW49mXg3jNvd+RXb5FlabZHPuH+FF1a5rfTL
+yl3a5cx3I7ZK/5Bmyy7oS1kE9/U985VH5SrYt/9MBI3u1eu+P78V0i84icd4+ojOrDkwWPBbmoN
e2XUdqXhQonpb86t1dQKHqkE7/UQLXZTN4UTmLWr9r/73vibo3iFIvicrCmWMgWgqMlHq/lt79XR
B019ntZOItUf33qyXC+f4GmoMjU5W7ysMrQOZ+hlvlOZFw+917dehIc3Wu1Y94wOUImPky2Z4GJI
X6uQhsAwu36PB4cp+41SasmCyfaC4E5QmV5CBRcYNnHG+XXMj/m8t1DrB/3J3WxKXmok+10sRqO8
ifthWbjc8pXejyH8VGALJseZDC63LydFYvWyY/rz95XZVxZsPm6weNkR5dvkAgq31VV3afuZE1+3
u8RpdfeB735k++FidChUm89vu81Y+MtUP33DCh/NBwFymRixknZ+yBieAiXuZTG/7z6UEhvc/eAd
FHl5hl6hukEQWlnlcx8dmX3Z1c9R5jNdMhQZkBDx0Empy3yhXKrAezb9MqYbdG5mo9f/VRkN+Bj+
HZLgRcxhzKMJzcKuWn6g1xyRaYZcaylr4N1eG4shQwhaYvSdnZ4DPNFVLTMXqiGUuOZWimKk4/nV
395dXwjCDuZqRGbLhPXNWuLwuMbpUroBM66GUnGykHrtyCRHKt12V1+Ywo62lnRdvZDXxUX9khKG
K15WQObTzvIDaysDB2yYEwqq1ZS/xb2Ro7UYXfZmxhRwjMeK/k76uf3oJ/RTNYY1XanjVP1jdFH2
gOZKA1xWYB9yUAkQH/K5ReVqhU6yuu+sPygrDJ57rvJ3SFdCbaueDC/Uozjwmqkmx4hU2YdV2ek1
G8LhmnEeHtH/BiLMrrtuu5guAjfG5NW2Hn8MFoeyVGrTw8xa43ek1gn0NtIcD0IK9RN9elQrlu/T
mj7qk2IfjJKAw1GJ70o7ViSruP0CASv5X0MRKWV4MDPUA2BKQXKhoMJ/mp086V2qv9aQQ1Su5vIH
Emb2ICPN3j4AvnCFp/WCRxpB5djy7DiDB0Vxgsx00787s79QhHBIYVkBWiVsgxrUZrR3g2EXBb/P
b4TtKdTB2KZCImFhzTnda2FtG2nBAdInj+G8V8cfM92niPTQlJHHO6V9b5Yytr853VaoQqBgLOrN
zQTUoP0Z18+xloAC71IZjnr6mFLZu8fmcq3QBH+SsZiC5xpoivIW6x8GWqxm5v+XEym6lKlMwsAG
SFLdB/0tsW8mtXT68oJHXovn+KJ0RyRaKlnee9P76/bCYwgKEFCLnS5gFdlZNnegxWJNsJ+nyc3j
6KYfw5uG8Z+szf/mVFvBCSsHWkbW9AT8NaH2ZtQOV2KH6Y6RXk3SGd0qX0fL8b8jE5bNbEbbUhSM
zE7I0VQSJ7IOlf2mIBDX2GUaoQ/Y8LHxzi/kViiEV6tF9BQU0eqnENwqMKhBGqgUC88dn3KnabMd
L1J3LHtwARX7KEwOPG/RXK6+nIfdWkZr0eFGFSGInMS6xQIaRpC3g2R80OJUZfcDTVLHqlrc8uxr
FZnR83BbW2INJ8QMQcSook6AS9X7MWv91vqRdDI3uXXKrkEE02SNZc/lAJCw/A0Jizj1hgy0CmBU
KC9JYErCIG3xh2LAhf4eZHRNbVETEODibB6ryQbHiJlGThb8HC0HRcueHoB+6KlH4V0LRTE0Ctu8
cwLt/S8mFITaCzq4AcRXz0wxqsQq0UDOyC/4WTeeXzrZrXxzPlcYwqLVOdWbdOHJSCOC/pj9GKJ/
LkGo/kb6X4aMQmrTRCxQSqKQwTBR13rqWCw9LUM6YqcXOl5uItAKvU+0lFw8tkI9vEb/B0Q8wdMR
lLvKQh1Yl+1zVNBdgTLzv1mZLwjhsDarWSl6BeNoq9iP8CRV8841h1/nUTb3r60SDSpyIEIUjc/W
OzuOE6zNoD13qUvMBCaABCyIo9mQSUx90xBWYIITxmPMTMoUYPbwGJh3moXOd/qOTlWPsmPU/UWX
HrywjdJyyIRAFOfUEIK+qFigLWIBpNqHrHGSifpFKtlAyzeLu3eNsuzuld8FNSotaYsNVNo3AeoR
TLZPyV2SSWC23PsaRj+F6cdp5sbCaBHOxSHrjH07oLZSt3ZVSpwevM3FdKtqMla0rb20RhV2rp0G
oT32Cyp5s/s/pLsg9tN5A5TNn+j9oOzSEg0QfTfhzcxGcqeyyNtUgNdJeziPtTmcpafWsBbOAlU4
mQuW5d1ggENihCWomnUxGvStAZfueZjNISG/8el+wG0owFRdmXCtBwzFfQ3VW/ZdXxl/9LDco+R2
fx5rY/+Cu5QsNo5YENrQp3bRJLFRo44YTWvW4ZZAZWkcbvRYRli3rLNg5CcowsYtuFGC/6BFv0tz
qObOaWRHxIZ5AwCSZypIwglUdU6HwU0e8zQAAE1bL0fz4qwZoC59mhtoMQbKR9TmTmsFkszOhj8C
ry2xUQ0GEidVJMOyg8jUw6ZDTxmDB1cDZzKNe1ZFTlJcdVcVldU2bRjGCd7yPStfwUPUgqAoAnVp
ww5UA0lbHrL8OLepZFyfj6/f1ms1MOEMLCLTzNoIQBpaLowjJW5n7tPWT+1nNu5IXaCh5zAlezr3
TtdbCEhlZeAbW209VJHiBEEaHSuCL+D8OkMFFbEOaXE4b/tb5VMnIIKHz5eG4nlZv1ThfjChtiWx
nXhqr1obrxAsQUFV5ETa+Fgi/JJs8v8DHI29oFEjFBXvp4uJaouZj6RHSwEu0xQ9loq1y+KXwnhs
ldIJ2BH6UQ4kJ8+PeXOjoErzP6iCb1GqjIwqG9BM0++00CuIi0B1p9b7sHSqHDlkGY/+9kJ+AQo2
i7a6IldmDLNpr9HMYk9uPUmCqc2pRKEVyDBNaNl+K7jiBguqsBphrmrc3Ux2NHlqzSFor+lQULPR
xgqu/R4dUEiHUWM2wfVVyggRtsapLbLzFESYJsKh0+XMzY4r6TijlwChdhAS9CveROXP86u35a3X
IILNKBlqwuaBL+WvoTulrxnZqxDpYu7YSM6Fra46bQ0lGEqngqgtyDAec/JR1D9V9zF9iarHqdvb
aAofKz9Lr6PsXVf3c38YMxdVo3HsERl525bPW3+HYD9dbKkWNBDh80ARUunPhco9vDmglH6SbI3N
FYSSxqL/jCJZ8SqTIleESnqCEesU5O47ThS3KnfnV3CrBhelKF8oQkgU2VWUGRlQEpp7WutN/N1S
Lwb1Mqr3Ab0cGOSXyFWcXmvMnfo3mv4J5vdWVsO5zJro4NdfIVgrr1R17Ho0Ceuxz1BAOJZuX1On
ixgolPFu2UleFzbnFpq+oBqAwgt6ak53h2mxIFMY8ObZrryspUjqMPKTdlT2eqhvxRrQl6WLvuyi
bCtAZUkdpVWECaYQj6z9yaMO0mRuChno1EFmB4riI/Tr+8TJ/jQHvouvkpff0FO/JTexp+1xmL1k
ULpXDzJC1+05+PfDxCpovOvU/TTiw2rrMQ0iR5+PqS65s2w5CDSAQjVZZcttTFjXWR95lhU6GsKb
51qFj0jAkHFBZ18jsoaQrXleQwm+KOaQr5x1DKdrfRXJihQUAef3igxBcEF53WVjOgOhhA5Kq9VO
KkshbZ4c60EI3iWZpjw2BkDEyREsGJHhj/nPSD0kEJpWLoL2SpNROG1ZATQJPoWeTQuvNqc7ARLz
OU+0xQqMnWr5NToMZBCfaUtxdxOwDyyiBAiJxa7IwIhwc0hgBRBvvWh37d62vfYj3r9wr99B/dcL
3AC8G07OHBRE+7L69y2XvYYXLEMpc5rxZYgx6EVV+GlExsy4iGfJub+Jg1gfUg+apcPeT6fSMkdU
cMUYJp9uY9MzknezvKXk8bwVbi7YCkVw2CpRxoW/FQ4bTHimcjBDlJHLeui2aq0RkoEvgkFxiEIo
73QsI8l6NpR4M7St/EZR9w2aK63nIHzuZ0en5WVq3+XAN6wdukNs2U7bgieQk7HwjocrFNhoT+Ez
boaRVnIULy4KPaM3sXsWvdDpgxRPSu1Es4eSHgubQr8lMjKujW2+PB9ZKGXHW75GhR3RMtw/ociJ
ElBV+WVVtRe2VMaKtYWxEKVDDQ93XVzYTsfXp0PbcdvEe1s1VI7G6Q6iOffnDWXjTCVkedFD6ICX
UFsYhzpqZtoMEGumkQWKUn8GYUVj/eljv4UwdWztzsNtWP8JnOC6zAicBfGiDa2M4NxSrGtdmdC/
g5ieTofzUJ9Hk+BQIFqJ4NLUoY+Mp4/T6YtA594ENqrvx4sSXRejC5YWh0Lqy+svyv2QoL2m9N9R
5OfQh8GFYC8kBUPvI/fSK91VHYZOi/NftDXXqw8Sz1LFzoxxNvBBc49S79+cRR5cdgRqlyG8rhr+
FxdiTICBGgD0lEILTNieQ0jRNlcAT1tkv6HUa3gY9Uf7Gh3s1Hkbc6dkTsrd86P81KX8Pu9fsILv
Ic2A50lwvLjPuQ9CixDks3tIKjnB0biLr+aDvRsuM2dybN/+B6nL3PlpH3+2B/DZ6U64a99vwJDW
7bgb+Oc/bCuKxXww8E3g6qpDK/zUIMIuBll2gA8Lfii76ir0ug/QV1pecBX6GgiXllYyNz/+BcXS
CSw5hQ3CTNHmhQU4bCFeqQ+O9XJ+YFslrCcIwkLr6kiHmgFh+hg8/YAexpvyJnltf8Ru8EjxBuyE
j8ZrhXASNQjeReSnzp//8hOERc+rlIZZCHVoiLQ6oOV6164Mr/xxl19/vFXXdD++BC5WWvEsh3r8
UkZZvVWidDIFQgxpkzBEngdToByup9v8j+Wi+cQ8WMeP13KPTq+gcJR/jEfr0d6ze+78Oj/8rYvn
Cfzi91aPXFOD4iEjxvDp7a3lmvvhXfMm1NOG9xBZrKDGrLugaJSx12yc8pD4QkMVSkFwGokezoZK
VZXPKfilA7+tdpTEeB3P3Mn0kKRRu2slvEBJhZq4Fioj/4kjf5IlAjbPYJ0ZyKMRaE0gEXs6cF6x
ymQQf3HnDpdrvXNS1XDglNGcs9f1Y2nfWq0Tgpg9L25m66aS3X+3DhSU0RoYP9XRvybsaWWCmpXR
A3+kl1bihcmxsEO8Bz+fX2AZjLCHRxOd2K2K9Q3QXTvX5RXawD+UJnrQOpmWxJa6KdEtwzJBi8NQ
ei8MKQJ3tkYXWwJnudt50T64t/zsOD1ZT9pePwyX04NyXfx5pL8QdexwlOxaaD9Pbvsi21XbHnP1
KcKwm6QFBYSC2U2hAewNuAPjaprscrdG76Q7oYXTGfbqbr5gx/PzvXXHWWIeDdVjYAbC48WpXU0c
bUOakWASOsiUsWmvENvtIKI6TjmaOWJ+iwfWn2ha9UkrI7TZirvwNG7ArnAT/5bKAP2RXtcc24qE
aO/5PQQP5we3tW1NCCKCbspUcZkSYy5ObRBrYFZJxPnkhFXJwt2khRkUy/Kw9s+jLX9NPI7XaELI
lYR1y+sJaFnXHQv013at7nNrcNMYRBTR23m0zbnD0FAKqII2RMw2tQzSXf1YdnA5sYdSpatJzSQ3
qK2HfuhCgycWFVCfL6inthEmJYdCaNW5ZckdqE45M6RO7cby06C8HIriIhghS2HEB9YYztz2bqlB
47bRXULpxfnhki3HgMJH0O3DBYFlUDh6yZCH+tA3HQhELL+aOtewg8ucZ/spmA5aRnZFke3Y+KiV
ppur+j7r+RHk4E5tQQmAJleQ6XMjaED2oGXqg3+S4meKpBbtK1DhZtc8tkYwOWRIsDJJmLa5w0BZ
gfhYpwZOEGGHpQaJlFDFl2v1KxuvNNsh3VsF+cvojlbOVFyaqlRUe/EXoi2uMZfZXB2TZkAbVW2B
GbapEyM7XeiKG45+ris7tbyd7Gstyxy7R0XNrv+L50OyBhe2XZQFZEo4wPtR+dG1yYVpPbVa5yfo
hZyC2jH4+3nj2IwK1oji1iss2k7dMlwoeVl4C4qKtxQPl6bhmaHpjLWnQ7cEnJ46SLPazsnUPWRb
iuz3yC+Z/VvyNYspnpt84T6E/EkWqhO+Buqfnj1ddaiySalHJn8OUp8Fd3Xxqio5GJpe6uy3Yj1K
8DdKxAjDI58Jh24gaStsFZpqTR2RHvNPnhpEQ0b0jFs6IUcKdWy2s1PUx8hyuFtXrjWmEJYasaZV
kzF0bps9RsPOii+4AhkXfQetSKcMJZ5pw9XaFsNVGgk6Ddk1YUtRpkYFU1GOlreZ0yn2Y91Y0POE
Fmr8z1DJEp7LegnreYImbKYm0BozjJeSuyKE0VznYFgPmFeaD+nYOml7beiSU3kbEW/cEC9bqlCF
8aFUyyjSFrElizMoeOFJznhJ0Gff5/rj2P9BvyDY2WT1C1vu3saVDdd41LWgzE+wm8RIhs6kqAmC
FGVLbwjY1gkpHKPx1fFIMl+ZM9dQULf5k/YlZB+OtX44b7obh9rJFwhWFPFRV0IbM62z8rVoq+po
d6SRHCWbxrMapjC5RjwqYbmUcMVDeAzD2DXpfWPGLjJJu874i6JeDAlpP/QW4+AyRGeQdCyfZiyl
Has+I7NrxS9aHD91pbXjCaxWqyTGs3z/N3P9QqQCux7CNi0Z+qV6DLWFFckOQRu6qVQDZHutUL+D
pmZcjT598uqIUUzDGssEhYUKrmROpcz/qDJ9tA2ngrn7ghDcekD0aiRLHZyaFAc8jIJgeLeUHRSh
N4GQjSiv581v0zJsAlUfG9xScJ2np6Y+xSggW9TllMIZFH3XBrdNvLcyVy+4dx5qe7OtsARTHwob
wk8jsNhcqne8q67t2LzvZ3tfDajU1InySIwYJFp4UXamNuN3kEXX/ZpGF32WJ7edlec/JN+0jO+b
5ay+SdgZ9lCNgx3jm4I8eYby5z+5Wt1kWfoRjM85EoAp+JdHJdjTNHFmA3xuQfhBTEhQn/+OjVDP
tlafIfjbsqR9Yi0lqxB1G2x6oUFMLpiemUwvfRuHojQHajzMEnuR5rYokacCThy6lrpnYXos0Wwl
rQ7fCk8woC8gYa0NOkyx3mNeB+tDjfq9yTs8iQbsRxgVBz17M23IM4JCReedl7cvLRnuemq/QGfK
0Yr0JuHoK7VljBGbm2v1UcJil0jgT2qEj1KpQ9iVgTixtfY5ew5ac4ciV8mibnqlFZywqIqi9EpD
MNk9x9t3502DV6Ke5m8sB6u56IFB9lOIPEcVkp9TgnK/unKhfLQDUbhDUXyVapIzZHvyvoAEz1Qm
ZjDwBHp5afHLoPMdi+/B+koLr+cfejBKPPq2oX6hCWdIM0ZtjFJTbAhdx83VUe12r2jNja1KvNLy
h747gH+BxKOjzMG7R3OU0EbxW4tX80z18i4H0fVLHXnMSi/BRHd+xbY68nE0Il61EHpAZExYsjRA
5eJnIfKcT4cJ4l4ayhkKEDFnRnmTgh1SMaudRX/1/R9a/CbomcVNEIKutmf2ueRjtmx0/S3Cqs6U
1GmR47xpx6RwGtQPeGOtR54RR+nh/Li3lnQNJSxpRcvMSgxApWN4zAYNHG/9EULuYAWTMfZLRiW2
sfK+msi0CN5TTbkua7z46+RgMkl+a/NAW41I7F2F1WQlCwATKNm+j40XpUTFN+18JQTfV0fcVEMl
22juF4UiPiQ+i5E3NAwnHmW6dVu7E14d+nyg1cBTqfCwZ6ljr9QUZtyGo5tBzNHsmNva9Grs3mNt
ehwhNSnxPIuZijsHbIqorLDwkvZNTWVElNJEi7yqzvUfdgPdgLZMMoAWtVfrhHthKBPv2l7XL0hy
Gq0EVYDeqkVyl1k1c0NltvwmHqF/OlBZgmuZsG+j00zktxg2qiqelLk2KjHTMaEghLqOw182iH6J
2u9VCEsl6R9GE0SBkEEk/bFUB4n3W07Hb+B49jVNFD0vj8+n47S0RNfHGuAVT3ZxQh/SYZY88G9O
5QpC2PgkmRK1nOFgezPdoaz/oGaZV0ayFvmtpyCQiH4NRdj1eoFVyhZHnmRXevRjjCIUBd+3xEvr
CzMClYL6qqAr7i9cjY43ewLdteUacjp/RW3ndtviUDR73HXyYFck/Z5BW06xIkmB0aZXW0EJJtlT
E22yBqAiy/SniTsJH5F1tm8h0313flSbexw5GR3nPErUxRbNFFqxyLtiKpXMRbSKRvUChAeIqZr8
nVrhX83hF5oQvTRh2hrZElgE2rVpIYWZHO0oxquOJK7YdCOrUQm2DhlElWUco+Jhvp8ikKZUf2y1
vZiilwEyuOencHu1vgYlWH0ZlTXJlu4spQMtq32dsvcuGG9bmdlvRRX2alCC1ZMi7lICbRp34LHt
1WGQIhnd3XdsfA3JeNPzMXZD9J9cZmZiyFZuExy1HUid2cbSDXpq/QNKkVQtBzgFf4NSedP0obRH
O4+dsn3Mqj9SetjNWf0CFNXuq1BHw10NwFLbj/XPvvPs9CVXZb2KWxzUtr3CEbY1srB1oLZgYus8
bIHQjw+B16MU1zEcuv+pXHOvvZ393AsflSvTP285m/5yhS3s88EeEs7KBRsq7zRLdozYx1yXHarb
weEKR7iQzxQilEUPnPSn4ZsXxDcsnz5UPt8VDzX4RHHY7cFoKomCt7JxJ1Mr3NfCEZc5q1pgn0s/
izzlEPjG9fhs/M73xYFnEIlymz/Q36ISp7Y5r5/qmAbKgL8VWqHZLC6DAMAWubY1NGTWHmeNbHjL
6nw7UFcowuoppIt1bbGcpNnT9pZCridHkfjcehArqMLSD/m+xt0MB5I9PJ23nM3dscIWVrTI2RBX
CrDDzrjkGUDU+gqsJ/smNg/noTZ96QpKWEXwSICUPARUoYx7BUQxhCdQTEPBgpmh4pD+OA8nW7vl
99V72FQFVZ8VgNPst0q7L5e6aZkzk83e8vsKg2Z4NMIjKWaviXE03OfdIWQX1l+016BADYk/VUc9
F1JepzBtp3eRlao4hYrLTPGa6iOSMrFtJCnQaEKRD0NBI/4TMOpuqHKLIKqj3Ytm9RfjWDXeOL/N
SnuNRnR/mKvXQntKi/Lx/DptBg4rYOHUi9sCf3MJHGI88Nm1W85wJF3gjKiLMhOIC5v0L7IV66EK
R1BOrZib1hKqqGh8nQjbgYhxCoZ7rV5qxVQJyd1i19+299cAxQMoKtQoGpZYJenQotCHPweORqzz
kyjDEA6fAvIFNjiMwXKKVcPNIHBUrnIJyKa1rwYi+CmeddToW4D0fQUGK5W6AbH8mWkIv0pZMLRV
YAODXLquUcWHYldh/9ZtrXHCMW11cijnfVzeJcEbaryN8KnT8QDJXwg99sldFR1bWTJ/i3DkBFzY
2OPYlUW8tMIamZ/SS4Nch+YLBa3C5GRIqNVXGnWsQXLabIZGIKHWDKISRJbCiOe6Ym0ZA7RQ8pcp
QndDEnsjIX5FDadtTSgjJq6aK7vztrM92BWuMNipjazJXOLOGSU+PEaa1gydwOL+VD6Dm8PV+HMB
ZbDSeqap7IVLCi74nb7NdAYiIIQu6YDaheuyuGH0AyJSXswueravAy9sDoHseWTTlldjFryOEs6h
DT5q+ADit4l1X/emQ4N6p7Hn87O7eQytgARno1J1bLoIQBGLjhyXSUspdgu5y3kYyXg+b7qrkyjp
aDJVdIGZ7MCpx+kl0mdHQXZf63vJPUW2Zp+/r8Ci1EBevwZYQv5olT/pbhAeA6Tza8V2+bhT+93U
gvJY9ma9HQiio5uib9gEO6vg5so8DzsWIpbvmtEJwZiUTiE6CZS9peeO3pQHknH8/+ZoqIlvYKKV
mT1maIDL7Geu/67y/nh+2v+Pqfj6IsEnVg3aJXmD7u+hugf7xDjcDhn6/aILCn59pu8V5ErMzrdD
STC1VeQN/Y4vYCFwayEcQwsLUzHXb02o7zuTONNk3prcQAcO8ysldLTkvsv5xWBNyNipRxrlR119
1LPowqbBU22+j9Zb0RLQLBKYSXQxMCSSRhLtu1L73WaNH4apU5ea6gwtch8LY8hYy9S6NsPC1UCE
sJCYdko5xUCy4W7ojmHyUaNMyFC9cOKS1dp2sF9zJjjYJqgGO1junjWBAOdjG0x7tbrXulsDdwqF
Ie3ydN48tjf/F6DgWcNGzUxjhHVURgD6IfvQqhpaNCf/PIzUCkUnWqBDdhiWfZHfQrKjtkBmkzuh
iuKvY5q6ed97YIIeNWm2YLGy09iGQpSYgpQLbWx42xVmtLJRzUdUBMBVfNUG8T4wLkxYPK4vffKe
4llrStyhuJpyr+kHB2lLycC/TzDwtaVVEeWSKhMTTIo56C2S0gjAa9DmtHjf2qXqpRETL6gtL6fc
ZeVdo0JnsXDn9oGC3juLblX+/6dRPP0O4TghaPPvoxrfEXVztcPjygj+EVDQGkVzG5RJ7ICRiu/O
D35z7FDYxludShE0CB5gnEkaplRHOGbfZMYhrJ9SGU/18tnflhdlsBY1cMNWRS20YW6RBuVoxAnM
CjkCaDpQ6JZYBppyIuLZwVWLvhbJSbY1LJSf6ot0OJ7vxVoihTAYlIFhTfzGBA9sznfh9Pv81H0P
l3GCrDCEfTmZdoi6eQMXqsi1FJiNtP5KNgphR8a8zoJpWZw8cge80fObOns9P4jlI8XFWQ9CsLke
LwO2ogCCFbcK60Em5ZvhVdf+v9+QT+dKCGBGrMf/MPdly5EjSZK/0lLvqAHggANYmZ4HXHEwDpLB
K/kCYZJM3I77/PpVsGu6IpyYwFbNy0qLVEsKM2nwy9zczFRVmo6Z1Rd70n9kADSkdzpZKGnMrwia
DJBlATUA5aykA+38IcGKNHJn1r4b1wtLPj9b/zbAU1R44aAPYgwD+XAqy6muHngnufUWdu/3Kwaz
BY12EKTpYPfie7Z8DVpCxjRbXusTiOoCizWaY+6pHzRq2LOvCvEHFBLrh9GLoOBeJbG38IqYHegX
+kkSCVBX3EyySOnETMFAZT8ATHyTimalxWa6xE46u8NVGIAiFlIGGheL9VqRDhXoNQGge9VbgHs8
EPrQu+t7/HtwgOk8M8KFVzTQhKKejCjJSg9vx+6UtE+4dMymqRZWbnYHnpni3Gnme1IyKjClezsK
2CZrUuv6YGb3xpmF6QvOwmZ04dJcaGGhU17ScN1DenA4SPljRddK9JJ1C0W0OectAVEM/40T9Y0h
oe6rEup8BgKr7IERMJYA8l0GH0H+rmivIdtcH9zs9J1Z4wcHwGGH8B9VrWFdJD+FfCFpMzt5QPNN
LKoww+enYhL7nd8K2G7tc+3viHiIc4TWxg9NeYlAjd69Xx/P7PaetJmRcQNdHv8YZ604pPro11bU
KlBPlMwqj9CuvRQ4LJnhbqJSS420y2EmUTeKASQggVNYulLl2cU5Gwx3G40RlfVhGkzpZgcwV2z8
V9U3KxWgPyd5Ui1m0cPN+EFOmt296IADRla5A2Ps9SmdaUnAaTYUfWIBRcjI4xBJQUZ0z4XACiS2
vO3t8JX+AMR97ZnpLoZqo2M8CPmC0fmh/2mT8yC60CpBYQB4iwiVtg/yX+/muBwT5zbKWoikyMPv
D8iuzNfUeDSWOOTn98ifQ+COVhoanaDoMEH1g6BufD02F3kUZ28NQ8dlTsmUA+ZujVYPRyjGwEZa
TKQ4b8g4Tbwt1V/HQasAzMEtgf6LTvfkpQ8U46bHxTch91oKlz7G7Snx9KCzghypJ9MLBmzM69tu
bgecm+R2wFgQX/BTIKpY99zmW9F4vP7756bu/PdzO2CMpTxtZfx+qVrn7a+OQL19WLXpUo537i6U
8c6BLRCzfGuPHCQpAqwKHlDsbakLTFVet+JGR8t74q2vD2lux52b4nacEDDIPBXwFzlBHmeMbRI8
F3po/++sTF9xdh8KLa39qIYVUOqkUmuhLktBpvV3jIBchU4sPmiYuTQyNrJBa2MaCuRdIKChgB0t
WEI6z24BYPX+2wgXipc+unH8AEZCQJZGEtoUiNQ4liAy/nB9OLOWNOCtAPQSKQhPL4cj50jrRRLO
j6ZMapjHqF97otMuyVXNdMYgdkUAOzH9Qu70Kzt/tjZ9PIRyiMSs1WqKVajaUwQhWoWMpQmIuwmd
NmtIAW72fJdWS23fcwf23Da3+/ShJlmHWrols9Fq1PJ2NKSF58ZcNAHqBx13IpKJGs9w5AdjwLBf
pr4OdNZCPLq1lQpEtakqqCtPDKEwVXqxLeslKN66ZqEiNHe8cAdiw4D1RYHHvVzEVpM9bQwRK2mQ
xdF9cG7n+s7T67/xEiB4Sk0APZAg8Ny4TSIYCmJOhGSeIwNe5reZXYOWyyjc65tydjx/GuL5cYsh
64KcwhARK8j8SqVXn1iadyJec9C+XDjR83vzzBx3hyAXmQ1phjiahr0JfVEzicS13iPETTRIuITM
qg20x/bHJh+XXglzQTUyLsCPIOMC9m1u6QiTPKkPdbzvkHBSjPs8D0DuWOyCWLYV6aMGT8/1uZ3z
+mg+AARIxHtO5MFjmtH0Ss0mr692pSnWgQ9JwZCt5QK8sy3KRMXL/84gf/p0GpO6hEEjyZAV/uVT
0YwyRIlaa6pK/3zd2txZBwQT+qtQWwOfDBd3oDuv6EiD16rSgzBVpygcLKmGz84giEDQlKYh+OTP
ujaKEUmn3SnJvc2oM6ixWQKXD479+nR9NF9hEp+TAQgYtTsE6iAW5LamiEdCklQ1osGNsa5f5D0B
/Z3Zv3SH2AKJmPyubzp3PFDzke3pcbgdjj/QfLs21ho4QIDrda5/z9zsnn8OF/oU3SiOQY7PmRax
9zJUhZ+uW5jhn1DRf/rniLkDEWYpkaGhXFvEVQ/eHpwTt7WtrbVDum1+CHa7zffUhD4ORpnumFMv
hSpzF+K5fW671nJVoKMM9hWQcibJTg8PXibYGWoV10c6w9w+jVSH0gvq0dP6XnrtKEEvZ9UBUolj
+iLgBowHZtMeVFnUWyUpHvFNDfE+wMqAIkVTiC1mzVLv6Kzv09CVD9pcUPOh4nL5EYknjYVS4QkV
xc3WU8NNSnUzKhu3kUGFkPhmO9xGAbgKg4/rw5/z8eeGuRAH1fgCDzoY7n1mNuGaAcJa95vrRuYW
U4NzlSjyv6grcFMs5kYZU4pQWtBWowf6kpVOf6rjgoebaS2Y7nxwTSBFB+FnnrsjbjpFaUCJY0n+
LYX8LGD1Vhgn61aqNm1cr0N1ONH8B3C71ugz4MSlrcyChdbS2bEaiErRLgsSLz7jKQiyLKD7GAQe
dWKhPTfKfDMtHQgOXp/TuRtL+9MOn/jsmVjpaLHBjmHRPQkjp5Dy19ET7Vb2zbz4GMKlfr254ErH
IRAV4EjQ4cz5dGVMAaDoQVPghQSSKWRM12WG7GDUe7eEZPu+awNLzgTPkiV5SZZpztujI35SxZgy
h/wFDT2MKioH8DAQ9WfU3bbp59hZfeX23d+YV8gcQDhLQxsw4fOswC0IfizD8VD9Oa82UfSjCt/j
/Ecjvi/xZszU94BjUEB2o6I7GE8UzslGHWsGXP+YUeSUm9YdUNTqXCk4SqqrS64uQy9JfpaXEpaz
CZtzu5xz7eOYCCLI2CxRcT96605YV6Wrv94LT3rphJVTPi14mdnVU0FwMQE+8T/OvdExQTlmgsrr
CZC56k4RTSK9idFjsES7OHf89DNLnD9L1C7Tw8kS3j8m5Oty8a2LLWWJdHzW15zb4Q6D32uk1yc7
rEarrLRuzcRkW3JXI/9mF7eFZ6kP1w/8wsi+rpCzp5vXRX/MYTiB8QGZzZ6zGEpT6f11OzMwSuxK
pCIg5wOSOZlP542VloGaucfVu6KWtJYe3MyCQJh+lF7902hFq+IWbB6dOf64bnjuKjq3y0U19SQ1
n+kddmX102834JDzDfe6CXn6HXwgd26DO3GtmJAsFmCjdRPZlJ+gHG73G31T2d4pe5A6m1kEXHmq
7b8l1g0ACNbfSfecfwF39pJIE4iQYHZHWb6NR9EF45VF0dEx6rdtUW4WBrw0qdzVO6haPdAeA9ZO
dJU50rsAkWqIjfoH4CqGzpbsxA5XyDc15jiYyou/GrdAz74HT7q7lBj6H2Z/CtjBsQmoPjf7daj5
dAzgxMWV6mYrb7VJLSqZmisdCqsCq5uj2NWOfEobgJ3ZKlrRR/o33uhgovr3J3DT348e5CZVXJtN
tEX7q0w3+hJr9+xBhZAS3LqoQHyRc3ZppUiFmE2jzD+a8pehtNDLOdH21/WlnfWpZ2Y4Txf3RY6m
bphBd3fV/gR3hJftM7mH5vlieDpvC7SgBgDcoAXidlE8xv0YeLDlQ28gaVDqpOi0eat91aIdugZo
ZyFRgXdl/FnT0NaGdm+olT2Wyl6IdFdIbns/XvCHszEzdtK/P2pahzOHqFSp57VigUsFUs4NhBGE
1DKGzQCJbfoyFmtdPJClPN20Pb75D3BBETRzYjL47lWxNIaMyLg5U128i1N6wnn+OwHImQluWCSI
hX4oEBTIjDhlZHXSSowBqfE3g7AN2JI/mnUQZ+a43Vo1Ri0EE4URQcalawHoTpAIhLra39itZ2a4
3drRXOobDxNHY2ntV24WiTayI5bQ2/kSknF2SEjiwMsg0jS+CD3PNoaPODRqc2wMqQIXakFNpXb+
jkIcZA6QmQcrmCIjLuYmjrIyqRGVovgm/QqIXSETRxQ39CwBxLlpZAUUtC7r67M4t/0MaarnAJAn
fWuU1MaeFrqKxcpTkDCW5JB05YKDnPNe5ya4W1gowK5bhBiWEAJtGhyTyGTgdiL54/WhzLmUczvc
XRAWIOyCxBwCKHQx6NWRVc7YMzPInHpJqnPJFOfzCzmT4kqBqVhmNmiB81IGjtcq610Svl8f1WxJ
9nxYnKcsWUxBCYzng7BuBrOWTX1fbxTHsORjfgN9RDsxY0tyxtVWPwb3j5H16NtLD7XpLPFO6vwb
OA+Slk3XiPW0MxvmpMzpxsztGsNUpRvBR0fkx/UxL00vdxAKsG4MmQ5zoFt/ECbqHVCH4j+VO0ax
o2rh6rq92R0KglCkhyScBT5XInXFSIQGobdSuCPZ5cpe99/GpU0zO4lnVjiHZRhhksoN0kJhuur0
di0IUMf1bvoqdXL91l/kHp8eDN8W7cwe96BgBWACXotRgQNQ/6UhafBCbPGOPEOR1G/N3LeEp8EW
1/KhcGvX2/un67M65zThKvESRXsRuIa4jdsSSJoHA8YroHgRg64pVCy6JOs367/OjHA70x9oIHxN
qpeFtig/h+Arvj6M2XQehG6oBhTq1MLG+ZUxhk5J700PM+FYZLfMRxs1+lXfQ+WjbI8ULHn53hdW
sfhw3fDs/J3Z5ZyMJ0tjHEwHvxp9SIqgjqshMFp6nM3ukjMr3CoJZZu2I/KyVsEOSvapDDu5SU3o
Ivk5A0Va4mT09fq4Zk/bmUVuyfosLwyWT/ui2hrRj7Dd+9UPdenKnrEC9lD0J6DlFcz3fDmkFXNx
rGVYyT3BijTiJl1mxvqxlcKFF9EM2BUmzkxxC+XHEF/SGF5EPVjET1JrjutwP66EvXJblma68a3h
xvghLRTtZtzJJLwCvB9K/BNH2WWwmldCQ/wOuUkwUOmoJkEee2wCU5EmZV4HSr3XV21mN16Y4wZZ
ky7RuhjmcnmXCvdStJaE++smpKUhcXsRXW+dXkzp1lK974C4Ke203TeJDcZSpAgdqf1VK26p34j6
XdneqOy2Co+VbzdwbMHC7M69LDFewMpQFQXIkc8wS5WoCmOH+nlu+wdyhMzUKXtTrPtw1+7qdXDf
uCmEstfxjqFIsw0eqyWFrZlL8OIDuGPCPIh6qTE+oPdcr3fzwA6MH61xyIOlgsXiWLn7tizEMAlV
mCK+DRAdeKV8U/kI3M949x650XMm2eHGv4Vu+64xw4d89baUI10aLHc36nqGNlEDK9+kdqfYil+Z
ZeqE/iuJnq5vsiVL3K2YaNlQM4qxKoPVejdFsh2S+2o4eeHSxTGdCO7+PV9AHs6JfgKiRCUslTIU
7l/reCGunkv2SlB1VvBiUHWE8NxQKiWXPWVSS4BQiuodgWroE7cg7shuht7G4NBqYo3KErhKmTmm
4FLHoQCjr4S2Xq52GfhVlScoNoN5mtgl/BtkulGBiWoQ5HZOontmFFu+QddpfuO3eyG4ATvUoN5Q
cujUF9rdhSw05QFM1f4q9uwoax2U3zvxJh7dLrO1EQ8gYg7KJtK9m8YDg7HeOy2aEFHetqr+qQW/
S12/yc1UTLM0qAjl8c1QHrVadPsA5Wh0MEBReMkDzuwcGRzqEhjuEArI/I2CvEyWCaOKOAAe0IcK
D4g3YstAFU9dQvrPzfC5Kc7ZZh00XRN5MhXuIIFTBRbpIjOENoBv03zBs88aA4qUSsCSyoCKXV4k
/tiBl5DAWNIaJkgoXREEsLX0InS7rDlEee1eP4EzN/Nk6N/2OMfWVAML8RTF40l4EjUw/MoPPpjr
xsa5bmdpXJxXg6YmySs6jUtF3yjIAXX5PVNXZAxWuaZv9EUqqRmDRAL8HlRLeCx9Y6EU5ED3QMvd
WBKIV/18E46vAyQGWHEMJWdJjXxmFtGkpuuoXalg7OSv/5RpxWj4BsjtVc8a8sfBG5EgcDu2sDtm
7v0LO9xWzCUSKJWoNRYzjn28T6SHcEk6YMZRXpjgNiAZiRGSAvNWe4olk86ifwOCQBADgoYKCVTU
jLmtII+E+izAZClB81yz0W7z4J5FCzHD7DjOrEz74yxL1Eq6QEMRVmL4N1JDPGYJZjW7GGcWOI8f
CYEh5yMsFOlnXjgE/JISsqXXz82CEV6ER1Ez4uOANFaP/pda3XS6As+70KW/MFe8MpWeFq2mZBiJ
2KjHoJVtaAHY18cxV3Y6X3XCJZ7KEtBjFPYasGGM+5Du1CG2OhBL1gOx85Dtpo4zFnR4jIsmsCOo
dzMLaHo7aEE+2YkrrzvV8VK5YFoiLiq4+CgubGdtxGpDwOymzaOenYrh4Ps3SXWD4pQUO21zd30S
Zt3EnzvmS1bxbE9GntiySJ72ZNit2hAiR+Ez5EW9eAH8tbSe3BluWkOvcmM6w3F025TFTcoero9k
yQJ3bWSFb+i9CAsAxXhsJdfSwr6fS/9fLA3nJWiYjNAsw1wlqvigR1Fk6mOnm40x3Pat4Bix7vZh
ZtbVvQG48/XRLRrnnEfgj5Kqdx4OhPiQeiUagq2iOabjLRTa+siwOuGGCfKC1dnNiKwXrn6UHr4V
H6pSp74iBK2VwmN5zAkVwLrR+9wDJPhG78W/ga0j0O8EATz6TOVvKol6r1Q5dHxbIFHbX2mZPfTI
hTUSs0X0ZC5MqDxz0M5tcRPa1bqcFnHYWtKuAqrYN+Nd/qbtvdOjfF++ZwsYqhnGAXR6nQ2Nc826
B5o5icFc+y4ewiftFB+Gz8Iw8xttsIhjq5sn9c5fcnHi9UHyvK+5JifQSYFVvE6d7lebmupe2QSJ
GYBqZcHYnCs5G+E3ck4pz0TWwxbqnTaLCmtEZ1t0ryur6ys3d/+c25kW9sxlBWqUxHUEOykxNjRR
bgLQzHXDUoJoyQzniBspKElaT2ZU0dK7bYTs2lLyfq6p43xXqJNTOxsLoKTa0ExGhDVqEqvyJXpg
O8lmN9mLcoqoGS644dk773zyOD8MRJXYxtMiVezJf4Ps72ttV6bghGisrFVT+Mxv5IcWzfl3ydP/
btk4/wy/mZRhCcuEvHf6k0wqsxAfr9tYHB7notshlgRx2ht0T9Dk9CqZ9U24neibOwwpexm3/W1s
Q51FXulLz+0Fh6JyDgW3Ng36ArZRHi9SUzoqqMebdFLJcH6I6C7QFmKkma6qqT0NUnwAFkIIlUe4
ewMQXXktoec5D/G2P6bJNo6gIWbLaWWH0Wko9sxbN82qGGyhOETxwkmcyTBMHwD6RYAPUJ/m2yvG
HuQ3CUPTtYGW8rhN7DSHhjZarSC97EE5dTMEFNooTrrEPClp02xexkmXprmTk+k+uq404KNjeuNr
KE2moMtdx90GGtqCcUyzXVm8ZGRVak+GaraA0QiZQ8RPSXqjeKOoptjHd+gSNQ1fdAh4Mru9Xnjr
sY0tLX9AlgQiBGlW2gb6KKu8NevyFTwMVl0f/RHSGfmayAHqlJtWqVxIsQzVrhpjFGpe9VFwhFoB
64AryetodPJ0oxbbTGBO0W2YsPKiDWWjWaebUQdj/KpsT3G/9wj4+pjpR76dsg8/vPHBZEkRVaSZ
bYy3SXRkMtBALlTg83zds2MEncXBFWvEq+wJ5Heit460tW48ZfkdaN4gbXCTDHegsdGk2NbLtVac
9NpNY2Lm7U6l28i/o9lOaB8D7dlA3X/cxeVNBvG7It5o2X0ar1j15nUPqJsw46S164ya2rCCdjXD
+RFbkKqF75UCoopjN7qAojghqEnSF7H6kWkh6K49SC04Md0HkLKTHll0ErI3MkA4xwOnBaTIqI/p
GlBTU7aVYBvhu5ypluL/EIcDZBCEPLQaFFLkNlqnuovtZ0XZo1eswXM71r/qwoqMnegdkcZqq0c9
/tmByQd8Wm0xTcgNtK+Z0Vtx6/qKU4nVRgC2ogb/oSofE9KZYqav9PgFTUNuGjrg0V2677+HThM0
dZJ4UUSUhXjYb6r6XqkGzdSTY0kbbVO6td04oZnsKrMWTfGW7EFp62CHnUQfQNkFRzhjniIXpRiG
BHldKKJfXixFomZNOXULRjtAZK3Oii12LEXTM59PFMKdbPuOwtFz5RQLA5+R0kTV4cwydzBpNlCt
xKX21SUEvNC2MMdnSJimCF2te83R9rlT7YZ1sNHs3I5WkK8FRY+9dBPM+IeLz+AuuqCtstrv8Bmy
BcYxmPZsuoIz7tzs5REc8KZha7vYfDE+rs/89yjocvjcNQeRItBDaKiXgVAqSF9zsILludmQpfFN
38/5v4vxcTedGKdgUFJRv0rN9KBY5CZwY4yzsNtV7Xg31bqxllJKM4Wsy7FxN1waENmodcxp+gQl
rg1zC0gdO8g/2m/1/pCsVGuJemBplFzUnBDw7Xy18WrGlgBQ1x+IsL6+YHO36NlMGuIUQ5/FYMGQ
A6lUTkeF+j9FdT2KbJODA7bq3lBxso2kf6s72dTiAPTGOlA2QKZ1YXs3wTKvf8qMFt75BH9j9DaM
RM6NqSSPYPDOgFiMyzaRHR88+2e86u3xHreaiTKLWbm62Vqdi6Z/e6tG5un6h3zbxAZBkzh6cglA
BeiB5w5PJwRDIsoewqihdGW9sAo410rby8P9dUPf1heGgA9FawUFtR1wcJdzbyRjklMINyHxBtpy
yiA35BDZvW7k+wpzVrgzKbdkTPoKVkCuCo7vEfGZmUVg/EUL7oZYDDqzKF6lC55waWzcCWV5l2p+
EXWWkN3V0UOuut0St+U3J8cNjDuQyFgKldhgYEIkipskLtJnQ43QNw01YQrc/ZDttSZKfglN1C8k
M+e2CGBMGrD34N7W+ddeHKFXph2TDjXBlVgBECY/deWNTF4W1m7JzhR1n53OUZHBKzxgFg0Ed7bU
u3Tlb+Uf4Af0d/qJ3ec36j7eqFa11BX5/W02Ta4MwTSUctSJ/+TSsq+NRmeEMYQmNjh6G000n0uz
dcgKGA1nwi5ZC0Od7uQLl84Z5Faz8YsmLBsYpPt6FyI9vDIs9U577dx+FWz1w2JO4lt2gDPIeVdB
HVinBTBYqG5vZ1ZryhK06y3FZVDYWHBu36v3l9a+MlxnK9mwJGvBnAQQjS0d9VX7niVmNTiyNT3S
xhU9VoiOAqt+w24a1kuX1+xpxIMA/K9oovyGCBukLGPymHborkJ7a7vuplSWSpcGObtdCSRBlQkm
qvCVBFrrWm5gWhFxNb+go2FRR9gV2/ynd6s5JXIih/TWd+slwd35zQp5JNQvpniP14Jo9LHxqQ67
qC69K3dosnc9O/kpP4yWahXH5ufCXp2O3be9emZv+vnZYqqCnNRBkHWWJqOdpYbypkmscAWsot2J
ZoMn4MLMfm9CmLbPmUUuotUaL6GpgBHqr/5gFkhWu6DlbM3IpbY0mNVxsLWVsAFYZP2rt7TXfCvs
ogW0/xS7fhs1iLMlsM9gpvlGwDLJKz0jkzNKdor0S28+r0/r/CDPDHAuAO1lHZhJ4dDrnqLjOzML
JbIiUb9nDVpVm9xA0wvq+SUwcIOCPHQA/TRUurtg7eeRBSICU6aeaYzFscu7TawTU+rKk662yPcJ
4dIr43usP63J2edyDqSN9bgQ5emKoxv62r1B/Iy6wSlf3+dmtdbfU3fs7GhLtr0lUbu3Bvv0l9tg
Lj/B4KI3Iih9maiYsXTcFOKr0NzpoWXozwxom+uLM7v4yLJAYRLn+pswc9SqRRhV8F8jCl5szA99
Ly4lVGbdB1gkwPkGUK6qc5u8ZxreqJNHBrG3Cmj5oTm46g04aYcftek/qNsafPpW6Jbu9bEt2eUe
bZFXxgRiHtjYobxR8nGHUjWoPwcnCN6vW5qfxT9HyEV80JdQx9qHJd14DsMnJXSu//7phPBHFK0u
6HtBBwEiV675RKvyAPxeBbakr64qZD68W6O/79hKYskhXer5mBvNuTXODaY0H4MqgbXBeG58N6uX
Gp+WDHAbgmqh2kuTAaqfJlqIdn19uqYg5tt0gUIEJR4V3To8tYckD6D+a8sO9Cw/4VFJa1ehC2SL
4VvXDc0G4RNh1x+WdO6gZj0gtloMSyERW4sFAdLOcbRP/Q/oxri+TNBhmtQ2a43nLmTAxLH6SWyB
bFD17OAl1cKO/962C8cBxlMFUsNoNv3GnQI5o4K0DN8T/5JMybBrdBZVZrY7oFMJWZFaXHgOzB0x
Q0cXEGSiDLTRcOGkEhJQbxVVZ/leA/GPXU5SIG2crLK/Jvo/3vv/439mt/9avOq//hN/fs9y1FJ8
kH5f/vG/jvkn+8dt8vb+Wf3n9A///Re5v7f6zA5v6fe/dPFv8Mv/MI5n/NvFHxxWh/Vw13yWw/1n
1ST11+/HZ05/8//1h//4/PotD0P++c/f3rOG1dNv88OM/fbHjzYf//xtKl39x/mv/+Nn0/f/8zcw
UWdlVvH/4POtqv/5m6L8PuG3wbcAkLWq6dNW6D6/fkJ+nzqaJjVmGX39X8hTloFG/Z+/CZL0+9du
xY+nu55Mb9MKRAtfP5N/h3uB9OekcIguN0397b8/7WKB/lywf4Dl8TYLWV3hezifJWFPgKAWb4xJ
MwNAd+5olEUli2FMkZn1m5KaIgLzdS3p430zhuI9AejN9bpGlRxFKlA+ZNAc8uI8PcmsggxfVIrj
JmPsR5KwPjUVv/QD01CawG5FFmRWMEKBDECrNLv1IDmNBjg10Pbgn/EyXGW07k218puHTlW9p0Tq
wsBsSZ285iVLdxkrs8ZmimAKTVqOtq8pPYB2ijHaEXRR9kksji9DoCmnJolB7ORXmR2mwWPhi9mz
0JGstMQkVxtTLCS6Er2o960MsoAxStnPoZqx994oqbDga3guEUwogFhk8jY6hMTBWnQZnQZGKg1J
OgA/oaIhaUQqdIt7PYmQ2+50KLhU8KRxlzh0VMBM1dVdL1qFVxX3Y9KCYFsjTRZAp9Jo7FoalQRK
hkr0WMn9uE3qMFVRA9ekzzEN0dAtYnJ0Uwd338IgOH8xjQGxlQJtPrBmTY/QyzEkwugnxcBUk7A+
dzoQra+YPPQOFULdKaLwr7bDfDM4fdBZSE88yItoXaKaExMIEgrHNPUg2gnu2Ua5G5TYLTUk/pVe
34oNcUHttkP2BirC8racNDS81qmQHevjbuGK4q7Ar+8CRz+KXOBLMsCUcPldkJLpO2x8daJ98MzR
wyUuxP0Svn7WiiSDe3wKaQHlu7SSC1VRaRpkXEJBrXdliR69gjTtwqJ+YfTO7ttpMECJ4AUKuhDo
X/HNU4TEI5ooDJRSAK5P0YSq4AmTS55/Iyed9xQ0gYTWVLkYnkVaik+lSiFZ3VAxeivJWPwKRNVz
QlggyLtkoPmM6jGwjTSNPyU5qYipjB6wXk1PA6cJhMIWlSBr1yJoaDuP7BvDb24l0qeREyV+fmqT
ir0A1Uu3w5c6rOoljg+t7NIsJnUuc5QryKkzCRkQsZUT6AD044YwQoN/xdZ/6dLah+9w4dmv+uqV
NV1tp7r8/Kz3bzn/N/8/vLdkBTvtf764HqGR9/nxj1P9Vn9W59fX17/71/0lUPq7oSEOw91F6MS+
iqP5rwsMmO/fVTTniKjwqKoCPMJv//jjAtNwf4FNGXcLrrXJe/xxeUn67/CIIMgysNvRjgrn+Bfu
rq/T9+eGniyCsumLFQYXF8EVenluEikqmdTF6qcueXVjOHKu5JCtE/M2HJ9Utcmh8CaUauWyYqgG
xa7lXg0g/pt54k+flQpatgEhj7WtEahDY8cG+mHXnZEm1T5R01wYzCzu1fwn4AdRn9mYqyQilo/A
TvrUkOFs7pOg15I3UM/n3jtJSUEPPg2LnJipFFb4FCVXy/QYSGLdMdtP1DJGSb5T03QnaUOBT/ZT
XBc3Mjh5o19C1Wb4N2dL+seFf37BXwbZEyMZ6MINOHMDaW5M1+R7zjyrJqVhE9BA//TQXhgV6zpV
wLOfKG1Vauux+nrwj2GehL8S0Qtlz71ungt1YR+RD1jwFdyIWCl8zKX9MSJ6BRbV8AOEjyQOrToD
HgoxgiELRYTqdeeXtV0Gta8EUM4Rxpzdgjh/qJCaU0bakW1NA1bF6FctSCkdwPCPiGVhji6vOwWK
ZAABAk1DKMoA07a8/MY+CNEfXRLhgwJyJsq2P2q+VriJrtQEzRNlTelrrIpevbk+OdzaTHYVcAwg
8EJYDtw+ZzdvhkzLBKJ/+AP2HDUBDEuql0DxZOabXRQ24ZGBlRcZLqS7ZHkpYThlSM6OD8wDngUS
VvTXgfsELEeXw/bVNhTEPiAfggbOQWKhr5SqbzhIQr3JxlBLDqEgZdKexMXQnOJKBA+bWQVhgkm5
PhHfv0TX9CnegAKHiKw3F4RCVchLIEhffii0w5FzB4mOUuyqZddUihOigY2+lg2moDArKMvR10wc
2tJw2jATkWu6/jFTcHMxLSq6/3QkQHBdYmn41lxQOojREDPv3TNGpparrMhTb3AEL61AiTvoZY8t
ct0kl0LFDlRxK+OU4KASuFP+geobI0jO81r4GYRg0xbWPSgScSDSPguqzGq6SBkVZI+rQc7N3gCw
FlD/UAyaU5pTEIczCLezk5EGacnsQs1K+T5tQ1b9vP6Zl28FsOODowA9N0hsgIgCp4XzJU2HEqRY
jP3PvgQcH40EDfT8FEfsO6IKZl+SVjjlUFOfDk3dZdP/hXhWLKzPt8lCegogFzDHTk/aKU693Ld6
AUqKoaLZT5aoAnx4BO81diCNE2sgeYinwu/jVVHGb2mkMnjUMk9LSV3rQiS00AIK4G0nzz8E+Fcs
RNx9o/Rxni0yT/HbGrEzCFHkSf0NK4wHweWH9qRjucFG8rMC9kJInagGOKm5LcY6zBlUiIYCHydo
aYufZUORZoOtx+MgnLo89zaVUSaRj9ziKA43aVAw6AkycDR4QKKpopDc09TwIe6OMlIPlygL0SCx
rTgaCX5rHHpdsYQa43qu4KkoEEYUtFbI5qLypnIeAzuTFS1r81dNzdRItXKgv7AVPa8xjNKSRrD9
ICs8/Mt7Jv+Xsi9brhtXgvwiRpAE11fyLFqPZcnStf2CsGxfgguIjVjIr5+k5RvTrZ5wx/RDKywd
icRWqMrKyrIZfmZ/mRN4mRV+BGkeUqiT9eTfz1D23ooDRtkraqFpivALZ/fdthjDCI0UJiSiR5wi
VCCYscru04SR9ZYYu2I6auqm7YWzsK5lY5n2Co1N4tQXj53aaHSleTZsLzqyprhUaIKBbRIyx6f6
PNp8Xx5hSI0ttDrQHx6lHsbtZZuK0Y8Nmnvvl1aP2ccCiblm+CYBhLK9VDwErB3JhxVfzBZ3S3WQ
uSHmVJR2Xzt0AOvhYKhfj6+rLkKHa5QdDvgTAs4D3ryP5t03WGTOx2/BFLOSp9rpxD1lRGx70DCC
mD1NXENALeooD1ddhsv1y1zNNHtxsUuwycqqg58BmpKAi/Jn2/DeamL2kaZEwxCSlYiAf3GQ/+Jn
ELrOXVLL6euWcANGcwCILVE5JyC7eg1xWQ9D8ecnvrdGqHQDATHBvZ3AzfjHE42ODfOc+C9ks/tm
9DbbzV+KRiG4vAun8uIrHciGTejBRjLd/a4SjX3659f4FQz/9b6AOjGqdva+Ueh4uAvc//2Ub8RZ
9Iwo+AvPZr5AAVXYPPopFFOwRmw0c3LUtBT9gzMVCtoayXKwMrsKFeCiQcGWn8DwSzt1Cw354imA
dlIhpeTRr+ZxqaK4R4Z0C+IWmyhmzRBntEckTCHbisOOmMw9CsfgXVzTYVz2k++QyvqAIrdSrg0Z
NQnu/OcRv+sSjSHigoK7gVFjtAQxwd9HPBaUzR4h67OzcwwnNtc6hRPrtn3fZnCysiuW+IBtG0Zo
46qmW355tlEh9y1N7OBT+kTRrxHvm6p+4/qqlynZTaTa0F7spCYnTX/eUBaDU0c9333qZK04TmeZ
KByjPw/pHWqD+gLE+Lg2YdUwvASw7N+HpMjMNzHM6XO1MIKztchuf4ElInY/ur/OMegqK96NsrAf
cdjK3aRoqXDRRCyBG5+EfP+WUKMZv031UGZXvZ/2eVCrF8WFqoBP9YzsQ0Qz9sKcxqjU5CQr7UAn
XXFfYLj/MrR3XiaGVifIXSY4Knu3wV8I4F9O5hLGpJysWJ9J53ZLtWiFrbVNWy++L3EFmZhmXYTa
Xsp03u9HHokECxIKPnXrceNFglZGNURI/DO8VI3p8CUYGND/cxusydxHNbZY5ie5WzcLs3nVp9LD
rC3wSPDAfoEOetoixkowFbzLMBXLUrJoafPJDjgSKB0b8K+3+dlN4fjtz5PwzjpBIBU8H9xfeYWw
cxf0/PvyJh4aXmuhok+OlwLW4c29RVFkAOcWkSWDQuqfn/iOT4UdBTAHJX3IBIHHVMBr+vsj40HA
a5Wh/GRsgh2yrMuCDYW7H/OTDTIT+ZH6SKDHZDGRFRM+OTrDZYHRwyx5HabloSxMRYcTXbIKxgAH
0j3qSeBTgUN36XEJMy6q38uGvNOMqQxTNeOs4BTty9GNYV+IaOgTfKnXoXaPMfBsvAnq93E3jcWy
x6l/HvtbOelfbCIGv18CMBIQGIcX9D6ygTtooi4O6yfG1mKizWJHIlvqgcJeinTL9HpUTBeygmpl
Wg+s0Vr16iaeLAl5I+HtRLe642ilSjkD4KS8CN13SAHEV6hDyorDWM5i+pEN06YfuSi4/ua3ZPIf
MpfEYTtUw1znslXwH409eZ9X7qIVo9CxLnjME7Te0ci7zLOuk3YIi0WzYREqtQ0Nm53OArTfRofD
4Dbt16kJUT5kwwk8Mps9FdOyZh06WCSQHjrL2rOEwn+j3XK9sBKeWVuCnLRtCGuxFeU1+hBQ2yjI
ahcnV5cdOeQ8CtsnX4i0f7HZ1NEDyZY0Ab0vq6GIU3SLqcFKTiHm2eVTdwX1veWgROy3W1rPcXxO
PHrXnbrIVCw+ylHw7HnNXTdGz7WIQ/gUlkBQ3mtQlf6IG6O0P3JdFPp5K103i0YKkTDzsQ7bNJ5p
D3TjtIms4qKpRyi+sbbUm1HVa8KHav7BUilcOGCrrOpnbRcPTfxx8gY6GwudVV4dEAfkU3GmPEJN
Yp2U0TieXSFTM7GfrJrJglkOEPmCQt5GhMOW3hKNbOlHlIQsRXyc50zK8trWtGfT3ZyHUXXHwXWL
d3c+p13fnyKRib54zBetxXUxZKyrTtgrBYqzpNtiXOuTqXpfN12UFWo5MKq3Yb32nYlYf/Y9x23T
jrXPYGCd7G3+WUS2yM01NoeHiq8ncFuSi5Xwuuq9DLNCH9IJurn4srx9M+r7CT8D6J/hcZswmXrd
rKpTdzMUWnbpFeR0o7Js1yEf0fU3zEPCJ+jNu/1ehGZHj+F0qGaPyLdAV4jHtkPO6rz7sIIxIUv0
ho4GP51KCNam8nq0a13tIj4kR22kqusdkyj1krPxpewojbZbKCwYzFS0or8pv4fVViy/jQjV5XSX
9KpPpodhgJQqPfoBhqA7ij4heHeYrP2VVheBaol6cLb2gGvlOOjqMC/IAc2f0y5FGfeJ74rhz7ar
lGo1Qm/MbFrZHjcIWBVs/yN4f7gsjVL17tNnzGD0rWQJkNrTwPw+Y2RCxqNuhGFLhJ4K5W7yM7d0
VYnijUVgA2wz/I3zUmuOz8m3obIlhwhzowbUtKPIojYUT5tYgiBzTiC7UHxIJKib+X+SKezzPGf1
ACwpspHGUkTzWLHsp1IIaNRJ9z08rdZXyVqqtq9YbiOsYGaVfVmG2aLiNukjtokzs1uWhPtqKPdX
7rHSEnKW2Fl4AsGP1CuNoEu3HAod7SufrxG+h8bl+9Q4l+CjuGIr5fEObjZ4bPt7PFoTol4BuDF8
Lw9SFE9jntGatJmvAQChMzaDpMXx9+6hGxrJQ4V+iPbB0WX9NRmA47F+v33cOt/y/V/E5OM9iXsd
oS/ur6mO3j7+v0l++xyQgnS8L1PJ8QLJjNrK17EvZK/PyHmvGLRKt4BnIR/e9fETAnDA/A143vtC
ic0t2GqIvFEZcT0n9UpzKGAytxYfam4FZsmlfMJHQCNO8FaAOShEG8Z43Z3ejucpvjmVXaxe67cZ
FBInCHbtbUwMDUdX1UoxFz65Wm21R+fx29K+bY+CjhPmB5xd/Aak1qZ98KFAClCdukTvj2EZK/DN
Vai4ZM9b1Gd2ucFIyT69bxtps6vFW2KQ+19Jem3we1AKI9hdZmH7q79NKCR2NvxDQEQ3K49RnM/j
cL0hiRrkuYsBIsVH31uBM10PaOr2JI3H+vauTNVrgpp+bB+Tw2PF4LWDs/vBAMve/2Dq9i+Z6yp8
meZ4Pw58y/f3n23RMf9sp27qwDHrKvxdpkjSkavRrGWy3JK3vQI2UL2U599TXg9O43VCjxSPb3AD
CDx8kP2Ie94laiviZ3huQ+UOUkXL3Lex6Sgeng9MIGRaJglsE63vduQGy8QsqnC6/Thb3K/43rja
AsqmoFylYb0h6F0YxNWSiZhzlFpkE0dbXNMBNkzqxOLzbFEGX+A05iC+KIv/r9wDt8tjnwAqUsDy
pwtU6ilAAa8HPD1hnXAvxUwDogC6bvve96j+AkgciEphYSrNJlsdJ44rlh9DNNPaXOc1rqrwJS7C
AHvTTUKM49VvOHlYJqaHk2UT4t3va2YyQq7kgJx0fCa/zowSkOjGslM/0u2FsEr45VkRz3xxtbwN
PdSdwRQRGbZdfxoN/EyO3G2cwMotOtunDzLx+64BXrVv8Tf8tAJZCzOQ2HQf79L3Kb5obHB8XvVA
H6MGJd3AlZF9HecaPQ37teD3RCYanyjWZI9hXW4N9tUbyIIa7EnTk52Vpul1R9WGv7G9QW8UYTlQ
Q5WjPfN6psmI0JdzxE7oIjMBmMhv+Vjs52nJfA8QvhurBaaSFNAHTi5mhaUZToj19smzPdmhgtRW
I7D4YZo7/LpeJ4zyi4d7RqMbj1y+7i81GXaQUlhcd/flSEmxfMwAY630iP5o0cpOkMvNJ3MAdJFA
ta0ECFR8zTo04lCo9fc1Fn+Lsg2jKma+Xxs8p/t206lOsPneZnJYBJBo6LX2xN34Lee0/Dhu1kdP
Gs40UIVNqrr4CnuL/RV5SFCs5yGL9zFQOUcw/ggvd5Rq6uGvwrNGVZuXX4t6ZSp5zcJUTJeiUHKl
pywVZon+63vkGukRNxpBRtpMwL8jaLknpX4BIgndrU8xuPVd19J8JQwErxK+jfpRu96p9IuhFaCJ
sx6t46BMppsZX7bMphlE73E7BAT7SSLgU0LRtbaJxS7nQ522Dt+MSteUHpmpcPg9kre1VHIAQNxC
tWndh/XL3EyT2+1fvXa7NYH3vx/e3vD9E/Mv9J4O6f49CMRF+MQKPUJ8oQToBIeYw7znNvqJShzl
Dt4ivWzLmsjjgIO6n8qa7z/5vWXhU8IS7Sq0+NEbBL+b06hrdVg1KZsk1XH1YFnZQcrOg5iAhV43
WqfXXs37Ke8i0OkB3yNPhC8Q0YK1UFuM/Z3FyD9cgFvubz72yDR+/f2gXNe40hS2SvT0FrHN/bCV
YzPMEryA8c1gjW9AowIdA7shmtQOQhpd6Cw78I4rQVGbV9joyfa5xJgXjyyeu+nTbnfjGDicEUoM
p/217K8DF4kR90hDc7sfcpnuacbD7MO+J0uKjtV9kzMzc35kw4TTeHqbEODAu9EbUdmCv5uZJBpu
WUqmsvoX4OtdQA8sB/YBOxiazGhm8g9YmS3IIQCvTp+YEAXeuuy6gNPgBcysirL9BE0OwAvINL3a
3/1fojsErn+J7fbHg9wI0hD63YNQ9x5n1TaIyJsSUNWbaRyAAeMtEAfgJP35Ue8AdJymGB1U8Kyd
fQ1Idw/r/wJdeFB8KwpX8n97JB6DQJ2ZhLTYB/Rf2Hd3XbB9UW0/YIVFpjMs2W/j+Od3+TuEgM7o
2D+QfsLgkQ7HPk///i7UkRTw7dA9/RI9/Nrnye6PG4NWr8dNwHX+t3n+5wNBDwNwgArKFOBi/Q6z
GJmOk4nH9FGFGRdFN+LGvy7XEWbu98n+8wDfyXzsIwR2G0MTNQXNGOmodw8M05B18zIhyHqzGJ5t
O2i/FmTNUaSRmcqdwLza9EfryTocuJ13e040TENkIOb2r71W/77T8UYIpXa6Ltq+5RkgundA41rH
kS9Xoh6nt0Pl4dfhjAc7Utj1vnI9loBldsXJrAkuB7gWEdtfZJBE2a11CpH9KedE5OgdBdOytjD1
Ch/H+aDJpV9JSlTr3/JZ8s3M/nla3y8jFi5DHxnU8QCSTar30BPuXbWkIXIXZsbdMqEOBCsoTT7b
jyvEdrJ/qcz/fz0vj7GQ+3/oz/duzsoAbwQK3vby+9oLHVNDEwtYVtFo03f/X9BaHv/qEQ5kEYYb
R/Uf5oB4CiTa9cPl7VqCk7yvRjlOOBezUfuF8ecJ3YGz/2t/gM/ugqIZTiD4KKAxvccz/bqFXm/5
eFXOkR7ztuS8JF8LjQPzb0fwn4/C0lVIe+3VNMgrv8PwOE35itqW7urNFXE50BHso1RxfPnzqH5T
Mf4yMGCFeBT6REBwH4l59G34u4WJY+Rlyp6Zs97SmJljmoedjWAhgGDFf802I4feCtMBW60bTjdE
i9DA6paE3+K2BgUH/MZRAvm5SzNgD/EDp3nXiasVvkEOHnPoxySsLVp4G7gpSnGEQXpIs1kd+WS3
FPXiIi4gSFPpHFDbHQmJIMVD/ZbPGwsEI+QDnXmiwv3YMQeKIpycok+AiQygalwh0Ch7iH5HAwic
h98OShnh11iDmuF9K8BDr3BZFL/M2FuoMfoYptsznsJ0IzTc3QDv0ggOrYDI3HSZU4sPwMUqbHkh
ZtqduejNt5FIjuK0x7JKNjQrNQtPtmY2up7RvlSW02Cb/0EeCtcmg/LCL0fmlweFzJrH/G6q2i/x
UjmiUGkHCCuFOIDAI/mIqMLdxMhW9F07Qf8e8RTw/GmYngnc3ppcinWpM3k9FHG0gwHGaeCs61sc
VvvVEHVgo+WAXYHAlMgyNOhPXAno5lvR+Zg3Cg2+8vShVrUs/bFTKCtQn/K1dpv4hHzDntGCD4jW
WxexGCQRPvUSaHN3AAkJdIIT0wotdVuewOn874rQ01Q3OVqgpF+TPKxLdcm4p/LjXNfDmB6H2UQx
ImEYDvRkARcZufQjGlFibQ8+pJteQQAGMuFauGbQfGrXbKX+bqzNYrYG6WjfI5quK428aM9ic87i
afGvRczHlR1oBod7bng5c/0ZEt9VZJtdaxne0G9bpJAP74q7isNuD6eZTUWKUvE3PwvA9+4nrvOy
XzpvWwPKr/AG53IaEbLpGowY2TgdFxylgqYTJV4jHce08WPk6k8w4qJ6knMdTRBWyLu8YV3nn3I0
BxsOa+/puc8cuepjsl1zHdwVkAzxWOoibQN4yZcSjW/Bxc2c/kSxqa+yLhemweljr4OW0+cu7sVh
tnE8o8Wzzk4IdgEppXN+W8n4qxhxHGcvi7vC9/JQZoxhdeNIn4YyZOiM1tsP2zAt8RFe+XJEpT6B
Or4p+Hcm7RPqfuStzqLuljuDJksGEDS4L92VE7aGuq6vPpaSKeT1Zf+jNwoFdkxCuyGb50NOa3VT
bSk/rXRGFniWOXjD0AKY22yYy5PHn7yuEI+96iDsGbwH+kPV43QeUd6xNWs95Cc2xOJJQlp0ayZA
NKiPIKJ79mGrvk0RiMA1sfyTr9L+GKdLfANhFnTUEVFE7jLAdCe9mPmnGUr6EeBhD77SQuofCVI9
iGcSmTyitTTrT3Kdo2Ni+PJoXAbAAabgYNZgb4jR69jk3FctLWvKqs+9S9HdBAwE+92k2YBaBSsX
hDkgeK/giOfVzwr6efwQ0Ujf8Bp0hEOWLMPH4MiIOImL29wsiWrRllug9ZaRdwGc2FtTJPsOpfme
Q+2cvwlwZ+/jcnTXQL+jm34kLD1UsH4/Eu/J3GxblTCEzTL64qXyP1UUhTbtk+2bMYNIwSiQoA9u
m8HOZZOcGjCmtD1IyDOHmwJltV0TJ7K/rEkJQ4yQqnWeTOQmq8BNv9FBocZd2vQ2n3hogPS+5H79
HltKL1mC4+OMXQ6AFuO+6QJ35SFHR5ZjVi4ztJYz/WWVAT5ZjPR2Zxo7ggMBCZm+A1caCtzZN2Sm
QaFOp/ksABQ0acyXjyGZx4+GrcvYjsvSPSu2qs86SJ42KtjQ0kRDdmbA+yHjWgFzw8ELbGtBvvYP
dWrYhAI0N3wbuNwaJHn4yyygTyylSz7WSCJcyxRlvFbH9Cbr5+ybqYpwNwDvB9cYgCseSpeG2kgh
IrXdXVFFArW3yVh/0xGcmkMF/2xo8sGoh8IX4wmGvihQG7aVqEsQ7AE8HXA7PNPPqZjl2dmQnAfp
im+a0GePOPl5UxzqNkpmazMo3v1cMSFntpTWHuEGrmD4gtDe6EwhYzt2SxMz566LepRnBT80abrS
1M81pBBfSZDk06CpeHWb235abPCDK0V6n4FYcI5xUxxUUMsT/MsIsoyzu4u0Gb9usZjPZEoomFmA
ky9sjTPcZQEWCQJRFfCgfCyuSiRmWmnm4TzmVj+D20Xw/i69SeKZnIaCmC/A5dRDPTN9hZqC+omj
DOK2M4NCgxeYXITBvL/MWbzcaJv5h9lQ/UmDy/6djA7GAUxud8lWjsMDTOtDQhZ7G3QJmSIf0IJP
2Go+04JnB4THYFgC9qivt0jTOwrz9nFLK/ZcATr5orZq+YQLv7vCYSvvtyRawGEq+tNU0/wOGe6E
tAuvp0O1rTPBftfzaesi8TACgn/odlH9FsyQ+KT9oL7IxWYdguttu9OoFLkFUWkEOsDFp45sNYfN
5uGIaq3qKkHOr3Vyyz5UriNA5nX0I6JoZx3frXmG3tNo3x3g6x5KC0i7uhtz4srlGAs9TigKriW9
8+gk9ACUZbpE2Tq/TIv+ht9B17qlT14Mhwcz2HK4hHoA/TKXSX9TC5l+tRG1qL1nPr4H1cc+96lz
6szSiWRtzZLyNqNCV6c65nN9w1klD8jjZlvjkO8+VPXGy2bYlhqdcQidLyJCvv92jVSJuS5iv+g7
VTskepKgE8gyZYp/ICGLPpZz3cu2CBp9YVgt9ePQ9Y4fkfJd2S3vR8ghRXrOQUKkNInOpTNme1yr
WVt23l2P+FCrICYxYtaE78abETG5ntqkhOfS5txSdw+0ZECPa5t0n3y5ibUV8VTcga5Hk4NHV+jx
dkEgvrzkPaI/DTui5ZKDcx93M2hFV24pyps8DfE8fNrISlPXrEFBWPYmhbFDZ7UMGYGzmtZZQ6vU
5PapRodJlACl3VTrRke0m8Y2yurw1BOwZpqUZROqYpJoO/sCUWUblyqN73w9hLlNNXD8+3KCOT2A
ILcdBJCtmyFd+hbtZcebJVqDGT5Ma1TUG8H0z3FA29g45ePO0pJpzj8sSzZUy2EthgJlubM1Aueh
QnqztcmactQ12YndjQzZ2YbPgHnbbQkQciJ8ReIHEhbj1dxDePbYIVF4P/aASQ9D6MMV6bKkOqAe
npWAxAadXI+dlkhH2rxcoTaO7HexpMslyutQtnygmWnKbCSA4oDZvSQy0j8cJDMORMs1PQtBE3Ls
HEtt2sKFY5FokZsHFc03JSse1ygTJRwzW6391MKSLviAiKM+9N9hhBS6rzI5ySbvVBLq48jRTY0d
ZRpEnt8nkSvsM5K5HEpdqsq+dc593TbWPXdMfu1qCR0XhAn8yYPbcaQV1ecYl0cMI1FopL/KDYJe
6XTRpLcnx3TdSiU32ZSgacqG85w/6XkqDloXa2OrPoN9dQv/vnR0O5UCqueqQ9kMMoxV3CbBeHXY
cNlkD7Vh5KkEgUgfegesB/sBG6YBH87/SIQcP0o1m+poyrK7M2IWT1aZBS0kQucopMx4VzYRD/U1
F4M6pLOaTqOi+dM8xsmxXpi4HWke3adjyG5TiaSl6AyS1zXCokOKsqFvsy3teQspCkziEpfwIa6d
MkeZFOIC/qBfrqX2qGo3Pg6o4OqGNiuMk02dcPTuECBE2mtTYHDHFSD300Z1/4Mi763OEER2B41D
id6R66gvuOVx+ffFiBaEA/wLvAJ9xK3TnywaibZ2luxl6LvkK5C3cAJppz6LuOanUpbDA0qidOt4
wT7HM39Gq3hEUgjcTmVKhy/Cp4tociLEFxJTfWNTgp4bVIehanuAozdUphh0FwPh7oNrEeySDwPC
khvnE7R7ZaT8OtIu+TwmxN85ZG4PuVRQpwFk/ALwPUUlc70F2ZAhVvcFpWRvvsL8vgmz79m4B8Pr
zPdbO6TmVbgq6o9T0SMRCjBZFNdzPveiNboPC3JNmwBYWPohackEOwKhuX7I7yFvkL4yxpaxSdF5
d26GqYR624i/2wL+wp6AWFKOTtE2LQ8LA5FTw9cauxsuxfIfiaiNtaMkJP6KixeKgNAx9uhjtIzF
YZFDdNWrPH3eeQOnBDp7aBWxRvJDnofh1bpK4npA5HkSloINJWhO7pC607dyBamk0R1cmrtgrHxF
r9zQtwYwI9ocuil8X5YVZwWHEnGalUAxfzhkrVyDjJw7zoMjNwCpO1CmeugVXu200Z8oNXP0xEu2
3GYr4rcmgjuyHCaqovwYKQ7Ob7y5/GVBk7UvpXRQkjPEHKY4UvHF+jJ5QnatqsEKgg/XFItn09nD
qbqB9Zv9MSiGkksVarieYHFE4kKYT6LW0p2Jh3ZduTxq6VBhAEYKNhHkjzgbsl2tzhVIpfARbbnh
pOnjHsa6lq6qT+FTk5lun2dj5/EDWoyhMziiCjrCpNWF2GSrE9tN6zmCJMOcfSgsoVUzJqon3ybQ
RqO5dVEVBnpCwmwM8f3IRCHqFtF2yCBRtjFubFviws3XA0P+qpoaCzZ3tqIoe6UcPRSgX0/i1thQ
J/JhckCHSBNA867tSVup+s9dN2aiO3gcFaRRUI1DZmjmBCWK5dTBV5uvLbMR/y+K7YLLjwz8J7QL
yxVybU80TpF7OUsQpZb5oNcMSp4Pg5Uj1iGLQJeyA5jMyAE40Nwx/J88qssY82iGeYVOIwv55xxZ
Jvb0BtZGck84LFO9Q6NpQoO83et5EQmDL7DnQXAOt/JHl9E4FGfwqjecN5WYuv9ipWcR5B0rAF0R
Ils6+AJXBMzx8mIZAIXqboFDGS7xUMcQ4rCdsWo8o1o3xWrhyhvE8EoqOzt+yKfFrvMtsRjehoI/
sCxMC9IL4fSJLLnsi2MBompPUFZp1SrAQ+oX+DiIHTp1krJCK3jQ9MRhBAvpPgWZC667rGEx17qH
EwV93X4p+bpKoLAOSGrfglJlJ59BpChk/XSUHoybGtjBLKq7Da5fdaTRVFBkwRytpW2STNXZsVw3
kp2R9+MvsrLTcwR2zdKkAsVnTWZxdo5gm/Af8TzCywL7nekRzZ9MjTpjDZ5KaLZUIfm4FXb9xbK/
qfvOPeRgx14BB+7vREwJGuIV9n5I1hVNzQgHWcvVSATLaHoa6uDLawUXrkTJq1yzJsx+nM96icFi
DJX0M4pz3PhDbjEaylKdoTwVzQkzFOmSbX00feQDHIRoOsIDRYRIB5nnZ11kCz9QXoXXaKNhRYus
zqvksRr7MT9AaWD+rmMksBszOIQG8xY5RCN6SBgKq0GQurIsH92PLgo74gKPOp1b9N3qTqjTcjQ6
cZtUIOek6FnV0jgT4pitsblC3Wz5ZXJTBnXWkqadaAEo9tBrgeCvufCqiO0hjXO7fAb1AbSJRkuw
7FpwOpSDg5Sk4BUB3Lp0iLxR063gh98HJNxC48kIEcWxmG4iVFuDym5zFFeAWyc5qBvpas2hmvMa
KaloYWfULWBhytBFDdpHqyslJzW0FoDZ6wbCAvYGrT/aKBYY5yZPRSLDw4rFPmQ1rerjAG7FTzRU
hVMwDrK7i2CGzVcEl559LAeud6+LpP0VPJjiRmdl3r/CRJL1TFw2PApP6D1okpB40AlmvvJbAF2N
WiAj29aHRvaxf65Cbh+8nhiGgDI2ZIdLLmBNS45ihTGvHxPAh+WhHoS/TgBa9AcPbsx/PMlQR5iP
JruaswGl3V7nT4p24rSkc/y50AbdtkrwEJmeNjD0zd5tuMrXC2oq0/6QWuN22aIZBPm6d7W77goN
dpqZN9BBO+oDXreedmoEouFWzuWanpAhQp4VvVp7c+gccTC9Eeod+mZBKz3bkM4oOAXzau6Jlfau
SxNXHeK8k+UJRAj5yYdyAet4mTFKsAHKr5lmFRrvwQH/oKLd4zVQYYeAabSuUH8daQ06yqh6dsCF
PoB5BbjkYeNAAJqtkLI4jg4EuwOJoWG6qYDf6XLQ6UAb4fLgiPyvN2w+ptQEFLnn65cS1sLdhmXW
8jApVz0atPa0eFyeKwQEPVAgnop7MtH0tmLTWIImBJXhRie0vo0ilr6uUz/ehEiaB3D1oDjUV+k3
VMWg7eNsynpt+9wMui191q8H69fBNJOuFopi5L6aYH81mW6HJF3z01L4/CWiTIYLkCvI0oLIgVY9
k+TJl74G46HhIGJcBBgm8bH0+YqgoE5R1aBonPMjTwb2acwDBDxwb8Krg39+YESrap+34oMnHjA0
SQW9VGhf81mBZdE1zk5fiOHis16EaFj/f6g7s+W4rS1Nv1DDsTEDtwnkzOSQJMXhBkFRFOZ5A9jA
09eXtrtLok9L5cuKOL44IVvIRGJY6x8rsEcUlQil4pFLvuheYm0ijzXvlRZoTB6nbsDe04O7vFbx
oO27jJs67NLcvZGDrA/SbvF6dG5+BS7g7rRIeF9AjFOiECgx/dpQLbJWlujPYzcb+5xQUiPIRm+6
TGuCYGC/AuJx+97b9WZSOeHiawxO5DqrbWUbY3HGLZuGHeBW2HGpW0Fr2sOa8UU/VnOdoA2c9Ock
mtWzH9F40PQDYaoQM+vSK6LvyIpFaNmWfPQY97e6FelfaxToz4L/hLRvxYlD8v+M58Y7KUj+bTNK
7jpveEOgLG+bQczRypO10LkPlls/1nImGt0qt7wPOpzpXm+G5PkfQdG0q6k1uqcMsCP0FItKSx7G
sqIxo/6ieYV1nyWmVQYWqP6+aSodKgylZW6a7/MA+t+t8wY8qPvKCyovxxAOHBfTMxttXTbnzupr
y76RWdLylO8976JN6lr8z5cIrDkrW7gGCMf6xpqR0szbycCrQW1ILZRM9mJIymzZI+Se5WOUqsl+
tyurzndZ7ZXSCiKrE5L6pNG2po6HV46aBU4LfUTm66kjQoR3+sLY6Ik5Dbrc6YTaD7MCxVw5hrI3
llVN3qtTVZKHStvkhSp4jtmJsEPmPHQKoTY7cYygxUJjhRyZMR5V1YwXmpsGGTs1XDPFVfWHaLXZ
7UMITYR6hMdOc57AWKZxjlqoiaOLiJxrsIUGISx6Ee3daHqSFSY1ldN1Xyi0j8YshIj12PuwDKUq
u86yuh/qsJ8uYV5r0ZhD334d8mUkOY2/pUlnmk8sRrLV0iQ8GXYRNklCmkGsL9/EcmIiBLZJrEa3
fRq0eDEISoi8nD9DC+866qjJnoX5mM09OW2BIjzFHTe/oecu2U3/Tc5B/mGgpoeCGRNW2kH48DM5
Vwl2jkw1/rvIcJH8zXobTm5DP3VmGaP2pDi1KgNRWp3hrtyuwIi0KuBR+kCSo+E+Zn8SXb/+XD+z
vXwsF54eu6oP/4oK/OLB/1Ehkdoz1qQ4db/ldXMhWsq/hB9l7hdciFoNXfYbovJnTv5yRGzcnI2L
dxjK9xIx8OMRAQ09KfBLfJR/HXH8S1Vj2lUHNd+7iTUgghuF0rB8pBlk5V8/xb/Ka3ioS/73OYLh
p7Sh/1mkw/+iFCL8Kz9cG5eUo59iiB6Xrx85VdVvP0UX/fkf/RXl4BI4pGPOc7HMQpuTnvB/kxxs
+w+fGFVUAzqBuL5w0Lb8neRg2X9gTYajQ5rmCp355P+FOZjuHzqCGB81EP55IYjJ/xdhDj9fVlh5
uZBZgHDL2LDfzDI/X1ayTxwvMYuEjHXYBNxA7VZp7bSNUbzwfjeMhyk2h9sfztDtX7fvj+EIP+uL
LgcFTLEAwtCW6GiMPmklTDYAN7PcdOcMpbOE7ejrAFPSYVyr9TyyAJH14pSbBp3gWpFcLPoJiuTw
15/ico/+96Plr09hmISgYaXj93I/f4pJTW1diGyHM3mf1uYqMgDVeM4RxeiUr6WxPBCX8P7rg+ok
MfzjuDwxEDe44tLUpn+OiU+7WZs1u6+3pM6gObZJRvdmcz7zImoXfgdT3TmS6Mtj5HT2t/Qi1w5Z
EuvA1Yf5MpSr+b2TBOS8jl1jPMW0lEw7BHqm86iSKrPX5IYMTUjYYNXtqE4xint4j8G40tVYbGW7
XGS1ZXU9+t0Ar276cQ1t5dy6pn3dMpXBEuhCGWFt2PV0jFLqKrV5MJ9gPJrAbmYiKnVAZTpWUQnv
qxK5Jl6eyZtWQ7xYDbJTYA3U0DLWA7Df/NHxk+ojb3KoLnSnAc1++8Xx7D15M/EHrmd2utIsdhqR
IkRMxf7WWPJb1t1bLD5P+Syt0C2kdjcrMwL6jOR9p1S7n3WjuRELU6TjVOJ7oZU0UIzVvddNzn1s
FdoO/A2/oEDrOUYcJHMzY7PQ57R127nY9Gq5cdplssNEG150ppA2ip61wrTXU+kYWx99W6i5cbcy
UE0EHgrVAhEqOn1P69lLDdiGnvzVg20Wzlc5ewfqG/ywTfiKzqJXH2SM2+/e2DShJVGUnMfYesKE
0a19zTwquxmyzQSA7qzTFr8mjngn3Q0FWoUTkAdDDUnSMC0QIDrjwcfSNhLXDKontUqGkYKH2W/i
4nZQWp8HIpfGTTaM9veaGgBg+qLNsyP/8sRULG09iC7M46qeHetZJbNnrhIPWu3gu8Pk3iQkAdHO
AI85QBZWmvXSKT3HTxENZXs2cPl39+ithNoV+Rh/xVrej6e2dft5ZVe+cXByixHJ8qtRriU3mheo
Cr6HQoipGXZ2ZbgnTdUAbHY6qOEIeCQfIr8ezkmelfEKEsKm2jcakj3KF2DmxACyQe8D68znzAx6
VJK0xqDWVu7ZyBPH3Lm19Ku9GrNY2+SIMd4B+4dH2rpmscHA5jeBB1WkB8000uWjswTQgAxYrVen
iFyyG2vy5sxamVbqy5VXJgtEtpXP49ehpZK9xCxbFusBHSSQEEL6TWTksmN4tYkQm3G7n3PIaTs0
nKx6vWQ/ZYEiD0EDZWkyfWulyXweiAzQYNsrvXkYpZiLY6NmsPCyyFmiiZ2jYKsdY8PD9uWZdjD2
GrhS5iVOtVEyw6ysD05fHwy+8cNESA7+KEw2RlCWPFnCggmN4E4shlgPTD9v71PGunljNjhb68xp
iYGThcUGWRbecJBxXIq9kGYJHFLE2g1Wg9HiA/S4CJbSxKzkMWPJ9WgwWgbUgFnzS0aGTX81jbX/
qJzcLO7VQmA9QLrhPaAvnr7gIjLRJwtF1Qx5tQXadtD6dZ2kthGiqE7zF+5qSXh2btjxE1KfsduA
AQOV9uzB/o5ykuqUVYWH9S8zkGePCZzgPfK2Mf0mkbZna1HOyj3wijS7tVVQRX4k1KPfjwb6Dkjj
airDYV6MIiSYQR8fos6Y39MJm9ux6yxcgWVbsJO4CMAiDMGSWHs98ZdNVkwTAQVVcrZVOdkbzQFv
Ci0NgfrGRkj1jklPBwcFwkKuLEmFWcluHh4RzHfeuswMODasOSid9Gyp9p1v5E7JmcyqI3euCQma
dlG+tsnPOlsK9TMNjTER7WmXQGf73WinQW7XI9ldNoK3YPS14QNqk+bYtkv0m6i17XGrWYW9hEjB
uncxWkO+rZPJf9WrbH5zqyj1HkAenWuh3HFEjoVqoHH89q6FcaVzxDEnlxAwy39mMpn0bYT5BEeg
kCChgEbR0XEjRxGyXtJ/qZMlzxQ/u+W7axY0J+nsqCt8T0AuTQUnlTiueisKiEmqb4pkreWpbMHn
iIN2XU97sPXFuNWgAtmyUeEcc68E3iI7eSEa2p5d6IeU5lokEf1OjL2PFCQzyCGzi1l12y7O1HBX
dDwoTnqTT8upI62wW1lNnKS7vk2bCe837d4udu1iC6tL0GA1a2kegEdl0I4ys6zrvGsGiYyhmm8B
T5sbUNSyXdVNYxZ7xN0+bwtBcMTKUFxIYTL1SxYC8Jn1dkiHSQXSVu205nUc3aDN6a66se7iWzmn
0bKuLSsli7eZXnmYxjc+ou9qlbZLsrNLkdCLIftnqyaTWJWKWOSYl9qKDa56btiaYAi5XI4EryKr
IAKofshik6gAA/Ph3ifq8TpNKu0GAc7YYYLRW64Lt1+6bQzaeJZDQzq74nlPCtAV/t/uuhTQCU9+
ZvxJ2DZaskHgNjzmVazdNkoMoCuxdG5Jj6G0Qk8ST2wnq0zwwTi9sLYaSI0R4keci8CcB6hClprh
mpcs01Ceu8ZwJRKZiU3bAp2vp1hU/tbKVdeHI2LkS95I8Q0f+eSiOFzKamvzxNGCyvLidN8JXXR0
sld9clANzDnUNt0V+JjCXBSad93qszr7l/D7o+chId1MozTlxsqtYjnUlqy39WyREpIVGHNOcOsL
DdBVR/kzGWdFv++VETEsWFb9bSCn7srD96IQlk3+GC4EB554jU/+uu0H963JZdKEcw8pw0WuL+J6
lGn0MXijKI9Div847FuduDKnG0S7yTM/hvr19ekjm8eYMh2BK2w3Qq+B3w5MtUiOdDvlbYSqcmV1
RUwh1fRRjTSAIRwa36VLf2mja0ekHt3aMGmI8tngjVl/kpa59m1NHkQD/pwaNNmTNyM3udMUgadL
PD5lstMlJl+snblaOS5kXdCbDu9JgSJsxIrZZFcLrts3j1t4hZ1n+A57Gx3yKaHFhJ1+N3oL9jv4
t7Bu6YLVNKlfm1UuPxy37MJ5bKNHzS/yl5iwC/IEW908Nm1kuIEL2H5lJQVZmUnZHjTTUYfGb3l9
p2a8wTGevrqNLR4zuzkDkrJvo9UEEI8YHCZ9PC9+f82USktMU1xFpvmKM4B2svJyx2lNt8d61ofD
4FOSNYOPZ1YvgzaV8bYw5kPbj2I3xLGLaECwA4ySxiAh0yMAarbWSPIJXF/LyKXSyKD0yhtmozqU
gI8bS3jnTuaMBQR4bJ04DUjfOrVgwSGIxcHWqy34fbOZ59YOvaLaDaW7Gy37aA0qDxHxPKPRj67r
dJKrqo6awJI87i3gzrWpOv9UTvOw0UcasXg8fB/8Ot/abvfax2QIx1m0E67/RbSlj8A2Wyt9rG/y
qC/XukoO/DvRYe675j028ucasUYARmZsUW4ePdvANNdver+8Y2quCZQSd1E3Mkpp9i4ue/RnjsVr
K9GzA9zPsEIEaARxc7HCQKcgxcOJRPTDISLvlKCq7LZBfYAMsNZO/IJR0Dp6dk4WM69WrQGsuNKm
6CQzqGUr7a5VklihlldVAJcI8m/ru2XJqjsficpFepI0Rwzf4p0gXn+3VI3x3Vja7K0RuUdSn3zL
2sq/wzunHxU3x8b3q/xg2MVdnml1OGKSf1KZe10vUxKgxB/fxou4sZfRfezM4mxRiaBqP9kOlh/G
+uVBrNcnvMorXkcr255CU5mrrLZj4n3ijymjzqkztm1rjimk79JsZTZdG1w9KCDFtUARG6FRo0j8
2ovoSKtN9w1k7Kaz/P3YqH2Ui2aLhzw/+eIbkspVT48WsRvJrtGHh6ZzeM/5lA71iYaazyqxp40C
dF5/YpCZtVUxcfFVGNqfJQ1z2eTpa1Xg8yIUd+tUSBGGyrq8hQD3IWSGGdNoDTt+kS9hxS7Ns1Wi
j6RB4m5e3LOZ2MO2XBAYO1PlfbUng4HJmd2N57VHLtHhAWn9FWFyV00VVVdk5ZFTkp0q8FRqZ5su
yEVpEjRhz/setn1v41ddm2N8LrRxM8hxBkGeNgLBBK/jvB3roIinA9arrWVZZ82g1i0dq11vDfFR
mK37Dj+XPEPexwjCOocx0i+e58o1rhNXFaTRzi6KumSIgrTpqEUin+Su0NycgDalX1juJUBfgf9Y
76uttszmt8gk7L1MGa1EnHpXMKNRqPki30TL9KUYS2ry/KY52EtxqEXGBWpGw13TDe4BB8yDQEmw
E3XrvuDyQ63QAQs0hIisq9GVm6icD1aLBHnB6HWYnEk/ol/sNuDet50a/O9It8q3pREUIk7Ww2Dy
rps84ISIR3+YJc4DeTbxecwQmZQ5SUCL4RZhJKQKKhO58ZxHXzKjO6IATTdzmbn2qq4muDzHAiiY
Z+m8xNQunDCLd0fTK1nHmgqneuqnp3LoyE0YzO3EDxMIIjRIkzIhNJwhrAmvCfNE63gj1yJczEq/
IXyC53wtIX1rDbG0nyPwHKy0RxNqwtTOS3XQ58ikG4CgmDfXj+Ud+K1541zocV6WdPCZKJitOWs3
UmVHVtAUxarSHiLu5kvwT2V/dV1156fSf7NsAuxZNwkXyK6npKHqKWUKHkNM+XuM8AcyKhTTeSH3
ilaVQHSt/eTyI59GV8uCGhHsKdGaoQwwRvQrZcblRp81Gifp1CI0KZYPVVZcTRXyRJUXFRKF3AqX
kVFgWaL83A1OdXBKJ4QC9566BiADjqZ0bkxzdHalmNEX2uwHpRZVxyRJn2Sr5Pd+YHYw8kGskyXC
c5DI6cokM2MFVdafytR5HxwelGMt9q6EHhTmdmlA2wvWxFVzCS0kVrA5YMYxDkXFxdoTJLqEompL
BbxAe+KKuOzcv0/sUfWk/TWeqW4tal9MigRRZmYspMLsnXMqx9hP1yjWEmvesqx1FBzqcUdxo8CF
EJer3nCxrjIZ2j1EW+TbbRxMJT7jjCjjlNl5PRVGokM2zk371fMj3ByrWSts/AUK6sJZE8hJSMtG
YG5CZVr19ZQgTZUkbM/vZJDE/q3Vt4+Em/bjOoVjVinCR/4t7zQJMRjeGga+G+78RmcQLQrUXjNL
U1qP7nOsMoPYlnzIkAftVOP2jtz7xdB5TEdpV6XlpnFsy1TbZbH1MSJQxCw9e9UO5jxCLrR9nBYH
7P+9mQ1huYwCPRorozK1TcJ+4Z0yY2qdTa0X9WvcN9Eqai1jYyZiIHYLZpDIk0wP2ymiwAk/atAg
5PFL4503rqRkJeswGGcjKnffJP081eYNAeQE7JB4zAhdf6+bsdlcEg/of2of9apZLx68EqkuN92g
HTK0/+tMi1BOtxbb7JJZoV/XC4+XzIA3EuaL8i5Jz4pLs03RJgq7HXaQlAUmEX3UaaI2J6wyvngu
7b48cCt2mzjJ3bsUs/dpWnoWyKHIdjW5nUEZk5wNWQaBONmEL/vSOXaLlcrd0gruJ+IjAlXwHpGO
vEuH3uTr9Kp58pasXoJIdrG56pXlYJpGQ7pSuFdv/GrOX3QtygIZocSG8arbdddqDhSySlOqsQ2d
6zXu8cFS8lpjJgBbAp6Y24RleLFdChaBIBkkiIbDCpzwkrUx3pJDMLvmU5LqURbGdp4cDH7aEJ46
hicn7SR2p+JR1Jm7SpNOXVFd4ITFMl+jss33pPV8tKVDDQ1qFrsbN1ZpyVAU3hpCqyUjup/WsG1J
EC31gihkinY1kXRkqXbyUUsEnGlBzVSxJNco3magpqn+rmtznK/6yeivOjnqV5qmndPUNLcadTxh
z2NoMxXJafJKbdPpZohDvToUSVFs0fhoclV3hRsSKwO4pdWTe2bPRdKBFzmIRT/ftxBkb5oWs+8S
97TvR/zw1hTr28rRhkOfGk+N6Td7fUAMDTD76JTLabZ7B7XLYiDGzNo7c+p5yQ+LeYU87LusBsz9
Mq730rXadd57/d6y5l1W6eoO8S/SP271m4Soln2a+wb7eDPLtYZlWO1c09ROQz/QBjGBatxGk0tr
K9pY8wm8Jlqbumh3WgmbleDQDbXM9QIsedEDgyINskQcx4GBwLsdjTNk4bhGv1/e1b7hkuMQqUMR
abq2MevUDm0HOYAWOyUcISYql0QIEusLyfWsjTE9lRqFAHh4aREuxiU6GI3lbYm/n+Y1jJy7Je4p
vcL7qq3LOLPvG6NYKPPsM77fSFQCU/JE2E83vmBsbb4sCBu2kId1jO8EMG9tT/mp1lz7thwYhjvE
nfcWYQ2raabFzU8TkuUTXSc5EYwuLEWTba3EZhWZdH1TGu26uYTH+FJ+xYU3rybg2x26FDYDrVxC
W0VToLMffsvYL47ZECMCFHaylYL9w9IFvmQZFRvNX3j4E6LxxLpu594qKWPbyYIZoDcJcaT0Ykej
o9M9p8TxcsdEzTpym/56Zr++8vn8DwAbao2vRbxKB5gysGP1hUASUtjzQbIgtUW8iZXiXZgk7Rr1
jSKMqN2Pk94dIrtSUeA7sfZlRmTE2XXrdV/gwHCXxdr2iIcPOtH2gUT384jscDmQ1Kx/ww/2Pe69
cgd+XNlhHZXjfRPb51nEMHxLPofEaA6nqF7M/SQ1Hv0Oo0Q1RWB8MyIlyyzWWWY9Q0HUiG5aZ4Ww
DtsUmABTHG9gL43cbVuPxlXZy2UXKc9DwytJfliqet8V6GBL1x5uVGw6K5MEhi2onf9lJg/q2u3s
j0FF1a2ZWsUWzpIxJEEKjYhg3BSm1l0jz1RhJvpl7SLrXtlSxDsDXuZuiuSzyrqtUWjh4DPT2V58
sBJSF8UwTmFUdXuureps9wWawcHW9LVuM8CsiALrNuw8EVtPw+0NE9qekXuRWNG6FfErbbLr81Ly
ZeVLaXRq75decgVg6oVFk5j72c6bW9w9ebC0hPeQS+DmG60cVngsyfqyE6bAKXcRkXtDZ37FFa5t
ia6lU6OuzRqbhF/338ChlveciI8DOkcdFVFB2zPBwEGf9MM6Qit7k9XauNcKLb8WYFclL3iZPIAB
VBsD7iFYEpS0XTdclXpZHgEdaxqhSe2TlQf4M506R4d+p9jLJeFpj9pUEU2VJruKjLMnj3kjW+O0
oy+vWfQGRaTjuHdz1OL9mAsep/U8plvV9vuS52irjIuoHIFa1pEj1bqbpOLsIJG4ngcx7PKh3XZV
BSth2XdKTFzRib20ZjAUoj+RrNZ8bY0qWVa5oyd2YFZGn28c1882/OfiFfigH19n9sSCzuix2YH6
o+QTOFUCjQiLYGZW148CePjgEPAY72031o1nksDChRTbQGub+BuDxfw22D7vLHHhnXwbY0AknXUx
qKcxQzgi1RUISB9ARDrxqsqaK3LMi7VnI+ove5tBeDZr8EhVFOImqRmDNy7qxNYm532bG60e9FpU
MN2Lr0acVpvIl+7HjI6Jd3GtQhDN6roVsfFAlK51oHCO3SkzU4wTqILvot5bkEKnOmlYhlqpcawZ
4ZgFAqJ3OrrWuDHtBqmGaWbzPftxw2Wz6He1rSSUvMYLOK0jc1uO5ENhGpTZ2UJUWITI7P3TIDO5
Q801IVqbILmUDkRaoCe8VVpRPxG4pa0M/DtqVbbUCJInb67LfozXUsfPRY4IYijF2l0wwwUT8WPH
dGYB68ukfqLYwz1BMfmHuTCMM8Ij+3yBi+4Ad+yDkfUt9Q+FcxHDOcPOTU1/W3i+dTfyVnuo+d6E
YBOzu2NcpQ63cRu230ydaTl6JQQ3f3E8A0/d1I8IhnXvclrKbtZfF0JIAYrTitcKn4hlBQnaqxy7
5UknoGOlj42OgnnpyvfZSWHjRs/j+mA59ZYBIifrzR0btkd0aZ1ah8GMtSsd+eIh063xigLS6ClS
xRCwN4kQ1zQKVCfLxwc5uDRnZqjTIvDLHdciXaHllPCY1nKUo7O7IBFalzhd4jc7rU917QWaNndq
XaXIOMmLdQCY0LrjsuWuN61GAnbWw7JNNeo5n4QUCrsvUGAUdCzK3wei/vKCuMIM4M0TnjwqgdBu
U5pNTlXhYmj6EasCXYXYOY6z3+GOvTBsTnXkQkQATTplcw8Iv+wKf4iAgWxrE3emS7fhJXhnJr/l
1WwMB74RtC1nz2qNmzYXXyHj3BH/S21ufETR5FAOjP/ioqLksdaZL21bJF8mrZs7CyLGWPVapnfo
2N3xEDPTyKjWxFo2Sn54xCWLcw7cGAJeLg9dblwC8C/AuuH44WSJrV+396PAWnqJAOvn5DobL/uU
f24GiMwowyS7VA+kp7/63dvim81JTu3OS6LBxm0os1BiAeHZGBSiwDiURJgVkEujuDxfmN+tBxgK
rJcdJqgIbOrR1ZzBRzuxzc47HPnCK7swbLRRyV1ntDOuy7neOMtEGnfdB55zoXZqC+F/dWtrFQRG
hM5OJtdxU28GtfCYHJS5GwfjrBRkWNthqtKIqEiIqlk5ffZSAlsRssirIrXNlb3AR4JU7FBS0RKR
HLWxIcnSL/hz/vEbMG7I5b3RUbyi6ds08dk9tJblHEfd2swT995lC1xniboRBPUgqa0CsjbGcMzR
G07NdUpIxBi5Cy+b/rtfVbcLmwTZckl2p8Edd+OwR01+ImfIwz5NSoaXkL2iyNeiZfw2nryjXgxj
GBnNiy4KNOfeDXIk4EmSbgtEcV7sfscygryftNQzavv4rpzFqSnVexGjnWx4ktYTZxvp7bZshmXd
0noVemmVHApeTesFjGwVVWy8UnfSY2pbesDmHjO7J24ISZycYj9pFSsVicl4r0MzwgFUDgod4nAF
VH1ps4zN98UGd8+1U15ld6UJ+kLcKGcEhnqVMtAHcSzIUa+xu5Vl/8T52aGHO+qd+WT6SZMEltW6
x45HyJaJL+KdAvWUKZWevKmbnrgRfAxBVUqn7MgVupC+EBI3gIzXJ5IrQIWouBULL+ZWns0b9le9
A3OeQRrBaH1j1RiuiaU/18W1xWAD4EumQoOnCX1FhVNDH6I3DYfu+oJPrCC9XwdrML9fnl/BgBOU
qgJAokPeaD771MIcdptkSSdPEayYAlYEmNp31sRih07SsW7cYiYHk1Tj5N7KhU+weTQ4ZQrbwMPr
0OPoja8giNKS/NFRfB94nq7+jyyFSr1hSHdJwyD1YhjVuInsVjbPv9amfMrORRGDng1E0Qb3JAJH
fO6ry/LW72pEZjuSQ5O7wirkedJblifBOqFC5VXCXen6yBnvZsDeNasLZVql9KOXaqiNG9QLlhbg
NCiI4bSAcM8VNHkfIMkQciWJNyzW1BWobD2SS6Gzz1cpSQSJaq9MMuheqtkCVxoo6fvI46jT1w2/
/t+lnv9KyPY/U6n97yseQmn1/y8e+vJRfSzDR0HSzF/9e5eSPdIq+L9vl2o8HJF/eGTXmJcKNZOM
XBOR4V+lQxoqNjZNC3jcd+nosH3+6G+tmm7/4bgGf49LLoxAt4rQitSTS2ue+AONJB04eGwuxR4G
cS7/Rqx20Tj+t2LLti9tSIbDkGHYwtXpdebPf8ilEiWBPuw/UVjXX3TxtUvufjgd/0GX9rMi7B9/
v3c5/g9/v5ysmPiGCZja2bXOUypIf7qFlkXrz3gtvvz6aJ/Cz/86nEN4jIs/jW/zZ+3DD4fDwpqi
HYDWyOc4HLyHLilBD65E521dIM5YubzRCWUxsbart1Qj2Gc8W+OThT1ktA7a8jbnj5N6iIeHDJz+
15/uZ43e3x/uEnjmGiT/UJTz87lYEmT1zphEYS8uxvknP/VWqLjVfI9wfiVnGNriN6f/Z1Eth6TL
wBNUAZFEyNVkfzrkrOFl1oaL3biN+9DV06VDmjPF4SzH5Xc6vIu678dric0dFFMgLUb4SNDQRXj8
w8lvbFx2+Dvc0OgVBcZkVD5NSxGbQWW70SEtO4PKqIgBps2ByAzSwt5BTLXsN7Lez9/5z49xmYpx
7BrcXug8f/wYNegM1teM6aKVyz3ThwSf0FCZOZDqj7/+SS9a6X98Zd+4iEZZDT3z0/mVwnNbp068
cFmadt0a7Bz9NJtvozUZzHMy3f36eJ9v18t3swVycyr8OM3Op+O59H6Cnbou+rfavvF7euxolfhd
WN1/OoOIai8p+zQ1I7T9+QyCRgHeIJ0OcXVAIXr9G8w3zCJlQtt//314SZIRdRGlO5/PnzskLTvB
7IYZ8DzhMCMJOP0if5fi/vlX4ovATvOINRAAO5/jqHo76VD2DGY44Nzd5gTMMK01yb/9Lp6F2sUg
v82zydX7/KqPSbyYLoKekBQBERDcZFB25cfhr8/Yp3Jzm+e1ZelAzSh+dZfDfXqiIhbzyUhyFDNP
tjKT/HzJQG57uRuGaJ+5/RrZ5lPt4Z8Y3SBemh3TCWZcB7Rq2OnOtEP+sLbV8mY6qECFsSEYSrFu
648q+40o+R/X0aePevnzHx4ITs8yYI981GrS/QMhpT6eOROcMKYe9den5T8eyhTOpcrHRjj5+T2m
RxTKGxyK+jm8a575bHoJhNHvwwz/cQtevhSEriDH8dKK+unxkkuvJEfZRAZhls4pRwF1pfE8/M0l
+48HC0fhYuWt/Gc/rvnp1NVRnmIGIj2VaEB37WTptCmm0SCli/2rIfV7/+vz9/l4ZIczZggeZMwB
NlUHP/9UI6YiLMXtHJIHu/JktetiC6PedIAu3vz6UJ9PIFJCLM3M37p/KUm7SPR/vCo0dm8hezmF
+lhqK4JJ1RMRVt1v3kZ/ujd+fDRzGMsW3AkmU5ag3fHnw8DmRnoDSEGQe7nHfDih0tGfsVRRjADU
V3V6oOWHpHk09WmrpLUa/EcXi37SRMZK89iBvSMG0Gco/wFpkp4ci27alRZgCzEMtRPogn3TxxGa
vflEOc39Vzm96PqLskusxfBUM77Rb8ZEZKH2hP4P3E9iwcMEn36rZUNub7GhRvHvWfyn4uofnQD/
4fQ6OsFp1NmQwkdm58/fG6W4XywRX7dEgPJV5bH1WiO8/de/IWOFZdoX2T3tRZ8OkunOIA1jRtyJ
DX8zduN/UXdey5Hj2Np9Ik7Qm1syjZQpm1LJ3TCkkkTvSdA8/Vms/s90idJRRtXdHzMRMx3dXUiA
wMbGNuu7ttJi2P3NIFx5VAqZBgfi40xIiNaNpDf9ymjzEWA1LZ1pa8d/MRXWCyVPaIxManHZmQ6y
DJYa96sE5dczw9JHT6eV7sj5+tihgEXCLVLoD6C3BG8BMZGPc9FIbCphRUwerhUZ7B4GEtDplnbB
qdsWQURP9zio598v4NL5/jWohU4OJ5szYCwW0A+ygkpltgKFQ8XOqmuaTFUt8qZUkijDgZzmKlOY
AGzolCP2+ItdaNOMwhnnpsIGzuvxm+k3yOvmWZKzqoaWrFpoOauxN9U/dIfmCWJLyD8xSZsb8eMo
GgAZeaolsUrAp2xiaid3wAKnI5rzvzriFqaE3cdjDMfdYKBFWwuhY1EXTdZTHalqbo4Ut1eNanAl
eloUEn8kDZYM2YYwrso/Qo696Yvm0RnSEx1GGtuph6KUZrcltcORrhzBpCqzwVz+PPCoeIX4hVDY
F6sQEK1MOu6JlaI1gTpnwPOXmiaoy9ShFByRc+gsJoVJk6LRJp0rQXPdDBRFe/YIu8Nru8B5/n7j
LW9jvss/eu+8AmiNWfoooIuptVC6bmX1nX6SjbR7c0WGG2pbjx3fY0PNf/+3jYbKQd8Fbdut6Kds
5haFYrgmIKUVVDr51HJ8P7H50vi41Ly5Z06sw37gylzcXUZpByVxc9pfqImj0JgURhuNyYkwkUGE
GRmdTZp8Eg44/zKYne8H/zRV0qy85AglcHniyy6Oc1v7td2RP0epOp9IQOsptxCR61TdQk4htPP9
cPO2+TBXThU6cJqMdI3Ca2NxgYJsNrV0lIk3xtVlKrUPpUYc0LfGJ6RajkFjP5kqGvIUZOccGvdm
A7nYwxIp+qG2rWTlxzP4bJTEOcC57tRsG3ForEhwnfXp1o8Ry/l+mp8s86+RZ/+H5ZX1Ze9YKjmd
qBsnWVEpSNmNVJ4BYQk8Onifaqc8yYs8OPIdP9lGRsRVtfBJsJBAuD9u2UijOgXEf7KqdKUgzZCQ
uk8hQH4/r8VuMedXookLwBHUcLjshQXOYJGmrTUBdMPF0s4yO0qbAzJJUnU5xmMtHQlufB4O6qTO
g4QYp2nJ8uKCy40yIIlcZyurLJufEeIt24y7DakAI9SOmJfFAjI1y0AqgpgZvqquLM2+wPH2tUTJ
Vi3wu2sIJf5tNJEh/X4BvxqFLlPEbKmNpplxsYD+NLYGSigZyBoNKo0SzurxWnjkjv60buwEez5m
DgPJ2JTFZhiqgEph1o3UYmaT7Grye1Uey3TT1VVz5CN9mpKG/2EpJrMi6KcsXxVV70ToUsdMaaIt
nU5NCKKoux25lZdROJNIJ2IfispIKo6bvdjgdA51dL8zTETIxD61Sp14UB5oDkXktZHq17T/oxhB
G9g4mZdlX+ePU2mT2auMjmrvVMkLugwjywqfsjqtX+Du5TGpNWnuW0CwcR2iB98jIRkGClqjIFjE
iZjUxl4FceJcf78NFmbwn8mQrUGNleeRbi42tjnCkhmps1o5yMFfK9Fgt+t4UmN/TS9fSbVV0Bh/
5vgypEI3MpbBkUFQELv7uCdayRbtZOTZChXAat3HDk2BSAke2d/K/Bl+M/C/hqGaRFdV4PRAF2ab
/NvVmSg9yXknyFYVcFxKQMLgordj6mtFNe2U3i5vqnSiNj6Mgg20qnDd2s1AsqIaaPdsghN0LpT7
7xf78wadnWS8ffi8+HZzIP33n5TZrU7JfZitHIAJdOAa/SaWau3IzL8cZYav84CBSb3cnwOIlyyj
RXkV10Z0Y4dheNXH0jGN4a9GmVvB2Ts6gUhl/vu/LS+KdlKu1Xq6KiN12kcd9bzgdvO/2Ct42PQn
cdaQO1h4JNDHDCmlsBz3WqB8M/TqimLF8c/c+V9bhZAjuAiDgeCBfJwLOCeYlYqWrgZfSd8LTe7X
TVBRs/7951/cxb+GsVkrvoxDmFxZmFwuTMRU5mHSppCupTgpZ1XrakVtZrsl6pWcWlFy7BHx2QIr
CnckcYIZAoCBXMyNZhmI1grQV5sqQgWm24meSIiqxXV2+/38Pm8JFd1pyixVwv+80BdDgdhoDBUG
8YoAIi8iJa9ygMJpUq6+H+fzlNgLJnGqXwQCoiAfp9Q3I7CcgthjTnvkQ9nj/SNYQ22mSatUq2pv
3w/3+bOpZFxUjdZ/cAfWclo0lJkNtzXDUQ69q7ESxmbsSWe6NFro9OX0yQl1hNL2T4ed706uNIt3
mcmV9nGW8ZjHGmQVyTOpOe/XptJI1daopAKoUA2YR8FmkUTOsvpIXHPxCmCbYqBtdqPG4wYnebG8
Q62IdpBDCUvZ+/uwsGjvs4IY+uY4eoCrqq2UJhIdeVq8AqzbH5n35687Dw9vHuNFlmQZq3PiNm6I
Y/neUFPqdFZHZIRdepPoEJp1D5sj1lJbfN5POcL57/9myHQa4bEL5PBWm/PVyflq/t+N665PN5ut
53ru2uMv3JPVyZFdvNCj/pQ8tBa3gZynHZMiOXl3ObmZ+/oUuVeRexm4F6F7cfW2/bF7f3jd3Xy/
q35pPv92LS6nu3ztT5nvGxkfdvVUuXfXhXsLLMt94C9e3s5oGJ3/+m27frx/vtjfXZw9/3i/+bF/
ve7dI7/jl+f33e9Y7DJ10FvVmH9H4T7cXWdu4T7dPdztX94o5Hcf+O8TvdHu7cvl4fTy6fY0cE8P
7tXp4XB6dnE4nHkX67Pt4XR7OOzm/7fe7db7p5uLM293s/Meby68m5v95bW3e9/fXOyuV/v9+/X3
6+gsTsmndVwczyJCwqOh65zf/zIvJb//5eX27Spwb0F289MPb7cRvz9yI/4v9SvuYft2+8aUbof5
C9/zT96X7tVj6L4/P168vz4+X4fu7vmaFX+8emfFr2/e795fCzfgP3fX73fg4NyH67Ozx+fX/ftN
6F6/HpnTL8/ru2+yuAfLoBjSyB/8FQPxBa5f3/cvlxnDvhzeAvdwwU/O3bPH3d3z1fPFEbfamBfs
u8Fnu/DbOYR2iE4Ezcer86fzh+vdyfnT5dP+4WG7vd2fPwTu+uxwtt7uztaHw+XhcnM5f/Pd9c31
/mZ9sTvyW748mgBF/jeXveTNJGAhZKsnl835eCk4IIfIfXm5ej67en68uni9kd2712M76lPqa5mk
WOyoqJVknOV6XCln9ZVx2d3l5/WD86pfUK3X3lO2fjdeTRfh8/QeXTk7f12v+mPzng/d799g+RMW
G6BHMkVKe35CcafdyAfrUr8o3s1tsNOuCfT3V3bnSj/kq5gqqdPmhAqpW/3IG+7ze4TAvoz2t0Nk
XAaV9nEXUEqCoHaKzq9FI51AXgTi7CYD5Ae/PKO7eFWqtlCOmOLPjguDquTVeJfMkdaFJaavG2Fm
eMlInNjSmvpN+JJxPBwZ5dPFBtpSlQke8JTCzVQWGzwAo2109iR5ej/J2y6L72jN108Aokbu98bp
03y4tjU2L4kh0ulk6T8uotR0XV2Hvu0BQws39kRGGG2a/sh8FhcnBAhGscnS84rDZ15mSeBi07/v
aLYnKD09qKgNP1W87R6VSEeVL3BGmjBxE2+/n9unVWRUHhxkfuaCBF6sH+dG/YOj1XSseYk/5Lvc
TG2K+ZTkuq/rYPP9ULO/+ttpmCeokqVE2IzoGYmgxbag3tjRJ2DudORa9R3BoUFcm10qRehVJJoc
nBNZtHSaituATm5NTPlwJHzyxYckboiAIOAn1fkU+5aRtxYTkB5P1ZTmobFrZ1+1Nrqw30/02DCL
/UJfrxYhKGF4Emq4h16A0KBDoMm23w/zxacjuExlF3F8IlzLh2k70UKJqpLhIQZBxWlmaDQUjc5h
0Gkp/X6oT2aElw7JO8Ww5jcwCogfd0mAWHuIv2yAkK99+qsRSXlqQQVd+1GDfgDll+LImftqcnMC
ReZkW3M66uOIKaxx6hpSOh96HqlSCUnQBc7S3tG0qj9/P7uvvhe2BBnROfjJ4/vjWPTOxhlMSsML
467cdYlUnKtAnFffj/LVjFBGQuFGoSqDMpaPo8CyyDOJqKiXFXJCrxKkm2wNwQK8RIWm4rGc2udP
xj5XbAq5FLByn3QbK92yfTuvdC816zU94RRRU5gMzkU/aANdl99P7vMSMhrjIaDozCm2xecCU9vR
s5XqXj8pin82hIEFr1Qe4DJ9P9BnK8lAGvlXbDnRqGX6ihZ+ZO+DUve43vWNI7TxR5+WFb391XQK
wE66p3HePnw/6OdPx6C0+urAinmQL6N6GeFckdN/zxNOSxpP0OsLoYTeEHttTBJNd38+nAlY8NcH
JLC1sMmDXlOHRkjAiztT7BEwoxM9H5RLdFSy9fdDffXdKKUi8zonXglsfNyUSlSC+2vBXgW96Del
mqOVTEv2H1sqhX6Ff0dZbP2AxGKYwpHzMlj+40oYlf440uBTbqpOlY54XV99LG4X5kLxG3Z+YX3x
PUZ1VAU098yyIOO1tXUIQss+02rbaI+s35eD4e0gkASFlKz9x/WbIlD3qFDpXqj5EGnbVF7LkS6d
qaM5HVnELw60hjUk3DkXUpA9WQzlj02sxgylWF1zDVOEOkI7kXddlMKaKMDW/fHWIJuHv0PuEAlI
Z+E6do6oITE0OriU1roVGW2EDpTw1V+MYnKObYCas7H/OKuGBumijxPdiyI9vgRcoJ5mXRxf/8Uo
1DbMgCkNnu3yRIUtTH0L85RZ0CAAjodbpZ/GI5vhi8PEVqByUMXrpUh6doB+e3LJddcMVP8gLVE2
Dcxvy55AMUWJdGSc+Ut/dKR4uBD2xCBBr6RW/OM4NRSXoKWvns7lbhfnmrIxRBpTpESpZ/NLihCc
5/cL+MU+Z0gNn55dPk/x45AODGgDYJXugYsAOZL71Cjo0m2US/lfjISV5QCTFaIycjFSOOOGYc/T
Py6VerZBoXCUVm2nozQ3NXb0+P28vvpkv4+22BjAfaa4H3TNMyS7oPYgiQ4j8s6bvxgFeDJeGqXc
1Op9XD25NgunG03NU1IQmPStNXskAZoj18YXc5n3gwkZgWQnvewfR1Hi1kgRMNE8ulzSdSt6fUd9
gnLkAv7CDDGKw0Dy7Cotky50eFYtWArm4qjjqa6UqP61wXTnozV8HjYiv/zjtdPnBJdF5a8sE7n9
OKvcTMweKTpmBaP7MrYDwPz2kB25NL5aO2AeJBKoDcLvXIzSFVoYEjBhHwyWeipovKcBy06O7O0v
R+GZRXnE/NaaocK/G4h4iOPRh+fhOb3SnDeSpJ7SbBQeWbEvzir5OUvnbYCdAD7wcZSwri2fghrN
g7UW/wjk2O62NeJZ4Q86iqxjYtVf7YffR1sYPezp1OjgXjypDaxXCjjLdWeiJJDQPh25Ks3JRxZx
/gMX1m+uJSSJRd6P47R4RqqdVRdFxZGF6ietYnQ9zmC9B4hV9AVkpspp1jBlCkSo4r5V19/vxi9M
L4WiKpXOSD7PQPWPa5v0jWRXMbO1ahomN5MRQMrR+kKjNR4oXXNCWER2XMlCSfcvjjdZIMh9WEVq
fRebhw0FDrBWNW8yjex9aFXQMv4Y/WEdJa90rkmKMgysrzp7NR9nCJS01utw1ChaU6QVZRpi1dhI
X32/jl+dhN9Hmf/+b1elnTl0/EaT5vHRuh2BHP8ksnPryChfnQR8QHqqKDGj4m+xVUo/qJFTzukp
kfImR16qsXRaBir5jSI7gm/fz+mrvUHDAFVBPJR5Xi1uLnSxLEhDjGYMmuOZPM25kwWN5kEPCbA2
nUvRy8GRAB+mcL7uPxwIjL1F+pMeMMqhMC4f17LlOQKwWUXgrKja21Lxq/6kRdDojBYWBLTU0kAN
FX6A9KjlRXoum1lP3d9YAlGVptjaJA6eA028bXQIYm103EZXhrOuifXJ62rD7mkIDLKbBFFO6J0x
ko/wueH1bMhbtSVa83p4A2sMPrDRtgWiwFKKYq2NbLBbmia9pp00qD9UaEyPWRtPkacEZQnlpy3U
TWBNPt0/EDh+6vzL50mpT/YqoQ27cFM+aLjSoe1RDd1Z8C1CvxhvMyGUU9i1BC9B0xU7OZatN0dy
FFDYmt9uEcKLz4wIrM2Wv3YCOo2N+JKWjiz3gqpPT2pA1zTxV7L5UuiUnrhdR+GYiyBKcdaUNWph
0GMkazPWFpzWOI6DR/RPuOcMRPSg1smxtoeQOKbAIjubuhXQlKjVjHFxn4SC8IgZ+90tGfDksRNw
UNyMl/+s9akoh64oEY9JRiIZLhSh6MFQbSSmNVAh0CyQwXkNFIlufqNvklvHTrXxFH0LMF3SlF9b
kwPYO4sk/RaSX3Q/NCl0xq40LVCOwBFrt2q04iQNJnDWqlJmk6f6oK8B01bSlQFq9SFQiCN6CATa
3RoOqU1hICX1LSXsyoSIbyb1INXMrNpaSBiWNEFp/eT2QwDwUJ/AnEtqWaPSE+oaot1mGD2OCFQ9
ahJwJLcGCmqcSomNye/oOnhDNK07I/zLogFgLM5loxpq15enAFGjvs3WWmzZz7EMVNhN4E5mXqvQ
DuClTYSEREv76wtodaBvaIDq94KG+mekxWGLgqh4qqiqt/aFKEO450hkXCVq16tu5pjAQeABNIfA
l3p4PbqP+pLajOWwnuDtKsBoKQJaWaPI7LVoSu3UiKYQH5NsKHX8skbgDuGPsfa0xAZZhMjqS6IO
KTR0Ae00TJ37EDFR6NoUfe2Dss6elFJv7qnilX5ElaL/JOpnWS4UJjv2TKK51dqyhHwaRjoxJjMS
OowfWIWU+mudBvAuFPJl60y96TWEPm7tdkQUpMid9oq+6hIqKJvE3KBH1ZAjD810r7GB3kNpbl1E
ZQo8ktn7BV8LhseN4AV0K0ZnfJBsuYPp0XSwSUD8AiJNdRvmY2ihfq6CUc42eF5BvCmIIdGtLsLp
IeXG7TcosDVb3Dupp88xAWKi9chQe72uT3dZKqp9QPo8Wktaqb+OFvQJ0PiDlZyYcIbWtTYYQBoI
FkGHdpDJASZQOwcJ5nO3k6mfuad8ZjI2uQDGBDzLfJLyeGhPeTnle9lH6HuFqwysy0bAZtP4bXAK
RCeOV5Qh2y0wL7kDHkNPjTjtVV7cm6mZ0vPGEsZbatrDwazyyYS1JGrVrVmChrbyFo1YVZ3SWwmg
+J0kdP1S7RuVQwngPaCFJWtNr00j+2kCH3QBXBp0z5hmgbOmXrowNtBosp3QBhRNSzDhzjrSVAyV
Zg1WDFrMr4HJFiKPof6LnIY73umsnSEMFJSDvnbDeBruuITANHXNKLoZNJYPG0VSjclV1WwAOW4n
8ZU6wgleQSM2bjtFNNOq1MYQyF9bdxfNlCGWLfQmT9C7swLdSxLY867OoVe8vpyo1+6zSpm1pNt6
b9FI/hq1hp25Vhq2j13TNFeTVgbXRZ5LTyqVB++TGVdYDZAelBwpWbpi4yTJWk6bGokc3c/foghX
y62LKQ0vAbVItCOA8riJs4xeFAi3wc+yj7L3kq01rlD/0cWJMoY52IfQdJh3K+7Utmt2gSGhNRo3
Q3yrV435TICrijZQ3vsLOg+Ud3/I8kspdowBifixeO4rDjXS3o324qC4AluYvE7pJn2SPqGW08s0
1jjWNhjINK0iDcGiXRtF3U/N12FRl5M0vJB9G+SNw3qfIw7oACcEKButTZovN8g/K/LaH6BJu0oA
KcW1JadPtmoWiesw9qVrarSl51GeesCmYfjUF77gjsg05S4XdtZRVh111B2aE2RAZHEpCAuNgZpF
faqoPE6TUN8hJdD9JNjQ3vZDx2ZDrEDcyFGs/wxDjRth6JGhcx1Y08+BKUZMY+xzkxgKxAPclhRa
rI2YmCfkDgUBsjT+XTXJTi7vpzziHt62LfgxTW79bF3AA8xXJaTQ2IOgnFzVetO+CtQrT0EaNj9R
DvRT1Fb5cOw3Nq9b1mp7y8VmvjghghWYb2W4Q2EtfixTs6w3GjdR7lkBzqY01OYTwOIUsUzQp6hM
dnqJx6tJ4klJImiOgySba87VRGd0XaRniRUHEI2sXoG7U/Q1q2P1DfroWZL8SBCXR0oWdFZMhbiO
aK5cYfk8JNm6uzQcLBgZ4C/ADUK9AAYP0IpPWk9BBZl0rODLDQBMVuPccLeZzKAIXZR6UR+dEoVR
kZZTw41ullnvYd+NO9+ejPEE4Fx3o0o49etAAv7p+fQDT7SawwR2wVsAAtRAID9pdsUsajssim1F
z0Pj6WJwCoyubt83jQ9zsw3CWX8jF0xAp1cUEeFIZK2n44/IFKo63Y8hmazXhirxGgocjzGWpXEG
j0eK/TPtc/W+qgb0tMUYP5GMrS+lJph+Dn1R/pRCYJYemT9RAONH8ZpmdCc+r3IEGjz0thKEl8Yw
vPD1CBdIVbto3PiJiJyNGpkxTNOyTG6TIhxQ0Kql0sAT6FGiRkZZeunaVH0pW6XoVk1SE4GQq8HG
6KT6PXJduEJNm/rj1kxEzz5skOTbpGkyEHrx8SvtFVokZcxsewjeP1Un0S3XGaoEcpAokOF1iE9G
K84CheQx/Q6l48om2bxTo/Al9SoJUqqOfPpq430WKoheo6HKBtEROTX3hVQWd3QNTAmAVqhZa+it
HBplojb5zPKLyD9BPBSGa48Wi+1STAk+BZ0P2H1ITHQbSZ+QQa0nswmueuChukfnbdpXLgk+J9kK
ys5gPPU04eGhYUot8i4NMCby5w0TR1w43nfANcGB5HUfh50Heqh0DnZZKNJa79vcehiqLLi1gLD3
HjVjdRKsCrjFwSmFndJ0Z0t1ZV62VE1PpxD74epa0BaFm6BdMIVehOue7lEBLaR11xUoRQ5CHpPr
UAshAwFQb1eBJkvyTuBvqzsjM5L2VQ9xNIWr1BK0o4zHAaoYRdaNxP7aGMk1RKfpQKQy2PHXkhzJ
kAVFKaKdjgj9+BjQae4PJ1SXViW4f9TdnB3tPxmwR2XE+cOk6N1Nio/T7QcRjvq11nJXym6EcEy9
5s/WAI4VQe/8mLKUZrfeEIhG9JgJ0ki4Pb7XU5gc3xRlUGc/7F5N+KqKJSfBvdXZEOJaK7LlhzhH
r1zmrHRpxAVq8GzgnzTs00avROXmWdgiEhLQseQmZQZbEwIJQsmmmkCFwVHLZOIJJG43kcWVua0z
bPWtUvHhzropQ8PAippabOOi9eUVwr2W+KEo6F1e6SG56PI0SIeShsAelsAvmUArFG+27+edG0eI
nG4qTcpmhF8bSneW2kTpJd0WJFusOuiQfzBLw5d3BIw1ZyO6oIme2pKK9Qy/iKeLQnMNNA7PGAOk
4GD8j+ugoynh1g40qcN6kAFeVamvo/0unFIHIhoICYsQFMVD0ykcL0HwINlo/lTj7ZnG/ChrWsya
Vg4BA/P5otOy7CRcKsdCPwX52LhtLko5F5wfGeZ3tRFFJqY9uFvbfCcGQQhQG2JNfUYgDyhsYWat
OJR2amjbto7S2XNsKnFH4tCaXYA+S8f7UWlF3roWHLb6MkOpx6KaTfrFo0rDmmefExXtK/TxBHet
pTifqL0RXkBOTyEwFkg8FCIS06kaSwaarUJpMmSNpSpPN1GI1swZIFxowU0fW+JKQagCwpGpd4+W
oK3/UqupF3G1upa7V4ACRr62DSFAmKuYadvq9Wql2zUqQ0E6OaDQBiVfa2NkorMy0pC8ruS4z7dd
FSpQtPTW4lXh6EYtb6ahHqzWnavxZ4VZvypx66pJWO9+YSk+dFUJF0+Mk/bDHwTsJCSfx3HTofAX
HBCjsbRVq06DtKf0A9wA3G85Q2hbj8E0g8pVb1s+Yr7pcSaVle/HufyiOMjDnFhV0GutW7cteLQJ
vmx6PcIzBxRrNG12jiq8H53ztMWdMKI+H07Mwerqc65yP70ckswxbvkgmXpfB6oA3yT5if2zlGGn
bxy61qLToEsQdo20Hvhv29flu28MzYMC37JwQQF21qk5GhCRIewZ8YkI+uDgOGGTuYFOwbJXyVqf
7gOpSgqo4gGglY7iC0Rl4TF7DuhQNprFrrtqcopVXUUdeLaWdjRgceBdmqvOxEECnRx3zqatlfIy
bQtO7BB3SVl5xYCezzAmuXMFcLbxXyLMdbiLeVXa+0aMdnI/JAQ09hFQMRDrWqMaF4JfPKFLrvb9
eVY0Bi9PNEIRO8Wf1VMPTKmWnZTywL5v+lI3r8LMQNSJMQfNwq+bguzO6ABkP01xNbzNupNwlnOf
cQ5WgGw58LMIyBagLXln2fWEwcL/sccf8P2K6n0MZC0JgEI6jXJlyml2R7Qb7PnQyf6VXua806Mu
R121jMEksFLxe8BRgt5fxLYG5XEoaxeR846LcEzsPQJnwOmcWubpjtYXqvREgR03GQxIXUZtcASa
3M7XlRHCu6TJRn1ve6VIVwQXuBEaFvKnIQKbR1hjAaS06Knj1KQjqkOorhpks4og3PDn0W+nSoHx
wPO2mLYTakA/FE0Np3U22oiA2lWFXIVutPovxJu2BvunNtsGcIGC/GiSdttG4tDQ7mOp4boWifU+
1fFWjGpRbjuzFGdFp8AbLJ2we+JSznp3Unq/WY9EUSR0g+Nkb+VRjTgAF24PGBvKiVIJ+UVrUFw4
KeL5fNcy6jo8zywHsHsqjSuwbdYt5RdEEABA+Ic2TInVhUavAgurRvHT7BXzdbCCPPUkgZhP2WYw
yvnV1blVaxY7FWnM+7aOUWW2DNoAqyFTJq8FzP1c+aQwN1UkBnvLezIvL2pJngFsc20CQmtpNL5a
VkOfradFPmxayTSSZ2PKjDPV8fvJc4DZy2tDjsUN0RFEYXRgfjeprU36CoW6CAgjKZC7SdJQGYBQ
n+Kf0Er3WNuOFXhmjyimN0ZJU7mKVsrvyKSP+npQyOcjJyBDf40RXRhcqY7LNz5cirjJKBXCA40T
PNlGKhEU0OtegCjT4wclygCeWmrLpRk4Zf5UNEqibUohoRmrmkJ67PMplkIvKRJFOWkNqjIQ0wnw
PmIeiJ3XNLmiuGIQCksMVZrsbl6UL5YWFyh2Iw28drohe2vUiAoHUXQPSh92FsxhDXXvUZNwyoFZ
az/gyEBstlFwgGGT6+xcZzCjWxnJpdBtW+ookFsR72FOcAduXIJYhBMH+mutBXlIYiLrLzUfOR3X
xCsmconkVeISiOz2o24or5IRd8huo452q/S0gA3w4/AriLxbJ2knO4CAO6SKd2qK5srK6YPiNW8T
q+ChWkcPeUv8iLcODj8MZ3nKuYP1sViHcJAf0SNRkMhyHfwMPaLf2UaFq0tVaz9ptQZ43g9i2E8a
Yn0uhqXl8Zs5xeOgKkhV68iLUVgQpQFvM60VPEizWUGx7iWsrDLYck0eILBVDGwPPpAwUg8z2IaP
70XT6L8OXUW9lEASKnOTMJZ4BtFxBFC6KhG4sH1i+jiFzVsVDYysF1kAksrmvnbRC6FFo22VIDlN
9F6yXcB1sblGxDx6h6WrGp5hx8YDUnYoZftZV3HYk66H9VsoBIcrGMLhhRDoCa59TFp/jjp0ivVB
tbj3krpU8beSsjzDR0T4J8wE6m0zRvhe1ypqAa2x7sCpYvR4YLZoFSAZ4mv2HFmy3oLOR2OEutJM
PXEMqvn2el1DkomConkeKVQjzgh6NAK13IbQLVutgRZMSQgcabkfoEESZSEaY+jpTSmnY3aB8rWd
rNHViZ7YjOno2Vy1ysrkQbTVUODpTkVlttLaJsiPhDe3OnVwgRKoK6sos2DbO0U5rX3f9utN1yDm
4FJwA805aAfUx2OtykPuNktginJ089xuqIsQz7VQLpw6U2W3Ctpad+lmSAfg1oqeryWpjtqVBWFe
c4tED2ukp3O0TbpCgskctRKv9pAg1cqxg+DQk6C5gZm/IwRVlSv+eB2WVeQ3YK2cOlVcvTNGdSUL
JUMSXnUQDFG7ovZXaqUj1GEnE8BPYYzROzI7duQNw6SFpylIm8CEX5uJ4QZ5s6bzxFzuuOobzbqg
4IuXiUk53Zud+WDpS9zEfQm/sNlqEx2ILuIRlPu2mioOMFu1HxyPuvVqit/OkrpQDFQf0u4CDBcx
DClLBMUfwEoLA1nIldJHHB8iXj9itVBV9oItP/pwUqK1U4yEg0JkwMAxOzF0+EgZ+LeHOJ9zqlNM
FFwpLGNw6zCSEX1OfcK6REqkmzrOooDLvZB/Kn4EzB89kzo8nfo2HbYRmQ/bVUVeXg45EYBzCqLk
jpdCN1LGrwpnH08Ay/ZZjyPu8fCV85OyNbLAG9Hzwc2xG/uHXTpIF9nl/DadaE9sgwNJjTC7qnll
XEQWXv/K0iWiRP5Y/CwlSw9AKlbpu1NV061BMhMafd5oSGyjV3AWJYLyCmXQZ/ybET4QzQOslXR1
fmL5thFxobHIxJPG5nLo4Na72HycInkIk33dppWDULiJu0uqeYflnB4qA4YOXOOS+o2wwthvCadK
J0g6dLBwB6cmaIVEefhPM+AfcRj/vyMsGhQIfUNYjN7a/Dn7wFec/41/+IqULfyHlDF3kmagH0YB
zf/iFRVZ/Q9pz7kOiacRxARye/+PrqgCXpy7P/mvytVD4fJ/6Yr2f2BrQXag/576LwKG6t/DFaVZ
o1iHo2YuqnlMTRuJrsLD8dGiH61nadT+qLjhv3/ykuc3RCYlmWXa7xBr+aklyU+pCp5+W96rf7KM
/zc/6N8/epH1L+NBAmOcD7s2BqRL1uOQaJk4UmryMUn87x++SLLT6zw39Mb9zjJoux2K7DJNfO2P
anL+/cPneobfMs9OSYKqV8N+Z1jdGVp2MOmp4TuSCv6/fvkiBWybTVrUHb/cLkx/oyVSvi5mvPHf
LfoiaT5wbcqV2ohdMeInxraTujIExb/87YvEP5S1GBJaJnYAZ8WaCDBafzRj/uVvXySpRyoVTJ/o
HbDucocnvg6dY6iwj4Uh/37RRQlhT7394CMdu0vVQkaPPo+aZkvPfVI9w62cBq8bfTheki+kvZ7r
6t9+7MXBHZCQwbIP3S6P+rfQyFck6F7/6ksvi6xICJX0C2jdblBKx782pjw9pS886I+UCs075t/S
gf8u2UyM/XAIoMPg2pb89FY6bxRz3Qzi9u9++uLwKh3ygxQrdLvKskbk3VCUuNKnVvzlL18c30ai
U6Grqm7XBWV8QPxGPxkVy/i7M6Avzm+Q4p7KEhUpVQXbusnNANzV9D+cXUtz3Daz/UWs4gsgseWM
pOFIcmzZcmxvWElskwSfeBAE+evvmVTdfB7YiipYeONFD9VAoxuN0+f8JzDq/5x+WYwfTp553muK
N4zlLIEOE8cNjHN/QmOp++PfHX/xwK/W1IlfvK8wOoeVPsd1gO4iBs+q85IMw5PYGRSyKtKG5b//
0ku7x4nlHBQ4HACe5ZyIUN8xPUEie2n+G97pf25ywjneNB6mJP4OK0lcmBhvc/2yHf0+3YlZ2oOR
YAPi/UxN274dQOzwKEn6CgXYC35x+UnnbkH5F4/LecjYYyXD6dx1tX0F8POScSdk0QoIF7pAjSwY
LHvifbN8AA/SycstiRO0NtyTTKEneQZqid9H4Bm/HTa8o/pZd2K2zTUe6dAIPY+4q7Z3grftb7bN
ds+86BLVgFetgkbU30JtMr6BrLoptFj+8vv4y3r8ELVgfMqgejfo8wxg+ecgiLZPkH+Jb/2sO0Gr
QT0MRjBs9rlZlsPKcH1rR/H2341fVu8XJ0LixGnci21e60yduSTrd9GT+H6c9+xtsIkYYhpLtXW3
bEyIp6ecwF3pLFSeIqmEpi4b23y34A3y3EJO3EqIp42gB9fnPodoOMs/pPH8/t+99EJgucxlK1jm
5Dzn+sxM88BDU25oH/iZdmI2ZBQiDnONogesTVAlDT4TNIT8XPITzDdjAD+FiCq9hN0j0Gb2blrj
+Xe/T3didomq3kJKVZ0hWAr5I0hjdgc/y06OhZKa7UIN2YaAo78Cws6qzY5+pp1YHTE2EEPEW57H
PvsNqizPUx55LqUTqBaXyoDPO75aB1MxhPQDRBM8K0mXlidsYmjaSC3PImCPSY/e2CL7Zz+fOFGZ
1jVaDGjenXuok9IKTNDitUnslyLHCUoQi8TgvrHyvI/qd3BcQ39N/SfCon+KgMhB7k4zpoKSFl+t
m+hx0P0dl6lfroucoCQNBIIqAqnvZI6/rt32EAer51dfDuIfcsWe6S7AC7c8Rx05tGiK15DM81rG
S+viR9MtC6s9gtbpuc6mP1iknwTkcvxOEnd4c5abxRDjLM+2SbObderE3dIs3Y3flztBOccxbYSF
UxIiDil4+Bb+GinTCxvwb86yH/xt8hjvwWMnz2QG6I5mwVeW7d/9PttJngSyZzqhOKYiyKg32/QO
z+B+Sd+l94X2D17u8lqe4Zuiqr+x7DWCzJcc4kTkDH4BkP3A102wF1PyF5oFfqvoTl3kCu9v9Ywj
Khvrr83SEEw9qD+9XB06EbmtFm93ySTPsbU9HiSWb1WU+mUbl1o4T+usFT3EffCgdqez6AYgNr+U
EDohSdUcoaPYyzPko94aST9VgAS+8tkXG78o3dzxd/AbRnbOcEjZZRKQ0xR9V0OcdxDfhiEmAwCm
ufS7WIROfG5jOlgQX8iz2ewjUfGXLCZPfgvrJE1Wd0Bdq4uy0kzByT1PdQGFrdcm3V/Y7Oi+Xh2J
tZpCbTWEPgM2ljRXv21G+bU3f6JEA9CeswGFxL5Bjg4aKJDIHZb/xhn6T3ILnSiduN0HWwWQAIwA
FWqWAnAPrzAF8++1T4AYieq9RZqYs7CHZnMqIcsbf/RZTjD8XRtHwbkouuDcAufLQdn3KGaPfpad
xKnYHoBZApbljMEjYBan7D9NM/+/rzOXMbUOTZDjuR2+phTYZQqoQQ+JuX//bPLLKMUbwLVDwAYQ
1tSu6lzhSRm4qTkR7GmkI5k+Qn8ve/73X/n1Psc7//WvMCl0Rjmcw219gizAQeSVp9+dAI0xlQ8u
dAZ9RyOOxo4ng3rc76ud6AQqBc2hOBfnUH1VeBbn3HMXOgVtCIBnCLECcU7V8ABBmFN7EVH2+2gn
MtMFUNJxyuDqscmK1UDLsON+JRzmm6/XcUxXjIi0KLMyiKKfxJap4zbx2CsbQQbh2vrCWgZUAfyN
MbpDvyQQ4/1v46v/xJA79BjExq7NBI/bnN8uIji2tvJqJUKL6/qr4VwdZkA0nvVI7nSfPIBv3qsY
/2kcD5MDUCKEjvU5t/TI1XuIi/htbZfJJVrrJWsEXK1ATTPn+e3Ig1fy/iWmf877oGS69sdFDzEJ
W/gjGTbg54Cfzl4rKV4y7QRkuOBEmlGDn5e+O9oYx1X92mz4S6adkBTpiElAwEZwpYKAcdw/QEbS
c4M4EdlykGFxmkDqe+fxU5osWyETHvtZdwdEI7xvYRg8xVmSANYeyeyDYq9dBi+56xdL6TLFZlY1
e72gcQjOfaippwuawpsFCqxIbca+GkBM7cGGmEnxO7xcCnK5V023jANiiUbHNVV/VhF0zLwORpdE
vavEJiZgmc6d3PnNDlHVAthAv+ZK5nI+iCUKqMxbjHfY7TzkouwBvfH78MuW/eGKuHEokyUpTE+L
fQdw5XvW0lckNV7Y9S7N8SBbFi0Ak531Ls60h3bGENz6fbUTq3k3LBigQU0OEKHujmHPgK9tKkv9
jpnMCdh1kmuFqSCcjcPOMF6JKx0FDM7v492QlZBNCDCIfwb9QHpgAD8esyEhRy/rrqidjDIBLa1Z
nDEclB1sRiBfz/0atpAlvN4t6bJjwq9BCE0qP4O9GDOVFgNTfl/uFLm47GNIe0f+Z/2iY0iuSxnd
sR4aJJ4/4CTTBcRHKR+wqrgaHUSbFPP03+b2/ykBqFPpBpXK6M4RRoDqH/Bi8VYL43cGUydCQYvP
641xAbeIe24xL0XCGz+PO9lUQVVz5Ro7UQXhkdH6th6Hd36mnQi1QSRjqCfL80oUZMjnfp6KuY/H
v/zMOwHKAcYgVb8BKjG00ZPFaOFJ7Tn55mfdidA8rtjQcIGCjsffuGwwKpz79bJ/FhHdNY3Bjy7O
nar+oIF8o9rF17YTnm2D+bGVYBf2kn2LOnGY42X2Cx7iRGdoFjqlFAs6BWEV3zDLZgy0ziQ3fjvG
Za4D0STG/hgOrq6F9DXk7O6M4n7bhTjhCWnafosmxBBV6xtwUpepoF6P2qAFuT4Sp0T0NSYSUSIF
mEMh+Xkxr90r2K8rJOKEZ5N0NKhmiVt/j7H+d5HQAqIEmJkyeCsDa3ohmp185EZnHKNAM+RSMSIC
Yi2vIHD5VIAfSfq8n8S5XcV3DLnvhyQTfmAqaCReew2j+VIbdXnkwszUYZyjstlTz4vk34QgP9Q0
mGBcWSy1OA9i+zgm+UfUlp+8nOICjzAvZgczozXFpj38jlmo7LjLCROTfuadADa72hIlFtxBMn7Q
IUpfTKX5wQxAGnrtcyCrK9GNcMummremmj83YeKZu10CuRB4i2acsVkA4Dwt1fi869f0914oI13M
EQWsT2g8kZxtMt6AOPMewilPfu52YlcHO/gd9xHuTniDlwbTF2bxbPC41JEYfu6TQF5KXwgDzShi
BiU9t0l8vZJqrnvegUzn3IbkU2wwDQmCAj+XOIHJFkzkBtGKq0adngxZByDFG+353U5e7dFJB6wu
Q/kIvT85VI+qy7269JmLLepTpTBbicjZB1MV1SJo0Ubhn15OcSU5UMek4365vzM2femZGACxBwxu
O/iZdwIztRvJ1hH9Em2rd5iywrR95Fc8Jk7J2wqM5USXuvRCFgsKAwinQkXNbzldXFEaVTQ1CTK2
gjBBAQmDb5j18WzHJE5siqDWS4JhuHOcdU9VYh/HufPcK05eXXYdjXUG06C3OM8VinVVP/ktZXwd
mX0uDUX7eT4zXX2MLX+KTeJp2onMAEroq64Q9PnCH6pFfRzz1bN94QoQgCipM8mCqCdGfsUZ8CCG
0a+WduFDIJHpIiYR89q2dzSo74d89usCuHyiU6vyzGp0MOne3WT98GZZp/de6+iCh8DZpzmPuvkc
cv3VyuxNvaeeudJVZ9S5JS3b8dkpM+e9Dt4AVe4XkX8LTfxQ+QRaN+i3IiKjESLCc4Np5tfog19I
w65eZj5vIEVJcMAmS/jcQKd7p57x+BOlHjNhspthPmcifBZhoDG6NHtWPS52SFtoRkOcDedICh0l
CeN6jT3fQ2InJgmZxMA7iTvLBCWHZY/YpwA8Ln7FZuyky6gCi14qkRdIWt3Zlf3W4MXVa3+7+KEh
EYCc12I+26D+bPLw/Rj0Xgh0MPBfH4GGWJOwHSknJqot+BjYojZb4xfzkZsrZ0u1aWLUJwG78PUs
rJgVPfl5xcmWqB+ipIWi+pku4/tcsw+6sZ/9TDs30AZHE6gdcO1fDVUHno8g8ZKVX9i74njZEoP3
FSRC53k3IKJj3YLh19eovF8IfBdElAW9mcZL8zmAaKHq4uOQR56L6WRLjjkmiEGiIUfUuoFbwdRF
BxI8v7LKhRGtlV51RzZxrkAoXIB86i0m/D1bLS7H9KgWoqoax+GyJIDIg0CobaFd4LVZXDARlEDm
PVywnlbZ2zrlz7JWfonNxRKZrhsNa1FF0LSBQG9G30e18UKFZC6WqAbJPSULbjx8ZWvRr8N+k4b6
vylB/tNideFEbR80lZnUfMYMfbGGzV9kjV7Lm5cA/8VblAsnWsOK9xh9lefFru1HnGDLk42m+lyh
uh1uLlSPr/V0XogmF03ELPgWmzmdz1UFEsnNfOAR93tvCZPrg3cFSRAdLu3tAGqckLBb6mNgxX+T
+/yf+51YbXoCKlLkjXMjyAMJkzIDT7PfdneyKPAbSdD3mHuzU8ILMTdfwRbW3PgZd5JoZVNFdWZR
XMj+RgXm7VYzr+OLumAiMFSKVKcAExkZB0UT9voQbMQLmANy7+vV3DMD5doJTgl7/pDv8k3fcK9L
Ib0M8/745ofOdkBAwnZp1kBaq5/UPcbV/Tp7ULW4Nl7TbcG4AE7dRS9gEe3F2x2s+V47hbqAIhnu
BCLqHGDtLEF3b3qKw+APn30CDYTr7062JUgExYGepujVZEEbHRQevz0/3InNno276UCbew6S9FZ2
+tlk5Nnvw53AxN37ogAfzGfRsvdmzkqxio9+pt3AjON4BJ5V4hwcizGaDp3JvcISU+XX7uY53in3
FE9P/QBYZb6G0e24Nn4NMmhnXFtnwczWsF8hVhQHd5im+KaD7Hcvn7g4IisHOg0BzhOuI0xAtoeA
Wz+fuDiiXgvMseoaDVrwYR1s00ZFrYXfNnGRRFE4deBEx/42Yf85GZaHtE698j6EDK+9Lbcwr0DK
g/ZYAnKPeXgye+V1T4E867XpWHARA3OHSihr+j8TcFndxFPbeVp3ojKqFDTcY/R/k3yPbodMvNmk
Jn7Z4SfacUjHpINBxV/H71jc3KWq97TshGWWLgycmDi/OwHK6VnptaATiY9+G9yJTFZHG9husFEY
Xe5GUObZSNx5mXbhRBXYJrnMsFF2wm8hXviOdczrrkxdNNE+bhRYaoBNGJ++gw/1dmR+PT3q4oaG
ieQkMThgMz7Pt5CV2+86ORivOyf48a93eE3ieWIjnjekJQ/RHJznvv7g524nLlsGHu5EAK1BaFzQ
tL3bqN+QEOSir7+6Cg3PaoXIkU1a9Aztt6b3S5UubAg5eASZIDZJTekJbfb7KvQ7Al15EQwG1OMc
YCG3Vn8ewOl97Ftw2fg52wlKFuWTnkeE+96EB1A9PqThayDQS1328+2EZk5Eol3YY2gP78C7YDT9
MgAf+6Wfork96QX8xLcsV+HbDczw0u9vcTFE6LaDF6qFo6BB9FbU8eMUTX5HrosgahgFnrBi83kE
pR1U4eMvPZmV39HlauFUYMSP9wjd94xWN/3Yv0myzevNgFInTJEqlmpS+G6l5DFUmShYMvphK3BJ
vo6mTLdLT8BFjFHV9jt435+1aJtXekMXG7/YPC58qG4aBvKndDrPIYjlRiqfQGFNf6+214TULyH/
qx9wkigmTAZwjWYzStsRlGx6+oMb/lqb5YWtT53iFg2FdoOEAp7ysxgUUEmvv83tBO7UuspBKVt3
EG6opsnzhHDV1lrw1PPJAFaUcPV7tMWP2aK92qLUpTHSyzjXbEFvcWeQOw0G2Rdja/xmfahLZTSB
VbJS2JXncaXJ9yYMF2CA1sWvz02JcxmNEok3EDS6zxtZtucQFJ2fEzk0fmHrQouSXlCZRSNcs9Kp
jKOAF9PA17deB7OLK7IBSN93g9c+YtSIFyg2gBJOrX53aRdZtHcYD9MpbhqNsRi0Im/Ble935LjI
IoaL/wpZZ/Qv14iP0PsAQ2FBm/2VbOioj/9/RweyidenzkiSmoP6ezqvi47Avt902xsNkAKIWa0B
mX+eLdMHNGXFk2yi8Hnk2gYoI4bsK+hSu/tGQ4Xmduw0u5dpHTznSSJsQZBj37W6mz53eQ/VBwEi
0a86IMF8i6SoqocIpeu9CQRsmdlUF0C59UPWUheyNAo1p6A2Hc97Iu6lmB8ha/BKO+ay039xyrmA
JbXuY4b2fXeekNfBVd7W9YOFbsf9vsYCkE/TT0+YP6zaoqFT75csXSBTLIY42lqJq/2k+acU8q04
AzvB/UpPF8wE6l+Trr1hJerCbw2bD9MU/OUVdC6BUs+mUbIOptP4EWh7uft5xMUwgbtKm1bCbm37
Qw5CZoiS+BU9LoTJVFFLFS6EZcib/N0lA7/H9Wr44ucQJ8WP0wLdRArrUnAQH9fHuf3qZ/mSl394
8wXfqexNPcPVYN221T24Kl8pHV7I7C6CqQIlLqPVxMpRgTu/P2SL3xw2VCSvvzluaBhbBcskmW9A
+f2wApbm5w6nDl+TkYhlgumI8dsECjFoLPul8NSpw5u5TTEkhM03kqU+1DWekfN9WG+8PtxFMJFN
tXUcC1Z29R6B93R8a8bcr8UOkdJrh0Nwax9pBuNpAPZtckvZ6LdJXGqkuukTZTH9VmZjciS5KFb+
wc8hTslNdmgk9dGIlez4AdwlBVu9HmOpC1ziHDIXRk20zFJw9O9agTt5rPwQB9RFLqW6Cvps4BlA
xqE65ksDJtfG9n4FR+JkbYDFqzpgkpackPY+I6S5GXfRvlIUvBDyLiWSJVlA+2ymJdNJ9xhPffUB
Qiy+W9yJTSaCOFWWkjJfoYNDolvBXxOgfOnDndjksgdNsjGkjEJzjKcvrdz9sqQLYIIqSb6qSNNS
S1ATV1/F7llVu/iltFrCBDxCsKzZfKzT6IlHc+7XJHQRTKD76jtZpaTkq/mt2i1UJfzekKkLYNoS
KAdENSFlKJoaVGLVUKwT9bzKuBimeqRtSvaVlANJ3m+av5WKPHmdKC6GKcoxIhJ2MI3apJTRRcnB
r1Z3IUyr4XMOmATB4b21p0gty6nqGz94HnUxTDLOeASkCylxrjS3WRDqo56GxgvyC2GC69ygNp4o
MyB0DMOMZ0bORPshu6iLYFpXgBbJuJByXhno8xk00/wOKhfAVKdgO9/bjZRblA83OV/CGxalfkBl
6mKY5ixgVbfAer6S+aaf2uQQosryS5kuhilA81RBvoOUmFuCZgT/fdpTv+zg0iDptEkhX4KoV0vO
/8CVEVphq+LBf1Ps/ufO6FIhdXqFbLGJ8Onz3NxBRLU7SR15runlbP+hkt2hWdqGTUDKFvxNvBoh
GDZSzxhyYUw5ZBlB6w7jkDNLiwjILug1Guq5pPH1pzNBJx5FOSnXmoMRJRVghy90W3O/yRDqgpkw
eAli+Uam5QDtMLPLQxwzv4uPC2VCJzkX4dSHpaqqQxRVZbLGfsW4C2TaALJeMWMRlq3BxKWFkkzM
/MplF8g0g8+vH1UdliIQ7+e4/yCGwAtIQ10c0zA2fTc3F52mIf4Img7Q5XWr30ZxUUw0MbPO9nwr
wUwNQb6W/b5m9p1XenNRTN0gzS6GZi8rzEbG6N+05oPqBj8yAOg4X+/xseM2hiKtLelCH+k43CgW
+hXkLnRpa2YCEo3dlmwKT42KoTU6eG5BJzL3KuhSWVl8tQDH5LqxDxhZ9isNXRqkcZdRXkeLLS2Z
m5u5q8WtriBl5becTkmLeUgGmjJuyyWE0qfub8am8ioOiYtcgjhNpJA413Kc0ejDy2NXyC395PPd
xEUuTRS9sbBla4mBaKCAyOO0+M39Exe5BMVE3ewqWEo06o+ZasouS728DUjS9e5e5n5RrWlM2aqt
SNO4CIhXAxoCJNeWJ5DOWcioLSWn9gaSZrem+ubnaSciebrNzbSkC3bIuj5RkpFTPid+4z2Y5r/+
7n5KBps0IZRkIgHhDbAV3CSrH5MAYU5YYsI/iVtulrJfyXEgEUTg/WaeCHPqWcpT2+ZTbco5gSjw
Mh2BRPPKDMRFLZlE1CnU4k0pBtUXkIwogz7/7rWYLmZJrNDj3UBhXTYkK1cZHGtJvRIDcTFLOTOQ
AWqxA20KxoN+3MbbJtSBV81JXNgSsTyCJmYEXbE1MTcBYwTaWzo6+rnFictBcBCdhnYp2zF42vl6
23b0Tz/TTmBmYD2wJIRUUhR0ZRWP7/K9/+hn2onMLcXcU0v0UoIn6y209T7Gox8eH+pX12EJKk+z
4AqxlHPX3/Xrdso8GVuIC1lSvIEMeoCv7mOIv41ZfF/32V9+HnGiMup5hUmweSlj+qkO15tobL0q
QYg5XTtk1D1EvCmDZYzE78NyJ8hrHEWXTfbzqw9Eca5Nx2OfQpNjXUqIZkHUPBtk1t6YSsafazx0
0yJTKffrMxEXwWT1GoYTW3CYJ+19DNpMDckzL9+7CCa+pKwB64EuGfSnKswUhDL2NO2EZ7UnM/QP
U11ufK2eVTi3D9WQ+TG2IH9d+59SkSEJBbpMhiYswB2c3Sd22vxSvgtigsgtXzhpceKOFwIFduzq
1u/EdUFMSZjmawI+9nLV9C5h6gHMkLd+i+lkzglvr+CUDlS5K1ZksjrNXeZ1EyQu7dHe4RHsItlb
0i+5uUkmT7NOgGbUcjb3rS4jExygGVjapXr2coaLVGIZx+mH9ka5BBnYWvgJHD+vIWcuZ/Uvgt+F
KiUplAabHt5oM13dr4iiU0C58suaLlZpsHReIVOkSsnJc7LlQzEytfhFpYtWgqiVCIGU12Ud4DF6
ke3z3EjtdaPCWPd1UAI7kTDwhqkyZ8Mtz7ITt8SrFUlcsFLTZLw19aDLPerf81geoW3v10Eh1Mmb
gU0g9QANp3Iw8feIR1+g1urXLwSc8tolVOcy571WZTx9IxYC7az1K39cRBL0UkVcaTi7mvYDIBq3
4Dbxy5suImndthji7NjQ9aDWE106eQOhPfXK4Zr9OnpcRBILxmjJwMqA1MmT8wrE8h9iHkgNAEMr
0hsdqDoqEgF6Zb8972KUwg3qDkbNqmzqEMqO+SIOULN5Bf7xwlngQpQgd5gGuelVOQb7fDtTPh+z
cRj9rhUuRKkLtB2oxPaBTFD40EcZsrT0JA8mLkSpwUB4EyspSxZBQa8Zhk9E934UYsQFKZExBqF6
LGQ5sezNyN+1NX3vdbS78KTaCp1iHkeWSWcgdZt87ZrJr0Ph4oR001o5cpiWE0aUcFgWdF1emyV8
aas4he6q7MpnsDWXAwRRjxDcDY+096OZJy4iaO2jqd3nVJZRBCKcPnzQavJLSC4aKMmTfDVQWC3z
LT+GWVWMg9+LOHHRQCsLwZmUDrJsp+p2n7/FYeV3hrl4oNDm4NsOwYgZxckRzAGHXHves1w8EN3b
uAnAxVTKDrrvzBb5PPoVRC6l0TZMHcaTdlEOU11/ylfbvt0hQf+nV+Ckl435wzMKm5q8gtSZKGuQ
sZC+KgbrWRK5iKBcb814ka4v17zRx25b+CGbZ+u5A50sOkEoGGy2sC4iftdNywnQcK9OLbRIr30C
Dr+6ZnU/INfF+gjNl/HULIAR+3ncKXChnzuzZB/rErrdNyjl3uWz34MecVFB7TqQtgotB1QlAlq4
Gvv146D2wY9QmbjAIBwnVaUa2Dd6jY5i774sQe/ZQXSxQWmTJ+DaD8jJKHbWW1JkYA70crlLbNS0
wy5N2manKYCifGwhn9CD3MjPuFPhbiAjWSBkTk+pSoodyCMa+cWmiw0KdZsK0bbmJFqT3uZNvd/p
LTd+xaKLDQI4UmY1qc2pC+hD0ECs3sx+TWwXGDRdpOw1mtgnyGyuRSjZYww1ak9/O9HZr6uChjW8
0srtg4QcSTEHzLPud7mNoG2NroS6OGWpISGX5SWoyT2/3AUHJZAvS1fLlhOrwcyaxys94Pv9mggu
PmioGhP0NoPxqnoPDpvfq9Wv4HTBQXKYR7WNiTkF/XyIOPS9TeYXmC44KGrEFjRrvOBW2BxNnAMf
9IdXVLrAoEVGg0npZk4h4Z/7YLhdO+npDydlIklusplWcyLC3s+mvWW7Hw0gcZFBM57x4qYR5mT4
UN2yOogKk06x34XZRQZBvyTieOIwJ2mzowj5c7WLZz93O0Fphg59FbGYk9bRY1zXYPGNIz/MAUY9
nXwspOnHxWADEvGGsWxCt1n6HVUuNCgbw3YSTWdOq9oP+KG7JDN++8TFBSkZdqTtsJj7EAZFFk83
Adk9W6k/wYIMr2YR9uY0KTxzbN1Ob0CH/9VrNV1gEDQqDFkwj3yarLjbB1rASX5Zx8UEhbme0CeH
6Yx0h161h7n2018hLrFRJaNNZB1MW7vfMnMh2WCeS+m0g+QiQjCMI3Kg6KqLaeTPeSi5X0KL4uvt
LTDqRaQdzWnk4YEky81IPWsqFwjESVibCP9ObK2+4/Hq0Aj6zW+POEHZpozvo0bgJHt6O4WTKXJ0
2/1c4kKBxmFTkvPGnIaJv4+7P6cg84LlExcJJMaJxWqCs5PQIieQu1pov8LeRQKF4IWd+ApntwqE
N31zh1klv8uOCwSaUrCBRXhKhh77WFDoglDwa3ito4sDkhEipRu4OdXtfuyyUs+TX3J3IUB9bKbY
BMFysg3k3JemgGKx37OGCwEKhdxEOOL0qy8CnG2OaefdU4CFuFJorOa0i2p8N2Pyz34n702/cU9v
O3ky68MAOHnYbpKHJcoP4b57WnbisY+anYa4KJyWeSu26tuc/+6zQVIX/qPrhhJtsUGApzkCyV2s
vfBKBhBUuj75wpk2Uo35chKWUJCBAKWoOxV4Wr80m39obTR5R+vlUm6rKFqOAKf8npreerk7dRFA
lwt2tkp8ukq2u9lud+vkR0WXuhCgKItjm0Fg7YQXXlFMF+oYVvsFZeoyF6k2q9DcSJaTTDt2WIZd
vLNsVa9UU3/n2p+fwVIXBsT0juvSFKpTiI5seAq3RgZvmpkt1YFEpq/e9zziOV4h5drcgbNBQrWH
rEbeSWYnfteHQ5sW4cZs96bZrVhbKGP2qV9rMXVxRJUhFAeoVaeoT+4Jt0cwW3kddqmLI8pNmEvO
FEyzNS5WEpQdxuc9d7IT2+1QE9MGqzp14XJjOX4AjLN+NFmpCyWidbI0QyXVqR7H4UjMNtxAOj3x
yrepiyaqqiwcgPm5FMGZQOk0pGuNOV9deVVmqYsn4nxouigc8fVY2bLlonlgeqV+tVnqEiEtbK0h
GtqqkzDP4HF67BbudRlLXR4k0qN2MmuvTnNUgf8wir5D4O9PryPbJUIyXUCqAYqbp30ePqek5ngS
8dNrS11EkZmStMniTp1y1Z7aPm+LSPhBFFMXUrTvg+hyzCScrJnjQgizFWBYzf2O7NzJvVNYt3aP
sJaAg3dFliWXAfTdj4kmdYFFixGT0gI+X5AXijqqpoPOyXevBXWhRQuvDFjT8ekVaT6Fei0TGbzy
9JoiG/7ixHaRRCZu98akFb47ro+pTU4s85s+TF0kkR70sFKFrRJHU3qA0FR02KHs6ecSB0sUrnNP
Whyxp0pPnydbv8UZ9kr4kBdccvn/HwoHs9K4zvMeXSmWjvdgFxrPC0u2EHOlKvvi9/mX5fjhNyIM
woU6JAijMcuLdVR/VWb2a0mnPwGKWgjL9nOMfEH4Xaw+2zH3y0QuKxKye4ABUlgO2VYfeBIeQkic
+AWoiyiq9RzN4w7jTSYeK9Hj6UV4PcmnLisStd00EUxNn2g6B8eBdr8FdeXXeEhdXNGAkXUZrok6
9Ze3W8x9fxnazrOKdYFFOll32c6pOm28fUzlcJC690tBLqqoEuDLyZIIe7BuWzRKm+oAKjc/BcXU
hRU1Mpn2KYJX8lmfxiY54k7v9UCXuqAiOgV8CAAqOrG2v6voeMgH6oVXguT4dVyGk23pBto2KIQF
mKMwRdP6vS2kLqaIWJX3IBzBNrFRAThITr163akLKIqpFJ0MYNhAAuoxqFlbKE79KJtSF1TE2ZKH
SbyoU1YNa33UsxjrYm5mDMh4HYUutCgGu2cOXsLLas6HmSzPSeI3w5v+hCsis9hagYK/t0N8jBt7
WhfW+B1XLoZIyGyGgDRK/qFP71bNioaFfhvcRRAFUY+5rx6mkz47o4VybGY/oc3UhQ9VIBfZTWKw
wQPWPHbVAJ/3eBr1WksXPnSBbYPeMxxPaVJH5yZYmtsh17lfcLr4oX1ImYyEgPW2acNi6tU0HOxQ
Cz9+itSFEZFgGznp5/FUjUNfCNRw81b7ZXwXRzToWIqqE+q0yL0AMOy+a5tnP687lW3DFVMiGsQJ
KpjL7dqQ/RCEUA7ws+7cPjf0B7XsmT21DA1wMr2lXPulZRdGtCcBkd2825OxQXsE25a8sVPoeW12
kUTA+qqGys2epj7/WKPtW4zE+uVOF0tUdRA2iGKxnaDop0BsZeI7xTo/BpbUhRPJOJV4ca3sacg2
PRTAdCTDgYlt/ea1pC6mqBkncFBZLGmAT15WfkPFaxiRX0M5UxdQNHXR0lqDJcXDq/nOsLzpTT2u
8q9JpD3YwkAozj8GezaoG7+/JbnO2LsN5y1joT1R/RSoAERPvqsQO5bHoU6BE7Un0i2F/j/OvqzJ
UlxN8q+01Tt3QAgQbV3XbICzxIl9yYyoepHlEiGBQBKLAOnXj0d1zfS9ZWPWM9csHzIzTpyFg6Tv
c/fP3fXVkv1r+QT0rxKjyFO4kzNcJbnN912RnJJ/MSCH/tV4qPAhGpY22c9oMWDiaEJftdO/2Ij+
VWEkKIf7+zztZ05b9QX9euQqP5H0v+vqkvgPZOj/0pD+VWTUDSMmcFVpzxrDz/QFGcXysuZrlN3I
BQO0T7BrS+zLLFSLUF4f1Gy+7fmWeviscduvQ9WC9dIjgpipCRfE1sBSZw9CTs/JkGfjdTL1rr1M
6+iXu9mLtjyoGDPQVwusvKZG9yRzV37JN3ZLEeiQHDRPxdCsmYDLQ8WzUrzRKCOs7gO2gKbno5ma
OcuRs5mWUb+dlxYAwAMlLsqOaompOOU7dFMPm2W0Dpnf9wOYyss6EPoVRZT7TmOz3GZf7aM+yCe0
+HIW7DhD7fzD4dV8nSE1JD/D1w/uRimL2UcEPhKWONg2BEwP2kIcU2+oeU46sn6EHXZq8JUbxhT5
KIiPuDJ7mg0/Ex3AemVRP5iz7IoufO2s7PfjwvLIHwuMnU5XGGHq2XU0l+t4mw2ZTn+HLbp35xRR
C23N8qX7MgufiZpnkCTWLjG2vxrEJqa7Aa6h/iVH9GjbKIMBv1qJUuc1kgkyflySwOfLZ6a6bGKt
PL0Hw9xuVclJVH73uOjTVUZmh2zMvky717bbeXwVbZgfbPZcLsOR5QMRdZmCHzjkxR7db1mQ9AB/
Bs9qSh3P733b6qeNdJ05COk0fTSwnMC7WbT+tCMzLK5HMfes2pdOq2MMx5v0Xkky9fUIX3nwU2GF
S6vUA8ZvCrVB8L9RJ6K61IVZmrBDhV7H25LAaX3kOSybEmrMiZUQ2FUjLcPXbYZcq+pSZqN6i5Wg
VfCuUEcYTsflYZid6Gq2T+7V9X0CX08Zb+6UZnlUvAc4WKXnlNtEnNIEAe6VsymCfyLYN7maj9F2
KWJewLwbkhlRh9GSb3iZGW6CRb9e0OjbvIL/o53fXMdmVQFKK8pzm83xCiMiAiR9p1hF1aLT3D24
knouq5mINVTdYFLfZDuP9NEp5tt6FvARRgpOCLw22mBueksLNh8mSyCbpX3M25owqcSx5zPdmwQi
5m9bJ/a1imJjkMuhO8cbFqtyfRkdLV4BHHDZ2C0rp2rgG99OM/67PzuWLqFq+5Gye1AH+VzBFnkz
Jz4w/H2Ue5HJKsrHfukrBYOfvZmck/4t8aWEjg/e9515L9pyKpu4HVx608MK852Edo9PEYv2HxMi
VH73QpGXhGmVA7Noo+mJCxViGMzkW7jO5AZDxrqjk00OCyc5fdgGn8VHJ4ZeX3nHiTnJrVBjNWdu
vR9X1+sj1lbqapNN9ufWUiDnHBba7owgoag7RX4Vr2WOEW7rYjrCwnIaii9bZqKLWvE/VQtXl+J1
sWzo7QFemb1Rh21eaf/Y5rzXH2DzkvwAWxnCHLTEPM0v+5LCQrLSq8ikrhVoIZtWeZy2vsaH9dOd
hQvDehojStiN3eznPRAVAtuSsAJfF/pC/owxtjZ5Vi5qNdJLZ56MlR0FULS8G+wXncRx+5ON6SB+
zkihGJt44iix27bPh+sW9t37lc6T0N+Hqcu/9ruK0lrF65YdJyPdfIfdNNpr2jqTH8GcFqSC/aIa
vmB8JC2/CJPwC7Pg9TESzWdxsfmef/SODFDv0kJvt1prlAtkWOdX2NY6xK9J130s/bo8GLnzohos
VlRUz4Go4blzIeJNElBjVHBo29KmRb00nmKLeyKOcsnu9pKL+KQiN4pDh1ItqkdWiPRQYMpMNDNr
I1PJYs6iQxdF27dcMz1eGRWaNGDvqDbwnZ+X94mUK84ahgJSclpJ7mEvPN0HMR9sOz+qaCrDAVtC
gXcoFMfurBmn8XHpeZxcRaAtTNKkmHD5OvoMeFmSz+W3KUmLa5aa7Tafos5cyqId0lOGjAtypFgE
yy0OwMvgbT3CCtLt7W255S1GVjoablmuxxvAWjjdU+hGSO0LzbujUcUmK0/BuFRYoOXvcOz0d6Wk
fVHD2vk30o3lz6wcxXdiY6sfbdEG3AltIpM6j1vW7GOicCDCLBPWa57Ds5AgDkv17Xe6suNKlbto
HY8HEFCygbmPPpiFn9p9P9O4M00mAdfPRXqa0iSuysTf82GfqpSHoSphDldJWDzhvuweUUa4qsck
bu32aKsCPAlUWYSGF7mruCnMTUfI7Z6oJiumN75F65HEXds4BCI1iCu/CcXkAeUpFjUL4t0aPqxl
LU20llUCH73TLuB/hd25L25L1r84Pzns5/v3gvPlCHNW2uSr2l6KVZhm7GDZDWeBaaxLhAA63LZM
YPvJ9v0CRztSIYTpRVF0EBF2eBxt+otnEfZDMZYVxZdbQ0ORVDTxt4nnp6Tbb8t1ig+wvd8RpDrI
eilUW/s5vutz9xsuY34Y4dx4BpD1XVIeDmm6NZC18mbw3QfySNpD5MAoMySeoQDY+6Pc5ckPfKxF
GS91bB2OFZc8xAO7d764pBZawTaDxAfDwroqhDsNdCxvLO1vhdy3Js/9Y68nq47tHv1GEV1VKaGu
lzXcJoKbiifzF7MpdplzNh3Eln+odr3jCnRxrXENs94sWAlmr8eY3aDlDJ8nAGzZ99VgC9LRkrQV
4ROqrTRL56NMc1WxXa416WVUUzs+iYIXZ7JweKKb+JFiiAQ2KH2dSmIr5aaqszF+p9CYQlizNDn0
GVVXACtyUSUbZkwUQOdq0n32gOD6AieNaPCBuG4Cwj1lZYswPxCe5B9bLhbRlGtLXlqTOt+Maw+i
JyGd6m6SLMmAHawu8XdIGyqaLdZcnjjrparx+RJSZ9EgkmMBZGq/xCZNbvM4kqaiHLOo1T4Z9sP4
TDe2SyN2xXqRv9phyPYq9cv+hsDIPD6W0yhet77fZtR8mAu9lISyHXfmBF9mbtvwpaRgnw4MxqD1
4DV5RTyMmaqpa6fXwo78Y+JgTq+HweHqOIU1heU0FkiebruAAwRA2V0e7b1/mnTJ9aXgMSPHifAY
iushWujBJtNAG9ZrDrWT3sTdnInZnfqUqt+HsKhPxbqkGkJkiduK2Nlv4Gd96Rq+9HivFOMy/WNa
tsmPuUDK3Bdp4t5VxAJsBUa6jW9xP4wORRVr+3MrrP5qFk/tb2Ypto8lh2qpmvIUSv4JFTG4300n
tIEpOGEPqxyMORDXw6dOad+rc4GEpuc4oUIdrJG4IUfHMM7J2wVZqtIV0/2ybTygNJkWhRyq3ekH
O1re1YPTaYKNpYuXCghrNh/LWYekmhT3Y42h5+R+hNW/eh5hNzHfT3Mcj0cbu1keu0SgNixTTB3X
204wDYxPoZfjatOuoSaOzyiaSekbtII3sHmboX9OkgtsPebiGg7tBPVYFsJ06LHPvMYkDfvPzAvI
Pc06RstpsvDlbjAX3PFHhZjS9GpMGRW4FF2eVuuaSFnHBRmwr+R8rzZ8n/05g882vIp3hcm+jHed
fYz0rrv7JMl122QoeZNqMbCFekDfgrhwOgfKDqitH+C12GKqKWY4SsPqfWhcIfPrbqeZvLCEL9DX
5IWTkAHOTFRrF8bn3bHpGx1hinfqoaOP6rxDfnpNldw+TMQkqSRmg79oH8GGU495z8/w8EdVku8Y
omjWBbV7FRk2XS+diQ4KB/k36tLsZR4jdcmLEg1Fp/cLtsJE3mXpQtdKqXWnl1LyjqIFWGEJTkP4
UGs2f0VXx4qqt5NI64nEZyK4PERqG5ZmjdhITymN9r02K032xyXpFl+npl8b7HXsLTgl4BSOeGKN
NWb1WxQXbD8MPWqBmxE7b7hXKFcrh/TFo8i1ib/Hy5yGGs1Op09L5JU5hDLhT5TRsj2EKFqTS7FT
Wl5z6/wLIijlB7j1ldfzaHR7GlFudeCTtjFpAu1vlnXYyH2vPgsj7QQSd+CVaH6WpKP5Q8FpOFiv
56IG+3feYem5VzPCN00lInqbTaFEh4jgGI0oE+FnAG00pY3LKY9r2SqFeqxIs8extdGTmlaJk2hR
xSPbCunuQzbb6WFL/PBdb3onmCs2Mqq8JDie5jmd4LhrA7nLtFwf2llZBMFv7Zvs/D6+iSQ3a50K
jJmlJYuiBgsATgG8nz93eD9OJXZ7tkz1HrapPW0qkMvKlraDe12gez0b9MIxvJv6NxR1fV5pSjqk
quONPIey7N4zKbdHwOXpl7bINnOQYZFXM5JwUSQtue+xIPMovrRQ/jTdnqwHUSzyLMHUVXIPpDvG
2u3iWq3zzu/aKeZfxjW7R2g2rQzB0CSRizwUCKNP662FhO+Qp3urrmebbnBO69MFPnvcY8qF21Ie
lp3y7s51aYhO8ariG8Km7VVsaXSro4IuTZr3BhACRpKKc5jQVxySMU2nWzET+X3vtFRVjEp2O0xZ
4th1ngzF2Zeqh5qKrCN47iSX9mCzMfrqVUIrgAhFrVnWn1w6jJ/Shh92je+os8jxiFgeUFP0RdTo
Ikn5iYtx7qqVh/Kx3PrwzWSGX5KNr3dKohOsyn1IuluGM9x/RwytXw/B4ww8LXq15z0J4nernTeH
cSs0Thu52/WoRRLbe2ByaMpXgvIQMaT8J3ro/lnNC5S2bcjPI1vX5wmb5RXxqciv431p1QNg/OGd
s6Ecayv90pBxHy5pJlDfqGm6W0oOAzaYAWMbsyVN30botmhF4JoYDuMezN1iu4UfRLYV9wniVZez
4Ava0sHH2Q+s7E+wJi589DSNe+/Q0Jb2Rve7PWfE0bcZeswB9VW5bochMRPuKhyKXaXmtrzKYaNK
K98VJqr3clzJNVcZL5ux0J9HQt8+J625UytNG6XCpQt+rLrMxk+IYww3NkZ45y1J2f4ScFaMh55v
GDGfYIRwGBNT5FfW7Tu5aO6KFzkjtgwXXQ6qRrJO8juuGk0vbap0iCHtH4mesevMfm/ENq4POS2w
j7ZJND9KyQSih+VQXpt+e4foMw/fZsy3v2uyws0XIJ6qlPS+3iMYwZ427n1c+RjTh7pYruOwHzLa
J+1hGOR+K0h33sXw4IeZbgAnSHGFwx8yHzgExjqrI8xD/fScJefVh/m5TYhTNSaOECKS9Mk8XtGB
wVeezTQ8RUG7pHI9Jd+gnVe/rcSl9BwPOJPqNc328dh5DEKpHpkP3JPtdnbrhPJLmejkMuAd9TZt
QV5ieEu7az+DlK3pRIi9iVTMcPE3Gb8oEa/zXZnRsjgSqEDHZ8ikzVwPmx/cy9Ka9gMkw2IaHMEr
YBgjLJ4lYHoHFpAu626iHdefpHv+kJnB9EczBgT/Ujf57JxBQUoqXsK1vNrahN53jJisXrGx38aG
b99k2w/FqVAWoh/sQh1ctmHYmDSdaI09wrdo/o3KHSwvQu+w2yzw2VC1oQlOPuS7YS1bJ0l+toVe
1VXrscavMItinwtVJtm1ndoeNzU1bbNqqrtqwIEmK5Tytrz41BFTgedxKHDjwclX9hlL2+DMQKxL
5hE/dqRqoHMzTUPZH4tUz+2dEYaj6yFrbg9ukev3BXZccZ2sBDzjKpljdTK27BlmaB2vxyjP2ps4
BaLxgiag9FepS33yQgQCjH8WEir9u42pxV0yiNnIaVxFPz2wYbDpexBayRMM/vjHurikvU7QrQes
XDVl90kLgKCRU9tGD4IEWIRUiQQRgZU+swmHaILx3sb5Ae30LhGv8BUBTQWcYBaS3aVAN8lQRdh1
6APJdHyJdVeszVaMQ1q5GBfjusNwTHrqSDmqIx1wBb9ug5rJYRe7p81aIG+kVtsy6De3eOxuoLjG
/d7uACkrl6W6rzhTsajhnr7wBjaw6/OQtoi2M1znkOxs6KcrnCLyNXfdPB0djwAduMVZVLv5nNg7
hdw30vCtKNrnXceRrTFfGW+1ncK+PBSuGw+Ddugb0YMM6shZm5QfgJGy7aCLPhtBW6HSrmYAUvYJ
8tbVwkcTv3DVszgnqhLGyfXICwCZb2MiJE0q4BeY7sAqS6P70UTYaYdZMpjoRLpsfVXQYV5vFKos
uVf5Sgj/JtKylFUZUzVVC8KwvkmFv6NE6rKtGoaAzwFf/ekbUO8cofUgQ5dadBO+oUEXYTpveIG+
MXuMqb0OxXT+LTYItzn3Npuzp3IbNn7IBW7yivjCPMR9vKgfbIrg+mT7TnRN52NZQFJAMPMxNwPV
O/19zkJU/khXY4E8rKPrDpD+RuifBrXQujBzXFY7anH/r8lI/zocvKRSdS039jwjUPOsy4ndAyyj
/yId89cB4SmxiYmHyZ7ZEu9Nr5WpgpZ/RmP8jx/7v4t38/Cf5MX89//Av3/A4mtqhVz+8s+/v5gB
f/7j83f+z2P++Tf+fno3d9+G9/mvD/qn38Hz/vm6zbfl2z/946CXdvGP7n3yT++z65c/nh/v8POR
/68//Lf3P57lxdv3X3/5YZxePp8NW6L+5c8fXf389ZfyHyi6z2f/80efb//XX/6nFqaHhOU/n+nP
h79/m5dffyH0bzErkCzBsOmz+A/J1Pb++ZMk+VteIEkcp0GO6ZziU46szbTIX3+J6N9SClu1siQE
ZUSSfFLos8EWiJ8l7G8xyI84TuIczOvn6OT//tj/9MX81xf1b9oND6bVy/zrL38oiP6LfEKHhEVV
ol/De4zTOPmrd6iB42FKaXEsOrLEp6kPJfQAg3XIXjuxtI+hNlyzZ6RwdBnK1bBc7Yhzimokcvif
IkKPVWtgI99Gn6awY53V/jYFud0D/It+x1g3MQ3Z5PY6dcVIa2Bp2x1dgFdew+oSEi9arjlsp4cp
+rHSCEG3ZdTBU8INWnfY8IusBE7gMY3bK1c+d9kO8ARoRbzXDCzMelhZmaUnvqHqeI3bSBeYS3f0
xWQqnnDgSP4hsHEOsDAbdn9IereVdTz37Vfvu9Ec2qjFKxSt7V6KTG9ADqMsM43p+z5GaIxDVDPA
rR3RNBnkuhhZI59IFcYR17rVyfKVbq3YL3ZTn7a/gA5UNQqTlUtV7NsmbiNk0JyKWK9mbzbPLKDB
LSIdqhs0Hfr/SzGLLzIjcFhicYkRjSzN/jrvsFm0PD7Pr1AZFfcqLjAXzXekF/3Djf3n/fOP98un
IvQfb5eSlQUjrExomiVp/NcZmbLXi0NRfb+tKk2byNBxOE8GCMN5FaFt/5vpChST//x6SYyppBR3
JV4QFrFl+hfBhx6C4rx13/O8nPpmTFX/psti+NYC4DDnAFRbXkADkvFQzDmcK0guMUqy+zBtB9Q6
9tqIHT0yerDtt26C5LqR+NLG+b1fHEvMmxC+1CcLkuphV86A/RYLi0+w9ODsGtXFZ4jsjEq3IjnH
vSd2DAzAnyntIdiegJmmmGeE/8QA4APOMMLelomMlod0Scwrox7ELVuhbETLXLADRrdoUvdI+Sob
hyyHoRIo5NgL31ILKGCi6XAIBfD2I1quqaGunUO1WyRsnPsp3fwFrm6rbSI7pMkx64z7GQ+yePO4
t1SdwWsrVNrTVZ7nNs7PLkzewlEhi9gpy/rsfWEyu8C5f5PNphzKn05F7VouB5jXh92j27Hon0D1
EN/pupNJdj+hWQG2FRBLVFkVhu9qDMDkMEqIigOZJRHwiNTuxamMh+xh1xqOFm3epluVBlyCqpNK
fV/EKvQxX/OW1YEUKm6KLAEQl1GDDpHHKfmWSOG32qnBA52PJjRVs4z4cOy90uQphISWNWBLsIK7
NbCvTYc5u8kX0Cc1SBl+mTOOvgPBrgqxa6RnpAbC4F5lWsKtx0O/pmuExu/FhVpAR3WG1X8TNgnn
k26K3MsEhTVYSlFScgy9Sl8DsvBYxScX+Zp04IMPcpiRPq3oAHgUSVgoUfYZzMVnT4tLAQ5nf8aA
LyBOKWzaVrEDIV75VLP9tCe0xTAZBplnkDIj0CUYOggg2VoVNwae3rqRabpHV3JR4BpEsK09dSP6
6rrQMm7rbsMM4MElXQy+0bTJVyXW8X0TXr1LYJehWiOcHViNAZGQVkzD1UQil9WKzTZvsPWFMxTY
xQ0r2xUExARGew7ZHemI1hfbTl1yZEBBEKS607iefcheEf28f9kiZi8DiOCDhQ/n+14Q99riKpKm
oFMHzC6nGJcGmKBIBZGAGyBqpHQ+YCByesiZAmGNpl7rw6Z9RyrgB6tsUDSze9Dk9EeOa/zaxYV5
yqRAMA32lamryZQoVnuPRukUxARgJxthl13zVuAr6QlQMxCgZrLVRPT27ON5cEebsgG4h/ItumqM
9zQ8dttU96B41XH5dLdY8jB+9NhldNUZ/WnqsmTTlwDiNDnolEwviVT7e+a2FENNaT5fZXsSiVMJ
TiarPQ7Fd3yVqmi4F9tclSoC6sH8amgz+pw/mh6w7LkLFi1ROYRoro3v91CJHO4jMHww7DsDCHwb
eb8n1y5Y9iFRZt7TPt/eZTB2OkQjGCPwkH0fYYFNiDrtt17D3i5N1RcZ3HRbQED24QbsfNUeDfzN
DuvYgUaQoLNEYrFXhWQjzyWd7ZO3Hg/DSkoFinBU3I1vbXEvYoXph15sU3GE9BI8OPNW/NCC2leU
nl6CaAZiXk8R6csmgLPe6mzluAkDG1rMAIY1+RyCLp8400hW00Ub44KtO6rqHlqfsdE8Hr98juyr
Ch7z/D0PGYaUcpKSvDJlH3uw6iu7WUhqmPsBvFctdTSOHcRfuGfxmG0eQLuQ3DzG826RHDju43RG
iiDmjishAjWn1GhFwjUnYWG1dItBFRtn0XoZXZKZqo/IGKGvLDNSYY8AV0mHsrhWPRRDVQD7/Ui8
3XSdYi9YG6ZJex+KbLM19Nbidu9aURxsmeW/o58f2DnyvX5vMT6GgDAh/ZcJDD8kCCzSpJZsQt6w
nmddgQbqdGNEB4jtpOfU3pV+dUWTg++I+2pCYuupV8IO9TaaHNGYKQqCBmi2EQ1GXoKonGQxpBVL
8j7xkf0EVourungh79OMRG/72gG3pzxqPzqBuKGK5/3oLu0Mdr9Gt6h8NbJ5+BQsuMzVSbpO+O5R
3FDsAdkKwDeXglUiho6jUhgTFQc0FiAnWdtCWIp4+jBX8NvekXfTQ+oPXC4H/7uWJc6A1gf9Iq2I
fmD6j/5WhmW5x/MVr2aa4h+ac47sXzlb1D4pEHssVAYMv5+TbamTKV6zxop49KD4MQLyyVV0r10R
RbTOSwElDV3XzdRp3PG4ImbIRkwX0PQ71D2EVBnxGwo5T4AnIuUHTKs0yLrtF1RaFCRxfJ0NJvsq
4CP0vOCGn2ruM/U4KYLd30LDcU+oYH3VFTTjjZctvicJTPg3K1YknbkoSNN4cC6yoYMFwrdjeVUM
ZLJocBSqhw1uIjh6fAm8pVVyeUgCKsqmzJP+x4DA46lKUCx9QC+h39Qq+E+06/1c5Z1gbwwyCAAK
GjrVRvJBLBUpTP6zlxkwJbZbTyGnWjQ59GrPX8LU598W4cRvw4JVV+l5UQBs1DwuR5hyx+hdBWLT
6jaK4rRqkUQNO5lVr2+D5vkbWpuQHUsJfjkKVa+AMl6rbbObqRDNaVAkrLH5GBJfJDjKZnK3Y5n9
bmyR/siKDfIUiVN3rYo8SNF0QzqqZugVfEIsK2C93OabnB5mVnZviKVYdGVb1Z21llLeRJ8kFERQ
UqM3Bgs5HwvuVH8oFVvBZXFVQPQFGAMejtn4B7nWhuQmS/cAyGrpo+W6DLO1r16knAIdbKP1CeP0
5VqLbdPPWZRycrdF8z6eMQGw4I4E8I743cqZwIHLrxldkrW2OXDq75qPYu2qmEDDpesSRSbKM+iJ
kFB4QlAoATbqSFFSC44vFuFVAdvsL2NmBwgBML0gFMA5sWXb0ekVTUM1qCm031ugavTsRZ+ClzGc
Zze9TXJQY3pAFhUyv8TKh4co99CS1RGKCVKnPaLodNWDKOm2ekDtCr4k71sSPfjggrphroy4qPd4
DvInmbI+Og6adsWDmmSW/0S3is/DuG5beug9tsarGCO4oM0SuWNItg6bLklNSmbao+Vkso0Zd3yK
rGUeDQ2obV+c5sIhC28ug8z6pvukwL4CHw7mS4uJWHLsZ2h8kGmLaLEEG0Noc5DaOBPPopy70VXZ
MDHy2ILoJsVnFNaUP7UBLYioW7mjAke4YYFjNAKhODVQaihpK2yRZv7ip8UBTIc6GfRdKqCGPYDw
ofMtWGapbzR8aIC0FmMBZshGTBUdSBC0v1ecTmN870YK85QhydLt0SIWlzyT2bL8dphEDzgm9evX
MoJfSZUoTnPIpgYUOWwLQ52AcUtfNyinPuYEuoQaIriVodUbSX/WIt3eAIs5fsj2cr0ec9+yalYc
+geEOuM41GyOXiBVcXsFzQksZ1o+dAnKvIWImy4v5hgbpYewypRqOw2wWUxryzbyJgOxYzNB8pWc
R1AO4L1NyOxVmcmSgNkYJbR5sp3MoUhx8XF/cUCxkL/MaF0puA1Yte/GgcftU7A3vFvVwU8ozKH4
iai9dFAstQcYR4sPk6CvryTTyCczep6e4gzUxhnCxIEcQKShwPcYr3jYPy0sibnuVqh8cXYXHB8k
Wls0CxtFMQzx7PCZUUn7py3J3A/SwVU0oPsVYBXH9u2TonwU5jMJUphVLf+LvTNpjhs70/Vf6eg9
6gLnHExbJJDJTA4iKTJJaoMoUiTmecav7ydVdlukfItXvbqLDjscDpfkTCDP8A3P+36eJTvU7Os4
T9+FPoqUUeP0iQNToGajFOcOsOIM4AgKy+D6Llnary1LIvYMbU7OnHZdaYy2jklKoS+46oFktvN+
jO3hflayP5pcgykQUlMmXj4mlu2hS55unAoHIE/NDEndxZ3MHer/NS8MqoEabmpn+HO6UXSnt1bx
tBIvWZ7LDaH5c1rLfNvEGhhljrfcM51HmsL1HGNxWnUw5xTR50TthZk6L01oRzehlcyhn9Yrd6rV
ZgXZmSuBgZK0OOEZ0pj7vww+fqtkdpm8tFVXvfUfC2Lvamhf6tfya9++vvaXf9Yf/+T/h6WzE9f8
f/5ZovqlduZRVS6/Jz8Xz05/4a/qmdT/oP3Mv21ddwVCZURqf1XPhPsHJTDmF9im7trWD2/pf1bP
xB8UJvgbuiGEbjMs8qfqmfqDEhwFBUfoin+ZeLz986v9P1TPnB8i8H/VQ0zLsfliBqAh/ymE8dGK
KW2HhIu4Pi6m0m+6xgwKl7YlebV+4B45i5dcHWJwYgA7QI/pSTq7ArxIink79Flg4bkiv85y8VIn
8+nI0H2GMVrZ0tMogKJu+/VrvZxGExSHqjhvsBOohvHEJETGg4wOUtwa2p95b51wo0C2Vu8Pw6gd
K+N7PRp+v5434qy05cbsnrWmJfMosn3Zqty3DRiwCpRky/r2YqMPbCfdEPHREnZew7b0SmPyHMb/
kEdKHIGHMNU2LRX6JvqS5tINVMdIDJWS75iwFFez096a620CdurVVvQ1jkovGqdDM2oHBbUE4Ev8
0XDE0lPzir73mwEjSZ1UkCKfjv5w3IVtc8akjV0rCp/B4rvY1M8b+M5w/DbaY0uuCY2luZofW9H3
qnD8sk8vJ3VZwQWWeCJD+rYRp2Lu5qDDcjh0I9+/G4I0NjdGGfnxNHl1am9iTdtOpE1Dl290sQRT
/8ZF5jvF2xDLQK3VrmrvHfc7d55HVp150+regmJc9Uaj0wfp410X9ps0Gy4z07pfZ8s6k0aRerPu
RFvX5K2UpmcCBmE68Rp3E8icBXeHYp5L7khGv20SEOAyPcNYuPaMpSZfEnZzqSdJjRlAdNCKC6H+
zGbz0bIyUk6hPVGAoTzqa/bl5Fb7ccpkIOs+5/4Tz6dZxtiKJMM5s3e7q2Gt4CXN40ADPLRMGrn8
yCaT582CEoWp3zWT5dtReDTK3DdoJgWx+WAl667qpqtiGEHRlN0dFnO9puER7xLnvKyMhJe/By7F
gT4yz2c1g8I1ubyUowqWcdqqSfmzMQM9NOeVMXhROrw2Yc6KrtrDbJWBXtV7ySJt4ha3+cxznWKn
3GITDskW36cE/tBoNxoRuIdPLzilc2nl6WE65TZ16NthpvJNhieARuW5UHZKdBftjJF4a2n8vnTO
GMcd8CtvUq2m4Dv5M/2heND8yUn9NbsZXFzeYvC6mSjBcZadVjuBUMmX0E7p8o/bYjRuhGKypfNV
Ae7r7SQ24Mi+1l06Su518kbuLnCdpvFs7YBhKaS1n2vJFml7V911dhDrx1NXSwARL2EeVCp0rw1Q
rT0l1Q3xFdUN7bx2aEenLvDMt1OWa5U3A3ECdAfrVA+Wyaq/yKIlw46Xs1mfbofZ3Blr9UXVxsYk
5JEqAUcq4fQc/XaqHsJEOxik/Glu+ioefTcpuq0+X6V9y58giGMrdekcQKxp60OiP4rJoLcWNjc0
I31ItJ6i1bQV2kU573vzNuuieFMUatj2w42RDh6tzK3oD7Oavg5Nul+7m4rNn4xt71tpeZHOxVkS
L15ofxFjFEB3bzBa2DSrwV1OEZB7M56scRPCupGUBm3Mdk+tvSR7qjPtusqerFi8hRDcuYq9Ybyb
w+QxNNkNzlqyqp5Lpnba0Jy1rPy2n71lfu7JpglMAkQZUPzYTDUxaIK4L6bea9jmtW54SzMB87yG
2tup2zXmJlWq29ESuz69SVNqh+MVEg33fJXGo5nkLO1yMxrRs7EghsphRS1aAo2tB6aWXRQmw3TS
A1EzWU5ckNXDm6npum0zKlQkCj25lhbTiKAhfYZyhRLmRI1BYsIWhxyAa+gNM833kVeT3fTrg+v8
6aItmibecFxuK0MPWHduAEqwaxr6+psZ+QUlkizc2MX4ZrfrgbLVxTp/1WNKhjt9UA6MKUohNCAU
0p5qZe/iSDvLDHK5qiitPYgPZzx2SOuFY7TKFyq+as2kv+rNtaHAkuTPnRlfa/SvPdttru3C/YYX
GE2O/uZEKlLb0J867pq2zOZv7ZSkG7q4xkWERoU2+86VVeRRMWjA9eIvEKI3guirxBd/4cGS8zbN
rtqwWL65GP/pjbEPi+5yWi2/JpfY1j38bVXVo2eACx4yMWybtdfPGmUMAX2tzAM/v2WEo7Ehn+Dd
6Rh3NJMu3U3ajeaFrOP5wWppnEdu3t7L0tjIhEsWzqp7HSdXPBh6x0TWGZ3FaHX0cSqRPbbM+6Iu
VB9ACwFZAJL7MFfB2HXhrpuKgcEjxlbhRAcy+FKgVjnXujbaW45eU5B1k9BLh+GQj0StIQMifOJa
+j8OJ1GVmKOf9D0LfnSoQZdegqiC6V/JsYOSNQ0uf9eebszcZUfGl81s3IdaGLg0tgnlI7v0HOPo
Lry7Vt12VJ52pJ/X48pkwnwVfqqrB+rCYek1Yq63c38eRfWb0mfym0ovn42mtg8Rce3qOdYAEgcz
sm5YWKuHYCliP8XGvTDDk0LjfFHx2eyuDz2jA5mH/cLsWsfnCdRWJPNmMa29a9d7o3cSH/yEI28o
fALzQHEpbaSJSMbq82SLDsnvm/hBL6fHyhQPtaiDKGsTMpNxHxfNdVG3W63qHiBkd3HbxoBsWAML
Q3e2aNjOqujL3Bc+XRmS1fV0vZAcUBJDxzbFG6VpYFu5hyclLzPR+jOM4SlYDef9bDlvheO254iZ
O8C8vjzWoeZslyWc/cbsZGAMWjds3NxduFf7RPY7ZXX9Ta/Jmh5/p77kth2uW+AV6lB6Hw53pari
QFEG/Gaphua4VrYtdEyslgqK0fTIbPNNLSKcteuFQ7tGCAdyuNgba6jFdcl88Y2VpN1lOWX2rlWL
unHajDYBKcdwDGtLxXurV/VNaMpq8TqJqMhbRpmcgXr1oCDlLltxOvBEHtlotlaHmdllEqbAnlrl
HmytJqK0aWbChzDK9JA17COviDX7nF3dfclcx35Si0ZJriv6C1UY88AR1pnfSj2ubD93qGa4rtNu
kcMOjxWLIRiHvtf9uAmNaDu4MHseULV9oH2VXygUTMSKGfOsssEM1Bgt22yNJcN8hc0tmi27QsvW
c4Q70Y2YuDh6YykvtZ70LFMvrXuHWuPcJLw4DpQp972aaqxcUYZVsSUv5BxOXzX81p8U3/7KAjzz
pzSUvpu6duB0nXVTrYtz6XZzdcNXCbG/mm/tPBz9IqUiV6btMVsMd5+6iN7MYlCdxxdYXwYQ9R2D
Q/Z1SOHDLZzwmstY33ax7Ohmy5B4UD/PaqldIfErnynUlsfYrqoLkwlVbD26FsPi8HnlukR+1dX0
OMjLpUrje/q900VSNzvXqH3SwyBDcrhNpa2hC3AaOKCy9TUzuwdDelgMLdwh0bHYkqja0jboTIbt
UNGvDtQykqAtzeVOW7Pqz4K69TFRXRhUDEQ463QiZUwPOz8clnArFse6t0s3ZuRNJc5cKzQ2YIga
o0oLYivEGvHWzaIbNzVMb3WGECuVZjiv5Jje0mx4YdbEoS37hwk758S5WZvuKY7uGAI7BXo4Zpck
6vspTU7cqmHjwjTtQ8DkL/A4WaCm8S5xQmzNKHCwR934Qs3qTutpEqx6c6mFEwkQ8NDGMBmUMSbJ
azORNJQJkJ+k2SWa+WuLsAJTqR+x4RlJe7ivKdBcMB11s+bJS5TAFtWp9cicnGM66uamJdceU/M6
VFN3sEZ1kWZvOb+lv+TJbZh2/TV6VroHaVL6baJlQUpFz9TEAxp4QlvAnvMePjESyJyi0b3NnWjD
MXi+uAiCcipL4BkPJcKrXnbdoe8GsoMmx9iqFDu3oYY1qicgd+EJkpTIzg6o4Vvq4QDk1pRdjtZM
GuKWJEyummc/tlkolntwOjv/ymFKUNwa67bSioWREwMCMk0cI0atXKLbFfu+j9302na72l9Zt6+p
GTe+jMNw32qaHUyG5lzO4VImW82smj2XLHrFNnSnLZu+u8zyYbgCJU93w1ikFWLIKmNnFK6fzE3J
sEwbtK2CC/TyJio4T+Nx3DTuaARIp1fyKKcQF8vaV4J30rXfxwmN0iavK90vWN/+hNztGbsv3raM
D/WidR3od06ZqlTRQLOmPau1NqQDl+lmcm6hAlLrmUlrg+LRmgWNNu6sxXhN9XrXDgxMZVxN71E1
fSIpTnGHmP+ErRk3E83Xvyxk/7ei8p8QEX9XUrmryugdjfTjz/9VUdEMW/5hSxtM1dFNy1Inh92/
Sir8I/cPCT7iuLohLds4CdX/WVMxzD9Of/pU5nAtyzzVTf6bSIJxMiykTq7jgPoqCxPj36ipfHDU
RLSFjZdp4BMoAVqU/pGAQz7GHkhm8352KveCgZLd3k0LiPHUim6ZfIY/a6aXdyqRHfcH7P+ZKgWZ
FiAfii2KBEO/crPERrt+Yrxwclr7qdhjOxZaPkq5AmLKRTsFsfWzlVkx0yyIiD7uQx0BfdhTh2ms
xrhu0NexrVX+V03wHUX3M2xzsmD65fP4OYQhcQKyPzrt4VY3jdw7433UlUOAQh2SPO2MT9yIfkyy
//gxBh0CxRPBEX10r4vDmkwBrcR9DRgdlJrLNNw2drRdGLvTLXwBPdbU6S8KYUmfSvVIMtIOn6A+
p3f37ktgfmQ5woJjcqVkeb5/tzSSuPHoYhzLkuGtHV3Pp6VZcioyzvBA5dvwSzouN6JBUNcqYoOf
dsg/Kns/v+pfX4IjpGtLWD3LoeD40R1aU2a3GpUxH8venTZogQvS19m5lnpvXFUmRC98tjiXsDJX
yIwemQv3e9ab/L6OMHWIPoVWxxb6qdj58/LCYxxrqzzqj2Dl4cYtROczueSzmRzvCa5/fAr71xbs
MwE09v5TZlxVG3pH/bGxJEYISUaNIx7MXZtqn81D+mHo/v5HdV1DIvjjYWjwfzSiXOuRsqdalqM0
83UP/kTdpgopomSOexgF7TSvglB/pEr/aE2ttdNIP6RHxAGVn8jc+sRO6b1Vy+nZXXhKVpquW5Yh
zA8OKgrpXVoM7XS0pPZtAA8I2rA8Y1DjzQx0ESf4jf/9svr1ZRNFu+gsFbN2MT85faGfzA+Fs6rR
qvPlWM1pHwyu5fqRIBeMi8T+ZAX/8lEuBW+DpStgTR240fcf1TeY/iFdHY/5UNQnTxDbX90xDmb6
vJ88FffA+73KR0llOJCpUIf6R0toZlHhqBFOw3HQymI72652CAeLrntrmrfVYumBYdOZ1apCBr/5
Pk+fTLEE0NE2WMOnb/bT+0z7kyg6a+djQVH+zOip61kdOgllLvEnH/XLYc9Hmbplw+EKdJHmh/c5
RzHqRMC3Y6jCC7vLHg30BN5sg/TRfXr+++f6ZWHyYdydFnuEa5aX+v657FrgbTGGwzGba0ztTNs+
GR/YOLguRX0B5licD6Xz2WiKf/OpaIAlNz4nNx4Fp1fw09ukEZctpU21cs2K8Jm080UmaN4k3ekz
jdq8D/0n3/7+SU+v7d2RQHBh8gPajsHDyo92UnwLUA+30Y9jFI0o9cNss/J/cPbbnyIEB5xCvmjb
mCK9f7KSqo9j9uF6tLrYpbLdIZgly/zkfv4xHuTDw/DeoLeJVExe4Qc6NVxIq2pztHCYcS5PUi0Y
l43e19d5MlyMbWDIp942PTc9i/PjDG+T6hRze3qKxM7NfPz7h/43J8ApSqDMSSymiN/eP3Qj41rL
q8I6OjCqHcWoFe5YrOX/5KkdAgWHM902DP3DUy/k8uuIcdAxjn2R7CeMGc6TS+frpAJ5w0sQ++Zl
XbzoO5QCJc/ff8ifP/zDTqkMm9yv7axj6V6q4cK20YR84nT263sUwjK4JkAYTC6uDx+BprbUcy3t
H+SsM0seVeS2yOzxVFnPfnudskjZ+MSUhn36b+9/MpTGSsWg7Ue6MVOQCUaEW031GbT9Y5jX+3Uq
bGE4+mllEL1/HFBo2GkLNqm7R8cZK3SmOBy8RsCF4SbEIIlqetWmFLTNMtvXJKRvjYMyyYtkBu6O
m5l60qEOgZhCRu36labK73gmnXr7cJxk3ipuIFicLOlp2OUU+ile5dMGeHA5VzUKwXawStAv+j7J
0irkb4NW6czhaFgmnQJ08uQYu28wLMVnZ9yv5w2PLokt6dkIbsgPb9jEQCNa5WQfyy6vgroIUVvX
3fTJZfFr+Eh7mnOb/AA+HlT9w54opS5a4XTucQk5N7PQKGm79ZUtDsJNcLE+0f+4lZjhEAyTvl6f
/CObwOjy4urv94f1y/lK5dUkdyK6AdL/mKOsmmN3c6JFR3MS7n6eSf+FnmVnVIvKIIN6++Q0+PX9
omxHiUKn3RA6Wpb3K7hSa1MYVOWPehtlvr0CEKMgy/y/f6pfsgOXT+H/3iK7tCVcy/tPEbMRzqno
smPMXR2xMmsTvWYTnmXTaF6X0dieQ/2Ge9nMwlsoh39yJPzbzz8lpQ4nHljfh6dEfgnKY5fZES+L
5GrGquZkymGdwSHbnlVoLorOGcsKWWmPTWxEnxx6P8YXvd/APL/p0GaBXbCcj8a3cz5R14ut9JjH
CuBF23HDtuc2RGUAPFDfpXFEC3EJ04tBEjpYzZqfNYuhPllc/+bHdkiALWJoblcAtvc/Q4hUuJch
P4Oz0O8aEWgGRr0uv7+kHF3qRM22zZH1UWMyrREGOjZLqmp6dDU5MotaT8VvzVHgnuQ96hy5cLzS
5er+ECLkU2GXppNlR6vHUGaa4hri0f7MSlScNv6HX45wznAsXRenIO/DpTyEYx+Oo54eAedBQgVN
79ceyXDq5XZy6s+BhF1SryvurWLSX3QXXoFEdw5kGb7Z9kzDTx8o5M8TYnHqZeXyZmSa2GFgvyLz
hfgM8iQzv0FYGptwpPfj/fbWO0mLhHt6glOG/v43F3PkOjIc0mOxNoj6bTb4TI/A6zTs4YZF0JoM
q+eiFDf1uAyf7PtfM0h+JZRzxImOwS/1MWOrCsRazFBJj2XemsGQnAgLa7QPbqjGIKuZiLvIGecC
dH2XKe5vu2oMl1s89WhJZWH8P1j/puW6FreoMNXHd2FR7EFGWqZHOHZ73yFD2E4Yy+z+/o2f3ugv
S4aQ4MfnUFX7kDSOrj23uBUlRxp+dJWzOd5i9FDscQMgia7M+ZPP+zcv2T5dFhSYpK7Y1x+2gmXL
liXadkd3Gp9q+E7aMgLFimEt+3WW1OL78XFUXeSPNGgZx66jjtPH7ly2uLn9/cP/cpOeaFwCL6JL
hzqlOhUaf05KGGFr5+lS9sdICaPx9LDvDuRHRQCMiteVXLsHXhx6okhRz67j6BgnIDmffIuPJ93p
W5wUZ9QsSJHYvu+/BQY6UBHS7k+VAmcz5E3/QFQa7SesP4JJH06gI9UM1RblFtY8f+7Rot+Fmngt
XcSYS3+7mK37SY3sxziDn1YG5/+phMGgJIuaCqGGfP+taI87JU2s8dHmir+Ihjp9RJ2G7oNGIlqH
1naK0evazig9RGHmJdB78wj3rHrPSKH1vYVpwFcN0Mi32Oh1/M4Qd19aNu0wb5zGTnmFlVs1/fbR
uCvUvPSetsTVF8QzeeUReUONYAY0o6ebyrvGpafsadR2rulrGzdU2IqUsk2i7sB0GToizUYHGcPH
51uU5PELXlLqDlvOVHrN2mEhMJOdLZ5erylUvBk2t+Okld/KojWOi+POAFRDFSeegutKsZJL4z+F
3oOsYsiIwQQ80SWRa/QywuBztJqiepbrUt1VRiy/I26REolbIZ7l6CQt0sBZPRtu1NyoVQeKqUuM
Pbwadzi6Gayli6SX8UuNuhDoBvd0ilYYiHsNw9HutK5CA1iktYuFTrxq8aaK6/RJL4vwr4zgf7sW
/3nKOv7vHOjtaz0809/7j+rtP/r49T9w24yqn6nQ01//q4eBApoIxMKikfvU4LAgDPlvTTXHGBEa
NaJTOfcUjf6jg0HXA1yUArfhKkhNjrt/NTDMP0BBaWzYRHdUzjDP/43+BTEKu/Bfu5TE+ESfokKG
B6VXQlng/S4VGvFj2tZbjOhmX0bVEl26uMzIi7mBaaYuoKGNctYOdcQEkj8fZlCIx/gk90TsdZIY
u4N2stBlD6dIg04y5AhvNZ2WamVV/pAui7uh8VF8XQoTAfP8Q8ycdUtyFD8kzvkPuXOF8rrw5UkF
Xf4QRC8G2ujO1itUE9DWl72sMH5fdbnKs+GHktr+oapWc28L1DJrBD7nRvOxwammwAykM5YHx26b
5WAsvYauTasiy28SanFMvgG5HM3ZYtJpquGiItY2/KboMtb+FA8AHWmN8YCHiViVn+asYtg5mwWd
27g0cXzUkGogExvAwVZ697hbDVr2jD+L/U3HH4KoQ5qE3Yh43eOapMkjPYhy2aLI7a8yh4mLHs5k
xlsFdwPzZbcVjjGqsvbTPPX0iZIqv44rw6kgJlHjbWSNH12wKq1a8ADkMPRwZwlnAC2nvgMvaFse
KcGew5KN5niqz9avU5JYzMYp8flFvYut29TyML5hYLsV4MI0ODhyDu0uKWX/rUvGHCtIq7SvrdBq
r8rBEonfMG2j8JCxE8zlHTLcjdJrpXkJlOOfrdu2t5UVJWTFCbZymzafxoWkypYXjKVeh52+jpHa
YGBSCt/AIGXeSCwijG2rYzeyE43Fjdk4Vprezu0IwYBv9cTwqpHLGntXDZKnw+sDHz4lsjiIhhXH
t8RYKtrBbktjX9Qj9FSHpWq7sVrNbDfjCGO0A91QS2BGWF/sNDPR+4ssx7X0Aud5Jk7HloVAAS9f
3cFjT5bNocvQqzX4PKXPDtLPLoj5Ho0/aG5NfcggjsJ2KEOpHKUSh55iRp+1KRu5VkHeN0a/KegR
DRdLimpi0yUS80m0TEsdNHU7t2daMVVYOY9pxthoBlMbDjdSE2l3VTVhDYIWErdFIMsuPbTZpD0k
RdPD32HIBWqMKiuB26BmcJsMyN/uzVycLD7rfpmeCgj/ehPjw5rc5UzsTi+zEkNnou8RX9ikF+NV
NOfu9KVFWjBBoUF5b2u8hWLWaybDx164mXrje2vVzkVWYvgdC8jcdsj/Et+uRFXfMAewRL+mLyLZ
xs0yJ8G8TObgE8z0yd5InRqwEJvZ1S+spcmvzLawnS94Wq4otMpZkwe5RhVIKuiaseMKNd+wL+gn
X2XQcgE6EBS+epYCP7VJkVfbZrRiI8jMqQD2kvh/Q+zlcbVxEJtg9RWOernJw6Eurgj3ObnCyOjF
9wo3OzoJejj01y6IsI6B6VzGW271NEKbstCbYjIzUry4w0tlX2k4OwR1efqnqDuz5Axniaa4FHhD
pmcTAWZ1JQxOHpy70Mvuu27KUbb3ZWIiskbQeoAJHZ1dudaTAdpn4hhhD0Yb+lli0AA2ZYybUYWv
XYstYp6oryodspMKTc2m382Lc1Ruxtfh1+cvlbj3HELGDTdQDlX6RHWtfWuW0Hxbshlkh1nv1QM4
L59edJL/QYvHFi5YR5HOFitahclECHTcJDr/FGKU4yamQcUvgQlf0GCkSedBm/svwkR75rlrbV/F
46p/rxWsxlmxZKj4pxC3ddI8O3kFHLGvsoX3ijxyqB5iq2rfen3Vw7NOqfZtmTXzLRXYn3tZU6Um
BH6n2KzU6x4co0PVbiIf+Y4zPcsnN8mLOIx0pPlDWNONlKuJzpx8/AlbVepPcWWhtmX/zspL5yjN
/cRcmZmqy8Fx9mLQJ+Xlidkm+9ZBEoZ5dzgfJ51q3oXBXKe7Gpgz201mO2n7scURdcOFodU+Aj35
aOpmJrWzCAsqaaMzNjT8KcuhuhiWDAC/L+dh3aiUxbaJmZx1X9BOek0mhfofK9zldrQ7KJqQovi0
ifAHvItj09xboTCbbVRpoXumjC68HIWS39sBJTRiJmtJvdbo0doijMKwIFQDyt9K5v2FgNItN4a7
EI/HnVNdDdMgDI9JWPKuAsBKMPkSTK4phVICL/mivSjqMKk2uNQtN5TulNr1iTugRmJ2CWfRMkvb
N2Ypy/MmRFHp5bMu7ho+PqPggzsyprQLJmzRjKSeOdak7UOEe7Cna8V6VzN978bJZ+sh1ZKTaNeA
nw9dkCjsZ2v9m1qntUbPN67Pp4+oNqFQIFyUPwdElG5DVdWSfX6Hti27sHQUe1utTdunXjoR7D8O
+VuZh9lVszTlQ830uYcy1wTIzXyquWNIdT1YDSbuVuUaXDfNENrBGOIaEIikLe4ZykYMLo1Mcsc4
VD2oWGrxnknUVUNSs2g6wlw1pghXkSSQN4y1WKIAvbJp+JmVCmvT0Bv4Lhiyo2/nyRpvRrvs7nBq
wleeAAjNKvYFaLpTZ3K+EAT07ZnexUhagD253moHkaCX68bJ7ksM9tUwV0DfxZy0t72gnpANjkSk
C1vFxSwRom6w6gcYqosKI1T0kQgEeiMxHtRUti9UsvkpVasSzOgsLdtFUCP4ulUYWttS6c8IQZP7
PHGTxC+dpEGshzfIGOBoL+ROukZ1VeWSN9vBj/s1lttQ5DCV35xEd5/XwcxxGavMc/rm8oiIfcgY
IJhX3+lmFbpX5EmM6R3TBxou0DlptpabI3GhYqEe0MGnDRrzSLCpLcM4q1q9xZzLEV1xas7gUYqF
dfeS2HYXb8RcuclGx1Jt9nJ8J9QZDa5mCXpLnRIwvZ+/agkD79CVMsn6ZK82XjcCzJxWUx29muYQ
LQeWVfyEfHXAlszWBaJYIikCwWUB4jV7q0u8QXfil24sEFzEgCvX/TTjY2Wj8sNzEdQcy2U5O+jA
R5UCUkd5lwYIO9GUrFxGh6rWNHyzp3p1fAM3uYCyU6jOwhyUrap7MWE7zZZlZB7XqYc+r0YvaJXT
U2Lm1vmQCjl5LaryedOuS+rs2qlR9UbD4n7eMtd+DhF+RI29NdtcZL40a4wTorLKtswhmG4VYwry
YMmy8LqAQewCDNwj5TmV1TVEIQmqBO5a1ItaJN9aPZ4LX9eRJ7AwmaLqzZFW3BP4TV9KwgLy5axf
Ll1crhRaewmlK0KJ8nCJG0bRNONa5tuuTkKTpv0SIW1qp/LPJGcwxV4Ncmp8tM7ORJro2N/qcFZH
ZqPTlkZxjG9byhsd/BkFZuAyiyb3iyjPJnyQOtfhKJuXV1ra6G1AycNNzpS628rMuxeZu2XvLdVM
pl91XB9UyFAcLG5iZ6egmTg1gZ+mKlgPtG+wvimu205LXhxVmE+Gk86T1xEzKD/jgCXOjvS0DubQ
jDuP5a/EeUWseRMVBSLRqWjC1BvwnFKbXDbWTdTF9pNYaNNyvVvxdz1WNkaT6bjeG+DD92sXIfOh
2Z/GoCOdblKkYThAlthDHhBEcQm5tJlolueRQwq+DHJEqp4t3yiw5ozscACsuduQiASmWRa30cC1
hi+BPuL7YusZZvYSz4hGjxv0XFacA7IvBQE9Ft3qpZ5NfHoisxof+6aTIaaYRv0y9W3YelPDKGzc
DEW1Bi0XnOGt2oAWpGscJ94sc12UUAoLJ5pj6tpDRe8JzNfs4ufWLcZvyzpF13j/ZOuNaXXUUkrc
2pELhfi9+oPuDoTrZl/eLG4fVn6elGhxYr11dRQ5UAItpmLSE4OlHzrTGbNdWM4tw/Xk2g4+Rdbo
hgK/SWEN5JF6xjSlL1SF9ddYLJSGXXe2sOZYo/mix4cUlVmGxhgzSjldMrtE5FtLZt3XFLHyC+5T
JCWIi0BZ6nZ4mI20eRbMltK8lNv5WA2taDY6EsOv4BGYSbslVwXGRWP2gE8iCZGWsnQ2A4HqjUJB
frXARj0VmTV3G4Aew9yJ3hmfbLnABzEYNI/8VaNh52GBVz00zTpnG7uW8bNbkTN4WjKYcoOXEsK3
kxL/z6JLkmcNT5TnrnP7R6QAoOA55mbZZrAxujRQcNPHydrytsAU4BvpDRRo6UzDF7NV3aObpjlu
txTT0uFxGBNsExJJ+kalq2jRPakiu89m17rXy0p71t1R1hvm9JqPq3Cwds4j5n0gEHLWdBupePgv
9s5rOW4kW9evcmLfQwGXQOK2LEmJXpY3CMrBe4+nP19W9+7NgmpYwb6eiJ6YDqmlJBKJlcv85oFG
JcyhnHTnehqy7PfMvObLiGbVd3dsUrgXLizlLhTVsONgZVcu7tlQiNKezpSMEXtfBY1imw2N3n9N
6Xw90S0X7tol84MEZYSd3Ekj6/sVFP6UrHnkut3OWGN/QumkHm682HUgjpSpJ686sLfNBsEJ8Rsh
7DDYIl1m/KQOK1NIi4Ed34dAPty1WfRCBbCs34X5TD6YRQ6/kCN3RulppsYNCglTRsLQFl9sxPNB
Thu+F2wb3Qp+NElv1HuUz5NbkmLTvOkguMC/QhPawnADYe1He6CawnO9rVKiT1tzQsypwT+QsA3N
DZI/WaRT+jC1C9cARd5keHUoPsIK5wu33MiKRHGbmXPhXwOnhs5ZIYsoHwyVrvIfjaH+bTRbQPHw
5zoNgYagTdN5PdSygK4KIsz8EokxugtKOdFyrkXSZn8Nev7bUfsfNQb8zx21TRx9RzMwetlEU3/i
ryaabb0DjgZ6w7aBcaEiSD/sryaabbyjhWaB71DQUwZljLT+bqIZ5juXhpvlMec1dVpw9OT+1iU0
9HdAYmm9AaxhQIpe21uaaMftd2YfhuMZtHYEf5OaMy4mEh46PF2smlCVMQQXDETbTQwp7czg4+Qq
Ck1moygP52AxaqjiaPaGiVVkYk8fAu69z6lRm+dmCeZyHZvnUUqO7A89QRppxw3BFP1yyxycCe+H
FlmdNqwnY1OWvryTXSebPYgaZKQSOEKrkYHIOoDeA4HThpNQeg6AX5DG+cecm9XZZsxNi2uCi2ld
VeijKtebenQx5nOtYRspv7sNLTBvxj+iG5vNKMzu0o4NP7qY57HbG4zoUUkN4Meg1euPfNebsm9K
lKc6XzxEYapXCP6Xlr+2tJigXdo2egioT+cXete77cbFjNrYouJv/cAKCpI77UJj7/oW8rGpzCmh
tS6JbxGFAIZUOMP4fgDw/SDcSEa3OvKsnyfwrXRAnTj51PeZp2+DMS9ubHNo010bVF2+wy1kbPaw
3bNsO3R0vdB9GECu1AzJodcjSSk38Uwjc80v6JBJ69BAIxV7INtBbj70P+dD28u1MOHm7ctEFuU2
Sj0fmkTm1KjS+FHev6eTBS0SCpOXU0hPAbJpw9x+QJjPtp9thBwz0IVtkX+GMF9CYpxtxGcKd7rz
IzRUV0Y9EB/hlUEscc2JtKemunmOS997bsjgP+WyLn8znIB6XRP3noLeTJ8ivRM/+qi3fiO2L/Jv
GuQz5MbBtRtbmL+mvPBCrWb0EWtddGHMpAnbVg5lfFGa1IAPntOSTQuTqwmZMNlU78ltcdGC41VS
lhhOZz615PRIUZkjpWdrtnawtY10NPe6V5XDdgLeHjPj6eitwX2Mx8va8aED2QzJXaTx45b+dBIY
w1fZyRZ1cZHkCAmWTnwrmAz9NzwjSqtEYJU99n8Oz9uqe26LOnpO/9++i/Jfz0dxmj/697DDIE4r
JBrsA0oIYBH/G6fFO8dgHI9ILGBcz0B84p84zbBD/df8lmt6Bsgufusf/VgUMBBlBpjNAIXQb8q3
BOrDMOP/hh38PBYgWRP5NuRqWXNpPJwksM7ow9PAgDq4hQqE0nVQu+OvWQ89JcVmpChKGJPxsZxQ
W6f1XeXjPkM9tb5OywDiZOaAvmV6N8xMlV0Rulu/d5KvXlThvwfzvcxXaCR1MNd07VlUQk/f25Qd
TBIsvWg2sym0bsuBlx/1fPIdyGUhxiYRPLmvrdU5NIgYaqxcP5+7rZYaZbgDsDZe2qVl5h86poTK
GcxHgebF27z7awteMgoUsONoY2yuR4CYXKQILqBEchz0A3seRSkkJWA0XcFD1D4bRpddjukcfkgZ
kOxjD54L0qFF8OX1lZfXDTEO6R9UOhwHyRSutuOVQ6Y8Fs+lcFDOunPK9gbNwfKMka1Ul9bL5yNz
4NAxVwZwDrRQLJ5vGip8puAAM1AA72S5Fcoa0ZyIe12DOW9dirghxLqtgOauMYC4jzWECokmWtcl
22aYnRqT1K5MigyFTiVR1iD3+MHWcDtYJfFEC0ZLAyimHXKS5S5jiI34VO52uJINgAapxCr3k0Gl
iWhrTQZLqUenc00vuE/hAA2t4DKxuo3bT/ZjUhb2T/LrqqAyh4EyPCSzmz50gzF+qzEbwm8C8QG4
iU6khOqm+Qqgvf4MUQXVNOqzvmZsMdELLmTOcH2qyu/cfemvEiOKeY16jVVdZSp132h0ceMtQsp6
fD0CPZqx12FcsW7qPg+2FRKJ35ACs6stV2f9Szogade0VqS5TWafAqvALy+lFZMiL1JM1JIQ0NNm
uvc57XdekIbTOqUwiLd2aRpfzab3QXFqaNSvoqAvfuGihNlqP8C0pM7T7X1WepSCUFlDOuixEcFA
0Es/eZ8ojaP1MKfI9LuyNmjK2UVgIqQYIH0squ/4LCABYNJgOWdgq9LEF2eHREuxjTiYJHhKqMdZ
nFBtLiLcMX4WMiyuRFVr9/3YCgwppYFQcoqNSVWi0MYDfxtQ5SSrsG6yPNU3lPeMzRCL/e/Q/e87
yCXyv3IH1TRej28e9Qf+qRAME7AwlChG57ww4sxfFYLlvCOlVQEGKWiiHFfIPxUC6uQKoUj1C1IR
1hoX2f9WCOgykWkDqpFILwnbeMu9s4xxCpdjcMmBAYKzZS1RQogap9DdJS07qZm7AVefbTLiQ/Vi
N07EcHUOX8Y4QG/qH9bhegMisIhxIbY9ZjswNJSYYXxtvXS8cPOiR/4Du4OV2w7Z5vUFl0GV1YDu
C4gLwBOVNPxx6EYMscpcgigtey44b2Rg20aoDNNHiM8s9ccOqqX4ELm82UDgVsdLTViMprlWiFVX
JflTk+O+GGhl+PH1B1pgy3gzyiEGAXmOCQheYO7HyzCzCULUBwT8b6+8y12flrM5aPWjqWkVg9ai
+OWj0cqIpDOt3Wi43Q7rlvxrAxZqZ+PAecaU/sQOc3YBullsMGC3Rc3XWNFQ0McTq9jGeITxhq+t
C/qxz0FnxuvXH/7kWqDtBUU0GyEWa+E5kgEWHASiEZ57W1ZD9xGKpdhgZAvk9PW1FlyUvzYa4Bsk
Qvi7UriLmDqgKT0VA964YRNbV0bt+R8dEchtXWDmI/q+uEvwkrlC75+oXxsoZVU6g3aQBDT1tNhZ
ZzoEJDym4v593KbTzi799gyM+sSZg3bHYTMBppM7qJzpBeEIh/d+NhIEmKpMy7fYTZN6mcU50Oip
VSCIcbPYwGXsJQRezyPM4GTiMMpDJm1FwYv8hBOnZ3Z8meBxsjlBRDOcE0CDLtm5ETQUMIKBA2hl
bnfO3AWXsTRMUG5xfclUkQYtRam3BWRoPp552bRtloGJdjxYbKTvOFuGOnkvNtK0yyFug9BGnios
AMVgdnfhBeTXux55R8yvAgPtaRiW5H8SUabAq5uLHM43s2JnKH71onkb0eJw/jh1ruFAtaDiwJbi
6EcK8JN1iiQhVmYCD8AyGTclnmpn4smJiAy7EaqMQK8Kjp969y8enI4yvlVeTNw3tAzHl9kwwRLV
Nna0+BPu6J74P17f6xOnifNKnWTwcFDkFyv6FQ2RIgrEKqhRJ2cfQTlhaLl5+yoebDWDKxVs55I/
Qn1AYwb9eZTFoU+WM5puE6aEu3+xCnRGxA/VxaYsR17u3pz1pjFmlVhFTdnfAcKIthJM2hnrmhNh
j9IT3JtC6UFlXnzlWP0YKXNaajo1VTfCAfF2HMU2A4IWb38gyCBg7bibqbaWQQ/vs9LR2ozOuEty
jkA7sA+fKeXr26a2ZZEGUE+RunDgDgTU423TxzrLWr1llcZBdU5HVzfCPNjynU1Rm48hfuxMzpTX
p3cmYJ7YSk9RirhDmFNDtT1eWTIArbSSzpI9MGwrRZPturl31mada2cuK3UZLR8S/jk9BaErLs/i
rblQ3DALxMGvx6sr7RwakBbIHh2mIkLnVwClpjPbeuLLAqhJ6YjsNlTCZQAVXiHbNm3Rv0bJd4W2
cQNWKjbOPNepLUQURXGzCNf6Ms8xnayaoVzbK5H31kVB7b/r2qy+GbrunIjAqXMC4sq2QY6DAlUq
HS8/LwDpQ+8Mmg2GyAkuvUCal5neDQgEmcYHlHuxzdGS9GNNE20H6k8/E0NOPSmAdQ/oq+SgLsmE
RdHaudOaxJCMIaiLHsU1rintNeYm5xiFpw4LyFLIygaMLFssko0cCht0Dca1jLZuRz9/mCLMjhny
/XbgIMkAH77XP8E/z4pLz4rbxbIVlYbi4Whru5wICXcR8pOfWbs48U3QeMitvn0V+LOAgFXXBt7D
8SpjgqSp72OMGBmlEiBtzR3TU/cM8+jP96SgyGioMEOxEbFdrMK0GbxCUAJFLCrnEU1370dXDO1P
5rTz/vUHOhQMx1+1qxO7yLs9ym3TVfv64r4E5VnzqFQw5IaujsmwLLuNFYH4BfeJryiMD0CkoRx6
tINEbzVbwIngFIxq0FvwJX30NPv8LSvHK4DaRTrqXQzhTfwzEEX7XEZoSWzHoYI4FdPeMleWlWXf
kkHx0XQnbftd4dXR9eR6VrIx235AtD7Wqp+gIVIL+XC9L1dIcmBViwSR+OhPLY5vSd6h1JhHdsY8
IIrEd98x2t8WN+MteIH4SyEHXKNKvGrA5LPNSIsZuf0RHDF5fQt2otkF/NTfQm3usq0Jwu8DuusB
z+lUwZXvQh/YcLZpswxeg1B+EtDrAAnGIHKD07Mtz8hOnDi8KAMzzmK6z6BeqAPx4iWkY+xGYYBe
f98IE554+SQnw78886r5SxZvWk2xSD3o+hLDF1cFTo9F4xoCvEWfTO9jmpsXEgfYdZWlzblTdWIp
hoAOJBmYWRThx88DgFivCxHZq3nM0j1ekg42PpMINlk/pX97yf1HEZwTFaQLkVUo4ynw+3yZx6vl
qRkWQ0oVlbul+2PoBJqzSVp6d/VY4qVDgoYLEPh0f43PhAdNW5rTTytson0wJvF9hR/Xma0+pNfL
vYZiazBrQ8NALLsPXWkhS0Sei3C7mV61JSSctY8jIy73YJMAPKXyuhKcNigwsYsLThOMN02PMjV6
J3NrroJIQPUerZxiLHVD/74C6DadiZl/Bmnet9IDsT1ksunXHG9cgT1oA4pBsEWQYDCVHDdJCcKU
yt/8NQCnhDqPPu/bjyEVACWJ0syA8ni8qBumERihia0BGPoB9Ia9yfTIuMBURjvDxjv1fDA2YB+r
2QMD1uOlEiOOKbKUzHJINavLGcF3d7wHhfNrEvGNOxTzmR09EbmZpiBpAzmNL3kZTS0/ExmQLnom
3VBdNKUwP6f84noGGB2dyY5OrUXPiaEKGQUSMouNzMHSkok15OpG2V0ag+asxWBhN1vN3b9ZiqPs
Ma0ggiwJK5Irb+6h9QOiNwb86XVOR0r51iLf+vbToc4i7oZ8P2jxHL8ynBmmeOoppuxJt3YFlyvM
NPBqu4IKNTmz2Kmwi7khXS7BBIwHO14shEgucp+ANLhlcj2N9ryjana+v/5IJ1ZRRB80wRjsw1hc
5M1GkBm90RCewsrIbpM6wZYOT6p/8TAmYAwd7p8OFdxTH8OLO8TT8aDRBo4DNHN5mYem9YH+vX7x
9ochNSEz8ah2IV8fr0Igow3GyG8l2qa/H6EtbYIKdNjrq6jAswifiBQppLWkDqUxeLyKgEQpsHxB
WDWEotfb2W/f6O6MCDc0jX7K64ud+I6IQsxN6VZzexzYWi82LgamDVSBxbhgrK94Xcudp4fDvg7N
t7e31LiV5jflBoJPxiIgjTb+5jEEFIC6gfzQzCOYsLDpz9S8J3YPbgpibXSdgO0su4qiMYIinilo
JCTkC6nV3eUIgeaxanGwD6zBPNMxXTByVWeH/ylVCU4ez6cUA18evdFr3IndotlUgrPGky4xv6CV
0F5pdKXv59KYf0bJbDwy9iucVR90/cXAz7d//T2eemxLfV+cS2YSy/p0tpzR90nxVlVUzheY+JRb
N0ZKE72SeD357XDmUzi1HpFDafugjgQe6vipEbszfdSWMTus9RyGhOnsvCEMP7XYZIHHFdr96893
4pwyFmFs6yAUAAVK/f6Lc1r3Ix3xQ7MYpNwOWyBjg+KUs6Xf9vVfrEQLjXCCvBWd6eOVIgyzfDeF
Xdvqobke0GFYe3GfY8naD2/uX7i03JQME0dVxeHjpQKAXEZg801Xun3XWLn7WQuq+dqR47lRjYpM
i5jCxaVQDcDP0CFZBHsRml5sKn3d2uyTO26FR+lq0ya14RStQtfJNjDcnQuYV+6ZAHPiAqDPRaPL
otUPIGLx1aNEPyRMWMSqD0f5iT3w0W0O5zPH48RxRHWDK4uWCYWpXOwkfQ1PahaxRbpjupLa/JWJ
O5ruRvir8Ye3B2iaGARLugjIIC0bGfDwKMxMYqYTxCV3gQI4h0mwnmJ92Ja0VM4ck1NbyLhFjROZ
e1E9Hh+TdEa2hpJOYAtUjQ9K9Ho/dOG5L/rUKq7CqxDpaaktLzeSLZgTOeceCMYnxt8Q+eOztcHJ
RUx0PpSAAcFykeFkvl80lU8dCsNtunbKTtzU6PZt3/4J0/qnxcrTKGmM4w3LC6sytEoKIOCu3NuR
Y1+NFeCDwoi1f3G8aYggHEXsVXfO8VKh3TrkZiT0cwlNIIFv+wF+gzjTM1Y/8PLzJYunwcNIjkbr
ItrWtcRZtuMEjNBwL4JaBFsElItdD0b4Er9EsUH0/EOtDxzCwjnbJjmxOtkb6QH3FvFj8YwB0Oug
03s+4SzRP6dlEzxHoONucw8Y5FvfHLJpYE4PoR446OLN6XEHHqgRpIu9nNZwNvpHvLJShC3wUXh9
qT9DIksxgzdoxan4u7hRhsoERi5m2tZaX4XrAXvRdVdV4jnSRrdd9apjLnMsLKZi9+aVFRiM74yL
kD1dfM81JsGOJhvMj6Xw9wlF8GNSCPmJGhRUeFhY0ZZsL9rMk8ko5/W1/7xHKQhJwJjVMEpnUHR8
Xr0c9ZCM6mLVRrjxqsLsAlvd4HIq3PnMUn9+6x7+UjYW6uSwAJYX37rvy1oUNi0tV+sw7ANyeoko
8NvvF4oL5k6MS5ExQ93v+IHotJbxmPJA9hRgIDLhvs7Pcg55cOJZAOUwLyUp4Fs/dGFepB+yCCcC
M+m4iRfjhVNl88pqM/3NcQs8nJJtYHZK2b4cAAsHSVCjhBTkZ7O+tVooRt5UB+umsefL18+BuhCP
IwpLoZLCzMZVDYlFRJlCc8gGmuXghUT+nHY5Xciw7Z5tP5puh6RMd31oGm++yFiUySSXGdMagvPx
u/IDF+OpeqTJGfjBEw6BcE56Lfj++qOdeFekGeBSkIGRYHIX4cqYNDtyzZkTQRm9a2ZUCpgMTZt/
swohmfKJmm+5Slk4CSKIrFLnMVwNowTHkKXzmVVOfK4KokhppsarDGiOdwyMoBYmUGRWzE7mLW3L
eY0k0ryGLjycCb0n2nZEQwpB2A0074DAHq81MDqbJhplq8otMLwFUJpvNTfpFPfKMy5HboBvUJSd
bWMgbjEMZvaTUtVT2gN2vUcOIN06tRgeQDaam0FM9pv7xCpaw54AEUDkXMol104x2SP58sqCu3lh
F3gONQY+ja+/1z8zSVbhe6Dhw8yUzTzehaD2/QhXVryU3cD5YiE1e5U06FisU5hGay7I6MwrPnFc
gbLTKVWLci0sXvEkWy8o4Qujjuro10NqzbtQxNOZqcqpVUiGVEOBqg0BmOPHMnGh6HAutfBXy6xP
/BhfOywsz3x5J5rRKhALSCkeyAtGRcerjByZSbRqilGU9nUGRffSmfPysalbfIpcvMe/oH5YrtGF
Kq4TiLM/ITpDFx567GCEG2ZnotyJz4dOg4KL0Xuixbu4aadaigSeDy+T4vLBxrNhXzhV+2i3s3nm
Uj+xFJcPvTsVDlDMW7xGO0VusDYBeMRZi8lT3KQfHHiLu2H26zMfwqmlaEMpDwLE0LkxjnfZKlwk
qtQcDrht9V06ORyZ2Idqi/PEOdX1E58Dcp0HUhNJGW2O47W6QUMSomGyCBm9vqjmMb7BRwf/jN7R
UO2Izk1pT5xTBqc0Wol5qixcvDHPpgKBKWjTlffFNi6i6MLRp/pMrFvuIHsG9pyZKbbqpEHW4qkA
P1eti4HPauoYBFVt6Gx0GUQfY4Rt3/h5WzpEAjI92v28KpRzjzfQmRj7oWXE1Jup3VpJG27Hpj0n
Q3gQan15n6tlaAXrpFkGY2d3Ebzztpn7pGcZibgA1uj7BKlhC782FOrWXe1uZ+gsY4K+DCjnnWf7
nxSSGUj5JjOLN+8uPwtXPF151PoRlj1+ZFMJN+guE1yRp7iWMw/lmm/lvvCs9s27SzOIg2nyLmkK
yeWLdLAFyBBYAlZVxleeEzbvGzM9N89fHkoFx2PWwKD1MGa3Fw9kpSlETj79VdU445OBlPyXys6/
vn7xnFiEI4kAAxYTfNzLXZsqxNu7RkdkznOVAbvZgOGP3pq20KoziMvQXmAQ8j0vrjenHNAeGdiw
xJLV1iGvfS9y75wgLX8R7/joPLIOSASlhErw/cP5FeB9NjDUtlYOiOcfBbDGpx56+9PsFG62mk23
/N0qElii6GDWYFTPmNLB4QW516G6AIYNhWAjy7HkVJQyAp6oLvQhda/6Qq/djwPM/mTt5KWLoJSf
aZfBXJTBhRuV7V1n9C4SAA3zoEtyYIy08zhjRj/21o8pxUZiGwWTdoFcmGVstHmyunXOp9LQHNMR
Yxqz2u02kN2qD6EYUAxF4qP9ZtU+eV6Wjl1wUQ59Wa+5Q+RFirDAc9N5abKCrBfjzW46kdghkZ0E
SHjIaQoupI+7Pb53rhncjl6X3KSTO33ubaPo1q0oxG3Ih9vs0iSPcRvP6hnDUzgW9aVupxWO67ht
fCnQ9n+UU4R1uufMER7flfVRh3/2XA4mhl5uWilVg9TIsv1I6uJvpRhbPDmd5GmQbTXiQTfaSGF5
o+FdV7FP3Asjs4gv4yTELbwmswv2voztcmfJ0dNwJjMRVNKMMs82LWKCcoN+Ca6UJpir4BOKVWO7
rp0S0lLg9en7bGSQj+EsIi3E7q5AjETT6nLtONXwXOql8dmCFNOv0VvzKvyRcu+jLfAcvAybYv4R
Wg64u8YbO0h3jlHfizBN7uy+LtNV44/ZV9IWJNuHuC58bA4h4K7apHSrtYjqAd8plByvTc2yP5t4
fReIQDjJZ51/55y3vXPRaIkJk3uUFTo+sEfRZvN8wn8MtDndtNmckBjgJYOvfTEMDUCOskJ1rDKd
79jKmZ97H0/yi6DL+S96t0B3oHJF9TMP6hAHMVPM2LBbmvUx0BN93JpZ7H9xq6n3L1wIVQ9u38k7
SCXWJWIP3mUU2vWVDmdmbYGdWw0Asp8mDOE/08Jv8IV0XGiXmtUOWEbMFko0fVQN1dqK0ZNbgU3L
xn1DZ+OnPmIGtCkzuPrrSMpIIwjW2ndFKfqKY70Hn76r0m4tgXyMa88Lh4da9OjNVSUZJ1ISVQWT
XxoBgvuGao9R/SY6vKje/dw3BYbuM3/+R9+PabaffTl+yPHEa1ZVi2J/qpepv+Lo4arlx7WBdpCs
xp/tmLrfhxZ4zzZGKqreWWUcfhlpNuQbf3CKO6VnKzepXtQWMiSjxKYxzZXE24TiApbubTh/qGWU
jbfgKJznsEYTZTPgFlzt2sRp223ROiAc7CqXzofYlPFwK5rasj6K1JjDtSOngI+hSttgndsxzu2p
4+EqjOaOm9+Dk8DPTY2o9vAnIhM8juj9b7HV6Nl1NIdDv+61GvNLW8pyFYyVmJFdi6YvMIwqZPlw
SI3lUzVr887wUHz6kDsZHnQl8MOcaV3Tf6vDOcTJ2p1S4kOb98Y6ESWyIs3Y1187fewfAkMU48pj
Ly5zK5YoqTSNjK5KATNp0xqBi1NhmdrYztikz+B10pHkC5LJgIdmEMmVmdctIIq59/sPAvEo4yKO
uvxDUdWQbvs25uXNqf2UZY7+SPxvnhBAYloirUpcAPIrFYapLL+V/dR4O0tz0OqyQlOXlFU1klmB
N7S38RQLAbuwyYMV+FF+U8DuQEo2Ce76yYlQX2nNGZkRRtRIycVSSaEOtcB5rkBRwk2fjcgO7hJU
gkxkm/Ri2vtjyp6gtIJ810R5gEWkH9qYUM6yCNaZN8KPbIPIum2zyjQ3bTrDCvMmM4dzFU3esGlB
/AYXqDGlaC2NbdmZl/RF0yDGDzwfPk61398HRpfAPAlraX+u7H6CX4gCxZNv2MZT3REKrjpDjNaz
4+SUwpe9bzHqLKXnX098v8MatSTzm2b0PV55ZgTXHNhnIrYNGrZ39NM4m5VVN9EuEZrDZhsy85G2
SZv7CD/bBpBFgsgh0kU5ZyD18AQcjHi6qb25x7SzJx1VPqPVuK3G3L7RIh8txRlFlxVoOFdcOWHX
/wLCBeFZj6zhMZlG0Bpfujytwsuqre1PWQYxvnauOt3Kfk9o0SGAEor5Kkn6YcaS1YezoQZN5pZP
A1vPjnoeBTjUUKyV5+tYD/bIWl1ZcPzGdZWb8lK0mo55lF7pT8NMFNjE2iSRJgG+z/ONUPhs32zR
k0GFc9fQ7EZsJrOB90ZFPz1jhhV+SkXRZqvBkvjDBnxQ9MLTFEXZecaokOOTwssHf+w+zBFTcyTr
rGADLt+/slD6TNaVLvnZ7SCevC3uL+X3aOiKbi/B4uQbHEapPeasiy4jaN7hzqqyhuYsFs60Zr0Z
Xt+oedm4GkY/2VdDEt2jezXMW64wCPetnMQFfireo9STDOWPyRm1lc78SWyMgJCxtQl596hSGcUa
p4nSRhXL0vj2PXfuEZ80tPd4zvToGs1Vl16g6ePdz34PkVJPquqmS8ca4RDXxoQ1nP2tDhjeW1dF
4+C6mM8jvHku+B8G0nw+Alwy6SGbgvK7bsak8G9n3xjGedWiP/bbTgWm64iUSP3WABsbbxt4JvbT
iPIIwuIJ2gK3emdHxA6DU3ptOmFsAoV3QuchshtiX+Q4nZLg823na2Mm47S1O62r9madgqmKmlnE
11pqTsaD5w3C3GsogJuXlDxFdxlC9yx3RhgNYodpJKpzmpcOz3XZIjkzxZ31UM6+76P/h5e0vCgO
fHz/wM2nIoan3ynK/usJ8R9FGt5YLi0RQHv83x/cKCtJGsL5pHSnBgw3zUysEztIbl0HGaLXl1LV
0SJbVcMVVbQovriz6FtolgFuxJrtlQvUlHvJcTZObXHW7dYbd/D/u6soaMzLppzmbdN0+fb19U8+
KqAFGnwKCLnEEAyJHiZhhsC0RHNjV7XC+lT51riRaV2dGXv8UWawq0zjKekVeZGE9rg4C5O8wCQV
bHLhMwDWDHvaV2U7vrFFQZmB0i/2iXS2PPw2lhvq6LnvDtxcZoP+WeySfXWd3QKa0qvV63t34t2B
51T9AmBMTBsW3ZBZl+nczmB408TWV2aGLctKRKjoydCxbghk0S6ey/C6i93yahC+/PH6+qc29DDM
AfKAP9Vy/SrW3JwUDly59Ks9xsrldhCMUV9f5dQJgftC1wL+EBCkRX1fdtlMJTXYK61GrMMetWZr
uyQWyCS9XfeF5jzDDCYQQKn+KBHr1sa9L5dAOyIv3s5MBa4dBLt+vf5Af26bWgVyAzcbbdYlDR/x
HTIYOk643QOuNnsJtxkXuDPb9mdfxFC8EBDx/AMPVvF3X+JGIoTVpBuwjNakwy31t7u10H/ecR14
/aZuSnkzNiMG2FM/3jiZoW0LpPO0lQBscimbvqfRHKBMq3n5mWGI+gSOYw6TfIfmEym2goMuPpFs
qhrk+kDQ2LOjPwe90HY6F/Cu80nRJUS1duV0GNi/fduRDqK1BgoaSMai/ve9qSu4UlWkM/J1g14k
V2d4zoju1MtlBIGOFbGMsdlilTHphpbIaa86BPl3DQKcuj6eG1j82WKAoEpjBiI11CMeZ/FqmzmS
gcP9AIjfW4Wt0X3Ni0ZfGU3i3hcIvmwPW/dfpaz/UUyOV2jwbUg+Hj2/VGBRf+JvHrz7jvsEnDGd
R3JmzDn/4cGb70B9InnF0AHSLVPn/+PB2+/o8TJlgOBBBwbe1D88eAuTXRpTgB34DTVqtd5ChKfZ
v/jM1Pz5EMgUHZJriR/8ZQCI02nUW2dEoS4B3XjVZ7W4M0tRaZwbM6ivapiiHWDBvECHKNGtUHc3
fTJr35q6ptitY9usMS2qbdSEPScwwzXlvFm/h6Ucf7MGPCSvkD0NCREk67SRU7K8rRGWjrxERjaN
ruquQDo8zGLD3gNM9L+5ovTvaHok2dpMEqWsLKYKVQfTyH62ZZ48JVliuOsmaepgH1PWPtKIqFAi
r2k0r5M8KfuNI0u3XafjEN1bldXe+ShfELQc8vS9LuqgWPOXoJ8yVwOyR3Fb1u9Nrw3EVTyR6a1S
ZhViX6E8anxC+2IoL7nGuDLTyUuZIyR5gNpT0Xr+prfrINiNmR5QNuiVp9/mCODW+0y4VbBLMMbF
7iKg2Fg7bp17aKJqNTxKggpB/zYumJBSG0g9ctaNX01DuXJiUKAr4kPdbEsHHRy0pl3Kp60o6tIZ
VrAWVVk4xqLEQKdLgvkRE7ag+dgndJ3ny6hAp1N+N/UI+6736H23enePXnKY+uiRamHsoW6sO83w
YGqZqqWyBggJ0jL9iIntjDSfDeftYUanF335noeix5Q0eU3x38N/99ZNVwQGNIXac3forzTd1jGK
RHFoK6t8XwomPO+jLk2eABmhZqowx5W8G6bQQGVlDKdupXt13j8GKd/LFjXejoxkRLj6oagqK7m2
6DoleywthwGl2rjGpTOXcwirqKPUknDTnZVBP1NARYLdeTm3kq4HVjdD6a5xRPKii0nplmF7jIQZ
uoXImcUHabM6FuawtZmxuzukBeihQqbTrStzCvXiujhIpI1RlH/08qwxVqORtHdBj9zWxrA4c6s5
QWqt0VK32bfBLO8QNxmRaKdFZa4cJW7FG4pvo4Pildcp9avEisavrhsPVLEQj9S5PahlOQflLNpI
vklh0qECKRHjGsCU9ZO5H0ULhMmOI4v6LZUUeuhoj+YTY8oq2cgobyTC1X1XvfdGEyWvCR92SHuG
H5T1veHV7oNnlEj3j70O5rv6qzTpkQ42PiECpqP1f6hkKK6papJDhYNiDNWO76V92tH3U8WQmNxm
QJ7yUDHp4IZzlHoOZVXcIpP0lYEKRdd0KMDaQzHWzqjDYEB6qNWi1tPcaN3+VcodyjpxKPHCKgt8
HDwOpd+hDKyCkIqw6nNvbak6sesTSkaQgvUNDnzVjVYZg70GKS/vIRxTaKaHotMuGu19eChFh0NZ
GiWqRK0O5apQlat5KGJ1LZzERgZofACuVoWuS7/usVPVr3cohLtDUQz9KLwPRivZsypFc3MooLtD
MY0UPYW109l9uNNVve0eSu8kYb64iQdVkkP4L7+LQ6Ee+apwnXUvTtZarHlX8lDWw9zr7zFacx/C
OApxfQj58OkjINK7touE1kDgMpHdZoeWgVvI4FOs+ggocurJVmYZJdcQNca4qw5thzqJ0l+koTQj
EtWXGA8tikJ1K/Alo3FRGb68tA/tjEF1NvxDkwP0Hw2P/tD8aCf0vdd+EyIhVBwaJOmhWUL9rF8x
/6KFwheS/Xa1PH1fqyZLf+i36HPmh8WXxKuGR8TTiSMTakq/SM3p1ERWg4VHEKsGTjjZN+Whq+Mc
OjwMM7AmQHJ2unFGyWVgdjo9cdzhG7kPD30ihqf/n70zWY4bybbtrzy7c6Shb8zuuwMAEcG+F0lp
ApMoEo3D0Th6fP1bkLLySpGq5NO8KmuSqQYMhMPh55y911a3BGfSPfKznk6S+tZV4k1Gh0mw593A
K6TvZK0VD1Rqbv0ouwyMj7i5Z/YJe1huldOk2o7xQmIXIBHNwb9eNJ7kNixL6NChqaOyD1cXvmwd
NYE+O3PsCYuvQOHTbnabk483ne9OwVNTpMBRk57NK/RMba5Cowc+BJtYpfMYtVMgy9DOVEbfT3Pd
27wISAPa226J9VHohIKQ1lHoT0pDHXUGhz6vQ9fsTaxdgS+hEFa28dUE7F3tGPJ31Rk8v42OjE+q
iQluaMsd+KqgxIFoGV+rTl8VXYtg8EKaL/2A2V/kSb+35lIB4tCq5LwRa9XCZvYHkOVCWJetWWWC
YBAoTeNOa90EGUuurOHDFNjDfbKi62I6UrY3PAJ8VkTStCwDpY2nklyTLAwso35aTdYGfd+sZq/p
JCCuYgt0OneHVZgVVWXriDcwXZ5/ytogslJysBch0XXj9kOS+gfbGe8mqH3PLR89Mme6cByyIX3Q
MkdrrvS8t9svRacX3F2zrsnzFIlT6PaOHATNVHG7dPm6XxuwVbHpjlNBl07o7p6VoD12Rke6fMOM
6m5MJyvbU+/4VzUn34WYmnK5Edw5EcpayyEYJ72RRM4InH8n8FV/5vctj97YB3dLoa0skHJeHiZ9
9K6mrvR1WtJt++wYk0kjkbRG62ydTB+iuZqCN6JC1jQWYqiusNrk98Fi9zdmkDR+WKXB+gTw2f7U
zHL8WGhqvaRNXNOGVXlzW7qZerCggG2xlNQFe2nzbgyHHOv1tr6gVlZUgPzUWR244eznqEeyoCPm
uaNC5Rxj1RNAxyCtO0IGpJ3tJjmvF0m3zZ+MSqYnvE77CYD6KPZu3qbykLm4Lyo+CsZHIdSd5szT
EKVDW1xYACToJflO/QiWXF2NZKkD/aBTeecXTfd16jrnDnS6tCG3N0a6W8Abt6GboBaN+kxLDiUK
2T4aq6k6rHKavFOqLAe059QYLoRNh4QF3SrrD46eN2eaAosRm93UfO3XzGEampFlxPGMMVcVZNYL
u+vMe9hGP46MCtQ6PeREXWdeU2URbeN2jlgkJOUYQaI1EUtpOumxmchoosy5WEjr4bTpN/qL22aU
rWM+qQBOcKClQMEXQJaydSuCElKSGmaZFh76FJ8DT1WRVQntRLndIcj8hXx3NbofdUMwPlus2q0u
Mp7OJlwCyJ4bJxzIs+wNu9mtujCqeLAZDO48o9X4XmxGHwOzoOfCMlr+Wpkt7HirS3tX5/TS0U8d
5BCP2B16CNerRmgF4QFhYW9TPZQTbklIBjaVWFYdCi+3X/wP2/WnXQevlNwI0OtkZZRelTD8aMCW
Brwu2sGCFk6zmg3OagkPSKdZ7gVNUVz3DDViQtOgTRvkuil0tVK7HLxaGQeNo2B+cIOVg3nDbLuL
02zQT2bgGB0JKtLf1USk+HspteluSoj2Oyy4v3UmbMzu3A5q6GqVUVUMzmvNR9Lvp7kjoIYZbPVY
b1imgJgJOw8OjIQpIkA/rfrdJjjzHlRnB3kMC6a7SOpy1CLZ982t1huB5ONN6iloS8zfhzzw025P
0pNiO869WiPJyp2afL5sJ7Mh7mAijwRMtuCR70Ne2KuzF34b3Ko18K9TVbFG8myY7xK3a7YYkMaY
ocrTGAx1zpAMvk3Upmzruq0S9n7JUaG15RjbsguGfTo2y6OfEi95XgkNF7vMJoj9rnS7JSwYtX/O
q57AqWUpIezkflIeTJwebiwqg0AusqzSP3s5/6m//8vcwAT/vgC/+izzLz/X39/+xPcC3HT+oJ2L
tggWNPIfvBv/KsANUNX0snnTQ22wNyXOXwW4Zrh/YCVBNAQNA1kLTMy/KnDN9Pk1GlM+YycYFvTf
f6sE/6kA93kDbv/QnkVyAvfjWJnU0J4zFhOmvjsq47ab+08dI9CdK/z3JHgofo6v9a3Sh6GFURcH
5bH1nswcgyMLmMitDA/JNmj3k86li1LOWsTGSV/WYQgctfbgXuljSSCTO0/3nkyqz01vVVc1HooQ
KY48xcAuTkabSInClJTGmfkaaESONM38lCNlOuuGTrvJKdliGyXyjSgT+6O1pP59TcBOZmgBRZ8T
7DpnfF0UPc6pSq0XUPZG5CfpM0VbWYRuQ16zC66fOWueLG2ISZJSGcTreN3J/mY02/41sRIBT9nx
vviUvuwM6D3yjn3XnouzclysKKnbkag6GOCRGpS9S6qh+krRBH0L1Fsk0VFY8bLk7b1iNs3jSQMm
22H99Doe6T59XVOxksY3p0Ru0bKPMSX0+ja6tVJN9fdEOGvC2Hky1Ur9PuCYlhlMgWReA/mxBuKf
2zM9AG3U78e5XrzpzJt9bXpezJLkJXLCiBsINs71tcKQfDMKY3gpkakAzxkkGU6lXlmfu7mlZ5cy
5DpltFAwUqv7xQ3Bz2kfg2RxbzmR118Ht87vjGEJfAbI+WjHVBdjHxXT4nzq19YNTqErsVcGmck9
N8DZpWdOZnnPS12hapn7Alw2hJb5bNCUm+4NpjsnjPS6D109caiflJu7Z/baUYgaRHkt28EXRQ6h
Fv6WsqTnT4ADCuydnVhQnpSoMyBNSy8g9wWwVEi0sgDFXULR26VS2HkYcOE6rpTTtoxDLafeNxSE
Z97QaGukId2E2b2q6hH9/9Lv+Qz9Q6E7UxDawUI/EyS2++bPfr3E4EhLrtZPYkYCnjHbTaDqdKGx
em7CVt7RTrYWPUsj+hXWU1eMxJgRTuaRYCIr7XVMOgVtOy/Nr36DEOoQeF3w1FvgP0IBy7QKLSac
WjTipiN8OVMBp8AcfID07GQIrTF3uqjUtpVbE8X4UkijvMYv2aq46Py53XuTJ9tQTbWx/e6+Rd/r
MqOlmy3qnVaBnIsnUQ6ciZTdjvtRgQdPb8loXdgX2JSWpnsVTO+zWO+z6aNNbFMVVlIj45qz+bqj
PEc95HekjUUZuOJ2V2lDlZ21DkfJE6/v5We3sMQzjlxVxiVzvX6/GCM3R2JNaHe+6NIg9BOhT2hC
8jmJVeKlt1hw/BfWRG6fNl2ic3PLUbCLeIWPmpKD8heVaZm9601B0EhhVyrfMepnN2H5AHRZde3e
LDzhxxOJRNcrU7WcR9QqfcKY5tU8BDVrJpyWdLqVY+56NB1cmaPuUBzRFtvqycUZhg9dVZneaV8L
sBTsYA7CEWyaJNRMTg6gbqqzEEJ89wpinjYEYK1hh5BqWE5AB7ptqNW20+4sfTSLG32cp6+e1Sm4
LvXIESGrK7DymaZpN6nR5s/6jAD82SoC6+tsOMOLUfblnUoyNDP1ZBMj61FOrmGjg8wLxShTe4/w
Rddmhk6NvRiy2LWL290kDbBiCq8ha3eGI/P1pB5SdQcTgISkBhSzGcK2TN+EJdN8V0jNbs5W1RKJ
OCTAWHaqL61sp8u5Hq51e/OEMM/nkDdWiQsG38qHbK8y9Fc7FHkZeWnJ6JlnQb06dC2p+dfdFiBg
nAS0Wwg4KgrzeSjpWEeTGYxATjCBRFpLURnmpq2nF0u7wFn2iDZwd2sF75HOq95qD6ZFVm4vkolW
F3E4PnrBYDwXueyTXY1x/JloILM8MYQafeqUNRFRbmppShUqO/+pEw5ZI9s05IJYXvYB0nl0xcNb
jgDyUyR2qU4s6GUZODL9VM+p07/CFa7kG22hdf5Co6yQsTDbTTJTGsak7oJitv3brna0lQhAxLTL
svniLGe3lI0+3QfalOZXS5UbtMgmhvEpj0pnMkRzsIKPRL5gWgT02Ha1Zh0GtSCW4j4b2qn0tTqn
AHfHxkMDpa0JYkBNDOcp3Qw+0myXJU6txEwT663QRCNPeiTbYgi7ftSoCmuP5tm+bhHNVJRxVUUO
H5TltSU6QUvYkXSv7ai9derZaBW69B+9ZSk6Nue0aO+aFl9YTKaJuZ7gGKjtQ9JZpFZNRPCwlfQJ
cWB2i7L3DPNh456QQWl7NxpMVlSCk1nzDuVFOzxLIxP1QSe2zjoQwk7Ge5p8C7hqQUUQ71bgayKK
emrtO9HxdJxUQg3eKXRcQs1CEgiN4usmPg2els7t9R0tXycp46ZWbfGyjr3ZPzSDO5rIg7xZXjr0
y9uYInRRimey9rKLpuMLPSRjI5MPujBXuHA6LbSDWTi15Kfv1Er5LafraVosl8qTNLRL9t9peu1X
XRY021Pp3KIAsC7mjP31fKJnP8adyCyTO+TO1Z0IAtoqSEjcl8awU6b2dVAMu7wrKy/u1y4bbobF
Mr9Q8abDm1raJPvMzEUOlzbR3OlF7TKAPxXEMRd6WOtBj9uRbVT3wqVaWvfAUpmLcdcw41icKLPT
1T7T1+UrxSyydXITwqDI5ZULoJCDR7JIM1ZLQ69fBqtzMpRNNkQFUfR2XC85HYuuQyRY8kViHUhP
HHt+IBKv+jjR6eRpKVItHiem5D0dhyvODPObU+sklvVsW7SktW5vV/rKk+wvoaT6uVZC0usYWrOJ
mhFvqKE19m4E4n2KX6E8WB1z/wWu6wUN/5Imfr0+VqLIjHCA0B4jfqXV2hFMuDh9XmEFcbTLCunh
QZmUVm6Otgzc1ZVXqNvecojTLJz2zgBash8772uziPEk6+m/ezo7iUiTZt8OzD6Kfv66DkCVyZ4y
yZhERhtO9fDUFnN1E8zkmBVeZpwol7K4mrLk4ywkEBc+K26D0a8YP3elGZDyuJq85ExsmSDdnYkW
qUdGXuGc2OQ0MeWnGI5pRpks6IY+aagGUoUTOyj3OpX0C9OCLyyT7gZ5rxZZvdeGhbKHS5pfE2pk
jf7GjI5kl1nDerPUJW6bxW3OWgS3BwP51wvT8Qs/m/u43XLw5Gpp14lLu6NpW3FWALe4H10mIhEB
ZprOLqaKg99lb0NlD0AQg5r3JFLLOA1y56on0Ssy7fJRqE0eOkN5nbpJv2sSbYwZ+3mnLd2PsMgq
eU8c3HKZGH572feFOq1Kh8OP1N24WFJ9n+nBxHbK8amvk+Zs6aBxWtSq9FBKPb8wevN+xjm1M4ga
J0Y6cyK+znzPAbx9pvF0pvT+gfEUTFKOy19K4snY0aeJpocxJWzgFX0efDRXnSOcK3ssS3plGopG
scZaU+WKOQwtby/Xl8cymdd2nwX2J4cDLQ09dz6tqg3Pi2eeXFl/5RGOe/Amn4cg8W6smZe4F3TO
pbua8tAY0yPDQflxGR3Wvxiss3KT7tKaqb+CjxkjOlj1mYlqDnJNeR+09POotjnv9QnpdrSZKqx/
2ALg1BPMF5mm+yHIW3JVbLBmr0YNaGRnFa56MzszP61tk+bh4BCB66dEnZKUFmxbupXHQaP1ZK2Z
6O54yIr+daWDGldVp+0Yna28MIznQjgeFU3pxJoQDgLBYC7C3pr0ndkvw1vRZmMa/Wey/j3kxKdC
/feF/QNJ7ofP8qi23/7M99JeM4gqYX1uFiUKddffCt7vkPmtgEc3QvmGBoJfo1r/q7jnT1H8IoqC
zrIN03+o7fklHc7exi9CBYrY+rdKe+Mou2kDOqEUQqWDeo52AYQKCvIffNEN48EFYe8tjx6jXWoZ
/xPhsc6thdcjD1unSKrmmnjXPnjwxqBLorlrgweGz9PXtSnpjqe6X5ytjS8384JfPlG9oATSmoI6
rqutJ5T3pn6wWt2Ogyxfyf/e5uY6kmsO/UrztIsWIhf5ycuQfxhQl31SxuSPh5VuVE9CZtK1l7mW
6VRqskzbSDm+34eVzphKJIMZz23rfwpyv67onabI7HNy+xjCghczYAWurozsfJKMtyX+BXRKwOpC
PAz2zg3ogEW+0pQVLWTwbVPKgKw84q5Vv+ev5DjWtBbPn2p9lH21nrx0awnYbjKFF4RrYZNtl1ZG
ncSFRbRusKDFx6RgL7yVlpZYO84kyKuTdMIS44hubCPNhNYV9eNY4M0V8/jQ6L191dNSxZzUMuUI
62G0g2ilvu/pAyvGE9JoSQM2+lYrTi07W3aavum1rT6QT4IYMYRX0m6fEArAnDSCVst3LknWTBpU
kRu7lcqrii1r5OVNEoZ3lWs0P4kBbdDI6xPV0sniFYL8zQnfapSS0zWfaCXOItoYmM5GezW/OgbH
CmxnjEriFBb7HLZWzfAIM0WhR0szoWdzSmFOqIt1L41aMeBd82dtfehhounGY8dIl85yQyx6OK4E
4Z0YCocKq2bB3zm2ZnJWTgXlnpfQTYlEE8hpZ5rSvkKV3Z0hYjcoCHXmWYwagtXfdXXPS86eBWPP
XEv+Raj7T7vyv4CA/NOudpG/vmT9a9X1r3n1o2jo25/7vrMFf2BwoyGIFxkbKy3Iv5qWwR8ACVAN
2QgDv+9sf+1rtveHSY+IRibcna3nyW7zZ3oGvwRYYKMO0kXfAEfeb7UsN+nYD9o8cHibeW2DBnEd
+p9HoqFBnxgQqtYNG1OqeHCX7nzt7etaFJyekp72uFOiLXU2ibmNnt8imiK2qkXEOs2aB+asnKY4
H12u5LEfBFJyGqBf4BI8+zJV1HLSjqQLX9YVExPADVEvLsY1IylUqCfBTJYGks+ZvfGakMEUjyuN
NOBCeK9J/cuTlp1T1m+ZUzYE6IwE2UnkL7k2rB80WVP0CI4gDW3PEMYVniL483sfgf41qkOkGCMw
aci6N5rGnM4HnhcKY8I6YBX5oa8IsUdjnh2StvDu7BZG5e+/7h9qyf//e3uaXupmUXma9f/z3z/9
22X+oki2fev/8XcdXmv646/d8W/66W/u/ufbL6evdfy5//zTv+ywpPXL7fCqlrvXbii//xR//s7/
31/8P6/f/paHpXn9v//1Ug9Vv/1tKYG2P61/HW3yvz8N/D3nDGfrX0cBjycGQTX4A2TisEg2B/+/
jgLOt5c6eErErgQG8Vj8byLl9v0yAYADauvfUKx/PjHeHyjz+K/8j2RKfuW3dHZHzn9kvNvf5EJr
hofhbzm9Px8EKIZSsuKzS01N6jPzcKQ0eNJGApzXBlVcLu0bx+hMOstKT4ZdJ72xPs+rovji+INc
TkXfTdX3dcYi4eu5+f68/vuMse8/k8EkAFwE/0ed8vPPRLpIq5tzebkuS3MvISp+bCB3BphKEvEp
CNLpQzCVwTPjW/oJP3xzv7j09lf/7wby56VRRHIvEB6DQvj50uVkarSpisuqKbR9in3tYpJJHmpm
rt/0i5F9+f3LbdNDRJYmXIBjIpklZ5BoZYHds2TCm2VKvmCfqz4lPi2x0ZPe13++3s/74/eP9+P1
jo59VoH9aeB6hrlm9FT15tRtO/3gF/zrP1+JQdjfbiSfCRAfB00g9Ufqfvp+Tb2sAuNK1V/SiZKn
RbaM7+C1Njny8bdlut9F/ICtjy+CuiEYyH2/rDn2HZaxMN4U4pEL+lXlqZn07ZehdadYla75zqf7
2bvw530kQYp3F1gvXjY/L5OOxnGFp/SSuFLfihp8BHtLTOmdvzr+XTUP4/lcBiMuNFe7S4q6/T14
0p/XB+/AEt1CBsyjJyTw1CIcneuLmlgNPMAHjsDvwRZ+8SwYvEOZJcJA4A19JAYXjo94rqbr5efO
y6Av2sHQ1+J2FiK7NBvV3/zzivmGzzr6NoEaMQ/F4MJFj4lQ5uwLx3TSS3I/63Mo2NpzDevqptat
5NZH3fQxID3vsLhWEeqD0Ls9SfClF+lTtez/+Uf5xWPC47j9wxK2/vb1jtXIrpmkl/1QGlGPqzNO
hm7La6zHd/abX1xpO0Qhs4ZVgAdle4x+qMMGpYlKguIfOWc8W3NenGKOc/dTWxQn//yZvj0MR7cX
zKKjQ6a1QS8fk0YlXMXEK6yLHG41h3PZfYIf7H9pArEOZxPQnEcvyYpNqyLFZ6L3cBri7Z3ewa7+
4pHFXcSnZZ5CfXxMS0C/4VSNa1zw9HiIlMoG/dEqGgKA1/VyATv8uC6lPJVIU97xbfxiOUNd0Tlo
gmngrbp9FT/carlmhTda1kWdCv/EZCyIwDTz4kIsap8YVXr6+/d7Q9QALUNMz6H0+Cwa2BnvXPOC
7NqWHFs0ZhIJTYAtUrTe8DyN1nyhMn94yjXfONGSynpC0/4eBPtX9/vHn+JogbHHJ8wrzQsOnAwT
kyVr36C/tIfBQYBbQa0+LHXQHHokjO8suF+8AYBR6hAxWGuc+4/eAG4l0PKuxkU/S4yuvemcAH41
f48n/m0npJGxJRjhEaKpceQTwmyf6E1jXGiJ3u8SZzQPfSb1qDOq/h1r3BFn6/ulcKxYWy6s7nAK
+3kBeek6as5I5EnJ/ov+YOnuvSzr93af42PhLZNeLno3nebmYsaVjczLIRNCZ7bjtA9g2+srx26t
q5lyNwtNJMfvYch/tYOiekJ9iUnIQqN+tOT8qss04AwXRqOWiwnFEtHLQXlj5pN7AJIwo+6VwR6l
YnLaDIiFajW3pwmJ9++t/e399/NeA0/Zhq2p83oEgHb0g9DD0MZWc8+1JRfXCXQjmgc2cvwR1ZqO
kCPKPPw/uUskR4JZ+ZYKJzshKqg6aXhZvsdO+cXWZ+g03YDM2hbEt+Otz5qHqYbZeD6qutwnixgu
U5kH97lszNj1svROed5wgtxljAmmNvb54IyP72wH20I8uiU4qxh3caCFU7YZcX7cfoqsXYO68s41
K+8uawb/FwzpkisgCFqsHK+6A0zArJgO05mVVyqSlVXduCi+ond+kL+/cr7dCUpxbgYqoaPnshhm
azQG+zyRXfE1cZ0mxnyCaoZuPHqTMW7pgJ+mvWpP6N7lb4Ghxme/aavYwGl7muHohApkqyt/epcU
921dHN0knK3fKiVIg3CPf75JoB0k9886d8w81aJgyJx4wEl8ag7zcNnKz4m+ljsOWciq5xGqy5Aw
a7P04Typ+6zdrAcLdqi/Srmb79f+sRb5RYFEZwIyuctLcyNLH92u1O5nDcHIuTXkQxJanmxu8MMr
HLGcPdKmKe+WoFPRMHSfM3Pe9OJ1cJqM9XKbqTSz3jmZbDfgbzeITUhny9uA0Jtr6oeXWFkWul44
1rlfTuKgPBJkQjUb+PVm1e/Wum8eFjB4BQOG6mqdvfeSIn55efo1xkaTdelV/3z5oaeB003meTqi
KlgyhmC+Mej0VoJN0lhNwy1DLv2AxvUjjhT7nTfKr5fHt2RPzr5bvfrz5XM6M3rpGedF1bUnttbn
hzGtvb3nlPptqQLjE9NB9RrIzMN3oOfJ6RyUp2hBMKtyf2Ipg/63KxCHkwQCF7zSHFuPdxaiRudE
rcV5XtfrZ2wsLFVwNKjoCd/pGOq5C8p8jngnbqJ+LxByex8B6mKSQPwoJwxegT/fDS2bbGEFxbnR
LQoDRdOdESoj3qlQj4y4f16FKYXBFooI8PjY5OR9Y7Zrdr56S32FbmQ8VVITETtFvg0t7X3JmsDu
luRxImYoWE5DXx1X/hyXg7V+JL7LLkIgM+nun5/Mv59s+PiujjYRSCAdkaPFUCZN6Sp+MO6OeTLX
hrxCop7vk9lMI7+iXb/USRXx0L6zk2+39edHEFUg59etXwls89giL3qLJHapnfkoIct4rn3VRw0A
9mqXDdgx43JKUEKbUzq/V/V9K+uOL401l3xb/JC0ho4+cr/FGeP1OFeeU19YraaDF837CDLcI3b9
MerhAe3kOt+mY+ueT4Bd9o62dHuNcgKskxI3CiBaVDpJf49N6Jpu4Xq7Go66lO2IX2RMX5Q+PAwT
UavI24pd1bQoE0Fl7Vz+9Z1Twt8P5Ig5LEb92zmBk9vR0RSbQcme6p2Z7fZ8lEBh4jVLrAN6u6De
gUxNb/95xfz9RLpdENYeOydV1zEtguUizdV2z2aP+XM6+O1eiLZ65/36i0/FU6mb4HLB9TPG+/mp
1POiWbXCOZOakdyMnr2RZipgN4thlEs4rZl2/8+f6u/vc48TX4Djlvg1NuWjuqYSk+LQoc76pWVQ
DLBoV2aGu4fCYr7z0QDxHq19elScfWkX8r3xAY9NuW1VDnNRujtzFXa/b1MHBmGX6tWTXrlLFfn5
iPnThYL8ZDbsXOHKojN33mSN1anbJe6lCVgnw6TfWUDhxGqedIupsmid22zY0a8vrnF/5DIuwEQd
Si+Yk1PZLahH61W+akjo2vvFNsUa2UOTNFHXltbjpEqa8IzFXrq2W7LYw8X72ZhtYOC96fb4Kn14
cDh1/PJFNQMYOwhGwxQyfy2uGr4ueDtZD1TJHEwpIjVLZxfYq4YYE+fRS5+a6wWzuKmLK99SGFEx
qye8cSEchlMD7szTV19skmDEsVOi3tpync9F7Y0jv3dCAjyUQ/nWNaRWxZm1uK+1VxR3lKn6G0lW
5i3m1RKncaO8CdOYYXypeqNMGeND4sGNU7qfi9qFEDRqevLJlkxuw7oqSwsyl14g87fF7VCWWC+J
rNAeaAKYzADKEhNIgSNzPmdiWU8RUzcAXJ05M7JNkwD7q5YU3DziUsO+GerTYgiqyCxa7VVRBX3o
aztLwmx2A1Zwgxhz51VlbxyYChTuvszUkzkMFbopo0euXWRp2+5w/2VraCJOHCFNkQ+HV1IhWOOg
5rxhKoSfNpbus6oE8gskH7WPsLbij9TdGsDmyQEZ42HDLRriBJzOSW9a83ig29tFPYq8NSpHgKme
5jYDJVSVTWFWLUEWdhWvwriz/Omk6yTWZcRDmRaDZJd15LROci3ViGkVmV/exkLLzRsb+mB2UMU4
nSFjGVfsJkubRq6Zu34oGsXP0+pdme4S3NmocYPcSM7HQJT1biDr8JBpwn9xCjO3N1oQq4oQboaU
QVmNjzwGMN9m3VmKMHBU1+8sZS+nVmfJj5yqzCZk50m+DE62fSVVioBF5os4HUxPPbIpQoZLl9l6
kJWRPWddO6ud6Gbrq1vxniUYrLXvVAk2I076Oh/Q/iyg7ViW69apqhzB6lyc+0m3tY+ojbn8ILK2
iBq3nM5Lvy2dw5hTOIeqH1txkiLnzc/yLCDEPBMFfQKyWnBcY9nRIJZ5Ynlp3LxrybcuwXphuDUO
OXJg6EreKlNGXFg947ReGz0ytC3MBl2MPZzjE66Jq0NO1YaBCZv6MNWzhU0JGQHjcSU5KEGbLGTU
EJJXRqWUw4CVrgcuJ5o6wO2UivGLW4we5hewKZ+81WHIbyxWqe8DNaYXNpGdh1HPsbhodlE8spAH
N0yrtLzGN+MDVwIowX/A/3NhlQjX4qly0vbUIMbtZFaLCwUPx5e/WxdNylCfK3VeY1Jso5ovedzl
vp58sbe8kJ0lGEjHqULXGU8kffcnZt30HxPfL/prr0+nO7ziZhm1qNuZ0nMj071m+clj1Yh8YjJe
tyCRJr0Bo2fnbDTJREZ9DA+So1O5IhQPcyBSQBvzcRCcsvSa+Xjneri1VB68NEzT7V2JQdjbBY0n
fRynjQaNr60nrD2lUV1pa8GeYzPh/5K2Ng7/hab4y+oJ80zqrf9gFbYIQsA/Cj0htBR5MBCxqR0T
U8IGhUghpxlD0927bu6puFS0BsKeIDOLXlnFDl22iLZDr9kO2HluDh/yQTgiQq2PYEuKghMJeJLl
apXa+sHyUeZH6WjKk7SoV596btLevNx2lggcOWJe15m12yKZKazchSN2BEvMJrjS7MbLYdkk5G1T
17cuaug89OYAHIkxTh8dE44WdwrBrZv5xQe+APh8iaffm3mpWZEvq3GJZFrp9Q4Xnl3sCLBCfg6Z
qQvCOTCyam+muYchgil3uNZMESIyes0L0p/Xj8HA0Svs0YRsWngyCULhGKuOsKzR07jOJ+bL4+iv
Ml5s3inRNCXWV8ef8kurqAonWviEzQni3OwefWvzRL/F/DLq9fwye3Ig+ijT5AeP0vXGLlTwiDdl
ukqtZEOXo/V3d0ieXazuyDlzGqTY/mMYzokgM3TSb/XMwQVIGijfTODBy4xUgzMzBHNFNjoHcu2G
hMSeV19fTid5YBVPpj0ar7Rik5uSMRrQSH127+rESZB8ritMaE65+kVZ8M3Ftlpz78CxHocoaDre
kmiRkjRedb19m3ROh7AIs80UY2IX2zV+6Q5xDhZBhiOLso6bgai4M5JApudg6lxnh7XZK091ekDP
bRGIMea5GvrTxTFcdb74mfawaJ6D9XewskM5Sexn5RoUAbzEqvwgjDGokWQn7rWutYj9BtmkMixg
gxhIezyf4GpfFiz6YTEuOLTQsC+0GcrrtGjs2o6TKRKhtAQFp43y93VmZFNFDtGbRK6sthoiD9fl
eNrMojpbCw4SJBOI63xiqPLquONwYvCuGVAe6dVwNveWKSIELXUbgYH1r5Vd52WoWylbuiUa65Ot
SdHGHIbWGguwhbJAFO74USg3P51McgEQ0FhVFc2jod1VpUScg5pafAVk0i/RnMGZ3dMN8/xQ2YZK
ANzK4Y6Sey1iLl5qUTM48qVzcQns7f/H3nksx26lXfZVOmoOBbwZ9CSBRHr6SzdBkLwkvDswB8DT
9wKlUkkqE12z7og/QqGBrsibZCKP2d/eazti7C4EaGbjEBeeva/aAjrEdxkiC1phfcAsiK/6xW4+
ZCoIRoxU0N6CU1fea8OLR6SUyiwBRzT4ovvBA8CsmYXZ+8jELQuOl90bdj9dlazyTLM4r7MpDD2J
UhHFnbJZaJE/qtxGFu6fjlSeqEef8p0aJd5wiGRD1LuqsHJtwHcp5kVj/eFMiAm7u8HnPKq+gd+I
CJXqRYkkej9ko99lpCi3ebPGmPSaRxPQRFZrm2RAPN/iABoe7TriTDHSmIaGxjhqW9iWeO5aLYsC
TLhxFgrHTp5SmrF+2pFMK78aOfZgiU71n+bgyFuLMaELR4YO6Y1pCft2jByNFbCM82Yj5nKlalb8
Bv3I5Ry9sRbJdu4uc6PifIo1DkSuYT0nSpqc59h275clnu/pr7AeDAxT1kGpVps11y4P+ogaNRTS
99No+XEyNqdezQTYGQPB35zz+dMSsm+CfjSsh6lLpgcCpEa6QcVk/Vv0yCGRrTbRNUgGTYZeCTfk
rgUVQ/jIwhjNCYu0rC+NpUs3cec2o185maeF68H6onBWaPwpq9a9pxbjrQPu5LVU2j7ovcW80JAE
zYUISbLjLM+aAkWX+Mdqa7xSaFFewqj1cuzT/JdXgu9iCpIJp982Y/m9WMM4PiyWWrYHsvBds2/l
XN7ClXR2LDJptctInCzbOMJLTSghMauNWZvRZ5So5V1DQ+y2MasWL07s4qdR5cI+abB8SgyzSmmT
wZlbECmK03g4jHslCc1C0jq1+mAXjriD96V1beP6AHjLPCjJy6yBr7LXLh4Y5DhsPFra/MrtTbwM
w0KXwbxE1n1FHOtHk/BVIdzfCnik0vUvY0IIfmPC1y1PJP3mxRd9Omv+AJDiZzbX2VufTiUZYIf3
JLA1t3vnoEuJmNfJuAp7Sp47f8SFyA17dmtM1r3pPK+hfihm9lI+qG1pcUzDs4xpbkSH3qp2FD81
qdQuDI6X18md8kezr4yjWwygNxpdzndANNzRxysEyGPKHbnRYFpy/JnHeWcjmEZ7Y+wexjrzdgYM
H81Pcw5bO0Poyrbi6GVcJn45t4OTpdm+SS33zH4LOoR7WsfJw6qVUTf22VhCU2C+UUOMFONDZcYq
xbO2SrLalXn/XmJXepmLar4reaiKoPL6FZ47DXUVeG3V23uW14ijH1G73F9IfJyYxEQKqaAO9SGa
G4ExczKnn2AteRwSs5suS8wPs23AI7wYaIrKJtNi/ec0xzlP9GQ0BO7miF+w0Uf3CnmTwo+7Ob9i
Fl18OQu1bQGQFfOZju0x2SqplpHWwVYN6CObJokddZ7kXpDvImCitx0prFZ4wkfOhhehFJhI96Y3
9WQhm0mYvjJYwKSSRJ3PmNnotyjHyMrDiHw5zP0iKgOrzeJPxCxn9Nl77T4oemV6tkU2mDtHqtFX
oY36wTJmSsUq1qOXdRpxBcFhTg+8C3LL+l7FQDH16dETfLS7oiuvyWsPsHRlb+7AfSZc7OycwF4C
1olJ0aLLO6MDlh/O6Euh07qwRAxvtC8EdIhTciLspD+2s7miUOP3RHRq7JtNrdt4bzF4bDoz5tt5
2gqVlqTfN7ZeKjcE/5d+08bccgIuPfJryYUyhGLWlMLHICIxe1ae81LxXy6zbLu7biy0G1z1PSMA
PSdkAq/De+4Glo6w6XpH25AiBTnS2Emp+Es8KM/4l0jHJgCojFAaavmFeV95aDM34zc6OJhFZ5hi
fCerSNejqebmvgerZvINo1gKH4RUWW8BNgxjqJRWdbQEY9tQWAPn6LKmdIybkyPWk6DJ4burEmu8
CFhPEkj+tHg+/HXv1dRFBXixjMjEkHetydlT4uhj8E3lJlNFc0WQtiFlCg518etJmV96AaDLL3ry
m6EEH/0g+kQIUKt6/ONbwPkfw+nfsLX9QctaLXy/Ge5W59///ts5ff8Uf87Hf3/FbyZ65xdC8A6d
wCjsq7K5OuX/7pzTfsHBgJTH/48g4q3a4W/WOfcXysHXjjbGnwy+6V78h9n0F5AeqFdM4y3LMtcJ
7rd18R+uNPyG/9alZnxPO/4ox35XFqMBo/NhV6Mq5M9SnzsX5qD1bBNk4OoQUQKVIi9cW/GjNp1W
9UmFIKbLikie4hDK27Swy25o7KN0ykza3g4ROURY2lFUhtGwqOOmJ2xOmHmJOjXIwZ8C/+FT/m2X
QGKqneEOoC75yplZL8bsIV4Un5Gi2I0RycCwa1Iys4WSEyIZ3VHYmyh2lU86Zh1gG0NcnggH16si
tcijKodJ3RitQ8YKpwv4ZKcbOTqXuuKdJBrQU2H0HOrQUrS9SQDwAVxE+WlXtXNwCQUjWigqn80m
208GYdstvCDXt/sezWamVvFeUK37INOGoyJ2H/nS54V+ZI9Oue9lA/eYmp30dR0Ns15NzGV3UcrA
chvNlQB/3dXeF/nC8cfkKJZ1qlsJZVOKGbloIezN3V7vYDBZc4yCpXbuvdPVEHSSamIsqJSGuIOy
YbxVndccOs/O1KNFKeBbPulEZkr0i3MlZ4SkBMH/aUKMrlh+C7fmBqe5glkfRPTNkBnjKW6F2wb9
oA8vkIXkKW9FZfvgNVzY76PDSBAhsNrU5QKwZnGGbJc1jiTp3mmBkdGtFUFTOcWL07+0mtG0fja6
QOcAyKf6JnJ7F20lXWxi3I2lX6w81q5aL3UMevGIVlORV4hrm/pSlIfM6E8w3/JnB6B8EVhF79TH
kR/uvjdLVKC2x865Geb1mqQlhQZ43iTuQXSvm66pCLXsDflk85OU7Fs1G7QFxIQJKh/TDAQFDt/2
tcSDzzRHE93D5HrLz1Gdp9tocM1hxwHfK09p3PTNjia6eGu7hDMMLGjaBiZMYdxFVlrhMUezTZRe
RoeRKcquicYEYWPVdxW7joet+JZ9u8yc9H1BfmEfUXCIsrBqxMbSDNUBbQPpeChiZORZWvOT9y0u
u02K0KzSMPI0uzHys94qeh/q67Lcfa/QMQagh/J73W6siZBHsy7n2lIPiw8NkVU+Xxd8YvCs/Wwu
vN8qYY5r63t3iCt4alsrWdxXzByEUXnO2bY5atsj/qRxxcd87zdDrq2QKCKFbmB/70nOIqtj9b1T
ud+7ltPCivBBSrKb6d87W6qPCRj9bInoBvje/dq8Wy9ApRM9TOv2qKmZjpnwe9dU1w0UHit7qfze
V9vvPbb/3m9nRXocfNZdOJkrRC8V5wLPIdt0vW7YQB2dl0jvR+gxnkccRf3e3ZkTTl/ie88vFwDM
G2s9CnRM+gd6Wzgg9N9nhaaqODfUSq3ZJFW1Jfa1XlHessRA7Wx1uE00ZqxnD6uwL+73icTmYQ45
Gi9m2JG4LLlEFg6QP3PYc5ZALRGmXTehIpf6wcPFRxqaK0N3NISWfdmdiK4zWGv461t45citlEPe
eXqcvLmRzhLEJYw+q03iqlj2baahHDPGPAWp1ZM5CfvabYabPtHNq5bArnPLeA6WvSdm+kgdFhd3
O5pdFPaLScVJ7ohW3YCezCq/dTvxDMFOHGFPktRu60pez0OrXqWiEmLrggDjIua56Xs0IPiNNIfz
oR04c/DW1eQA7Ali52BL9cMdETO2cpq99i7lWk8mOlGXR0LZ6nMJsb3ZjBEuwvsWjl8KRwsmaEbC
uDfmawTFYg4L2RZpgA4HdQn9XFvCriDr508oPtciUhz0JaOOKYNYowFARJUaERXcRJoES+dkiKjd
mM3nxeJ6sZk60VyarrJdP+aT9kp0Jh8C4thWfXQUtXls5qRq/bi1mpFKCYOIASqlOyS+MVJpwWVJ
aMBOLaVUgrJzwMhr3eSoByeWg4l7qOiCzpn7/ICJsH4RyGm3UUG32KlKp0oLkg4XMNAGV3+Ys9Eu
9xmL12Weu3i5qRYwXuAVxpyof1xR+NBUbHxqmYs4hC423ZFlAllA4kuf1jWd8c2JXJ0+obX2kXpQ
nSnFYosvs7m2FmhnYVJUphoMpIZuFN7IwrdH1rW5yZAFkrQbhp2i1eOvnoT/Obz9zcJO5ziYLNb6
cdxc1kq6/t0680+HOR+kVPMp+rr6X4eueKt+/jFB8S+/19+zkqq3RhqA+KNq0cq+1hT//ZjHHxGR
tLFtcQfQMI7+fszT1F8YejLPJRCJrYqz3u/HPP4IyzJMCJVGYnq+Obf95Vj3n4552jdq/A/HvL/+
Gty/HPO8uEsZyZjZYShPCTdXR/ssx3JjVuS+Ia9o81XuBLoMZlCTyw8S5vRvenzyrS3zB4t4G6tW
vTEdltZtne+dD9AOpnrw7Lu2vbGjq8Vjf9yYxd5ZntzhnDk/Iav71axt0v6jNW818xzFD2N0SGLk
LV9Db6fsmFap/EoZroDjt/qJ4oraPZvZzdidcv59UqLTkl53044uZL+I+OgQX0qvBDqWg7Kx9FeO
uQPBtlHzd6faR9Gd9B6t9LpW4LhgdTavxAKWEWW5GsOmoBPyxhwPthaO0WmlQFUPQFRyg+03ULK9
Lg6JfNOBWApQJ1rUUWF0V873iQHC7qDkT9ryOuYHJ7lE3b7sD/Z8iuUONIgtQ7vZZ8XO8s42utpS
PHpWgMYK3qPOr6dV4ghNmra8sya3WXFCZJqSoyEv83gzs4Tz0U6Oy/ii1GGBRVtlHctuHAWtf++M
e7E8B6AMwNCs/9ThYj4l0+2QPzRS3SjZqSwvFU3m5n3b3UfFJUv2CkOIHNzDFuIA8iWp8j7Dc34U
yh51TM8vjRbqza5NfjUS/VfryL/OVq3f4veo1f8jgai1Nu7fLwXnTzaSpP7jAqCtX/HrB14nKchp
CUO0TZ0dw+jfP+86YUANl93awkkmEKvG7x/3lW2GkXTNTOPkdFw8pb9/3hVD/QULvWowIVKJIOKA
+G8+7wRI/uRy4CZiGXDaeJHgyLBX/dXyx5bmturkAHnNOrrq7PiY19WwBTGjPGum2JrzWJwLVe+3
fT0cVaN9JfR7iOxxD0ID7pCaDDsrH0NdqMnGMMuF71FQftNN960x6Gx1+VnoLieX9ZZj9lcMMB9m
J+2vlQ4UU28AP3B+uq3xMZY6Q1qJaRWmGH6ZAz1Rr7HpLTB49PHALj8cqp5mJlZxaskM8UhZV8B0
LoH34XHyG+W1USUnLgVmkJgUXxXwE5Xuhlot6duJhljcLgdkwk2rN8mpMiV+YKDPydB9WsbySrvC
Ns9cBuypDFtl/GonPrJ4CxivLe9ZXlzbOcq60hTF0URUtpzslcDOENiGCJ2k+mIkWft1PTwLUd4M
c1n5ntoxc/U+rPRsWjGtao+T0o6vkLNa31lvQoO14FaSsY6MyqscCRKj+8WN8lBljIQ50E59C4lc
c+7c3E65ZGWtT3q7YdC/PPObpoRqMncqbYyFYZSBgWMK7m+3MYbuukrlrTnq1+wa/qL3GMUptPUY
eZO+fOG4U2y8Zjp6OQttr1YXa/WQaQJs1KTQ3+HmusoJNsp2MNtuSUtsubzsRldMm3i5NVlCDFEi
nAOZE8mwcZTmXgzZXQzWyldiFiC7z5l9Ks4HvsEbxVm9SC7OSdwvoOwN7py4eHZKwVBmBNHBsbOE
JM2HgbGqq0IFrveUVV8VXCi4Rg43lTDuAc8p97kAFVFFMS0KlK7t9GF5VMz4ZOacNcXSAilt39Ni
Un1rMrQvJWogn8y23I+YzRh9ztFjSog9qAxEBbpbjYM+y+OQZcu2mKhAKos2pb6vY3G0JvwTsQlU
ursRIvriPnuxh+apyisRCHrjN5PF/AzmEuM48C+j46BVd3OoRNbkZ613ScW8n2FDB1bvHBOoAxv4
FFezo6KYNKMaAnFXbqtlvDPTfgnbgtVcqxmm123ynKNdGLobz5s8NSf2X+ucD5BZC++HqhQXp0ho
UmpVwWlFn67MqjwUizUE85C9yEHLg0i041Y1msd8YGTZ6vWVbKTjK5hBtkAzEfSHC3UDXIQd2Byp
oe697FKYbGzwieShB4Ljl0MLA8SUms5IsT4pWVv6XWfPOzOpyyAFCMqsuhi5qhQfUkvLDVSSeoNQ
DGskG06aSH/YDN+CXpb7sgWgKhNMSzHKs5NNH17FDLIfuk2CMQFVFSyLoO5vghKmTK2PRfqdadZO
71IquAYS/mWK3QUy7h4DuQjyYWacUmyT4jql8ZGYQuon/W0VKaHnvWYgBXgUso9YnscBxwzK0U1i
9oNfZBiMTFNUZ8Yd3Clp3YnvDX1s9ogN7dlW7M5Htyq3YpFdqKtxckBdOFDeNr4WdiOhtUXas/TE
vTXMDMVmerOmAdJKFVtXTe8xFp+sigguWs3AdTWQpZEdTGVa/JmxDLN9ppGlVwWVU18by3TJl/jY
au60h18xnHkImhvpKae5GU+gm34uzviQZfKxoF1KwCAOAEV+pvbobVMGbls1jq5ju/FhGBzNcT4h
DCGfWfPAUpz59ewa/CW1sgcvBIPIknIHtKK86DAZHYWhchoDxqrlnuHIDRmdK0pLWQcovt4Pktlj
jAY0WO6xyxU9aLzK3i+M0IdSeW5tOrv0dlQ/Mw6nuMFZuxrdzd7zSi+PakVuW5soiFrEdFaLqtoN
68S7cyoJiW+y6Elzwnms7i2nYGh8V8/GvpKKDrMcKbEwi20PQhrefzE/RMVhqQVL96CN/eNs691F
iXUUiGW7DNUxmSXsNBTSjrEO0HdpmTIcUt1ia4DtLbWl+VBzls45t/NLbifXSjPF/lj0UMCGhNkc
4jeoovhalm96XqmMigbocvlMD6ppv41D8zON+24nCAb4Zm/tcWDvk1oJZa8GdVTDoOvkho7mo4wX
39FSmvPSx8WiVi4ZyyNw60NqsfBaogkYwPH+ACyEcPE5O6BE2rg42ZEbHUBQtZspBmy3otHysdpW
KvtLO1zS3v0haJ6QQ3QikP9T1VqGDlRtWDScRm5yaWL1U3TFDw3G2rY2scMmkNu2tVWUIURnDthJ
hX1hxFyB6Sj0KuB8XWdomxb2/D5JsBMbYsBXO8g7c1RfJhjflHhDeK7FW64qvV9pfPilkdsh7Qv5
xfPYfcZFvqROhP3O6TRt13Yp4kyPQ5DWTBHOAuBvpgwzPg9b3euVsjxPCyd/eyiocgR6ajUle5Wi
T6TcMZJMFqlDNE2QoXWSvacwOUPciTQ8wmS3AmcChtyCaQTCng7vamKUh2WW+b5Te3lYNILEqanP
j6v0+TLTH3GrQqhneugEwrq24nC2LMQV0n6svfeGYj6VVd4BshxhcztPVWP1hzqi3yjpqaWIZVGx
nbPKKrnTg/7oUTFl9Op1OBacpqF8SpVlYLZI0V59nFS15hj9iRPEOIOMksGiWCSbZ+stY145Vo51
KDVFvW/j/kmfbTYz547A2q4nHvdkxnXqW0K5YK+A/6W31VFqXOmNVhuDpmO7LPAJHBgThFSbbKY8
AagaX/dVdkw89TBMOvqe5tc6eFCravdpZAXC6QKnWfzcqc8lfSYZgjEVfo9O2p4j+jsqhkhlCwZa
YgidI4163zE1fObq+znXHkrPrEFySs5LKyYmmuQ1lpBdgv2L3TmGn+xsci6Camtvs9X/ONdndVC2
U5z4lc0nwouu3WS4x4XyOuNq8OaJzVUcZKqGqWn+6AoGXxqO1CVTAg/3oM3geeMxQMCdsRp76Z3A
jBJJ3yqUAHSUX5r6p94Vu1o/V6obpN5MOfoIdibem9ZNXKUfhd6cls4OGnso/XHiwBTzaXBKbJTx
royGfQR2q271XUEbDOeucLDto9JT/E1jB295peRhOseYDc3lLq/sK6PGAJSXskW6WX4gEaq8Eokw
hUdj3w7y0UWnCcyZHQ0Q7PVQ8XNb6nvs2CdNZUPr5uULDNwlpYUltCiRjKpujxXjQG3KNU82Z74U
Ku6ibOzWY/hmb+k82I9ddEkH8S66O0WV9w0j/ZzrX2Pc13XxMjbxU4UvsendcPTEYVGKM9Tbg4OO
11plMCmZCOqsgBwkJ2/TqGkI0sgglzl/1bn7bMFnXReI3G5fakd8Akc9WXKAD1efu7TYSR35KDV3
9HvTJ9DsckhIoyy3zE2Pozm+LO3eU+Nd3cac5qnPLb2zkV95i3ylN+XcxWfVvIvt5baevNNQWL5J
cbSbZBt4p2ebbr02gqWPbxtJehInYXK4mePhMuTpm81hNwdC5wvP5dDUVO96q+/tTgma/AKmIULW
bi1YeHj7mopvM6v2V5XzYHOcNs+zvcIGvUvb1te1IW4JMYYsIhfuNRsm4zfWVG4XwYRZmZDfqI3Q
i+sihVyitPoFR27QC90IpMKO0qq1j06UHLz5hQqXMLKLpzQtLiYnVavTTlQkPqZm8oNAPNa1OAXD
r9F2BLKxSIcbKlRfUgAsAVWdeD6SYT8PxrUzf2DMDVw8AsvUzXisFSJN3mGovMceH6Lf9sNxFmo4
AfrcDYZySxXqj7Z5dib7jDn5gycpDco+v9MpgtmMNqZlbiPxVibyHWsxvPkmD/XCNC/V3Bi7Cibm
MulXWabeSHvZYi/HzkT5DZKuBLrkfNqplQLrmx9TxVuvFInvspfF62M5ei8Th6WM/UytlDMcR6zr
PwyHCYcCFcnyUoBT5nhX0czD+OC6nVbjwXDK2QgTBYenObIPDJN1iJZoo9n2yzheY7u6ohP2Yiju
vTfAMRTGsxlhc2XZY+MQhMv05sewvOcYwS3lczFOqWLdqDgJW8Rflr1bbNP7bhkuNS66W1FnP6ca
KoJqPVJ0YfmWOW/x6/uSV5dEypUloeC6/RFj4HZOGyJ+9e2EG6xunoHhfmIY3pdZdYpTdbqKNQsO
dHTdtAC1u9GgiOvIdQ2Td4/kDK0xyKcoTLXhAK14wwzrZ9VS8E45+EEBNezT/K77iuwuRaPsUh0z
UJvshRCvuas8icb28zmbQkvtqZERegpW2XorSnkAkXplCc6ki8JiY2A0gssrMfcluetHlQSGJaBF
yZGK46T5UrJ+0+iR4G1S73LFdbeOxmqeOmMfOL00DsDFMEk6NcVN7kPUJC8NhqGsG4cz86IrkIlr
+3LpT0Yljw0DWT+arUeu7rM/5JQAQ9h57xvzHiBrvav6nKwfB0oDTMdu1Kof4zg7kLXag1IyFAJQ
/YxN/aXMsSVzgo99bF2l78jso1yblsQyqceoJrm2DO4AhN9+j2V9R2sz7baDeyOyjJqPaPUy1d01
Q2R8MvYVLZkgWzPczFB4+UR1i7WNIsOmFMnryJTHL3RCA//rzHLvuPQjZwBpaEWYlh3csCJEVMSI
14B5Tjw6/ZiHVseCRhN+5Wn0pGnxQ9I6iF4pvg++23CdsxJjkuSUjJMs5M0ZN0KxIupfAB+5FHyh
bQynFbLoKyK+LbLen6R+V4EXY6K6jdKu2cDF3EKa/DQcjCMCN1lRg4B1SCfQZZY3oZBRdXFSndtE
mxmB47ZKMI3QtBObQl6Q4c49rHCQ59QpsD4cZr3kEhlzWpnq6aaPoDHG9hidsXl3JdNTRT+ZQ1WF
TdmA0/QkATCn0Q46ZuyN1bYFZJWpPNhKSrnD9IH+6btqFs4mz0a+erXcs6TNlwHP0bbKL5e91pjL
14R2on091zgo20w6m0kfX8tUPtIxf1BMzLo49o5Lx9ZGimFTqMYZKTShl0I/cT6lfYG1KhAkr/Jm
3DSKecb47B0crX4YtEb1wAJbPONSSQ5sLaXicP1AC+Xd1DkP125ItVr6phWTtp3ysdh5XK53cY8I
M5Fj8de0t3egV8Yot9SLF75wmevhHl9Xj+iUxbRkd4YBzm6x/bhQaHh29MchSt4HD1b6pJ1Gp7oy
eRLBg77FPGqVozykbucEWpNvI5gQhajCBBoyxgSN4SiEumiOkGHYljMM1psc0D1SN1Rrk1zGEO9t
TZ5isqAbQOEhPdZAo2vGcbVVoUQbVxlHtVKvjkKmnyZ126k5Hr3U2I9lcqJop7CjH1Pn3oySLmfd
CgdXPzowu8YBhw9K/CYdu9fIS/2uKN9FLq/aIjkV8wtgeuq75lvDjJGO82dsmOcmb0HZksisLb8k
5gCw5tatM99IkbeFkgSVIs/MBG8MLPlNN9Cr9qTWEA/rwj7RN7ZZuIQGY8dZUXc1k1+njLZL1sRc
u7Sbgd+1j52uCaJMXY9JC2L0ejqWRCHseUuwCCMYtwwekUUJC6i0vubo711JB1bGlF8hQOnalxGf
gtuX284wf/aSAr12ZQaid6T00mjFgq7uckfnzLcYq9/RTbhm0OqTSrZ5PQc8a0L0J18eYBUYUAL5
/KGieYN3brP2NmmyXS1hFVJ7tI15wOScPnjtfFp0EhAdcNUI4XVjZtq+IU3tjt6+Mlk6QYbuFsa6
qTDSrU07Sqlhh2vyo2pGt2JOP5e5vNcmmQSDunx5aXTnJumbV4nn3Dnmhi7wqC+hypauK86dLmbz
luVCZdZ+ZCCnwUbQjJ85pWd+VVb3HqaOR4mJOSIisq4vzCm5iBwFMOLpaZZnpS/noB1qvDWGdGlT
GHCh7mhhiG7pStG3nd5SeEKfcGjZMj0nTkqJiz7nnBvGxuS4QVYNj5wTH7q44vO5NP1ukTL5NSf3
X2n5/3cQtOvms7rvxednf3lr/n8goVnGfxL+L29z3feffxL+16/4Vfg3KTwBQMNpyHKhonxP834d
9PEnqgbzVMXjRZoZT9c/hH9NB6BmW3ylTjKKShL+7DcUmsKfYfXCEYSpi05ZYCP/jfL/F9mfvxgC
FzXiDCUYQ/A6/2znossPI2zOIQ1vfLLLLM04D3aSh1ZufES9W/46Of63/rE/p1HXn5M+aIwca7Ta
c1X7L7lNc6KzHUMBSZOOrsUctjOyOGvkH96Af8UvWPkE/5he/vbXAFQiNkxqkzHun3+qhNaHVil6
vJWtZ28daKDHHPanryLGHLGdyn3UdVW3sQbFvqKg8KueTD34zy9iHfb804sgHg+eEfzj2nfz5xcB
ZkQdpgY6YtmI+j0D53m75LuFTPFXXdfWzw74KS0IBbxPGiJYcpMRjWR1X1Qib25sEkyvFv2C5G5y
o9vSWNXcc0dMjiU9Ac/tWFp3/ZhnPgSE/EzFCqkKtS60E9KCBgAcbclNPIqhwCSYh3gcJ8NnEkr+
JVEjyuJUxhJlX6g/XRHlZkD4iRch7Q4pWh9e6YWTr4uYb0yvia7shoiJWyR1yG1MPjiklAi9iQyv
sMukR3MkWv/3r+9/1pO/Me3/w5P0T56Cy1vxJtM/Lyd8wa/LiWH9gmdqTSQDKcCqoLLQ/LqcGCwZ
jm6DLTNUnntrrTb+zR2qeJhK6WP3wE/pLCoAlf+wnMBWpKqdFYUv4qPJjPG/GCTqcMv+9Njj/+aR
d0wV+wJLFIA6XscfaR1llDFB0ZcJOLDrZH7ESXg5d8A9wiiP6sekUqXc8DNIBs6mCNdG1QNsge4m
JZHGTVgvT50uige7T91wyhWBIg5hv4oBHnWehmxnxyTslg6jDDOK/hhPRX1oGsDztodeKtv1/HnC
1I5GxJ0dvguRr+iuX6otL65ByRtxr0ng6OrUkDxQZ14Jowa9NY8Ff3szwD+TzBDFZGHprLjgeNxp
4gJOFe0SiDPzeFIFoxRbU74U3Xsa6jyMF0CRSqIdZq0r6Ftgn25MNDBSu8cGf9yGktF6u3icJ8fO
pQpNRA9t+zbPBjpHSjOBzpUwNm3+/la7p4sn9Iz6qjc5Ky1q+TDRHRA3FUGUZd9E7R5KXYDPa48Q
lfvQSLwtXkeaDJLkmrMdR9VuCfCF+UNqX0wl/xEpWzLC2BWxVGlF+pSQV2iNiatqij/DDJgbvEY2
AkjZ28kmM/RPteuSFzWmUFXtLYZXloYfqtE4+ZE/P6Qx2ucUef7kce2Ucbmfy9zYpBRb3lWCA20N
MFU1ylNOO89WIf/G0NUkZzSoH0ZPZU5v/cQkeExU5bYpHyzu1FYZjlCKqAANykLKNwKzjJQ51t65
mrjCM3hseiZux2jmBM+QOvZVAyldl/VB9tozTxTGJ3dcu6PvKr06NxLvljHqaHyDfbNU86dwvCww
uurgjdO4t+qJK+i8z3vCa3T+HOWQ4Gteyp9U1VA0YF0vNs8SLbnEmRgFZoCX/XKWXwz6S59enUNp
RYheBFEJIRsh6V88wUUREO3LtiLDl5qP+HXQp0R2nakxDpN4LLh/Lme9womCbTIlHxDdCbsIu0rb
FJnBzC1K873adFedxJ5IWdVHNGgfVW0GUIEORj5Qc4BplnJgBBscLiSWG8LE/4e981iOnVmv7BNB
kfDAtBzKkix6cpJB8hzC+4TLp9eqK/VtXQ2k6Hn/g390gqYIpNnf3mvH2cOQ53/71L2anf61JoKc
fqzmbW1y3ejsXWghdekFdadBLq369CVw1Eue9XdxI54cg39BqhD5bDE3ltXegNb2FjreodbtMfGq
757aPrp6Y6YgTvftjOM741pKE+fMvOdOQzimew5re2MHKa0XBZn2xFpnUv2JlVpbDDRt4T2ldGQ8
tHGawe+tMCWKwdxnsfVzaxA5JgY4jGomRdbUgFgzozi2uftlTfa2K7kODOZKL4dQk+lLH3R8chlY
+T2IgjRYLeZeogUyjvnjLe7RknHUDEcCFJoqwXF2482A34KXn5tp2lEkVh6qLqJMal1qRNJO7pa5
+zRtnpkpYKZS8i5MxbjBoIqB4M3un+qZ6UFJnscpV1bKz84rv87br8mJQCas/eaNgto/CT4B2qVv
6W3yJcAgCE3GwuZWQtLsc1KTGfJ6VrVBTxE5ZMgReZfRzlDU7pAgY9rJ8hiQ9VmOYwcpkI9pSd0f
NxtvnBeHVSejhNRIA+cQylkknyKjaqlcBwvEnavweqe6900Ejw9iMyWjqdSR6THsWpNa3x6Qk7+X
i7Wg8CiK2k66YBDGMMOKrY3guIkePCYJP5SK7e+uKYN7Acm+25iGMV5RLx0ms67THOasxoBh65J8
n8rmhAJPhWMiIqSPgT4vmEJMi2i6CLnZ+4lFLNJ1V2Xa3vaktVmdM409Y+VhysVt3GUOcjdNxgiJ
sZ3RNYKltNyqwSiynWa/cTe9Ncyrpm2AOKwqZVNW5FBc+qAt19/KvqOsuHDij5I4oFwKXvjAxS+d
0A6EMlldZNcfCt5yF9/mO8Px4qvX5h3OinsnyIxL3Vf2cy3teN3UMmPC7S1PtslcB/ee+qi7oNoQ
Jni1wzJbp9PwBx54s1dUyN6bauTVIUrQuTQYhfO+srqjAbP92Oods8hb4fZJudPFQUgKU/JOzGdp
6CVf1+/HLNuS9eeDrx8mG191GEY5YmNnmGujYTjPSrvsY300J+D9Mt4hUZSXkYqLDSOg5zRNUYJG
+QGDYUu9rX+e8AavMLHom68ONj3HuWRPUmg/oSO0lhts5ixVHePM3ZDReGA7NQVpk9pOzSCPBgE3
2U0RuqP76aPuAJAik0nki6oT3qKDFw+vHh1t3UheyEmPvW4oSGvRREZeSa6hj14qL0ET7xBknqRw
BayEwH6Ol6Q8z6Ad1hatpF48X4vaKA/UNp0gRAK0d2a5JtAJ7GOSlCtxc62HZtUs/V80MwQp/PoY
ptN9Mi7NxoRGsbdjrK6972+7wsUa0yzbZubd0xOkNFrBHqZy2Zlj+dsNxtmJVUSv6A3mfBckH7YD
HIgh26nsmwdVMcGxE4p7BxrKsmiI7wkDjNsxCF/Rrs9Nox+9okZdb9S4wc7DpuMxG23yqGj03hfd
L93MD75dFvcV33gzOzrqzS7YmrNxHl2sip3K1l0ewvgYkPaeQ2f+ktO9BCi7ApUYRlNp7hL6T0N9
pp5tM0AXGTkusZUG45/aVa8gHhhf+Sz+aqbb1Cix/iezfXMaVdtmaV+UPx91Muo7acAUQiIm0r/s
XHAfFNcnOOFLcn9z+UBHZB6NTvask69qVNsyHXbMbQ++nEyUe7zwTXOUc/ZRamoO7GBt1BXbSzuE
B1Nlp6BGUqdVkZ8lfeyxh3eEM33W5VmU+z64le40XnhiJvDr23hoHOMbmMI+gOgAGAeD+K2ralmr
kOlx1/IADJSHR3m6vALbIuaH0VOY+9gvP2LZXZo62bfQmOJb85NR/c0ocqG8bAutmx5Yvmta52+2
q/Ye42LgGfd5wY2no0d8F7hzdbDdObLber/0844CqW+FX9VJH3p5TlKerRZrCWbxKWAxDp/7uTmj
T3O+eRkduZWkN9T01jITEAvd2EMj2AXvQyrko1LVh1YiD1sk55iV2NRtgNB7E+3XWFJwlCds/eda
YoYAw3Kig2+NBX/lgsEpZAhW3XgpzVJuIYRYUZUH5StXxDdzEsUT72RAoRK7XB2Pl9oVUVx4v1QE
boXiSNOGE6svRgy2ynldJd1jCiWFuiUXp63bvBltcNMjzW2w0PdMT5nkDF0B72ApDChjE7lc9cZd
maGKhp9evLXyU59ey9TdZreyH5ANybpOdfwwNfWbG6R3A/IehiVSnknlr+LEEutUDqeRKGQv6q/Z
aU6MHu/C3DQOBNOZRmfdPgdrotcxabSEoSxt6UXX70pExfcppRq+7j6bIqw3cUth9c0AM/hR3LOR
j+LOUQaZHCJwe2m18iWbJP6ePQihd1161wIfPm1izkfYftMsuRmsZA9yUG1pBr36BIo3AuuSHfcj
3BRcFdj++13mSX+TTNM6BcDhZDw/C7HJ2rtDq4loA+83qStazkRl91IDXwD94jn6pwFoiE3RX8az
PY/ZZmhnvQsUhmfTMvJLX03Fpm2c565jizEb96Eul/lDW73+TVO+JgwJYdrJJeMZ2nbDQ6imF43j
DXn+6Ov2AI0Mqd7q1h3O5hvDihopWC3+bmy8XYcvxm0xGjiFWhuAC6568SiAL5PxtUj0c2lxwjIW
DI4TkQgYe+s6IbWfmm+G9OCkEY7GmtkpYCaBUTDdC8+kZ88ZWdMkzO6MKngbyvkHC+FdUl3Dwf2W
yJ1sLu+M7jYJjdJyGLakVTP4UZ337JqVsdceA8LeKQ5G3O09VZ/MTF+sLKYQfJz4PZBz0qHajq54
YhB+z6B8N8tqox2wAjMX15Ul2m7fBMxFe+53a+gouHP8hyYwosRxmPsrnJ81PIcuSda9atatF+/7
HoDPDeQ0Nnx4vYtwG4/5skeefrHFwGWuDEgVqfw5ZJMF4kxPmjzY0/DCQfA4kHTayR7tvG2XI8Ap
zgRvRD3CNUQR677qHQyZxnFi/ZJV+R1iCSV8JSO9pFvlXtlWnm/Qns4ZCEPZFhMAZtQYi8bVRKTl
2MzDW24baywod7oxM2wb5i8Mjb/xLHZDnL2Cmz0PCRMsRhnvt+g3Jlre7XBPlBvjz57wCyeOT+mj
NXMncDje1hlwk1FsVWEx9+Nyty2K6q2th/A1WwaFvTDYw7KY120x7BxT3OuUHTn122VF5kNt6H58
A8r1WRWOufHD9A4L3ler021XlS8J3TqU34UY6sw/gwrXBc6rYz/etxb9N363b0kIIZIBDGqch8BP
uqfWqXZZV2D0sDidNn5zLdpgN2m/Xdnp9Bvrjl9REr33E50T/mRdFSErVjiM23a2vpCaSEwu9h+Z
eN2qdhOca3O5pw6oIs+cb2ypdmQrqfMIuHzY/liezLnnlOh8OX7FOhIys43d5SnQ9nfc1c9c702H
cJg/zmgLOzUMO4yaOR2E/s6p48dpaHautB6p7tuOlr91p2xbD/afqu/2wTQ/ebJ5v9HPClyvQ88d
qYJeFJzCwtlR7vmC86Hqy6sfui2pPh+fFIZ6R92OOKuG4ZEuoEC9DYP0Lx3tlys4I9lnngcYpE0J
CdVIWiwP48BN4QF2R/ITJ6nAXpAWyd+YUrtL5mR4l0RdmQeeKKPeYo/kD8yBhMAEM9tklMzGUuJD
vWk1D8LU4pznPHstfiS6h9MBrxKRNRdl+FD43rLpFi7PEpJ4e6OwOI0P18et6x3n+YQbNQ9wasUm
BIepj7TGZOk2Ykfb5TdABGwAQsTmIS/NcN267bxviadH3Sg/mcRUL4h8Bhe62Pou5qJ968FRRxQ2
jLsw9tOoArqEfzLoD04+1A9cYc2rpGWTZIXn7mULXAIWUWvvkiSwX2wgWdOaeiucuUa8WI+ulpnL
96+55lAh5j5LtrJjUwEiwhDj0OSI/WkzQD/jVE9jKZuGl9dntpa8jfxMF5vpJnP0uRouSZOY9xXg
k2NZBWm5E1O+/KE3nMHz0s4HVqD6EPfJchjr2DhqRWtVpxxgd12MYJBau0WEw1Yk/vyWh7o8uLk1
v/eNTwxLg5lg1CPqR9JZ06/kPIXjyPWjyh7lXjA6vp9lufzJ3ZBLryiXLe3NzClBnAUhWX5uQTW/
WX1mHptQAdhocN3xDIMnDiKD5+ErHnovCt0l/2YhJytM03erR7EPBAQVWHPO/Ndxg+adKi03XFu5
Zz9P3o2cM1TO2bZn0RAqduR+DOp0L1qkbJpteYeoT+7d0YZMUTXcf9vyOWA/xDibZnJHoa17Kaue
YGlsQMCHaYuI5I/MX2/6IoRk27OfEGHojs21e+dZyv+erTJ7Jq/G50WIIItC0Rg7WtPl8zgl9anO
GvtcpiMQCVOcIM4xPNYe0SAsdnyZSdTqCmZJfMZuMnwkvoX9uVNKX3GicSEJprL4jtOKw8ZMDezG
4nS794mMU2uOJ7R1Zi6xJTT9PxVcvGWVtjZzLCkJ47VMEU4dudKji8Z9zjgevat8WgD82e4J2T/u
Vr4MianXFu1bNt91pWnbZBJZdy7H9bq137g/1Yyq2WSk8A9pWm2V1AdIuFdK4DNKscNH0B9fWC6i
tpNHKIdxlJj4NTziGxi58z4oD0oqVa6WfkABqH0Q3CDe3OXUpLhRVvSscFWa7STT2BvDKEgnYIKS
bjTPmGgqhet8g36JpNp4yne5e1RYNBVVljQDN5Fzm63gO/PlYz1ReiT4VCAhYQzkHYhyiQl6M+TU
g2ziyZCRwffZdUFjEmRMin4V+BMD1/oNS4/5YIjZ4RxQnQqCRY2BC8LKMXLS35pdTRBZF8PxH2un
3JVBdV3mfoSXr9Wwr1uQqVE3Df5l9lVLxLXo8fZVzWdembc3dUrUoUyz3lnb1tJAAWi69NQKy8XH
e6trLPABR83sfENkpaWOPPl8id2K5AYlCN6ZE7K5rRYDtbW0LWzSkOXaowkjfTXUSkZeR18p6euq
+VNY+A9W1InH/EVn5jtD1V1pxlYIWNylOIwM40fSlAvTFcL/rH4Euum1mVuJZV04a91W3Qv5k2ZZ
+Xzdo4w7DPCGX5y174x7Yu8HRRgPXgh+lMlqgq3NvOzZdvTt6KGD8TA5ZoGmSEz0qBAq2F7zpr/M
EqfbQOrnbDWSgbAezXBnT9wQebe0iaii1AFRBt8218BqENsxHgRs63H4Ntsh3WAvHVeZx3hMtfU2
9OCAJLQit9O5Hqzp0VIlt/vBFvOPX9SC1m/OIVyYc1dzvyaBl7GJH7hetX+ZICU7HfSkSPRInVeR
usllLhMImV6PXGJZCVV9oDDjo7fUD0SUADcpksHXIrStz5g7WLhqh7a6cW8c3rYsPtkmK3ZGt/S9
5cevztC+5HWPsEg7ujlifqsMKCwtMDC75kKP3OHw8eIlqIkBYM5+UlakOzl9hNKoz4WN0lb4xfEf
kVfbSj9teIr7qeg+PAJ4lKITAzR/WUbWEx8lx1Lu4cbd2PkNB4satcaZNq3o35HA+CeLfFdkuhnc
B5SPYh3aVnWwETXkAkhMLkc2t4hxX06ypI3xw6qdJ5QkMyIk4cCxtB+m2V9WYqqj0iUlkuMEYmb5
CnQ12cTaUVd0poe0mncp2momnm1t+ufazb9n1j+TinSLA6LTnofKaK+GgZjeu5QU6oU/JLixhp7e
MQoM4h0+eh1+9V1iSetTLmQI2Qy89aRH/yXtvG2AtSYfxDMWHJqNg+B+7jk5gCL4KRzrTjg1VhiJ
lXsgzO+4GZYTV9Q/RPZ3Davyxh6Ke5GP/RaQHCkD3Iz+9FR4DtN/UTWP4yACZorzuc2tt0rbP73y
vlT20kvaZWS9TfVoR4X/VhdMIIZZojkpCovxL1HP6H7pEGOvTP2XSYSX5YZXJZTNXjuuURH1qhUm
YkrWrxqYpzXamBvXDyMq33jLMjbNll9157IiSKYvpYLslBOJWnz29dIZQYlkR3xM5QqkEeA7x3n0
20oim3bP0zDcA3IljpAheGk7SgX3hbSwxDZdir9JP8JnV/7jKNpsn3NOO6M37OsgTi+5ySGPrjJS
35V8sE3uBZh9/9oeB1Jd19UDAvEjFdLQAkfuynJynzzXPVL4mG7aFBCbEuYtE7ZnpuO8U7rJraB5
LTxs38j0G6blf6c0m6IiadSGnSkT92lWGS8MxavDRPVxGdme8YFycBoqtGqs4a+BdWNnzPNejP21
BSABd48SciC3eIDL3x4oEPrKL8nyt6Adsk1tE7YDLo4zMHbTqAuY1aOovEw3AD6W2GsscKogP+uL
QfPerpxiKqqLslmD+Ycz2tMFs8yfHvW9YWzyyaGGraayfkaNN1Z9iUfPS1XUzY6DZblneMQw43Br
i6+dvr35/dz6Ug+evQlzj/R9ENFUJDbCbPnk8A+NVkI9H328sZjfFwzZG3qFiCtp62Lgu1thU5yu
80D5sxLcYhOcUouuyQi7yQKJSOX8hjpgz9Xnpi2usgFTCr7w2bfokzGzzPoc3GSCoyywZFcxwZoQ
x/i9lxnZarQ9gJVM1iAHMNXuXQzRef+06DH/YCOfT3j4v7Uh0w9Hx8EdJLB9NfC4xIbH9YSQEE1P
MfUG7ZFbkWxzuU1lkAIHBVRs5zbvRNAvZy/MjZ1N37lT1GfAs9Ggmy3tkV9zi2CH7GEgSTEYC+3l
olxoyfP012Jdbov8PWEOUzMewpGe7zUqDiuaXBcWhVZJMrgXi+LWTYPlrXfyP1aW7KqF35pj3sqf
5K6w85e2U96hMAn5wP1ambm9xbvHH8niTM09TtovKZGp1Y3tjB6tfrO+fdd5mJyJ+23ws5uYv9lU
OGGsbOIlkZWaK8hkR9rnDr3pomqzRIOTWqWmHj/d1ui2o8TIK6vgRU+EM/2U8Fd2NDOfBHMehZCe
/bxHUun3yVRiwZftOTXi9m4SplxT5swwx2KpDoXUG0YaC1iDGPpIimlwzvgl0a7q5twO+mD1QcGp
daA0JzxXjlvuHUjTODcMg9iB41IpnlP1UL4ZNjXsTcivq++xTtQs7bcTQvIeIjANQzHT6tFx1J/E
U5qlL3MHH7WpkoND7HOZ5UlW5sXtPMyiOGyZ+p2IuR3ZGHs0YDMTt7nmTrl2s8kcriJ0pbDZ2SiO
IjwVJkQjS7tvvVY8OdNE3Gl2zSPjkGcjJGowNP26NdoPyXR7M/rSueT8Jrvaa8BYlh59li7nNvu1
zj766bftGXYYPPqJqSHL6dT9q2LvsyMJ3vnOvi5tkwFWheALLeAFfm95dBteWCu+s0f9TGrxqxbd
B3BTwqnU1A89mNn4roVZxsnBW8iWJ84ui4NgcwMdhyamNHsgKc7xjGNDbG5rvi029uvYZuUt4HfM
CL3KeMDFKtetECcV461tFKuDDpAaKF/jAmE4hNzE1jV3k9eCr9T7EBLuCkMaXjMhFbUIw105Y/gr
XIKceTofZ9smSVA6wYtPkxzbnJlA+/b7e1AIPwPTjrE3otuIczQSAsiWTDYgmKpN3+hPN6uvWXae
8nlbZo3Y6MLhAlPUzy2fwlnnJgu46T2bBIKwVrPlaUEq0FSM015rnjt3FL+e+MnGbvoGAdnuXD/n
m2Mnh/Xc1zK8A7hw7VzM1b59D8YoYSRSvuaWtFe34HHmjaD4amuvifaE4fDV8XxlK9jKrzaCbNYG
iNTKuwor3mvlr/hnEZoqQ43EYULO1j6zjgvzUeDtx6CRY2fOXkjT1Kt0sn89vSMXZcFDwEa+qZL4
3eqy3VQETBYtXEMlw8Z5No9trB8lRxBHJMydGZHE5W8MQxpFO11BLZwid+DYylZz37LI+00VESTE
PEgmKCTmVmUSBEF5slsMxb6GYuvnAEoq+xA27NXUyxU/bCjk4UKn2VVGH9Up6noPAnMTWi36DGM8
Icvqnlcrx92qH7kLkS5kKEf0zSE14dSbGvLLyvKnZxRg5K6h2cuEYbD5h4P/vkwMeia522d+8Sfu
pwsdCG9OCC51scP1mDwwEVqPPMkEMKEh9PYmXtpzxaGwfCsmDPdY1NGK0NS8IcXpX+xsukeg8ZrY
MHOQr3YBOZa3THji4HgK8TE9hQ2GATN+z30m+I3Z/JY1doSFJBDkMSg/Ir2NyhZEf5eQrTWmlzIx
v4fcqy/W0JFZ6J0TXKKBaDVeBqiLIQytT0+U3Vuq1RhNBuKfjyi04cy4V4vxMTv5tkpaJDp32uAD
gUSfUf/s50en/FNk8k5RWR3C7SfZ/Uzb9CYg3VOb9baz1C9aJ/NMAeC0l8vLFGTp5zBWDwuX1alD
oG7GbT4aXIeC9hQodbJuoWj9EQu9bnDsicZcmYV/RbaL7MSJBomNFWcMKNK1tLtoNhHvap+wKvfV
nV1Mh0KxJtlLj50rvVOkC8qRlt4yUHd9w9ZcE2fznXvGA7T0mru5tn+MlnU/7tSlGsW5Y42niRs5
7TpaPedMLB0VXnq7IvVmv5Y4omMGf6HzRM71qBZxhDbJUcCZ5Jo9mxug2AQVO2JgvBttyVzZJO/q
T7h/lsi0SS6Z/Tmr5Y5ddhOMQ38wLfIV414EJYdInr00iNSS/JC4Xqmaou+6ZthCII01roj95x4t
P69lEQ2Ou3MatvSQ5EzfviWk1lQOmjKD/Aw1FtSImfzaMatsbNfr2csP3PFXXelttcbSFKv40HnL
pTdT3iwKwNs8fhPGeCQlF2TllePmtMuYEs+4lldl9uV2ZPjoJ1DwtcQYbxvJaFdzb7C5W3QmYwPr
NGDPazytiAnaqLglyVh+zNLqSoIMAprKSEUWpQj2TDF7ryNII8cyw1mlAd0V5ZdbOG+jv9yjuVHN
grbvVZR+tXsIWCvttsnV6ElCM/9Z5q0vFnT6rFn+WpKrk1yc3zmBlQLpu3CbRxHmT9o9hpXCUm09
pdV4NzE0YWHvuFEBYJrDVG2zPMcWUYO7vSEXRoN7dMCTDQMp3FZtfmcXrX7pOZ6yQCYIrsgpTuzA
oau2AZ0NOB31T8/BCTrzU1jop6AH2j0EzMnL8JLpoD23YsjusCTp+3qcTzM0UPgqwHf+ied4+A83
6L+UXP2rSfQfRjXLtG866c0AC2zxX41qTThqmVc8GpTBufdLLr02cmBF/6mon3hr5wkhNa0W/zyP
zcgJMFmUtZ0KRr3b/+UnAePxX5yiuPluzjtgj9jw/2HE/W921RSgpwe/F1Cw5fZfMNj5S5toguRF
yKU+wt03/iDbB8/FUPdPgbKnHYPLXm0M7eV///HD/H/fJb7L/5HlhO/yv7ku+ef/aeL+N8vzfNBu
AoHNCU2LP+D/oTVZ/wZ0yQLKiTXa883g/9ouLQze/Ee7hgdWRQBp+afrElqT6UBvwcht4csM/t88
3IGP6/O/PEDIwB4/GdRlOoWIIgKP+tdHOTANFQ85F71+Fu6+zrIeDMgsUvVuT/xkBH1wVlWoTSGN
BGk4m2CC87htT2FoDGHkem0zPtozB3WYR8rPDqAE1PibwIroT1w9xm1Y+s0AA8vK+4OFplrt4tYr
5oMTxA3wIy0Sif5QVMOrnyOokSnTk7lvdVebGy4wSfjOYKFG/5JLWk1PQWu68N+nmTQfC5ufeBtR
lWX/h6hbel/SfdBskrqY0j9zb90MFF7XhYdscSbnHj8SekqSmxXGx8zxr2miwTjPlUaJY4Jgymfh
A2W4uUjmTbqw+k7hTx1OF47jkFG6/Cod40y6w5Y3GHtGsMt1SP5CGTetZM2wHQmPAXDwKkT3OYQN
Kd3ZkbYAO45cp4X/4qTJG+iX8KjbsMeFAWuAj5S1q2S7HaDv6YbCQXh1PiCChLL0V4d4DWYKGxGN
REyj4tMU5u3RDxjivzpGZujI65N+rVPmqa9QiTW3Tn6Drjrk7Lgwqnx5HgLfx6CdG/MBCw2nxwqr
16G3vIKQY9uZz30P2nmdJGOVr4PhRhIA+AD0l9mR+WiDs77N/qjvytZmnczfWTCn866WOMmieXHs
+EEb3CHXRRz231ZvyjtbZtq/dlQ4xeU67li9y3yxPqx2WL44PiC3Ai+liCO5TJLkXY8OSaVH0HqP
oTG+6EpZB+5U9l8Y/YmOMhw68Pbw6iTcbWcwaD8AMzh2O0mfZxGZzXm4NNnMVcRQ4fhOKw3BOrH0
ZZQnRVd8ZuncLpFsTa4Ymeo4nSxqauVjUmboYwqQpL2hcTX3/6aDW5h/c8Th+SlHfJsOoFzC7q6Y
S0Gfy9hQJYOZx0TVUpGtfZtcdE2dRG7ve585hl75VpaLQwPT3fpBcffpyTEWwThRDKpM3hrlav+D
DVWkHFpJNfzl5p1hjQjshMKksRvraoz6ICT06HEZCzgaW4UdX9BCmLXuRMdLuV0qK8y2yKd9/R1S
jhIf3HFu/admViBTMDP0YkIFSwvG34Gub2wJq1X9A5TOtLhTAcJpu0mEKLA/Yjsytz4nfpu09mCG
o7m2fe5+Budqu/Stg1dPNaQ0LyDJPXaRNfXVXdBya0UWunDp1xyThmx5Ujr2P8mQxSeZmdYu9t0R
cR8YShj6+TeG15nRSx7EAGjRwRkWTAzSJnD1eVIx2s3LKAslc1UhfI+DPbPBioKKxqL9ZdYnawyK
GSBblT9DtKt9ZjsDj28+DK/LMHQn1rgMh4H2jhUEko0Mp9+MYpC7uZHPRWcGj/UNk0InIp97HUPs
zAeKG/GO8T50Xujdl81sPweF5aMfVh1QJFbC4xS4OQZcmUFtMcZlF5uz9yLcTl9DjGbHguz/uVu6
cb30nbdh7GxEqrCTGRXFHt+c0uHUPbYQyHkpKzXSV1HIQ2tNUHh7Ozi5PcnDsABj6g2qpXqoU9+j
m//gSTVveBdGKrghLGpx1iPtSdtg5IbloxEAoEmxEjV0oWxM5iF4y7hgC6s3DlaRGpdh7B9MxRkt
G3qxi6sJSECrUZBk7nmruQNzaSHjPjOxA76fqeE0kyTfUpXJzN6kFdgbFwRaY/52RyazcC+6R9XT
umrQAEQi3xScpK15Zzm5REcxzJOTMnJfkil5j5ccTFA9QUEQHmgrGPqHtGyfIInKHUyZm3/KIyzn
zlwGCo5sacmYk0IBrElGkx7G1MN/36EHrDzbgICeNN+WG3a7dJ6G9zjwh2uryLgOMR4xsyWv6xPh
tXInOYkqs1CtYdFiaoPBlxVfsSb9wrmIPzPvgHmJdck/CVCbXa9PN/M8WLuyQQBxQGlu4VGF+8Ty
JpAYvnWZkSwIelveyQnG5jB24B+ULE6j1fUbDb75toe527obqr1DtnjTusAaBuyox3l05SWuE0nV
gEvrYgMHZZFjtzV7uz14DaTN3iqHfajVt8+fcIvzznpsp3FXlkVyzuOs2pveYp8coPUfhUDFYkoc
YldgQFquSb1TtEU866EBB8xg13I+rDSdOfzRHxkpusMPta/sBzNZULpiydwfcyYusSWeqlc4Htca
RY5sj7AeDSewSUMn7c4TCPWGVRbX0RdPY8fF1C4zpCViYLSaTPYuFYDeltwOjpNDLUe4+O4GS9Ky
it35xygG1pqUQgW+npIZBs3Q4K4GBWdcg7m2n0SO2moF89LxfzE8Kl7lbTJ1Hf4ecptdZQ7bVgJK
hiFmXGi7wILa4ZPn2lirO8ambOuOoFhnbWSy6HbMIPxrG3vt2crn7HfSsd2fB0FsgrIladhDalIK
Ug8clgHKTI2ZMPJEZC9sjLoeTURe/D4EcWcynmE6OTYrwHTSM7ZJbGQAtegkS/NuyoD9dLIAZBIk
vg9/HDUBwq+4/cG7RDwJy7R6MR+mwZPDeszh2t1BN+/Lv8RePPlleQOAbZKtrvpUgNQOLcUUPLxV
SJSlVtSpqM+iLeHvhlO2z3o3fWCQkyCSJMVz7lYFM/9U2wLIkI27JxxBv5K1og9sCMr6UaEOb6pc
mpcs9NS269zG40444+dUvd5TW4/rwb55If1mIVSeY4Yce+C1KrA7cATDeDDItp9hXpev1TCX+YoS
9PpnIqjP8KhG8Z/pbd1Ihuxwl4qXyvVCHLiGTwNzjTHTzbOLQZ3MV9OW9osxNJOxVcqlIiGf1LGY
EJPXuGIDXv1weesB3uzLOi9386Tdvxm9xWvK5IwI7PfXJDHxC67U12AswmNQeurRH2qWDb4gj002
+MMhzNLEWDmBj5BeWw54Ye+p6dEr3Swb/529M1mOG9my7a9cu+NCGtwBRzOoZ/aiDwb7RhI1gZGU
hL7v8fW1QCkzyZCSNA3rWg1SqYYkAoDD4X7O3mvj3R0150kOWNeR0Nl3UE0+QUpubtBuAX8Libe/
qmVnbMp50tI1CTYELXOySZpeNYcCfYe7GvxK3vTQzkCQa0kGx87IjLMWyMXnYXBvRBo4lwXL4Y0V
tNQaxiC6LCOtV4h+aq9YUVeFk2JkdF8susqfh85Mz8LIohpIZ+uMRD/ylFQZ0vexk10edFIu7Mpp
b53QGk4xyjTLQEOojilCdXsHphVlotJCRDU9ai6lsaaDqqYyM/vU2COOBo9UKRoO+aBQXeVDD55A
4MBp6hAmYUlb9sqaHP1Ta8xIiloUkG8wllgfe6c0n6ZUr+94VXYZ2vMp4QK2MTK/gDkcCt4+siJx
G4wOwHVoEx9S9O6PcTX6w8rHYnzXodLb2UM6v9sB/sx9eHk2+kl9FliDfjYrV09ifoS7NLVCP53S
ybrNRFMezNEgE8qtY6R8YmJhU6gxuIOF6Z+ZdYh4cjK05qYTPVn1ikIrkNFhcJYsPrz6M4KpOaCQ
Xmz/dUC/c80n/VhpFA6o+vQAV6siFPLRKctGIbuqq/GChJTB/1jGmpAXESwwh0Kf5VCiIXOjb29x
O4TFmablHv1hwzHqVYDIJmNGY0tDUZ8Epgj3fVrygm+rQVNnotOneu2nBsaoNKEHc2L6vZ1t7M6N
KQ5JB7aQozrKIGiOkCvh+Bjq0NtVIt07RskLmY3CknbLR86rWPs94XJVwROFqYXkTBZwxT41+vJU
65Fu9ogu4QcMZ+Ok3Ku6NMGyxkS1kNZM4b7vcWC0ihglIN6zUo1FhtD8lSqiQ6DQTNhBgugZ1fje
sn1rr1R6j2roqoXAQM4eL32Eq3DQWbIXPNWrAez/VlO9tdM47288oAYwJmdYmk0v75t+CO4wysa0
XIW3RUtonTGZAjLSECsQ56eHD7VVJofB64wHvcATQXMnH56G2rKnnVlpY8DeaejFHuxPXK8EobPR
Oct66zPFf3066TuBYs+MkqbEMdFGyUeCH4evvjB59YWD7iQ7Agu7ch8kHp8sK2y5K7ve/gw4L0U8
ZHqutzGRq0PAJnMhWI0ueVN94XM9tHBO2ZtSgBBrHWdetEy+R/J5Vl7udMMpjLVjExjJZowUpzM7
1Z1235JJYaI4UH19ASy9HB6oUHmSNOPWewqtisDF4TlisDZ49SycYo4ebCkGBQ82AAjtjPYOMEzN
7rh0ju83SzduwQy4CsTayeS6tEssoQ8Iqgl+QHk+FFi7lNH69lXioU9YRn1dIJdQie2dmV1VYHHp
yBHFjYTcYK1xUl87S2X5ucNe0Fo6sQZCre0mmpZxRGeAaqHG3dbswDwFwQghBRuyzXuAfLJ8N1Fu
wraGwn6nRS2M4zo58UzTXRtjC7kmcvWLIsjDDcZIcye9qHrSpyagzExcqD0l1kd46WQU0XraeoAz
t1EGeo3VupMsSmlTMwvSIXkcO4/Sb0Zozc7UE3lwhsxdl7r1KalUx8jX7fQkqGrtxO8Bu6kY1X5M
y4egW76N0IH8sZMpbJaEZcETsjELF4lM3HU6pvCj4zypQBNXzZcxmXKCO5T3CDjEZQ5UBRjHWIe6
PwqEQAtKLeW4zJopgLVjsiuMwF1uNexuG0wrsUZnHEwWJqfmKvVINB2F321tzZXglLNp3eeT2Nh+
88HOx3FjJ5ZYo1utDsBjePKmTJ7SVZZnZEbYc4+rcj65IQXdCfnao5Fr8GCohMJqspk6Ykd+0Yqm
OgQUbYCgSoE+uXToqY02rTbB22bRqjahRgzfbilNgw09D/xGzc1Bf0IuXUrvyhgrttqD4R16czRX
7LdnkrRBqilmbfe0gQ+7Is1Q3eTkRt01vh/viVCkBUOoQrtHXU7mVitxo45ltCLA2DsEPdh+gmXi
XSPmOGK/KdZFFzZneuI4HpLNsrjHHRTjKNeIzHMv6AZlzQkJCArAjlQ+MGl6ojZUpMBV21hUdMYW
yI/+zJf/vxLkv8HJUwtEeKscxyFCx5jDpv8qWv9kBb/Lwubrl3/dNA/N1/pfZyF+7n9dtKjCw8z/
AZyvXxrFf/njv5cwWTZSjSQxG/eFJYXu/h0sBHHrD/KBDKLVmTYNAUr6T+c4AGqJ3Vx3CfrRbUkV
9K8SpgaLnnI1J6ODpwBcbeIq/w3nuHiNhqCqCg3f1g0BJNvGoW6CvHjpG5dtnfpsGP37sitAmlWB
uhY4FIp6Omhl+bWkTEOcLHU+jNgbMfg057EIOiXFzQhMepUZ7zQIZvTF97bB/st///vHB3I4f0cC
4dbnyu7LD9SjD9bIksVVGBflRqPRimyZX2IRhHPnmjZZq398cX/fb0pwDfEOUsk1bUuYjvOMCnh5
UKoImTZqoXE7WtpBiWqdpn31AQdduSCCMllX5TCHkaTUbLLgg1WL79iFfwR0vA47J0TKMpEu665U
+PihlR/dhRRqD5d0cK4nUvtcTItBiZfMxFdoaXv6aYrFqHE+Sn3av33mPx9YzZEH0gAagIpczHfj
6eGakV7/97/Ff1W1z5bQNYxraWnkB9lk1fUhbDvD627IGkRiZd0oQdoiBqC3j0yCwqs7zRDmBhuC
hh0oFNuijP/62HhrVZZWQXoVL+Cb8d/Z2ef9HnjZ0t92C+9Unbtrdd7swAbsrT0w8X11sPb2OXvL
FcKKpbvGBMLfz19X7KpdtmsWl9Wu4bfuWu7x4S2ogPCFT93y6RLIwU6/rw7u2lzZ/HP02N+Pl8lh
2g5Xw7U68/foic6nc//UvRuu+kua/+Ol3OPhWzYLe8kmeF2tny75oU9P7BDXrGBXXKdluLpSK8Lu
1toGktuy53fGAjHSulrpW32br/VttyF461u0L9fNChrazt2x5d/C14aKiPrki37OG+MaPfuFdkgP
kFNOkW3t9O14QpbzGp8RP03sq+ef76yJ/NxgbN5Nl+a5sZ9/EhbC5bfdAVrowlmy4+BjuKtyVx5A
XS5vUPItnSUWh623VHvrPNjivNuxvXlnDNtzv+zvJ/fH/ZQ6OakGExrj6fX9BCTReKXSkqvN6uIW
M/qBZOutf9U9hoBGG7jR8M7X8J7RwO78NcKeNR3zRbKZdsAQtnzpmp3i5uv2/ARhzqJa3uAJ36Fk
W4IZXQRr6rUrHPRLjBX8Hf+RkbTsF1ezgHPRN4vszr3MTDanC22FWHDFBn85f+9u9/bANY/6hvO4
Nege6jNehknYmKfUF89MYZKeyJo8vRoS118aqncoVpXR3s1JHaevsMrHiHKO7zw2elOefv8lDU6C
Ng32z3+qx/4+87t6W6YhMEHKK2RAIOIUQ2EunS5nI2oJpGGeQMEgh/zk+RcRNU+BLHw0DzyhcyED
tRJTA4+ReWgE7tYMgpXHjTohSOTHLxkSqAXRvPbq7797/rpyaJ13RoB6PZs8jwBF59+VvNgIULKP
row3gQ4ewyq6osB5QlXz1MyC66gJTtFoUum9EVBx7ZBWtSbOEOfdsLXeYMvrfHc90b2S00mkf/ED
AxkauJsoe8hz94oO1omI3UObNh/ZLC/RxYHmfwzN/r5u0JiyMaGsgZerPXdzaxsKmLAT1gLDvTQd
mMgFQGpvCraWQdBYO5wOTbyJzHBNaWKdBxcqbqm0FGvPR3NB77khWwHL6BpI2co0m0NEUomR0Gwr
k2vSlG/6Jj9B7rJ4e1CJo7b4PKgcwYUzbS4dE+486F4MKhopLVSqNACZzKuGPCbEPNRlev2b3tj1
AXGoUJeInTaDTzH89w7OLeOO8QokyYbFiDEzsV4efIBUrAq0PGsRoGgjURCE+liyGeOtsUA/fyeG
qwD703Vlggrmw70zcI7Gzbw84x0Isok1mhDm8ROl+sqph15NF1Etv8apWy2Crkw3ky8vCH9Wi6gx
KMq4yK3cqBbbd87+9dHRITiGK9hE8TijSmCh+PrsC7P1/KxV+i1RWXI3Qj6JUic+IAXQF7qnoXWa
+w/NrMAt8n04he1ZrPINu+tD4FpEEpjZg2lOeH4bKj/+UDwVUVHfpnYVnbz9UX/9SSlF264E5DXn
Tb68T5mjh3nCOgKWY3iPaQXMIFnh1IvtA2SR+zZWizwsaUJPWKLePrT5enZHJWFzaUw2egxOcp7d
+d9fDFDRp5Ujmza/otu8AhTjsY2Z9psV0MsUcxpUyVb65j6Np/o8DYFZpHZ2NzJoDmw5w0WPn/3U
zpn5q6A5dKbAOJD1V1RCqm1Vxchm5z9aeVBiwO3ZVRJSsgUSdEeQZHJOissFZbboym4K744Yk4l2
2Gnkn7h20KHgCiqy7/wBzfqoA+tR0bImCvNkykDJT1lNAdT3zkEIIJAejbvnK/Nb+6Zfx+m8TNP5
f//b+HtSZ/b+503SdU/u1sPLbdDzN/zgZel/OOgiWFeTpiqEMIw/lRtsbRxL4irlWeexc0wO8icv
S/yhg8piInBZFaIQMhn+f+L35B98NQGtDpshXi5zctdv7Hp4XhitL9YqALvYETrzJos9BvPu0Zsq
7wLK2a5908QB+uPQTRyKFZ67LwvW/VISn0WKZ3IeWE5OPsjonPVCDY86lPxlF3nQYzE9U7s16vOq
6YZ7OXj9DctzeatyoqTbvh73KkmiD9MobjXhT3eiB8s+BLVPbF07HeBfqXUwagMW3M6nXlLy5yyK
Qcy3uCdhCSenaFydk5Slhr5oktDwwdRVrb4qpPLWZdB0n2KHIOZFBDkGxyx8+88qFUO78kmisJaJ
ZQD0heV5iEpU1wCO6vTEanuXFBCSI/D6zf0EAmENm5ZxMivKzR7Q9+hruBlN/Ay0box8XEAiKK5S
I7PmxQvd4tqag0ZK6iNXaR/b5FM19VnqIRQvc09cmsU4x4+hdclHVeytAYD0Is4akEklTf1FFvmr
phAnNYuYrWeE56YV6IcI33SqF8Nlb39yjfayCVl+R0jqrbL8VhqfVaD1V+i+T7raAcM6nhqELHvp
YcrpMXfNHfXFJW/yCt4FUk29ukEZ80Xz3O6krPpP8GXgXhRk8VRk8Zg2cpLKgDkrI+tR6oNzWuN1
41LByzdvBrcs1mbXEu7SYyr1Av8xitD4BYXzpGTETKPs4UFPmy+WRSuvoHZ8P6j6PizdfS+1k7Ty
wav7XnLdixF1RTnkGCetGyurvpmTuIPsesMibTeiVImJea49cqgzurebUtbgpkLjuTvNj568vNpE
xZwHkFIlrTTz2oLaBQ2pPI1k/6CMcaQb41G1BZ2OhWXVV4TVdymv+IPR0vEZQJ+Ak6V2bVBKoljZ
63Lt9ZX+LQeiX9IBNy07ipdaMAQAGhIjQ1uZb0lhxILd7kujiT6wThrJDgKfHZCCAH4qSaz2ixa2
NxWrSj+7L1XTwiPqatpIKdZmIk9quS6LAHisZla4pIPKpl2sCMpYKM1AcRd6Y3uSuZpscWWSaHUK
krl+0MhRuqw7HxMWJdu9CiibLapCQAxphiyk4pCtWF+nHzA6ULOk16gCdJsApM+hNfEn2720if0B
gsQGx6w/soJaV0Z6bfTjKvXlTTShHaWXumpkcdUSwrNRAy955cb1oTUg5SRmeK+P0caSir1UHiAJ
sNyTOuF82qLFox4Eu6INT40WDp3TgOxGWX8aW9JZ1B3sBdT5m6BWvAHjSj+ZDADiMax4mN40ovJO
w+RgI/oEV2MvzLiwt6mE3C7iWlL49khVYO1Xpwn02QkmXFaR9kMffm1rmQshoh3pzPg3aRA6+2wc
5C0p5f6Vrlzk1TGXEhzhuHHtntWq27RfktCn4l/tCbBv5kAJhODlOi0t7UNmmah5Szr1RfmxyEy5
wQLK9GSIXZzaq9Zy6PEOXA89oipeR8Ww7KyqX3m1Q+tLC9LlRAhyuaid1lpOhrkDJeRsRNaLrVGb
9qNgv7FpA5DKVTHJ+3Fwr/2Y5D+NxQrdlB0l2EdYe1d50NNE1okRi0gvzZubuoOUNqZUIUadZpiC
HIh62F9ipHzyuHSrOiVUo/DUU0DG3wiAIAmCD2SUPpk03B5jwh2iyiQasJfLoWyXXmqGdAEwrkp1
QfbzeSbUtabVBbiFDjASgbEDPT294nHU6amGYBNohy6xmw2rmJzrBcHHuyzz1DnK+eKS08HmlE/h
eUpXYR2JyNtpJpyK3DFO/GYkpNjrd7Yv7J0ZhB90a1rljZT3bihheZt24N02GTIamMzBJg2lS/sM
dUXXeP5d4iUfo9Jk0RNAc7Pu7RnN0AvHzHYFrSNvzWRrfgx4f14aRmHcFfTKCXT2H8lp4tnFJDqm
I1IBIMyEVtvd1sSrRlOtM596WhZMPfQxZaM0IlRnaxXaDEQ/nd4+JKixDqZom8ecyLUB5rhST5kE
BgCgz+zRdoWKBbgT6+UqnUqbPVbYnQPZjp0zmefiro1ttIdmpGnbVFfniRthQ+lAimD394zLocKd
2lSVWDFzuxtfG6t9X6mItLHZGVwa4JJyt07OQbAEmz6D86cBUODBJJk80nCbDZ1LI1eF4W6CSLAd
HNP+WPj+2kzTc5QcO/DfW8IW8qFLdkKi/DCmpAPizRRo1X4HfqDfGVB9EOWVBzzL+sofAE4t6sFp
N2Fpajun6aNNDqxnY3MuNSrlQ5WW4pKoiqVvAaAJOYdusD40A/xA7A3F9VSD2vLqh26Kwo3XFTZ9
+9HbDHZar9jmN6scp8UugkO09pDmffD1OH/QjGS6RYNDypvXpWdGGUcftLAP9mOcaVvTCP2TPoI2
G0tXO9eSaryCOlfch6PlIyZnKcLbc0RgGJspPda+sa6bSstw/+vZh0bk2SPBHtNNSAtjpVsDkD7T
0zdO6niX6GGTlZXpHo6zcXr6/UXwfyiH2mI/+M/r4LOHtgqbsK1fLoWppv8pYraMP6iLIBClbA/m
lV32n0thZf2BrVtK3aAfMSOq2XX/tRSmzG8QN8tamG91X6Fjpf6H4gGUMzuWzapgJ/YbS2FAsy9X
wrMQWungYsm7pIMoxXNN58W+bkKkk8UxaJsstinalPZwZ5URb+1ZxsI837ebui7BQpYzYKHJp+ih
13v7W1mC9Xhx5X5Rhp+3r38vyp8/Cnru+awQdZuo7l9vMTOy+whlCsel5MnZKcnsabPOIA01sWH4
mUFzhfzRe6IYP72zvZ2l2i8PTU+IHg0dEG6ELSyTDcvL3S16aIJDiGlbuVrwwWnEHBQ0fI0GZwMr
0XjnYPPm4uhg7J+5cSYbD8N0jw5WjJWltNgpVpi8x9UYtA+kScTvlDV+fRC6KOx1GGPO0UHQIld+
orRiJdNQEJAC3xG5rXHz9i2Tc1H31bnYHIBbRSNKmi7ttaMLF7gSvWBLEKZ74Rc3xHhgSrrC/Tj5
H0pLYOeWS7cVc6AbikU1U0dpdZurOFeLGnEsq7tVa4jV5BhLSmAHLgvZc8+lUGIFHpmRT5rpwtPM
1dsf/LmxdfTBcQJgAgcRLixqa68/eG65leY3mPEIxAAo15ZUYDcxYp6PrMfNZuNJ0HTLMNcfjJny
M2i5i2XMg7ZbdmwnVi0GHQCd1TSsxhHZ47wRGD6GRoeG2Ywy55OJdvHKTTPC9LDrzTGbtR6uwn40
rhr0ybdBFVAWQVsA2pFYPDKXRU0+q+Am7QnVTCQFwFrmi7zSpL3oWrA2e7eeV9IGaCy1dNOQlVxk
fKgGv/R3pMcBbEHnYRObESmUdkZRQwsdLYWt9Z2L99NNp0ApKfQL2pOISY6Kleivci2GnbECZBOf
aTppHFXo2u8c5adnkjK7q8DKG8wHNOeORnATDiyTGkHPhDI6ZcdKYgLwkM8M5EF1EzD0t8/q56Fs
WDyUBo4VJmy6uq9HhKWlBTDYqlkRCkwToc0M7IklkOYi0udtEYk5I3b4tw/6i5OcG3DM/ooKhzwu
PqKrsOlKoqu34/ayrgp0AkENA5fqdTaGyTuneFTEo3DIawjrCexWZnx6Na9P0cfeR2aHgwO1I8G6
ylzaU0P/pdU8Z/32eYn57rx6vlxKytw/5nGTF591fPcEi9aeyW/VowD/TEFIorB0CgAMZR46t8iB
T7W2IseOKi+BY2Npp5ssNCtCXWxp31pjx4odjfePJsVvlev+Q1cqBrf7n1cqy6AKaYg81D80DK8W
LPO3fq/dCV39QdfIsGlx0Zy1bCbG766r+V8wYrGcmYfOLBp4tWAxhYT0IFzBl7CO+Lt2h+1q/lk8
Wi45pM8/8TcWLMdvHHQUinWTYVs6Y8u25yO9fFW7xuRDcTWxORW1cSIT1MULuKZ2sCqQc+WhW04L
vcjG86zEh7t08w+JbzoHp62767Qz+tO0qhwU7bX+iLCo2AeWfzn4xkjCF95LYcPWtrMuoOZsjncl
4ranDkDjUvGmonpljtne9OozMCTx+fPt+K2R+f/buqmwxD1k/1q01deH9l/5t2clCrcufKr/N+S2
zOvYfx6F39fLD1n4qnYs5m/6IZkxKfVSD0H8QvX4OX/9zwGoCVLbLUe3KS4DQNFhQP01Agl0NwRL
KdYhjousZlYT/CgeC/MPVkD8tWTmmNcpv1c7fjWvYfOjnE2fCOkNkgUehKMpVFqNm3dt+Dl0eiR0
RKIu2oGFwotrcvl9mnzpkp3H8N+T54+DkIftGCZWRiQhr8c421rbR2n7uXfiYJdRqQaAo2knetFb
77x/Xi8TfxzJxZ9DU2d+PI9e5b6a3MQd3XsxEnA6J3p3182YYQB6+4R+PgyKO0M5Jo+vxZ07Okzb
Y6euc/Wp14mVIFU3bW8HlcACe/swR2V9bg6HQUzi8oJTirfO6+smQyd0nNL4NOFMI9LJMz76TjTH
LUqxcgOtIVIX73mXwuExxqR45yRf71/ma8m8Z0gmTzq4LCuPZqaYUYirXP+E48NbGSJt4MXCiluZ
SiNiLU4lVEVfYLhW8fXvnzclGBM7NY8NG5nX552HuSYrMX0qpQ9MagAoghLFqtGuIkfU9F1jUORb
WYNnJ5tcgRSkYFUgd377U/w8audgEsllYOSybDv6FBYBj8lUyE9tFJhrtlS3ZUEgIcY08dsHci28
20LH42uxfDq6zbB3AjTBxicQ8OXGa1W5hk7rL4Ft+O9sSdkEHj+K6OMc/lqxEbfYSx11hzNL0xi0
wfk0Gn6yHLGgglnxBh4WJy9SkhX6WBCtGrvmUqLMPbFdH7KabqVwlurRwnkDxgQ8U930wbDKZuW/
R2IzxPjKMh6QkiBP9UVTZeAioW2trGmI83X37DLoxonKsqxCuPoaieAWDJFMtxfOs1ehmlLi8YBx
iidaxSZctG4K3IWJTUguDBH75KqafkcofEngwlazDKM+eET+njlqak/DaRqHDXRyhziMsi0eHPoG
5lmtYSK8ctgHf8QpM9nQagc938EcdokpeHaHxMLo0KNaLQXvqndIS4TOxFifOxtWl0E5ofA+61xH
IJHL9Nm8oidp/oWVd6TWiR4l3d4zZXU7QjRxF1ZRQeZNYuIId0Xo1/vCKwJ9OYGEhLj77MVRNHp2
vu+bNlsmD6RCp4axu7X1mIjSKbPAwqRx2H0OtCz4UumZchZeFUosQ1A18Q9h0tT9xxZmyvXUKY19
1rPRaBgqh8K3sAaNC7vVtSgAQ9VIA0sSGQWzQYklD0GwsLdqhMLAZrMa/S1O0nKKLwnRevY2pVqS
uHidwOriGFiPRVHRnDCLPoP8jYKc5s59UeRhZFzJyXymhfQqra8jvUJlQABJAkL6ps/dvBm2AAor
eO20GBpo+aKKS30jQI9JtnSxCgrl0DPEhUyXKB3tqXFu04QNYAC0mu2RwK1oh9z8pSZUMFQrDTxP
YpA0JX2bvW3X0WDEeWS3xAomZY7+ft8VloO+u2Xh1dwmwzjFA8yZtPo2VUY7A7N1wpEpfuL89U47
A7HEeKkkXhx9GVOJrqIt0dFqxlClupZld3VQRWSBg+MCBLHIywKmk2lwqHCRhn5R7t2ypiaPY1NP
z4nPjvVD13mWviVSofrWj3lPt8ionDOXtVmxz0XqfDSqzi/oK1rJ1yjJpf+tGKrWPK8RqdPMK8lh
uJB+p13gzQ29LaZE6jijE8hyKZxMl1u7GtLp0stVd8W7QfkXQ+Fr0+wgi+6HHEnLtqt0R2H0pVDO
xZD9kH+kAVW022CyHOO0ITLeAkroVkgk1VyBQk8vooMAOPPJinHwLNKpzhC1TdbMWRNuJrca7cji
0Q/iAd6ybwwTpBA64zxIcDNxzbCH9j/1HoSkTeOCC7kb+6YzboGAed5F2LSAdpwRncenCMjkrE5N
9eCLm8KYeqrBsMKMSdJRiDlSLZU5wGrhIoYbeNxBeuilFdMhaCK3Ib4CjKCx7PSmpwlX1lUX3cVT
WIE0DqvA7m9HI88UCSq5D6WZKDOpTrWavjUdLx/pq4isy9EpElgilkbNPuu75KpWFnZXAQrQXQCw
RfwutM6ECBjVFoGybSFPe/IaAuA/VXIl8GhctgTOoitCd+qumqQIB16OHsh6VFbiW1tyQTd1GNE5
zOrOTJYI30Et453E0Jz2XXCWMrPUy1EQVr0t5jXzIoR3FW/lYHlXPi6VDzVWdX05ZHMFJMSJBGIl
teZcXD8EF0XUZHdLd0rd5YTVZSvTT8EAuflU9ZsuIhRyIzUc9QuZtWG29FQV4EG1w3sUe6A+qyAa
LoUZKINthRYTslp7QIZQ09KjdzKVXrDjZWpnp6A+ZODCPjtNC/hNxZp3rwNde2oTvWPl06MutQMZ
fQ1MgA1EGIf1Z0vT9bOiBCq6Ek1IJGXb0gpa96QI3KP2Tyu8kpFdLLEj0FEn0dX9rNwshFxlVtmB
xkBD5GrW1x/rngip0VHpYyD7ouf9kZWPTZrTybBCYpuKIcvDbWDJ/jwbBNTlWDP1dkNardOtImMK
H5WdKtBkYwKJujUeolQbrGWHQgcbdVOGN4LUh8/BIMy7Vtf6J2YooPV4RF1nxWtOENpkV5LWOMk8
GwJpJhK8psD+NvgD/cOJw9D2LYlgWhU6nlEwkm6mQfJq9etJmtgzOppF4aKwSkUFTk0JmXq9J7QN
Jw3LIp3cuCFsRiQp2skZZhtltKXQhUtau1TESgFlj6hWrGU9vFVpjZejMuW3Noyb01rrAHJyB3p8
haEDJT5uZXLGo+Od50SolSvLdLxpmbnTQFwSBfF05ThV0C6mWcO0yKE3PBmYpeKlScI9raAp9p/G
yAZv0LiBgU1s1JgLkfrNBI1R5ecJdE/SEaa+eKx6VdPHER33panG9MFyqlKscotlxsYYM4Xsr7TR
Nkw6zE/QpwUoV766Ajfm1F28jtO8PQ0ACVjYiess2pSaF3/ikcnEloBjQBoSoYdaVFgx2cjKQl0b
9ewEfF7q/dZe9T+0imKxAnxj/5pPD+ljWLZfX9VP5m/6vn810T4ZpGWwUZWGDTWBVfCPrEAdWwcr
ZMT+Nv9je/fX7lWjRoLyc0bTGPMKGnPkX9tXqL1opijXUVshZ0DgVPidhs/rRTo/hr6STgUFkwEl
VY71equgswLTfMW8PehgCX0tV6dp60RXpVXzMLy4NL/Yxs7r8L+3sd+PhbIStaCJtEs/dhfEne12
dcJQd9zOgy9bOZ1AIGkET9D/uoOBu/O9PcjrjebzIR3qxagjKapyB+bl/It2FqtZIF2zH1mz+mbV
GaNGrmcQvrMt+MWJIR2jXItW1jYw9rw+SmIbZunNltDAdyFc2nS1ljhs8GsHMnMUC4Qse688/Ysb
R2WDmioFVXO2xrw+5pxwZqvGBgraji54MzRBS3JJYNI2Nu3v375zHIxdHBVxLuI8iF9eRiRupZCx
05OamBUgX131xcx7PAVaV5y0YQXk7O0Dzvfl5VAxEOdAe5q7kXQ4+P/rAzIg9S7HfL2AaH/Q6xGw
s1cc2lZ9qCPlnqaZdQjKev32QY8Hy3xQdnQckcI4BaWjZyFoyI6wZkYkYXrQp1NrIOY7T94ZLD8f
BccWNXdl0WLF2HR0al1ZpKzMga+UoujO0cuGZ2VtP759Ksejg9qKNZvMaGjRk5HHFaNhzJypqIAo
F9iX7lxyGC5jArfp9bfvpQn/4lB0fXigXWlT6T0+n9r0owBdEGIkHzMonH20ZGiQx/4T9OV2euce
zSPt9cCgZMx8pUuyV5lEjq4ebqQyJSkO83eEXzJyR+9jUHTtx6qMfJzxI0pjK3q3AHf8gHM5CY6m
/8TOmSLDcYWBtVRZFk4wLRJhNVfhjDGOHDc7NdjaoY3P9Hf11b84TYwTePp0oTPFz4Poxbw1RE7p
6GmOK8YrnTUB9d7Oscfhncf6F0OR2ulcumR+pCZw9FiHytSGMKVDaciC5Qp0ztXgwuN6eyz+4uLN
JVgKftTpedfJ1+cC5oNYGh2/fl/JcpvHSjvHU2CfSEzu34I2Ky/fPt7PcwcqY4Bu1lzGJKj36NpB
mLLSvKDsr4xpx/l3MJsoVuRN+6lIxUXk0NNrKvGOGP8Xj8Hcvqfqhm2BF8HRm8aCT5dWGeYSpxnx
hrVYAvCPuKjcpvbu7RP86bbNcxTeQAuhhkPrZf4oLwZHCcW4BdgPzx+mwhmMlmibZWX0zhT801Ec
E5YdPR+aKvygWany8igwyOC6iRQn3hiOYAhY9a8KCho3v3ky8yxF84hRzhua0fj6MFB72Sc09NFH
q8gXVk+SbVbJ+ndPZrZ0zIKW+QU9m7VeHwVVQmPHJoPcBSqykpj8l3We2au3z+WnMTB3bGl0qnkm
NLh6r48yKiFhYOBps01HO0F8O106Mzwisupo8/ahfro7z4eaOw8sqDCMH1XQ6QaEYx9hcKtUABV7
xAVr7seC/PD12weaJ9RXEy5OVBYsM6HTRWtw3HavOofAD4lAtS0sTzCnj429C82UXARpj/20bOQY
j0urtJO5wDggmXR6NkW/fb5szHiyUATNhjv76NLyvBqRH5ICEg3d4J+MXuHqW2mkRf7O+f58Dy2M
qPPswUKV4xw9x5oXEbuhUC8kQ55tArcEJN1O7c43Cnn79qX9+R6iMpqt6NTIWeU8tzZfPMfWJOCA
pcMsFp6KC5tojF0eOz8y3P/RTPyLo5iuySZj7lUx188n/OIoY+ZbGNRA2EdO5hMzbdRknUCVeftc
3OdG68uB4rCHQc82d2J5mTyDNl8eR4UkjneEUC8JWCKVI+H9BW63D8ovttN41b1GJQfktF2yPl01
YeFZRLpUQGlJHgRZd2NVJONu5FCWTJ8a1JgFNkdcyNJLY/00hFvxxVYdkTOg6uLqq+clOewqz6zJ
+QlrNP6+UXc2hIdMr9bo2AaSK4Qv4upEHzwIG4s6ALVEYKrb/Q97Z9IdJ9Jm4f/S66YOBPM2STKl
lJQabNmyN5ySZTNPQQABv74fXN9gq9xWf/ve1KlTg3MCIuK+9z7XVwlVxdMC3GVus9IJUWXHdAlA
yRVhfl9k2pkO8xCkNCywnvXTvauThS4Y/rUTEyMarXvfB9Ows7piJAuMj4HmrsJd/ONi45a7onWj
+0AlpHm02wk/Q8+n624TJzT8T5mcl+rGxLuMNWiLuUTT5CVUvi2tCi/KPLSauzV02+VSD4iv90bi
5P3Bwnqqr9lvLzUSvj/CJQJY1YXHqZlrDbXWAmh4EkTR/FhpkbsP7aCTDP+5CpzIRnV27svalTmI
n6S/L2jAYTiQM6DBgz0gsZYDm6vdiOMKxIk7iOZJpElqnlrllvYjicFspXVUy7z6E5y9l8VdAHRk
ByEsIw5pIjnuVRP0uG+dCehfb7VQBaU3p5/LYg7oJZVaUEmlrfzRzHJjvQzCzqDAYSnwKkuiKfmd
v2TeIyothbugV2BiT9K3v63DRCsohLEV2FTlt5JfbVqk3A95nW31K2N2D1/EbyOm/sDuvbasyAXX
/On3mTGhyRi1NyPe1G5F4VPl6RmwT12pc5ltfv6mE9Xd2I+2936hRm25hN/ZuAkPs3oO6xilGfAh
1axVqohU6CEznoMCtdnG625qIj8wEOTVTLDFjjsD8fYlr5f1UtoYc5EsK5ro8TBzMHN4VrfQpHIi
UQfkNSXfdYqioeeFoYZtR8TTAknI3e4UpaclrDeR7oekNQWyVN2n/hSnkKcgAYo+NacXuulNde0E
fTV8HTFpdg0AHMj66QEQlHU26YzKTgBuMuYjkgTxBW9i+FKaSJPHJITciFWv/2YM3mDtKCZQBlz6
0Nd43oembu96y7CUw5HPtqcva5EU/KqjNELjMtSrNz2bcy2aYzqGFFaJkAabnVHCT9nRKE7fTFhI
euWkSckHGDoPWKqc8sqP1izvU7LSto8wCl40vNEq64YjaNP2BbsnJPeMkbP5pR42v0bAJOYKFKa5
XFd6S1/OATripQ151owXbp4Zz787ndVsp+kVIWZVPYR2XlrHnCiwsc/AVoiYFlDgWus2iKCzPQmQ
ppNygm9fQGKIe7usYb0XCQUtPElZwfRIrSTtnuHKlqRNvFtdztaHhZYniDX8kU7skHtgiudnWRkz
bJvaC4UrP2VQY440AQ1dn0RBAQQVS7hffl2Vn7MBzipGf13dYldxx7mZP7ml0w94TsjkXkAire2r
DgKHczeG6ex9VKrIjC1X7o6XXkBg46iwryNk1yQsDwDCw4+kbfIbswsNmmSrov1qMkFKKeLrF25N
5TCAKBN63OMZ00v1rpdBxdHJbMlj4cqf/3SYBEC4Aunxvp2LKowa6UOpJ4HSnGmHpFN0tIJ8IcPQ
2uBqB6yfDDA58F/MZUYjOBEYJoohd+NT6xs0ORrUh90PAHMZBunKOJdL2b/jwe8LJocBsH8bUJy9
a0hhEuut6RIBcdpZkUgDLY+pTtyBoqyg6ICLCfRupvTewBBAunWUg7UN4s4tgMerhlndwbG6Xkat
LmTylLJYcXRv6au4tmlrk2fsC/kltQlbh4cFyQ5Sn8ibT1CaqURsxjX85FUsnJEIgtnDwbxkyPYW
RR9XPjMrmBPwNwXFDUFtXJPIo4E9aEg7ndDoSSGns0mHKYv4Qi5YNf0YO2JUy8GcJmvdZ4nyYTQO
ZNt3Vri0VKaarVpPGXeLdZBGYZJxHRutThS5oW7THeLWlAYPNmAIk3oHWJ5VIR4V2ne2176ThieT
pXzZ6bnm+Ks3M9Su8pawP9gNwk1cis5/5rHWmzde66d0n9KAtYnuFE2Cv4LfmPmt43+eGLeGRLFq
vLTLmBK24Jck2AdjEVGiW1Y+yQyHrt13Dm3ckTu17hqH0kmflsRCSlv0XJpRYk0EH9bOt6vImOcW
+KhGWo9Wq2NT2IWe/NoaMqGSk0aoOeKC8tjjh/Z8AdCPTsRpYRq3a+fSTQ9wlJzP+SLnd4WVO8yI
DY9bsaqkcdsZCXU5oiumeVfh+8bADJGwOFWlMCQIMiNnbtY6NHUQ/e3Ffup1iZ148otvYqP3Ryq0
ZjD/Y708B10/TFHh2HNA1K4febbT02aQqrcGCCKdNYyxAKFVXZh1t41FxcR5dcI3G41irgR9ylMI
ZzSZvI+BarIGDmtjjPGQWTW1qs2ceBGQs+Ue1W9pIm/oTNKVwugCmmeK6kphwA5gUA7OB3+dGBDU
g8XBdEgZge/taWRQVZfJjM29o6IxW9cSMgkluRYTIyZiu973IEkWtFYBtqzWGkcBZSzY22jkfRIs
fdzyADzh9vTSF6iOvf2S+ZKonDHbyFrDhD93x8SxF7uynnojkpCuGgoPCzjB+Vo2fy50h1DzY7fW
e9rXKaBpK0EW0pQFY3GjoNndawo/9qFV+GcbUjPdFWGgAzZIVR8hkpCa3Y0u0de46/2yOFA+mPR3
aWL26e0CMC+MgJDWivbrYprmK+atqx0bPN9BLppNm92UZaUFo+i50O/EWtPf0pJGL85O4azTESt2
oSmAcbh26mzxrCt6J8PyqmMvod43RSgop0xzJ8lPHqHBjuLDjAhasGtd8NrroSY+41y21OKp9FrY
DOa+yJmtAuur6H1Gf5KF1NtNeD8cJlYG87vPbFtEu5cruQdKZuYk2TsGpNmcBXE4TjD63IucEBNE
7arG4JByOOx2YzOCLfOgT+NQ5iT41BsgKk+yCjBpwLmxUIVxH90HI0HRfT6GNOFissjLg0y8ccEA
n8IMRPiBwc6my94YQIXg6+/5CmJ+GfekBnsYyMOp6t40WiiUnnTXj21Gyxt7cNoCaR2XzoNkUnpy
h9Km9IYn1HWa2E4RpaQOVGSnnsEKBaCTqKwiH/s0psJ+WjjbcrkJnPoHuME0gYbUjarDlC8qjfnv
VhH5jtrZkGJf0Po9b9fqBX70Ytr9XUamgq513nnHA5ClcTNPG2dTAqLmkm8S3l67IJFPaAppTI1H
8ZSYGU8Qw6DCdTfabBJ3jKkwTdRWQc8Pi/qMJd8Q1IuJWpWRrJL5Y18EjN2h2s2UhFudR7R1raqY
/tuRRkVSbKTfWpJQERtXOcWLCOREdJaqyF3FsPe9awiGuMtkuOrAts+/88wUmq5dVbT0kLYunoSA
XhIF7qShDwZVc+E1XbLw6gxndv0IoMmaC8KxTl0AAGdGh80sy/rpa6WER98KxZuCS6YYJPmA0eef
2L76MIy0pLSlRDJdgYCYe85s87cmWLqPHi6KCydJ2EuZpbWV71pNO0QpDWrXi097wN6Vht7WGwXt
uS4QQYkCgFygyLpq/5wN5WN/cXQdi7SovFhXbnZH8rHuHsNc9h6Rc3/gUoKe6+97bHMYfnzTOMgM
b8AB90xN9TsFwSPJ0kaQcBM9qx5tTuv9SFKb+nMW02vfmNL0lG2ter2X+uZjF4hk3sFtmG7X3iHh
N4wm+Y3MMR6gHGZG7JmTdwjhOlIqMjnjTrmbdd4tu/bZoYjsbqIqjeCEWRK8H4TXr5EzEsnn52+w
KbAcJMlROGOhQady0LhH85i/ptRhfqu6CTJebQysnjCKBR1Jlm7+1E7g0Y6Fj0p1V4BbAwQfc+X+
SGndyqvkRHp2TE45Z1J5lQLTTz6JrbTufklC7ATYPioTJr9VjuVj6UwzWaehgezeRLpeFnWbNUbF
PQl+deh7mIcw03i88pDf1VKvj7PP3bWVhrvTYezsij4e5bpP6VBM7x1OghKsj69IUq70YnIlFYuK
MPsEAVh0anf0yp6dbqiVUwg3K/HoyBy9DJ+TcFT2VfYG4equDVbq7obxhSxWNkVtyKLDZUrf7K4z
eoxEdp1upXB92Vy52FWImJLYUREt614SV3JgAwy9m3Ku3DY/TAUPb561lVkfQ78aaaRqYGn2NFic
G8o5a36GjiJNitjql3RM2vBILqJ8om/CzvZKNdWh7Jzcjjyxhk9UfBrdHSXJuFkIIttu9zzmnOPe
VzUzss8lFWPE3Y25X2Ky5ngySz16j1knQ7oHJ2agOybtCkKPTQvSAYTB6lzV/ui+dzwx6qNmJ9hU
PKZ7Fd4bqBnFVeMTFqNfG/dCLKYB95ao+y8Wk34ebfSe0nmqxgQ8klXqKUZrYj/eKgcXkew7IeJp
0O6FO4PdxA+TSxojLL2+X1djhIwbDvQSlKYFpcT1bpqFPyTqc8VKkc/e9GHOpQkbWZq9G0sufmeH
eop9JsDzQlWZj4S2Qx2mkLKXRVod+wG/APn6qflSEy3lwceQFriBW+D+GAH8nCiCHHW8ZCEOD/af
WCZnaij+NGZc/dez21oKFSTw5ZHpZ5Ls2GmMD3Ko85ZVOtDkmoca6FnbE2WSa68fVoUJ7Lg2E13Q
82QYYNLQi/ioY+B3XIazd+H7uHKRItCdieWbVk+kN6eWIA8qz7+eaqq7uANaSnu9roOB5tYkzluv
bniEstclPIvFgYAxN1QOiFbv/dUoPrDjW9h/ZiyhkUxc7v1+9rGjSaep4SIriwrdMghHkGqjI7/4
bToPOyzXEzKPj7HkqFmquz3XJU/DVlOXGRtpHab7Ki2ABJdjXn3uKfzEEr047LJXc60ejT4gJFak
+iuhXfoUUp1LdZq7aXrhukztmGi8n39bCdn2R5OtsXFKLNrLdiPwUsbTk7Sqi0COqjkGABvzqLeC
0T5w6DXNz3XtrCW81aLsY2mq9Vn3OY8daF7WXZVsjhoosfITNlXJnmnKZSB39louRnJjLAHd3e+y
ZSRpXvQjPIi5Y0cyns0uWMS+7Fecye3KQfULukFRfzZxi1pUfpAFOw5ph0q16wuO6u9LdnE9694M
qe+pcsw8e8dM0adNNenWkvs0c81qeKjsirJyF+yGf+rLGRxzkHjzt1mXBuBy6r54TIvEOUi/5LiS
+15+Xa5B8tXtp/obe9vxUzeFmfhIGdxYfSs0m+8DoC9sLZbXbmTToSvad5jCuv4oqkBl7z3FrBoR
oC8+qlQ9NOUSSM4QyoJ2yqWBVYa9bmEAYQ1dWBAdMH++589ku67pgb5tWudbSEEDfA3/pamE/lSE
wRDDwg6Pnj+fhm3HaXTWMag1nHdrFs6XNHCW7Oq/u391SWXSoLNwwiR/Z3iNPcSAOkbWyM5BMiyM
QX1ClcDctxAn4X0Ps3v730GrEzLp0Ci6uklpGWsLc2JOVIy3IYnEdxzMLMrRx4zd6TIHw10XttrZ
sc8qH38vpb5WoAMc2wxEiJ7CZQZl9Goq14STy5XpGZw/ClwSKJQRKPFwP5hYtn7/Uq+1Yc6FjF0Y
ITHdx+//2ofvalurzVO0s2iJv0nZc+8dtej/cOLNqzARMZl4b25wqph+VqAHEg2qzQq66RxfnjgD
Ndf4Wuw3XuV1dNniZcKQ8zl7c+aMwno1Gh5SJR2h8FOFs1EloPJZdeh6d5o+9odyOefKCc6NYdN7
uUzSPaedNOEps+x9Mz2b/c/vv9tf/YxY0lHdt6mn85059IPuTl+FYxkGPyO75TGalR9ipAQv0vTG
P2YW/2+/+i/GIj98639j857z9Kv8yXm1/fd/Oa8s949tiuNt+Q8BzXSzCvzlvDL/4CIk5MJuZ0uZ
2zD2/mW9EgT0LQaeTNY2O/J3Au4/g0PWH3gAiDHimWLUsXXV/QfBNf/7DP/fAxOuC9IZJmYGEzSW
y32+XUA/XCDsx5c8pVg+SSsxXdXF2sLYN9eyimZc7i/4cJCshjEx/QujW+iHb4demSebugDjCDPL
QswupwXfuRFOkMXZZTkvWbDk/d0c2By4KHoqj0nRNeveoZ/pY9UhdKE06eaLi+j6PGAzuAlVYwUc
2auOeoyht0+jKdv0ecbrnF4bwlpPcN7aI890uo+bZPKvoHWb1SFh5daoiDURZBc8YlmElDs5nbxZ
lJyGC2jn6lE2EqwGVR8IPnA4+jVeh4xxiJs22fptWYFDXXvTgsAD8bq7CArwQ8wVQj+NNW3SSCGU
WjmgT/G6AIxy3cn82iCB980B2XlycB6PLWB5zJhN6FxggFd2rIpEJ1htxdLSp7jY9tlreYJHyTQi
Xe5A2+CDXieJDOkbbvIysrOixGCZl12/JE2/W7CIQ3mfKA+YvWB6WPwU8yRwc8YAJpvNu3Ic3GZv
s8W9bluHE5IWfS93oIAQB5Rp0sfEmRq+SdGJhw5f5wE2uHOFpz1BuVyqp8UybH9H0Lw4U1QamJGN
l/tLOzkl1UO6yYDtdvau1mVIJ6oU075GAvlc22SPd3MVjvneavM6Idgo5WVC03FNybPgzJAtpsfS
2ibOuayyodvnG1xy7xTjJ2ueqaOe2BkNIqM0fSFckLdMImQmvIe8c7ovjqA7YifZT9EWbDVPC6v2
BeVdYcPcxl8/rFXtvuALD62oyWZv6+I2NyCik1pjBPwGKdzKxLvaHidz66Jv1+QC2zPfFecAWsVx
T6Tt+2pSJABc5vVsrXupy+s6becAyqcKNMqJ6y12clxTb7D/ZMS9lTHghRzWM97xcjlIpTioyNzj
hzXECsWf+6JsD+bgtO/XBY6M09M34pbe9dTqm5X+7bFlahh27MKXpK92WZVfplMFVZAa8p3M3XFv
9qGKob9cV8NsYuyumufCJZAiEUZoFjD3I9D7dKf94Mssu35vaxqo8RIQHGXHfFHObEukq4+p6JC1
s2qCbKCRQTPjg6rMDyXFdcfWUWjbc0kZzNJVR7Mfr3UX7q0Z0UfxmS+WqmMz4n9ITDtum/xiCHya
ogXdquViFcj2Usflar4MunlaF++Z7r+rvKUVVXuMfGYn+Eol84uBwo836s4gLfSuQXSJnHkFatdu
Jk8anhNOO3t7QeVfiqyC3ei/oL5xTkTd3WERTwmGmfvSZUcXjBYHel1EWWIMyOwQilc1588TvzdF
FOzIavjIQ89FM7viY9OmH1ULhTFMPzu9/27eJnszG/TQVcm+d+pgPxnjuaMO7VMH6FmI4BLDon0B
OElG1ShPK1SlSHXGbZph7oKAtNUG7eoUmiZCyaYim8ljadXew9B1j243fzJqdUuiiImFujI5W124
7Xijk7Z+5KneI7Gr9htVKQZ4/zaNGIvysNC+XjgNeA/FjBe9mqaWeiINPjdF3a6qEU5V5YgY9RHL
d95ABKSWZDOgT2uU6ElEsoMVFngti7kYOyrY1Wc7l9OhcL0XRoPlTY/B79yE8i5tJmBBEzqTlXjh
NUELvhFfVLvFHYKz2Xgy6kaXo5tFsbJ5KFrb3IWZU96rUF3gXEVja91LeubiQiefMs95bsK+iroC
2ahy9EelqfWqNU1glBa4MZC/7IYQQNSXKoldzywu0gkZjdHkfiRItPWWM+/I7Rs7DxE+mHefRh8J
kPRBF3vldBWUwzt/ZHdrFDxCujzbj/76hYjjQ81e+eTR23Sc/fmpqtL6nWxtmlFm3e9nEwEsh211
QSnghbAmfQ5kRW+0nyMnA1jKbdDH2okVAm08lEbxKZ/tI0OF53oenfcTlZIVoCRMWhziGPnHRW+F
FFXnwR62YcfJXD4OenypqYMuy/yq6RBc+2WkPMf+NATo6jxsjLPGfAWynF4YZXT3tMlTkif0oyJe
czChEJvzetNuD/q5OvpjIhhpMbIosSJk3FFMl6lecZxjOVpQtrPhoNppiggrHVs33FeLwdXZG8hV
0wsN7Kcl7c+21V8Oq2lcTo1zz/OtPvsrn1kFhFGKHCHDdbsXTlqPrtl8E8Ny8pwsXth07nXbXqOo
hkdJ2vawNsY9aRAY4KHkXtfGZd07p24a1HM2zXQWk6PDWklRtoBn6jALQdfsv7TtcldXQRulHTho
M1944ofVlSNzAx9OT0vbIA6lmT6sY4iZYfColw5fDL3eKlU5923hnrzZv4EGVqBDBElQA2azCM/1
u0RUPO7wNqr+m6nM8r1quRjh6zEGhTM5QcZjq207BxsKULVrERLbL9rSiuNk5tsUFWZqtT44Wb3Q
Ze+D7iDpILimDkOrev3Ft9HUqSdWwpJNTE3eZkRMfXvs9jSk5ts6NjP09N8HY1nO16oGqg2xpzZc
BLfRzb17WDMt8y/TYMVpvwlr9Nv6EnZPIdZ4pPaYRFqC5GZFecbZZl/wZgd2Thz4BKLgnK6fHbNX
2o8TnHvAobVZ0h54tBt6pwpolK3QzXFAazUYTw/NBUOwSTzy44l2OkPGNE8mEs2dprrmfhhy87k3
uY8AD7CHREmhzFq/k74LK+TCN0jY7GqIA4eesGDqfiznpvJQ4EvN0bhxuIbuaUvMhBG3hg3j5NKB
7sfIgZXXRUFdAcx0e8N0upT2rYXEwT5o20fTqufKuM0pshysyxEo2yfdVPOkgOgpKnlY+FzRrKrd
Izo4vb4uMGPUkZ3kfeY8kEtAz8ndWu/KEoxicewqBnIZv8M8HEVYUCYZ4bGs4OLQWr4QuDLHHnee
Vbk1LUd15+Phx13SuPYu4chuxUFrY7xxy9p2o+GvZsxyZaE5ZxyvqcxMTAANlWR3fQ+gDjioPfT1
USv06ojCR7jFjSU/KxaC/NFKh9Z/pyGdp5eBcFCLc4cLNWYLdSeNsWA9+avGM5GKofdg2LR6kchj
4Dfn6wyUFRxql20NoASVMNMKPBxoE9+LQsmaLvndXAZaPamW2NglaFWd7DNEM3phNF+64+QEqoy2
Qgmka87xDtNgzMUtdCIMVXEOOcI/0Gs70ceApfBYzjXx3cKfCv2RgdLwkEBk9HcpjFTJ5KYD4pNP
Ye+cs0njBMnpGJmPja7MjqxQoZD9KsO7SMIKqF6WmIXJ7Q0JFY9BXcdGHbKA4tpBcZuSsIzmjB3N
nju9rvedHZJ+JuUg4LrveqbrPbMIdMJsuaVYjJq5hAlOdUlRj3A+ZDNSKPYhKhr3HTHFMKb8t235
0iYKi1Kb9NTc0iTWL6tSkTQ8+WQFNkMVpFooj2UFh1YMuIQWdZS6Wz+KxO4+UafDGIsFq5IhPLvB
Fce5LBKqvY0USqOuxz1VnoqyucGNOB0Y1zr020vPK53rchrni9XR86Ux+P1DW/G0o3VuhAo1zHvF
133y1tW/XnUgLnymGicz4LHFpzTiMGN6i+AO6r9NhvLC6wmTBGBBroJqpD8iqYaDnXvt+4F+0Wig
6Coiq+3c4KWq/iTqOZ5wWRQfCu2bMGhS+a1ZenaJPnv8rxWdm9/APGraIn2B8Wdkwo5aMvkf0TTJ
zcuqBexHk/LBaoORLU8uDplfE8SCZfQlyMuOQLNO0l2RyHvPZotVWfUzK8pzR8pnN4wVhZ9tH+C2
8cpnTqv4qqQBxZSOsAutWywwA6vkpcyZR7jZ8kxCZ76UZb1cuJLavggnFeHeURdxnvJINNLSu0QQ
Mw9LPwXMrZsnFpwqotS3e3KWKY1DZPeo7pLsAx2neh9U6ioEQ7K3mULvVNlxMPFHzzqERIJxmk0U
r4a0Ju/lkvv7jMMTbG7PudA9dTl0Yx4oe27v57m/q5upvk6p2uM0ZvtRGbCKl9RBR1btlxzF6lDs
xdw7jzofH5PZyS4L0zFiGgkPTuo3fI2TF6edaZ2sNCRO0Of5l1puR1i/bm/qBvqrNVrFviwGnCxo
ojsxO3o3O1P3kU/C5nQJx+nY1tPCGbLwLv3EWs9zPXSXYyJ9PviksZ8sDJpyH+r/d+Hh/zWY/6IT
6HcazJHo69c/USOH4c/xJy1m+//+0mIMy/4DPgpkQ8JmAhfvZvP+Z3m79wd6C/5BpBX+hrHDv8QY
S/zhQVqwICZ+54Zvpvp/ijHmH/8CuFgBFvj/RIpBaPm3EAOoA4iMCGxwWFu6g4XkZyEG1C7w5aS4
TU0DA4s3KLbrUgAASPif4k4b8tGk89h4w5P+PRb2+nUDIgoCSRRb83dH7Q8CEPdL209dfptBLrXa
m4mDBgBjQFzztZdTdVqJeEi2Qke7fPrhF7r76zV+BMq80kq/f2T0I5zjRBJxrP/NFEyRdoXKdDth
MEB66vopLsJmPeC/Kx5ZRRgSb/uk/LRY83BZaVsiNnjeTLrZliJ9Qyq1xN9/Afgo1GERoQP2s10C
P0ph+KlSDw3/luh0JnbsSkS1H5hqZDvSDYxj8bkyYGMfgw8Aq9GADbzuE8L8IZiaiBLqZuH6BI4Q
/f57+jlt9P1rQkh2uGDtrcjEfiUpNzwrPb2G54x2y3nnVEEj9/QE1o+LVnqJ52Tt+qtU9O1b7Jjt
D351aTgOhmp+pC2iab1yobtL4NRZm96aXATPrTu2z7oNvX1CCeuJBcT6ODG4vzPCvoUqXKRvfOyf
peu/PjaZQhRSG3WUJNzPP0dtOmj2Q3guaGf4kHtaPQtbZIdUibeChT8PIP7xSsiwRDPYmgCK+fmV
sA7rfjWScwJb4zGwhv7Cqse3Kj1+9XFcqs3gDW2TlddhKvxraYvr5ZwmDpBNJ9WPOjXNWIEwffz9
9fKrj0NiCxwryrL5t/q0ahLYMe3ydrS88X1PX+ctbsr+8vcv8quPA6aS55UFlQ3Az8/fGbUepRiq
/LbBV9gjimb1pen0zkPRquXq9y/1q88TMrtBCN/COa/vSyoRKWrMy1tHrmM8qSyVUZ2O4382hvrr
KkCmB1Tk4lp0tz6+H29/Fc4It2XOl1Wu74sa4XnIm7fSx7965hG8FbbN3Qwa7PUYiuOQnDDN3VpM
X+mrMypqk3q/n5qDE9TZ+8au1btZrK65x5aJI2AoghrvcicsaCATRYxvPP9/8eW6BMZ8OFAsQM7r
T43ToHU5up8H1chLYQ/yIkuLPv79L8iS+/pBwnOVUQO9alhCv7dX/bDGdGA+ZNJbZ7Hx8YsxGXcU
LXzMqvJZh/KNCNwvPpAnWD5dIiBMTsxXDy1fuTX5Ln2ekzK9RF0B1WGn7ltrxfanvHo0MtThOnHw
lREHenX5F03GQKUS53CZxKkekAlwVmQ4PxBBegdbbZ/A+RctDdIISYX75HqrEUunsK81YcpL5QfL
Bwq6ko9AjCZoMciqkU15+4M7hs3x91//9mZev1nSscxWOZAzh3oV03JG0fVCiLMn8LKueEmfvdTt
dnKh/rheUvPCnE334fev+Yu1g4Xj36+5LbY//OQqM/VYKOdcCN5T1ClDRPmU0To70/Gd2cS4dk21
uZPpvV2uARkZ979/A7+6DnybgK65BQfJUf38BsZuCHOeKmc/IQc0GXK40VmWv3Gx/WrPwG1D6gi8
ttj8mD+/ytBaPVZt88ymwrbjUbdi3JP8dR8txHKaGjqlkEZt8CLkNBooSdILmtgpTDqca+jvjKPx
H5Zv3NTfmXKvf3FuuIAnM9M94qc/v63VEmxWOOJzDQf7RLbZA/iW6pn5t4gpEc4/9PaMmj0MNqD/
2tVPsGmsOMunnL8Lw7vJMZojE7httOWu11Wt5jdW9+/7yr+9RfYzJusht1Hw6gKZVjech9A8j3R2
njj4i62ueZpOwzTglHd1/m6UQ/vJa3R7JeWcf7QHhXkx74dlO74SMfRSKS5115SnBlfY+//88oE9
aIdcOcFmT/j5G/S6cTA5LpwN6aK+oaLvijIYb37/Ir94LpLcAscBg5Bf6/UimlI+DFRnOtedNZX7
XjnZY43ZZpevCfplUyAH/f4Ff7X8kAolZc2+DhRFsC3rP9yW3TrNlmMNZ22O6spSpYiGEts7CSlx
N6M/hmQnHP155rALHaZYwP+75vQuWRn1vnGR/uIG5cYU3DzBlvD1X+3vypY5QxbIc5UaTI/y8Zsp
dPXG1uEV8ff7oo6thNMNE0bo5q+PGKoRdlJmdJ9I4UZzgLxHC7U8JsiE+6pf/UunScq9xNnFOX4h
+1unSQsHbyG7Ea2LovdeSvONX+EXiwdvihMfjZShab9eDqWSPsq4PM8Z54ZaWJ+wVH2dA/MZPyNZ
jvU4+PZbC9avvm0edzYLIpN+8f3C+OGHLxF6BrcFmzHjzjI6ibJeUI/kWKHaIe/xPYBEGRdxrav1
o7E9N+3xHmktpsDhM2b5fyCP/4+B0L9+GI58290f4PJ7nVRf7aAn9dOcCYrJSy70Zh+ShHzjU//9
Q8POd1iHvu8IwLP+fLUbTSqRF/tzrUX2mDNffG9lrffGk+wXLwL2EacPz4mAFID984u0zE3q3p3P
9WYdtGevPK14it/4JH/fbgMBBx/DvQtnlkfFzy/SUBJiuN58VuYs3nVqVZcA4BtirpNLEvONh8Tf
H0ucUmwfsAsfh6fSq/3CwsQOYUye/Wo70tKPlt7TX5d/sAetqUjXATDFrrAfCQiNl4Z28isv67pP
7sjRt/fM3okMn4xKVCnN6GCm6KeMB3vo5v0bb3R7RPy4hvB9b6Wn4SaZ8LD+2yPEdROm9OIs56mp
9iUqpLtbWqe4dV0PVFowuDlThjCEH+DRI8Zf1bJcoOe7b0HMX18E2zvh5OBvPGlThK9tNKWtyVT0
y9kr/TViX1pixM/NN36YX7wIzjLTtbBAEMl9jR1ZgiA1yI2d54YvunKt4tZZmuIv4vP/emP+bYng
o2ytn4CMt80DHqWfLzU0KItAZH/2aulUR0Rc/wRh0D5sNvWduXj+Uc7ZvQRHfYdJ3/iqwj48CeWZ
n974dbcb59Wv++MbCV8tELmfpp5o1Tl3huGGZaS568U83pnmfNMbjhf3dGE/thZ+8aUJT9XQNDHW
VuvC91KBH0MYEAF+/5a2j/67d/TqxoBCiVM/ked1NuAl8pB9Qdav0J1BASalj3Jt/Q97Z7JcN5Jl
219JqznC0DeDNwFuy05iI0rUBKYWfeMOR/s7NarB+4r8sbdARVSIV0zSVDV6ZjlJK7OoCBC4gPvx
c/Ze23a2kMBRpuI8emUNeO7nJ9kAkK8JQoJmxdMfpq/R6GbkeHkVEbx4nKmoMRy8cpHnbnFdYlCr
EQXyCz0iXmwb6a+4wjaCf9C1ER+vYp4lN0jsadIPYkra/cQcZd+lmf7KxX/Zrtd3D3EmK7a3Nhb8
k5+81HBiBUpcdZ2vg2QcTfOiwn5+6zPNOPqZBwBSarIOmcAivBXMiTN891byzSFaxIvcdIRtaxkg
J1/59J79ywBQ8H1zUPYoV54+fCsnZtEoO84zSXC+DBVlfTbYazJtrn1gsTNCoKzeMahtPXJrpD+D
KLBSxvlNQwzaRVO14tPLL+PjGfP0baSmsQKHCgq09MnupobKb1xLXalh1sCJNGn3YGSdR662n2XY
HJdMHRoxd2I70S2CStmgstvYYhhvgUEyQtHaLGiixfYHJ9Tivt/n2WxNoVbqxnBmV6L49spf/Mx6
DRFqjfZhjaT8OVla2E30Zmqqq8Grk2VrFRj4I1/Hf0QEibfSLgqFhkImXSoippram34coQqYlHbD
K2fi5z6m9eQGM93RfZbup78nkNEpcYf2ytDEkiF/0ce9y4T51RjjdUk4/ZECD0UwGxWViLvutT/V
XaVv1bmZrbeMmwKdbyU/F007GZjoUVfUooGbMrj9IvCkoynalLJyrlwAA2akW8VvN1X5wAICc6lX
cMStB9anfw5u/8Rc/OCy8+fgIqnt8now0vQjBIbx9uUf+5kHHNic7R1aqhyiTldvYuXsIi61y2b2
piPweHxghdAuXr7I+ueePF16kIRV2SyJNNROai+PCh2Oun/ZQkI4QMDuNzXN5OuiaMl5w75RHl6+
3q+rI/p0ImZQU9PKgiT19PHVC/loFBuXXWZ2H3S8NDaE7LFuw9Hv7Tq09ERiEUp6QbilMc5f6yFW
2SubEOvN6V1TmRmkEfAtIRBmdvL0r+A0lU59316CJgBkW4yDSLa4GdSHSa6uJ0uN79zAYT6RFpRg
X2ysY3qkCaG6t5gzbIsceHixl3lF/mpYBR5q0yVOg/6IpYVJp2k0i/ZeZwa+nM2i1M/gra6C9l7x
UHvp9BDIlioZItNV05WxtMUt1BHxhTEB3htYetimcUhIGXrYADEmTlo6bJ3K0z5jSC2ucaMUAhVO
K76oTk+umnGavzhk4hF2DkUClxGIhsM0o5o9ksg4dZfKHaZxJ3qn+jIzhodkTIs03zRW1d90tiHj
KCg5ZzCZNeN+p3tJj57KNIuvAFBFgtfI0G7EMjQ1XsKu5mBLKXMs8mZ8aGtrLjaZqZF41OD6FRsP
MsBHw0JDGWLKZPCVLIv/hgW1EREXByHbkG/dn0150PdhMFn9QdVMsZAt5qlHtpFwKxt5H2JRfR+0
gQH2wMd6n2HjIArgiyp0aLKQfwd7k0qbfYSD51zvrMLHDdME0q/2FdjBAHHTAFQVaajvkY1I0Lar
RZ5m9T5wEwJJLmMw4UCXgimbAM5rwfQ2qAd/b8Ud/++BLVV/6Jj1f6/zTF/lC+OUhAP+6iUk2pGg
CH1djEOY+xV+RF8uVxXJf3VEKScIN20M099It5z4AYsSyVVs8Gm+U9ivaXHZdnFnDo7sN9A0sR02
cUMFzjydcHaxuNDvLZUgzRqYh8UbmCnyGn0U26Xplua1i4/duLI75LyoSAayFSunM0p02X0vD9hp
lgfm6zA7lJl2HFfTqo4jdIiMJbWyTzvkaZnxrdPo8MaLNn0kUKBczmq9oV8BPFx+adwCqa7I5rqK
jMVTZQR5vrlVZdJ0mxmKuh0qrDQG8GHDIcLeLG6SRfAG6XMpurAXYGVgdEzYJRoZNMmGESlvdRC3
HTLpzh8btKa42XeUnkZC79cazDBtabCCJJ9LGgjk7AbbJIgruU0rzbYuzBL37aZt8uSTrVIFEt2q
vdvGnac7azbdamcDzB12zMGmFPbjVNyBdSFpSOpFhm0U3+LbIR6Ha6NhXhf2bPd4TafA/OoWUwvM
YQjMbbVkw7kHumVvlWD7UGB1hwY0jnUk3Bc0tAhiNxzHNn/nerNRQe2U6R3h7MYF8FDtHB9tWiM5
McCXV37bu8dGq9Wd6oPszaRi0pkyuCkk29A8uleY9kkrnWBJbPtltFlDEtEl8BoGqCWPy+6/ZQ3I
GmgO/Wuy780//4uyvqmfKhr4V34oGhznD8bnHDuZrqxtgbWT9EPQwD9hIkQlzVZBGMXjRv9XkCNh
jThR6ECRNLei4ta245+CBqwUf3C+wA5i2Zzr0QVYv6NpeCTb/r0/M4UxbJeh0goJXoFpp6IG01+U
m6+6nZp8a+3KG4uxiXzyCrQNOCXX28HC5fuhPMhj0NXBoBB8gqo+N6Rto3SvXeKBrRgJ4F5DR4+T
aqkDYoInE/nQIFRenvVG5oqw8LpgJ+CcE4EsoH2H+G5Kb9MxDwF1jrngLecDrd70aYBl1wbRiXyw
8uTXxM7JyasAL93E3ZJjD7AnR4JcDVCpZmPfHexktPoI5teHrnebL0SRe/jFZfP199/xN+23+lbJ
b9/U5af2/4NcJXM9Jv3rt/c2+yblp39cfGtqTgrfapWp+fj1//zH47/2lyYHADWnvfXEaTAefHxF
/tLkWH9YOpCONbSNUh1L3X9rcgJcVVSVAWMDepmr8uavN9hFkYOTPvA5KOOKDf43YGrGh3RzAGny
BTGp4O87KZflrOoqXvwjOl7j08y+PoeF6tVnePvN8adH8/bHR/GzGuaXepkzwtrjsxhd2HSGT05z
nWHkQggAVQ5hAiNlH0QV9Vqy3/MXoR+KXcYnNO3kfszWFGrJpmNLIO/GIQxvq+VEJLx8J+tf+vdH
//jQQBc667pjQNM45dROveUvohqPPFzy6ElUOmDwGa8n8NSv9KpOb2dNiXXohkK6YJl5XEt/PlwR
HDymWFOPOeFsAD6SEk93W7DFv3xDz1+GFiNQbY6M1slTU+4YtEB/jlmsrDvSGOOIClC9crRY/yM/
PzWeF1Mmnbfa4WiGBO1pUZ8HSz/No31wqnHe96MC7GB1rqKtyV91nK1WvDK7/PWuwIox9kWT4hpE
HZ4cxs0ukLL3rAP5MwCKOJrTD5CvRS4+d1d82jRGGTvRojg5qniqGdOusg5DBsnGdAQCrtFGxKQR
O+rL4rVf6tnLufSt0XHYOkXw04eINdDRcRAdChQ4l9mK9MrAOVxZsLZ2SHzrm5dfjMf96+RHWwNz
gcfyCNlkTxqCC3PrvpnqQzmP9ccGOtfntoeEGzlTV4MWaWuphWDdireTC6MHiqQMgEpMPVq+xE8W
SlFngFlVl94DVODZ3VhQAopomtP4bSYAuOGlG5eHrhJVF7Zd2h16CBDDpwJTiXYNy9Dk2iCBjO3L
N3b6CeP3ZsVDBOcy/uQrPjnnqqBacY/9IZ07Z+8Fo0Rz79sHmu3Zb57g1yvhyGYt5zSLjOjk24rJ
mtDLuTvUidK3Gs6LqJfz8I0DE0RKtbSvxcQ+d2dcRke+t85qTt/6UswGMEJ5qDOv2ywgHPe+P40H
QCvF3cvP8NfviztDUATE3fQYOFC1/bw4TXmXu3QCDgz0lqirG21TItB/pRnwzEXWZZwdkG2DTeHk
h+qLNWYqbg7WRJqW7cErzcbK2L18J888M9IL0KRSDjou4/qnd2JamYarpToMqmkB6rVQXJOEhBPh
iFfmtc9eaVVf6chtWZTW2/2pW+bgvbC0qTmAx84uckPhmGvqdluOqfXm5Xt67sHRWVmFG7zorLpP
ryRmps2GVh1mU4OfUBUrdyLtX9nTn7sd00cgZ+mPLcCT2wEFJHTAi4ex5jg50uKAKmmwj9S9/fZ/
cDvUJ9TzSKyo4J/eDkf4GQFxedCCbN43o5VtSHf2XnnZ1t/56Wq33omJUpl9Yx38PL2Iqy+Nban8
0HjBJ6ct58vWowsFgNO9qc1h/mq0U/vx5ft69pIwKKgiMKfTdHt6yVRPHNoj+aFYRLoyfeudPhrV
wZVzfQCB1OIq1KrmlftEc/3LnVKQWsh5IAwzcjkNJPG8XiW2LPd4ZhJ/O7ijTjpIBtCk42MbN2A7
QWop+gZ0xVr1YIGm+ww4zQFDY8Ex21LO6lctML4381gscxi7jTxzJywsdKRzJpMsQXqY8vdjpba7
eDeUUOy2adFB1StwrshIEKrmXXepaV85hSf7t/nQDNnOKOuiu2G6iWJBCSIeNuUiFXyfGCaZwPI0
pJ+c3Kj1GzOzaShlvDR25AozfmNKI/+eOYHozuKZx72VsdbcYfJr2x19Mb3aZMV40Bdl9mHmxjZs
llFPrE09KnvfCR5J5BnVeGYB4hYhMJoKbloVD1sjKKbsOJSYSRsM2A+uNQNcqozBPAJ3ib8L2+ns
/VSo+UMJfUPhpy8QRLmkJXxj4lNvYlBddFGczCt2SbJqYbIU1qrf0IUKTS8eGOfVsJk2SQWZ+RC0
ohhCoJuBjBJYYvwsXuFDqBFQIQ8iH+ZxA0DGcSK6gjOwFYgyJlQpB+B0TND7h0FPYY8WHXiZtJuL
K8miVkaxpeJbgftej5IsbnfznBQi0sij+kpkYaKFZecOD3pitMuWEe102ZUKMUUN8uqrNrd0AOOq
y/OwT6tYQzxTinM1G/CB5rGB+RSLWrmHZEb6uCE7C49WrTl4n5eynm962+0fSMhQn/HnL1hQ7QR+
jVjkcJfPXnOTtvEI4LjPKaUPMwUp7URzNNIhFJnjX0CazPLD3FXF9QKAyLqEIIRdLzWMZi/9qTSi
BWniXrbizsVJRo7DzM7XCgWWE+2CO4Z4PEmViycUeUxZ5xsG0ehsLVVbZ8ovivvZ8ZeP2G2NS3+a
kvccAKZia2t5QSyUqKDIyb6u7hJXMWV3aKV9qGa/IdObfT2L+llxqGk9qcHWzpk68lqq7vOMIXPY
TKlRZtB43OwTZZrzlQC12aDVlswA2KDGVud5VfChg43uYMSMU/k9aeFWc0bHqrjJVZV+WqakMcgM
dOLsXat1PO0FA7+P9gBF78YuZX5LFqBFHCHHSsUZzgLU3LOwdBBRRzCxPh5vDLmOvlwmOKMBHFUQ
aNqkFtOmjw1AUjRUtT1VUaJt+gFHveVVibGJe8+lIzwJXHWJVPOy87W4/ZgOQcbnpPfzPmVl67Yp
aJAy9MtMN64XYsP0Teq78j38pAaP79TQJJ3n0r8vRUWXo07nxd4F9tKnW3cogvu516d2Y8F4gj+V
YL+kzZ4U2CtBor1rPf4tvHsGrVKMZIRuijStvhTTnN2W2eJ023nkc8fy7lXlBnyn/b2cm7oIiQZs
+d8KOAQxkY4A9chvkYRutZLqBqtgQcmcOv7idlniRmhZM3rnqinLXet2dCGhlCJy9NwUp6eNT/VL
7ltqAvTqYVKXszln4LYSwuZE6pTj/TS0Ng7mlvY2aXUQGPL4AgGH14czjgus74ZhpJf4PtSPffjf
/UNaKez0L3RgmuoTwd1Pmy/8G3+2D40/7NVT4jPVXpssa/vuR++FwLAVxIQwkz2XE73Jvvtn+9Aw
+EdsxcEKs+H/WhsVf3UPYdO4FFUMyJjgMy1nqvobjqinJRoxDzQwOcTBWaPz4jPSeLr3uw0CUcSD
JlyAWX7Gqd+hHderNPzpiTzTeFlLo7+rmj8vwwgRcBPyHfqUTy9DZmgXI3swQeHl3YXmd/gcR2Vs
Bj1p+W5n7/bl6zFpfXJFVk7aXeDJqCuYXJsk0jy9YlyoZYylloYigO9FdC8Sh5WnWVfYWzGqa0oL
PV30CeKpqmVH8buWDNjM9WKfhD/CvimG4Ceq6xVg55/ZxmQHO8Z8c+PvyW6geoM4XBcL0wilxRq1
bZbDftxk0HThGWo2Rpd4M3mAZiwmI6UcgxAGXD/IPYi+3IYMsfS2AYLC6okYIFqArXk8lyQaj18M
oyUZlag2KxhB7aFuDSD26RZMik0ZMO5d1vZV5VoPsq7wFm9EpmOtjCZd1zD8OrRWadjCqvIkxO0g
86vggFs8AXORFrUVfyDDTC33njBKaUVTZ1hkRcuM/79IrvPCvW4L10JrMyxegDe0sBoAKsNYzxBD
HE+b/DbSY85eMcmh3oomduACO6Gvw/w7lgtV30aXllub23QqPbitzOedyUFUkuGY9xnWUL2gf+tB
OBfCJDMZarkmrzmT6CnMzkEL1mBg3Y6Jjm1kdV6hDHlvA73G9JqTOrzN28XAjYU7ykg+dgkZFEd0
YzPkWE+Sifp9zpW8I4u7No8a+x6U22mB3jcLKzVClNgjMlDyYDVAlSRC0B8g3na7VjH51ybJwXW4
uuYBl7SIpmDSaPtyRzxxkH4ZCyyG3+qGIiBjl1sMlHo5npJzJSxD2yychy07JHh78D8XNhwE1mpE
rjvbrOCOhkXdiFGL3BLG4UVmjx7TR6+I4/MJuHx10y4EYpy5Xq3JIqz0oa0B0CZCKy+sqe7727Wo
dS/LljSlmzkHL7QptLLQr4CKjNZ5Q0BeESHJI+4JqbdZoCpatNYCq9dZLoNMcxyYTVeOnjWIzRhV
nbsqEWDvEzzmRtRVdduca3kTQC7JHEepozEXuqRPQNyXvZ3G3m0hfTNZrQCq5GaL96IUSCl2CTzM
5SEYLDDYoSzsXr+pio6NW0nfBpRS8bO9ZcBrBlcygfwCNcgvqlsts7L+ipAzy7izJYFOtLD8Wjtq
8cLBEW1r6LiwpFN01Mm2HqgN1uyguKyvsLBX2SVcjcTloc9OexQT9YK4HBJ77BHvST2AGe+NmY7E
jpS0+UgRZblnuauW+YrdPwWH5bWusRm7fuiZYTCGXotFIcacWAHZZeRSwxuWD9Tz3XidDHoM6mQJ
EObdUs/aZRrqmmjyHtBuWXxsnLxS59pQFP67PKEXw+qzgEmJN72lAwUIZzc3iz5Ke4Q/y804TE63
LGGHTKYZbu3K1mR7iyoaZMsVaxYFSyShKpX9NeAvavNz0Xqz9D8vSihnORL6Gcu7vm04g9wKGIVM
0zPLmsjFkC3lZj54Sb4V7qIjxGboTYyelwNIpZLPB0LgRzzesJnBuFtV2KzS7jdYdDOOXTMvX8BM
GN1Ch3hdh5JYaVab7BYSl+XewyWgvwk8qMRni1Zr2hbfgB9vpO/E2gHCAyN+mWsZqHkNRNbRZeEw
3mkFqNR9XWZeGQIjje2zQrXyvAaXX2wKm58DShdHGw4Utjn7mzlelJZGC2QLiF+kEiRDEFqym1bf
OaHSMn9INOJBgvNhJlC5vA5qX47xJcnncaqhSChpNrxyan26j/25q6zyDTZzGq6/GJ/yzBeYzVOg
tVrgHuEGnQsdLIx05IWdwgzZvbyPrbvU3/sm1+MMi+yZHhfGPHpPp7sYeH8SOIiSsBYGvgtNjYqq
G2J/7RkdJ7VER1g+65+IfnjNPPK0r/J4aTZRPjs6lLjp3JOucqPPZNUU/CjKicttPhblTolG3+m6
fE1j/LQI+XEpVPPMZHx6xlD3nu7V7G4O+HcuZSgZA483i4u4J0jmd5/leiMm4ypmtuiK1hv+qe8F
iLhE88/YfaVkYaecOJehrnY+2LaiW9BwtqwBZR0G6v1XfsZfb5BkS2o/5MQ8St86eZaumfXK8jE5
W72TyG1V9Qy5SnfJ3r98i89eBxkc/WSdsTNzuSe3yO3rsH54PZuiRZPTwsy+zRFX/Kjm/l3q/wcG
sp+e+C8Uytt//mfzj7um+ud//eNT/fUfb+U//2/9JWu/Pan91//Ej9rf+4OCmkKUj4fZDFvvf0sH
XP6JASSBKp5mH/F7FMR/1f6wJ218nMHjQBSEAv/or9pf/wNS7OPag82TqR+F7W/xEB5JqX+vL1h9
+RoYDWBSosZH8X7yYg6tlkgh+tCZaRlFI7xl5Ex5w943ywGUab60IYjw+OhVSJlZhVLrjIP5UG6q
wqveEU4n3jqxlxiEPczLR0gk2ob+cnOH3X06xnFGLaBKc/PTQ3/mNHFS3PNn26yMIFfRPvC/yD6f
vucFM+JSeg+D08LPjwfDeJtmKKEiVXQ5afAFVa4/1NcUmUYaVRyP35S+K77DCIWHVlr2mdWZ0/1I
ZR+jEfWNc1J/4L6Bux8fhqqt+fP5G7aVvsxbpWfuBTotqBB+VmpfYFuP33QiC27GGtaY01vD59we
skstib3tkCJYDqWs84u5MXflQGA9CeBSA7e/oJcKmUh1350i9qM2I4IZoZ0T4aPUXuuvPu2urlmw
3np8ZA1Ahghg5mQpUCgbS299RLQCcUhdpb0gtl5Sw5meIhXJkOa/V4W/tBQrDuJfNwDuPtXLp/qk
A7D+Kz9WAc755LrSWae/jovGXd/WHx0AM/jDwgLATB1hLTKi1W3wl4BobQ4wN2GFWHM5GQ+uHpG/
1gH6A56LvJijNK+sy3/kf94DYPtlqMrb4gY0G8j1O50fD1lhJkojLCNmQFdtA1gTOwRr02sIiPWr
/HuxWa9DejVvI64amwn8qeUJEcHiT05P8xZKM5OtWt7r8NrvYf437wvh/wnq+Zcum192Q67HvsvI
k/1wlW+drBImqkJB2BW8/rHbwXxMkeD25W8NV3/cFaNOxqvr4CZ4dC//VFaknRVUUODgR86aee10
okaxambpm8JfyCj2157/T2/XM8vf+uk+eY5oJBAUoJUgh9ZgGHV6XzY4JklXMbc7MmbKLJtoUuY2
7gNYpIf/3cVOHqLQ52WcLX4vYfjEEpdmY70rEgtpAS4V8bt10qNWgiIJxZxPFcMr/3OJhmIT1a8z
FCFKDO06b2FFJaMjX7nKM88PDRRaAsYyaOdPl0ajml00rz2pDaAlz4vMUnu5WsrgmNnRy0/vl1eQ
G6J+ZsqK/Rh3wskqbGSl1a8pWusYyjg63EzERz3uf/8qKHR0Fgy0dvapRY8GBv7+eQbo29oGSEu4
Z0bs5K9oWR7t2Cfv3QobQAxJEw//0MmvY2pe5ekkt4RFkvrthpOYS4qL37ap2lfO0BMVsaihuySo
RXxKSD6bLwraFNAWxdomqJZKyjtz4muP6i6A7IyXIPax+NTlJRJfjPsGTgMjHBpAvJGalOvs7ayv
u0Ps6Q2kptFIvo9dZoFetpamJGwgDz7h40BdtdRWtkS1U3U3Qa4LccwyJOUboNHeQ2I7kIVefuTr
vZ4+i7VFy0+71nHuuv3+9NWzDmCg0dbcnrnw6VHQqQhh3JXXjVTFjTvA8y0VoUodnALKKy0Lfmu2
zrLDMYnGMc1bdHPrq/X0D1Dd4PrGSPTIpGs+8nY5hbpFX+nl23zmU4FJtJ5BaVpxED1ZauiHAMDT
iTDpBXJ/E+rNuaVIS9BF4X55+VK/7A4sZjqaBI/bQqpyajMh7kfRcEoRjhay/upNQ0F8FsHexLxL
K7slp9N0fkva9vgM0cqzNyPE5ZjrnDxDrZ2yJvO5JLpAbpH+244W6PzKBnG6Bpiob+hYoBhYNRC/
TPQzq5aZRQolX6dmFBt4pt1Ey28c/Ff2hV8vBEKK/WDdisz1tXj6SsjC7Rr4hlWYG256ZiyOQQe4
m25f/p2eu8qPcmEFqYHCfHoVlFhMvuCQhz6+jBCLDCkf/vCaAeeZq5g+J2YU0pZJZvjJwaSCoEDn
lm4HY7XqvGkI2VqGUnv78r2sP/DPXzGqPkLrVvWBg0kNmtPTe8mDrBdJ5oEM75b2OjPga2q9icii
+mr2HdLo9LWQbaQ8p9dkR0Boyya3XhbT/NNr1iC8GQavnu0K3mbU6XW95mMSwbL1WyOrj34fuO9t
2v8xWjZREUbILk/IoGOKPXNEMocYcxJdmLJxwWrS10hDXAW+FuZSEHWY2Raxh92YK2YLaxpiFxhw
Uo3HkMSikcX3BSiyvRlcJU3QsjTSdq61EBsYWIoAM5f0yfKMvFK6htZjHKNhYR/EL2Fqb/CA1G1U
Lx4upNmyxlsnmOyPuL0Bk5N2ZoqwTNYMgGnNfwStRxRkowimi+hnExEJiq77NtNxXCJtNGHwxY+B
ksSnES4ZGGvQ5PQYOjnFawBlG5fph9KnhYn+gSFNRARu2wCVMCRhjH4KzTZ/jLSkrw3LNpCWARmg
J9w2Kmt2sI/lBGwzah6jMSvarQL0A/FY4PulfukvNirzdtbEu0CnI4naZLQT8LbkxcNIlUbNlGaT
1DgHz/THZE9m14333kxpnJJGPLHm4r7K2ohhutPu01rgWUnKabxb2IiqyCaNOIuIPaBfHXYIlLqN
2ZPbRRiOJAiyCYbJwylvpcT5YpL6YvESlBvNH9zPKq3S8V5rqviTR+KfCmmFAki3HH++CUDafJ0K
w5vCvqrEHWkHtva5RdNwh4/PJHigw7V7aFxjvE18Z0iObT42VWjnabVsyfUVxLn5NdMYX8uMD8rt
0o9oK/QmagOzfRBJncWkPCkPp0k+MtBhdFEQGiFqr0MLZFajHQljSvydC+43TSNT9MRJFMM85Du7
14aPqh709qNXVMreaoNNODUZdYGz75fWmncaYax0xjtg6TutS8g8rrqFDDhSJ3NzbxOrh+SH4ctH
rSGoM6zdfBnCCS4z0Z2FZd2UpEq7UZ27Qn21M82cz1HIWNrRdwSzc7HGN6NBoBO2K0SxvOW5G/n7
lVWpfyFOsFTvZtl0qDwZfuVAFjQMu3M8ex+SqY6RvwxtfltpOJ6P9dzyYOugFMOxmmmGAiMcEn3n
6CNxSmIumJPmXdZ6390K6C7PjAy3L51XTtrV0Oi5x9SrsbIzP8BFcSH6nj6JneKI/dxpXZXjN5OY
UgO8qelycPji269CbzNAzskoXTjOC/lwIQFm7fUcjGm9JdBNy8LRnQnnHZyUOIPCKF3mc2Ax8MaJ
3u42Yq7EO8NMbLEh6qOqz4Np8OOwDRayNhwrI0qDoGuq32Z1clwirTS7yxT8cVVvaZ0SH7zvrGp0
nU3HcZYgoiZrdN5xkkcAIdKzsOsNT7ooztAkV/km4aBHcKFamo9AZ81jlRMs/ZYlB6i6OUi4xEgt
WgeZg5/HjnygB9sr9U1mPUcYlEdOvgaZT26Q+MUhJcN0Ke5zvwA5MI1T9mYYCDsOSV+3Fyj8noEq
MtgSmCrGMRxMyVzofCGcgDzgcik/xTxWn1GqJFOtbc3gLkiA45AT2k/Q4mcl7icfJydr75SgX2ms
siYvoBzwQ5LiRdzkOoOJbA4IRKZrFhlRtiOpUYNUYqPr0JRABSg4KBw0FThkgZES3H8dFzmXkTWI
vjtHC0O7vqZKJcxkGpL40k6oU7dtkc1O1MINR7OyVJxF/QEq7mFykWlv9aHLrxBlsmU71uiMW0DY
DLQyv/PqSDR+W0XmaAVvYRou7UYog78eax1rdkt42K2aHH+80WEy8GU2sZj2rhOvHjsT72M0E7w8
RWS56dfYzpf4rCXAFr2I3iZvc7es3mQ5HwHVdJzd8t9wIe32RKhuYFh1xXmDvZrzxNw1cYhsf/Sj
MfdT47h0+lTv8Cv6tzwpswotbaw+NHPixZHRuOU3JQRj7Xo0Hc6oSxxgjfPrOjuzGj/+TITfjFOP
MwQsAaauGvnFWvtZM/uV8JCnxZ0FDLzfTdkg9KMy0PCEsaMNl9oY1+ZeIZYZOIf4QKch8QflzmNV
uVee0tuNnkvzbppqTo8wn5BvSZFMPbNNVNjbZV7cTy1bJ2In3czIDNXM5mPVgOAJATCJYyCyBu5E
xxmIhmDPak1nd7lfg/usnanSFDKqq8ZzPg6HmFi9bi/t3GO+LHu917dgyoFep6TgYthsfQuhuSTg
PLSUk7zrAWI7UQWPW0T61NjpN3JZBvmOP9NpjrIaPLKDiUxwPixE3rbnqtK9/hyCNr7IyoDkuu2R
gBFSvI7+Ptr8a/0GlKbXHo0Oyn0EpnwhqcftoQ4NqUqdKBe6mdz2k+2kW1IifdqQ0sQfxkyn0C+J
Z0ChnQ2uRaqCrxGDg+rPbM5IQG28SG+JPNs2ptD6fUAvRd8R6R4vxxl12XBRF4zkzn0WHhDgpj3n
24ZETecjjpfCJupvcIrxWCEftHZeQADSfY+mIN6C1OB/Ryax8VVLsltdRFZBeAnpIp7AlcmcsyNk
OBGt/BynjSu/j3ncqz0RlU51wFMtJgKY5zY7LJ2xqs8KUk5CjbXFONC5St/JIoEXm2ruiD+58+Nm
W2Y5+mMnDjSyjxOimBggp7MKMbavKXu2C+hbI3e8O8vLlt3Io3k6MqTNUDc4tVuzoVI7WXeZbvWr
G7NmkENaqWkcatsOMrbmYcHeZjq9ecxHHTqho2EY34h0HPdQ8llDM8FpcFvjmPU3HI8Z4JUZFOwz
J2hY7rOJomxONYecpzoYSV6g+3clMyfOtwNliwynhX1r38PzyiLw5agbWGb9yCfu4J1naJJ3kpUi
PvctT7o7vn1a4JreNsGGnS5gJOqaSSRoEYkIaW9sb/BB5O9S3RgZZ1ud09GlL6ps2879+nxLod1X
1cI34pcl46TcKTWQweQokN6SaRzLpRIXVkKKL1D2eSDFZsSkHQ2ONd/33aC96YTw3Y0ZSPe7z4+m
h45YymarMMLo2yE24ywOkYmq6buB3voh1nR3uJvSiQAGPab+jDTyreZwSJw1sJjS771VxM6XzNHb
+qJoSQQgALIGkoScnowXSHu9Gdm1Vuwbd2z6Vedak0sB1aOInDJ1SBUGVvgulyXuWwIjCM3opkz/
kBOKEkQeWyn15yTNaqfVvQe4K24sJvKVJY+JvarnOomVEXKEx6EeiZ+VhB14PSdUHap0Ap56vnSH
SOa70s3JuvXiMd+LhBH2XrKi6hjfF2WHvqO5RH0Ha5C2h9ucEioZOu/KWbO2JwJLy63VZ0QxEIgo
znCRpQRzW2R0u9gCEqJLSO4elEeIt6YmwprYiKUWFaagm99N9prpRDjvFHImgNpCH8b62gtJNnGd
lbATjMfo8K5v2g/yMVDcfQwXzx6DxjNfolfEtAbGxHgMI+f4D/m+9vzuurd4yTfmsEaX+3UKnB2I
AJHmzDcaE4lGZ9+36IuDiGqtPB842/g7p1tj0RVeZU4va1r6y4e3R0vYk9MbB0O6a0yA1gGbcwqy
0R2KU2NRVagpip4zIh9XE7eK4/miSQjX3mWp0oI9ueQ2SevZKLCMIxR/uxgKT75gGFLsZozB8yat
y8XZ+1OFHxbejGrelhCi6ht76EDrp5zY0JyuaSOkSeXmg8KyPWyXidXwmqN2kkXVXGdrgo/rPiBZ
Sb07DPHW0VG1623Ihk3ubTOf7klAj4M3WNcNfZ8XvBd7LUbZEdJIchH7yLEfHl5+RqdNFYbAYLsQ
K2DThAnz/9g7kyW5satJv0qb9qABF8MFFr0BAoEYc2ZOGxiTSWKeZzx9fyiV/laxWpLVss200EZF
MskIDOf6cf/814xR3OBpjkos8zZl2eC+qeki6IvB1SxS9WtuLMPTv/+BvwpGv/1AG1ch+BkIvL9u
5sYllWq2ADOi6yL/viptsePQwZxcrb32F8WpbcONZsR+hI0+O5JfxKnN9AraJYGuidd4vw7ch0Pc
TIHDNnb37/9Zfz604x1jPUixJZtH4h9/PLQ7ZbhhoCKy0Xb96iTZcl3spP0Pn92ffwh8U+O3LdG2
85Hbf/8nTTFtnKIBwsFgEg/pzyIV8V1b1NPxr/5TuFkIS6nbPUOC7xf9prCpd9A55LhABcaDloAs
0HBFBv/+p/yCHkWIAtxJYMqEQ+QIAmi//BgaqTLwKNiS9bHnwY+XnN5jXaFMFu5+ayoUdqldc9fR
WSi/ktoQ6mPKUW71ObITtRDLYogLbyb8fsugLfIYa1EmvVAW81//crknNaJquGBJuuq/fO66Uytk
RbfPXfYPeq0pR9ax8j/sUf5fXy44Gw0eNVs9NME/frkauXvR1wtqZscxhLmWHOhuqWkD/g/K9J/u
QGy2vNf4QRbrNhBjf/xBWSnHhpKchoqYvt/TI01bTNLYkDYNWqL+6i2IQLeFwNHqbC7eX1dR8Tog
XJn0SSEgtf6aUx6XD/ZzKyp19+8vqD9JdTy/cAjhYNmARwjef/xnCaOVCcsoUjN6NLjGUk1H3mbp
bQI8/xpaieOC0FD9f/9D//SlbQ/NLcGGMs3yxvzls4zsdhDYo/mh1KjsjKSo9sLgav7tp/zXTvO3
32zZ/3px/jXCRfNH4/xm9fj72lw3v4AFEHjscNttWzpWMP+zNodtiqWbSmM4Wxt4+fetufEFG9kW
A4S1TsIFSMs/7cy/ADLYfDVcQrjtyc3/lZ05ixYuuH+ePljII+ZjsNDB6bEZwdvzz0/rKSfYwgbz
gVPuWtLa0yPAcn2CJaRiULkuUfvYWGCrKP3JQypDa1NczYr2JnfJq/hNmSTyIQIhXTythj856MWQ
c3JcNEnNj3QWyrNSDnVuRysigWaz6iqqvtbpVc0rczkC2qUBz/5N3+idJHwa+36cfdHYzMbMb8U3
mka3euvIWJtLY6hNHAZ6rPYIJ5m2juG9sxJYolUTe3an7el9KGuip/B1DEJKqCeaV+VMVo8TyZH8
HJkdmhccIZp4zGnhrzqhH1meHNLkkeIiqw3UViyZN07jSOKug54DjozUUBAlPWZ6dUQk407Sitdp
UCSErLFUBy8SFNl7MQD3nyp6xWtjJc1NNhe45iMRLjGe1qhc0DQH0itixcjjqVXVUgZHPAwUVEvn
icuzMAICr9Ii6lMDpB6chdKVILTS7Dt6VKvsqHaKkM7CPtf246Tq73oqmq/10EVebEdVu7fXsKHm
KRJiE4PqNMiJANVoFl3tnNOEaHDQ5thj3+BfZd85muUxscBm7V6SaZqcN6Eq9Vs651m2SyOd5s0l
HnNkQ82Y/LkvzBcmxPWbnBOuEyUuF+HlRaItnmpM8wwWIKcKnTI6+E6iT3eygINGrF3PLi2BQHau
CPc4wSWNcp5ND4njN6vT3U6sk2ls4qqPMYLPHXBlY1kv0u6FsWuQubIDByRjBpXIchUlTptLXkEd
ve4S9URxLanPkFy00l6Ba63asM8KauyI5Ck0xtG0rocuNIUV6y15XizMeJbVXVGSNXezuZocXyNP
wM5p6eIfGm8D9rS0ePLeR7Oh4BjyVOrZE91VrhMhCaCDT/ZNKwTUr8lRHCp1EXrostTT7IPSMu2O
M09eBGioyafdASFzR6eME38kGPiUFFI80LAdcm7Vs6KlyxK9TbU7xolQ34hnedaEb0sWOSTYiiY3
6VWdrHU4UlfF1YEvbM7AMQ6mtSkejpNdcc/bFMsPk3QJgFEbGHO59Z6tjcttrq86TVXr0ppXBD+w
k3E1jK8tOth1tZIhf0hyNIYHR44hYm9I1SeCRFZ+p/lca/etEc4UZUno64Ej6zg/lBqGjuO6dEvA
aoUgYs9ZIV4TQh5rV+T3WLpG+nStvHd8BBnktx4NKvGXQZkPohb4fVtIUSkmYHo358TK9uT20oOR
Z+0UFJjLnqapM6S7IH7+RODLbpywWZerVOym27XACB57kCRv6hiDTVAbZ1j8loXG86Rmkko8IQvD
k0bjD11TtZ5GtyAlpBjIL1WZNvS1TXoVubrFutZP7RIgsRmJyu2aUX+LOfu9NAWmQ6+gSAi7GXWb
wM9oVrubLMHFxmmVM/Rcm9Guc8zsK+wuI7xJa7xALkpRfmrZx9bBymZp3lMI2RpeTl/94mm0yGaB
1vfLz5rawbm7mIMcRmsv9Qwd2w3LqXhQY0YEd6iz6Rs2n+qW9jgLA4mMV+n1CGrQMPqhuKaDwa5o
jjuec3rZLLdRn3GIDAd1avamU+oG6hgxSC807VTlj06YYksjTrt7eoosGiYSzk3uahMpQoSly2an
TOjOB0YX/hwjEunXchVOgdRtjMQKjDCZPhx4aP3e6uP5e8Oz/RWXp/xg7tYerDK293rHeclHgVi7
u8qsYR95nd5Gh0qpQk7PeeJ8Z+tQmrsKG+F0svtN5FiiLi+55NMSFGI41iQyGnM9gBYOHd8Maz6N
eU7byM3a0bL8NBvW914W3AbSicXqDRR8ljthrd0Ey0nIwZ8XXYn2ojPiaBfmQ8OW0nRCjBWags4+
ZNDcukqdnmunnwG5cb2f9O0TIP7TAkPDYgZa8L/T0e+Ipm1D/6+nIxeUd1J++1/7b131B4Px9tv+
PiOJL/gXNqyHJEPPKntjDf0OdjK/MJfjOQd49NvZf7Nu/MNhzGRlY0XAYaxzOuOc/j9TkkNYkTGb
wYt9OH1hYCj+QrgQ78YffTKbUxepUud/js7W+0+NTHmG4jQ0ghkDv47Wj816oxeO/qNXCMeQZh9d
Yy1j1yodKyjGTLyVEY2KYwxkgU5XwWFPuOBE/DjsfQIn4W5SkMQcWxnYCTnyDFOT7Fae8RBbjL21
OMmhRtNy2UOAH2TLu+u7FL+R8bVt+9MyNZSICd4mPFyaw9A51rnq0sdYWYNp7sZ6F0bhbVLNLdk+
a6+2HQUuYXStFdH4NmvrW3s0BgCSvOU0JeHmG9r+oSWlsauX8B4P1ktYjrtU4YEDmroAnLS3tDB6
YT4rPU2Wl0WLKebNVnU3ket4pcwwDmq2+uxQjWS3dtQsh1YzYsXsvhZjat5OvdCPuc7kRKj4Z5FL
xw+bqbujDGz9ia/oXdhLvtva0XcdTZJHkZCELviht7AzjXNpT9m9xRB9LGK99QC7jV8TiifoIQhn
7WSGkcpuHajQgxEVitdE5n1NnHCprXcWftrnnOayh8gwF9Ou1NggLXM5gmrsjPBii7nW+KnGeoV4
pV/xfZaVPxGe20dFaP9sYs3041hniWD20m4pZi+it8ruaFTXZ9HdRZmQL3kT6gg3CcIcZNLiRueu
oKunqBc2O4hoHastdIJ1Lq9JK386fZ4YQACydfRFPy3HhQdpMC8wWhJ21ii7gRVJcHJeWjIqIkYn
qaeXEwW8Q6qNu83j/ipSw54/ui4Kd0rXqLd1odOW3Y8QM58aNVJvxlbel5aCBXzV0MytHGoy+2mL
lmWGez67JrtUCUfeKtXL3m0heJ5mkVu3o8O3EWdJ7RMCXW/Dtr4xxJanbXhr3bBK04kOFctpjeQz
c7fITomA/11pxmGs6sRlCl32USneC8bLCgqT18/ERJJQRLu1KgGWojzXqhk0q6nTEiePNs/nW6bg
+EQNvB/xS/TovlaNxS2G8gZa6MXI1EuaSQbpcQNqvMomvUZr4Uc27doDBFJpM+TQTTj8hmjhzIAR
ASwRfbRp7da2BJtMwGmTk69SZrf6KIO8GFmEkm8tuida3onKi5xWZUG+kUbwGUm0t469/jBWj43Z
BvW4MM1/z/SVVwzNi7n6inzbPQzZcBtuQVejCXgcDftWJ1IXinPeGpymCHPpJfXZOXvOhTMUzTrA
4kaf1ugDcdsQpFDirS2t5JHinO2kLo98VYA+5nNezx6uTBGMmal5YL80j4D+EYm4O42Gud6ZMT83
ThHLlSKSfkMP8SO3zUVL75ZIkGR9T4jxxWpJ6bEZIPd5zeAc9WJ1Hc57S5/eCjY9NZrU0q5nTqq7
OPlp8FSR1DwfOz2Zv04kYF0iqG6RNoFRSSYrPDBhLL/KPGQ86gqT51z3HmIzvMTpMnpzlvwk+n+X
p3UHD54Vz6A2r3UzfSqhw/KMu/EojOE8Q4wdZprnm45sehJo9Hwfel37WMpsjq6sW/XdlECbWNIy
xJSYEUXOlAqLMHwZb3KaQKrIgK4t6huMlh49MUl07MqVbV1ah8ouHbMYW0W8KG6RM0Iwqo06+1Bn
HzVEOmPKktXFX+hnjTK2mIr6AdyMR1xsZ/fFOnnrmNFkPq7svAyMSXJQHowl7D6RiR4IBYYPbREm
4ByEcgORtdL9MHdG1gmqM14pnMh2+DLaw1RX0nLlkB+jqNaeMV93blV01atSlaCRjTb0lXJ1HsoU
G8Z2qv2Wtay7DD3ZR6HoPTZ5GF5qZhK7slKXwzzkA/WR2CTr7sR+zRV7QKlO5yPVzkxPo3ppkzQ5
xXrtnGwOBR66fX0Bl2kzZjlkjm2vq4snLZ/uMIVQWF/jGVj7/NKEZXoblmBXlPirXLgzKrVnGK72
RvYNE4hnxtGjTBaC9pX6g87zQ2SFp7KrDtjvGWwT3iq6NZ+jsal9JWtIgIurnQ3fiznp6DY3Ki+r
svtW0743Ssu5yqCIHYpLy0qjPlUp54UQSxBpX6P2mwwlrMjZhnDQNLCowknLdQjA+iBYbBJIx4xb
fw/hpuzzvjzNqpN+jlNuB2ZVfjptdZqyVt3LKPMK0/BgSQweS08/DYubhV69BhcDZjMqvccy9jOJ
jauhDB0DTGk8a/PzCk0N+ERD9CXmU24ZT7eLrZPVizNOF4K5oDQM2r2H+WAqbwk9WHpG75Ql1hdp
Z0GqvFntZtCZrtKYnyJlarHKNOWOq8MF4edWpgwGtbxv83FvVPNxjSxuA2F5hhzvCBffohGek3qk
CDwtP6TE4omV4ipW9Th07XEqjd2C6dhpjK9hE7+GhnIax+GUcfFWMRauPj1zwGXNTjxfj9T3sI2p
6qiPHK29Ql5XObzg9j8JRX9SQMaSOIe76pQ/1vGx6WS810bsnsgjsKAX46cVmqDDzSAU34wh29kp
gXIVh3M4m49oX69L97OQ+WEsoivJZJd0MU9gNb2pcu1Qhy2qh53ccWpxxRDf4aI1IKlgvDYXHCYp
x2PiuHvbjq+xfp6I1fPNf4eSd4xq0xddvUtRMYZFg0htTHtnfodW5Ol87W48m7q/CO3qhGNAvzYO
KpUKWIrBFcL5qUZ8l4ss7l7iOTrry8syxYFdRPt5Xjwgtznmh6k+wfgCiBaND2PjHMZ1vsdxUXqr
U/pD6Hxys+6ISAR0eESuKsPlyE4SNM2kfGJIOcaOs+cD87g0vCWPj1Wx8Aq0g7Jd/JQsmWo9mUr7
rY3VAPj6buVxEalJw43X3oTqAM6hfxAt1d9YVEqlOeJA82TheCHuJ63hCFqp8A/S7LoZadw1L96y
7oedWzfgcV+FtuyHZjkYmbk3aeKA55PjG6x25MWJvh0B59hIPCpGvrh1UH90vl7VwoQ27HAq84gy
LmylLovqlK6qRfccSb9yQFZ2xfS2UoJeEPI/6GMhz3OnpPxDneXUF598lcdM8JlUxW7mQLr5CeYu
3Y2ZcbI2ro4zgktq1ArzjLy3oOEjsk0pm2ETGhjc8DWRPtCqh6gOUY5E99AwYIz9eKfEvA5nbWfG
NIevbN0p092JqQu02dxZ0+BOevc4E5PdVT1MBnAP9a4rm2Fn4H3GUGG84uwon8bSKH3d7Jyzo3D5
WaNKzHhWzKdFT1616slZ55u+1h+rat6ZZJ4Hpb+P7eZsUSUi+2nT/pg0DWdHoP8Ensm1oubeaMWD
nYyHWSTvmCTuOIrvFeciJmUXr2ogMAQMfPa50V2KycbJaIz7Ve0/twf5vsBKyZNzDHLT2RAVXxuw
DuqaudtMus9qvDoqb2snDn1oAzjkip0c+71cXjA9wvkw8n2ZmEPAeXUrA7Wb5DAOceyrMtH8xQSt
pNb2jvi+rzjie9R+QAdKAkb0mEvJAJ8ghmcQD284Tt5FPocnU+Y+iy8eAfiGOPG/6DTjJETCCVvx
vWW8K3gujJCUKV8UvDESKPO6DL/15ugNY36jY8hkKvEk9hK96PxQn/ZdZrlzcS308MaIbsLkvWS3
bhu3edYFI0wEwkVvHebIIsfmJVCWa/Vdj7A5bn3uYeziz/AztfLNynbrtVSweLX7qrB3fcjKl2fM
t8bSgxQbn53whZjKk5zACGDuq60kwOx9wMSxi4TDxTPhOKpFUJZKGCQVb43U8JHTLD+rZBj0aC6N
ET7I5j0t7MWDvSf3q/Gg24Xumw2JhCmz9yEiLwVC3piYGhXw4MikvHCw24cmJYMZjAY7z54bwEbJ
Ig9OVz3H6dSBn/9AR/AM7RsCyh3J1A8t+p6rFq62uEEDTU+D9qJX4puZrVwzGHPaLN4XqDy48EM3
VRbWzwYO66ps9PeYYts3O2L1lZV22ijuJJaAQCZLHVFhA2jbx3aW4XNchXAcEhEt1w6Fat8nIMha
fBdHXEK8MDvMEcJgrqLpdN3sxWfdyD4UU3+deD4js1NPEynbJWmNPtUDd2LRP4pZJrs5aR61WYJZ
nNYTvJ0X0cQPk2m0L6mafabbuzTMLjD2XKFNQbsm93TCqb6okxtEqc+uUU5tUuhU3liw56Bxhe1n
Y0zewiXkzPaVZrYbmAl+l2eKx6coXVoHcCMbPkC1C8J8d5c6HPMQ2rNrSSHqTY2dC5KZidu2yiHh
+ZgsB0dz07RobzjhKvuxdPTjMGXmY96Lbu/g+cAoLLP3UCFBn9PP7SWG6C4WwSMPmsf6rkQ95qJx
BIlG2Pg6ropzwHuPkVoT9di5XThZ+z5flQtxxnza6cqgaq4iWarttGI1fo51XI+uRMy6yVJ9uMX6
o+CpWW2bG6rCA+5G3YbribQ2TnbaQJ7QpyOk1i4V8+3UBGWmDJVzSKt5oJATXoj5zMYBksvmgW4D
Bac3m8IoCUD6FwBfNldxkjJ3rIzed/U0ZsQNeORi/QqTGyfRJw7dSn/s2wEvTTdSVJzlsXayRYsI
T89B3LjtmmH8AMEBRISDxuiSl4kqYsCQ+RD+DOVl4Dma8L0hQ3tGrliHlbhE5y1ROM0e6jHJkxDT
G/CDyFiwouSGtZ8yho1J4+HNcNofrDSpjRsJQUTgwrcSvJfYo9wuWqLD0sr27MDOJrbOmwDKi1Iy
klVr4eFB5IrOCmPD4M2VvAn7TsG8CETRzfmPh4Gp1x3buLwOdJLwPLKz+h7pKF9sf+qUKb0l9Wxa
+5bg8vpkGpiEd+j/CidHx4lpxdCSY8FSltWoEi7PTVnF+t4yuJfabNnGTrg6VqrW3TlaEd99KWmj
jzzcKor23ea1jLNTVoB83EqabaYf0jVTG9h2WqPVV2XUS+hvic0HdQwhAOaXdJrV2Xda1leeyrKC
Ut9GzpJ+S3bqE9whac2PKWk47QcHt1j+SEpYj+PUlcYpNkNrfi2Sdbr0vbEe4GEWAzPYPOHQtJOD
WDHMPzTGAHWFJ4F2DrEL8GRK5mYJSij4YWBSLM0OyWCyxj5E06wn69K+ppZts9dnf2dC3J8BrFT8
X4wEDoAOQpoW34W1pt3V6satNSRTNmhUlpkfINqMyCt7px9OIfWwkDfXJQRPrsehpzfzaAZ0ZTLr
LT28SbcaVHlbz7ZZ71BalQerywER1c7wQeZE3C/a3P2oeiaU3MnMXU9ZcjCXS3eq1bF6qzUNS9ic
mWI9TipoVm9wQgy6Rb4IvwSjjMdSrM1DjBv4NKZhdJ+GVHjubKpGEteao3ZvJTO0STAantnEyWsC
y+s8zvlyP3QqUCDYTwvLzx75CqMR54cs0n70VugciXQ6j3Vv2g9NYldX0Q/mPRl/jGZZOWmntqsH
eJ6F6bz0U2reN5iGt+N2mk1U8HVt71pNhxuwAHh0soqi3r79Cf98nZjOHecm05updT52WlSAwZPV
5vbMpLGf2S6/zGbc/1Rbm2t9ClVoneQtHkuYZbco+8q+yRZxxvjFeUG7AJ9C7QJ0aYDWrIujhV04
5/pQYWGZeSQeMx6Xr+S561OqVdFj2LfMI8bUbd6jEZXNZBi/KRLhUGQAAAB4VZg6xAtmVuFlHgfY
OVc/7TrteyZzGGD9qBXPabaYyIsRWMe0jqsbfMjtDy0qb7mOcpzDdfpTSUn74YinYCcQPasw9KXG
2lt2cqPmKuJoyfOFoT2qh4e0obwOsHlkvAFKZfecWwACLj31pC/avMGgItmxIdJHDclH4/gGmQ2v
ZwWpHB6mOeMhLvt4+orWOi3sz1R8Qs62RqgMhmTjVrcyHldwFIJa1Vl86cOQ74eZTAXyG7Y3vPV3
rWYTIln16qiv73H7MLUgu0PQKBcUz0XK+VGORCMa7sITZCqqD+GYm+4QwXAuFC35oWUrI86shctJ
5G10F0W28TjplGXaxtq5oqRpdFbjhXegrnf7aDDnaz5EBsfW+mHNjOVGA4XOzaXbZxNj9YHPu7/X
ecIwdrQlFZtPeoYyIJAWDrnTCNfA1wfrFDOsRaEpx5tanc8Z0T2/oVB+n+uwiRq94OreaJajGaKk
9jfDFF/VnNepmQbcVjncs+y1WczHVmUSrgJlds5zEX3SAxZ0ueEqjDayYzPsLIfBIUFKndJWRuyr
4TpcJhv+ZsXC0KuBPXJxskmlmgjrZtWOV6OawpPRLiaHn0z/tIpeeWHZHBd7tZqsZ4jlTPiaP4q7
sOmTV6tLzwtR8Y8ZB94V2Kb+c2JwSN3FUEdgUiJ7zatl+ZEbev5G4M6AWavs7Dlu/ZbK3om7aJHt
YSTt6xx7zD0pM2FWzgHXZxEfR3xOr7ks00/M7eTds1X/bqwQZ3koK4kvMyP/SoGB9gZlsL7ROzri
yQ50CtngRoItVeZjHGcDXkmSVmSRnPF2EdF6P8k+RG5Xe+sjbY3shEu/3fOLgsGc6FGfDeuz1nJ5
iZmQNH8S2fitpdYZRlHf3OplXhzsxlSDZFUkZy65BqWiuope3s8zutAQnvGWUdzTxwKT/By/Lm2h
BVNM0o4YWOkV1W3EK5CQFikjYikUN0WJc1RDfd/xMG1UVtm8yFl5E3Lx+DP7fbxCHZuKDs25IW0y
RmfkLNbeemT5Rs7SbIzQdnEoWs/TOvtzqR9qocSfvTSh4FWkRiDS+7QDUiYYgs7LVtPYzYq8SAel
PjIdAkkdh1lSv4du4R2kscHMEEJpbhBuXoVfQaWkAdbC9FJpherOdW/5VrWsd5J+byALP9Jx3qUA
7iPR4N01yvI0IMET6Z0rQkTRaeyLZyWH5BU2+jeyGcIns63sLSKYZH8DkgPhsbZThJjJ+qpZXPgt
O+/boUxRWpSi3aNlsabuGelspfEQdttbqzYfxymCVKCu1D53MvyA7XZmCYHToV8DQt1vTY1yWc0z
/TRcxk49tp7CVqgfdOnb42eKc7vkoHWoSwJ1Sz/eh5HVuEbJ5wKSTvqDPb7MUdZyH5s3iDbpM+Mn
LnBzHH0e7wHGTTLSUZfxx0Dc1dMd+6B9lMfVfhydyje0agEuNprHLV5P+mPgVi7b8W0RecFo3SJW
YHS/y81X066CbmhPEZKuv2yHG91a7rXM6fdjlJ6HRY8O/TpTNmhnYN3UtpfeXGTRLstt5l9D3Oqt
hTycaK4GqAb/AW56s9xZMsEh8Z3ohongoe45XhPoEMboLuiF5O+0hzymJFqVhS8iPD6K1oDCi94X
u1pQ2WompqF/MTIk88Zp9jhI2KEZ5nSn2PjCc+Ywr1fIQaqQevD/z8du7g850XovjZP2fpq4YrIc
Q4HDiwTffroHKZBfijarH51QvTpOpx0HpXgicXER0fw5z/LU1M3ZXuWF7f2z85vUN/WPTPCqW1Q4
GWoclZ/E2FyR0nKMjVp5T5NM3uILzdEo2uHAc3fwzTzPz3ZRpgwf/GOmoVrvLZF99L+Z8LnTYraK
u82JBUmD5pGhi26KNv5qIN6raVWg2wsm++FIOgcLRXbPavBQ2PIQx/SQjzaxL8Z4UgLFIYMZ3inD
bWn2fj2nrxvb8n5pBk8HdH6fdo35rSIq90A7ab6yYeKynTM1Pzt9xFhBxOVp5iTg5fnY+dNquK1V
0ShH4s8v2K4E2Fz7yyT1k0DE80Z1uulAbj9jMYlvQ6Xbm6JPHrRyRXLryS0M9UyQd1xw3Tj2t6Zh
nUh0axFXPO2oOt0YHtXKQBDTdn2uvi9rQ9yEGic7cQRC4BRMeqTtq0EHACiU3RzN7Qk6dP8xb7Yw
q8/AGQ7lg55EnlquF/yvD0qnfQg9CnIeicBgPb7Rk96PMDkfqTg49lEyufhtjkuonKPMOIqS+dyp
3uuFeEk5nieloBK7bOEQ1xVt0ytyYl3nSOo82J18BjxZq9/1kdgVrg0vTZtPUvcPdUuITE9u8xj6
ZprMLtK+FXBaWg5WrMb7UeTPlKsex1joX4fCOQ0IeWU2QQksfpMFuRHmWHTPM467l7lQ/Kxh22LH
NHe00yL2WryaZ9k2b7Drz6QAWBKw2V69pp+HvZwpbuS9nHiqOr3KTr50RfXIcTb/yj+ncDtzarza
Pk7gGTMDxZju3d2QRhfdPE1xfU4RkO6mQU2IN5u3afIp8ilNiH2iyzQLXXLEsWYOhG/JKOaPtp3N
2xE7z2cSgcr0uxQc4zwPm5Ke0AznKdyCBnGRLZaGS9G5p3WvZwy2Z+eZ1tBKObMZV271xS7fqsg0
v6mb5pbzt7T4Rdv9ZNcqkQ/mtrYjSCIaUM9KXuwEpiVGmDInMUsmPDDFhOocduMtPA97Z9exetWo
Z1l3rWQRZRAE/C5jRgz0mOIHw2jE/jAdvV7mdE/auRZF50hnaYkY/ENdsCEyByV9NQWCwcyL6Rx7
04dpma6hoS+Im12KoYhfr3l51f9eCv1fi+zfsMn/OxOI303f+qRM/mAA2X7L7yZZ8QW/OkXiUKU4
dUCD+ocBRFe/YAoBNQB4RlJQtzkz/sGWEuYXCf6GVl6dAAB+dLytXTX08f/+myLkF9IbmJ5xolnY
WzGH/BUHyC8hHfISm4sElB1/GU2Al+Kv/s82WZIGuqhnvF8RVOGmrp9oKmUZXKJnLkFr8p60QVz7
Dj257jCk5W3dlcl5ShtmUyIE7zP+hu9K3G4EIihL7KqzRhxZld+Og2LRRM96LCt7hckyfrGthHhd
8kGHh743U+NUQm/DGmX7xdhCsTef+FlmgJXtKJZ2P1jhsBtK7J1ieB3a5g6hDwS7Hcf0qQq8tGPx
pA9UFehzazwXitX4sZqy4I96kpl+qCzjEOi53cdPaSHCzzbhBI4uRuDhcSZTxG2iWei1dHvaj7wU
Y153K/3uiokoWkwqDeClLDzGs/5OAYHJWWCZCxGgeCCYcfpvomeB3Y0RWenYTSQN2Q1fFIOdfFa6
XVXogtR1eLqyGVJGmAnwYDjnx/Rv9pN2rWKtuXAAV/hX5lY2vgzcqo5vkbcNgH6NOa7kSC19QckR
CmY9RPcxY8M17jI2ZpaNktjW+gSHgudR4ddKGD2tpL6Gm41FHIiQvRcbFjvaDibzswhHXIs8Tq5T
rgX87PvBxBQmK3b60aLq7qQq3YH0aXThovGnjKLMBe8fJODWOUKKDXVyt+GhYdc+TZhV02QXDfHB
SLD2xHLzxzbSOGN1JU2dI26n577NnvDEbsGc9tFR+nqfjOt6L7WMaUdJXlbTia/YG9OgTRxH8dLC
EuWu5/yDs3eJW+3FhodQsOane6l1qTmgh1RGTr/slNKgqvXveYm/9Bz7/66A0MJF/69tau/fio9f
2Hfbb/j9+aR/QWLhDqYuB0M+7vx/PJ+E2Oz9+uaixyNmg0X9v88n+wu0HEfnv/MLKF3achf/eD5p
9hdVQtVU8UQ4wN0IgvyV5xOclz/4+PH56ib8JB6EsNRUHn2/PKDI5CiDwl6W4xk5uh2Ns2N8ckQB
yUR0CUWWeBpMBlEy6uqngMte4doayuVmSrSI5RWt6tPnrKdLH2CIjZoTODiVt2A/JvYPEzJDAg+y
iIr45v9QdyY7kiNdc30iCpwHQKsIBmPMIXKu3BCZWVWkc3TSOTmfXicKgj5JCwH/UpsGGo2qzozB
6dfuMbOBfaC7bXrCH19FlIaK3rksYntdFL71aVP2UT3WnjEw7BYkDeDu1SZFFqWTHSOjYbtOhD5a
bSYMp6divlzHXT3OH65sGp2sxqhDTIoVydIbXZe13vZ2YfXs5IfFIdZCRmZ/ZqZhvJTWrJZ6Q5+R
0V3T22aDdYzBAmJn3oJkdmPbjgwqedCUe9KjvY3ldNlnu3JItFge7sQw5S+rYU3n3DNZKPbhQIuI
WD46VcmTjhrO21GNzz2pOolI21+uvEEwY/O7CirQDm3N55kXd8MXcYjxAnRfwW2qxrS2HtOorg6i
m/u9t7TFnWmOD4bAu1rZo94EiH9bK8rVrswX99BM83hWqmyoAXF+6YHqr1Sa4bmpVfBo12bKFg4y
xadNOTWpWmuWwNvp3HnnejidcS9Op9w1m79swocTDIOzJ0I6fAPI49asQ7SctK3iwivVQQ6ayIU2
nbtui5CEeLap2GAMD8oGFyI/ONI3K2o2qbl89cbeWhLd9jbeoVQTfHbNBHbuX4KTqT+PUYmOoyyk
GjwajnUIjTrk99dEdJB4TSqIRZ8AEW4NxDkU8PRQTILklSI7u9CcBOuUoO33nm4fm85Ms13ojzK9
2cvRlduROZBHP8moFmGPK0pZZ/uvtmRByNz3Uvo+klJh0jLC2Ydw6uKxCHpUyRpVL+0ZLSFxBqRE
clu4ULpsdJC/wuhJCAi3xDei8U4VBqUyqT1ThdM0IFBT2DnPed7b6KDeOP2aSM1wD44cRHpaC9IJ
7xQrOHHiXS+DC+rNN1d/0z0aTjqWJ+9GmCNd9Z+K++tz6zdekGQE5zGsZIithxRe5VCFzdWG9tr0
uRz+rN7gHUvyl97IDqe1QmrrkbwwtsjUVkUOdME2aiyKA0LsJbbZE3SA/abp4moW7P0zg1SzleeY
+lGoktwSSmqwt+x299YcFOQTTcEK/lzp/rb0KP3oGKZQ9Y9+LsNhIyx7un0Z1os7ZU9cce67ca32
bjH8cZREWGKNsrHbznk3+OvaDxWuXXuWqiyC2IC7ORmaYojvrGM63oyVK+c40G7lx0vZeN25CjBJ
xiSlG8smHby5+JkwlkRbcwzujbZlL9bPkwd4P45zg+99yoEUPfdTFx67sVYHPwRLHMtJyQunlBXA
+yjeU5b0YC0y6wT9vpiu3l24RZffs2HlNJrfk24cH0pg6oXBl9NZfnMgSG4Ba1AxQww9c0BRUWkM
4LlQA5xN9szKfHUmdRKRQFlaKPiN87nJ+++pIlBkk8ISdjuybQo7jliPehuyq7025rGRRgcD1LfY
9b0B+nVLtsq46F4GvMpXvsHLztN1e0ej4biXmUAiyKr1l0b/xCzlk3UXTFhRUBV/A0NB6yBDbxVG
p2NuUJu1meb1FT32gduFwjUoFZOLtSZ6rNiZBPrccvInuBKCc1gMDlkbuXtyO2H8hKPwOD0z6h2U
5xM/Yrmj7hK2Ti5ZFp3yCLQY/5RZGcUWqS6f3dC8K2PyEtwp+lTRNpR0xIecLYK99Nrye5fesG0c
7/eMqeUOoYDwgrnp0HFm931GJyJ4XKwnXyC8zv/yHuhhzpoNCER5IcaKGtmUkuSqMf9Eos2fOHTT
S0SjwbYD4oU/4BTZ9iFUKIywf/RIM9kM0l8/SZFpE8MM1k8XkYmTLE2LS1E11dH1/PIa9m5zAu19
AFH4u3Q1jGsQpuHJJzXjUg/depqXcUgo1rKf6Poa8WYx/3HchkdRTtkpnGT66ixVBt8rHSLVcxdX
plbzg+A50+/kbGln29jeF2kg0S9HN9Euwn3yyA66uGqYTzdM6ySA1DkslWgObP+MizRKbrEEYaDc
+LyILHsUP0ngX5ZpOAtRBXRcq5cmrQ0vdrpIuTt39f6G+fLkcWIeke2nfU/tEcEU9EpRdz3Q/9RK
+0ta49by1aNRj2zSeWjWXWM+2ywDoPeu1J6ds9DZBoFakhWPxhmWegWHlO02d4ZD0Y/4Q/RAbFMF
MmkKGAEbM8zI24bVRz/hXsaTUfpx76Iq5WZwdK1V7Xj93bfInfmr5kFSVOZG+1wE2d2ShmbCo/8m
Q1cp1XX1sM1cI/t2rXE80Whp7z2NnSyfgvbOAgYL2pr0mIiQtMrTP8jM8zUE4OhF/tIr7dJ1Zj94
kp2wbOeXEUEC7O1fDkqWr/vUGf+2U3stqflKFezU4Hyqvo+zIj+pVm7KHLCuWMJ4WfP3rJvjaTQf
RG+dAhu9Y/DxqAiR3RWVA4LRF0950F2iYj7l4VrszD6zWAO1b6gOhxyPt6cMNHYPVgNo4FxgeTku
/5JahGr03m7X14J9G1imrhMvMB/9OeR3WZKodSiYoaS142ej5E4hsy+TH3uDZhW1au7+ws9LziXX
fMrLNHopo84DNxUampN5KewaYWwdl7ofwolgWTbNRE5uLFkTO+hVYsiPq5gM9jsVzV5bKkeqL9tZ
HyQ7UNrc6iV2/N6J2dFjAqBolt150ec/BMxVR4KXwDrvrNIZN8R5SeA7p6q2OcUuiWAA5rAuzXO+
pvV7OIc6hrpIcSjCgm2oa6uFv+cbJBNL184xpK+NR/pYP6h1pCkdG9N4sqN2pdLHJmOs11EVk8AU
QDhGxtVoOF0QYebVYlHFHLPHkr18TZrJ7Ma0GNwm18Kyu22hGxKu4BIc6Gl7Ct4nFHNsesOEOVJM
Kns07WF4WHGvHtD8nIex94CkAHWQF2dNsucGGbcAib2xUy7dLtDM1voYFdq9pyMJL2HplMRfUNw3
ZSUA7cibbtdWBFPh61illbsbaF15kNlgMn25lJjVRR/P7jS+kXdTXWcNyops+VBiPyBHkM/uypV/
P9lSs6zz+jvtjU+U2PzquNBfQ+7hW7ctH7gHLhd37Ai4dTJW3AsYY0LI2XOmIB2GwZJbVhRvoEJ9
jAHmYpsrK3A3r3e4FExKFoPsgVuLCYnV3M/KnIFM8Pq1LWslgXILSv8n842vKrDyUx5MGd1UAsSC
RAB6U77wgxGqpoC7ZnMdjkvbsSWyeXBu5mVuXnhbp19kN1BwlUU/C7bbBJq3PLTKe5eG6u+Zg5zj
zFCMw695tkw+qIEONAitRJt2W05XmC4MDpvVFfD5+ZpfSHgBoSHpvjhUy+Q89l21Ps/eWp6c3HFi
bYd3laW9va+0l4Rk8+06p8hfa/SH9wi1/MktLBlPUkQJyrC3iyaD52o0/J5H54rTRX7UN0U+qEHJ
Bivc+rNZX0klkTuLjLSfqLCjSxuu5gdbdKyRLdc+v2s/SNelwbHJwieMGc+maOoPGObfxmICkBb5
NuoL/ctUU0LTjDjQaeh+t6VqTx5a/dMwWv2uIZb/Ww5B8E31zPjQ5677GoFvY15Og4JLSuo9NzPf
rsxvh+fRXKuzwbKNfdkUjX89bejEM+ppX4LJ7I0h4HFmK2Pv213wqSnceKg6EMfMN8lkbEXHZsut
XrTHjx1SvfRsTvAiYrT3JpnJ0GXAHHZoG7/camk+Vdnlu1aH1q5cxuJhkma0VbZbUyOgzV+iru3E
9Ks+Zpv1PjkLCcfOBPrDfogq7pvRIgNfrfz+OLrRuJWUHW4Jzkq3mPfWU2UG7X5Vlth3k8B7i+uZ
Rpwq6qmASq1pLyEjr9E4xIwi45bdd028QmuujyULPVa3ozgZwihf1zKndCy7hSRXwVMuS3XSOPKQ
VNJrjtwStzkNa0sB5DYTcHRmt0EcFPjBJBDYzaDcFWMhP0RvWtehb1/wGHXnxcnuMlzpm9Ifiahj
1jw4dFM+tAZdprLHVEF/NM20KuerFo6/QnfJH2sr88/UcdnPFmGWF5enxrZ0HTv2BW0nbapf0zY6
oejPwFm581RwO0oyw8TNYi1V7DcYLJeqxweWeZRu6ibVL3jIc3dXjhbLQKZtN7FcBj7NM+Z30bB9
4FYrHlty9J4Y05ku0yBS9z7gPI4O0JbCwQ3p0Th57loo04aAqZPoFHBhxEYzgpLnqDMkh4e7PgqS
K8+GN4vLaHVPkwMbg3zG2JN5yABG7d2XXZXdhQVqVsZ8xaORXgkY43aDOh8dOs0qIoRwiIU9qKQo
pffU3K4+YoaNdm35A/l8nJwOmqmMYCJT0yJmdPaD48y+noVIZyZOr94KWKMNgULOvhxmyewt24Nm
UcczCGaNxnP3D+mcHyCD9uua92Rjdi6El6WXb94v72QM/wZl8aEY+j/4OB/TFitOsFYkcNYueUPT
JDt+fb8+YnGvaKLBRB0Xkc4WJsGUzXAfsSpxTIzkXk4aVZQuzsktC48bdIbjkwVzNoXhPvUINrTN
J9vG/FMgtd2Pefjaiim2zDY6yii8c1BHt0sHHYolmleqia5R6sHDjlNKn6n4Qidh40vGwN7XpXuG
5jqwTl5pBliPZlZ9TvWNVegGpR7whbCdpmB2tfKABKWmOuOHkRiDV1jC6ie3m+yQe8N4A739g41Y
8Em8GHurymgxKa17Q0dnKCP5bEDTfU+3B/PgLLvRkOUzIN2l8gOMHhCSSeYGNaJi+YJwpN7UGM0P
I48A4jgn0rSE9xVKgw7e5qdRefOFbbC/VLpsAXUIfzu0mfRvgToepcmliunxDU+BxNMBdveem73Y
B3SAfxWW730ss2vusRZeKjiELYcMQJC9skzDEof5BTbowPz9Sf7XSDr18OG7y28+IilfC6dFKLeN
/ZLO5kU0LSC6k+2ICisSjwqgv6CH84uPqLOJCiKsxmgKbp7IHpUrBQIQ5XIYDOdnolBv2YS1ErHd
mR4Wv6l+vUVvc27n/WOh5HBkWvNjnrlGTOzaLcjCJsSeyuZThYoCL63bbeRVeJup6COawTRiz+0I
1yQScCMjq3slz7XZYlBy4Ubn9Wq7bnWiuIXh1/y7LtglKKbIEmzFhGXJwlDPUq+/ixQvWagBsVRj
9neNUfOYDImdXlq72fWGR/Yu3M++Nbs+pml3OdtrZO4zDKYWsNOsg3duRtzH3VrREg3LNeApu+DA
a+k5rkjXgDIJPhvB7BvJ/O9C/evm5gqN1eQ3l6FY5C5Io+DS8svRJa13RKK9VXmKwxy0fiNrlPxo
jIKNJ5x6X6pm+aoGa7nHN18dPCiMuKvXD/Jd18TRY3ARa0GJdmu7fyiKMbZmbbhXHNYL3x4C7a1s
qNHrlR8DgwfsLYT9LBqzTZRtDqgJt5HOWSFGx5BxsMMctQelcxmpOeMDRoydGwbXTs64BnsTl5FN
ArBO147OO8hxi+babS/sv4Za8QJ5xbNijbepoJBhBux0E+QNzo2ytwgXTf/aBOufm8nxD7UdDAfb
wgffkaK5q6P+0bcJth21bWKoEx7PQFWfZq5O9xGhEzh9FJ6U2kfpYKdKAzSYOcMSaA7Yu+NtFZuD
KzBCC2MQNch1tFP1daWIBQAW5lCM0lubXxBPaoGv9ECIIKG2hkE0FKvSAKhWEuznQ2D1ufHJE8+A
lJ7Ncwh3e8zs2UlqbLO6qY8yD4uzlS1y37e4hNM04NrI+XDziYZFrN252YUl6GexICrhtLb2TqeW
uIQp3oEgqV3tqdc2W940fYfAJ8L+zKr+u2r9B7tO+7hevfltGCJ1+2ypo20JgjJN+2FZ8R2XvvuH
6nDMcm1e7uaeqAZp4KUdK71se3/uTjab30sKvbiTxP89llWB8ppNe5UtM5YmzAHToHVCEPfXQhq4
c2JcH9KzrQmY2Uydytt9SV/idLEHsNcubzwvAaof18c0Q4nHdZiaDT4IO+ORA54HH+inDgRkWXTU
sW44FPK3LgBtpH4yR36MiqL5WHAhMDKbi4Pp0q/Dj3lVLStypNv3yprli5j4lG34RJX20Rk4d6g7
pssFHGphCAxzy1ygXRw18YisjIxBMpxvi/JactAps3LuUmafNz5stv+YGZ5FWvOASnf1S+Ij4UvY
2VSbxrlZLfkhBvs6TCZzdtE54xpbUTrKO2fubRt4sIuYFqPBys9Se86086y+bOMJOch5dgxR388Z
TVEnAE0u/Wvu18ul9s3R2axGaj8MRaD/koxArMk8mfjLFnWzUQhU5UdE/+gQKAGk0GQv9ToWyaR9
bmj1HX3Ur5VFKoKqkN2yueqfmsw7da71nbKGB6Wxht1E+eXGXILf02Ctb3wG5ldUWxgtcwHq8Uka
ereUhjkoEDhqI1oStaw27Uxl7W2giuVdVFDE2hC/vDa3G3nYDbFRTcXbknb9cLXV2PBRwLpwiMBn
bOCeqXkSyEbFjmCdqn5u+lmeTWSgbakQK1Wf1e90g2Tzpp7leDfL9Z7wbuuAhaXbqryccMavxo6n
ZkuL9PRetfVLTdvhVx+W7tNI7OeTtHSztXN9WbCiAeX6zS98fFwrBu8ZboKJgPMx5zyy6303yuax
HnJ5LCMjQOREMn9bVRocHRl6SVeI/sMmleOvkzbYUW1R6I0jfYyZbfoB9a4hXKHinSmz8HjnHjw8
EUFRPxp6m3NYEPNMJJJ1Fy4YPDfeMmNWxwnB6bFKT3/Vvq7tQy3wdO+4hXfewRlJtdjzyYcRE3Sf
kkU0tIs6Clj9njQi2fXOebELT+x8zyJDlrTUntnBRstnMPZbpNvGtflxSaQpdpHgLICrn1Sb4Imp
C/jZdmxeShKjF5S0krgyD4tsWWPziclRWtfukBH0r7gRZcE8X8KOoBJ4T3wfvDfJsEb5FhB03a3j
+r7k7SOC9InFKQhu7gSbgH3CwVrRZ2uzCI8NiSgM6vCh66zNE3Xiwr3ZLblwes28xyziJU6GeE23
2wzEW97yPsK7aMJZyKpjMzOp/Mr6/qECIiTYaan3NvH3SVkp/2C2i/HQe2PLOr1dtlMR4lLhYLe8
rW9N3ZF4KJA2qWr73MD2fcKXkp8OEHjpLFfsrNWZP/MuzE8Lwigmmxwt1mMbcRnqFfqOqEYYzSU7
jblTj8ksYdV5fwT9aKPNg17mWWnEFR8ZKstcp94FuWmT1d7gGIHsfiLV4nPFcPPMOuBSW9Zx1tTX
Jt6Sz39XGJw9cMytoLiiydmWDUCsT62oIqsVDIfkJR6d8mEiZb0ixoVsYIk+lWAYc1Dh3ZtV1Ubo
eV/JqJF4ehBvF262v4DQ/6gWZbnqB/8iHby/fJoAChuuL4W02zu8+sP3JMOHYWbWKkbQUC7nEd6n
ZTkR1gtjlNX2NW+dez8CTuwHvQ8ncd+xYOqlH50tiISeR1HRPUThxF6dncAWunzeUshKxHuVSVK5
JsWyZyDvAJpjeDGC9J4dB89D5ugrPvZ+YyL9PUGm3fmdSIipPZHwuu/xM9RsM5tfnUHCdaODL0+i
Trsuu6U8KrInS+f+AQEgv1ZB0e6iybX3/mKj2eb80BG0pLaj8luuoPbR9NVI2FhMIAewcfKkEALS
IbvWUNM/nLf1OyEKM9/GLk18Uz+4hvII4xmomDYQB8giKtGOHNOaD6PsvWdSDXHMUcgJmzFbzsEp
FnIo1tJ+QYv9M/vZK63FLL343l08WOYDIQ9rrMN12ER1dO8DVj1mkvdwI27XhIodHEhZHdIKzIap
h4OnNwJ7bTrhMW0Hx7gfLaKzLEvW58Xo5l3ucj7zhQ6N5ypsu+dpKp9IK+sYXrEihqw1N7lVWrEh
cVBkFYEIFkEaR+KC35vCoVpcU4ptAFPe1YbN/EdRbmW76jujEWhnjdl9cHtRe6sPdsxuRWzWjo4F
FzkAro8eYuUwpSM3twIbXAlLXFJbwIA8f1FGvFKZzaWdTDHC3XyOkHPjNPUdVmc/Jnrtpwk8VjPE
sbzgcbNJ1J7ufA8z5Iqz6uhkacIviAjtF/8EsvvGLFGMG73zl9n4DMhN3kgOrRPISY2zaq2buCvz
/GVyeYqdybKe+nutuCFlG0/RGV2j8aefPQSwt+sjCnHP5QD2PU2WezIKB8P6PGcL6LtzxiLM1BFJ
Lrqg5/7JT2tbvLLuyIttGTEDH+g7b4eYYTDvvil68s/2sNbDyz8m4b8EXtyJH4od2r/Df7/9sR/2
Ozc8ZviHD/zn3/7/wzNgKv4feIaov7++5z//J0DGH/lfgIYJAgGeRXedGdom6Mb/TFn0CFMMyFf0
InBul+3RfwANy/tvvknuEGZz6sACMl7/A2gAdrg3lIL8II//DPPxXwE0SG78v/gMSvwIjoksznQS
RsNb2uP/DpDRGcBXb5pNHBC+Nx50O6ZD85zJhlPwjjKxwtjnhDZYd0Wq/KSznJZofqt/WZo22qiU
j+UtnohCQ2KAyJyY22O0QEIIiVurGSTFAMK0nnQQvrM0PwcUg+4VETj7LsSIHaSoRWHYYXwwSPlo
8mwilAIVaIy8H2Zz9phSvQTtHCbjuLyBmAbbPjVz4xoWWUsBA5n200a6uvlxTGIsAI+sQ++PEks5
KSIFP/6Br8b0LN0wG3ez04ZnuwWPtVMOwyZtMVJnjEU+4XV49iymO1d+uNbwPXr5mUgHRE/M2dMI
vIRxH+vIKLE/uOl05n/6SOJNgg3vGvThPbIwQTgiH8+BzrjK0BfHvWsleFH8dRYTz2xNBky5oefB
whaKkIvmqIZTb5b+RXBWfnUY6W4bona7mO5zA7LMc7ec9zQbUFLEE2/X1E2V5JV5EEFhYRzwxoC1
qW6Sfmb9Pv8TSW0hkmWdfmoyzK7S1hKMlkRXsy44xDkhYuD5cWdC6G5Klb6OPOi2LPNJosEfRA5m
izWuytXjGg3yiIaxHAm7VA8WO+3Noiba67EsEvjCdsJyhuxYGMMYdzgJX6hBadqNnJrhpyc4PCEg
xfpY68k9az93PpG+jD17ivqQ8/odb1lxvIECJ64vbBA2OTQyHlygNVLr7NgMvMuISrfhsF4XrGU9
z/qcyDVznvUB2kZSnV1It+eYY4T3SKN4mQVe/nBoUWqLwLvWYW4cKCvBIoy3n1uPLM+hVjxKBs/d
Z9XIa+jbIIWeqoKfNlzaj7CoIdlDXW9XiRnPBTx6KaZgwf7MM730Sd7MyG885Zndn6MURwMPfS5g
/Nb3IckPBGK41Bpw44rqW+C8kYy55V5mZJuzj6FFxXWmYI0r7Vn7tK/aLz3P0157hsmNfuU+bK+c
2U4XmkRjFDxo5+iW0helENP9sB7tHCNmsYYw32wkyDYXPHJdjJoOfs6ffDK+uRDtg0YzgBZqNt6i
ymqII4iWfYp796ttVPdq0KX+zAdn5ZMSlLHyyuWKUcNLCLg0N3kwqJ9sJbTDpBP+qS9XY+v14r2p
3WDvNR6R+SaJkCb65QbDXH6ZaSvacs92mMBXi4JTp0+8zDR2CzrNsDFNldeb0smDvx14zz6KGvcc
FPqKfTMDn2nEtfGW/XS7Eo85QRB1e1DwmvdL75/kUPcX7AmHYe6a52C1JRuJ/J7o7eciar6YHoAP
OtQ8n1TPHvCAF2xiQREZd5TYP7mT+716tLmMhdvv845s2G3klM+WQZvgxhHWfdhbHwGeJ5wEVpE4
RKYeSGg9TEFN6zuLQrtprfulqgi8MtYfpzem73mqHm6r0bZt92AxdUySbhzSgpyv62sdqX2KUaIe
9ddsZx96Cl5TRGCFxJaEA8Jl0GKU8NXOD8y9RwEHEdDZuTW9D6uafgI7ZQHezemOvT/zbvcQsmT7
FB5BPe1aBSzylvxP6sunKA/uuS4DsyzGeyusZFVUTGGCjJUvzvAjRz83PoxpBtVyDaqFRMeqkg0U
c4x0VL5tZf7IlvnkyMBImsY8GWMj6aKyLtQd7zFk01rhyMQQWbHrtMNxEQTcyKX7jBdX7atCczQG
1ipels7z/kq3qxIjyJ4dN2Ul4utzWPH65RTKMHBH99lAUpFuKCsIVrApHQDQu9biI0VECzNZuAvr
365TysTpRL/lzLgL9YhkZUTVSfutfapd+z7KWABJg8alSUbroa+8C0Y3wlfW6geF5A+utL1H0DkY
TM6I350EogtxBRRlB17+Q/TMae2yF+qrD77JWJq7yw4L9J3TonPmM8+UoQ/+pCkaDRkEVypGXuoq
IhAKxR6px/4YDb5PoygeaJNRhyUHLwi4vs+2szMjYotIJ/9LgSeDVDn4SY6Ms2mJrykET8/Cx2IT
8Bcka1ffujXafSAic5OtA4qYu5Jl6QkqtgjuJXIuOLOap2MuX1/NOpCbvkAgxgKAka4Z1HPe4ZbR
uD9HZU27tAgrkldU9RQZvGlOz5/d2i3+AlUMw94CuPwJ+2jZiB5jDJNb/3tVVE7ghxv2kW10+5YM
04B6rjkvznPQDRF5Kz4f8HUdyGV1h2hO7AAZEtcbukF6C53YdiwHvkdQzGfZ8c+4N5tqJD5nnJg6
NGJ5F/jXMackxhgjZr1bZc6IWEDThtngOyUFNCLbFHy8uOUdlFAxAglyJSGrjFy63TzkY95s774I
u70NmrU3mm7dsocvSSPkqk/XxPLVEUMg4M8dE1KiRxfPVCfJ4YUnW06E1gVGPAk1LS+1z2PwRDVM
2cF5+wM5PP7CjuJxKQSwQbnuUNEkdLRVJ0XjjDuRikMGOC7G9ssb813HEgqIAHcMu2VZ/jI7MMt8
MrMtK5b3pRiHIy/Mo6m8bUDuC6U+kCpet5v/+Q8JHXHLOCLwi3ObJ8BWLpOJDmKdzUp/y0lffNS2
OF3MqyzQ/XPpP1qWmIHAebIOaXYL/ur4HanaaNOy/hua5K4FrShpMWsWwksNk2CkNVriUc9L3FXV
V+Gz/R9T8njJomASX3bIsTR1NPYLwVF8N33H4FRpq8SbjW/dLsWD36p+T4rkRwsQsxlVlG1tD5Ob
gdULR4D/Kjp9B1IzHKLOQcEJCFuqDITm1KwlSWN8Sl3I281c6jVOPT0dUYEdxCJzovUI02tcutl8
VxpZfrYIUMQe3Jd7UAv+q2p+ObfIPRItAYLpChS05sxDemlhme7dvqooZTGKtxn1/4zDcHieAu8z
yLsu6ZrQuOhp+AtplXQdP4rJR9Ko5+nINcz/LJSFEYKYWKLfekJ72jxKrB7PIWsWawhj11/eS512
STWX2e7WZ70VeiCjx//w2HLszEwXL3XNF75vyXsLc2Jg4CN5CFKM9z12qTjRDUdCtx+gjtB/Mn11
YBkDlDWXG4ZUHmzyNhSyTQNRm8jWiDAp8aYaTGS8AO0NC6b82Qh2xT9c2J6XEnaYnAeju1odt2lq
wP4hxq4r1/7cDjf02CGYAA5Z6K5Ce0a3gFAmtncJk3kBnUnsbPzItNDjjo5D0OY6h4e9C/8hzxPI
dnYkOM28mv+gaLaYqk9qcxXVo5Fpx/pUjrkcO+q/IWD6OgjC18U0SnfrDACt95Y0TQjsxdXBH9lk
M2Q24EQqT1EVzMMe5WX+3Q5EPWE7X9dK3xM+pNoP/0Z7L1bmgOXizzBI4M4nrApkpg/5ybA99B3n
35xq3EbW5t/0KodwnGOCkkB6138TLsvnVbzK2+Ar/XHZlgYnGao28QmH9DYor6ZyT6SsFxt24szR
6t9MTWgD8zVZUP5ZQPkwdlf/ZvD53zxO2k3+Qu2gitkHiJ1ijzHiaQYmOI2isgCOnLA/2PRJsRCp
o5rfFQqdB37bkPyx8r/4CgNddujO1D0Ru9b55XyxVlkg6U11at97vp6YSWyjn44OkswLBKP3HRV1
ZvLcsyh/lqtfjDsHWogsEfKsKT0f3RU2zqfN3X4sJrx4R3b4N+xnuWmFQ96oz0Yb9Aq2pBZgxSA8
lIX+KKT9MWfKYOnV+zhs5gZ4I3ZglxHQZ1xl8oC3cTGeyrxnoQulF6qnRoA0vVsBpk3GOy3MBAu+
Mez5dpnY6fxxps+JIrcBFz8PNRJabFCGuJn6ztg3bds0PPyHzL8LrBrwZ7HsvNpBFAxEqRoQ0puK
M6P/TXfJzHMnJ6yfR9LiXUonJXqkT6PsjX5a62sIOXjJGUr711BUuo55KNTzIe3TJ3OwSOJYdSCW
O3gddRBLu1q/Q2cK1Z4lgDnhyrVu+SqbTo/6vE5Fe28MPP7IvzP8+dSyn2SDEBrFnvyxcHoz1EC7
XVFQbfdodjOUcVNrBmOnEFwGBom6ich228CRu8qS/YPoJ/9JmGV9hMf0tsPtadMrUTPHUtjbT0sJ
e1EQVVUgpykMRTgZ7fEYro75GHRm+Qg2zVZgjnhfe5nCnw2m3f0P9s5kSXIjy7K/klLrBgWzAota
tBlgo5vPU8QG4uERDsU8qwL4+j5GZmaTiyoRLrulmBtKOn00GKDv3XvP/RbqxLqn9tX9lkicRnnP
9WlNJk4JWSe0gfK2205WWL1r2O93VgZpi1omA3Y82VEVBSw5sSIvs/lBk6m7RGZANmhoxYiTglP4
G7PeCLC/m8VwapFkTQBhy3TuZvhHqT10O0wJo731OysB6pT0Y3hSAIrKqPVV8Qyp5GMsbP+SNWG/
6xILZ3Dg3q62muKSF6BOpwsKpqY5Nn+AkQH+nwjzqRLwNJlirfIOUsXX0uUDQaCmCHcL2+itdnwr
7jq6D5SyKaQMnGD6MFxgwP+zpxqX48///A/7WgH0X++pnq75w388TT8/6r+sqq6f9c9VlfdbeI0R
EQ26VrEgF/x7VeX85np0QNHeQ+u14JHw71WVZbPF8iFjW5aDjd/z+XL/jBLxScG1yZ7rzSX+w//+
zqLKCgK+/58aQQTtUK5wWYoFVMK7ocXi6y+bKhrsMXfO06sCux3bqxv0Nwb6ztnEsnfHiRMcipxC
zh6h5lErUZ6SwN4vsvF4xCML0AExnkKngbQLSxV1BWZjp8pDJz2YVXBEq6mCENq5R8jBIL2o3ZEa
RnFOn96BHjP/MAmvAltv/EoFxgRyESaQqPlurKoHDszHIjOAVReQJoqVputq/EJ4eiuz9o6IwC2a
gYvKTzjTMhIQQZ2HR8sr7h2yjc9jjclnk7TOfDb8a59B4BZLCT10oLnMxF+H1wNfHZuxPP+eWgjv
aoTVhi03O4mJ4CXvcehDlffNg50hNmwams8aMr6I/VCqm3SkTpFy24Ez5zQxRA8BvLXAB0JMix45
DN2rQ1D0/ZGMSf1Q9L734WSJPKxePx6qUOUv9jRcV0A6CQDwtPYQ8SrJ2MYrf6hK7yuvFv9Urab9
rXFRK8DLpN1O6/rOu64YplG8kwSdCUbX2U3WZbfNKk+rm9wnc34bQNKVqXcU/fRIC9yT1QDZ89R9
kls3edM+BEI91aF8mmtja3fZAnCaeQjS/rOpME9nuqCGgmSFt9P4ZX6ymbywiZw3ZpmNE3NTAFRz
dWD94WmHXzX9amVG2kiHJ7vhVMf52mhbj7IO5Rnl15jxO32Dw003bK1AGxpriGBoWHlGQN2+7j6q
FamjJf8tzKmJ2WCI7DjMhDPcg6GKOVq18OZvDWPKIpA8yspqDjU2f8pdk6zo3jFfm2+larwMb1NV
6UdXBzp91VY+A4Oag3A1drTfecVuyK0yoTe3dqutXoYVaoJUDHihdHt/wHegBBcOlO1iiGkdcCgr
XkWAnkOp8zZxKvT2HjjFs9XP0/PAQ+hZkWeDnBjMh6VyA4lfjAePwB29Vb09PQXzFFLJMabnwKub
O1haRcvUUYo9gVaFdXZpyluycMYJEb19hXfsvpdFjTAlgJBGxD25atzV8jQWezRVClcWoASiUmMS
V5RostPyrqbeLQmBq0O8Mjn80XNL92zbSYNbf1v0kUf5DYiF2uGac7no9wCqmkNAeB+fM4/oDfFU
xT4BwBdhoczCLqhDTFZJhVFeyPXEvDBdMhrf7ultQajUQpdPCZaluHAsIGh2WxXvBo0LO43X4hhY
nTHQGZzAiytWi3SX3zTDd3xsCV0aqf19cks8npwHOM2EMk6ysjgGDF6TSWJvtD2E/nDyjo1DGA1H
tPULeb174O/s7tJZ9WwCJpzfpuZNsxl52e7ZO4PoNU2sUras8MWAXKz3SiztLf0q+TFkfXOafbN5
x+ILcSVLwy8keQPXStt8StrCd3Oh23ihonWr0ymP+AmXs2bRHRHJbHak0OW+XjnHkK1z9lKs84Gt
OTvoqZRThODu3ldL52+hJRDeKtV40+qpixJZqlsZumDDZbs+DV2qGKgzQcYOEARVOEiMTDAqBvqN
SRi74napmBF1tbgHcypMDEbY/3DVr1FdAWjIBBz7kGh3VNLLQ3IoYCqumoWRFhJZZA4LIq/GWmsT
1/7RIRnftdyeIoYxltQqlRSlcFVuBzfg4ll1xSwhU+Gfulw7+Oa5a2laTfcg98MtrlHcseMV54or
Y02a9W60x9ckNCl/spJj7hHAMqw0XgPrE+A05m8btBR5oT03PPgTRfFr6Qx5qA0Y6W3qjdjguYG2
5ZmAEn4xonPaaMx4XGps1Bni/+BxOJtUWF98N9jrsbZ3YTGwZWk8PINNYZ8I5PjYueuB9uAZqpGb
JfwFQj5r1dl2MWasX3lJTn49ZJP4AjOMup7mJnb1CuCD5baHjsIhjdf/cZosK3a9/CtgCUdjzT3O
fjJpiLdntjTUMyd8vKKmFKkhnKIaqvt+Baq/aq+gl8F7DuspWTfGmiDhq+FhDBVrf9quKc7K6hfe
XWjXtJdY3XBpCuPaZFA9mCM3XOngMqPu5sMIgPAkVDdE6F4QUfQbWHQYKv6zn8ijKADtLD1dfF54
tbE41nxixeaesWEuMaT9Kc7T7ifP5HtATDZBMWCodm/fZ2s7HTz7d5ZqQGgqKXeBYKPrBa2OfUqe
VQNiL10gNFc1BQKFcelt97PpvcjLBnw59Wzs0hxoNyXLR+lixEgroqOm95IAPNlgnP7UevyVUrZ9
hg7EO52xNCzNHTV+D+VaXUzYhjz0ufFXfTtuqJjK4mThiRt4F2aEyFKeucUU/DmEPNiwZhOw+I4y
dTLxHESz4opry+lxNQh5YUbIRqJWiY8lI0nmK025P8xwwZ3hJ1XN28wbvrczkOIlTMnS1CMoW8Ar
lWncq3R8ckYieEj3+lwwaG3wrk8bkdQsq6EQX+uENw1hw47QEjpa/Tzw6lCHJaF4y3I70v5DR6q7
ydeUbD+WqC5jhTGuqYHak8LIClBb/NxoYGqhwUFcc1qelz4lQkNen5Tfs1gtub109lQygWFSSWFa
4y16ntuQp0QJED/kZlrxnEk9cSdE8ZP99BFWwt5R/oIlj1RMOGUE0Hr7Fdj/PS/GD9QYuaGP9RAa
HYghx46Vn110zw5BZ/XPIvO/lThGiix4sicXaW6gDZvqYAZRTkTvaT7e+WPL7677bx5u+DcM/Fhv
Z687dCQxeFONw74uS/22IvVcNDf7W4cJ6RWYEQU6ymASyeavazt0JNvOBvueOtthaXekaG0eoXSg
NKumOzJPi2eLpFnMGxsu39Q/Q/m/qQce77jX251PJR2ffd28eP105PcnqhN4Aamm8gSGaTchumxh
9DtbB87YpQ9xRxCEIDFs0YxrTdxZIH4xEdvJNf6Q1N8t6JQx6Tngh/YHdRnZHphOfRxg/bKw8gkM
LAV7eKfHbp5Yv5Dp2EQi2yxOsmyXUHwpEyaDeY3TU/7JL5IA44OQYT3X9bWRVAno5FbPrB0GN/Ce
iNLR9bdR2JDjtguSyEsn45acAsRSM4SPn01EyLp7ZdnzJQH/eAZ+xDgvrHsL4GZMe3z+zSQbvrN0
h6+kLMo7WpDqW2ZzDXp5fsNzzXorwNM/cD+GjNfr8AvJhHxcLUzWiVWfDu/GknlbM5TdI9jNp5DC
UCKHNpR7/mZP7Ee4Uy3TLKJJFnlklfPyLER37UAT9ng/yUnCTnQdgx5vTbtLXPO83I4jHLCgothp
GB1S4qsFnH6CFpbY2adJSPaJSDPLrbK7xZYu7teu4zaYgB+rEiq5i9LYln6ZbufFPeMNKfGHgYFq
5cuEoADOfi7PZY0zqpDHrOZ2OJUtRTeot0+r034r61yd58oCHqI9qLOdtZxFgke1EL4+iqX/wbqN
xYPR1YcM8o+sq60a/OamGbuRc6oFUrzj1pnUuzFvamwd48SJQL2G/Yc5qSdPFt8XcgNRS/rLZXcN
F5Cgn0HlfBJlaxgcTQkH0mixTqpCRYk13tI0DpIMfRFMJsLRBgAuWTMD8xvWncTLTQjUpp21X3w9
a91X4yrmdxUUttgWrG7ZgrsN3tMnQ7p1tluXJbNY6VezP+HwToV5SfvW835WjILeiTg6q3GOcfr6
1dc1gYptYrzlhmj3/Oc9uxAz9fAAq8HdkQPJz4ndzx/JKgSzF/pus6+oZunY1arA3Ra+I/14nn19
qSuAeBvurxnH6dyzCkFyc6mh9BsoWXPB3XwI/B/+BEp57/tVJoodsMFC097NuYJhDw8s2VaxOF3l
Xcy076pjA/gmE5HoezRJl5wID3GjdZzRvi1cPsR1wE0txExUBYRTfGdJLRh+NgWuhxWIfQlTxR6G
6ZaAmqDFq8BvJbglTY3PSaMKZbiVpHLNHoI7jNzLMoREG2GsDYP/nFaWSzKWl8v/ZWlv/lGJqrjk
dVancQtUiufRUtqVetY8a+YdwYkcAHtQBq/jlCWo8UnR7XmSzO/0ZAcf1tj1yVvvTipeBPiCgSqj
bA3SSK0chMfBeplcIkfO+j67M+QpAAOTOU0H2ae4HUXfnTotMJaj3fodT0XOPzS0BYIa+CIgr4Mg
3dXj+2Sjn4MVJlx0JVS0g4qyvrE21SjeoD4gdPSevp3V2uzLurj6yfsgNm0z2S+FoF9FgWYfYdIK
chiysJwYn9Sv1R+HI1RhG0lhGqtDY3UXjI/Ep1aaVTzm9a3oeQO6EKyLcm0OhrWm+zwUr7zE91ix
eGDJgzOaFBXk/otspLurEv3Rz/OZ8Gi+4eaFe919x8Da7qXUXRQAF4nsfOI7DsFbYSEiUfyH0AFK
vmSS4L2GFt8Xfmw4TC3KfWAheSqd7n01qrNVDe+OyB+Dcr3pHP/enVaAHj1ONJtdYbBmr2XTIuwF
SXJq1AigpGVN74nqCwztQ25wZIBJTUDtihHwKOXKjdbDTaxe5qycTiqjaYbkNHIQWhUUyq20l6u6
E24qsphbfEL5gahXdYDvPUVqGWENLuOdXQi1cSoe8lhuEdCH+YNB04xJ2nyZZbVrwtSA90EafTID
TqXT2F+TuBO4ekZCl/VumGIsYR10xDz7XXX1zTpSclRnyRNBrWwLHqo7a6c4ZnnXs12V917br/vS
t6ma0JRP8XOiuhOpa2VIj2O/C0UqI/a53/vR+5BmNx9ShznrqgYzB5GWcvyBgae4SJbtUSFhFOO8
+G4KnliLWXArLaA+l9BbH9pk4KFftDBLe9rGZOX8COvu0QVU65iszPm56tjlbxajTGPiMTx5JOhH
RgInCMC++YfZLh/CaZ2oFhgHDHov4261Y2clv5VXlCau/cFX/nl1CJCllej3AoTpzdKIqwd/8Thy
DDSUVOpNGjb2nOvcKEnzb0Mq7zdj4GdbQ6ZfLkPhzpmbN8eGaDPxxfsVdB6wWnnOnR6XMaLAlM37
ygMgWgqSeiynOCEA+HPM7kupDq26aSJ+wHDjWsNPturE+CDWOgvXCb1wHqcO9ZEb2fvUAkuucnEO
cxhzesACYeCyymR+4TV6N6/RY/KtQTT1PnUcagLf21XpXve6JhcDN5IfOfbAM27LzmAAyomHzQHA
dmnbRN2dMZ7xfrEsMovD0gkyGxl9vMacU4JDo9iB3dBwdGzrrumZctu1zKLEBd+hurdhTBk3TJp2
pxHTv9WSloDkdXGdEMqGjbqeF6HHFkd9s8n72IJgo3bWbQs4fVsn3fTgOwC+yprmkcnKTuU0UzKC
XV6p9cPlnhQ16TLGPZHyOElKxmJRYs1cZk47hW+e7BGDU4UpUqEr7kFY55c6uCI2Zsi6RKNLRjDp
rW+GY8P0LZlKA6Pd1oJ21QYvysbx6Avhr6g2obtcVOvsgpAiGpZB17PAJrSJ+c10sBhLcpeAe9zq
QN6Yhv6Wd9ObwRYoCQicoPkCvvcIy6zQHH25Zx1IJse40Awg78xG4v8YTqNKDs11+LPHQ7KYQCkN
b9fbhYOzd1qwOqT4VQebMXT4kXNwpjJ7vTbC3NEGc+TtFBfsDqIwK+h8qO/IsoGcSSMT9GtrV3A8
wNKykPrpzdANKRreOflXwVl9mpBecFHT8ICU4457UXGcD1o4FDVom/Y9aECPtcah0M2ZBpmXwEsP
iRifvLAg45Lqb4WXPNloJhinWeQsOFjQJNaSKHXO8XHeYV3GGN1mMUsTK1Kln1xKpyJpB7A9XXF5
UVf6ivXwuLrAFgkh4THLfVKJjn5A8V+ZnhJ5Rw6RZqthuutmTuj4IaIgDdmH1k9Q7GK+4ZPpwhsB
wssOYr6Es7605nJYsXM0CB8thxfJRg+lrgEz4LKtajmtJutwN3ImpoBjvDaqcLspJR5rD1iViuqZ
28AwBBeIB2wfBqcAPL+mRzuzflaUxG+6oY5XwAx1OvJH5JglqkuI1Z5SXsb9NX/lLgr62cRfo39K
RQw3IRC6n1V65yb9p+p9COUTubjypznOz8vo2xGqJxlymz5Ai5nYcPUNXix1yoT5xpdNuQUF2zZp
I0knCbMVdQ0QcT6dtN2joJ9kBRM4CPq907BzzqlJJhcS5QBOcTGylLF0/zHR3sgdqTqrsv/uFKs+
4wa9a+i32bjwvPehR6RmxootnIUDlber+vojrPvnoBDn1pZx1TFL0sVGvyvrXlTNF5zb1Y5QXLUx
oANup6ajYqC+I2kYh4NtMQ7jCxXjr3YAq7pORLeFnzKUKbx/2c1qNTjJMISMmtWFCm7tUaGTiXx6
BPOver2d5OL3+yZP7eqAusuRbPQHceu0s6WeSe2AeqjlZA4H3uwQJ4x1Kc1PLVkxwQpelwOxcc0C
18w5nUlqJVqydGHsIDCr+wlO7L72qnHntu6Ij3wtWe+43VWs8mdT6geDRrz+2ClTkGBnUmjDeG68
/ic1fw1GOBe/uOS4qu8LzRkscuRaELAuHayBLMdp/7kJbb+yvoMY+sEGgly3myG8vsyj2WNb4UMD
8RNHowgGrguYpydKIX/1c+ZGtqu5zpOp66snZ044PDoj4kMBPOeoPJF4B2hwLG7coLaf6A7o8Zvr
es851Fv23hiY5CDMDrBFPuIA5fRIio6hTBdnUIRF/5EW19h2g0eh3+WwB+Y9mWMOCWDIe8qyyrTc
Fot6btqREbjuMfOwfXDpzGB3t5oXE6PEQ9oQBSSwjci0qT1dsjyte6diJwGLi4X9bhyxwWJ/dPCf
4u+lwqwxW8FC37fkHV41CRmrqqaUwp5hOCu7S38vX3H7276mAzEutDvSbkwRab3JGfyw7U6VhXsw
nWoB0LlLaRUYAKsexyoL9FmMLBxFPQ0bC8aQAReTsN7q5CAurfoYzLkF7aVoQjC9HVh8gpqDX6EW
LBfcHv2msz2jiNGlyCsFwjaqg6bpeo292oJoLyZRb0ZPeBOlJcztdwV9j6yxAnjrecaleC2DC5KX
2RuC7xSctOV2qa3ciWUrJR4dPM9UoNSjiHzivNtQrRTGWT3Bc8G4YoPgtJAfxplAKNAHCV/IXvYm
BKNNpYwqwmZR4BdZ6ygBtXufYRw42E5wkd7Ay2bxbjxZ9qJImwzFfspXtFaVNqfOdS5ZmhTQ6BGw
/LX86BNCipClxgOlJN7ZKhszgrn81unr29EAqqAKvMklzRA7tK0e0ILmLivnfVg0zt6fClxaIEU3
UzMnUA0oOWfY5YAqloNy8HElKfDpqeoeIFQiqoSBGVvO4EZYnyjHEEEe1109cQNNR0QVYOf0im6v
PI2fvbFOr9awplhdvdw4taHmaupF+VCiQm+T3uwPjh5eWA0Px9mkGml7VTipQVMo9x0ZlyQ3vCfb
t4ZzRcg/1qK/rmZqdUrcNTuENtEbQx/sHqwbYje8CGt6bNLgxp7Gk+onmmSNEiiel+LNpWY2dp35
VSr3l2NLfTvKlOIMJ9OX0rBeoUctsavmnEoI+kwQRqkdzOmuaJyu3kq6o/jzoeC0fbeHYr0hzD5t
Q12DOpt1F09AVLYs5tjWgI02Jh0cbKYBWn/KcJcVVf2I23J8gNVx9qdJbOaRAwzVMhSqrEsX+61R
7mtHpwdkp+F1ACawS+1UPoMdv5Cl/Qx0ssNUr08lO8YduBN3jyXK/UxQC2KaO9mtexhEhfJ41aHy
xUQAHFwsajk68BaOlSKv7ddudo/ZjRj6ko5HAoBvEw0ZB3odGX6zgb9/B47WnFoeH7nTbn2b2qFW
hGCfcUFtKad0cJ8ZPMMlTIkIwyfulZLlWcaLfougZj5UHei+vgimiHWTsQM/pveuJYwYO91dxT0G
RF1CRK0AZdsWZI+nES2lMFBZDUqPmYJKATeZXGCIHYfZmbjkMMRpSaN4u87+1is0d46g6vpTN3CH
UQk1RoBC7qZhLSl9khwK2OJA34h7vw+w7iPIscmBZx30GUc/kyIpu5TgnFf4YKtNwmHxYYJTcck4
PJvB3kPJiSzmW0omCofOC8Jf6Ghh9VM49at05pzTqSGRzcSj2U2UqQD5JGeZfu/wRp2DoqVej3Td
N5s+2xhmlrlr6JFPinQho2+5UT4goMhEYP5h9Kuuegb6J1rnPUhQ8LLEFJ85njvPdan9mGExfVG+
8zAX2SexK+Kdqn6prOIFG2V9aMr6O5156YNDDvmGWLi+ztAr/A57OjOyWJtiTNaLNKlqKtgqAqGn
KSssMr25ZkuYc8v2UflhHlHT0Ec4eCDIenpJ3taUmRUMhjjhEOkf6pkQIjj/4qNGUCb9Cd4fKhpt
w35Y2Ztx9oo9TpitpaED+mY774KusLYuxTUc5DltUKCSfqRyeSzLkSWSaXgQybxkR8Xqz6o0p5sW
PEOhkSASI2nuAb0X2zSTu5m1QOVa/WvaD1W0khrbFKLttzSiDdxBalKEteTAZIU0EgAnc3x/ZmXD
ICUay4+TkWOrxtx9HFwr9oS6K9N5eLD68Ea1XRFdV2YMqMUbi6T07PW6wNgzOk9AqVAUmi7b2rN6
BP1yqnmQRh5Hj4MHGjLq7L6K/WklImaaX2WKqk/N1ku/rJc2yI5TLX85PqSxse0Ij1Ku8J7h0dss
fqI3TTdVez8P/NtuXO4HKqXabVrQcV0q/xlExXh0gQHeN1NXRpzgcMGGuLk3oTdhHai1c0ycBOew
nVN3uFwqmI3H0uPNT/GH/46QyLcxc/ssjeqmN7j/AV0fbxJVYKhugOMkPkFyckAfWBXo4BL+7BzG
zlhv2H6G9wYcxi0mbZCWlmFdho7wK8bx/AjyBx5AEfjBQ5CyOwakpl95443XILW+vo3f21bfm039
ytXwIgdCF8EifuSs0SMcRJiPe4djbU98dUqrD3inxiP7+eqWE1OEtnj9I3D375cOkIpuk8PIYzm2
Enj7hou/lkKo6se4yFeSSb/otHI4rS9vplMANKJt3Yaf5s8HGQwEQgNoK6JIXuiMup6K1CHj7723
cL0dyRSRwe9CuC3rMEF9k+onUZuRMipWNDM/6cXO5Mo2cSYeixnjlfsnNVMZ2agHsebpnmPdTIkS
Fa3+msaZ8rJjy7v64Mm6Rh8EIrDnKCGOvH2crZXZ3mG1/e6mdooPyCLp0ayD7sUYqexJ5EJB7Loe
cp+pfh3qdj+DlYhWt3J3Gm2CoLPvcHsDOZaH/GJXFkDcYGGmNSxriHcaZzHnkQwo05ya5yGYXirb
LeLAK4ILvt384kkM6XrIThiSHc5hlPIF+fTpTvD78hyb6jAjhK1jzxp5QO7E05uebdj45AE+erpc
wE2FNzpDt6E+t7yCkBy6vfFLUKgZZjQAL9o7JxQ3z7bBGMs7xqLAlsJO79LVnMq2BISQsfIi/h9P
2B+eMM/5bz1heP3/8fyhs/LPjrDfP+efjjAXFnQY+KbP0fZ3S9i/HGGO8xtlBqAxQyewnT+4+P+k
35NPNPmH26RwIJU69v/NLtrWb3wdPugEFkYuYYu/5QjDdfYXP5jDwdpmARmajsdXFNdk4+fHI0vx
4T//w/pfLpemHawEU6i2HmBD8N9wSF0Jcn9hpJIdYToZ9lSyWHkxIg16KdvudIMR1Ec4JThfECuv
es97/PvX0/9rKVfLpNngv3YP7j/Wj388jX3W/vlS+f2T/n2p4P3zA/OPkKtlk2b9I+fquL/ZVnDN
l7rX64UyjH+bBx3rN1yGISZB4fsYCP90qfAh2zavjQaWwy7I+3spV4df5i+XCltJcQWQ4502Q4dr
76+XCtqQL5I2hV97JSmxuoZPqByehE0eJY6YTwYcXeypbXgcbKh2mv9L+F5/6JuJvawlO6hRAwek
y6Ds4ux1IXg8C5bsxveclQ0utYR3g7M0O9oeYbJpGhlgO1xtgOxaDONuMIfiCK6FEhckGvwm9fVO
nLS+RaeRPaWcgciZMRezlNr9/cvx/89otmf+t7e3/12PH/3nmH1+/Pmi/f2T/rhouRj+dZUav//7
vwo8fPM3D2Wa+tTQt0IL6Pe/Xa0szH+DmW9dbzy28HC+/j1bq0mK/y8XJxc3zlqXvDfHOJe3R8Bb
58/3sRZtw27z4Mo/mCh/7O3qVBQWT0SrOqVOn9jWHOAmanVVYaL7aqHmjOZ9gj4H08foGNS7TVP1
FcuxpCsIycUNIRK2/45MW5bOZRBOBOHEkuO3vDUzRL9x46WJZK/HaWN0qN5Wqzs/DbiAcyNeDWhG
6gSquoaqn5IxYlZyWfgGGzRFUjG9Nkb3jvCJNV9aPJrQRUMWPAdY20v/0xxGVcVL5YbL5+gq/A5p
Oi4VNtq1b2PI0b29b7GPVA2JhDEFmTAmg0Ghe9IGgUnPn8s+B64YIwT+KrigBLJmyTTCWMe8siMa
zgkzVV1x2454Uk9DViLrwvzMuuZzmJ1qfFvZQzzy4gFk1OUk2JxY2pbsoJtQvxUD3BgrSNPIlTos
mUaWkOYRgQf0IVRe+8J3YMsZdu3tTA9sj4HUkXRc2YnP0SyBQY1zmJtHHfoY7PDHq5/wkLrxvFTS
vx/WxENcx2IEC9pdjWyPFByo9zEsuyNBViteB9/9KMYex1xGytG+Qg4x4VWA/fYz2EYScpb1qoBC
ENoUrkksqmdeXaDJ5pyR55GhujZLLbeFohMo0cpFM5B986YrjoHjtBhFlKwVJ7lwmr2tgeI07PRQ
JdyR6NRKKK1k/5ISxDrk3kBR3GxAKrCfGKq74pUuWiP/GiAZAc0jhuRwxk8zcWeUck6jzjREBwoF
u/YRo/KU80pDrDz3AQv6H+bkVvtgtJBPoHjCViTZqmwXihPC0RPE4xImpaRXbSPxzEYEY4w76LZZ
NMBTw4UjmCQXg1VPqIv7dUGYondcVt+DTjHBNXbubqnmAzXlsjrZMvtdq90xKLBGmHvcNYx8rJ4W
5ziXU/9GlqGptysDLvzKziRLEQz6PvQJdGwopM+e136GoWi0/Th/0XSOC8ZzGq2II8MVW+1GD4Tn
HV7O2LCXrklih8ScjGs5LIeBWgKav525wp/njNaN1VOdJekiAEFelRxXfc4Z5rku+BLnrBds+HF0
plfivBxCAmCFQbVNG1dIojXwONW8+k1Vq4+K6s8d9P71gHXWk/R1SWZLCkgT+xfvYMC1NQ3pUNgG
44ZopTsc3GVVCMvYloMNcm//in/Al/ezZFHLGtqJB4EyOpRXz3LXuuqXBtX/Fq5ZdbC90XhXGGOS
rZ2sDbFa1ZT4WdfyKWzddZvAXLKiBCPfrmHdzsU5YWrH94dcgkTr8srThK239pSgt6SseGi06oTH
IkC73tUAprGU4ltDs1rTvKEvIxsctKY1OKwaf5mar2J7MiHuXtzWSgmimRMI7tEjI/TpO07/RjNo
2Z4xIuFZTg01FLvFEKxlJ9pQJeEVuR70Naa95alrJzezm5UXXKnZowUf9K1j5/kyLrZ+W4oljKh1
9Nh7V2OKpm8XPooNPT75dsEwXMU1y/zYwuh1WtXs7lcCu/d4n21rn06DD4ozSElRGu3VmpcbwQ2B
hPxicw4GIpiHPceDUL1R0Tk5r8IFigYSQzvYSqQqmMArBE0fC9WtABKgNn3izzsOGOIyyCHoIrcK
6gZIs9OR9sK5gca+MikHUx8ggZbpbUDWiFKTxrV3dILX9vfeZaMExr8z4Ak33EAwERmgl9SK0QBf
B/xITDRUm6WakJbHsxFZUOXiojvlvSYB93BMt6saopwuRGszd/YAC9JiHY6bffa+2X2T369tipEU
GdXCuNDMFpmwEo2S9MVcUSaxDDd5n8xPjQhZXw9QaSKz9KxHib5yR+Fg8iPVMqw5eVdjUEQsDAhX
LwjPfs1dF+4gTgGEAsBTiY2zfgGwyfMso9UNBYhPfx0qJwMXtoRmd9/53GjoqO85J2ltw7gQHhrh
wa7BKAyUgHxfCZS1W76HNrcmsIYQcmbeHWo5t5FVp7yILDMlKVJluDUcXcMJqaVX/bygWIjs0R9n
A9m/rQvyVzUwYNL7QAOSRlwZoknz4HstfAiOmWOkTIKTTcAqA7eK5z6QNOZ+Ds0y/SaghL00YwUz
KDOrvkRqL9dfw2B575JbVLcZ7PlK5C7LPYAE0G5FGFS7gXcq4OBAIil6I5fKJkeiu2u9sqUQa87l
JZ3w9fCwUzqEuyUw/KK+UHgadmztD0MjRhabWS8RKMdhbH50tFjzLUYaUDZ2kbMcLvrWOgzKhI3c
oP+w7+RjLWun2pMImawNeNIPnjuQdcxTeijCZzqpaFOEzkJQrUfzYRU+sjEFlAR6lB+tT6q9dsxm
PQnh6bsgawJEidKAJzD73tUHM3G79+t2lCBDa7PS3AQdFA1Ljg6WDTaNhFjC2OYgvxOV21EdLuif
tHZuYalTMAz/h6Pzao4bR6PoL0IVCYLptXO3WjlY8gtLtjUEcwITfv2e3petmq2xR+omgS/ce+4i
+axEkJ7TEa3tBkl35fyZG6I+OkTm3NXAEHWyHrju3aeF+TZ2uCEN50fKp5WTMC+PszV8WmmZUf7k
vuczQ2GEc9TNiFTZulUsGqZZuXvy6h4g+gSAEX4gd2K9zVAWl+8xSM1l3wlnHLZmTvKtyrHwIrvz
igcxVyXGkBY9Pb9UDYekx+lRn12dp+g5Qj6EI7fvfBZYpissQErtuZ74muIyhRhCCglS9EJq1nYd
md7m3PrWRbYLlPhv7do+PWE66m+zltVML2NRzeW948TFE8YYeKmerNvlhIqXkOcG/cKz1Fhatv4Y
c4i7tcp/saE0CNMUl+57UqzOm9NafjTAGPG701se4bAs6xets+g3GwfxlcNebu+TCV78o+bA2pLL
M8+QWXMgWcZCwN9LKaenbrYV93LBQceOrAizX/AP0j9Ec6tgi26xZgJfJKm6jkICVYysQFg29T1Y
POJ14O0hRfL+8TfF7B+WrH5B0totxyVMKVAka9BPxL4OgTqFg5F3x7K+LlGpOHbZRcZbgdQ4PuT9
wWK91r5HxnYW3yBCIrY5GbJceL/bMQTb1WPWEofZEUsFhdqkDMmraJlfreznfzYj4mB1a87JeloM
Kyy3u2Um3QySm54x5vME5AsrmXbb5X3NTdLuB9/GPL4A2+JDQhhxechnBsJ8xdiOZoyup56X6tmC
NPtegOyQ8IgY19kWY9MT6RQV+FA8MRbMg2fM65t+JCCFBz/kIM+UmtAEaOYvlLx52F56EixqBNdR
3Nz1TufBbEAUZwPYj1hGEdm1csZUmQfz24rAD4E9E+FtuJRiNwzDhJ61JkxiG7FUoBqfTfQ6SSPc
S72oItsVDoyBw1TnYPdcenPvYbUJVUo5aGgDMXuP+6bEx03ZOyXDvXFV8z0iiqMc4dfX29WV6R+g
o6l58mutk4shdei4liZ56Xl6SAX0gVh8d6xlbbojY6++MZud7gX9qO1Q3wcWciypB4I4Zxl1ccC8
3/PfOzsPN/5Ar+8GPw2j7RRgmTrCDFnAA/QVClEdRvOfpAZ1elli6dXbtiPwhWXkFL8buHriMLm1
vPpUX5BJWW0z5rWCjZE735wvbC6DbjubmUFuwL0Eojr1GX3ioCWcgN3bcoFkP5Pw4bco6sOkQosG
VMq+mGVg11cLG5272nWQASmEoDcVH47pTnHi83VM/jUpc9fnsWDXfgBK3/6HeQiT3rwG/hsch8Dd
oHlOH3CmedlXAEMHe5KqSUiM/FbLp6JFyX9Io7nTl7CW0Z+KBERs7j6SwpDoh5ut0LQotxrcY1sl
cv3bq+tZ3NX8wiSPpH04PEXItH96ukVUMYgd77uFluGMbTEc7xwr0u8FHgw6vj54rhAAZYe6UXpC
QDJn93SgEGr52w3ygEHeorQI0MnOpc1idZVzVLt3a16hphuHRvxDGDJ6l2hMneKPgjs//XPSBFZ0
3jK3x87N/PhXPAfVnzWfV6A8U3k39YTVB/BSqdnS9E9Y+F23MUPl//KWyODBdIT+EKENJv6WpnoO
piz84Hd2YPe3nAebrI1hu7fVMIEargoWVl3SmPfJMRKRkQ8DZM+phP45FX3l3bux8EFSZkvZfeA9
HrI3mN+T3gUQ0oqXxVmr/lI5QcYQp0lp/7Y1yKXyzFDfce5nwnTGfYvcC1ZoQn4ETHlPf3p5M6RH
heX6TdXWcfatK2YktH2UTw+SHcDvUfIh76dJS5OT12bX9GiZ6i870YT58jM7pvXfl6DA2APzyr0l
ak5HuA7py2hD5wPPrHyvpmA8Vw5emQ/FrmUH2dB8edxP0XPe15Z02sifeaaZ1ZGzW1hqazcCsAYW
K0M3M0MWP6eh1wkUva3agqCrHpcgLU5hX0fHzBewZJQOYWcWyb27MI53ksL9EE5V8VQyjcd4WXcD
h84IICifqON2qFnjcRPQyT0FFhLJvs+sh4zdV56Fo53BVSnQz5ApWcDcvQVkxoRgEm9AMYp2fwzK
5uR063qFksG2vK4rHz+ZT3DDAcYS5r4u6oNwm2Bx7tgrtLzRdew35S/Ns1Dft75Ld7EMdL/Aei3F
RRT4oDqI3lvZYAITM+McoOFVhLgn9bCcKxEV+IYkfTIWodfFqRPnIV+AMsHjCR6B3Xb3yjU1vcTC
MlJUKxb6IHSq5DtCHYFYhCH0YxPM7laTFlpf/EYtD6gllvGrQRp+8eHVwLdZQ30XRcN0N5aD/WdZ
roZ7g/3hoUzVdFzitCUSDZjDsMWOk0c7rLL2pZawSVEFZzFktngxr8WSQwqR2Ohh1NQkXm2N1sM/
6yMcYno5BZcBArfatsh7IJlmYfweYLN6vdFf2UnSyGwmgQIBweWE12BU9frti9V9FbNyP7JVpNu0
t8LuSyItjk0ksXmasEw+cUfo/6ZOUpjJ3D7AFudbtRHEOPDmA4AxE0BUxiVBOQxye0RDs+QTiB49
I/hyo2NM0lm8CzPDEh/oRnQ2evH2MXkJy3WUo48JqlewLSIcoeCsMUxsfRromfoI2ojTDsDaBp2I
4hPtB1+eE7W4sDAJRRIeCpXsEz12lPyQQZR+prNPC7rwpF7iQDUvoefLN9d1gLRTCpr6sXHTW8Da
UsZyL43jXCzVeX+kHGj/otVQ4acRUxAAlo0CRchM2d4aV3lf0MMuL1xq/m8ofw7RQhNma4X64rOO
m2i99G7Ptirz4+dIqr7ejkVfvEZWdsG+WNGHneBvQC602Tze+Zga+bznJlDnhKHvp1Wh3yEJyZKn
1OJy2WTlQOfz/0z2RHPpn2w8AV2Jeb/2w6zW8q7QoZnOEGZFuMulmL79xffuvQBBoUsm3oPK5umv
Vaotjw0TJkjPcQppakp/pS2MHvS2M5ReyC8LaROufyKeBAUpvhr/tZpRsmYhu23o+1k7PFAVhweu
/Ng9NkFqN5ytwJQzTDkpxala+mcHnGOHlK8XGbKzmofHNWL2AWXAJeZ67gJ/POuhNo96ZLYwBkAo
XjM3RlSzzNpjmW/gRRLnKTd+7ofhxa3X6NVzKH94YfKj9NPirNIwefZFFD05Hsic3dKMVYDwnfwu
47vxJfZztoMAXpvDsjbFO96P6oSQDEqgTel+D+PMBpyrOex+Vwn52x+sBGZ51w4MhTkvFGl0Kbq7
88hpVZFrcRtObFvEO/yn+hilJpXEq84tLiO06g0JLmNpnxOj89+CFSU/EcOH+z4pGQXEoJZwoxis
qRsnENNJAJ/n45oj8UVVBTufDVT9r+U+wxI7tlhiZU/bLkRPYKZcUG+tzCQpHuImuRCiFkosttq9
d3rYk/vJq+CpoAYv6/49NGWL8MwCQfuvISb4KeJiWtGvr8zGgpph3Vx59QNILT39woBCqEerZ4Wy
xiE4sPfLDBeRrYK535N4Ug4PYe6BacG8U963xq/qd09n6uZFIpWVlW/dBvgGUNKgPc1EwARYBj3o
HwKO2LZF+tD2TrUctBpu0TKkKsr42RJunmOuilX41KCsNLtqTcwhLehzoX1p/2PNAjSc8K+9Te/f
NDRka5D8joWvvgZVe7Opzyy2PWaW/3JmLsUuCmmBD/No8XSgsYqv1PntKZApuXMZM+tHXuX1vUqS
+QVwFhMBjhWt6M1RmmaOBq6A51wd1zoiB4fIM6RUiSCRCuyX+lzCoLjifuNZ5lIALOSuPCD7OdZF
dEKcMEItYiq1oP/lVdshsyk/USpCDJ9EZJ4Q+5t3XSKT38YYwDGKI9bHqwmP4a3SE8hC4jCmeNdb
omV2fV8F0zXTLMPbyXF+l0ORkfBV48Y4rcM6ze+rG42/pzYC+dLAuqy0h9KciHnq1d5bL8JZfAZL
3Ty+69VwZAKLcdY9EMkIuYIivrVJhng9cprWzXNSiJiIklUT6aTKmGEccVqc3UvcRd85HgaExanJ
CNsJyxYfSTsfq6Ctf5NimV5FUK27nADIPXhQ6OEBPvHtMAUzLkJn9U+ZBuaOFTFAsNy3WELHjjAn
RmsaXiBsoMgz4lqPZjlNNW75oHf9x6mJnd9FP09Xfq/2UXtSnCaN1RzjmwyPtXbFeAxW4f/UETol
NFZmhS4XtEd8j+kPkjP1XnS21vf10iyQ+G+yo7wq6+cUC8MpMaamv4774eIO3k0NJAWZVQ4hRdhI
B/SAVPAZMwWvJF1o0y86+uuVVv3pCoGbgWHtuQtC6m1YGwAiixW8fadsLVHuTSY/uPh7f0tG87xG
SIWe+4SM0AsDzkZdMg97zgZVKGGbcY1Ac1eZfDiZaHK7XYyb0wH3H1vvYGQry2OpJgCEiZGDtyux
2XH/Nw34ts5VGuXv6gW/apQaakv42cwMEHXglSimLvxh7AjSOoEcge8Ei9V0qIqRQXTPaYb8aI6P
80LZ64mlfUi70lcbhrPpfOjWwDBSEB76I9p1wmpAjfHKjUH6PEGzQzwbkAKMEroNUH6BEWH4Hsny
qVnH8TPBpvWWdTrIOLY0awl0TxFhgu4qxyelQRJEE3XfsrWtqpiylTrLniYCW599zX3xoNoKwFw/
rNr5j3Mv+bT+GDSXIMyje2hg8ol5O1+BV4kTcaE4P6Tr4YJtEiUvfgbH6CvUZfQ9+mF5n5RNuPcL
4BpxS1YXfoiIItWKKTq5XjUDB6X2rA4ThDIfdyxkkhMHDcC4YqjqDZANZDSD0cVjYCPEpYte64vo
okptsqCNvj1eb3dfEoDLLYOPYZe1SXHwFTsA1k5o1VoSGcPtlNUouK3pgmVTFEXE3YLKOdo2WKIw
5POvL68mTItjJSP/ArFt+LZ25eVVBSbVVAYigpQgvJMfixiWUyAy+J4JJnE2GsNvDaaugaUOKy89
TIMkT6YgrfAMMASLN2f4emgjT/yM3spEBYwkg62sZy5Dpz1ivUAm3OBVUesfpDvRNXMGwdBXtMuj
O5XqbyrH5mQ7gdi+h9swq7JKDskkkqsvBQYtVuydPg55h1/NIqXO9z5Iym1REjP/QuRqHnI3waY/
dL3DpMCWS46e1Snfe1KRbq6J+D8nN85L2vjNrzK12JjzKW5/ZQZjPTNfURV7B4jN8xAJwneZUzr/
9SpY701hvObiTZLSO6hXs3Aalqo5Ib7CHkSvY0kjXhm+wfyNsfwQuJg+ha2Grl6u8bDcaeJSNDHf
jXn0YiGjt1p6Xvfku61JuPeRrj/daEZHJh5edFyzsKO7b/z5zigfh14agb8/RgR/YKSAKb9ZRkC4
4PCgSdBZEbV3NBEvC4dwwvKLpBX/4ECN9r401vVwj3kTbXkOJKvdNa7wkBqXbu6CxSFTiwhXrr+7
njGxJbkiHkoE8prwmo3C4qUwx6v6b2IjoDllPwHYVm1IiictcQQfu+ZB5Mgr9K9YEYt7B6B2fPXa
fIJvXYpgR09J45UpgROPy0ThBy8wKhd6Bv0D/4SaN4+mXeD10562kOhxqCudY3dR1fiMpYWX+0j8
xzJRcJSDNYdZKMhIxfxVMuDdBgCJjzNv/6sFNAZ4jP/+tFmnuu+3oREpT3Ih/8SgdnGa6C785M+O
RIt67fmmeD2yaRq/rTQSr/iwvqFzZ2mF3F6iz/RSg5Om9SyQlwks2yXHj1p+QEybxTUKa909+ypl
BwrSTgas7YLmTRRt8Bz0zVRfilxB2rd2CMFCdmixqSGhCSE/F+GpTSRxhgmSdnDNWRuOX8mQyOa3
Sgdb/VjSYlYOIrRxO+VmeY2Kty3KZy+eIyCcOnYzbv3CzP/6Om6nrU1GFSH7GBG+oZ+r2W3iaRbb
lRi1v4yqmJhRsMzfrfGwBTd8nBtXhfM9iB+jH1Y8aSDQWDfQRGsUhJU31C6GoNUvv4KhC76lWenP
YIcQd4lJ/Q+5ribaqHxshxu4uyAyomdSnp5pxb3LmMsx2/qBZNlRS7IQCEwJ78ugXvSNSegPNNRT
88jKwSGTqWUw8sZFE/YMegJCnPghM0oUBhvjOzqExF6cqamOgDyXAIxvG7O0zCHe4Iqzpp3upcyI
73YZMg6HqBhu43VGH+9ZIXlKbTqN/y1kOsgLDohGX/hS1R37BhfQbdWLcTcUxpK0hW/IfVsC8lAu
c9N1t1t5bb4S9vSMSv8/c7/9pDgCA5T5h2WeRxSFTYWwM3bXT2g+NEZkiwz6UnJaTOely2b3jBZa
n4NOrAG7O0YVXlTNxR/m62IPkVYuIFpbqbAwNMW99XEy0RwRFl4ArLp9C7TzPXPbO1HGSLwDoABR
oXmro9CfiMHrFFY28JgZVSeoioUWIWm7cHjDjrNG+xHYFYwS4c7l2Q3EsvWXyd3PpevcsZ9tf604
anl7l2mN0YoXnXuPKct9KRQhMDdmN1D2YF39YCf0MuB6UKiKnaUu3w26ZwcHG9HROxhhN2ZR4aef
S1N0d5TiLNAW1edrSbkblO8yWi3UAKzMeYB+4YN7D7BOzJKiyq4LpgPrnihunBk3iGIc/ZmWlc4O
FRbn4NHSXdHYh0OzHvKmH7NXOtVQouin9DslKWMdzPhxNdnfw2A9YAdsjNrsmo4LrCXqiDwO9kOi
6eKu1SijOd+rvp3EcLAEeAfxMQdjknyFIV6lHWabwag/S08e5oaChTEMNJ1oesadFbd2l45DlZ6b
pI6r8Q+/ViFPqnfVwOmfKn+801NpombfpK6S9VnzZs6fhZ+l8qlppjD7DLKEcEP0sbSgQIz6nDyk
xkpHPEhJZw05u5ugXMLtWTcVSlPnCDaiY+bNqib+ksMYN8h7M7ooqD3SAUsD13hAz0KOMDlrCbPp
w6xuNt8mX/rhtWMHU7DoBVmeY1UsUqjsRH4wtr80uhXFsm18X5mVANm5Af6JQT8Teiexz8aA0plL
65sP3Z1PBLJS4T2QhBI2f6CfJVT562Ib4ppFZiiKQ8k4icdF+fO1TKgWmKGwL6NFYIzdPVULeZNP
U6FzXNBdVyYptGtEOuFuUY6aSIoZSjBbm6Vl0nYS9K4NDiKnHIsj8AuXIhlUPJO4qFoNpACm1mTl
kZ+e3cHa6fQjJ4ehnmbFy0awMsWNxULKSjP7Wz7GwSfnx+0auZHzXA7gy2ozNziQyqWFaJVlZgp/
GhX24bsbkYR5pZHtKlilhHXuijwMFUmsfWjvumQsuR6dJHLJzSsZMX80Iq/MPmJWVe9Z/XO41T5C
kjN6ebd4YJbmEXtt+pnMNx2Z5NiUSRz/kDbvVRBex84nvTyOA/g9avXXGErU4t/EQU2qaev37K/m
8BIsReVjXoQHyPIqk2lMIQHtg059Wcs8904kGevhDjmZIVgxoCmmdEZNkv3rc9Zjt2K9HnA5Wxh0
0sduTNzh/DIUbera19jpPf+IsIalPJWSUc6RCK6VhLgVwUm/SeEs+zVOebQv2yaELbI1kTLjHcE6
Ot/rBDFXeGaBYZpTGJNshyeycTwsNOVEiFKfFoyjgLWu0dGBtNMnR86GGY9k7yxkwwyiYyNcFquY
f9jClH16AL8pgOZhPIYIaFGWPM9ztjj/5VEiGG/zVrR/ulSwW/nPzzrDEljVmNrhMAWtjbepJ7Mm
x9vWOik3keNzgwoSUEUv8DJ2N2zN7JGZVKI26Q+COF0ATznTYPZyjPU2bbqW44MHz4z9rOz1cpmi
NYCiPpAEul3gs8VPsRfXXKOEOgi/3Q7tnDevHek+8X8CAP4KzaJ1mmuZVVSofmJwFxvk+BIgNonM
2S5gmuXepcUgJNtUvw//G6pwBfuQOXW1l8yXBwhkVko8wuVSjPdTo+o3R9Isw3924/JPvjimOaxm
RYiM6dQyPIHSjegmdZuzXVAkvI2eqRKzL2AF53BEOiEPU8euYD+SVk42KWbLeI9SbEw/m5Ii6Ky0
WMTv25ogOA9c2OEXx2NrttFctsVHIiDHPAwdmBPIOfB4JsKW29TexdUyYF6QtST+fMw467gtRhDw
t2YikofIplnbwN6KtD3EQ+qoXdmXq+CqtHr5joIhlV/g03v/yiCK4nkTO1wBr6UKbp4ymgexHF0X
ozYBZRaeSMmJFbJLZjEYxyxSHdQ/JVG5o9Pi8A+qipQsUTvkHRxC66Yl5jbK3vjCLKcxZ0t9bD9b
RV976UQyCgdlVd/Fu3Za2+WMakd29xP4p+g//nel0XIUIUYPUcgiiqTRGuP/BRNUPu8rufJE0vok
EYGYOWGcByIAluSAVLEoX8hLTbfVWNMlcCaKAIMP9/BEV+GVM76NOuGjeajZYMW/grrpVmi2wbQO
F6LMveoyoF5IjtLlrH5aAv7hFDoOwV+bHOcx5AZgcxE1VqwRETyZjgtza1Wf9gx1Vtkn52BOm+pQ
Qr2tXomSq70Xzg90FUdW7bZ6yYtKlzvI0objfCirar2mIpocau8pqwCFwkscP1RpRPMzVdpJf4K2
G4sXTuSGZVSrhmTXc9ZI7DmmUwcGlYWBj4p152RTJkzfYZ9QqhwKyWzqkYd87t4t/K7yAPVS9cvL
qLUhtdWdjdlTYrJCWwObuTeefLhWn7AsWKSuTb6m9mLHNvMPOPML9z8VLkSebBwTPZNYxXnHmuUx
TCeJu0vmPj/kY75WiSJKdHEhC58xeI8L/h/j9PWecWA3fU+taxCcUcOMCc/T6La4gf2VDK47xiB6
6tBzwcN/XG3E94THJuL9/QtK3k4T1thmKf/KJKQpZAyVNSa4uZ76xru6UeET2AInvd1mXTf2Wwn4
BSTpGAZiD08QREQhiRoT+zKvlHlRurStPM63Df2rLBpstHrkJkWOQ/CHxKgc93X+FUwg89p9lM1o
N0HM6ckuh8Jh1bNs+Xg77z713VE90EUR+4tcBu3GEwQ9vu62QMNVnFCgQIWruMPTz0RKyI371lRr
ylZ/GsiSiacpjEiqVCP/0Rh53XMOuizADSwdViwBOrsFsP27r9zVxbc/eP/0rPsvwg3UcyV0MG88
Lcx17FoSSXxQ7phte4fkHwGUHflupTjYEUZAVj8msMrsvo8qj1a7YgJo9iRiOA2QlGLSL4n0etKN
ElNUP2Zi7PeIqEvOX3KcZcz906UqxPMT0udBbU+C6oiAcuShtTA1M1paR61Xd+nVw1I12aFPOrgQ
uRFIPPE2E9DrJhN9pcgEk2FX9U81yZGnJOpYo/em0/AabP+woA8DaepiHGV82OwMaH5o7flsX1Se
qkc9sLliFdPlX31BUmY2ecHF924ZJ0vce2fXF+IrCBR/PLkZpQKbpB8tscK7LNDON+UmHtjCd+8w
Ss/gEFt/3S7cRIexYe8X1L4ioMkvd8Lmlr3OkHlP9VRNj1oLISGzg0nbiAIEk0fx8ABIvd5Jz3r3
JH477I6ZQZ+baKpeCSiEqL3U4Yu8oTEmSy43JCZHdjTdK0o/TogPuGXjPszt+BkiKiaZNKthcLTp
DjYbeKlkHi7A+oBqzNoEv+BWta90TiTK0GFolrNxnVwrtxMxnA889Uwdy09gZayXQbH954RpsD6y
30kp0/pSwVxK9L9hmEvSk3jQb0emln9LZXus6JFLlmewmv7Av4/ek9gVXg0/e4hGL/9dYXMbN6RA
+u9oaNFnqDWgRJhG79wHdYTqUSdXGXjMGUWKQEWSzMTX3Ct3yyHbor9sRqQ05Bn26Cj7ARRfXu2B
L0oMbDe5LrP1mOn/Al2Am8F58BZ6z81cJOETXCB2aU0x92+O8ZHy8gPre69YZpAhGU9j2pfVfVEw
nDkT54ngBYqax3I0JF+F8C85b6O+t0Q7r+tDQGrJlgUcxJnU0Xu3NkhyuFkkz0e3EA+TAPlE8BOp
Uz3DTihWMFq5/D90cWCoyHaYeXdesp/faq/IaNcXFPI+BnGkuExOjn2g1RfzrOLgDfly9CJLlhmu
dtif+FW2y5xn5wVtxuMa1vVljTUlez4FQKTI/bHmKi3vKh1e9VoKlveMDSILu6zzyzuiHmh5ib3Y
wLHq3e1slcO0UldovYJixHtuSUlmrWMXBAUEPthDIhke4YSSw551oV8/MJb07mapWFUU+CV3QraR
2NHRlztUhd4584rhNDlFj9ORCe054QA6A4tqT6EtzFl3jCbLuhrvMv7PT/S09Ws20qFGluDiyTAa
pnGI9CmrvPmxmwsSmSMd38PVnZF/xXHx4E54sQ9OEIQvuoqRlnm+UKdmasQlCRf1x2HMU3DGECCv
zqsEjEO6TW3fm0SUb05hmndZr5Ccl17uy8FlO0qwVXqidGW1kUza11czRh/ALKk0CRVXKYnB15b5
yXWcc4g5MFxcfIm6vc+QtXxGXQcMqq8Kj7y1IMJ7jOchOimDoRFUl1/AHgp5FeEmV499aRAWRdw0
WvG4b6rF1dceWUt2MCVpX8sUjeNFoXzZUv3BrIj6xTwUrPU+aw99/wLRF4ujJsJtJWFsZ2MJkxKW
zRfPc3GXJUMKu4WSY9+LuLhvyyQUANby4MFwQ6HxZNnJVcFi6hRE2DeYjprkjXm0vUKGY6HtEAbP
ahuaEqLSdOM1jAhTibZYJ+X0FLeR3ZX5LTecWe3B9/LwQVGnXuPSmp0CbEcuDyBW8zSQMN7jKujy
VxzO81N4AxRxdUvQpZw5PyDd1hYqOw0WhKnwmyIsXk81kbI7WC3ipcbrcYoAeeOvh7iSb223ZL9y
Ltsvgh1gjo0FpAMeYFZucRjPdNZlsGS7aTYT6/zA/9v2SfKq2/7GJaZ6YdwydLE8eaw+wGq0w0SI
FJsBErlZcD3RPc00BX71PiAcvvNaL34bI2n888BA6zjeYpgfLXIXcFaxWt5T3MEPKc4XthRt/Owy
SDo7Sz/DCWnx9TO+j9zDmjjkxjF0/kGI6ftPC4HWr4whB7CzWTfGu0j0rdytc1jGOzEQgACmM2Q4
E5ZM0lIGm3YlH26XDOVEAENV//iunc468MWFyiDv3/q88mLCipyuOUNwIdm8DUGuhog05aYpF5cG
IyNVGpKHD5OLRV/wcEtB9RB1ucOfCW7++00qEWGgsZpJCWCALC3q6uh0sV6PqUwc+1mZNsyZVi78
+RPfRuntmKyp8R80LMnCrczYELLzRwrkLBIHSR462dmsqKn3OKjLYWYT0ijKRB1Di30kR2maGV3G
efGcOGwlbr2/mwQA7UiBItDISWMP4u40AwrLQojfm2QdZ8omgZhlQP4NKcxRLXbOTWWzdJRb+HSg
UzdyMUzTvBVQesQPh0iBDSJ8Kb6I9hda84o6phi78Y7aLE427Rh4T/5C0t0zqWEKsG8Y9dEZbIRW
tJYckBeuxmW7+CNJMkmI3QD+fRRTV4kZFGI/psy8Rer35YcWbqJR3aGwPxAVslgQCCP4g5DOEKFi
HA9fKgtpIaPG88GfZK35R0DYSFhf3ZkLB5r4dihCYGz5I7+9aCiLBlShvHEdJ8uGhJgCDg8EkRDE
hQr1KVlme2ENkBGNdzOW2Nwx6qs1Xdf9inSG1sECuK+2uheSsamIWNVyeVEch4xvs7sR8SaYhFzd
ZImLTLruDsv+EL5pwhJAUkgbd/9VkDwFogI+f6pYaAryFJuhC38zxZ0PjDlQxAKliDX3S1sWH8Na
osaNZ/a3O5PWpBYgAO7+4r1pDVc4eTUvbc/48MpaZqyZPyxD6O6qpQmb82o05qe9M4IsL7f+itn2
zHyyf6NdhR4VA465uHFQaITrjjs86QVvvrtpk7lBb9VRFHyYvAq9XbtiZvjruz2DTOCRfCEA1OKV
2VqqILv1MotPFCaipbYC4WF3zkxoAtwqgj7bjQiZVNZYMBJ8ce2+WLw5eWRvKg6+6Yu/vQfaqB4c
p/pO7UQ3azOmKwRP+gnpkgvYlQn+8QqbC6xbUQ/xSbtZcxhHp1iugrFswmajKDOC4bth/hv7PlEn
SZ5Ud+2i8vA5QZjzgzp5zs+BqbqFXR639s1Ghz+jSdO/1aAGfjlYUQ/14gQn5Qf5T07WzIW1WxCc
TOysV6TBP84QRpxeeZh59Zdderx2DMZ8uEoBIla4B8qG/MzwNFpOQyjmzgPaq0aTJLbW6d/OKn84
4n4Fxrubc3a2SAzXCv7FqpOARJ/GF4jTafZi5zQqmtwtecK9c6gqlQgEMnJa6JCxWqHZKqK4zJ7q
mU30sYqtqT6FaVf2c10fwzGaljBbf2eOo8JNQUEPmrmSsLxQRZGJVISN+bFhjElbkm1AKNk0I9Vh
qm6R8uhVcPwQWA51yx8G+sC+r/+25LMugFG4npk7pMYX77hBYllR4cxT/K9lLQk0o7hhAvo5Q92y
og0DJ1nrDCr2lBY5w0xrhuboKOYze3zvUIpEOpQxG2pk+csp66s4Ntt18GtA9IYx32UmhE8nuzmQ
1XDx/0fSmSxHimxB9IswY4ggYJtzppQaSrM2mKqqi3kIAgjg699Je9uu7i4pk+HGdffjTn0rJzOF
2yqAgMFailq+VOkyLstdqBzK+mg87MfV31FFMGG9Z9/ZzA+ZIdXVbpEOhb5hqgYhyPiwIYfzID2s
wuxA3WoX5uvyERrTmZdgTKtiH8rI4zJmpAlpEW+cqa/OZTmIPyufFF2w2FEBsEnNi+er6TEkbOSK
eN+TBwiwO/UqWrA0ZZAu+4OxMMb3GeQoyy1Ri6V59Fph+WtHCPjedRi72XkGQliE4o01VhHu3ain
kDMXrN05OwkYoc1mkW0PDCsjeHafYmEekl1F0rT+N5SZ5/+hHAGFE54TbmB3kigumN2fdVWnwYUj
MQ33vmLl8+ybDrNq6weuvZtzPp4XkPXevIefuoBrTkpxliXmqI3b3jZX2gLA8XpWp1jnwc3xVOra
M7QfdcczKd1GE6rVBRM/9sIunf6U6I27EpdSsIPaZIg92eKissS6hx6e9yHQyrtv8bxPP5DeeQbt
TVBAnpLZaL34MAtheInGWFpvK5Els+euy6Sz9fn54FwVTvh3LVqyOhSkFN/KoWNxsusCWzioFSWH
ISsOLtIF1b3qs/CWaHU8b5suEbzwwo4HymioogKyZ929FONw7SvikTwU2uYZf2xy8TvZviz4ZhPO
mf1Mo32gPweDaLBr/RZL55iS+EXC7exj4FAle1r60MMYhT12POPEWO/KICBxglEXUtE08ppkeczu
YNpMddwWR01ZIv+oXIdzX2XFYxkbTmbD7OdP7P3D9m7CrAaIaZD5k5RxBtnIH1Dj5hgtNUAnnYD+
0jr62Iyoqzc9FCc75WnOr86bIvKwVR9sV4x64BqriBpOOA2lew6y1o/2NYEZfWhCRPutSjIqz5Sf
fwReUW1tPEYeZ5oSea3ChO48ACmjcHTE2kY4T2XLWbOA3eYRqxeITCbtDo3wsvG6GsF5jgicWXEv
lChTRIuooGbP2sVfc+Z0ryqro3Q7ktfh4aeBnp3rQE7ekTeI/Vla0gekcjDtdLQVvPnxQqcq5VoA
3fCf1P3dhKGLlOga0+A+5dOuq2ZxZvcbZIfEgCMNnAz1rUAVfw8t5XIkj8flv0wS573TKp5+1ZmV
5qzkOr16NqSex3XG4igBW7YHN+ZkeajVIE4mL3zwjrVXi0fDYuWpKXO4zMJq+aDV0F+KigQhoBh3
R0PufHbXKj5b6oLOMqzkHxUrUIkmY1suRNk96awqiDo7HgekC+UTdb8PSXz8UWNanGoCmyfukozG
4swyexk2cZd84ax39oiLkOUs+zW+dj3OwZOmJy07uMAOSOsBvxVHB7srHprEorZDupZH4Ig9EGVG
VN6Xk/5vSGeOupzpocLMq113tEl3dwXLem5kysi+4gwt58WrMUDtksmwBRFE3ch1ZGjJvKJ9DhHN
cOwGldudnUB9z/BkGZimEniRL/EVsD2Ix3M7ehLwNJPASx8XrHoCDSeJWxKOU93Vmkned+PH1pqE
yZoY5gbAcvi8eAUZv3leGgizqbts2tEZnxIAuIe1dOrLMiVAHcSEGWkclueaaOTW6VOsh1TeDQ9L
VZJ34Y7TnEDpPdx5E8V8UjNzICIrwJjSrx81V942YOu5o1Q8Ly995SfQ7E3q4P93LGkkNukZKvIQ
vI08kwzrVSWOWeTgecrzibqfWacja+GgwmrE4qd1z5C3C2cXOjrGazAm3XFFE7s4+HUYu0cywgcs
MrieV1Us4IjKlpZ28opEmgofp2DmDojM/hjK5ZRjHCeSbceIAcMX8Y6Oufk0uNY7lEHJ8oz6FOcv
WfLsSLFc9i17jLo0rLjBGZQXLpnGqFZtIBDiiQmC5FuQN3oXZT062x4r1YXkWXvI5EiDqWji4msA
/vEifZmv2AaQLt61481no4UXHBokJE6KuQ8ejKsDcoDMs+qvM47hk05WpzrVpIQp4wjo7/O70v6p
NXlCQRjyuVm6cldjcYa5Z2bMDp1TU8iJbHvWKLxPRbn0T8MQVMmvHKn0sRsRZfA4wI3clLiQ2O43
FJL7k0nlvuE4CPnKw1NLvzIHQkunzZ/Q0rD90zRtco/EwL3WNIEKOH+kIXltVl6nocDKVm8GvKiP
Y90OBbl4/BHOMqMj8kwoXjPtNsVpTNxw7yEUMfeM/g6FeWZ9hmO6cFXyIqTHgXggsoU7jE7nf7Y3
EL6dDAEArGjKQ5VQi7OLRsKHUEoWCqsxE7wsyYLjlgWbe+wNBYJ7kbc15xsCGH8iZyUm5k7RVnva
PFJEkIf7tOXhsdWF07AVYdq4kj/uethNS/IwM7a8Ww3wZxMOMuMDSmhkjSo2Xn7DqNEPldzasJx+
cQjOoqsa6IWv2z64j/x+Li6Ul9dg8FoE/U04daSWXFH7+gPtpGA2Rbrrz3PQz82BQFGNtxfNNYJF
hbRWcW1K95pwfegTdoTxB3NBdWfUIm85kWkk/h1LtfOTqZ0OoabvzKkK8YABhD1pJjTbtXRuzckO
BW3hQU0NDLv05cwfBw8BbehwHBqWgpcbcdO7dsTYHmzs0UEamPrkUHvzybG1Ge4XHc/L2XYTja34
dFmYbyIlKK60SkOtDEFAXOhZyu/rVpMBaw3VZGcz24F1tFv+y03DwaKbZf8PZFEiNthnNGFY+vh4
SznV5F8SOjXaV6sGlxlBxCnNAXWX5IQFSuSuetIYJPBTFifIreWTI1qRHuv6lsK0oGhYx5K402+Q
3Nbc3SxDHWI5qxdPdn8JU+k7ICCGfliFmXtnjBuCS8DHWu0xdjOIuD6FckeSbfTtQCUomQPr0ZwQ
9WKyNvBEdry17SNza99/iltnAi1BedCeoecn0WkVU3pZF2f+Dg3r46Vza6xDcfIJ0SYYnm9LZftJ
GfRCSg3pt6WywC+/ioXVBf3B+frmYbPhikb4xdKYcBR78LPac3clGQecc2GQn3oY6NFBtMN0x68I
oIHDQf8PoEry5q8eIGNHYwMsqtwH+U/rvXdzZpbwcEt/UDd8O+Z86ANdSngDP01KPBHT0ZTcPGyZ
Xb94OOYIOxzIgxS9glQtKjwyKP2oJKlhISc22wU0wl1ttLoAKUwlAiCmmi7Q+Lj6ef/bD8fumQLx
lX7zSrCE5FLADlDhPH0uIy/81dwqrwkQjruhWby9003dnudLsVv8CAMvJdvR/ConPBpyLYYjBrtY
/4oaN83uMpVl3THgBVCwhaVa+WwllI99upAF3qE5+femRrpyyMuc2yBzCcIpsKu02SDpxKyDA8Mv
BoBifEzw311oYK3+OFBmPvvMdgMvrSkhwBxhvanJIB3cyb09NjNwD5w1RIsMlDuH0EgTnkC+A2km
jmG21oFguFuWlYwJlBhCM8bNR8zAI59dS4YCDi0K4ST5pVvkht2YjhGVbwDRVc1ECYbHIVjP3HTE
xAGVPzH21OsJ5ACTLAgccctHUfBh/+NGbOithxL7wInShyMaCQrPMUv+td4suZ5YvG56usmOK10L
V2wuKL7GJuuemED3uLJ+OcvFn456pquImRiCIqdaFM09n4vzMgySLHW2YmEtImwAbHWGdj8NIZ9r
xSFg7xJZ+HRT7s1/i9sZ99tZ8FH6w4r721tyBnLyyvVuUpN+JIgUnY3nsj8qpyHmAJW6EvUrjQ2W
2XVmXdPY7YDB+6XnOHMyOps4yGRNcczZEOPwlwtO0a7vHedUKY+5Qkty/AeHeNywWzU7cmLXId+s
NJFkfCpXrjL+MZEXAz+7q+L6oZ8ac034wu8xExE8qxLaa0GeEDTOlprQmk7Jn6hoqC+cNMWenEj0
14xUD+reiGCLNadP9ta4SKcwOWLSgQbELDWT7qusZdC9F10mkJgiZTclS5XqJFVHQLfMTMVzISJA
j4LchPCtVZCnh84TgAU40dDHohAEqlePE0aEysq3hz6P6nCaAmWivacar9qOQ5DFp5rVcruvILjg
h1FI7WRkpzDWHh5vmxEa8oGtoEDLKj12jna9J/Kn43QdCZk81hlFeZvIsvR/cpXB1o9zUmB1QGw7
erT7sOfjm6d7kFirBhEyzCANi/Uxna3hfxGS7iFo/TEjnr0yZ+JwFCIL6zu8zrm9d8elxLVnR784
1t0QRYc2ko65z70u9u771Q0FEqaPEz8ZWn2S7G0+cLAW33Nc0qyCKQ7HLO+i7q13OEe5vLtzzH2Y
9Qy9dE4GEcGTR7Kz7B0lsimZ2G7GregXdyXVL1+5rdTfIBLhc5XG0r+uXm3zO04FuBt5u8/1LmON
wM6VtfNDA47mTxRU+aPh63zG1z4Q/lZVQQENfshl2oajoCcPOowfPCsMysE+8IcebgM78gEQDcmG
bWgxwiBmUMe+unnSarrZRs+nH2RIJmyHKaPp3CeUNU7xfEj4H/5X1SBukNKdON2rNB9vhEiPiGOR
DXF0WMD6BURh8J28qxkP+zFKcMHslRvH52WEuUlxYvcIypROqrUAPbLjpxnIGeHYO5vGLv3WLuv4
Ycu1+xdGem531RIScW5CJrQN7VzLY9riNNjO7gpGocUWda9CNk4Pc7rSRJUELTZU1fbIzFGm2GEn
Cb726xql1bOjukpdnTXA3iK5aNWRyjhz8VcHiubihdTBRMkfd8YBwVMYIP2dbPGxXcFi1etucV2t
dnh6q/aSVYP7SNEehRWlTZ5bekReS3zGZiPpKOzvWuaLCKjSKpDsSvx/IQ2ckK7j2hkb6IY1K7OU
dbb9pguohShOwDPB9y61C5zcj+1jWiTJSDyobvdLWnYnOTbFtaVu6QSYafE/UfAjzNYlk0NWYFZm
qKN06pfDiV7QV5ZE0Xkp5HpC5VqIxulJvCxiTGJ6MjhXkAMn/nuNCWWsbPmdYAeLPL8zc4xA7nvY
7S7WccWhcHycVlsaev3wq/LmoHjtG9PM6KQNjCIyWrHPfNzy+yKhe4LKQ2rbvVciPjwY8D34/p03
xtFDmUDgM7mhpa5nrcKPK9rwBd9/PD5j2Vcc1b2Mx0DEAg+RAkSafo6FXPWdR8x+EpxxSAzwrfTl
P5fRTrwFdefEmPRCaePNMLnRnbUpCKA2a7FZENUfDE9aCnv2GF5s89cTkzlQt+TKq6MHrCsEpIwk
ODDWK7LWhvUQNTwbYFOwA/04cPONVuNy5UbR9NgaMEbVHO8qP8YTn7vjeFwdlombWgtAQ00Ql8kB
C4e8FAvzuE9DwH1N2oOkxQKRmTxvh+nAY0gIOXdeq8QPf2xU6EYwLxBeefIdkiYnmFLECEAiEBCm
UgWv/w1bXrfVdC1V3NBtRziq302s2EFBeIvN70dOENmxDga23cXE5otOnSCfjkHrjJQqDVrdl33r
2m+yMzJ404SyfrTkB836uikO3chDkHC0MTmNUd7thaPCPRb4UR1Y4brrWWgw34s3ULzshS4RSAu2
7n4MQHhDWfHotF2beZHf42xD75QOigM3BijEDTD8vDdc/A7L3wUY9kuPtrXc0IwGh+G2qUp29ktT
lupfNTRt8YH24KYnnA4FRbnoiBhIdDiDmPdk0R+iLuC0W8qOgkVDY0CE3K70WTBRoFD7nalX0I3d
7dYXxF0i19bxHYdg6jayPlp/Qo6y9+2Y9x8JglT+pKxUD6yI1nLXT31EBWGB8NVtCWk4/9W27z1M
O6q/IGryJEMrdO4r+lf3+D4rUqQK27NXDCcKS0IKScoWJgiu9gJraSv8N2esMYRNolY/gAtuBzdb
FGnxZWJvRqRcMLyN88xAHXJrpEmLhAN3hkeI7xNufsdoix0MkheP5gNUKKyjms2t2seuXcfTLH0o
UxU75Q9qklirsFMsWRNJm+B7qtd7eldnyF8aa9WOX74lnJvE7GXGAjG877n5yGH8KuMiP5opremN
5N1HrNSjF/U8GX7PDVyRMv4ZKRIdnsGyJ3gmwzDHRGr4wzD3bj6YwTxzE8/PIJq8SzHV1ZO0VkHF
dxP5h7V+dMU6PuyqGcgroRRmSrhuuL1vnC8Tfvp6vO1C8pv4ma0k2C4sg/OvoIuV3BCyDx46iXLO
0oTiD/kbqR/PVIKgtila6s+Cur0VGPli/oZLEl/TEjvlfiV94hLadJfjLJgXjnPtJAJsS6flvloK
991gr2ehKAQ4vxRb8HDiFlOQ4+iUrrEqYZ+oL6u05l4X1fTaR7iJCZiktjpCxbHlju62mlKiuWh+
rZyUt9Jm1UOPBD7T2h1JSpujFYAEVjWFh/A4YNvZOxzy/+PGJyTlGJ+5yyMcCsdqjJJzB3Y5Oo00
+CwncmDrW7dOdj6GtXDEr7IvEOxSvKzVlh4PKAaYu0J28BFghS/S5iu3qknD+NkU7K+2HMm7D0op
pxn8hcuzrWaYuIRhlhCVhQPe34nZeNN2isz6hcd++OF4QEO5HhbQcckMU0pJlocp7rXDytHvxcvK
lU0BaoJ7GMibFftbD8qNdYS7PDkEnotXrvDwmKKmZFjIeWXKAx2aQfdMq2COEe1WZNBEjb7OHi++
ZxJNk3+NvUpcRC1ql3M4AtkZ53sf3DleCIHphi3+LuBWRB7x7aYjoeDIuqMJVUfZQ4VtuvikCT48
a4kPFKbVSIVMldKJ82savPotapn2qpimWsScsrsrm3YtdiqEbLOAmxLuh83a+XdSt85pNq2fbVe7
gKR3pBpQmE37T95cuFtb9b3/RM4gqA6Mow4WwUrBfBJZThVumjgdrPRhuMJRQCiIA2E0G0Ick+eo
HpO9olWMoDKnT4atIbJ1d+wHjpH481fBntaJ3efKW29h3SWoOhxVdhYnj+TnpcZ0D5R+6nKOHfN6
puEgDA4JBkUMUzXXOpbdeGzPaTPHp6CNbxt+XEiAurzmtcWh/ScOkmjr44K6zzvT/weKPfCw3tL3
kKWue+UVOqFZ6vjDJXk5bzKNMYmrS9jrhI/90rKr3AIhMeQ5W3bNTwg0BAY9ixB3iTM2k68LPZL4
nHxIKPX3sjruIZkJSDKcJy5/tQtkaZ/5HZoGJyH8nYzrbXc/py5Q09wS99FsN/x9FFLPToFE/bdc
rHNxGxdVQ2sh8Zr1DKOxkwKJxtwev+TIEvdd25Vv+TTiJ+bDh3smuSGmMHH7XQ2dSb0WxkH57GwY
EF+UOBtvcQzcAsOgzg0StH7WmOexzaq++gsqgfREJmbWoIEL330rFiQxIHbd7zXu2+c1X9bfVK+K
N6pxHXUPyLGhmQ2hgpsFCTBg4UFrx54C57V4s7mIeC2xVbmB0qb5DrVeURlS8jo8U2U5nVN2f+Fh
KfTq7CoCGkdeqdS2MemPj7yENfJ1GteHqKq9ZVN2tIyqsRqLQ6EL915OJW8GhwkI3iNXlAN/MW5+
sxwGRxqTw8D9YG7br2wwp3WNWSK6EzAJ4pfVmRtzwEEWaCoBBSSkKl4Sf580WJOAWfW8BCGekZxJ
q6ENd0Z3TYYuExR/XNdmdA/P6o62rp4JWtAcgWif4ozrh3DX1pqsHBcDzZlpEpPxjqCoXromVgBu
wB815G/J2DCyIaAhEHkEpw6ER2aw+hF7Szvn00vR6IxQW0dY57nKBobyZFmKgzsSeg/HW7sHVIbV
P3p9bbLzCiwam2ccZq8de2hgOV6vsytTRnqdMjIusEoZH3jcU5IjujhuntCJ1/4R7iIeLBh5Jrqf
e4Wo1yy1Di4tUjrXLkhGzFxOqmmCGaZW31GUWueYcJyGqFsQk59PULmWbRoGBKsHDRWXeBUewx1W
4iHYQtDAKxm7qd/8owu9eQh5fX0HhYl+zY6YTsKh7J1IAb5mz/XnBsW3RZsX+PwfirbS3QGHTPQ4
SK95X2VR0vs1afvCJlFlvyhv55lKfTaFrl/p6sUtuLEoRnUIPc1OYxhJsE+CjcO/KE9r8S04ZPyz
1UJKtS9m9aVaahlTXCMRCfVeIS9VY/AcNLKnog4PzfrKhBzc3ljsaqpdGppVnSqOVt1bSI1n/7ea
ojT/zdkiJ+1Ar095idaeDDqSEG9ehdK34putInGoorSBHqLq6F9nZfwu0wyeBvI2r30sFlwXSKtm
emUNyJ25HwhFPEgHws0j5kMsiRRpLSjFSx7JjzCqxPPMUNKeJl0t50A0uB78pX0R+YSbyhUxaUZj
4UnpOKH6m5qv5UKxSPTdaZBUfxqCGb+bnscoMmbYUCQu67h7APOdBWfohrLBYwbbGVwNbyayt1jO
u28OdHr5S6KqLXeklP3/NOT0+kndoB8uKkCAM7JJhubYYxEiMR5xlNwEt1bOgifvVdrFhGBBlP8z
+VN4CuIAZ4nqmmgfJCFXObUTzdZVynrYNYJ+D2+Ao1c7x2RoYGKs5wIr1PypRxHqL/AbfsGcs6TT
t/G1tbyV8/ADg4E1v7hSvP4drKAGJTHHA93WM/s/8txt+cQzAh5MbzP8HoZlvQ57WmVVHN9pJnDY
5YkHIov02yhOdTnX2Tkr/PQfDnfV7HhS+0+MrOMlbld123jHw+9S191nV8xkMIo01ScCH8MvAzfg
2EV99zOBgXrQmCXMS+Sm+bEZpml5HAICi5ifcxeZGWck+CqmnuI3W3jrJYexwJ1Crjag/4xE3iL3
qKMygemK+Y9vLail/ZuseQDRuMUwOO7iAvb2F09u/sqVgSlh65OIB8TS6bowOfmXXiCn4HhaXfQW
63q5u5PAqN9LkB8la7cCkgXZE6W2fIzeF8OeAsySVbqALkbCmCt6dsZsp+ANW/pDMKd8kmkocP45
k5ieIYNy9W98gjbd/UgmsNs1ZgFRI4fMHONCTazKWoxCO9KIeQ6/y5DLEtHUeE8ynypG8YFdYNtL
DgxrXkUOkVvTS4CupvPbsxusjcQF281/KUFplvsii1j9Tn2R3s/EIn7yGJU93aeIdhjTXB/1NIBy
Oh8rkYBSM9WaPXNCx/5k+hIdzMzzcxJA1rZbYk7uidUp2klDMuDn1me3vuSNqOHBYuY4BhrRCfWO
Bw9st4QmLV8v+pTx0sXCzBVdD98NXZnXgmRKg1zY5vK/SRc17eBZUnJgw17KNXPDROrkmUxWW71R
/hwTW2BKKw6LX6b7ygdefEiTbqFFrC9iWo90mdR/XLJ83kcQrl7HCwdm4dtIjKH8iHAfIIjink2y
CxRL/wW5Dxg/2VCsYS5FVdTdQ5gUIkGR8LqsPTYBD9uO03x9r+xM4jrH8/pMV58yW2Ud+cTeO8n3
pQfa9s/gZyMXCGzRcDgy2hA/gcHIcXfyzwmDDb2OTYtNL5r7zNkF8UhqAYsROUyZq41L6JP++qY7
M1U6K4UvkeO8cv0Lc4zou8tvar2X3q+BA3QvqGeh74xls38duHr0sTQmZg4ULGZ3aZoP91y/6zvY
LVPxDuqwJesBm0kbuh5iiJfr39ncj+VGB01BNzRxQm6LSATT0ZWwrPbL6FmoaMVC1iLgjA7IqFnO
7ewWtAwVFPLR2t6yNiPjcfYCicdARSMqSu2TqNxUXkIRctCm98ghxUstO7wgRSDq97iCacIJp81+
0LFSwrzCBUpiJ0zaGDf5bkGTbLFCBjCnHJnWNca1VVbmu+yWcDoVM+f8MmTruVfQdw4pagWR2EoB
O4glwL/3G/isYHbmbt73zDrxJqCKruWaav1+jxd02hEBg0lG7AIME6ulmwwPQxLmV9usG28K6a1k
BU/eP69ohwDngPVnCaWbsz+h5/S+YUsgH4MM2uaG9kxN2sFM7FKScHENdedZjtS0ysSxYHVJpf3r
eCABcu3YYrzAGHTyX2HO2uIFCZGJIPZgt5+YOpbsLShse1Fx4ZVbKtwIS3FyOtfIiRBpkukosxYp
vRTLBWc+PDjgo6eFHDAFOYLGWT74SRGmud3OrgvP/sgbMZfuJsV+QE+f6uG04B6Z7W8qEPlN2MGu
UNw8j5Qb5vvGILIOXBIvK9dueR6wI5CMG0jQ4pQNo7eoyu0PzJSg+3DIV5BtaPgxKPQBJxoqdV+w
oPnH8TLBn9ibCjl+aIJ3+guT4MRyu7jPOC9zSC2DPn3CoeJjlFgs2nRq0yvrIuSyIkXXlWTDKP6L
BPu9SYjnoXEgSEpvJoEkWIvveWzJT2wzzq+29PGECiMA8IIiuc4jNJQMyisSue3anxZs151penPg
7EWCSbi1f5qwN7xmGfD8a0TmeQdOwnEhlolcbLG4VI+Z7qnUnHiKop16FuUf6SvYI/JSLs0vOL0s
nHBf8cWH7jEkBsnHZMuOrfhcUg4gVXkxUivn0HaJegynQaFpLinuQ9wF/vCexXX7x3osoMkd9y3G
PDdM7nK1gFhBffDfAnT05jzXq+1vZB+Tn6AgJNfU8AYkIXdbn22GmGTR7ZYz3iedTsL/YRQV8eOA
WbR/mdORttYIjOX6GsV9br56SKKHpoth1cZeW1ItujJcPa4sfHeR1y+fvk/e86Z9/QN9iDvJ1fBq
mxCfVTL23beoF4aNjpZGuc27orwHnhyOz8EcsDZpmXDAYEkXN6Ur+xNh29Q/9z3zxhhJZHPd8i9u
KmfpvztnnT8dhzA6mCtNOGmYjoBGZMjVoJvz5PgN2zzJj4gIt0T6QUUTdptVV8XViyDT/IKO4ScA
kkL/xItjrVOsrlhY9mwdwi8XzMUzGU666PI2Zp+0Gp9DI+bqXc3QAEvHyccjCAMO91Cgy/+ymJs0
imgGerBDU88/uoiw181huCjoN6M5Cm+spsNUQQrejtjx6WSGrPSlQx/0ateSIreVjIINqzrxyGtC
vVQcYfGdBBkRkCYqf8Ot1Vc437Mh0W2CJ+DGxa7OeVjvGSfWF6Hicrf0ymmO1Feve4rDCJom3lIS
OYHOwtPJPbpM3G+ZJcJOaewkvoaFTDinYb6mmcP9znM49HGAdPJ3l+6CF4IO3RPerx/cqPY3vPvs
NEOgYXdfVpcKp8wpADDIBl50BbtjK89KKeA/+S3WvIncwe23sNjtnWfyONgPDgWfuAhT91mIKPwx
mic2xp+sP1V1owBijP6Hz0aBTdGofR4PQxKeQl+ia4sb2geXAj8lm+Ls35qL8pXk6vIb+qQD8UIm
ARIfWRbfxUiNWzKPH2frNi+GH/sLpG3/xJjKPCZACBFSc/PnarLypyj8jmiAmuJr7E7hcpcGWaiO
hG9JsczOHB6pwqJ10w9gZylCOg/CaziBMS7sRYaLfkt9qMKOUOAZxfp49THbM24CgkZJx2E2xVmN
auWm6064wRTusBTlH22ms/eKoz8wNhM/ZF1lXrouB6XFUFN+jGr4zPtK8nGV+BmMCZqrlyTiqwXu
8pYFM6lIKujzUzgj6a9i+dtlkT0W6Sqfq64vylPEjbcPePUNm1766lE3Pa6bkAze/ehyGt/bIRwJ
coVwLukp2hWqGz4ZQpZ9T1Dm4LdpPP+Wfe2GBwcOy6GFI0DXsM5RRzF844918MgZvi2qTmK6x525
if2dM7gvUSzsg3s7aWEb4frNLGhKrMXxnV8XyS+XdcJm7aJqJxC9kDboOLkYiivPLOn3iyjtoc4U
wxax875A6euiyzTpEcyJeJ5o2WTKXNqLM+bp+zKFLySvnIMPs+/q4nc+NY0XPSkC5se1apfp7LWA
A3gWdRwaMEk3Oy8I/EvO9wPVCPHA24jACoSY0WPWEFXzTsHtfAGBx3eL0ET7e0uf8keLjLmeBC6N
Z8HL6lRkifuB+4FyC+zOaKoKFEjYr2O5s4GIBEfI4Qd/pnmNixYnUBUWH7gx/XMjQRNXoz8F+O/B
RWLupsE9oqc+b4Z+kzvY4ULDz9XM8K2K0cMxzclq1wYBZKxSWdrlI8tOmNa08pFIw7ibsij+laE1
ca6f8hRXmBMi2BeiymjygeiFn6J2T1iy7N9p7uafoPBqZtrhG7vhvPcrO2NYrZP43YkSzGqp87ze
flM8kC1tk5zLGGqplD6Zmt7tjYXMDb+XY+yIHWDop1NJCc8WhJ1/h5uC02ik5vEmeRbupprb/KKI
2PCjrkB06xwXh+sz74BC3ZqJtbaAV73x6Nh4Qp+CIc3yp5iZmnq/DHgcpj1tCaY7g0MwNMGMg3mK
0/XEZx3vO2qZX6RyUP+I2f74OAN2vTc5lzm3F2LWrCy7cCj+RV5mNs7g8/IzfKor0OXyZV1imgbH
kOKtCxQEQ4hJbzmDVrzQgHR9phx6b1Pb2Pc3RYgZEZPUEyUb0ZdjJI3JeroDIZD6lzj1eKh6kK0f
3BED/wAJaktiHqoppporw1J1lfMtkB7itPiddFQkkxAmexRTaUlHq9d7EDm4oh3P+a/QIMP8fAG+
SMLgwPJlQnHECVbpQDVboKK8iCNVv5StKmFflpV/jlg5f0VKt3ezGomlMxP/Znxv/tR1+1jdApfc
uoniP6YOaeN6jvdtu+qxNTr9jMCbbwYE0cckoscaYDp1mTYF9botZEwpZpe0vNRz8btxvOqZF9Z8
kUxa3caC6tmMPe0/Jx0wRDPhQpcLFAgRinlur9CKN9Z7kLp2x3qP3oI1Hk6sKly2kPyYq2aBoZd8
uWDswXKdFeQW8IToXVYpVggMuBvm+vhDzykhgrFVJ1xAKEVFReK2qPSrqQwnTiqDDN4jecOorjbf
t6HMecj8/46op+ov2lRMC/OSeg96WlOfKAOLI3zpQOh18D+Ozqu5UWWNor+IKmIDrxLKsmxLzi+U
7TMmhyZ0A7/+Lt3XqXNmbAm6v7D32vC6dFb/QGEZnBWP313vKof0tYhj+0LSS3512ZpHZT8FAMlp
Aqa1RBzib5x+SfOorMaUvjUhk7iC47Ciau/ulUX6O8X2cKPh/2wJTd31OSRkXPZUCGxISSao5Bd7
eJ1R+LXypPo8cNcpS2x4AUzpvmbIO+laeG2tTmZP3y/H7j9GxOSjB44GcDWN7TUTZgCJKszu6vMK
AZCf33GjIyR4HOP2i+doYni8ri2/ZG6luwXx/TrvXKbb8M6a3Qzd7CnpVHulVeEsEapV/xH0Qfzy
uKAkUHXFvKX1vHTNueATyAP0Z9MvIh22d7XCmtZSr5UBQKiZZRwZlYG8Y0owIdoFDRBS1pqVhjCP
dsyAt8OmFaEl7jeNyiRWhgrnqpmrbi2mkaCIvAnksMmWllK2QVxFZhcZ0EAs78HAbwDokD862hjW
vQ5xuur3Nk081vh3eAdiJ3g4yYfS2Ewh64V4fhEqp9OkwJyzZhccZ7gpLOPFntndOI4qzqbv2B8M
atJP5ZvtIRxCoXZWWeygRt7VRwXfD25xO32KayZiW9+GydhJPDtr8shQxsQdIT0aP3aeyQOoN+OQ
sX1sdsbAjNBVvriVmLRvvuOlUYjzjeSuEC6a39vvpezNDwOEm7ErMzP/GZWL4oZbq/otvF4/ZIix
QpjvBHmRBIwQNsSOAyLFhZLThmN2qQdRnlwddGupAub9sCCwcgDkiQdBz9xgFMpi1bt3GTv00mxs
idwOcAtk7LsqP3ER+k3/kgldFD7JY27iM2+ojhFU5R9MX/jHxvC5GlifhkV1xCkQrtpA9+85kHrc
KdPMfH0pkv5VFfNLEt9rBCLj651Gyo0O2PWiGc7QRgxBecByljxJ9g6feezcwzgqn9n2feFgTynH
J+4mSi5Y7Ds2DYw2ArMie8dsL10ADTSfC/miYVasi0I5pMlDRbvLFNOXu9TvDd/DXB1jJh9UU0na
EBYE9vW8QFffkI/S/+DHDhUbraTmgAszhGCe78z0brbhbNphmn4bmbPAHPktfj2d8WRlVbw2Wgv+
P8HS81dLnv2pYkTj7CiBApDdLMJxofGAo7fNKoOxLrISWN2/ECmmd4Yo5i4oQ08ShdU7z2PQdOmh
sNhpb/vFdbHwYIFTKwuD1p9tuVxFE1rSaEzN4T8eX6veVSzsX+080/WXqVT9uHRL++TDgXjSqE7o
7WRoYfQPdHGn94O1OSBmc8mdCk0Avjl8Th31QNox8Qi7E9WVxtHtGHm03OBoXHN77zv1nawXV/qk
Jj2FXyN9no9Oqse8gWjJuC2obuf/ZMYrsBAKbK4ZOaESGZcU2CHBqPUpmwNuXr7APK+efT0qwBxL
Wxwz20/h6DXZz2ynFrcq0mpvC6TGK5+wAJDbrEGMvZNXR62lsL5tU1HXe7pDJNL5WPuPlgbHFwyE
ubMgWoJbmhQekDmF1u9mMv/NODZg3FBNjI4aN6gealK3LSM8I4CxxXooK2+T5Z650ZK+G7kgTMMi
IxRwS+OaMq9DIeOELeRNTxCy5nIdIsJvwvNCnLK5G9Tk/mN52hwLZ8joAMn7sBBQ2/rMW3jHIJNN
sIVk0v9mqDUfGeUQ8VOFrotcOHaQZgJ4YAsZ4C5SkeoUYyATdEFMhTFZ69Flsr71An/5RHLjqZXv
LuJV9eVcR4lZC/moB2yjxNh1iHGHVTl4IAS9LsvvtDibTi+NMLlK8gxn3KcPDrC8+oVtljEjzrn7
fr9MmtjmI3WRGKAzaNmoYKug7+c/b20Mp95kVJRcBDv1a7tnNCUR8ib9fKBX4MfEIZXfIJykLWkt
pmvx07EUxdmYuoWALQV+dY3dp46fnaRIkzxCW5VOktKWKXS252gwEosxqZM41xBhBWZh5JHpK2zF
PH6Lq1GFnxrP/HBUGjU/9pXGUOi0FYS6RnMbkWRo75AIDHqf8q7mFYueVBmwOprYzB7sOHZMgNWw
niC8BURDFIciyfyJoKtlMQeil2Q3sQGoh6ykhOOPckTnwsLITrmRxHjBaENU9sdK0hT/dAkWRcNd
yHK3RdRRCi2vaRnLGJEF/XHhgciDB9NtmS+DBufiWa5oQ8K7fYWszGuYm0a/lzE4IbJVuE5WNGEW
ZrvWDKNKyPrKhcXLgkWWuVg6JUyR0Uj3n0Uy3ZdTpa0e6HBjMOuAMKjAMJi4q6HzZLEfK72QRBu6
1ScZG2Z1MArCCyzsQGNk52aR7+mmSVcUs17yC+y73N/N0neCwwR7LUbRWVNzApmxj8oZ6VEg97B9
8uheb+B6oEGuDLcdhlM1xExwkOY3NdytIJuu2JoQDtdK0ELb3OzjpRgm39tXXR3qbWBki4zCqVGf
tj3C7F1RME3ume5F73t8kajxy87vbt0d3tFY9zBHJK8WjfNdCEw0Y5wx9ETa0K+xeSTD1oLv9dVk
IwoRF2Qjd03l2U9+6s13jtaAuqkXBKoc0IYF86FrHZFuLVuX1Zl/UkhCRyV6XI4DQeipMbx1xuw/
o39S+oXoov5R+MrllyKdBm6J40iydSsH0F3IRMayJQ2/h7qMgrY0NWd72rxSLNTj7wgH6Jf0OsxQ
NhvyADcZ1v0HdArde1umLbhbJu7PtTEOf6GLPWSP2xVFa4mi9MIc0ckfXWlT+DjBtOGxS78xV/j9
wWC6uhJtkj/mHAflTukyLbY1uXg/QhCfE2UYEUm+YHSZ7AtYbykG0IyfEyZxdQIiJkiwMuzMjZai
tec/hvLjtUtkM+7CuQt+oMiZuKnJWGTM6AzU0ALWhhmliWgOjZs3//WwRpgrmQa5df2izZPJqu0L
J+l0nafWeOO1JRQKyRDBZ8GYj/6h92Lroula3G1tqeKUsmtDk6xbjnq++dzdurJgTdwxMMCxgeGf
LYbMw4cSOpsRJbgyaBU5gayTLpfmDYOOYPJPo4So2rIzDC2Tb9G32cKhSSK4rbuQjpD7JDu1qEdK
YcvvmGCOs+eJ+Dh6mMi5sHUBBsdqcBMK2NkocGpDvCwJrg7+DkwghIkmDcil0fLPZCxglRIGNMG7
QSdVjPBKUUWI27zirYKVrvfVOFY/RjkpprTMZnlms8nCPQSv6MfNsajioLdi/wWueXHjG61ZDHRl
fyQKxP+wPHq4PUNAGyFSr9AeZ3Uwbru69YxtQA/c7BaHIXuEMYXu0zFdd9p2rWZeyBODv6/H7f2Z
LTpuT6UHMfiIBjZN/uu6tMo3xqCHZGNoKctDDLAxgx5LNhtOi8m6AT+Hxy1Y+N0TPynURjyAz343
SgYiVsySoCwpCVeaDxN8aAt6nFtOD885Iq6TCYUz21ncit/EK9Izs8QVV6oSIKeqvP/Ew2gyr6iN
mpQcLy/xw+sxZIURmFQOTplPSIsri3NbLa3t77C5QHPmpMRX3HPyPmMkqD6sxiMVl6cXP0GiQCZF
BIhBZ+NKJDJCchAdVJJlyUs3M3rejCC1xjXjA+cpAybWRJLf4SVRELuiyXHJ2+4X68EYMhNrSrIU
52aoKb16hq7VZ+cZXffKOLU+G8OiE+xbus2OtH3uRmLUGHZM1nj22InVE1hQ2JEuavwzEznzaCWc
GlYaq2+rCkp8NOXC7NPCQsdKaIaJeX/mkvogWRoioSH1zEJBicU3j2ptd69AxMT8nx1XhISsKosR
3nfuKLQKlJ6O2FMQKrHqO9NCMg2fOb0ORc2nUcyWJhTJFVMInCdkkjRNTdhvZo2Xf2VBQtXr0qjU
vDO1Eec7lQWBsxsMxmG25NlZtVoOP4HFknsrylafLZQ57XfLPLlA1ZB0w4HpuJGcW9JGxc5RuRBU
UCX4GM1w4VpOToDEqaPkxlmaQ+oTmIYIO2H1BuWEmazFRy1Uos09a4Eh+2LNO8oHV+A039u223jX
nGGzuTK7sV32ZdMTPeY0uvb2s9nlwYHbQjMQz+6g0yGhH4ZCY7M0dUww62uzbf2XGlckMVQwopLv
QY11e0y4/f8Ib2FPw5fd3YwOCWfUwwdZLm5Sm38Ik6fHMdGAptsMpgu+B8t8mqWB7WnS8GKOXWP7
f4gZWNUJ18z8tY/2MTiSQLL4XxKiaDQG6KAGyIZUD1WZXfzOVeZGcRMb9EV44SxUveu5TP3jEoSk
JVNaMYHLuxTQHxz4qCJ1ksOgr2Jrm5ssPW8O/LVDCQyH8kHXv5OPJnqlugEhifJgPG+spGY0MLgj
0MS6lMNjBzGEirJSlMSZzLwXfqf4NnkmqDju7NAEPReT8ZQHQTM+Z+gFD/nCqv/OVDMvuN/TcyOt
D1Oy740GmI6Pi54grhCRJ1ce+JaNbMwFN77hHAPAgwkHtUDoXgex9Y4ddcif59H04FUxB1/bnLus
QQz70YcrZGJ8rgSDsMZ4spCgn3PmqcW6YtC3bY2cnMJ7FkRXo9zalIzJD2gmUhgjUxXu0I6x3HfC
vPpYKoW9tXJIktppNRnFuZsd1ErKAiA2yJDPQsXxYm2Ap8mWPVe8lAXy2AU3UpPb/wqJJSqtJm6k
pqnv1VTweafEXPgZ5AViG5AQh3Vri96pLOxVphvQZnU1fwmn6oDxLhhVTLwpR9d2XhJG3Zu4Cu4Q
K2UdkU/Ba2iq8ANyzH9QjlzQrEo/ITrk/c/HhZeAua33ONFEXUEJTxx4TFS3KB+Tt8EY3F0R8BgW
ek7JvqgyC65+ShvgtU75AMQAwdMcDv9abyiOdWsK1q4Fes1NmBXVObTjYt+XuXhrgpI7kG02tqMO
evBKSwzjSAaDNF9xJ/ibzEObDHIoDldyCG0YaviHdulIZjVCcGxzw9IRFF7oxn/ILCzOwDRQsCm8
MmxS4JM47rLxYpebFKLBJStS8ZiifjsHFvFDTKfhFvmMTBFctvJnpNoYI+q2+UUtDgAkKvHQ/W4Y
rzqUvPxi68mxGU01XBYMytpdySNgbhGuxw2fnuTumHsJe6dui6nbDPaYTQfWuWYcqbIagNFSWWCD
4d248VqTwshouWi3yk9HM/Jd2RbfxazYI3jGxJGbw+GCJ1CRXPiSIY9CdNMqUGUIpEUKtoMcOAgE
SMgOgHs9htST2bhya1m8fhHNRzV/9Gab1mtr6YPucTKSQZ+ZteDrEBj2XJ79EHnDKolxpO4S486+
5CSAV9UySHHWpa2RBTD0CdFSmm64c1tV3rm2JP9wvSTeBTjFfY02pP/CBEMZ6IB2vocCcYIQjohm
HuCHHZNQsmV9Tv4tookKbllINBo998iR7NSmIkSPoRkhd32FUEbNwueXt+g+73NkNEvrLK3kzG1U
WSPjKwBoyMxRTUe1nfg3OFps0vjn83dZNxxncxC2X07Mmm8N8SjkBsHC2157bLZ8vROJnZsJAS92
L9zIuFKxywINCfx+3KK5dG9wyEJWc8g3EsR+eZvt0oKSZ8OZzYoyH9IwgKIbI6/3uY94zclqhvSZ
Kg2aMQUaFLm17c57rEFarbt6GpwdFlU73DnAjQ5NCNoFdUeqFKMTKfMz5ggpd0PBjmVj9S0JFaHo
WwApgdE/uuM9MyMgn/6tMlrkfAOukat0C3izEAbRBucqyGZOktY0d0TLMEnkSSKKNiOo2Dl1RC7a
OLnqLv2F1wGauQ7m+MsEYIbmZJCZjEBilGyfnLh7Mckq/F3mHqg2WU/c96h2Gxp837XuP5sK/Lcl
GbD+UHWWGOo6yLhHOfcZ4YLk8jnbZl7IEKIVcemYbCo3Xlci6rZwJ4clQhZLi4hGmTKQ0F+1RLC8
bXB96DymfQvX4s/mi/2qGfsGD/WcG9OJQxN3NElxLn47GqxnXm/srP7UBeysQiJgqAjCzCC8Rtzx
ACgXnkMEz8DoYvY6PE9mcdASENZa9XP4acS2Ya/9/G4ZQs5ae/BO585m1dC3n2hMQbRRIZjbkZaC
cBwbNQKx1104bF2ETqg+nWBuUGCMfcC8iX5mMzQupCa7BBK1GoMShIaSdlqceoYjHoPvxsv2bNwM
8+DZAhmfitsKxqFSQbCZ2oFHCHqMGNesuBqHvU3VX70cnfzdPKpNMHkcfpwpDsriOq9pby1q/CBi
ncWJU1oWwToJNkcBk5qY3A2fQ1MApolb94B4xUluboC+7pFVe0/ohtd406dnOY3cwv60x11RBna4
RjwiPPayaLII5Ar675SLpI8gBfj3kSvhe+sU8fFtykryIrHwDd4uEYb2NhThnfOagew3XyxaLgNq
tJ+FOBh4PiOEKGVxHtECAkKiED4Wwuh+J2e4482rqd5RCCa30cc1smkbC1s5eJopOJvCyoIKTrUq
wTR4qp43Ympg0PqIAlnOD3epKhWp+INDzDKPysELjnNlx3+TN+bkVJVO9junVnuuyLRmlALkhe99
ccuYWFE0lUiCQrRAHVtVliwQxj7R4jU9Y1wb2hFOVzRraWIYgDL87JuZgVJMalvESrEUxypBn4Wr
op1v/Jn/HKK+bTeLg5xumzKIttd46vsfFrGTEVGqSC8ajbQfHxnbFimb9KGGyWppj26yR5X0YCdB
5X0YMU6ew1zkDHjcThH+DhxyLNZTnI9npTH4RzOyk3rDiKmV6wSj3xVNBN1v3sHmM1LPfStnbz51
CPV7qLKt/wS9mbga8jjkQASkozloO5YtQLTQFgKhHNM9CQb9nzk2+Y/RZ9TCukdLebDxF1t7j9v6
ZYZk+QelKJZPtY1PdtXa1XIZKWIeuz73LnXSso6IOUxh2ejGeE7mtjHOVS/L75TU+H/ukBAKJlsU
sgwGWqIaiAV1I5j+Al2e6gmZDDsDnpoynZ+7gpDX1cjyi2Ch+B9wI+sXoXr9FCQzCrUcr98OtRMQ
WzNxSBVjYQUDriN/BOtfdkdqhb4YWaM5BfWaa1kUs5hAnXfCXIZ8TensPpcS6PmmqAWytdZwWW12
LXCvGyhNu406FIc/rUlfTjiF2b5ZBJH5awIzsn6b2vKt4Ij/zw6Yx4FBS/0vnNiEeHlWnmAWx7EK
hyRDY4ddWJl+5M9pymYVV8LQVuF3LLOOMQp8pcWZqeokP6RkW7PNWiEuwujdVwCZ16KZX6AwPpVZ
Pj0Z00ymQzdZZ+Rl0H66NHnEMTtfOp6qDOL1VBxKBLkHYStUF6iW00OverHloin2iLLljeCf+cpC
f9nQ5JFeOfnGF0JG80R8L0e0PYpN2xPllYOe2lpBP78nYnjRtauRLuT52kkd/zRhIXoQdY/+uQiM
Yx1MZmT23ufCs7KJveEmQdZENdQ95AkE3iHmqdnPMnxkJSsx04R+qj4wLLyzsw9+SyxPz8YAq4AS
P9unKCpJhC7Dr1YAS0osxe6sZX67ipuy5GAd++0cuuLLA6v0bqT1nWI12tVTbfnmg6PTeI2i6ysO
yKyBFem3SFdbGBBMQ+QZ29PLwqWPLy+AyRQaXYRpIyfscMp+GxO03DyPxrEgReW5ymE0mGU3P6Ef
JDSjMwgaCoLuhB67OhXFmP+0bQL+I6/yfUdU4KOhxuVd8F5GdLI+TiFv+aJrnw9coVgcUpij71OG
d5HRvvfPb83hBFXpTrrs4t+cYj5KgqU7hTKQZxtXEpb5vt6j4xrfRlRi7HZ7+RhKnwa7AxVpmP7w
0pEgB0gD5wlwnZnfq/7hYQzXQ1fZryYi8nXgCfsAmtvZu2pw3uI8Ef9GvG67ziY0CBWC9WRbffHq
ebn8cLyAFt9urBdG6vVR5F6+Iz5M7hZpYmzAJ70xgKKIVuY7q2r/kclSbwBJMMcrmUqclAIXHjco
pD3luAx8UXHtYsgJ2GDcntQeUo92c4lIlmoFeZiDEi1SRWE9lFJlb1CBSkTT1I7ISsbtaIlh74la
P8BzhfI7CmYARBQxSwwZMOLyY33B5OQA/2BG+5LrgC3PFKyomMMnLhdRQbqe/Yt2g9uIw+ShSBcp
2DJ34kh+e/KJLveKj6T9dEb8OGE6IpdtpgOxTfFbU4Rbgznap0dHdJr7yt41aCKwmDKwxUfX73mA
nvALf2Q997NVGuMfdkBcq7SNpTv1Txxzn369ZO+F5+oIMi3TKBsKVE3yItzmngE7Y663KQNon9a4
gGgAvJ3tSs4F8IL4VZ3ed9YxoUrXEpCUAqVRbawmLPfAhOUTkWQ4QivtHxY8QtvSGg6Y7kyEI22Y
R+SB07cNvfc6Iwv55KvQBDEYtxaL3qdR0DWgn6jP5MURXuMiq4HgN2IqqgmB3rd26u49kGwEf4Mp
ZM9cM7lJ9PJbWemMBWBQ28WS2Kn0+G4ZJupxQmYFC9kENkKsR0aV9ALccDqbb4LQcJJxjeRddDJe
zyT5vRQqJSd08aT/AwdFPxYOi8hV3aET3uCNYyiPVNT+SfreiwREJ2vltUNOCEDitF9LWz2nrQdY
oBdnCWkUtU1FcAZ/R4F3TJprcluH9zyt1Y3vRKy4sv2dhe+dGbOn/jNdM/zwNVrIdAKCL6VXuZsl
QdSfwBED+otuJqqXxHpxZomZw7Mxe9o1aahEZF+tvEGNnefZsqDl9PNX2pB2F9jVFJVLCSMPwXl7
EAkI87JFsOA2DGEFQgYJGfOx9Ew2on2zfJoT8SBTjDCffaF9YkM7bOAgcmTZaC58+OsHGYcf2oP1
P9BAXbMkyP6YeyKhaDNGAGbR5Fs/E36E0wDPB2VhzNi1HX5sn7k1RS+xNwznCfaRPsi/xkFt1FOr
YhKwMIwSO4QOol2A90p5DFKkN4UIaf8Yfq+7OJT7RFf/70nxZtAWvWejqT6w+1G+s7NqjpzG6VeZ
CPvUdeqfqRAoQEj7ylzLOUmbwGxNXsA2Bju3tgZbwfiokwtbLCyhDmvzCMEWzv7SnLfmMNQXPCsA
KIqOXUqf4httclFLLNNs5wDsye8hz92HPFDxo+VNOSpBI12bo/cGBzZ5YwbDFhrR26NhlNmnZrrw
PFkdjsIKarwERPlAGsEjYQbOU6l8a9fNU/bkGJZ6t0v0uENhDT6lglts7wHf58no1C4MIfZSCzr4
voBKXDCY4AAWo1oz5mleGtdEEFtouWnC2F5DdlJbRm7iKeOdoGBOSUdEtY2LbvH7vyIGA4bSRztX
FjQxVnJl7SWzwcguh/i6lAGwhoTQPKSK8YPySR2moyY0Ca2X840XDHvNNPVUiu7IaYVL8wRnBe4N
Qo3pDZhak0QipOlceSbbtiFx3PM8Z+0DLkbW+VZiRwtz94uRtNYZzmR/mqZAHvFUyHe/o4cUli83
DIPnry5Jn4FFIqZNgifYuF+m67VIUZnXrSobq45Ia/saA77YDt7cnxy75fbhGtwKMToHay6vd5Pw
hnwrmPWFbbA+GfRuDvlAtF+Oct3qhOYs8PpwpRCBPWbYKo8KicPN9wbrdRg6AUfeVP2wiXF9Dqta
0AOfuJLEPuhr80D1bu2nuZPEZ9DhH2ibTMqOxv4UixMfCrz+R7nQ/YRsGqIuFmozoumwUCp33fPc
VMO+zqbpHc9+vQ+GGqwbH6wPY5Cd6G2S7fIQdmzVzclIT13YOC+5HfDTBn0eMlniC74jNcZHoyuM
dWGkL1MG7ZAgARvxLsQkd61NIiNwbNWMXgzk2Vj+2Ou7TCPhsrrpt+zjJrJ0HH8oc7gAEPOe7exO
Mqv8OD45vUgfy2asXuvFc47TRCI5NhT7YjULxlS6GCISm4h8neobOYAb0cvj0VkweLN9VBkne0ME
hjHGVyI/2C7CPv4hltv9Bu6y0zSxdwVCX3xxGgP6QPC4hVMQTnjrrX4dJAN1Uq4rUnVKxbazrmLW
/SgLD3mmjFfkGPLiSSPvqLqbDqN23FUr7QoHknlm48TkOcrXdW45M0JM7phYUiU4i2h+01QNO28a
/LdhUtkvemEEFyC+Ig97+d9cW+gCOEG61UCm8C7znfdBY3ldhbOndYQHvbwyNylAh3umcbPxp3yO
tVJIJjwj3orGiy+ZFkSDz/QNGxKQ39JBDkRqCPcJwRMkMs7zgvpvqkkRcDFn5ERwYNZhZfMRE7Tw
Qo+KOM4Zkgi5YrDtKs/YJZVl/YW5BvtxZ6+TFJBSqcfei0sGPNYgW97QM3fQBuN5w+iAsVU1DUQG
E+TDHrEcqWN1d8VCszwDVzNo92efUV9ZqkMGiYj6bvbJemiDiPjBGElnMn57TmVuG6etr00mwoz7
xEyjxLLoOpKAOIQmbigWuiwF0ByKA1nY4UXmQ/c9cDGdden7rxizxmhOBrYEdOIeMVAOT4PsliJc
MV1u1jHj7O+iJWKe3dR0tpgu7zMMJ9c8JUgxKgby29CjhfoJs2W6JSaTxVthDk99C53BLtLst7Ud
dFHGeI/Yit0TAr78soQT0Zaz4b7VqGGjZqjGbRJaZNilDDHfkXh0rywr44PjVPHbLMdL0yzDccgB
+tdE4/wktNIbvB+cInNvr9KcIwNyigV7JyAr2iqM4YhYsv/n92rc8v/FL0Zg0iBLj3C6Ec7+0aaS
QO5OokSW+PNZxNZ0qBOu8ftz7TKUtIdLRpnUEjF7x3Op6j891+OlBun34HmYypB/Qlg3J5yHZZX/
ogHgsM9S447XVfJ7nIiaZcR3nKBnrcA/J/+YbRWPdAXt5zwp8muksurXRdlveOyYZ/QkFK7bgdo7
bP3xMYR8XNwN4/VJdRlwejLbn/Iqrm5eqcZXCeNsz2++HDE+xc+ub+ib3Sp54XmdIq8I+GvsjiKx
K8jHFF7qP7ABq/so8RrrDUEuHeiAX/1W/9/vhv2qv05Boo4DSJL+SKjiuCeJpnroIISuhKb9WgHO
HeCTlbXBeZwln4U3cqJgVBOrMpnKbaYTOk+mxW9e33FGhDkrXPit1wKo546EsgBmlHkHJC+6TSP6
RbuCbEfZJuJymNeubFAnjxWAcctn2Fwk0v9se6bcqxwU0DN5kvHzAub5QDbRdG2Q06/UlIljhmAw
RWivzUPKCvyfI/P8DIi6uTB8nbcIx8NnsiriG8QOysWFfzbrzXk9MIhmD90Em8TtkAmahQOwda6Y
hdIEvMMTMymYsvoEu4QqiqdABGgWY/U8MeX8aD01v5DxXUVNaS9/yX230hKf9Y8tI4z0dvZuoBeA
T/QpVJ8AXmp03zQ85anWW20v9EYu2jSZTM4OClp/UtKA4iBnxS4XisOq8xXJ7q2EFu/H+kXoPD4t
ficwRzpT81KRbgKngm0aKtoEmN0arIgJKC6uIQInfaNRhHcp62geIuZ3Hikutr0LGI7hl7D0hSaU
yoXl57NhO5CjcJSH60LGAkBf5f61E1053tC2PHPkhUwym4AafpwcOlf0JFs3YyI7sVbCuAoKRZY6
3WIKafaVcoJsO0qr3eJ8AnFELfDq5iEuUdvE94Nl6SnufYQliOIPWK6cg8kB944b0TjOo6qvwLY8
APVe+mcsfvKEAxX3bWEG70hw3a+hTd90kNoHGzjnWgcwIQYtiz+C0evHtEvZvSRYRVZBUSE1VEv4
Y3ulOBjDvbhq7PY1wR2NHEBVwxaOJAsDsh+OC8NlYGdheck9aoF1krMqUqM1HkPZe1fJh8tORBrw
wakOdwFAkD2WqXy5IxXbvXNPa4NGZO5aLElvw2hbF9if1jHRs7FpK6Q5NVR4Jsd9vTVnvDMpS7uP
kLH7RyFze1MNs/6P8gPGQTmVJLjbfhSQy4XQmfTDJGJS3Gw0ai6fqUs33MgvxcbrO82nWffGvRj1
DjNEk/dpBIyDfhJRGmkSrwvdDwckLcOzDIbicW4XjxORhI9Amtaj1QuytFVVv5NbWUdD7P4H7qsn
oQPCa1/1xrehyQaaHJXtfdBqdxND/dlPNvuMe1pHXKWCUZ6X/hQIYdiM1PZJEHrJx+tkAApw4AEx
SXwIbzA9nuIUBdkKiqY4JEo4MI7q/PnOI1uplNQtoXlFc6uFOYLtrCcMwC6DJ0zlwwse7u6hpuEl
87TYthpZ8+jsCUnwtyFWsA0K5OTaYDV7tZWOAWosbD/yUGFBuetv66D5MCtoqfPgGPvC7afHKm/J
C+DR22PZ6468LClJMSxPVvAOrb8Km1YkfWZMdu6asLhCOhV0kZ9h3VmUUex+p4F8taotwoUfvyBM
JkR5j3A4flO0oeEKQt07RhNs6gYOns84btUFI7h+XtJkONRUBzU2YyJYXIFd3wFSgmoaXgaLLB1s
SLtYtmMlyl0WxvrVowA6ES5eXa17mguMExcZMQtzsV6sGW6Og7Mg33ABufiwCit+7li8nVMQP59B
6bVPRmPidVOy79am6WHBbYHGRmJh/9WPOJvrBmr5SSCmt7a2gZZhBfBp2VtySfdjC4Ga+sf9UMKe
nbVnd9UL3DmeRpXmxqUjig7rzpR5rDb6bPwFUWLZ6O5EypeI0HHTNRkSqXAS5IrcDTpbFwnae30P
EXhmmm+JDeg9+4iYjwUbM/7KI2fR88xwk839+MIil5neUPmsVrOcdLwfHKH6mfVCYm3TRhOhoZH2
TCcn7RFMkxGY5E/ImmzSqugcfx1hmc66KtlSQUcyWdOR6oEActajj+be9FWAMiFFO2AVk4ffdObv
XEEAtOutyjocLXNeOXgCCw1tkr0DDoeMBPk5JtAJGXhI4z0sk/GgyjvCx76f02jxScViX1/citAd
mBRaWcXqq1B5SthRikykCrvkWSP2usKpQn+SFgZ2c10bG7iMNFS+49T/4+i8liRFsiD6RZgRQBDw
mlqVypLdL1hX9TRaBCqAr9/Dvuys2dj01GQlwQ2/7sdPDc4Z5r2iCjrsj6JlexqCojqXlljppCpc
/iMXQiwrWHpzacdFLBdIoc0bmGtwey1eAAAV9TrXZkpEwTMIXb7lhNQYPbwEnhMIuNyCWSMN8dSQ
myu6YkVU9OqQIyaUk/YlhVFM/8Vp5JBLeK5BrhGwbYDqwb+3j8bvyP9kVf5l8AAzZJNJ9FfLNw18
Y92E1yVt+b2kNketsdaDG86hgyyJOQKDMvKCKkNWyqOXQFPRFvyQ/TQH9n95Z9ExQxTNvqZgF8ST
zfEbHp3SjMGhS2cBfbCU8mL4RapHglANx0gj6K62LWVdZzGW0d7xRVXuWvAzzbUUoTpRgGfrs8kL
GINqSsWflR3LXWJs63+uNOpQ+nSMbDLWN29struFjh/IFAdNYZ25psL2/tnjwLWwSILmAdCG90T5
jfqMac5CHkBjfusiLqB7gbObJmVQcEdZ1gCDwgLmQWqsX6Bk7TP03xER2ynr4ICnVQR7VbKv3iEp
YnihQOpoeLG+OmjZP1afv9PMDCInDtGp4QUQGPGg04zzH8DNFzzNWN6j3JlxLevpFZpNcOW6yPAW
I3t8kk2gGSOERIwxlWbRfNyHoE43heN+citHvBlL68i9JfxI2+nf7GbpgVIaLtL+wN7CK8OTJsVA
rwEpEjYLffKCrYW2WwweyX/ugG2GhwEsuP89c/p/As66SI7mzUS7ee2aZ9uwEJcE8EHvPZNBvQdr
GjRkIifW/Ol3EmvoZFpq5KEO70tsbDsx+KQiIUrScBk7BwxqZIj9Jjs5XVfw5g2Go0MPJdBPn+kX
I+Jz07Pe2EZ0oIGHmM2BGM8X/lHzwE7AvmZxo862DMSX1/fRBQoh1WGBFda/lkaHD/m4WtEi760Y
mM0GO0z/zogmR5sIO7FlcC41pwT9ZVnvjRsnD27B5EwPAp7jtqhtHy4rAUEsI8mbZh8pN16P/RbC
5B3pXnwgtgYPaKH1TxyJ8Tmou5+ojR5AO4EHxSATXFUhmifLB5q4weq1nHjBNAR64/vkiOAlga0L
igs2Rbk2p5m2KaEWLB5EkAKgGAjuzzJo/4XYFg7Ag6LfM6iq/yLqz1EdRu9Zgow85FEzbdzAOrFs
ZKVQBrz/bbJPt8EXJPr8jndQWtXvsSVfBnAiZwG/5tBSzfkIOCNnW80RxRrxFOeEdrowsg6VQ/1J
xjKg3U0g+x+qUZZX2vrQN4M7K9gU64r2rzCYI7LGiZ1svcW8iqWYvU3QQocuDN2xFSfOHrWefQ5G
yCP+HS7frAbRkgYMn7P81RI62fSD+xGwumOoYtcLHeBJNWH0aE3OQ8a0txmItB+AUfFRdUW/mxc1
HuYpbHao7NV+4d6xHWTXfINJ7A+4hftD53mfyUzatEZd5C4EtpN5ekdUaWUEq+CGdde/yFXvaAXd
ZG2EnXFsCZU7Y/hWxHD5aG6GuuN/L6RLQWaOlXtV+NTPVZL4nzgOrnLBhy/aNKWUWqJXD+LXPI9/
HZ0/dCAmOj06LhKJra9uVGZHV/lnzMDezg9kjV4WJSec38U+ZrzdBLWcD3XfOs+sU4KrTOcr4EJ0
fK4JQIs8RqtlPybefMXG+jsRg2IeaEGPYwY/YCn7k8Fx2WLizFi6DiA5aE9b3ZsxudvFic3zYKNT
FUlI9iKyL3SdYJqaGrVrJ08QYXRnT29UUulfAkv3wega9rI2mLKvlKIqfzsq3g08GSBvhdhMAQ5p
lmfyCHfKedGrdaSM/XIfzoW370bgHmZlEXI8YVJva/9RY63F7i+SnU0FMZIl1fCQNXaCkDlhA6c/
cRHA+WfEuEnG4r/S5evDfc66twyVl8BuuxPAHLNtg7S+RW7/DivEe41bFxkvw0E60vLaRe6xUe70
LWxZohoHN4W6yD0WLBMEkfYA1w5wGVnIE2Sp/LGDzHNseut7BA29yU3W48EmyhL4fkcPCUfRSaWt
+qbMERNOXpj6ylHMf8LIbq8Ixfg4N8kDeXCq3aXNLSyYq3rvenN0LpSFdMAgnl6SakAs8gwzhbIF
6yEyIqVZSXxRpqkMpgfCI8ZMW3kmKJe0/F+E5ns6YYdCgitRYjg4IW7XDfy0nnyuSB81VKcD8C69
02GTvifC+gaFP5hLkFqASQmf/8PNbb+UAir4kUhFjS09pVfdqiZ5WFr6ghGlkfgY03kP1u5whRhk
nTI1NM803WS/UEewn6Xa47NEy0ybuX6maEPdHHc8hPOPV6ceilvLBX+FuMH5WHZdUJMC9X3HP48h
IlBmD/lzULhyEwaOded1gy/I/NH4mrLjhPj6y3N7/+84BFiTRDzP2zGLO+fMah1LTfpr6Lzoyeet
dEWzPeDVCB4Ikdykq2i2zSovHnbsYz6rkZwDb1gQYD23jpRGpXIqcLnXAwldvvssIP+mHTNhEOp8
x/8JL3ayNPNVLFX8mVpUhQeRo7b45wNal/w/szv/p804vugEudWD9bKhrezbDrhY1MlyC/LYfdIN
Vjo7Lm+61C0bZyfHG57b+5JKpO2yBLzMpAyaA+No8M7KnbBMMXgz+9vBOmZOy1tJq/AWrB6GIaVN
m9qq9ZIa2+LaTC0vwEaWb+yuaPjlsZ48uwaLkuTv3NY4kNhmkhTk+PcQN1Qm2d95ZB5K9YRF4ile
x0YQfMVDvgz64la9cyDzUL/Shh7RLU7f1c6xp3Hnx+RXS8a139jVKIgf+vfWwnNYVoFPaWINk6pR
zFI2G3wdrjAXNIT7JMaLPUyfgY4PYY+DrSK7tEzuhFhRNWz4nfJv7M5NQ3OKBdBGMRKyIXjo00x9
5Au1ONOcPdnS55WlW3mpTHQo2vy7s4r9AlaY0x8U58wvkxCflGP8t7OW4UpgCraV4bwGmzM+emHo
sgJJ2+Oc9OvP0MVPvpOsLz/flTcriLtjLNLujVfpvLdNDWfFK/viS/m+/2NPIvvB2wGwJknrfQa5
81+kouc0JWu0H4b+q3OXp9HPulsxsSHc9tQuJIvf3X2nOdLw+NtT7XeM1XvLGjAjjzbZJyOr8cbi
ce3sXnk5ORdMk4x7iVN0yyvkmwnuAvZ1OtcLB41H6v3stDORnKmP003X0m43jE25R9CujnKwA2J6
w7pLat7ZsL36bR4RuIm7a25X+XvHwuB5UCPNqGjOI1vZOn+vXc5VZcUkieEqn4YgPAK7/6/K/AVQ
eLcvDN+wNMe+moJOP/OYeA+1lRynmXCdcaso23Wt0ru2cuCFp4OxWLGzM5LNe4vVaYMnAWqNYOid
7BIQqqQVKffW+vpikY8EGI29wYi1LaLuV9iMJygnJZursobkEz7nGWk3FeFuIStF65ma0zOVhNmV
8Ss+ThhSbmP1hVMKl/vwZtEB5wNvaQh1Yf9wuWSBjjnGqg4YvKtupAIPiqsF1fA4GNyclclPdqfF
QSuvfBmJY+7rdBVes5J+ra5gGC79p9jLToJ8JMndqftDPEIfXc+aD9QoMnw7Ch7iMDQP45LcA5QE
RhJ42SW07GZdKjhC1t9EwNOfLu9eeYAEdajF9FZ55AnYYMsf2cJ32SBbinveFO2DQ9ST+laEeCcY
frdSkiXajCK9J8bBpO6H8SoVM0TlQE1hl6fbyE+bW9iPT1g0XxqBp3ymDnIDEuY7HKv6CuWn3vdz
wrQ4rkXvOUv5a2s1+tz7abibYgKeqmJuS+PvuWRjs3iTd8AE85aI6qlpWl6lQ8m/1ktidTKMQ/eB
TTExrAmTNzu+wiBSd6OyXkmTrko4HgAH//P67IsPd0UAZiFjDg7Y4mTJ5GVhdYbLKa93Mdb0Fyvq
n4sckjFDhb1H+rH3TaCzvzYeDY4ZHtxehvlxEqW95wRpAWLhANvTHyq3k7aGl3QYRkqUuoUoGw3Q
yGXY9UhS+ClCLZEgCtLWCnV9jWfWxFAWDiM/Z9N46kBeh5teDOqYCzBoc5Q2rzq1WQIgKwLh4wf/
oi65eVjVocuyM8iDP1wH/PMC3OXoGFeCkM+DvW5hKE98L6qIlyOAGLHHEs2VFmWwN4cmCsxbION6
l8oge6NZ4qK1Lh9cpd3/iC2xBh2y6AsRx6w4Qzh7zRDs2Vd+xIE9EGLmUhRsBjFPOKHqhfVEaGbD
ahGz9c5eh46dFTG1wj2guDwO4wuY58fQ8gwrC1A7uUsRxWUhdv5Q0E5wUQt4Sr65jfodlqq7t5b7
2ACLQF5kz3EmUIH9Mwn79JoE9B04DBwbIgPZ05KzhRoGOhsyno53FnzpdmpE97Ww/kT+oO4c6E96
SYc49s8lQuauRg9hlrfpMaFNyvwBjcR10ykS90hwrdjxrNVHOBItgSHYiR51fiCwFV5w5k76qAC9
8qFMk/UEJ5BPRhbWF1MoVQMk87a4UB9XMidbbqe8NFhOCe/MvBqvjprKV2+K+/dRS/1Y57F96JLF
vAm6FmL2fWS3Ox+dQpbztRipK6qdktmQ4uV/gMJDxkmzRtYUtVk7XJfwxco4HYoDLVbNo2469zB0
4k8eVhcZ9OZn5A53JV8pOHvJFk3sDt3uX8IHXRzz0vOxbWoNdiHNlqg/0p1h2FxH0TPu+OEaj7Gf
3QvEGu9gJGrQ2Rcdx37DlZn8LCrEJmm6TrDnqtWHJpyy9yjnflaphcNz6THS4yetPN4BefeiVPAj
hjRBq2rdYwGubD/5M5bv3Akl7GsfxZSr12FhkDii7GNYHxSAqomMVkyzEvEAvW4/7QnWEKFmtG8v
X/6Ofar/zKX6O1edfyzGNt/jLUhybJolzzJ622mBzPOSydL6HTR1REHXigfAnU2CN3AoOoYorbmY
FsMGgO9f+MjEVx3eNiu8bptTbXrk4tRvdU9VDz88sJFkvddzl68vXR03oAvI7XsxDXg41Htnu4TZ
WVYpRkTdjjiOZ33jyAT1gBkfp7s9zJ/d4NTwmwipcVjSH1q8DS6L34syJsMS01Z8TYGH4QXtWSXF
CAy076R8IgfMUL46BvbUnYsK+9XWx5x3xBXYsiROy/aDzh2S0yB7PHkpAUvU5lFhfWONbg1jss5j
mFJGEsV1isnRHm4L7nC4Nr6S+6WMfjFtL3ePmLq9gQHgnJCoxvMAveKNTLiC3YLh8kOrkRYEbJ7l
3R6NOeZJiKO15x+37S7+B+Nz2IcUjV4gDvwmGFOdFvIBq1ERCbuEI4kAnUlQY7GtWf+o2rszvffX
fALshrENAS8cRfwU+a2Pis33kiQB5pfGoNY62RctPN0lYWFy4oLbgoZV8f8ZBsPFhumKUQEdElNF
aZ8ja0iweFJ2SBcJeZ5vInpEkd0kcDaqxxRFAcc2ICSEuIZiskFzyI+2JdxsXwhMMWQlEvHu5ONH
NlfIkPMMQgiqgoshUup/XVKCUgUEm00sOY2an3IKjDdDgoWL52c3Qf1/xMfkP7QYoQFFA8LUHmv0
WdJYxfvgb+oO4hCVc3LjJvARs/ra5GD8APVwhzvrZRmw1zR5hCo3KnNJomLZpMtYrDAlIa6DzTK1
YxA+kbxxaT6C/kolAEVFGr4axkBzmURKDE7Bcy+kfF7cekFFONmahUAVJsmpDzRh9hSKuld04a5F
h8HCy8n7m+mKrEDUe+9R4nzyqa4aONbnTWxltyVSy2flgYesO4NdsHXsLdGw6lnk9rgPxhm7eqbv
dL1igYhAZ699IoLFpBpBLRZ88dH3BNwBQB/8S9ZdAxI3byrAqSBvFKcv35653QUt9qjGrpmUMhCd
9OmFdB/q6krHy0DlZxTs+qnL99k6iUbAICkemQKUFlIMO4LHm9rNmCJDQycXNPanJlP/2A7818NJ
IK8E+KW3aBTD/VXgZO09DLYLvff7XiqHu5PEVwv+Ed5pmtUHJ6hWV9JS8Qcu8p2In01fgfLTX7xI
XsjQ0mEhYAQAhGfgpzJt6TW1XFZ0n0GuEAiZ++mR969+mQi+zmcS/S5JNf4y49iYOTXQAHsKebzn
zBGXHlfxCVG1PGVZTwGLQwViOuEh7AsCLBTnYYN24uw69UV2D8Jpl8BuPirbhWpW2N9LbB1H3dIR
WgCx1KZA30qc8GU2dFeoiUqXYm7OQUPTFwY76yumJRmiZmtHEEH8BTCjFr+rbkiaA92tUFkMNNbK
l/2RIbS9lAs2OopHm6egnZ1Tm5oVkkEVX+iMpDTc8C6pn79WtLA/Z6F1N65T7zxIw3iPLTTcwjgT
9UqaFEFrOug8PX2lwYq0nX83tNpRa2CFsE1LYDZr4iT4XbujnPdTNi/l1YYr/6qQausLzgv0irHt
zmNZG4CxbRA9jj2P7RMYtLrYT3UOSCOZy8EcpL+QOt6xRqw6Uk2lc53a9fDWo36d8umeObbcOXr8
JrM1Ndt5xMmKPsTk1yy0bAKWJ3OMnWjGU5TEmAQlZIfdxM3wVKYhv8DJln+nPmwuETodllGkvzYo
3i2LYGc8o6PbWO0S8PSbFp5ATOJ5yrf5NMVok0W1jXI7x7tiF6CfItLWqDWtKK7BQnuunAtzy70C
qJ5Qsd4WTVDyts2M7WxxftByPhvng2O9/o8pYPlsuFxO+3ZR0yta6/jqLRDeM1LuJ4EieSks+2Ol
kO+p8Oj2se2Eb1jLe5JUicF47/YdG0+7ufi2Ds4MExBF8kntsfIj2DlU4DwDrJgLIt86I24eRzfJ
Wyl/stxRmCu9SfMFcI2PLS5o+hOeFROy6tDVNuOeelIsRh+EWCB39yr/msvC/9NQ1XT3lsL9cMEN
bqA4swhz2CHyFI0UM21ZVsVEcCIKxkskgRB+BCzPxmvfM/7gT13UzWEYvT1qBdvVhRz0gR/RYSwb
JRlzTvFoufgqSu8prLsHE8CIQxMDVAaBM5sO6TyRByqNzLezGru/QT1b205p5CdOqkPgc8mu+e5a
ZTone2gewPU1cb8ThEDNd5ArHq3AuMUp7c3SHWwubOZpMO9sUjintAzVY73kvyC4x/uFtDbJQ6Uv
id8+lt3yVkMCc0ZWRjCvKP+xlva/PkY9DFW9aVqfFaDxPcWGsSysje+XGuJGIof13/UWVWnxU5Jh
3Yd60Lja0nAhI2zlh6GNvJMNQxs/bFF/Ln529NLy2U/Sf7nPIQDfgLB7nxH8YA3B+6sxeq0ekYru
9dTKtnECkioboBrH4Fb3VYeARn6yKz/G3s/ZlYE4R4flgG1xhh0srv1ne3Tzh2UEZtChPqPcsChq
ovCERSE/5dwSFAHC+XXw0+WZUuqaL82MCjzo8ZCGvbwi33B1VuVwrAmL32L4Tf+BaJYAm2FqISeH
XD9wDj2peQ5PLKgd/Gxk/JeJFXyngv8UTepXKpYYOaDYHzlyAODKjA+Bx/igJmYE3MILITu//mrY
JASUvC5U/PSj3Mp2EKc6cN5FOBU1kaFC/5riSBKPrlktHopUOS+49l8oynAv3UqjiJzgMWgs+Yj/
km0mq2VagEVOMUASvSRsKXfUhuKiIKXQ07YyuOEe1Ob8rodefMc+BmsnIH42ZLV4agbBfKMhZ9un
Kmz9nWzr8qkMs2nnEhy7w4uU4WHmb1ebznVHWOQ4xq4sOZsPVyrdHsYxMa/5WDiPSxbxdXXT7ETw
tLgwC7Ih8R3y97BB1806wy2rI9qzjYXFwddFP96Nks2fvo29X8wx/SWPZ+vYjCK7hknf++gdlneE
YSZ+EPGT/+xZECZAJC/mrnpQU/FgvPGpZpEEqSAkkW+KtLgv1ZAf6ExZ+2zIlG1D47ugji2qwakC
O5fcePkfrwLtTU83WwXKT2r9X5pCW3JajnWEWF540AjYElbIOZulqmDwGnFv9cQfwjObh13xJbJO
Hwy3lQxngQFC4KnoQPqekjZaUkCfhBgG2XyeZaPlEdaixSrErw+Mun9DPqkjmSfS3YYfmOhXlBNW
XNJristtb09JxjV0Wp51b+ozWOUYVt+cOMAimDW/FrbwmFL80XwqS47nqdbmrqywe7UADJEKAf4j
5/C7DdFQnQxiNcncABhANis8xxGXjKmbH+IgGz7K0JVYYCv948eZd3HSpP6XxViQdlhG2f/1wsDq
8IH4ksI1bkR4UMxHZS1vlDNRjTqCVNnRMJueyAGz+feABmHdU9NRdBHW7EVyPmnT/b/fmHQh33s2
K5hYxU/C9vQJDgaV7g2/kn+JWorzUBhlsWPi2K1sumD2RsJGC7AGXoGShQeehOJ5LuXfkXDnPhIg
rxMJrZLkSMuHmfPiISM/+2PCR+3PxX+hJDNILgg7QI+W9S9rYoT5XhTm2Enr5MiyIKVZvbjccUg7
EFtBWKKcI24SrDwQ4VhNCJYxwreco9vo6EZHcvoKVr+bN/RDodI2E8QxFqwHfJjwUqYKF78/+tPD
QiwbTUrLCCEZ6RGrKcqtG4QA0Sq/PsU1awy88W64vMm+S/x926ru99jYZUEvRzmnu2gaLL0l+MjD
j0tjGD9gZuEh8urBvim60i9hllvhK517/l4JDXW3gpKzpxXc+SfIfL/4XhzxCxdoniMGh6+kA624
yRPPfdDR3NOvh7H/kIXpEh1JMVQtWlQ5rs2SuAXyqUfHmZyuT1+5iE7uHvopsnqlg3LXWVP2JRMn
P7jcZvzf6AJmOFtjY7KDZ3cUzoJNI63k8/a4OnOqX+oWChmQ60j9putAlc8JQqr32kmP/RYsjzp5
GXkp1fswCpvqCaa65PpJW/jQXEYyvtNhlJklVzEvuXUphZ2NSTP3lf0q8SXXjoNuA/CGpskt96H4
kEbk0pGLqAtHoHOoAW+W4kYc2KWyvLIC7hqTnEeDqEKNMxszhJRz6akc5QWrK6btegSWltK8HTTe
SPK+4C64Uc0ytdfZd0TxOkHosY59qowdbcSoa3SZeP6mE23505Z0EF49z+r/kER2DkUl4+UJM23W
7tuoi+d3RkY4Dej9afUTeJ18Yfgs1bHwgogE64CQ1ZWye7QKOxdbyErG/yK+XjdPbiPkcmQtgctm
swg0yu2cgNRpNoheA4DLHMJrZEUE/lLH481b0/jWbK3JKyYevx7JnGufzQyIDTukw752zyRS5R/P
yyivDzvmU15VtPtGmRgeUxaaxS2GSoyjB7/becna0sOAD3X5gV6M6s4lNJcnLmKG4z+fiIdHAprs
Jkn42Td5AJ4MQNAA4tPw2pqRNXhrh2FZ8LR6DpUSg6obscOrk34xproUZ9pN+T63+aA/Vcjvag/l
BNE9ytj9axWo6EJVnC3OZdLH041d/ywpdObGt6VDIfmsy7bmuIsGEkojn/mtTKVnLg0Pewcr0A1O
GNI654MAN6W1Ht2wR5/x/Acr5PjBPkbLn3Ty0puRPUOyZI27B8+TX6AU9U+FEdXJXrNCtU3p2MZq
UPnRVPw1uQEG6QNRL6dptFJx9LtmaDYvPnZyji/qw8EheDT21F213rjLgYia30Wp+TcRaa+xZiZK
H/AATf13YY1h/J1RY28utmOc/Fb0ajiPPqIthVFtsdIGTIvH3IqjS4Ppyb7jtZ/u5E3BPbbdSAG6
Xy7UFtB3lHABe8Q/5WDGSzkpJjfFg7ZIb0hvVdNa2aNdOhR0xrOTXVwyAA38ocRjUcd1fSzQMKnq
OFV2hnFb6DjHqOPG93gM6Z6QRYuLeCgLakD7bL5ZuPJ7dt4y/bTwEc4br6L++km7kZWDcwKT5lPn
rh6yaQk+hwEv+MaaypASry7/0E0jd9UU2fegbqqzTP3+T+yEvoJg40hx4Y7HCjRc4AinKQRjuIbz
WA1U9iK6IFlndXpEl6OF0YyxjSHYJb/CmU6ahMOGAp++jfDg40+vf7t+PLgMK9lIpnPCLnBuYtv8
hH7CmzZHVE1INBbDtIcNjyTbxpCNVueHiJpz1GkHV1nRLTj8bW3XlwzwCgjdPB7Q+7zxpZzY/EAN
BwoFDMFdnOVbDLI3H5SMxN0hm+psdZokKVUtekqD7Nga23toUQOWuyv84jmHYaWqDbEqCdmB+iUa
rMZGPyczbRtY2ehm3IjBouCpqtCh9iPrYmRg1gv9tbP6wUNTjVXwaNO7wOtbpM6vmvsULE2IheKY
UKB20cjq0y/6J6x3bM7QJuhkGQKIvisxO9m2go05N8nOARN8CXJSFxoVK6MxvchinA12VK/t5aKC
dOhChcYpwVsbq6h+yzUEDdlFffjRDK0b/hvJfg9PxIlrGgPkSJbJYr+KG+dRzJ2NolrbqpCXgLLe
Qx0RR922A3yyW2oGZ6Q1w62ScxMwHJwGrAZ7bJP9u9umoO+auOb+vHp9zsqDyWH5UIRm+srUDzeQ
bk/FH76mGHzqc+iwPb02AvfgvfdXk2OPERTybMt2daMUhU+PgygCUvUpGX9K0fpe0RIxlY5bE64c
w7OilEefR7F6E+3VzHPImjD5RweKCB5RTP3yEc+nByclFIEm6y0Q/1FDM6nI6mWGt45K7F4cXNau
6skN44TlDhuTnUtyKd4xJ+fzbep5tz7bdYvwhtdJX1Vp6g8COxNTUmV1n4Xt6H2elo34SpQozymD
CctvGftgfSzddu8N8ICE3Y+L379lKXp04gjOmp8E56xso7+KMgZk/KG5AkKPLrRym5tKRQkLiZ/A
o7K6c1s8pj05nowVIyxYiaOh4y7Ivo2/gD10kwIihBonnGU+3AcyEd208xIJ+hEbl4eDzfXYARNG
TfaxIAd+rcowWTtN+mEJrr7nYP83A2Gknu8C2cZaDsWxizRpJ4KA9ntQrWhuMGeom86SlvucRWm5
DfVMIQKBWq6SBafKNhu1KiglbN1twvj+kQ4qfOI/k9UiPuJhtbrOyZNiv+ZsnMHtkyOzf0c3XN26
8qk1oXu2AnbDcAQmbI9AbbHbxVrabE3c+cMVnv/hJKN4yYeczb1ZOycegtZt+webNpvqoUcFin5K
loycHI7iPIU4SH/ZiVsuoidyF2VcsUoLK92FpGTjgtcE39+TZVKXVw6+mLd4KtVNqd5Y2YaOIqt4
mG2uXfDHEtD/E+d+s+lKS30xlArrhaQ9cMk880ij2pBjj3iuio+B1KT5wR8M4Y4Xupt8qZ75BHZR
25h7lc0JNT+TwlTkE93YtVRBrEXOyiN6peoXFyAxiZGWS/TOd3oibF1NVua6lNmIEW1l834OVpvt
uZ03d74Z0Xgjjum80TFD0byd9eE5Zc2rWK7L+KsAyD7vsOqFPGD84qNrBC+UuG6j9+Be8J1XxlJb
t5sqj3WXIxP/UY7c1C7gNku5bMDmzBizdJyuoBAXwMM7CkuMhdxlMTBHISlnOyn/+iLgj3VwY+5Z
rBkX8xkz9InYSnim4qDHa8DDsrfnQcdXd+Jiv82byCufMu3D+EBTY/gtjPbBWvYO+0THzuG51Mrv
LKxmUiqCk4Ej0fY7zMFQTkN/T1+HP/0OwdA+WoLfobNDwjYfQ9VbbrUjLdJ9wUSnGl6T0wCdxmb9
GvdaXVAq1sten66qhe/xtfMyryV2KmCLBhsReE56lh7Ej3OVpYryJ4v3xgYxGF9konyzJ7W33NCi
l6+4E3Z7HGbtowG1M6VPw0JvGZFDs8VF6N0qwIjwHGVSZYTZVgJXsUSd9YHtNDoHCkP7tQFP5t5r
p9LTS0qot862BRQq4n+5jgN5EL1o2pcymQ07FIi33EMlXli+BHoEN+OOZ4Th8YYzzKEZe4YhY0l5
U3B+wh2eaQmJJKs78VtTIeDvhpaxeZvBoJnxzYg0LECNqcpcRLguy+rE4fa8q6HIhNznlZHzsMsM
30nWcNSLF5St81BwATs4a9FJPA3yOwOt8BDwLT3Rv656WhyXerp7ls21WJsI4H1PtgdwdJF5MBRa
NgO+G07tTs7wA4tWY+7F3m2+2VYlyU/QUC79QBS+IF3sUAV5cFBUI+ygWZf3L4k3sNV3+6AqjjCe
hLwj1tNSYJRbHRMdkZ3pdERMgtXyQzNCRDj5NhHifVZn9RUnQ7Efta1O8YT/dVfWCGHDRHRno6pE
rWzRmI95aR9onWaYjqXpuj0OP/eApm8wf7GS1PCPsqF866cgz29EhkyN036x/4aJFn9RjCA315Yb
Cv5xIJO/NQ+M3C0twKJ46sHCb1K/ZMfdF947cV1vR4xjABtXWVebVDujHSJlbe2aIhAV7L+iKCg3
h6uBocipoj/L1Jn9CIpl8MDOxQuE1r6ynIuOPXuNn7JoHwgZvvuF1fh/7C5pH3CmL8C1mvqIT4KW
G/ZZmYsBaR4O0OQmXAf1gIAEFdJL+DwyZ9iDkmy51jRdf5AarzzyaWDuzHFZ/Q6jD/sD79pREQnt
mW0aOfMu0GPgBzTCYiKd6wmDO80O8bamKhUzdWPN+Qst4UtwHAcGtnPXe5E8BXUsmjeCXZwRUwYq
6M80zhPsxwqiWLZauJvmsoCiI/OvbGfgZrDE6Qv29NZ7AZRmaMChrpfbeJhYMIk2NSk+c4GfmbRU
MVYMP28wArlI7Rx/BZ7WoSX30k8Hlr4L78iOy02TJc9BT+PkZhgxNeZ4vfPaYNtiF0YlDP2j3b5R
pv/PK9aFfIZmd2lVAM+IOyn1Zk6v3+s0Do+pFK4+xI5IAhxl0nsrpy587Ye8fxPt/zg7k+a2kXRd
/5WOXl/ETWQmphOn70IkJYoarcGyvUG4bBfmecavPw/qbiyIQYZPRC86WtWVBJD55Te8gxf+GlHO
EN8sFDgWSX/X/An+cQDunlj9I6l7iO5MCPsNaexq4DoPkXGq+bc0XkEH12iD8MXoJuNrLrvpyaOB
5GMo4qJjjDwjCm+3PrqBn3yq9V+V8OgWEQvsF2TP3eSvNBm66SFFAP+u9FoeHmUMhb2u7rNgp8tK
M2zIEw+tE39ECbSzw6LeZSas34020+kGvjWDk6Ay+5cRAtx3D0CYeQnkPswe3VIgmex7rsh3tLKJ
bWIkpwgAQ78gRmpYh0m73UgOlCLDjoqZVeQIuyfY4TCIYXQoOs+7g3xTlnj5VlhEZTYeSDcZiOAU
N12cVSHBhNrcdbi03MiSeThyfdiqM1rk9tuBTvTHR+hK3heIKekrE/Kh39UM06+dzMbRAfmnp1ky
CTpQntrZIWAQ+1co6v6zK3q0OOjxTnQy3An7c4kkrBeYQ/sNI9NqKG/mitZQAaaLG+s+6hlEYhBt
lP1XLI3Ay4ApmpngISrpQ6f1BFg2RI1n+mQEd/TsXfA5ujCqmxHD5GIDToDJVNg1A2NKbMlwcLZc
u0ZbGrjgeN+bXv/QV61zL6Mie7ZRrvQfjDHBklj6/YhRdum0nrnNzbIhB/RLr9jJlkIfY4Uq2kdd
aX0ONc6E12AGnOalIZNBXyCVobn1cAxyKKtLtJIvoKsOqAkZGDOYo4j3fq2jv6zQrF4tXaNlFPfi
Rxqn3gFUTvV3G4n2No5cfVOmQZBeSa/HDsuDq0HXbsiin9nULCK9ag567JUM+97xmbXdNzCgPOpE
0uObyRK1vAWC3VR71fPEAMh0tPHCPKHOHN2oQvta2uqb7lvjGj2FZvgMP9oTTAEoTpHsr6GU/ypc
UoCHTGe0nhmSzIX309KNju/SoYtpNEnE3LCN4GIB9+erkVvGJAPY5jhGmxceMnP7vp+j/o4SBHA3
UgiUC2McI1iJd2054xU9k3Ve23YMRHeYSg9r+6kPnuoSl6ZdN5kJwvFzqNQD2BujAyFL+n8YMUhh
jSmGu+Mrd7jvuSQ+SWeeHnCMtstH3KXSr3ke0FkdvMBG3CMqo81cLd8OOWKAUzks9W0zVKnxpCXa
JvneDLCJQch/qr3yE8KJiF4bsYVM4gUcOVMWixN0jNmAFXqotzi+VQCSdQYqhgvmuIOBUEtpjSi5
8XsPPrq2mHVYZZf1bwYDyhCSXVvCV6MrFY3BfoZwb2MjNy+DaI2v7a2oiEEgKunL0U2aws8BEoIl
0gHFXG8Z80Pwp60yOq8aAzz030GyQIz2GqeNUIdEX6i84OLy6luLCdib7Y+otrTIgaR0TYqAgj+b
cMaNke9AIWTUBfx15P6pMi0rwRumhS9pvmVZ3SItMfVhIO4oKVuQhCkiwsz0VaETKBvwWEDuuXo2
GA7E+Gui8043lax35OU1hb3PzBziSFCPBvaHrnWtbCdpUIohN0H7F40b+3lhkpe/EEbOroLBKq9U
Rfn9y4HODmYWO5Zrx5MMSuG/Zj/GWMmYQt+ctz3u9s4W63Z249BV9FtRx1hoGkMqADsVlCL3keGU
xYOURldd1iDVgo3Z5zq9NppR2E+y1DkAvyABv4n3IjwYHJr2I/sfEVQ12OIXVFI3vYJYR9iMKfNv
7CFAMzlK0uoBkXIudD8px7ui9ZBGvqjboLJfUqig+hkyRZZCL7VHYwfSDlRjiWgZ+ENveGMwqbbY
CQpQ+3SPAqAlpSHvUhLwV5NMJPs0x3n0bNO4pY6jffwDWxYSPFcH9SezqeNii5OGe5Nzrr/Cv5xR
yJ6AjFGc0ThitGqOyYVFATKim19k9k1UBPwBTwOUJPHYcJFlbYy6vGfaF6F0G86qsj/bpjPt0Z3Q
cIFzLClp7KmLzonRc86T6rpRZWI8NFRCIEpMZY0PBfGUAS2ThWzejo0T2IBwPPUSIfwIQCvy8hQC
fzJvIIqXXbkdsljWd4B7o+xrHgLm/aZtu++wrASDv7H9ph02SSQM/zE04Csx6NfkCbB9C2l/KaBP
OwYkbSXlG5wkZnZgzLzkGixUeSdHjX4RIwfru4cfoA9DCrNrLJ2IRvaVMdPIyKh16OHfGaaf+L+8
gh4WsnQEZUSUv5V8UXvPsapbfCoyYVZ3qsH8+nNv0Qe/jDtZmnBChePsmI5B5AvaYd5BisBu2mEs
Bvm81bNz606oWqA9Mjt3OY46DtOgiTaIt0vp7TDGQcb0hd5XCJyOsSypiIvKAsQsRSlVwMlwku4Q
uyCYrglos/2Eg3sVoINj+A2Zc8lYM8WkUT2ks8o3pW+CsCRtDHP3taFjRdVeZs74ky46qFrqzwkQ
Ba3HMqEliQHa2P9SHk+4MXVEv8Ibu+YlScNcbzI6Q18mYjHTWcMOM/KwaXxpSLEf07k3OFlh9YZk
kt5XpdnNt5UFnxYodc4ACEmN4FWbYqSxMZuJ/ZNKQ8OlY8oln9Owct9mDEGC4FLKGYWWkeiPpotj
JkigaT9+yYsi8B86A4QwBinI4zfJ/NyZMV9/KySqC696TM1w5/UTSrkY1FV5+4lrJwZ/naHo8Car
gOMJKSf8SohxvzTT4NB8SWfTh2Il9aNpWJ6AG1H1Pd21dAa/kWn9aaJKENctRijfCrdzozfwTojV
jVadYBru+uqpL3wJbalKKIzCQX+RIoDF7E5QfMlareClRZrN/YQVLTUXJ8f7PvUjElLKdG/xm8hu
anNhANAwTd9IY6c9rWBIna6y2x3+3AhjYuPQIvoGimG6y6ypfoO3EY3PiZsOU40uheSfXLqlNCBJ
cH+0jNYXIoGNxxlyRIhkdSU8vzyrnd1M3Qz/JqAi3Mytp6JfPvKit+OEL+fBjL2CkV3S2uWV7GbS
UAQYy6sw6mJmM3XlXJuS1BVWL8MvLMFHW2/yoXHvcQQn8YaQwqA5KTL3KxPw8lOnZY96ipX1Tb/j
9RviNvecof5qIuVkvA7Q143NDAFtMaVFWn6UKZVkXjhGj/uG6sOfDvlpel33uAtJ7UInorHd13sF
X7pHySHJgGp5TVI+uJ47QM6j3jKsv+lFWTDNDZQsyqcUCHexMx0HeiQiqOihw3YemLJaRho8KgMh
PxGNOHvsjLmp3KcgrmG4ksP4GyadiLqg0oZCWQSFz9iZdemUd+UgCuDQLpEZ9wyEKAuf4n7rz5b7
Y2ayhDs3p+A1kG0D7CNBZRt6h4FNKlmhTDfNnA3elspIqr+8HD7xBqVshsVIPCFKAoI1qhg5oc9w
EQqIiTQNmJQ9q9bAlKRiGLqDWs60cpDZzkKRrWO05FAHoLsGBEaGiyKxI1qYMXR5g8tBwRnvkatV
G8VQ7gXIvkguY7KTZWAvJvd7jrwwOiCIl+aXzKZ9+LQY/x7Gochfs7auGX7E3RQA9FxEWqlxARhe
hiSoEI47BHNQTwzSbx0RbHxwE08mN2bcRW2DyEXpGG8lCmvO17LzkOBsA+6dAwJrgAUrk/9OQ49W
6sts0yv6HJI8P8ixE8l8oRWosl9C2DHvjcDiIT+NBN+8h13Quojs8Im/sGvM+Q3ygh0gkxRnYfdc
4BH5zAh3DDDMcIO/kVPvkk9V5WrE3AFOXKUG75Cs2AF+JWr+Ld9w9zJxnFDR9H1qcbMO04BhKyxV
deFOAZBwRwSUEAwrgPSaQRDflV1Q/Ep916MNYIJlgL0a2Ze229NxWqbg0wG0uVW/1dHo/2KS5xbf
By4KLEKBmZMeGX5dv+R+qPAJoBP45FsVDYIE9SfuD+nO35ENK+HokdjBM8SGHoeikqBjdaBk7+xR
DPt0FuVNHQ5++wL2aFRPi2hBfdXKFg2FbdlVE94xnU8c0SEE/mfMqbLwmXGTZE2RQIFVBt5EVxNq
mL/woaIcjd02ZMwUd5eV5zoPle6Ta+kk1a4yY/GXA8sQaj9EAdBxuBhVt/YscSWjOQZebOZIXkKb
EAJMVzRfmUVOEdRxNtwRtQ1Mq5CSiWg7IRcirPlTbYD62urMGr7kQTZ6Vwk2pRPCXL6HQ4aK6Uls
EODPMZ4keKAXgWeDL8f5S85ADNyqmc/xBCuDu33DfMpedE7JMC56abnlC8M6d74O4KMmFD2Ti7oe
cbHah1ZfM0aayjtGk3kNQ8jK1Y8utMtX1+hMjSjTNFgzOCCD/2ObT/2jndfdLZgiZ48/kgGVKJHg
LvIBZYTJc7yl/Z+jpeTl/fym2jJCoUyMw5uAnm3RZ4KtKvqMLRzxXvWeZCnAgjL3nhk28Y4zw40N
AplnwTbFhc2CIpzFZvEceAjGXEeEOJCbXUF+7dvc+gBi6TEG6KGnO9KtGTiGp0u1SQAF51dFx0Q0
ABKtUcMH7rjP7NFKOPd9bX0F7FnELT2HuKIvMM/gONVew35ghXgSofsJQG50NzdZWqCz4PbGYz+7
A/Z1lWeLh7EyW3EglsFppAqrv9U4HT0mwij9z07ZGcBmFE2f69CX8rKCF3LIhD3daz0xnzUi+26i
tGrQDmEeu6EfJ3/SaymiV7w35tfKcMjaqAWdTeHyWj/hhRm9Nkx0NsByS+snc4i5POCU6t1kHS5K
G+RtPWZSMbZTMJvxsbjBYCF55F6AKUVJoIxd5FQek+w4g2Z52WTODKNmiDii46FCHRHJZ03/F59D
HHDxDTdt5FyakiZ5vDFTsgcJ3qUPhd4nrbCdeBtwPkl1M6tznuOByhLNlHmguleT8Vi6kwHtOVva
2rcz6HbkxWKIQ5hmeVb/zURhM3mZmjEJUBsUDW0Ja/Bg7cD7oqeM2BOLGz3OqmKjMK/IjItOl8xk
KhfnF6wLSulP/RPchGCu/nZE3fWwKPtygtUJS6sd6V4WwOjyadtXYY41NdLIMW7vvsGYv3mJFKqI
n1u36Mc78DpGGfz0SLZj/5JZGgcMCDryQcGV2wF/xk8vg2F8T603Y7qiHeEFKboa6FLscY+BiWFN
VJ/3dPbdedsVsvgW1WbRX8XaqBgmmZXS3VXMRdbBHhzhK+UbJwNRqvaMjsLwa9hrItZ+wil2Ki/N
HLie1f7973/93//33z/G/wp+FY9FOmFc9a+8yx7BgrTNf/5tmv/+F2F9+Z+vf/7n35QhCJJaDhIz
ZG2eJezl7z++P0U4+vFP/x+VBFkLGaz87tttVW2pfIarVKTmmy2pJyAfQhuHx48FeyO8ieqldpni
jwkzrgiU0ulf47z/MdKh1Y0ziAfF1PaYpq5+DJO8yR64978mJqiPralL74sJxabdyT6bsitsc2An
V0lISvGHK6MRYFlSOMpWeDRI7/1rkJpJkBEawxu5YnJVZxMmPDZYPcexg9tuMH6Yfl5enV7TXP6l
v717hZqgck1N5xx9P4f3/35R0FO0kkCpPGH3MjR3rupsNEJbbWUXzGYZQKEYhgPBBfwpy3y0JDRY
bA8sL+V2VsiC4QzSMc/IikLsbZq1MU2suiMpwE51gUsamJsnY1z2z4PZ+e4hyChsbk8/xOqTKeEp
zSja8rTUAK489f4ZJC9otoJePE2O2YNSKsdvSCP2u0YKpNAUSc2XScrg+vSq7urNmVKY0qVntmwU
y1SrVYu5SULLt4vnFO9lKJC5m932CURHWM1zu6Ep7DBrxl/4OnTxYjmzTa0jqyvtaHar1I7y9Ptn
7oDu1k0jime/GNqnJFPWc9AsqGHEL88sZR9byrWkAp9ne6z4fqlGKoOxgC6em5bKMgcEsoHbVF92
iTde1o5wX0+/2PXnNKVmQwI7dC32pbl+NAv9oGqEjfGExyg0itBbhi30MTbgTPM9bX+mRzbp8elV
P75QVrVo42tTkoTr5e+/BSF6HDwoI7inIiFFv5gN+6+woYPN7MyYf/zxWss2tR3XMpG4NVdrCawO
LWh0/pMdDmhnqBgZFdhx0U2aq0r8WVhRvE6ttOm40tSMW+3l8/72YBpOuk3rerGBWtQFUAf8Pi3k
IJSJJHQ6inVMRNPInHanH9JctuDvoeX/L+zafEXiqLeOZ5i9RAmYHP/JCdwe3USF5HJAnwUz9QYn
gmiY6++Zbb7pxY1pkzQtjhI+4hk1kdaGgzFQy/nzMkCd+sK8O/3rPm5qrnSPyGfbjmciJ/D+rVRh
GQwNIhpPE2KH00WY2fTj4G3rm7zB3jNKi+rt9IrrSMvrcKh8+QICkRJLyPcrhpTJsxsa+onvZb6p
HB5DSzcAnLbt0cZHzWqvbYPhPTSY9jLCB3lz+gcc2eEESpPfQVvLtOXqByS9CV2lC5wnuxvldaob
Wkhl6gPG7bszS62v9GXTLbggAiyoNot77f3DBvHoIwlf2k9hHnrbEn7vJahsikGm+Vd5XN6UpHwX
8HDV1jR9gORFATagnrP96Wf+GKQtvq7FjxE8udCrzd/i2QOfYLSejMGTqBiPrnldpukXWP2k+AUC
u30qpi1c3eh/sbLmPvUE+0vY7ipqevNQe1ap9ROIDwaghjU625HG06U7I+/JNOqhzkbrV1S55c3p
Z/74nS2uJK5DAotWSAi/f/fcSi60hcZ8kjHZqxkPxYjuVDhvVdT0f51e6+Mxsh1HYEWoJVNWy1ne
/2/BBUvxwiJH9p8EcMZL0XhLERdaV6Cj200uxvhcvvLhcnDAViqHiAYpWpj/bLzfFszAWvSuyJjs
BYZZ3mBfGas9aq8G7eDIt+pLu0VbNsPICB2rKcDIEM9OVFCxLZwf6UXPn6OKfjuzrdxJN07RFbdh
VEN7L8swvvdCy3v4ozdk20DZJaokkjcElcJeBZq+mbp69s38Rs75vEeyrN4XRmZuGcClT0Eozh29
1RdhPSWkzScxMUbTwl19fQHYCMP7pGIi6eFBnA9w5/2KOaQ7MKRAPN69PP2A5hI3fovz/6xIHukg
KOZy8J3Vij1IiQLoUnXD7Lh99bSRXWkt840divE6UrP6Ygw6welvBAhSZm1yNTOt3gpqlp0l5fhy
5vcsJ+vD73HIEtiQSCvaqz0JHSUAlYWiE0iZPAtxba3VzyEu/fBvv2Tsdl2H4yIzJNL4Kgcqg2j0
lBjPGgsq96Dws339X/wgwEeuUggYkSiK94eE8ZwJXLLlkwRZ2m9Q+AaeoHHiYnNasXjAIBQQMc1Y
9JTw4pzUpdUZ4u+0hNSy7TPNdPH0L1odouWLmY7neShRgwMjWLz/QZ4wBhL9sb0x6elfKi3NZzyM
0kWwokTffVa/hEmn6PSiq/tvWZT7wPRsG7izFOv7L+mwOOrob9xUiGFnG2Q6Zu82QLUv2DLf8766
OQRX+mSVwnSGvvYLTqp9fWazyuW4rTYHWayCnUcUsaS3CstNl2IN1ITNTTim03WLHSE6pWL87EX1
Pam+RtMrfCjwKP6ZLZMail/F5VTRLLcxyd1ji4VuPFOdEaVfwgjuWu7fQY/aU4Dm84Uf2tHzpBxn
H6kUNEhGfxHw7PfTb3J9xF0KZj4dypQaKzu2+PvP1+hEKGr29Lrkp2NrZFso6TjRA3egszGlUk+n
11tdKLbr8sEQICFj0i4mcksA+C3mhrIOHVTejWvX9XoB45TW88iUsQog3l2k2cQN/oc71HWXrIzr
i+c0xYfiyoalQKffbQ+6FeXeod+Nt8uEeFKrm41tVeMO4cfizOZY71CXVS2qAHIjS1AMrwOZ60wZ
kE+MJ1zHZW6YQZWzHuyUYcm+EmU9XaI+ZhjXY2OWLeN6UA2buGPuc+bh1ccf4gn0TyS3qsUL16uA
kQuAPTXErwNegGK4ZcoWtk8ZwPKMO9zumi+6M204xh3tvi362yPm4H7fjtOL00dWc9sybhWf6eta
tEdQNxbR10EttkjAepH/vI8B+iVPFfIg/lYwVfN+NBoV0J0JeJ8QFHa1eCpRkA03Qd6gK4I7aAac
2bXbkDStnJAMIn0vTXHdoFOEg1OmRyamU1wYSwUaiegwdFnX49UZgbPfQJYyghc1IDr9GoOyTx/J
r9FGHFHI7uQFRiFudn16z344I1TmnqUU29YR1K6rBFQC2Yv8CICS3eSMRhN/sC+YLSLNI+fyJx0V
98xHWzbH74GFvc84TUiT/7iEt1VgSRp45NjOZQcxjO0nhHvLZ9dzgjOrrBNrzuKyDEW1NDFDdMwl
tP92FkukZGKQ59kBpAaW3bQMr2utAmg0TGJ8xnfXRobgI17v4X1QynuE0p0rJ5ySM0nmKrFefgf1
pAU2xqT14slVDBoThfYmtg+HwNPDq67S6DLHgfyQ47nYXxi4FeFIX5SHpK+qc+9g2f6rVy3pSdn0
CRyKi396Wr+9AxOVwKKMzPwAqXYRrI7n+wxNpd2w7MIRdsc1YB+HvZskOwEqeZPSkHk8vb8+xsSl
slFsLjpnmp7s++/APN6Nbfpxh3ky0dQCF4ouHgTca89Hrvr0Wkf2sgTbJrg1AfQSFN6v1Q9F52A/
zzefISoiuDrad8r1J+syiIfgDXQ/vg5/vCQf10G9kTzKVesrJm7CsQyzMDw0GhMk3Tc3cAnB13cA
zCyJ58np5Y5ta1ShqZPID4j76xZwLZKpZSoWHgY75UIdk5pI5xNGxjG5RHyi28IcQPljisvbwGdK
MLkt6tJ19ePMD1mnRuxrTeSnHy04xFx47981rUueETOWQ8iImLhBgo1gLyo9P2AqIjqduJONsjLj
I8DHaYabPGPvavEQ618wwJDpbZK7+bMEy+FvHLeJ7rD3xlwBx2H5A+XTSexO/+IPGQ2/2BKOTd+c
FNx2xSrd7fUI7KEOsgNStHK+HkZndA+wjcbki8ZTd76o8FVT38YGuOGGElBGW7ugzX0xu5YR/ARt
Z2oal7AvwEV79WwbF8xkLLWtTS+QiOyTEceHOMIJ5H4GS9U/VKaDZIInEItqNpnfeWpf5LoGOgQi
GJHT0w94ZPdTQJGz0Z22bQq/1ReZCgH3tokOSGfOCjg1zsE6cJpXa5Zucdcydfj79IpHYpvNx0ew
idii5Lp5MdqxpBduJIdh8votFk8WkFUnOsR5Hl2WSja3jQqwnCyD+PX0ykcuEVshu0po5Q7h/nr/
rE1qYpBVRfGBRjda/CEeUBp0iJd++vN1HEkOrGHiKdLg9+soC7i+iVvJIVHueN3Cg9yYU3Lujjhy
lpbmGqkU0Yuu1urLAbhWQ+clyaF1deE8hAYdi90AHOlZBpLZ44h3JP4Sxeif+YDmkRuCo8s8ydGS
1sv6TAyYWvDmHDivijTZz8U3nJZTqLvoOFl2gJbYhABU6PToy6BXsMn04NyffsXHNhFXhLDp/5BY
ytWxnEHteK0u4gM+Uik9Pllctegjb0PXNLZZA70VIpXeBHIerv545WXnMlFj9r+kP+8/bl1qNdWG
Hx9KW9W7ZEAOdAJyfjuOsf1rxBIQM46ggH7iSVGeuZs/XIseuGI66IJpnrv0Gt+vDb47iNxulgcb
1tum4J/6NEsf+cBYZGeqoA+7C6MpRoYmszoGBUqsdpcF8CJvKiEPOGxLKHO4ajGy9za4oKOOX0qI
82hH/GlaSbKzrEoCBgifbsf756tTMPWTUM4hRe/jhmoI5Su8mC7yuY2uWgYUZ97nx4uRMoh6hDuY
4S2t9OUt/JbrSCdrl+aJRXQH3w+VET/3OP67srEuSCaw9nmU8fRljuB7CCkDaqK8LEZ0bk5vqiNv
G5SbQ2+JwYUiEL//HdqOE+0Hvj40beVdNS3wSyQk8q2uHbV4eIuXHCrZmaf/cIZ4eEWqqUl+BJ2c
VTiMfGQ0R+GrQ9rEdgjCtptBtAyk1RceGfYBUUQUrB0rc/Y1+NIz3/rIXvboEdCxoewlzVydYGSe
i8yToT64sLx+LXLvV23fo88O1BYZk9Pv98Mtx6MyvGT6TJnt0JxZvV9h1lwnsXWw5FzFb8jXIVuD
undxD0orQTwjaGAfnF7z2DddJkLmMmTT1voBZ4NLJgt60jpM4qCoVPHONwrvwcWP5SpYtOiAyGbx
9vSqx17rP50ECzQrUWJVKGFcVILmaPVhEpkSyGU1OCLFgU+r1gxB1p5e7eh7Ra+S88qmhTPz/r1m
qdPFhpHrgy4JQy2mYxvG+OZlFE7fFWqLh9PLHXs4ygKGsrTWmGEuf//tuHYw3CLUqRRKElO2aSWO
ZKgYG7sc7YIzFcixw0GvV5GgOBRh6wq3Mqth1syYoRz6eqNhNqC2nMeXuZMrbNem+lXM3bSluYly
4+mn/GdA+a4CW5ozLqGQOoysU6wes0YYIZAINRwUyvCZC955LosNkjljjWsfEHWoMVNDIGLXYqyM
cbPm4FbxHO3lHDcRiuw+fP4L/r8xIp7oAE7ics5RpHgFb+HLMwCBY5vAQWWBUEoHFpXI91/Fb30/
qCNIwrMLLLEHDoqOhpPt85jiBjcm48z7+ZDG8XpIfJgtAkd2SM/frzcDyy+rKUD9PGvbn3h44vFl
+dmZDOPYXnMZJjJStDyKrnVIbt2xEqLWh7ao2mc8oLKbtkV+KmpmfSYQf1yKXhRdOALTP0PM1ffG
OsFCWSlxyIh7sfHDVu66SiNGHfXqTNRdAt37rcVSipND0ki2vx7w1IEVExga54BBhgT03Rg7R0bt
ZyDjPf6A0t2Brfe3kyq7LYZq9ZlP9zEmsjxtlaWoYmDrrT6dQoUJRYrcO0yhO9+mpb5LSpR4abv5
F6kCiChD9AVOH6ePJ5k1wRo57FHy8XXxi1pkHvTTomZB++5JzCM6a86gcON08nurwGO7GXqI2YXx
4/TCH/fpkqhxp5smYAvTXd2vjTuUVQU+CJf4zNZ3pW5QcEfPuUo+n17o2P5Z6vqliqNI/aeG/S0s
9oh9VZMiXoRDPxwkUMTbyA5fa8GrPb3Sse3Da9RLJ1cAWVld2knYimiSgXsow9oA02a3eI9GdXxj
DgOadkle9Z+S1Mm+Dp2If9GIUH9aWpE1LxkLrRpb0jlfnUq6AaVhZJN9QFJqfvDRL8RpiTr6z2MM
BSK5qMtJIV1Y49T62NGGg6LCIdZzjcWuBQhpn9By/OMowzrcn5QT0iKgrfYILd3ZnUvHPpBgu98c
Pec3kItqKkfx8/Sn+xilSQdgaEqggMzq3VUK5OgQn3PO5YG7w9j5wswumWVan2coGEtalJ/5UkeO
nUl2SaCxHfWxQmPis8DEiTQQyLOvyCjFW01XdcN0rvsKQyO7Qmyw2wItOzeFOnIcaFIyDGNGCRRj
XX4XEQaEWKc5h9DLYWMZjLmmNk223eBGV3/+UulQ2tRHNBD1+vOFsdH/Q788QCFmnhV4xoQgdQ/4
VPfIrxhYGZ5e8EgA5bFcgJNctui0ra4Kz0CnqixjYooZoPDcW9edhd+pFykL+RM8k0fZn1ny2MZh
sE4vmCEjNedq41CZDBUqberg9Sh/B+Bob7SEwiCcQiM7k3hnYsyxzwfqgfa7Tf7Kxfj+ekenexaT
qtSBySmAA2AYSJLN2KQM7o/TL/NIgGZQSznNwJJ8S6yDSTuNVSl6dZgLy3sz+7DfutZYnDnixw4C
uh8WrSdvgQ3I989jg9Qq4C2RtBrpa+VlxmcMCvJt0Bd0RqxGNhvkIb8Vdj2eyZaP7BW5xGiXTFlb
rrUK1mjqJ7gGkpyboH/zC8iw9uem8N6kCdJaj7Aj6qXuO/1Oj+wWSduAS2jB+AKIev+0CEk4Ydkn
lHW0xq7aIAm22iv8lw6Bkm0FQzM6k1IcWxBpRGFLj++IeOf7BVEqgMY9UMX2baOxMI/6a5lL/xq3
pPTSs5rX08/3AY/BNIb2IPAYZraEmDXOS8T1ZEVepw7I/LQbK4iRu0GqYxsNA+SEkXzgoo8U4hu9
Riyz6Ou7YqH6DJxlZB7CZjjzwo9cyZIOBtMiLizaNauv7CBqmBZdqQ74UUNhV3W4uJo0uIrWg1de
NvAY9rjQp09+Wlm36KOJc1OzIwcWgArdGkoAV6s12E/7s+tHXS3x5xn8q4ip+mGs6mYXVkVw5mGP
bGlyVq7LZfII6mz5+2+ZDlqCykI9UR7izBU3UE2Qae06+3NB7fNrcuLprlW9uDr9yY+8YSB2jCuo
Bwm6avWGW89yeme09CEXqAsjc+51M2YV6LlQdHk+M2BEBu+DtjXLDYLxzo2jh7A78+SaJ1sl7tym
IHssRmLL+P79k6NDGSPjR9EDWjP4GjWLA3gfyvnPTxNIGou26jKuF3J1vxTpgCZfYVL2+g4zDPTj
rooSb3mRwMtTORPf0+/22N7xCL7AVsgrXWt1ueDCPOBpy+yrNszs52ho++Dr2rgvICCcuceOLLUM
/OVS0RMt1gkQen6BUetUHwSN8Q3KryNumi2izoEMEVQ//VxHohK5B3icpexQpAbvP5eXxHOvSi7N
DLj6i9dTyV3AAsT6SWEsgfes5/pnljzyfLRrqas4hFxp60kOvJiY28yVBxhc4rYurJJuYoOen43W
6emnO3IiaNwRa5bsGKz16kprIpzm/NjHe8pcsDoW+hsDyY8JvzKaIXqrfvxqqMG+HFA2oKycrKfT
P+BIHIAp59I/5DQwh1jVkVOUOnnklxAsgXgbkOTVAoZDAAfxDTmaaBWB4Ek20LPc6swJOdIzJtpC
dAJ6TSFEi+b9p4XJXDVVEaZkQZYzQRb0kZ4TNpZQM/7gOIoZLop9UZjcD9KMN0yy5c6dQ/eXbh17
d/o9HIkKNkBEZCI5qzSQVx8iGQ1BJS2SGwAK5i92RrYp09j6dHqVIxnMu1XU+yfuUSXqkOxPbiwR
+1vpjRovksC/aN2s+Myc5GmOyvrQRfk5UPexz8zF4nCSmKUR9d4vrHOgnR7U9ZsBYpi+mWrEHF68
wDKfGf2m39pRIAzomKkznsnZjpwluBikMfRQl4Hh8vff7pm4NaSNVGV8gxBEvXfzRl7FsYmRRhCd
u78/TtM8ClkSXVIKh8jrrr5hO/A3hf3GjVOnGocX+DhYCUVZhulGV3ZteY2lYOdfBnhXYjY85lzz
+6qCdjzjZw2v6PL01/4YukBSMl5ahgLsqXVWTNKTzP6UZTcxaX+Fb2k9RRtekflpKq3hoWvzc1yf
j29bUUQRLKFrgGtfoz3gRgWWMGJ8csMxu8pTEe0qK2u2AP7TMw/3cUcpQH2clQWARnK82lH4xrZY
H0Fui+2q+R6aUY62J0cUXZ+8hXkeymwrJg8dxdMv9cgjLoBCbnB6CUCLVvdBb5ddjLmtf0C0CslU
Wl3ZHZZUebEpkwTgw+nVPh7YpTtjUa2B4XaIk++3r4K5ihcKeFukbt37FFm0nV92GNjgPI6e7tR1
7UaWC3KdFrf/4/TiHx91mRcynOV5HUkS8X7xApqHM2CKebCijK5e2k2L9md6nwZRdSZ7+Bj+lsIG
JAEdxQUptMrMAEihYodJ0KH1K3qmViqvBuAruz9+oAX+QdAnBZRcse8faHAker54qh8mzN8fhxJB
Nyb83q7HpvLP94llcaMJujTOQvFYvTwnctIStNN0QGQovwznDE1qVMAhKifnxn9HvhM104Kf5xxx
ia62ZDzkBjYCqj9MnRN9x/srfcxjI90a8xyf2Y/Hl0JUz7WXobm7eoM4hJQCtasemc5ifERSJN/L
Quc75MXP4aDNZW+/T5SptBUtO7EMFuUa5AG1V4SD7feHqm07GyVLq8fmdPSfC11ZX0Xtm1dBCKrt
os5oYtgBV8q2zOSwlylmNETVEqtaTHlP76GPQdWCxrEgbUirnQ/TBLfpsTT0sv/h7Dx35DbStn1E
BJjD387dEzySFSz9ISTLZg5VzDz696rxB3xq9qCJ2YWxWkDGVlexwhPuMKCHMBRHVGflXmQB/jCB
zxWA1vf+/ni39xwvCSkhIRojEolc79lC4lVnpjhwIXaArIY5RXuvC7NLjJgMShzjEYlQ+3x/zDfm
qIJBxYBSN7mzCIw6YB5ljj7nxULN9y8NUPOXUcQIaCIHcTAazPPuj/fGriIqCODyQhVVnIzrObbB
iLZOkXSXBtHoS4k48pmS/nzyvMY4/g9DAWkHFEGafUMzGfK6FqDrWsx7c/HcOlF4trQIX1A97P+H
obhmVBkfMCLFm+tZ4QjeoXyVtpexT5oXXzOCI7Gu8Ykah7+ygG9sEo+6MxAialMevOzroRJUNmpd
eMxKjMjPazI4DR4Or16cDk9STIhVzdVaNv1GvEOtzaVYQTUR0oa7mGAUNNL3Cl1eqmEGy7JD8CTk
IOpY1/yYpQGNsRdha+KtGhtUMpAzVirnVh7+Qp+lbl7uf9k3Ni3BFw8ziB6Xuo76+98iva7LMV+W
FWBw1H6nDy3mB/G5lAJNOrIcDUHUzg7z7f1B39i5oD4hTiv2Ggd1sfBeM1FpmO3m4lnFeJwwAzsk
aMGcbA39pPtDvTU/tc7koQHhpbeoGwxYLca6MUkaGdiUlnMS7kujLM9tjFhljOnayni3oQeVRii+
qhWl+uaLJ9nsehLH2JGXgAsAhX6Y7hP2Gae6rD5ge5ScGuUghsxPs3Ju3pwo0QDvM4fmBm6BaGE5
aXgGX8bGST6xnYYXGCcOiOUsR16xlvv7C/tGHkiJWh0eYl/aDcu4PSXaqEVb0zyBmQXULM3wT88x
OdtOQ4vcTCMxLImmxEdisphHUqYi+plJLfvOT2pW7t7bHcWJgm4EoAdyN4WU620cT4icI0szU3kT
Q8SH7efnoM/EdNQbo1rbVLcfWZ1fLgwiL5LKZRe5j2U62bnQL4aoXFQyMrThd/CLrM8TiuKfAhcB
bsyw0mwnu6xe4Rbf3lr0BV572KqtCy3ueqqgmYwJiSX9QpNEbL0mrb8bg0z+qUoNdZlAORg7ber/
uP+531hg8OiE1DymJsH14tZKU8FPGTALjgzE5ey09f8oC7PZ+VFTrOzkt4aC8qlCW0aCS3w9Qb9x
RGw7lKeGKrO+l944nRFPQYRQR4Tv/qxUunMdLKEPwqYhR/BhrC0LORFPpdLZny4R+OMDzVQHIefS
OeUADE9Y8QIHaLTgpKX1iNpEXe7vD//GTD3cXPmcvAgO5ePFTJHlLRTR9BIUCNA3JCObAa+SDepy
3UoIens9AN4G9mpRsoeatwxOGl2zCEEzceltpGVQOEJeENemQ4FlEj5WMjncn9pb40FKVagOZA9I
4K+nJqkC4Vo91hfMWWxzb5aD4R0jNKO/FjUH+UFyXKqVt+yN5QRnwJkE5QAg2DWvxwQJiy9gjCdl
JK0WLbncKZuXFrW8v+tADvk7qbc+LGiiLssmpldHYjFai0mijkV3eSmCoS6Os9CD4mApINhTW4rK
2FZUfFeuubdWFTyW6rcqcYfX2OK315qaYN3nPlXoDH+4HaL/Ga6KCXZdbv2r1II1uMPbw/kKq6Ie
0OX+NEZlQRSExUUKq3ly56Y+tKNZQMISxXHQmjUNgRu2AarLrq0ETxQ23oGtcf0FuzLoPayN5zNe
MpEZnHpJOJptfCxM8gMqsNJ/8ClW659LG4Un6j9+W+MSLmfUob912AQYz8Ps+7hcu2aifdPQhaoP
Vo9q717TYeAeG9gFkdxGY4ApdhzKNH8xutRDWL5S9IDvfgCw7GODATDyb0mMeNz9Y6Fi8t8vHHp0
YLcUdIOOnU/YeT3BzMKBdXSn8KzroI5SXuxt7E7Fl/ujLK81lpEsk6Wkcgiywl4EIXpVlTFUcOuM
e1fTn+oJ3d1tYUkXbe8OFdwyMmD2FY6/iwEi7Ad/HFZutuXO4RcQc/EPdxZPlLX4kEaHLLI7+vZ5
MvIqwmvAwhwV2+Q46p7TVs+7cqOajPrKDXATlHB1cMNxl9Os90g51cr8dkCkwFp5LiLzjBtTSzFc
jOXwSTpyiA50KcrhZR6ywT+EWhCGhxrxFXzI8jqLnoaaHsU+Rug/WYEH3gT8/CbCLUvhm+GUQfm4
/k1x5EagjOvpnNfC2VRRJB9GOtNbB9LRFq9IrINgCm99TLqogWbRscavbq0ucPtBFMqbohibj0xt
2WgyiI+0BIDxeWC/7D2fAXGIHy+e1/6t41C9EuEvIyQ1Z1VTYZdTYeFDLuZsTzhGFWZ/jt1hlC9Z
EeRwu+IJXZoDAtFxggeiBDobb7HQSyZaxjhMrGyG5XPAbwBqR33H0LkvCcivfwPq/wmGJHZ/xm/Q
/Nedp/xLLuP8WTbxGkbk9ljTBOLOIvrmmb2RRZixTdSbwemQGiw9jDtEs3fJYg/3j/Ub35BLkfyC
KIwsYlm8DQqnBMkw9Oe+r6cnmUOPRvcDn5981Dc+GoErMcMbH1Fp2BCi/FfPWHzEIIXnWhpzd7b4
esOnPqvIZrrCgsuFdWTh5hcIgmaI3SRu1Jsob239w/0ZL2NdrkuyCwJBzjPbdglucOvMQ7s9as5s
shS/h9Qup/wAORHyTSY89MNKLenwFS0sjNnXpKlur1FeIRrtBt0fNtHyMrGTIAFBHI3nYrDTC24w
3WUesL4dW0x0Gi2Pd0mlNY+yTK2DZSTaShz8xvC8FfSFVRUEtTi16X6/yzAyrky7CwFeo+2/iZoO
QtysmyGWQ7p04iOSXNFAcRlQ+N4bM9MGQ1pEf97/BLebALQhJBHCDRvC85KuFntVOapy73n2Qtih
nDZA2D19pznOwh+YBka7LMq7ANUut13jqt/ueFg+JDTU8MC2AHy/XgK0+WqkbubgPPYGfkG6Uzym
wi9eegPpR+Ez6v3JvjEe7X+11gxJg2S545G77eN09M5NJjBbriyrx/1UQmVrao0UoInEShR5g6eh
yMXsFC5XMbkADl1P0aitIgy5Fs9WSyXmBRf2uSL/0Cfa5J4ILWQsRVzRywBPkyREz1MCNHmUvXwh
33V9RGmRvkDwIw3jlUzzrdUIaMu5itwAXHm5AXNkAujZsxr4Uly0aPyEhLjYh72ePRW1lrw7ZrBp
mLjQ9MC2AohYxEZDmXotxlDOORrTYhO3cEOqaHL3RmSMm0mHg3r/Y9+eL2BvVDDI5WFhEsJfr/xo
s64Y1kSXrsLfYDPXJlalsOONH24Vlo+id1zsvya7/4wsPIZFAR4m5en+b7i94LjcGB8oOvBU4sLr
31C49JVDqwGuNRrVqWtwlM+SOMe5gYpJGSF7mHM/vbO7y5aju6uARACZaRUsThWBUMP2R8gZF3LN
hNIBB+joVH2HS2LeBO/Fo/43HOKTDEuqu8ThFbTYKFAM0QVFv2BX0LE9BpVXHpAXWNPYuH3y0UBi
o/pU4VUbaTEzo85qbI5MjUK41pwBe2mbsnCzbzMx9srt/EZYx70MahI+HvgD8sDrT1eHFgajRoeb
m+PMByvD4bN0o3lTG2iKy2Gwt+mIXCo6c3iuQ0bCnTeID/e3zxvzJZFgng5BPpWoRbgb5lqk130Q
nNuuqw7D4Hzwpzl9DAGk7O6P9MZdQJ2Et1iJXnAhL66pJA+c2UHd5tyzHke/KPV6Iy0ME7Zln8tt
HhVwie8PeTs5NH0IV6kFk9Ezv+sFTmYbwf5BQ1JtNMwnABAONH1DnCCVtSt6E298TFXNo+akOmeq
iXM9lhkNhRFhrnCe62by9kI0+j/UR4y/3D7DLyUt8hahFFfom3nq9KfZ1tKvmATaK1fS66a5zg/J
Mgm3aLUobRZ9UTZJi7YMBpSO8URJ4JYph3GtuiAc7rmfZjwjRtT/wwIVcSUhc2wDW2gfR1xLxKMz
6Jn4NxTa5FzcZNLcjwNuphjMyKawfnhp50bY5wxWzFsRdklxHs2p7g6BMZSoKCcSs6FNapoYb+IR
iBPvBv+cZP6G80+sf44D7AjqoyFFEx8cO+tB0MNuML/peLv9jSYWZog+Ut7ePh/SKHvxy6rAZw+h
jDW9ydt9CEuAkMhDRYd8ZrlAdTW3FoxycR5rzcdOHnXxyPa0SwCKH9xG/uX+Hry9nxE1VlcknRGL
J3rxPUqrMll2Vitp6vCI9/zHeWjHE02S4tBMgHv1MRxXgpDbfU/YC2WGHc+fkGKv96Km2VhguxnK
rjg87hJJi00vHXejQzzZv3d6YKeIr2CSgWuhmnU9FGaXRRlrRX4exWR+sTG0iHZt5jfjNvTMbjzW
/QhgeZbcpisj34aV6nrmoQdSSt1+iWQtgqiQEh+Ns4ss0AhRPdKBomgRni70kbODbycYSooea9eZ
G+7w7nnDP0ebgHYmy7zMpCLNEpIy23h2+sJCrNv39qTFI5CGCSuW3J8/lIr2fX/QN75rQHeCLht1
WP5cLHYHbrqpLGyqPXOMxakv4Q2edLOK0ctu3v/oUs7mcac8SR+c2t31l00iDCEmo+nPutCdvdvg
JE54E2zm1Fqr9dycEd5AYD0e5xLgAbCb66E8dJynsYrbcw3wEovNXOwxAByex0g3LmWaZ9isZmsA
05vFVGgUVcigjwi8fxmbetTsbJp7zbkNI5Tw50Q4z56YghpRtTr6fP/L3USKyC7BRwW6BLpUoQqu
Z5hMaTpLvFrOXTMEe0xls+diqINNhG7ZfoK6uJsyYke/K5WHt7BX3t7b10llYEAuoYnbbNbXv/8t
E8wSMFI4IIlzZUGPRyQ/ONrlkKNBPcv4Dxhj+XaiBWXzC/Ab32FVLEycRtI19NjtoqtPTU2fVoLq
sy1e5CyoMFj2DXkuZgvpibZzMEPAJ3yTo3P76f6aqw169RIq4GFAhZQOOTnIElXfOSbqm1Urz85k
AWstcdNMN4j4ZZitcrMc7FiExsoJfWtMAObEOfTXSEYW4VRkI6sh3VCcRePU8akujHj87EoNv+uK
GsdHz8v69/aASHfIAAlaHYq2CHku1jT08lHLOkdQpeqqf1z4VFt3jtzPU4ewx/0lva2OMhYPJxuZ
yEplWdf7uE6T0HWKDio3XzjtaNTWZR5tc9k21B+1cDJOVmwGxd6v6+Czo1e1s4+zxGw+ajibhumm
sUTVHu7/qjcWnbASEBYQeEqGS80xFFzaFtPr4pxi9fYVfGL/nUQ/1jZg+PojNf+oef9npiJLmkkL
V3XeFp+5LmfH0yqrOHd5IRoa1aOR7GL82ubvoZ3ZX6wWI8mVCPOVMbnYz+wpaMcwKNjSy7OjZ4OV
OLQgznMu8sLbzBycpN46eBhOSKaoFoQZ5/UUXywL96IPrlumw0E4VHqeJ2GiodM601D9beC7Y21r
x2ijV+/FFL+fzqUcgtSlHnT7IQ4ChOhwBRucTVxjYvZJ98ZRnsTs1u1KEvTGt1NSucQQ9DJQJFBP
w28XU1xZjVeOIgeiWyWnUnPMU6bJcW/Wzufaj9OVUrpKqRZrSO3ThgbCdwO+uriH66KojDpJm7NO
q++SjW3zUHrTWo/GUcdgMQxUP3AUPGm81EuBRBkHSFfNYjhjxNJ7Z0oCJRrHOoYjB+F79LtDDWC/
uxs1fBM+CeRUjUtErIbGtIU567dsxnzkhXrhEH4ZjDiI/0htHOGmnROUFr1QrYtw/8uIy7cY3441
Nm1YabpnZxi50+GG+ujETyK39k6She0RyD09vkCJl29KWQpYgaAPzFNS272BQXTtOZtszifvA6q3
Ono8YR7M39sK91p8MTH6+llqhh7vi9C06+c4MJJkn9O1GbZJg0/QLvfFPH7JbRuBmcQ0+39xpCim
57k02u4hn2LNQsXWimcj2UxxWWoXGQg0hjaGia5GtgHi4QTP6CCG/na0J4yJ7l8QN6EiAnFAAeAH
U5lAwWRRIzEbTVcqpMwXl+Hip4ZBe+PtC98f0vaxHp00UpJDuf48p0XR8BJ6CRIM93/DGy8fjFqu
C7Y7ec0yFwVawzqQ95xb9H7HU1ObIw7iUZzkWzg8zT/3R7uZsUItUy1RnXolTLPY59DYET+jfY4A
pptW06EyB1u56gFLx+lvTLJ/WhGlnbHTYlnUO7rQhvj3/k94Y8LgxJkpdGmX5Ef9/W8nWxtkDj56
ElQ3xvKrBcfjq8QKBzNWDF/+h6GAaEIWIqygc3k9VFAW3uQmpTxjXluF/RZbNq/eJRjHNX+NMu3s
9zYVINCR4oMXUnqH7rJINHQirXOIy2dc6pqnQmJSB+X2nBuye8ILFnmnzHRWrv/bGFnhctg+6vLn
Zll8UTtF9AizLNxq5VR2O7NrTbl1Nbv43EeNtpVuhd08RmM/3rm0isymtMF5WCmp3mpZui4dYM8F
WVfaTx5u3JeE7is+m+1acHHzFLwO5RGk0npFEX/xFMg0DhtkPNxTE2vih90Es9xj/5m9mEVrnQtr
7leuhTcH5OVROvTgS5btPauKG7oGmnty7flniCL304CL2M7w51+FqSef76/kbQwOnJpXh4Ip35AK
jXqbfjsQGObM2F569qnSteyD0Tn6N7sjotmnWeki6FiWFf7N6dCGZ1PzWmOjh+hk7bDENff3f8rN
0VRIfxAEKGgSNiFTdv1Lgq6hE5fgvjrMDZx7K9aPptOUxx5IzfndQzmK5aXammrnLo4mTrh42yMr
eRppzlUUiOLccv/EeNozf5jIVsuX++PdXHyUdpTujyIC4W3gLzZRSvNzGnWtO7qpO+ybwo1/Ti3e
UlSZ5DG2a3jbfhs92HadrORY5k1swc7FZQAsD7VcNAYWQ+fl7Ev0bdpj7DVIQHJvUPgY8GHWrLDe
Y/BW72C7ou9jeO0hrg0cNEVIBzDHjBGrnOTsdhXucjZiovTZix16eIiHFXV1zhF8JjULBBaofed8
cOohOusDzod5KM1n20i9ldvm5miouWB3Bf2cbjTZzPUOSQB9RDYmiEdWy32IhRDnvNLTbYo7xAGb
s2Rlm9yQDgiBELrwebUUK5Jq0vWAhANuOdRpc4xsO64PU1nFdIStsMuRuJxnYUZ/joh4dhfphVn0
Rwf6PidWABvy6OPeoX8KxtjXjphtUmzbaOgp2Wu53WuYcBXVuaRXFHuUIgD9JWdxbDS0g5127OSx
wb/hYjSTuZEylptGJLi9E639KCkC7/V5sJ7GKiTNRPVh1woUfos6TY9Gp/s7w45wqIrj9AO23Pah
cRyxa+YqOyP3nz3iSYg1KBLKn4O2Ng+ZcLIdZVfjVMeNu3EwWz2AgNBOmAhPK/tX5Sw3s+OC5xuQ
0VAmWHwBw0dDqNLksYi8cgfbKn98dRGvamnuwqxrn0bfqXd627WPxFLxyg64uZPU4lJwgg5Lx/zm
Dc+kURraGDfHoprAn4rEP8ZSzNvetdYyqds7AqQpXQGLgIFkYKkNbUD5G2vXSs+i0APZ74ws9cLD
4MgxPVhzFVbPvumm1vcwissZRD0FwLUi9M1r7iE9wpvD2SKK4L+vFztxskHPafufRZaPD3FUNVvc
RJsnZyjEpXE56Fo7z6f7d+ObgzJhEGTq2l+iEQZEY6XvRtk5kGbbJ1t4tU66tfQ2jtl9Yp7/zkyz
SLNtmdmyWRMgv/nAaAGxu1R7BAgw8pTXU54GWZuVoYcnbUAOrHOwNyl6L9tTacpWtvLtUNQS6eFx
lbiKxLTYyjHpjJsUU3CqGjc/UUQ0PyCo4QF9SMb9/TW9uSgVFYmXVAFMHA9BletZRROuyLoXBid+
TrOPUKs/+b3pPszm9EVmZrbS3nlrOHQb6KERmehwFK+Hy8YKD6YYmklOOXWvKzmgHD21kxZjnaXV
3hro65XB8tutAAOBVhZNNGJ4/gMc63pAqG96aFuD9miPNpqaoajE8FjgSJMd4q73BQXEwouKDQW1
SG6kp9flX3gAD/oxwzXSffAHW0dUFgMT9GVTGggHgthu/laTlv5LUol1azo7AJhnEth0b7uZOx0d
oAFzs8OPKnsch0x3D8ZYZ/EmwBBAbMN2HCfMsOZw1J4DyMwviJTY3Smd4DBuUeWm52GHoBxOXlo7
424GpRwdkzb0CpLwwpitNdDH4kKBZQjUQ3XbAGQqmNHiYegdrOip/USPem6FRynll7513E9WOHpb
z4ZDl/YeMM2pX6t8LU60kmYCzAWgAB0VtISXCpkGOeRrZRm1sghdDd34AeNGgxjXmmcjtoeT0vY4
3N/xb4yJJid3tKU2PhC56x2BgXJSO7MvHsfId09RgnxB2dX+g0ztCf3uKNuBJlutG6slvNqH1DW5
PJCCoMCH/N5iibtBOVDn9vxQNwK8Lj0862Pf+7OJeU+bV7TSjCn+Vclw+EtkmoXTctXk9hYJcfdj
hO8xog4p3PutEG7TbCZ0Q59tIUp5CIvY856iOvK/OLM0o69VWmh5y3UMQA3h9Dy28C4v4km8VC3r
UW+CCM/lZ6Sz2nTXT63nf9Jx4C13Qq/a+oPl17PxRQ5VXzx6WIplVFbCKau2ZQ6+GgnzOejYjkpC
PkImUOJogenDAJLyIwU+NDy2unBrMDteHYxiZ0RNKXcdrkQPTQOp7UBdMPva18jVbWieD2eE6Wd9
n/B2/jF2Y/8rw+Ltn2p23LV+2+LqQWaWCF7tMzDir9/i+rsHtEuaEXLqQ93J6aNTz9VfrdnJB9ei
nRkoMbv7+2xxifM+0ZdRybyS6oLrtthnhYUSkDnW6XPV6NGhstP8YZ5jSA4S9bV3DkWnjlOEfDF5
J7X0RbQ7Z6EoYdOGj4JM8E9djrDm3Lj9lo/jGqvhtRj9+0YG64FYAfuYQ4Qi/jL4aInjdFQZ6gfd
Fm0A9qEM82MYj8bHzm5r/SOqKt5fQ+ObEbS22jAOdaqV+g4JzaLaJZNdZxs5V771nMaDd6h1CG8b
YmTPPLRu4Wcna6pEtnLkb+43haJAyY/TDjfihvM/RxX1X9FbD6Kyp29gCOpL31tYv+tWvqcaYu4n
s/yhpbJeKeyohf99scgYFQ2D4gMEMVBkiw9TZo1bDCWnHvRK/zBg8/s0tK5Ymd4i8lWWV1QBkAXn
02NNt4xMeI/cuIrL4SHzRb8v7GreebP2U9R5cTJqp32JuiQ5TMkMydKr05XNd3uuFLCbtIJdrsBN
i8JOOuFWG8xm/2AP84QYB77R2z7znSN6s9GhlJW7Vop8a75KKkjZiKpuq/pFvxUixqmcK60k7sQN
HnNy0x9AyFj5CEkUvctI5HqzGYt2+kOPcPTpp2BtP90cbbR1VBhKyYp2780Z0Azk9WF9GQ+NM/c7
LXPdDYnJv+0crLG435gqbQXONBI3jLkEqrUwGbMy79qHWIsE1hc0PnTsm3dTD9UlA6h5MPRePpej
9y0Y3bWM8bXMuti/6t6EZQePXkc343qlm8oI26lN2wcRyPKLiEZN7EFex+GfloVrwgYUiP3TM2aZ
bvrW7qtNG3R2gNypGVob9QAbnyI6TP1JdG0vdnbnZBdfmtpXXpag2hetAhQHLSZhrpFEIYAqiVmG
h0M5vSAq7eneK/rup126erZF6Kb6gLSomR10e5pqNIY7WRzdMTbcbdeO4Ts77Myc3UzAjyGiIrPf
kEh0Y3QMIfUHB7+0Y4FQ56b3wv6Z1sCwuX+D3x4ikJiK66cc9aAbLS4K2fSGM1HYfqi8/t9SkEmH
Q2S/stnTjVPr1d/3x7sJgri+kcrjzILVR+FmkcyEYOYGzHGRb8xN+98Rv5995w9BdHAS68nrovKz
Wc/JSr1y6VirthLvL4BmarI00ZcVRG+ywkRWgf3gIKm8q0s7OgdZ8Qt7HTBVGCltnVYUT0ZtaMPW
U2LA8zx5GwDg9ffSH/wP0szno1XHayoiy9Lm6w/jXcMBiPDAQWPtep8XdIWrqdasBzvyx0tKiL+p
TAS/BzdLPg2GGL6Scr/4rnT+iAkRH8PEcT7f/yK3dwovFF1+gBzoCrI81z+BdUhz3Nfdh1B08z7G
9uUcdYO/j8ZkXnkv3vj44Dhegb8IZ/H5r4eKnN63I4Pkxgozyj0Iep46e0y3okYJQ0d9/7uvYRx7
f363OxxwDGB+6mPU/4n4rwetgngIZm65hyIwJKKvxo9pCpNnG6b0aUpSa6UA+MYcYZmpWgxKb7cN
JAm7LBwhSCDZ7aQPTdjbmwS0EdpyuTjMnfOrDDhf75sioREhPvQ2tAJZ36XXu1mgJeBOkJsS/s/T
D2WX+caugcn0s47jun6Bq+C8s+mgrFoBpBDUKA0wQA1qW/32Fs7+6PS9O4mHJOvzn7ig+MVOk239
FKRp1xyCsJ++v3eWvHwKPqFzWSmR3esRvVFr8mkMsZLsRfVkNrN+okMhv6Ir2aHFaK2Jy7+ynX9/
hNQUyUopFmBYiCTX4nBmhS8M6v3NA/9SRWHcstsCveJB+25pqV1v4DNC7qtSb3wRWebYGw2pxOAo
C2/47OdmlCGtgFvdqfWBFsBOR5JNTJ3xlZfNeCfrS30OECaIZ6HiBb5t2TQkxu3NqsD5MwJQH5Hq
G0m7i3wYDudK4r+1cVEm/ezOtbYdzG7++u5PA4ieijdABNKcZWDkOyVlMK6rB82LBmM/tlra74Ku
DuKncaj0fYotevjuTY+kLTk8A7IvAPZdbwdlul2EnoOB2ZRXX8aB3Cqxevd7kpihvkl8rfl4f5LL
i5KowUPzTYFRVTV7GRI1tkugYGrTg6LknnIa/QcZgNrs8mY+3h9qeWepoV4dltCxAgy1hNjVYWA2
6JSMD0NtWHth29W2mgL9GJXR3zPlz5U7662ZEeVBngPOrjr+10upoCSDBSP+oURsM95KiPjdbojt
9rtTJ+8V+vRooan5gfhWuAIUe65H64MpsX0Q3sd8nAc8AIqvAwThXY+U32PWd/bK47+MZBmOo6H4
Fmi+Iwq+GI7wDzfVXsjj0GnyOWrSGAyxLg5ECSVtGZx2RpfiqlHa+dELwmlz/1O+5qW/3yJqfADT
UIyoIGPJu7gofSK3AXCtOFbGEMO9Ta2geG47P2g34MxymGNmUh/HGkPNTVSWFq0+DSmjUwH36U9F
TotRuazLbCPqwoeN05jDB9/I/K9Ck425CVF8/VNvAq3cloU20tqGkuhvMc7O91GKtinIPTH+GKpi
2k8RSoLb2KuLz/cneb3GaNgoOUp0usHsoIBFKHP9SUsjb02fPtdhGt3sFJqFeZm0Id1blHPa3aBp
NdJvSXksJ6f+FmX6mjb5Al733w+guPXaByOwXKqhe44Iogxk4cGiynEoTTi+qTHrH2OwxTv8mOen
0fSdP1qz6M/SaKK9AE+6S12tXok2rjP+/34IHUxyM8Xao1JxvRKFiDstmH394LYhjX5qYihWRuj1
dqLpLmFtiBfRedEB9oi9cmmoUP3/bzRuClVEJa6iFqyaFMt8eMYGHDRFbB4zz40+ZeEcPjYkNCv7
+fqueB0F8SAeYvoDRDmvX+K3dz9Pqlnv7Nk6uvkU7Pq+Ks7GZMpdkIZrJZ/rW/D/DUXYRn5CV/rG
UCgEslV5sW0dE68z/0i0lrdLGuO3MBr9wzyHa5HizdToDJBzgYOEu4y+1yLp9LW+DSS1vKPsm/R5
TJN/EVNunwZKLdv752XRtWVqaij6WMgFcTNBdb3eJobTTJR9O/MoUDL9k3cshYTuzScrsyQFYRDN
ul32J7OXGmIas3fKS1fSFtXk3rcm2PI+sqf3f9OiS/v6m4iXlEcDoCOqh4tU0ImIK/BjNI/SaduX
uevCnaH5/gbNBOOot+mvrIhrXGg7+SWsDHcTObH/pPtJ9sktsZlyYjM8SD91D6KEIYtlq3OeXKzg
TS9Nnr02qI9Cb/9KsRM8OTHCVsmAsLWEbXnsI7+A0KysKxFE2JduJz7cn9zNVkLLlTIsUBViI2Uh
cr3eYeJbpd9a5hG2jUE1sAGvZw6P8IzxLeC9X7kFrpOA/5aSOAHQETmAAo5fD1e58wi52bKO82Tr
pNWG+cATJbYZHNNLm4ss2aQ19+P9SS7vHjYVh4SnDjoA/3Mpb5bF8E2gr1jHmvN5iQ1QMakVhxvP
q6c/dSvRHuJmNs+h1qx1u5b3PyVGmA7wSbhEFUF+sbyWE0owsFN0ykmKdmAX+4OVYk+I5pSzcev+
e1Hp5aFxPXHKOmtNE/r245IQvDbb6CeSBS1G72unlODYstMc4AhdV161rxwrfsp84jQUwdaq3ovx
aN0p1wYVv1CRhnO3iCjy0UbqJqrhIlk1KiiHIdOIzQpSVz9Ab3mcUVkld+hP9z/v7bDU/qgGEcWw
qeDLXW8q6SWIOrvSOBWhpWEy6etbvNt/2WIYD8kcrYG8Ft+UWTIcRSGmSmxPVH89HLSKLrJRtD7h
fCZ3TeB1+6zqra9WmcTfHS1oT9nouztWWt8UfPHz/dkuNvPr8CjVKfo9/GCaZtfDu/hRdRMaB6ec
h/3SZR524ok2HEWd/pEUrb7Pk+ybokse7o+7OLpqXGoU6qLgKVAqLtfjRqWeBE1kG6dchMlXH9vL
rZ0N0QuCa+ZxtgiwaDMXKzHqm4NCqgMwCLGVEOp6UDNBh88PCvM0Ssc6aIXrI6zDc2A3McR/Erqd
aI1i5bp44wOj2IJULkk1vIslgjwCXezOhW2eYsBsR2wXw01qGOJopcg5uKRX2yDsmlNYVc4OLpD5
7/2Fvt3OtCYMi3weFhrknsWcB/RmzWT2nJPMoX/lnVNsTW9Ij37spJtZj99nT4gyIBwedjPqHZYq
ri51UabEtLJBZO4p9Ud/61a+/xwDGik3s0D0cvv+ySGFQ6UCuyOl+nL9QVExKrW579xTxh4+Yc0s
n81BQSQHe/hScHCO98dbcBz+mx1kQugcNLZBKS62rajmkWAt8U4zVfKNSK35sR6G4k+zCuXGlIZ1
lLFbHs3cxkwOZORx4hHcpOSux75o58c0NPuPTYq7OxlR9WLVZfHSerBS6KTFWzLUItlKndhoCKOh
eF9MqT4NPSRUGPgTMMiSS03BubeqMHVPnjEUL05XOFvLQBRYSCQ57y/U7bXCtU0z1tZ5s6Dnmdcf
Zu5Do2y8Hqvvyk9PgQkHxwD28jI0LlAHKL/bKk/8QyKQirw/8iK6fJ0ktDkFHgVbzta4HtlteCVj
v/JOGLc4f80BP2AjLIFmTWkYn+6P9cbZsn8fS63Cb0F63cc5zuGtd/IiA9dvD1r85HXuxYW1sJV2
7608TQspDbafosIrFgpaPxAfl9qbyVx3bkiX/8TT1H3U6v6lNLpsZzZx+2mQQfxLBOmD2dXOuUew
ZINpMw0kVTxpM02sBF83Cw2yHMQ3ATyvpXsj7ef1WF/rUJRPo6e521T2zgVm6FMcNNaf95f5diQ4
nkTM6CvQp+F2uV5moG7wn4ndz1OAdIOWztp+qD3znGSmu7Jvl1/UUloVQFZYXNUUW14ond/OlSgD
42y6ongo2/iH5te/knwsPhqFPq08DcuJMRov7ivvERkz8q/riXWdF2plYtlnVylTyCZIH4MSg0ht
lsbh/hounz6GorZKD1mhzmhALbZqLyfZeyMbI9GbaVNPrav2xLwt2tDYx5P1Uxa2975sgAeAMamW
26peTm9+cTs7U0ob126cc4z+/8Gk27jDx7TcJq5M9u1Mte3+HJcvrRqP1ppS8OR6RrTwejmbHIuB
ktrUOfIbsesQntnqI2DFnda5+vb/ODvP3riVNc9/lcF5zzvMYTD3Akt2ULfUis5vCEcWUzEU86ff
H33u7lgtQ71eHBwDhqyuJis94R8s19VuBw1JfH0qgwVO4MB+ff0b/Gb5MLxBS5H4GIrlWYhclbXT
B/7oHHBx03ZyaM3t0BnmQQ/qJmoSr7lwH62f90st4ucb5nGRVVnX6wt1DD2WXj9MDuOJZnoodYXC
StxiBfb6Y/1mnVJsAZAPCgEY9LlGgC1r082p8RyqqXqrt+Nwg+jd/H1IPf9Sgf13b/DXoc7eoIvG
b93lqXvILD+5boFhPtrQESJ69fFOsF3e/fmjkWfwcBxh5JJnW5DqEuS+doS20lCzKrqqvPW4qTYr
9+IPj7F1eVJEB5kGPpLRzu7ETB9l7AOcOPjxkGdh7CZ+lNAz8sLBlfJCqPu7KeOeR2WcahWR0frz
X66mMlG2VegC0SXcKPZJYWmn3qRUkAOC/eOhcL/+6WTMAb3mMM+Hmmerd7JWeAcjLb8VhTXf6tnS
hHVcT3/8BukLrDEFe2tNlc4eqh9GX1Ve7x3oIIg7WPkWNinjKmqIbMnr6+LleclQFKHWGxc81HmB
Me9hpcWJ5R0ssz+6xerO7I8dQDgfUJyHCoAl3OXt62O+nLOAFjVgG9Ipg+rq2fk194tttv4SH7qk
NUGCShQ/azs7ABK9pLz2M9V5fnLQylw79bQxaeucJ9f2MKF9VRjaIXOHJFSgBL7htzTctP34rkDz
7aAVrrWDuGxtyrpZKWtts3eQm93MsTCPwzh1V3LK7SszU9bBWPL7ZlrAXDZFgqS9b0V0ENsPDvaA
kQO/cecWKMppmptsXSdzv+XZ6J6Qo8q3tW2PJ80evYOcyulqqFWwcVrsrMfMu+Rj9/K4DKDZ08si
OCS/P+9llfEwTYpw6Ejg4G5m2Sb3np1bFyp851VHTmWGAdGzSvrQejmvkltGUjizPSXYMgbl3isK
FamlGB5TbZ7DMSuH27qhUeGhZ/bY2GkWEY+PIlpcE1w9HKeeprKJff0fry7AB6B8KDWsF7L1fJtW
bqkIy3vtAAZ1OhYCacE5kw51st75/xqK025VGaBhfrZPq7xVtlPN2sHhOr6F4I60NSCnYzLIP/Ob
pg7lrrAOMJg0AsCdn1d4i6Vrc0RW0qM3KLhKmWYeAqH00BNKO1g+FD3bRp7qD18lgwKlp8VG5YbL
/uzEg/PHwWFN2RFhM7VPe0ftLT8d9tLOLt3w5y2Xnw/IEGgxs2Bxpjg7FOJ8VJUTy/w4W3LptoG1
JFvLr7IZWV0fxdlOZRPe72aeBljxtMFnVw1pR+JdLl8B48g/M9n7+4WvfVnyEHqLQJ2fLyNPg98j
3Dg7al2FGc/kTqfRnLpoUqW8QIZ/EQvwmn8d6ix+7IvBmZ3Jz5BV8/uwFYbczsISGxbElyShj/r6
rJ4BEf79aBA/aCPCCeTcf/5owVxSt2+QQhz6yomkVlWbJBf11pyWGeqATG5GBxiNIz1vN2tWD8lB
W4BIIxhhZoa8C1AXejMnQ43yDXlRVRfJn0bUvBGP4xohCZY7tJ7n3zD2ZG1kFnoz3EDlXdY77yfT
SD4WjLkL7KK6JN24ft6zW4LxAGWwg2nurtfF8/Ew1UlGfAByTGYGucvk0t5mskeVRXpaiGJDo4Wj
KZpoIXCU4WSr7NrFCO9ClPviXlxRmFQn1+B+1ag5mxcAWfCAaj8/9jpwzCWBt4hGQLlz2ON/mkKs
Q1HXN+CNkHGeO860XTVkFdZ/xzovzNukLLwQA99sKwxvPE1x40Y+/gv3whX6dZzgLfb6EvzNil8Z
X9wda28Ig43n73tCRrDqxqY4SmOYdr7SxbHKdLWt52p+cuhoXhjvDBj3c8kzv8AtPAuowAtVuGlc
4qUuh+I4uJPFqspHcCtL14RjgJMafwonWuAYJNFS9GZUTajzsBMuWS6+yNx47aB7uCwpCq+1qefP
HddtMAA+Lo7e5E1PE9C2XYJT29Eu+nf8ZHxvaUERubNKI7fDEehP7yuGXx0fCfjstZl8tsC6pUnm
uF6Ko90XMYUi5d8qt06PACcumQG+iCsJPED/EXHRTOG/s6HqAWr+MAXlUWsEhwpMjbdDheeE5iP7
h/RbZPZpfknm+EXdCEQe+HT6yOBpODVegPMMHUCxEajjVHl+pGfIOSo47pCjRAWcSiLWUsI31Pug
2A6W1e+RwfEfoIg7773BvtiWPT9WiEJWBynyPDxrDDKU59M9BVopUVucrjQbjeGwAaRxVdBWj1hv
NTokS3mb8h4Ocz3YH2n0N3vRxdrVn+01iqBrhRLiGA019ILO1pzfZk41VnDTeiuYbg1sB0LHq8Q1
uh/T9eQ1lwrj5zNPMYlsEgjHCt2CoXsWNGChTOAlHeMY2NLZ2DAHNpbZEoSZunZfomKAyrB0968/
5LqcfjnAiRlWdUl4I0RinOHnEgIO+rp9DIH7RtSNRsDuiXut0wek6Xs7qrrBuZoqzEE0Qs8Le+rs
cX+OTAZFvW6ty6PJdDbHU0JhaIaYZ+SOfqySwN/jTYhkqVd0b6XTIgLPNXdh0LMAn0GZSNjZlO7W
I/S8UJGhGSIouJQnBVZokw9GvMvG9g8bk+sobCiasOShK7PubOU4ylNdIJfyhCpJfyX0zgqTbhKn
VulLlBuLdnh9Es/uv5/jUaNAHJrsmrDkLJwuQfuMiTOXp8L3so3Lu7tqpw7v8cW81OP9CQx/vmBY
oGCHaTNzLxBlPJ+2XiilsN2VJ1juiC4rIGoPRVu4WHYpG+ZvDo6ry4o9hnqQxGpVHnAg0J8MuI0n
8LAKfIKNqrFFBSepffddX6Fv6MFKtzZxORvb19/M+f21vhpwoybzEdDnhxz1/OsCMV80mO3lif6J
5UVpC1fXUFq6z8fuDRmBdc+TNm9quw1OSJ9ZIQbUxoW48TfTAzKSW4O+DNGZfXaayarOukz45alK
aPXRGI89LyxHlGRjfZGXkst137yYoNWRheOcdt6579/c8bjezGhOsszXuTOfMMYKfshea449vn+A
1ohM6yx43wVerEeJQ4EEsV65KZEO3r3+/s/ilb9f/3qG01wkhDgXlc1S29bwoyhPIq9mH4km7dZO
W6oIln3dBZX9/vXhzpOhn+MhIg32iu78WvF8Pt3daNAt13R5AhAlqU5kBoL5iRt5sa3fpBrBSgc+
7lPjK/utqjJrWxWWfC8JnC4svN89OBcH1j/gHVdBjedfBE9HIzfTUZ6kLz+4SlaoXS3uMTXB3Y2e
f2GF/XaZ/zrc2Ykz9jjlOW4pTymN5J2czOpjVs/LdmB7RpUtvqt+1uC1IpTix0WHfFdySRHg909M
4W2FLK2uF8+fWDo5SMNx4GBo6/naSoL4ifZovtXqTtvQ1Q7KC7HpywsEFQDaB4ClQHOyap8PaKlx
bT758jQXCNOmepNuprVoMSB+daV7iNe7yKNtXl9hL+9LBqU8QlcGlgijPx+0dbO6pxgmT23a1Het
wGktTt1+P87dPero6dYG7XKF//wl9Z3fDgwKY0V18sTnpamCCMUA1CVPWVEs1KFd84Cy3QAYw633
TjPkYZx1WoiQ+SV8wm/fM5BkD1VI2ibn2VWb5zRC5qQ6ibRfnjKtLm/aTlSR15a4l9pJ+5DW7iVt
8d8NipIHigTEJ6sfwfP3HE9GhnBLI09lERg7vFT6b7oIaA2PRfppCpz4Bgvj8cI9+tvjg4OT/AqC
yurA9HzUCR4lCq6VPNWLM+UR9+e8VU2mHpXh/MC+1b31lfa+ga5/MhZjeWcYqtsgdHCpn3JGlCIS
5Nr69YucBUfAE/x8nin6my0i9Ti7a09N7yApUI/pPaDtvIuSRl8+l3bh7IAgib2XBjNTUlWHOK7q
HW1fccPEXSq5/GZewE7DxGDfcZ+eMwxqlxZr75biVGL3Erm9P288p7W2RmuVKC4a8w71GPvCYfpi
7RNxrMr5ADlWEa/znR5rdVLmeNmc1CASrLeAkod6X+ldyP1e3mqtMe4GJwl2hRdUj69v+BcPzNgA
gda6KNkw+kjPlwRhRaJILsUp9bzyydcr6GHIpB8KOX5IASvcLnlx4TQ/G3IFJcBxpzIMLIhj7RyF
VE8qt8aikXc1vl3pvo2hvhUhYNvKqSLah153r8ddX+wCs5vdh9ef9+wYZ/C19rsKnJCCrqTe58+b
LaKkfuT1d1WzVNckd+8IabJNMykjRFpluhCQnw9HOLQKj6wokJX7dn6s9fXgOpXtdI/8v2/7WXwc
nbzbNLiXXYFmtO5ff7qz+B9UNtUhzrK1TrQSs8+OFYVC/JQltf1Yy7raKBSoHpImC968PsrLh3o2
yjnECeAAFCUrtR+VtWTbYJiGQ0X7+67TAeRP1JwvXErnC+bvp4KhQqK6atuuT/1LL8+x27J0XGU/
NoUs8tBzhjcaWd9u9r3kqmqK4Jpg6VKScxbV/v0qkTuiXAA67wU3Zs4dus7dZD+mho7HQwrH3+1A
TVtZ6l14vvPw5udYdK+p5QPigtZ3tgnbyrNlYI32o473XjSZMovKDNUIF1E9wvZ52ma2i9RS7+dA
071xn1ej9vT6pJ5fDn9/CVjYa/ONHXpuyokbQSrdxeUtD3UfScNtIjzE0L+3qnmDknKyc7M22xVo
ibypkNKNTKG3Dw1c0uj1b/KbN//TEILTyKD0em4JlSt/NSbInEfhJnLr9E16NBXs96WqLgnD/GZl
0aBZ0zxSPsq7689/WVkg4GtjQfX1sZ+z5CBxKf9hlkm2kSNM/9ieg8iFJvvHZwJURgr7aw4DlOm8
BOYmRQMQbXQeTWO8FfDsQyvQAKUUQw5Ky5uaS+Trs/tlnVnqinhRwnRfifZnpwLeb1aWm737iAsd
uNIg6w7B1KO4XXX2aYnRjcirCpjBhLrA61N5pqbhr0MDX173D+naan/z/AXHY9eimW44j/UM17dw
G5TjbdTcY+TYd3Osj5sqT9Kt42F5RNe8342iHCIPc18UqtNiay6mCckIGyi6CUj0yFq/Ukl7CdL+
fB2w4rn0qUqCDITVs+p9Pf+aRpYLwS3pfqMkrgfXlEML8zpO9bYJNrFlAQMeZJcN78q+Spw/cw34
OTjDrsRhom4A32dXkhgt6q9YVH6bai/d5dhBHHmnYpODY7+QPa8z/T/J899DAUxF0QGnwhVI//w5
7WyeC9+a/G9dagdRqgOlH81ixgi3Mu77TCuvaPcZdejjTBZmOKr+0e1LvfQnKhYCIDch1qrnW9sp
jKmnAJ59ryar8q9Gy63tr7Vvxmg/NMIY41BDZWG5tArXVfbrY3OYEW+y535CsQDrPX9sM23k3NmN
+X1RpQZ1LRBuvkUPy20OXtHWg6LH7+j9kwUZ0b8HHKpnt7MqhQptMwYIjxZHvO1iEuzD6/vj+U3K
N4KzR+N2rYa7Px2Nnn+xdvSCodAy/Xum6OiENqCbbaf81N44qmw+6CkB+x+drhS5EQGAWkqWtaKx
X0gB+BoigoPniB/QXRFEm6fxLR5/U2iUpfj2+tOd76qfQ62hAoHleoOevXbR9Wy4Zk5/oPSXWjdZ
wCrbwH7yizeGmXn32ERi7Mde85wLM/5i5DWsXKmfgO5ARp17GYHI7Pp4MTMMKXEmiQDF+oe68dwy
GmpIZC0KFxvXbDv9T18uWTOagYAfcFVcSeTP53OIcaYqA4EfqubRk9eSzonqpEigglbJ/vW3+/xU
ZyLR/FlvSCowNAfJX5+PpXGQ8ZhNm4SZ48ZXlSwBARTVGM61kd6Ni2fftXY2hAr9wAsR/PMbmqFB
33KTrCt3FQ457/+3y0BBjBoVFui2P98mwRxvS5KYO7OhV/j6Y74Ya0XuYxhMVLKyHc+BXCrVerAg
MuYx+zj7tLhTrEVyRY2UiwrUhbv55WgujSl2yEoYNtkfz19qbmSU1pd8FDRz6d6ErpuXocqKIAhH
Lq4Lo72YQlIhWgNA4TifoAusx8Mv4Ye+2MmSmIUrQj2x9ZHRUC4NMX6MbRokhZOvOF8IC4EzVydr
tv0Pr7/b8+tgzYYI+NY+1MqoPW/JIDleFtZgxSLsKtowt55VWnIPOn3wdtUUYDHWVkk2bw299b8J
H8eBcGg51C7s1vNTkIQbogTAL3qQNIbOl5PAZWzxgtETYe9Z6b43i+66q6BzuY0ncUZaLolKvDge
WL5gsdk8nINUz89uXDxOvNYvBxgMk5WVH+eyfsRW2HpbSd2MFgpeR9nibPv6y34x2QwKKpayy1pe
o937fLLNoU8mSloMKsdOPQ6lmLaJlfVbuyjiAwXk/iFxrXHjEAddvT70z2X7ywW4yiVQ31rDaWig
FOrPlvUQp9xBlaWL0CakV096M6pp007lLCP+br+xXDFVV1MxmR/drkwfrNLs5We3MIYbhSrkGDpV
Pr91dJka4eSVc32TZtL+AFDfORmemu7bXkApTxNn1PYKjun0iXNwvOl0CMlR10Eou/eQquj/PnD/
8+v0X8n36v7vZ1D/+m/+/rXCxTpNRHf213/d1d/lU9d+/96dPtf/vf7q//2nz3/xX6f0a1up6kd3
/q+e/RKf/+/xN5+7z8/+spVd2s0P/XdUHqgpF93PAfim67/8f/3hf3z/+Slv5vr7P//6WvWyWz8t
SSv5179/dPj2z7+4Ov7z10//949uP5f81v/6kYjPEu+Gz+e/8/2z6v75l2f/gwYrEe3qAbmKXjPh
4/f1J67+D3TFSAJWRhZJyFrulBUFTUb0/7HWtel+rfh/j6NRVf36AzP4B9uTe5z+Dti+9Uf/55s9
m6H/mbH/kH15X6WyU//8i5Dv+YYn76HbvBINsD4DaPJC37yvEx0leS3eGnLMbrCq+T6LxNpQWoMq
K9yocMZjQ0/pSKhCeXAQH3M703f+4ES6OZtU49rqVLkTSv4Kv5sdHsZ9H/YJ9L2oitdzuvfb4L53
UHLcAgfz0nDskrG4zzNHDdtG2E6j8ykNBfw2zCZceL86iibZN8dBDWOZesqgdWBWyXt6W+WHofOG
U2d7X7zeoB0oS10PQRMUMvRFOZYR6l3bpHeDQ+PCVbe7ON/oWuI/CBuXPiOsJl3Wp5EecKzCsWoB
qnWAaW8CP/WXq9Quo57sZoMyZX+sfYreCmTqEXR+HznNOEWdlt57y6RvnBhPDj1tbksO7lBrrGsR
959mvAVQoLRNpGKmtD2iA3ujHJkW4ZIY3qaYKhJas3X3rlzy0ABFJpR1bYg+2xe53qjd0HTSCQM9
7qtICyQMwCF2qndqUUiQmRuljIpTYrXaHGxkyfTFKm8MF5BdgxTMti0D8JpJ4d6VMHNCvTR+9Np8
yko1PiVNeUvVSyW3dTmiCUuhrH3XtnboIM55UnxkH1JzyI0DyHDGnXWB2xWdJQ6qQpTf1TzYTgQk
rR53rYmvSTiJTpib0kVnPRLKeae1ra+iMUkWgVLyuEQTIqK4gWMBX/XY6bybZ0M89YHVXdPNeNek
IwKNbm+XO6PWs12v2/W1w2u717P60DfLBijZfSX7bjsbjbkpuDk3JAo7Y1Cf4aUiVmYofe9wJeHt
kaudKNAbB6HTZWFhBOFKXL6DlNA729ysRrqhLJnhOHaOuE/8ROihRvFzPNSimN9i0golfE7rW+V4
V3GXARMYF7HzksSmrbXQ99mKFjchjEXJmXtUpMIs88dTHBeHtss7FQq7GuuHohSLONYCAPoGxs3Y
7pxi9NqNA4mgjWxNDxGzJplBHydsAKg5kam8dK+05NBPY/wpMIckSoUaogEqnIt61bRlW2fRZOvL
E0jpsg21adTRoOnfGPHiAb0bEipxnlmRtbopaBofKCbiJnewosI+ltwrtXs9Lkm/6Wp0KqQ9NWGb
zp/SofwhueVrozomNZ6bS0ZnNvji5ta0y2uvCyF533hGGr9DciQOaUvUO71ORu4giREL+yjFGyDD
wbfbV8Okld8RSESwX+FaDoE3qydk1fKj60i5E7mUTzYqa2mIlXh/QhkzWELB0ZMfq6GZ7gEbZggz
Z4M/h1YmhyVKk6oPJ8KxzbRk6qiZevkI79t7Sgb9xjVrU4Zxrc3Hvh1AwI3ZdWVJ1YRVExQVBi4u
GsapO0CvHSsUrWeARMWOypXa+5gGwP3xdFHsJ9zmPuuNhsMnPSlVRoua8A2y08k59mafP+gwJoGl
q7Y+JVWVmkTxs7w3+6avwnqqhbbvKGp9GRID+SevHacyLLzKc8ht58hObH9HMp/8WLLVXbmduw3O
FlTQxtx90OZEWGGjFT8CTM8/FAEKDPshFUPYi96QYdGWuhcKOczbdiraq7Zx5VYbNfcuznOAQuTa
N3khxqOnDWqvK9Pal2nSbjLDH6E1NqmkKTpj67YUVaBf5a3fhs2QvCUOK5ItfctuDO2pyPZdHTtT
aLeNtbpgFQGHXddOoYn8A68YRYpiHD93RW1GloI/xatkYVETqqqhDedlqoZrrW57GHG5IWU4ukm7
oGFjLMeq98rbzLPrD5mnRqiIgdrnvWg3Y5K2V3By31i+6sVmct6QDq/NB5UQZcdT+xYu+l1RQw3W
Bv8KQz5fhgIaLWzED5yo7VGl3nATOGNk60OurpK5PmFg7+hNWFBaWv249Amtn7ZLYn9TNggCtxPy
ZaFyzE3nOv2NWLz2WtPGOycQTYu/abE6GtlmmkYlAG/3qk5T9yHXyvpoqVR+hCoj3i49PJewMc2P
VtA8IDBUhBLnr7Bs67esa3QbB+8BCFQS5ob9AHl/xsZWNKc4cL5nc/7N9Gg7RB454wYXF/0W50DX
RShZThwNwO7qyCzhGkVjY0mIyxS97dI/prLwNm1iT6dGr8s3sjSBr9t+ubU0vblBB3Vm4VKSD5e4
JXjPenP5jBvBZkDgu1JGv0GEOAu7VnLJpqU6jlWAmmnazFvXMEsQA8OwqdvWaiIN04UhrDGXwTFj
sbdlkLVhrMabyrTwBa4fERpbut2oMEV02V9x/L6RpOEA3pHLDKUb7KBG7QsE+KLG1BCISNMcMaDU
6D8txiDfdAh1HdLOlHdYVVRalAFfnkN4eC2GWKD+lsht5ZvYSzMmUiyckwHittWDZixTiIxubkVx
0qjsKLi4Ps8dRmVQBy3R7nExnZ/MLDXKMM3gGISm2X8dPLbqzqaTKiMfcs67pffToyXZSbOTEVsM
htUcuy69pXnEVbKoeAw9VUBND/SbKU3QNBrFzeR7WhA6Ap5eljlSC12QVx9zqjcGMqk0zHcqiMt7
d+4texsXenHq8tLtrnVDTVOopvomgEjx0Uvy1ryZlHlrtHl2r4pqn61Gllkhv8pM36TDYBVRLPIm
j0zZdG+WNNenkCLSDcWiEpEYgsJ8a03zErplluzxY8ioyVvBG6ufJifykxKFWLMAIs3lKAF4pjeN
sB7T2AS4zjIRzZY6d3AvdCZnl6KnFoRxMRZfEqPL+5CGcWaGsHvbLsLaJK4jv44FcspByXPkpt3i
skHftN53k9v3gFx0u4swPJPJm6Sbve+FHB7iTO/g9ludNx/smlhqwwx2ZrggpVq9s2uvTvDrVlW7
C0rf+wx6RT/VPclMaBOGxrcCokULNzNL+7AuumDCa3P1RRvNIIbN36baQlcWbYjd1Lqq2Q/o1P7I
DA/JLK3V3qV4zG5mltKVpnRzB2KNoprWycHaKady7waTTetbOTaEWXIzV5V/VBmApLQa3rdCtLva
MFGv4hwVfWQETbwJUmmHEyttkyN3hdsn5jia7WY9U1XV7ycMSZNodvXJ2NA6u1dGfCNR9dzV8CWu
49Icdlrsa2Ij/T6f9lCnNX2TiFIHqF6KLsKRYEYObXKSImzaZTng/5Mex0yYGp3u5qrrzXFHxteG
Rlp8L1LbDbPcMm+pinuneB5GYO9zgpOOBj0SypscvoA6aLfWUqiTXjaIH7hqk3l19iCm0lFsBHr9
ZKjXTm6Ye2aZMN0q7dNsoeMT9NpTO+lpsgHfoo4pPNVtlrVvzcTFgHzJxddFzFd6XkoMmZV6541y
giyU+dYXeH3jVQ8i6QcTW18lRebusdh+IMmYgjCVqfSJuuP3Xe1NW7Tng09Ng6rwTkwqhZIz+uNb
Tm6/P3YiRlDMacdtVY7+W8HNXISDXisMAvJk/DJomE5ZcVF+GpdxgGJigTQaCgeLptrSDkFlFZ+F
ledRp8+tCE1l1F+XShrYJoCvcCzilq3MmmOu9XYVIqSJINsyOXNx01seJyXwTXfZBGNWfFimAS6h
5Q3zcVgyJOPk2C/Bwddq7GdizUBddunTjp5Yn78x3GUIYN6Dltj7qHTKaMT3rAwxHnWTk28ujnMS
jt0n2yqHbn3VZvTVhsCaxmiWjS1v7TZppiibOa5C4VZVGEM07Db8u8F6AhLEoeEZpfxOJcYxCLaD
0TJDWiTNQuuqM+c9NMw66soGvXRYI0OkxWO2Mf3J/ZIN5XBfgK+xd2IkxBu3CVtMzmFCo2N5CgZ8
WD+1hUdAbTftgYNgLGUYNHX/ecEO0bjqEfzJb9SSVmFfZlqk9xquS62TNw8FdiHfck+YaYhx0ypa
F9vOm852UiLJ3nPqbd0U3LvzNJ/KxrbVG66R1bVcT9p4q1XFE9PqVcdcDuayncqlmNqwR7Fi2sZt
p741ArvN3TjWd8FY7z1LlJB/Z/XBdYyqiDQl/PeOOXCwZy2ylFwTqr2rvSq/jtHP/VJiFwa1Fb+j
j4NdyG4rMP1zdjlaIN2uVCKPyra9p/fLJrZE8DktyIciIuAHiITg+ma367Yq4UTZDD3oj9CS+YSW
hhObBJqBNjjbEksiAeCyTrWdzt0lQkNn6vf6mKPNyaWKH1WXZzTJUTFzI4gNrrdrxiwbsYQI3CjR
xtzedaSJ7qdpUI29zbEuxUOo7ux3MfowQ9gUs8pX+fhyDrGFcx5KClXNTiDb29+kAnqjO3SJG4o2
XTdqWZY/Wozji10VZMZbApi2jZQ9rFFSkl/JYZC3cZlUX6bZ85vQ0FL9vYvXJonVIGRwo9t5dZ8H
tVPssQeUBHFWBdhHt4ZdDF49OzmkZsEBwKnBva9qV/8QBIWAbWvU2qlIE/dqqIb4ttW1NIEEl1Zv
ZSJm1OGTbngoYqP70lKFjOrFin8o2Qy73Jjd0AuELlktE3EsDSHrrtBHKEWT0VQJf3o1wqYiyW71
yWrGR2e0iygxnMUKAVLpwyYGq0PjJo1ldurRnWwIST1iyEYo6PZx75MOWYMx2wiqxX6ydeLOjnc9
Kq3v8QZtH4Ml7l0MU8b0yho4Az5UQazHR8iDoyKQB9K5Eaay2yhzzJOnLfYjRpXHItHzvVET1IRu
M5n3Q1BDZZ3juVd74RAUhHT78ukkA4rnuKp0OtBgmb7Plm4qj8GQavlBYdFMzCvmZZMXS5LcoDZD
1jO2k0UlekTSed4sbSqe/AIKzmZqcI2+s+x0rsLGGN3xoA26h72EWdXdSSxkZfcqyYJsowWZ2UJY
srKviUSecZcLCOyEudxkaqy7j4Ed51rY9Zp7PWW+CcIhIappi0x7mEWhuKRoVXERzo/uKlbU+3q6
iW2LtiSo21vE3twDpRd13xb5KiYDArXQXPnBwyj0hgjEPwRaYj2hSCM+Fclkr8BY3wgtsnKu0tXt
kgU3NEmI6d1qtWRO4yZHUPJmqA2dKKestq4p1RHJ6uUutZkHMaW3naBjHWh4UsUcB5tJxrOgap7Z
3ZVpYJbzVNSF/UNAjaSn3gz4EwSZlmPC0niCytQwGCRZMmg30k1cee936RLkUVG5EIXDzptk8EWz
aD/mnKtN/mkYy/qmbdh3d16tOeXVmGrg00Jd9ld27G91a4w3lK2esrp6QiLvfRY437Q+1t+Phcee
NJo3U4X5LD5E99Lho/TiYdSTq9KndePH2XzXE+491UTaNKycU1yXV47va3j4JO+6nGsPfmwzlF+I
WbGPaB4CVT+2pvG9NLIbs9e9KM/KbaWmz6bQUkAi3SGJl0caBwG8zOJzs7qggYB4r8FhCwenum/9
CoB2+dFp7adU1+5GXGpvqiQW1NAsghlR3ZWTWoGn12PAImuN5bNTVR+hpOkb30udXVnXuB9MRheK
0vnauLn5rcCinIMuoI3RJp8nM99C+7zRgpqaTEDhpPCmyOmTFPV+1VAlguuBADgeIuTQoaGgPEH+
uSrr9I2OGiqFF4JOVvv3keZAaAzmo8iqd60iIXLUEs5u3ZOO45WdpLnCabsmzbnSM71yUlZTMTpv
A1kvzVbWc89X8NzWTt7miwX0YWlvuJ9v47nljrPmLgyW6Q5RUbSx3EeqOKfKkIdRulgEU+goHM4t
g5SC9s/mf7N3HttxI9m6fpczRy+4gJkiE5lIepGiSGqCRcrA+0DAPP39srpPl5Qtkqs5uoMzqEGp
SgASCLf37+K1iNpOHw6TptASmPnO1edzbaivLI7wcZE7weoovPBW4sXL9GJytOqybnOdg0FzrauS
Y4lzjEyx1l3RZyPZdZl/MPOZJ5nba85bAznTKkhFPYXV6DmhLuW9v7g3veE3cPWSi4ZCSmd9AgEg
+ua+k+In4JV1wcLmnU2KKpcuDebMRbdeGc58xVHLDBrXjbzeoHEG2po78Y+ktgVe5eszKPWTga9G
OJXFocm07GJokhs1N6hqzSslF/vWKoEedAEFp0WbdVYzmg8DpioRiQkKxz9aUu7oWQFlT3tukvN3
gOLw6Kfarm15QHb/gHPrGclO0yZecd03Onc/l+VVb4j54KT5bYOaZUsNGTP4uuyi0cRghdbxm2Mv
iypMvRDyaQcmoSrEIPM2m3Jtt3jZx4FZzvIAc+va0PK7tSrpG6l2ufYLtbwMtnfAx/kLoq6vWTOe
VcgP91axXNNM6AJMkG8NDu/6im33ovJsXxEFYbWGiHIwq4vUsMlAqgT+LcM6Ms7Uei1ms40mt91n
TaUCtiGGE6v3pjSr4Y7btFgCMj2O9XTk9sZzV3L4RYI2BUXbukGtVXrkDAZpiL15WZvTeO3RQgvG
tvjcO9WtyOOn0cP4w2cH57RBX0CPf5R0YQpfv3QqDqZxlknea8Y2NPqfBq+vz5rUrjmNlCSeYbQ5
DuF0DOtGdiIek0WfdzRArmXqfbXi7rwxxFfSH7BiRuN6PBeNm9JPpsCrradBg5iUZOuV56JdX4zh
InEK+dVPVYF+PTt0pX2my84LCCqT/jUJiBNlZO6YcZh1dqpFA/HQIqKxT2e0FvDGvlm12ZXfe9+Y
9mta+BcZTK+7oWn0oGtT81OfetZnZ83XC1UnJl7U+gMBI0WYihISKsY922TR8nQzDcsUTVgYPBBD
rQd0xdzQzXp3N0JOvR3idD2z2rhies7aDgxbBKrR45exop8xDDkHyXrYpHnLTqPm7i6PjWrX440A
ty49d6epOCT4du7cPK8D2Wa3cZ6dNUXz2avWT/jxf0445gfd2LnnioBaMtRQXXMgNW1cAqVzWR+d
AnWm1TbNMhUIAhag6aUTW5z72Shkt6HNVAc1no7nHYeUyKuIOtXTcyauExQ+cxb20UOvr/mhGLIq
qmSyUrnk61a1bhUaGWaxlbx0LZoTVZFdj7l+v3ROpA9tu7Xpnp2jEO9+aCB+UTLOK0hyNW293r7I
6kGQJj4fan88TO58NlRVfJe043KRYBDdb93COiQOBWRsFcMj7pp61K35FXSyKE+r4tIqJxmCwxYX
mZLOE15p32xvFQGu5fgbePJ+xen6M9iPvk27tthNXn825zNuL+nwuXerepP25hm5lUGbEc7iWVX9
YGbuHMxj85JoyUs71NuJpPddJWa59cvpZ8EkaQowtUArm2qX2ay0K0Uj1aRFe4OKlKsWpmIqjUOy
KxO7D6bJJXtB77/nOPa76CTK3tgL1pFDZpffKXDY4DUCfLsKh/70cfbijTCW+6TqKKCT8d6xW+cJ
HoC1Y+zx8N6Q1BtfFZcQU19WzJS+T2Ldp7P7Nc7qh5EXik0Rz9x15n5e2oNdOIe5iC9VvP4wdZVu
qm6qvC3BtsSEmvOYHEDAqs0w+mBHdMltXOeKZtfNZJ+Kpm6SLXBafDayTH2x9PExl0KGXud9ceP8
ierkp7WO18UxpaMz5RXnwmWjLEFDZ7Q2WFLE2zqlYcM17zxHUvAQGH/Z9+uzbbMAjXnn3nRusSOZ
6lJZnqSbYNjmc5mTcQoL0JrjXeJJ0iuajiQ1+phZHVSjO2ztnvI2mx3JwlI0qGsq6V5PqeRrelQL
WL6JC9isXkgKwJ4GjBsmqd88ll7jXPp85e9Cj4dnQxOP+jpMg4+BweIxq8t8uCZQXtNAGEWcbQHz
/CtOXLUVYQ8S41trg4uH7cQr2MRF3H+ZUVV+SvN8R/DpdKaSuhXB6rnrPebLSx5MhIxLimLNycbN
XLbYrmtWqZprRVMh4R2LtYq9wG4amd+qtZtFOBr9mO+opKb0ttJMUW6EBJ9ZhPLOepaOnwU9+0t9
nPIfpiOTMUD4lc33oiiVzorg1pHXWcNZ0a8TGUXGNIvikl/nptcpfiriDLcjfVfR2oL/VEhrT9MM
PmtZEBubZGKDTfHXpaouCwwxKxyb2EhRIfutuZAyoZcQUJqdWRfebsIszQpQPrZXmicuq7jWvmWM
tRsDuip05mHbm4va+VNMp5k0YDy7z8CE452RaN9Zbq7q1QpLV4rt4CVorNNu3qom3dRxnNs0EPwi
zJU0vwtzSrdMHXs7N13ziIcOm8A4XXdxjj67SbAwXNHPtlbVcv5mhOGGa6JcEGAkvdBoL/1MHX3V
8guk7LBQKTatZuJMYSW7Io9LtwhatUKoCerBKhST29Q3wi3W3UhXNNm1toof27UoXshysxX0RzEb
QCCNE45OufHs+J+Ml/+KtvAqGeE3AsOb5Ib/D2kLsAbeoC2sP/qX5yz/nbXAX/kna0HosBaOShj4
oUgzoEb+L2vBtv+B5aOAow0vi+SRo3LpX6wF2/gHigAUz8jKybLA+PLfvAUIDSiVOVkdvSSw4fHs
/4a3cOTI/M2hOTrD60fZJVmiuD7iJHvCEV5TvGKXMdVDd22ySOti7Yk+XvVOot4JY/qv2xyVpFjI
WkTAs8X/ThOqfWUYK9heWGBud1gAsUKnpjqEiD49LJb9fTInDFZ6kzVqqJcbB71HNBdG8ezMpbyk
FQh/XdYZjRBRMOdKqUBU4/eYxL+zmf56TEjzPAeyeuiHp+4BGREfg1nUZigse9jPxPMNQbX6yfko
5x9JWsaXmQe8I+GavEOa+0sOdfIhjuYvRJxC8BSwmU/eUG5M2eIVZsi5rrydykE+SORaYWaBBa6j
y7bayPi5ihPqv1SXJIamw4M9UlJVTh8apVreoXb9YWgIKJgMNR4K85QToiviVJI5obmHS29iJjVr
eoFWq6q+/TJZ/sWk+ZU586fbwBv7K4cQcOuUxtwNhqzsQc5hk1Y9PTA68EIA9n/gLswX9EqwE8lz
/f31Nk5LT9jr5jArV39TohjceZxo377J7wy8v4aPg2M32jOGEKzsEwZe3BWT5xfZgr12bF1iMrsQ
+Vc3tyaSM3KFY/Jd8fMJ377p73RHbsoKAuvoaFkPcxaG7u+/zLSGuJYqNik4p69t0WQ3q2eCW/p1
8tVsahzsl6LaDZXVcv5qxJe37/4fX+94d1YQPO44FiHO+v3u68o+RTauGTpYDgu/cW+cWI23b9+E
5ZDL/DY7oHQf2blQDY/U0tPk8qTlOIB5Yx52jbZsJ5FOl7mT4CG1WiXNC47eT7G/UFYB5l72k5Xs
V7OyWWPWcluOww/fnOXXVl+AMTodgDg4alW+JiO1aRmL6TwtpvIMNDNHqVAogmH4RS6HZEgq3kIo
mIGYIYjX0XmKOzXBrSh0uA/VIDjN5SoLlXBoyYDpKTqeRGrdj/2Shb20zPOhF+WnY4d1k6e981QU
zbrPc99FiVPmP93O1j7TA152apzUduEzL5uCRTnMO0dhlePWl2WfOxsLR8adIOuNKrn8AUTV/sCg
kXJi5pQLYLSEkx43IQzm+Kqam4Fm25y75/pU+mdWB+cxkMpav6+Y75zhI9mepaAZ9wPznwaHhp81
lG4nCxLeVBV4bWs8jU4+wQ6sH5SLLqqhUuH/gUB8kVdZg0+ZhJyGpgU8bqGB1CYkWCTD0G49II6d
Xy7qAb/j5Qhm+1ttLe0rnSqATvSg1ufEWDRIEsNwdGjH03LT2tmKocHY3OJEph4Hq0RY02VtAKVe
iG3mzJHnjElQNWjlyqXtDpRz9AQkafaurRX7vhF4JWDYlm+cbH5Mm16FjtXbxHrPSdSyiAfs0sah
1xpsSHMH19rJU4fRHluEZ9Kji7z4QQpCGipHb+igxf0ekjpZKZa/bRxN3pDN5tMMkk4o9UZFjV3o
WxMGT6ziu2XUbpNRLodO1+lEuQvlbbNbs6G+GEnNsxVVd6xXNGHj1o56TZl0I4vxAi1etkmRggNS
iEguBUrVHA6h1jXDV3eUkeXExgbTjrBv46CqoVrA8t6MU/ZQUm0OhX4+ZiaVOa3DxBY3NO9ucydf
wzXJWsC7xL9xYAUfGs02D3VTnqdNcWXUuQihLqsIM4qvWHk3efNNWuXFoI1f6oRyJlnkWazXj6K1
1MFLeHmlQxSEUQm1NUHKAkhMy0ZAQ84gZ2Cyk/RiDLP+6F4wD/Cs6EaKtQ0aOedBY5t3DaqGSOtz
PfJHP9kWNqooJ9WCeJGfvEXEgY2nMNmo1rXu5VfZOpnbXrerEJlXHrQFqDBG7PlwZccAyoPhH9CT
WNuxNtfbQZvNQ9qp+CbuixdiFTDvW0Z1aaapCusimUl5H7XgyC/ZqtoNs6paLulplQFIICfmdlDR
0FjnSzdFnT0/DbrekNtQP2LanEBzFNf5Wn/SwC3ufWDAG5PExycFq+5AWXEN7uXf1JVYiGTpakJf
ekJbevVd4KK2WC6PLdobJ5n3dZF9j8c1Dohq7LdUl8NWaaLfAFTdN6Z90Yi5PI8LXppvfFVZq7AF
WJ4pb5atVnvUzG1kDIaiSwbnyINxYso7CX2NGgw/REUO6Faz7epbIpY9fZLzpGt12lzNowET5kED
VNQ8UBqqs3WLd1CEOed6NczaNy214k1Z+ziDWbm1XC+c/4J2WqwNoyoPFp2hJXFq2s3O8BIvNNkr
J91PfvoVIsF10/QPXgYrx8ECiPSFgbl6XA8XcTAFQJqPdhe/fPggnevvCyOGPehooT0vnwwU2Ua3
il2jmeVGEZrBdCpvZr3xNmZuCZYGOBOpz1o+uPuhl2dTl7/kOTQ1d7TORDKudlAtz6rTCCKwgaZa
PnHTjlAPkj4ohuVp9N2rkdoz7CY/2+q9iEPbqu0XB1dlngNL8ExP7+shf8TU6D1CPue3/9i2jhm8
nHyPVucGm/Tvu2OJeTUNabcNfU1bF1SmU1vvTJBcJoWIfeBMay7JX0xF311B9IWSQRSfMx58R+Gm
3QKr0rJqzC7ezVKmtx6wv8266azLpqya5mWiAfIck3EkdjA463BScvo8YoD1M7FpTmwMTdPQFpYd
os9uGJevS+anL1q26slmIMSds1adxNUuGcUxfFJWz/gFamM41474VpNte5ORR50EU6UZ83Z1veqn
W2rF80h7B51M40lunK9tt9X1vKHYT1xsYVU2Vy8MP/Naanp/o4sEuMbEBkDsFiCVm6YZG0zKEXHT
WNHHHJkWkX1n2aAmgX9DChbieVhPbkF9iiuoWt4t4O1KvMVgqvYwo+x6TrWJ2hxf/vV5Gss5YS8S
2fop1a14DPWO1ue2QVPubX176lzgggkaTsIJbQiG6uj1iOdv8y2u3A6TRaWZ2nbqaxY2O5bVtWfn
WELSLBP3SNZKeKKmLG6omC02GqEGXqbmzV6QlKZ/oRXpgKbGnMHZ8b016ErFOnEVnZw8ApF9Xd1a
TuNWW5h2Nh58pgtZl3IMCKTSU7qseHVUl5mZk8SsOT3kHGlaszyzdHfyw96anHlT6Rmtmratca2Y
6rx4QAxm4ow6Kr/Y4tl5dHQwsQEI4qQCREGdWi3nvosl3a4XMo4INYPjUJQGAFGZxgMRKXZMmy0e
jfLR6Zz8u54spo9ZQMKS5bhx8l24tUohriUdDDq1NBj4aiL7gYKH5R5zQdpwLY2hwCvLmnNDitP8
sR2ow53Wp7ZiR4dXHcgcFlXEP+or3RrTOc8qrBbD0WTruHJWrSouXNF78RxUdj0YZ6Wn6jrb1Prc
xzjX5U2xVcO8kNedmNkhV6Zav/ieIkzbp1h90AbaITCHEHSFEOLts9zp7H47l4Y10/DGpm4DXGNb
oazm8b6vdZboxo3nu0mROrpN2R3aoBMTcfYuY+FTh/y7xB80qTCVKlIpN60ooMmty2CEbb+aycbU
E32GkeX0LPBoag0wDS9pGWFFf+c0mXxMDUP75MCxe+SSybgh8bv4NlLHPXdLCaq4dOKGYQ8op7RM
jNFiunOz1ZNcXS9WV5vBuAICb4yxJ1GkJZXlKekwSIMX5PdFoCYXQJyFNAN5khCN+Riw47Jxmvlc
xTB9GzLBYqfFIzyxwUqnNKyE0RuMWSVus8TtHVBl+MZBppDb7VjSXQdWY5I/aKDyNHKzHpOwtVnV
hQcX+Fkb1BBvZ9zkOLPBKl+YR4P2BXsgXgS6vFmFpdEpL2hgYNFkTho8Hg0hi2vXwF5yTjQTth2n
7ou6cFuL/W2Km003yXQNKs8fZKBZSXzZ+/oC1DNJGzJLMnhfJ6smYYb5MnTAyIW6bpJi6gNMUwqx
H2QFyGzHI4qAvrD8x1V38/Ic1hDW3rDNbHb81UnpAGKra8I11+cDBxXvWdAJvcfe1YT+bhA6z75N
buSOpUJ8qZYcCpXC8b/YA5SsLGKjrAJTQueny7a430uissJZ68nuJX9bu5oWPX5Y/dJ0znxGRxZC
ELcnNn0I0WeznUPMXudkpI7IZhajhXE4RbXR+8QCrT1QAGYoy/U8mQOAylLEnzpXEu+Gmx+Ga6pm
zoDOuGu1Wfqy12FgaOuKxD0jvmKubDNoWyrKrTQ63QsGP7PvLKGSNFyANm5gDdvelbJqfdwXqCmv
aADa3gankEwP8D9F76HXnEfhDxzpzS1Nj8++yOzP5WRp2UY1nZdtU2+Gcyrcbrr2OTO9mGbVEr7p
pP13fZHrJ6NS4MmMNfXQKGFd23aMFhWjneRFCWUfFoHaJYDDVuSQwCYaKkuuHR0/e0o+EGcRx0Hd
+80XiN5uwlw8ZknMVGE90M6k55D80+klbVqtgo6j2WLrtuaw9Z06gSGizf5t3ayWtenHUUsCizZq
GwyO0V2NENG1jSMGPd+knWkf3Lnw56jAY8PbzLVQctN3S/+kzelqblyZdx01QNneL2Ym01AZZZkh
auP2OFYiaeZwNAqxxzwo/mZ2s/1DNx10qZalqRvpNdoPX2hjSQ0IrXQLG3Lae03Cplm3lviqww6S
YQeN46Fi0S+CVO9UEyLzgFYta8vhKDZV40uXTpnaOYvX0b+GPoxvpuuvU9CbWXGv6pY/XieDU2O5
xKxZk4X79x7grbgvKRiAqJhh6cETrbp2Yy+7LWRsGRsTqiY0ploHtWmL0YBiaIwcJBKOLuuhsFX5
bCXDvEsmPWO0Jx4bEQkgMLHdLL0HOUk4VjlFKUPWi6ZkPlhGdcCnF1VFgXNGSzafB6SxtnSRAhos
a9gt6fTZzDQa5LhxNrewxI6D6FjHoK3+DLlxupXOaM3b3Kuqm0n6E+cLNlKS4xEAoyhyKJm2WVaW
L6kimm7ToF8ft/3QD18KhBnXVp7bfHa3gaPs1anKgsyfjpa25Pd8MvvCHYJiPqLcPlQL6pckRlRc
zOny0ipSS/hta/EglaSOmV3JDq5pykbirFTZ7Qmc7tLPTlVCc8Om7UmrDGcOklxT55U7luJ80r3u
qqBncdvPNfJg04whBWM9MaabcrTLeFcpuHobOZdNt0Ej5d2xNUB2KjysiTYaEd3+LnMmCZ1WG4fA
1V0mgmG2+fM8TzA0a7QS3gNFUTZsY29e1/shtsz6ILIhOXMnI34iszonQoPNZ96kbIZLSNMS3ksu
QE/HMZfOg+eNtjfxdWrCgr1cLQHB3xOdiNnth500zPhRSJtduQKW/IRlfOGFLgeGMQCNkM3W7KRi
HHNo21vK77Qwa5buCQJn5u8WbBf8y3YaVg3iCVYkAaDPkWUUu+blgO+V2CJfmjOW+EEvdxZ/sCcx
zbZImAUzhoYZUxNkU/qDbD42vYmIeT9o0hQw1OH8BiFY62F3+oNd/oDFnYPgFnBJA3KnYKwnwCXX
NtKZMYD+2f8LywCFeEXP9x+t4KPhj2s7po5C0ETU9/vRHW3zjLQzgaxoi/qzaeOHGGQiwynTRda2
azrb+NyKyrjIUY8hC5J9OFbt2ME1V0yX0h+8Q4eL0IFAaMIcBdATZHhgZCssMs36nmfevP2rTfZ/
+Mv/HBPZXgdgLpfnunruf9WZHv/CP+EXotH+wfnFxG0f21xYGHzof4pGfZP/IHCs4esKon2OQvV/
wS+m9w/cdcUx3u9foM2/4Rf/H/RZUQNhbsIRlean83H4hflgE5PIhU566+tazyhExjbqnbK5iD3p
X9jS68bgl/fwh97674P478sf//wXCX6dt1Q6etFGLivdIc7nCzCWIlqg0RKGPripu0GFAUmqq/87
r7m/b3kyX1ITFkw7uG0kTNJbNixe8nFm2nLWdJrOisaOBeBGsiO8l13wewv67zuetJ7Nmbapg99Z
lGp+bG8m02jPES7W7xqtHNv2fzef/77BCWaAVrdPbRiikT2MajygkkuI8Ou95KFMTGc67/vMfhGN
eU1J1F1wdvRuWk1p3yQ7o/4Ogna815+e4aS7r5U2TR177CLHntk9sGtI9DCfyvGeNka5e3u4vHaT
kzZFqiSpMdJtIiux1F09ecbPvOw8e+Mkx2Stt2/y2uc69kp+GZNzm9cODvtthJZO2BxdxuYzVB0M
uT52/RPwRcrRm0Xa8KaYXFcN7sqfxFqb/5VJyN9j4QQn5cDNUYHeMay/zL4vlmqt9nmNPRR134rw
40O/4RRy0xM/NR36EhF9vibUDNnsHGig74ylV77AXy7Rv3wB+so1IZd5GzUsPZ+U6tsJBWUn+ncQ
qb8Ml/4wWE/3TKMGHli0po0wlJ6na1gZiw6i53iI5hwlvA3lFE3JhO75bWES5HyAbV22Zxy/2u5C
VIOdhVMsmx6DVN/RqMCdmf22IOPxvUd8ZU6f+sEtGe7wOIC3UbzClkWirg9pWKAtrXapnuf6E9KC
9Qe+8YURKjT6Z8D2frOt3baS+6GrXfXBj3Gci798DGEjnPCKpIsGbaryYLQ79xbfX//lYyPpZN0Y
4XOSxpR3UdIk9a2lF4kXLL39rtfca2PpZMkAXFgLo/HbqBSwwwOCQat7t0q9Lx97/JPFQk7OiIlJ
SnqCXub3Wtrn36aFcJCPXf1kqRiNpC/xGu4izV8GGxYuvWXQOdf94DQ+WSzKtXdhaNOw93QJcOEb
Sfdg5ghV3lnqXlmvT61l2GDXGI+ELlp6SWN3cifsCvGZ8IZAixPt59tvyfnz1nMaLon9in00sUJ7
NnXz1ahnw49JGw3vnFxlVV7NA7rld/aG4yHhDwvHqesT6hLpxlKHAe1OM7R2wy7knWvMswvrDXnT
duT3Ut5LkwL5naXglRF8alOkqMANSK5t5JdO7u9cSQpKUPlJmr/zo157fycz3OpnqjtraqKkaGtk
k4tpNWScam4F1bo0MliqhiOXr29/rdd+zsmEV4jozJjWajQOrVeHwEt2HK7oMu4/dv2TCY+Ln27Z
DWztvjA9e5u3Q/PdRnP2XtLva89/MuO1fG61GsA3ynw/o2lHwCd7w3tkiRNT0n/v36eppegA0IID
UUR+6657a0I48y1N4B+G5FCm5hOdT/Q4qZtONPoqHBYuSxFPgNSt1N13lvzXpu3JslCbibINg09E
xK9Pb9gyv0863UFIoJ726SOfSfgnhYWjaS7F88IxvG8mpMH4Op9Nseu+syb8Tjr539dIgfT7rlXj
5qm7VtWBjy7FsLHHwfbDpNQGHO+aDL4l6n58nuP4qMUZi6V4cmPH+vb2b/vzhMLt5/eb00sols7m
eKEDAldIhBKH9GAzldp11uLlcOemEsvPt2/25/GIpdjvN2s1MyGYq6SEGgj3zAoHFFTv5zV+Zw1/
7fonq4ODoD/rZokiucTk36pAX1vZqejtp//zgipOzYUrv01HIJs2Sh271rbSH0keHBNVn41d60wb
jI7dn6ik8/KDP+dkeVhE1Tl2T0ga5NoMLK6770eQsLd/zWsf/mRtsMo4H7rueK6cVDMSGJvMd5aP
19h+1VbkQk3ubt++02vj++RkgPZXNFDG0aSIsqrvjdXT70xRpSIoaz17pAPr3Uutit0dxM0Y83Td
Ax16+96vjYiT5aHyMrOxDI7nSBsJj85GL9/oysJI4+3r/3n5Eae+eH4r8Q3RKWFaRNrgSAXpZ/jR
EtcZYNQCd+Tt27zyM479ll8PtoTStibx0y2iT3B8f3BQiTLo3vkRr139ZA1oqr5q/eO0nK04vlvj
1rjTxrU7fOzZTyZ97Eg8ItALRW3ST2dCTndAFe/Fq7z26CczHvmT14Ejc/EZgn3v2vqu75L3IsFf
u/rxz3+pJ1TXmJVKel77YFnnyJD9jdWUHzsxQ479/eqpZnZ+pTE2syLtnnPEx8jCDGf44Hs/meAe
2AUg8txGebU01zC5lhBO4bsnsdfezcmsBmY2WnOtePpl+olrNEg4VKTwY2PmZNoudVH6blNTCfVV
s8emAQhCl8X+Q1f/D5drfY7pm/i4GCKhwskJzXPr3H/s2iczVYIWxDNIcJS69hgmPpwM6aDH/djV
T2bqOKsyNo2xiTTMOHbSGpyDgp/z8rGrn8xU2WiqzHTeS62lgEVYkgRICLvtx65+MlXxL856q+Xo
7qOI/rTqxnnCqeqdhO1XRqN7MlMRSSs10ybBZmntUiRMPS1R9F5jEXzs6U8mKyh/ORjgrpHh9SGa
yHrjcHz/2ALsnkzVzmpR5AxmE8m+uyE1KMxBYz/23CfTNK2lrXxnoiKD718GJJLpUAYqp58+OCRP
pqonurydur6JCulY67aNtbwIxDjMDx/6AadUdjEv8CzqpokG2S4sxM2ABb+evhOg+8q4Oc2zNPB6
Uwixmwg3sqG8nJwKQ13Er+17B4TXbnAyY5d09FcrhfxoFka3bCSsMfhQcKSdjy2VzsmkFb2brMZx
ScCQ14rAQ40LgfPfx5ZK52TSotXIUGiAB5A/bG/drsmxpEi6Dz77yayVoi36HOOg4+DM77BkuTBq
Ub4Tzfvamz+ZsW07u/oElyky0wVlby7Lb07r4YLy9rg8Luj/2V6Blfv77t3YpDCVEOgjy4xNJm5/
NIRpHms75Yzjf1q7RUYFwsF3psHxhf/pdifzmKhNK1Vxy76StTlugcRCLUE940ikdTIePvi5Tybz
qqlC5Tg1RbM2k37aJja8B9v92FIhjgXCL8cpOdipXhUMJia0C/GugZOJA+ru7Q/yyvc+DcvQe+Ip
fDTmEWGK/R7lbn/mevMHD2unKiZTa8RokTkcLXZmXDhVl97EvP338mdfe/iTWWxClTGsBUuwYcB9
MTF0XIbcenjv1bx2+ZNpTG6Cg5xxqCNjOSp++dfuUbMdOYaq07sucNtZjUTexm5zlVcEmdXGcKuJ
vDhr4xKXFCPBCbRBTlBsFxs5RbDiNFtvEMkfuzmDn/8ooIh8kmYf55d0yWk0YWWDV8eKOBSnqLEQ
bMp9bGdfO104GWwtYy7ui2kt7/O5xE2uw3gfmYO9gmKQdoquuxXazlVNpl9aLsZ8+zkpe7UnyQ5f
bC23C/ENtxrLOgyudH6qdh487JAWNOm202PjsWSW9yVNTUhq78z4Ewbyvxs1pykFtQ9RbIJ3EXWL
1eTIWl3ci9KB1PlgXV0YLhhWLBgPSztpMT2x+3ifk2WbbBsMJebInBYDRg34dd2/c3B4pbQWx+/9
y4xq8QLFiqaqqa1W+VnWZnZFo+o5nvC3RFGL+jknQgtJcdv5V3HfOu/RsV8bUCeL67KkuKVhgIrx
ZaXvYzmFiN7Ld1ah46D/w1onTpZWbEWQXRVZE62D7FwyXswFfxmcJTBnKw8jWubPH1syThbVodc9
J7GKOioxQ7s3jDY9X33Ne68D/9pLOllN5wHt6mq3qPmFvSI4cO2tXvrWx+o7+7gx/fLtS9KCUbzY
ZZTaeNtuVjkARLmj1z596OWcZvfKZs3gbi0lehav2JNeJjcSS+V3JtMr7+ZU47bECjeExSyivETA
FSe6f90ZvftOis1rVz9Z72Jby+Q0FGXU4kKzg6PV70XtO+8tp38en/bxrr+8+XFaNaczxiHCE64e
98vQmd8JhrS0d67/yl5vn0wuLe7m0jLXIbJxboQy3x55wHZWeD7YalV++dj3PZllhsiwdEP/FxVQ
8s9LvV2w7srWd67uvPKOTqZWWtoz3bJURq0gq4C+Ro9Kp8QVEtYw+qMNUcD9vyz+X+WXvfa1T+YZ
Li4Cal6p7XX8Ky/yQfue+WvxsQrBOjm0rAZq4LSZ430Nz3wP76Y/qB73o7c/wiuf2jqZxIWAX0wU
TB/peFVWR0pvIkLSM3x7gwcKjO63b3MS3fbvrctyfx+yEmOf0s/aPhrw8lSHIhkXc6+XZvGE1WKK
sbk9YHHpqzbnN2JXXm9tKxvF2fz/ODuT5kh1JQr/IiJAEkJsocqUp54n94Zw972XeRIChH79O9Wr
tp7LFaGtF5gSGlKZJ78ThkH/DigRaa68yoWPRazJPXJ4p6E2M5xCXQLyAIrt8B0nuMeuHB6Xnm9N
6xCUXRhzAfwkdPt9XfF7Br5dE2RdePgfu4K/Vr6HKA1OS3N5KqaJfQHzD2Tc2HFB2u3UOboucFOZ
8PBe6NMuKITvQAe5jTs9/6S/Xj2c8TkjSYtTY7A4U4q9/AlAvOiaX+2lobG+q1ALLIjQEpUJ6fuQ
Y/pTCszocHh7Al96uvVVg63bu0mxOIPlCvux6SDOQP0z399++oXN6syM+HtsdJeTc78rwjX0pD4U
upl0ggYH1Ry2YQD5kQIZOTr+EmuzitGB3AjgtbMJ5IWDXnd87xjQyrd/yXk9vxI62RrIgKIIrsat
OGk/R2NRtDbTeBcMY79lMAMf1RH5va2/i3wvcNvobVPkGbDOGppc+E57U5CC5ARmGx3B2oKiLhBn
PCFfi+Pbv+7CLDgLUv/+TqsWZVuCMJhteW2A+Io3CdYUBd3synZ86R+cJ8hfi6SUOvd143kZupoA
iwOmEA1NaK7qjOM/sAIT6FWIHNGLnK08r34AYLt/9KUfO47P+Wf99fpTCPW63jv46kwDbmfrHqAT
gFyr918aHGuVGLC6N8L2/uT5+/IejhnxDUjdkePIWOsCXZkNb3JcUcMgzG8lYvFHpa5q1C68uy0C
jIu2A+WpI1kAoaTGhQW4WXStTsxJyhjaMkA6QQyNbRvcTbPFIbw88u0XIh4zpBoyLse9w9YCgqwK
PJUs2lO+19Up8gN26+dV7vgbrMnfF17sQdbQnDoGXT7zPfXQbj75AseU+T+nBfxH5PjXBB1NVNIV
mxIapavxTkW8v+lggPDs9nRr+ucEDSQwk6xPIH6vyw28GNF0jRC9IG5z1Lbf7uQSTqPGP/DnaPlG
wG0GpisACtvt/cnL5VtXcFnvvBxt7WzY3xG96/nYQ1NX37g931rAAwHwlwP4cQLMcAOsau/NvQi7
nl95/wvB7B+d0F9fd9Vm5LzNq/P07G9gmIO2T2/b0cY/DJxf+cgX/omt04tkEQFPkuMbBEOJWjhb
ujwl7RRWKS2Qkjk4jZUt1INydAbYSdcnuowMDf4TgRNO4FiBtLV5DWdtMWhZn3qBlsgkRIPd5xZw
kh9uL2+tZLLGutl6PF5L8jyVSGgUE3OrtPnWCdaeWR0k6rDI5nL8AABPfdon2M68/eaXvq61hDdt
mJklEoRFOUUmDfp90WnfxMsXQMInx+yVTb6pC2amcfSqE/dLhfZCMBwK8Ohh9eI4e6yVDAekqKxD
UZ5qBdTpBFjOtuprbsDnsXglxrNld2MEf8Udqv9TAKJIRqdcJjraHRPdtsHx2KwbREC0OsHeCSJk
IBjC+75EI+eVL/z626Mh7OUmF/khASs2LNF84X3Zu9h7CKQwTjkxZkvpNATBOoB1z4kMgXcKelx3
UD6kX96enBcEj8wWyxVeFBS8LcpTZGDidCxGUQ5p1OAGu05jLGCMtbBfMxrdqy/aAwh77wIfPIZd
IEftVENhtoRONd42rrAMOZlmmZ7DTTXv+qKOvr79Cy99HGtxB1QCBYfqP8ixQNtE8wS65o6WJren
n//rX+cDBzlKh8hwnG0l4nv4mocZ+FJXBc+XXt66gQ6tB7pDi0/uoUX8PixQjQbDa3AqJ7LYWtI6
n8JiGofiFMT5fyHs5uBMhzYHt5GxTuYRVQ2mSlz9pwWpdD/H1V9v8Cp4++mvb6pwbnw57t2yw9QI
kOYMZmuw7OBxBw+byWNoMRgWYDvf/i8Xht+Wwp1bz6FFmTEzN6BDshosjjld9na+cvBfer6VKkPX
Ia9pYbwsKkIP5aUgZRLeIW4vb90s0SyDvFG/eCBAA5/VdgAF1HvutqrQ3fhi3k8rttIaFkEZGgdL
GOWOzf2ws9Bt7ojzV/9rVcl23Nag9uKsrIAlp9r4t2D3uOkXGMCYL57eoepmhlHEGZgN/CYKQY3O
lewch91ashX80Fqq+uJE1fAfiPgDrH8Ct0wjMKEvXx3sF7SieDOGHRymh7NRT6KHvsrenjEXFpVt
UE8n4KLhHI58F8yC9oQRWajDsLYqG/N92BwHyFq6KLKZDa0HuNHDoPW0rhtgU/O2OMVyzBbCgQQz
0bge4gxQcQDIVVxkG6zbrhRhLoxQZC3YQGhlVJ7nGSDLwZrOQCCg8UxMQAGWfbC5Zf9ZZC3dwhBQ
kNASlHGAyNJWl4AYu25qkbV0I1B/0U9WnY+sBo6oamuBMBRuAm8WWUu36mtgtkbUFiQPth8yQnOx
Kan68PYMPS/R/48T0RT9cv5HBv0YMALNs23cWIJO4u/zrgKndDJoXC8fPoyh7iWscTLtlQRe0fDg
rL1fbi9uLVyYy0KEAgtIEAbz5pbSonzwBigk3A6qyDpsYRaiAMYmecb8/re/T7ftiGq+26tb61UJ
2XBaVTFsxWp4UckeFDW/CqBNdnq+rYabaLFCtr972dTo8FtesRg0u+baBf7CjLHVcD1jW6xLDjgc
5PoPLTJlp3IhjmcstxZqJ/Zt1xrH4Aac1G3XgCa0azJf2W3OK/KV2W7r4EC7YECfj3lGdUcPO5Qh
2JSDGfCjBjYDbQn2vdsnsBYtacoekgt5PlbQbJtXzeNmqurG7eHWmq00hpsAnp7BzFRnqok+wWDl
2q300hBZa5aMovZqCLcxeXz1JNQeNEey7lSlDO5Uw0M46dKtFQfIj5f7Q90CcrktVZ61U1CkjMXr
IYL+xfEbWEuYx+vO0ASBXxJJogH7gY3HFIjcLdbn1ioOAYGCnQ3kO31N/Vse1tVvJCUKtyucLYPb
e+xvTHXYf0L+qZb+kOardksRM1sFd+b8NnGHUhYR1XSslqA6tOGyu01PWwVHq563NVxUslXt9FDP
cXSgraJOpXb8+pdzZtjyia5QliH/Saf3OV/zRAIz5JTeBg785dOBJpKjmFA8AkYrB7l/688e1waO
nikaZaPabWrakqwCDfdlBIx6BjuoPKVlsd1qsK2vzMzzXvnKLhdaSxhePkNs0LabVTAE63BJ7Ii6
V2DrwT+zK1kJoBosROCu1zT1lXG7cCjYaiwVeyEg8ZuXlWRVH+J43U7Qem2f3t7wLv0gayVTVVHD
0NqdeZWo/xvMHn4ZgRr76COY81MAw8ZvftvqH2//tz9IgtfGz1rZk8ixwRqc/YM/8fJTXtIBvmj4
Z/mH0Z+6DwHvkIyCC3QYPICqCbWw2gyJb8RAzfdWd3GVFnB/jI9704NBWSwVU4eWl5V/gI4CdK+3
3/PCmNtKQznvSPEVzMtgssN+SnX22/UjNXxze7wVmccBIGrBoBGl+AVNdtXGpygGX9Ht6dY5z8YW
ATmbcrz8+l/M6n+3CbQ7t2dbWwQFb6sDNQKXXV93J3+TxS0pWscEFbO2CIA2YakDGW4GYNl73nof
4aPjlnMGX+bl9jODe7Tt0RpnMIH5XbT8a5hP/7kNirUpbJUSHRUNIpKzOSQ4Avutnka3ojuyOC9f
HO2hlVYDXlwE828QVb/UXF6J2S5Nc2vx72B6rw1a7LNJwVCYNrBsIT313W63f/j3fyVGhjUSHLxt
nLPVwL5TGGR/QAKGZ06DbuvCcrWrbYjCOPvD9u4CgGpLCedxt6dbK1TvCr61+RxnI5f/qnH+ua+F
27DYUjBsePDMHCFACXDJ+t4HPT+RYnE8/myFlCjLHNH96GWBEtXXCljc7xNcvN0iBFsiVedw0q3g
JJW1gqtH5OuGzPCWHt0G3VqicVT0kB7nIvNlH342SsINEekXxwljrVLYofZbD2prJtUAoKEHNvij
Gv3erSwEFf7LdQpQ4NJ0K3aBgvM9k3rU73jLhitj88e85pWT09ZIwRctmreihe5Kq+53BC1C+2iW
gf4svX0es7rYPxB/PEIH0T3nawzgZmuq/kjAtPdSHQMpkKHL53cFLpA8crY0ABrhhL2BTr+HZRf+
og7GyPBLNc+CXXnrCxsMtY77utXhMupOZHAOR1538GLYafJZ926hvC230tpbYHUX4air2HKDWnSY
zMPWuK1UW1rVUtiJbWYVWbGB1QnDgHf5UjrmnmwtVSPOd749yLNoR5lvGCFx6uAu4LZ/EeucbtbA
5KJGJgHenLClDPL86FehG5aMEeucXlVUB7BNyDPkE8Z3fCzF55Ka/ZPTNkDsbaAO+igfF7x7sJME
RtER/Bk9NxEGs/WvkSgocN3YfiNwFZ9hY69uyFjmn93e3doE4Ba/eVycTQEK8S0n04ZOnb09uD3c
Oq7HFeYcXYBIAJTjDl4c/POWMzdlHLNNs2buDZ7YEdl5aAu4iUDcedRmCb86vbqt/6JrSYgP2/oM
VlFN1qG7KBnH/Jru7jzvXtkbbfWXNjCdYOMCDWS+qu8UTLtnYhbvfpLe5NYwwWztl1cNhs8bvO10
K9tbeGDOcLcADNdtfOz12uV7P/ShyKqF/2RB+xR1bk2eYJS/PJc2/AX88RGBr+Fw0GhVe5uPje92
3badmgQaC+DsjCBv7DbvxmgCgrVPferWw8NsyddWh1RFXocwDx1vB8/3H9AucU1ueklQ8KfT7K8Q
dWmhMeJBg9jal+0x3oTGgg11Dh/WwPAtgz0jW1Lplc1yGw0wBTiGMFjbgBgdcdd3+/TWqgZyBXdi
uYls82L/iKJNn8BnybEqbGvCvIXLIPeMyJB9kc+b2mGAbdbd7QJhi8E6DXJ+JDBtmdfe8nikh4lv
jqVPWwK2w8CiYw1y+UNJZzS2ky9Lu9RuC85WgHklX2MikR9lXQzrBpgVnDQf8ytUrAtxj81hMwM3
gcxnxPhToVFc7cix5NU3pwljK8DQ/4A2eaKibN06wM/3rmprKAm6WbrNSN86gAs4Y3QrW0Q2KNit
QGfWfYLLr/ri9vpWHD56aCM1ZBJZKGR5gsSlzJadSrcbim8dwMjEARwPw7xsK4fqpq7W9rjN+hq0
6dJ3tdaqySW8aTi+ayhlk/F5RBMP2iGvJBcvPd2Kluf+jLQXBcY9Eh90DHO7nvtuSBdq675gR4gj
uIWp+pTP9XfIu+nHbRlHp0AcppgvDxlJgSYYa86h7zbVx0gM+VNMB+V0dYNf3sunE3+B+4pf4nSE
s8YAiIZen3gHFx+nCY+OiJfPh3UuLleM8kxscGE+VriDFjCTGYpPLlOextYRTPMyiFiBjFwvlvCp
ZYH8MmpTfHR7urVcVaEmpkiFawpOpc8kasWHch2N03KFS+vLsRkiFlewTxZZToYpqbd5Top1dMuz
wLbm5dN5blgY6DLKBnCoj3G3ew/dmMsPbiNjLdcpj2lTlyzKzor6w1R49GC8JnCc89ZyXXtsv/P5
fILJyAH2YbC6Dv3dbUraai5Gd93C0QDigU7BIhAGE+VtJ+fBc3y+tWBXGHMZfzwfrvX4DdaDT3FH
f7096q9H41RYq7XJddcCOJxnSlbDd1CGYXIVN34bZLEs3aJa0E9eTpzZ9O3m1cgVbQ3iMTXCz4vV
4Fy+/RNe34mprelCZk5CKMmjrPBpg6tWDJuRpFzrfHUKP6gt64rgL1l1A24Tkw6mZC27bI4dr3LU
BpsxTftt2SORKSbq5gD2NqfAVAvmRqmH+/HLwV8aKVolBcK+aAVvf/SjtIyXznHwrVXbUMhDRIEd
ZwTFNF1E84PAx+7G7ctai3amSz1OGtH2vgUS+Hso9oBQdUoYUVvPNTUKVACFhJGCCRiMLT0OuxB5
tYn4vDb//5oL29+Xww50K2+7fIuzqonL4jTXbafuZsL1e0+MTX4nAvgugO4/fSv21Sxpvc91n+Re
5/+IR1SbgoUq9RVEzuBHsYFafsqZGG9r6Od+63yIQwjaW/377XG+sAnY4KJuqz0DbzgcG1u7fg1X
L4DFaTXFMoGHmPfj7X9yYZna0rOpW+jaGS2yfkCL4AGljL1MC5nn1G2Z2vKzcMTLkg2xqu7X+SvZ
w/6ZqdVN7U1t+ZmQSI0WBcEymsp3U6hndNCYZ7ehsYKCed89DtdxkRG41tyEURV9nwHocbr3/Z/1
uQhwWvvQsmQlWvgAZex3GJireITKxO31rR0GWRDSjoCmZAYcjKeQ8fCH6On61e3p1g7T1oCLgyWH
a7821S94fTW3cy7cBEo0sraYHLwUCOBL5LrypoCDbQ1JcAJjALjdOb2+LUKDtZ7U8YDTyevQtl9R
SYB3hn2x29OtXaaApWmTL9BzDo1KG9SnR5Aw3B5tRQYxgAdL5Pdhlk9jdxPJ6Q7eDdxtytgCNFr2
ulhzL8zQoryh4BBMX+bQTFemTPz63sut9dTOJqJlucEOcuzDWxjJsn+JkrOf0nC46dGnMZjtc7kE
ORg5nVuumnL6csNHXzyY3mYKM+Ft5i7umNDJprfNrWQF06CXz98bxo2kdYhcOMyL4SW9h09LG3T+
0e17W+sM5HYoMwQGzUd+JaV0Uin1RrfqNbVVYhODsTE5S62oP/Ck3IbfMtDXYFPn7/rKWWuLxNqd
4PQc8HAG29Qx0Uuj4cs7RcwpiUNtnZhZJIwyNLoG6kiM7wEMNEk4ku2n08DbOjGBMipbheAZPKAf
wcs3h6CcS7cQypaJdQa3wa2OeDbse5CBr9hmCmwxx6efA4q/UrJ8r9pRCsYzsLDhFMjoP3kTX+N1
Xfqq1iquFJ0GqgKWLV07Hbu2gNaNrm63TVsbNuqB7QownCzcl3c59eHZOJbXFEl/6gyvTUhrrfYT
Iu5S5jxbR9YOJxQ91Z3iMORICKyKP4HnpFQSlgyuxBVpvDwRHJanh3MFhAH0PTZTEtfNMCZRpM0j
jBp6LzGjl7/vRO9vSbOKunTKY9HQWvYtMgadNxkkKDlka3UNICzug24NkjS0jtcQ+n9ov0qeTZu8
wbH3rWGz24vbsi/0pcarCZFZ3UxOsriclqzrw2tp1T8lxlc+oU0M434/7cwgJlsp7IOOYm+64gkQ
t7lIBcChU7JUXvChgr02HHnbsCjv1qrH7XY+m40lCt7g/pEHi+YHD3pqfVhhYPqZEOWrY7PB8BeW
kYXejtLs+pePe/nBI/yDXhD2JUHvdc9R3/nSSZVI7fJ14EVIz8MFLoNnejmlXQBYYdJTyf59ewfj
r++/dgHbW6e+HDckFA3giV5SklJEKTMm/odHA/uyo6bhthPbxWy21GAyljLM1qavb3i5yJ+xCqRb
AYva1WzAFCNEOwS5RQ8e6CEw+8jTOTayU7ua3Ytx3juf4ATfMFHTRgXDO7H4uH2+/RkubJg2hE5W
0PpBGYqgaoCRbaV1mQwEvvduTz9//L/2+mrABIprFmaDXH4HWNQJUlJufUnUFhM255xuYXiY8SIv
ks4Un+NAXLndXhoW6xxpI0X9WCLDsopwvu8B1seShAWv27BYYR9yxSSIpOTgqZXqPVFe+J+Gi8yT
29OtgwReq3VkwgifdGXk19bgvQ8FhGLXWmQubnPW9o821KVD/oGj4By1D7TZ1qemhXntsS/zMk4C
yGm/QAIu3nW63dk9khi9+t6FPcCrGr3vn1tD+nc1F6M8IHexfehkUfoHszfaJGWxCy9FzXFGodZf
tnewnAxNuubrUB9QOBj6g5LABl2ZoH/KpK9s2cQaLKiLKw7XqxDbXB1BjMwL8185EMYSaHX26LYw
RZs/loCFfUNlyDxABjOgT60KOjdNLLVVlOjuKiqWo1Wb+B7saDGNFfZCt5lmiyh1kRuIxEiUNVR6
JgnabgnSoKwc/T+ozdcb4LALRS8qK7NiLBuAiDnWQkZusaItpYybtYDHhw8PXgGEXwf88B1MLGu3
yjze8uX2tAMDiKDrnOXw6+L3NkqkOFH/8K/1A13YRWw1ZVQsElbEOkSIxKIEJziyNV05OQ6OtUeN
0JZXO1c8y0sEvfCmLPqncswbpxI3pdYmtUcLis+zOvsfF9MtLUOVRlz1buGFLaYcYbvjazVj84Y5
fRagZHY3TI7Nk9TWUsKhrEUoJBhujgryDvBEEzi8FIe3N9jzTeWVPcMWPYoZviWqx7Rhsy9Zqsse
xGSCzufirgkX/t/b/+XC5Pk/6SN86qd5Qz13IdP6Wa9lSUGIDspr9eILCQ9b/AhKZGjaBseElNGz
HHQLcqg/+Htq0DmY7nkZ/hv5w/CrCZHBRNs4wjO3H2YdH62oKWLJPczGev5V5/Gz7BwhjNQWuS1e
0AoxbmEGFWz+HtDmPkNJ33dbcbbILWasQ8yKcMYsQfkgWBGcljJs3JIptsitnDu99n1AM7HE67ut
rOXnWOT1t7dH/cKkteVtlPF674uKQlQytntaltWgD+gbUU8TQN7aLQFoO5UCRrWU8VDgNyCwTPKp
+szMGLpNHFvo1rIiNHWx0iyvh/xY1NV+CkbmeNbYQre8zXWwBD3Lcl4HN93qD2io9B03a1vmNoJQ
PXhtyzK1zt2UaOPJ0xo0ruVkW+jGkS1WXoHnj7EnH/fQhxocTnNXwqQLe9Ef6u1fcTxoQnNQFjXL
PLlyCJLYv/PZg/TtmXnp4dZ9H28OsozEQbNVpr4PmqpKqBz4lZLdOfX8ymZtK9jWQeugX5GS9ueh
M6kcmpmn4BjtYIMRMbKbmSzyR7kS9evtn3MpkWPL2vIcLmgmEBSS/QBZgGqfwznZ0QHy3zk19bgM
omvO9xXVLjeBzvlYg4OJBOGB5j6dE4McU3Ccw56siemHZvi0iKm7b/LabxNEi9F2h246lMPfft0L
+4Ktkyvr0pzdDmm29YHSCYfs5qsPScKvcSrcaOHUVsvNbWTizt+wK8Cd/DAFM0u9vtdXjuML88eW
y5GaeYMJDc3MRtaTpEv3MUR7ptueb2vl2k1EIAf5JAPrZDqAM6/u+klWbmGQDUrbRlrIaWB4+tqa
hLakeqSeo9Ce2lo5ukA5xKOeZmCp0FvaxOSjMPG1fht+YWVZ5/hao14iwdbO+jHukLvpm/F7b2Tb
JGiNWYYD8/ns5m1FbWjaDHLKvHQ0yCYzYOrDCrz7JVa6O00hYmvneKHyWucRyUQJrtiRlSGc6EbV
ztcw5K/PUWLL55puwL5/nkVbHNcnmArkhxLSCsfXt8pu3eJPUTFTH/VCIdKS8eiAj+GmpCW2eM6r
ZI98JuzitzJSxz33w0PbTW4VeGJL59pZFzNHET4LcbynKIEBydkxpzI2sR1FW6+NZgPL2owOTf9U
w64viXI6fH1767z0Ue0bkigb1g1+kHFZr1+Rta8fG91dc4Z6PT4ntnJu7QXyIcMcZMU4Qa+up7n/
GhUs/wk6xuQlavbyJfHmwv/il9O6ZgXIpk4aWxJbK7uiJNzrdQsgl9xQ7QABNEXRWN26DZt13m8h
69hWqyBjaqizqQ1v0PbmFmcRW1a3q0KIVo9B1shl+8KqOrxZSaicQnRi24TKISJx1OHV2yKq/vGH
YO/Q3Q1Ig9PI2MI6E7JewwEEpwFS/t9UPS9oTyXk2e3p5338ryCuXMQ6IgLxM7ghtzcdcgYoGjZu
AHliK+oojvcg4sLP5gpizAQ2vjN8JU3ouIPagrp2FyBaBYufbW2QHyJdbqCsxG6SDmIr6qJQFjPU
S0EGGUD1ayx5iLqNa6KJ2Ho62FiFwzrkAdB6errb4JmUzUHtO2VqiE1Ki8Iat9B+w4f1xuirlLT9
bZpqLa/MytfPeSKs9Rp5bTFWHba5qgO0MvG9uNXJ6kHZlMh6rp+QoeXabYHZAruSzV4BYhROsp3u
t+Bh7O+Kab2mmTorXP7/LkBsfZ2p6gD+UZ6fIT7X2wMldfSeG7YDq0/DtUjzJeqno48mFHKY/sSq
TivPlrE1a9esY9/7WQWrvHc+NcWDWkrpFKESW8NmomgVfgH0OlhqxfthhvNAu++b2+SyNWxL1RWg
hVUAu0eLPE5h+QvGe+bK1LpwgtoEtXCawHw2WBc5W9ff8266L6Fqr3k1XHq6dT5PvaAz6QqSyY75
CQwDhzTm/TUZFezDzivgtflEXu6oHgrrHeitJCvhxymhBliHPUzAfarbJYHKapuOuoAfy62/A6Wb
hrpZ9Vlj4rWH3RBuPi/gMUNaC+DYP6I1VCUV25F8CLcoJuku+2495lPP8wROtBVUfqHh1YOJh6VK
oKmPwkOsptxP5widTimydUuc8klEC4zjpqpOhWrInha69rdsrutBpfUwD3sW0pUup7hANHZctnAR
SQiDvAUY4qUfbnbaQayy78aXd2hJXeW9bOdxSZsa1ZwPsoAR9ymskBE4louB91lDeMiTyqsJuV9M
CZptWaymRMVyapYPFYxFvvuI8tTPcYExNR4crmVKls3TaVcbv/lNV2Z0OndrtSYd+ILVp7ia/Srx
94CzrMH1d0s2iF2eoGYFx4mrqaVJ7jdqv4t2gwkKuzq0p3zO+wAkskaZajqFkefn93T0DEk7FHHM
Ywg/tfqw+2bPn/t+PKsmsMVrkugmFjFckxrZPIMJ3/yLDyfyY0yJDH4FJFf5OypajjMtrHWTTJ7y
gqTzfYb7eT5P7d2ikAlMNUDO/gn4fTrdBkCGDnhFX4o0iFTXI8zhwTPMGNmeenA5jNK68IJPJPRY
/KGD9dQtDCFleNoBRS8OglCdfzOE+eujJKRGURbZwCq8o9685Gk1FD47wG6o/6cat7o/Ft5Yx2CM
VYF6NzeQ/6b+Hq/NUSGWeF9sDby/AmXofjLGiDVptjxXR9DKpLlRxUR+BE3Jp7tiY0CtkXnq3ukx
L7/hDSvouUCVbJ9GpvdvVameQwSlz40H/tFhGnesqHEn8ks/LPunTrXs27bPqj6SnUGsstC6G5Kx
rT2gnANQ4pK24+SwRNz7GAM3e2oVbhNIcsSTTCdF9k8EWhJyyiuFjMkc8i08tWXfk0MgQ2SFQCSr
5qQq9wp15H3g44kHsnyEGXTbf2HANcfHeCrVd2glu+qw77xWP2o65tUN3aJ+v5lEIMinOu9WcqPH
Oq9vGtQxMWlnf+s/CVKEwS2Fs5WGe2Ir54MWwoeuPvR0dWDonfaSbtZzfYwFlftpkEq3t5SHmJKY
u0UFDrUK8jgV2N9RSveafUzaMkKWcqpnOE1pFddTWrExYBCCtBs5eLj5vyvNMotPWz/Vd5MQcfPP
LlcS3QxR59f3rIThCMLBckbhS/L/aiQSf5GJh++DkXb6GBl83ZNYuuWxYDvH9zS6no5yZ+P6cTWM
LE9hiKFJGwkJL6wR5bI/9DvxnpaoMQBCgCzP38PRueqSAUirIem2cfDx9iBbvCsVHDMP4YZ1fhOL
pd8eW6li/4CPmYtjMJfRP/nQt8vTjhtvfoDSTUQ3QSzHhyhekIuEMsJ7RgNEwNOy0C2yWlU1xgcy
BnFz9L1yfYDbE0q/Xgf+/303yCZ+f/bz7WQiR3o2zywmdE/sTM6fQwxheWDCbz2QTqEyvd8Xs7fp
yrUGZirw6K9FYomjR2c67yZDwMvjmeY43WwlRv5jbqqNnSgsced7zsZvZeMdu2rdn/1iwnfpAQbd
DqKAc0Cd8HA4UzeHLSLiyBaPwX6x17y7A4C5aPDJBDqCFuA19INYggDVn5ys5nGCH/YvocWi7ivI
ytfv9UL65bHuqlrftl4QbvP5dIiqIGFDL5EGFiUEpb7J2y7VkVq7lKucfxchkpZHz+/kP37ebIfF
Q+YD3/8sjVHHvs3jg66UyiIywrddgU/PzfDzLCFI6oVOaSmb/0ofCsEENgtQ/YvwRw7G3g3V6Pns
0Y91qNYVV0gxxqnfLVW6N6tMcBsLPyJN4R36DbJmHfPl167CHryT7buEfRlJIizmd1sgphQEqv5Q
oCqbtuWGcFB44RFTpiwwFKzENbuLivu69NYtXST33sOlFPLoWRgM6zag6zuZfVaCHAQJQQIJ+3KS
wZYWMMTFESCLYyQXeoBv21ecYOWdlgNJfVAVi6Qo4keje1UksLwIDiGqtSsoc97nbSmfCQvyZ7gJ
kY+85XBYX70xGXwcN+VGsKP7ZZWybt4/TbOan2DatNyPNfF/tGM5P9FozFNZVSb1WTR8krLDD2y9
+EQD/aPX0acFrqNJF8kuZbzkB5BgSIJJSe5aaKMgw9cRIMJ1/RXwhuh9sA4/va5Cynbv4OBQb9sn
3aEBgMfefChzsFimMUdxSsWnZkUqNGwhOaA0/zjU7UfaNjoVBVOZN6hvU2V+htInR40uwKwHXzLx
GjXf8drDDB+76l9P5WHS9MXHmrNnqfh7GFHdxzFXN1L3743RsUrM6le/AcMh5hguTfy1jlmBLBE4
MmZdj2E3iVM7w2i5HlGvodPUpmYz3b9Y2TxITSN/D4MBI80X3R2CE3lsS/ng7wKHFWwqnhgMY3/m
y3hLiX7fdlKnQeuzd3xrs4mZjw06DG5xUPgPES/NzRoSmfiL2D4tel+fZNPsSe0pkWKNLY85xTiV
iD6Svmrym4HjJuOXS5Qi2PgfZ9+2HLeuJfkrHfud3QRA8DLR+zyAZF2l0tWSpReGLcskARIkAYK3
r5+sM7un53jmxJlwhMMRsqxSFUkAa2Xmyqxei3ZdHzVo7lPk4fGt4RGdDUXXCL+E4/c0mXU/9vR9
K0NctLkSPGms6Fi7Wzs4ATGYK+5Zz9YL8RKG0abClgJyvDEtKaHvsFRy3yvHvsMzi6UQq9i930ev
0DrKgyUejFYQTH+okJ4qWBRsh3DteyWiAK7RWGi4PCN9q+oEgSOIXMBDZ+u7qJBrJOIkLt9UiQNt
DO0oql6bJMczksdlZ7Kqrehl9Cv5LRjscLuFHs2m1t8FUTlcAopichybE0ehlpJQ9bkfSh+xXC1K
JDoFrxYk98HoahHN0B7RGfObYp4vdeU9q4oGByyenJQ8ytd5rEVbkE0s3KepGqqTGYvnolRTyhDT
niqyWNEgoxAshaxPs+9j53bsa6DdNwYLm7SH7LARM1mGHJzB+A2znG3WxV5dCjfX9hAp7LTeGvsX
mI1Fd4xUAQ6KbX7doHTPpqqzyMZhiRjr0vTptrpZpiul9rOG7qLOfGe7Op2bqMoQNKHFCCtA7C2a
v5fBEpf7BYxZA2VOyYI9d944pIZ4zYGaeErXqlgEI5yLBWVBSrfpHb3kGEBjROJQdBhGbyB9obFB
asty5tIGOmuV01uaTJFMqcGWSBZSnhzymJYLxoVrAVFimPkICc3cVb8JSzKKYUF2qgtS7eeuMGml
63d4LikBz5MSNoYRyZbIsecB3mVpvSJiCL+ERtuhZwV1sNUPgl1i1HDmrbtMa/Kl3prL0LYnh7Sj
Q5jUo3zBrGlyg3ow6B40/DFwyMXz+BURzPOa+gtrHVZLD2HoND/0pVplRooBhwNnfQJL3liSvAWk
Vt9Mm012ejTktpGaVwLZRGGcsnkJOhF4OkGnkTDUFy32GlGPsDk2uBQ3BRK1vpZmIemAyv+RJ7EU
bPa9G73FeVVHZxRAw63HWluJYLJzXvnxV1faU9eMCLVoUKQp1H538JwP8sFb971t2ztYPbyNDLrl
pG8TYactGgTGPuN08hWaF10HacQji0eDW1RJvn9Kymgghy1ovUgMi9+d0J3QFlJavv6sYTazX4pW
D5kya5kjJmcQHtUr202K1SheMdOZxnGpdnUQ9KlTwWUAhSa8smpERAe1M9EQvVCQgoizQuboAFMt
0RQBfgqdrmhWjWvX9qN/rOraZgVOUJf6XG0HQ/GcwpSScUzgtfqzYbWhaU3K7rHYJBASjh5M9FPS
JlmxwEjgaHik7je1uDxxS5E1Gj52w1p3b13Qupt+jh3ColSJNIetzzSZ7M40EkUQpgh2BKDdF017
e8CuofPE9jpXOK9zr1rqR0US8kBQU6BUXD2delGUHOula78gaxxCNWTnIvW06eujC0Zzjx5tug0I
wbkYb7EeEYKqWRqoCZd4quPgaTLj8DmP8GwdVEcPVLHGF4Xuo2ONQvwGBrIsrZfBf7TtrPZMEQzI
ODz4BFpM2JT3wyDswokg8GI0otZ998MnaGmTbXrmS8IzaWQPTEc3J2g3JaZWdfnSFLD2xHRfV/m5
i4gXilAq+WHLuXsCDdnemHlCdRxZe6KR7vCIldUokph4x2RjVTbLxTuxYpRHTbooB0Ibq3szD07m
SkdhhB07WqADgn1asQZllcGbtniZuexigWU5viVrhUDYICbdLaQp9Ze5GP2vnJW4dpVp9AtjlqCR
9oyH4j8kYElp8xpqbbIpuVbXtm3CTUR6DI9+acPzMJX9Oy9B9KPPQd2ErjLOiwT+XLaFB70Hd72b
ftV8PBTWaUG1bMfbhcEhVcBeykvHeJxUWo3ehtNJtgX6nZBE4AAK9E9sSdC/zHY6LauOL0ADyLdr
JI5A8OWAh7lUM2KFTHmaFtJxYXRoXnDoxH0ahhYSS/hklpHQCeYS23ns9gsmQ4/Y4uInWUXqlTR0
RpiDd1tYiPCFCTak0S8EO2DRz1GmbIIdMxgWvcNRPPeprN3Fg24yQxGefGLqduhyPJVWXpRhmJu6
zjOl8wDAACL1CEcuTS54Tr5jpHNGlHxy368Oz+0ql5yHLumEXHvscFW0yWeECZ63FgGe5di9OgYQ
QSyT72v4hcme5SRQ9IFErJ/epobrZYf84wDjbIogHqjb0nmu/fulabETh3SoXaZmn2NOaR7pe5+Y
9evslZMSa9clHja2AlmLc12iMym88rni9QoYhHnQ4U996e1iFiabsBu3l4raymVzHKAbBB7CfRGV
MCYWEwCgXbB6yIWHBK1/KYbNZpEsEArDITk4r7RBGUMZ/9GhEEn7ptB5hZ3loiaqcH8sQ8paQcro
EAfFeiowYPgygV3KKxZMZ26qFyiQ4nNfATBS2BMExsfUBnM5ADnwuhmyDkbdxyCaFS5RTctD26ly
j3NE3k5bO2YhXXVmgzLYSb8NMavlB6UoZs/lY2v0ZQDJlKJIVi8mpP3O4OsU8IvMZsTxXg9DA5TB
p+07YNLpHYJDsw+HtsyYndt8xYaZsn4sj8DY0N6twFEBvUAQ3K9XDzluHiScILKoCtVTXfSDEpDO
V31a+f3LhCQFwaZp6wSsW8MdYvq23aCwI0/E9pkjIctbePUeJ+eoGLGj3PHYVQLKYTzhtpmlgBsi
UxnBJptZWpBjERj+E9pRfkChlBxVj8YRL/gQKLwl+NibDBUgz4mrX9C30p1RLnoIo/gu0n356m36
qwsk+JdGZbwNLcyjmuIZaWPyCJ+oZhTNgpBUIWFfjLIvqFOMYaDZCXwSn6uRyVRGSD7r6IxdcIZ3
KZA7fQv3l1bQSE7p6CB2XFS9Yorcqe8TJ11qkQ1w9uhId8oLil0oMfExjEX/VlqJgnpBekvtlTzb
SOVymDvaB91aft/jDP6CmEHYfg1sPgwUQMU2F4fIVPVFmqrFjDqMm5Zmet4C4osASjPs4UFzqhFs
/9oPda5RfF6rMSW22oY50ejYR3AJ2P1VhraJo9mqH5o+Mimik6t8qciPMCzD/ajxiNR0OMiFJoIy
lGBka6Yc9qo/N5jPfovRVJzCAOlpgVKN6Lmvc7AJ5o6YaC8VX1ITtW/r4E1X7fWw44SytOl4LTy3
znkj2ZQVIz6WL9m6BzJPjipZ71eUXHtjK2y6rDtHQfCxtrPbd3V850czPkHZ37uaX6IAjeLMJ8BG
ofdWJtzfB4kEqgqLwMs0hC2AEUDcQplyX3gUQzixwzwOZlifZ80uhF0LKC5JCvfmNodK6Wvo1Sgp
Y/XOpnhMyRh9r2U3ZRRh4pfAVzNWibVC2s19bWAllkcrJrBqRdN57Xg6YwJpv2qt0rIbYWi7xHAS
ZVtzi/oE9xSHA4LoN7/NAQOg6uo4eglYAuLmjB4M/v1yV6xLnLYGc2c9XKuvuCgRXWvoq/T84eTP
cZ2NIdUC9cMKzYp8M0MJpGlRPLc6uOsnhbJU6mey9K9JF3WoGAaZTiVtoAks9W4yjcm1Kt4bX0FU
HAb5BKfJS0kR1ehN5MEgduahCEKXV9OECq5SUugGMW3MxDuvXJIMgfTxoR4aIioi32TR810UzgtL
eVJ4ryFuAqDqqXqGefDR4XaLxIMEGI98uCNBgf2g79rU0nrYwZ38MQbtbWXZiq2aVo0zvIlPDplp
936ikrTRPrYkPmECaqm64WiRH38ekoHnFS/RHnUGRmuzBW1YEGpTrgZ3Iz3lehHC/ecrqp131Kzq
ZJlcLz1zXhp663rGtFN1T4bB4vwbN3w4IMWdEd7M2QUgq7p1JXs1c9zcjayMlitWrJevA/QA6Ux1
gTeu2AWeb7OYoIQRUHpM74usMf8SyQGXasQozzwDrLatnNmpLRKcyxPEyh4gryq65yUyBvYL/CYw
RT06KYGCF9MDqzbb7RapLP1R1ptJvS5m9KT57GgqC2B7oqCodURYk6S7tHM9VzeBZ6lA99dmuLMG
SxBnrnq/ppBUx5FFCBmGUbkmT5OfyO9roafoNUiu5YWYGx5fOk3W4yqjckKZggPwfWybiZ6Ao09R
ipGk6wKG6HPnIU11w/CyiwLUsp3fZwGZ0I5e4biXsHORyXB+BVDgcY/fVMQ38qmIokY/MhhFLrul
LPviHhHC/d55Ej0yswqtpmungd3WGzenIoboGguB3/u+851IQBVVDwtGETWQurm9HYLAuP1KyWgy
O5iuPPn1NvZP2nc4Zxu1OrO3GMCQQi10Kd5sERCTAwIFv9KMwxcIXSg6mmuVJRZJkLQ2oBLoHnxL
OSYcMZd3B5MnWHQKcDrzLooAtv6wI3Lfz0vt2S0rV+Qei8rb3PSTqA2HMNZIOO/iujZfbJKUB1c0
3aNi3dad48jKuxKnEhZGyKvhOHqmfnZdieY/SNbgOW7b8MnQudv25XStLso6grUvViMw0SEcZuTi
wlo+QEe3JMF9G47kTl6t53cmLDrA7+PSrfDrg87+GFWBVLc4uwd1oD1cjI8trckBzxdOLz1BiSTr
drprgBd8dGSUNxhL7MFoNQSDC0hoj2NEtK4KwQfolyrhQk0lEh4aKbO244U+MOwWAEmhFT/g1/Kn
GZ0MOzr4urK9F4bdPeUWVjKdK1YMul+di7FDFcMPOMGOzxLjYY9maemSlT3uEDh+Y36M3Plehrab
eveIXY8OrSIRMKIu4E8mKLX8OesO/icoHZGjU8ARzYoCl75Ji2hmCK5dwEEMsi1nVGp98bV2na5u
FTKAgywx9YBlUnlGn7Wn5CkZBnXTwAfSz5Gi0juBFLAivI9CO6WNP/bs0nuBGbO10kmf9l71g4H0
UCkjhexzpLJXjwkPGaalB7Ue0MhSIhynAHycSeCh3+BwE+Bq1M+SULAiVdLPGXDtbc6KWS0/3Wqi
JwxB0nUnQcadOKka72dLgB/nVWINhqRrWe8jDGKfFLrc4Spkil98Da7xZq3HdU57tpDxo1vrkJYi
lnI2F89tnXcMt9BnD4pvvMpnDbe8Xdv29IS9OppOfQkPOpGQ2eh0hVclT5eQRfe4GVyBa/EHFCJN
jElcmGjEJmslf0TujFHY6CoChIFsAeA1OnYHFw6TThVqMQiThrmo5XkMitD/4QNTDnfd6sr46rsJ
k9UPDtJDnUGeDOzB84AAZdVIm+ZeNxsowgVnzz7U4bheP0e145uOYPMX+Ng7pVFMpyHSzF8gKV1f
4RPf3sbTHO9cu01fIEgAgG1xeJ/XiNsuxRhfPQtPFxpRP8FEv2uUjI89uLLnfnJtcmzqfkJ7T/zI
fzTc2Ftv5X2bYc1Wn7gH29dZxjw68NDz4PSoF51STwV3bpHrQ7OAZ69adJfCayVaCdoyVh89VQBr
ArZftahQAdhkLZHRS0Ksu0Pxz+5BCxVKVLV0El6gUzK8sn6p49Qkmy7SEBDutdgoJ/tJyDJ5O0Zq
xJwmI00eKum2fYTOAMHbFeaV2mZWlzDhIBDINuz8ma8Mu+YSA9qvCOlTX/LGO44kIjVo28FSBYil
V96rDieKe9fBDhXZvC4ubsAmt+5+NSQCar+50P+oeVe/JwB8b8Ziirw0gflFcO41XaDuB24t0wUQ
EihFGdMX9HHW5Gsj+fPohfa4ogNe91EokxfWzWhr4Z3UH9dya9tPCVtO2D5rcyV7wQoc/MXf0GOt
m0IhHPPyuR6YEQXx/CrfwqsNcj+BmRfTXNgn2Gtt3xL8XYit5I4JhrnuH6uqfL0fRzy1+YQy9bEH
CoFeTdVGrJ7CnPfKl4GcSuxh2ALWGJBYj31a5rC6bvy0kSvGsCEa7OqDnvj6NM9l8r2VCuW7pvP4
hDq0eiJFgwtRuEVjIBFE7EcL1UgtFI4DCz7ej5McLoDo7ngAyqUpi+5YzJjpF0Gzdvfo6Lez4Vt0
nhsGrzrEnyhOs2ZgxZZ2fUM+MQvFyx2d+0ohsWFtdMohJP9RtXr8oF1Phyu9rt1xA5r6OehCFjlp
AUnvLEEHC6S5xdnbWeXjqA0W8tjoAcA1iXrTZ+DTO5XqJMR20TIPR9MGxr4AUl0nkyi9InkFMFeW
51Jh/wAc1XnlAXq6AbrPeiZo7Iey+elCOXxX3YYjAGzg8mMaQFmm3O/nB1qvc3yDwxNsBhlbsIGs
Jgx17DgfPa/lt2buKncyhsggrbwWETt2XMEdERnKLz0YOoonGsrHPSw+yZZ3fmN/cCCfH14bsfac
wP+5yFZbATf2ao09HABrWe19BmPiNGlAaqdYsyTISg06DGXkVn9pm6D9Nuqp909bW6h4VzRx9wNM
/RSJzSVNylRMf1zbjySFBL+d0r4r5jt/HAuVWo7J0BREOvZ6vxhfwhb6i93QxK7dF87DsRzwoocn
8hYCBPZAdqPaijBLmpX+3KrcwAiO5YsGAJajOm/fFtDMArtLAFbbtv0u5mrGTisXfcEm7J392QOj
G0/Ld+DGSZeSwG0AJv2if0LsKJ6YwfoeLuk8hf7eEIt56pl7UQkwrrHxcw3rAX7EJsu4IKE3Qo1N
avklmp3/YjzPNR/RACUHBhK2zQK2UIXOtsVi+Nu1fXy72XKaMzIU44VXyfR9A3awpWutV7LrzIwO
US/NCIJ45vA/3xDmk2KGjHg3i/MXtL/AkXajdut5NvjRO2BXgO0xtibjg5ZNp28U3v6KXVFiRVh5
HWeLvaJGQaPxZKAvXxZETswe0isn1JkafTZsij5l7KEJG2ywtMJbEsJ3Ok70D1dwwAE+PG6CLNja
6Rnk8cx2fqWmaXf11ikzb4scFDJM9y+wMi63fYGR1Y9y8rUTKkwMzacRxVsKo0rdPDSktuAlVA3k
z5MAJfBYKw1Mphkg7sWtuLWK1Dd90ELm7quwWIUlGDM72q23I+iRAXX7Ns1syONKNy9YH77/PMUr
7XCdYhNnC9pvmnJKOwhK0Ga8xnojyWGcfZhI1TEqGlFgLM88LusWjKhG1dz/JH27Jjv8CvMVmxuS
sSvZgLMa2iGALCMq5yiHK33XCrgE1BEUPFwGOwIG2qXAL7oPy2a65BZPwiSA5SIdw5/BZOVBOYZd
VnkhLusYbQ2K9mhbP0pSMn7bDGja0H7243aFpsLFXSLA7udEgwVLF0bVmDclCI+9vxb93YzZ7C9x
UV29QMYxeFNoT+3OQhUyZUPT8y5z6EL8VzjVjfaBdOscnathDjCWDJA24DtvLFf03noI2i+gxzX+
pQ/j9ocXVZ1/AQsQz7vVwxxqh4oU81MCuAAOJrgq6fi1VigjoDiBMeqpWXG6ZAhpC9Dox9B7pGGJ
g+bSggj3wIfU3phyyADL21V62DhZ4w1PQaODt44u7h1C0PmQqK6K8PG2DloCStvpOJM2aNJ1baMr
MbfG9KOS7cRwwo+o6DZUe7hCe1YrYjYx+lvc5npTNM5wTl75iGa4Ry7m8FzrCpS3x+hwMV6NNx12
dVUBE57cy+CV8CscFvOyhpTVGeJMzHaMy7b/upRR0KWlv1RbihuOrRRB7OGCEr2lcworE4jK/MmV
KPdmhCM9RCTy+7ua63g6rNjBk9wb646kOAH621jLOBYhRjt/AIuZizRCSQ4AQJrBXrOCAptRt/Tj
jdOyvpNbxD0xG4rmd8Z2m2GL0tsZ5z6eZ45mcRQyBGAMOV/yOEOdrlLXR36d1g0mHUS3bICvOoZa
9ZRo6QOYXqd2OFHr0A6i9cS2G2/90ghgSLAr7Ho82i3xAswnNra5Daa1Wfcl/FL111GCyzuCPcSh
EkGPtAogsUTncVxM/jVpY2qyLWgIuUy4FrDnLqhMhB8P4/TFOXgOaFEn8KrCsSHD6h5RIiW0eOU4
PsNpijz0MVP3Kq7mb7hUKIs5xgbcMXZrpVAp9OE3iAgZZAohH1fMRds+zMGFJogRW1nx2Zhw9dN5
qSqeAjSI3klSrqBHlV6w7JS33dhgGm5WLkGfhG6q844q+m5osz75USv1CzGg7Q42KfCSwBgjc5h9
RIj/jJ1sMGhc4Lbl1nc6PJe+JstdXPvmp+Nm/YhVNxVQOF37dA97QblzHaUL5Ha+arIxYjQr/LbU
uQezmZ8xCcB7hzboPYGD1n+DdHDDe2xliPhyV7gyRYhicFhlgXyuMFL7mPGfepmRJDOFnt8jjtnD
occs/EgEg80DyxS0Hv19MdpY3lIs7zBvElq+IpOmG55jVwBB1whl5JnyA3ZGBTb4j5DKoMoVxcqr
n3PRd5cywhBHtpkS55zemld/CliXVuvSerk21foUQTsw4UOU6E7KspNtHiAKs8wo23iU9mG9YUcY
WNUhro9rI2YdAvIkOKcqQcCPckDSYVccx9FTbz5Iy0U4OygC+Gp2sIgZ5bDkpvJB6sxYjefa95Ml
l2PMbsNqaF5NT1HU+xY0PfWjYoPgbwUrNG+YRU45WpanQtqVHaVnqwLszlAUBwhdNlRtEaGgoUtw
kh+Yr+iAIyd4nNPAbJydVHf9FGjzm8d28cKHIVHAHDnD/fELmXWS1mDY7RQfewnRGFyfxgGXAehq
jkB1O+MMZ5EByrUwdVCeU7coucZ5N8GpO8abTMgHK3j93JuuAH6xeAbAnm+9Hc6dWu+aJGggWOgx
QJSDp45fq6k0oOmjaEApBp/PAYQob9693ncvTX+FlCD7bvVBV5uuEIbSA5qUNq7NLiGTMbvKeVGd
MXAJJXQrrMHBN4bmGfMH0JZW0prrdUeb/9zE1fC0OoTZPxScYVnHIcKzhAwwdScqyEl0FiZD/Ym6
bUT2Ghtw+UdeoVyPwwqtNhBDuubYI4DqV7GSQIStF7yjcg1AYxU1h+1d3JCXAmVXDfiQjAwIa0+b
3TZGy0UjcF2mdqL22ww95GvhGGmBb7AxCxA0GaTDNCAhoqOFGjNVa9Qo69I5kF9oIbETzYR9ibwR
oHGpend7jciWe/RKpUXcN/jmHZi5rTtV2rglA8cTgHxs+sA/ENSOMuOrd3WB35rhZ+Wq6HEK0YxC
ihDDBb3VG17WYwYXf6NNlaS8kMHRQzrAcE7UGqZJiZmpfBw6oHAzBq7bzMYl/fRUszxttrLQMxnS
bZmD+vSzCaa2S4eQI/WQ8QoAmtuWAgG1iecsRLCbBZRCmvqugpD4eunD5kN5yr4XfYSF5E8c4itY
opwhctNNbuNw+VlbYydUXj0MWexadLeqaBhNPTd4JEsQpjTtGI26IS8nr0OhhqIl3AHgWuyunpJG
o8nfon4/+8uwgF5lJsG4fqejSxHbor6p6hG7EtUtX0AbBn0Jjlq1CqGl8/bYwQapvrhY9xREUkCX
na9kMuKEvpbaLXdlkI4w+OheWqhHl38xLvvPNOW/jEYVjhN8ouQ6DNEvqLChWf8exNp+/t6kwC+z
Fqu3Lcvig6UYydZe7Zimm3bp2L+YvPr7tPn/Q7D+q7EoJuYRqLnW/j4sULAevRKrdD8mkAIIRJtV
Q9ayAHUpWuD1O5rp/oMMTWCyukUo6a5Ci9XmON91dFy4F/7esNmvmdhgEesuguoWmwhk0XXVrBmR
/yqn45/MroS/TEai+Kcq5kBMBh20X2U7D98XQOabCMahhx8OGQA3/dat+9WetKyGSOmEbXsyL+V5
9Rqsu8DQp997df6PowbEZzMs/sy2pyuGMDmb/KPvd/XvzWH8an6a6NovKZKr96vs/dwfid4hAIz8
3lDPry6njUk6P27w3juStLB8DIOIIoVHVv9ixP+frMlfXU69a8SiieZ1D8L+u99Mwg364fcu+y/L
HX0G65CHuu2xFN9kkuRIku5+84H5Za33g3OQxl4JQBU2yOWkJMfH6H7LiYP+6m+6QFXBe19ue6T/
yXNXDmY3bMHvRdTQX91N1dY3NQqMdT9YU/8Ie9PcGdZVf4Uj/MfH8j/Kz+7+f21J9m//ia8/un41
NXQ7v3z5t+euxZ//vP7M//4///gTf9t/dpdv7af99T/9w8/gdf/6vdm38ds/fAF+Gwj5g/s06+On
dc3499fHO7z+z//fb/7b599f5XntP//84wMlwHh9NWxe+o+/vnX88ecf5Hqp/uP/fP2/vnn9AH/+
cdvpbx/d//UDn9/s+Ocf0b8HcDhLEgQuhYA6ydUOa/786zt+4icJh1KBX93jMESsMYBQ/flHwP4d
+EuMnyIJhZN/jEfYdu6/vkWDiCV+FESAt2GT9F9v7B9uzX/fqn/Trr3vaj3aP/9Iguti+O9TJaJ+
TDlDWCBlNPED+qv5TlT5fC3Q2+GsfrBDWmbu/MAzGArtqlRm0+F2jTIH8U75FKf+ac4hv9yD0rjb
1t0mLQhycX4pJ8zrdOme7cccmvT1K7DXk9tBxCB389f1wE9TPp7mEnj8yXfZAk355cXmVrSH9hDl
8W4zNysKJqiDWuSuti/+emivshRRiy7dtGhvJ8D/tZjwxtZ02U1ZTPIFYJEo33nm0geHd/HgUsjF
s2ZfHcO82teZEt25ekDrF6437oz5EydeoFG68S/0oTn6+DhcTDt66m/CPd33GX87exmIqNzL/Fco
cE9NTr/XuyJ3h5c59Z6AWIvrbyhg/XEHa3V2U+xYndeR8B+nN3rrUiceitTm5C6ETka8nB5eXhJx
e75+sabmpjna/D1IwS0Lc2Nu0NCeIK/AewcjIL7unp9L8X3J+psxc3n7iGJSqJcBTiORxrSYOPt7
CggwyqB2TxLhXqqdrrMIrx2J91o841oJeRyzEf+2ZNFHIjwRplEsvps3dHqPY9YJfdOK8rICHK2/
gKZ6rMO03svr2A8It0hXgj0MH9veP/aH8RzITF15IugEBcfP3fCH+r5M+709AJu+u5Z5qJirNqd3
wDOdPeFPGANTujdft12TxVl9Ux7xHLws+Sp4Fr43pwH9Z78jTQaJFajo+X7IwCBhAgRonnrovwfI
I8WkzWd/R1QafPLd8OD2bo9u+CPsM6PEWde4bYwf3yE15qAnhgxnSIYZve1zuuVQ2e8ZlBx7JZJX
DIyJSfhfGD4NLtztlBY0N+/lcWkyVR0X0VXHe10d38xyrH66BYMYkBgIuSvz8ewfWcZuzNv6jgGQ
BVMDDUpYkQwHsLJiKrOxzMi8/5/kndly3EiWbb8IaXDMeMUQcwSDpDi+wEhJxDzDMX19r1BW31Lm
7a6yNrsv19qqZMmqlBQRCMD9+D57r9OqgX3qaV2ML2vsm8XFvc88JWi2zktzTk7aWX/sTtNWPln2
Vfl0P+tVDVQn9TFJYcLkB/VANCVQ7mr+d6acpylU/S4/wStUzQ1ls+r4/AxMvoTzQtV9svckD1YT
V3RouMHCMFlx1vu9JM1nefKLrgY+feFioNk03+QHA3DM03DX3wpwCOkHKYM62elBdEiu2T47mRwp
vqJ7/srgEzuDd72eDrz/1lcf20BhCahn73aoe1VIhX2rRvIOfool8st6t87lEWLRPnI2ResrIQfi
DZOCPCitqRKa33v+tBOIbZCEduKXflRv4vsanW30LNCc0puZeBG0ppe+iGuO0eMtQFmLHtXv2cYb
vMobt3JnnEfdHwMsx+Z3PpjrVZtkIzfXZYd3yY/zI95yro7RsTjEF/0uelI2eXB7glX9aXlJ8qBX
vf6T9xX5TeU3rybrhu2Pr9F9do2P8w/LCdufyiciOXEvGjW9vmnnnckE65cb8Xf5phG53y3namP4
myVcwjH1hv0a3DUb8/ipeP2ZxyY9Zj/o6B0UDJ0fVSC8/GeEP5Lmge+8FZ+l4nU77e0an90PnQOt
V2VX7UG/pu6Tnu1H7W1d9viS7vWz9uacmo75BLU3Se+7uhfr2bkLkQ+3zmvkKefyNPrYJT+1615/
2Nq+uCRf+sW5EgYIl0f9cGn32a7e4DZQ4wc73zdeZDwbhD+33aVhXM4uD1iWw4+PZJd1vrtXvcdk
V18PWaj7L2HjJd5lCULzXkvC71qgBbHf/9BO/OSpgfFafbzpLOYcC7ExbIYQP+Um+ZBB5Tn8P5jj
wjksdihp4XS6aBvhX5ib+NyTAbtbD3wELx39cl+fZDCEzl29V/ktuJq9xht9K6CfwfQHfhWWV1zM
wxTwhvjvy0n4BT0FDEqeq+9xe+dn6y3fG9Fh+CI7wI/F15u9/fUuLsMz2fD+WGxJ8j3bIbHbmojq
6PWn9jRtaD2MHm7y8SvTDn2AUibw+fnLxmJ2K/8YwnLPjyd3OxYsM2xVwwHEZ0RAJigwMW7lspF0
gTzLA9aK3I126fjYu0z1bHyPCcBgndLD+Gpu35Sz4DOgjaE/xF6y5a4M7K0IKWH0jyd8iIdHf/el
7CsZaEfr6GyeLhXEeToXhHs/TB8POvumfRaXfPKXa8olkps2aAPgQPwaQuXebnzlnT2Wt89ALbpY
36qPHCeWu+1PvCnnFcvGZTqpXoUhGJ/b2W3fl8hXfoxGYOMtJfNo3EXhvUtikO2r2C7p3RjvjIZ9
jqFovGVc5zQUemfTKDt93LmBGFTfqA+Eov6sqf8XF446p53/vm70Ejl8/KXQvP3+P8tGV/tDaIZl
UJNROQrzdj76s2x0HGpDR9UsXHaqAcGRU+U/ykbN+UPX4GAwH1UVLsIbf+gfZaNm/WGRiOY/lkPD
WOXv+x+UjfovJuA/y0aFPD3lJ2OB/8YjiaMqwqJjajdrxXSoKS2DVHdxSqZKW+6YQ98dtFa1f5Bs
oqvrmLqT02tl9rqX6qUYnlL6xM+Kar4kBh1ydP1mQLoY5j7f2Iyxx4Fr2sn9QIi+gCtkjzdXvCLu
HZq9TZCohfs2MyXxfSJX++AoLqdSzzCEq/pCl4K0cd04j+tE/5dHlf7qqewy89CPc/wQN7ZoULPI
+3o4Jyyi8ergeDEZFjsgXtkczFGLn1tHixYsI9jaURSTyCDUxDFMGM3yYHXmkl4JrKTIZXpbYC7s
bLcJgX9llGgWwctAFn3eEYVxqm85BpJ7oqvr1ajq6aATasPxVHRkFVvWltWqzgkG4ffRipeDaRju
SZu0dEdHavKLZlKIKfXMqRKpVX9Gsq82TIQb/ZbRlttcJPWZEaDzEfE5CWlmwRCkgRTbZnJu7RIX
hhjAKLBbr3JrtrO2w1fvSQhTgauYz53Bk986mEhygiy7xTSB4hRWar0VqVLv8jg2TrM9k+9t0XgH
23xs24nRVFEsfUOqK1Prl87vHJd0nWGeK0ufv0c3Z0qhLcvFyMk52MWw4N9TjG+NYxNoNFtEZJyu
41a3FDconbF9GQrVPLS4Xgm9TIO9v1kXWEDRLvc0AmeOmKO4g5+vPakcoTb2KvF/1fl6vzLOMacX
VvShoSAUggjI+ocGiRjv+Qj0vu3dusdBm3CWVnKmU5KN5v5R22ObDbtSiWNfYUQawrxDXTzmxjHB
FvJi05gMRkN9IYU2HheRG+eJmPhLNMoqUFeGKTGTAYxW17RES3Bb+2PCvFSDC4Aam8DxKq2XrKYS
c6fE2NkW/StuStc2CEPZY+LRb5loZJKOwndgoqPB23SiiQwAHwZxtzZ+DElF32CKF7S+qU4xcTi3
IX0GKnmDKftMNlE56niPC4wQsiO3tXRlH6TtpGo7ZoVRF8cZliDMO9EDJsyq2aymiHi/Ec5Amlyt
fieXGVciqSqMLkOhcUgwzYzeJZTRCaJEKc4x05ieaSHauEmLcmx2Mo7FqehM9VvqWgriSuVMoTVg
K/LoEBvioSMqY48e4VNt2ChtJgZfQaNX+JNtfLDynENRmZj1YcIvsKli5xZCEIZyr8X4TDUN4LWq
/3rsplY94y8ZXmI3a86p1jsKH7KWrW8KhsTZjjVsdRiM5Y7YSBWKycjOipwSLMpTdSxGlcK4xqeC
fYeviAEMjPLaAOl26CwtyYB7JVGeOKpXZ/q3FFvToD4YZq2xKLWMdUwqAw1fr9xpb5mjudejRnzZ
ixvdxyIqu2BpBu0bcI8BwgVGZBEkYnHsMII5wJEuirq71nQEWWdCISZ+xUbLmd8u5+8Itwxkduh1
UlUoxTXJoGFIgEujl6UTOem5722JI9+s71ZNKPe1BVSAtu0tdpHE5FonWe8bq7RMT2YT8wSarLBV
7EPZPLEOx+J9cG7EkNadqgM4mfWg6g724SGdeVIzsi9Xbq7lpLV2i3+2XhuOeBZ9KQ9nrxu07C7U
C1CIdv2YJkcdj+B1wGF1jqwWr3lR1brwIjlqp2XMVUHkKc/CqnGcaev2pb2PlCnCIQK+/mJGwj6p
uIxKvyiFte9xxwZlbNYhgQm6Eho0wHs6Lpw9XSzUe6GM9K6yykmPDjT8U+ko3UvLTNmF5xGvq5dG
y0Pda08MTUsfLbec3xrHagEKTtTKXHttN0bz9Kek/7+5JEF/+hclSSern+nvUtZNr/qzJAGF8odu
ukRoeQxvFQmFx58liRDGHypFiWVZrquJ30sS8w/VYH8nt+4K26ai+U3J+kNVGcjgMuABz+itzPmf
lCR/a4/QvdFVbk+Q5wYhOGZ33oTm30hpTM1RE0NM5X5NZ8vT4yely5eQgoVzs7s8T4ZDpjI75eO+
URktZ9PKB63S3MSQfzPf6a99i3+8E0otjTApbaVfkttv70T2SU6wJC33TT7tWXcjYAlG+ma6jfg3
KvR/+aG5hhoKnm1QDvKV/P6h2z7T1aSU5X5QI1YvxIBZO4Gn1Xd6l4hNE5HtIcFeXBQRd/6a1gty
dZFtVo1CQ8jeDX+7W/6hL/6uJ/4V0vXro9t8cr5Xakxq1Nu//+2j265SL7inSDXVkxvGpvuKey4N
u8bYJxZBRKJtSTCo1tO/ftnbx/xnNfp/vyxK6u8vq1i5LpZ2KfYTbVUCDrhGRd7rvnCc+3/9Sv/F
d/v7B7T/pv9LsSRF3olinyTTJ8YfsNYjvYvV/lGk//ZTqX8VZ7mL2fQc1fp1Mfl6/85Bjjq3U3v8
LHuliEj02rkdTEZUBIRkvaYznym2tqUrvrpoD/wkjPNDkxhayITZVw2/5bbEB2BinXQaEUrcs+QM
6H5viyFdSOZVKE/4fDwDWE8TtwTSlzogMl4/CFMTV8kAPY+2/CdNn7sW56pXZ+I14svnG6xZwcUu
ScanHFPIprf6p0y56VqjnEMG94wBovrkuWn0xgIx3gOV8ExEcj/D8BzMmnOhjNHCSY/q526AguTJ
sXrTeuWyyKw+LHryTSX6sTGz8UUZifkuqR2CVXoURAFIEcfJmQTM2Z2NLTl16UW0MdhdJmAA+YE2
/QbyoLOjH0aScSY12cU8iOQ/n6wiue185RTWQBUemed+JJaQ3+HoDTt9QMpaht6TSYukhAOIhOqm
T4efFKE/WjEvFJYMVgPSwvO1+lJJ3pzVhsYhN/WkstcjaHX6HDpp84ST9FVUvYGkKLxY3db9d0ub
iPkpaYT2ktd7WTcNjtO+2c29u+tv0W0jfR2X4Y7s2c+cEUgEb6x661CtoU4tuFsMSaqYOtuQctdU
qcOmrj/FYt5yo3wqUYIe1RKilcW7UxOUjltqnqHdrv1KyS1JypRUgV5nkc+m2f6qDpG6HXueF+a/
YGvv4egYjvHY4Y/zqrS99DF5HofmdjjmAynbPiIUsqLxG/yG2nq2BfeFu8gyVNPSeR4koUttyd61
WkWypEbDJ4id3G1Yc2ClBVx0srsjZjoXq9NhpmsCe8l5VrRbS95yX/JsejJXMXNG49C4lGYRZHrv
VyOjuVzKgMaed6uOOdfitJMBv27VOawQvez2+5yFi+t4MsfkL1Sy9tRyNgLokCR6oCQIOWUsPLKT
R+xnMWEMBtg40wMZwvs5kQ3mFvuu7J17h5MBzm/kmnHQeGrKcB3ShxXfzzKnU6DOxQ7X8rMFxpWk
3IHVGRIH/qpWhnOGN7Q79uJRc6t9PP+IE+1UaLOPVW5LxrKRgHgVZtZUn6qxBubY7Z2oO2uM2VmK
d8AQBDMHb1SVXSweYxb0ejJC8DFI3UDqQCHM9uuMfN7KOtTa6ABG2F8KGZL8chCpXbN5mVleHRU3
H49fXF8xChF+V2m9MBpkq2NoUc6OSdYZ36ORX2RRnRqC7lZyieU2dh5iuGZ6t4bqGqgDZ9X5ncJT
Dny6XJ5ke5c3I6Zi5Pb23XSWDyP5aOQPZel9SahWoVmR/RgUNSzENRZPK8C2cg7mhttWuzKvmx9n
31WggEEAiH9kFafI5GtebYJSm2b4gVcxIKW9lspx0MaN0xzm8qHSyXq4IpxGbwTdgo/SxxNrWMOl
6sxQV+xg7lDdUSGAW2803QoV9zWR7wVtEJ2SXCOHljt++sLldfv5YTZuaF6sGtOlQVyPCiPE9ecl
GL9ruGVJsV+XR4VgtqYeDaIXUQ4AozUOqeoyUao5ZDqj+WJu4bHc1GSNZJ34evvdLNdw0W1uoy0E
uwA+x8YpkzttHH3q2tCa3GDoZHi7liUjkdLJ2oAj8zXk9bJkGK1BBoTH1KVHkmcbvdQeTMTxLn5s
7JpshBNYzc12owWznmzadtw0y+j3RexV0WuJ716u4eoCwoYoRojlsBCtEqkGasPysVsdHe0j7Y4y
BdOSKp501dOQiF2rAhqICL5UxllLircOIYBwUWiqp6Xstqa6eorVgVBKfYWTRAXsAfxs3ym7JIUw
rFxJYjAJ+OFmQZnUHDqgFmqr3BhTS8bzg/mrFklk1pRzRT7YMu4y7V1g6ipLwd9y1ur8IUuTi9t9
TNVdXDFAKv5u1s7GtbrAGG7wQ7AHBFRNlSbPzfQaXWDwb7VSNQH2mPrtpB8hivC2W7NwtxS4fGGZ
6QZ6V+zgte4niOabWqTvVXcjphD9IlKi95um6EnQxc6rGseWXw5iIRi7bHChc+YnpylZNNZFiM1c
3uxI8VcL72GKk/UAB+5xNmL3GN2MaXWRlzAXkSdGJuA5X7o2XjtBHNDaKkZME0zpjrWqePPA8HSG
2gWjUvyMVhagrIOqYU402oof9diJHdmie9J+J2iwJwGlMBzUePuvCxjigX8plm5FBaE2w9UtG2aI
K/7uJ0pFb4JrcZXd0CrBxMxJ6Ho7ghvV4w15GubJeszlkAXY7vAzUqGYBrQgVT261tRuhZGWx2Vu
p9ob4FQB2JPQMfdj0W9Ej3U8xb7tZh8L52JcxMBrfkRra1iBw+pDPPy5HG39W6tYLxjtktDluRXN
j6ZwiJpl1AVEB7Jv84Bpm1GY8yUCS0XERjsb2d5dlPQLf7x9teRafnB17PZtbe46ZQzTofZr/LBe
CekC5iBxTIBAJzzwIo1fYt3t/JgzfeJeFKKbo1BPk2F3XibasFndl7XKwcHFbKfoP6SVnjHW+fUo
95Y9RPTsaLsSbHgUYqYrWivt1Sl5mWER1jVpu+y84Gr01dFhDWHsJ+CrbvlMlqx+SZd6AyXwPPTD
RdPt/H6wHAXKYfk6mRG8qIm8OC4hdBHM/PXq3uZwzV4M9kOdRuzpa/2pOSTjYZNeI7t5mvTECM2l
g6GXIXaAsknz5CaUssJry53mYsaHLwBiaUq60CSqjifYjY52V7We6TA10GvcfKVb37LvjoW6YYTB
e4bPEg4GxHJUQsX0lWliK9H6QyXV5b4exEutkYOXnXrocB+flW7lfnXii439FxXJ/WFDGEXPKomV
07D2SepaIEEoS8oqrbfutDgHCi/jBv0C1dMpMVIAKzJLCGuT22r7uh7hXujdXV+MTdBWEE6ITmVu
c2EdPM2r+bSs4lCpBrCyNA+XsnzXbfW5S4ZXQJqG368LucOFAJs+8FjnmtZuY7WlU0PReoa9VQBJ
ROrBztK9R5qJPOPOgm9gxgTLN7kq94U7ye8DluzHSndfjJIBl6RWKbSN19il2QjJ4poP4jSbkEyr
YvwAhQMTsG+y41zPnW+P0d2KC94oKUMg3HhazgATCQkDHM14Qw1RiWj49ZSBeXi9/TIXHRWGPr46
WdFW73h+rQVLcN0yaGTJ3QM2RTrvuMChgjoKfc7RwH4fJqDRqaHc1u3vYcrB0+KE9z3voXp4ml1O
PwsN37Oskse1EQq3QquBeeSOUc2PTD1k+Va0yXfG96ZuaGfxNznI5qNSwYTOzR35F2+A0Ybylce7
DG6q18J45VNJY2/279XE+uAvUl9oMA/1pRNyfrFncRjgX15zsWCwaMUaNCtcRIklXSmOeRvWVR3j
xl/2DbmKQxWd5OLs5oKjgmKchWK+GpjH8b2nJvlCA21UG6c2cIx3bci6Mwckqia5hAr6c1gYg1+0
Z6OrKv+2oa3uVoJ4nfrVCTQeIx7sfY+aHdWH3m3OtxZBzX5ZkEZ18bDz7Lvml8g2AELxwY/Gpy63
CvAVn0TnKD5rkGZihohJy5BkojbXYTULz2yhlU6kjMQLXI4UDN1YN481/vW8SPZuem3XBaO4fuzX
9qp15Rn5a2pe2vFoLYufU0UY2oczXVXynoUzblwT4bRPP3JUxJIQoim/y6kC6JQP27VVvrU8sJXs
T7FDXlIDkhLjRVmrA0m81IPQFt92RihEVmPt+lZ4baL72TyUREfddVenahv2ubFR3dJzsAe6aU70
mzNS8Sqnn2V/1AdSXGlX+HE7eAor16jKYwzTKq+ssLUmdEmaxl3tbm81FWV0QNvJa5R9C8QExlvG
INuyPA5psTOM51LYQZQaGwMyxE0CVFqD0rvIQutGsFnXbbF8s1kiZHZHhuyI7O9BNimS9FN3fsr5
lFXZAgjPoGk7pg1UouzSzWclogybWzuk11j4MKauMHyCtVmd89yzoWJ/RGQtf4I40W/hqMlDUb90
lTgaXfLn/Kr/10rgOf3egWP+Gv5ua/uLE+7/J+/bbVLefy8YHhdW9rX/Wx8TLe4/VUNH/UOj4LAt
IVRHd3/pcn+qhpb7h0YdYoCi0wFBY3X7P41M/G+aZeF/48/857/6RyNTd/8QtmbrBC9QELT/of/t
r3IOHVFbd/DQ6byYI6Dk32ql3/SqOIV4WThxuxtb8IN5l5gBMXs3XA1aY4mdyX+jj+ni19Sbf2pV
t5e0XNoahgnUDbXyl6T320vCe8ubxjKQ2LsObdJO1zVMo0IhmKppO71hiJRnFYZymYdV7hgBOu1t
OzXDrG6V3bRUDSnNsfhRNJpyV8R9ehVRTo0tqFgbQ2nDIWvFraczUchYcjhnWd59tfNKOYZwFQVm
VRg/R+q10jPHUtlIWRrfOKTjJJh7EiR+ObcdypFOK3ThHFzDYr7ac8XG0JtphlwfVeyIhhthNHeV
QzY6HdPNewOwjTkyurwqhWA6tkl4Z8QOUdbxThX4B2RRXGzsppNXD6b20qSZ8VOkabztp6TaqFpZ
77XZnfc0yliWLMZ7hmtvW/dlYoObSWGgdqXdvyTp2O/NVHVeHWv6Gt2mk7hKimanmppB3IN4dxVI
qSbfTBtgnUqGjVJ1ar+jE1lBZxeRp8/J3ZIAcXeNRUshLVU7jhqfacd6EhfNGnDDJ+g4RMFthnSC
sM420s5Oqn4rMjjFU7fQsokpYpXvsPruHGdWbscP+a4UrhJkMrZYdcuBM3H83pNiv6TrWRi7uLN+
TgP+CbpjD+Qv3xs7e20G/EiKVoJ6JJhsJRjdMfwLIhQALmeqv7WiIqjAC3ur3X1OoCwSiUXFhcXY
ZHXxBumQTHTnKExCSs9mo1P5rURXq/LYWfXwaOft8mwMEgiTGdL+8aIYCmqpcxWn0MBrWVhkqXCl
HRIrNg4VUtd0A39mbgpJDLhE2b6LDJ7Zkm/7wlFOtFDZ2OHIeUm9Vn7h/Kw5fqV6dy+1vt4Njvkh
wbyK1iCv2LsmNKQSiUSPcC2Wyy6fkleX4i0xrbTwWoXb0EtKZ0eMGxkiEn6G539vWD0VgRCa3KlJ
T1rLWvA1dkRdfdL/2vfGYRCzR/qdTc0ihTveA7SDFjYxw40yae+6oEkpmJDKhjSoi04G5QI6JtMK
bgijXJJtZJbOt14t0nCleuFwmj+sJMU4yIxcsHbKvheJis9nagZAxplydDtNbhQzwqgUdal+nEyJ
hZImrrroZLAQqDYgcWlC52UyhsynOE+d8WhN2vKqm+a8nad5n3JyIEnWbyLTavcm3PQLloP0uvZl
9AyiqHwZzAczWaKt3Q3ZFrKa+0iRjjORFvhC3zztrjjEspDuAiNejRs9jwQYIEo6aE8r6dIMRAaD
vCiPRCmKzWA18tAhhX7ZRJz2mRr5UrXlrnaYPKEm6hzUA0Q3MaQ9IM88u2/UFlHLQEZ0Jlf/UOys
wgU0H2dNnDRpVru8Lx+mWHBGs91lT17OOrtqFG/I1O+KiiXEnruzWRdoKtmgPhGjUrysbPsPkxI4
K0y/gHePR9EmASh90vyXTl2GnTnaO+gQQevGl3xRYp6SCthuDiB1Lu4YDvvVKwnJxbhdufs5/o8O
Rjl1esqWWfU5d7HkLHve6XyeXM5eQwFx28nuiqx9i8H3QOAaD/2UPgrJhcS0HGQNoJhqPjAqGhMW
uKHixGC9+3nKLsUyH3pph3qcPC+wzSiDp+jCkQYQV/KezrHrT4mDRxdiYJqNAcmrw2BVP5Wk5cyQ
pFaOOL2uu2Jpt2nB4gzbn3etvllWC2RbptkDTkCDgU087vaAkbXL0NUhOJYZiBa30o4KlUaAlo+L
ot4CydGDUuVcytPKHV8CVYzLMzHvsFYA5xPtZNRvUqI5CNA5dArUFeKx5lS7EhHbH9An1XVOdqr6
TRn6W/dHXVkN0gNi32ujIndVAyNuWpiCXr+Yr2oqoWXm28UmYW7dumfCRQouVNyqRp4elZsqWcr+
jcT423LD+vasLUFhxhe4IvTPl3H29dToOVPGDzoE6J00uvZuhTEOtT6krKz82HWcb03avwDsAEAP
bnBWcZreFsSIcTtDQw3uLIdZtbdRPYb0c85KhjW8U9hmXOsuGwFf5zlda8OMg4UX2TSWzC7GKIdD
2fIIgc3SiinlmYOw39BNzqNmeF+0skCUEl86Kdj3WRGWp9bm3mpvPOh+fHUF9k1Id+8IeDfWgeoN
slJfG+vYIS7czVa5cAMnzYMpthMDrq3hCxBg/8zTwUKYWstltrU66LKp2uZZv7d7M96a/cSZFLWK
UCqkYuOKbSiAVhs91S6BRDfP9n1jItCaeR9ko26/ROp0XHtA2zcVI5mUozVXYWQgGIxLC2OvleMh
R+jd9E2rgc9PzScw3sZVH4zyunbMAjMyvItKhE1mWDbTAhCjy4fXFkI9nlkS/9sksvejhWHeKIbb
l3eOaTP5NUd2X0vXyfDjFT8vAzgxX9ooVHkybEFW+MQq3QD8Js4EFcauiPEq9zUWz6Z5IUM8nSBH
POgTAxa6RT9aWj9s+4XBxE37Ll1cvyOOyDFBzZ2TnKxB3F3ABXm6pt+RrsyCOC/wYkbJNrMZPFmb
4mvInb1eM7Q5aRYMxdZo8FpOkFmSE2uEmhjl4r5twdBVeAlgSLVPjch2Ih6kV/Wtfa4bW3u06CHB
TotTePsFVuhuVE8AHRafs7yvzJX2gGpQgeImhR0PqGB9ZFW7dQZ32ertymEI4l+zeEM8AdNJbNIK
HcINadZmZJBL0yPcotjHtZOGlkyNoLFW9y6HtErLacPQxfFgGSVUe7KirgKXuBblViP8HRYYttfE
wlIGfK6YEsqBVqAzj8ay7eNoO3cVudR6+pX6RBpVXxpTQpFG6NDo9OSLjlJpsTNpTnMxjPRbJDHA
UMKdFZcGWh1jn9ENkxTHiPyi1kMTjpbLEo500a/RsKvWG8MWo7WlDvdE+oSHuQf7WVsERt452GiK
TUL3MazFHYCQPJSYVkLbjfZFnka+3rMaF62LAwbmvNGrjx2TFpARbBKq4qLFtAxF1bqnJgbBGefq
S435DW0XDlMn1GI36ZjZY+qRc2xRNUn7As0J6Iq7c6I53tsTxcKEbkALaPwW4S/0y6l8Hzld7Htl
NLH4Jg9FojFeQxrHmGE3sKXtAU0EZ9e+ScB+G3B+cPz24iUmWuXPNdZksEFC4Pkqi9vEkin7manm
sEmT1N7BAooCC04ey7n2Ke26fsA8dd8jqcJMAd/RU2GJG2hbKVl8bZxGyiMFKV077HrequNHzC2M
5MlXrUhxr5SoSIyLPg9Fu1+ryqOXm3pR0/8qe9BnBmXZqExSYMIsCsFUzXslKX9aq8Ronbg7ZPX3
ctCcY2RGXThzXtjomGk+JtsyNnK0xKYq6g61oLHGnUUHLvYadX2HymhgH5qjbRrrDLkY1OWEY5FE
9sRtBVBaPLmtRdJcAyNhgolZBb1W8F0p3C515hZR4uFR7eA9g2yqlrt27N7MtsRy1OSFeMc5RT4k
jeCXGXlzTWFN7m6xRAowCFbto20vpzRdFPLeWftYwi8NbaAeP2QGo7Grzeqk5O4KzRJccT7HddjT
jPagSKw7cxGkf4ZW+zkApUG3d7v+QEf0sIziq3f072KtZdA28bGHeRpFtKTSOrqCZGpCs+5xRLt6
vSvML31i10gM/eo4y8sQE6pY29LYmTXK/u1sArcs8fIecg0Xe9wUhvYJcJVpSzMziEosZ9TUdgZf
IF5Sms25BYBOvQ38dcuwBTOD8KaO/pgyPAFETVXqPxN6rB6ZrN1spN1edRTjqkgT5/l1dPXkrDRl
Ew4oJPdZPhg+nZcdELAHJ9W/SS732XRVfjXvjvoBXR5NS/4Q2NCuhTRrOnHLM+Grz87JHvpYv4g2
JgZuixmNmOaRa2lsXk2XBsyRpegwpsqPlpiGw5RrM65GEzMqVcx1deRKz2VcQzHEydGMXX2X2dT2
NJzaoHNK9SInsWmn9ityY78Q1blcmVfiJA1eg45Kjf08luDw0FtIXy0xxnewoudJRtOrHjkKg0aU
8RvnRoP9NXV9DrLyK7Ul8wvqWDyYYzX90NMGr6/rTBetUTXJYmAVn3EXaack0iWcPtgW4QIJmspr
bF6TRbbbLNJ0OGeMueqZtUgxDoVwbJT7Bj8eBqCcDmXhbhjfDF2m+bIgZvSG0bMpIO8zbvU5UZV0
C1g4ZdVgEIa4tfIj2rERHmKamyTOsiYKRlfCUMGftzcN4ksMmCtuVxWIMAx0axX04+kg9yqhBamN
pzxr9nLMMjoRMWMC1LihC0ZqKW7nIMpYQatIip2d9t8HY0UpF9j+yR5jM2YmaJs9rel/MHdmy5Ei
6dZ9lfMAzW+AAw63MY8KhebUDZaSMpnBmR2e/qzobutTnVbV9Z+6OnWRVZZZGQqhwPmGvdcmTaUT
AtcSmAXzPA/WHViz/ZSN7Taecnm0+w9RfvPS6BSLkt5BNQwMbsvhJm7PKujPdj5v/NFeBmKc1nU0
fytnqNssj736Apc6ODjeuFajcF79MX0EA1PsnT5jeOaP1n4spo8i5mbE1lV+ZWHziHB4I2vBEztl
QctfJX4MqxYovbskvdId7NN+Z9gTFqW9Z+Rn0PEA5Dz7+xjYLusH6zVu/B18nzv61Hk5582Ppgg2
GlyT7Gy6y7mhc3PYX1uFOR0j2+hOWSe6Zea1S8JPaLItMW5nw8PYlcjmBEkbtI9Zknhhm/7G7VEX
TupSddAwuIyPymN6UtjejsiGclnNxb70iqPpUsKMs6sPCCTcZUPK2KuGtbDU0JnMpawLPBkCQfHQ
deJeTz7KoSHyD6IL6CzNOTinPW1mVokaTMR0TehJPrJI6E3Npm3ZOWP2FJTIFTDX0iB4UT8lm9Gu
UNgqlAyI0sLHIFCliRSMKTSjsuGka1s9EdndEcjSxA2RXWNCtJWMH+yw9tbZHI/AlVS1HYOs3Pu5
A97I0+7K9TOw/4VtiY3j35YcYXCuEWDAwazdcNVGDneuJVmVh93wqJrZP0aW1+xds6NEEfnGjmN2
Nr2bH6cpexXucN/dxMyM161zYQ3NYy3VaRAxJS938CJoLNoNbSIRMOQYHN2hPgy4BZdWJfS+hcBF
7GM1LCtWhhtT+zVxK1byEk7023ZVGVuIhMMXG84xXrPmW0gt3iPBM5UMWQyalqZvJeDj1ctzik2G
ywoRcoDOISnfdRhtA6bJpa/w6mX9QULIpx1PLBp2hA9ea1Sb3iJdrXaM6FBo9sSRkxPFCuPsBUHY
a6wp03L4wruROmzlCm7toDfeteI5A0/zqZo6hAZZuUUHjJKiQa1zQ2LYM/ekaWFXRdK2ApkI4KtB
3ECLaiDD95LnliPNZ7XCQ7WEBB19DZ7gUQTlb131frk30zpaKYCsKNHsZ7NXLFHhNbPbc/WCgem0
N63gPAKTgxOv8RNAN+H/9ejmuzSAgcS61J+c8lRZ1VsLPXAzxcg/oIjDrbdqgtMndQI0uoCVBASI
dRXnSHBXeSbun6T40LlZbEps02szooxKZXYw2kAskp7sgtlNzhgMPlFHXkOj/dHnGSCO6EmqNH5p
kNYDkzMsELfEvxHBZV9NHd0ztA9e/MHjYU+Wzm0GRo6uYbs4BGPjq7KMdIvR+VmyDQJuLQUcQLmJ
Uv8oCm/DIh31Ayqt1eRkxyIPimWQpFQ6UfRoDfalqPQ5yeN43bfWA1XqDfLomkdYYi91y5RSJzTF
IjqFacLq0ElWifLvpfTeavQcqZ72PPfv+q5d69bbuHW1Urazaz3uZHvCb+vbS2fO0OOPT2HepCCd
PV1vLNt8kDViZHdk/uWVKUtQHhPc4zHdLCueMdLRKaij+DuuFwaHndLpJsmT6FsU99NqbFGdMViJ
Nq0Aosn2hbrCQ+aQzw+QiI3vYQ4vYQbfH/Mfh3o0JTFSxovFdPSHqnjqdH1xcDv+RqPiclkLhB1h
9lXock8TaK2iFtX+PECVH1Gn9flLnw47xjHlDyfueHthVC8rol43cNAANRnlUwKaaalTokwoPfEm
Bz3PD1t0d9rVclknZJIVUj8pgEp0Rc3wyrdY7SvhvDHh5d2VEVMG6ebsgCuSrmTgbQDbxD/KaXwA
bSOWRAmi8QFversiq5pxwaK1GSfgBn4aFWMqk0wDxoZyWFW9HpnLMdgE3Bpt4qkkWyhiJjRMD4h0
GAvGLW4QK9hmZfPFHCZeWzn+ZuF2wzqgsYHNZDEEHrPhveY8hABdPbmNs/fa8iGV6poPk9rNk6yv
NvYAZGjOK9Ge90bIpGZIemMVoy/cNtokjW10ioe+SOyHZPRDeplk64whcWIRqUk6XuTCeOjD2D6S
PR5f5dwdML3goE6n/TiXw3IM4ahOiEvTCKVWmxhMvApyIKzh0AywPbitn0mpkR9qdFtGVDlTPsGo
1emDk2eOzYXwEjDQZbNThvroZ+itVb+1qh7xYMiD0w4OYz7j8CiSd6bHz6XQP9MbuZH+qobnjeOd
reionObEruVmWFL6Wto5qQhRSHjcCCAScRTr3oQpyho1Px5WZBw7g0lwEjRQ/8ZpvK+L6ji0abfS
0OjoI8ZuD90DY/B4KLLk4MYuuqoKFy7yIJyRcqYm4rBfRCGjpiw8xbDWVtJNl+4NnT1Y9bvBohJw
j95T0BpLh93Age9wuCPYZeWyf102pHLRCI0IEfMZwtlQPeTdTCbIWIJgC+rx2QhVfwyq+RANYXas
8IXcUSbiVa2y53i8CbPAh62CQMuntrlVAplxyrKu2bDx3YEkep/HPLq3hbsNa/euDpwBb898nDL7
eyy7e0SyPyHNEh/Q+6s5M1EiJMzcJk3ACMPnn2VoXdvGOnYMNANTwYDtgLIVEXb/9qfTSwz/BteV
br1didZ86Bz7Utdz95T0Fmc5HCkYrXnPLl9bXBsMoW0tyq/C966+2z251CqeN04rLgTdqO/6w0JK
I8Oh0p29Ef1lZ5dUCh79gpOhE6tq4ABSOVs36zjXwPYt6xb5RR1i74koV8JqvmQlV5tnaXLTnS47
+a2TlTqVEJzZC4/LEIdNLhmYexSej2hO1H0UG2JN8Cw5U0XcX/ImOZqOuk23aF9ImmLUZcMnLvpH
/EB3YTCsdcVknPqpZ/GS75B9VVsVIgqRLNmlZlyXcSCZ/VV6l9jyIrIl4YmVssakSwDmwonEvVE3
8F8BfG68hLFHXUp2zv7CNlq9xuw2HxyrarGrSG+DS6tCH9duHAGwMzD2NKaMVtzpRynSHwLoCuYy
EAEQp/eFiraqgnGUy3rnD91yFC9+bJs/GaYhDqn9bE3Hl/zwe+NbSPWzaGrL2TexB1Q0tIj+GSgU
sgRkuXE13EhtRQrKHfUCOTRDvh0UsCQ21VLuRF+dfK/1VoAiF11nWgsjknQNhNxsVZyCAbCSczPn
5YXDG0lgZsY72x3Ck8vEb4fKFG5TMDUtk6a3MrWjQ8/kxiRDQjwr2naIXenRq7wZRcO8Sf2a5QOK
DgIq7U8vF48EBsSELkaPg+evqM2sMl5lYFgXMFm6h9jq0JUkEQL7iaW535BsFsek91DPxNVIJdWn
4feiA+sHZFGv68CuwQXY3c4KEg43Ik5eep0DTI1Hp35EcN0/sac9qRTkdZfIH/SUD3UxW+e+A1V2
59aAAhdYDNPvie3uKyomfVthTlV0KiMvfJhU5a0pMFuGQO7M2aRLQTrJBOPuth+oi9x4GKL6Xrbm
J2TlHLlsUTDhH3asB9Bi1M4jGS9HZpIzpybGxaDjHCWU7bvhmKiNyJO0Tn6JEx170F7XOd1IU7L1
wY1EkkmoSYGfuNP1/GbP6I67pnhgIssR0DO4xXsunLh+wFiL+q8o7uGM7UTGgHQUcul3vrnOlIAi
+pykJHrNBqJGg+DS+iazjHBWA/spdKpvkXvEL9o+clU/7GjuRPZCI0CXOqSboc8QzkJzJ8b6Sp+3
DBsLBrnCClYb6X2Wuv1KGcMjnkOSOPpoTRrfRg/VzlAW+O9guEwdTAsyXpcoC1GcpCGrjmj+9KnW
DlH+aXVNtOH4c9WSTpSNiYmJpc2MLaxm5POduxnm5Fwjmtw5IxsEx6hwSDEhwwHWwyLMGkOsvHC+
S8yh2Vba4ffjLkQZCVUkp3ZCKWVuCre+Ad1eTUiGCwuDKGY+n6QDlo6T45HGBpfsSu5MBlQNDksb
NO4hngmWsJzgxRR1RNA0sspMoBaW96pvDkNlXzvWvAueNPa6ZaZH7MzgIyZCvdZYBRy64E759iXr
GWbHQ7qaaYQUqA2HAOXViM14EZvzzhrRkeNoQIHThLSJNnOpOZ4ZHxiCfFTHF48h1pSV7oJDHKH6
H2SxZK4IEMaxzrT0iyasPGy2lbrpcfuFH03WSZTiZ9GirDc1hQmUu7rwgk3YVziAYa3F6M5cxPGy
h487EFu6ragNkZPK0d40fubsArL39mVIfcPOCcQw4kABIgTm8H2XKmPl16n9zNYVTLe98cjpa2V6
z5Ny1/rYIsKm0Keqj6aMGYkkGTMJWm7/idx7WhC+XaTgRWmqbzbw5EcY7SQLzuO9a2rkMoXjt+us
atJo2UWWu4ULTgjRoHw4zRNZtcSG+lcDKGxsA/EqHbtbpdqx78NRTe+NR7/eqtA8+kbxwpgWELnF
KDiGBXkUUG5ZOI2IVuf4AUsuGk0v/G4bzp1FTTKWb/xklwGGW4It4nU6ovpilESz3j+nPNpGO12b
cmIMU7g7CszTXN/2AP2Bjp7lD5kKYVsyFB31RYX5w9Rq9VD3xFzi71vYnd5WGUOH3EVlMC9SM/3m
8VyCFnafz/oSTFkGtbbT9XIao89efL+lGbB/yQaMzzBuSFZwnTtNFTXgHq6n+eqDAKnSlPQWqP27
ABA3crXh7JMaqZJDkslNLFri5NRRY2kowLat8B1GD0llf5HgMZ4NglxWf3/L2fQVzPlqALtL8EW0
mKuGE6kf78MwjznKAZLPYC2M+FON1Wvk7cpp2FpR2C4UDWth2d/CoI5XCpfpTJgZlZ5FrEvOZWDn
UNLeWYz9goGthAn6OHOIzcuqelsKjrFIZKxkMcMXxvjQ1DjQa+cO5+974TgMr5HrNCo7JF0J47R6
SMfQPzhhH8DQFAdXcT3GKRTHRrDZqOoLJtpq+/f5KjBxRpSBe+/UWGmGHlJrabrGStqeuQrMmqM1
IJunSPz+ZSrRs6NpR7VehOXLaCISxIZJSrwlj3DGzprUVd/LP8nfIV204dbkCXUWwtxHxoA8QXtQ
PXK18cjFKOyKk1wWakUs6UsnEeZJZI/nuhUHWTf0GJ6hfrqlZGU5BIgSAxlbC1EZb50N0lZm8FHr
iR6gEnkEyChhbgfM7wtdL7EyTdRsBHqFp3mEyL/wULXtscmAtSAzx98nTS1eHSjS3mLyhmgbWVgk
yElgMZG7OaTRRhKMsiBTrfiWYo161T0Rf1FceXeNg95jm1g1H6/CeHHyRF6nUJbntGW6uEk9+mwt
MHfYlY1bwe3iU9R7xn0w2O23PJXupcHG9BUOqfIXsx6zE5MHcxPOAFYXU92TRqOyivcFQXXPHjJc
g0dAY5iEPhpUHTpP7eBWW2vQkjWwzNbQlFHwuPnMvmTythPZl18YAsalCEF9LWq7LbdVCnhokQcx
XKJkGO96keutyYfxBv73LrkqxVtk31a45qjukH9T78jG/dQ6OWlhDZ/Mb7PlFMYbQlauhal2tbbu
3KpOT1wt8FXYhN9NazLv56HrN50lqnWVDBQ7OarFyIAEBGlhmWQZ7MIJA7BbT+6D8HvrC2ezSZIZ
PHU1hRMlYLv1PfCDE53uKcy918DtXhAPkFjahhsnGetN7QzOh3IImDTPYH/Pk8NngU9Q+p66E7WF
vHd18YiY/HUoGBVrN5ZbrXBNB4667Vq9B2zx0zrlH4IdkET/BJUeXcq05pscNAEbzZDdTaa/lnkQ
MColgaUmjaCn3DafW+Vj+Wq1AcKqTtIl+i2gaAY82CmtsUaJmAVEbeGqKjzakhxiQ2pNR9P2I+Io
2uC+itB+VjzQBMHQSTXebraW9S8yri/HJtGZQQBSGRvNAY+HVcra8j2x6W0HPRC1Nrbd2s5ScfUn
hg9JM5MS16W7PomIHrwlabM/9PZM7kn05TlLQ+BL6ymuAC5OjeJNc0qzGLCTNmUx5yc/4rrtLlNr
Wd2OUHlom2UDD4uwn1ux7a5aVNzfBlcPCEQUawTX+RwKuZSFW+z829wlngfM/tIoV+zZaI6BSB7G
jp2YbG44ji4eD6jUjP2QTf5r3WDrKt2ajbWcjEOWyeKKY32+iaiNCQlo0JHdyfqCyfG0mAHXItby
JiJ66XwWfdeUkNiJa/+E41usewO1rUQHvFF2gtuqFM7RQk+69tvJfJ1n94uH1bsUwb4mCeHEKIKH
f02ixvcpifwjmaElj7mpPDPp81h1EsZrEPxw7odaP1YZodBLgXXpmjvWszHivloxqh1OQ09eajpN
7Y6ko4I0us4DIoQJLJp7TpvSSKuzErJYDGHYf6VdnD26Xt+/abt2ASMp8mOhhEdM7e1xDqFYqVBC
NvfGXdI3yY7ZVQoZqXso87G5wnaxjjU3/l5bE+wGDusjsU/NKUgcdEeuG2Yb0Rb6nJml8RW3yLbI
SIw+zMQ3d4mtMCnOphY8lDsUwdMY6ocytmvSWEliWOetDi/YiO1NQb4S+HPMf2YHdXxGOUL7lV8I
IzjYnTrblNRrOm35MgA5oDaUyX7MmNYUXqiujaoRs3hIXxzSgB8nq4j3bld0bKvoesh6xrZRMkXZ
9TlxncQ1jQKNc/Q9VxYDDIuI254EhT2BCPkrUjycRB3R26Z0v1ojaZauqtXZtKzmaBkifmZ/gLXY
jzA3kJJwQaNFZhtSoIq1J2j1fRl144fsS/Vkobg8V6QYkOR3Rr/Gz9syyYWZRX4/Bwmp5t2U/+jg
dYSLxhcs3gQaHiYOZjy8JS2pD0vYJdnSsmJmy2X/M3anHpPKDH/VuiHHG3RzbuGlD7ZDwI7IC7Qi
ekivQ+7SXHZZQap8b8HhisYsvOJlgU0G0HxlpqV14t5C3eybckHeFTVN4OF26DtY0wmEeeQV2ufd
B9E3o5PwyAKg1TeIBm7OJtnjOZk3SSdweeuy39iu0x9JgDIoEeN4FQ8h33PepqvakPqqknB4Meqk
uPJK2ZFez/twvZFljEtSIrGcTWE9IxZIGT8WjnuJfe8+lu2rk3YEDiDyJUg5Tih5/GAX95b/YDI2
a7aGaWeXeA6Gc5FOt9C5ns1vNhffXD/E45d7V1eQhRvHpXEhLc+9s0Ij3YusKfDhVR4jsSZaDqbH
HFB21amg0eCBXkRr0hpD9HJZfE+SOQDnQMW7OYSN4SVQJMLQ0NsxKlL4tyWbhLmSd1beJsfc7YL1
SCzKOsUMrnkyYEmY4lNr+Xyk9MAAiM0Z5xZZ1hh17bcgc6ILETTje+RqJoRTXQ+YYrvgA7ZE+FhE
dvM8RsQVVHVNHkniuj+zPB+uWhAY2ZJTNK5Zf+U7tguQYviwB0Rg3nx97Bzza8PbTlZ+qfIvUq+S
F6JMGaMbN10h4eJ3Rty+pABDl6DA5fe019Xy1uWsw6YmEiW0Kn0SVk0sFYqcLwoTdZkEwUBt0fB7
pvI2I2mM+8Ay7KfZHRJw7E0CFq+nzsJpADYHX9yofHL5CAmobDGuIjF0P0vHcjaTWXGYVMzrOAF5
CzKO1A7vTnLpB+2tygTATGjnDEtvLpYc+e2FjjZOdgajKcz2di8fgKMMq7YA/pJ2EFHX5dSA9quY
LhJ6VKrD4HUc106LJJpPTvfVQQASC8zM1lEBblgOTMT3rPr6VRAh1JsDOErBUJs0yb08KOmqTaeb
aA8qvD85Q5jeiG0uMDrUTmtjVOZbqAJ87RJ7wtheRRMx1KevNfgEraJEX2v/0ZpEdHEBzj9Nntue
WiKYiD5xnZsiryyuE7z1TTpgIEjZOqw7hS7PMZjToxM3NlU0tkdrGOP7MhECVDp13WD6NkO2st5l
eaM67OdudCxwre9YLANP69gCkcowviY3S5QaIVWx6UP7lJjllyDb4jpNsvjUCk34kohsTlqH6Upb
mF+pS/7LRjrgnlw0xBtWdVRtOcsfiiM4SqQ8hwW3kBVuu9gx9FIarrd3y+5rMuV1CJ3gjYkAG6em
fPUFZZ9AFjXpLP2Z1nax7RtC4CciCVtsekF9ZfSRbRtO3E1Zu+rFygfvjjhAg6msUI9BFCI7ZDls
PqfslAmkxrHxXZN3f+J1kLQRQmeSpxUmPwpht0SxW+78mCDYXGZTob8UYZtLS6bmB8NfYveYsCyb
uQJV1FXGa9JzyObhBGcAnx1C05b6EmrIXVZE4GeB3f+Y8MvdNlvadpaqzs2d2RLJY1QN2h2TRQ6f
dvLZVjU6XTRU0pwP3jx1H5bhzw+R4XubXmjzpuniIgYNjYZ9S+WNfIGhCFAOaROhXo9I0zx2bLg6
vUE7PDSMhr4nvWqNgVyY9cOUUOKiB0r55tDQrWYSz6gShTcdxzils4JyFVWrqJoYgPJzj0E92v2j
TXQUBr+xda++wWqsbab+mdRg79lJumw7zIoNrHuLRpm0ykmwLvUOpXp7cFRTfvYO9SR0sYL2sO23
pT1nnPd18NwUvfdlhJS2YT1tjSq2cEcl3SrqdXukaEO+b7RY3TyDCRClf/xgZi6ciILZSyzJOBfB
xOez8N03tEnRiQ4D+EMOxd6I0lsVqcnIMXwdXCPWzteqSZL1KJHfRXmVP5hd/e63SGmnmVpNRka+
5pYOllVI/k4wdckpxcD2WDm35WVj3nb1rfKQYaFxp0FK4SSSO/hG9vrBGitaw8SDR6oM79ugABMN
WZf8QMClwV1S/+wnLafHtLEMlMKdZd/wVTEM0xJNE1oA45TnIWnRUrTpLsEPehd0yfy9LuLk2e2U
deEcBK5YeZ71AXQ5+HRzv/1AzjERyia9bc+u6JP7rHnLMBBus74MH71unuNj2MTf2grUI8sB+ywH
b6LO6Lr+vuBR/lpkbvegyzZD8WlwYGWle0HNMy+Viq29Y6QmB531oUVfPLX22IPZ7UrOQc2VWyrf
J/HLz2P3EgT9cBwlLDo74feCxveeZgfKHcAEcMpClpVeW4rBkpFY3HQuH5HFHAT5JQ3zlh15w7bE
Z1T95GUcXqueqSUtiX0TemndsGsos6Yl2iLsoqMlkUkiHDHCs10Y6XKkB4h3U4Or6q6MObKGyTE3
FQ6zM7FcPW7uJsreyLfOTiFK4WtR9/JeJzmyt8Cgc1wYVWE9ETTbjguPrcLCVOG8MOmY16KX0aMZ
9v66sxvnQLRq+xwivDnie+kXgPC6N8bHGSKuHiELGRfTqqw1A1dsKY+3YCaSQNDi6r7hgKtlsq3H
4tG3u4vtGuGxH285bX44H6U0i1c1u9h2uurm3WE02KY2wJSIlpJGNEOtVqrvfQo6YdlN/m1Zb6e7
xnQBNusk3RA0mu8yJj1PuUsSYO+68yqE3rXSRuherM5I9gAMoMIlvPQUT/amnxFdx60Ml7OM6ftm
tKowuRJDP0UUyUdlGQaOZGE/OwEeVawTxX3k17gfVVA9TrVbYKPF5LQozCE5O67FTrdFJLSGHujd
dk1YF+M5Mt8FSqRLQSodWg7Y857pulfi+nrmJ4n5nrbjcHKcgifc1JsXP3KBtjZGcRFBV97XDUwK
kUbdpq36+BSURXIZKRwO7OmZM9tNbiwE3RhhT6zPI99M1jT/PnHSrrwEo9R4R+3oCfD99KoUM+tJ
eOFpiBShp7Xnw71x028O0uIfI7FVhBY3cEpnUdIcOcUmyLEWLfKo8O7E1Mp36EN89okVxwMzJQRl
wyujAktl/JwQugInN2QSbIwIcSe3xeAJvRzTaARGJkjzayR8vVVNmrzNXlasykrOH1EtKtQLTnck
GEzu2vKmp3LmaGKYPJiL3mB0aCa8ccM10s8CVeqT6+f9aVBWc5gqoQ5JOfOIF2l4b2jENbMkihC7
hkYRXyo81lP3Y4x1ehydPv0chzxaa6AK1DKuGyypRhKO9jYAHzGLlGa651T5KBrh8n/YFvL/gBmh
iorxu5UHyVeTgDzotd61OGgXt7CTT7TnLab7NNuHCem1KPi4/3ia+mZNWuMQf/fratjGwcyzq/Wr
DUO57uAzKlpyqrKK5qY8t7hblmWHejHztNiPmFHeKdXjHwHixWcbkWu8NYrAPZh+JEHo1OwWbtaj
AN1eET1FKWiCBdDMYCekdlaT5CsK6QDqCUa9pQGvztrGU6PhT9KQwsbchp6saHfcvTFljc1Da+7W
NBry0apTtnY4yiIxWt9b4qFelOV1O91bgiCuJH6ykorWXrcug8nsxmusYjRlKhq4oL2j72UlvS/t
EFK5KvnIbkdCW+kKwgOHPDZUVpWXBGHjT8OvGXt0MDtYKo6YiOo64QNt6bmbljAm4y/S1JydwK6+
sZE5s3YJSrAQkVq63DeUz6iqDjV3JdVNDxesuTVOTEqmg9vUw2cY2OEz4bMlDIuAxZyWfv3VODB/
SOPhJXXDFTAn62HONcMP+zb2bXRz+ZsooAJGjh1snSjK16kLhL5yEDWyqbI/TK82vw2FO+2GSo+X
ubfTVxWN+q3qMnwijYk+46TtXu3HaUrXIwA/TLCFwCkA21DWiI/x0Ey47eEwIHGv1i7PScjSpRIf
giLqVGJz2KcMlKLF39KsDprKjCOirINmVyjR/UxnhDYImDkqiwoeSqEMVCXW2K9t00KT1YcARWqC
c5mZGNsS+uC+RY+9Uq1dMbmafzRs8smwLW9RloTpkpxcetR9viVYpTpF/tSz+8zXGRsI7IAlW+EC
zhPLXlY9KDYpi06m2+e7CUToqRlvnXKWjYc8mspd2sHVT8lV43yQOnmdpWJfyeeQLRX10ZWS4uyT
4f3hxab7SK4bGtM2U1gjnKhBdQX1mxREuUgF0fFFjareRy+2GgjEXLZdlDwS1/Xm5RSQXZPbBxmY
8aFKmvZZz7HGmlHAFsITdCgbp1pJs9ObNJ3i699EN9B1OzLZtTN8elEbwUa50t+AjQB6rhDzptYz
Tyg28N3Nz9AhOjAXRMfSTJD+9RlFIfpRi1hoMPgFjvEI1iTPLhsqfTGWazqTeVOpSaz6qbDV4m8J
yhldmaO3hYKUbtMYfGXe0s3+rWtjz49FHu80err7NEQ6DDIpW1tOOm6JS6y3PaagfxDn/lc26P8/
j/NF/Sgfu+bHj+78Xf3qhr59vX8Fg/wfCfkgSeM/GJ3vbskc/3Wsmh/ff4tHtG5/6598RGHCWPbI
VfZMnkqBidn4H05nSM4307Lv42oMHJYl/AmzjH/GeZgmJzC0QI7gwLrBAnkO3/5IyP/nYZv2A8fm
FSW//m/4iL+Xs0Mxaf9C5BuHhHEGq8qHgLDCXR1F1jb2Z/PuN9fid7h/f/TqwCJ/65+WXmiCBKuN
a5m638AYADpHgfzXXvvm3f6NUbq1evza9O4PnBUXVEr+qnWl+xdf/EYU/M2LC1r7urCH8Frm6btC
Q86UEIPZX3vnv6AoxdAyIQl55+1IcccA94jBTPwJ+/HfmYfG3wnctx+o+Pd3Hrizw1gijx4YTBBN
MhrV97wETBWx3tj/tff/iyt+5CsY88yXAOehj+RtbiRRxn8h+On2/vnA//bK+/BnNKrQ8Mo8kLEW
8Ajdmdxz/2IQ/M7H8Y+uzS90xpY92jwlSXCVQ0X91FBlEiAYk+pu/snn5t9Bl/+6+jdmwW/ffVdp
PZce6/RIqvmcj0rtGrcl+MBNOh5gN7Gy1X8YJumb//lb+oM7zPrl/s19toddXvjXtO/vZnSFzEmc
f0Y2ccj+fgzQH734L7cvKfBlCelcXs3Iw7oOc71q3Nf//Mb/fkn+B3jwP5fql/s3AwvQy7Yfrm1t
re2aycFcLfxwb3cv/vxcNZh4Ka6zS1ana8ykiCZ3ef8ZhnvZbfi1Cj4RDf3JTWPfvujvvZlf7ve6
slpnZtFw7cMaGSUZ6tHRwMWcnj2aT1d8aED1mljjwd4P/psciTLlls3r+hCapyLAXfSPf9UDoUH2
HrT7Iob5xZpqbVQ/b9b2P7lsf/ROfzk8TL8JCx0Pw5WF4F6Ij4lZtccVEfqIA9AasbtjtTRI8YUk
Y/RqCfVgIXO9NMuADVr9D+7JH340eMr8/hX75ZxBoZ0ajT2xkCtuxgboblw5v+i2wJwHEsS5CCOR
JOqKsIvZ9ILrA6FSWng20KGFTgjwDKGZt8+yDW6dBXXQf75C8g/ucuv2jn9zdqPKyBD3quQKmQjn
VSP3I65hv3ZQG6VqAVR+OQLywyiqHi0jJ9WiHdC5u+kLqArCeuqfiQpOiSreApE82JNx7oPkjYzk
Z6MlbgzzPC6Ow0h12MRg8yzjLEm8xaja7rtQPLMn+cgKczUyHMBrqt/RnKzjvF4FcXzsDbaTxMdi
zUIONd95nX6kLjggo9oyxj7CpERZYx5uVyyBxsEc4a4d+u3sWFfiZ98TYGGlshh62/UuQJ8VJ/k1
8QIWlQZ+lxynd56/jMa4yTW4QtCsS9gWGzvXBzdRB0zH23aoj0Aq7oRVPtz0FdEA22jqw3uGvX/x
FPzlDLfGIsIpmAE6GnjAxRo0xc0nue1zuzibbemwBRItpPD0T37mf3RQ/XqwAwCTLsHG9yytN//N
2Xkstw2la/CJUIVwkLZgpigJypI3KNmWkTMO0tPf5szGg2tJVVxNjcYDgiBO/r9uHWFtUuebr1+n
Ty69ZOwmA/FIl7m2LwZeiBlfrV5Vb5dde9F5izJPHasyar8m7eNFVnDjOPH919f+pBWoi767V1oy
arZZ+zB0ADdQzhzdJWQbbtmVcfPLnvt5Svt3U6MobrJFOLX+NLh3UmTHRE39r+//s+e+6JHtptVc
Ytk1NcIgBOesvJfUqa2/vvhnD+f8oX91EYo5OkpihC1hS2dYKWbKlkCbqruUAsQL35tF/ziajlvV
ltb4pHb9WVGo8bFQ7n59/589HP1/71+65Nh6zvn8wWa8cc2w2Q9NGl02p1AXzZdj5KR1RNb62Zi9
2WwqUXv+cdmNLxpq7kaYaiPZ+Bol9+wszb5QOcC+5OLCXUy+bEfJun6g28kCRBYud74qcvuitirc
RVtNDKUoz1s8fjq6v+aM/QYgat/Mhf79cwp30VYzvZkSUcadD114VzRUZrec5H7TGX928f/XRidc
6A4X191gy/bMTFilndaXPfJFKw3MsSEf6tDL1JyUk3Ez10kAnunrq59/uP8/K4MF9r+veQ5wlDRf
2/ns+UkPaBE4yvShTpMrDqH+DAJUYEexp8mu6u3Xn/jZw1q02taypllNzw+rSv/wPq2MgorMy669
aLRuaYfpQKUK+L+K3t4FCFAKsf/64p/Mx4S7aLTEZZ0wrghy9J1dvKPXVt5me27h6AXOZq5HjnZ4
zcDZ1PqNY7twAGqSjKvU1O6ZMtS3RW8G29nm3HGcLeMmUx0I3xWcGMXS0IlwCHriUPI3yVsykL1m
XfgCLToESl7scVTUzues6yMcCVDIvvvm2uem+Y/Xx1n0B4HMg8alrMjX7VTZ52YDe9mwn1UIA/Dm
m5Mk6LLJKrU9fP0bfPLyOIsuYu4GsK9s4/mEKz2tUbEWgRa/7O1xFn2ErZOdaqTCUDtZCNqas53d
oW/++tb/PSBCUv/flqYZJKKI+HY+0cqYIjozvxLD2T0vNe2iAV04i65CJmbL56aNHyGB8DoA7VBa
qJj6+gt89uzPf/9rRA9qo2IT3Gl9u5vQ3Jntb2si/fj1xbVzI/rXm7ToFsC3TXlMHbDvaq44qF1J
HGyIf9k4cz0D6fgmGXsSSU6UXk8cZ3CyaNSbLOLw5Osb+OzbLbqO0s7oZa2m8ee8vS+r5koW7p/L
Lr3oN0olEU2Td51f2uJXpYrfnGH+/vrS1vn2/vXYFo2b6kFDBmcgWVKO8qDVE9Rfo3BZryokc0Ky
qOuKpME6TewXK4rEeqipXknprI4KdENASAQt3JnMFtFy+WDnBYJLMjXbgWgAq5tJgQMVcFSdY4kr
g7TZzbqVYRwCucCh+WPdB/lam0HFQkDTN70y117kRPhhCWKAee7yfcdu+Zoyb2PrgOECAVPX1Mqa
1QFnPfvzMHpuFJfzDw4123Wuz85risSElR/lzQYRwgcqObrXIEWdqlEXs2ZvHwmoo/6SU5sAHbWT
9ZS2lTcPGuE+2yLzYLmvdp9TTUJCCC5fDx1x7H+OGPJWdR5fONrYiwbRDko2TcCCfSokUpDSKZUa
Xf5NT/fJwGwv2gOn3o7o077yISXlKw5q7XPB0gfJU/YcAAER4q2CyNMSVh5zGX0HKf+kl7IXHXrf
RKINVavy6coj4AIFuSUXuvio9xdNfYW96MJ1IJSp5aiVHzTBSck1xyv15jstz7kz/UdzsBddeKoP
ZYB8rPI5NpXUSTYUtbk2oNpImQ7apKTf/Dqf9Bb2ojMf5zSvVFtr/baqb2UT/FCL8vHrJv3ZL7Do
xMc4zZ0J4ItPUsJ4cxoD+4I6w+SxUnX99Ud8dveLvm7CZlbY8VT5sAdPJJB+J6nz8vWlP7v7RV/X
VJOeDPDA/SaL9SuCuRxKw5+4NlkcXzaQ2osuTxp6agMrtHwdG8SpgjzFeXlTrSjJGy/aIRdLQL9U
pA3hXbd8i0NziiWmp8QdTl8/oU8e/lLQNNtWHfcV11YyuKkyaa6r9rKdfWEtX/9pIPHH6ZefZHhr
dtFli2FxPj37e+i3U0eZTHAGftZ3h9wd3kPDvWzOYi1ed30crZqqKMu3Y5fasQBIeTJA3rjsYZ9/
hL/mLI2rzMHkEKeqI438FFHL1aRFx8suvuiijWHsIc7mlm8qJbKGrLsJJhzdX1/8/JP9oyf7z4D/
952PdadLivX8Wu2rmyHgICUEGL+XrgaqxhXEC22iKl9/2Cet9qyI+/sxEfho7LY3TN8ZawoH0WdS
89UoN5RgFtuvP+Kz137RahXXTamI10x/qOLVYNXPiu5+XHRpczFmhTGlT1Uz8SPXSgqOtAXDZ1JZ
ddnVF+OVYxEXgefKjU9B72lO8dBTVnjZtZftNSLRR81l4xcJRSQaddNRJV6/vrZ+frL/eIPMRaO1
qIqIEpSB/picig61p5MSV97qxWMQgSmqrsfYXKvabsw/dONnZrygQ7oyLHJd1Jfz3+pjPKewMb7p
9/5zXvav+1m0dBGN5ZQmue1jW/WscVw54Es0qn4mVz+owYmDCiFv7To5pP1NgZaoDOgfa7GDE5PU
50OM2iq+aV2fvI3m+e9/ta4hScrZsrLSZ3KwpbLUIIuVyAsvvugXCtHFFUvJ0g8c8xqO23HQle96
4k+O0YSp/++dR5DvCHo6ue9ABPgFCECeWQzvbM7H22o+5xxryEZkkn9GQf8otOoZ6pVzP+LDWFUm
1CfqmhDWpiALeotzq7LX4rVR6cNtr4nwrmz5d23n2PuyrN7iFgBYPuo/OGy4NmqcyV+/m589/kV/
M3L4b8qgKXxiPX90naSl61Aj+PXFz+/3v96zRU8z5yWlXZqW+/WYXUOXoiKChR1smvxdD4fLWq5Y
9DkDJ0gEN4fMt8PxHcvGT2t4/vr2P3k2YtHfUMEK5Ezpcz8Y3U3uJtQVVd8997Mo9F/PRiw6nLiL
5hpGQOZLziwPEUz6h8ook2tdgQdTgVUCRtNW1BQ7dbPuQvw/FHdn92CHQJQOVbYdKAlfQ66zfkZx
2Z9INajbMGbrsGMlSC2E9mjqo74NuuFjROZHrK0crHVusmrJ48tO5IVY9GxhBixVFj0PHwVeo0c7
VhTry57+opOiJLowMkqtfVrRDnjjs9ll33TIn/2w57//1edgX2XlmnWpnzrFh1u5r5r1Tdf62ZUX
HY46jJqtyjLxw8YMN6K1GkJN7e6yJ7LocEy7cYQ9D7GfyyHfaGGtreE/ftdYz1VW/3wjF12BUShm
NVP97ef2tgfzwayGzbG7AvNTBwKDGpIE3kD5jkMcQR2ltOCzBJky8sdszaWIbqLMXBNqZf/g2RHR
ljJML3QjklbRqtQeaKcItx/P8XSneqGwgTmylxr6Q9DjZ2F3kk/qnNeBv0Kd/e/HaqG9uuzhLfqi
QVV0qsSzzB9n9Sf0QsiJyneN+ZNf3Vh0QZxGa4mRlqnf9Bi923Fbxvplv7mx6INiNw0tJS1SP6jD
U6m3t5W8rN80Fh0QyasE2nR+7jfZ8nGgLodj9nTRwzYW3UJGBxMR/st9QliB8OsLx3Nj0SeUeVZo
gzWmvtGDKHYpKztQkmtvL7vrRbeQBlgiWHBy9bIG/S1f2Zd7uezSi36hKOs8zRtA5OqcAvuQabVT
SAOsL7v6omPAI+9YY6+n5HYpwW7L9IbiavfCiy+6harULYipMvGnLHzRkNit2jNF5LI7X7TKYB4c
YyCk609VkW5DSqYNu7zs59QXrTIVKvVvzGp9LXHbDXo5Zlwu3LCL7nxZSzqz6xRaWpyDBxEQ+4uf
Bf75b/oq7T9bEP+YOemLxhmEVZpKq4h9VVd2dMQnmr1pPdPXmrVzULPGQ6nd4oehj6a8fxN1L2DV
sM3qqymc4UqyxM6VuxDUmyGNXQOecmh/G+kjV8jYGDYy86RzFasjmW3JPXu/HhqQg6GdiJ4gjuEl
LV9KVp8WfbuRAkDtIIfNPh14VZj7Uh56dXvuqlt78Co12fGXmddCGdQD40dtRNBmf4xlaa+a7pr/
UU8FEwSIAM700wl+q84TaU1PiFsWuycGA2N2fjfjAW3Dmt5f4cdySEHXeBEZCUp5NgyIHZ9e2x3I
n9ob+SJxdZ/kh5Tvo0QfwYRK1P3VSphGfA6XRH+8Jq7k9ck1/8xRxYb7MIHQOjlbuPl/H2NLqr8x
0BgzfwHcR3Ip7+EVb5PgQ/bVlgfCaIbQ9ogZdS1jFSJkQMCsPnbq1g1w98H1ZIybKPrP++y21KBr
jfVL4FJpWb3o5iEdwpNkWaPh/g5164V7CNlfCbN8r2uvTUtktjDfiEReBQWshLqAOR9t5pCgQHet
WyebA6QIkpLFDqpscZRBrRtn/czG358foYbvg0WZVLeysch/brvuDYSdpw7TFRmtNUY2AtjrtCKJ
gEhHvjqpBQbfheWrIhe8sLEtevxo4LjXBYbot0mIqSYwMeVa3zSH80v/r8aw6PVDyJhkullG2N3w
CCt54AQKDLwBMNeLsR6CwCC+flmzXowBTglAoKcmxE+j8ARO5kmE1tVll16MAXVaE7qTbepbMhIH
B7GHJ0Z7uPDGF2NAJUfXAorGOlopX/MB6EWXf7MH+x8d179+gMUQUHNobZqDEfsF7340RivkAEca
WCRNIubb84ynTe8ApXV9tI9m7Ubrnr9+Zp/99IvxIRu7IhuTIPEdI/vDmZfiB25bPeaWk/4xELfe
OGRDvhmLPvuay3rmZgqEVc1W7DvCra8Gl2Bh0QawhQiueFIq43XhJPEqJDUJ3BOQI21Scw8Vtgdw
DZo8xHaofTO8fPLFl6XOtmVkWZPlha+SXL4mD5HdwBvMXmNVgK4SU4hxImsve3e0xWhDnBks0pQU
0IGG9zpzXvMpfP/6BzzPU//x6miLfiHrjDlvKGLxNRgX9M82rlFoUKtzqumgpo27V9xsWgNiLC9b
gmmL3oIkJ+LhMc18Uvn9igIXThuzCw8atWX3YJs6QKkp89OhfCuI0Oaq/uPrJ3W+xL+e1KJ7MKKm
VRwhM/9sNNCs/gf7nd+8TJ9detE3TBI1aiL0xO9s9TloE1hDWO4vu+1F31AmbdOppZaB8VJfoOpv
s7r7Zkz5T4zjX49k0fq1wCll5orYb2w9P46TSpjaxNDXwonYRIkeh55SOJwuoyHWz1DfOzLj5Ghd
5LuY02NtV5aRjrRAydfKVPebYSzhQIduvWZTQds30LM90YfWNuVLrAddK1Kg1HXwzRf4bEm9rKdt
2gmnVeVGvoS1nprploSgR9p/BU3IG4s75jMTBRX8h4qCMO05T2CqNVgvJlyExPTPMyrY/JA14Pv6
egqr+pig18sQ1/I3FtWdlW9SO0eyg15AbM5Th94JVufZVmz8yNN72fZrgxT63Ip91/9W5WsvvxkX
Pnmt1HOb/2sbxcpttTITvh0T33jaad81Mp1s4b8bw7Kgt3HLZmB3NPEzrYoepriSWzZP5ydhDc6+
hzuxQZjZbFItB5EG8XhXKDAszjgeY6c5yKAptw6Y4aDVckEY6yvKLPLnVI/Yr1BagY2k1fJ13A7N
zdDEbHrDQvB6OyHmKyNUXu7Q34ylmUKZoTSsrkyUQL1eEmi3Om0Lwiu9GrqiXTVhrh/VpmIm0iZF
v42oOeQXEsqTU7r3aqauzVG7jTqcCwamemgxFGR0MwJiTGKNZ0fVGYpa2KVXFLiegcwYJyVyDWby
2LIJNBtPYhDzdtILML4Z0m9FDsm7A5rjoy/76iOqkvZ2JsIO6dFNNy587i0l3PBVcQG8IOYLN7QQ
20MkWbC5DPs9Tkb1FFDEv7WqMTsYieKsSwNommb+TCJj2gQk9VeQexqip9F4pM7OrleFniCuccNd
WtfvsdP08Ft6ce2I/EMYevgczdGbi2vmBZWMeYVqMNgN4OO3plqh4c2RlXiFMfS3hZp1u6Eb5X6y
pLXOKFBZnR07R0GQc01tBTPVAeJmXsbPWYwTPlHAXyhZUD+zJkLy6zqV9S5AGN8mXXPHcL3qlEjs
p1qEG65deJqK3SudpMY/4FQa6itq8KpMN5lth7dB2sa3MfIHFuGd4qGe+zGM8NKmlG5kygFh9vmk
rxtF61cpWJUHJbFpp5X4Q+EQli09LG65LJUejfIkMwqq03CkSrAHM3KMewga0xwHJO0TS/kJ+0df
GwVMbNyk3d7QasULZ0Nu49zW120Y9fswLbRDIjR+HeLTwOe6KTyoRWbvLCMf31SAkWu3FshFihE6
tksNFpY2+GkYZDYqBHBfcWTx88yqJ85LQdC2lFVyDPCieNR3Myuzp+kxKzLYyaoSsb8P5oT8f2Y5
rdfQt1I+Bm1Hdi4VSMCdYD1o5Nk96H5DtoLyOp9cxtC7phPhR2cFJaH2zPgpQtHkrAsDLGagMbeu
Amgdi566KwPdWU+uUt/AkUjWZTvpT7nZGqTLlaB7TzLDPhRDFW7aKZtWCZnlmEVJ3/5RhckbWqrp
0SFv9w4au1+JidWlPAMZJk1Jd3A89G1vhQmAAgAr7OASZjYrVHy9HLv9DFLl0MCSfw9MCLzVYAMg
KLNqpEV04jjY0JeangWvZEll1Di99FcTZI2rR4cGSfw6HwHN1bE9E5VxXQhIUXEs3Nl4a9XYuNZm
eRb/TW58lDRMpp4ZACZl6u6iFk1uyGiyUwenrTdJZ+fPWl8YJ1MRYIXhPXJiBs4fVGdmfJipg+o9
MVS5pcCkvWok2zVsnMbaTRS5abDvtbNApVLH9Go2TEAQZHm0Axzs4tap1dTd6K5O7ahp5s9DYSa7
nETNU9ee8aumUZekwyNnxBqQY6cu65gEzVwSoJojnbUZFPL5AW6UtRrh8/xuzZnEipNVk7XuzFGd
zqgTQgiOk2sUvzoKw48uShhSVhVK6sBHVPQKbCMuZMpn6aZsaqXN8KcCpQw6Up4tJr1uyDtnbq1N
r+v5vMncDAqLqAfApzUY7BGxI8rImehgIKsbEEz9bu5KY2NWknSVsNt8PYd6cUxQ3XJmwbcpIqS9
TWvgBcHouGmmyDjluGmv6lZTNnnZsIlZOohdZkDVyJ7GcOMWg7xT2SBcj4mlbtqOqra0H9xVXBi4
+kJUM3Alyo+k6+b3lto4z5zmAOJzvJJ1vQpKcuxzcaqw15QocygqK3jhR8xRir1PWqmvbQXg5WS5
UABicxBe0KObgqakRj+h/yBt1EP9Xo2wnnt0FWJNtoAsXdUhKzPBOgHkA/ut49OSpoTbZSEKyjSc
8hh3mL+2YBCrqEM0GbugW0XSdtaN1pb6GdfQ/eiGTr4MGKdOIaW4+9qWIxqtwEkfAA8Fd1EX9+ya
NBDWTWQza6m7EQSWgFSWJwp1ROvEmQ2WBJB+bgatK7a0d2Myu58T2LAVxPn6pgPQwlQ9zI9ixMNh
RCM7CFqBPKOkHbVmXcHgMKxbMEDt6KVWyfRm4ly+CKC7R00PO0jvxUZ18+IJ/H2xj4QZ31QwEP8k
kUVMbxxvnTZg3hK3xi3fyoDAMA4fQTBNd71w3FWHJfBnnghnO0+98iKAchwGWRlvEp0rbxe8QPCX
9G1g870wUX9ocfJLze3bKEGzm7SacZeVYvbE1KPQ0OSAsiR4GHQGgFwA/nTaAneDayZrrNgVb94o
ESab77OYhKfDq1k5+pjhFOEMw4mUGZ8BTBbK5LrbNh9az841uW/ItD9mhg48hsCEV0URhhLIk8jJ
FIA2GYWZQMXNlbRxeTJX9aacv4fGe1Uk0CXyFfrXfIUtrbpjFvNLLSwQXuYZdZu7yjV5+eaQUxOL
cct0mKqOVLjoW7fODlPUxLu8OX+PsAu3TaShuQyxeKmqUyC87OybRgn6rZtW6v1gZdqG47p0k4rA
oJZXTY1dPMB6Yz0PEK8Aqf2IldEwtmWrZcyupAJy07D1aF3LXj0Es1pQvjk1WymtYYVsx9pOhvMG
uPRXiakNgK0ebDLooDuLGfvGyGNlncGy5ZUf82ORAu3w5omwh66P3dZOJXD8oBTdptRNd9sX4QfG
QDCLdpwJqE9FH6/iHE4secm4ebQmB0g58/91pCEOhfKX7lq3nHZ0QezcYVncNZALV8k5kRlrynw0
tB6ceDWQFa2a0D30WW2cqFi7FzH2JRGbtTcLBQc2sWXqG+qP83z2hniu9ODrgwdFmRHCpBKsH0o9
7NZt1CA4VHHfxWZl7hQD9mhVRABdS1pyLhPYIYwfx7zUoXkD47/KFPc1mhPrUMRCOeXV8BSqPeh+
anwPeNaNN8tFnJCI9E8zofxNu/LZrpAoC6ZvbJimVIU0s6k8Ac9S3tn3RHkBdevYmHbm5xOkJrNx
AeFO28h05FvLDa5aoRU3sWJqe6esgydLQkSdGTTX51QnzsIHupBh3Slj/1TPavTLAT6MqWycD3od
1luoku2adlp68F1GmkTrxjsja91dAYpvRbRegWk+GvqpGPpyWxc2CCCjJx/sNh2yNe0BmBXTQ5dE
bNXa1gn/UXhVJVbKrmNhHBNmJHgMm8IBQtSMHy62SXs1tBM646AAFeApCOeJqJEfr0Q22MxjXFZO
ijOt5GBmNzWOnZNVj8x5Q62XmPtG57FsGim9EF7YL9wX2tbqm/AKlNwtM0X9Men7Z1QvwWqg2B9E
W6iusTXl90laMr+gSgRau+HeNkEjP1R0lsfQjf9YbqVujCrWEUmX4AIJtKPOCnVtH8FspZ4/sa+z
EkgrIhH22wFKTaegZiGxKrKoPo/UtVfKfvLoIQMeDBhgFUmeAtPZLt7SAkvQyoLajpk7TukBgcxG
iYsbPm5vpjq0r0Chxz+EVSY7os2WN+d5trbjaNqPTv6HnXtWNbKNrlJ62ytJrmQ7dqDJg6D4yEy7
W1F8Ma55YNHNZGBrCDTmeZXeN9SaatO2ScwZxZjhEntIG08gGtxrhkFnKCLBWe2ASlbK+VcUzBM8
LCcZV5MSu/EGxhudZ+TqzdZtVNGtIjHGM8fc8Jui6jVXA+cEwZU5IVMXArnpr7LuwRBPJb4NpK28
USpoX68XM3nyQmVO0bg6xMAw9xIHBVh4TvSW9jRulDj9EPBe7gyjmTaSbdntiFOlQwmo5I9gxHKC
Dzn76dz3b1nl/QHzJnptPbG3Y1NZO/gQ+aHObJdZriyA1p1NRN1QvdUWWO4qxgBr2DMqOvbEoW3F
455EXbtW+kHu0Ke0pwHkzB7efnEtR63cN10P8DaYcGNRCb9KLHTdsjfEU4NC9mR2Daw2CgA8t+OV
ColRoIekewMOmLEEwOhVlgwyCQR4eqkSsze4cUb3wFlx1mAfLKMqnh3MUcwWLPWkcgsAbmKLonPm
wdbUYOkrsuZGi8KOdSsnZrWAeS3GMlqD58EjZ8v0IZm4A/bL7QPBmSjmt1NcyMFg6TyEq2952wlj
45Sh81x3dpd44wSE28GJd90Ew3ybMeVYZZUt/szsJgC3xE09snoN2sd+wkbgqKP1O0QwvNcAfiNT
oz7FGW04tWE0bmPTei3l4Kx6FeqEcJU/wlDVLRgYA0BUAMmLLBi4ObLSj27IqAcHPb8KhbSuplLV
1lXpwhbLoPHz9eYtJNvz0VBnHdVCo5ilKvSfJQy3piDo1bBOYFGTaLfDjCTHM0UBDjFu/1BY8G6m
Zl8Cdc6iTT27v4cgijc5lmov0xmx2xbXSlfBhFRlq96w/gWHCGZklTa1uZ1SeihHttNtD7EPXwz4
2SEJp3sWUO79pCtIYpJo3EhliNeFyg9E1gEyLDhPzp5mJBiBTe5COOV1cV6JmLp0N5g01YOiOtbG
gNt8LB179lxkIg+Zw0KeXoil3aT0xcrh7buv2jLaBMQaqPPpbVqCZTwUwKxUj4Um3NSmJKcGr3Dl
UIq37TS4tT2ewRUSzfo5GUeqNejIsUrHf8Jw6lZ9h146GhxtTTYp20J9LHZJIftd2VvaZkjIAxf6
iIu4H6ubXm9iyO1t9Scqg/gVpXF4xUBpP5V1lx4UUz8v0mvhARZm3h4GAWDYhjXjLMsD2K/ppnQz
JMgZPkQDu99NwFV3o9pjeE7teq05FD8GZyhZJdEUEDAa7jiZ5eGXkbJve33+PdWGtYamyJFt5c5+
PHHo0xf5rzyLlTsr65VN1ZTWkzPnwb5i0n1Vs+frOTNLiDGHC+mMM7MOw4m3IiEZRUTWfMwrmL1z
JoK7vimadW+SesiZnjC3z6IY9Zlm3OMDAqVPVdMhrGfIkpPZP01ZEu406HDbXvTNxqqH10FYhOnA
E3J2aDscT9rtvmOAQscVy6uAgwQvnmwbAy7nqrIunOtWlcWpGzFJdBaGSqaWYb+fNAoNily0vBdF
sdPwvCLM7ONXPecxFbaJLCa1BUQD+SOIASAyDORveD3bbYHNp+nFrd5P7m6comwNAyy5aQnheXY5
6D5edR99mGqBsR7FUS0j2UJ5VHHWAOeMtl3tPFulrQFqjF8dMJC6mnTIeuYP1l2vWRS8pW2W/4Gp
DUlN2uvYHtW1HCUeNwtAHSKU8Yca4Il3CH9vUgCGK0MHu98xzj1yBo0Niu2bbRtX6aaMxp4oUB+f
JlMhfKTQlEOrqzc09vdJj1KPnQqTNuV+BPC/2CDDqah1rF6l0cZHtrfuUmrvzri9YoOYBBWW3uGg
ypgVbWQEwCKTmfnY6I1+LAt6K1EM+2ms5b02j8o2i39WKqtQh0LKXSomn0WRvWe53a/sM5RIZuVL
EoW3Iu95kxtQwBDnx5euVe3feJB1WoWsnPuU8+YrPVH0+0jEpCoNmT8jOxF+0DV4KI0aAjI4xg3+
dmrbU4SZbJdo6NtYFpcqYMxWdV9bOd8YkbgKBKf3TpCVaJ51FEYl0NwgSuP1AJzlKWeT4Vplavo7
keiX0EQk+76bXK/DbZuWyRPPDHaaqH5nnVazieTKzZCjbZ7K7nnqnAcmZD4EARbLmv4eu9ljlxfJ
gRJee4UmpUCIaqK9mAOGmnFg72EyblirdB6N5RrB6SoYkgLZ4JwdIH6XmmerdnItY6U9KSR52GUo
Rr/LnOkH2rXzJKPRVh0SJFxrzbouTbQr7smVifDSQrER1gSS/w8MyFlO2AQsGPEAs9nidmX0rLkR
zHfn1GW6sUEY8GqZ5pMQ5vhs8LruY61sTlYeWY9s8MdbpYi6ndXB623ywOHnNNeBlLuydfLfMpQ4
ixt7AGpqqOUxsjJI4EWn7kVpWCsWAxhZJwvg71BQdOKZOYXYQ4WSBVmSWjjOxihi0O1gUY4KFsv9
wCoeWX2MVBKC41qNXLHPAfojOMrNLWRS3L1QdTcZ86C1pSg2lEwxrbR6zF/qyLWOUueUV0a4IpIi
uZn1dvJsoHkHikeOanU2obUR/HFt2AJcnU5QL5U7ePfJk5Hw1Pml3StHRyoo3Y5ZgKLf2o7GStE0
aV5ODgWsYAXJbOCX2ZXsZ5eiXZ2t5PRb1rpm8LyuZ3Elg/Jka7GG1KKmpKLoG4RMMAYDY3rvpzRa
5RWTFNPG2l2OebZTRNozA5h/Wee9J2r8HuxGuquqgyJoO0CmOU2KgWw0v7SmflWiczGiGt/0IwV+
HHLM7I1qd2OWX+lGAJUgNJ7n3AbWUrkweO1TPRAR0lt5apoGnwyviQe++tSWwPZTt8fe1Gu/DIa2
eqzgkef4QtReYW0gf/TsoRjMQbUxuBOmy1J9zqe9mjfxC5oNhTqIIrqtWFCAiiz1K1ByJj5Ax1pZ
rnuGqkdHe9aPVstJrq7taiyJGnudtlY/RbXu+ChWsOYAUD7WLuZvRWedN2K65WyhZ1h21HVqWXKr
Wu4hjkAQR6hI8O2cjQcmlHXKSpNfmkRVVKlPvBEMgUocIwLqbE/T1f3QwcaCVMNcb2+BpZzV8L01
gmOdlTcYthIvV0ZQwHftbAFaHHdxFNccSgzUeJhKuHZMq9kKoe8BGecAzl1vrovzvO+VomDwwIW7
BlV8VKf8vp+Do+MoSF4j2Ps108y7LJ03teFedQxwXedsJyqCw2Lu4bQWiJ/y5japjFOjFCAgc/nE
kakPUedKC8a7tuXXLwQyJi01xSrP5mHf94MfUgDllUks15MZF36auuV2GOf+wQkt9sHj+TUs9Gob
K+9NlbzPBrv5AsbBWTTA7mEKOZVzvHjr2A3GhXw+llPf76MIx1qc8KpETNMQsLlZ9Sxl8phx0tV0
9lMminXdQt4fleLNTuuPsM2on2awCIpMO2cxTzEDPcYu7VopwnsOVlZzPt/pgEQPuo4goNM5Qptr
wPNOHj2PivyT9MYebDm8Uhd3umju2S5Id4k1OGtnLiIvHPsTa7pTNqgdMjxtP1L9ukrTIFrZrZte
R6Oq3NgRt68N80Yk6lVN/TJdT57ibY3ch7lTI6qHeGawk9n+hNYxdyJb1bUJy1Q+mHIqVjIOgEW5
+dpFEGUMUbWP05CaWD3HT5sWmVdksnupMbhsRBTANGijU1qrewDvr2Sp1M2gMU1ijifBYLbuqs8C
dp+m8bqqKNnVxp+N6PZMJBXw5zkameSX1bjIBbpIsvvV7J2x2BVV/JbU8en/mDuT5biRLU2/Slnt
UQZ3uGMw66pFDIyRwZkUuYGRlIR5nvH0/QVvdV+Jyk7arVWbaZESlQoE4HA/5z//QH9+0BNnv9+G
5b0vrEPlfNdaPhVmvbfMYFWPV5QGqyQCDLG9JDrEcQsXGECevmYwB9JB8iZ6yu38vSF+klI3uait
6Nvgt85BjW6/d1uQPhlU1iWJV7cguHoBUf0+AVdf1MO8b9q6hZeK+NkQg7GUzvAcSXaXymovE1Ls
SbS4VlOxb4rgGcSzICbu1csLADCMqCHLVwvcVY9mRUtdR0LswlqewzGJ1qsx9Y6QtPSdvMIWFGve
WtTnvSneVR0KDW9+yjyzIai13EzQWXLcrJYdE7Slo8qKdSbVfia/lbxmrEwIXrkWA33t6L6w3V/6
1o+hIb8aMjXVXje3l6OD0bNKxx+B8jrSKNkiJmX8TCxjK6Rd7VCm7Gh58h38rpgBS5e+DX6RGvte
TK7eIIqJga/nwKlXsMFS5tjkhVPIW92CNv2hNDwAZse1ArZMZ/RgsDn1SyOHc0LMdJ5tWjeh7B/I
i+ZB47HM6MAR20KUimLF6OHzlB6wbE9gQYJs3ai601TTomcVFQTtfnIPqv/DSI1ya6AlrfCsX6VJ
SRI27S9RgIskQpwZmqZeW739DCBur2Qpfjapd2tDGhQ5lnBBmLZLQM1qbflFtqn8t6gf6Xi6YkVy
QgP8mDxNInKXKs0IdDnCGjeXJtmSScM7S4pUsHCIxjIYbPVp+aOj/jMlzmaOLyoq2Rxm3GQy7zHV
hQFRnVwYEue0fUgJRy8CmisCz1KEOdmh5xb1U7d0zAijaZOYJP4qml6SN1Pz7nycyWo8dGadX432
eItAZh1a7cZR3ZPjRc4id1rvO/6eG9PmwPNphJiEvweZwGB9mH7ESbMwib14N10iSeoGmdqEAZqR
Xrt1cGtWtNyllTuMIsm/sv2L3i3i9eTHW2yHiULO8vBSRzLeeLJ9HJraWU52fslkk/SKkeGI1WNn
4lNQg868FSkUuI6zdT5nQAXEyUYifgbqAhuzwwQ/PMZrXVetGoMYh4JAdtsOJ/ae7M4Yk3tTW9yf
5mRpaBF++dKyPpdN1d67JBKsw7yb0ZjOL5Xw3gjdeZFe88ZkcV4briyXIh/zFQeMvSTV6a6b5RF/
f6FqB5hUx1sFl/rYDUm6mIOWVKTcUw8jxfraasK9wBNvlbuMMmLDqm6xf9ersi22WdTSOoXE+uUS
XNwn0WBhiCr9Ho21Xpap+VT2RrsiSUDhmZ5lSz1DSassDihH5uVtF9I4BfRq9JJT/UQXeOvjHbUh
0ANipzMm7EqT2rq+US8jpy+XphLJ1u76R10Yzcn0I389uwICKtkhF9GYjHepqpJHEjgBhlXY3LkO
UFwYBsMl8z57bYyufed0vXNTFt1zFaqJ+sMV2ByExXw9Fi2pAhyad5kRmfecBNatE5Dy6xE8RFLq
iM9PjXO27ChR7ND5Zs59tXGyJudes5f75mDdVmU+YGlNqYpPOZHk6Hu6Y8kReCR4Fw5hMxX31lSo
tdbxbeESqGhgQ7ugK8lXs+i8m8Ge3YOscnYS/KcWkYpeEbDmm4wiGXv6AQMDwfAK3oHcMFmYGDiT
1ztX2T3Jq8QLCqu/SWtNvPqYJwuvw6UvLAC/ifg1WqO57CkNDnbpREsDtcK2MPxklYiOlCIy4rfz
UFzMgtU7hbGxtmsr+MaOTShl17wQJ66JNSKiBlGYgXu4LuTatIPqIJJS7YxRyjWpRtMS+4VDmslm
iVW2d0oDT4IE+h1SEwRz96FQ+VHKOcKVBC9KJ5luCOFh9p+YyOwsEePNqGMOSh+nvDS2rqAjjDdh
ZZw5N+ZPq+V5kVVh3SsrT1faaBk31t28GjPjqRqZDQxtWtNNMJofPP/OsRWwXc/GWS55PYhsjLp4
WoEvGA94ZQAsjSibWUAx1WGjiYuWXbUVPZgB6KKtV5Hrzocx5Cb2k653gT+wkh3XC+SK/C7GDI2K
7vOkmfaFNspVOujhenDOkIMaHFKb05xCimzIocMPc54aj/Ss4R50AXtthueK/dzvtsQqeadxdoOj
bIlL8ccUFsEw1Js+qkj/JHKayAONO1ZpRf7l2I7xzh4j67WK1LyaMXs/RoQ016TIMski7IBDQYfh
po1oRRImaxtmvRbPrMzUIVJ+BAzru2S+2Nl3v1EYAvWZoECEPSLhhc+m/0b8VLKzPS13bdXMu0F2
6oiJNHk3oR1n7wOv1RV/mXiIsDLnR7tv8WxKW+LJ7Ma8dYo2fVGJtPbEpdOdhn75pNzBemNIZsN8
ITo4Zn63hNTFWQFiqlbRPIWXIJ/BcgwCecrd2ltoy8xAkG3A1Ajd61HmI4lZHYmtZeQgmkuaZld3
KXDe1LsbZs/WU52Z4rrnoexkm7eHmurmPqGSv/WquP4e9HIi9Q/P8ZWZme152AYLX0BsiVoIM2Ko
jNVsdOH1CGj2UxlhthEzcCtBd8XQL8l5B/hOfS9fFXGSYhJTGSD5LTG/ESlLl5CqCfPqICMsBJHD
+7lP4hOhjfN3a85b3pEaD8++7F5rs6K/KHJvm0wmOyPxHRs81tUPVj0JDwEJFLAW3du5b5sl2fVn
G39coSbwaK2fA6KqL+vazS+SfqbFFwUmuwvmsgpxVtGO4WZyQq5hCO1mRVxdfRysMbxu80AcnSYw
VlnkFOuYyFWiaRnZAYa6m4rvCSPHcmC9VaP72ik7AzYGuI46koyWDnnaBgC1lC+2PRIZ5ebF9MNP
YYQmTHSXRpAHr73hDDvTtJx7p0rjBmMZNaykbEbmNWy8jKHB+EADbJO8KuUBAxZu9TNm5Yo4b06x
w8OEDKfcV82s9YahaP4qI3v4WXg9+HXsA7BJV1+3tcNGX43Bz9FWyW3UZs7K6SzGfr4/7EkIdZYE
PzDJEVZ8kSnK3IDj/piqBt3NNBxS26p3qa0gTIyJXT3NBYePl76FgRM0Z+Qm3RqyGpZDVWPK6il/
mxBSOsBtJ6R7KkCVDNQCxeCib3fDE3Oxx6Tk5CSIjVVi+nepF5cPcz2RMRiAahTrrMnsdxUQOdUY
/OtkJqR7T7IPx0RiX0iRiCMxq+aSbL0WwhnkHR+0+9U0vOCkMQ5aBISVgnYTI8js17nqLIW7SVUT
qldXNXGYc8TGGM76BxkGPco2wJY4JsnTc8l2HQSFWjAEbbIoGZ1cFzDyLrpGhndNU8IOiAx4AgR2
ANPl7PdnzvZFQ4jShdVzTUYXFLsSqeoqdLVcG0lFv+4U1iF3/fA1TphEmmH6FBS5sSCGh2RC/MB0
tKpEXr04gV08DdyYtaNHjgikxXiqwf6Zehg1i8jIk00VNq9DQoheo+qXyHXGDbLp5jqphoYEbE9u
JaaVp1TZ1qOTtM1WRVPGKM4CnxpLyv1GTzQ5tbgwC0LznD6F5KHTYZnNJUQ18pa4FCraqphepP6I
lx38C0Y5Lv2z66ydmOCCPBYJRHyGxjOBDReeazA0Hrz2spkTG9U9A6LAx31ZDFa7qJjefCfyvQeP
Jjmqg/OziFLkLDPJJRvLH0G7zCC5DBxNsHNrWcFGWoqVGeV6ZTfeo45cXgcO6fQ5tOr6qhjdd7s1
66McAnaG5pwVT27lAxt/vw5tgM/23sT/6U5NJXhBXVg7vyOoQYVOcpgAyo65ZHTe5r2xBO35mWV2
hgdVmx2HIa6ocWPsOIehvRugZjJc18OjHv2YKafJkAN3cLTICWiNlRfN5SyTaSV88kmxMkou7BQH
Pokp1ZVWNekfprMj92tc0bZl2zFrzOfE9fv9FA7MlB1oS0RVmA9xbUDiTMpbarKSoGsC1AM/NK4G
3RBf67jOCnKaoCi0IWqVhCUSf0O9TqbHsgsavn4Mm5PEkpcuGGa4QLbFu1HnaycsinXr1jRtZemd
4PvHF61DSW0w4l76dvo9dEt303sgV2FoZluLkKItJ3JzsDmLCsZtgzz0xUBwLGHit5GcCCUtRn9j
Gf4332/lZgwT4ziGnXz1q5rfVu10TJxe70IU2hsS2cNdUhf1piz64DYZAQcW/aCNU1T1w1L1Vv/e
EiRZ0NmqO4+4VKyG+xlqTRiVG8efmeXX/btrdfCHafmviQuZSsbLrjjqwImXk2YsVVlC7RU8H2LS
m65+TQp/5BF2NBPE+b4nncgP5GfZ11h0wslPjG+EsKfHtmI2KZXM1pUP6mQ4fUtwjjVsgP6m0xwb
3SrI8nzZzu38zQpChgVDLY9CzSEev7HcEAJSXwy1pXa4ccrVwAHxHA35BWQ3cuuLHvwkXKoIqoVh
dreg6WDhjaWIK6qrK38UyTqStgwWTLWdFY+qXrZZyJ4oJJHRDCMZ2q1VH/UXJXldMIh2TMNXgzuF
RB81+Z7sce7WYPb3fTpVa6Ofovtohi/mBLJ7dwGqQN7mel9NpV47E2ldIBuMISgkioUe1SP/a7PX
HLxktMr3EAIl97PtN7Yfpa8zlngPg0raCzYG/1h3fXjIYX7iNWF5a3tG8TCJpH0VkCteDNW4Nm9O
46+y3nzs+FYb7q669YOivvNstwoXZd1F66qYq5U/kvE7GtV6IpvmIHpcxmQrpzs0khP2ccpaOVOa
39SihAWVlNDhZeXGV4Hn6i1OaBTgtej2sBfG2/mcRxyPU7vqZeVdNkymnuiXaTNDIl7eh7QxkxWD
3vKiZKK79TrZHmPRT1e00Q+OlU0bfFQJEhdBVx0DMTyUM82trOZq2Vvuax9peSC4JjhnGy8mpo8J
80gIkQgNb7HPedFx8e76QQweEAGy4tMAdmGXw09Tzsx/EuJR2VTzdkXDSk5wSKOBUZ/5Jh3f2mSF
jneq9EpUbcwN/YUMAotw3EaSBpdl/HGaFsZ2Ikd161q2Q3xo/mIME/TPGXu6re1FJKhGE+QoF5Gj
UxKLV+dlzhBW31iJHV0Lv2DM5UT1zdTM433k4E9XMrJDbcfYPMySYZPExks6uvESOpbe6pL5SXK2
jdxgmBgcUpf8Yiaj1soK2BzwG+2rE9Tlh8kgk7xWZbrLscxc9gRGEjKvnzX8lUOU9dY37cJJicM+
vPBG/9FOx7cI375VkmVqDSsCHWDBkqp9y78tEndr6tNAKHRoR+WLYWfRqXLr/FbXNgelW69gsIg5
MpAMhjP29BDeAwYYCzs1rua0JL1cWW8lG/KS0/1nTBZkqzdBdWNaTXuSpJ6ebISJc2cHa5+srLUb
hN6lmU5vpGDnK1H2IL5N7HJ2dTmnLeBdmjn0OXlmue9ehQkbeeNQqsJZ2evJMpuLMaqw5AOsWLca
/mfjQcRDZPWtJ0dwSQuA347pO8YKvq99Rxx9fUXiZXhdQYN4JrNp/imnIr+XJmwMp+3ELeyOhI2o
ywHdDWdhBH38pI0GxSeUP7Ir4Teu4NtD0DTk1u+Mcm94tIFEa8v0pk1HCEUAtxWzP9+p3jyJNBbO
TrkuYWJtBXNYKNoRPtnkKsEMTsUSCizHx1CozYQslTmXUV6H4HO70ZPRdiLhkQmPaI5Ygr+6sHOX
XRaMuzQdJKGEnc/sPQiGuw723QbGFyfWkPrERU/9fWUW6YrSftqWfhwsBYD7MYzMYAl3Atinp8ux
GaosPvxpfQNsQtRtuhOmoFJufeA2RxiAiclseFfDSDk+BLG38aDcfa+YtNKUz9CdZJ+smz7KHytb
FQxEwFyh6CYM+rVdSZ5+jBw9yFn+C93QWi9S+ozLZGqIgEByGcG8sXlP5mDYtHb9raWz+NkA6Z86
FUfxKrB796eTu9DVOjg8blgm+zry7ka2zqOJHofSKsrvhnPiPKo5UMo2nt48+Kn7wkBUWCbAib1G
lOPHffzQQ6QCoOqHQ1uXECN8r7AviEscFoKIIL4SPGBj8urLBv4q0HwM/SBInVvHzKCYGL1cxCPs
PooWc1PK6htgJOlsBdm2cwCRfA777ziLZG+eObYnenL/IQPn2njVXOyLORk52iKalJK1Wkf2tKVD
kkthZfXe6/Jo1dEoPc7RTIhD07ccSQJLzdAm571Imn1fD0gCnBhuxyh1v3EJbT3lfu699j0oX203
/trJxnobJhQ2RV+MRFgw8djPQy+3CDd66lib0sajZQsnOJVjEswxcLFbPddazeuRbXFhx9F4dCLk
ihRHdrjVVBLEJjDttASxpGS0tT9aaYzRUjVF8Q34OrsdG2ggRURQZIUJ0tqxmP3OgvyvNu+G49hB
rsRaFOVMRo9yDvdiJpbat44I70Kz8jdmHjOfy8QzxJouXiaci65V+1t4s8UmH3yxa0sHRpcKrHhR
BLa6s0iSO04w6HgN6mRZ8UqB9RATOJDWh87KBtk3SAIeMBJ+4n2PT76CjErTnD22Hr4DCznYE3iO
24Rrr7OGK3Lmg5eAny9jt6dLjjlHi9LHzGOKur3IyNhsMApel15AqO1A359qUI4AfzZ8rdh+we/v
NAT3FS6azBWDqHprCM6gNYiHbQB9eymMqTv0glC7KhqSXe65zUU0e+NPR/u8Dx6H6YaTqFwWnOoM
WwcyNYymR5nSxHOwRpTDFt1EKdBNMD0RUOgswYvfZ7Pr1r0F09K0gilc4t5ubJVdvRA4zxgTwtEa
Io+kAE2DAaUIKRzgpgg9nGr8Pui5XAS8sDCI+3AVD1G4qXgLT2Y8oznqzPYbI+R0XSToQmea1505
ufY+Ld0YZoGfvyRJ+twLE+AzZDtRDtIOv5ieDaOYEcgoDUO8MZYl/N7bBB0DQvqU13nSjk5gkxBZ
Ywcdr4MiX/BDNfgvRajdFxm/Pqei/RqK9l+bH8XpNfvRfP5L/19GpyGP+7/5TKvX9vXffuRgYtP5
C/znv9+d88z+KjqN/+uf0WmeNEk7I6zCIj+en/wzOo2JtXIV9G3gwHMCxX9Hp1nuf5BcboGdWY4F
k+Kss/0/0WnWf0jQEeASbaEj8rDQ/K//9VvkDZlzv/3+3/Iuuy6ivG3+898/ecYxROLSPK5OOZaH
HsH8pMnU8FoCEh6CaxJaputQj+my11m90N1gnMhCLJg9si/WLrnRUcBLvTDKNt2SDdQe7SYNSblK
lbtAyz1cliz+FZUzQU6+5xDJKXGb/kKXKn6XEH5cMNloSjmmNm3H/JyQU5chMXVtHVwjJTFuoJQA
vMmku0hrGSztLvtWjQrkN/fQPhngCpsKx50vJP+/q7jP1wCDX3LH+MXj+zAG/EUp2UKYapWD+ZAR
2+rKnx35mvWi2kH8ZW5J6d2sVNWGT7+srOt/CGR/e1ZnqfM/dbPnj+UBSU/wzc//cV5Jvwo0w2hs
yPVtiuuwySP7qkUQ9awzW54mWUQbvKSc41yWwT1Gt2cJRV8IufDK2XUhvvtJdJGNuXsj28FP0bwE
+Vo6tfgiLO93XfjHJXqmcKVj2srTwC6/X2LmW83UlXl63XpTfhwUkpXQa8jOtGG2VVuzcsQOuaA+
WX04fuXX9PHsP90gz3UcaSveNUd5nzTXjVnHluM1+XUY1afYLMN70nipazCtuzQYg+9xJgQmJVGA
aFAl6l0DhWLlpVG8T6ZQrL54Xufn8dvlWKajTOwgHceWFoK332/GHDu0OG0RXdMu8Er1pTW8zygB
TqY3NtlFSEr760w5SvJpJZlwodFbSF1Ox8Ao8uAyyWUGy6Cf2gfz6yf154sEOgAf3DIlR7pju59W
E4HBOsJ3w72qSrNgVFDMJ3eQzbMQfbT5gNbdDljNmkkfTuPY2BeiSL64RR9L9vdbREKUbZMfeX5q
8rM/ahi3yGHBGK9HKBobW3flg6Cw2A2Qr26anIC7hfZadGVJ2FbLLNQJAGAfws/z2uJ6CkMKcCNO
HYwXg/RxUuqOMmRclDpsCGXt0K4aTasPNEjDuz8I54bc3XJJWgdSl2S8r8ZugEKOfTxMW3gWfoxR
hCnKedUhRY4WQ5Bnj6jEyOWdxCwfTHNuUVlM84HioV0ELZzEcPaKZ+jIXCo5w5iQlfEkVnMSyW1d
RNOVF+TD+9+vrLPV0ae7xp7NKAWTUdaV+enRZT1RBGps42sVDfZR52aCEmvsv4VKCvg8uHyGRSiQ
WJUZ88Qm/8J34K8+Xms2QFtK29Kaw+nXfSjw0hmgcoiuGyM09owpkpXAH+zAKq235VDA7oIdUF1g
b/de4gh3/fff/sMC8vev75mQsjgfLema1uesiqn3PbC5IL02p5pV0YeQGytPn3c7PQ/vwlUoAs6L
GosBcYI0n/8UtQv3Pa9SD1d07J1vSqaSiFvheK1aKPL1ouwaQf+AvcViIjcN2NQPYRZScFc7IxrF
qa3MaBNAmkwXAh1ItwTCLeaF1l595xvj9DTjKozQEhWxgNxFWtAq0iMXZWS5OBEFzkcP0RgMC7Kk
qZ+zuhcnHM7NcZl3efugPX5vCG94R+2sD0Bf2bfQ7KuHllnY3gb/OIQfG7tdm84N3nHlcxaV/Pt/
f3f/6uG6kntkS3xx3c97aK8bKx9qnVwbHPEQm9njrkthBTupIzQCyEfesD0FeLCmcG0QA/3F4jov
nt8fLjuSdC2hPRa39bkgySDBg0z5zRWjiPJ58tLzG3V+mIyYymeVN/qLw1ycLS0+feJ5C6QCItpW
8ZV/X86tI7IuNfRwRX3DS5xgbr9PiY9BdEZOXkF+40pHERo00+nh9bvVakRwY6AY+Ef1/P8uxv48
MCzOeEW+iHBQNX3OUvKZqeHw7o5XIYHWx9ZtiGDu0Ij1fhBai1qb0SUTM389JFlybHNW0wIRPy5R
BZnZMZqmeY77b270VaLQH6e6Ralpa9J6qTx5POef/1LvEAsRlBQ95pVjD9FGjH29V9IK0f8U9rMo
IIIqbxKLoJijL1bDh73Lp4ejbG2hV+GMEPLzKSV0F7hIChW60tJ5KPs+pefMi3xRYxz/DvgpTop2
7dqCIbYMMPVazESiDfRwzPeS0CxXUz4M2zGciq0bOO34L78uLBk2ImHZtnl+Y36/NZXZMEmspLoy
raF96FqL/rDquhewjPoYnpNTnTkJe8QLQkPrSe23v39d/6x5LOt8byxHMMuyaCV+vwDTxqIVnhVl
aOEZT82UAaQSmrcSMsC4sm6jjVOJ6DKojRCWZjwFj33gx7ggsdM84Mvxr0UfUAF+up5PBjJQGLI+
GUJ1xXjpG6zwvfDin1985z8K4fNn8Ek0AYJy7/OicEUf127gQp+up8hcunPbEas6Frsc0dexC9Lg
GCf4T+cmVssg6XobQMTZOX2e7EKYW91SKNF+L1BAroXXeV8s2r+6PJaqSX1F5Wd+DiIgQGf2ehte
Ci9J+1APdbWZECdni6weMYL54mb8uWFbkBZI5oZbSOX9uco0dDvK3EU7griFvTIqm/4RWC48uFkz
vmeUTzhBIApdWAZ4OuVkv0aQ3x85IR9coGnsWQNdXQRIp1eQAUgIEEGNFtkMms1Zo7g1p7D/yh78
wyjq03tNR6yE5eGS+Gf1OWtPD1o24qrqyPBexMyGljVn8pE5I5eUezbqpbK22oMDzfHeUeq7dz7s
OkgqP9vBHvay6M6uiEm+sBsjve9F0z58cWvP/cLni5TaVbTFMMq52t/frdmdBY0TF9lUZo/DASPc
U+4k+YUSabcJ0tLbTZ7n35MuLE5wswZYPtEqK3Dy0n30Q5PW9ZWJzl/eOKUVB6OG6S4+fv7LXsxn
It2qGJU1s9aHphHtAybF5cqPCucO8/XoQDQaeLWMZ0jlafHStz2nmgH5xTVj685oO+sYFy0FB9jm
uwrD/9Ft+wA2LCUdrvTTcYHrBAmvkLfpUAdxYp6WXuvYf/KGEhpm00Dpict0iylEcTA9E3J2yU4+
2+6Owru9MoLwC0Oj8+f9/hg9Et9oSl2bw9X+MIj75ZYFQGKpUnjSB6MvjypRLRF2EepBIDEzSsHj
PVgGTq7cPXlD1hf1xZ8FDUvcdCFTsxV48rOvvN2mxJPRfV7XAzlRizS02wc3dc2Tg+XE0mktQJS/
X7efDLbYg5HTWBbv1bkDp7369ADCBH+5zO3iGx2l9bILA2UBZxZItYoCxdW5rAGfKHFVEu1l6rT1
MiXz9rrOO2PtlFn5POcerNnaIXiv8RBAjPCfQ2cuLlvPcW7oxcbDgIDLD6L58QNFSHgZ7//+W3yE
qv362FjljgO8YmtBd/hHb+hAvoarO3VXuO2UR6+W1UGrCs1Eo+6mNqUsDESCHL1HpgkPJXnvkuqh
FjNVIxMRtFJ0fjs7UvEK7grDf6bj4aofbPg4XnZZxPm3GMM6d9GLZH4xx67YAMbX+Di41b0bWsOP
BD3n9UdFXsR2sfPsaL4d6Qu/I4fEdd08C7ITxiIv2SzlUwKYC9/Hp9uMUB6bbs0VupW1lVMFMZwh
1UU19Fi2D4zKoXR7Vz40cyjU2Li3k3bXvW2UgoXpZZtiwMnT9aboFc2+qvEISluFYUUSbaIx5hNi
c7h2HWjB81w+GlQdx7hlCtDrrrvLFI3QrK+kmmOmtrO3gNlrvGZwa28aaGNrO5v1wW1b0W2SGjsT
WL/QxWWb/Aw9I3/glS52QVtKuCljXzxAxDUPMdPfY9vF87sbSvEcZb6zY+OsME2lecorLaMvVvHn
90ax8ToCEIkJryCa7lNho70hn2KkfVcwXWmMxo7mXZ87KaWztdfH4xdN9R+gHm8MlRzgmjpX4Z+h
qwB1CH53g7jyykEfVB6Vz71fsiDSEPLj5MiaCQhb7t+v8r+AYfhYl3wWkCLbU59BPa8TXXqW6VwF
uRe8yQ7luu5Iq6fYbNaGnIebGFbtofZK58aSM4rcjybwf3AVrqVtj4tRigje3086LxnGwBiRXidQ
wVMsDtwGgpYdrmNbBOcB4ptZzf4rOkEMOc5/nnftVz74f3ErALSFoIgFFPfEZ1yBJPLOsUY5X4E8
hIeiYL8Rs6vek0iJk+MPBWyc9DQPJIUjmQM7I5Rx8/c34qOV+XXTOXc6jmK3UZT0HBafmkFnECWE
QmVejTQeqI9tkzb7fLwHTCDThQ+jHZ+wJLEv8gk+jAorcTfmVfGj6KJwXtlKl89ELQFLYEbXPiTQ
ondGr+SNg+vcQZ/b1yDqi10t7IZJ5QBpLp0YhiLOSaML5ICmpMGJ2JZch6b3A6clJODLNp/b+vkF
46vyNXnigqVn2Z9R7DTv4Z93w39XEikDsJNyymgDQdC5Qe4sDjUZAqsiqF5jeGS37CLuDQHA+oCr
Oo1xoNUmMuV0rHN5F0S2Wo8GZjiFh/VaqvWMRYIafqC/tU6MCb/VVg+qMc4DshiyahCfNo+Uz2fT
DIZq/4BIx9GyrqoZrs+q99CsQlitmISGCjclOU63OF9UOGtJvCzi2YYdcEZTx0SDaBuFpQ/smAly
957h22wc+jau9l2DStRLWr1OzCH/VmUBeIYb5mvU2gVWynVyo9UYsPAFayuB7dwKT8DS5+4bPKqd
jfJsj49NdT95ZfdzbvGmhC0DL6uXwWVIdbrxUjnDhTQwe+kN4425q0ng0PmYtfg9HSsyNRCmQvcY
fuTWJkbWcOmn7rihZ2Op0JW5N/2QFzuXucJN5WEDkpWYesyJv1eB82Qik8cuQm0CM8AnxSi76L2w
Edl+HNT93LItitLd4xYW70mcijYaRHnM4vAigWS1R5Q94q8gq430+/EwDxL+yhkGi7t+gP9ZTT9y
J0xOUQz2m+U+51qWDofKqhoSb5Tx5ObDj3xOvBOJUHHJwN7HY83HfjC0stcs6bw9PZlx0bUJ3kWx
CK9cD7lIBrsH9k8XTSh29bVI434Fh+EYJQaWe0Mnih0U9PYhq6z+Fv8q6lSmUY+OSCsYOI0YyarE
IWXx8ZeUmWLeFdb6rhYJTiMd+kEnJrhIDfgZ1KOX/qOixQZRIpkA9a1bxF4GVNjnMK70LuMQvyae
x9xYGqrPotKoNkCUu2zhnZvHKJQFxkxgxlVXcRs+HhokU7n0mdC9xUmiLkFjnE3eMObvei+Hm0Cp
sZ0GZPdDc2jLoHix/P4y7YUD49JFIKVzf0kZbFO16GzhY/K7Sk0/2Gg1tfclXm1w47U+Rrpx93WS
jssWJ4RFIqsG4orKksPHaYTQN4K0X81gmEZu3VPOlpdiSjBpV66xL9MiXUOQV6dIRsVyAgt+G4qq
uM5xj94F2uhX0QjZoc8F3pPRUK6cPmg38HMd7Hg87BesrPEuq9y77XFbOuZeNW5rSHCryCB82Wcl
I84K4E6WKhTP8KxRfJoT1ipdBhtv1SLoXCplhlDLHLCFKTLClYCLsZRlrZ6aKmLezszeIL0Jl2DP
PYR2iTEDBJYl+qxH0TiSrdT/39SdyXLkSJZl/6X3SFHMikVvbB5oZpzp5AZCJ+mYB8UMfH0fmGdK
V3p4eVSJ1KJ7kxIS4ek0whSqT9+799z3LEiT+2Zw3fe+Db/5daCvZW5lqFlS9zZFv7AsK1gA110x
5DV74hjaMEbhg0V5u0IwnS15Gd8nNuezEuyldd29mVWI+GDIi+6jkjWWhbnAiRt8xphkOgzQTWe+
Y8qon7gcN0/W3F/92cofVMoiFJaFcWoswvekYvfTYnQn/J4MazpXbnWFMWvyKdjGsQpufAxkW4ey
60nBe157CG83w0wiqFtR38Y9bKfRaoKLljXBHp0BeA47z44aKiADvbwGQUNaCDkWrjWNa4QqMTkK
Ur3IWPhnv3RCmjYu20sU28PabcZ7oiEIwhJO+Ypcko2wGRhLkEiVtDj+HQZwps0pU1exeg0VupfF
tVNyfXrp6DhAafHCxFP24auoQH9H8tUWTzBsXurNE+DM9AOXsv3NtOv+EylUcRq0SF6crNAeMMKM
h7o37E011OZeuHW/RyeKFNNv6vUUZeUGmAYkNwJCYdXFJeCSSi2dOG2eXDnSCk8nLtZTSJ/mupWN
g9E8odnFwwzUy9iFpMrfGTH2OtUO9oEjx3h2MnZ1zywejUicpoFTdsqJvFqUWmMvjAjTcFtAetX0
6ZCNqtgCs0huagmZKQpGfto46uWzpeGiG1Dv9fyeBfTOtgFLMHjfssYqv8rGZxbnlgiS8RuL18KJ
7vPeGFF747xB3HeUgRnsnCS1NlU6yVNjSnNv6Ya9kyAJl0aHKnSmiRZR2TyMBt5or5L22kDTcsrC
7NZx+vjYtY19J+dq02tdvrlrhxvgvl4uqQjdLdaovs+6B0OYXF4mb01ROn0BVZ1O3ZgWP1uO8Vwc
xZFmId+N3WXEV7VNO5MGnxlo/RLtN2bdAMuEo4XihhZYijzFq+ENF5hwVRxwtmnhN2h5N45mxyB6
gv4oevScWV+Ix4w57VY2avzIqftW3AQDdxVP4NcWk2zqJ7yCjJ5bT0Wr0tc/LTHUL1ZRajg4YnS/
pq8bS+ihtObqeDwYnkV4bOVmOKUqZmq+Sk5VBO9xwjsKvjQ560Nr4shNSEBgVLKFkIP0N+u/CnLt
TjpSuEPCSGptKu4EqWtFD0YiHKzm7QzV7fwN3hP/PtWG5mi4TXFJ85EWn+WrGfvGW48SWDxxJ0wv
wEeInQhHvXuDlVVDHKNVei33gElFd8pMsq/JNxnnz4l5eZ0Ei1pznFVhW/5CJnSC9J6PszBiRKvW
qNyLy/x5kVtIDBuvH5/TUdMOU5nXs1SxOpMhFG1pfhR7V+TW0hRK8r+F06KzGgoMtmbNFZMX/MVv
oVkyNfVO3fWEVPFENoilINObecUEwgACULcxb/nUepxmxQQG2Cx7fHDzu2xQtAWqMO/b+bKeezi8
wb+tucN2wSpJeVKtlLTIYxpFJq+Z9B5Gs3eOLb7yLWWQ/iQ0AHcJMiWWnS0ZL0Qu6o8ulnd5UMxV
8awe6APHeRPpoPHrJ6G8Gwydd8ZLhfFaUlZwiagqzm6FKSqG2lCz84AM4t/0vaLvNNeR8ArKV0T4
/Cc89DFvgCPb+7jm307IIY+BO9bfgjpgBXoSR7bnTNaBG2N4iGLd+fDADp4rL4GqLZGJ7dFg1Ufk
yAYSrqlW3y1L8eNSZrO0eCYcdUhsHoNSahdZRM5GmdMAB0Kf8n3hj+y+hubC9u3g3uA16pzRurXw
FGjrUQEVOMc+Er8oSob7Po8uiW+qadl1s/o5st3ugQFT/SlarfvWMCm7gecLz8NRVBNSDJO7v/aC
QeMZn4QQaN8EVS9KWWXWd2Zbqq+iMphEwxRLwQeXdO3wx7d4AuomgiFkRMiNjQ3OkAmIkRpe2Xlw
03eOTUMb5BFcEEnYTlWKN4T4gYntOOyPAxPrWpbWPUrh2zG2n9zU8Z5Gc5B79tEOp0DPh9eFRtWV
85YVzEZ9ZusGhcZ6dGJtxVpHLEu9EmhLJyMftSwMrGE42hemW97bvkj2zG3Gtaqx+6eaY7+Gbtnf
6Im0NqHZ9RvT9Z0jMdoHK7ZziogIOpEbvqPfoHILoTxdRlxCSwOlO9p4xDxJM6qtFcLZS8kBcbGg
mdXHIMsZAxQ4E2LgXKu+I/lWiKbTxj/nRFnkq2YwrU/Wnu/tIUa18akIE1ktHSLOd26GSTV3SvuM
zaf8kXul02+0MQqhW3tW/JKOYj4B6LTgyRvM6pvswlq7AVzdwUKMjUzduHhH3/Axu6tSr71gMQzj
Nq1TufRxIy5whF0yaR7GPmsPhuyHc+9AzDPiVJ1iX3ypqOY6FMdRepfmksObcyB5Z0c0R7z2g5ct
nYjNbO20tnEzQur1Fn3pue91Ry0PmqkO60OS59ZzGpCzAFa7HS5dXXvtLW7oUHmopFOVbMm0FM86
FgL+PjnQZXRRUmGQnKItsOR8ncILuoMQ4y/xaVlMC1NuAJMwc3t5HT7/rB9SR9VyQdyLfykjs71c
59TXnpDSMMMy+S72yuEea4wDVXTma7zfRtbx6hhZwatz/WOx0KNxBWCs2Isg5g5khjpCpGvtUc5b
bZxxS7n+0dqn3krnmXdAd06uPMBNG6uCvBs6ZnNLHpBcVSLTzxyaTB8dWtdZFqnXKK76D/bzHm0G
VzmOYX6iP9+ag6ykKADZ/iJwbJME4ODDXZI/WL4izSQnyRsi5wf8DqKzr7Vkms8Xgjxo46PpFPYR
LEyySgHWxCjho+K5mS+8QdYzvUGDgpQkkux11qhzTwchQFu3BeLI3jxPCJrEYtsZSqcpealKr0Hk
2ySYD+Vwh7W6vmiW2zyZNkZFxwt4DUPf+PkxirLmL9SC8rpLWjy1ftY24KQC3xl4iTxAPsHBhjfk
jFWj8BHn50xPdC2c++z85mGA8zuUSm1qbxp2Yxb+aDuJuFkN457j4LZXkHg6vcr3Wej5O3YH9yno
ySIKo5ZDil9xQbkb7DRELwet82JAKdRWmkyDh7rIjBPvLCE3ntcNy9hq9PuiaZsnvnaeH9UmJOch
DNZNAkYOfGd2l1n+NC3NyRSHMtQ2fWtDpGpqsJ+5xj8E6fu1E6L3NpfxGqeFIRJ/5U3cIqSeBJ+e
JqfTKJUOOSYQ4fc8wlq1qDH207idH44r5yWW190tEyPzOGgmeN8R1fTPLxYr2ZM+6AwY3MTZZZzo
3E7SbkUPyr5PygzOG1/tFAvBDSYRfrrOLe72fd1k310K7wew38U66rMXLQ25riL+B9gU69na0mPn
MROJvuf+B75qEjQ/EjjVBbLIMyR03CpUCA9a1HDYsg+yPgI/wumecGvIenqu1xUcJzT1AjAp8DCA
+S+uB8XPE9WE27VUTN73au5YhNBA9gwbRhzTxVOoRd9d07IvsQL5wglojStpcCVHet7e9DWkKp0Z
6l07VtUH9lR5X4cqMdkaeGCW8rSv2mUOs0x71DywKBBH9VZSnoMRf6TmTOG4mGL4q8ArBCyZuoEr
PU9LykwN33XIlPS1BGXi2PrpBp8SbBnyyXZWmIq91Nx03cshuUxVXAVQHaO3a4MmSGEuLsj2ghsy
KXd8/imcch2siH6Xmk+6ab9Y6YzaTJBEv2l1AhWrMRHTXCVGaSDzz3Tw/dvrclcBZOyC2iKg3OXt
TlL8GnRDzLtmSB+TecolnIJYL0NXGCQRbbGLBHRLVK+xG5EQXT8pR8OipJmgmX9uR7qBq9zFZLbk
fWzcRd9EU7FIUX45c994K2Kjms3e5COBNaADkld3kTVSwNtaX4GhT1OGmRPX7gz/YwOJtArwaQy+
otgRYOc2DSG3rHTfyN7gcHbwos3wct3dLNQUO8O2H6IqkueupuTbXLuE1ysSnQ4VYYVP9VvfLO2n
ai4nr9c7ziOahYjpuJSim7kDVQIaglPSvwHBL+96lAhP03UjrgS/dO6Hx7gpIHyFAyqnFjXAwQIh
fIRzVZ4HA/4Zhnj+FVBXBfD1u105/tqMlLgVogpJdtaSVzsaq300WGtyC+wzzTHtnkAsLi9zp680
kWI1eg5kjLWWnXq7rF5Tq0KSj9QP63U73F872x5AraOT9VxqhmzTK9vaN7CGLvlVHzW3tq4NSXSS
xUtK1vXBqQNwFf2oLavSD9ZaMbeI6q6o7xOwbOcUXc1d53XQ+4e2O7eoRbYSrJNclK79bhpuehTz
wYejqj2HHs7XScQY17pY0BbBECWqwdrYJlbMBWZ+H14DFfSQCcD4oL12WTOGTCpN78OdRno2aEu7
3G3BrAvi6MbirJuTjtO8ISjDEz5VkS43Wo2e0Y1tFp2tqMo7OZYAiSw7PNsREytrqGcrTwBBpYYF
wS2+SaO1zSY1ruiQQZBOvLT91LHGW4d2hCvMiRP3H63NKCe5yg6v5zwIes4od5obAa4SrDXHTfke
5jFx4UX+sozp/nAA39l+0J+hsQ9bOkguDQw42tf1hIJY3xSeReMAwMwBFku1zenD7tu8lDup7HKv
4P3vPdWvy9wXN7rowscuKd8xbYQ3FDUUZnac3ACf3OF1N77XpdU8pbMWQ5auhXMD3AfEvfCkc0OA
OjqMj4nhDY/gZJOz51EcOLA+t3ZMykPWdcamsOTZ5WJ94xWa8cmail4hi9vH66r/8wDgN4IjJtau
lLZkq0ES/8vYCZyPLMAuIkxwm/SRBvqnnCKoVD0Wxk6380NVCLntM4CdUdi9dF2HYMLQpLmMvNz/
+qniVWi1tqnT+38jffzrJJsBkRR4AuYxtvvrmKYdwJikZTJdCPvDs4PCJrmONi0rNDAjFkl8bEFf
QKYule/9TQLXb6RGqC2FRVHjSBRZ5i/ibj+1c6d3FRmPQYRHEBdN+XrdlelUkdsTJeokQvHc52nM
TaIpzVuzLMKvRKQFU+Ys2vz5q/rr/ALngqT35EJn+6tSMapI9Wl9TV5Kl5oMsiyzCzFfG4VLZzCx
2MD//AN/8wBcT+qO4QmTZBbD/UXsRcndxdjQtcuocX6l9BWTxRAJ71M3RnEZy8K614rZfR1I7wSQ
dEZa8eEWvWqqgxM53vOfP9B1Mf77tIoPxORwFoLgFzFmQeF/UDYYkUVd0Ex4QTEi37l+6H1UEz1e
Afp509T1j7TrvG1gSlyy00BwRx/cjY0sf3gW8eGIzUULjqoETquJeD3UlX8UeUjVG0XyyeKF37V9
G/3NjO0avPfvn5pwTl24uslc3/3LZFd0+DAbaZgXrGrJeqrLZqepkN5RAtJA9f4b2ufmNshjyL8Q
Rrq1n+fajRv76bItUIfMGS4TNE1gQAEkuNtKNNWuD6AcXM8Midvp7s8PWp8f5F8+MrpM4TGV9rxf
NaKFleSY7kL74iZuSuZAbW660Eq2EbaGDU1l+9j0VNgyGO3XAfzZJgn6V7KmuBn/s69E0sM4hn/3
Sv51aM2j5NTQXdwwfLpfXkmMKiVG4cq69GEdPxPP6m9jK2qfahf0DNxE4y4b4lVckQlT+I53cBn1
kBaEWOCkt5NzkHMxZKIaXfmmU3+0+DdWJALlfydS+6vGVgpunw6fEcG4+6tqaRbY9gGwuUtynfJc
+2DRmJSvEaX+gk8Gk4JYlr1Zpe95FCcrPIV0W+eZ3p+/yb9uGpIHNb8rLEHT/VUuSd3FoSMYel6H
ugLowqeHlx7VR5Cd/Xlq9Oef91d1Hj8P8Y+HUBG7kPxFQgabA5sS6dYXs/BjQTPxg5FMvi3K2EIQ
JO1jT87CHoRqxyCGwuDPP/03p5kUjNJZHYbwcDX8cppF+NanNOdVG3wdxnzj0NUeHXluvZRGdtMd
mDIkNzKzIlCmKIISW6k7O/QwUeeZ9jEU5aMEA3CHbvHvnsxvvgkdERtfgonEx/nVxFAVYWGLvnYu
UYpy9ipKumpbGBqXr3BU679R8/3mm2DPcRF2zOcFEo9/3ytHil8LeZd9IQAr3tlEU3GeR8VDlhaM
cjITw2RFak+KYeVgW7a7+Juv4q9iQlqnOrrVeRcxTfnLV6FVuvCcUtqXRLPbPS6VYJfLNP9Qc/6A
HtsrfZxlxIx5n7tJ5idjlI+1RzZpnPTOLiDp6m+8Wr9bHHwgGq2OjjBNd345PUwci6VZOs6Fvp3z
VMVFgHDIjINNifSQZobj/rAsZgphxQvij9quVUmz1cMwJ3rAwGOvE3L1vRdB/zFMs+Thz0/sN18Y
T4lHjbCaTePXw60EZKEFpisvlp7Mfe/KYozVZv1HPA9qEz0ZPq4F83W/GoaJ8cSfP8BvBCkcrjgC
bB1BPi3RX8QgzVBYXkQq7kV28XhfB3OGUJxgFR6TY2E3zTEL4B/phCnsomFIt4lD6/Zv1s1vzniJ
1oIdxDIs8g5/VVPieiiciU391rPbA7LynJnc0GxhAjMS1abpmxx6OG0VrR8GktawMaK7xEnao1mE
pMSkVQLxy6jf2wDiA5iHCAi53l4cjZaKIrGdpEGXNuGfH91vziUqsllfwuuCjuaXpQU7iNskhOnb
et7j6Fq5dy3uxqNVOvPNZB79tfa/jun/afvxKfqoirr40fzqP/7/1aTssNf85x7lFUCQPPp4x5F8
dS7vP//3/5r/Hz/9yZqj/8OYHcjebPGgsJ1tyD8NyvN/ImCVE2S+criU/nzN/3Qo6/Y/0AzZ6PI4
SRGwuRxs/3Qo8584bFxBJwr5ppg1VL84kv/kUDb/fRuYT06qmNloZrBX4fn6Zd/WRR/DltDVymgy
sZliKZZDahHORZwGRISsNdF/umXILkrjKPdApSCysHUfZHqSuSX9GyG/kjw+WN0IByb1Sgi2g7F1
h2J2xTP22BtUfCujAFeEVKgkJSlh8M5lWXb6FviPuMQAccAacvu+qWTf3sArGF8YhsC3DK0ue3Za
3XjKAfNtmT1PB8ahw9EfyoKOoD9yVcsct1xzpN6WOp7BzfXr/G8t+//amr6UX/lDU319Naf38tfV
//+k+54b8H++sm/ei/o/rmouFP9a1hz1LFBOeXw5rFGu8v9a1RQd/+DayKaKQQNl9lyL/nNRG8Y/
kPoTwEatpBucx2xb/1rU5j88/Aqc3AxN5tNA/ncWNXfGeQf8vzcKzdAtlzcDnMe/lyHk0GOva7V0
r6Y8XzpmGBQrSezUW25B+IFjNQ0Lxxq0fdRr7YkQOgumTD6pbj81QzYs7UHC4+mDMf5hg7AEa5VV
Cj2AxxFJ0kkG/t/P7Lthmmy4uiTTAzMnFrQLquZbOaY60++oYOxEW5vozEQRABJkQ5qTfVukdP4q
1GYlefAiiZ2V6aXdWcUKCqyPvwFxSJuleMq9FhlJAd6K1uWkP5fAdjepPWX5YrCGGCVJHpB2O6Ly
D/Te+CHokyYrQCT5rp+YHoSFh+5cy4BXDmhSwQrG/ckQ7kAMdN7ndxp5eqQ3tqX14CUJ6hiKdWBV
scEYecEtsb7R47Dat6RqbYGdqnAlYwsuVDZ4N4Lx5svIDI6NQDoaOJLY126dWG8fUtJHnvF+qzer
TwA8wjc64kp3j7E1tS/DdcjQmVlYkMID0Wqh0Sreq5A4n2WnFTBJ084gbiWbwlNUIIkFNUVAXu9U
zdbqhZcumWk5G1uNFugOWFud1LN7YG4gfGxRbtLZ6LyIReyoXVLTfASCbNznng9T0Q3Kglt3FtOM
FVCBGU0YtGCnGafiRseS4fvS0UOk3KYSRy3X2mpD66l8kHTO5EJPzORNkZ5wwvykbUM/ct5y7hgb
sDzxY90QUc2sRIPFnb6lOUAYenDlxoTQdRNlYOJWXEIY2CAycxeD5xNoFxJfbHdJdA+p1E2WstGd
BB3eAJSsoc7dtILOYQ2xNt+01qN0vZMRojAbyyZBHjB6txmw1lXgkZUR5KTmoK6uxTJwVPOIXmFc
yrT3EJz4cuf4g/XMRSW4lU49vMeTWZ+8Qm9vDTRgNRczcWgSFd/IukIqIeXRIUnqxNYePCNqij8U
tyuyQkvdX5m1ym6K1Nc+6XZAhrOsnnibAkPOxjQH5zYAlXkYmxzmiork9zSMC4ICK8b5ZZhh7m3c
YVW409QtY3IHlmhRLB4/sRtOq4hYmAAEQzPn6zI8jVzyrAKKPCk73DfkSvwgP9H7hFxY7FvGpdOi
IxOUMCI89i8Ik5T3EtY3ICV0lEqoV+9i/L6sZkPr023h4ARIPLpYvF/kKECseoNjF3wTLfkH6M/F
hQNce/AyzVw2NpSlILUhr7dl8uLrpnqcEpdJMTM88Gh5ALZsKLz8HsVoczfBcnrQxlK8S1YyJkkh
0CBWKtmkZeodfOmomyyD7dZnZJFkhXAubH92yyitbXaZN/Qg5/p8OdUyfCr60lkljG/OjW0MIPdR
zeHLH1KmRbo3hvT99LxfRbApuMDU/QkmHWqExlSXDnLH3ShTVAZR75XvOqHJ2VIWVnHpa8NjidVJ
vQ5Aiu756da54ZB/17vCeYbG7G+92pruiSnT1rbyGOgIOaGxKqZ8Lb0w2OldQnhWoFe3yne7NUSf
4QWdkf0qvK7n+c5ujFifsgPZBt0GMAWZAW6GXCQQ8oFbgNr0WQPfLyJHqS5r9MYDrXctwoG/0EDm
Hycj7r/GAR/EA4EB7t7MzOlRtpl8EjJ4oqe/9uKGSveGdDxyqUSFJyvsB2055fyUZmhIFPQH4p5D
CucFBddw2zTjeIZKzKDQ0T5Dt7n1szF8ULHdJ4vaoHXaIwiZVio15vEYjq51gkD93mV++mXkps1b
ZR3LDhSy0TbWykWSuemCuL7Eulbf5UbdHerSdbdFF0Vf2FS7Wzt1ylMGPHmHM338FjcE/0ZOZ5SP
FaUh8ZkZuWoxMGFCUNRMSx2N6YoXhjIfkjJcLMpe6W/eAENvSfZvuCfVO99HFeftosxVCa1uep0G
132ke9hYWynybh/rEg576s+FkKbEI53jat+5cNkhDRfr0BcRKEaAmhVouluGTrAVnGnQ6U0GgNjy
fngUqR9hewlakn3LcpNzYp3R8gaw/Wte8h4q/E3OhfbeVEgexTgc0g6gInLYc2Sm0UPp5voC5FV1
MUlv2wKEbJBYFv30Iy+NjnpuZOdF9VeuldE0CwOP3UkRKBqZRqktvdbOd7QN9Hfy+7x9jv57a5Sd
9RqOqfdk9E59CFIW2ppcGPkYJkl/GwKs3df0144qbbUtO6/YIAMQZ3JOoUgTqjcsFHzpOT25Do56
4dnbDjr2ri1t5NIqIBkjGOZQRhm9EHrprTtVqQe0KvaHBaCu432LjMcMgvYKZAb5z0VQ5zfm1Fkn
obLpq7NqghIj1yvOmSqaFdd5bSV6v3stBlPbIvw33lwi7paV6iNrQSyJ9Y0/kjFoZ8CCwj6xx0sh
BmuXJOhDEdin9Q4uvbXxsyk9NJa9LCbQo6JK2zWsrGRH8np4SyBK+tUUHsFkfuVC5UKyisiYTUot
eyoiEM2YNu8RXXpHXBx84phYgn6cqls91MVBwhrdm1qVPmAXNE8g7qwDbTV3aSPmJGySJKVt4jXY
zZkK69uSTEMUUoio70XRyu9IZsZ7s8erthjjFj2r6jT9LrBC216UkQyf41wZB90sqneBSHfrliRG
LgeLah/BSoUyOjeCYhlXlcndWfnGAcaFOscKuVobywE0qj8HFqUmz6V2qlvAwKpbuHbhX+y8CQ9x
XTXfiZpGjtZSxIxOln7hJ4FFDGnwJah7azlA2D+rNqlW2GCj+5AYlB+kxsTtohp8tMVGpbVETQGQ
Rbg2Me4GynecFg0lwlKN6ISizvNX9eQzSw0t7TnIYvcDIwqnTSW87L2q2QFdbdTXNdEce2x9Oior
oR2aJnHuBrSixNxjnN1bAapPZfnOLmRkTWjhOJn6upCOOOqt8vYp1duGl7E8Y/nptu7siOkSU5JE
aYSM9UaN8R3005WUmTiW2Rgj/9LBdDpZZj6HYR1sY1Ce6yIYg1Oauv7OTVEpaGiFT4Pu1fsGgRuk
jZloy0Sih0DqpNyZfDT8Bywk2graUU5zLozHx9bP1QG7rbwxK324L4mLX5ccxiufr/xoo/G+AB8a
iDZQoCw5ce5CmhPBwhfSZYhKuPgiBol7QIqVjNvcqvptWUn3QSfm6Tnz0mRDWi+Lui+1+tAbUovW
QzpwchPJnq58ZphEHY6SVNeKs8RM6rcw9btVMyXBYWip1xYGjppNX3OftMgrfhzL1n0LsRs9TggR
HmANpTvTyZsPAlYpE62UlOMx1njFU/MdoGu6kbaLLUH2KH5gwyYJe7qmTMjzaEyzB6up+53w9eEQ
ugGi6gaz1KbxEPm6hTD2Q530pwH+s1oak0l0Ec9/bZF5sU4yC+74EIr4M0Xvepdovv9K2oZHCrIl
T6ImGAboZIJWgNPwommNvrKIx72NnErM6U0YlhZhUVbVAjO+/5AYEB6RTYLIoEQ0t/TFQsKxJxeF
X6dFcAWB4Llby03qEnBjFW2iQBfrqOworbn++nviNvtziJLsFqKDnK8VYjU4Sj95QexC1yaeHHma
5Y/cH+BbdZB9N4pxPh5IJC3I5xJw+kWP6wDWYL4LyFZkDE3cxzLPTaLNgiRYwxCMvmmgCDZmOzq3
vj76YALTbjeNLYEkAI9I6fU4FpaZaY7PnZ24R81ji1jYRdof8nb0VgjVA7Ij4uJIWzRdk6bBbp92
JOiWY5Y8oxFRmzBBXJujSpsr47rS1iGSAAIwe9qG9CyXOaqpXYwA7E5UEApxKpTavS6D/OADwTqm
oGbfmkEUS2uK4rXnOTEM1szb1DoBBW1mkBbgy+ISsUT3RS74GyIG0rvOtXnTVUtCVFQgtyZJffi0
E1QarPKaNn83xWsDLP8NAdBiK7UGpmU1edYS/g0adBK/tckeEHaUPo1LAzeKL3ZF2He3XWO7Z6Qy
iPClD6MySGxnU7UJm32kZclh7tp/NzNuzqwHQL02L9dj08T95yAJGOl9/GOmnyAtgt//5RKAvG3a
1nkeCpMKGO4hYXdV/oEuNrn3rYxpdovRFN1ZekOC1bAmpy7FQsCRv8l8PXhKtaD56oIiuOMc8LYm
8bAnom/r75atWQfeCvtHCgOOa7Q73Sldqo90EO5zb8dE+Ah37jgyfnCfvVpD6Bb0iVogxZiWBtbs
emFCoN2QyZGfaakitAg0MvY0qEkXFAfcbnqN9w+VZ76sJy/YkLfaE28yC32MqHI+OgDHr7YZVGse
vr3uaoNkv0xqp1FvunPM0OvZrVMFepyoaQxrxMC3qA64grW8gGIiB6cTc6nAXfVWyYK/PK8GUpk8
xKawdzWA0rbE/IO3/0njAIWejTYbQ1UZfkqbBb7gS4sWZh57L7NqqViYWtFs0qLJnjQfQ0br+d6T
XxgE+egxKa1EQZA7VMrRIcKyC7n2NXb7g2vrALQ+RfFpJVH+yZ9FUUxsIJm8bu0ffVcfB9AQhbgx
Jnu+Mdq3MXPwpSb12kGsC5OfnNaseSYnXn4PWi2uEGgQk7C0x+FIfE7CJlOi64PqgLlJU0F/n2Yt
KKFKaOXay11aC0iAI0RToXFGIayTtcPduhCa+2O0WucUJPlwYM4mj43SEgSF4HC5DfW3aWq57wo+
6cq0kg0S74qwwBicOtNO9k2HPA/8YebKnmqosKXVXZooU7uWtK53w27dTUZBZqOxYbdPcm89TYX9
xs82kWDnpIHkkeHjuyFNEwW6e2q1gjpuIJe8pp9xMWytQbiMf+Eymm2wHCuSI3EI6mhQ82qLDc9Z
A7WoH5BUixsM08NLYxWxWsKV8k49UP6D4WY7PtbCSCn9oQWkG1IkmdPubS62C7saeI+cOnkbE3PK
FhPhYZvK6MxHH7geAtsseWBMZ62UTW5yZevdZhJF8mxq5fSDDDzev8AlNxxl2NJxCdymKZ+99aiP
SBO02Ty0usyOjp7FKzln2WVjmt4kMo8vyBRZW97koarosmmZBMiSBzHJbtmWozey7QTJ0eCjbK1B
tBsv8sxnrv4I6KNA2w1ieESoNT3IXFk7v2lJuu1yQnITE6uf3bcbMiMhNs+3pX3nYXgi4QTtOefX
MtCNaOZjtTh0CMn4LuPq1bWV7azRBrevodCnRaQ08c1Ia4xceWM3iwGO9YqOTv6trf0HrEfUQUof
T2h4JbfjmuzXcMqLHS8bEXR4bGoSpNBz9UTPa9N3102eoDfCsTWJ/Nk0Tqvd6W2inYqiLl86U6+/
Yi23PsNk/tCqqwloLoS/EXk/rsdSQyovZLcowVhsxnIEPJ97h0EnWmwqMjKo4+vvjby5PGbOmO8G
9vTdODrayUbHiwiTZhAHsYGFzyicN6Qc/oXMKoUMGCxL1lWQAQiI2QCRL+CROek2JtXlBPI2PXeM
Cslb6EXIrI57MY0J0sRpKfXmHPKtyluSACw17001O7ajHzpmoAUk8TB7aMwkeA3RSx4IMuhWvBH5
fQqi4BOsqYO6OyzDG8cIO1w9JSM/N0pMvJkdUdekBxuUBX7nXsysMLZoksoTR6lai1J/CWDHLKAA
p9+l0e8MTfd5CEU9BJsBihvZDaEwb8qR/WAncup+ckKmfjnM29yGClXuG4zH/doYTPXZhhlxASQ9
9BnXsx65OU2GeDcNdbDSdMjHm8KtNDgVvvB2GRfCb7HQ/g9357Uct5al6VeZBxhUwJvLgUufTHpz
g6BIEd57PH1/qdNRLabUYqgj5mIm4kRFnSqJIICNvdf612+mm5hoIlC3WOFVB0IqbhIFpK1Jk4kg
iBKJAMKEJvKMXsIPBISEk7YJmyeD5yIBZ/WZKwZ9pIAAKuQ2mlXcAyYVk55vlymXPqo4zR5HHM+d
MlEl04vDlNzdJg7a77oxhaZNu1ofECaaJ6TgseSmApHS1tkW7wloEMtV3Qx8AhrkkbtIddiSwLf8
glOkoOmtW6SbdSzuOhkNyQwrtLAX9lfqlzoYTnOrsxAgSt4pNLR+Wwz6Pe5OpGUYgrHTpDTfVhSQ
iLoiCteKM+VY1VGxstD0QjhYYm3wi8XMZFsty/ER1gSeyFj2zJlTdka8KupA49DC+OYuI6ALfTuI
20AMR1usaDzlvRxKmeDGZhig4UrH63SQJ6fXx/YdB3mArMRcEMlmhAeaJrsgAlT9btQs0WFe2V8N
msVBTw6CiVe2LhELjC7CnruhvxuVVl/JQxMd89HKXgfMN3g0Kaau1kz6ZyWpw/UU1QNvuqwJWZf7
wk+GNu6depi66y5cdHz6MPZ2RaRGCiz9ZlolFhzPUujbZauZ58lnB3bZ4ugPlheipLA1kxPYzYsy
9Am/atiDjOU2ggXsN1MMcTkrBOGjbUrrSux68YPAbKKEZbF7z1Pw50AR5tSZyf60+XVAZsTKPBZL
r2zGqCt9UsXFzCHuZ3kxp6g65Z1O9AGxeu8j+K7X4mof09RWE5v+mOErOevPWP/XcAqD6Fkpc6KF
lZTxrRIFB4V39FwDXc42GzzJMgS5WI5E1NAurCrQQ5Srp16VUNAafa5slyzqHxLcZla8A9g+UU5Y
XjyNCRN/Ws4EFJs6HK4s0UbTfD4Kcc1SogZ3qKiav9H0AcdEVZafAl1O34i3VNkM9Hl5WRSD5jYY
Q8xIhlj11Z7M33lMp3sdf5AzQ2u8CjX44KEKKpMq8UcFz3fRu7t+bxIDVFq0VfpKGaQtgsU1MTQv
chfH7xb5lps+DMwDqYohuAAUfTvt6xw1Q0B0ZkKDe3aKTzA9O4dfZTRdC9HeDOdZKKn2UENLBuPp
quK+lYeJYB0Dt0fyN/JVruSqisNCW28QcPMopGbSn5uBZ0zJm8Hlw3kfvjj2CXvKtOgNaQk1dWG2
iguLetxMVtPse8mMNnRwcroCwexn3m2NWiPhJzjqWf2sGUpjOYJISIMNIp1VXg77bieEGVVeIIad
X6ly9pTgE/fSGOFyaxCQddsjiyRDgaiXGW76hhSHyp97Udn2CeFmNuaxHYW+HDtUN7pFWMEUEcqo
G/2dSGCapy5ENcPkAyDqG8z1CTRGeGk23UOzmCndbNd5QUVQydnj2NPhM57SoBJOhAQWawsH4/dE
yqqjEhN9SzkHrTxUIaE3kkKm5NBvAQ7KYzlk+oNk4pBzVoFYa63Fu94ohuyhiuXiPgo0HDSqhROx
6CrL1/tyAmnvBenVNJgKqYpFUOZUiE8E2SReJyetx1wnxGqkgOFgS5EuXxHSeKtzKriaoba3OaLC
Iy3B6KJNnYCrVP2ojblGI0SARLTI86GgO3nNsHTySGlFuis3ieoz0Mm3g16X11TEhDZHabjX8T1D
8GWQyY1we7khvlsCPYeAlq/rSg3dWasyVhGG2ccQfn1E4Js4jK6Jt/Ar9ULO3jmSn+pm0mDeZWKx
oPvVsUFcGkGwBSkppXUYlTrWdJkW147SWe3DbBjjnvkiwwqhVTOGMVo7q08t9oSx24xqCX+EJpwE
F4kNd1Oxv1LpVUrK5nR21HJ0pAJIDqKmRVurSK8xYasPE9CAq0DP2kV9Ub4txC34chYQUdX1eU11
HtdZ5WjqQHkBPa0FU0UmbPqdiZ7FBvHq6HLbfHQWWaMMioKQ+B8R7v/t2WQbXw6pC7jPsiCtPm6F
4FVDI8uj6RaRRq1WR8tNZr2himnYew3iXI+lQq/oYObInzjrqrrN0LRo/AStSu9KtQkkRxXIJ+qC
eRDZbfSUOJQB/vuaKIK5opNhA3PUkMRQ27JKoO9JP0/OglkxH4eEoAMva+tiWjNHDVYlko9wN5Oi
qj1ZXcSmjOO1daskYjev2zMIYCeRsJTkpiYYawx0zykKPPAfgqIklp/gFYmZf0+bKEpumHmUV12D
+cWbqk+ZttbFsGAIlCXTd3EqG8TTVtdWXpZi60dVgZCUuWzDbx2VkvE2iWeBeDQBtbtdbOYKeWLk
fqZQ/jJ3iUbjRhB6cZWbVLVeZ0hlvapUg+gi7AwbaYWQN2GyBu/CIXVUXfN4GV2KDNIKq63CzRQJ
QeLXei/vF6Stb2M3t6pbIPjZFHrdbBsyVK/pmcDQ9ZwagTK9fCwMM1l2TDeqm6bKkvelwekqQ8J9
MpeARxwua2qEhuzehu4Q21ul24x6V/tgEhxniHjm2K7mqT8qlZo9qeKSdOvWVMbc7TuBuU8WYPRi
tyaBmTbnSrz4Qm5Vk23JhM6ZqT4Aoiu0kQwzwdTatk3IGtTbgfQQSiHY6skNfX3tRmKD7LhJA8NX
A9kgC1RVXgEqFLdHIuApmDUfwybUdoaY9I9LNzd0DzpAOPLcYatWqfVR9AlNczjFh66q2xaiEYlI
OSjfYwg8wY6QmtlHL+b5cxdJRshsuOd/zdRJ8c6ieMJu4GsexNKkf4YWiAyjVOD3K2nGQQlUQSjY
iLCaUbFxe55/EeMpFcTCozzGFHieHs08Vo+Tbi58eGFxDfyWbMmSlldBJPfbOIvktWaeM0CBMO9n
4Nj9bMzNVk4NprZGIfqqDuoxhSlVl2Km9DWhnJ0tpElxbRdlsiluDNOrtRnRNnI7Zrg1gEyBbMWq
qO6VJqlo8xVHNaCpW0KqEDpejA+0u2aHhLsmFLTDl0aoNfShulLR+6V1twEjkrDyakdi7CJFTP1a
tsZtKogEimVi1vtMukZvWpQZlFTR74MFpYubil1+zPDNuu9z0s8zfiEGCfhIDfvzKUr0LwlxLoYK
wUYOR/VAiLTgEqKusCRMxl34yCmza0y99gbTv73Kg5FyUQrxQsFVg8THBOIwRjsY11dXPfrcs4NC
IRFiEWaYlvw9i+bu/6/sCg1S1n/Pnjm8vr2W/+v2/9x8otCc/84/zDAso/6li/j9WvrZCwsN3r8p
NPw/GAwaOhwabIo1hb/zXxQaqC0IaNBIIBQhRu7fFBrYNRJcaFWEfKvDyoGs/he8sB+ujZcEGsNC
CfOZQENuikkjUw87Y1C9wDqmpXLPoGgMz9DjKWCJjMFjz4x31xX71FKef3pGp38u8HMKww+e8O+u
C4PuZ62FGKltxzhigDLiL/02k27FsTwW4b1E+yLiEnSldc1rkFWuHuoUF+jOy60ger16U3frjD+A
Iwj5zN/PdWwPxd4i0a/Ur0a8FUfVXDOoI18IgbJDIbTr1cWep29//t3xoOWX/N0vf0GiM6x+yJMQ
35I03kzi90QjAPyFik6l00vALye/rt4K6cOYjsObxDwodJfxJCazbU1Haz6NVkPi6FF4jr/xb2cs
o1zWRIRL8p5A3m2d3wKdpNZgN7kvK9vhzFDCNAP5/LZ8qT9Spj5JbEcboJd1cSheCFUlr8dH7uE3
q3kdeOSFu63Xe5O7uIKt7cF27NALPdMlhtpJ3NQrrgT7m2HnduvhjxHtk708Ox1Um+AR7ix54dQ9
d/J4nKJ1Um8C6VknDjS7BzEkkdVQ7tN6sUfRG7NH1N922mLVfk6x1lyk4e1wBUHHDKkW3TnbvgBo
lltgYi2GGWLXN7AujHatA3eV/ONrLaZIwbFjQpCyJfMnlOt0vqozlzxZQ19nzR0XxDS3ayQXdNTB
7CjBhaPej/lR7R7qgryJtaIRS7Um7klS19NwqvsrM2TfW4nDRhnecS5wITn2dLglqT+oRypbm29I
KrOtxMEELF+Lqld9IyHivlVWWkrDeNAOmeaTXw+N3XK1mxa0m4m9R9JQ9yCoh/Oh282u2lwR7co/
0rbEpwlJaQ3GFD+Pum7Loz28qm/iW6/YXULWER5s5oR7KAec7vLTWDDSzWQ4pGACKDj6G4NP8xuq
3+di1fJgW50M4/V4Gz9NcufXlvQ46nCawmMbrOb2jlmTw2TBTkfywdTISXntwiHuXanc5TgTYHmJ
UFcKnWaVaS7PKfImgyQ+O9HRULsRIzRjVxSu8rDwH5ZHwUQkmraJ54eeOkVJcQnYdtYDpXLtyz5t
9Ubxsm12b63lreZbvuaLHiVv4IjqKkVO/hWp/szf+90Xxpb48/YwgZ5GHa5nO+E2OwXbeiutoyvl
qB2UbXGcjsW2OEin/At1yUV8zz8swvMmeCEmoOjHRTHlasW+f6iPzWm6LV+iW3zFvOTYHPPn+bbw
moN5LP+HV/wRyvCz1Gw2smWMzH4nXYlb8ggelk29iq7Sg743r7RtdhT3+lp+NI/K3Z83LYD9zxTg
f9+leuFjO2RYxE0SVCRMAWun4/WyvhBLPFrHeDttiMS6m5hMDnb+MG+lTb3WvcVP13wCW6KLt/xv
Ps3Rpt0We+sNxda+OXVXlQ+R5BTHjoZRQLsGS+ksGwRFiF1Mr0K3lnCU8+XUCWUmX4DEGP/bQCQG
4cC5R9/IxKTMbPmAC0//jfJvvI4nFwjN6u16dplJJh4JW/ZiMNhx9sfSvzZact/8ft5oOMI9VXtC
+kS+uX03MBOkjferbqXpawkWydEaCUvdZzHdms3YaP6YC2hIdvuQzvzLlOP5A4Rq6x864bGRDZZx
LR7oyJi9mq/1TX20dnftiqQx2mhNAp920gP1emnjyNM/ocWfTzPcaT8X8K1xei654QJX8CUoIT2G
EqZbaStMcwXaNLaSzDXgpIQYK63qfNvX3y123xIF4VPaviG575QHufgIxU1jrM1kPb3Jh3EnPMPG
0hJXUl3qb31bheueMPvv4rfkoGyIGySrPHObt/Db8ozjxJAAy9j5t+kkXkMFZNPaTekLERth7jY0
jshfaDYyuwnsAD9yFPWBXXUeC6L9MHp7eYuPsxevw3X9wNjfUs/niOLwkqx1u5t3WISPj/qNeCNe
Z5voTnnqvdSO/YhPMjuU694Bynno3HfQfFf3Uze8sk48fWlke/SxTw/JGGGtyG7F3gtEt1HczE9X
xVo7NN5iq87iy9dnEpJjeopde+mxrB3RqfaDT0j0lfgRnXahC6brxC4vyqYhtBPH2GRPtWdd9WSE
svhsyWU2RkTogUNvY3iET9vmllusNjBZHdjtOL9wchMo+zhf4Uf60qarzroOsaiaH2Ad2uFdEYUs
TWyFGEEW38Tv1q6+qZ6bZxZBzT+ppyarZnGbdm1ajuqxPDWvyW3yxz9En3TK+D7b6YLgm8PGLFbd
nYZQP7qS6tku7xFE8Vf5Afo5PdOWbsT51gQKvxZP5shReqOZvnIjboTr5jU5atf1k3Q9X5l7wWOH
9pS97NUO4Kjb2Ym72He6E67LG+HJ8LX9+WEKTuQE25duY/Gn6XGdwiVQ2E8PhlPZz5Kj+/0d4aar
yJvXtf88OW+TByVzn74nDDmeu9f4lB2D2/5pwJuBW4KDckq3dWiff5pqS9tly5nlRg7Im/oKaaGL
oVU7EbKCCatWT/pGCCe6aQ//XVXfDUQZV/B4OfjFmsk85YWtI5AP7IkzOMYkhGrOtmzLL/xhx9em
vjMuLZ9ECx/xnclwnUrRkYrFoSnW/fa2OuiBO8yrlE/WFVblni9xWeX7PPKqaLLTveYJx/A6Fh7K
F8Pv9kNsT72T5+74MeLmh9E8C18+CMMK6SmRMbHiT5Yvm57WOumL6oVraFJ+QrWkb6RH6VFZq163
UbE9w6doA1/3uGz6Y33Ut/mDsFtO4/XwhqKB6Mo2ggHm8kW2M8MxX2YsOdjJG30kWALWfXSIJQm+
q7NBU7YhbgFMOGYqAbEg3fXMpnq3na41Zd20u6U7yQp+Ck4N9QnqjJG58nIK5iP9+7KaJG+cttVj
cZvuwl23b1NmsQ+y9FwZ36z0RRcejadwSZ9b0VgzpAxiMSI61W7vwvlDwIkn8ZJ7HJSm7q5lomQU
ZHyHDnRSGVYlv8c6OZAZQIGK+Y5uejPIxDl73Y7ehSeyok/W45BVuVPW9QvpOXsDWLKSXQGYjZvh
xYNqfc+/m8/GjXwST/NVDhO/p94D1XjrXsPn7ma4Dp9qps1jtxL1gbFU7UBmiKCioQPp63pNgHwQ
v4TZCqNqwAW7r+wuwgTwXm3wbd5kBRaEkLRuCoHU1Fvze/eu6jZVc9w4uBv0x+5KfdZvKXL6+UnF
hM3A2KWd5I0EE+xMtpoMe36N46thWIXDxpLXWeirN+V7EuyGYq0z4rk1H8ThW9q+z9JGeCJ480m9
hnwmDDCQwfYpbnXTsfCZdhWy5Xk+fOJl7lSRUw0PCzEahR9jnU5u9UT1WQVYYkz7ilI41MOD1b7D
rtFSV8VDYvTy1qmVTXRfZYNXQiHqHuGgHsDYlxnIx8HykRMGJ1Xdusklvwh2SneqJb9SriBE0hk1
O6pnBpv6Hi7dVX1LwDW2uQ9a5PQN3DukPU5xZtq4RGd0FaUeYwV4EMCBbhh6KmYlqV/k3ojx8HC/
5KwwMPFnTjduLdirrnUdvIXvcMi1hh9bFac5fwbPsyPSAmdHmDcDPh8zNa5LlTniFwJsItkKG4Ri
59+ZREXtSpNuFuta63bQq9nneKfJB95k6Uned7CZ8UpbR82rouyyYJ+r3yzVxhdf12B+buntpOYe
eixgXgdjZJ12TjbhU0BwN3mdSJRgFe2m7JsUJeTjcTzr2E3qTpQ+5KDl+vQeB3ccmwYFDC6nV/MD
e+O10QG1eZqwU/qj1h/Ta+iAN+mrdlU9KeVL9kTEbvkY35ZXCiAN1lDdA+PActO60430cmJP8jqn
uo+x5vKqmk4ryrCA4TNbF9DpOJ0IUSzsmQBDa21ieIdDYAChe5Ye+6TYhZKEid/giBsy05cVfOQT
aHQ2r+dvYXkt32qWR/oL+o7UHou7/jbip5Ft/CgdxLv6JHOYLQ5DfroOEuJpLqfr8Q0PNOMcW2LX
sTdkG+gHRBb4LMj0rfS0fdI76qNxZ/rtKYOIQ2aXS0LwTErybfdiBnYs+oK8sqqdod411S5WHYt5
ND5lbtquk3Xu4gMIxHeP7MTc9bfFdfZdKJ3pwApnOosImP9Sfos/kv3EBBxc2Nbvoz20+iMhQwLs
XM2RwjVs/+W9frSoyeB3VOfCRpbXtWFnQLwc35Hd+OINrxl1miw6/zvGsiopg3TYxUEy4pc822Kv
rHUzuRaedEe9hynPCZB+13EGJY5GPCbtAZKlHWxJQaHIfZAnV6PK8UdhcMhf8YTaFcUzZVGwVeFZ
ql/7DIulPj/AqPRopy3paWwabyo/fpTf/xfEZUdi4YuP8v8FWdnZOOVPwFj2Hg/fP0vLzn/lH1zM
ABZDAH12XJBwM/jhU/+PYNKQ/wWspeMrfJ6dIZoGZvlPXMz411n0jXUE2BegmH7Wff2ntEwQ/wWM
higc233MVQy02H+lmLwwiSE04yx4g0mNCBP17WUgUDxPc6y3nejGw42lEzIPdU3sWKVSxmo18NzZ
SdYXRhSf1WwGGmlJkUihkiXkvtzgRT8aIAgoSgzaXDQBpAFmrOm5kLt/INr/NiDN+O1lVE0j9ol4
ul+SXCTyGBQoSaJ7lmXIOB0pwRryzwRyxOQifi7TxzSDSOW02RYPy9pyYsbcqSuI9hxu6nt6GsHY
6tmxEtwALmrndBze7GmhgxS0wAiucmvqQaykS6QwDl6umeTRKpl7fOZhkZXeOOyq2R5INOWoiOhQ
nOQ1fVdeQe+gFAqCJzJZXPwEVOJtfqtHJoUuknocLdnj3XjZGdaeIe8C62oavfNBmnrGsE4XN3B+
WrS/QSp/WQe8E5ISgFwBavF+PCMVP3XsY4NblzSwDrCggEOVLl40MiqDwHGTalniaEs4OfOiX//5
sr97R6qBR77FxbHSvrgsyXmMBkIuCxNp8sWlR3fB9OoLnOVCFvzPijNk8oU0wGSW3gWiCc9ynqCu
L25kMF90a8NVi1XUHkYSeDH6pq6qYHvpzWtePGA3KGlXmFNSPfgmy5/ceMoIErA30h2dkTmdGusR
bY1TkHGHPMDYxc1VjCfxuASbaXyelXtcp+HUPoc9eQPfhuKL7+e3t4PQWsduALEzX9Hnl9XMERaj
BvSU0HQk/aoElDSyxCcGcJxFKkja+OQMEmQOBdlZ3WVr4ynR+FdWMrxdc9VXV+ijI5zzl1ct/hCi
zVCrbmZA1Grv9XCfNa1XjRvcAKLeNZKjpbokT9tpM7ljeq33fgx30Og3f14NF0YAPzYGk5xm9kIW
oXTpehGiUpjGVF/cbMDDEs9cP4ak56ZmwECtH/haavWLdS+dobb/guD+WRqWZBIhxiYND+DiWSoI
UaNCPgdQqKA08WsWp8Ex0tR9NIW5nQ5S4MRpvy5hhMJiVKKVuRjun2/7vMgvfgXmtkw5NPSr3PfF
sKBUgspoCn1yYdJRKcl7pW08xlhv49yJq7+/FmEgRNfo58/durhdFddi/C/ZQMw4mHF4sBE8GL4Z
lLSWozj4f77a+add3hnmVzoHFRN86dK2Za7OdtMaF5I7ZQ+Jla43UWc7l+H6YK36gBARx5LWMxPz
i0/+NxsL56eh4iuAMRvWd58/kWmaakaVqPKmBGxrVLtkNQ96+MUZ85urcLBbOt+hJEra5YJVe1Eu
cApnX+kYQPZFHXqBypTyz0/x0lrk/F1oomFZnGWKZIg/TrqfNuc0VspC6cXFtYbMM+eUKrqPEHRi
/WsMnQn196oQUs2B7kkD3o1fbNK/ORs0JPKYpzGio1y5QFYXayRQSh8WN84XXpX4WnfW5IrzAKrS
zjNG+/i5G80XV/3NZkCUvcw2oJJa/EtUoZW1qqFl4eKWxZSuIllanNZKPBHMPxjAeJKgsv/8nH97
RXZVHExk0WRY+XnNpBIRN8jSMF8u0fKq0sgmHuGMGiy55FQC3vhLgpr0zxf9zcf/YzqKRyQLydLP
v9RP77YK8rLthml2c+lKa0BWQ50x02CVHzMCqv/BtTDpOH/3fIznGe3P1wrUMRLSlGsFqCJHgje8
cmJIpSdg2bMgffEJ/u7OuBIuaNS47DYXjzPosBQjmGV2056sDGZFKsQaR54HwCxaoj/f2u++RF1j
yiwTEH7eSD/fmiKGkzyjOkDEORKpMCF00rJI/WKF/HpLxCfgB6WxX8Oiusw77iEch1iZ8ABT5sla
9oKh47cZERU+vPEXJ9MveyeTdAyFLIzk4FpzOn2+I6jUQcVXKbqJGN83TRKssBkAkkzFh7nF8zsY
UsgbI2oKbfjizV16F56XiIIbj4hrIeUSO9vna0czXGZllM8FRvy2NHAikzxD+DhmbluiBxRrN59B
schj8SNSIX0RG4ChSuIvFuwvXyS/hyWSHq6h06AyvXirwRRi7joSOzsu3bvM1+FVTOLmIF0RegNi
JCz9F0/9t7dOOUohgBWIRqDc51tPanPJpwGJmYJszDaRjo21dZ0kReTIvXaArrWV5VBzLPjFdm+p
H8VgeURepF/9IucLfTo7OVZ48jR/sJnhjl50SSJSGckwYjqzdOm9OO+IkJdJUE9q4aHGGexH0Cp6
pRaUHqV0MmxgWK2JEj8K6vCVd+AvRwDtJi0iZsIY+7AbXxwBzPb7eJGSxSXWKiQqOTrvxU4N06ge
G50Q9GibV9HHF9/0Lx81xkCEUiIHpzWg171YhnKoo8GLyfcSsZ/q84+B9iAMn8rqO18MIJlmK8CA
wB2Rh5eGtTzk+pFYELF9yYaHvt/I2PAz/TsrgSv7Oj5PHsd1CAsRPbpRrPrBTrXvsuoCzaqMUbLb
IAK88ip5U4YPyfw8RB85dsjpYWqv/nxrRNX98nqpc89lHzbQlM7axTpb8FNKpoonmjRrVdwK9J6G
9j6bp3xErtM+1wUjQf0qmO/KbBeY9Kx3QOhj5ecRDYx2bMYHCROvsL5WwdXj7knvV53xZFbrgqa2
JJjLni2/rlfaJgc+GlzcuwWwW8EJvRp3i9FrOkzUfW0ko2aTKftYvi76ayF8l7PDIO+U6rUsDgw3
yUReK5AidETh14oEGOcqT9NzJvt4VQzRbZYd5W6t9XtgL10DHtOipyl+GhZHFz7C6HZRNwpTlRhd
PNpN9i2PaDbI2IstjutC7GBVnDokWFCQ6/sSdjDDp+IO4zb0/wTpBKgkVsgDg8SV743YLsRTtBwp
xrOI+/DbBfsGF3ieJltTdlV4bWpOWzCgAs4c743gFlM80yDLZkXxIiASoRAFIK+NHa51GGAMz21N
ch9J7rbVwVlwobTstcDR+ytR9vMU8NKuNDsXtol1TOY3XTpFQerH3WYZvuXRt4lwOMMuqoOInXnj
GzmQKsAvJnq2qbyK+qHepCC/Jq2YF0w72D1kewcqSWlOYf71dsmaMrDbBVgSRRrez3uXydmUF1DD
3agkbEaSAIybMPFCIYcKm6HsYVf/4kT83SeqU/1quMUrqvnDvvWn8iUNpLJBiM65y39xMGCGKZ+J
+Veb4Q9M6PNuSN0rUpZhxUlYtnixFWCRheZQQJs9DldwoETIUTK60TMEu7zBwDHFl6q5m/ubSX1X
1O9tndgDk0vcaWVxE5FwTrQcKrIK2YHbm55QrTsss63VKK0MOXKk1tXNp6SX/aL3huEpulZSO7gR
dnnLXMPGduKalkWV7Z4ikGlUuDUOuWxHuh/tukOnud15zm0vtWOtGPQe61s4qU3m6EwMCHmGIXQN
oFDiXiStwuOQ7at+nSs+1pl4gxAbZWdvQ3dnxrcFqPH8sfih6BWMG3tXKF0++ooefq5ze4wJ+9Qe
q+WtK9dasGsBnAfXnI9xu8FWyQqfmuZYRWtZ8ix8XYZb8AATR4XU66ZVv7jDeEBpsyBPJVCl9gkx
bttnDYT8Olgey+w+V8kU4CsbpBd8Pu0uH3ERxJ0G2o8uvEI8UyuE84BheuE29WnIt2W/Ns6Epvc/
b5C/VFp0jCJHzTnVF73tpSdgV3aZgSaN960ntavFw5vWMKcVNHW3BIiz//5qGHYpOLfh9gUa8PnD
kfVCHbAShTo9KmgUwPDGmhkLUlbJLczki6v92s8B+IJEmRY2VXyx1kVl3KStoCjhPLsLngOI7IbC
xbuy8WH0H9SelaenxuSbNSK0Vrq1GnIb/ny/v/lqKZKpZDXJ5Pn+AEV++moTA6vtPuV+J1TKDikD
iVvIVvvFV/ubdygjlyLKGj9MHurFESdjcqKoGGG6uaFhaNUYTo+eEwg1QGmD1uuLx/prjXK+FiiO
qmG6Runw+SUmNWGi/QCrpin1ep0IW0sE36INYbhcuEGhccKaUfXFnnt5k0gTVKBs8HjgeDIyLvfc
KsDUaRoGVynG56ocoeiYB3n5VpMj/cUNXnYEXIrLYChOvQCPy7pYpQkamBDvJ/BmyULIuTCCMxU0
lda9EoFwB9shblxDiWf/z6vlsgo/w/VEoiuA9gql34+S+afVgthVkacqaF1FKlrKfPh3HagDGep4
mQzjsRjM4a9v9Tw0wZFP5FTR5MuTbFhmI88Ls3KRlQhuOw7EbVg23Rab2lmxb+LKlWcGOeP59s83
++v7xOTWwIUZMjMjkUvGcIx/QCmkVulaWQ3yibqtL6llmpn2v1usm7+/GsFvigp+RIF7eZ9Y2eq4
qUCfwDOg90TEHRjLnX3fGEpiwLx8cVr/8ib5gXwdZ2tpqs4floU/AwCVTvw5hSXUFXNq4F1AeTEC
rXRrAeZBQ2BtmpfxF6/yxwjp56Mbc3ZKESAAinIDOO7iC4m1FvfYPsjd0jwtsW+llicGe7O5N2qG
+4woxYoKbkQh+CPG3KmqjZiTE+wPwmkZX9LUXwTm5jBFXqLhPpEqXyj9mNG8Vu378sB/zmXijdZ9
HbMeIZzwZ63q1Ev3/AwoqfwATeDwxXUwPf9VATm2FOyX8v4v3yX3id+jQiEETsZg7vP+g3xG1WYz
LRACN7fB2AgO8rDeIbBvsDW9Ur7YXX/ZDUBUWDTnoQZm3ehSP19uGqtZx1krdjmg3bkn1SYi3EvI
K9nLsuxjUfBPacX4NBTq6c83+tsrS1yeYlM5g1efr7xIsS51JSGOc5J+j8hL8gzMmdDSRsIKpr+P
+AQRuScv1hcX/uXbPN8y8Bz4NYe1Kl+cm70cp61SJzEzQ3E1kycEim3Q/MyoWZEmfrGz/zIaYAM7
P1dJPSMhIKDq5/vElzirtG7B5g9W1NC0LgoifZ23aG5HfT4iTfcLayiOjK1Cl1hIvDnDr+DBH0D1
56+HGQXTSbBffhdGI59/CYUcmilvJtT6xLzmOIGKgh0O99JAdQjppldjTxzv4XdL4R2++G3GvDPe
qLBRimzDgl/Q+JG8t+uIJkxf83IvWMS8hQM0BHjTNEq3EXMiNEyifrLqDY02fWEOAZXBB5a0bpf4
Qf1aIYdCIYVWuYVCy9VLB/OaAZnZkj2MhBRZAzUqTkcVF9sH/Oioozb862kNr0Q7v332EUaGIPuf
n8aAORyeWkRjl8WRyIzQxpsCI70Ey7EGWX0IKT3IJdVTrHI3CLNik/osfvHhXdYZ506H6omRvqhQ
O5mXWEhAPFK9UJqTdivYSyzi1wH7aXgwJiN04gb2Wij4f/7kfl35HL+aqck/prTso5/vOzOzOukw
8HGXbnH7HqYZcVuhE6rAFKr4t6eEAu6Eoy2JKRQcDDYuLlZUWMA1S3euM3Q7UXrTKSS6HUwM3WYe
nKFftC/u75dnSmFBE6nxnYnnR3txf0hsjc74D+7Oa0luY9u2v3J/AAq4BBKv5au62jfZ5gXRJJvw
HkiYrz8DlLbELpoK7bj34dwXhbaoLaCARJq15hyzsdpVbNfBrhn9S2p/G6Ls6JuP6StJhkhBx0qd
+aU/zGTfLosKAcQvjS7v5FX2sGP83ubc3wWoouNoFBviDNxLWWA2V0PE9jEgfq3R0Rw3Q31ugpkn
kHff9nx5k/AgnaBd9ljz7X23sQqGaST3x2lXTRa522SIxSqmSc18tkc+36zyznzLplweWNTAX05C
wRmJNIohUesvSdgZzqzVP76GGVtMXZudj62jB3l/QxONEaV5uC2UVl3UooPmh3q0Z0HtGpIQSZJ7
7OMzZ5EfhjbpQJRbLUIFyFug0Pn+mgoUAacvtBScmdpDqn1K4XLIvtOIj68efv8Z/fj75iLyt3aa
wxFBPxlmUVGoxo3qAtjxaG8rnYO8O1BT9RAeu90qDzzvwAqenxnd83/2/XtmbAGQnqUHDlWSk427
F7UeUNQiZ8ZW1aIxmjV9ejKffHNcp4b+lMRYa3//S39cvCxe31wuoYdGz0KeHL5y0RiCsPFiZQwK
hSI0v0VPhR5UJki13NQizvCQyxKoeLi/QZPlsg+XykjOrNk/fmI4TmZ5x5xkAXnyZBHtgJc4CVHi
Kz0xFxDymEa8FB18BKS0Qs5fMaAGB42fmG5//wh+HFjvr3zy1ON+6txWzlcmTnMAKqoADi0JI3XX
QXzmcZ/7lfO9fPcll5SuXGarbNVU2ssoJ/AXnYV+KlhY7dXUHm0zrjYGYcRnrvvjDMJvZNbkw6Qj
hVTs/XVh+Quv7MjwCgKCwLuxIQFEy4MzK97PniQ7EHZDZEchpzr5RINJgCYLyVgVGRaWSHdWZEAT
2QxeTorwXJfyJ0PXs5EnMHAtV/Cdmu9/VDw2Angs+ud4SD9HTvIVYvhyRIlx2bMwFH61Llj+w9R1
9zQtwPkKZ//7oXOao8GJfr4F8gQ4mnkCSdT7Wwhq+hx10OarQr2U4VyJy92Qhl+cH33gakCmVHRR
QGNetLbxapPevfCpIabhBJOpNfpjzRlsmVpmsTYyRTY46mM5Y1RCLY9Jbj6XmfTjxMb9uubcumaT
yFN7f7+dJYA8IKdbhbF2XSpQ64FdbpyaYFpn3Fih3mNPxF/4+8f0w7iwaUxxbkXER7GOZJj3V4Ut
n9G9JoCpdeAkgxB/0foBOKf7aMFj+m8uZqGhNKl/sAE7mUgKX9qtasJkBZ1n5pEkVEMT45kg8m1D
x+ff/jJ0VR6VOYcSmfmDRBG9g97XIaXSIag/1RXIqVJ62y5zVznhoGf2AT8+xvnrZaNFUWeuCZ78
Mr/pQji4lDR8UYEGcbak/UJ3G5Eiz9HDv/9lP6xFNhej/shui+XWPv24Rm1ADAOtcVVRdty4MTLy
ypOvOcZUINuKpF9ayr+/pHHumidrkQY/x1WQQQHGVSTxOgmRVki9k7zTYa8hMp8GGmCo/RPDGcDU
1gBRTO+QsD9d5unjNA35ygH0deH6MoVq756p+fzw9fBMaDNyoqTU7OinApeBVFqmPztaeeS94x2z
0muz/URk8tYpOmAKSXgDgr48M8n85KpMLpREuCxTv35Sr8wixzaJXqOvJWhRRACUQTBTZSoJcsXr
4r21mjz3JuY175+diOQUazmU1WZJ8jysTzUZekrCtFfJaOU7Po6g9KJtpnhXxWSn85l/8JLA2I3a
GEMuMb40Sfc02tNFGI6IVfup3Jth+NqIyD/zJOb14/SuJF+0yTeAGPd0HungvPS+FoIAK51Ly8vA
1cF+65og3pckvmHLD6PgGDmjfebFG/On9e7KJhU+Cn4Up8kX/KHaF+aB3VGn5muI2l08ODgeh3FX
V2m6GYvaJL633TYCDSJo0Wg9DuE6Gi+yYp+Lun4J+unjmS9lfucn9+PMGTbzeo7aag4i+X4fMcRa
7+rw5lYRSVcrq8JkIlda4NZrr6EiGBTFdmq9J7r1kC4SamC/v/77D5XrsT/1ONiSHQWqgbDA95eP
/A7DRszlFbG5q3EcHsAvIz/Wb6oGp1SjtOHMFd9/BP+5IscvQaPH+uEEVg6dM1L2jNGCm8GyzL3h
GjfQVMhsJcLR2lUKer7vij+n3P8HRoX/dSk4Lo/413aFq7fyNX3H8Jj//T+9ClKSxTQXMYFxzCE4
c0DOn14FSQrOHJBDpBJ/kfb8J395FSz9DwwErFsOkiG6E/OZ8S+vgun8wWHH0qVA5EDeKNXtf8Hw
8E4+1j+d3d9cD+9HZaxlY9D26CTcVNS3QAG66zD0YZV7xrSGkKPd6maBCdprVTbD7aiXbs260bZx
4HZYGjTarjoWJr/OyF4Lx4jeqNl9zZiBV3Drk0+9BTlBJi4AtADF+1vKbLwGVwPYsO/MlRsU/SZz
PaYDxw7vKz9ursIC1I/NzjDBBmYVaIP64VJmPmL9NIeCPBn6W9KDq0PvCgq71hN3ZxVRcuvpWXQo
VE+wARtJg6IDYetJJo2947XySekCsmWWpp/gLcfPTMFDSnm+qjZOYTmrvs1AwtHZ1xdULGg0VT4u
8QYbhay1/NCTpbCnfxvtqyx07/wsGK8sshweK5NMHtwFTPAYtQ1cbEYLqG2oquItivPhtjJDu1h2
Xag9u/38rcPIKq+qaIRiqytAAVGGTEO6ZHDowUUTJcZVm4lhV/n9eEfQbfqEqDf4QKwvGhAzxsBW
efoYL+3Qml4USPOLLNPobKRpFj35blINdDscibLDbo9dZJYvg+jZpI5O89XqKu2KLmz3JZla/Rg3
QGmXUSDkQoNLPocNKPz78SQfwYEZOJQn6zAOZRBBUiTPazG6MaKeKrTrR98OZLOcSzCfS3hXnwsz
y2FwNeWXoMuIAitxUoKxK+9USOTLVGrYIq2uLcuFlxI8uxBpjesrhxh5BZvfJfAmaXFPK5mAdmyN
aAXTEiWLqDPjtZImtnnT7fR0lcWqfjJZOfbZMLWfsijUPtFWSreTQdALpaUOL3eoN8fJym9yx48v
aSx066LWe50NQPW1DiWp7wFo+WihlZb1pU5Esq4CC/9WVn7pS7N6yLMBJcvMYgePFjEepw6N1mKE
CWsuEbKmN5CuMdX7aYBpOIZqO7pDzpmJ3B0YgLVWkRqRYb9LCLHmyEDGwXPVmgFqzYCDZM7wfIhM
2T4Ymptf+6VMPgeW52x9mD3XcYvxZQToiki2aihYJcrXF4NXyA1PYNbzREBIaC1rWOB691NVFvaT
SxDP/VBk/tc08OtHoQfFpeZ1frkOZVLsK6vnhGzZ9be+lDLrpYiK5KkQPa6kZNCbQ2FpWg7i3y0f
S90L94R6EAFAr8VfB4rbWgu7hMAwDVZIPqmal8nUqtRjEoR0fiqr5eRP6wj77uQ4wZeGCj8GTP5d
g8CUpQHdt9jEJj9oSWqBjXaCxenRrScXF08fTx/KtuxfkyC2bWynwPYXtanD5vWl6p7NGi1Q6nL6
upjIM7wtyF+fVRYYDT2jMbKjMkdc7F7eLtxoqK5rmiYPaUzDzdPYkl1AkvOuPKMdNiDAQ3upNcOw
nZSou5XfZnhBm1G0q8oJ6Tu4zaTjGybuwPcqe10XvTjWUFKx/ApOKbjv9RTjxGg/aYRhwap4NLyA
Py1jPfhq5U6xj8sxuYk7pe5aJfCw2wQNXHW0gLsFf4cHXKkWP6ZdHyq05WD/imwzuPR/g8mqzHXZ
TvJLnmAI9jOrfEirvNlnZSsvMz8uq0OdVqRFR0p4txrBCa95CLUTd07wFmYpkmMVlcXeDVpy9/Ta
piHXlpazi1IUMk07icvRyoxLI2u15zrh2LSwRMeMkanCnfsW+bhVQ9i92chOX2KLmWsxY84/5ElX
P8MAzPZJS25RHHMgnuyxfTHyStK7KJwaALqlBQ1NMy++DsJEbWo5YQgvhFZeE4vcT0QChtkhLevI
XLocQ/DgiyK5hj7rYbuvB5M0kziXy2ZIqp0/6cgmSrcSH5hu1G3Wxf1ahe41TU+Y8WEctavQFM4D
c3RwYyijfjTMvHhTdV3f9ZnsXga/QJdAZhWEgUB+JjIKH7bI8s+oN2gc+nnnMDATF/lnlDuAJkWR
BVjDvRJ23oCAZD9YrSQdS1XwUn0iaiypf+lTq10zTYoV89V4LP0cMnOtTJ0ED7u8DANM5CrxY0zr
aLrsZWwqfnkjyTLKKs+58ALouruwL4qLuFfMTnZsXERqMvHv5hY8imH0iaVVbE5rK3mK2VLez0z4
+yw3CEEQSl2ZmgYstMEZsWDqdS+N0pwq7NQW/V8t8Ls92SoRdtpIi+7DeODU2eVB5S8MeiCSNS0E
7l5kPc7d0SG3VBjBhZ94VcCX2RhXCSLXF17fNAFCbNSFZPYFbpDlUbjKAh+sa+5W3rYNvQlnNMsP
JFY0YUHqC+AjA7IbwqSbdavXwX1Esu5zPVaBc/B9Q9/60xDFC3ISZgaxEtMCRld+DELG08J3S3+m
0xZkm8HXnZGq7ghZoLaT+im2EA7y6esrwuSSfFmIcthqUe0zWlBTO9QDG5lAOZBah1wszz7VqJ4f
q3qKDwWhHk+E+2D7NtoyWuhOPiHpistX3zYnjL6tvugcSQRPMHAgGvKxX841ZbkI/NZ4iMPBXDex
a23q0EDcJaxY3TdWUx1CjBoHraa34JH/1i9itynthabikFL0YM/2+4TFgICCRjzXsYcFHghiDx8t
a6jEj1Xkf2JxaeQxinKQ0EM2PpFYNXxRHYHxyzYboZgrcyJPtHbWnUdwH0ZyK4ByUyQgxB1Nv1RC
NLvMjquDiifnIa+8toCtKcubwSrEfvSl90LJYrys/bx4Japwoig9BMjjGsPoNnjd22rhNaG9aiC6
LYByXwx2cNuPvaevOup3A2rgwXlIS121K8pS5SV5Hyn7N91X7SY37IqOSrQBkwrxNIo+ZaOOVE80
N143U62c+LM+pkeonJthprUPhMYZGkR04oJXjXTKqymuStYwP78Z0jhYUQmUBAUpc6F1Y9IvU1lR
rVFBGm/LllIOUm3IJroiFSOr8Zct9TprNr4RmSsyz6ZDprkxU1kCriotnWqrCB26zgH33oehZW+d
aoSxMhUGxM3Y8r6URqxt3X4aLuo2lheFxWE0Na1w7bsd7E2T0orG81tPbReBsTPkVUh3Z1X2Xesv
bJSTSz8v67cRI9FyFHUL5pl7nOsvxWKYeuS7TmQe+jRIrmbJ+Z1LQSBZ9lJMe3/ie1+ooiQvJema
GfIRdVBaJ6f7FDhVunfchLaVV01LPYC2JkpwNhpbubLCnQ/Jvj/yRNuNlLUwN1o85cNy4N3u2jQo
TYLKamKfgsLOhs3kOgEguBT4ti6ijHyEQR59zZVQdUqj/joEVZgt3NJwedtu/GFS9M2Wdqfo3ens
UaAOVP26ScpiV5sjxv0Jot+e+UyBOM4ExBNSYBEThvkMRm9s40isxLSpVdYuRz9INyYBEy/JlGlf
NGMsWQnqztlYtRFAiMtKSG7U2xcFQxzdufReA0xmK5HE05UgXWLDhpoGed4m5jOw9+HWniCG+Ap0
WjtZ8C1iH63+6LTlRTCBNU6G7FlW/fRgGFqxtby+OVajQJcyVsOV7EVykxj+uI8LANiWUQdrA/P+
hinF3jtWF7J6hPZ12BHZoyeWvp35+gRShIXdXxtCyWoh27xms9xE9bQ3ujZoF6EXlZ9qkL5XzdgN
N6LQvDvYrEA+9JxcActuxbocohFxQOzByfHC+tIOZXrdG4V9YcD1e/Y8vx4PSSOIRS+mMjvqU9L4
pH5EWvPsskwtJzXIaVfoZfY1YOe6LQPNHzZBXuXRDn2EAc6ijJk4/AAoqJlfpDnNrxBEJzrZpJ3A
GPcdyYMQU8UNE4gTXAEdlVemA8R2l0KmDVZuyaGjJ+0PjJ/XtNvJ1vw7naQcyuy8Ak1q8NWNHOo+
RrWPk6aaR9mm7RrMebdMXYW7u0yGy1oW1taUL5msxNZp5sRMxb7gPppoGg0m8W4TAs5yLdoovG0S
VTEHFS1WgqLOEtwDKSesPrRuxjZyii1fux8cbdUbbL6RKxc0MXsExwMGEfT1/nQBXN8htLGrK+xr
slXTRjbtDSlWPnvtLryU4Errha5p41pllbu0/NhLv/DPSuszJiA44WQi1ds6y+cQeC9oh0Xcp+z7
9b59CLB3W5QPe/GxKxvxWDluXzMrjP2hs7vhiFGk3beF0I+gZ/2XTmvEXWSAFV8WOcxgGdJeqSlQ
k0Zq9Qfbdpp1osfBa2Z3CWSAsVTLrCwBxnup/VQNkH7UrJPVc0wDlUtghyVRBZC5MnxsqvAee114
G8PJ3xiU60Fnx5X7zLku6Dc9OrELL8wh9yoHOb9WT512P9a9e+X27rPN1vGtI2IAhDRxOgtw1GhG
m3IgZ41ezbJ3M2+fDE7p3xhp7jwgdJo+ZKazcZoBNEg4fqjrzrtXERVXEqZiEjRHdw0UWAecRRbG
csjZ5YEh4swKrdS+G9tCe4xsAE59CvVGSLRNSyv2ulVmOeMjjzs7IhKAzaRpfnKh65O9TNEnLmeM
8lK1SXgccS6HZJva1rMeSu9xSnJ/K2zMUbEDGI5IqlVOBtNjh7jglpO07u69kGeK0V4Z62ho+4cs
7sVBUZgAKlWAb+vINaL0acdEoHb5wquyYRVZiL1dkjU2bEX8TZO17Eg0kLgrt0qAlwDBx5cjrevU
VLDMktS/bcy+eRjDwF8RF5hd+iEB04veJNdyhdOx2KctFQwstIZON2Wa1rGh5FWZmPC+h5wEAXIa
Jx04dNp5A7knenBZ23ULwpscIXTKeqZuiB4AxcPGyL4kiwXSo8beZJXp7mSsoXOXpOtAcF7E5mAf
4xqgPOD7W9VrXrpIKY+DwjMRz1t+Q2Ns9C3mvnbcu3XVf/IRDvJ7B3VdjNCpHKLerkWhcjh7QqQr
ZuYR5KdRug+qSL1+hcKSw1/KwvLqkLVTrC178tdF1nCeh6M/I+CMCjewznpkEXMZUQGHAjHK2ptB
P4m6HGulXkVimLdxasC5THCnbhwGzFMsC8zKaHQAjcJavg79ws+uTZt4i53pYVGzGGLbqdQpf2iY
sFw03isZDzkZsn391aERvujJnLqh2t8cgUgHe73uUCoh9v2rqPqvqpsP/3/RiWeV1a+rmjev9evn
t/T/7Jv0lbSpd/XN+f/5H0ax+QdmdIgpiCIMqux/1zcNw/iDYw4my7l5OkOK/65vGu4fOCDp1vLd
0KWhvfp3fXOOtcfciliG5t0MGvl3Md/vi+9/lTcpo570gTQ/oMjhq+Yg6vgqTrKl6WcHDrDAiu0V
6ah7ZWlPrGtXg0AGRNUBWHrAXEDj23e6RW8B4x04d5TW7rtnePNn2+F7ejEx5d93I/6+ox+6EKI1
i94dm0NckrFJ+BaGopLUONxFFxIgVleQ/0E1FeLd2B6liOWC+CA6ElP3pYrNj5VsTdyi04ED76vt
Us0xNIkIozHFktTobGPk6YPrte4mbUcm5ClmDiriO5NK651ho1LxM/2QdtEz0cgH8rUepiy+4gd9
HKcmWJhDjXMsbYJdVmtiPcmihUXJDcJBfhPS31PUWhEyeqMXxQMFw4cq667cLEEu3oDPI+rtyeph
elaa8Rlz6UejGxzUkvr9KAqYiIq/dK1zPU3NmRb2N5zJP+2dfx7o/KC/k4dwoHO0thrUwYuRDKpK
LjuD30zQDrXo3iCVxUJACp03on7tI2gu4+cid7Ehwki3B+KHm2ZLGcxEM1TsssB5qwUnC/XSuQBT
tOGmjanyyATCm8z7jBQOItRbk/qrx8l+XY+og/tJgbmyh3Q5VSNTr+08wKM3FspVt1Xlnmnpme87
jf/81HmUf/dTnaHVSVf21GH056g10hry+NaprUse8q5VOWuyrcCICd999C3G7+j2z3aUxmuikNuF
aKsdlh+4csE9m5ut8MzPnWz97dSYiNWDFHAZVkEGe34bEgPeBZCafz/szbkd/bO3NPfpv7v1pPAU
AS061Ss/2I1Tv83EIYLQ49H/w3qy1W3/TuLSCeBqul76rBz9owOnzcvCFREPMBDIr0uJrcPJCN65
Z9AidjKOntUsPbe4C4b+/ve3aryXDvzzlE8adWFehuRmhfUBLShZtPAvA496j78aVeesOF59rgXD
RxYPqRXfTzVRFohy9R07rmVdlMdsRoYP9blG+q9e+omCwWHXgLgzqw+SELwuokjV8WWd6xV+c0P8
7MXML+y7F5OH5FwGeg0UeyyPVVodmxa4X+UgURWKNHDl5u0y1J0ESI+x5TzBah5G/iI1s/sgazL8
FOG1T7py1zQ1NaBkawkwem4aPetpcm+Yza6I3bffv5tfTOendgc3AZIzFkV9GIjxsIM3L6spvlOR
gZZHB+HMlHLiJftnBJxobwTzX5RFHejoot+bzpytlvF8gq0y5cKe9011edXZsAShFv7+l33T2f/s
PZysVH5OaDRZ2tWh96Z7m/SoOKH248HzXjS985UkSB+B8KB9SAKKv2O8ix1BdUKD0s6+j4HRxotB
Eb2XBvpTXHVs+Gr1yStIDczkSLXfleeco+YvXsOprNQRxE36oywPba+ey2g0KXB5cAPtblpIm0Im
WTdbJ/A+mGazCcU0APXKHokqNhYywCrG8rIe9faJyK2VHwRXiLpWGUnKPam/Sehc9EP0uYrMu34u
FLDn0FfkVdCb0S/PPOxfzEanPOtJNlUf2lZ1mCJ2xomdr5ocl5flPOiT+Sh6WgFmtyXSe6mCelZO
kBmGaEKg//KayzGNluhAbunfL9Cq3/WFfpE17mcm2p2fzcXLoDqnG7d+dasnc36ea+mY0Yggz1qj
b9GZ8jjRKFlMHDNgVE/OOuDMCToS8JqiMcVBIrkrnFK/pqrr4GqQE0YynQJTgK0/M4HX+8BMc1oL
6zZpml1KoqZG8rLlGx/GwnrxDBTwPe00qhuvOid3diLIBiJSaFaGO17IDDUvreQHK+/OrA7faEw/
Gfz2yergV0krC9soD2Ycgr2MLhzHP2SO96aEsSty6Jr1E6/rQkzWhiPSBSWVTU4G3JkP/psY5mfX
P5nyc9nWHeCJ8pAUqb5MpzFbqoxNj0Nk5E3JlsKzk35F1QNsnd5/Siz7c6lV7TLq3ILlyqq3Dmco
XY5UZkfBZ9t9GTKOOIMwOs7XMY3hzCCQtKypk4dDla1Iprwty4TAgWDpZshRyvoiS9WFjcJ0Yedh
v8pDKdaerCAbEzMkyz7ZelqwQ9j8OpmaZGuGUaQC1c8GkN0UR+cPBAjurYZwGhYlYLmVfofOpt+o
sH4RfgwRW/g3YoTcYhXalcrbD0nqPoZW8qyYxAGBF8cssHZlSFpE79QbGmXPZz649xqcv2fUU8ux
qze9dBTJO/rAhrYJqodG2dWqVFR8OkunkhMSUmDVMLS1rgXu2edEojEprliJkXeyFVm2if3qhZSo
onI+/fsBJdq2PdQ9cbn1wEb49/f6bRL42WA4WRFpqAeVQrVwIBbhqlaXrrqyYNbaVkqpk0a43YmD
6F1zNbjGumZfIOekNK9WUBhIsAA6PBCNV4TT1zivr5PheQrSS1eT24o6TymrXQnAsI+cRePau3qy
tqkd8Fv9g0+2R5o4K7wo66R4oQyKj90kKMyt7wikpDStto7KqKcaa828TZ0jcy+Fk2Omvgymuwkc
cxmF6fr3z+FEr/vPOzPf7wzIxEwjUqjrg9A8m+DoKH1I8oRYJyDIe0NiOfZlNJNbh4n4FBS5PhO1
NiHlNMT0GmmYTeyYtlSU5SmhioABrUpma8OEImzZoY0VZZjO3ex8Uz97aSdLtjZiBAmCrD3EWSLM
ZeGBmYyceLz089Bnryyvg7TqV8X8AaIGcJfk/lL69oojzoLgrskjaAShCKMbGcXdPe1DbTlNdn2J
CQ24Q160S4o1GgbKJF47zZn9jPOr2f1k1R+HgB6d8IoDRd+WfioIhIQwql1CQulGeSSs0Wxv17UV
g/61ix4CM10ppxPEjgTVMZ6iO7fyr8tu3AljZkcL9syEixHW0Tk2uQe+WEQY8ZZWFrd4F91047im
vjDNGC6jm0HdxQ6/bIzoufOCm5b+59IMTHtHXxo0iVmZi0pTJkAQ/qCajUqRDkK3bNtsQVbqnfDZ
9M27Rr9Ji1UI6VcRhynr8CaC/kBMGWUxO9xXfnAltXwd++5EoEKHUzywdAK7HLvZ01BM+I7mXb2e
D9tGOY9t0rKpdotgrSSvyUzJnnV7aW3ODO1fjJZvEMjvNr3AyBwUIml58OfA6LLkMNE0fcm6l/nD
XHbE/hVQvHOL7m2wydVtCXBeGgOBc15OYhz56WJdFcaj0YhDMlm3pOEdrYmun1FZ4now1dHOc8ir
MF1+f8u/OpXMKrHv9+lFX+a2G5fpIUnkY6jal3bgHQi9D1aFGd5AnXo0TfcxM8PrIaVunxY1M6WD
omMiyXFBP/imQUgzxtHdf3lHJzsTiyk3nFULh7gyomtjjFEUR8ps730r34Wa038Upoe6H+/GOjRs
Y4UYqid/STvUdhG6tIJHAdaDmtElWdPRlhDB4Mx3daKO/nvuOmWfmmp0W8i75SEIZ+SqhXtXWE2w
tVKi4dlEDfskJwpUc67bgGPz5NEBhiEJiicz1HJIh7n9U0C0RqNGPUEvmLjjdnHmyf1iNbTE+3dp
THkELsZQh9xO9uZkbPsiWAGlunRlsXf41GU3bYSQy8wIzxh3fjl+To6RmZnphpnSsfAjY9sm/lbP
BLmTkbwIfQk0R982nreqBAz2AWlE7H9oCAoyEalRQSFHa7KmGxm2/02KDdLGb9vd775AXrroK8MY
Dq5SH6w4dZZWC869SIYblBOc6hrqKCLJ3+jmXuTMEliu721O/SBEJrG2Wg0IvRF8LiK7W9CBf3Wk
dobUZs6P5CdrySl2gnGpl502dIcuBARODSd4IWQp/GqMhncgm5aidFAZi4rNaBSR5EU1LG2aF10Q
JhFRDUAsBftIKtJiVRcd2F325CA7ETbj9E4oaz058bPrcqDL9REUTXvG9ferFXtOg/t+jvBTDbZF
KzvCq9QH0XoS1cKAMQyte1lnz0bSvpAO3C7px9CFal9d5udFUNJhEB35zrQpmzkWwe6QOgSkS6IJ
ZPiHVfQWIDs5N/pnvfXPHu/JmueU2hRqvegOpkHmo6fHl0Y1JFif8i9W1XF6KoJr+HGQ3KfqKO3i
aBQsd64uubOM22OGfZgkC1blIx9jc9aR2F2a7fbb1/l/u9B/GX2ui6b42v5vwK3PWJPfVfrT1+5d
fX/+9/+q71v2H2wMcK7a8GbwMHNE+1O/DMBkruKbiNtdAVHwO9a6hLUOZw+84J8FfnY9/5Ev/+GB
W+EfGy7kUzG7Yf+FfPl9LR1xMOACmAkO6wlid8y+78e9QqmbFYU7IjfN2pWBCmcR2pJUAyNCDleS
UVCi7bQjK1t/93xu/hys76r474bwfGHBpW0DLxudDTgu7y/seQlbzKyvj7lJ3JRyYqYxzcx3jSnP
uSDfT0Z/XYqWHf4zj1bsqX1YIVscuz6vj4XvpUv2R85mQFly5gedssDmXwSIRsy8ZMxSvO33vygK
mgCNbUUiuKM1WPFkuGl0QWoDIaeEIOn9RiSpYa7bepBr4qIhRQ4It1NOyF7/Gg0h0TJ247BeEDq7
1SYTDbVjFGytzMk1rytQu/HSKIb4C8Jbwk1DGBN5O45gD8bmER1A/0Uh6H12NYv5f6o89q/EmF6p
GooLGYjheBdnpvnB7vrquSUW/oJNyCfRxPptjWRzRb44U8jo6/QifSsbXrwJCciZqesn74L6Dn0r
SBmODSny/UMyjSZj7sLhXEV5sZu0aFr7HYlgvx9c7+vP39442XF8ILAoZy7kyatwYt0OODY3RzGF
H0FSkDMSVn25tZAbrH5/qVOe//zaCfGF72p/s8mduqibjqheAYbo6I/RBoEUh4C5542sZ1ym3ecg
3pSEFHkJeswkmmVOaFhx79D3ly2kkPrG7F6RNOwjNO+BZgO4x9rvgTOjJWReicYDhDUuw97C5voR
rsSK+Pi5a7LsraNR36jooLMPbxCZUB/RX+zoMVYHWGgp/egJ4IWrEwFnrmOrXsq426CwW8TT1ggp
HDiPjX8dF+NtMrcLfM5EVN/j29F581t6WvFFH90VHTnCxsHn8FwaV5k7LnvER7SbkWbyt68urjRZ
mru8u6vj+szD/cZs+Weh++tFClqipLHOndCTZbmL8pxNg9Eci5C9F/9z40gShmN2NxHy8OWYGNHR
CabXrCqQok1eDfNahQ9GklxFealvhB9qqyz0nQvUMf0iQwyee6NFoFsRwgXM69t4ptH4MXJXi4zp
QYvSdRtikjZIgiQux/gy01b2iSvUhVco95JzF9+dVqHwr9L83kqcEt1H1PN6EACbtEDO9azMH6dK
HHkkYkhY1zyIk6pKEps6wfFOexREVq9cH4EAk9B4mMpJLO3cUl9RGTJvu2RFxSqznqiHk6ZtDbgx
es9ZKt+hlGDExgrRNh1ZjDQLVPXeMhck0yD0LXaD3/Bf7pJsbaMYPfMWT5oBf75FaFk6wGUhWbpO
apRaR3WgdY32iOwOUS9FImo9KPbbEnVLI/t8m4IPv+jlMCxKo3vEKDH+uSX5ZewGq+93O6a/bgG7
j85Kg5Py1GHYw3LA6Z90R00OTG+eFl9oySS2UvjOmcnnp5diPZ2h5FjmTteB3A6rqpm67oiJld7K
/1B3Jctx60r2Vzp6zxfgTC66FyRrYJGl0mzJG4Ys25zBGRy+vg/Vr+8twcViXO06vHI5DBBDJhKJ
k+fIIEbNK9TwRB2L1mZWuTAsHQWTuJ+KgOfwFOxEbI1GBbDKB8S0vcmN3HDkJJfvetb2HiYD0Kto
AslnX6d+JJJyU3a1AvrwCkS9XaFtwwZFQ9MY5StaENxdaZ5vHXENwAcEsQWEE7hINdSLqW8MsfLD
OgACeEaYqRrBi0zSlAaqNmWAg0ID2eFWfgmqWHbkPgn2Ku17wGInbQcSiGkvCFlvZRMjN6E6SivL
9GfkA8YeHNQ6qC80A/Sdn08iBUlQTRrl0p/Jxu9zWoNNMx2gLTbVdKePkDpLmknzRbmlKz3/sWgo
7QSvCwicECYYJv8UV4VE7PSIUkChIIOlj9CPDTvIQF0/mP7sBUEdgkj8ETXEJfMd4uyaWCIFxqoh
Ubyc1NAwyWPMvU7/IQMQNrk+s7Kgzh7RHFw056C1kGhTNrLJy0dxh0x8ve8mgrcqUa8c3FT+N+v0
jy4Wi7cG+IL3ohzrOIza//7/Vh8JQpSz5XXe2rf/ADI9bsebt/zXf/3nbRRncVnG9LOi08f/+vct
A2WNKBNHdSxCHmznWTHk37cMUfsXwEU4RE3Awmaeqr9QRBL5F6SOwKENrhtU2Zr4l3/fMpR/gd0b
fPwgmsChg9IG/eu3jP/NJYGukY/2+lYIyk7NJ3/QelfpIaya5YqdA1wGAeV+o46ZsUWtyo+zqblw
tZhjyL+Dhr97444Zo0/CMA7M0e8kiBLK9HWIhxeF0EdBU98SsVtLwHy2sL/7mQ+AM8siYwzgIi7e
PvDh47QZAlO8A2ghvMmSpL3TejLeFcGMh0fa8ZmqkN+wQEIXHbs+Aed1VlByP0gT3v8zFVVHK2b/
+fT5+6Pmjz37qJDKYx/X0ehTo37DnQsysF0+HeTSrFbc1+fg+u8esFnOeyhqXGMLQDZ8UQggGwcy
kQkFm204vlZyoW+ur+FSJ3MsdDYMUA+lPcExBtlIA5yeeDfN9xoxNgL7Ygecw1LyBFRLasV8ITPT
n6gOHoDKTwSI2hv5XcuENVq2ixmlee9zJ6AeolxFj8veN1GH9QTgcLHVCwh2hSPQVVEBce8SiSS7
qom4RyUSeQPSqtvCSMEKGxMBkYoZR99QSGtIdogqv/t+MFFf29RSfAIgX5ZQ7qmkh6hi1d31uefi
tb9WmBcdQrWDnMuIn/0kG6M3s4XYl1qG5LGDh48sA2gJyHcaWv4ySqWBVww8llg0rlCIcf0DluZM
487kQKynQBUK5gOuZBtGdFvJzXtBxj0Yn60Scppdpd72yjdDKnfATFpDBqBtYm5U1rm92tsiQO4Q
aLmbQoAAabKL9ZWpWTB5nnhn6kAnoyA16Fe5J6NQpevar1kVryUR1SEKXjO0HJbP5VxZBARgEtyY
9ZpFLTgGXq2gRNlfJQxYVDbeknALGuCkXAmul2aF8zkSiXpNEuARlPoZ5XtyvwIyWXACH09+Z05A
YU01ApvN/MjAdUE/5UBFTSj9bcp/For9vdM5NyOCb6KQ4nnWxTuC1lmwEgAvzTbnXrSuG0Uwlhke
aOGTDYoUjk2uQrCMrumwLHXAuZXclFgYdVoMrDbE0OiMXFRyrd4o7Xh73QoXjlE+cFSzuCkrudS9
jhBXEYBaC2LzZ4E6/kkN3UYb10jhFpb5A+d7tsykMAhFPb/hxSFKIpG+SKQOwBoomuiv14eysEF5
/sauyGOCy6ThlV23zwa6q4r8x9eangd1/vGVgpoOtTW8POw6JCTIL7lGFdrXGp8X/6xxYZahbFG2
7AVEgheLDHB4jWSFTGphB6mc1WZ4csyjUtc9ZGj9sU3vtTqBvnV1f/3bl5rnwgTWZ6gciwNkF2P9
vgHrN5i075DV2H6tec5y2YCKIrVGaXjRj/tEhGi0gPoaUVnL6y1tGc6AJdKng1CGmlfNENb0CQUf
K1/++eL5l89ROctNSCX1dKKaF1FtTsUEz4bSv4ZpeNNE0sPYQBsjQjrw+jQtGDGPMxSCsaV9Gaje
KABgTkN1F4flOxRU7xNagg8QVV5f64g7spuJmZWcoqOiyL2KxFvWoUg3DAJ3piuyxRI1y9d7mi3r
QnjPk802DYDXXY+eklAE6S9DNyBfgxBbWyC9DpDh9W4WNgAPqANqOe2NAt20qLqwJHOQLEOeVk77
pcY5w4Y+ShuBRkLz8kpQDqQAbGkEwGul9aUZ4iy77oF9QV00Ph3UBtmb0h3D8pWNK850qXXOsLMi
kJqYxvAbxR1tjzjmtj0Ac10zONdnfsFzKJxpQ3e4l+gIz0ELJdoHrPiVJgJEeEmorbxPLw2BM26a
o9AvD01sVmmku3COt3BtAm9i0ZBdBbGw6wNZWmXO0onZy0wZet1rNTzySKFuJUX1dr3thUni8TcZ
qyJwKEIniAWGsQ8LaYO7h7kbUDz/tQ44g5byKcKrbah7REC9H0hRwPNTgyGnWZM0WJgdnqc9Kk1h
MgCD9ghe/qyMKE6q9dHK1y81Pq/82cmJavNkBKmQ5onSLJdSg7LACJOvxaU8+ARIpVLUkFH36gYo
Yjy1FZWB6o9aLFHRWa+MYGmB55GdjWCUQ7lUCh3TE8tPwNC8srB6k1Ca9MX2OTOGKEEfdqaheXHr
B4Bog9EIuu7T/vruWbCwPwAglMZFDolHcDG5RXxXte0pV3RHEKLt9Q6Wpoc34TaYigiXUC9v43cq
1+ZLnob1Q8bKNZ2YpR4460XxgGEAx6F5YKsPnUYG2KRgg+RE9VCsOIiFWYJW+qc17oD/S5oYg2AB
aCWEbS3lVgyo8xQkm+vTtGAHvDJeDd6pUdHK0lfzrn2WQ0PemVrauNdb5zhx/4plPsobzjZpKLet
0Clq5k9RFtqJ2ubRNmBZ9h1v38ENaQf9G8s0Cg28KYOwJjEE4ARFvWGPUSK3K19xsTIKKRaeZrgJ
kGQPaAPxgL5JNlnY1z/ElnRg5guhdN3liRyj7JbEAB4r0GkBphIxg5kD573LBEnZlWk7ehGIye4g
qqjaWTZBfg0P85EzxWNwG0NO40DqALLsIAtw4igAukqE8ouPzPrqob0QFn5UrJ1NJaQahhowkNqX
oYo2gSYL/ENWXQKjbjEawUOiVh4PyHFWSgCdNXK+dnu/iPSbp4/zNGkOKpMKFTs+cFoOhDtfhkoD
B1xwgB7VkUFSNo2SgyAfW3xWXeiQGxzAEZxagqjhKVa61SYGhTMAf7/mmT6W+WwmkMiJDQZ5Vh+c
WUBMKJXqiiggvElMaOGtbNzZy10IInllG1TOpyQVyswX1dJobkygtCfQgWWAhpNa29M0BMuogqYi
RxsZ+CtigaF2W0Uqrhki5Rjn5egD09P+XPmgy94GTPOfXQH00lkhoTTdA6XAFoe5E2/ub6FiZAHd
a6HnXbLicy7yFc6aTfMXnE3v2KVBhlooEIVmlvmSvaaHCQD8W33TvMu/NcgIhbaYOOGPlYFd3teA
F33uTqxhRwU4sTxgM0/hzeBAMA1waBA0WO/JDZT5tijfGGx5E+2HlZvtZaf38ZxxPsLETACJLIrR
CwflAWIij2OrPK4MZ2mdJG44KIYeJISnXrXBjdnON40N9jqbWrINrMCGOIBXrGzSy6cD2Gc/d6WV
OUgu+3wEx1V/akv9VonBDKcZ5UboyZq69NJ4uFMOYjjQyzBTLE9FbhMi3NUxajMUtoZVvDwI1Fp8
HgTEKCvWFmXql4ogWbjxRg5oqECjEkjZpiu6tXz+h7O/ZNHcQMC8IjCwg1IfqdT0O5w9PRDSZAeI
komoQ5Am8NSZIDBptBTls/AnkCpFJQyu+QCEsTF/Br31cKDQFv7NQOaXWyMRUI6tBCBZsEAkwW4V
yJAB7KkboQcdh/62HUTigUZKfKFJK9pdEkLvNzLxlnd9r12eug/q0vNt3Ai1wmrNGDxwyFll8b1q
u03eTa4ZFis7bGHxea2YRoHXGw1zALmfm4G1JQeBkSA9XP/8OYj5c0EkvBx+8jM9OHuaDHQ9Xse6
9rVNS+hIynUqnyBjoflwd8O2CkTVhYLLBBpEU1zxOJcHBbLYz/2Ck1ymCMVTPzNPwP/4UXELGaaV
vO7lNfkDJ9kZBDAhJU/9HhX5VlyOxR58Gwr4U8zQq4WxXAEiX3Zh8sdZfeakQ6ixTF1SpD6rW8Uu
9GxTyt1aWnHpgecDtXHWettFptFPtPBLs9gHSW/LEZLU028VpT21fDIN5Hw1KxKer++EpUmbV+qs
u64poFutQ9xJQ10aAbefIj1QQM2ktWeZpQ64M8bsykiftBIdJCCU89vYj8COClWglYhk4cyUP6ou
z0ZAwZjUtq1I/VIyph/TOBnbGm9kDmgA6b4oI9Gtk5J+k3sVbIZJjBjSYPRQRFL9pIWoYGlLluxp
VecrJ9zSgPlTSAExOFUVCsYaY4+ShFNZkPd0UMFVC2qc66t2sZ4aceFH0H82aKOsKjXq6sLv7cHJ
ttUOMpxbZaNvRaewDQdMWVbvsh3b1Ue6E5w1bTF59th/Og75Y9ee9YvXP3AKDgjnW2fcqNsfotXt
KuhCF/YvZn3z/RvZfnt66K1oQ6zakqyHnz/XdNYXfAfhfEcNZSlocyWFD92XXTMwiCsP/R3q7bbX
53TBrEHJ8skSAuhUymQYEj8E9dCbFIt02xadsuI0FpK9vH5QUkky4MVwTiE5puEjOM3tUrlLp3fE
89e/f2Hfkfn3s6XJamhzgZo49Tuhp8ANgnCdtMqmI/KdAf7SlZ23tAqcvxjMlJoi6nL9nuUbBiEx
1AfvTONrLpzH5Q3COFIJIbAvTeB0E34ylAsbUEMthZX76NIkzXeOs0kiTSiRZj4jUNvltHrsUNBN
FvoJdHbXV2FpF3HWr+LVmRpxRwHWl+8aWrjQ0nC+1jQXrvWRyeC18KzSg9LTF0Dq3AnBWlnQ0rpy
IVqDq1wianHik6j8BXrEb22Yu4GUSF/aNxCH+zzxNcH+pCRL/CEUj0Ms/UoC8QCc1K/rc3ORtGG+
OXHWq486DcH6OXqoM3XSTbaNN9ifbnMD0W9n2r9nFtmKudO+1VZpt7/oDmwjdmIHm8z+Z8Lm/5dw
+aB7Ot9bImqjhRzsqp4CiFFM1B0l9cq2vbyrILXwefbGMZVR64RgsNK74iERcIB1ROm+tLFQsPK5
9RTca6jw0AdPwEv1gDxvOX0tUy0Z84DO7G0wDNQzBdrgjcpdWSSWAlaNYH99zS/bMqQVP7fdpCre
lyRx8IzpmKc/U/lGqV/LZCXCv+ywoajxufWpJwVwO5npRepPQFCtugclT5BaoPxEXvn5+hCWOuFM
OmQAwpvmOHgTyzY5RDkNw1fNfDsqkMyLVmxjaZ44084aECuXMa6Reidapvmedq0vKe+xTlZGsdCB
ztk2QwnNmEzYPyL89DCpOeRrG79Oy5+EGF8DVUAU7vN6jH3VKIDIDF4A0jLW+WY0QNIy3V5fiMvu
T/oDBclCaMy06uDNxMRCxkC9vQ2jtbTOvCP/jJpQyvX521nEaBmWyuApu+C3yaz+WBwbh23M380j
MIgPxRrscZ7xSx3xltwlkVFinrzIbSWr30y+vtVscDw5gyXu9GNwUg/5T2MLzb5dvtLpgm/i8e0V
ANoVYnwMLmPZttFAK0Oo+nR9XS5yp8Cv65yRZ5GWEyHEiCrIOG9lJ9lqLnGBcfFra/QgP7uyRkuj
4Mwd5SeqHPTYALEoOaXyYoI55/oQFlLgqALgVh+0M8bQ9IPXmHJykzaleStS3OPArxW4U6dqqT3E
crqNJKYcs0rLHGMIRFcE4eYDSCG7nVG3po/isXhvgrL/m5mWvZuTgPpFwlI778XGFsdIvimTPnaQ
7DdRERjr7dpr1EVitnkNOAcCmG5IJ4iKIP9JXeNueAnu8hvtYOwKK7IrOwIo4qTfMAs8zk762jaW
thUOzSNUBVemUJmn6sK+5lGPEwF/CvLgg5darQPjtAXrJXOhzG2dHjf3bmz9yLb0NFg7//VtdEQb
m4NYb7dz9m++CqHqahNvQXO3WcvULvgLHgWp5V1v9HUzeETZRuDyNqFsLPUrw1243Uk8lDFPO8Fo
NAxX2DebwREsdQ9QqiXYvyAAAc/RbgzcrVIHT74wALJy4i3OMuemCO2gRgg1B6+3py1IWizBV2ej
w59xg6IyG8VcduK2TmGZlm41G9XpLHDBWOAUtjJkxcEjsG8P3bv5PbnR3gOwEoyWaoPIZsVIF8Cn
KF75bEqREkJFocAX1tgFoh96dFvYul1vesxJ7Ie7cqPh3glKtw2YJ9ce6pYWmwti2kGoILvRYTlg
WUVYQqzb08QVD7fgeHggJetQyhvMxtUpW+AoM/Zjxe0snMpz4fJ56JUEHejTUjTM3sNncOVa80aS
ne4m3ge776g2s8A/YjG7c4bf8mFeqQMI163y2KzEZx8PmZeslnN84NChaWDgC1T0DbaFTbpHQd8m
3LT7wA983a4cqJMdUSu4B3nKBmxpG2Mju+22s/Nva5YqL/kOznv1ekXBcYAQtL8bN/2uPAUH5k+O
CC+SYfegZHCj3kuu5JZ7ar2VNrWjQ3ssTuWhOaFm0lZvVWdlSRbiAB62WVVsAM8ZJgSVNwMcWHiv
40ib8yftvtynMKvvwvegs6Ib0CJZptN4wmO1X+v+44H/wnrwYM6aUdwe6LwjHMV+Af+rBTU/29hF
P5PbcA8KBEg+eTgBn4KtcWp89qZsc6fYAg2H1RE3bAPNAmdtXRbydpLK5aCHZMog3j3HKtApOrWP
Jbhcvmm3+hMU5nu/OaHO5od4e33ml8IIXuVUMCczACcXAu2T/kBvhR/5EQmYzbhVD5KPVV5Bn3wk
si9NMeegcIL3Gap2sNkOpU9vq5t+V+xA9r41HvTdhHc01SYW3sF3kK7YXR/bggPhsaJmYjCzr7Gq
fSTaoNeFgGu24m8XHN/MbXzuQsapKqKUYNbKzgTR284YI3tG0lz/8KW4gi+yI3pNiTYfovWWFhba
lu5Ut9qHN/le9qonkOu8Z+pWOTVbc9P+SI+KRXGU02P0S35d+YTZGV5aL85FaRSXyGY+8th2tKlb
usYu3He7zEkPSCDsUrtxemfA5u9cA06q3PUrUfPi9ufcEpnMSSpNCYEt2OFfytv+mD5J7nhKXf2Q
vmaH+IGtxRNLu59HmnYBC9S6kAdP28V79kiOyYOGGNp4MfbFiUJa52tbka/XNCQkjeQAYwrVERpK
qBiFwMP1leKqVv/KrvDQ0h78uqMRoe3IH7YQun0Bgdc+PEBbxiXbyu1ckGuezBVPvbDxeYBpU3dU
BIp58MzgpBuvAnGD6tsXB8K5iMFojDIaIMhC7vJ7pDmhaPaqPEmvVWFBcSWGiJQV9yAesAR3Leu5
NJzZdZxnYRi0FoUcXUIvyB5jLzChkblWT7zgfxTOSQBt2veCghyGoKF8le6m1Xq5pZa5CAacAkUS
Rkjw1BCXEqIfeTus5MrnpMEFs/+IgM8mpBr6PpwfMjzGVIhHxXA+7yR5Kod3BcJoRr1m5Av38Q8+
krN+xmaMykgic0StHKRNhkeaxBHuS6/egI3STfbxNjnqboW4J9hc318Lk8aDT6chwNAqeLRmAqHh
E2A6K4fBQjzJU7SJ0QRdghCrgeSOFUDZIVR6uw1kB5zFa0a+sC487pRoodBqswOpneklfgtvpEO8
p1vRE270jXAs3PA2uq9v6CFYufMsHdg8lRowob2h17D04DsUEc3YEh/Vb/ld8RS8hiA9t4dNtYUA
XeBJfvje7WX3+iotQCIkHqeqK0AtaCFGCqpDcNaehm3r9JvalZ05QIaC0rZ3opvyd+rmbvlmHui9
BPjKHDmsOesFpyBzTiGfDAo1P6xn0/YvtbHtI/XYSMy5PsCPZi6YGE+BJkfhpKclBlhtqg3YY3Fl
b3b9scF1sXa+P0YIvbOt+qPYpUfDoV6DWzuu6Vb9K9skHtQQEXKat9lxLTm/NFrOlxiMTfUEun6A
BweofULkzAJLiV0yfXt9wEt2x0USU5/IgKjDx9Z6bLHBj9Jf1xteyh99vMWeOZGsUDWqJ9iiqK7b
CCfUpXjldnDNbXIa9poD0sajeBixO+hx3OcnbV/DpVzve2HWeBBs07TAX/ZYxKEVraZ8i1UwZpor
M7bUOJfRhWLTCFVFeKqeQRllrlMFnYT6b73mRVaRpQCLx7/GvRQmxYRvl0/qS/2oPJNj9lB7wbZ9
jn/qzyNU61eiyAUvz2NcQ2UyozRFTzrkwAnI3low95TBN6O/k+PfOhCuk8hWXkg5Kqu/4iAei6rn
UtBLBLvhRbK/QwTYefx+TC1c8I8/4sP2R2FtY+s+cpApyqzBNncakr3E+h0hIZZYv73nu8x+vr45
FnY8j00FHXdasg6HW0bk36pWbWRNXGl6KQP2YQtnex6ssRnwvWi72BS/5cyGci6Yx8en8kG/N7/T
m8attgkQferdcGAb1da85GsxLI8+HYkBaeYKi6nOhKk11BYh+XR9wpYOm4/Rno0qCMBqL05wucHT
aJNNd4wPySlwA9SRI0/JNsKO+JJDcTnMgK+4v97rkplxFw1wGk8JoYjPenJUlMc8ehvNlQyPuNA2
j+cqgbwFgTsmi22FE/NVL77Lnwx/OFS3WJ9DfNKdaqWvhd3Gk9GVYKzVwd0HLzh0dgH6u1ZfSQ7o
l4NBHs+Vmz0Z5Nl8p+SpQI2aGKlO26sb1ZggRbMScYrzQXPhPORxXVlSsrrS0ctwkk/joXRNC9A6
5N/Iqd4E79fXesETfazT2QaToLupmAPWmoiBz9obqULqjZgW+D19MNBvyKju8zhfmbilJZl/P+ut
wdGg5Ql6U8vHUn6r5JV2l0bB3ShyBhJmUZpvSGBHVsebBAweY686efOQRY2tMUA/pZVttbguXGAg
93i9ZMGAwCAD/TN1a0i4NXNRAvTFUBprqSLI/ZQnPdL8qrrtUtW6vlRLpsPFCz0RE41l8HBdcBto
N0nxHBpfQqBJPEiLGgIAEjrWpe6mJ4jOOr2uH8Y+v2uEbGWJFpaeB2ON8piVQ9FCjC5hE/SCaHOv
ivLaxlq67PNYrHTKgnwSct0VZQhvW1ASjHZM7WTQc4iaK6CCZKtnFFT0RVbejoLS7YADaGzovRv7
Qf9VzbyMMi0qiNCqEJUEz7aRrhzAC96CB3LVQWcWdalAIkeAIm71ak7MMac7EwohchxuvrQ5eCyX
lkIbgOWm4dasl0/RJGknOdEAD0iKNd+9sP/I/PuZ8WqQ9G3bTjRdVJPUb30SMyiCxOFJlomycpQu
dcH5B1GbmqIE/4ebISNqBVN4LEj9M5zWOCg+Xucv+NSZNel8DAF0I3OGB0tXlsLOkxTIcGZTmziT
VoyW2MfGz1hEdbuhDMbO7JLgUSpacHQzQ97LUH8HG31djsgoJo3qSqgk2zRK0JwmQRbtVlAi/FVM
twTY9W04isgFRmXznEukeBSjgj5Igxbh5E6yfTxN5p0kpdCGVKD6mWlh7Uqh2DpxU09QXDehpZHQ
eAMUuvAIptDEByIPWJIBgp7wLmk8QKnNjCdrmiq8MJHwAI1JcpjLz9w8Tsk3sS6Gn5qUFj/0FIKV
dkcicDFIKMJxK6VoXBBtys8DpCUeQd9Xb3KiquW21Qie5sJE0u2sRwalpj2QoBXkDXQJpYp4c+rJ
NgU1PYC/SSoh4jBa5jR5Jx4bmqtWNbR6CYXUHE94YdhBIbYynWIwQeAiog7LH/WivRPMsT1NeY/c
9kDql69s/z8YyzIzS6ga1YYL6jI3q4FpZcOxksWVi8dlExZN8nnbZJMWVlVqmK45yJMBMat+OrIU
GlB4bU83VEOhjFP0dI0k8rKvFHnkSjnGDeRpq9YDy/RcrcsSyM0oKwmMyzb2B1lr3me6RlUJ4jHC
o5DfiOMjhDO+sgrgQP48TXkXQCSwAUtAI0gVDEvx2whCsUMTfmmZP4jSzs23IWMZD3gYcsHomdtZ
ATbvKpOgiF5R4nxtDNxS622ox1MWCi4UIuwBNtPHfiKWKymxpY00BzBnPhR00ZEEYWzD7ZLuEdsG
+jmBtjdl/ftYGoKjasXj9WEsbCEe3UgNFcxsqWm6Gs1uS+ANsmxYOckXYnhxVqk8HwQTVKpAINoE
G2mTu1B4YHbWthFU3CEVc5IDTdilEB8z5MYyaR5YNc2KPRLxoYxqTITlIPboQT01Nm3sMQPe4PqQ
NXT/p28X+aI7WkgyawZBx5DF3ZjtFK0Gm5aKwoSVt7qlOeUOwKYtks7MdCgCt+VtAfETsRhXgsql
puffz/YF0yU1bsTBcANVK3cD1MqtKMi0ldaXZoY79SS9V0moZ7BL4H/sBARPFmhZXwLSnMIKr8fX
539pDJz1p2FGAxabups22n1ojHtSQJr9etsLI+DZvtsiBNZEKAIX545x1IhoPKtGxW5qqST3+kTW
bnYLzpGvoZKLNgYCwtDdUoNYuxhY0tDth/ZLYTYIaz+vctvIAoMkqeBWOHntMdeqRwYpCFeS2+SV
EWEtI7E0inkWz3YTCaQJVReYLSg0fKOq8Rin8UGP2e+vLQZnB5AXz2NjIoZLBgBCBn8SQ8eoDumw
cowsLTZnDHWqJAmAs4FrKqDW69VMseswOFZpfTPl5UonS3PE2YSuBFEBzsfALUbNLTKRWopBQX8H
ramvzRJnDkkaTKmkwtWn6QPEyW0qHpociAV1xQ0vHCUGdx0sSS+mZg38bA11RNtgFd4aaHNs2yE6
BDIsL9PXRDGXFoQ7EzMW6HHfDKJXqs9DXELVFq8eFaQu+5Vcx8Ji8HjgAspSGZR2W08MjE0BDU5L
aiNIhbFv19diISMu8njaWDN7EFRT0auKRNgzSSmes8LM9y2DqJgu6+lDWovQgjKE8feo5NVJgtw3
BMmmGNmdvo1uA+z4O6itaY1dBNTw5Z52IGpjjVWWUX9baObYQT5rDhhI2GfmloGb1IUwobpWtmZc
Pt50zuoEMTHbyShHLw0S1e7yxgko3ddyySwxr+5AefMCKd7d9Qlb4IIA+yznQgSTZoHSiB4rOh21
+wF9xP0Pon+dUraOETEwuo0dynSdIBGAEsuSfrBaWe/svpfX/NgHZvfCkc5jedusDsGfTicv0PsR
PAWKVqGKPsCN2lGCGKHFaMgpRD0zhJt9RYrvaj+yPTg9GqupSnkn1SEuKRkSAqQQFWsaaP1I9YlZ
miykEI3ojJt+0OK3Js2z75nYZqe8Kts3NuUjBFYK0DcYcfwy6ArZaGoJsv2qEQsJtzAZwc5U1Z46
DvQWYJryFjV7Zm0loE/dgWsKgnSMjs/MaKdbYjYpBCKLZkNIwRpI/HYypEuF7i7paxN6UKW0C0mo
fBsB2EW3dNh3daPukJqr9vUA2YlM7yWHtJAJoJXcPo15nnWWmowQ+AA71AHFxtO2FwgAaSFNdyJK
KGxJGSkKAzLlDleXdgPmRTmyoRiKmnPwBkeS3Q8kLpy8aJC/1FMogk+M9l5UlznkXamkQut5YPX7
9e20EBronC/sUsgAxYy1njZMo1OBttgBO5DxRe/BecIQb+ZBXLDaq/PwHWXeh0QzKTjSV0WBF/wf
D2c2IXNbhrh6e5X4WsOzivmxCN5CulbzsuDKebCyPCjNVGpa5dEMlwCAs7aQttZtEuuHRJdfUTj3
+KV14EHIzRQqDbiTDddM8aQAYYmuCFZc7NIY5t/PYo5clduItoXo0RBZjRbqd2FeurHCTuMsZNWZ
yfZrY5gX6ayjuJAzJsxp8XCQnhK5eMqjyrne9MIxxIOFh572wMYhswu3gpyQmIkuJeDgyiBwvfL1
C1uJ5wscoqBVM7MTvUzN76S6F6y4I1AzKe8E3Xj758PQTYN/ZhvJFEt5r2QHWQ0jK2+Sp2Do38cs
+3W9/UvWPLfPhU7xiMtfGxXZQZ2kHagCbjUlWLnDLTXNOQrRQEVcFw3hIR+M9Bi2wrQzg1rZXP/w
S+s7fzjnKGojDmNFLcIDicKtMj1GqrzNxbWyjaVv56KkuoUbTXoaHgYwVnQKEC/Nyu1noWX+0UwR
IkPQBrRcp8zKwb2odmsM45f2I6bkj0eyRAtpY1bhASRrjqm3oCkOt/pY3tJ0JU5dmHT+sSxkRTwl
Qw7g3TjYqvQEhhILYporU3PJ7czfz3kDKFY0Zdix5NCVMhvsqidpb4VqIvl9DBbUdpwwXUZE2ApA
a2kp5lGeeR8a1AVeylh0GPWBHacQL0tVKpYr3mFpruZez1ovm7LQ2sQID5UA0Kyuxbc1YHiQ3VzL
4S99Pme6UkqNDNzeEOELQTZc0Z3WCCsXqqWV4EwX2mK4TrVVfOiBC0eGaKsi7II2odNAFljqVrKX
SwPgTFjXJT0eMYZDDRaYh2rM1BYQyIm41z3EkjlwNmxAIDRTUUp+CCfxtwYlyixIayjGaiE2Vb1G
o7MwCP4tbEqbAUJfY3xoZ4am+puh/77++ZfeQWEN/CtYKCZFTgU1PuS9ZMspeTUailR94al1Zk/t
9CufdDdO7673trDifzxsQS2mausezjqRnwMdKlzDGPrQMjzWRmo4M155xcoXloV/3RJkJkWMYcL0
4VvUpAddfpT6wGKtsdLBpcvVPHGcWYdEYp2cSJDdKrufetn5AzEslamqJUcUydOh3Qum/hWU/Nwb
Z+aJnqR4yy1hhUl3VMHpayWDduwrpLOvr8yCH+GfuSJRhiBnT6KDGWzjcXQU9X5ka+T2S41zhg6C
qWiK4xqFu/R1BNylNm/NeG1qlkyDs28ZzEKphMeqQxqTmy7t3KxrVq4JS2vM2XY5hirSIpUA/jkz
cWRTjg5KOkS2okdQJo1a9ahHYLcMR418Ie+qQ+uLy/ZTNdVYATYKaNqizrJq+9wxdMhFS8kwOBDd
SFYOpcsrgh31+dgYwnFstcQMD0kU4RlzkOIbOiCBWeQpXeni8rpgMJ+7GDWho51mIrUEEjMrxJXa
/h/OrqS5bV4J/iJUgcRC8EpKsiTajuM4iZMLKsmXcN93/vrXysnBM8UqXXyQq0ASmBkAM9PdrrRv
irqOmbkfeJo6xCnjM0/qlzkrhl3YqmOXcIKUQrERrda+wHDxqG6dLknm6FzahdcOwheF3F13t/ct
C5pu/07OUrgaNIIyPpOq3kHM+JznkK1A9RHpmodU0c85uYWF+GJSxgbeuK7mmmEDZxHgC33xn4zm
jc1jbYIMv06a0Sp1z+NzlJKnxq120m42XO/9+O2Y5Hd56/SDPU/xuZXNSUa/pwIqZejIkjP3ry/B
+3uRY1Zoe9B/8srG6YMx9JinHyAacu7cT7H9M1dby7wyQWYRYnCwuVYUcw9+Ta+vfiS3GpBZdgB6
u40TrRGQbHmfIYfk2f30jbbOD67ip0WSIBX58/WZWgkWZhHCURCed1NEWK73M7QGc6hFdtPGMvxt
ejQzdrBPk3ekVBztPcvEziO0DTKfaq68UtA2KCKL/JeUsvdJFE/Q1dTFqYPm9n1N2biPenv+DpjL
6OfCSoNMgfELUnP0scsXa9fH1lc71P0BKXsLLRhtebBpTR7nsUv312dlxUJNRhNkd0MhHKlPWGUa
TEtVfHRlFP4ee1l5UHLZauN//4TmmPQmM0go6p5nuMpZ2bc4V5k/2OwjnZsniEL8SPPlqUxa6xJg
N4qWax9mBAyAC0lWlkKfhDwu2oHdfk/II4jFNmLfmjkZUQMslhGOU44+OSz5nmfsv7a+9Ge3n66v
y9rwxnkga4d55hyv74ZoXY97AM2j4uyo4sv18VdCtzIOBcjUxtJaUO53AEQSM5hIItr9dCx+jstK
eHM13C16a65WAohZ5sirMtSjNZJTTGiElBj51FwKBte/ZGWmzKYRnvZ4c2sGQYT9ZZpC71LSqulG
0Fh7c2P7d5MldWsoB5+WoqFgX++G5AObrfhw27tfjPfNvbexrWyawFF/tuUOIsUHqwK2Q94iEICY
ZFZOOsgGE4di56/q0wC2ljYv92OBSyrc8Pr7v1suuTziMm9vPsDqeSNDCx+QpUl54FNtPwOfUD/W
M1IqLA0tUEn12S6jTny0dBV/GuUy+w6vbkGrXF7AcHO5VKE7tyU5QSWWUQ/C96AZTdCtsLNqa6tL
Yc3EDF8vM05b1M7gjALrk4KAKEv8op03ZnHNyAxfh1Jt1tWlrU9VI04yQy+aTW68c0NH7N8Vigc7
diPQn53m+QQ5QZ+pesPxVl7bzN4vHasqVBz1qZMFBVJSI+FUogdmw7RWTjZmzl4SB9e5KmXnmvft
ky5Sdizahh6agQEEnxbJYzlx4ndl3aG0hDxvHcnfwu1FtEO0Uf5kz11A89I+KSdxgnSqUqAu3Uhu
bDArRvF/QHlVjPliF/pUhM8ie7Gte2vLcdeGvvz+xqsyjkIcp5U+2RObE19CQglpmIx0ED2N3R/X
J3hl+Uw0fO2ORe6ESAqPfGz8zF2iX2qJtsg6VrZfExDftR2zC9tWpzlHFbAm+YcqA4JU6P63y+mG
jax8gsn+0vIaHD42LFDa8X0ajvsqrjZ8cmUJTCW7ruJdjdiGVpLpsRDVntYzTG2LoXNldsyCiyIV
QWUXu+80Qc84W3Z8ciEzu4AZ+cv11V17/8uUvTGhDiXXUrSX94dUoy7jZNeW7gtJm3DD+1cOECYb
S0KRIGrLMD5nTpW2Oyqt5CNRTXIeelK/hnOfg0ya43uWmG3VMVamzaRB6JSC7JTk5AQFhKBq4o/F
2Nw1Yf8THZO/b5o3U6MdNI62pGjkOkHT6Axx4/+ITT/OQOtvTNuKyZp1MFXl4eRETnUmbaN2VWGd
aFRsMYWsHLJN9gK3z/sygkbrOdcO+FKQUPoO/iV339poB4AAxLKXdZ95WUHryo+SYsuc12zB2B/z
WE9ZynGDzvv7IT9I+7WyUuS/f6V09Ntsa8NZs2ljnyxrJEamEElqp74o1rCduAgSWVspuHdxkDhL
SGOrnFBhrfqJXe4o4L4cJzBZ5BEElcLMyXYioeFutlWx07Ojn1kTWji1iX4HOnZ0ZYxpfV/mUn1Q
aFfYuFSumbuRRktB6s76CS4m+6G948xVnzu+JFBAEzOqI1PK+o1E1Mpea/LdQNC86KGsjdtAUXlp
+jtuABQEtEdAPVXdUmXG9Jo0NkMviEpReD+B3nLXKLSEqcori9frjrviWCajRt2yBb1TOj+zSToP
nQY0rRFtdrg++ppnXSbuTTiNSwGJG2IXZx5VYGBxUqt8JlKGe7aQcbeo5heYyEHDou3qq93O4UZZ
eGVdTHaNrgF3aZK18uzwhgaOFXd3rB6a5y53oSpfjUgssca9zdz4xe3efKM1jGNZg5LnjDPTubaj
Y9rXHq3BALzVj7u2RsamlFSadCn6d8AxvxRQkAZ7R9wt0UYhbsVdTHoN9ELZqaNrGqT5HXXmu1H/
bpvQF9q6LXabkm720KWlHATk4Zvq0GvnMGq5cd1fmxkjtLXIvaNbPKdBO1LgY/RTkgAZfd121+bF
CGtIXk+KuxZee/wcI+ZT527skcYO/7s+/kpYNnk0rDgsgS5zimASACFmr9oh/kA2Bl+ZGJNLA21u
faMa4pwbsERrNX6Qqt/w6bWhDZ/GBI+pndv2ebroObm1W3uQF95wpr8QwncSgiZdRlWl6DUCHuQ8
QefxIc3iyg8j+3tY4bwEIJNqg7C2+/s+IikUecL0rknbeaNosbLiJmVGWkJl0F6kdZ5mwMkEc7+5
SbSXy3RQtNuimV17yGVa34QL0aClp+9Kim6b/KcdFV9bu965vDlCTuvrdctaWyH27yOkZTfxkofs
bC1p74VWeieS8TaPM7Xd3LQZh1FWdYDw2txNSzTuVObo3fU3X/MJw5+l6iaB6jA996nzSCMVWDhO
0sG5u214w6Un1jcidwEjyUPuK0bvZpbeJ8lwvD78yrybZBajYFlJM2s6u+VFFhD7WhX9uT70ykZq
SrmlQuapE4kRtfNI+o4M/0BzFeycUOxVoZj83mWllwN+RyKy4Q0rp1OT3kIXy6QQtadzZ0lfcgF+
tqcQdLIOBHXuVNbtr3/Z35vPOx5vklvMFXU4eIworg1OI/e6rBZIcbupX+ll/ICsOqBBJYrq7cC6
jy6UZnF1wf0lnKr8CKoDdZ+N/fSyZEUPPViWB4NcHCysyo7oQp5+VAtd9ktBrFPbD7IE+HFK9xbR
4dkFzAHan3kTfgkdEfkyzOlxGqLmDlbn7iSXZN8xS+76CQhQXkTdMdaxuKuceN+J4tccudNBZCp8
Yl1Gf1lD9lxPSQWcD/g6DoyM1Wsf9fExAcmJT2sXLEZLQ0BcBlksSNZbRXuUnLNDOWbLXaUoC4be
mu8Zr1HQrOx2l+SkOVRR3n8MJzQGF33DpU9di+xZN3YPhFbsQaNksrESK85ndgHYwENCEToez3X7
u8leHfrBTbai3trYxlUHLdgKBNhjAQxtgWYuCNzjwJfVoIIHPDTesNj3/E9Zlrz8/ia0IqjGBVjC
u4Ao5aB4VETPWYaD2HVDXRvdiKpVTiSIorspyAV9ZU6+t3RyQ9bk8uLG7JTA0zOQQVjBnLsf2BA/
hc78JIdwIy69N/mX4Y2omruAERVz0wRVa/lp+p2jHd2Nnq5Py3v72WVwI6Z2gJumTdGwQBePSfut
ggQNdX4l8a+bhjcZTYF/WtpiabvA4R3x5rm5KywIj8iaAHrsyh/Xn7KytuZFDgT5I5sXtNmOOJ5m
mTrEfAtDvjI/5vWNyRRQ7gVGqVlt7zo12PsaIse+cFOo93Acia9/wnt3HqyDmVdtmI7dcXEtaHBH
dyHuIPuRV5mnWkCul7QCirLewu2ufdLFzt74GcovqcVTjqZkyCD9TqMRqPgKuHe3z+gdH5LbZNgt
M9VaFi53wrgDjoh3D1JXx0XZX67P1opLmHnWktWKNA48DgJk5TG1FnGqAFR7cPV4y73wsiCmUzep
Rolnhk0peiB8mbxwmn5BwfzFroGovP4da4ZruPbURrCt3EUdoZnpo4CQ8jGsVbW7afT/S4xBdmHo
ke8Kqlrqc8vTdh+zcItse+XdzdTD2I2V4mPfB65wUa2AflW0Ra+54gwml2eZ1Uk21gDcTDYQV05z
DAsH7S/2YeSgG7c29psVPzDTDAnSCWposiZQVvKbZiQ+kXL6OGmXeV1cko0lXjFVM78AMIwuwHMN
O6rjgxXKwhusZUJijW/JR7x30oOl8ssCvfFnljFQPGhlBS2Usvv0qdaf7IydkktVtXL8sSAbtZ+1
CTO2UJD8x0uRMRqw7rVse1BiPC7imwjdjXzc2ocYLhcBeAFQpqCgvIGYskhIves76yhCBSk9BfJ4
dxh9tdwmTGGZJJ9JR8oMUuBNUFrJPbekB4mgj9c9b23RjV21X/g41+g2CLoJzNj9I5+iXTZ9u2lw
M/MgirG1CobgF473hMc7F4KXjlP7t41+WZw31lSocWJxIaxgcZZjV6afALRHbVndxuoHYft/x0eD
R45AYVsB72zfnutPXRpBingrd7gSlcwERBmxZKZl3wWdrr/1wn4eSnDaXp+albBkJhjColskEo91
UKnYq9xvgCsenegTSuI+qcXGQ1ZMx6TdxLUlyqFl0wUzcV6KVFqeVSWfOhjqRkBamyHDiwVvaZ/W
yLrEff6BufldVYnbzmFmdiFP1JzlYQMYaZd/mXRyb0fZbcf3v+z9b8ySJjMjjcB2nCXEo+Bikc3m
FRaWZ95gET9N/sxqiHTltCibx3E5WmAAmdiJL9l4rMFitVc8dTc2nJWlNRMMyrFbFz2pNMghq+73
UYvKtiWZVw2Ubizu2iMM75W48Ktl0HWQQpEjtgCn91un3F23/xUuNBAn/eu7gGujaZ0BV503gD+T
Yqfa7IK/6b/qiUGYl/9hpPKdbthb3YK2quQeqJDnGx9+2ZXeWEBLEtW2imD3qfrILzQIsLxaoyDr
OdD88JKZ0x3EhrK9SxML9iFddzcBx4s6cDE8uUK3G4fPFQcyGTY1JNfjZAZ8XZedVzB+D0KXG/Au
MEUTyzewivYKB/RglGwAxVxFn4B8tm8c3fD8siiBGO6rLuDOqxi+2PPv60uzZnTGvl3xGTQpFcaV
TnWvLGRhkirAe++vD79yLDBxfGHKZatnHPtm+WrP1KuBmy7C5ECRebWQaOrbu+sPWvsOY9euEjlW
eT3RAAXPpz5n3EP4SDw2lVt5lJUTlAnts1LbzSKWd2BElMonDa0OKOQnO4EkmJ+jbnNbpDFxfsoa
olCOoJRKFPs+obuWsvxLlG3Y0dpXGGEAnNjYXCFkGbSaU18LTT6VkkERxYmTO9cKw9u2QhPtV8pM
QNAKjsaSpaE4lPdkt6CMCiRqSjdOait7usmISVGBwqUCtptZkR+q7Nz1n1k7g1/gV4mm+OuGtRIx
/pbe34QuZ+naCzdch5Mm8CAJTb+5nbvVW7H2BYZXu2nOs6ZvWcDn9AetkrN07ZOdTocwdA7o4dgo
yq44x9894c03DHRJeaRdOwB7PLByZQOlo/mBFPMWtnNFhcIyNYvzTEzT0mbIoyZ1/5vzotm5yDbu
tbb0XV2zFt0p3Nm5IdEvGszCIOTI6A9wOjpfsDXkgeu67HDbghmRQKa8jDliDuDtzecOXFPe4mxx
da1MpAkHdCP0V4lhYEFKbOHFovm2lNB0kE15vOnlTVigK8uMteGIl196yEUsw9eZdn+uj71ibCYI
UKROljNaiaC3v1WV3Feh2DF6ysVyzvIv15+xNkGXsPPG0sQgaZHngx2Q8Dl1lG8nudezjcm5DPLO
Yc+E/tEaLF6W6GDG6Fpx8vQ5LNwf0qUvi0w25mjt/S9R4M37k7JTFC34LCg1+Le4nccfIOjReDoa
l42otfYVhs9H0ilFPkseaISqBows6Fz3u2ry4y1pirWPMPZ05fKo59riAa9qa2fblf3QZzrcCxJP
t21S1Pp3nqJwFpDE1TyoQw0nDz1ndHzZ3Ti64cIuUxzA4TwPoorWQZklS+gl2TK8iFICV3+LqVIT
8hfXYNWIXMUDu3ic2hfafZPu9+tDv79nUBPltzSoGc1W1AaOSAt/thQ521Dn2ki1vO/H1AT4xSIm
aDBGNEcgv4/D4XdJ2y9dEr1WrfivREvm9Y94306pCfXjoGNuLIYL4SiLI8fZ08t64MVlz/yw5lvi
rGtPudjwG4dTKXFi223mICyTT+GUPM/z8Mja7uOcbWEu1x5h+DQO4gP6SnOcQbtnijNoNX2g8ks8
/L4+T2vLYfiz4iDSTMraCrDxNPvZyWvt0RbRu2P5NyIBiGpZn3y+/rDLtPx/CKSu4dqx00uLMjhF
KwFHmau8OraTfqnzbAt7u2a7hmeHlKVQbkP6KxvFEUrq4DnsNgzXXXl5w62LUSRNmLIlsMDyDOAD
6ki6th+KorhHlvu7wDR6Lgj2vB6d6htevrI6JhKwWDqq5QBeKnxK9FG5crqDKpkVnXrldN8LjULv
Dr0axZ/r6/P+fYea8EC07012x+cFfPND/ENABewQJjnkySfUvX2J5Jm/JELj5D21cutmsmIUJk4Q
ZJoEdCz2EER8D9TBPstPot9y0LXBL171xkHJAiFmwjSuPSG1IJgwjR6Jopeqmzcy02sPuPz+9gGt
cmO3GfQZLaMPE6U/a5UdekKaDQtYMWgTx4fccQiFFQeqtWhUK0NQECWh1d9dX++1lzec30F1F+q/
o3u2yI+pe1yaL2170yZITZFyyKvFzTws5Mzzx7EF1dcce6XcOISsvbfh5SAyuwhwzfo8u0/ljNbq
9rltUv/6pKzNuOHnvZ1GyCHF5JzQ6lOeS3Aiq2WrTc1+F7iKjISJzcNVv9AomkBJKITsJVpvhvKP
jHP3OZUhTf2lUUnmOUneHcHCx/y+TL6yIVl+tTiq+1bHBCi123Gne9mdGhwwztCSEfsknssfrZvb
KNcuiR2AZWdp/aJDz7tuyaj9PIsXf5GVC7GVqG8f87ZOdyhu2T8u24uvu2QMslq3/pz2/QdOFo1M
QSFdP+8n93tfVGCsd3nighGZoBd6UBrAtinuhfJBpf5au5NovMLpppcWPCwPbdrmrR+3XRvvJjci
vyVJRburwen7odEEfQSlLdp470reAcojQQ43qFT8SpJEU0TQSH5B4/Xij20BMp+JOgHue/VXHpL+
+5hIJ/GGFKhoFgNd15TRydEF86JE2+eh6yHRJSkIAru2f6FV8yfjYfkQRYhbygJxwccsTgu9o25Y
/YxAB+llCa29Ls85HpWq8QhR7O6jjMPmYOuqeNbztODf3c9WTi0I9kbQC/dudwa2GXElGeiTUvDL
Syn3FxdS3BWkVY+xlOJgx+i5CYGQ3EUitU8dSA39ik2VP8ip9p3Zdg4LAOUf5pAPfyiadaOHrEFk
LQYI2Hh5IepDrmnl8aHovxPXLr42BCjmxOKoYPRs8ksu091Eo3w3jTHzla7jB3u2I5BHTuOOTHk7
7lMd8fikqn7gR4i+VblPSGg1u8RuQSCVzsNziQaYbyOP6bTnrXCyg2UTN/f7QmcAULPltAxU1rvZ
KuXXOnaXFpRBdnJchoiBUh7OoVTMoH0iUpF5PLTUbuLl+FqMkIvehcIp9+hTGTI/a5l1J1vFHmKZ
qOdmih0LJIdZ6/WoGx6bwc0bLx9kBqZtSdwKNPek8qjIyuXEhjHje8cSUVDXYjo4SeKDuJAfu7hp
vQVhANcEOnzOyMLGnRPZxSETpf7o9jMUqXrRQ+xZN+gCkVmzB8d6cdBpOVzoHFVJ/abq9FmlmfyD
XD/55oJW/kuZpHCcqChZt0fbd3VimrO7MhbyaSjLpPZUXpQPyVJbzj5qkuUVJDjUc5Zm/IKaLk/R
rhXzxh+bpuj2JQMapBuJOODOMaIFSJBT0dLsi04n9RlCqROQFQM/dBo4cFWX88ewJO2xqWSCDEA/
BL3jFPu8ovGXvER5UoEd9FX3LTn2RUH2KslfkLywTnPltq0HVu7hex1OeB3qFru54tTDatMzXfLk
KQbyKbsD37aQGzFzJSCbtKcyidmEUFAHLroVsBYp+Edc6odLtr8elNcecPn9zTYrFa9iGXddEDrO
t1ANCVh0Z+HxeqvK8zdB+c7Z1ETW2jyEPoPtqPPygTZe9DR+mX+A7bN+iD9PH8l3+1W9ji/dx+5B
P/Ln6x+1crQ3sbRRLUsexUqdrXrJPZQYNPqT0oUkXiOBGi2iJdxdf9LK9Jn5zLSO21mErA/K2ILg
tYOuntzO/ivIViJ+5aBqgsI1m9PEHW1yrlzoH8kO5LRyF0bPVQ+e2mo53PQZf9U23lhBRtOq68ax
C/JORoeh0O1LMg0TJN7JFoPou2uC26lxRclVpS7djO55nD5bMvdK6J661XO/lcZ694iN8Y2ji5RJ
lOq+cM/Sse2d4/aIoHVCdyFPbK+YRfaTNKwBtl4Ny8YR8t3FxyONA00GwpUyaWBmoXrk9gPvWt+B
lsH1JVmZLxOUXM4tQMHTABum4BdDkAyjKLDr5HPOtwSJV97fBCYLnHcVOl3VOdWDP3IeJKL60ubQ
AbjtEy42/caqZjsX0KOXzhn8uY4DqQ05fxVR3LxEoJqjfsfLLbzg2mRdfn/zpCHuKhfnYnUmEHks
de7nTuMJXuyc8eX6t7zrh8h6GHEyIVGFRnimzqB69UQ+ejnkUFWL5Arx8M+NGVt7yuXo/OY7hMim
NC8sdbat8ieSXQ84edYHl46vYNJ6GJAxOFz/nLWlNy4oYhJVP0chC1SZVEg35vta1LmPWuyP2x5g
uDsKFyoCRfMCJtbqJc3udC1eHHFLtQqLYfg6n0eUJSmWm0XgdoU2xqh+hOJ+IFuY4LXpMTwbGkno
8sladXZCcaLh3CGnkux0vMW1u2KvZg/tQqK04gTTDyJ+7rv1UD+IaBy8qCzbu5y2W8rAa8+5BMs3
9uSkaJ4cEfLOir2OBOe6cvF4G98x8vumZTZ7adHVMkZgPlqgRD/0ngR80A3Fa5I4++vjr33A5fc3
H4CaZD2Eoe2e8ccro8gnw5+8ifblsvEBfzs1/u94Ql1xMYE3T4DIm1hwVk8CCajI8yLt+imOh8Ln
kY2Ds1VVZzlezl5gkCx3uAWkXg9+xn3cM72zi4XcNUSJu6bOxF3kpCB/0qp6IFYbA85izbk31Dz3
liQk3lCE1hHKDp1f1ku8B/Kg3cW8nh7nae6PeR+6X7FD2cj6txG7pcRH0Z3779fNCXAcxbjEAXZH
6ICr5lsas2bPZnLbApkdlxUrc7uhwxL0UfZVD9MH8G3uly6MPVLwrTriSlg0Gy5xq0pTsAYtgXQf
E3s8ps7spfTR6j/M8RYS6d3sBGbKCL1odHJl20s7qFIN1romg5ZquNXc/Lex4R0rMyGdZS2aphel
e2bSASc8A5VEynuFjvlOQMF3TgfchuPmc9ZOyf2cQ3NgAf/9U6ar6vdcV+FhgcwLWkF5PPuJJSzl
jVYFtUISJffU6sPjGFpOdah5Vf6KOifbogO7eME77202fPMwBf0FSEjODXP/lM4Q7RgunejB2cj9
ro1v7EMMxAtQ09PgAuesvsudme3pwJIjY0Rv7KlrjzB2IlkDLigsoc6DIoeoawovjMNXErv97nqM
WrFOk2khneMRKRM8QCVuf5xFoR/Dhn8esqT36hDBoShz57Zt1WRdKIYkG8IFGxP0yyL+EyQJ3syz
jZla+RCzuZwVYRV3SFiBkUKNng25ZJc96ckNMv09Crecec3RjD1pwEypAZwRZyy58rVKgy4R8cZa
rCy2iWzW9ML/nrdLMIBRxxp+I0/jyezl+kKvXDHM7uJF4NYxNkUSdKrj32mZDd/RW0s+s6FBPonl
Oiu8wirqXxS3tq1FWdkBTa72fGwQBDgO0dVY+9nCwh3CyF2TlY8Ayz1f/7CVJTEFkBdhI2DTGHB2
G3kjyNZeiAGajYvMypKYvV4IS02rQTBxpqCQ9CNV7YcRjWSJpbfUF9aeYJzWLNmDXwkJHfBFDrt+
rk4ynXdx7Ny2h5odXoJSEC62vAjCjnlzkXrzUuxFf9vo3Hh5wHRmsAvBHdS8eGP0X2b10KD+dH1h
V2bG7CtPGc6xQ0dxUHamc6id1wyEvDTaosNbsU0T005ZOeVOJpyz7Xzqi69h1u6HOPLzpdtw5xXD
NDvLW+RZ02Kw5oCNPSq0knpsCG80G7OvfFRu5IgC1/dIRqdJqC+jA2a8wso2MIRrs3NZlDcnywFo
WWBgMTskGTwafXR67aXiT1ZueO3a+JdJezO+TIqmbsoQddP4XsvJZ9mnRX4o0MN73XhWtgNm7M0x
iuOgIq9xCSqG0NOTc4/0e+Q3NHscKv5J5/ktpT7qmj3mzYxiQUlKBSh1TlEpcO6YNRa+QKHl+pes
mZFxX3QnMHOzhsxBnyM/lz7FTryxZa45mOG9tp01SctwzQ1tYfutu5wqCxEi3pQsXHmA2WBuR2Gc
1OHiniMEipccJWofTVrzccq6LZzi2iOMDVkk3dAl82X6Rfuo7O5HlWQ/6nEr1bBiRmaHeTFGSxNF
mPyug1TXMrJy1xMIb0dRO50ru0/vqGh+Xl/oFZcwketZ7OYs7KIlcIsPVojUfHGvROg12VZKa22u
Lr+/8bkubdvcHS4RjwPdH5U+qLy8HL3p199/bXjDpXVU1DIBgv5sQz2oBVi0E6itLVvppZXhzR5i
3Q0DSP6HPmiRm/OEEAVuGOjQipzxFiY7BeT7xQreTFBc9264cKsIGtx4M35I0q2XX3FiM9U+u3YD
DlNVBeGAVhrVscRfyFasXhvcWNdsGGOncGkRgGvUC+vPpP91fUVXzoxmn3Aai4xZJMbZhHafnHR+
nNzhyYnaAWRc847pHMrKUXG8/rC19TUitnbyMK7SrA7CGLn7qHRjH+VisqMt38i8/T12vnMhNHuG
LeR5LLTbzcE4dclB5k7kxXGrvSK2y0+N24kjmeWlBq8YOBIidi5H2Rx6SLzsQhm6+w7l7QPwt6hk
iLBSJ4mE8A6KHXaEZsqo8vMiKl4RGex9X4S5j5NRuGuHzH25PkMr62w20vY6cQnjQx0kJbEPUJiL
9hnPt4QV1kY3jJ9kMoZdijpQQ++rqgZRM3+9/uIrS2sKaIzAtUL/m4mzyKMDt7tDvYz/8U1c8drw
hv2jh73ivHXEmZVDh4CWTV6ZsN3Sbm3BK5HZ7AQXWTNPBFrBQTR8bcDlg2O6N3SQfgHw56YZ+stf
9CbydI4su9ZGe+BM2S9SWYBH24LsGkhd7a8/4V0qJAQ3s887DLOaAOWLrQx5Tz8pkuEgUKc51G2f
+W3txt5ERqCVxhz6M5Bu3ZM8dm47TZqSI7ojxQDV2Tng0z7TkALkX9Ef4s/62/WPW1kgk2ukqawu
nauuDoYJiU6racqdaKrCm6paHcCMebjtMfa/+4OkYH2LOiLOQLOhIcLTabij6T24uu+uP2DNko2z
XrcMcc/dDndZ3UK4+hEn7iTe2v7XHNw47gmXdG2WpvocI5k+Ty3EtraoFd7fKJTZd6xGMZUleNmw
vjZwy+EU+70lq8QjRC7HuR1bH9IR0zO425ZbAJhUmf3INdE0VhCkOCeWo5+o1NHeSsebEP8Y3QiG
rNc9sdtEn100ylc222nxaVHar0CWOC1b6Mj3VwQ52n/tSUd1TRcm+HmpifSJGAG7aO2Nu/na4EZU
ZE2bJ12IwVv7Iyfu74Wo/65b6WUS/n8bRev9v6/tWklfZU1cgrqGkUfkKI+411KfUeV4OKJ9zGW2
cSZY+wbjTODGeYz9eqmQOx8ewK1xGona8OW1oQ1fzujIuJtUZcDQa+G3ja0huJvurs/Q+36sTMWR
vq5JVBeRc05tgAU9xxXzgywBzPZykv25/oyLkby3CoY7A7pbh7GCO1u4VrG03rXQqNXQwQ3Tl5ue
YPYZy7QoSmjsWkEkCVp8md/F9lkBIOwkG1eed7un0Vl8iSdvtr0IyZYFKCvnHDWQzwtbniMojdQv
5uRCYmjd1QP95S7dT901Gx+1su5mYzGBVtFgJToP0MwYuf6EPrFDY4/5tLH0730S+FVNNC6y5dFc
K2tCxpAdJrHEnnanr/ZEBY6Z+kcmcLPIl3kvh2UrF/SeJVweefnUN7MYgy+c1ZONPh6iB2+0R5Tv
rBKdtf/j7DqWJNWV6BcRgRAIaQuU6ar2vmdDjLkDwkgIK/j6d+qu5vK6uiJmOR0TUMikUpnHoIAT
z9BG/3o5/IvbWq+403tWu1E6eSU82efHuhgV3Gh9EcRhuXjXbMqybbBMLIGIidwOg8/LyLdlttFZ
521neuoL8sa+zFXOICMoHLjwLtP9NDrsjfgon8QA3OXfaMqH+6WzLoXpXep9h46rfJpzBSZ1FjhN
MsuSQquW90mT5wTZkVL3WKJkU2ph9pDm7UgkTZ+9mTwdD6Kn3bYrBoBBuWJXLhMkKRejocE8OFuJ
JvZryVj5a6RabTibIEbnA6HmJF3m1bcVbvz3aNt1uOcU06YixbQf0fvEpdBvEsBngABiRGzrpfKS
KnQQn8bch/lCZbbK2o8OTmIxfMXFTRhye+BAr+4KsLOvWtuqpIbse1ITbe8G0+LEzCH+PldLAQw9
HZ8cNsrIXaYqwcT+nLJUbwch/86eLVzznLSulpJxhZpqNQI3fi26IRbFJZuiM4vRXYWlXrVWEF6Y
owc2263JKT8UTrm1pJFHnqvxL45/WHatMw5JS1s1QPAeifgp8i30kS9UMT7//WydV1S6GEHwA2Hc
DsU20NhPloNyPe/K6dJN67PT4fTbV8lFZ1IOa3ZPHd0cMOOuR/SrIwDYLkSgzx8PwNh/w0HFsX6b
2iICieBdyPlhDOjbmLWX6CefjxAw4/99voGRXelqmx8ZGLF5VsS0A8SgLcGXI5uvQ825ILpaRFwP
NKuyEEpREASVzjTfCOr/9kv+amZ1o9vWg1IF0NWkkt6FV352LiC4rRslHWVOnnqVPAKBfrvwEmSt
SzoV5x69OuWsLVPYUvfTkbEpEsHDAA3Kr8fp3JNXK2kO0hJq57U8AinzwCzQ2RAR/zvf33Bds8od
FPOarptgM3+EqGQy182FsT6zQtck997NPQcm2vmxYOahlHIftBnq8/rh61E59/jTaP1xHrquXyKz
xgIN1PxtolUymApsTo3q2Ncv+Oy6c1orq4Owd3KPKUeMR86gQT/WQNnwIZodcS15vrEyJVvbi0vz
cO5zVvvZnXsPMm8+AJRB87ZkGY55b29y7y9y7NPHrLaz57idm+Fee3QmMmzroYX1XmO6CzW3M8Fi
XdhwCMyUshrw/KD+8KUTo7kc1YtI8vL167k4MzrrsgZKhoNqc2wB3f4kIIs57k1gp83XD6f/bv9P
cp51zS0vdR+Yzk8Pru/UyAA6ke7LYGhhe5Oz9tZyan5XkzO4V9MCl4DIk1lwSK1p2wTW6s4DnWb7
Hmi3Dq/6zG+ehrmX7zOgq98m7btH3lfZi/IL9o5svk6g6DTmsWeogpEmrBx30HfyroFBt/cK7nX3
1ojmkLuUvTY4ALddSaEWC4fdbQel/XgcO/YjIx3/4BnYD4OSooohghE+goJGP5p6SKFL4wWljPxa
61ub90XikaLYy7bWiUCjY+sHXnmURBYfqGuyDcnydsMoGjYQtOnGaz/Pqn2qdQp593TeTwSHJdhK
Jr8uwBh7dLseXtgibHa483sbAabG7xKimzhFm8b9Wcyeuct5BahjWwT9zoZBt5vRqbtqF7fbQGMv
/GEXkd5VDQ+2TTBA1yoHAP44kl49acAJjlRPuReFstZFBGXC+iHkjgFpI81eqn4AtDWDU/Ldkkq6
Qbkm+F0LDXeKSfkP1gp8PlO5iEIIHSesLfstCUp9mEedxdTI8ScMArsnMg7gYuQ8aL/5s0c3KJex
+boaCFfXbmrae97I28BPW/hNaBJzy/S1V/kMWndhC2Mkv0jq3tBtyJz6Bn9TySRKP2bSyA3viRMX
qMXFxnh9zGETcg1/Qai6LE2oYha2YWzbbtmUA+leKXODl74Ygj26UHOiRtA+ZDv0JqKofkA/fqGw
JYIrXRsQzGSe8Qj2nOxqdmgQhQE8ivMcSospMI7X2jTpM2Tg0n3TmOXAsRn3YI3O0ONjctexkSa8
aEScjQ35EeBSdlNn3I9b4YinxcxiG5SLvYOemfcD7mUctzI5vYYay8PJXPnTCTMXRaWgn9H6hO9T
s3jzLxDU49Tp+lh4gVo2RvrievTxP2wPsb6lilCweapnFU0L/wb6ASr+Y6Y2bQmDr5YFx6Ayj17m
q22jqd50DOwnfC3d0kF2m7AuyPceor+bvK7Glyk0/GZ0Mwxqpdq9BRf2AOpLsTH1GG5CaeDnFehp
n4dDG/nFAGwN12O5q8qluuFpRrcpvKO3WZo1z4XAb5ZVoeD3RzvwgBz4Ss1wJrmVzgCxW1DF7xRp
IK7MGnpHeTpuMtsDVs2gjbsdjesmfu2Ev0BsZnGOXWnQbnPGyAD8e/CaeXnNRkyTC87efQBhgD0Z
ZXosYEEUO34a3i4kDB/9BXDajmp337IyhSq+hLuunDqRpARQrQAYsO28UFyWW4xg4zYVxGjGKmEh
qD5+6rJt2dTABIBM54Jf1sEkmXOwuZfak/QA9iJoSw3NvESUXpkE6FMkObS5oHaMRX3iwsVKltXW
ldTbhbZXCYNf6q6SdPwuw0KXCTT/qm8dqMBHVAr0Y87rbmdcnb+xWTQ/sK11LNrMxMLviB/NWWgg
P102Dtu2irAoB8o6jV3H13eVqSSBhYuF6AIkz5Zj0WBsYhDO3SVmRIXAxJtSPYySkWrDgrKrIuEx
ksClz75WwVjfjMLFmm+pOz9ClovtikI5T4vnQ9Jk9lw3gKEfdOvQNvS7jypv02+OrewhbbLFxCU1
y93U5txGcKsT99ga6Lv6ftEj0vhVcdXgDrAPoF4yoaI8t9MhVR20rDksum+nCfFJy2UJ91VYy+Gu
cZchAgmlJJvOUfJ7fnIrNmBtItdfnJEAnjk2OmmLpla4FhGviQcTzg+zGmHLqCwUTbBm5CX29rnz
cZUi0gGOQJ3R9jASepdmEnmKkh+WVZfEhD6rBiJ/WDd3wI1JZSfQt1uG9lq0XVwKsBLT+okg88K+
vdRePpPrrpVSnBBe3L2Pwood5YPfh9usbC+Zc5xJ6Nb9CdQeXFPwxR4KNMG2wFsAjt9JEK4YOnui
u3KW4M5PpwvdkM+nhK3LvqRHrUZb0xxN+QTb3Y3n3FXBJXuUzxMuJk4v/SP5hUcthacG6ppuafRv
jvTu0PueefJ1D+7o4FwSnzz3EaskOyuG2SV1hQt4BqdPXn8M5behHp+/TrzOPX2VYTNO6izLFnWs
vWBjpm7aoqkTRouXX+rIn/GZggjVfweqD8ex6Uurj9KCqJ97bQ1bgrx5nQTq+xLx5xo0Y+hroCYj
M3MNodls3yxjv6nLKbsrlxI254O8dEc8N23/n4WDzplNkIcxzp0BTLkDYxsyp/0LNCXuvx5U719e
wP9ns5AR+u83Oy343aMm7bHFAfg0D1N4M/UmbeN+QrFuqUfQOFyDglpeDe0cwzpQfBibek+0RA0b
nNtx+N4zDdHgks3qtlW4w2XQunr0c9y6ElLO9DtUjHmNjQ+7hahtWhAI2jnU6CgXC+yVQfpXqYcL
K/X5S8XmIY19oYKrzPW7t6bz5z6B+3Ljw5+2btLITgAAxk0gug1qMkMQ1TRV94ND7ENAgBDIDZVO
5FUkS4rO2vdGGO5unLbmb9RO86YZWbpxqXUiAv+a79US8G9kgWHqzjFV+8op13NMwn5+anTQJ7Mt
FpQVXQMtryLcQ8DYvxnHSh1LwIvvBggCx0D1QVvV84bCJsXQB2ID0xLQMltP4Kdr1xmSfGidt9w9
UTYb5fS7LtBVLAFH1wk05PIyguxh+uA6QYohZ/0LqWfy7BjAll0PHEyPF/d92Ph7zx1EXGnu/aK1
I7KtUXLahg5pnqzvzndN4bb72lPInOQCTDVOwbrieURgCHNAgVRcqaBCLUPKNoIlAIncvhm30nAL
x4Ql9JJlKOr71g+KRPMijFJHOrs6BZgBnHvnpg9ak7TupD/Kccm3CxD+dzNFA38IidqWnfO9NLne
5oymQZSPtgRBdTEqyiErGgv4TEL4RGRFxKyi95DcUMdB0ua9JNAyiBWR4T2ZulImprX8bmg9IMGb
3Mlu53zywliTBgOHJO6Iupu59ZDVw7/SqusOjRWwR30E6HjsdHVSyZvIy+LU3lWQZohv5SzC7JeW
XYDWF3yJYxRRUQ0vwsGPjVDp+zxBs5XXvR/73DexA6vwxGkEwS1FZO6ta32B90/zvsIV4RkiqSBt
5F648Qq/O7RCk6O3zCBl12V3zKWunlygRrbt5EKx21R+7Ajd7XNqqjhP/eIunGwWMzu2B1zrBkgf
miYJgia88X3P2zXa6eNZOv6dZZBP2M7438fey5bYcwLvZmoo8hhl/T2b3DYeRVm8w0UYxgs8bTa9
VXlEh4w+KMxvPXneHbBvVRv1cwe5mcptGMgJsrvOLZgtLWv9n3Uz+je1O7ibbEEtrexa9kGDoNjP
LZQMRYoMKOIQe7r1uty5FfM4qW2Y1vJHkcOyqkTu+eqE028w+ctdYwTuNe0Yxh7UdbYqtc2N7Af7
OnNR3WmCK0icTYt+crJZwCZl6HBBASZc7YOUj7ABhxxgBBYODzYd581ec9Jvq5n2iQveyOtUVenL
UKTjrqCVN8GyxSEIJII0v4gwpYQAt1/uWTAbCuS0R5+hKIo2SwFco4nQ3NPPyDyXdoOOD4SFJtKP
15W7zO+ZcPFvsGhITCDUcutA47uIKuY2MtZegTRxTCcokyDXVgiNWYX2hRta8uPrMHwm1K+1Pjj0
EMa5gDGKc/qZ6NhAQSCqpirW+kKCce4Nq4KjXLAeU+KMB7P0AS6Zxo29ejxATuCFwzXgQhXs84SM
rduD6OK0Hahj5ljV02PQA8qr+8evh+jf1tUnB9X/NQarUQT9gPI+e4Ae2B48iHjbRVegMX5ACcEk
9GE5AJu8U5un/LAPiqh8s3/RN0d1ft0gBIjRbfXI1JH1FfDCoCxfymDPJDX8NF1/pGZzgZY8mGD2
MPfuU96nD1DKuKlq9vvrQfs8iWV8lflhX3unokxz9JxqxwDqSQl5LJp+01Y0qtvpQ7jDX079KvnD
ESSQwmKM+nbqkrmFJIFT+Zda85/fKBhfJX9z6kEgBwInR5VX6G5TiLLQh96bd4v+YepLgKhzw+X9
dzYqSKMA7awnGDr6V41fg1q19G+tN9+ZYnosqboHJUDHX8/NualfpXclLns42pf8yHFofvSSeW9Z
q6vEdDhav37Fue9Z5XZqghIX/JHVEbHrkQv3pnfEm/L6Xd2WB0rNE8suwZTOxZfVnTIfTd1IQEAP
AjewGZKYTZNt7PBTtun+648594bT3//YKqQDr9WfUns4ca1sVkO1rdpDcvuRVH/DEMA+D1fbhbiV
gHpMAMJYWceZVyXedMjR0V5oE6ni9evv+Lel8UkgWwuIFKR2qKmle2zf6bu5XZ7Lw1SgXx0N7/Z7
d3cQH0iQ3W9fv+3zthlbS4e0ghZeS9zu2C0+vLBEq5UDlSDCt3OZqQMpM9j4FPAXhbjR6Ogtcy7q
c545DNYKGU0B3SCyGMglpOogGd0HZfHz6686s3fW4hgko56fi4kdZP5OxWmbviH/uhDJzj18tWtQ
kKaTGRZ28NT8LGf1zzwAEJ+Z9O9Ok7USRjuOKVjRZQi7m7DfEU7ZfjJUX+iCn4mUaxGMCazH0cnh
QFiGrNnB97u8zwMHRSkNzNRAqfwHGM5LhZ4zq2vt866QGA3oCLIDq9NIjz9n3eGaNEcLWFNUdoCP
mnis/vKIWVu/Z8zmXE9oHEkYMEeoVOcfXrhcoqKeiS9rRQwtaoiLFr495P6vmSxRs0B7bCKR0JfI
x2c2xNo9rpR8Eo2yuPXw8nft0+++HS/0N89NxOp85LNFrdI1aJ+aIvYX74h6+MMgFjRvymcgWpJw
TKEqUf3z9f47N1arg7IPOeBs1rUH2MigdWKgPgffWn2q3pPt1684N1ir43GaXQYtWT0fmMuQ4UuZ
oNlELpy9Z3p4bO0pN/OaDtA5UuDV+sMmXWaYUIwtdOdy698uWdclnRmCJLWF+qZI6UKnCrcUGgVg
qN+qEB2vWo1BhftT1r71NvWvUng4HLuiK96HYFK/nIpfUk8/MxJrRQfmgF4QdqQ6LsKVABzZjVOJ
/sIwnwkXa0K8izpnPnqOOorM7jN0MnTtRC2EKawmV7q5ZNN9JhNZu6HBvyQt1OwOxzonWxaoHUqr
sR2yW54XB98dX91AXmrFnxuv1eIMVNm7qOoUxy54N/Q4wxb86yV55mBYE+ObsaV8Dk9F2rG4Utq8
WE/sR57/+vrx53736txZXMJsYSV6xdIHBI4/e273++tHf4r0R2azpsLzIOw41LhBxDr1rTK4iMYZ
1Hk2ypHdHrUduYcF+BCBXq6OvprTTVPa4O8St7U4DHwd4GFm8eB6OnUzcgmp+nK4LwhEiutiuZDo
nFthp7//kR62RI+tDOrmqFF7UFbPkTdegfC5qeCqqnh9kPYCfuHcMliluuhspEQuuIguI5Tli0cD
x7cqf/p6ps49/BRx//gMPtClpgXHfizLIU4NO4lktI/zUl0IfacHrbPPk6zoane0DkqZ3ZJCcYGP
B4cXz3lhv82AtRe5voQ+/ewjTu9Yxe6+IRT4U48fZHFV6HdVAWmuLvz+c89e7RJ3zjjMdKD6Po7L
lceArWHptuVO8vX4nxmedXJmzQmjzcYZ0JfsR+NCu7npgT01afHejeHV1y854yPhrpM0ShfZB2ED
OXACa5XU6m2o2xei9RsdUFmu7B0rpmdK5zZy3GCKlMrvcW3vI5ldMsv4LPBjjtapm8htZ2jrV0eY
+cgdzM6HpIJX/F0fNE6SAxS0Iz2/JPrwWWg7vWy1qgf02udWQZy4cPh4swSQmD193PPXw3nu6ael
8seeqVmu1DBQSF+Sj7F7Uuafv3vu6X1/PHdYshpIhSpFt4x5tygC4UYrUG//+ulnFvK/btV/PH0U
aWGcuR2OXPTdEqVQto66wUlvFr+eL0STcyOz2uwOQ2+E+5k9wpxXX/VjM+4gYNf++voLzj19tc2d
tNXGA+bhyIagvxcg4l6BbNX/5dNXG7135ll5yksP/ggbLVmPt3CAvaT0cGbw12cSr6B8BYpPeawt
z5NFpexqydwpWTiQjV+PzrlXrA6kSk4pmgpNekCDMhYSHuNyhuv2hXrume27FioLfMOUO7DyaBdP
RFRB4rfOc7RDG/UjQ080phf9SM59yGrzTujgiRndgkPBd4tgiEjLBqTxC7Hw3NNPf/9jG9jKpxWa
xuUR9lzxNO8aZNkqbP4i90Dg+b/0tuS4R4CcdLTFN+4ukVf+GDxcV8SFe9eZLbDOa5fGEnRxxISO
Meg2gWDVS+qE6lLcPHMarR1+6dzDuV5Dv7wwKi76LirNnWfTyL+0yc6N/moLG08K9DiG9FBPxYen
xBXQZs9A9P3z9R44NzyrPdxgbLLOEemBtlN2PRgXfhRG/EUehrld57TomIJC78JhBs2MA5B132Xl
H1TdXarNnxn8/3MPZo4Gvg3K9FK8AXeOw/KqzI/NmO2+HpwzW3itZcfyLAzLLBeHpqo0OAXFLZxz
I9GjMwNYoKOd56/fc2YS1pJ2A/BD0O8A6QI9oDpOdeA9uL0nL+ywMytorWVnHNSblJqGI1KIpBpB
H2n+YfX71z/93BScPumP4ABvgNILi84/OtRDr/qXFcAK5O8lCGdfv+AUjD/Jhtc6diBDMjDoEdug
jy7jUXfiEdjHMR4VTR2Ir2f9PQTwux7gveXSNfLcfKwO5VGHflMaAExMMO+E39y7Tfp34Wit6DVw
T6scVoQwu2YLGIy8j6bhbyoyp/222sw6L4u+SZHVOyW/mYfm3RvyC6fZmSFZ6zqZAYQuEF7LozbC
u24hZhe3mU4vlETPLNG1rFPVTJMLIA0U2iAgD8BK3KNFPo2XnDfO7OO1qBOE1E3Z5z3u1hArbNg/
tr6RBPr/pIY/Zvh3zo/Ac/93KzgMcvTlgLeYluAYLp5UM+0Wwy4E0zM7bW0cXHiDa11x2gjOk5dJ
8CNg4wC3rvESwu3cC1ZbGYB/RYwbgGre/nBgIbqFYOyxmJxbNEAveTmdm2j63zHKTNblU4CJdsd6
My3uvnPfmqn+u5vnWtYJngHWhwoMng7Cpt9uuBERu6Qqd24HrA7imnQQ9B+xuWADZqK56n6MtL9w
Cn9WHMbGXbsHp0CcVGqC9DbMCkxEBIu5gc8VJNevRopST5hep1TVkTJ/aXazVnmaYDrghlz5Rwud
FD4jf+8CmoBheKGF8q/8zidx2zvF8z8OhnBqygU0TnvSPVl27cJxu5HSvKhiIcnUdyUQN6rb9h3S
jgAmBi+47sKLV+T1rvKISNpggm21P3dkDyDJtBkqr41RtEgvJQ9n5nOtEuVx66QEvFww4vSvkLl1
GaUFuUS3P7PQ/08XynQl6s2QX82Bqyf2mxzfneXCmXvu2ae//zG00qZUaGBb4O5NvMgq8YM14VFj
DL8+cs89fxUIqpEC89UhHQlhkd3PryX0tPsLymtnQvGajjyO0NfTM/JND4BrOHpt7XAEjTjq5mZj
LlkYnJva1fkNI9ypkFmKpFYML6XrHl1dXjgHz/3+VRSgZd/WGbBmB6dz3kYx//a8OnSjuSXDNRmA
1yrzKdt8PQ9nArK3Os7h8kKaamr8Y1bk916v9m3Gjk5Y3xXheCFinnnFmkBJEAdsVkCu0RvSJepk
nkaVqIOIwM0vlUHy9YecmY+1ChgcaKA13uJDCPO3la13ZLl0Kp579Gme/tgLLVnCnKJEcGiHhkW2
hcy1It2Pr3/3mY2wpjwKTsJOjDitIAmeoEBwCGv2aJdL9pjnBv/0TX/8dodmaUsYPNrSubp3cidO
W1yPjL51L73hzGpdcx6169FWURjepxyC3OlAk2Lyk6UF2LCmqkksmmsXVhLh/9YKPwn5a6UuhWo7
bZZmAQSo9TaeTINnimL21ZSaZufpqv3dgdH8jv2Tvwxzx3c1lTm8d8Bc3EIVU74pEgSbCh5NKuJu
63yzqpQ7YW3+aLqCvo6wWIFJ5tTv5Zzm9x3j2TVL6yEO24ofW/TVb4zvsys6NTxxtVhuyzqY7z3b
yh2OV5W4LlQkIiZ0ttX9XG94Rcg/phT1xvOghdqXkCDKRDN8DPBzmeMR2Nrvsh7KZ4+NsGkfcT07
zgVLo8DS4T51cvlTuTKENBbsX5LcB8mkb6EnEIKt83sSgX41vUO3Ssn2TaAgcw/rNKBjTB9clTRf
HhwSTiLuXbtcTaN0ZCR15l65UMi7K4tFg2rQpb+E02VbUeZZUoc1OoDhCBHvxenaZ/AI+iFuyqko
t3DrHeFHhB6krRjAV42ALI3j2odqdNK3RQMI6eCyDwepXj6GoG01UZHlNYAzkPeKjByQ0kgBY+nG
LSm4Xmw6GrhwFxE4axn8uKZ2Hg746iUFVYy4OilK0LngzzhFEFhzjk0wu091oCXGl6fBddj15DCG
Ag3nMODPA5w36CZsdMbiToJTJCUPt9heldq6RRM+aN+DEnceUnCWfK/jtyTtPB7DUKqMQGIbX5ir
l6eJGScJ+5RgLWRmC5z6sC1Md+KaLcXBMXq80mhTHiwE9Tcg66sNOJMnhHjfJjz3YPQ19uPeaxZz
cJVurzw+eJva9sFDyk3/jtsZ+quNW3t7AKTaaIHn1h7JCIt6TTsVYbWKB+t29hHMdkCLPc95UzjM
dspyb8tDTyWZUf5utiB2OvXIIzkv9lfA8/a6bgCOZSMcNty2NgnOEHNn+3B+TzW0/8cWrQMy0XGb
U1gJA8lII4GL+402im9GHugYSln1PyGKlvcAgwcJzprhGkwtBfUKmSbwe1MJpSnuBNof7+ApOWy9
Ep7zphv1E2HjFIeZgTuAj9L+TdZp/pZZordBW8r72jotWIIeSXhHQSErLcCas1PFoAVAQI+S/tUf
Zw2s8ASQvcurTTZIDDr0lTdhjqdMqQ/QMGbiZnEpuWYdmbbQxOKYuplt/ZxVG+oClls0QXpr0HyK
cp9UYH6BEC3qsvnmtyeUcdWoaymVj53Y1ddB6/OHBcrNN6RJLeTH8vDdnckUu8RxHyavbpOqdmGT
B74AfbBN5e2ZDsnetViZJRmX23pENcJmLP+xwNpsJyo/3TnQG9201O9fCZ0/GridXQXtQnbd3Ll7
289+5LmLvXE4vMoiCvroFnZI1T5Mrf/O+2HZaLctSKSdk6x7DyxCg+w5LmaD7riYAwZtsfK3y7z6
WHWt+OVBpAP0VnBHIbySQXlEivEVDc/XdAFPNvQhwRL05T6YtQvfPGcKXotsyn4tZaZjqSo7HyrG
usMwBE7sn5DUTlsuTxz2qw3UuaZ0O9W0uvf8onksh/KXw7xx6+ahfjR6qA/9EtK3qWSujKtxoMDq
VxrcSkFvwwD0y4oaIMpJm30AauiCbNaECHXFGIJuBqE/dyHQvTGCJpnWH1NdOledWyyv4EvUz5ke
dRzaKv+A7dxIY7QV8u/Ceou/74qxvM08UBXVnNVgCEA7/GkmRXUlgPqH1t9UgdSKGuxmYkG6q2ww
HT02d9/pYAHflb2jbwGF7Y/YZOKfoM2dKEdqDn1Ghe91JxZ1dW3jaSyD2IagJspBkf0kJ5qAfOsd
OW1R/y5quCrIvnC3FlADfxukYbaTddW0sEAA6TeuwlzGvt/luyplxR20LNuj7VoMJEnJxmtYA8c+
Qg7zSRmtn6jB8hX5XeYH/GlZnOZpGur5hRjNdy4cMq85tzbxuQpx6e/nXcChKhOLk7qPpJ18W4DF
T5gS/m4B0g849W489rNWL8vYcKD38eurlHgxQ9CJFiqCF5pR81jPut9I4/Y/MuWgrjCVVQaOQ/7Q
K3i6tp4edm0D4Sp4tLtD0i4TZC7J4GwoL7p3NtH8HqQMf5dN1ZR0oT/GpeOUceYO9Q06tf12ytsc
/g/j+Ms0Wt1yp2u2UvPqWwWQzTEcCh+qpzDjvXF84lyNBdV7LAusEB7UVzUgmNsJXqab2rgsDtpp
iCCtw2ODaYIY1FTzLaHcfdF1PcmoAUP8YYCODSwlROP86lDUuDEiLe+CyZzsBP3lVk519lpBoPxd
ulVxaERT3kAfg+14z2ky2dQcQOoGA3oxNeJ3C5gCYEEHGDxNAtAYTz6HDgWPnqX+Qw3qVFRDovFp
djPo9GTjAMa6gNDQm+KWHDQK1PA3LMsdrevirZpYhcAcwGJzZt19NYQsFhOlcRpAj8jwpdl1RjYv
ygzDFrqw5as/Fz87BbP5ZAzD+dqHnt4mNOP4jEwCWx4oBHk102m68mG46IOo2pUiJtkAw80AoXV5
pLhmfbhWsXZTVRK8Y695XMLmFrrCkcIWHyuExRLgVjv7KQdXJqfkLqhVajYeIBvbQmTqFfzO9uDV
DrZWq+o9DcF3j0JovQ1xbSXLbsCoydt4cOg4bjuExz1ARVDGFyB1bJdBaVDOS7d+cmsCsSXrg0pR
VORJQwcN1FaKe0GNYgQ1ysJRJqicjTOn7GHRxN0gbEHmiUzTb5d3DVxeKmvuQM1HQ3xiC4j7KTrU
gWh/8SUwS5TVpf0gENoCp5/k1MfJVgg3aZH8vBunb16ICGoRmdKrIUgFSdMRq6WOLPPSIiazn32w
FAcAbchvA1bI0zwqAQxDOkDJoy1d6sXTFMDDMmwDEA4KzbdOCmeSgQfTDfWd/3F2JsttI9sW/SJE
oG+mIEBSJEX1tuUJwk0JfZ8JJPD1b7FGvnyWFFGzKodNggAy8zT7rC13bIU4Vrb+dDO10PtwUrU7
ZJEBcZTRaemrowXlsTFtPa71fp4wSvba0CFK06LatdgSF8+7yTxP7jAZXO8IxYIX21v0I3Vq69hU
jPV3LIXfuFJC7V/6KVqnHitJKA8Ar0a33K0q13vUcsmaRV1ODhBONmavIAI0de+k+bRVDLkdx8qi
nwR7KS7dtUQKnLcHWbslBp9WWt65fsYMJCKFZ3vC1TXM1KCdLS1tFQ2ogu3eEpr5UgM2e5MARH/o
AcCNjbcyC5WvBMsFjhWhoffVfhIMlXXCb+6VN+Oa5ZjyeZjc4aEuOEBwB7MiE/2MF9a9W6Zkh9nq
hwIE4jM0LExUccTEuIZx7sk91Cksj5719jL2dRGlQ2GacZMs9Z3v6okVNW5t3nm17bIVudVsIeur
ta94GjHM2OSt9ZZ6mHJbaujPSDpopOXuGs/MEONHaxT1pncvo3J10ydvdr+Mm25InO9S1EziKPAh
je1ZT8I31bkUl4m4dFltTEvTLvk96p7m4OJTIeawzQt4B/mLaPBTq8RWc/t90fX2cTW9lKohs1c7
4ALlUXMbKPeuKvXtmgcBBqemqe7HGlVROpPK4j61RvMoMdgNpmXdFPNq9JvGqglmlMqbJ12meSz7
tb9b1ezJUKyYmYZ1Z6uHuRbr1m0u9SwtWItvWERq/OeA5462jgNrQGf4ahwJmtqB+H7oqZJUszKZ
qu/Lw8AZW2/KXrLD5Qz6uxvbTdrHKtFxIh5mrrglTruBwkZ6mZfpDZP8yTHPJRnOJJKbHkb0FAaV
psfKMOsbXIAUjmxNc2uRlR24vcYGHI6xnVBsoX8xivOg2mQnL1yE8aKuInjR+9NgGOVGBQKxfzBY
tzCB+u+zi9Lrxl+0YQuOtn3o/cCMx1S6p8LhvEDwsFyA1OK+sQbphgMjosdOL+Y7X5frsFFjsezh
buC9oOlYCGtu1r/oa2dtPENLGSyW9YtWCffWtjoQQX3b9rsiKJ2tlUvmzQQhSNgg09gMplPskibT
D3Y1VbvZDoZHPdXa7ytB9r69CMQmd6rgkouygg6XVMyhLUxgR2W7Zhun0+dXRhi9b32HwzIGyeBL
UjT6oC9YuNvWMnREmZX3q5ybcgyLqhw3WYUTK7FddvLzIQXHC/oCbRKzN5sck6pYK8f0RXfX+sTw
Y/oP3r46VLuk31VrbewA0ZlRycxj5Kw8JOqe2b0qxFrEc5c629zUsK5123zHjJxzCpa6Yt1UwPoY
uyLrrIxDqjt9vjGtqX3JxrL/qbTCfq393PnB9aMprPzO/KIS7Kk1Q9MwuzXrr0OZ6lNoUi3Y9m0v
I1Nvgr1dOuKb2zFmo/Xd+jzoKgrWdZlDOYxCeqR1kB9uxqxuHluMaIwIcmneUELSp4ApyKSLMrdY
trDkVgyaS+NyUe3aRqR4jGxmQVfvpZlL+ua6+U0f+uCIFmP2t6mftqfBm8dYLIkHJUUwcxNiJZe/
thWybOiSLVlMPndkXRYss64f4jyHI6FjREz6HkybwMt1AldZf6nAKPyAcVFMsbmUjneXd3U9PJk5
kqTXjDZWFhckzPlGr/v1CzoB8wikxtx7a9AzisE+3wypw1ZiK8omT27rJ8zMMN7O7FGXR23QGDeJ
acCcqLgJZWj0c/eTVkGDEYAU3xyvsCOsk+0bIrGx21hz0z8XE4jX0NGWHt4LDZeXtccKOUqlY1EM
aQPj4MwW0JhsXd39ONXsCCnp6FYEyS9zLZt7YpUhTL3FNSOlpdD0+7xSdpQme0l+AF3RM+dus9o+
cJrO6oGtBG2egSDpGL/UKGn9k8zdvJ3lBddOHaTZBQVcFzF3dehbYnxhdDTjt5nBjaWt888U+6Rd
sWDLPnETH81g0Z/7yk0iIWyLTchFpY3W2gpl3epj2LvJeANpuzkvpVsAhmnKLSot7RukAXUIiNEO
FY7dJ2+G0xE2eqtv4XEUkaxFvp99rd55vVPetpNBpYU6Otyb0rZ3tsV05xKsh5VoO6QARJcwbddz
RW4UWTMBYFilurG3taXmbSQvYmJaNsxXB7Ubu2k17DSNUflMuPk2cXN1C9satEzdeBtjndo4SJz6
tqualFTAC3ajPUwhqu75tYcjSSy3lFuzNrp7/AsEz3ct6pg9+6lNSZXMoJwvsP2OnEXaezuRyyYp
hb9t6ta/G4LEvJEm2AgAUXaCJFWouKs9gQVPXQmiZRH8WByWadh30j91WhLsm0HK29VHAdWLKX/O
VbP+IHysvhXaNEGt5wiP5CoN4pOpUmej0pqVCJwyRi5d964uZXHS5DicWrqGnNAiYx6cxPRBNqP8
J5g1ww89T/d+5Q0orHAis460NtDFxk0cduWeFGn0fCNmI8ZFu7pNDCYUnIYReq2qKXIBQwJZmtdx
ole4OLvIGGjslDagft2KpjSAVV74LkVGK3/pG0/S7CuYus9Um37TAeA9sJrSy0BCfvJKO43a1bGJ
NRcZm5e0LERcBhUe1UISkWyah9GwWIqdZNJzY5Vm+koMpcdo5hjUWVR/CArV3g5ao/Z9M3RnnKbn
B08z013vmOZx8LLuVFpl/RO3+GALCcPfGZbLJNdcqGRHHdG7UaoxQ0uv5ldjsZad5yYzICqrLc5M
aujHwjDGRzcbnZesLI2oSmsr28hSt3F6a/WbTpu4fm/qd1NNmRX7F/dEXd08uBXTCz4ZEAe+LvdJ
z3R5WBQZMuiU1h4nBcYbdae5vwNVcHImTc3BZraD+ayL3vD3c534+7pTfjzAPwriRHQ4RA6pX1AD
8crWv2R1YtqQIQdxJpU6sVzFzq8uEMYe8M7izOvbONjZbgXCevZTmyfmmeZ0GhgQeWykP4BtVHTe
Sy0hJk20WR0rcqQGyjzJIJU/+x+jQXJLMQ2iU+JYzp1m0rHU5hGnXcfxUARM1DO+W9WUP03A3Z37
susmM3KMdHA3nTvLN8+vimfqYt6tghs8Q43Im7tSeGqbw1G9a1YAsTwm534ywAnka9m9pTIoH/0+
E5GQZDc0R+0u9id/iEu76mN9nsvNAjn/ZJmdv1et2W/bqja3Xd6SCjH6RB0UvsTXZMyHPVFOe5+w
kcY+apG9HLv0d1XY3qEdJ/+8JkrtEtfqb6ymb55NeaE7jDRcvkHp6iDggfgCL2LthVsOu27K9ZP0
dbW3UXQsYRbQavY5jt8024SuUC2D20Xot00c7fx6r8uciG1pyOAhIWQYvdc1ruRpoRmwRNERj5ZR
7Wxu6q0CnSrDrMmKKmw7Pz0PWpDh9Z2PWyJC87VvumSK0jGwyOF6RAZFtz6uVl3hpe6ANgw13vgd
jLk82THpX/7yiaEOflV7Nm7e/nLqVopiGxBp7nZ2EM0Wql5/tGooDTRs7rCbJsf8Apa6i1dpyjnq
5OhvXFb944QJRwheQP+hN9DNLpez0WBSnJIeY/ogN839REXvNpndKdKMIvhdCu1N1wcQW5lYXjrh
VFtYC903ptDM16F3ujurU8t3aRVUZn2YIeOUdS8tQUbc1GkZ6VkbcYhFem/AdPCXWdsp23Ht/TS3
5hdA5moNm1R2y0Na6tRjBSMSoeEqKvIO7YAX7xKbpVpaHQgS/BgoZhXNGhwu4Ugc+6B/8UrnsCbI
tddnmYkgLDVH/4nFaHBjrkb10MhhOFG6aC6Ncn9LKhbsZUJ8hnlh/lhyju3aWvqx0dT1ISPLmzeI
b+ydk9XtblqNn6uXeI8tA0ecfvyaMqVaJ/J2/Rl4Mr0V1NOOJVvLsz4AW5Rp7XLsJRJaIazWkS5g
CE2bSKDtotklDVobf9pkLiVXo/C6V/q1xa1msV1bKsWUq1+8o8lcXNyLMv/RVAa1BRoat4zMss+X
6Kl4gjnjFwv9FKgfrd3EExMtEO8q65GNIdmujtYSu1rNrb8kDOqnxIFPppaiUCNw2rVls95UM4Au
UjEyD1WMhNjUwS3GwHc5gJWnlO5/RNTBsSqXPM4SDc6i0LxgQ/ejPzsyq7+v5ViEZuawgAP4Waa9
EhClcxlbKjc2Zncp3/fqK5Y/6K4DveSTl/qrarPxbqk749lYna/ToCVxMqTp11mYb0rXlrDop9qJ
ct8AF1jaTkQH/s3Ck/Y3gA4Kcmp2qDQHMi7nMltiG4Ab94PCnI7lrk6lN/DGrV8F/re1rdfnbsnq
dAPOrySRs4ogLNxAxZnF2IcNNDGuM7ZLDxf2ELrGejOVmjql6B0f7XRh+QtRPpZT1m/NRPdvJFEK
kCDuqy785C7H8+I1UfO6Sxld3w06wldb5lU0dZyE/dStYU1U0jCtKZ2tZ3juNlso/RFwlmdFGBgA
jktRDCaeFtsYpoJqM03+F3df11YBsOrRjz1XosKobcbdhsX65uQzfh5rG5xKe61jd03kw4DJ5HGC
D0eRRYOY1IvgjCRijBlHHaJSNG1EuCp3ieg5wKfUE2GS+OsXYkLn7Bal8SZVGVBtxWdlXh3cq7U0
aDY6o+1MMc0/s5T8LWxF5bwYmf5kKx/jvqEp5RvmOHJjQg7Z5p7RnYVJxb5wi+6rvWTeYVklph2A
qiJ3HC+vF9mJyrs0yuvSh/Ogz6GhcUbZTZ5/r4DqRgtQx20JbRMSyCDkTbAk7Q4YuBVr1JNe89zW
96mWTVta0iRK6dBlp4SJ1ZOgDhpmsGG3ni9e2YMoFCQtt7DuxHNVBs52olixT23XeWA8x+KHePRd
Ss0yBrB4VEh3ii7AZdvuoHUkhW7+Qo1nfNPGxLhLyKR2LZNdYSInyPkrjZq89qwj5JIhpHs0RAG4
nEgttDmLbP5Wud0aEenwqVNbbhut1A9jOXc3pul5m5ra9q6AcRMFONFvlNbWUVL7cp8ZvPWqoUQQ
LsThj77W4XYms+So5naOVLA2h7YklXSKObhJ7JVIWhTlM4ijn7RgmniuqzwO8KSiDE/FVJtzfafW
iceqihIGI5HVmTcUih+ByM1SdSVjPu5ySGQGiI0eXbQI8tM6KSRvsT3dD2kz7YgvLjYTqd1HfZpU
RURktYAXHbJ9MuTicOFLTs1dg7TcY47bFz+ZvGaraObFCKXTeAeGsMedSqf8Mus/OveoiJlgzsfW
QaA5j787Cv13jlUM01NGgTUNcx+ujlomFqYOWm1rl0bzw7AXG5qDMO7MSuSH0XN9dzNLTL7CvBBe
SlVbq7gCwYFNERjCYaiMid5ZJ6lmZmlTb5zaqOHZE5/EZecY3/xgWm+DerUF5Lne3eJ9bUYedNmo
ztgRpyTp3K3WdOMPs9eqLTr6IgJeVkUd4eHXeVwdVE59UPzIraadIOF2tRVDExW/mGZpV4bj9OkY
FGZ+cC3X/Q79rDmkXqN+CVpcIFbSxr31htS4DzKCSiqVxq05tjbvc1aEJPq32JKmtwEU/Ntp5F+H
Po0zByxpDZzJptsNDclPd40wqjq20mbcW+NItEOPqrgZtLKI87HMblTXrd/HbJFqA6kTIgGspR9T
5c1fQeqq89yn9hY3KqiTJB+hDbbxtq+m4Vxb4NHc3LSfjMrW9KiRs7xQQFXEche7vhmDU1XUy4Na
RRA76bLsjDZzGZXoawqWY1Zu11GQn7M7UaLtTOL/qj5TwctiiLBwmzzdSjeZFNMPqXmMrJpmqVMY
U6yLwG6S7/bYWXEx5enOs4p8W7i+eKgNZ4pb6iUbTy7pgQJ686Cr1NjIpDe3KQjUJy9N1bOXN85O
h4x/2/3yDU0+I8BXUDBHc2BEobO69ixHJWVY8Ppt7JlSazhTi/zmLAmvjvTKk2eWHpe7JFuokcup
LEqyN10Ozll3p+4nbW9TkWKY7iuBjrBDQFvWFAnTExnM2ZJSx6gN1YmSuIPxtshaxEarpIFsz9MD
xGxqBq5jufFcGmUV58nE1i+sKvYtCQzLt1X6LekdbZt0Tulvp7nWTspk3YQGxsHfM5Awb02l5ys6
Mif5Su5TRkiCjBvH6zPmeYY6XpAEkA+t9kLT2RYKPx3MV2Qls9ixSYgIQ9VdEnD1oZ3mfegsxXrr
AwP5nWeatmnLSYsng6m9TaMX6q5czPXR0FX23febdbdCcDQBTKlqsyy0MNklcnnumb47Llb26q9N
uVOBU/0j5VgeKDHJF1NazkZYGmUb0XovlnDmb13e8H5AN3ibWXcvHT1+C7BpKfZBRoQAKs+7C+bc
uq1tWNlKjOObrvSSSbeq22o514cOpdRC6vSX0be5AiY69rNnkacvlUGWWq/nocpI+HJOwUjmiHV2
lWZlOMWUHkFZout67DjQGunD191zIAmnQwmKX4/zoG+c2Ml0sc1GGijB6olYkPUd5ML0V1gWWvDb
y9z6qRLMeYRiFP3j2jbTSAq+dP6msSU0vCxb9sKArdd2qrqvS5wOsL6Vxi9Plp1xEAuAsH7px3gh
g6DRq01WA7nUTyQFLC9A8mFwRHZFTcMLeU6woZKVPqw2mW8+WctJ0Ip4LX3fefZ6u7olaBKPlbdU
+34p60g0tCl8IHQUdwZzJ3zy6Znnc980Rh1zrsOqdaz0oV+S+d6b51u3a//JxsY4944Dla6c6IRX
RrkbyFRCfbHrWLW8pWExlrBsrdx4m2ny3/RJBgyagzFySlHvKAe32zSdg+OSryTZvuvEkA300LWc
kbqO276x2op7ow7mbZ848705r/kNJR3vHs8QZzPIIov6vqV2YA6CGrlUSUzHaNkvME/CmaT0i+27
1R1yyvmYJk5+T5sn27g8oNiS3LZ+WudoWJBBjFYznobRtB8sK7XfyK3bfVcPYkSVgqOlLRNqU/jX
mw+zYRbbSw96QtdRMgBrkoPQEfWo26Kp2Rgqr2Jd490sBBWo1i27W6OlHC4zajoRQ4HJnne6OLbu
AEXQckBoVWXFcTbLgZC+8YbEjNMsHM9UPbKhWZxQkhcfPBp69Jc4dSfcBjd2Zqkz7Q88nlNRvGKo
ouYNYIT6Z1M2bwtW37syz9y4LXiDPpbNvadru9JIll7ZV55fG8elRjpTN7qzRWRwKjRMOXDi/m8q
1X8H6f9Qz9l1AtcQ5cbRpWwIKYv1GlC0rz4zUnpH/HfNqB9Gg3wz6Jdj3gVMxWu136KeMv23DFbh
JwrPd9SL16D6ZUX61U7mdJxKsqEHdtyPn8B748v6lSySlKI0fOVrh74Qh0KUpKFFtrk0SHMYwkXe
H1SBJZQ57SyEYkbm3gwI6rTuE+Hke7/r8mb88WyCdFzZ3BzUz/XL4D11KLk//mHvPZTLn//xwdDN
ydoYzjnaFR2TPpTabxeR/8cf/s57ew0UpkZWCjZSpokXxtWMYaM5Jev2CeDqx1/w3tVfTT90GgfD
nObpcVpKUsp9PkGDRCX28ae/d/nm/94bEEiuLmgeH1c6fXZqJhFZ6dZx6Y3rOqZS/+1brhb3Ehhr
p6dZekToSKxz1q1un4xOmDvrJ9vHey/Plew5DQZb8lDnYwllO7V/N+kQfXztf/1kgrjL+MUfbw91
1wyepAgOelHvWquMdTW8fPzRfx1T46Ovxh1aEy/LKXUu2VB/Rn34z5jaoM1VTSpsDsFm8aev2pp+
tg7++qz5uqv1bXQjfbxkFUfXeHXSe9PADa94bAftk6f83p26WsAYvBmBBnn0SIdD3KZ9GxyN3s9/
fnyz3vv0q1Ush7lFCIjPezsVh1L6dxUFrf/20Zev/OMRK6RoOd2s4ODg/BgWXaw1XvnJZ/91+XLT
rf/97IUUV60YJh5gn9Izsub9SLcn1sv6/uOLf+8LrlZwJSaKevTEj7LpzlZOosBU6D9grV8//vy/
jhnxA67W7gCzWSWjqhGcL1k0J611l+qXkAJ0t7Xzqk4+SPoID4DI/Nu1nZvPXEzfe12vlrSLv8m0
ukyU+ItkTNTUzjOBx6acL3mwPXwKjbp83v9ToOsoqP73CY0pkZgdMCyNwHWXIUYxq/4OQR0xpfqp
QM8YtvOUtHLfG2sefXxTvXeW/jX2NLWMxtQseNOBp6yzZkDRXdD1rRGlf8oyftrFGcqXbaWBwp4A
YEeO6WVbXFcAfpm2thk1SMHFoGD/OkmxnToMCRAzOjs63fZE/q2QFGRUkELNs7o3ivd4IhTVUOwz
AWINAdGy3pqiK75aVSv2QJGHc7766tZYVXk/5om1s4UxnkZfqKd8zMkqBlHZFE4aGYuclzjmcuvn
XEqzRert+1QOuobAoKUxfdK9YnmwhyrYOIFKt4ly3V2Q+F4R0p5De+QPef4lsfoX5NewqEvD+lVT
XdvT76x23TDIG2l7F6Wxbx4NJjSOU+KuEQi/ZbOUhXleAlnFhTZaO/DxVlyueLGM+IfmUYC76pM3
C3W7JOits/ESRVaVe1+49rRte4dUSfnCI3dbynZXKq/Yes5inRCc6p8dGu8sSu9qq52o1Zm0YvwD
qvxLedBI5I0rPkFQvLMT/uva+Md2VVsTEgGmiw8eQTrDnGn22QzzO2v9mpTpLI62FoXtH4xuuO+S
UUZOoj2vUzpudCLZXrSxsIsbAzH3x+vgvZ9ytfOCjsz10SI08yAibFXNwDnjHuYnQcE7T+Ea8Otn
VkFLSAsOFg1qH8Mu13lkF/4kdHrn2q8hvzjQTH4/r+xPFJtvghrpVj/Z7v7jO/PetV/+/I+HPMil
8geHMwmT9nCh1dtSFg+oM/63j7+68ZrWdZ7eYsCC7vd+XRVyZl1goOI+/LfPvzr2JlieNP25fGNp
Nk2SRFV7zovP3PDeuzlXZ54+UpfHmhjDIxrhxn7MPZpTn4FCDeu9J3t15CXlqheV2SaHtcMBgNKt
vJunZRvQzz96TT1t1sF20fxoViQC+1ded/XPuebva7IiaZ8X68UeMitS2aW2FzBkGaP3S7cNKF20
Cl3+gsdUtdO1ajjRREP12aSL+xBYiGpBg3l3dAPHnZ0JY5cYoossPVtuUrz0shA3UlRonIHPepr4
WxIx9TDo4kdm4EiDfGma78EzV1uMFavXwIU9Tm04ofre2k8qYH9r/cDa0tgin0dmf+exUaWbUajq
aPu5j3hO9zhiJb4P1oQlil2uO6kJeUxWA9U9ePdYFIZ2cCeECZRNA8rByv5BCW/64dRVc2hM1b65
uWgRQgj3W5Yb7suoiflO6WI9u3W6XhoADuRVUa3bwDSqF2PoxHleNGoVXi0ZEjLUV1l51rcpMNqz
Bqe1j9DLFqclAKOHI5RNOSY3fiRNNb76tr02UTLoxgWQ2ezgbzmPHi3Pg2ba6jwlGvvkUv2sVxdF
/oJNyl7Obb53x0l96V3NP2GeadAtK5GWmgb6FhZZThnPRineORB8i6VixGVBzNfpKszRaD1f5tuO
QvYGEnYaggBRFc4Iucn4hasos8ik+c24gPZkFUZ3HM3c/q45ov9pZInawmyaTnlSonFmnvpkA5fc
JIw+3TC2QqnPQMY0ZMZLnmgOygXfzk6VJ9mAM2i+luzLZ61zi42oRuszd/K/Z/564F2tViau6sEY
DQJgRznHdJHiBZVa9ryCsEKfNjT2XqeVfYf5ESD7phcRo0eU4xgzuS0TW8XUcNdPTrf31vZV2JdM
wobNNgeHUTtNizzrgXZqjSn6eF96J6i8RvJP00JEGejBwZU/GEvYLCk6YPdcz5/uHpc96C/h5L8R
3x8bd+WiWafYA8x6VgfMIPDiqWlmDdYbo0oTxjYK0y4LHzhrFE+6GXxVARbYufcZueWdh8nI0f+e
HHOrz9lF+XmUzPjt8qHRVoaMRP0VFxhUHMtYP69NnUepyKk6e00S4SIHGRRe6LbrsNmYO1l++fh2
/zt2/P/vhnd9SNaSRgeOgOooQcTdT0ud77H+YF6s9LMUBW6QvXSeNy2PluHmeOqltnCiSgoTEjDC
ssjMvWqbVj6dkgwFpBWvqTXdaAUaHHw3mb/sjLV8DcBGC0YXmZmMP77wvx8B3nWMFZhKWglkCJxF
5bmpXXqu+ieUg7+/4N51kJUEwei4xuweZ7wfwdJslD+FzfSfLty/rkdNiMocHM6moykvuoN1bjYy
+4wu+FcrJV/39auNIs+FmKxsssB6Ibj1HeZfs3XjL9WPMim7m1aOP9exem5kWTDfN+Dkt6IvLfRQ
rTUlw6B/+vjx/HVGmeu4CgDosfpLIzPrWANncXJxFF4dmWJ2N4iRf/YODIKPv+jv+4V/baEdWC4b
4yAGzPIcRVk6JwDInrUFt7neFp8ES39/2fxrJ23y9VZHQtQfE7NuNmai3TH39v3jH/D3z/auy1cp
Hfi0skrjKC7a1owui1AcPf/tw68KWKaZMxZg9jqj4tN2cI9lX+4+/uS/P2DkM/+7ieVVbpeVL+D8
Imp/GFvCHK3q+xuIUVY0dBdsoFu6n+xS76zIaz8NP51nDIpq+yhKiRugGy7TWc2f/JK/51Sef3kw
f5wH7aQDuJaZTUM7CaV89DhRm9IOLzLWbliQSXUh2vlPnsh7P+VqgerIzDIWvX1kmw/12drj9Xsw
zE+W3d9Xg+dfLbuqSDsvwP+DG4W8Hh+fJUHA7TVhI71P9q93Hrx/FXuLhnnWAjnpcaAP5UtasRK9
qDaHHtBWfIU+Sa/e+5qrKEOVkzdQ4+mPilGUbkF8ZzU3Ehwcmsqu+/HxS/zO7boONhqPGbNZy5wj
2hjG1NNQ9XLrrHWIFdQnzxtQ11/jDfLk/32/TBupm6dx3GO7Vm/AIPgPoi3qPWqGPtlUMknuy8IT
K8ozvf3RdL7xlAape1voI89vYkic+VuTWVX+KoanWrDDUgJv4lWY9Z4SkJEQdWKaoRQ6N2MhMMM+
eD75mpkxKF97IKYdecLT1mNUyxz3eYmnOpX9wn829LyBeMfgR4FMP04K8Y3QBKsrIZlxW2xv1+Sr
eynmETMHSRA3fmCjdxPuQxX0TApnbXPXMgR1FoVMTrNJCtwtxlIBaLJB/GCVdtSbxN4NLuKjEHUS
8ifVWaHdrcuz6gTyDZNureUwTTkgS7tJRGMz+DYlxbkcA+SpFsa1cs3NdWPrlv0rmQ11HJbavXVX
tXxpLAMDyvwnQelxBi2w01U1RtaQyvvSHaMsldtUQ9A1TXl+WJDORiggWNOBnzAGoZzu1JhpgeQ+
WRTKjtWKhduPG0bOkmhVXfG4+Bi66azVApNVUAQbrLfEz0zDmBW3Rf+5NoNkjeopZUKd6YmYR2ra
3HYfTVTmFRHBsh7aAcVkkSoXhPyI022UMT6Rf/KCvbOhXKcGZUvzQy98ysuas+xNwBBH6sHD1kVa
8p+OP+9fa6g/dkgDV7xeT5oArvS8wacnQWby6QJ57/qvtixtLDDd7rz2qCx8BmZBKcthVm+joJFu
Pl7m7+wl11xsi/nWfO2S9jjY5c5Rg4TOof3QeFbMIUynbNY+W+3v/ZirXavDoCFlbEkebdmrm0xb
sodxyax4MPz168c/5p0965qUHaDrmIOWhL83tSWycrcGppKPr2tdLLfYNZWf7I3/us7/JTO4hmWL
SY5Vh8zqiLtNR4W2H3YtwsrfQY0Km0n0Og+NsZVzzMy//cDIcPkGMrL4WhiBZ35y2Lyzd17Tsgsm
H5wUt+ljOg/FhgrbtuaU/uS1eO9OXv78j9fad7WACVzy/7UY7gtR/8bkkIk524o8xRzSx4/rnTfi
Go3V1HbuWZlLtun/nkw9FPUXhr8+Wfvv3Z7Ll/7xC6AMta6GSxIrPj9It9hj6/DJnX/v5lydWo1S
mFevFc5fUj7gYadCKkpL2DeYzC04p398d977Fut/fwCtFRf5t90d6UxsinL8hspx23rJ2Wqd7cdf
8c4DcK/2lxyzQSaM8u7omvInptV5mAyaftuMjFd9/A3/wuX+tlKuQqLBvLCIa9xflF4MZTiBpfxS
KeP/ODuPHUmVdos+ERIEgZuSPrO8azNBbfHe8/R3ZY/q8BeZujU6Up0WJBD2i73Xxu2DnLg4NL2f
PXj6FGMy9Lp9V/XWntv7z76n96sg14s7m4LVzomd6dkQY8WRTKXd+7WoUQK39k4Wmv9ie6OkvlST
IqzXADcUMiMPfmNz3mSPBdySuMJEz1kSdZ/Lz7UwbBqzzYOl+pqamlZ/CsTvzjZR+QRuiAcTfhL+
hc+1M+N883dNWDD/+lMz9ifNaKLNkA3+feBo0W9VHYy/WmY4h8sPs9RVZiPzMNgkiAZtfTKi7hUL
/6OfTVeWqv/Q8R98/znVPGudTknVqT4xpdxpeoPfqYQFfheAEqIiHE/jvgLA1K2DNGy+NInWfi9Y
Qt8kOrbISGTaTVG31asuauMwNEF6W9KtNzby7ZOB6FtdaWKq9oUdkDVaNfKHMZXB1i587VfZNs2J
1JVqR84LkpnQxGADeaJxa8+h7t4pE64H096F+TDuZRmT+iKD4sFWg+hNTRrxRSklxsmgsfcTDrpN
FpuEwkxTfvCDwcL7qRlrqwr6/TDG2UHiFLiN/WHa+3YpV7WehMeoE7R5D7ggivXe9vec43Qbw6rS
0c1rTklWdSCKO/Jw5YQFO4V+6ZAc8DuAvz+tkL46rhaqb9rA7vfypz63zw8+h5j1+KrIRqtNOdvD
GHEKEMXG5hqK11rzHXJSUZRlV9rUwtAiZv2+CQcSiGKMilMzVUcZ4pe2zXaihC/Cz4iLSA2ZNVsA
ZufqTD/CeTs6xSGbbvGnXX5NCz3CmE1/DXzSavJKxJE4l1zbaLXXzsKKc/nqCx/BOL+zd/3aHDlk
KWKLtL0yPo29+iji5JjE/VNvhbsmsf+O6njlMyxMIsZsqirTMgoaxlsWCSkq7uAQDZmb2F+SYNxd
fpilO8ymqQo6xjBEFjzsnnr3gBevSbuN3xvYdGOQYpfvstCcjFm71TpcGhZxFKfGw0HVfotDlKD+
52baeYiSmhdEMZPjfZyqlwJbA8ARNxtvFefv5R+/1JpmDbVRFNFDCEQcWEZkjnfTSquD4sok8W8k
/aBLz5nzA2ZdDA7huUrN+bebq0O/xgSCONYi4UEY0n8YegwFWRE7N32QT25b5EGxinAHbgotBLXh
kfXnem8GR2as8VrOiWz83nEJCCg2caUExIUXY5llrmEDEBBZZa8M2wuPGB6MjVCs4jHoov5WGnax
QWvceUN3l8A9BlNnwkiI0iF1fX3sIFC32bMmchNQHErN1diH3qtDPtK3Gl8Rsq6qvYkxFBw412q+
DJHno6LNZe/mUfy3UjplLeycEL+hreFexnV5W/TGkEK1CiYWX8pwyHR1NNZNUcQbE+X9rols5X7K
vUK98sK1c5v76IXP5v6kiZFHCFM5UhfYpgX2gQZLeDjukpBjUQOYwBeU+jeyfakpIbBDuNIHFtYc
czg/a2WcAnnlHXu1/GtNJcHuxdqU2VMkx5O00ivPt9Ch52z+sY4jk8PR7uQNhHEn+hqnJmrtVyu/
lmm6dIdzJ383/tUZR9RjUhKjQtQvdghXtX/UkBkC68rwvfSmZqOe4oOh0itVOdrQVDRqb1jm9iHK
kOxFCa9FJy49xWzgk0rR6ISUArZ3AKNZGw9v5eDcNIQlfGrYkLMxrw2M1HB8/FumnY8bMrIfvMBp
r1z8/K7/txGr8/RigFCdn6l+dWxz6Jpe7UF+sM9kqGvStI9fjzovt45Jw9EDmTDHPps20nnTqnyl
+/eT83b57Sw9wGyBEUx5O5AxUx278CZVc2LbfkncUJcv/vGIzRnNf1toOlha2fZZdYT2kN0xgFfb
KMCaffnqH8//6ry0ii5siiE2d0fi7l1ffA3ZM/q25jbWVnpbf5JXNl8LTzE/zXVsHESMvN0xd6Bz
oCCrTxFw8u3lp1i6+rnzvevFgVlVOsd00OnSrr7HxC1Z74bXYlwXms/8DFPtIB2JAcaprSo7Tamw
1ZYlcNCpXMEfuXbgvdCI5seZ9Th2QTKNxTHy9X1ukGiHcz1BNDD8uvySPj5AUecFbtOSpqlDEDjm
gh3EGJZsfDPdIuWw1sOfUYHxzy6Ln2x7g61eBFcDIJaamP7fj6NnJmaelDTlPAfNFSXtL6cp4OZM
eeAaZhCs8WfhylXs5nM9xpoNVr1na0CH4Pw6KkV3P7ebTdGL/MpSf6mtzTq7RHmTJN0YHTs9BeIV
lPmhKAJ7f/kjLV191tu7DpkGGpn0mFshuC1FK+8NR6ZXNCEfBl1yPjqvSkq76Sy/i6yDXg2/weEM
rp0ZD+CTnjSUR8BYSkr7/S30hd+RwlLn8kN9PAf+T55fb1aJQvEzO3rGKYGSYNZYO/R7MQ17sFRX
brLQf+Y1yNEMGnA+RoQiRQ/uhyhEnOuE0EwDu76mCVm6x3mEeDfO+EWp9ao51Nh2Xwdvi46Tk55r
QbZLFz///d3Fc0ikHAMqFNmEP+0KETVrP5TZbWXG4so7Wmhd/xOxnOVtZ9TYjvET3Na+eUDCdGWd
I/6dhH8wjf8ru7z7/TpA6AnPoHPMjKpSKN+l+r3uQcx12TG1D1buVyvO1szVJMx850sYhJylNRVC
ZJ8EIZNFultBDd1RfRHfbLXU29txKsbCbdWqKvdCNdOnvgcOvBpFlP5GkZxXrgmB7k4XsYm46UwN
9tKqOmlmggQQmG+LIVZXb2sD3M9EvsVq9FR/NaAdeTaBlQxuGQh5X6fmuM2mqH5QvTY6daka3iYG
0ey6FrM5QZ5PVd14TGMvXKWtGHDqGs52JEz8rgl17aWpImw+06huPWlgGJV9H7xEQShv66GSd7Un
EAhpqfncw7ZbaU72wyEh4adRA1OrVdyvhJKou8lUtN9A6JQvQ1foP0xEc9tQiWW/VQwl2OBYtp80
URn5XWbEA1bYYuD4rCi0O3I44UO3zqCtmkbBHxyH0Shgg9vJjeETNbLyc6OF7AQY5jX0FQ2dnAKy
i1KSuC2ZEtaMzDUSbgemQ2wmMafGtVccfUBMm7zK8zsjiCrYqI48GojK770RUI4H7GbjjZTg+2I0
brvBdh4x2ZoHSLcpJ9uAUbzWN15KpJAbL47jEwpHfTeynfqOIjFNV3qi224RA9GIjDI5hEleb73I
y36lXa9uWgfzq2Ub2EnHItp1g1ruLOp1e73VnJ+2VOD3BIa/STTk7BsYrfhNOoClVJGDL4bX5F9T
HmVagb9xODXETHqqmx69idJw0i4Gw+afetrKnsIH2wyETq0W3mxknskDRoGiCJvtCAssz2h8w9Ru
ZVIrO1XHe4L7NXdz0/N2oiafR0IBO2ig0TdxiTascsr2VJh+cAciNdoTngUdVxZyreaceboAg/s3
G7YdgAwxPPrksyDyMU1w2UK3tlVolObaTjKxxlIQnBBUxCu2pRbxplm/kaZqbjqcMNtIN/yVZZRw
OKoOOhKgVYFhvPXWpsEEq7Sxdq+Uvr+Blw2FQA2GbzWsDpztINEHjruPhe5phyjM+2pVaaoG9U43
O3a0UPVNsxu2BlS1b/CevXVR6vWpqK0KN0fu/CF+t7gDoNIHK2E3oNX8vK+Bcg2Qg1ZDATfJzQDV
kBg++UkBsl8mWwG12B19c/oy6aBJvVyVzx1OrTvMr/BdzDE9xUE69UdI3pnCJJE2mywM1EOdixQI
RAR+AGbUThRB/myO7HBT7K0rFpXxtle66BnRaYI5woS3FvhPPp3QxYhkAaJBtjMJYokGz/9rmqa1
0tVOsdYwgsZ1ghkZJI5n4QOdYBKgLXDJus/WQ6VBuUt7oKPmaPsHTW/tP6EuffWEEM+0gWbY+i5Q
0Xs7zuivgSjYEoiB0Dxgr4PqRnybX9oYgr/HY36ugWSbMMZbb3VBuz13LXCJlaNXB1MvZIGCJf85
RiXig24IgYQSouSrJrmJVR788fA4f4tUZ3oJpijfp7Lo/wxmrd6adiJ+pii5D7maZ4CikM4HbTrd
JxPcqFEvi3UVas5tGAXRznfsejt5U4n/NAB5CPN4aG6DrtXc3qjF3jNsHDRx4pEPUBYqEPYBbzh0
naL8SSEmNA8K/4FUCIlBBZ/VYWQNexHfNs5Yw6mZeoCJsHIaedJJtW2vrIoWpsZ51mDXQnBWrLY8
mX3To/KxhzUUQ/AMaRLsLq9Rlm4x20JUlSUpT+blKSagIimaU2GNJ1BAn9uhzCsZlu5bTufZBWpn
pD6cdO9kh//q8m9f2KDMQwYNPTYYxL3iZKsvIe0KbNS6GUL4ONnnFg7yvKB4P7eTuFVZiV+eUA99
bxzn1jHsT8k41fnBn++kqhpFhHgaNXCBoSOUL1aRwOVZvfnU6zFnK/axHrxmAF8P6W3YydL72ZV6
R9BC+8tLEBlcvsnS0mq2cMczC+DE4+AK/OeDLaFGjMOVN7SwfJ6fW0ksCdQd0/JUdavxtsJGHqF6
2VvXzvYWfvr8ALFJI0WZCgzjQ5H+EuKvjM3nyy9loVPNTw1lp2ao9mR5Qtnh5m2ELCejCHZto7fQ
7udHIz5ZITYzC60y0R/jetobYbr16vGHXvhXlrVL7+b8ZO8aPkdqSttLrzwpDfCuFyv7efnNLF33
/Pd31yWFC061DMpTUU6PgzO8aY3/dPnSS29ltt/m+LeELuNVhPKYG2HfJEF6cJK7oh+v9Kelryr+
+9ubPDZB4fJOWCajTkut3WA8XP7tS69l1lXJkQoM0MblyRF/s/JZeJ86e1KNWe/MmaNqX4mqU289
UxDYqhpr3sbbGRzIf+qXz48+mOCJdui18tSyaXcxjwq3jeIrrdD8V+37YHM1L8BWbdn7LXCXQ+N1
ylb4if82JLm9b/Uehbjmx5u6EAMInADJG5EbwWOUc/5VCTJ0VwYmSvAsTjac7NJrHpQoqbemzLV7
Ilytb2pcJT90VJy3MYi8l6kIOJ/zJWuubghu00r0d+HQ5hujGKedXlfTkbNkSP5WDYic2nYi3CnL
isAd2077M+ZKsWkj5W8a9uPPIgXQ28RAktfqYPf5ulc5H2GRbUNcNFucUlFplOd1lt1a7HeT7DCF
WX9oSl0kq2LShrsgEJEN5rwq+Gyg7FepPkybbLIqFFU6J+yTlE+daECjN6ihuDaHQ5nUOwUXlj6u
MfgOGz8ESJyoCpRddpitqQyg8ybr56Qnw83oDXhXTVSRBNd0ZED6g+6vwXbiWjL7+NYB8fmtstjZ
hXZD0lnRpSDXu7pvd41i6N9xoSFGbgpl2CZhyRbECZHqe0VS31me790FpDvBcNaipwlP0Fqzm1hx
HSsKbmv66pl1hFCSUJjqew9idmU3ibWPAhBhvlECsOSg/pcBDHOLTEWjbjYkLyMrzrU2+Q500FE/
sq3Wf2m6Ep2IpdFfPQCc65LAuhiTWUbqW1Am7GMRuIwbzZownCmeTwRLMa6CMf8Tsgf+MfYdO3dH
lU8pkdd7I3DkSlVE+A3kIvjwSrHeAtI0wAfWYbNOeKK1kYasq62uOJj81c2ILgJ12Bq72PKtZwOr
NwudsNjbqEXAtmuKDdGvlMGPVlWd8/xrfy1FHdhuUJhh4ipd1t1JBBI7iH+1W1U9Njo8gXdemEPX
1nLrUIwee4rBMyiMJl6ln/iZERAaMIfqBvpjSlJTbvXZxvLjUYXXG2cnJs7qaGLIehyI29xMWjyR
KgTRHxhbU3HC6sj6m9Ck77nkCzpfLLoU8jI675tDNsi95VRMt5qRfI8m1fnbqF70i/NH654yYJS6
whLFq0k8x4uWqkitVYSmydbQbROvI8jX0W+rwrVar76jOkKYkHFuAZORnUShOw9tbqq44jCZd1ER
bRPI7hujgk1Jhog+giHulW2djcVe7bxyjQQzOeqpzGI2n4PC/lUnjQAJ8VZqVbjNqkqFnF9bQGY8
g9pEWe0tq2luujP60tSGkl2VMewMD6h96pThVq0IP/EZADbZ2LAhj1uB1BYUuW6p/a4aqmSPMECu
R6MCzQrR6yuIR2zSfp5pa1KpysBV66F7jEY/wnuFxeC8rXhgpJqOMQrjddlEnGCnw1TQctHXruyk
yR7G2IuekCwZncsLGHc20hI0u6hVDkkr+u3gTfUtUYIJkeKp/RKw90dRqAy/fcmQw06mdeveVLju
0ADsrIviNbAt43uSdXLd5VF3m6omGWFWCklMQavar1CR8snTQS8fU3sE3RTrsPZcoTTVXiEIcD20
o4KsuBtJqpA2rhSZHmEpIWh2GuWxbO0EUJRS2TuQydMPofYJZGjevKcn8muV9ulP0JbRJmHA28UO
+Shx4HlodCxiZLWAEI3AMQqKDTK5CQEYPgq4dHchFNCHIA+7daw65n7o4uHoqXzeMjL9+1QNOmK1
GuyRYlT2qgVgGsys+dNWhsaduqn5kcTBdFb1qL47laW58omY21t5EW2I1MpflckDntXqqDKz3PaP
KaM10cKUxGJBDg5Pwe71DG3fFAP5TlGkB6/p6E3bqTQGTG2DDr5aLXuWhv8QWDZbSyq2pUrGWpcU
/h6PYbVKG+fF1trUzaHUMqCrhNzI2jsQ5e08oI/qa3cyqVy5mZ0QHGfYIyyIaHiogOe6bK7HOycx
41vSaIZ0LQdLbnupV1RazGBf6SqfpffljQo9+MWDd/7SJgmjH1idtemI8FWqTbIzTDJDLFvJbrVG
9R/hfXMgnlVOvatFnn5RavTXK4POd1QySV1CgqT3+nT4xfl4S91O1sB7K7FPSgUEb04XwEMUr5LU
M1EBBuFaDZVux9cl8kNBXadr8JzI92vIsUk8wOU2ANq2hhfoWin2HbUnG3ESvfUWdYwnIZmoG+Lp
HBC5UitvcgjtX/rCHFhBefamPAfiAI7zV/loF18KqfYbTBrRyvYVc9ebtf819cb4RrPaYNeQWvdU
hCnRYCBR9v1gNmQONuzHLbQVfibqo0rJ/QQKe+DXCHvcmDKWWy91plUc+8AjqKhqWyCPzaoL++TY
B4O+Al3s7XpHkJ2TM7YQjPJTq03/u9TLYZMLxdjwPz3Yng6e0tKpaFeVjVC/BWbLWuoenBa12lpV
qt8BiY97siOMN+YfcfKygiAjrWMU2XLC8aIhwNv4nlqIdUb0CZ6UOEge4qYftnkeVTdU2bO15XUi
oVhXNj/oH/JrJLBLJ2NKt5Zd8VT2tTh4YYr3WRUGXbga146nj08cn+xBRiQ7VksdLaeUgMIT+ZCO
jvmroc63RgMdbQC3F3sKjt094GUiaDxPJzwmKHYD4ZhA9sS4rVJDuQsKBagvHO07FqbaviPTBR7u
UN+XduE9hFGkPIOHLF+bEAd2SxjMsXGKhyBJqKQCTVgzNSDFkFl9ntZb0PDRtB1okntZS5WqMCxx
zWNarxDT3+DWsL9VERPA2gyG9CbRMue26cyWjVPUbodRaX53NWU05vbwIdaEcT8BqNwKaudvZLGk
P4A4ai4QkngzguzepkGsP5qqoT1aUZw/mL2I/ox2k8PZJYioqc0ng8iiTeHLcJfbVX7jj0J71olj
+u3pefJMYjAMzrjXh23FSHPnhLl1jzJycB2ptT8AKIq/FsmNRx542KiVVxyCyJNPFAucnTON46us
J2WHiEP+7oxs/JYaZDHZTeVtOYoisUQrxC0oJfNX5jXxrdFl06tPMZY4vyDrnqPOD38UXdb8ZZov
QQBw9vYjCuvisQtNi1PqvhRPZqxaBNaToqa7dUxQ28oBvUIGSVwk+kZCK+5dv/MyCkd5ARnFEjV1
L01mCD97qMdV7OBMVdqbMZZik8PrfC0HTbnvE7UviaG0AkqBvZmuU91qj/lkt2tQ1YHlmoSg9hhl
lOG1sZKctp4Xh7gkGiKoje6BQwtiFICMRbtQUSl6JuINpS6Vh8FMdrZOdB3cTqj0daI9Zt2Q3GbA
Q3eET9HEo1y/8VKyKomg9O9CMXJCgo5hZzW28RALL371h0RmpHNVKNxkb2wcJElrJmf9Ryd1ixnE
Aqw7UCjekx3kPPSEOq1joRBC1w9oOHh/zm8viKxn6tbD+Tim2Rim0G6iFkuxa7I6PrWdo361wwZ8
YdJrRB4KcbBrUzt0BFoIPt44IsDy/fs4VNPKTSp74GwFeWURDhkAekM+Gb1BwxCU0+/D1jLvHLjR
Z/5xvwmbut3knvQJvzTCO8VUwi2h5dZvJUQBRikb1iuDg7xXK2UtFRIr09CKHiwWnHcd2/I/tTom
jusFYGkBrTYHY6RWjGt8BLdQVMOtz1LvMYG5tM5KJX6sFUeQE8uqijG+AS7ZjTvd0s2d8DJ7p8ux
fKRcIV9EBMgriY1pE8mi3Y0Vh0pDmQrCSwwMKI4WFH/aYpAPIXTgFWl05tOohwkEVV8ntFnmTvQp
7IoqZ5thpG0U+D0BJBhAez1+5WzQpTFd3q8ubOLlbEes95paQ+pGbw8Nu8qPWfW7i64cMy9UIPSz
AuFdcaOmAIz8jWs3tEOG/hVgadtft801GNhCmUA/Sw3e3SDPhdrIDqMvoJ2jHQT31tCuL7+XpUvP
6sBlVagS5wF1YOeOaZ8dyJVa2NKFzy/r3W+eplo6A3EqRxMxWDsZr0V6Dem2UCDUZ0WqsCw5WhjA
DcWKPA6N+SX2khvOChJ4BfpL6UVXHmGhzfzjvLx7BFtG3RgkQXWiSLNGSbDSzTv4sJdf/FKjmZWt
qM867A0t3GusNHuBykn5lhOuMhGRcfkOSz9/VrcaybEZEbk7Rz9j/6jrwYbQ6fte7a55/BbkmKo+
67GtAsW46jinaDw33bCBilfBOn01v1mrhs3a2hyvFYRoNB+Ug/RZ7/XUGt5ZfTb51BBGCzdmg2Qo
DEdJcKUfLHwOMevDoZKAIiOR74TinDNghLiacDE4uICsL3+OhVYrZp24qe0+s0sqZiSNtSuEzkew
E/soJ0lV7S1w6iHFnMu3Wvjy/xxB7xpumsa6VfToHiKgn2N3n0DpjdMrZICli5/f4PuLtw0SUiLM
TqX3DCp6Kw0iT6ric+O0ON/13dXV2lbwcZnnEnqzVsIvJqLwERnp5RezMCjNLaN5UEVKkgOsqe12
o5zTRq1rtiTt/B0/aKNzf0emYlqoqTceoqqmhEKxe1oHGMZ7N9A647tdJebb5JCGtkqSKr2bmixk
x5iMh0rHbrbxJOoIsmhr1rS98ntIOcQHp9zgl0dtEdTYWy+/g6WWPuu0QotUSA6tTmDzndbGIMbZ
86KvMMXnTi/n5pBSiIKDfls7omJOb/yY1LBCkcP3MlSGzz2DNuutRAFLMsdy4zjl6irvD5ll8yl1
tiBX1iILL+nfR37XDD3VECDydAGa13ft+HfiPPhj6SbKlXe00BC12bSbRJbtt+EgjxV+NjfSE0Io
05+XP/BCB9VmHdQiCIetSCuOUfCEE3bVO/djnV0ZWpZ++Kx/dnWtWwpxuwxe3WOaKY+4AD956fMt
373zNAVZ67dU0vze/jLBBEsAwV9+JUu/ejbZ6q1OClrRiCP75g3RDRTVKu3H5WsvvW7x359NZJnd
WapgT9j2IP3J1qppNdGVl7LUEGe9tdMb7JgjDYUKPoSxdUGpIuyeM+/aB136+bOpNZAdzM9WE0dK
BW5q0sa1b7V55d0szHlzrjmYORQ1XiuPLOtBeMoxZYPZvTimPOZG9reKlfHKe1r4wnO6ObmIGFFt
bTo63g80Hisvvbb4XvgCc7z5ZIXUCx1DHFHXNsT9aOmeDOXuXuvYhaahl0ZXBrWFL6HO+i2Bp7GD
NV87Ctt2CHOngKdrwVdLcbafaqlzwlfYG1laiFIcOS+FHvViTuD8r81/S69p1ntbEC9tYVYkJxYr
wuhgIX+NSsLFcvNzQ/KcIeUTfmtTshuRCpOkDmCOtGdg/5n3WnEG8slvMOvMOalq1KnozD6hPI0z
uUr225muWfuXusOsM1PLnaIyYVZRs7expKC1z6KtAQeXE6QrD7D0GWbduUkIPlA9RxzTTueMlKDL
KthW7S82qFd62kcPARdqToaSlCsIWQ7F0QMOU/svToQ3OvkbYSkrLXltfvyoM5zvcl5lvZsMyL5o
u0rWnIEpMWtj2elHxyFKINCt8jUmHeQxINjHdkcrJmfHK/qNEhE7m2YZ1Rzq8EjDYsKNHyZsqjcY
YLRDHgORV1BHr6rzURbpoil+u7RLJrRhVklZkqgVFeUSYTttcZPUNckhQOjqm0zJ8ruog/gDJM14
ooxtbqy+G1eJwFLPAqelnjkW6MfLOGgOciBiBMRlY7haL9ojGtmON5Rnx9YKzrlZQlKPbVO5N/Kg
eSNv3ruyTVr6NOe/v3tpWmCDutEiwUFOjHAy3rZYroep/5ojSqy66kq9Y+nbzAYqTbcbSIQQKqpq
X1KdjXA2ICO90oI/GsnPX/5813cPQa1PdGM5QY+AcFXp2XbIzfXlAXDp0rMxSp/w21PCLk+RD9DX
cKf21+ULL70R/b+/uQmJ1TaxFJyC+HvlU7/jpLSRXz538dmYVKY9wCALLZ0HtEeE4aawXkzD23zu
6rMxqZsmhzP1ZDo2HaAAZ620b8EUXrn4h+C/88ecDUcjNp8wtCf7EOpxlmB8bUmyV1OOY60uWxlx
U5yc1KFwHNusbFa2R9xXiuV4Jeq6uWudhpjBYCzXtaGEV8avhW8157aXOpr7MurV4+RP30lIwxNS
qjuFM+IrDXjpBrOhS6Dw1nPJEKwIc1OHzzh/1kX95/LnWmjCcza1Zqien5+Xa6mV7Utd/2HUxd/P
XXrWrXWsXhZpXeLoIFDxggetvfZGln70+U2969K2nzVS6XgjnjqAX7BYPGWDc+V7fjTj0cTmoLy2
s+suLs7LJit/Q+z/qtdyF9lRB9irvnKPpU86699tpZqZRA50bAWpy9EtLgh3iK9Z4RaG7blf00tM
1Li5VI9j+TOZ5KYQvzxy6EemGSW88nGX3tKsm0cowwMbJdHRtp4r+zsUs81UgXQJ2yuSs6WHmPV0
ApLOjhhhnOee8oehEpobZqrqraOooNYSxa3GWY81/LzcWBe+yNzI2UykkjQE4R11kNpqbGzifNib
8bfLV19osHP7pgYuUthpwqZIwlg1vmvyyoWXfvZshpaIyZvGrrXjOBjWlhOXk1EPD0GlqLvLv3zp
BvNOTAT5EKa5egztbk+UKzGTvn0fatr28vUXPvPctmlEU05G+TQc/S6/7VhNuaWmP+c1mzk9+mmZ
4nNLmbl7MyP2Gl4gfaIZh3oTFMmtFVm7aax0wq/hiCfXDm+WXtisa49t1GUx+QXQUkZ/k6qGt3UU
snZJLZOf/CazCTyIchFPXuOf8qQ/Kpb8knTe95CQz8ufZOkJZl2bKDotNQK/P8ZdcaTwtsZ59ooQ
+crYp59/5rywyQBrzXo2p8i5GpUeg5/EOOPXSrcN0SuSJdfg8OgRB+bulAzRD6uGdsKuuHjVWB1v
UKz5O/x3IRnhvQnGYoqdYhV0OXUGxPXkp2eOs45hgKOlwt12q6T+iP5SCTitSJXmPtal+iWzRfA2
Tcb0h6zGfKu3Xf+Ic1gcoVQoj5EounVP9hQk9m7sf19+owuNfK6gr0hkDHJSRo52NSZukDa3cWQ/
GE6zjfruL+C0K/c5rwg+eLPm7M02QrcCRCYEpOXKNy9F2tNVh+Act5g6K7MYvvbSuvIVF0a0uage
MSTCm8KrMLmJNYYoIGDJ9Ofy61q69mzBo/VDyaBgVEdnavcRMfVuo03m51r3XFM/pjLttAjYAPa+
je7V34ek36qhvHYk8FHvAU1tzwbMABO6QL+ZnWJUYVlJpKEPc/Xh//9mzhc/3/TdwkfRiIKtzaQ6
dSK+iUS0wS3163OXPn+Md5duHc0sTLuyjo5O1qT1NmafMnzbczxFOOl+GpUyw1VquvZwV/qvl3/x
R0uQ88uYDYND36lxESXmUXTmW1qRaWEQNNpmCPPUvpJX2stHjfF8l9loiCXCCnM8bifFS1ZmiGGr
P8tDLj/C0sVnHZYT7cxSSO8+1T4Y5kAhizzKNpevfT67mA8G/PD5iiZHQ5u0ij+dSnJEJ7LOZUzC
UabeZK1+V5Kp04p6W/jmJyal8+1mnbYrYhkpJaqXori1PQ1G0N/4aiDQQqea5xg5HspElQDsUznC
vFKsFahyJoFrwRMLn2FOqFAKo+rV3E5Phs4ryZDFYEbqrnzjhWY6X+FITOkjiAjjqKFgTNG5aH+N
Gr/KtQa6dP1Zx43IRxSpWuWn0b7LiZMiIi22n9T2c0POHLw7jhKbQVLnJwwOIcm31m8D99flJrr0
02c9ODUMfVJllJ90ghTcyEDRhKYscm2MDdvQLq6MQAuMV3tOxk3DcIgylfNrjvxL/OnM+dguSdWW
oZ3t+ibLwf0AZ1RyITB2aPG9oaURdTxFjdaXH3Wpic16etvmOVnPpMg1SvoUndWRefPyqUvPoRRJ
cEYTmk10Ipg6Q3ADHhN9+ZXW+9GSgm49x+PKthucsEdWMoZEqik4qeX0EA7fzPEZ2jD5beW1drzQ
x+cAiiRshsYgRudYy2qgVo43WS0xIxdO87ljXsJx/jvHJROaRHUU8ugQ/IPmzh1Q3Jn1i549Xf4U
S89w/vu7SRTpDZnROVMSLmI2Sl8mlKhaf21psfQtZj3dzNRJK2WTn9JIECs9avU24KR6nySyPCe2
kwOFCDk8JOyLf3/ugfT/PlDfkoydNTxQITc9Fo/pLGOHSnf56ksPNOv/RhUDJPc4vFOS7HZU5en/
ODuz3kh1LQr/IiTA2IZXoEaSytSdpPsFnfSAmWcw/Pq7qu9L2l0UUuk8HClqQeFh295e+1sp6rIm
mUKTnGwGDTLWvu2NlZct9Y2ykMd1pMFcjNGjlcH4Lx6jU8LjOyOJbkkEnqeKMsVpYvWZw/E1Z+9A
7NLu9LYBIuDGCKLuuGUHJnxlQgAHl45N5tgwrUr31/thoWnUClZcv4/GaEMOVXdgivDJ66cXh952
B2arO24bCm5s4mfMOhiQmUPpJgWw++kKGWthDVGLWOEo0FV5Rq1jne8y87l3fuGKpE3WfvzS45UZ
Pdkw3qUOfryZHHCV98SAi5gYWAH5l9va3vp7hkmja2CcyoH71/sdY+x1Qi4Z6Md2JY92fs6FbSBV
ZnApYC2ll7qBxQ3ggZEDlGCLtT3m0sBRJjCqDcJw0isecJE95DOBb9xoe/m5Pvx661xM+GNSqUDP
SbPb1slEETAJ/g0fZ3nCddHslTMWidYijtvazAG83ZJnGnH0Fb7q8OTNennHeZ4/sK5NwKXP4Khy
/RctDAhyPuN/CvETTjESgnErKKeSuoyIH7LSH5OBn/QU2bHbXqIsVE2e4eLRaGlQ56GLSiY5Pce5
7ZrF+/XnL/WbEqoiJnIA/PU80LVzav7nmLY+19c6baGJ1Fpefk4/4kBjBVHM3Bw8HRsCCki+4SZN
VxpoYVSrRAsbmWEWRQ4cYOjsxYY/VmvLxNKPV/qXzkykTY0fz5ifW9/qFES3j3Ltxn7p6UrHyhJV
xSkwNkHBPqzma2mitKt+TumKpmGpWZRoVbSodqjDkAVAYeG2OB8qFyqolVVi6bcrkYoWuEIT5rll
ACCGD4qWEL+3/6vpsBKqFkalpYQqTGbUoJAE2wCWe6lFPNguRvnakLmUhEMkUUvA0dSwnKwn+PiW
qD6yqg/gzlB17KDMR2cE3od9t7IkLWxr1MIDHdUuWoN6vcBBoQ/oGSjy/kJRFzaAw2PF/7X62j3Y
UoMp07hu4lofEZACilL2egTTKASMyurnNYDswnhSKxHsNEtkLfAleiHcrnkR8UoAWugMtQKhmrJI
ILnPgsEW7cEpa5QHTTnQqFkN1T3ojSjKpOnmerRb6A9V35+2IbLltIQWG5fT25ClIAEV0L9OFS4m
M56YsTtEdroXs3Aer7/y8vdx9VJYN/gIf6DcCFqYFfXFrrCifdV85Hn/klYr8/Fy5/B/vLvpHMOV
FQLwpot1FOmE981crN2CLgwttVahN3um4zzJg0oDZb9k+9ABx4iu7ZUXSIo2Uea6nZImHXF3EXBM
jC4r3UbfVVAtjRHAnabmRtaDkzQo4F5Tgy7tJP5cR3xauBPCrBBetjwwY1TC8Y94/qgGE7VJ93ry
Stofuv1YxG96/SCx/2rpc4fD7vXB8Ecpe2EPptY1ZIVEyVmhTUFldp5o8ldmGG6KAhawyaM9bjpd
pnUH2YgdBDa/pD2PvhjYF11Eh9ig2x6+VEbNbwMl2mrxg9X1GurGaiMIYyt2J6t4SuPywKFJuv65
l8elrZY+DLoE7iItaCAMOPJ1ZA+l89fbHn2e4Z/6MHf0joqQ44a2arxEJi6v1opPFlY3tcbhbA4q
6rwzguxs4WXHntbc0SGFIe+aopEsvUJZ/DuUHFcUoS5ILCLvRdOmu26moGF2IeAAKOr34HCi7Rvc
H5Ru3RjlXrOw+QNJztrDqFP6UQPmFaosG+FlCep0Iea1IRGext/OTGN/5k68QQmj/lLYhv4646IJ
VjAaqApj2UXvTQ3faFPG4huJTPoUo+Jcul1tjnfAt7EtVNLaKTK4BoBCGN9XOUu+hAk7O4YVNoh/
t/WgMu9hTz6XUzJ1gebUQLHFgRNZv64/eqF8yFYrJjoL/sR9n1dBVtbDz7CwtG0E+MVe6rz9gcp+
epJTRgtvikvxCN6eHFzkm8JHiNvH3dj2KFe7/ksWgqdadGIMVptAPYLR35aQA5H0Ne/Yi22sOiUv
vUDZimV6b1sg99MA5SdeVEmvKGAyoj1f//mXFy/7H8MP2joQ3k7AnBYauW/TygKMB8ilx3Kgw9fM
ajLca/dAgt72OmUXo+VTlhiQNwZh1vVb5EcPbQFYoWTyEeLLkzXWK7vjhRsRtcojmjpndMD5CdKe
gLMXgQp0ollq+k1RtcIjLYVg00JRPy8HEEV0Ooi1JeDy1OeOknwKm4SVMw31wBItoIWVuTdLHc5i
U/lDtms6yqWXKA2ZJWWtjWljBGn41kPlmmRPFu7SW/PH9Y5aGHVqEcucctA3ADYJsG6/xpo5Yf1y
Zr0Ckozy26aOWsgCMAfc1JO0CiYxvcYRyOrzIBKPiMhYecPC8qSWs0CvR+pUWmagEXrKaPWzg6/V
yrMv94BtnFvu0/oUUqfW0zgfg7otf+TgTrplAQx/OZnvo149Xe+GpQ9QJn8qGty1cVgrO2b0EE/l
dkYp6fVHL80QJTob/ayNIWFT0BfRto9Rf8/4nZik18fIooyxh5tzF17EK821NKDMv5trLoewFCQB
Lrco70gxPcIW8yMKs7WdzlJ3KLMOKh+96CJ4+4XR5EBToqM8Teals7HP6yz8pKzOv95wl48YXJVR
FlkhAE6eWVDkU78fzPC+A77WcYZNTCMQr6T4zsbq4/rLLn8WV69a4e0bm3qjFwFnB9J+Acp3o2sh
8vK3ATG5et06yraCMB0n/QqSabPNd8Xw1RkOOa9XTvqXvwCbkb87Pmcsa2kO8uA8n4ry3prKZ9Gz
vRGSlf5YmCNqoZAOBhfwqxBQs/CN8cdyXMsHX+5o5BH+/uWTXgIxZpVmMJXjFi41H4AagCA02ncw
bf5B5uo709KVfl76iPP6/Cma4LrKatnZsrmP53urxhHckO3++hj6UyZ84UyiVgeBowJEOhjbQTSb
9UttSvuRkNSGQ6Qtv45ipr7Tz81v2EJTP2ZO4XZnsm+XZlqMyxMGZIiuWYbPOx5txmyItiXJq62Z
mo6bwRjWs3lfwPWZoB61suwnk47TEciq0Zddbe+A9gWYK2r7+7zkQJINbI3Rfnnzwp3zkPvUaAWU
/nqa0TGApa0ZYfql9SNxuv6bzYrxJKsQt0tdke+uN+PlCMbV4gJDs5rcAJA6qJxon42db0I9g2Pb
bU8/D4xP3zLlwLGQGAQgbcyfKPxp4si5T/Pm222PV6J9ldYwzTM6XPsgoVdVuR8N73knbgru3FGC
e+4M+RixaAqiuk1d4OweiLR+8LDNVxaryz1tqFBdyktbGyc4xlk08SZqGj54tPdQKPyKptj08sL+
er2dFg4WhpqYLBOrcMjcDkEjZ4m0qkhdrZxf47J+jnpmAg81f0N9/FOekyOm031oSBT6i9sqQg01
cxlWTlYwGAkemyrxO1vDBGs3o7zNIcdQ05WFWcjGjAn231H2TOLmO9SYa4PgcggzVEwKZY5FTEN0
QWNbOzJV98aIBN/1brm8iBhqchK2GDrXiqzDcQ8JtvYF1R1uNU1nd0j/+hsub4dQh/T3/GtNEP3p
1HRBKzO+mZP5NdfJQyOqrTD4IYbtd1Tmj7lWrJCKl75ICfhU1HZcWkkHKY8OPqAxc3DhHHM7Tto3
8Ga6zfXPuhy0jD/5iU9hBTysfjY0rQ36zAfRykugDl1PtC10uZptLZtBi3sWdUFtv8chOHvxj+s/
e+nB579/+tlIVCA9w+MuMGvyDVU8r3W1RolYCCVqNrKaijCiQ4MtdXcuoKSnvnIeDHjEu7nuJH7Y
jyvL7lIPK0ERiPqYTybw6G0TbRDafRb9jOnzXGc3vkDZ8mqtZqPaUPQBPDVRWdJ4WfgYIdvYNy/X
e+EP2+LfjQNyFn93AwwugXftQ2Rw9sN28sKdvhFeviF7Wfnj/Rwwf/buxjuQwU7Zvngy39IHEOFX
Yv5C3hhpgb/fPkSAzBPn/PbeRa1xlLopSjUB2Nsy26Ughf68/pkLc0Slq2iTzajN8B7LOdU9umlT
MP/6oxfGsZpp7CLOZqvVukBGmV9i8550a3ZkS49WNj84hpN6SPCrZ01/DVGyVPJmJTYt5M8Nk/zd
8g4cUHDpmoWHyTCs/ZgInA2y0YRw2mFmHuQ26e/LWLLDOFlIzmrNvDURDN7HcABIULf74S3W+/lr
OEtzpSUXpq2a8BuLyrC1qIIr2oDiqc50/CKZTzXybW1JUUOa03B3vc/+5IgujHo1J5bWfailTgMa
C3J7mzGerWcCOc7ZUdaWsGcp8qeI1NZ7QbPfYiy2LYx6wJ54JKZMcK5pO4gah+FtkGbxZQbyxkUg
0IWn5WHootQzXNmqLKxYfxSQn2KkUccDEv5xd4RGYjx1RSIem1FYHk8zcYcayehArLSFyXUtk0dQ
O2+7XDXUA93Y12ncTnp/BIgaDL/S3jj1dACH5DFkEIMA+reSw1vqcjX6SFCneYgXZTRx07nBPfGJ
x6bL6m9ENCtRZuElaqJwAp2QGBlqBEZeBiGAuG402RkwecVGEopyBEuslD4vvUnZYdShk4tZlu1x
wN5pE9v5N5G3z53TPTdmavvxTNdg/3/m6YURrGbWjAG0RBKKKAhDilrzaK5bsRlpMv0ua7OavYkl
zc8ZcuVuQ6Iqfcx7y/gPIB8AKwGPxGrFRgGwoY76JhfARGvvMDo9VFE+HOYBpEl3jjTHt+GY/aNn
fP5hm1Fa+EmKFZUMkqxoeRcinHqwx6me9UDENEc7TstTm010CwbTmpXD0vKiHu97YBpqI+U1ysQS
uN3a9tyfUolTr6tBCRaeFUfaY5IOSB9Xs8O3LelARi/qovl9PdAsbBDU7GSrgfKpt7Q/zhArvpR5
DOokb7STDYX6Pu/7bmXzvLC+qZnKOKkMMfB+OJpIYHxhQ1V7KAGxXJGF2kosWuiqPwvJp1iElC1c
wnUTJUI1Ff/RPE09AOrD9+sNtfR0ZTmSAO5jKNQIBDNl284snBOJamslzCx1g7JPy1Gn5aRhCD4E
JL27Go5LLyOoaiiHk6mLstdh5Qi+8BUqDCZvMsqwZauPJNIawM+d0Wsj8/GmJlJTPCDiC2RmUCdo
j9zLw9Tn2q/rT/7/IftCNFHZL1F1FupTPDv4rrnv1KVu7v7kvu2NHnXv7/3vsbut3fv3IPDvt/jv
4XDYHrb3vn9//+XhOfci9/Ds/tjtfu2efx1+De6vbnP3uDsc3N3hy8E9/LqzXW+zy9zN6XjcbDZf
93v879vxxdsfd6ejh+f4frD38G823tHbB/f+dvvuP53/mef5776/99/3wl1T/S0GhnMHfhrMnEeA
+I6IO4Sy7nsMU8knQEJ6Hx5WMRZ6gO6NuLI3Gs8Mt0jy2mt0Un+53tpLg0QZ6mSKQgGlDz/AW3TH
otZLp3hliCzt6nRloE/jTEWbMH6YImcnYw1aDJDSh4+UwTF8rveW9jzGw2ONYyJebvL4q07ZxmBr
quaFOKQr5xVSzNYwTl1z1KH/PkjA+t4rQ8t/aCJMf9zWfMqWAYL/Kpcd5wcdBSyl+QpKxEoQ/VNA
8u8swPT8e1RoehzVZmM1R7jKwaihSr+njhSZxwWZEldPDONXLy0R4SI/LX3U0+pfenCIv5RhzH5L
zocdZBeAJ8VJ2oLFEYWJlwM87Uvgc+Mm9bFbHAEot8hTBdf0uxpw8P/gVZdCtjGXM+iqtAFly+KD
NXpWb+ITnSR2cck57uY5x8UTp7ObxS0cPYQcY6hhZ7CBZ1ho41YNN4QYUOGuzDU40pWgEmWJBdM3
Vhip5VZRp6FWVeBXEBjyBbZTOLuJnAnsvd0DFzabFmtxAhAFXPRg2QhTzCbdxCZ8B0FvMfsHE1bU
vjaRecPyiJ30qBy+2LA38MOmg8delDceKWn23gxj8QAY9OBZ0habtp1bgM80HVreMEGGgnTEl7KB
tWDbNXdM47eVfUES+HfvJc6QGa2hN8c26gruOnpmbeYiTe2V4XF53uoqcwhVR8IUVdIAnNfEj2ES
AY5Y1MmKzObyEqU75y3lp4jEhlYXIzrwQMmztJ/nefZs7Wgl08omeCHrCf+Ev19Ak9ZIbFi4HaRT
n8CQ3PEog5mgc9AMBybXhQcvGD8vyWPUwIfSTA1/ysOVNMZS053DxaePixjqBViGJBsyM7BCfWij
1+vB4PKGW3eUPp90Y4R2uGqOaaW1u4Q4074Ea+gBPh/maaj1DHXB1Nlcf9lSFymBOycCniUl3Igr
EzW7U5l092UEjzMd+PnIrQcw96+/6HIU1dUENajchLZigKVUpf+q8hIuEJDV6dHa8W7hQ9SzP5dS
RAmSuUfIozdlTojPsvhkNPzEurraXv+IhZeoFwZEF1zi4ABEl+HXw8fccrftT+XH9acvFAHqqgRD
xulQdqxOj9TpdcsNJW3HvVGL3HJnCJJg4QnzV5RRMdLBAmDoKXFhOmHWrtn11q6I056uzKylMags
SFE3DqRAgRBM1u1yq0VF/CH7gRjgQUvYycxDHsxGN+6uf/jC2FClqAC1VJ3DESfg+3hkXXWnC/Kk
cbpyIFsQN6JC+u+pOkypPhdVxw+y5BMWBLMaI28SsnnDnknCQDc2D4SZ3bORyyZGBbg0AzjMTwcn
4SCajwUsVvJCAnJVauRVWoOEB0cerfy8hUGlXszz80orwNoBx7Hm+xl0/aMQw3xfzaSF71brhCvh
eKFT1bp/2AlEGWE0O8rYhOhmCHGI1ACsPcAvNfUNgW0iLOTYyhBaiI8qCEDqQ05jcH6OxZTKfQhJ
+67nJb8p+nL1Rsjs7UrPUyz6eXvHC+qK2lr53edB8e+Giav3QQzcJgAvZ/uYFVqPlMNIDplJA0M4
e22eIqwi4msxy+frQ/9y53P1hgg39ectO5uRwwG3EJwPVAXlMglk3q5ocS73OldviKbKIIOuSXg9
GLCQgKkx4R2suWYPnPddOa5BKy53N1eLjmhGezG1ZA5wLt1wCreltSvmpSefm+7TQptK+DHkBjFQ
ziQ9eF3FLoxebjrccvUmyBgJBBIOcO52ZL3BfeKt6Iqf13v2clDjqjw9a4fJBgTMCGhqQfloggUG
ATzdsLFZORktvUFZu+GSXFBH45gDMP4NxKDBfa7CuU6TA71tmqmKdGprpC3DsQj0JvnWiewE7Jh/
vX2WulU5VpWJlGycuHaE4NgT9e8CHtO3PVlZvAAdcSydFM5RI9UGIm+YsK/EhoUWV692OtrLZm5T
52jlVe/PjDS5S0mR/oyqXKw0+dI7znHp03DXYaJCDRMbmaKvXarjhCVh0LR2X7wQb9SbnSSBCCw1
RXi0rSDHWsfmd5w3jXztvLn065XJCjcpQilc9I7mdN9HzDPS32W3Bm5eGDKqaLmtgSDtGnMOEmwk
tzBj13zhVGwl0b3w09WU+iw6YBgLlBiLFCdjFrdPtpOfkC1eSdhdvvjgqjZVFDnoUDpMiru4hBM9
7ATgKgZD9TGQnf5zyKsGSWuk86y1muk/efMLS9k/+XSGpaW0yRAM7/3sNd+cN9rhxS67g/Fg6FYn
/Yv8/lI92ciMv1yfe+bCAFOzw2Nbg+pM4CohS1iIhFEFx/QKldsf5jiHv2hJ8y1lon+HrRbEWLLp
6MuUpukWxo/jZqiyGqcOXNOYngbTk9+1LKYHWC/Fv7KSMLc3DNl7Kc6UuxQZ28QFVqJ5I3Fim9vM
NgG3jXJ7bNwZ3vE/tcjIi5VgtfBVatIdBgoYGRGKpeqqGO9LwFq9JjMz3ymh0E01WBZeb76l95wX
8U+TP5Yg/IUt9NEdXNCH+ENrIH5z/KldGeMLM0jNt3ZG4oxphOc7dugaiCp9sXZkWJg+arp1Qs1L
wQxUccOabdgmbAAJNAnrnWPJYXu9dRa2Mvr5qz61DssyWG5bPdSGNYt3Rh9uIH+ZvFb097UR78Ym
XtkpL32LsrJW+aANs7BHlJa12asGsJM3dDMMqnQoDldwfwtdoV5vGGOjS3No0mDo4uMwWndGQd6u
t9PSo5V2SjWc5eHkA5OaOLvDJuQLvDx/Xn/0wgA1lJYpRdZZRWEaAdd/O85HlP6Ie8Ml6Y2PN//u
YRvVFIbZQ9aLRM6DWY+PstB+6gWQSnq1Vti59AnKxiO0R5vANtgIKkQK28gB6Z8hiHyCs+Rts/hP
hv7TOEV2kII8I60Alk2bOp69YfxuRzli3NpG5M8ouRDa1UtG0UUDbSIUJxpabx2MBk6vwm6i741h
OD9pHYmHyrKsu6kZO0+mjb3J9BrcX92y4mBsc4ZhAWomVMHC2uqjlCtn2YWRp+bqWd1YRQ7b0kAz
7gigOKgTW2nTpSmp9FoFhAHFjx2CmgUWwB8wfHNJt6IcWRgSurJjnBK9ITFot0Fm/wdhWOFBD0zO
kul3Mqdyc33qXP4CpmbiDTro0wwT0aCJs2HTDx33UmPIXPhAriy+l1ufqdnclpW06ikfg1YzDRdV
dm4Rz5V3289XlqYmg1IGfjbasYDDtVuWXYY8fM2S51T001p1x9IXnDvo08yxHRv2tcxKgriNfdpO
j0PXP1///Qu7IaYKoWE8PjARxgnOMuW8J4LBS3qoct3FnsXYwQ1L9y3Lpk8zZ0zb1bY2f9drMocQ
D5Wth/qJaO84Uflf0lTOExmc5Nmy8LcO2qL36z/x8jCEs+3fXw9XOqF156P66GB023lnoah21A6A
PeCaq4eN3/X3LFwVQuH694tGWo9jhDuNQJfR7BOzh4FA1R6nKQTqU3tvhfYYYn/KqXyRdr+Gz1rI
bzJHWTxATtCRwx/to+jYJoxRrt1ClBFRhpu7uY58lNbTvd70uGLCnR+4mq19LoFbWXAv77+Zml2F
gzJzktmZ4EbWvw1O9TO2GD9fJp5mGFo68HJ3NdmcLLhQr7Tz0oxXwkqRhqaW9Lp9jAecEyVzDfhI
Azx4Wy+qaVP0INpRUI6zHLze4dccae2m0U3XDF/JVG/acnqRSQeb45Wj6cL4VPOoyI3EMKzECy2z
3hgw79MtGFHc9enK6rH0fCXEwJqrChN9nHFHcIIb0qECrWYWAFSk00oybKFH1BSoYWRlZpKkCJzq
Pp0y3xj+g/x7JUIu/fzzSz8FryKBLEc4uX00UJHszLU7Ucc3rY9yvgWbbuvsn+tAAIALO4Hlfdvl
rmgeTCs+kPSlHGZ/TG9sImWSgsWUWGLANOG48kTVd2j9tMM1kcLlHTxTgah2UwDQwPkUCGTgHc7d
Xp56K/VCWIim/ev1ibH0EmWr0ArS6lVkG4GlkT30K8joN6wE5geeCxq4HWd37utvWupxZYJT4ehy
HLUCGbg3OxFu7Ai/QhloC1/r629YGLAqIhVp1QKVlLQOSmP8bdVcenOC+3ZKbruXY2qlXj3JaOT1
BB5gWkigqmW5R5AWjwSlSf71bzD++OD9u1tlarVeMesMSBnBj/kk2JEMYeKbdaf7fTh1kN/XBnAB
GgtLQIEcshvTatiGZVQksAgvoqM2Ww5IKCXd2HOEQlt9KPZVzue7qJiBIehtKk4116uACF7dGWU/
uCNqIo4DqifdmcvwLo8RIZu2t76OYd4/UNspd/pQdV/6nofPE4zv/LRu7WeoChnMlDPbh+N35Rat
ZfpGW85+o8UfDOp7H4bQqGjt6ho4TmOELhqSBbObWpjOlPr0AA6B9BwJL5TMbuJtLIfpdeLt6FtO
kxyyIZ73cJSWsALT0iMLeXrgZPhBASnbAnsQH7H/iU4TuMxvAPVFH91sJwAB1pH9Ow7TaceSroTU
S4e7fDhnXi36elcYGshAVdie2rC0NvE0wkZ8ILU3Vs78ljpzuU2I1mwYnEPv4VCeblhnQjcRprV+
MlipIeFS2aYbmWaD+rCmeOuZ85uVsLGuEnjWI8Y4/7/sG4AH8KahsYMhdeB2rgv7g42s3BZ6mb9x
c47eOhIJX9hR5zmTfnYAytykLshmnsf2ALf7X7UdGXuIvvI9rY0ysIbotYWc7GsWjeN2BNPUn3DL
4pGY/zfkuviSz4zf21aW3dW8LZ5j3oNoNvZntGBSQeC4BvRemGcqAXCCuqJF3RcGZ9vuSiM7cx2b
p16mK8m/hUih8nthl4d79nNUtYgIoaweEIu65DvKmiY/buTauXDhM7iyBA0dcjrDkDSBVmtPIkVh
xdC8ZnG4MpOXHq/sG5kRkVy3uimgkDa3/LFoI3eYbhO7MK6sPE7fJ1CCV+zYJKiHNdIvCBQf10PQ
+QdeCkDm30szA8MpLimnQDASl2onU7/xwcpaQ6tajIkGbq+Q9JXF06k3rMP137zU2MriEud9OUzT
OOE0ZwCCAl6n4bM1berCw1UiLwwHrAqirCkgMCWyC5jJawQc2zUO7NLjlUuMboZDGORfZTBbResL
QYFcNLGvDnmirYzFhRmlwnhzGINrRVWw4xCCQJgx8WZpHW6xZekzrV7Z8S6MGxXHW7MwlpSRIsiq
b2b5te/ervft0nPP7fZpq1ihiq7OcwTAgYj2QS9bqLXNORcro3JhB6QSR5OYSI1a6N0Rrm9tJj2j
e87il7JhLjFXcqQL72DnT/v0CREDt5Mj4RBIdgZiW3aW+AVtOwidsSuFceF0MsBAWmOUL40oJTig
ijLk1gSIamGiyxu2NaLGredxZe++9DVKgDDAOwmbGObqooubY9bTeguXl9rD4bTySJo5GzNpb3NZ
Z6rZhl7oViY6MgXSua/TxK30J6da80ZZEMUxFfIbi6rvwhlPh+cfmLMAtx600OTHATcsXphY4VbC
HDcwtfirmUT9bmrT3BtKSQ5ShOXm+gBfOGyrKOCOwiolPxvJQ2GZvMgOxqFhOYbbkjquU0LM20in
35JiSPZlVRkr+/GFaaVSgnVdg25JwgmhR6ld2j2cjViuf8+l8YEaeqpM2BlKlqwipA/S1gKPu3AH
g7tp7rid3ntWszYML33A+TXKpBoLVjl5WhUBfOu/aRx3ZfpajnPp0coECnts8LW66ANUC791bbhN
jHJ7vXEuzc3zr1Ymz1RoWUMdVHTSYoYNqhnpO0aMsXDLvgxXcgNL71AW2gHjnIfamQdrUU9ozs4u
mkfcyK3M/6XWURbbyuSTiAnKEtuJ7GbH9HvWf73eOguPVlmzsNWpHSePgHtoYE0tuqH4ajs3aWzR
9ipmtqK12SdtOga4DvCsstycxc1x1sMy+RZpz/kV5znxKdK3xNIpzUUOxkOx4d3UuEO6Cghdap3z
8v7p4dGUs14TaR500wvB/sMp13INS09Wpmwf5w4oAXF/zvf9AmqNSkifhLwluXdulfNrP/3waeRG
2+p2FxAA8+5HOaVfwjYNg6Fiaxf4C2Ne1cy2fccHAmYAEIXRmz6k/oip5vZdupZCXGoiZeI6NEyT
yQizAPUNdyLsvtjl8PO2Ua/MV63sx1CD11MwMvgHYoVp1qLN0o9WpmoadVJLsO2GRNN0tUi6Jbst
xvwjxpMah1NdNwSpoAGwVbgpcL7yiGyuN8lCd6pKPOROeQF7B4yYrtqXevg1M01fTOu1Hhh56iEH
I1KV4BnYarMSdY7QEuabjP1Kpb6bywh+G4mbwXbltq9QJiwrmwY3/WMfaEN/6jRrj2r3b2mzhnBe
aqTz3z9NK13Pc3Oqcc+XgEzcxeY+7Y6A3a3s55eerkzaPpbpLLIKMaEqBz8z4K3Xp8adlvVr+Oyl
NyjLbDm0bUGaOQKZMP5PJMBt6ckHklcv11v/0qnn3MfKjG066Cy6Eh/QhvGD1mB7D5LzPbHsI09u
cWs5v0OZulEa5nCtBAFCkDtLK3amZCsbhYVdlApmgFSgjc0zW0Ia7QusLLe1PTy30bwLsZgPxSov
5tLuE1+g6vQgxqzCEVZkwWCS32KKDzWERq5J4oem5XDTyQsXAEkUF9mr+MSFfldpDLKiLaAPsgsq
LDzeGON9YQeZ/iiaNZb2xfro82cpC3GqjQBDz00bWHwsnxLgfo5Rl8vcd7omBBenxeLQP0k9rlLf
5oleuJV23iXVHcxk9MrhhhfqcYFjOKMw6ECGFxZVdR8zL5ZZ8TDRpv6IdL2fvITMmuba0AvBtljA
NdXO6Y3xW9VSlZDQwCRVnuGA4xcjdx6yKXq+PjsWOkFXGsi0Y8eu7XEIhGY+WqF9qDv+BG6Kf/3x
5+zFhQCrqqdmnjhtNutlYOrdqyBOAJD9KW947xKqdR6xkp/mkN2CHjz3thJo24k5bErZEEDAPbl2
aXwFExkle3LeXP+chYVUlVPOujGZToMXxNYTL4558u36cxd64Q+W5VMIpwRFmjmY+8Fs3sXJzz65
a6ef1x+9EP7UKh+D6w30TE0TcPgLgerZplrltroGBL9l0OI+zHGrcP1VS62jRNqI6IROfBoCgBXc
Wp5moANue7ISX+3BoFFt4MlV8Z02P8ja0rn0i5WNEas1oY8VRv9sVhsxxPdkYCvJnoV2V7WxmhOm
2WTHQ5DNUrihk74CSLujsej8uF7jPyyMm38EsnTg1ZDAPqjRJ8809AcnirZmJFbyqQvN848athjz
yoqjBDvSPt7zcSrv6n7uVw6QF++4MF1V4WtMnAI3RD2ma97zvQZSP24cdctrmhQ7jSlv3XgOew2U
Bk1sG4laxN6E63vGUu7C3y0Fv3gev410TP7H2ZUsyakr0S8iAjEJtlAzPbrd3W5vCPv6mkkChBDT
179TXvWViyJerTqiF6g0ZCqVefKcjfAJapaJzfrQAPgtpKDlhWaCXT8GDlsr5i8tx3kXPllpljfC
CWYQSpmyrt+KMijuoS7dfrt+xpcOzHnUT1+vMvQGizztTgH4a8H/nKZHY5i7TUZB6O6WjVzxYUvj
aOEWAQcGbzNcJsM0l2gzZvdZHrxNZWNvjDFYg24tjaL7AgHiUsSkfUyb547+y7MmysXRclbeHUtb
oTmEAY1GnTBwdGTzb178DPha9Xjpw5pHcIg5BCn0g2PwcCMIiCB0unLcF2xVxx+OIAgCjeUMh+Dz
18IkMiq89EuRuG/Xz8/CL9fRxHNlzH+eS7FjPhKAhNDxHV7/8tIv105mBmHlQsgO2F4JbGYBqa88
bLlx49e184iwb1SNWQ9QDfG3LRCWtmltkFa6/tuXVkU7hz6hKYSL8NtLBpFX437s19LrCydcJzkI
arDtTfNQxwb4+k1jiuZBbFXxZeRr9+nSumtnsasJQmQph9iTdthnd6QpQzqthByXF8bRsZUiNSe0
7IP+0iQqzKZHc61Qc/nF4uiQyhY4qgZd3oCdGv1JZnVEWivsqxeLZZtZJCunZunna3Fr0LajYXtI
PEDx/UUWMrJa/nz9yPx5tf0dtDp6j7xvd0NTTD2SSABXOaEYiAkF4tzZjK30NpMi6aavOroZvAq5
Ar9y1N50LG9TpqLYZFZDDgA9ytiC5M3G6INk2+AtFRttI19YNreAX8gWlBBoPYZSqf/gulONamIN
AGqfN3yXsMyHpyTDAy2aYG/ZIt9SnjobxgNEEjn5eX2elw+wo2MnzQK9h5mH6wz4NB5VWbbrOv+r
m1VWZON5f+NGaZ6a1o5gZ6d6qpMXFzU7Mazhm/8g6C/tk2YftLSNYAas9ARUevarTCHOGZX/yg8w
h6Ht7sOuo4SH+cpqLRw4HTqITDrwuzUGa9EIzMlLstbVsLANOkSwsCRqmTUYT5MC/FdZ2Lo8TIA2
4WO/ub7Rl9/2jt4u7dcFMJWWzWIq01+yN+8SlX5By0MR5dLcpml5lMK4r1myYkBLS3We6adIpmWD
09c5bNOZPhxxPEtyXJ/IZYcIZPF/P1xPdqsGFz6r8Ztga1uyDxtbjkcOQc6VIZZ24zynT79dDKwV
TuaXMWfzqXf5HHdilL9dyG7fI6PfrGzJ0hJpl17SZzPERsc67nixHfvgzED45foiLcxAB21XwVmR
GKwqsetXdsgC+SIb+RW9ONt+bG56GDg6GrplvjlJP5Gx4RZPrkx+GFa/UpD8Ux+8ZNXa0kwS12rv
iT4efXQqtU7pbKeWGRFQ+j2ozMAgkoRZkdQRkDtqC+4bupvQztaFXoLGA54N2b6QUr16jqzuaJET
qOUJP6yz3ITaQZ8+c9sVIDyyXFBjC7XDqoidmiZ/g2JlE8MPpzsArdvXlCl5AsmBJKHRAqsYZSOp
fjuqsl5m0fY7C4JgfdgX3vhYJVO9RSO6tQ1weUQuHnkWfweTccL3PfPohs+1+dAr0h4biKzsnMou
n4lMzd88Tbv3AUAnMOtM9V42cxOqwPIPiFuAoy9s9zGTAuULkLd3a0Hu5ayMo2NKG4JimkVgoDl4
r/ZpNnavUISbAObHy5QkFQOHUAf8pwXOoVsNS7sHIFrvWUmAp/bYDuVZAgx14fbOmscfqVrTGlyy
Ku1C6GVftn2NkGwixc+cZP/Mqb122yyENTqsFLfz5NXNzKBWj4ZKbtRfq7lE5x79Oqju3pb9jRem
Di81s8DgVE4qdsZ0MyAnVPvmbTGfDirtmsygKrfwBBnEpiMf5hpYbOGG0bF6VlUPMwTeuph7k/8v
s2W+63OXxf3M6FOjQJPRFpMBBS4v2ygIVe2uu7qF++Av7B4kM7yS4UllNNZ2knyXUqAyB7lyFywF
GFS7DPrJm7zcRPkp6fo6jRoFTkogHv370QmKQ5dU9aYxSb5LfVU9QCiXPqKfM4Ficc6fp6xJH8ra
XSOBvUjqRgPH0y6/grUBZS5Fvd1WYttzUt5XhDeR45HhMFWOtzHgjbeNos22YTYDn61BDu4ApKRN
VPs9rSnf8iEpV+6ZBSfiasbG2o4AolqCBb5UMnQ6ZCk8zzrYUEKNSCbLSPniva/lr+t7Tf7wdl+4
GHSwIxdWCg6zc3W6abPYSGz3bgY/MQt9IeZvpin7o8gC9W42ff46WtT74TMKIKc9zQbEZLmTQ2CY
g2bNZjYFT3fXxGaixLGzePKogtLcmKZNd2xg4oeV0f7ebzK6BSkweuc808keEzIUO8MK+E/Wc4Cc
BqCrjqVr1GHazcVj0U3GnSMysjMMOj6ZqqZPUwVRwnHq1L4eOXqSR2L4G7erp4+sDtqnrsndrRT1
8JZ4ef6a0SH/RUae3Vdt70epFOY+n+ZUhIyw4s4F5OnFaSrgkZVoXr0OdeIUp+Jfv7ag5Za1pPyC
MscYDRyKBs0MmQbCqP3YzTloj5ArC4lHigf3zDKQqRTynI1CKq2qinKP7DMoD+vmQfTe+JZXA9kO
pkc/eqdC3cOpux14loyN6npv3/NMbKgg3bc5d92QMZ9ErjBdIJ1pfSpMXkV4BXaRzFWwIWzC/WmD
nWfIQFVJE9faZ54HErna6+4G001CPmDteYVOpizzzYibnO6NLjV+gjM1i4CeSTdW4bAO8X1mvflK
GruBF80rbVwLHSNgXE49AH9w8K1DapI06kpXRf1YZK+qhDw5pG2nJ2QEHWCDSPVU2iAvBk9cvbdr
u96AgzXZtk2KrDiz0dZlG4kbsQkdmZUd/G6bftgnQH5vPK9p76o6GPa0p84zoCns25yq9Bfj4JPi
EPgusKrlmuTJwl2mAxIH27Zb0QRI02Vmfme5wr53k1tEv+BLdGwWIR2xWoWnX2DVj3jVBmFT5cCW
+bdVYhwdlQU9MSl6PganoIJu92NW/+tPKwHiQnyra5+blWfX3VR1cTHXGzegYQ2GntGvwCn447qr
WVp6S3sDTJ7jeiY8GzQEgQzKi+AIi3JX/ObCpeVqgVCf42w1iL5i5ZobH2TdKbQpyXgbqYCnb203
QkRwlm0de619z0T5D7rpDmaa3IhT1ne2JDMkV3ktICxC76Aevat4UYW0Mn///4uPhi19e0uvhmM3
zgozvvOUuc67P9OVpPGllT9/WtvXmrSsZ67P45a0IbVxcVgAZnlPt/1wfV97PHrBQoiOaGM6gmt8
H9D0hlrS+YdrVy13ueMbbT7HqXrtvN+ymlHc/PDUGjDr0oHH93W8XUPAEyOUQ08ZteR97RF1rNSY
7a8vzKXI+fz1cwDx6Uk9IQ3moVmEx1ZTNFHDbZz84GEo6nuZmZtUNOYNGfbzQFpOENmrhAcG9hes
vdGI9HePhmuV39is6Jwd0qd5jIHVVoyxOW7MbGPI7JgoEgmJ95q9poSxcEIdLcZDeUl6pUJtxs3N
4ThRNT2zWbGIBVSsOLdLYdt5kc5n4NMskloSYHWzKcYbe1flEB8qKu8HeGTRsD2zL8B47FQ/rvjq
pYOlveV5WpoVL0kVG2UVJupoeiuzuHQJnGehmfJUJy4LHAI1U279k41gkzlHo+icsu5KOa51fS/9
fM2kZVKN1dAHzskc2NfWn14F5AyvG8Uf+JEezZ5noNn0rGp3SjhUJWVA7BdeO8HBQ36XhGNgoJc3
c4YOutlCjZHXZyqPgsGDfkDTpPtUTOZ+cExKtgZ46vK9wrP6lwTrGyh2ApazcOCWGYnSz3fK9cid
Vcv8ZBBjeEYHIXkjvYEGt6ANfmcQh0pDaiFhKrjoihCCw/WD2ZltiNBr/JnLBPcfciFfr0964Xjr
aMHSzYVfsxItXXNzstJq3Pht8gJhidfbvq95mqCz+rEt8jqWVhPJwf1hTs0eldOVm3vh0Olowayb
wPzbWmPsJOyI590Byj+7zJS7Zs5XDGbBOnUVJz9NQUyajE3sBVN2cGb7xbbsfZagU9bo/BcLz868
Q9Hh+notTUhzN5mpghqsIHVcCgaZajRIs3+F91arlUO+tN+arxkSZ6qgFmXFNuklavQ2e09t5p56
4VorC7ZwuegiTwxyqWCSG3GnnNUuEILz/r0aXzMQT98owevpCMKqZ3Oe5hVB347/UJ2X32zcw9yK
uxRcCyuX14IEE9D+/3XMaTmV9sR4G1csGnf5g3VyIhmxjQkAROSELVibNsY9RHd2SXh6STfAUb17
27XhF1ydjjN0oAdrgSzKisde8Ld6yOydEilZg8AunLS/4IXB0PimKkVc1r8aFxwF9uOYsI2z1oK/
8PN1LCEhKVGdBf4gqK1FgU/v6OQdrhvJ0qe1qGIA9Wthd4WFQmn7AljJs4fn6fVPL63K+f+f7uJC
5ITNDJ+2PHXkxAKNOzqzQ57UZpiIQawcrQUb0VFrjZhc0vgj2iLTDvXKrhw/cu6k72NhelFj5aic
uaRcY71ZmpRm9KWVqLbkvR17M94F4lGK77aPQk25UtFf+r4WUzhpUbUQAG6BWNzNM+7L8psDthmr
W3Faf87khZtZF6BqrJZUiWE7sRk5kf823LtdyF+78Gk+tdsyag/WB7gknBdzxzfG0fhQ7/U7/2l+
GYuQbugR0drKvi24T12eyu/rck7TzImtNtiDRn/eBLJ6SVzRbq+fv6WjrccgUjF3nDw7FiSYH2Ta
FGhRJ9PKRi18XUfAsclBZ4pKsY7EPvaC/ahp93zTD9dxb6g8NaRKSyduUanfiRTwAnT/A9p9/fML
C6/j3nCEfYKXuR3z0dj7Zl+AiiYXQCevEWcuLY1m+IgdbGOg2FkPnL+AMtyVSbDiU5Z++/n/n3wK
dw0gxGflgry43nfV/ewnEbpKV47k0g8////T100jNYYgse24ZupXa3oQ90h2ty26ZtfCHly3t2o3
nhQNmXzn/gSFrrVc/tKyaA+GHMxQo8OlFXt5c995dKtMRbfQN5tX1n1pZbTr22uzLLdyasejnR2F
aBCw8WBt2Rc8uE6PB9EGyzVRbozHM080G7O4rpMHq+RZmMJfRXSkK6wLC9PQUWpDAbKNPmnd2BUA
heTdIDcpc1aCtYVN0HHswThIAoIIdAtZX91JhL1AQ/J04/tch7JDONhKHdNRMVK2//jm/M3LnG9F
EjwkhN3GU+jpePY0oG1A6gHWZfvzs0cbqK3JElTwHqQB29IR2+vGcPkd4OoeqAD5O7zmAGpQS/xD
wRB4mqepAvOX01abPuDmq9l5gD/k7ZT8uj7k5Xv1L3BFClJmj5SFf2qdflsVSN377lRsvCC7Mwqn
XHGtF2tqePfqMEXWcjPJMo8CDzUi6HFYCclw8MJIkdHd6EB7O+QC6o/T2DQ7l4lhR+1CHoyGqgNE
wK0PP8c79/qUlw77+f+fvJmH1iYISgd2LKspQBKWKPIBgU2ar0x26bxrLq1usyoR52sKWhv3tv3D
KdxjN6+Rfyw4BZ05EqXVCcUfNK9VbrkPprcMeqYIf3eF/5sW/1xfocuHwtNBjn1iVMBRnEMQQaHE
ekxcfrBIGRIQIF8fYWkPtBiEoZaCVMS5e7BKoUBTJCCSbqqVxOnFoqlvujrKccwEndIOPsG0yy5S
Cc2+ZB0afNq+Nx66fC5lCMTIfDcHZnXM7ardgWig2c+90XwdrMFuww7NXVHKZnFDDf78i7QcBS3L
rIYDceK0Z/f9YHzx5/nGT58PyqfjPDku8vJla8VM0PS+En2GBF+W33QzuDoq0kiKBohBPFZY1k8H
BejITiW1uxLRXTYVV0ct5Q6jjmpwmIfux2w8gjQ6HNfoa5e+rZm5lU+Jw1y0Yphju6umLCRJsK3S
9+sH+LKJuDpFI6sq5IUYTKTtRJiZd8XAAQeFtiS7BSF9PjJa7DJSDy1rzHBiVvioRKHQPhbOBwE8
eMUGF24bneeRZ3UByFKAcNQXfWhy+WE4bAO2cFylhgxLO3MxZL5yty1th2bxeE9bVpVgtCJwgTFK
3W2b0SwMjNvkYUBN9l87oKDoKmiD9RqGEoRoQ7217EaGhI3PwVgOK4u2MA0dt4n2nqLuUs+JnXOw
Vxf+s1P1oImfbqpWuTpqs7F6OUgbs0AsAHoC4NuKGkDtNSzlZb8L2ev/LtIoRiOF9noVV7J6l1P3
terstXrSAqEKkhb//Xg3sEG5DZzc6PZbaN8hEVAkb15mZFBfdUCdAqK3EuyetS9+DFPxYObjd1Yk
twX7rk76SBjicBwLmCSSKt9MqOKdDBDVbknlrPFKLli9r13tZ01uUJ/itTIG3gv0IXElyuaQu70X
oTz3dt21LO2RZviVYnUNjLYbl0NyR6z0TrlrGpFLv197rpCcpnxuZxJXqRNWw8Po08i0fyf9Gi/L
gk/xNSuv6OQW1ZC6aK3rXqq5iIQN5Ijij3UJzR4HHKhNupJoWLBEHZoHpSprSlTZxCWB+0IyHuU5
VBV3dtncdvfpmLxRgfQ8KHov9hCDc/pqZysfXtgGHZHXpkk11G5pgnaK0bANquprCu5QaGu3xc4v
+Ror19ISncf/FBoQ2tkBA7QHyL8z9/x9ij+zvRJlLWy1DsObpGvaPhs8UJcheOvvkoBByrIP3USE
pH4xATS6bg8LLMyuDsjLCsmSPEUpWY0F3SfS9k+JXdZfh8E0DzYIfbOtyRNehBMFAigXkrGNX4ps
LY298AMc3bN4npOXvtuiUt6HMojMCXpQ4CYMQVMP4kcbDeBrPuyy7YM8/b87JlE0zwtPDHHhg9M7
nZ7Khq7Yy+VPw1X999OeRGnMDdDf0krrxziyHy30H6/v0NJ51jwWh4Y4NwmOQm0W+6mFPugXKr44
xRpXxNJP19yW0bOxTwZ8n5plxKsGJHwrwfOShWj+Cv0RvpmXzDqzUPBoRqV/Bz0WK6o7iK5cX5wF
O9EZBJFVVmMKKfYYbT8Amz8lVv3VJE+ttPcGtM9vjUy88/ifjV1AfbanaGCs/CFiJA2r/hcd0u31
WfypqfydH3d1GsFRNCPCXdxKzcZ+sU5exE/ylf4M4uYot+7TFDnbcste8mf/w3wJ7slJ3RUH9sy+
V989a7tGZrhwEnSeQV6liuctyPRcs/rKaXevplugd4i3daQtyAsT2oIVPDYt+WwL9eaLNdKsP8QT
lxbvPJ1Pe6O4MqsO3cqxhNxI5Ja0iZIs7V560ApFQAkAB0YLMUVnRPVjRSHYUsjB/pZZXvs4eQjG
QcqZbqBR4JyMmiGNmfv8uzEjsRmULB/D0kmAk/Q6+wdos4adbE3zkXOwy/adYHtDpDRyh9TfEBBe
3fQA+qubgFRBY5lQIIon/svw1G4O2EYaP0exhoi/7FQcXzN61hKQLPU+yP/q+64Itq07HhnEsoxv
10/05e+DnPK/ezKMpuh7iEjGc7uxjBBPUVAXfqBFOrr+/aWjqjnFphu72RtQBieZ80gqEDH2/OW2
T2tLMwAV0iMhhrLtDExzJSZ/b83VvOKwlhZG84ldpgYoQXstuPXMtzahhwyUb2FXjM8Nd79fn8H5
UXbBIHTaw4lNwoVsqoqJ74Jrcwx6kBgU83aGIN0mb5w9yBnbrZVawaZrx7frgy7siM56KGwBBk7f
aeKhId8lT38RdHde//TCPaLTIuOzNXdmOA9L1T9NK8Wbs6n5k6fQ3XN9hKUff96tTy6EJgA6szyz
4iyohlAZ9BFy3F+vf/ucKrq0G+dZffp2RWYCKgm4p8Ho4Y6KzVCCsBhyN5DsPnsgnzxdH2hpmc6T
+zQQkAU2HiCkBSKe5MBWByUIafkQkRTM4teHWFonzaw7irYv4hlD3Ln5K52SXZuMNy6TZtHBlENQ
msxAAlW/5lGEqKj7Rh0peZ9CmvH6z19aIc20m65SZRVAHQxv2W7jkUZGveRoV8jFWh/Ygn3ruFJq
5M4UoIMFpXSPQum+L+qNnbD6QOpqOgW1BH7ypsnoCFNpitoEMhMKimNC3waq0n3iyOTUV+5aHm4h
Nv+L19G1eNOxCY1l+WCmR5MUXcQhf/ReAlqzF0GDcB3k4ceyddLjWGYI8gzJV6LHhZXUoadJXucK
RKTQWTSC3yWatiBoxdC1kX3Ja7LyzFqwTR1/WpDcmqw2hxIddb19WyfTVrZdtumHCb2d4Jx6JyBK
+ff6hi2lcHQoamqih10Ewok7f3Bf0CfYnGYC2ikQrciTW8zTK0R4P6agzeMAhOZVyBSFMhArA/rM
MgjP3nhyNEfhszI1itkXsWv0GzMwkJasomItS7G0ppqPKEG52wrSk5jZvw2IF/egRLGQx1XeDzsp
ttfXcuGK08GqrOjMUtnJiKdF8RSI0jimsxVZlrt3LWcLuY29k/cfI0+qlazCguvQpZ4LT04CyDQS
+/BK26KCcmGfCI4eIKVuHEILDfjAfR64aJLxp0NRPffJ05yuxDQLe6KjROdKuXRujDHulbel5QDJ
S7mxuvqH9KotSLLWSFoXbFYnlyQuWiWYyk1U/055zcNJjntzqjbttBJXLmyDjhf1TGvC2U3NuMuM
F1Q9N9xgH5KtyYUvlFJdHSyalhDeRvWoiRWaLTd0VtPB5hR16A6wXW6yJjJTXoKv3rLv0PgJ4gXm
uej/Qp1XhoFsIIxRZM5tB0LXhR6mwQGbBCljWnZtKD2xtYvagsZHc9udq6tD43nHPQNtOXHB+sga
1bZ25E5a3pvi1cNgyNsSL66OKO3siqUVUlex2yM5Dmz/BgHvmoTz0pnTAoehV7XvGgl6CJoUiWI8
Nhp5gKZLWFvNyjWxEPboONKgBEgB6IE5lqzcKB/3Q7EWkixZpmb0wnIM6ufnbKVSW7eAxkL/ilt3
O0J1LC9ui3t0qKgjDNCqoGcTsuhQZLF30LcK7bVTunSt6UDR3BagIxeABpM5bU/KrwP09YvWSAGz
h2qLoaZ8hx5+ujXQv7yv0Py5CfwaUPyOGpGa3RufCToxJVp4XaDWMjOum7cA/SMt9PS8WwibkMDQ
eRBNx4C8eY1oRKIdsYAIK3G+umus6AuHQEeTjmi4Tju/wi8fynnrNl4djYr7IavcNlJjgNyoN5LN
9avzsr04ehVhmNBTBaHwKfYpSqqDRCNr1ao67DIz8gqInF4f5rLNOHoFIcjzUtRd4p3moAf0Vjno
GwqcFYNcuAZ0cse2KFiXDy6uSlIiTvvoPPTMtjdG1jq/o/QNgdIWggtQvGy9oNorZR352K1sAD3b
9oUXoY6GBfyhmdzOG+KMusa/Q6sSBvZ+xKJRaiMCFc4wfXeB1WE7OaMVPvO570DCLc3Qpz4qKI6q
FsoCbpe5u4Ek6tR0XgElPBttWTRh7aPDofU2FkalIn9oHHDQ9SqNChBf3Qu8cjcdJJGOaOZWhykv
vR2nDrnLhJp+KGtOviVymF9o1SDxHtRm3DNEOWeI4iErfB8oFWvcdFSesT1OPb1XFXPCCQt2mIUR
RDNvRB6VOVVf+zkQ6BNW1s8acnFgTGma02TUzRfVdXMkxjk7gh1k9MPe7ttjij78bV/N/n1Pi3kD
6XnjQKjh0tDjDExHDaWRMvMhZOBR2g2jWyAxmpX2vspBDizrDA6lTbLm1JSj/WMuFU03jA2l2qMt
eY1I5bLpuH+hh8cK7SlTN8ezalVYUmC989Iuw7ksiqgX8vkW03H/kDt+esi3E2kJSr1jLL08i4A5
mULG+5Xk0MIcdAgxh1pXXXT4eNnDLfPvU/aLpt0hABfvTb9eBxLjgVbUArAvFJSsVz8dmyf0/I8r
hn/Zq/zFb5nZLiXDuXzblT2a6AWakhqjLFYCrqWvn93Np4UvalC5Okg+xC7gmiEIgr+Bqf94fVku
8ibjBvmDp/r0cc+ErhuTLbp8c4rUTN6q+YkQPr+Rs+QqkGCzEVWC+8+gUnC3ninHg+kX1aEFQSY4
vlrqhqLvEP7lhX0vrdEOa+ikPXbG7Ec9Yf6hd2vr3u+L4dhQaEfkkAtAbjupjJW1X7il/sTMnyYw
eaiftcxTMZOgT+hr7z0l3R30XfqQ0uYkU1A7XF+rBff+J9L4NBJFN6U5QhA2NtF/FhZB91AG/hQh
Z7bigpcG0BJBGdr7DDFOaCxOoVpZAhYKhtTE+yjQxb+WCbo8hqMXuH0QqKR44ienWQnEOm/MDPaB
mFaO6tLXz5v0aYnqxs+LEd4T0FIoPpLsIMy7OfVuXB8tKjUCVw7GkJ1ZYL46tty04w+m/JXIYMED
6XjotLZqqDgPySmzIAuOzqXUfeiRnrZWpc8vL477FyjaSip7RlNOrBzgebtuMyRfBnONs3bp69rS
0xmtq/0EAWEHN6Pbgrf/wRz+uenk62DoerAJr31kQV2oT7KzwKYHohDIH9LD9QGWFv88qU/npiQo
xRkpdOfNwQ7pXJ5SlkQmL8Bqs78+wtLynJ3rpxFS3iZyzif4/+E7ab5BzQpWsHJ0lr6t5ZZIl2cU
jhS5JVofmhJAAcq6rRjMtZfq0vJoj8luAmeXzwjgxdRX+7wjcoe3cbVr0wbUYYrmK1rvSxPRHNAw
jQUiHoDR++qDmv+45mkCVfP1DVjw07qOvEBUhWwmohSeZ99dasW1Y6F9AjlEJGaymm+vD3N5Cn+x
nXp4Eosc2pcxsdC4LwKSvitocuw5r9D2fH2Mc3n970j5L+LTeSC110g8jHC3HED3GyOJZYWzAtTG
sOTBF8Z3Q40re7KQ7XYCzbClRYrc84mITYPQ7xOu4SD0DFVkWxJI8Zj1XEUEctdRCiExhwXl1lXj
2u16+eQ5f/F9Aa9HSoTYJ9Mxky8QeJ1Pgib2XQfGooNfDGvqmZdjHEcv8veMNsI8U/EYSAOHwiY/
y4muxDgLR0Kv8uNAe3lrZnPs1ASNUjlAPFl5jnfWxNsXFkkHTIup4mjzwsusnu/L7pfRy9CcHsqk
Xbn3lr5/ntgn32VDHC6xC4fEqF5/93rOHxrOjK07jv4/eROs3YAL6xRoLpKYRAz5iHwYa6GEy6pJ
nvpGuJCKttYS5EtDaJ6ylkINk4GZ1PUvUDluwPQVZvka3nhpnTQ3WeVdlUJuF9GHyE9JT9/rId2l
lZ1v+dStNWMsTUH3kaWqKqf16amlSTiQR4XmnJquhWcLdhBoIc7M3MzD+zs4FeCdJE72HEzVz+te
63JxwtHB0iqXTjZyBAh15ghwNWfWoeYVOjFo8AwqPfqdZRk/EvBt7cpaiNuMTwdPG8ZIunroghMb
igerEN/yZH40pXi9PqmFLdex0yqVaYVbfYaq4cZn2bPBm4+hKMpwTddkYbt19HTVSlaBJwfNEB4a
8sYuBU9z27WR281rAKeFOeioyoqJPGCp8E+y6Y+eUf9WaG2faLA3q2Ht9l2Yho6ntEwD2igOmhYr
7pI9T6QZ5WxEyx9P12x7aRqabQd0nAvTypITWlPCZOKQgSzCDJnDblqjpLocQzhUM/BaNODkBmrh
VBFna8zg8fPukvmF9TWKkl+vn6illdLse2KyyZWFMYK52/LKPFYpe6oGf+U6X5qCZuA+moxqgOGn
2Cwa84sJMO2ubsv8i+SqjAJnFgeQgpbv1+eyEKjoOMTS9PtWVKDkzprii+XbUe6BJjVp0DHZqyAq
lPu7q9datRdmpoMR57FgkJUwWBzkVRJTX8yhVMa0NbOxaMO0t4xXVhJy22PZ0cGJvCtYCXF4xJOV
jf5VYj2MvfXq2PaX62t3Me6iga8vXuMbttk3SX5qsjI45ciw5yEbU7rNGhTGDaCTAR7jXr4p0M/w
y3MpAgs6F96K47xkTufhz3v66dJvMu42RtamJ9zAkDZB/QhYBhIq9xbSgfMA5338NIAP4r5BBV56
Ajv1fmhlsWly+upM/Vrl49KBOA9wntmnAYKhBKGmZRQnlHbdnRhd9daBd+jo9hmadIrJruPRYcUc
Xt+wS1fnebizQX8aDqJmeYKupvSExPKja6Fa7a/Rsi3NRIuMEo/0blHQ/MScfHhMuQqThJq7M2pn
a/tjBILC25hufR2iOLLUtvrayE8dhFQa+WEx9zgna9fAxarYeZE0D6q6YLCyGYd6hgZHN8+vXWX4
J0a9+8YsfpuoW+QFXHeZDd+htdCiBgOHwZM16Zs/tSP96XQeX/OuaAhOnAz6xifpqE3TvNjIrrSO
OhjOLwOE2GAQC536hz9kM27Y/NSb1f7cyDBX5AHdahsLYGqFTiMxTHdpjsYPWt8XbfOQzfyFqEMf
zN9obq30ZS0dKM1Vs9KoZOmS/OSV7W9I50S5KX5eP6sLxq1jIQEPLRof3Usn8E+cSB7ccVNueOe9
Q1Fje32IhTOrIx+hBQDiVoGdpgbbleVb46sjiFfN5MmkN5qcDoGUBnQS0HSbn8icxNYwHPNmjbHk
IuYBJ0WnRf0fZ1e2HKcObb+IKiExvgI9e7ZjO36hYicRIAaBhJD4+rv6Pp3bN46r8pSqk5zuRkhb
e1iDNIBW+lOCJZponkRQ/UwQpjpaSFC3mXjr9BN0qLPeyly7eeOB+hu1Iv/74n32fi5iiSNtkmjX
iKOocCNP/ar3HcRlt5Lb4VjW/Vfs/0+22KXG5uhKmANQxY+whL2D+9/RVLAg/Psz/CmRwQJeomtS
r9LBlDJxjNdKZVDihXUhvjBTsebFv33FxR3FMV6v+rBpj6qjMhuYfecGpm2J2v39832M+RC9/xAw
LlVCY38aBCgy7Ng7v9qSWblbnXC570mq1mxUDWShSSi6D5mocdoj7pvDXK7kGfZ9ZjqmHgOfXSvN
nsPY6/cYMnvfGJ2qx1Z7cWZpQm9Dz69zaA+UzxzCiFgq1oRXilNxmPqoPM09qZ7DsMUgZJ6G5Iol
riqzyV/EC1jnK8u9qo13E7qX8N0gvdwEqawUEP80ziWozmmh+jqFRUkFrb5WEL+A/gLwliSi7X0v
Y7UdJ8py7YWYqoRlmwGmxvclwaQ9Rea0Bci4HjJ4xUBHo3Uh35qe6X0feeTg+XO7xzIGBQ97lS0l
RJyhHzaxfFCuPfYyCB+plZhEeg76ra5Mjm5hwYeNaHyS3ey9UEfEtNO+lh/aBd4e1s3jR4q5eMEl
cKi1GtWGA2Zgcx2i3qVBk8DfPRRegeZTeeuXUbzkYz/EU942dfWzX6D9n0Whneqsq0nwCNm5EVwp
y7OZ66lwfF2QzsD9RNGwzFusl8hJkMw/l6D2f8x81l0eYur85LWjLOjqfsHVEzQzMDTCh3lR0I+A
NmKQyYhVW2jcNxvRQtoQggDuXU01GutygeY0lUR/lJabl7Sx7g2mDv5jDyX1hyAc+m3p8/jVQs6/
LWLSiGJwa7KTS2s/otpBnMvvdYRBllvG23QcnYAsAFk2EAq2he8A1kViu6S3qxjTvMWkNyczhRj3
agmkBkrqs9xg08Bw9GwI0Q4wf6h5G30LmYIINaTfDr6zy4/Wl8lV2lL37OOTNr5LzS+vrtLNEEWm
CIAkLNoYKS0rpxhGPeGSZGWVLs86TqMT3kvwABXrVGalTR1spKdwzT2r+hhY2IYd/UnwA9Y+3Pk9
TR9GZaPfkCeHdGbQVmeAYNR/rJZ5dyol3nsLgcA7L9UdHnX0+FsQ0G6nygB674nX+X4mOjUV/bzU
P6SqMIXkMgneYfejl22qlX/tMCQXWdc2aVzAwLSHpnkCS4sdeLJx7gnm5myitTksYZ886HIJ8T+H
ST73Wj6lJdySnQ6xPWB+JHdB4Orc72AdWsVizDgBHzrXiQ+z2LEt8ZllXG4wK66vREenx+6sAsdF
O901cAVVOHOR8DcpCt42M8qDvpDQ8+9wwpw+gwEZeOKuS2DeS8MN9ce2zXqyrtuqCdwxjnHoar4Y
IB39743qMcg0ndnTsF9eOeUKkLRgvmuWdNyKRnZ3KsClRHrcEdYfQb9K1nI7pqE9wmQvuqYmZcd4
DCCabli0tbOab2CAZg+wzYJsu9967NBq42982sr3AQlX1tLBPJi4R4fV67oMMi3mGr80+Y6cbdjW
LlA3FbRCkRAlQx7MFextTZEwBLo5GI7+oD2TBbBFhxhmLXaBZrPOK2VNWjCzpNdyassCPzl8McR/
HCUHdLlsxLZNWbr1JvA3Z7Y216moeJ+DjjTfTFp6G9Is88YMxOEc2qnc+w38VeBAbWB6DwEZsSFj
HR0SIeh+ltXwG0bVwQtUxtZ9MoTtkikDw5SG9jqPVBPDw6mR4TeVRN0+grlXmEG8f95RMa6H2c3d
FU0N3cXh2GyQro5F2MbVAbXQUkShDl4sPC1yf6nivK5KL8jiFMiMhbfJdtRef0ziZb5igSNP4CV7
eyjOR99bufRjFiOLyBB5xS5pAJ+BnYKIt1IoAtH/pM4W6XWZnKTdstmjzyuEaO5MWgU/ginumi1c
QQT6GqlR323jR/d96Dd33qj6nU1M+QLLDfdSei7Op6WBvzG4l3nNSHu1grpzMlC/2Sez41vNidyU
voJbRjzAH4a4+jXCsb82uowLBaEhSJT0BAMw+FxCkoXeVnHX4vI4O82MAy90F5GrafTiGyqNm7I0
Ff69JgHfazi03yR1bDNYCUwHrwerY13iVw068A+Au9WSmQl1U5ZWnrhP5oXavAzsVEQG4i8FHi0o
hFqGQ2MCdw+7nQBvk83bCYIdG92XdeEloXnmJugeRt7V956y6W5NGZw8pe+TzGqB92G6nt6Mqi4f
pOimj66LwdUeg1rtoWMzvvdjBXHLZeIH2qFijtiyAKBP+2nfokEVZYjcHK678XATD0P4FtAmPPlY
vndoDEPc1izYScx6iFOhf0hs2G0IJ902gmsG9n8M22YNUaUcnjMaXgXNsEUOXP60q5mCPZKr+V6V
SXpVItH+gZlvt2/FTFHDq9r/Raepe4JwOL+BFM54C0wve3NwRH/xgIV8UtBAAQJyhmh87kezvwn1
2RUOFu/kOa7hIQ9BbJaP3pq+tKWZ1qIm1bIU9Rg3QCGwdCdbIa7LsALOGXT5A5AudENg5XGYPVYB
IT7qt7P4xxYx0m4olEaykLdV3gx9l4/jJIueoFmHq3t8n3FFFko7bTNkczDrBtRoZ6kAr6ocy+sx
WOFe3fjjzyRdva22rN6tOoVpfIzzZMah+h770LZWcIX4VvWwVQXZVharI/WNQyMHlg0BOblmeeGR
nd81G0lu4tb89M066m2lQnFXso68LtOoroMZccgnZvWylpmyyXtRNzwvQWR5G2jP9raiHeBIg79e
Wcfh3pbCOKKbvOFKrzS9BcKc4CBM45C5EZ505Zz6KDzRics6+GHfB0lU52jy6I2oRPObRdC860xr
bqa4Hm9a57F81b5fwhB2rJaDkCIURWqTxN10Z9m3LqyDH56NprskZGJL6gBCJHqKD9wF7VMAeOYe
ZEqH7AsCzHeNhNpDpjy0d2CISwviW6/JfA4jmAyiZm2aKRZjsUI42R9JmcLwoy6b+zpa4W1hhqYd
8mWM0+sRkK/HJQKbjTFf5PGkvT0KFNRe0KLqChUATpVzwOvWQoeLfDWB6EkmVAySeW/G9LbXFLEP
vuNzHsqqSjMx1ORt7tL5W+lbPzfpNNyiuRbAm0ZBSD9L60rITVL63a7RCuZ1c9cQVO90nc+eGSI6
QBLf28ugyj3oTOMupcXqsyZf4JuZD3IZdzAfT9vcAGXeF7pvB7tFQhS+Q8FrfBtWeGFLGScigymD
SDLV0OGuTjC+MSQK7/kYpT/smLa/bFn1RYV7r8oT9Oa3sCt1r7NKHc+kruVLGpMAoVZM/pzNomNd
BuGm8LZPaEryEHC6175ZkseZkOCY+CF74EpRVvBI0Y3hpipwyKLbNomT68nxpS9co8wtLiofydMS
k5sACF+9WcbGYDmmdAsqhrlL2lX+CsDKRXvDl/4vPcMC2pVmgAkIGpVXjEbB+b0wAXHMZeHPJmBk
J1dfHtmqxUtKqh5aTmtTiCoB2rAT1TEZJRRCUyCOzqkxhgTImsO9CuDFk8Ul4kMxcN+/9RjGFFna
YlQ3eAlPN4GHQpYGGFHDjhFQO9whzNsNU0O2y6I7nQlMGzb1lATfNLbJ2M9HIADIHjdc+ppobA9c
xCLYzk03v7VjZHNoBrLdZNo+t3ScPnjFSb/RiYANkyzXvDR6fa9XJXmGUnPAtS+99Ck1InZZIJb+
e+15UZk5Z+j1JML2Woeu+db2kdtUoU8f4K/VHgWGIXOxQh4jb2fmA4vWVPYXEPTNDTPJsJGT3bOw
2qVhuIB8sLa3uJzUjniDa3KXRmLTaAAgB+f59y2dLfyTwGvIZufZDabK85GaWJ1SF+vNDMLMLl6R
dtRjSgDaU2URWAdGmZndXZsIclcHgTm06cKLCRpVRd9Nye05dIIfrtBZ9GRd2JjXV0Mb9iAt+Rx2
AVrgdfUxBEocEieB4zbHJwI/B6A2gfRcAzv/hjMnBcO573Yxl+4DHtX8GGM/7IGUo9u6TXvQnuSy
99OoPWmVpNtYgeFNPd8VzbpGP2pO4nuF6q7LiPDMFU9LmQ+MzxtrNQ6kp4aRArIa6jlvHIF+BhNg
Z1g+DHdxMHS/psGgqOgFdyBkmnHbRmzMy6l2vPD6Sr0HC5fZGsulLoKW9QW8wNW3vmn9Kw/iy2PO
xYRDGvDVPgeuW7eiq9OPfk7OdWIgxUMDJv1NOHTleFWvJtnTdJX3FpCe/aS13o1rgJyoTWw37sqF
tADleDWgDeAUbeSo1n1AIFNREAuyeT/WqDjhz/eOiKB3CVAXz9ybPDyYqH55MgTXfSZnA6sa6ftc
9pW3sSFxvwbJg/ug69tmt7joLF1gkVNAy37qrkrHoTq31l13hYf0kxzMfRzNtm1iHH0NOQtz1hfq
q+mgcfxzPyBqb5o2zOms4WO3tI07OkTDA8SBep2BIMhv6pKivsCrH6Bc0kCvRDajKBqIpTyRhtRF
OLr6QcR+/CN2os8jRkhW4wc/RGFNf05p6B50S/h+mFl1MhCy2tqE+jcpnGJx6Xp624q+ngsFjX2Z
Sfzn53UgyIzjdr7zVu59VyzgP/ngN0+x55kS6MSgxD8cFpNPbkUugODMWKHiehiLmp19p4AX9t41
JROyXNeXGr0bmDQNKq2xYVO2+rnHumEFhN2ubwKgefjvNrLe+BEkbWEpaFDcaMJwodQ60lDhjPTW
p3I+oJtJMlnDWaxMh2hj/bI7GBRadQbyEOQVyIRMbF1IBE5Ex6/HuGXvzLIYAXzp+lPnGPBNNQp4
DmhYgWa4f2I46tsqVu5VDUGw65d4sVk0V/FJzxA05mh3MrQ2WDfmAraNt9It6g5/Le7YECu5addG
VFA1iOSPemVBHrURjsoUdMeQCr6JtELVH9oWnnbOuX0Pd9ZNRefwA+0BdpSDYu22YdNUTEBhXXVU
l5sSyolFadGdgV1IhG6DjcwWGQoUkBafBr98MD/y1tB+y6zr7yDCQLfr0onXbvH51YKW2o5EvH2O
epT8EgrH74MTeqMNWCNmWdxRosa0GUyR6kIlvve6LlWYl+gKFSW3PRxJgnbMRhIsvwLqyW0QJibM
vHR4gSM7ORqwcm0W0oafxtl0m2BygJ13sXtJFJp0eQXG/PdmmPQrbKlsnKGwCa8lHFYKwkiPGx39
GphbhUcCxOWVt7QRekpBCbUUdMbnNB3e+85bBjRmOrvC/EE3zxHTbkOXbsqCKoJURDvaAuX0UADo
gVySqwWj1Ih7824FiOimtwJRnSPfssvaYxWH4Tj78fAIa0TxffYTCJZBgpgjemMYO53RXZJJyJHE
Aj3b1tUvUrqysIOaXoIVug7cYmKL0l7eRfiYNwiT+S9rGEd7nQp65XsVOj3grLE0g2oyg15oUm9A
1ABUdSVxc3dub5w8V513UiCQqMRG1rltp3DnlKseQ4BbH8EtgdnMMq0HqCR0e47ibzfqrstxUkTB
LK1vy0WW+QL/s1twr3HjyIVsp3Rsb8DWSdbMRumwX9ZGvTG3tLfnJA+6ryUbMqhH+j9VKJNrpSDv
GboA1SIQONCds7KoNBItHy7OKOZaioXD1e+rZtp5zUCKVWCHSFAhoHOKDlrWjwR6dfVQPcYVrhgp
MfCJ8IQ5qph+k8SNXzivT9e870uIa6FLsjVRGW0S3EDbaZlhdzqDjqUnuVyzlkIRSUSQi4V2NTIu
yycwD86u0vAiZRtX2ujgrXgr8Tx7DwT5zlCoRVc32BoDLERk1z+CwQgJgHQJvQcKAd/bVMCWNW7o
/G2uhbcTQvdXE+nmLZTkJXzkUGZlJA3CI3czJ9kgKvvWIw3OYTXdN5ghIRVeTclvHO75V1/55ucA
q9fH3nYSnZ4Eb26a+0MV4eRnTQmTchx/1XRw1vYgswZdP30v6mG6wQleT3E6qq0f1eM10FvsEAi+
bHsTlnvVLN7hXBLegB6NzpCxSYgQMyDjgoHcqgBSd0NOo2jdBbLiG6KUh05am95pNsUQO63HpdCR
H3wAlgaD6ZVE6dMCSaYNgB/I85Tu70LdRNct8eDKkU4x31KlPTSjkTHh6E3XvCoH+DeE/lRUSSMP
pmXlfWhEDeUGrM2WJRJPldCe7J23BhQehYh4swn76wgqtBvoGFc7OTQSpyY0rhDknDEkUr5BzItt
ArgFzfC1leoqKo1/cGM7bhrkbq9N5Mlr2JajGihZ+TC1qn7yl3m+ljEle7MasFnWIRhRpY4juhIu
andQ3kgOUcjlIZWObEErCrMOQfBKpXoprBXTOxrWOk8UtBqlJQMUeudozW3Xw60g6m0g4QQYw3DF
SX/6xiY57nRKm+NcRmbM0VYZviPOj7fdaoIDzBrnE2akw4nWbXBDxrW7RZ+ofBFEy+soCXjBJ0EL
Hw7sBQxRDa4+Hd5VCQorUfbhS7RUqMd7v5kzdDnWXRIw7zd1MdkskO5HdRcb8QuXGmTbkau0mPqe
PdfX0d7rsNXPdAl1FizY7q5dhmsnON/V6M5tR/zjopQB27oAzeowBBukTKcfKYqBxzpWcYE4FcOY
t6y3ScK96wSKA1cQA0yLMeD1i1dF8gnNnOBKTkGY41h1MG63Q2O3SwoaKfRfe1aEiOnXQZOiQxiR
lezQdmiTDbEe/QCIbKawJ5TBbWiA8L8DHGOecwIowwMcVMonKAqbW8g3Tk+l6Vp+aJkboy0DTea1
0bi2c5bOK6rNpRw/ZqHVXc3CieRsRUs7s2iaPxG+0Cfon1OSpRNcxylDh2YLt0v2nKa1saiqyXO5
GlREMspqy8RjRMpOZVKhIResXoQWbe2rnWdpuZEEaU7RBdNy9FY6VqCEWQInxC5ZMuLPKrcj0FdQ
FVePtm3hzdSNov/RWK6AXogidp9EYtlrHpc3y+TZY4lg+MtWg3gLW2mRJvfqm4WlXbxBQJ6/1xiS
7tOGG0Bro/WrkdVnY9GLAbiG2qaZwh6gBCcfOx82simuMkxhSFb1MMbBIX79+/DqT3i78wDzYtQ9
+4po23veoatSdQ0dBchrQ1DrLvXq+YGWS3s/wCzrACNdcRWFXbr/+9d+OjG7GFs7E04YmPHu2EDB
oZhXwXLGhC2Ic7oQswkS4L9WtHLFVKN2cqEHU0JKd3MPj2xA+tsdDYU8oLtYQV4PwiE7jqrwae79
8cb5vfo+RMC/2XrydlSJ3zNNKfKyil0NURKfxl4f9LiqMsdtg7ZCL1r2MKYNunF8btqfbazRhxB1
abOxqVfsBzXYTckrdN4FG5cmR87nX6NjBc5njcK6Rnej9n57ouO/BdKdO96oZOuN5RQc44YvYqfM
uOLOQdPILKTaRB1GSINCTYf8JLkyNQuu25n+ogMzD6FZEhyxtrw3UolsmujwDP/NYOtZ2X6jjd99
GwaL8VKAusZLTbdjMzoWY+0197oOlyuqvGVXDRMYgpAQ4HkALiMs6NACDYT5jtKvzMaEhlni6FdS
eJ9s2UtJlbniIQJOhXleMHgHk/hVUQ+4Ji0hZkPT3i8waem3f98+/nl7/mHg+v9M/DwF99saM13G
FA1gDBCpn5NVQa7LCn60y/hz0ejuZiuF6muZjshDDPovj3NMpscvfsN5q/7pN5xX4j9QnmYVJcIk
bY+zwKsOojUjw3QYxLTHbAv1XAwq9bxsWtjZMhU9/f1bP5nFX6quqKTteBna5giw9fRCVgxnxMCC
L9b1kzn2pcrKEvqYgQSkOrawZD+tRofbhKTLbYCRMSZmsLn/Yuzvf/JNl2IUcO3kpUT/56h7XEHw
DT4jGNKERgVkMMzDILB/PFwEkD5EVrqENrwWVfiBVzmRbOV+sh9glPvSiGa+qyoToA0V/+san9f+
Py+2UqD/Aqg1HKkqX9Fz7l6A+V/+8QVeAFChhBK6sI5QoqwVx4RojB4I7eYveIafbY+LiwN4xiFh
sAQ7Nl6bUZrkI+dfoE0+e2WXMi6TH4PTbPRwTDwdvSbWJA8Eh+CdzWaB5a0XIUbZETls7e+XeYD9
kMFkKUV9WNQNdciDW303UDgERhbK4bFXyS8URD+LPReXyYw0Eg7Z83CUaP3n1VS/1BDmy0JRPoY2
IDk3ptn90/m7FDnR0JjhYJpigdMyq0dk7/9mgpxcKpYYmNO304IGpoLQboY7bPmxJn7/tLb9VxSQ
T3bHpWZJgqGXi6yJDriB7nqwy7hYv0AMf/bRF9uaNm0aQfBqOFodAjUJyuDL3xf8k3d76XY3o+ys
eAtNHLXCR4XCRAV8rDa4b1YfHeiKQUJIAIDy/e/f9hkc6SIdgghPXNIaUKcV9YZnbgL8saZf+M18
hmu8dLXTY02RLk/yuPQehJ3mlJ4WUZlk63oS7TB2qdkBXT7ucopkvtkjvShPNQYx9MAwC5qzhjVf
6cWf0U9/uL0udTO4lJ3qgeg/EjT18xi9aehCPrfdvDNxdBiSamsR9L8I95+8xEsRlTiqjQyjpj9y
Mu5nz38oEwnBhXb9GSaAwmIi/kWQ+uRaudRTUU5Sv4Of1dGV7kgGviNwg+78d1p9sc8/+4LzE/7n
bvBkv8ztVPJj1zWAPvTali+S2mRXr9Br8aGhsnwBjfxkK16qpqxDFY8Y9PMj7e/4dAX9/bzt4i/W
yf/TpyckiM7n+D/PscZumXSv7In3jX8cejvdjKtx7wnlU26q9ScQVxDO4IAFsABOLmWv0EaLVlbm
VMzAtc5lUvAG9VXEZfBFVfCnIHL+URdBpOujka0ow09lsmwYXY/A8/zDap4/+uJixLwZPQJAuI7h
+hJxc1z069L/m5EUegf/dzHnKMbHw0765HqUJDNqceCiv5URZdu/h6U/7brzr7+44ODPpgLhedC0
nZAg2V/Rqool/hj/lXlzCfUNZ28egChkJ49Gd25qT9GZUU498cXy/yna4AEucb4K9MYpwWzoVOl6
uh8o4ys0UGif+YyzjWRt99hiDPajbhf2FVPwT0Hn/J0XR9XxmAe+MvWJcPkN8kOimBDdlNKv8cBL
YDrkx9/fzmdfdH5r/zlLLRibaW1B3fTSa7tgSM3htgax+XmNMtQjxd+/5bMlPJ/k/3wLII/nGy9t
ThxMIjRmU0QeSMkAVggMgn+FALtclYSx7yAvBvd//85PosQl8pfHhDRTWbpTx5pjKyxAFY/cqqd/
+/SL496sAGIIAGRhO5jujdUHVs4F9dkXofqzH39x5L1GyNAocCDBjSqE3KWNRgPv4e+//ZNQddk3
MaJNjW0iECzT+b4X9iYa6y84NX8sbs8b9+K0DxYgQkNrTLCYveWiugEB64bV3s534SbR6aNGu9nz
xwqurF6wm+avtLQ+CTOXNXxf84mqWKzQ0hrYjWcGfVgxwCmmmlF0sF3zlRPZHzMhPOJl/R7M8eo3
Dvw1aE+zXQnp0wPGpWizt91zKUR3o0q5ZItzdJ94XQ/UdgLUaghQkxOLi79ISz5b6UudVJrooR/g
pH6yxF0NIy/SXuJ8lRhGk/J1wLWZ9/hxR72KelvSpjwA0am+uIM/OdCXpbwTk/SZQVCXhuWNfWYk
xWB0ORr1Pje3uv6KrfvJObgs6rk3aCB9W3DQ1NJnTQMFqcliKjLW3b+FieB8SP4Tmhi8vYJVQVAl
sG+GAF6N2s9zXyzTZz//IkpAr6sBmlcmR2G+xVGaUx+TgLL9t5TjUgwVsrxCtXxOjqZ0d0ynhxDK
X38PEZ+934usQEMGBsPaeDmhxwgPP60rdxSz9PNUgC4Nq3nyRnvPHCO6jl/5AH1yFQUXoSPoUswu
OE2OKwMQjLw17jlVv73pI65//f2pPnkdl4QNYL37iHATH2du6pvem/LGi0UetJiE/v0bPgmtl0Ko
SQh4eZRCHINMDLPgJNfuKwGvT4Skgsu2E0hFPu1G7FSCLndhZgtAPBsniMSYXyIGcsCrQTpOIMEP
bDvGULOd/Htoua3HcPTMtZ3GF6sje1BjCKfltCSQaV2g00vWedPJwLxMS51u9CzIfjGpy9IO8Jwv
otVnK3+RZlBg7wGEwVbtwvXRs+UJE5t95fPwHz///L3/PcVxxLVcoG4xzcD01JXaEJJuQVupvzgQ
/8uKuqw5EfUv+w9KznEci86dBic9cKOqnw62Ew8e8+MM4s7z78G5bheJ5JoGCXjsmN5eWbAlwbUg
6fd+TDy0A2OSK0g/3AEgS99KGLAA6liaa/Apph9o7gcHyF15kHUyFXSpGMto334E5dBs0Ehpcy1m
GO455z/TGUSsWDv3G2LIGOMlqbkPp0puwOtYDxGG32CDLmDHpHraw9Kph3F09M5HX+zCvhz2ZdoA
v2QdjGsweagmoLLx0RQz9jWDRucdkEpHMCHuw2Ugdx3AM5ljbfNjMNIJGKcl8hoSRX4u0Qb4FzLV
eX0vQiVoGsuQRONwWsh3S0DDHVQx2t//dizp/90eRrix7LxhOjE5jw2e1vEjm9fpi2Tws1N/ES2X
FPQjw5foCH7QdWTtR+p5//jLL4IisKCTMBWnJy8BLrhcI1pEU/2VwO3/Cmf+YVdfNjci8Lh8QpLh
BCPcIgY2pBr9QstHsRDgpJKsWcbDEqzH1Ee4EC1oG/ODcg5C2GsOMa+dw3y7lsm+CseNS4Mb7omd
WJdbi4tutMBXV//QHMb2uGyO1KH0kwjcqaPXw+nQRevBG9t/SwEuBWTH3nHrGeZOCyheGsAIPX8L
R/tV5MAe+9MSX4Q+XQZNA3RxfESqVF/PAVATJQBXYF12wEf+fX9/El4vG2JVCaRtDxbTUQjAau5b
/9ix979/9Ce38qXkap3OIGafP3pUc14u78RA8hLA8dB/69PpH3//xeEH7EobCuTS0W/6m1i3z5Px
dwtgZX9/hk/O56XwakzjcBmDHqXgMOROTmCzrfrl3z774uybCTND5Hnu5ANDVZEfsv1ix3+28Bcn
v4Uc1ORDjgMyXqRo624/A1hJUkCLmgKOH1+MHz7ZOZeyoHBThqpWjyoZSotZ4r+Y5vf0lZyjn3zy
DJeaoAi6LvSTyZwo1KBzSaJpv3j+4gPI4J/9Bxqj0yKIV/gDQTmUFgzmnPvWCPkGoY7qxOrDale6
GyG/eph0Q+/SkEL0fWbndhKcmQgYmd6Z78DBd9rWDP5A4B8pIbO0D2qL8JUC/Upl8r0k0+tSif53
vVgHwuUAe+JJrEBfessW12dyG0UjGA5RAFPjzJ9a+ZqGZZfHAW1V4UAttVe9ORP2IfMCZBFIVY+C
B1EB0I3N3IxpkQqb+gS/TPS+wz7ejNDz/S143PwwkP0B22pqNiYCTjvWgu6Enexj7HvhkrOybJ7S
kc/1vfPBgcvioasBOQ2BpzYeSAUDqcId4yV/XJT7H87OZEdSXQ3CT4RkbAx4C0kOZM1DV3dvUI+M
xpgZnv5G9qoOt0ik2hzp9CIpbOPhd8QXzSkD/Dcs7N7ZG1Ey7qJclqeiK8p9lfL0SGpq+l3fdvCQ
ua3H0rwOcgifpFdYTXdoZWcdYGJzSo+VkIvgOEJFe5G4NDetkiL1B66snWKGOgOU0LxMyMXwu7Z3
B3gxMvto8Ml5MwQUedHQTk/w9kyBKHv3zint9lmVidxbseMGmvUWFLAovsDOOlbWQ9aa9kteZ/wW
5gEkZOLvPuZuz14jOuOG35kaOEINJMv+LCCZQ1TurFpEEGa3oHbmQT00EoFPWblvLORwQWHihLKP
oCPA7ASnREPLczTXY4DeNm5GRGuxADa+7M6JnPx2TFP1pysalR5VPee44E7KSQeOY6tjMToipGNB
H7SrAWIvgPOHxS9p4sB0JhYDbSVr3yVR4xs4zr9pSGvwd1qk85D3ShTcg4LZQaFklsBek/R+0mcG
vMBGstclLJg4AlS7sRtGqLSm4WBWur/oh6vnoqT8F4dELCiiaEj93nYVRJTYKr/WyYT7ag2F7GMl
4C32UWEwOq+Y5+F5FlMTDGqCjFTWuw6jdFc5z4aFtZYJw/rV604/FS0I0qQAEh3yqpc8gsiEAqPG
T3bSlyGuSEY/nufWb2LZHAFUfJupPYPwhNe+jwwCxxgcIFCX6Dpi/AbEZ2vftJZJIMJAWtznlkbz
Ml+/27VDWt9PQD64YcYQGKJgES4YfeWEb10Urc1ui3WlseYuipvWPFNIVC+Jgbisr4MITO2Nheuy
iH+wuP+rEb17A+gEaWelBg+ruEGksAVDfFoWuEV0nOHoRkm0UVdbWcH+FYHePUeOk61h7M7OYwGR
dE4pnJQ6gWv5U4vYP0LPu59PienqMTXVGaJfGowiK09519Ld9V9faaQl+NXg7oQMU4eH0jzYKvVj
bIEg7B97svHnr3TzkvuaTKzkPOdWmJcPFIU+LW6zrWP32m9flrZ3TTNXuhiom0chI073MOUVFHVG
BCOaSPjGHn+l2GIuHoFgsxGB8DUyBiYTUqPR/QoXEeY00H2haL6vh/hQ2M3nthXmYjsqkGFgtVbv
hin/asdIOJkyz0LiRK8bzymb4HqXr43XS2u+azUJYHcyT/rCjhIz2BtRHrRqbH9c//WVBlvSclkZ
o/gEO+SZ8nk4dyase1nSF7vSFENg4eNAcnE7wbcs6w1SzdoQXrwPKDiOwxGaEra6uynNcfSE2fwa
3OaEEJqNNlt7xmI2hH+wjRCjhXumYqi+cDpMgOdDj8adjAcsSYyNLd+H3C2cpchyVgTYoZANT8/c
caMDg/QhgEyb+QjEStGSxZC+iswRZxWVUP+qKA76uh6ervfdysgg9L8jozSHMRrcLgopVDbVgJaM
BO6brv/4R4rQy5stNuM0LixZj8gNoJELokc9AwFN6t9ERH7v4pHYbWYDvc3S6M/1B176/4P5f8nc
VUnZRSNDdjJz3Opo2sPRgFfMI4m5BbD5+AlMXF713ZdE20GQAXb6cKDWDshNYFpwox1lG7qOjwcd
E5dP7N3PO7WexFChxUbSfG0Ne++k5U3XxM/M3cq3+rhT2BKva2dcxS7YJmHfjlBosPygaXqyK4nU
HqvcmYZTAw4xwu+8Vb1ea7PFHJfUVZGxgUVh7NBbMxvh+0yCrCYbU+jHQ5iJy2PftRlqHGlq17iP
r+GjbGbjG6Sx3z4zntiSEGvl9dw3nSlC132baohu3T6oisPnfnzx3QOeosHUIyjCpsUensBvTMd7
t0+3wmU/JEq5hInFt+3SxuSATbshxMUU8Awnu28qbe2syOyDDhad+wh2wQAVzQ6cgQq8k0Ya2BIQ
yE4Fn3ezPZLd5951MRMoMJ0dWAcAmdTJriwrAFWS6a6UcvrkAxbHc9lc6vEVc8JeYwWtuinyLS5f
GrJVm1v5bJY02QHkHaTPpaDJWknudQAi+O1A75SK9gB7P07Kkf5UTs9lKX5fb7OVhYEtUbId5doE
w/3Sf2a0T9smqBTbJ9r+leGODCn32ZcOmdsqTV9GBZvG9cdaH86h7F/x4N3nFJkkS6WZoPjTFQYw
WsN46tO6CK7/+sclCLbEyyYIuXFxxlHnFvdumZF8AfHjq5mRA2z+QJKgBr6x9qzMpO5iVmiYqVjR
F5jmePQ3ItF3Mcl7JAmdgbncukZZe5lLE75rqrwdHFchJPrM7Fz5GOLTL+qaOKtZk/kdkR/9ba5k
/Xa95eBjX+mZxYSRaeKYEn7VcwIQ3U9niOv0WMFnwv0BV/vdKQPaxh8sVhnh0FvWK7Nl82ZUAG4g
/yW94akpn8BtyjIvbofi2RKyYWjyPj3CQzv8xCVE9gYzn1vBh4DwUrdvyhszkRbc+6amuxa+5sfS
FTh4F5TeWhdcp9fBJjoETu/khTfmX9LiF6fqpiEzOMu5OX+Fywn9yp36u6tRpmTpWP0yZ4Steagz
RCjfTFn9JVa5OGaE8wCmxv6m002jsBqR5lc6wWTdwxHg1zYx944mUCqMYDHYDKYIMsXmG7UaABIE
qNQ2TZOLCtI8jMY4jNhLa+Mt4bbaRXSqdo4DXUhi8KdIosyD+4fiCDdWOZx4YpSmR2TfgtxQ/C6h
JvGG2DBu04Sb/hy70i/hct6Vou2CbBy/NUPEwDEY7J3Rw0WPIwLdo+ZbvczSln2AAgN7QpPOf6CI
s76xxKkfh+nYuw2cyaCtgK/FKsf6XavsT2JTHL9m2Nd2vJJwFc42R7EeFrE0g7uVfyn7Ru15Odeh
NZXDHlgX3MYQZKK+EuQ9VR6VBnrdjSB+8lQDbmqU946XWu3oFwPvAGsouBVwEFfuQazCLiwnjXNT
V30PG0OL6lZy4V/W8ASiCDQ26b5yh5Li/eMRWEpEzezT3I2OUDHI0CY9PVpDRDJMPhHi/UQmX61Z
Om+86/VRF3aE0x6N3RPAt9aRTS5KB6jyyRg0VzSCwXqBPKi5mX7FY1GGlSuSQ8FBZ2F5Eb8aUALu
C5g/Oj+ZJmwS6RCPSF6KjMHjHTfgxs/hGFYmkS+Wk1TEg45N3dZOngGW6cZBnqeFT5qi37VC85+4
AcmC0QXCwgPSxz1lMAmhuOImha+GdH5whZwOtaLNnYUq272iGX2CLNY41i1sl0ECyocFelic9DtZ
qNYE4iEuWj9jhD5f/6bX5trFCi0kqyZctDdnVLbOk37ilG8oltamv8WCq8GomJOkbs+CGm+kkn8o
rjPdZD5KafrX//h/ZeP/320zd7HmRshimxT8U+c4Q6NpRDj/LFVvQcdOk5B2XflQZInaDbXZRr6D
KBWxh015+Em5miBrqwUAZczQ9G9ixfEL8j2yyuuyhipw4GCX9lypkHB0/Y9daellDt4s6okOpdtA
jdhPvspVD+3Elvjn4wMwzhb/XQcSdxD4fsbmDAMYhc85Og+pvE/m7qXgAEZF/eD3iO+5/iYrPetc
FqN3i045TB2A3XNznpHZAyKV5+pjmty18VYW5sp2fRmBQSRTGOF1F7qkP+oohvW2boIsht/sc2+w
WJpBVEztCZ4qSFAdN0RAd6VBfMlsaHJK9RfTdH64/qC1N1msz6PhxIaTwhsyUrAVgKv6ETnZnRJb
IR5rXbFYkJUJs7iQusV1bbMf58Kf7N913GDO2HiBtVG7mB9aagMc1CvQXWjOvWhuv4JgtXHUXGuc
xQzh1LNTJp2lz8nUPltRFIrY8knfP15v+7W2WUwO9SSEMRFhhk0+dX6O5cnnU4lNR3Xbw0b5uaG0
ZJanbiMLAokhkkjsk0PoY5zGD7Jv/uR02phJV/pgySUHoGBitlUh/MYZ6pvJjdP7eYz1xte8cqxY
QsnHxJaJhtcKLN8D3BJe73ztRBFYneWpEvCOItnH5LOtdemrd1NHPhvQFSDX6lzMCKA171EDdqve
L4uNUtaHtGucOJdIcjkD5TSCRHq2DtEhPY7PKmzvh1vzCMKa7/i9P/t0P93Y++JYh/qeHBHqebSD
rZLdWldd/v3d+zEoekQ0Y0j3PPXgobXEp9Ia2dJN0GOz0sIhjkiitHsBDj3dmWP0pJF9aDtiaxVZ
++sXHzuSOLuy0QXgT7AsIOn6UVtbiUArC9TSVTB2KWAVriWgQyB+BNYZymReAo5ea30bkT+U15+T
DrClvYB0gPpULurZsxBhx1zgTcrmJZrjH5+aVpbuAj0YVT64wGOoxK8mG3c891NTeXX/uUsw8JL+
O4Zy1lREOhwB2Sr2RYRrRt3rV+VEG6XrlV5eWgkMiL6GRDLwParulsZ5wLAdv942lx3AB/uxJUHc
ymQbs3QozyMkafqmSu1zRLQv5peZbxGq/4WsfvSQxeI9ASkER3buhhFwEPCaRxg8Cb8F4Tr6Y4oy
eUGCY/FoRpHwpw7Rs11mkKDJcAM/ZXZ+r62sBttF6xtVQh4J77k7eSwp48PcgabhDUYO+5hRviGM
YkuNuKLNZktRMYzVcxbFSNEtSrMEmzbtsf3ErYXwamNIkSjHAO3lHJ1RE3d6thIGoWLVpXT0miqp
N/bLK92zvHe7lPvsspzBypVvUt9IQH9c86Gaw9FINh6xsugub94sw047gIWrs6O/tjilkbQJehaC
P7S/PsRWNg1LF4dBEBppgBYVmhYKBvMYGBc3Lvlk+XsJP58ylkaaYEOl5hi6SfsvMlx2oolfqaE3
JpC1N1jMsnkGSxSAYvNZX+747ao4lTMLZFzL3fUmWplrl3YOVCfSiYyAts0NfTZ01+4QDfsVvc93
vRE/TcW8SwB63Pjm15622Ga5vLDMSMM8ojL+o4mHcCbi7AwVCD9MonoT/a1MstH5K1PX0tMBlWpX
cdW056Iov9hue6vH/vf1RlvplaWJIzeBO4/SrDuXNZg7eix/UzBtqxH4/usPWPn4lvYM4looeTk1
DfPoTcuHxDZPgGQCPJrvAU3beMhaAy32VwC8121q5dVZp+mdOdNwyvRGA639/Ytp9wLf1qzCHWt2
SbAxkAN5hCc1ekNJWu3H0ekgCiLJr+uNtTbJW4uDTevwKOFdQ8Oxl4+tJMNNQnMATyCxDoDjRb4V
c2l2rJkxh6B19PtU13+swdKBaxFj18U10pZol3XHqiQUpOAOkUV527NjxqF95yjXfRcNrW/hwPic
9oMt7Rc98kWgZMB3p6HvaSPY6V0L/rkvdHy63iprY3RxYDKyqUL10sbWY0TMekzBNmt/AsC+5U5Z
+ZSXhgs+RoXh6IaEKS5odgUHLHoE5j3IzArU5iQCUCZyc18OIK996o2WBgyzLZNYygHwbZvftgDh
tEb04sZb5/x/wqEP9gpL+0XpkroFDssMS9k/wR/1QtsxmJFKAMot5NlwPwCYm/HspBO7Pca0Kt6U
DSIOfrvzDDbUQVMaW0axle5b+jWMvFWoLMZmiALmb1qk9x1QbT4y3DYac+ULXeIcGrBTDNSxICyW
k1/WL7Y2PCZ6vytuImzmP9dji2lAZZkEnCwhZycBhnR4gAPAo/Xhcz9+mdbeHZ/y2J3nCUCUEBpR
GiAYKwLgn6LwLxCIcP0RKxuUpa2gLeqR1Tn6PpcCRp/fPT3NJdy0n/NSsiXigUEY2vdJA7t3a/Zh
ixQHr2hbsdFAa128mAHctgXodxZ2yFzcNAuBVCzq4cbEcwFqHbJP9vFiSS8Qi2Cy3GBhlBnGF5fX
QByDDXDqEs6O17th5VtY+gxiyjM4JPgI/sqNKxPwsg413bru/6dd+uCzX5oDIjoUZadNKGfmNE19
YNbKp8yAeza3kxmK0dLVPxWYcaD9WoWFBA63t6mn6ihP8d9BfVG5Q/9EDWisM0nqv06ZYy9bFda0
UadYu1kllw5+N9Iru+sKAj5tiCt3oJ3dxIOzo/Owju5rMkOP3k1HqYtxBxD1DaRyp081+1IoNWSN
Y9UZEiMlEJo7QisRYkBJL87GfGPwrL7aYoboozzREAtaoMrQ/nnk9XhrKcc92BOvQKWLRz+3u2jX
1jUI/kmJEjzqOD+uv99lovio4xfNilssDWaiBAymdDKPavz43LUbu8+1MbvYXJVpUeYDzCGh6Msn
1tQlTjflLXPML9f/+JWpaWnaGOe0MwAYy85ldV9m9ADxt6+7GkD1OPjcExbza1lbsJCndnoWRf51
htjLT5XYj+DmeRPE0hvt9E+n+FEvLDZvc9tFUUWpGWZtHfaFsSsRioOtKe4lj0gVuI86gCW+o3Tj
A8AbTITt2vz7ZCdvcBd5mn3HIW/jcLLWZfS/n1kGeAOFKGMMweDKv0FJwIK+j2o/d60kvN6ma49Y
TMkzJRARgLkfiqoIHUOhGqH2wt14gZUJny6mYi2zibbMYqGqWs+w/0Q581L3vrFtKEC2jLYrr7D0
fBTY2VfFIIozclTGErZCXCZYtij1blAw5n+mnehSJEWnsTas0Zohf7ikZbmRCvqqinYwYsjPDTy6
VEtxG1KpC3jlXMKkkXh9IqefKrOtVxUr6xEGWcz4BrKbZt9kpvht4fY4h4a+B445axXKkO4c42bA
iHBvA9B3ZyOw9XKaIGBg59rRG3/nyoe+dMGMXIGQyKcxHMvpkSGBQSY9FOLJDn/uZxobltP/jnsK
SshQ9tYQRjOw12DkNwd3NsxAq5xvjPuVw8JSNwycNrXZHA9o6+mvqRAAMiR6DAm2KNJTPQfYlhYA
DBvNPG1MX2vj9PLv7xbNNga8uqKqOVuRYwQA+3xLzXrAsa7c+NrWOmYxP+p8yt3ExlvYiO5+mLl0
7it4U3ZZwi6yO2Cmr3fPyjL1Ty/37kWiFP4lxI4CyJo4x4Ej7kmQT3bLYsYri6JLzLECKIY+uvzZ
qLRXT1itYHFxH+K23+iKtTdYzHq9yRyNoOP0jEzoc1PxFyh0NraGaz+9mPJmOxvSlNMRwXntDbSA
YZKqjb3Jyl0XWfRv2xbYmbgOCxs+UkR0pFUfGIjYCGyCPCBRNSwwWthPAAQu/5q9oTY++LXnLhZE
pEGYrhIVDeN5eh3asvJKWgUCQXBeIYezMbbfSCYgn8GGZaODVhaOpaw60yn6fGrImZf9vFPDAI0P
lDdeRgc8VHTYZ17y3j41npcyazYmUPGiZcO2SO6HWAZlLLZ2ymsvshgO3VgiPo/iRcAQcZKg6ILu
NQ6SnbWTvRf/RoxYdacexrsiiO/nh+vv8/E8QJca63mM5IxMvfpMJnZKJ8e8hT99DEQyVLuYAsN7
/TEfj3S61FqD6W41NQqaZ+xTyAlc5vIVwX1bENu1l1isAYgER4oIYWZYZPa3bEIpDKzcU19l0743
N7EzH8/JVFye/m4q06MxFx3Er2fTOaj4XicP2nj5XPMsvhoG9VQzuxr33iJ/K1j6bCfG7vpPr/3V
i1nSiYcCyi/HDCc7hs9uFkeLtgVOXcXGnf3Ho5aK5fwoq6jlE7gfBkcIy/SjTyvPjb5DNucxe6uW
sTZ+Fp9GTpwoMswYDTTnj8hOhEwWG+jrLbTy20u1MRtmp8tG3FLQevJq+YfAvH/9l1fafikqzumI
PMW+JOc2leMNpBjKx1ndOYmYmhvr68fzLV0qiDOzFQ24UiKs24Ltqr6jiYfCEsL2Sl0EoEJlpa+z
H3Gd7WfNirfrL7bS50tlcVfGdZITeO17aiMYZ8pfMkGo11bqLu/liyoZ/9TkTpfS4sQWXdabHHQT
9xUpo0gC3WmMM65/pM34uU/EvQyMdx/2zN0onR1ov4us6xFvcRE0xCj111a8hXDl/+oO/39SxF3a
fx8Cq3zuIFAQ1UQjzvcCIbBhayr9xxGg+N3MEJbfISLQ6j2JOnF+sFOSHxtzKpEenNhj6jkS6QYe
w3Uu1oZGh9DAjj4CzCz8llMHCg7Pb6SghZcCFbGDKXq2fAZb74Q4Vh6dcNVnhyl6yleCtLt+jtgf
SxJxKkzsz4HYT907xmG8NZHJsyMtgiVoa9ObNBkQYlCAK4ogbOREyNF5E03mvpjm1DeePaT8GceF
bD8KUdmwyOrp1hhkfEOdliFHyS4RxZ6p6ADlWRzGbaJ+ourU74sCkxDoiNJH3hmCIlK32FMczBGd
DC76CNEdgDKGDmIXP+7RZHKOiIF0XpHHGqN83pFHBHUMty2jXVib+bQrRCF9uI+RItoCzlDoNjoi
Z688urmJCIHENRBTwOe/2JvYBw61hFeLGMGBRstf+gvcxiA2OWAj0e+yjPY7hPbAYi8dvLg1lDcG
6MzBCL/ic5ebtlcjn+aJGhBjIgdkdpDByOl+1ESekOeO/U4KfbWykf2hTCvf4/ss9zlHSMhY6PoN
GVjskI1D9lrbcFHUGsdCK4fgGVGDcKHZYEH/BDRt2KEqXz1rPjXhlCjQEFp+bniPnDpkq51GNcSB
6mfEjbWk3lUa5qgipfUdDGzmI7ca5yeLW5TeW+3glKKGk11KpFKQuDs72TTeitGM91PlzPgpRBU4
rvWrJk2L2xDkySJe1ONgJOEskDs+4pNnzxLJgyENehqh197DYfg7bmt+Qs2UPJtW85IXeYsgioz+
giABUTNC6f4bRWa2P4BGh0gAjTHs5TFnPjKH5F8kp1R+OY3TKdd1s3OrIt1BcOk8ZFA4P8vWHREQ
K0XgVuP8DYmo6lVr1dwBNhMDvD/9RT5ODYn1mN0jUCNCA4zJbeM0r7auUmC6aY8OUfI8jqq6S0xb
76HIqjw2qi8AEiR3QqOFzbySpwi/eEJaB9IWC8mlX/VNvqtce3yLsmEIJ5aSA07RDInRYPwSZad7
exLcUxVSwgtb1YeKzuwnhVv+pk7BPSftJH8ZCI06iWnssUVM6gPDbj9ITRLBBgbBqsb3Y/vKmKub
miNYz2UMLyl15GNEVzuhUcJFOP2/NJdkn3Uw4CKLFZJ1KxY7ozKHvWnJ5MgTpCGXmFIQ0AjlojtT
fxRIrc+Hsdyx2kYac4T651cb0SCPhUZwCXgjya7Ku3jHRxvBIaNJukBzMSCksZ0DXuBAgPgnRNc1
hpECOUfgKYiRb/hYu4w8gGKAEChXVeFYt9NBgnCKG9jsT8RK5CnyLNrFDNf7EbPTo20K6noIqIiw
rjrgWHCwau9EWWYSQVam+CpJyr2EOqhLmzKCw0H1wj2OVV5+N+G/SL0M/fMwzhI5dE1HByR3wuhw
j8AX966wRPzdNo0vo5S1g7mjxlkjwRQSIFhK7KWemptZQ+kHGgaY0HLSt6jBdMicxJWRXaIEUWoQ
Nz1IoOeHOcEoTAp73hEdu2dEMHeBEEm9ExWfPdaWzp2JZK67ESWcfY7T0m2CxLFzazr6C0Z19iVi
hL1i7AxPKPgOmE+NpkEW7jDVwiPFzL1pFtMhr6nxhKvH6iuU0QTWDhATZNRVN2AwMGMHc2jkVy0b
nJMJekjtVy5zULCubEykCKY6moMhUDjv8G1KmtCXukiRy50g89Eo5vF7M9RAJMEBERipiGJP56lI
gpQjjHI/IvjUb2VKj0UlkFQMo63ftvVwFIyx+7nW7Q5JSPIuhUrjiJiP2U9NgbKbSy15HCdIJAnL
yP1QFuxBJki8qee52+MLxjBV+BYqGKj3GRnaw3BJ9EPyc2MiIjsTwIMSUHURuNbsGMnn26JKAfRM
M3OfidK9o2QQT6Mce2i4kREiwGDzYDcw78EPh464pvGvBolwe9Xp5C7GjONX1sx2mc2Vn8MI5sWC
ROHAyJx5KYmmfXoRH+VCYA+E7VeBcENQbB8EVCJPZV4Xz6SF6kkBpxEgwDe/BdxbvoAEGnlyjquX
PMtBBhkwek5aEbLPB0r2FUO8K4LxdqlF5hObLPIdtXD7GCFvegcomgABBHeELu48PY7K262bIIbW
s9MhD9LZIgdUVfRjiTvzcCxm9caR/REULHcOUIm6h35yR/xv0niJOVknNaXNi2I5lq5KRU89Iul+
JpAVHiCach5ZW0+HYtQZvhMifEI4kpQNbZ8QAYXwMbDDbjqUOc8WJu9vzDSGl6KtfoPxYSLHCnEb
TT/owh9RHr/tmnG8s4TR/OitCjl+ddx5EfiAexBoppt+mvMETTwyUOUGjcU8B1QOEzhGUZBLXVMP
eS8A7pm28RX3jNlzh+zfH6AQ57sZ08I9jdvsW9sgGzCiSelTMlO0JGlekaQGk4JhQxvumBUWliir
b1o6sB/dPCOIEJg3XFiqxDgV02Uz1nZ199wSDvWs5NmOoeJ+GGNIuqqYzndRpao/pMuQYctdB06q
S4jq2DeQSiXp17jJ0puEZ90T5u35BlMvQyLGzJ9kMZU3GlPcsTAM8ZdN0E7slG5p6PTYdJWZa+3M
po13WUngnuvz7GtfGnxPSlWclDT7Y9eN9GyaVbIb2WyZuMRiyGU2kjrMEjDaPdCwYamI61hiOlfu
iU8FYoSRFf8rBWwab5mVD3Agfw76S5cOkQZog6kRDW7+UlhChoypHdVgizCEyGzUq1bO2UtjRz13
2uY1mDH4DkPYXUHFwrpUKxW4Bjf862eLj6utdGnwADHDtnQPaQbpakQWtvSmksZNnHV7LpMTcts4
ChNs44S29kaLygFq5y4mUZzQVMtuWiQmOXHeeGmuT5EhNwTNK+fLpccjrpVw0q4iYWtMFeyA/JhU
W07Ztd++nDzfHV1KlpZOOmUk1Eq/6drBFFIBwXi9J9Z+/PLv737cVUg4cTstwsRG5vKEvNUQFkR5
+NSvu4vChGVKELizojtbtfE9n+ivnrobJYm1c/eiJGEP0P1WhQ0/BPIcPcR8nqoqvyPIXPzUn/7P
NPquYQyoGh17KNHqnLb+NI6DB1TKt+s/vvLHO4t20f2k8kJi+4etcLm3MrM8TnTib33t9Bsu/pXj
u7NoH1nDyIpqDT4xA+Ap3kEQPFg32EN8U275NFfzn+uvsvZ1Lao2jjTB30TucojDFHBK4C5xsJK7
1iuRifmpRyxNKawijmUXvYkUZe2P5q9GjmB7BxV8HdcfsPIRLC0pdkzwRzcMcewVtkhNd9PkzueG
6dKPIoc+nZXUJtDVbwZWo6Z+bOatC56VPrYvffJujOoUCBApYxY6PM2QVotlKjPqHKmE+QEsN8Tw
tajYXG+jtWddhvK7Z02yQMhTiyJUPETlWXP30CFS2a4Rjd2BwQKjobsl7F5ZHZYBGII0qNaICTK3
0RI7W6YIWKc2EqsRoOYNCPkJ6DBApRk5WziFlUG89KNg91RawuYZlnpcedsj67151G8ThGbIvc03
6vArdbxl0EUekRQW8DgK5/ipU/AEN2Qn568ylh6IEkHdfTP7jZLhWm8tvn5kzg26MgsoZ6u/bPzS
tg9cBgP6KjW+Xh8PK1PY0pjCo6J2hsaQ55noU2npnwIJAaqzt9DoK9/k0pgyOVGcEeAVw5mDQEg0
fesG4NGv//ErzbM0pfBS6VRQFOoQLgkMsaMODoPf30yD1hpfwbjZmIRXGmlpTikN0CdxGjBD3c1/
kK/1nLbjscrV1nusNdJiAqDjqKU9QJpi10ydJGq2d22PQsT1Vlr5Kvjik6/z0oTHE1eWE1VgGcmd
mX1lQxoow9pdf8Ja+1ze692kUpXC4KIEUWUS7kFI93eUyQRRNvbj9d9fa59FQVYwnXHuws6IYycY
DvqQdNXp+k+vDaHFEt6YOTW72cT+IAZ1Qf9N479Id9/NCe51NnYJK/Pg0vmAwxTKCHQGr6QAKCEV
ZvuAWNf8XPbTPdjle4aolsCIYmejN9b6e7GUNyNSYzscVMOSI7Z4+NtxvSPpj/aTIDu6NDxUdmkM
wMmiuzvUDVCiqKo/XP243iErf/3S8sCoYQEqAb4+0r6PPJevKLcUvtHre1RUrOD6Q1YG1NL2gOAl
4Bx6C7FMoBwY4/xagBSyscKufAzL0AlUoVq34bEbVpp8iQ3yNBiG3zkbSoqV8bqMmhDcbeAjvLgh
M8svyjpHcHzr4qxKTqpGwLOZwS12vZHWemLxVbuZZU5dE81noY+iMgJL/kyL3kP5b2OgrrXU4rOO
85joFM63s8bFhXC+0/Euc9RGF6/99YsPu8ytFKUpKFhgEfiiSpiFTRSjJVTQnkiqrZl77RUWC7RB
NBKR43E6ZxU0kZSmj2riFCXEceM11kbq4mOWcLM0UlQmoO0KoYLNbyNzN0QMKy20tDmgNNeVcPNh
XuLWDfA4X6dU3UhiPuNa7e/1IbQyWpdOB5X2M1Ejrc8WSOyNjZvNquLPMneemxh4lbHMttSCK+20
tDGgzpyZwpHtuZsq3BzU/Cul5cYZckW5TZcehjqjBahJCj+eWZNfjDMQ18pqgykRR0f1p3ogB4gs
vwAm+Z2a5b2TsG+DyB/a2Xq00/KxzcxnYZLn643671zwwf3kMseS1AToGdxbIa/FhU/ciThq9Nlw
4LYx3Lmlju+noooPkaWqs2FZpVdQRk8kZt3/OLuSJTlxLfpFRCAESNpCTpA1uarssr0huu1+gJhH
AV//TnpVrU6SiNw5yhFSIuleXUln+IvFvXil4wRe1EKLNxuqL15p5N1XkJTwSj+UMFgooV7yZjdA
tvTDDFy0qepn2xqtB0rq39Q2FQDrlTV4whHFM4Sr3AdVQn8GRnq4M4vL/MtC5smrBsj9du1iHXNo
Hx8wgsozhiF6jHCaOeMehDzm1FGBxCkHaj01OZBloKlvCjicGhQPPgvvixDXfvmPHL7cu9JayCmZ
CPSpbbLAGQ+7QZ0TfpZGEYEyChTZEuE/gKLlvuiQGRdRx0/ZJJKPSBF2Gt2pOqjYTHeljbQsVT8+
DYK5G9lsbQVe/v65CKonUVP4t0JKpXimtA5se0tXdyXLUD1R5gJezC7gLAIW7PaDZF/saeMw8wez
e20xaXlSNRBvzW2nOQ+hfawfwPCFxKrzwE6FH+/Lk/WcBdGznXrtE45qj8XzsJF91r5Jy5xQPhdA
OkAPu+Y5qfeFKmA/P7TE3lsZV1u8+7VJ0dJnUoAbaEYJnEWW+W/oQ3/P62RL5mylrtPZIniYckXm
MCtsYa71kEjb8CJlz5CQhb4rLq9NHxx2WDjmc/9+O/JXxkxnkNDeHkTCAa0hU7b8VE2bQM1ZLD28
68etA+FKytZtJmazcUvOqQWEhcW+Qopmec5SVoTEihM/qlr3CJP2/PW+D7psTZ9iJmERhcyHuZwn
+k9WQ9/KwTUyv08SyNKpC23LWQd3UhrCVLOAZF9nH/OU457fnL8rsMV2tz9iZR/VvSegXoa3xQud
z1U0EJdbUsesPDlke3g43AdmhMfNv0cKx1y7rMoeF7z9FPZp+iKKcaOkXPv9WgZglYSf5mxA2Dkt
32JjPgmiYOJZvycJL7zbY7S2crVodxY3ZQj3+tybZDd3C3AFKvnbiui3+9rX49zOWxnnrgjLoepP
RTrND6zm5c4oB7WRKVdSic5HgNqNkbiQgQxl7GTQtFS/Gpvfd8GgY+/HiEXEgdtS6ArgfiGzln+t
GjwdKzhAbPz8lRnQwfdNnMOE7UKj7acqCcehobjizQ5RP28B/1Yyh469h8eFkYnCNENB4x/RCIwA
yLm/YbWwL6vlI51s/665/mO4+ylpdAizrqRtd26E/dJOre3ltA4BRtpCgK0IY1i64r+ZZZXF4tkN
3QwQownwJsjCuIbPZ7EvQXJpoWnVRmO4qPzRMrfw9yscNdhw/jvGFzdLnbnJrBCT8txQRb5OU2qE
gBkUX2PqMK83TPEPyyb10eHFpIG13saQrq1tLQXgnZCkmUUbAEmGXcJ+TNNW4K+1rAW+BeBEZODt
+TzgmsNLU/nOpy0Bk5UN+M84floIJpznLZ727bld2odplnuVnd16CDsz35vzG62+3l5wKwtbVyiZ
ncyIGycFUL4rUgB8xvfkYn0Ss/Z/tSyeCzB3bne0kol1nZKlipapc1OIs5axDzmUIe+9Wkjw7bZq
lpUsoDM8bc7FMA8EKhwZMImALObBoCLcD4GMc99Tic7mRMOgUi2RG0pD9k+kINLLptnelXX66/Yw
rX3E5e+f5j2J5xRQkAEgpg4Yyq7Z493HJ+WWzcRa85el/Kl5aNhHfS2a+lzL2nczCUssBgSiebrv
12tRziCNVUy544YmH/ZQj4TDXTx/oxKWE7c7WAkLnWTRjGqxVQpKVY6DQh2VAWHG5EO9dJ8nqvIA
snqYLHNjtteWrBbfcDHiJSsnnOhUZ4O7GyU4bTaLD31WAELvM6y0dAH7xXCsouAuzH5E9nWso4dM
xBvsquuzTXRWRW2A9Mdx7X52kzb1K3uCWmWJajFzti4Er6dAohMqihgX7bWCQMZsDIFD1bGLyOH2
VK/9+EvG+rRUoyVpOntG3m4vEDZYVYFQYy+/bzd+Pe0RcZnyT42P8KevzNpsztFIhl2ZR98hAPVK
M1oB/AfsesaLjUv4tRHSAtrMpyrFRg7KQF4EdjQeMta/3f6ItRHSghlwYSBWMxydodHrA8HbpxBH
M4+3G18bIS2Uq66KAbnFkV9VqUfin/zyNMHfOFQ1+5ZslOdrnWh7M2MgLaveoSFP7JcBpoqqg6j0
wFygtbHRxTmgprc/53osAzP47wlvQT8hS95EoWQjHKrgQlc43PSX2oX5ipw2btPWetFK9WFpzJYs
CDh7PuHOzlMwn4KLmFdIub/rO3SWiI1TZOlYAw0NZ2Qwe7TandPBQySRsjuKOZF3ZXKic0YGUQ4d
dChE2Av+0ykghwdxbJaSjdS6EhU6X4SZbVvXeLw5J9B+qms4Pjsbx421lrXILlvK3Lo3YDQKDYpz
bI9k1xhxu9H6ir4N0Ykgxti148QmqI/W9UvtsPRg85zDcKyYgrwpwIHGFt68ZBRoB7CYI587sYCQ
f4ELxL7spCdpNx9lvXWHvrLidNIIwEuCchvi+kU245G+HXj7qHjRhyQd6LmA6fh9AaQTRzKSWGCz
AfEAKAqeWWdn/FUx0u9xeE8eXWmXG3nn+g5PdDwWqYoFDsUlPogCekB6T4Igbw0ZPMHPosyfKpxR
bofS2krRUoK9YMMcJV7YB/XTyKyTyrfAOmuToqUB0eeguzVoeTZNaGHjVQbEzzF6S9MtTNxK6tch
kCiBctxWJw1WeSZbrzXjCmAjQuF4Fk8bKWBlJvS3XV6W8WiPsECsnd9dmXs4ZHsNoKQ9hcO9+dBy
Z3d7Iv4cAv97T0scbbxsCU0WChXDcxkt6dGI0/wYq2n+B3ScfZzW9Az7Qtcr3br+QqmdvEQwZTkW
Fp9OEYQIT9liDRs/ZWVN6KjPZSCpSvKoPddMngGtOaP7jcy9Mpy6iDeBx6IxTJeSw3S+x5P1YzDZ
5E1V8x3vVDs6FLlXzOZ9lZ8O9sTrgwt/6ZyGmT2HcJKvfKOPHmOj/nJ7ytY+5rIuP9VPUwLXbFAY
SNjj0cHrZAP7yLr/1TlJf8xH/lKCZZC+3+5rJZrYZa4+9WXDvwJo8dwKO3gW2cU+jX4zOXlN624c
KtaCSSt10iHNTCjemWENYLsY22/JqM6kGpw729eqHI5rbMaHag5ZVR7bElyz8ZuhojunWktjZHK6
VmURJGZqKzDIhS42VvCAiPPxcHsC1oJCC880jqRs03YJXb482TI7lbA+ud30ytzquMmmJ8PgZBxu
yZlzzlQGBZE6qJPvEd0YnbUOLgv40+JJeI9rRqfvzpPdnqoocz0rboNYJT+GAnpCt79ipYzVEZSJ
sGBnG0OfP2LAAZIPYoyeZYBwkPy98HJjqFZmQUdSOhlwlHmDVSql+W22hjcc3TeqmuuoPzif/nuQ
GO2LBGdoE9Lg9UdaGa9wPnZ87ClPiAI/qcm57cGcM5d86+3qjz3nlZSvAygjyP0Jk8ZWaMxNMGfQ
TUlhbTA0O9d+SwGKqTITL73WwWxG3CGkuyX+fXuu1oZRC3ZVQJ/VzCmGsbde4FH4SiO6u930nweL
ax+lBTqMTrOagxoLuZQ6PXJr7MOqyye575upeMgbJQtvKQQ8L8B7yVs/p7J9I9MyB2QCrNpjSyVw
MLEJOVDHXmJ/5hWeuJup+aWasS9wLE3AkpUOaV+gINRDOzkbY3mshyXzyz6f73q/JLp2eNorB0KR
zAxJVYIo1qfenA/ekMst5ORKxtWRmaUJSN2ksH2YVTmd+wWOSSBcVA+JYSQvtydjJfB1cKYF6YKi
Y5jnBGPD2yfrAsy2vyxyI2b+vI1cmWwdoDlOyCaTYlOoKogqGXVKDyn8nl9we5+e2pJUO7OMhm+g
9UAYbclq6YMo1R4csJBOk3TEbmBz8Upam+xMs8fLP80XHBiFwplIlie3dsj3+4bikrY+5UAoQ8Hw
OINXyZiKJyypV4jfnONZhIu1pbeyElXOZRY+dWEC2VC4rgQUNu5OpcMSv0TavS/z6SBPbuAOjk+1
HTYwE8Sd1pNB09PtoVn73Ze/f/rdQkxlYXV4HyySqflpjW79xFjjbiF31hahlmxkileNbJ6Kcw5I
dZZXR0rIGaJop0WMG5XYyt7jaDnHmmTBidUpSFI8FuxAreJY9vD8EjDQVhv720q46qDIbiFLhifO
/jzFNsybI7t7gQibtS9GZ8u7bWUidGhkZzcNfCmS/mxZ0XACfcLyxq4RG5dwax+gRQBNTJczwx3P
oj9WUBqjQ7yn4I3dXkRrrWuLf0ryZKGWk51HPscgmM9Rt0uHzHpKx6LeuFlamWYdG9lm1M5BhO9R
l7LsAA+s+ZsDzNLgNVyAVwHSe+I1bBjrjW9a6U/HF1R1nFdmBsxZ1cPSiFk/KykaP1vEz4h0L248
/ro9dvRSRF5JozrCYOktmsyuYYWl4q9gSzWelHXuOzRSnutE0w4wzXhHZfMU4+bLc5lzzMh8xAbV
ePng7CxjMo9zmiwH7KCdn4KEXYNRMrQwuqvtEcxmqxwOeZsZJ4HnYUjPxMMOKAaYfQ0WbpWdZvK7
TNIPA0TbvTNsWh5dLXGYEHptG/EijyzH7EKrVQeDDMey4ycHbxZjYftDV743atgJWvl0acCirXcj
TFlvj+q12bt0rVW9lcHMATIePXwGvqSWeqqT4rGp5Q7U26elV7v7etGiamziYQA1FYbrBrQCZNEN
EAmxwiYqf2YZZAbATL2zJy3CwNSFM1vcjiG8FX9as/VOZZ4c+3iCTkk3/88ep+Rw+5uuxfJl5C5/
/7QhMOhQNFNnNmErM+FDXYbAxwvaTSMwgvf1oG05BLjgwoRcegjlOPXcsVK9xC5I6rE1bpGuriXT
y0do285sTX3Sz6IJBWv/dgqoZAxALNz++de2tEvb2n4T95MBeRP8/Dlrj8J4txZzbzT/k+aWpuTK
DOilRA+ON1NW3oegUeEBEeaJ2b4iEtoFVWttVEQr8aFXFMQ0GLOtuAgLBV3WtL4YD0AFJrAEaui8
dmyPDfn4dnvE1j5Im/CxhnwOkHp5mHaR2qUNlAX63naDBu83G9l6rQttwrNkjOuFZJB0Ig9O5+6Z
dYpAPb/v92szXuVQzeNj1YS2VRfHAiICAbXxOj3UfblRxFyFh2BV6XeNSkjICuUsCxsilxknPtL8
laRd6hvwy/EJgLj+WNIKV2QEUgpTx1B4wPxXbPS/EjC6+UGrAHQXTZSHRmM/zrXxdhFsuD16a01r
oydSt+rl2BahU+b8eTCd/w1xNm+s47XGtbsfkLeSiHI5hkTCFTDqop9Qz4w3fvlKkOjmBN3IaieW
HM6yk5n/lQOZEHmNsrNHQuHlMy6V7fpGJ9gGH3BtDWu3THbuZhFDqgXiXP2dz/zddeefddPecabF
CtNrWJBcLWEsqgAjADKGQzqVgclaAoyp3HJzWJsNbdc1nI4NildOUJp4GIkjF8/hqpMbb6UriVfn
9eCieEgGKlmQX7R28mdRTV5xscVdXm+v1LUOLn//tPVBtJBNbQG4mZ0I9XPoUtz3D4uYDnUxJRC/
inh6vN3T2kBdlsCnnmZ7ICMdCcItI/2xg6z+AwzW8t19rV96/dS6AiXXQrFche3QAYUSKVAIrLba
mIbLZOr1KtaRzixpltLmw1BfnAbgOl6ahn2UUZqhDi+g0wNnaB8GY796Wn6762t0mklbRHCtYlYT
Lkv5WqXZe1ds2UGuBLjOKyFz0RiVyZrQnZvEdyMoF+FE92j3xWkoU9svZLvx3LuytHSSSTHZscL5
rg0zMEnkWB5Fau9nlOTV2H3cHqeV9PEf4ojV9QOpRqiezMZbNHdfOZt/drOxdSBaa19bVbiXTk1I
5LVQl7LhnVzuC8mhPL6cbv/8lZDQaRDGPMInAG8PkPlST1VdjV4Ol4aNiFgbfm0Pkl1WSCbaFgiR
iELCLzM8AmrLSJtnw95Su1j7Am0vGqAgJXsbczwlbHrojUQd8664s2r+c3z8FNRlO1bdYttNmNgt
eAcq+VVNhPlzfmcJ9R/Gg4pAFoHHQAjv4tFv2+wXKFcppBa2xmdlAekEh3luZalkhAWqPhr3AzDY
fOsJ6KotM5KSTmzIDLxdG041wq67AFSNyMndNZhsZG3TmH4w6rY/K9oM32rcWO4jPsizXIBRYYpM
ByJjum9it4YSF6BPdgxHIDs3/x5c0JrwkE03bmSvYifwK3Xo8WSjXIF3VRQUeJnkOL333ZdWSIf5
cQP6Nq1lcsqiosN18yicR6dfyj1EFd2zu5i7IeMCdgUq/mZEubm/HXUrydzStryoXMoYvoXwTaii
89QMD03CXyrSvuISyu8b5wvEthfvdl8r2Va/UZF8BKueglJz8ZC3xMGACqFVm3sTMmzgGd/uZCXS
9duU0U4W3tpzFGCef3c9KIjLsjyVUflbOFvzuLaQtcPGRHDluNQzD3gBSLI4dpbh4/loI1etta7l
KrAQTbNuHOOiAq0OYPdVzxZUQ35GS7VFIl/rQstUDTxXSzK5RuBgbXeNC3MCNz42ZifunAWtlKWk
MuOFWVHQQlp1Z/TFoyqReKc8PymImm30spJwddKG6Hk5JXUJUVXxwYb/We1GhbMyPDphwyglkZxK
I+jJw+RWvhrfEtRQtxfoVb7pJQlcwuNTIndLxzDnYYkCM2qbs6EofaihC+1FbRIj3SSk2VErr3/D
Os7d83gSPpmz7Gw0zXJUCwjgUMPlXhUxAooqJAdnDorV7d+29uFaNkgjQ+J+Hh9eda0Pk9Bdt7w4
ZbG/r/VLr58+vOckrdJL6x3UiZPYK2Vgmb9ut32V1XEZVS0mmw6urNYw4KcD0eR16TL6jNYgaslz
0dWHBAxLr+M4204XfMDcmHu2ZBsvYSuJ7c/956cPs43REawjUWDVwzMIdN7kDF6WFodZhl299Qax
1osWtF2dmSkeCZKwaKln5KZ4gfQkO8SO/bxEY+2J2dy4al9bBlr0SiFArBNVjBdiOz1FTdEc2Fz/
IykcBG5P10rk6qQLN0mcFmKLSWiLj1rJs8nyjTJy5bfrLIuWxGIhOY8CWll/uX2bH2JU2G7UdRtJ
Z60DLXwrOGcZ1WRGgQId1E+N1HmuSTu8RlGe3Dk6WhiykaeLqJAh6vY0wJHJLLdUH9bG/fJRn1bq
oJp+En0GQccMV++tmNJdXUBc+PasXkNRIAZ1r4uIwhplUPjdswkP07qPvpvU+WsAF3CprJd45sSb
DUDZG3683eHKZm9qQT8NoE2CmMYDwKG6YCTkuyvzt060g7ckW/Z6axOu7cdL6fROzGgEXVq1s8vX
zO59mFtsbAcrBZjuYyHhO+KUNcjkfSufEtr+yvL+mY/d+2BWPknpt9y983ZG51m4hoQa24wPgQbC
4+REOzcqNjaO6+uK6zyLGQxQWsPNNjCr/EsJQ+ws3oKSrjV9GbhPSzYVaVdUoASFNEF9Dqivvwyi
3xj96yuWCy2YDWHUVULaNLRAbnzD/bF0fFxYumxf1XDeEzjDjZ45qfb7tDARdKKc76vBuE7ASNU0
WUY7J6EFSxbHTZ9sdZ5n+/2eyOC69VVezKwxenxYv/S+zA6OmfvMLfySbwGYrocF142v0qgbZ8xN
GtpZn3nFdGpmCFRPMHC9/QVr7WuxLeumEJBzMII2dYJsaXdTLL6IdOtB/HrqAPv238sKGdaq2ktU
15BcrxMCBPFPnn8xttj8a+1ruzUzBcFRE3GdZbLy2sSMPIl0nvP6PU042ci4a8Gh7dRtNdqzgm9m
AEXqkymdw1Db326P/8oH6DyLOGWNiKGEF5K62S39iXcQiSBAWlf3SEYywXWGBdjQvElblBnQoHey
Z4M4L0b0NDhk47h9vWDiOsWCVsQAxB1lGXTdz6SM/4lSgWhuhhMpmw8IzW7JLl7P4Vx34cgrMjo0
i5BYh8LLUV8u7FHQdjfniGz1Wsot8t9KTOjci3iGaBObOA/s6Rnafn4Jjy24PN0XcTqTAqpWwp1h
XxgwMn6TrI8BriPvTrc13yuLVSdQKFY1IprbKCgzwPQza1cZ3dvtxbo2MFo0N4DhEJMgmom0PRhD
eZ2YPdZsHTTXmteCOcmLqLIabgSzY//lDLgaaYo8hlY+Mt/tD1iLNi2QodfjuoaJDRRbMqwLIKb+
bepzf5H32LQj2HS+BG4RbJgX4kTO6+a9gEnmNLKNJLTy23XKQEaKBNsiKuJ5bIFTeReZ7YOU4dF7
hEQuv13bpSFexGAulscoAZLx0CIpBbZq2b5WRrRxbFj7hsvfP1UZI4F9RXY58nD+RgZs/O6xdN9o
dGcVwy4r61P7GUmXNLMZD5TVPwhz8s1IbdxWrKQ5nR0wwdDBnUukObdw7e9OYnT+PCf/q+OBQsiK
dG9FUyYbw7QSwrrgspTwcBnnEW+IqlL7wiiyvT05W5T/tUnQoniSbpXb/ZCHpQmlKY92hXkw6zzx
agiAPea9KDaGbK0jLZ5TV9gciJ04FPyR9F94+tJFfznm99ux/OdF9b8vZJxpwbzIlrsOb+Pw+/fn
wNg/P6av9tE+npUHyw4PziW+5VfeOfJ/w7vEMzzb7454fvLpDgWUN3rdrtuR0AmXb1XAjs3DDGVP
r/bfYAvqDd7vjV+JlfffH0l14jJrYpNC/weUo0w9c7t66Ei5MbzXVwnVq+qJlWIyQYSBhod7Sjvn
4PZbNltrTWtxmlSpFNDl66HD9R5Vr5n4dXs0rmd4qtfLdgzCWtoA7afkHHszPA1oTF7cZAPydL1C
oHqxbDlVhYugpgorO0le+8JgqPXZuFNLxn0I5bi+OVZVCHfTauNO6s+ryrX51ernBP6SbdyW8bmD
L630inpe3vNi5IcFFy+7xa4KMPJK0pxJZ1M8gUTJEzagi8tDlw77xM7TM0si+0gbm5b+0in1wyBp
DFQqTBZOFp+X1HeqOCVez2twouWszCCHl5PpuXBzf3SogNawURkA+bMRer22Wb26U7J8u2/GtCAT
UIgrHQdrlsUd/wIXDLLnUCM5mA6vNgAZfx4NroyhjpKCSClY8lmWnKt5XGrfuQAn3Mj4UFWVVYEb
OzX8MZLcOCuYv/gp6Lw7sBpU2FuxrPyEmH2M/yeQ4DYS8Y00he1xUQ8XM4xu9kfWQZG5ruPFz6ws
f6l6Yvygczz2+2Z0IfaXTtPG8r6e8Kh+2sl65nYtsUQAKRDzaLtV+s5gmCk9uJGx81SoOwsZqtPM
pRkTpxuJCKBgH/0e8SaHYmzkNVy/hgYuXXHpko2gWskF+gllNMZq6VouQ5H0ce1hZ8JRF8JQP+5a
YPrxpB9lC1JzF4dmZ//NeP3Yz2Xs5TLlGzXf2u/XypqYkaYswfAMoA/11EbWs9PX77d/+8p86yeS
SI1kGmE7izsxw4dTCLQtlycJAJOnSvLX7T7Wfr5W0pg8Q4hbBsPP79/ahu/KtNiY2bWff+nyU7UE
RKtbS57ggS2G3n/6ZjVyTxvhzwBB3v7x1y9+6H/OItkQFayAwZPliMdujA+OpKGsX1Joozc1QIql
9btK3bsqZKpTuitEXlsaJgsyZ3qFO/zHDLZ4blPYM8EJ7fYXrY2ZVtPYhtPYBmd2IJtogeVX+9TM
PSAsDGY4SddtzMzKPqmb24yg3w1QgImC0c3eeO8+OGR6RbmzsW5XmtdPKaTF746AIQq4m4rveHvr
Xps8ErFXman6fXug1vq47NGfFtcEyw3YjLo8iEmp4FEBm1qv6wbDs6SFNHVfJ1psK3cUTHY5D0hj
PJNl/IBVV5A2aiP21r7hsgg+fUNswnB7AZQlKCbnS5eaX6MGhWK5ZbW91vzl75+az9q+BalW0CDm
pjcVIxjH+Cff3Tc2WnSP7tj1quc0aPnRxBk9bmEEN27pQVw/DlH9iAJ3k5HUSE2BNA6RWh5F9MPl
A5wsDd/ih9tfsBJrujUMYKadAS9rGkR59LsujcJTjBBQM3Lpw/x6o4S7jMeV6kN3h+E8LpM6sWkA
2stX4tSlZ3D1evsL1kZJq566pUqgMWzRgFRiN3b1T7uH7F0pnZfZnXDYSJuNm5mVjnQOSJ+2PKFW
ClBra9XfF8ilwuGxGmAT2sa/qgXox6LK5cYzxFpnWmgbc69SVRc86I3Fn+TJtcVD1p6KZYGP5tfb
I7fy0kx1rrNM3RlAOOIG1sQyC+ocyv21VC780vo2jvfuxU7brBU5wKarh6wBgVWpWwGJlDLD3mKL
rexfumlF3FmQRpz75AwRmZNU4jAX7k6R5GzC3FQWArvLOaJb7lZrvWnpZnLGqBTOnJytxQ1Mg3tk
iTy4TjwgbB/NqDt0CgcA3r3fHuKV7nSit8W7amy6yQ0mx+Un2BEgt9XCDGJb9B44X5kHRAlUi3PH
coM+rYeNKnkFhE917kvTQ38dmtQ0yGVkeA6ZW3BRO2vMdwS2Hc+igBAXyyIuvRoOh7s+XZxvVhpt
ASRW8GFU54SnlHfS4ZkdzLBafbcSwGjO0TBTG1fJVsZCu8jUKZ4HCvBtLUYIYzcZaFNmQyx4A8h8
n9rzsKPUnb/PcL7b356Old1AJ9NUXep2OUmcgIr5SzTBGKWXw+QZckumeiXR6YwaNdKSx9KwA8XL
toAQ5mAfrBESVRubsXWpga5kUp3ODb2odE5IzwL+B9OS7utEvdbAuMDN0aM4uhWcAydWXfCaOwWV
O5TNe4gnqf6rhJuAab47E+wRnWeJB5CCFiduRhuDu7KV6ETwxpxKp4kB+s/k9KWF0Wvjnsp8fi75
x+3ZWxlcnQY+Jy2sSJTDcPSLv1Y4y+Ykfrnd9FXZGiYA6/53neAOpgmj45gHoKyUqDVtBr4KHE6B
jejS3WxBWRoW6PDJ7SZnXzCgLGujcI4pjKe9cmn7nc1d+vv2j7k+kPC8+fdvMViUwQvOoGHa/O1C
LalkDPITOTwKt7jM1+PA1fkHyzi2GZyx7bCQi9h1QPo+ZU5qHsqcjf7tj7i+gbm6vQjcFkczHyMa
ln12TtkTxy6z2PsEKbfduupe6+PyeZ+KuyiGkUBhQnJuTCCn7E1ZpnaszLPX2S0qHy+KuBcajftg
y659WZafeuuXtnKA/KrObV2FwwA739GFMXl3uj1ga7NO/918bpWTm5mWCHlrXRxmoRy5xHhexVzN
x7mq8uN9/Vj/7idziVvHeDEMh2YRBzpE7zM3XrrESB/AzL9z9rUjHO7vLTefOhqqGCIXdZeghrV/
mz07ArjzwWR7uP0xawtZK/7cfJjHYRlpGNfDP5Zp+UUm/1Jjd9fhxNUJImAc2AODrN25xgEXDrze
XD+mZCPMr6czV2eDlEmTDS2S5tmcxjCrEnjL3+NYw8AZvQTMp6XawNSjAluZhmbS/zAg9eazbPkR
dYrs7hp3nQTCx6SJuotcJR3hRl2/9ni+lVsSNiuTqtM/XPCoXenQ6UxiSH3AT7m0D7mxRQ5YSRpU
C+M5GRM5L1V1BpF6OFlzbb5OS109kAxoe5qK/MCr1L7vNdTVuSAS8v3ZZDk8XIT63VnWgyUzmJA7
9AeDgeJGVbCSOqgW0rB3h7owCF/nKC0P9WwKqIDn51FMv5yebRxI1larFtEd75u+GyFOmFTiiWTj
e7kpILk231oQ57Chcio2iDBNXCgumF5WAHjgvN1eqiulsKuzQWaL5GZJRvNsJOnXxrWy0LaHI+4D
fpfC9NscRp/LsIcD5N9zXu5vd7oyIzpBRKSZjFu8SZ2l87eyrF3CIc0s85PlfL3dwUrB4uo0EZCq
sxySuhBdWsooFMYYn1RWNe9uI4Yn0Ejbt3IxIMpTU3rE45X5PpWL9TRVlvnNNMr8BfJ15cbjwqUu
+W9Nisz+72yjxNx2SwF13z6ZfAeqIqmrPNUqWH4tjyT6ZxAbWWdtVC8L6FNaY3kKI5ZKkZCOC6SU
Mnfv0v5rNKuPCIp19wWTTruIo9hJJruDHN6Qzo4HP1vxLFXrHFk3FbveNfpm43NW1r3ulZE0OWTh
Ybl+JpGlvJ6MuxmOBJbTB7fXyFr7WlroOtZZEN8nYV2Zrcf4HP0uSzf2YxxNft3uYiUr/DmmfJqR
PuqreRhgXdJWze+Wp2foIr3ebvr60dn9YwT0qWkYy7IhqYsIuPMp92wFCIll+uk0PLM++kIqfh6z
8R86btmlruwLOgXDLehcddG8nJPxA29MnjVMPufPHa33hH3c/qa1PrTKHrRxaIeQTISKzbsIooTw
APUs93+pgsQPGQ63e1mZd52WoZhTmWU6gQllL8HF6cpDdfchooVvVHfWZQVdiXjdQmOiUFoplNPC
4GeCUUpSq9SXnVV+TaIEr4tzadiQFgW1dlfSJvPggp48DwmhL5MJ5pTHqjbbz07jhNWc5GcRlc6b
cOED701LVv5kbMieYxHhCtKd3eRUMpFe/NKgx3N7gFZW7Z/7sE9LS1m453TGHrpxBGCMBFdbWbsR
02tNa3uZcgfiuNDwDsXsDs9pRuQBb9Zb1hsrretkAy57ooB0r89TIuygHxieVq0m2jgEr6RX3bDE
Luq67cwJOkFQuONzobyOxY+g8bxTAlHQ+8b+8mmfxj4aRaE6vLOfOTiDT3MC4YH/M/dly3Hj2La/
UlHvrOYATidO9wPJHJSpsSzLKr8wLMsCQYIASIDg8PV3pbvrHhfL6bzHTzfCobCUEgcMe8Laa+GQ
/ZKHOLf0g79eHfxcnk6mQB0HnBDTpHwUNeQwluH9jx/+6xb63sJfmdR+qpnj28k9aCLdfcfR1ova
s9x6In7zesq2TgOFuKYfwD1f8+CqAiB+T6bS2UEu7hVaj2UBaYB6D1Wk/iGEENujnEt7wWJ+3w+H
6wNrt5EQA5D9dJDKHqOYoqxYAiEHpryk9Ioa5MKFGBF9/ngszgz1uj0lBTHRoOMZ7Nk6uDZ19Dq2
ai/jS4XaM4txrQDSzcw6KgSPJZLiayqe5vQpGtu9716SATr3/Kcbf7MQPSq7KAbB+yFpLf8EZg9x
0JOJDsHICb0wRude4nTvb+5h2cAHiwrSsXWuo1o+uN415/UuHi7tpjMOZd2nQkHswHweTQc6z/sh
ehcncc7cJA+qtoit3f14qs+9xmpXDZCQb0De4h/YUAuke94Bb0WzlNtD3M8XfOO5+VhtrZAFizuW
YDZctL3Xgd65qdiKttn++B3Omc5V/uInoPNgyzAfrA0RhjdHLfvNjy99bhJWNl8kS1WlnhZH8NsU
ugk/RzoBUN6xX9o54vlAkvc/vtEZvxv+rTnFiZwWpDDy6H80z9M2Omynq2HnHcGvZl6iR/IuuqP3
7nV59Pfv+E31nr38+Mbfn5twjbDTy+BYQEbk0WkfuxN3XNIXyc/wNsYQ4zwN6zebhPnxBHEKPRzp
UP/RjOEfnvMzPLunS6/2OFQzqaABSizgk7tDZ8/vSdTWF/b2uTE5/fybx26YdGuvmtVR10O7qTzv
jS9qiw14qQft+7suXCPt6t6tEmiGQuPO8Oi2LoPldyh+zYWYl+ADVL8uNVOdu89qd1s7x9JhaOD1
uuaYcu+6ntXBAkknKudC8eDcWK32touDBt+da8xDr3PStk99oB7r2r+ohPb9LRimqy2YTmnMTzLB
x4TY55LUByd+C8d6y8rltmsnNOn3OQKyw6irLo8gRzklYR6D2tm4YDsPRrCANLkb/4wOENbdGs9F
mdtOUzqpIwUbch8FOwhmbX5qK66xXB7XJpApIhwb0TsRtvcudTY+C36q4hmuO00oyF2IHpbhKIyo
89gL3s8tZISr9tJSODNTazxXIwDdn8oWu32+i+w1iqr7FCIEXgW2CocWPzdIq70JdsEy4bJVx1kM
r8JNj12w3M0GquA/vv73nUm47i+xZV16PnEQh9fdNgCTdnixMeZMuSpc47lAkA8OyaUfjn0dfYZd
PLapA1m9oM8NpDo7Mz8E1DyClHgLAsVLXBNnNuga1hXS0hLVuu0xWeQm9uj1rFtgDi4Fc+fGa+V8
65q2bYmE7qhEuDNQ0MiddPgZytbTZlvtfTsFwTLOZoBY8wcBXGAUf/Yv0eV/vwgRrlFctGmY0REc
X6OgJYGza8Ve4OrdPEJv9mdNTHXnjtH4PugszgYrf7oQrZwhHA3XnSjWC+ulWnp17Bqd8f6Omdso
GVE9phnag7YBWW6Z4geJooGRd175c7W8cN2gMjue4WJUYHOYIHBTofe5yxduN23VZAoAp3q8UJw6
YwfWqhYsTgJQ7UIbRk+x+57GkhY2dILPAsiEw1JTB0p5nb6QdJ5Z3uuelaVEHSwYYnVcRki8szyi
6DbTy4XJOnf106r/JhLofFTV5tPVzfShJjKnqLalF0P8M+55jQIblALrLYVrg3sOPzk2dvcha6O3
1Gd14S9tdWFCzr3Fykdz3438qYXdGX2oh5YiCwe2CXn5UxCwcA0BY1aZmHdMHCFCfeWaadsE/gVG
sjPWZd2kEtA+QtUqaKEpVN1ZIf+wMbvQ/3Fm/68xXw0Dt0zFYRcHNkbbcUkgHRhlSFW8a7o4D52N
nd20pOEmiQGl+bFzOTMRa8LfsMTh/MhQIfG4g76nZXjTDGz9g73Y5XlmSa1xX2U7G+GDIgmE0C02
uNzy+MZMyaGMgp98h9Odv9kSQV3hvHP2xqPyf0fzbVam+yi81MN4ps6xxjaFi0zaBi1VR0d8nMCV
GYdDToiT1/372A+h1XBhR5xZV2sME1hj0SnMU9wn9PK554DyBheOTL4ePv29kBSukUgOCybXCGQP
KQG0bvDcOk+rIDiCDwZ8MrLzgqwED+hN3MXBPkxNuZ04JR+6tDe7OhmjTPot1CM0dMKE1/pvgHnp
bBgjlY1ATr2DAkfwRwrp3odZcHM9uP1waLpWbPwgdvOONcNGjgjxRztBtjVt+HsUYfWFOuK5+VlZ
Ei3DuEYxajiCynyGhlq17UKdl2T8I9bRMWy8OEN1+ucC1jUgyi4Ba6d5aY+ILCF2DHAOdLVrWfx4
L57xUmtMU9LBnrdlNRxd7+DH/bHDQc1EQFrHb5S8JOR6Zp39Ddc0ONHgCNzE6D9MtVXsEsznzNOv
QU2x6Yd6DNVwdEweuF/CdAAUg4OpbC8vedZzz3669TcbnaakNAugqsf6RFXSJe6T0cvmpwZ/zR7N
lhbEA96MSHgI5myc0HPjges10+COykpCbhpxSZfq+zaXrGHQ9cJJY+vOHqtkl7oM0kVVTpvHH7/H
98eIrF1fOlQJb0JjjwwhVSBum/bChb9vx8nfHJ/LVFt1kh9FxReT9YbSe92X7hvQyNUDO2mv/dQb
rN0gg5gDUQY9hcq9bxCptVVwITI7MzZrZwdlZxRdrTHHxN2LwGTNRQ6A7y9+snZyUMmdyZhygxz8
HVHulaPeUQtWsgbyLOWlAu+ZdbPG94YWQJWphBiFMWPmfBWM6AG5vKR0+n1LStYeyIRLLKUbmGM1
pJnv33j1o1OTPEHD48JqHDFcYlM6N1irGtDoBYS2rjbHwSQFemI6Sgo7sHxBw25NfsovkDU41igK
3mHf0Uc3od4V2jjZfrRQ1HTR/nboeGA+dK5M8rZKL9FPnRu/dd4J7JwpW4Ze2L6+7r3kcQjYNQ3d
MQerT59FHj200SVfcW4pr/JQScB0iW4DC347eGGEiQ25EOCemZ21g5BVD64jB9svFO5w43pDn+Pg
3eZ1Wfa5BcJom5DR+fjjvX5mzNZOY3F9ZocYfclxVNJ8KRF69qVlhyTGEbwn0FWWhqZ+9qaLVF5n
zNi6A6CJnRYlO4i9u6CevPX53N5ThewM6vJ+1tWmueBPzrzZmjbc6foOCuMVzsaSokOwtFmWzbJh
d0134QZnVsAauOt1/aispuaItZ0NXgck++uPJ+XMClgDdmcRtWNvsbaSsb2qaXjFWLdnfldBfhYs
i105XLjRGYO2hu2Cj7F2/FKYI4E0TWjuWbIUiKl//BZnugLI35Rv3BbTKUMU/yBtmqfEm/aB1w7X
DUj5gLx2kHQaTDcUu6H6MqXRfddUcuuARLLotDdupE3M+ziQ9QXvc6YDhqwxvTGYYgQpU6j9Jf2c
QXlxN3TThlPM3+TWfyine3Tadgvt4E3qdhCB9pf+wr3PjfTK5Pq+PxMWnPr0EWu4wb2a3ifipzIX
QlYROMhFJodLrHQtXxL2KWAXkvhzz7yyp/4I1mMSlMMx8NMiku+5G+feWF4YkXPbZ2VAdVmNXR3E
w9H29QZcx/s+9osLK++MjVkjef1IzdqHcudxkeGU+w4P88ir5RHyB1XmhlZtF6b0JpX+/AmsggTO
wSdiM0CS72om9Zj7rAXSFS3vm8a0/o4BV/Py42c792irheCRwBF07iFo1aqsOZV3QITt8T1xvZ9b
Dmt8qPZdd+knB5uaH/qxiC5Bac+cR5JgtR6Imb20NrjwkOuNump+p0f76BWi4NtqC4KBYtzKq/Sg
H8l1cux3IlcX5vO78oxxStYc4q3f8xJHLIiMroO7ZGeuwq3ajgDzZM4tu8Gh3La9ovfjdX1Eznus
DuUmfZQXTrPQ24zs5u/ZO+iG/pr1NEm0cOCI+ZFWKCzmUwlIbxcO76e4pl4O4tnksYoScY8iC9Jy
C7K9KQumUNzMVnsAZDvQko+sD6CmFeQaBxQMwjsIJMFOwcCJmtcRaW7RudAeRq5alLSjFhRWHUm8
DJW5NLMxKCu0Wyu0tC7BwwQ2jIKDL7pw3KFEPcS6kKwAQCWA2sqV24XTHW19+yRV6r+lXklvVGS6
53TpZBEmBqwmI+uLmKRxFqbU3jqS8m1NbZDZxIsfwf1g8yEEBL6dcMrNTSvACzvxLXR2pw1bRrkv
3WF6L61Fr2pvyYYNrf0cDn4CAhIS6RucKEbbuG9mZM2tv0kIOiZ7ybTMLJocaabGBqF/p8St8qR5
14KxGCjgMHA+lU4fX/ud9TIatrSYTeJraGsO1WucnnDOQee8DyQdbiFSFWfOGNJ8UCWEkmLvQ1D5
ULkGIu0+brxks4hlzJYg7rLJs7UoSj6Peel47cEQY4tFKnMNmrUSeL+IO7vEtfr3E/3nRoEn866N
xvEDhZp5tQOEPHhGkFdmpetjTTsNmK66qili6S3ZhJPyD73oy62UqNonEEM5xrxZctjk9IpPNMht
KhTNNLDhEE4Y4iBroSae+zxuy2yOgqGYhd9Gmeopfs3End1YHP9eJ07gvVMqgMCUr6r0EOjuA47r
Agd2ic7tMezqBGCn0Rm3P7ZMZwzyukOhciFoWcUqPUz1+4n3m7qiFyKlM45k3aDgw//HodOlh2hR
dUak3sgmfll0tP+5Jz/Z2m/KEtq4KBR4SLlnNoob3obPDchgLhSFz6DAyLpBoW6onn2DtAIFUwJm
mJJ+WpgpN2XXNYeybactLXF6ivpnVQCKGW+Rk8855cucy5Y49xP4E4tawBG5wBQfTWj8u4m284WX
P+dQTtP5zct3g+2kTmuLSv5YIhatd6JGy7sBhL+oyvrCFJ5ZHGuIOw5rtV76Epk7iB8Sdlu27388
d2fWxhrZHtJJJv0og0NXYxPwpXnRDEue6fiCOzwXhq4B6zJgohx1H4CzWfBjEsgTy8QkisVJ3FwI
1MW9uipaTxjon9YFyq0sc732zvBh2gVz0ELX/ifDwLWUwGwoL71ZwjcvV0w84YAxo9GFvPHMQlhD
2VsEgXNftfVxUndBilpzMl2N3NuVQ3JhEYSn2Ox7nnAVvFROPDF5WgUj9tfjODN2rcrWu1KlcvZJ
2i2o/ZuYfE5RFnwP79EicQQmlocglJxmGuNLrx8kikAFbCQr2jlMt61suj33PC/XZGT7tJR2x0Jw
TpWqA2l8RSXykmTZzwAmbU/qbw+dO48ZQvdh68QKAhO2px/S0JkPXT93u8ZycZOkZX3L/SjYM0gQ
5jivERsVVM5Ghc5YyCVJj7VnkyLuK+/Wp56H/r6S59GE/1mn9vcogPUPVavsZtETydM5vdQkdCYx
XbP09wkiSmdAGGWLRmy4KuIbZN1GFBcTnTObdQ0JN0ndSeqgzMY8fdtM0UHpS5yJZwRLIN+2MjfV
QMM+xSrrfWtNNgIBLa5YRMU70D4wNB5oRcSWUuI9t0F6MH3XZ4thH9qh3gdOTF+Y23iIkhy9HBjI
5rbezOId91SQe4mZLpxIfT9kC9bQuXHxQapEAG4O+lkVCu3RGza19ab3CdmjRWv44Mo03blx9d43
XF/IeM/ZslUiVkvIQU+Sp3DL5acJXFXEuu/nNLyQOpyZ1nX7Be+VkmZC2Y7Rhzj5UNaPPzbB5667
ysR4A43OCoDho9Zi29J5A/G4C87zjE1at1nEM/qxWuiQH6PIzdQw5m4nN25td1FnLhml79ukNY69
anVkBgf6umK+tejkIyYoxPBz3K/kq1P5xrumEsFWA7padCQMWR3sTff640E/NzIrUzqXVRvHLvao
Z4ZDoMLPBj3GiU8LWJoLnEdnykhreYehq8w0UHgCprNU3DgKoLf2zumnvG/bCxvt3GusckLop3Up
hIYYpOCjdyAY+aLIdNWUw21Q/2R09xU69c0UqBGH8qMO6iPuM28avgQbwmx4YfmceYF1k8XkpUw6
vegOLCV002rj5WkykvcyicOnBVRnF3bCGduwBtDXoBJIZ2eA528XqKPsuS8B5Nv+1GJaw+ejkQhL
PYSogAYFWZCMj2BE/tCwtPDRInFhqs+9wWkEv5kHW7YwbhFWrN9vjYB8oaJ5+XM6nsQ93fSbi0s0
u9QEvINHg36vDBQFKXQY2uBCjHzu0U+W75urgwIZsgoJZNDTaCn0DDmasBjIhQDz3Apa7WTfiRav
TVBCV/M2hpj1XIwVNOYuTO0Z4+yufArsBKVIvzG1UVsgLc274Sfnc7V1KeJFU/koxOv6g1t9KdEF
Z+yFAT9jetaSDfMAnp9lamD3BxecSaAR3qC9jx4mVEGL1Ei2p+DjLb6u/n98nv6LfpH3/w5A9b/+
G99/lmruGa3M6tt/PcoW//779Df/93f++hf/2n2Rt5/aL3r9S3/5G1z3P/ctPplPf/lmI5DszQ/D
l37+/YseuPl6fTzh6Tf/Xz/85cvXqzxCfuafv36WgzCnq1Emxa//+ejq9Z+/emh5wZD+49s7/Ofj
0yv889c7bcCV/wuav/pB/fKPXzZG9tB1/+VK808Cnujfd/nmUl8+aYPrkuQ3SAfEXkhC7Co0qf36
y/jl359EvyVAn6P/LvTjgJyqAEL2pvrnryT8LQyBEUxCNyAeiAYQbGk5fP2I/EZ8EIukARhoIS0N
K/rnI/9l2v5nGn8RQ3svmTD6n79GyWnp/U9+cWJkCWI8QOy6bpIQf11xU3Mreunw6H0feq/CcieL
XGDJ+7pqbuSS+hs/qt+qDgpaTRLfYvstW/jTa+PKIGOevRmqmbyOpKMigyINzyfjP4yABT5ozbvb
FkSyV2igN7+X6DDekYCHd27dhncc55MZWdprbZsqi0FpUaCHhG5oms5HKF995m7wEEPsrmhF99xW
XrP1Y0OK2KWvMzhm88kpkyxN1Lt2ple6Tv6AWuqDUhAj8iOtNqOwLYgNlyQL2+CB8vplkPxj2ZZT
Nieszt0xeexlrKHxeDoc4abLSr64IBFccA431x/TZnnyO/rer9qPkqYAQ6nkym+dT5UXX5GBvw2l
7LLaJbdsoVvfCXrICZk+C3z9Ye5Vlfm9QlzeNS8MRUs9k72ClEiGQ8Aa0szRbUmcgzvEJw4hFWS1
qHAUrWXhED8pyq53oU8IJD3zFrFzDaroQ4Wnq714ytAZ+lRSPCYo5x+HiEeZ57AoE8CGFZ3gb6WP
RM2kaEdvTwQnVmuog0FrN6b4MpL6NXZ0l3E0q0PogKm70qdRXsZjUvShuNfL5GazcXnmtrJ6pYGL
fJKJYU8slJNHFZbPtI6r7eDa4Z5bXt1brkhBpVMoT7WZnCCBA5CmznVPySEFu8tV2hFUVcFDhQJg
it5ckCqg1OiqlyiU3vOgsAJYDIpbsnC1BURbF5HLXh1OHtLYOXgjXjquWJs7snoTTvXGAvrG1OhD
dV5cy3lKikZhiGhMdMb6ARIz0+zs0ec2bbBMWG7AOAwrqH6PGwGUi/LC/bxAIWvo6xSrFoKZ84TX
x16ossbaG8OBFKqEQAnKh5ga6IGebFKRnZUg2bGe7a9qMzeHROCAWEBV7AOfUTylFRYYLfUO7VZP
JSoEeaxtVYRe/KBJGWa0DIMddaNbR9sQIGPSfRYOznrhLcF5q8hDhT6LjRt7D42sX8d6eqpBwL1v
lFxuQGM/vW/BjgtVdKwiOsx9HiwC8s/W3wzcYfs4wlUUk/eiDx4a1k06m0bMIgmMLlJieSZo+Vh2
9YuzqHcCuCigHDAGjdJp/nXMhdKQvvCg5+gJC8SRqVF7r45jo+7d0d7YiF97zJMFNHZVDqA+JkXG
Yd4ILHZtsDrDKdwRX1ZZLbF0w1Opx3FGep2CbS8VLha3FPcQrmcPSx3d+pjNDCnjszP5PHNshEq+
DPfSyHeuwPRNi/zY6eWJxjPPZtd/Kg3WyTyKIXPaxBTMiGveg8GE0YHtFBNYdqRGcVc32BEMTHPa
bWLgR93yUSGXK+quDcBIF264AyYFgnfvcehPE369qFPTypw+al/dS4v15KbxbQce5MwdcfcKxYlc
j+6y96gBE5JvbC7D+s1Rw03HpYYYH23zbvKBHHDBCmdOJF1t1JUfv9o/qVFuI6CA2syURXl/Ysfj
5fLkRLOfu6aUmxCTlEcd1Is8D3PccSj6ERdbJeLsRfvkwcUhRuYnkbwTLVi0kiWeCpeFsLlJ4OBI
z9VZ0HGVgzU8zGUP9cmM2sZH/bDEkEgPn1Np+NUCPcSsTWE84q5/Fl7/7LTazeIBJn+G6FYxzeJd
3KsOpypE/96cJrINI2gDTf7GYW1SwKY+NRFWj9DJY2nhBVw8TBaL/nmo4ClU+YlE1Vsbjv2V5MBl
xQpk1V+vLQK/KdwlvAIM4rFsFrrpB7cpGhQiZ8vdQssWtPYUxF8j7056fKLKzBjsRDU/lax+8zWL
gZsAYjC1403nOZBdpNiyXIQslxW/7ubmumvx93B7t6keb4KynDZLD7eUkPqjIP1zP7T+wSSVB/6J
5UnpiOXKYiGCSWbOgxGJXC6iKO23InXQglLHjphzXS/9TTo0WGsuWFRG67N8ssltoIIHCwRM5lL1
Lm3Fx86p34Nbd4AtwFpAvkaLGAKuOSm7AOTTMEXh0pCiQduZRynf80WYd0Gj4o1vaoXTU8ylD3cw
DfqZd2NzGAF0UB4Psm4wfj4OzpyPkR8ceGgR1/lk2kA0x3v0AM/N7RiEuVnIA9R+0l3IcSgSJ+mG
WqHzUSvMbRk9SmCuobGpMMYO1os21dtixbuFyPspbD5OeKx8pvjlOmQvdMafUl9c19385Jjo1squ
29W+jfcsQc9PQDChhvbP7cLTnNUYCZM4X1KKH3MaX4mUf8Q6eBYTFnVM4se0TT+XTvXqJvG08f0F
1puNbhbMS/l7OYl73sxPlKvnUs82V1Pd3wSis1moAzjlyPkCT6OBZGNvjuuYLWC3AZxg+9FzygMO
wng+VvTVoaehlxEskEI/GliaHUAc9fM04kCEUTyjh2G2c5leOfH8NMmxPDSJlRs059cPTkPhSj16
jNzKQdl1bjY96fEIYfOKI6a3eaJbY+hrM8DKQBhs2DuKy/2syhC9wXg6JLQMuphVmkEDfdoRd/E3
XRg72J+YWDgsnIrjbKlo5YhBcuq3lGG39Q7mzhvhA0GkiCcc2IsNnEMbYjunrfM4QJwrG4YUFITh
aUAiGOehxtr3FPrrKBgF6AhrIGaQFLpR34El5jSClZWFNTTC+nal7HMSlvNNbz3y5FUYDWpgdMNR
VXNBJHsJA3he4/B7JXD64rpe3gd4ddDoiyxwpqeGDV0WNri/Aso985vysSLug2Ehih5oqdkkIFHM
FwCrdz1aNm+pQULc86q64zinBRAN4NhBT09MJOWn3kZ4Ga6fT/GdZq3OWTOKXb14zQZnrTJPBIIa
5cPk+KxLtzGTbiEBy85LFz0UDgLBjc/5tW69T3JuwqK28iNU4IYt4uYdyIP9DWBOr6zRWH4wV00D
6++iKgoVZ0SOQSnkPpyj/saV6E6cIQ4AQYNU75wAFrK2+OIrLM2YgCOlJrDdju3t7diBDseG7oNb
x9uA+t41i7FrDAYzEuWcD6O6tyOeb3ZxYl5FYLZfmIUz0LCRYGGaMjdgL30Ls8NbON7JhE4GpoI5
TwzMGfWQGfK4eocj6mE791ioDZls7p/8SxTQV6majxS8QLk9hdgQHYpuTMBUDpPVFJVIWV6CPwSH
UckjOHURTkcCLZmLd0V71eeh3S0vJarJKK/Nzgt14czQndZl2sFG5yXqSV+NISNVgnNu/9BW4ZsR
dtzUAOHlCHqerCrNfpx8vUvLoNkwC2bANOTp1hqsYB/iU0cq4N9OhoWOmP9uojMC6vhx0YiXp6Xq
so5FpGD+JIuuhyeq6wnD2EQnUrXK/Ls+/L9KVG8Yzry1fDPrNPQvmevZ3/r/MVmNyamx4WKyehzE
J12xHunqn/9l30tY/325PxPW6Df0+ULIK3LBxRiesCd/Jqzhb6jvuwEI7/0YGSsKJ38mrOQ3xLFB
EJ80PWPfP+F1/0xYg98iXMRLvCAICUmBcflfJKxIi1cJq58Gp6w3IHASsY+M+q8Fpk4mke94aEkJ
bf17YxyCSCByNlFYvyBdV9jFDEnj0KkXU5t024hYFnDd0U3kK/WpcfW8MZ0A23PCw9vZgcn9GoWL
YIpuCBLULOqWJxIg3ukbMWyH3sDGVz0iH9Trd2iKZPslQNAVuiU5zukIgrt5Yjsu4HQhGIhUSJMH
HKChq8lrPgWxmK+g1o67LLhaa+Hm20jh+NqQroidmu/bGGkExFN0MfbwyzhTUzkKyCpXCnYBLNzo
JpJJ4aVAesyn7JQi0NCIctKFsVtILPTw8/zFm4OHRLTXrK9f24W9sBgR7ukHaek+kQpW29EtKPiW
PzSHwdZN925I+bXjJogd64XtognxrnXkxypBIm6lsXA2CuAfJGGbhUSAYSgEIWXSvPlJeSBiKg8x
WLT3LGxeqnlIc13JdzS2N5M6JXgMOTUDV16GAsPJ8Ncv8cmTVpCY2CUVnl/1bv3YIby5Yi2r7hLo
UIrMyGU+lqGZd9FsER4jMPma2VK/RuA0xcmuTTFJPSkhvK2i26HpkORG073qProGd9NcfOQWKQoZ
T85wxCicfiQj/nGcQd4202O5GLXxoUAEty5AzN5B0jOwzuev6U3iuTYHxOGmmmHb+raKNy0lHCyV
0eMgkJZGcMVoX/rYIaLYxnyeDpr3DHMPQSNkzl5TyGEyG9sjWNNALiB9duFmMD1+ilhpckHGp3qL
ppqmfjuVAZr59IwD/5imTVWkFGfyrSvvv+YfrK6GLRdgX1d1iuzIQ6zaLYF3HYhW7sckJLfzaelM
gb5JcTCbpdIO1+DXHa7jiJIuA4udB0hM3Pq/c4RWL57ndg/g63hWY7jz2QBUehrsZcdelAePHE7y
XRWZ6VZN4qMu+3cAELd5UIt3Gk9bd/CmbnvvaSj/LeNUbXXvNJvab19ALfUKmQRZEMLB3XMCz8SB
ng4Cel1bcqpxpBWcWFs5h6pHtAxcXuZXeF8jmldfhohhvQeEJ2IX4pR6CwxTDZ8NT6fnht1KF6mB
9EMcG7dN+DSwGkFpGYNiumzgN+uZ3/t9uDcTOt0DHJD2M/bZnFZv4ew9WJ5MOD3lWHZMvIUqcjJe
OTwnPrR6VOQKgA7JvC1bZG26npoCTEo3Nas+LhEqKcAjyj2vMbSTiq3IK+IF+9SMsiidmV5HS2i2
tgyjjaHLzRhizUwh5tNlCCt4XFKMBTTi1cSmO+ZrsVu0RkLe4ARchZpuZNr7eU3hPEeAYXMQUYxF
GHRj0SX1sl0WpJ8gNH02EwzCMEe0AK243uHQuXo1Mv0cQO/7UDrsrUzI7mvA68VDAebzCAlgF97H
MIuB7wZXkWhJwUE4s0vB7psNCdeFT3HHLkWd45QMYSSjDUndG46q1l4mjVtAOhSFELANZq6uXi0b
b6a2eUsmbp94jZjHJ4jbSId4iuFcutBp1eZjbcRuoD7qfryuUA/rn5uEvvS++wnIL144QccgnHcK
CMuh2XooW2WkQemhIWj8SiAYmyehhaUVKG1IljhgjUfop0Brdhjcetg3qJjdJUmw7JOp7J4HZH6b
JFHiurWif4HSHciJGfKt0g43X9dNaJBYY7NVGRhl3CztFz93mn7eux4WGeIT9n/IO7PkuNUkS68I
tzEPr5gRE2dS5AuMlETM84yn2kZvr1fSXyhvZkrKqrqdj21lNJmRoQgE8A/+ux8/fjwUTOI6NcuI
m9Tpb6WI/8NdEN2ycAHApf/SCXlIs6IZ32uckH/8+q+g+T+u908vxJJFvAbZUMkFi7/A5pqpaapo
GIDrv8Dmyh8mXYZFEwaL9i9eiCHKItEwxT4Knzb+HS9E/qHb8CtsrsL+Fi0ZBwndud95droclw0k
jP1J6KQXdZMPfVrf5b30tazKiuBZOUpm4oNDHAmTDG8om+/spYfYbJ4nRTtLV1uDsN9pFs7Znt7H
++wnY+vAAydyz56LZtedjgjY1+M8xNNZOZCvJ2yTRJO1PWx9cWct9XOH+rfRbW9mox2Jqh43DKNd
6QIu9664qnWNzJrm+1wAz+d5W9raaD0qufRQCR1qokI4Jxz/TdfToq3RP6XFvJlG5bTK6OBDUG0M
4RFP8QZZEfZOFnZTGdLbPuzX6rWq8o+6sWpnVZrYTmXAjapovvfgetAP2ITjgky4WhNwazQKtkXi
iWUuR2dutremzvjMWrwKSslhnletyzb8SGiEoRq8uZe02SHsd5d5Jk5VmmdzEWnyOJk3Kq8OmgRS
K4/3wiCEuTT4S2U8D9KaOClYs4dehK+qcWi1XGroB8Ve1OUhKbKd4/CqIBh/yktzj8o9geRcxrZl
MbbwSyuvkqfOwd749Mvmnnvi7KIYOoe+D3Mw59UdWQjN7rrKWbfumc9WtmQa4aYbXLbB4tOegUHm
ZVM1Lng5lRdnoHnwhDpaCHTfc9ok2JbQldQXVcBw9H7DBMmgWD0zsQ/dc57sL4sSe5so3OileKQC
uUEKv7sXFvGr1mB2zZWDXZIlDRCuv5cm/VFEm1bQHtVl+w7Sc0uF4mstFdC8hvp70nU4jaaP/7DZ
sVl936s+cUX6OaLokY02wmlEmGXLgYReYLjm24uVK6ctX9+0KSGzZFxKQ7BsWMOfUzoEZbM/JKrW
2MM2tBwpAmoGmxWqQn0VtShNV4vxjvPuHoQuRB74ZS6750LSIs1onktxvIv36bzJ9b3UmEAlTfUc
79uDbJUJcPH+kJU6vW0bxYX5WTrllsdwi3sLcaF5dmdZ+zKbPTzdOA7Fgu9J1ZMlp7sdD3Xrdnn/
vZCY4V5GlLi4m63YMzcVIaI0jJn5qeu/z2YRFsi/m3l1lrLrFMTm3arOtW3OvWcMsSeYs2bn1IPP
Rgd7Rjql4wJPe4pvlNwCJ83yVyEfA24Ptvb2KUtDMMvX3tplKLayg+fyGrfi20IwYi7yaVrKO0IE
0ClYFbYwWY/dAm+vlb6OlhaRev9xa4tmPtai8Fmk6sEojagVGBx1kU6qlX5sIv6RIh1pq5q4+6Ie
SrFA3ae9H4r1QeyEUMurcDOv7p6afqRCey/K61uzmJ9zLdwsHaG1LB9R537LG50OY9vbUlff11Y+
LnCb/yLJ/YPs8i+2kZwm6UROCON3ThyRW6Yly7o/1VcfIu7aL7lETGPWuVu1yddlxXczdH+P61My
Dl9yOPYNIhA/HTV/Zjp/zmz+pt98TWwSvOLyWgSmmgQC+mucWFnd0nV9L3IXVespCbg8PZ/Cbha8
RC5PVtk85G31VoH1tVt8aEibyEkG3PFnq5b/4ee/ISLKcK1i+6/P//N7+b69gzz0Wfl//uN/D8X1
r6Df3r+94wuE7x9N9f53OGL4OYH+j2v/0xfgUNdkzm2LTPWviISpq4S+xhWPUK76M39HJK6wg0hi
3foz7c78/xORUHSRKxqmfNUQQ2Xq30AkfuU9GpZs6bgheEPoc1vgEb9R+iCr9rSYEPsnPe4CrROP
laq7JBYgqE8uH/aLqg3yZvsL6rH0Lwv8+sWoVujsM9VSzN954rolyd04KuMT+K3XG+RKVPUpswpP
uKZdoFV79NDo7G2fz11C+J/NxM3NsFzb02gOvkGw1MgqqsNBXXX/muemRYuXZm1Yy/M9KnlemU9u
IrYRqOft0nxI9GWBLoDIj3ZXlcVj036k5uDrXXVSm90jy/WYb/PZ0jEplrZ7xUoD1Fp3xx1yd66/
GiOAtaZa1L2IBng4aj7xkn+kahuIQ3mxdtJ7KkV1iTZFc28+JlXpgVu+Er48qaoRKR1c5iz7lnLQ
FGlyp/fr/fyjj8tMk1U6Kl+W0njMYH9cLwmdI5oJ7QE3l6jozZvl2g2pluPUh2DhCrHqrpRECsXg
T7rmrpNwQDfPHSFfePpeUDwUf91acr31Uoe1kH9L0yn3Cc/UwFjaL1ZM/Yqyv60b/gAy0KkvroIv
7zOECeXpClusKsldQ+kFZ1TBKTpq5Ou+cKUYIIWmqHbW6a5RDoe21d1arU6SCYrVVI6abV6pT39j
7PxC2PnZHv5oT/yzVWa5wHAR4XrgeSDW/xt3qhu6aloloX8C8HHFVTum2uBb3eZ1mXa3xRMKCvpy
I+fZIwJ4x9QqPbWvnaI0LhkHLyHUA0JDfretnMfZ8CUp1+cSQsbYtEEqoPwZj26+x+g1zq6WqSGA
wx0wS5CRZ9k6pbLp4Xap9e62idfnasD7S5n2XD8pWv9FimlJtcT2lKxHGp46wkKwdp0d+CZe0+Qu
cAnUEmm6F7XrAjcVL0tMZHjT2SlLLShS3aXJ7pth4haW2qkbOLBnoXpbriyQScNJIypG6fq11PrD
PhcXEmbhpCR3ll7dVrJxyktKuZT1Bh78g0W7kJKOvV2hPqVZE9LC9Aneu4+Cl7PF1a3BNllT9VLA
ziM/cJ6Tr6qhunp1La/mXtPaKYHjO4kVIo3I2FWRWU8HFugp3eO/IDlK4r8Cojp6MxbGT5FVGpL9
NrFz0fdVvejDUy9aj61uPeYiAXFp+ttEvlMECVsksAfaK7Vjfh4XWvf1zX08B41aOzElbDlM/r7L
TxnZQrFJ/DZvSH7I51Yr7aVub2ln/HhtGpaVxqndu2hSdFekfMQWpJX6rC76kfgH96vWOtpw3Edj
8YZ2fImxhENcOamiBjX7LTe2Y1aQl9KbIC77Q7zmrtLnH/RgOi2zrtpimkNhWZ57M3fbSeGOViCA
ytOHyS3G0cfFDpQEY4WnDyXAn6cZzxxiyHodelIvcx1u2nSm8ZkDOMgeLjwDK4QGsTO2wzlR5puK
MrAcuKEyVuiVO8HC4OfScq4sOYDKQOcyiVx+L9tsCbehJ0faPav6fBMvqLsU3yzTABYlblgNWzS/
9jKPIIPh9f1hGtpw0Jrb/ApuEk5FrYLlj4Xbnw7R/8Sz+dED5vedLF0hdY4b3KvfK1vwnSpdo6j2
ibE+TyMmJdGCZNMo6qjDrtturEULzTi5A366bQ3LE/I2oGOaK6wMI4ujRcoLWM+z1Ky1U9KXLWg1
TrbfQ9mPdXrNL8UFLQx3baaXgeJpWVGeujj7et0lMvuWoNHv9dmJNyvSG/PSW9ZfOJE4Er/Q0q7W
SiHCV0xRlRWdI/oXGqlayp2hF/v4lOZGR2a1DRaZ8r1+Kew1zv/CNv4grv8+ooqqaSQwoOmRx/j1
22ahV4R24ShVm/EA/ugbtuEqxONGchw77Ql2FL63dur7xlnrxBYpw7SlOU4JHv6ys8nv+xnH9frA
pmRJmgi8cXU4fmLQKlqRIJw6L08LgdCed5FgyXZ5PVS7Wj/Npk5iAC+jVIPeUMO5bcNl1AATNb9i
P4nFRAE5srajchnJQWKvD+lknBpAxLWub3PavXdYVHmuo8aazvLc3GqydZtp/Yu6U2bcaU6dyU+V
MN/rI49Zb9O1ouSikAHuS+XUd7qf5Mm3quqCOdFcc5vOYqkh9Z99p9X2o6yvN0POl+ACVWb9ALoN
m4g6bHsz0B004+1Z4j3Uj7avCdw8lTfYQomdlwUoO/ppVWhZWZLF/O+3zXXF/DzHwDSyaipkr+jM
gUzedcX9NKytFJMYShlWXVDCnlNcKf9s0Pc/3dOXLYth+2m0r+zbX7ixj1nV9MIJWuv3X/z4v3/y
Tz9eNv6AzkosZmqmaerXkOzPzKKs/iGqcGNVpCnA+q4m7U8/XjD/UK5mztJk2RA10bgyWP905AXr
D8RuNEWUFF0STeXf9OSNH9JF/1wjugmax96TNc5ThZv8XfNMlVU2ttLS5QAw6AUFiwlmIlD1Z1lO
6LNcE1nwIlQoQXACaaiawNNcBXJkeQuAlLVk72lKXngxma5ob/r0RYwpjLb3abD8ujFFWChxCl12
HB6tQo4/Z2ErVNvQ09yT2rqs7TYtZ46gKk1vx7yPD3T8IYMk9jJsKqvez/XUcE+VNaS3jWHsoVob
+lc9j6vLJEx0aVPVwiMsL30ZLZtlTCe7VFU6IiglNbErifJlImmiTZBbatqBvWsLdxE3KeyApbVI
pXQKheQ8dMIr24wOjldtaPwu265/oyOD+f3HvQwxPU7tXtEgCoiU0jtlKu53m8Zv6zpnd43RCY/0
ZxUjHLeCq5qTonpxMsmV3VcJ1fGAcWdjNJrTbhgrvMN+hhY0STxcM5MHqBot+aK0JB1FDhjE3wWx
sQWc2P0KhZ3zOR8ER82Lzc/XzhF2g4r0Gsn++73o9VMyjNUjtX/ta6Y18SuVkSuEEthTq7Pre63d
ynG7n9H2ocFTLsnOriZqbldaPXlJkpBsSJhEc8ssKi+a9ZBTdo/6VF13L5LcxI4wyPHjuBrV6C5i
JoZbnwA0SjPxQSx2xb02L4Vik11Sn+O5Sm+XQi4rG8bp1AL4rcML/Ye1t7wVjXBomel0nYdHSYqF
lzkuktDYBysq5qSmdxYtsEWLXj30SJIdGaSvHfX9TaMM5VtGq3sZNEoZblZd80VZtV5FRVwv65Lu
OH/qcmPUpEC1aRcy+JzVrSrC6DWLTYskcZFf0cEobtd1il+XqVAmW99I7yaEJC5Edngc8RQArMz+
nmrpZc1y87zXc/NlTUbxS5em21OWVPqtiKSb3Zu8RS3U4nm+1p1PsSjAvLyiZkCoKCLSK1VIK5lU
u2kGKsWzUZfvs7MJeuFZaz8/cTTdZHk7uBs+nJc1q/KeXkk4ZRqP9FpFujkcUGA71NZVZLwrxNGR
4qp9hapHrFsK21lraVpaFVPytpvCEvwgQMkje1NW9sKDhlyccfiLM6rS2V1Jd+LDlsFelKiYDNQU
pt6oKTjt+qQdE7ilwVAN5rm0UjjbeS26Swmhal6M+kGPm9bf5Em85Vztb1NZE7wqg7945RdSUpY5
EOG3syJv1eeV+HTRxy09xzg732I9I69dwOgZ8lwMsyIrzuVW4FHQwPe53DIjs3dBL/2lHJOcwvZ+
xkFL+qlzK7FvwjQZ1ssP4qMUz2vqFMuk2rKRrBBustG4BXXLWxKOhfrN6mSWsNyydJpEdutVEl1N
byanq7azvo+iFy9LQn6bZHYdzck9JSBefq1KNEBWSevB+YPG6I5lRYuV2p7K0p1bLgvV82jq3wzp
pkgCLR0dVK3CTEeVKzvm+7sAOi4RSkLzye9zJaCIZMihhcdPkDR1BbcajuYQ1rjPkA4cKyZOg7P8
Xq9PnVJ7axXJzU2+0jIupWm1l2fHud3tyZLcebmb5aOVXUZ8QMxSa5ftqc4zzxTWdxCMPilIe/R+
yhYas5up9eEIJhvsq3aaL03buCmEpdiB2RgVlY/qdC0fDWO4Tz5aI5SmcGzulcWlD5pTELOSu0CT
r9bs1nCzyo+tr6Yc5hjnqTTtFC5dG0cZT5ZM8Gvf4y7ze2Mj/4AogXw005e4/1DKN0lZg5jkdztH
iUTkHJeJrTeSGxdTMKnTtzUfHseY5LgmQw5ZbWQlD3OnHKGIvuu1BMnuPtM+1xUiIw68LGWD092b
dNpLm+mtR8Al0lVhlMmgyoI7LosYtmY6vig6ahtUaDsQRd3WUg6KKZ2EucocGRpgrVICrBTCYyrO
9pwoKmongOfQ/GrYqRY4BJiHHdf9o5Jp3tDpd5rcoRs9Dl9lmIz0673s2fayjOO57PXnSjZF3r1+
sbT5NJWUfXHkyfnS0cpCPRtlu9q6gpOXycrnvixfxFr+qtAcqtDua918LTSrcQTlsVU2V8nM5y57
F3n30J2xIA5hYUeR6XSzIfii1+frKBrLSI6ld7plDeWlO3Z7KtvjQFBW0WGdbDUE9kNR3lBdDuGg
gARdhcMuOR0ItCZggzm10sUgDRNJNYstLLvvbS+Qcv6IlclfU+WEksyhRZfNtHa7XCVO9IMmRSyS
faLqvbpk0kebZW45xhBai1Nb9xkh37dU27yt1L19+YCBDvPjbMh1uFYP1Ijs9VFVP/ZJ8nTtHg4M
tD+nNV83LQukZXUmiWWQ7hag2NpvJ21f6sOSyTyZIW+9t1eZxi4C9NC6PjTMKmPMc4UiKbW7dFZ1
108j2Z3tMpKFyuT8nO/Wh6zXFLG9VmLWQR4QwkUqJyeHVuUltfFQTjvu+EdeHaYa9Uk3G2pnMz8U
hGl6Vwa1NJVTs/hz/rXv21NW3cwKbZ/OJiV39ZdqoKt74m0a5JIquemmgxmfWIWhZUTVR571Tm8G
JnFn/Zkakt0IrdsvB72/nxBhmiy/VPKIKIjknvlNQymnph+zkURS/oymSALJWotqs8HTqY5G/JDR
CUmQ7FbxJQOKOLFCb6uDI9CQ7c3Kxe210uObSWlsrUYmgZzW6Gn7S9bbcuOOUuek220PPcv0DN1y
yRMGRqJ5KpCPyGG10UiNWJcGTrX0RYi99bsQf05NtMef3fiit5EsfqDpPHWPmfoM12bew3TunTRt
YDzZBcSUkdTNFzo6SLdQHexpiAiGsJiPZuuu1UEcQlJ1eXusxPutfBzF5a2gWoZpUyOVw00fqZL8
bhVH4UoLdvfBK7XvcX7op9rGdQnl/H7lV84nh6pNWehOudJBU8NNS1/l4lpZItgV940Ap+Zyuqn0
s9bECT67N1AJIFuvyhIaUFi3ItKHy7geZkzVDn6yH/QU3hkUMy32RjR42/LSVOcdkwtaJU6fy/Q8
s4OEIaiaQz+/Vl2IgtaykKokidjQrIh+lI5iKo5Qwseo3Lq/MtqMQBAuBZWlWT7Rgf4g6t9TdEDE
zghMbrbZBo61R62/LRLToaCTxPfmqEpiVzkyrsvolf0pW1Z3nIGdOghR7eIZ8+PeXLskeVKZ3u3k
tgxY5ROaSGEFhTrhIaDz5NGEDEZ9hW18llmdpFDdbkr8MZQK7GWpX0QQPvLZY0YKFreQ1u6NRqXk
7An15LQMzMYKLXYQ4ZuyKuxYuNOLt3q/I1z3hsyH/0PTxM+yferUUN4RUklCUT/L6XuXv+0F1Ze6
91Ms9Z8APtKP1rm/xSXEYJYk6qahWubviA/Z7jZRJPRo1yZmxeb9UtIX3US9L7M61ha1jlsLtj3W
N7260eS1NcT5rctIm1K5oZ9gAbf+rCsQyGjY+qWVLTMwtnH6QnuNBfbTOHNIlfJLgS2B9QxbRtDl
B65Mq7MN8Rby0FJzQ9/OPhzrQT2ki7i4ysT4D32+Bf2cM6d0rTq20GpcyJtv5vjQN/IBjS00Ka7O
Wpo5/TL6o6VfDKn6hjrtg5nF2GJM9lajn5MH5er1ykAD+t1tjNpwJ6NtD1ACTnVaiE4yx6hhVRjV
YQ6VavMtMXEE6hFK+dMY9jGo9DqBUzbtyyVthcYX98iw8GGuu/wsVNNZbzx9e9vEJ7n9JhfKSub+
PFb3V4WnrYe6X8rMZAH4ibKzhz3ULPZO+ljG+P7tTYnUCY3sqdebsXhBMizORL3fZtV5ZHGG6BaZ
hbl+GpkJAy6YN26YRDDw4dueXRRVuN3U9yodI7baXYkS8hBOdSSk24u0LP5QFcF1MU2zHsxFHbYi
C4lC5900HiQIDJTio53MCZg/NjR+nPf4LW3ao7LeS92nvsPnR2CleYpNXzRwQC1O5L9YhATnP+En
pm5B+CD8VihHJUT/lzzXLmp92VN8cMyN5cWad5H6ihJEbHrD39zPhVR0wV6vmbcMSYvvBCKOryH6
VLYVf4Ny/i2c5f+h+vi/ZHT/wvv+/6hG2TJgNRn/LRLz8L0u3ou/VyUP/8vNqH6YRvKsd1P97b35
GZ75x+X+Ds9A4iaVAEL2D2LV3+EZ5Y8fsKiuynRM+YE4/wnPyNofZEBFNOGoITZ1cJN/oDP8l0GC
0hRlgBkKjxFZ/jfSrOQ0f1mAgiyRRDEhD/wG3OEIqUY258o5j7Jjdxguwo0Q4lG7VybMmT7N/Kle
zIvuGa09+4MDHecgPcDBlG7iu+wy+7GHQODLFnJE+pWX32DyDrLTu8MhPxXvZUSNhIIM9Ga3kRpM
x9xLXHrAOZIfO4Uru3RDPsxR4c2h6kz8vrpy0LrFfXygtCdYj6mzOV3YHQdPdagsOipuGgkhB6wr
hVnYRxDOfTFQD+glBbm7eYLfhAgFPSQHxZXc4jIE2WpPZ8ltoxaxRXDcS0KplU03GncMVVc4L4S8
mW2eirMRdhf5YNzoQXfZzqmrR6q7H8pLFs1h6+PmBqUPASrEHTs0d/GtcCkfioN1ac5V2B3GkMpH
Bz8qQoXdE870XnbiyFxsw7CrM3U6JhlZbIxdPMW3AAj2+oGIX6R6cHy5rOIP9vfIG9zYf8xsy5EC
3c082Ys/dYdx9dtQ/3EbqieFXMHtAlg8oWo30eB74m18Wg+4vQEJPIdCo3AKajf1F7+Ldo+SoePk
SkEf6q/9cXArX3F0VzkUJ8NbfCMoIilYbutw5lPLfXWX+ntg3U2ZPUSmn95RlOkUAY6sahcBzDGn
DjZ3diiHsfNDesgPpq98SofiFq7xV+ttDBvuY3B7e3p0EmdxR9twZk87DKfF12+aSPVje/aKoA1F
v3LTEDb1XXyznTa3c0VfdBWHNtmufpPfi6fq2/6ML4bzkVwrdexudvqL6PaedqEK8TxExUP7VHtd
tH6K/uhokeFWXCS7TY9zQEgZaFHujZ7kFX5+Vs+aWwYxDU4nt1Xt7MG4NSIiNkY7CxSHQoHitj5k
LvVOQeaKL5SVH2DxvAhR5W4uMaRreuPXjN85h0P1vjoq0RRykG2SY17Ue+mWlRjEXuaXXsc+EXnt
23Qsn6Tb7IP9wzvzOyPaAoRs9IMaCD4yzg9EEyf5UJ70c3M07/OzwQ7oT3mUHuqDehz+Qv6TqpH/
YqsDA/+M0S/NJDc6PTrOlDl61E6v/ui2buxwVNqG3XIPvfv5CfXKN9iVZdRGu6t6iD06oys8KhE0
eq96B3BzSke0CYj9xaOGwCns58zN/MlGbtaRqZm0s1By+4gd5hehFBqjnX/NPMNjFTlU0TuSq/iG
D4DCfCuscrRkUDQPCmflZ7ShKLtVsIbNnXaUQtL2bhIkQRZk3ymmKgkVqX7/vn9UT3M4HougeKKH
zRpmwXbThqTjKE905uO94BiO8Ky6Pa+NYfya+npUHtWocGK3eTJfk7McSZckO5mspbN+w4KMkkh+
3O+1eyilPk1Cz5URJtF8SE7lcb/E/uCrN1qgNLcm747txKGW8LwG1BayvNfrfvBnx7QlXv8EGnbe
X0v7a41VoNLBJmhwB0880LbZ/vaZ8/nFZU/y3tgxHWQX7crlSt4QaYfllIdzkGNYzUsXjv7qav4c
la0tuYtHjOlkfq3atKBjPQrH5IUV57bOu26LESWCjm5fb+4bNvykBkzKWTjWJ4TJ3clbnMabjtZt
6SAc4xWX3R990zPvVcMuA4vlIAdyoLmAMi4FlF7p1Q48yEi42Q7X7y3P20dyoyc23E7I8k7uNX7q
sQWiLmw8NcDF81aXnluO7PYX0CuXmgKvdxdHdaQjtYcOuhZ+4S82vQv9LZg4agaP+Mqe7M+EE2F2
sfr26taR5lou4YUV5byrC8X7LqSz36PxCqzG8su+9FydxFgkcAIJLOOcRzMdw43vjWiyQYgDIWy5
SHponxL3r9q24ZX9mvP655F5ff2nXNdiZAUpW1M8d55+3jnKiFQD6tLdLqxASZiT3kU+xzUdnoCh
nBzjlDITpO8ZnIVXBfeh4ACaPI1fM0bjmdJPf/Mq+1vt1A6Yl506cYCuHpnSNigPdMlFrHhky83+
dcsSYLmr+2YG+LM+R7MNj99PvIFTcfB6v1zs67K5HpL8h0tE71Aj5M18Wg8kv49omoSh6n0TUx57
JVtYfJsOtArigkOos8ZEp7qsfsdvKUaz8wZ+Jq9fj2YweZQ+OdeXWEHv1/U8hJrb8Lfo9KgpQ6CM
Oq8JLZaEzNfk0eKsPOz14p0nRTmLZXT/9iA5jgKUFoxB6ppu6e6syjziU2fTWRzD7p4nnk5m+eg8
DEvrwqBxiCs+1osnZ2/4zXv+yPUZV9mmxYCne2Iw+oD0nuQil8eP7uBVHLgew82aEm7LJ6irXsct
bZ9MCwLPbMAPxDiSB5pspE/DsWPtqMHu6owcZRWOHlXMc2ar2M7Vr5lOi2Vq+Sl71lUxfKg5M7fE
2fwterO7sXE2R2Bmrv93HbPJZoMFiQ89OIR7xcFIRQobocBwaixlSro5gq5LufEsPie5DV9S8wxV
ZWsnyS7d2AUW5XGurtLo0zswxBIwexurhQHiHYJ9XXoULzF4dbR/Mc/LYWM4Bu7aZO7xJ4I4aE9p
NBy660J19UC4uc604W4h9SssWMpT/T4ovd55qLh7MEkWXO18glTYFrebYhUK9ux1LIBeuGnotz8G
eeTmC/6JnAMiHk0rczvt9XZC+TgGeqiHI6dy5iJsHQpHbNBRuF3CIaQixb9+l4qXd90jiZt76Y+F
KXFULNxo7rRBrztCBGzIt8mewc67Lon6hG0Ky+tKxrqILLEU4xF7fQDw4eJ3OCTQEPrev+xf0uga
pbppgLkKhwQbZHDUG6xvNRhhPLHyRE7l7sOKtKj34azwShosocAuvq5USgID+TD7sPT9MHaWoxUN
YRpctwP9sNi71ORggWdvww1JcXUx0Y4QptH4VcUMW6errSqDiSGVWdLXR53szK0ZUTAUvgJpUUyg
7mweIxqwpe7Mp+VOvWDTmOvKlc6Vex3vlptRnSLE/XW5ml24CzNCXY6Dj+SDn9l1UF7Hw8l4D4Ve
bEhMfbAwL8sFvB9bYrIo6aQWTeyEGFukcFczBwX7AjdaDMwzTaHZvuLdFpgcMeQs3fZdCBrMWsNn
6Mb1zArA65d5koHDJWduRDbh9Zst2/BRVcCRwH91cNvCGIn11qcdgZPw3VJkepbbuDhzTskgjz4D
64oH5YdtE3+s8NWXsFjXk+e6WzdHupohxG4Ddqqj4H+2PDpJz9OgsUgErCaFHQ5tllzAfU/yx5Rh
xN25nnrcynxK8S1mG3DCLu7Tb83lOtTdQeNGS4YB68n/t56FS24G+WOMi93eVAGtKtzUVbBPROHH
XT/XN9Xd9n0Nr44C2j9ehrvSh1gOtnocSLzNuliVPR+JSrySfVyckwMJ6NyXQv48kAg6FIfk0ATl
dhL43A3UvPNwHr6TE7JBXwIyPg5OkGhXTySsgizkXnxwIAcel88Cs1N3CTpntbMzUZGNfgFeUhO0
PgW0eFA4t/g5OSEF8udOj1d0dbsE4hPg2uuPP9riN8FJiBksp/WufkvrMUH+dp4u60l3ct90RxqN
WMGIo7aS+bAHLi97ClFJHCmxY13aUAl2r8NlR5Exao/aJX4Esqbjy0V8MJ46/QlsXT/hiHkp/Bm7
CsBRHC3QFYcowM4YFtO1PP1xxphECFNHzRPjy0IB3riZiELoTn67CLbZ2tmTGsl4cMqb+s18VG+z
gOHhvf+XvfPqjRtN0/ZfWezxR4M5nJKsJJVycDghZFtizpm/fq+35HZL1W5pvR9m0AvsDAbdo8RQ
5BPvkNyEnI75OX50zptT85Lh0QqN99SNUxeKfuiFV6xHV80235AiKTNFHYrgubEKN9Kq5jpzKkVm
1lw9J+llLntVP3C/dduUSsrY8AW39lr3ktr0AUZ46XaoN+5x5Cnpa1BE2IzrakWZt0XLTK+3BbuY
nfPFMFxMm9tP6k3AbpDnhH8pb/lhaj7x8Uqi6aMMa6gXNY/Jkl/uRB/mHD43vCy3IOce9OlU+kJ5
ygMotftg2/q2G94yylV3MSCITbQuvcJPPis8D98mPsTg24h9wbR6AJxEUGhc27V5EzlHy7NWumu6
Jk9X61c8ux3/D5E/ylBQha5+qBqB/nEIgHq5nbr0XLSXsu9s1LWibPjqLLEDemJKD83bw2VpRPf5
Vv2W7+Jds4rOF2M9Pc3rZhVwOFHdYjEw0X7VHCHj76u8tjZH4ixcB6DbVrpS1+a6XovTQD8L7KAb
fs+us/M53OjrkuQmyjqKIMJawDNdbWlEz6wVTzthPVwnq9wHXcex5LXCz1TEBnIOHxzPrvfQeRqJ
lpP3xEtTcXQ8jg5Fd7wWxbZ4uJeTxbt7SjainhW3S7QgnUsLzUFmUnTlyR8lYpTpDifw192GlC1O
ioDiIgrFNeFoSECiOqcRUPmaQt7hL5MXLeL/7JZU0qKqk04Tj6RGM1oQ7PyEnMr6TFwHN502dFOs
Ok629xdOBBUogrwoBx2K6Jh8aK/r25Lgjxz/Zto0nD74yo34SdKvN10YXIC+dU54jm7rHfeLpMSO
4n5Zp9QejWeTe1libOwt7F2XRLoR85duE4kwvBJ3mRaAoExZsB9it3xqqRilNbJJq2Q1klsoXFx+
gROmkFpHO/kkPk92osYGthmvVZcORPcnLkalRqgeabXJMKJdlKgq3p6YglP8mzZWfP1F+c0+Os7n
slLOKFKpNHPI/wyWyOur79QpK5OBETmk0DwaAD4Ai8qKRSezICZHxLSUCIgMNqnOcEWZu/homF6K
emvaKSIvbCBYkxUUZklUpu5yEdwFZ8FZs3cumh26J7txozDhcKhYW48ZE0U1ZvfMjNr77HZesR7f
BdR7o2cSsYH5i0HNNj9pz7L1cNpsC/4HNF0kjTNkJXciIvZr+2YQbRtnOHycPk7upUUSyjftHYic
C5wobtpHkQaUW5HfUCvx05WxZfFHCmivrNPJ/TbwcsObO4Qq6GT8VxZxnmyn8zhHvrGFAbDwbbgK
hGBY8F7iRwB3qTNFXkGg7hQz0rXi2ydwFSl8mR/5CLKIuFlw8xgsMaQTKWWhsRwpUTm+x+TEm9fI
ftNntKJoXYukBBxqPfqECX5G1GjB1bQW1Y3BoIGq2VXvF1/UBmJ8p66qdUsgEzeCXLqRNuaaPd3h
ciKKT9WrCVN8ImwkVzrZmd3hSaFdtSavu1syyhqI6Ch4U0kTyScvgSHNgAjuxA2XThgAGbAa7qWr
hRdNW00r7SSm1TfI2sOWxLyZiZfaipeDPiteJ9RK9mai/mnWoo50/IIKUdTYdAtcA+sCz+gunMvq
TP6YXOXVNpYp9ZIz3CSpW0WkkkLPyynCKi9GRIxHsPHFMzny7w2t1inwn/UdlACv3zUuS05iRHY1
mV500ogAshWtLc017+zI50hh7vICXogSsaf+ESWetqrlNevN6iRbyZyQKAwnbly/I7USSyqihijp
KsoyJjkUdZW2F02JxfuYHCIXcWyPEuR5eAmpnpgkRg6Qa4lUGfXs228rAOq/eVvF4uPF25qnlZFm
kW2dBY/KBYqFeKdQJ1Pv3cnXy42ZuuoZGChfFLI2oVGUlsq6uIRXx5S5+4xl2I1xWZ4yVbtaviGo
cTE+wS9Ya1ty/Mo+sSlJogvkM1eiegguw5PihkXZqbLRTpankvlmSM2zrFSmnPM63pkUht2eBpoy
htZ4N1AS08Stm+18kVFrmJfNqXW3nDDf89sdSXOVnpQ8IvEeMU1azLPPJEdCvy+fo5nJc7ViZ7pT
L9XP3Um+JwtR0KrksmDdM+SsGU2Y23bnXNmhP34bZrfe1Wv9tD51LrId8Z0ozvicyZt2oZ63p9aO
1nslGvxk4zwr2P7b1jriQD+VaP8ZqrKqygjz7xlyt02MYsjD9/9AQfY/bsuvD+GrBc3ht5+XM6iK
fNAd8LHIj7CAe6kjK5nKBwC68KIVUpB2QMH+gZ5VFBC3OAdAFUMCSvAFfq5nFBnILXKbEBYsWRHu
Ar+znXn17kDLUy3ThFyEyi2US/S6X79DYNvCqQ4Nx4vGsd8M4PVW4zR172RU+/UrKnj2rB9tUwbz
q8ksqY9WQYhdLkBpUxCYbJ7OrGWYoEqhpklRNDbRZ7izEqOAWIJZJcNfpvwY4lR2lW6aLmajiGdI
pwbAGXQ9hhaWV2m26znuIRtpZof4RwRtdl9pen+RD/WcrRbbnr7qedCdjJImpZtwyrv7pdUj+sZC
kw1/qNUZFb1MaT+jldNcNrMehqetuQSWGxhIvmRxr2KJmCEj5LFjnRvXUDC+w2MqTIxdkHV2v4Ph
MFwmWiuY8EM1nQ927Zgrp04daTOZSJN5daAjb1GEKYqz2KhA41sCVGSQ9UT9TR6d5Wm0xpoyMgnL
i1SK4vuYjzzx1Nbs2U1kOplNF5YRkLRnIFpWou3mtqFdSVIiyRhbi2tiZLWsKvTlaNPrbKDuiyFl
emUaDZNnpCU86oGrQQBVL27zxV4kvzRgtkVaDzSrHo3oqtIlCBrpkgVrDbQsFiWTHtie3mU2LV+d
5oOnS6l6LqFN+RXoh0Y6nFPmXS9eol8AJl6PPXlMdMtQDcUEzKOoMuTI109jmiNCbKGehkRq62zb
CeCHo6Gj8/ZRDmr4f6IyfhzGtMGJi52ooh4ljrkI7M7pwSHPbQHFMLau20FRQQPpLd43KODGQRCc
YoYHEkfTElR5kt9ToX8+BehnhqGAftd0WyxSXuSuMKmCCXc7NglGRPk2NZiwtDFRX4+qVR+b79n8
iff4+JIJMtxf3kURO14fr0MXK9XlRPKqfKKUR/sGCFyb4u1jKc/KbX9LWBSR8vhYFgxX2ACHW6wd
DbHrKgri1k7IQUOqfM96J6KyVKEeSvNAYTVHUte5mlYYjJDLxEhd02gvy1CWH9EUiFN4d6gYTEsa
2XB2yuGiHjj5TbA4HcrTGrBQRAKNzgu0sI79ei6E0bMd1R9h2lXXCFDA+y8cDGPMsnl2efytRPff
AydcVI/FTdc8PnZnD9WxfN0/MN85lgmNiiTz9znPhyRXwv++fUgf0abLH15DEn78/g9IgqZ8sIGc
OKikq7Z4FH4yRsR3TF283vYh5fF0/IAkaNYHeJCWAR7rp676D8KI+BZy57oNfoUcwh/8naR3LHQA
GMHQBWfEli246bJ9RP1GHmYpJSMrr8L8KdHvJrlxG+CAcNW9KStWZQO0DOkhC0fkiCBXACR6ced+
EeiOOeB/OYMjMTzA8anmNJyBMM3LFtTPCgafsCfHs3lnwDa266u4/5KbndeZCoDX74cT+Bc8yf8/
eJ1/4INOBSabwKtffF5/YUWdPgCIi9OXz/efv/b8gFv2B4v6y4Cc8ZP49Iy54Tv6Ib7LBiUfeZSX
6o8HXOUBNzXLQRJBdQ6Kin8wog7vC0UdMkeWzINJgP6Nqg4a1asY/LxANAUl8nWcDyxAXmU7B5sw
G88oZxjFolruRUP2FX3CTaiy1dMF1KH34tjaxQoEATM/KdObWmL0FypXYzjTvQwmgzY5eAjVki17
prJHsNMUhRwFIbSsddUxV0+nDMIP/7LS2uJTaqprx7nqBqRjI3tvKc0mhUu06P2dki66W2eXS1cL
7F6C11h6MVLRAOZmrK0j4Gxfq0b0fTJRYDWsnq+1d2lSfEP5exc6SuJPUVLuua3nptLuIVhB+rGb
2k/yhE0LiNFQs06TXppcnA9kPwlNCJW8VYoz216UZSunE4ICYfsoNdW1k42boGN6WaW1V1bx6Th2
H4eQccxsbmthpBl7UiGzZ5KtmyVYXNy9g+ipBz24FPanEWE1D5e3j7FyUWtGtdL74cEIOiaB5V2j
q9+NBFg4pO8rRV5WM9qITtkmt2luq2eNkconiM9cQEGTVm2YMeYowIvYc/dFiQeW7F2prGZ1vM8r
43yBT3qCDUX1CZcoEAw5rlBd3jRfhiT2BnWaIVc3DQOfuGwr0iio8SA0wWZPtrpKgibaqFYN7FVZ
WvtyGZX6vDdrflBpb/N0RD8iQRkbuRWMGxCbmoO4usslNb4zyyXZKqW8zxBm8Mthxm8T+85/bwj6
5wYXXsa/T6OXD1IWS9+i+EFq2/4XMYbf/hFjnA9IkwiFEgjjQieEJPEjxjgfCGO2aiL6SP2Ijsif
MUb7IORaLcfSIOU8Q/7+SKLqB/IqMFBLIY8CSfy9GAMM8GWd9ydI4Sh3OXROSYWwxrYs9XgTmHD2
CylmQa0uzRfccgN3Uh0EQ6Qx38plrGxUpAJXwRwznVIztdqBFlrc1MaH2xoa0OnyFN4bemngCZd9
Ssb2y9TXLXhmizVukd+ajehj7Ab9c+Y9rhHlMzJSVeXBF2OCHCXZJkudkyjKrOtImySW2w6OBmVr
X0hBP+4zp0vvjTTVP6G3oCOsTefoDpz8Ga4bOD/0Nrr8Wuu2QRWsdRUwP9JxN4rxAPmv8QYFy4Yo
btmP17pXqGPrK20Lm0KTy7MiiOZtSS3vKZB23BJPlpwCNwa1gHrJNwNbzZsIdTmJ5isM9+Nsml9C
qqWTMF2sVVVbNWozoIfndsaaJSspAgoti+FkB+WjlujlNkE9eltKVoPYUVF8W9DPWjeLGd4G0HXv
rU4xkUGVY/hGaXMiOYqyLcJYu6rLWVsxxlzWWZb2J5ECLFuxZkK8g/2qnwZh6xo8X55pFc6N2djL
iC0lJE0VmLjLOCM8H8OC/kDRh11gBExpx6r/1kImt92EZwtzBVuuXVWGHFJzM0/KXDZXhtNqG10v
usTvpiw5G6qiOoMsCE0laIptEAs59Czt5HVkQqTSmrI40zsTK8lETs5Nuxk+9vFQeTjIWtdmEjkX
6G9J+yIsh7u5zDDrLg1gI1HdoOqbZxdLVabnzlSzrzX1cq8HauGblTKYbt4FgduF4LfGMorO+oqY
3iUDW2lT6nxkVpDXNvCv0O1FIc7XC4rdUTJjHNHIWC/GdP2TRjSER9s69nw/DlryNUQB9cyIhyuU
qUAWAZQHsR3bF1aDokCbdOAfOj4uTY0ZtM3to5EHoEp0dEWsSB3/B1O3/14z8usS7p8bPyla/j5+
3jwU4S+iJr/zM2pijYbKJP5MGnMOUer9rMwQFEOCGmQzdZgsvvNHZaZ80BlP8R/46JoBof3nuI3K
DMEpZnC0MdRZxOLfqsxE5/OiO/4zah71HGMQ6lTzMSt8dfrEPAacRNjVm64JlA2TFAZEEEBWhhmD
El0gI1Uy5M2ygILRh3Gz4WoguYQI52eSNtL2Jqxt8zJnG1V8geWvuAOWBSe1XeUPTRgMu1gK8rVi
LN1qYuxCh4yV9KT3obcoxgQQokVGMEkNcn38rc4skF2hWp0TLHCcSR2A6c4IF1ZG1wglinhd1Snz
MKsxx6/z2MkwzxLZ02F3nxQ1NMCmHygFqXpPKnPQV3ZdNWvKcJVhVK7beBKV+Iuj+6Vg6WCbV04K
bWOyShPSoNoL0njlabEMPmFcSliDuMMFSsCuwWHkZhbLRKVqMMEaqo9S4nQ3ZaQL6UrcLWJnmtE1
iuZHtJn6tdNYbDztYvQKOTOZowkBozQBOloWwpWlepJkpUM8kjJIzGvd0ewFy80aqItR35llSG6G
AvQQhs1tmM22kBns2dlZce9BI7nOdCNaRVpxNi69w0XUSr7twzHbSiqukdgmsWTu0KfLktC6tvEW
2JjluJwZ6jz4UtdAionbcZ1apbS27aE9gXe8LUz1kz2l0UppI5aHet96VScD6g30bD3rOqgOJI1V
N21Sa91PC2ircbqN6mRj4xaMQlMKukpvzg4MZaMJIzwBBmmbhdM+535vNAvWLvz42wVdHnNMgt1s
haADegNcDl67bljhClIPcEQLewq3NRpQObbr2LCPzb5H6RnNrs6APw/T0Oky50urdWyDkPo5CSc6
WH0pUTQJ5Op+QGPrZhiQBozC3kKKCTU6N9MwLFQWtDOzcWITP8XNfd+3/cZaRsD3kplvnVzNPh7i
wr+tx/0HBkheoLdi423PmOKwk/Ae4m9l+8MyoH0ZLw9/4jlUMmz/gGSLqaPMBzlNP2wZnmOlZKlE
RBXlMUggz9yRn8FSZW2BJAvskT9C7M9gybfgDNNiyXga2SbKf78TLMVQ8sXQknkUqj7sDSz+FJRS
5yhkztIsBREv1Fod0+5+zvUQL56y9M1MTzGqiJ+GJqnu4dcxqvqZUH4xnTkaYD4fF+8+FIyodDRB
3Hk5nFX6WtGWgeOyDmmukxahiraVShi8jTSs3j7W6yIas0Cu0WAkgWyQqbCLORrMciv7YRjmEAHa
MPVgB4drUbb5bx+Fp+QvdxLZZySW2cHQHxzdybbVrdxUOAo8xXzVtTnrx0BJt21iQFaOpnwvlcFK
Bbfbjvnu7WOTiY+PTWY1dJVOBfcJkVpf3k1j7MPFzjj2hI7TykL3tZEWBL57YB1NrKyaSi+9tw/5
iw8QDwwoV+y34EXZ4qa/mK5rRpB0pZyF6xF6vxcUstD3TRbPqI3oHTnHX9xZZt0WkqlilaYc9KZf
HMpxUGAZJfxepLaKkSeZgDQtRUzNbMELbucvNPyn9jLgGdWZzjvXebBWPnpDKHJ44SBZqcwyj54e
U0JfRZLQsXBsZB4w0JRXMqJ9bj5E9jYfFSAF6mLhJjH36zhZQK53g+QrEIeMgbyFQLvtR3JsvHNT
fnX/kTlDCIwHWzVkcdNe3BQqjKgtSw1MhY7DDL4cwBocBYwURkTrtz/qX90C9qCIjiEbK6KYePxe
HAvbtTHOUIhaY0xZwiQOjK9RaWdfCgSx7upBHnzHHL0KLZBdn+6lOoco0AfJKq6ner0M3XKVKgGg
vbdPSxVP9dEnQ+OOii7sSz6awwD4xWm1faOHzOdQDxiRE/KazKJ9lWcbtn7lKNDCEPq7zcJZOdeG
hbasGufIy4NgPndKhj6jOkofexOpGghA+DK0ugnEpCiqeq/26nouNCvwO0SFUe7S93Eofc3TSaMz
iixQA2Ok7gY1KD6aMtLe71ya8tcX2qYitkxeZ8xM0VZ6fccpXSL2yXy6TWSla2NY+lPLSSD4tqU8
yR6iRPLTFJQmQy1pmnxN7+iPHUxB3H4qKkrRKZqRHJTY4VQIgH7MsSeHnxWGEQWQNpfvRNijWagI
sbZB6ENO2DYYoxzrrVK+9Ro+D8FqRBXkFPcTrfDKogBmbjT5KaJ/ynWbRQpiR6oe3kVakvkofNsn
RbhYM9tPub/PUGUz3WRGMsJVakTCLZ0CiOtR8dMY07ZD8TnjC52KQrg3qdIgu7Ye3mABOV7yF6Kr
BofJ2JXKyTqNo9S4RFs8u44zA62YYh2ysAXf3nf6po5a9UTI6F/HZmAzV2ipb99+Nv+aciB9yuRm
BtG0StrRG6MNxmCgHRKsAi0e7rJqljeFXRvvpJxfHwWxMNaN2NXpR6GpWiIUFB0ZkBOig/6ozo9l
Zb4H/vlrhcCloC5G+GMJz9jr9aMoYX+y1MYYrJTR7HwjWaxPjUrJH4YFFPvBQtOhGsGWN4X6TlY7
3nLyVOG1RNTSmbLhJnB8F5vIjKUo0cBzNyW1dGFEVuThfWmu1DZBG8xpDMnPFVlap/GYs+2fsaHE
qq7CMMQarMuo6/Jb+PHz96QN9vWITwqznalz0yJrbgM1kU6HyNJuFymscgRUiuhaSov8m5lJ+oVW
Ocnl1KfB5u1H4xf3E71iXVbRqCSZWUeBO2k7Z8bsxEGPQktgY8yw6sZ0cecGkZbQuhvDJrqX7MJ6
J5H9NYsymRLrOCEJx2bw6LhTpdUz4ogAH1EAXWMA5NxURo1KekdItyZAjA5MYU2NNo40pe8c/Fcf
JTZXBlsbG0MISxfp7EWsZjuhS7rcOKsyrXo6ch2GlFSAmpUqa5Pgm3eR0Wq71TwGvpSUJFXFgNCJ
0zEStAFCvIV9n1qI/U9RAK9RZfFgyRZaAKUOHKQdgVU2o4oBTPWIX0zlIkr2kMVVcN6puO28/Qkq
Yvr6OvGAFkIomMhs2TJeYK8vJpwmZYgGy8IuT7VQVdMAtOhOfBrlHY2vOlrVdkZIBhtWhF0zo3Z2
cRaWl1knSXf/g1NBnwgpb0QI2AQfhYCpyDQNixGepiall5f75mHoF3SUNJRWmLtJF5YwR671MHfr
FrXJdLb2itZ01++ciPqLeyLG5KiQm7amHD9eDp9mNrYRJ1I3+6JXd8tiyDumPfGeogzVGaZFXqaF
+7mV9C0IEGcD+iPzqxh7zrfP5RdPOhAokpJpMr1XjpNRpKlBjlc0H09bandhlNp07fF42ipoaWR6
aG2we35wcFc/lay2foeh+4ugDH1QIVoSu1jNHz3pZR10VlJz9AkZ7LOAyeZay/Uf2+1/QeP9vw0m
8WMNzIP8s5/8y/Z4/1B10UP2suf+89eeG29b/oBWpWoawP8Oi5iXmx0BBwKYxCqYfwjc3x8zShmT
HDx1HJpSRvOMIn+23Zr8AdN5+hCAE6You43fabtpPF+9Lz+3x8rRC9uiZZMOdS1tyA+I97YVgm1o
lhVpvCsqQNDVFH0uGNvos/J5Al9BJBv39VTtjIH9Y5DmqFVp5WcFa4Y2nz6bZfiJcg6HsRNb/RLN
LYTN/kpt0Fyk+3gK8uVWUudP0TLedkpSeIOz+ItMptG7yvTCFs20VovOyyDcTRLYObzt14CAznuU
SlzHSjdZhaYLFW+KyxReMtL8oEcJBuAlGw7UJJeKvKz0LIqyJydBbqmM98Ewf8k6ZVvpeI8syi1I
O8fT0Hb3TFvemgy52BJcF81wHSrNp6g1v02d/nmW40dwTOyverzxVPUjenLbHhHRvrO/ZjV7Z034
nQSTtZF76yKxM79FTqCsopuJUajb2qbbDrVro67ml+wGy0y5DfHZ9GejeWy18TorA9jz5aqIOrDu
zpU6Fb1vL+jnlHl5NjvQmOKow6C4AGatRibOp8O5jL4QA1a6lzgOv1e2jBeWvPgoHW3qKsazRGLP
toD3C2rA7hmoK/6G2yjXBkM7z8jGg4jVlb2UcC/Nc0dKlZ2ZahtJtqK71Fk8J3Y+N4ExrgIVjqjV
nBdUqqupSh1/QZRqNc8zkgxmtw3nlP203N1aSzeu6RwGinvMYDY1opibuI+nfWR08bZu0408oFA9
O/1wsYSN8X2ywRsm2rdoqu0t809sPiZN2hKgoIMNUDwq+dJpAQVWahfnqDZBN5nrYpVYGQBq7FS3
emqzF+xS8ylKy9WQzM6/DPf1v2fVQvT4+xjmPkTNQ1y8imH8wnP0MghEDBwsiwDFINB2fkYvvoP8
LnYaIhKR4XS+8yN6qSZ7aUZ5DrtnCmesH35GL/Rm6BAAdYHFFM4vhKPfwr68Cl4W4zoGAZpA2LDo
VsCavS6ADInS1cpmVD4iu18nSf5U5kn8kNDT7pdaynwtwSoqTSahbc+wuy8RxlYjfALkOcAbWxv1
3Yt7d/lcfL20cDhSwHk+JQaioN7Y4jM6PYqrRlUwIppiNjbV0oO8SXrnxEH3b1plZY/8yBQHD5Je
DywRuyH3lipDhbPCHhgvCyQ8jD76AiZZv2St8tWMndkP9FG7CWZA1V5ajfq9ks+yJ4W69LlPHZrW
fkQbl8aRYBRfKEs1fWpSPZPdCWetezVkldRag7SZrS6WUaKVEHxLTFOy2JgGDjqkmnUzLwa8+yAZ
vZYCRcesnREMMld4FfVRkXZeY1nDY2ZXne4qsg4iRzXH+UnRUOhDjjJnxzQ4s/llboBt5pKcvCds
dSiV/qx0n+8qkkfC65YDsL57/UFjO5olEuM3v0ZMTgGGpHLVM321Owo/Uik4G/LvSqVshmwAovSl
yBFPi65rENKFHK5L6yaApG2t4wr50WTa1VmPVTe6oXw5blsvSGPfVkBI6/ZWL6Vnd8G/hcm+LsV+
nD0tuAGCjJx+PLpbanqbMGkbX0/D0LfNrvSUNC5+q6F7Pgo9AHMa5swKHnqv75FisRrL0f/yrblA
XsjgMy2Cqz7fM4/6slgjvP46fm/8qr6uHzgqcuCoVNCaOwwaaEVeHzXUmjapzI5GqajzVaXn8n7M
Z6EHHMvTg6EmGts6PcFtRgnLKz3HHAMvOTn6VpV5vjfiudxnDJ5QMpLRxENTW9rLiZp8TGolvYvm
TMOAekwFxt6A62iH+jtNlNiqvGiini+A8IY7jw0+3DjwGV50hESWxZjDtPFR9Z78RhuR/0mHyFtw
RkEh1SzXDWYa3jIESAXIfbaOZ40XUK4sr1TsaWe0EcILEgaXE7I4jIWqFvNhKfVz7MI2MxYahtni
xdMNXi5E/XNWMGdKKY0XIwZZG2gO190yFxdpEhZ+j1jvOxdI7H59fQYu8ARvbBqAChEpX39AxiBh
tNSPAOgGvdmqDbLOsT0gjq4/sTCCc7m8NxB9PQ/ljnJEXMQxboL+QWN6FAIz3F6R1OaIVdPczjX6
uzNByk8lgCOQTt4OuEdN8PPRaKI0kE709aSV19dXpqnctDoAQUM2vQy0+BpdPgv93FgCM6hBd51p
6MtLKj4b5dx4enr7BA4R/VVsYpVNWOJqZR4j9Tg29YHUIOQd1n5oOiHOeznKJX0e7DJrCbygNaBj
zioyB0VjuX1dO16p1UQaw4KU0jeDh9S0tZMHB/qshX2K1t1ifjOvdCAxWKB2sq9GOgv1tIABk6Nx
XtgR8j2FqflOi1lDmMnGbT5d6XaCowkq3pd5AQclwmRoNQ5OeN0mkn07RD1KDkGF10oCbmlhB7sy
GM7mbtfZ5Z2CNjZ4aF6C0YCHIiXmbgKjdB9HiMYqZQXb0+Kjm9Jlem5T/6+B/M+3IfbeXDV9+7Lq
Ej//XHVpiPzxMCMmSp79AVF53tVqwIoPDmY2LC78V2zerT96RuODCdCYh5HBFqtGk9fyDzTgQTRQ
lzFdpSxTBBrmN6qu45DPkofjski2KXLAz4ua8OUMrYTSpLQBdun5sDSNmzkjauJyksKhGeysv2mM
YbjCvFfZO5UefB3JSjgG6ErzdUrwKQJZ0qpbK9eru0SZmJh1kt09lIZZfcKyANXXulcsyP5JVzWe
NcRRsS5UBnfrt99bEYVevLZcBWazRH3ul8EqyTxKXE0FelpuJMUzlBlti7hBTIEdqZcsOkg9Cxmk
HCJu0n/+/cOKXRnjT1nTKVtf3zxnqgxgf47izeHsjnrgc2lA6/KLZVpOqmE4GxuzfScFiFHP8aW+
PKaYmb1IcdMEM67qxDFl2OlBZaAgGGBVU6tf3r64A53q+EjcTZ3NC5B4pqyvjyQ3qONLVQJWjrKd
hFdisEBnlwrMUzFIt93s6Kd5NFO3ln2N7rAEEGhaegQ+pjg0TyWpxBbJkEc0z1PViPHa0IDvjXGP
qEWpKg+ykaNeP2nU1m6QOeVlpbVA+8ABppn/9sUckGDH902hogHeaYMTY97y+mqUvtDVomSZDBgm
zPwpsXDElVEl9x1WotMKeBDy77U9V8gfLAzrETevl0/OUlnxZhwN9N7GQTkLgmIZ143ST0RbXP4e
I33mjUlnE/F8yZICHFp7vexdHDil0VUOl6iKq0WrO911acW8eekzboeN1QW6NOIujeJ+OeG4CPQ+
uhuFBtQ1O9zaVtzlWNzvOp1D1O4OH8MojQgUyXYAK1+3Q9nVKo11Ixa3+uOclDT1C6GjPGGxVjLP
mPoJcfi+ZIe8LNOTPlXhiEsYaDag/DrV5NI52lNaxYvkjrkCxr5TJURoWEbqtVdpQzDhsj7qyb6N
mok/jvNY5+VtM9GW1YmJkp2uMdxBhldVVvBmIz7XGfSQn6pKmNwwNTipQ0yVEwWvw5OxgGWmmAsW
acD11Qr+Yz59LPCrjb1UVXMyZ9hfZ02/XCeVbtxCImD1GClW3V7KocP4pQuy/Jo6rNzh5TEPa2Np
x+W7seT5AhE2iZGusZwJaw5mW6FrjFKMgtHQztelXS64Fpuzw3PddkG4MdGqNhglJ03qzZ2es3bv
DEvy+r5RBt8OW2SADADIbh7GaeumMuDcNp5mdd0WHYk3on1y4xaXZegQlpF6o2SMt+wXmhNVjvN8
w2/xhKBqrC4e5mkgdunR2hv6tnDy2iBUnyJIhaNgl2qPZQzsBF9dVaP8TIf+AdLJeF8p5YjAV8wH
nYV1ju5OUgIenqjiE0/CrM6fBmbkpzmf2uRRWWTzKoiqMYDLIaPtYDcmjAk65k+tiM+DWKJ7poja
pojf4yGUFyKql61KgLdFrA9E1G9F/Lc0o7v5f/ls0Pzg1OYtjuSsqrAyV1Mox4prOvgxMsKaJNs3
WxkQuWamzm2c5BBI3nuRj+MftGexnAdbxLwAVs7r93gE/TRGVshJqNZFoeXfbTwwMb6iWy37eD/1
DUlJVZ+qHuS307X+wkRRN1DmDsLhel7mbQ1V7O2TOmo7VAiprKDoBXXaWfLpUaT888bErcUVq4eL
t1PAxaiBc0+Mw/1hVYP3dC1u2yxu4OEc/q/2+k/Yti8+jr/M7T8+tt1/uA/FK97X4Xd+FGBiTCVG
WFAyqOqFZ9UPYDGlGZ+VqBgo0EB7vBzaw7mg/6CuYGIP11fUc38UYILiDzqJgu2PJcBvFGCAZ48f
aEqHw/RM5ymi/RYJ/0VCN1MMsCLRxSlOejIE+j2Qhf6yiifd7yusVYDhjO4wgnY1ymwBkzRdqlmD
DlIuQ3s0dQsy/hCi+o+VWy83+kaWgCE7qbZclqY+bTESqnk5mftvDB1YR4fV0CD3COKCa3bbrA6Y
XiEjrhKl/CplEtsXQeY5YqxEVD9t5gxBR7UukViMOul8XKx7TLXRgxtiad0NZvIUzKVyoXZK8TGV
ZuWy7DVEnBazuezHWD6xzJHhwNClObjoedA8Z8Coa1Br67QBduam+KS4xpxcDAm43pkQMqnXRY5a
oxCwH8wRzRSt+WTm/FjhdLNrddGFkiTo+qCiaaDAg2WOMbd4O+zSh0BRz/6LvTPrjRvLtvRfKeRL
vzQTnIeH28AlY1AMCoXm4YWQZIvz4Txe9H/vj0pnliS75HKhXwooVMJZTsuiIuLwcJ+91/qWIQ1H
IxePvlkSJFA+VZXY5mq7TC1n1/vFntH0KuqLoxWYRzLpOWTBsDKIPOp95WoYyUU3i/UsPLGOwo4v
cQ9cCouTliqsgxpky4A9rxyVZV0FBMcMx96+iyMCDAm7qSpQKYOzN+th33Fs7kWLcSuXHsrGbN1a
zc6bOriES1C5lhE/NEN5YTTZrWlP+zCxCD3075N8uu156vhKsx7z+troiA9pAZwU4hz72coy/dAT
QUBmYn5fZzzvNNaG5J91PINo2WGdkO+1dB+UX4cRtD9Jo0mZX6g5pP0iC3ZW7qzgKsDUDdQdtRI/
SWTzdM1eSrxJbhq7pgTIraro+ttnaskVkT+hqYlP8GVsJupqo0sWTXzmRERyKmdtYCzLyn/MEvFF
WLjDm3NJjc9i4n/GaZf0iRcoJwZtIVEvpGo1TfdkIdrhcBMqk+E2GhTFUbrMZPWxyNWTRDvTlRFC
i16tHSdd15IMQtVq7qRUWiFBXNVBfm34VwwpkKlhHMe31A7rVo3XErSiMDpGUkCGI6JINV46vXrQ
GuPQdPZBFTQQcngSt75oNzp+vAk1VpEZJzpn6TwwT0cCOjjMPERVcAx9OlVyejZKCnE/OVcqTXqW
Dad0Ld1IyQPwga1fdCdGAVVBHr1h5ASumHTL7HWpqqdoa4KDPSjbrKAPrD6ygnZTVa+UTr5P1PvY
vlBCPifwcL5fIv3rXyIpPZeT/lJ02qK3w3XA2V8etI0l7oRUqq4wjZ1OWhDN273WO9vYKq6jFohw
QwycdVoTM20nLdXpBVOaWyW2kGRgeDolYouTKJwza1w747Bvw2RHjpAtxVs5SFdagph7DAia0tZq
1CwpkB+cNAWIR89xTPtLa771Qtu5UrqTsr3Qy6/ZqNOPX1WZshBGvBpoiBk0zHp7Y1blypbrvZbH
K7NwTnPTGdzkBMeQ18eDm0ehV+KQqHJgcykMAS07M6TqLrWMk1H1ry2BvbIo9lICxUthoNYVxk4y
z7ug5G1Q17kDkbkPlj0gwKxajqI7qY2aKuxh1I1j3dT1gopt3Q/yjc+kjenFrS3rz7hXAb1F/XIi
U9DtMFeUp6RzRbzmYN3UBUT24gTkdJis9E66qWmOtyoRd9SstlvpzjXDkSPOby+VoIFIdSQ4ZTYg
u5V0NShPoz3S1YQbRhrVVK1Llm+FrcpKuhtVBjhYVT5FHnM5mTZSkyc7J06I9Y1hbAf+rhDiS0GS
HPs44b12a5zQkttWE2jesL80U7tfpLbSLWldUR8XqUNSYlGz4RcPZGBUe4anxWnVpMidLXkHReJM
k6Z9OQZwF3op3o1SZ5+1PnerZWnhWo/I1maK5ysAxp0+de26jXd+Fp7jYiHzSFFYHBYyVHaSwrRA
3ynqfSKmy8ZIH9u8OwBOCXdliBG2aYR8YiRKt28KJBfmqGcHnQfOhZHV6rEfNeWgyneoNo3a56SA
fKXHfhJE12FgwrOaD2J1UyprO7JWtXPaO9FjmjLUSIps2qoKbJOgPvGt8bzJaqJ9x/xaosBPUgDI
SdbsxFpKbOMsFhysBlzOVkB+Cql1BpIsOKyp7Jw4g7xy8hI2aYDxty/gYo2Xqr+YWjNap3K+U2Ob
cL3uOtfpZoSVdV1Fpb/o+bASKxkXbdkCgjlGGdnMauTrHi0e0uQyIn3U/Evfdc9Tq12FVbcTBHBR
YyYntpDPdImkIlygd4VZ+I9FhTc6JBSwibg7hq0Aapr0+JpxmOUpx4KwLYJF6nSx2whukL6tbmlU
l56cVYPbK+CL5fhWNodmI2lxsLGVgbipR0sN73oyx2SVfLZ4nXEusDPCXEQsfZETdZl15AFJcPtF
2S+SQBtXI6p8zqQEgxeQUx2ORiZSxq6b7uRWe5FA3zBbxx3TxOQpGVrgu+ZQMV0Z9D2dqn2S+lcE
+T0kvX/uFOGhE84dx8fH3lGPxFWskIx+CRnIqBdB3kNAc6R9w0Ppqi91sY5lWVrQSJARrks2QVEy
5+rcFG5YmOjYY+Km4qTNF9LQQ/B20ksNH4yr9SjBu7Q+VN1UrvXaAKA1v2MpLiBPdQDfMJJvT5vQ
5p4emxtR6toCS5C/z+JQQ+9pBXuEm6eRyfO7s4PiziASbjFP7b4S5GatbBLqiR6qzEVaGDYWqqjZ
UmB8ESb56E4y7U3L8D1zgh0aK1m3Eb6R7NEXJIfMRIEZ6SSO2xVhWnLNsXmMUUu3tOazCr2Ywrts
WxRJk9O5JqpQ5i/1ujfp3moS4VLtXTHcl5G+DwyQMpnjHzWrzzwtkLeUFwb7lH0lNc5ZnVabgW1E
k/uTqm7cfGgqFzngIUienNxBo4BpZ6ka48Huy8tyhNPZSznurUQ6TwSpYVqRXcmJ2I5Y8u0Qg1bH
0HJVaOKyHML9JGKFja2BhxRXxdY0WnuHFbQiF1XSrENh18NpYw/p0a7m3bNMTM2LGwcYpzKK8yxC
rEDiXSEbMM1Ge9OHxR2qtGClRSc17JqLiSHytUOq2kTsB45Rnmk9tE49IB8k5RPvORWvyywF+Vdq
t0iNrWVXSy//O8tpzUidBkefwabUNZtRBhlrSw2Zh1K7KSWgh4GeukMxEhWkPkV1tlA79UtLfUlc
oKf+OZf7zynrNwRIn52y7r9mX9/pCl6//puwgJY0nbX55Ktq9Avnc9QfLW4daAyHKMKL5gPyfG7/
q8U9f9G3E5Wi/o7ZgxsWzpqKokD9pY72a1/yTd+S0bJGy1KB4sFhj1HOhyFS0XSDERmJSUKWFEpr
TOxVcZwSPeSJEzQY3d00HeYyOShrKdqrRpAZa8PKpjNrstJgY4LIwv+Io7zEAi9KaNwx88NFqmaq
srAykd2PaqdZXhkG423SJta9TYYW7Ak/yW9tTUKy1BJ8hnEiLrGA9zhB88Z+aDotZz7no/zvgNxX
BsCuhZOgxblNQr/rrhUzyJNVkJahxpGHpC/pJaGZiJld70IG9Nw3IbpMDkyxqmxHCcUvBXigSNDP
NRzVe9uPW21V1iLcN3Ir9adpH4lwgeJVxTiUjkzvOOXY9dGQI1PfBGOIIZJuVGWM22Isk/zRbmSb
g0GIe53hFOcCpP2WlABKsxLoGWOSp6G6jvus9/dh2zRwP3w5IoMMu5Dx6Odoha8oNAz8BEmlTRqz
JiOSRLgD/ZFnN0Kzy+5hHOqhuq6SflC8ohqyUbi98DPGymGixgvHyUMNAvNIiOVhSks1PHcm33kY
MhhYG3/Iu/B0iHKTgOieIXbMuNqQRt9YBbwE2tUx30wB8mxPRaavMzsqCdBBjA3BnmOsiogp721W
BrtdUQUZhzEFDy8fjGXlE2lvMO8o61/kSBqxjDrT2Kr6QhEEB19LvZ+ZAL/jsHG6RaBlwqK5bTSD
1uzTMk/4XS5KP3lW0S4MnAxioULbbmgrQgSwq+ilbHVJvWTvg8cSWThMDMkhukcuAElbZuwZYSqL
hSMaqhFEJOkOdQMZe3mTVkCOyYHjMSQs4w7ZLuyxwMFfuhW0bAMkWCoBl/mkJx4O1/S8x8m+aHSn
PC/aNgZTHFJ7u3VvKuc8fJpNo3b9kpTi9loteueukbPiKTbjM7UqrFtoedLooinTz3Otyp5VO7CB
5Gq0thlwtNWdVkZRdTbEenqH41m+LAMG7gJbyP0UqMFpgIhZLIgINoDpkTda0ZwTqz6SLrWim9yu
JFtvjFIaEPpoNA89wrbzlFb0g4oiZfCYkuI8FTQ8FwpJbCu7t4F0Aqbwsl6NdolAns+50NNEITZ+
OMiuqOfApoEimrv5hbNjvmw6laPRJF91INOWdquSy9fEfAtdrS4CW1xgE4SanerDS17E1W4cc3WZ
C2o8bg5SvWO5TS7rDEeUB5eCgayslkSr+kmckYUjEtnkKJ1qpAI3fpxsSyOivRBFiqMtbDoX9qpz
/Do5pLJCUKRmFmF2xzqI+y+zwNShe9778gHLbUrYsBFI5j2yEqIx43EgUa7NU4PKLJxAOIgpzaTD
NPg104uRscyZQ+WCYaHp6ezkENdeEs00O1fyzeKiMzuHlOmoerKVpLHcMDFxONgg+hq+U5RfOxLt
4HWM2YUfomo6FpOTCbGs5E6Rl2rSTMQzjHqsHuu+IW84jxUOvXIgq3e90lViiRWBQlHtCwhASRXj
bQ71PBKPWR0Cs0j0Po9PUEwFyjI1Ldzs2RQGRIXS4w67W5KK7YGT7Rw6rrVBHO7Lws6xHw0VoYJu
5Zdm+tXqhRof9aIkTrrR8qqST6ayGqdLCoJG8hymXemuEk3Gu1PTvQtcreuYLb15wh3/eGS803+9
78yh91YcvGkY9HTkbzyZ3nfmQnUg7NNqyV2Pad16worlfFEUVfP8L1wHnbsNWU23v8MnGr0yQAyC
vzJlSvlUhP34pFRh531+lY/akfnVQAul1mJSCaDmQ+N8CoYuNfuKbknnaAQ6wkZ08lRcUMqCiC6S
+nT0uSk+v+gHZqP1+h7iJTRfKaqoD+fu55vuZtoLx+YTgvOeCZV6ctCY9shBs9StKV62ehyt0Rxi
z8pLp1zKOWMsEAq6dfP5zzE3Ud/WBPOLt1TGBdQFbI0fB8ROmoPgRL6BDjegIRAHoPoTuqQ2yeif
X2muLt5fSeUczitWmQfPVrv3L9hm34xyhTlaEwjnyph8ZTXVo7L//Crfvx7kZ7OBCTYk8oKPdgRh
gZSa6pzzmcP9UDtqjW9f+PuxGYpfvgtopjO5QgTkgOFw1PcvaBqNOIBQ5btG5ZNGNipfwl4NfjLA
/8HrQQDPoNnSSR2E8vH+IimICY5wsUNd71P8BLpPnwTc51FNUjq+n795P/iIiF1kLaIUQGn0UWUU
16GJ6VR2XAqGO0nu6AYESOU/v8iPXhF1KD6zWacFDvj9K8IGpUmR3jvupDG9RNHZNsku6cREXZUj
Ml98frkfvSYNaz9urNniqX2QIpgjehJuwlkPXrcYtBtn6UtTuvz8KvMP/XZxowFTDMdkKgIbmc3q
w6DLcnqn14XuuKFB76wmqXhnYtJ08de3W6AnX375chwLGMCAllRBP364l6zG1qKiNgkii6XoduBo
v5NSR91VrZMftHHUf2Kz+X6LlNHcYMOYYzQ5y3x4E4OJ7lRZjzTWYZ+SaR08opmhfd8ph9GshKt2
2U+u+P0q4YoKzn5Y0cCWrQ9vaBAFeDkFVyzVPF9NFqA9HhEO3UMQd5+/mT98cfOmocFkgPEwr6A3
O7Ghi7pL4wHafj0MqyTp+xUgiPbKshkmBUocXVt1r/1MP/ijF8ji5y5AJDILvN9ftTLTgB2kZaiu
KN1aKqJ6qYLvW9UFx/3PX+D3twDwWnZ3fp3VOB9hCTT/BFKYEWIJ47BdJFlznUl28edX+XgLzE8S
RJb2LM5FofuxKBCNXSfYu1nzaRc+QXaR1o6SEdMxpt1Zxhhm9S9cz8LIpuOAmzfg929g7AfAbGKG
dI4VE1OlV8m6jfTxDq4VKhPaW9lP3sbv1wm1AfNSVKY8uFHRvr9g1E5SB1fJhtmBS0cVJM2Symwl
V7o69NvKcZjnjGbZ/0wX/sPrsqtAxqPs0qwPL7QZOlhsyOAhW2f6FfZmxROIgs5FZTTPoyJ3l6A8
fgZ0/X7NqCaOOvxaPOCw9n1YnjqifEvCPzV3Zplx1HhDn9S+FIvPP8Tv7wLmKxq4FtoRhPd+FB/R
yOxeNYBM1kJtg0T5C3tQvo6dwf/Js+2HV+IjoeEyuxRxlL27y7tYBmhXKYghZKVmzERDD8pPrZ8A
jqBJ+fnL+v5eoDamEQLrfmauvDr432wpgxlUrWLWXMxP12o6kcVWW899oNHJ04rt5xf7/qPC+Ajn
C38aSsrXWOa3+1ds5ZU/ScKht9LJngypYCEZGKA+v8rrhvT2EYeNmctgOIVjjq7lI1k/DIshDYVF
K9ef8A23Zs/grMVANi5MKReO140272ncWeEdc5VqWpRY30iXlEKrWI3cHoan+qFOfmUg5J9m3PDx
fffTzSUFahOyqY0PH6/BSdOvNV61VaDoMX3G+KPpDz95E76/FWe+DaoEaiPW5Ufln41wCA8O44QQ
Tsk+n8b8GMhaslDsurjEfFLeRfByf9FYwWN3rpnxHpjYlHh971duL1l+200J2ibe1nVojNmidtLw
J7vbB6UohZEmcxFgcdxh2Ho+PHB1jr5N3LdkNimTbXpRmtCEitSsLBeVrxrSATpXpu8NIwIcEWlF
8vXz9fXdLaPwE+Buok86K0Y/Li9cdVHWmAXXLzIQXcFE20KvFGQaYmTaO2GVW35+xXlJvFsyXI9b
FE8VRTRq3w/7auv4RRSyzbslDB9xrfs5ZFyeHYG+mZS4/xYq8k/7Y3h5nPY0COLGnI/xEdKvFlqD
dwFjiNLgE3B8MhRz8Ak/+Ri/W6HzVdhRKeLnrI1ZOv12M0irvrORk6LbS5Ka7INcWRuJXnuzrtTT
kqz4UvpG95Pb4vvDrMJ+wCALMxgCUmrE91eFWO9XnR7MU6IgwKI63EWmcgO0/mCH9ZWRdU860gzd
6q7CHLXH55/jd+YITcGC5oANdihRZe3jDdI0WDSVMUVZKRnE9+EY3YRomr1kMoajWdJGs8omPi/r
tl9LtUqGs2cwefvy+Y/xYRumfgQ0Mf8Yr4p2CqH370GsgGBxtImoKEugsmyw2NALH35SrP7oKpga
2AjQWhm2/mEzSJNgnIrIyTxjKEcvKsNiNtUqP3lLP6winfUDy2euAChRQb982AwiqLBsRIBGnKlz
gpWAifvY1JFN+m3UVi2xlWGMZsTsarv8ibr6w105Xxo+21ztUInPrsz3b6OhBoUdTkXjMc+VLnho
dCSaayifVhKT3+bXDqNcjceaTAkJT0fhqTa/3W8e1CbdsUAMM5Q+YAKBxFYLae7GLYASq4de//kS
eV2Jb7YcLgcNHQPPLLnT2OfmF//mcgMzYghhRefhO0DeTEHuCGLuq9rq150cD822jbE3LWqlMser
0uEHWpqCpvzadFKpPOiVM2G4bhmKmI+V7CvWQu8QCiwsNVCuOjPPQkRvxeCY5yn1TrfBf9Mb2zhR
CrBVUKGwrDVUyjnSA1mPH19f3n9mgL+BxX/zSX+ntDzkf8sexf+q/5YSn/TO7TL/vb/Ulngw6ExR
Pcz9nPm88s3uov+Ou5ijE06T2dIyA+X+tLvMZEKGgxBQGCPO5q+/ZoNgXGk5ACUE8MJ9OqOCfkFt
CTWbpfdmaao89vmZOCbyMGSNvlp+3yzNtOtbSTXQx48KQUDRvqy0Q1DkT3kB2zpUUzYBBGSaed36
9pZm5Naa2tMiRh+e7BSN5/Yky/dWoRBgirUj1IavAfOJMQv2OiIwJEC57a+U6LFu1AfJVwh/jnJo
RmOKQawUiN/qei8Mg+GjbXmqXj4iy1RVIkud+AyPfVUsemLci5VvL83cy7dOsajqtWFvS/t41jAv
saxTFQF7uB9Ct12X+jLTPPRQPjGRqCcxYRDyHbtubS3HmCnFRibFsFjKpOS1RychnGIR5Rd+vIsK
tHAehrZ51pnQgFiryaFyVo6+SS/Ty3gRL9IzP3gprzX5ArEUfs7A41ct4aE77dNVujJuJX8BPjt7
QP5UXNIgIWP1CheODJMr8Oroa6hciMvKdq/K9JBLN8wWXINkojmC1ZW03MPGqhan8FDlymaq5tXS
sPYDMj2j3g2zabFJh33llCdme55LaxKFStikPWJ6QXwzckaF2FJE+N4Qeu3d+Cw9SA/js/z6b/n1
3/Ov4WPz8sev4aP63Lyoz3/+r3uJHxn9rvXn7kV/JoSWIGJJZacaD1298ufQ3TLZq1bs6g6xdAYh
e63matt05sQe4nol099T83ukeZO1yDgt35H3SvogGrHkql+EF4O8SZolI1NXId82nJZDtuiDtUPS
nn+WZJ5CSDG2DaZz+VkFgWw6Q1uhqed8LwJ++LVlfJif2dWJxQRlYiTnZiq/CGMVSkuYrPckvCLz
qVJXI9t9C1F7/ndyCdWhclvHdR6IgDpzseR4tv2Y60uBfvZhnVUnccFU7wzxIriopSavA0LpLc8c
yPFZjEdeZ0haKHGkzUK/yntXvxqP4ZOPmqo+ZtHOEttBJbkS2ENxEra6Z9dIXNKLQHoO6rPM3BPM
266CNX89D2+G4WLQHmBWHk15FUt3LNUAZxbqHE8JmoXa86hg7GeP+WqQAgLZLTezCNjuNglJiISs
67sKnao2HMP2ROvW8oSuZlFKS8ELRpiMAb48HUKsvEhfAFisDf9U80+LPXjcYaVv82Zvnz8Y9F4d
otlDj9zOBvD8Msi5qQHgX9XSsSZbI5v79gSLy0fGff1LeBUdTherhZ1u7ZdVOSxy5M+Pp5KLe4dO
q4MxFWvxKiKIi2BL3asP8jKsmTkuHW1foTO4ks66cMl3VMelgQttXA4qjyZ/m6r7BJJKdGuH4IEx
iEr7ntiux0HylzXDbxx7a9Xg6I5BylCzRaGEbvkqOpQX1gRlI9ylTewp0VNgt4uh3laIfBuA661b
JHuHA6rPeJSfzWmWxVF+pFyNmHXeoAEsL7LyJbF1ut9elg5Li8LjYqI2CAvCCie3sNlgzhAgxrV8
Ir5ESOSoaT0UniIiFbRxPARw/N7+coZWgR+NT5Tkio2ySAFYyhCXHxJ/9ELrqwMLsYlXqXGSFptR
22XO0koBnwRXoXKr2yQga2shrxJxI+QbOV0W3Q4F06Ma01oOaxcPjjpte/KdwVGDL+Eo7opVmx7l
8Yoxv16Ajty3p9Ztz36ouPl5du7ILv+MeLde/484a0/r09f/zH/7409ktlfdZa+a5g2tzb/9Y8Cs
+ZqfRjhy+g0bI5nTtyPK88BNmC4zmFtA+kN7dCz1A3owZXxi2WsRarWnOkWXXh+MMWUl3UryMsCZ
3HJPlUQOw81HQ+Wm8pMi0IdKFxZElCDYBIXEuU+gP90AoHdh8bk942173PrqKiw2lXGdLf1+2RNP
S3s4nlpsPL55V8vsqxRvxQXvqqBF1rIwwIIGvDdPZD1z5YUze4JVhKR551YOgQouhAQG105xl/bm
CuDoKumswoVb4Tya+/ip7b0yqT29PA3zgxnc5DwTfaZj4oTa0LLcKVxNB2gLme4ZE5jEO1Hpi4Yz
QNBJDG6HZWRz7yBNsFWCUxL12Fg2v49dqXykF7UU+NC6ddTc6sYAVsAh1oV8dWtaxrm/SvviJTCI
rwdcp9I2idvcdRoEi+o1qNsnnub3ccrIYYDWoyNOQdqzoDY/Zg1mOQjfsg5IfDqXc8buAV54R3Pt
VvFaXdnUwlxKabFLTfK2MRZoUESyvFr2/Usf7O0au0K/hvdFMrgcrmLnKGlttgyR2bpMrxf6GJ1H
xsxfsB0sjRNteQdfoFJ3O9U5y4ZLBYEiNL5loupLGQ4YJQdDggIsWt9NK/ILSbZ5QC96SGJlPxjp
mZUON1lqflEFmj/9LBT/Qmn678bm0lV5dtf8Y6jNOqfe/Ntl+/QFQ14VPTdvS89vf/uv4pMZ5Tzn
1l771t8KT8zUjFho29MroPf6tvB8TV2BhQPr9hVGycHoT5uP+jt9KFpEhJbRA/+FopMj43dFJ7sZ
UnP4nxqutVkF9/Y8FBUlcBs42eRKOuQtZ6bupU5csdW0G1zWq1i195Ol3OIEOVb6V9Gg5hxz65SO
q77Mm3pnZOYJtHivn7IzSTK3eacf6FXs7D65iRDiyuF03Q3mwGPQAljAKauqT5Sk4xZWn0Y52Fa6
fJHrSehKiSM8PTO+ZEy4sg5Pjqa8mPbsaIEuvU5TtNV5HD9ZSWJ+xcJcz3ooVbkehNOuDaMUB4MT
3bazrQY9v6JthpBZCMz+9qZJSsPV1HR4AMijLgYtK/AmSvZ5KMynpH4MkiI/C6qYyqIwnwE7DIsw
xuwIpDLb4ursVjhAwzNNscITPa7RARQzq4wxHK4C6K5e1VTmxTAml4Fs5M9WmDdz9UBWNaF1hyZu
DbTAGvitinwWcq5LqECJsFHTC+u2zNgGR2xLnhlIcIWRC3kwvNCgyMWxCqyNFuPo7bOGJGKSRryQ
kLdFJbfKvZH6yyrnizi9bpOsDs4JgNw0JXaHjH2VuQHo3GQN6YuKvd3FWe4hENqEfXECSrruk50N
w9jWKq/KMBY0m9zWEM0JDvq5axvTIYpKtxiptmI/vBmDji/ID6HO88apGk4eRf1kBBa++fbIZ38/
FFhci8BT7Ds0f6vJgWymi82EU4ZiSLJwa8CaoFENe9R1eFE66p3YMfdKKM3MovYoCF+8L2KTt1jr
LFwMCvK451qbjEVsUKMqelFvFFUkN9osGkqFf8iKZFNNabUahPww6Jpy7Y/FZR2M8gkpm/FZmZxq
EnZjP/6qd7s6jFdMxldWjLBDUqcEMYRx2aEUYgU/w8JPjxQ3xkndRtu4M7zE50fMShDXfct0SevG
VaLAYtUUAWU1lbzJGpQFPxYBy7Jf7LI0PUvBC5xaKueeujT2Q6VmG00nMjWS9cnDKDzbeIMzfZoA
oCYhbDqnJwyMQ9evNwP+3XZcsPWEDM2oh3+86V614ulHMQR//7vftL/G73RiZ0wRU6C5dc/R/Y9t
1zB+pw382nWivYWzhL3171CxufWOqspiGkab+O/nfXhjtPxA3jPeQA48+/h/Yeudm5FvTvuwM0ym
6/MDgckR8/wPDT5Fzbg9jFZfWOSxJK1ez6lCd7GWPGVtiL0sV4ZVWv5Em6N86O29XhWFlf6q/cBy
+uGq/IfIHOPQWChFk7sNpnAaBek2HqNs2+nRYazm/BdTW8dZegwAEOMn4UiVVOF1zDa74EEyebIg
5O3X1+o/lzz0b7qiP+1e/fdT+7fTtqai4gEKh3Xz5b9++7aa/+pesWaZQlElwJx9TXNkzf61muH1
M+ikpWTMMCQaS3+uZuN3e45tgz8yDzbmauHPIkLljwiF1OV5ask9h/ztF1bzx+YVC8ticMVkDv4T
TXGLn+5tHSER94evIwSj1QRbbaSyhl65CH1t4uAGeMEI42RJLvSlo3DsmMz+pENqhzwaV5uBtc2Y
lPFkCMyNmLgfasP+RhD7T2v0N2at5HtqjJ9nTiJG/7lz+I+3z/+5WF4uL26Wi//7t1v86V8rCliU
ue8W3w+/5V+FLEpWGcwcgSwayiD26r+KWdafMm+rnHxMaGB/rUNN+51qGGIzEgP2UFbLX+sQ1BDC
OkpghFSv++2vQYNehVBv9tUfvRdvF2LVtFpFyJ7iBZkPAs4wTgKMr8soL6aTqIl0N+q7cJ0b3amR
Suex3t1wUlu0AUcyQ8d0qoWJW80Qq8o4tHD9LIbLpDIdkrJOH8iA971OIg4zY7btYsNU1xS3t1qF
py5K4xwbE+WqXY36mYxfaxlH00tqBPe6BF5onOx+L6U+5+Fh9GQwIX3BWTfDYnHeNoDRrS7XNwV4
FhKROPmNvVj0xIEg6HEiDtNdXpUXFaRWN4TI7c4I1PWI3wGMqgLWX8QrsgCWlaCzkNn6yukwvcdh
cdQjGm+GzbhziqqrXNdAdUYHkZkXcogtwJArTyttxOIxZFxcVVMe3TROdI7vbc+47zSM1DU+jGmZ
JXWLXd7GpGWQGGbHBQEoakxZazlrXW7VpajlUxxdL/gDMJwHmLdw9++zdtqPkzwHNzAyyzq7xQcu
EwmdPta+eQjCoabpLOHBIxIePXhlrIampzSs7Q3WN1CM1hjsRcERXeno39TJTivItvEJGkz8dJM7
mEjVYFpnTT58reryBQ1d7YUG3Mg0GTeNgpkzCbxe2I8kK278BG8I6ewYMmZsHOefZe+D7IjSFxBB
jKCLtqFGheemWlVxZk6o0NqU9kwcE16qhTLtkDpo6o06yqObVpJ+EBUtUwZI1VrnLXRbUHHwcoaT
vFasy155ssQYe21YR9sxCi/DQJ2osEVWuEZTdWTR+m5LQuptFE3XWWit6yjgXW4x+pdiyI8jKvZ9
U/X9cZrdQ53US9tJ1Pc1BPJ1VrDirPS5E1q5QnfuNqHqAw3qrC01fMyZYxC7Whn3Fnb1tdQN13Uz
eywTpuGeWszhEq2b430r1PTEsTIQgTVZkNOSRxX9xhbn3Qt+hxWmYi/WmnVJvpFbt5rXinDZFRGB
1gRw0hqvxge8gW7SAraSTK/GgdcIZV2hUumyYgc9HvrofcdpBzbmkqSMpeQH3oDPx6dDUcYGN4dz
HOx0bVVHORzWfbONHbTgh6S13dRE7qjd6JFxKmBC+LZMo15SziywKwDpgqVswdfvunV1/f+xNpmf
P895wQYagFH+P6+57MHXfB5QvfvN8vXBft5+rcaLr3WbNn8+bOev/Gf/8Ft5cDUWX//rt2dsKc38
3YIof2d/o9L8x7v/f4sveBLebfZ8/R9bu0IANWNP9mjkH9QG85j/j62dLEN0L+zer2hHEk8Yen8r
MXSaEQh7waX+GRD719bOH+lzFjrfCE0Efrdf6lU4H1sVlMkWxQryO2QV2Mw/lBiqAwqDyWns+n4u
P0VdbB31IR/ckfvTm2QmxjUn4w08evu6s9LmxG9L6dovi32pyQw2UjKNGlgIfE2cjR0Lp7ddvRui
m6HSO5p3ur1E9GIzZ6IREQ/dcyZXD1OQdotOGs99Au3WlpYB4ITbDeMnTzapCS4XjRW+/UCvHiol
eigH+77oue1Eru3IObyWzVBbif/H3pk0x42s6/mvnPDKXqADSMwL30VVoUbOo8gNghQpzDOQGH69
H1BSN1mtwW07HPdE3MVRH3WLAgqVmcj8vvd93nYMNz4YJM3JlJkycFtaWneGqvfVhy5bFRMEEoqz
atpn99UopddUo70Xomg3umhHT8s024uVBvyVNrSfDUW94layU5kALyj6GpoEi2iOwx35zijOCciK
1plGvy1vJgzjblQtx96SK6BeWFP79tDWmrIegy73UBtN67avA68s9JfCmCjV0npfJGa26ZxQ3sRp
eaUH5YufKPeG9AVPOjK/KPAjnCEKb6AxGdvE7rduwQpCGQcuV1ZO+0k6+f8BxvHHQOz38/A//veO
EpvX4uwpe23eJu2fk/jrtP3zt/855vS8cf/5pF4UTR49vaX0bV/r6ZXsWjxN708T889/m+REQCNa
xzUBqIoT6Gy2+TbJzT+QD80BU5wWkEXPCr7vk9z8QyAvYrcnkE+w02dl+FaMZJKjFcGB9C3vj1P2
96Xt4uu+jCfIl8Oi+O33731NSGg+nos5j+v01PELcJREuGnO5+Z3XfCh4zWfSSPGWIrragFrCLuh
T3jSKdHnKa0S+BIP7dAFyWKi9mSy2QKYQIkmGDjQsm2I1zFkSkJTEBs9BeiSbht2OTHpuRN5nUVW
17E3TD3kRfxlWuANTgv0g+DeytmVVor9W8jBBSrXwJ1ckB/f1GewsnIfDuqoflE1Esz5UaSNHsGm
UOKtREnvFLOZfSgWu5Al2BHbmCNS9L0tWtX0Ig5td9Tno3uCNBPaxp1LgnrqmNd9H1p8PJMDNm65
Idv5adnBxjdtQPpFILQtEe4YT6vcVffO6PT1aetmDjsd0dQHR/akvVCmtbzA7upDRDbatZq52mk0
ArWgfcBfq+eOPOvJJzuLRpAuyy6WpP/gf82Q2HSQC1q4cR53n3zyg6A+pFmhKIvKGptkGSU9xiR1
wjeECwqjKR2jmD2o0rdfmjDP/AP5IkOxqhJymWjuEF1MqnNaO14lG6xck9Go/glK9EhS0iS5SavU
FNyZVYcwXQhQfuwNlS1o39qQQQixgsDS9iYmDpkGp0rcWI9KnZEt19m5/Fwkqv1ZMcppXErYs4fW
dIH8oeext4EfO+5Cd7KwAsngh7e2otOV7e18sFdSTUAiOFl7hvQM0YFw5JCSn+wzyoAz9BJ8giZO
LACIj6LufJh5eSTuRK3QIo9LOJZo2+ptBm6hXvLw2RxOSd5ZCy0zolucC7DVEY7AGbWz4DmHupcu
Or9AqFsB/bvPnFoL6OiVmeLZo/F2aVUFl5jklMExqJsXk4xo4xUlpZtVbqUwoHidCP9gWR3Uyako
attzfEs7xFiySXarI2goZRzTW4yssL2WExi5JdByZACjG+/SeiziHb7p7jmNs/7MtqbkORrU9myw
LOgLmQy0k6lPBQFqxJhdt24dsK3Mm2YO/bU7jhS1pmd7oUBU9qzWSkmSY6t82uaKyvbRBkJTTGX/
2ARihlYPDUQGI88QxuPhDq8V6OQTAoHR+RzFUrl3WClQJ3TxcClIpbjoBtUg4CwWMlyBOk7xe/DD
mxwtf7nK7FhqK931Ld3jHKFPe+oC2p1Z2WhMEsRWNw7sR7msjXGEpD3mNqcMiN71QhltyNemmkN0
DSqFDCLeimTYUY4wXlSOZ8nSdZXpIqHTcB8Nqfjs+ln9mvd6pXlxmfHgxuSyyfv+U2Zq/SfM6cmV
3of6uJGNmtOAHSAXbgqZOOpCaL5z5UsKjdiztYbmmznQXhu00coQKji1u4zJWqbVrvn5ZQ+ARl/0
waQu7RaJrd6RO9y00+ewsZG4dDjV8S5o4L4XRZkT8wXccIP1HoVOqxrGvsWVIlZOlRsvfZkYD8AC
ytDDVq11jOfeNnFA17AW0wyTsBu2420da2PoxU4STiu6NaOxdsauxJSqaPlzOmbac5DomHpDPNLS
G4yuC/G15U7jlTUHpYPpu9pd3VUg3vLGiiI+pRveAVZni2H5SWCuONNaJ3bRIefoRaXAXp2S/jPv
CQV/dVFxxkDVVR4UdyoI2KjJO14KK05DmpbacN8UAuWda0Y0Y9uR08+i7PHOn8xATRNbsz6QDjzE
ig0qV22zsyyo889gFWLBwbjvLge3ymAOTY11JeyK0+SQAEynqg5IBM0Wb4OpnQTRAi7RTKuocetk
b/M0hqVd+rGyDCPKVWD7J00g2IthZLqla7KmB5ZC8LDeSPZpVlksMtaoO+oXqb0J6eEZ21wPnGsl
TWqX6PcyNdcKgAmiTia6GxZ9kfKyinyL9nTTRDV9oED7AgxKpCiPMjO+nsppjp0fJ+KxLFfhj4e8
sNylrVQthFKBt+wQuGaA3qrUXMXreGk/ur2t0w3pI7tbJLYNHUZBLXamWsl0VRR8pyuIEh26Ldsa
nrs8T++tmfW6LQrfPviGRlILKdHd5zaM+nOptFZ1MHM7yBfSPQ/VLpderYSIeiLOyQm5gWH4G1Xp
Ub2b9zr+YQxeaNxn5uGx+dTIew58DsEAbhsj01GCcMd7216BTws8EefmKkWKeRhxLyz+H57fPmwb
/91qy/MR6ee7wg2Hzbx5Hd/vA+ef+LoPVCCbEF42190A4ZHcONMfv24E+U9oqBmzEP3xCxuEwf61
E3T/sFF7U+B1NcNENcD3/H0n6P4B1lclqfl7l/to4/erjeCRpBwxJZ0WDLcc+GZH299k9BwFW6zn
s4qhDt2DBcDkTqm6+IyU8/DQ6Zm+aiPThmpVtqeu2iAzMiEZFZAOvrYmfrolfbOx/VVR/HonuE1o
E5EzM9c8P+5IWz/LY0fkA8gUFP2rvNaTDRAw87mbepXQ8W7pYgs5pYUdtIuO2ifFsj54aBsFMFcw
tublm8sJ3FSGxMnSoiulHKff5ON+FI++3eTcx599cUR6Mdk+3qS0Gt3vdR5XJbt4DbJK39TV3qa+
0s97osyhN/luMP1gq37US/p6Scq8FHQJyJntDh8vSe4tUDhh9IDzlh0gha2tFrz6NXZYqoVcLrBG
faX43acosQKKbQE7gHbQF40DsMqAZo1dKgG0lZj16r9m/Leu0Fx5+fmU31Pc/DjhmdnvZrxKbAQV
W173gnK7yiD5c8YLjPQGvhFdELQ7j/HvRz+XKACyO13WCrpEdATfT3iwBaipaaF+awX8gxn/Zr/5
OM8wddF2NbgF1pFjy17sd0k0UolZ1NiRka0qAJ8XqVKUXtebrVjZrm8emmZEjDu2mtMuKi0OSCbu
h5cm6asHQHPsAUMlufF78jAXZRfn97VapEuCF90Hgxiji0jVOSGFvNcXfaWQ7Wb7n/9r7H0de6hb
VFo6Px991+R7tf86farbKP/Xf1/XT/nn1//x/u3z7W/49gKyxB9wKGBzYVWef/lLj69YOi8nndY9
zUR3rgbwlvk2HjXnD94J1ADnQYIDkOH97f3Df8EgOYccMiDVt1fTPxiORwsqNQgSxGioYcWjU09N
4uPqlgwJ6GG8TqtIseDRlRrKzXw4cLRYOUMmNnoe/c7b+ObwezcD3q6J+p+XLrovwoepsryvfejm
5ALkAdITN1O/tRsvq5uE5IbQWOrFsAyApC5yGUDostx8VbbIo4d0DbtpTofVjU37JVIDc9smk7ty
jDZbqFG4Qsp5Yieq+ZvX4hy8Vh7dLH4rmn1zLYkS0PwA3xVqhNPajeQ7XDWFfRckKGkGKhEnjhOe
FiDjh1KSw1o6t2AclZVdbVV1hLQ4QB7PGo5PpqLLZdlhnKp05zmJqhubg/yyhBmSsZ0HIN/pK4G9
fBWTNpgUib4eItluEGDv2TMguFTK1DM5qax4reqiLJZ8Ry+ZVcvLKjd3kFRghcaQj6OXzC8DkGto
Zp3KRwlUmN4/n/T/bptHRIe/mswXBa3S4Ch0dP6R77P3D7hDmKiYuezsmXh/bR8xxszx9MAgzK/1
wj8nL8VCdo2MFWaV+FhHJHCUVxOFMGbbt8iZfzB7573Hu8EJl4O7IxOQMiLSSmooHwdnX+TpZKix
TeRnYp+F8RRdysYH/yuDaJ/lETWQ0jD8RUUQ6anaWeH1u2f1g83R8VTmtciWFVnG7OXhNo7hEqjg
wNuxkV5yp8otJ33U+8DauGo+7GSdoasrRpq4KOCiM5I46AMPZOZRi5cOtlRiNg8DUTV39JkffEgj
5aIa9P5GBMB1YFWkplzXue3hnPsdq+LISsq3gwqUhjxfLXoSA2/ux2dH5a+gz8952LLGIdsSVKpZ
xEqU7PTGUdifxkoQT+YOCCjxC0wi2hX6oCU0O0TjL3/9HI90JW83AzoGngWBdrO5/miVqcaxyYJQ
75cEh/SYF2TnNAsDGIMK3DiMn2MSMdbIuGJnRVgsjVpQItLf1m7WqpuhzKJwX5gFqj2hmP4ISlSN
Uy/tg4qGdUQc7EGwgai+7j9/emT4eNblpulUIT2jJj7byXi5fXyCdEBg1wvCSAbTVIiOzzvN2lJ3
I6weXSScuiQPBBaJIHIRk4cqa9dvHtu83f8w/ucKOtMSPywJEKzTH+9ATnFiabjJIdyFPoBsOeXB
MqOsvUj0VBKfUhVuHO5V6mgEeRkEuaQL2RXDfIIpLP8qEaRbe62RKpanU6lGKxlXUXv3z2+T4TYT
j0zukcPLx9t03MiKVH/uoakuqK+8cbprtUY6WnaqGiyh2rXashZdgQ1tUkR4Vk5DGG+GoCxRX6hT
NXjNRKVyZeUVG8Ko0Xvxm2POm9P246Ochdn0Qznc4gA89nMzzAWqOEHhojCD+jytdKqLUBYhHXR0
1CZQghx2ABobEeXdDBah5aQkzitg27Yg9iUJu33s7KfC754J8avWRjkk/aEy02fkB0oByDiprwqz
rVAA6wTprfJKUYwVVXZf9cbaDQwMJnEmz2uq8ZwuhbD826Fr+lvbNzFdE8kJW9yCihD8ZiBr89n2
w4fnKEniIhJKmr42usiPX5A9pSIfOztdsuso6ck4AhtPpqo+GF81C2LwGlUqlj35O14/CvU+dCT+
orYO/JWEoIxPS8Tid6gJ6kVH92WzsgJwY/DQlZrjrT/eV4ULo3MMqpfQFFObzKa+2vXtOIDo7Isq
f46hHPsL24/yjoZGu8ujroi9uAcINbbOhUsKaoT3d+h3dpkOSymBNsZ1fdepXX8z6u4nNzf1XepH
PbDprNMojWalTapCPZy4LXXLiHqAY4v8PNKMriHAuc33NS2Gja7SX3IKYKOFJHMg9/Olbqe3sIYs
1JU1Bhl1xP6o+JxLCKDKln7VeyN5GYVmtNelrRPhlI5fZGVRuizzxwEXMXvArCgPvVI3vpeVhrol
CSddIU7JDrUDh9tRVHWdV+2U4AMJwpeEMII3xFA9D1Xb8Rr4rCjso8o8dce0QYo0BtQKu24/YoCb
qNltAl01tlM5lNfAXq+bCVVJwIjYpkM8ndK1qMia9vNknQVVuSkHy3lSqlRbxoEenvpZpK1E7VuP
rOX7RseDgyDX3Y6FGmzNXODIq5B9yMCGbDe0nDOXqKJktkoDYd5XFmlDia1cT3Hlkh/U5rtUG4ON
BvhznYEiXVVjigWw7fsrYhhuXb9KzkVJ5rcW1dpiVBAV1Vm9UaL8ZAwU+1OdDcrjjENgr6nGVU5q
XDupe7O3sGK7VtK9DiQkvmTtbOKHv6ljb21SKNIkEA1e5fjZdRm2j5FwhzW10Vd9EFXjudUQOCvO
BbAdRvy0l4pWx89qraGCGiaaiUvgJPGXpm3sl4r26oVrdNZ9PfjOa1lPhFKpFq0mqw2VMyMG8V42
p+w78BV1O8ue8m1Y4GWkeXFQzcZFBiZyubT5HjzIWfpqUuncruJh9h9aQXTZt22/C6ba3+kknBab
Pi5qkJ0xcCTbqg1sVnJjyb7Y6SSFr5SxzDdCWuGdPvqbIJ/0Qxzg4YIJY+wRoUM977PU2HQyzHet
DNLtNJao3xRTFrdlJT/LBKAOX1peP3EqqyER6XNtvTemtROJ/Nps3XjVitS0Fj07G0CvRRE+uXkw
bro5gQnpXQzNv2zvFdsWoGWziBYKuEIY/0LBlUtYS3/huB3qT9QktM46rKz0Vo0uZiYlebNOBsuu
d2EzRJsuNkhByKJPAe6Va6etfSJfRgCVQ5Jse0NUj2FfpBeV7Pulo/o1DbxYrnjoIE2yyFomLLA3
VRxApx9tK/FCxwhnnWpMD0ng7jJJCYe4H7CW0+7Ai5Zo/i6ruuQEEsp0GtR4HjtTTaDBRqecbzr4
wIa7zUH3HPAt5Et6bcam6rvnUp26W00wYskLEMO+h/a+lk4TL7PMSPeIAS+yXj60nSHXg+rUO3d0
QnM5q8c9dLP9AwzV6NKVQAehW2mXTm+EV0EjlZ2QyANHi0NVndnutunD+maoTLWhgZYYW3ZVF/wu
uouRa6POkDBHiGqzd0GkBzepbQ/PUrHiT8DBfHRZpBDiay2Ls1FqE/6cll8GnCZQT8f6RSsSeM52
HOcPbTLK7ajQluQhjVu/Hmo8FKlv4YnI6/SW6M5Lnabj+aBY47M7Be2yGtvnzDBfYaMSm1CCIzro
tZpeZ3WVnBGOIr8QZK2y94UbdqIYgbuhPxNuG2eytmLS+fr0pCdpwh/6nN5xl91mzfRCD7T7BCe/
uMo0NJBGqjt7YqeHZTjND2HgOX4GaTvt7CxD2wiBwl3ZuZZ5Qzy2y8AEgMvbwxg3gRYGGEtoV2tC
4ShNM5YEu6Zqc1zhjn5OV5q8ETsbCA5prK2mhsle+OWT1vryMm+HeG825bBpSmizlqlgVR8s1Sv7
ekQhVzd3fl76J2lfix20tPFu8GV7UaVNct60XK3nTwee1KNFkuF6rOUwerafppug0dIlO7D+Pkry
9iypM4kNPCgQR/ppg2Jn5NB87gwcZSKYvvUCUm/wqkYlLccSSWecZNGZ1XCQ6C2Qiwp7KP5Jvs6U
vtJzlaeZA1mXpKX6AklAtgyl4ywbC8NsUI13Zd7OTTxQx0UzWJ/gPrlrw2c+L5LKb2hv+32xBKGP
/iAZTY2DlbwMapGcmjIMr7Re1DsclBDBNUyFxdJwZbSzCYW7qziYnfjoA0+Kirde6IdgqLm02KRR
1nk1BfytVgzK55os8AhF0c6PhLNn7zwOC0vyi+2zoi18ra+BUUfxthnZUddVWXiUbLAB1Y64KQdN
maA0Gy9Ko7snToipgrMW0SJRJ9ZjBCVLKbvbJkOfSO6DdVMWpli3Q9ntpqQQj7abrRvHLnks7aS9
mkgVFvYo8gvfCOoNm9DhYehKnKf0X88iM0AFGkTNzir7EhddmagA4srhoEfTeI6Ir9rKtjJo7dNr
ZAXQDxEd+Fs5lPdyct29ogfKWwROcVL66GgXYUpPmDL5IUo5dUFeGjY17PA96Ytymw0SlayfQq6O
hHgtLaMngaBP18a8tjiSPFEHFdrNLP4h3wW07qYfhLZGE1xcM7OJi6xqtJx1jSTWYQe+MHx9BG86
GVj7TOWuNUf1LAIZ/oBRDm1F5WuRp/u+uxz9wUAhkHASqzTp3Kh+Ud9Vgap/UvqBVd7W4/5V42B6
YeUTCrIm6wLPGIglXzKbn4Q0rukBNsuSl9Bgt+61nwz1IzKa4FoKkqL7qUheA7cML6PIT9ZWq1hb
h3wW3MOkO5K94kix1KZo2FlWWy7wF7601kS2Fj0E7pBOchSBpShqYjXa+TsTRqCMCBt4VyVRGUE6
xzOcxEwRfVSr6yIqGk4WBruLgeYl5akJRpMc4OPrMgouhaiLlomVRC8ATMVBiCbn5J4r5mwSnK59
XbaG14J2vOtlqVyGJRv8FY1gQBClO5qfEPiZxLpkybXUzeq+KqLR5Kk4L6FAOLlydIMVwAgbTNC5
Ol6YRdlw1M5KfY9WxzlXooTP3ubhAOBCsuVzXWb9uhvG8ASHZHHVKYlK61cdX7rCzIldzMZarM2o
sh9EQLN4oWoFv7L9c24NzbdVwGEuxgwGK1w4E3r02lWyYdiHfRw7dyST5Wst7YBAUBswme29QWua
RbvOjB7bsIu2z8ejFyzqASzypSTpHmXHBDcs3AJa53XuV6K0tr6VjheMjiQ4caMx6Ndxhbll1auj
xF8dWSw4gXCKbde07q0WdtmL0NtyKznsfQkqi81qh+PxdOim4CKbEMM7susqcNcw71l33M7Hxm8V
8YJe92lod2Q4hZr7guDCQc6jS7Y8gV098OYNT0rUq1s1it0AVWdkyE2nGv64UpuW9wY6U2vjKxGw
iZa0u5PY1SplWcdwI5KW/c2KN0/xgLzMRnxu5/6tVTtgbFVnmsplLtKiX8lJsxn7ilWJdeDK9KXt
dec2JcLhbOhr/mLSLS30KnGhPKFWihACOPgyF7FjBzcJArcndXJshKy6km1qPx2KZepUzm2P/Crf
dE1qP+RoqJrlABy/3Wju6NYEjMdTvaTAaz+5MRiHLL1hR2g9WpEi8RTYrRoCOwHyrnShHrBJNnMT
34EIgUb1dXE1sNlmT0LHnjKxEkL27yuH8VFGIjxJC6mcyQLiPwmrZM4jHY16LKbIQ261CmXGZkoo
Xx+UriMdhpwJN37M9S48YSrnyp44na7dsD3oJpKRTNj1lEyybtmGdZ0e+nCCD1H1xIgtu9pX7yKi
ZyE9ZCqgqTRQGK8CyuFMbKjMYgnTR6nJnS2JL9PZt0QHXc3sOxBvbQzjgG+U0LHOJEUCD4O9IHEg
rLG9ti67cjW1L41Sw9fWI9qz3JhvK01VYM5lYpIMK6r8VOlQ7BIdqwzIHhzdy63cukKLtw+s0Lqo
VF/sSxErT4IYOuKHjIkHFqdxoyz7Eu1eEfbhRgbJcG36Na+GzELspdWGe0//CXViYVWZVwxjfei6
QH8aWLzPipQQB5daJLSHQSm2c6YAS15Y4wKMs4wzZ1eLvtwkVovWbAynWFlMTjeaa25dt9aDIcsc
oKWCUKgMzaz5Ws7+af3qyERDxcjUQV2jCcAWTu3yGEVUJaFspK8BuqhKF49ryOknCmrkV7Fbbtxs
jh5LJwWeQd7F1pOMJ6Q3LcI/KDBSuO0S+XXQnoPzUwxPc4gxwTA7ma3XmyLkhRa13UMnhhQqZ9Jn
B3UMSpvRIftmUTD8DWCkAnaOVKsUykZqKBuWFnfkpNaltPzCyaX717YV9mczSsxlREJPvPiHxSmg
TpS2Kd/hq0K4OYfQvG9wVHlkFyqYXvR3cfAZlUSWL6XfFK8j4tFLbqUHIlZqlwGZ99wBYwDC9aRB
MiN27DTFZ3mupZHBqI2M4ew3NzcXsN8XZri5OUKGajrCWziYRzenVk7flhW7vgZd3m3gaxz8anVy
Y0ZglcmTPnDiDfkRauS1xCIWGztFkrkkXIqz2a/vZa5mfrgVNB/of/EGcDuUjY9qjUEpRBgjbuCQ
NZarSpL163aDF1h6u56S+Fuv5aeDk37z3y5HW5CqIeg4GlBHn9zI3aaPIjVb+KPxBLW/vGst0ieK
FkLerz/YD680068RTGNptI+EH1lQKHERkJyoRAj+oxEJbpWF/ZKAFWP3dql/5E78v9G1/ye0oeAE
fPe4Z5vLN/vKrLn/n//tGnAGreIoL953iN9+6GuHieglEwI+4wpxiQ43mHH3TaiOrwSP4axPYnLS
4OGL+65W0P/ApEIkxre4p3e4NkPHC8tfxWSGrm9TGf8nQvW3CuNfox5LOedFelVIoVDC4IY8aky0
MWUtqwcCYdsE9OSUCTZENgwLkyI2GSWNuxGh7jEv5bnCwU2rop0Rt+UaSelNGguSbPtrMwJjbQ5h
dVIX5p2eIerVs7FDH9mkXkgG3qqWer2zZstgaqDobipZrMMkdhAL+q+pAMgmoG0vMZPQP1LtLzZ2
rEi62dZB4WoHabmSg8O5qdOupaVuFTugkaSIGkMWf8ZsHsqg2+XVY1dA6dFaKyN+zr/JpPgqT/r/
Nr5ZHf50ZPzHv5Vvg0Xj54qJ2+t/3RHYilxi18zkwubDXDD52e/dVnLMGGlQ+DmGkMcym5++SXcs
jOEsh9/dV7RS/pwNKCLozruomw1ipFH40Cb9Lpaw/+DlhqfLZN2mv2H9o2SzuQ3w12Qw2SW8Qedh
IKKs5W6OJgOtDoJP57RCN5Hs7sfN6Pjeuwdz8fUve+8MOVqM/3aJo4o/1nYa2v0ciBgap4J6S1Qq
niXd619f5uhl9u0yAHRVngmYyKO3S6tQ6Gzpb6x8ROmFkZ0UxbhKTPdOKbqva/5PX2RvjdTjp0Zq
CWoPmOjzOYqn+k5B4Zr4efFW+CuKJ4dQaw+Fky8STV1V/rihM022oDwUFMINKk5RNp61o7EdA307
P123HzeqYv3m4x91Lt8+PvVhVQPPbnJvR+9y0sa0lL2vDxlPuYIxuQ0xViZadyAViegO5zZIf7eV
+d0lj1pMhghGRIbwzMneuc9HLkv+85B38MPipYLCyySz+tdf8o+G6/tPOY+1dw++dRLLrCs+ZZnG
y1gN96GRbH99iWP96tuTxI2PjgcBAA3ho4EU26MsnKDly/WLi0nNH3PH2CpcyxT6qZUZp9LqDg0H
IbctLlD4/+768+bkeHChggJQ+ib6O56StWF2Iklqf2XJx9Koz6c2W41Nuk1yymE+NmSEELHpXvVu
ukXJeRs27W8kqUes3a+rAtEFOEqR8ap/2z+5/ugE2IwAcRJwZ03xg6gzDuMcj1TnNi8BkgL+o+Hm
6YG+B81KbrCI9g5ljk7z4Sd2VGn5fph4DIWT1O0O+DYWuHm2klRksysufv2dzfPtb4+MGCp2+8jO
2Mt+HBZVXeaWERZ8ZaN12lKiTxWqV6JbEmh9rTTNAbLsaa42z7++7I9WNkelGPfWyUQI9/GymW8z
4QgGXJV5/+zW2UVZoMa3wqtfX2aG2vzt4zloYhDfo+pAK/zxOpgWNB93AlhVepNJeZEbSCmySfdA
wXCwBFIsjX0VBGuyWU/mJQYnhueOyokY3ZM+Ty/LfNrgpWA7PK0GjkBW0ntZS0w6JQbqaaxH47Ah
zXpNwOvWLavzMsB6Mo2rnrFHWPheJSmai5NduPn1Z0Ne8aMPZ6tgc9H+CdTIHz/cFDpOQvKcu8o1
9ya0swsxyENguqdW46/oToDZsYD46XLN4XOH/hNfTfLUNYHHaXYf66j7iuhhGN42Wl5pghAbziuG
36AYlCvp5/tk3iljuPDj3qPxus1tuU4JOgx7aztN8dVYMy7hZk0JNq+EIpU2boSdbgeBuwYMStAE
5ILDzHSkNz9JClJLX7CyNkyIpn8m4obob3Nb80QD/n3o9mdmVZ372WNlD2eh3uzggJ2MQqH+F16N
PcUC051WfpFhCSG2MwmyE9eWnt9gn6nih8EJvPmCRlZcMMtPOlq+dmOcBZjmcHQ90JY5ZLbzgodw
3TTDpqIxNobxfhrEXpnTMyfYLTok1bFbm2r9JIxoH8X5BYXRbKmE9Tkir1NidTe0FTcmx/iCdHM7
8K8BGz0ppa4vSdA8Ez3T1nDuMnTvdtKeR1VqrsopuZEj3po6Ty9i19i6RuBhCfE6qgaOo+yQAr84
ebrgZbQBLeBRMPEiW9xTxDsl7PUunt8LJm7Q0fVa0LAdOd4bUz9NIPpKFo95ISmsLyHPdl5352dd
gi7Wc8+oHh3LIsQ051/p5ssQYOip0Mjw2tvawCu1ODuhCLfKJvta6ftDGilIrRSCldEQIr4Kpubc
TcI9/kGvadOTQQb7rIemZJv0OhXjBlKAJ4Nw31T9IvGjZaZMt75unlomA0+ZdsQqnYLR4yyenpTu
sMmFexLn1rYiUn5edZQI4q2mnzokTAh6Q4ARtgF9c6MLr8i9KRZ6iT+97ofnMVPWsSPn/y1KJee1
2UCOxgNqmtZtg9GKMOaBBZMB0mvZSVypGyplFAeZt1qzayoQldjFUpRAStuv8yQmYZkAe1se9EIu
tWZclX67SyUglX5aNS0P1rZ2UdBdzd5Jp6rPHb64whhX+piugipb5T0/EzAI7Z4qkKt9bnLIy4WK
YoKWUNcY+/mrDlN+b7GxcpS7OTy5N3pPq5KtCiUzrYJNUyhrjKVriXZh0biMY9ntYDxcsTneJ+O0
InX1bQy0Fm8yI/gyJtOmgnqRYnaDxH5NAdkz5lIRL1ZL3Dhah76CRp3WewGPtZ6/GgAiWh09NIAx
DQrBtEe286nI1PzbTAy/WaF+tMi7VJLoACN/xAJ1tD7VZEc6rXBXulOf2w4NyHzYdKb4zWv/WHf4
tu1AxD/HBqnzmfloaxP7RlpWnFwBxyRfQmZxbQWLIC0uUnMEam/sozHbdjlNn7HovErJL9CifZrf
qarp39MDlItmyK4sp723h/TEV01q5uPq18v1m/zs+E2LrhvCGiJJ1NVH28yW4GPMwzRkFY1+SKmB
oh3d6XNvGttY6PuBfyquttes7nnSxSls1o0d55Sri3j5m1v50T7JnRFx80aJ0/z839/tBYWJnVtP
aU2MfXgVkWpu5NNzl4ybNstWlt16Qm8PeV89RWAlK5vFwlC8X9/DD8fGu1s4ehqDzJSsQfG+MvXh
zK5QVYVF+RQ39s2vr/OjwUH2Er1aKrxUde2jQSjTKqKuiowE6+9DqRqnlg0TQ0cxPrlvcySXvkc9
Y9WxDFV6+Gmszw1XWdNH9Fy/3hFIuCZl66SoEdF2TNuw+43a7kfbZt7fGuJJim78n6NnYQVjndq1
5q6oSODnlV5IjFGjKF6cAD9HV6eh9egU91ZBd7TIeL39+hn94Pw34w3mMBVDNTEsfBwOSmzrYTWo
7irTHocmxHUtPv8v7s5rOW4kbdNXhAl4c1qFsizKkJK6pROE2sEDCW/O98r2xvZJ9r//skAssd2H
OzMxMRGaVhbSfuY1EEWRq99K/1byHlT+gf9alJL4H8uRhOmUaVZ5vp5c8s442InuJ4HrC306GcLk
Rt5gYOoy3V9GgAwJyQf4HF/4EkS92uuZjaN1GzOkMAnEeDg6jHzdOjzKQLfW0P92EC6XfyizzngO
j53hotc9pPTpYN2QlJmVRWsSxBp4lXzWz0hLn7G7vs2edQWKeWna8Ff6s0dRqqcu7w/V0B8SykqA
lw80rg8OUVAdho+und/yWPkGKf55TOEpV81HQDr73vVuccrjF1nXFv3SOLSuYE+uDeR5/Jc/g+jY
gWU5V3byYyKrwpEYfW4KaPxo+c+3Y4/JAMLmwji3vDZuSU3N7Q40Wa/KGP0qo7GO8Yqme7Cq6CCy
9tIX4eOYgMft2o/mFByABeI8bl4RnDi5pNnylHQef97UH1VuTC8zzzJYgoW879Lw19BUfKUkY2mT
K/oOf/VuejbIlc1ufKq8+VNXoNOdJv3RFoSIwAQ04mAZaTk8ttACed2yc4BofqQqT26KRLwWnnjt
ruY0/m7q7QMGuR/k/Q07Cg3uH3EVPM2QH4h4Hxov5Y3G+1mGIkHv3owkxJoAZFnxQ+tC2dncV2Xw
TW0IwW33RhliTwsWXDx/NqO0J9gFaH2FRJ8VUa9TogXfercJBYusjq6D0e7lHIJf+Ajg88mbUBrT
PdAu/TGeCQx5UdXROvej8Ug/6BFlquehiv8amb8y6R5y90vdT2R6ENS97tiqqGTz4Ovp5M9B+hnT
dh+g4NPseIe6JX7KMtkjPslAxky8b64pPQUC4xH7Bd8LHbRdlVvgtR/R0/rQx/2DmfLgJ6wpe43e
605N85tlj0DqP85O8pTUBN3ND1uzaDjmn2TNyA0Iq6zhpNFkH/IelYQIwUKyGDRD8LD/jNjFPiyH
h4LktLTSz7Ckd4lXu75SM238w1GfECSL6FnWQuQesUdARFxTPTrBcg/KJzb3msvkgBdr5pOp5uxX
wHZmC9Jv8tuA/YnKvV7Ppxqwl1ybWukOdm6jSqE8OyUTpJB2xtnZGtMzDFj8FL5wpL++f9kt4b2y
agdaHZoV7Rsdn5NF6gk1OOn4do+pVZ5lPqCb3cNMVCm3ASqf5zgNnx1nPsXgpJqAMNDwNtLSNxcu
PwGcPCRfSRaBSHJ/4ZZqpcL3Gz2/yYBBgZLMYEkAaz5Pebvx1pPpLi9AWYyxweZLKDc82cX3aoWn
FIUCitO0kqsyexMMKnpocRM9OersGzNhfGOmnxUrOlTcw0mlfaui8UdVRU9STQMBMv0aCOXWR8OR
RGanjMNvthmjWRfae7Mk5eRu0BKeJjScyp1iK7ckja/9jBxz68owR04uSZrACaKLrbM2kRSgruLq
w2mwscWi2DXbRGHjPJ5sMZ2AVoPBytNzEHQPHuFv6RiPsKHQrad+5MRP5B9PDUcnr4cPns2OmoZg
F7V0WUEB7frJfCyzsPBjZAOb3JkRoQt/SdwZ3Rp7/lBo04ehlRloxh2F0tQIEIVbcM5vZm0/YrL+
a2HEn5W0/NTWeYGNvWy5klQgPgLp1+GOZa8WJI568FRrwbOKPF0xKAfu4Zevbycy6kJ5Vnhs93oe
PaHTh4CDmp1Ns/1NqaM/p9E2duDsznYhPrk2suMcX4VSRIMlQQqPwVf64Lm0rb1msALoetzyNPyl
NcgIyRyLvhCHoOoP3ATXMM5PQ5xccQv/1FokdRbPVUSyphfkwGV/DKseFY8wfKpavCH6o5Hy1rXu
TdFREmRMSmaftaA9IjV0q1TjCory0SWfzhTgiSxdYygHozDPqHz4bLPrRLJv2BxR8owOTk4roqtI
hmNah0/ymnWE8xWz0p3Tdvu+rsExCAWgKX+5l5xRIEnxP4hBNpPNVtm51XkU5/qM/DWgEfR3IDU8
68KST3Cyp7z/h2O3od+51kWLGtg3UWWcTbgV+Dan+9D9q8vgETWCxcXt7Zop6Tltxg+GO/lWawGb
KX6mqfsc190HI8s+wzs4Oy2QSxLWhEt5JpESavsbsE93p+SgLlJlnq5iyj63LYgLPXpqdPep4nI+
eB1gPdvNP4VN8FWm2FGSpfsRiQ9Mwo4aN5oOZkkBWyuC8GADsAKgtO+GAbCGdDrAH0U4F5U8eed1
gFZI44m3Mw3MFspDM5pDwUOpGVdK/tfMsb80DdFJNY8fUme0dqUDxjapMGQ33OS7V/TR0Uhyv0MK
90G+9HURbsTOKzcHfs/EzIifEj0ta/Ut5a18ajDNdL2B6IjJ5OG15RE0i1tKdeL9m/ntcHAYKVFz
oCl8kind34qoNEej0RYkSFn3IOOTiKwZvOZPudPFOGwMt/IQYDaHKCaNbphW6C3cjzeBNbDBETp+
yaWfkWDDxUSiflZP1Gz2sZYinB89D256i6P8DHhsP3rJ55dv/kc9wv834bb/zzrl2PtpLgBaKFC4
PaCPK93E/+9Nw//5P2SrcK1juPoX/d1B1LX/aJIwzbv3Qv2XucF/ddO9/0gYBfBFzGWRAJBr/1/d
dFv9D1V8ahaeTcVYajj+d//Q8v4DvUXqAiD7jHGEZfyTbvp9EEDZlhDA1Gnpo7GBu57sbr5OwlF1
rNA5o6yslyOGx103nJvWvlYJTkUBZN/jq/n69Heh4XUvcW046bPKcWY6SL/uh0P8BlMMj1IRYD9S
gBIB0b5FIadWc2p68JU2ksr7vOvvz4MMC31RyhqglHk/nmSMeNC98EdS+K9h0NpH8qbuk5pRWpka
6dITlAQCXpSFR0+ftY2qkJy+/1Nu+Xt8uLiotvALnDft2TTvYs0Vuerb2FtcKhWAY5FY2en9Wb0v
Y7yMgkCgBCPRpYbLJ2f9VXbJkwdnBfaArwuYCYnelEcKTWKfq/G0cV+tTCjWLLZsXMN6ocN0P1Qt
msQ1EFHxqSy35xbppUNuwR3CpStDMS/S9rjaWwBzFYI6kOobX/oibbKYUFrDlFB4cymlvFynrz7V
dMu5qCxKotVczf0+sTPtyeYnEch0HLYdmLz6VNUdYHq1EsljbkZzINcYCGuhVNHzaA8G9qipmX6d
0f1PsCvq1djPOyX8NOvm9EccdM7vqoD9tLEXF7Itfy+TtD+ETkuvCbLO/dwl3gzaFqiYn+TCO9hR
jnBc11LgSVyooHBQAJIoj0ERaH4UQYix+8S6kKMVZ6qy2UfOTXzW3S5D2iVQLu9vIbluy3nFjAYp
CM4J19XiHhhjt4UsEczUBSMMESpH4P3WYOMaUAloJBEsdgK/hlu74eC9ciNQLmE9oRzx7+V7W5px
EUwOXZpAON3Raaf5Al27w/Sj/kvtm+f3P/P+dWcJyHn4QBALoC/QedDvl0AdAAUU2Wj6E3ClYz9Y
vwjN+nNKM+8hGRyBPwwsqPeHfHM4X4Zk01P6R91zuWP1BgqEh0yg33rDNe/77GOnkSsA7Nvo+r6Z
SQZ6uehItaikvTSFXx2NORAm6o6B6Y8t5BHRNPkjgpVi58CB28+z021cBevj8WZwIfCGLfNHRaMy
1deJBd0ULhVtyuqxJ/gFiVKHvltozUYguKhQ/r14usk1J6vG1AgXi5en3WhSfUJSLk+hfQhwGnUe
xj7PTOyj4v696cPxobOr9jnncJ3zojEOoK//IcLgv34ICTPoM+BxvCz3u8iyh3waXYjC1qzM5y5p
qscwc4zDAG11l2sivyIR1x7DJqMpiVnxpQZOfuh6Htf399bb7QyERUYIoB2AC8vo5fXFbwshoipP
aetVCJpLRvepNNuDa0q51lgVu7TVw60r+M1VYTMokThFYuISVn4xKGLnU4qYkE+lBAMVN5DCztNO
LXSEC+hoHYzBLE6hIn8DjVA1R3kqZVGPRjQ32NMnxbkfKtWPHOODUaHM7Nmh4dO5aTc2zMrsSBkb
fq3xYsSx+KFdZRa2gsia33XZE6XS+XNoBPlTJuzvZRvXSIJlbrQx5pv3keI5KDEMwpgceLuLp9i0
4xB9dJBEZVpVD2hXIsll2bFfcrt+Qf7o91Jho3iooSA0WuYbd83b55HhoU2gvUHWwDO5eJ5tHQlH
YJBMrtpQIhCV/sXtPBtf7l5Fm5RyIjeIfogzRcOfL/X8QC9zv03M8jSpXkNlwrQOMHP1Yydy26/h
cp7TUpBwenq788SQ++/v4LX5QnHOlA0zaRW0OErTVIo462fVT5BVQPBRqTFBQHJK63uB9kx8qUJc
A5vsT+LGdKPlsbKRgeDRCnXQRiTcXpyenjc+HmbWysqRz0mDGrKinocPbq5/D7UwPYY8il+KLh03
bs63TwKrJH1jNCIBiZi9P0GNmDq9rfAf7IY6BVpPqIYOJNT0Yvr5/vSuHQELVUCbXSFD0MV+qEor
16q5U/1RLdsDOBtCixFWeqhpIAd0evWBPpsbu3BtTV8PuphXj0e2LRwGjV0jP2mmQI0hKH6fVfOT
Lahuu+lU+WPYOw9zJP5pOMEBIN5ms0BuAHRs3k9thyBDksLkQ9IXgaSK6+UGnLm4pAVtk0KNrY09
tLaUhKJS0BtNxzdF1KkZbARHHNU388LZO2mQnoLU/g2ah7d7fylXnj8+jfDMRVQHJLW7uFoQpkDN
1bFUv8jz1qc+3PtF0VekMWZ+8ia0PCq7dE6j2xf+KOuoidehU6NG+sYcL5rI8v3jl0BRIYhFhwAp
ovtJpn+Xl0Wkqz6ELCjCvQCgE+PuWRRpdnBKAX2u65F8Qt7kCHHdwQ/aCq5GWqpHmirjtSRhvmzM
jjwzdwEsv4moGncCjAoo2yxmJ5o6E4iKofm9FeLBHemX2hWf9WnWIVLPyJlP+XCB8Wr5jgWle6or
lPtrLr9Co0H2/o95GxnxWwgOgAEQ2uKecD8/RlbXObZ/mh/qWbDvnCQ+BnNIQG/17U4TdvL1/fHW
Tvnr8RaXaMIRrqoG6ea4rpK9niUISBQCd29bEi8nxflcz9MWyHDtlIMjkFo39FDfXGJ2B0TE6TXN
zxObRMbs3bOdT49K65VoKWTxobCkGnfdKQBM2nQrClmbYymajysFxRMcju7n2I2hZWX0GfywLOwL
4qHihv6lfTQHF9pIAATHyqg4FzI1DJ2hvrZGMH7g/zbvsxzxH2EIvIJFZl/sxoRPSLK4cQ2u/UJA
OVh4cjNYuHTd/0L0gGU12eC8aqn1Z+9l6j6DnbWHSTAcp9q1N3bd2+cM9J2FaixmTpI6tTiVMB+t
KSVnBqeNb2TWqmKv1mheBbW006m0R88u9lmjhd/e333ySr0/eYxLhYP8BsQ7O/7+O81AtyskdjTf
mvT4KfSkpAQbZmPB3243RgEWbmJcAFD0zWxWirBAAmqyBu98coXt7D2jS/dRRm8vSCcbYSUKpMIK
/nBH19245t+upRxdRigm6aOxjHm7PsmHUmVu0Xr2iFwt3Y9SN/yaFcIAfQVL8P05XVtLNMoYkmo0
oy7mNGimIERrQPdNuG88Y5G3s+ZCEGnniR9bOd3rwjP286APG7t2bTUlIl7KOVIHN+WD9yqLNAKg
wknEyGphDo/Iv7sYONFEeP/75N+y3DPQrMkikMjCFVHeaK9G6SwwsU3R6YgGmcVBs0rnMFWThNC5
80aEuTqURninOXL/GItjCC8+DhCRYcFEMvlaLvrTiKw5MJd/Xt2kjiuzfMpTRHbEFfdf1YR9F5nZ
pPu9isv6kKW/RX0Q+rHdUhGb+vDfTCJlDCwIdUJoKSP9ehJnGxhBDxkKAycwIg0yAmiPJKgLpfzX
++u1aFPIJ5+HnjaxZMHIdvWiTaErokLYrdT9ZlA7v3eFuw95PY+gF2d8wkfvwJdGSHYaP2zS8V9l
euKLHEK1VtO93/g1crTl9pGn0EEVDEXDZZqjz1Vao9eFnzDR+XEIgG1HKDH5o+ZOaNTnoz8DjQdg
Vwo/9EK0f3DmgeaqQF58/6e8fXrB18O+NNhZIKCXly5qGsgV5KnmD2gyn0scdlu13WWJ+pggBnPO
s6DduObX9rOEyFPtJah/oeC9XvUiyXEUwiHAD7x+JCVrZn/ClAaHAq6G9z9u7RaCTI57tkmU9+Yu
iDFBLygoyZt9AiVcKgJfpKg/lYZZf6ZzgJW0Fqknu3LdjWldu2+5gvhCadT6IlD7+iOryOhMS0hc
ltC9fdnV0wFlh8LvIhBhfYik3vtfujqpyN1SgnxhbC2O0oCWjDkovGFG0CQHI8c2GpP36Kg5bPn3
h1rbMQTv/3uoJenAndJRiwOG6qY4vhgqfX12CcE7QjnQmE2bKjDCR+8PulBzfDm/mlT5RC+aI8x6
3t8VaZyrIox0wmMa6bfcQ8sBbYeZUppdXaDyo+gyN+0RzQHzGICZPvZNiAd5kmYXylsYTFRGd8pa
BPj6ui8eqinqDlHV28f3f+fKOtz9zMU106MXgowROy4acrq8Qm8+U4woGSqcN87RyhZjKBOaHnMC
21z++asnKMj0OhWChGGgXnN1s/lLjdTDN7AiBpfJPMcbS7A6Ht6d9NuIxLgs7sdTnbAPVBnAlLnm
fs7VoT03gWcda4GV5Tzr9cY+W51KcmAwvrTauKDux1PCwvVaG3uKBhOcx2TC21KhsHroG7xb3l+1
lS3NHQyikq/jVl4ieWdJ0u2qRpWFpBqek/1rBbjiYHSV5rs2lo89jbiN6XTXvo8OPcRMeT8g9Xr/
fU0T1CzSQBEFlZce7SlDeRqtfgj3lZIkz2OiwVYcui9DOva+labx2QgU70OcVeJXoY27qNL/TLpG
e6xHREN3Ikqi29yXbYMscm1djRmRED9oo8a4CjHinh6UERUp0R68VK3Rv0AJcT842tjt5nykVRIE
YrD22Fb1uCIqxVzsq0qAkWxHnScyCqxroFSjs9cUnIx2+twMn0Yvrq9eVuQzzR6je64cyhQ7ypXO
h1CKLx6LOYs+Zpmeqehz6PZPKzPGZDcBn+39wSqz6oQySmEdI0fvwh2OE527s6YQ4L8FfOC7F2Tp
X0mmoQ7hlOBcdpUZe79A/MNH3ins6ddcpyOxM1W9PuL2iS2nq7T6Lzk8LXRmB6vuuBBFY+xjJWl/
DElVPatSc2qodP4xZLLMD6JwxHdvirWntiOu2g1zcKAAM6uHQhunYt/aRjvuUZJt/gitLgaHRYxd
QDmccM3DdrX5xXUUIlu3bvqv72/L1R0iJfQJjWhYGvLPX51wKylw7TPZlmrRQf6oPWdnNNEEQjXa
0p1dOwEmbV66NpLAuWyjwxYKXL1vKTt1XCaFUBtEbu1yN1ruR8tslRvsLW3jrlywWP++02H68GRx
pWj2ErGtIx2DCkyv+iBiMEf1WutBzSP9LELvhjR49xFgT7EXqlsdvSnUDrUxeXuTGth1wihoH8YZ
yNPMmC8JkwgmLmpP7y/A2qwQB6NlgmuxlOa9XwAMqUaddVb9IMxLf0rrbE82YKMYAfQvCdLhhpXk
xku+MDN4mRUZ5YOZgGYtE9L7QXMddRKhBaqfznGH+lU/tqgouZhY+g0H4wPvGgjiXDfoxStjlsDv
MjgZqLDGvxaRqP+ycMS6hTG6SggHmuqHWersoWvQfI9wZPgMxgsRs8AOh98qpXG+jiI2/wDLWdsb
X7LyYJDuOga88hchhsXsWRiHQOEZKbAg3Hh04ulHI9BGGl0VY9bG0jcWa6Wqp6NfayL3LK/VN0SZ
oTP10ekbzecx0m+pM3e/D3EHrC3PErayMJL0q+WGUs4tH8OvfeKO38BmBaCOM6vdhUnYPLg0jrdW
dGUX0TWHaM/pAg21xIyQF2jBhBKVj8WxecCirdo7IRrFdoBKUJo6aI0VnOr3t+7K3aFzpmijyuo5
euv3u6ie3b4qnJYcpopDqpZls59pu9CbNquNodZyK5pFABplZgUg2Lgfy3Eq2G0xHwg+BC4Xkjx4
7HKFQ+TSdoYC894pkZ/1hpm8JncfxkEtjkivJj+cBnOC9z98pc7Cm0pERJ9VTvqirpY0g1cDAiYC
K7yKmwVtuT6P5quIi2mXqEPx0GMNsLejIfaFlWx1y9+CJGw2PZBUZoJSy5uy4uAklt5GlBWN2nb+
yLUufp7NGfsRuBDoH1nGZ9yTKfCmef0V5mn3LGZRX0WLaK4R2cNOtOgDW7FN1tCo08aVu3YkpfoP
C0VOhEjK/UrNo5cFCXqFvpJX2kmoyaNZjyddcYF8hsm0EeKsVPyljL73EjTKbuLiAfPyGskHlN9x
xAzQ97FVHSE+fCPR4Gn2eFOwAtRQdk5r4JCBf2GlmT7luC0tahmZLrJtKQTjYgrKvQp+4v6rdUvk
oUkh3Q/l1RNjXiit3LcIdCsbD1khkmmT1oIEMNyPYjtZrzXZoPtWZmufy0mXdMap22V9Ox4tbKBg
T/f1pTDj8NJVQ7YRw65NNgAhQlX+AyJ/WcakVxJl/dSg99tTkgrmcfYLtXRgBuXp0ezhzpZqB2En
qn4dK5cGVtv90WqKvnH+1g6AwW0Aad+gkeIs61VSgFKNO+pVcTDbu6zK7IdO7WHJuVp+bHt3goOf
2RTlRvfgIp18tJwk23cB4O5ksKNDKbIU7w3ryRWD2Jikl8LKciuA3pM+0Br7AezhXUiF0KM+oHZI
GQhayKNoq0urKpiA1DG8rQqhSEUTx2wqLh6A4sdJqN6t1t2vqiuUIyXo5BZWDRQet7V3PKAmdDvV
2UWajdKZBUl4HpPzQM/kpGZ4JSPN+lUNUN1QrUj7qitz9IDGanq0Wr61UN3hFKAPtmsyDyRaAwSh
QOzjXHVOfMn1uX6wBnfeT07r7kJD6zaugpVXicSKWQA1haOTdMN5HVzGEtJThobuT47o/QjF4E81
exvRZzpOUuofItO8VaZYG5Qwk1YjXQWqtItXaex0wFJ2xEmcDh0qoh+MrpiPsWPE56ybnYep/eet
PlCxhB+GzFoh5y3qBonpRYilMqI3GB7YviI56iq+swMSwrfIiQzZdMQI04jy0zwp/a5PvPFL6tU/
Mw/CmGLh2vP+A7VyBxs0W7EvcuGRmEsGa5YXNqqOQveNMa6fFcfuTugufm1EbZ/0PKs3LuGVQIAJ
JwAAFUci7cgleZVEpCHFGiMrcCPSrByrUpzvtI6w2vY6d+Por62ujV0jKgqgEkDJ3g8lktbK2qoy
/HEw0706zcOu7tA1SEvlY6pm6EdBxt8Yc+E58hIuy7wFbD0QLiTX5OX/6vss7r0s9DLDp5HdPsQW
jhh9hDjKMOLmOfUIMJcDNIykViiZ53N7EZFd/IuzRJ8M/BKLCjZ48eEwDZumUPkNs1dU3L8IK6uz
87VQUUOtNRxDMQn97f1dtDrXFHYQ/wArQDf+/rMTLS7H0Rx5beaohYwzZMSTyCx6oVv6qI0gN9EO
XrOxd1cvd8DbEr6qeTQlFwe4rM24RtGczZsawaXKUkGVZKqvtVeKq1vFGnoSpXtgxbC3DtrEPc5A
+nZhW9S+PRXeQU1M+zAYTrVXHBbo/UlZO1rkG9DCZQiGCNH9pLTZTLqcR4ZvTlp6sGvj99gtQx+n
WOXBTEZv63KRe2v5moBKgRgLFJxwajEbeM405pzqL4vgXrSUOomdaOkxcEtxCgzxZ2yn4xV1jfCj
SMvmEuTcQQJv+8ditHCwDcIdUfpweX8W1k48vVkVMiX1fJq397NgiaErKF+Z/mzWf8yBDpatyeAO
OkaxMd9rm5B4g0aRIz3HliXI0GtiNGkdcCpI5t4cM0upbc/OqTXH3K9aS30IjdjYGHTt86RMAWtM
r8pe6hSYpRFGQdWavp154y7GyGHX5p0J7dreUjNd+77XQy3WNwGiHYcmQymY0B6mMTzNbZ0eydl1
oCPlF/hTX/752rmwGUgdEBrkHr1fu1HDE7yoE6APIdYpQ2Vq+66pkE5v4nnjYXgJ9pe7l1uafesx
l9Rf7seKjSi0tHowKC6qdL3CPj6Dk33oEhRGPCRo8f/04gOcVfdUO1i1IEUz3opiUo+u1bUcqAyy
FW3tiyCXORSzlvnQqWrkIaKNS17u2Le/VNIukaagFbpcByjH+Ke2hu/i0w0UIPyJL1J9RRMYTek+
Ta+dNeOHXkbaATzgVkS70kUyPEoKkpkgl0beAq9emKI0iy4sQ5P0ATWfrOV27xq1fxq7RsDw1tVH
NU++2O44/YuDLNGQXLOEaW/aV9FAvdEKMgaOLKpfqhs+OKMy+OSK7cZQL8/kmylG5ZJ6nBQdW15l
kZtBwRg5RqWRNB800XUg5htssxTtt8gtqscx8pKrWjg/jaaDEm1beHTPaNBksw6+sTuopaKeAgR7
/dY1siM2tzBDaxWLIlcFrZQNEFxTQPl2rqJ8HAx7RanMw/unZ+28EgKQ/ENR4JFa3HxTrWQzNmem
7P2Px6jOwfIWZnWtnKredyG+3MOI7cv7g65FICb9ZV5ECrUWnez7/WEoeIoVDXrfZdXFD3TA0J8O
AK+MThn7dasicZOZ3zq8V05liYZ+X5baxgFZuRO5MUzE9wDOAheXf/5qi0Z0+YLU4aISCuZbGmDq
j8J1vsdjHm8I4K2lmXdDLc6iZXZ9pwbMMeyO9AIax9g7QYl2kjVAvWoQLbBNVMCoknQ7R0tdP7OC
BKPF0Di+P+8rlwLd/BeRZeDRkkZ29814AdHFB07nt5Xnfs/c7mtoIrhkp2V7croRZ7B8ogpjKwoI
NkPZevt1/vrFgZFNZcpdxNQaqP774ct8itDYp2CBerl6Boki9oPeWn7Bu7+z+n4+GgRoh4EK9yUz
jHovkNfYk4kgx5RP5sZkyFl/82uo7BDZSfzo8t3wImca65Bfo4mgOM8aV8U8lcojeHZl58RZvjHe
2obTVMTUXGr3hL2LtKrCpabuQcj7Gb0YKOhKekkijxcLi+t/NRQJO8AlKsnu4klsQmcqBh1fqFoN
uDqsiFvQQqh+RI124xaUJ3U5i7gx/PdQi/JYMWQTXTKOUVJ6uG1BHjjozabH31qhmq4t0tcSbsM3
LYZx3MBp3IEAbSqm9qdNGW5vaWq6ayxPvTR4ZOwVTSsuamgUJ9dAGdhTKFXHHYhPtDqik9ulm5Ll
K4gU2YXxQMZA6CQvvd/O0Vg3yFqyoPxeG8AWaMLIEJRp9Lo66nZe/x6jmr1r52J+HEpRXqK6iU7J
0OqH94/12k6mRkdxhj4/MhOLOzwxBlyfShhOWoFPR+Dkjl8bwXygZB5fFAzRNq7O9dWQTTYKlVwX
yz6sMHDGqxAd8YX6yTSQF7OK8UeoDNapm5BLTjDgehR54J3wz7SPTgZ1bcBY/hiPTfotqofoH9Og
ZDCGOjtFEto/y99jTTAXayzd/CgRSDHkVfJodMLeR4QavJyptXGTrU44AE+wFShp8Izdr7yISyub
y4ZNPyMo4AUIQeBBWflV45RHC4OMbOPBXLs7pKKw1GqiTO4stj/STHiVlL3hq0aIAF5WDD4c13rv
xNXW2/xSbFyeaJ2WC3GbDkV9WeVyzDkcMFsD40gN/qBCfNrjtDIiI2ehZF2EmB+WdAi8tPWQ3iZ0
zLocZ7o0QLlPUXEQblCx1VPNuVqtEJeiqPKba8LFdDOw4WmFjcJAt2HXm3pxHiKcITBPMfaTmZWn
ysI9qhgN9xgpToX9I/IGUVzoIHOcrcLmSoxq0mPiG0GQg2aVi/wqAJhNt0g6czbQR8hjX6fQ7+tR
ZJ8qKllo1bYU+dNoutTd3Pr//LzS2ZLaUEA9yQbvR4Y55bm1GZngWp3m1Imy+RTaWFPizhWQKKjq
vzgelFpUmbjAjVrunrS3nVg3K45H40x7PR7tnV6GwEsxVNqVsWGf3/++tZl9Pd7iPjKwYbMiINYw
oLpx1/a1caiVCB+qpL005oANWY1mS6lN9YZRw1p8Y0MBoXAnE48Xp41XSxpZCd1TFfwL8OT0L9cq
3GsyEce68zR8pUWePubspn1cOeFxSLwtBNtadx4tQODK+PVQR1j2oRMtYUfh2EsZQU/ONpaUxlhh
pOFYzYkiuNgLxx2wUkhy8G2jfnRb+iqwqNVbo9v1bpic5HGohPFBDUnMe1xXnt9fmdVQFKi4/JeE
7iwJo1qjVJrDqNL1NC7QvcnMQ5nrf8SzMR2HWsoEZ5X7Sxam9tFQqOYiHZd9VIOo3niz1paKqhgp
h6NKWvkiGrLSVmtHC9aXqZGftsAOke5MzYs7B+HV7mwbd0Tz+9xitRljjJz+iwv19fCLRD6PrHoK
PZoa49iYXwPS8cNcUBfcAaT7+v6cL3SQXsqt5MHoLHCBM/VL2kLcJwjERSWoszTU/UGf8kM3IHqO
anR56eCnPIWu3tx0MUvYd4K8lVpEF+HiLzoWgfVEdP5HrifPHina1UoVC/7DaD6YeBDeaGxNP5XM
Bgqf2ME+N41mpw9pe4u6WfveTabrz2rfouvs8EpbaXkavV6g3hkWt4Cm7xFBBPdYFblxswgXrlan
V8cu07sD8o3DRtywhtNg/sDO0tfUoA4sFp1pMAutAwfJK9B9jiKIvF6sOQCMw2BvuaZx60XnXPV8
qh4JHcTRjcTwgIawjTq7OX8spfgYvTJUWSvH8TvRzd+qwdY/hpi3ngw7KbRdnEx/zqmtH6ze2WyN
rN1srz9gsW2UulbylG/z56TzoNtGrg/4D22k1rHxKdKUTyUVtktUuBiXNHqLfZwZHAez1c8VvK2f
gWlVCEN5yD5bfUdLtXEQtqsz1NXSYuMWXosZXND8lPjpKHJX3L8y4PYGTc9dDQU05nnCqOkE3js9
UTKqNx6YlSKCSRnfg40OEgpx5/uhLDPu3a6nf4n3WnrUwBvhYN3lHwRF/J0zdlhnQhx+fP9crX4f
VCsJXJG2PHKtXl32aCfkmtnRFLKcrDsavZV/GwbnpwZ0biOBXx8Jhi83u0UHdBHoa7lDGqUwUo31
40W10QX0ev1T6hhbkcHaSB79CXxTJOx+CbmHiltBGOYBGdpMXPS8KA+zVFjWnUHZOIyrQ/FOooYD
kYCs4X765or6GaBC1swsgSLaVXZ0GgIh9nS1ES6vbA9JFCL3pe0ipUbvh8qRIK/rgA5I3YTtpQ0N
KbpY1nsgyZDAU1rZk7LZWVv5PghYhgG3mdcY/vr9oJ7ZhG4hPN23B9c7iNDMwMFZI9al2Au9vxPX
KoFQiT1ZyTJQKlmm9g2qJ+jv00Tpvbo4TTZQU+ysmoMaqfajEhs1WuMm+B2lHn4gxlvtInQRfc+N
Up8GLCGgnQ8+0OQBXQOEcqQb4HGuFPcGeNL9jC1NTEvdKP8UekuRIguKEy0jNEMb8eP9L1nDjAMp
UWmSMTA4lMVSaUKP/0a7QH0qzzEsC7Sum/BWZ3V47QNBjNwlKKw1WXKsUlTo7VFNbylBBa51cO/U
IWn9Oh+MR5xk8wOKxDUa0NkW9nJlcZF2pr5MI4X7bclxdvs4GdSSzdthnXGNIpwlTOo2Z7yVt9ge
cp8s0qG7oRYzQuVOk+xi4A8TeHTTGetrEqnBxhWzVhGlYo3v7YtoNStwv12zAT+iliIt2BMLDWkn
7U912X3SadGc4Ih3mEJG6o34NnnyCkNcQCnnG8d0bVJJhFh66HaYQMny3asLVe0mz7NxPPFHnNOZ
WaT95v/F3JntRo5kW/ZXGv3OBOcBuLceSKfTXfMUUiheCClCwXme+fW9GJldKae85B15XxoooJAx
mYw0mtk5Z5+11fa7MNSN9/kyOz4SXwwlG6hra/Wb1CooehZNVVgExX2hGINXdyHpc0UZ/rzo/Rbn
7Lp8y+/b+u2tvXwp/+vAvetfh//Z/PnfwVuxWGgd/AdA2aidbru3erp7a7q0/dd//Wk+s/zJ/9ff
/MuU62EqMeX6XnQ5drR3b0FU5AdeRKzB/0wks9/SaH5b//m/rItM4w9kIr+aoYkv6eDi0f9lXWRa
f8gIc+nf5fXS2sPv/EUeW5yLoCIQsKA/WoQWnAVN0bXhf/9vSfuD+wDQUiw6EKVxd/2/0+YmM9Fn
yxP7jx48h68dxjP7yQIPQVe2CNzWcWgnR4HEMdF4rRDuTe5OUV6fBdW8ffc4/hr2PXDs8Lj5axh0
nFwJKHfSmXe4jqe5ouAxT2yrgnBegJ5Mp1dfIRQLb1L1FFBihd/4a7RFGchQ1LzWwTxiEZ3i/tx4
Zo2CHwkL4eXwNRIMsjNZZjm1WrpjIlY2BXYqoOFN3AvfJEzvcyO6RFi8H+s7VQ+pgAfNK2qNh7YR
Hj9/IKuy5V8/IykdifN8kX2szkJpoMVztMbG860RFj18XqXE9b2kyWITp8J9KFUPlQRfGghomWDf
O9P7xxVuvAELfCHK4z4RQESVGoFjWKH9EcZT2fEPuPRlcbDGONsANukfsGkhwRDX9qrxqOp1+NpO
ttRh3h6HuM7GeGSoxVd1bG2zrAJnjsfLIFTbJQzwRiXb1SEFNlHonsO6+jbk+f0c5LsCkwmbq9up
dOth6Prn0wT4wgpe9i+OocP1JXDrMJAkN14gQ2EoIVW6GCgHtkI7RlJYxg4iVGMnNXZzM70qn7/L
w+Por8Gh2oko3Rck2+o4EjvaoBNU4l5aR16u+3xHwvPnQ6w/UxJM1CmW9Uyu8WNJkJoyPpqUNL1M
NM+7qdlFWuJJhf57Rx7//jIOZXSCE3rDP/DH9FbKpjgPG6+26jdal8rLJokit0B6BZ7FSL0Ee5tN
NKXBBk1BQoRb330+0185vr8P9z9/BO6/i66Oa/sHip4GwCNNE6H2EnyXLxJuFW5Nt/ArIPJp22ZF
LZwF7TA94WYt2D3Ngs8BWCPkh515IWpJGTp6lkZvqDNR9VhGYTpapoz7edKHnaTxT23xqG++jbV/
6VfWVVkZ2SVwDMuTkn4/x3O5CbH4FqM6RgRUSp7U6dddKXQeaV7YhYFxje/0FvNh/wt1UMluYxye
yepgUaJdCNSTXJi4WNRLY/CgtuLSKRCHzqCSgFb94tosZcOFkSHaWgJCeKgNKiZieDEkQuoORrFv
J1GyB5mSs24EuK8nwhNM8WQrWkHuBur4qmZ490jAjEwiIBzgdoo8yC5G3NYFbDr389exdsL9tSIQ
wJIGIEegc14cfll465hpnzW1l1ZQu+U4TJwuHkKHreHOYNfKh+iuDa3Iq/BZzDeQsDrPyGt1D5pX
fKPy/9h1ynA9dJBY4NmqDmhlw2uyBVUVmAIs9uCy6XH8qQM2ZKYsPI01v1nWAW7XlRR8C2Ik71Hc
7ThEyLMo1WwHovnz83ke+8DokEFfSY6dt7W6600BDPe5SWs2kEb4gpd9exnMzUPVpW+fD3SYrvhz
edMNSJBM55gINuPweQ7UvrlEtrVXimmC8c4M59wcU0zaO5FdK+2G1u2b9DlmHfxWgu3PoTGNVQmG
KPjyeR8OLSpFLaHQr70Gb/u3qjEvQ32Unv0Z3/TPJ7k+7nmE5DhopFhIe+hzVyP5c6O1qeiX3pwb
N1pXhXaZqvcB1wx1Vm8iv/zx+XhHHipFSIRqtGGRd1huWO+vyRKA7HygHdAT20h1G8U4k0ZYM5re
wjOULtVEcloYo58PemTJMCi5RHrNFizF6k4jFE2cjtFQe1mgJED84wvSf1RO1DE/MdIqEvn15pZ+
jGVbRNnCV3I4P20QTKtKKrJFRvkWTMkL1/PZszSY2haUP20Y90PX/qzEJneaLPn+DyaK/JiblEG+
YL1k9crsjdpi3dRkMjMNI6ew3VJnPTHLI4tmycjiQoPl7SJ3Ppyk1aV66/t57RWzjNfinOMcmlLO
KlN8T6SHEnj9iSTBr4TD6qyhHU7jzIazATxqvW6kqqatTKg8ubW0Jz1IHbls9mFksftO6d00jeFG
UPRyrw+BjKdWHT+bTekOrU5NUR/mfTiV+omCyfGXTe8DWhyZJsz1utI7oTTzYEkN+uK2NUhqVub0
Ulrf6xFDMGMeMQIRuxtMfiGE0oTzm1d1vl2AJzp8F02kLrUOOQ1fibV6sCpPG+I7YJmen00Xsp5f
TXLwGhOAbD5fXctrXb8D5CckKQlqKJSvPqNJFwK6XbQKCZZ1JlfFUxWfUlcfW1kUajm8CLVIkq/O
sECPu9SfhwqTilDdqm2fO7JQU1yRpq+0sJ13pxJ5HyKQ5SG+G3Gt1w+sMB/rfGLEosRH0Bf667Iu
ERDl/UujlfLo1kYee2phAsIamp3GVa7Tk2cStlepXu6sGMcn9BUvfSZfQvzP+PPKuIuN6MRxdGwT
Q8XByU7qhiBwdXGeGikX8RarvESIHw18UwalutLi8Pbzl3xqGPnw2066LtT1rq88vQE5KbTA+tMx
2fjicAqxoB9ZTu8ntFpORVpb0TwyoWiev+Mf62a9cJ12+mObnerRO/ql/jrnSP4RKP36/XfZmQEh
BqCZpvJiBTVlrl4kQB5tlOVXjaldima6F5J0J0ZgHXG6ufv8kR77bhaSrWhoVLE+CMeGEWqiiCeH
l8k5Xd5YZrw22Vh+/Z+NstqUAXSOcsjNDEPjxYtIcqcgPRF0HDm8aUxGLIMSn64vcbU2Rsuv/KZS
SvJN4yVQrmdrnO+kJr7BYPBerLJ0o1nBqRvK0XdHbo8nx6joklZ7At0r8jiX8JVpMZNI542BO093
Odfa/Wiw+flR7Ih6I+3iPFX2vqQ+fP5gV2XfP890znPmTY80F89lIb9bPJjK+aM8Zry/UvpWVOmT
ECZ00yKbkoLsy1glz2oZ/WzlNHfbRMpsJBGbz3+EX+K+1dZLrIychOI8If6agVJELK+kzEuv0Grf
m+v0jfbXuz4fDbvWBMPuwwl5rJHeVgjizrIsGby2l90wUg13JE7dkExJboFkhZ5U5WdBo8e0e/bp
drTMDbKrcVONSbJHY+LU9HQ7dTFfWVof0D8n3Dd12JxLwfA4CUDu6SQ4H0cr8VpayDa0qCWeoeAd
KSk01reDsE+rfP7aRRExXRD5DkyBHO/W6U7HoWMDXyPHXxHsr1Emoz0pyf0Q4qSkF+pNWRuI+go8
ji1toDCFFh2qyWUelO2FKiYpCIjIhf/9MPZp75QYy4z1eBGYkeIlYVU5ILJiJ5v13qYYvgAmAT3a
+dy4cRil216o7vVokreTEOh7f1auw1HR7KaIcjcEN/wszZZsi4V/XuFP4zUzyfDGNC965ErbCVKe
o5edb5MBRlDZtNIZBp7Ckqj4mWnGa9TQW5ZPe7gPdCQ31oA6vNbOO0kS9ki5f//kB0lDlYEqPP5A
a2gnRGDFAghReu2AN+g8zIEdBuGt2EQ3gRXf8bd+/8aHzBfhJZ1PkDTXfXQIoEchDqvSyztrcsrU
DDDnEV1fSs7MuY+coT3V4vQhpcXBjLxIpgRFGV6l8eLwq1PrMJ2SRi+4ZFLSq0D1YeKixfcFXeYo
qaKXjkY6T+8T6lOWdptl2VtZtBf8aPllIJc4M5VhupcsmEhaNE7XWpvnr6ogK9uOxg07NtPor3T5
f0zRHtspzKUBHlbRL1rtaoOcaEKfLCso8RxDtmWUZ90otGdzFl7DUWycGnIHprxzjP5M/tkL5r1a
D92JveLIAY7KiRsCLcHsWGtbQHWoFCx8jILTJnOW/jiunhq0F+xJP9+UlgNltSctplzshzTCkXFY
hY5KU5bdUIwFSq/sG5TxLQHHiRv2srV/GIKMOipJJIrIVw/XANmKqsNYo/CSQX5sKKU4YZ4/pkW4
Iy8T2cvtBxT2rdFozYnJHTvqkCZyZ9BAD8GBOhwZf9nUUmAAezGOfompvaXgqLUmu5nC/EYraEbI
4/5ETf7IhcjkdrdoIhfW5YfOSbM24exJzDZBnTj58z2KPteIEmur+sOJwY49WgoJ5IPpTSaNuMpu
dFPqF6NplV6q6TfoDRJH7TInwZWoNIpzQTXulUq/p1h3okh67MFSvVgIEch5yFcdPliNjutCUKXS
6yWbTK9byn6Md3LUAY6QXIiYKdey5OnEUj2yVklSUmZGskiKbA0GSPoma8CTMepsJXtVaC4kiXBN
bbRXJRkDOwrgYZpj9gp6cEd6aZMnybk06b0jNDOPxbAql6Rqtg2GaQbkBznapr9Ng/HGdl/H31UV
nsIgNC5C3sbJYessHoz3RqK9ovV8NkqkkuUsfVESXI07ybqajUTwGgHZt1mEL6UiZzZZY8y1EvOc
PA1QIzUJcX3BALJuKtM2jFreZoklbPqouv/88cjLd7T6zpZAnqISUR0NJavvTEtVHXtnH31Tk3GZ
MoTF8Y8ArGxEu54LDXvHztiWvng2LbeDUJCrbzStb5Mmne9FtJhtFzaAjLO9NhexCwRO5WFUqhNH
6rNu4ncVB5G1LfTwVKbsSMBIDyxKVNynaLhed8K2gRaFSV1ySuiYeI38PDYd3qjFmjG4MEvealeZ
5olv50jQiPEGOXfOQ11fJOyHizhNRw1HRK3watRJ224EUiWnZCBKzmVSICWyuznLHEsT/G2ZRpKD
FJ6tJM5FejAVoDDa6zi0j13vD/YgzrdxiSxmrNKKriZMbD9/u0dOpeWSQM8K+RNEdOtPrsTotDI6
LAZEi0RtGz8oud/aUYGIpBKDcfllfsw2pH+q7CnEVBlMgUE6cS593HCQvHNXsXholKrWO+oYL5Ah
c8g9YUrO00m8EkXw8Q10qRBSzWRdDBFXWLM5FWZ+jB9wjEJ2RhMRKRrOkGVHend9xwKQprY+Kry0
K5FWSZZXhnNiT63piMFr7Yf3rFLAU91l+nuKJCKH1dCrU6RqIinMQDOQtZp2iT/uaVW8GPAj/fwN
fzjyD4dZp8TNXk5Do0KeWFj9Ja24JFcbDwLPiWE+bKLLMJhfgafiFdICdfggAzHTOyXmQQ6jWu99
vSrOU0nN3M8nc/x90eqylMwBGK1JQjKcaoixMXr2MdnKrXof6uqVHoWvvWXddEGGYWUanFd1tZM7
8x8NzoEPTgRxLe2Jh3MsgacQDAQMXgpneafcdn78Y0razp7Klwp8RxCHQLnqh3wq9icmvuwaB7vw
8nzfjb3cD94t1FgQIlSdjB1EuNVaqVvrS6WWoG/S6XTtHyo1/oqNysPYlBcgNk5ceT5spcvwiK+p
W5JhpepxOHyQG+M8JFbu9eZrOEGBx9lhqK6ho+8M1Tox2DKXD3N9N9gq+TMLAYaLg5F7WQ4hE1cz
vcfCSJPJWp9q/zg11GrZwpCsLELD3MNUEjZDhjMuUPn+TiYp//kbPD4SDXEcC4vPzGqnURBUVjqg
BK9rDdUtdT1fSkUjoew8XWEQ1v+Th7jkJ/gil9771TGUUZHUqGkjmrNo9YjkJLDrPi23iMcQd41K
emKFHp3fu/FWK8QYkr6TM15aFJQ3hjRcNnW1h03jiIh1/8GjZJ9Bo8aN+EMdJZ7IDqcxWj0pQglQ
muqV1RROnWYgPpJTxfQPd9Jl5VNXIHlNtzVa3MOV3whQYhAoMq9JXSxdMjeq9avOat2mAvaXokcQ
lC+fT/DjqUzlnnzgwgUikyaus+lqLQpii/urN9EFBb1J2DR++NpWmSsF5V5Qs4sqrCI7SCf0U8Z9
2p/q91i2stUnePADrL6LTi3VQRz53heD8CjVdyoVitQc7j6f6JFTgyVDBEfKmuLBrzj/3a6WVvqs
RyMPt8FC5Yy7eWUHSXdqaSK4+jgdkoQm9zJugljVL4v33ThNO7NtJ9xhdVn4FuHsdKfGmb7lRgDD
P3fBcIe30+JHOinT9wl2jNuT8tskMsCIahTvE6H6CUajsiNT7j3DjGvYdeTXwJ/eJ3RAbQ3sbie5
Oa8K5TIe5dspLws7jvRx30thvx0iTbDDvhrsrh9Fhzu+4Phy+YX8VHMx0THktaS7t0Gdq+d+luOj
q5Brd/Q2KXJoVKxziuXwW0olibymz8yfRS8GuzoNtYsCVEKfCzd9p2TnCSNtCn22HGsQz6ROoUuh
V87BvbXbvrG6mzkX3KG3MHCvJdnLDWafZPMPSFDqVeWrXwPyW5uRmi9NcIFtZG3vmarwRYnT9IKX
9A2e2HjfEh07hRUAXsUCYjcGtWbPk2/s9LLIbVlLq/3QC91GENrCkav4vJvHHSit1LYygXAl7arb
MFZNr8sN/1pVM8lDJZcCbEZjoWpETbrULqCByI588blsugd40oKt5PK14Uv7RConHLomGeBvU0K/
ouD5HDKuE2n0e2TIx0n4CdPllIgD3gKzfwsxtnfyKK7PKJabTsUXBrJB1G1tSR4OYZK8CbNSneny
VF6JNVfPDt+3qQswNokhzuuBHF8AFCjo5Fb3tRhqrqq34n7IgwtJUKj9ZOmwj1RaFnJFulem4MXP
hhiK2H0kKcMZzRiZ3Zd14bRm8j1X0/Kqn+tXwuyZaVsbhfy5balz6ylKGrtocHcD2gJXRRDGGYhF
2yL02SFxB58ZS2DLTAepqQU6aVLcIMbIjbKxshP0/JrMO+9u8PvQi8bWsGc8i79OJTYF9hhgZo84
Z6xtU/G3aUwPrRPLxeBmdXg21FGDz7PKhWau4JEbmexJWaBvDPBcZ2rXjLuMXGKAZ3HtxkHxtTCb
dBvAsnQGcxhuzbb3iQ6Vbi80/mWpT+LTIATaWSAHyU3tw8N2iy427AZWijCp/oW++L75qjp80wCN
eDkPHm03KgBl2+e6WO36UaJvXIVQT/q41nIbeqVt4aEsG0G47ZW5ue2g9nnG3CdsznripL02OuRz
czweyvI8o1SxF8TRhYoUe3FR6Pz14tEQ252EC8WL1unF3o+1O+Lo5JHaJljAHgXkHhx3+0LXMZgq
tOm+neNO9KZhhaPaqTr01ZklV4O5ESYhdpK4e4gmaWeQsLBxB3daf3ShHzggdlogd3jAjrL2bISj
dF6hera7MjXsAUd6UDxy7QyBsO1q3smsdETIVdPVG6kjYrOLyU+dfLZ6L5UqGhljYRgu5CB4acVB
d/2W8zVTtFjZyHUwX7cl8jIPMgjyQsKeKyNr8C5U6g5mqzQ1gaNks4wpOBh22KMYGZZyg0QpCCrZ
E4wOc+6yHg3RNeKivBaEvL80cFs8ayS+ma0Ud7mb6UJzH02CtKepVE3sIVOj72PhXxuhCdSzb3S3
6DGS7+nruBV6yqv2ULCTTZlOW1Q87PuhuYL1Mjh+lf/QOmHUwBBEgYsjwlw7AlLtyvZTX99LDdZD
XpHUw5WW06qlZE7TEkFbZGHOkyQc7KzEnrESkMYn6nXSxTdIFW8HSd2GfvlU1vGPeirhDVjCuZam
V2Yg7oxoOFPnEn4zOOGNYYSh09XSkzBjpcfaWyzJYzLJaXo2IbPx5qY4N/X0dsY02jajOnfnRkg3
xB9f0SPQrZvr7TYRpScDdKcL2rR0EHnfmFCf7LHvJG8M2xtydj8yk3UxNtOwgaiN57k6OBw5j3LK
L1ut8ZOBOidFytZW/blfRl9y2CeD8tS3M0rMuntq9OwpFInJe1jDniCWd4PV3uM2fylkeYIxYXFh
RoY7CCqip+qub9VX1UAPNOgD8MWJonS0C3gy0mTdCq3PJ/ZodXWDtb3opkW+Nc3uMteDM8PMNVuy
BsmWyEXhNEUiFRvMCz/XHL/N3uKeB2g9hoXlVKX1Jc+B50r6vlDDn34ceHHW4N0Ynoda545m9yam
+ZceFkk4SMMZbKolWcotXkc0Fiv3hiScc/o7EkHpFGkeyfMrJXiWxjblMw+f+lK/VBJDdliYlTMk
+Y2szDtLZy8YgzS/EyS+9GTOHpV+osPT9HA+uaZW7Oh9q1GKEr5jGIL7tx5cqVK2USPpWVCbWzUZ
iz37jN2Z5je+qW9JPzmGkbjtKOWvFgm/IMzOxbo2vcC60319K0ij+ZIVyWWb6Zd1K6VO3LMch1rY
Tal61sKh3yn8wqj4xU0chOmmUrVxY4i1k2i0sHEh2eRWG0MC01tHNWdPrZq7JB/fhqnpzypq9+1Z
SquePnqh3kfN1ykc++hWy9S8Lm79whjxaRD4SYIomc/IYP78/Bp2LKwmu4fWAdiCycVvFSz4o290
wkSmLJbrC6OnU3xA52c+y8P1JIvXqHEfA3XYdWZ0KqY+ElhScyfdCxoMwe86TKnysRdYRoXXNLVj
heYubQUnEe6LdLii/f9GKYW9v/CJm4p1rr9JC3C7Nm5bCcO75kVMhQ1E9M8fx8fLLypdSHZLUmgJ
L1ZX/kEthCAwO1Bl+PUOoGNmEIUCatDPh/l4KZWYNKg+tHywWtdKqSSRfcvvU9orZXj3kWwLArvE
fNfj9CX2IQSfUwnRjxMTUc/AQV1oH1QTlt9/dw1WxbBCG0z2ZND0Pd2VDpfty5m2188ndiQUXASn
0KKoQCr0ER4OE8aRmFM6Lby+6c4CS/OyUEANWW/FSj4R5R5buUtgxuWH5hqcC1ZZNLXQ6YsyGMvA
l0vX/a0+vcj5o9pgTabkDUUhBbQJqeXSPFX3XP7pDzHS30Ov5ZFFVvt51PI0p3Q6DyLqB1a6HP3l
fjATewbYTh3UOOtV8/dD7fdzXn8zwGIFGsHCwlN860Gqm62Wl9uuyq/k8VRf7rEVQwoBkLxE+IQo
//BVjrOWjGVO2olOqeVie0uI4hRm91ttrr9yoZoGqG4BZfEe1yWYQC4kfaa873VDZ+vWk5wOlJyU
XdgkbiIYJ6QqxxYNNG7acpCmwz1dOx6JemfIcCj4DqbmTBf7s6zohV1tJq9zDageKQNO9pPyJajC
M904pQM98kwZlMo1Xa90ba6ZKglQ4r7ICl7fnFERwGt5Gxt65NQdnJXPv8SPW4xI79GSrwNgQ915
9XVMZdNHY10VXthD/S61bN5mmdxTfBiiXaIh4pqbeXTNudVPlI2ORPbvRoaQcbhwShDakmgwSaMx
90v10DdV7/PJHdlmlhwQrxHSFNqj1TYdzHTWzhHfnza157m+M3FAXmykdeXEQEfOKMRFKGtgtgDe
Wzf5ZLoFNnRgjzGT+qtc3dVT8qMQTLdqoD81+omv+9jyoN+bLDpdItQkV7vnDF6pThZkCyUzp271
bV3IdjCeenpHXtASH4JNXdzOKCwfvqA6SucJKkvhIUn4RvO9W2vq7ecv6OgQlARI1tOdRUbrcIgx
zWexFBlijKZLPcsqW25PMSpPjbEskndHWiCPuR5abFBxpjmUHe0W4MTn0zjyQiD5/kI98v/4JhwO
geplKEln5F5riY9mEf3oS3UXitM/OJ3595d+QAJVNMOrx9WPZjaKOuPkxvzYZ/Frr+ShjWr8H83n
73FWj8xQg77SSnJ7SHUEe04wvzHNh4qM/ufP7fir+Xuc1dkhDJOCBo/50OJ3C5v9VshwXvwHY2i0
Fy39VPg7rp5ZN+m1DrmW88nw3c4HBlGfumIcnQa6JosEInyodS62NCdzRJZAArgVzuI2v+h7dff5
LI7sZKQaF3QfTaLMZbVZir2FOtEi3VvM6U/V7y5hSrxWTXYxW6fK+Udng30MwAUspj7U6aTaT3Ve
f45t42L8MDOl/re1KkhiUMfQ58zLp7N6+RnefZOSVSRWn+i5hw7pyhKKyu7NfqtWkSPG5gkV0LH5
LJc/WuqMhfS9/jjBOWhWITJWK97OzR2G8Q+fv5xjnz9ITbZ9+nepUK9eTiHVhR5oPS9nyi6WqLLw
E1KM0Qnty7FhkKDQuW3Ab1bWhXjMbDMz8DlkFCO2VZxIqpqoB1Tj57ORj9xaOS4NbudUT+DMrb7K
mVy46eMj7ZGEvi4msonhFs6DXZbVxii1LXZfG+odm7bW9hrpHAlDtaF5TvTIznUgMFXuJN+zeblD
zLZaZfYsWx5OXjix1Wf5oN7nxewKuDXWSmdLylWvaScOyCPH8cEMVud+EzYoASxwhGmrkF1+bVXZ
i8XiUlZrV5Vr7/MHdnQ0DSkbDZW8n3XMFFidGBklizmidV+cr4VpsoWwssfiZ2SdKhIeWwTcNP49
2GprhmnDSRoxmBiSq8V7OewM29Cf/smUsF1ZLoaoKFc3jDxM2sYceYAjiDg+GGcUQy9A915yt9eN
E1v08Tn9PdrqC+17cs5lwWhzgfGSMnma8BjKJ66bxwdBxyEv6jjanA+3HL83qjQrkbEAZXaF/Fa0
ik1SVyemcmyf5sb+71GWtfJuY0v7WWzgUVGWi30bOvXcjrZJqldS/4fTWS3xEnF0PykM1CvFxsy+
p/KzVp1CSR9d2SiVMOMigua+eTgbzjqzzzppuQc0njD8VPTKKwRjQ7rLESrrRNB19Nn9Pdq6lwbt
Aj4suI6y0Bp3DKzNTD/oZMos8d8Wn3L+YP5k4D8Kv+gDNEmvxBIf+YnFIMrO4g+emadstI6ut3dD
rFZC0+He0wsjKwGwCFlls+g2ofKP1hsNu1w+OdzQ+B++Ieo5kU91IydOvdRCkc6Nwi1FouJTTZBH
Xw4HnMnRs9DAVtMJ1AkDQ4NTtKXkNhq6O0mt08q5rWYnTtOPI5Fbk4h+F10e9Nblwb77hHK5tMQ4
4qqTa3DwlGrfYJSaVt11TOD9+Tb38aRjKNrFkIorvzp1D4fq5TKUOlrePF8wtmY1PSJ/8EIpvBKS
0APLRrk2j9sTg35cGAxKjk0XRYS6aGUOB01mK9Uz7CqpXMyuaDxZRXqVNad4bx8/XUbROI9AChEr
rFOHOFOi2c54X0M8u7SUUADM3ER8inqZrIJ+4p0dnRNhMxlROoLpMDucU0VTmRZUfE+tkEDCRRYs
UC8cRvfz93VkGIl0Gh8suUNEictV793SoAqZJmE8ZVy0ZIcb9wUzt6suP7ERLf/MYdqOfDu1M+wF
l+6Bdcggzih8o8TMMKIQE30Dtrt9MGM9PqUSPzYd+slwy0Rsj8PZ6pQN8j6NWguORVao9/gvb6RB
u6G55bcvwIu8HkOzJY5Hn7LaI6Q5SRVcLzIUpAk8Tg2NZCRoJ86jI+sNjyAANshaF/fb1XnUmnFf
ju2cebI1uZpcXGR4UfVT5cowWHI1f/18JZwabjUnQuvBp26bedUwbSlJXJuybC9VAKsCYl80z/9g
OIgj8HtIViMSOVx4Ob5Zcq/3DIcjM4Qdz9dmL8wVO41MO6Y2+PlwR/YlJC/sgDqdEcT7q4UxWU04
1GKWecOc2aMUvGhz5SLvcwztKpqmXTcZOyE4dfE/svEejLr6iDu9TICw55mHGsEpMfCQ+tGdmshL
Mv3PD/m3yFDeW3H1kr01hxSoX0ij70U51VEQtv+6jL7ztoqf7ad/6qHI+N/6jxzApv7/oEstwed/
pku56f+6f0n7lx9F/R4xtfylvxFTqJ/ZZDkX8ZShQPNvxJQl/kF2nH4ntLXLYfaeMaX+8UvdbvGX
CLfZpv9mTCl/SBr3e4LKRZuLrHrFlPqMMYXMdb1zgreSiBn5N2mX+LBBw68eJ04XbRv3/kPHJfw+
GYXiRa71eVc2srVvci09V6mLNDbm3K3bWbDK7ab2Y8Xpe1O6qKWsvmmDAn+oyITQ26qL4V0j4zlG
4602PRdSM53repmFG+rR43VgGn7oiPTw0K3Vjps8kvIvkpZG33xdye8aXcFaPAABe4tciX4ES0rO
yyILd0YQIMfRZIjM2UhbgkEWHB61YbzWrRVvZC2aO5TlvR67Pgg+t1sqOVywROUpjCC7L0jX6Wse
N+W0SUJdvAz9hjaNas6E27ie2ttMyrQf+HgCf7bmUC6xYano9O/qSAVW1MtVS5dGEyDnmNNip6Sy
Rg6ceRh4UESGtYtHCt12lcl6aUsI4J/rwpgvRhnHpoqUyreoVS3TaYWUVtJUVQtUJpNmPZVDoL4k
mTad+WkmblIzH77J3eRbdtkoBf8e6HS6EuypMcsfQp4C3tWUCdRMUi7CKl5Ahqg+aK9TGXiiX4/K
pUT4F7s0tYhnyM+9fGjP8sTSN7Nu/hQDrX0I5EyJ7ZaYe9PP8xTY1SgDvaFslF1KqRBf5WV2o6IF
/kETB47aca3HuPFYBXhcJCgBrWZCKn7B7FbHfbXsipdibEQ0K70V7nAYLb+KU/t1TKrSjtVc2KVZ
UtotiFPGHOqNH8vPmdoqmLkEyOhiTbjytaXbtO/74KcP94+29ymGYiR9SaT6qhFb8bL2O4UchqV+
6+vwG3KR2Wk1ITLsuMVZ1xCqELurFJJYNSCHrYzIU6LyjCb+fDsgwLsk2Xc56d0VblWzbSSZisux
OTY8FFIbJIkgvWRCOt36FSDKJKfNdtHyPXArS75rLY3O2gR40NNKJBwsINN8mmdJ2YRSLNljOT3M
YRFskeaXu1Zp/dnOcpPmV0VGNti0MOGDuoXkHYfwKus0vu/p9PJGU3OCjF+2wFu7mZL/1PEnwHdZ
7t2gEYQ3TaInZ2y6lzqPY1vs2q+DPN2mBQ1HYiKRwJH67iKkmaOIhZjET/dNHzN8DZj1JpeU10qv
M0cNdWxBZFpNjMZwuyodDNvXTGEXp920B5ICtghs/Ta3mhrevLEbW+u28RP+fCzlD0llvTW4+zlm
IYNjLuqbUmuTTVFKlY3xrkWThQDusTYgD80t4Sd0akPtbSr5gluq0rgD5hx9KyxR/Fqr8rwN5GGQ
HXWCQwx8OAEzKt8WYlLgYRITHLdS5MqjOFy3+Hxt00x/nCAAOW0xKq8kDHXN7qVG+VpP/f9h70yW
20badH0rHWcPB+Zh0YsGQFKkRluyZXuDsMs2gMQ8JoCr7weqqr9FSiW2e3XOiV7VQuECkcjhy++d
1jSgqB2waXOzOmhK4amwusi2Lda4ycFiNWWKyVzFO3W21tANBV+HHtOsQGtgD7b2PAaLq+iHGLe5
NZc990VNiDS0RO+DEw2tT/gw2Uiz6ZHx3nr+bMbdtoq0Koa+YoPuJ2XnfdInR7tS0B+xAanLuCHp
wjVCA2emBxN+pBUuTerGN6qEcmvOlCIKuWVdSFnwwVydrN3aifq7yUrgoDVN9wjnKLqf5lmad2g8
ICJpELDIg/membTppDpnB0/K6S4nefoe3MoSoSHN6S5LE1uEsQZxbem66j6uveihH53lwsx6D9e9
vgsz00HFq9ZdKNg1tuDvaVDMk/JBjn0GIWMCUURVJGwYg/AJSlL1kNGJ6XYk8vCqmvJ6Dpp88gL+
XOJFAgnKr20UmYs1RQcc9ae7WQi48KKtxp/WsK4wFAzf0tLkzPBw6f41eG6d3UWx2zy2OCOwgu3a
vi8bp9OucvJIz9mMnHjNA0ZzByE8yaGsRiSLgPW4HLRbp6tj/KS3w8CdxwMDBia+jiELutOIHhGx
p+1Vd3nTTT6urjuRq+beEpOPJf0G+49dPEYFITznlGUvj19+Fyj8itoRu3Hqdm4qRGb3NA+J/aj7
AFj+U54Uht9b2oCtqb0x+vEMLnGSsPjnUNAcAosCQMbRmNLi+ZVMh5kzW+lobccEj7W4NvzGJl2r
zw5Fqh/suBz8rMzg1bnxJnVwsqmzAeUfCpiqecxKqnXbXbq7Z2XT3Z9XteculCemwH/+KoemiKXh
mEc5cvKrDEG7PoExth0UIlMnJXq0cvlpqaTt12ljQLleHrQFktlQ/mGwLon6rDroxMpDlto3gCK9
T2LCEFSresCrvNC0isJXwSYNNATB0g2/gOcXH8boYV1HTz//t6rj10tatOS/Wxv/U5n9f2F1zMXq
2XdevV3/8mxd7wn//n8uqvLH0H7rntfGT//k7+KYWpYQNShThCCu+Dj3+v/yX11jH6GPqU8eq+uV
/m8DVlxbceXE8huHAt2ll/ZfxbH+bs0eB2hnja9Ftfk71fHLXQOQhNYz/QR+H9f9k0skaNuQJ5lt
b6dZzhtKLt+Et3rZq+K9oXSQhvHRGCIbw0CXg7h5jGRjH5a40PcjdJ6NFuHFSFjAttDSD8/G8bX1
st7OjzseiNXRU7vE99moPNeN5VljJXU6qffmSGCk1KIvmFxHaoDbflwGtWFku1p28bQhSaPYcyir
+VWN8AM2NerZvRop8/2SzvWmMYbuQUnGbrXFIIHEVLTqotbkcqf3vYZwMU7SO1Et5CRR8JuclKRf
IJkWKlG3VRT91LmmwBonCC/yoyziCDRRCr79qicu2yuRCDMI+m/G2nBBV7I2ZZ69ape0Bgz1Kdom
mHI8TOXQy20UTQl0Yw15Qjqk0PGVZe8qKKxbZUi/FFZN0HI3J+5AEYZzrNLr4jaF07lzI8/9AWOV
2Mu4/vOO/M92EOsvOfkoDpQnZufTf05BGLzg9VEl54DYqmW6E4VTfCSEadNC0Ttw05O3Yzu7Hyey
sEitHc3bxavdvVgccI2qJxQzwvlm30dVemmTwbI9M47rbD36dZyBNE4BI6EociM9GUe7muzcnfBt
qFEI31d9M7GTq24gtby4KNJs/ERZcWtSs8AO52Jn0do/06f7U8x58iM46lZtLr/jpdMhHEL6rC1Z
fZBslJyY2jg2DnHh1hthZp9jYdbhbORzgGV6GyZWZwauWmW+E39cuIaB/5TaZdYs+qZzpHqlWGhf
GykDY1wosuOx+kDdW1t+pcwXNr3HrV1a+h1h73I3mVpKTvLXuWs1/G5U8QlXh9zv6jL71NHcCAoH
Rr7UzaBV5ENiJ/V1I4lSMWd9GbEuGNKHxJCJQi67DnI8Vs43WqhaQoWp59tI0a0KlvJYhnY0JB8L
tcl3aqteodJbXF+OJkVVaa73gTke91XrZYofz70aCKDPxyHCMhUECvSzwEQh9fOx9rbeqG48TTzA
ZJ7CTsFNH2Ga+YfERvWrq2XNRdpgrNNpvU0MYYzQql0mh7VMfb+RudVVfo2hzk9FybWg0TIL1Rfj
K/s2wo1HcEsfab59UkU/+1GMCeuC6dFXz27NG6VY+Y/wJHa9PkSbOmrTfWJN1YViNt23CBqkKNLy
yoVltm3msTgMmY6SwegEAXp5uy+66mYqsyLspsa6KvtRINjP7Q+ahTdAPSr1Bq+FZJfMWkmsr578
9HqyfXW3GfeaUt8bmFSGRTt+LrnRbukXyJ06zMtnJ69qeuO2R9gVuVOpHNPEXzrP+9rL6Ivryrtl
VscmGAfLeKi4dATgYQ+pnOo8TNzZexD4Nf6K81okl5Pi2TdQvKfAQwTlO3oZQ8iGFuzPGWNPG226
ifWEe4fS6sW9PZNiP5cYzFttle6mqb+fi7raZk4T+VqHJSqUlrz3AZcfkkR4YZxr8xBgzjX5eVEp
Gy/lI056lWwbbdL2XNDSn3RGrICkmnxTSffLjJcC1hjyS554yk88pBGbTF1yZxnV1ynhVmVXDPKC
/mljk1+zwxfyD2XmchBN3n7KZXsbzf13rdGJ0vVqK0D5ogTVqAeViMeNpaBvwsix2Syi7MKUiVR0
k345Lsr7pBHv88jq7rLODc3WHvZ5thgBqzHamkPU/8hy687SomUnm+SmqGO5TWikIq9y/lDGHm2I
jFcdj0sfKS3wofVSvpietoGOT5kfJZGGvKfTL6cxSn4Z7dzdsNeoXBxJ9PkiF8RxlUaIkkaEwkW6
0GQPqqXV8PuNyRRDJLRRau8nR3XnIyHpA+akvK3nbNlmIu0f5pyLWVw15l2DRUfJvQSBVz6GdWvB
IE61mbyeps0KkvdSlbuUM31FLuV9N4rG3IsxsT8rNO++4uZg+rNnpldRQS8jGPIM+WmKZeCF1S0f
Kt1bbhCaFVioGPat25TICufHuOP+w35nXXW1Fl+gpo+2Sl2Zn1qUTPdJEh2WKF8OVVFE77OJflBP
4ANKO/tCW52URDTbWKBoRGBlnlAyTG7clM5PlQy/MtboVx3+mIt+Ri9u83iKL1YuOCHBEuXPLDAY
kHmoxYvY9S16M78TU/04lMLYi0Ky3NAyDPk8/FKtRd5UZtturKUtl00V5bRXYjsTd17XKQEQ+GdR
z1dtJJ190rGNoSVrfPJrmkNiF5j1ZUZ2OXdKduMusf2YQqwqg0ZO5WUFDXTrmumXzqOhRXbZB2wy
mxszjvOLZcyHxC9kedAcumoEenkPsoSBzL6rfSDzpwpVveu2tp1QQqkTslw6Z0kdWnF6GyeDsa2c
9LECwEpDvGS7OizGAf8MUtj9Ph4V3Scjqd2JpbF3ldO3B9XooHQARqK98YoArKiKfSXOCRzqcUtL
O3LDnSLZF1ojPktS7j+qWan+quNFXnt68R2wLyX+06v3ZqRYDxMaybCMPX2vSfHLs5v7IV+9vrzh
MxF4VFRJXJfbBB7kdYw99z4DcvUro3auG4crXNmO0a2wi/fF0n8SeEr6uCvdc0wlB8OYtI3EWG+f
e95W1Ym3t1t5Jezu1iFpZgPT7qZOPc1XusoKsrRt905dDOFkNtpFli7OpRkvh2hU35dDTjiSK2sf
4jzshbbtlfcjvjJoK+YoMKZ0CtU2TbaRiL6XSDpJtsO/rWjs/CKeY5y9xvqxbeLqm0Ys58dUF/km
NYfK94yxDbPBtHbcA7Fnz00BJ9ecAgNJ2oWdeTEL1NQ3hGQlezNpnPdm7yZhspCOQ+oihrvFUPg5
6X23QyGaPGhM5jcn33iBDi27rKj4Ps5eietQ4fyYdAUhTvpxEHAVtDm6a8ax3rRZLn7NZoGWybSL
axE56YU7WWXg9JGk3YfXx8+yS/NfTjzIm2Zs4rCte+GXdDToEpXq3SS8uoNxrhRVqON/QutPqYVD
Dmo0Zb6Ie7YvDT7F4LvxNOL/FldY6StD2bmXbYoKd1O6Md2MZpxVkw7RqGh47U2VWtAennLjfk6d
ls5jGuUlVn1Nk4SStDjdt/CSjv3c0ryc2EKj+KPkcMqvm1FI59IuDMgfmotd3Q/0jKIOU6jbaqAy
gaqLEk9fc1dPRZ/d16VTXGlRPrA/eWWNktHq+xvMiCr7Im66tWkJ/hDvVXVq7K0ujVain5xpvCoo
RSl5nM64XPDIvNZMGf8a2pl+j5ck8l6vqK9umOYDF5gWE7MpKTEq7yZEhhPjoeOyi2/KEJEz4hB7
fbV60hbhos/do6nl2sehrbOdOY75TV26bLqzpYROWnjf1Kw3LmgHGptSkNqITHrpyK2L6yTblNaA
9T9S554eLBR5Y0jMzbDMQAdjF894ERoODqsafaFAUcfJCFu9WqpNgtgRNSXRbEXQ97346MCoVu4K
czBRw9rx3ZCk2XakRbthl1Evl0E1rg3boKMkq+iLk2Kcv+l1J6vD0RmreZMkKXuT1woaQVNN4y/q
6+igFGp0yHQHHr1tduW+Lm15b4yEfOvDgCZaV0fHT1LyH1pzmL8zAtRpQxnV1KDC/lA1VXRI0pHa
bCkwZdRRWWLjPX4HTEkPw0JWaNBGaXqn65HxWNWq8ZVa2yBPb1y+g1Esm8iJS4RaSuX8NMo+cYgt
7cx7p5D3beTRMqzKT0XTVmHkpY8p4wYLf/JtXdzgbf/YLYkbLKZBwToi+YLPMJEu2n0Ym9G4qkgD
vlqkswQDqRt+X6rE/Op2U35AjpaKC4EVS80lVqvKizoaI1qkcR4KBSuCoMR206IDa4lDkfSRINtn
GIurOkfNaEVRgvQ2G9D1JhFJbu/TxSOJYknb7If0kB6rlJc/2lhpLlUX34+SqLV9W+v558Rb6Wmd
gkbKSVF62/WDUtmKnyJ5PNQjBo0r7fFWGUW6p251AjHXcgHAncnK1Npp3NlGY6n0bM2kR58zl2iV
9fKblLL77nrd/BkbWHtvOk131WXt/CMX4suUjd2h0hadaCmShoMUw8uvdlpxAV7aLIYR2OvfBFjM
ftab+LqHPUG404h0pLU+Gl27bOWANf4Kcmgr3FE+IR+4RVbflH7FQ8wVGikJF0DfaieyD7CXAD2B
1Q6SYqygSgG6Qndc3LB+i+v6CXsZnnCYmr4GdK0VnVlWoGYGscEGzA4LMJwRLIfQOPWgPuE73gr1
ZCvok1hNf9usQBAjASZkPuFD0RNWNK2wUboCSDVIUrVCSoVRKZ6frUCTt0JOqtu/N6IYSKnM3DFU
RRk9Zk8AlVK6/c4yWTQk0xW3c1VflPpCOeJwpGJC1II75JHvjqMSYPmFCyIJopPnKsQTxVqgtZ7i
m7XyMx+H6TbrxJ5zl10uKvtf6RNaVjuj610Mttk7Yav0NpLLsq8u+iecLc+lpwXOnGHXrPVLt6/N
urtmzH+VajqXgTdbF0bVqUGJDL0l9cR3CzLCOyPZK5bXv/fU4r3s0zzMMvcxbpolMLuGYtJov8Vd
LAltYX1ZI93faMrfZyLTrif8Tj66+gIL1lzhwvgJOcw9M8JZzCu2KImn7+woC0q4LBxmCUKpSJ6X
a3VAoLLlezZ31G5wk33MBhxG+FoOIYY0NI7MTKygDJkKa4Kt5yX0kFYkMxWO+JTLhJzuhpKT4nu8
qlbIk5IuuzRXGLTpJ/lACsQ+n3ow1ya/JzmNyZ4X8yaqbS5ztNvLj/VSTWEyOeMI0NRZNsJ2xbjv
pyx9lAVmLkCyatH6U6u3lwkub77esJt7pNzcTMLUV/NnY9PpaHY5cUhdE7CPWngi2yrF7hVpnvNN
HdpPdW47N0SriO9FVnSXhfTkxmqyhJK128eAW6biZl8i7DGsnZqLeO+1hvgDmK57TCZXblNs2z9R
2BI55A3aVV2M8tuwdO3tMjcduc3wZddflpHs2acGwQGlQfmAyP0PVcYjzmVz7W6L1nbGQOUwQLkO
/rJSY0PH06rLVOji51P75H9bvGfitWiu/jP/4T/a4fu3o+7uv4gPtvcOYrWJmw/+gnRq107xX71d
R32n8i1IUoTYgPpi/dPfvV39HTkYNG7pPBFu9GRx9He4lk7b16WvuwZH0WAzfov5oK+AwvNGFMov
eru0j+lCIQGwTxqoikvXw1EyJyylVry3VMA8zo/4QtKOXK8HstjbMi0eBleJD9rcDMvOYmsIamXJ
HsgSHA9qigF23HKhNIHh/HRqtNs6BT0MNcCXQ1vBC7MV4XzQpVvej27nVluCiyP/9yfmf4908/9a
stsKXb0x98qYQMf8ePrxL/7CFmyggDWWCSEhHvBr1v2/5p9tvEMrDZWTnj7+RMZKfvx7/rnvSFgA
iVg180BOTLJ/hbu5EG/gIGOYyRRcA1R+C1tgHR3NP0g9SA9MZoLGg7wnYs6zrvZSjOXQ2TEHsqHi
o66mj7Fn5BsE+39UXv/dTd33QwOMm+hZfehGSubZZJN/NmJ3f07357DbC9UsS3RdhebKNwXjsE5g
NxNnFe7kLuHqWGZdDu54cEsYYEI8TErHNqqUgSuc3K/K6gpjVLk78/xT/HN9vsMos65Z7tAqGaVn
o+DNba11A52BwnSVNESoZwS1mTW3dWElE/zApccnVYER6c+QmbkluY2CMVGXya3MS8WnmZJynDax
V4duJpLQJhgIM9Oqvcjzuq7C/11s/bz/QXYhCNM/Lzb/W/sdltsxkse/+GuxWd47qGhcM1cce921
WVF/bfb8CdzGJYQHmtnqQ8En/nuxGe/Y6rGTpgvD13/K6fl7szfeqVyMkeiu8A+8NOd3FtsLb3F+
lMf/DWiZtYb72gn0AS2kg6VuKoGwtCsSteI+FGacbpbMioYNd4l83Kza7hF2Et5RAR0xXQlI2Wt7
rE309pD0c/fLWrDDC5LWU6lVVg1CAs8npWnpWn7b1fbHyirFdWvny19q5d8qPv7/3ONX5e0/T7uH
5Oe/+d+Sb8Uxhrz+o79mnqO/c9A7gQp6SLmPygxXfcdsZFKuOlKdOclX/2vm6c47pIwUGYjO1n+z
/umvmaer7zDcetLOQPV/2pJ+g2B5SkxfdRH40+Evim8GD6TSeb6/EdfTzSyMeuclYxVYBteDsrXr
M9De6S7651MA2yiNsN47ZdnrBRwhDBQh8UO7ZNOk8QlOJH3wIy+Iy5aeZ/27SuCnZ4J0wq/mSASG
Pn6zpUq4rpp2vStMvdrMLVYveBh1f+63/wypnoKWqD2oHqHvAMET4vhUxj07ICDlJKkLBWuHht4+
mJo+fUmnUfqLWs2fOs6Im5ir8GER5o/JLbk5q5N5RvP8pIV4Xiquv2FNMsfgE009hIPjV+Wu5w2D
hys9GRHmHeliqcrNcbV3ikbrk5v27vsZ3PDDoqUEWjRNs3EG3MnAtobSVxpHnhmUl5OKPRbuL0UI
Zu4UKse/Z/QUIkBKHBZlnLVcPHHvVry2D56ttFdqg/X/cvTWtKKp0hFcre9NKX/8FAXDFzWWcb5L
a8yUXFnlhyckIocGd+aFXsxflickBgL2WCHYd7C8n68S0+p1WI5lsjOLsrkspn567AE7S6zSy4/q
NCk/tLgdxW+/INU/JQ/fFikWKqnjp0aNsPsRx0OMqkznNm8FwQL94HxNl7NGqi/GEmYXxp8GQ7oe
j6dfLNadsdF6jegjPiftwT7b5O4sLvu8cc+81YvJ8fQomObsXVSxTzakzxYMoeOZOXWy2Sl9Jx6S
yLzsSNc94+2ybltHc4OH8K1g09lsONAJjodOlJi5GKKud2nkAV7RXrjQ+2m8LeixXueD5fzuBkeY
8hpfTiGhUSnYxvHzUrZ4z54ntIxAvDoB74spaIUqwFKIt62Jtvjbk/+VUfRIZYAxsd43uaUePxDn
JrkQ3MTu5tox7EgRhaWRWL//rXgKYZNo9le9z8kwOkOpF7bh1Dut1D1E10O30Qg7/p88hQHE6YS7
NvyU43dx0p6LNsD/TrZNtJmF/D5pzjkBzNP/5WRKcJ7atFc4EBz1NKU8wuauYVbyLqaxwCmRJLlp
NIfbRftUkKxw5UYiu2j0JcE6f0i3zYq3V1K1z+wlr3051PYUm0wUlW3y+G11JFqWHvHlZN3V0Eg8
Y7vQvD4zIV+wKOFPEqbB1EDextFw+rppk9lup/G6XrTePHq9p982bnTa9HMxPhCdg8+pYfgGkSJx
2uwJu/w6xbR/4xZL00rD+dSL2zO/6tV3ZzNj/AENUNwdv7tpxRkcJ+qA2RgelEhXMGiYzxUbrz3E
fVJkM2upAta94dkGY1hdaqstD6nrHt9Chcg+GkDxmUn7yo7J7ZgYmLUdpPM1j5/SdW5WiWYiBKwt
1Yshq9OHjF3tMHWOOMOIPaXSrZ8S4ArVJQJMfCdOTp+ZjzEO7YDXV9VTPZUuAJJqEZirizoYJng6
VtHMm5b8pTMv+XLR4L+15nvRBkCEiQ/A8VtGdhzBsajqnS278YsYrPJQdrGyqweQbqNMrcvBkdXP
jhl8DRcpP+SmEQV2ZKVnZs760Y5WL+02AoSItoSlQhV18kMU+nVVX3kEF8TNL1VVxKaexxwz0sjw
s2HMwre31xcHPqMMRY4mH6punnYy5F3kxl2R478izAKj2bZsYtA/pu8NFCh5kRVVNBMPaM4f337u
i7nLc1crHiLTzXXpnhA6e5JBWyFxAZT8pmvcR3o/92LrzOn4ylPQopMI5TDx8QM7WSGK10Ejc+CZ
E9JmhYVKAUhy5pe3X+UFORWzV56yutdAUF2v3sdzR+rQuuYMuTr2L3/EdXo74T8fpGmqBJ42QpUb
y7vEUO7RI2wEKZOYB9u7ZEChYmRwdcoaKn8LElB75w7PF2t3/WUOyR8OFy/aXCdr12o84Q4SJXMh
oV4PoyWBlWYnLNKh2rw9Ci/W7smjTgYB2txYuQ3SbKFPw37R2jZcahxldfyUg5EMu4tMZz3hE+qe
mcKvfmRiCimAwP+8FyXduOhSHSSGBO0E58hukqCxk3MZDa8+xVttECl91qbk8UfOjNqIBFyEnewG
bWcUfFdjiT69PYivPYT8Cy5x9MHpcZ4MoqpYTapOSrFrNbcJl0GHwiLP5sG89qm4nNJ5pa2KL+DJ
q9hGGztRLZgVnJ1bOEPZZxzYMKTtZHUthLQPMu6xdgXGO+fO99oLrv1F0AjWJcfJ8SiOWZoOeTkV
CIDN9JOZq2WotNK6ODOML+6qTEZaVXwmFj0RPCfrfsIuDZAUsXs+KP1HYojmvTfnwwXxDMrlXDdj
4Paz3CdFkiC7d/IbfPSMDdwhN4iTEiNsxYarhZZQ2nUo3MUNk9L2PjqD+bkw0aURSpBecbEH9NY7
9uWsafaekH04tXF9MJSh90t1Wi3areE90vJxk8Vt5pf5qF6Ww5JcRmrbh1i/p+hKjCRI3DLd9T1l
SBYP0a4g9/WmJk8xnBdKmbcH55UDho2QU4ZeCFZV7klpsnTRjAogRW0O7+iyzEt5w9BgiBqnEG5j
M/n29vNemW3MZtoTaw+R43WdEs+qFH2SU6PbothBGlN2loFErB1jA7dwOOE9/uIoFR3OmHJu/bef
vL7JyVFqUmqzLxM7S1fq5Org5W4+ymrMd8tctKHVGUawDEsbGlkr7m1m/CZ2ypbMyLTxq7o+R7F+
Za4fPf5kmQ2ssFoZunxHHNcUFFWTBZPdnrPTfeVzrg1fQDS+Gr66J58zm0g6QPnKU4hyvJhWt2QR
axUqQp0oG6Ptz0yfl4PKSYLTDNlbkNhfGHYtykRFXSX5rkL9EZai+izZMmH8CjvwBhzJsyoxb5XE
qaDMjufMWV+WK3Su2bhWLTYM+tN7mjRidaxstd6JJru1TDMK89qs3itg7ZfML0zZ83PZ20970vE0
WrvluMd5DlXwi8ixIa76bog6woC0AlKbiXrODgmKxkSYgVaRovRpfDVjrTxDFFHyg4GwC2Gp1lj7
RkXN6w858XY6eeG+LKvBuKfdYQw7vXagl0OmUq6INlT0u0GzYkJSUyjMH+Y4TR7eXg7Gy6mCUaS9
VtaYUXP7OKm5NKORcRqT00GinUg+0BOTP820reXllDfGT65xk3c7d8MQhXo8ZA0iFZdgeTlHarUp
4sl7nPLFDQZn4lyw59b+0nba6IT0DZVvUuRYq2kQ1Vq/Fy78LBSyJrYLy9x/ULGZhf82DFy79DjS
yItD4qhtdVd0n0qrH/YIX6uvQ4yHPMrTuq79WHbuLfc0mIKK7X6BteEiGa0kcmO3aH++PTTWi51C
47Tg/kj9hjhxRUae71GFtWS4aWIyjKtJdEned02Wg218Muhrhm8/6pUZDG8I4IMcd1oa6smjIJcZ
hdLgjqvQpYni6UqTHqRio3xwgeB8vXPPuTi+gBZZJyvkwq2KFoYFenL8do2adonbpvieWeawtwsZ
HWYVcgoLPSZogRTIKJPlBrFyRAupRaCDpOPcsfPyvdcfQZFGKbr6cpzsU9Dnq0zvogIf5/WKkXuE
PAzN4u61KUZNWDixdqlG7vLj7eF+7eUpc8jVYvFiknqq68S0OokXC6OYPnWwAq4r9YYCTwlN1kA4
SQicaSLcr1EPOdKpEKiLRiy7t3/Eyz0TgScXS/pKq8jUOll4noIsS00weFFKo37IDSeFkNT3G0c2
AvVTAvmPtr24FAmCKjPLnDPPf3kSHT//pOqK+ll1cFzGgiUdvsV96X6wTOzd337J10f62VueFK/Q
2YqxifRiNxhT9b7pF/F+gri1SUephMKy6suYoPatkkEgGnGB91OUuGeO/NfeFIwCEJ0WJfv/yerC
RcG0Rx1vm9EzkrtuNFUfhqNxrr58sV3QpEYr/NQppIg6WVBJnMmBLI9i50QmydtaoZO/Mp9NxHu5
K+ngHTBDceOhWjt1+DVGPABMt6FYFvgIFKZM7lF49yHOoMo1XmKw/odpvCvJj7guIRhSwE/ZT9fM
IbFOio1xhJXBKx+yEMm5OCMge22kn/+4kxJ7IExWeFrHnHJh4JHAPr9XyDkI355Urw7BEzHBwuYJ
t+PjrQtutNEMGkNQmnX+0TCa8mppshSJWnKmVfDycGSwbRPvKsDxlVhy/KSobrHrN/NiNy+khrot
BkWJ4yWbOm2/9k557qZ37nEn26Gic7SlbcXj1BxlAAT8EDFetOcSL/ZepChnBvLV59GD5XCjz00h
fvx6BJHKJh2xRVLHKP4I61TbKV1ih2gFelrrVXSmofb68zDBBdalC30aJSmjwnbjmedhsafA+46d
TTabdeC53bzTI3nOV+CV55HqtsrVKQ9pBJxssWXZqYmcwciStFwC2x6SjWtV3xZtwY9kKart2/Py
laKQ0F4X8eZq862hMjoeTyWudBLPlIxYFBWKt8h+9WRGxT30zLi8VdQUYj1CSC3NroTSHNLIDclQ
wCEm2ypVfFUBoiLoENAvyxAp3dbAkhxrnzDJ1XMVxzpzj+tXnQbbSnLiJvwSQdG6pjekjRQ5w3Hg
YiqIVo4ia5vIrwtukb479x7UcvecM+mrjwVC5PCl2qQzdjxCWARpSU+ezM5QW7kzHGW9dKcZdkPi
GhWHfYidBdPF1O42b3+bV3YmAEygRNgukJq8k9MO1QgxbNWU7WZJyg4KkybsKjjpbz/lyQfhZFjh
a0F+XFeU8wIyUhx1Qc2QZLs+K90gB5/bOmXS3WLY4lzIdkkPeuQs33JYsyGWguoNCgpvjyQzC2tz
dG/SHDHd27/pld2S+wk72NpahWex/v3ZVbvz2jIqFpFhbm+pezQLlDlqquF+4v42ZAvTY91O4Htw
58Qg/PhRTT66tKl5+6w3U6LFBNf4uC/2feY9vv1Sr3xONi3AYSpYunynR3qBUoh4RFfsmiYq4Og1
7bbPXPH7Q0fZx95PS4xFYp7sx506m6uIVOyKkZnjjpp3j7UrWVHNeO4e9spXWu2hzfUrWVj+nWzF
mA2N5AYYgmwAzTyA4kxbJDHzgUycv0hy/0jaePVRiDEBbyDxQh04/kqDUhVTqvdilxQjiS1VgmwH
59u9PQjzzPn5tKOfrAeSCFTuNvgFAnkbx88qOq0ahtHDscXU5APGLmaATzn5ETXaNSSf3UWrtuoF
xrTJ1m5sk2gcu9yjnJSXhpuQIZiaJkwNt/lhOLHV+ISX/WxRaIfE6SEkHBGzQnMHx0OscWlnuR3M
ZTTeZosehRa62wDpeH6GcPLK3ANbhEXHXY0U71PS0KDaWdOhQ9xNIDahPdY48VhDduasXIuY45HD
UpcQGLIzoVXCdToeOa2IkM2NdbqrmmXcVlZtb0bLHXaTSfyGjbPRtuFOceYEezk1OBQ4nekAUidD
pjl+qDEn/VjkSbqjbZRt8UyzNk1Fm8Jxxoe3F/ArF4O1y6yDMq0kBff0+jOh7VATx0h2Q1spOzkg
UtWMXj8MVYO6MtHToKkQzViSnqiUnh7Y5OCEb/+Il18ScjHcL0oR3Dzt01p65GoHHRXPsJZOy9aq
8n5jTfgEvP2UJ0z75FNijEELHy7xaiR0UoYMgwLpAzXJLmd7pgSIFRyrhBqFyhJNIM6RcZHPXY/M
oir3SdTGt6guv8ZRbSEHGw2M5eb20iAfcnfmh62n7ekP4zPTemDLWRsCx59bo5uMabC+fgMl2isI
8YNmitdgzUX357Kcbkodd6tCjEWY64tzsdQV7N42RQaHFvDM4fna5KMVTErQuq2TLXH8ayx7kmaD
nd0u7mzrSzTP6pYkah25TGadcXB9WYbw1alDQR2o12iTnjyq42Q2eivDnaIqaP122OAN9OJnVOq+
XZpYPMVT6dMAOdc4fG3ewzHCLwWeK/yfU2BKH/oUn/Em2+nCUzYT0jIfEaRJ32WUF/1SX5mzch1Z
UUHC+azv3MRo79/+7K+MM3carENcDlB2sNMaTA4E3RIPShXeVBsD1AGRFl4ILbXDmQX2yiaGWTKB
ythYrmN9Ms5GKhJ7fjrVdL07KIntHiDW9z6/Ldt01tj4Q0/kztvv98qq1lnREEf11df4lJPo2GU9
i4yjdNYxWGiRdIbALv+DUg+7TmpJHkEFjT/o8RwyygZ1MBHwO2qim2US/0namWzJiQRr+oWac5gd
tkAQEZmpKTWWNhyVqsQ8zzz9/cjTCwVJB626m9pIKg98MDc3+wfrndUl0uwlVTd6cqCQvqO0eTVb
bfb6mJy6CMKav8h1a+VGflUqpfpy/8v3Vlbgbkc5ifyL8vTtT4o0iPTWhNjAks1vU0uvnxILmc/I
LvWH+yPtzTFXBKETLy/EYtZf8ltSqadKV5lZnpy1eqVO4jSEx7Deo4R8f5w1Y9xEKCS36RBZqwwr
oWEzzpxLi4IEzNnSZsUNdDN09Lj9N8EhkXB1ZE2/t13pD4KRAtGqEoVuR+saFZNhcFBnHo6Bv7Q6
WTLuG1A78tqPBGzboc/0g+26t2iALCibY6lHVWPziQn6AvU42SSZRRkj/mOi+WeTz2oYEZzuz+YL
YGU7nbwCUPICRAJ6bnMTIX6kRKMcsEEk5SMeuU7cdG/JO58CQz0NkbgkBvLwKSXRQHG0QTzL9Wq7
0b5FaBOdBSruY/NWD6bPojoUvtu5jFTEMRCZU1U8srYvNER0pJkcLzlnVDxRVNCFa04Vyi9KPHpm
nhr+mDTV2wUt7CufGOI9tGAMLvUmUKDwqHTwGlW81nvWxg52Bib1is1eqFtSobThLCUDUlwxBJnH
KW9+ZD3KiGMhQrifBpKpiH+4qdlNDzPurz7qfM05Smnq3V+417VifgyOEbxfV2vArZxYQeNaVkdi
TUJ76Eq/2naKSq7doJDVa4VWgbdEtvm1VKPhMi/Vf8iTGJ5awSrwBaps864bhCgjeWBp7BFFAU2p
dVjhpnn+Dx/JYwFNRaIpdYnb0xeUBQkvqrJnEJnwOChyfpGtWfGoDRtOxpF3UeuBSz7q+du21LWD
Od4LaTzbV7isKVYx6NvhAbCqiJeMydkKlwZGK0aWYxbmB5nH7mkXNLzXGhggyPVX/BY4hdaHCGKx
raKiadxYm2Q/76LY6zvb/nR/Pnc/CHECRiPvxGTidqgptpfeTtfbQFKsc2TPyDb32R+j3V/qoqtp
K80yCgybVatRxQEPJuMkHtr1w2j2+CtKavkf7huM+UibePDDCtl8Sz2h5pzhO3rWe2XxwkBOPCmf
suv9GdtZHLYWCToChdQMtxJs1WSkWUE78kzhSgephG21lRaBn1ZHvcWde42RVq9b3GFlNIJu18YY
Gj1KdPb6jFrn0yClOnLBpXXVSijoSVqVB9tuZy9AmtF4b62QN3Ob6efGhEybzJchaGx7cAcEylhz
7N2fv/1ROPmUXHlNbOmKvIT7XCYVOuc9dp5ZbpincOAG+Q+jmDI9ELJXGjqbgypItcZsnbvCnGvs
rO0Bc+o2Pyhd7O4F6mZwk9gJNHVuV4j7Z1G1qE/OCN6Evt7ls4eIVnUyRBUeXMvrD97cymtJ/AW6
wGhbs0upUYK6lI34nBvUmirb+rfX2tCxmuS93FT9Q9keGnnurdSLDyXkK1LzLRS5ibRizhGFOosu
l7yplZZTFJvRQaXkpT+y/bL1mb8qG1Ip2T7yh0GOR6mDOZLMxD2HbkNeo3sWt+OlUaroXY/qz3KK
UX1pfOB5neEuZNzjQ6PnVuJgAbqgGy7rtUMAKGOPSzD92kRq/QkdqH+MYMH2bOqML1jszbIjiy7W
nSRpbFzQZkAITo16BQJbRqUaTmzW3cdQHnvJiZRxQHBwXg1ICqHMoavz8PopQLz6aWxDApND3S4e
iGW18iFQG1s/DUM+fDObGA3brEHr41wbQy8QL8vr0UXk2zxnJSBQN8A69C+ZZ3Xi9KWew1QfVLqN
mvET4IuBYHFOwb/AZ/RdU8++imWrcNupxxyiRGn1/WgBmQD9qWbfq85G3bcQ83QxERBrnc42htRt
rdz8llWy/NyZJVARq+uar1GttH9Dj+8KN8jBd7kWcuE/zHQ68y9RDDYyQz9BZEZKCOW5pHNt3Df+
0tJEe254rxigrcY0dYvBHCOnTtEzdGZhlh8a4GaXPleqxGsXhCCYs355aKok/FynVn2dKcS+z80I
Mf85KmmVLyqqjErvy8acX+xYxDKyI+pkOxCJKTYKs16+au2EgrQVSFF+EH/WW2C73ajLrRaIwAog
Dd2eWVke5bE12NVVXcy2A1iZ2L22YqQKVRgtaAZs/nj1j7n1+X5M2jvC8IagSkMnRPp2cz8VQ75Q
EZniM+qrnS+FmvWMfTM13Hwezxhkyn9n5hIcxI29SwTaCPRsCo3rLX/7uVmvDkFcARIsxkl9YJaH
K3qJ5blMpp/0b+Tz/W/ciYhUIjGiABIDXXL1w/g9dUHeXyiF2fLmq1DOsVOj9Koq/gd3CvXgw/aS
b4aiiUD5k476tpeOvkvTpiXPS9Nq8k8BWnhn2UJwsAav4cZ6LRyFXvMJPUvUvBAvemxURMTCBRBl
OMhHvI2dxb35NZvClFzigRCEXAUsIQUyZGCGWSq9qAOVg1NTfs0S+dd/mGvMnyhMAi8G9n8712im
YIrXcBu0CNqddAPJvb6aDX9BtOvg0OyVJ3Xao5AnIcsAGNzkIqOV9JMK9PcsFgBaYTIBNwn18hTH
TeSaVlqf6hxAm6A451YT2lV0uKRrmRSFr1ZoJXaZsE/Qvw5Slp3dffOz1lX5LVMmpoYWdweZMn5L
F4D2sh8mSeF2NW52ckt9+v6U77yxqNHSqYCCLniAbKfBQAglVTJ2GqQIb2i6ijpo8V3NJvmU2AIP
j1av0YxNpYta9UeH6xUHnhoSsGR6oisJkTbyJt8ABDMViUDbnuQspc9RnkrMSMa0furM/t8FsXl9
jn0zbb4EY3IFAvFEuuWyOzypq/6alPKbUIMrTmjvhDy4U9Z/Unt7PggBO2kDHSr66WBL4Wps08gB
SlFYr02J0UR4tUkK+5T25fjnCR6yG8wDXCmwcFtv3hQsvVxIIWX52RqdvlfLc2qlysG37LB7Vo4u
MGQcvHDr0TdnTM40GNGxEvgNotTkJnZ+MtMuveTLFFxXPOCTLSXVc1lkwUluUGdFHUY+52386/7G
e73RqaOtPsSCSLmC/G83utyrqNTQ5vfFnMyengDmmZY0PNUR6rOV2tRv/lfjbd/ZY9C3swhqClwR
tmIpOsSXGvHiMw/G8kdda+Jyf7zXZDyL8u8KdTOpYlCx32xtVcoS4EDC9pNGvaZar0mOpDc2XjOl
lrj6PDentJxnn4rlqtWbIuCnr+4+fRwj4xoMD7EtLaFXoETilfIRCOaVgDlLr6NgQbUYGQp0CNZN
/1ugSRDb6uLasv1WIBVbh7ILqKp0tMLwykgoLonyM61+nTr9KAECQgO26vkCdA3nZxOZ1iBoHytR
fJybI3zkztagmvviggwAiYfb7U8TVT0rAfHIF130NC6amFEzkz+kgT0hXY6A6/2VehUCyV4oSyhI
bFCB4z1/O1zY1UkU1Ut81sNidAMJ9fElSoY3ll5g+pCEtGyD9hSnyl9ThcfO/cFf3bLr4JBAqPPS
lYPNfzs44tZaP0S4o8GHRpNWC9+bY/FFSdEFrvrql6EP7//DgC8V11VsiAvwdsBYWqx6rAaCGQpz
5ywtOlSkgf7bs2yd9Bpxtt7qjoi4ryIogGLAL0R6Jnk9EreDFhJsqGjgK+Xe5NYcM9stgvloT7/a
N+so3GPEEw3Iy3bf2OkkbCnk0+pQqa6hIafuImXRKWrn/jQG2Mjcn8rdr6K0QOWMQiF0/duvqoew
mXpBJorsuOzkSzj4wdAe4f7WBblJ79ev+m2UTRwpJlUoWVSzYIZ4W5fwMik2WG8CEy1bMfbCHdTK
eB+241Ftemc6ic4raci0iNBbo/AJpdFBjWf6pGXRn1EYE363TPHJlOfpTWoc0speX01kfCtJicO4
tkO3Z0EKQ0lNgjo6B5WqXqAdac9VOGkP+MEE59aKq2s399kZg6XgUQkxKAji1boKgepP9xf2hfa1
mXPg7Rh3rvxbFEw2b4wQUFgjWTCigqiJHSAyiatK7b88DAHtE9kdyrRXu578JNTcmXqJN5dz4iLW
ozl2kLgkyViE0yD0xlQ+YcYBO2SOTnNsXdO47JxJlj+MbfK+y+13Gugn3M5F41BPeKQgYp7arjsy
Cd3ZqzdftNmrFcZvUlSEEXne/LMwtPBtDADoen/e9nYMHc+1l0GDmYC2ORB9NQRCxfQWqSLdGY0C
iWNT/gwaZvBQMzkiNb1+MLFh0KYADEt7AHfS9aN/u8MmkUvJ0onwjKTjPyLOVC+Zde19Cl3XywPj
2dDm9ARUJXoiAHeUloLMR7FLehyQ0/Puf/tOIOceBTVFA5YQtz0thWZ1JSzp8GxXWoKY5xgi+9Iu
bqCOPIgzEzXyDIeI+4PuxIa1Zgtfe8XMAEy5nQAeLWGudKxq3HYfijBRP9lhn3/EOyP5pER67WLq
zBHJMPI6WOpXHo045zI0j3ASOGr6+mZDES4WZY6xFRlF+Rgq2P+lAdrs6Yi/RSIojXQp9jPZ9G0S
PQEy+JAJcdXM+icv3H9qI3DTsR6olg6/zCilpZTB7paGH9SpLyFUK69t+jcgtxO0auofwijbU49d
3imsJPf+HO6cjJUIxM3Ep6DosS7sb5uo70vTmG3mcCrUzrdFJzAag+T+H0bhAcE60dSFAXg7ClVQ
HpZhECKPUw+IOGOHIA3zkSH5ziakZouVCgxnkvxtktunaSqlI+oxdOMXF06n7EVpplyRC+sI3kXi
rDWVg62wO4HAxRGtWj1UtkpEKZKT9iC08Nxi/VB3inJCJz8/2OkvVaxNSOY1yEVE/Xt9p24msMTq
J7FoecKST6p3em0qDoo1wuEWNh6KUEMTGlmEE6gj6bNU1Z1bN5l8AjIWfwQTM7rjMOlU8nTj3bB0
utcZGd4m5YxrgZlaD0EjlsekKjJnwlgsc6TsUA9rd5poq0KLR62R8sbtDkiSOA46SWZtentEGxud
GNxGfv2HbUZJjhHYUva2FlilZdBY6MmfZbPtzlqSGyezKaqDWLf3KaTLIL5XDAjLfvspmujSkXYE
K75A+S1m0bj9mh7c/5bXJRpCzNqzp/m7SmNuU9W8TxE4Fh0hNcQYBzfj7AHUzfTWXGJ0THiwe4qw
KirrY4ja8NS5AxUdJwWAexmneXDKFP2ptCjqgwfDXqICiAn7dQWIIqjBzferYWXmIRRenwul/wGk
RXNCSCeunC/1g2zgN9OiFLlim7HuMDNoTr3pJwlelgcztA60ORTQ7wHXoXFD/2mLoliWMi76tJP8
GbW1dyg7P9WhZF0WOdd9I9Hyd0WFMH1kB7+obOa/Ah2x+ngZpg+VgZPt/R+zsyks4qfBe/7lPbnJ
U0MbC1XUZCW/yubaQ6FIcaIAWP+fjrJ2v0i5gY3A8d2WY9tSAdi9IJ1jZurkyF3SXKMstQ42+Os4
yigYJ65hlLO0rcTq8mymhbLgMwOGBe8GzLLRWh9cVY2ni4oOL5YI6nQwKHHg1XIyLDcQFyvlZjry
t+eqjWetMSbK9xmegUqMBLWWVz+XkWrxSdbT8VyBicSGxS4bjGDyNns2AjENTkOnU3FGeeEmroT8
DNpn/gBYReImlt+ZiW1j76Gn36cSOM7JBuCHC+2i5ngCaepPi+aB4uoVWvOuOmnz9z7D58CrdWuW
nCHtcv06NRMyrzbtqAzCRKr2XqYtySf8iTOE5ekezU6cR0HoCA3gktcqiT3hHVGGgYcanWS7mJk2
aPmbWfhmmLv4qcn74K9plJBGxRXoRxz2uF6lCSQqRwWn92HoK/2zMk75r6JTi7+TKqxjGMWyMdJz
MQa2sx3zOHjxHu3stzEKMabXFjJDBdQ7J3a5OZGGibECaWDCuF2GNPqZWDUnoEzb+Ic02kruwOFG
41Yt+y8m6v1XDeD5F6VcqsVpNPbAOYlUXLXUroeLC6buJ35d/TszLmzQX4bZXGYotDg008RaDS+k
J6XR4+CkRaN+wSeGBpwqydn3SLLGr0Wltx8yXVkc7JvbDxZNBTcy8qe0zyUUqaxexs5jqai6FCPG
n0NtPBJdxKeMotWHOkmCU07NqPWawp4fS3p69qWTEnp/KXpSktdYbSX/XYm0sxx9tOOYCo49GZje
BvbowysNvyvFMtReryj9W/yF0vncGBU+tP8n6xIkW2qVtlEsIriflW5/kFKzeDvIhfEZKb8id1AM
DN5Ptd09h3DA0OS3UtCaSo6kusNLO/xsZab0AXHq/Mv9E7/msLcxDjAHRFk6IxSDXsGVw8YWU5Am
gR+22CIEUZG7famoZ9Gan/98JJR/yJxot1JE2GTTpBS12oQ5pVFUGh6rNvrVQf1+K9ttfJBz7n0T
+k4qtq902ill3R50rK/CaJgiRuJN4Ndh3jwuVWC4bS99u/9NLynfZvqAlwFjotr3Qne/HSq1KsuS
2JR+FbaI/2hL/kkStC6JB9qFy2PGLqeldQmy0YswAVr5CUfhVNkJbPwIfgC8Eh6H6iawjZU2EXUC
289Dc/GzycT1arInv9SLz+rcP0LMbBwzsEbXCNof2LNQTunt8hHvhX9D+3sijY9dF/wVW+ajGWnm
r75CFL1NtOrgZt9ZFypI4KF4wlJHsjfrMtVi0eWSvdZJ7XBuIuufrM37E4DY/yuQ/v+ko+zcMDps
MBA1INHJZzdPZSsMwNhoWeAHhll6Q27QW+qF8KpikmGeZ9rk6LS2/3zfUWlfNZBWlSaezrebIQzi
EYnQtSYtQvnb0CmzE6rJeOHvmv9hKmFVUDji4FK52BwmoXS6HRUMZaeR7PRxGjlAIGpE+Lrl4Kt2
97jCgWV/g+mHHnv7WbaR9iPaAbY/NCN9/xI0wAk90vbULqp9ylRjuI5cuCfJUAavtqriWpM9HFzf
69xtDxraIzzuEA3lZG/m1kRPYsYh1vaXRMl8Bd8ub8BWwo8XmpeIiTaf6olnSWYUR6u6O/IK+l5f
fqv07e3nG3Ie4YdDvRz3qeFUFE3tYHxlPWBQg7F2PIaf5zJpsNwx1INFfp3zrb6iJN0GTRw4cJuR
rRD5hiaE7tcDr0UmviKPmO0jDaO9U6msrAENXXiCx2Zmxzrt5RhrPL+QgthrcRn8AbvkCSCUOOi+
7n4Prw7AFFAFOCS3M6mT+NQ4Z9q+DnDmLS2qkp0b6+f7MXmdlVc7hQoRKC7yFLC/t6MYNM/xA1kY
pUADZ2i01teUKXsjV0nzpqDk6twfby/6quu+AKRBUUDbHMUBhZOpIt76UhHV7+wZkY2w6qpTWQ74
ySyD6g2dhqI9DjXvimY8avLubU+iKW8D9gotjk1QHSssGnuF4TEmk3+2ZpA8aiKPfSg4+YfZ1huY
jI3uScL8dP+7DwbehgVkdMmpagZGtU72VT3MvqqJkJxeRX8iSsrIq7Uo+zvNgwPc5l5wh4mBdiJQ
Dh7h65//VlLqzGlpgKmwwDTPECrAGMvSsuwid/gQzV1UfkS/6Of9j325Q7e7atViWDUEAXNueyy9
aSQBGjK2PxnZ37Np5qdJ8EOcPNOC3h0KXfVFEhYPDRqnTii1uR90BuF5zlvwWdJMw0R8NaSmft8a
nflWXRTbzdkdvsp1cql1e3SHoc592qjqNaOgBsQMLUowaAX/VOt/NkUePt//qN2duzKYwYpRzbI2
57Ht9HJuOiaSZk5SODlyTldNmtNrLxuDtwQzXp49ZkRSrWYuho7x9f74L5WMzaRS0WU16JPSo9ui
RKJmETyuuFm6suneyHKcvYknq3/TCD13F60o3/BD8JfqhO20HVaXdVSP7yWebVgqpbi1pSK75v1k
XUgni8dBBg7WLdb42KJH5VjjCGs+1AHcIlLssC3NN3GmhCfI8/Jnw8Klta1a4dnoxJ3ksI08LBlH
fJKE7pqLiqHTWKItpWg0kKd4cdP+1Gu0SnQ0hOis4z5Wn618Kd7ofTx/U5QwPZqf15EM8bxVCmpt
gUHkuN3ocp/Vktywi4wuH95U1mCf5DjSDuLXzjlekdz0odAEXrmTt6NEuREHqlWTPSIxfgpznKrT
SkmwuWmpA81p5ql5l/slxRr//vq/QDu268/rA+lIQvX6Lr8duoyVYRxw6uEBleTXKtLq4REWrNq7
ljnJARKS1fx9UjvNs/RmEi4moumXbBIn+CbT7MZjr/9VxE3/sauQaXeRepGfLDkqC4R2gxp3rVB5
lmSl/4i86fg+WsT4xySKFQZPPwIJc7YvjM/bL0jn1EKMfZ08PL4umI52rlCnCphpXeKaqPeeaWiA
/inz+ZKNyeT9Gdy5u3l7AISAQrHW8jahMFQyfZqbktQsB3I7q4HudFWbXfDtPYj2L4CKV2sFS4Ts
XUFifBsAs1lOcaszLX8WfftJ68vhsZbq5AuIRDzRtLrDwJBu/t9wHNVvED/Gxml7+4fU6PxJPcTz
uxle4s8ATFLj6dP0JqGQmjuRESd/qZKCqNuMOuDXLDW6yGlKdAPdOQjUbxiOYSR8f9p2EhGKLkwc
K4amgK7drlrcWgL5MFZNiYfQjy2jdUMZw7X7o+xUWLkvrPVehohF9rg5WVOcx3m7NCSpzThiGtLG
VuOAJp2QYCXbzNwqiuOLOhbB9yJPw4+tbSwPY5DF2SWWspj+DXBF3nLl3KVON9nxx/s/cKfLtFIF
UDsArQ1ee0sBKm0h4a6a2f6InXgt2d+npFnl1PJTERqXqkwfhzJ7a+Mci4DHcz7Kf6fD8qaa84ew
qfAqwnK8il1DxuqKgn6Fk3kqpouklCfVwMnTho4ccgR6jduktxtHRY3jYJJ3kgEKlivuAbYbtcRN
jIwzs09B1Vs+Dz3Amz0Am7zqdbfVjSfF7jpPrGDH+/O2c28yJt0SRNw0otd2XfHUG6NitvzO/pFl
+fKIlGp+LSqgwNaA8m8jYywW4T590kJA3PcH32nLIuy1UkRpDxBzt7DgLFACUYHs8RNawI5I6kcl
aM9S0nySQ4uWulLgZJt9LGzlOTKlXzp8BjVuFe/+z9idd0G3iJcRSKxt90BB2DdM687yl9B+q4zR
Wq1fuDyLODzZQY3Ra/Dv/RH3Di0QbB5CL7nfdrOOfZbBrGOlK2VE6CS3hFtGnNz7o+wVU0hIaLPT
sqQKvqVslbGMZkTPXdeF83d4guvpRUmooldyndKiuUwZXRk5b81PVjBBkouFfjaVsD4vy9qcjYvx
Qrs6epoRg3tEgkzzs4rq7GRG2VtUr/+8KYm2BwCZFfdjrfWO21jWLppUtJVm+fWgpo+08VQfWh/+
u6HanO0lkd6EkjQdnLrdtSAVhlWJMg3Jye2glLsXiKCL5VOEwXjZqk1HK2vj4HbbO2fUJIUB2kFQ
OVJvRzGXpmq0YLT8TMFHD8aFSQV0tH1MIZPPhhG3T/ES2495MVgfmwwH6vtbYT3G2xsP+D2AGcjP
qx3M7fAg+2s7kxi+SdceemYirIDXsEpvwI4e4Ez8uj/e7qSuKC6LxzGeM5tJlaoYJNVATcOKdMXB
tFu/dBD3vf/VKNuk3wB+OFEDt3wcUdunvi0gINtSdzB3u9+CDoJCnQ/E9ZZ+RC1mpmzSsiuVHtX1
XhFeaCEF8R++BWgKqinkroCpblcoM1INL+iBbRhHIcHW/FigqXYQcPd2Ia9MCFvwmmjIbgZRraJD
fZRIh1W2+i6zlvjtYpNoSbOVXLRMoDwwtfDI61I92fTLD75xLz0ntaQhSteKjuvmfIM5iKqhzpjJ
XC0uRtIr5FkEQChjI/bNtjh1Wm+4kyzmg/RgL8SvpEUkfTh99AhuZzdV1dqkS0zAXcLofYNqtFeb
6TelaT5avfUcCRz67q/n3on7fcTNgdczC/iGTMhFoNSjV/AzE+pygeniLuMiHWzR17paK2t9RTih
lWmA8tksbN30cZ/2XCjZKBXf8qacaqdC9fdUtzDBIy7Zp6VF0rGYpS+R2dkPI5Jv3qRZqdtb/T+1
IqKDtd45NQDiiDkc/tWcYrPWGCdbPe8Vyw+RUroUhT48/H/kpTvrejPK5ruXIWrCcI0z84QCVRwG
uo/Klkm7rG3fp+Ecoyp39HzY/TICm7JWbQx6QLd7ySilUbLXqKOVy0iWiIe5uT7j7++fvRYvUBka
y1TF6QpuuQSB0NJS13tgJ0okUHaqR/0qyXRKAQqYZ6vjuzrTTr7pWjqVDn5M8uLEsiGlLs+QyXgw
kmGxHFx/qhCDniL41Q9Unh1bKgfLA2cnWicvDPQ+lZlzH9alUjlaY0NN7nExpvBDWX41KrPz0NV6
/utIab02EYWdP5NLhM+anbXf73/13juD9yduIqCrYWZvbSFMlJ2VEowjxSN1+GD0duTSfa29KVKi
Uxsq1pcG51t/boPGa/VZeyi1Qv9Ba3F4pxhB9hClkuQuPSiK+z9sJ3KCM12BnvwqQFmbAILwpI7b
FqoX0WI2DpGydYcu4PFAfcnFRJq+GD6f/mBoXy25GT7fH/21MAVa8MBHkPoAQmogSH2753LeqQt9
isDnFYWdvZ2EI171xoD3tg3PrJgUxfZSqw2flXrVY0iXbowdJcjeq9QTIiceWjrVVsED1pNoAp+S
esoiPynjbI0AxBTs1DP94GfvxHu8BHgzrtQ/kHPrSfqtuikm1ZCSca0v2er4hnbhT2k0u7OdRagW
DMgwCMpcvtwG5gGFY+eIvuANX4pxtGk3YcFOsmQwF0v4yoyKl2NbldY6hl7lB0H+dfihJQuqcSVG
4Y6wBVHJmWjwbx+EH7R25slSGj1HSYMNuj6J88SDw8lxQH++vxl2Bl0bHKB4eCKSLW9uFvZJVaUK
JhR6oLa1s1j2/L60la+BqTZPZbUUPxsxmQfh/AUuc5tB0oEAlAgVB9I3wLrbtSwKbaqAbABO7cmV
vEBOMbgLrE4TzoIAef+2rYbqk9yMcehWrVF+ioNW60ilg14jcxIrohC/3AESbKE9dlFrzZRlo7D1
qtAcrRNO9EHr9hFATrfVjFwGUBIoz0EFncvJ2nhKXDsrE/XJaua6RnymT0In6hu59dp+0n70nIMO
NFUBOUJugvIfu0jHH4I69LdYlB0kY9QlS6fRk2bwuqVdrg0smtpPWo6KV8ijlbl6ioiCo0jSwn2S
yc9UGWTZQee9szAWDtL8EhhlbbsxNaWnIe6y3gtNKYfzLhmLQwHLqFaUyjK4Rh2WmQdCsQKsmk9m
6vGazD5Mqejj0zzHX1NDaquTHART5gqYJN/mYNA/TFZcVw6d3Sl7REVssjzUDUcxtIqf8XrPPdNe
TARSh3x6w69PnoYmb3Q3nYsUmGwvayAF+6Q42HA72QWVW/iPJE44ZgFGuV17XDhiKn+R8BFHDh+o
crfPs0ENxAoVDdlMVAVrpQreNja4nmky7bcoa1R+adI0bi3QArqo/vzVpqI6QOWCfJwawvbVFvVW
EFqtZvqZHWQXLa37M2al9en+UXudxDEKHFP01sDO8YS+/fAq06MYgy3Tx5YtuzSkth4iGx5OIRMv
xfJIH/RouE3YajW77Ygopg/dynRbuWpO9gBUWharu0A8/Pn7iRo5L246mFgb0A+//bw4kxppkWbT
n7SqOU8dPe+sksaD0PH6FmCU9enEsx5NpS1xtGlNDcn+1vTNQE09LWinD4MWasAcJcbD3fZJgPBw
l3g6Ytatv38Ts5DyoPhBlEZOZAudyMLKzrO5MvHaTiV3zlrkzvSsvsapGP5U2Ztijs2jBlg/fUsg
qJupTIxFGOlo+MZiN1fCS3AdhCofOZ7vfNGqjYMNAmiJlcd/OwyFmzws4tLws0gKH9M4US8DsC2/
rEV5cIfuDAWFFXdiXoqrCvIm4Ot9hFpBEcGpjqUSjbSldrGXsL2qXI4KcLtDrQpmLxV5GgC3XxW1
Udw2o637hRGXPjkCfcJRHc8KQfFgM+5cnjh70fTk/qTyuNWapHvZdNGi6z6GxpBa0wBxvyg03spL
nH5VGkU+UyhdDtKEnUIc08gp0KEvr16Zm+6krJCeYzSsoVNKeaIe0TCbKi7RTOgPQ5Y26BwO+vMY
qj8TW4s/phpQTQw/Yn9abBvBLEN5WBCj8MxM7/zQSjN/QeuDzkwaIoEZfL4f9Xbm6KU0ydMNoDAV
nNvl4HEc8ORY6PJga0+wIzb4rg7y79LkQXS5P9hOzLPR9EXxkcUAorz+mN9yRBqjtoUyku5jcK09
khAaZ2mWBgTtMLiYpXz8Y3oFskLAqUDPIr1I3nY73phVI0cY1HOwAI1tFCi+uZXHB1+1s6NfWGFk
6iw78PfbUUQyJHWVxYxizvqzaWfzKcyWDjl3wvn9CXyd6xIIVlY8bTvkNbZQYDx2skJLBKXZuVHe
BXYbojgQH71/XvPvWaWVfoqcIcABHF9uv6jOxWQgyan66CpKD5JtBc9tGlb0A5EUSZ1Yl8qTVVfT
FZus6d+8bGa/mPTp2qDN8E5AaH20TTrSRlyXC6otWebWJLHYXsSR04toad1Fkcz3RhbN/p9OEAUR
asqrjC0v6u0rpNPqsjMrS0XqhNZGVgU/LasJ/8sglPQhdjE7nJvb6VHqJe8RyVV9jKcHIIll+90M
6+LT/U95fVjQXUMHYc3A6ZZsaXN6HqYJzH8K+osSUMXtI3fpOt5uYGVQAY6P/Pt23p23A27eGtJI
xppMpvDVSuoe5qwp/XSO8n/HMo0foqcIUqXSDy5tZYHKSs/zOJ4iH12h8a8cOyNSW2E/JyaSIBbw
Yp80wLq0Va5e78/L6+PGz6T9t9bw1zbW5mdq8VIDkhQCH6i0duueRLAa5d4BgKEdLPQOpYOxYFBQ
Soc3g+rg7UrjS2ODmcMjOg6V1IXj13hKWSouDeTJD4qKdgXyzFe5KlsPqZ/ZG1Jdcs2iLg5izOuD
zw9Bt36tsfPKfrUZbN7NMGqEP/XIGo4B2uHabB/VMXcgkwzDd9KTgZAEvOb2e8NiydoA4ACtn5C3
C6ywSxhEvVNbNS9ro0J5ZVZHN8Nq6rECcX4dKXIfrO/ep5KjUkaEmgoNfj0Xv10SZRLx5AV24Ueh
0HEJjEpXk3v9jyMpiT6P6hVBwtNC3iRXcmUp5er648fdKLxgHudLgk/96f5eXf8vt0kpo8CWRr1n
VdfY7h+5byZYSurKHRSALi1luiiL+HeMBKUQVYFRNqb5g0oOcJD67B2SFxlr1FN402yr72iHdkFW
60ziUonHrjWCUxtk+FkrxdFQe3EKKBapN8VL4FCbPYNmviZVM+s19lPhDQltRUWJE6x/Oy51Q//z
h8zLE40+HYhlsu/NyikoGbfSNArfVOfyqvZx5mRDZB2kDrtfRXxfveMJwNvUYVBm3MCliapSISyX
flZFCSYuLnE+ftamOnt/f6O8QDde7ZS1G0oORvq4fXanNAnlILJMf+7KApnv3naFEU9ehKS/G4Za
5bQwZC7of5qXkfTAh3yCLvn/sHcmy3Eba75/FYfXDTXmIaJ9FgAKxVmzZGmDoCQaM5AAEuMb3ee4
L9Y/0NYxq1hH1epVx70d3phBFbOQyOEb/sPUpS/XsuzClIqhr0DoICnByqMczClYVMgkY19pPlLe
4+2A3chNOpDJLrJHczm2xY1rj1M4rBv2c0qWS4eEJgAkpja+p7XmhehiTHgxFjD6afbtxvWRYHft
Zsb1J7f2+mLk182MuMG/Ca2TSdZ1aClWECmFsvZXSEENcGkm9+OPJ+vUu9k4+JvfPWjc49ax0Q6G
WFYqcUpX6lFZFnFEyQIsDPwN+seGdgb/e2oXcyJu/pF0s4xjPLPQ2rS0Mqrzvae3ficr44MlLe1l
G+dG0Bq6vUfozAo8YFxntvGJs5BmAJJmHhkgoImjs3BOGs/snYxTarTam2FGU1or+/7ix/N54rAA
r8cN59AsBNR4FO4B0p0LG1Z1NJYSl7vSEheZ0dzM1tyf2VXPsw2qmE9GOrq7q8pA4rlM2FVJYgWG
Xk84AIARV1aQQo6C1WmnKt1/ZxKhbhASbjHbscC9Ap1Etn3OIWzV8772hEI3Jz8Hp35EgR/tYO6R
TVcUQSiyjqNYIaOJlIKo5u4EC7prgBgHsTeQuJVLHOmJkVyuxqheuNSRgftn85UObhVqnCgvqhn5
ZFI9GWqqNC/V3EBgpxrLUCrZNyEn/RZAhAZJwmouNKmJK1mMn9YSEpqngYIa42p4OSMYcaPI2A6k
BnIvyeMaRtSa7n+8Vp4LGKHLhTkx04iH3FYzOLye5Vh7mawqJzKSdNEjzRCKCBLFcL+Ugh6hnzWq
7btQv9C8yKblJb4KZufHVttfu5Mp+rBFcP/CXhoQW+gbtb8XUp3P1fJOrWjaN3SRtz6pddyQTNs0
EaagiFl0AzJFqlIHUzPpV1KxziEpTw7FabRBqhCoc4+uv1TpssTSSodAuGjD1tPfwvDML/oGGMuZ
qT91GmwKud+H2n7/NDKqyqFwUtuOFNtybj0nFVEfN8WNCR8vmr1YfK7JGN5lLuHnUHeOn1CN269S
e50nyhpKFJQuS9gfZwK2E+ki5Nut107AqEHGOPpeVOqZ3JEpMFPbn6w0EpjNrp7zWfPWl6kCDFLV
SF5MWIZp/soY5otRT2+nDWI+FNmrRSiXtlZ/aCwZLIZ61ztKMK3dOV2Qxyv0eIMSQMOB507nMD/K
0ylzOGtfUuB1FSWmizpMy7VnJeNOZpJCPI45UaX34iLBm8EXawMBKkVwSU/XEVRcXu2W2Zh2CjLn
u6Ja8gulLM07b8jXG3uywc2bdDZye9U+/puO3MDUECtFk14sFygMTzvAQiZt+s49c7qdwNVt1Gci
zK2ywnMdxUPL2i6JUzDWpsv2dRF946PHM4a5ataX9BxkoBijvlf0an2VejUYRy8jh68qC8N5QtP/
xiKl2EbziOsKB5OjxYBN6LzkuWdH6Qae6bsKPSI9MfdWbFZ+Xq4In7pKBgEVTTu1tB+6sR7hqJeF
T4CKnmKnDlEH4/XMNG0v99nLpyYAMA6+C3jxw73jKcCGSi75qE/jG0Kn+q1dJO1bOSLqKlT1wc4c
cVHBDo6MFVXDH0/KqY1LskGHEl0vZDiOBtenscjtPLYjMp4l1DL4FwRL3pmU5kRYRH0fPPU27ciH
HQULgxZPPTVceoUNTqZWPEw39VK+N+F47HLp/TxUClYd2oyAOWmG4gF1OKMbzWPIOseOhjR2dvFs
ZGGroyj846k70Y9iGFRsTGprgH0fl/+TQ6/qU0NTJvokdVEMPhpFZUDl+OOqt1648P+fpwVljq6z
roykQX/XvXUVK0yH+cOPv8jz2cVabXN0o+PpcNodPW6n95qdlJMezUv5iZxLDywF3nSCiTqYt1qe
Wa/PrxWGA+H96NX4XBmmtUYc0uxaj8xVUQYfiNfgj2WVXut2Y/50P+NgrMeqwJMpJo3qeqcqqGfF
6nxTl8UfsWjOFRVPzh8GKVR9CTNp0hwul7KJC6uzQXkuC9RWd/DUnbGIZud0ktTKWc4l+KcmEMAO
6BLwnoATj4JanEOXDW2sRbMjpN+gb/eS8K/e9ZY27368NE4NBTIJdU6qdBA9t98/mb9arRCfQDgL
6EOt7oYMzI0qXRyinLg4M9SpWbS3x6L3BMPyeBaRooV3ju4/WY9pvjQaIa66uBW7BJzhdSzq9swy
3Fb14bGJywC5PWhxOJ1ogx4+Gsf1UqRZw6OtKpWtierULsOcksxQVrtYbatQgcwYzqV3bgc8PzQZ
WqfUDYGXdtExrmMe9Ezvk1KL8OPu9g1eZH4NbfLMhJ4ehaMFtTDU+o6rFyue9K3mZhqmo5oZyIFC
CTIJ52yYTq0QWnmkcMgUEZRur/XJChFDJ4AU8No2dXQYYsuKw6BYgtZsuzMPdGqF4KVAFY+EB3TV
0bqvTKS/mq7VIjXvSz9PZjvs0kEPk3YYfQn3+ExKdyL+AGsMNR6C/GYVclxyb72c5n8dq1E2ZW5Q
dUpxo7iIC5lqYvkFCvW7ilWU+gay1GAaYv1CbdX1EjxGG3S1cw4I/3yq+TqUh1GcIfQHrnM41bXa
aCNfFr+03oXUpLZZNHGBRSAm3v142z+f6cORtm/y5KXGPYksXAY1InGzd0vjDiAwC/yuUrXaQRG7
//Fwz1eqBawKLUTEZYjLjj22egQYqqrmwTZpkL3XxtOu1Or2DEn1xPRpFjcPZUPyPELUw4dy+xrY
S+OtiNP19WVmlUlUA6i9JP881yk98UAAWdFxIirbTpejG7UHlir1xlqj1UKtGX3jIQCZk5/Jmk68
JUahXebSAd7ioqMHilVrcGx9jaw+bSnNl7dxEd9pY2+zOJZz0Knnz0TtDfwIPAxI/Vx1h6OJIWbK
jFmPBt1oI5RUSlR7euX9j5fC47s+PJYpSsKtfwTbWs9kyr26rZJS7dRoGPrYCCZ1jj+vtW4ZYTsh
r+SPSh8X4VTGK/EsttnXOaBnESVdkw5X/BOksQYkheprCLTl6g9qpb3VHNwfQ53DIgSJmrzO86We
LuN6FR9webDRRRNetrxWve4P4KbiPX5QuebHYlg/5mvcTb7sBgip6ajoNCfyqSxfpu5kt2Gl5a0G
jklhKRUdAOzZad6r5aQN+MNtZbx567KEP56iEy+CTBk9NdAgqIYelylUnK5rwx7VaO4rue/mTCU7
TdNPPx7lBIR1Q9Sgb7cpw+BXclQNSYnlYcuhEh/PCt3ebErv6nrt0CdEeyK/scSi5NvEeVkY92xe
H/qHswR5rlv7pInNN5mtindyLWJImACrziz+59c3cA7CHwSciLieaZRPapHpc10skTHb9fXGTQ2N
Ka3uOqmAioAOAo27r19ijnFOn/b5/DMyTX7qboTt9nH9HEtFeoke/d0Oz4kLHcBpaLj1eOb5ToxC
zoaPKIgjiBTH1gCEeKYy5WxuOeQTwq8rYvXmbJ+xvzkxi/TaN5FBCnsaOMDDTd10uFOyrdcI6e3u
zsA2egCluDEHVb0OardXdkq1DKEhxnMqCSfoqxseZ9MHBAjEQt5m4Mkl05adMbaLToPdHEiP07kq
P3bkBd1Vqehr6/dK2d70s5rU10rRwSBOjQmvjURdGsXPDcW1d3I15b0Q6XhDtp7GezNe2vceFdc0
6IQCE0zAiUO4qvUU3+vWYfbbptbvZAzJMhxbLT9XMjv11uhpE6wBqEX85Gg+izaWidHhQtKu7RBW
7dJEngEH7cd789woR4GQZrWO26pyjZJGZtc28LAgsyv3zAp8fl/yfnhDFmgDEE3H4dbkFpOC5Bcr
sKhbv+kywzeLeg0SDqAzqfCpB+Let5BXBZ4B7PRwKZT1lONokjNUYqphmUNzz91ZDX9+2kDNwHag
Xg6U+2jaEsChTra4S0QaQsHOqqZQMeJzwf3zW3mD/JMtPcIbrOOUqVO7atYHE3D/YqQfVmuUe8Bu
5b5BtSeoYMGfeaoTlH3qa3S0OYpoGD0D6UyrXXYDDb2oAjp9XUp9bAItWz8mRow+N8vEn4Wog1mx
6t9jttZLwjlAy71QvnT12l9ifDLiRQSQWRlVJNqyBkzMpLcXZteqtMvzb6ZU0/fs5PrM6fN8qraN
wkFKSEHb+/iKsXvhDGprzlFnalOUw3e4HvTSeBdbs44D6GCfiTNPgB62VhBZH1EML+gYCAs4oOzT
baqWVnivqjxLrtS5+TgYdR/Nuvreno08QlQEPgzahBfE+hWqteKc7tqp70Gle4t2t04vd/nhem+X
OLfVWU4AHmvxO7CfEp4T7bJXjUi6PxSFaghN5qmqd0Y7La9rzekcDKmc+9qcqnNqE8/3OUnVps1G
QAEW+Tiwm8vMGoGubdreNOGMzhluLIThwmop9TNHyvN9DtyEWsJGUKbQdFy5cPIUv5+SocZxSj5j
rzOEPfCPM4H+qemlbEzIQjeH5uLx3YmFkWePdjlFVJbfobwTB+VIe3NZUXmZy5tVWlezM5mBoo+X
lsy/kOefA1KdyB3J0chmtnyGOT1GH+qL5Yzlkk7RVKB5ZGmNiX2dnrwsTaP1Kao1F1nmGdFcD1Ug
p6W/inNMF5oskUGVjeaZQ+LExCPcigQTvXbkBY5RsIWg5jAq1hhVmW28EbBowmlokjO0pxMrCfY7
0SLXOT3Bxzl5cqNrrQu8vmcU5GlaFPOT/q1cQfL7qmL0Z57osbd5mChsgALqlfSmwBUci6SsSFOU
ndAkDcgZ5x5bpAGAFxc3j8ld53BuTGX1LQVW2r4dS/y3tRJf88AaFfjwfTyZMvRgZ13TZ4rvrb7L
Krx/S1leCjs2qgvHk1TTctkagFmzfmf1DgL8Riuye5CBo7dPMosBUuwZVr83hFYgnOE6ud8Atq99
yv615oM5FW1g9k18YUj63OgL6fodbPr1JnN6541qzrgbq62s+zB2FjXxkf9N6wAd92Gn6agBBlps
ebOfN+qIBseo9zdLLsogRyMGPZ6qqO97q8atvVcV7VNGKe82a/Bou1iqxf5a4t+j71ycdRowwnDg
gjjH6cPv086cw9K1hvHG8Kqe3oSRIkiYgj8DW0EX98cX7zPgMGEexGMQDZtQLufddhE8WRiqqBUT
8TJoKiCwdjpX4ac0Hts9GkTeHZRh3AZk6r4uY6v87CpFcmk2k3Nr0n/1EZCmH5WhtC3MsbvuKkdf
/LxQvQ8dx+IFwNT8hs5h/pMRyfaN8QVGlxwgDmS1oxO6E0KBXD600WTWTpCuq0MYOa1nArlnjTuG
2bQTaOfyqKQVzuHETBPiBKyxNtImVccYMpco6al6mvnIPtYIQJG6Yrg3ZTIN3WTjKo12M1yXWvtZ
r6oBtz8d1GywTKDn/SQ159KXwsDQS7Y41V0IOmjQ5PPefpkNWJAi2ZSOH5y0mb6VY4OvVG1Xl/mo
cvzhQGb/bArJ04EYYAapG2wNvKOAqwRAlo4E+VGT2umds7TZjVGm3mtd2t2lplCItyR2fThadM0b
mK/Lm9xptm7AAuYkN3OhB2vfGK9Xzzwnr358IG5fjQuCQhqBOlSgo4mvl5zag8Dve8ZuGuqgkUZF
k5wzoThOrxiFXgajgJun8HS87p1WxVqGjkOULl15Bxutv4UTNgZDVlu3Iq7tW6Rsi12KNu+5LbeF
zE+Px21oLGjQsWTxkicfLeC40hHzw6wlKq3qQ2U3LA9DnWq/K9Th7Yz9013cQzU2+/iTKGwEnot5
OnMPH18HFvc83XOX6wbKzLOoHvteS58cY4zG1WiCrLP7q7ZLlf0wE1z++IQ5OdTWweIyMAAUba/7
yQGDpKqSSRfttrVwH/piMS6XJvtoV+Iczv8ZjnR7KJt2NJRpWAVAAw9HQm68qYRTjVEbY+Wqptj7
OEVhvLWXDi+vAv2XGem/MJ7K7l2h1uvONH4aK893IL/cIkePLANm6uF3sJNttkdviFYXYIGRVTJY
W3nuCDwxp1sWixEOSSBSSUejQAXy4ITGA/TaugAn2McBnOLhuqIuceYyPzUUnCOLed0gLY8wjCev
L+2B8zmNPQCvKNVQQ7jwqmmW9mqezgnsHe/IbeqgnbIvqKIbaMgfTt1qGfOUJjTiU0etAffQfxlc
q7joDJxojdXo3+BuKiN3RuHsx0v0mQHZNjS6TpSgEZ96LqIPudLoJtENUZItA+ZjhuZbYkC+wEOi
W0vXuvG5+9u3WNJT01DXvT2AJBu0TlwvqScuYj11QrabFRlGVeCVZ67v2rjOzyRlp94FSfiGQoSe
xf8dztBIWyNOEeKO1Amogo3K/b5LxLgDC2udmZJtVz49o4BSbBhiwgKOCKqNR3uJVGMZsBVvI08K
bN/NFfXRKZ7PnA2P8LSjYSzuVhVs/RYyHoelbZEU8Zg1ItK6trXCYumXL4bKKvCTxXGvZox6IH1g
xXlXzn3f+Ytpg47NDWvyfMyHReMXRm9lkahtPSxT0+jQWTedXQZ+FscZDTfWfdyoxH65thgPIqvb
xu8tq+f+xtHhiuaRcjvFpvoAXViBrVOmyWeDHg63fNkOlO5VvHX9xZt6QEZ5l/VBadfut7Eq1AfL
HOR7YRpJEuZjP9a7ASsMZBJHy71z8TxGmNxK50+Zklqx3wsz/wDLEoM73R7HNPJiy+khzGvDa2vU
8HNNjGKTB0LfX02r9V1VxGCaSMao+hlVgLfx+n7SjSzKzVZ3fAWtvSSgROiCu7VF/8qM4cX8ZKjF
KqC5tsUIG8MRbP7hgitdWVpdb4nIqlKO1QWr6D436zOjbBf60SKgS7I5yxNubQWTw1EQbFkAJ1ci
AtXahZWnxyHCwQWoHLrbwlHiEOzjufv/sad0OOoGIdlqTibZF25wh6P2TQlBDv2UjWVhjr5AinQJ
azNTzHBJFfOV0LXiZSmqfgpW1qiJymKnfrWcVNu56wIxI7OX+DP6QOu0W+xsuWuHorH2ZiP7NDJ1
JHXjLrYLWlokN7sZYf7l0va67M0CUxVD5BQa8y5rZaz7NQYSu9hLUfgzKDDMgZIbM45Fm5hUSG0Y
gQGnkgm04MSWQ4THSFYgX6GpyN0bLWal2JDN+IfXy6TtJ2HEtt+3DiWlhR1rbiz1RcXai3HM4Z3C
trd8c0IhOeAg1uSZt/kscMYrAoYW5LTHbtQzN826lWqliL6gWsPrzJWcbms1DOurbBVFBa2iKXxd
7YyaL+GO7qu2Kigd1z3GOGuJOtaluo7NgzGsGfg4iMX+ULFXAzNT8zbIW1yx2WJrSYq49nKXC4G8
LLJU8iMwOO9u4PrNfDJhbwqnemmqV2fuim01HqwbOs6AC0jZcYWDUni0WtN0MGQxdFkkMWOGnjOa
wxqahtK+ihdPwQTITXGbEq4Hbb+EN9aF4yw8JGGZFCBCdv5h8nCPefxW/36g4d7/4z/4+WsjFtCd
qTz68R8vxUP9VnYPD/L2XvzH9tF//tPDD/7jNvvaNX3zhzz+Vwcf4u//NX54L+8PftjVoBOX18ND
t7x5IP2QjwMkD832L/+rv/zl4fGvvFvEw2+/fm0GlKH4a0nW1L/+9avLb7/9uknK/fvTP//X7+7u
Kz4W3C/Vff3LZV/e19/648893Pfyt18Vx3sBMorzkHibRUlV4tdfpofHX7naC3pUCFKDK+YG4hj6
9Zca+dz0t181PkU1moDSBUFH8MOnYIj+9St4fqwAOiRkzphB/Pr9G776c6n8+W6YkL9+/oVa0SsM
cGT/26/PNwwJGG0klL+2b/HslK3ncaprkaLtkhVyXyd69bIQHwo8Kv0u0dN9aqN+KQ0t+wQS/Js7
6ckrR52xzFj7UG21NRDFGHM2NN6FKpfGT7olN3yRufpuc0VHpUhdAnQqLtLR/IqNR/+QxchsFCtQ
2CeTf+pRtgvhYHPwKC59MSrOSJZAcTo8VFMUy7POoEW8GizOpHjvCLJcvZ2Q3LfndLhblmWftovU
Az0VhFW5mI2gSZrxgipH9rLRV7Evtdm+aZXZuFJVam7CrWdQ2+U4vO3cQryZV/FRLc8pIzzqUB58
dXDUGzQLFhjfnf8//Oq6W2RtAuA16nXu/J1mdu9Qu5k/NWaLCI4HcTuwZ9HcN4tZvxHt9B4fTPW2
TnAwyaq6MgLTqPNXo1qJD3m7llzzvRdL37YHghmvmh5SVLgv61R+AvlmXFZqOt4DD9WJAZaqfi3d
oQkUdaHchDrZZechIex7KeGe30iAw2ZZi2hJs4+qXcZJSMsw5hJZrNTzjYxC6c+fJ//ylDg4WX54
6vwPPE9s3uu/Pk/Cpsrq7CtHypsHMXwps69Pz5Tts3+dKbb7gtIE+BE6wVTNtyPg+5ni6C9USmqw
FSgwW+TXB2cKgYaJ1AFdXbTEt0X4/UxxXgDyBHdGUQuqOgKzP3WmPLa6ny5n6okE1gDYaGHAFn4G
/lKoqy5GCQRcUvu8zodOXSJoyvMaFUWZv9NplU871+yxTqMelY9R78iu9WG2lte9pjZ6aFDua656
q1z4h5467gdtllQLhjS7XzEkMMK1bIxvoopFFRZcg/gEC3N4X+dw1gM8ekBq6DIBi9C0WVdfor7c
2CFMFPd9VmvYN7HauyVA8B/OXla7JmhsFFqroHYWpfcLu3eL27qs+oTy6uQNvjc4GJpmublg99Yg
nx84wlHvam2a3zlFr3eBNsC0xwloVmgzr70jdnHjjA/eYDl0cZR6ftepmVNdFGBGZ0zRbHO8a9Nq
SPCG6qkHK16qfkk9L/6W12k54F0hdTMc9Um+BRVY2re11gsvKNRmuJ088vyrXK5UPQHAE4dX3VxV
0VCvANx7CoiYKCf9UgVaIvUukiD+qjvuv00NqBqNwV/UASSehm0Wm7geulejtSaELXLN7zUQFAjW
2nwSSZF67ncEI5CADTtWdLA3KKeGzSyH9HMqa/WlgrGrwGnKbQi2TLca76YFNt6+z6buY19ZYz/7
Xo3+yo6MofUuWuiu73RvLsxgzLzqBpI8Cu9xNle3MRIJ95Pj5i+dwnK+FHVi9lBplkIN5maAkacl
+Sa5OSw5LRNPfhCtV7iBIVzESOqZyl6YxorxZXXmBHmeOV/fJ541Tf7kxLPqazZSglHbpo3m54jD
YA7V9PoIKkAXtM0NiM+vcwda2xbljdZ+VZrWuDLB0eg42E7odTTc2phAWVr/RslLStcgNeJbYY2S
aFl0zoNbirW8o3Wuv5Gjobo3uTni5SlwwSrC1QSVG3j4OFWhW81AzcrYcarrBpT7dFkrXdcGow7h
OFTYFzLs5SySoETgls631sos0MYWJRG1JU0Ih8oqi1CgXBvvldY1b027ymWQSKSsA3x7LWM/UzWu
sLMiewrSph/e9JBCBogHzvRVqyaEOGwFBoGfqCloiVp67adcl/jWASeP58CTUJN9R+9cK1BQlL4c
zL5HVtWeVCfsbGPUQgkSMgsgwoJOxx29eRtPCF/5LUR+fBOSTXdvQRzS/TRYSuzuNArztW/NhfJR
9l1akhDPyocuG6cpzCrH+oAXgPrRG6cqxp9Mrx3eeGWZbKuY1Zo5jm+4c/vVo0NKKzhX4VvWeba0
rP/xi1MX4ytlnslflpE2O3Srqvqjq5rRC5ZCzzP4QZ72dpLVwxJ33bCf7XXZtHnQ4vJHDyQeZnMm
sB2rq4KynOnMF2h4fZUjBdtgKlf3RiT4hqDr2bJtHOQA3qVDYd1RzFsmf6m9VgspN1SRsxH/0OKm
ubHrCUYuq5KnDTUpN2t7OQ9V2IgCKEqVK6IJdauj6adoshBgAVwTNUKzgz3jmWWXcPSs/bJr5tK5
7dRRQ6/bsQDzeTPtzKAes3n2VyDDxrWeWGrYVqr6tdLj4b7uTHvdWVPqlb5rAp9GW3EdtP2cOfl7
M8/rPtBrS3trsQjFnb2JZuKuYA1c81S8kEikPxF0+jKrQQl6QoTZyNL1JzPNdf7gRH0q4xVooZUk
yRdo8+atKgtrQpdcNxTOzQIECnBctfXdRmmSyBwRYERizSjOYR6f1V9trjRsZbFII4nnBwLmg0pv
p6YDcu3TbiZ9kj5vV7EDVbJMyf7y2zRXu8DGVfsz0aB1ra21C+hPriJ6cmOfCEKPS1ePXwOlBlS7
6HdCgD/8GkYGKWSFZ7VbhwYOMWVa1pH2s+Bqm79O8E8HgXY29/xRuJj2tP9b22h3dlNpV+6Qj58s
kffv26w2CSr+GYKceKCtrHd4laOLRuQJEgB7B5A4hw+Esqan9WUmdmUzABIHa4adVKFNvGWqc652
07Wl54Vppbconaj8F/ToLqq7/40J5bLlmJvW5j9fyJbCHuSY++6hvv92/zQQ3D7wPRDUXrDe6XaT
+RDTAV/6ZyBoay9IHREZJ6Db3LA29s735FJ/AZB2E9jaXi30MLLc74Gg9oIiGMrJoP8AZGxuZT+R
XG7L8OnaAY9v2LQi/tTfp2d7uHYWsttaOG0eGhRi0Plv7Z0CDPkCHK5zpmT8zKl+G8tRCYt5aEDj
x+VpralSrKP6PGwtT7kth1Hx49i0t17+Z5zYOemKMt2l4JSXKRGvunmS+ynXYFjMiFKYVpIHBS4x
07BCOCpqc2dXax8tiTLsp6qJqrHJuWkxp1l0BU8bt+j9FaGtwEBxiaYsgKDSa1YiRmm8fvLCT+zA
49YETwa32toU3AFEAg86nEU8Jm2viBl+VfBTk8T8gTb3m3EDEbOhcKqX4Fr8lWjgJw+zP0cGS7Et
MbQHjs5UwvURK586DzWtTnbWWNUhnJhzNHKdvON4mWyIeJpKUImo9bK+nx7d2WiLvOnAC2fJmH8T
na7gpOEqXMkqQv23MhOZCDDtib/KOE8+LWL92E754gRaodhvHWW9crjc96KqZOdbZAV/pJObvUap
UtLXrBTDDLUtGPE6fIGEPtDCGZqq2EHnbDq/amzjWpFLfVGYHtW7/z23/jq3eI0/OLeG+28PXAni
4eDo4jN/H128bxqVm8ooG3frvvxVF3s8umzKXpu+ypaMcsl+P7rsF3SyUIii9Eqnjo/9fXRZL4Cj
b7c/8GsyYPRGfuLoerYmNfQwCeVJYRnoGZfOJjvzFmMcQmrnH+NOX8HvyCycZlKZVD9H+XzszB6c
lAxHO/WxRw0M5lgmjhwrZkXqMsTd3fZpUrpyR89i+pyAsr5ap76d/MzNtdm3Eif91gyL2Ahphnap
FqtUfVvLVGSQnUH/1OloeWZ1rLzJi7FQwTcbkTk0gy+rNvvsYN/sDy4WzjnEEHuvFGZ5aWG3vEdA
B1Rn3Lq6n7XZFT659VVZ6vo7vHmp1s8SYVgPB2B/rtTLZVnnPrCtWA4hiLY2SuwlTfxqBfgPN3Qs
Xk9piiGu4Y35mePwMYQ6nivKHqAYqG5wvWyv7klTWIHgjYHvNlde2X6uu0q8h41uaTtbUY1Ab7lz
KPeNTkM8rnzm/0wEXcyScphCfkNqn6f0Llb0BmtnxmvYofNVc080yftcVG7gFRmdNkTmuoXJcxVf
lvidBQVo17cIQOAOBPvrWz+OeQ4ZxbOvpjZHZaDNrdaXtX0xq9KqSJ5z91rNINdPi6Hc4DBIWx5K
CowJo28e1LV7N9o1FcZR6fw1zijVP9lvJ66NZ+JmwEiJCmASo+YF+uHY02hdO+Qp6NOG6oxS+jiW
9JXdRFZo5rju6C9aLm7QqFD22mT7Uhssn+b2rnFLcm05qZtQ4ZL4Yz8gZlCo6L9QDYztBtFn/Av/
DO8OOghPy9DPoJl8WWALKoA9GMfo7x1dNfDKJiSwSknzLc59vnB8Mc7e71mHk4djWshbb50VY1bT
sM5oxFerZ+2RlhzPyII+DnS0urZSPPoCoIHxkdgC/CerK8/blhnIZVgkwNl7q5tDd+60sKQQEfTS
mC9QC7F39KBQn1+T+Kroc4jRjZ0EWhk3Z+ZlG+3ZtyGEg84L1RDK4eG3oQNKbmolMlzRwduRQBv0
lTHCO7NUngVqpE5MO0+7RZIAWA6Hsaq4dgAD9mGJB9GN3pTiMjEaZM/SrXQSp1P1mmCKO7Z1CoOq
E5W1uPmiDqsVjt3UAAVBrSH1p7GOb6eha8/Jmj4/jcHsoma5TS3xwSMn6clLGWosW8H9A4aM1d/R
076RFCCuBvflBK71T1jAX92kvzbOUfvq6Mcfd7P+B9aVIfM+eePPkoi39zR/fvHvaS393/9TPlTL
0zv58bPfL2X9xaOQJHx1k0bs3zey/gKlJKJPYI/ff/X9RnZeoEuo0nXdbPXgaj5JJhw+xeLlo8Su
ngve+idu5Efez9O9wEFGfk+njD+5tb6OUmsYNN0M90QPddiTwZgvXEWoBaG/9p4+9F5NWJ7SefBy
TOOzqvQrmSm7rpuvGovbLxusN4hIJqr6CvqUE9aecQnajzLgID9IdauyNclLC958rulXSYMUsN4m
VJ/SBUpQWl639rqRheRD6mXoH6itte9U58oeAdw+vpz/p1cgUgDnV+B1JmX/C83SX+4exuygY/r4
+b9XIZ0LrnaOXyiswGwPFiLdJc3eehWshi3h/XshQqilnbqxEznPNuWw71mt82IrXbAAOTog+P5k
e+P4NGIhkhEh1LgpX3FTbKfpk9MoF9myGYSowAtkfos4RfHGqA11CSsn0V/lc1HuU7dJryxcMxMK
nogsUqMf2s/akvZRJaf5YVLkXPnxpH1taGhE6qwVH7JloSfpNtZyp0utq/1JX9uKapvXXXWOJkui
PNUm90zbIqCj2z3Qbz5HYnwmPsLDITW6yf+hWgvz7+j+Q8U2wf1lXjFgb+Pf28axXg55Zpc+Qj7f
SrWYUjxWOCoo6GuXCkoUbz0XF2cfU4L6iync+2aSEBv+P9gRm0jfv06Q/jyTP2T1V5AIj3tCpg+/
/FnuyeqHw82x/anvm0N7odHeA54MhXyza3lySoMnQByWa9KmrugCKPx7cxgvtj4hFA9QYOB++c33
vUExCGIGaRjFShCWZFQ/cUjr2/J4ekhvNgKsm61aAHXzmbh27ClEzGtfhNpYA5uCqmSDZvPGvgmE
R3fPz/tCf6/Yc/HRS3Gi9tMmdV+Nsuzfq7L11UnHicds9DiiItHn+1xTvNtlsC4oQ3ghnTS8hAVN
iS/1NMW+Yi3pB+Qjq2U30GK4yHv9jFDMMxbd9kCYj3LosOU5ko6qLxmoGsfMa6jlWd+HyeJWr0wx
gR3IjTSwlp7uVN87/8neee3GjbTr+lY29jkN5nDK0N3KlkO3PSeEw5g5x+LVr4eamT1qSr8aXmd7
YQEDAwPZKrJY4Qtv+NQ5SEDCQM3v8GrTHwe7zvaob6mu06Av2UbJXZUZn2dLErs8reigxMrnzIyM
IKS0f+jL9pLC4RqybT4E4SI6vmxnkM9P6pvPDikbyICBQXTmC422YD8tcxBNxXFaytFLCoCIfQi4
7NkK/jtyOovi1yt4Oyg4XY3QGVUMRAH4+bNB04IIjlYWWLExVT9nqTjW9FpcZaCPgDjYg2ZEoNHU
ToNk4kw7UK7OJW2O7eHM98LvExWV1cuOQ38TylpNPQlr5BFq5OACU4MyIXSl/DIr2oAIYWzdyZ2N
eCidn70ipQibCZU+l+ilwCSHvYkTzjatzn7UxfREJ74kcPlKpXKFNLKYqL2ulrabVGexSgkxbYtJ
0o4JGqXQMltsH8eeFlSJ8HBbeXn6YHZYucpIJhbmba79pFZBw7LwstDwBdJmUbHP+d9lsH3NKn3N
+YrHHU2jUz2DAuukXeJ8bC9KCL8yuSv0d23qU1QGQnD+fZs4LctCNVO/QzsGzbWWLlaJt5qTYSg6
Skt9dWFBrb/wfEFhWon4LTVIHN3Bg54PaBuj7gwOFte6ys7BxOYGEO2PSVmiQ0WLMMgBqt6pg/Z9
6FOa7FUxB0OuOIHdYSLWh2N+4YFeTgDPw7JCiwiMMqWo8+cZHLvN5YHncdp59KS4Vb0inuoDB2zl
Q1v8m832PzsUXDWf//PF57ZJn3Tx/zkmnHqvoueo4f973envWGncTNxoRCRPtcB/yoT6O640FEe4
b4C7PNUC/4kF7Xd0G2hvIE8FyhFm77/3HdgZKPjgfQkg1wvxt+677Xqw1/IK5yxk+DW/2TJKxdK2
NYhaB7O2tga7T1GsBKw9LvshF7+eTdMrp+s2SV/HQm2a0qaDgvcT6Of54Sp3+ZKPHQIFfWkgMhxF
aWA2ch04cXd8e6QnY6/n2+5pKO47cq3VrG79Hs+HmpcSFErCay1T7JWaczPax7KYJx/DsWxXtG3i
zuN4hVCzBKOl/iKsGbcr+X2cRNUfhfZrjD5Iip5SsChklMaBG9Az17SMtE3XiiC+xBPZXnbr83KS
ckKsHVEYA+fPm9ptQaECj7hBaIm7dI3saVMFcGGCn1crIRR2/lHw9iw9HdRnswSpiBVGIRIiLxyV
zSzlEKTzQRR4xqTAI+ymeoya8VeuOvmjObcg+2OA/qhi3sWJNHuzpgS6MJ27UafpJOuG39SpnyT2
Y6z3GYqtGpLTIwDK5q4ej7OUTTuMuDBfRHoSirKVuEaB2BluIn8Iw3TzrK4+Tq35OIOuCXpd0lyB
8wvQDDvGsSvZZwa1srCwQhfzKuG1LZXAgusXNEJ+6lrJw4UluRAtvaieAZXH54UPAZkF4QFj08pp
pzmawJHSD7aH2W+tAsljkf0ER5W4ICtoxnfRl6LvTU/pwls5dK5zihYgt6KL5tvbq+PpUWiKApXm
kV5Qv0SVWXox1o4vOxijcVl0vqhnOKKISkGLooiV5zIgeNXPYgV8Sdejxaq33mQ0p2k02wuByYuT
Yp2ZZ4+zSRodSvBWNlaO70h1BueuifxRax28J4/ttFwClG7D8PXlWZdU8uDr4KG3CcSSOSp0DUCL
3zRUbZ2pH4OoNscLO+AFg+ZpGA5RTgoyvRfKY4Vei1wBFOLnUg7kp3P0O1Xtrg172YvZ1q5ryEE4
/RjXAiiuv7imFRuHzsxlsEhWtzfn4kMNU9VL8xEPVesnOLQOHM4dd3h4t0xyhJDrgOuEOgZ1lewl
XcKtXXTUYcZ7bUlGr4mdzy265FBb9Jsa1gz6FRhANxFsZidBa7HGXk+YRX+vCN9WkuGqiYrCD+MK
rodk7VUZbHA32LGrz13rWXn4TZLTn1k5fY0iubm1c8rlTrRQA5bpLTocJ1nyGdIQbpNmA5G76hA+
idM4yBDF8ZwRsdm3T5lXEnLkChB0dNDkh86+rTbE+PNNCPU6PlwOgSCvV6XRAmIPYezekD7FY1zd
KPANd0SvkmtFPsinCqROdq32+fe3H2YNbzYn3qr5AjSd8JXix7rIn8X3llMPvR2Gtg+MEkmIjsZB
IVeyK//AS7Xups6t4/5SwPzqoKs2B4Aaijvbzr68TPSfIgYtIxLF3qHXNPYuIiR3C2Ksrp2lgxul
X99+01dPMgDxkFTRn5bBk5+/agnATR8bcs7OGK46GoSBLfDgHTMg0aPkeFI3/AElUHLHyvpDoDp1
U4zGAWGk2LvwJOvJsJ10dhdBEPk+6jSbMzXsjaWqh8jxoxZtClHIoxfKYNtiayo8uYlrb6FM4DXR
3F6HbTr7TdfbNLel+5qA5No2fakaKpwLsbZ/+9Ge2NDbR2NZcvmtjBTIDeeTlCU5ovbUG3yn+KpZ
Tf6Qi3uR9a4xoc2MihB7R673la5daZq3mKG404csdUesBYK0MNYmC9eTItONUtvWrWrnKzbOhoca
S+Gl2odEbRGe6VJnTzOf30a137NK09PswQ3H9A5ZAhsDSunrnAh0aVsaf9k3UwaaJwlWB5oe2ZQe
nCkMAUpEqzp8krq9hAnlZMbfyDdktA0E3lzKcmtFD9CWoD8VBaSoqLuRZKSapgLkSs5ER9Gc+qZo
LD9ZosxTmvwxyfQLHMvXLgmLkiKh7opm2+bPRtzU5RBatj+lzuhrCLlHayO4Tz4nqvq3bOZv5Rb/
M2H2ZKfPFvKLdohbld+S9s/nTZCnf/FPhc1+p5A7QIqxgLtB5+aX/ZNy2CtjZy0lr0UhBSrWvxU2
9d1T4UuW4fQ/Va3/TTnA5OMrS+2DeirdNQTCf6PEto11qe2BP/3LpWxVENgUONo8WrCCVhW/G5sw
MITqoI4F9rOKoubKSqs+KCSj2D+boFdyjyeQ0fOdzqgcQaBz1s2uIMx0vtMroaYytS/Fr4teOcVm
XnkosIvOd1CKu3UKrXoIl6wIHGMBZ5M3Rx5c/tjqenjVJaZ9YzhsOl1eviCwMnhtk63Sl8SAP6oO
pXx3iDnlgwmkJGr6aC50Iz6dY7IMwVLK/Q9dzczPwxDVObzM2fmaQdW7I8Qx/7ScyY79oQeH0PeK
cjdntonOPo4Bwh4FOPEi3vFBUPlBsD/8anXK8vFpav53G/1f2s7PVsmLbeQN7bcf36rzbcS/+Hcb
rbouRIdI83J7meyVf7aR8w6yGT0cjY7/3+n5P5k722hdGoB/0GeiRsZC+6dSvWITIcXBbwEqAEjm
d3bRi+QNFsi6E8neAN6sXmfnC1oksi5hdq76C3LclYvgshJYZtQ1N2PdyodshEkA1r/cwSoxvXKR
vy4UNm9ItiyC9qUJF7DkjS/sinJT0o3aY0JVG5e/Gl1QfZWl9/S6az9GytjugPc4sTumlXVQYqfL
DyVcil8jBOAr6rGhAeqC/RQXSTCmaJTd9XFyk7VW5jZSsny19QaknwEN3ArkbvGzRasPDuLs+iHS
2jD100gg7SJGbP/mPhwuyHVsL6X1wOF2RxfFUmAObe0N1KgGP15CyanCEQnG8D1Vjs96Zs1eomXD
7n930194ORC3b+2mj9++fzvfSvz1f7aS9o6WyrqNVhn5v7C8/2wlfrQWv+jB820MItZ/byTrHZWb
tXpmUhwDmM7e/Gcr8aO1fElgSzgPSNf6nb30JFfz/HLguoOjygs+Vd5ZLed7CSCRaS0QrkGpONJe
F8lBi3Lhm3GjEcVNP7pIuQqtFB9YK380qvaBzVcGcdPd5eWo3lFk2eWgNO+M/q8o/rfO5v/fOIIr
UPs/V093SZo8Xybr3/57laCR8o6CFM2Ff3uCrJp3RBwgsGnorkRBYpm/T1pJUWkXwt9f1d8IdnCI
+X/rQ1KVdxYMc7oUaPGsBjy/Babc5rBoxZC7rJASnVMETavNYQuiKukNtdOPQmvEtRM5MgmshkOx
ls7QUrvWeEDWannIzEIgeGYP91IyalfZHFM366XlRy7S4tOzeXslpNlCztaHgkBBzxz9BbK8rbq4
lEZIfUySdcRpXrvq0U5wO3pzN/piOSsZCLygVJW7JVXtICfTSVwJ4amwz4oLUT8b+3mCtz4INUs2
ItVqLr5tbBUuqhaWzqAcw7LNgziK8U0Uy6WG4FNg+GyXMgwtPy497jsEhNn957tU5KYUIgIaHqUw
jzycZDMoaPLiLbFlulnY2/vZ7G+gDSye2i3Tn3MNYSlEKOTKTLPU07IWtyAFJ/oZ3VLfLJfoyiaz
OpSjo+77LsmpNo7zjZmjo5nVWB5Tleg+F31dlG5XpE6gl20TRJoaXQhOtxz2pzejLA70g+4UELZN
hmzA6C5GDqejVJY39SD5RtLeV0py25SG21rlQUE2xBQG5t4VJaOEmuTo6wO8zxleejQEuoxfmda4
0M2uC9D+aWod5mr82BuGW0uQ61TqsNIFqOHLz77ilFdqDSVckr3NU6thVGlT39vHWDWbg2RnIGfr
prswOa+OQpuEKj5qky80L4s5rEwbfutRGAOGtShHu6Kz5r+u7f+M39wUKdZPAAqMox81t1XUbP35
s8oQ9cwqVnM1PiFumTwOSm5Ge1oj4IyzKO8e6YmjGYuWUnIUbT1UvqNO7V1sy+iXmpleNkHfqtMS
hLmG5PMCSa0IKhOK2oXnfGU2oIcQ71FSA5i2xZBleYuejVWExxQhv8CReqCMorvkK/zaVmMdkvJh
DkJ5frujUXOS0dCQwiMdYOWAFXt906hy7eFa1nspbQyv7tIuSNO62y/lbGNP2agfnSYrvxoqpQyp
NGQPo8tkJ6ryZxJ3zmGay+V92psZZJORSvVgardOTaN3WMYFVXlT2ZHslH6V9fJjATwbsz3Mvy+c
ma/OH40hkEGcJpRbzj9zWVCHgGodHuUwn65bwZuYrfjONZTtbbNcKyz5uBvmWnPTJmvvSqtq3KrK
dciyink9yJHkGQkSJW8/13p/nB1tqzUAwc8aA3GGbmVMjTnSIcH10SkCUnIzJ3iv5YDBb+ywqW5E
i8ocx1p71xX4dr49Mnfky5FXDgOMPwh5W5hFry2DmcRpdKKrcFsSu8NHSf9sgd9f9SlepG+Ptub2
2/cEVUH+jbA9F/Rmlxn4UmsaTnInB+gz7pvW4g+TFnmQBzq/xp7cVZNGO7w9KHnadlATQ04NnMsa
QDxpVzzf2tUK9MDG/hhiK3wfJ7VFS1AvPVUvqy9W7FgBohQnJHOWvTFO44Ud++Jgscj0AEnwn0Vm
uBVkxIMj62AAcX5FI80kM/8jlqvSy0V2Cb2yIlVfvChxNICZFeOApxg/f/aiDQQNA5tK5yiN7YCE
a9OZ+wh+//cRA8dDo0231oTHkTI1321nEY/hoByWdjZ8J7J+ob3R+ETa1XstUf+APL0cpEb/SnBl
7RZJhW+vZiP2XaW0y/XsV6Y7yT3qV42Hjg+ilsAg/SoJ2xtj0E6LLOSgdmhRCUHbUhkk6ybpKuyp
bUTfFkUOA3UxA90a3kO+bK+qQhLUN5Lim6gMx+tlo7+q2olsEDFvoApp5yEtq/mWIuQLO++VOQNf
tFJyVo12dA/P56yzjFkbwZwcSxjMO3XMm6AoQkShmmK5XkybzhsCShcGfWVF0tcCXAbfD3c5m6D2
+YdKjUiutdp0jppWmbfzaGo+IuTSoeAsvaqEMLxoaWqfbNZ6CJtpuLAhXtnzsG4B0YEC5Y2fwpFn
66Q3ZKH1ecY6ibVVIErt34/aeNBkNHOg4AxXb++/pz7yZtcjWk2UgEA2f25VwdsEKz0Hqb+jmSzl
exuKra8lmux3JsaHKhD9XWa1kzfZQvNoMXauiXD0hSLAy2iZ5B96Eh0o2TLXyuj5nM9IkU2SUUnH
vCp0v+2t6raolWafIWuPOrHWXqtLrt2qAn30CLIQHnlVfOjoT1ywJn5t9oFarOaRFCPpCp0/SJKt
FOSqto5zp+Q4OyCugR9TdZ8K40O/XHTLemWBU8NaS64stVWO6Xy4VEz6WJaajUTBjEemVoa71K7k
W0kT5j5PhXo/OebPt7/4i1uW11odO7nREHjBe/Z8zCmf2kVXJvvY0dcLRFJ+a6lrXri5XiZlK98G
3g0XJ7hhWtPno/TW6BRZPyWnSqpH7OIabEEzDYP7yTQ/hBaIRLio83VUNFxqbZfsY0WVruvE6e+L
BolhSrT1hUzolVW2Mue5JqkkIKO6VTDN5bLEIKkjvhjKMjAVMd6m47T4ShbmtDuFvI81TQQhDDW/
SezpupuUCdh/LIK3P8FrTwJ4kB2+drfR7dp8g6pScsQrEIu1Si3m3I77g1PV4wMJbPgHaLUxSGar
3FfQIg5GXGTX5TgqqF7E/f7tJ3kZ28BsRjfdgEHBotj2hNKZpugcNsnJkNIGkFmfKZ8aJQLX2OXx
DMmNqK+H5hrFp1XGSbsQcjxBBc5PHwr/+EAS9a1Ilye7lmennT5XTTQ643gKs2bxqlrVgqmqIg/1
HtzM4mQ6IDI9npokt70wW8p9EzrNRxvjiFMa6jMW3mP3B/Cp+iHT1ejjIOTRRdqxve4WLsSx7Ir3
SWd3fmnSvh7M0ELmeW4PTa4uXlYYyj51htItUfb207wdfaDy5oX75OWRQn+XE4WAfS0ub3cCakCx
qBS5ODVViDAPFut7O13rv40z7rsZfOjbn/Tl/ia7JlqlpkrxDbD9+c4z2hyXDcRDTmg+I7OG2cZe
k2L9wjW19a2Gd0NkBl+G/b2ml9ZmGLPJy5zWcHUSpsDtvjEAkzoqgQJYYA19Jr9Z5iHA0Ed6AD4V
7Zuk+zklqvwjzfLkyu6LfAeoITlishVeeLaXUd3KNKMzTHOAi3QbalVFLvWFWmYnNUHJqYyqzK9a
FL3l1Vr77cl+uX9gthEsEywwGgJX55PdakM9q5VanhZRlu+ntqq/Ix6EIklRT3uEV5NHRUXXMgHb
cemEXSd4s3Usdi5QaDTpuDY3AeUEbK1b1C4/JSg3fIxQWnU1a5YCuTeF6s5T9T0NFc0jfKx+9mFo
+vgEt17UKcpvL/A1YwMDBSgLfQB5XZDP9nCDQzVSkUZ5khSJ3jXu6UjDVb6FMzwOAZjAvD3lLwsy
HIAgggjP9LXquPXsNNQiT0u1KE+JtswnAAzpvivk/qbXuhQSqjU+NsrERi9aLFHbbrof5Pj9iPLk
lTXny0EODbKbmAy5jAvpOlll+rJ00iD3J9FdZ6sD+qemsTcKzGnSIoTkLIb5RsNW4RFxvOTC67wM
ATjEmTnq5U86wZvZi9CeDhVceU8drgyfutRqd7Ie2f7YtM5+VLvWX4zUvhRwrYHF+eKhckADDFgF
lVi+2vk3KyrbThDgS0/cldn7MFesaxow8j41/rDN761ctjR6U3GTLuhtpaXVXFgzLw8pA7zt38Iv
FIE3i7frVXlyUry3uB57Xxc1bI64vsTsfHkQMAqIatYmcF1rmz+DZrEWE1bpSQffSm1uHm+ytAaY
pZuXbEJfHYrAVYYCw9eUtwcBSpbzNOT5Ka+qArG3sEGXRPuc0nIM3l7/r4RW5tqwWWG6QGOQaz3/
dg6tQKgpWXGaosjaKdQHdtLQdAdr0iYAS5K5H7rhi2TV9k70on8/ZAATlWGKg9bUk8ApIUe8/Ugv
vyb9TooGGG1oxFY0T89OgCSbpVZPC54o7Jx9QR0P1JB0KVl/uVPAHSLCCa3c4PWfcMXPzhlLCRVR
K1NxGu06uR0tnF9rey4B2MTFAQik4UuzPl1YqC9ubxuvQ9AVqxTi2s7aflcWVb7EtjhJlvbnYLTx
brAXPajTRQuydsgvXF0v0zHG08BhrSkgEKFtMwNZULuXs2o5DUWeBAgpjwFlVergUVNeR0sETgmP
XS/W5uG2HJaIEo1eXMgJX3xOKFuc5rRnVlmWF8+grrGpHerqabKgupQW8nkZyocXDr4XVyedCaj4
VI+RjVTpk5wvGupBTYlFT30aVY5mqVOMW6Rfkf4L9QGpc1SuQqMLD2oyf3x7tZ5/UiJNWk/MrYzY
McVkEDXnA2eKPrWD7XSfI8O8VYb0sZvSyUXhBz5d8evtsTaX1V+DPan/I0RCeWtrxiF00RdKHQ2f
i4XIzLV6A3cZs832cOksr68csUeL3PQbm4MCKVb9ISq6Msgsybiqephq+tJCP8bs3kVmWHhKPHb7
DC0ar7CTjN5CqdwS3YVEvaL0SaTSvV0Ke98YneE1XTdfuDk2Ahm8EGA8nLu4rajL8Ofm9EnYgKgH
LsNR1FJxXUiZFEQslrswh05qN4kaOGIaPVSjKbJH1E1w+ewOqIwjim3k1rG31CQAElkHpZ2OgW1y
o2ZFmR1lKy/3QzO196xt+xp9PDvouyn7KBHNBnYDOG7RV98WK5Fu6Gr8mlNn3jdlqJ3U1AK7Luvp
D9uJdUB4c4MbXWlliCv24Y0dIXO3xIh4JLlc7+ZmsnxTodL49rc+3zZ/zQzounV9rSHxFtSZ95Mi
GtsajlMHZDc1e5SKJ4Z6e5RN4L0OQ8jHyiW5hhgCA+V8+eKTUEAHDOWjGG1I6SXkB2sudR+q1/gF
e/ERoZTE2DWtBK8xsRHn6wXoZhzXXJVk5LYr2mLXDmYPec+qLzzdyzkAqU0zlnXBBqaKdv5wdii1
okA+4SgcxNt1ZVY8WmDOpSvwxRZmDuhEW+gpcgnSeTofpsTSDbi1IaPnGKERw2Hm6+PQukOu5w90
sHlXJYztQNP62mNemj9kVbLdRcIDIzfkyl2MwfTC2kadazCyexoP04WZOC8jrp+JWtpabwA4QWF7
Sy7DjwsAji0pxyw1DKTuFduTkkllTozRM3D2PYSNEe8HKfqJSbR04R45D0f+Gn3FM+kG/fC1G3U+
QXVYxTgdReoxt+f0erDm3k0iqpZFvPQXPsbLb7E28Snbcapi/2NtzvGwr5e2xhz4SGZR7PRBCX2C
2hLVVDW6K4jRL0zsiip4Frs+vRv5NCEdJsF4ha7Qr+f5hkYfeObe1yjah/pXARfhCs39+gEpQaS9
KCn4qSiWtdOvXUkSrBW1LcLdMmTZ+yxr598KEP5+GhydgLwQYnJjnj8Naj9SwuTAtpxgIVASR+mG
bMjVMji7JV5IF8Z75cuy4lewJ11GUod1Bz6LglS05qOssbQjB3x4Q5TIGqpm5V635OLSTJ9f0X+9
29p7RYzgSRxus82MEM3hcWAND11lPWA6jx3wJD2aU2QGiz5Z97Fcyyc8SKydhhDlATYy6si2Lqja
tJ/Uiq+QftcQNLYR5zUQqoxn5dKF9OozsscQ5wQFAhrlfD5MXCvrJdSV4zSq+geUyue7CQeMAE2E
CCd5vdwVIOP8alzS92+fxOtM/5tD/T07UPxQBYMEQw/pfGSJ/CnSS0fhrFNVHBfVadfaS3v126NQ
zXjCbNtP6trnoxjWomcL1h1Hu4/RE7GppnYxwry/PwokMOAbq4TFC261NccpJh25ceygGQV6VX5q
9fFSUfiVpQvBEGIyMe5q0rW5HBSprRR7EsZRMWPzKpKl6ABxCR/ttJQf/xvvg9Y925KDCVWZ81lD
sY8C2cJQfRmHQV3SvCy1Yrhw47+y9ijgQtZdpT/W9vD5KCRisTm0s35MCHT2S2RZ+6JKjcdJTNmN
qOr5tpLpXcPEuuQqjCYJv3uz+sCvotz8xPx6kQWmldmnI6ypozLgCx7IoSRCaA999C3PWfVuzKWi
eZJSpzdJgopN20v2B8pYzbVZJPYP4mKogLnpnJQ4aktvGRXYSWUnPUaaUT/0dW53SJpZu16X6bKn
DdpuXpmny/dCxKnhASTMvi3EnCijiQRhM0DUVAno39a3zqJGO60ZUy6BSclqrBDs9ptiaNQjMf62
b8rRNgLk4kuXXUZyKoawjn30cud2FcExfoRJaH13mrHV3G7RoFtFRi+02zhOVE9DYTzxc2OAgKVY
ndnctDn1dC+xW/kbvDTrp6T3tRHMyzwdkrTAzjJTqib3ozjrPgqE9j5q+lAj22hV4fsQd7y4wh8W
GwpRyldtr1s/HJrGuEzU3RQQME7JPl0i6sepAv3LX9Uyb7BVXn2anGRcPLNU+ltMuOtypYYlrYfu
m/VVTCxLd2hVexeXiQIcSGjEyiEsW6yG8hlv0qbScrx1zH4PrJcQpun0pXcHy2hPfWZTkWroice7
qZm4To05LL8tBXihnl5ZdFVOKvMXakL7Oc49lS/COg7frjTvG/p5CR7KQ4nJIDLcmVs5KEpQ1qpa
bsgllpODKg/hx5HpR/glK8djNErmL2fIpUOipdXDmqdccaoqxdUYle1PLSzsyNWKGt3hWRpV2e3M
cPis5ulc+iQn/ee6WaZs3yv98MWebeOQqrOBJhx2Wz+zOF9utRnibFDXFgZUSpWOqYuAZkbYnoj4
voHxgkC/ZDS5V+vhcqWPS02DWi/F+7bo95aYdfUgVnkPVx9wSnWLuRVfxkZSLU8uIuU6R1JsdufK
6IEppBHS47kaNl9V1iPJstI77lIoeKFaqKAnbgE25tdUwcrzlSRHdlCWF+1k1232IcR203HbNNFv
+0iWM38UqZX5ujnbD2pfhxALrPiLggI3ClH2aO6ivkyH1bW+I2NblurX2yfZedXj6ZbhpgccQCtN
XrsI52eMtIzSSE0TYB13y+e5wlED2Y9ZCt2Zxe9mIL2CAXOn3dvDbmC3f41LT3jV+AAbTIR3Pm5u
dfUch0Z4NO3JuGuSsDk5paRm8KvaX01rhOBChjSI6Or59TQ0/pjr4SEqVP3RNpD6Vu0aWEJD7seW
tK+zSksu3IzbmaGxyCmO+eKKQeYhN9fJ0Iaqhklgf8yMMbnPoi4P7DG1PH3psA/LdOUD4cil6vNr
gyJDxnkM9VWn1nc+LTJxmS0PxUi0a6UeWl8yHi/qEshxIJydNZY/3/4O22N+fUlqhDQs148Ad+t8
vBFFWTFLzXgMl2bf2mT2cyoikFBKewAcdOFCe/I8fH6rMNyauK2NyVUTbytw0uiliTCpMSLlMk47
BN57Pwff+hBXyXjAnK72OqMrAs1JWr8v0vAQk+N5YaupXlqnjd/Tx4ZrkDurFG4TlPQdPbwr0yBO
0u7OwW7YXwYhLkQvr3wUEAxr9PLUYdtiGPS865zYSKZjpgpzN+IS8V6JVYXNXioHtRnCIJ7wWP/t
L4MEkbbSE+kpA40+/zKUX6a8b8rp6ECgOAhbkg4jmD8XHOrkp/1YXAj8X1kJK6rQ5vIBD4O8xPl4
cEP7Tou7+RhF5ockVRsaolg1ZrVzHemivTDa+vSbhWDDU6MKtWbxTxZRz9OMol/iiTLVfITMPwRx
HEe4MqLI8ttzyPtQTCJ6pwr4VGx6lsyMGl6Y2dzMx7JvoGQZorjuJ/MD10F/Q4p+afO+MoWwe/hW
DmJtAN02m5dwTbaiRJ2PS4oFA6CTOTCARV8Jqf5J4am6sJtemUOKZIBriNKo/m3xjBXuV1O4lOI4
2TqGh41e7SorUj7/9hxyO1i8F9WQtZt+vi5KU7LDsjDEUe6Nb2hGvHfU8c9IzH9aM8aNb4/1hC3d
LAvAvhrHES1m1IvXEP/ZB4ti25prACTHAhdNX83Swh3RyIZZ1Ol7ePjxYSLiciV7TK7GMQkxnceN
xorLyEPnX/Nq2UBjlRjh7efaZhYU3BxOK0qJCHFxU25qYk6SS20plOEoReO4q23kd3tJtg9yxZX/
9lAvyg/rWGhD0wBHU5w25GYf0qAzkiS0h+NACA5rWEifmjhMb6farAPUd8EtaDOYUGeMPBiP4nrW
u3ofLnV+1ROJ7/87j8O5QMmephAN0fMvkisVkEUdg22jk5qrReXqBa0x3RexPqPsQe0J3Q8NMD7Y
PTWcdb8YlsYflLI7JEM5XcBPbSTaUNhdZ8dAT54VvwYPm9mpx6qIrF6iPAzi+kYeoVwYM6GsAybB
N9UFA8O4oKAtctuti2S8n5PQ2Tc2ti2YnMh45bSBtfTF3qGd62HLrj50S24HRm1I90NX5tdLjudM
jjeUBxRw9oc4zhBRrqYLaKH1Qc9XOvxC6gqrNgKKeE8uVM9W+uAU4ygBCz2qOQIaVeVo91BSuUnQ
IHDt2Am9nD7CjZ7qx7e/qPbaYoaosZ5Tq0TOUwH42cgyyh3c0NV45OioffK65RMwVcLjGdKrNq6q
Aa1u7JASEftORTYAlZivSRqqj8NS16fKSK1AIiT09EhO9tSCUbTIFCNoJxrftiZJsBMcVq6hd/7Q
xvrObMYQ6yF0pRcnrj7b+WDjAa+ptJ+S1SS4HW6UWiP8t+IlqE198vpW5O8lVe32TSfEhbju5bGp
g85CnJ2CDqD/LbIkw5jKUaZEHA1bpDtcvCcSz8S48H1fzjJS7uTH9MEB5lDVON83oq3kqUjM5Rgh
4OpJ7Wi5IJHKq6afpAtHxisvpK49bmilnJh0Tc6HQt6WjLmX5eMAsnPfLXjT53YRXrhLX3shXE1h
jtNTwzBnvfyeLZuIFi2ZeKYcQb/YrgEZyl1q5z206iF4e4W+vEZBTIPHRTOaOITY9HykTLNa+h8N
1fdROciZgpewUjzWwrg2Kf5dmLyX+5BGN4L7dPARaCYaOR/MobKrtGGnHTMzwxs4ErJXCLO9kxXq
e2GfygdRydUpl5dLNZZXXhNsHqhqsJK02bcTukjtQA4fa0dnitBgjPRvSizLP6XEGXwEtacLJ/kr
34+gBOgxLVcK9/YmOOn00u7rSGhHucD0SG4Ta5/YXeGpkjl8fvsDsiKYtfPTDco0YdAqqMR1vu3Y
K+a8WmmG1jG2o5sOYQg7SNo+uu0rilUwRHTr05z2HSawmWR/VPRYBkhl9o3tLZNZXmNkDMoc3n7j
DahDoWscgeOiPmCjvuPMFfxkG1Pbr5Rro8+tBWXj0OkKQueaTv7qpU6N0izmt6nbtPZYo2w/x5qH
gdxkUqUopzTQJcIKLlFdE66N1uC1NWXWB7CQ3F0qNgAdncZj3ydgFkVUUe0lVAWkLh1qPN0/WGHR
D9AVYgPySjN+qKe8Mr0IIX/TValLdb65xOoXs1K0GVSQUL7EevNhwjgMHR61T3PQQ1L+NdWRf9nb
kA96N+Iqzf2qE6Dq64Rni+ZOulKRGW7dOMe9waot0uFB7h+NFHA+NRcxqgedK+zTQKD+k560BLu5
WAbPturwsxCZ45C/y2PsNaC3ruWmIpzCKS0kFJYLyzXaFpR+C9zf8ZDxqhWunLzX3aZyaroMiTFQ
SskouXqZOc2PopEpzKHpXq81nCi7Gf6Lu+9ajhzHtv2VjvOODnoTcc6NuKDLZCqNXKakF4YsSILe
geTX30V193QpVVN5+zzO04xaJRoQ2NjYe5msk4FtLPmj3E/kBdEBBTgQwyrE08xYyXxG3FcqA8o6
eslj2Ogpaf4EtBBqMUvdU3fKaSaPBfCgd02twbTPMBKloBl2TuCD4EJ4j/KtABYeQKpbSRrZpiMs
C5qJwVRQsuYn2Vy87tu4kCsMktag6KaJ2Qgs4D6hfAJ0yugZ7RBr98Wc1NE+stkAC7AqifdAXST/
jMmzJCeY9VCTAWpxgS2e23jJqD1X4NTMx2LxYDCNalVwbvkdhKR8OO8YFI0r2TWlS/5h3zcACH2g
SwA9gMWH5nxp14kOS+6Y2McaOjkr6PkYyBEvsiW+x6uFBYvC69IRBc7tLCxX2hyRoezIEelZF0Kc
sA0UURLH0uvYg8vdpUz4e8DC/ZD/gvi5HODO7QNEGcVmYg3kWFkAMUdlApnRVt21oB36l+LVt3CF
W6HdBQoUpOCxZ3/dBOQIdNGxMckxaU2oqNry7MmoaLqSCa8nmCgSl6U2u0nh7bzvtK74YBXLXVgz
qm5qVOQSUe0r9HKZR8vjmPCxwuawEBK/Pg46fT3SBAXOgrMxuR3scg9tE00hCALQR1Wj2sfSj+ms
MT1sjApFTsxup5uTSzWBn00sOP5hF8YpE32bsyRGLghPmMLYSRDC3V6bUaiM+uhCLeAnHxp7MA49
gAKBFnFODEOVukmE2RlHJYYvpK3C6qqdFCUwqm5c/fpL/+SFIBEOrScIIi8E6rPdPtKNiZRRbx/T
rNfWCoM0chUDgf7ru5yhrD4/oLGUURZdTXQ3F0r7j7lSbgtuDRwcH02JIyr1SbuBv2nrIwRPnmKj
cWEUseLBslSmbQkjCiOeyOHCQ/xkFgFLo0MlBNku+mJnJ7e0bjhXWROfIsisdUFrFtEVTjlT7ueJ
VjKAF5ZtUolyeLjYfXU/g1pbhVgF1r1iE/BFfv08S37xNSVYWC/goIC3ryxsq69jUvNagsliCZqj
2cwwHWlsVvswrdZLNyZRonpV1ndS2NbMZv/41mjSYS+Ha/BCUT8nyzPFGscCcfNIZKN3E/SsHODW
bafl+SNv1fex1Ij367ddqiJf3xb6A1AVA/EQ6OVvqhIp6WFDufDV63FS3zMAgxeaQ1sfYw0qJC6L
6kFFC8GGK7ChJwp3ygJQsQu57ffZDkIzkIzAwQLOCPjk1yE3yt5OEoC8jqmkxa7WpW2oEVARfv2q
PynafL3NWYVoNgA8SeHZeaztCp0qw4R2KULHxqwV+WCSPNvz0Wru8wyoWGXoZhcnFhMaoEm8qxoD
VMB+qvdTnVoXjmBnSNZlGS6Sg0vdFgsAJQz16/v3bSTPfSKRI7TXSh//LNtCxckGFi+urjJjtqGf
nRSQMc0bp2B9hoLuPD4RpR7BTk7hHMcEu3D4/Nlgoey9xDlgPiEgdPZMTW1HMxvGhe+iioCDn+JF
S55LoBLhtNOAlkshD0FnwfZ8HOx9pQnDRZ6ImD9qsEq32ox2tiX+cWDE+e2zC4Q910bw+jpUZcQU
Ax0mtIEGVVCUS3O3Ai/vwqr4rO+fLQucHJdkBQcDgEzOgkCcg+84JtBwTUie3pF6Jh9KolSTl9Ry
JgExL6dOjFayy3p1LmgaFX2gSmnPoM2opjZVtNY+2Gj3XhOgRUy3rRIY3KejlHhdNJoXqk0/e1xI
D2BgQHZBtfpcvlKOI9MouJWeoANr7eYZ7TnI0rMdoju0FWYAZFSTtDdtHCWhPiFhiKchDzUJ4kfc
0Fq/rKEgKBlgNet9kzo2VD97OgKocGGh/2xWoeYMHRB00+CtIJ2N62Si1BUro3WsoOpMSZYbqIcq
9U4Dyf6FjdHwFo+N9lgymFS1MOrd9DqEdznKUs2ingH6rl6ijoN60SXg+vesEQEXQCq0rVDugvXN
14mlzWlPNAilgHrJCXon8yOANCplGomcqrTjC/P4GyB2EbZDIvdZrV3Erc+23oSokFXt5+hYSVa+
5krD0PGFWQCYFYZX9x2kGUu4MzfxNActg9Zcn0WwzlEHAR6zYQUQpBfOKDeESgNog5DCisMcFYmb
uodbeYYs5n6orS6AopUEVISEKzMr9Wxz0TtkeXb8dXD9HsLRLlMtILwAfUeH9iy2VhBIlSCqwk8c
AIqVMGMrlMvy+dc3Wcbk66pcwF7IN6GOCsLV+ZhB504eiZD4KR4Vm8Ys113UPnu3ka3pUqr9fWME
AAitEUwFBAIAcb/OB9hYFxNhET9VcmzQupcUl6RFcwWf686TsD5WBHnVVVk1jUvUUQphfT6grNjL
NEYI89icG3twLyFpmhuta7KUea1qR4GOFtktg+DqhbX1ec44Gx3U/AFRg34plATOpU5Qvs1YVczp
CamjAdBzlGQP+TjWsMcQg+AL5KTeA19RnfQe2zGVbJ6th6YdAZLRph50H63yq7GMr0Q0RXc6zNxj
WuhpfoNYMqIKqs/8OMSRfQ2tWL4lI2IRnScULrxCqeIbMC0kEPo55NQo3AKiq9SO6tyRyw5KOKxt
k2fUOHMYKLIE06RD4V3GGMM8Nk9GCI4qVWjxIoforD3kEDW06ozK3STDURpO3tBXbhUQqbCAZQLU
w9DtCznrH6WaFYDbZN1widL2k4AAVDwiKrp+OFKce/S0uk4ybI3pSS/k2Lf1vHErVKZeBC9jD/dO
L+w5P7vf0pVDXARRE9DyrxOORAp6YhpJQQUyDFetq8S1oJfkaFpje7AHHy/U2X6S/KOtuTQBQbNA
BDpHsJcjMedKTjvoebQKijeTZZ/i3pzuBjHEtQftQHMLmj+YwHmWEcB+pASKPkORRZecOT/9rb9O
XRsFbkidoLWPLoN9FgxxRd3uajKcUFxp1gXk8u9KS9h+JarQAJ0oRA6iH8AfkGhpsdc6Bn47geqt
L/VNs4ZUJ/OkCUvNHmUY3MtlG6A0mnqpmJ9w8skvaAp9C0MAOWKLACIB5zOosC9f8ocKswVw+Zil
HZQRcmSQCUpcfKYi/zMr/o/WVYNN+g8h/Zua5e1ikef1bffcJX37o8Ta5x/+pcSn/A5Usw39A4hU
Lk54SPL+VuIDNg/lg4VK/GlV8S+pNdmE4baug+76qbqHKPgvpTX8ChsshPgWARsk2Ejn/oE27Dcr
5cWNwkLTF71P1NAg/ff1++cJ4mFayJBprSPTmczI0cZnNrJuBYGxwWl1OA6Ek9okJ2gaQ2cZ/smK
zlxFg09Dmo459njtQRZW6kez+cIy2MxAMekgC4l2fUncEi4+NO9N5pmsvC7F7HRpOv2xXfxHzy7E
qgWr8O+F+z7n1/b5GQaBxY+z688//Gt+qb9jJiDSLF1NfMaltf33/MKxG2ERpHFUepQFbvqXaKr1
+0LURPIKqtTnn/09v/Ar9CgBwJJx4UUe8h9MrzPEGeDA6MTBGx4AZNRlFnvUr9MLAErU20tddXVu
Q4MHVsXlUPjQ2KYJ6WApHMkeL4enjhFOIyCU+wJssSplmgNGeQbRqgx6V8TERORcu1Ch+CxB/B2p
Px/OggQcDoUgvcPu9uz8JbIaqE59ANaNw7S0a4dipTcSSuzTC3S1wbrOoicIfiEJyuZDVTUHXpg9
1bLyOEFwZ21mgZnpxG0q616WGwk1bgGJBbaF/H8GdfAMmoV9pNMitw7zHCFvEmbm6XwAmqABdMll
sFJ2bGtG4OXYHNsxDpR2oobF4SFQzZOHSu2mmuPsj+LBf/RywSaFaAhg0QKIWULVUnD/94tnVzYf
ZcZ/W7cZ3CN/XD4/vdAfiwkZ8u8QUYGyF1DmaCj8Has/f4MiKSp7KKihyIip8pcqpmLhjxDCgajC
Frokrf9aS0SBbjG4U4iwsARfdKn+yWI6S6qgwfh5JfByFjFveBR9XUuZxSxNRHV86kNAw2A1/DBf
IAKep1HfbnGWt3Wy2jXyjFu41j17Hh6yPVrokNB2i/nC4jvLO87vdK6Sk5lmyW0Ldyq9ZnXILpwf
fv4i4IgvcANUWM4ZJKzoC67FIj4JB9DgfjefIl+6q3aXILVnYifgTC4f5Ycbne2fmjxaaaWgtARs
hoqWzExNv5Gp/RL764GqoR52YbWJDr2b0n49uWBCelNMDdfy+RqCIX5u+/JFOvlPR/eHp1p+/0NW
BwQ3M+Zsik+NtZqBlV/55bvt9X7nCbd5Ho/D06hRQ7406ssM/Dugfh+Ms2QyBnpXq03cVgplt7kb
1/NVCo+5U3s/bOQwou2hRcxHRAxD8+6H5X344yZfnAR/9spLiQ+73XKoOK83k5qkkH/s4pP8WkAv
Bt4QT6XTPy5GLXegimp77oPHqgvKX35957Ma++cM+PHGZ8vSVhqlkeRlqk3IcagMc/bja7n69U3O
EWrf7nK2Mlt1iLHHDvHJaJCm0wqHRQrtewgj4obwh4LnekIc1Ld/fd/P9un5J0VqCJQqhAlQ4FG+
ziQY16QWVArjk5Z7TdF2PmPT7AkLx9cK+SuEy1VYZ5nGda6n2K/HtYoSDngLEIbF4TZz+gQMEjb0
jSNBe2ibydrO7mAyyUfzNiXNE4HQKM9RzMkjVIgSeQwKhXyUkxmvzBKyuvJAEn9U4blUtKcZIree
PFfM/fVbnpfy/hzdv9/yLE3BoRhsBAkyiTBK3HcHth1vEkfewcz+CK3KR5WWF8ydzsvk3+54FjcK
KLAPgzLHJ/VWs1BXoIRqXu4xau1hCGM9WMqlL7lc8Vdf8iwmRBO0kJpajk8Q3HuuVxG0AZ3eG/3s
ChYpLWCN3nCYaebm3kjhIqZmbss823IGvkrg1M6oWMVBtm5XWYCf+Z64yibyfv0hfhZATGimQecf
kRuWnF9n22wNEjqDeMbmat7Yu9xNn359g3OK1ee4A+WAPQGlW4g4n81nWL/WqtYkySmnUOgNmoFu
+U1507x1FZ0pWgLeK5LT+t56nDdQ8dp3J5lR4iVP3Wbqt53lG+vpoNzi8EMrZzoxN/LGFAAMaq6J
L9+Oh3olmTR6R+H5UVD9DfAILnvXklsf+jeostCUis1EKwrPGHZ4FvRS/+kcavjtDc/mchbXstTF
JD7pFCDv9eAWe0Jnv3bKjKIN5IkbSaM8jG+tNWAnkz87EVVcsHxfDNo48ZNEUal16tvY6yn88S7t
EWe1yG+Pd/aJp2maCw1E7tMUpFdTKMVOe+SrPhhWHfSFOJjtwRgCOHMVh+rBRvP0wgPoP1sHP86A
s3VQDJWQhggzgNPqSgvjx8ydV3BU3YgDd+7MVeqOG8vlzgmCY67tLJOiDtHpD0Eq85vNeF28HJ5f
x+vMAx/LSZ2H3oHzzqOVY7SAt0m35Um5aTc4AFdbsekvLONzlNcf46cs8DXUFQDMPRu/WOHwBlQg
Bda5nVusG8U1AvtV92W38FPf9BCTK8+4nb1+n7x1TnfP3I9fr6Gfxi60dRcVT2TKeJSvq1SJGZks
I01OUPo6Ku/kRnszYtqFRe7x2dVAR1NRQrrw4p8aZ+fx68e7niUXIABxHTzB5JT61V5fEXpor7og
DsXm0hK6eKtly/8hfWoqs7IjglvxHXAK+RYRIfKTdeFFOwTOS4Zt5/jqPz7pD+N5lkHUqg3rwbJI
TloQhaPL3WgXOZ07XsGZyyG78YV406O0hh2h21Cxbm+5C1Op04Wv+tOF+cNTnGUY5pRns5njpbEo
AxFUqznIXuJ9/GLvWKh7wApsQfBLt9FOQuwMfn33z5bUt6+LKgaU3XC2s89bVkVWjHIeYQxg4ONm
brrP3GSTubFLnMSpPsQjMIJuRKtQ2TCIibpby5EuQhY+QT7fngLerIBKLOWZb4r3vc2qUsMYPKxf
cprQh9vty9FPdjUtXMy41hk2JX1Zb19MumkpshM3dzyFemEALBw9rDUnd/aKAzhrmNMHI3hqaern
wR1iSOzfeNxZXcWuz2mO660Pnob3G+jLkfm3Od3D+Ah/6W+cwmnclqp0y3CLlj5db01/UwZP15zu
Z/ytTn0ACV0tkOj16GZXo7/dD67wWidynYw6weQe3v3D482rN+2tlAL04id0u5ccnSpOSTeDa4T7
reY93cWOSj843nR7fHJrendE/4G+Nu7k7Lcz1dY5XZX0LqO4P5V9lT740Zp4+ecAyL7hxC6u2uKq
M33fP5l4uOvSzentbqJv26cZr+BuiOvd7GlDr9Drp/ra9a/DY0kF3eJ93hqa+PerN9D68XAgitLV
fe9EzttD5B2fonVCS+egY/vKnFtQXp3S2WMsl9kxbl7wPRiFYyreuXQIXev0envrDu523dG7YKRP
U/C0cd5GV8V/ehrxUpIzI2piLwf40m2D/RNOasi5bMfPnWDGG/JtR28MfNXpYOAquaO5WHc+rt9R
T6Md5cv/efV0zwss6oyh6ji3XrgDgiBYH/yRPq7u8aiqEwzOuqUHUCMwb69Ou9tN5uzo4WrGdL5a
hWDQObXrhVehd3Nl0dB2H2q6WfX0tvHWuneFmzjItKgD4Wb68Wy5rYOMdMb4BI8a1TDjDszrQosi
vG97uiuot9KRS0De1+md3a1CV15M32Zfx4Cq4WvsBsInoRpSxX+mu/vJ5XeMPsVOHhgYOO8G/1PR
kC3fLqVHyM+4kNB0YLRKr95NxwvBdtl4oewsT/ZeOr4rYbINjrHfXeFGeE6ncrb7xPU+PDcM3pdE
x9u9bXsn7D2b3iOgoT528AoveJ+ddFV72z68npwtmjD+4Mp+5644XW1VPL8SHrG6J0yr7f5ucP3J
mbzGvT9u9zp9WJlYEYNrBVLgrTrXpMft5hpPzl1kZB5QsHSim97bH7lLS/dDpbcPb5jJyzIy6Ufu
eqv7o+MdQshf013wiOHL6cdx9SAoRhfagLvnq4ZadPfInMfJH73Q665hBEpBh/JIANgUTTdAl2Fc
8CkKiiTOX2GwqzCmzMVVl+v1ju1CuGx5oHvvHk/XeWHk3F4/vAi6Gd0WA2JSrDy/pc367ijhiwE+
iyG8Nt3sXqLZqto1YeGElxw9PsXxfhXfziAL0MsxEq1GfDMRXh7I5mF2X7YtZs0RXwoLdh07W2ir
YOhL5+UugDPc+hVlg3p9sujVkrsOXu2rzu3/LisEihcHabB8YITwdcetUAjWCUGXQQqLteSxxImC
as04zW5Tv0MBSuyNFbTBC091YAR0KbdYLv9tXH64/dkObMd2bGhFu+SEyvVTuQOAHHEwSDx1F62M
veFXId/XF870P9twASABwAC1cSBgz95ZinkyoBeYnNomqbzMIldww3615BkGtKBxwUKsKp1CrjlA
7heV2n6axEEdH/0fHOphz3p2EMpzqxQywd2FN6+lD+tDexQPygOOJdXWPJA764+8+x8Vnf8vumXN
c5Y8F79BJeH9uf+t/PjtdmmgQZH/tf3v5WKvZQXZTphd/J+vP7Z//Mzey6UT9+UHrwAGeLru35vp
5r0FAv6vjsXyL/9/f/nb++dV7qbq/X/+67XsobmDq4Ge8KX5svTP/n3VmZYZ4PYAgvxxrfXb//zX
8gd/tmp0dO5QEkGFCmbyi0MSUve/WjX27+DdLJRwsEQggrSUWf6qL+NX0G4BqBSaevrSlMEV/3Tl
Ahvrd5SjYeqIZPzP7s9f7/5nzQzD9m89WRZ9xy8LAaVvsOPAzwKkHh3JRYHn6zq0xNAoAt1tDxWb
ESg5Yy4Ba0qVph+2BWi24g5yARMAIpmAf7gUl8bsQgFGm17gqaO9MFZF5hMEIxaAiE0g0wGl0iml
maExtXcAlOI67UpS3EAlD3oWUlVxVK661NYZhbjHGENWHPoj+xoCejh7gZc6gzKh6vWVBEakVTmA
BcXiDtwDHVm5qItVNDR6qXoD1+dRc+aurluvG+qJA/xU13yt1RDI8LXGFB+AenRPKWsU07e6IoN6
h2l4heCpC9GP3Sip410DbWwHiFnTS6CYQXqt9XjeC/zT5Gj0fflKhLKwLxucVdn0AjUwdTOPJGTA
2TqxOcAetoNf7QwVjEVspAAfUtaCOSUbQGGrDed665iMd75sVNF6GuyN3urZXuUFM9zYVB20kK/b
aU5c3lS1m0yCeQMAIbuZqxmVoLbvlmZ8HeXCoFba7PR+jNcQM29u+6EyoJXArPUCTXDkSe98VUdv
MZdHV67NPTP0Zl0PEGS3yg+ZTNeqzmdHLxnxmzG5z/qhD8TAZt+c0vJazpQXCIxoTmNnGgDoVX0P
amfjcYj0eqnEXwiznoqxBEFIkcrAkOZXFXrcewnqyZ6SpGCbNDPOMlBvoAqEBm653T9MWAQ3i3W7
21ikp1nBonvQ+/lTghmwShayLWnhidg1lnBkALsgumyKfrxDXTCW3sRc86MCCTYUaITZG7d1kUxr
w84jNWyHoVPfoiGzTEzIkhCnVaFRrezSRNUAvkj0rgtSYkhXlTJrlmdnrI7DuLfMWzJ2gMBAmYQM
GfCnWg09RFcdgMPqt0CtxMbBnID+LD2rlQvd+qgk1k3TFTP71lYOsQa+O0N1rJPkJIQxWVW4MAQb
6qDWc3QENDb3N7CfKKcNXADkxmWkkW8FiqfP5mxCQK6bx1WfxvU1jBTt60G0zSoBG8SRR2Oe6NBF
sWMknfGAaQtLZAIeZ4lTHPqVUt6tYt7UWzg6Vh8qU6FTwApwlcESM0JRsGnXM262rVdWUUbaY5uA
jgtHJx45fCgUQOdEspNH9QA5aWh7G2rudBYBn8jOjRh1qyjFLLZEXw2bHPHCChU5myC129ZknFct
qOGgo45kIwAjXVk2VFpgrgC4LCGTZ8cKjkRQGGmv2qpmzaqtmhQOFMUYNSVAJpP9Ysd1tMr0oeod
EUcdwFKMRas+IgwaI+193JT6ExFlDOFtIPKgu0gEHIuq+KCVxhSYhAAjQ2TbL61C8uF4iTQBxzfH
iiD0o+RaRiFw8QCsOwzlu6Jey2Lp1ab1TDkaFdQuEn6dpPMctlpuaRzoSBVo6DZRkk0D3Z91xWCd
wnWIy8F0SvgW05qHMp/IpuxAQRFlZ22tWaTPjCUF5SOmPSrjGAyVoSq+sFTEHBdUCC0LLC6soG2h
ykRh0plsrGZAAls2VmAppF1ni0t12uszbZPKvuKzbe3KQlNdSPxIK0lL0o2IBdmgL6ndJ7rUOS0s
32jbwvxtmtN1G4/1rYR1Qj9vybupvgWt2QIq7vOp7CND6RdHrsFODMB3a9w36ZqHzy9YtpW0KscZ
dHJluQIxxHszNmiF5/EzL0myGYVGwqaMxZrFxXhnTRgSxN5o3y10bsg1ZYAPVyiPDCAJtZqB96uF
8IVU2oHeA06Eaoq6ThowZcQ4KTDNHoRnZZg9SaXHTjUaj1Y0pc+f9y9tA50U08gCDmYE3MqZvfsc
w5KV45005t3aarR43ELYDH0mLL031urWFp4L6hvojdJ1m5npcwvhUVCq5/SZ92rzUBTR/DLmQ+7m
JusVag0TQt/YGo9cJuMa8AP7zmzH4baZCxCSqrgGVN5OoA6FOjxU8a0rIRvcyRVLfCRQatry1jI3
oCzZjtxAE906LXBcYq6rCLhovowx1Pyx1Ge4W4XqaFRp7HBg11hJkQAroLdDygmELkluG1qZOl+T
ouR3baKr4YheBAShjH1USrddzW8mo1hBG3F2gSPz4N4SKFm7BhTBh47MqlfVl8qCG6wE1IRrsbYI
JRir07iy9kKtMdEt+WCx+TQkdglPvrpxQPfmPqSTFmgFYN/a0GMyTbA1B10UtBTWckg+6pUXlZaK
ls5sUYskDEm5LdHcirVNqwKVhko9zi0DBCCMwpSpyXS2agxM8VYYuexMAE6Ztaw4Y48ieySmo2ra
Cca/vIO+0ROUfl712i5dkBZu5UbUO+wlttOLCeZ7spJ7aS8wu02E4n6O0ZuYrWyFzpEBuSR9dJV4
bh+muKs8E1oVmyYZCCQJY4AZG7SQjDZey3Y9IXBr1scotf48mStJhozqlEG4QE3mmxa+txvSjEEb
qVBAhCNQNcl8r3Bibit9jF1LdBC4ABtuAw8myeEcp6HcQHW1iu+jgqGvCWgpFXUb1l16qrs5qAxl
pEY2GGASqKgby/w10ZKJQtAO2JdSaT46SMxSorWSa7fRQJtERntdnlZzT2qv183ck2yIbwHU4xBN
WD7TyrUG3pk7pUZ2xbJKhy11PrpgaFpeAROKAHYCJBykeaRS06+xXlPIwk6G18vVurOXWF3GTsem
4jmdAE1t1U69FiBIB0yAKKpHtX3I9a6+kVtDoI+XSW5hZdZt2ZgKrKwmdcXzCJ4hJEtGFyrGidsC
0IYKnakVqwFmodcRU4GEAQDMTWyhrDkUFAQmX5zs5hYsFBsO3T5i9RCjqUSk68aKmlMzaUZNmyHp
11Zi2i4SUpSpFtn8lTEpXWja0RvORtMOruViKxVd5pTQfnKtqsqvExC6nLmu2VrGJu1FeRNl2PKg
fQuRaTWACTLmqzbEu0gqar+R0uYOEF8NlVNSlm5v1PNTAdWrwITytzvqTevM4IRB2SQ3AHRLBx8e
j2QD+Tu+1otWhkkAvB0F4tXb2JcVpmRK9mnZDJimjF/JdjP7iIvyejC0pbE/itGpwAvNoWyMIBND
jWdylQ50E2yHJswU0w6aoiwhAqJmRmxfJbPJFqJxj1yxrLZlUjZuynnmg4pNaDFKzW0hEu5MKjJG
w4JQVMXN6WlQQNFOM9hhOKwx2Q2wYcI19WH2ilHE7ym4BZ4o+jSo6zgzaAyKiNcDgUy7HERjCZm6
G81iOlTQnLuuQMZHCj36rcHJbjE+f8WF+cEWXeZ1NeL/IHXz/TBOgRFpHTUSkq5nYYeqmDTX4NP0
zpTceLMqUwqIYTp1xbibcFWDWl8EKnIUiWCUU4EN0TATNy6jDvkx9iQrjT5sVJ09A5AQij35oeOi
3cpNUl4DQGs7oiiPddJwr4qlMSwaHt/ZSBld9KuTtVHq6FR2SEA7+Bt60IhNPMssPrCj38xKA/0R
bGUUgj67we5vIjCyqFDSCYtIKP2qgQzdOrLj/FqbrATW2SOiWj2ap8zu7lKk9iHT2zfT7l+lzEDu
pRMQ5nmlOZmQsZlBIszoEC6Lxh+U9MUQUPHoWfpsZjN2vzlHxbSv91BVqykHi5hOeo+dttJiB6kG
SpeWoUCnT8ocMBpQXurMbV4UyhXOInlQjBAoGaUsPgLNL6Pfb2fWhsEOFn46wGYm8JW1kX2j7V8K
fywQR6EvolNGispPJOXZAtdyhYSreO6WGYEkPpyqOKYkLu1VpCXV9ViYwoHtZr3JY17gMymR22T2
EPbSiCKlNN1OhWWstLqWaAKJHvCABQxbM21X6MazlbX3aaEpPmg3szd1cAqFyw7x2zoyGJUyjkU/
V4DRI6cEbmn5qO9qYqGqUhv9gZVQaep4/S5agkS3bnLaVNCWBsqhuFVis78eSAGPdSUxlBBeeJWj
Q00Gk62Pji2QeZWLBMvwBbIlOKDO9ZonjRbYZgydxsx+HXpw+7iBEoqm4Tu1jRKtB2x1q0wldxCt
W6vEqsNIE9KqUxNjP/B6SzR5DkicsxBOW8zNysJGFIlRf2c2yj+kUZysb+dAYBgptm218HBIZ2um
a5jOi6d6l8wSlAZVchJQD6RDBPZ+0T8DrpDdFwIgjU6rblqipncMxMFg0Br1Eeeq1h8t6a1GOyK0
VYFYaNZ7aST7WSp3OfyiBCxz9wWDy01VpcV6MTxey1B0gFBl/MLH5ErCuJ4Wp0WKdB3fUV5AiIkd
cgNADKhsyE6nMyj2ZNDSG5SMB3qnKDBAySrtSoBXfSM0q/MBn6mdCa4lUC/gkj/Yc7fi2RzBg5fZ
myFiSM/Ik1nE/da0B5TUczK8R6nVHNVEziFFlNi+RoS+Qvxi2Cyr6AgQW7HLEkkEs6FHW1SbsIVF
luSK0cpgSIecBxKh1JAEOwhTLVyQYfV9Usa8coyybB0AsAUsvjmYG6A7bSEkArXhvO92KYKzE4Op
AspGXkPpewLquAKYk8o4xTuxNL8Vmg2h4jEerscpIwFUHVOKZMWA/mSn4+Bd9y8a1JSQvimTm8nG
hHZOHhcQwuxeYqBeFkxL4kzA+wVGovdXJRa24JX8qM8id3QrlcNEh2WxZE7IdTrtYRJghtQphDkn
xOxTQcwmEMBU32WtKV2zodPAIYFxTjQK0JxseCYPbGKbpODXAyh5lHWG6hcK3FOSGKVOrYL5MEQi
IahQD2sxQLnVimuBsGEktW9M/4+581q2E9nS9ROxA29uMdMub+RuCElLAhKXmMQ9fX9Ud5xdWrVb
ir47NxUVJVUwgSRzjPG7JX3g7oqkG9o7e6sxZFXICp43YX8mEWQLF7fMVYglavDQNM2WFIE5fGvd
2o4aASeKCo3MRUenElEK0Uk6uyrc5qw6OZhsXRtXpLGv6KGoNoJH8jKmZ1J0Mnp2IUxSka31CVmx
kdALl6e2cXLqP6FuaFHHBD807zzlxu5ENJcvbVC3T1azcgzY7LO3HeEbp7oa+6vVYtOuUn96W5eS
fbzuzJNXVtlzDfQcVpvfJAsq4U+j5S6nNlCId/tG3pNP0EF/suXFU639pWjIYs69ej6MNJGUTAGg
G0PXA/oPg4THVsWdWXU3wTA3edhJr7qpVkfcmCaDD3OSiajS9ah6Z7sh8OiHHkzGNZvz7SadzTk0
bLWcrHIZqRIUU3ufTykQ2XCysdBIHM2uQ5lm31u8X5NUpN+mblDHqq9ve9qqYRva+x4n/0fPXd2f
qYtzv5Vl6makknvU+rQ4eoXCP0ufMvmlaZzqhkeC7Ujl20dvNYNYJxH70aPIflA0UUzAUxjBDBMi
5pcVVqydcmPN5SMIR9tJQ7jYpsEP2hqPhR5gOZO7Trzl3VqERFiJpxmzQYIbGu84M6WLUALNx6Dx
tCjoO+1TIFM70jGTxX8hrZ+3uVoiMs+hSTh5d5GUOYdBMjvk+c6wChEwsLisBTVo2U2QH1dzOrYW
QQlqTLs7fFbSuyUoh4hCtY4bAg2+tCs/apgyMTC/6NyTKbv6aaNc3mWo2quLRW2S98uIIYxXHpu9
+9fxXzloglN0LfVz0Onjid+Vn4OFIREzBPTFU9UfM0yAf1ZbAR/YkwbW3WMFg6wejlNXr58Hyaai
ZwFxHWxo9nfX7DCuazf/q49NSiJko06bM/ond2jaw8o45lOlqzXBMjaDWadG4y1QevNh9CVaYHIK
gidD+vp9twn9exOMaeJMfh+No2f/UIyJ4HavWQx3bgnJDmsOgWLyYqaVw2BkkR8YLaXfVCPau1SM
Y9Ts4ZiZHDsm/c38HTOij1Zml3dzVnQnNQ4ULA4OPF8QTtlP5qLPob2I5bNfyJGtwfa/TcWWX6Wm
T6eSA7mOlnl1nwby/56nIWVzbTsZzfXeQCMEvGAtv8XDHmtuSw6XNqcbDrO60S2YhIZ/i39KcZVC
Fd+scq76/TjJ3HAya/Ew9oSeVZMlZOgOhU9R0Ht3lquV63XegkIec9cawqJ2E80cMa6Q3mDhNlZw
mAhjuiot6M52itUV30EX3DeL8J6YopW3hixxuTZRioUVzIuwn7c+mnJ/+lgbmR7DXgu+98zSXuzM
Ta+BS2Z7tWrmwQyy+dIWhYyUtX/emqb9UJK4JlPHwIMgwgez9haCsGrmYmVbHFOjY88rt1vkCtlx
Yo54gxdw+qjx2ig21+DBXGqDwaULBqkqeStTPb2wZ9Z3eWlYmK50yz2fxxh6WOK8BRQ4ss2+WWbw
TXP0Z5uh6Q2p8h9HI33ew8wYRutTrDsLloksEz833+oagSIC6C8uZrtVlXK3Vp1dGRpWLyOm5FQ3
ZqyX3quLa06EpA8/5DU7GMYIr4bwr9jga0is1YwdClSkAhh55pUJFrmIw84sPDrdxNaNy3UoV3mZ
Wrx7es1n2Qzl7ZRnJttdtR0wTZojMjrNS2eZU4x1zweI058IMYSu4KhkaKZDS5dJ7oY+3RrG7jSU
1ic+8A2mppbeyhEV88bw+uphj31ajEry4GfKMMvP4izIvcgUozi7rjue1mVYjysmczFizUvbp+Mt
7Y+AMbvY3yYP6X+ecaIXyny02m4+dYF2sCeriMzCynDT3uwfri77Z7cctGQrbUauFg3StlYisnrD
Pc354ofaKMrIzR0zoWcC5fdUeTs3ATPVeqzmsHMaukMhPim9rPGwtPUHIUbttug0A3LLRkqpr/rg
HpZKngTF9FIXuAcZZH+F2gqnqRtHA2cnqzp0bpo/TiNTAX32tHjAc5wkpz1jk7GsUn12Dga3vW2Y
ER0Q9dMfWTTPfcuz93Un6l0DOP6vO2M5vCzN+hQ0lMDFhM6FepJqrusIxqFjMoMc2NXRvahwlkuq
TCBkr5F3s2jPZis+yiG7naT2JiehxVpB0Ki+esWdng2P+gpJZvLIGMr01DttCJFj0qio6hz/m+8O
ZAf6zSdGNx3uVC6ry/Tz82plfiTTvR6vzUO7MNfdVJ1oaKYfJ2mxAGaUrY0F8YM2IRKb1qELm7Sw
JDrSJ6XQv8/5uElQlwUmomV99mvvZhyHw2C2n+ZVd8K18mhvcR4rbeBPUbQJbUEaEkDpHzq8ng9O
6XagFvi/ATrc2qJ9WRzB+dYza22QKjcBrl6o0kSIVnxOOstbkq1eioQwhYNb2UztcgmKnS5maPal
9YJlwGfYPfQUYNBRpnkLJ6Z+TdtSRWL1Z1JU/OFq+/MrbmAFQ6tWP9RS/yR80tKVVU4nVwUvrUsp
1Y3WcgsDDyc1esxjYEnrIh315LkS1GOppruKiTdMBleTSdAuxcFp1kNgTl+mPHh2UkYdohVHdnoV
lziFsPdK/6yWUn+hLBTHIvi++Uim9hjhsNSDF+rDj1mx4IIk2xBP9PwZePhtBae5K7EROijda25t
zXjzUo8Bkoz1Ai5LP8pj0G3NabYUXEp/OXJi7pIqloRnFPNx3cv7oGqIF5dv01if89Z8TbvUjttS
fyJ/o72IrBaoxOlYA0PEmNN/df2cuVVNP2MUE5BVag/n0nIoL1KOD9jczc0mxIXuJ7vMni6PpmZ8
rwz5kpXF16kojEsmNeOEAqw61UEFQkQhes3GzDlalGk3ulv2sIvx2hhactJWDEPuV8t8IyGmei51
k7hurVsjJ5fy0fI7mP5N3hIDoPKIprx/zDZzPTaN+lwsHCM3c4aGNn9hS5/PVT3L0KrUejRrAJvJ
bbMvcpFGjOEZS1wfcC/z7fM4o1lYU03EgzMdYRyeq3n7XCvjZsgU1pXLEnaLulSlum8VC7Bw0vKA
hPrz2tqPPO/zYtmJ0+zLs+SYw8ENsxXnOJTF8zKk8SKA9DrVpA9Fzl+aVH3tMdyMtUE+gaA9WUt/
UGZ+lo4f1ybe7Jw1iUE+Trh1crzaKaxPlT8oMkowxk10uZyxHMr5U/jF1QJ5UDO+kZ15dvgaJpbG
cVbiVur+WTNx/XOtKprs+rIMkPqsMkFUgENoaT4sojVCcDNIv0weY1fXL1U7BPSJnfsh75tPjhgp
fxv5GaP6B6fMI9sYnu0uh6izGecZhDGnC0zAb+UnfRN3ebqEWj3GHFHxUslXPcfajir20LjWnWVI
mPyE1Z9VkK53Wdqe2pE0it4v7KQgEB7EFQzL1Ip4zpZvG54/F633ywsZ0ooyK/3k7JWFo1FBuZWK
XdXOIekwQ1Kty+c612eyItJbk3bEmXQ96XEQSMB+GO2gR8AD4z4DGDj4nXfJMH69dmRP0blZjfeR
QZeD96EowiYdZ5Kn9Gu3Uce5tJBJ7Y7FgRGC/GT36/iweLa4aKIobgNtk0wIPMGUFIkGButH5ifF
OR809zCa1cSX6yn5we7E/A0KThcOZIPGLPKm+lq4Dl04dbWdsudLa0V7OPQyWSjlNFm+ue4EsxDS
BECLruIlwM2G+gusttYHcDpGSvlke4nFm3G9QCRNYHF6U5rgMhF7Q584iglxxpSimLznwtfL0+Qt
U2IP6rtdlkwUAJ+YRYRKFQQecFzUTcuwXDVxN7c9m4ZDFvBcPxm1OwFVaDRX6wc7bS4kcRJvoesP
rtrKxPRkhYVv96HK1QOeI69AnGXoSnB9DXVO3BkZkvitX+PO8b/3WWfQcOuQv4Xbvqh28i6+LQhl
d89+GlgHhe9aZC0EbWCD9mjKTeJQOLWXftpit1rhszfG52n0h2ju8JdyGLoPtl4+OrxRzyP1uS4w
h5wy70iEGsEkDF6tPBiiukrLePHTu7LOnryGYcTgTSD3+Rhy+pymHOlmmqWHVjlfBt/4oqalinqw
wmSShUGQxPgha9X3QB9jsquBSFwnmeysYB1bD7ma5aGtBiCeSv/ulkV90lzY4bYH7uaVuUfpYCaT
vzs2V9W1HyeMd2b33Hris4YfR11WJqXieNdrs3W0ofMftqF78lODVtp5Gl2vv88Wb4n7dHFv+taG
F0tsDDYvnMpsn9bFb7zIm7M2BlvOLyM5fYfN6NpTQFAqM7aaIXlKE+q5bR31mf/BCMRw18jSuc3H
4jo0g0q8Jjvh0HcvbJahvh80KQ1GL8qkbocERLIIp9LqmeyAzJamuJ91VEntoJtk+a1NNBdFeVAA
8UmOvWFU+ljnAYEX58pnGI0pnRdrtAUh0Sk3TmU/T9vkYsoxP3YWTBAyuT4Mg9BDJ5M2/2jzczGZ
X62F8URb344ZTPPVbKpbPbNh72NuGRk2jYq3WnQ3teY1TGdp7HbdimCeaX2YLLlU9UObScP6sZmS
KNe0A5UPkcm109lqlVdelwXrv1B2Q2XdgrXi1mE4U9mfB18zjJtO9rkmGUF0IEx9pmni4AzBTGZC
Z/dfhcwr5u/jsH3MGcEtjwMjIhkWDBnnI39I3sZI/9nC83LX/IHzPe3ve61df267UVcChC6Zw9f4
Gp/q2ulRq6XNlBH6DATSRnXWtWhOnF4zbmB1UBC6q5d/7uScWXejY3vyyQTsoppm3ZfFzeIUrXqa
+jSgcM3MTsQK7lFzaTKMeg4BMDZDeScgME9aHRnBrav3YMjlhmHQNWOmut7NS8rNpWnLqArrxGGM
hS/oFsJgmgx8IftxXuxPTTdv+iVYjc2irFlsY0yoe1z/voAUwTomWdINDY3Y5dkQxYRmzQ8eYEn4
hJsZ35bOefB7hxjJaXKjym2K41gO85Nv2XA8sHk9DWmaCpaTyr7UYpYPZFNOJQnoI3Z2ps5ZGpGW
6Z8hcDxtk+e81Fn5Keu9gytyBtsGXqi1mg5ZaT34c03kjYo1mDV1KNbefgQQby+Z5ks/YjfEQ9Qu
lO//nPre3K8/udegGV5nObpsMPkBC53vua2MY115x0D0RzlRA/fVzeoURpwKA8KwaAsgjpyouq1g
muiZB0AJVFMTf9iIcTsbdVvFOJJB5/HG5UO3OSd8MNsrhlA0b5S917leITUHi3mtnTyPvf0hNU5D
orXbH3vNas/DQsTobMlvjebf5WaAoXDRXWaSc490Rwsb3NaR72o6eaJl7KOuKXf9HV/IPHrGa4rh
ZoiIxL2tcCeJmUquUBQEzO6ptz+ui0LxNG8f5Vi+tRQd8bj0RzFs6cmTOLxmI0r+ggDrj40M3szV
F2fVqrvWIwC1neaXfCmW68Tk67HrfPTuM+nXotC/NMR2RUU+cMpYGnPmHh3fQdCgYdkzifar59PQ
Btt2sBfw7yUfzumYLySKzqSjVR0AQ7deAOOsE37LuDWvpkxs7F+PVVa5VAneJ5WTFKM3w/KYGWSr
Yn5OwMXu/EgDC6MUd/Zb3+ufMGWWLzi1l6FQm/sIVy84zV3mxYAm3fd0rspwLgK0b52zgLkMxmkg
nfja9wO9hACBzXsT43TuPuSc1WA6ds2Zr515qu9fC0gybx2AAEP7LbGaed7ufROH66YMnDB1NDOc
0/Izztd1POwZUq0pnksxLVFNxlICvPq84Vt5G5QpcC05JAflqRFCcS2WD61t1RQzcJ8uANlqhUHB
sw9JC1idEK+Q7Su0L/NbFVRO+zgGNIcm03rj0FTGAgtgbcVwGPVcv+CEJL9tU8A8MJy40Ru7YlKK
IZ79sSyMAuSwla8w1pwrZEas1C2AS7X1l23fsrBKSMtb25cNMFdzU0EDjDqdmYsM5BDPe3FjDNp2
ouYQH0Qpc7hM+Xwxh3S5sIFRWPtpVUa9ZB0kTdrPedQrg6prwHgY6TDeFCK0RrX4bzR9DaoL5QSJ
T1jWTR+UcWt382XJWvtJc9zh4qvajHHidR+CekHO5jriblzz5imXzXesyMxbPuKGPNpKe2zL+pHc
BXnue81+Bu44ml71w+mFH2u9uHEnh61ws+1HqQw14b6TavHmZiKF25Nv49V3sy9W1b6CKBJRWiCy
6nTtLFJaZLMonpYSgA77KQ23xfLk42H7oyEQOWoDD5vB9ijMpo2WbpvP7BAHx4EfRAaun+yx7IpF
XuKl7KQGJ7Nb3mYkA0wBmJ1eGUcQLYkR33yV9mieTUtD64HpeDQV82HzS579PA/FA/4uE+V8A844
5tjWrnUWOwD/r6YcvbvMrb2BxnAYo1b0qD59czwbebmSPmj2r5soP5BFweGtujcaoPEJah3shXZ+
ztl2scNql+UH5lIvDIiKgwJHAYF/ymo0fGmPu6RU8wslKLFlOvtEp8r5UCr5cQvqgPFsNV/SQefV
GCNYN47je3cx9zNpK+G6BKO4yRzHQcU8e68WTn631exUBwgKxXEJzETA71mDektolkOuzXzLFxtz
cOW2SQ1vdrzx8q6xD6ahfVO67ybMifyzuRT6na9Wm6+OFZYSEPcy9z6UMysj8Ew47om4NbKiXYyr
I2MrjbutHb+UTjffqtIoj5UY1qRSmX0FZBzIMe7scNKbt4b1GEtVlNeu362w6yb74eYFDKAumcfl
wET/ZjX50oLueZ5aaGpZztHeTTee5sVGMOWn2oKoYY2bQTHeFFFr6QVL3RyofwIoF9hndgANA4we
IPVLoIyTAmoz1xGR7oDqsIfpMAjjOcjGO6+WNzXBWkzG2ukg6wzirN07ZVzZnsLALZBI8XsNWo7I
QwcGUtw3MMvLbDYwwk3bsCv89DT0tjwpBm/cL4SuIlg/1AZ2qZWXM87nKZVDkUHXxdNcLeJJG7D5
HMsV3Ao9eECcXTjO68ZR7zy09VReq8YBqwIJL9J6uGrl3BwgeZ6A4JY4NyjJ25ZBpVXqE6QG/3OV
64IJivbdMtbnTSozGhm/k8k+3cyz0A7a5GwtASi0h0Qy/NiHz+d5835g/LWLqN1pTEpKhXA2tu3c
8LBu8bIkMvq/5QL/Jyr7bfG9b4f25/grS/0vtvW/Kez38kfzPPY/foy3X+X7v/kL2/3/D3r7zvf+
3+ntKITb+tuv/Pb9//gffrvr/gt3uZ1A7qEnwD/l3/x23/iXtztxYAlnEqlLK/v/+O2G8y8m2Azb
MZ8iUxXXv3/T2+1/mVh4YMmCH3lgIDd1/y/+Kbss9d8iD/YOLFjwEtTxYaFC4N9+5bZjGCw9+A/1
oaiC42odeiuLR/1PAt1dhvruKrh221goUU/AA3jHoC982npfDfWBpIZD45c38+IdjXy5qybj6W9P
/3/4+794XvwqW+GGcHXePe/xnyEqyNktcf6uU/WVKMa6p1ewWxCrj+swueZhbNq5/eiXGsg43L/W
OTiEu3c/a8pD99kdnECey6EidExWc+d6obe163CVhGpOEEGVR9oegPb0oQ4ay0psmgj1B5vsf7wJ
fHJcnEkZItkBKvx3cpsNHQRkmxohb/BaVfeaMMOyfPnDw9ltxX95ES5+OyRawRaEXYPL068PZ26a
LsV2qTisWvFmuuup2bY7+jkOm+UAzzNudgYe25++/em9/GMN/HVpnIQgIfmE0r5baQ5btmjNoEAw
+YVp0w1KiYj8h7iNgmQ7Zi/BEe/jP+ja3zmE/LUYiE/X0dDqJg509jtVtg4E0jJRFYcWuadEDprG
5cWP5ZXJTdy8/v7pmvsyfv90A2B4C/tbm6Cqd7e4E1p1QJLi0CXO9yUunrLTFj/tVkGwskKqwHhB
pvWTaVb4/Pj7a/8VlvTPayOhcXd7ViN492YtKFc+uXnFAeIcQMnwwTsx6rzID925PjuPMGouEEH/
cMd/vbT//aqm/s7G3haG0pUwi8OMXg5M6FQAuuMZkcbeU5YUr12cdSFELAqwaLxNk91VH0VmgUJw
ONFgPjTYAYjH4YTWNfn9E7H+01rHBdcEHGTrIQDm17XuNe0irHQuDsw9TtaBtJcDbP1oPvlJead9
0j4V1/E+lYz4QvshvadIumpniDg37Uv70F/sExO28Pe/aV9uvz6uXczEB+6YuARY7xPdeWs7YUzl
B3+b9PYGzXX/NGYIwa4Kr+r49xfjZHl3MazlDM6e3eUb9tW7+2+1Ks1NtxQHph5LFa+VqRg7sjyX
Pzzpf95VwB2hdcBM1zQ4Sn590PNgdvU8d1xoJxHUCnsUvpGINBnvD9/zP/YQT9+jKLHsxe4Rz7N3
yw1XaMAUySQ467QjggyMHS7QI4lK/tMx8s6+mZ1jvxS++Rij7167f3mm/M3uYCOEPKsGxaW+2pfl
XMVaImJ5YIJJvs61SGheYkaoh+ZO3hlft1diUa/wSq/a4fdvcd/2f1kytCdsloiASD40rfdfmGah
9qqXSsOUpol3YTI+2fGfrMHeLxXiuqC34c2KYTdREe/3ZsMttm3dP5UGNVOPphpVyO9v4/2b4wqY
1+zlDglhFC37Gvrb4wSKMkFoVg4e5Or+Q3X6kxnUP26B/DjM8AyYiDpmePq71Z7BssJlSyuTbKmg
JDm469vjLP+w1N9fBVY6LqMW2wl7PF4I73bZoJqHaVzbOmnEYEAm6HHd9vs/JZz9p6vsoZOmTX1n
wlL89WGRMD0t/cg8d0k9DRbrwBcRmaMO2v37t/L+y91vx8fZknh1XC11b39rf3sr8JfNBgVcTdgd
bJe0HVD5w1ELlQvS/PtL/ad7CjDVtYw9RoeU33eXqqqxZU5SJ7npdK+kUsg7pG7bH27on1fBO5b9
ldC+AMG0/24rwg99MgIFP3sDIfzEfuExUtX+9E2+X8weuyReM/hjkkKHWnj/FX97bGLwKK0Y9iXO
WG0v+txPt9KrvbMP3yTxS2f+gzHWP++K6+3lU7CfHab37nreaBJqUbsikaD7cbMK5v9Uk384nP7j
Xe1OkOx9NuFK79a2EsAMzLQBykZdQ9Oo0ZM6ozjZ2mCd5GBZ8e9XxPtCnYVnGNwUjQwLg8yHX58i
8/TK8UoLRHeEPrbY9p0+uy0zB4ng3NXum7z6k5kJ9/K+KuB9ccziiW0zMsPo9d235ZVTMVRBASSc
ZtWdlTWemd9DcBthu8ddLaFdIwL26ghSHxuJU2YbUK2j1YS9jmJ+qbYMP5+q7nX9gHhpQ6uC7mxC
EmplayS92f05rtK6p98y0EpUo37MpsH4ZqGfzUGNMsg1riUxTfCy2o9XP5cHX/c2dAu2M+HJ15k9
9v4twTjRqKCehEVuKVDmdXJe3D43VCh63yCAHCYiIKwWjHEA1Zx8MUh1MJVH0kZCjIj07erVbC9x
k4tsi80KFv8H3nHqRnVpBcuz5Wabgcu+kasxEkjFROhXTMgip64XLF27cnoccs2AzQRL8qGCPL4c
jc0O7skymV/8Et5SKDFAJMttsfmJy9RXXzuV9cyQ/IqtsUzT4clVGbHqqT4CQ3u17UWT9AzMVnCx
NY48zBxPGbdK75WCVsQIw2gkUdyTwYhdm5gAOrqc3qxMWh6ahdm7c6Ui7neabRgJTIhc6DdiQ+Qs
Nr0+OAxQkHltU3vX8KNktDffH9MO2gHPcVeDoh/rihBRl5wRtZCEw9/GHD4yRtJuo80r5iaexFze
EHEPDiP9GcePddwImcRYcyfImBp8ybprJONmuVPKtiwD5GBHQ/Ul3cYI3WCWXzoL4YV5MlZP78NM
r7yfQA+DjDzYkWgUmF/rEWnCLYl7gSAsAE20tkYl86iMY1hLH8oN7m6SezBigQi9KcjEsZ9l91VA
7cYsx6hHyhAtWOGomxaDd2Nbl9tgaP193hyMbOOg81mskL14yWCLgOq7n5bPeYmgD1xKrxDVwNV7
9nzRovW0VEt/wsyJwa2uASLKZoYltQcl4IZW1/1rJqdiH7mSiXIzgawNIeoDWZw8d0mJrp2BhBO8
6pDOoTKXB8eA2UUO4gy9bMCiPqzsRkG6DBq6AnBY6yPxPM0Hw66rN5Pg3q9eq3sybkdVW9HotLDP
PA5AyDoFAz09ABbqXUsYieBvf63dWvSRRt/8XRWBB5cAwPonawsQeWtS2wg3ogmLsC7HHS0xBx06
++Lk3nlsbL86ZJalEZuIOILBHctpjVdvMHhes959Dpx2YXkHMtDg1/uD/9qZ4ANhN+4ASidLvTnt
xMyRwTBHbKivCAPj3ES8LqFO70yaSVfR2sDRu0XBIe+Fwy8N9XmslmOmLX1+XjIGAgQwWPr3QcBk
SPSu0p51a4Q5PuTEBcVm6zmQLDaREo+w5QzSO+hgUzQGosJx0AJHiNJ2LU2IeOCPiRC+/rk0W9Pk
uSzeqzkX02fpCMwhM83WE02rywnc1KqOjVapO9/biWcDj/7GwatSRa0zjq8K4uMTZgCTwXN0AxV2
tY4KqMNJ9DposkK8anv6D3NRZJnP3uDdCSj1emxpARPYTCP87zlflIakHYzJyc9dbvoFjLJC/Czp
VvTELDHtjVlvlE6dGUxrbExGvTMyHPCudslqCAVFOsiQ+FooEmBbQG5pDUVnNJdnAhu0R3OY5jqe
ilGDONBqzg90PnZwRtWW97vwGuZelg3FGE/Ui01SwTdZYsDUwUYAVSP2oMwy7swBYSuyoQB/1KUZ
ZmhWVgdnNh8XMDmancaBkdCz0rUUld4ha/tuS/yWYfJxzQzQ3FFATIwGxHwNYS4pHYOdwxM+e3ma
EuwiSyMezaKCyp8HxZd+K4IyCWxtq+8yWMnPFV9UGeZzhy7On0lijcQEoTJcWkh+EZmhBrvSNixZ
JLJ2+JopZTvJgpLbuqoVchpiJICkCHGh/2MGJNqZnEOPs67oXBGhS8aw3rG6Pjsg9Ng+BoMMDLKD
gi6PvFKSPtVL04gUgaZc2a+AQzWDYM5blJBFmXSLIXMU874xRTagsRYrH8kdrPOgGLh10/4EO9Z0
ImRIxc9OaLmb8KUjs4YdnmE00UyQXlHEsLXPCDqh2mU+HKV10ocfcu0WFKHogQn8WRfrocoFZII5
tfkiyW9DmCJoS94UFCo3ogWdsGK0ZzhgKGoBSIgZYmttgME59uzG2bUt0IlCgEUNz4wBMU/EDBVl
5FAH7WeiPuAK55axTFDZdi6TphwE+VNlelc2lImFIevR5r/7ZP2WGadEMH3OFCnnCeoaGBw5fC8V
g2agex7avvjUjpjUIRTJ2rdUbVnDsVZL45Ivrr9FMAx072R4rikic67sx1ZN6mULpp08St/+JoJG
XQMf69dQE6woyh5LMzkJ6vkedBWKocR45G2T5SaPM4MFXL7SNcAaquiJbllqVbxAVOiQ3fbIRWPf
GuYytGYSfGun8X6saEYXLo3og3ImWyxoCj0FhJejWWy7/T/Pymm/Bd6GPYDU97JkMFbdAGicV3Yv
V64srXogeYPUJMNAcY1tBy5N7qR9BjXfMJ8bjNI65ODlX7TWUx2YX402jRUnPo12z85L7BQ1h730
4su0tOw/XbdRWXEn8sfkSsnDmOGXncbKbpeog9gJVZAe4qc7mUMXerONzmwgWSWLCE0bP/e1VcNY
0IYaar5tqg8Vaes7UmxtNsCe0T8LDlojcXUxPaeLCvQktW30e+7GPufRfX+1i3T/OLyhsPkYqmJ9
E/oCBXTQdIlUL/ArqMTopxcfVlDRDgeFA8LXHg78Fll8UmdCtFD3sbE6HwEoC4Uiacxvu7Feg8jr
g+1p9bIGazcU8m/NmCNfwHajj5xy7BvCHpz0iaBU4HiRzt4LTLcVBrLlF4fCKLEosYeiMU9b2uM8
gkCWifZNF+Tqy9TxQB4bpXs/N1oU0iktF5y3msdaHTH7MAzIvbOFhJ29wkra2bJvArxfOL173YGT
nzvAszrToNcA0cZ2tLTM+VSqEfqm3g55fmh7l+Ghgkc2I0bY/BV2vLc8VOgpdrTY7r5n67CNsdQW
WcUOHsQ/ITuiBll6SHuJO6dOH+pCTDfKcIhJk2vtXJy5ctjisHQcr6hI/SuLfSpiwxUQ+6YNDc9h
xv4lSJzKEj//i71zWa4T2bb2q/xx+lQACQl01103S7IkW3KHsGWZayYkd3j6/1tVe5+yV1lS7N0+
3Yooo8Ulc+acY3wjDutGIqXT8bbKsAWjxKUYgk5KETM7s/pEhkPv3GRzbhXJAXhHY350hsiOB3r1
guw6CiOAWXZuPS/HOR2gPNEN42ah7B/3tZq9gZcvQ6j7ocLlOV4N2g7rD5gN4gLteo8qvyWZnUg8
OQ5ihXlzfEwzpg1bJE+pBamnQRpCnLNA/FPw2a1RSNgUCSM+t3WRFUF2G1oNBePRIn/0FDoz5iBy
rBhTiiR9DpIhfEFWxXaUEMbk7C2jCu9TRywmKJ/As588/tIE+Y5e7CthUJKeM5nIvHY9R0lprQvi
fHjsRaK79qKNIGJFiFu0vFxIZacaL3M1RDAAMsuTm9zxCwdhMgQQUgZlNn8b3Akl5NL1y5euSbyj
JVHU+4LTDUqkjHSnK4aafghYYIybNau2D+23ctjicWuEHY5aaKt9trfz0uk+d/6A2tXNvLjNWFga
57EIe9TcslzKZI88USXXwzCIkTithYWa8h5Hf9P7kmH/lA3juYwqlnEHeup47rUMjvekRh9lnV4c
lSyocXTfEU2dPQJymR8tEMnRPh51sJxP2rKfozmn6axyexwPMkZxSOCc3wxIuRDB+/t8SezszEib
jKdeLU61bTtysG/pUA7BBxcmUYQD1GIBsbvGsxCMDEm5Qf/oeB9zZSMuxy2kAkC2ymtf3KTQCN0a
SpxzHeNdOs+dxeFMrtmXr71iUu5+LFpxKw11yAccbrn9eViaFkVRa/kFetwC3tEZTOdePmU2z2az
jBz+VzF1aHfV2j2rb9eLtvkambFzt/SiomOInzZyV7raS24aGPZYQuTSj9sS6lBIaCoaZywXGgVf
vrgWlaQqnGStLYnTyRZthRZQOg1p4P1UxBzzao2sOJ9nJHM0P7Onvo9LheWqmvuPExFs6mpi/++v
I+VYnGeUVeFoRwh8p+1m+YhvPLyZeogXe4VG7tlXwdKf+4MoytsqF+Nney5xWPdp1EWHuVWdc9Xb
1WBvTTAt7HV+l4xP7jh7yaEY3GrcatWbBNhM7DgfuyLTX1TlZuhQELz+cDLMwuck/kJ2QkqJ+Dng
aULbgrqE3blpEud6QGe1nA2qwWrB19wWeKojq3QgYtqhoT60olJxEIB2sglTm00Re5P3XYjCAmNc
x/CKUPKM9XhRLVZmYVv2MOGm9sAGm8z04j5I0XQM5a32OOCo0iTZOmOY+tfAz5zkAv0AUuISmVO4
9noE/eEqZvxAcWPjHh5W2aL6+Fy4SOmRK9lsimUdD9+8WFJ+ZCL8FFtzJjb4wIcH4Temv/OBgMHw
HET6UseclXdLZNpnWIUWp209L+dlmFnFXiT9clfVQ23WXp4mL53toU/0iDoV31VbEfvakIj6OJs0
zTYLielXUba4CYSrIsjh7oycUTwaB9/DuZvyM2Xr7IfbLsZa65RA3Ee3gl218cMk0BeVaqwnRBd5
dDaZShPVttRq4BSS9fJC9xPKa9/piwdPA4ZaFxhFmxsaj+lDSW5dde4UQVmckf+WE+9mD+Fnoxfz
eajjbgCQkwNl6Xzb4LANPVTnA5ow/L+2N6FCGUZKTikxkJAoVxh13Q2S3dVt6tFZI37m/DBP7nRZ
KlaPVZqXAJdK9hV+W1sMAeV95TykR+EgBJGswDKRsMuncMe6K8IqpMaE0Onsxo4a7Z4jae7ay8Hi
GIJfQZoouawtr/oGIw7Ih9vVqHIVxs0WVXuN9KJzg0XvKrgVt4qTApLGoGKS7mULKfVMK8gNG9Co
WltjxtDQ7BlmtpXKeO5VodPZucgSjqnPVGYFX4sJw2TdDPXQXWK01jd9id9vDTlCcoZbZA+UqZ8b
/dw2ibyR0lXxPu+m0FB2uM4POi74Ik3Yds0efAhCKQIghL1Z+gj3l2CD7VgDBJw3qnxO1uzE7ry2
Bj0Mm5Q8b+tA921JYdNRqaySeRzyTRjEdkZbLspvZrdqlksGWHbjrwYLItZTgBX2fsbhnx+GxOJY
NfOpYmaa8VGfB0kXjzDE6mQkY3iW+GM5EeBPqRNctJMLQW0T5MlI148R/Je2I6x61VhUFKsJK8Kn
Mc2XJ0lX9XEcSuAmYZA79D6JgsPUluTWeMix4sJC7oqlvJkx0/IFiLbfoIkh/6GEU4bip8iTaM1N
x2UXWxLRXkmnwj5LOD+J1dSZ8LmKMCWuEqOSKzfD2LRqY+3MCNlc+p8zGL2buLGCL/GSxh9xgcfx
hYf6a9rETL32S2rhofFQdjWbQhRhuOIU0+p9w6n9nJCcCUp60aU32WBAHPmDXs7TJKqtTUr2dopF
feKgXHOvvZUqWxp5E6LCezxviAo9lHIsRO44fHF67d1Ruyx3sSoW/nBSVtq1G7XOxJFvHL7WXj1h
TkUnvcERYQ+rQWXtmWNKApUWdEDj1okriHWBZT8J2smUj67PPKseJixDQ2DxDxEA2ElEINygy7Ap
23E1IW9tVm44Ozckkho0gblhU2xnU9+NpgpvmyRV15Nm7LJqOrt4jGZhT7zfkzZMLtIW5RbptTe1
yDEUTQIqS2MCLCFVas3fdSnp/eoxkVdFb1PnB/5CMy/QUn7Iyrjz94NUKQiNvEec3aql8deRbJqb
0R/YyieDNqqFNfgjSxSnqDAVibWtEM1CgA+8o0uzsENaqyHDp7O4YS619VOSKbHf0hqgXknoybS1
U09rTlARarzZAJjjH2dlabUXZGvaTN6l37fM1eGSoJK2m7kGhysB16C5jlJOECbJQ1STuqTukeSC
hEU6fnGUcNK10VVy8JZKwvRHQX1XxTLAOyGDCteTx8Ol7DE/gsRi0cv1ojsMTjHtBrfrkpd88Npn
XOj4DVSfZj+kqGb6086oHro6mp5MaqvryJRTvQMz0V1ProYpxP7UvuhGWE9DPxpiRaocW0gJ6/C2
CkPnwa+PLA7kxkgOG7dfYPFGVs/yIEffJsprTOcLGc/VY0ev1UbwWdrnWREbhHhlTKnmxnH4bEYP
62uWZcuFRK5ZrDA6R+elwGCNofRYMHV6mb0tGzZ1xyL66JEeHT3bMGrLL7LFLsGpVTvQJmQTYows
UBauy6Spntu50GCp6wo2FYJCM2Mno8m1QgFqHJ7lPBAONg36WzlW0Rk0/iFfy5DlmnyOqYy3wDL1
7ZzZquHrrqiUG87Y2WZIRkpou8f5hy2OdfU8qggidQM6F30u2fCNnQb3EMPG+753UXk2Se5ve0pL
ZwMLjvOh6FQEOQ9+2fc0DeONZQJioHjCX9PMpQtIjZffgWx3t6Uw3rlskmRnsGD3WFgtMUJzimKA
DbEcPwcUc3g38dVdqzCMnjp6Dz/qeGwPMBgE6sSkwwTPzM5aH0+VWzfdJVLiTRBRPV6j2fXul3Qo
r+mwxZedP2sfd2c5fHE9ukW7gF3yfMER8923szIgz9YT1YWX1ywyS5Uv903Y2RdIRpwr8nbrbm1Z
5fLdSkM+Ipqz7WOyTP1T1Y8hbTGEuF+jYgLk5DYBc5DMgxTBQb5EbEJvOSHaANbVOo+W9iu8Ro+P
NhDTD3y1Nv9a3k8PE74Y8jWYrPZre7Gjb1438OHx3TX1emKJXDZL3VZfPCsrl7UzxmLA4pemDgvg
GNyJnuMru1rdXykrJY7bKykmVvYAEo9SOoRj1ZNhclZOraaSHhr1PbRN8Am8aISIY5jVfWa3+sHt
6GQAs5wUs/t5CiBJgvgZ1lPcqnSjvQ6KYF5kMXrcpvVXXp2Jipw7HX1Bcgw9wgpjOhkC39BHiKv1
t4T6qV7R6Tg2KAgPfllEMz0Ec9Q8+uOk+TK99IUOJUtczGQcGUzkNZe5vehnxchdrzDuYAiEmiHO
IAHkBnm9zh7ytO3ttV25wUcvyTkBZ0sM+AdKGV9jYoelswNwhnmukeORDxXietjWxvEpfjNqhDWE
E+/7nLjdsg7qSH1faHTwrY4B/pCCIEF28zDVOYl7qeBTiov2mazkyeXvG6qroPQde+XSwEfnXSzw
TRbXydDdkjec7yxIis029yJNhVOwl1sSStJ2ke5wMxqHqqjoHJwMXaOi2wDOycNi18iD+Yjib2Dv
OuTdFMLo8+lOcUhzPRsvq/afPPdYlLGd9UilcAv5qxH9Yws97sjn+ESabditQ85oYAgrD6Se6Y/f
rPDo4m0dp49JYML5rTZTP2bEyNJB4DfHma82JTexW2WAv+Y16A0XB6qKMepOEG5m3hfAbPgr7bg/
dEvstuvQ4zhyxeoPjOrtmec/JrmIBgJUCkjSIskw/GTg3gcAuyDelFuLJLJtQPfmMMns0394Ecbs
aB9dJozMpzkf/jpYtbDEYOiF1zBbS7ITsM4ugFd075C6//FT0LI6AdJRBIUek9QTLU7OeoZ+pii3
rrHqqzxwYlTvZbV/+7ecKhQYEiOQRc8B/5xK9VTElGcurkmmNmSmZvGhshTdy671N8LW+p159D8v
hXIA7ajNChVKztwnt61dZimnHkg9nu61Z2qGuglzsWko3xu1n9475CkwZ3g46CDR/gYnGlXeWzl3
0vM2VpzSdUkbEMaNcaiP/9O7R2wjCmEEC5zjMRD++pPKWVRJFGdga0chDj4GSuacPUspgTnvXOqf
03xBMLlHHKVASiQc8eul6rll9IkGaENvWXzksw7YvC1X7XSXmFsxVqj0RT/Z/+EHdZRn4WOI3BAx
axB4JyKCvAwdMJp0J7Ss6h1ndOfM+HW6e/s+/vN5oQCL+KCYxPNlnT6vLGepCcBrbFIotedFQHWT
N857+We/u0pwVK6ghUCBEZ7cQqsFChdHuQckdwlXuET6nW7G5p0v6jdXiXj9QKKwjOMnPHnN/dH4
I30nHhRDmJ2F6eU+OHpY3r5jx3/lZ9kazwX1IW8cmls+3lMhTtZRoPddLTYS4jWd99jZYZyA2yES
f6PszNy8fb1/vn6sQYHg1iEAD4I/5bE/SXKWqlUUGvwqjg7udeYHYt/7pr2P4TjdLAVDhjQMKQ7e
vuo/lwxuo8N6ESBq5n6ePLGoX6JkKFOBhMVZoB7Sl4MEiUl+qOe/LvV//or/OarOXvdX7JoX/Zz+
v31PQMLXn0MEjv/bv0MEnD+kw8g5iEhKYkvyeOf/FSLge39I20UDjvcCqigGjP81Wfh/BAh5xDE9
FwQYBgzeKfCEXUpAwR+Ig/BX8HDRr/Dp/2d54v7J18BOzxvpUq5wEewgp+Js0zluYTQljUnioTjr
rcXt1mB48edHdKjAYDKg4TBf+njqx8yMT6JJPdDzXVFtwniIl3U1zWO2QYdS2bCVbEW7Amra3udg
7u2ECPBGQ81S2w4WH0Y31zCvaOYwWmUgKMc1GAj5lWYTHYiuSZPrprUqpPihhxIjqTuLfCGX2oSz
5bIA/wDafVaNTfsjClv1aahVVjGrqjv/sAQxhEBK7IrIRLqa9t6bEQXQ7YB1sG5jCBd3/eTAqWiH
li9fRs0TSRUpO08eylsDFO5WJsWgDgrn5ffCms1HeC7FU+QkAyekAcoYlStHU9DTufUh0ON0GG3m
iSvsHPOLoiWJpimsgue+ctNHxhjhRw4gat6oigL3kiayJfDi6iVeV63vPRgAngXnSyunUz5a6rvj
xlJ9Algvw09tSTVPW8ijHcKQW9wPWk3+OkF3Ajhg8THixlBW4EXKCRNVP1uALPDrSLqFAFPozEeF
osWlRM9TTAdmrCG9CgMMO0Wk09GXbva9bjKgIQCAzj03NN+PY5oMfJXIYfEGM7msXV4KuDZx487b
OlqgXPYjIFgnb9v+nFHFBE8C4YU6x31J6iS9fwPsXknL38eRX1zremh5nK5UNSI2DVgbznr3PcUw
3Vz2RWLFZ66C+c1kPPyq3fEYTqdbhRxcgqzIreRzaY85vybUymzd2oN8SGeMGbhQEUH163ps0S7V
1IFXXmC8lwQPp7ouTOs5uzSzSDmn3TTlD1gQmHV0E9i+taWOXTW3596utMyKKyeV+I7R6njE/MD6
lh+DgBPgyiaC4IyE54S8PiAOOfN9WVO2ByZJ7xuAcdRImTMDBzY13xnt1L5+bLStvFXSQEJxKw7j
aAomNAlxNjePCt3CZjINg/ZGyfC2SrPK2olhKdWt0wGxX/VRNVpnHmDmH00HXZYJG93Sr+SfdCEf
QSyCC9XaZOQqrJlIVQK/JcGi1DLeaaUsQM3tUAM/XyY2FWSgeb9yyrSL6KNBSFmb1pQ1Yq4EzdaS
VNmjrWX6YjQggrWWQe0w6rd9TnACbhTPSlSHyU/0bbc03rQTpQHxMBe875ss8I7z1sojn6GedMiU
gGYfEXCcJX8wAa1r3pLOkpsoD90Wt26qvwYOILvV6InmjsKPoVYqGmbynlWiStB95JkrGLndtHVV
DQvFSmxEeEPl9ucjrntsm0pCVnNrOztMllb7KfdrmoqlPdz+qauFrYZrsim78AOslbjZsPJ19wAe
U7WJXEGKVhLRSGDQGHzGCRt9rLvSvbFnq7nKxUJvPgFNw5SC0n4TeFFFo1AR3rFGkVChQWqN/MIK
mX1GwzZ9jf05DM/CqE/KNSu1of81Zc28jotYX49EM6SMnenarhKdjzdI8uDoKY6DwGHmotC067CG
kBHhQ30Y1BhCzHaLflpnOXQ2Tss4fVPID9N5GfcT4yEUbbz1Q4iIGAUAPYI/d6//28f/J2BrfWMf
/1oWx9j5f6XPt79s5fyf/97Kgz8CzsVI5ry/8ub/3sql84dgk48igb77yOz8eyu3fOcP26G3RHcJ
yw/WDc4B/9rLLd/9AyclZwTqAuZNcIT/E8Pkn/Xx35Wt5VJoYD5BYf7rAafJ+jIe4NAcism/nlLm
+0wdMvBzmdhNXSO+2G1hPQS0IB+zgqWhyiBeIwaSEIQnZizlHO3t5Uh/Yyb4Cfvuewr7P817v/vL
3F//stTK7aElrQOUc6ouXG+uL4upQStETNIVE25i5prI30JzsImOnsu7ToAtt1Jn59oJqQhz7KPu
Yly/se3S3cVwMzaiQp0bVOG0LfFzfPzpyd/89Sf94tH8VYT99z08Oa3ZVS9ZIwuibWMmpaLpgUJZ
tNQrEEDwxL30QnqIrYYlLZACg+SGI9NWl//l1U86FiJsYxzmTXGw0XLuWIVHyICJvw0Ne0qTdgq8
GqimdBzrTe2MA43t+L1j8q92nv/95ac9mUoTr+DB9DwspCSQgAR2+TZB0Hdm+S1CojGyPzJIRSjS
BcF7qvdfTyl/X/PUcoGuwkW+nR/Ik1K7UdFYIxamvIKX+/2dW/razzoey346dmH6tZS9jJCznCS9
WGqTbqdCV/e0N5nNLXFKpxDFV5TA+ghqpUEPDx2xMcuHAjJQ5FvTJvI0quWi/YbCwdtVmduv0RzE
7zx09/hq/ebjsI+l+U9/IX3tSrdg6A9ukU9r4uzyLbOCdleGIjqIxdbnEBWK8yQCGBPEMr2XYG62
iYMspIIKyMebtKhQgdsAPE7P7dFxP9RLP10IU89ndsuQuTAQJMBsdB/evquvPbfjf//pT1btmHUl
YCIUYJOire6bzTTlwx7lzN3bVxAsmb+9K8cmwU+X6NMiKb18rA7lYJfnKd4pVAWhdfDLGk4N5ROt
/qzaWy1N60XPDYI3BgqDYiJjT71zi6Bzhkl8FEAwaYCgPxSfOxjCh6RO+0OQg40YXAI+4iUxe8bO
2Nematgjz4d70vbOtkAQywR8IuI+dndDt+gLIlfM2VRT/tU+P7lhsHnhJbR726KqCRHgxCdFdAVw
O0Qv1ojrt+/Fa3f7ZF3PZ39hRi6rA3E4UEnqLNgAWETFVs/B7u1LOK+se/bJCm0aOsnRPHG7A2Az
GXqxDcoOkqV0/6FO1GeEVk9el+rNCOl+FcLAeOdB/9kn/d3rf7Li1lbcB17jVYciQ/sD/if34DZ5
jsf5Jx1eFDR1GvJ5GUjm/HPhMTtwon0b0bRbGTn59mHpENH9VQS9Gqr36p9zsgTXUwhfuvK52bUS
l+PCEImWPzQ49ALBinyncx0m5RaYLKjQHmWQ5RTFumwNgG4PlNs7z+P3iwKogF9f/0H7fO62Ux2S
KMkO2gURVgxzQ783fjCCmKrseAya7Y7SeYRFszBB3Ifh8l7E5699gX+vzCI6WZl9XF4Wh9vyAMcJ
6wmHsg1BL+YC7VJJeSqT7ds/9PfvtohOlud4DvmyBkKChnxS+5b+Npt9ZDa2Y+7fvsKv/be/f8nJ
8ko4RrTEdVQc8B0RGeg6OCoKK+IJOv2Z+curMTuf377YX23/f77ONPt+fXCcMHstglAfQmnP32k+
auZAQTCfSx8n1A71BLP9oiU3BQIVIMGScRkpFD0y4BUCxvI4QZITOkg0pmcW4OdcjtydrGOuVw5h
cTWVjSw4Uc32s+928VejYqff2Jijnoq57Z/QhJFmm3bVzu+RvsGeTIli8H0W0yNHjNSAWadRQSJM
FtwARGqIH47Aa0OsDghCRKZ01TKQ/CBi7Njbpeyjs3ImRWDdAI9etqWKmYvaBKrgVaBE20vt0o/J
hOhviPygCTIGmthCP2Q8LZDHXMBFpzsxScUAWLeu9Xn2moK2jaWgbDNxV5eo7JMnn7riAiXxdEx9
0c7Wl5Mn1jlmFkS6nA6jVZ8fA1XBUxuJCUgzOJpAZO/dtJL3oj8i3GZdLT+sGGHtmGdMpGMr9A9m
1uLWhBxyV3hlvMsml9H93OL42zpenNVcdNbxJhmUi/+n6hmNRjFpD/CbEem3JlqaLdLtxr+cFwb4
Vsd/5DxPhFd5XtoLXis9Zcd5ojTBsHbcPv+a0w+5F5kqrgsO4WcGk93eT1waNl3j8+RRzYFDGso6
nTlme2N2aOcWVR9AHkxpHOr8/VJo51Ha6FJXI4anAkGALK4JNYqs87Tz25dK+uWPMa8jQLRBzQgU
Rc+WIqHaOqE/tGtUDZDpje7iYR37vSoIzZjCexVi7Ed0MpYfNcE1xJLXboi6Cfj7o7VkTJOQgqIC
RQsNuyrA9PI4qgwhAOmWnrP16gJdXeomljpEUyoe81kOBxEWDcEyef6VOBn5rDwLfUifVLN+MJ0t
nyMCjqzdcYKLIplDd3IrM6HN2qktcq4K2if03XEFffSUUp8St9LJeilJNDkUBl/NWjgdwRAydfwz
nQ/RWWElVr/Lxob3sSnMYxbU9l3rz6AbBKBB0snrbIg3Mhy5MWRQ9rckplAyIEzHEBRmrXvXe5ab
bLLO9bClzcBEyXbEW4xYZiWbKLrwGxIo6AVA8aWh1a3ChnFlmHN4gjGK5iuafQNvPVqkJiFg6u5M
7QN+9r0ZwqTdI1gYCaLZow7sUT6iM4Vux2u9JjiDd73skh9wxGrSE5nD081z0HE0VZHAg+sXc7Ai
8remFjzq9dg58g6kXv/Y2FbdbQFM8Rry5sAImwSbtbRFjg0yxcDSknT2reJTw5RQNsFd3Nf6hyVa
+RwmoAyPAxX/xcyCjBTH9GgCCFQZHnKrdZEFMRb+1g1tl679VuiXKvHyB5wFKIYSGoH9pvSmyVs5
wpudlUHr9dWQ8fChZ1x0hA8Sa2c1Pf7PDFdSe4wX64i9II3Ot2KHbFb3AxY1rO81rbYaXu0PvGWE
eKjQRxPl1+cJBOD7zlF0vqZcma8BbxOSfAXg8uBWQGeKMRUlCT+heBrafgIVgmRzhGJ2Zrq4of2Z
O6Y+hFNZkT0x59Ohwx3rrmMQdd+KqKlB2bf5vGxdVHmXcbuMRLMg9/4YI05i0ezqJ9sJZnVukxxw
hcRuOTN92gUr8EPVJ6/NefB9NIeXjlmgxxeN2XmhNdKnS2LiOJH3b3iQ5uCbcZKrEYopeeIFodBO
iSYTo2XJOtHN2QFXYgdGcYqiF7+ys3irytF+VgkdNUYzGZmCOpr6b4aKVe8QlJAXgh01UWtJO+pq
jqoOeaBEWIGRts7RdwXpPq4TNGSjVXtPdtSpr0M5stiW6AiOqnCDI1IWBe9zOwxxzBLOkrnOTASy
205T/zKaPD7Dt3fAVzb08KRwgBNXBVMjjkeD3IWEVmhegWJgvotk4+1LHI8Av9liT/lJ9RwtQ8HR
lLPA5JIK2OIJQtJx/va//krlA7zql4NHGBMiowKyG43xmzVzmXuSiKOLthyJDZyT8Z379PvzjQhP
6gQ9jKE2jqMPBIvgeOns8UOZWFcJYcuXCkLiepwh2coeU4wc4vdUHn/KOH53706OVXpSE8JCXR1U
bJtPiC74QdLKWa6BSC6PmZAI/hxCKakEyDEBtVTGlVjhAyTYA/VtQQhOc5Sk4L37wYyjQi1OdbBq
5dBY+7wilIvX/FhlWDN75KLLabgQvqn2c63Gm1pNw2ODWoLi2aW5sIkDL41XAvN1vbcL0hXXgWUQ
NyDnbG4d7H/0t72m89dT1w63WdwXnwhmQrAOON2V7zyL195Z8esjN6Po6dc31PzdTIiBFskZCjgY
n4v4z8AZ/1uFhifnq6lXrTKqqg50c0mY6ohoTHA3HN5+Z0+YMH//8yeHKBTz8H4DVx8mOLVbRxcM
vSI69D0ZYgyWqvYOiTvMSRfNMa0cD0GZkOd9Q7kdwVveFQAsN6HfI1708COlFG47b8mzT/UQYP9x
O0RLZZsdsAjnK5YdCsOxWM6NF7Yf7Cb33vmyX/n2jii6nw/9BFoHDdLwnJqNBNLcUnul+QpSUGCT
mIN3rvLK445OHncSLJmVYJA+ZAP2s4QpHt19Cu9RUl6+/UCc185vJ8+b7C5plUfytSCXaQcrlfhB
cmUovisn2ATsPGuiMWaCmCJgWz0q0TEkRMJO3PjlnT/h+HN+86mf0iuC2upgPtvlwUJ6COByJkEh
0umNU3TZrUG8ie4wbR4wcfWcuoV/lRvl3xLWjVu/5dUkfVrt3/5bXjuDnRyqdZNksT91xcGiYMbc
YzOXsgnDhlxorUEr59sgmof/ql0CIunXl4hGTVDkHdsDRmAWN0ksSiUqayuauPr49u957fGGJz+I
NAjMR91SHvJ+zC+ZwqITzDH+YDcmiXSZnW2LD5tKJmrPDEfQfRmb6dKpB3f79l/wyvZxnGz8/KUE
KUycIjTZwce/dY0KO76axjp/tAzEVyJv2k3G9J1Hr9OjwWzevX3ZP1Erv3mpgpPtnfSSckh7LzvE
2Le/46Tq/F1GIIaTBmN92QtFoKGf9MR+EeA1PsA4b7/CCTLMInrUPHtZFyhnl6gNIgiGEwAhB+g8
9meJTyUV9sgOSGgiw3FNApX0h3k7tWVyb5UqQYZG8XPlidF5Scld1qSws7uUx6AsWnUipkzDvPHO
KvHaHT6+yz81ILVX54SFs4el/eRytEyP7eK67Lb9NCK9nQxv9Eq6deJh6Ir197TNq2Tz9m1+ZYU6
Ckl+vvbSVBo6wJIcIi3Vk0ymectoctrkdV5fvX2JVzp+jId/vUavNXWO4Ro0JMRuhmx9i2bZokVO
f7RwZLtxQ5GeWV79A+dgs5FTru/evrZ7fFt+9xadrPO0Q8J5Np21z0hTOW9r5BC1VRaEe6n5YQIR
ccA93JPMPIgYy7ubTDSEBgURvATggewWS/+qo0eUbATQ7w/gP4iDbvy5P2BjVjuLrstBqMw5arej
+hsWC/XoZSnROr2N0APVH1Mlw5Gw2WTePDFOHev52nQy6v67Je8UW4o1lZFWWeSHGNk/seRLvavb
brkUJZ6YPCvyR8TwyTs162v382S3kQ766ioEc1K4y4sQ3S0SmZYzYv6BhCdn34Zj+cUD5vDOp/Ha
8nfK07NlPudVyJwK08qlE/b9rV0pVD9HkUPgZvWub9NoV0bF13gJCCj0C3vV87HevP3+vPZ5nKy+
ZA+VNZDy4uDhLT5SJ4JtxlBx56oye2cq88olTjmIDXOXEANHemAe15/FmWtjcsiqi1Kq5Z2P/JVN
UZ4spUuoC1XDICHNFk5AMhriwoxfXNYNIeAYnnpO2Z71/F/dMnm6miEvoz0SJgcO6MjHR1ueoVQk
p3myg+3bl3ileDtVJ6cB6ceIFYqDoql3Q4CuRcoTTrUO69seD+V7b5/3ytt+Cp+LOuNP2NexWsZS
X6CcF2sy2+KNgwRlpy1hXfUYbM9xKl87HCZuELGrbeBU9adeu87XalQ4M1LnRVMTrzBeEmfd2ffJ
mJONvpKk2x7K1EBdSorPS5bJ3dKB+aITAWLdsqbV3CfFzmq6PVBiun61IkUGVS7NpaG4xhH5TDDZ
TBsBPXvuW9GBHD9IslDOV31FqTlJkqs1j3cbFw2FDySni6In061tXQm2Pv4SdGTFwhLv3nnRXvtc
T2lwxJZWyBlcyoHwSHLJdUVUVtfItSwruUF9Fu4JR7APRNfEuwHEz1PSmp5kV5Ld3343XnvXjzXq
T5tphUcuWoSTHFoVJF+OdtS7xTUYZDGTrweSYesVGJ3h5e2rua+UvvJkPQwMztFuBr5QdoF9Fci2
2opYLzDimuZsnNx038nWpd5oSW0MBvheE31X5R4BK5mMQYEQFpBaEXVJ0ax7v7F3HrEp21Z5yxfc
cOFxTphvfJfMH86NSJNmMnPe/uNfu1UnR7lowKJFvGxyCKap3QpX2+j79fwBNMjnLiuyW3wZ2TuP
5dU342QlneekIFIC1zK4Bn3wxEyUOoGS34JhHi6yIRvOB6JJLtIyTe/GQlUIwfJ2YzKi/97+tccd
/zeVwCmuMofSk1l2x689KsTmDNUWnCl7/fa//lqR45+ssaaFj+MmFAOJ8y+X0KFaxmYLTqZdR9MU
XMAJcVGZLflZ45tgBdFVvlNh+a/8tJMl13Ywsw81XRHbJzwJwq3e2EVOMpqGs/L273tlyf1T1fvT
Z0VnL/eW2UoPAZlsjyJ2pyvUbs9tuOhhzWH/vaae88pL6f9/9s6jSW7k3KL/5a0fJuAyAWwL5dtb
NnuT0YaE9x6//h3USHqcjml2SGstpFCMhqwqFCrxmXvPXT7jLy8EWQhNkXTCfYJ3bFV544RhYs7O
hrptYYApc+eKVN8Spg0tIh6jm9wEMxVJICYroNOsitifoJfVpg25XtZxEma+bhyp/sNr/aGgRGds
tROZgnuipuMbZTJzN2YzZS0ljMffX+vPvs4PR1g0uUVXglvYt2Hi7dAj9ySWu+LKBnf1RV31yYNN
fDi2AC/rI/RjXqKJsaYPBmIcLfG2psi8HV4/vHGB0W3Yy5VfvOJnH+rDYYP+tZpLrKd7vr7Wl6NJ
VF9ZNxAXyuyLSurET/27n/iHMwZlcNDDi6FVheN/z5w72/VebV6nNdbKKdCs9VQV/R2vWxG+GoV7
cwwrXwTujPQ4JzfPNpKNcEYIih6UaDuXHVFw3Hd1PX41jf3kh2R/aKc7r2oJYtEiprGCkfkgEn+K
nWlbSDZpTjRXu9/fRJ+9zofzSMlKM52A87s2JsFGPZvOQAAiUKavBmOF///3r/PJ97oYB379vXpZ
jlCsEhHjxm4+0DRhZVaetqkHICq/f4lPTm57+Yi/HAkFG1csJSgU+n7AXdl69kVb5dPm93/7Zx9g
+ee//O3AABBoE2UAThHImk0WxUaZPCHcidX9f/YSH86MpCqwq6aImGKwPdg8IfE2JalPsDG/eLx+
9iE+HBlAMzqX5GQ+ROi5VyURL74HnuK6J/Tvi2/hsxvqw5GhhdEM+MnL9gHZ1o9K6fhsx8Q4SL0p
V+hB28PvL9YnD4CPLjbeej12iRXvEVuSRlFeBnFDQhwI9zWAFAhqJLn8/pU+u2gfjotZ8mAZ0EXv
7ZwBtpkTihs7lcFSIvS+eIlPRD5gE/56d7WBmUMX6+N9HCPmG7RRHfUx0gAb5tCRBpKWsHaLc5Nt
xSZKyICrDds81pnrQIh1v6zLP/nyrA+ngRsKxgI5bXRYVPi/BiAAjW8Iw3hWVYFs3pzi+tCbqiMR
u+5ewOUYz6JryoK8Idt6aydtOHrJksOX0HOgj0tpI9zAYB/z++/i9E7+5uy2PpwjhRYJ2nuEuxbc
vASA7d1kd+gj4nFLPnO9aUcG2+gPUfbKwvUbC7ocu3qyCoOO3PJUiDX6rQlSBl8jgMGclbpTfesC
w921gnTJHnv5BgHmvM6wjWziIIY8m4Rn9dCcVz3s2wJ4xqqDfqT/iXQN5DcJb2YHIpSoyqA+4xus
dn2reWs7CszLkWhVo/7qjPjkifzRDU0idGyW+N73aCxMHPAjfYoXI77Va5rF2fxJfiy9e117/9nB
bX049yBMaN6owE4JpBEk+4TeSlhTuzU6CAS//1JRlf9tzW19OPg64hNDK5yT/QIUgWWaTtsy4Inn
gT55UzUbHvgLA4pXOKJFroLvnWRnBY03Zmk3T8cUqthKuXWwmwcsGlnjqQuSSYmxSCeUkoF3Xdhp
epO0xVstiFP5/dv+7Mfy4TB1g3G2Z493DX7PufFkx3iB08E3Cd9e867tLw7tT04668OJmgSQyQJs
o7vQm66B4xS7xGvwdEuhVlwlzDKIJX7/kWx9ueR/9/v6UH+hzQ2BGYfxfpg9HYl7VxBFWGXgl1Mq
7hk4WLc46FLpEe2uZRdQDvqOfRi74Q3x3ZDG2giNl4sIo/YjyioD7khJ+TTEwBtqYXlHVoO9bwpt
28P6YPSY80PytSAdnvm6QFZDplW7NnGbw8LFJMKS/f172JPvB1gCjo2otP6K8bB1lwImve4qKd5J
bAuNdaP3aeO3TSQvSHsuoxVuGMglsWWqKygkApqE5g23AWIFwnJLWXRkcb6hOyBOL5uUeZm3Blmv
9Nis9kysY45llqB05xbUmrAY+gL/xZMQsdwcN3C1oDhOrpMuCYXsLDUHRAGBkmC7NqrBgoab281+
SKZ269ERxLVFo9V8r3s9enFbF+msVtUeaz68bRNvbVYvOj+rR6yKt60k6VBMbH8bw7sqgx4L3TyR
F2nXITzofpIaC7vGMc+LYUEmEp5o9yvlNShc+HzRO5nAxrmKA0C70urIK0V1Vm9lVYQvplM3bF1V
jDhTRFkaEi9pG0+ircxjGubVBlBLU+30LGcuZZASAfZsGGoDMpeq9pbGx4mGrnB8lzolvM44+g0/
V11sQQTKxx8FdBTy/MK+uo2duEd84nqpWlRj3lulSMUlLMNL94EOYGWdg77FiATzS2PoDR7kErJO
+g4EWjylEyMHaBmJo2CA2/GjC6OdXFQzTL4NUSgcfxyW+Dw4dO5DizsLbNgclK9xN3EuzklKFGUd
TP3BINamW+noU3xUPpW5RfPWcUvPJrArLIjAvbghh6fJMIoAw2DvPpSmin5qaAmjHa6/LFk7WaP2
IxggyMV1jtDFnhA2rezBIgmvdAVHkAzazt6lyTTc017miAK7iIwX2k9Au3Oe2eMuGYDlWlZvmRuo
IrZNAr0TXQygTQza8kG/GYKQDJhC4qmLTC98CCyDfwHEO4YYvRx169DPM8DDZArSfENSE3LIqtHy
16i1ZeWPXes9D463VS6aCR/723QN0QUUUEJk+a7XuS39gDhhP5ZNP+MRTJvzIS2nZMsIs/o+9VHw
0uhzREheGi8jyxASr2x079izpSag03V460OYonWKDEgwFmOtG/yOpbunlmeh7ML9SjddXfKF8qi2
X7047B40gDHjil+Fc4xNYxz9JM91IlwdPb6SheieVFf15OTKGvQqWb5ASevAuyPpR0tQWLP7YqHp
1fEta4Vil8eaeOvlVK65F+D7dSqDktgmVfQABdV5J3E7oUKLs5FL4jUNwUrkmaGLh6pfbVuvnAMe
0aq8CIaRhGlLS5ubQOT65LsMuYQ/J57iuHLrjrUO5hZonuEMY1zvhuQeWjfqSkZ12QMieM0GvBa6
r0SkMVYgcLIi53hYFG84acUVqZrYNkD/yHQdO63aoT6tydP1lJi3FZPjyzQbE5BBnCAR1tgZcqgo
ew0/Udqgz+xSsnsmSysNEP/4RDbF7IK71RUIOTUi8O915zyxhsSFKJy17yBthbeaDWfeTpGnIxEy
IHRjyIeoM9vgFMme5W7w2p6lCMzii95u3GjF3+f65qiCfa2a2Dx2MK7sDR8dHW4Z1uk7OUxDt86g
QG0bJszfwfKA/hlA23CFqr53Dxb8D7HKmoV9yu3bnwGuDKBaE/txpcM7gFRTt8Mhs0Y40q4XiRt+
9ZCqrNAj5jPjToZJGLjEYs15V+8CVjavQvQXblY9BrqM6rUB9elsBNb5g/TniDsBedxKGnl0ZWeO
9aZCIPEkEZSwxmJpikOAocLZWiHn1MaDIg75mtyzm3Jskmhb6MuIm+QbeyUrqqdVWHa9oq5tWRI1
eTKtPW/h/kCFMaoVozj9CXKume7bTF1VkeVcZUQu3EcFS/w5IbsWREgpuRVjzNMrnUmfQs2Y2+cp
Si1u9HJQ1+QHCJuQndL4DuenKzaiQbyHOrG6apTZXozR9IACeFmWEzd8ryWzFiNUDpv3dJTF5DdI
JQtU/kn2TDYvb66IksmAcG3XR8bJGSAobtn1VBYaGLrIXXj4bdLdovEcbsPYG5+Ju22mndsCzd7I
RNStn1bRQGJBn8J94pGuo28qAn1P1i12VC/NX7GO9vdzkWeXpZW2+If1YC5XeT5U0XrUlNb7khtn
Dw0ZSGORFEuWtjOGnR9FXWTtSiyIb1DAve8UBrW5ytjblghXSeTGfxzUED9JEM193VNey4bdUQe7
y5nsIpTozpGLQCMeGtgU+UK3tOPzqK/LfDUKs7n9X6/nxqBqcHd9HmffUBPx1kItL7/9viAyPqmH
zKX4+6Xt15EJS40R4w683X0AHsSf+hC7DSZh3wz0fm32IiIdm++CNN30kFaDfjZUA85jO8nXVpNq
W2JJX37/dj6p/k9qq1/ezTibZVb2g9zpQ8ExGfSAB+e8ufSikFRggPSk+UbdNuCh+sUrflLkmh9K
c475NpFmgpVDI9bXxMm0trKRZyQ/sAPb+vGLodwnTfZpcfLLJzMKeAWmOTg70ZI8EKZmekEt1K9L
M0pufn/xPnuJD3X0nKqSyHbH3c1A9i5aT16l44TIWYH/+s9e4WPxHGeGpbHZ2klXe2hjy7qG95yj
ZZr0L6Yen30dH2YRcApSFnp0Y04Eo3eANHFWjIWxxbda7IzOHb9oBD7pOT6GXqraspsyHLUdYTNP
dNgHDbrj2s3C9yoqpkMiW+cLcdRpAvg3HcfHlCvAW7WOKyPcK6IF/KpIg2uHzJUr1mByBVZW7i0S
AjABxPkFLjnLL8AXw/YLx7VR1dqe6pyWb6h5yEZtct6r0XiMs4HYgsEa1ial/MYN0GvahTatgw7e
B7J4YvDSSF5bRFZsI4dNsGRqjpwmJwhYIyKlnexs0/dOuK2MqlobnpleEf0T7SynTC6UI9nwdtMA
8rYk/wX95yFLE5bXKdAPzvx5k8MQ3iSYFdZOh4eY1qlF9tRMX9xpn+3JTnuRX34vVZCCvItTbVfJ
vDkYFEYb+uZwjc+yWduKAJDcnfACJ4l2BNup34YES61TF3rq7+/1k4n77763DyejAhnM8zJXO6GE
wqhQ9MElO0yrXtX4aXZQlCpzDRKA7IzKbpoXqYxwNRNr+w5QYDpih4inPQ4E74uNyyduc+sjz4hl
U9I55DvsRzvQNwMCQp/s6GH7p1d5bp3r2pJvcH+t83Syxd6LWF2YkW6vS8qJa8vwlnDdkC+fNI27
VJuT77+/VJ88Q07Pll++KysMmtbWhnBfp5WxI6iovEEGZ65//7d/ciRYH46EzO07oy5MtdPrsT+f
EEP7FLnDFrgmFjl8H18kq3327PkwoowVDUOnS2+HGgoYbGS82UPaXHmU8QeCAGxEPTRdfdJ5/+Ej
YXkjv1w2uogxJxzW29GalTcJJrOfzPflwUmjt99fus+2sR9hb4NuN6FN3vPO6dkGElOsr5eAg62M
jOa1XYCzTdsT6pQ19T5CErhu02J8Pb34f+kW/2PoPAA/x1vsuukDn+r0B/5JtZB/2ERTGg6wP36q
BD3/C1C1UC1cE+YFQyTinn4FVLl/0FOZ3pIorMML9BaZ1D+gFsYf/AHTWXiFLlmlBF/+O0wLcfKN
/P+5R1ggBYkBI2vJ4oO+s+Azfr09BVgimcAO9sMRkzeIHljPPr5rEtTqUSoPKGw8P/ezYT+gYDQQ
9rheHPlirkKcMWPb3w3ROKK/JgzmuQld6EgmvRdI2ly7n8BVvw/w2M11E+RHmPjlLbtsDEitNg6Q
XulBz6zSQIsRWH1wWyjbdHwtn5ObrmvFOT5Cp1p7Yy0ex4Tkm1U5E+e9pBgMwnfsyQZunBgNb5is
h7sh0D2G+0yLnmj420s6UdD6zaCMdosUgk+0AE+fiHZSA+tOa+EdIdN6qe0uuCELAKRpCAL8R9CE
gNBr5EXM1sek7jbx0AqYxRz/tR4C6prqRTUrJOyNnZbnzlllKoE7FCdisC7TTLLZsHmxjWEWYGfk
YATf2yboLvo2SBNmvN5kr/ogm25C2j57x5SsOWa6q9GaZr12RVaUnW4bp8WebDLX61eJQwNK1ByO
v3WOWU4t30smDuWsm/sgAGlxycjFnhmljs53Q7SKzBymGdpaNYmH3BTjEk2d08eCaz9gnsWEEjED
qiB171pPePtSOuRTWIO4YyulbrXYDuCQNVYHrjdtjVstC8nHqBzXubB5f8Ea16sg9Qs2/kNQYzhZ
4XFxD7rMFBlzTkUUSKihjl9pdkgOEteQfifNNO9V1qNFwpEU7asxol9fWQkS7r2pZ+JOtBHJba6W
9vdDQvYdPX+zzNE7YgIY6NLdd+IY5QnM1yFSeEk6r7yA7sNGJCXtLfRHzTF+uqjVspVi8Javuspo
Gq52qhJC2DxtoTmZdoWxrZbT2unxjPrFpKH27uzpnciM4kc/S/3nWMz6lawnltQqNy1Y2ToYGL8c
ULFtEuZQoBJsjVSorJqi11AO7QBUeyZOFSlqT+KRKp+Jog4hSWAXwb4DH591DlDx1SyGi1kftWgD
nBhpzuDG+MzMua6f48F15UoOMOEKs4+2hp209oZxlTyS0JZ6zG6VM6/mIDTtDdYXOn5pFmX9Omkq
vVSzl+IhCZ3m0EWBw4Xs08zeIAsRYueYPQluuuxMwgwacWbEwHA3cKTKe1vPLNfPoxATbmzKKvcJ
aMnpEgMMSruijvub2iPP4EBIjTf5ZDAwK3W12X0tcwjzfm0zRCNjyijk5aiZjJsiVh1XjBxIOcTO
mL63htvUZ7XnhOelxMGxsvVx1HcGQVPRBiyNbvvlzHdBM12UPxnahj8SM1VPuNDmFxIZlvmdJuX3
PMVr6re6XX5PQw0tZBHEhJPpA4Az8odEFq+q2Ysy8B3heO/S18aMd8z+EtYvkymq3+5ZMEd9GRIs
pWsqdnIbsiGHpDbP2ovTCWGtR+CA7205QiYI5Njc415124PF8UfYc1z3d3GUDjfcYxaEkMZMdL8G
yU3UnDYyvHQnD6n9iBv00aWRJfYp48Zd1RVSwW3nhFmwyQuz7M5au/SMY6eXw3jZ29HoMKRzyMtT
IwTNoyw8Lodd1ej5MmEQYdERQJnBE5preQ8kO7EgvpdEoog1kZgccqrLinFt20Z3Nuh6kVyKsomc
TR02OhB0Asumi3gIA/sKO6j+qsWOqa9UGip3l6azBJUV6Yv6TpIKdVUJt8AvZJU6gZiYdnPYGKUg
lEKb2ptiZrbq200eqbWapA2u2tBCNrnhVOhHrYpY/NZdJqRazZE0OnNl99Ukx5WTUTcyQDOiZtNM
nf7gzIOs1xNiK4JHbGfQfaZf3N9haEHIMN1gqh8dobfpjySFwrKCA+kOW8n3Wvpu5brTLqE45JSY
UvubG2budcO9SNyjyZ9fZ6NpvAai0F7Zm0Cgr1XJbC+xokFnCpe19wPXhkxXwha8bVwReIXEPZLj
upnC8FLoyXBsgIM8RYQ4dbBMvfhiBjdl7JTbQ+FmOayxEhqK8i1og/mNTIX6qqiS+LmskMCFoTS+
KX7QbwaT5tkfWg9IIIeOU69xeTnvzjB0D5YICqSIUZ+1pJmzfsA+BBt4VeqE58FCUS6RAIntfrP6
0SvOJAUly6E5o12s2rrZgBWcM54SHDndAE9upWTBaeOZtkUs3jQXCEE9nRA0bOJMnZBA3pkyt6f9
0JTisRiGJf5v7KYHsyRZxu+TNCAOrQrYw1jDQCBi1DLS2CZZjUKbqQAXsEIkXB2NKBjpOGeVhFuj
Z8m1SsLRGXBiV92jfqIMaI5tq5UwOpD/6ewaSCfYMzxEztC4PhRw7CstNFliGsgCCVaxp5Lz2cv4
PJzHcqOJYOY2iwrzGZYgi7CCAwW4MLyxfhtnnniWgciIUGDKzU5XlvVW6+A15EUxPgozFqAflC5f
0SS09xZAZp6g9kgeUGo2Hk9xvI9vTqF5h771mnc3mpJrr+oKDgy7R0dXi8YjIDsU6c2UR3Ex7nja
erl+lgPPe+xi8gn8JmgrGAGsyX8mqI5+9npAcJFd6pxOmX2JNY1gY8SuzZXIsfbjFisu2CC0T7lb
0ediwC/uo0ZUyWrGcISU2TbMAzFCpbMHcEfvl7MQPk9bi8lcHeVWu3F0NIBrY07bvVIOeQEI8ghN
DVHw5Ks2tPR3OYzztGZdCfwFuAqUPisO0oM+9h4ZgbFp3rtWZ9+jVg7QwOE4iHF+xIo9XlBSc42x
e98SgyJ9AitrPKplzsIEWqG+sAz7J0/PW2vZziXgbgmHjvCui/mSeT28jKbrmgP6RNdeRWUaX3Z2
kPaXWRYzdyFFNXjgiaInh9hLjEfHqczBt8ZGbcNmSQMZUaza6yl0zWBjOR1ROuaYQxDK81o+tBaL
lt1M5fRUOyERapYVJvdE6pbEKg9R4Pe6Rkc3Bkl6zqEO0dGz+/cMBOY71ez0mkKyeHbB2nMKtctX
B5cLMAVjEzP3+c07mK3KkhhTKVV7HTkqfGCs7io/6CjHVgM7U91XWpLcD3GnEsbqhvw+dfF8lgeR
qLbCGjzvWDpgBVb1oFrj0ESKvBT2V8ZjlfXFNbqlItsDGhsBkeIWXlvYnM4M1Q3huiYKYKGOQ2dc
hapyDkBVenPVGrFxBAodp8xgY3mEIcZ0nHk0Zi8SVsBzcg8nPDRNVmJY5ku1c62es3E2KQ9mXYhg
G5Ss+wigGI0naoSM3JmCInHtVl7zLWwlg+9GIbFfAcckPatpPRZciCWJ9fFIdosJTlKms87r2bud
CPZgd+s6wz25TeG3gkiKEtpnrmoQPmb4Ldem4QdZPRDl8oTSiaxigcomQfBylthZeNOx5IM7OwzO
fVbGWAR4xgeXESuqxR5dEuLn5SPuc42hJo7GMvQuZ8eIrE3Mzyy3Ou3JyjXH2gOhnw2fmIr8qA0J
kaa9mMQhAST2ELM64YCtJ/6CQjTqii0l74GMNDYn/URy64qRmoUugzSjfxDX/tsG/4/h/rYNvus4
fl6yH7/SHU9/5J+NsPWHB9Lfcsiyh7DsuYyV/klqdv/QHYPzgfudUO5Tt5sX9YJjlsAddZiPLuML
qMxiGbf+qxF2oQPBCYAKKYBw/1ugZvaxf1GK0AdLYUjL9AzDkuD4TsbMX8Y0gWnWMjakC+9lCXEr
zdkBV2fGuE3TlNCMrWukJSteXSGywKr4LZP5eCYCNZhgyuJY7e3YCB6RnfDIbKImn1cJYSWmb7Bl
3YJfWf7nUllvYlqcbdyTSsZsl71KXlck/WZiiJ9jbcaxkbHVt3Yu0R39ynZIYCZtSmRnk+OaL/bY
0Q0KavFuZc0O+TKJWRfOmjWUaS5L7EULGYMFWdJxyyvAGnrhTyX7sg0PsHqXdwtbo4iaIKbQRxGy
Zj7UI2rXMsfxU7e2XyltwMkMxQwmspMyKQ9B46AK6sn2o/LGgp3csN2bIRYGYso2rku+5soqYo/O
3JIsApFXOW/0MeFjrg3DvNXrNiPtJxy9GzsY1U+764IHJYbmobYKPg7+Ketb3QXhrTmaIxQUYsA3
nWVSEfUnzKu2EF/jHNEnogUI1BiLshCXyxgp91AGzviCeiz+hk9JPkdRXnbkq4ej9DWP6Lg1aeIR
2b2e2RfEdEGhNRYerTcP5jVjenU7LLTagiZl8fAk6T2VDjhbvYm6ex45y+PTtNzL6oS+tVrXe4oW
Hi6x0lW9hgKf7cpSN4CJLezcgK0gVc5C1K2JyaEw83LNWCt4OyPnMdPkC/AmwHijE5i38QIgvQCZ
6jv3hO5FFJS/qBPQ14wX60aQLqDfALbAT8I5wf9W44ICrvis7iY+IYKXI5VGFhY3YIITRnhaiMKw
jBcRcQ9JEPoEyOG4H9B7AjYBRexaZfRDX/jE6QlVPE1RxlNDBhrRQyecsTyhjVWaF6SyNAvyeLZs
zm79hEK2nQWLDB+mU+v8hEue21lQ84L3cXkIGzyAc6PTomMQFePPzLVH7VBqTsBOGxdFdhOkZYl2
SqbezXTCNVOegR+3tfppTDGGHQ071eODVLW6a/uuUOwDRn00HwCXi+oVPKGMzyZz7u8orskUzG1h
IWyKWLci9WSfsWerou7gMwWt32nMTFY64JpiFaUAmm81CYyEukejDvNZvs7DPhRmcNkrFOsr0iYC
EEJNCgMmp02OzwdzGC4ItXe6Na0VLHUKP/bbZlcgovfKYG6vFRgh4tyAh1HP6g1CKOT+IxhhWYR2
4kdNHOfbtoqZJ+RTbHTHPhDQn3UNlcwqyXKbEDZDBBQySdCfk9xJE8mcS1S+hskmx6+9NJqzhLPN
Y0z0N5hzu7vY05Nws6BV2sNAbtt9c2pb26z13vOBYJU1tZb2ArgmufIinWa3oAbWuJj0wDa6pufh
z8Z4DIZLJgS0y+PSOZenJlqvQAShqnBmjfpgabTDsaDpLs2q/F6DjK8gijTyO2ZcGvRKiOmFnad6
0kl7+IHNsvjJxr+zVmUsCHczT81+0bIlZeGzDAGaZR4AerKuz1xLJWRWWTlX7zQ7MGPGCCTkZfKy
Oo0XitOoAXWa+ypOAwgrcNwJsmeaxoeAmvam8iSeSC8mB9hHxscYIzuNNIq2Nl1fQ/t7XxK/CxvI
ts6SdjDmNduxZF7W8AxImjlKUYucBifTMkPxTuMUNMPZpTgNWTBZMHAh9pjqygtcp12FjqOyTWUn
znFIutpBdVb02obDzY9OoxxjmepQcPDvEldFvuZ0GvxMjIBgejEMiht0CqTPLCMiF/GH3y2TI4SD
NHRFPuq0WKxEVukyZVIEsAKliwXDp+I0iBqJL88ompYB1RRXU7Vz6xplDPD06pt5GmbJfH7PlwEX
flhg4M1p7jWdZmD6SHoVdeMyG+v6iDmZd5qZMY9Du59GjfFTDALxYXeasCm+rpsWRNczEX0Trad1
TJ3c9b0qYTgbxtm0HaZRUpvic7snD4NRXtdI+848Dfj007CvBQb8SnKoCaFsmQZGp8GgOg0JySgl
hA+6HL/N+TRInKLKPZi9Iv2RqVzy2J+GjtZpAMkW3LmgomUsOdQZfa1mmc5KnQaXYAuyJ6n4fAeQ
dB7O+6kNd8CflqHnaQDanoahOCLCew2EwrceXg+joJwyAE4CYugbO+70lZZN5W2Qw9UAuGSECEd6
Sah1UWTlhHMGidWfq8j/lpCUkIgYPt+kXL/UL0H3Mv21hOSP/LOEtP8wxVLw2SYPSsl//lVCSvMP
4q4kmRIUchJEuPmvsA8SCP6grCMqiKf/n//nv2pITEF/SJ3YcP5Sj//GTfFvbVP+UkNKnjC2TYaP
JWz2PGxnPuwWKb5ccyDiYmMF6V0OsXAl+cmhMA6cL7akfxV//POVpOPpBjFc8M3/urWx+0Qamh0n
G2Z60yVZjeIapKrN8hxJ7C/fAQXOFBT5r8juv3upZQ1lsiriE4oPi1nTtrvWbPlQWLuvQ2BFPI7E
bVWrL5QTf138/vmRLAu7NF0DkVUfnTAswwB+J168SUazSZG0samgpTTO8NHBPolxjf/+g/1VFPKP
F1zyvpCYEzHx0Vffo1uNbIgRCCnq9MorXGbvcX2hEXq2TULSHgURpl8JHZjLf7xJXNvT+c5cRzdc
k93gX786lTWV5jVWuAHF61xrUNl/5OWk8MNgs7TQLN/1YzlcToviw2qbck87kh5HgFGXiun0WtTg
+gQZ0d88pqjbGK3xsXd0eT2HEHnsDJ5mOHX1waMc2Rtshu5ipLaMzsaIOq5JlT9naAaQx7FTL/vU
PcqxSL6nmCE3jhkyFyOwpmj8Oinbtd7XimFcyuxAwe9GGJ0438HYZ7vQ0lp71QyNduX2SOOUruxn
m6+OLPiZZI+sTuBztF07nfOAbF+cIn0PE/I6aREv+8aBX2p6vQ8uysPaarUx14NIQzTGCC0QV57x
GIOSa2DxhaukfTPs0L0UTkWWbQZIXMqOVFKU4+NjTim6I/sjukoG11ylpYwONoL0vdCzF72ozL2q
loVX1TcBc8nCeKmxg9yVdC9MZ0bwtUR9TG+kAhXUiINL4rYYuh1jD7SeaUY+siY7RLPEnHKBU8qS
K8Gorl3JakxZr3uMhVpZnYepYHSIuIDc1YwyFhF/cksVO9yTGGkc3CkWa1OjfqMEN1/lbOGLivR8
1TA/stazirTz0QyI2SUcngmS270FciJzNFTGvWaViy+jUCLypzaLz2WBvanPUnWo0UduzBlki6q9
hoBhK7mK0zq4btNKHQwHDPDK4B/uu0zXEFlmabqui0lsE0zOZGaiPPej1OyPJYzKuykTlSQGJB8M
BkyZc2xjEX4PaJoNVC/0vnOfStzqCVkls24dPcfKX8ygIS+laGPzjQc1VVuSNd1+UBhgVyE8BOat
tUuAd8QIHkEp8coYldY2WpudXkRXUePMqD3m7n1h/h+z0cMUpUvm00jMa3Lh9bb+0el6cxarQGLB
4+LOgiSZqGEL7TOlD/tVXlFxlSaDsjhtq6dK9sFB9rGF/JyckM7TQmdtdfih0h6caJ9F89qa+gHY
qiEeWRwW18he8QwEeeKrolTf3HaO6dhj8K12ph8RjSWPAiGlu6qq9HnS8KxVhVMih3J/tEZOaZ9H
zhMLMAadsp3uIy8LbvNeSJJZbO+B6GaTkCPp7ij3gqMH8/sCn4c7sqgy9AdrDvWrzirVpWFEbE6h
bY13IdmhZPgO6j2KgvBqFCR3zpOTnHnRmNyQH9A80cc5LRTWsiJZkrfRvGkhCfYbc/KyeN/mk15s
h7xv9bVDrdL22AQWXFedNFa1Q1hcVaA95Zjd9LoZ01wSYKS/5146pFvmiJ3aEdXu5jslIBquCGEr
iouQnnifWI0XPyQJggLCwlP9vaEydbaTPgTTJogY5SGxh7t6wSOF600gbeL6amrt57nSZLsema84
W0gtXbvWVGIPRxmVToP3wL3WyWNwYt0QO2pU+rAa4t6wZvLLSDIHX5y9oJjuyMku7GQtqMCcDTIG
+wJMN8FGiKKy4RiKQRXHHPrZN0o3u2fRaI0vWY8SY1XZDNz9ymzGt05n5IImt7EeSX/xHBL+wvZn
VjbTnTFloXUfJ0RR+7T25GQ5mTmHB/LciQMk5hhefhgzwF9TEaS3mIBIJo/UQwR+ZKcjm0WMZ2u+
atpzAbIITXhB6k/j4PNoa3AgPRt61qGkNhXDMWDAVLH78Q2QS49WH9V4seP4px1Os8/mkqiOivBQ
ppxy5F8sXWdlg+LY0UEea7oGH72SfqZ1kvOC63HQeu0HTMH+vLK18rplpOXraUdvVwiTLE2Qm9z8
dwm3V9Hq/hDgiNd5vZ0xUni3oXffdM1VLeVe5Zn7f+yd2Y7cWJZlf6VRz8kE5wGorgfjYLO5+ezy
F8IluTiPl/PX16IiGiV5REqd/dyAkECkXE4z8vIO5+y9NhHnki0HRSO2dWQeksge/LknH6sMdeUG
QNATWg23XOItKxCZGu3R6sajGUv7oraOBDM/jWPzYlRNsp3C+YvRKG/a0GzSTt8q7XCiBfxoy/Hw
yDq0pUu4k026FUR9Q1pt1uStEa5rqBJ+FUX9viqr7YKUajOYy1M289rADUZ0YS1vedISTpydWSVR
NLTfsHVuK02/0fXaK/L6vmry21Jzyo0j69vR1LYJ9bPXnrlhU8RrfcFClYU9ZJOVQr8MZfgt1scH
cM83lsIgccrbWoXab6mtX8XOcwuW23Vo6MB8CYsgEuLWrhlHw7Kz5Aa2B7qBuaG0lsZfJhmjWT9v
Iue9r7EaNIbjxUv+xIm0I5R+YMrMOXxksIYhbgERLk+GMX1KTGun6Ya75qlpFfNupvh5WiC9797a
gU+8KKc4m29AedJ7FSscVGG/WS/8RBOIdgSDY910YgRHLZuXqFJZ97X+bOi2eq9brW+AqGmG6aGI
xsw1afOeGzvcUQBjHKnFDnBlMNfQn618/gRxuMZukx/GsfP1xMZsRAQ1k6WkuiPeR0qGkr7tp6by
okmCN0/5gURnHI6V3Wwsy4DJ7bRuZefSRrXU7RrzTAu1vUoxR1WFNGe31vT2poefrg06LIZw0qpT
vvQx7U30MEAiDjpmPI/WAwnuVOoSg62hnJVnuqLRNsvLoF+SvbzYR0PEb3mVfS01ubmL9cifLZjg
uqoeUgpEw2oupUt17xT2cW4i7SYlxBl8E1ghLsCXT0vfCmcgNJocWJ1EY3Gyn+dwftcJJ6fQYfYu
bRR8c3Gfu4tAy2R2inWrWml9ocpChBkSu40st5e6Jr1gImb9FhYroeWV8cKZm1sm5qNjpWFg5vKe
Fq68JY2vuxvaPgyqqiFBSApRBavjmypN8bmxFuuAVvcaJuVuJrHY1RGbnDPJ2De2VO2Scdm3kZiw
6EmvGmv9Dg/esCnI+ebcfFtORLW0AN/ooKcQ7WUbt2N9wQcrXmJOSC61I1hiQt3O4QjBXGRe1ycv
yMtF0E6Ip7G38TORcCd7uhVD8lQp4x1lvaMzCiwxahUzuMNtParqRbGkM+YtMN4mxbSqi++nWb4o
2rDXivrW0eZDn4jTADcddDhiIM+Jy3HbVPaZtubi2zK+kCY6mnq7qyYizxujDOaegD+DutSsfMuS
cWdpzV0Th08U5+80Q7tEWXuy8viaOf0QDAtt0XlZ/YQ9iYDz9MVEATFjQdIze+907U6MxLM1+kni
daWhBZFCZGe0Opc8zdLAtpNLNSiftanwlj7ZDh36jQRw70aR7FdFb+6iWSlc2hU3FIx95HUBFQ6i
FfMM00jhKfEinUy5fOgW+TMuBnlT5oMXS1PirWhOhuwYH4SG7afli0c2fdl5mqgU5iAf47GHksF9
YV1aTpi0TkvKuw5iibmwolyTJIZ2ZzUddGyK5URWK7suo247tYQ+1jWtwa7urY1Tq4+SUPYlVjNf
bhdrU8jDvHdGQtGkVv0q2zzEbLWXSuQ6Kpn0pc51OYAyaR4AUMpMiuKRwO17UuwlYB0DNuURsL1Q
DQd5nNYmt0a7usRo0mzonyy0+bBE9fbwZYiq0CUK9dybo3RIRsnHzr0OFedF5OXr1JaeJdLlfqHB
uiGEAGW5xeIEx68J6hFuB3LVZ6MbZn7l+Anr0rnIWW8sEyG6gm0L0KBQdvoCobqbRPpVHazPapdv
ZyEd57Z6C1GN+xN2WaYpXze5vXmUd0FtUqxpTGUJ0phafftdyxAN9zRQWFxqc8/356uY5SVN6ncy
5Y+2HOKlN1fTYqMR+UWOFH4VfPQT4UVnAr2tjVEIadOpuTiGgyDGqKPQTbrDWh1XqnJnplm5rRYz
lb1SrlP2rBFC/AYfp1bN78XS1x5qBmIStX7NWahLJP1Ns+2wEZSUl1NC/oQ8PQGnmg4iwi5IcEn2
AHj9IsCuo/Bvi/ulB3S31BIpMnGongoc4pyzOhMZRmkpVNnYH8uEC30uKYNGrlrEil9olX0Pfo8d
QMSZb30XGXUR5WdqLNW7Qs7ZSaoT44kqtYPEIh623aiBaTMLfE9zkqG/ibPO8e2VFbhm4d7Rtzff
Mjmfdq2unWE8x8Eo29kF93ryTkio1XmaI0j4Mx3JpdIPjBsRTux2UZh1SE6cfWnH9H6RK837pEc7
tkknFaMLRgexiZRCPZExmh4AVCauPmJoKGHFXkPbHAJzNKZLm1XdfdcJ44ZU1OLcZs4nUNN095GL
vYc5gQNgyDqON2ZkulHGGK2crjq1zIJbvatWRGBm3rdzmfoy6OpLV0oU+tR8CkJUWF5NmwVnkjHc
oNk0n+ZBEDSqxz2HqLkWZ3McrKNIFNHT4hDhbe1EhZeB8nC1EMHRhkyA52SO1SMNIeWW4gDmWyfW
sjMW7eRBijK2v6Esj42bGWEWMGKtL8iqKhy2lf08MQq/WVbf+kM6qp8nR8tPcrbUbo999BgXbULN
F/Jxv8GnKmLyZscCxgHv/gHXc7TFZWXtGj3szkZIwGGeyO+9aKwAzWyH0yK2H9Jp0m4aR2nux0WV
vFmMbM8KZR8bS0hIjv11aBXkgkwkB7E4POhJJRpSrquZNujS37VGsVY1rHRqtngvm9Kb1id1QCoq
jah7ophdE3gimXE7n+RC1XT7W4nbzq5822A4XK1Ynef+LOtNooxeQysxxa/ckU3XbWZ0X5rfzBm2
lnwkxtXH85jjI50k5SxaIuOuZmYrz51eoK1dFX4UjPUquiv0+aQYOpNrMYq9HEcDGmHyOLb072gb
zYbGYQv5iB6ORcEUU/kmn56NaKwF6BrUQFHy5lTbKmmTiS088JWyX81N78MPmH2FnJhtD543UBxz
3A29zPZkGfxWm+E9ExBdjXWJeqq0KMGkOmkwWudRJ7RPxEvbG70Pr83IbknB3wuYxJm2FQs/9M1U
XSNfeFxZPWz5qtMBEVi95ch/Pw8TQSLRaO/DGYrP0DV+2o3RORXTJ91e3s0ELtEsQWEctE7yiVvR
DjHSkGFo94SAsnG3Rs7709BBKafXNEVz5xGHawTThKl3IEfiQMJhe647e9z2+ZIfY7TWuOXoH0qz
pr2EDhYUXuhtJBug/hA5Buiveh+Q/AzbQn8IVXbBsyECpF8ORwqVLlw9ObGL9sY8dipNA8OQhnNb
WHUQAmvZd5VBhEURqiyWyyRdaAGbWGxIWKwkz8LZvTGM5TPZCgw9OoEu0TFmMCsYFVG/9IVbxOat
oevH1phN39aWE5+HfL0Z7XnLQGo2lVNVXm3Le9JYrBPv8sSKacFsQEGOwi7Wb9q6vkwJzPDYlLsg
0ifn0DijMm+oYqXPoirQY4o6GvckDH2uK2F6Zt5lPtL6wRd2Vm2nmfBlXUQEj8haAV5AvCXzUgZY
d4GOJLYUxGGU7OPFbm6aqr+j9Wp6Vhs9DTJKFGseM79t5lfyd3X0fwN9KhANO1548konk4ZL47Bc
E95eFdQhhlLRXuaibIJw9ftMFApgFGgXy7Bn2tW58DhWFh5njP5oYN1yNXIq2RPRpQuQB23Ifp/d
QmFkRnIWok8Nqd0RGHzkpPYmq9m3FgxobDM3g6TLL+k02+fECW9gmnGeaNXhk4aqcu/MSOI31aCh
e1MBVK8ZJo/GwDQIW/q27uTkZEuE0uAFcIJBxiKH2kP+pDAz7+tMbj0iZKwzc3zqGo0tdpxjcp+V
oKcPZOUuNmvVn1vLIHLPWCFtyvSyUF/1hWnPJwrhxU06jTMnnbT8LIXheItE1EDd4BjpJ6MrM7+2
lXAf8uV9eqOL36idPhIow//Z0+g/qDJxb3LbyXdObaSruB9RZ1RI8qPd9KyWkmb6SVH29yUM1COH
8dqvWmA7kUTGAyDUBlFt6ezhgCnQFJaUymZKvAgGdacGqVDY4UUyJwWpffM099myn8NMcwfI0a6h
tVj/VbWgwZ+/qVAMXNYLxhte8UXXLkpUyzfEOchMTA7bMqsp0zX+G4Oel82O9aQSJeahY4u2k9NK
ByLPsccjEqYKAWnTzBSoPQJ4whR7YVrp7BbR2Y64LLx50uyNYiwvDId0J9pltcmnkDlSuGkbdWAP
GvN6bIyBkaKzUxbKa6ETtKB1ClVnDSUA79PVnAaIrnZhB31GwT4lZtx17Nq8gjstLnqrXXA552Kz
IJ/z6D+be9LHH7tceVRsZLqijDnJVwYbwLkxNmHZMkswJOyWWGmN8G6tM5+aVWYNN5w9zBIQaoae
u9w7dMT1qf5kpfYuDbWrNtuvYKU+s5cy2OMSmoh7ubuJ9emrXi96kOqi8EPd4twhxOc4GjEVEuNI
vgynvEbu9ko7Glfeufa8VFl3alnjd0WqCK/Gmb2Lm2jyzRo2UpRYknwlVCk7kMt+NpL5WWvmNwmB
Gke2cb4vF1nc6SMVjqaLotklHRmfZqfe1H3BPpPkIhvBuTJu9GQ89mo/BqVROs+hmKdnQ6s5SGm2
dAaKeO7zREd+iUEisokWIijo3hzsJ8sxj8gO8iCH55FnBktcGyE6nJpPpTk3nhqO23qYDhZcSXYN
HhXd02zp9mszs5BmsexxoNoNVn8/tmjvJ9srsuXOrMmtpgQfGCm1kESuziRaqWx+sX8baQfHIklu
x1Z4VMA9Eq+8ymAspiQ3jmWytybjYiXOi9PKxxRzTq2rEH3SQ9ToO3spHiZdtgP0MC7G7l1fMV86
ya2Q+ochrh/bsnfbyt5RVA1i2PU99RCnGA6RSLw8NgMcPO8dHQJBxMNsimspLcarqkImR1WaK6y2
hHR5aiP5VdT6opqX59QqdssAfi42iHdbo9VJB8ulY9vw9pbOUbOUoAgHQqsGG2TIhFlGXG1HCxyj
eKpROsdJ+4lUGqAGnI3Xs80SHcDEoNOqSfWAW4sO/tNQ4FzPALeBNa5bFSMLdq7D7JiPIRokw1H9
XO8ZRYvnZA0seOSgKbEsFqV/U2V9Q3K1kl82UfG10OrmMhWO2I1q5bFqHJCc1C+jph0Ko93Gw7jX
Y5b1JJz2UaR5cQXETSeSi+ruqavKLSdTxmqonUroFFQM3CkW7sAnzaLqU522XpSi0HASryjrK+3Q
F0tiGrQjFm3ZPBVGeVcKKkiosamtgIGHcRdYlUJbQOFh9G5qmafJEtvYBNDZ51dNq0GwkDeP0Nm3
OjuQnKw8cSvPjhE+dF17yNQv2qieRJIE0Emu+qgfm7TPPIFKxQzz62yjrlkmfgnlZ047jjpAHotO
EYhmwtqKeyAn53ym/MWKrnWqtzTFynmWwTaM2m0UQyNdnFeQO9AfwAWweFAglXaTmvqatqgoeacT
0uuzsGvmC/ss9fWRREkvN3iXpWpfhpz7e94xZ6Lzt6lHUolZ5W/rPDppQ/o6iv46R2VCD6E7qOni
xoph31FZn9kG5F4V9p1vGuYZjj98H2mtYLaIOKphutUylbo2OgEy3NMrC/5tbnbnlj3lImdUEFRq
a3z7bIAgYzjdEbjSHXlS/aa1hmOdC5g7VGJJsNomEN9rXTlORY/PbSTDh7rTFTfXSQck7ZrReIf2
9T7OQ89KVUL34F2Vmhj9XmvzTecwm4YSzqsYsmTQJfIuiSEVaYwrDre+meqvmh2SPJj1nyq9f2p1
pk7Ut4uXCeuoq7OFBK39Ko89q0v/bYqnfTume71yvKlMPg2xdUvL6FE1SpvSe/+aa8NxyWxnTzPi
QWfWqmkO0uSEVBB/nof5EA9QfVLzOjvpLrJDpku6PUrioIEOncBS2rvRoKqgjg5hasl0bHRlb2TF
NnSMR3uRbiyVjXIlLZgUIv2+T0rhhvA/0Jmfx6F4T0lVmhp1W0/SjWPGbw5CLJfCyz7UOfmtZ7mK
rz5K1Q2HE0+Ts6ORx8fQme4ys7nrZbp5sSEOZS0urH+vVUKoj6nYj3kUT9tC7dg/WeSt0RZ0i6W8
sdrs1EIy2YbS8kwLezMW0xEGzA0EqoWDRSifIGQl90rEQVwihfGyLLTlRrsi1H4e1P5+SYqHLB0n
NyYc0c9kKZrxQLWcu/RQ2VsOpDpFzubTqMiIgJzlUrcQ0G3Be8H7ke/F3FjbaNJtCDxavesaS3mc
18YgMa/s9DEuzRtL7UibnDC9qX1JxcduiS8Z2c6+SCQOLAw6ZzkmsqackUF1btaJvAkqotJ8pW3X
LZBtBnSS6SI3+Rr4mcf3BTlknzNNTa/53FD2yZy5wTASyl6fJOrdMCfGVbNiyD1z4kTEYmXy+zA4
lGJgMPRMRCHS8igkvqGR4895PIXtLkxIhgeSF/WfpLGZWSHHarySqFeP4I/snsWKNEOS3pLPIDjJ
oCvK9rahfbirMtW61xJneTYlAyRoMdgXyWkUtLo5R2YniRZPDLpMcnE+Xakdap9CKZZfR0rJO4RU
yKkMwBqAxeTQTenD5X4SEZeKqq4IQisZ7xqejD+zvfHDGssQxs7BL0WUvDmNBaRBLL1nTt3k0lbX
2I+Ts2SmHQLhftIC+gmIf6vQuQOvRV6dLDg45mwuEryYqhYolEmY2IfxjO8EStZsmDyjUh2f8jKc
4EAO1mEwRvstJgIgQKo2PURZr29sG7TIqOfTI3ZXxIxo7iJ0Y141o5rCS8YCoDhyvRNq2R/slfM4
JuJrGsevVmd0NwnlA19BPf/QF7rcb/RKDGTWZdV+XvrsvjWorNZjQlWGwqq3tIriWpVRuhm9FBl9
IXcij+hKUkE1rOVzSXMQtp3jjPtJEvm2Fh3zj7xYgWU39bGp2pIXiKmtiWRPr5RLRdE9mKi73Tny
kh2TztiiTLilN6TdxcXCPpiIH+HLyHq8yS5Lf2C3/TyJCfIuDClfFV0JlNJg/TeinIp6Mg9+Rw3V
UzVqTYNGtaFBIXwOK0u6EJuGktUa0C9ujISAEnR6+Y06j/TMSj066u00snaM4bqaILnYgMvqLwkG
F0D1SnoMYz29lSvrtWnVJqAAJIIoM/MteyfHlSyjgD5VsbD3JEBd5MGqEkaA4LCdEdNxAOTl3Dtd
BlNJ9JX4uighfMGob4ugscb+xq7lguOaCZSuX9R+O4wOLiiL7RtnfEvfLrpoO7YFaPc2bYwCdoMo
WT+H7aQfBGCQg57VOQapZiFfzYzrbAgKosN3PR3QVaWchuz91VZ/QNin1p4xadhIHLkYqb4tzk1R
9Phl61ma2TF282XK4MphleheFKEUu2xIYs8x8KlMXWeccctU/E7JvNShsDwDax33dC4wbKSVuvnH
UiLZqXuFDHhFITepExNijVRuFRadSFZDpu6QU0WVh8qLY6Zm/KJZFpw1gk8JTrDMlQ/3jy5WGqWh
LelHg80qm0kgWOmTdY18MRtLdNt/ZEWWEg1OzaJOHXpbccJl3ZnhPrnkV8RPUUgcavBdN/T/9Xn/
oaLt+tfyvM07Gsqvbz+q89Z/8Kc4z9RR4FkaWjSbPqlhqujI/vR38FdkHINBwPpBu19Z/+pPf4em
/lNzFNnEwglrGjUUuj1R9av1g79SdUu34GoZimzRmvt3pHnfg1h+4BxAUkBvZZks1UhVTGMVCP7I
OWj6QjI5SbXBpGSUNDOAXv1mDCng4tdQR28y7lTL9IZsvkQ2WStDt+VDsYLjp4iVc2pl25WR18xP
w0Lkr2jccgIfDC2n6MQuFLbH0fpQI0V1tK969+pY+NmafmfH0TPApkf65VSRWUaBkiqt7Jaja6VV
QEglDgw0dSFUsJTsky5+jnTBLrf1Fkh/aGqpWefQIzVIsdoJ65zm7FqTjq5tjq6T4MciyhlsV5k+
YJShMjfcLTGre8Jmgo2laWw1DGIdR8We30M/9jdSxJ/1bLihP9xY7ecba8vmYBahaJG2V4e1TDea
V71P/aEx/njx/mV2/Cpq/NUj/CB6rNGKxVPNI2Rel9RPg/IbJIz+168CeU82V1yHbjIgP1ygsSQW
6nRsAzs608SlxHi/ZJz2QjJiNxlRNmrlOjWHpia71PFRq4ogI1smTW86jh6YXHyNHBjaCQchGZ45
PPea8GTlaWLgxJDORMdRj3+fdpW7/q6umU+OsWIGKf5pt9JMB5bOTYpdD1mBD//OJ7AAT2hEORkR
jUQwFEHSGki7yjg0dBZ+eJ//Rur5AQ+3PktugAJTZH2PLSSfPz9LFLdWWI9DG7QmyTwVeo0vJJZi
lHvmyI6EerWyY0ma1vRSOrfEeqthAFXZ//Xn+Nvn8MPHWJWbP3ixCvrRJmfvNsAQvEHtu5k1NsGw
IOCh/GZM/axu/es3/kDnqWp9cOJoYlrALa0qiEkoHWLi/c03WifGD2N3vbMmVjaTyc6UP6honbiF
oZFxZ4X6ENfGPpVDTnekBxQ1ovTn1jnRlnQ7/dDK/d0iXaq1RLI8qxyCFizUZS1vqtAPQxwA4jcC
31WV/PNr9fNH+yBI1QU6AZH2bSBTkcTB7WWx2GQo38sm8gks2iKM9yXoLP8vD/l/7siHCdmRpjms
Bx4yThDPQBtVAQkR9RDk4e9Ut3+dOH7+hh+mqBKgM3s5LjWDA4F6S73l9ddf5ndX+DBzxH0r05Ll
CuP82lqop34zNf39G0GWmMEN05yPgTSmrNEttJhke+Wmm7/0FqMjMjZO+OXX3+NvXwcE7Ct6yGTN
/fA6JBaIgkJwHczpNBq2NS3k5f7X19D1vx1xREtYIPdBaH+kvgkjkmW5YMQhEmaGGwMAquzd8Hks
MmVZOuXk3dmIlnGdBIl5FNSHKSbSndCepohieW19Uw2Eo2PPUZY2ai9Nj0PXIx9M2hXqxY/ayehm
4bCTcuNUTI8pmfc6+qBYydwyjm8g5Xp4w/28NhDrfY26MZCp2fecrzvri9x8pTjmZlZ9kGr5oMSX
gQMBoZUboxtdqEPj4kvaV6E/csJc6F0ZgoDfzIM8sgeb4pUWbzflSImoq4reWLSEwVikTOH1PgQa
HMuWRyeaxhTFbeVArWmHUmXXUbetaS6K/KKW7zIE5+pz0lrfDH14Mo3l3g6nu86icXmBuXTb59a3
tEdHJo3U+Vo/TOV7+OLsweNjx40TsUUISuvpyKyS3tmgYvVBvHvmeG0JXpPG1zaDaqRrW2M0thWi
sbrISMK50GXyGSLXossumVBPWfOViIoNDb3brvmyhs6xNq5fAaZQEIIlmqW7vnorzS/R8trrz/Td
WZzeYHJfQzpD5tzjNnNIKocejTO7GlO/cxwfo1AwCogak33sJ/Ih4kd6+kGTVYeVllZQk6LAJy/p
OZ3hwNGoX4cLkcVNUgRA87dEXN/xeDxAJZxlQlTca/SLcaLH/tXup0CnujRO1FkSmdY6GscTIItz
paN6pnVz0Ybxvm7GXU9Rc2ruwzjH/HQsVKqoTeL3oAlU2TwWiMB1ZAA2ukQcu+O6PNC4SKd2w2HY
Be0FtbkFKI9foPssFSn8AuZxiRz4r3RTN3SOEPnMnv0ZILhPtc5PHGXfdPreio4YZTk6x/s0fdPA
k1MHCLjnJU3BoTvr8h87AvTWqdTvrChdNfmuihC3qDW/qAqvG5yHYrgRBoRIE2Q7zR62fV3/mWZ1
S0XTUS/A4Uf5KutAC/GepSK+o40ZaJoOIKLwJG14wQfB6re2A3nLMvqFfbRpozJQU0jsPXGToXp2
4oE8O4DjVX5pLZ3mf/qa6MtNaVYXgr/uxGifCraysv4FTeDBMoyNxSa067/0uoOnqn2CKkso+eMA
6aKKazeqPnfz+0iSllzD5+ekSiYRG6EZaZK4VxfgqRBmcodj+rVPKMumXxWOjFrHeqgofsLHtwhW
6qKtPsKzG2oEvuyknQT8ENHHGWABMEVgMFJF8nO0LDWFKyr0x6Kp3Fitz1NUvtb8tl5Vfbu6qVSJ
T0D/KqUk3t1UGVWUfvQ5z25M5CWJFHtz+pQbnB2aYsdhmQGJhL5+RfpxDXvNj020P+PstVHt0qtA
jHxPId9HLuJKMsRyqvxQmHwhtZt1M6kKKrf5bQvCa6QclszaPqPDlLRlkJuSa8iogJG/cTb2bEY/
4udNGfsFrCS9mU6Y9G5yCccd5BgDli5cNIZlgWGRGp000/pALNrmi7t+w8zuSJaZtoP6OqxRIOU9
woCMh4PLRFTlNSnoSJfFK8Dz24SyPTyOk7rimKNxO0knCTBQAxteLK+pmnkaT8FgukZ45FOTcnnH
uroKFC4EPiNAe73Xwzxohb7Twn4/JQ6v8BDovePjv9hkFYoh+cpG0yMii7MC7Hb0o6CldpHkLdF4
0uzGt3V9G2armzh6dpigJBpyhfpNnpyNkK+x0x/BF7uSCXYuOhlJdGsBeNKaV0ON7tp+2g/DuaYO
RmqKL2Vop9UyaNe6W7kv1Rp7erbVmO5GqrGULp5a6DE0Lo/EKdwoVnFeCMnpgbhitvAhLu0Tcd9G
w+7Xq+CH2C52nhxqLf5gvYZsoNgf9trSvIg46as2MJLqsDZezYTJAElxhYpPVvOgKDkS0mub0LNI
tE1M2fF1Oz5mg3ymxeG29oB09ilDHPDrj/aX5fnDJ/uw/bZAGGBl4ZOZhe2R7n0jw1mj/bExxFPO
s3REEYAi83591b9sPT5c9cPWY429amexInwQojn6EwCULaD33212173eT7vd9TKKDurBUImc+ogE
xtWr4EHL+HJWvTF7c2dI7Lb77trLyLoJt6gmh6LoeLNuAFBS+TP9b2fpj0Njv0Q8ilzzcT/Tk8pc
qz+qZDEYmIPWM3o8Ght6zWh69Ee90Tg04l0wZk/jt+KqoBXJW2PuR/Opu+uSh06hU+FEbiaUjab4
w07jSDgAjg9b4hRg1VXwA/WXOvQ1nd1JJPweg38N/mqO8Sqb86XVuqsOId/W3gnxuMaSuK7vnKkM
T0ZUvEiIeI0luubC8XOnOIdDGTjR+ASWyred8VbU6utYzK4V35sR1capnYJiXu6FJHvx0O9WKwLl
0Ze8i+4WjiaAHbcSlImc01htpd8msp77HjprARaioq8HWyZhIQExtCqf3F+PD+U3T+77EeuHUyFT
YNjOcr4Oy4vMnBi397oUrGUce7FPA/d4eeoPvai2zL2h8+XXl//ZLbi+rir1rbUYBShE539+PpOK
xp6MVufqVbWFDBHU+/iSFMapo1X6/Ur/Vn3xoSr485/rv/lS1XjXorj7r//86b/OyZe2EtW37pc/
tX2vLlBZxMcf+uk3i//6/tfRe+W9dW8//Ydfdkk33/bv7Xz3Lvr8j0/x50/+3/7l/3r//lse5vr9
f//Hl6oveZPv3gE/lD8WE1fk77+uPt4jjC5wqu5F/lZ+FR//4R9VSMWS/wnEmjoF7uAfa5CKYfzT
UKiI66Au/sSw/lmClIx/yngx8WSiAoT+YvHk/yxBSgrlyXWW5q8sioYomf+dGuRazPxh7rFtCoY2
Q8hgm6kQHmd8KAKoxA60uVUk1wqh2E6DGk1stDJ7spOn95WMNKFwcsUlQh4d2Egw41gv1bWcyvRl
ScP3H27f9Y8p70df7/eZ7n9mwj8+ja2sJ2PHsLDBfvg0VhFNne4M6ZU8GeslpCOjbwpjyh806vLv
45yLkRSKArPIJLEyGVZ0W8yd+tXsQ4jkIlz1PqHdy49trUGjmaaxRw9CLB+ddD0hamie0rhyy7wc
f/Muqj9PBX98dGzgvJKmirjf+WC01qCpmJk6J4hJaXB71TDWD+1QNTAXcku62nNcY9PDubIvk2K4
g49fRa4WmZ+NbFAv8qSoj0NtTw9rG8TY8Azb95wC3RZ8Y3g7q072TQ2H5Iuhx8vjLLL6PlOnOyxK
0tOvn8HPZYP/8z2oByGZtzTL+TCpKJgj2Zm3ydVU6anbxEK4bJ2Vf6vG9f0qOJrQw8jY5/nzoThB
Vo6dNN2UXItWyrxBV0ZEVk1zbFN2HL/+Qj/XKf68FAZpk/ENTMn6sKkZssSpbXKbrlLSf8sHgwYn
pwchKauLz3j89cXWu/NhAINr0jUKCbJF82AdJT8sCHafGRrAouQ62J1+jKp+xpGBJm3SWCF+fam/
eVD0j6gKf0dDafqHd0XVIYouS5te0zJOglHXRn+Zm/E3W6C/vYqBK1ynT8HT+vCF8N7KCfIWWupR
kQb8ROtPkGx/84z+ehUmM0ovtqypIA+Y0366bapijuG0KOmVCQpXdI90JrTT33HclfWW/Px0DCY8
6p38Gpli0joZ/vB0ukmHxBRnDAVgul6J6WAHX0MQCS6jMi24gY2qonm14SJNFYZEDFO/YeivW8aP
H0FVVE4LYKPXctbPHyHFL2uZQ5Zex1j91qOB2moqfZ14Vf+BMIYSNbSEC1RowX49XP76Ghi2xl1m
26DS1vqIZ1CywgCaZ/MgZfkJzK3ulpn1iP32jbZv85vn+d+cndeu40aQhp+IANlNNslbxRPmzFCe
7BtiInPOfPr9eBbYHVGChLENAwYcWuxQXV31h2uDUUizbRMLS9O2V7umMFIYc20UewiVfNYrV26T
cDpYhvZLHwKxvf1l16YUFXMq4bTxpLG21uxjJ5was4y9tk6Nfd231n7OqX1USPXt5OhWb2bTBKeS
qeLO4XitCq5Wc2kVIlNOuBSs6Plq9mHn5AO+a54z/ps0/Ys5yT26j9S7dIC82oc4zfGy8bdj7u9c
W99n8/twir/VmFyNE5pcCZXt7uft6bgMQYrHhEvfkryBzGM196qvQmGhlOa5qRZ9mgrwGLUPqiy2
/Pp4e6hXYYjz7wcPyFVtow2/tESXc/3HgfJBwGGVHcbL9ZbswPSisYhw1QG+VLRtwtDG2V6Lv+qD
j6hmljXvYnTYgY4V41/vAWU7FIltNh0nfC1zMhhm7fh9DKyNauoDhLN2n7T6CKJFD8Ek5SZP2jmi
nVqHd0a+3OqMbNGHQLXeRUNwNd2ZNOiXjOy+ERNJSBiUgSJFp8RFCxZSTqzfm/PLIKZ4JHKXqWXe
4Wacz3ng4NOJ7Hfk1X5o4PgB2bBwNeeNmizQlNizQEQ2hYSXD345e9TS6EAnAPXev197clSsksFf
AQ587Vz+sfZoZMvJRPfBs0sD8GrLiw5IudiUMDaJYuChKUK27+MRye/BUuN+lBPCbAnF2tu/RC4x
83wXOggcc7lLa4moyC6e7cKuREepnzIUUmFVLU1C9AeAbImiA7ZrQI2ONSBX2wFiybOm1Xs19bB/
qxqR5G0BNwehh0zrPWpEub8vUEUA2t3FOuVHzEFLcG2LfNTUgOVC98N33tRtLr4WlOx3wRS4IKfH
vP1i9+b4TxZ3TrflVZYvJEntH3sEO5ilqLduhq6ZFIW8sv5ddhMErduTcLkNyZt1bhT+5PDryz//
YzUiFzMB5CAar9B6sUX9UN81BlACmFL0KjFVe397vMsbm5RAd1wbbRxFIreacx/NHHRLxsarzArr
ej11DxN0tsPtUS5jGaMQwxwkN22XBT7/KqMrqwlMJF/VGb9VuJRDKphFEPqiO5to1Q1d0sQlx9GX
W8uVZL6rUDZFqRNUS7mCHP5hBFqhxu+T0S8UsS0kwl2ciy+UubaGnz4YzlcMC/Ym+wczxAP9sUOo
8pOlV0dgyT8bJwQTZGz/w1xQm6Nlq7DgUcsp+GOFw6oH5iyL1lNZRi+AmiKKtBElXPz3dreHurK4
i+KotIDIGMS21VAsSMy90bReUg4oyI/g3Jyi/vvU0sFsxOAdawLt5QI5/yAH8bO2KaPOy/wQKFVB
vbjEROHOwl5mB4ziEheW5t7S5j4fpSVhcFu0OQCAKHeD3HO6RVjKeJrjYX6GeB/s51lmWzTf791J
12ZxecJToGG93AVi9OeCKbuypD3JzqtzO9sOKMaD3kjvxeErR8Qi5tk8o8i1Lo5Ilhs1ynt17SUR
3GT8HrUdLFbU2y3g67e3xQqL8XpGLFBR1At4C6BRtX7jZo3Ty3msvRhzCgT+/ICWY6sfZ3bmHjm9
eovVovtGwArYarFV0WgU1X4IKgyFqyLeq94eP4qhlU+3f9iVOUAyzeDxLW2TKsZqJ00YjtE5yFsy
QGD0SEBqWE6m0yKa0d+Js8aVsXiqUB6X3HxCGqtA25aguvXa4mwACv6kTTV8B1DfYKeSejiGqCOS
b8w50aHXDdwth2HKgMvGlkClbwhiMDhN2xwmJ/8cdRqtusotsnx/e0KubD1SA2m91naU8+qw80es
yKZAL0dkT73MxsraTSAbWGPU3Zn2VfnzdT+cDbPaD7ZdCjyOGcaoQ+dgTTJ4Z4YIU6gFlulron0M
BtvwSssFI6/7dC2DQTvGUP5obgQjzsOhfefLXy+eVTLg0t4XDmfiNaifn7q8nUJ/MqzBKwutfBMj
bbaB0bZopAJm/qEMdNE3Ic6OiIhXC4Yc0nztUXMq9W3Tty1kJOSJAe4iSRo9RK4j+qOfmiCiQPHS
KKpU1xxCS0M4CcFPOvdUYEpv0WCO7sR7uVxu6y8hrVQIn6AiwBedf4kDDyUI8DL1oko2+ySs40M/
LX7QA5LQdoZSWKbiX7FNcctvmv7Jb5H7pL+J+nOcqno/5WlwmGkl72r06lDXEZSl0lRQ5RX9T2QT
HES3cvA1De20yLJ+h21neo7ZB4ciisUbcN754xAP7tGJHAcef9M8asLV9wjyYKoNtuSvb3vCpcnj
RVAVogiwuu1L3YY6EeqDp2uNtg3Ry/msVF0Ac5Px6W8PCDKFzKkLmlNRnF3dCtXY9aaa7cHT6kke
wyb9VWEp+PAfBrF1R77+Za9PoSartg7zdvSo4eGhiNzXltqhuBORloBzvk2opIEiJR5RDaZefL5N
ppabk5xh9EIVf7Hh86Jo+4TawrwRutnf2ZSX0Y/BSPp47yGAjgbj+WD+YMJ7KfyRLAkmD6Ty6ZDB
l92gQ5DeOcmvkXT9Ydw2VFSX0fDcOB8LHGnsT1YyeXVgoWoUOBHUyEQcBF3/XZ9r1ZM7Jc03I1Ki
3bJ86tmBuQa/rikaGvxoDbTbKK6lS2ElyMSxtZPhd4zcY31nUi6jLUUAy5bgeBe1yPVLaGiA+epc
whA+h3Krd1DKVR1kd0a5Em0Zhuc2OpRL5WhdM60yodmZwXxUtWrFxsclBZZSYgIeQz+3/WHXcfi5
gQWA2EPp9s8yLZt3LZac36ukUyjq5UJ/KSsTxvjtfX5lB1L4c4ylpsUFvK5Eog8taxmVM3qfkfHN
iZW90SjIvMvthZo55veqS1fKDu7ZgKstHzpwBxoscj1K4jrMEDc91qaAjZqq4GkCGIGaQpc/4Epj
/cNXl4c2TeUB8Rt1J2JdW3m6tpLSD7GEetf5Fg0DG2GGbJy9wuraB9vAHqSLunvze6VuyfdyAGDt
897n3X8+TBo5UqAmMlNmcuSxp+y8MwP4IUmChiH6weZe2NDy6iIxnmIksT4ggh7f2X7nHfjlruc3
OKQ+1IIxP9Dl+W/QytrJp6SbvYkTu3Fp0r4UecC7OC6TBxpF01b4LdoTUv6o6167k2pcm2jER1FF
VRgsXGRdBnX1NgZ+44k5/SKrojioxJR3Is6VHs4iyvv/o6zmGduZCoaTZniZgh0IpAzZH0M0Zbxz
jbZ9N5uKMkrqpx2cOtkYHh7bghpDmanj3DogQSQ1tg9Bm6KiMaFCgY1AD0WGQr1bHLRc1D+cqAdU
Z8Pm0d/M2iwQ2dCd+E1eYVuyrcoQIZ7bZ/MyijqUA6XkcaDzTrjQygXKNWJ4okmvduD7+lGpHd2w
yTwEyAxt5wzl5O5cnXbvRo6iOLlNqX9GNVjvNyW6awkoGWs+QqO2fyMiqOm4Fg7a+0TrjU+3f+h6
hUE+IEwrhe7S1Fz8M873VxQ5aprjovF8Q7NID+V8HFyUW/92FJsnPtrKgvEsNvP5KIPKEgkPuPNk
Hf/TQ8evwT8sTtK3h1lHRKpiPPloA5mcFWm6q2EycPdoDtaDJ7LMfhPwwNyUY+J+1CJskDXQh+9v
j/faNvjzrgSwShZD15Ssl86GsxqwTI1WksXonl9J+0eLMZmP6AXKGeBV+z7YppgfgjIi4+0Rx7Kg
hQcpFHos8YzgZyMT2gF1g2Pipu/D6LNddQ1iqHGOfUYB2woBB2thamRkM9nWbkP1zsiilGu/UtG/
Df91sckR3403Ku+a73VtBC9Nh9BiOGiIgxWhpaM7PYNhx6bPp24WGTWizWVRW4vWPCy7TSmSZiZT
t3ov60r018LBnJyNRSU02rbgVIpdaMnyJdKcOkGNfyx/3J5CZx3guL7R+HAsCEGo3PC+O98aXQel
Nc+hV6NEjCsfT9f5wR0c/a1ZIWAqtY9WMk9fZzNWj04OlxHTwrSA6ocfyzYzY/dJL+byZ27Qjdsk
M3C8XRZHWDygAKV9nnobRZdpsPWncIEUvTFsOT9GGDcDcGzN9jsiy2V1tAE7P7C8rEw2uKGn16r+
EKYObYQgddS2m+tER+CgLeVLF0tr3Pi4KjyhWAoXA4KCToVxQiVnA7AzqKBb9+YnhG0xjAmaWIMX
aAWIm7lpXsGyFsNLOFcS7GExNZ+A64H2X1REsDElDUm2Td515QbRX+tEx6909zjWhE+T1ZoVjqb+
vJ+HFkJx5E4zXOfWrudnbYhT8SR6s/0okpxSS981nbMNatB6zw6cnBctmPtTUThIv6WB/i87DAdy
PeyMGj06X8fe0UYmBguDcHC2iUyK7miJgadjWQWw40WPN1mSLDrLw+gk28wtk3GfBbllbEYTKaI8
m8IHmk94N9VIJX0SJm8KKCzhZG2yGZUgZYygg3Wrdu4UmtYBbNk/CuYYcHhAuPq6cd5MWSQ61Dg9
vVPt3shlvS/pQv5lxsEolLFoxNrgI2i7LL/ij5c9Rq64PuQ5SbHpJFCpIZ669VzduW4vMo7/HUbx
QQsYEP7N+TB+0Wadr3UTQC3kvnXVzvtEq4CRhpE4QrD0DMDhLH0xHfDQnDeNmzR3Xk/LZXse0jiL
3H60KumrUIpc/YSqMtIABV9vdssMvHT5GQKKjuaDNHZBr3VHpYp/b8eAi37e8tlEARJ5ElkSu9WY
Rdujg+FUvYclYWNtIAdiNZIxB9TvNdf9nbdl/9sNFKcjtmf1tlZy2ms+0sxNMfaICZdvcd2l2djJ
DkFaY6px2Biwtd20yPHdIWAs7/+LCaLjRNDiRQaa4nyCmrwHiN6ZvTf2PWbFZhkdM2PA2YyqyjZB
pwc4tdvyHLLL7e15Wr8CX6eJcvxyZdP0WwMWu4Bi6+ir3ktdbpJRg3yulQ3GoNndetuVj6SwBxtz
UaenuLDctH/s96aV6FEU1ARqNwe/17iYB22daO5RoYFH+zUKNHyc8qkKf7dRF1V//6WcsgVpJXWT
qLe6FGQ/NYUOLMdrQr16DFANPFl5/zhgpFrfyRmuxI/FKoKSO80H4axbmIUfILfTGpPnIvy15SYa
EDNOojvx4+IVydoxDH1yOJKvPeLzCW0xNiKUBmgUIg3w6ITCfDaJNlsibvs0CqRgJn1CUaAVIASs
yQazhI4nStTNPssFDrvybt597TfxemQjLdGGl+SqjpjWFrSShN/k9HQ17CL87SBP5aHhUDwkZfs7
pnLVN+VWDjWCB32QfDMdvX3MZGIeQjce77wDrkQeNrdFP4iVIESvokBusuKDzPk59FY2+pgjnZGM
w566GS0/iZ/t3CEddftMvf5fV8d5SRVJgqmxO2z684VRVhqXspx44oDrOUZ69ytR07hTZdIch1lD
VZ9u5IupmfqmjtEgmCjGQ6RpHRR+pY0wa46eV5hUb8wYWWMtCtpn0EHaoUbl8hFNsvbH5EYDjsG+
2Ixwh3aiN8ynXjc/TTMiiSHZJXI35SK0VWiAiGnZ9/MANyTPM2qJNcdbt/eZg7pcNTbpDllw+YL2
cf7m9kRcOfF0npaGDZNhXTxYskrvEhZl9oLamveCqscOx2g05so626E2gTqNqIKHRJP3lmCdtXM0
XFPnBajQzKHxtYo1VZtZaFj4s1e2Fc5a4CBBm/rkWCKDhoGN2PH2l1458eSaVHh1nU4QLZXzFbfD
eZ6FHuteEGj9Dgn7Yg++YPj7ELaYyNASFoDF8BhZjeIKEzW2nlGw02P7OhYQFQEmJUZw+fYHXRRm
lhlUdLsWrKtEm2X1DMlnSWbeYMrip9yl0ElCMOcyqFCTH8f+MyK9BBkfS+B/imBErbhKLbs6IF6v
V9u0qCGi3P5B12aY8uuCkWZLOWv2dF+EME80yB3ILYbbYe7JcCtxrwV38cYGFkufjyyFEphLvFgF
jMJyYhnZufASa473I6uAohd2EC96Q+kRVV0KcxRMIZ2JxFqIgKUZftUSp0KqHPfRQwiWr9nh6Ni8
lUiINhtbDYa7Ras/cO7E/8sZ4ae6NIaWJ6pJf+h8N8S9S71qsqhd6IiBFi167Ahk3gPGX56kxQVo
wSHxljfJ3s5H4QXvzArHQc9WhJEOC5m3RZC5+Ku04SMWlLB9bi/01QEpwS63NACQ9VHixgvmqZmF
p3wn3DmR30ClgZTls923vZ/6d47uBVxgWXI61/834Cpa8/Y38qqTwsslEvp2FO/Q90RX1n4Tl4iL
GQPacV0mo6ONGivvVeXsM2qzR8oxqB50RfUP1Y58FwyWgdNC9BUvihgZSCkeczVrh9G6czQvUzZ+
L8RWZ8F5oyS3ThaFamQ383uNhnd27WjmYWhhtYwlZLj/sBZ/DLUKay7JzTxSlPdcM2t3FBfmo57O
iA8MU3iAjajf+bRrW5rTjYQGLX6dGvT5ZpuaoJtCMxNeKVXx2GoaT0HMw+8cnOVgnF/PryebFbCB
o6g12cIvJ3TfE8EOsyqFf1Zle7lKYv4ux9IPGRt0NzP38+2pvLwLXfyQLUbmMNHPXJ2jXDd67AAS
6bWzVNuhTX/rpeV86DjgH4xFc4HG5fwNmx77ztdeO0+2LdBcWCCEQBPP51QqMXHMYumNVhk9ELUn
VA+L+a2JiheUVNHdGe/a7DpEJc7TUmZeV/+skJzXHXtJJ9XBmc8pUMYvhscio9Vp6osgoG21p9uT
e+VIsGV4Uwie0rwzV5dVNafcDDKdvWiqdMiqtbnPaa8shjjDnff0lS0KLhHYMQgjBlzXA/0IdeTI
qmcvlpV+zEP7BTBreec9eOV7QPZiZewyCB2i1ZrlcjSxcTVmr+tSLHTaBIEsQS/EL+rgPwzlCgDU
vCNoB74i8v54lbluZtRaqc2e1jrindMY3Sc7EtmbNk6Cv1+lV/86nrgkMPb6q5IhTYJA5LqHVPZb
jKf6L2Vjfi6SSHq3t8OVmodL5sLmsy2dHb++tKaiMUorUrqnSn0+ImtYn2SIa2fl+/qBcxoeAqcy
NmXq9AerrfOnZki0x9s/4soa8htsYSI0LsFVrmJZbrTdlHGDew6V+gN2QggCqVge8TC+18q9sidJ
13QeHNJeJGZWNxjyE61SwGW9nmzwGegu2nd1rd+JYBeYIS7KpT3Gs9ClhUQidh5JiqrADXRJOPCK
Ln9I9C63o9TE3sp98dToCB3qbTA8CRsz1m6Im4eojfW3WRyId1opjYdhQqs8x5xid3umL7hGrz+M
SC5JjGFnrfNip46dqdEzHdXHDqavPeD6ikbvQ9RwG8PGOoK2ip7SNPssgjx/Y0/IMqDgmO1ynGM/
axNQ75Z7FAAIwO5qsNAByOtFOTqhWHTnSr22LVgsUyg6OTQAVw9kJ68SmNqW7tmtA+ER1d5/etus
eaD79/g/V66cpdVI6Q1AJF331VACaReVWoHhpS38aYtWwstYp/nbFuU4xKFxxoOApXMliPbn7RW5
9pFcAQjp4KgJvHmVN/AoaUJ8AQ3YGYgShdH8b4MKxEMaI2V+e6Qr7xSemPxBuV8AGddXx8zxW/RA
p0Z4s1O+LSjsH40ga7+rfszfpxJ/vxSVP2jsqfGvMRbio4U64oO0ozvXwpVbD9EKnrq6QHIEwOX5
2RjDKCrmuhdeIGokmGbzbT44atdRK9nNMb0pPzDe3/7013i5ymNoVnM9oH+G06S+/KY/Qndp91oy
+pb0SiOqF5JEmL4xR/hRG7qR2I0T1J6ySEFWwysNsWUnqi0bGYEUzVlLTYmXV9Zv2oV1uBP0SPbu
pLufcc9Q3zWti1CTtwP0oJyopGbT2Um+WISPwzZzGuy6UQrKUKPSbBnvHRvPcXSrXPHF6LLp7WSN
w3GeWk1h0NaECIsvAidsc2TanSx79pMBAKec46ql8GyhrhwVvomeAH45z/CK8IJRczNBJNPDNNuh
FDijAIg844TssKHeYb4LB9+wEcykqQFvAVlx5Pu2yuqwskonf9QeWrbK0bLRmNe1PP8B00vhNE5+
9a4hPxAb+JBYfY1uVGyr1ik+S23QxS73Z9zTu7DsP5dIpyIPJeOfvlUX5WPbBRaGzCN+cZssKBc9
JbdAJsTHNfBOjLi2qUHkoBS2VE6weFxF2pm+EsDdRnrAX97Zc2kgc2zPH3Ht636bkz48tbAPdzYt
vK+57mObko0oyhpzkT7c3mNXbhaeP8C4uK8NcOCr0zWYiaYh+C29Ho/LR9qCUAhtJzj+9SjLERZw
V3l8Yw5wvpFzuxF+rPnSw5HNOTh6j11nGHz/y0EEpRkDxI3uopJFXfZ8EIH+vF3IVnmtGaLUWoTz
roZqcucFcxH5GMWWLtA32xKwSFaZ6ISlDuU2w/Z61/9tc/W9TUrbeKg6igC3v+ciutOa4uAv7GLS
bJLF8+8ZBlATbZRoXmHjQ9nhOp/oU0tzWuhPfY4bqO6G484xi3vopSsDLxASHhREXqilq+Q0pbtq
JIPUvKkOUcyMECi0azR0cS8nuZ+zn5pTOJvYMpKPt7/4f9/+ZxEPjPkCWYHzJxZ4wSriVcA6Z01G
yclpbB6lVHHCQ1PM6UvXaFhuxnLWaPcadf9CZy9+sBqr3JfRDKAX548XM9ARNlS4gr8zkQj6kRWx
/SlCIPpdryeJidsehuYfqKZEiBUlU+4fjGBAiJWkp9hX+Zz5PBHDqkEuTyDP0DRj8VQpIbCfK4us
2xFd7XeJYWP5ip1CUW2RgQIuXidh/1DPZVAiuDGPECPdIEIKMo1OSnP7U5px/rZT0eeIEWfuW9Rx
0m8xxDviduOiapJmUeclmko+x+ErjyEbhl+qnrsZSZtG/DJsKpvWNFCdaAf3Ge12s3khiMbGsTGq
6XNrDYHcukAXgkPTWIskYNyMP8fOkj+zOtB/F1B31RvEAJEvWQCb7h5/FvjKIY+5x8mKEmsHU7T5
lWTpo0ZgIvoHPrwb2Vrx/KAlyfBmil3zfWvNGh8ZpeqhGmZKhqgz2fO+c5Ngb2dADjB9tSakuFvZ
/exDyDW42PfIwPVC9gc0zvJmTy8qejC0VAQoVHYUT5yKLryd90gBFiit6IH2byfT5HNmgshgbWBM
vX5V/EQ1z/SSGjMV06kaFFz8ENuvrg+bL63ZVNXeJd3ynG6OD6ZbBo+Vm+BMXHcS96Syk29DC4oK
lrI4225GAOfBnRN7GRvYvVQdaAixxtQBzk8sRPtc5bbEmaCxoh32ysUujqrsOCUiuXeDLNHs/KTA
1YQxSFjFVcxd0xl1rTJz1TnJCTAGrmmpG3yD3jdtKw3f5sYdooPye+sxwaoXFdBZPEh49DMOkM92
o6I7b8yLEgQMZp4nlFtox8LdXibmj0Sl06oZLWk3O0nVD/iuoE4oTF/ucFYxkatus3vvvyXKnn89
ECkdQiNVURjH61ZjbAy8yeymOBU9JSRp48IaI5T8MSkgLs69Mz3ridL3eovwjabhqpql0z+ZauNf
tyPWxfUpqEqYvN9ZC+5yd3Xn6I4WOk4ei5Md+MWzM6X9M84M053FvjLKokpBmrDQrulDnE8v5ml1
pZrQ9CIKquQ8lsJyQyZ3du/VUbjQKJUiFCjW3NyyRgelKSfTw76zO4KwwZJx9J397Rm7vFwUVUVS
AYBPr6t3/i1WOPazXiemNzfwK0K6hlM+xcdcp1WJjTKuyIISd+kr9y/Z3MAu2ZiK2g7dQqjVq1st
n8IoQ7+czxPYiCoAp9+CsTIPuApOT4kaBjixdHXsedbuZD+vlYDz3UpRe4GLU9fFjsdeHY9GTJaT
VZnl+dn0aUpa9cHuVLzrpRU+GYuUVlFhrOha4U5hjPB2NHBFQhq81cLvtyf/8pzyQyjOLPqsgCbW
c6BKpVK3syyv8fvunTXzWt6UfS0e4gzay7aEO/Hx9ohLkrL+dIqTCyuQUg1YmNVyIx1eZpG0PCD8
8xYN/uxNZI/BYzalOHPWznNcplB/4xCDN54etwe/TLNZc57GMG8XqCIov/PR+yy0xwzLPpK1uvT0
PCof+mBq3vVljonFPGUBj5bmc2g2JiqQUVadgNeke+Sx7pXGrh2uP3/JagvwDNciJ9EsnDfIG+jE
wlgdzPjx9ge/Rv3z6UZtRsHRg+lNdrVGe4zA74cOpRKv1jMNWFicJl+kirNvFnfAP1YJrnTb6k4a
bNuylV9IEHAo8tsEB4xITCEma9hIBNsAKeP00A0N6oPYoM1fyBCAtOFkpNpNBcy03MRRg+nz1Fod
rEblQjBoI+0L4HahwbFKugf8EocGL4hB+zHWJDG3v/TK0pIW0/uFJ8jQgCnPl7YqRnKr2sEIZKTd
XTSa9ug2tfuWndwdAPWKzYBt1cYU/Y+gaD/isDhvG0PofwsfpcfA1iYyUxTQobOvtlgjiqEfikp5
wNjqU567vzjMw4MdYg08iDG7cxUs+2S9wADLaTLQGgT0JM8/u3DjeMLMR3lVhimLpWNIhXdrvwFn
lu3vTPFlqIYzDvQZCQy6stDGz8eyFgw10cr2zEqzvgNW56E+hScjEu47UaABGmit9kVOWvOhx1/0
RY7xcxu72k8oVqTIIgusfSB8J9npIvM913eDnY71QrTNjX66A0W4NjECLMbCHSXcrPMhO9Wxv3Em
5Q12MINXDBBLBE8Ioa65J/q8PEJWa0BIWV6Yr/if9SFLVDngNi9tLxmK+Ri4rnHUqKo+Vy2WBaJC
3SiN++FOinVlMeAukGy47HaeuMv3/5Fi5als59gOg5MVVtEDoBJGDjKFMpvWoRma0wvBN3pP4zq/
F0WXm/H8eykFk9nRICaMA3c5H7pRfkIcVeFpaMKTQMZ0n/VV9cQzrtxFlTA34zzMm2TyXcw34q8S
dYU7W/Hy3lp+AYp73NsU4Mz1rjdbS+iFFZ76dKF5w5vfYmPTbYzZyA4dsN47k311PFJrMCaEF7Qq
zr840XFam1InPMW0/I/SabKHoMrMbV876APNNOJvH7XLHbUAaGAkKe5kC2j4+Xgh+N6Ux3Z00u0Y
nQMcqUQQP2J4mW8mgJWbNETH/faQl/hJninUMqEhL2gTaHznY3YgkDFQM6KTQFL4PYIURbOpwiw1
X4JJC7utn6flB4iHQHAT0dpcCn2R4q5b+fhO50GApTXBdRg20kRNuJ2V/JWFA94samrwVJR1fg84
cOV24yeTvgDxIzLRCzn/yY6BlXMty/gUTraGe28Y4KGSiS9zGmpHPdeCHY6jxkNpYDqEN1T5mMjK
Biwvtfe8k509mmPyQTmJ8xAZnb2fOvRHDKzWTnaTR0+tnKY9rGcPrUSMnqNYNk92g6OkAp/5BK7I
QFgArcacx+3f7zf6R6hB0KUDkLOOtMI3MILSkvgk5XeQ6+1mDjN7645jdJhD685mu7K5aYeA1kVH
jjT4dWP8EUlEoHqKAlF8ojrS7qU+tttwcr+jGj4dpyz8eHufLVt3FTwYDZwuOnHLk3i1zVKK5pkx
O9EJWJqz6eIiflPoYYZ/ctPcmcXLHIv3EfPn0iHjElgXVcMI0pOI6vgUSH8CMter4xjh0nX7g65O
3x+jrMpy7dBB4RdNfOpiN3rgjo4wnDXshzwFgBmW+ff/MBy1/yWHxQBlfUz1cehtB9vTE3a45vuq
K+dtP002qpua+9QN4b2C8JVQRNFc2RIpBqq1685OOlhjztMhPmUE3D2cTOyGS4UhiCA7tBDdR8jY
v8d8urZJln4xGPZX4twqvtsk4h00hfhUQxZ8dmrjC0IUam878T3O+bXVo2GAAtKiQgP/5jyEUIHK
e0Fp9eT4k0v5LftXVMZ3J20fI0N8ub10V/YjPRue69igowq+JuCGTd9ZRkpUtxZpY8T61L7Mpv7O
flwpAUMyBNtNGKd+vyjuC7HekLnf+KFuEsitGLIFmPv2cw7JRd9gdNoivJ5q1qNOSraji0wtsxs0
DEPw/C3BeKEbDgDKxM17hGc2z0Oxtf25sfbOEM8HBMJn3kn5kIx3rp8r6wABgzMKeXzR1FyF8jHx
sQXXKPT2NeD9LDK7wywwcxUuyusTBMo7411bC5hC0D1oV2Lhs6RXfwS9EJmfunKShAirENFfNJYQ
uooPf73iYMJhcC8QIFLR5av/GCXxWaYKI/MTakQmrTBysYmH1t8HcGdp+S5SJZRprOU0/TGKyibD
LDozO7l63DxFWsERVW6yL/QZ7evauavFdyUmLIORJsBeZ/+sJi8b6wkSR5CfBoN+SmSXS9I14gHQ
j/rRAR1wrMNiOGWj6T6YBUJpcepa30pk2Hc8+y14TpRpmwnzxLiXxpu6c6q35uy7x9uzfyWKOCTH
Sy+LAiyEvvN5GTonwxB7yk9x2iXPjj67z1ONj3zbZve275XtxCpT8aPlRPVxDchoHRNX1pahsjq2
d3WOwn+jyuDh9gddkFw52rAfwREQ+18ThPMvwux1YbolxUnXkewPDWk9+WyvL3PVv57meZdmRYO5
n7L25DrFoQRv/YIoKHUOy6oO5dxin6eVv+qyiA7AnfJ97bMMeFBFj6pPv4rYahFXLOcfAdy3ranN
4Z132bWZAmlAjxPRN9KO1ePB6jBOyACJnea5yTdmMuGkSAfizvG+kBJZZooUmufqwq8Bv3U+UwG8
PLB5bnnKWzNhO8Z9dETZHn01DWhnuutkGX0PEwi8u0q08tM8BaW9GUzT/0aHwTj1oxg/+iIoMRRV
6rufT01zcKHpnwpL+D/guYmcomEH962OW6NEesS/9+C+NlVLWXupJb+qFJ5/w+xWsoqKpDxJrO0w
IWh9XBeazP16e1ddG4b+3qJlDHORh8f5MEabS9xeX50S63Jjdinv+ii892pc/i+rvI9aMs1LOiEU
PfXlV/wRpGQ6ZaxWHp8UJklItJTjY2zJfitjtzm68/B7yu1D57f1Rznm6R2wxiVLZcGhvdb90PtC
5nd1zRtJpceQ4PJTLXsb1qYxfpIholVQetQxRqw72ZQSGxJLL8KXAaXPfYk19hGaaLxVYW3tc1MW
d0Rgr1zUxCZUwUxISqB23NWdh7NjEIaSIqMtx+Bb3XAWMNLFimxSPfaJWiVoq+qTE6ACZ0bPcVXL
B1NCYdtwiDDbjfi3vqe2wTNnjGIYIG01/sahBMponPs6zTh8ce71Hl41Cs8XElQ4lQ6a0MAVUS85
X8jYz8YUPidPvMas/5FVqDCzXQqDAa0ERJPQbyx2jsBBBUc6u3oEvVkeUX+OcIqPIOdsK8vvkkOV
d+b3wteNl5aPO4h8ZPMlo9aDoVFdDAPP13Aka0CNh5tYdQJM/SQSr9dMCDR2qTVfjSjjn0HOcwaM
IHp/n2D88c6ZosnZlbIacCOFiZzsWjeeXvBHDqxdHqoR+k3gdDsfM80cfHmpqYOsJgG1wmmiYNvV
iG/sZr2ycR8FUPSoBV2oPxEJmyN1D5HhS+zkJ2XUJtTZeq4xhwlQkzMn5Lt4ym3b2H6LsA9UlAEc
xWzN6keBUEq18U2t/tC12PtuhR4O3/TaNpMtYEy8WsomyX/4fl98bdNZ4RRiOPlD6yBIgqC/j3vE
SEs3JSD3PmifcdSw8xkS5EIaxq63BsEbQVzfBhpSZbl1ahOrEtRtg+lnAkWo2k5uQ5czRklIIXAX
go3pmsb5PZkljdPbAcW9iCjLUaO6vYj1KmpTq40tNdOK4sKaT6pKQPkQD5BfrIpS/x/2vms5ciXJ
8lfG+mn3AXehxUO/RARUKjKTul5glNBa4+v3BOv2DgnSKve2mLG2ucaqYpHJJIAQ7h7ux8+BYGBs
Zuj5XQydzv1iFa5gQZX6JtHEzBnkAnR4AHNI6RYVvKmCenajvMrTFFxrQxf0qJAkIW2gRoLdMXci
hE6GTP5RDUvQUbS6jVt0uosFzTAFp7hvFs1Gv6P8EJtdlJN5adCbrSoNCAFnadrKU7dMKFA3NS6d
yQqXhRMfwTmy3JZiho1TD3WlsCATs0sJ9FIoDXVzmtk9xBkCWkKIqbJTqN48QRhokFkpm9AUH7Hj
IdtgzSN6JzITpzNjqJSHCbrSfgcQRUtAbZnPrpYM80AaVUXeYco6uYFUAyifjHYG1KpUBktzzJ5r
pQtoZejQKs61xoyoEO2inHOWyImVUaUG+0EdatFLUIUl5IybMMogUSzp0QYNeFBADRIlehOXLrwD
V2ZyJUU91JHAQdN4QoU0P1UVrhKIcotlj/kCCBkguzM60JR82aZoUy5seD/1ATSxAYwl1NQfA8jt
kmVEUxJpRrRBQa1p1CCJLdTBPoJnLw9hl8rjJgk0cXDNGdAwZ2nK8urXa4yHmJ+sEMp3HBQC68EB
OOI6jMh1VTDmrkVknY1Uqypjo8rNMWjj0lHBeOAEy/wslpV0pmr4zdI20PCFKjOKKZyM+bP1Awlz
3ST62Bz1CNIlpSZWTCqB9vv10313FbSII/sDx4zDyerpDJAEJeDCQf0gGJQNFhDqkNVyDnX29SpQ
I+BgTUB6kEhYx0jtkmN3iPkA6S9tprEiP2elUrFfP8qXIJzzKuEcj4SiCXToujsg6MD/Esp9fyxB
K8RwGEAHI+oETlpDq/jXl+Ke5/OaQLYUECXMDvL+yJ99nptRaqsccdl0LMCeS7EdFxs9h+bWmDMD
zTIAhv/6el9R58gEf7zg6hyUKCUwPf00HRd1kmwL3XPUmsOOKqkMpgc4IheqlMatpsEjVlHSEKTU
yzOHv2/GVwPhBQ46AB1YIPj5/NAqdLzaxrSmo6UUbyW0offFvEhwwNAAP/O4fNWtx1fGoRmxKNYL
juufL6U3SVprjTAdJ1kqXSHXh22DHj27Ucd5CxVQk9bhmJyKEtrrIW6aArvVM6HWzt3JNwuX93WD
7ZV3MAB19/lGIksS5hikpschWHCiTlLJ4wnSMyv3u6twrB1ETFEal9f4wWJI5kEbiukoLkK4SQX5
HlVp48xx6Jvpw2AC14dyIXIE6+AbhFOxuSCDeLT0KXP1pcwhcg5hV+h3iObp1xP43bWwK3B2hM4B
cl6rpQLyt94A9dt85L2FXCdLucjD6DnCQfwMHudrZh5pEx01Qkg3oOUK2I7PM6SnQS5EoSodR8BV
cUQSjUJ0VEQwBRksq49ZPCYVaEinHIFjzinybkRBEnZxO0HMNsGIyWQxtPKyhvsZydwHUGRAVJpw
Ok7g+LsgV2zg3fSnJQi0iyyGC6PNNL5NS5k+w3b3kN4bhcVHUyscnDEtarxfAigMntkU3Kas9gT4
DZCINZHSg0PgY/7hWKNO5aCEsw7JmxBiPkKkh5AxRAdjUBlXYCwv92JT6WfSAN/NIwqwPzFGyPSt
lr8w9IMwp8J8hBj7zIwBbaoo9Ot2YA7nWg+/ulnkdoHMQXc7Dk2Aynx+PBQTtQmB5HxsM6DMwRwl
It4IQV8pLPgveMQfMrEsCGKm/Bx47htrbgAlg3ozusrQp7Sy5igoLVrUZ8tRQ4wOegqU2xodrHlp
CdWqefqjFM3cTQHJjyXLUSnAkH1+UqjGNoNhzOLRQjMJGqLqGyVXOn8a0er86234FarAG4R4Rw0i
CRyllJV376GIulRZph0X4BVuAguV88SCzCatazQQkQGMrH4poOQPTeQMfCDWYk0yC6sUgJm6NW5/
fTtfzRzS+jiXw0cDrYAx+Pzgah0OMArGcEzLIkXzamNRa5T/MCwChNS87RZJGZ5kMFYGoZCtuK7l
Wjs2apQ649DgmWXgXaQO+nzp0ElnDtffPJWJg77GgxuQwq1r8qYcZjWEHtUjioezV5ribZaBAe3X
Q/d1ifLsEuBT6MNHCeH9HPRh8/dV24hl0urHotGKTYrWC68Plcg1oAvkGqABufij10NMiHwrMNh8
otZcyUFbZ8uszvoRmX+J5pIJqK04JnQIM8vrakjI/fp6X3c/Wk2AH0KWGjzc+Px5aUxxCN7cITKO
Rg8GrCRFRXg0O8GvJfkJPIETa3srdqOsfP31db/2d8HmYPoAkAN/qApY6+cL61EHzooGAws9pfFN
VWvjGApZY2u9cIMRbk8VStIsbk15H80BMogKDruoOao2+vDngxRpGbUS5alFwAWSuKg4miCndYLO
UAm6UYszBvlregn3C8wtCBRgsFC3XZnJNoUg1NQrxrHOhMLW0ZtCjb5NHoISlF/iiOKCFYwxg9SV
ddDm1GRGG8a21FUCes4aGVq2AMH8egzNLygNBV3HMBKg4cAmUNeFVqCTIC6rck1bJL6OVl0LOOhN
PSAEUtWNj+UUqEejxumULsjJm04SglWGxrEkleBya0YIq6ZGeZHJi45eHMgpP0FNqJc3JvRuvCIJ
LTdKEqC9zKCJZzJVMbRo57CtFzZrVnecaw3CUHqBcxwRtaSBzKem5begcF62ul40OYjWIguA+Bq4
AF6vWmwjSlIvsawhfzDA3lJzggXou2aGntnICZR3Vo/27aGJ0hNSv/mLEcZq54nCWNzUjWoldlHF
8ilYDMNB1J4/inUZNdBWDqac6XiYV1SkxYWABWZ5kJUUykttNyvv1DSQKa36JrBHqZZ8gB6Sl7iS
EhHOBi2s1MzVpgYnmV5t275J3mrEauCQlsPlri5l/SKp+zxl5ZIqh1wGk5xrGFAsAevyNISkB4/a
RJugijI3G4uBZhEkeNOxRh4PgKGps2WoRu+EMIgAUapUyLe2iZ5KZwKVL/lXHFoRymI1ADKE/Izy
eUuBKbGvjayLT5GsNVCSNrW9khvdfasKYPFQhm7TGIJilzVKJUspTWcysN9e/j0thOoI6mErbw7C
GwNUGmJ80mf5JgLYFksq1akxxjp3N5IXAY9O1THMmdV250QRvkRpoM9E8AKcMTDpoLldPbweQ2Gk
R635hLpAs59KA7o6kQ7CVaReHC1Iwj2agoUzO/DLI2uIW+FVsf1QyMbR7POICxn2JvaUfMqbKLzW
TQxxDNUoO2wyEcrHaeBUEJMiRVqVL2jYrM84i/cw4lNoiuvj+KKgPsd75NfH+66RpRF3oJ5A8Q88
1tSbmmAnsjZeTOYsHaQkQkIxAEWWAgnhsAfMZdAelFY1W7QP1gPIyiEYuR3CHOKYQ1Goh8YaweVT
5Is4sgphC/gDwVSPzJUVFM6YhC2gpHE0EakY+9DWJl1NmFqqlp8i2keQuIDZnElSUaEbAGlXqORC
yToCzrYGAXtodE17Zga++GcMPYwg/oHEEw41q0AZSZRmbBB0nECzpwGvZAFmgl4E8MiI6A1BhuzM
ifGLv+TpmvekDcpzqMLz+/kQD4QCeJ6hZKScWr3BORyIV07dPnbXtVhep40oP9TlqD1AzK79o2kp
fmVQyfE6Jxzmur6RGWGDPpNZOWmgt2JyC5noLBjffu1SvgauuAqAd6BexVgit7saz9zKp1GuauUU
z2G5Ea1uvBWUEX2jIWgEsyUzaZlpyk7C3P6Am7s3OzX2wT18Lu76cgDi9wGoEo6XiExQ3/s8zlml
9kkc9sppWGTpvlCH2LEqlJGiTghvf/3MX+LI1aVWIRACrVxVk0455SY0H6dKyCnilXN4v6+mAmdX
xMVIWoEVFZCEzw8UG5IIop1eP0WzIjmpGOc+INPK5VwsqFYUXe2GsoLW2SoYLsqi6pxfP+TXRBbw
L8imonwNsPhX7F+sjvD3eqCeKnUy7cTM3ThKMqJ29RZQzoehEA/tMvil2lwMxjn5nu+WFTjDUKVH
V7OOquxqjIfREMSuiLTTskzLvk8l5Qiq1Gg/pN3CwEEwbtOsKg6pIuY/oLt9U5QxZydtkj8cxgFU
xbGPQDYAhoJS/udpaK3eWAx0u5zEBlE9kYxx7AgYObqLBq9BvAdsgqQupkqhZqsab2PYex1sLBoL
x3amS1fFEmSDreTpzPzwEfhoylU4bWTsUM/XZcCU1qCvNg0BPwas6Cj3c+hOorYzw1nxDLVUSkiT
5PMG/KztpZYCelEnuWArQlo8tqESn9sO663HpYp5/gheRUV4uQYXAZcYRzqSqseikuuItbNQpbYc
IaS20jotaIFgHrYfPBjLzqqECC3ded3MNFSt7t7EewM2gXR7BvKplxS2KGbGSyyjGtvNAk4eIqqt
juAAx/WIQkaj2AVGNhoE/OiC10DM47kGDH2H/PzYoDUwbh9MeNGedMpYjQRM1MOT2i/qnSVW8a4u
YaOIAgoSi5YFWsFo3vB0UhKm062pzB1ArUm+heSbxlCxKmSCsK2SWYODheCWerVMyGFmRYKkBwqK
RELzyB8mIOPHG8QJnLAQaw9Z3M+LTgy7QhqrOr0K1bSR/WkBZIN0UQiqv3gwW5nA3KevQypn15Bl
aZHMWtLuSu56xUPgnT3FUqICkhtDx4bkiRVGVNShHkIkaJyccwBra4h7hZwDatXoeAbcZX2mABNU
2eYJ7rWfkBkF5iHr6DDUkqsU8SmPp5gqQr7YSiclNsqWmR2EjbWbOZUh6vwDk8Y0pcgNnuPY+HIA
g3QGqgzAMPDmBPjBVawFKtUY0B5BvhKg3QBKbA+lAFvSf0BuACTVusPZPUr9MZeSg7ZgCMvBU6dz
PZhr94+bACQfmpmgS0HbwXomESkJgoWKytWICjmdSkgaDgi7N3kLkc6ybfSr1JwmIqfSmSTyF7QL
IlukAy3eWAXXDDP6eQ11facFhp4bV4t8GWf7VrooUfwzlZ6pgcBEpFRVkK4myUnvLGhm3c8pZNXV
iobaPjf8ujFttZCIJd8lReKKeWO/268/JEH+/6cvflG9Fldd8/ra7R+rfwORcXQ/fDDlXO78d3Fy
rpL+179cxt3zY9x8KzP+/tafOuMQBld/w+SBsQV1OB7UYALH17b7618EcDH+hk45WAdkJQEa5bHB
36TGZeU3yAhDXwgLD9U1maNXwW7TRXifDB3y9/oI3oT2RtSF3gXfIbV++dOzQKUdAvD/+fVHcW88
1Af/A7kYqJag4oLggEuVoSH08/rSgSyphr5YDtpUCnbe90RswpAUU5yyEDTxZ+L2VYMkvx6CZ6DD
wKfAGzTX8kmNmk+xZEXyQYBaGRGE6A2H1r2VWQyV5x+ilJVOGXSJKwSXeX4PunSFNMhSux/m6vdR
+PjUqyoGboMLpaHNBPwGKHohNPj82OWCDuERFAGHSokgmCMvJODs8VI+Rdu6fQToJXCVOALRvgq5
1KbR3sJ2vCoAfGMqmu0P4Lk49iVADrkyXhsl+rKnXJVOaIX2QJRUOmGZ1wyonsYeOlFhXTjEPlIT
8DukiMfyDBweaND1NKIzHBlEZGJxMkQcv3I1lYZ+Dm2q5X0eUfiJviE9hJKfNR1iAq2jypte9NRs
o6Z+2DlN52XtEYK4zaVV+UlPDNVDoV9/LTecB6Zx2+qxNe1FtsHXDjZCPG+dAva4L/dzuUtix+RA
DAJoX2GA4Zqh98vXa6YYiAVOSHMjA1xz0QFHftFSkkL7COi2w8iFBL3oTvqRzeCTd+N2I8170CWM
tQ8Q3HxhFbc6wFFK+VxIGx0JV8M3JjBSscArewq6bC1j8DSW6Eq525uu0jh5xPqeLgYzRjZpDiiC
5hhFJxpZSHex6gSVv9ABWV12rG6MB+XBisgcEuMSCgpiS8PEydu71CRWwsqASQkRdoOju0+hbQHy
ahDprjwKd9ASFS24XmfKnQBMx+0zMjscFhLtF4V2z+CcrgM6qCzfViz4UYueBknSjKAdPwUjQAO6
GyLvk73ha8y4qk2q9CR4bQ0HVPGIOstt+IRZ065aPFXiAfAP8gfjGkd3N3BVN3ITSKPt47slZMHs
LbWflMS6GG+dYG/t+m1wmA2iXZfbzsl2070lEXUP9FMXsiFk4dMyEpPOm8bR/OCUoYErIeBcnao9
yCimyQUbjECkkVgMwJv0wnrIXGG3PORPxd7U3LxCXz8NnYDKLkSaAhIcs91IrZ3lRzakTNGgRasf
s2860y3QOzSguo1n9NFPXkcksxH0AZ0D1pLqLXmzJpK8oXkNIsyDSbUN1A+ccjuGBJsPFHx7FVoS
++WhcDUKSamOVeB7cCSavqR+eY++cetk7hbX2g/26FuvwyE7WMcclauZZoflEdu2sUMFyB6iNSS+
BEnwsTgChGX1bEJqGNTwcIxIW4q0+r2U9qcT/Avnhfs/f/MmX3wgLZ/L9j/+1/b1NYuL8H//h99m
j8VL+5ffHaX/8tf3X/DTE1o6PBqg2mhuBxoVIF6chH46QrxiAjWMJDEqvuhQg237mxuUpN+AAsJ7
4DYA6Od0CH/zgpL8G4AOeAO48oAYQPXkD7nB1TkdbTAyhLK4TASw/PDJqzATAiJJNiG76qJlimjD
Ngm9uNmCRjHP/a7B7mA5SMgKVEZVCCaK3tR5urIF/x+ZC6y6aFPgQJtRKL+CE6+KQdLtiVDX1jeN
CbEeW0f9QqVtxer2akhcRYCD85rULgyq1bsc5MeSySLdMZJNU/jKuAt0f4zsoOdGT+/cfNpWUCYp
nQBUePN13gAeuI+2xm17nb9Mj9rb9AjAnXqY82OcPMyqnwdnfIz6OVKA116N0CpFJCNLAm1rVXZN
wW5/zK/GXfmj/iHrVLsTX4eIGE9SxYyn8kf5o38toLWbkuVpAgnLFXJzgdPPr3MMKB1iV1L2TCu9
Mdn2ybOeom+ldpNl3yoAfDgzyGJTEL95Wv+QCW8z0uX5CDeUXI4z+7Bav4kC1hLV60d6L7R8yOoZ
kGJTghCTPhr3VXM0M080t5pwU8mXqk4Oy5twNO/7XX693KYPii1kJH0A/V49UCisWDUVc4p2+Oo0
gp4f3HgNGhCJgjf+g7e5yqL8N93muQWyxiv9GyyQd+ncD9mZLwtklTb6n2cVvjEKYA/DsZQjnZDF
Wh0fTBFMYXquK+4kjxrLqgrCLDzlEmiwZss5RplzV1sZ6X/wauuzN599cAPjpIJiA3hU1sLKjbqU
ITLQqttT3Z0pxINpwhKGTU8tGyaeLvhAtMLQnMxCpp0xTzjufYrq303uxxtYpx3yLF2qII9UhIGj
DTpTKH71AKaTNgMNFNHuZ9rtgLzu0K5+bT5OLwEkoG543x9SETUROkCMSbqprtAgCFL7cHHRl6s8
xRtosyiId/Hdm/w1PHZAHOg0LGl6IxwUg3Tb+EZEt7eBAjdBgsrLxN+/UCsyGQS6aQjmJxRAE2LY
aUlQXk1bO+lIhwjwOtx1b1HOhBthn5zGGFBvomzCy/Bheawm1kPA5DCy4RSqNMjoLiD9rrnVM1pl
ZGc0RL+XbtuXwU0v5rtxG7L8VBM9I/EJfCYo+YsauVacCbnRmi4ZLaHUnNAxcpYHIE4iBmLl+C3C
q2/Vc/FcPTdo/gv5H6Ui+uFFPChwu1wDCDdMleoG9VrgzrPURUNCA2o0lfQmKX7I25i1JhnRlI8q
1lXnBuA/yChYcRHWnjsSn53mlX3/c5r/Haf5nDUxVimHf7Y1WRXKfxozTq2LJIGMWiK3rR9inXqY
JBN4UNWt5PB1lFWw6dQx6YwWenogQaSCop7Lmp675Mo5/DMuua44/XxMNEkjqYXkEqBbnx8z1eS0
Bl5adVFdo4Ax0es7YMUPtD8Dujh7oVU4/HdfSP7O6UFmC4cSVGggx7QaxVguI9lsa9UdgiCgillC
gcqAuiEwdp4cT5PTVlPoGVarUwWct46AQgdp9FRDJmc2bc61y+Rizv1ZiapNBKUiqqLNBbS8Ue3o
Myxvc0AOsKK6CZOcBCkSLun1JKsZaBy7P8rs8T5BHx9nNUFFm0KkK05U11JoTpFhEye64NS0kBpc
bSbNBhoWLIsZnNkACksi3qP4MNWXcBzBQFAKMaZ98ZghR4KeA3rO6X67TT/e32pewzwTIcaC+5sR
2fvgIEUPeUYg9ZhcNRfmve6Znnxf4WxgXoxPw35ym318Bt9xbsrX5G3/5lOurfzbf/WU8xW3CvIR
2/2/DbYGz5dRXoiygDCvfqzBdIV+0ce2R8rtXJ/suaW1LkL/K5bWuWflZcAPXuDvfta1wMD7Nuci
JahcoBUVdGmfL9QOUZYs4DV27+9FenERko48PNxcXZ3JSrxPznryPl5nZU5Cs9AHi19n3oSnzgfS
moibwA29zn+q/MZHQ7KtUwTIfksm4gquQgNSEcR2u+pQkMfHDbMF197o+CZwUYeK3KlEJwU5QF4P
adGz9oW7+V/d8Nq+NJMZ1yXsS4nS7gn2L0Bj6tFyoktQiqW0LqnoNwstQJ12rDb1RSNSyAAb6DG9
MfxfJxbkM/eyrhqE/8J7Obdg3v3th5X59y6Yb/32hwXzXqD6cB0tCpGKzLFgBgd6Bvqm/eHDyZQu
BJcq8EGeI6Y8O8arFMKY1K0I0Inqdmx6zidmXWTX4G7RZKZELIoZ/B1gep1BEk+JqaVcpwOShxTV
owCgXtafQ86d2zHvE/FhAP7bd8zZGeO1rw83/I/O2KpE+fPU/XGFrCLlVu+tIY2xQoqclq6IYzEN
PFVl0ptCoxR6xUz4h1fJylz+y1fJ2UFY2dV/xiB8l0BE0wUIPnnnr/WlC1FBt98yAiftMvajJD8q
Z3T3P0CEzu6dhJHX0CYta5l58UCPra0Q7+rqALgWmZm3nem9x7ybhHi/NpHoX/nOXv/nTamrymrW
dyZo6XFTogusEoOjofpRI5MTXesuiqwDiwZ81W7KbbvBRr7X94AvHcs3KHtSvaKCN2Prd45CbgXn
pfaUB4311PICWnspAYvPTYDDyTGwj7dgArnU7XmDfInno/Gamkz3dQY5OM9ksdsRg+Kv3RH3EtgX
Z9pGzis4wmzQnbLKfm22KtRAry+RmhJsxM6v5T5g6mVHXgXq+qlr2AMGUCfUfuhIil+fUvPFZK8Z
vJ1NG7IBP6wTPcFVP4Vu68T4rUDKuTF9vtT2JN9dornB1mwftVDfoBXuQ2cZsVunIyjpUQPfVvET
IFOhsRvsijvI7Nk6007GgafLJFf075K3btM7dwOdNnie55Q+62z3MLK7g0nukN6id5ennLoqLleQ
0gdTM5yxe4eXIJtBtM3GNgl+XNlkPPcmOhAfJ5vD1fGI6iUB4Jvo9ra1+cc9lALI9mW6QEXb6WnD
Wrtj256+3Mow/TkBsT9L6AtqtARCAnbDil1OBud+25N95qO3hMFBsJHe77eJ37Aahc3pItptix3/
ZRVrnMgfN8N9DdkVUpVkRJU12SU+Su8jReWH9JuEQjLwUkb6MNnNG+WCX5bfYUAD/L1NiYKPlLwc
HjQ3uDDJo/fWk9tb8Rij7EpEQuodyHYxxpXdMvHefkj9ztbJYJf+Q8t6NrJlMzrGHsMs0In4IXFn
MhOvoN6I5zuzE3ho+CVw+bARVlF81QNsjj5s1dVIa2d4UjzA3vFLNyYXe4jvOsVutNml4YIKYvPQ
+ra0wS06s2NTdibqO2cp1g28/yWW4tz4rBx909V1B6YTPj58UQV742K096BIJjX9IbGFWSSnm8d5
R23FxR4oiOiEl7vN5up4ZnjOG61VmP+n0frTaP3PNFqr2PFfuSnP2YdVWPmvtJ9gf/3GmKOsBc06
zrX8pWlLULtgiUDXBd/UsIaJLvePrT04g9Pbvb04Cz7nt5MzOag9Uf7avKnhJSEdi//zihR/Dch4
p3wsfMmRHHOzMJlKTHNkO6K5ndqxnTDBHjzjNHiDB4AZQ0DDLHyOEVFrR1R8ZAC7Gqe4BUiH6mTX
M3uwtc1gP4bMYqbNPSlYvPzRFq5meFHgjJ0R361ozlCnwZkdEUOGqAbW9ACwEbl5VOhjhe/zIz6C
Bvc1p+ZlCe94St3Lk8o6BEYDOZV0J/ck3VmH+llxF7qDpy3I7nJ396AjKRARL0P4cAukFVnevTbc
9Mv2FvyVBPkMgyACnKlGjj154ePxxm/o6g3uG6+PeJ0HFS8vLxlNNhSAaSd0MjdH8KqS2emdyubD
Aoz9Tc1mR3dyVrk8KEBvKcvcX/ttzOeZuV6F8rE5RUXYlMj8Y/Z6jF5PTfzlM6/AlfOZ3A6MVzj5
NKqb0a78wjfdyp/YbCsOxFVsGUmUClF4bEP6zwntyEnwVYH8em5HLMWEK8xwIkw//17tQlIYyYzE
ie2WZngdP+2UNLYXL3dTvDp56R5nXiifiRd5iZBGdBaEoCAP2833EBzHH/VCcht7dFp/sWeGSD+w
ZSI7QAQCkaaQCjEYHgYfEu4qtgM8BliAndlG9MYMRNy13dN8W9vKhe5KjohEUOYPDiB6FO9E4rjB
Akud0umo7FWUFsDT2JFH6mvRXw7KsdzVvrzrXBrZIUP7A03IgtuRNoUXE4Lw3K7dwsltZ/S7Q3cQ
HZEVG/ym/ZGhdZZGG2hSUijFYAnz0LNjIs0QSCIwpPHtgK8zu2QTfuOAajI6gKiKddzZHYZii7wT
AlDZLW3T1vEXAEeGoJ1vHiQGPGNn7WLHs+hA9Ov5ondI7Ic+BZsa4IJnls9ZU7FKWP1pKv5tTQWa
hn9tKtaH3aBXhTQ2YSoGp4WhaG3dHWDwJyc4Tr87hgB7SYaN4K9o90BJwz5ITLRn7MDAFekMlETB
gKx1Bfo84MCKRWv7sULL+xbHgZ4tds5irGcDmzCjmbthxb7bj75+P2E9qyRAHnbZzBeAHTDsitAu
HHQT8fMFdu9MUfzHr1QvRHKQ76NTR7ON5Xdu52LzOYoL9JUPWXsfRX1qvu8cWDv713sC7D1nxml1
FmqGBKwDY6O6QKe/7+ie4iS/Hyl3j72tPS/OwCq4xcXR7jN/gVVSYSEVxu0k/9CpRHTauxlDMwss
pmpnrHUTJ8K4hfh/CEsZ2gFDTxU+h3bphpvYzpzWrV3pidveFJa1gH0FdNmNrvj7cqBT+M/GxxjO
F5A6Vu/xPtheCYjm0pW8xKnx/ohhbuycBkzAgA/b3OU/9fMn21f+EyU+Iof/G24yJ95A9NDFZ1wx
tmvaujnuO8a8ZE5NM/yb4s5SO7crB/eEZyzgBSAqgzvgVj9gEZ4jd/F3n7v8eXjmItwkbPFKfj8O
/4z7xJOU+Cl+5fe/F9xP8PfB2B4GL4fJ5WbXQABhIKEQ08vUzxEz7CDzifghI9ZR27R+dkpO6n3p
w3zDt3aH9lraAB7ugPTT7d+DnAknex7MAKjEJNa7BWYBoHGawsv1NjwG7Df0Ntzy3UaXrDssgDsX
lHsXGfMVenw9TpgDEbsksCvaAf0sMrAwnjQqoaCQssgWLmMndSI7shl0DBCcCEyAe+euq4ZDaJzA
nr3MDeHSZmdmOV7rHGQSfgZY2F8Od9WRy/MUIOCCEwAPwmlmEt2ZTvWmIbAIaLQHGSebiXaJ2u4m
ZFclUD8ugPC0cM1T4sYMbj6AXwsogpIZe8uGUh/VMJIoyVjIApVU2BsAXVtu7be7dme4V/sarrKB
G9uP8KEybryhKbuXHA0P3WKAWrvCsuf7C1ylAD+ljkJDAKG23tbyR3LLn9DEwOCWcfvM6z3Uc+Fy
e2wQ3C1r7J6VSG1VtnFEAx+ubdkErm8gxEDWYKE3XgA/j7jMQyrcb31l0+4kV75Xn/Xnls3PIVZm
y9KduRs8H+fqki78oE1kivArJ1ukcth+ce6dwRb2mFpEnqGruPGlsJnczKZv6GCgb28ZPb6gnE6v
bg6PCbm5GckLor4AE0Z7L7nRD2zLoz2JLOTEUywtueZXqfGfEteyEB6CWhgXfHm5tbyGIQ3C+DKr
7dGzLgGcxwjxseAGQEckC4lyZuLHGwf5Jnf0ym2JieG2kI9WgKmpsQ5mAoYJgtXBdgBeIb03Osom
8jaYSR6Olxj+kfLFhGo5llBAE4pgGcthxnrNYWBrxJnUcEvfcCUMnLLR7wWkhgoXj0UPMtPojIHZ
0cjj6T1iW66t2PlFePFW2imCiABrv8AHcG14BG6oFXzXwhQaTLfRkUCFMykLNBudMan89Q9ZfrWC
OPEwtaiTvGfralt+P5PwDcsjVL4pUEF5P59M9/zswTd0eYDzcUIPwuUONGCvNUdiKpV2Egxsfwi3
Br7ufNFWYhJ6KuV7V6d7HqZqu8p5kkh/AyvGiov3SBVWjdsxRKxO4aSb3oV8F2xxepxvere5ArX0
vnUhk4rvcWsIS7yF7rDHLXMCC1zCV3Fbh8gXuU10Hrx/4JhhgUL2YjrKV/JVvOsfpIO2T3ehrx2G
u9KdiIB3WTZPkSKzemnhbMBtIbfDEsG9cSsLz5C6KfatDlv483cL+CrcqQQdRraKGBbLxgsdNFa8
zxJPMCK23kr2RKPb0cFPIZ074D3j5UB1f9rCMrvZFTpdcNXOQ8KWIXHX2Yhgi5uQZe9dH/3deNe4
PasRd8awbyl+P1aBnbgmzEuCTTzDaS9YTY8NpQirGyxPzBNmMHLbpwyHmorJR5zjsP/5EShxJR/Z
UKxCpEt5dIvPg8NnukGqlbtObpp5dp3/D2lGuPwaQJ4GyVicTrEQETO48cWMHKeA31i44LnAb3n/
sEHoDNvE06qwXRiMCKtaQn68R1gtwsJa7ojjVvV2ABbSMdDIogBDws1YiNgdLzGZlPgXxw2HR+I9
UqwTRo2/fbIXnBUsnDkUwrcw364WDLaFYyr6cuyMn9yocpnfwcz5Ac1xnMFcYSXkMG38wIuDJxCj
vIDR4ffz407viwQtM3w7Ge+u6P+y913NjWPrtX/F5XdMIWykW2VX3Q0QIClmSlR4QSki54xf77XZ
c9wUpEPcuR77zCl39cz0tKTmzl/+1jrvzJzDR6qP7Q2HHht0HbBfVrRs7MrQF8mGR7FkcmqW8hrH
xYLu1Hvm9lDkM+eoIDmAq7RxTG2Bf89XUUO56g+F2tHsPsQUmBMhbzRTwr9MuYZ3zoI7QDHfxHfN
vLthipldOPYJwPHDJzKjAkaJlZj+nDmDAx7RCzzvcoEOIDRcQQ/hFzuNAEJbtFaipc5e2UX2YRS0
tgcXEEYHtiBeAQVgm9lz30oMI3qvEajWcLo1EiE5zk83fVzlygb1Tk6NNxV32TkfLjkAewv7zDzk
/J7tNrQinB1IpFumhrhb9rPsq5oBDmP8v7wIbPHANCfzBj0bbhS8Qfy0gWs3YRBO+thjGJpfPvYv
H7uOdwCOrsp/+1dhyp0YhesBHQAsghbRuADGL1McJYy8ZyYmxfVUUea088Jmc6Fpfzkvv5yXX87L
L+fll/Py9zAUWAR0nBm/SKacs9UXAlXg4tjVmfhGqQFi0gtbhU080QQ4NcaoQOj/a4xpJ2yUKvjl
hP1ywn45YbC7fjlh/3gnbNKKHiWq/ktWtDohj8ctGjyfh7HeIVMCaNNz3iNbsMR5spK2LLHKKseQ
f6QIViC7K59ziBl8UxVx48EkMxF5DBmxpgFxGBbf/hE1Qp2eZr6+s7hsaLynOuXf7oclwtvol5zJ
douwAZhyjA5Fj6npovyNBWRYzONHnPWG+cdTdV+TKx3lOv55VzqZ/jpn0i8U+f/S9Bewk78zeAB/
y4AJgb07LiFviwZgbU3FLj+idYjXsZjb6fR26o0XBFVTFD+c8IXMRDT9BmWCLf4rsdA6i/chDrUY
zJfDQLc5frQ0EFS/5egWpQTLZJtsS1vbVffiTtpI625PbrNZhoB2jsoRFemqEqElutvtXoFhSXeI
akZ0h1DUsByW/AI1qcvBzk0Zof7aShEd9YAgky56FLPmJisJ6eBcexbF327osHyMqLr/+Dh69Ig0
AObKmW++uf9ADkDCGkKk6kEuZZxY2SZn3ZxuEPheAbzHeHsLDNR+IJeP6P+pME9IbSAuKLMFo4QT
VSE1+519h61+f8JenPcInwyCnPNPsKKC/dv1zOT3UfSLkxn59pEf6qEW1gS1yuzXDVI+xlM768yU
PqjUukUjzj1Qe+iho7fnXnYbxct0tqKof1mhguYOPTIzkEuZoCKjLG3XILliJUheBTMfiQmsJUDM
9fSGUpv+vGsfqH0JZh9TZHQM2uWrUX2xklG5VCf1IKgQkQ9QnrIH5x1l1na7VI/+s7IHWOa+24Eq
LqGdZ4oosVQMXqcgjuAGqq61I5oDCciIAtZN072krwqSfCaHWmxwkzro8DLQOCjulVnT0ubx+glI
rMzzizNwMe+Roa7XJYDXHbwNgNX7yNO+sxRobLwKyBmZLvXXIKK7iy3EdGecGR7Do7cG1Toydz4y
QiymzeqDr8/p3GB3bU4jsx7kYUQKM5ZbQYaKGMhEIRUiWdVKQx0Xy+ehIIaW83OtiVGhjV+YpagE
Eu5ba4naJXRMIbOJLGB5TspIuPMAaGM1McgRtUhhRmvkjGA1AbvpES2qE5XHwAKa2FP2/Qu5HADh
X/U5zJ9lCzTMlyVpkTdYs5KfHilblh1g+aEEhUvtzD2w8qUGmTjnhNwP6tGqLatGK+8i/M7S2yzJ
7CD9zNLprJyJpb9ZkT27774RI/tuF9nMJaa0d28L/SYnJoDoEgSe+3mA8usSGczS9FcdonTPynaY
zVnJj2ZkUPdI/OIUNSROS+T9GuucTkMQms04WnTnsiTdDFG/RrasXqGZSUseJkKCRPFHZrc3b2/O
7OPjbvUe24ddEtIkoXh/kFG+if94eIPHD90sUaHGouMs5s30Pvtvi8g38tZIFNRz9meWBWKxcqQX
EVwvzvlkpGz/i9dLHLVI1CTxnV7ClY8pf65BQL/unG1veyfNc8qyZz71DCCzGRC8yyUkxjEzepoZ
dzy9i827u2OKJMd5hZCJ+7e3BL13TIpefwffW4g/3+a5QfPiHvFd4jdSjYnmh2hLFFhdqDSzGxuY
g1ZlFzikYSXeTww6pS3PHWIXo/7Slv9T2nLyPoxK9v+U+zAljMVRsP8f91qmxO65MvDi4v4Su38t
sTuykP5iWn3KUDpDtF7crv8JQ2nK6Byj0/5VjM4ps3+M3f7XNfvVb81+ACYzRDEZjQkj6SinuQvQ
EZh62v6pQeXONu3mi21yLNfCHEXe5jsqKWYRfQ/XLiw51B6Y9R3K6A1/CfNiHi9R20NR7AP37rUz
ZLtELRkwq2zFGtYpIjEBRaFesw7PdRWJwboMvDsdljcAQr19ZoPxLtgXOd1H8PTQrDlhyk4ub+Sf
/ZMt78yG9cXRAF+JIIBJAPSQoyIuLS5jH5DlaJbtjeS2RokMuVfNB2aas1rYzoQxbhS3cD/ggITz
8EY514rmRr1mdaCBxdpEQJ6sgNqLgj85YnV7rHnADLYosrLitQ6Xn5Uc1ciQs4JLlPIYEs4UDB42
IGhpKtBWsWXB0uvZdUNucnEja+GfanHSt5XfFyc3enc9H7qJCCh5G2ECmd7sT4hrnB7gR6P2jkcU
xLZ3BBGXxjhHJ3f2bp+hXUYw4I9MuBNMbV27Q6MnkjtAMopkzGRrLZbH62c4ucyRzvxvXKbMdvTa
OkeBAllKfaUuEKrJZ6yWNNwMCNJYPqTXCwu+vCw2In1+XNkA04Z0W2wQsgE6Db6zfUGxI34sNRBD
Y2GFfvYk2eWCWPFOXClz5Uabx0e3oun8+u6xGV2b8SiMMDi6mmodZgxsW+sGAb3rH39mxL32+SM3
vwL/ZyqqkB4FOOXRDNQb4emFNZMJK2Lw+D1BBaY8ZxWarBI9MoW5JdywsnHmwXuWZx5KcER8FOjK
R8SiXUmGAOHgUMmIDsMMQNyoZW7amXO4PvGJfdHH/m+n8Jw3YF/i/SNax/ZTDvb3WuPn4xzT6GR5
51VSjgFuKnQRg5DJBFqWkSK2hxAqR2/ZzRjge78grmotqI1OtgRfkK0XkIPRd/zzvgPWzV1BHzPY
tAXFLNHQxiKEHrxwQHEfoAvR4HREHO8DvIYoy/uYOF2J7cKV0x0zP3LZwAW8h0VAqvSY/INOH3IE
gFm0+GnNvtKYoOKDfGdNUKtHdnicXVDz+mFNvTt9JMb/+u9uzCH1R9/d1PUdCdz6T7++I6H7z3l9
R+L6v+v6TmjHMVHsH9KOUwL4HMm6cMn+MgJY/H5XkIhSwRzH+M4gey4mnoScUMpKS+wXD+1JpZ0C
uAfBxnvIOuMIE+UO8s5ELwVLUk10Lgg8ExhfBdvPwUcJ0mioxJSTOvTXxka+CdBRNKAXtp+tz8he
23gmzRMU27Nyfh3NVGB8YHWeRxmNUC83xdEtqAaGhwCKHIXX6OliEh6YGtK8MZ1HlKRbmw2PdYjm
B7gbzMbWbnikfwG0jK6c1JSMI4//7RedzVqNAgTsfYufg26LgrAcHT9HFmgNZuI8hP8TW8EsRok1
vonuDxEGtGjypmg+Mzs6xzeuC1vgbk5szsgj6HMfKJQOTsZU0Undo5mGSfybFKqnh1nJ/shD9K+f
+HM3DeutQbcxvqLSh79lsVgXdofecsliOiKlrDfgScffzPFlZjWxThzWj8g+7Smn+N6PX96O/Qzw
g+EU3qIFDEX8rMw/QzIDKcOZiOSgRtFtaHRo72JZdkBusT+j3B8dSWgLV9Ex0JwbLMCLie/MEqrb
P6r3haUABdUBj+b6lv0d/fTzOo30U+wKcZ2GuE48vKScvrh0kRuHW9B+MdOwpIlpsS+wOxLPksXT
031v3ksGkOsyGD3Pz29AsIEOD+jb/mPp49ZnhofLEJtTZzt58ZmFe/Hq/jdd/G9hozTt5ymOlGpe
OEmTxTjFsznPIhXsFzs0Zr4F1u3iFj1E6CVCA/nZ6PdxvrcvLzkMs/3H6QTogfd3DdhPIfxhZ8Es
PPTTrpYfHx/oJTzOjQ8O6Vh2uEuRsvdsHNGi56NFJ0MfXmKjwY3la4Pl0Zv1dELmTa5upNH/uVY3
LbRGuv6X0JoUWiPX8B8mtCYthZGP+adaCt8a2joox0BoI4jSOThxIS8dR/GjvoMuhJYq8dxduPDQ
VilEwvJZsUDivpyQ0d9CzmoXQ46W64tcpQQihvRU4a3jNaBSaAUIWKoX4qH9tBEaOw6EwgzDOLZA
SUs7IgBqlIQURIgPbQug/TxOSoPjs13ciC+ZlxtN0he2rIYl1duGn5rxtwbDzxmTkSkXB2EoOyUE
J5BIGvThoiTHM7KFRPs14oMVGnvnGWBA7p5ZUcJy4wKff0IDn6P8Xwy6iymMDLq4UEmvEEwBjjUT
0Qd3xhrlGJxdRBksDOsbdFEntId1dfwAZdaEjyoyq+jaDEZWU9zVZejlmMGaecdv+zUDRNxawPSr
GKrN3TKg++tmx/cP42LRY7Pjz9/3M5L5tVWP7Ikyq6uW47BqwcphyaEuLDcQ+0KoI0dZQW4PeC8M
GAFIPg1tzQ36+JhpGNN9gmoC30SBRD/HkTDrV0bYH1EOFCl9nK7v1Pey7mKnRqq90xqOExNM8wRt
/cIsTFhlMDsR0mAm7YNpNwbwiDK6YyCLrwTAQgy20d4UzA9hjd3z+S2zBNjUWxaPMdCIfjp9HD+u
z3TyIo/U9J9/kSePdKRJ/0FHOiUmGe3ZpSX7jxeTU1JyJNdjN5TaMMMdjOl6t5qI8058+Li2+Y99
+Jlo4sorP9dHXGjBoJNk3mmhkvBaSjxgATAlACYxwnVwX9EV64L3QemXoqSqBuQY8DUA95XRDcAZ
WMXTG8s4PM6uv5SpNz2u/P3HvWlhwogYg8j/GUbEhDY6b97Fif0J2mjykoxkbDz4ipoV7JLwBqDE
XBTywlqCBgBrJ6BvmU7g6FNnwue3ZRTR9QiAhJazQS2ijVrGI3rzjQnLZHJOY2n6V5jTSL7+mY/p
D9Fh/t+6rIrnyH9O/oXWxftz/S/px78cq+fKLyv/tfwn4H9mIuDvU19u0qLy3kH/vH4usMjn77gv
2Sf84L4UiPIbGJZhM2iapqiCBv3yg/tSIOQ3fAmENaDGBN27jEv1O/mlyP8myxLIoXkBFJcKGDP/
k/xSIL8JgghSaQ0sxkQhGvkj3JcjiYLPV2QRZDmCACY3sGCOdInAhUnaOXK3C7lCMnlOeFLDHEww
Ca/SPEkGwyuQVrvYrd0PcX9JwMxMuQslgDFVUVF0QRNlQVbAcf1Z4WalpiZSIrS7oakby+fBnunl
oNq8PsqZwGA0jEQ0KBRNEoiOfz8PI2RB1Mai0OwKwUtWXhDPBy/ozGggohlwXUO9UnTXYRsuukQ7
KlHm2hMz+LK5IjiZdR4MpSC9Bo/cyJ1Jtabuh6EvdlpagZk+C3WrzWTZ4vUG0JalHC7jmEcc1nNR
d5w34oILQagmpXo0D4UCUMJK0d/UnhSuhUpwb9wmc18kpfEmdmpsKvK8qOpEFiWwR+NAQOX3eaf4
wSOBIpBkF0iJZylJABM6cTm7TWJ5Dn7sBt7eUBIQFOQbn0PZPT9kj4LnBUZMhrfKd73XRKykTcAX
+TJ2om7tOYE+j0S1tqpWkuzM1QJL0/RsTvh61yp9+yBI4FjTZL3HMQiNEVZ88qQE3XHiCEaJRywN
JOdgnCUaulVEXRkdQRL3XN9IJNrJekiWeSJ0hjrI/opv3dLQi4g3alK0G+LE7cxLet5KdBAvXJ8E
MyA/XUSArALRngiKKIo6GG0/b29aKq2syUG4a5NKvIki+T5wxWQmtUpt9epWH1xkqpViCr3x6wOQ
NR3SQ+fBuUtEMLx/Hrfi9bJRktjdtWrvGYMm3EdeDUigQOZMJyj1uV95R9WRkU1ww9LkCtBBX1/5
2JdFg5AO2ccIuSDndI2M3mAi6GkSKIm+BWlVaasuh1r6fFAPLojQZ5qjRrbQH4kbbEuxR74CzKql
XziWUIsI7YMq5SaUcs/Smqjfh4U29/zYFhMOAHOV8FBFolEBA0kd9Il+6y8CSgahJdJJIlFwZjI/
UqxhRbK240R9W/i6euzltplVfe5M2J0C2/9P9wKfrknYH43IAq+OTSuxS1M3VbVh6wfxonNrzu4E
XFLUGtE6lANLqIruWcrIi18DYGhQehrXmjohjMfuD88rAobWVHY+EqNN+3xLuLDwkiYdxG0iOfzG
qYFdLkXOQ1PpaMVyMjBO5lIorETQYing725eZDlXQL2eqRouTh6mj7K89kq9TQ1hcNp6xoMKelFo
AdD7vSbr5l6VM11CiqehLqT36zdsbBKz6WsqUXVR0KDIeHVkmLkpUeQi1PmtF8urgvPdx1LC3QpU
QgAdJfQNygFrPViDiiVdqz5RHVCfN85CbWResogXipT0nvAkt0q5RhmGA6wmqXfXicMPU/pg5Fth
rqIkCyovo3tOJfoYuV7UuzAuk6baSkGcH0RZruw2d1SYtaFgcZwL4NsmUW+SPuvu4jQrqRMLKYIb
jQZRmwdNaYQkActqFgfVllOl3PKSRG9+PNo/ZMKt/dciLcFTMTbWXrv/85pmfQGZXv37NntPjlXx
/l6tn7PxT7Lx/vNHy38/f9t9TxmR+Kc/zJLKr/p9/V70h/eyjqpLyvH/12/+zjp+22fv//avr2md
VOzTXD9NLgnJGSHg3zfrjDQNvzXl8Ld+mHKcIKu/SaIAdkFFk2Wi/LTlOMi43zQCW02DFkXqh/9p
zHEa2M95dFJKOHJR4VV28H+jMheF33QAcfM6IaIgwUAU/4g5x1TJT5Eiq9DdigxrQ5bwyjTcts+P
WZU7uVYKRzqUnIj4ZegWBvFS1a5k6qBOEteb9m1HhWGYULSfReZ5YFXF9oAxV4K9I4ykSIyYqVy6
BTmAhjA1U9VDIlsdpiwV9imflgdLGbYvuN8l5Prxij4vT06aoI7rit8PnLTm1PzdETj0FnHdMmzf
XBIkS1XgJ8T050eLlY3GHKmwtIyKrAt4fl96Do09F7CKZQwkOd7daVkxMdhni/HHYAR89ryI1lqo
htE2plzsQPBiMC9peVNHMyeIf8Pe9NGxeoz51rMubvjux9ZdmuIjHXQeUIbohBEuERDfj43kpi6l
wqlUcV+44UF0SLkqnHyRhOHC5drbgvTcwhcRiiFzp97I1eBNWAijNpzzBFRZFgQV5KQ61C7b/ov4
QipB2OhVKu4xlLSqibjx9TSzc65V521aI7GtlIBGbFLRVLykOoZWI9YIsGZJcO/7yYJbVGVTra9v
y5czB2g+ge0uazycItgwnyflQksKWeSru4HUaNss+56iLh14n5k6zLUun7pjX3cBA8qapsLY0OAW
jc+9aJRS0fJB2SWy7hq95h8LgbsR4iy3sqAH4GclDrdR0nXUyzlDboEa2Lag+sn6bCEmMkD84/To
1uqUdfBFnmBewE6QdMDFqCrYYz9vBC92YRvrg7pLebQwRvIC3AFPcVDn0PKaYHsKv6qLIZj3kVBM
5Jm/3ROdKLyiSJCK2hhWr4hctawbjK265SpWgw8dlvyd4HYWZtvdq3q99Srgmg5yQWZEIu5CR0Yr
VSW4UE3fr/TOEc0/fi90FUVG8JNUXTsXRVxcVk6EfHVzEceUFeGO1/TcqNz6PeTIY1Jq4sQtHG8+
I1DUNInJOrjo2P7Pm9/6jkPgPckHTa+f9VxcFBlnNVx+23XikzdUd50PKPlkmDRMx8Jch3qTBKgx
HT4h+IJHp976XoYu5kE4EP3oqykNNdcksUTdpQvcUvRGAKy3rqgM1GKH0MD3TWmqlfqsMC5F/XkO
IoG2FaBWcfU+Lz51C4kMrSgcGnTXwiQ1POmFiFatbOTCwF34UBWr8+cKB8ZYI0sNb+EMNCB/VDyN
pzEST1Hh95HLYRruh0Ks4lWo52AaLxqDU5dKYjg1DQCD/awUpiosyVQucGTd4o6xk7jYhdEVqFI3
dvgew7fArRPmrjhvfHPwQQK8bbm5e0cE6hVGMdxFwOd8SKJdiWbh9+uXfuRHfp3E6DrUQZzAs+OF
Q63Ehpw/NiKADjTYqt1rwu8zXJBCRzi/J1OuyVgbnlcvsfAYPHiFqCPV2/AwQ3s/Eg8EjCKeQXhG
Fly7htLZzXBwXCBfS3OoBhq266DsaNE+DekmIcu+tdroVgWdK0ElnXT0ajPOlj5ZxKHhKmtRnF/f
orNd9eW24r1I0NxQY2R8TWSuLtJQEg5hYXUoHmvoVulMrTNSAMgiAQiyB3BPhLPkCCM+f20+yoWc
ACq8g10WWVli5/UmF6io0wQ4CyZvyacyNWvPqFVKBEOv5+IwcbVHjt+PYyUCDyEDa1HTx8ZU5mlO
zEmNeAjRyB/O++dCXLkN5ZJHFYj0seG7VJ37BJOf5cEMMAqDux/auw70JYmJEM+EtDsn98d7eDmf
0Wl3QuolKVdjPmB7iY3eNdSN1qxdAOX4lqLOOgT/w3XpLqTS9Dorzu8CaS70ABapt+5TDEEU7WP+
RubnvE85AOzw935Li3Qm5ksV/HcFQSu/nfm2gvjBQ6jtI2euFJQ/gNTx+nVgD+LaSkayS+erquYq
7Kw/PFX6XFetCDUE2nPdnyRpd32sLxacTiAgFahJ+BeIVoxDLITzZF1PiHDQK5ATSlYMPH1nrq/1
JxUMstcHG6XKcGdGg41W1oI1SPVU3PMaNZES/qFVMfMVJLPVmZou5ZjqyTL0bBLeNI0hOQYH+6kb
Dj7qTcCCF2ybegOACT4D/U4OiOOUynt+NYTgXqUlAGIiWqMI8+gfQYSaowrggVho6gqVdeD5INrj
qNTeltJ8aNZeMAuIGfcryTXxl/1XJTU97iAmy+tL/mKG/FiyLrNQFly+sc6HtUk4kvTCobd11Kvm
Rgyg8VfpoVWMUrQc30Z8vFFN31vloVHkE6/0nG/9dJfYjkMJ4zdoAxjIn/Ug10ZEDzLsuO7aAZDY
gQQ9mEwCywmQWlRh1gebRLZThDysTp57kdG9IVDTamYl0CRdtwgSOFbrB1QMTgwGJaIOqmfifdKY
BG8tWg3lSUspOYpz9EFK4ax4zwHcHT/o6cHlDCG1PBQFabeDcMNnwEbTUjOZpED9HAr7/V7BooIH
LKJ58FxJfGFYlVmpq4OLTY6AHT4YISp+n3lIz5OC7F9m1MI6dy2xWybIB2/qhlYKlVC5W1qBYvKl
jTDg9VNXP8eNv05opHidqhHisuuEg9YbPvKN4ikgqxbMDlvgyDTROq+2jb9tlGUd3AjKEimMmqPi
US6oh74shYYBJZCfrlk6ZpLAdTE7HEpC3a3mGV5q1C/lSX3NzP7g7eVnxaHqEbfLGRaWgirliKYa
LQ6a5TwoIpVOQkhdhZIPqBZNpu0p3sAG0Lf6LkAvUGy1jSFyhoS/JZrZknu7vhejOo7f9wLxW3ho
KhJOX8JWvIIsFdcKB+6ob+XX4E2XDPklFm8qsuAFS+GsGuJ6VSzl92KgbkDzLdYeP8MQ1x9Q254+
c4IZb6qDNMtO8W2+kD+KDa4cH9PkodaMCkrn1T8kK+cGAWBuDyKKRTrlTYxduvMz1nlBhF2rEY0f
BeFFNUqrTscisLkFmE/QGlbQeMMBt76wM5kK4RzHpr5X4GVN4FUAg/z6Np77sMcvmTl5BBEM+Nzn
K3dxx9tS52LF88SD95ag4P/OA4q/HdamDgy5liIqE7VWpFsQmnJg8A8i1W7K2+SAA60XcWYmhEYE
ns26ums9qqHNgLOvz3DE+/vjoGXlnK6CwwUv6rOs0WO1yBQNewQSW9QXR7S7hf6X97PAN8pdhV7p
/+KAI+FWRHHNKexmJQVcCaq8J2D24mkPSoCeDmsCKHhYdcmEXTm5ztFdSMLE0WJ2F5y74bUSabup
37VbYR88N8/6KZqwn7+4cRDdF7s6TkFxSvz7aO7JAZQYWIufxTfZY0Tf/mT54tRgo5yPO1SKV8pw
3Xow5HYLqTbcfpum6Bzo0TCRPnhqjDLPiMKeSlGDzluEMzLN8qGBndtanafiTh/mmbPhZZfKxYkk
a4Lr1sDzkrdOfky7KUzybw2Yy/0RP986L+C4WvIhanMQMnhmf5ek8xSUED6VEPt+RXoqCaYuHrNT
vrzFnzddGQUSk7aKFNfDmA7OQaB9P+N0KymPsDE5ZybdcaqZHAKXYunyzsmmHtp36g5xFV5Edh+e
0xiygXPbhNRDLB6cD/7Z7ZfOoy7MkpfsRiCUq7Z+PGFbn8N4X9b7c8BxJlp0m6TU01w8KPpM1Mwu
NGTdivvbBGuXc9rguftg0RJvVNhZIa9YYjqx5Ux2XJvB6GI2hV4SScWSm9sC7M616YED16d9eHtd
pnyxvZn5AFHGqxqLaI7r1zy3aLvecfhj28FnLGhUL/vcamKHZp5Iff3x+nBf4xSj8cbrCutELXyM
F/azSJvX8axq7AjUjooxgPQvNqvYFPN9pJohnOe7Zl8iLzbzw4kTnlr26BG1SDE6bYNpaMJSA0EJ
eInKpeA++okRa39cyowWPXo+cpAOmuNhNA45fMArAmKwtECFzsvUBRMXmTXKNl5rKN8Dv0q34B+T
iEruWpGQjTBDh+IfF6QsvsmlRqEYuYCQJsL4RiZa14/nHCT8dO1GMyWfhYscOo2WpZhpBPKYynCz
lQdSpcYOECnceOXCTW9Q99GD2GygUmEneBBdI1K5f83JhmSwsR0fHnBsShmCCcW6BdNpvgnRqQz+
G040OhA5Ris0gCOHbte8Z8hQXIrRcZGh5GCsASsTN0+F1ODhqObqMW7erq9QYHv9ZYWKIBEJwWqk
fUahB5nzgtoXscIm2T5lOiBpgcCmLArQykiPUrjQ4doPu6gzKmVKj34xktnmXgw9thc0X+c9HkN7
ZKbqdtBiE4wabepoxMRTAM7HVDf8V2UxGnJkMSSoG/j9PKNVyi94o2uWjW7xypuKEgd+LekztZwQ
18oXcY1BRdRisTosmUdhwOdL5HG8r/BBLxwRhavyBeHtHGUrEoIzluxRHbWqEe1PHCSnbor+Mggt
1bMFROJaSwRsRgWtuYhBiARKocwMAKfJGY46EwOTtFQ+tI/6mgdpD3nlnvpHF3fRxUdXphdR+MfA
smwOBTLV4FeMDX2t+RRhxlKAwcoMVR/wnNpKz2pakXsttyt3qRVGG8OBmHhKZ504vmiipCC/J0qo
JhlXCUV6UItuxfFHf6AYr0DaetV8AMRlsFRnqwOlITFxC4jReC81yjV9E8+nuO+WYPfVqXbLHVDc
FGnYgDUMPOLNeG0ulVatzf1H9zZcx3iXtJNnvmZGje2h8qm0Oo0qGXVBKdXd6dysJh81t0TRjpQa
bW0NAfU1KtoIFQ3YzHtPQTj+3QEAJHw0RIWDCRP+i3F1vgc/d2AkZCu91Ms6wH0vxX2VwY2wfW6u
LJ7zGJ2k3OL6wx5xr0KFjUYbCVmP03ouUbDfCLIsilcVR62BUSmH/ZiiYzczNLAKvkcRzdEEmNgi
jOYlfEz4Va/FUxBSKBrnJZyKAH0jbRCPZngUSH+gk+nzU0CtG++HQyAcUS0olbRxDfgl1xf+1Vhh
C5d5RcXHY6BxxCXJw0iIi044qmiPAAEh+nlTWr1FL65IA8eoWnMA1k9GE3fu3l8fe1Sw9PumX4w9
0hdSJ+keiTG2X1JyUu/5dy1jV1C+b+5b1LsEDJxIhTv+iGhPKRjuvYOYyjzEXruUn6hD+k6pX27E
KNrm6nza+l0rHKvYGMBzuI9lgwf8qAtqoOvr/uoSjfZ8pEUSfei5uBiEY9kncy1EMA+v0eTBnyqs
VGh1Do6LxfHrvp4QK5Mjj5RIGPcejyZx3KjcRIArR7criJ1BCAcPBbU5YFDUqAzmyEkvkB3lF3l2
cdQjVRKHAZFQ2yUclaf6VDzijinPg0ZRt8SduHePN/LcjDoKy2Rir7/T2JfHysTMRSBALuNAU0Ps
tSwdJHAWNqab2/wGBqS07Z/Je93ZmYSTHiau06jO82+Xm6XbUW2GpO7IVtUjtZKalheQDzECcNdK
BtdbhWPLemX2T4rW0Nq7LdKHRB0oCV5999jfDdmykB5zQaCxsGtDZGCQi0Uq0AFItmgoYk8lvzAk
sUSGZXZ9o76//j+nO5I1npMJTYWRjw6CAMTIoGfKhSOckH6s86kw77c6ngW3UAOHUs1xf2YVcYyE
KxOOSTXLFQCJZZ0hAICalRqsvIyjjm9l3nIy9Cmx+/3lGl4MPLoNOZdqWS2nWCXM9ohCByJtlIdm
JM40QFsTWjdm3JjDPRIhoWhVnKHUaNk00ZipA/dHmtXgEK5RvGp64aLvbkQkwyubBJakrBR135Cj
CyjqZtG0S7leD53tlBMC+1u1+HMF465NLfEFroxzXCtiVIhMF7gfiIb2wWPVoeYa9k5oXr8ZX0OS
TFwpqBlBN60qknGBRiQMJG0rWGSeupAGmRbBqhRq+B+JSaKFWJslSB7B4ckbBZn3ZWx18AEFyVAA
vV1YUXKS43UUrRF0EwFi72+7Ya2JRsOZkkiLbJG3axVek5reF/yjD+bPZjZEDxFZFMlC1OYRMDvC
YZXFEc2ifJYEiJeLiKkIB89Z+eVxYrFf3gESABJKURSEx1FGPC5x7H3Z95QOhoCerVOYdkQDO2WF
MLNmx6dCX6jVPsi2eK1xfOPGCzWwhghp2b1c0kyhTmgkmdH6pv5e6QDIEvqZF5uhaNaw1WCEwXjY
cNysQKA9gd92U9lZBDSQqJ91hVWqi/ZBBOYIVC82pAImX7K/vrxzFvfTAxgtb6QAOHnoq6bE8giQ
N2p4iEYJfKtnzeBA7t0Aghy4KEA3KfaIIqsiNn7mqjdERkDKIuBRlmmGtRFDA52zOAPsit5+BCAt
Fmc1tkmyU8UIBKPk7CxDsfEsjoFPTZJjwVMSGW05r1SqawbvmfImVg0hMLA1hWbKrhEPlhI+x/Ws
EtcIsZe+WYsmMrZFTGu0JOfU7yjKR6unLqfZE9zXQrSibKCKYxDNKuT7TF9d36uvphHbKzSTEJ7X
EDcat04Ugi+g0saFaURmvWjxXkiHavcf7H3JkuM6suWvtL09y0iCE7YUNYUipJgjMja0HElwBieQ
/Po+iHvrpgSpxc6q7VtUll1Ls3QBBBw+nHO8iCq/BSQI5HJr0XT3Eb+ZZOw93DjtTDHzzFspP0AJ
SuveFK3DEf95ycbjL1W7d52Fa+5EOHPFz/NaxZIaiVU2ASYKwbYeLlukluP4bjgPprvlld+VNzTc
pPXOZUFZBs2c2J1x5tIU40rkpeeED6E8kxw6dOPCyQKKwzDc6JIUcdv0Wzte2cMyDG9YvTaSfVSv
nXpBMZMAz+Jc6ewcgKH8GiU4m2qrMMIkNp7yYte6Gw/diW5pPZU/gNvjgA80czHZWYSiGFSuJBA9
Vj2ZWD4AjsX4g/fb3It8h7zp+WMxBrx56PJ37DpCl3BottcP+XniA9yHqQPYRF0HiNkz4FdjZkMx
WelTblc9gm+v8K02Z8uWTl9Ct4QAHjg8SC67j4jTeJfK9KuxiQgaF9lQYdv2eqzDvajzYmGN4y/P
BIjaMLSfdet8IOYb1yQfv8fRqp+Ee4cX63lq6nom2DqLLrEIgnQZfC8b1CpV8U626l3CjPSpLiSo
wuHDcsCztb6+V+f1EKTjhoPKKfAbaM99/v1RLNm6A9GSyI2fuOd8Gcp8wrjrFgDfskWLKQ2NJaDK
txReDfA0dE47NNVJP7fWc7f0+SsAH4X8Fjg2nlIgGWqvjKJwjJ+cAa3MtIkCjzvJougaZ2vVQekB
NkUtAoqNs8jLjabdNon55HLjpRNsmjm98jYcvSceeD5ATZkARAA1BPKLEtfzYeBtHIbR0wAjAWfZ
Uzw0rq+30S9R17MUF+WuSHO2RVEFk8B+gEUVc6lX2PpES6y9J7eOyYyVQdp4wVvzJcwiP6sstmlN
Ui+rIv/KU2RSRC+1XaNP72WPV7zqXc23nIovoyz/jgZo1HX2hvcE2eZgkQWDYzFssNRix85mol4V
AyR/vOxCgCUH4BLRVT72OJaghAH58GgOaH1MHOXD2iisFQ3Tbdhmd7bmGtsiGlqfa3kceFGuraIa
PaSKp9x3nfJ1LHnqM93cmpUXrYm3c+JRCxIXA1jsDsM5bDL3fRW1CgRC+ifMygSuRUep31YiZjGC
pGK6kf40OMY+znVfcCsJhMea3ZSEzxpLtQcznyJ03Qd3k8VVsSwaU18nntjbSdXuhgHFQsBLb0eW
j9uOGIsqtO8YcN3+qOvxfYh1LrpuQhTg2P0+1jsB3pueLMo8mRbXb7Dq7bAaBwAs6gBT7Dhg4Si+
tnW6hDJbb576hGL0dozdj7SGIbgo3KVdMwCxknfXMboVBuLEizACkMbNU6DgSsRsddENN5omUI1C
Z7lIm3CfMJTgoslZYd7FAlRW/tCabokgaIT4W19hfJhWhwHYR+ZMHqD2QgCVBlgUhC/cP+pKNPNp
YquLgfY0r+hjUtXlTmPixUSomTvu3sZBWpRO1Swy1m3sCbVSMthin8cAtBDDS28yI112QktuSJb4
SFTLAHCnJDAJnvvPHf9ffsv/SL/7/+a3rH7++Fl/bX/++ORi/2wkK/uT51P8bNjXY56M/Hf+Ji87
5F868M7opcGvA96IQOhv8jJx/2UBHuwhW/4kKCOh/pu8bOj/An+BEMD5bfhhMDb+obsY+BvJqNNR
RQeyVQJ9/k33uf/Lh4MpBOIQiEJ///cxe+E0GJVcF+o4lo5AGEw9D//u6XljJClzWhXpnd6wheG1
yyjV0Mss/Cw3/Yg+H+3WBWunL/rf1kA1cwwKqhnIGafWJjYa2pj06V2p9Zu6I0tLnwnvzyyAo2lY
EnDv4B21PqPSo8d86DmvuiK37sDEMxdxLlDwZ9lcD+Vs11BcxXsN7rUBPN+ZElXuuVpve1l7V9kZ
cHidDY5JnXdr0VXxkk8lCsvcsGbCISVQwe4hX8cf8AvSMhoIp7vXsoJVpUebu8bttFsjLH5V7pgF
aUk9ZNViDGoDCH4bTORgnMAJQbsWdZCid2abl6fp9N+/BIh6Al4skihV6BSYd6HRltR3bcG8VTkB
YBiS2njXUjfahKKNljQzrZXFCMYYUQ26km4RLpu+ASRR743tMKTpcsxIunPt0PV7ZhIEybzaREP/
XhYWcLulaIKCd97ayO0ertyx+p1j1OFjiG5d7IOS1aI1PBgPWULDmUOk5C7/Xh+giqgV4GJ81k6O
TtHUadQE0RhsxrINSFiLhY1YNCijNlolQ0UAkh2gktolYmnjMIBbw8NDmBCZP7Nx6Zrjc9h55XvN
rfE+zNM2QFSHgAbRyjYTnrO+fq1OwzX5c8EZo4gcEeyjp6C+5nkxjl2OF+UONFVnLVw01QYgwhc1
ERTvH5nDYZ3bcw2TGBgwgVcKGCflIE48d3PQx9idlnxwFJyNli1iKwDpcu45PL9op5aUyFDoozsM
DixZN0D9SA1zZwGiwkqOMfAgYAakXH1TBtXix5/uqGsg+wB9GYxrCnbs6VWrdM2JBpDc71i7Agfv
lhWQ9ffG3Qgu73VLBJ78KNaWHw+mUJSSgTZ8lopONds4rdPRZHcthrGxx+SZHopb5wZn3nhPbjES
bF3cDgdz7a6qVfMS/QQs+WFf7cuteUAfxeoW9i8BicsDC67/sNP8/fx3KSEiJCwKxtOJ3RGxGxFZ
VIWz1OoWQLtplTDXj3NvgT7kdaNn7tsD0R+hHOD0CKWRCp3uuzVp3Aw7Nty1vPhlpePaDss5vtzZ
6f204RKw+sGARAh0asPomkovCBQWUIRBARBjy8AQ6K37IZ0p9Jw7bMWS/PRHbiRJ4iR0algiPrj4
N/YmCb7bGLbRHKqZEPjsY8HSJ+PRwWuOzrLMsI4sRWOuZ45UjUgsDsw4uBuouhjj1356Y6i8ZrIr
5M70Mc8egU+bSNyQpXtAYSmhg5VNJOyLarijGaa+oGgdut7Sje88+tRkgKPwGa88Z08NHrSW0N6A
PWSmQFaWd/1UrCLjl9OG2wh1XTOdMXjpMMpSIYoDCLnwf6ebqpu9O3CnHO4MEQ9bATGWhZt5cySS
s08HXQtE/Dqg8VCzQdR/aiXKyi4TdsP3bg8Z67hBuu0FFN6ujHMkstHCK+PtAM7L9Zt2tpufZhH9
Ie4Dhk5NNKasINaQcL7XKHvQtXTVhmwxuc2Sm+UHzdCeBarzuskLK0XRFS1vEBEd5GzKdeCuZlih
XCk0RJZlHm5tYq0a211Ner0Izfyhs4ubhm6vWz277tRxXbzOHuImXAyViZczcGNF5Yx7ZoXBaI3L
sF67KGcnVfH9uqXPA/G7bOIhYoccD4oACEHRHDx7F70yq62YTOTOutMO1o3YpzcOZmY8h4VvYArH
uloWS8v1O4Av7JnPqT6Uf5mWRiHUY1NVhGgoyWhSVPDQncJ4UsSCdkL9EdDjBqyeGhavL/WiOQQA
QK2DsgWPc3poIb7DyBCBQR55GFkp7kHIXWdi3DGCBhtHpvRPjvX/kTV8ru3ImBIEOAx5Mqs+je08
7cOYmz+i3nMTa7DADcUxQSkP4gOnizHdqiVMd7Q7LkIMIS8n6KGNgOVdX4V0h6eHw7Jk0I7/QcIG
5cxTK5aBzoOZl9G+4LRfFbz5KLM02yQjI6vrli6sB1YQhCOBhF9RsVYl4LL5FE9s3zYJu4utwgv6
mMz14NV7Ba/vmJSgmQYlKhTAlF2LjHFitjYWh1gjzjqLPfI89ZXxjcWgWHA9+7i+KNVfwRxSXQqB
Epxuw1QjMqvuk3jKaH1IBhpAOOkgwKbVRyMYG/NJVAZ6vDPX+cICkap+fi7oiiFCO/1gFY8nnvC+
ORCSATxjiK0dTRCCR+uM9+7j9eWdnQ4sD3GmFJwAU5uqCppNWaJEGNbNoYU7RpkX0uOWe5NTe4bE
cXY28Nh8KmkhdPegpCQXfRQohGlVZIw0zaHLyh3rdrlO19dXMmdBORdjmyYpGj/Ngbse4IQHr0hn
nM+FvaJEXlqcOjQ4VOh3Vfau2Udtc3ARvGn6jdlsNVYF15ehNM/gzOVO/bai4r1zo8HgmBRWrJfq
4Or+9JaWCw0yXg/sO6Bh2U/068pkZmlyc06chGJUiU3dIRvLvIRRVvstKJjGMiQBINj23Htx4Trh
7kJHBQ1x/KG+iiDS8MaT560EntIZynsr1ARQBhDYLeql1kLFWszhbNX3X+6oC8wM3DWiDvOzBXJ0
9uLIyMKGTvUBhDATpe89STYN8asImBn0XGe84FkSL815OlQD0eOF41A5V84Ujim17Rof0N5U99GE
8SFkN+0w+nA9rdMtuaE304f2Q3h+9bN8u358Lt2CY+OK87DqXNRTD+M6ID6kvE/deuaAXvqCaDp4
0gtLcT7lVczDUvR9Dgt4T4IYVOg0x7ztyMZMR2vah2PxURZsxglfuBS2dFEQhIMQD0pgyvlEUc8z
e6KJw2AY0NPq7x1qAjbSBAba5mhso3wIin/6Mejp0impLwTY2cVMRHd+/6H9pKMyA70tADp0ufdH
50iri34EYWA6GEaxcFGIb4etTX9c/4CXlooXB8QSD7gc1GfVaLX2BoatHw+GCYK5T42FRXzzu/c+
7IXPv/Wv9Usx1wk7f3KwsiObyqlpjJQXoYiwsgLDGItVnud+XvS4/vczq5O//tTR2OCJorgilcso
aB6ne8gnhqpmZUyHHI4GHWLu515g/nA/erR/86C5JS+Tu7xuVP6b12zK73r03UJoOEWpPk6HGJA9
fXirQBS8buEzz71mQnneiMH6OLP06UBWzYLs+N3gg2uPEXb6TttqAcMgELaGTB4rfbat1/mveE2f
vSK4/jPmFqo8gU1TRUgShulAY3ZjDhvXqWZS088A+2yhskSCWa+IWFUk+WS6aUeGZjqMNyAZOuvy
Nf7R19u49KEqIdbZk/e0N5bag/4d+hrag/aQ7OvX9JkHdAk8066bCSvOSh0mqjbo0Fvo30KQiKh9
hCmELBe3c/2QvqLqADHGammAif5ENN/9MpfSXbybx9aUz5xWudm6urT2q/9hk63N17TxG0D9pcCB
bwM5tynZKpxJRBQiu4wJTlepfFgSe1ZHBOzmv9ijvYpXVpBunXt3Fz+x23g3cV9/G2au6rmflzYp
xGsQ+koK/emt0XM3HiMNNvVflnub9pt8m5EnPNazMgjnwQeyBrh2fESpU6RO9uu4XeLVcsbD8N6u
2Ff3efpOd+VjCvmmnf4CwgFo+jUOGxDN793mz68MekIG2jYogxBV/cPWQkrZGI6HyXT8QVuY01zU
eCEekMv7bUL5eK6VVS5gBuNBv7EhfD2sxl/VbXFrrpubYptsrXW64daS7Itky4CPmonsLvmEY+vK
cz2KODfzOp4O2ZRpfjVoK95lc3Sii0YgVyrDVlQ9VPaxl0F0q6i76aBZuA6AGjf87fp3uvT2Qs3o
HwvKMrS851qVwe809evE0l02uhue6zOn4cI7iEoRxJsQ3aDKaClhBmPd1I7SjXd0T8dVJ97qYmnM
dRcunHcHhx3PINTCoBWnvLaTx5MyGcNpH0XWfoxWXfJSxO3DON1SzZp5+85jXxktQVwQ/UIpJat4
LG8C9ymhhb03E7ow+vhloFud7WgYokkJbHZbBFM/V3K44CelPipiF3wxgnaW8rX4mLZ1wjsI43TG
ppqm7QghldDTQAHajm67zFtnmRXFqq+/9eC0QgEYmU6/un5kzj8m2miujd8gAUWQ/Tp1YE5MKq9O
9WHPQnRQzNFdofaPuSS8eW48ba5toZAh4KNBqyFopOBPiDiiHnZqrorTRhODGR1CpKL+0FrLUou2
bQZKUxauY9SrxjD50M1460WPfd0tKxrNhCFnlwQdHQwpkrLg6HKjv3/6E8Ie5M4ysuiecQ930KrQ
ObGhvmGlEZtpCl80RSE+JB8npMPKFyYFHwRDsL4P7cleZhlQnnoTgoJRNumfHmFk2qgouQBpoT6B
BuDpqrKh1VkX6eNBTADNoxM0xD/Z8DLZya2e9wA9QUtupsVwdmukSZnn43PKDpnisi1OzBpggvHQ
8NZHdXgzUCNgFrlHBWUxmu12bKb1JLqZ+E1u2klwJav+EBQ2ZGULJDLl+5WscjMIXdSH3uTmYtT6
fkezEGMNIT3hJ4m+Z4BNbXtnLGeuyoXDK6HJKCDjylr2pwLqcYiMjhePvIw3sJyuS+Zu7AJ6BwbS
8siOv6Gxs4wSfdVHAQ7eug89w3d6Z+b0Xlg99hTPB2T6kFmq3LGsqYcxdnl9SCdN7wEEsdIllBur
BXrKzQ8gsQCZaivjvoe++swjqYDp5OWFIj9KYABkQgYWWebpGbN7AMXSrKsPta0x8EIdLYMcYQrN
FLcs7qBpPe5cGk+7sR7zRdXViS8gshdgHfWSV8WwGJLxTWe2GUz1CG5O2FvARjnTipUJGI51N2zT
2hl8t8r5+rqbO3t75U+XLg5ic2ioqBlVOBVTXGdhfWCCdkuRJywYNIfO3AgFyPzXDqFwh7QXTQZY
UXbI4tU0FBQVoiShCJNao1o6dveepomx6z1wFKxpeoiKDAzWhHjLxKv5H/Zo5TeSHF5AYNDFOXvK
JlaEMST1moPTV912qrNiNQgvm9nO86uPgqi8BAAxy0Kluk4K2IIXkubQNI4FnuuUfxVhQRfOOIqn
NEu7hRt3bANdc7EvuZU9Xv+aly4B7iEE9eF2ZFPg9CDWluBtlzvNQSSWpDBxEiRlDxl+NOOMSiQr
pwcAT7O0ceYKyH9Y8T1w5xhmAfUY8KjUOrenhUMcpsLZpy06OB3mBazNRnRgO4MSjgngZAOp7u/X
F3tmEzxUaKaCiY4H08H9O11sjq6WEbsRwa37pml3TIQLQ9cDI3sVkZjxLmcPlmJLXqOjIsCAgQha
V4XmgQKWmXrWDmMRdhA7njFzeUmy04iBw4Q4SrxVThEA06llHiwbmjgRqo3Ar991b9c37vJifluR
v+JoMQ7t21ZPEDX1fNiUpbtg/U0cTTPJ9dlZlDRheETgQwCHRwn11ApyoxRK6ql5EPXKmTYjuRkw
zrhdGuV9O8wcv7NgDUVLHZM2UOJDmIrX79SW1o6ZnrkDVvSeOws7Ww6vEdle37Wzqy1tQCkZDVlg
XQGLPLVhpII2LTbuEFuYXRE26UsKELcHTMlkNYvQKHW/Gc1tUUcz7/r583pqWYWXoDjUGRPlOvIj
iOp1JdsgTlpo0/c6Z4+l7kI4rQlMR1u20wft9GBMyAxcXO7fyfWWvwBaRkD8GMDPqRENXncvjYbK
OFA3W7latIzp2yiSZZc/tBGZuQTn8b+0Jr004IKI/9V8sEZwCjUabhyywQiE66wx0GXZxGYg2uTV
Gt7DzHyPyydbVIHQwIPq6u0ITaPrn/vSkUIAJ/koGFUDROvp5y5yo0yT2DQOwCwHTfNBcsiBND/0
Rps5u5fOFXAaiKDkVBwkK6eGppR6SV3XxoE8Jf2qqz8425U/svCRWwdAfP58VYDLGshn8ApLFO7J
1We6MTZpapBD0XuP7qTvxJDetXX+XqfuzH254GWA0fhtSrmTQ8IGRgeToFdjPkYOdKTaAQB8MXM7
Lh1NmbQAqCzHIqklPJ7XnZUYmGJBEwsarwl9D/uO+a3VvZJUbLgD0Yrre3hekkFuiigPSggOTueZ
ZneVFx1LDQgB6iz33rPRwOSIOp9uiBmPiyjP6y3c4c9MTyGNmVrlUoC01cf9rV3ZUPrT8VSFLA8m
jDm5G7MpvqvS5ntpZGzN7KZ/m/mx559BJlmQhwGzS8IflS9up5BSBqGjxSsJVoDlFV84basl5hLZ
i6iGS7YQiu56k2p+rLf6MnOrfjly6NpAOgoytLEAsa3LNb/M6JxIz/m3gygesjMMqzEQNagCaTWe
BwEuLaKl3oM8VZvcJjUQmb09gM3kaDsvTOao5QqBGFuBrqEUXAfiFABGpEmnN4DGZiuYBL6KcHQ/
Iq+Lf4i0zZ5G0WmYts568THkhJaLacrzL2XHiAOKpZaiLIz+zdPAPbb3oAva+KWNxr4/YuLRS5ol
2kfFdSNH2uMCG6yNlH2ABTZVvsAhoaDNm+ZDEreQPtRjc7oRSWs/WJWpNYs6yjARiZoZZn3oNA2f
PQszufxxMKcCCF672RdahXKmYbD0C6rnYwJdbs39sDDi9yGFDm7qt1Unvo2Ng85unyf5MyQ2OIC7
mdO/AjySfxOig/RhwfPoMAi0M2ZuhNyz4+cBLVkAKvAAgzEk5eyV6EivogbIEYcf4LqDaABBNfJJ
3C4Msb5+mtXDrBqSf38UuQhNFw3hMNR5etBqQNNmBwqRgOtW5M+9thzliBSo85R9ASu2Dgwt1Gox
MGXGa6k7hgIBand44zCDx0S4rJR7LE8z2sJI+kOWg0Ma59ue0cSndQKaXIrq2p8tCK1WIB3lSChw
poDcVbYtKQBhq7K+P7AYlZ1RBxun8YD5v27l7CFDeRUFFuRX4CSCEahsW+84Q29oDCCNuF/WjRQP
bN3HlosVpPn9sZ/QjvQws5elf3gqkGfBMAR6TSDJgXpUEgFPOENb8hzJJfRvS4jMuZz5vTezPLlJ
x6fi0wq68yhvYDvxfJ6ePeRzALGRAkUOrQ/M7uAZDFo0xh+ePdWK+qlYCHEDp0SammTFMqfhG3oP
YnX9Sym0TThBuWMyRcR6kEKpNeTOnoQeewnyxDYMssQ98HLy2/Yn+riLdKqWiWNtoCgG34W5H9Ch
9wkZBvyN2FTa3FU4PzaIfdA9RvsNvwvtotN9HfOsKwcrjO+ldFpBnZu0rIIpBUTKbBehba14+9CY
dOZKnD09IMBA1hYTLsAIgBK6eWrVGqk1onXE7h003uiKDTf2tIigE/92fatVXwJeHKAqKCSjCSYL
vMr3tPK6McxCY/eZ0WorfXLQGrchU3Hdyll9BRkW0h/zk6P0iTk8XU7kZC7LIhMvKaGDb6WmAZSP
GCF9Yfm6cKGWxj0L5Z3mazMiY2FlNQesUxeKX/DZ+EDEp6MCZikLLQTjHUT0oI4M6PWiHHMBgYK8
nAkq56woPgZTK4FvLvX2MNDoYOcA+INpMddzu2QEgz4+9xQ140+pqKNXZhB5lg2o4R5I5ODZTPWi
etEmQ5+5hfK3HjsUuWN4LDFtDJoOGL6oHEEXQY9Xss9L6BYrLlgd5LFWg6DpsRVvOF9ePyRny0KI
ZQKpAQg1HBW6OqdnBPPkErsgBj9EDmSQ21/cfrluQH7ikwV9GgBaGQcB/li9yYjNnVLvbX7I3Min
DHEMWkTx639nRHk5h7rACTBghEGRJ+FvYnribj3jHS5v1e+VKJ+mSO06gvQfPxjlhwCMkk3jjJ9X
vR4iGTlh55+9Ut6snMdONcSEH0q+gEYgNMdwURN0qf2wXYq5Ztbcl5HrPTrRZTh4GUBW/JCTZyOt
/FLsUMCY2TTVpapLkj/iyIhRkbFI5OevvmM905Zb/uAiQ58xM/dtFBfg5ZhAA0oSP4z9NyhQ+Wwu
RZjbLLnOo3UQhjEf2mDxg4davpbfu/az4f36706xchezTMtZksFGNAIP7H0l+Ss0mv47G/IIHq2D
lQ4GsfU4YgmY8p0BaFb2ls22o2c+hwo4FVOTNBXFSnrowVoQ7uaQIb2+kDNHeXpXVPhe1mARFTf5
wTWSDXcFaAkHYVZLUn27bujiCQY9AOKDIHygkni6Y3obxgA/4tojtVh66NXY4sMdCSROH0N7piVy
8ZQd2VJui8fy0C1KmcrUFHqit0b/4kBo4fqC5owod6WGfmkmTOnH+srPMDLHw1yH/yT9Azfg97Yp
F6YVKa2bTytmvKhsSOpqEG/U2aIr/vxIA0CJ9gYKkWiWfw5rPzrSjmZCTVrT4fydamFBixT5MpTi
Z6xc8M0oJgFNhIT2cybf6THgXZOEVd3wA6HoGCO5xtxN34QyHEFXdeHNpZsXPhLMISIHJg5FibMW
HCch+vECx5t/mVC6SgmmLLmr6yfhrKj6mTofWVHP22Bj/nAKKzxfysxlX92nDwnE/iu/6X3+fbqL
H2ZVey8uzQaEAtEpOhoqIzltmamZcYfvRbMgDMVPB5p2VjY3quWimaP6g/Jcux4q5OhEIPBIvg7A
emXaPu1+XN/AC07opMahPNimZaStDTWfQ4K5Tbr1UBsvGHq/niAFd93Q5S91tBrlOpEmEX3bwN0J
iBuYaOf5kzfc1cJ8L7MoIND3dfpujYb0o+1WC6jz3vQuWfdm9Odu92TFyhvllinKqkJ6qKSFFqcZ
QN3GB+ph7VV/KMmJTpFSQVLeKuiAlAYoKvzQQEi7DorQb5+bR3eTQkpnQfIAfbASOqirMJ/Z7QvP
1/EiVT3B1NCyVEjDRgKJZ4yi6MeHme8pE1glLD4xoUasHUY7om7BDxA8oO8d5Pu+QUInbcE5C2i0
yu2ZJc2cVFWAKjIwOpgCCnGA0EqQjncmSwEvLSAg+R95rt8nVYVeMjtFsYnBEjP50mI3PO1XRvp6
ff9mLjdVHuU876K6+fxCxbCxux2BeLuezLjHCy//yTdSvGOoNaZVEnwjPRdro68h5R4tzU74Wrqv
jWh9fUkXH5ijfZNf8OgZM6qaabbct95A9A9N/KZcVxOEb6wXF6IEJpjCHYYdXjc6dywUt9JP/zYK
HDvcyiEWL97wNjUzZAu17fvXTUbPDMRuybBW1gYR5aLoWoTnbVGuUlv3UYr2HYCcXVqtUKfbd9Pb
9YVdtugiYpNRG/CXp7uJ4c4Jz7MJ72dFMd4+ua2KcVFgMJNue48ppVDkmgMbnQHH/1rlb5vKa9BG
jAonRi5dYIyKIO8DVPc90i8mwVZlCeEFc2vQJWluyB+TWKFRawGZCNkodJ5QWlKWmyRlSSui2Xvh
Wr5oOp+g0zVagaf/0GNjJoA8O6mKMWWdfRQZXpFFzl5vv7lmuIF8gg+olY8y4D4KwbiAYKbb1tvr
X/S8nKWYVe88szSDhDDb/fJGTD9aOB7UGANRB0P0Tn/Gf3ofpTngdcCYMQxQhJQSpK55REwmzGHU
WioggR2MpW+W6CwHYbNwixkHfXFTj8wpD8Jk2jmKgjCX1UH/TJJFTFfDVww8KiEj+XNmK+U/dvL6
yLVJPC3AMggjVahlSnLiNTR29gOM9T7FnJ02qLUla5eYeG8H5p2zvG5SOpJrFuXyj7ybno0jSUtY
5CN9MItnY2IY4dgHdfg6Qbb0urGz1+F0eWoLUadFzOMGe1mD2eXVS0f2D+ti899ZUb5Ypk1FWKdY
EqadREmNVyHyS+P7dSNnfkxZinKxBdDGJHewFBbna7PFqLiCbkg9LOscSjy8xuiveiYJPXsTPk1C
mAktADSJ1Accg6dr9LpCe595GHGOUSF2GmjZTTxH3Lr8lX7bUe4zyzKznybP3rMIVCayr/Q1ZnNe
3765tcjfcHTsRJlNRlNSe9+WzxgvFhCoK3ogTRX26rqhs+7JpwcG9v7fu6Y8cVOok7JBDwzTYHz9
gX5vnwrdZ7fmNvvWfRfvEMTwIBQ8F6nO7aHyfgt7GPQave190UATWUAOWQ7/e7m+tjkj8owebSLh
RpRUNh4XS6NLj0E/PP8JMc3ldSvnz6dy7hQXoemA1lAT566B8rR1wHRK+tX7gWzGedP0oMPU17nJ
W9dPh6krLr5sgMpGeG/vebkmdJe5zw1IBOkcNmTOjOIoprGy4izCR7KjagGpyoUY3wvMtKT1zBZe
fEP+OYNn/Ssd1KqEjPhQ0MDGvF74I0n2XkOHRNfkmMnrH2xuWUoY0OqaXqYedq+1voeOdVPxb8jo
FwKzQK4burAsyHwCQWs7oAKdka1zt9dE2QxwSBhU0C/yRyjio/z+g0IH/487VgBBQQbONMDuQNta
JW9ZI0DhNTq9e0qWI3T+ddza66u5cJtgQXb98PZCRFE55hTIb6JpsKDHPET9LWtWYwmZPTe15x7d
GVNqCIMBk70VgzK0z6X8Ll8mJmYzsF//1XpU1ILnZTrjQKTsdQRHaVMHTlMtMDty5mzPrUV5CM0E
KCXSYy2ui6FWaCPo7GvZz9Fdzussn98ftBB0ToFaVotTDp3youW6vYe89j585QN0H5CbWwEmeYFK
V3PfbH0I3/wne/jbquJhy2nUSzLAaimBRs+t/e602+sm5GuqBGA4dr9NKMcO49SruConsLby15x9
reZe85l/X8WjiqIt8qoacQySPKBAEABuMONwLh+Bf5agyhNPHCK1poUlOOaXjD47zkYf2cyXUJcB
dW6gBgE0BQ4CmBVH/oajty7letiyiHf3TTJlAYh9P7VBn+MEKnOFIGuIqy8xgtBtkzrRKmzEA7jP
yBqjv0+1QpeT4UPtw/Pq/j0dp+5LDJ1TAIgdo4WMRZajdplbXWMvyiESrzFUuxcTgMe5z4QBNPiY
meLDcCp7WAA1gYF7FQiob6RiPFkMqC+Pfg5NrMLPtabVQJDn7UyIqob2cjEA52LSvVTYhvTL6ZbR
jlRtZGXtfWxm03Nf8N5Pap6j+Ahd5cLIt1J9c+YzqWHxp01ofeA9oJDZU19uknV5ySlp7+Gw+5+G
SMQCoFXmF0JOI67I9CXV+5eB2DO3SD2CsAspYylQCUgDICLy+BwdD5i0Da7r4r6kRrqL8wRY5A4t
ACiOzeWfF7ZV7igOIYQUkagpUcOYAf4oJltAfxoioXHY/9Q6GlhEf27JdBd2WT9zvdT3XK7t2KDi
YRMburmcuOIerY54KTLtmeaO8M0RzKmmCf8wy4A1LAqSpA4A3RhApEQPhlc5SaQP4p6GsYk8vk4e
nVC8lpkb/mjqfk5i5MLigLRxAaaGPQAelEOK18N0sqgQ97YLER8yYqJeBM026M+nIeZOcm993d2e
RbNgvAH1BlApAGjo5KhXPLLtpsLQNnKfub8YiR5tyG2mlbVJdYRkoZwc4u1Mkd8lvLq1krna+dn9
AOANUgoQ/ACcBFLNihujtWdrCUhx92RMPgaribajHrULeOlX1Im4D3Ff10+qOcGkM1YCVn1iV36G
o/shQkdk40Cw6sR4G0ZrFdtkJzQT9NHKn8rWb4CcrZtwmwgDiNWBgDczV0k5c+FS4gSEcYDHpNyp
CmmpM0/X2OQ693aqe0FJ7AIVsfFP4ZO2tIJDg+oipqCDAXG6UgNft5aMsvtMC/m6yEmGCA50i5lj
dOZwgF5Egw7ETYDGbF0lzLheSbqy09gDtGO7FzP3MMxQFC6mvZfDlPo6GLKQkQWGGAPDs9aDdr1N
svcptMYtBU1/l4ztNmrKdDVFOubAJFryl/f/X/30//HwLf7R9gu+tl//z8+iZe24/7/UnVdv3Vi6
pv9K49zTYA7AnAGG3FHBsrUlpxtCll3McXEx/frz0K6eI1Fq7XFfnUGjC3CpLKZvrfWFNzwUP//z
P3btz/Ix/sepkl38sy3/8VD++Mf/KbuH9rFLHv9xxR/FMxF1ftlvEXXHece+YC56J67Niemysf8W
UTe8d4vO06IpxcaIvBSR/beIuqJp7xZmP1w1Ege0wJeGtliu/Z//oZjeOxwnUBDy8G4Ax7vSTP8D
DXUoslAm+E3LvuXCC1hVxGky0Y2foxhVx1jcZYaT3cAEsB961Qx3OV4h4Pcy9UyQ/yJ6PslNmacv
0tvoxy8AVAQZVruGMgr0Xk0vDeBCbhr5XrOucud7613N6e2yN/YtYM/bpku3RdUi5Z5vtPSuKU9m
km364au0BlS51WPRfm/1xdlL8dEW0cMj7K9jEfdHW34sRb/rQ9aOGeGgcKV7d43mYgSR+Rim+B42
UqYYg0mW+z7W/FqlWKr3eugFnXNOJnlljOC+eNxV08Zomwq+PY/rnNzr5D27sV+gqqvssD++AcHy
Mf9Ezsc8xj+nNrM6Fl5ceXUKDiM06HDkyqEtmRGMw03Yfom0dNuUyV9ytI6m+OvJovjw+yM+FeX/
Ndp569uu6o7KsscC6kQa1Eex3TXbHWNjH825nbUPD9XR9ovd6e1LrhKn9UOuwUcU04ONlhod9GOy
zW/mwNwNZ2iMr14Cbf5FAxYllrX4vyb7Wet0hQTbeZzdBNoyLlvYlFWfivTr20+zrhV+P86Ta62i
Jbdap+nZtwPkNrEf/OHum/v2MF5W++FL+T76GV3ADMUG+LL8GO+jzjfuRqjkn9++i3U6s9zFYq+C
ShtnGkOR1V2YuYChnuZIQChbJK/cT33sz2hNT1tM5WJkdTQffsfbF13lbC+uuYrWQmttFT8mrmlk
2z6R+7KbhR/haxRU2TkfmVcCFT0TCj+LIRrwb2M5iZ+kLuh3KIWSLzJslWIGEa5THyPPDXfZFNub
sjKMg5xEtyvnurgunEkG3mRP91PTyoNojOayLoS8QRFBv1ESN/s5Zbb5Z1HH9siAj6SUzRKBDPPX
vvLkDjVL0dj/EvyBrDjBXk61NygNhZcGRhSBG6I/EkbtuYpnlU0hYIBoHJ0ww0GL20GG5Plrgb3k
5ZoOgVbGlkBZLWp3muomh7c/9bILPNklEG3jmRBNQ+JwORnd1QmQT0OfJq6YDraLQHugV7bs/NQu
rbtWVeubsZqcy7bQJtVH88BJcEO1z0nnrkMcdDqEA7qLCOlAUKS0f/6kXaMPIJg97aBLu9um5qhf
ir6vtlKf8wA5Am1n6HZ22VgqphSRjoNNNqa3okvPlUar3WWBsAHXX1oQkIGoM1evfK68roxEVO86
w559ctnmMq0bnMZb96eROMOhg6Zx5gxeZ+7LRTl+YWTBCYINt/bBqIwq7ZQy5qLTWJzqQqq7RHrZ
vaOn2SE2DGwOYTLOGzNCHw1J5slYhjainQIXrVx8SbWsPCMIs574ck+ILYMTozm1EGl+maU+Cfhe
V+NqaOZmFyP9F+DOlF2GDoTFJmvDnRq6P7Ihv/CqpAK/OPWbzmvsj2/H5bofiEgZuwGSNLbHpgCC
eBUU1hw2mtI2485OPYSvzaHUQC/kvVr5sVPFt6UN4W4nqt6s/cSMIwdVB7e6CuO2eUDWrbJ3Xjmg
whyPTfj9zL0tcfBk0XBvUEgIFUwgl/+tvaLMaBBK3+j9TkmMYdzNNC9vUzRxDyWmwreO1SWNr5oI
GaOlOY2PmOZZmKk7xqT5c9umH1w0GQEw6o5SbZ1mnu/xLonOihit75KVhJA/lRKlIetn3RhkwNg5
g1PaBzaA8GrM4RVrA/CWsYjsQOknbZcZmvBdLLxQQBnLYzfQCBcu9qTJpMtgxn1sFyd1th+jTp6Z
D74I++XukAABl0L2DHpi1YbIJgMHGhR7DiXMTwThMtdFrTbWd1YRTX6Gmd5FpYUGEnz4u9OiK7Yp
cgxYhCBMRG/tHAnrtZe1TAXYc5FJoO57vgfVzKO6OlLtA5LJTeCNUbPrJMKyOl5em7fD55VLLa1H
dnVkGFBCWvWX1M6SSdFFzsGbo59qO3ebwWidbeGq7plz/MUiQobBgVi+6Gapi3L96iDXoK2MjZWF
B7o8j5Bg031XaDFuXmXm211p3A+taXxLmzwP7C5rN1naYmXRpO7S1IsDZ2iqM+v6F+3k6dpZbgmS
pUlFjSQKnO3nL3ow2Mac2AoPYdelP8bcMD960jqqUa4EKUgFrNeS6jKPO29XKq1+r0EF9od07hCI
gaddh4q8FAgWxX7Re8YG6m992THN3mV50tw2nMNbDXTV8U+/GXeNgAZVHgUTDO7nd51zbrm6SMKD
7J35KkkWi1HZqIccOt6Z8Fgfh+S2uEAwbbOhkGHIsUYgdxON8DS2vYOwquaqyEoHjGkbyQNtp9pC
zqWLvlluIX7GoWHs9FTLDhVeTeXOQtDaCd5+8F9PtvpeFMYLJHTR2mDPe/7kky2zTFSAjUoxNJ+r
Icw+mqMlPtbxaOCOHZpx7ycWbb2gs3rlR8nSSvzarM3tTDtI7Lo57e4ryPYu1teKaPZzL6utadUC
pwoj97Jd3+HYKPs2fSis1KoOTmGpNYpNFqLOWmUVZ6qUF4fb8n49loNGG4nCfl30djGN8ijjicIu
dnaFnJzAQFTxQEunw4oJKaJSjTA/UPRq17UMI0g55P7t1/pyD+AeECUk9yGzY/Tx/K12yEqPuWQV
NO6ETmadz5S/0rxIOMPOxNOyxlcfkNwOfildDCJkzcfNG8TG0kFVDuliLCaNPsZgysl2rtSUbSOg
JA6V+llFbf3M7vPqhV1mx4suIjXFap8zRI1tVyOUg2ol0aZCbzUwmlnbQnkqN0pRqtui6eqbCW7t
GWXbVf2yrKAlf0NQAC4pDOFVzLKSRRqNSXQ0ZWVcDLVQ/VBO6odSmFOQjPLr2x9znTauL7f6mGOH
+SWKLNHRHhP30KixdZSqnTNdNirkE0K5QU/inPf6KxFEorpoVzMUR395lbgXRs8RIjNUCSO333ZC
+eyUKUNABx2Wf+Px0AdmiIlNBzXo81jtY13v3Erj8ShJNpaJELLqJF9hM4UXRhGaJ4xXz8BWX35A
tj8VNQoKILpT600nMyd3CDFpPcZ6Pex5t3dGgTJSO7jmLpPYE739hMvh/nyJcLllGaJVRJ2xVi1R
jKEdjC6NjnR25QNfLN+GmjzVyZwjYW8Z5dZtkZEo3NnDtTM+87Avw4eJJzNveo+0GLn88/c7zrjP
FUB9jkgDl0fFTaBM6P34vnWWBDKpQ3Su5+Jc/rWsvtUzoyy5cIP5qmyF64Zj6uaaNrkRCpb1OPqx
LiU9RsUyskDCUPyrLN3oXu+Q2zy6eqhd5BOLmfZfGX2txvhcE2DtYMaSpe/KeJWcH0MtbT0mYp/G
axp4MBuiXW0GUxSHuCUJteNG4B6d0osoW/CRuWIdPZFOF5rXFrs6bL196KiN3/d5+LHIMjXoYq06
sOblRQPn+kvhpO1WlKrYFqNhXyaImHzITVceGUdlx7ycxk1OBXbspqj4oI2hcd1NRn6hIheyhfrR
XIyTmweJ251T5Hn52dkU0TRayiscKKzVJjWYSYW5t+odRhlvWv393OJhb30pm/dJf8416ZVrLWkL
6S3VAJPbVfoyppXTFjhgH5MEc61Gel8cLVIvtZoxo1fnd2LOz+lPvHLMIkC3aF2jx0zWtG6aJLne
zVHnRccoDX/UmhEd7C4e/WW7uplVKQ7SCT0/97xs43aGcxVWU3gma3u5jXALnAGUa8vscZ3+IumT
dvinR8fMrXqfRtuDIhv8iKdZ39pDds544+WWjNsHLxdtARQw0Pd5vpABuZdGHUWIwpaTvEB8o8FJ
Se+vgOD+oagpy2UZGCxyWGTRuPOsztapmyRq0CWmXq59EVVh66dO4WxMU+R7wdskkw/Dk60O9qYx
URp8e798JUVdOlPsWkguUb2tYcwLvFnpcQ8+1lXlBuWUuMcmMpBm8Qxcsg1nPoipUL6LPte2bhXO
N2WlfE7s3vHO5Bgvv/CCXURxkEkrTaC1xKKTKgx1Mjc5otDcbrRCmb/ihGZc90WdpIj21N2ZR3/5
jZcLYueIKQUuC/ZylDzpjIRtOoiZRthRS2QSKJ4pLss8/tLgDnamM/falSyEmPB04ygkkXl+pSx0
pVKib3RUBw85Jmc0DlQnjW/Manemv/ny/AN8RdQi8uzA7l3nS8hkDubg5Okxr0R/0YfWXa4uDTdR
1zubwwcTWLU4drJiYlINyZ8BEpZY5urmYmlFdsG89fmD1loledg6PZZiRCswbKpdE/Kg+JEd594R
Zy73Sx7v+cnH9QhRcPigIJjcPb8e20zDyKlKj8psxJvBdsatpbbJluokORSiDN/Luk8vEJ+a9qJO
lGDsJ+su7jqImRJDjU6VoZ/KJPmuynbyu6xyDlNnhRuy23A7JF59rBTShTkG3IC0Y7RXQlix4ay4
QUgP9sHqu49I7bX3Z1blEhEvHoyNllnl0p9ajwqiTIuFLEV6ZPSZ+mVka5sesWUgLGW0FzK+dAdp
HIexkwCf7GI7JpN6Jlf8taWu72GxPGVPAG2FBvDzl4tsttRcRIWOY6g125EO96bWRwO3c6F9ApmV
3ijNxMeNx8o8WI7SXeml5X7RNF520bbV3qm02JdDMaMxaCe+sO0hsAF1HFzF8K4UM6o3Dnn2RalR
eOLgIj+Gvav7UlHM0nfr4cHgtxeOUe6FPZ9zhn55jjKOsdB7XzYdcu9VqDbLrhLHY4qRo5nuEDAu
t3MzxVslj4yNLkJoAdCdHt7+rq9tBLCL2Nw8BKWZez1/paaWYhRNs+TY2NLy1Wqs6PwOxsZrrT9E
Fi9LkT48sCCPxi+YpGW7fbK7JZGQWorc+1FXsGNOQjW6JIDynY7g0D5Lh/xM4r3kOKtoQW+cJcjZ
i9vAYnj+9Hpe1ZpMXIhYTWj2xjDbxI+t5hwE6WUhylNhCcvOzdSffeb5VZQZcz4lmtNjONj9IbXc
OOgSMQQid3pWc+m9V/ShwhBOhGey7Fefj5a+Q8jgqrqWt+uitK9T3U2PQnPltaYp1aeh8toPbwfI
K4cgW6dGMk9csqOtsrspkjGNDiU9pkibb6tIDa+nqVcOiqNkH+1QnPM8eP16AAaoWWhjrBVB4XYX
7SB5n32Sbi1XVDvdxmOUEZnpu925YeRrX49cg9EnmRVzsNV2naHMG3kOV3OEVlzGg8w2nVXOhzGb
0YufcOAdv0RKVG3/jZfKPIxVDjKDWvR50OBMbrdhaaXHuNbjfZo6DT6xOTqM4aRcO4lqffw3rgc2
fbkcVqrrQRxexaZX9HF2tGpMb5h8lVchWh4+OrcgOqvhnOTWK2f+L3NHm2E6q2J9WBhlXrl4M2dH
Gp+QJjWZHkZB9tjhLntUVIQyvUmraLp68YHuUXwm5XhlUyMtR6Rw0SaiCbf6qmlY2nIa7exY82x0
Z6zx/Zi230YmgIe3X+zrVyJ0TIfmF6Ot5x8yZobtZU2cH7U+DbdQRdtDmzA1d5wiO7PcX6l52K7o
uJOSLy406/NhSvtREx2pBeKd8ffMmJvjNDXOrpnT5pjYsj5GY+leD9UcBqRE4ovVi7OF17KdrTdV
jn8QpUvL1vx1k0828Rph5jLUphTuiRUGqi2mPel6uDUKb97FTq+hKlpoB2I/CtISdkpkGwiSO2F9
8Aql37/9+sHMvbifRViRnjn1Lp2qdTPHVAwIH82sHJK00TS/c+Lqr6IztRsHye55D8BpMg9dnZk/
crTvm71thsPV2AzWV9HVI91mWzvZ5dhed2M7wdeXo/45VZz+whp649NkDpnqT3WXf0CYAfKNmsVT
7GPu2B/d7Gvflbe63sobWc/S3THzLH6GiFWNW70era9jZAiXbSTdUD+iZFPPt7rU8vdll4ttSFJx
W5hm/UEx4pSMaihwS4dFPeV+Y5KebprQxlYhiQYtIy8vu01vl4CcGEe6I1pLhih3LRPbHIHqXOwl
kFMyHysrQGCmwuWiVpc/VsbsfiqKhBO3GFEOdespv3bVPP5sKrONhksRM4e2BwMeunQY0seyKvRN
VDb2ldpq9fXYINa6MdKx+KILdsO2jUZ7z+SRe5vGSGb+ZMZiq7mh99BMlfhU0OdxNppV9JafAE4/
ddx27IssKrTNnBTa10Ito5Mcq8T1lc7OHL9Ru+SkWFWt7Jm+oboyy6jycy21rga3BnQRfUk9CaKr
rztstMa81L40XYJIgD4xhn1Py3343qhuvs3U0DZ8+sVAuKPUMQ7LW3duijERkz/Ekbx0afKUQSHJ
xOjWmvhJG20yfXazPvvuxHrfbW3Om69m5QzRBvuZ6aundbZzwSTczDeyT5z39TzFD1aWhN6xVRzt
qLStgcE4alXv564Snu8ViMjDKknacF9alfuYVMXIR8wrAD+KLcNrb7TbEyr6muW3wCC07aiEs+sn
snQ48BS8eDZK4s2nwkyYosqwcrNt1jn9HORxX94XRj1CbrO87mDGVXULodQ+zrFFuym11WtoCvUt
3qMtGsSyYQTh9H3/sS6xiw1agWeon89Su1ND9pRDm8v0CoNr9YPNpzf9LBzhFdiKko3+ZCMeua8T
NTpIuzGmICwmCfp2cG5Mu3DNfWc6Ye9HeBE0m0pX84IILtQf8RwC28foAaiuLqP6iz7U/fdIZDgG
1KqDrb1o1fqrYSXVTw+SwcmwZvkwq4k2Es0jk7duqrmJaEhv0i6arEBMlvXd6oZWDcKxUWHcAe0Z
iMMYFOBotSfZUKn7bkgSGpTSsh+EiJF1mtiDHjB8RcEcuV7vi5456T6ZF29ew03qIoiS5ffkKSy0
GZyQSUVcad+rXOY5lm1Z/JFxU6T7ZVaZaZBR2UCDic1PCQjli7KZoCjkiSbDQInKPvET3Sy/eQMt
Vt+tEkv6dTJFydbQc+Mi5vyoQFQ06IC1TWZYW5Nj+YszFTFMAK9mKZkJ86pAqnGL2VMpp2mbx4k0
/GGacyZhqZ1/KNAl/YBXyFT6xuhEG/aB9hEeXfFZMVJELStPT9EdBt7pl2Evjt4wGp/mrOx/DHSC
gXQlUR8F6AtDdxeZhpLXHCoK2LI4l1/bAZUlyGSG+BalRtn6+oAJ1U7z1PBxSGX3aZhyG29UmqKm
Hxk5KkLcd1xsYnCnmHsm5tQcWandJ1HGxft8aFBxcRu0p/2o6KzbVJ0Nau/aW8rdsh0/xOZQ3yWi
HvigkqhFFL3Qf8btbP1QQ6off66j6UOLVrQCqiDFhAoWgUWUJ3XygR08QofBMuaeWJuih4G22xwQ
ej1Tkb7Lrnqcfr/3YRl/dyZt0H21B3fih60KydDIZu92ElBLNqJyy+GS8si4y6UzJv40RDTKB1uo
2pZFN2I6O8ksYHyffyxUuDZWnTIYTj6rs2XKXZ2B7KGikaiK4qNaq5taGZpNAQB12IQA3gY/78e6
BWCUVPGHOjbVXaE1Tnmo9LmPLoQSO86GGZbyUc6GnW6TdG5vRSLjW8/tve8DL/MuKsRVYXmfqR3T
dGNLTpsAzogLKraUV6hlzNM2JYC/1rKvE5/tyvui5pEyU+HqE5yIssAhyM2knmxlliR3KTqBXxE3
jz/x61vHpzHFd5qzKbyYo95DOlRhscCVdKu/KjPUpY+uaXFfAI28lwIPIB4qH21fm0al3niKUkZY
qZKM+LGwJmShZ8O6dSdZ7fOx1q/yJjOJ7VGxCh/ZEKXduoPXRn5jhSHBFDNiJya6RRu5KsCMxFm2
ndqyRrnAIcGaC9E7/tjEHUrlAJlgJXpDFHN7GJV1otK+9n0k9viB4FJma3WhBVWkDJcEsxH7jlE7
/aaUQ42ZcNWNDhTNqnvfSZa4P5V29bVoMDWqyRBlwMxoxHE0pvEM7TpDUm+oI/CgetNrX5TYcq9d
po9/j1L/CHJ/U/8sT13782d3/VD/r+WvPlb11CZR3P3v538E/v33b14w7M/+sP2FZ/8of7bT7U8h
c/4qvyj6WS3/5f/rD/9Gxd9NNaj4x0qW3fLbCM/yKf7do4fxr8H0e/lQrP/r32h5lM/e0d8FMM8/
VeaLFBC/0fLLT6j7qIloP/8alv2NldeMdxTZdMBdanlKmaXz9jdUnh+R7mNIBYQSyCH9oT8By69x
60CH6IpC0ODmtGWIssrpI9rvqj5Exc1g1d2dW0h5CFsj/a71beuy6/Ul3WYn9g6qo+bHYR4aZERG
I9qyLq2OyJ3aQ6JfJ1Ncjdumy6LbwvOUWwNaI/qMnv6Z9ZLcaZYIv0XVYGwR6PVrjq/3+IpM/W6M
kIKfMvM+UkZ5iTyhcqvouPskYzjeo++f4kQCOuIqBkH8GKrjjtSl+5iMWQaLtTV7Z6ubfRUHgzW7
FwWJqNhVdCjgFQ7NFTBZ/W8g0B8F7nXy2CKN/lf3PEp/Rd5/h/D/b+GNxv1b8X34+dD++MdR5AtL
ZPn/9eOmKh/yf/478TT4f/2uv7kixrtFmRdYMuNn3COXWc7v6Hf0d4tYDKNKuGX8Y4Gg/5MrYunv
KPyoph1qrIXxxt/6J1fEMt4BnkFonnilLmMZ/MkKeFG9L32xxVuNshbUrrNq1OFx04kQF6SjARpz
V3rzfOE49gFbs3ZPZ5RzgCMWQkb7tfLiuydv8MPvSvIps2C9+nDZoO8DUQb0CmAusHvPK2qvm926
8kKU7mCdf6hV4VXURmH1me2keMjLWLmttLra9g4Yr2NnjlMf8D6pXHo728ZlBbbXrLXLlAw/CpgO
aJdJXObars3V6kvSKaqH3XlPfWFNofvIETZdRJ49387pMKPQI/THvvTi+4kO+19KKvdmPo+4W2ly
OV4zGm1zMTyYmXM35nokAo5DxfVn1A+/TEqJ+LeX7JHFKv3cNgrpYznecYKpTcoYXAnVGydP0vtf
7+yPFuCbS+vZOfIvl+qz4+Z/xvnyC7/4rw+Y94n8+WyNLXDH32tMoen7bjEJBpzE6AkPEJpAvxfZ
rx+xWkAuAlzElWFxffnnKtNcDiYG5wtfCVM+pg3/vco0790yS+JgArEG8pEj6J9H69+R/RYpa2Ul
aC0NIwT5GavB+3YQIV2W4ZNWymyhnZ17Sn2vKnWR+ZwpKIsRI9o2tGLru64k0XWXhKXuF/pESSZ7
mzZBq2uomtjz4E/JmOJSWszR1dB6UU+yXpS3LmjGIVAKiNtqM7RB69biuhZq/B2Xk+y3fOofRd6/
jKdnUfdmfP6PjDx6sv868j49lPKhk8+Dj7/xd3rjqO9wrsJ/BgVbBrlLV+rv9Ma23zEqAO/ECG2B
5xFe/zf0jHfowjoMYSCik98sRMF/bvA6v5BGJl1qbfHJYi7+J6G3tjViUTBgwhXhNwmdnfN56KWg
w7O6cNsT/jv2ZxdeadDQlt0rU1weOhcZ3Ji0+UqITD8mrUwv2zLTH5zC1oMxqaqtAtby2kqd+QYT
2RogujHfLHigvXDp7c6E4Pcnb/eVY2E1Ffh1wwzh4aDQkcc/azXLiWgN1BbGuacQO+RNPs7ztq+o
sypdeDsNO53N29dbI1N/X5AhI4cRcOIXfcVUWNKdc1WccGtRP5mNd2MXKMOPhTJs5eh+znKzuujK
PD14TiI3mRxGvzT7fJt2jotYQ3+ddZwOaY5VIcMwedUPkdi2Xd4E6uTiKOSlzs6cTGefciKCztKn
M63ppcn9pFPLE+hEEi1arClNxmCrg3TWpI1ba9GdUqvAqLRA4XJKoyTwDJFvp9w5qWkrjoqQp7df
3Rq/sVxYX1g3HONgPekNPA8uZUz7Yi7H7lSFIFUmRU/2elQnl4UE6O91MOYHR5HHKgrxGJkUZcMR
Kjag8M9NIV67E65PNwKfY46Ctcg3DCejDvNGnjCpFYc0r4wrN577q0Q23WGiRf5Buo2264TaHh0r
7XamgMJgVvE5b/Vfc6TVxwCvRFnhIRBExreaXNfmmGl4S8ynbKok/s75FHhITNw3RNDemfLxrh0F
FfeouoE2lfV7VlO2hdph+iEOVkA+e/fjADHmM8qG+jW8vf6Tq+T5ezXyjDNN9TVnjg+I9gcmm2SB
bDYvPqBROBqs80w/uThVXDtxUz/GdREFVpmI6xj9xMAYW3svw6k8pbXdXth9SYhNc6ntEI8adwZ6
9Dt+TCbE7BDmnKIGbwfZErzP3yeUatYlOyJ4UBxBVzEmo8aMytSALCyMfVpPdIr0xAhSLzsHb3vt
dTBkZQmhEQIyam13gupy7KmjqZ/6xgSa7xZJOft2FWNl2xV5ogcpHEMUUjoLTaFIVW91axgdeFYT
XoZe3aIuFGuJLrbUm3LcORG6Spd0d7XPiN0bP95+MavcnW+33CGTPqbSZBbLGfI0qRBWa82AFI1T
XszJvu1DpjKQhfZqNzUBjFP9ssnn6ZgobrkpzFA7811+yTA8+zDYYUM/0Zi7GaB+1obu0sxrmTMs
Oxlab33NJ3sML/oiEjqKl6Z66sLFBUGUVKv0ak1azE0OQnfj0Iyiha4K6xvMxKncAH/wjlpYW7k/
KmN4b5i58+ipce47o7Aus0JzRGBnE4TV2HbHMnDV2HlMWtuUvmRCEm1FwVScyxvSn7whFcc2ssPa
92QD0mjAdShiItIP86aDCjgHoiqLAj3e0bzrvcaq/Siy8PSmO579aCrN++GQ7Yd+OBVRFuCRKe4c
K2YpoCoz/8wMe6xog9t6s6nBFyd+ZMKo39Menik0ahy5dljxefq2G4p6H/Wu1gVuD68iyHWmM7Se
DZBCWp/PuME1LQz4SQIZ2EVzm14Cu1ZqX6UJgWYQrsvZdVqlWYuVAOPHzeIwaG1gqtyldgsuzZNR
tjG11tB2U6vr4b4HczFumgyZiGNtDeBL1K4FBqUX8U0tShcBEX2w1AAORn5OVHY9tARlrcEPYtMD
ML9sKquNLypNMaSpdE52MXpbBb0KLAZtqkelNr9Vll58gKRE17GyrBPgg/jHGKMB+/aaeJE8LNNK
oIwL5YX+0HpNaFUVF3HVOSelaLK9PtdjUCr4lPVRWR0KRz/nU/lic+J6JH06SJcFdOysNienTuep
02P3pCjJcMhj4PlWFTk7F06W/8ePZkLfZqOG9wQSdnUp9thUsYbZO7UV0i9GbEW7TNHIU4SO3Lju
nbNKfeXROMYWSSFwkYtH7PPtpaxHGeEw452ymep6bkybRZv9LNX8nCzYKx+NbBcCJK8SjuF6ht+Y
sWaGhRqeBjB8C0wx2kRoYB16DoTN0IbjGczAa5GKZBfAWgBmsDo0+otPd86iziAeeKVyMnO9OtB8
MGCn59kJTaMyKO3For3DpLUBSr5t8sY8eFl6jg2xpP/PzzVSf9MFhoWx+MJiW+VOoaf1oq0U6zQh
G84gWHFU45g1jdpu8iR0w401FiZbWWjCmQ9hOA1BRxBi+FI6xv3cWajZOTXil2fy4ZepFDB+3Duh
UnIQWpDWn78dwyhctLdD72Ql0g5GLzzWoVcetYb5OYQ/57JiMup7RthvVMWhPVNNw3uIdPbu7YB/
mZiTz8G/8Qh7iiHq+uc3wu7X2EyOs7u8K5THMBLJF6vyzJsmNrofkpcxbbSpS1S/SfPxQa/Y5gJV
JpG2wexZ0b54zD8/xV0OEd2wok8pQOrJnxzK7utM1Oq9ofOAm4SBTBpQqgG1VKeC11znpoHICGJ4
55SNXkY6MU67D+Yv/W262M+fSLZ1N8IoCE9KzKSitivDl8jE7URcyt1otOfW8GvX470R53S6XRQR
V9czclstYNqfPL09AMoNN0mW3TKZv2k795xd3Svfy1isSBABsBAFg4Hx/Gq6Ngg9ZlZ7Kl0zP1VG
l9zoIVI0iErVDGonaDjQuHw809pN3HbDxhipCwypPwp25uuoU8BATGG/z3UrP3ip7aYMS3G0KsII
6YJ4Eu7RacW8zetmvpzspPnCUCw8E/+vvTPCjbin74MW/HpzIHVQ0WuKSPOiklZN+K1P5x+i17/n
5jnhnJd7LG9s0etBPGFBThvP3xhzV70ZhKWcjAFxLzSovsVDDV/WMr6+vZZeWdRciQYvoQCXQV8j
igYpumKyvOiuipvuG+iNGYArs0+/MkfMvKbGSpWgTEORUGj3/exHQCG+DTC1Zr/QlK7+Q2kAsgVu
iCRhSRQoIs3V4jbLTkuKuozucrt1DjDYhw/dNFvB0DrpQU2hUKLimV9Js6y3rhe6N5Ql9Rl+35Ih
P89gEXZbuukLdYnpz2qnGwDjuCKP4zsvyodjnTvD1kqQ4nj73b9yFfgNtBrpElG/rLVmStEKO2vG
5G7OungTk4BtEpDqfx62Sw+fQo5Kjk1zFUpFWyG0qCfpXSeYe5eKOFmTccRBtd/Qz/759iOt2dcL
o47mKMk9cYu755p0xBhVV9y2Tu84sTdlBMrnagBzVwZ2MrXavo07672ZIyC5CfOwSD/O+iK209ba
9GGgValuZ6+b7nO99j70rlJ918vaPNph0DjNHrl0YZAs468ZWJ3TnmmWLOv3+UenY7G04xAMgLm7
lmW0tV7xZgQn74QqLlKb4X/jiPsqNy9VK3/UNfGHesHLu+KCHv5ysB7JOlaRbqVxNoMeTO8GcGUk
FUq0C3Opbuuw984Ewcv9hILwv9g7j+3GkS1dv0qvnuMseDPoCQiScqSkTKVRTrDSwruAC+Dp+4Oq
+h7RHPHq9LRrUiYrMwQgzI5//4aMy+X2isPMcfmbl1ZUGNCXnsZ68uDGY/QxasLyJy2vL8zqc0Ph
WYZdKNsXFMWjbVLoKZ3blsOZ+jcN5qaKtrbIFJSW2uC/PdsWaP/kkzEGiCCSBJpVR2PJWEszw8QB
PjOb/tG1hf41ml3nh12q2nOvTcYvY+iVHfQ5Ya4I9mw/xUIxMx8dH6FY2CQon4aK144tgQO/Q0TV
zyybl2B5JS3kqkbapwc9cgLqwHns7sI6E3PAlDTmNXFN7QPRkZXJOjLT2i/zTjzbSm3/ECK0oZoZ
clgczlCp3aSaa6WEpGnjvdI1znUKLym/I5lT3qltlGf+HOGv6BeTsI3AyWcj8mUaj3SWZt1eJZ7U
p1s1Qoq04vB0H8Uo1Xk16GHZbQTq69k37bp5Vgqzdnw9jONvai0NyBlpJfJ14+io0zqZjn+0MTI4
tpp+kyogpv5QeXbrK32dQ6+epmovlLrNAs2mmbCCAYItXGFn6DKT1GvvjKZTZn/qpNzDGfnUKWGY
wvWcptu8q9ULqtWXVOKj9YhoEeomSDV1w7Frj24QmJhpon4qoiKGzMJcHTFEHOiiSSz4wkBT5xTh
9eTaAww6N/sR2mLSyEEX4rEaxMiOYTTOl5mavQtgN6gb3W1wXB1C2V5DGzauyymqP+fRYNEkLBMM
/mPsuu3e6PZDM/b5unON4THBIOZnO0qgXL0Yx8GHMZj9xiwoIVetyHW8LOJOk+t4sKffRaqHl1bU
seZl2Si4TvIu6BIBYR4LNFLPSzuyqMUTSb/eT6vsOIZF26eFT9BfPfBTJCRtzPHiETypNXELtrK0
HA1Afm9FIny18So0p7XXiJYZpBg/CMGKa19xMgMqn2h0G8sf9bnDLgPDqcYsdzxXPazMmkLeT+fE
wnReyQCyuzzSDN8srHLf8RX8pk1s+/rCuj5Z1tDxuQRhioUEBkd1fv1VV6zuq9QJe69+UqWubDSv
DG9ibfjJz12vYxfDKCeDxfb2mKfbFvg47DuEHOCddEUOx0TsLzpvaKsnYtqLoKnxIdIL01mrYpw+
vj3U6bnP1W6BEo1Fd4fA4XAoMWgkSmhp8xRpWby2tbZfe1LOF/bh5fQ4XD6MsmCWGFDQYjxGXUCR
rc6Km+ZJmlkctKp7H/dKs47CAf+8bvpQNtw0rCGT67ef7sz9leYUslE+3AJ2H2/Kk2bWSeE47VNL
7fFddWZ151RqvJsck6k6K9pDnXX52mYHDDJsefYApt5vZE/OVSKK8MKpfvbHYd3QrV0aaifHejd0
lJC53T3JWpNbMymedIHlVWjBhJ7qmDmuutMj/gMLlZpkPTlPw2MRZuqNXieXjK/OfHp8nZDQQODg
OnNsqmCnpihNqbZPYzPoq6IZ40Ath0ui1YUHdfztKScxDWUio8g+vnA1kav1YzKMT0mSajs1Gqaf
qAipnL3cxACtsieBz0DUrNXKbG8KftZpjWE13nON2vexn6s5p5GtZhWgqtKLRX0bdQVCv2T+2edt
2weWjasBtEKSjYN50ttbqSpTEbgh/xLo8VBnVyjCrZ9h0uF3CWnQW82YBP3NmPuLrPbw13x+zRU5
6aqARDDVeJkGsDdd/qPyttfcwYwwN33yaLNt9aHl6Mxao7lu8BDoAHO2pdG2d3yRT3M5pJ+KUsf7
BecCP6Y1timidAK3aKobGZbDpopb7WaMwirIRlVeuFUcJ8kQyMQEQmEEZqbCHzuRwU6anXS1JZ8i
1Zk+540cVtNCMvaTLPfWok2VIHPVq3lxY9SYKx+UWSrXLWSYm8aJvHs99rrn1OrfqTl++bmWtcGS
1XFxUY8K0Xro49ayy+mpKTF8rJtkuO31Iffdfoo3b+8Ox9vs8gqYjy60ipdi9OhzwcY07LLTp6c+
abxVrRIfi+6g2PZGfCkB73gR/DUU2iP4HayBYw25SoxJaBX29LQcj6vBwfZ2GkN3FaXNsCvzzN1p
NpXN2893DBIsgxLThv3W4riHA8/h3q55TQ+JY2DQxsz9CGWqL0yprIcIUEpt4ks488n2xoALt4Wr
u06vl1ynwwGR0edd23fqU9F608agQiHWKUriu3oQZqBn6F3UpaMwSwtQZNA+DaLqP9VodXZjGYkL
U/zMO+fTAvMvDlPQapb979XJ3deewtoy1ScwS9hYSS8/VAAP/jgW2qYROkpoOV40tDo+6pZ34EEW
W1gB/HW8rlxhGpleu/OTBY39dvbwBc/MBDUCvnK0HxtvnVUhV1JRkuU6Z+pTS/8tAFCqb/ux2yn0
PG4tYaqPfa10aNPq+Y5yvwoaW7mU1nlm/tMdoxWxWEMBuhyd/ZDw6S871fwk4qT4nFa9vlRX3kYM
bX1hqZ15K1QZFNAGU2PJNTj8FpUm2YDNXHsynX6+plUxXee4W26sXBg+rooqFw3YqTLM3plIwn6y
WIthKqvS61ZPKnf4JCoAtDc/2cOk3nRCnx7CVPn+9ko7fTwbWyvqYWocukovWP6rqTbJvOCem6tP
ZZ0VwcC/filVs/A9E090vKHkDVEVw76IuuFChfMS5PO6tOL5Xi7sS7UIEdM92sSmIULTkBj6Uz2b
U9C5ivmhsEK7BJTs9ZpMjwSruxnly/eyjaicu6qXY9BB7YREqBbOmkamqq5qdzA8FmZcf9Lb2LqS
9P8FjPWZP8lMvb3hVEIN5nKa/0hCBIdVrbjzR9dO+o9jpTxb1pw/uAL6woZpEGkrE9roH1JUqlsP
Qsl80yVOJGE2pO7XIZHutrQLfLKNIjW/2HVKGxX7eGWfe9ji+ga8leZCSf2CmBy8JwS8uO1QfaqL
h8ZJgFA+LO04O/uUtmpzm5W62gcYsMk7Z0ryaB17eYOnLq0L1ACOWTwWOEypqyoscg0BSosTL75E
leWbjREpfoiLabcazOa7UixCsEJCY57nHNtcWZZlkJaDxD4pHovqVuk6uBNo01KYc0UzfJgdz4k2
nt5ZN5MXYqaM5y7Zq4A+7RXtFHfYm2Vz0eH5ZI4uAuaFJohdAlCidXSRqZRihN3dNZ8cI45vayQL
V5qVVskqjewyYgeqqsQvSMzec61Jr6Ix70a/6e1qWpmNojSkDpp4k4opNhb9Xz5cRTLz1vnQeLHv
YvVkBSbdjp3buPSbHS+r6gApU/zDpDnVYSqVpZthBkBZhaUj7tGaATQW9mx2Gw2p94Ub+7J3HX5u
ED/6vBAyOPhY/4cbDk2Mesgit/o0DI3YRJwuhs+Xi2/CxDO3zJJqXaDmvlKj2Ox8mIjNhXvjCZht
4XELxYwHx88J87vle7zaE8w+69veTYZPHtnnV1lVNOvK6bKrTu2sYI6s/loZs3ZbuTqHMeqP1VjZ
6WPsFNP27c3p2BiTd4964KVLBQ9j4WAd/iSDKhOjLCv5aSrG7tnRRhfaXIc0c5VlbpqvotqiiST1
Wv86qzMXo8jJovsSr6Fhk09591gQibVSsyn/6yP9H13zP2lOvvpIJ7EO+++96A/Imsv//zdZE0om
TRBoTh4CQNr1HNv/JGvyX3XKdWq6pUT+J1lT/QeNGa7veJ/iIeyQE8lB8D9sTX4R//gFSjZpklsv
i//fZwpDEmZNLRcdmBRUONRYhxPK1l1kgIR3PnAaUtfF6RLd8wOeyHRVu/oVBRARUBaWBeTJ42Lq
qHeJOz6bePj5nAWBlxsW5BQRf1nizmaKM7tW8g0pK196hVB7tUN5/PJ6/2+m/eeLSem/JgY/fK/7
7/+x/z3+x7ZPyt/UNb9f5FjXv/7rr9/696SzvH+A69FgcmEaLDYQ/2/Smeo/oArS3AbXRhm1/Mr/
MIT5FYctha4BkxIlFPTdf046skRoJACEI8rHjg3y+nsowkdgBUZjDnc0iO4Lsr4sjsMpB36tKhJ8
566l2E/9DuDwT4n65OrVMjxzhT86NpZhFhM3jYYReQsUxYfDoEislLyt3TuaifknAzQ7MAXJ4aIu
yy+Roplf0C7p14ZWqF9AG+wLngqnT0kywOJbR1kOW9s5KuYU7FJauKHRrlTnbqtlbhEUcvzw9jOe
GwQtAZxtIBmuR0erN1adLsfhMt4BDKITZtnSxxKXGopHlwvepLeoHBbftIUVcdx8U9C/ht6UxDvS
t6SvlGWxnt25CBS3uOTDdO6BsPBZui7sirBVDj9a1jdMa9HHu3RK+59e5SobtVjIae9/b4tlPU5a
FNvcUQ6HwQ7fmryeJ5JD0a0p7VQ/t7Luwq31uG5YXhw+4Xx/vo5LJ3Z5sa/qhgTcV9EGMMrIq+pd
a1SzXxnYElWh/nvENCygU+uujR6DhxFJH7eNuVqLwvbePxeRd5EQRHI3XLXjgKsBn91QGd14F+Nd
fhO7kPr62fm7BPiXmNkRRvHytFyWeVB2ErhwR1WpN6ECloaOT2Om/hqpXH3Prh+tmhJy0qUdvPsT
AnYyT9iqsCI+BtZ73rlIPDveJb3ZY1FBW6poZXOh4Doz9RHTEP4C3o2l9XHlF4pksPVCpDtjluFW
crMImmL6ParhO3NklygRrjXLhZN/5GJzNCWLTGg516di15UZvgcM3F6FXqtd2DFOPhLVBPymxQ0c
LMlBz3owJcPOLTLXqdkx5iIJuCJlv+wIIbTdF+5jNafDez/T0h0GSuUDYfREE/9wvEkz2lG0cYKN
HMzTOCXRTTHcYv3OybDQEAC+ASVwrMIi73CUJu/Hxk3NYseFVrueU2NYVXVmXBjldD2/DOMsSpEX
CvTR7gSRVDOFExa72sa0TUhTDVK9kb+SsvI2cRfp99M8PBpu0/4BJqvuQ51ObTVX0+a9j4vfLqsZ
lhWkLgxqDh83sfIJt7ky3pmxOa3pv/wiy0W++8stN4xFQso1gwc++nJ5q1d9k7DAvLDr12EpkmBy
7EvA5smGTxn7epSjR6naCIsZY4p35PZ4q1g3JeWke8lJ7XTW0xJjcVF3II0FWzl8YRMCJGeIq2Ln
jFZzpWBescGFJLn2KmUKMu5Ef4nX/uVWeLJtcIRxvLC+XI3C6diYWa3c0a1I89hNhWZ/xCVgCH2Y
V93njARZ03/vbOAoYxsEkrO1hRB9+HAK3IG5UOpqZ7exvO26ELO9Ic8v2E+efihGgWnNQl52jmPz
NCObJM7dstq5GqCJUSSh307ZO93B2foYZWnuUbyyno+LNjcu05qo62rXcBevoSIofXHbzG0YraaO
nN0LN/vl4v4KWliGo2PAsoUe+dKnPXx1TmrM7TBn9Q66O+luYTPnn/MYF50NntnuPnJm99ek9PZO
1kpyyWf+dFJSgFBnq/QQoEodkyUj4ZhkODvNrgJVKgOM9Z3Iz0uRPsdxDjMvV9NLGoqTeUm1wzWP
IxOdH8MerWk9m2Xb4Paxi4hCWNpx0cOMtcDKCjXrwnw5NxTmiNS/kNEAZpdX/6r2MZwoscq+6qh9
tPE36I66a6QxbuWg/C0V/f9fbdyXaUeTxWSwDBBkHw6Ff8o0a2U+4FrsmNdm64zboifBNIJI8vXt
tXbyzZbLOi0Irk9koJzw7ysvE6ZiiX4nCLIIoPLlN6NslBVKbfyStM69ULmdeYtLbxktOQXIKcEq
qujrQUntd4rOA7W42wSlKMeVrKVz4b50shaWR1tARYoCLofH+bNMPyHVrO93VEHa91HN8ZOKhuJO
Ws64L2cBpFh5g712isi6sF2e7C3L0BSEwCSEApwkF0NGyuKu1frdmJXqpoFD+a004vkCBfSoibT0
DA5GOZr8dpM0Ue/p/c4o1Gd4nlipmYl3VShV+ERS3YhbUTq+t358GZP6GjKZxew8OngMjLVnHX+b
3ehm2FwnyleYQmKthFN0oSY4O1OW9Cuu9qBNx5JvW4dWZXROv/PqYl5VeNP4rVUQl2trl8qPs0Ox
R9OBwZaUnvPheivHCmdh1+538zhU11iLqF/VUJ1vkta8RGw47kMuH40ePFJLYk6h0BzrLFvdRt2a
6MPOVZqQgBY42vtZsbMbzbCjndpLvbyStWMlfpZ4mP3UESZPTiPK+0Zk2qOIrYvykTOzFfUu1yhk
/sDZx9fhWsUkjMNw2E1jJZg0o3ljDsklD/hzo0AaRajBPRi3gaOr/ZzMSjd3jDKTEOArDfK+jPJz
/e79jPs84AiwDofRAl2+3qWTGFPlCVHhTscNb5VwDG5VgecjMs3ma9+26bv3M+i7sBVwIAFF4h5y
ON44eXGrdOq8G1MLdSMfauW0ypJPr18SvJxu1UwaqNZcCrgT8LfDoabWKasZCv0uVQXbVtG2Ojmt
BjhGoDSjE65yjAez1dvv83QTNRf1KEcruzWyhOWrvjr1IqcIG12LvJ3ZSxooKVY8yVZBzC2uZ8MN
63WLseOAkweJUbscwOVS7tHpJsftTl9Qp8WelEDewx+gj3W10SCg7mxXuDcjURz3ONq326LVhsJP
W0WaQdqGySUh3Ol0pZTi6oqCgX3csZef69WD4yoRglJV4Q6TeWJyM9H6ogrjC2fU6SjL6QCSgccA
2NrxbqDqId6rlRvuaC7Pm8nU47WTVJdAKGBCftqDuhATBZRIsGlYFKgGjo4Kq1ZMNDkkczYDL+xR
OlIx1607Wi4Rn5jLbRaQVMcybNbmu8gTunlDTEVVqUtEuiw2GGbSVy20oh3XczirdufrxIxXKtKS
uk/3bW8AiBjmqCrXFDTCCCyRxpVfGJHEXbMfws+KXSrANBO96KusDms9EINS8SG1SJR+2NRNG/Qy
0WRgqiNWe55XpdY3kc7FtKrDYv6Sl3qSPWQQYsRKT+rWvi1RW6S0Z2VWVx/JAfCIA6/ppcISoPP5
PcmGsdsYg26GDzFB0t59llrtH6sVMKxpqirxXVm58Ob10uu7xz6P6iZAq1d0dFLtXL0yukLNgtTs
269RMWM7t0TDRXeuG+aeLyUdYh+mfQzfK7ddpPKQxO9UVeafO1j3Bqklbpw82ZNFSEFF1fxdGlOu
72O0U8l93OZyWiOPdr+1wEpfFB0AaztjOBlvWnuEDT5DI+2/5FmTKXcylalDxkQYkVQ4TWGoPaaj
hsF6VcBsu6cxpowbwpic74Y5aW4QF6WbXVdlWzVBKLFnuGqcepxRECdVBEkZYcHCaTa768FME9rK
YkzdTagr8qOCdW4e1LjwfBVdUWOH0DtFtW5NjqqV0RtmEURemHwniqAvsCO1Sly8QXKvlS7K0kBr
kQX4NeYPKfTxsP0Rjrr9oRslwCDl5JDcqR2uAeu6Nr3fQ5e7Mybq+ZCsko5bwzaMUQ0HM/Rwc6eU
gzVustkZcaL3WurEdQxQgUWpodgdLhwYEP7gPDRhjGdOH+H4kluNu66d2UhWleJVP2zsEn7Yoqr1
ldJleY9rwRhlj5lIdExGiYvSv0nguPg3fe9Rv1ISy8WCL1QxnZVDDEk8juy438xwQ60Ntge5eh0u
TNVNS+NUW7lehrLZB6wjPhtVdSNv6Ey19nXWGZZi+Fbu9qafeANarbJrDDVA6azkQTuPzYSlZJd1
t3bueJ0/QMbuv02T1rQbbxyNZJNkmK2uDWwZxpt2ye9q/cmwZHnrWqPNi1cspns6tEVyK1poWjuY
hp32awzbGcVP6qZxvetlbsEFb90h4rxoQv0a4b2dbK00rJXv9lBU5Ck7Xj4shqRVvh3axOtWWO3Y
j3QRYvzZEwBf4j7DJrKubS9GKevkdSW2cx929XWS8ZuxyiAqaT2LDu/xuhtj9WZRbtqBDVUCqwNF
TUhj6NX6wY7K0fadkebGfStER/ahdMv6W4pVIZAdbQdRfp61wQ5/kS5dRl8nbkmjwMQ2knVQqioU
gOt6zmySVxWM3drvdd5Y3YeM1T7doShQrW2Gm3R319XESBIOEcsQK0nMXNtfvS5bpkWZVip71kYt
y9aOb3DEnGgKjn+iUPkhY3C2TMs7AoD6+kaUuvY71qznTjj3kRfngV2jNh1Jl4YxF61aYalrh6TR
P20viaMo9T7wwOH9cjD2hRKhLU4M0W+xCNuj3/lC6hlTKcFXBC/6+y5RTMe35iz9NFGiYF7sVTd9
X28LG49gBFuJr/Zz4RthVO/JYB033myafor0bJNWSPd1bYLYLuPmMQ2VLqjJXvSJXrxParNb9fiG
XLl9Ve7DBLhOmaw/MhKjbyX2LiXDcNWHFp7KTWVe57p3j1F1uR7g7l/NmvFjiocxyBzlzrC6du2W
Zb2xQLK2Xa9FgbGoHyZD4toF7vTVNrorx03rjdslxlM/Vncecr+1nHDiSOYUM3O9HFalpj/MJtYz
fVdq22nI0AqFzvKfS79s8Uoj+bi9z0s1pSKO4rVpl/UOQv43o7A0mIjTY+OoEbamVruRSYgNszFH
X8MxzYJSTl9bTQdm09URZwtVv7HjvNyKJt3MbvEb3/UNlNfwyuzscIohUzZ4g9OVQF53pfVGY62E
XUzcBmncjdXHuosaJcCXta8exiL15qsux8740bSF5a2UJtGUG/ZJr7+xUUQkVwLFkLWyRexW90Sa
jOVPOZezfMCP07EQ+IrKlatUxer69ySmaviTEeo6fICDEnX7NDVn0HeQEmNbCyXWfxe6Wkwd55g1
z09TOYdoGFQlIg6mwfFH/ISKpooHtSrKBJ5kqKfrFhcJ7wazYXjqqEvzDwrz3Nnm42xMWy3ti+IK
i2eubAOwkQXPKY/w/W6KsF9SXFU2/qCYQMp6sn2lcRdGjvlTm9F3fw/ZpKO13apNv7bLNMowpnBR
fvkiSzrjKjUcG7SRFWXVqzq29HwlSSe2fZ1Uk69DrvTjHaeXE/pujIYrUPQo22O/64k1QBXdeacd
vM9FXLgcuEpb/fK8stZJLoDOe+sVxPsQPWMXo1/J0bXWwBKFeRVrqNrp4M+1t/LiwuGzEZLMbQlS
25+yC8Xsj4XVaH5PRZqvR+xvvy2iLuF7ntWUcMP6+CYW+FH6WWMkSaATK1ZsmjFXH2TfGR6yjh7p
U9UTgv5kdnH8sylG+ALqwKly16Cy4BgkgI60rLHrVdQdJamtbpmUbcB7oXjDldusuQZE9a9ubEMt
qIp+rn0Z4Qe9kUps2g+lLGZx5SVTQty6VJqsQ9IWe9NWhLMX3wkZq4u0VGiGvMMlKQIUr7CUCgpd
aMq1K1FBrVRhGO2qHFCN+XPX5J3pF7n02gAATIuk3zcpB5hdWNYjrsJptIq0vvxQk/OFWCmDMnMf
F5RtQdVYrfmhJ2ZOPIgmT6HkJfgnBKkxTonPtt5We682xszvxOhx6bcau7lKtFELt6NTjfqNI+JB
gYlTS6RZjVp/oyqwH2LMUyK/1MfW80mB7JN1TpH/jSpfLW4aliQXet1IUaLHanNnymhwGj+Jc33e
clhY6aoj8XSQvpElhJqGc2iVW4nDur2qhjg0t9lACboin1yFG2pkPWENGqeJb8iWOl1xMULeoCYk
eYt4EcwQ/bbpbPWW1tg4+Z4C0rcR7Fx/pkFPk2v+9+RjhJ3j51bUUgz+IJdaIhayxsOkzpRwhdO8
1IMssZg1likK5UNpNJBmEXZxLjQoRnLXb7WWbYKjpYbqX+b1L2spNK+HoXQwbUnilEaLhNU0ElNj
JOMWvxRj2mmqjKpNTW7ZvA3p3vZbvcDC2TfLtCtWRVpA3RSjXWfXHiLvz4kDY9U3qsr5WGL35fr4
tDTV1u1D7xeRCrhat0If+Xgdvge+qOfoO7BJU15N1PTlJk8zvfWNqEvFBej+5LYG4IYTpcemiv4b
6Ovw1gRen7jkNcX7MrajfVrVFXuLVt5zkIXrQu/wHjL70bgw6gl+8zIq3CKKP5qOx61TivpMVFMf
7x2OsWuB99I6TaQTNJVy6QFPLuHLUJiIADCALJ7odgHQNa3u5njvsWh8oajZboLZBDtxDvWV0Kvk
gtfGyQ2RAQFNENNjCbBQrw7fqBPhu2tVeryXheF8jSA1PGdQdy/AJmdHoVOLh+OinzsWo6qN7BFC
OvFem/WmvVKs2g7vvWlWL+kazg20wL/IULgH0ho5fJzBNgeR1V2ybyy0J3qOGYExpWL7NmpxbkJw
rXZhkuAUAav7cJS6a2OFfIVkD2cluvKgIVBppuXOye1LAMm5CcF0wFhmaUPThzgcKhcTxfo4Jnui
yz50ucc2QZ6lT6n3THv367/xXMw7+2Vtgb8eDpZiXCNgeiT7ss3NezUam59zK8XKmPRLQP3ZDwWe
hRnQ8rmOqR5lTi6N0eWAkyRGcshij9V+VjwnHp7efqazAwG+0ulg2wCqP3ym3EyS0ujMZB+i0uWq
oTj2ZwMPm+7fmOILVwAGE3AyOoijcTgVzFJJ031RZf0XB7etLqjmOi/fC+kQcEUfDCojcN2SI3Q4
ztyUoT6jKtsTrt4HUazpm8lx44/vfWs0Vh2MmogKW77S0ShtF0+cphhhu0JK/OIH9Q4B8qX85tN1
hHkMaBE6RSiaGP0cPstixC/x/3d2fZXDjYYos6IIanzwP/3dn+dwqCOESm3zgbyVyaGj3Wu7Ri3d
e5pTl/xjzky2pX0HmRAoFdj2aAERsVsg2h29XU1wzXXTD9jwc+W90IU9fW3QC+iBMgeYbSidDl/b
gHrQ1HIR7esBbfpESAxXfojq0s8bL/383pmA8SAHnwcnBTrjMUDqDI6e9YUX7cm+U8V9CUew2NHi
NTdvj3PmaD8Y5+ihZnsuvFgp4n2nkxowlMpaa3+jeu59J7TmTeuiIXp7xHOvEVoInXPMMpbN4fA1
ZrJzk6UA37uTSeSIno3FDanFenI1WlP88+3BzswMNGDQh0m+xDZ1YTa/xnsnfUyVLFLjPZpcbe9o
HVk7RSbrP28Pc/pMwMVQygxEX1j8HDtnLUIcT1Ct7nEzSJ/nZECU0hMAxmV6Hlb/u7EWUPgVhE2w
NHbb9pzth0SfH+GUmkHVquM6z7Powqc6fXsLrIxkEakWDJFji44etC+MpEz2XWGEnwEG8BCvEue9
zRYEfEuXjjYV3+mkGVHYtUEyYZHuhyxpnbVmj17/AfFWiq15NrvGhWV89qH4VFB7Lagox5uFGmqR
Y/UGVcQ4gghI2a46rbcvFK9LLXIAzeOhAi6PLG/5B0q9w6+kL3i/1XPQhoiPuAxCIyF2JbFIG1Ld
6q53x/QuVWJlb5oV+QRSK9zwwo9wZlLi7g2pbVFksjUeTRSrTcGBpibdOy2QOVe2OUwIH0+rL0jO
TTd4e1ouf9rJA+Ppv3Q9KNAW1/DX09KMzHqMFZHuzd5oN9yCaHLadbcyzSy9sdO+u43KVr8SHh3f
t0c+80GRICwtHSrc5a/DkZMhSby8iNM9SWB54DUa6S6jPl2YpedGwZkALhv0JWRNRzuJ5cpMLZou
3SdwHr/YakrmD/8xiS4s7+WIP36POAcv7qXU7BRqh08TAnWEluQ9IjCfP9qdWX9MnQgL5ZBbVw3+
e8kj+Nw0oYBi7WH4DvVx+YFe7SeFQ4BYNCrJvm4h3E6uggSnVbybjgDTj29/qeVnP3k2NmF8cSDw
n9x6SPBOm9QMsRqJWozdTDeCO7qrB139jOfFEKTzcKnhd/bplg9GVYWd2HHBO4LGI5FL0r01aOam
4CZ54yhS8YXhtNu3n+7cCqCbqRLEwq6Le8fhixRJB29Dso/1SZd/tOMmv8UxprgZu1INBpRvJJ2F
tXeDAvaSJvPsU6IjWB4UOOTFKejVN5TA4nhoh+leanb7zfC6FMVAO+NiPhnkpVxYCmenKEJnwpTZ
X9jhDh80jotmchlj7/autgprow7imayictDKWxs91/PbL/bstHk13rLXvnq6ohYAW+Be+2IkxSl1
8t9Rr2BjJNP0hsZVcadleXGBhXPujep8Tc9AcrQIiA/HJL8zHj1lQTbDcLoN09gd/SHuy+cwJuL7
wt75otY9XhivRzuaOsBOdLdSPd1roq3NQJZN79P8Cx/SPpXbkhhJeooAwRP2hI7fEr/8BdnIpcri
WLaHngavlCXaASILDMpjnMcL49kbE4eTeBxBPMvcKX81WQye1DkGiO1QRUOOEyhNQ1pY1fgoLD18
6JM6uipqI72WQp3XsV3iHfz+GbDECXCMsVGRDnP4NVy3He0Qp6f9pPUxcnZS4jcl9jEJHWa9z7Zj
6fzgsK8voDRnJ8FihcrvXZhRRxMPakIY9j2N8N6i11OVxMiloYr3qa1c2DvOnS7cx5ZgJej1MAQP
H7BxFRG6HXuHgeYXi6aSfDM06pu3X+O5HQpwi7btS2lyzBfoqjYrW0y59xXEmb0a2+1HwhSxBzHH
Ao1w590aodldaU0YvZdmucwsvCH4dng1oN86fD5TZCpGy1q6JyzWWnt48a0jfTBu4Jxc0l0vf9Tx
WoJQgpUHCkSEh0evkgOsTxZTsf0sxe/CY6p2bTP/bhtDfwb7m7YxauPnyq2K3/Q82wscwbNryKD8
QToGkRtfkcMnzdWo4VfCbE/ajrfFFx3L/3hOvXilk3/3MauT7otTWDld+1H7JQvreSoHc1O7vfFR
qArd3xg74+f3f3hUKGQ56PC0TjzRs2kSQMeUSGplAJ4KTZs3YT133/VxGoDq8vIbXYX2g4KVyIUX
cm7OIeVROXtt2CrH1dloZINXqdDhnCocnVWcOojXMe+GsCAKdSyJb7Ro/GoqvhBBTk5Yf2FpnTs9
8PjElAGp3RIGcfhBFCOMuQy06V7H8fy+gVrxCX1RutNwHMQYKra2XjwQ7Pn2Gz93RsLhR7sChLis
6cNRPdKOQN/qdJ+XpGf6+OSRP0svT7kfQMqvjVJTLizuc5uVCZbMXYqyH0Xs4YjkgMqMjla6x/e8
iVYjAYEeOSGEFPtOkpOP+/YDnnutuK5waVtI8FQeh8MNM1YOLskAey0WLuOMzQ8CbuHt4KMUb8Zx
9P7E3LQ+vz3q2deKWhKolL6ArR91IlDLYJ2OSHLfD5J+6hzlJEzp9Fy3i0Cy3+Dy2H56e8hz73Wh
bS8oMCXr8XuVXVpNKQrQ/+bsvHrkNoIt/IsaYA6vnLS70nKVbfmFcJCYc+avv1/vBe7VkIMhVvCD
bAhwTzerqyucOsfvJ714saNwmo9VEw4RcHQj/fgbi5lMpsmWB93KldnEobN0c9GR3JtN9s3sQQee
yynO/mkYkH+rlPXre89iCkRzTF7CWXD9DSe3aGvGuwF6leQxAo1YevFjeKIji2amGh6GzFA/xkpb
IE+gRcd5sWn/hC2keGKK9powcm9rxw0ojxcC1BTFhpVFyTJVb8d5Su+1T78Hedf5aRlRnCTecXw9
neqXHoJYy9Ppu743HZoAO2HGdnKKZwoyLSazKEPwqVd3qGZ8qDYFP6FJW+Pgqi0sWMtgzsekjpeX
CvpshAoiKHnVzngvYltFZxZp94M5jnt54C2/CUKaPhApGYVaeRN+CXqHMIlgj2hSPzEi50zhCkFD
Ywnrd33lzGdoytx/jSnPnquytE73jfBmOCqngsFKaDCMr+PAtoGUOhMpOt1wkpSQ6gvjz85J+j9F
ZybNwZrb9qJDmwUByVh11SEr6skE/Msk9Y5Tu+VlyKaoYjANgqGubIJh/gxK0h5lyH4G3hc39JcO
KJ7Qgl5mKv5nxCWDn0JkyrIT+91a2aZBB/cBbBabxkLHvgqBP5MYH9X2wqpQolMvOuNT1gNN8Jpo
LA+92c17JfNb/oaJYtnyhI1fChlefXhjcsvZGAUvh1lm79WpHuHoK+pPgxbbO3nHrT0yw4mJEZix
1VXaIawlioFy0G4A3H4Opk6KiKjWI7hf8a7No2+Qyig753p7e/+/5io8a00HWGBVpL5CZezdOIef
wBIU74Kyyh/vm/Gtt4KqJT1raCDB5Mtf8ssNKoH41QpoAz8oa3vyRi2dl0td9L17sLUi7L2xF81O
tHNzTYYRpX4lgO61Awmg/1fNuUr9EVkj1Ky7pRceN5zpqVR3T+Vg7z37t/wEAaUMrhwsZl2jRUgV
4VRdS/0pBrcW5JURH7QiqB80LbXejXYcdV7LK3kUUHzuOIqb9kNERVlFRtu6/PtfTjgaQG8NGvYj
wuapVALfSiDyLK3+o4iD9jjne3WOm54Jvoj/W3HloAvXzlRnSlK/0MDPQommHNuqDk4Aypsnu+2G
42IX33Ntci8aPLGXOOq1HZd0K1VzaP8Q3TP2gW++3jQ1W8CwSJX7Wl6YF7TRKs+xgmGnxnLzs8rB
tFdUAlXH61WyJdKXOm9TPyrsFNKyNPTa1HKOoRii9wOQ9fPQzQ4ctjPY2/v35uYN/WXp1Ve1IocE
KlBpZtAdFp5rZdHX2gHz6Cm2BBHfX+3mcUrWAXlpABCsvmgYtzD1teh4zWJBasIZBiKrqh5hh7y/
0K1tAZSTSHlQCva6R6N1FOTVWCZmDuzsXmKZUwf4V80pKDQKmPjfWI5onJ4QhDVMxlx/wEqrljgJ
HSzVouPgxUVW/wEItv0prKDfE7S4dYjkdrI1LTs1r5Rtv1zEDLZsUSwCV9dn1bEFr39Yyinascmb
JwhRlYT50j5ZD8kzGdCWoRtnfkdPQzkYEdjYi15E3eextZ1253vdcqWEgkzCM8MEsccqOBUtXXK3
bzK/L/X0c2d08/cGktY/oWUxnENLCeE3qkwkbHBDqAz+kKuugo2gUAuYLZbMN22BGH2DTtXgdmAR
M6DphzKajQ910O6pFN44VTgRYYuXBXgY01Y3vTODzEE/JvONRQ9GDxa7jOYh+DTPEa22k1/cinDR
9n5NxmFVYrz22izx2NCEa1R/Gljxj/1gtU+xkWWP9VzMFytstHOnBfn7BORZ5ZmNUh8Fk6p/Zmpb
7FjTje8LtRQdI3gXcHNrRIXVBiLDg2Z+MhhT9dg3AYhC9I7AijZQNH3piqb96/6dvPFewTcky/NM
dWFWqzvZFAwsQG1JTEed9R+1DJlZaWLllCuD/sLIV3AGAG/v8fTfuJyULeW8KndTYYDt+sjbqHJh
QFT4wMUyi2MT2R0YyVFz0tP97d2qPeHhIMqiyCNpdlaxFUOICIYUTe5PzWykJ7VxacBZWpmhi1SS
LgPpTx6SoT4kg5mcCBvyY1SHTFjDuvIcZG39YBWT+HD/V936zrJrZnKLiTHXI1dL4wY1GXTuAyxU
T12NpJQn1LK+MEijPDKMWn2/v+CtIAGxHVn8M0ikN8OYWjB26G/ip4iAoGwvOsiXK21m0kEZ5VSF
ckhpAPeMwICKVTixL4pIi51t37I1XKVkIH99BFbvGv0l4EEu15qy6vIlrpe/UaucH4Qx2J8r8Ppn
zG2PYkFa0iqDhjRLduuh32OEfvVyT0iyipGus+/k+vypDxVreVdRvm8OLjWFIwRFf6S0pGaQPn2I
RJrr6su3+4d/62sTDlLKZq6Qpv7Kh1YjgyXmxK1OkVq1j9ZUmMbJJD38YTfF0L1zl94sd16KG7ES
X5raF1OUpO1rDqum0SMrNazMb0U2fNWSRTwGme48lnEM1+ZQHbtMEQ8RI4Hn+5u99Y2pCTHrRxEF
4p1V/jRN5qw3XZj7tobmOkNc4qLMMbPGmVIzfiKS79rS5DuGtebRllUbypncJIkQYmxU+ptfHnuR
dUHWCTP39SQu/6DgGwMat8dvzVKOF0UP64MTo9RemosnjCA8WrA6HWjrVI8qwpjQYpbGpawY4Lt/
GDe9D1zEFPcJuynjrLxPUIoYv63kPoKK+sMgOvcING+MDw64gINQmf0KdCaFhngOj4bW0ggtZo8p
0OBQ1lCyq0qUPNz/TbeskdSEbJowAjKa1U+ak7katajOfVrN9uhNA+OonA4kmQc3VhpemmEu9hQf
b91C2XqQGTV/rmsWaldGAeyYuS/mSj2byEs8usBmHhnjr8+TCW7AdYR1GPIpCJGqG+c9A7lllige
UQkmIIRsYuUGsniMioLOs28ZEE4cx55enTfoOqMEYNqXiztH5jPGdaiZ8oTHhuK3xQCmh2NBLV2k
9VPSNvPPaAI45U2NU/4XdMgXe4o2Zv/d/0Dbt5FbJ7Mc2XFEnWn1IkMO1BhJAEy0r5SxPzAxoX7V
s8ZYdm7qNshi2lf2NPGOFDrXXYg0meBVkf21rqZyN/OfJg8hUhtPagZ17Y8370oSYzIWjdmx2Mrs
6qV3GVmwAPRmhhUe66islws8/fW4k2TcOD5Aj8B78AIEkGvshl4VOcotdMadFPymHpT5EYKFPRq6
rX/lRUF1HYtm7JTu5MrhaHrLbikx0AQvYyBgTuUcgZLEvVfEevQtFwViFszMylFUxU2Hv+8f5/ZC
sb6UpJIAXNiUV0biEFsAD4tTH7SV/cFlemk5FdqghH9WoqmoRzJ+/G8r7Jjnpeva9jSKcn7zxLoU
iSMd5E4h7wSj6fUh1BFdiRj+XN+O5+yUpRZcxS0or5Qbo86gnmqHy1Jn2vf7m9+6MB41AAgSSC2l
E1aXGX6asCRcIbVrJi04wIm2hKepdSDtNXOWP0aDUb0dFcqioF0N8i4++xr9UEAJWWkTXxwG9eU/
SoLLwR7M4WJkev2e5Dz+s3YHd+cz39gpAHiadDRbJDHVKnQQIrSqvqfw2Y+Fknvx6OjBIc0KRi/1
yY0Zh8rQBr9/ujf8goxJiRZhiAcnujItCCOXpWTUymdkdSokfVjmXFwkq5nBTLVxJ/+4tUMaGxJR
icODB39lQ1QEysDJSTCtUWdcuGDGaXEm8dVpu9Gn4t6JHQdxY390IeE5NEzcKwCv6xUlgbZVuUHm
q1qnWI9Lp9TjqaMFU32D82FPQ+7G/kiqwItD1kHJdd3lX4ykN2dNL3w9W8qjAs+CP+QNI2qUsy4G
nYqv97/ejfUozCMlAhsZzZo1Vm5G9Qp59Yxp2MTKHpZO173c1eYfhdW206FjnnXPFW6fVngWJSGI
RHhpxNjX54lqmJrES1/4DFdo4lhNwUsAeQcyYXP2YA69+87NVHUPonfDzUvZBBQxyZWhTlvZDfWK
CADtUvg4IO2rYGjun7qO5sf7p3lzFUnqz0nyEdczL2oTGn0CRN8vp7I8RXo7oH4z7oWJN74ZZ8f4
DucnIXkri4S5taiNeiqBZ5ATn40YzJE3xmainRfNibRzq81qunMNtouCgWUqEJoekhPmUa4/mx6F
Tdy3buFHXWx+sqPFQLK3KX4sUWB+zsre2lML3p4lU0qU/gCKSqj7elQpQVotoApR+r1liVNfMSIe
IMW000u5tS2oW6m806mDN3BljUVoGElkOayS20wnahmT4HkZMIHbUC5eNP38VgthVxLKAQxEBhyr
b5fMgd05MAX4CKzpz1HHQKZezjvPwPaK8f9HiQeoLb1H11oZeycEnbYmrf0xK5KnIliyUxAOA+9s
rgG5bePpzyB0AnXHRLaeUi5L+QQyXKZj1v3WKgCvOelu5UOiMryYYaI+0R6HFMCy3FQc33yQQI3g
itJBxAAOWR1k3JPDaWFU+401/NsjjHCZw7dz3cAiieXJmwZ94MY6asbDZ3cYGz/p60L3KH/Xf84t
1b/T/c3csEJCa1fKUEJ1s/Ebc1AYYUZRy9c0RsqGyg6f0Mf5qWVV4U+i2oN7b5fDA1PH14DaAihb
O5C5NCDeSJfRj8rw+1QjCimU9qNlDg7qfPPeIOA29n31968xGLXhtSxq3tWFAr/F5KulsMCsBUqF
iEnSpSeeb/d9MeSRC5tXjdbCWLjjXit+exlwllLqWwFLxjO3ijqdAnh/kdYzNxzy58Jp/ujU5VsI
pupQm+NLUSn1+Y1fk0cNuKPEulBgIDG7dpW9iXa0XrviOWpsRt8n4yQ0qC2iwuF9W9S3JuivqyHB
Swajcr4rD6YqLXNolSqe40xTHkjQOsbQ4m554MG3Ki/AP+ysuLnnUs8AGJxMBBGyWVdj46lXSuRB
Yh86t8U6TqUQnRcGmv1fo0STuXM3Nu8Aq/Fuy6SJzRFLX58mjVgdJIWcoBnm0jOmXnw0+nkPdHhr
T5InH+JzLgQ6cNerTEi36niB2B+nBYoPZ1aPTu6IJ5EV41uDBDYkx9+475IUf/3kZJGZFPAkJ35d
TtUTaJ7sNKujttNGl2Z9VchkFag2ZT5H4LMZU8XbB4MJH5PfU175UgIahcs1ThrL6/IwKP4ZizhV
Mq+FjSV81+vBVHp22mjuHrvdrYMljqXhxfFB1bc62EgoQZhO4OopOwblqdfqsj1C9WAOz4lr9b9h
LEA0iWfxo5QV5a/5pbDntoPZ2+ZANl8AtkbvrIyPXVl03c7rc2tXvAgSREckRlviep2xmfMZrA2g
msxGPJd2r/Nf7GjLQQ1gr/mtxcCPUIAjtVtjqIMuUJnqYDGAoANVAzcJTzAGNJ+WPJ/fzFX7uise
VcB60luvYocRtp3OGgUdyrx2mbcymy6GIEJP/mVwPH7RrDx5833gHHmI6GJRm0Ci9vos8wpCEypX
uU8vQU7pjHYhzl1ewtD1Vr8MngSfxYgHTo9RluuFhqQIIrOhqthk3VDDJKPmwoNUqZyP9lDFoVfX
sgJxf9HN88N5Yv0AWEkh2ebK/q2F/DGu89APS0P4sSKUs4ABC16WJn9YqvY7yl36Tvy3ed9p0ZGM
SwdDDXnTxEpoYCQxuFzfSKb41DWV8b106/ETPj05igBexp1Nbq8DClVS6YN2KPjktSBA5ZToz460
D1KU25yjW9rtv0IJ5y+NmOFuuX+i293RqaA/wpwF0SbZ3PVnrEvFiCxQbX4+CVEeNK1RquNYzahd
OZ0dQRhl5vWeMsb2M0IuAF5FgrDJgNZUoIlrZJaVd5nvLmbwBLsyBF7ZbHSfkHDSvS5BKNAb+ljd
8eI39gqSEvwgYRPdrjWrrFUAY1tsOn+pvfzo9Cj+mRVF/81BawwQJ63nz/fPdvUh6a2SBsGGKNGz
TGqv7+ICirAVWjk944eCgyr7Xg6MRMeos/cYquVt++WBkkthKxotH+Ci6JutXKgC6EipHGt+LkzH
+tzEpUUVcol3YpVbq9C8QHuGX0yJanX9ugV+paKbp2fFaKkx4LNPiaFnOyZpSK+42oy8alRWwXQw
RLl6d8xgnJoyMudnOQeTHnTEmbVT4TZQIMY1VnxEGdqeDnZtzz/DTqtKD4iI9T4kodL9ET7D72pY
2khddvV0aotc12BIywKolOI24/ghcRJeCJIK0aYcGOnjqEDN9WSUieie2wHbPZRjXmdnurbGeNFm
vYzOShbk1kuPjvlw1IzI/TEWZKQ0j4oIVrDZsMPwfWLZbfScVk5bnNxqbsZDqDQKJ2WQ8DwowFXm
x8Kt869pGtmLFzSVPp3v29zKxqUhSAg8kTJVIcjtV59o0dQKciNHea77oqXtWLknNc/gKHOTGjYy
FP7ur3fDxik0A4uhjUF+vK5kqHkqDHT11Gd9rI2DqlfmSYICvX7Rkz272JoFqgqECLynNFfXYQLV
fCTdgwUF5bTrvD4ELbAgHbrzrskDWhkfipmS+RYThJR1dYCGDatb2kz6M5IfAmbCZgrOo92qJ+TB
xUGb+59dolrleR4YPbt/ljeuFwcpgxIb0M+mXa6LccjjKZuea7PIj4Uowo+Kltk7FrJyvlgIpUCw
ShS7aCBQvuMAfonquAiKNUEY8gxD1RcrhnxqchQPreEfIXQs3hzsZQPbbRnonuq01STwgLbn9YKi
6EerKYT6nEC399AmxdfZqPZGyW4u8kqEQWFBBlzXi7hl23eJVWvPYQf0vQ/V6Iy/WHaMY2vt1JM1
qp5UZZC4XfM+d1nV6YJ+8zPggaA8D9XSmh6gZGrKsLjuTuHd+FQUnhgmh7UXQOt6U7bd1QG6uMbz
FLnq9x7Gv0edcfInuvzhc81I+3kC1rDzSt7YIzhSlmXkA3DSmuZKmGo7Q3BnPJNIiv8Mpwm+LmPM
YBR6I/XbMFfYImBobpshVW7o7qxaLOY4q3GTOMYz5FpwggszPRpVxFQW1HnHgEbWzg3bekfWk00r
yUFALUFa0S+2n+YWauIUMZ6TIB2PE4LUB3tq4V4sh96DknH6eP9Gbz+gjFVftTJo19Gsu14vLmMG
7uCYeCZKtYdDMOtV92gLp2geVbe163ct8y2A3LM83ZM23voxU0fXh1kAA0Q9xYzrpTuF4GtcVPM5
hsrzEExK8A8AYkBG4IsuUxPOnwymAA+TOuyRb904ZInGBNJK1sx0pX69ckIXOJwdOHboQY7HKgk6
iBjnwAOl6XhFMVlv/qhUGvDUJsV7+TqsjAi+67pigJQKkR0iNc1ZXtIFjXE9ztLBq4d5+Hn/q259
DevBFU7yCPCUIP16g7O7REYWd+KZ0ze8rivg03CQsL6/yhoayeVgGUaP5MboFWz4fabFSO3UEs+m
MP3CSJdjO1R/j6by0+z00HPi7nMcOe3RVuaXUTUfnGSadlKRVd3jf38CIx9cUnaL37veKXhrgJJE
Nn5vWH0Eeiqwxs9pyR2DctF1OnhUmcdHL95No+BHr6qwLdoKJIQ7Z7G9R+RdNC/Ihkg46Txf/47F
0OoojdPQd+vA9eamr1R62231t1UxuFolTPwZ0VTvFSa225cKgaRFVPdIV9a09IPtTjQX89gvrdl6
AFTfziejyivFayPNmmGFVKy/dW02Ta9a9O5rodbGj/tWsLU1yv8UI3XZvOGxXl1j224UOx6BdEWQ
Mz23qZqczKIedyx6e2Wpv8hyORJFGNwal5RMdpBm4Gz9QmiKNybjE/0Wx3MH8UTvfS+Lv7EnXCLV
R+IBg1xidWFxVl2dhF3uI0FTfE/1wjg5bjI+3D+512zkOpKTKkUcHuRyzHqva9URHNzGoonSjxNn
sTSv5vRSr2koJl76Xo1/lIWhoMVajBW0nQIy8fEphEliPDoFLI9WpaD5a+WoDX2GF1tEnjmPlINV
F9zuIWmVujzOqhvqj7gcO9kZerh1RpRoeX6ptct6+7XF50lvl0Xv5n6i9taBjrk42CXUuPfPaPvW
gwqS0oNM6gDU3VT4JqRdEOAufFtoBkKYjnUcg8w6VOCHz/eX2myIcjqQJ/CvxJzkdqsArQ8Wqyrs
oPQ71Y0P4xCJgwPD6k4HcuMoWIXLglGRBNE0WzmsMkj6Qs3Gihubx+e60YklmtlCrjxApcYDRT6c
e0uLdmztxuYkEQQBE3PObHNl0bo+ZhYUILXfWR2av6JnXNVQp9Obj5AEi4QYQVkKiutqYpZPcTqj
HuCPgTocurYLyTur+Hh/lY1NwO4m3SztMx5UBEeuLQ9adDOu45G9wJ37sMxW8pwR2xwpyux16rZL
wSz0Gmwy4Mq82OrYpgUNlcFdKn8ZW+vS9oZ9HEKLeT8RvfkFIQJiZoO5BgprEjZ2vStKMakOLW7t
9+qk/cG3SaEPQavvlNTzFHv12AfwxSzaWwNcuSzCV+gsvsLvVjtUuqTQoqqp/UTTmUTr5gT+82D5
HqRRfnbzTLxxzIdxSBak008sTbJFBHG9z7irZSmiqH3FyaoHB3jzJUrT7tSn9ht7Za9LcZgSMEmb
lYLe9VKTqfZG1qgsFavVg5LAcdnGRn9KKQ69S+BA/XjfMLeXDDISoiFKd6R46KZcr2fYVeKKQK99
ML3WqczN4pyr4o3IzP/dFSVCrgBYeWoo16uY0HLH2eDWPtydyjF01NzLRms5m9pc7QSuNzdEHZLe
ErqvTIFdL2WrqTV2i1P7i6kGfwNPGj+03bzs+PitS+TYflll9ZnoEyE6AGeRz3yFeYgtu5sOeqI1
CEoABv1PmOO/vTUkX3/jY0HnLn0Vn2yd2dV2YapMRDf+Ejrh0yipynWUIN5+gpg7dTYSScgJ1rrH
ptEFImqsxu/hxOUqJ+iQRPH8Zo9ISCLxwJKzi3m91VscwGJfNw6G3gZJejDgXfWdOpyebHj9P9w/
thseEeltuk5yYJcnYmXjA6wKTHwttR8Obvg5axblcVajd+EcDztP1s2VKCqAIZWA1XUtN6ZuZxad
XUN7qfRHp4UcUo0S5zDHlP7vb+qGnUsxKfwuEBOJeb62c8KYTh/ypPG7KRSHvNKKsxbqn35jEUqR
spxAy3IdwuaK1SPkWTS+KlP7Ll9Gr5vVvcu0CZRfLYHYV45YUIVc+fNmgKC+6gcMjpv6WFcQ5Ncz
2h8Ea/VjmBd7cs23vpIm0SUyjJV6kNdHZ8eUtdx+ZldxMCXEgXMvzoWIu5d+MMt+xyZufSjgdkC4
JPsGFbvr1XRmNIN8XhrmpvXqEocKar0mojn3v9TtPf3fKmtAVeAy0wU5aeO3cdwcqfMXhzpB1KWM
wh/3V7q1H1oIBDEEZjqN8+v9MLzXLVQmG78R8fCYjItxCNspOP3GKqSIfCTMb4MTDrWihMHPbfwK
Trhjo87/qjlyDL+xiGSZoR1CxL6O1OOmHkU4pq0faJFxDMduvESz+fYgneCZl4+PA6xuA5iFss9x
e6dsfVAGzl+qPpjuo4HCpXb5jd0wOSqHw3jL11ktGk6dtQR5C8UqKryem06K5TVFUe9xjt60ALCo
r8NYdEOkLf5S8Otcs2MKKubY8nk+khrYHspeb05o8dnMUcrxVVilePOuV8l6c4oHA042RKL0U1C1
qC7Z4BfefGjkaExbSQ4nwP/aapUBQLHZWDC/ZYN6SJJYHPWqf7uHIxgBhCFl6eSfq1XCIbHQ3jSB
2qPh8EGLY+Vfxsf0j+HSpY8TTujv+7uS8dRVlk5dif3Q6KPeRVl99bg6xVDakwOCebErpX+I835M
P+VILeUvwTiX9XMxBYF1jm3krR/oEXfhm0N0SoeUgiEFIwUBb3x9rGPOkU/GUPlp01KjjcJQ/VFl
yDEeGKkSf8LM0+95wO0rQtbDipJoGJtZBxSGmyAyNRtcMyKY/lAUwsjPQAyWi26iIuLZWp7v1YO3
a0rCKIl0pnRDpLS6CUrPhGUCtswPZ2WMjq6S1dYf2aIP4VdhNEL/u0qTcKeIIf+f19/2ek35m365
fWE7DhNF387vekV7r6JlfzQpKP41p8Sg981oe9GlO8HV03JXYbtbfUXHWVpDQI7oM+YkjlMD9Dir
w2rngbx1iJgqJOgUy+DEX20oHtRuUNq692c9/ZYbbe+hPfW+X7THPin3gttbpydlYmlyM7cLD+b1
6ZWluqTUdHsfhbb2CSauf4ADzxdnQdX7/uFtVpLeC4sGuE9fiyfmeiWhU/qruqnznbISxwSaTaZ4
9NaLl7nZWWrznfBbvMhAjA3Cmc3AQj7XZWwhkOwHBXRZaeL2x6Sr9i7YjQ0RBYKaBgElIccrh9zW
06DGKIJBGRLXmhd28X9TGuSohZtod7/58CiPWyAWuMt0Olc2YSA1XY+ONoAPskrGuysGPNEOctXq
UCP5uLe1jb98haFr+CmZB1Mbvv5WxE1m0+bG6GvOyDPQg88rDshMWM0DMl4mfeO5RYCKXt3wrSbl
63cCke3REohKGkveIYpdG8DljOwFn1jxrSyLTwOllkOrBv1lXMw9ooJN5kqJGMNkuo27TeN1FWyD
O1qiesx1oLGocyLiVpKdOMkZTWPD17LG/ifTg/it7U86Zvhm3iTJmUzqfH2+TjjVtHIb2+8dBgou
tIBC8wKZuYr+7SDmPcqi7X2g6gpvMbZDu4wm6PVy09gPadiVDhPBg3LoItXyFG3XO24/mlQLoQvP
YBl3b522CB1iMFdPFj+LmMc+Nk6Hddpd6xRIJsK4tXPJ5fW68vswqtK4ohsHDl8Cm683VamJVDaY
dR8Nb+MYlWCerNlpzpo5Kcgx19qh7WMayhSBH9pa23sLNnYDW98r8TTdQLzMmhfGigBx5L29+LCj
NeHZGRuWaPW2y97R52pMFDmJL45LhFDL+b4z2NxOlgY1AjiF2jNplH69c0ONEKYMShV6b6eqzsmg
R+rZraJIO3FTh+nIs2s6BzOasuVUidZ4I0uNhEwZzMRSEOFLwz6wShhriyiqVAfDTxZk28zUdT6o
Ub88R2OrfkbEdK/LsvnU4M4A5ZAr8A+t0JWn7frcjZfFMhksEs2DJoLUejRLM6NPyRt5SosYxbux
tsFGGJ2GZJhBpqyf7p/65hLJHyHVuOWIk01ofH3qAphEPmepSYEBxhpcUva0FKa201vYXCJw8/Au
k69QY9VATF6vkrfV4gwOrGJjpJZP42ynx4q6/7E3d/Xbby4l+63gzXGy7uoC0SkhaVGdwDfdzpjP
HeIr+SFEs285GD1Eqt5bz0/qV4Hm5RV7Hd6+3pmt13Y+DZ3tT24VelYIR3Edx9VO0rcJniQrHMke
oE+qKBtO6UpzaTalju0P1OlebKfR/rVBsjxWI6Lebl4oO9Ot20PEKMiWAV5ykHy4611lg9CXrndc
P5qdlNkNOAQOdHSzjxZ8ZW/1eLxOFN1lu14OwK9FPBrNzNDHbAOfAfQCenIxN0dRNdVJaQ0TnU20
ccFKCifXTqqIrAzWeGPZOd8b+6X5RMtT8qXL5s31fpPKdOinYDQlZOkPpdr3xzgvndNg9/NOKf51
4PrKw6MFQTEegAd1Srryq7UsPZMjCmP60gRq3XkRDdLqkvDh9ZdUqfvmZMU43CM6hIiNNEQK3Vlp
msa4VMM8iwc8YmYcLTNsGV8YpbBmokfJ/BVilKI5iyQeA08rOit91yx6MwDcdM2fTVubpVcinDCj
wJrlw+BZdQV7c5S6ev+tmWODVWASb45Jn/Xdcc6SEmajmdtkeGnYMIvIaFQRfEkNIxgflLR0Qq/B
oQhvVK32MlOgDg7w8Rj6JTW66UXNQe9/DFwrCB6THrzce3UUdfOshnXTHFu3goRiKmJDfyw0s0yQ
5zS6HARdZuR/MBQ2L+fGaILpMCfLlH/pbSZaL02ohOEp0bp2OSomeZHnZNb0N6QoRXJQdC7EKc5z
mPWqhGnXk5OHk+ONzqLXH9NWG9BHbixTPEDHGwwH7tkYnjlXxTgtKTw3H/uC1l3rqfM8umclttvm
j6hP4bv2MrIxHd6Nuu6Ml0aM9fee7zV8TYbGyf+atL7PP4i4oQ4cVmEafJlqpMVQYw+mKHhy9Ljo
PwSTpsyfXL1sZ0ApsRo+LmOjVl4Fr1N1AeFkEv8SeVofQc465cN9L7X1H9R2qeUB3KYxSSxzbd+A
T1sk9vL0hXBT/2us6+VbpKNOoFdOfhZKVexEgtu3nOyVBhdihfRmIM+8Xq+Y1AUGo6F6KcfMfKfy
Yg/HAF7wPyg+R08jndpnsFfDj3ZSp53E+dbSsqLIUyUxqOuELM3CHHFQo34pmEgbHqoig1iSofwF
4Y5Zt8vLzOB+9zSq0+JeFgrfO6jebQRF84uUEN1vfgITF9dbD3SjnQch3x8r045IFJVfGgVW3VPR
C/RyjLZwTWreyfDn/U+8dWGU7jluqLIwXX09DAevQ9wgYJS8iDoZp4OKDtNBgxU2PDgIP+/4y609
0f2AixX+ebqJtKGvN1mXqaH0vKwvY9rhCIZSy35mTPp+44YCdmoy1axOb94f0FEqhWTzDlywq/BQ
jzTk2Wo9fRHpUmpnDbH07FQw6zu8X5RscR7uL7eNi0jF4HuULGcSVLx6AeOSQpKjwHqQw019yoZZ
PQf5W4fZCTnBIgDlkWEv/+Ku7mUxjeHCGGPgp7rRXSoAnJ/KfhkeFAjtTik4jf7N4QoL8sEkFYjs
Vkjr/aWspBmJkSD5EvjMw2kXN0GcAqmnNyosym0xJwmShBf1lVPrepWcMllhWXHy4nLVX/Qlsg62
CO03fyKH9iivNtkmLZe1XuRgx0RNpV69REhEnFpEJb1KC9sdu9saApwbzO1S4MQWyDdXezHbvMr6
bHyhuth/rHJjOCWRttc6v7GK3ATFEEB/AK/k3//yXbJQWygdWOOLoRXzE0zRgZdTnXnziSGeJ5Nm
sptXdNf1KkFKJd8ys+nlFeRZ5yL+MVXVssesIY/kOsKh8MBdJW7ExiD7vl6mADjGXNAwvSRN8S4K
hH1IuzBBeIbRmvu3dE2gJqveNA1Iy8lfwAivSzqVZU64xWR+cU0BWLYjmXEugzYuzoeqDRvlRORh
1h+m1OpUb2RKZfw7zAWVs3pcitBLzF44J4Tux/fmGArzvwUJmnzHgm4chxwvItpjypYfuXIlws5C
lXhnfiH0kTXITHmY1K5/cWzimPvnccOMIGbHSUoYl2xBXJ98qCtDvzDr9sL8hd14QWjYxUlYY9Oe
7y90a0+EOORzEO3gkFf1JT1ImzE1k+VlSPvhidHB/DBTUDw6i63uHN+NPbmkjXKCHTIaIDPXewqa
VIRGl+YvyqyoD124RIcwzdKdk9s+2zzZ+Cs44il9kmtdr2LHir6IcMpf+nroH7TEqL4xvWieBIVA
z4X38Zj1/bzTP7m1NUDXklwcUp9Nriq508PJ7Vi0Yly9iov8oFEU3bskNz4W0AtKWNCL8HCuQ4Ow
GfpEJEXxElfUD1w6FxfAR8VhVPT0gzEv1V894/K5x5jYeAma8WlSjPEvIwmzpwxFw3e0y5tTWIJr
s4x8jwNicwZUJyUNsQSJMH73SkX4i+eDhHjWZrtXX4a8oCpgOq2nCFt7vG+v21VkzRwsKHAeipTr
i0EbjpGyEMnaaAalu8SpenJA2u+Y6tYdgZGTcZ+cQJLQ05UVJSS5Zap1vZ9p+Wx5rkEo+AMihL59
Hy5mrTwXPTnsAz3omSG8xXaqSyacxXmqwyLUDkGfJN0JzfJl8iZrHKiXLHO+R3+2MQfJPUSgjZVT
ZQTueW3qlkpXsG+a3teEVqN4rwOsg/rGE1qq7Zje9tjlYAE1NdD+FIfXxVNgA2RczFT7tE6aw2BH
5UVPUvf41o8rrywryEUk5cv1hob/oey8lhvnliz9Kh3nHmfgTUefvgBAUpQDJZXK3SDKqOC9x9PP
B82Z6SLIIEd3/x9Vqq29sU3mypVrZX1hGnPVo5kw5W4Wk9Og/ix/NHRaun0XIg7UYvDBtY2vqCaN
BHtefJwFXbot+iRzxW4Srmyhk8j6fRT6PwAG8XFck5cruthgxteMQtZgd7H2s1Pmm6LCokX3g2vW
pqdbAdSKjUBBYqnKrXE5bYjJNlNFAty2/MhWEhpAtKYKgLZT5cvlr3R2rKU4vjg4YQCyOhuF39C0
iSjko5DH6HDXoeoUAu+GpYPwXh7qdNsxrcV8Bm0veKvr4B1nubRDqkB6HNpAdyQx8N1orq6VhU+e
DD4VZF9ahtHp4BJfPbZzkg6tPLN4uK8V7tDlE4BMJ7y0Cs06tVKUW0mPrrV9nZ0aUK24ZF2n6eWo
m2EDVig9ztPUbJUcEDBMumuY3NlRiCToGoHQzDt/fKKkrg2asFClx1DRM6dr8upO6YJrFhDnR4Ez
g4z30qaxAsD1dpzGCgInDlCt5vhxXO0FobnWU3V2FDq7uYVomTihUyZaiJDlZLLvagOl+5h7uWqF
a9yPs5uBjq2l2YX0dM0+zKYk13vgiEf8lmZHziJPF/1PaaF8iovyoc/9j5laEtux+f5nvDVuH4qx
hpMMXygu2+95gClIZwWlq+XdNfr3SZliGYkkiyI30NGJiU2DyHCnToL0qAzYVvayeRMF+Y0RIsqh
VPNrNRff/c5/whnhg2oO73NkNel9JRenjLl82b9CgyattTaO2B9og/s7uesnSMVWfpMCKn00nmWS
C58KNg2pBIj38VBJy7aYZzZJ2Fmyg6W0aReWAvw4tNdylnP7kQsX5jfPCBHJ6h4UQZgb6rMyBpgW
/n1WJtzq9E3vLl+B525bHext4b2B9625SNGodtpUV/Jj7RvmBsOaNx8+hGsGybWq+vtlcJTu8YFU
kGwKuXBIqFIcrx3dG03pd8X8mCtJiMrnCNloKmUnLYx8N2D84HVzOD50vdRvS6n1twCc5U3eBgO4
p3FNb+h0eWGFE0cijYH0KG1Zx79NliuTps7q/DhqweTkqYUk9ZwrHw5sSDohXS0kHQq2a11mij11
gBin/JizrG7Q9t+1sbomSHA6Fa5F9iMCOFQMTrQiqfEmwLbK9BgIpbCVgh7HMLNVr+yUk4gDGRHI
F9S3lxZzHufjBfP9sJNCKzQeo0q/n0ztoad50w4RuaLefG2znExJo7yCeDM9kZCA4GAcD2aNiG72
caM9IjylukOmYhCTKdeEKc+NQiPlwimknMM3Oh4Fpm8fW2OvPWq1Vtm63FtbNemudUSfHQUElE5V
+AdQOo5HMc0a9g2NAY80tke0CQsKXvCB/3L5IJ8ZZVGjWB5JhACokB2PUsKzUGfaQh8DpZhdLNOl
Td8Ko3t5lJPrghoczS+I2S4E7ZMQepysthmF2ERHqmlfqpQyUaQk7S+UULorR+fcUOgs0ZLJ51k4
mccTMiNkj2t+kces63O7mOV+Z6hUFSMrrj9admZWMJgWr1BiIrLf46HAIFNUnTJKi0ISujiVdvYk
ouLdZPM1HtiZz4Q10NIHSkGdbbcaKiqKNhMaqpiBiDVq50vdg2S200df/WVCtAsBSJPoUJo9nlAd
gu1FSsSELPVbhIHyXukshAbM8aNI4SLVABUJszViTSQNjgfKW5RboiALPEWQuo1Zyr8KpNuuZFR0
3vHPHD0dZAKg3uRuYHenLVdiTiwl6535ONT1VLilbAaHCke30ekojqnwmuXC8HhMq9QNp2QIPkdT
MZpPBm6K8m0AbD98SSMxyTdTXiFBphM+lg5VRfmxrJPe/yINQznbodJS8SwkoddsOe51ZV9qglnb
yOnTm2K3ejNiLYwyb77DIjRp3MyaptQuTDEQXBk3mdFJdCLird+mjW5Lcjyom0IcB2WbWTS2bi2p
GbJdgI/geNv1pl7tLMPPthHSXsZkU6sY5ecpK+bhK+w2Kqp6NZq3QRKq1Q1SpVa4H6yk+JNyBt8I
YBVpOw+xGdxbeahG20WGvWvtUZ3FyB1KCCzP40jc/uQnahjupkGqwWiEaKrv5cHUMAUAgaWwnDfJ
RJN5EX0vso4NT4BqiTT545NgR0We4WsP49MZS1VO7AJJ3fyep3yst5Uaz89i2hjfEmlIC37btAzd
cRbU76YKeLAxp3yWX/Re0VpYx2YqO/R6CbKNHkSFBLDhl7q80aEslL+brEueoIZIEsIfhF7bvNUw
lc1qvKa8WEJz7Haqy2HYjQ3GRNskphH8xic7RPIBkbL+aYik/pswdS3kGN5CLXWsUPDVN+DHQHT0
eUynP1iaGbITY9jROvmYlY2T6rFvPM+EWNa26tWyd/Ksn/udJuVafNPqxkgDflZMg/DAk0gDo1qr
waFgiaKfljH4yUYENQu3lZkoX0MtVxWHbr603FhDkhlPYjKl9Hf3fvgcDIKVOqXelAJCS2JVub0R
DyIbo+tldxjDENdNurXVuyTpE+k2G/wpIlGcrPjQ0pY83ah1nsw2H0Og7t4YlelktPRPDtX9OPwz
T0FrOlZQZ7/8oMmf9QB/Llsj1mqcMhji525SRvFTOnfKwySOKR7B7DTJQhtMF2NnyjWhcDEeLeZ9
24pZi7i/JYdP2qymsduGqhB5kpoK8S4mtwx20EL0cDMLhSlvprDtoGEsn+FLVUqNvAUgkDVHjOOh
3I5FXIo7SCGd7EiJEVY2FW5r3FF1jSc7jNL5O4J6er8YY3CebLXy1dSNUJb53kv4+rgNJIjSpk1/
lF1TqSTNLTFP1zZ124j6myRVmeiESi0nEDIs+VApYqQfJLFoisSmBav5mnBuJUfXkkCGLpZK7bZo
VPHX5Zfx9GLneoEaRi2XdrkTfLKrgghwVaJ0PuTP+KKGrwL6lM8fHIRXHBBdAmAyKDGtOTAUdLuo
T+bc60Vqt3WDHrkhC4NzeZSTl1cHUVq04+lNhhy6BiykQRyGVChqLwDC2rZWGd1okSB/rluEby8P
dbJqS7CC0QOsJcJk8sfj9wN/Di2Um6b2tLLVb8J+yByllxT38ignoesyylLPorGbF2RdNctbOr+w
iq69ijzoFgp7TYshWQ5c8y3y4L8vj3Y6J1hKYJisHPE4Ed/xnCrB8sV0iDvPKoYJBTK9sMVArDYf
HIViI8VTGjNJRxci6PEoaBf4lDj61kus3tTcbBjEO220xg+aftMGRTs3yDsbD24IMPDxOHKjjFNJ
sxoilPRjlknYZzYsy/iV2oi6GaEUbQO9y4Mrn2xJBo9ffOp1SAjBeVxMfNYtI2kUjn47kG1URu/v
DeNnLA34hwUNXbxJTkU/bHVbrjs0Iz66rovpB4UxElXki9YRTSAi/DSXuv6Yl9K4UxfDNNSTXi4P
cjo7Ik2S7fe0Q4PqeLyotTIr2aI79qiYvrDVBVW5iykrulppqts0ke/SCPkZqxmUD8drxLiku6ha
EvQQux0PrHQVr6XSWo9DxfoF0MbuGuzQrsTTJ+cNTTdABbKQxQDuxOePvKqqBl2wHuvOj5+sxIi3
kloKX9qQsjtCB/Pr5eU8racsSCfar7TaLnIna0ouHZRGF3BteZOQ5YMtCTk2U1UZ0Fnux5Lc2Ymp
mOGmSbIu+y1Z06Kpmgg+HLpkKJr7PE2KcZtWdIo/JEaqdTbe5/61Kt7ptcovCYzOy7hwq9ZNmVLJ
Pxz61uBx+4pELXXsxoTCdtiN1xxWzwxFgkd1ieife2hddg0Cvm44ip2XaVPvokSXvKKTqdyVhdBd
qU2eHQqEGZoiFUN6+493lBBWkzWEaufVUTAaDpcCkI4WBB2xolhX+vbKp17um6OLARBlKc4tdiok
H+ry+/wF9k1l2oryZAxey1ekgU0OBUyk5lRDA9LEAM1pOn5sn2u1IduF0ovVq6nibgudsYwNRLKl
KLjBO5yKySCF0TUs5iRT4deDpc2dyTZcjFmPfz1zENoWIn7vGYIUOcoQE7dSRruPZIs+Zq2iH3MU
rlUYzrw4AJK0/dBjDrAmL7/UX2sSKsh6TBRePS7TDhEdlFIPPmtyZe1PP/XyrrGjlr7F04x8SlHa
TLJ59OSOkrCjCMXsYVhqRW43zWpw5SI+M9r/aXMxFn7xCVw4ZdEsgZ3NHh2R000UdbBWfez9aP75
eXlPnX6zpTUSmHXJlpGhWt3GVoEFbDb5o8fLLTyhzhhoezBz2c0zU8m26L9Uk5MmQx1eCbTODEyx
HRSZq+tdwfb4u6VGANMEaqoH/FC6QOqCHUrC4HaiVXhSVaU3wxLPX57tyeWMF8oSdAGWLy+dsfz5
X5vFmBHILvpg8vJ0sp6jfg7uckGzEOiL+vsmS9BdvzzgmQ8JOEmCzhWBI+paL1VSu4bMMGdAFv8h
MGJETNDnfvX9q3zD04PA4wZOyYcE67fWdUo99yVlNrLJa0QzvJPjBN3BLLrmJ3BuBXk9aRBGv/QU
aitUJZDIziZP9cPps6FFjRtIWroTu9h3O9Sqr1BFz8xqEYukIYIiIoyp1RdrrBobzCgXvQQa6gv3
WmYHRlR9vvyZzo6ySDotsuYLM+94XwAQTbk/VaKXdhmSe0pUbq1WvibXfmaUhTwPSkm5kGtyHYBk
aRrm6E572tCq+2SwpgdgnGuaDudG4RIGywM5JBdbrdiQNw2V6VryGgOiRJK2I12kY+ZeXrF3q7Dj
t4gZAOyi9sqdT93weMkGIwoE0/BFr6dcqLh+qcCRK8BcUAwsRvGnMJrQ11sYvk9THVbWFpp/EwQA
RqVg3Uy1KCeO7Fvj58kYp/mHPOSpsclFo9Mc/DMH06vlXEwdUYdJeJv4df3L8CO9vS2qqDdfSUNL
ER2xiCKlooVhvJ3CXvighzqZGYWLxcsY0hzLuSZNtCixpX1eSZ6aRcYjaQ3y+kkZLeRDSfpyeUGX
9Vqt59LYyOklJQTQW22Osc64P2JR8tJCpEdb0iCf2vTRKQcw4rrZ1Gks61di1dOtwnPIqQIIW0za
1gVSs0WqbBxzjFWERN7JZgSFaVabK1tl+c2PZwaQTcs0y7i05sqrmSWy1OcJggyepRf9z1Rr+i0b
V3nOZyCtaaz1Lyrm13tpEtUrPPfT25cEDr4oOTaaE7z8x3u08xXYQiF7FMGM8j6tJ+lzl8B8GSbw
y8uf78xSMhQlYOAJWp3WBEbemlZoCobylXR4UNgqt5HcGfvLo5w+mgQDgBJ0j3KBoPl1PCGjRaAa
r3TFA/Ot3VwbtG025ubDKNfBSxLp6W8Lg/Xt5UFPp4b8NgpqUFXp8oThezwossppXeSy4lGAsRzc
A6PPphVqH46lFxIUXwn9dyroawuxqYzVqcBbycP1MLrHupajbg76g14Z1yi+p9sCxAWaKZck8TT/
fTyhbDSsUqD+6Vli+LOerXYvduW0HcLmWinvzC2J8hy8aEpTSBNyYR4PFeoKtteVonmwwBMB01+a
+eJNEiPytJdUDBHdSB1KOo1wHZJu9XCeG7fSq8ITrcqsN3I0ltOXKBotZEl7dSlujaoY3wRGHx2q
KQkmd6qF6jemyEH0ZEARCW5k5DSyjZ6LUUg7kokjstRlkWVDV6l8Wp3SZroW5SwLdnzCOeD03KEH
xx4AZzqeJWLsuT+YheLVTfSnaCvFMdRuX/o0+8hR82Pqw/2U1Jh+CVei1zNbc+nYIdcmGlm4YMcD
62kzDwDesqdYhX4/q4LwI9Vq6coBeKfgreZHkZ1HAP0VxlkjdT3qK/Vs1ppH+5PpAP1rj6mpd24Q
t+2TZDSNJyLZu5u0rnDGaSgPeAxEbqG314zUTnfu4uvLm048SSVSWu6Hv+JX8rcuQnLA9Aw8JmyA
SsGpx6oAuJ+TzUdP/dLltxxGHsBFWet4qFYvgsynjOapghltFJwsKIhQFbk8ypkJwSaGtwLCtrBL
loz3rwlNgdiaoZ5ppB9h68xpLtpFFokUmnTrSsJx+gwZSwGfmHUBDk9K0Qi5JVZXNponBYbgTkHX
vupS0jtBbQJ6SGZI998oTbE7Kml5pdfrdJ8yNvg4Fze7FUT2eJpWVhPyIXXrlUIRu3iUBjtzmKYr
n+zsYmJeQJMtaDjC1MejmDRPYUHRa95QQumLW8P3Oj2utlVhxVdu69MTz4SMhQO++DJAGjseqqqF
Ec9RUfMm2JjohPJGPFtR1nwJ2bZuoijZ77SOu68+UGBgB4FuXVMrPTfZxcEWn0sqDifvhRqpYV+W
AkuKcffLKIT9A7qKwRc20zVI78z558lFmA+WCSTsE2OSolaRpfBl3UO8pzdu6qpLArv0MZmxJSOO
DaewwuFz0UR1RvA6pv1OtJqoetBryZzdCi5Wvrt8bs6tPwEzrxjJO3HqakOpyWSg9lnrnho0ExB7
ym8iT5/Kptqoha7ZjS/9bKxgKxXph0V9ocnTIwljRAKBgpR//Oln/E2GxY7GI3Q2nT4SfcjoQb2L
6ra7Mstz33jRWOENZflpADgeqqFmAooaGl6fj7INnUn3hFZHjyTx1efLC3rK0GJaiNSwoYhAAHpW
Y7UDpuVVMBjsp7YX3G7uh7c4rVBkzIRsfhqkZppsY+5SbxqSaHTpqPWTbVu03XMTZ/q4UxI5vAaS
nLk32NsEXgAIoIdrClWfB21TFaHpDWKtPhawuB9GiGSfLs/9zCjkOIg1on26ODWtvqgeBSXtI53l
GUM3QjfJm+J7r+nTx+/6pYWBfieybD7WinGkF6HRzUJm8qJkCYyjaXoeNGnYSqGuXpnREnAcP9hA
SmSmcPsWke41KGjE6mx0vWh6qdn2r70W+ncw66jcGqloi6rfff7wCiJaAxOYzhEKnerq5s2FopKB
s0xPN/zULtuULl6zveYYfuY4UPjkvC+SmrzLqwXs+kYJLDOxvCTLu41vdp0jFUaG+K5YXwl5zmyJ
98Y0+ECLjNhaX5WOyw6eVmp5eir1bq9SavLxIrryJJ8bBaiY9kTkLrlXV7dYIAq1QOMjGy/RK0eL
IstRRLX7cJZLPsYxIozhaSQSP75FRinMiT+S4DCXnbbLi6GzRcW/1tdyZi7wqNgF7LfFRW4Vmulo
ByOpgfxTOSip00VGsk+4Ia/AYe+eLEc7m3P6LuhLxZjgbO0gasaDZGR4zh7UzOxmd+LSml+lpMlT
W9coj+8Xqkvlqn6u/eozadYPg5aJoxMXcl4+IVguj8+YSkK7IMKqU4fYHHfqRVFCiG2NW+5bJKKv
Yld4vFou1k4W/510uXCT+mBVD6Y5FFA5RCOnohJpWvZao1lyaLlaIgxp9Va0rW5AcQshhSn9WeBo
WT8UBuoJthQE6XPeJd30acjRw09sWY9V1WEGSnNX1j5sICUQIsQU8Lu07ETW4l9Dgv/mcxRrbXFT
y4WsbVREjIa7EfkqwxYlMOJvQy1GM/JU0qTfCWokGV5kpUW1jzBN8GlAGRCRyuXJorQ4N/Nk43zR
l7aAGmlSuwFMQfWn1OK78/bBS8GAVPwOrXPnnUpp9UQACINMptfx/ru6kgVum6EYf3mUk6tuGYWW
HnrjlvhkHYk1giDJNEOZnll08UHHmsjO+kC9S5Vx3PhD2ny9PN7JPl/k9cFcDXAVOn3Wt7ilVlbB
n0pe3EXFtpJRpw1rVfvwrJZOQ2JMYAdAbX11mjTaNUQ0JmSvDozaLYy43NKLJtxp5SjsNbm61lt8
uoqkkEsPM7xoCQxule1ksSh0et0oHl5L6gGvOyu0Q1janwNfEQJb7DA8vryOywyODzIwBzNDHGCh
4K6xqamx2jJReiK4OssMVzPK6g2Cs5Ds5KzV5F0gy0V+ozUURm4uj/yu7LcamoYcuKwwmukzWpct
4REu/nOW5WXN2E2P5WilvxIjT77WxpAEWyORu+9YC1HDS5MxGBFztBBS6Sy/eyvbrBH2VopNlK3o
qWC57EkTxqBC3fk11M1G3pEv1rMbRfTVOkM1tuU3xcgCNOO6eNKcMqm7aFMA9tRuF2lF+2IRSP/x
5d74Qlup0tvRhBihLcJB/NE3FG2vPG3vz+Rq+tCVqHXRqbG03q/2liRIU6fTKu+h9lHaFZU2L7YG
TbXjydJ+Kv30OTd7d0JC/1dd9M03tdbLa9f4+uMv+B0hHXAPFG8Cu+MnqQ6hcqFfYHlCnES7oa2l
moqxHCTO1CbJFRT0JPGleqIA2y1K8OAza3a0PyiknnVjeVYAiXEgZ7LpW/2uj5Q6cqHa5bn8FJg8
Ape32clFQWJIgzUMFjgetIAtR+6v1L5XalpQQKc8mQ29bRtS0iygXeSjo4CGwHwADiW3109WsjYy
UUui+DBERfd1EIrURrhY/nx5lJPIy2QUuiUkiBbMZI3uatWMhVeSx4em54AamSTe0z2ZbEG4rqVX
JzcReTsDgRSAGICmrW8ia2gyFNXAXVIL4wh9/DYmgeH49OC3XR9euYVOJ0Z/64Jt8U7JSCusRgvC
fCyCsgwO9dCXTs+Q92VaKo9S1n3YfhD0A2Y2+DiTAlSSj/dDNo4I4mFXcYjHghpPVWfbPh3UD+86
ZoFeItgEYCRJ4/EoAlgdkU7FS1j7qUPcEe6LOLB2H90PVDMo4y1EB8q76gp3rEKjMJIhTFi2RAnc
srDK7+ZMI68dN3koupdHO3kqqJnw0jIjAzlgChrHc9L8aNCzgddd1ILZ1jJE1KxK+FWX/Z0Q98UO
Luk1icUz+4KXEL456i7LC7wasuNG0uekTQ4Q3Mu9r7VUvqZWSDldrd9/uzy/05sCOUOKJzz3Sw/i
OwP+r5siNMZAFYMSfaiiCR4sdKg/xWpWbD4+CrVXmVd+UXhar2IvTyBSqZkdUIVFRatprU1vTde+
1bm5LNVXJCo5VkDSx98qDGIpR7IgO8id6W/pTNF/BJjIf//oXNCNUiFILZrjIMGrUfQG/wtl8LOD
7o8J3iH4pSUtWpSXRzl9OBhF46PQJoZy5frEzoY4y0WT54ciVeZdRj/XxpqSeYt4U7tXBXxpK6TC
79oq068RYE63PIneu3kEGcnSynG8jP4glTCnw+xQSEY/PMt1psePdMXI46HGjiv/NMll91MvfS3+
sKb7u/kCmimIFoJurXdjU6aNFA9NcUhDfTCdorQwncNQ9+NHjOI5NSFCI74gIi3HU0yjyTdmMygO
fj/nqAtgFqll6JxZqW58+FJcxBZ4v3i5kGhdx5pKnBVwz9vikJdztwUc0Q9F3BZXMOFTmHTRdKA5
CkEbohcYNsczippY6QQhLQ59nAw3eqIm29AQ/B25WLSRh1J3swzeLPC46Yx4TG16c1Afc+68K9fz
6RtKvz5HnbL2UsBY7x7OdgpMaRSHEled3VDlup0NYb5RhNp3pYQy2uWDcnroGY9ufVBDkPcTHKOo
Jq3Sgrg8+EUU06RVTfgH59cC13OzIqnlwV7EQE7qsLmcqlxfXXmgrydwZsWKndzy6SaV/XKTzWJz
c3lWZ84gDYIQn0lToDeucyJSl7meaqM8cFQUh+dJ2URUt7dWCr/RnEUUEKo2+HF50DNLSXywQJ5L
xxMg3vEe4t72EVRc5Ih82XJ8hC81RyaCNa98sjOLCbIFgk3/Fm5Ma7qFBK951CaxOhRtLv6J9Lx4
zhI9/9zg5reRy+jDrFSaxGjU4i3FARERulVcYsr1wI1tlgfYucrtIp+9lUeVKo2ifr28gielAUbi
XgGO5PoiYl1hkXVdQfkMmBkwjLJpgrTqHbIdeqwqOUHCJEoz8VWf6Nm2+rDd13FZXPkNzmwcwGRa
1WChcYNay5//9Z43nVz18xw3B+64QtlwX9fyRpGGLru1Cqms9qgaCM95IWrFlWzgvXP5KLdbqDMU
SHk8lhBwrZYehlEMJ6jTDmmFZ4bBA6WVCKaie1AGt2h9VtHeKiFG3YeImdd/SmOcjZ04ZHHzkhsz
zXN2Uuiz/kfSm6K6E0bFmnbtKFfN0pkk5vvLn2q9CeldYCvwjRZ+xZKiHS9UN8C07mcpPfRG3rj9
nNwGgn/I1eALteOPZkrLYBBwwIqWbPBEU1WWik4y5jg/hEUjYe+a9hiuih9NXxgFmWYuqYXKRK60
mlKTlnKb5W19wKlQdzRNsHZstVfNKgsHpkR75c1Zb/ZlOBh75PFkFtTolhX+a6uVKqRN05yaQ1QK
xq5VeWNSq5c29IX1zmCO6a6ZBnNT13rgyFMVXrlF1rcVw9OVR5BEeMQ7vta7SduyaQm82oMi4DOj
pFKwFXQa7C5vk9NROMfvIg/cilzJq7tDb5D6VeagOyBQYz5UtLxlN2NWDdci5PeyyN+nR6bLXQIR
QQ4BvFxfxwl6kwq51XXDAXgIxxxZiUdz11izeIu27JxvU3OOv6maUElPYY3WxOzSuYRULMyAFpkk
U+yaCgRDprs3LYPoU9wr4ryjOy8eHbMfUJeZeoRmaBS14tjuEt2cd4Gf6T8TQ8w+RT7YhJ3VYYyt
shlYXyd0X+lqEIVXRW/0+INBEZMFNiDvXeSKFpDieOsoCQ2LY5WPh8ISvsu9Gu7CItavnPCT7oxl
FJNbEPUAhuKYr0apAtnMonICme0laVOPWqvaFaS3yZ2FHMEnaxxBxYSxtVDmDcYgP6QKp38Xa4HZ
bDG1jtFiqaHW2SOyNoJLoUkZPpgaLT4L7GSOLYVdUJRVtldW5gDoN5eH3jIJtjPJeBSyjsL9+z7+
X7/G/wzeCrIAePZ589//xf//KsqJpoewXf3vf3vlW/7S1m9v7cOP8r+WH/1/f/X4B//7IQJea4o/
7fpvHf0Q//6/x3d/tD+O/meTt1E7PXVv9fT81nRp+z4Av+nyN/9///A/3t7/lU9T+favf/wqOq4u
/rWA3t9//PuP9r//9Q84JX8d6eXf//cfPv7I+LmHH3UT/kjT/9g36Y/8d3Pyo28/mpZ/xZD+Cb8O
SgNnbzHn5vIc3t7/RBf/ubBWuMBprCPS5FHPC3oO+SH1nzhXU1flDuQqfO8VaIpu+SP1n8sXJYRD
so9XGD2Bf/zfJTj6WP/z8f4jR4W5iPK2+dc/Vo8V6SaN+0AdRIOMxbV3vJMHKUuzQYyy53oUa0eq
JHsWzZd+0BUbb2zzSgi/3Gl/XUXvowF/LYr72kKdX50bPQ6GMRXK7BmPumSbPclz4A1KTFdL+1Ao
YWQTikc3f32Uf8/47xmeGZOaMdwglhgMae3NkcV+KHfZmDz3k+GNkVXcjO24K5toI/aFsYvk5C6y
rilknFnWd0gMKImo8GRZe723ukJK02d51uabvjX37Wh9aQWTPjj9mk4khtvrdUW+h9CaGHtZV/pl
jr8iDKzcjFNRf7Y8rd/SPKlErpn8FkdbGgO7iX9HsEfy/GsXvEgxNZ5Hs/UU6hA4W/uOGLgyLC3p
hzXbC90//G0Gv83idaxQAT+I/b7t/yjq3ow3yKO34TaNP6mNp4d3Kaw5bRP1jhE6dbYzm28z7sJ5
UNpj7cifunrfhK56Hz8V4WZSfk/FJ7V/CXMk17zZ+Ia5w1zuTHPna8+KgQLCk6g+m1psN1JAUCuD
aT+1orBDv6IzbqLdKN8IAX4qlP2UZ9PfKzvjVgE0CzMbpQTr8/xDD91Ma50xvY2+qV+Sn3LpJMJh
1n6lQvYQ6aUDdb0qDgOEUDV7M8Vvk/mimT8qwIap72wqqXL1E26I2xR41Mtvvf8d3i2e9XbQbRtl
3xc5ooEp4k9f/fnJz110EcSBAmvXM2Ou++mrEae2pHwRort6vNX12U7n0rakO7Gk0dRuDjnS1D68
UKcIAiewtuwFtKvq5E71XWP41gmOru6QXoiKPXWWywdhXSIB6oHkiO4EWpjv5cXV24h9eh1kg6U/
D1FWObruq4hyT74LRTtkI/jq1mwi5T4fKmBBofpUtOo17v3JuVjSTq4BiukUaU6CnsloqYRMuvrc
mj/aqQ2ddmiwvS4Hy5YJBa8EcudGA+Zc9HEpWZDDHx8LTUCQsgC/fU4769UPy9A29K508j6+H+uw
vTLayUUDoPsuiAewSpfv2jrCH4xe6JQx/TQi5G0Thbhqa7wapb9vh+xOt6LXqc6vxTvvDISjK5VR
ASTJjQjRqUevXvnJD7AeSIzkUz1p31rjJsxopLBaX7QjM6k2UtzMdh3qI62iww3ldfZyGX6Ksv5J
H3LTbjpT2WdtUmzIrEgd4ufLm+4dlTn6/agN4KqFZDoPIRZQy6r9FctHsgYvSA6sl7x8MLodX9tQ
nNa80WTXUhwKjqp4MyU30nbci8Om9BGRsMNyI7wlbEKLGq3dU9l6aW9iwYm32UN9J91We+3WIAK1
O8rUlWM96B1zdPiLdW3zc9LgVjRbOPSpK6mNythWtGMCNNEWfgv3zW1xo5W2/tj8DF7CW/mu/p7e
Bttw52+qjQypQLBlw5Zi13/Wvl1ejfeL+HQ1KKRTKYSEs34Ag5L0eqoS68V8HSZH+RVUTkxTJ0eg
tpGF9P8Yd8Vr2tryIb1jIUa6fUW3RJjEsjFwqT+jji1UTvVSPgx38Vvxk3kYpd1f21Xv6tGXfs9V
so/fxDDMfWi9xPvyXp1sINNwX2+Lu+JGuMm5Rv9IrO3X5HHe+k/9V8nL76fbbmPYPoru8g78yn8I
99YNaYH8rOyVxYRrGxU3VrcpUleo3DR0UVaZk/tYdczxtQ3dXLGHyh5bW2scXrDetJNNONjGjXHn
74eD9DQ+Q3FvDbvM+IvuqNlR6FbdLtVtZfbU8W7Wto3/YBWHiY764lvbPueVo9S2+jV99O1iq97g
NvJUPhQeTUrFS/0Q74Tt5e/7XnVdrxulX8iGtJwtFNbj3Z5AZs8Q5jdfos/ireRJ+9mL75vH7NGy
tRvhi/q5sbOnrmK32kliB6OttfbcOMh0Cbhzts7wPRs3ae6YhdOM+3o41DU6uU4uIY3h8HNpvevM
jRFtZ20XVrgAuObgRJ07xTsTIcnS7vDFVTdS6DT38Z2WuPl33h108ITwtio5dNv0e/Ui3HZ783+z
dx7LcWtZl36XnqMC3kzh0pNpaDVBiJII7z2e/v9SVR0tJm+LUbMedIXi6pakq0QCB+fsvfYyz8k3
/Vk6DHfkYBw5eBQccU+0dDnJIWwel160NfViDZtIc3kf6nKtqK5QErRCbJtrDR7W82Jn55GdfMGr
/p1h/vkuUrXA9yP6+dbbfE6ocXJOs0twCA7xU79VNtFj4FRutq8jR5w8AUJ56UetA22UsU9+0De9
n+2KXbyqXetUbiZP9lWfKGL5ee7s7PBVrAhNHk/yz2sEiCYbDVyciZCFwvZm363UEgfPoJ5PmbmK
81UpbRPLJq5M530MM5n9f5dWgd1aXh5uwnBbxZvMOOnDKSk2orWF7NRWr6r1aHbbFguB8KDNjqi4
c7BOYqf+UZl+ONig+d37fB8FLioT5VR0diPasmSrP9Patr5DS3uXda8vH8P5xWzupcnj95XGyWY7
ibBwdMze0wxnHLGA8pvSjeXLUrpt7c7jtkzuUJQ0mRvEqyzy0ZB3RkFtEznkkdmWgmRtO4iPjMWJ
orlb0kNVr6LkuslS/cWJYS/FXafGTm9Yrlw86gpWxy4v5gCfxPTrbmWIXnLGsad/A5lS9Eva7xLZ
L9PTIKz0+W2mVtQLCF6QUPTCrg3FS5F6owy1M5WvyMWoJSBfQyWYOEFuC+yRhNGzRIsohUmCEpYE
Ds3VyYQkXctujH0+nY3oOPQHksn9wXyKjQe0mHaecLe+8pS5LS4gBerQDnnVmXzTQt286kEutxhn
RuKZ/B4MtaZkE+iz4tWB3EJ+M744OT592u90OHxL6AahhN0WF2KeqHoZY78TmubPtqF0U9I0sUVs
eTgu5S/IJbcAB+g5rSrks6v+h3T0W3+ZLhb1Fiw4vCR6Xtu9VEP9KYofDJavdf6WiCbRiY1NMQzK
PsT5CYzVVZewIaTJ2Dal8pUt7z9c0HUsT6NKaXVVe9OZ/1lGCGOixiIGEGcCzp6bMdJ8Ckc7MvR9
qPTMr8Ng1SkcqkKOO4eAo6Nx0vQypxsRT8aMjOfvG/1trUeFR1mDjQtVF9ObT5F9sjmF+J0sZ0zj
VypOgZE6dtiFYYi2SIK75GVgX0cw/8ZaPkAtf/ay103lw6ajXR0RKR9AwWHF3E6Ip1jpDBiB4rmP
q9YT01Z0BilscTJj5f233/AKo1GloAjgxhs3y1sIMzUKsU87d3gG22XgdZOB+9YSRXSW3xQl0d1U
Ur84PynOP31D7E4YaDJjYN8Ht/r4nKdGrpSmquRzmqIUdPJkE6k/rUxx0pIIa0yM1711Z4TfMTWz
lcGyk4VNQbwzxYNmpXZVvmr1g9qdg+qpEI/TtCumy1w9ze1b3bFKpkuU7cfuLdZ3arenWk6LHYp6
c14X9WFe1iCVkuoRK0YTR5KtmjsvsPi6fHCSjVGvU7lk86PDM+8XcL1l3ST2VJ2MmLf+WPQHTV/n
4qtYs4Grwl29rNX5kArvJT0H6dhOK8c25jgGR6/6oofn3job5VNt0AmtDS7EvBdCX1Z+ZOWTNnvl
dNeG7qivOeMG45SJG0vbNbkrFe+WkVAP7KFYmwZfOncFpPrxYA/EFsz2IniW8Gwmj/JyJ0dnOmxD
dwO+U8xdFLay+ovkVW34LpX41p7i+iGjvUWDnUiraKzIitok3CuBg7ZxDWEfd71b5aDtZuAq2gFz
1P5HVArkln2XJO6p9g1HU2za7EpfZZITtTjqnYqZZmdNEFOpbSpGb+qG/lk3Hob+IeKPxqnuNMqF
yPPJfOotX1I8WVmDUcQBjfN1r24rT0l241d61E+nNmXZdWiOxh10mG3u4/Kq42IMsVRWz1EcZjTs
eHxXldnZBWk69qwJjRNL1VeD+k/VNBgsBtgQM9lI+djbWiFawqsEQ1TOi/6zGADDF5x5PbEObbPc
pfV7K9wxslEnDtPwpHTbEEuvYiUFB7V+6nKfDaWdXgXTz4xDPh2w+oll7Ay1k0kroJ1m6Rvhzqpq
V+AJFI3Ndsy8EGhH385w29TEVRLu7LytS3+wXEJLjH1h58ojVd1yDAJHt07W0HtiZI+Kq4X+oPgy
DGvBac0tBqx2JW4LcTu1v8LCVzWvy7zyZ6CvRO6duLVOQ3q4WxS7Ge+j5KWcNVvLGruO0S71iDdP
lVHaRvNkKNtwcOLmPlN8Y7KL+As9ALKeT1sHTDcYfYjf8SdmdP/x2Zot9khzocjnWNni9Uy1MOyz
Db4xXuaM7wM2mIdlsJsX1UA76wQzAjbIobo9BCdx2U5lbWNdqDiTcaiifaa+Xf9PiGF/nD8FsBwH
NyvspXJlBUMEB3dF4TLflcs2MQ5RcbgvwdpSR+wLqmZ1o3I2K/OvacCrQXnpTW5ByU/7ctrkUuXD
h7Wyb1b8fU4OFpgPM3Hi2eJLBKNiWgtv1VFqD+gZpXAXDm6hPwXz49APjhniNTh/D9WTUg00Sgfy
IAX9vlJshTpAlHInH9kQmvt5/m72e6sUaZjOQow2ot8Pblk7QXcWBTC70sE3qTBlphZuqNkMfRp9
FSl2Hj60WukF/ZsUj24ipLbWPOAif71lM/1gn65FjoHmINNcJ/TwMdGfTp1Otm6485O07+VDrazk
0dbFOzU+N99HrESOI+qCpbdN4ZDpqh3W91pwFySjG2NM2fxU2Nuig9xP67jD/XLU9kVzbLUnKQzW
aUg7Xt3Xnfddw2Rb69/KSdvj2bDBJMg2p9quJqzU3Nz4JeqRXUP+bZcIidyqaLBIqn2j+wHn2cgD
9nWfGLxrKxQgW14w6mzYM9PZFtSHvNoG82Yih6UH1+v7Y6jMNjOsKvupKQ+yTZ6kMK20dAXNucnW
ydWQnbOAMt8vTfuRh7kqvj3Jb0LlR7CqAl8U3eQsPPaiK/0MiZ+meal9ZjxW6VgpE6NDGq04D4ZT
dzcttMA+8jSmxU6SrdBVJ35grEoxRjfr1el2ztzqsSPY0qGBy+zFmxgcVbYSbkQXaudqxJ8Kx28v
bA9x70WGr68tt/XYH6JXRI3lt3Bn+eVd+l041pGdS/Zwnrx+M6570OH7HixV3xjgLufoW1jYk2CL
6/oSJ1zdrHKWOfGm2iXPqi0GznxqVFd9/io38fdQ9WNpg33Pld9zpRjRQd/gRCW1fJ7i33pOGrga
Q1yJ9gTHgQYxsglRxZFJsrxELGReUHCtMOtdJAs77E5VG//uu0iVHlvB2Ldi+sU0+mZQi10g4nds
867ciyun/6b0tOC0xkLQT+ckynon1OTSTYvhq2DBTxUlXx3Hf9RmZKOiprs5mZQuDmozmcVzgo2a
XWn9kxiJR6IiafKX7524HMfE+mLPRD18u2eCVQJaXlNquPPMED7umYz6BTlJZumcM+5dHNFwc3EN
EBUv7AR+Xbjg35MCuWtdyHeJsIpYp8tTxh4LCl9tzF9S7L6x/VTdFbLoycqWzmGCXl54NeramYa7
WGPP2M3Rr14/LuMvKX8x2p2YvQ39ET5vmTwVw/ti+qYCiuVIDdlAdi3YTBrSxMU1hppTAoW3jdpn
DSSRX8wOkbwIj0sqqWQbN5vCcKfRlXsnix3emBENw2wzeYiyrQms7GuOupZ3ABprCpFT69FMOuCF
LtDVSvJnp/YGv/XCO/MUfCvfg8f0vXopPc0td8xR+HNMjfza073hNX3O36TXeidt5G/zSeBn7Tji
3y0yJGeMQsyay48iXC+Sny7nQVjPxUYx9tN4Klamsq7ytyH9Mec4e+zEwReGg5jcd+NGaAsb5zY7
rtaDdknqvVi+5G5R73nBF9mP662U7ixAnHCTxetC8a10NU02BzZJblAi+OdwFh/qV1xl89cZmLvE
q8FmmCeobIF2NtnGa/z29waBRvfz4jHM66D9ioB87kbmDocMM+uXcyS5Sr2e9HWS7FXVlyY/sDyK
Sn5d1V053jCCs8XKYWGr3yyi5FVvqB4K460v78DizeXQUVhjlCuthtiuIi9afI1IWdq3hGBZpz1n
r8JLlTvlXetQXIMQIIy7dIE3Sm6Se/J9cJlfCEhOZ78sbe2kvgxP0nt0Lp5yVsMp3FdrLmhbHyI/
5S+wvmWjOyHO2KOl9w2Pa9wUT9V37WlY4f1f2ILmpBe2+3etsQ0WHBYfuhtLbl/ZMRe4ju6NdVbZ
4ncIPsZa31TEWUgPiKf9aht9K0onU+3MazfdO0ggB6dkt6/aIeXSDspB8yxH8PJVutLd1g/3us1h
4og+PNzUFr4nADS8UImjINe1xUuwDx7EEbwD1Ef8KW/CVQLGQ25wYtcHIsXvlPWw1n+27NZe6ctv
8nOyQ5ennWBIqQ/1aPPGLQy3vGRx09Qb560Ghip5S7EWmVkNPyvjNA+bWblE1bLSpr0V+Unr8Hto
9q6HQmEbZ/G1eE4P+ms/ksxkh4f8sa5tfhiVxw/4l7qw1ksfU2Kps1vdiVIHA4uRjxvX1tWje2cO
h3IUQete2nkLecdgf38b1sbKzJ1uAbX3xmgVK+5wSjtHehx/ar+Gg9wxxbAb/ibTzplRpmQg89qs
G93JQicgVSNdtdpK7u7S7CCavqG6/OEydQrVjn5FKGEIQUicKXHN2RV7P9C2geU2yQ6jcY1cU2Uj
Sb5ZbqPxlAKxhmu9f1dj6qmLwoh4WMf1qlUPWPQr7f1Ia5J4Xefyi71hE2BWlm43stXZC8uFsI3M
ZYg4MrVgfMck8ove/zMEQsbIddIDSVSlxL0l4Klak8OjzJdz3hv4eY684UE8ZXY6MO+AGLvt0rPU
7HW5PxalZ2q57Ar8z0FKA8SrpF+gtJ8QKS6HY4NwhqtQkYHXx6OjUZoJ0W0knaUXq7BmT9QqJqwl
Y43J/OKcYtT3aauBL0xlYF1DDYAGbtAIMQsULMSr5Ty5+bre9nfTfnySvcS3vPHIqxHX9iI5ebTt
p4cqdWAmSkDEj/JRfZgT2zyCkifDEdl/AmIu0I/QCfvY57SFI8crM7LNH8vjLNqO9j3HsFmz9c7J
DDvDmd/0W9b2UTa8vLvPWmccPCO/HlB94k2l29CWkdV+TN6vL/r9/NoPayV5CNW7efCwvBWP87Ha
ya/NOtzk+85btuEqXlnndCV43W4+qm66Alt95s/ds70/Fd/HfXUn+yP7knKnKnad3BksycBtE09b
cF/ezvGqSw9LR7jnIVe5Dlc9TokD4qvW1+0wUBh/eYJxkjhyJEc1eDbOeBQer3vjQTxy+eE3vPjD
R/HIfE18Ud4F9shsB05shHbwuiwucxgaIvYY/aicdVd3S0eyNX/ZU9/6qs1568r+8g5LTLRs4bF4
g7eM+zzXmz6OvHemXf/iRl+3mvWy1V+ic1va8UP5QCskbKtTVvOCDsX11LR+WsdRcFQJ33ebX2/f
BjYtRkkpDYbdv5decajv4xdgk61512+ttX5OfoWcz+O22WcP2o95Kx/SNxj9bLvGEVCYn4Vpmzwq
CmNlV+1poe1O2mnK9VVd9H02nNpgZ7Z3o+UKflpus2E9T/hTnfruGKuHUPXjxu91V1DcSvJjk02H
7cHNhJXVrizFFfr1Eq+w84cUB4qhVo7+DcBab9m43bx1tITVYqfPVmFfmQWCrXtzd6z6gyyv596X
57OsHtLWIR+45XsXe6E/ZB0+GNDotIMVP0FsDVrb+ALX/Yd3lkkFJKSrLAzO8g0DwOyxeg2mbjkv
iCTvBfLZd8jJJ1wAJtWrO23+r/cIHKfRzaNoYVbCy/txj0hKfU7GUUjPeDTrTheb7JhNvS3F9Ods
Cl/lS/2OGvvQQwDuUHNgowR982od9fHjrKRSiC4w03PSBpVLgOSbJpNAr2BbD4HxhyixYc50SVFX
onmBcRFNhZMVBUcq7lxOlyN+4bTSrVlYwdEjocfqO98K2x9/L51uHwN3HjToiq6LV8mqfANy1lMv
Jl2Sx+dqsUpGOz3LVNc7l2bHWUa53/z9435z+v+8L9fPgz/OTPJKg0CD+PG+pJWVL1WbxWczXsZd
Vs/7KQlMP22jFkXv8qPW6ajmRIm92VwYtESm4QMNF06pZs1uaOgZ+T6NLSRqsMYToQfWq4w9GUBf
nHG/JZcfrhTdHap6OG+I7OlNbu5Mmws18n1lucjfej5PsrPBzh6Ee3WlXYKVuc298sS8NLqE2/KX
8sxWz1A0/paljpCD19pN7OvJUS19VLDANRkEiP4uB3CJfSH209SlJNECVwb6kWLO/0uv3qnD2jrn
yS6UdkXgaERNoR/OnKSxsdxWNN/CD2fxNHNAO77BX79vKCJ8Rp/WSH3t1vmhkAFvT0JwHin3Ey+u
PTABCpF5x78qgh2/ld58qnOGXDYeBewSIBmDAkTixJRL1HKcR88dux8cK8NBbRIlbkMRiLB6/OIW
/ya93N5ieOKMdX6r/dWbPSDVJQP4NRMvS9XsYQ6mrmJMmpNFHJSVMMk2b+33oeD8rFKqq1y8V6Xg
PSGmZcNQ5Pj3pXmL2ek4BeMWfw30Qb2HTvDjyqQVjnRe2eIi45THFCe7V9VxWAXxDzzOqVof56Fc
J+P0lW3YLQ78+3NR2bE54a6OTvbj5xYKwRx6GxeXwRL8ToLUVU3JYsc66eNyLANm6V/FqX966fmq
V9caGiYmHL+5pR8mWKrUtZJS55ekTAavMXazogc0eVTzSZ76f7+v//Bh1xcJ8wNsCPCVudl40fdr
caVp3NekfomjggJbMX+VUv84Z/FXleltccZfD4gAtYFy8Hqs3FSCCvkkgNvheAmWFMitaKm1ZUY2
f/9Kvw+LjwsX1Tk4OqOhqzTgltqdQOxupVofLjhjAmaViz09RIk96ra48PpT9DkmTW+8NrOjhoGx
6OH9pkFoLR77eFMWuyQ6C9Z9Ne0qzUuCVWlpjpb5mebJOZR3r59cgp6V5qFq3Qx/xXY1Ca6lrtvU
7WJfC3adhNX/prB2oerNqtcsayvwLI0RtSu9004ytcb3l8qRoK34IX+QnowJq1tPiZ3qjtqL38+e
0sEWS7uOPKl2sE+QB6fviIN1l+wOVU0XowG4SwxsK69NPNlFpuBgtNjg96Z4obFKdl2+FoNVOq6G
Q7H6KqLsFoXiUV75cni/sT2YMPU+vheqKOTk14j9RUwX8mmHe2Z89mLJkzN0zUuvlfeIpL/aka47
zscHi8cOc2aW0XWx3hryFkaETTAh1hdEvglt4OQS/Rx5UNvhdg2t6qKBARIapnUhdKFXl9VX4+XP
X/uqyVegaCMZUI3fx9IfJDUxXEiw0qbikgnqUxbnsdOoUeAkdVF7XSLLblK+k0+SffHNP7+lbMHw
Ma8hJJCvb5NI2h7/zHiomsuMS8m2M1cCXDwt0pxcCoXV31+fT+xPMEVqgGvOwNV1G57Zx0crdGIf
jE3Jh43mpSZQHnehhJHAezQeS6HAOofwYGexGCFlVflFIfgPnw7z9Kr6hQVI62regKgl531UENR1
EQrRYmaxuNigHZReq10cog7zfqyThCFg+MRk7uXvX/3zbcYhg/h3/CoQRLD1fvzmshpX4WAWzaXN
213d/ta0WOwXvW5PVvvlPvVpNfNpwGIIna+s/lsg2xrFBoqf1l6gVnRrgKyx20zCEtq9rD8pVzc5
PJtmBsyp+cVy+sQFhQLOt+QRA+TCSlHkj1804tsYQsUELMcwXk4b8SGCD130l74TdkWDTccgM5Ke
OkOwLQ4EB4ao6anxRrdCKJhVJvrdIvrGqOqXljn73x/Dp/Kcy0O8qHDaM9jHcPXmsE+qTICMG4rn
uSbYK5zm92ioW18vq9aWU6b7FAMG1HVGmVY6sTN3NNF19NzFMsMuNVf9zuxLL9cp9yrljIq095oc
xluVfHGpn1YMdFW0Q2iWeTGp1G+udMDEWp8KvbpYFfztpWViYlW1hHI1/UE8yFdxv58O0CsnG78T
FqiETPo2ocdq+1YqQqO84JquQCmHt5IFffbFO6h92mdRgEGhAbdhEAAT92ZzHzWiuVs5iy81ZLXY
zi35VZGmcxstm6iOy72uwlYL54UhsFpXO13jOiwhUw5Tr98HYmgdy8DCHmWB3jMZ2nYga+auIpZx
l2JfZuvLi2rmjHabRL8nqg7e0NIT6Cf/MCHyClHwZoWRsOEyQEsBheVsurNqDbSbGAUHH2/YBiKF
SqcKWyENyrOVF26idDyAZVFXlSG2px50NOjM4bQYXoaW+AytYMZF7GjURE528Rfl6T8sWRPFI4vh
yoTicLphkLcxKRB9myWXpcsThwxmxRnEunSNTCodcQHyS5NBdcQ26NAUmLB2lTJn6Cpav8ROPCDi
9pRJHZ5xOnWWBiigka3GxwNO/aI6+q0q/XCI8nCv7jJXV81rZsrNu1/LRdhbZhFftFGIV8o4KPdS
VwoeTmgyJh+sqD4oIRRUdEUl2KnCgFFseP2jvhbcSpFSV2gHCIH4tS3pEm8WXGNyA0+IVO1X+Eu3
e1UId10gyeu/7wufDl/WIpIA63r+og64dSVU+qIRIm0crtQua6WwOvYM2exQhMNuWmNpZybJZv/9
Z7JT4lyDQz5s0pv6f5Q1qLrm0JzlpPuxZO2vPMqesyDd5GbAacgATBC/imOXbq0UrpFwWIOwkih2
sES/PRow0G1kneiGcxG7SnHQ1YthYVI8PRUFyVW9HUovWn5AkNTV21yHvANJM7a5KzSrIa5btRfH
+O4i7JlzR0ScEZutq9CytTMEg2CxwwVOhvxmdPCA33TMn0pl14D8IQKSh/sBo6hMXScFOYlnebob
oPlU6TqYj13mGrNXpDSddERPbVY7Q/WYS29j7bXM8XptQ4ClFb3D/80iIEJ9FQCt5+qjXq7N50J3
x+JFUXYjipurU53THjXT62dGYjB/mJfqnt47v+Wh07tQnTGbtfPaLaZNahxU/d5oHgOAPP1ZzVTP
TO9RTNrNGV/qofSrEDdsINm7uXJn0xZe2X6ZfMXaJjB848o35a/y0gKVBWM4GJErqfriYP18HFh0
oii5ST+SKdZuNs5MnImx1PFYbBUFCsUEyhnEdyH82nIc0i+W5r9t6T6+ynwcb4LFsWBd//XjMR5r
eS7GtTqee9Uf5VOp28Fy37Y8PBE/zdbTMhAD7cUwv1vVgWBW2HmXqHuJ+m2rvCrqL0n9NY1gXdUx
rH5lwiEK8EPz1PR56XElY+i2C0SGMY+S+TjPPbZhz+EgO11v2Zi2+THzMiFxuoDRBuyKAfLImG6C
/jxGhxIHO/Olt+BKVT/ltsGvAiCDJ9T2sSMh5u3qivX8bAXbOWpsDVnPqGtEcQKwA6lMbbcZIsFT
Rtx+nREmnTr2YCgj6BwIc0oK6ABPgqGaVSJsSHCwnAEnRWJjGQT2eWgLyi9J+xkLlV1IR+tloqtq
EIAJMPoLYIPwpS7z1cClzwDbDb8ro2UaA+I09SfoMbYY46vccqykTLqHV+0bGoIRUL6xk6cB1lLm
yOapqc5J+lNlipzKFsDAxowy2wofrPAUN6+lfhahzkQE2tqWvqstWl6URTDe8uQccDGqtbHKVV+9
wqOCzzy5mQKNghXbrwjEMyGoA0nXG1O2l6eSw88JItuyHAAXBmr9o/wuXabIZRQuqbC80r2MZEF1
DC448vrqJJwYDw5vym7KHYD6eFUWjtp45EwCSZFZ1QLcQGOT3RJKH6el6Kbm2yg/CZZXhh5DoTxy
BxKZUi9UHLTzer8ykjVe1hZNcrCN4TOO36wWbHIjG5t69pPGH6+yvLmBGbJPfv/yNN8jkOcO8+vT
sxjNDOZe+/J1YqALHXeMXONp/LlgGh57vblCZciktpEfrHSLgVdBgnH3EpobklKN4fvCyjRRsZjU
HdehdR95KfsY64TxqLUqe08xXXPaQYxnK+RHMewb4ZJCkUo3NGcTUTIZDIJ93ntJdafDGCnat/Q6
WJ7stN0U0knl4oXq5yCdhuwSTJeEqWOL6+i0M5uNztFepo9FdCiCO0VayeEqyrdquAqSfdpvk2xb
99c+X1nW0CSL5V4qdrrkFqqfa+d5fEbRpwyPfebnm768n83VpPpV/NCkaATPUn/sYQAEz9ii2su0
0SzPMvcw2nNtLRdri1kpfKitzmTyK+X/byunm42EtEJsKKDDofy/ZcQNRUkEVjcP54VJYAzJNEs6
2yi62Z8l8ZIk2bhZan28V7tatds8xP5Ojt0A+5lVJAKn1L0MQJxOV9dWqHN1Sh1sDErnGHoOoSEP
mKXYvTU8mEnx0AXXQa5cepkhQoO4MsIKWFtdHk2regqBYoZK9IeWYyqzxNTRomerUyS7MvIa2ix2
JhQjet05caZD/FzKVTrA0fr7uf+5D6UyQnp4bQgxWce45ePeKlRam0iRkF3kQByPejS4tVK4shoM
9jJIHMYDqhYzfJv6trVFMfzK/Fy61mEfngkXcBUKXkWQ1zb8WqT/ATVoPV7zi6ZlF7o4dR+SKiEq
s1916nvcwiHsur5H5QNK3MzT6JCP/BP1OMOnioX+93vxCQO9XgkJGzJzoGuA+01tOy5ZZGXJkF+W
THwNtYWze6b1Kql5V7p8h7nHV1Hxv8uqT19ex00bLr9GH3jTiRe5QraHrIKBtsQgm2UxOl1q/FAq
yzzmaoiCopc3elPkEGPbwAvU5p6M5AeFw3BbmzPUPj1/DHHdQUE4N5RAxeB0TWpb8i9j4tBCBj19
cZd+07s+XjNyA9JeCHpghCLeFtbxEsTpHNcpfDjWxyAV0WqYRNkZg35wpTHuvCobFlsO6Zt0aLv4
0IXHDq5FyNyxL7LBV0NLWs2i2K/kXrW1ui2dFEdfPwxa3deK0lqZxlUMkyewMtquXbVSpa/nEvoV
1jc/5sJo97OUr8ZZ/i+N7XgQV89GNgkiENBz3BortnM1BaW6pBcZdYU9mu3DTBDN39fZbxek2zv4
54fcPPUg1FJZTgMYNa3IxIM4Oz+WmgpCDf9QTaR/BjnWup6ByWZ67Omt9VL398WUVX5i4IKOMa0j
YRs8mQiFxgHuF+MnR4TT4C64JFLEcjJMiJhynKEg8ZvrSg3RJ1SC4VsuT1fx//6V/uEtvqLqMnAW
mQnQyG/e4iomK1yLFuGsdzCc8GFbvFocQAnMcNxEFU2LTl3Qh3ttuuK8YdigrzV1mFqj+cUCvXVH
uj5DRhg6rMnrLOOTL1pnqQGBpaVw7utspXXKsCIrNfaERd2UmoxaQSYGaYGep6a4bkmzcm/FHUUC
ggkv1CjCtJyRS2J8xWj8xwsjGQASIa+7glvFx62uqMYiyZpGONfWvDhdOJ6Vpd5QH2Quexsq4KJ7
HfrAnQKeYR4JOxFAwTFm6FIDSSTEcUaXMp9e/v7s/mETop1n1+PpYbuPqfvHy2p63FfmsAovWWAW
dwv9rK70qyAzx91SBBs9sBq3Ss3QmdRJdFT+lKO3lb7TNMlLhN1U7hXGpaqIe3rYdjm1gv5eWNHs
13MhkhRU/nux/VcGK/9X25QPVit/tWH5f9BghVnYH8/uk8HKQ5n+yr73f/qq/P4v/u2rIoAk/wtf
I15AAsZkDdjzfxur8Fvyv7DAxhMUUISBxnXp/cdZRTD/BTCq0PRfzX+xIBHZjv5jrSJY/2IMACDA
2Yytssig/L+wVvkNDv2ffQ9vfOBYzlZwb7z9GXCqHxeaDJV4XvRKvMjSSanvSRQP/KQ4zfKulHdj
uFHEcxXukSzYAbJb/a7KvTbxl61q2c2zlToLMgRr2xerstqGzCODyQ7fYZZBL3mgJi9dtsUhORrT
HRKwPnND9T6PnAnvTv2qgbTGVTh7k7KvsRlCgaMvGIQlHPK20GP08Rg1r2Ls5JVTrxA0dIP5IOiV
26FekpKtVhzj+JsgverF/SRi30rC6X0m3xfoe0RopqZ+kNKnUKX5xDZkVtczBKLwwhA3dev7tt4S
PPdFF36z6f7nfoKe8MABST/l5I2i3JVmlIuXNtZetCGMXSxmjR35qN+MiUTszmKcIfjjM75L2sFQ
CIpORob5f6zB47+f358avBse3vUyrnMixghwFYB0bi1ni6I1K6VVl0sayU9SL5lnLRTjHVCLFicv
JKZ91yv1kXgGgWayWcniNT5ayeYLWSIuRebj36/nI3zG5VC5sbiu8cXX61FvKtqyNOVwVszx0siN
6PdVbPntor50yrzKE3179XDfQJX5j+nM/9+V/heuSn88gf/h7myW20aSPP4qjLnMTMSSLYLfh50I
kZZktyy3xpQ9MX1xQCKahEUSFAhIpiY2Yi/7EHveUx/2tse9+U32SfaXBUBGgbQoqyraNY2JmRhZ
igIqqyorP/75zy2tNPYXka/pJPn7kk4Cwz8YDLwuNV+KKTgje1I6icpdeLnZN6QUSiqp2WrAWEll
GGlX8oCUGnxRSTBB0TpUdBKpfJKglKx9g05qi1Ff1knAo9gwUNsRzCboXA1BTm/S+mLRv29SFx1y
68YE68m7fLhfTVbhB4DXSaczrE+bU3qL3K3m0ajfvP9AsAaWJKn2Pbi5g8VhtQRU2huAmb+7W9wP
1/Nu97yNNQR1xkFrfT2aXm+83ouP3iYaf7yv/xzfrkFoLr276PKgdY/6odhufXdEGqH+lkzaPU1o
6Pq1GHrz283qKD3ozCaL7ora2bvlkp4lH2d06TteJPPVedhqL45vkrvbm9Gdd/spPaKP9U3970SP
Bz+Fn6aUYS/gsX51Pb/tdYfTJXjrm82n+z05AdHaugQhfYNNGFLYNreF8jBLDlzMyob3N/Pmxfwg
/EBNZxqPFov27R6rTk5t9S1gU2AF4xoC9CtuZOkt83iepDersHmxWLbXR8tZFB9/aq3T4zoJxKPW
7WIfc4Vq8KW/kKmA3ZCKZjJQvcoLU2+xhEmzs7noHqw2p9NldPv3T61+vXV892Fw0x2u0muwnmly
HZ6l8bT14WTZ7N0thuvWilDxp6h91FolHwhwhK27U6B1JBk269Ybgn5tANE3/d5LrM2oN0p6d6Qi
ppuoPW6HUFaNvFV78y7tbTqklFqtTXQUrvD+lps7muOmYHTSERiX6+jFvfSBGV6nd/fJaLbqwf1L
PvDjT+vmmnqCdmu1ocAA7pH6gJTTi257BeT2Q+/mbXf24dPPwIrgea6v05bfCbvxL+3F9Ud4V9pE
Hobt2w/pYs8NsbV2WBwkmynmkUKmrXv/DphKkn7qfrpIpstfPtxHp9M6Urr3Bi9Ja4X/dNZhialv
i38vIwrM2fkUB90FcN0Kg9+T/qhQeqKPtwd6IqHflmZXIykywcdGmPt8cTqB86+FydkjfkPLCHS8
PH+ozaPlNP91vdeAHhWoa/FbAen/oPEXbn/7No3h8/7msRlkfIdCaij2AV+UUQ48CPMbRFBHBhSo
ASXx5J6TpyKDZoOcBtecNCl3a/JCG2E0+S5+Bd5sn3sYy54HNVle/0G3gQ5tgq6RqFr2e7dEAOWs
oQxanQbcp7Qi7Yl3w8OAJRlgsEiTPujisxeV1MPz9vVTzsfT9r4nyAqj9W93GzT5oVs3TPg75t5v
iK+HDU7eTj3OHX+VlDYSQf2gAXiVcCGdk/MHx7u8AcRkFSkA0FN/wK9dOwOmStBrNWhlRi2SmPGl
udcJEDfI3AqDiXvaj281Wvq2h3YT9VdR+V6nQb66K8BC15a6+CST+85r0FcGxh/JkJTXutNtHHgw
vYH1y047rrlbGz1TP8+fe/uAqx54DH7pgz4rSaANSzENk4hy5arAOY0vbo7Rlm91G6CSab1Nli17
tD2AHdgAu0cE3rmpm6q4dhMtjoHTJdC2a+aDhvwrAQtXN7/ED43Wvo5ew9g/wJzPt79u6ZKgbZBx
obMkZGDyOHfRSQMUIxF00H1d6HOlbEU9FXu314CHHFNAFRM6KQIaYxjKAJuPLBGzRNGrR78GsHZo
3EMfGHIKxTlx6xYwtnqxdgQFTRaj8Gs1JTg4aAi0nnQ+hoE8zt2D7exkPv8ibHYauLwCBMjt/orJ
O2gI4yuaoJdtEec0AVAPw2PQ6jfoX8AUqW1Qjy6C3oEcA4pYoAJwcxNIIthMGR40xNQhq5gHPjCv
ytaQtGyg/pjytOxxziSgMNpQBHWvz7VPdJNiBW3yXJVCEklKgXi5Y+rP+PS3B/g3mIDC9KkefeEJ
iAElx0hg87u59fumjgBOv+h2qdPLpgiATlv/ZrOhUHUYjA/awbFtYLr3O2TpYHCkC2iu5HU7wOs1
oPwmFwuyXz2Z3eFQ+Ktj6hJgB8B2zD2YTVAZvCUFWO+zS1rSBIESP/U4Fw4ga2eoAdEFULRBwVM4
hNyrJRkQEqBbD7VjuZ3gnk+gsstG92ALcxC6L5KT+glAS7IloBAptkcma4dOgFTkGE29jssnJRmD
hy2uq8F6l98DxYNmQ+hVeJwzAqTsz0gG+EOS4pLyFG3rew3aM0qtXJEWyhSuQ8vvSeNRo7m3BkR3
aUkAtEybe30gHgAAYZqwZOvunurLt6KBEzRoQLxO7L+jL3wdtJ3IBDRJrvezqJtDK2+67pi9sqxf
C4Z5KhYGJi1bewcjQexNw61fJyAo+Rxy219ym6WbTzCXoEdoKCcsopwyh5a/KaXyZgdf3Ft490Bg
ZaaNfu1zLdAXlxrBYgM4p/YFxmgkgXavATYWQJKYUOV1bzfAKUHK0spT4s7FPgYgNXFOTOdPYg9y
EjbAzu3vHTTo9SclAfkWcE4MTc/U/hf0ixQt0U5W2wIkSQQyDRQ2n7t7u1++2Gz7t0CUkwWEQCGb
JOtbPgUeopFfFBrAueUXCKGRBMhtg26Sp4p6wTPOzkSRBnDvAjCOfKH+KDagw8DuGFBTDEPuhtaD
9auk7dIdKFhgow3Q7jfo4keuoxL7Y+5tmtlQ6JN7fs7tfS4ow7mT6+fgU4uP75c92vH32pIGptQk
9zAdWnewioZzF0QXqr1LH0dt0nX5BeRVbHtXU189U7uvi2qDLouVzRU7qq2k9gl7Yw3TGKCw/J3b
+sZ2D54PAU1axxa5PwzJkgTqwAQQDTHR/FwINgg149IJML370e2USlAsllt+0u+9JAKP9Ce94EmJ
5CLI3ueQBIzVX9Nr9ND89KbQp948IN4F9ysgieykuTRpY4ufnC8mH3wBX9a1tOxU7XAXoheEV8Gt
HW8c56oT0aC3pRQv7Jy7IAI8z+sKMCp7XBOBUAcbWTvgm4hkC0VzPkO2U2n16338XqGtxOTLHALn
gl45DuP5AT9S/kT7IOYVLGtp7l6T3QHAnzB3JhvnFB56yXD5PcLZ1JoS09sJd6A2S3xhLj3pIefW
6QetZDh5YF19KEFoyJTvfT3kU+80OrQaB/dVmD3OOfxddqzR8ceuweLpEe6o2Ds9isS7AoqEDkw9
7pl8pvYOkV7q3/sC6NbOPXhfDEHSu31XgV5U3hiue7vD8oo592DNaSIQIBjdHAn0uXfshSjOaM97
OLmkh4XFO9vaurPT7DcofRGiEWf9fGNfV/K3FG5SG11ReTJ5KrRB+7pq8UgpitHyC7SBvD7h3Z3F
TWx9WHuFFTfX+s4pPqEONZJAR9z5LtzypfK9kt0j5hAF+gP3wP7wWhtOnY3fla64dBfP7nx9/w96
7A1hiCol/xC1Q+5e7oU939pF+3UgBQLp92V/lxbfGwgIGouwiPC7F+Q2FkGL+i5PiCYy9V8FeInR
S/ZHxcOyTaI2nUOboGca6+wQ4xaiekr4d12BxPsggRsQ6im8QtckQGMnQ02AngfkRy+WVmH96xbQ
ARE/4ATCceDa5JvGUF9uABXygDcqW3/0alkJSLmXc7OWwkSjew9nt0V2k7L1IsirzVq5PBh+PS4H
9WTOlUPnPkedP1/5d9jUAzjI0f27rj9JfeIRQZCYS8A52ycPuz9fAuLZ0F3xgHJObfHrlPcIuosA
f275uhftMS7tANIqHG1Yt5zu0nnH4yW6TRjAWXALcCvDw9+iqpv8Hiz8ebBHD3R22gR7qOUH2Zsd
fue2PjFYQxE0oaygyBHwurb6xD/bwN3B+36p+3DL6AWSZjp14axQtk6x/JoI6j0obaDrxSnOFWP2
Qod0P5grQxmAX6IPI+2nvhLzaUmZa04j6db6e0LgZnT1g2jG2hXkbh7O1A2eDr+muXeHm/HBHnJL
BBQcGIoAXAv1Gui/dm7U665vt0vFh7QsKhw/9wzAnGnp+Zc/zq1HGTtX4E4DEPCTwPrhUs0Dv5nI
XVICxtROmACE9FW+T9OAQndEEkzywPn9qLabS3Nvm95/daKbnHLYHAQnV7Z/unIzdoW929HLnz6m
pscf+5a4LjHPXAPqRkAd4Cf8qtT2ulvSJVar0S0Afg14sJR368Y/9m+HRqLUs+Xq3z3jr2N6+6Pc
SGpJKjOHL+vrT+kHyc4D+FKdO/fGGAehM8Pth1A539v66gu7jdC7wH6UaRiHlB4pKsM9D5sVRH59
Gi3p971AeQl/SUWDcyveM3X2IHTBmiN0J2qzpOhx/glpwl7mrJJrGi94HdxK64BbnL4v2uRpmkeB
PyaeVyS2nVt46dlupOFB8JHUpikowI3s0URQ70PgQGSbnZ//2rkYH7ezoQzI7Q9g5oSlIo9s62eA
S7ALoglYm6uWHvapoQgoVIPDhCQmmT716CLAG4TMjiwXtG/Z49xJEMoxQyEIvoU8PgtdoBu1s4Ca
oDMk/l6p1Mcxn9cY145fP4DDl5Del4B26Tog3g3RD7B+94weCU8baUKWV3wZClbyu06/DDo9fg3m
EYpb9/a+qQbEzxcHnziXbuR2+xmJGU3HHPXzoBs2XPc6xi5ajT1d8Jfo1m69xxUIhUGHNtWZ7st2
mkNGr2pWZLT5xf5rQlEjBT3q0fcBti/0LtyP+TZwkL5Eig+NRECsA+u31acr0MNeL6m+OvE+ONxp
oO7sWaDtmKkMhMuIeN9DRYuuA4FRCqUfUmg5qARNFYECcVCsqHoIqZOuXf+kgrEPwTrJ7SiPc24g
bGOG6y95zQ58hgrNti0CitnpZgYWkGbH6nFuF6DEDEWALwhdIYquiHjrkU8V+wAQkVF8u2X+SaNX
IxUIlQMxzQHJzWx5ZYuXVCA8XhCZ9UiHuucEGtc2gGETeDf1enqqH9OoTSkbHG6FB6yE7NDtz51k
uO5Y/dQzYP6R7VcP5n1p3UU09DaC5uNLLtitnQ8yz1AElZKGZi5Tl5bZmKkBDCNeHd5tYejqx1vw
e/gAcLXmj3vavWWq3aV0rQ+UHVhHNknmWNrpJPVozUT23Fm6BoDIxjtd/FwP7MqX01wSAaQdqACS
O0WwyzlXH7olQxHIHGmNyEJn6k7CGSURUOUKoQvopiLzk/sWLikDc8JKDB3UJk0qvqTwSjKA4GAA
eYfAG5SwnZq7aV5bWNsIHJC5zddfj3aKqye/E4xX9nyDDJ4gqIfGZqNZOJ+ovmdhsFa9trKmRnv/
oGjUtT1A3vFIWnqRvSY3ov3pxWYVZINnnb/k579cRXReW/IPqmyj9AvpBlb6MboK/OWev7mK0mUS
b94G0zBarrf+OBeO+uz8W8r/dCQt4ApRaB9e/Kb4x5dhEPvx1WyjfrHJZ/3GX9CM7fCXOLzyy604
YWgofpS3/usfHqZcUiSPDrlMeFtSGVYIAAzHXYfah1I/aDjiURpHq6D4KtkGYFcF/h6o9nrPm/6b
KE5mtcNFUBWsJ50uzcY+TNdJ7M8rcugdCEGJyTePo3T3NyvkptnYP8lJ0L8YqBx9dr0+VTJ4SKTT
hAjb5PvPaWg4japv6dJugggN/4VtntSnUG7qb0lL5++Ju5s941c2oqQ52h79s2lWKdGAlnhFxi8a
+nPOUG2c+EmwLsaTPdojx0jghdQD8wNwpKrnjV93FqyjVZT4C32pcHM6gw4Ahy5Vmz28/e0t/Awh
nvnTWRxcarOiGaL8R9r09uAApylU8eviHD7jRSM/Di8v2YC1N0EyC+K5v5xowhQSZmwbeg8RzyRz
T8xq72t3aeGHMr7tW0bvvfftv8+3kmo8SdPI5pNuqZKsvs/FMvRnsR8uC2Eq5frY+Xvi8RttVnGq
raDqHK3p69LcnzjqiX/vc9LicKV9r5iygeHQr2JfF4LUGhgPuo79YF6Mo2QrWBTjYWP/phhFDSqO
vemgP0bxpCICCYmZDnua3vlhUoyjvlYQvKbDvg4u/WWkr5jAYk3H/WlRkYGkYE0H/SvXXlwMo0Sw
fZGmX664Jx6GsZ9Owtph7F/qV4H36LX21ME3cWVUgWOYCuLdMkyCifrm2tEijKtXpgoEmL7kb8E6
qQ395XXxvSJxrsfixx3X1BOF8vdgEWhbDvSM+ahvohqb7o/rmlx6xXDyzVRoFz8+/5tPIoatjdPL
SYhNGl5pR5GUmA21fJEuL2uv1luXtvAnNHsDCzI6vExrZ+naL+ShDlE2ugUZ/ePt0fjo7fujF/9W
k80TxAisuv8xsEiYt6TrEeBBCarv1Tbfz/5QLlfhVpYdU9351RzbLfPjkb/9bk7wdIaPsk50Hf2Y
JfjEk314H8SXfvhRH9iCyjiMURm6JrVgAKDdpnN/Eqxn5QMhve9MlefZxl8u9MtKiuxNhx3O0uqi
WbhXh3G6DMLi60QnSMrE9FtH/uIymuhrJqSSpuOO47D2mmtJU2LbQZz0mw0BDvhSH9TCxn0ZLae1
U/mf8eHbYvKZ2rWwcq+Wk2gZVPxz1a/bVMqMrC9dUxgDTEf90V/pqkEVYpqOerqJp5v7qjoDimP+
wVl06zSKA21nAPQxHzuLQu0Y28LGOMXDu55ti8TCuX7tR5pDSoNLc1mc+Vd+tHVEBLNkujnOOHtR
JYTYlCoY44H9+SS81WNVVAVYGdjfVM+08PSYfvGbYOXrXnTPwtKd+7F/Fcx3Gq59K+Nfb5kqZGjN
xXFOhiVcrUhvaPv58UjcEw2hcbic+ivURvGZovIVAMl0ES9mflj1cBSBj/HA/sdwW9KqCaz50OGd
rvcVKMN42DS+FrOwquZUhbvp4O/uL4Md4pDcqunQ78MgWfqLYiC1NWyoup/wTKPb2qskjdNV7Yfa
URLFUZLmJ7P8OiGrszCR/IWn6dJfz8KYVxb/N9z10l67a8GGGK+Id8w3u/QNiQJppmC6PmfhZDIP
akf+OikGkzWilP3R0dEiDwi7xxKGudTGs/CaBMQSqT3838z5L7+UNCJ5iL0+clbG/9hbz/y5v/FZ
oDic/9+//+f6Wn46iTf+xOcLXvqX0cIvVk3Th6Tbui3hcDcV60W4iOL6a4kMFIOJWIVAA0Rl8U/P
D9GMA5yC62K7r394EfrRBn8prP01XU78qHiDvJT61B7sBcU/Pf+lL6LrSYQAL/xr3MhwoZmJAKbI
WVlYvFM/DeNQi8RJu1AhVDafwrlfn4f1q1no19frtBhPpJS/w8Laj/G0d4xsQQe99lfJrGLWZKLZ
a3t8v8DSrozw7zDOlIECiAL6i0g7GMK5a6pOhkG8SCfasJ6FYcfRPFpEy53Xi4XhR9FVtK796TQI
5piIf971GmENMBWO8lslAHtGRthf+rveIywIpu8ZRdH1zrEtzOE4/KgFpWw4K8fBBHCQJE/GCmhQ
i36pnYVX8XYUpW9hsY/jYHk1q51H881WlEaqs02ln4+vAgmy2CQ+aocFHEmCZJXkvwXn9CTVDVcb
GbiXgR9P8l2k5nB29SJa4l7v2lmKbs9UcKfcppd+om0vSlvNV2Q0i3FHFv46//RiRHWbCkLZ9Mvf
BHe1kT8PiPtV4nPCdWA8ephqthkVz+aDvveXqZ/ohoVwxhh/rI+fUwyjBGzjzIqAfw4wlvUkomqG
a/rF52Fy5Ycc1F1Jvr4FM+vcX6U+2J+72klKXEO7HJt2bMW5r8t80CmW4PlGNJfUGhtudwxpG0eZ
fnNofww0J6m9DObB0v+X2uH6KliuAaEqZXMhJxY3DD9olC5nmszAt5nP7iK6DipSo4TMxrjEmIph
ZP+rykvTPXqR3vpzbYnheize8vwl/hvLG66VwI/ThIBBMaT6cGmNbvrhW0amZ8PzGkmIMIiTB4uw
+FD57g4YOmE4blEtgTfW7gjHguk8cnBHbp+chcsorv2UEvHAXtylOHgpbz6QMnSoaIR2bK/D+f0c
H0Fb/w4dnfkU+LO2pS3cb4eSuNAG3buw+8NAwyhZE4vVhpX6SNNdOyQOq2N6LHgAQy548pDF18mR
s5FsGs38SXnMbQh8+s03zNtglV7OATDjUIC8rY0k7aS9xIJ1+SJYRFe4L7xm//ss7EBS+EEc6fDA
/Xid/ZtwhIcd61nEjoULccQmplyglhV5LB9kVF4GG/i1kb8Kau+DeBJoI1vQ/S8+hpfUJmg7vmvB
UTyablZJ+WNtpBOPbjDrI/TefIe1uf8S2r9NjuIwqSTebfgjR8ksjFa6urYRCr7g2J8AetFHtmHW
nxCd15SrENuYauwTMGDaNbBdVfPtanCH2yEUbKbfOvr8P0lQm/zx1W0U6jlV1bjQdPjTYLnRRLGj
1OrbZfE6vKxaBdDImQuDDEqUzLTLpWkjP8P3VqRgIxJ5RoJp6q+vdDBc08Y1cuZvokRPJsFQYi5g
SZXdaTqYZt1Whq0MauEUn3GRXl3pm8GG33NGcIV6y3RdzFuML7q4FT8+3xPMRq7WyDVtXHNn0b3o
35tKEKtrwRR9E2LiF5NXsrBxZahR9fuiKc2CTBVapobrw3C9roZrLGzkt59/TZeET4rvVOKQOnnT
z36LZ1LN6FgwY8fB5moWzOeBtplhLTH/4rySdKuq2BNSdFNxkNAOpnpqE65dC+NSIB37tdcBWY9i
NFlD+MuKH59/vMfgCCpwO7qhWxiXXJ+24yheNB/1ItK9NE+IVIzX7fN/RbWLaPH5VxXvOo8///fy
KtQrr2FSM38RBSNhBShIL1YL4/rL+6qChg/DfOB3060DbgMSTpzgGux27dhfazchtNXm3wxxQFix
6T0b+NEj4jBwK2gmgWfjgv15ywehIbm5HH4OF5f+5Z2uMWyU9WU6dLx1voW43PQoDkGlXWDMabBX
yo/MRz683Og1Ez2gkmDOocehMQCV8TtYCtJKWOn7xWEVPcXvMBBbJL81b65zsHe9v99K0JQAKIDp
UpS/X+5uiFzK/3RkhTxlCGblXj//Fi6bUUT6rfa2wp9iRcPOQR7Nb/1JpFnuPQtXPDCIJMDQ0faZ
jUwl9UITodwoFJSyrffv3/3BtDcIOPanqfbFTRsolHPiSDrusSlU0Y+r7l2785E9a5FUIuO8MT1w
CPzLBKFJKqn271XVOaeUX/cl96q9/dvmkAoznIViOWU7WnCbFLGP/q1NC6oEBTUNUx1Y3yw+/fku
zTBaI1hly78M4vtgGt1WKgU9C3YmH+9XuD62CZ9K2+yJaPNhOp8KBrAQg6ygDSDSi0AKXDVIso0q
/lcxYtChNzbCN0drMvi6EGzgpUb3geCmy7K1Eb45DpdVIdhAFhz7cRTsghA8SnL0xH12HPvLK804
6Fs40SfhJRm9Cu2HjeKvkxTA5DrYlJdu/621X1+egEr2l/qwNuQQB4EuXRvxtlEc4YJq2xe3pRDJ
8xXmyxRkUqwJQXUJ/HJjCs3et+uyV9QZVpQDXIzm3/sq8ef610q/GNOv/TGIKxusaYNa4EewamQ+
dAaVpo0b6LWf3FZ2g43ozOswmaVV06RpA3Qxnke3/nX1ky3EOl6H6PUEkGAS6KiWpo2I0uv0UwA3
QhpPi02mrHwbpYVn0XyCTLRxbeD8qaL2q1kmC0eETFuif6yNSNVXuO8gai/k8nzVRmHFna/rChtX
MyUCVcVmg+/nHHLOtJJCaA4sHJC3RPkr9pTqtWaqM+VEgyTT9gQsPObrRgGaqoVZ6gFiG17HeFUh
/lONEo0lAQz3krqIYuqiIjwrBU531MDomRQbvHfjuzCB/ae6jWkHU8zg+Yfu3bVwK2rGJeSjFsbN
eNROQdZOIt1ttAHUeC9IPfbdKEw0jeFZASnAzCz5wVjf0Da8mjEkTpUjaAN3RdFDoOqt9Dxes0Mb
YfO1zJha4BHZURqT9f8zPZGn0Tq61aQN6rtNe3Pzj//8H3JudrlmPRqu9KEaJ7VA11mye/tf9/1C
a7uoek0DbeXZiAZ5PLJd/uujctDbYgAxI7Y2nZd7AcQRcVwdfWEj5XuC57oVzbBhgpwFn8KKSdq1
oEeyUqFzgUgEKuR3Jngiuh8Up1xdxDYi8u+y2ycr9NBGb1uIGDyAoXcws6uU09f9W5IPTyKyeGCb
Ln887aGgmH60Ei8bf9dR/a0yAPknmp7h8hT266YseDQq93UoPuAx4o7DOL3U7GELhg9FwiGpILW/
h358Wa2jLxb0+SYbxStpONfzY9J/zfQSlq8loccWykZSnrMFT1TA23B4k8jShrbB1jvyNzhLuy53
Gx7/qLI7bCBVX0QLgCl6nwwbjnkx7u7SDBvcadw21UvMhh9NunfCHZDqGK6BhevmJazeobaZbVDh
/Mg+rqxfU5pDmZ4+CnUFslQF2Noo3iHClKwFl5gUn6mOto16nXNi/UkkEAPNevds8EJn5sJpmCRZ
ceub4DbUNYgNoq3sLa/Tq4pbZiNMTf3zMpz4E3UZXESXdBYpr4BnI7J8AUAvk8+IfQkByo4CeBqo
Fu99/rWTCep9SCqKgm/xqaQYL9MKW0R/NsobhoKSX89q78N4Gu5U8hBem8/r3fjRN1gIkA2J8FZq
azwbSJkRaBa4PQsRKOvZBnR+7OtWkWeDUgLaxqR2lAJIqpY+eDbyutnuxIRJZp9/nQcLLSrUsZHJ
UhM483mDHuIDl2ij5C+bQHYL1P6UpXz/XF7aFhXxe2/Fstl8lDvpv43lL2C7gTHYzj3XfWejLBth
c6Jqv0TzguKpvNJdwnb4eYNulyBYHwqE/TWJ32/ds75ehbelXLDcX3tkLf8ZmPzjqZh0eh2nDc6S
IZTJlVywjSDtMPbvdSy2jXoLWU8tOWCjGnIkPHCVMLgNktajK3wJHZBqI2yVU4FR+FWp6rWR9Dz2
59dfDVBbsNpOUtol6DGOR9uhPTE+NaaEEWiqtjWaNrBOQnlN+ES7vpt9C9GN86DKaGWhRPRdnFY/
1rNxQt6TfronNKotHK3lilvia1b897sGujtaJJpeCuXZ5HdK+Z8K+0Z1cP1tjJxd/Rl/21k+M9J5
EkQ4Udp2skEg/zZdV4vkbMRYLj7/L1VnG027kBpyd/fv6m352+6Lrx4Mi9m53o7Gmr+/We7q4+nY
LPcsdp7HvZpD/vmX/wcAAP//</cx:binary>
              </cx:geoCache>
            </cx:geography>
          </cx:layoutPr>
        </cx:series>
      </cx:plotAreaRegion>
    </cx:plotArea>
  </cx:chart>
</cx: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CBB2B3-C3DC-45B0-A1E8-EC8BDF34E154}"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4A09A3AA-77CB-4CF7-8D6E-9D14B8EB886C}">
      <dgm:prSet/>
      <dgm:spPr/>
      <dgm:t>
        <a:bodyPr/>
        <a:lstStyle/>
        <a:p>
          <a:r>
            <a:rPr lang="en-GB" b="1" dirty="0"/>
            <a:t>Capacity building and training </a:t>
          </a:r>
          <a:endParaRPr lang="en-US" b="1" dirty="0"/>
        </a:p>
      </dgm:t>
    </dgm:pt>
    <dgm:pt modelId="{60AF660E-CD31-4F34-A915-5DFBDAD1523F}" type="parTrans" cxnId="{D9895F0F-40F2-4248-A9E2-44F0F3632489}">
      <dgm:prSet/>
      <dgm:spPr/>
      <dgm:t>
        <a:bodyPr/>
        <a:lstStyle/>
        <a:p>
          <a:endParaRPr lang="en-US"/>
        </a:p>
      </dgm:t>
    </dgm:pt>
    <dgm:pt modelId="{E21A029D-CE0F-412A-A36E-DB7A1E1F1BC5}" type="sibTrans" cxnId="{D9895F0F-40F2-4248-A9E2-44F0F3632489}">
      <dgm:prSet/>
      <dgm:spPr/>
      <dgm:t>
        <a:bodyPr/>
        <a:lstStyle/>
        <a:p>
          <a:endParaRPr lang="en-US"/>
        </a:p>
      </dgm:t>
    </dgm:pt>
    <dgm:pt modelId="{26AE0D2A-16D1-423D-8EB8-710F7153A727}">
      <dgm:prSet/>
      <dgm:spPr/>
      <dgm:t>
        <a:bodyPr/>
        <a:lstStyle/>
        <a:p>
          <a:r>
            <a:rPr lang="en-GB" dirty="0"/>
            <a:t>Over 25 major workshops and schools in 2025, including advanced crystallography, spinning electron, and synchrotron training</a:t>
          </a:r>
          <a:endParaRPr lang="en-US" dirty="0"/>
        </a:p>
      </dgm:t>
    </dgm:pt>
    <dgm:pt modelId="{A668245E-035F-4BE0-843A-07ACA991D999}" type="parTrans" cxnId="{7756A1BE-57E8-4E86-99E4-C97114AE3ACC}">
      <dgm:prSet/>
      <dgm:spPr/>
      <dgm:t>
        <a:bodyPr/>
        <a:lstStyle/>
        <a:p>
          <a:endParaRPr lang="en-US"/>
        </a:p>
      </dgm:t>
    </dgm:pt>
    <dgm:pt modelId="{83CDDDC4-01C5-4145-A21C-BF6ED3FD15E3}" type="sibTrans" cxnId="{7756A1BE-57E8-4E86-99E4-C97114AE3ACC}">
      <dgm:prSet/>
      <dgm:spPr/>
      <dgm:t>
        <a:bodyPr/>
        <a:lstStyle/>
        <a:p>
          <a:endParaRPr lang="en-US"/>
        </a:p>
      </dgm:t>
    </dgm:pt>
    <dgm:pt modelId="{9A83A6EE-83AA-45E3-9B4D-333498B1E445}">
      <dgm:prSet/>
      <dgm:spPr/>
      <dgm:t>
        <a:bodyPr/>
        <a:lstStyle/>
        <a:p>
          <a:r>
            <a:rPr lang="en-GB" b="1" dirty="0"/>
            <a:t>Diversity, inclusion and equity </a:t>
          </a:r>
          <a:endParaRPr lang="en-US" b="1" dirty="0"/>
        </a:p>
      </dgm:t>
    </dgm:pt>
    <dgm:pt modelId="{6B1DF22B-63E8-4ED3-94D1-28DCBD310DA5}" type="parTrans" cxnId="{FC75CB6B-F49E-42AE-8989-8B263D60D3CE}">
      <dgm:prSet/>
      <dgm:spPr/>
      <dgm:t>
        <a:bodyPr/>
        <a:lstStyle/>
        <a:p>
          <a:endParaRPr lang="en-US"/>
        </a:p>
      </dgm:t>
    </dgm:pt>
    <dgm:pt modelId="{BE2AFEEF-BB50-4B4D-BF88-F361F063E9B1}" type="sibTrans" cxnId="{FC75CB6B-F49E-42AE-8989-8B263D60D3CE}">
      <dgm:prSet/>
      <dgm:spPr/>
      <dgm:t>
        <a:bodyPr/>
        <a:lstStyle/>
        <a:p>
          <a:endParaRPr lang="en-US"/>
        </a:p>
      </dgm:t>
    </dgm:pt>
    <dgm:pt modelId="{6DF49887-CB76-4576-8B3B-8DBEACBB6288}">
      <dgm:prSet/>
      <dgm:spPr/>
      <dgm:t>
        <a:bodyPr/>
        <a:lstStyle/>
        <a:p>
          <a:r>
            <a:rPr lang="en-GB" dirty="0"/>
            <a:t>Gender-balanced participation at major events</a:t>
          </a:r>
          <a:endParaRPr lang="en-US" dirty="0"/>
        </a:p>
      </dgm:t>
    </dgm:pt>
    <dgm:pt modelId="{1F955917-477B-4343-96F3-72C815353867}" type="parTrans" cxnId="{53A96C3E-1574-4500-8893-2C254C2A2CB8}">
      <dgm:prSet/>
      <dgm:spPr/>
      <dgm:t>
        <a:bodyPr/>
        <a:lstStyle/>
        <a:p>
          <a:endParaRPr lang="en-US"/>
        </a:p>
      </dgm:t>
    </dgm:pt>
    <dgm:pt modelId="{F2441536-3640-447A-B1C0-D5A45C90176E}" type="sibTrans" cxnId="{53A96C3E-1574-4500-8893-2C254C2A2CB8}">
      <dgm:prSet/>
      <dgm:spPr/>
      <dgm:t>
        <a:bodyPr/>
        <a:lstStyle/>
        <a:p>
          <a:endParaRPr lang="en-US"/>
        </a:p>
      </dgm:t>
    </dgm:pt>
    <dgm:pt modelId="{3976161D-F38F-427F-98F3-C8F43EF6D3A6}">
      <dgm:prSet/>
      <dgm:spPr/>
      <dgm:t>
        <a:bodyPr/>
        <a:lstStyle/>
        <a:p>
          <a:r>
            <a:rPr lang="en-GB" dirty="0"/>
            <a:t>Support for Early Career Researchers</a:t>
          </a:r>
          <a:endParaRPr lang="en-US" dirty="0"/>
        </a:p>
      </dgm:t>
    </dgm:pt>
    <dgm:pt modelId="{36C03825-BA28-4EE2-9CD1-7ED280C07E75}" type="parTrans" cxnId="{DEDAC212-4652-4CA6-B604-6404DE6E256A}">
      <dgm:prSet/>
      <dgm:spPr/>
      <dgm:t>
        <a:bodyPr/>
        <a:lstStyle/>
        <a:p>
          <a:endParaRPr lang="en-US"/>
        </a:p>
      </dgm:t>
    </dgm:pt>
    <dgm:pt modelId="{03D12AAA-B895-488F-BE2E-9160ECD16CE0}" type="sibTrans" cxnId="{DEDAC212-4652-4CA6-B604-6404DE6E256A}">
      <dgm:prSet/>
      <dgm:spPr/>
      <dgm:t>
        <a:bodyPr/>
        <a:lstStyle/>
        <a:p>
          <a:endParaRPr lang="en-US"/>
        </a:p>
      </dgm:t>
    </dgm:pt>
    <dgm:pt modelId="{FB03A4D6-A8A9-4477-BCE0-00553412B30A}">
      <dgm:prSet/>
      <dgm:spPr/>
      <dgm:t>
        <a:bodyPr/>
        <a:lstStyle/>
        <a:p>
          <a:r>
            <a:rPr lang="en-GB" b="1" dirty="0"/>
            <a:t>Funding and support for scientific exchange and education</a:t>
          </a:r>
          <a:endParaRPr lang="en-US" b="1" dirty="0"/>
        </a:p>
      </dgm:t>
    </dgm:pt>
    <dgm:pt modelId="{046E8517-31DD-44F0-B31B-9F3BB60FEE78}" type="parTrans" cxnId="{FF6D2009-BCB2-40AC-9630-FA617D8D7856}">
      <dgm:prSet/>
      <dgm:spPr/>
      <dgm:t>
        <a:bodyPr/>
        <a:lstStyle/>
        <a:p>
          <a:endParaRPr lang="en-US"/>
        </a:p>
      </dgm:t>
    </dgm:pt>
    <dgm:pt modelId="{989793E8-5169-46C0-AC49-60E928A30AB7}" type="sibTrans" cxnId="{FF6D2009-BCB2-40AC-9630-FA617D8D7856}">
      <dgm:prSet/>
      <dgm:spPr/>
      <dgm:t>
        <a:bodyPr/>
        <a:lstStyle/>
        <a:p>
          <a:endParaRPr lang="en-US"/>
        </a:p>
      </dgm:t>
    </dgm:pt>
    <dgm:pt modelId="{EC19EF6E-1123-4006-B023-28FD89CEB949}">
      <dgm:prSet/>
      <dgm:spPr/>
      <dgm:t>
        <a:bodyPr/>
        <a:lstStyle/>
        <a:p>
          <a:r>
            <a:rPr lang="en-GB" dirty="0"/>
            <a:t>IUCr Outreach Fund: $30,000 USD in 2025 – supported dozens of events</a:t>
          </a:r>
          <a:endParaRPr lang="en-US" dirty="0"/>
        </a:p>
      </dgm:t>
    </dgm:pt>
    <dgm:pt modelId="{E99B3E1F-463E-4DF9-A47A-1A50427C62F6}" type="parTrans" cxnId="{00E80AB0-190C-46B6-9000-1288C85FCEC1}">
      <dgm:prSet/>
      <dgm:spPr/>
      <dgm:t>
        <a:bodyPr/>
        <a:lstStyle/>
        <a:p>
          <a:endParaRPr lang="en-US"/>
        </a:p>
      </dgm:t>
    </dgm:pt>
    <dgm:pt modelId="{EE6EBA94-8D7F-4046-B859-F6091BFB84CC}" type="sibTrans" cxnId="{00E80AB0-190C-46B6-9000-1288C85FCEC1}">
      <dgm:prSet/>
      <dgm:spPr/>
      <dgm:t>
        <a:bodyPr/>
        <a:lstStyle/>
        <a:p>
          <a:endParaRPr lang="en-US"/>
        </a:p>
      </dgm:t>
    </dgm:pt>
    <dgm:pt modelId="{A75A9036-8834-4A7B-B0C8-A81258207BEB}">
      <dgm:prSet/>
      <dgm:spPr/>
      <dgm:t>
        <a:bodyPr/>
        <a:lstStyle/>
        <a:p>
          <a:r>
            <a:rPr lang="en-GB" dirty="0"/>
            <a:t>25 events funded through our $96,000 USD fund that is allocated for meetings and capacity building</a:t>
          </a:r>
          <a:endParaRPr lang="en-US" dirty="0"/>
        </a:p>
      </dgm:t>
    </dgm:pt>
    <dgm:pt modelId="{E4DA05BC-085C-47FE-864D-C7A7145DA632}" type="parTrans" cxnId="{6D0DC9B7-6762-49A3-8B1E-CB88183B685C}">
      <dgm:prSet/>
      <dgm:spPr/>
      <dgm:t>
        <a:bodyPr/>
        <a:lstStyle/>
        <a:p>
          <a:endParaRPr lang="en-US"/>
        </a:p>
      </dgm:t>
    </dgm:pt>
    <dgm:pt modelId="{35E01881-EC29-4811-B4E5-FDB88DF39E9C}" type="sibTrans" cxnId="{6D0DC9B7-6762-49A3-8B1E-CB88183B685C}">
      <dgm:prSet/>
      <dgm:spPr/>
      <dgm:t>
        <a:bodyPr/>
        <a:lstStyle/>
        <a:p>
          <a:endParaRPr lang="en-US"/>
        </a:p>
      </dgm:t>
    </dgm:pt>
    <dgm:pt modelId="{0EE46F0F-0E59-4B25-B110-649B065A6AD4}">
      <dgm:prSet/>
      <dgm:spPr/>
      <dgm:t>
        <a:bodyPr/>
        <a:lstStyle/>
        <a:p>
          <a:r>
            <a:rPr lang="en-GB" dirty="0"/>
            <a:t>Visting Professorship: $119,000 USD invested to boost expertise and training in underserved areas</a:t>
          </a:r>
          <a:endParaRPr lang="en-US" dirty="0"/>
        </a:p>
      </dgm:t>
    </dgm:pt>
    <dgm:pt modelId="{0C305892-204D-4BAC-820A-F50E5055770F}" type="parTrans" cxnId="{5713CFA6-FB1F-4BCF-BBAE-5CC998465F4E}">
      <dgm:prSet/>
      <dgm:spPr/>
      <dgm:t>
        <a:bodyPr/>
        <a:lstStyle/>
        <a:p>
          <a:endParaRPr lang="en-US"/>
        </a:p>
      </dgm:t>
    </dgm:pt>
    <dgm:pt modelId="{8A1D6B49-04D5-40C0-9FA0-F74C7BC22791}" type="sibTrans" cxnId="{5713CFA6-FB1F-4BCF-BBAE-5CC998465F4E}">
      <dgm:prSet/>
      <dgm:spPr/>
      <dgm:t>
        <a:bodyPr/>
        <a:lstStyle/>
        <a:p>
          <a:endParaRPr lang="en-US"/>
        </a:p>
      </dgm:t>
    </dgm:pt>
    <dgm:pt modelId="{DA3B14B9-0CAA-4CF9-A9EA-D7E8E89CA1C6}" type="pres">
      <dgm:prSet presAssocID="{DCCBB2B3-C3DC-45B0-A1E8-EC8BDF34E154}" presName="linear" presStyleCnt="0">
        <dgm:presLayoutVars>
          <dgm:animLvl val="lvl"/>
          <dgm:resizeHandles val="exact"/>
        </dgm:presLayoutVars>
      </dgm:prSet>
      <dgm:spPr/>
    </dgm:pt>
    <dgm:pt modelId="{12D7E2A0-9252-4ADE-AB6D-1CCAA276715D}" type="pres">
      <dgm:prSet presAssocID="{4A09A3AA-77CB-4CF7-8D6E-9D14B8EB886C}" presName="parentText" presStyleLbl="node1" presStyleIdx="0" presStyleCnt="3" custLinFactY="-76047" custLinFactNeighborY="-100000">
        <dgm:presLayoutVars>
          <dgm:chMax val="0"/>
          <dgm:bulletEnabled val="1"/>
        </dgm:presLayoutVars>
      </dgm:prSet>
      <dgm:spPr/>
    </dgm:pt>
    <dgm:pt modelId="{DC02D42F-3B98-45BE-9BCE-7291DC1539F9}" type="pres">
      <dgm:prSet presAssocID="{4A09A3AA-77CB-4CF7-8D6E-9D14B8EB886C}" presName="childText" presStyleLbl="revTx" presStyleIdx="0" presStyleCnt="3">
        <dgm:presLayoutVars>
          <dgm:bulletEnabled val="1"/>
        </dgm:presLayoutVars>
      </dgm:prSet>
      <dgm:spPr/>
    </dgm:pt>
    <dgm:pt modelId="{80B8BDDC-F3F5-404A-87B7-3D53C17B9BB5}" type="pres">
      <dgm:prSet presAssocID="{9A83A6EE-83AA-45E3-9B4D-333498B1E445}" presName="parentText" presStyleLbl="node1" presStyleIdx="1" presStyleCnt="3">
        <dgm:presLayoutVars>
          <dgm:chMax val="0"/>
          <dgm:bulletEnabled val="1"/>
        </dgm:presLayoutVars>
      </dgm:prSet>
      <dgm:spPr/>
    </dgm:pt>
    <dgm:pt modelId="{0B445AA6-9EE6-4AE7-8442-C6BAE2268B7F}" type="pres">
      <dgm:prSet presAssocID="{9A83A6EE-83AA-45E3-9B4D-333498B1E445}" presName="childText" presStyleLbl="revTx" presStyleIdx="1" presStyleCnt="3">
        <dgm:presLayoutVars>
          <dgm:bulletEnabled val="1"/>
        </dgm:presLayoutVars>
      </dgm:prSet>
      <dgm:spPr/>
    </dgm:pt>
    <dgm:pt modelId="{6D9714FE-6AB7-483C-B378-115C748B0850}" type="pres">
      <dgm:prSet presAssocID="{FB03A4D6-A8A9-4477-BCE0-00553412B30A}" presName="parentText" presStyleLbl="node1" presStyleIdx="2" presStyleCnt="3">
        <dgm:presLayoutVars>
          <dgm:chMax val="0"/>
          <dgm:bulletEnabled val="1"/>
        </dgm:presLayoutVars>
      </dgm:prSet>
      <dgm:spPr/>
    </dgm:pt>
    <dgm:pt modelId="{5AE127ED-C4C7-48B4-88FA-EEDCC1EF6155}" type="pres">
      <dgm:prSet presAssocID="{FB03A4D6-A8A9-4477-BCE0-00553412B30A}" presName="childText" presStyleLbl="revTx" presStyleIdx="2" presStyleCnt="3">
        <dgm:presLayoutVars>
          <dgm:bulletEnabled val="1"/>
        </dgm:presLayoutVars>
      </dgm:prSet>
      <dgm:spPr/>
    </dgm:pt>
  </dgm:ptLst>
  <dgm:cxnLst>
    <dgm:cxn modelId="{FF6D2009-BCB2-40AC-9630-FA617D8D7856}" srcId="{DCCBB2B3-C3DC-45B0-A1E8-EC8BDF34E154}" destId="{FB03A4D6-A8A9-4477-BCE0-00553412B30A}" srcOrd="2" destOrd="0" parTransId="{046E8517-31DD-44F0-B31B-9F3BB60FEE78}" sibTransId="{989793E8-5169-46C0-AC49-60E928A30AB7}"/>
    <dgm:cxn modelId="{D9895F0F-40F2-4248-A9E2-44F0F3632489}" srcId="{DCCBB2B3-C3DC-45B0-A1E8-EC8BDF34E154}" destId="{4A09A3AA-77CB-4CF7-8D6E-9D14B8EB886C}" srcOrd="0" destOrd="0" parTransId="{60AF660E-CD31-4F34-A915-5DFBDAD1523F}" sibTransId="{E21A029D-CE0F-412A-A36E-DB7A1E1F1BC5}"/>
    <dgm:cxn modelId="{DEDAC212-4652-4CA6-B604-6404DE6E256A}" srcId="{9A83A6EE-83AA-45E3-9B4D-333498B1E445}" destId="{3976161D-F38F-427F-98F3-C8F43EF6D3A6}" srcOrd="1" destOrd="0" parTransId="{36C03825-BA28-4EE2-9CD1-7ED280C07E75}" sibTransId="{03D12AAA-B895-488F-BE2E-9160ECD16CE0}"/>
    <dgm:cxn modelId="{53A96C3E-1574-4500-8893-2C254C2A2CB8}" srcId="{9A83A6EE-83AA-45E3-9B4D-333498B1E445}" destId="{6DF49887-CB76-4576-8B3B-8DBEACBB6288}" srcOrd="0" destOrd="0" parTransId="{1F955917-477B-4343-96F3-72C815353867}" sibTransId="{F2441536-3640-447A-B1C0-D5A45C90176E}"/>
    <dgm:cxn modelId="{9AF8715C-BB76-41FE-87C5-D97DBE7606C3}" type="presOf" srcId="{9A83A6EE-83AA-45E3-9B4D-333498B1E445}" destId="{80B8BDDC-F3F5-404A-87B7-3D53C17B9BB5}" srcOrd="0" destOrd="0" presId="urn:microsoft.com/office/officeart/2005/8/layout/vList2"/>
    <dgm:cxn modelId="{C5304C61-AE1F-433E-AC15-8A555EA1385F}" type="presOf" srcId="{DCCBB2B3-C3DC-45B0-A1E8-EC8BDF34E154}" destId="{DA3B14B9-0CAA-4CF9-A9EA-D7E8E89CA1C6}" srcOrd="0" destOrd="0" presId="urn:microsoft.com/office/officeart/2005/8/layout/vList2"/>
    <dgm:cxn modelId="{5B3B4542-3009-4AF3-A792-97DFE0B28C85}" type="presOf" srcId="{0EE46F0F-0E59-4B25-B110-649B065A6AD4}" destId="{5AE127ED-C4C7-48B4-88FA-EEDCC1EF6155}" srcOrd="0" destOrd="2" presId="urn:microsoft.com/office/officeart/2005/8/layout/vList2"/>
    <dgm:cxn modelId="{BB6E1C66-8F5A-4B66-AAE7-6E95A5F48702}" type="presOf" srcId="{EC19EF6E-1123-4006-B023-28FD89CEB949}" destId="{5AE127ED-C4C7-48B4-88FA-EEDCC1EF6155}" srcOrd="0" destOrd="0" presId="urn:microsoft.com/office/officeart/2005/8/layout/vList2"/>
    <dgm:cxn modelId="{FC75CB6B-F49E-42AE-8989-8B263D60D3CE}" srcId="{DCCBB2B3-C3DC-45B0-A1E8-EC8BDF34E154}" destId="{9A83A6EE-83AA-45E3-9B4D-333498B1E445}" srcOrd="1" destOrd="0" parTransId="{6B1DF22B-63E8-4ED3-94D1-28DCBD310DA5}" sibTransId="{BE2AFEEF-BB50-4B4D-BF88-F361F063E9B1}"/>
    <dgm:cxn modelId="{0E80324C-16A3-4F80-A49C-81A22CF0867B}" type="presOf" srcId="{26AE0D2A-16D1-423D-8EB8-710F7153A727}" destId="{DC02D42F-3B98-45BE-9BCE-7291DC1539F9}" srcOrd="0" destOrd="0" presId="urn:microsoft.com/office/officeart/2005/8/layout/vList2"/>
    <dgm:cxn modelId="{4865E47F-464F-4595-AE08-1A55F72EAFB0}" type="presOf" srcId="{A75A9036-8834-4A7B-B0C8-A81258207BEB}" destId="{5AE127ED-C4C7-48B4-88FA-EEDCC1EF6155}" srcOrd="0" destOrd="1" presId="urn:microsoft.com/office/officeart/2005/8/layout/vList2"/>
    <dgm:cxn modelId="{DF49AD98-EB3E-4113-92A7-05D40D70C88A}" type="presOf" srcId="{3976161D-F38F-427F-98F3-C8F43EF6D3A6}" destId="{0B445AA6-9EE6-4AE7-8442-C6BAE2268B7F}" srcOrd="0" destOrd="1" presId="urn:microsoft.com/office/officeart/2005/8/layout/vList2"/>
    <dgm:cxn modelId="{5713CFA6-FB1F-4BCF-BBAE-5CC998465F4E}" srcId="{FB03A4D6-A8A9-4477-BCE0-00553412B30A}" destId="{0EE46F0F-0E59-4B25-B110-649B065A6AD4}" srcOrd="2" destOrd="0" parTransId="{0C305892-204D-4BAC-820A-F50E5055770F}" sibTransId="{8A1D6B49-04D5-40C0-9FA0-F74C7BC22791}"/>
    <dgm:cxn modelId="{00E80AB0-190C-46B6-9000-1288C85FCEC1}" srcId="{FB03A4D6-A8A9-4477-BCE0-00553412B30A}" destId="{EC19EF6E-1123-4006-B023-28FD89CEB949}" srcOrd="0" destOrd="0" parTransId="{E99B3E1F-463E-4DF9-A47A-1A50427C62F6}" sibTransId="{EE6EBA94-8D7F-4046-B859-F6091BFB84CC}"/>
    <dgm:cxn modelId="{6D0DC9B7-6762-49A3-8B1E-CB88183B685C}" srcId="{FB03A4D6-A8A9-4477-BCE0-00553412B30A}" destId="{A75A9036-8834-4A7B-B0C8-A81258207BEB}" srcOrd="1" destOrd="0" parTransId="{E4DA05BC-085C-47FE-864D-C7A7145DA632}" sibTransId="{35E01881-EC29-4811-B4E5-FDB88DF39E9C}"/>
    <dgm:cxn modelId="{B64332B9-F83B-4391-96A3-B8C629733012}" type="presOf" srcId="{6DF49887-CB76-4576-8B3B-8DBEACBB6288}" destId="{0B445AA6-9EE6-4AE7-8442-C6BAE2268B7F}" srcOrd="0" destOrd="0" presId="urn:microsoft.com/office/officeart/2005/8/layout/vList2"/>
    <dgm:cxn modelId="{7756A1BE-57E8-4E86-99E4-C97114AE3ACC}" srcId="{4A09A3AA-77CB-4CF7-8D6E-9D14B8EB886C}" destId="{26AE0D2A-16D1-423D-8EB8-710F7153A727}" srcOrd="0" destOrd="0" parTransId="{A668245E-035F-4BE0-843A-07ACA991D999}" sibTransId="{83CDDDC4-01C5-4145-A21C-BF6ED3FD15E3}"/>
    <dgm:cxn modelId="{F2E198CA-0972-45A2-BC3E-632288D2DB49}" type="presOf" srcId="{4A09A3AA-77CB-4CF7-8D6E-9D14B8EB886C}" destId="{12D7E2A0-9252-4ADE-AB6D-1CCAA276715D}" srcOrd="0" destOrd="0" presId="urn:microsoft.com/office/officeart/2005/8/layout/vList2"/>
    <dgm:cxn modelId="{521FA5DC-D7EE-4C5C-8704-C46F68F901F5}" type="presOf" srcId="{FB03A4D6-A8A9-4477-BCE0-00553412B30A}" destId="{6D9714FE-6AB7-483C-B378-115C748B0850}" srcOrd="0" destOrd="0" presId="urn:microsoft.com/office/officeart/2005/8/layout/vList2"/>
    <dgm:cxn modelId="{6749B4E5-C816-4550-9E59-F5B8E1E59945}" type="presParOf" srcId="{DA3B14B9-0CAA-4CF9-A9EA-D7E8E89CA1C6}" destId="{12D7E2A0-9252-4ADE-AB6D-1CCAA276715D}" srcOrd="0" destOrd="0" presId="urn:microsoft.com/office/officeart/2005/8/layout/vList2"/>
    <dgm:cxn modelId="{E465A5A1-F8CE-42F6-9EA6-AB05D9BAFD5E}" type="presParOf" srcId="{DA3B14B9-0CAA-4CF9-A9EA-D7E8E89CA1C6}" destId="{DC02D42F-3B98-45BE-9BCE-7291DC1539F9}" srcOrd="1" destOrd="0" presId="urn:microsoft.com/office/officeart/2005/8/layout/vList2"/>
    <dgm:cxn modelId="{CA75F3F4-AFAA-4CCD-8D92-1FA3320DFA5B}" type="presParOf" srcId="{DA3B14B9-0CAA-4CF9-A9EA-D7E8E89CA1C6}" destId="{80B8BDDC-F3F5-404A-87B7-3D53C17B9BB5}" srcOrd="2" destOrd="0" presId="urn:microsoft.com/office/officeart/2005/8/layout/vList2"/>
    <dgm:cxn modelId="{19C52729-69BE-45E5-9E11-46B752E996E6}" type="presParOf" srcId="{DA3B14B9-0CAA-4CF9-A9EA-D7E8E89CA1C6}" destId="{0B445AA6-9EE6-4AE7-8442-C6BAE2268B7F}" srcOrd="3" destOrd="0" presId="urn:microsoft.com/office/officeart/2005/8/layout/vList2"/>
    <dgm:cxn modelId="{0D4BD9EF-AD45-462F-AE9B-2E337875B5FB}" type="presParOf" srcId="{DA3B14B9-0CAA-4CF9-A9EA-D7E8E89CA1C6}" destId="{6D9714FE-6AB7-483C-B378-115C748B0850}" srcOrd="4" destOrd="0" presId="urn:microsoft.com/office/officeart/2005/8/layout/vList2"/>
    <dgm:cxn modelId="{712331BE-D1CB-4110-8FAD-CF65C945784F}" type="presParOf" srcId="{DA3B14B9-0CAA-4CF9-A9EA-D7E8E89CA1C6}" destId="{5AE127ED-C4C7-48B4-88FA-EEDCC1EF6155}"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770D28-DCB7-4381-B1F0-78B8F169B6E8}"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2FBFE491-1496-408D-B9BA-DE87BDCD4CF6}">
      <dgm:prSet/>
      <dgm:spPr/>
      <dgm:t>
        <a:bodyPr/>
        <a:lstStyle/>
        <a:p>
          <a:r>
            <a:rPr lang="en-GB" b="1" dirty="0"/>
            <a:t>Global reach and participation</a:t>
          </a:r>
          <a:endParaRPr lang="en-US" b="1" dirty="0"/>
        </a:p>
      </dgm:t>
    </dgm:pt>
    <dgm:pt modelId="{23A260A5-0331-436C-A6C8-3062E3959799}" type="parTrans" cxnId="{6411FDA1-CD0F-4133-8205-24110C7D199E}">
      <dgm:prSet/>
      <dgm:spPr/>
      <dgm:t>
        <a:bodyPr/>
        <a:lstStyle/>
        <a:p>
          <a:endParaRPr lang="en-US"/>
        </a:p>
      </dgm:t>
    </dgm:pt>
    <dgm:pt modelId="{B9A3847A-14AF-4567-AB80-34706D60719C}" type="sibTrans" cxnId="{6411FDA1-CD0F-4133-8205-24110C7D199E}">
      <dgm:prSet/>
      <dgm:spPr/>
      <dgm:t>
        <a:bodyPr/>
        <a:lstStyle/>
        <a:p>
          <a:endParaRPr lang="en-US"/>
        </a:p>
      </dgm:t>
    </dgm:pt>
    <dgm:pt modelId="{E6539E42-641F-4CF6-844F-CE505E3424F6}">
      <dgm:prSet/>
      <dgm:spPr/>
      <dgm:t>
        <a:bodyPr/>
        <a:lstStyle/>
        <a:p>
          <a:r>
            <a:rPr lang="en-GB" dirty="0"/>
            <a:t>IUCr outreach engaged students, teachers, and researchers in over 30 countries across all continents </a:t>
          </a:r>
          <a:endParaRPr lang="en-US" dirty="0"/>
        </a:p>
      </dgm:t>
    </dgm:pt>
    <dgm:pt modelId="{37B5BEEA-0322-48B8-98CF-8122F874476A}" type="parTrans" cxnId="{E7AAE156-4386-4691-9DE8-221D8A9318B3}">
      <dgm:prSet/>
      <dgm:spPr/>
      <dgm:t>
        <a:bodyPr/>
        <a:lstStyle/>
        <a:p>
          <a:endParaRPr lang="en-US"/>
        </a:p>
      </dgm:t>
    </dgm:pt>
    <dgm:pt modelId="{91B3C0A3-D6EF-40A7-ADB0-FFBDF005F007}" type="sibTrans" cxnId="{E7AAE156-4386-4691-9DE8-221D8A9318B3}">
      <dgm:prSet/>
      <dgm:spPr/>
      <dgm:t>
        <a:bodyPr/>
        <a:lstStyle/>
        <a:p>
          <a:endParaRPr lang="en-US"/>
        </a:p>
      </dgm:t>
    </dgm:pt>
    <dgm:pt modelId="{1981C521-1451-4058-9104-DAAF4A911C22}">
      <dgm:prSet/>
      <dgm:spPr/>
      <dgm:t>
        <a:bodyPr/>
        <a:lstStyle/>
        <a:p>
          <a:r>
            <a:rPr lang="en-GB" dirty="0"/>
            <a:t>Crystal Growing Competitions: over 80 schools in Argentina, 90+ in Chile and 60+ in Jamaica</a:t>
          </a:r>
          <a:endParaRPr lang="en-US" dirty="0"/>
        </a:p>
      </dgm:t>
    </dgm:pt>
    <dgm:pt modelId="{015BF29D-E503-430B-8FDC-41663AC56FCE}" type="parTrans" cxnId="{6526D10F-1B8E-4F19-BD3C-B6A3C1ACAE73}">
      <dgm:prSet/>
      <dgm:spPr/>
      <dgm:t>
        <a:bodyPr/>
        <a:lstStyle/>
        <a:p>
          <a:endParaRPr lang="en-US"/>
        </a:p>
      </dgm:t>
    </dgm:pt>
    <dgm:pt modelId="{F7412059-3A7C-4D9E-AFC8-1E32C1E294F0}" type="sibTrans" cxnId="{6526D10F-1B8E-4F19-BD3C-B6A3C1ACAE73}">
      <dgm:prSet/>
      <dgm:spPr/>
      <dgm:t>
        <a:bodyPr/>
        <a:lstStyle/>
        <a:p>
          <a:endParaRPr lang="en-US"/>
        </a:p>
      </dgm:t>
    </dgm:pt>
    <dgm:pt modelId="{AE55C7C7-67E5-41F4-B2F0-DBC9D2FCDA29}">
      <dgm:prSet/>
      <dgm:spPr/>
      <dgm:t>
        <a:bodyPr/>
        <a:lstStyle/>
        <a:p>
          <a:r>
            <a:rPr lang="en-GB" b="1" dirty="0"/>
            <a:t>Africa initiative success</a:t>
          </a:r>
          <a:endParaRPr lang="en-US" b="1" dirty="0"/>
        </a:p>
      </dgm:t>
    </dgm:pt>
    <dgm:pt modelId="{7FE1275E-A559-4D48-B74B-58161DA9BE2F}" type="parTrans" cxnId="{97CE1542-92C6-4CE1-98AE-502BE5FC696A}">
      <dgm:prSet/>
      <dgm:spPr/>
      <dgm:t>
        <a:bodyPr/>
        <a:lstStyle/>
        <a:p>
          <a:endParaRPr lang="en-US"/>
        </a:p>
      </dgm:t>
    </dgm:pt>
    <dgm:pt modelId="{120ECBE7-5332-4589-A9EA-7A5945AD7437}" type="sibTrans" cxnId="{97CE1542-92C6-4CE1-98AE-502BE5FC696A}">
      <dgm:prSet/>
      <dgm:spPr/>
      <dgm:t>
        <a:bodyPr/>
        <a:lstStyle/>
        <a:p>
          <a:endParaRPr lang="en-US"/>
        </a:p>
      </dgm:t>
    </dgm:pt>
    <dgm:pt modelId="{650F91B9-9A9B-4C41-A6C7-84A167B8542C}">
      <dgm:prSet/>
      <dgm:spPr/>
      <dgm:t>
        <a:bodyPr/>
        <a:lstStyle/>
        <a:p>
          <a:r>
            <a:rPr lang="en-GB" dirty="0"/>
            <a:t>AFRAMED Project : Researchers from over 10 African countries trained via remote labs and schools</a:t>
          </a:r>
          <a:endParaRPr lang="en-US" dirty="0"/>
        </a:p>
      </dgm:t>
    </dgm:pt>
    <dgm:pt modelId="{0999328E-CA66-49AC-AA06-D289FEA46976}" type="parTrans" cxnId="{9FFA84EA-96E5-4390-AF11-B7812B1A4334}">
      <dgm:prSet/>
      <dgm:spPr/>
      <dgm:t>
        <a:bodyPr/>
        <a:lstStyle/>
        <a:p>
          <a:endParaRPr lang="en-US"/>
        </a:p>
      </dgm:t>
    </dgm:pt>
    <dgm:pt modelId="{897E325B-A715-487A-A2C0-C1914C8CF57F}" type="sibTrans" cxnId="{9FFA84EA-96E5-4390-AF11-B7812B1A4334}">
      <dgm:prSet/>
      <dgm:spPr/>
      <dgm:t>
        <a:bodyPr/>
        <a:lstStyle/>
        <a:p>
          <a:endParaRPr lang="en-US"/>
        </a:p>
      </dgm:t>
    </dgm:pt>
    <dgm:pt modelId="{F0936C0A-A0F4-4A69-B5C7-A4D474794BEA}">
      <dgm:prSet/>
      <dgm:spPr/>
      <dgm:t>
        <a:bodyPr/>
        <a:lstStyle/>
        <a:p>
          <a:r>
            <a:rPr lang="en-GB" dirty="0"/>
            <a:t>First national crystallization contest in Kenya: 16 teams; 66 students, 6 schools</a:t>
          </a:r>
          <a:endParaRPr lang="en-US" dirty="0"/>
        </a:p>
      </dgm:t>
    </dgm:pt>
    <dgm:pt modelId="{5611E309-8E2F-46E1-871F-7EB6C1726D51}" type="parTrans" cxnId="{F950BE37-771B-44C8-A372-8B607CD6E34F}">
      <dgm:prSet/>
      <dgm:spPr/>
      <dgm:t>
        <a:bodyPr/>
        <a:lstStyle/>
        <a:p>
          <a:endParaRPr lang="en-US"/>
        </a:p>
      </dgm:t>
    </dgm:pt>
    <dgm:pt modelId="{E05F3C77-B045-43CF-BD97-6270BDE85959}" type="sibTrans" cxnId="{F950BE37-771B-44C8-A372-8B607CD6E34F}">
      <dgm:prSet/>
      <dgm:spPr/>
      <dgm:t>
        <a:bodyPr/>
        <a:lstStyle/>
        <a:p>
          <a:endParaRPr lang="en-US"/>
        </a:p>
      </dgm:t>
    </dgm:pt>
    <dgm:pt modelId="{F3843AEC-08C6-427C-9241-EBA501144506}">
      <dgm:prSet/>
      <dgm:spPr/>
      <dgm:t>
        <a:bodyPr/>
        <a:lstStyle/>
        <a:p>
          <a:r>
            <a:rPr lang="en-GB" b="1" dirty="0"/>
            <a:t>Latin America and Caribbean Leadership</a:t>
          </a:r>
          <a:endParaRPr lang="en-US" b="1" dirty="0"/>
        </a:p>
      </dgm:t>
    </dgm:pt>
    <dgm:pt modelId="{74A1D9AE-9F0C-4E50-A388-B897131F36BA}" type="parTrans" cxnId="{F8A9E963-FCCF-49A1-B24A-D245EC51A48B}">
      <dgm:prSet/>
      <dgm:spPr/>
      <dgm:t>
        <a:bodyPr/>
        <a:lstStyle/>
        <a:p>
          <a:endParaRPr lang="en-US"/>
        </a:p>
      </dgm:t>
    </dgm:pt>
    <dgm:pt modelId="{69A4589F-2309-450D-8AE2-E5F7E3FC3294}" type="sibTrans" cxnId="{F8A9E963-FCCF-49A1-B24A-D245EC51A48B}">
      <dgm:prSet/>
      <dgm:spPr/>
      <dgm:t>
        <a:bodyPr/>
        <a:lstStyle/>
        <a:p>
          <a:endParaRPr lang="en-US"/>
        </a:p>
      </dgm:t>
    </dgm:pt>
    <dgm:pt modelId="{804B790D-1772-42AB-B15B-4DCF776962F9}">
      <dgm:prSet/>
      <dgm:spPr/>
      <dgm:t>
        <a:bodyPr/>
        <a:lstStyle/>
        <a:p>
          <a:r>
            <a:rPr lang="en-GB" dirty="0"/>
            <a:t>LACA-ABCr meeting: 240 participants from 20 countries, 60 students trained in advanced techniques</a:t>
          </a:r>
          <a:endParaRPr lang="en-US" dirty="0"/>
        </a:p>
      </dgm:t>
    </dgm:pt>
    <dgm:pt modelId="{D7900D0D-5928-4BA2-9266-2CDD6BBBC9FF}" type="parTrans" cxnId="{0E886FB5-A3E9-4D29-933A-1CF67E7CC50D}">
      <dgm:prSet/>
      <dgm:spPr/>
      <dgm:t>
        <a:bodyPr/>
        <a:lstStyle/>
        <a:p>
          <a:endParaRPr lang="en-US"/>
        </a:p>
      </dgm:t>
    </dgm:pt>
    <dgm:pt modelId="{0A4DC011-FB58-4028-BB82-CDA543FB3578}" type="sibTrans" cxnId="{0E886FB5-A3E9-4D29-933A-1CF67E7CC50D}">
      <dgm:prSet/>
      <dgm:spPr/>
      <dgm:t>
        <a:bodyPr/>
        <a:lstStyle/>
        <a:p>
          <a:endParaRPr lang="en-US"/>
        </a:p>
      </dgm:t>
    </dgm:pt>
    <dgm:pt modelId="{1BFB6B9D-16BF-46B5-A74D-F6DA73B0430F}">
      <dgm:prSet/>
      <dgm:spPr/>
      <dgm:t>
        <a:bodyPr/>
        <a:lstStyle/>
        <a:p>
          <a:r>
            <a:rPr lang="en-GB" dirty="0"/>
            <a:t>Caribbean Crystallography School 60 students trained, inaugural event in Jamaica</a:t>
          </a:r>
          <a:endParaRPr lang="en-US" dirty="0"/>
        </a:p>
      </dgm:t>
    </dgm:pt>
    <dgm:pt modelId="{07A5419F-8A40-4561-8F98-DA50040CD097}" type="parTrans" cxnId="{A1DDB61D-D61C-4E28-9126-3428C77355DE}">
      <dgm:prSet/>
      <dgm:spPr/>
      <dgm:t>
        <a:bodyPr/>
        <a:lstStyle/>
        <a:p>
          <a:endParaRPr lang="en-US"/>
        </a:p>
      </dgm:t>
    </dgm:pt>
    <dgm:pt modelId="{59A29E5F-F5D3-4971-8B1B-A0B558C36792}" type="sibTrans" cxnId="{A1DDB61D-D61C-4E28-9126-3428C77355DE}">
      <dgm:prSet/>
      <dgm:spPr/>
      <dgm:t>
        <a:bodyPr/>
        <a:lstStyle/>
        <a:p>
          <a:endParaRPr lang="en-US"/>
        </a:p>
      </dgm:t>
    </dgm:pt>
    <dgm:pt modelId="{DF2CDB38-4254-49EC-A97E-50480BE0FD81}" type="pres">
      <dgm:prSet presAssocID="{68770D28-DCB7-4381-B1F0-78B8F169B6E8}" presName="linear" presStyleCnt="0">
        <dgm:presLayoutVars>
          <dgm:animLvl val="lvl"/>
          <dgm:resizeHandles val="exact"/>
        </dgm:presLayoutVars>
      </dgm:prSet>
      <dgm:spPr/>
    </dgm:pt>
    <dgm:pt modelId="{DBE0CC01-A31B-4E9A-9F8E-45A74E533756}" type="pres">
      <dgm:prSet presAssocID="{2FBFE491-1496-408D-B9BA-DE87BDCD4CF6}" presName="parentText" presStyleLbl="node1" presStyleIdx="0" presStyleCnt="3" custLinFactNeighborX="334" custLinFactNeighborY="-7406">
        <dgm:presLayoutVars>
          <dgm:chMax val="0"/>
          <dgm:bulletEnabled val="1"/>
        </dgm:presLayoutVars>
      </dgm:prSet>
      <dgm:spPr/>
    </dgm:pt>
    <dgm:pt modelId="{EEC2E721-0D80-4CB2-B41A-8D5095EA7AFD}" type="pres">
      <dgm:prSet presAssocID="{2FBFE491-1496-408D-B9BA-DE87BDCD4CF6}" presName="childText" presStyleLbl="revTx" presStyleIdx="0" presStyleCnt="3">
        <dgm:presLayoutVars>
          <dgm:bulletEnabled val="1"/>
        </dgm:presLayoutVars>
      </dgm:prSet>
      <dgm:spPr/>
    </dgm:pt>
    <dgm:pt modelId="{B4965E3B-BDEB-4A7E-9511-D3E373E4C6AD}" type="pres">
      <dgm:prSet presAssocID="{AE55C7C7-67E5-41F4-B2F0-DBC9D2FCDA29}" presName="parentText" presStyleLbl="node1" presStyleIdx="1" presStyleCnt="3">
        <dgm:presLayoutVars>
          <dgm:chMax val="0"/>
          <dgm:bulletEnabled val="1"/>
        </dgm:presLayoutVars>
      </dgm:prSet>
      <dgm:spPr/>
    </dgm:pt>
    <dgm:pt modelId="{028A4155-A6DA-45D5-94BB-B3954AFD86A9}" type="pres">
      <dgm:prSet presAssocID="{AE55C7C7-67E5-41F4-B2F0-DBC9D2FCDA29}" presName="childText" presStyleLbl="revTx" presStyleIdx="1" presStyleCnt="3">
        <dgm:presLayoutVars>
          <dgm:bulletEnabled val="1"/>
        </dgm:presLayoutVars>
      </dgm:prSet>
      <dgm:spPr/>
    </dgm:pt>
    <dgm:pt modelId="{ABE426CB-8FDE-478D-A610-3BF7EA1F54C9}" type="pres">
      <dgm:prSet presAssocID="{F3843AEC-08C6-427C-9241-EBA501144506}" presName="parentText" presStyleLbl="node1" presStyleIdx="2" presStyleCnt="3">
        <dgm:presLayoutVars>
          <dgm:chMax val="0"/>
          <dgm:bulletEnabled val="1"/>
        </dgm:presLayoutVars>
      </dgm:prSet>
      <dgm:spPr/>
    </dgm:pt>
    <dgm:pt modelId="{5091E219-6E39-432A-8459-30C9FA4C5CCD}" type="pres">
      <dgm:prSet presAssocID="{F3843AEC-08C6-427C-9241-EBA501144506}" presName="childText" presStyleLbl="revTx" presStyleIdx="2" presStyleCnt="3">
        <dgm:presLayoutVars>
          <dgm:bulletEnabled val="1"/>
        </dgm:presLayoutVars>
      </dgm:prSet>
      <dgm:spPr/>
    </dgm:pt>
  </dgm:ptLst>
  <dgm:cxnLst>
    <dgm:cxn modelId="{F766D101-5EF3-4BC2-8AE7-6B886918A1F0}" type="presOf" srcId="{E6539E42-641F-4CF6-844F-CE505E3424F6}" destId="{EEC2E721-0D80-4CB2-B41A-8D5095EA7AFD}" srcOrd="0" destOrd="0" presId="urn:microsoft.com/office/officeart/2005/8/layout/vList2"/>
    <dgm:cxn modelId="{6526D10F-1B8E-4F19-BD3C-B6A3C1ACAE73}" srcId="{2FBFE491-1496-408D-B9BA-DE87BDCD4CF6}" destId="{1981C521-1451-4058-9104-DAAF4A911C22}" srcOrd="1" destOrd="0" parTransId="{015BF29D-E503-430B-8FDC-41663AC56FCE}" sibTransId="{F7412059-3A7C-4D9E-AFC8-1E32C1E294F0}"/>
    <dgm:cxn modelId="{A1DDB61D-D61C-4E28-9126-3428C77355DE}" srcId="{F3843AEC-08C6-427C-9241-EBA501144506}" destId="{1BFB6B9D-16BF-46B5-A74D-F6DA73B0430F}" srcOrd="1" destOrd="0" parTransId="{07A5419F-8A40-4561-8F98-DA50040CD097}" sibTransId="{59A29E5F-F5D3-4971-8B1B-A0B558C36792}"/>
    <dgm:cxn modelId="{8B84AE26-F54C-4902-AE18-ABC531388343}" type="presOf" srcId="{F3843AEC-08C6-427C-9241-EBA501144506}" destId="{ABE426CB-8FDE-478D-A610-3BF7EA1F54C9}" srcOrd="0" destOrd="0" presId="urn:microsoft.com/office/officeart/2005/8/layout/vList2"/>
    <dgm:cxn modelId="{97A90E30-B735-4522-A2CE-53E3D62E43BF}" type="presOf" srcId="{1BFB6B9D-16BF-46B5-A74D-F6DA73B0430F}" destId="{5091E219-6E39-432A-8459-30C9FA4C5CCD}" srcOrd="0" destOrd="1" presId="urn:microsoft.com/office/officeart/2005/8/layout/vList2"/>
    <dgm:cxn modelId="{F950BE37-771B-44C8-A372-8B607CD6E34F}" srcId="{AE55C7C7-67E5-41F4-B2F0-DBC9D2FCDA29}" destId="{F0936C0A-A0F4-4A69-B5C7-A4D474794BEA}" srcOrd="1" destOrd="0" parTransId="{5611E309-8E2F-46E1-871F-7EB6C1726D51}" sibTransId="{E05F3C77-B045-43CF-BD97-6270BDE85959}"/>
    <dgm:cxn modelId="{48562A3C-D40A-4418-81FC-7F3DF13E356E}" type="presOf" srcId="{68770D28-DCB7-4381-B1F0-78B8F169B6E8}" destId="{DF2CDB38-4254-49EC-A97E-50480BE0FD81}" srcOrd="0" destOrd="0" presId="urn:microsoft.com/office/officeart/2005/8/layout/vList2"/>
    <dgm:cxn modelId="{97CE1542-92C6-4CE1-98AE-502BE5FC696A}" srcId="{68770D28-DCB7-4381-B1F0-78B8F169B6E8}" destId="{AE55C7C7-67E5-41F4-B2F0-DBC9D2FCDA29}" srcOrd="1" destOrd="0" parTransId="{7FE1275E-A559-4D48-B74B-58161DA9BE2F}" sibTransId="{120ECBE7-5332-4589-A9EA-7A5945AD7437}"/>
    <dgm:cxn modelId="{F8A9E963-FCCF-49A1-B24A-D245EC51A48B}" srcId="{68770D28-DCB7-4381-B1F0-78B8F169B6E8}" destId="{F3843AEC-08C6-427C-9241-EBA501144506}" srcOrd="2" destOrd="0" parTransId="{74A1D9AE-9F0C-4E50-A388-B897131F36BA}" sibTransId="{69A4589F-2309-450D-8AE2-E5F7E3FC3294}"/>
    <dgm:cxn modelId="{0957046A-784C-4E67-8BBE-97756CA974F1}" type="presOf" srcId="{804B790D-1772-42AB-B15B-4DCF776962F9}" destId="{5091E219-6E39-432A-8459-30C9FA4C5CCD}" srcOrd="0" destOrd="0" presId="urn:microsoft.com/office/officeart/2005/8/layout/vList2"/>
    <dgm:cxn modelId="{E7AAE156-4386-4691-9DE8-221D8A9318B3}" srcId="{2FBFE491-1496-408D-B9BA-DE87BDCD4CF6}" destId="{E6539E42-641F-4CF6-844F-CE505E3424F6}" srcOrd="0" destOrd="0" parTransId="{37B5BEEA-0322-48B8-98CF-8122F874476A}" sibTransId="{91B3C0A3-D6EF-40A7-ADB0-FFBDF005F007}"/>
    <dgm:cxn modelId="{331BC580-F1BA-454A-B92E-D6EEBC29A4BC}" type="presOf" srcId="{2FBFE491-1496-408D-B9BA-DE87BDCD4CF6}" destId="{DBE0CC01-A31B-4E9A-9F8E-45A74E533756}" srcOrd="0" destOrd="0" presId="urn:microsoft.com/office/officeart/2005/8/layout/vList2"/>
    <dgm:cxn modelId="{6411FDA1-CD0F-4133-8205-24110C7D199E}" srcId="{68770D28-DCB7-4381-B1F0-78B8F169B6E8}" destId="{2FBFE491-1496-408D-B9BA-DE87BDCD4CF6}" srcOrd="0" destOrd="0" parTransId="{23A260A5-0331-436C-A6C8-3062E3959799}" sibTransId="{B9A3847A-14AF-4567-AB80-34706D60719C}"/>
    <dgm:cxn modelId="{F589A2B3-0197-4EDC-AC4D-BB1449A33927}" type="presOf" srcId="{650F91B9-9A9B-4C41-A6C7-84A167B8542C}" destId="{028A4155-A6DA-45D5-94BB-B3954AFD86A9}" srcOrd="0" destOrd="0" presId="urn:microsoft.com/office/officeart/2005/8/layout/vList2"/>
    <dgm:cxn modelId="{0E886FB5-A3E9-4D29-933A-1CF67E7CC50D}" srcId="{F3843AEC-08C6-427C-9241-EBA501144506}" destId="{804B790D-1772-42AB-B15B-4DCF776962F9}" srcOrd="0" destOrd="0" parTransId="{D7900D0D-5928-4BA2-9266-2CDD6BBBC9FF}" sibTransId="{0A4DC011-FB58-4028-BB82-CDA543FB3578}"/>
    <dgm:cxn modelId="{E4CDA4B7-8C39-4C95-8FEF-D55A1D6833F3}" type="presOf" srcId="{AE55C7C7-67E5-41F4-B2F0-DBC9D2FCDA29}" destId="{B4965E3B-BDEB-4A7E-9511-D3E373E4C6AD}" srcOrd="0" destOrd="0" presId="urn:microsoft.com/office/officeart/2005/8/layout/vList2"/>
    <dgm:cxn modelId="{4D8502E0-25E4-4F6A-8B71-4FACD2EF112C}" type="presOf" srcId="{1981C521-1451-4058-9104-DAAF4A911C22}" destId="{EEC2E721-0D80-4CB2-B41A-8D5095EA7AFD}" srcOrd="0" destOrd="1" presId="urn:microsoft.com/office/officeart/2005/8/layout/vList2"/>
    <dgm:cxn modelId="{9FFA84EA-96E5-4390-AF11-B7812B1A4334}" srcId="{AE55C7C7-67E5-41F4-B2F0-DBC9D2FCDA29}" destId="{650F91B9-9A9B-4C41-A6C7-84A167B8542C}" srcOrd="0" destOrd="0" parTransId="{0999328E-CA66-49AC-AA06-D289FEA46976}" sibTransId="{897E325B-A715-487A-A2C0-C1914C8CF57F}"/>
    <dgm:cxn modelId="{99FFCCF5-3528-4A94-9351-98D0CEA14828}" type="presOf" srcId="{F0936C0A-A0F4-4A69-B5C7-A4D474794BEA}" destId="{028A4155-A6DA-45D5-94BB-B3954AFD86A9}" srcOrd="0" destOrd="1" presId="urn:microsoft.com/office/officeart/2005/8/layout/vList2"/>
    <dgm:cxn modelId="{1D5B79AB-0F90-4A7B-9728-5DA90A6DE810}" type="presParOf" srcId="{DF2CDB38-4254-49EC-A97E-50480BE0FD81}" destId="{DBE0CC01-A31B-4E9A-9F8E-45A74E533756}" srcOrd="0" destOrd="0" presId="urn:microsoft.com/office/officeart/2005/8/layout/vList2"/>
    <dgm:cxn modelId="{7DC82968-8F9F-4453-9846-47525BC39B3E}" type="presParOf" srcId="{DF2CDB38-4254-49EC-A97E-50480BE0FD81}" destId="{EEC2E721-0D80-4CB2-B41A-8D5095EA7AFD}" srcOrd="1" destOrd="0" presId="urn:microsoft.com/office/officeart/2005/8/layout/vList2"/>
    <dgm:cxn modelId="{491A9817-84A7-404C-8D0E-5DB5AF308D79}" type="presParOf" srcId="{DF2CDB38-4254-49EC-A97E-50480BE0FD81}" destId="{B4965E3B-BDEB-4A7E-9511-D3E373E4C6AD}" srcOrd="2" destOrd="0" presId="urn:microsoft.com/office/officeart/2005/8/layout/vList2"/>
    <dgm:cxn modelId="{5ED23FD2-246B-4029-92BC-6F7996BE6D3B}" type="presParOf" srcId="{DF2CDB38-4254-49EC-A97E-50480BE0FD81}" destId="{028A4155-A6DA-45D5-94BB-B3954AFD86A9}" srcOrd="3" destOrd="0" presId="urn:microsoft.com/office/officeart/2005/8/layout/vList2"/>
    <dgm:cxn modelId="{1012998F-6E02-4216-BD85-319FFE096A5A}" type="presParOf" srcId="{DF2CDB38-4254-49EC-A97E-50480BE0FD81}" destId="{ABE426CB-8FDE-478D-A610-3BF7EA1F54C9}" srcOrd="4" destOrd="0" presId="urn:microsoft.com/office/officeart/2005/8/layout/vList2"/>
    <dgm:cxn modelId="{F92C5C6C-3975-48FC-A468-31A286516345}" type="presParOf" srcId="{DF2CDB38-4254-49EC-A97E-50480BE0FD81}" destId="{5091E219-6E39-432A-8459-30C9FA4C5CC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7E2A0-9252-4ADE-AB6D-1CCAA276715D}">
      <dsp:nvSpPr>
        <dsp:cNvPr id="0" name=""/>
        <dsp:cNvSpPr/>
      </dsp:nvSpPr>
      <dsp:spPr>
        <a:xfrm>
          <a:off x="0" y="0"/>
          <a:ext cx="5398936" cy="82528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dirty="0"/>
            <a:t>Capacity building and training </a:t>
          </a:r>
          <a:endParaRPr lang="en-US" sz="1900" b="1" kern="1200" dirty="0"/>
        </a:p>
      </dsp:txBody>
      <dsp:txXfrm>
        <a:off x="40287" y="40287"/>
        <a:ext cx="5318362" cy="744714"/>
      </dsp:txXfrm>
    </dsp:sp>
    <dsp:sp modelId="{DC02D42F-3B98-45BE-9BCE-7291DC1539F9}">
      <dsp:nvSpPr>
        <dsp:cNvPr id="0" name=""/>
        <dsp:cNvSpPr/>
      </dsp:nvSpPr>
      <dsp:spPr>
        <a:xfrm>
          <a:off x="0" y="847516"/>
          <a:ext cx="5398936" cy="766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16"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dirty="0"/>
            <a:t>Over 25 major workshops and schools in 2025, including advanced crystallography, spinning electron, and synchrotron training</a:t>
          </a:r>
          <a:endParaRPr lang="en-US" sz="1500" kern="1200" dirty="0"/>
        </a:p>
      </dsp:txBody>
      <dsp:txXfrm>
        <a:off x="0" y="847516"/>
        <a:ext cx="5398936" cy="766935"/>
      </dsp:txXfrm>
    </dsp:sp>
    <dsp:sp modelId="{80B8BDDC-F3F5-404A-87B7-3D53C17B9BB5}">
      <dsp:nvSpPr>
        <dsp:cNvPr id="0" name=""/>
        <dsp:cNvSpPr/>
      </dsp:nvSpPr>
      <dsp:spPr>
        <a:xfrm>
          <a:off x="0" y="1614451"/>
          <a:ext cx="5398936" cy="82528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dirty="0"/>
            <a:t>Diversity, inclusion and equity </a:t>
          </a:r>
          <a:endParaRPr lang="en-US" sz="1900" b="1" kern="1200" dirty="0"/>
        </a:p>
      </dsp:txBody>
      <dsp:txXfrm>
        <a:off x="40287" y="1654738"/>
        <a:ext cx="5318362" cy="744714"/>
      </dsp:txXfrm>
    </dsp:sp>
    <dsp:sp modelId="{0B445AA6-9EE6-4AE7-8442-C6BAE2268B7F}">
      <dsp:nvSpPr>
        <dsp:cNvPr id="0" name=""/>
        <dsp:cNvSpPr/>
      </dsp:nvSpPr>
      <dsp:spPr>
        <a:xfrm>
          <a:off x="0" y="2439739"/>
          <a:ext cx="5398936" cy="570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16"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dirty="0"/>
            <a:t>Gender-balanced participation at major events</a:t>
          </a:r>
          <a:endParaRPr lang="en-US" sz="1500" kern="1200" dirty="0"/>
        </a:p>
        <a:p>
          <a:pPr marL="114300" lvl="1" indent="-114300" algn="l" defTabSz="666750">
            <a:lnSpc>
              <a:spcPct val="90000"/>
            </a:lnSpc>
            <a:spcBef>
              <a:spcPct val="0"/>
            </a:spcBef>
            <a:spcAft>
              <a:spcPct val="20000"/>
            </a:spcAft>
            <a:buChar char="•"/>
          </a:pPr>
          <a:r>
            <a:rPr lang="en-GB" sz="1500" kern="1200" dirty="0"/>
            <a:t>Support for Early Career Researchers</a:t>
          </a:r>
          <a:endParaRPr lang="en-US" sz="1500" kern="1200" dirty="0"/>
        </a:p>
      </dsp:txBody>
      <dsp:txXfrm>
        <a:off x="0" y="2439739"/>
        <a:ext cx="5398936" cy="570285"/>
      </dsp:txXfrm>
    </dsp:sp>
    <dsp:sp modelId="{6D9714FE-6AB7-483C-B378-115C748B0850}">
      <dsp:nvSpPr>
        <dsp:cNvPr id="0" name=""/>
        <dsp:cNvSpPr/>
      </dsp:nvSpPr>
      <dsp:spPr>
        <a:xfrm>
          <a:off x="0" y="3010024"/>
          <a:ext cx="5398936" cy="82528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dirty="0"/>
            <a:t>Funding and support for scientific exchange and education</a:t>
          </a:r>
          <a:endParaRPr lang="en-US" sz="1900" b="1" kern="1200" dirty="0"/>
        </a:p>
      </dsp:txBody>
      <dsp:txXfrm>
        <a:off x="40287" y="3050311"/>
        <a:ext cx="5318362" cy="744714"/>
      </dsp:txXfrm>
    </dsp:sp>
    <dsp:sp modelId="{5AE127ED-C4C7-48B4-88FA-EEDCC1EF6155}">
      <dsp:nvSpPr>
        <dsp:cNvPr id="0" name=""/>
        <dsp:cNvSpPr/>
      </dsp:nvSpPr>
      <dsp:spPr>
        <a:xfrm>
          <a:off x="0" y="3835313"/>
          <a:ext cx="5398936" cy="1573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16"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dirty="0"/>
            <a:t>IUCr Outreach Fund: $30,000 USD in 2025 – supported dozens of events</a:t>
          </a:r>
          <a:endParaRPr lang="en-US" sz="1500" kern="1200" dirty="0"/>
        </a:p>
        <a:p>
          <a:pPr marL="114300" lvl="1" indent="-114300" algn="l" defTabSz="666750">
            <a:lnSpc>
              <a:spcPct val="90000"/>
            </a:lnSpc>
            <a:spcBef>
              <a:spcPct val="0"/>
            </a:spcBef>
            <a:spcAft>
              <a:spcPct val="20000"/>
            </a:spcAft>
            <a:buChar char="•"/>
          </a:pPr>
          <a:r>
            <a:rPr lang="en-GB" sz="1500" kern="1200" dirty="0"/>
            <a:t>25 events funded through our $96,000 USD fund that is allocated for meetings and capacity building</a:t>
          </a:r>
          <a:endParaRPr lang="en-US" sz="1500" kern="1200" dirty="0"/>
        </a:p>
        <a:p>
          <a:pPr marL="114300" lvl="1" indent="-114300" algn="l" defTabSz="666750">
            <a:lnSpc>
              <a:spcPct val="90000"/>
            </a:lnSpc>
            <a:spcBef>
              <a:spcPct val="0"/>
            </a:spcBef>
            <a:spcAft>
              <a:spcPct val="20000"/>
            </a:spcAft>
            <a:buChar char="•"/>
          </a:pPr>
          <a:r>
            <a:rPr lang="en-GB" sz="1500" kern="1200" dirty="0"/>
            <a:t>Visting Professorship: $119,000 USD invested to boost expertise and training in underserved areas</a:t>
          </a:r>
          <a:endParaRPr lang="en-US" sz="1500" kern="1200" dirty="0"/>
        </a:p>
      </dsp:txBody>
      <dsp:txXfrm>
        <a:off x="0" y="3835313"/>
        <a:ext cx="5398936" cy="15731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0CC01-A31B-4E9A-9F8E-45A74E533756}">
      <dsp:nvSpPr>
        <dsp:cNvPr id="0" name=""/>
        <dsp:cNvSpPr/>
      </dsp:nvSpPr>
      <dsp:spPr>
        <a:xfrm>
          <a:off x="0" y="350502"/>
          <a:ext cx="5272683" cy="4890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dirty="0"/>
            <a:t>Global reach and participation</a:t>
          </a:r>
          <a:endParaRPr lang="en-US" sz="1900" b="1" kern="1200" dirty="0"/>
        </a:p>
      </dsp:txBody>
      <dsp:txXfrm>
        <a:off x="23874" y="374376"/>
        <a:ext cx="5224935" cy="441312"/>
      </dsp:txXfrm>
    </dsp:sp>
    <dsp:sp modelId="{EEC2E721-0D80-4CB2-B41A-8D5095EA7AFD}">
      <dsp:nvSpPr>
        <dsp:cNvPr id="0" name=""/>
        <dsp:cNvSpPr/>
      </dsp:nvSpPr>
      <dsp:spPr>
        <a:xfrm>
          <a:off x="0" y="916751"/>
          <a:ext cx="5272683" cy="1042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408"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dirty="0"/>
            <a:t>IUCr outreach engaged students, teachers, and researchers in over 30 countries across all continents </a:t>
          </a:r>
          <a:endParaRPr lang="en-US" sz="1500" kern="1200" dirty="0"/>
        </a:p>
        <a:p>
          <a:pPr marL="114300" lvl="1" indent="-114300" algn="l" defTabSz="666750">
            <a:lnSpc>
              <a:spcPct val="90000"/>
            </a:lnSpc>
            <a:spcBef>
              <a:spcPct val="0"/>
            </a:spcBef>
            <a:spcAft>
              <a:spcPct val="20000"/>
            </a:spcAft>
            <a:buChar char="•"/>
          </a:pPr>
          <a:r>
            <a:rPr lang="en-GB" sz="1500" kern="1200" dirty="0"/>
            <a:t>Crystal Growing Competitions: over 80 schools in Argentina, 90+ in Chile and 60+ in Jamaica</a:t>
          </a:r>
          <a:endParaRPr lang="en-US" sz="1500" kern="1200" dirty="0"/>
        </a:p>
      </dsp:txBody>
      <dsp:txXfrm>
        <a:off x="0" y="916751"/>
        <a:ext cx="5272683" cy="1042245"/>
      </dsp:txXfrm>
    </dsp:sp>
    <dsp:sp modelId="{B4965E3B-BDEB-4A7E-9511-D3E373E4C6AD}">
      <dsp:nvSpPr>
        <dsp:cNvPr id="0" name=""/>
        <dsp:cNvSpPr/>
      </dsp:nvSpPr>
      <dsp:spPr>
        <a:xfrm>
          <a:off x="0" y="1958996"/>
          <a:ext cx="5272683" cy="4890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dirty="0"/>
            <a:t>Africa initiative success</a:t>
          </a:r>
          <a:endParaRPr lang="en-US" sz="1900" b="1" kern="1200" dirty="0"/>
        </a:p>
      </dsp:txBody>
      <dsp:txXfrm>
        <a:off x="23874" y="1982870"/>
        <a:ext cx="5224935" cy="441312"/>
      </dsp:txXfrm>
    </dsp:sp>
    <dsp:sp modelId="{028A4155-A6DA-45D5-94BB-B3954AFD86A9}">
      <dsp:nvSpPr>
        <dsp:cNvPr id="0" name=""/>
        <dsp:cNvSpPr/>
      </dsp:nvSpPr>
      <dsp:spPr>
        <a:xfrm>
          <a:off x="0" y="2448056"/>
          <a:ext cx="5272683" cy="1042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408"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dirty="0"/>
            <a:t>AFRAMED Project : Researchers from over 10 African countries trained via remote labs and schools</a:t>
          </a:r>
          <a:endParaRPr lang="en-US" sz="1500" kern="1200" dirty="0"/>
        </a:p>
        <a:p>
          <a:pPr marL="114300" lvl="1" indent="-114300" algn="l" defTabSz="666750">
            <a:lnSpc>
              <a:spcPct val="90000"/>
            </a:lnSpc>
            <a:spcBef>
              <a:spcPct val="0"/>
            </a:spcBef>
            <a:spcAft>
              <a:spcPct val="20000"/>
            </a:spcAft>
            <a:buChar char="•"/>
          </a:pPr>
          <a:r>
            <a:rPr lang="en-GB" sz="1500" kern="1200" dirty="0"/>
            <a:t>First national crystallization contest in Kenya: 16 teams; 66 students, 6 schools</a:t>
          </a:r>
          <a:endParaRPr lang="en-US" sz="1500" kern="1200" dirty="0"/>
        </a:p>
      </dsp:txBody>
      <dsp:txXfrm>
        <a:off x="0" y="2448056"/>
        <a:ext cx="5272683" cy="1042245"/>
      </dsp:txXfrm>
    </dsp:sp>
    <dsp:sp modelId="{ABE426CB-8FDE-478D-A610-3BF7EA1F54C9}">
      <dsp:nvSpPr>
        <dsp:cNvPr id="0" name=""/>
        <dsp:cNvSpPr/>
      </dsp:nvSpPr>
      <dsp:spPr>
        <a:xfrm>
          <a:off x="0" y="3490301"/>
          <a:ext cx="5272683" cy="4890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dirty="0"/>
            <a:t>Latin America and Caribbean Leadership</a:t>
          </a:r>
          <a:endParaRPr lang="en-US" sz="1900" b="1" kern="1200" dirty="0"/>
        </a:p>
      </dsp:txBody>
      <dsp:txXfrm>
        <a:off x="23874" y="3514175"/>
        <a:ext cx="5224935" cy="441312"/>
      </dsp:txXfrm>
    </dsp:sp>
    <dsp:sp modelId="{5091E219-6E39-432A-8459-30C9FA4C5CCD}">
      <dsp:nvSpPr>
        <dsp:cNvPr id="0" name=""/>
        <dsp:cNvSpPr/>
      </dsp:nvSpPr>
      <dsp:spPr>
        <a:xfrm>
          <a:off x="0" y="3979361"/>
          <a:ext cx="5272683" cy="1042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408"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dirty="0"/>
            <a:t>LACA-ABCr meeting: 240 participants from 20 countries, 60 students trained in advanced techniques</a:t>
          </a:r>
          <a:endParaRPr lang="en-US" sz="1500" kern="1200" dirty="0"/>
        </a:p>
        <a:p>
          <a:pPr marL="114300" lvl="1" indent="-114300" algn="l" defTabSz="666750">
            <a:lnSpc>
              <a:spcPct val="90000"/>
            </a:lnSpc>
            <a:spcBef>
              <a:spcPct val="0"/>
            </a:spcBef>
            <a:spcAft>
              <a:spcPct val="20000"/>
            </a:spcAft>
            <a:buChar char="•"/>
          </a:pPr>
          <a:r>
            <a:rPr lang="en-GB" sz="1500" kern="1200" dirty="0"/>
            <a:t>Caribbean Crystallography School 60 students trained, inaugural event in Jamaica</a:t>
          </a:r>
          <a:endParaRPr lang="en-US" sz="1500" kern="1200" dirty="0"/>
        </a:p>
      </dsp:txBody>
      <dsp:txXfrm>
        <a:off x="0" y="3979361"/>
        <a:ext cx="5272683" cy="10422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A1C7D-D3BD-4DA3-9650-77C79B58C0EA}" type="datetimeFigureOut">
              <a:rPr lang="en-GB" smtClean="0"/>
              <a:t>11/08/2026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E0353A-4D71-47E5-B68C-20605EE3A974}" type="slidenum">
              <a:rPr lang="en-GB" smtClean="0"/>
              <a:t>‹#›</a:t>
            </a:fld>
            <a:endParaRPr lang="en-GB"/>
          </a:p>
        </p:txBody>
      </p:sp>
    </p:spTree>
    <p:extLst>
      <p:ext uri="{BB962C8B-B14F-4D97-AF65-F5344CB8AC3E}">
        <p14:creationId xmlns:p14="http://schemas.microsoft.com/office/powerpoint/2010/main" val="244631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E0353A-4D71-47E5-B68C-20605EE3A974}" type="slidenum">
              <a:rPr lang="en-GB" smtClean="0"/>
              <a:t>9</a:t>
            </a:fld>
            <a:endParaRPr lang="en-GB" dirty="0"/>
          </a:p>
        </p:txBody>
      </p:sp>
    </p:spTree>
    <p:extLst>
      <p:ext uri="{BB962C8B-B14F-4D97-AF65-F5344CB8AC3E}">
        <p14:creationId xmlns:p14="http://schemas.microsoft.com/office/powerpoint/2010/main" val="3383584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E0353A-4D71-47E5-B68C-20605EE3A974}" type="slidenum">
              <a:rPr lang="en-GB" smtClean="0"/>
              <a:t>20</a:t>
            </a:fld>
            <a:endParaRPr lang="en-GB" dirty="0"/>
          </a:p>
        </p:txBody>
      </p:sp>
    </p:spTree>
    <p:extLst>
      <p:ext uri="{BB962C8B-B14F-4D97-AF65-F5344CB8AC3E}">
        <p14:creationId xmlns:p14="http://schemas.microsoft.com/office/powerpoint/2010/main" val="430194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E0353A-4D71-47E5-B68C-20605EE3A974}" type="slidenum">
              <a:rPr lang="en-GB" smtClean="0"/>
              <a:t>29</a:t>
            </a:fld>
            <a:endParaRPr lang="en-GB" dirty="0"/>
          </a:p>
        </p:txBody>
      </p:sp>
    </p:spTree>
    <p:extLst>
      <p:ext uri="{BB962C8B-B14F-4D97-AF65-F5344CB8AC3E}">
        <p14:creationId xmlns:p14="http://schemas.microsoft.com/office/powerpoint/2010/main" val="919772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3.png"/><Relationship Id="rId7" Type="http://schemas.openxmlformats.org/officeDocument/2006/relationships/image" Target="../media/image17.emf"/><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svg"/><Relationship Id="rId9" Type="http://schemas.openxmlformats.org/officeDocument/2006/relationships/image" Target="../media/image19.em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slideMaster" Target="../slideMasters/slideMaster1.xml"/><Relationship Id="rId5" Type="http://schemas.openxmlformats.org/officeDocument/2006/relationships/image" Target="../media/image36.png"/><Relationship Id="rId4" Type="http://schemas.openxmlformats.org/officeDocument/2006/relationships/image" Target="../media/image35.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11.emf"/><Relationship Id="rId2" Type="http://schemas.openxmlformats.org/officeDocument/2006/relationships/image" Target="../media/image6.jpg"/><Relationship Id="rId1" Type="http://schemas.openxmlformats.org/officeDocument/2006/relationships/slideMaster" Target="../slideMasters/slideMaster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4/relationships/chartEx" Target="../charts/chartEx1.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43FFBF3-C1F1-8E7D-AF05-CFC60537D16F}"/>
              </a:ext>
            </a:extLst>
          </p:cNvPr>
          <p:cNvSpPr/>
          <p:nvPr userDrawn="1"/>
        </p:nvSpPr>
        <p:spPr>
          <a:xfrm>
            <a:off x="-38166" y="0"/>
            <a:ext cx="12230166" cy="6854776"/>
          </a:xfrm>
          <a:prstGeom prst="rect">
            <a:avLst/>
          </a:prstGeom>
          <a:solidFill>
            <a:srgbClr val="0020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Placeholder 5" descr="A close-up of a crystal&#10;&#10;Description automatically generated">
            <a:extLst>
              <a:ext uri="{FF2B5EF4-FFF2-40B4-BE49-F238E27FC236}">
                <a16:creationId xmlns:a16="http://schemas.microsoft.com/office/drawing/2014/main" id="{46B2A61A-6D14-2DFE-70CF-360CCD852A66}"/>
              </a:ext>
            </a:extLst>
          </p:cNvPr>
          <p:cNvPicPr>
            <a:picLocks noChangeAspect="1"/>
          </p:cNvPicPr>
          <p:nvPr userDrawn="1"/>
        </p:nvPicPr>
        <p:blipFill>
          <a:blip r:embed="rId2">
            <a:duotone>
              <a:schemeClr val="accent4">
                <a:shade val="45000"/>
                <a:satMod val="135000"/>
              </a:schemeClr>
              <a:prstClr val="white"/>
            </a:duotone>
            <a:alphaModFix amt="50000"/>
            <a:extLst>
              <a:ext uri="{28A0092B-C50C-407E-A947-70E740481C1C}">
                <a14:useLocalDpi xmlns:a14="http://schemas.microsoft.com/office/drawing/2010/main" val="0"/>
              </a:ext>
            </a:extLst>
          </a:blip>
          <a:srcRect t="7575" r="22965" b="1132"/>
          <a:stretch/>
        </p:blipFill>
        <p:spPr>
          <a:xfrm>
            <a:off x="3329797" y="4835"/>
            <a:ext cx="8862203" cy="6854776"/>
          </a:xfrm>
          <a:prstGeom prst="rect">
            <a:avLst/>
          </a:prstGeom>
        </p:spPr>
      </p:pic>
      <p:sp>
        <p:nvSpPr>
          <p:cNvPr id="19" name="Rectangle 18">
            <a:extLst>
              <a:ext uri="{FF2B5EF4-FFF2-40B4-BE49-F238E27FC236}">
                <a16:creationId xmlns:a16="http://schemas.microsoft.com/office/drawing/2014/main" id="{A3393485-835E-C00C-DF5C-E7D3C672AD0D}"/>
              </a:ext>
            </a:extLst>
          </p:cNvPr>
          <p:cNvSpPr/>
          <p:nvPr userDrawn="1"/>
        </p:nvSpPr>
        <p:spPr>
          <a:xfrm rot="5400000">
            <a:off x="1356035" y="-1392589"/>
            <a:ext cx="6876039" cy="9664441"/>
          </a:xfrm>
          <a:prstGeom prst="rect">
            <a:avLst/>
          </a:prstGeom>
          <a:gradFill flip="none" rotWithShape="1">
            <a:gsLst>
              <a:gs pos="16000">
                <a:srgbClr val="0B1623"/>
              </a:gs>
              <a:gs pos="69000">
                <a:srgbClr val="19356C"/>
              </a:gs>
              <a:gs pos="82000">
                <a:srgbClr val="062647">
                  <a:lumMod val="36400"/>
                  <a:alpha val="0"/>
                </a:srgbClr>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panose="020B0606030504020204" pitchFamily="34" charset="0"/>
            </a:endParaRPr>
          </a:p>
        </p:txBody>
      </p:sp>
      <p:pic>
        <p:nvPicPr>
          <p:cNvPr id="20" name="Picture 19" descr="A logo with a blue diamond&#10;&#10;Description automatically generated with medium confidence">
            <a:extLst>
              <a:ext uri="{FF2B5EF4-FFF2-40B4-BE49-F238E27FC236}">
                <a16:creationId xmlns:a16="http://schemas.microsoft.com/office/drawing/2014/main" id="{A387D53C-AAA5-B99B-0D89-71230680B76A}"/>
              </a:ext>
            </a:extLst>
          </p:cNvPr>
          <p:cNvPicPr>
            <a:picLocks noChangeAspect="1"/>
          </p:cNvPicPr>
          <p:nvPr userDrawn="1"/>
        </p:nvPicPr>
        <p:blipFill>
          <a:blip r:embed="rId3">
            <a:extLst>
              <a:ext uri="{28A0092B-C50C-407E-A947-70E740481C1C}">
                <a14:useLocalDpi xmlns:a14="http://schemas.microsoft.com/office/drawing/2010/main" val="0"/>
              </a:ext>
            </a:extLst>
          </a:blip>
          <a:srcRect b="-2620"/>
          <a:stretch/>
        </p:blipFill>
        <p:spPr>
          <a:xfrm>
            <a:off x="919659" y="1115825"/>
            <a:ext cx="3769671" cy="1629300"/>
          </a:xfrm>
          <a:prstGeom prst="rect">
            <a:avLst/>
          </a:prstGeom>
        </p:spPr>
      </p:pic>
      <p:sp>
        <p:nvSpPr>
          <p:cNvPr id="2" name="Title 1">
            <a:extLst>
              <a:ext uri="{FF2B5EF4-FFF2-40B4-BE49-F238E27FC236}">
                <a16:creationId xmlns:a16="http://schemas.microsoft.com/office/drawing/2014/main" id="{F6C7390C-7F48-CB6F-C014-EAF03A2E89C7}"/>
              </a:ext>
            </a:extLst>
          </p:cNvPr>
          <p:cNvSpPr>
            <a:spLocks noGrp="1"/>
          </p:cNvSpPr>
          <p:nvPr>
            <p:ph type="ctrTitle"/>
          </p:nvPr>
        </p:nvSpPr>
        <p:spPr>
          <a:xfrm>
            <a:off x="914399" y="2745125"/>
            <a:ext cx="5454869" cy="2099591"/>
          </a:xfrm>
        </p:spPr>
        <p:txBody>
          <a:bodyPr anchor="b">
            <a:normAutofit/>
          </a:bodyPr>
          <a:lstStyle>
            <a:lvl1pPr algn="l">
              <a:defRPr sz="4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96EFE6E3-69CA-33A0-5AF3-805B0A93E55E}"/>
              </a:ext>
            </a:extLst>
          </p:cNvPr>
          <p:cNvSpPr>
            <a:spLocks noGrp="1"/>
          </p:cNvSpPr>
          <p:nvPr>
            <p:ph type="subTitle" idx="1" hasCustomPrompt="1"/>
          </p:nvPr>
        </p:nvSpPr>
        <p:spPr>
          <a:xfrm>
            <a:off x="1020957" y="5122283"/>
            <a:ext cx="2781021" cy="471908"/>
          </a:xfrm>
          <a:solidFill>
            <a:schemeClr val="bg1"/>
          </a:solidFill>
        </p:spPr>
        <p:txBody>
          <a:bodyPr anchor="ctr">
            <a:normAutofit/>
          </a:bodyPr>
          <a:lstStyle>
            <a:lvl1pPr marL="0" indent="0" algn="l">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a:t>
            </a:r>
          </a:p>
        </p:txBody>
      </p:sp>
      <p:sp>
        <p:nvSpPr>
          <p:cNvPr id="23" name="Rectangle 22">
            <a:extLst>
              <a:ext uri="{FF2B5EF4-FFF2-40B4-BE49-F238E27FC236}">
                <a16:creationId xmlns:a16="http://schemas.microsoft.com/office/drawing/2014/main" id="{D843A600-E056-8B03-B7DB-13D72E336501}"/>
              </a:ext>
            </a:extLst>
          </p:cNvPr>
          <p:cNvSpPr/>
          <p:nvPr userDrawn="1"/>
        </p:nvSpPr>
        <p:spPr>
          <a:xfrm>
            <a:off x="116957" y="95692"/>
            <a:ext cx="11972261" cy="6687879"/>
          </a:xfrm>
          <a:prstGeom prst="rect">
            <a:avLst/>
          </a:prstGeom>
          <a:noFill/>
          <a:ln w="25400">
            <a:solidFill>
              <a:srgbClr val="25BD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Open Sans" panose="020B0606030504020204" pitchFamily="34" charset="0"/>
            </a:endParaRPr>
          </a:p>
        </p:txBody>
      </p:sp>
    </p:spTree>
    <p:extLst>
      <p:ext uri="{BB962C8B-B14F-4D97-AF65-F5344CB8AC3E}">
        <p14:creationId xmlns:p14="http://schemas.microsoft.com/office/powerpoint/2010/main" val="2341924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UCr Journals about">
    <p:spTree>
      <p:nvGrpSpPr>
        <p:cNvPr id="1" name=""/>
        <p:cNvGrpSpPr/>
        <p:nvPr/>
      </p:nvGrpSpPr>
      <p:grpSpPr>
        <a:xfrm>
          <a:off x="0" y="0"/>
          <a:ext cx="0" cy="0"/>
          <a:chOff x="0" y="0"/>
          <a:chExt cx="0" cy="0"/>
        </a:xfrm>
      </p:grpSpPr>
      <p:pic>
        <p:nvPicPr>
          <p:cNvPr id="8" name="Picture 7" descr="A blue and purple background&#10;&#10;Description automatically generated">
            <a:extLst>
              <a:ext uri="{FF2B5EF4-FFF2-40B4-BE49-F238E27FC236}">
                <a16:creationId xmlns:a16="http://schemas.microsoft.com/office/drawing/2014/main" id="{C89642E5-4A98-F92F-03B6-4415091A0FD2}"/>
              </a:ext>
            </a:extLst>
          </p:cNvPr>
          <p:cNvPicPr>
            <a:picLocks noChangeAspect="1"/>
          </p:cNvPicPr>
          <p:nvPr userDrawn="1"/>
        </p:nvPicPr>
        <p:blipFill>
          <a:blip r:embed="rId2"/>
          <a:srcRect b="1351"/>
          <a:stretch/>
        </p:blipFill>
        <p:spPr>
          <a:xfrm>
            <a:off x="0" y="6562"/>
            <a:ext cx="12191978" cy="6851438"/>
          </a:xfrm>
          <a:prstGeom prst="rect">
            <a:avLst/>
          </a:prstGeom>
        </p:spPr>
      </p:pic>
      <p:sp>
        <p:nvSpPr>
          <p:cNvPr id="10" name="Rectangle 9">
            <a:extLst>
              <a:ext uri="{FF2B5EF4-FFF2-40B4-BE49-F238E27FC236}">
                <a16:creationId xmlns:a16="http://schemas.microsoft.com/office/drawing/2014/main" id="{8B433B23-E0D3-2420-FCDA-2634C6E30A68}"/>
              </a:ext>
            </a:extLst>
          </p:cNvPr>
          <p:cNvSpPr/>
          <p:nvPr userDrawn="1"/>
        </p:nvSpPr>
        <p:spPr>
          <a:xfrm>
            <a:off x="130631" y="117106"/>
            <a:ext cx="11948480" cy="6608698"/>
          </a:xfrm>
          <a:prstGeom prst="rect">
            <a:avLst/>
          </a:prstGeom>
          <a:noFill/>
          <a:ln w="254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6A092A4A-49D9-5C25-46F8-9310BB920BB1}"/>
              </a:ext>
            </a:extLst>
          </p:cNvPr>
          <p:cNvSpPr/>
          <p:nvPr userDrawn="1"/>
        </p:nvSpPr>
        <p:spPr>
          <a:xfrm>
            <a:off x="146673" y="5560102"/>
            <a:ext cx="11923776" cy="11387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5" name="Content Placeholder 12">
            <a:extLst>
              <a:ext uri="{FF2B5EF4-FFF2-40B4-BE49-F238E27FC236}">
                <a16:creationId xmlns:a16="http://schemas.microsoft.com/office/drawing/2014/main" id="{8AF4C199-3480-5BF4-18C2-C0000C4560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80152" y="5758088"/>
            <a:ext cx="7541917" cy="773044"/>
          </a:xfrm>
          <a:prstGeom prst="rect">
            <a:avLst/>
          </a:prstGeom>
        </p:spPr>
      </p:pic>
      <p:pic>
        <p:nvPicPr>
          <p:cNvPr id="6" name="Graphic 5">
            <a:extLst>
              <a:ext uri="{FF2B5EF4-FFF2-40B4-BE49-F238E27FC236}">
                <a16:creationId xmlns:a16="http://schemas.microsoft.com/office/drawing/2014/main" id="{F7976F75-84CB-D5BB-5037-3CC4D5DCB0B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69931" y="5743936"/>
            <a:ext cx="1782501" cy="787196"/>
          </a:xfrm>
          <a:prstGeom prst="rect">
            <a:avLst/>
          </a:prstGeom>
        </p:spPr>
      </p:pic>
      <p:sp>
        <p:nvSpPr>
          <p:cNvPr id="2" name="TextBox 1">
            <a:extLst>
              <a:ext uri="{FF2B5EF4-FFF2-40B4-BE49-F238E27FC236}">
                <a16:creationId xmlns:a16="http://schemas.microsoft.com/office/drawing/2014/main" id="{D20CB484-0EC3-EBA3-9E02-DB2C6D85A28B}"/>
              </a:ext>
            </a:extLst>
          </p:cNvPr>
          <p:cNvSpPr txBox="1"/>
          <p:nvPr userDrawn="1"/>
        </p:nvSpPr>
        <p:spPr>
          <a:xfrm>
            <a:off x="561891" y="1998800"/>
            <a:ext cx="2938140" cy="1200329"/>
          </a:xfrm>
          <a:prstGeom prst="rect">
            <a:avLst/>
          </a:prstGeom>
          <a:noFill/>
        </p:spPr>
        <p:txBody>
          <a:bodyPr wrap="square">
            <a:spAutoFit/>
          </a:bodyPr>
          <a:lstStyle/>
          <a:p>
            <a:pPr algn="ctr">
              <a:lnSpc>
                <a:spcPct val="150000"/>
              </a:lnSpc>
              <a:buClr>
                <a:srgbClr val="30B6BC"/>
              </a:buClr>
            </a:pPr>
            <a:r>
              <a:rPr lang="en-US" sz="2400" b="1" dirty="0">
                <a:solidFill>
                  <a:srgbClr val="FFFFFF"/>
                </a:solidFill>
                <a:latin typeface="Montserrat" pitchFamily="2" charset="77"/>
              </a:rPr>
              <a:t>80, 000</a:t>
            </a:r>
            <a:endParaRPr lang="en-US" sz="2400" dirty="0">
              <a:solidFill>
                <a:srgbClr val="FFFFFF"/>
              </a:solidFill>
              <a:latin typeface="Montserrat" pitchFamily="2" charset="77"/>
              <a:ea typeface="Open Sans" pitchFamily="2" charset="0"/>
              <a:cs typeface="Open Sans" pitchFamily="2" charset="0"/>
            </a:endParaRPr>
          </a:p>
          <a:p>
            <a:pPr algn="ctr"/>
            <a:r>
              <a:rPr lang="en-US" dirty="0">
                <a:solidFill>
                  <a:srgbClr val="FFFFFF"/>
                </a:solidFill>
                <a:ea typeface="Open Sans" panose="020B0606030504020204" pitchFamily="34" charset="0"/>
                <a:cs typeface="Open Sans" panose="020B0606030504020204" pitchFamily="34" charset="0"/>
              </a:rPr>
              <a:t>articles available on ResearchGate</a:t>
            </a:r>
          </a:p>
        </p:txBody>
      </p:sp>
      <p:sp>
        <p:nvSpPr>
          <p:cNvPr id="11" name="TextBox 10">
            <a:extLst>
              <a:ext uri="{FF2B5EF4-FFF2-40B4-BE49-F238E27FC236}">
                <a16:creationId xmlns:a16="http://schemas.microsoft.com/office/drawing/2014/main" id="{460302F4-C31E-0305-C60F-D30D373E954B}"/>
              </a:ext>
            </a:extLst>
          </p:cNvPr>
          <p:cNvSpPr txBox="1"/>
          <p:nvPr userDrawn="1"/>
        </p:nvSpPr>
        <p:spPr>
          <a:xfrm>
            <a:off x="5418426" y="1480184"/>
            <a:ext cx="2417413" cy="1138773"/>
          </a:xfrm>
          <a:prstGeom prst="rect">
            <a:avLst/>
          </a:prstGeom>
          <a:noFill/>
        </p:spPr>
        <p:txBody>
          <a:bodyPr wrap="square">
            <a:spAutoFit/>
          </a:bodyPr>
          <a:lstStyle/>
          <a:p>
            <a:r>
              <a:rPr lang="en-US" sz="3200" b="1" dirty="0">
                <a:solidFill>
                  <a:srgbClr val="FFFFFF"/>
                </a:solidFill>
                <a:latin typeface="Montserrat" pitchFamily="2" charset="77"/>
              </a:rPr>
              <a:t>835</a:t>
            </a:r>
            <a:r>
              <a:rPr lang="en-US" sz="3200" dirty="0">
                <a:solidFill>
                  <a:srgbClr val="FFFFFF"/>
                </a:solidFill>
                <a:latin typeface="Montserrat" pitchFamily="2" charset="77"/>
              </a:rPr>
              <a:t> </a:t>
            </a:r>
          </a:p>
          <a:p>
            <a:r>
              <a:rPr lang="en-US" dirty="0">
                <a:solidFill>
                  <a:srgbClr val="FFFFFF"/>
                </a:solidFill>
                <a:ea typeface="Open Sans" panose="020B0606030504020204" pitchFamily="34" charset="0"/>
                <a:cs typeface="Open Sans" panose="020B0606030504020204" pitchFamily="34" charset="0"/>
              </a:rPr>
              <a:t>articles </a:t>
            </a:r>
            <a:r>
              <a:rPr lang="en-US" dirty="0" err="1">
                <a:solidFill>
                  <a:srgbClr val="FFFFFF"/>
                </a:solidFill>
                <a:ea typeface="Open Sans" panose="020B0606030504020204" pitchFamily="34" charset="0"/>
                <a:cs typeface="Open Sans" panose="020B0606030504020204" pitchFamily="34" charset="0"/>
              </a:rPr>
              <a:t>summarised</a:t>
            </a:r>
            <a:r>
              <a:rPr lang="en-US" dirty="0">
                <a:solidFill>
                  <a:srgbClr val="FFFFFF"/>
                </a:solidFill>
                <a:ea typeface="Open Sans" panose="020B0606030504020204" pitchFamily="34" charset="0"/>
                <a:cs typeface="Open Sans" panose="020B0606030504020204" pitchFamily="34" charset="0"/>
              </a:rPr>
              <a:t> on Kudos</a:t>
            </a:r>
          </a:p>
        </p:txBody>
      </p:sp>
      <p:sp>
        <p:nvSpPr>
          <p:cNvPr id="13" name="TextBox 12">
            <a:extLst>
              <a:ext uri="{FF2B5EF4-FFF2-40B4-BE49-F238E27FC236}">
                <a16:creationId xmlns:a16="http://schemas.microsoft.com/office/drawing/2014/main" id="{E0AD5244-6D7C-C8C1-BC76-53B98D9A68BC}"/>
              </a:ext>
            </a:extLst>
          </p:cNvPr>
          <p:cNvSpPr txBox="1"/>
          <p:nvPr userDrawn="1"/>
        </p:nvSpPr>
        <p:spPr>
          <a:xfrm>
            <a:off x="8426519" y="2018792"/>
            <a:ext cx="3007481" cy="1200329"/>
          </a:xfrm>
          <a:prstGeom prst="rect">
            <a:avLst/>
          </a:prstGeom>
          <a:noFill/>
        </p:spPr>
        <p:txBody>
          <a:bodyPr wrap="square">
            <a:spAutoFit/>
          </a:bodyPr>
          <a:lstStyle/>
          <a:p>
            <a:pPr algn="ctr">
              <a:lnSpc>
                <a:spcPct val="150000"/>
              </a:lnSpc>
              <a:buClr>
                <a:srgbClr val="30B6BC"/>
              </a:buClr>
            </a:pPr>
            <a:r>
              <a:rPr lang="en-US" sz="2400" b="1" dirty="0">
                <a:solidFill>
                  <a:srgbClr val="FFFFFF"/>
                </a:solidFill>
                <a:latin typeface="Montserrat" pitchFamily="2" charset="77"/>
              </a:rPr>
              <a:t>7 journals </a:t>
            </a:r>
          </a:p>
          <a:p>
            <a:pPr algn="ctr">
              <a:buClr>
                <a:srgbClr val="30B6BC"/>
              </a:buClr>
            </a:pPr>
            <a:r>
              <a:rPr lang="en-US" dirty="0">
                <a:solidFill>
                  <a:srgbClr val="FFFFFF"/>
                </a:solidFill>
                <a:ea typeface="Open Sans" panose="020B0606030504020204" pitchFamily="34" charset="0"/>
                <a:cs typeface="Open Sans" panose="020B0606030504020204" pitchFamily="34" charset="0"/>
              </a:rPr>
              <a:t>partnered with Wiley publishing</a:t>
            </a:r>
            <a:endParaRPr lang="en-US" b="1" dirty="0">
              <a:solidFill>
                <a:srgbClr val="FFFFFF"/>
              </a:solidFill>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44E5E7F1-3EBE-0E4F-FC56-C669F566CCAD}"/>
              </a:ext>
            </a:extLst>
          </p:cNvPr>
          <p:cNvSpPr txBox="1"/>
          <p:nvPr userDrawn="1"/>
        </p:nvSpPr>
        <p:spPr>
          <a:xfrm>
            <a:off x="2412394" y="3797899"/>
            <a:ext cx="3683606" cy="461665"/>
          </a:xfrm>
          <a:prstGeom prst="rect">
            <a:avLst/>
          </a:prstGeom>
          <a:noFill/>
        </p:spPr>
        <p:txBody>
          <a:bodyPr wrap="square">
            <a:spAutoFit/>
          </a:bodyPr>
          <a:lstStyle/>
          <a:p>
            <a:r>
              <a:rPr lang="en-US" sz="2400" b="1" dirty="0">
                <a:solidFill>
                  <a:srgbClr val="FFFFFF"/>
                </a:solidFill>
                <a:latin typeface="Montserrat" pitchFamily="2" charset="77"/>
                <a:ea typeface="Open Sans" panose="020B0606030504020204" pitchFamily="34" charset="0"/>
                <a:cs typeface="Open Sans" panose="020B0606030504020204" pitchFamily="34" charset="0"/>
              </a:rPr>
              <a:t>4 journals </a:t>
            </a:r>
            <a:r>
              <a:rPr lang="en-US" dirty="0">
                <a:solidFill>
                  <a:srgbClr val="FFFFFF"/>
                </a:solidFill>
                <a:ea typeface="Open Sans" panose="020B0606030504020204" pitchFamily="34" charset="0"/>
                <a:cs typeface="Open Sans" panose="020B0606030504020204" pitchFamily="34" charset="0"/>
              </a:rPr>
              <a:t>fully open-access</a:t>
            </a:r>
          </a:p>
        </p:txBody>
      </p:sp>
      <p:sp>
        <p:nvSpPr>
          <p:cNvPr id="15" name="TextBox 14">
            <a:extLst>
              <a:ext uri="{FF2B5EF4-FFF2-40B4-BE49-F238E27FC236}">
                <a16:creationId xmlns:a16="http://schemas.microsoft.com/office/drawing/2014/main" id="{80F53E34-9919-553F-5AC9-A5B4605E1F79}"/>
              </a:ext>
            </a:extLst>
          </p:cNvPr>
          <p:cNvSpPr txBox="1"/>
          <p:nvPr userDrawn="1"/>
        </p:nvSpPr>
        <p:spPr>
          <a:xfrm>
            <a:off x="8426519" y="3891713"/>
            <a:ext cx="3560376" cy="861774"/>
          </a:xfrm>
          <a:prstGeom prst="rect">
            <a:avLst/>
          </a:prstGeom>
          <a:noFill/>
        </p:spPr>
        <p:txBody>
          <a:bodyPr wrap="square">
            <a:spAutoFit/>
          </a:bodyPr>
          <a:lstStyle/>
          <a:p>
            <a:pPr>
              <a:buClr>
                <a:srgbClr val="30B6BC"/>
              </a:buClr>
            </a:pPr>
            <a:r>
              <a:rPr lang="en-US" dirty="0">
                <a:solidFill>
                  <a:srgbClr val="FFFFFF"/>
                </a:solidFill>
                <a:ea typeface="Open Sans" panose="020B0606030504020204" pitchFamily="34" charset="0"/>
                <a:cs typeface="Open Sans" panose="020B0606030504020204" pitchFamily="34" charset="0"/>
              </a:rPr>
              <a:t>More than </a:t>
            </a:r>
            <a:r>
              <a:rPr lang="en-US" sz="3200" b="1" dirty="0">
                <a:solidFill>
                  <a:srgbClr val="FFFFFF"/>
                </a:solidFill>
                <a:latin typeface="Montserrat" pitchFamily="2" charset="77"/>
                <a:ea typeface="Open Sans" panose="020B0606030504020204" pitchFamily="34" charset="0"/>
                <a:cs typeface="Open Sans" panose="020B0606030504020204" pitchFamily="34" charset="0"/>
              </a:rPr>
              <a:t>35, 000 </a:t>
            </a:r>
            <a:br>
              <a:rPr lang="en-US" b="1" dirty="0">
                <a:solidFill>
                  <a:srgbClr val="FFFFFF"/>
                </a:solidFill>
                <a:ea typeface="Open Sans" panose="020B0606030504020204" pitchFamily="34" charset="0"/>
                <a:cs typeface="Open Sans" panose="020B0606030504020204" pitchFamily="34" charset="0"/>
              </a:rPr>
            </a:br>
            <a:r>
              <a:rPr lang="en-US" dirty="0">
                <a:solidFill>
                  <a:srgbClr val="FFFFFF"/>
                </a:solidFill>
                <a:ea typeface="Open Sans" panose="020B0606030504020204" pitchFamily="34" charset="0"/>
                <a:cs typeface="Open Sans" panose="020B0606030504020204" pitchFamily="34" charset="0"/>
              </a:rPr>
              <a:t>open-access articles</a:t>
            </a:r>
            <a:endParaRPr lang="en-GB" dirty="0">
              <a:solidFill>
                <a:srgbClr val="FFFFFF"/>
              </a:solidFill>
              <a:ea typeface="Open Sans" panose="020B0606030504020204" pitchFamily="34" charset="0"/>
              <a:cs typeface="Open Sans" panose="020B0606030504020204" pitchFamily="34" charset="0"/>
            </a:endParaRPr>
          </a:p>
        </p:txBody>
      </p:sp>
      <p:cxnSp>
        <p:nvCxnSpPr>
          <p:cNvPr id="17" name="Straight Connector 16">
            <a:extLst>
              <a:ext uri="{FF2B5EF4-FFF2-40B4-BE49-F238E27FC236}">
                <a16:creationId xmlns:a16="http://schemas.microsoft.com/office/drawing/2014/main" id="{572BB8B3-2CBA-8877-984C-25F5C34981C6}"/>
              </a:ext>
            </a:extLst>
          </p:cNvPr>
          <p:cNvCxnSpPr/>
          <p:nvPr userDrawn="1"/>
        </p:nvCxnSpPr>
        <p:spPr>
          <a:xfrm>
            <a:off x="3646626" y="1363927"/>
            <a:ext cx="0" cy="1488559"/>
          </a:xfrm>
          <a:prstGeom prst="line">
            <a:avLst/>
          </a:prstGeom>
          <a:noFill/>
          <a:ln w="19050" cap="flat" cmpd="sng" algn="ctr">
            <a:solidFill>
              <a:srgbClr val="E8E8E8"/>
            </a:solidFill>
            <a:prstDash val="sysDot"/>
            <a:miter lim="800000"/>
          </a:ln>
          <a:effectLst/>
        </p:spPr>
      </p:cxnSp>
      <p:cxnSp>
        <p:nvCxnSpPr>
          <p:cNvPr id="18" name="Straight Connector 17">
            <a:extLst>
              <a:ext uri="{FF2B5EF4-FFF2-40B4-BE49-F238E27FC236}">
                <a16:creationId xmlns:a16="http://schemas.microsoft.com/office/drawing/2014/main" id="{424E23F1-1929-34F4-D8C8-0BAB2D74C387}"/>
              </a:ext>
            </a:extLst>
          </p:cNvPr>
          <p:cNvCxnSpPr/>
          <p:nvPr userDrawn="1"/>
        </p:nvCxnSpPr>
        <p:spPr>
          <a:xfrm>
            <a:off x="8175310" y="1395825"/>
            <a:ext cx="0" cy="1488559"/>
          </a:xfrm>
          <a:prstGeom prst="line">
            <a:avLst/>
          </a:prstGeom>
          <a:noFill/>
          <a:ln w="19050" cap="flat" cmpd="sng" algn="ctr">
            <a:solidFill>
              <a:srgbClr val="E8E8E8"/>
            </a:solidFill>
            <a:prstDash val="sysDot"/>
            <a:miter lim="800000"/>
          </a:ln>
          <a:effectLst/>
        </p:spPr>
      </p:cxnSp>
      <p:cxnSp>
        <p:nvCxnSpPr>
          <p:cNvPr id="23" name="Straight Connector 22">
            <a:extLst>
              <a:ext uri="{FF2B5EF4-FFF2-40B4-BE49-F238E27FC236}">
                <a16:creationId xmlns:a16="http://schemas.microsoft.com/office/drawing/2014/main" id="{7FA98D2B-8969-119C-9ADF-C52505C8A77D}"/>
              </a:ext>
            </a:extLst>
          </p:cNvPr>
          <p:cNvCxnSpPr/>
          <p:nvPr userDrawn="1"/>
        </p:nvCxnSpPr>
        <p:spPr>
          <a:xfrm>
            <a:off x="6629435" y="3531828"/>
            <a:ext cx="0" cy="1488559"/>
          </a:xfrm>
          <a:prstGeom prst="line">
            <a:avLst/>
          </a:prstGeom>
          <a:noFill/>
          <a:ln w="19050" cap="flat" cmpd="sng" algn="ctr">
            <a:solidFill>
              <a:srgbClr val="E8E8E8"/>
            </a:solidFill>
            <a:prstDash val="sysDot"/>
            <a:miter lim="800000"/>
          </a:ln>
          <a:effectLst/>
        </p:spPr>
      </p:cxnSp>
      <p:sp>
        <p:nvSpPr>
          <p:cNvPr id="24" name="TextBox 23">
            <a:extLst>
              <a:ext uri="{FF2B5EF4-FFF2-40B4-BE49-F238E27FC236}">
                <a16:creationId xmlns:a16="http://schemas.microsoft.com/office/drawing/2014/main" id="{CC8A7767-5CDC-9787-A1AF-12C1B954CA7E}"/>
              </a:ext>
            </a:extLst>
          </p:cNvPr>
          <p:cNvSpPr txBox="1"/>
          <p:nvPr userDrawn="1"/>
        </p:nvSpPr>
        <p:spPr>
          <a:xfrm>
            <a:off x="2412394" y="4356752"/>
            <a:ext cx="3222280" cy="461665"/>
          </a:xfrm>
          <a:prstGeom prst="rect">
            <a:avLst/>
          </a:prstGeom>
          <a:noFill/>
        </p:spPr>
        <p:txBody>
          <a:bodyPr wrap="square">
            <a:spAutoFit/>
          </a:bodyPr>
          <a:lstStyle/>
          <a:p>
            <a:r>
              <a:rPr lang="en-US" sz="2400" b="1" dirty="0">
                <a:solidFill>
                  <a:srgbClr val="FFFFFF"/>
                </a:solidFill>
                <a:latin typeface="Montserrat" pitchFamily="2" charset="77"/>
                <a:ea typeface="Open Sans" panose="020B0606030504020204" pitchFamily="34" charset="0"/>
                <a:cs typeface="Open Sans" panose="020B0606030504020204" pitchFamily="34" charset="0"/>
              </a:rPr>
              <a:t>6 hybrid </a:t>
            </a:r>
            <a:r>
              <a:rPr lang="en-US" dirty="0">
                <a:solidFill>
                  <a:srgbClr val="FFFFFF"/>
                </a:solidFill>
                <a:ea typeface="Open Sans" panose="020B0606030504020204" pitchFamily="34" charset="0"/>
                <a:cs typeface="Open Sans" panose="020B0606030504020204" pitchFamily="34" charset="0"/>
              </a:rPr>
              <a:t>open-access</a:t>
            </a:r>
          </a:p>
        </p:txBody>
      </p:sp>
      <p:pic>
        <p:nvPicPr>
          <p:cNvPr id="36" name="Picture 35">
            <a:extLst>
              <a:ext uri="{FF2B5EF4-FFF2-40B4-BE49-F238E27FC236}">
                <a16:creationId xmlns:a16="http://schemas.microsoft.com/office/drawing/2014/main" id="{66A11EC4-D4D4-68A1-780B-240E90797B96}"/>
              </a:ext>
            </a:extLst>
          </p:cNvPr>
          <p:cNvPicPr>
            <a:picLocks noChangeAspect="1"/>
          </p:cNvPicPr>
          <p:nvPr userDrawn="1"/>
        </p:nvPicPr>
        <p:blipFill>
          <a:blip r:embed="rId5"/>
          <a:stretch>
            <a:fillRect/>
          </a:stretch>
        </p:blipFill>
        <p:spPr>
          <a:xfrm>
            <a:off x="1678313" y="1014380"/>
            <a:ext cx="916032" cy="916032"/>
          </a:xfrm>
          <a:prstGeom prst="rect">
            <a:avLst/>
          </a:prstGeom>
        </p:spPr>
      </p:pic>
      <p:pic>
        <p:nvPicPr>
          <p:cNvPr id="37" name="Picture 36">
            <a:extLst>
              <a:ext uri="{FF2B5EF4-FFF2-40B4-BE49-F238E27FC236}">
                <a16:creationId xmlns:a16="http://schemas.microsoft.com/office/drawing/2014/main" id="{0AB0F5FC-EFBF-365B-69A3-067512132EB4}"/>
              </a:ext>
            </a:extLst>
          </p:cNvPr>
          <p:cNvPicPr>
            <a:picLocks noChangeAspect="1"/>
          </p:cNvPicPr>
          <p:nvPr userDrawn="1"/>
        </p:nvPicPr>
        <p:blipFill>
          <a:blip r:embed="rId6"/>
          <a:stretch>
            <a:fillRect/>
          </a:stretch>
        </p:blipFill>
        <p:spPr>
          <a:xfrm>
            <a:off x="9442396" y="951033"/>
            <a:ext cx="975725" cy="957140"/>
          </a:xfrm>
          <a:prstGeom prst="rect">
            <a:avLst/>
          </a:prstGeom>
        </p:spPr>
      </p:pic>
      <p:pic>
        <p:nvPicPr>
          <p:cNvPr id="38" name="Picture 37">
            <a:extLst>
              <a:ext uri="{FF2B5EF4-FFF2-40B4-BE49-F238E27FC236}">
                <a16:creationId xmlns:a16="http://schemas.microsoft.com/office/drawing/2014/main" id="{3FE6FF08-6163-5AB3-C9B9-2C4EB39AD97D}"/>
              </a:ext>
            </a:extLst>
          </p:cNvPr>
          <p:cNvPicPr>
            <a:picLocks noChangeAspect="1"/>
          </p:cNvPicPr>
          <p:nvPr userDrawn="1"/>
        </p:nvPicPr>
        <p:blipFill>
          <a:blip r:embed="rId7"/>
          <a:stretch>
            <a:fillRect/>
          </a:stretch>
        </p:blipFill>
        <p:spPr>
          <a:xfrm>
            <a:off x="4155964" y="1600500"/>
            <a:ext cx="904075" cy="912938"/>
          </a:xfrm>
          <a:prstGeom prst="rect">
            <a:avLst/>
          </a:prstGeom>
        </p:spPr>
      </p:pic>
      <p:cxnSp>
        <p:nvCxnSpPr>
          <p:cNvPr id="39" name="Straight Connector 38">
            <a:extLst>
              <a:ext uri="{FF2B5EF4-FFF2-40B4-BE49-F238E27FC236}">
                <a16:creationId xmlns:a16="http://schemas.microsoft.com/office/drawing/2014/main" id="{F2A4467C-59D2-9DFD-AC1B-ACC95CCFFC33}"/>
              </a:ext>
            </a:extLst>
          </p:cNvPr>
          <p:cNvCxnSpPr>
            <a:cxnSpLocks/>
          </p:cNvCxnSpPr>
          <p:nvPr userDrawn="1"/>
        </p:nvCxnSpPr>
        <p:spPr>
          <a:xfrm flipH="1">
            <a:off x="960872" y="3320845"/>
            <a:ext cx="10270256" cy="0"/>
          </a:xfrm>
          <a:prstGeom prst="line">
            <a:avLst/>
          </a:prstGeom>
          <a:noFill/>
          <a:ln w="19050" cap="flat" cmpd="sng" algn="ctr">
            <a:solidFill>
              <a:srgbClr val="E8E8E8"/>
            </a:solidFill>
            <a:prstDash val="sysDot"/>
            <a:miter lim="800000"/>
          </a:ln>
          <a:effectLst/>
        </p:spPr>
      </p:cxnSp>
      <p:pic>
        <p:nvPicPr>
          <p:cNvPr id="40" name="Picture 39">
            <a:extLst>
              <a:ext uri="{FF2B5EF4-FFF2-40B4-BE49-F238E27FC236}">
                <a16:creationId xmlns:a16="http://schemas.microsoft.com/office/drawing/2014/main" id="{2714759F-179B-5623-C1DA-4B9C54876725}"/>
              </a:ext>
            </a:extLst>
          </p:cNvPr>
          <p:cNvPicPr>
            <a:picLocks noChangeAspect="1"/>
          </p:cNvPicPr>
          <p:nvPr userDrawn="1"/>
        </p:nvPicPr>
        <p:blipFill>
          <a:blip r:embed="rId8"/>
          <a:stretch>
            <a:fillRect/>
          </a:stretch>
        </p:blipFill>
        <p:spPr>
          <a:xfrm>
            <a:off x="7090761" y="3814773"/>
            <a:ext cx="966141" cy="956852"/>
          </a:xfrm>
          <a:prstGeom prst="rect">
            <a:avLst/>
          </a:prstGeom>
        </p:spPr>
      </p:pic>
      <p:pic>
        <p:nvPicPr>
          <p:cNvPr id="41" name="Picture 40">
            <a:extLst>
              <a:ext uri="{FF2B5EF4-FFF2-40B4-BE49-F238E27FC236}">
                <a16:creationId xmlns:a16="http://schemas.microsoft.com/office/drawing/2014/main" id="{71E0E465-62F6-0EC6-C3EE-64769B5EA8D4}"/>
              </a:ext>
            </a:extLst>
          </p:cNvPr>
          <p:cNvPicPr>
            <a:picLocks noChangeAspect="1"/>
          </p:cNvPicPr>
          <p:nvPr userDrawn="1"/>
        </p:nvPicPr>
        <p:blipFill>
          <a:blip r:embed="rId9"/>
          <a:stretch>
            <a:fillRect/>
          </a:stretch>
        </p:blipFill>
        <p:spPr>
          <a:xfrm>
            <a:off x="960872" y="3808736"/>
            <a:ext cx="1064871" cy="1054729"/>
          </a:xfrm>
          <a:prstGeom prst="rect">
            <a:avLst/>
          </a:prstGeom>
        </p:spPr>
      </p:pic>
      <p:sp>
        <p:nvSpPr>
          <p:cNvPr id="42" name="TextBox 41">
            <a:extLst>
              <a:ext uri="{FF2B5EF4-FFF2-40B4-BE49-F238E27FC236}">
                <a16:creationId xmlns:a16="http://schemas.microsoft.com/office/drawing/2014/main" id="{F8EAEB43-A71E-C635-83ED-B18BE9672DE5}"/>
              </a:ext>
            </a:extLst>
          </p:cNvPr>
          <p:cNvSpPr txBox="1"/>
          <p:nvPr userDrawn="1"/>
        </p:nvSpPr>
        <p:spPr>
          <a:xfrm>
            <a:off x="146673" y="131239"/>
            <a:ext cx="3061892" cy="742767"/>
          </a:xfrm>
          <a:prstGeom prst="rect">
            <a:avLst/>
          </a:prstGeom>
          <a:solidFill>
            <a:schemeClr val="accent1"/>
          </a:solidFill>
        </p:spPr>
        <p:txBody>
          <a:bodyPr wrap="square">
            <a:spAutoFit/>
          </a:bodyPr>
          <a:lstStyle/>
          <a:p>
            <a:pPr algn="r">
              <a:lnSpc>
                <a:spcPct val="150000"/>
              </a:lnSpc>
              <a:buClr>
                <a:srgbClr val="30B6BC"/>
              </a:buClr>
            </a:pPr>
            <a:r>
              <a:rPr lang="en-US" sz="3200" b="0" dirty="0">
                <a:solidFill>
                  <a:srgbClr val="FFFFFF"/>
                </a:solidFill>
                <a:latin typeface="Montserrat" pitchFamily="2" charset="0"/>
              </a:rPr>
              <a:t>IUCr Journals</a:t>
            </a:r>
            <a:endParaRPr lang="en-US" sz="3200" b="0" dirty="0">
              <a:solidFill>
                <a:srgbClr val="FFFFFF"/>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3934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7" name="Picture 6" descr="A colorful map with text and a blue background&#10;&#10;Description automatically generated">
            <a:extLst>
              <a:ext uri="{FF2B5EF4-FFF2-40B4-BE49-F238E27FC236}">
                <a16:creationId xmlns:a16="http://schemas.microsoft.com/office/drawing/2014/main" id="{9457C831-7647-DF6F-8827-A870DDB2425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1046" t="22523" r="1788" b="29316"/>
          <a:stretch/>
        </p:blipFill>
        <p:spPr>
          <a:xfrm>
            <a:off x="0" y="0"/>
            <a:ext cx="6716344" cy="6858000"/>
          </a:xfrm>
          <a:prstGeom prst="rect">
            <a:avLst/>
          </a:prstGeom>
        </p:spPr>
      </p:pic>
      <p:sp>
        <p:nvSpPr>
          <p:cNvPr id="8" name="Rectangle 7">
            <a:extLst>
              <a:ext uri="{FF2B5EF4-FFF2-40B4-BE49-F238E27FC236}">
                <a16:creationId xmlns:a16="http://schemas.microsoft.com/office/drawing/2014/main" id="{024335FF-14FE-075D-993B-F45816B366CF}"/>
              </a:ext>
            </a:extLst>
          </p:cNvPr>
          <p:cNvSpPr/>
          <p:nvPr userDrawn="1"/>
        </p:nvSpPr>
        <p:spPr>
          <a:xfrm>
            <a:off x="1273215" y="0"/>
            <a:ext cx="10918785" cy="6858000"/>
          </a:xfrm>
          <a:prstGeom prst="rect">
            <a:avLst/>
          </a:prstGeom>
          <a:gradFill flip="none" rotWithShape="1">
            <a:gsLst>
              <a:gs pos="0">
                <a:srgbClr val="062441">
                  <a:alpha val="0"/>
                </a:srgbClr>
              </a:gs>
              <a:gs pos="50000">
                <a:srgbClr val="062441"/>
              </a:gs>
            </a:gsLst>
            <a:lin ang="0" scaled="1"/>
            <a:tileRect/>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EAF6D276-0E02-7B2E-7953-80B4DAB07A20}"/>
              </a:ext>
            </a:extLst>
          </p:cNvPr>
          <p:cNvSpPr/>
          <p:nvPr userDrawn="1"/>
        </p:nvSpPr>
        <p:spPr>
          <a:xfrm>
            <a:off x="116957" y="95692"/>
            <a:ext cx="11972261" cy="6687879"/>
          </a:xfrm>
          <a:prstGeom prst="rect">
            <a:avLst/>
          </a:prstGeom>
          <a:noFill/>
          <a:ln w="25400" cap="flat" cmpd="sng" algn="ctr">
            <a:solidFill>
              <a:srgbClr val="25BDB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DEC25765-964E-6BD1-349F-735DD07D4BFA}"/>
              </a:ext>
            </a:extLst>
          </p:cNvPr>
          <p:cNvSpPr/>
          <p:nvPr userDrawn="1"/>
        </p:nvSpPr>
        <p:spPr>
          <a:xfrm>
            <a:off x="6833301" y="4103036"/>
            <a:ext cx="2526739" cy="46933"/>
          </a:xfrm>
          <a:prstGeom prst="rect">
            <a:avLst/>
          </a:prstGeom>
          <a:solidFill>
            <a:srgbClr val="25BDBD"/>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1B069B4D-1377-3416-1775-8165DC6DA0A1}"/>
              </a:ext>
            </a:extLst>
          </p:cNvPr>
          <p:cNvSpPr txBox="1"/>
          <p:nvPr userDrawn="1"/>
        </p:nvSpPr>
        <p:spPr>
          <a:xfrm>
            <a:off x="6707706" y="2486561"/>
            <a:ext cx="5374019" cy="1323439"/>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chemeClr val="bg1"/>
                </a:solidFill>
                <a:latin typeface="+mj-lt"/>
              </a:rPr>
              <a:t>Abstracts of the XXVI IUCr Congress</a:t>
            </a:r>
          </a:p>
        </p:txBody>
      </p:sp>
      <p:sp>
        <p:nvSpPr>
          <p:cNvPr id="3" name="TextBox 2">
            <a:extLst>
              <a:ext uri="{FF2B5EF4-FFF2-40B4-BE49-F238E27FC236}">
                <a16:creationId xmlns:a16="http://schemas.microsoft.com/office/drawing/2014/main" id="{4F2F9A8B-A998-816A-C2F2-8DA586E7AC86}"/>
              </a:ext>
            </a:extLst>
          </p:cNvPr>
          <p:cNvSpPr txBox="1"/>
          <p:nvPr userDrawn="1"/>
        </p:nvSpPr>
        <p:spPr>
          <a:xfrm>
            <a:off x="6732607" y="4555904"/>
            <a:ext cx="4991307"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Melbourne, Australia</a:t>
            </a:r>
          </a:p>
          <a:p>
            <a:endParaRPr lang="en-GB" dirty="0"/>
          </a:p>
        </p:txBody>
      </p:sp>
    </p:spTree>
    <p:extLst>
      <p:ext uri="{BB962C8B-B14F-4D97-AF65-F5344CB8AC3E}">
        <p14:creationId xmlns:p14="http://schemas.microsoft.com/office/powerpoint/2010/main" val="4170670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cta A">
    <p:spTree>
      <p:nvGrpSpPr>
        <p:cNvPr id="1" name=""/>
        <p:cNvGrpSpPr/>
        <p:nvPr/>
      </p:nvGrpSpPr>
      <p:grpSpPr>
        <a:xfrm>
          <a:off x="0" y="0"/>
          <a:ext cx="0" cy="0"/>
          <a:chOff x="0" y="0"/>
          <a:chExt cx="0" cy="0"/>
        </a:xfrm>
      </p:grpSpPr>
      <p:sp>
        <p:nvSpPr>
          <p:cNvPr id="13" name="Picture Placeholder 10">
            <a:extLst>
              <a:ext uri="{FF2B5EF4-FFF2-40B4-BE49-F238E27FC236}">
                <a16:creationId xmlns:a16="http://schemas.microsoft.com/office/drawing/2014/main" id="{05A6DC1D-90FE-230E-B604-E9019187770B}"/>
              </a:ext>
            </a:extLst>
          </p:cNvPr>
          <p:cNvSpPr>
            <a:spLocks noGrp="1"/>
          </p:cNvSpPr>
          <p:nvPr>
            <p:ph type="pic" sz="quarter" idx="10"/>
          </p:nvPr>
        </p:nvSpPr>
        <p:spPr>
          <a:xfrm>
            <a:off x="7058525" y="1058779"/>
            <a:ext cx="4645263" cy="4443311"/>
          </a:xfrm>
        </p:spPr>
        <p:txBody>
          <a:bodyPr>
            <a:normAutofit/>
          </a:bodyPr>
          <a:lstStyle>
            <a:lvl1pPr marL="0" indent="0">
              <a:buNone/>
              <a:defRPr sz="700"/>
            </a:lvl1pPr>
          </a:lstStyle>
          <a:p>
            <a:r>
              <a:rPr lang="en-US"/>
              <a:t>Click icon to add picture</a:t>
            </a:r>
          </a:p>
        </p:txBody>
      </p:sp>
      <p:sp>
        <p:nvSpPr>
          <p:cNvPr id="8" name="Rectangle 7">
            <a:extLst>
              <a:ext uri="{FF2B5EF4-FFF2-40B4-BE49-F238E27FC236}">
                <a16:creationId xmlns:a16="http://schemas.microsoft.com/office/drawing/2014/main" id="{F94A632E-912E-4460-A396-F662F906448F}"/>
              </a:ext>
            </a:extLst>
          </p:cNvPr>
          <p:cNvSpPr/>
          <p:nvPr userDrawn="1"/>
        </p:nvSpPr>
        <p:spPr>
          <a:xfrm>
            <a:off x="102783" y="95692"/>
            <a:ext cx="11986436" cy="6687879"/>
          </a:xfrm>
          <a:prstGeom prst="rect">
            <a:avLst/>
          </a:prstGeom>
          <a:noFill/>
          <a:ln w="25400" cap="flat" cmpd="sng" algn="ctr">
            <a:solidFill>
              <a:srgbClr val="0451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F6F10ECD-6DA3-0745-A628-8714E348913E}"/>
              </a:ext>
            </a:extLst>
          </p:cNvPr>
          <p:cNvSpPr/>
          <p:nvPr/>
        </p:nvSpPr>
        <p:spPr>
          <a:xfrm>
            <a:off x="102782" y="686455"/>
            <a:ext cx="1888650" cy="1521883"/>
          </a:xfrm>
          <a:prstGeom prst="rect">
            <a:avLst/>
          </a:prstGeom>
          <a:solidFill>
            <a:srgbClr val="0451A0"/>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868A651A-97E5-DCDB-DCA5-BCB41111E434}"/>
              </a:ext>
            </a:extLst>
          </p:cNvPr>
          <p:cNvSpPr/>
          <p:nvPr userDrawn="1"/>
        </p:nvSpPr>
        <p:spPr>
          <a:xfrm>
            <a:off x="0" y="4962763"/>
            <a:ext cx="4141512" cy="45719"/>
          </a:xfrm>
          <a:prstGeom prst="rect">
            <a:avLst/>
          </a:prstGeom>
          <a:solidFill>
            <a:srgbClr val="0451A0"/>
          </a:solidFill>
          <a:ln w="19050" cap="flat" cmpd="sng" algn="ctr">
            <a:solidFill>
              <a:srgbClr val="0451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3" name="Picture 2" descr="A blue and white logo&#10;&#10;AI-generated content may be incorrect.">
            <a:extLst>
              <a:ext uri="{FF2B5EF4-FFF2-40B4-BE49-F238E27FC236}">
                <a16:creationId xmlns:a16="http://schemas.microsoft.com/office/drawing/2014/main" id="{9096F2AE-8A2B-E9AA-F36D-AF090914F9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3557" y="686456"/>
            <a:ext cx="1317875" cy="1521882"/>
          </a:xfrm>
          <a:prstGeom prst="rect">
            <a:avLst/>
          </a:prstGeom>
        </p:spPr>
      </p:pic>
      <p:sp>
        <p:nvSpPr>
          <p:cNvPr id="6" name="Text Placeholder 5">
            <a:extLst>
              <a:ext uri="{FF2B5EF4-FFF2-40B4-BE49-F238E27FC236}">
                <a16:creationId xmlns:a16="http://schemas.microsoft.com/office/drawing/2014/main" id="{127B0921-9D5C-E332-A3A8-BF9A34A35B8E}"/>
              </a:ext>
            </a:extLst>
          </p:cNvPr>
          <p:cNvSpPr>
            <a:spLocks noGrp="1"/>
          </p:cNvSpPr>
          <p:nvPr>
            <p:ph type="body" sz="quarter" idx="11" hasCustomPrompt="1"/>
          </p:nvPr>
        </p:nvSpPr>
        <p:spPr>
          <a:xfrm>
            <a:off x="670445" y="2459518"/>
            <a:ext cx="6154738" cy="584776"/>
          </a:xfrm>
          <a:noFill/>
        </p:spPr>
        <p:txBody>
          <a:bodyPr>
            <a:normAutofit/>
          </a:bodyPr>
          <a:lstStyle>
            <a:lvl1pPr marL="0" indent="0">
              <a:buNone/>
              <a:defRPr sz="3200">
                <a:solidFill>
                  <a:srgbClr val="19356C"/>
                </a:solidFill>
                <a:latin typeface="Montserrat SemiBold" panose="00000700000000000000" pitchFamily="50" charset="0"/>
              </a:defRPr>
            </a:lvl1pPr>
            <a:lvl2pPr marL="457200" indent="0">
              <a:buNone/>
              <a:defRPr/>
            </a:lvl2pPr>
          </a:lstStyle>
          <a:p>
            <a:r>
              <a:rPr lang="en-GB" sz="2800" b="1" dirty="0">
                <a:solidFill>
                  <a:srgbClr val="0451A0"/>
                </a:solidFill>
                <a:latin typeface="Montserrat" panose="00000500000000000000" pitchFamily="2" charset="0"/>
              </a:rPr>
              <a:t>Issue title</a:t>
            </a:r>
          </a:p>
        </p:txBody>
      </p:sp>
      <p:sp>
        <p:nvSpPr>
          <p:cNvPr id="11" name="Text Placeholder 10">
            <a:extLst>
              <a:ext uri="{FF2B5EF4-FFF2-40B4-BE49-F238E27FC236}">
                <a16:creationId xmlns:a16="http://schemas.microsoft.com/office/drawing/2014/main" id="{8F9A9427-F5ED-911B-7F2F-A28AE12035E7}"/>
              </a:ext>
            </a:extLst>
          </p:cNvPr>
          <p:cNvSpPr>
            <a:spLocks noGrp="1"/>
          </p:cNvSpPr>
          <p:nvPr>
            <p:ph type="body" sz="quarter" idx="12" hasCustomPrompt="1"/>
          </p:nvPr>
        </p:nvSpPr>
        <p:spPr>
          <a:xfrm>
            <a:off x="670445" y="5249913"/>
            <a:ext cx="3681413" cy="646113"/>
          </a:xfrm>
        </p:spPr>
        <p:txBody>
          <a:bodyPr>
            <a:normAutofit/>
          </a:bodyPr>
          <a:lstStyle>
            <a:lvl1pPr marL="0" indent="0">
              <a:buNone/>
              <a:defRPr sz="1800">
                <a:solidFill>
                  <a:srgbClr val="19356C"/>
                </a:solidFill>
              </a:defRPr>
            </a:lvl1pPr>
          </a:lstStyle>
          <a:p>
            <a:pPr lvl="0"/>
            <a:r>
              <a:rPr lang="en-US" dirty="0"/>
              <a:t>Edited by</a:t>
            </a:r>
            <a:endParaRPr lang="en-GB" dirty="0"/>
          </a:p>
        </p:txBody>
      </p:sp>
    </p:spTree>
    <p:extLst>
      <p:ext uri="{BB962C8B-B14F-4D97-AF65-F5344CB8AC3E}">
        <p14:creationId xmlns:p14="http://schemas.microsoft.com/office/powerpoint/2010/main" val="4159650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Acta A">
    <p:spTree>
      <p:nvGrpSpPr>
        <p:cNvPr id="1" name=""/>
        <p:cNvGrpSpPr/>
        <p:nvPr/>
      </p:nvGrpSpPr>
      <p:grpSpPr>
        <a:xfrm>
          <a:off x="0" y="0"/>
          <a:ext cx="0" cy="0"/>
          <a:chOff x="0" y="0"/>
          <a:chExt cx="0" cy="0"/>
        </a:xfrm>
      </p:grpSpPr>
      <p:sp>
        <p:nvSpPr>
          <p:cNvPr id="13" name="Picture Placeholder 10">
            <a:extLst>
              <a:ext uri="{FF2B5EF4-FFF2-40B4-BE49-F238E27FC236}">
                <a16:creationId xmlns:a16="http://schemas.microsoft.com/office/drawing/2014/main" id="{05A6DC1D-90FE-230E-B604-E9019187770B}"/>
              </a:ext>
            </a:extLst>
          </p:cNvPr>
          <p:cNvSpPr>
            <a:spLocks noGrp="1"/>
          </p:cNvSpPr>
          <p:nvPr>
            <p:ph type="pic" sz="quarter" idx="10"/>
          </p:nvPr>
        </p:nvSpPr>
        <p:spPr>
          <a:xfrm>
            <a:off x="7058525" y="1058779"/>
            <a:ext cx="4645263" cy="4443311"/>
          </a:xfrm>
        </p:spPr>
        <p:txBody>
          <a:bodyPr>
            <a:normAutofit/>
          </a:bodyPr>
          <a:lstStyle>
            <a:lvl1pPr marL="0" indent="0">
              <a:buNone/>
              <a:defRPr sz="700"/>
            </a:lvl1pPr>
          </a:lstStyle>
          <a:p>
            <a:r>
              <a:rPr lang="en-US"/>
              <a:t>Click icon to add picture</a:t>
            </a:r>
          </a:p>
        </p:txBody>
      </p:sp>
      <p:sp>
        <p:nvSpPr>
          <p:cNvPr id="6" name="Text Placeholder 5">
            <a:extLst>
              <a:ext uri="{FF2B5EF4-FFF2-40B4-BE49-F238E27FC236}">
                <a16:creationId xmlns:a16="http://schemas.microsoft.com/office/drawing/2014/main" id="{127B0921-9D5C-E332-A3A8-BF9A34A35B8E}"/>
              </a:ext>
            </a:extLst>
          </p:cNvPr>
          <p:cNvSpPr>
            <a:spLocks noGrp="1"/>
          </p:cNvSpPr>
          <p:nvPr>
            <p:ph type="body" sz="quarter" idx="11" hasCustomPrompt="1"/>
          </p:nvPr>
        </p:nvSpPr>
        <p:spPr>
          <a:xfrm>
            <a:off x="670445" y="2459518"/>
            <a:ext cx="6154738" cy="584776"/>
          </a:xfrm>
          <a:noFill/>
        </p:spPr>
        <p:txBody>
          <a:bodyPr>
            <a:normAutofit/>
          </a:bodyPr>
          <a:lstStyle>
            <a:lvl1pPr marL="0" indent="0">
              <a:buNone/>
              <a:defRPr sz="3200">
                <a:solidFill>
                  <a:srgbClr val="679F29"/>
                </a:solidFill>
                <a:latin typeface="Montserrat SemiBold" panose="00000700000000000000" pitchFamily="50" charset="0"/>
              </a:defRPr>
            </a:lvl1pPr>
            <a:lvl2pPr marL="457200" indent="0">
              <a:buNone/>
              <a:defRPr/>
            </a:lvl2pPr>
          </a:lstStyle>
          <a:p>
            <a:r>
              <a:rPr lang="en-GB" sz="2800" b="1" dirty="0">
                <a:solidFill>
                  <a:srgbClr val="0451A0"/>
                </a:solidFill>
                <a:latin typeface="Montserrat" panose="00000500000000000000" pitchFamily="2" charset="0"/>
              </a:rPr>
              <a:t>Issue title</a:t>
            </a:r>
          </a:p>
        </p:txBody>
      </p:sp>
      <p:sp>
        <p:nvSpPr>
          <p:cNvPr id="11" name="Text Placeholder 10">
            <a:extLst>
              <a:ext uri="{FF2B5EF4-FFF2-40B4-BE49-F238E27FC236}">
                <a16:creationId xmlns:a16="http://schemas.microsoft.com/office/drawing/2014/main" id="{8F9A9427-F5ED-911B-7F2F-A28AE12035E7}"/>
              </a:ext>
            </a:extLst>
          </p:cNvPr>
          <p:cNvSpPr>
            <a:spLocks noGrp="1"/>
          </p:cNvSpPr>
          <p:nvPr>
            <p:ph type="body" sz="quarter" idx="12" hasCustomPrompt="1"/>
          </p:nvPr>
        </p:nvSpPr>
        <p:spPr>
          <a:xfrm>
            <a:off x="670445" y="5249913"/>
            <a:ext cx="3681413" cy="646113"/>
          </a:xfrm>
        </p:spPr>
        <p:txBody>
          <a:bodyPr>
            <a:normAutofit/>
          </a:bodyPr>
          <a:lstStyle>
            <a:lvl1pPr marL="0" indent="0">
              <a:buNone/>
              <a:defRPr sz="1800">
                <a:solidFill>
                  <a:srgbClr val="679F29"/>
                </a:solidFill>
              </a:defRPr>
            </a:lvl1pPr>
          </a:lstStyle>
          <a:p>
            <a:pPr lvl="0"/>
            <a:r>
              <a:rPr lang="en-US" dirty="0"/>
              <a:t>Edited by</a:t>
            </a:r>
            <a:endParaRPr lang="en-GB" dirty="0"/>
          </a:p>
        </p:txBody>
      </p:sp>
      <p:sp>
        <p:nvSpPr>
          <p:cNvPr id="2" name="Rectangle 1">
            <a:extLst>
              <a:ext uri="{FF2B5EF4-FFF2-40B4-BE49-F238E27FC236}">
                <a16:creationId xmlns:a16="http://schemas.microsoft.com/office/drawing/2014/main" id="{226BEDF3-B656-ED4D-010C-AAEF6D0A1094}"/>
              </a:ext>
            </a:extLst>
          </p:cNvPr>
          <p:cNvSpPr/>
          <p:nvPr userDrawn="1"/>
        </p:nvSpPr>
        <p:spPr>
          <a:xfrm>
            <a:off x="110665" y="95692"/>
            <a:ext cx="11978553" cy="6687879"/>
          </a:xfrm>
          <a:prstGeom prst="rect">
            <a:avLst/>
          </a:prstGeom>
          <a:noFill/>
          <a:ln w="25400" cap="flat" cmpd="sng" algn="ctr">
            <a:solidFill>
              <a:srgbClr val="679F2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79F29"/>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A803598-01CB-678D-2083-E85BB29E03DA}"/>
              </a:ext>
            </a:extLst>
          </p:cNvPr>
          <p:cNvSpPr/>
          <p:nvPr userDrawn="1"/>
        </p:nvSpPr>
        <p:spPr>
          <a:xfrm>
            <a:off x="110665" y="686455"/>
            <a:ext cx="1888650" cy="1521883"/>
          </a:xfrm>
          <a:prstGeom prst="rect">
            <a:avLst/>
          </a:prstGeom>
          <a:solidFill>
            <a:srgbClr val="679F29"/>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C07D23C6-0F50-A9E7-1848-133719B4FF54}"/>
              </a:ext>
            </a:extLst>
          </p:cNvPr>
          <p:cNvSpPr/>
          <p:nvPr userDrawn="1"/>
        </p:nvSpPr>
        <p:spPr>
          <a:xfrm>
            <a:off x="0" y="4962763"/>
            <a:ext cx="4141512" cy="45719"/>
          </a:xfrm>
          <a:prstGeom prst="rect">
            <a:avLst/>
          </a:prstGeom>
          <a:solidFill>
            <a:srgbClr val="679F29"/>
          </a:solidFill>
          <a:ln w="19050" cap="flat" cmpd="sng" algn="ctr">
            <a:solidFill>
              <a:srgbClr val="679F2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79F29"/>
              </a:solidFill>
              <a:effectLst/>
              <a:uLnTx/>
              <a:uFillTx/>
              <a:latin typeface="Aptos" panose="02110004020202020204"/>
              <a:ea typeface="+mn-ea"/>
              <a:cs typeface="+mn-cs"/>
            </a:endParaRPr>
          </a:p>
        </p:txBody>
      </p:sp>
      <p:pic>
        <p:nvPicPr>
          <p:cNvPr id="7" name="Picture 6" descr="A green and white logo&#10;&#10;AI-generated content may be incorrect.">
            <a:extLst>
              <a:ext uri="{FF2B5EF4-FFF2-40B4-BE49-F238E27FC236}">
                <a16:creationId xmlns:a16="http://schemas.microsoft.com/office/drawing/2014/main" id="{1B3EA697-C614-D8E2-A9EC-F2135FE5FE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1439" y="686455"/>
            <a:ext cx="1317876" cy="1521883"/>
          </a:xfrm>
          <a:prstGeom prst="rect">
            <a:avLst/>
          </a:prstGeom>
        </p:spPr>
      </p:pic>
    </p:spTree>
    <p:extLst>
      <p:ext uri="{BB962C8B-B14F-4D97-AF65-F5344CB8AC3E}">
        <p14:creationId xmlns:p14="http://schemas.microsoft.com/office/powerpoint/2010/main" val="1560022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cta C">
    <p:spTree>
      <p:nvGrpSpPr>
        <p:cNvPr id="1" name=""/>
        <p:cNvGrpSpPr/>
        <p:nvPr/>
      </p:nvGrpSpPr>
      <p:grpSpPr>
        <a:xfrm>
          <a:off x="0" y="0"/>
          <a:ext cx="0" cy="0"/>
          <a:chOff x="0" y="0"/>
          <a:chExt cx="0" cy="0"/>
        </a:xfrm>
      </p:grpSpPr>
      <p:sp>
        <p:nvSpPr>
          <p:cNvPr id="13" name="Picture Placeholder 10">
            <a:extLst>
              <a:ext uri="{FF2B5EF4-FFF2-40B4-BE49-F238E27FC236}">
                <a16:creationId xmlns:a16="http://schemas.microsoft.com/office/drawing/2014/main" id="{05A6DC1D-90FE-230E-B604-E9019187770B}"/>
              </a:ext>
            </a:extLst>
          </p:cNvPr>
          <p:cNvSpPr>
            <a:spLocks noGrp="1"/>
          </p:cNvSpPr>
          <p:nvPr>
            <p:ph type="pic" sz="quarter" idx="10"/>
          </p:nvPr>
        </p:nvSpPr>
        <p:spPr>
          <a:xfrm>
            <a:off x="7058525" y="1058779"/>
            <a:ext cx="4645263" cy="4443311"/>
          </a:xfrm>
        </p:spPr>
        <p:txBody>
          <a:bodyPr>
            <a:normAutofit/>
          </a:bodyPr>
          <a:lstStyle>
            <a:lvl1pPr marL="0" indent="0">
              <a:buNone/>
              <a:defRPr sz="700"/>
            </a:lvl1pPr>
          </a:lstStyle>
          <a:p>
            <a:r>
              <a:rPr lang="en-US"/>
              <a:t>Click icon to add picture</a:t>
            </a:r>
          </a:p>
        </p:txBody>
      </p:sp>
      <p:sp>
        <p:nvSpPr>
          <p:cNvPr id="8" name="Rectangle 7">
            <a:extLst>
              <a:ext uri="{FF2B5EF4-FFF2-40B4-BE49-F238E27FC236}">
                <a16:creationId xmlns:a16="http://schemas.microsoft.com/office/drawing/2014/main" id="{F94A632E-912E-4460-A396-F662F906448F}"/>
              </a:ext>
            </a:extLst>
          </p:cNvPr>
          <p:cNvSpPr/>
          <p:nvPr userDrawn="1"/>
        </p:nvSpPr>
        <p:spPr>
          <a:xfrm>
            <a:off x="102783" y="95692"/>
            <a:ext cx="11986436" cy="6687879"/>
          </a:xfrm>
          <a:prstGeom prst="rect">
            <a:avLst/>
          </a:prstGeom>
          <a:noFill/>
          <a:ln w="25400" cap="flat" cmpd="sng" algn="ctr">
            <a:solidFill>
              <a:srgbClr val="D53D0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F6F10ECD-6DA3-0745-A628-8714E348913E}"/>
              </a:ext>
            </a:extLst>
          </p:cNvPr>
          <p:cNvSpPr/>
          <p:nvPr/>
        </p:nvSpPr>
        <p:spPr>
          <a:xfrm>
            <a:off x="102782" y="686455"/>
            <a:ext cx="1888650" cy="1521883"/>
          </a:xfrm>
          <a:prstGeom prst="rect">
            <a:avLst/>
          </a:prstGeom>
          <a:solidFill>
            <a:srgbClr val="D53D01"/>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868A651A-97E5-DCDB-DCA5-BCB41111E434}"/>
              </a:ext>
            </a:extLst>
          </p:cNvPr>
          <p:cNvSpPr/>
          <p:nvPr userDrawn="1"/>
        </p:nvSpPr>
        <p:spPr>
          <a:xfrm>
            <a:off x="0" y="4962763"/>
            <a:ext cx="4141512" cy="45719"/>
          </a:xfrm>
          <a:prstGeom prst="rect">
            <a:avLst/>
          </a:prstGeom>
          <a:solidFill>
            <a:srgbClr val="D53D01"/>
          </a:solidFill>
          <a:ln w="19050" cap="flat" cmpd="sng" algn="ctr">
            <a:solidFill>
              <a:srgbClr val="D53D0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3" name="Picture 2" descr="A red and white logo&#10;&#10;AI-generated content may be incorrect.">
            <a:extLst>
              <a:ext uri="{FF2B5EF4-FFF2-40B4-BE49-F238E27FC236}">
                <a16:creationId xmlns:a16="http://schemas.microsoft.com/office/drawing/2014/main" id="{638E6B05-68CC-A602-94EE-0A4C0B9DBD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6777" y="690174"/>
            <a:ext cx="1314655" cy="1518164"/>
          </a:xfrm>
          <a:prstGeom prst="rect">
            <a:avLst/>
          </a:prstGeom>
        </p:spPr>
      </p:pic>
      <p:sp>
        <p:nvSpPr>
          <p:cNvPr id="5" name="Text Placeholder 5">
            <a:extLst>
              <a:ext uri="{FF2B5EF4-FFF2-40B4-BE49-F238E27FC236}">
                <a16:creationId xmlns:a16="http://schemas.microsoft.com/office/drawing/2014/main" id="{0F1213E2-F614-22E1-2D31-2F5EA2AA0B64}"/>
              </a:ext>
            </a:extLst>
          </p:cNvPr>
          <p:cNvSpPr>
            <a:spLocks noGrp="1"/>
          </p:cNvSpPr>
          <p:nvPr>
            <p:ph type="body" sz="quarter" idx="11" hasCustomPrompt="1"/>
          </p:nvPr>
        </p:nvSpPr>
        <p:spPr>
          <a:xfrm>
            <a:off x="670445" y="2459518"/>
            <a:ext cx="6154738" cy="584776"/>
          </a:xfrm>
          <a:noFill/>
        </p:spPr>
        <p:txBody>
          <a:bodyPr>
            <a:normAutofit/>
          </a:bodyPr>
          <a:lstStyle>
            <a:lvl1pPr marL="0" indent="0">
              <a:buNone/>
              <a:defRPr sz="3200">
                <a:solidFill>
                  <a:srgbClr val="D53D01"/>
                </a:solidFill>
                <a:latin typeface="Montserrat SemiBold" panose="00000700000000000000" pitchFamily="50" charset="0"/>
              </a:defRPr>
            </a:lvl1pPr>
            <a:lvl2pPr marL="457200" indent="0">
              <a:buNone/>
              <a:defRPr/>
            </a:lvl2pPr>
          </a:lstStyle>
          <a:p>
            <a:r>
              <a:rPr lang="en-GB" sz="2800" b="1" dirty="0">
                <a:solidFill>
                  <a:srgbClr val="0451A0"/>
                </a:solidFill>
                <a:latin typeface="Montserrat" panose="00000500000000000000" pitchFamily="2" charset="0"/>
              </a:rPr>
              <a:t>Issue title</a:t>
            </a:r>
          </a:p>
        </p:txBody>
      </p:sp>
      <p:sp>
        <p:nvSpPr>
          <p:cNvPr id="6" name="Text Placeholder 10">
            <a:extLst>
              <a:ext uri="{FF2B5EF4-FFF2-40B4-BE49-F238E27FC236}">
                <a16:creationId xmlns:a16="http://schemas.microsoft.com/office/drawing/2014/main" id="{E19E017B-72F1-CCC1-242E-B96AA4714A0E}"/>
              </a:ext>
            </a:extLst>
          </p:cNvPr>
          <p:cNvSpPr>
            <a:spLocks noGrp="1"/>
          </p:cNvSpPr>
          <p:nvPr>
            <p:ph type="body" sz="quarter" idx="12" hasCustomPrompt="1"/>
          </p:nvPr>
        </p:nvSpPr>
        <p:spPr>
          <a:xfrm>
            <a:off x="670445" y="5249913"/>
            <a:ext cx="3681413" cy="646113"/>
          </a:xfrm>
        </p:spPr>
        <p:txBody>
          <a:bodyPr>
            <a:normAutofit/>
          </a:bodyPr>
          <a:lstStyle>
            <a:lvl1pPr marL="0" indent="0">
              <a:buNone/>
              <a:defRPr sz="1800">
                <a:solidFill>
                  <a:srgbClr val="D53D01"/>
                </a:solidFill>
              </a:defRPr>
            </a:lvl1pPr>
          </a:lstStyle>
          <a:p>
            <a:pPr lvl="0"/>
            <a:r>
              <a:rPr lang="en-US" dirty="0"/>
              <a:t>Edited by</a:t>
            </a:r>
            <a:endParaRPr lang="en-GB" dirty="0"/>
          </a:p>
        </p:txBody>
      </p:sp>
    </p:spTree>
    <p:extLst>
      <p:ext uri="{BB962C8B-B14F-4D97-AF65-F5344CB8AC3E}">
        <p14:creationId xmlns:p14="http://schemas.microsoft.com/office/powerpoint/2010/main" val="2335541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cta D">
    <p:spTree>
      <p:nvGrpSpPr>
        <p:cNvPr id="1" name=""/>
        <p:cNvGrpSpPr/>
        <p:nvPr/>
      </p:nvGrpSpPr>
      <p:grpSpPr>
        <a:xfrm>
          <a:off x="0" y="0"/>
          <a:ext cx="0" cy="0"/>
          <a:chOff x="0" y="0"/>
          <a:chExt cx="0" cy="0"/>
        </a:xfrm>
      </p:grpSpPr>
      <p:sp>
        <p:nvSpPr>
          <p:cNvPr id="13" name="Picture Placeholder 10">
            <a:extLst>
              <a:ext uri="{FF2B5EF4-FFF2-40B4-BE49-F238E27FC236}">
                <a16:creationId xmlns:a16="http://schemas.microsoft.com/office/drawing/2014/main" id="{05A6DC1D-90FE-230E-B604-E9019187770B}"/>
              </a:ext>
            </a:extLst>
          </p:cNvPr>
          <p:cNvSpPr>
            <a:spLocks noGrp="1"/>
          </p:cNvSpPr>
          <p:nvPr>
            <p:ph type="pic" sz="quarter" idx="10"/>
          </p:nvPr>
        </p:nvSpPr>
        <p:spPr>
          <a:xfrm>
            <a:off x="7058525" y="1058779"/>
            <a:ext cx="4645263" cy="4443311"/>
          </a:xfrm>
        </p:spPr>
        <p:txBody>
          <a:bodyPr>
            <a:normAutofit/>
          </a:bodyPr>
          <a:lstStyle>
            <a:lvl1pPr marL="0" indent="0">
              <a:buNone/>
              <a:defRPr sz="700"/>
            </a:lvl1pPr>
          </a:lstStyle>
          <a:p>
            <a:r>
              <a:rPr lang="en-US"/>
              <a:t>Click icon to add picture</a:t>
            </a:r>
          </a:p>
        </p:txBody>
      </p:sp>
      <p:sp>
        <p:nvSpPr>
          <p:cNvPr id="8" name="Rectangle 7">
            <a:extLst>
              <a:ext uri="{FF2B5EF4-FFF2-40B4-BE49-F238E27FC236}">
                <a16:creationId xmlns:a16="http://schemas.microsoft.com/office/drawing/2014/main" id="{F94A632E-912E-4460-A396-F662F906448F}"/>
              </a:ext>
            </a:extLst>
          </p:cNvPr>
          <p:cNvSpPr/>
          <p:nvPr userDrawn="1"/>
        </p:nvSpPr>
        <p:spPr>
          <a:xfrm>
            <a:off x="102782" y="95692"/>
            <a:ext cx="11986437" cy="6687879"/>
          </a:xfrm>
          <a:prstGeom prst="rect">
            <a:avLst/>
          </a:prstGeom>
          <a:noFill/>
          <a:ln w="25400" cap="flat" cmpd="sng" algn="ctr">
            <a:solidFill>
              <a:srgbClr val="F7C51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F6F10ECD-6DA3-0745-A628-8714E348913E}"/>
              </a:ext>
            </a:extLst>
          </p:cNvPr>
          <p:cNvSpPr/>
          <p:nvPr/>
        </p:nvSpPr>
        <p:spPr>
          <a:xfrm>
            <a:off x="94899" y="686455"/>
            <a:ext cx="1888650" cy="1521883"/>
          </a:xfrm>
          <a:prstGeom prst="rect">
            <a:avLst/>
          </a:prstGeom>
          <a:solidFill>
            <a:srgbClr val="F7C513"/>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868A651A-97E5-DCDB-DCA5-BCB41111E434}"/>
              </a:ext>
            </a:extLst>
          </p:cNvPr>
          <p:cNvSpPr/>
          <p:nvPr userDrawn="1"/>
        </p:nvSpPr>
        <p:spPr>
          <a:xfrm>
            <a:off x="0" y="4962763"/>
            <a:ext cx="4141512" cy="45719"/>
          </a:xfrm>
          <a:prstGeom prst="rect">
            <a:avLst/>
          </a:prstGeom>
          <a:solidFill>
            <a:srgbClr val="F7C513"/>
          </a:solidFill>
          <a:ln w="19050" cap="flat" cmpd="sng" algn="ctr">
            <a:solidFill>
              <a:srgbClr val="F7C51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3" name="Picture 2" descr="A yellow rectangular object with a letter d&#10;&#10;AI-generated content may be incorrect.">
            <a:extLst>
              <a:ext uri="{FF2B5EF4-FFF2-40B4-BE49-F238E27FC236}">
                <a16:creationId xmlns:a16="http://schemas.microsoft.com/office/drawing/2014/main" id="{96092E44-87BA-6B73-E64E-28D58BABB7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3557" y="686455"/>
            <a:ext cx="1317875" cy="1521882"/>
          </a:xfrm>
          <a:prstGeom prst="rect">
            <a:avLst/>
          </a:prstGeom>
        </p:spPr>
      </p:pic>
      <p:sp>
        <p:nvSpPr>
          <p:cNvPr id="7" name="Text Placeholder 5">
            <a:extLst>
              <a:ext uri="{FF2B5EF4-FFF2-40B4-BE49-F238E27FC236}">
                <a16:creationId xmlns:a16="http://schemas.microsoft.com/office/drawing/2014/main" id="{3B37093C-7A50-9DFC-C850-CBB6D6E22229}"/>
              </a:ext>
            </a:extLst>
          </p:cNvPr>
          <p:cNvSpPr>
            <a:spLocks noGrp="1"/>
          </p:cNvSpPr>
          <p:nvPr>
            <p:ph type="body" sz="quarter" idx="11" hasCustomPrompt="1"/>
          </p:nvPr>
        </p:nvSpPr>
        <p:spPr>
          <a:xfrm>
            <a:off x="670445" y="2459518"/>
            <a:ext cx="6154738" cy="584776"/>
          </a:xfrm>
          <a:noFill/>
        </p:spPr>
        <p:txBody>
          <a:bodyPr>
            <a:normAutofit/>
          </a:bodyPr>
          <a:lstStyle>
            <a:lvl1pPr marL="0" indent="0">
              <a:buNone/>
              <a:defRPr sz="3200">
                <a:solidFill>
                  <a:srgbClr val="660000"/>
                </a:solidFill>
                <a:latin typeface="Montserrat SemiBold" panose="00000700000000000000" pitchFamily="50" charset="0"/>
              </a:defRPr>
            </a:lvl1pPr>
            <a:lvl2pPr marL="457200" indent="0">
              <a:buNone/>
              <a:defRPr/>
            </a:lvl2pPr>
          </a:lstStyle>
          <a:p>
            <a:r>
              <a:rPr lang="en-GB" sz="2800" b="1" dirty="0">
                <a:solidFill>
                  <a:srgbClr val="0451A0"/>
                </a:solidFill>
                <a:latin typeface="Montserrat" panose="00000500000000000000" pitchFamily="2" charset="0"/>
              </a:rPr>
              <a:t>Issue title</a:t>
            </a:r>
          </a:p>
        </p:txBody>
      </p:sp>
      <p:sp>
        <p:nvSpPr>
          <p:cNvPr id="9" name="Text Placeholder 10">
            <a:extLst>
              <a:ext uri="{FF2B5EF4-FFF2-40B4-BE49-F238E27FC236}">
                <a16:creationId xmlns:a16="http://schemas.microsoft.com/office/drawing/2014/main" id="{94DCCF1D-1A9A-A61F-3822-76D482831D47}"/>
              </a:ext>
            </a:extLst>
          </p:cNvPr>
          <p:cNvSpPr>
            <a:spLocks noGrp="1"/>
          </p:cNvSpPr>
          <p:nvPr>
            <p:ph type="body" sz="quarter" idx="12" hasCustomPrompt="1"/>
          </p:nvPr>
        </p:nvSpPr>
        <p:spPr>
          <a:xfrm>
            <a:off x="670445" y="5249913"/>
            <a:ext cx="3681413" cy="646113"/>
          </a:xfrm>
        </p:spPr>
        <p:txBody>
          <a:bodyPr>
            <a:normAutofit/>
          </a:bodyPr>
          <a:lstStyle>
            <a:lvl1pPr marL="0" indent="0">
              <a:buNone/>
              <a:defRPr sz="1800">
                <a:solidFill>
                  <a:srgbClr val="660000"/>
                </a:solidFill>
              </a:defRPr>
            </a:lvl1pPr>
          </a:lstStyle>
          <a:p>
            <a:pPr lvl="0"/>
            <a:r>
              <a:rPr lang="en-US" dirty="0"/>
              <a:t>Edited by</a:t>
            </a:r>
            <a:endParaRPr lang="en-GB" dirty="0"/>
          </a:p>
        </p:txBody>
      </p:sp>
    </p:spTree>
    <p:extLst>
      <p:ext uri="{BB962C8B-B14F-4D97-AF65-F5344CB8AC3E}">
        <p14:creationId xmlns:p14="http://schemas.microsoft.com/office/powerpoint/2010/main" val="681493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90636BC-D697-4EF4-081E-47BFED556AD8}"/>
              </a:ext>
            </a:extLst>
          </p:cNvPr>
          <p:cNvSpPr>
            <a:spLocks noGrp="1"/>
          </p:cNvSpPr>
          <p:nvPr>
            <p:ph type="body" sz="quarter" idx="25" hasCustomPrompt="1"/>
          </p:nvPr>
        </p:nvSpPr>
        <p:spPr>
          <a:xfrm>
            <a:off x="687731" y="5451601"/>
            <a:ext cx="3795993" cy="582699"/>
          </a:xfrm>
        </p:spPr>
        <p:txBody>
          <a:bodyPr anchor="ctr">
            <a:normAutofit/>
          </a:bodyPr>
          <a:lstStyle>
            <a:lvl1pPr marL="0" indent="0" algn="l">
              <a:buNone/>
              <a:defRPr sz="1800">
                <a:solidFill>
                  <a:schemeClr val="tx2"/>
                </a:solidFill>
                <a:latin typeface="+mn-lt"/>
              </a:defRPr>
            </a:lvl1pPr>
          </a:lstStyle>
          <a:p>
            <a:pPr lvl="0"/>
            <a:r>
              <a:rPr lang="en-US"/>
              <a:t>Edited by Susan Bourne, Delia Haynes and Michele Zema</a:t>
            </a:r>
            <a:endParaRPr lang="en-US" dirty="0"/>
          </a:p>
        </p:txBody>
      </p:sp>
      <p:sp>
        <p:nvSpPr>
          <p:cNvPr id="13" name="Picture Placeholder 10">
            <a:extLst>
              <a:ext uri="{FF2B5EF4-FFF2-40B4-BE49-F238E27FC236}">
                <a16:creationId xmlns:a16="http://schemas.microsoft.com/office/drawing/2014/main" id="{05A6DC1D-90FE-230E-B604-E9019187770B}"/>
              </a:ext>
            </a:extLst>
          </p:cNvPr>
          <p:cNvSpPr>
            <a:spLocks noGrp="1"/>
          </p:cNvSpPr>
          <p:nvPr>
            <p:ph type="pic" sz="quarter" idx="10"/>
          </p:nvPr>
        </p:nvSpPr>
        <p:spPr>
          <a:xfrm>
            <a:off x="7058525" y="1058779"/>
            <a:ext cx="4645263" cy="4443311"/>
          </a:xfrm>
        </p:spPr>
        <p:txBody>
          <a:bodyPr>
            <a:normAutofit/>
          </a:bodyPr>
          <a:lstStyle>
            <a:lvl1pPr marL="0" indent="0">
              <a:buNone/>
              <a:defRPr sz="700"/>
            </a:lvl1pPr>
          </a:lstStyle>
          <a:p>
            <a:r>
              <a:rPr lang="en-US"/>
              <a:t>Click icon to add picture</a:t>
            </a:r>
          </a:p>
        </p:txBody>
      </p:sp>
      <p:sp>
        <p:nvSpPr>
          <p:cNvPr id="8" name="Rectangle 7">
            <a:extLst>
              <a:ext uri="{FF2B5EF4-FFF2-40B4-BE49-F238E27FC236}">
                <a16:creationId xmlns:a16="http://schemas.microsoft.com/office/drawing/2014/main" id="{F94A632E-912E-4460-A396-F662F906448F}"/>
              </a:ext>
            </a:extLst>
          </p:cNvPr>
          <p:cNvSpPr/>
          <p:nvPr userDrawn="1"/>
        </p:nvSpPr>
        <p:spPr>
          <a:xfrm>
            <a:off x="116957" y="95692"/>
            <a:ext cx="11972261" cy="6687879"/>
          </a:xfrm>
          <a:prstGeom prst="rect">
            <a:avLst/>
          </a:prstGeom>
          <a:noFill/>
          <a:ln w="25400" cap="flat" cmpd="sng" algn="ctr">
            <a:solidFill>
              <a:srgbClr val="A42C7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grpSp>
        <p:nvGrpSpPr>
          <p:cNvPr id="9" name="Group 8">
            <a:extLst>
              <a:ext uri="{FF2B5EF4-FFF2-40B4-BE49-F238E27FC236}">
                <a16:creationId xmlns:a16="http://schemas.microsoft.com/office/drawing/2014/main" id="{D9974F8A-B8F7-D1E1-0E1F-2B78A4E06D4C}"/>
              </a:ext>
            </a:extLst>
          </p:cNvPr>
          <p:cNvGrpSpPr/>
          <p:nvPr userDrawn="1"/>
        </p:nvGrpSpPr>
        <p:grpSpPr>
          <a:xfrm>
            <a:off x="102782" y="686455"/>
            <a:ext cx="1888650" cy="1521883"/>
            <a:chOff x="102782" y="686455"/>
            <a:chExt cx="1888650" cy="1521883"/>
          </a:xfrm>
        </p:grpSpPr>
        <p:sp>
          <p:nvSpPr>
            <p:cNvPr id="10" name="Rectangle 9">
              <a:extLst>
                <a:ext uri="{FF2B5EF4-FFF2-40B4-BE49-F238E27FC236}">
                  <a16:creationId xmlns:a16="http://schemas.microsoft.com/office/drawing/2014/main" id="{F6F10ECD-6DA3-0745-A628-8714E348913E}"/>
                </a:ext>
              </a:extLst>
            </p:cNvPr>
            <p:cNvSpPr/>
            <p:nvPr/>
          </p:nvSpPr>
          <p:spPr>
            <a:xfrm>
              <a:off x="102782" y="686455"/>
              <a:ext cx="1888650" cy="1521883"/>
            </a:xfrm>
            <a:prstGeom prst="rect">
              <a:avLst/>
            </a:prstGeom>
            <a:solidFill>
              <a:srgbClr val="A42C78"/>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11" name="Picture 10" descr="A purple square with white letters&#10;&#10;Description automatically generated">
              <a:extLst>
                <a:ext uri="{FF2B5EF4-FFF2-40B4-BE49-F238E27FC236}">
                  <a16:creationId xmlns:a16="http://schemas.microsoft.com/office/drawing/2014/main" id="{04A56EE4-E6A6-BF00-65DF-749D11FC2A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556" y="686455"/>
              <a:ext cx="1317876" cy="1521883"/>
            </a:xfrm>
            <a:prstGeom prst="rect">
              <a:avLst/>
            </a:prstGeom>
          </p:spPr>
        </p:pic>
      </p:grpSp>
      <p:sp>
        <p:nvSpPr>
          <p:cNvPr id="12" name="Rectangle 11">
            <a:extLst>
              <a:ext uri="{FF2B5EF4-FFF2-40B4-BE49-F238E27FC236}">
                <a16:creationId xmlns:a16="http://schemas.microsoft.com/office/drawing/2014/main" id="{868A651A-97E5-DCDB-DCA5-BCB41111E434}"/>
              </a:ext>
            </a:extLst>
          </p:cNvPr>
          <p:cNvSpPr/>
          <p:nvPr userDrawn="1"/>
        </p:nvSpPr>
        <p:spPr>
          <a:xfrm>
            <a:off x="0" y="4962763"/>
            <a:ext cx="4141512" cy="45719"/>
          </a:xfrm>
          <a:prstGeom prst="rect">
            <a:avLst/>
          </a:prstGeom>
          <a:solidFill>
            <a:srgbClr val="A42C78"/>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6" name="Text Placeholder 16">
            <a:extLst>
              <a:ext uri="{FF2B5EF4-FFF2-40B4-BE49-F238E27FC236}">
                <a16:creationId xmlns:a16="http://schemas.microsoft.com/office/drawing/2014/main" id="{2BC0E85F-68C4-FD74-B2B0-272C05B68DC3}"/>
              </a:ext>
            </a:extLst>
          </p:cNvPr>
          <p:cNvSpPr>
            <a:spLocks noGrp="1"/>
          </p:cNvSpPr>
          <p:nvPr>
            <p:ph type="body" sz="quarter" idx="12" hasCustomPrompt="1"/>
          </p:nvPr>
        </p:nvSpPr>
        <p:spPr>
          <a:xfrm>
            <a:off x="687731" y="2331539"/>
            <a:ext cx="6097634" cy="2318124"/>
          </a:xfrm>
        </p:spPr>
        <p:txBody>
          <a:bodyPr anchor="ctr">
            <a:noAutofit/>
          </a:bodyPr>
          <a:lstStyle>
            <a:lvl1pPr marL="0" indent="0" algn="l">
              <a:buNone/>
              <a:defRPr sz="3200" b="1">
                <a:solidFill>
                  <a:srgbClr val="A42C78"/>
                </a:solidFill>
                <a:latin typeface="Montserrat" pitchFamily="2" charset="0"/>
              </a:defRPr>
            </a:lvl1pPr>
          </a:lstStyle>
          <a:p>
            <a:pPr lvl="0"/>
            <a:r>
              <a:rPr lang="en-US" dirty="0" err="1"/>
              <a:t>AfCA</a:t>
            </a:r>
            <a:r>
              <a:rPr lang="en-US" dirty="0"/>
              <a:t> collection</a:t>
            </a:r>
          </a:p>
          <a:p>
            <a:pPr lvl="0"/>
            <a:r>
              <a:rPr lang="en-US" dirty="0"/>
              <a:t>Celebrating work published by African researchers in </a:t>
            </a:r>
            <a:r>
              <a:rPr lang="en-US" dirty="0" err="1"/>
              <a:t>IUCr</a:t>
            </a:r>
            <a:r>
              <a:rPr lang="en-US" dirty="0"/>
              <a:t> journals</a:t>
            </a:r>
          </a:p>
        </p:txBody>
      </p:sp>
    </p:spTree>
    <p:extLst>
      <p:ext uri="{BB962C8B-B14F-4D97-AF65-F5344CB8AC3E}">
        <p14:creationId xmlns:p14="http://schemas.microsoft.com/office/powerpoint/2010/main" val="1399595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cta F">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B5CCD1-DB97-A74A-4232-CD70BB25D121}"/>
              </a:ext>
            </a:extLst>
          </p:cNvPr>
          <p:cNvSpPr/>
          <p:nvPr/>
        </p:nvSpPr>
        <p:spPr>
          <a:xfrm>
            <a:off x="5623076" y="707132"/>
            <a:ext cx="1716905" cy="1532476"/>
          </a:xfrm>
          <a:prstGeom prst="rect">
            <a:avLst/>
          </a:prstGeom>
          <a:solidFill>
            <a:srgbClr val="C4D9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0A46EFC-4471-3866-CD0E-27A8A10A0D9F}"/>
              </a:ext>
            </a:extLst>
          </p:cNvPr>
          <p:cNvSpPr/>
          <p:nvPr userDrawn="1"/>
        </p:nvSpPr>
        <p:spPr>
          <a:xfrm>
            <a:off x="5622526" y="4405509"/>
            <a:ext cx="2760892" cy="45719"/>
          </a:xfrm>
          <a:prstGeom prst="rect">
            <a:avLst/>
          </a:prstGeom>
          <a:solidFill>
            <a:srgbClr val="C4D931"/>
          </a:solidFill>
          <a:ln>
            <a:solidFill>
              <a:srgbClr val="C4D9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0">
            <a:extLst>
              <a:ext uri="{FF2B5EF4-FFF2-40B4-BE49-F238E27FC236}">
                <a16:creationId xmlns:a16="http://schemas.microsoft.com/office/drawing/2014/main" id="{CAF5A73C-134E-EFA8-48D0-C211E7FED582}"/>
              </a:ext>
            </a:extLst>
          </p:cNvPr>
          <p:cNvSpPr>
            <a:spLocks noGrp="1"/>
          </p:cNvSpPr>
          <p:nvPr userDrawn="1">
            <p:ph type="pic" sz="quarter" idx="10"/>
          </p:nvPr>
        </p:nvSpPr>
        <p:spPr>
          <a:xfrm>
            <a:off x="0" y="17952"/>
            <a:ext cx="5606483" cy="6840048"/>
          </a:xfrm>
        </p:spPr>
        <p:txBody>
          <a:bodyPr>
            <a:normAutofit/>
          </a:bodyPr>
          <a:lstStyle>
            <a:lvl1pPr marL="0" indent="0">
              <a:buNone/>
              <a:defRPr sz="700"/>
            </a:lvl1pPr>
          </a:lstStyle>
          <a:p>
            <a:r>
              <a:rPr lang="en-US" dirty="0"/>
              <a:t>Click icon to add picture</a:t>
            </a:r>
          </a:p>
        </p:txBody>
      </p:sp>
      <p:pic>
        <p:nvPicPr>
          <p:cNvPr id="8" name="Picture 7" descr="A green and white letter f&#10;&#10;AI-generated content may be incorrect.">
            <a:extLst>
              <a:ext uri="{FF2B5EF4-FFF2-40B4-BE49-F238E27FC236}">
                <a16:creationId xmlns:a16="http://schemas.microsoft.com/office/drawing/2014/main" id="{72C07532-2A4D-9980-D136-F126150EEF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12932" y="707132"/>
            <a:ext cx="1327049" cy="1532476"/>
          </a:xfrm>
          <a:prstGeom prst="rect">
            <a:avLst/>
          </a:prstGeom>
        </p:spPr>
      </p:pic>
      <p:sp>
        <p:nvSpPr>
          <p:cNvPr id="6" name="Text Placeholder 5">
            <a:extLst>
              <a:ext uri="{FF2B5EF4-FFF2-40B4-BE49-F238E27FC236}">
                <a16:creationId xmlns:a16="http://schemas.microsoft.com/office/drawing/2014/main" id="{B38A0A58-7F2D-ACE6-D504-7AC98DEBF169}"/>
              </a:ext>
            </a:extLst>
          </p:cNvPr>
          <p:cNvSpPr>
            <a:spLocks noGrp="1"/>
          </p:cNvSpPr>
          <p:nvPr>
            <p:ph type="body" sz="quarter" idx="11" hasCustomPrompt="1"/>
          </p:nvPr>
        </p:nvSpPr>
        <p:spPr>
          <a:xfrm>
            <a:off x="6094366" y="2737782"/>
            <a:ext cx="5874477" cy="584776"/>
          </a:xfrm>
          <a:noFill/>
        </p:spPr>
        <p:txBody>
          <a:bodyPr>
            <a:normAutofit/>
          </a:bodyPr>
          <a:lstStyle>
            <a:lvl1pPr marL="0" indent="0">
              <a:buNone/>
              <a:defRPr sz="3200">
                <a:solidFill>
                  <a:srgbClr val="1F481D"/>
                </a:solidFill>
                <a:latin typeface="Montserrat SemiBold" panose="00000700000000000000" pitchFamily="50" charset="0"/>
              </a:defRPr>
            </a:lvl1pPr>
            <a:lvl2pPr marL="457200" indent="0">
              <a:buNone/>
              <a:defRPr/>
            </a:lvl2pPr>
          </a:lstStyle>
          <a:p>
            <a:r>
              <a:rPr lang="en-GB" sz="2800" b="1" dirty="0">
                <a:solidFill>
                  <a:srgbClr val="0451A0"/>
                </a:solidFill>
                <a:latin typeface="Montserrat" panose="00000500000000000000" pitchFamily="2" charset="0"/>
              </a:rPr>
              <a:t>Issue title</a:t>
            </a:r>
          </a:p>
        </p:txBody>
      </p:sp>
      <p:sp>
        <p:nvSpPr>
          <p:cNvPr id="9" name="Text Placeholder 10">
            <a:extLst>
              <a:ext uri="{FF2B5EF4-FFF2-40B4-BE49-F238E27FC236}">
                <a16:creationId xmlns:a16="http://schemas.microsoft.com/office/drawing/2014/main" id="{B427F0BD-C9C5-027B-5322-18D9546C9CA0}"/>
              </a:ext>
            </a:extLst>
          </p:cNvPr>
          <p:cNvSpPr>
            <a:spLocks noGrp="1"/>
          </p:cNvSpPr>
          <p:nvPr>
            <p:ph type="body" sz="quarter" idx="12" hasCustomPrompt="1"/>
          </p:nvPr>
        </p:nvSpPr>
        <p:spPr>
          <a:xfrm>
            <a:off x="6107998" y="4884457"/>
            <a:ext cx="3681413" cy="646113"/>
          </a:xfrm>
        </p:spPr>
        <p:txBody>
          <a:bodyPr>
            <a:normAutofit/>
          </a:bodyPr>
          <a:lstStyle>
            <a:lvl1pPr marL="0" indent="0">
              <a:buNone/>
              <a:defRPr sz="1800">
                <a:solidFill>
                  <a:srgbClr val="1F481D"/>
                </a:solidFill>
              </a:defRPr>
            </a:lvl1pPr>
          </a:lstStyle>
          <a:p>
            <a:pPr lvl="0"/>
            <a:r>
              <a:rPr lang="en-US" dirty="0"/>
              <a:t>Edited by</a:t>
            </a:r>
            <a:endParaRPr lang="en-GB" dirty="0"/>
          </a:p>
        </p:txBody>
      </p:sp>
    </p:spTree>
    <p:extLst>
      <p:ext uri="{BB962C8B-B14F-4D97-AF65-F5344CB8AC3E}">
        <p14:creationId xmlns:p14="http://schemas.microsoft.com/office/powerpoint/2010/main" val="327285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CA8C387-7570-A6A0-30E4-BE8B12858329}"/>
              </a:ext>
            </a:extLst>
          </p:cNvPr>
          <p:cNvGrpSpPr/>
          <p:nvPr userDrawn="1"/>
        </p:nvGrpSpPr>
        <p:grpSpPr>
          <a:xfrm>
            <a:off x="5654608" y="707132"/>
            <a:ext cx="1716905" cy="1532476"/>
            <a:chOff x="5606482" y="707132"/>
            <a:chExt cx="1716905" cy="1532476"/>
          </a:xfrm>
        </p:grpSpPr>
        <p:sp>
          <p:nvSpPr>
            <p:cNvPr id="3" name="Rectangle 2">
              <a:extLst>
                <a:ext uri="{FF2B5EF4-FFF2-40B4-BE49-F238E27FC236}">
                  <a16:creationId xmlns:a16="http://schemas.microsoft.com/office/drawing/2014/main" id="{D5B5CCD1-DB97-A74A-4232-CD70BB25D121}"/>
                </a:ext>
              </a:extLst>
            </p:cNvPr>
            <p:cNvSpPr/>
            <p:nvPr/>
          </p:nvSpPr>
          <p:spPr>
            <a:xfrm>
              <a:off x="5606482" y="707132"/>
              <a:ext cx="1716905" cy="1532476"/>
            </a:xfrm>
            <a:prstGeom prst="rect">
              <a:avLst/>
            </a:prstGeom>
            <a:solidFill>
              <a:srgbClr val="E978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logo&#10;&#10;Description automatically generated">
              <a:extLst>
                <a:ext uri="{FF2B5EF4-FFF2-40B4-BE49-F238E27FC236}">
                  <a16:creationId xmlns:a16="http://schemas.microsoft.com/office/drawing/2014/main" id="{260B11CD-EF8C-9C34-E2D5-5BB9E1EC3B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5511" y="707592"/>
              <a:ext cx="1317876" cy="1521883"/>
            </a:xfrm>
            <a:prstGeom prst="rect">
              <a:avLst/>
            </a:prstGeom>
          </p:spPr>
        </p:pic>
      </p:grpSp>
      <p:sp>
        <p:nvSpPr>
          <p:cNvPr id="5" name="Rectangle 4">
            <a:extLst>
              <a:ext uri="{FF2B5EF4-FFF2-40B4-BE49-F238E27FC236}">
                <a16:creationId xmlns:a16="http://schemas.microsoft.com/office/drawing/2014/main" id="{80A46EFC-4471-3866-CD0E-27A8A10A0D9F}"/>
              </a:ext>
            </a:extLst>
          </p:cNvPr>
          <p:cNvSpPr/>
          <p:nvPr userDrawn="1"/>
        </p:nvSpPr>
        <p:spPr>
          <a:xfrm>
            <a:off x="5622526" y="4405509"/>
            <a:ext cx="2760892" cy="45719"/>
          </a:xfrm>
          <a:prstGeom prst="rect">
            <a:avLst/>
          </a:prstGeom>
          <a:solidFill>
            <a:srgbClr val="E978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0">
            <a:extLst>
              <a:ext uri="{FF2B5EF4-FFF2-40B4-BE49-F238E27FC236}">
                <a16:creationId xmlns:a16="http://schemas.microsoft.com/office/drawing/2014/main" id="{CAF5A73C-134E-EFA8-48D0-C211E7FED582}"/>
              </a:ext>
            </a:extLst>
          </p:cNvPr>
          <p:cNvSpPr>
            <a:spLocks noGrp="1"/>
          </p:cNvSpPr>
          <p:nvPr>
            <p:ph type="pic" sz="quarter" idx="10"/>
          </p:nvPr>
        </p:nvSpPr>
        <p:spPr>
          <a:xfrm>
            <a:off x="0" y="17952"/>
            <a:ext cx="5606483" cy="6840048"/>
          </a:xfrm>
        </p:spPr>
        <p:txBody>
          <a:bodyPr>
            <a:normAutofit/>
          </a:bodyPr>
          <a:lstStyle>
            <a:lvl1pPr marL="0" indent="0">
              <a:buNone/>
              <a:defRPr sz="700"/>
            </a:lvl1pPr>
          </a:lstStyle>
          <a:p>
            <a:r>
              <a:rPr lang="en-US"/>
              <a:t>Click icon to add picture</a:t>
            </a:r>
          </a:p>
        </p:txBody>
      </p:sp>
      <p:sp>
        <p:nvSpPr>
          <p:cNvPr id="6" name="Text Placeholder 5">
            <a:extLst>
              <a:ext uri="{FF2B5EF4-FFF2-40B4-BE49-F238E27FC236}">
                <a16:creationId xmlns:a16="http://schemas.microsoft.com/office/drawing/2014/main" id="{18F0B0B6-F056-D360-94F7-BDD4B7A385C0}"/>
              </a:ext>
            </a:extLst>
          </p:cNvPr>
          <p:cNvSpPr>
            <a:spLocks noGrp="1"/>
          </p:cNvSpPr>
          <p:nvPr>
            <p:ph type="body" sz="quarter" idx="11" hasCustomPrompt="1"/>
          </p:nvPr>
        </p:nvSpPr>
        <p:spPr>
          <a:xfrm>
            <a:off x="6094366" y="2737782"/>
            <a:ext cx="5874477" cy="584776"/>
          </a:xfrm>
          <a:noFill/>
        </p:spPr>
        <p:txBody>
          <a:bodyPr>
            <a:normAutofit/>
          </a:bodyPr>
          <a:lstStyle>
            <a:lvl1pPr marL="0" indent="0">
              <a:buNone/>
              <a:defRPr sz="3200">
                <a:solidFill>
                  <a:srgbClr val="E97807"/>
                </a:solidFill>
                <a:latin typeface="Montserrat SemiBold" panose="00000700000000000000" pitchFamily="50" charset="0"/>
              </a:defRPr>
            </a:lvl1pPr>
            <a:lvl2pPr marL="457200" indent="0">
              <a:buNone/>
              <a:defRPr/>
            </a:lvl2pPr>
          </a:lstStyle>
          <a:p>
            <a:r>
              <a:rPr lang="en-GB" sz="2800" b="1" dirty="0">
                <a:solidFill>
                  <a:srgbClr val="0451A0"/>
                </a:solidFill>
                <a:latin typeface="Montserrat" panose="00000500000000000000" pitchFamily="2" charset="0"/>
              </a:rPr>
              <a:t>Issue title</a:t>
            </a:r>
          </a:p>
        </p:txBody>
      </p:sp>
      <p:sp>
        <p:nvSpPr>
          <p:cNvPr id="8" name="Text Placeholder 10">
            <a:extLst>
              <a:ext uri="{FF2B5EF4-FFF2-40B4-BE49-F238E27FC236}">
                <a16:creationId xmlns:a16="http://schemas.microsoft.com/office/drawing/2014/main" id="{B803EC94-5F75-4728-42E4-81A3A49FCACB}"/>
              </a:ext>
            </a:extLst>
          </p:cNvPr>
          <p:cNvSpPr>
            <a:spLocks noGrp="1"/>
          </p:cNvSpPr>
          <p:nvPr>
            <p:ph type="body" sz="quarter" idx="12" hasCustomPrompt="1"/>
          </p:nvPr>
        </p:nvSpPr>
        <p:spPr>
          <a:xfrm>
            <a:off x="6107998" y="4884457"/>
            <a:ext cx="3681413" cy="646113"/>
          </a:xfrm>
        </p:spPr>
        <p:txBody>
          <a:bodyPr>
            <a:normAutofit/>
          </a:bodyPr>
          <a:lstStyle>
            <a:lvl1pPr marL="0" indent="0">
              <a:buNone/>
              <a:defRPr sz="1800">
                <a:solidFill>
                  <a:srgbClr val="E97807"/>
                </a:solidFill>
              </a:defRPr>
            </a:lvl1pPr>
          </a:lstStyle>
          <a:p>
            <a:pPr lvl="0"/>
            <a:r>
              <a:rPr lang="en-US" dirty="0"/>
              <a:t>Edited by</a:t>
            </a:r>
            <a:endParaRPr lang="en-GB" dirty="0"/>
          </a:p>
        </p:txBody>
      </p:sp>
    </p:spTree>
    <p:extLst>
      <p:ext uri="{BB962C8B-B14F-4D97-AF65-F5344CB8AC3E}">
        <p14:creationId xmlns:p14="http://schemas.microsoft.com/office/powerpoint/2010/main" val="30030324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UCrJ">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B5CCD1-DB97-A74A-4232-CD70BB25D121}"/>
              </a:ext>
            </a:extLst>
          </p:cNvPr>
          <p:cNvSpPr/>
          <p:nvPr/>
        </p:nvSpPr>
        <p:spPr>
          <a:xfrm>
            <a:off x="5623076" y="707132"/>
            <a:ext cx="1716905" cy="1532476"/>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0A46EFC-4471-3866-CD0E-27A8A10A0D9F}"/>
              </a:ext>
            </a:extLst>
          </p:cNvPr>
          <p:cNvSpPr/>
          <p:nvPr userDrawn="1"/>
        </p:nvSpPr>
        <p:spPr>
          <a:xfrm>
            <a:off x="5622526" y="4405509"/>
            <a:ext cx="2760892" cy="45719"/>
          </a:xfrm>
          <a:prstGeom prst="rect">
            <a:avLst/>
          </a:prstGeom>
          <a:solidFill>
            <a:srgbClr val="990000"/>
          </a:solidFill>
          <a:ln>
            <a:solidFill>
              <a:srgbClr val="99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0">
            <a:extLst>
              <a:ext uri="{FF2B5EF4-FFF2-40B4-BE49-F238E27FC236}">
                <a16:creationId xmlns:a16="http://schemas.microsoft.com/office/drawing/2014/main" id="{CAF5A73C-134E-EFA8-48D0-C211E7FED582}"/>
              </a:ext>
            </a:extLst>
          </p:cNvPr>
          <p:cNvSpPr>
            <a:spLocks noGrp="1"/>
          </p:cNvSpPr>
          <p:nvPr userDrawn="1">
            <p:ph type="pic" sz="quarter" idx="10"/>
          </p:nvPr>
        </p:nvSpPr>
        <p:spPr>
          <a:xfrm>
            <a:off x="0" y="17952"/>
            <a:ext cx="5606483" cy="6840048"/>
          </a:xfrm>
        </p:spPr>
        <p:txBody>
          <a:bodyPr>
            <a:normAutofit/>
          </a:bodyPr>
          <a:lstStyle>
            <a:lvl1pPr marL="0" indent="0">
              <a:buNone/>
              <a:defRPr sz="700"/>
            </a:lvl1pPr>
          </a:lstStyle>
          <a:p>
            <a:r>
              <a:rPr lang="en-US"/>
              <a:t>Click icon to add picture</a:t>
            </a:r>
          </a:p>
        </p:txBody>
      </p:sp>
      <p:pic>
        <p:nvPicPr>
          <p:cNvPr id="8" name="Picture 7" descr="A red sign with white text&#10;&#10;AI-generated content may be incorrect.">
            <a:extLst>
              <a:ext uri="{FF2B5EF4-FFF2-40B4-BE49-F238E27FC236}">
                <a16:creationId xmlns:a16="http://schemas.microsoft.com/office/drawing/2014/main" id="{9F8E9B2F-5F66-2B25-EFFC-31F519FF0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12934" y="707131"/>
            <a:ext cx="1327048" cy="1532475"/>
          </a:xfrm>
          <a:prstGeom prst="rect">
            <a:avLst/>
          </a:prstGeom>
        </p:spPr>
      </p:pic>
      <p:sp>
        <p:nvSpPr>
          <p:cNvPr id="6" name="Text Placeholder 5">
            <a:extLst>
              <a:ext uri="{FF2B5EF4-FFF2-40B4-BE49-F238E27FC236}">
                <a16:creationId xmlns:a16="http://schemas.microsoft.com/office/drawing/2014/main" id="{2FA21F3F-C085-1145-CFE8-1A66064D28AC}"/>
              </a:ext>
            </a:extLst>
          </p:cNvPr>
          <p:cNvSpPr>
            <a:spLocks noGrp="1"/>
          </p:cNvSpPr>
          <p:nvPr>
            <p:ph type="body" sz="quarter" idx="11" hasCustomPrompt="1"/>
          </p:nvPr>
        </p:nvSpPr>
        <p:spPr>
          <a:xfrm>
            <a:off x="6094366" y="2737782"/>
            <a:ext cx="5874477" cy="584776"/>
          </a:xfrm>
          <a:noFill/>
        </p:spPr>
        <p:txBody>
          <a:bodyPr>
            <a:normAutofit/>
          </a:bodyPr>
          <a:lstStyle>
            <a:lvl1pPr marL="0" indent="0">
              <a:buNone/>
              <a:defRPr sz="3200">
                <a:solidFill>
                  <a:srgbClr val="990000"/>
                </a:solidFill>
                <a:latin typeface="Montserrat SemiBold" panose="00000700000000000000" pitchFamily="50" charset="0"/>
              </a:defRPr>
            </a:lvl1pPr>
            <a:lvl2pPr marL="457200" indent="0">
              <a:buNone/>
              <a:defRPr/>
            </a:lvl2pPr>
          </a:lstStyle>
          <a:p>
            <a:r>
              <a:rPr lang="en-GB" sz="2800" b="1" dirty="0">
                <a:solidFill>
                  <a:srgbClr val="0451A0"/>
                </a:solidFill>
                <a:latin typeface="Montserrat" panose="00000500000000000000" pitchFamily="2" charset="0"/>
              </a:rPr>
              <a:t>Issue title</a:t>
            </a:r>
          </a:p>
        </p:txBody>
      </p:sp>
      <p:sp>
        <p:nvSpPr>
          <p:cNvPr id="9" name="Text Placeholder 10">
            <a:extLst>
              <a:ext uri="{FF2B5EF4-FFF2-40B4-BE49-F238E27FC236}">
                <a16:creationId xmlns:a16="http://schemas.microsoft.com/office/drawing/2014/main" id="{08166E44-553D-CBB3-80B7-4BE0A536C267}"/>
              </a:ext>
            </a:extLst>
          </p:cNvPr>
          <p:cNvSpPr>
            <a:spLocks noGrp="1"/>
          </p:cNvSpPr>
          <p:nvPr>
            <p:ph type="body" sz="quarter" idx="12" hasCustomPrompt="1"/>
          </p:nvPr>
        </p:nvSpPr>
        <p:spPr>
          <a:xfrm>
            <a:off x="6107998" y="4884457"/>
            <a:ext cx="3681413" cy="646113"/>
          </a:xfrm>
        </p:spPr>
        <p:txBody>
          <a:bodyPr>
            <a:normAutofit/>
          </a:bodyPr>
          <a:lstStyle>
            <a:lvl1pPr marL="0" indent="0">
              <a:buNone/>
              <a:defRPr sz="1800">
                <a:solidFill>
                  <a:srgbClr val="990000"/>
                </a:solidFill>
              </a:defRPr>
            </a:lvl1pPr>
          </a:lstStyle>
          <a:p>
            <a:pPr lvl="0"/>
            <a:r>
              <a:rPr lang="en-US" dirty="0"/>
              <a:t>Edited by</a:t>
            </a:r>
            <a:endParaRPr lang="en-GB" dirty="0"/>
          </a:p>
        </p:txBody>
      </p:sp>
    </p:spTree>
    <p:extLst>
      <p:ext uri="{BB962C8B-B14F-4D97-AF65-F5344CB8AC3E}">
        <p14:creationId xmlns:p14="http://schemas.microsoft.com/office/powerpoint/2010/main" val="789768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56DBB583-8717-0F17-6D2E-15A2FD8295EA}"/>
              </a:ext>
            </a:extLst>
          </p:cNvPr>
          <p:cNvSpPr>
            <a:spLocks noGrp="1"/>
          </p:cNvSpPr>
          <p:nvPr>
            <p:ph type="body" sz="quarter" idx="11" hasCustomPrompt="1"/>
          </p:nvPr>
        </p:nvSpPr>
        <p:spPr>
          <a:xfrm>
            <a:off x="140586" y="942075"/>
            <a:ext cx="2346918" cy="572661"/>
          </a:xfrm>
          <a:solidFill>
            <a:schemeClr val="accent4"/>
          </a:solidFill>
        </p:spPr>
        <p:txBody>
          <a:bodyPr anchor="ctr">
            <a:normAutofit/>
          </a:bodyPr>
          <a:lstStyle>
            <a:lvl1pPr marL="0" indent="0" algn="r">
              <a:buNone/>
              <a:defRPr sz="3200" b="0">
                <a:solidFill>
                  <a:schemeClr val="bg1"/>
                </a:solidFill>
                <a:latin typeface="+mj-lt"/>
              </a:defRPr>
            </a:lvl1pPr>
          </a:lstStyle>
          <a:p>
            <a:pPr lvl="0"/>
            <a:r>
              <a:rPr lang="en-US" dirty="0"/>
              <a:t>Outline</a:t>
            </a:r>
          </a:p>
        </p:txBody>
      </p:sp>
      <p:sp>
        <p:nvSpPr>
          <p:cNvPr id="9" name="Rectangle 8">
            <a:extLst>
              <a:ext uri="{FF2B5EF4-FFF2-40B4-BE49-F238E27FC236}">
                <a16:creationId xmlns:a16="http://schemas.microsoft.com/office/drawing/2014/main" id="{14B00415-ACBC-93D9-F3B0-AD7F803941D8}"/>
              </a:ext>
            </a:extLst>
          </p:cNvPr>
          <p:cNvSpPr/>
          <p:nvPr userDrawn="1"/>
        </p:nvSpPr>
        <p:spPr>
          <a:xfrm>
            <a:off x="116957" y="95692"/>
            <a:ext cx="11972261" cy="6687879"/>
          </a:xfrm>
          <a:prstGeom prst="rect">
            <a:avLst/>
          </a:prstGeom>
          <a:noFill/>
          <a:ln w="25400">
            <a:solidFill>
              <a:srgbClr val="193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Open Sans" panose="020B0606030504020204" pitchFamily="34" charset="0"/>
            </a:endParaRPr>
          </a:p>
        </p:txBody>
      </p:sp>
      <p:sp>
        <p:nvSpPr>
          <p:cNvPr id="11" name="Picture Placeholder 10">
            <a:extLst>
              <a:ext uri="{FF2B5EF4-FFF2-40B4-BE49-F238E27FC236}">
                <a16:creationId xmlns:a16="http://schemas.microsoft.com/office/drawing/2014/main" id="{ADAEB060-3E5A-07AD-D58B-74E53771AD3F}"/>
              </a:ext>
            </a:extLst>
          </p:cNvPr>
          <p:cNvSpPr>
            <a:spLocks noGrp="1"/>
          </p:cNvSpPr>
          <p:nvPr>
            <p:ph type="pic" sz="quarter" idx="10"/>
          </p:nvPr>
        </p:nvSpPr>
        <p:spPr>
          <a:xfrm>
            <a:off x="8583447" y="105217"/>
            <a:ext cx="3474720" cy="6638544"/>
          </a:xfrm>
        </p:spPr>
        <p:txBody>
          <a:bodyPr>
            <a:normAutofit/>
          </a:bodyPr>
          <a:lstStyle>
            <a:lvl1pPr marL="0" indent="0">
              <a:buNone/>
              <a:defRPr sz="700"/>
            </a:lvl1pPr>
          </a:lstStyle>
          <a:p>
            <a:r>
              <a:rPr lang="en-US" dirty="0"/>
              <a:t>Click icon to add picture</a:t>
            </a:r>
          </a:p>
        </p:txBody>
      </p:sp>
      <p:sp>
        <p:nvSpPr>
          <p:cNvPr id="17" name="Text Placeholder 16">
            <a:extLst>
              <a:ext uri="{FF2B5EF4-FFF2-40B4-BE49-F238E27FC236}">
                <a16:creationId xmlns:a16="http://schemas.microsoft.com/office/drawing/2014/main" id="{2ED04DB8-BCBA-28DD-1FCA-35242E71A863}"/>
              </a:ext>
            </a:extLst>
          </p:cNvPr>
          <p:cNvSpPr>
            <a:spLocks noGrp="1"/>
          </p:cNvSpPr>
          <p:nvPr>
            <p:ph type="body" sz="quarter" idx="12" hasCustomPrompt="1"/>
          </p:nvPr>
        </p:nvSpPr>
        <p:spPr>
          <a:xfrm>
            <a:off x="768566" y="2024960"/>
            <a:ext cx="3225917" cy="506455"/>
          </a:xfrm>
        </p:spPr>
        <p:txBody>
          <a:bodyPr anchor="ctr">
            <a:normAutofit/>
          </a:bodyPr>
          <a:lstStyle>
            <a:lvl1pPr marL="0" indent="0">
              <a:buNone/>
              <a:defRPr sz="2800">
                <a:solidFill>
                  <a:schemeClr val="accent4"/>
                </a:solidFill>
                <a:latin typeface="Montserrat" pitchFamily="2" charset="0"/>
              </a:defRPr>
            </a:lvl1pPr>
          </a:lstStyle>
          <a:p>
            <a:pPr lvl="0"/>
            <a:r>
              <a:rPr lang="en-US" dirty="0"/>
              <a:t>Header 1</a:t>
            </a:r>
          </a:p>
        </p:txBody>
      </p:sp>
      <p:sp>
        <p:nvSpPr>
          <p:cNvPr id="18" name="Text Placeholder 16">
            <a:extLst>
              <a:ext uri="{FF2B5EF4-FFF2-40B4-BE49-F238E27FC236}">
                <a16:creationId xmlns:a16="http://schemas.microsoft.com/office/drawing/2014/main" id="{0C011F71-0CBB-E737-F642-A048C7A67C06}"/>
              </a:ext>
            </a:extLst>
          </p:cNvPr>
          <p:cNvSpPr>
            <a:spLocks noGrp="1"/>
          </p:cNvSpPr>
          <p:nvPr>
            <p:ph type="body" sz="quarter" idx="13" hasCustomPrompt="1"/>
          </p:nvPr>
        </p:nvSpPr>
        <p:spPr>
          <a:xfrm>
            <a:off x="768566" y="2531415"/>
            <a:ext cx="3225917" cy="3599611"/>
          </a:xfrm>
        </p:spPr>
        <p:txBody>
          <a:bodyPr anchor="t">
            <a:normAutofit/>
          </a:bodyPr>
          <a:lstStyle>
            <a:lvl1pPr marL="342900" indent="-342900">
              <a:buClr>
                <a:schemeClr val="accent4"/>
              </a:buClr>
              <a:buFont typeface="Arial" panose="020B0604020202020204" pitchFamily="34" charset="0"/>
              <a:buChar char="•"/>
              <a:defRPr sz="2000">
                <a:solidFill>
                  <a:schemeClr val="accent1"/>
                </a:solidFill>
                <a:latin typeface="+mn-lt"/>
              </a:defRPr>
            </a:lvl1pPr>
          </a:lstStyle>
          <a:p>
            <a:pPr lvl="0"/>
            <a:r>
              <a:rPr lang="en-US" dirty="0"/>
              <a:t>Subheading</a:t>
            </a:r>
          </a:p>
        </p:txBody>
      </p:sp>
      <p:sp>
        <p:nvSpPr>
          <p:cNvPr id="19" name="Text Placeholder 16">
            <a:extLst>
              <a:ext uri="{FF2B5EF4-FFF2-40B4-BE49-F238E27FC236}">
                <a16:creationId xmlns:a16="http://schemas.microsoft.com/office/drawing/2014/main" id="{41CD7603-F03E-5920-0843-2A0A4C6A5EC4}"/>
              </a:ext>
            </a:extLst>
          </p:cNvPr>
          <p:cNvSpPr>
            <a:spLocks noGrp="1"/>
          </p:cNvSpPr>
          <p:nvPr>
            <p:ph type="body" sz="quarter" idx="14" hasCustomPrompt="1"/>
          </p:nvPr>
        </p:nvSpPr>
        <p:spPr>
          <a:xfrm>
            <a:off x="4683786" y="2024960"/>
            <a:ext cx="3669284" cy="506455"/>
          </a:xfrm>
        </p:spPr>
        <p:txBody>
          <a:bodyPr anchor="t">
            <a:noAutofit/>
          </a:bodyPr>
          <a:lstStyle>
            <a:lvl1pPr marL="0" indent="0">
              <a:lnSpc>
                <a:spcPct val="100000"/>
              </a:lnSpc>
              <a:buNone/>
              <a:defRPr sz="3000">
                <a:solidFill>
                  <a:schemeClr val="accent4"/>
                </a:solidFill>
                <a:latin typeface="Montserrat" pitchFamily="2" charset="0"/>
              </a:defRPr>
            </a:lvl1pPr>
          </a:lstStyle>
          <a:p>
            <a:pPr lvl="0"/>
            <a:r>
              <a:rPr lang="en-US" dirty="0"/>
              <a:t>Header 2</a:t>
            </a:r>
          </a:p>
        </p:txBody>
      </p:sp>
      <p:sp>
        <p:nvSpPr>
          <p:cNvPr id="20" name="Text Placeholder 16">
            <a:extLst>
              <a:ext uri="{FF2B5EF4-FFF2-40B4-BE49-F238E27FC236}">
                <a16:creationId xmlns:a16="http://schemas.microsoft.com/office/drawing/2014/main" id="{64B3ED15-53F4-8148-8914-4ED8F1494B8B}"/>
              </a:ext>
            </a:extLst>
          </p:cNvPr>
          <p:cNvSpPr>
            <a:spLocks noGrp="1"/>
          </p:cNvSpPr>
          <p:nvPr>
            <p:ph type="body" sz="quarter" idx="15" hasCustomPrompt="1"/>
          </p:nvPr>
        </p:nvSpPr>
        <p:spPr>
          <a:xfrm>
            <a:off x="4683786" y="2531415"/>
            <a:ext cx="3669284" cy="973489"/>
          </a:xfrm>
        </p:spPr>
        <p:txBody>
          <a:bodyPr anchor="t">
            <a:normAutofit/>
          </a:bodyPr>
          <a:lstStyle>
            <a:lvl1pPr marL="342900" indent="-342900">
              <a:buClr>
                <a:schemeClr val="accent4"/>
              </a:buClr>
              <a:buFont typeface="Arial" panose="020B0604020202020204" pitchFamily="34" charset="0"/>
              <a:buChar char="•"/>
              <a:defRPr sz="2000">
                <a:solidFill>
                  <a:schemeClr val="accent1"/>
                </a:solidFill>
                <a:latin typeface="+mn-lt"/>
              </a:defRPr>
            </a:lvl1pPr>
          </a:lstStyle>
          <a:p>
            <a:pPr lvl="0"/>
            <a:r>
              <a:rPr lang="en-US" dirty="0"/>
              <a:t>Subheading</a:t>
            </a:r>
          </a:p>
        </p:txBody>
      </p:sp>
      <p:sp>
        <p:nvSpPr>
          <p:cNvPr id="21" name="Text Placeholder 16">
            <a:extLst>
              <a:ext uri="{FF2B5EF4-FFF2-40B4-BE49-F238E27FC236}">
                <a16:creationId xmlns:a16="http://schemas.microsoft.com/office/drawing/2014/main" id="{D2931938-C4D8-CD80-D7AF-0E0FF744E2BA}"/>
              </a:ext>
            </a:extLst>
          </p:cNvPr>
          <p:cNvSpPr>
            <a:spLocks noGrp="1"/>
          </p:cNvSpPr>
          <p:nvPr>
            <p:ph type="body" sz="quarter" idx="16" hasCustomPrompt="1"/>
          </p:nvPr>
        </p:nvSpPr>
        <p:spPr>
          <a:xfrm>
            <a:off x="4683786" y="3919241"/>
            <a:ext cx="3669284" cy="506455"/>
          </a:xfrm>
        </p:spPr>
        <p:txBody>
          <a:bodyPr anchor="t">
            <a:noAutofit/>
          </a:bodyPr>
          <a:lstStyle>
            <a:lvl1pPr marL="0" indent="0">
              <a:lnSpc>
                <a:spcPct val="100000"/>
              </a:lnSpc>
              <a:buNone/>
              <a:defRPr sz="3000">
                <a:solidFill>
                  <a:schemeClr val="accent4"/>
                </a:solidFill>
                <a:latin typeface="Montserrat" pitchFamily="2" charset="0"/>
              </a:defRPr>
            </a:lvl1pPr>
          </a:lstStyle>
          <a:p>
            <a:pPr lvl="0"/>
            <a:r>
              <a:rPr lang="en-US" dirty="0"/>
              <a:t>Header 3</a:t>
            </a:r>
          </a:p>
        </p:txBody>
      </p:sp>
      <p:sp>
        <p:nvSpPr>
          <p:cNvPr id="2" name="Text Placeholder 16">
            <a:extLst>
              <a:ext uri="{FF2B5EF4-FFF2-40B4-BE49-F238E27FC236}">
                <a16:creationId xmlns:a16="http://schemas.microsoft.com/office/drawing/2014/main" id="{E339245A-6C41-C376-097A-7FD21437B215}"/>
              </a:ext>
            </a:extLst>
          </p:cNvPr>
          <p:cNvSpPr>
            <a:spLocks noGrp="1"/>
          </p:cNvSpPr>
          <p:nvPr>
            <p:ph type="body" sz="quarter" idx="17" hasCustomPrompt="1"/>
          </p:nvPr>
        </p:nvSpPr>
        <p:spPr>
          <a:xfrm>
            <a:off x="4683786" y="4425696"/>
            <a:ext cx="3669284" cy="973489"/>
          </a:xfrm>
        </p:spPr>
        <p:txBody>
          <a:bodyPr anchor="t">
            <a:normAutofit/>
          </a:bodyPr>
          <a:lstStyle>
            <a:lvl1pPr marL="342900" indent="-342900">
              <a:buClr>
                <a:schemeClr val="accent4"/>
              </a:buClr>
              <a:buFont typeface="Arial" panose="020B0604020202020204" pitchFamily="34" charset="0"/>
              <a:buChar char="•"/>
              <a:defRPr sz="2000">
                <a:solidFill>
                  <a:schemeClr val="accent1"/>
                </a:solidFill>
                <a:latin typeface="+mn-lt"/>
              </a:defRPr>
            </a:lvl1pPr>
          </a:lstStyle>
          <a:p>
            <a:pPr lvl="0"/>
            <a:r>
              <a:rPr lang="en-US" dirty="0"/>
              <a:t>Subheading</a:t>
            </a:r>
          </a:p>
        </p:txBody>
      </p:sp>
    </p:spTree>
    <p:extLst>
      <p:ext uri="{BB962C8B-B14F-4D97-AF65-F5344CB8AC3E}">
        <p14:creationId xmlns:p14="http://schemas.microsoft.com/office/powerpoint/2010/main" val="8285640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JS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B5CCD1-DB97-A74A-4232-CD70BB25D121}"/>
              </a:ext>
            </a:extLst>
          </p:cNvPr>
          <p:cNvSpPr/>
          <p:nvPr/>
        </p:nvSpPr>
        <p:spPr>
          <a:xfrm>
            <a:off x="5623076" y="707132"/>
            <a:ext cx="1716905" cy="1532476"/>
          </a:xfrm>
          <a:prstGeom prst="rect">
            <a:avLst/>
          </a:prstGeom>
          <a:solidFill>
            <a:srgbClr val="4890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0A46EFC-4471-3866-CD0E-27A8A10A0D9F}"/>
              </a:ext>
            </a:extLst>
          </p:cNvPr>
          <p:cNvSpPr/>
          <p:nvPr userDrawn="1"/>
        </p:nvSpPr>
        <p:spPr>
          <a:xfrm>
            <a:off x="5622526" y="4405509"/>
            <a:ext cx="2760892" cy="45719"/>
          </a:xfrm>
          <a:prstGeom prst="rect">
            <a:avLst/>
          </a:prstGeom>
          <a:solidFill>
            <a:srgbClr val="4890CD"/>
          </a:solidFill>
          <a:ln>
            <a:solidFill>
              <a:srgbClr val="4890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0">
            <a:extLst>
              <a:ext uri="{FF2B5EF4-FFF2-40B4-BE49-F238E27FC236}">
                <a16:creationId xmlns:a16="http://schemas.microsoft.com/office/drawing/2014/main" id="{CAF5A73C-134E-EFA8-48D0-C211E7FED582}"/>
              </a:ext>
            </a:extLst>
          </p:cNvPr>
          <p:cNvSpPr>
            <a:spLocks noGrp="1"/>
          </p:cNvSpPr>
          <p:nvPr userDrawn="1">
            <p:ph type="pic" sz="quarter" idx="10"/>
          </p:nvPr>
        </p:nvSpPr>
        <p:spPr>
          <a:xfrm>
            <a:off x="0" y="17952"/>
            <a:ext cx="5606483" cy="6840048"/>
          </a:xfrm>
        </p:spPr>
        <p:txBody>
          <a:bodyPr>
            <a:normAutofit/>
          </a:bodyPr>
          <a:lstStyle>
            <a:lvl1pPr marL="0" indent="0">
              <a:buNone/>
              <a:defRPr sz="700"/>
            </a:lvl1pPr>
          </a:lstStyle>
          <a:p>
            <a:r>
              <a:rPr lang="en-US"/>
              <a:t>Click icon to add picture</a:t>
            </a:r>
          </a:p>
        </p:txBody>
      </p:sp>
      <p:pic>
        <p:nvPicPr>
          <p:cNvPr id="8" name="Picture 7" descr="A blue background with white text&#10;&#10;AI-generated content may be incorrect.">
            <a:extLst>
              <a:ext uri="{FF2B5EF4-FFF2-40B4-BE49-F238E27FC236}">
                <a16:creationId xmlns:a16="http://schemas.microsoft.com/office/drawing/2014/main" id="{2FBEEF2D-8C99-362F-6F52-92D5BD9467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12934" y="707131"/>
            <a:ext cx="1327048" cy="1532475"/>
          </a:xfrm>
          <a:prstGeom prst="rect">
            <a:avLst/>
          </a:prstGeom>
        </p:spPr>
      </p:pic>
      <p:sp>
        <p:nvSpPr>
          <p:cNvPr id="6" name="Text Placeholder 5">
            <a:extLst>
              <a:ext uri="{FF2B5EF4-FFF2-40B4-BE49-F238E27FC236}">
                <a16:creationId xmlns:a16="http://schemas.microsoft.com/office/drawing/2014/main" id="{9E27175B-43E6-D368-BEF1-B00E75A01AD0}"/>
              </a:ext>
            </a:extLst>
          </p:cNvPr>
          <p:cNvSpPr>
            <a:spLocks noGrp="1"/>
          </p:cNvSpPr>
          <p:nvPr>
            <p:ph type="body" sz="quarter" idx="11" hasCustomPrompt="1"/>
          </p:nvPr>
        </p:nvSpPr>
        <p:spPr>
          <a:xfrm>
            <a:off x="6094366" y="2737782"/>
            <a:ext cx="5874477" cy="584776"/>
          </a:xfrm>
          <a:noFill/>
        </p:spPr>
        <p:txBody>
          <a:bodyPr>
            <a:normAutofit/>
          </a:bodyPr>
          <a:lstStyle>
            <a:lvl1pPr marL="0" indent="0">
              <a:buNone/>
              <a:defRPr sz="3200">
                <a:solidFill>
                  <a:srgbClr val="162D41"/>
                </a:solidFill>
                <a:latin typeface="Montserrat SemiBold" panose="00000700000000000000" pitchFamily="50" charset="0"/>
              </a:defRPr>
            </a:lvl1pPr>
            <a:lvl2pPr marL="457200" indent="0">
              <a:buNone/>
              <a:defRPr/>
            </a:lvl2pPr>
          </a:lstStyle>
          <a:p>
            <a:r>
              <a:rPr lang="en-GB" sz="2800" b="1" dirty="0">
                <a:solidFill>
                  <a:srgbClr val="0451A0"/>
                </a:solidFill>
                <a:latin typeface="Montserrat" panose="00000500000000000000" pitchFamily="2" charset="0"/>
              </a:rPr>
              <a:t>Issue title</a:t>
            </a:r>
          </a:p>
        </p:txBody>
      </p:sp>
      <p:sp>
        <p:nvSpPr>
          <p:cNvPr id="9" name="Text Placeholder 10">
            <a:extLst>
              <a:ext uri="{FF2B5EF4-FFF2-40B4-BE49-F238E27FC236}">
                <a16:creationId xmlns:a16="http://schemas.microsoft.com/office/drawing/2014/main" id="{76773AE3-6AD2-DAC7-E1FD-CDAABD1736A2}"/>
              </a:ext>
            </a:extLst>
          </p:cNvPr>
          <p:cNvSpPr>
            <a:spLocks noGrp="1"/>
          </p:cNvSpPr>
          <p:nvPr>
            <p:ph type="body" sz="quarter" idx="12" hasCustomPrompt="1"/>
          </p:nvPr>
        </p:nvSpPr>
        <p:spPr>
          <a:xfrm>
            <a:off x="6107998" y="4884457"/>
            <a:ext cx="3681413" cy="646113"/>
          </a:xfrm>
        </p:spPr>
        <p:txBody>
          <a:bodyPr>
            <a:normAutofit/>
          </a:bodyPr>
          <a:lstStyle>
            <a:lvl1pPr marL="0" indent="0">
              <a:buNone/>
              <a:defRPr sz="1800">
                <a:solidFill>
                  <a:srgbClr val="162D41"/>
                </a:solidFill>
              </a:defRPr>
            </a:lvl1pPr>
          </a:lstStyle>
          <a:p>
            <a:pPr lvl="0"/>
            <a:r>
              <a:rPr lang="en-US" dirty="0"/>
              <a:t>Edited by</a:t>
            </a:r>
            <a:endParaRPr lang="en-GB" dirty="0"/>
          </a:p>
        </p:txBody>
      </p:sp>
    </p:spTree>
    <p:extLst>
      <p:ext uri="{BB962C8B-B14F-4D97-AF65-F5344CB8AC3E}">
        <p14:creationId xmlns:p14="http://schemas.microsoft.com/office/powerpoint/2010/main" val="4079726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UCrDat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B5CCD1-DB97-A74A-4232-CD70BB25D121}"/>
              </a:ext>
            </a:extLst>
          </p:cNvPr>
          <p:cNvSpPr/>
          <p:nvPr/>
        </p:nvSpPr>
        <p:spPr>
          <a:xfrm>
            <a:off x="5623076" y="707132"/>
            <a:ext cx="1716905" cy="1532476"/>
          </a:xfrm>
          <a:prstGeom prst="rect">
            <a:avLst/>
          </a:prstGeom>
          <a:solidFill>
            <a:srgbClr val="9E9D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0A46EFC-4471-3866-CD0E-27A8A10A0D9F}"/>
              </a:ext>
            </a:extLst>
          </p:cNvPr>
          <p:cNvSpPr/>
          <p:nvPr userDrawn="1"/>
        </p:nvSpPr>
        <p:spPr>
          <a:xfrm>
            <a:off x="5622526" y="4405509"/>
            <a:ext cx="2760892" cy="45719"/>
          </a:xfrm>
          <a:prstGeom prst="rect">
            <a:avLst/>
          </a:prstGeom>
          <a:solidFill>
            <a:srgbClr val="9E9D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0">
            <a:extLst>
              <a:ext uri="{FF2B5EF4-FFF2-40B4-BE49-F238E27FC236}">
                <a16:creationId xmlns:a16="http://schemas.microsoft.com/office/drawing/2014/main" id="{CAF5A73C-134E-EFA8-48D0-C211E7FED582}"/>
              </a:ext>
            </a:extLst>
          </p:cNvPr>
          <p:cNvSpPr>
            <a:spLocks noGrp="1"/>
          </p:cNvSpPr>
          <p:nvPr userDrawn="1">
            <p:ph type="pic" sz="quarter" idx="10"/>
          </p:nvPr>
        </p:nvSpPr>
        <p:spPr>
          <a:xfrm>
            <a:off x="0" y="17952"/>
            <a:ext cx="5606483" cy="6840048"/>
          </a:xfrm>
        </p:spPr>
        <p:txBody>
          <a:bodyPr>
            <a:normAutofit/>
          </a:bodyPr>
          <a:lstStyle>
            <a:lvl1pPr marL="0" indent="0">
              <a:buNone/>
              <a:defRPr sz="700"/>
            </a:lvl1pPr>
          </a:lstStyle>
          <a:p>
            <a:r>
              <a:rPr lang="en-US"/>
              <a:t>Click icon to add picture</a:t>
            </a:r>
          </a:p>
        </p:txBody>
      </p:sp>
      <p:pic>
        <p:nvPicPr>
          <p:cNvPr id="8" name="Picture 7" descr="A grey rectangular object with white text&#10;&#10;AI-generated content may be incorrect.">
            <a:extLst>
              <a:ext uri="{FF2B5EF4-FFF2-40B4-BE49-F238E27FC236}">
                <a16:creationId xmlns:a16="http://schemas.microsoft.com/office/drawing/2014/main" id="{4C815178-8C2C-F58C-B087-E0C126DEB8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04537" y="707132"/>
            <a:ext cx="1335444" cy="1532476"/>
          </a:xfrm>
          <a:prstGeom prst="rect">
            <a:avLst/>
          </a:prstGeom>
        </p:spPr>
      </p:pic>
      <p:sp>
        <p:nvSpPr>
          <p:cNvPr id="6" name="Text Placeholder 5">
            <a:extLst>
              <a:ext uri="{FF2B5EF4-FFF2-40B4-BE49-F238E27FC236}">
                <a16:creationId xmlns:a16="http://schemas.microsoft.com/office/drawing/2014/main" id="{F6E7B25F-6124-F828-4F11-99259C5F0C1B}"/>
              </a:ext>
            </a:extLst>
          </p:cNvPr>
          <p:cNvSpPr>
            <a:spLocks noGrp="1"/>
          </p:cNvSpPr>
          <p:nvPr>
            <p:ph type="body" sz="quarter" idx="11" hasCustomPrompt="1"/>
          </p:nvPr>
        </p:nvSpPr>
        <p:spPr>
          <a:xfrm>
            <a:off x="6094366" y="2737782"/>
            <a:ext cx="5874477" cy="584776"/>
          </a:xfrm>
          <a:noFill/>
        </p:spPr>
        <p:txBody>
          <a:bodyPr>
            <a:normAutofit/>
          </a:bodyPr>
          <a:lstStyle>
            <a:lvl1pPr marL="0" indent="0">
              <a:buNone/>
              <a:defRPr sz="3200">
                <a:solidFill>
                  <a:srgbClr val="666666"/>
                </a:solidFill>
                <a:latin typeface="Montserrat SemiBold" panose="00000700000000000000" pitchFamily="50" charset="0"/>
              </a:defRPr>
            </a:lvl1pPr>
            <a:lvl2pPr marL="457200" indent="0">
              <a:buNone/>
              <a:defRPr/>
            </a:lvl2pPr>
          </a:lstStyle>
          <a:p>
            <a:r>
              <a:rPr lang="en-GB" sz="2800" b="1" dirty="0">
                <a:solidFill>
                  <a:srgbClr val="0451A0"/>
                </a:solidFill>
                <a:latin typeface="Montserrat" panose="00000500000000000000" pitchFamily="2" charset="0"/>
              </a:rPr>
              <a:t>Issue title</a:t>
            </a:r>
          </a:p>
        </p:txBody>
      </p:sp>
      <p:sp>
        <p:nvSpPr>
          <p:cNvPr id="9" name="Text Placeholder 10">
            <a:extLst>
              <a:ext uri="{FF2B5EF4-FFF2-40B4-BE49-F238E27FC236}">
                <a16:creationId xmlns:a16="http://schemas.microsoft.com/office/drawing/2014/main" id="{C368E8C8-A338-551D-F609-4E7464C18F76}"/>
              </a:ext>
            </a:extLst>
          </p:cNvPr>
          <p:cNvSpPr>
            <a:spLocks noGrp="1"/>
          </p:cNvSpPr>
          <p:nvPr>
            <p:ph type="body" sz="quarter" idx="12" hasCustomPrompt="1"/>
          </p:nvPr>
        </p:nvSpPr>
        <p:spPr>
          <a:xfrm>
            <a:off x="6107998" y="4884457"/>
            <a:ext cx="3681413" cy="646113"/>
          </a:xfrm>
        </p:spPr>
        <p:txBody>
          <a:bodyPr>
            <a:normAutofit/>
          </a:bodyPr>
          <a:lstStyle>
            <a:lvl1pPr marL="0" indent="0">
              <a:buNone/>
              <a:defRPr sz="1800">
                <a:solidFill>
                  <a:srgbClr val="666666"/>
                </a:solidFill>
              </a:defRPr>
            </a:lvl1pPr>
          </a:lstStyle>
          <a:p>
            <a:pPr lvl="0"/>
            <a:r>
              <a:rPr lang="en-US" dirty="0"/>
              <a:t>Edited by</a:t>
            </a:r>
            <a:endParaRPr lang="en-GB" dirty="0"/>
          </a:p>
        </p:txBody>
      </p:sp>
    </p:spTree>
    <p:extLst>
      <p:ext uri="{BB962C8B-B14F-4D97-AF65-F5344CB8AC3E}">
        <p14:creationId xmlns:p14="http://schemas.microsoft.com/office/powerpoint/2010/main" val="3805281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ternational Tables Heading">
    <p:spTree>
      <p:nvGrpSpPr>
        <p:cNvPr id="1" name=""/>
        <p:cNvGrpSpPr/>
        <p:nvPr/>
      </p:nvGrpSpPr>
      <p:grpSpPr>
        <a:xfrm>
          <a:off x="0" y="0"/>
          <a:ext cx="0" cy="0"/>
          <a:chOff x="0" y="0"/>
          <a:chExt cx="0" cy="0"/>
        </a:xfrm>
      </p:grpSpPr>
      <p:pic>
        <p:nvPicPr>
          <p:cNvPr id="2" name="Picture 1" descr="A blue and white background&#10;&#10;Description automatically generated">
            <a:extLst>
              <a:ext uri="{FF2B5EF4-FFF2-40B4-BE49-F238E27FC236}">
                <a16:creationId xmlns:a16="http://schemas.microsoft.com/office/drawing/2014/main" id="{84B3DACA-6D9A-67FB-B62E-AD089FC31906}"/>
              </a:ext>
            </a:extLst>
          </p:cNvPr>
          <p:cNvPicPr>
            <a:picLocks noChangeAspect="1"/>
          </p:cNvPicPr>
          <p:nvPr userDrawn="1"/>
        </p:nvPicPr>
        <p:blipFill>
          <a:blip r:embed="rId2"/>
          <a:srcRect t="824" r="1096" b="2338"/>
          <a:stretch/>
        </p:blipFill>
        <p:spPr>
          <a:xfrm>
            <a:off x="0" y="-1"/>
            <a:ext cx="12191978" cy="6858001"/>
          </a:xfrm>
          <a:prstGeom prst="rect">
            <a:avLst/>
          </a:prstGeom>
        </p:spPr>
      </p:pic>
      <p:sp>
        <p:nvSpPr>
          <p:cNvPr id="4" name="Rectangle 3">
            <a:extLst>
              <a:ext uri="{FF2B5EF4-FFF2-40B4-BE49-F238E27FC236}">
                <a16:creationId xmlns:a16="http://schemas.microsoft.com/office/drawing/2014/main" id="{FF532C95-7BCD-8796-8624-50441888CEA0}"/>
              </a:ext>
            </a:extLst>
          </p:cNvPr>
          <p:cNvSpPr/>
          <p:nvPr userDrawn="1"/>
        </p:nvSpPr>
        <p:spPr>
          <a:xfrm>
            <a:off x="119745" y="106220"/>
            <a:ext cx="11948480" cy="6608698"/>
          </a:xfrm>
          <a:prstGeom prst="rect">
            <a:avLst/>
          </a:prstGeom>
          <a:noFill/>
          <a:ln w="254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DCB0018-6299-6B0F-1119-225A99CC7089}"/>
              </a:ext>
            </a:extLst>
          </p:cNvPr>
          <p:cNvSpPr/>
          <p:nvPr userDrawn="1"/>
        </p:nvSpPr>
        <p:spPr>
          <a:xfrm>
            <a:off x="4023229" y="3052871"/>
            <a:ext cx="4141512" cy="45719"/>
          </a:xfrm>
          <a:prstGeom prst="rect">
            <a:avLst/>
          </a:prstGeom>
          <a:solidFill>
            <a:srgbClr val="25BDBD"/>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21D726B8-2F88-F317-DDCF-5FC113752FE1}"/>
              </a:ext>
            </a:extLst>
          </p:cNvPr>
          <p:cNvSpPr txBox="1"/>
          <p:nvPr userDrawn="1"/>
        </p:nvSpPr>
        <p:spPr>
          <a:xfrm>
            <a:off x="119745" y="1620326"/>
            <a:ext cx="11948480" cy="923330"/>
          </a:xfrm>
          <a:prstGeom prst="rect">
            <a:avLst/>
          </a:prstGeom>
          <a:noFill/>
        </p:spPr>
        <p:txBody>
          <a:bodyPr wrap="square" rtlCol="0" anchor="ctr">
            <a:spAutoFit/>
          </a:bodyPr>
          <a:lstStyle/>
          <a:p>
            <a:pPr algn="ctr"/>
            <a:r>
              <a:rPr lang="en-GB" sz="5400" dirty="0">
                <a:solidFill>
                  <a:schemeClr val="bg1"/>
                </a:solidFill>
                <a:latin typeface="+mj-lt"/>
              </a:rPr>
              <a:t>International Tables</a:t>
            </a:r>
          </a:p>
        </p:txBody>
      </p:sp>
      <p:sp>
        <p:nvSpPr>
          <p:cNvPr id="5" name="TextBox 4">
            <a:extLst>
              <a:ext uri="{FF2B5EF4-FFF2-40B4-BE49-F238E27FC236}">
                <a16:creationId xmlns:a16="http://schemas.microsoft.com/office/drawing/2014/main" id="{CFC431AD-F15F-1FF0-0895-074BFB84D14C}"/>
              </a:ext>
            </a:extLst>
          </p:cNvPr>
          <p:cNvSpPr txBox="1"/>
          <p:nvPr userDrawn="1"/>
        </p:nvSpPr>
        <p:spPr>
          <a:xfrm>
            <a:off x="1326042" y="3500613"/>
            <a:ext cx="9535886"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i="1" dirty="0">
                <a:solidFill>
                  <a:schemeClr val="accent4"/>
                </a:solidFill>
              </a:rPr>
              <a:t>‘The complete online set of International Tables for Crystallography can be warmly recommended to all those who want a truly encyclopedic and authoritative reference.'</a:t>
            </a:r>
          </a:p>
          <a:p>
            <a:pPr algn="ctr"/>
            <a:endParaRPr lang="en-GB" i="1" dirty="0">
              <a:solidFill>
                <a:schemeClr val="accent4"/>
              </a:solidFill>
            </a:endParaRPr>
          </a:p>
        </p:txBody>
      </p:sp>
      <p:sp>
        <p:nvSpPr>
          <p:cNvPr id="10" name="TextBox 9">
            <a:extLst>
              <a:ext uri="{FF2B5EF4-FFF2-40B4-BE49-F238E27FC236}">
                <a16:creationId xmlns:a16="http://schemas.microsoft.com/office/drawing/2014/main" id="{B999E9B5-B8C1-DC4E-6806-F3B11B7E88F3}"/>
              </a:ext>
            </a:extLst>
          </p:cNvPr>
          <p:cNvSpPr txBox="1"/>
          <p:nvPr userDrawn="1"/>
        </p:nvSpPr>
        <p:spPr>
          <a:xfrm>
            <a:off x="3350785" y="4530164"/>
            <a:ext cx="54864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b="1" dirty="0">
                <a:solidFill>
                  <a:schemeClr val="bg1"/>
                </a:solidFill>
              </a:rPr>
              <a:t>P. Paufler, Acta Cryst. (2007), A63, p. 483.</a:t>
            </a:r>
          </a:p>
        </p:txBody>
      </p:sp>
    </p:spTree>
    <p:extLst>
      <p:ext uri="{BB962C8B-B14F-4D97-AF65-F5344CB8AC3E}">
        <p14:creationId xmlns:p14="http://schemas.microsoft.com/office/powerpoint/2010/main" val="205612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500" fill="hold"/>
                                        <p:tgtEl>
                                          <p:spTgt spid="6"/>
                                        </p:tgtEl>
                                      </p:cBhvr>
                                      <p:by x="15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T content">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C1D3EDFE-F88D-4EF3-2B6A-9B54406F79AD}"/>
              </a:ext>
            </a:extLst>
          </p:cNvPr>
          <p:cNvSpPr>
            <a:spLocks noGrp="1"/>
          </p:cNvSpPr>
          <p:nvPr>
            <p:ph type="pic" sz="quarter" idx="10"/>
          </p:nvPr>
        </p:nvSpPr>
        <p:spPr>
          <a:xfrm>
            <a:off x="734523" y="1636212"/>
            <a:ext cx="7843418" cy="4408199"/>
          </a:xfrm>
        </p:spPr>
        <p:txBody>
          <a:bodyPr>
            <a:normAutofit/>
          </a:bodyPr>
          <a:lstStyle>
            <a:lvl1pPr marL="0" indent="0">
              <a:buNone/>
              <a:defRPr sz="700"/>
            </a:lvl1pPr>
          </a:lstStyle>
          <a:p>
            <a:r>
              <a:rPr lang="en-US"/>
              <a:t>Click icon to add picture</a:t>
            </a:r>
          </a:p>
        </p:txBody>
      </p:sp>
      <p:sp>
        <p:nvSpPr>
          <p:cNvPr id="2" name="Rectangle 1">
            <a:extLst>
              <a:ext uri="{FF2B5EF4-FFF2-40B4-BE49-F238E27FC236}">
                <a16:creationId xmlns:a16="http://schemas.microsoft.com/office/drawing/2014/main" id="{1C6EC48D-48A5-23F8-6AE2-CE7288FF6B67}"/>
              </a:ext>
            </a:extLst>
          </p:cNvPr>
          <p:cNvSpPr/>
          <p:nvPr userDrawn="1"/>
        </p:nvSpPr>
        <p:spPr>
          <a:xfrm>
            <a:off x="116957" y="95692"/>
            <a:ext cx="11972261" cy="6687879"/>
          </a:xfrm>
          <a:prstGeom prst="rect">
            <a:avLst/>
          </a:prstGeom>
          <a:noFill/>
          <a:ln w="25400">
            <a:solidFill>
              <a:schemeClr val="tx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Open Sans" panose="020B0606030504020204" pitchFamily="34" charset="0"/>
            </a:endParaRPr>
          </a:p>
        </p:txBody>
      </p:sp>
      <p:sp>
        <p:nvSpPr>
          <p:cNvPr id="8" name="Text Placeholder 16">
            <a:extLst>
              <a:ext uri="{FF2B5EF4-FFF2-40B4-BE49-F238E27FC236}">
                <a16:creationId xmlns:a16="http://schemas.microsoft.com/office/drawing/2014/main" id="{EED31794-7144-0D8E-E0DE-C62A7B43A950}"/>
              </a:ext>
            </a:extLst>
          </p:cNvPr>
          <p:cNvSpPr>
            <a:spLocks noGrp="1"/>
          </p:cNvSpPr>
          <p:nvPr>
            <p:ph type="body" sz="quarter" idx="25"/>
          </p:nvPr>
        </p:nvSpPr>
        <p:spPr>
          <a:xfrm>
            <a:off x="8936771" y="1636212"/>
            <a:ext cx="2757924" cy="2310146"/>
          </a:xfrm>
        </p:spPr>
        <p:txBody>
          <a:bodyPr anchor="t">
            <a:normAutofit/>
          </a:bodyPr>
          <a:lstStyle>
            <a:lvl1pPr marL="0" indent="0" algn="l">
              <a:buNone/>
              <a:defRPr sz="1800">
                <a:solidFill>
                  <a:schemeClr val="tx2"/>
                </a:solidFill>
                <a:latin typeface="+mn-lt"/>
              </a:defRPr>
            </a:lvl1pPr>
          </a:lstStyle>
          <a:p>
            <a:pPr lvl="0"/>
            <a:r>
              <a:rPr lang="en-US"/>
              <a:t>Click to edit Master text styles</a:t>
            </a:r>
          </a:p>
        </p:txBody>
      </p:sp>
      <p:sp>
        <p:nvSpPr>
          <p:cNvPr id="5" name="TextBox 4">
            <a:extLst>
              <a:ext uri="{FF2B5EF4-FFF2-40B4-BE49-F238E27FC236}">
                <a16:creationId xmlns:a16="http://schemas.microsoft.com/office/drawing/2014/main" id="{0E5AD777-B9C6-5AA3-76F7-26AE14298FDD}"/>
              </a:ext>
            </a:extLst>
          </p:cNvPr>
          <p:cNvSpPr txBox="1"/>
          <p:nvPr userDrawn="1"/>
        </p:nvSpPr>
        <p:spPr>
          <a:xfrm>
            <a:off x="116957" y="95692"/>
            <a:ext cx="6300172" cy="584775"/>
          </a:xfrm>
          <a:prstGeom prst="rect">
            <a:avLst/>
          </a:prstGeom>
          <a:solidFill>
            <a:schemeClr val="tx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dirty="0">
                <a:solidFill>
                  <a:schemeClr val="bg1"/>
                </a:solidFill>
                <a:latin typeface="+mj-lt"/>
              </a:rPr>
              <a:t>International Tables Volume I</a:t>
            </a:r>
          </a:p>
        </p:txBody>
      </p:sp>
    </p:spTree>
    <p:extLst>
      <p:ext uri="{BB962C8B-B14F-4D97-AF65-F5344CB8AC3E}">
        <p14:creationId xmlns:p14="http://schemas.microsoft.com/office/powerpoint/2010/main" val="29077719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DC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6C34C52B-B466-842B-1619-B535FA551CDF}"/>
              </a:ext>
            </a:extLst>
          </p:cNvPr>
          <p:cNvSpPr>
            <a:spLocks noGrp="1"/>
          </p:cNvSpPr>
          <p:nvPr>
            <p:ph type="pic" sz="quarter" idx="11"/>
          </p:nvPr>
        </p:nvSpPr>
        <p:spPr>
          <a:xfrm>
            <a:off x="3292414" y="2130119"/>
            <a:ext cx="2300885" cy="2805952"/>
          </a:xfrm>
        </p:spPr>
        <p:txBody>
          <a:bodyPr>
            <a:normAutofit/>
          </a:bodyPr>
          <a:lstStyle>
            <a:lvl1pPr marL="0" indent="0">
              <a:buNone/>
              <a:defRPr sz="700"/>
            </a:lvl1pPr>
          </a:lstStyle>
          <a:p>
            <a:r>
              <a:rPr lang="en-US"/>
              <a:t>Click icon to add picture</a:t>
            </a:r>
          </a:p>
        </p:txBody>
      </p:sp>
      <p:sp>
        <p:nvSpPr>
          <p:cNvPr id="10" name="Picture Placeholder 10">
            <a:extLst>
              <a:ext uri="{FF2B5EF4-FFF2-40B4-BE49-F238E27FC236}">
                <a16:creationId xmlns:a16="http://schemas.microsoft.com/office/drawing/2014/main" id="{E0747C2D-09E3-1A63-F652-29484F49EED4}"/>
              </a:ext>
            </a:extLst>
          </p:cNvPr>
          <p:cNvSpPr>
            <a:spLocks noGrp="1"/>
          </p:cNvSpPr>
          <p:nvPr>
            <p:ph type="pic" sz="quarter" idx="10"/>
          </p:nvPr>
        </p:nvSpPr>
        <p:spPr>
          <a:xfrm>
            <a:off x="979459" y="2123607"/>
            <a:ext cx="2300885" cy="2805952"/>
          </a:xfrm>
        </p:spPr>
        <p:txBody>
          <a:bodyPr>
            <a:normAutofit/>
          </a:bodyPr>
          <a:lstStyle>
            <a:lvl1pPr marL="0" indent="0">
              <a:buNone/>
              <a:defRPr sz="700"/>
            </a:lvl1pPr>
          </a:lstStyle>
          <a:p>
            <a:r>
              <a:rPr lang="en-US"/>
              <a:t>Click icon to add picture</a:t>
            </a:r>
          </a:p>
        </p:txBody>
      </p:sp>
      <p:pic>
        <p:nvPicPr>
          <p:cNvPr id="2" name="Picture 1" descr="A blue and white background&#10;&#10;Description automatically generated">
            <a:extLst>
              <a:ext uri="{FF2B5EF4-FFF2-40B4-BE49-F238E27FC236}">
                <a16:creationId xmlns:a16="http://schemas.microsoft.com/office/drawing/2014/main" id="{F6DB40EC-8152-FBBC-F701-D1A816B06FA5}"/>
              </a:ext>
            </a:extLst>
          </p:cNvPr>
          <p:cNvPicPr>
            <a:picLocks noChangeAspect="1"/>
          </p:cNvPicPr>
          <p:nvPr userDrawn="1"/>
        </p:nvPicPr>
        <p:blipFill>
          <a:blip r:embed="rId2"/>
          <a:srcRect l="14339" t="1722" r="38405" b="488"/>
          <a:stretch/>
        </p:blipFill>
        <p:spPr>
          <a:xfrm>
            <a:off x="6422571" y="0"/>
            <a:ext cx="5775463" cy="6858000"/>
          </a:xfrm>
          <a:prstGeom prst="rect">
            <a:avLst/>
          </a:prstGeom>
        </p:spPr>
      </p:pic>
      <p:sp>
        <p:nvSpPr>
          <p:cNvPr id="3" name="Rectangle 2">
            <a:extLst>
              <a:ext uri="{FF2B5EF4-FFF2-40B4-BE49-F238E27FC236}">
                <a16:creationId xmlns:a16="http://schemas.microsoft.com/office/drawing/2014/main" id="{AD326B43-5895-C463-F81C-30066A78C930}"/>
              </a:ext>
            </a:extLst>
          </p:cNvPr>
          <p:cNvSpPr/>
          <p:nvPr userDrawn="1"/>
        </p:nvSpPr>
        <p:spPr>
          <a:xfrm>
            <a:off x="6434641" y="0"/>
            <a:ext cx="5757360" cy="6858000"/>
          </a:xfrm>
          <a:prstGeom prst="rect">
            <a:avLst/>
          </a:prstGeom>
          <a:gradFill>
            <a:gsLst>
              <a:gs pos="3000">
                <a:srgbClr val="19356C">
                  <a:alpha val="0"/>
                </a:srgbClr>
              </a:gs>
              <a:gs pos="43000">
                <a:srgbClr val="19356C">
                  <a:alpha val="47735"/>
                </a:srgbClr>
              </a:gs>
            </a:gsLst>
            <a:lin ang="1800000" scaled="0"/>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4" name="Title 1">
            <a:extLst>
              <a:ext uri="{FF2B5EF4-FFF2-40B4-BE49-F238E27FC236}">
                <a16:creationId xmlns:a16="http://schemas.microsoft.com/office/drawing/2014/main" id="{474347E2-C9E2-F427-221B-574919A40B63}"/>
              </a:ext>
            </a:extLst>
          </p:cNvPr>
          <p:cNvSpPr txBox="1">
            <a:spLocks/>
          </p:cNvSpPr>
          <p:nvPr userDrawn="1"/>
        </p:nvSpPr>
        <p:spPr>
          <a:xfrm>
            <a:off x="1391080" y="4405744"/>
            <a:ext cx="4613836" cy="162929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i="0" kern="1200">
                <a:solidFill>
                  <a:schemeClr val="tx1"/>
                </a:solidFill>
                <a:latin typeface="Montserrat SemiBold" pitchFamily="2" charset="77"/>
                <a:ea typeface="+mj-ea"/>
                <a:cs typeface="+mj-cs"/>
              </a:defRPr>
            </a:lvl1pPr>
          </a:lstStyle>
          <a:p>
            <a:pPr algn="ctr"/>
            <a:endParaRPr lang="en-US" dirty="0">
              <a:solidFill>
                <a:srgbClr val="FFFFFF">
                  <a:lumMod val="65000"/>
                  <a:lumOff val="35000"/>
                </a:srgbClr>
              </a:solidFill>
              <a:latin typeface="Montserrat" pitchFamily="2" charset="77"/>
            </a:endParaRPr>
          </a:p>
        </p:txBody>
      </p:sp>
      <p:sp>
        <p:nvSpPr>
          <p:cNvPr id="8" name="Rectangle 7">
            <a:extLst>
              <a:ext uri="{FF2B5EF4-FFF2-40B4-BE49-F238E27FC236}">
                <a16:creationId xmlns:a16="http://schemas.microsoft.com/office/drawing/2014/main" id="{6F43FE81-AAB5-512D-00B4-158ED2D158BC}"/>
              </a:ext>
            </a:extLst>
          </p:cNvPr>
          <p:cNvSpPr/>
          <p:nvPr userDrawn="1"/>
        </p:nvSpPr>
        <p:spPr>
          <a:xfrm>
            <a:off x="116957" y="95692"/>
            <a:ext cx="11972261" cy="6687879"/>
          </a:xfrm>
          <a:prstGeom prst="rect">
            <a:avLst/>
          </a:prstGeom>
          <a:noFill/>
          <a:ln w="25400" cap="flat" cmpd="sng" algn="ctr">
            <a:solidFill>
              <a:srgbClr val="1935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3" name="Text Placeholder 16">
            <a:extLst>
              <a:ext uri="{FF2B5EF4-FFF2-40B4-BE49-F238E27FC236}">
                <a16:creationId xmlns:a16="http://schemas.microsoft.com/office/drawing/2014/main" id="{3DE23142-1590-FA49-84FF-B800B4C54C8F}"/>
              </a:ext>
            </a:extLst>
          </p:cNvPr>
          <p:cNvSpPr>
            <a:spLocks noGrp="1"/>
          </p:cNvSpPr>
          <p:nvPr>
            <p:ph type="body" sz="quarter" idx="25"/>
          </p:nvPr>
        </p:nvSpPr>
        <p:spPr>
          <a:xfrm>
            <a:off x="6995675" y="1491916"/>
            <a:ext cx="4728669" cy="4058652"/>
          </a:xfrm>
        </p:spPr>
        <p:txBody>
          <a:bodyPr anchor="t">
            <a:normAutofit/>
          </a:bodyPr>
          <a:lstStyle>
            <a:lvl1pPr marL="0" indent="0" algn="l">
              <a:buNone/>
              <a:defRPr sz="2000" i="1">
                <a:solidFill>
                  <a:schemeClr val="bg1"/>
                </a:solidFill>
                <a:latin typeface="+mn-lt"/>
              </a:defRPr>
            </a:lvl1pPr>
          </a:lstStyle>
          <a:p>
            <a:pPr lvl="0"/>
            <a:r>
              <a:rPr lang="en-US"/>
              <a:t>Click to edit Master text styles</a:t>
            </a:r>
          </a:p>
        </p:txBody>
      </p:sp>
      <p:sp>
        <p:nvSpPr>
          <p:cNvPr id="5" name="TextBox 4">
            <a:extLst>
              <a:ext uri="{FF2B5EF4-FFF2-40B4-BE49-F238E27FC236}">
                <a16:creationId xmlns:a16="http://schemas.microsoft.com/office/drawing/2014/main" id="{FA3DA3EB-3E24-3980-BF81-B850AC2C501F}"/>
              </a:ext>
            </a:extLst>
          </p:cNvPr>
          <p:cNvSpPr txBox="1"/>
          <p:nvPr userDrawn="1"/>
        </p:nvSpPr>
        <p:spPr>
          <a:xfrm>
            <a:off x="116956" y="95692"/>
            <a:ext cx="4520357" cy="1077218"/>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chemeClr val="bg1"/>
                </a:solidFill>
                <a:latin typeface="+mj-lt"/>
              </a:rPr>
              <a:t>World Directory of Crystallographers</a:t>
            </a:r>
          </a:p>
        </p:txBody>
      </p:sp>
    </p:spTree>
    <p:extLst>
      <p:ext uri="{BB962C8B-B14F-4D97-AF65-F5344CB8AC3E}">
        <p14:creationId xmlns:p14="http://schemas.microsoft.com/office/powerpoint/2010/main" val="15992917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mission content">
    <p:spTree>
      <p:nvGrpSpPr>
        <p:cNvPr id="1" name=""/>
        <p:cNvGrpSpPr/>
        <p:nvPr/>
      </p:nvGrpSpPr>
      <p:grpSpPr>
        <a:xfrm>
          <a:off x="0" y="0"/>
          <a:ext cx="0" cy="0"/>
          <a:chOff x="0" y="0"/>
          <a:chExt cx="0" cy="0"/>
        </a:xfrm>
      </p:grpSpPr>
      <p:pic>
        <p:nvPicPr>
          <p:cNvPr id="2" name="Picture 1" descr="A blue and white background&#10;&#10;Description automatically generated">
            <a:extLst>
              <a:ext uri="{FF2B5EF4-FFF2-40B4-BE49-F238E27FC236}">
                <a16:creationId xmlns:a16="http://schemas.microsoft.com/office/drawing/2014/main" id="{8870A545-9EFC-089C-DF42-51DBBDC6DF6E}"/>
              </a:ext>
            </a:extLst>
          </p:cNvPr>
          <p:cNvPicPr>
            <a:picLocks noChangeAspect="1"/>
          </p:cNvPicPr>
          <p:nvPr userDrawn="1"/>
        </p:nvPicPr>
        <p:blipFill>
          <a:blip r:embed="rId2"/>
          <a:srcRect t="824" r="1096" b="2338"/>
          <a:stretch/>
        </p:blipFill>
        <p:spPr>
          <a:xfrm>
            <a:off x="0" y="-1"/>
            <a:ext cx="12191978" cy="6858001"/>
          </a:xfrm>
          <a:prstGeom prst="rect">
            <a:avLst/>
          </a:prstGeom>
        </p:spPr>
      </p:pic>
      <p:sp>
        <p:nvSpPr>
          <p:cNvPr id="6" name="Rectangle 5">
            <a:extLst>
              <a:ext uri="{FF2B5EF4-FFF2-40B4-BE49-F238E27FC236}">
                <a16:creationId xmlns:a16="http://schemas.microsoft.com/office/drawing/2014/main" id="{CC24D339-03CD-B30A-ADFE-E136DFCED12A}"/>
              </a:ext>
            </a:extLst>
          </p:cNvPr>
          <p:cNvSpPr/>
          <p:nvPr userDrawn="1"/>
        </p:nvSpPr>
        <p:spPr>
          <a:xfrm>
            <a:off x="123825" y="106220"/>
            <a:ext cx="11938955" cy="6608698"/>
          </a:xfrm>
          <a:prstGeom prst="rect">
            <a:avLst/>
          </a:prstGeom>
          <a:noFill/>
          <a:ln w="254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8" name="Text Placeholder 12">
            <a:extLst>
              <a:ext uri="{FF2B5EF4-FFF2-40B4-BE49-F238E27FC236}">
                <a16:creationId xmlns:a16="http://schemas.microsoft.com/office/drawing/2014/main" id="{B7B901A9-3F85-7645-842E-249B50B76BF4}"/>
              </a:ext>
            </a:extLst>
          </p:cNvPr>
          <p:cNvSpPr>
            <a:spLocks noGrp="1"/>
          </p:cNvSpPr>
          <p:nvPr>
            <p:ph type="body" sz="quarter" idx="11" hasCustomPrompt="1"/>
          </p:nvPr>
        </p:nvSpPr>
        <p:spPr>
          <a:xfrm>
            <a:off x="123826" y="111733"/>
            <a:ext cx="6164680" cy="594120"/>
          </a:xfrm>
          <a:solidFill>
            <a:schemeClr val="tx2"/>
          </a:solidFill>
        </p:spPr>
        <p:txBody>
          <a:bodyPr anchor="ctr">
            <a:noAutofit/>
          </a:bodyPr>
          <a:lstStyle>
            <a:lvl1pPr marL="0" indent="0" algn="r">
              <a:buNone/>
              <a:defRPr sz="3200" b="0">
                <a:solidFill>
                  <a:schemeClr val="bg1"/>
                </a:solidFill>
                <a:latin typeface="Montserrat" pitchFamily="2" charset="0"/>
              </a:defRPr>
            </a:lvl1pPr>
          </a:lstStyle>
          <a:p>
            <a:pPr lvl="0"/>
            <a:r>
              <a:rPr lang="en-US" dirty="0"/>
              <a:t>IUCr Commission name</a:t>
            </a:r>
          </a:p>
        </p:txBody>
      </p:sp>
      <p:sp>
        <p:nvSpPr>
          <p:cNvPr id="9" name="Picture Placeholder 10">
            <a:extLst>
              <a:ext uri="{FF2B5EF4-FFF2-40B4-BE49-F238E27FC236}">
                <a16:creationId xmlns:a16="http://schemas.microsoft.com/office/drawing/2014/main" id="{6C59A1B9-1948-21DF-6112-D472F11A80A0}"/>
              </a:ext>
            </a:extLst>
          </p:cNvPr>
          <p:cNvSpPr>
            <a:spLocks noGrp="1"/>
          </p:cNvSpPr>
          <p:nvPr>
            <p:ph type="pic" sz="quarter" idx="10"/>
          </p:nvPr>
        </p:nvSpPr>
        <p:spPr>
          <a:xfrm>
            <a:off x="880607" y="1731636"/>
            <a:ext cx="4939126" cy="4057328"/>
          </a:xfrm>
        </p:spPr>
        <p:txBody>
          <a:bodyPr>
            <a:normAutofit/>
          </a:bodyPr>
          <a:lstStyle>
            <a:lvl1pPr marL="0" indent="0">
              <a:buNone/>
              <a:defRPr sz="700"/>
            </a:lvl1pPr>
          </a:lstStyle>
          <a:p>
            <a:r>
              <a:rPr lang="en-US"/>
              <a:t>Click icon to add picture</a:t>
            </a:r>
          </a:p>
        </p:txBody>
      </p:sp>
      <p:sp>
        <p:nvSpPr>
          <p:cNvPr id="10" name="Picture Placeholder 10">
            <a:extLst>
              <a:ext uri="{FF2B5EF4-FFF2-40B4-BE49-F238E27FC236}">
                <a16:creationId xmlns:a16="http://schemas.microsoft.com/office/drawing/2014/main" id="{51DEA93A-8DE6-0576-9675-15F433EF380F}"/>
              </a:ext>
            </a:extLst>
          </p:cNvPr>
          <p:cNvSpPr>
            <a:spLocks noGrp="1"/>
          </p:cNvSpPr>
          <p:nvPr>
            <p:ph type="pic" sz="quarter" idx="12"/>
          </p:nvPr>
        </p:nvSpPr>
        <p:spPr>
          <a:xfrm>
            <a:off x="6093301" y="1747687"/>
            <a:ext cx="5204393" cy="1769487"/>
          </a:xfrm>
        </p:spPr>
        <p:txBody>
          <a:bodyPr>
            <a:normAutofit/>
          </a:bodyPr>
          <a:lstStyle>
            <a:lvl1pPr marL="0" indent="0">
              <a:buNone/>
              <a:defRPr sz="700"/>
            </a:lvl1pPr>
          </a:lstStyle>
          <a:p>
            <a:r>
              <a:rPr lang="en-US"/>
              <a:t>Click icon to add picture</a:t>
            </a:r>
          </a:p>
        </p:txBody>
      </p:sp>
      <p:sp>
        <p:nvSpPr>
          <p:cNvPr id="11" name="Picture Placeholder 10">
            <a:extLst>
              <a:ext uri="{FF2B5EF4-FFF2-40B4-BE49-F238E27FC236}">
                <a16:creationId xmlns:a16="http://schemas.microsoft.com/office/drawing/2014/main" id="{238B361D-716A-5C4F-1A75-45A6C3E64851}"/>
              </a:ext>
            </a:extLst>
          </p:cNvPr>
          <p:cNvSpPr>
            <a:spLocks noGrp="1"/>
          </p:cNvSpPr>
          <p:nvPr>
            <p:ph type="pic" sz="quarter" idx="13"/>
          </p:nvPr>
        </p:nvSpPr>
        <p:spPr>
          <a:xfrm>
            <a:off x="6093301" y="3712082"/>
            <a:ext cx="5204393" cy="2076882"/>
          </a:xfrm>
        </p:spPr>
        <p:txBody>
          <a:bodyPr>
            <a:normAutofit/>
          </a:bodyPr>
          <a:lstStyle>
            <a:lvl1pPr marL="0" indent="0">
              <a:buNone/>
              <a:defRPr sz="700"/>
            </a:lvl1pPr>
          </a:lstStyle>
          <a:p>
            <a:r>
              <a:rPr lang="en-US"/>
              <a:t>Click icon to add picture</a:t>
            </a:r>
          </a:p>
        </p:txBody>
      </p:sp>
    </p:spTree>
    <p:extLst>
      <p:ext uri="{BB962C8B-B14F-4D97-AF65-F5344CB8AC3E}">
        <p14:creationId xmlns:p14="http://schemas.microsoft.com/office/powerpoint/2010/main" val="9391866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izes content">
    <p:spTree>
      <p:nvGrpSpPr>
        <p:cNvPr id="1" name=""/>
        <p:cNvGrpSpPr/>
        <p:nvPr/>
      </p:nvGrpSpPr>
      <p:grpSpPr>
        <a:xfrm>
          <a:off x="0" y="0"/>
          <a:ext cx="0" cy="0"/>
          <a:chOff x="0" y="0"/>
          <a:chExt cx="0" cy="0"/>
        </a:xfrm>
      </p:grpSpPr>
      <p:pic>
        <p:nvPicPr>
          <p:cNvPr id="2" name="Picture 1" descr="A blue and white background&#10;&#10;Description automatically generated">
            <a:extLst>
              <a:ext uri="{FF2B5EF4-FFF2-40B4-BE49-F238E27FC236}">
                <a16:creationId xmlns:a16="http://schemas.microsoft.com/office/drawing/2014/main" id="{5A93EE48-4E25-153B-473C-DAEF625787FA}"/>
              </a:ext>
            </a:extLst>
          </p:cNvPr>
          <p:cNvPicPr>
            <a:picLocks noChangeAspect="1"/>
          </p:cNvPicPr>
          <p:nvPr userDrawn="1"/>
        </p:nvPicPr>
        <p:blipFill>
          <a:blip r:embed="rId2"/>
          <a:srcRect t="824" r="1096" b="2338"/>
          <a:stretch/>
        </p:blipFill>
        <p:spPr>
          <a:xfrm>
            <a:off x="22" y="-18432"/>
            <a:ext cx="12191978" cy="6858001"/>
          </a:xfrm>
          <a:prstGeom prst="rect">
            <a:avLst/>
          </a:prstGeom>
        </p:spPr>
      </p:pic>
      <p:sp>
        <p:nvSpPr>
          <p:cNvPr id="3" name="Rectangle 2">
            <a:extLst>
              <a:ext uri="{FF2B5EF4-FFF2-40B4-BE49-F238E27FC236}">
                <a16:creationId xmlns:a16="http://schemas.microsoft.com/office/drawing/2014/main" id="{00FB12E9-F4FA-E072-88B1-AF58013FF5B1}"/>
              </a:ext>
            </a:extLst>
          </p:cNvPr>
          <p:cNvSpPr/>
          <p:nvPr userDrawn="1"/>
        </p:nvSpPr>
        <p:spPr>
          <a:xfrm>
            <a:off x="123825" y="106220"/>
            <a:ext cx="11938955" cy="6608698"/>
          </a:xfrm>
          <a:prstGeom prst="rect">
            <a:avLst/>
          </a:prstGeom>
          <a:noFill/>
          <a:ln w="254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5" name="Picture Placeholder 10">
            <a:extLst>
              <a:ext uri="{FF2B5EF4-FFF2-40B4-BE49-F238E27FC236}">
                <a16:creationId xmlns:a16="http://schemas.microsoft.com/office/drawing/2014/main" id="{6A85CA01-98FA-BF63-BD3D-36AD5F608D36}"/>
              </a:ext>
            </a:extLst>
          </p:cNvPr>
          <p:cNvSpPr>
            <a:spLocks noGrp="1"/>
          </p:cNvSpPr>
          <p:nvPr>
            <p:ph type="pic" sz="quarter" idx="10"/>
          </p:nvPr>
        </p:nvSpPr>
        <p:spPr>
          <a:xfrm>
            <a:off x="504020" y="1990845"/>
            <a:ext cx="3604001" cy="3493524"/>
          </a:xfrm>
          <a:ln>
            <a:solidFill>
              <a:srgbClr val="4D63D9"/>
            </a:solidFill>
          </a:ln>
        </p:spPr>
        <p:txBody>
          <a:bodyPr>
            <a:normAutofit/>
          </a:bodyPr>
          <a:lstStyle>
            <a:lvl1pPr marL="0" indent="0">
              <a:buNone/>
              <a:defRPr sz="700"/>
            </a:lvl1pPr>
          </a:lstStyle>
          <a:p>
            <a:r>
              <a:rPr lang="en-US"/>
              <a:t>Click icon to add picture</a:t>
            </a:r>
          </a:p>
        </p:txBody>
      </p:sp>
      <p:sp>
        <p:nvSpPr>
          <p:cNvPr id="7" name="Pentagon 16">
            <a:extLst>
              <a:ext uri="{FF2B5EF4-FFF2-40B4-BE49-F238E27FC236}">
                <a16:creationId xmlns:a16="http://schemas.microsoft.com/office/drawing/2014/main" id="{7D2EBF09-DC87-B8F1-74F0-1129733ED4BE}"/>
              </a:ext>
            </a:extLst>
          </p:cNvPr>
          <p:cNvSpPr/>
          <p:nvPr userDrawn="1"/>
        </p:nvSpPr>
        <p:spPr>
          <a:xfrm rot="5400000">
            <a:off x="1736548" y="161232"/>
            <a:ext cx="1162656" cy="3650135"/>
          </a:xfrm>
          <a:prstGeom prst="homePlate">
            <a:avLst>
              <a:gd name="adj" fmla="val 49185"/>
            </a:avLst>
          </a:prstGeom>
          <a:solidFill>
            <a:srgbClr val="4D63D9"/>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6" name="Picture Placeholder 10">
            <a:extLst>
              <a:ext uri="{FF2B5EF4-FFF2-40B4-BE49-F238E27FC236}">
                <a16:creationId xmlns:a16="http://schemas.microsoft.com/office/drawing/2014/main" id="{E7D92B71-DF6C-616F-F353-35FF7A20EFE4}"/>
              </a:ext>
            </a:extLst>
          </p:cNvPr>
          <p:cNvSpPr>
            <a:spLocks noGrp="1"/>
          </p:cNvSpPr>
          <p:nvPr>
            <p:ph type="pic" sz="quarter" idx="13"/>
          </p:nvPr>
        </p:nvSpPr>
        <p:spPr>
          <a:xfrm>
            <a:off x="4234132" y="1990845"/>
            <a:ext cx="3604001" cy="3493524"/>
          </a:xfrm>
          <a:ln>
            <a:solidFill>
              <a:srgbClr val="25BDBD"/>
            </a:solidFill>
          </a:ln>
        </p:spPr>
        <p:txBody>
          <a:bodyPr>
            <a:normAutofit/>
          </a:bodyPr>
          <a:lstStyle>
            <a:lvl1pPr marL="0" indent="0">
              <a:buNone/>
              <a:defRPr sz="700"/>
            </a:lvl1pPr>
          </a:lstStyle>
          <a:p>
            <a:r>
              <a:rPr lang="en-US"/>
              <a:t>Click icon to add picture</a:t>
            </a:r>
          </a:p>
        </p:txBody>
      </p:sp>
      <p:sp>
        <p:nvSpPr>
          <p:cNvPr id="8" name="Pentagon 17">
            <a:extLst>
              <a:ext uri="{FF2B5EF4-FFF2-40B4-BE49-F238E27FC236}">
                <a16:creationId xmlns:a16="http://schemas.microsoft.com/office/drawing/2014/main" id="{86D887EB-BB30-EC8C-01EA-49C41198AA78}"/>
              </a:ext>
            </a:extLst>
          </p:cNvPr>
          <p:cNvSpPr/>
          <p:nvPr userDrawn="1"/>
        </p:nvSpPr>
        <p:spPr>
          <a:xfrm rot="5400000">
            <a:off x="5490498" y="141076"/>
            <a:ext cx="1122345" cy="3650135"/>
          </a:xfrm>
          <a:prstGeom prst="homePlate">
            <a:avLst>
              <a:gd name="adj" fmla="val 49185"/>
            </a:avLst>
          </a:prstGeom>
          <a:solidFill>
            <a:srgbClr val="25BDBD"/>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7" name="Picture Placeholder 10">
            <a:extLst>
              <a:ext uri="{FF2B5EF4-FFF2-40B4-BE49-F238E27FC236}">
                <a16:creationId xmlns:a16="http://schemas.microsoft.com/office/drawing/2014/main" id="{0F2A3C93-F9E2-35FC-FC51-8061A084B7DC}"/>
              </a:ext>
            </a:extLst>
          </p:cNvPr>
          <p:cNvSpPr>
            <a:spLocks noGrp="1"/>
          </p:cNvSpPr>
          <p:nvPr>
            <p:ph type="pic" sz="quarter" idx="14"/>
          </p:nvPr>
        </p:nvSpPr>
        <p:spPr>
          <a:xfrm>
            <a:off x="7978815" y="1990845"/>
            <a:ext cx="3604001" cy="3499990"/>
          </a:xfrm>
          <a:ln>
            <a:solidFill>
              <a:srgbClr val="4D63D9"/>
            </a:solidFill>
          </a:ln>
        </p:spPr>
        <p:txBody>
          <a:bodyPr>
            <a:normAutofit/>
          </a:bodyPr>
          <a:lstStyle>
            <a:lvl1pPr marL="0" indent="0">
              <a:buNone/>
              <a:defRPr sz="700"/>
            </a:lvl1pPr>
          </a:lstStyle>
          <a:p>
            <a:r>
              <a:rPr lang="en-US"/>
              <a:t>Click icon to add picture</a:t>
            </a:r>
          </a:p>
        </p:txBody>
      </p:sp>
      <p:sp>
        <p:nvSpPr>
          <p:cNvPr id="9" name="Pentagon 18">
            <a:extLst>
              <a:ext uri="{FF2B5EF4-FFF2-40B4-BE49-F238E27FC236}">
                <a16:creationId xmlns:a16="http://schemas.microsoft.com/office/drawing/2014/main" id="{80C799B0-CA4D-9AED-B1F0-914204A78504}"/>
              </a:ext>
            </a:extLst>
          </p:cNvPr>
          <p:cNvSpPr/>
          <p:nvPr userDrawn="1"/>
        </p:nvSpPr>
        <p:spPr>
          <a:xfrm rot="5400000">
            <a:off x="9211002" y="172245"/>
            <a:ext cx="1140633" cy="3650133"/>
          </a:xfrm>
          <a:prstGeom prst="homePlate">
            <a:avLst>
              <a:gd name="adj" fmla="val 51629"/>
            </a:avLst>
          </a:prstGeom>
          <a:solidFill>
            <a:srgbClr val="4D63D9"/>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8" name="Text Placeholder 16">
            <a:extLst>
              <a:ext uri="{FF2B5EF4-FFF2-40B4-BE49-F238E27FC236}">
                <a16:creationId xmlns:a16="http://schemas.microsoft.com/office/drawing/2014/main" id="{BB275B02-DB81-3A08-4BB3-3F24FB898F0D}"/>
              </a:ext>
            </a:extLst>
          </p:cNvPr>
          <p:cNvSpPr>
            <a:spLocks noGrp="1"/>
          </p:cNvSpPr>
          <p:nvPr>
            <p:ph type="body" sz="quarter" idx="26" hasCustomPrompt="1"/>
          </p:nvPr>
        </p:nvSpPr>
        <p:spPr>
          <a:xfrm>
            <a:off x="1245028" y="1558577"/>
            <a:ext cx="2145695" cy="676790"/>
          </a:xfrm>
        </p:spPr>
        <p:txBody>
          <a:bodyPr anchor="ctr">
            <a:normAutofit/>
          </a:bodyPr>
          <a:lstStyle>
            <a:lvl1pPr marL="0" indent="0" algn="ctr">
              <a:buNone/>
              <a:defRPr sz="2000" b="0" i="0">
                <a:solidFill>
                  <a:schemeClr val="bg1"/>
                </a:solidFill>
                <a:latin typeface="+mn-lt"/>
              </a:defRPr>
            </a:lvl1pPr>
          </a:lstStyle>
          <a:p>
            <a:pPr lvl="0"/>
            <a:r>
              <a:rPr lang="nb-NO" dirty="0"/>
              <a:t>W. H. &amp; W. L. Bragg Prize</a:t>
            </a:r>
          </a:p>
        </p:txBody>
      </p:sp>
      <p:sp>
        <p:nvSpPr>
          <p:cNvPr id="19" name="Text Placeholder 16">
            <a:extLst>
              <a:ext uri="{FF2B5EF4-FFF2-40B4-BE49-F238E27FC236}">
                <a16:creationId xmlns:a16="http://schemas.microsoft.com/office/drawing/2014/main" id="{150F6736-ACF2-4DBF-95FA-C741D48FA692}"/>
              </a:ext>
            </a:extLst>
          </p:cNvPr>
          <p:cNvSpPr>
            <a:spLocks noGrp="1"/>
          </p:cNvSpPr>
          <p:nvPr>
            <p:ph type="body" sz="quarter" idx="27" hasCustomPrompt="1"/>
          </p:nvPr>
        </p:nvSpPr>
        <p:spPr>
          <a:xfrm>
            <a:off x="5101354" y="1619562"/>
            <a:ext cx="1907246" cy="524573"/>
          </a:xfrm>
        </p:spPr>
        <p:txBody>
          <a:bodyPr anchor="ctr">
            <a:normAutofit/>
          </a:bodyPr>
          <a:lstStyle>
            <a:lvl1pPr marL="0" indent="0" algn="ctr">
              <a:buNone/>
              <a:defRPr sz="2000" b="0" i="0">
                <a:solidFill>
                  <a:schemeClr val="bg1"/>
                </a:solidFill>
                <a:latin typeface="+mn-lt"/>
              </a:defRPr>
            </a:lvl1pPr>
          </a:lstStyle>
          <a:p>
            <a:pPr lvl="0"/>
            <a:r>
              <a:rPr lang="nb-NO" dirty="0"/>
              <a:t>Ewald Prize</a:t>
            </a:r>
          </a:p>
        </p:txBody>
      </p:sp>
      <p:sp>
        <p:nvSpPr>
          <p:cNvPr id="20" name="Text Placeholder 16">
            <a:extLst>
              <a:ext uri="{FF2B5EF4-FFF2-40B4-BE49-F238E27FC236}">
                <a16:creationId xmlns:a16="http://schemas.microsoft.com/office/drawing/2014/main" id="{E9DA698B-24F8-2DDF-DA27-1F3BC9161700}"/>
              </a:ext>
            </a:extLst>
          </p:cNvPr>
          <p:cNvSpPr>
            <a:spLocks noGrp="1"/>
          </p:cNvSpPr>
          <p:nvPr>
            <p:ph type="body" sz="quarter" idx="28" hasCustomPrompt="1"/>
          </p:nvPr>
        </p:nvSpPr>
        <p:spPr>
          <a:xfrm>
            <a:off x="8827192" y="1538776"/>
            <a:ext cx="1907246" cy="686143"/>
          </a:xfrm>
        </p:spPr>
        <p:txBody>
          <a:bodyPr anchor="ctr">
            <a:normAutofit/>
          </a:bodyPr>
          <a:lstStyle>
            <a:lvl1pPr marL="0" indent="0" algn="ctr">
              <a:buNone/>
              <a:defRPr sz="2000" b="0" i="0">
                <a:solidFill>
                  <a:schemeClr val="bg1"/>
                </a:solidFill>
                <a:latin typeface="+mn-lt"/>
              </a:defRPr>
            </a:lvl1pPr>
          </a:lstStyle>
          <a:p>
            <a:pPr lvl="0"/>
            <a:r>
              <a:rPr lang="nb-NO" dirty="0"/>
              <a:t>Struchkov Prize</a:t>
            </a:r>
          </a:p>
        </p:txBody>
      </p:sp>
      <p:sp>
        <p:nvSpPr>
          <p:cNvPr id="4" name="TextBox 3">
            <a:extLst>
              <a:ext uri="{FF2B5EF4-FFF2-40B4-BE49-F238E27FC236}">
                <a16:creationId xmlns:a16="http://schemas.microsoft.com/office/drawing/2014/main" id="{A4B588C2-DE9D-4918-D1C7-46800827A766}"/>
              </a:ext>
            </a:extLst>
          </p:cNvPr>
          <p:cNvSpPr txBox="1"/>
          <p:nvPr userDrawn="1"/>
        </p:nvSpPr>
        <p:spPr>
          <a:xfrm>
            <a:off x="123825" y="106220"/>
            <a:ext cx="1566182" cy="584775"/>
          </a:xfrm>
          <a:prstGeom prst="rect">
            <a:avLst/>
          </a:prstGeom>
          <a:solidFill>
            <a:schemeClr val="bg1"/>
          </a:solidFill>
        </p:spPr>
        <p:txBody>
          <a:bodyPr wrap="square" rtlCol="0">
            <a:spAutoFit/>
          </a:bodyPr>
          <a:lstStyle/>
          <a:p>
            <a:pPr algn="r"/>
            <a:r>
              <a:rPr lang="en-GB" sz="3200" dirty="0">
                <a:solidFill>
                  <a:schemeClr val="accent1"/>
                </a:solidFill>
                <a:latin typeface="+mj-lt"/>
              </a:rPr>
              <a:t>Prizes</a:t>
            </a:r>
          </a:p>
        </p:txBody>
      </p:sp>
    </p:spTree>
    <p:extLst>
      <p:ext uri="{BB962C8B-B14F-4D97-AF65-F5344CB8AC3E}">
        <p14:creationId xmlns:p14="http://schemas.microsoft.com/office/powerpoint/2010/main" val="31516540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ts content">
    <p:spTree>
      <p:nvGrpSpPr>
        <p:cNvPr id="1" name=""/>
        <p:cNvGrpSpPr/>
        <p:nvPr/>
      </p:nvGrpSpPr>
      <p:grpSpPr>
        <a:xfrm>
          <a:off x="0" y="0"/>
          <a:ext cx="0" cy="0"/>
          <a:chOff x="0" y="0"/>
          <a:chExt cx="0" cy="0"/>
        </a:xfrm>
      </p:grpSpPr>
      <p:pic>
        <p:nvPicPr>
          <p:cNvPr id="2" name="Picture 1" descr="A blue and black background&#10;&#10;Description automatically generated">
            <a:extLst>
              <a:ext uri="{FF2B5EF4-FFF2-40B4-BE49-F238E27FC236}">
                <a16:creationId xmlns:a16="http://schemas.microsoft.com/office/drawing/2014/main" id="{A665365F-DC62-881B-82FA-947A8A775454}"/>
              </a:ext>
            </a:extLst>
          </p:cNvPr>
          <p:cNvPicPr>
            <a:picLocks noChangeAspect="1"/>
          </p:cNvPicPr>
          <p:nvPr userDrawn="1"/>
        </p:nvPicPr>
        <p:blipFill>
          <a:blip r:embed="rId2">
            <a:alphaModFix amt="50000"/>
          </a:blip>
          <a:srcRect l="1527" t="2055" r="286"/>
          <a:stretch/>
        </p:blipFill>
        <p:spPr>
          <a:xfrm>
            <a:off x="0" y="-17118"/>
            <a:ext cx="12192000" cy="6875118"/>
          </a:xfrm>
          <a:prstGeom prst="rect">
            <a:avLst/>
          </a:prstGeom>
        </p:spPr>
      </p:pic>
      <p:sp>
        <p:nvSpPr>
          <p:cNvPr id="3" name="Rectangle 2">
            <a:extLst>
              <a:ext uri="{FF2B5EF4-FFF2-40B4-BE49-F238E27FC236}">
                <a16:creationId xmlns:a16="http://schemas.microsoft.com/office/drawing/2014/main" id="{4B7B0B89-C2A6-A7CA-98AA-50D3C3E47D4E}"/>
              </a:ext>
            </a:extLst>
          </p:cNvPr>
          <p:cNvSpPr/>
          <p:nvPr userDrawn="1"/>
        </p:nvSpPr>
        <p:spPr>
          <a:xfrm>
            <a:off x="0" y="-17118"/>
            <a:ext cx="12192000" cy="6875118"/>
          </a:xfrm>
          <a:prstGeom prst="rect">
            <a:avLst/>
          </a:prstGeom>
          <a:gradFill flip="none" rotWithShape="1">
            <a:gsLst>
              <a:gs pos="17000">
                <a:srgbClr val="30B6BC">
                  <a:lumMod val="0"/>
                  <a:lumOff val="100000"/>
                  <a:alpha val="0"/>
                </a:srgbClr>
              </a:gs>
              <a:gs pos="83000">
                <a:srgbClr val="FFFFFF"/>
              </a:gs>
            </a:gsLst>
            <a:lin ang="2700000" scaled="1"/>
            <a:tileRect/>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0F9ABD73-AAAC-3D42-7E4F-7A8B64341C02}"/>
              </a:ext>
            </a:extLst>
          </p:cNvPr>
          <p:cNvSpPr/>
          <p:nvPr userDrawn="1"/>
        </p:nvSpPr>
        <p:spPr>
          <a:xfrm>
            <a:off x="116957" y="95692"/>
            <a:ext cx="11972261" cy="6687879"/>
          </a:xfrm>
          <a:prstGeom prst="rect">
            <a:avLst/>
          </a:prstGeom>
          <a:noFill/>
          <a:ln w="25400" cap="flat" cmpd="sng" algn="ctr">
            <a:solidFill>
              <a:srgbClr val="1935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9" name="Chart Placeholder 8">
            <a:extLst>
              <a:ext uri="{FF2B5EF4-FFF2-40B4-BE49-F238E27FC236}">
                <a16:creationId xmlns:a16="http://schemas.microsoft.com/office/drawing/2014/main" id="{534B08D0-8FE4-BF55-D57D-FFF1FA319812}"/>
              </a:ext>
            </a:extLst>
          </p:cNvPr>
          <p:cNvSpPr>
            <a:spLocks noGrp="1"/>
          </p:cNvSpPr>
          <p:nvPr>
            <p:ph type="chart" sz="quarter" idx="10"/>
          </p:nvPr>
        </p:nvSpPr>
        <p:spPr>
          <a:xfrm>
            <a:off x="4700338" y="725488"/>
            <a:ext cx="6079958" cy="5562600"/>
          </a:xfrm>
        </p:spPr>
        <p:txBody>
          <a:bodyPr>
            <a:normAutofit/>
          </a:bodyPr>
          <a:lstStyle>
            <a:lvl1pPr marL="0" indent="0">
              <a:buNone/>
              <a:defRPr sz="1000"/>
            </a:lvl1pPr>
          </a:lstStyle>
          <a:p>
            <a:r>
              <a:rPr lang="en-US"/>
              <a:t>Click icon to add chart</a:t>
            </a:r>
          </a:p>
        </p:txBody>
      </p:sp>
      <p:sp>
        <p:nvSpPr>
          <p:cNvPr id="10" name="Text Placeholder 12">
            <a:extLst>
              <a:ext uri="{FF2B5EF4-FFF2-40B4-BE49-F238E27FC236}">
                <a16:creationId xmlns:a16="http://schemas.microsoft.com/office/drawing/2014/main" id="{DFCF6891-9548-B585-CEE4-B49AAD7A4877}"/>
              </a:ext>
            </a:extLst>
          </p:cNvPr>
          <p:cNvSpPr>
            <a:spLocks noGrp="1"/>
          </p:cNvSpPr>
          <p:nvPr>
            <p:ph type="body" sz="quarter" idx="11" hasCustomPrompt="1"/>
          </p:nvPr>
        </p:nvSpPr>
        <p:spPr>
          <a:xfrm>
            <a:off x="116958" y="111733"/>
            <a:ext cx="3729771" cy="594120"/>
          </a:xfrm>
          <a:solidFill>
            <a:srgbClr val="00407F"/>
          </a:solidFill>
        </p:spPr>
        <p:txBody>
          <a:bodyPr anchor="ctr">
            <a:noAutofit/>
          </a:bodyPr>
          <a:lstStyle>
            <a:lvl1pPr marL="0" indent="0" algn="r">
              <a:buNone/>
              <a:defRPr sz="3200" b="0">
                <a:solidFill>
                  <a:schemeClr val="bg1"/>
                </a:solidFill>
                <a:latin typeface="Montserrat" pitchFamily="2" charset="0"/>
              </a:defRPr>
            </a:lvl1pPr>
          </a:lstStyle>
          <a:p>
            <a:pPr lvl="0"/>
            <a:r>
              <a:rPr lang="en-US" dirty="0"/>
              <a:t>Stats</a:t>
            </a:r>
          </a:p>
        </p:txBody>
      </p:sp>
      <p:sp>
        <p:nvSpPr>
          <p:cNvPr id="11" name="Text Placeholder 16">
            <a:extLst>
              <a:ext uri="{FF2B5EF4-FFF2-40B4-BE49-F238E27FC236}">
                <a16:creationId xmlns:a16="http://schemas.microsoft.com/office/drawing/2014/main" id="{D46E4F30-BE45-70A6-C829-B97141CC690A}"/>
              </a:ext>
            </a:extLst>
          </p:cNvPr>
          <p:cNvSpPr>
            <a:spLocks noGrp="1"/>
          </p:cNvSpPr>
          <p:nvPr>
            <p:ph type="body" sz="quarter" idx="25" hasCustomPrompt="1"/>
          </p:nvPr>
        </p:nvSpPr>
        <p:spPr>
          <a:xfrm>
            <a:off x="373130" y="886579"/>
            <a:ext cx="3018285" cy="570895"/>
          </a:xfrm>
        </p:spPr>
        <p:txBody>
          <a:bodyPr anchor="ctr">
            <a:normAutofit/>
          </a:bodyPr>
          <a:lstStyle>
            <a:lvl1pPr marL="0" indent="0" algn="l">
              <a:buNone/>
              <a:defRPr sz="3200" spc="0">
                <a:solidFill>
                  <a:schemeClr val="tx2"/>
                </a:solidFill>
                <a:latin typeface="Montserrat" pitchFamily="2" charset="0"/>
              </a:defRPr>
            </a:lvl1pPr>
          </a:lstStyle>
          <a:p>
            <a:pPr lvl="0"/>
            <a:r>
              <a:rPr lang="en-US" dirty="0"/>
              <a:t>20xx – 20xx</a:t>
            </a:r>
          </a:p>
        </p:txBody>
      </p:sp>
    </p:spTree>
    <p:extLst>
      <p:ext uri="{BB962C8B-B14F-4D97-AF65-F5344CB8AC3E}">
        <p14:creationId xmlns:p14="http://schemas.microsoft.com/office/powerpoint/2010/main" val="24575078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UCr &amp; ISC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0F52D4-4EC3-AEF4-DD3F-C762E3CF258C}"/>
              </a:ext>
            </a:extLst>
          </p:cNvPr>
          <p:cNvSpPr/>
          <p:nvPr userDrawn="1"/>
        </p:nvSpPr>
        <p:spPr>
          <a:xfrm>
            <a:off x="6581989" y="4639235"/>
            <a:ext cx="5610011" cy="2232059"/>
          </a:xfrm>
          <a:prstGeom prst="rect">
            <a:avLst/>
          </a:prstGeom>
          <a:gradFill flip="none" rotWithShape="1">
            <a:gsLst>
              <a:gs pos="0">
                <a:srgbClr val="30B6BC">
                  <a:lumMod val="5000"/>
                  <a:lumOff val="95000"/>
                </a:srgbClr>
              </a:gs>
              <a:gs pos="100000">
                <a:srgbClr val="30B6BC">
                  <a:lumMod val="30000"/>
                  <a:lumOff val="70000"/>
                </a:srgbClr>
              </a:gs>
            </a:gsLst>
            <a:lin ang="10800000" scaled="0"/>
            <a:tileRect/>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508BC3C-4EB6-336B-CB58-1C722BA62C19}"/>
              </a:ext>
            </a:extLst>
          </p:cNvPr>
          <p:cNvSpPr/>
          <p:nvPr userDrawn="1"/>
        </p:nvSpPr>
        <p:spPr>
          <a:xfrm>
            <a:off x="6581989" y="2286000"/>
            <a:ext cx="5610011" cy="2232059"/>
          </a:xfrm>
          <a:prstGeom prst="rect">
            <a:avLst/>
          </a:prstGeom>
          <a:gradFill flip="none" rotWithShape="1">
            <a:gsLst>
              <a:gs pos="0">
                <a:srgbClr val="30B6BC">
                  <a:lumMod val="5000"/>
                  <a:lumOff val="95000"/>
                </a:srgbClr>
              </a:gs>
              <a:gs pos="100000">
                <a:srgbClr val="30B6BC">
                  <a:lumMod val="30000"/>
                  <a:lumOff val="70000"/>
                </a:srgbClr>
              </a:gs>
            </a:gsLst>
            <a:lin ang="10800000" scaled="0"/>
            <a:tileRect/>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D61C7E19-F5AF-438C-BBF6-0614D215261D}"/>
              </a:ext>
            </a:extLst>
          </p:cNvPr>
          <p:cNvSpPr/>
          <p:nvPr userDrawn="1"/>
        </p:nvSpPr>
        <p:spPr>
          <a:xfrm>
            <a:off x="6581989" y="0"/>
            <a:ext cx="5610011" cy="2232059"/>
          </a:xfrm>
          <a:prstGeom prst="rect">
            <a:avLst/>
          </a:prstGeom>
          <a:gradFill flip="none" rotWithShape="1">
            <a:gsLst>
              <a:gs pos="0">
                <a:srgbClr val="30B6BC">
                  <a:lumMod val="5000"/>
                  <a:lumOff val="95000"/>
                </a:srgbClr>
              </a:gs>
              <a:gs pos="100000">
                <a:srgbClr val="30B6BC">
                  <a:lumMod val="30000"/>
                  <a:lumOff val="70000"/>
                </a:srgbClr>
              </a:gs>
            </a:gsLst>
            <a:lin ang="10800000" scaled="0"/>
            <a:tileRect/>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5" name="Pentagon 14">
            <a:extLst>
              <a:ext uri="{FF2B5EF4-FFF2-40B4-BE49-F238E27FC236}">
                <a16:creationId xmlns:a16="http://schemas.microsoft.com/office/drawing/2014/main" id="{0B50959F-B5EE-814C-BB58-82FAB0EDF32B}"/>
              </a:ext>
            </a:extLst>
          </p:cNvPr>
          <p:cNvSpPr/>
          <p:nvPr userDrawn="1"/>
        </p:nvSpPr>
        <p:spPr>
          <a:xfrm>
            <a:off x="5989012" y="0"/>
            <a:ext cx="1501380" cy="2232059"/>
          </a:xfrm>
          <a:prstGeom prst="homePlate">
            <a:avLst>
              <a:gd name="adj" fmla="val 49185"/>
            </a:avLst>
          </a:prstGeom>
          <a:solidFill>
            <a:srgbClr val="19356C"/>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6" name="Pentagon 15">
            <a:extLst>
              <a:ext uri="{FF2B5EF4-FFF2-40B4-BE49-F238E27FC236}">
                <a16:creationId xmlns:a16="http://schemas.microsoft.com/office/drawing/2014/main" id="{4A5EDC42-51F8-BEF6-BBAC-32FB6F5C11D7}"/>
              </a:ext>
            </a:extLst>
          </p:cNvPr>
          <p:cNvSpPr/>
          <p:nvPr userDrawn="1"/>
        </p:nvSpPr>
        <p:spPr>
          <a:xfrm>
            <a:off x="5989012" y="2293674"/>
            <a:ext cx="1501380" cy="2232059"/>
          </a:xfrm>
          <a:prstGeom prst="homePlate">
            <a:avLst>
              <a:gd name="adj" fmla="val 49185"/>
            </a:avLst>
          </a:prstGeom>
          <a:solidFill>
            <a:srgbClr val="19356C"/>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7" name="Pentagon 16">
            <a:extLst>
              <a:ext uri="{FF2B5EF4-FFF2-40B4-BE49-F238E27FC236}">
                <a16:creationId xmlns:a16="http://schemas.microsoft.com/office/drawing/2014/main" id="{BC7A9B55-5654-B90A-8AAA-C57B6BC3622F}"/>
              </a:ext>
            </a:extLst>
          </p:cNvPr>
          <p:cNvSpPr/>
          <p:nvPr userDrawn="1"/>
        </p:nvSpPr>
        <p:spPr>
          <a:xfrm>
            <a:off x="5989012" y="4637627"/>
            <a:ext cx="1501380" cy="2232059"/>
          </a:xfrm>
          <a:prstGeom prst="homePlate">
            <a:avLst>
              <a:gd name="adj" fmla="val 49185"/>
            </a:avLst>
          </a:prstGeom>
          <a:solidFill>
            <a:srgbClr val="19356C"/>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0" name="Rectangle 9" descr="Mountains">
            <a:extLst>
              <a:ext uri="{FF2B5EF4-FFF2-40B4-BE49-F238E27FC236}">
                <a16:creationId xmlns:a16="http://schemas.microsoft.com/office/drawing/2014/main" id="{9AC18F2C-222F-9253-F7FD-2AA4BF1BAA79}"/>
              </a:ext>
            </a:extLst>
          </p:cNvPr>
          <p:cNvSpPr/>
          <p:nvPr userDrawn="1"/>
        </p:nvSpPr>
        <p:spPr>
          <a:xfrm>
            <a:off x="6078601" y="707434"/>
            <a:ext cx="981169" cy="981169"/>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1" name="Rectangle 10" descr="Atom">
            <a:extLst>
              <a:ext uri="{FF2B5EF4-FFF2-40B4-BE49-F238E27FC236}">
                <a16:creationId xmlns:a16="http://schemas.microsoft.com/office/drawing/2014/main" id="{7FDC83D2-136C-F72D-84B7-0E2C5C12A68A}"/>
              </a:ext>
            </a:extLst>
          </p:cNvPr>
          <p:cNvSpPr/>
          <p:nvPr userDrawn="1"/>
        </p:nvSpPr>
        <p:spPr>
          <a:xfrm>
            <a:off x="6078601" y="2913884"/>
            <a:ext cx="1006778" cy="1006778"/>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2" name="Rectangle 11" descr="Checkmark">
            <a:extLst>
              <a:ext uri="{FF2B5EF4-FFF2-40B4-BE49-F238E27FC236}">
                <a16:creationId xmlns:a16="http://schemas.microsoft.com/office/drawing/2014/main" id="{A9257DFC-EFF2-DEB7-27A2-9F4C063C9CCC}"/>
              </a:ext>
            </a:extLst>
          </p:cNvPr>
          <p:cNvSpPr/>
          <p:nvPr userDrawn="1"/>
        </p:nvSpPr>
        <p:spPr>
          <a:xfrm>
            <a:off x="6153360" y="5279231"/>
            <a:ext cx="857259" cy="857259"/>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F86CCE3A-3D3C-9B85-49DB-B80CD6FFB8F4}"/>
              </a:ext>
            </a:extLst>
          </p:cNvPr>
          <p:cNvSpPr/>
          <p:nvPr userDrawn="1"/>
        </p:nvSpPr>
        <p:spPr>
          <a:xfrm>
            <a:off x="116957" y="95692"/>
            <a:ext cx="11972261" cy="6687879"/>
          </a:xfrm>
          <a:prstGeom prst="rect">
            <a:avLst/>
          </a:prstGeom>
          <a:noFill/>
          <a:ln w="25400" cap="flat" cmpd="sng" algn="ctr">
            <a:solidFill>
              <a:srgbClr val="1935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8" name="Text Placeholder 16">
            <a:extLst>
              <a:ext uri="{FF2B5EF4-FFF2-40B4-BE49-F238E27FC236}">
                <a16:creationId xmlns:a16="http://schemas.microsoft.com/office/drawing/2014/main" id="{037210BE-3D4C-774D-B93F-8C3703F78FA5}"/>
              </a:ext>
            </a:extLst>
          </p:cNvPr>
          <p:cNvSpPr>
            <a:spLocks noGrp="1"/>
          </p:cNvSpPr>
          <p:nvPr>
            <p:ph type="body" sz="quarter" idx="25"/>
          </p:nvPr>
        </p:nvSpPr>
        <p:spPr>
          <a:xfrm>
            <a:off x="349617" y="1715386"/>
            <a:ext cx="4728669" cy="4058652"/>
          </a:xfrm>
        </p:spPr>
        <p:txBody>
          <a:bodyPr anchor="t">
            <a:normAutofit/>
          </a:bodyPr>
          <a:lstStyle>
            <a:lvl1pPr marL="457200" indent="-457200" algn="l">
              <a:buClr>
                <a:schemeClr val="accent4"/>
              </a:buClr>
              <a:buFont typeface="Arial" panose="020B0604020202020204" pitchFamily="34" charset="0"/>
              <a:buChar char="•"/>
              <a:defRPr sz="2800" i="0">
                <a:solidFill>
                  <a:schemeClr val="tx2"/>
                </a:solidFill>
                <a:latin typeface="+mn-lt"/>
              </a:defRPr>
            </a:lvl1pPr>
          </a:lstStyle>
          <a:p>
            <a:pPr lvl="0"/>
            <a:r>
              <a:rPr lang="en-US"/>
              <a:t>Click to edit Master text styles</a:t>
            </a:r>
          </a:p>
        </p:txBody>
      </p:sp>
      <p:sp>
        <p:nvSpPr>
          <p:cNvPr id="22" name="Picture Placeholder 10">
            <a:extLst>
              <a:ext uri="{FF2B5EF4-FFF2-40B4-BE49-F238E27FC236}">
                <a16:creationId xmlns:a16="http://schemas.microsoft.com/office/drawing/2014/main" id="{11DCF7B4-053A-C5A2-1CBD-82AFE166E8F9}"/>
              </a:ext>
            </a:extLst>
          </p:cNvPr>
          <p:cNvSpPr>
            <a:spLocks noGrp="1"/>
          </p:cNvSpPr>
          <p:nvPr>
            <p:ph type="pic" sz="quarter" idx="10"/>
          </p:nvPr>
        </p:nvSpPr>
        <p:spPr>
          <a:xfrm>
            <a:off x="6247609" y="752474"/>
            <a:ext cx="741447" cy="735701"/>
          </a:xfrm>
        </p:spPr>
        <p:txBody>
          <a:bodyPr>
            <a:normAutofit/>
          </a:bodyPr>
          <a:lstStyle>
            <a:lvl1pPr marL="0" indent="0">
              <a:buNone/>
              <a:defRPr sz="700"/>
            </a:lvl1pPr>
          </a:lstStyle>
          <a:p>
            <a:r>
              <a:rPr lang="en-US"/>
              <a:t>Click icon to add picture</a:t>
            </a:r>
          </a:p>
        </p:txBody>
      </p:sp>
      <p:sp>
        <p:nvSpPr>
          <p:cNvPr id="23" name="Picture Placeholder 10">
            <a:extLst>
              <a:ext uri="{FF2B5EF4-FFF2-40B4-BE49-F238E27FC236}">
                <a16:creationId xmlns:a16="http://schemas.microsoft.com/office/drawing/2014/main" id="{CD3DBF71-B747-D01F-1B89-C2D45DC0DC32}"/>
              </a:ext>
            </a:extLst>
          </p:cNvPr>
          <p:cNvSpPr>
            <a:spLocks noGrp="1"/>
          </p:cNvSpPr>
          <p:nvPr>
            <p:ph type="pic" sz="quarter" idx="29"/>
          </p:nvPr>
        </p:nvSpPr>
        <p:spPr>
          <a:xfrm>
            <a:off x="6246646" y="3071780"/>
            <a:ext cx="741447" cy="735701"/>
          </a:xfrm>
        </p:spPr>
        <p:txBody>
          <a:bodyPr>
            <a:normAutofit/>
          </a:bodyPr>
          <a:lstStyle>
            <a:lvl1pPr marL="0" indent="0">
              <a:buNone/>
              <a:defRPr sz="700"/>
            </a:lvl1pPr>
          </a:lstStyle>
          <a:p>
            <a:r>
              <a:rPr lang="en-US"/>
              <a:t>Click icon to add picture</a:t>
            </a:r>
          </a:p>
        </p:txBody>
      </p:sp>
      <p:sp>
        <p:nvSpPr>
          <p:cNvPr id="9" name="TextBox 8">
            <a:extLst>
              <a:ext uri="{FF2B5EF4-FFF2-40B4-BE49-F238E27FC236}">
                <a16:creationId xmlns:a16="http://schemas.microsoft.com/office/drawing/2014/main" id="{7E619A9B-EB92-7AD5-AC70-6F787F3F720F}"/>
              </a:ext>
            </a:extLst>
          </p:cNvPr>
          <p:cNvSpPr txBox="1"/>
          <p:nvPr userDrawn="1"/>
        </p:nvSpPr>
        <p:spPr>
          <a:xfrm>
            <a:off x="7702123" y="816593"/>
            <a:ext cx="3942576" cy="523220"/>
          </a:xfrm>
          <a:prstGeom prst="rect">
            <a:avLst/>
          </a:prstGeom>
          <a:noFill/>
        </p:spPr>
        <p:txBody>
          <a:bodyPr wrap="square" rtlCol="0">
            <a:spAutoFit/>
          </a:bodyPr>
          <a:lstStyle/>
          <a:p>
            <a:pPr lvl="0"/>
            <a:r>
              <a:rPr lang="en-US" sz="2800" b="1" dirty="0">
                <a:solidFill>
                  <a:srgbClr val="162D41"/>
                </a:solidFill>
                <a:latin typeface="+mj-lt"/>
              </a:rPr>
              <a:t>UNESCO</a:t>
            </a:r>
          </a:p>
        </p:txBody>
      </p:sp>
      <p:sp>
        <p:nvSpPr>
          <p:cNvPr id="14" name="TextBox 13">
            <a:extLst>
              <a:ext uri="{FF2B5EF4-FFF2-40B4-BE49-F238E27FC236}">
                <a16:creationId xmlns:a16="http://schemas.microsoft.com/office/drawing/2014/main" id="{0EACFCFA-8A31-E1A4-7CB2-D43F1EAD290C}"/>
              </a:ext>
            </a:extLst>
          </p:cNvPr>
          <p:cNvSpPr txBox="1"/>
          <p:nvPr userDrawn="1"/>
        </p:nvSpPr>
        <p:spPr>
          <a:xfrm>
            <a:off x="7702123" y="2924975"/>
            <a:ext cx="3942576" cy="954107"/>
          </a:xfrm>
          <a:prstGeom prst="rect">
            <a:avLst/>
          </a:prstGeom>
          <a:noFill/>
        </p:spPr>
        <p:txBody>
          <a:bodyPr wrap="square" rtlCol="0">
            <a:spAutoFit/>
          </a:bodyPr>
          <a:lstStyle/>
          <a:p>
            <a:pPr lvl="0"/>
            <a:r>
              <a:rPr lang="en-US" sz="2800" b="1" dirty="0">
                <a:solidFill>
                  <a:schemeClr val="tx2"/>
                </a:solidFill>
                <a:latin typeface="+mj-lt"/>
              </a:rPr>
              <a:t>International Science Council</a:t>
            </a:r>
          </a:p>
        </p:txBody>
      </p:sp>
      <p:sp>
        <p:nvSpPr>
          <p:cNvPr id="15" name="TextBox 14">
            <a:extLst>
              <a:ext uri="{FF2B5EF4-FFF2-40B4-BE49-F238E27FC236}">
                <a16:creationId xmlns:a16="http://schemas.microsoft.com/office/drawing/2014/main" id="{83E49E7C-21B0-908E-7DD8-BAD1746E3623}"/>
              </a:ext>
            </a:extLst>
          </p:cNvPr>
          <p:cNvSpPr txBox="1"/>
          <p:nvPr userDrawn="1"/>
        </p:nvSpPr>
        <p:spPr>
          <a:xfrm>
            <a:off x="7702123" y="5230806"/>
            <a:ext cx="3942576" cy="954107"/>
          </a:xfrm>
          <a:prstGeom prst="rect">
            <a:avLst/>
          </a:prstGeom>
          <a:noFill/>
        </p:spPr>
        <p:txBody>
          <a:bodyPr wrap="square" rtlCol="0">
            <a:spAutoFit/>
          </a:bodyPr>
          <a:lstStyle/>
          <a:p>
            <a:pPr lvl="0"/>
            <a:r>
              <a:rPr lang="en-US" sz="2800" b="1" dirty="0">
                <a:solidFill>
                  <a:srgbClr val="162D41"/>
                </a:solidFill>
                <a:latin typeface="+mj-lt"/>
              </a:rPr>
              <a:t>IUCr &amp; 264 other </a:t>
            </a:r>
            <a:r>
              <a:rPr lang="en-US" sz="2800" b="1" dirty="0" err="1">
                <a:solidFill>
                  <a:srgbClr val="162D41"/>
                </a:solidFill>
                <a:latin typeface="+mj-lt"/>
              </a:rPr>
              <a:t>organisations</a:t>
            </a:r>
            <a:endParaRPr lang="en-US" sz="2800" b="1" dirty="0">
              <a:solidFill>
                <a:srgbClr val="162D41"/>
              </a:solidFill>
              <a:latin typeface="+mj-lt"/>
            </a:endParaRPr>
          </a:p>
        </p:txBody>
      </p:sp>
      <p:pic>
        <p:nvPicPr>
          <p:cNvPr id="27" name="Picture 26" descr="A logo with blue and black text&#10;&#10;AI-generated content may be incorrect.">
            <a:extLst>
              <a:ext uri="{FF2B5EF4-FFF2-40B4-BE49-F238E27FC236}">
                <a16:creationId xmlns:a16="http://schemas.microsoft.com/office/drawing/2014/main" id="{4CC685CF-1801-DC67-EEDF-05A4E5BFB949}"/>
              </a:ext>
            </a:extLst>
          </p:cNvPr>
          <p:cNvPicPr>
            <a:picLocks noChangeAspect="1"/>
          </p:cNvPicPr>
          <p:nvPr userDrawn="1"/>
        </p:nvPicPr>
        <p:blipFill>
          <a:blip r:embed="rId5">
            <a:extLst>
              <a:ext uri="{28A0092B-C50C-407E-A947-70E740481C1C}">
                <a14:useLocalDpi xmlns:a14="http://schemas.microsoft.com/office/drawing/2010/main" val="0"/>
              </a:ext>
            </a:extLst>
          </a:blip>
          <a:srcRect r="52614"/>
          <a:stretch/>
        </p:blipFill>
        <p:spPr>
          <a:xfrm>
            <a:off x="6232433" y="5437659"/>
            <a:ext cx="710293" cy="631994"/>
          </a:xfrm>
          <a:prstGeom prst="rect">
            <a:avLst/>
          </a:prstGeom>
        </p:spPr>
      </p:pic>
      <p:sp>
        <p:nvSpPr>
          <p:cNvPr id="28" name="TextBox 27">
            <a:extLst>
              <a:ext uri="{FF2B5EF4-FFF2-40B4-BE49-F238E27FC236}">
                <a16:creationId xmlns:a16="http://schemas.microsoft.com/office/drawing/2014/main" id="{E0129A15-44D0-378A-18C0-EA3173E96A72}"/>
              </a:ext>
            </a:extLst>
          </p:cNvPr>
          <p:cNvSpPr txBox="1"/>
          <p:nvPr userDrawn="1"/>
        </p:nvSpPr>
        <p:spPr>
          <a:xfrm>
            <a:off x="123561" y="104954"/>
            <a:ext cx="3040468" cy="584775"/>
          </a:xfrm>
          <a:prstGeom prst="rect">
            <a:avLst/>
          </a:prstGeom>
          <a:solidFill>
            <a:schemeClr val="accent1"/>
          </a:solidFill>
        </p:spPr>
        <p:txBody>
          <a:bodyPr wrap="square" rtlCol="0">
            <a:spAutoFit/>
          </a:bodyPr>
          <a:lstStyle/>
          <a:p>
            <a:pPr algn="r"/>
            <a:r>
              <a:rPr lang="en-GB" sz="3200" dirty="0">
                <a:solidFill>
                  <a:schemeClr val="bg1"/>
                </a:solidFill>
                <a:latin typeface="+mj-lt"/>
              </a:rPr>
              <a:t>IUCr and ISC</a:t>
            </a:r>
          </a:p>
        </p:txBody>
      </p:sp>
    </p:spTree>
    <p:extLst>
      <p:ext uri="{BB962C8B-B14F-4D97-AF65-F5344CB8AC3E}">
        <p14:creationId xmlns:p14="http://schemas.microsoft.com/office/powerpoint/2010/main" val="42267311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CA">
    <p:spTree>
      <p:nvGrpSpPr>
        <p:cNvPr id="1" name=""/>
        <p:cNvGrpSpPr/>
        <p:nvPr/>
      </p:nvGrpSpPr>
      <p:grpSpPr>
        <a:xfrm>
          <a:off x="0" y="0"/>
          <a:ext cx="0" cy="0"/>
          <a:chOff x="0" y="0"/>
          <a:chExt cx="0" cy="0"/>
        </a:xfrm>
      </p:grpSpPr>
      <p:sp>
        <p:nvSpPr>
          <p:cNvPr id="10" name="Picture Placeholder 10">
            <a:extLst>
              <a:ext uri="{FF2B5EF4-FFF2-40B4-BE49-F238E27FC236}">
                <a16:creationId xmlns:a16="http://schemas.microsoft.com/office/drawing/2014/main" id="{AF2FDCFA-0E74-7BCC-460D-E66C145A0BC5}"/>
              </a:ext>
            </a:extLst>
          </p:cNvPr>
          <p:cNvSpPr>
            <a:spLocks noGrp="1"/>
          </p:cNvSpPr>
          <p:nvPr>
            <p:ph type="pic" sz="quarter" idx="12"/>
          </p:nvPr>
        </p:nvSpPr>
        <p:spPr>
          <a:xfrm>
            <a:off x="7816130" y="-3"/>
            <a:ext cx="4375870" cy="6857969"/>
          </a:xfrm>
        </p:spPr>
        <p:txBody>
          <a:bodyPr>
            <a:normAutofit/>
          </a:bodyPr>
          <a:lstStyle>
            <a:lvl1pPr marL="0" indent="0">
              <a:buNone/>
              <a:defRPr sz="700"/>
            </a:lvl1pPr>
          </a:lstStyle>
          <a:p>
            <a:r>
              <a:rPr lang="en-US"/>
              <a:t>Click icon to add picture</a:t>
            </a:r>
          </a:p>
        </p:txBody>
      </p:sp>
      <p:sp>
        <p:nvSpPr>
          <p:cNvPr id="9" name="Picture Placeholder 10">
            <a:extLst>
              <a:ext uri="{FF2B5EF4-FFF2-40B4-BE49-F238E27FC236}">
                <a16:creationId xmlns:a16="http://schemas.microsoft.com/office/drawing/2014/main" id="{DE31D4D8-DA38-4EC4-F4B5-E85BE1A588BE}"/>
              </a:ext>
            </a:extLst>
          </p:cNvPr>
          <p:cNvSpPr>
            <a:spLocks noGrp="1"/>
          </p:cNvSpPr>
          <p:nvPr>
            <p:ph type="pic" sz="quarter" idx="10"/>
          </p:nvPr>
        </p:nvSpPr>
        <p:spPr>
          <a:xfrm>
            <a:off x="2807626" y="-2"/>
            <a:ext cx="4942298" cy="6857969"/>
          </a:xfrm>
        </p:spPr>
        <p:txBody>
          <a:bodyPr>
            <a:normAutofit/>
          </a:bodyPr>
          <a:lstStyle>
            <a:lvl1pPr marL="0" indent="0">
              <a:buNone/>
              <a:defRPr sz="700"/>
            </a:lvl1pPr>
          </a:lstStyle>
          <a:p>
            <a:r>
              <a:rPr lang="en-US"/>
              <a:t>Click icon to add picture</a:t>
            </a:r>
          </a:p>
        </p:txBody>
      </p:sp>
      <p:pic>
        <p:nvPicPr>
          <p:cNvPr id="7" name="Picture 6" descr="A blue and white logo&#10;&#10;Description automatically generated">
            <a:extLst>
              <a:ext uri="{FF2B5EF4-FFF2-40B4-BE49-F238E27FC236}">
                <a16:creationId xmlns:a16="http://schemas.microsoft.com/office/drawing/2014/main" id="{DBF7550F-4D6C-DC21-DE08-CD685E7016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7715" y="5744381"/>
            <a:ext cx="2131015" cy="865894"/>
          </a:xfrm>
          <a:prstGeom prst="rect">
            <a:avLst/>
          </a:prstGeom>
        </p:spPr>
      </p:pic>
      <p:sp>
        <p:nvSpPr>
          <p:cNvPr id="3" name="TextBox 2">
            <a:extLst>
              <a:ext uri="{FF2B5EF4-FFF2-40B4-BE49-F238E27FC236}">
                <a16:creationId xmlns:a16="http://schemas.microsoft.com/office/drawing/2014/main" id="{AE9893A0-A055-1ECE-24CF-B8861601285D}"/>
              </a:ext>
            </a:extLst>
          </p:cNvPr>
          <p:cNvSpPr txBox="1"/>
          <p:nvPr userDrawn="1"/>
        </p:nvSpPr>
        <p:spPr>
          <a:xfrm>
            <a:off x="157654" y="111733"/>
            <a:ext cx="1174531" cy="594120"/>
          </a:xfrm>
          <a:prstGeom prst="rect">
            <a:avLst/>
          </a:prstGeom>
          <a:solidFill>
            <a:srgbClr val="19356C"/>
          </a:solidFill>
        </p:spPr>
        <p:txBody>
          <a:bodyPr wrap="square" rtlCol="0">
            <a:spAutoFit/>
          </a:bodyPr>
          <a:lstStyle/>
          <a:p>
            <a:pPr algn="r"/>
            <a:r>
              <a:rPr lang="en-GB" sz="3200">
                <a:solidFill>
                  <a:schemeClr val="bg1"/>
                </a:solidFill>
                <a:latin typeface="Montserrat" panose="00000500000000000000" pitchFamily="2" charset="0"/>
              </a:rPr>
              <a:t>ACA</a:t>
            </a:r>
          </a:p>
        </p:txBody>
      </p:sp>
      <p:sp>
        <p:nvSpPr>
          <p:cNvPr id="5" name="Text Placeholder 4">
            <a:extLst>
              <a:ext uri="{FF2B5EF4-FFF2-40B4-BE49-F238E27FC236}">
                <a16:creationId xmlns:a16="http://schemas.microsoft.com/office/drawing/2014/main" id="{B4654798-C897-AC2A-867B-67C9BCE488FB}"/>
              </a:ext>
            </a:extLst>
          </p:cNvPr>
          <p:cNvSpPr>
            <a:spLocks noGrp="1"/>
          </p:cNvSpPr>
          <p:nvPr>
            <p:ph type="body" sz="quarter" idx="13" hasCustomPrompt="1"/>
          </p:nvPr>
        </p:nvSpPr>
        <p:spPr>
          <a:xfrm>
            <a:off x="157654" y="1061357"/>
            <a:ext cx="2132012" cy="4441825"/>
          </a:xfrm>
        </p:spPr>
        <p:txBody>
          <a:bodyPr>
            <a:normAutofit/>
          </a:bodyPr>
          <a:lstStyle>
            <a:lvl1pPr marL="0" indent="0">
              <a:buNone/>
              <a:defRPr sz="2400">
                <a:solidFill>
                  <a:schemeClr val="tx2"/>
                </a:solidFill>
              </a:defRPr>
            </a:lvl1pPr>
          </a:lstStyle>
          <a:p>
            <a:pPr lvl="0"/>
            <a:r>
              <a:rPr lang="en-US" dirty="0"/>
              <a:t>Content</a:t>
            </a:r>
            <a:endParaRPr lang="en-GB" dirty="0"/>
          </a:p>
        </p:txBody>
      </p:sp>
    </p:spTree>
    <p:extLst>
      <p:ext uri="{BB962C8B-B14F-4D97-AF65-F5344CB8AC3E}">
        <p14:creationId xmlns:p14="http://schemas.microsoft.com/office/powerpoint/2010/main" val="2379427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p:bg>
      <p:bgPr>
        <a:gradFill>
          <a:gsLst>
            <a:gs pos="1000">
              <a:schemeClr val="tx2"/>
            </a:gs>
            <a:gs pos="50000">
              <a:srgbClr val="00407F"/>
            </a:gs>
            <a:gs pos="100000">
              <a:schemeClr val="tx2"/>
            </a:gs>
          </a:gsLst>
          <a:path path="circle">
            <a:fillToRect r="100000" b="100000"/>
          </a:path>
        </a:gradFill>
        <a:effectLst/>
      </p:bgPr>
    </p:bg>
    <p:spTree>
      <p:nvGrpSpPr>
        <p:cNvPr id="1" name=""/>
        <p:cNvGrpSpPr/>
        <p:nvPr/>
      </p:nvGrpSpPr>
      <p:grpSpPr>
        <a:xfrm>
          <a:off x="0" y="0"/>
          <a:ext cx="0" cy="0"/>
          <a:chOff x="0" y="0"/>
          <a:chExt cx="0" cy="0"/>
        </a:xfrm>
      </p:grpSpPr>
      <p:pic>
        <p:nvPicPr>
          <p:cNvPr id="8" name="Picture 7" descr="A group of green crystals&#10;&#10;Description automatically generated">
            <a:extLst>
              <a:ext uri="{FF2B5EF4-FFF2-40B4-BE49-F238E27FC236}">
                <a16:creationId xmlns:a16="http://schemas.microsoft.com/office/drawing/2014/main" id="{FE43743B-DAF3-DDA9-120B-7742873AC3D7}"/>
              </a:ext>
            </a:extLst>
          </p:cNvPr>
          <p:cNvPicPr>
            <a:picLocks noChangeAspect="1"/>
          </p:cNvPicPr>
          <p:nvPr userDrawn="1"/>
        </p:nvPicPr>
        <p:blipFill>
          <a:blip r:embed="rId2">
            <a:duotone>
              <a:srgbClr val="00407F">
                <a:shade val="45000"/>
                <a:satMod val="135000"/>
              </a:srgbClr>
              <a:prstClr val="white"/>
            </a:duotone>
            <a:extLst>
              <a:ext uri="{28A0092B-C50C-407E-A947-70E740481C1C}">
                <a14:useLocalDpi xmlns:a14="http://schemas.microsoft.com/office/drawing/2010/main" val="0"/>
              </a:ext>
            </a:extLst>
          </a:blip>
          <a:srcRect t="22450" r="9091" b="9368"/>
          <a:stretch/>
        </p:blipFill>
        <p:spPr>
          <a:xfrm>
            <a:off x="-2007" y="0"/>
            <a:ext cx="12191981" cy="6857990"/>
          </a:xfrm>
          <a:prstGeom prst="rect">
            <a:avLst/>
          </a:prstGeom>
        </p:spPr>
      </p:pic>
      <p:sp>
        <p:nvSpPr>
          <p:cNvPr id="9" name="Rectangle 8">
            <a:extLst>
              <a:ext uri="{FF2B5EF4-FFF2-40B4-BE49-F238E27FC236}">
                <a16:creationId xmlns:a16="http://schemas.microsoft.com/office/drawing/2014/main" id="{CF18D15C-ECF5-745B-B774-BF49D3F15CE4}"/>
              </a:ext>
            </a:extLst>
          </p:cNvPr>
          <p:cNvSpPr/>
          <p:nvPr userDrawn="1"/>
        </p:nvSpPr>
        <p:spPr>
          <a:xfrm rot="5400000">
            <a:off x="2655964" y="-2676020"/>
            <a:ext cx="6876039" cy="12191980"/>
          </a:xfrm>
          <a:prstGeom prst="rect">
            <a:avLst/>
          </a:prstGeom>
          <a:gradFill flip="none" rotWithShape="1">
            <a:gsLst>
              <a:gs pos="2000">
                <a:srgbClr val="0B1623">
                  <a:alpha val="87317"/>
                  <a:lumMod val="92000"/>
                  <a:lumOff val="8000"/>
                </a:srgbClr>
              </a:gs>
              <a:gs pos="58000">
                <a:srgbClr val="19356C"/>
              </a:gs>
              <a:gs pos="100000">
                <a:srgbClr val="062647">
                  <a:lumMod val="36400"/>
                  <a:alpha val="0"/>
                </a:srgbClr>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panose="020B0606030504020204" pitchFamily="34" charset="0"/>
            </a:endParaRPr>
          </a:p>
        </p:txBody>
      </p:sp>
      <p:pic>
        <p:nvPicPr>
          <p:cNvPr id="10" name="Picture 9" descr="A logo with a blue diamond&#10;&#10;Description automatically generated with medium confidence">
            <a:extLst>
              <a:ext uri="{FF2B5EF4-FFF2-40B4-BE49-F238E27FC236}">
                <a16:creationId xmlns:a16="http://schemas.microsoft.com/office/drawing/2014/main" id="{97A71D68-D888-BA9F-444F-8E98874CD68C}"/>
              </a:ext>
            </a:extLst>
          </p:cNvPr>
          <p:cNvPicPr>
            <a:picLocks noChangeAspect="1"/>
          </p:cNvPicPr>
          <p:nvPr userDrawn="1"/>
        </p:nvPicPr>
        <p:blipFill>
          <a:blip r:embed="rId3">
            <a:extLst>
              <a:ext uri="{28A0092B-C50C-407E-A947-70E740481C1C}">
                <a14:useLocalDpi xmlns:a14="http://schemas.microsoft.com/office/drawing/2010/main" val="0"/>
              </a:ext>
            </a:extLst>
          </a:blip>
          <a:srcRect b="-2620"/>
          <a:stretch/>
        </p:blipFill>
        <p:spPr>
          <a:xfrm>
            <a:off x="4217047" y="1243811"/>
            <a:ext cx="3757907" cy="1629300"/>
          </a:xfrm>
          <a:prstGeom prst="rect">
            <a:avLst/>
          </a:prstGeom>
        </p:spPr>
      </p:pic>
      <p:sp>
        <p:nvSpPr>
          <p:cNvPr id="11" name="Rectangle 10">
            <a:extLst>
              <a:ext uri="{FF2B5EF4-FFF2-40B4-BE49-F238E27FC236}">
                <a16:creationId xmlns:a16="http://schemas.microsoft.com/office/drawing/2014/main" id="{B7272994-8513-932E-4644-6679FDBDA7A0}"/>
              </a:ext>
            </a:extLst>
          </p:cNvPr>
          <p:cNvSpPr/>
          <p:nvPr userDrawn="1"/>
        </p:nvSpPr>
        <p:spPr>
          <a:xfrm>
            <a:off x="119744" y="106220"/>
            <a:ext cx="11948481" cy="6608698"/>
          </a:xfrm>
          <a:prstGeom prst="rect">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panose="020B0606030504020204" pitchFamily="34" charset="0"/>
            </a:endParaRPr>
          </a:p>
        </p:txBody>
      </p:sp>
      <p:sp>
        <p:nvSpPr>
          <p:cNvPr id="12" name="Rectangle 11">
            <a:extLst>
              <a:ext uri="{FF2B5EF4-FFF2-40B4-BE49-F238E27FC236}">
                <a16:creationId xmlns:a16="http://schemas.microsoft.com/office/drawing/2014/main" id="{2197EE48-6549-8C29-3F74-7D3829858D59}"/>
              </a:ext>
            </a:extLst>
          </p:cNvPr>
          <p:cNvSpPr/>
          <p:nvPr userDrawn="1"/>
        </p:nvSpPr>
        <p:spPr>
          <a:xfrm>
            <a:off x="4023227" y="3058388"/>
            <a:ext cx="4141512" cy="45719"/>
          </a:xfrm>
          <a:prstGeom prst="rect">
            <a:avLst/>
          </a:prstGeom>
          <a:solidFill>
            <a:srgbClr val="25B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EA376CF5-5C3D-3634-36B0-2AE636FD0713}"/>
              </a:ext>
            </a:extLst>
          </p:cNvPr>
          <p:cNvSpPr>
            <a:spLocks noGrp="1"/>
          </p:cNvSpPr>
          <p:nvPr>
            <p:ph type="ctrTitle" hasCustomPrompt="1"/>
          </p:nvPr>
        </p:nvSpPr>
        <p:spPr>
          <a:xfrm>
            <a:off x="1928852" y="3335105"/>
            <a:ext cx="7684169" cy="2103169"/>
          </a:xfrm>
        </p:spPr>
        <p:txBody>
          <a:bodyPr anchor="b">
            <a:normAutofit/>
          </a:bodyPr>
          <a:lstStyle>
            <a:lvl1pPr algn="ctr">
              <a:defRPr sz="4200">
                <a:solidFill>
                  <a:schemeClr val="bg1"/>
                </a:solidFill>
              </a:defRPr>
            </a:lvl1pPr>
          </a:lstStyle>
          <a:p>
            <a:r>
              <a:rPr lang="en-US" dirty="0"/>
              <a:t>Heading 1</a:t>
            </a:r>
          </a:p>
        </p:txBody>
      </p:sp>
    </p:spTree>
    <p:extLst>
      <p:ext uri="{BB962C8B-B14F-4D97-AF65-F5344CB8AC3E}">
        <p14:creationId xmlns:p14="http://schemas.microsoft.com/office/powerpoint/2010/main" val="27119495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fCA">
    <p:spTree>
      <p:nvGrpSpPr>
        <p:cNvPr id="1" name=""/>
        <p:cNvGrpSpPr/>
        <p:nvPr/>
      </p:nvGrpSpPr>
      <p:grpSpPr>
        <a:xfrm>
          <a:off x="0" y="0"/>
          <a:ext cx="0" cy="0"/>
          <a:chOff x="0" y="0"/>
          <a:chExt cx="0" cy="0"/>
        </a:xfrm>
      </p:grpSpPr>
      <p:sp>
        <p:nvSpPr>
          <p:cNvPr id="10" name="Picture Placeholder 10">
            <a:extLst>
              <a:ext uri="{FF2B5EF4-FFF2-40B4-BE49-F238E27FC236}">
                <a16:creationId xmlns:a16="http://schemas.microsoft.com/office/drawing/2014/main" id="{AF2FDCFA-0E74-7BCC-460D-E66C145A0BC5}"/>
              </a:ext>
            </a:extLst>
          </p:cNvPr>
          <p:cNvSpPr>
            <a:spLocks noGrp="1"/>
          </p:cNvSpPr>
          <p:nvPr>
            <p:ph type="pic" sz="quarter" idx="12"/>
          </p:nvPr>
        </p:nvSpPr>
        <p:spPr>
          <a:xfrm>
            <a:off x="7816130" y="-3"/>
            <a:ext cx="4375870" cy="6857969"/>
          </a:xfrm>
        </p:spPr>
        <p:txBody>
          <a:bodyPr>
            <a:normAutofit/>
          </a:bodyPr>
          <a:lstStyle>
            <a:lvl1pPr marL="0" indent="0">
              <a:buNone/>
              <a:defRPr sz="700"/>
            </a:lvl1pPr>
          </a:lstStyle>
          <a:p>
            <a:r>
              <a:rPr lang="en-US"/>
              <a:t>Click icon to add picture</a:t>
            </a:r>
          </a:p>
        </p:txBody>
      </p:sp>
      <p:sp>
        <p:nvSpPr>
          <p:cNvPr id="9" name="Picture Placeholder 10">
            <a:extLst>
              <a:ext uri="{FF2B5EF4-FFF2-40B4-BE49-F238E27FC236}">
                <a16:creationId xmlns:a16="http://schemas.microsoft.com/office/drawing/2014/main" id="{DE31D4D8-DA38-4EC4-F4B5-E85BE1A588BE}"/>
              </a:ext>
            </a:extLst>
          </p:cNvPr>
          <p:cNvSpPr>
            <a:spLocks noGrp="1"/>
          </p:cNvSpPr>
          <p:nvPr>
            <p:ph type="pic" sz="quarter" idx="10"/>
          </p:nvPr>
        </p:nvSpPr>
        <p:spPr>
          <a:xfrm>
            <a:off x="2807626" y="-2"/>
            <a:ext cx="4942298" cy="6857969"/>
          </a:xfrm>
        </p:spPr>
        <p:txBody>
          <a:bodyPr>
            <a:normAutofit/>
          </a:bodyPr>
          <a:lstStyle>
            <a:lvl1pPr marL="0" indent="0">
              <a:buNone/>
              <a:defRPr sz="700"/>
            </a:lvl1pPr>
          </a:lstStyle>
          <a:p>
            <a:r>
              <a:rPr lang="en-US"/>
              <a:t>Click icon to add picture</a:t>
            </a:r>
          </a:p>
        </p:txBody>
      </p:sp>
      <p:pic>
        <p:nvPicPr>
          <p:cNvPr id="3" name="Picture 2" descr="A map of the continent&#10;&#10;AI-generated content may be incorrect.">
            <a:extLst>
              <a:ext uri="{FF2B5EF4-FFF2-40B4-BE49-F238E27FC236}">
                <a16:creationId xmlns:a16="http://schemas.microsoft.com/office/drawing/2014/main" id="{4E79AC63-48A4-2130-59AA-1D456EA56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7715" y="5247796"/>
            <a:ext cx="1269841" cy="1269841"/>
          </a:xfrm>
          <a:prstGeom prst="rect">
            <a:avLst/>
          </a:prstGeom>
        </p:spPr>
      </p:pic>
      <p:sp>
        <p:nvSpPr>
          <p:cNvPr id="2" name="TextBox 1">
            <a:extLst>
              <a:ext uri="{FF2B5EF4-FFF2-40B4-BE49-F238E27FC236}">
                <a16:creationId xmlns:a16="http://schemas.microsoft.com/office/drawing/2014/main" id="{8A8F678F-2C06-DE41-C8CA-624D7E802A1A}"/>
              </a:ext>
            </a:extLst>
          </p:cNvPr>
          <p:cNvSpPr txBox="1"/>
          <p:nvPr userDrawn="1"/>
        </p:nvSpPr>
        <p:spPr>
          <a:xfrm>
            <a:off x="140604" y="124309"/>
            <a:ext cx="1269841" cy="584775"/>
          </a:xfrm>
          <a:prstGeom prst="rect">
            <a:avLst/>
          </a:prstGeom>
          <a:solidFill>
            <a:srgbClr val="19356C"/>
          </a:solidFill>
        </p:spPr>
        <p:txBody>
          <a:bodyPr wrap="square" rtlCol="0">
            <a:spAutoFit/>
          </a:bodyPr>
          <a:lstStyle/>
          <a:p>
            <a:pPr algn="r"/>
            <a:r>
              <a:rPr lang="en-GB" sz="3200" err="1">
                <a:solidFill>
                  <a:schemeClr val="bg1"/>
                </a:solidFill>
                <a:latin typeface="Montserrat" panose="00000500000000000000" pitchFamily="2" charset="0"/>
              </a:rPr>
              <a:t>AfCA</a:t>
            </a:r>
            <a:endParaRPr lang="en-GB" sz="3200">
              <a:solidFill>
                <a:schemeClr val="bg1"/>
              </a:solidFill>
              <a:latin typeface="Montserrat" panose="00000500000000000000" pitchFamily="2" charset="0"/>
            </a:endParaRPr>
          </a:p>
        </p:txBody>
      </p:sp>
      <p:sp>
        <p:nvSpPr>
          <p:cNvPr id="5" name="Text Placeholder 4">
            <a:extLst>
              <a:ext uri="{FF2B5EF4-FFF2-40B4-BE49-F238E27FC236}">
                <a16:creationId xmlns:a16="http://schemas.microsoft.com/office/drawing/2014/main" id="{4BDA98D1-EEA6-3FCD-2D15-32037976175C}"/>
              </a:ext>
            </a:extLst>
          </p:cNvPr>
          <p:cNvSpPr>
            <a:spLocks noGrp="1"/>
          </p:cNvSpPr>
          <p:nvPr>
            <p:ph type="body" sz="quarter" idx="13" hasCustomPrompt="1"/>
          </p:nvPr>
        </p:nvSpPr>
        <p:spPr>
          <a:xfrm>
            <a:off x="157654" y="1061358"/>
            <a:ext cx="2132012" cy="3984172"/>
          </a:xfrm>
        </p:spPr>
        <p:txBody>
          <a:bodyPr>
            <a:normAutofit/>
          </a:bodyPr>
          <a:lstStyle>
            <a:lvl1pPr marL="0" indent="0">
              <a:buNone/>
              <a:defRPr sz="2400">
                <a:solidFill>
                  <a:schemeClr val="tx2"/>
                </a:solidFill>
              </a:defRPr>
            </a:lvl1pPr>
          </a:lstStyle>
          <a:p>
            <a:pPr lvl="0"/>
            <a:r>
              <a:rPr lang="en-US" dirty="0"/>
              <a:t>Content</a:t>
            </a:r>
            <a:endParaRPr lang="en-GB" dirty="0"/>
          </a:p>
        </p:txBody>
      </p:sp>
    </p:spTree>
    <p:extLst>
      <p:ext uri="{BB962C8B-B14F-4D97-AF65-F5344CB8AC3E}">
        <p14:creationId xmlns:p14="http://schemas.microsoft.com/office/powerpoint/2010/main" val="5842955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CA">
    <p:spTree>
      <p:nvGrpSpPr>
        <p:cNvPr id="1" name=""/>
        <p:cNvGrpSpPr/>
        <p:nvPr/>
      </p:nvGrpSpPr>
      <p:grpSpPr>
        <a:xfrm>
          <a:off x="0" y="0"/>
          <a:ext cx="0" cy="0"/>
          <a:chOff x="0" y="0"/>
          <a:chExt cx="0" cy="0"/>
        </a:xfrm>
      </p:grpSpPr>
      <p:sp>
        <p:nvSpPr>
          <p:cNvPr id="10" name="Picture Placeholder 10">
            <a:extLst>
              <a:ext uri="{FF2B5EF4-FFF2-40B4-BE49-F238E27FC236}">
                <a16:creationId xmlns:a16="http://schemas.microsoft.com/office/drawing/2014/main" id="{AF2FDCFA-0E74-7BCC-460D-E66C145A0BC5}"/>
              </a:ext>
            </a:extLst>
          </p:cNvPr>
          <p:cNvSpPr>
            <a:spLocks noGrp="1"/>
          </p:cNvSpPr>
          <p:nvPr>
            <p:ph type="pic" sz="quarter" idx="12"/>
          </p:nvPr>
        </p:nvSpPr>
        <p:spPr>
          <a:xfrm>
            <a:off x="7816130" y="-3"/>
            <a:ext cx="4375870" cy="6857969"/>
          </a:xfrm>
        </p:spPr>
        <p:txBody>
          <a:bodyPr>
            <a:normAutofit/>
          </a:bodyPr>
          <a:lstStyle>
            <a:lvl1pPr marL="0" indent="0">
              <a:buNone/>
              <a:defRPr sz="700"/>
            </a:lvl1pPr>
          </a:lstStyle>
          <a:p>
            <a:r>
              <a:rPr lang="en-US"/>
              <a:t>Click icon to add picture</a:t>
            </a:r>
          </a:p>
        </p:txBody>
      </p:sp>
      <p:sp>
        <p:nvSpPr>
          <p:cNvPr id="9" name="Picture Placeholder 10">
            <a:extLst>
              <a:ext uri="{FF2B5EF4-FFF2-40B4-BE49-F238E27FC236}">
                <a16:creationId xmlns:a16="http://schemas.microsoft.com/office/drawing/2014/main" id="{DE31D4D8-DA38-4EC4-F4B5-E85BE1A588BE}"/>
              </a:ext>
            </a:extLst>
          </p:cNvPr>
          <p:cNvSpPr>
            <a:spLocks noGrp="1"/>
          </p:cNvSpPr>
          <p:nvPr>
            <p:ph type="pic" sz="quarter" idx="10"/>
          </p:nvPr>
        </p:nvSpPr>
        <p:spPr>
          <a:xfrm>
            <a:off x="2807626" y="-2"/>
            <a:ext cx="4942298" cy="6857969"/>
          </a:xfrm>
        </p:spPr>
        <p:txBody>
          <a:bodyPr>
            <a:normAutofit/>
          </a:bodyPr>
          <a:lstStyle>
            <a:lvl1pPr marL="0" indent="0">
              <a:buNone/>
              <a:defRPr sz="700"/>
            </a:lvl1pPr>
          </a:lstStyle>
          <a:p>
            <a:r>
              <a:rPr lang="en-US"/>
              <a:t>Click icon to add picture</a:t>
            </a:r>
          </a:p>
        </p:txBody>
      </p:sp>
      <p:pic>
        <p:nvPicPr>
          <p:cNvPr id="4" name="Picture 3" descr="A red map of the country&#10;&#10;AI-generated content may be incorrect.">
            <a:extLst>
              <a:ext uri="{FF2B5EF4-FFF2-40B4-BE49-F238E27FC236}">
                <a16:creationId xmlns:a16="http://schemas.microsoft.com/office/drawing/2014/main" id="{707DD11C-913C-C22C-4365-157E66F938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7715" y="5492908"/>
            <a:ext cx="984276" cy="1253359"/>
          </a:xfrm>
          <a:prstGeom prst="rect">
            <a:avLst/>
          </a:prstGeom>
        </p:spPr>
      </p:pic>
      <p:sp>
        <p:nvSpPr>
          <p:cNvPr id="2" name="TextBox 1">
            <a:extLst>
              <a:ext uri="{FF2B5EF4-FFF2-40B4-BE49-F238E27FC236}">
                <a16:creationId xmlns:a16="http://schemas.microsoft.com/office/drawing/2014/main" id="{DE2BDAB4-8C58-032B-A45A-0E049616CFF3}"/>
              </a:ext>
            </a:extLst>
          </p:cNvPr>
          <p:cNvSpPr txBox="1"/>
          <p:nvPr userDrawn="1"/>
        </p:nvSpPr>
        <p:spPr>
          <a:xfrm>
            <a:off x="140604" y="124309"/>
            <a:ext cx="1333472" cy="584775"/>
          </a:xfrm>
          <a:prstGeom prst="rect">
            <a:avLst/>
          </a:prstGeom>
          <a:solidFill>
            <a:srgbClr val="19356C"/>
          </a:solidFill>
        </p:spPr>
        <p:txBody>
          <a:bodyPr wrap="square" rtlCol="0">
            <a:spAutoFit/>
          </a:bodyPr>
          <a:lstStyle/>
          <a:p>
            <a:pPr algn="r"/>
            <a:r>
              <a:rPr lang="en-GB" sz="3200">
                <a:solidFill>
                  <a:schemeClr val="bg1"/>
                </a:solidFill>
                <a:latin typeface="Montserrat" panose="00000500000000000000" pitchFamily="2" charset="0"/>
              </a:rPr>
              <a:t>LACA</a:t>
            </a:r>
          </a:p>
        </p:txBody>
      </p:sp>
      <p:sp>
        <p:nvSpPr>
          <p:cNvPr id="5" name="Text Placeholder 4">
            <a:extLst>
              <a:ext uri="{FF2B5EF4-FFF2-40B4-BE49-F238E27FC236}">
                <a16:creationId xmlns:a16="http://schemas.microsoft.com/office/drawing/2014/main" id="{10F24470-EB8E-8813-2F98-87D6E63BF3E9}"/>
              </a:ext>
            </a:extLst>
          </p:cNvPr>
          <p:cNvSpPr>
            <a:spLocks noGrp="1"/>
          </p:cNvSpPr>
          <p:nvPr>
            <p:ph type="body" sz="quarter" idx="13" hasCustomPrompt="1"/>
          </p:nvPr>
        </p:nvSpPr>
        <p:spPr>
          <a:xfrm>
            <a:off x="157654" y="1061358"/>
            <a:ext cx="2132012" cy="4041322"/>
          </a:xfrm>
        </p:spPr>
        <p:txBody>
          <a:bodyPr>
            <a:normAutofit/>
          </a:bodyPr>
          <a:lstStyle>
            <a:lvl1pPr marL="0" indent="0">
              <a:buNone/>
              <a:defRPr sz="2400">
                <a:solidFill>
                  <a:schemeClr val="tx2"/>
                </a:solidFill>
              </a:defRPr>
            </a:lvl1pPr>
          </a:lstStyle>
          <a:p>
            <a:pPr lvl="0"/>
            <a:r>
              <a:rPr lang="en-US" dirty="0"/>
              <a:t>Content</a:t>
            </a:r>
            <a:endParaRPr lang="en-GB" dirty="0"/>
          </a:p>
        </p:txBody>
      </p:sp>
    </p:spTree>
    <p:extLst>
      <p:ext uri="{BB962C8B-B14F-4D97-AF65-F5344CB8AC3E}">
        <p14:creationId xmlns:p14="http://schemas.microsoft.com/office/powerpoint/2010/main" val="11012184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sCA">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A9ED00AA-28FF-4CB9-8261-CB8AD46FC943}"/>
              </a:ext>
            </a:extLst>
          </p:cNvPr>
          <p:cNvSpPr>
            <a:spLocks noGrp="1"/>
          </p:cNvSpPr>
          <p:nvPr>
            <p:ph type="pic" sz="quarter" idx="10"/>
          </p:nvPr>
        </p:nvSpPr>
        <p:spPr>
          <a:xfrm>
            <a:off x="0" y="0"/>
            <a:ext cx="12192000" cy="4518837"/>
          </a:xfrm>
        </p:spPr>
        <p:txBody>
          <a:bodyPr>
            <a:normAutofit/>
          </a:bodyPr>
          <a:lstStyle>
            <a:lvl1pPr marL="0" indent="0">
              <a:buNone/>
              <a:defRPr sz="700"/>
            </a:lvl1pPr>
          </a:lstStyle>
          <a:p>
            <a:r>
              <a:rPr lang="en-US"/>
              <a:t>Click icon to add picture</a:t>
            </a:r>
          </a:p>
        </p:txBody>
      </p:sp>
      <p:pic>
        <p:nvPicPr>
          <p:cNvPr id="3" name="Picture 2" descr="A blue circle with white text&#10;&#10;AI-generated content may be incorrect.">
            <a:extLst>
              <a:ext uri="{FF2B5EF4-FFF2-40B4-BE49-F238E27FC236}">
                <a16:creationId xmlns:a16="http://schemas.microsoft.com/office/drawing/2014/main" id="{8069A59B-5E68-636E-A2E3-D85962076D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60197" y="4499396"/>
            <a:ext cx="1560447" cy="627836"/>
          </a:xfrm>
          <a:prstGeom prst="rect">
            <a:avLst/>
          </a:prstGeom>
        </p:spPr>
      </p:pic>
      <p:sp>
        <p:nvSpPr>
          <p:cNvPr id="2" name="TextBox 1">
            <a:extLst>
              <a:ext uri="{FF2B5EF4-FFF2-40B4-BE49-F238E27FC236}">
                <a16:creationId xmlns:a16="http://schemas.microsoft.com/office/drawing/2014/main" id="{8D119AB6-D614-0AE1-A1D0-E8A0A11FDF36}"/>
              </a:ext>
            </a:extLst>
          </p:cNvPr>
          <p:cNvSpPr txBox="1"/>
          <p:nvPr userDrawn="1"/>
        </p:nvSpPr>
        <p:spPr>
          <a:xfrm>
            <a:off x="94987" y="4542457"/>
            <a:ext cx="1560447" cy="584775"/>
          </a:xfrm>
          <a:prstGeom prst="rect">
            <a:avLst/>
          </a:prstGeom>
          <a:solidFill>
            <a:srgbClr val="25BDBD"/>
          </a:solidFill>
        </p:spPr>
        <p:txBody>
          <a:bodyPr wrap="square" rtlCol="0">
            <a:spAutoFit/>
          </a:bodyPr>
          <a:lstStyle/>
          <a:p>
            <a:pPr algn="r"/>
            <a:r>
              <a:rPr lang="en-GB" sz="3200" err="1">
                <a:solidFill>
                  <a:schemeClr val="bg1"/>
                </a:solidFill>
                <a:latin typeface="Montserrat" panose="00000500000000000000" pitchFamily="2" charset="0"/>
              </a:rPr>
              <a:t>AsCA</a:t>
            </a:r>
            <a:endParaRPr lang="en-GB" sz="3200">
              <a:solidFill>
                <a:schemeClr val="bg1"/>
              </a:solidFill>
              <a:latin typeface="Montserrat" panose="00000500000000000000" pitchFamily="2" charset="0"/>
            </a:endParaRPr>
          </a:p>
        </p:txBody>
      </p:sp>
      <p:sp>
        <p:nvSpPr>
          <p:cNvPr id="5" name="Text Placeholder 4">
            <a:extLst>
              <a:ext uri="{FF2B5EF4-FFF2-40B4-BE49-F238E27FC236}">
                <a16:creationId xmlns:a16="http://schemas.microsoft.com/office/drawing/2014/main" id="{49CC811C-D9EC-0736-8B2C-BC2CB7A54FBA}"/>
              </a:ext>
            </a:extLst>
          </p:cNvPr>
          <p:cNvSpPr>
            <a:spLocks noGrp="1"/>
          </p:cNvSpPr>
          <p:nvPr>
            <p:ph type="body" sz="quarter" idx="13" hasCustomPrompt="1"/>
          </p:nvPr>
        </p:nvSpPr>
        <p:spPr>
          <a:xfrm>
            <a:off x="94987" y="5404757"/>
            <a:ext cx="11792212" cy="1110343"/>
          </a:xfrm>
        </p:spPr>
        <p:txBody>
          <a:bodyPr>
            <a:normAutofit/>
          </a:bodyPr>
          <a:lstStyle>
            <a:lvl1pPr marL="0" indent="0">
              <a:buNone/>
              <a:defRPr sz="2400">
                <a:solidFill>
                  <a:schemeClr val="tx2"/>
                </a:solidFill>
              </a:defRPr>
            </a:lvl1pPr>
          </a:lstStyle>
          <a:p>
            <a:pPr lvl="0"/>
            <a:r>
              <a:rPr lang="en-US" dirty="0"/>
              <a:t>Content</a:t>
            </a:r>
            <a:endParaRPr lang="en-GB" dirty="0"/>
          </a:p>
        </p:txBody>
      </p:sp>
    </p:spTree>
    <p:extLst>
      <p:ext uri="{BB962C8B-B14F-4D97-AF65-F5344CB8AC3E}">
        <p14:creationId xmlns:p14="http://schemas.microsoft.com/office/powerpoint/2010/main" val="16864991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CA">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A9ED00AA-28FF-4CB9-8261-CB8AD46FC943}"/>
              </a:ext>
            </a:extLst>
          </p:cNvPr>
          <p:cNvSpPr>
            <a:spLocks noGrp="1"/>
          </p:cNvSpPr>
          <p:nvPr>
            <p:ph type="pic" sz="quarter" idx="10"/>
          </p:nvPr>
        </p:nvSpPr>
        <p:spPr>
          <a:xfrm>
            <a:off x="0" y="0"/>
            <a:ext cx="12192000" cy="4518837"/>
          </a:xfrm>
        </p:spPr>
        <p:txBody>
          <a:bodyPr>
            <a:normAutofit/>
          </a:bodyPr>
          <a:lstStyle>
            <a:lvl1pPr marL="0" indent="0">
              <a:buNone/>
              <a:defRPr sz="700"/>
            </a:lvl1pPr>
          </a:lstStyle>
          <a:p>
            <a:r>
              <a:rPr lang="en-US"/>
              <a:t>Click icon to add picture</a:t>
            </a:r>
          </a:p>
        </p:txBody>
      </p:sp>
      <p:pic>
        <p:nvPicPr>
          <p:cNvPr id="6" name="Picture 5" descr="A close up of a logo&#10;&#10;AI-generated content may be incorrect.">
            <a:extLst>
              <a:ext uri="{FF2B5EF4-FFF2-40B4-BE49-F238E27FC236}">
                <a16:creationId xmlns:a16="http://schemas.microsoft.com/office/drawing/2014/main" id="{E35DF115-5CA9-0207-2D19-0F3B0C9BF6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86715" y="4576743"/>
            <a:ext cx="1675231" cy="473141"/>
          </a:xfrm>
          <a:prstGeom prst="rect">
            <a:avLst/>
          </a:prstGeom>
        </p:spPr>
      </p:pic>
      <p:sp>
        <p:nvSpPr>
          <p:cNvPr id="2" name="TextBox 1">
            <a:extLst>
              <a:ext uri="{FF2B5EF4-FFF2-40B4-BE49-F238E27FC236}">
                <a16:creationId xmlns:a16="http://schemas.microsoft.com/office/drawing/2014/main" id="{ED90C588-ECF2-ECA3-F362-ECF416376658}"/>
              </a:ext>
            </a:extLst>
          </p:cNvPr>
          <p:cNvSpPr txBox="1"/>
          <p:nvPr userDrawn="1"/>
        </p:nvSpPr>
        <p:spPr>
          <a:xfrm>
            <a:off x="99773" y="4520925"/>
            <a:ext cx="1560447" cy="584775"/>
          </a:xfrm>
          <a:prstGeom prst="rect">
            <a:avLst/>
          </a:prstGeom>
          <a:solidFill>
            <a:srgbClr val="25BDBD"/>
          </a:solidFill>
        </p:spPr>
        <p:txBody>
          <a:bodyPr wrap="square" rtlCol="0">
            <a:spAutoFit/>
          </a:bodyPr>
          <a:lstStyle/>
          <a:p>
            <a:pPr algn="r"/>
            <a:r>
              <a:rPr lang="en-GB" sz="3200">
                <a:solidFill>
                  <a:schemeClr val="bg1"/>
                </a:solidFill>
                <a:latin typeface="Montserrat" panose="00000500000000000000" pitchFamily="2" charset="0"/>
              </a:rPr>
              <a:t>ECA</a:t>
            </a:r>
          </a:p>
        </p:txBody>
      </p:sp>
      <p:sp>
        <p:nvSpPr>
          <p:cNvPr id="4" name="Text Placeholder 4">
            <a:extLst>
              <a:ext uri="{FF2B5EF4-FFF2-40B4-BE49-F238E27FC236}">
                <a16:creationId xmlns:a16="http://schemas.microsoft.com/office/drawing/2014/main" id="{E0F2CDCE-7CEC-0C64-F38E-12ACE8901E5F}"/>
              </a:ext>
            </a:extLst>
          </p:cNvPr>
          <p:cNvSpPr>
            <a:spLocks noGrp="1"/>
          </p:cNvSpPr>
          <p:nvPr>
            <p:ph type="body" sz="quarter" idx="13" hasCustomPrompt="1"/>
          </p:nvPr>
        </p:nvSpPr>
        <p:spPr>
          <a:xfrm>
            <a:off x="94987" y="5404757"/>
            <a:ext cx="11792212" cy="1110343"/>
          </a:xfrm>
        </p:spPr>
        <p:txBody>
          <a:bodyPr>
            <a:normAutofit/>
          </a:bodyPr>
          <a:lstStyle>
            <a:lvl1pPr marL="0" indent="0">
              <a:buNone/>
              <a:defRPr sz="2400">
                <a:solidFill>
                  <a:schemeClr val="tx2"/>
                </a:solidFill>
              </a:defRPr>
            </a:lvl1pPr>
          </a:lstStyle>
          <a:p>
            <a:pPr lvl="0"/>
            <a:r>
              <a:rPr lang="en-US" dirty="0"/>
              <a:t>Content</a:t>
            </a:r>
            <a:endParaRPr lang="en-GB" dirty="0"/>
          </a:p>
        </p:txBody>
      </p:sp>
    </p:spTree>
    <p:extLst>
      <p:ext uri="{BB962C8B-B14F-4D97-AF65-F5344CB8AC3E}">
        <p14:creationId xmlns:p14="http://schemas.microsoft.com/office/powerpoint/2010/main" val="13016147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GC">
    <p:spTree>
      <p:nvGrpSpPr>
        <p:cNvPr id="1" name=""/>
        <p:cNvGrpSpPr/>
        <p:nvPr/>
      </p:nvGrpSpPr>
      <p:grpSpPr>
        <a:xfrm>
          <a:off x="0" y="0"/>
          <a:ext cx="0" cy="0"/>
          <a:chOff x="0" y="0"/>
          <a:chExt cx="0" cy="0"/>
        </a:xfrm>
      </p:grpSpPr>
      <p:sp>
        <p:nvSpPr>
          <p:cNvPr id="14" name="Picture Placeholder 10">
            <a:extLst>
              <a:ext uri="{FF2B5EF4-FFF2-40B4-BE49-F238E27FC236}">
                <a16:creationId xmlns:a16="http://schemas.microsoft.com/office/drawing/2014/main" id="{B5CDE337-BFAB-4C02-5AE5-D9CACD5C5D92}"/>
              </a:ext>
            </a:extLst>
          </p:cNvPr>
          <p:cNvSpPr>
            <a:spLocks noGrp="1"/>
          </p:cNvSpPr>
          <p:nvPr>
            <p:ph type="pic" sz="quarter" idx="14"/>
          </p:nvPr>
        </p:nvSpPr>
        <p:spPr>
          <a:xfrm>
            <a:off x="0" y="4754250"/>
            <a:ext cx="2489061" cy="2110136"/>
          </a:xfrm>
        </p:spPr>
        <p:txBody>
          <a:bodyPr>
            <a:normAutofit/>
          </a:bodyPr>
          <a:lstStyle>
            <a:lvl1pPr marL="0" indent="0">
              <a:buNone/>
              <a:defRPr sz="700"/>
            </a:lvl1pPr>
          </a:lstStyle>
          <a:p>
            <a:r>
              <a:rPr lang="en-US"/>
              <a:t>Click icon to add picture</a:t>
            </a:r>
          </a:p>
        </p:txBody>
      </p:sp>
      <p:sp>
        <p:nvSpPr>
          <p:cNvPr id="13" name="Picture Placeholder 10">
            <a:extLst>
              <a:ext uri="{FF2B5EF4-FFF2-40B4-BE49-F238E27FC236}">
                <a16:creationId xmlns:a16="http://schemas.microsoft.com/office/drawing/2014/main" id="{7A23A7C0-747E-BE41-5340-B43A0D832392}"/>
              </a:ext>
            </a:extLst>
          </p:cNvPr>
          <p:cNvSpPr>
            <a:spLocks noGrp="1"/>
          </p:cNvSpPr>
          <p:nvPr>
            <p:ph type="pic" sz="quarter" idx="13"/>
          </p:nvPr>
        </p:nvSpPr>
        <p:spPr>
          <a:xfrm>
            <a:off x="2580002" y="4754250"/>
            <a:ext cx="3207699" cy="2110136"/>
          </a:xfrm>
        </p:spPr>
        <p:txBody>
          <a:bodyPr>
            <a:normAutofit/>
          </a:bodyPr>
          <a:lstStyle>
            <a:lvl1pPr marL="0" indent="0">
              <a:buNone/>
              <a:defRPr sz="700"/>
            </a:lvl1pPr>
          </a:lstStyle>
          <a:p>
            <a:r>
              <a:rPr lang="en-US"/>
              <a:t>Click icon to add picture</a:t>
            </a:r>
          </a:p>
        </p:txBody>
      </p:sp>
      <p:sp>
        <p:nvSpPr>
          <p:cNvPr id="12" name="Picture Placeholder 10">
            <a:extLst>
              <a:ext uri="{FF2B5EF4-FFF2-40B4-BE49-F238E27FC236}">
                <a16:creationId xmlns:a16="http://schemas.microsoft.com/office/drawing/2014/main" id="{F1CBC512-74D4-0F12-08F5-1046E768CD46}"/>
              </a:ext>
            </a:extLst>
          </p:cNvPr>
          <p:cNvSpPr>
            <a:spLocks noGrp="1"/>
          </p:cNvSpPr>
          <p:nvPr>
            <p:ph type="pic" sz="quarter" idx="12"/>
          </p:nvPr>
        </p:nvSpPr>
        <p:spPr>
          <a:xfrm>
            <a:off x="5878642" y="3535050"/>
            <a:ext cx="3207699" cy="3312711"/>
          </a:xfrm>
        </p:spPr>
        <p:txBody>
          <a:bodyPr>
            <a:normAutofit/>
          </a:bodyPr>
          <a:lstStyle>
            <a:lvl1pPr marL="0" indent="0">
              <a:buNone/>
              <a:defRPr sz="700"/>
            </a:lvl1pPr>
          </a:lstStyle>
          <a:p>
            <a:r>
              <a:rPr lang="en-US"/>
              <a:t>Click icon to add picture</a:t>
            </a:r>
          </a:p>
        </p:txBody>
      </p:sp>
      <p:sp>
        <p:nvSpPr>
          <p:cNvPr id="11" name="Picture Placeholder 10">
            <a:extLst>
              <a:ext uri="{FF2B5EF4-FFF2-40B4-BE49-F238E27FC236}">
                <a16:creationId xmlns:a16="http://schemas.microsoft.com/office/drawing/2014/main" id="{87134BF2-4B7B-B16A-006A-761947EF293A}"/>
              </a:ext>
            </a:extLst>
          </p:cNvPr>
          <p:cNvSpPr>
            <a:spLocks noGrp="1"/>
          </p:cNvSpPr>
          <p:nvPr>
            <p:ph type="pic" sz="quarter" idx="11"/>
          </p:nvPr>
        </p:nvSpPr>
        <p:spPr>
          <a:xfrm>
            <a:off x="9177282" y="3535051"/>
            <a:ext cx="2999800" cy="3312711"/>
          </a:xfrm>
        </p:spPr>
        <p:txBody>
          <a:bodyPr>
            <a:normAutofit/>
          </a:bodyPr>
          <a:lstStyle>
            <a:lvl1pPr marL="0" indent="0">
              <a:buNone/>
              <a:defRPr sz="700"/>
            </a:lvl1pPr>
          </a:lstStyle>
          <a:p>
            <a:r>
              <a:rPr lang="en-US"/>
              <a:t>Click icon to add picture</a:t>
            </a:r>
          </a:p>
        </p:txBody>
      </p:sp>
      <p:sp>
        <p:nvSpPr>
          <p:cNvPr id="10" name="Picture Placeholder 10">
            <a:extLst>
              <a:ext uri="{FF2B5EF4-FFF2-40B4-BE49-F238E27FC236}">
                <a16:creationId xmlns:a16="http://schemas.microsoft.com/office/drawing/2014/main" id="{7821CE53-54B4-C8CA-064A-AB0F04AC0173}"/>
              </a:ext>
            </a:extLst>
          </p:cNvPr>
          <p:cNvSpPr>
            <a:spLocks noGrp="1"/>
          </p:cNvSpPr>
          <p:nvPr>
            <p:ph type="pic" sz="quarter" idx="10"/>
          </p:nvPr>
        </p:nvSpPr>
        <p:spPr>
          <a:xfrm>
            <a:off x="5878644" y="1"/>
            <a:ext cx="6313356" cy="3464192"/>
          </a:xfrm>
        </p:spPr>
        <p:txBody>
          <a:bodyPr>
            <a:normAutofit/>
          </a:bodyPr>
          <a:lstStyle>
            <a:lvl1pPr marL="0" indent="0">
              <a:buNone/>
              <a:defRPr sz="700"/>
            </a:lvl1pPr>
          </a:lstStyle>
          <a:p>
            <a:r>
              <a:rPr lang="en-US"/>
              <a:t>Click icon to add picture</a:t>
            </a:r>
          </a:p>
        </p:txBody>
      </p:sp>
      <p:sp>
        <p:nvSpPr>
          <p:cNvPr id="3" name="Title 1">
            <a:extLst>
              <a:ext uri="{FF2B5EF4-FFF2-40B4-BE49-F238E27FC236}">
                <a16:creationId xmlns:a16="http://schemas.microsoft.com/office/drawing/2014/main" id="{7B21FD3D-846D-C052-01F9-DF7168C8CC9E}"/>
              </a:ext>
            </a:extLst>
          </p:cNvPr>
          <p:cNvSpPr txBox="1">
            <a:spLocks/>
          </p:cNvSpPr>
          <p:nvPr userDrawn="1"/>
        </p:nvSpPr>
        <p:spPr>
          <a:xfrm>
            <a:off x="0" y="-5721"/>
            <a:ext cx="5787705" cy="4620741"/>
          </a:xfrm>
          <a:prstGeom prst="rect">
            <a:avLst/>
          </a:prstGeom>
          <a:solidFill>
            <a:srgbClr val="19356C"/>
          </a:solid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en-US" sz="3200" dirty="0">
              <a:solidFill>
                <a:srgbClr val="FFFFFF"/>
              </a:solidFill>
              <a:latin typeface="Montserrat" pitchFamily="2" charset="77"/>
            </a:endParaRPr>
          </a:p>
        </p:txBody>
      </p:sp>
      <p:pic>
        <p:nvPicPr>
          <p:cNvPr id="4" name="Picture 3" descr="A cartoon of a child holding a hook&#10;&#10;Description automatically generated">
            <a:extLst>
              <a:ext uri="{FF2B5EF4-FFF2-40B4-BE49-F238E27FC236}">
                <a16:creationId xmlns:a16="http://schemas.microsoft.com/office/drawing/2014/main" id="{41E4F2F3-80D0-2443-8643-121E7548DF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5884" y="322094"/>
            <a:ext cx="3106906" cy="3106906"/>
          </a:xfrm>
          <a:prstGeom prst="rect">
            <a:avLst/>
          </a:prstGeom>
        </p:spPr>
      </p:pic>
      <p:sp>
        <p:nvSpPr>
          <p:cNvPr id="2" name="TextBox 1">
            <a:extLst>
              <a:ext uri="{FF2B5EF4-FFF2-40B4-BE49-F238E27FC236}">
                <a16:creationId xmlns:a16="http://schemas.microsoft.com/office/drawing/2014/main" id="{A52402AB-A5B6-0B00-6BA2-F4B9DC333523}"/>
              </a:ext>
            </a:extLst>
          </p:cNvPr>
          <p:cNvSpPr txBox="1"/>
          <p:nvPr userDrawn="1"/>
        </p:nvSpPr>
        <p:spPr>
          <a:xfrm>
            <a:off x="2101516" y="3492002"/>
            <a:ext cx="3686185" cy="1077218"/>
          </a:xfrm>
          <a:prstGeom prst="rect">
            <a:avLst/>
          </a:prstGeom>
          <a:noFill/>
        </p:spPr>
        <p:txBody>
          <a:bodyPr wrap="square" rtlCol="0">
            <a:spAutoFit/>
          </a:bodyPr>
          <a:lstStyle/>
          <a:p>
            <a:pPr algn="r"/>
            <a:r>
              <a:rPr lang="en-GB" sz="3200" dirty="0">
                <a:solidFill>
                  <a:schemeClr val="bg1"/>
                </a:solidFill>
                <a:latin typeface="+mj-lt"/>
              </a:rPr>
              <a:t>Crystal Growing Competition</a:t>
            </a:r>
          </a:p>
        </p:txBody>
      </p:sp>
    </p:spTree>
    <p:extLst>
      <p:ext uri="{BB962C8B-B14F-4D97-AF65-F5344CB8AC3E}">
        <p14:creationId xmlns:p14="http://schemas.microsoft.com/office/powerpoint/2010/main" val="25847069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WiC">
    <p:spTree>
      <p:nvGrpSpPr>
        <p:cNvPr id="1" name=""/>
        <p:cNvGrpSpPr/>
        <p:nvPr/>
      </p:nvGrpSpPr>
      <p:grpSpPr>
        <a:xfrm>
          <a:off x="0" y="0"/>
          <a:ext cx="0" cy="0"/>
          <a:chOff x="0" y="0"/>
          <a:chExt cx="0" cy="0"/>
        </a:xfrm>
      </p:grpSpPr>
      <p:pic>
        <p:nvPicPr>
          <p:cNvPr id="2" name="Picture Placeholder 5" descr="A blue shirt with a logo on it&#10;&#10;Description automatically generated">
            <a:extLst>
              <a:ext uri="{FF2B5EF4-FFF2-40B4-BE49-F238E27FC236}">
                <a16:creationId xmlns:a16="http://schemas.microsoft.com/office/drawing/2014/main" id="{88E61EE6-2F60-47AA-D37B-81365560D000}"/>
              </a:ext>
            </a:extLst>
          </p:cNvPr>
          <p:cNvPicPr>
            <a:picLocks noChangeAspect="1"/>
          </p:cNvPicPr>
          <p:nvPr userDrawn="1"/>
        </p:nvPicPr>
        <p:blipFill>
          <a:blip r:embed="rId2">
            <a:extLst>
              <a:ext uri="{28A0092B-C50C-407E-A947-70E740481C1C}">
                <a14:useLocalDpi xmlns:a14="http://schemas.microsoft.com/office/drawing/2010/main" val="0"/>
              </a:ext>
            </a:extLst>
          </a:blip>
          <a:srcRect t="9564" b="6166"/>
          <a:stretch/>
        </p:blipFill>
        <p:spPr>
          <a:xfrm>
            <a:off x="0" y="10"/>
            <a:ext cx="12192000" cy="6857990"/>
          </a:xfrm>
          <a:prstGeom prst="rect">
            <a:avLst/>
          </a:prstGeom>
        </p:spPr>
      </p:pic>
      <p:sp>
        <p:nvSpPr>
          <p:cNvPr id="3" name="Rectangle 2">
            <a:extLst>
              <a:ext uri="{FF2B5EF4-FFF2-40B4-BE49-F238E27FC236}">
                <a16:creationId xmlns:a16="http://schemas.microsoft.com/office/drawing/2014/main" id="{0FF7A0E2-0844-D5EC-C939-B457372483C4}"/>
              </a:ext>
            </a:extLst>
          </p:cNvPr>
          <p:cNvSpPr/>
          <p:nvPr userDrawn="1"/>
        </p:nvSpPr>
        <p:spPr>
          <a:xfrm>
            <a:off x="119744" y="106220"/>
            <a:ext cx="11937595" cy="6608698"/>
          </a:xfrm>
          <a:prstGeom prst="rect">
            <a:avLst/>
          </a:prstGeom>
          <a:noFill/>
          <a:ln w="25400" cap="flat" cmpd="sng" algn="ctr">
            <a:solidFill>
              <a:srgbClr val="1935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7" name="Text Placeholder 16">
            <a:extLst>
              <a:ext uri="{FF2B5EF4-FFF2-40B4-BE49-F238E27FC236}">
                <a16:creationId xmlns:a16="http://schemas.microsoft.com/office/drawing/2014/main" id="{0FC3DCED-144B-5622-9F52-3BD4B13B414F}"/>
              </a:ext>
            </a:extLst>
          </p:cNvPr>
          <p:cNvSpPr>
            <a:spLocks noGrp="1"/>
          </p:cNvSpPr>
          <p:nvPr>
            <p:ph type="body" sz="quarter" idx="25"/>
          </p:nvPr>
        </p:nvSpPr>
        <p:spPr>
          <a:xfrm>
            <a:off x="406384" y="1394954"/>
            <a:ext cx="2304732" cy="1107965"/>
          </a:xfrm>
        </p:spPr>
        <p:txBody>
          <a:bodyPr anchor="t">
            <a:normAutofit/>
          </a:bodyPr>
          <a:lstStyle>
            <a:lvl1pPr marL="0" indent="0" algn="l">
              <a:buClr>
                <a:schemeClr val="accent4"/>
              </a:buClr>
              <a:buFont typeface="Arial" panose="020B0604020202020204" pitchFamily="34" charset="0"/>
              <a:buNone/>
              <a:defRPr sz="2000" i="0">
                <a:solidFill>
                  <a:schemeClr val="bg1"/>
                </a:solidFill>
                <a:latin typeface="+mn-lt"/>
              </a:defRPr>
            </a:lvl1pPr>
          </a:lstStyle>
          <a:p>
            <a:pPr lvl="0"/>
            <a:r>
              <a:rPr lang="en-US"/>
              <a:t>Click to edit Master text styles</a:t>
            </a:r>
          </a:p>
        </p:txBody>
      </p:sp>
      <p:sp>
        <p:nvSpPr>
          <p:cNvPr id="4" name="TextBox 3">
            <a:extLst>
              <a:ext uri="{FF2B5EF4-FFF2-40B4-BE49-F238E27FC236}">
                <a16:creationId xmlns:a16="http://schemas.microsoft.com/office/drawing/2014/main" id="{B160389F-8C43-AB77-4CD3-C93598A62F1B}"/>
              </a:ext>
            </a:extLst>
          </p:cNvPr>
          <p:cNvSpPr txBox="1"/>
          <p:nvPr userDrawn="1"/>
        </p:nvSpPr>
        <p:spPr>
          <a:xfrm>
            <a:off x="119744" y="106220"/>
            <a:ext cx="3619499" cy="1077218"/>
          </a:xfrm>
          <a:prstGeom prst="rect">
            <a:avLst/>
          </a:prstGeom>
          <a:solidFill>
            <a:schemeClr val="accent1"/>
          </a:solidFill>
        </p:spPr>
        <p:txBody>
          <a:bodyPr wrap="square" rtlCol="0">
            <a:spAutoFit/>
          </a:bodyPr>
          <a:lstStyle/>
          <a:p>
            <a:pPr algn="r"/>
            <a:r>
              <a:rPr lang="en-GB" sz="3200" dirty="0">
                <a:solidFill>
                  <a:schemeClr val="bg1"/>
                </a:solidFill>
                <a:latin typeface="+mj-lt"/>
              </a:rPr>
              <a:t>Women in Crystallography</a:t>
            </a:r>
          </a:p>
        </p:txBody>
      </p:sp>
    </p:spTree>
    <p:extLst>
      <p:ext uri="{BB962C8B-B14F-4D97-AF65-F5344CB8AC3E}">
        <p14:creationId xmlns:p14="http://schemas.microsoft.com/office/powerpoint/2010/main" val="22255524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osing Slide CTA">
    <p:spTree>
      <p:nvGrpSpPr>
        <p:cNvPr id="1" name=""/>
        <p:cNvGrpSpPr/>
        <p:nvPr/>
      </p:nvGrpSpPr>
      <p:grpSpPr>
        <a:xfrm>
          <a:off x="0" y="0"/>
          <a:ext cx="0" cy="0"/>
          <a:chOff x="0" y="0"/>
          <a:chExt cx="0" cy="0"/>
        </a:xfrm>
      </p:grpSpPr>
      <p:pic>
        <p:nvPicPr>
          <p:cNvPr id="2" name="Picture 1" descr="A close-up of a plant&#10;&#10;Description automatically generated">
            <a:extLst>
              <a:ext uri="{FF2B5EF4-FFF2-40B4-BE49-F238E27FC236}">
                <a16:creationId xmlns:a16="http://schemas.microsoft.com/office/drawing/2014/main" id="{B8ED2155-58AE-CBEB-AFAC-1B9B502FA108}"/>
              </a:ext>
            </a:extLst>
          </p:cNvPr>
          <p:cNvPicPr>
            <a:picLocks noChangeAspect="1"/>
          </p:cNvPicPr>
          <p:nvPr userDrawn="1"/>
        </p:nvPicPr>
        <p:blipFill>
          <a:blip r:embed="rId2">
            <a:duotone>
              <a:srgbClr val="4D63D9">
                <a:shade val="45000"/>
                <a:satMod val="135000"/>
              </a:srgbClr>
              <a:prstClr val="white"/>
            </a:duotone>
            <a:extLst>
              <a:ext uri="{28A0092B-C50C-407E-A947-70E740481C1C}">
                <a14:useLocalDpi xmlns:a14="http://schemas.microsoft.com/office/drawing/2010/main" val="0"/>
              </a:ext>
            </a:extLst>
          </a:blip>
          <a:srcRect l="805" t="5593" b="11617"/>
          <a:stretch/>
        </p:blipFill>
        <p:spPr>
          <a:xfrm>
            <a:off x="-4016" y="0"/>
            <a:ext cx="12196016" cy="6878346"/>
          </a:xfrm>
          <a:prstGeom prst="rect">
            <a:avLst/>
          </a:prstGeom>
        </p:spPr>
      </p:pic>
      <p:sp>
        <p:nvSpPr>
          <p:cNvPr id="3" name="Rectangle 2">
            <a:extLst>
              <a:ext uri="{FF2B5EF4-FFF2-40B4-BE49-F238E27FC236}">
                <a16:creationId xmlns:a16="http://schemas.microsoft.com/office/drawing/2014/main" id="{216C5BF8-24A8-1087-B0F4-7457875A5171}"/>
              </a:ext>
            </a:extLst>
          </p:cNvPr>
          <p:cNvSpPr/>
          <p:nvPr userDrawn="1"/>
        </p:nvSpPr>
        <p:spPr>
          <a:xfrm rot="5400000">
            <a:off x="2668566" y="-2676010"/>
            <a:ext cx="6876039" cy="12191980"/>
          </a:xfrm>
          <a:prstGeom prst="rect">
            <a:avLst/>
          </a:prstGeom>
          <a:gradFill flip="none" rotWithShape="1">
            <a:gsLst>
              <a:gs pos="2000">
                <a:srgbClr val="0B1623">
                  <a:lumMod val="92000"/>
                  <a:lumOff val="8000"/>
                  <a:alpha val="60000"/>
                </a:srgbClr>
              </a:gs>
              <a:gs pos="58000">
                <a:srgbClr val="19356C"/>
              </a:gs>
              <a:gs pos="100000">
                <a:srgbClr val="062647">
                  <a:lumMod val="36400"/>
                  <a:alpha val="39846"/>
                </a:srgbClr>
              </a:gs>
            </a:gsLst>
            <a:path path="circle">
              <a:fillToRect t="100000" r="100000"/>
            </a:path>
            <a:tileRect l="-100000" b="-100000"/>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599F375A-CC37-3AA0-9363-7A28EDA14838}"/>
              </a:ext>
            </a:extLst>
          </p:cNvPr>
          <p:cNvSpPr/>
          <p:nvPr userDrawn="1"/>
        </p:nvSpPr>
        <p:spPr>
          <a:xfrm>
            <a:off x="119744" y="106220"/>
            <a:ext cx="11948481" cy="6608698"/>
          </a:xfrm>
          <a:prstGeom prst="rect">
            <a:avLst/>
          </a:prstGeom>
          <a:noFill/>
          <a:ln w="254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7" name="Text Placeholder 12">
            <a:extLst>
              <a:ext uri="{FF2B5EF4-FFF2-40B4-BE49-F238E27FC236}">
                <a16:creationId xmlns:a16="http://schemas.microsoft.com/office/drawing/2014/main" id="{DD6AF630-4056-C179-EC73-90E47A69A406}"/>
              </a:ext>
            </a:extLst>
          </p:cNvPr>
          <p:cNvSpPr>
            <a:spLocks noGrp="1"/>
          </p:cNvSpPr>
          <p:nvPr>
            <p:ph type="body" sz="quarter" idx="11" hasCustomPrompt="1"/>
          </p:nvPr>
        </p:nvSpPr>
        <p:spPr>
          <a:xfrm>
            <a:off x="119745" y="111733"/>
            <a:ext cx="4568370" cy="594120"/>
          </a:xfrm>
          <a:solidFill>
            <a:schemeClr val="bg1"/>
          </a:solidFill>
        </p:spPr>
        <p:txBody>
          <a:bodyPr anchor="ctr">
            <a:noAutofit/>
          </a:bodyPr>
          <a:lstStyle>
            <a:lvl1pPr marL="0" indent="0" algn="r">
              <a:buNone/>
              <a:defRPr sz="3200" b="0">
                <a:solidFill>
                  <a:schemeClr val="tx2"/>
                </a:solidFill>
                <a:latin typeface="Montserrat" pitchFamily="2" charset="0"/>
              </a:defRPr>
            </a:lvl1pPr>
          </a:lstStyle>
          <a:p>
            <a:pPr lvl="0"/>
            <a:r>
              <a:rPr lang="en-US" dirty="0"/>
              <a:t>Closing Slide</a:t>
            </a:r>
          </a:p>
        </p:txBody>
      </p:sp>
      <p:sp>
        <p:nvSpPr>
          <p:cNvPr id="8" name="Text Placeholder 16">
            <a:extLst>
              <a:ext uri="{FF2B5EF4-FFF2-40B4-BE49-F238E27FC236}">
                <a16:creationId xmlns:a16="http://schemas.microsoft.com/office/drawing/2014/main" id="{2FB891E4-A03B-F2BA-5E0E-C03976A6DBE4}"/>
              </a:ext>
            </a:extLst>
          </p:cNvPr>
          <p:cNvSpPr>
            <a:spLocks noGrp="1"/>
          </p:cNvSpPr>
          <p:nvPr>
            <p:ph type="body" sz="quarter" idx="25" hasCustomPrompt="1"/>
          </p:nvPr>
        </p:nvSpPr>
        <p:spPr>
          <a:xfrm>
            <a:off x="3649957" y="1195683"/>
            <a:ext cx="5167472" cy="594121"/>
          </a:xfrm>
        </p:spPr>
        <p:txBody>
          <a:bodyPr anchor="ctr">
            <a:normAutofit/>
          </a:bodyPr>
          <a:lstStyle>
            <a:lvl1pPr marL="0" indent="0" algn="l">
              <a:buClr>
                <a:schemeClr val="accent4"/>
              </a:buClr>
              <a:buFont typeface="Arial" panose="020B0604020202020204" pitchFamily="34" charset="0"/>
              <a:buNone/>
              <a:defRPr sz="3200" i="0">
                <a:solidFill>
                  <a:schemeClr val="bg1"/>
                </a:solidFill>
                <a:latin typeface="Montserrat" pitchFamily="2" charset="0"/>
              </a:defRPr>
            </a:lvl1pPr>
          </a:lstStyle>
          <a:p>
            <a:pPr lvl="0"/>
            <a:r>
              <a:rPr lang="en-US" dirty="0"/>
              <a:t>X </a:t>
            </a:r>
            <a:r>
              <a:rPr lang="en-US" dirty="0" err="1"/>
              <a:t>Programme</a:t>
            </a:r>
            <a:r>
              <a:rPr lang="en-US" dirty="0"/>
              <a:t>/Board</a:t>
            </a:r>
          </a:p>
        </p:txBody>
      </p:sp>
      <p:sp>
        <p:nvSpPr>
          <p:cNvPr id="9" name="Text Placeholder 16">
            <a:extLst>
              <a:ext uri="{FF2B5EF4-FFF2-40B4-BE49-F238E27FC236}">
                <a16:creationId xmlns:a16="http://schemas.microsoft.com/office/drawing/2014/main" id="{4A7F4A48-52DC-71EB-0F9E-9E3D1910346C}"/>
              </a:ext>
            </a:extLst>
          </p:cNvPr>
          <p:cNvSpPr>
            <a:spLocks noGrp="1"/>
          </p:cNvSpPr>
          <p:nvPr>
            <p:ph type="body" sz="quarter" idx="26"/>
          </p:nvPr>
        </p:nvSpPr>
        <p:spPr>
          <a:xfrm>
            <a:off x="3630474" y="1807844"/>
            <a:ext cx="7982092" cy="4559477"/>
          </a:xfrm>
        </p:spPr>
        <p:txBody>
          <a:bodyPr anchor="t">
            <a:normAutofit/>
          </a:bodyPr>
          <a:lstStyle>
            <a:lvl1pPr marL="342900" indent="-342900" algn="l">
              <a:buClr>
                <a:schemeClr val="bg1"/>
              </a:buClr>
              <a:buFont typeface="Arial" panose="020B0604020202020204" pitchFamily="34" charset="0"/>
              <a:buChar char="•"/>
              <a:defRPr sz="2000" i="0">
                <a:solidFill>
                  <a:schemeClr val="bg1"/>
                </a:solidFill>
                <a:latin typeface="+mn-lt"/>
              </a:defRPr>
            </a:lvl1pPr>
          </a:lstStyle>
          <a:p>
            <a:pPr lvl="0"/>
            <a:r>
              <a:rPr lang="en-US"/>
              <a:t>Click to edit Master text styles</a:t>
            </a:r>
          </a:p>
        </p:txBody>
      </p:sp>
    </p:spTree>
    <p:extLst>
      <p:ext uri="{BB962C8B-B14F-4D97-AF65-F5344CB8AC3E}">
        <p14:creationId xmlns:p14="http://schemas.microsoft.com/office/powerpoint/2010/main" val="38411948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I">
    <p:spTree>
      <p:nvGrpSpPr>
        <p:cNvPr id="1" name=""/>
        <p:cNvGrpSpPr/>
        <p:nvPr/>
      </p:nvGrpSpPr>
      <p:grpSpPr>
        <a:xfrm>
          <a:off x="0" y="0"/>
          <a:ext cx="0" cy="0"/>
          <a:chOff x="0" y="0"/>
          <a:chExt cx="0" cy="0"/>
        </a:xfrm>
      </p:grpSpPr>
      <p:sp>
        <p:nvSpPr>
          <p:cNvPr id="15" name="Text Placeholder 16">
            <a:extLst>
              <a:ext uri="{FF2B5EF4-FFF2-40B4-BE49-F238E27FC236}">
                <a16:creationId xmlns:a16="http://schemas.microsoft.com/office/drawing/2014/main" id="{ECD1449D-1E3A-63BC-4C71-A77C11C14DFF}"/>
              </a:ext>
            </a:extLst>
          </p:cNvPr>
          <p:cNvSpPr>
            <a:spLocks noGrp="1"/>
          </p:cNvSpPr>
          <p:nvPr>
            <p:ph type="body" sz="quarter" idx="27"/>
          </p:nvPr>
        </p:nvSpPr>
        <p:spPr>
          <a:xfrm>
            <a:off x="6532217" y="1229929"/>
            <a:ext cx="5003399" cy="646332"/>
          </a:xfrm>
        </p:spPr>
        <p:txBody>
          <a:bodyPr anchor="t">
            <a:normAutofit/>
          </a:bodyPr>
          <a:lstStyle>
            <a:lvl1pPr marL="0" indent="0" algn="l">
              <a:buClr>
                <a:schemeClr val="bg1"/>
              </a:buClr>
              <a:buFont typeface="Arial" panose="020B0604020202020204" pitchFamily="34" charset="0"/>
              <a:buNone/>
              <a:defRPr sz="1800" i="0">
                <a:solidFill>
                  <a:schemeClr val="tx2"/>
                </a:solidFill>
                <a:latin typeface="+mn-lt"/>
              </a:defRPr>
            </a:lvl1pPr>
          </a:lstStyle>
          <a:p>
            <a:pPr lvl="0"/>
            <a:r>
              <a:rPr lang="en-US"/>
              <a:t>Click to edit Master text styles</a:t>
            </a:r>
          </a:p>
        </p:txBody>
      </p:sp>
      <p:sp>
        <p:nvSpPr>
          <p:cNvPr id="14" name="Text Placeholder 16">
            <a:extLst>
              <a:ext uri="{FF2B5EF4-FFF2-40B4-BE49-F238E27FC236}">
                <a16:creationId xmlns:a16="http://schemas.microsoft.com/office/drawing/2014/main" id="{6E8DB2D8-C03A-5A57-80BA-A6565C755334}"/>
              </a:ext>
            </a:extLst>
          </p:cNvPr>
          <p:cNvSpPr>
            <a:spLocks noGrp="1"/>
          </p:cNvSpPr>
          <p:nvPr>
            <p:ph type="body" sz="quarter" idx="26"/>
          </p:nvPr>
        </p:nvSpPr>
        <p:spPr>
          <a:xfrm>
            <a:off x="588280" y="1229929"/>
            <a:ext cx="5003399" cy="646332"/>
          </a:xfrm>
        </p:spPr>
        <p:txBody>
          <a:bodyPr anchor="t">
            <a:normAutofit/>
          </a:bodyPr>
          <a:lstStyle>
            <a:lvl1pPr marL="0" indent="0" algn="l">
              <a:buClr>
                <a:schemeClr val="bg1"/>
              </a:buClr>
              <a:buFont typeface="Arial" panose="020B0604020202020204" pitchFamily="34" charset="0"/>
              <a:buNone/>
              <a:defRPr sz="1800" i="0">
                <a:solidFill>
                  <a:schemeClr val="tx2"/>
                </a:solidFill>
                <a:latin typeface="+mn-lt"/>
              </a:defRPr>
            </a:lvl1pPr>
          </a:lstStyle>
          <a:p>
            <a:pPr lvl="0"/>
            <a:r>
              <a:rPr lang="en-US"/>
              <a:t>Click to edit Master text styles</a:t>
            </a:r>
          </a:p>
        </p:txBody>
      </p:sp>
      <p:sp>
        <p:nvSpPr>
          <p:cNvPr id="13" name="Chart Placeholder 11">
            <a:extLst>
              <a:ext uri="{FF2B5EF4-FFF2-40B4-BE49-F238E27FC236}">
                <a16:creationId xmlns:a16="http://schemas.microsoft.com/office/drawing/2014/main" id="{DEA2754E-E788-D9A8-E2D7-475F73F76B85}"/>
              </a:ext>
            </a:extLst>
          </p:cNvPr>
          <p:cNvSpPr>
            <a:spLocks noGrp="1"/>
          </p:cNvSpPr>
          <p:nvPr>
            <p:ph type="chart" sz="quarter" idx="13"/>
          </p:nvPr>
        </p:nvSpPr>
        <p:spPr>
          <a:xfrm>
            <a:off x="6684261" y="2101850"/>
            <a:ext cx="4757796" cy="4441825"/>
          </a:xfrm>
        </p:spPr>
        <p:txBody>
          <a:bodyPr>
            <a:normAutofit/>
          </a:bodyPr>
          <a:lstStyle>
            <a:lvl1pPr marL="0" indent="0">
              <a:buNone/>
              <a:defRPr sz="1050"/>
            </a:lvl1pPr>
          </a:lstStyle>
          <a:p>
            <a:r>
              <a:rPr lang="en-US"/>
              <a:t>Click icon to add chart</a:t>
            </a:r>
          </a:p>
        </p:txBody>
      </p:sp>
      <p:sp>
        <p:nvSpPr>
          <p:cNvPr id="12" name="Chart Placeholder 11">
            <a:extLst>
              <a:ext uri="{FF2B5EF4-FFF2-40B4-BE49-F238E27FC236}">
                <a16:creationId xmlns:a16="http://schemas.microsoft.com/office/drawing/2014/main" id="{15990564-8806-96B9-8282-643C4C9EE35B}"/>
              </a:ext>
            </a:extLst>
          </p:cNvPr>
          <p:cNvSpPr>
            <a:spLocks noGrp="1"/>
          </p:cNvSpPr>
          <p:nvPr>
            <p:ph type="chart" sz="quarter" idx="12"/>
          </p:nvPr>
        </p:nvSpPr>
        <p:spPr>
          <a:xfrm>
            <a:off x="742892" y="2101850"/>
            <a:ext cx="4757796" cy="4441825"/>
          </a:xfrm>
        </p:spPr>
        <p:txBody>
          <a:bodyPr>
            <a:normAutofit/>
          </a:bodyPr>
          <a:lstStyle>
            <a:lvl1pPr marL="0" indent="0">
              <a:buNone/>
              <a:defRPr sz="1050"/>
            </a:lvl1pPr>
          </a:lstStyle>
          <a:p>
            <a:r>
              <a:rPr lang="en-US"/>
              <a:t>Click icon to add chart</a:t>
            </a:r>
          </a:p>
        </p:txBody>
      </p:sp>
      <p:sp>
        <p:nvSpPr>
          <p:cNvPr id="6" name="Rectangle 5">
            <a:extLst>
              <a:ext uri="{FF2B5EF4-FFF2-40B4-BE49-F238E27FC236}">
                <a16:creationId xmlns:a16="http://schemas.microsoft.com/office/drawing/2014/main" id="{63B3820C-DEFA-6666-6CA6-1FB1E94A3F0D}"/>
              </a:ext>
            </a:extLst>
          </p:cNvPr>
          <p:cNvSpPr/>
          <p:nvPr userDrawn="1"/>
        </p:nvSpPr>
        <p:spPr>
          <a:xfrm>
            <a:off x="116957" y="95692"/>
            <a:ext cx="11972261" cy="6687879"/>
          </a:xfrm>
          <a:prstGeom prst="rect">
            <a:avLst/>
          </a:prstGeom>
          <a:noFill/>
          <a:ln w="254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0" name="Text Placeholder 12">
            <a:extLst>
              <a:ext uri="{FF2B5EF4-FFF2-40B4-BE49-F238E27FC236}">
                <a16:creationId xmlns:a16="http://schemas.microsoft.com/office/drawing/2014/main" id="{98C6B1E4-6190-EFD7-948F-56D23488914B}"/>
              </a:ext>
            </a:extLst>
          </p:cNvPr>
          <p:cNvSpPr>
            <a:spLocks noGrp="1"/>
          </p:cNvSpPr>
          <p:nvPr>
            <p:ph type="body" sz="quarter" idx="11" hasCustomPrompt="1"/>
          </p:nvPr>
        </p:nvSpPr>
        <p:spPr>
          <a:xfrm>
            <a:off x="112886" y="111733"/>
            <a:ext cx="5003400" cy="561875"/>
          </a:xfrm>
          <a:solidFill>
            <a:schemeClr val="accent1"/>
          </a:solidFill>
        </p:spPr>
        <p:txBody>
          <a:bodyPr anchor="ctr">
            <a:noAutofit/>
          </a:bodyPr>
          <a:lstStyle>
            <a:lvl1pPr marL="0" indent="0" algn="r">
              <a:buNone/>
              <a:defRPr sz="3200" b="0">
                <a:solidFill>
                  <a:schemeClr val="bg1"/>
                </a:solidFill>
                <a:latin typeface="Montserrat" pitchFamily="2" charset="0"/>
              </a:defRPr>
            </a:lvl1pPr>
          </a:lstStyle>
          <a:p>
            <a:pPr lvl="0"/>
            <a:r>
              <a:rPr lang="en-US" dirty="0"/>
              <a:t>Content slide</a:t>
            </a:r>
          </a:p>
        </p:txBody>
      </p:sp>
      <p:pic>
        <p:nvPicPr>
          <p:cNvPr id="3" name="Picture 2" descr="A logo with blue and black text&#10;&#10;Description automatically generated">
            <a:extLst>
              <a:ext uri="{FF2B5EF4-FFF2-40B4-BE49-F238E27FC236}">
                <a16:creationId xmlns:a16="http://schemas.microsoft.com/office/drawing/2014/main" id="{D489EA33-D871-0AF6-83B7-686DD6875642}"/>
              </a:ext>
            </a:extLst>
          </p:cNvPr>
          <p:cNvPicPr>
            <a:picLocks noChangeAspect="1"/>
          </p:cNvPicPr>
          <p:nvPr userDrawn="1"/>
        </p:nvPicPr>
        <p:blipFill>
          <a:blip r:embed="rId2"/>
          <a:stretch>
            <a:fillRect/>
          </a:stretch>
        </p:blipFill>
        <p:spPr>
          <a:xfrm>
            <a:off x="10443325" y="280707"/>
            <a:ext cx="1356791" cy="572141"/>
          </a:xfrm>
          <a:prstGeom prst="rect">
            <a:avLst/>
          </a:prstGeom>
        </p:spPr>
      </p:pic>
    </p:spTree>
    <p:extLst>
      <p:ext uri="{BB962C8B-B14F-4D97-AF65-F5344CB8AC3E}">
        <p14:creationId xmlns:p14="http://schemas.microsoft.com/office/powerpoint/2010/main" val="14355627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II">
    <p:spTree>
      <p:nvGrpSpPr>
        <p:cNvPr id="1" name=""/>
        <p:cNvGrpSpPr/>
        <p:nvPr/>
      </p:nvGrpSpPr>
      <p:grpSpPr>
        <a:xfrm>
          <a:off x="0" y="0"/>
          <a:ext cx="0" cy="0"/>
          <a:chOff x="0" y="0"/>
          <a:chExt cx="0" cy="0"/>
        </a:xfrm>
      </p:grpSpPr>
      <p:sp>
        <p:nvSpPr>
          <p:cNvPr id="11" name="Text Placeholder 16">
            <a:extLst>
              <a:ext uri="{FF2B5EF4-FFF2-40B4-BE49-F238E27FC236}">
                <a16:creationId xmlns:a16="http://schemas.microsoft.com/office/drawing/2014/main" id="{3D70C51B-8F20-4307-61AC-8970A2053409}"/>
              </a:ext>
            </a:extLst>
          </p:cNvPr>
          <p:cNvSpPr>
            <a:spLocks noGrp="1"/>
          </p:cNvSpPr>
          <p:nvPr>
            <p:ph type="body" sz="quarter" idx="26"/>
          </p:nvPr>
        </p:nvSpPr>
        <p:spPr>
          <a:xfrm>
            <a:off x="484188" y="4677285"/>
            <a:ext cx="7401743" cy="1294521"/>
          </a:xfrm>
        </p:spPr>
        <p:txBody>
          <a:bodyPr anchor="t">
            <a:normAutofit/>
          </a:bodyPr>
          <a:lstStyle>
            <a:lvl1pPr marL="285750" indent="-285750" algn="l">
              <a:buClr>
                <a:schemeClr val="accent4"/>
              </a:buClr>
              <a:buFont typeface="Arial" panose="020B0604020202020204" pitchFamily="34" charset="0"/>
              <a:buChar char="•"/>
              <a:defRPr sz="1800" i="0">
                <a:solidFill>
                  <a:schemeClr val="tx2"/>
                </a:solidFill>
                <a:latin typeface="+mn-lt"/>
              </a:defRPr>
            </a:lvl1pPr>
          </a:lstStyle>
          <a:p>
            <a:pPr lvl="0"/>
            <a:r>
              <a:rPr lang="en-US"/>
              <a:t>Click to edit Master text styles</a:t>
            </a:r>
          </a:p>
        </p:txBody>
      </p:sp>
      <p:sp>
        <p:nvSpPr>
          <p:cNvPr id="10" name="Table Placeholder 9">
            <a:extLst>
              <a:ext uri="{FF2B5EF4-FFF2-40B4-BE49-F238E27FC236}">
                <a16:creationId xmlns:a16="http://schemas.microsoft.com/office/drawing/2014/main" id="{C6B80DBC-2BCA-657E-4D56-09BE9F93BF3C}"/>
              </a:ext>
            </a:extLst>
          </p:cNvPr>
          <p:cNvSpPr>
            <a:spLocks noGrp="1"/>
          </p:cNvSpPr>
          <p:nvPr>
            <p:ph type="tbl" sz="quarter" idx="12"/>
          </p:nvPr>
        </p:nvSpPr>
        <p:spPr>
          <a:xfrm>
            <a:off x="484188" y="1636713"/>
            <a:ext cx="8131175" cy="2368550"/>
          </a:xfrm>
        </p:spPr>
        <p:txBody>
          <a:bodyPr>
            <a:normAutofit/>
          </a:bodyPr>
          <a:lstStyle>
            <a:lvl1pPr marL="0" indent="0">
              <a:buNone/>
              <a:defRPr sz="1100"/>
            </a:lvl1pPr>
          </a:lstStyle>
          <a:p>
            <a:r>
              <a:rPr lang="en-US"/>
              <a:t>Click icon to add table</a:t>
            </a:r>
          </a:p>
        </p:txBody>
      </p:sp>
      <p:sp>
        <p:nvSpPr>
          <p:cNvPr id="2" name="Rectangle 1">
            <a:extLst>
              <a:ext uri="{FF2B5EF4-FFF2-40B4-BE49-F238E27FC236}">
                <a16:creationId xmlns:a16="http://schemas.microsoft.com/office/drawing/2014/main" id="{22448C0F-D180-F6F0-BA80-E482DA1FF593}"/>
              </a:ext>
            </a:extLst>
          </p:cNvPr>
          <p:cNvSpPr/>
          <p:nvPr userDrawn="1"/>
        </p:nvSpPr>
        <p:spPr>
          <a:xfrm>
            <a:off x="116957" y="95692"/>
            <a:ext cx="11972261" cy="6687879"/>
          </a:xfrm>
          <a:prstGeom prst="rect">
            <a:avLst/>
          </a:prstGeom>
          <a:noFill/>
          <a:ln w="254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8" name="Text Placeholder 12">
            <a:extLst>
              <a:ext uri="{FF2B5EF4-FFF2-40B4-BE49-F238E27FC236}">
                <a16:creationId xmlns:a16="http://schemas.microsoft.com/office/drawing/2014/main" id="{B2C6041B-18AE-8E07-A8B1-BE20D98AC31D}"/>
              </a:ext>
            </a:extLst>
          </p:cNvPr>
          <p:cNvSpPr>
            <a:spLocks noGrp="1"/>
          </p:cNvSpPr>
          <p:nvPr>
            <p:ph type="body" sz="quarter" idx="11" hasCustomPrompt="1"/>
          </p:nvPr>
        </p:nvSpPr>
        <p:spPr>
          <a:xfrm>
            <a:off x="112885" y="111733"/>
            <a:ext cx="8595685" cy="561875"/>
          </a:xfrm>
          <a:solidFill>
            <a:schemeClr val="accent1"/>
          </a:solidFill>
        </p:spPr>
        <p:txBody>
          <a:bodyPr anchor="ctr">
            <a:noAutofit/>
          </a:bodyPr>
          <a:lstStyle>
            <a:lvl1pPr marL="0" indent="0" algn="r">
              <a:buNone/>
              <a:defRPr sz="3200" b="0">
                <a:solidFill>
                  <a:schemeClr val="bg1"/>
                </a:solidFill>
                <a:latin typeface="Montserrat" pitchFamily="2" charset="0"/>
              </a:defRPr>
            </a:lvl1pPr>
          </a:lstStyle>
          <a:p>
            <a:pPr lvl="0"/>
            <a:r>
              <a:rPr lang="en-US" dirty="0"/>
              <a:t>Content Slide II</a:t>
            </a:r>
          </a:p>
        </p:txBody>
      </p:sp>
      <p:pic>
        <p:nvPicPr>
          <p:cNvPr id="4" name="Picture 3" descr="A logo with blue and black text&#10;&#10;Description automatically generated">
            <a:extLst>
              <a:ext uri="{FF2B5EF4-FFF2-40B4-BE49-F238E27FC236}">
                <a16:creationId xmlns:a16="http://schemas.microsoft.com/office/drawing/2014/main" id="{082FD54A-3710-D65F-9909-36296250DC51}"/>
              </a:ext>
            </a:extLst>
          </p:cNvPr>
          <p:cNvPicPr>
            <a:picLocks noChangeAspect="1"/>
          </p:cNvPicPr>
          <p:nvPr userDrawn="1"/>
        </p:nvPicPr>
        <p:blipFill>
          <a:blip r:embed="rId2"/>
          <a:stretch>
            <a:fillRect/>
          </a:stretch>
        </p:blipFill>
        <p:spPr>
          <a:xfrm>
            <a:off x="10443325" y="280707"/>
            <a:ext cx="1356791" cy="572141"/>
          </a:xfrm>
          <a:prstGeom prst="rect">
            <a:avLst/>
          </a:prstGeom>
        </p:spPr>
      </p:pic>
    </p:spTree>
    <p:extLst>
      <p:ext uri="{BB962C8B-B14F-4D97-AF65-F5344CB8AC3E}">
        <p14:creationId xmlns:p14="http://schemas.microsoft.com/office/powerpoint/2010/main" val="16771027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III">
    <p:spTree>
      <p:nvGrpSpPr>
        <p:cNvPr id="1" name=""/>
        <p:cNvGrpSpPr/>
        <p:nvPr/>
      </p:nvGrpSpPr>
      <p:grpSpPr>
        <a:xfrm>
          <a:off x="0" y="0"/>
          <a:ext cx="0" cy="0"/>
          <a:chOff x="0" y="0"/>
          <a:chExt cx="0" cy="0"/>
        </a:xfrm>
      </p:grpSpPr>
      <p:sp>
        <p:nvSpPr>
          <p:cNvPr id="7" name="Text Placeholder 16">
            <a:extLst>
              <a:ext uri="{FF2B5EF4-FFF2-40B4-BE49-F238E27FC236}">
                <a16:creationId xmlns:a16="http://schemas.microsoft.com/office/drawing/2014/main" id="{108B63F6-BA09-5D54-6BB6-8D5BE03BE932}"/>
              </a:ext>
            </a:extLst>
          </p:cNvPr>
          <p:cNvSpPr>
            <a:spLocks noGrp="1"/>
          </p:cNvSpPr>
          <p:nvPr>
            <p:ph type="body" sz="quarter" idx="26"/>
          </p:nvPr>
        </p:nvSpPr>
        <p:spPr>
          <a:xfrm>
            <a:off x="391884" y="1706598"/>
            <a:ext cx="9506095" cy="4212939"/>
          </a:xfrm>
        </p:spPr>
        <p:txBody>
          <a:bodyPr anchor="t">
            <a:normAutofit/>
          </a:bodyPr>
          <a:lstStyle>
            <a:lvl1pPr marL="0" indent="0" algn="l">
              <a:buClr>
                <a:schemeClr val="accent4"/>
              </a:buClr>
              <a:buFont typeface="Arial" panose="020B0604020202020204" pitchFamily="34" charset="0"/>
              <a:buNone/>
              <a:defRPr sz="1400" i="0">
                <a:solidFill>
                  <a:srgbClr val="7F7F7F"/>
                </a:solidFill>
                <a:latin typeface="+mn-lt"/>
              </a:defRPr>
            </a:lvl1pPr>
          </a:lstStyle>
          <a:p>
            <a:pPr lvl="0"/>
            <a:r>
              <a:rPr lang="en-US"/>
              <a:t>Click to edit Master text styles</a:t>
            </a:r>
          </a:p>
        </p:txBody>
      </p:sp>
      <p:sp>
        <p:nvSpPr>
          <p:cNvPr id="8" name="Text Placeholder 16">
            <a:extLst>
              <a:ext uri="{FF2B5EF4-FFF2-40B4-BE49-F238E27FC236}">
                <a16:creationId xmlns:a16="http://schemas.microsoft.com/office/drawing/2014/main" id="{A062B8CB-9A5A-8D3A-E6E2-3683E94DD4BD}"/>
              </a:ext>
            </a:extLst>
          </p:cNvPr>
          <p:cNvSpPr>
            <a:spLocks noGrp="1"/>
          </p:cNvSpPr>
          <p:nvPr>
            <p:ph type="body" sz="quarter" idx="27"/>
          </p:nvPr>
        </p:nvSpPr>
        <p:spPr>
          <a:xfrm>
            <a:off x="391884" y="691393"/>
            <a:ext cx="2992999" cy="467004"/>
          </a:xfrm>
        </p:spPr>
        <p:txBody>
          <a:bodyPr anchor="ctr">
            <a:normAutofit/>
          </a:bodyPr>
          <a:lstStyle>
            <a:lvl1pPr marL="0" indent="0" algn="l">
              <a:buClr>
                <a:schemeClr val="accent4"/>
              </a:buClr>
              <a:buFont typeface="Arial" panose="020B0604020202020204" pitchFamily="34" charset="0"/>
              <a:buNone/>
              <a:defRPr sz="1800" i="0">
                <a:solidFill>
                  <a:srgbClr val="19356C"/>
                </a:solidFill>
                <a:latin typeface="Montserrat" pitchFamily="2" charset="0"/>
              </a:defRPr>
            </a:lvl1pPr>
          </a:lstStyle>
          <a:p>
            <a:pPr lvl="0"/>
            <a:r>
              <a:rPr lang="en-US"/>
              <a:t>Click to edit Master text styles</a:t>
            </a:r>
          </a:p>
        </p:txBody>
      </p:sp>
      <p:sp>
        <p:nvSpPr>
          <p:cNvPr id="2" name="Rectangle 1">
            <a:extLst>
              <a:ext uri="{FF2B5EF4-FFF2-40B4-BE49-F238E27FC236}">
                <a16:creationId xmlns:a16="http://schemas.microsoft.com/office/drawing/2014/main" id="{2167101B-CEC6-C285-75FE-9BECC3052A72}"/>
              </a:ext>
            </a:extLst>
          </p:cNvPr>
          <p:cNvSpPr/>
          <p:nvPr userDrawn="1"/>
        </p:nvSpPr>
        <p:spPr>
          <a:xfrm>
            <a:off x="116957" y="95692"/>
            <a:ext cx="11972261" cy="6687879"/>
          </a:xfrm>
          <a:prstGeom prst="rect">
            <a:avLst/>
          </a:prstGeom>
          <a:noFill/>
          <a:ln w="254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6" name="Text Placeholder 12">
            <a:extLst>
              <a:ext uri="{FF2B5EF4-FFF2-40B4-BE49-F238E27FC236}">
                <a16:creationId xmlns:a16="http://schemas.microsoft.com/office/drawing/2014/main" id="{9E0D5240-F1F1-A3D8-AABF-9F9C0B2D4FE1}"/>
              </a:ext>
            </a:extLst>
          </p:cNvPr>
          <p:cNvSpPr>
            <a:spLocks noGrp="1"/>
          </p:cNvSpPr>
          <p:nvPr>
            <p:ph type="body" sz="quarter" idx="11" hasCustomPrompt="1"/>
          </p:nvPr>
        </p:nvSpPr>
        <p:spPr>
          <a:xfrm>
            <a:off x="116958" y="111733"/>
            <a:ext cx="4102116" cy="561875"/>
          </a:xfrm>
          <a:solidFill>
            <a:schemeClr val="accent1"/>
          </a:solidFill>
        </p:spPr>
        <p:txBody>
          <a:bodyPr anchor="ctr">
            <a:noAutofit/>
          </a:bodyPr>
          <a:lstStyle>
            <a:lvl1pPr marL="0" indent="0" algn="r">
              <a:buNone/>
              <a:defRPr sz="3200" b="0">
                <a:solidFill>
                  <a:schemeClr val="bg1"/>
                </a:solidFill>
                <a:latin typeface="Montserrat" pitchFamily="2" charset="0"/>
              </a:defRPr>
            </a:lvl1pPr>
          </a:lstStyle>
          <a:p>
            <a:pPr lvl="0"/>
            <a:r>
              <a:rPr lang="en-US" dirty="0"/>
              <a:t>Content Slide III</a:t>
            </a:r>
          </a:p>
        </p:txBody>
      </p:sp>
      <p:pic>
        <p:nvPicPr>
          <p:cNvPr id="4" name="Picture 3" descr="A logo with blue and black text&#10;&#10;Description automatically generated">
            <a:extLst>
              <a:ext uri="{FF2B5EF4-FFF2-40B4-BE49-F238E27FC236}">
                <a16:creationId xmlns:a16="http://schemas.microsoft.com/office/drawing/2014/main" id="{1D148E6C-DD21-5947-53CB-0EEA13997653}"/>
              </a:ext>
            </a:extLst>
          </p:cNvPr>
          <p:cNvPicPr>
            <a:picLocks noChangeAspect="1"/>
          </p:cNvPicPr>
          <p:nvPr userDrawn="1"/>
        </p:nvPicPr>
        <p:blipFill>
          <a:blip r:embed="rId2"/>
          <a:stretch>
            <a:fillRect/>
          </a:stretch>
        </p:blipFill>
        <p:spPr>
          <a:xfrm>
            <a:off x="10443325" y="280707"/>
            <a:ext cx="1356791" cy="572141"/>
          </a:xfrm>
          <a:prstGeom prst="rect">
            <a:avLst/>
          </a:prstGeom>
        </p:spPr>
      </p:pic>
    </p:spTree>
    <p:extLst>
      <p:ext uri="{BB962C8B-B14F-4D97-AF65-F5344CB8AC3E}">
        <p14:creationId xmlns:p14="http://schemas.microsoft.com/office/powerpoint/2010/main" val="3847158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xecutive Committee">
    <p:spTree>
      <p:nvGrpSpPr>
        <p:cNvPr id="1" name=""/>
        <p:cNvGrpSpPr/>
        <p:nvPr/>
      </p:nvGrpSpPr>
      <p:grpSpPr>
        <a:xfrm>
          <a:off x="0" y="0"/>
          <a:ext cx="0" cy="0"/>
          <a:chOff x="0" y="0"/>
          <a:chExt cx="0" cy="0"/>
        </a:xfrm>
      </p:grpSpPr>
      <p:pic>
        <p:nvPicPr>
          <p:cNvPr id="3" name="Picture 2" descr="A group of people posing for a photo&#10;&#10;AI-generated content may be incorrect.">
            <a:extLst>
              <a:ext uri="{FF2B5EF4-FFF2-40B4-BE49-F238E27FC236}">
                <a16:creationId xmlns:a16="http://schemas.microsoft.com/office/drawing/2014/main" id="{27720C67-C816-4154-B79D-1DDFA969C753}"/>
              </a:ext>
            </a:extLst>
          </p:cNvPr>
          <p:cNvPicPr>
            <a:picLocks noChangeAspect="1"/>
          </p:cNvPicPr>
          <p:nvPr userDrawn="1"/>
        </p:nvPicPr>
        <p:blipFill>
          <a:blip r:embed="rId2">
            <a:extLst>
              <a:ext uri="{28A0092B-C50C-407E-A947-70E740481C1C}">
                <a14:useLocalDpi xmlns:a14="http://schemas.microsoft.com/office/drawing/2010/main" val="0"/>
              </a:ext>
            </a:extLst>
          </a:blip>
          <a:srcRect b="44415"/>
          <a:stretch/>
        </p:blipFill>
        <p:spPr>
          <a:xfrm>
            <a:off x="0" y="936"/>
            <a:ext cx="12192000" cy="4517901"/>
          </a:xfrm>
          <a:prstGeom prst="rect">
            <a:avLst/>
          </a:prstGeom>
        </p:spPr>
      </p:pic>
      <p:sp>
        <p:nvSpPr>
          <p:cNvPr id="9" name="Picture Placeholder 10">
            <a:extLst>
              <a:ext uri="{FF2B5EF4-FFF2-40B4-BE49-F238E27FC236}">
                <a16:creationId xmlns:a16="http://schemas.microsoft.com/office/drawing/2014/main" id="{A9ED00AA-28FF-4CB9-8261-CB8AD46FC943}"/>
              </a:ext>
            </a:extLst>
          </p:cNvPr>
          <p:cNvSpPr>
            <a:spLocks noGrp="1"/>
          </p:cNvSpPr>
          <p:nvPr>
            <p:ph type="pic" sz="quarter" idx="10"/>
          </p:nvPr>
        </p:nvSpPr>
        <p:spPr>
          <a:xfrm>
            <a:off x="0" y="0"/>
            <a:ext cx="12192000" cy="4518837"/>
          </a:xfrm>
        </p:spPr>
        <p:txBody>
          <a:bodyPr>
            <a:normAutofit/>
          </a:bodyPr>
          <a:lstStyle>
            <a:lvl1pPr marL="0" indent="0">
              <a:buNone/>
              <a:defRPr sz="700"/>
            </a:lvl1pPr>
          </a:lstStyle>
          <a:p>
            <a:r>
              <a:rPr lang="en-US" dirty="0"/>
              <a:t>Click icon to add picture</a:t>
            </a:r>
          </a:p>
        </p:txBody>
      </p:sp>
      <p:sp>
        <p:nvSpPr>
          <p:cNvPr id="13" name="Text Placeholder 16">
            <a:extLst>
              <a:ext uri="{FF2B5EF4-FFF2-40B4-BE49-F238E27FC236}">
                <a16:creationId xmlns:a16="http://schemas.microsoft.com/office/drawing/2014/main" id="{3831AC59-8E74-473D-8EE2-B4E9558021D6}"/>
              </a:ext>
            </a:extLst>
          </p:cNvPr>
          <p:cNvSpPr>
            <a:spLocks noGrp="1"/>
          </p:cNvSpPr>
          <p:nvPr>
            <p:ph type="body" sz="quarter" idx="15"/>
          </p:nvPr>
        </p:nvSpPr>
        <p:spPr>
          <a:xfrm>
            <a:off x="440438" y="5050767"/>
            <a:ext cx="11549543" cy="1606707"/>
          </a:xfrm>
        </p:spPr>
        <p:txBody>
          <a:bodyPr anchor="t">
            <a:normAutofit/>
          </a:bodyPr>
          <a:lstStyle>
            <a:lvl1pPr marL="0" indent="0">
              <a:buClr>
                <a:schemeClr val="accent4"/>
              </a:buClr>
              <a:buFont typeface="Arial" panose="020B0604020202020204" pitchFamily="34" charset="0"/>
              <a:buNone/>
              <a:defRPr sz="1800">
                <a:solidFill>
                  <a:schemeClr val="tx2"/>
                </a:solidFill>
                <a:latin typeface="+mn-lt"/>
              </a:defRPr>
            </a:lvl1pPr>
          </a:lstStyle>
          <a:p>
            <a:pPr lvl="0"/>
            <a:r>
              <a:rPr lang="en-US" dirty="0"/>
              <a:t>Click to edit Master text styles</a:t>
            </a:r>
          </a:p>
        </p:txBody>
      </p:sp>
      <p:sp>
        <p:nvSpPr>
          <p:cNvPr id="4" name="TextBox 3">
            <a:extLst>
              <a:ext uri="{FF2B5EF4-FFF2-40B4-BE49-F238E27FC236}">
                <a16:creationId xmlns:a16="http://schemas.microsoft.com/office/drawing/2014/main" id="{5F1E25EA-6328-0014-BAE8-CFB67277B828}"/>
              </a:ext>
            </a:extLst>
          </p:cNvPr>
          <p:cNvSpPr txBox="1"/>
          <p:nvPr userDrawn="1"/>
        </p:nvSpPr>
        <p:spPr>
          <a:xfrm>
            <a:off x="110471" y="4226449"/>
            <a:ext cx="4947558" cy="584775"/>
          </a:xfrm>
          <a:prstGeom prst="rect">
            <a:avLst/>
          </a:prstGeom>
          <a:solidFill>
            <a:srgbClr val="25BDBD"/>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bg1"/>
                </a:solidFill>
                <a:latin typeface="Montserrat" panose="00000500000000000000" pitchFamily="50" charset="0"/>
              </a:rPr>
              <a:t>Executive Committee</a:t>
            </a:r>
          </a:p>
        </p:txBody>
      </p:sp>
      <p:sp>
        <p:nvSpPr>
          <p:cNvPr id="5" name="Rectangle 4">
            <a:extLst>
              <a:ext uri="{FF2B5EF4-FFF2-40B4-BE49-F238E27FC236}">
                <a16:creationId xmlns:a16="http://schemas.microsoft.com/office/drawing/2014/main" id="{606AD559-9793-50F7-1F4F-2C9D9640F502}"/>
              </a:ext>
            </a:extLst>
          </p:cNvPr>
          <p:cNvSpPr/>
          <p:nvPr userDrawn="1"/>
        </p:nvSpPr>
        <p:spPr>
          <a:xfrm>
            <a:off x="110471" y="122464"/>
            <a:ext cx="11971058" cy="6613072"/>
          </a:xfrm>
          <a:prstGeom prst="rect">
            <a:avLst/>
          </a:prstGeom>
          <a:noFill/>
          <a:ln w="127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098529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37497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ACF65-AAF0-42DD-88B5-15081C061853}"/>
              </a:ext>
            </a:extLst>
          </p:cNvPr>
          <p:cNvSpPr>
            <a:spLocks noGrp="1"/>
          </p:cNvSpPr>
          <p:nvPr>
            <p:ph type="title"/>
          </p:nvPr>
        </p:nvSpPr>
        <p:spPr>
          <a:xfrm>
            <a:off x="838200" y="178512"/>
            <a:ext cx="11132976" cy="623922"/>
          </a:xfrm>
          <a:prstGeom prst="rect">
            <a:avLst/>
          </a:prstGeom>
        </p:spPr>
        <p:txBody>
          <a:bodyPr/>
          <a:lstStyle>
            <a:lvl1pPr>
              <a:defRPr sz="3600" b="1"/>
            </a:lvl1pPr>
          </a:lstStyle>
          <a:p>
            <a:r>
              <a:rPr lang="en-US" dirty="0"/>
              <a:t>Click to edit Master title</a:t>
            </a:r>
            <a:endParaRPr lang="en-GB" dirty="0"/>
          </a:p>
        </p:txBody>
      </p:sp>
      <p:sp>
        <p:nvSpPr>
          <p:cNvPr id="3" name="Content Placeholder 2">
            <a:extLst>
              <a:ext uri="{FF2B5EF4-FFF2-40B4-BE49-F238E27FC236}">
                <a16:creationId xmlns:a16="http://schemas.microsoft.com/office/drawing/2014/main" id="{3441EC1A-C0F2-45ED-B0CA-8FD8273CA06B}"/>
              </a:ext>
            </a:extLst>
          </p:cNvPr>
          <p:cNvSpPr>
            <a:spLocks noGrp="1"/>
          </p:cNvSpPr>
          <p:nvPr>
            <p:ph idx="1" hasCustomPrompt="1"/>
          </p:nvPr>
        </p:nvSpPr>
        <p:spPr>
          <a:xfrm>
            <a:off x="838199" y="1017037"/>
            <a:ext cx="11132975" cy="5159926"/>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text</a:t>
            </a:r>
            <a:endParaRPr lang="en-GB" dirty="0"/>
          </a:p>
        </p:txBody>
      </p:sp>
      <p:sp>
        <p:nvSpPr>
          <p:cNvPr id="6" name="Slide Number Placeholder 5">
            <a:extLst>
              <a:ext uri="{FF2B5EF4-FFF2-40B4-BE49-F238E27FC236}">
                <a16:creationId xmlns:a16="http://schemas.microsoft.com/office/drawing/2014/main" id="{4A5FB7BB-1FE9-4EEE-A6A4-C7C7DD6EF04D}"/>
              </a:ext>
            </a:extLst>
          </p:cNvPr>
          <p:cNvSpPr>
            <a:spLocks noGrp="1"/>
          </p:cNvSpPr>
          <p:nvPr>
            <p:ph type="sldNum" sz="quarter" idx="12"/>
          </p:nvPr>
        </p:nvSpPr>
        <p:spPr/>
        <p:txBody>
          <a:bodyPr/>
          <a:lstStyle/>
          <a:p>
            <a:fld id="{F7A723A4-B207-4971-A884-C6351F186E8C}" type="slidenum">
              <a:rPr lang="en-GB" smtClean="0"/>
              <a:t>‹#›</a:t>
            </a:fld>
            <a:endParaRPr lang="en-GB" dirty="0"/>
          </a:p>
        </p:txBody>
      </p:sp>
    </p:spTree>
    <p:extLst>
      <p:ext uri="{BB962C8B-B14F-4D97-AF65-F5344CB8AC3E}">
        <p14:creationId xmlns:p14="http://schemas.microsoft.com/office/powerpoint/2010/main" val="1289305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deo Insert">
    <p:spTree>
      <p:nvGrpSpPr>
        <p:cNvPr id="1" name=""/>
        <p:cNvGrpSpPr/>
        <p:nvPr/>
      </p:nvGrpSpPr>
      <p:grpSpPr>
        <a:xfrm>
          <a:off x="0" y="0"/>
          <a:ext cx="0" cy="0"/>
          <a:chOff x="0" y="0"/>
          <a:chExt cx="0" cy="0"/>
        </a:xfrm>
      </p:grpSpPr>
      <p:sp>
        <p:nvSpPr>
          <p:cNvPr id="11" name="Media Placeholder 10">
            <a:extLst>
              <a:ext uri="{FF2B5EF4-FFF2-40B4-BE49-F238E27FC236}">
                <a16:creationId xmlns:a16="http://schemas.microsoft.com/office/drawing/2014/main" id="{2832ADA4-A958-37E8-ABED-DD01BE760EC0}"/>
              </a:ext>
            </a:extLst>
          </p:cNvPr>
          <p:cNvSpPr>
            <a:spLocks noGrp="1"/>
          </p:cNvSpPr>
          <p:nvPr>
            <p:ph type="media" sz="quarter" idx="10"/>
          </p:nvPr>
        </p:nvSpPr>
        <p:spPr>
          <a:xfrm>
            <a:off x="0" y="0"/>
            <a:ext cx="12192000" cy="6858000"/>
          </a:xfrm>
        </p:spPr>
        <p:txBody>
          <a:bodyPr>
            <a:normAutofit/>
          </a:bodyPr>
          <a:lstStyle>
            <a:lvl1pPr marL="0" indent="0">
              <a:buNone/>
              <a:defRPr sz="1100"/>
            </a:lvl1pPr>
          </a:lstStyle>
          <a:p>
            <a:r>
              <a:rPr lang="en-US" dirty="0"/>
              <a:t>Click icon to add media</a:t>
            </a:r>
          </a:p>
        </p:txBody>
      </p:sp>
      <p:sp>
        <p:nvSpPr>
          <p:cNvPr id="14" name="Text Placeholder 12">
            <a:extLst>
              <a:ext uri="{FF2B5EF4-FFF2-40B4-BE49-F238E27FC236}">
                <a16:creationId xmlns:a16="http://schemas.microsoft.com/office/drawing/2014/main" id="{66F801B9-2D10-B457-8F64-41B339DFAE4C}"/>
              </a:ext>
            </a:extLst>
          </p:cNvPr>
          <p:cNvSpPr>
            <a:spLocks noGrp="1"/>
          </p:cNvSpPr>
          <p:nvPr>
            <p:ph type="body" sz="quarter" idx="11" hasCustomPrompt="1"/>
          </p:nvPr>
        </p:nvSpPr>
        <p:spPr>
          <a:xfrm>
            <a:off x="176464" y="95691"/>
            <a:ext cx="11004884" cy="447233"/>
          </a:xfrm>
          <a:solidFill>
            <a:schemeClr val="tx2"/>
          </a:solidFill>
        </p:spPr>
        <p:txBody>
          <a:bodyPr anchor="ctr">
            <a:normAutofit/>
          </a:bodyPr>
          <a:lstStyle>
            <a:lvl1pPr marL="0" indent="0" algn="l">
              <a:buNone/>
              <a:defRPr sz="2400" b="0">
                <a:solidFill>
                  <a:schemeClr val="bg1"/>
                </a:solidFill>
                <a:latin typeface="Montserrat" pitchFamily="2" charset="0"/>
              </a:defRPr>
            </a:lvl1pPr>
          </a:lstStyle>
          <a:p>
            <a:pPr lvl="0"/>
            <a:r>
              <a:rPr lang="en-US" dirty="0"/>
              <a:t>Video slide</a:t>
            </a:r>
          </a:p>
        </p:txBody>
      </p:sp>
    </p:spTree>
    <p:extLst>
      <p:ext uri="{BB962C8B-B14F-4D97-AF65-F5344CB8AC3E}">
        <p14:creationId xmlns:p14="http://schemas.microsoft.com/office/powerpoint/2010/main" val="76617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6" name="Picture 5" descr="A circular object with a pattern&#10;&#10;Description automatically generated">
            <a:extLst>
              <a:ext uri="{FF2B5EF4-FFF2-40B4-BE49-F238E27FC236}">
                <a16:creationId xmlns:a16="http://schemas.microsoft.com/office/drawing/2014/main" id="{F31A13BF-88D2-8FED-052C-974F1C85CB39}"/>
              </a:ext>
            </a:extLst>
          </p:cNvPr>
          <p:cNvPicPr>
            <a:picLocks noChangeAspect="1"/>
          </p:cNvPicPr>
          <p:nvPr userDrawn="1"/>
        </p:nvPicPr>
        <p:blipFill>
          <a:blip r:embed="rId2">
            <a:alphaModFix/>
            <a:extLst>
              <a:ext uri="{28A0092B-C50C-407E-A947-70E740481C1C}">
                <a14:useLocalDpi xmlns:a14="http://schemas.microsoft.com/office/drawing/2010/main" val="0"/>
              </a:ext>
            </a:extLst>
          </a:blip>
          <a:srcRect l="19797" t="24104" r="11571" b="24289"/>
          <a:stretch/>
        </p:blipFill>
        <p:spPr>
          <a:xfrm>
            <a:off x="0" y="-10633"/>
            <a:ext cx="12192000" cy="6875743"/>
          </a:xfrm>
          <a:prstGeom prst="rect">
            <a:avLst/>
          </a:prstGeom>
        </p:spPr>
      </p:pic>
      <p:sp>
        <p:nvSpPr>
          <p:cNvPr id="8" name="Rectangle 7">
            <a:extLst>
              <a:ext uri="{FF2B5EF4-FFF2-40B4-BE49-F238E27FC236}">
                <a16:creationId xmlns:a16="http://schemas.microsoft.com/office/drawing/2014/main" id="{F13DECE0-B523-C48B-93EC-7B1404A93E00}"/>
              </a:ext>
            </a:extLst>
          </p:cNvPr>
          <p:cNvSpPr/>
          <p:nvPr userDrawn="1"/>
        </p:nvSpPr>
        <p:spPr>
          <a:xfrm>
            <a:off x="0" y="-10632"/>
            <a:ext cx="12192000" cy="6886376"/>
          </a:xfrm>
          <a:prstGeom prst="rect">
            <a:avLst/>
          </a:prstGeom>
          <a:gradFill flip="none" rotWithShape="1">
            <a:gsLst>
              <a:gs pos="0">
                <a:srgbClr val="142033">
                  <a:alpha val="90000"/>
                </a:srgbClr>
              </a:gs>
              <a:gs pos="50000">
                <a:srgbClr val="00407F">
                  <a:alpha val="97000"/>
                </a:srgbClr>
              </a:gs>
              <a:gs pos="100000">
                <a:srgbClr val="142033">
                  <a:alpha val="96000"/>
                </a:srgbClr>
              </a:gs>
            </a:gsLst>
            <a:path path="circle">
              <a:fillToRect r="100000" b="100000"/>
            </a:path>
            <a:tileRect l="-100000" t="-100000"/>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986EE7E2-8B91-83B1-491F-9501DA88B89A}"/>
              </a:ext>
            </a:extLst>
          </p:cNvPr>
          <p:cNvSpPr/>
          <p:nvPr userDrawn="1"/>
        </p:nvSpPr>
        <p:spPr>
          <a:xfrm>
            <a:off x="167298" y="106220"/>
            <a:ext cx="11857383" cy="6608698"/>
          </a:xfrm>
          <a:prstGeom prst="rect">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panose="020B0606030504020204" pitchFamily="34" charset="0"/>
            </a:endParaRPr>
          </a:p>
        </p:txBody>
      </p:sp>
      <p:grpSp>
        <p:nvGrpSpPr>
          <p:cNvPr id="18" name="Group 17">
            <a:extLst>
              <a:ext uri="{FF2B5EF4-FFF2-40B4-BE49-F238E27FC236}">
                <a16:creationId xmlns:a16="http://schemas.microsoft.com/office/drawing/2014/main" id="{61A962F3-30A0-7841-79D6-2FB669C3ED6A}"/>
              </a:ext>
            </a:extLst>
          </p:cNvPr>
          <p:cNvGrpSpPr/>
          <p:nvPr userDrawn="1"/>
        </p:nvGrpSpPr>
        <p:grpSpPr>
          <a:xfrm>
            <a:off x="6057734" y="1880456"/>
            <a:ext cx="4564192" cy="4127719"/>
            <a:chOff x="6057734" y="1880456"/>
            <a:chExt cx="4564192" cy="4127719"/>
          </a:xfrm>
        </p:grpSpPr>
        <p:sp>
          <p:nvSpPr>
            <p:cNvPr id="19" name="Rectangle 18">
              <a:extLst>
                <a:ext uri="{FF2B5EF4-FFF2-40B4-BE49-F238E27FC236}">
                  <a16:creationId xmlns:a16="http://schemas.microsoft.com/office/drawing/2014/main" id="{732BD47D-DF9C-FEC2-BB81-5FEB1E43980E}"/>
                </a:ext>
              </a:extLst>
            </p:cNvPr>
            <p:cNvSpPr/>
            <p:nvPr/>
          </p:nvSpPr>
          <p:spPr>
            <a:xfrm>
              <a:off x="6057736" y="1893883"/>
              <a:ext cx="4564190" cy="4114292"/>
            </a:xfrm>
            <a:prstGeom prst="rect">
              <a:avLst/>
            </a:prstGeom>
            <a:noFill/>
            <a:ln w="19050" cap="flat" cmpd="sng" algn="ctr">
              <a:solidFill>
                <a:srgbClr val="30B6B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20" name="Pentagon 31">
              <a:extLst>
                <a:ext uri="{FF2B5EF4-FFF2-40B4-BE49-F238E27FC236}">
                  <a16:creationId xmlns:a16="http://schemas.microsoft.com/office/drawing/2014/main" id="{E3EBA633-7A2C-09A7-B28F-1E089EE937AC}"/>
                </a:ext>
              </a:extLst>
            </p:cNvPr>
            <p:cNvSpPr/>
            <p:nvPr/>
          </p:nvSpPr>
          <p:spPr>
            <a:xfrm rot="5400000">
              <a:off x="7651903" y="286287"/>
              <a:ext cx="1375853" cy="4564191"/>
            </a:xfrm>
            <a:prstGeom prst="homePlate">
              <a:avLst/>
            </a:prstGeom>
            <a:solidFill>
              <a:srgbClr val="30B6BC"/>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grpSp>
      <p:grpSp>
        <p:nvGrpSpPr>
          <p:cNvPr id="21" name="Group 20">
            <a:extLst>
              <a:ext uri="{FF2B5EF4-FFF2-40B4-BE49-F238E27FC236}">
                <a16:creationId xmlns:a16="http://schemas.microsoft.com/office/drawing/2014/main" id="{A129036E-8285-60FE-8F0F-D033C4E64790}"/>
              </a:ext>
            </a:extLst>
          </p:cNvPr>
          <p:cNvGrpSpPr/>
          <p:nvPr userDrawn="1"/>
        </p:nvGrpSpPr>
        <p:grpSpPr>
          <a:xfrm>
            <a:off x="1318436" y="1893883"/>
            <a:ext cx="4572001" cy="4114292"/>
            <a:chOff x="1318436" y="1893883"/>
            <a:chExt cx="4572001" cy="4114292"/>
          </a:xfrm>
        </p:grpSpPr>
        <p:sp>
          <p:nvSpPr>
            <p:cNvPr id="22" name="Rectangle 21">
              <a:extLst>
                <a:ext uri="{FF2B5EF4-FFF2-40B4-BE49-F238E27FC236}">
                  <a16:creationId xmlns:a16="http://schemas.microsoft.com/office/drawing/2014/main" id="{80C6B93D-B1FD-3A21-8FD4-C8BA56A61AB6}"/>
                </a:ext>
              </a:extLst>
            </p:cNvPr>
            <p:cNvSpPr/>
            <p:nvPr/>
          </p:nvSpPr>
          <p:spPr>
            <a:xfrm>
              <a:off x="1318437" y="1893883"/>
              <a:ext cx="4572000" cy="4114292"/>
            </a:xfrm>
            <a:prstGeom prst="rect">
              <a:avLst/>
            </a:prstGeom>
            <a:noFill/>
            <a:ln w="19050" cap="flat" cmpd="sng" algn="ctr">
              <a:solidFill>
                <a:srgbClr val="4D63D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23" name="Pentagon 35">
              <a:extLst>
                <a:ext uri="{FF2B5EF4-FFF2-40B4-BE49-F238E27FC236}">
                  <a16:creationId xmlns:a16="http://schemas.microsoft.com/office/drawing/2014/main" id="{42CA95CF-7C02-606F-05F2-37AB42471447}"/>
                </a:ext>
              </a:extLst>
            </p:cNvPr>
            <p:cNvSpPr/>
            <p:nvPr/>
          </p:nvSpPr>
          <p:spPr>
            <a:xfrm rot="5400000">
              <a:off x="2912605" y="299714"/>
              <a:ext cx="1375853" cy="4564191"/>
            </a:xfrm>
            <a:prstGeom prst="homePlate">
              <a:avLst/>
            </a:prstGeom>
            <a:solidFill>
              <a:srgbClr val="4D63D9"/>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grpSp>
      <p:sp>
        <p:nvSpPr>
          <p:cNvPr id="2" name="TextBox 1">
            <a:extLst>
              <a:ext uri="{FF2B5EF4-FFF2-40B4-BE49-F238E27FC236}">
                <a16:creationId xmlns:a16="http://schemas.microsoft.com/office/drawing/2014/main" id="{D6C867FB-7A35-A5EB-1A71-EFF956FE4B62}"/>
              </a:ext>
            </a:extLst>
          </p:cNvPr>
          <p:cNvSpPr txBox="1"/>
          <p:nvPr userDrawn="1"/>
        </p:nvSpPr>
        <p:spPr>
          <a:xfrm>
            <a:off x="2016121" y="3672081"/>
            <a:ext cx="3168819" cy="1200329"/>
          </a:xfrm>
          <a:prstGeom prst="rect">
            <a:avLst/>
          </a:prstGeom>
          <a:noFill/>
        </p:spPr>
        <p:txBody>
          <a:bodyPr wrap="square" rtlCol="0">
            <a:spAutoFit/>
          </a:bodyPr>
          <a:lstStyle/>
          <a:p>
            <a:pPr algn="ctr"/>
            <a:r>
              <a:rPr lang="en-US" sz="2400" i="1" dirty="0">
                <a:solidFill>
                  <a:schemeClr val="bg1"/>
                </a:solidFill>
              </a:rPr>
              <a:t>To advance structural science globally</a:t>
            </a:r>
          </a:p>
        </p:txBody>
      </p:sp>
      <p:sp>
        <p:nvSpPr>
          <p:cNvPr id="3" name="TextBox 2">
            <a:extLst>
              <a:ext uri="{FF2B5EF4-FFF2-40B4-BE49-F238E27FC236}">
                <a16:creationId xmlns:a16="http://schemas.microsoft.com/office/drawing/2014/main" id="{F873E10E-C7AC-4423-4471-CC5F865E7A02}"/>
              </a:ext>
            </a:extLst>
          </p:cNvPr>
          <p:cNvSpPr txBox="1"/>
          <p:nvPr userDrawn="1"/>
        </p:nvSpPr>
        <p:spPr>
          <a:xfrm>
            <a:off x="6661094" y="3672082"/>
            <a:ext cx="3357469" cy="1200329"/>
          </a:xfrm>
          <a:prstGeom prst="rect">
            <a:avLst/>
          </a:prstGeom>
          <a:noFill/>
        </p:spPr>
        <p:txBody>
          <a:bodyPr wrap="square" rtlCol="0">
            <a:spAutoFit/>
          </a:bodyPr>
          <a:lstStyle/>
          <a:p>
            <a:pPr algn="ctr"/>
            <a:r>
              <a:rPr lang="en-US" sz="2400" i="1" dirty="0">
                <a:solidFill>
                  <a:schemeClr val="bg1"/>
                </a:solidFill>
              </a:rPr>
              <a:t>To empower a thriving structural science community</a:t>
            </a:r>
          </a:p>
        </p:txBody>
      </p:sp>
      <p:sp>
        <p:nvSpPr>
          <p:cNvPr id="4" name="TextBox 3">
            <a:extLst>
              <a:ext uri="{FF2B5EF4-FFF2-40B4-BE49-F238E27FC236}">
                <a16:creationId xmlns:a16="http://schemas.microsoft.com/office/drawing/2014/main" id="{85ACE7FD-5788-53F1-E2AD-AD87218612A3}"/>
              </a:ext>
            </a:extLst>
          </p:cNvPr>
          <p:cNvSpPr txBox="1"/>
          <p:nvPr userDrawn="1"/>
        </p:nvSpPr>
        <p:spPr>
          <a:xfrm>
            <a:off x="2791265" y="2368327"/>
            <a:ext cx="1618530" cy="400110"/>
          </a:xfrm>
          <a:prstGeom prst="rect">
            <a:avLst/>
          </a:prstGeom>
          <a:noFill/>
        </p:spPr>
        <p:txBody>
          <a:bodyPr wrap="square" rtlCol="0">
            <a:spAutoFit/>
          </a:bodyPr>
          <a:lstStyle/>
          <a:p>
            <a:pPr algn="ctr"/>
            <a:r>
              <a:rPr lang="en-US" sz="2000" i="0" dirty="0">
                <a:solidFill>
                  <a:schemeClr val="bg1"/>
                </a:solidFill>
                <a:latin typeface="+mj-lt"/>
              </a:rPr>
              <a:t>Purpose</a:t>
            </a:r>
          </a:p>
        </p:txBody>
      </p:sp>
      <p:sp>
        <p:nvSpPr>
          <p:cNvPr id="5" name="TextBox 4">
            <a:extLst>
              <a:ext uri="{FF2B5EF4-FFF2-40B4-BE49-F238E27FC236}">
                <a16:creationId xmlns:a16="http://schemas.microsoft.com/office/drawing/2014/main" id="{628DAEB1-1527-AFC3-A8C8-DD92DAEE3A1B}"/>
              </a:ext>
            </a:extLst>
          </p:cNvPr>
          <p:cNvSpPr txBox="1"/>
          <p:nvPr userDrawn="1"/>
        </p:nvSpPr>
        <p:spPr>
          <a:xfrm>
            <a:off x="7530563" y="2382742"/>
            <a:ext cx="1618530" cy="400110"/>
          </a:xfrm>
          <a:prstGeom prst="rect">
            <a:avLst/>
          </a:prstGeom>
          <a:noFill/>
        </p:spPr>
        <p:txBody>
          <a:bodyPr wrap="square" rtlCol="0">
            <a:spAutoFit/>
          </a:bodyPr>
          <a:lstStyle/>
          <a:p>
            <a:pPr algn="ctr"/>
            <a:r>
              <a:rPr lang="en-US" sz="2000" i="0" dirty="0">
                <a:solidFill>
                  <a:schemeClr val="bg1"/>
                </a:solidFill>
                <a:latin typeface="+mj-lt"/>
              </a:rPr>
              <a:t>Vision</a:t>
            </a:r>
          </a:p>
        </p:txBody>
      </p:sp>
      <p:sp>
        <p:nvSpPr>
          <p:cNvPr id="7" name="TextBox 6">
            <a:extLst>
              <a:ext uri="{FF2B5EF4-FFF2-40B4-BE49-F238E27FC236}">
                <a16:creationId xmlns:a16="http://schemas.microsoft.com/office/drawing/2014/main" id="{6DF75293-234D-964C-373A-18109C9330B2}"/>
              </a:ext>
            </a:extLst>
          </p:cNvPr>
          <p:cNvSpPr txBox="1"/>
          <p:nvPr userDrawn="1"/>
        </p:nvSpPr>
        <p:spPr>
          <a:xfrm>
            <a:off x="2275102" y="540127"/>
            <a:ext cx="7641771" cy="584775"/>
          </a:xfrm>
          <a:prstGeom prst="rect">
            <a:avLst/>
          </a:prstGeom>
          <a:noFill/>
        </p:spPr>
        <p:txBody>
          <a:bodyPr wrap="square" rtlCol="0" anchor="b">
            <a:spAutoFit/>
          </a:bodyPr>
          <a:lstStyle/>
          <a:p>
            <a:pPr algn="ctr"/>
            <a:r>
              <a:rPr lang="en-US" sz="3200" dirty="0">
                <a:solidFill>
                  <a:schemeClr val="bg1"/>
                </a:solidFill>
                <a:latin typeface="+mj-lt"/>
              </a:rPr>
              <a:t>Purpose and Vision</a:t>
            </a:r>
            <a:endParaRPr lang="en-GB" sz="3200" dirty="0">
              <a:solidFill>
                <a:schemeClr val="bg1"/>
              </a:solidFill>
              <a:latin typeface="+mj-lt"/>
            </a:endParaRPr>
          </a:p>
        </p:txBody>
      </p:sp>
    </p:spTree>
    <p:extLst>
      <p:ext uri="{BB962C8B-B14F-4D97-AF65-F5344CB8AC3E}">
        <p14:creationId xmlns:p14="http://schemas.microsoft.com/office/powerpoint/2010/main" val="1831899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alues">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AFDAF2ED-33EE-AF12-D04F-EF095D8D2A7E}"/>
              </a:ext>
            </a:extLst>
          </p:cNvPr>
          <p:cNvPicPr>
            <a:picLocks noChangeAspect="1"/>
          </p:cNvPicPr>
          <p:nvPr userDrawn="1"/>
        </p:nvPicPr>
        <p:blipFill>
          <a:blip r:embed="rId2"/>
          <a:srcRect t="64989" r="1096" b="11104"/>
          <a:stretch/>
        </p:blipFill>
        <p:spPr>
          <a:xfrm>
            <a:off x="0" y="0"/>
            <a:ext cx="12191978" cy="1693104"/>
          </a:xfrm>
          <a:prstGeom prst="rect">
            <a:avLst/>
          </a:prstGeom>
        </p:spPr>
      </p:pic>
      <p:sp>
        <p:nvSpPr>
          <p:cNvPr id="7" name="Rectangle 6">
            <a:extLst>
              <a:ext uri="{FF2B5EF4-FFF2-40B4-BE49-F238E27FC236}">
                <a16:creationId xmlns:a16="http://schemas.microsoft.com/office/drawing/2014/main" id="{88C0EB2F-48AD-7857-B0F3-ED1D3A913B4F}"/>
              </a:ext>
            </a:extLst>
          </p:cNvPr>
          <p:cNvSpPr/>
          <p:nvPr userDrawn="1"/>
        </p:nvSpPr>
        <p:spPr>
          <a:xfrm>
            <a:off x="116957" y="95692"/>
            <a:ext cx="11972261" cy="6687879"/>
          </a:xfrm>
          <a:prstGeom prst="rect">
            <a:avLst/>
          </a:prstGeom>
          <a:noFill/>
          <a:ln w="25400">
            <a:solidFill>
              <a:srgbClr val="193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Open Sans" panose="020B0606030504020204" pitchFamily="34" charset="0"/>
            </a:endParaRPr>
          </a:p>
        </p:txBody>
      </p:sp>
      <p:sp>
        <p:nvSpPr>
          <p:cNvPr id="2" name="TextBox 1">
            <a:extLst>
              <a:ext uri="{FF2B5EF4-FFF2-40B4-BE49-F238E27FC236}">
                <a16:creationId xmlns:a16="http://schemas.microsoft.com/office/drawing/2014/main" id="{15E0EFF4-DF1D-C7DA-7301-CB9D69C60674}"/>
              </a:ext>
            </a:extLst>
          </p:cNvPr>
          <p:cNvSpPr txBox="1"/>
          <p:nvPr userDrawn="1"/>
        </p:nvSpPr>
        <p:spPr>
          <a:xfrm>
            <a:off x="630297" y="3204585"/>
            <a:ext cx="2938140" cy="879023"/>
          </a:xfrm>
          <a:prstGeom prst="rect">
            <a:avLst/>
          </a:prstGeom>
          <a:noFill/>
        </p:spPr>
        <p:txBody>
          <a:bodyPr wrap="square">
            <a:spAutoFit/>
          </a:bodyPr>
          <a:lstStyle/>
          <a:p>
            <a:pPr algn="ctr">
              <a:lnSpc>
                <a:spcPct val="150000"/>
              </a:lnSpc>
              <a:buClr>
                <a:srgbClr val="30B6BC"/>
              </a:buClr>
            </a:pPr>
            <a:r>
              <a:rPr lang="en-US" dirty="0">
                <a:solidFill>
                  <a:srgbClr val="142033"/>
                </a:solidFill>
                <a:ea typeface="Open Sans" pitchFamily="2" charset="0"/>
                <a:cs typeface="Open Sans" pitchFamily="2" charset="0"/>
              </a:rPr>
              <a:t>We exemplify </a:t>
            </a:r>
            <a:r>
              <a:rPr lang="en-US" b="1" dirty="0">
                <a:solidFill>
                  <a:srgbClr val="142033"/>
                </a:solidFill>
                <a:ea typeface="Open Sans" pitchFamily="2" charset="0"/>
                <a:cs typeface="Open Sans" pitchFamily="2" charset="0"/>
              </a:rPr>
              <a:t>scientific excellence</a:t>
            </a:r>
            <a:r>
              <a:rPr lang="en-US" dirty="0">
                <a:solidFill>
                  <a:srgbClr val="142033"/>
                </a:solidFill>
                <a:ea typeface="Open Sans" pitchFamily="2" charset="0"/>
                <a:cs typeface="Open Sans" pitchFamily="2" charset="0"/>
              </a:rPr>
              <a:t> and </a:t>
            </a:r>
            <a:r>
              <a:rPr lang="en-GB" b="1" dirty="0">
                <a:solidFill>
                  <a:srgbClr val="142033"/>
                </a:solidFill>
                <a:ea typeface="Open Sans" pitchFamily="2" charset="0"/>
                <a:cs typeface="Open Sans" pitchFamily="2" charset="0"/>
              </a:rPr>
              <a:t>rigour</a:t>
            </a:r>
          </a:p>
        </p:txBody>
      </p:sp>
      <p:sp>
        <p:nvSpPr>
          <p:cNvPr id="3" name="TextBox 2">
            <a:extLst>
              <a:ext uri="{FF2B5EF4-FFF2-40B4-BE49-F238E27FC236}">
                <a16:creationId xmlns:a16="http://schemas.microsoft.com/office/drawing/2014/main" id="{C3762595-DEA9-3888-D1A4-D704372A2F3E}"/>
              </a:ext>
            </a:extLst>
          </p:cNvPr>
          <p:cNvSpPr txBox="1"/>
          <p:nvPr userDrawn="1"/>
        </p:nvSpPr>
        <p:spPr>
          <a:xfrm>
            <a:off x="4275257" y="3026389"/>
            <a:ext cx="3169628" cy="1294522"/>
          </a:xfrm>
          <a:prstGeom prst="rect">
            <a:avLst/>
          </a:prstGeom>
          <a:noFill/>
        </p:spPr>
        <p:txBody>
          <a:bodyPr wrap="square">
            <a:spAutoFit/>
          </a:bodyPr>
          <a:lstStyle/>
          <a:p>
            <a:pPr algn="ctr">
              <a:lnSpc>
                <a:spcPct val="150000"/>
              </a:lnSpc>
              <a:buClr>
                <a:srgbClr val="30B6BC"/>
              </a:buClr>
            </a:pPr>
            <a:r>
              <a:rPr lang="en-US" dirty="0">
                <a:solidFill>
                  <a:srgbClr val="142033"/>
                </a:solidFill>
                <a:ea typeface="Open Sans" pitchFamily="2" charset="0"/>
                <a:cs typeface="Open Sans" pitchFamily="2" charset="0"/>
              </a:rPr>
              <a:t>We operate </a:t>
            </a:r>
            <a:r>
              <a:rPr lang="en-US" b="1" dirty="0">
                <a:solidFill>
                  <a:srgbClr val="142033"/>
                </a:solidFill>
                <a:ea typeface="Open Sans" pitchFamily="2" charset="0"/>
                <a:cs typeface="Open Sans" pitchFamily="2" charset="0"/>
              </a:rPr>
              <a:t>responsibly,</a:t>
            </a:r>
            <a:r>
              <a:rPr lang="en-US" dirty="0">
                <a:solidFill>
                  <a:srgbClr val="142033"/>
                </a:solidFill>
                <a:ea typeface="Open Sans" pitchFamily="2" charset="0"/>
                <a:cs typeface="Open Sans" pitchFamily="2" charset="0"/>
              </a:rPr>
              <a:t> </a:t>
            </a:r>
            <a:r>
              <a:rPr lang="en-US" b="1" dirty="0">
                <a:solidFill>
                  <a:srgbClr val="142033"/>
                </a:solidFill>
                <a:ea typeface="Open Sans" pitchFamily="2" charset="0"/>
                <a:cs typeface="Open Sans" pitchFamily="2" charset="0"/>
              </a:rPr>
              <a:t>sustainably, ethically </a:t>
            </a:r>
            <a:r>
              <a:rPr lang="en-US" dirty="0">
                <a:solidFill>
                  <a:srgbClr val="142033"/>
                </a:solidFill>
                <a:ea typeface="Open Sans" pitchFamily="2" charset="0"/>
                <a:cs typeface="Open Sans" pitchFamily="2" charset="0"/>
              </a:rPr>
              <a:t>and with </a:t>
            </a:r>
            <a:r>
              <a:rPr lang="en-US" b="1" dirty="0">
                <a:solidFill>
                  <a:srgbClr val="142033"/>
                </a:solidFill>
                <a:ea typeface="Open Sans" pitchFamily="2" charset="0"/>
                <a:cs typeface="Open Sans" pitchFamily="2" charset="0"/>
              </a:rPr>
              <a:t>integrity</a:t>
            </a:r>
          </a:p>
        </p:txBody>
      </p:sp>
      <p:sp>
        <p:nvSpPr>
          <p:cNvPr id="4" name="TextBox 3">
            <a:extLst>
              <a:ext uri="{FF2B5EF4-FFF2-40B4-BE49-F238E27FC236}">
                <a16:creationId xmlns:a16="http://schemas.microsoft.com/office/drawing/2014/main" id="{24EA9793-E3F8-FB1A-C301-B250FFA3B9C1}"/>
              </a:ext>
            </a:extLst>
          </p:cNvPr>
          <p:cNvSpPr txBox="1"/>
          <p:nvPr userDrawn="1"/>
        </p:nvSpPr>
        <p:spPr>
          <a:xfrm>
            <a:off x="8380269" y="3164174"/>
            <a:ext cx="3007481" cy="879023"/>
          </a:xfrm>
          <a:prstGeom prst="rect">
            <a:avLst/>
          </a:prstGeom>
          <a:noFill/>
        </p:spPr>
        <p:txBody>
          <a:bodyPr wrap="square">
            <a:spAutoFit/>
          </a:bodyPr>
          <a:lstStyle/>
          <a:p>
            <a:pPr algn="ctr">
              <a:lnSpc>
                <a:spcPct val="150000"/>
              </a:lnSpc>
              <a:buClr>
                <a:srgbClr val="30B6BC"/>
              </a:buClr>
            </a:pPr>
            <a:r>
              <a:rPr lang="en-US" dirty="0">
                <a:solidFill>
                  <a:srgbClr val="142033"/>
                </a:solidFill>
                <a:ea typeface="Open Sans" pitchFamily="2" charset="0"/>
                <a:cs typeface="Open Sans" pitchFamily="2" charset="0"/>
              </a:rPr>
              <a:t>We are </a:t>
            </a:r>
            <a:r>
              <a:rPr lang="en-US" b="1" dirty="0">
                <a:solidFill>
                  <a:srgbClr val="142033"/>
                </a:solidFill>
                <a:ea typeface="Open Sans" pitchFamily="2" charset="0"/>
                <a:cs typeface="Open Sans" pitchFamily="2" charset="0"/>
              </a:rPr>
              <a:t>diverse, inclusive </a:t>
            </a:r>
            <a:r>
              <a:rPr lang="en-US" dirty="0">
                <a:solidFill>
                  <a:srgbClr val="142033"/>
                </a:solidFill>
                <a:ea typeface="Open Sans" pitchFamily="2" charset="0"/>
                <a:cs typeface="Open Sans" pitchFamily="2" charset="0"/>
              </a:rPr>
              <a:t>and </a:t>
            </a:r>
            <a:r>
              <a:rPr lang="en-US" b="1" dirty="0">
                <a:solidFill>
                  <a:srgbClr val="142033"/>
                </a:solidFill>
                <a:ea typeface="Open Sans" pitchFamily="2" charset="0"/>
                <a:cs typeface="Open Sans" pitchFamily="2" charset="0"/>
              </a:rPr>
              <a:t>welcoming to all</a:t>
            </a:r>
          </a:p>
        </p:txBody>
      </p:sp>
      <p:sp>
        <p:nvSpPr>
          <p:cNvPr id="6" name="TextBox 5">
            <a:extLst>
              <a:ext uri="{FF2B5EF4-FFF2-40B4-BE49-F238E27FC236}">
                <a16:creationId xmlns:a16="http://schemas.microsoft.com/office/drawing/2014/main" id="{6B2F7E34-B5C3-1E35-F12F-ED7503A41A58}"/>
              </a:ext>
            </a:extLst>
          </p:cNvPr>
          <p:cNvSpPr txBox="1"/>
          <p:nvPr userDrawn="1"/>
        </p:nvSpPr>
        <p:spPr>
          <a:xfrm>
            <a:off x="2099367" y="5444072"/>
            <a:ext cx="2788388" cy="879023"/>
          </a:xfrm>
          <a:prstGeom prst="rect">
            <a:avLst/>
          </a:prstGeom>
          <a:noFill/>
        </p:spPr>
        <p:txBody>
          <a:bodyPr wrap="square">
            <a:spAutoFit/>
          </a:bodyPr>
          <a:lstStyle/>
          <a:p>
            <a:pPr algn="ctr">
              <a:lnSpc>
                <a:spcPct val="150000"/>
              </a:lnSpc>
              <a:buClr>
                <a:srgbClr val="30B6BC"/>
              </a:buClr>
            </a:pPr>
            <a:r>
              <a:rPr lang="en-US" dirty="0">
                <a:solidFill>
                  <a:srgbClr val="142033"/>
                </a:solidFill>
                <a:ea typeface="Open Sans" pitchFamily="2" charset="0"/>
                <a:cs typeface="Open Sans" pitchFamily="2" charset="0"/>
              </a:rPr>
              <a:t>We are </a:t>
            </a:r>
            <a:r>
              <a:rPr lang="en-US" b="1" dirty="0">
                <a:solidFill>
                  <a:srgbClr val="142033"/>
                </a:solidFill>
                <a:ea typeface="Open Sans" pitchFamily="2" charset="0"/>
                <a:cs typeface="Open Sans" pitchFamily="2" charset="0"/>
              </a:rPr>
              <a:t>future-focused </a:t>
            </a:r>
            <a:r>
              <a:rPr lang="en-US" dirty="0">
                <a:solidFill>
                  <a:srgbClr val="142033"/>
                </a:solidFill>
                <a:ea typeface="Open Sans" pitchFamily="2" charset="0"/>
                <a:cs typeface="Open Sans" pitchFamily="2" charset="0"/>
              </a:rPr>
              <a:t>and </a:t>
            </a:r>
            <a:r>
              <a:rPr lang="en-US" b="1" dirty="0">
                <a:solidFill>
                  <a:srgbClr val="142033"/>
                </a:solidFill>
                <a:ea typeface="Open Sans" pitchFamily="2" charset="0"/>
                <a:cs typeface="Open Sans" pitchFamily="2" charset="0"/>
              </a:rPr>
              <a:t>innovative</a:t>
            </a:r>
          </a:p>
        </p:txBody>
      </p:sp>
      <p:sp>
        <p:nvSpPr>
          <p:cNvPr id="9" name="TextBox 8">
            <a:extLst>
              <a:ext uri="{FF2B5EF4-FFF2-40B4-BE49-F238E27FC236}">
                <a16:creationId xmlns:a16="http://schemas.microsoft.com/office/drawing/2014/main" id="{D138624D-7B59-7357-A69D-2D1E3DD9AE8E}"/>
              </a:ext>
            </a:extLst>
          </p:cNvPr>
          <p:cNvSpPr txBox="1"/>
          <p:nvPr userDrawn="1"/>
        </p:nvSpPr>
        <p:spPr>
          <a:xfrm>
            <a:off x="6323633" y="5440674"/>
            <a:ext cx="3560376" cy="882421"/>
          </a:xfrm>
          <a:prstGeom prst="rect">
            <a:avLst/>
          </a:prstGeom>
          <a:noFill/>
        </p:spPr>
        <p:txBody>
          <a:bodyPr wrap="square">
            <a:spAutoFit/>
          </a:bodyPr>
          <a:lstStyle/>
          <a:p>
            <a:pPr algn="ctr">
              <a:lnSpc>
                <a:spcPct val="150000"/>
              </a:lnSpc>
              <a:buClr>
                <a:srgbClr val="30B6BC"/>
              </a:buClr>
            </a:pPr>
            <a:r>
              <a:rPr lang="en-US" dirty="0">
                <a:solidFill>
                  <a:srgbClr val="142033"/>
                </a:solidFill>
                <a:ea typeface="Open Sans" pitchFamily="2" charset="0"/>
                <a:cs typeface="Open Sans" pitchFamily="2" charset="0"/>
              </a:rPr>
              <a:t>We </a:t>
            </a:r>
            <a:r>
              <a:rPr lang="en-US" b="1" dirty="0">
                <a:solidFill>
                  <a:srgbClr val="142033"/>
                </a:solidFill>
                <a:ea typeface="Open Sans" pitchFamily="2" charset="0"/>
                <a:cs typeface="Open Sans" pitchFamily="2" charset="0"/>
              </a:rPr>
              <a:t>collaborate widely </a:t>
            </a:r>
            <a:r>
              <a:rPr lang="en-US" dirty="0">
                <a:solidFill>
                  <a:srgbClr val="142033"/>
                </a:solidFill>
                <a:ea typeface="Open Sans" pitchFamily="2" charset="0"/>
                <a:cs typeface="Open Sans" pitchFamily="2" charset="0"/>
              </a:rPr>
              <a:t>and </a:t>
            </a:r>
            <a:r>
              <a:rPr lang="en-US" b="1" dirty="0">
                <a:solidFill>
                  <a:srgbClr val="142033"/>
                </a:solidFill>
                <a:ea typeface="Open Sans" pitchFamily="2" charset="0"/>
                <a:cs typeface="Open Sans" pitchFamily="2" charset="0"/>
              </a:rPr>
              <a:t>champion</a:t>
            </a:r>
            <a:r>
              <a:rPr lang="en-US" dirty="0">
                <a:solidFill>
                  <a:srgbClr val="142033"/>
                </a:solidFill>
                <a:ea typeface="Open Sans" pitchFamily="2" charset="0"/>
                <a:cs typeface="Open Sans" pitchFamily="2" charset="0"/>
              </a:rPr>
              <a:t> the next generation</a:t>
            </a:r>
            <a:endParaRPr lang="en-GB" dirty="0">
              <a:solidFill>
                <a:srgbClr val="142033"/>
              </a:solidFill>
              <a:latin typeface="Aptos" panose="02110004020202020204"/>
            </a:endParaRPr>
          </a:p>
        </p:txBody>
      </p:sp>
      <p:cxnSp>
        <p:nvCxnSpPr>
          <p:cNvPr id="10" name="Straight Connector 9">
            <a:extLst>
              <a:ext uri="{FF2B5EF4-FFF2-40B4-BE49-F238E27FC236}">
                <a16:creationId xmlns:a16="http://schemas.microsoft.com/office/drawing/2014/main" id="{A2119470-26C9-49C1-B0F4-847FD49AAF7F}"/>
              </a:ext>
            </a:extLst>
          </p:cNvPr>
          <p:cNvCxnSpPr>
            <a:cxnSpLocks/>
          </p:cNvCxnSpPr>
          <p:nvPr userDrawn="1"/>
        </p:nvCxnSpPr>
        <p:spPr>
          <a:xfrm>
            <a:off x="3934046" y="2408903"/>
            <a:ext cx="0" cy="1729104"/>
          </a:xfrm>
          <a:prstGeom prst="line">
            <a:avLst/>
          </a:prstGeom>
          <a:noFill/>
          <a:ln w="19050" cap="flat" cmpd="sng" algn="ctr">
            <a:solidFill>
              <a:srgbClr val="E8E8E8"/>
            </a:solidFill>
            <a:prstDash val="sysDot"/>
            <a:miter lim="800000"/>
          </a:ln>
          <a:effectLst/>
        </p:spPr>
      </p:cxnSp>
      <p:cxnSp>
        <p:nvCxnSpPr>
          <p:cNvPr id="11" name="Straight Connector 10">
            <a:extLst>
              <a:ext uri="{FF2B5EF4-FFF2-40B4-BE49-F238E27FC236}">
                <a16:creationId xmlns:a16="http://schemas.microsoft.com/office/drawing/2014/main" id="{58C08D5B-217B-58D4-9C91-57F7255EAA01}"/>
              </a:ext>
            </a:extLst>
          </p:cNvPr>
          <p:cNvCxnSpPr>
            <a:cxnSpLocks/>
          </p:cNvCxnSpPr>
          <p:nvPr userDrawn="1"/>
        </p:nvCxnSpPr>
        <p:spPr>
          <a:xfrm>
            <a:off x="7857460" y="2330245"/>
            <a:ext cx="0" cy="1807762"/>
          </a:xfrm>
          <a:prstGeom prst="line">
            <a:avLst/>
          </a:prstGeom>
          <a:noFill/>
          <a:ln w="19050" cap="flat" cmpd="sng" algn="ctr">
            <a:solidFill>
              <a:srgbClr val="E8E8E8"/>
            </a:solidFill>
            <a:prstDash val="sysDot"/>
            <a:miter lim="800000"/>
          </a:ln>
          <a:effectLst/>
        </p:spPr>
      </p:cxnSp>
      <p:cxnSp>
        <p:nvCxnSpPr>
          <p:cNvPr id="12" name="Straight Connector 11">
            <a:extLst>
              <a:ext uri="{FF2B5EF4-FFF2-40B4-BE49-F238E27FC236}">
                <a16:creationId xmlns:a16="http://schemas.microsoft.com/office/drawing/2014/main" id="{6ACD07A5-A12E-ADF4-53B5-FD4F7397EE2C}"/>
              </a:ext>
            </a:extLst>
          </p:cNvPr>
          <p:cNvCxnSpPr>
            <a:cxnSpLocks/>
          </p:cNvCxnSpPr>
          <p:nvPr userDrawn="1"/>
        </p:nvCxnSpPr>
        <p:spPr>
          <a:xfrm>
            <a:off x="5691963" y="4530796"/>
            <a:ext cx="0" cy="1910763"/>
          </a:xfrm>
          <a:prstGeom prst="line">
            <a:avLst/>
          </a:prstGeom>
          <a:noFill/>
          <a:ln w="19050" cap="flat" cmpd="sng" algn="ctr">
            <a:solidFill>
              <a:srgbClr val="E8E8E8"/>
            </a:solidFill>
            <a:prstDash val="sysDot"/>
            <a:miter lim="800000"/>
          </a:ln>
          <a:effectLst/>
        </p:spPr>
      </p:cxnSp>
      <p:pic>
        <p:nvPicPr>
          <p:cNvPr id="13" name="Picture 12">
            <a:extLst>
              <a:ext uri="{FF2B5EF4-FFF2-40B4-BE49-F238E27FC236}">
                <a16:creationId xmlns:a16="http://schemas.microsoft.com/office/drawing/2014/main" id="{A00D142A-353B-35EA-DF7E-36F4FDA3A354}"/>
              </a:ext>
            </a:extLst>
          </p:cNvPr>
          <p:cNvPicPr>
            <a:picLocks noChangeAspect="1"/>
          </p:cNvPicPr>
          <p:nvPr userDrawn="1"/>
        </p:nvPicPr>
        <p:blipFill>
          <a:blip r:embed="rId3"/>
          <a:stretch>
            <a:fillRect/>
          </a:stretch>
        </p:blipFill>
        <p:spPr>
          <a:xfrm>
            <a:off x="3074015" y="4544084"/>
            <a:ext cx="879023" cy="879023"/>
          </a:xfrm>
          <a:prstGeom prst="rect">
            <a:avLst/>
          </a:prstGeom>
        </p:spPr>
      </p:pic>
      <p:pic>
        <p:nvPicPr>
          <p:cNvPr id="24" name="Picture 23">
            <a:extLst>
              <a:ext uri="{FF2B5EF4-FFF2-40B4-BE49-F238E27FC236}">
                <a16:creationId xmlns:a16="http://schemas.microsoft.com/office/drawing/2014/main" id="{90BD3D61-1E96-0822-A9D2-FDAE3B6F400A}"/>
              </a:ext>
            </a:extLst>
          </p:cNvPr>
          <p:cNvPicPr>
            <a:picLocks noChangeAspect="1"/>
          </p:cNvPicPr>
          <p:nvPr userDrawn="1"/>
        </p:nvPicPr>
        <p:blipFill>
          <a:blip r:embed="rId4"/>
          <a:stretch>
            <a:fillRect/>
          </a:stretch>
        </p:blipFill>
        <p:spPr>
          <a:xfrm>
            <a:off x="1673295" y="2148991"/>
            <a:ext cx="852143" cy="852143"/>
          </a:xfrm>
          <a:prstGeom prst="rect">
            <a:avLst/>
          </a:prstGeom>
        </p:spPr>
      </p:pic>
      <p:pic>
        <p:nvPicPr>
          <p:cNvPr id="25" name="Picture 24">
            <a:extLst>
              <a:ext uri="{FF2B5EF4-FFF2-40B4-BE49-F238E27FC236}">
                <a16:creationId xmlns:a16="http://schemas.microsoft.com/office/drawing/2014/main" id="{F50417EB-8EC1-625C-C04C-666641AB9C59}"/>
              </a:ext>
            </a:extLst>
          </p:cNvPr>
          <p:cNvPicPr>
            <a:picLocks noChangeAspect="1"/>
          </p:cNvPicPr>
          <p:nvPr userDrawn="1"/>
        </p:nvPicPr>
        <p:blipFill>
          <a:blip r:embed="rId5"/>
          <a:stretch>
            <a:fillRect/>
          </a:stretch>
        </p:blipFill>
        <p:spPr>
          <a:xfrm>
            <a:off x="7664309" y="4530796"/>
            <a:ext cx="879024" cy="870652"/>
          </a:xfrm>
          <a:prstGeom prst="rect">
            <a:avLst/>
          </a:prstGeom>
        </p:spPr>
      </p:pic>
      <p:pic>
        <p:nvPicPr>
          <p:cNvPr id="26" name="Picture 25">
            <a:extLst>
              <a:ext uri="{FF2B5EF4-FFF2-40B4-BE49-F238E27FC236}">
                <a16:creationId xmlns:a16="http://schemas.microsoft.com/office/drawing/2014/main" id="{C084B7AD-CB5D-8BAE-4B4D-4045FC5E4CD6}"/>
              </a:ext>
            </a:extLst>
          </p:cNvPr>
          <p:cNvPicPr>
            <a:picLocks noChangeAspect="1"/>
          </p:cNvPicPr>
          <p:nvPr userDrawn="1"/>
        </p:nvPicPr>
        <p:blipFill>
          <a:blip r:embed="rId6"/>
          <a:stretch>
            <a:fillRect/>
          </a:stretch>
        </p:blipFill>
        <p:spPr>
          <a:xfrm>
            <a:off x="9431158" y="1987712"/>
            <a:ext cx="951891" cy="951891"/>
          </a:xfrm>
          <a:prstGeom prst="rect">
            <a:avLst/>
          </a:prstGeom>
        </p:spPr>
      </p:pic>
      <p:pic>
        <p:nvPicPr>
          <p:cNvPr id="27" name="Picture 26">
            <a:extLst>
              <a:ext uri="{FF2B5EF4-FFF2-40B4-BE49-F238E27FC236}">
                <a16:creationId xmlns:a16="http://schemas.microsoft.com/office/drawing/2014/main" id="{C5B98939-D726-325D-78A3-D88AE9D0519A}"/>
              </a:ext>
            </a:extLst>
          </p:cNvPr>
          <p:cNvPicPr>
            <a:picLocks noChangeAspect="1"/>
          </p:cNvPicPr>
          <p:nvPr userDrawn="1"/>
        </p:nvPicPr>
        <p:blipFill>
          <a:blip r:embed="rId7"/>
          <a:stretch>
            <a:fillRect/>
          </a:stretch>
        </p:blipFill>
        <p:spPr>
          <a:xfrm>
            <a:off x="5448609" y="2076822"/>
            <a:ext cx="822924" cy="814935"/>
          </a:xfrm>
          <a:prstGeom prst="rect">
            <a:avLst/>
          </a:prstGeom>
        </p:spPr>
      </p:pic>
      <p:sp>
        <p:nvSpPr>
          <p:cNvPr id="14" name="TextBox 13">
            <a:extLst>
              <a:ext uri="{FF2B5EF4-FFF2-40B4-BE49-F238E27FC236}">
                <a16:creationId xmlns:a16="http://schemas.microsoft.com/office/drawing/2014/main" id="{340F13C8-49A3-D61E-9249-96A23AC3F74D}"/>
              </a:ext>
            </a:extLst>
          </p:cNvPr>
          <p:cNvSpPr txBox="1"/>
          <p:nvPr userDrawn="1"/>
        </p:nvSpPr>
        <p:spPr>
          <a:xfrm>
            <a:off x="128420" y="591597"/>
            <a:ext cx="2957058" cy="584775"/>
          </a:xfrm>
          <a:prstGeom prst="rect">
            <a:avLst/>
          </a:prstGeom>
          <a:solidFill>
            <a:srgbClr val="19356C"/>
          </a:solidFill>
        </p:spPr>
        <p:txBody>
          <a:bodyPr wrap="square" rtlCol="0">
            <a:spAutoFit/>
          </a:bodyPr>
          <a:lstStyle/>
          <a:p>
            <a:pPr algn="r"/>
            <a:r>
              <a:rPr lang="en-GB" sz="3200" dirty="0">
                <a:solidFill>
                  <a:schemeClr val="bg1"/>
                </a:solidFill>
                <a:latin typeface="+mj-lt"/>
              </a:rPr>
              <a:t>Our Values</a:t>
            </a:r>
          </a:p>
        </p:txBody>
      </p:sp>
    </p:spTree>
    <p:extLst>
      <p:ext uri="{BB962C8B-B14F-4D97-AF65-F5344CB8AC3E}">
        <p14:creationId xmlns:p14="http://schemas.microsoft.com/office/powerpoint/2010/main" val="3642921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UCr Member Countrie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773280-00F1-66B9-D5FB-510CB8EEC684}"/>
              </a:ext>
            </a:extLst>
          </p:cNvPr>
          <p:cNvSpPr/>
          <p:nvPr userDrawn="1"/>
        </p:nvSpPr>
        <p:spPr>
          <a:xfrm>
            <a:off x="0" y="0"/>
            <a:ext cx="12192000" cy="6858000"/>
          </a:xfrm>
          <a:prstGeom prst="rect">
            <a:avLst/>
          </a:prstGeom>
          <a:gradFill flip="none" rotWithShape="1">
            <a:gsLst>
              <a:gs pos="0">
                <a:srgbClr val="142033">
                  <a:lumMod val="25000"/>
                  <a:lumOff val="75000"/>
                </a:srgbClr>
              </a:gs>
              <a:gs pos="50000">
                <a:srgbClr val="FFFFFF">
                  <a:lumMod val="95000"/>
                </a:srgbClr>
              </a:gs>
              <a:gs pos="100000">
                <a:srgbClr val="30B6BC">
                  <a:tint val="23500"/>
                  <a:satMod val="160000"/>
                </a:srgbClr>
              </a:gs>
            </a:gsLst>
            <a:lin ang="10800000" scaled="1"/>
            <a:tileRect/>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mc:AlternateContent xmlns:mc="http://schemas.openxmlformats.org/markup-compatibility/2006" xmlns:cx4="http://schemas.microsoft.com/office/drawing/2016/5/10/chartex">
        <mc:Choice Requires="cx4">
          <p:graphicFrame>
            <p:nvGraphicFramePr>
              <p:cNvPr id="13" name="Chart 12">
                <a:extLst>
                  <a:ext uri="{FF2B5EF4-FFF2-40B4-BE49-F238E27FC236}">
                    <a16:creationId xmlns:a16="http://schemas.microsoft.com/office/drawing/2014/main" id="{6446AF93-20A0-848E-4009-89FB8DDBB0A2}"/>
                  </a:ext>
                </a:extLst>
              </p:cNvPr>
              <p:cNvGraphicFramePr/>
              <p:nvPr userDrawn="1">
                <p:extLst>
                  <p:ext uri="{D42A27DB-BD31-4B8C-83A1-F6EECF244321}">
                    <p14:modId xmlns:p14="http://schemas.microsoft.com/office/powerpoint/2010/main" val="2769553019"/>
                  </p:ext>
                </p:extLst>
              </p:nvPr>
            </p:nvGraphicFramePr>
            <p:xfrm>
              <a:off x="0" y="804211"/>
              <a:ext cx="11922642" cy="6053789"/>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13" name="Chart 12">
                <a:extLst>
                  <a:ext uri="{FF2B5EF4-FFF2-40B4-BE49-F238E27FC236}">
                    <a16:creationId xmlns:a16="http://schemas.microsoft.com/office/drawing/2014/main" id="{6446AF93-20A0-848E-4009-89FB8DDBB0A2}"/>
                  </a:ext>
                </a:extLst>
              </p:cNvPr>
              <p:cNvPicPr>
                <a:picLocks noGrp="1" noRot="1" noChangeAspect="1" noMove="1" noResize="1" noEditPoints="1" noAdjustHandles="1" noChangeArrowheads="1" noChangeShapeType="1"/>
              </p:cNvPicPr>
              <p:nvPr/>
            </p:nvPicPr>
            <p:blipFill>
              <a:blip r:embed="rId3"/>
              <a:stretch>
                <a:fillRect/>
              </a:stretch>
            </p:blipFill>
            <p:spPr>
              <a:xfrm>
                <a:off x="0" y="804211"/>
                <a:ext cx="11922642" cy="6053789"/>
              </a:xfrm>
              <a:prstGeom prst="rect">
                <a:avLst/>
              </a:prstGeom>
            </p:spPr>
          </p:pic>
        </mc:Fallback>
      </mc:AlternateContent>
      <p:sp>
        <p:nvSpPr>
          <p:cNvPr id="11" name="Rectangle 10">
            <a:extLst>
              <a:ext uri="{FF2B5EF4-FFF2-40B4-BE49-F238E27FC236}">
                <a16:creationId xmlns:a16="http://schemas.microsoft.com/office/drawing/2014/main" id="{052824D5-5302-B0D0-D0AB-2AC2BC1523D8}"/>
              </a:ext>
            </a:extLst>
          </p:cNvPr>
          <p:cNvSpPr/>
          <p:nvPr userDrawn="1"/>
        </p:nvSpPr>
        <p:spPr>
          <a:xfrm>
            <a:off x="116957" y="95692"/>
            <a:ext cx="11972261" cy="6687879"/>
          </a:xfrm>
          <a:prstGeom prst="rect">
            <a:avLst/>
          </a:prstGeom>
          <a:noFill/>
          <a:ln w="25400" cap="flat" cmpd="sng" algn="ctr">
            <a:solidFill>
              <a:srgbClr val="1935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4691BA94-C30F-4005-66D0-7DC4A178B1EE}"/>
              </a:ext>
            </a:extLst>
          </p:cNvPr>
          <p:cNvSpPr txBox="1"/>
          <p:nvPr userDrawn="1"/>
        </p:nvSpPr>
        <p:spPr>
          <a:xfrm>
            <a:off x="116957" y="74429"/>
            <a:ext cx="5573550" cy="584775"/>
          </a:xfrm>
          <a:prstGeom prst="rect">
            <a:avLst/>
          </a:prstGeom>
          <a:solidFill>
            <a:schemeClr val="tx2"/>
          </a:solidFill>
        </p:spPr>
        <p:txBody>
          <a:bodyPr wrap="square" rtlCol="0">
            <a:spAutoFit/>
          </a:bodyPr>
          <a:lstStyle/>
          <a:p>
            <a:r>
              <a:rPr lang="en-GB" sz="3200" dirty="0">
                <a:solidFill>
                  <a:schemeClr val="bg1"/>
                </a:solidFill>
                <a:latin typeface="Montserrat" panose="00000500000000000000" pitchFamily="50" charset="0"/>
              </a:rPr>
              <a:t>IUCr Member Countries</a:t>
            </a:r>
          </a:p>
        </p:txBody>
      </p:sp>
    </p:spTree>
    <p:extLst>
      <p:ext uri="{BB962C8B-B14F-4D97-AF65-F5344CB8AC3E}">
        <p14:creationId xmlns:p14="http://schemas.microsoft.com/office/powerpoint/2010/main" val="2770518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UCr Publications Heading">
    <p:spTree>
      <p:nvGrpSpPr>
        <p:cNvPr id="1" name=""/>
        <p:cNvGrpSpPr/>
        <p:nvPr/>
      </p:nvGrpSpPr>
      <p:grpSpPr>
        <a:xfrm>
          <a:off x="0" y="0"/>
          <a:ext cx="0" cy="0"/>
          <a:chOff x="0" y="0"/>
          <a:chExt cx="0" cy="0"/>
        </a:xfrm>
      </p:grpSpPr>
      <p:pic>
        <p:nvPicPr>
          <p:cNvPr id="8" name="Picture 7" descr="A blue and purple background&#10;&#10;Description automatically generated">
            <a:extLst>
              <a:ext uri="{FF2B5EF4-FFF2-40B4-BE49-F238E27FC236}">
                <a16:creationId xmlns:a16="http://schemas.microsoft.com/office/drawing/2014/main" id="{C89642E5-4A98-F92F-03B6-4415091A0FD2}"/>
              </a:ext>
            </a:extLst>
          </p:cNvPr>
          <p:cNvPicPr>
            <a:picLocks noChangeAspect="1"/>
          </p:cNvPicPr>
          <p:nvPr userDrawn="1"/>
        </p:nvPicPr>
        <p:blipFill>
          <a:blip r:embed="rId2"/>
          <a:srcRect b="1351"/>
          <a:stretch/>
        </p:blipFill>
        <p:spPr>
          <a:xfrm>
            <a:off x="0" y="6562"/>
            <a:ext cx="12191978" cy="6851438"/>
          </a:xfrm>
          <a:prstGeom prst="rect">
            <a:avLst/>
          </a:prstGeom>
        </p:spPr>
      </p:pic>
      <p:sp>
        <p:nvSpPr>
          <p:cNvPr id="10" name="Rectangle 9">
            <a:extLst>
              <a:ext uri="{FF2B5EF4-FFF2-40B4-BE49-F238E27FC236}">
                <a16:creationId xmlns:a16="http://schemas.microsoft.com/office/drawing/2014/main" id="{8B433B23-E0D3-2420-FCDA-2634C6E30A68}"/>
              </a:ext>
            </a:extLst>
          </p:cNvPr>
          <p:cNvSpPr/>
          <p:nvPr userDrawn="1"/>
        </p:nvSpPr>
        <p:spPr>
          <a:xfrm>
            <a:off x="130631" y="117106"/>
            <a:ext cx="11948480" cy="6608698"/>
          </a:xfrm>
          <a:prstGeom prst="rect">
            <a:avLst/>
          </a:prstGeom>
          <a:noFill/>
          <a:ln w="254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4004BDF2-46F8-7A12-718B-FE802BA7C9B8}"/>
              </a:ext>
            </a:extLst>
          </p:cNvPr>
          <p:cNvSpPr txBox="1"/>
          <p:nvPr userDrawn="1"/>
        </p:nvSpPr>
        <p:spPr>
          <a:xfrm>
            <a:off x="2503364" y="2544292"/>
            <a:ext cx="7185250" cy="1754326"/>
          </a:xfrm>
          <a:prstGeom prst="rect">
            <a:avLst/>
          </a:prstGeom>
          <a:noFill/>
        </p:spPr>
        <p:txBody>
          <a:bodyPr wrap="square" rtlCol="0">
            <a:spAutoFit/>
          </a:bodyPr>
          <a:lstStyle/>
          <a:p>
            <a:pPr algn="ctr"/>
            <a:r>
              <a:rPr lang="en-US" sz="5400" i="0" dirty="0">
                <a:solidFill>
                  <a:schemeClr val="bg1"/>
                </a:solidFill>
                <a:latin typeface="+mj-lt"/>
              </a:rPr>
              <a:t>IUCr </a:t>
            </a:r>
            <a:br>
              <a:rPr lang="en-US" sz="5400" i="0" dirty="0">
                <a:solidFill>
                  <a:schemeClr val="bg1"/>
                </a:solidFill>
                <a:latin typeface="+mj-lt"/>
              </a:rPr>
            </a:br>
            <a:r>
              <a:rPr lang="en-US" sz="5400" i="0" dirty="0">
                <a:solidFill>
                  <a:schemeClr val="bg1"/>
                </a:solidFill>
                <a:latin typeface="+mj-lt"/>
              </a:rPr>
              <a:t>Publications</a:t>
            </a:r>
          </a:p>
        </p:txBody>
      </p:sp>
    </p:spTree>
    <p:extLst>
      <p:ext uri="{BB962C8B-B14F-4D97-AF65-F5344CB8AC3E}">
        <p14:creationId xmlns:p14="http://schemas.microsoft.com/office/powerpoint/2010/main" val="306117752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6C342C-E228-F313-3C94-01EA3846B3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DD6C893-E9BB-080C-9E4A-E53AD9A0B0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8E80A8-3120-1552-D872-FDD0F9BC5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A8F897-92FD-47AB-B234-71A130C65185}" type="datetimeFigureOut">
              <a:rPr lang="en-US" smtClean="0"/>
              <a:t>8/11/2026</a:t>
            </a:fld>
            <a:endParaRPr lang="en-US" dirty="0"/>
          </a:p>
        </p:txBody>
      </p:sp>
      <p:sp>
        <p:nvSpPr>
          <p:cNvPr id="5" name="Footer Placeholder 4">
            <a:extLst>
              <a:ext uri="{FF2B5EF4-FFF2-40B4-BE49-F238E27FC236}">
                <a16:creationId xmlns:a16="http://schemas.microsoft.com/office/drawing/2014/main" id="{F0262496-1323-3E95-B379-4BD9F01016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C3B6943-FE73-72CE-D636-EBDB383DE2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C9FB47-4E2D-455D-9811-C9965D0752A3}" type="slidenum">
              <a:rPr lang="en-US" smtClean="0"/>
              <a:t>‹#›</a:t>
            </a:fld>
            <a:endParaRPr lang="en-US" dirty="0"/>
          </a:p>
        </p:txBody>
      </p:sp>
    </p:spTree>
    <p:extLst>
      <p:ext uri="{BB962C8B-B14F-4D97-AF65-F5344CB8AC3E}">
        <p14:creationId xmlns:p14="http://schemas.microsoft.com/office/powerpoint/2010/main" val="330592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77" r:id="rId12"/>
    <p:sldLayoutId id="2147483685" r:id="rId13"/>
    <p:sldLayoutId id="2147483679" r:id="rId14"/>
    <p:sldLayoutId id="2147483680" r:id="rId15"/>
    <p:sldLayoutId id="2147483659" r:id="rId16"/>
    <p:sldLayoutId id="2147483681" r:id="rId17"/>
    <p:sldLayoutId id="2147483661" r:id="rId18"/>
    <p:sldLayoutId id="2147483682" r:id="rId19"/>
    <p:sldLayoutId id="2147483683" r:id="rId20"/>
    <p:sldLayoutId id="2147483684" r:id="rId21"/>
    <p:sldLayoutId id="2147483662" r:id="rId22"/>
    <p:sldLayoutId id="2147483663" r:id="rId23"/>
    <p:sldLayoutId id="2147483664" r:id="rId24"/>
    <p:sldLayoutId id="2147483665" r:id="rId25"/>
    <p:sldLayoutId id="2147483666" r:id="rId26"/>
    <p:sldLayoutId id="2147483667" r:id="rId27"/>
    <p:sldLayoutId id="2147483668" r:id="rId28"/>
    <p:sldLayoutId id="2147483686" r:id="rId29"/>
    <p:sldLayoutId id="2147483687" r:id="rId30"/>
    <p:sldLayoutId id="2147483688" r:id="rId31"/>
    <p:sldLayoutId id="2147483689" r:id="rId32"/>
    <p:sldLayoutId id="2147483690" r:id="rId33"/>
    <p:sldLayoutId id="2147483670" r:id="rId34"/>
    <p:sldLayoutId id="2147483671" r:id="rId35"/>
    <p:sldLayoutId id="2147483673" r:id="rId36"/>
    <p:sldLayoutId id="2147483674" r:id="rId37"/>
    <p:sldLayoutId id="2147483675" r:id="rId38"/>
    <p:sldLayoutId id="2147483676" r:id="rId39"/>
    <p:sldLayoutId id="2147483691" r:id="rId40"/>
    <p:sldLayoutId id="2147483692"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107/S2053273326004146" TargetMode="External"/><Relationship Id="rId2" Type="http://schemas.openxmlformats.org/officeDocument/2006/relationships/hyperlink" Target="https://ec.europa.eu/research/participants/data/ref/h2020/grants_manual/hi/oa_pilot/h2020-hi-oa-data-mgt_en.pdf" TargetMode="Externa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46.jpg"/><Relationship Id="rId5" Type="http://schemas.openxmlformats.org/officeDocument/2006/relationships/image" Target="../media/image61.png"/><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40.xml"/><Relationship Id="rId6" Type="http://schemas.openxmlformats.org/officeDocument/2006/relationships/image" Target="../media/image46.jpg"/><Relationship Id="rId5" Type="http://schemas.openxmlformats.org/officeDocument/2006/relationships/image" Target="../media/image61.png"/><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2" Type="http://schemas.openxmlformats.org/officeDocument/2006/relationships/hyperlink" Target="https://doi.org/10.5334/dsj-2020-043" TargetMode="Externa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65.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40.xml"/><Relationship Id="rId5" Type="http://schemas.openxmlformats.org/officeDocument/2006/relationships/image" Target="../media/image46.jp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8" Type="http://schemas.openxmlformats.org/officeDocument/2006/relationships/image" Target="../media/image70.jpg"/><Relationship Id="rId3" Type="http://schemas.openxmlformats.org/officeDocument/2006/relationships/diagramLayout" Target="../diagrams/layout1.xml"/><Relationship Id="rId7" Type="http://schemas.openxmlformats.org/officeDocument/2006/relationships/image" Target="../media/image69.jpg"/><Relationship Id="rId2" Type="http://schemas.openxmlformats.org/officeDocument/2006/relationships/diagramData" Target="../diagrams/data1.xml"/><Relationship Id="rId1" Type="http://schemas.openxmlformats.org/officeDocument/2006/relationships/slideLayout" Target="../slideLayouts/slideLayout3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1.jpg"/><Relationship Id="rId2" Type="http://schemas.openxmlformats.org/officeDocument/2006/relationships/diagramData" Target="../diagrams/data2.xml"/><Relationship Id="rId1" Type="http://schemas.openxmlformats.org/officeDocument/2006/relationships/slideLayout" Target="../slideLayouts/slideLayout3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9.xml"/></Relationships>
</file>

<file path=ppt/slides/_rels/slide30.xml.rels><?xml version="1.0" encoding="UTF-8" standalone="yes"?>
<Relationships xmlns="http://schemas.openxmlformats.org/package/2006/relationships"><Relationship Id="rId2" Type="http://schemas.openxmlformats.org/officeDocument/2006/relationships/hyperlink" Target="mailto:kv@iucr.org"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53.png"/><Relationship Id="rId18" Type="http://schemas.openxmlformats.org/officeDocument/2006/relationships/image" Target="../media/image55.png"/><Relationship Id="rId3" Type="http://schemas.openxmlformats.org/officeDocument/2006/relationships/image" Target="../media/image48.png"/><Relationship Id="rId7" Type="http://schemas.openxmlformats.org/officeDocument/2006/relationships/image" Target="../media/image50.png"/><Relationship Id="rId12" Type="http://schemas.microsoft.com/office/2007/relationships/hdphoto" Target="../media/hdphoto5.wdp"/><Relationship Id="rId17" Type="http://schemas.microsoft.com/office/2007/relationships/hdphoto" Target="../media/hdphoto7.wdp"/><Relationship Id="rId2" Type="http://schemas.openxmlformats.org/officeDocument/2006/relationships/image" Target="../media/image21.png"/><Relationship Id="rId16" Type="http://schemas.openxmlformats.org/officeDocument/2006/relationships/image" Target="../media/image54.png"/><Relationship Id="rId1" Type="http://schemas.openxmlformats.org/officeDocument/2006/relationships/slideLayout" Target="../slideLayouts/slideLayout39.xml"/><Relationship Id="rId6" Type="http://schemas.microsoft.com/office/2007/relationships/hdphoto" Target="../media/hdphoto2.wdp"/><Relationship Id="rId11" Type="http://schemas.openxmlformats.org/officeDocument/2006/relationships/image" Target="../media/image52.png"/><Relationship Id="rId5" Type="http://schemas.openxmlformats.org/officeDocument/2006/relationships/image" Target="../media/image49.png"/><Relationship Id="rId15" Type="http://schemas.openxmlformats.org/officeDocument/2006/relationships/image" Target="../media/image29.png"/><Relationship Id="rId10" Type="http://schemas.microsoft.com/office/2007/relationships/hdphoto" Target="../media/hdphoto4.wdp"/><Relationship Id="rId19" Type="http://schemas.microsoft.com/office/2007/relationships/hdphoto" Target="../media/hdphoto8.wdp"/><Relationship Id="rId4" Type="http://schemas.microsoft.com/office/2007/relationships/hdphoto" Target="../media/hdphoto1.wdp"/><Relationship Id="rId9" Type="http://schemas.openxmlformats.org/officeDocument/2006/relationships/image" Target="../media/image51.png"/><Relationship Id="rId14" Type="http://schemas.microsoft.com/office/2007/relationships/hdphoto" Target="../media/hdphoto6.wdp"/></Relationships>
</file>

<file path=ppt/slides/_rels/slide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B7425-5FE9-7C84-C82A-0046A7A1F8EB}"/>
              </a:ext>
            </a:extLst>
          </p:cNvPr>
          <p:cNvSpPr>
            <a:spLocks noGrp="1"/>
          </p:cNvSpPr>
          <p:nvPr>
            <p:ph type="ctrTitle"/>
          </p:nvPr>
        </p:nvSpPr>
        <p:spPr>
          <a:xfrm>
            <a:off x="1545335" y="3282827"/>
            <a:ext cx="8589197" cy="2099591"/>
          </a:xfrm>
        </p:spPr>
        <p:txBody>
          <a:bodyPr>
            <a:normAutofit/>
          </a:bodyPr>
          <a:lstStyle/>
          <a:p>
            <a:r>
              <a:rPr lang="en-US" sz="2800" b="1" dirty="0"/>
              <a:t>IUCr as a global community facilitator for the common good</a:t>
            </a:r>
            <a:br>
              <a:rPr lang="en-US" sz="2800" b="1" dirty="0"/>
            </a:br>
            <a:br>
              <a:rPr lang="en-US" sz="2800" b="1" dirty="0"/>
            </a:br>
            <a:r>
              <a:rPr lang="en-US" sz="2800" dirty="0"/>
              <a:t>Kruna Vukmirovic, Head of Publishing Strategy, IUCr</a:t>
            </a:r>
            <a:endParaRPr lang="en-US" sz="2800" b="1" dirty="0"/>
          </a:p>
        </p:txBody>
      </p:sp>
    </p:spTree>
    <p:extLst>
      <p:ext uri="{BB962C8B-B14F-4D97-AF65-F5344CB8AC3E}">
        <p14:creationId xmlns:p14="http://schemas.microsoft.com/office/powerpoint/2010/main" val="79514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E7E262-9CF9-FC22-DD7D-2B44089B5118}"/>
              </a:ext>
            </a:extLst>
          </p:cNvPr>
          <p:cNvSpPr>
            <a:spLocks noGrp="1"/>
          </p:cNvSpPr>
          <p:nvPr>
            <p:ph type="body" sz="quarter" idx="26"/>
          </p:nvPr>
        </p:nvSpPr>
        <p:spPr>
          <a:xfrm>
            <a:off x="300444" y="1002510"/>
            <a:ext cx="6776217" cy="4865553"/>
          </a:xfrm>
        </p:spPr>
        <p:txBody>
          <a:bodyPr>
            <a:normAutofit/>
          </a:bodyPr>
          <a:lstStyle/>
          <a:p>
            <a:endParaRPr lang="en-GB" sz="1800" dirty="0">
              <a:latin typeface="Aptos" panose="020B0004020202020204" pitchFamily="34" charset="0"/>
            </a:endParaRPr>
          </a:p>
          <a:p>
            <a:r>
              <a:rPr lang="en-GB" sz="1600" dirty="0">
                <a:solidFill>
                  <a:schemeClr val="tx1"/>
                </a:solidFill>
                <a:latin typeface="Aptos" panose="020B0004020202020204" pitchFamily="34" charset="0"/>
              </a:rPr>
              <a:t>IUCr Journals are at the forefront of open access and open science in structural science, ensuring that high‑quality research and data are freely available to the global community. </a:t>
            </a:r>
          </a:p>
          <a:p>
            <a:r>
              <a:rPr lang="en-GB" sz="1600" dirty="0">
                <a:solidFill>
                  <a:schemeClr val="tx1"/>
                </a:solidFill>
                <a:latin typeface="Aptos" panose="020B0004020202020204" pitchFamily="34" charset="0"/>
              </a:rPr>
              <a:t>The discipline pioneered systematic data sharing through resources such as the Cambridge Structural Database and the Protein Data Bank, and more recently through the archiving of raw experimental data. </a:t>
            </a:r>
          </a:p>
          <a:p>
            <a:r>
              <a:rPr lang="en-GB" sz="1600" dirty="0">
                <a:solidFill>
                  <a:schemeClr val="tx1"/>
                </a:solidFill>
                <a:latin typeface="Aptos" panose="020B0004020202020204" pitchFamily="34" charset="0"/>
              </a:rPr>
              <a:t>By choosing IUCr Journals, authors benefit from wide visibility, rapid dissemination and long‑term preservation of their work in trusted, community-led titles.</a:t>
            </a:r>
          </a:p>
          <a:p>
            <a:r>
              <a:rPr lang="en-GB" sz="1600" dirty="0">
                <a:solidFill>
                  <a:schemeClr val="tx1"/>
                </a:solidFill>
                <a:latin typeface="Aptos" panose="020B0004020202020204" pitchFamily="34" charset="0"/>
              </a:rPr>
              <a:t>We offer a portfolio of fully open access and hybrid journals, flexible open‑access options (including support via institutional and transformative agreements) and clear, author-friendly licensing that enables broad reuse of published articles and data. Our policies actively encourage sharing of underlying data and resources, helping to drive transparency, reproducibility and innovation across structural science and related disciplines</a:t>
            </a:r>
            <a:r>
              <a:rPr lang="en-GB" sz="1800" dirty="0">
                <a:solidFill>
                  <a:schemeClr val="tx1"/>
                </a:solidFill>
                <a:latin typeface="Aptos" panose="020B0004020202020204" pitchFamily="34" charset="0"/>
              </a:rPr>
              <a:t>.</a:t>
            </a:r>
          </a:p>
          <a:p>
            <a:endParaRPr lang="en-GB" sz="1800" dirty="0">
              <a:solidFill>
                <a:schemeClr val="tx1"/>
              </a:solidFill>
              <a:latin typeface="Aptos" panose="020B0004020202020204" pitchFamily="34" charset="0"/>
            </a:endParaRPr>
          </a:p>
          <a:p>
            <a:endParaRPr lang="en-GB" dirty="0"/>
          </a:p>
        </p:txBody>
      </p:sp>
      <p:sp>
        <p:nvSpPr>
          <p:cNvPr id="4" name="Text Placeholder 3">
            <a:extLst>
              <a:ext uri="{FF2B5EF4-FFF2-40B4-BE49-F238E27FC236}">
                <a16:creationId xmlns:a16="http://schemas.microsoft.com/office/drawing/2014/main" id="{AC29E7C1-9016-9C84-3165-DA1C49D7EF28}"/>
              </a:ext>
            </a:extLst>
          </p:cNvPr>
          <p:cNvSpPr>
            <a:spLocks noGrp="1"/>
          </p:cNvSpPr>
          <p:nvPr>
            <p:ph type="body" sz="quarter" idx="11"/>
          </p:nvPr>
        </p:nvSpPr>
        <p:spPr>
          <a:xfrm>
            <a:off x="250498" y="184885"/>
            <a:ext cx="6776217" cy="561875"/>
          </a:xfrm>
        </p:spPr>
        <p:txBody>
          <a:bodyPr/>
          <a:lstStyle/>
          <a:p>
            <a:r>
              <a:rPr lang="en-GB" sz="2000" b="1" dirty="0"/>
              <a:t>IUCr Journals: championing Open Science</a:t>
            </a:r>
          </a:p>
        </p:txBody>
      </p:sp>
      <p:pic>
        <p:nvPicPr>
          <p:cNvPr id="3" name="Picture 2" descr="Open Models">
            <a:extLst>
              <a:ext uri="{FF2B5EF4-FFF2-40B4-BE49-F238E27FC236}">
                <a16:creationId xmlns:a16="http://schemas.microsoft.com/office/drawing/2014/main" id="{CAD8986D-609A-F6B4-8792-8F1614C85446}"/>
              </a:ext>
            </a:extLst>
          </p:cNvPr>
          <p:cNvPicPr>
            <a:picLocks noChangeAspect="1"/>
          </p:cNvPicPr>
          <p:nvPr/>
        </p:nvPicPr>
        <p:blipFill>
          <a:blip r:embed="rId2"/>
          <a:stretch>
            <a:fillRect/>
          </a:stretch>
        </p:blipFill>
        <p:spPr>
          <a:xfrm>
            <a:off x="7787068" y="1300162"/>
            <a:ext cx="4257675" cy="4257675"/>
          </a:xfrm>
          <a:prstGeom prst="rect">
            <a:avLst/>
          </a:prstGeom>
        </p:spPr>
      </p:pic>
    </p:spTree>
    <p:extLst>
      <p:ext uri="{BB962C8B-B14F-4D97-AF65-F5344CB8AC3E}">
        <p14:creationId xmlns:p14="http://schemas.microsoft.com/office/powerpoint/2010/main" val="2247569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A977A4-8338-EC38-0F60-9C27B336087E}"/>
              </a:ext>
            </a:extLst>
          </p:cNvPr>
          <p:cNvSpPr>
            <a:spLocks noGrp="1"/>
          </p:cNvSpPr>
          <p:nvPr>
            <p:ph type="body" sz="quarter" idx="26"/>
          </p:nvPr>
        </p:nvSpPr>
        <p:spPr>
          <a:xfrm>
            <a:off x="237745" y="947767"/>
            <a:ext cx="10524744" cy="5187857"/>
          </a:xfrm>
        </p:spPr>
        <p:txBody>
          <a:bodyPr>
            <a:normAutofit/>
          </a:bodyPr>
          <a:lstStyle/>
          <a:p>
            <a:endParaRPr lang="en-GB" sz="1600" dirty="0">
              <a:solidFill>
                <a:schemeClr val="tx1"/>
              </a:solidFill>
              <a:latin typeface="Aptos" panose="020B0004020202020204" pitchFamily="34" charset="0"/>
            </a:endParaRPr>
          </a:p>
          <a:p>
            <a:r>
              <a:rPr lang="en-GB" sz="1600" dirty="0">
                <a:solidFill>
                  <a:schemeClr val="tx1"/>
                </a:solidFill>
                <a:latin typeface="Aptos" panose="020B0004020202020204" pitchFamily="34" charset="0"/>
              </a:rPr>
              <a:t>It comes from the FAIR data / open science context, especially the EU Horizon 2020 guidance on FAIR data. The wording is commonly given as “as open as possible, and as closed as necessary” to mean data should be open by default, but restricted when needed for privacy, legal, ethical, or IP reasons</a:t>
            </a:r>
          </a:p>
          <a:p>
            <a:r>
              <a:rPr lang="en-GB" sz="1600" dirty="0">
                <a:solidFill>
                  <a:schemeClr val="tx1"/>
                </a:solidFill>
                <a:latin typeface="Aptos" panose="020B0004020202020204" pitchFamily="34" charset="0"/>
              </a:rPr>
              <a:t>European Commission, Directorate‑General for Research &amp; Innovation. </a:t>
            </a:r>
            <a:r>
              <a:rPr lang="en-GB" sz="1600" i="1" dirty="0">
                <a:solidFill>
                  <a:schemeClr val="tx1"/>
                </a:solidFill>
                <a:latin typeface="Aptos" panose="020B0004020202020204" pitchFamily="34" charset="0"/>
              </a:rPr>
              <a:t>H2020 Programme Guidelines on FAIR Data Management in Horizon 2020</a:t>
            </a:r>
            <a:r>
              <a:rPr lang="en-GB" sz="1600" dirty="0">
                <a:solidFill>
                  <a:schemeClr val="tx1"/>
                </a:solidFill>
                <a:latin typeface="Aptos" panose="020B0004020202020204" pitchFamily="34" charset="0"/>
              </a:rPr>
              <a:t>, Version 3.0, 2016: “data should be as open as possible and as closed as necessary.”</a:t>
            </a:r>
            <a:br>
              <a:rPr lang="en-GB" sz="1600" dirty="0">
                <a:solidFill>
                  <a:schemeClr val="tx1"/>
                </a:solidFill>
                <a:latin typeface="Aptos" panose="020B0004020202020204" pitchFamily="34" charset="0"/>
              </a:rPr>
            </a:br>
            <a:endParaRPr lang="en-GB" sz="1600" dirty="0">
              <a:solidFill>
                <a:schemeClr val="tx1"/>
              </a:solidFill>
              <a:latin typeface="Aptos" panose="020B0004020202020204" pitchFamily="34" charset="0"/>
            </a:endParaRPr>
          </a:p>
          <a:p>
            <a:r>
              <a:rPr lang="en-GB" sz="1600" dirty="0">
                <a:solidFill>
                  <a:schemeClr val="tx1"/>
                </a:solidFill>
                <a:latin typeface="Aptos" panose="020B0004020202020204" pitchFamily="34" charset="0"/>
              </a:rPr>
              <a:t>UNESCO (2021) Recommendation on Open Science, which states that scientific knowledge should be `as open as possible and as closed as necessary’. </a:t>
            </a:r>
          </a:p>
          <a:p>
            <a:r>
              <a:rPr lang="en-GB" sz="1600" dirty="0">
                <a:solidFill>
                  <a:schemeClr val="tx1"/>
                </a:solidFill>
                <a:latin typeface="Aptos" panose="020B0004020202020204" pitchFamily="34" charset="0"/>
              </a:rPr>
              <a:t>The recommendation further recognizes a range of justified restrictions – including privacy, intellectual property, human subjects, Indigenous knowledge and security considerations – and explicitly notes that such conditions may evolve over time.</a:t>
            </a:r>
          </a:p>
          <a:p>
            <a:endParaRPr lang="en-GB" i="1" dirty="0">
              <a:solidFill>
                <a:schemeClr val="tx1"/>
              </a:solidFill>
              <a:latin typeface="Aptos" panose="020B0004020202020204" pitchFamily="34" charset="0"/>
            </a:endParaRPr>
          </a:p>
          <a:p>
            <a:r>
              <a:rPr lang="en-GB" i="1" dirty="0">
                <a:solidFill>
                  <a:schemeClr val="tx1"/>
                </a:solidFill>
                <a:latin typeface="Aptos" panose="020B0004020202020204" pitchFamily="34" charset="0"/>
              </a:rPr>
              <a:t>Sources: </a:t>
            </a:r>
          </a:p>
          <a:p>
            <a:r>
              <a:rPr lang="en-GB" dirty="0">
                <a:solidFill>
                  <a:schemeClr val="tx1"/>
                </a:solidFill>
                <a:latin typeface="Aptos" panose="020B0004020202020204" pitchFamily="34" charset="0"/>
                <a:hlinkClick r:id="rId2"/>
              </a:rPr>
              <a:t>https://ec.europa.eu/research/participants/data/ref/h2020/grants_manual/hi/oa_pilot/h2020-hi-oa-data-mgt_en.pdf</a:t>
            </a:r>
            <a:endParaRPr lang="en-GB" dirty="0">
              <a:solidFill>
                <a:schemeClr val="tx1"/>
              </a:solidFill>
              <a:latin typeface="Aptos" panose="020B0004020202020204" pitchFamily="34" charset="0"/>
            </a:endParaRPr>
          </a:p>
          <a:p>
            <a:r>
              <a:rPr lang="en-GB" dirty="0">
                <a:solidFill>
                  <a:schemeClr val="tx1"/>
                </a:solidFill>
                <a:latin typeface="Aptos" panose="020B0004020202020204" pitchFamily="34" charset="0"/>
              </a:rPr>
              <a:t>Crystallography in Open Science and its open educational resources, John R Helliwell, </a:t>
            </a:r>
            <a:r>
              <a:rPr lang="en-GB" dirty="0">
                <a:solidFill>
                  <a:schemeClr val="tx1"/>
                </a:solidFill>
                <a:latin typeface="Aptos" panose="020B0004020202020204" pitchFamily="34" charset="0"/>
                <a:hlinkClick r:id="rId3">
                  <a:extLst>
                    <a:ext uri="{A12FA001-AC4F-418D-AE19-62706E023703}">
                      <ahyp:hlinkClr xmlns:ahyp="http://schemas.microsoft.com/office/drawing/2018/hyperlinkcolor" val="tx"/>
                    </a:ext>
                  </a:extLst>
                </a:hlinkClick>
              </a:rPr>
              <a:t>https://doi.org/10.1107/S2053273326004146</a:t>
            </a:r>
            <a:r>
              <a:rPr lang="en-GB" dirty="0">
                <a:solidFill>
                  <a:schemeClr val="tx1"/>
                </a:solidFill>
                <a:latin typeface="Aptos" panose="020B0004020202020204" pitchFamily="34" charset="0"/>
              </a:rPr>
              <a:t> (https://doi.org/10.1107/S2053273326004146</a:t>
            </a:r>
            <a:r>
              <a:rPr lang="en-GB" b="1" dirty="0"/>
              <a:t>)</a:t>
            </a:r>
          </a:p>
          <a:p>
            <a:endParaRPr lang="en-GB" dirty="0">
              <a:solidFill>
                <a:schemeClr val="tx1"/>
              </a:solidFill>
              <a:latin typeface="Aptos" panose="020B0004020202020204" pitchFamily="34" charset="0"/>
            </a:endParaRPr>
          </a:p>
          <a:p>
            <a:endParaRPr lang="en-GB" dirty="0">
              <a:solidFill>
                <a:schemeClr val="tx1"/>
              </a:solidFill>
              <a:latin typeface="Aptos" panose="020B0004020202020204" pitchFamily="34" charset="0"/>
            </a:endParaRPr>
          </a:p>
          <a:p>
            <a:endParaRPr lang="en-GB" dirty="0">
              <a:solidFill>
                <a:schemeClr val="tx1"/>
              </a:solidFill>
              <a:latin typeface="Aptos" panose="020B0004020202020204" pitchFamily="34" charset="0"/>
            </a:endParaRPr>
          </a:p>
          <a:p>
            <a:endParaRPr lang="en-GB" dirty="0">
              <a:solidFill>
                <a:schemeClr val="tx1"/>
              </a:solidFill>
              <a:latin typeface="Aptos" panose="020B0004020202020204" pitchFamily="34" charset="0"/>
            </a:endParaRPr>
          </a:p>
        </p:txBody>
      </p:sp>
      <p:sp>
        <p:nvSpPr>
          <p:cNvPr id="4" name="Text Placeholder 3">
            <a:extLst>
              <a:ext uri="{FF2B5EF4-FFF2-40B4-BE49-F238E27FC236}">
                <a16:creationId xmlns:a16="http://schemas.microsoft.com/office/drawing/2014/main" id="{EA9FCF4F-81D4-501A-605F-083828593891}"/>
              </a:ext>
            </a:extLst>
          </p:cNvPr>
          <p:cNvSpPr>
            <a:spLocks noGrp="1"/>
          </p:cNvSpPr>
          <p:nvPr>
            <p:ph type="body" sz="quarter" idx="11"/>
          </p:nvPr>
        </p:nvSpPr>
        <p:spPr>
          <a:xfrm>
            <a:off x="116958" y="160501"/>
            <a:ext cx="7390266" cy="561875"/>
          </a:xfrm>
        </p:spPr>
        <p:txBody>
          <a:bodyPr/>
          <a:lstStyle/>
          <a:p>
            <a:r>
              <a:rPr lang="en-GB" sz="2000" b="1" dirty="0">
                <a:solidFill>
                  <a:schemeClr val="bg2"/>
                </a:solidFill>
                <a:latin typeface="+mj-lt"/>
              </a:rPr>
              <a:t>As open as possible, and as closed as necessary </a:t>
            </a:r>
          </a:p>
        </p:txBody>
      </p:sp>
    </p:spTree>
    <p:extLst>
      <p:ext uri="{BB962C8B-B14F-4D97-AF65-F5344CB8AC3E}">
        <p14:creationId xmlns:p14="http://schemas.microsoft.com/office/powerpoint/2010/main" val="4183709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4008" y="320040"/>
            <a:ext cx="5486400" cy="594360"/>
          </a:xfrm>
          <a:prstGeom prst="rect">
            <a:avLst/>
          </a:prstGeom>
          <a:solidFill>
            <a:schemeClr val="accent1"/>
          </a:solidFill>
        </p:spPr>
        <p:txBody>
          <a:bodyPr vert="horz" lIns="91440" tIns="45720" rIns="91440" bIns="45720" rtlCol="0" anchor="ctr">
            <a:noAutofit/>
          </a:bodyPr>
          <a:lstStyle/>
          <a:p>
            <a:pPr algn="r">
              <a:lnSpc>
                <a:spcPct val="90000"/>
              </a:lnSpc>
              <a:spcBef>
                <a:spcPts val="1000"/>
              </a:spcBef>
            </a:pPr>
            <a:r>
              <a:rPr lang="en-US" sz="2000" b="1" dirty="0">
                <a:solidFill>
                  <a:schemeClr val="bg1"/>
                </a:solidFill>
                <a:latin typeface="Montserrat" pitchFamily="2" charset="0"/>
              </a:rPr>
              <a:t>Setting the data standards</a:t>
            </a:r>
          </a:p>
        </p:txBody>
      </p:sp>
      <p:sp>
        <p:nvSpPr>
          <p:cNvPr id="5" name="Shape 3"/>
          <p:cNvSpPr/>
          <p:nvPr/>
        </p:nvSpPr>
        <p:spPr>
          <a:xfrm>
            <a:off x="1280160" y="2651760"/>
            <a:ext cx="9628632" cy="0"/>
          </a:xfrm>
          <a:prstGeom prst="line">
            <a:avLst/>
          </a:prstGeom>
          <a:noFill/>
          <a:ln w="25400">
            <a:solidFill>
              <a:srgbClr val="C7D0DA"/>
            </a:solidFill>
            <a:prstDash val="solid"/>
          </a:ln>
        </p:spPr>
        <p:txBody>
          <a:bodyPr/>
          <a:lstStyle/>
          <a:p>
            <a:endParaRPr lang="en-GB" dirty="0"/>
          </a:p>
        </p:txBody>
      </p:sp>
      <p:sp>
        <p:nvSpPr>
          <p:cNvPr id="6" name="Text 4"/>
          <p:cNvSpPr/>
          <p:nvPr/>
        </p:nvSpPr>
        <p:spPr>
          <a:xfrm>
            <a:off x="457200" y="2286000"/>
            <a:ext cx="2505456"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1991</a:t>
            </a:r>
            <a:endParaRPr lang="en-US" sz="1500" dirty="0"/>
          </a:p>
        </p:txBody>
      </p:sp>
      <p:sp>
        <p:nvSpPr>
          <p:cNvPr id="7" name="Shape 5"/>
          <p:cNvSpPr/>
          <p:nvPr/>
        </p:nvSpPr>
        <p:spPr>
          <a:xfrm>
            <a:off x="1636776" y="2578608"/>
            <a:ext cx="146304" cy="146304"/>
          </a:xfrm>
          <a:prstGeom prst="ellipse">
            <a:avLst/>
          </a:prstGeom>
          <a:solidFill>
            <a:srgbClr val="1C7293"/>
          </a:solidFill>
          <a:ln w="19050">
            <a:solidFill>
              <a:srgbClr val="FFFFFF"/>
            </a:solidFill>
            <a:prstDash val="solid"/>
          </a:ln>
        </p:spPr>
        <p:txBody>
          <a:bodyPr/>
          <a:lstStyle/>
          <a:p>
            <a:endParaRPr lang="en-GB" dirty="0"/>
          </a:p>
        </p:txBody>
      </p:sp>
      <p:sp>
        <p:nvSpPr>
          <p:cNvPr id="8" name="Text 6"/>
          <p:cNvSpPr/>
          <p:nvPr/>
        </p:nvSpPr>
        <p:spPr>
          <a:xfrm>
            <a:off x="457200" y="2798064"/>
            <a:ext cx="2505456" cy="292608"/>
          </a:xfrm>
          <a:prstGeom prst="rect">
            <a:avLst/>
          </a:prstGeom>
          <a:noFill/>
          <a:ln/>
        </p:spPr>
        <p:txBody>
          <a:bodyPr wrap="square" lIns="0" tIns="0" rIns="0" bIns="0" rtlCol="0" anchor="ctr"/>
          <a:lstStyle/>
          <a:p>
            <a:pPr marL="0" indent="0" algn="ctr">
              <a:buNone/>
            </a:pPr>
            <a:r>
              <a:rPr lang="en-US" sz="1150" b="1" dirty="0">
                <a:solidFill>
                  <a:srgbClr val="065A82"/>
                </a:solidFill>
                <a:latin typeface="Aptos" panose="020B0004020202020204" pitchFamily="34" charset="0"/>
                <a:ea typeface="Calibri" pitchFamily="34" charset="-122"/>
                <a:cs typeface="Calibri" pitchFamily="34" charset="-120"/>
              </a:rPr>
              <a:t>CIF</a:t>
            </a:r>
            <a:endParaRPr lang="en-US" sz="1150" dirty="0">
              <a:latin typeface="Aptos" panose="020B0004020202020204" pitchFamily="34" charset="0"/>
            </a:endParaRPr>
          </a:p>
        </p:txBody>
      </p:sp>
      <p:sp>
        <p:nvSpPr>
          <p:cNvPr id="9" name="Text 7"/>
          <p:cNvSpPr/>
          <p:nvPr/>
        </p:nvSpPr>
        <p:spPr>
          <a:xfrm>
            <a:off x="457200" y="3090672"/>
            <a:ext cx="2505456" cy="1051560"/>
          </a:xfrm>
          <a:prstGeom prst="rect">
            <a:avLst/>
          </a:prstGeom>
          <a:noFill/>
          <a:ln/>
        </p:spPr>
        <p:txBody>
          <a:bodyPr wrap="square" lIns="0" tIns="0" rIns="0" bIns="0" rtlCol="0" anchor="t"/>
          <a:lstStyle/>
          <a:p>
            <a:pPr marL="0" indent="0" algn="ctr">
              <a:lnSpc>
                <a:spcPct val="115000"/>
              </a:lnSpc>
              <a:buNone/>
            </a:pPr>
            <a:r>
              <a:rPr lang="en-US" sz="950" dirty="0">
                <a:solidFill>
                  <a:srgbClr val="1B1F2A"/>
                </a:solidFill>
                <a:latin typeface="Aptos" panose="020B0004020202020204" pitchFamily="34" charset="0"/>
                <a:ea typeface="Calibri" pitchFamily="34" charset="-122"/>
                <a:cs typeface="Calibri" pitchFamily="34" charset="-120"/>
              </a:rPr>
              <a:t>The Crystallographic Information File (CIF) is adopted as the standard structure for archiving and exchanging crystallographic data.</a:t>
            </a:r>
            <a:endParaRPr lang="en-US" sz="950" dirty="0">
              <a:latin typeface="Aptos" panose="020B0004020202020204" pitchFamily="34" charset="0"/>
            </a:endParaRPr>
          </a:p>
        </p:txBody>
      </p:sp>
      <p:sp>
        <p:nvSpPr>
          <p:cNvPr id="10" name="Text 8"/>
          <p:cNvSpPr/>
          <p:nvPr/>
        </p:nvSpPr>
        <p:spPr>
          <a:xfrm>
            <a:off x="3236976" y="2286000"/>
            <a:ext cx="2505456"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1992</a:t>
            </a:r>
            <a:endParaRPr lang="en-US" sz="1500" dirty="0"/>
          </a:p>
        </p:txBody>
      </p:sp>
      <p:sp>
        <p:nvSpPr>
          <p:cNvPr id="11" name="Shape 9"/>
          <p:cNvSpPr/>
          <p:nvPr/>
        </p:nvSpPr>
        <p:spPr>
          <a:xfrm>
            <a:off x="4416552" y="2578608"/>
            <a:ext cx="146304" cy="146304"/>
          </a:xfrm>
          <a:prstGeom prst="ellipse">
            <a:avLst/>
          </a:prstGeom>
          <a:solidFill>
            <a:srgbClr val="1C7293"/>
          </a:solidFill>
          <a:ln w="19050">
            <a:solidFill>
              <a:srgbClr val="FFFFFF"/>
            </a:solidFill>
            <a:prstDash val="solid"/>
          </a:ln>
        </p:spPr>
        <p:txBody>
          <a:bodyPr/>
          <a:lstStyle/>
          <a:p>
            <a:endParaRPr lang="en-GB" dirty="0"/>
          </a:p>
        </p:txBody>
      </p:sp>
      <p:sp>
        <p:nvSpPr>
          <p:cNvPr id="12" name="Text 10"/>
          <p:cNvSpPr/>
          <p:nvPr/>
        </p:nvSpPr>
        <p:spPr>
          <a:xfrm>
            <a:off x="3236976" y="2798064"/>
            <a:ext cx="2505456" cy="292608"/>
          </a:xfrm>
          <a:prstGeom prst="rect">
            <a:avLst/>
          </a:prstGeom>
          <a:noFill/>
          <a:ln/>
        </p:spPr>
        <p:txBody>
          <a:bodyPr wrap="square" lIns="0" tIns="0" rIns="0" bIns="0" rtlCol="0" anchor="ctr"/>
          <a:lstStyle/>
          <a:p>
            <a:pPr marL="0" indent="0" algn="ctr">
              <a:buNone/>
            </a:pPr>
            <a:r>
              <a:rPr lang="en-US" sz="1150" b="1" dirty="0">
                <a:solidFill>
                  <a:srgbClr val="065A82"/>
                </a:solidFill>
                <a:latin typeface="Aptos" panose="020B0004020202020204" pitchFamily="34" charset="0"/>
                <a:ea typeface="Calibri" pitchFamily="34" charset="-122"/>
                <a:cs typeface="Calibri" pitchFamily="34" charset="-120"/>
              </a:rPr>
              <a:t>Electronic submission</a:t>
            </a:r>
            <a:endParaRPr lang="en-US" sz="1150" dirty="0">
              <a:latin typeface="Aptos" panose="020B0004020202020204" pitchFamily="34" charset="0"/>
            </a:endParaRPr>
          </a:p>
        </p:txBody>
      </p:sp>
      <p:sp>
        <p:nvSpPr>
          <p:cNvPr id="13" name="Text 11"/>
          <p:cNvSpPr/>
          <p:nvPr/>
        </p:nvSpPr>
        <p:spPr>
          <a:xfrm>
            <a:off x="3236976" y="3090672"/>
            <a:ext cx="2505456" cy="1051560"/>
          </a:xfrm>
          <a:prstGeom prst="rect">
            <a:avLst/>
          </a:prstGeom>
          <a:noFill/>
          <a:ln/>
        </p:spPr>
        <p:txBody>
          <a:bodyPr wrap="square" lIns="0" tIns="0" rIns="0" bIns="0" rtlCol="0" anchor="t"/>
          <a:lstStyle/>
          <a:p>
            <a:pPr marL="0" indent="0" algn="ctr">
              <a:lnSpc>
                <a:spcPct val="115000"/>
              </a:lnSpc>
              <a:buNone/>
            </a:pPr>
            <a:r>
              <a:rPr lang="en-US" sz="950" dirty="0">
                <a:solidFill>
                  <a:srgbClr val="1B1F2A"/>
                </a:solidFill>
                <a:latin typeface="Aptos" panose="020B0004020202020204" pitchFamily="34" charset="0"/>
                <a:ea typeface="Calibri" pitchFamily="34" charset="-122"/>
                <a:cs typeface="Calibri" pitchFamily="34" charset="-120"/>
              </a:rPr>
              <a:t>Electronic submission of articles to the IUCr journals is introduced.</a:t>
            </a:r>
            <a:endParaRPr lang="en-US" sz="950" dirty="0">
              <a:latin typeface="Aptos" panose="020B0004020202020204" pitchFamily="34" charset="0"/>
            </a:endParaRPr>
          </a:p>
        </p:txBody>
      </p:sp>
      <p:sp>
        <p:nvSpPr>
          <p:cNvPr id="14" name="Text 12"/>
          <p:cNvSpPr/>
          <p:nvPr/>
        </p:nvSpPr>
        <p:spPr>
          <a:xfrm>
            <a:off x="6446520" y="2286000"/>
            <a:ext cx="2505456"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1999</a:t>
            </a:r>
            <a:endParaRPr lang="en-US" sz="1500" dirty="0"/>
          </a:p>
        </p:txBody>
      </p:sp>
      <p:sp>
        <p:nvSpPr>
          <p:cNvPr id="15" name="Shape 13"/>
          <p:cNvSpPr/>
          <p:nvPr/>
        </p:nvSpPr>
        <p:spPr>
          <a:xfrm>
            <a:off x="7626096" y="2578608"/>
            <a:ext cx="146304" cy="146304"/>
          </a:xfrm>
          <a:prstGeom prst="ellipse">
            <a:avLst/>
          </a:prstGeom>
          <a:solidFill>
            <a:srgbClr val="1C7293"/>
          </a:solidFill>
          <a:ln w="19050">
            <a:solidFill>
              <a:srgbClr val="FFFFFF"/>
            </a:solidFill>
            <a:prstDash val="solid"/>
          </a:ln>
        </p:spPr>
        <p:txBody>
          <a:bodyPr/>
          <a:lstStyle/>
          <a:p>
            <a:endParaRPr lang="en-GB" dirty="0"/>
          </a:p>
        </p:txBody>
      </p:sp>
      <p:sp>
        <p:nvSpPr>
          <p:cNvPr id="16" name="Text 14"/>
          <p:cNvSpPr/>
          <p:nvPr/>
        </p:nvSpPr>
        <p:spPr>
          <a:xfrm>
            <a:off x="6446520" y="2798064"/>
            <a:ext cx="2505456" cy="292608"/>
          </a:xfrm>
          <a:prstGeom prst="rect">
            <a:avLst/>
          </a:prstGeom>
          <a:noFill/>
          <a:ln/>
        </p:spPr>
        <p:txBody>
          <a:bodyPr wrap="square" lIns="0" tIns="0" rIns="0" bIns="0" rtlCol="0" anchor="ctr"/>
          <a:lstStyle/>
          <a:p>
            <a:pPr marL="0" indent="0" algn="ctr">
              <a:buNone/>
            </a:pPr>
            <a:r>
              <a:rPr lang="en-US" sz="1150" b="1" dirty="0">
                <a:solidFill>
                  <a:srgbClr val="065A82"/>
                </a:solidFill>
                <a:latin typeface="Aptos" panose="020B0004020202020204" pitchFamily="34" charset="0"/>
                <a:ea typeface="Calibri" pitchFamily="34" charset="-122"/>
                <a:cs typeface="Calibri" pitchFamily="34" charset="-120"/>
              </a:rPr>
              <a:t>Journals online</a:t>
            </a:r>
            <a:endParaRPr lang="en-US" sz="1150" dirty="0">
              <a:latin typeface="Aptos" panose="020B0004020202020204" pitchFamily="34" charset="0"/>
            </a:endParaRPr>
          </a:p>
        </p:txBody>
      </p:sp>
      <p:sp>
        <p:nvSpPr>
          <p:cNvPr id="17" name="Text 15"/>
          <p:cNvSpPr/>
          <p:nvPr/>
        </p:nvSpPr>
        <p:spPr>
          <a:xfrm>
            <a:off x="6446520" y="3090672"/>
            <a:ext cx="2505456" cy="1051560"/>
          </a:xfrm>
          <a:prstGeom prst="rect">
            <a:avLst/>
          </a:prstGeom>
          <a:noFill/>
          <a:ln/>
        </p:spPr>
        <p:txBody>
          <a:bodyPr wrap="square" lIns="0" tIns="0" rIns="0" bIns="0" rtlCol="0" anchor="t"/>
          <a:lstStyle/>
          <a:p>
            <a:pPr marL="0" indent="0" algn="ctr">
              <a:lnSpc>
                <a:spcPct val="115000"/>
              </a:lnSpc>
              <a:buNone/>
            </a:pPr>
            <a:r>
              <a:rPr lang="en-US" sz="950" dirty="0">
                <a:solidFill>
                  <a:srgbClr val="1B1F2A"/>
                </a:solidFill>
                <a:latin typeface="Aptos" panose="020B0004020202020204" pitchFamily="34" charset="0"/>
                <a:ea typeface="Calibri" pitchFamily="34" charset="-122"/>
                <a:cs typeface="Calibri" pitchFamily="34" charset="-120"/>
              </a:rPr>
              <a:t>Online access to the electronic editions of the journals is launched.</a:t>
            </a:r>
            <a:endParaRPr lang="en-US" sz="950" dirty="0">
              <a:latin typeface="Aptos" panose="020B0004020202020204" pitchFamily="34" charset="0"/>
            </a:endParaRPr>
          </a:p>
        </p:txBody>
      </p:sp>
      <p:sp>
        <p:nvSpPr>
          <p:cNvPr id="18" name="Text 16"/>
          <p:cNvSpPr/>
          <p:nvPr/>
        </p:nvSpPr>
        <p:spPr>
          <a:xfrm>
            <a:off x="9235440" y="2286000"/>
            <a:ext cx="2505456"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2002</a:t>
            </a:r>
            <a:endParaRPr lang="en-US" sz="1500" dirty="0"/>
          </a:p>
        </p:txBody>
      </p:sp>
      <p:sp>
        <p:nvSpPr>
          <p:cNvPr id="19" name="Shape 17"/>
          <p:cNvSpPr/>
          <p:nvPr/>
        </p:nvSpPr>
        <p:spPr>
          <a:xfrm>
            <a:off x="10415016" y="2578608"/>
            <a:ext cx="146304" cy="146304"/>
          </a:xfrm>
          <a:prstGeom prst="ellipse">
            <a:avLst/>
          </a:prstGeom>
          <a:solidFill>
            <a:srgbClr val="1C7293"/>
          </a:solidFill>
          <a:ln w="19050">
            <a:solidFill>
              <a:srgbClr val="FFFFFF"/>
            </a:solidFill>
            <a:prstDash val="solid"/>
          </a:ln>
        </p:spPr>
        <p:txBody>
          <a:bodyPr/>
          <a:lstStyle/>
          <a:p>
            <a:endParaRPr lang="en-GB" dirty="0"/>
          </a:p>
        </p:txBody>
      </p:sp>
      <p:sp>
        <p:nvSpPr>
          <p:cNvPr id="20" name="Text 18"/>
          <p:cNvSpPr/>
          <p:nvPr/>
        </p:nvSpPr>
        <p:spPr>
          <a:xfrm>
            <a:off x="9235440" y="2798064"/>
            <a:ext cx="2505456" cy="292608"/>
          </a:xfrm>
          <a:prstGeom prst="rect">
            <a:avLst/>
          </a:prstGeom>
          <a:noFill/>
          <a:ln/>
        </p:spPr>
        <p:txBody>
          <a:bodyPr wrap="square" lIns="0" tIns="0" rIns="0" bIns="0" rtlCol="0" anchor="ctr"/>
          <a:lstStyle/>
          <a:p>
            <a:pPr marL="0" indent="0" algn="ctr">
              <a:buNone/>
            </a:pPr>
            <a:r>
              <a:rPr lang="en-US" sz="1150" b="1" dirty="0">
                <a:solidFill>
                  <a:srgbClr val="065A82"/>
                </a:solidFill>
                <a:latin typeface="Aptos" panose="020B0004020202020204" pitchFamily="34" charset="0"/>
                <a:ea typeface="Calibri" pitchFamily="34" charset="-122"/>
                <a:cs typeface="Calibri" pitchFamily="34" charset="-120"/>
              </a:rPr>
              <a:t>The full archive online</a:t>
            </a:r>
            <a:endParaRPr lang="en-US" sz="1150" dirty="0">
              <a:latin typeface="Aptos" panose="020B0004020202020204" pitchFamily="34" charset="0"/>
            </a:endParaRPr>
          </a:p>
        </p:txBody>
      </p:sp>
      <p:sp>
        <p:nvSpPr>
          <p:cNvPr id="21" name="Text 19"/>
          <p:cNvSpPr/>
          <p:nvPr/>
        </p:nvSpPr>
        <p:spPr>
          <a:xfrm>
            <a:off x="9235440" y="3090672"/>
            <a:ext cx="2505456" cy="1051560"/>
          </a:xfrm>
          <a:prstGeom prst="rect">
            <a:avLst/>
          </a:prstGeom>
          <a:noFill/>
          <a:ln/>
        </p:spPr>
        <p:txBody>
          <a:bodyPr wrap="square" lIns="0" tIns="0" rIns="0" bIns="0" rtlCol="0" anchor="t"/>
          <a:lstStyle/>
          <a:p>
            <a:pPr marL="0" indent="0" algn="ctr">
              <a:lnSpc>
                <a:spcPct val="115000"/>
              </a:lnSpc>
              <a:buNone/>
            </a:pPr>
            <a:r>
              <a:rPr lang="en-US" sz="950" dirty="0">
                <a:solidFill>
                  <a:srgbClr val="1B1F2A"/>
                </a:solidFill>
                <a:latin typeface="Aptos" panose="020B0004020202020204" pitchFamily="34" charset="0"/>
                <a:ea typeface="Calibri" pitchFamily="34" charset="-122"/>
                <a:cs typeface="Calibri" pitchFamily="34" charset="-120"/>
              </a:rPr>
              <a:t>All back issues of the journals, to 1948, become available online.</a:t>
            </a:r>
            <a:endParaRPr lang="en-US" sz="950" dirty="0">
              <a:latin typeface="Aptos" panose="020B0004020202020204" pitchFamily="34" charset="0"/>
            </a:endParaRPr>
          </a:p>
        </p:txBody>
      </p:sp>
      <p:sp>
        <p:nvSpPr>
          <p:cNvPr id="32" name="Text 30"/>
          <p:cNvSpPr/>
          <p:nvPr/>
        </p:nvSpPr>
        <p:spPr>
          <a:xfrm>
            <a:off x="457200" y="4663440"/>
            <a:ext cx="3383280"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checkCIF</a:t>
            </a:r>
            <a:endParaRPr lang="en-US" sz="1500" dirty="0"/>
          </a:p>
        </p:txBody>
      </p:sp>
      <p:sp>
        <p:nvSpPr>
          <p:cNvPr id="34" name="Text 32"/>
          <p:cNvSpPr/>
          <p:nvPr/>
        </p:nvSpPr>
        <p:spPr>
          <a:xfrm>
            <a:off x="457200" y="5175504"/>
            <a:ext cx="3383280" cy="292608"/>
          </a:xfrm>
          <a:prstGeom prst="rect">
            <a:avLst/>
          </a:prstGeom>
          <a:noFill/>
          <a:ln/>
        </p:spPr>
        <p:txBody>
          <a:bodyPr wrap="square" lIns="0" tIns="0" rIns="0" bIns="0" rtlCol="0" anchor="ctr"/>
          <a:lstStyle/>
          <a:p>
            <a:pPr marL="0" indent="0" algn="ctr">
              <a:buNone/>
            </a:pPr>
            <a:r>
              <a:rPr lang="en-US" sz="1200" b="1" dirty="0">
                <a:solidFill>
                  <a:srgbClr val="065A82"/>
                </a:solidFill>
                <a:latin typeface="Aptos" panose="020B0004020202020204" pitchFamily="34" charset="0"/>
                <a:ea typeface="Calibri" pitchFamily="34" charset="-122"/>
                <a:cs typeface="Calibri" pitchFamily="34" charset="-120"/>
              </a:rPr>
              <a:t>Run before submission</a:t>
            </a:r>
            <a:endParaRPr lang="en-US" sz="1200" dirty="0">
              <a:latin typeface="Aptos" panose="020B0004020202020204" pitchFamily="34" charset="0"/>
            </a:endParaRPr>
          </a:p>
        </p:txBody>
      </p:sp>
      <p:sp>
        <p:nvSpPr>
          <p:cNvPr id="35" name="Text 33"/>
          <p:cNvSpPr/>
          <p:nvPr/>
        </p:nvSpPr>
        <p:spPr>
          <a:xfrm>
            <a:off x="457200" y="5468112"/>
            <a:ext cx="3383280" cy="914400"/>
          </a:xfrm>
          <a:prstGeom prst="rect">
            <a:avLst/>
          </a:prstGeom>
          <a:noFill/>
          <a:ln/>
        </p:spPr>
        <p:txBody>
          <a:bodyPr wrap="square" lIns="0" tIns="0" rIns="0" bIns="0" rtlCol="0" anchor="t"/>
          <a:lstStyle/>
          <a:p>
            <a:pPr marL="0" indent="0" algn="ctr">
              <a:lnSpc>
                <a:spcPct val="115000"/>
              </a:lnSpc>
              <a:buNone/>
            </a:pPr>
            <a:r>
              <a:rPr lang="en-US" sz="1050" dirty="0">
                <a:solidFill>
                  <a:srgbClr val="1B1F2A"/>
                </a:solidFill>
                <a:latin typeface="Aptos" panose="020B0004020202020204" pitchFamily="34" charset="0"/>
                <a:ea typeface="Calibri" pitchFamily="34" charset="-122"/>
                <a:cs typeface="Calibri" pitchFamily="34" charset="-120"/>
              </a:rPr>
              <a:t>Authors must validate a structure with checkCIF before submitting it to an IUCr journal.</a:t>
            </a:r>
            <a:endParaRPr lang="en-US" sz="1050" dirty="0"/>
          </a:p>
        </p:txBody>
      </p:sp>
      <p:sp>
        <p:nvSpPr>
          <p:cNvPr id="36" name="Text 34"/>
          <p:cNvSpPr/>
          <p:nvPr/>
        </p:nvSpPr>
        <p:spPr>
          <a:xfrm>
            <a:off x="4407408" y="4663440"/>
            <a:ext cx="3383280"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Three levels</a:t>
            </a:r>
            <a:endParaRPr lang="en-US" sz="1500" dirty="0"/>
          </a:p>
        </p:txBody>
      </p:sp>
      <p:sp>
        <p:nvSpPr>
          <p:cNvPr id="38" name="Text 36"/>
          <p:cNvSpPr/>
          <p:nvPr/>
        </p:nvSpPr>
        <p:spPr>
          <a:xfrm>
            <a:off x="4407408" y="5175504"/>
            <a:ext cx="3383280" cy="292608"/>
          </a:xfrm>
          <a:prstGeom prst="rect">
            <a:avLst/>
          </a:prstGeom>
          <a:noFill/>
          <a:ln/>
        </p:spPr>
        <p:txBody>
          <a:bodyPr wrap="square" lIns="0" tIns="0" rIns="0" bIns="0" rtlCol="0" anchor="ctr"/>
          <a:lstStyle/>
          <a:p>
            <a:pPr marL="0" indent="0" algn="ctr">
              <a:buNone/>
            </a:pPr>
            <a:r>
              <a:rPr lang="en-US" sz="1200" b="1" dirty="0">
                <a:solidFill>
                  <a:srgbClr val="065A82"/>
                </a:solidFill>
                <a:latin typeface="Aptos" panose="020B0004020202020204" pitchFamily="34" charset="0"/>
                <a:ea typeface="Calibri" pitchFamily="34" charset="-122"/>
                <a:cs typeface="Calibri" pitchFamily="34" charset="-120"/>
              </a:rPr>
              <a:t>Completeness, consistency, geometry</a:t>
            </a:r>
            <a:endParaRPr lang="en-US" sz="1200" dirty="0">
              <a:latin typeface="Aptos" panose="020B0004020202020204" pitchFamily="34" charset="0"/>
            </a:endParaRPr>
          </a:p>
        </p:txBody>
      </p:sp>
      <p:sp>
        <p:nvSpPr>
          <p:cNvPr id="39" name="Text 37"/>
          <p:cNvSpPr/>
          <p:nvPr/>
        </p:nvSpPr>
        <p:spPr>
          <a:xfrm>
            <a:off x="4407408" y="5468112"/>
            <a:ext cx="3383280" cy="914400"/>
          </a:xfrm>
          <a:prstGeom prst="rect">
            <a:avLst/>
          </a:prstGeom>
          <a:noFill/>
          <a:ln/>
        </p:spPr>
        <p:txBody>
          <a:bodyPr wrap="square" lIns="0" tIns="0" rIns="0" bIns="0" rtlCol="0" anchor="t"/>
          <a:lstStyle/>
          <a:p>
            <a:pPr algn="ctr">
              <a:lnSpc>
                <a:spcPct val="115000"/>
              </a:lnSpc>
            </a:pPr>
            <a:r>
              <a:rPr lang="en-GB" sz="1050" dirty="0"/>
              <a:t>A </a:t>
            </a:r>
            <a:r>
              <a:rPr lang="en-GB" sz="1050" dirty="0">
                <a:latin typeface="Aptos" panose="020B0004020202020204" pitchFamily="34" charset="0"/>
              </a:rPr>
              <a:t>completeness prefilter, followed by CIF consistency checks, then geometry and symmetry checks. Anomalies are returned ranked by severity</a:t>
            </a:r>
            <a:r>
              <a:rPr lang="en-GB" sz="1050" dirty="0"/>
              <a:t>.</a:t>
            </a:r>
            <a:endParaRPr lang="en-US" sz="1050" dirty="0"/>
          </a:p>
        </p:txBody>
      </p:sp>
      <p:sp>
        <p:nvSpPr>
          <p:cNvPr id="40" name="Text 38"/>
          <p:cNvSpPr/>
          <p:nvPr/>
        </p:nvSpPr>
        <p:spPr>
          <a:xfrm>
            <a:off x="8357616" y="4663440"/>
            <a:ext cx="3383280"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ALPSP</a:t>
            </a:r>
            <a:endParaRPr lang="en-US" sz="1500" dirty="0"/>
          </a:p>
        </p:txBody>
      </p:sp>
      <p:sp>
        <p:nvSpPr>
          <p:cNvPr id="42" name="Text 40"/>
          <p:cNvSpPr/>
          <p:nvPr/>
        </p:nvSpPr>
        <p:spPr>
          <a:xfrm>
            <a:off x="8357616" y="5175504"/>
            <a:ext cx="3383280" cy="292608"/>
          </a:xfrm>
          <a:prstGeom prst="rect">
            <a:avLst/>
          </a:prstGeom>
          <a:noFill/>
          <a:ln/>
        </p:spPr>
        <p:txBody>
          <a:bodyPr wrap="square" lIns="0" tIns="0" rIns="0" bIns="0" rtlCol="0" anchor="ctr"/>
          <a:lstStyle/>
          <a:p>
            <a:pPr marL="0" indent="0" algn="ctr">
              <a:buNone/>
            </a:pPr>
            <a:r>
              <a:rPr lang="en-US" sz="1200" b="1" dirty="0">
                <a:solidFill>
                  <a:srgbClr val="065A82"/>
                </a:solidFill>
                <a:latin typeface="Aptos" panose="020B0004020202020204" pitchFamily="34" charset="0"/>
                <a:ea typeface="Calibri" pitchFamily="34" charset="-122"/>
                <a:cs typeface="Calibri" pitchFamily="34" charset="-120"/>
              </a:rPr>
              <a:t>Award for Publishing Innovation</a:t>
            </a:r>
            <a:endParaRPr lang="en-US" sz="1200" dirty="0">
              <a:latin typeface="Aptos" panose="020B0004020202020204" pitchFamily="34" charset="0"/>
            </a:endParaRPr>
          </a:p>
        </p:txBody>
      </p:sp>
      <p:sp>
        <p:nvSpPr>
          <p:cNvPr id="43" name="Text 41"/>
          <p:cNvSpPr/>
          <p:nvPr/>
        </p:nvSpPr>
        <p:spPr>
          <a:xfrm>
            <a:off x="8357616" y="5468112"/>
            <a:ext cx="3383280" cy="914400"/>
          </a:xfrm>
          <a:prstGeom prst="rect">
            <a:avLst/>
          </a:prstGeom>
          <a:noFill/>
          <a:ln/>
        </p:spPr>
        <p:txBody>
          <a:bodyPr wrap="square" lIns="0" tIns="0" rIns="0" bIns="0" rtlCol="0" anchor="t"/>
          <a:lstStyle/>
          <a:p>
            <a:pPr marL="0" indent="0" algn="ctr">
              <a:lnSpc>
                <a:spcPct val="115000"/>
              </a:lnSpc>
              <a:buNone/>
            </a:pPr>
            <a:r>
              <a:rPr lang="en-US" sz="1050" dirty="0">
                <a:solidFill>
                  <a:srgbClr val="1B1F2A"/>
                </a:solidFill>
                <a:latin typeface="Aptos" panose="020B0004020202020204" pitchFamily="34" charset="0"/>
                <a:ea typeface="Calibri" pitchFamily="34" charset="-122"/>
                <a:cs typeface="Calibri" pitchFamily="34" charset="-120"/>
              </a:rPr>
              <a:t>CIF and checkCIF were recognised by the Association of Learned and Professional Society Publishers in 2006.</a:t>
            </a:r>
            <a:endParaRPr lang="en-US" sz="1050" dirty="0">
              <a:latin typeface="Aptos" panose="020B0004020202020204" pitchFamily="34" charset="0"/>
            </a:endParaRPr>
          </a:p>
        </p:txBody>
      </p:sp>
      <p:sp>
        <p:nvSpPr>
          <p:cNvPr id="48" name="Shape 46"/>
          <p:cNvSpPr/>
          <p:nvPr/>
        </p:nvSpPr>
        <p:spPr>
          <a:xfrm>
            <a:off x="548640" y="6355080"/>
            <a:ext cx="11109960" cy="384048"/>
          </a:xfrm>
          <a:prstGeom prst="roundRect">
            <a:avLst>
              <a:gd name="adj" fmla="val 14286"/>
            </a:avLst>
          </a:prstGeom>
          <a:solidFill>
            <a:srgbClr val="21295C"/>
          </a:solidFill>
          <a:ln/>
        </p:spPr>
        <p:txBody>
          <a:bodyPr/>
          <a:lstStyle/>
          <a:p>
            <a:endParaRPr lang="en-GB" dirty="0"/>
          </a:p>
        </p:txBody>
      </p:sp>
      <p:sp>
        <p:nvSpPr>
          <p:cNvPr id="49" name="Text 47"/>
          <p:cNvSpPr/>
          <p:nvPr/>
        </p:nvSpPr>
        <p:spPr>
          <a:xfrm>
            <a:off x="548640" y="6355080"/>
            <a:ext cx="11109960" cy="384048"/>
          </a:xfrm>
          <a:prstGeom prst="rect">
            <a:avLst/>
          </a:prstGeom>
          <a:noFill/>
          <a:ln/>
        </p:spPr>
        <p:txBody>
          <a:bodyPr wrap="square" lIns="0" tIns="0" rIns="0" bIns="0" rtlCol="0" anchor="ctr"/>
          <a:lstStyle/>
          <a:p>
            <a:pPr algn="ctr"/>
            <a:r>
              <a:rPr lang="en-GB" sz="1200" i="1" dirty="0">
                <a:solidFill>
                  <a:schemeClr val="bg1"/>
                </a:solidFill>
                <a:latin typeface="Aptos" panose="020B0004020202020204" pitchFamily="34" charset="0"/>
              </a:rPr>
              <a:t>CIF is maintained on behalf of the IUCr by COMCIFS, the Committee for the Maintenance of the CIF Standard.</a:t>
            </a:r>
            <a:endParaRPr lang="en-US" sz="1200" b="1" i="1" dirty="0">
              <a:solidFill>
                <a:schemeClr val="bg1"/>
              </a:solidFill>
              <a:latin typeface="Aptos" panose="020B0004020202020204" pitchFamily="34" charset="0"/>
            </a:endParaRPr>
          </a:p>
        </p:txBody>
      </p:sp>
      <p:pic>
        <p:nvPicPr>
          <p:cNvPr id="4" name="Picture 3">
            <a:extLst>
              <a:ext uri="{FF2B5EF4-FFF2-40B4-BE49-F238E27FC236}">
                <a16:creationId xmlns:a16="http://schemas.microsoft.com/office/drawing/2014/main" id="{164F7285-DF00-927A-A04A-B8BD7766E4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2448" y="240792"/>
            <a:ext cx="917448" cy="37642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0" y="0"/>
            <a:ext cx="5888736" cy="640080"/>
          </a:xfrm>
          <a:prstGeom prst="rect">
            <a:avLst/>
          </a:prstGeom>
          <a:solidFill>
            <a:schemeClr val="accent1"/>
          </a:solidFill>
        </p:spPr>
        <p:txBody>
          <a:bodyPr vert="horz" lIns="91440" tIns="45720" rIns="91440" bIns="45720" rtlCol="0" anchor="ctr">
            <a:noAutofit/>
          </a:bodyPr>
          <a:lstStyle/>
          <a:p>
            <a:pPr algn="r">
              <a:lnSpc>
                <a:spcPct val="90000"/>
              </a:lnSpc>
              <a:spcBef>
                <a:spcPts val="1000"/>
              </a:spcBef>
            </a:pPr>
            <a:r>
              <a:rPr lang="en-US" sz="2000" b="1" dirty="0">
                <a:solidFill>
                  <a:schemeClr val="bg1"/>
                </a:solidFill>
                <a:latin typeface="Montserrat" pitchFamily="2" charset="0"/>
              </a:rPr>
              <a:t>What IUCrData publishes</a:t>
            </a:r>
          </a:p>
        </p:txBody>
      </p:sp>
      <p:sp>
        <p:nvSpPr>
          <p:cNvPr id="4" name="Shape 2"/>
          <p:cNvSpPr/>
          <p:nvPr/>
        </p:nvSpPr>
        <p:spPr>
          <a:xfrm>
            <a:off x="548640" y="1600200"/>
            <a:ext cx="5212080" cy="3063240"/>
          </a:xfrm>
          <a:prstGeom prst="roundRect">
            <a:avLst>
              <a:gd name="adj" fmla="val 2985"/>
            </a:avLst>
          </a:prstGeom>
          <a:solidFill>
            <a:srgbClr val="FFFFFF"/>
          </a:solidFill>
          <a:ln/>
          <a:effectLst>
            <a:outerShdw blurRad="76200" dist="25400" dir="5400000" algn="bl" rotWithShape="0">
              <a:srgbClr val="333333">
                <a:alpha val="16000"/>
              </a:srgbClr>
            </a:outerShdw>
          </a:effectLst>
        </p:spPr>
        <p:txBody>
          <a:bodyPr/>
          <a:lstStyle/>
          <a:p>
            <a:endParaRPr lang="en-GB" dirty="0"/>
          </a:p>
        </p:txBody>
      </p:sp>
      <p:sp>
        <p:nvSpPr>
          <p:cNvPr id="5" name="Shape 3"/>
          <p:cNvSpPr/>
          <p:nvPr/>
        </p:nvSpPr>
        <p:spPr>
          <a:xfrm>
            <a:off x="914400" y="1965960"/>
            <a:ext cx="822960" cy="822960"/>
          </a:xfrm>
          <a:prstGeom prst="ellipse">
            <a:avLst/>
          </a:prstGeom>
          <a:solidFill>
            <a:srgbClr val="065A82"/>
          </a:solidFill>
          <a:ln/>
        </p:spPr>
        <p:txBody>
          <a:bodyPr/>
          <a:lstStyle/>
          <a:p>
            <a:endParaRPr lang="en-GB" dirty="0"/>
          </a:p>
        </p:txBody>
      </p:sp>
      <p:pic>
        <p:nvPicPr>
          <p:cNvPr id="6" name="Image 0" descr="filealt.png"/>
          <p:cNvPicPr>
            <a:picLocks noChangeAspect="1"/>
          </p:cNvPicPr>
          <p:nvPr/>
        </p:nvPicPr>
        <p:blipFill>
          <a:blip r:embed="rId3"/>
          <a:stretch>
            <a:fillRect/>
          </a:stretch>
        </p:blipFill>
        <p:spPr>
          <a:xfrm>
            <a:off x="1115568" y="2167128"/>
            <a:ext cx="420624" cy="420624"/>
          </a:xfrm>
          <a:prstGeom prst="rect">
            <a:avLst/>
          </a:prstGeom>
        </p:spPr>
      </p:pic>
      <p:sp>
        <p:nvSpPr>
          <p:cNvPr id="7" name="Text 4"/>
          <p:cNvSpPr/>
          <p:nvPr/>
        </p:nvSpPr>
        <p:spPr>
          <a:xfrm>
            <a:off x="914400" y="2971800"/>
            <a:ext cx="4480560" cy="457200"/>
          </a:xfrm>
          <a:prstGeom prst="rect">
            <a:avLst/>
          </a:prstGeom>
          <a:noFill/>
          <a:ln/>
        </p:spPr>
        <p:txBody>
          <a:bodyPr wrap="square" lIns="0" tIns="0" rIns="0" bIns="0" rtlCol="0" anchor="ctr"/>
          <a:lstStyle/>
          <a:p>
            <a:pPr marL="0" indent="0">
              <a:buNone/>
            </a:pPr>
            <a:r>
              <a:rPr lang="en-US" sz="2200" b="1" dirty="0">
                <a:solidFill>
                  <a:srgbClr val="21295C"/>
                </a:solidFill>
                <a:latin typeface="Aptos Display" pitchFamily="34" charset="0"/>
                <a:ea typeface="Aptos Display" pitchFamily="34" charset="-122"/>
                <a:cs typeface="Aptos Display" pitchFamily="34" charset="-120"/>
              </a:rPr>
              <a:t>Data Reports</a:t>
            </a:r>
            <a:endParaRPr lang="en-US" sz="2200" dirty="0"/>
          </a:p>
        </p:txBody>
      </p:sp>
      <p:sp>
        <p:nvSpPr>
          <p:cNvPr id="8" name="Text 5"/>
          <p:cNvSpPr/>
          <p:nvPr/>
        </p:nvSpPr>
        <p:spPr>
          <a:xfrm>
            <a:off x="914400" y="3474720"/>
            <a:ext cx="4480560" cy="1097280"/>
          </a:xfrm>
          <a:prstGeom prst="rect">
            <a:avLst/>
          </a:prstGeom>
          <a:noFill/>
          <a:ln/>
        </p:spPr>
        <p:txBody>
          <a:bodyPr wrap="square" lIns="0" tIns="0" rIns="0" bIns="0" rtlCol="0" anchor="t"/>
          <a:lstStyle/>
          <a:p>
            <a:pPr marL="0" indent="0">
              <a:lnSpc>
                <a:spcPct val="125000"/>
              </a:lnSpc>
              <a:buNone/>
            </a:pPr>
            <a:r>
              <a:rPr lang="en-US" sz="1500" dirty="0">
                <a:solidFill>
                  <a:srgbClr val="1B1F2A"/>
                </a:solidFill>
                <a:latin typeface="Aptos" pitchFamily="34" charset="0"/>
                <a:ea typeface="Aptos" pitchFamily="34" charset="-122"/>
                <a:cs typeface="Aptos" pitchFamily="34" charset="-120"/>
              </a:rPr>
              <a:t>Validated crystal structure reports — concise, citable, peer-reviewed descriptions of a determined structure.</a:t>
            </a:r>
            <a:endParaRPr lang="en-US" sz="1500" dirty="0"/>
          </a:p>
        </p:txBody>
      </p:sp>
      <p:sp>
        <p:nvSpPr>
          <p:cNvPr id="9" name="Shape 6"/>
          <p:cNvSpPr/>
          <p:nvPr/>
        </p:nvSpPr>
        <p:spPr>
          <a:xfrm>
            <a:off x="6355080" y="1600200"/>
            <a:ext cx="5212080" cy="3063240"/>
          </a:xfrm>
          <a:prstGeom prst="roundRect">
            <a:avLst>
              <a:gd name="adj" fmla="val 2985"/>
            </a:avLst>
          </a:prstGeom>
          <a:solidFill>
            <a:srgbClr val="FFFFFF"/>
          </a:solidFill>
          <a:ln/>
          <a:effectLst>
            <a:outerShdw blurRad="76200" dist="25400" dir="5400000" algn="bl" rotWithShape="0">
              <a:srgbClr val="333333">
                <a:alpha val="16000"/>
              </a:srgbClr>
            </a:outerShdw>
          </a:effectLst>
        </p:spPr>
        <p:txBody>
          <a:bodyPr/>
          <a:lstStyle/>
          <a:p>
            <a:endParaRPr lang="en-GB" dirty="0"/>
          </a:p>
        </p:txBody>
      </p:sp>
      <p:sp>
        <p:nvSpPr>
          <p:cNvPr id="10" name="Shape 7"/>
          <p:cNvSpPr/>
          <p:nvPr/>
        </p:nvSpPr>
        <p:spPr>
          <a:xfrm>
            <a:off x="6720840" y="1965960"/>
            <a:ext cx="822960" cy="822960"/>
          </a:xfrm>
          <a:prstGeom prst="ellipse">
            <a:avLst/>
          </a:prstGeom>
          <a:solidFill>
            <a:srgbClr val="065A82"/>
          </a:solidFill>
          <a:ln/>
        </p:spPr>
        <p:txBody>
          <a:bodyPr/>
          <a:lstStyle/>
          <a:p>
            <a:endParaRPr lang="en-GB" dirty="0"/>
          </a:p>
        </p:txBody>
      </p:sp>
      <p:pic>
        <p:nvPicPr>
          <p:cNvPr id="11" name="Image 1" descr="flask.png"/>
          <p:cNvPicPr>
            <a:picLocks noChangeAspect="1"/>
          </p:cNvPicPr>
          <p:nvPr/>
        </p:nvPicPr>
        <p:blipFill>
          <a:blip r:embed="rId4"/>
          <a:stretch>
            <a:fillRect/>
          </a:stretch>
        </p:blipFill>
        <p:spPr>
          <a:xfrm>
            <a:off x="6922008" y="2167128"/>
            <a:ext cx="420624" cy="420624"/>
          </a:xfrm>
          <a:prstGeom prst="rect">
            <a:avLst/>
          </a:prstGeom>
        </p:spPr>
      </p:pic>
      <p:sp>
        <p:nvSpPr>
          <p:cNvPr id="12" name="Text 8"/>
          <p:cNvSpPr/>
          <p:nvPr/>
        </p:nvSpPr>
        <p:spPr>
          <a:xfrm>
            <a:off x="6720840" y="2971800"/>
            <a:ext cx="4480560" cy="457200"/>
          </a:xfrm>
          <a:prstGeom prst="rect">
            <a:avLst/>
          </a:prstGeom>
          <a:noFill/>
          <a:ln/>
        </p:spPr>
        <p:txBody>
          <a:bodyPr wrap="square" lIns="0" tIns="0" rIns="0" bIns="0" rtlCol="0" anchor="ctr"/>
          <a:lstStyle/>
          <a:p>
            <a:pPr marL="0" indent="0">
              <a:buNone/>
            </a:pPr>
            <a:r>
              <a:rPr lang="en-US" sz="2200" b="1" dirty="0">
                <a:solidFill>
                  <a:srgbClr val="21295C"/>
                </a:solidFill>
                <a:latin typeface="Aptos Display" pitchFamily="34" charset="0"/>
                <a:ea typeface="Aptos Display" pitchFamily="34" charset="-122"/>
                <a:cs typeface="Aptos Display" pitchFamily="34" charset="-120"/>
              </a:rPr>
              <a:t>Raw Data Letters</a:t>
            </a:r>
            <a:endParaRPr lang="en-US" sz="2200" dirty="0"/>
          </a:p>
        </p:txBody>
      </p:sp>
      <p:sp>
        <p:nvSpPr>
          <p:cNvPr id="13" name="Text 9"/>
          <p:cNvSpPr/>
          <p:nvPr/>
        </p:nvSpPr>
        <p:spPr>
          <a:xfrm>
            <a:off x="6720840" y="3474720"/>
            <a:ext cx="4480560" cy="1097280"/>
          </a:xfrm>
          <a:prstGeom prst="rect">
            <a:avLst/>
          </a:prstGeom>
          <a:noFill/>
          <a:ln/>
        </p:spPr>
        <p:txBody>
          <a:bodyPr wrap="square" lIns="0" tIns="0" rIns="0" bIns="0" rtlCol="0" anchor="t"/>
          <a:lstStyle/>
          <a:p>
            <a:pPr marL="0" indent="0">
              <a:lnSpc>
                <a:spcPct val="125000"/>
              </a:lnSpc>
              <a:buNone/>
            </a:pPr>
            <a:r>
              <a:rPr lang="en-US" sz="1500" dirty="0">
                <a:solidFill>
                  <a:srgbClr val="1B1F2A"/>
                </a:solidFill>
                <a:latin typeface="Aptos" pitchFamily="34" charset="0"/>
                <a:ea typeface="Aptos" pitchFamily="34" charset="-122"/>
                <a:cs typeface="Aptos" pitchFamily="34" charset="-120"/>
              </a:rPr>
              <a:t>Short notes on raw diffraction data sets that have features of particular methodological interest.</a:t>
            </a:r>
            <a:endParaRPr lang="en-US" sz="1500" dirty="0"/>
          </a:p>
        </p:txBody>
      </p:sp>
      <p:sp>
        <p:nvSpPr>
          <p:cNvPr id="14" name="Shape 10"/>
          <p:cNvSpPr/>
          <p:nvPr/>
        </p:nvSpPr>
        <p:spPr>
          <a:xfrm>
            <a:off x="548640" y="5120640"/>
            <a:ext cx="11018520" cy="1417320"/>
          </a:xfrm>
          <a:prstGeom prst="roundRect">
            <a:avLst>
              <a:gd name="adj" fmla="val 6452"/>
            </a:avLst>
          </a:prstGeom>
          <a:solidFill>
            <a:srgbClr val="21295C"/>
          </a:solidFill>
          <a:ln/>
        </p:spPr>
        <p:txBody>
          <a:bodyPr/>
          <a:lstStyle/>
          <a:p>
            <a:endParaRPr lang="en-GB" dirty="0"/>
          </a:p>
        </p:txBody>
      </p:sp>
      <p:sp>
        <p:nvSpPr>
          <p:cNvPr id="15" name="Shape 11"/>
          <p:cNvSpPr/>
          <p:nvPr/>
        </p:nvSpPr>
        <p:spPr>
          <a:xfrm>
            <a:off x="868680" y="5504688"/>
            <a:ext cx="640080" cy="640080"/>
          </a:xfrm>
          <a:prstGeom prst="ellipse">
            <a:avLst/>
          </a:prstGeom>
          <a:solidFill>
            <a:srgbClr val="1C7293"/>
          </a:solidFill>
          <a:ln/>
        </p:spPr>
        <p:txBody>
          <a:bodyPr/>
          <a:lstStyle/>
          <a:p>
            <a:endParaRPr lang="en-GB" dirty="0"/>
          </a:p>
        </p:txBody>
      </p:sp>
      <p:pic>
        <p:nvPicPr>
          <p:cNvPr id="16" name="Image 2" descr="projdiagram.png"/>
          <p:cNvPicPr>
            <a:picLocks noChangeAspect="1"/>
          </p:cNvPicPr>
          <p:nvPr/>
        </p:nvPicPr>
        <p:blipFill>
          <a:blip r:embed="rId5"/>
          <a:stretch>
            <a:fillRect/>
          </a:stretch>
        </p:blipFill>
        <p:spPr>
          <a:xfrm>
            <a:off x="1033272" y="5669280"/>
            <a:ext cx="310896" cy="310896"/>
          </a:xfrm>
          <a:prstGeom prst="rect">
            <a:avLst/>
          </a:prstGeom>
        </p:spPr>
      </p:pic>
      <p:sp>
        <p:nvSpPr>
          <p:cNvPr id="17" name="Text 12"/>
          <p:cNvSpPr/>
          <p:nvPr/>
        </p:nvSpPr>
        <p:spPr>
          <a:xfrm>
            <a:off x="1691640" y="5376672"/>
            <a:ext cx="9601200" cy="914400"/>
          </a:xfrm>
          <a:prstGeom prst="rect">
            <a:avLst/>
          </a:prstGeom>
          <a:noFill/>
          <a:ln/>
        </p:spPr>
        <p:txBody>
          <a:bodyPr wrap="square" lIns="0" tIns="0" rIns="0" bIns="0" rtlCol="0" anchor="ctr"/>
          <a:lstStyle/>
          <a:p>
            <a:pPr marL="0" indent="0">
              <a:lnSpc>
                <a:spcPct val="130000"/>
              </a:lnSpc>
              <a:buNone/>
            </a:pPr>
            <a:r>
              <a:rPr lang="en-US" sz="1500" i="1" dirty="0">
                <a:solidFill>
                  <a:srgbClr val="CADCFC"/>
                </a:solidFill>
                <a:latin typeface="Aptos" pitchFamily="34" charset="0"/>
                <a:ea typeface="Aptos" pitchFamily="34" charset="-122"/>
                <a:cs typeface="Aptos" pitchFamily="34" charset="-120"/>
              </a:rPr>
              <a:t>Positioned as a specialist complement to IUCr’s nine traditional research journals — built for routine, data-centric publication rather than long interpretative articles.</a:t>
            </a:r>
            <a:endParaRPr lang="en-US" sz="1500" dirty="0"/>
          </a:p>
        </p:txBody>
      </p:sp>
      <p:pic>
        <p:nvPicPr>
          <p:cNvPr id="18" name="Picture 17">
            <a:extLst>
              <a:ext uri="{FF2B5EF4-FFF2-40B4-BE49-F238E27FC236}">
                <a16:creationId xmlns:a16="http://schemas.microsoft.com/office/drawing/2014/main" id="{154A4250-A095-68D1-7499-52B61EA91B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87000" y="320040"/>
            <a:ext cx="1152144" cy="48315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28600" y="402336"/>
            <a:ext cx="6309360" cy="640080"/>
          </a:xfrm>
          <a:prstGeom prst="rect">
            <a:avLst/>
          </a:prstGeom>
          <a:solidFill>
            <a:schemeClr val="accent1"/>
          </a:solidFill>
        </p:spPr>
        <p:txBody>
          <a:bodyPr vert="horz" lIns="91440" tIns="45720" rIns="91440" bIns="45720" rtlCol="0" anchor="ctr">
            <a:noAutofit/>
          </a:bodyPr>
          <a:lstStyle/>
          <a:p>
            <a:pPr algn="r">
              <a:lnSpc>
                <a:spcPct val="90000"/>
              </a:lnSpc>
              <a:spcBef>
                <a:spcPts val="1000"/>
              </a:spcBef>
            </a:pPr>
            <a:r>
              <a:rPr lang="en-US" sz="2000" b="1" dirty="0">
                <a:solidFill>
                  <a:schemeClr val="bg1"/>
                </a:solidFill>
                <a:latin typeface="Montserrat" pitchFamily="2" charset="0"/>
              </a:rPr>
              <a:t>Strengthening the data ecosystem</a:t>
            </a:r>
          </a:p>
        </p:txBody>
      </p:sp>
      <p:sp>
        <p:nvSpPr>
          <p:cNvPr id="4" name="Shape 2"/>
          <p:cNvSpPr/>
          <p:nvPr/>
        </p:nvSpPr>
        <p:spPr>
          <a:xfrm>
            <a:off x="548640" y="1828800"/>
            <a:ext cx="11018520" cy="141732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5" name="Shape 3"/>
          <p:cNvSpPr/>
          <p:nvPr/>
        </p:nvSpPr>
        <p:spPr>
          <a:xfrm>
            <a:off x="868680" y="2121408"/>
            <a:ext cx="731520" cy="731520"/>
          </a:xfrm>
          <a:prstGeom prst="ellipse">
            <a:avLst/>
          </a:prstGeom>
          <a:solidFill>
            <a:srgbClr val="1C7293"/>
          </a:solidFill>
          <a:ln/>
        </p:spPr>
        <p:txBody>
          <a:bodyPr/>
          <a:lstStyle/>
          <a:p>
            <a:endParaRPr lang="en-GB" dirty="0"/>
          </a:p>
        </p:txBody>
      </p:sp>
      <p:pic>
        <p:nvPicPr>
          <p:cNvPr id="6" name="Image 0" descr="database.png"/>
          <p:cNvPicPr>
            <a:picLocks noChangeAspect="1"/>
          </p:cNvPicPr>
          <p:nvPr/>
        </p:nvPicPr>
        <p:blipFill>
          <a:blip r:embed="rId3"/>
          <a:stretch>
            <a:fillRect/>
          </a:stretch>
        </p:blipFill>
        <p:spPr>
          <a:xfrm>
            <a:off x="1051560" y="2304288"/>
            <a:ext cx="365760" cy="365760"/>
          </a:xfrm>
          <a:prstGeom prst="rect">
            <a:avLst/>
          </a:prstGeom>
        </p:spPr>
      </p:pic>
      <p:sp>
        <p:nvSpPr>
          <p:cNvPr id="7" name="Text 4"/>
          <p:cNvSpPr/>
          <p:nvPr/>
        </p:nvSpPr>
        <p:spPr>
          <a:xfrm>
            <a:off x="1828800" y="2029968"/>
            <a:ext cx="9418320" cy="402336"/>
          </a:xfrm>
          <a:prstGeom prst="rect">
            <a:avLst/>
          </a:prstGeom>
          <a:noFill/>
          <a:ln/>
        </p:spPr>
        <p:txBody>
          <a:bodyPr wrap="square" lIns="0" tIns="0" rIns="0" bIns="0" rtlCol="0" anchor="ctr"/>
          <a:lstStyle/>
          <a:p>
            <a:pPr marL="0" indent="0">
              <a:buNone/>
            </a:pPr>
            <a:r>
              <a:rPr lang="en-US" sz="1800" b="1" dirty="0">
                <a:solidFill>
                  <a:srgbClr val="21295C"/>
                </a:solidFill>
                <a:latin typeface="Aptos Display" pitchFamily="34" charset="0"/>
                <a:ea typeface="Aptos Display" pitchFamily="34" charset="-122"/>
                <a:cs typeface="Aptos Display" pitchFamily="34" charset="-120"/>
              </a:rPr>
              <a:t>Reinforces routine deposition</a:t>
            </a:r>
            <a:endParaRPr lang="en-US" sz="1800" dirty="0"/>
          </a:p>
        </p:txBody>
      </p:sp>
      <p:sp>
        <p:nvSpPr>
          <p:cNvPr id="8" name="Text 5"/>
          <p:cNvSpPr/>
          <p:nvPr/>
        </p:nvSpPr>
        <p:spPr>
          <a:xfrm>
            <a:off x="1828800" y="2450592"/>
            <a:ext cx="9418320" cy="731520"/>
          </a:xfrm>
          <a:prstGeom prst="rect">
            <a:avLst/>
          </a:prstGeom>
          <a:noFill/>
          <a:ln/>
        </p:spPr>
        <p:txBody>
          <a:bodyPr wrap="square" lIns="0" tIns="0" rIns="0" bIns="0" rtlCol="0" anchor="t"/>
          <a:lstStyle/>
          <a:p>
            <a:pPr marL="0" indent="0">
              <a:lnSpc>
                <a:spcPct val="120000"/>
              </a:lnSpc>
              <a:buNone/>
            </a:pPr>
            <a:r>
              <a:rPr lang="en-US" sz="1350" dirty="0">
                <a:solidFill>
                  <a:srgbClr val="1B1F2A"/>
                </a:solidFill>
                <a:latin typeface="Aptos" pitchFamily="34" charset="0"/>
                <a:ea typeface="Aptos" pitchFamily="34" charset="-122"/>
                <a:cs typeface="Aptos" pitchFamily="34" charset="-120"/>
              </a:rPr>
              <a:t>Publishing concise, citable descriptions of structures and raw data sets strengthens the culture of depositing data in community databases such as the Cambridge Structural Database and IUCr-managed archives.</a:t>
            </a:r>
            <a:endParaRPr lang="en-US" sz="1350" dirty="0"/>
          </a:p>
        </p:txBody>
      </p:sp>
      <p:sp>
        <p:nvSpPr>
          <p:cNvPr id="9" name="Shape 6"/>
          <p:cNvSpPr/>
          <p:nvPr/>
        </p:nvSpPr>
        <p:spPr>
          <a:xfrm>
            <a:off x="548640" y="3520440"/>
            <a:ext cx="11018520" cy="141732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10" name="Shape 7"/>
          <p:cNvSpPr/>
          <p:nvPr/>
        </p:nvSpPr>
        <p:spPr>
          <a:xfrm>
            <a:off x="868680" y="3813048"/>
            <a:ext cx="731520" cy="731520"/>
          </a:xfrm>
          <a:prstGeom prst="ellipse">
            <a:avLst/>
          </a:prstGeom>
          <a:solidFill>
            <a:srgbClr val="1C7293"/>
          </a:solidFill>
          <a:ln/>
        </p:spPr>
        <p:txBody>
          <a:bodyPr/>
          <a:lstStyle/>
          <a:p>
            <a:endParaRPr lang="en-GB" dirty="0"/>
          </a:p>
        </p:txBody>
      </p:sp>
      <p:pic>
        <p:nvPicPr>
          <p:cNvPr id="11" name="Image 1" descr="link.png"/>
          <p:cNvPicPr>
            <a:picLocks noChangeAspect="1"/>
          </p:cNvPicPr>
          <p:nvPr/>
        </p:nvPicPr>
        <p:blipFill>
          <a:blip r:embed="rId4"/>
          <a:stretch>
            <a:fillRect/>
          </a:stretch>
        </p:blipFill>
        <p:spPr>
          <a:xfrm>
            <a:off x="1051560" y="3995928"/>
            <a:ext cx="365760" cy="365760"/>
          </a:xfrm>
          <a:prstGeom prst="rect">
            <a:avLst/>
          </a:prstGeom>
        </p:spPr>
      </p:pic>
      <p:sp>
        <p:nvSpPr>
          <p:cNvPr id="12" name="Text 8"/>
          <p:cNvSpPr/>
          <p:nvPr/>
        </p:nvSpPr>
        <p:spPr>
          <a:xfrm>
            <a:off x="1828800" y="3721608"/>
            <a:ext cx="9418320" cy="402336"/>
          </a:xfrm>
          <a:prstGeom prst="rect">
            <a:avLst/>
          </a:prstGeom>
          <a:noFill/>
          <a:ln/>
        </p:spPr>
        <p:txBody>
          <a:bodyPr wrap="square" lIns="0" tIns="0" rIns="0" bIns="0" rtlCol="0" anchor="ctr"/>
          <a:lstStyle/>
          <a:p>
            <a:pPr marL="0" indent="0">
              <a:buNone/>
            </a:pPr>
            <a:r>
              <a:rPr lang="en-US" sz="1800" b="1" dirty="0">
                <a:solidFill>
                  <a:srgbClr val="21295C"/>
                </a:solidFill>
                <a:latin typeface="Aptos Display" pitchFamily="34" charset="0"/>
                <a:ea typeface="Aptos Display" pitchFamily="34" charset="-122"/>
                <a:cs typeface="Aptos Display" pitchFamily="34" charset="-120"/>
              </a:rPr>
              <a:t>Surfaces data that would stay buried</a:t>
            </a:r>
            <a:endParaRPr lang="en-US" sz="1800" dirty="0"/>
          </a:p>
        </p:txBody>
      </p:sp>
      <p:sp>
        <p:nvSpPr>
          <p:cNvPr id="13" name="Text 9"/>
          <p:cNvSpPr/>
          <p:nvPr/>
        </p:nvSpPr>
        <p:spPr>
          <a:xfrm>
            <a:off x="1828800" y="4142232"/>
            <a:ext cx="9418320" cy="731520"/>
          </a:xfrm>
          <a:prstGeom prst="rect">
            <a:avLst/>
          </a:prstGeom>
          <a:noFill/>
          <a:ln/>
        </p:spPr>
        <p:txBody>
          <a:bodyPr wrap="square" lIns="0" tIns="0" rIns="0" bIns="0" rtlCol="0" anchor="t"/>
          <a:lstStyle/>
          <a:p>
            <a:pPr marL="0" indent="0">
              <a:lnSpc>
                <a:spcPct val="120000"/>
              </a:lnSpc>
              <a:buNone/>
            </a:pPr>
            <a:r>
              <a:rPr lang="en-US" sz="1350" dirty="0">
                <a:solidFill>
                  <a:srgbClr val="1B1F2A"/>
                </a:solidFill>
                <a:latin typeface="Aptos" pitchFamily="34" charset="0"/>
                <a:ea typeface="Aptos" pitchFamily="34" charset="-122"/>
                <a:cs typeface="Aptos" pitchFamily="34" charset="-120"/>
              </a:rPr>
              <a:t>Editorials on Raw Data Letters note these publications enhance data retrieval, draw attention to interesting data features, and enable re-analysis by methods and software developers.</a:t>
            </a:r>
            <a:endParaRPr lang="en-US" sz="1350" dirty="0"/>
          </a:p>
        </p:txBody>
      </p:sp>
      <p:sp>
        <p:nvSpPr>
          <p:cNvPr id="14" name="Shape 10"/>
          <p:cNvSpPr/>
          <p:nvPr/>
        </p:nvSpPr>
        <p:spPr>
          <a:xfrm>
            <a:off x="548640" y="5212080"/>
            <a:ext cx="11018520" cy="141732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15" name="Shape 11"/>
          <p:cNvSpPr/>
          <p:nvPr/>
        </p:nvSpPr>
        <p:spPr>
          <a:xfrm>
            <a:off x="868680" y="5504688"/>
            <a:ext cx="731520" cy="731520"/>
          </a:xfrm>
          <a:prstGeom prst="ellipse">
            <a:avLst/>
          </a:prstGeom>
          <a:solidFill>
            <a:srgbClr val="1C7293"/>
          </a:solidFill>
          <a:ln/>
        </p:spPr>
        <p:txBody>
          <a:bodyPr/>
          <a:lstStyle/>
          <a:p>
            <a:endParaRPr lang="en-GB" dirty="0"/>
          </a:p>
        </p:txBody>
      </p:sp>
      <p:pic>
        <p:nvPicPr>
          <p:cNvPr id="16" name="Image 2" descr="projdiagram.png"/>
          <p:cNvPicPr>
            <a:picLocks noChangeAspect="1"/>
          </p:cNvPicPr>
          <p:nvPr/>
        </p:nvPicPr>
        <p:blipFill>
          <a:blip r:embed="rId5"/>
          <a:stretch>
            <a:fillRect/>
          </a:stretch>
        </p:blipFill>
        <p:spPr>
          <a:xfrm>
            <a:off x="1051560" y="5687568"/>
            <a:ext cx="365760" cy="365760"/>
          </a:xfrm>
          <a:prstGeom prst="rect">
            <a:avLst/>
          </a:prstGeom>
        </p:spPr>
      </p:pic>
      <p:sp>
        <p:nvSpPr>
          <p:cNvPr id="17" name="Text 12"/>
          <p:cNvSpPr/>
          <p:nvPr/>
        </p:nvSpPr>
        <p:spPr>
          <a:xfrm>
            <a:off x="1828800" y="5413248"/>
            <a:ext cx="9418320" cy="402336"/>
          </a:xfrm>
          <a:prstGeom prst="rect">
            <a:avLst/>
          </a:prstGeom>
          <a:noFill/>
          <a:ln/>
        </p:spPr>
        <p:txBody>
          <a:bodyPr wrap="square" lIns="0" tIns="0" rIns="0" bIns="0" rtlCol="0" anchor="ctr"/>
          <a:lstStyle/>
          <a:p>
            <a:pPr marL="0" indent="0">
              <a:buNone/>
            </a:pPr>
            <a:r>
              <a:rPr lang="en-US" sz="1800" b="1" dirty="0">
                <a:solidFill>
                  <a:srgbClr val="21295C"/>
                </a:solidFill>
                <a:latin typeface="Aptos Display" pitchFamily="34" charset="0"/>
                <a:ea typeface="Aptos Display" pitchFamily="34" charset="-122"/>
                <a:cs typeface="Aptos Display" pitchFamily="34" charset="-120"/>
              </a:rPr>
              <a:t>Reinforces the wider IUCr journal ecosystem</a:t>
            </a:r>
            <a:endParaRPr lang="en-US" sz="1800" dirty="0"/>
          </a:p>
        </p:txBody>
      </p:sp>
      <p:sp>
        <p:nvSpPr>
          <p:cNvPr id="18" name="Text 13"/>
          <p:cNvSpPr/>
          <p:nvPr/>
        </p:nvSpPr>
        <p:spPr>
          <a:xfrm>
            <a:off x="1828800" y="5833872"/>
            <a:ext cx="9418320" cy="731520"/>
          </a:xfrm>
          <a:prstGeom prst="rect">
            <a:avLst/>
          </a:prstGeom>
          <a:noFill/>
          <a:ln/>
        </p:spPr>
        <p:txBody>
          <a:bodyPr wrap="square" lIns="0" tIns="0" rIns="0" bIns="0" rtlCol="0" anchor="t"/>
          <a:lstStyle/>
          <a:p>
            <a:pPr marL="0" indent="0">
              <a:lnSpc>
                <a:spcPct val="120000"/>
              </a:lnSpc>
              <a:buNone/>
            </a:pPr>
            <a:r>
              <a:rPr lang="en-US" sz="1350" dirty="0">
                <a:solidFill>
                  <a:srgbClr val="1B1F2A"/>
                </a:solidFill>
                <a:latin typeface="Aptos" pitchFamily="34" charset="0"/>
                <a:ea typeface="Aptos" pitchFamily="34" charset="-122"/>
                <a:cs typeface="Aptos" pitchFamily="34" charset="-120"/>
              </a:rPr>
              <a:t>Though not captured in standard journal metrics, IUCrData works alongside high-impact, cross-cutting journals like IUCrJ, connected through citation links and reuse of structural data.</a:t>
            </a:r>
            <a:endParaRPr lang="en-US" sz="1350" dirty="0"/>
          </a:p>
        </p:txBody>
      </p:sp>
      <p:pic>
        <p:nvPicPr>
          <p:cNvPr id="19" name="Picture 18">
            <a:extLst>
              <a:ext uri="{FF2B5EF4-FFF2-40B4-BE49-F238E27FC236}">
                <a16:creationId xmlns:a16="http://schemas.microsoft.com/office/drawing/2014/main" id="{52904BF8-A0C5-0B1D-0653-00CB659529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04704" y="411479"/>
            <a:ext cx="1207008" cy="50616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D44E38-3220-A9AC-7F91-A154F47A6820}"/>
              </a:ext>
            </a:extLst>
          </p:cNvPr>
          <p:cNvSpPr>
            <a:spLocks noGrp="1"/>
          </p:cNvSpPr>
          <p:nvPr>
            <p:ph type="body" sz="quarter" idx="11"/>
          </p:nvPr>
        </p:nvSpPr>
        <p:spPr/>
        <p:txBody>
          <a:bodyPr/>
          <a:lstStyle/>
          <a:p>
            <a:r>
              <a:rPr lang="en-GB" sz="2000" b="1" dirty="0"/>
              <a:t>OA </a:t>
            </a:r>
            <a:r>
              <a:rPr lang="en-GB" sz="2000" b="1" i="1" dirty="0"/>
              <a:t>vs </a:t>
            </a:r>
            <a:r>
              <a:rPr lang="en-GB" sz="2000" b="1" dirty="0"/>
              <a:t>closed access</a:t>
            </a:r>
          </a:p>
        </p:txBody>
      </p:sp>
      <p:graphicFrame>
        <p:nvGraphicFramePr>
          <p:cNvPr id="7" name="Table 6">
            <a:extLst>
              <a:ext uri="{FF2B5EF4-FFF2-40B4-BE49-F238E27FC236}">
                <a16:creationId xmlns:a16="http://schemas.microsoft.com/office/drawing/2014/main" id="{FE1D466F-8ABF-65CB-F12C-DCD903C02A82}"/>
              </a:ext>
            </a:extLst>
          </p:cNvPr>
          <p:cNvGraphicFramePr>
            <a:graphicFrameLocks noGrp="1"/>
          </p:cNvGraphicFramePr>
          <p:nvPr>
            <p:extLst>
              <p:ext uri="{D42A27DB-BD31-4B8C-83A1-F6EECF244321}">
                <p14:modId xmlns:p14="http://schemas.microsoft.com/office/powerpoint/2010/main" val="456840220"/>
              </p:ext>
            </p:extLst>
          </p:nvPr>
        </p:nvGraphicFramePr>
        <p:xfrm>
          <a:off x="796691" y="1351553"/>
          <a:ext cx="9270854" cy="2936985"/>
        </p:xfrm>
        <a:graphic>
          <a:graphicData uri="http://schemas.openxmlformats.org/drawingml/2006/table">
            <a:tbl>
              <a:tblPr>
                <a:tableStyleId>{0E3FDE45-AF77-4B5C-9715-49D594BDF05E}</a:tableStyleId>
              </a:tblPr>
              <a:tblGrid>
                <a:gridCol w="2458936">
                  <a:extLst>
                    <a:ext uri="{9D8B030D-6E8A-4147-A177-3AD203B41FA5}">
                      <a16:colId xmlns:a16="http://schemas.microsoft.com/office/drawing/2014/main" val="46830357"/>
                    </a:ext>
                  </a:extLst>
                </a:gridCol>
                <a:gridCol w="2890911">
                  <a:extLst>
                    <a:ext uri="{9D8B030D-6E8A-4147-A177-3AD203B41FA5}">
                      <a16:colId xmlns:a16="http://schemas.microsoft.com/office/drawing/2014/main" val="3635405779"/>
                    </a:ext>
                  </a:extLst>
                </a:gridCol>
                <a:gridCol w="2326021">
                  <a:extLst>
                    <a:ext uri="{9D8B030D-6E8A-4147-A177-3AD203B41FA5}">
                      <a16:colId xmlns:a16="http://schemas.microsoft.com/office/drawing/2014/main" val="3337540842"/>
                    </a:ext>
                  </a:extLst>
                </a:gridCol>
                <a:gridCol w="1594986">
                  <a:extLst>
                    <a:ext uri="{9D8B030D-6E8A-4147-A177-3AD203B41FA5}">
                      <a16:colId xmlns:a16="http://schemas.microsoft.com/office/drawing/2014/main" val="549569946"/>
                    </a:ext>
                  </a:extLst>
                </a:gridCol>
              </a:tblGrid>
              <a:tr h="373892">
                <a:tc>
                  <a:txBody>
                    <a:bodyPr/>
                    <a:lstStyle/>
                    <a:p>
                      <a:pPr algn="l" fontAlgn="b">
                        <a:buNone/>
                      </a:pPr>
                      <a:r>
                        <a:rPr lang="en-GB" sz="1800" b="1" u="none" strike="noStrike" dirty="0">
                          <a:effectLst/>
                        </a:rPr>
                        <a:t>IUCr Journals</a:t>
                      </a:r>
                      <a:endParaRPr lang="en-GB" sz="1800" b="1" i="0" u="none" strike="noStrike" dirty="0">
                        <a:solidFill>
                          <a:srgbClr val="000000"/>
                        </a:solidFill>
                        <a:effectLst/>
                        <a:latin typeface="Aptos" panose="020B0004020202020204" pitchFamily="34" charset="0"/>
                      </a:endParaRPr>
                    </a:p>
                  </a:txBody>
                  <a:tcPr marL="6350" marR="6350" marT="6350" marB="0" anchor="b"/>
                </a:tc>
                <a:tc>
                  <a:txBody>
                    <a:bodyPr/>
                    <a:lstStyle/>
                    <a:p>
                      <a:pPr algn="l" fontAlgn="b">
                        <a:buNone/>
                      </a:pP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l" fontAlgn="b">
                        <a:buNone/>
                      </a:pP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l" fontAlgn="b">
                        <a:buNone/>
                      </a:pPr>
                      <a:endParaRPr lang="en-GB" sz="1800" b="0" i="0" u="none" strike="noStrike" dirty="0">
                        <a:solidFill>
                          <a:srgbClr val="000000"/>
                        </a:solidFill>
                        <a:effectLst/>
                        <a:latin typeface="Aptos" panose="020B0004020202020204" pitchFamily="34" charset="0"/>
                      </a:endParaRPr>
                    </a:p>
                  </a:txBody>
                  <a:tcPr marL="6350" marR="6350" marT="6350" marB="0" anchor="b"/>
                </a:tc>
                <a:extLst>
                  <a:ext uri="{0D108BD9-81ED-4DB2-BD59-A6C34878D82A}">
                    <a16:rowId xmlns:a16="http://schemas.microsoft.com/office/drawing/2014/main" val="3863402141"/>
                  </a:ext>
                </a:extLst>
              </a:tr>
              <a:tr h="373892">
                <a:tc>
                  <a:txBody>
                    <a:bodyPr/>
                    <a:lstStyle/>
                    <a:p>
                      <a:pPr algn="l" fontAlgn="b">
                        <a:buNone/>
                      </a:pPr>
                      <a:r>
                        <a:rPr lang="en-GB" sz="1800" u="none" strike="noStrike" dirty="0">
                          <a:effectLst/>
                        </a:rPr>
                        <a:t>Gold</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7374</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39977</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5.42</a:t>
                      </a:r>
                      <a:endParaRPr lang="en-GB" sz="1800" b="0" i="0" u="none" strike="noStrike" dirty="0">
                        <a:solidFill>
                          <a:srgbClr val="000000"/>
                        </a:solidFill>
                        <a:effectLst/>
                        <a:latin typeface="Aptos" panose="020B0004020202020204" pitchFamily="34" charset="0"/>
                      </a:endParaRPr>
                    </a:p>
                  </a:txBody>
                  <a:tcPr marL="6350" marR="6350" marT="6350" marB="0" anchor="b"/>
                </a:tc>
                <a:extLst>
                  <a:ext uri="{0D108BD9-81ED-4DB2-BD59-A6C34878D82A}">
                    <a16:rowId xmlns:a16="http://schemas.microsoft.com/office/drawing/2014/main" val="184780065"/>
                  </a:ext>
                </a:extLst>
              </a:tr>
              <a:tr h="373892">
                <a:tc>
                  <a:txBody>
                    <a:bodyPr/>
                    <a:lstStyle/>
                    <a:p>
                      <a:pPr algn="l" fontAlgn="b">
                        <a:buNone/>
                      </a:pPr>
                      <a:r>
                        <a:rPr lang="en-GB" sz="1800" u="none" strike="noStrike" dirty="0">
                          <a:effectLst/>
                        </a:rPr>
                        <a:t>Closed</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5541</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37731</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6.81</a:t>
                      </a:r>
                      <a:endParaRPr lang="en-GB" sz="1800" b="0" i="0" u="none" strike="noStrike" dirty="0">
                        <a:solidFill>
                          <a:srgbClr val="000000"/>
                        </a:solidFill>
                        <a:effectLst/>
                        <a:latin typeface="Aptos" panose="020B0004020202020204" pitchFamily="34" charset="0"/>
                      </a:endParaRPr>
                    </a:p>
                  </a:txBody>
                  <a:tcPr marL="6350" marR="6350" marT="6350" marB="0" anchor="b"/>
                </a:tc>
                <a:extLst>
                  <a:ext uri="{0D108BD9-81ED-4DB2-BD59-A6C34878D82A}">
                    <a16:rowId xmlns:a16="http://schemas.microsoft.com/office/drawing/2014/main" val="4176966434"/>
                  </a:ext>
                </a:extLst>
              </a:tr>
              <a:tr h="373892">
                <a:tc>
                  <a:txBody>
                    <a:bodyPr/>
                    <a:lstStyle/>
                    <a:p>
                      <a:pPr algn="ctr" fontAlgn="b">
                        <a:buNone/>
                      </a:pP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endParaRPr lang="en-GB" sz="1800" b="0" i="0" u="none" strike="noStrike" dirty="0">
                        <a:solidFill>
                          <a:srgbClr val="000000"/>
                        </a:solidFill>
                        <a:effectLst/>
                        <a:latin typeface="Aptos" panose="020B0004020202020204" pitchFamily="34" charset="0"/>
                      </a:endParaRPr>
                    </a:p>
                  </a:txBody>
                  <a:tcPr marL="6350" marR="6350" marT="6350" marB="0" anchor="b"/>
                </a:tc>
                <a:extLst>
                  <a:ext uri="{0D108BD9-81ED-4DB2-BD59-A6C34878D82A}">
                    <a16:rowId xmlns:a16="http://schemas.microsoft.com/office/drawing/2014/main" val="1726464361"/>
                  </a:ext>
                </a:extLst>
              </a:tr>
              <a:tr h="693633">
                <a:tc gridSpan="2">
                  <a:txBody>
                    <a:bodyPr/>
                    <a:lstStyle/>
                    <a:p>
                      <a:pPr algn="l" fontAlgn="b">
                        <a:buNone/>
                      </a:pPr>
                      <a:r>
                        <a:rPr lang="en-GB" sz="1800" b="1" u="none" strike="noStrike" dirty="0">
                          <a:effectLst/>
                        </a:rPr>
                        <a:t>Global Crystallography research</a:t>
                      </a:r>
                      <a:endParaRPr lang="en-GB" sz="1800" b="1" i="0" u="none" strike="noStrike" dirty="0">
                        <a:solidFill>
                          <a:srgbClr val="000000"/>
                        </a:solidFill>
                        <a:effectLst/>
                        <a:latin typeface="Aptos" panose="020B0004020202020204" pitchFamily="34" charset="0"/>
                      </a:endParaRPr>
                    </a:p>
                  </a:txBody>
                  <a:tcPr marL="6350" marR="6350" marT="6350" marB="0" anchor="b"/>
                </a:tc>
                <a:tc hMerge="1">
                  <a:txBody>
                    <a:bodyPr/>
                    <a:lstStyle/>
                    <a:p>
                      <a:endParaRPr lang="en-GB"/>
                    </a:p>
                  </a:txBody>
                  <a:tcPr/>
                </a:tc>
                <a:tc>
                  <a:txBody>
                    <a:bodyPr/>
                    <a:lstStyle/>
                    <a:p>
                      <a:pPr algn="ctr" fontAlgn="b">
                        <a:buNone/>
                      </a:pP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endParaRPr lang="en-GB" sz="1800" b="0" i="0" u="none" strike="noStrike" dirty="0">
                        <a:solidFill>
                          <a:srgbClr val="000000"/>
                        </a:solidFill>
                        <a:effectLst/>
                        <a:latin typeface="Aptos" panose="020B0004020202020204" pitchFamily="34" charset="0"/>
                      </a:endParaRPr>
                    </a:p>
                  </a:txBody>
                  <a:tcPr marL="6350" marR="6350" marT="6350" marB="0" anchor="b"/>
                </a:tc>
                <a:extLst>
                  <a:ext uri="{0D108BD9-81ED-4DB2-BD59-A6C34878D82A}">
                    <a16:rowId xmlns:a16="http://schemas.microsoft.com/office/drawing/2014/main" val="3361336032"/>
                  </a:ext>
                </a:extLst>
              </a:tr>
              <a:tr h="373892">
                <a:tc>
                  <a:txBody>
                    <a:bodyPr/>
                    <a:lstStyle/>
                    <a:p>
                      <a:pPr algn="l" fontAlgn="b">
                        <a:buNone/>
                      </a:pPr>
                      <a:r>
                        <a:rPr lang="en-GB" sz="1800" u="none" strike="noStrike" dirty="0">
                          <a:effectLst/>
                        </a:rPr>
                        <a:t>Closed</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199347</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3706167</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18.59</a:t>
                      </a:r>
                      <a:endParaRPr lang="en-GB" sz="1800" b="0" i="0" u="none" strike="noStrike" dirty="0">
                        <a:solidFill>
                          <a:srgbClr val="000000"/>
                        </a:solidFill>
                        <a:effectLst/>
                        <a:latin typeface="Aptos" panose="020B0004020202020204" pitchFamily="34" charset="0"/>
                      </a:endParaRPr>
                    </a:p>
                  </a:txBody>
                  <a:tcPr marL="6350" marR="6350" marT="6350" marB="0" anchor="b"/>
                </a:tc>
                <a:extLst>
                  <a:ext uri="{0D108BD9-81ED-4DB2-BD59-A6C34878D82A}">
                    <a16:rowId xmlns:a16="http://schemas.microsoft.com/office/drawing/2014/main" val="2829346977"/>
                  </a:ext>
                </a:extLst>
              </a:tr>
              <a:tr h="373892">
                <a:tc>
                  <a:txBody>
                    <a:bodyPr/>
                    <a:lstStyle/>
                    <a:p>
                      <a:pPr algn="l" fontAlgn="b">
                        <a:buNone/>
                      </a:pPr>
                      <a:r>
                        <a:rPr lang="en-GB" sz="1800" u="none" strike="noStrike" dirty="0">
                          <a:effectLst/>
                        </a:rPr>
                        <a:t>Gold</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81504</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1861601</a:t>
                      </a:r>
                      <a:endParaRPr lang="en-GB" sz="1800" b="0" i="0" u="none" strike="noStrike" dirty="0">
                        <a:solidFill>
                          <a:srgbClr val="000000"/>
                        </a:solidFill>
                        <a:effectLst/>
                        <a:latin typeface="Aptos" panose="020B0004020202020204" pitchFamily="34" charset="0"/>
                      </a:endParaRPr>
                    </a:p>
                  </a:txBody>
                  <a:tcPr marL="6350" marR="6350" marT="6350" marB="0" anchor="b"/>
                </a:tc>
                <a:tc>
                  <a:txBody>
                    <a:bodyPr/>
                    <a:lstStyle/>
                    <a:p>
                      <a:pPr algn="ctr" fontAlgn="b">
                        <a:buNone/>
                      </a:pPr>
                      <a:r>
                        <a:rPr lang="en-GB" sz="1800" u="none" strike="noStrike" dirty="0">
                          <a:effectLst/>
                        </a:rPr>
                        <a:t>22.84</a:t>
                      </a:r>
                      <a:endParaRPr lang="en-GB" sz="1800" b="0" i="0" u="none" strike="noStrike" dirty="0">
                        <a:solidFill>
                          <a:srgbClr val="000000"/>
                        </a:solidFill>
                        <a:effectLst/>
                        <a:latin typeface="Aptos" panose="020B0004020202020204" pitchFamily="34" charset="0"/>
                      </a:endParaRPr>
                    </a:p>
                  </a:txBody>
                  <a:tcPr marL="6350" marR="6350" marT="6350" marB="0" anchor="b"/>
                </a:tc>
                <a:extLst>
                  <a:ext uri="{0D108BD9-81ED-4DB2-BD59-A6C34878D82A}">
                    <a16:rowId xmlns:a16="http://schemas.microsoft.com/office/drawing/2014/main" val="1763699276"/>
                  </a:ext>
                </a:extLst>
              </a:tr>
            </a:tbl>
          </a:graphicData>
        </a:graphic>
      </p:graphicFrame>
      <p:sp>
        <p:nvSpPr>
          <p:cNvPr id="3" name="TextBox 2">
            <a:extLst>
              <a:ext uri="{FF2B5EF4-FFF2-40B4-BE49-F238E27FC236}">
                <a16:creationId xmlns:a16="http://schemas.microsoft.com/office/drawing/2014/main" id="{2DAAEC36-8C4B-874C-38CB-8FF3D02E7630}"/>
              </a:ext>
            </a:extLst>
          </p:cNvPr>
          <p:cNvSpPr txBox="1"/>
          <p:nvPr/>
        </p:nvSpPr>
        <p:spPr>
          <a:xfrm>
            <a:off x="7790688" y="4654296"/>
            <a:ext cx="4005072" cy="246221"/>
          </a:xfrm>
          <a:prstGeom prst="rect">
            <a:avLst/>
          </a:prstGeom>
          <a:noFill/>
        </p:spPr>
        <p:txBody>
          <a:bodyPr wrap="square" rtlCol="0">
            <a:spAutoFit/>
          </a:bodyPr>
          <a:lstStyle/>
          <a:p>
            <a:r>
              <a:rPr lang="en-GB" sz="1000" b="1" i="1" dirty="0"/>
              <a:t>Source: Dimensions AI, August 2026</a:t>
            </a:r>
          </a:p>
        </p:txBody>
      </p:sp>
    </p:spTree>
    <p:extLst>
      <p:ext uri="{BB962C8B-B14F-4D97-AF65-F5344CB8AC3E}">
        <p14:creationId xmlns:p14="http://schemas.microsoft.com/office/powerpoint/2010/main" val="2425729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8359-1648-B438-A3FF-9C6C712833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EFE1DD6-164D-F1D0-F1A0-55F6717EBE11}"/>
              </a:ext>
            </a:extLst>
          </p:cNvPr>
          <p:cNvSpPr>
            <a:spLocks noGrp="1"/>
          </p:cNvSpPr>
          <p:nvPr>
            <p:ph type="body" sz="quarter" idx="11"/>
          </p:nvPr>
        </p:nvSpPr>
        <p:spPr>
          <a:xfrm>
            <a:off x="116958" y="111733"/>
            <a:ext cx="6283842" cy="561875"/>
          </a:xfrm>
        </p:spPr>
        <p:txBody>
          <a:bodyPr/>
          <a:lstStyle/>
          <a:p>
            <a:r>
              <a:rPr lang="en-GB" sz="2000" b="1" dirty="0"/>
              <a:t>Why aren’t we there yet?</a:t>
            </a:r>
          </a:p>
        </p:txBody>
      </p:sp>
      <p:sp>
        <p:nvSpPr>
          <p:cNvPr id="6" name="Text Placeholder 5">
            <a:extLst>
              <a:ext uri="{FF2B5EF4-FFF2-40B4-BE49-F238E27FC236}">
                <a16:creationId xmlns:a16="http://schemas.microsoft.com/office/drawing/2014/main" id="{8830728F-9995-E976-687B-2ACA87EDBAF1}"/>
              </a:ext>
            </a:extLst>
          </p:cNvPr>
          <p:cNvSpPr>
            <a:spLocks noGrp="1"/>
          </p:cNvSpPr>
          <p:nvPr>
            <p:ph type="body" sz="quarter" idx="26"/>
          </p:nvPr>
        </p:nvSpPr>
        <p:spPr>
          <a:xfrm>
            <a:off x="428460" y="920214"/>
            <a:ext cx="5972340" cy="4575330"/>
          </a:xfrm>
        </p:spPr>
        <p:txBody>
          <a:bodyPr>
            <a:normAutofit fontScale="85000" lnSpcReduction="20000"/>
          </a:bodyPr>
          <a:lstStyle/>
          <a:p>
            <a:pPr lvl="0"/>
            <a:r>
              <a:rPr lang="en-GB" sz="1900" dirty="0">
                <a:solidFill>
                  <a:schemeClr val="tx1"/>
                </a:solidFill>
                <a:latin typeface="Aptos" panose="020B0004020202020204" pitchFamily="34" charset="0"/>
              </a:rPr>
              <a:t>While research has become increasingly collaborative, computational, international, and infrastructure-dependent, the journal article remains the dominant unit of recognition and reward.</a:t>
            </a:r>
          </a:p>
          <a:p>
            <a:pPr lvl="0"/>
            <a:r>
              <a:rPr lang="en-GB" sz="1900" dirty="0">
                <a:solidFill>
                  <a:schemeClr val="tx1"/>
                </a:solidFill>
                <a:latin typeface="Aptos" panose="020B0004020202020204" pitchFamily="34" charset="0"/>
              </a:rPr>
              <a:t>Many contributions essential to modern research, including data, code, methods, protocols, and technical infrastructure, remain difficult to recognize, assess, and reuse within existing systems.</a:t>
            </a:r>
          </a:p>
          <a:p>
            <a:pPr lvl="0"/>
            <a:r>
              <a:rPr lang="en-GB" sz="1900" dirty="0">
                <a:solidFill>
                  <a:schemeClr val="tx1"/>
                </a:solidFill>
                <a:latin typeface="Aptos" panose="020B0004020202020204" pitchFamily="34" charset="0"/>
              </a:rPr>
              <a:t>At the same time, APC-based publishing models continue to create barriers to participation and reinforce article-centred incentives.</a:t>
            </a:r>
          </a:p>
          <a:p>
            <a:pPr lvl="0"/>
            <a:r>
              <a:rPr lang="en-GB" sz="1900" b="1" dirty="0">
                <a:solidFill>
                  <a:schemeClr val="tx1"/>
                </a:solidFill>
                <a:latin typeface="Aptos" panose="020B0004020202020204" pitchFamily="34" charset="0"/>
              </a:rPr>
              <a:t>Gold APC:</a:t>
            </a:r>
            <a:r>
              <a:rPr lang="en-GB" sz="1900" dirty="0">
                <a:solidFill>
                  <a:schemeClr val="tx1"/>
                </a:solidFill>
                <a:latin typeface="Aptos" panose="020B0004020202020204" pitchFamily="34" charset="0"/>
              </a:rPr>
              <a:t> one complete payment that covers peer review, editorial infrastructure, long‑term archiving and discoverability — the full cost of publishing that article forever.</a:t>
            </a:r>
          </a:p>
          <a:p>
            <a:pPr lvl="0"/>
            <a:r>
              <a:rPr lang="en-GB" sz="1900" b="1" dirty="0">
                <a:solidFill>
                  <a:schemeClr val="tx1"/>
                </a:solidFill>
                <a:latin typeface="Aptos" panose="020B0004020202020204" pitchFamily="34" charset="0"/>
              </a:rPr>
              <a:t>Hybrid APC:</a:t>
            </a:r>
            <a:r>
              <a:rPr lang="en-GB" sz="1900" dirty="0">
                <a:solidFill>
                  <a:schemeClr val="tx1"/>
                </a:solidFill>
                <a:latin typeface="Aptos" panose="020B0004020202020204" pitchFamily="34" charset="0"/>
              </a:rPr>
              <a:t> a  “top‑up” that makes a single article open in a subscription journal that still collects subscription revenue.</a:t>
            </a:r>
          </a:p>
          <a:p>
            <a:endParaRPr lang="en-GB" dirty="0">
              <a:solidFill>
                <a:schemeClr val="tx1"/>
              </a:solidFill>
              <a:latin typeface="Aptos" panose="020B0004020202020204" pitchFamily="34" charset="0"/>
            </a:endParaRPr>
          </a:p>
          <a:p>
            <a:endParaRPr lang="en-GB" dirty="0">
              <a:solidFill>
                <a:schemeClr val="tx1"/>
              </a:solidFill>
              <a:latin typeface="Aptos" panose="020B0004020202020204" pitchFamily="34" charset="0"/>
            </a:endParaRPr>
          </a:p>
          <a:p>
            <a:endParaRPr lang="en-GB" dirty="0">
              <a:solidFill>
                <a:schemeClr val="tx1"/>
              </a:solidFill>
              <a:latin typeface="Aptos" panose="020B0004020202020204" pitchFamily="34" charset="0"/>
            </a:endParaRPr>
          </a:p>
          <a:p>
            <a:r>
              <a:rPr lang="en-GB" i="1" dirty="0">
                <a:solidFill>
                  <a:schemeClr val="tx1"/>
                </a:solidFill>
                <a:latin typeface="Aptos" panose="020B0004020202020204" pitchFamily="34" charset="0"/>
              </a:rPr>
              <a:t>Source: </a:t>
            </a:r>
            <a:r>
              <a:rPr lang="en-GB" dirty="0">
                <a:solidFill>
                  <a:schemeClr val="tx1"/>
                </a:solidFill>
                <a:latin typeface="Aptos" panose="020B0004020202020204" pitchFamily="34" charset="0"/>
              </a:rPr>
              <a:t>Fenter, F. (2026, June 10). </a:t>
            </a:r>
            <a:r>
              <a:rPr lang="en-GB" i="1" dirty="0">
                <a:solidFill>
                  <a:schemeClr val="tx1"/>
                </a:solidFill>
                <a:latin typeface="Aptos" panose="020B0004020202020204" pitchFamily="34" charset="0"/>
              </a:rPr>
              <a:t>To maintain trust in open access, we must finally complete the transition</a:t>
            </a:r>
            <a:r>
              <a:rPr lang="en-GB" dirty="0">
                <a:solidFill>
                  <a:schemeClr val="tx1"/>
                </a:solidFill>
                <a:latin typeface="Aptos" panose="020B0004020202020204" pitchFamily="34" charset="0"/>
              </a:rPr>
              <a:t>. </a:t>
            </a:r>
            <a:r>
              <a:rPr lang="en-GB" i="1" dirty="0">
                <a:solidFill>
                  <a:schemeClr val="tx1"/>
                </a:solidFill>
                <a:latin typeface="Aptos" panose="020B0004020202020204" pitchFamily="34" charset="0"/>
              </a:rPr>
              <a:t>Times Higher Education</a:t>
            </a:r>
            <a:r>
              <a:rPr lang="en-GB" dirty="0">
                <a:solidFill>
                  <a:schemeClr val="tx1"/>
                </a:solidFill>
                <a:latin typeface="Aptos" panose="020B0004020202020204" pitchFamily="34" charset="0"/>
              </a:rPr>
              <a:t>. https://www.timeshighereducation.com/opinion/maintain-trust-open-access-we-must-finally-complete-transition</a:t>
            </a:r>
            <a:endParaRPr lang="en-GB" i="1" dirty="0">
              <a:solidFill>
                <a:schemeClr val="tx1"/>
              </a:solidFill>
              <a:latin typeface="Aptos" panose="020B0004020202020204" pitchFamily="34" charset="0"/>
            </a:endParaRPr>
          </a:p>
        </p:txBody>
      </p:sp>
      <p:sp>
        <p:nvSpPr>
          <p:cNvPr id="5" name="TextBox 4">
            <a:extLst>
              <a:ext uri="{FF2B5EF4-FFF2-40B4-BE49-F238E27FC236}">
                <a16:creationId xmlns:a16="http://schemas.microsoft.com/office/drawing/2014/main" id="{5FB32945-EC9D-6E95-6F79-33DA08744D6D}"/>
              </a:ext>
            </a:extLst>
          </p:cNvPr>
          <p:cNvSpPr txBox="1"/>
          <p:nvPr/>
        </p:nvSpPr>
        <p:spPr>
          <a:xfrm>
            <a:off x="6952488" y="1804819"/>
            <a:ext cx="3853980" cy="1200329"/>
          </a:xfrm>
          <a:prstGeom prst="rect">
            <a:avLst/>
          </a:prstGeom>
          <a:noFill/>
        </p:spPr>
        <p:txBody>
          <a:bodyPr wrap="square" rtlCol="0">
            <a:spAutoFit/>
          </a:bodyPr>
          <a:lstStyle/>
          <a:p>
            <a:r>
              <a:rPr lang="en-GB" dirty="0">
                <a:latin typeface="Aptos" panose="020B0004020202020204" pitchFamily="34" charset="0"/>
              </a:rPr>
              <a:t>Balance Open Access ambitions with long-term financial sustainability and responsible stewardship of our journals.</a:t>
            </a:r>
          </a:p>
        </p:txBody>
      </p:sp>
    </p:spTree>
    <p:extLst>
      <p:ext uri="{BB962C8B-B14F-4D97-AF65-F5344CB8AC3E}">
        <p14:creationId xmlns:p14="http://schemas.microsoft.com/office/powerpoint/2010/main" val="2228276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74C9AE-FF8B-52A4-7249-8986BF96321E}"/>
              </a:ext>
            </a:extLst>
          </p:cNvPr>
          <p:cNvSpPr>
            <a:spLocks noGrp="1"/>
          </p:cNvSpPr>
          <p:nvPr>
            <p:ph type="body" sz="quarter" idx="26"/>
          </p:nvPr>
        </p:nvSpPr>
        <p:spPr>
          <a:xfrm>
            <a:off x="182880" y="1075662"/>
            <a:ext cx="8284464" cy="5215410"/>
          </a:xfrm>
        </p:spPr>
        <p:txBody>
          <a:bodyPr>
            <a:normAutofit fontScale="25000" lnSpcReduction="20000"/>
          </a:bodyPr>
          <a:lstStyle/>
          <a:p>
            <a:endParaRPr lang="en-GB" sz="6400" dirty="0">
              <a:solidFill>
                <a:schemeClr val="tx1"/>
              </a:solidFill>
              <a:latin typeface="Aptos" panose="020B0004020202020204" pitchFamily="34" charset="0"/>
            </a:endParaRPr>
          </a:p>
          <a:p>
            <a:r>
              <a:rPr lang="en-GB" sz="6400" dirty="0">
                <a:solidFill>
                  <a:schemeClr val="tx1"/>
                </a:solidFill>
                <a:latin typeface="Aptos" panose="020B0004020202020204" pitchFamily="34" charset="0"/>
              </a:rPr>
              <a:t>Research is more open today than at any point in history: free to read, widely distributed, and increasingly global in scope. But open was never the ultimate goal. The goal was discovery, understanding, application, and progress.</a:t>
            </a:r>
          </a:p>
          <a:p>
            <a:endParaRPr lang="en-GB" sz="6400" dirty="0">
              <a:solidFill>
                <a:schemeClr val="tx1"/>
              </a:solidFill>
              <a:latin typeface="Aptos" panose="020B0004020202020204" pitchFamily="34" charset="0"/>
            </a:endParaRPr>
          </a:p>
          <a:p>
            <a:r>
              <a:rPr lang="en-GB" sz="6400" dirty="0">
                <a:solidFill>
                  <a:schemeClr val="tx1"/>
                </a:solidFill>
                <a:latin typeface="Aptos" panose="020B0004020202020204" pitchFamily="34" charset="0"/>
              </a:rPr>
              <a:t>Transformation is already underway</a:t>
            </a:r>
          </a:p>
          <a:p>
            <a:endParaRPr lang="en-GB" sz="6400" dirty="0">
              <a:solidFill>
                <a:schemeClr val="tx1"/>
              </a:solidFill>
              <a:latin typeface="Aptos" panose="020B0004020202020204" pitchFamily="34" charset="0"/>
            </a:endParaRPr>
          </a:p>
          <a:p>
            <a:pPr marL="285750" indent="-285750">
              <a:buFontTx/>
              <a:buChar char="-"/>
            </a:pPr>
            <a:r>
              <a:rPr lang="en-GB" sz="6400" dirty="0">
                <a:solidFill>
                  <a:schemeClr val="tx1"/>
                </a:solidFill>
                <a:latin typeface="Aptos" panose="020B0004020202020204" pitchFamily="34" charset="0"/>
              </a:rPr>
              <a:t>How research is accessed, synthesized and applied. </a:t>
            </a:r>
          </a:p>
          <a:p>
            <a:pPr marL="285750" indent="-285750">
              <a:buFontTx/>
              <a:buChar char="-"/>
            </a:pPr>
            <a:r>
              <a:rPr lang="en-GB" sz="6400" dirty="0">
                <a:solidFill>
                  <a:schemeClr val="tx1"/>
                </a:solidFill>
                <a:latin typeface="Aptos" panose="020B0004020202020204" pitchFamily="34" charset="0"/>
              </a:rPr>
              <a:t>Access is not understanding and without it there can be no trust</a:t>
            </a:r>
          </a:p>
          <a:p>
            <a:pPr marL="285750" indent="-285750">
              <a:buFontTx/>
              <a:buChar char="-"/>
            </a:pPr>
            <a:r>
              <a:rPr lang="en-GB" sz="6400" dirty="0">
                <a:solidFill>
                  <a:schemeClr val="tx1"/>
                </a:solidFill>
                <a:latin typeface="Aptos" panose="020B0004020202020204" pitchFamily="34" charset="0"/>
              </a:rPr>
              <a:t>Researchers, publishers, librarians, funders – defining opportunity for scholarly communication</a:t>
            </a:r>
          </a:p>
          <a:p>
            <a:pPr marL="285750" indent="-285750">
              <a:buFontTx/>
              <a:buChar char="-"/>
            </a:pPr>
            <a:r>
              <a:rPr lang="en-GB" sz="6400" dirty="0">
                <a:solidFill>
                  <a:schemeClr val="tx1"/>
                </a:solidFill>
                <a:latin typeface="Aptos" panose="020B0004020202020204" pitchFamily="34" charset="0"/>
              </a:rPr>
              <a:t>Open science not just giving the access to knowledge, but the ability to understand it and be able to apply it and act wisely </a:t>
            </a:r>
          </a:p>
          <a:p>
            <a:pPr marL="285750" indent="-285750">
              <a:buFontTx/>
              <a:buChar char="-"/>
            </a:pPr>
            <a:r>
              <a:rPr lang="en-GB" sz="6400" dirty="0">
                <a:solidFill>
                  <a:schemeClr val="tx1"/>
                </a:solidFill>
                <a:latin typeface="Aptos" panose="020B0004020202020204" pitchFamily="34" charset="0"/>
              </a:rPr>
              <a:t>Who controls the systems through which knowledge is organised, validated and reused?</a:t>
            </a:r>
          </a:p>
          <a:p>
            <a:pPr marL="285750" indent="-285750">
              <a:buFontTx/>
              <a:buChar char="-"/>
            </a:pPr>
            <a:endParaRPr lang="en-GB" sz="6400" dirty="0">
              <a:solidFill>
                <a:schemeClr val="tx1"/>
              </a:solidFill>
              <a:latin typeface="Aptos" panose="020B0004020202020204" pitchFamily="34" charset="0"/>
            </a:endParaRPr>
          </a:p>
          <a:p>
            <a:pPr lvl="0"/>
            <a:r>
              <a:rPr lang="en-GB" sz="6400" dirty="0">
                <a:solidFill>
                  <a:schemeClr val="tx1"/>
                </a:solidFill>
                <a:latin typeface="Aptos" panose="020B0004020202020204" pitchFamily="34" charset="0"/>
              </a:rPr>
              <a:t>Continuously strengthen fraud safeguards: AI screening, expert integrity checks, and system upgrades. </a:t>
            </a:r>
          </a:p>
          <a:p>
            <a:r>
              <a:rPr lang="en-GB" sz="6400" dirty="0">
                <a:solidFill>
                  <a:schemeClr val="tx1"/>
                </a:solidFill>
                <a:latin typeface="Aptos" panose="020B0004020202020204" pitchFamily="34" charset="0"/>
              </a:rPr>
              <a:t>Reproducibility standards themselves will need to evolve as AI becomes more embedded in research.</a:t>
            </a:r>
          </a:p>
          <a:p>
            <a:r>
              <a:rPr lang="en-GB" sz="5400" dirty="0">
                <a:solidFill>
                  <a:schemeClr val="tx1"/>
                </a:solidFill>
                <a:latin typeface="Aptos" panose="020B0004020202020204" pitchFamily="34" charset="0"/>
              </a:rPr>
              <a:t> </a:t>
            </a:r>
            <a:endParaRPr lang="en-GB" sz="4900" dirty="0">
              <a:solidFill>
                <a:schemeClr val="tx1"/>
              </a:solidFill>
              <a:latin typeface="Aptos" panose="020B0004020202020204" pitchFamily="34" charset="0"/>
            </a:endParaRPr>
          </a:p>
          <a:p>
            <a:pPr marL="285750" indent="-285750">
              <a:buFontTx/>
              <a:buChar char="-"/>
            </a:pPr>
            <a:endParaRPr lang="en-GB" sz="4900" dirty="0">
              <a:solidFill>
                <a:schemeClr val="tx1"/>
              </a:solidFill>
              <a:latin typeface="Aptos" panose="020B0004020202020204" pitchFamily="34" charset="0"/>
            </a:endParaRPr>
          </a:p>
          <a:p>
            <a:pPr marL="285750" indent="-285750">
              <a:buFontTx/>
              <a:buChar char="-"/>
            </a:pPr>
            <a:endParaRPr lang="en-GB" sz="1600" dirty="0">
              <a:solidFill>
                <a:schemeClr val="tx1"/>
              </a:solidFill>
              <a:latin typeface="Aptos" panose="020B0004020202020204" pitchFamily="34" charset="0"/>
            </a:endParaRPr>
          </a:p>
          <a:p>
            <a:endParaRPr lang="en-GB" sz="1600" dirty="0">
              <a:solidFill>
                <a:schemeClr val="tx1"/>
              </a:solidFill>
              <a:latin typeface="Aptos" panose="020B0004020202020204" pitchFamily="34" charset="0"/>
            </a:endParaRPr>
          </a:p>
          <a:p>
            <a:r>
              <a:rPr lang="en-GB" sz="1600" dirty="0">
                <a:solidFill>
                  <a:schemeClr val="tx1"/>
                </a:solidFill>
                <a:latin typeface="Aptos" panose="020B0004020202020204" pitchFamily="34" charset="0"/>
              </a:rPr>
              <a:t>.</a:t>
            </a:r>
          </a:p>
          <a:p>
            <a:endParaRPr lang="en-GB" dirty="0"/>
          </a:p>
        </p:txBody>
      </p:sp>
      <p:sp>
        <p:nvSpPr>
          <p:cNvPr id="4" name="Text Placeholder 3">
            <a:extLst>
              <a:ext uri="{FF2B5EF4-FFF2-40B4-BE49-F238E27FC236}">
                <a16:creationId xmlns:a16="http://schemas.microsoft.com/office/drawing/2014/main" id="{3D6864AA-19BF-1A2F-BE21-1276FFEA67B7}"/>
              </a:ext>
            </a:extLst>
          </p:cNvPr>
          <p:cNvSpPr>
            <a:spLocks noGrp="1"/>
          </p:cNvSpPr>
          <p:nvPr>
            <p:ph type="body" sz="quarter" idx="11"/>
          </p:nvPr>
        </p:nvSpPr>
        <p:spPr>
          <a:xfrm>
            <a:off x="294610" y="294613"/>
            <a:ext cx="6846853" cy="561875"/>
          </a:xfrm>
        </p:spPr>
        <p:txBody>
          <a:bodyPr/>
          <a:lstStyle/>
          <a:p>
            <a:r>
              <a:rPr lang="en-GB" sz="2000" b="1" dirty="0"/>
              <a:t>AI and transformation of scholarly publishing </a:t>
            </a:r>
          </a:p>
        </p:txBody>
      </p:sp>
      <p:sp>
        <p:nvSpPr>
          <p:cNvPr id="12" name="TextBox 11">
            <a:extLst>
              <a:ext uri="{FF2B5EF4-FFF2-40B4-BE49-F238E27FC236}">
                <a16:creationId xmlns:a16="http://schemas.microsoft.com/office/drawing/2014/main" id="{ABEC80BD-E3F7-EF39-DAFC-73B84814753B}"/>
              </a:ext>
            </a:extLst>
          </p:cNvPr>
          <p:cNvSpPr txBox="1"/>
          <p:nvPr/>
        </p:nvSpPr>
        <p:spPr>
          <a:xfrm>
            <a:off x="8467344" y="1720840"/>
            <a:ext cx="3319272" cy="3693319"/>
          </a:xfrm>
          <a:prstGeom prst="rect">
            <a:avLst/>
          </a:prstGeom>
          <a:noFill/>
        </p:spPr>
        <p:txBody>
          <a:bodyPr wrap="square" rtlCol="0">
            <a:spAutoFit/>
          </a:bodyPr>
          <a:lstStyle/>
          <a:p>
            <a:r>
              <a:rPr lang="en-US" dirty="0">
                <a:latin typeface="Aptos" panose="020B0004020202020204" pitchFamily="34" charset="0"/>
              </a:rPr>
              <a:t>CARE Principles – Collective Benefit, Authority to Control, Responsibility and Ethics. </a:t>
            </a:r>
          </a:p>
          <a:p>
            <a:endParaRPr lang="en-GB" dirty="0">
              <a:latin typeface="Aptos" panose="020B0004020202020204" pitchFamily="34" charset="0"/>
            </a:endParaRPr>
          </a:p>
          <a:p>
            <a:pPr lvl="0"/>
            <a:r>
              <a:rPr lang="en-US" dirty="0">
                <a:latin typeface="Aptos" panose="020B0004020202020204" pitchFamily="34" charset="0"/>
              </a:rPr>
              <a:t>Data justice to protect indigenous people’s data rights</a:t>
            </a:r>
          </a:p>
          <a:p>
            <a:pPr lvl="0"/>
            <a:endParaRPr lang="en-GB" dirty="0">
              <a:latin typeface="Aptos" panose="020B0004020202020204" pitchFamily="34" charset="0"/>
            </a:endParaRPr>
          </a:p>
          <a:p>
            <a:r>
              <a:rPr lang="en-US" dirty="0">
                <a:latin typeface="Aptos" panose="020B0004020202020204" pitchFamily="34" charset="0"/>
              </a:rPr>
              <a:t>TRUST Principles - T</a:t>
            </a:r>
            <a:r>
              <a:rPr lang="en-GB" dirty="0">
                <a:latin typeface="Aptos" panose="020B0004020202020204" pitchFamily="34" charset="0"/>
              </a:rPr>
              <a:t>RUST highlights </a:t>
            </a:r>
            <a:r>
              <a:rPr lang="en-GB" b="1" dirty="0">
                <a:latin typeface="Aptos" panose="020B0004020202020204" pitchFamily="34" charset="0"/>
              </a:rPr>
              <a:t>T</a:t>
            </a:r>
            <a:r>
              <a:rPr lang="en-GB" dirty="0">
                <a:latin typeface="Aptos" panose="020B0004020202020204" pitchFamily="34" charset="0"/>
              </a:rPr>
              <a:t>ransparency, </a:t>
            </a:r>
            <a:r>
              <a:rPr lang="en-GB" b="1" dirty="0">
                <a:latin typeface="Aptos" panose="020B0004020202020204" pitchFamily="34" charset="0"/>
              </a:rPr>
              <a:t>R</a:t>
            </a:r>
            <a:r>
              <a:rPr lang="en-GB" dirty="0">
                <a:latin typeface="Aptos" panose="020B0004020202020204" pitchFamily="34" charset="0"/>
              </a:rPr>
              <a:t>esponsibility, </a:t>
            </a:r>
            <a:r>
              <a:rPr lang="en-GB" b="1" dirty="0">
                <a:latin typeface="Aptos" panose="020B0004020202020204" pitchFamily="34" charset="0"/>
              </a:rPr>
              <a:t>U</a:t>
            </a:r>
            <a:r>
              <a:rPr lang="en-GB" dirty="0">
                <a:latin typeface="Aptos" panose="020B0004020202020204" pitchFamily="34" charset="0"/>
              </a:rPr>
              <a:t>ser Community, </a:t>
            </a:r>
            <a:r>
              <a:rPr lang="en-GB" b="1" dirty="0">
                <a:latin typeface="Aptos" panose="020B0004020202020204" pitchFamily="34" charset="0"/>
              </a:rPr>
              <a:t>S</a:t>
            </a:r>
            <a:r>
              <a:rPr lang="en-GB" dirty="0">
                <a:latin typeface="Aptos" panose="020B0004020202020204" pitchFamily="34" charset="0"/>
              </a:rPr>
              <a:t>ustainability, and </a:t>
            </a:r>
            <a:r>
              <a:rPr lang="en-GB" b="1" dirty="0">
                <a:latin typeface="Aptos" panose="020B0004020202020204" pitchFamily="34" charset="0"/>
              </a:rPr>
              <a:t>T</a:t>
            </a:r>
            <a:r>
              <a:rPr lang="en-GB" dirty="0">
                <a:latin typeface="Aptos" panose="020B0004020202020204" pitchFamily="34" charset="0"/>
              </a:rPr>
              <a:t>echnology</a:t>
            </a:r>
          </a:p>
          <a:p>
            <a:endParaRPr lang="en-GB" dirty="0"/>
          </a:p>
        </p:txBody>
      </p:sp>
      <p:sp>
        <p:nvSpPr>
          <p:cNvPr id="3" name="TextBox 2">
            <a:extLst>
              <a:ext uri="{FF2B5EF4-FFF2-40B4-BE49-F238E27FC236}">
                <a16:creationId xmlns:a16="http://schemas.microsoft.com/office/drawing/2014/main" id="{C9672683-4A5B-0150-90DF-F51AD5397867}"/>
              </a:ext>
            </a:extLst>
          </p:cNvPr>
          <p:cNvSpPr txBox="1"/>
          <p:nvPr/>
        </p:nvSpPr>
        <p:spPr>
          <a:xfrm>
            <a:off x="804672" y="6075628"/>
            <a:ext cx="7562088" cy="938719"/>
          </a:xfrm>
          <a:prstGeom prst="rect">
            <a:avLst/>
          </a:prstGeom>
          <a:noFill/>
        </p:spPr>
        <p:txBody>
          <a:bodyPr wrap="square" rtlCol="0">
            <a:spAutoFit/>
          </a:bodyPr>
          <a:lstStyle/>
          <a:p>
            <a:r>
              <a:rPr lang="en-GB" sz="1100" i="1" dirty="0"/>
              <a:t>Sources: </a:t>
            </a:r>
            <a:r>
              <a:rPr lang="en-GB" sz="1100" dirty="0"/>
              <a:t>Carroll, S. R., Garba, I., Figueroa-Rodríguez, O. L., et al. (2020). “The CARE Principles for Indigenous Data Governance.” </a:t>
            </a:r>
            <a:r>
              <a:rPr lang="en-GB" sz="1100" i="1" dirty="0"/>
              <a:t>Data Science Journal</a:t>
            </a:r>
            <a:r>
              <a:rPr lang="en-GB" sz="1100" dirty="0"/>
              <a:t>, 19, Article 43. </a:t>
            </a:r>
            <a:r>
              <a:rPr lang="en-GB" sz="1100" dirty="0">
                <a:hlinkClick r:id="rId2"/>
              </a:rPr>
              <a:t>https://doi.org/10.5334/dsj-2020-043</a:t>
            </a:r>
            <a:endParaRPr lang="en-GB" sz="1100" dirty="0"/>
          </a:p>
          <a:p>
            <a:r>
              <a:rPr lang="en-GB" sz="1100" dirty="0"/>
              <a:t>Lin, D., Crabtree, J., Dillo, I., et al. (2020). “The TRUST Principles for digital repositories.” </a:t>
            </a:r>
            <a:r>
              <a:rPr lang="en-GB" sz="1100" i="1" dirty="0"/>
              <a:t>Scientific Data</a:t>
            </a:r>
            <a:r>
              <a:rPr lang="en-GB" sz="1100" dirty="0"/>
              <a:t>, 7, Article 144. https://doi.org/10.1038/s41597-020-0486-</a:t>
            </a:r>
            <a:endParaRPr lang="en-GB" sz="1100" i="1" dirty="0"/>
          </a:p>
          <a:p>
            <a:endParaRPr lang="en-GB" sz="1100" i="1" dirty="0"/>
          </a:p>
        </p:txBody>
      </p:sp>
    </p:spTree>
    <p:extLst>
      <p:ext uri="{BB962C8B-B14F-4D97-AF65-F5344CB8AC3E}">
        <p14:creationId xmlns:p14="http://schemas.microsoft.com/office/powerpoint/2010/main" val="1242172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36053B-013F-89BB-6FE0-B2D578D11948}"/>
              </a:ext>
            </a:extLst>
          </p:cNvPr>
          <p:cNvSpPr>
            <a:spLocks noGrp="1"/>
          </p:cNvSpPr>
          <p:nvPr>
            <p:ph type="body" sz="quarter" idx="26"/>
          </p:nvPr>
        </p:nvSpPr>
        <p:spPr>
          <a:xfrm>
            <a:off x="273012" y="1185390"/>
            <a:ext cx="5460276" cy="5014242"/>
          </a:xfrm>
        </p:spPr>
        <p:txBody>
          <a:bodyPr>
            <a:normAutofit/>
          </a:bodyPr>
          <a:lstStyle/>
          <a:p>
            <a:endParaRPr lang="en-GB" sz="1800" dirty="0">
              <a:latin typeface="Aptos" panose="020B0004020202020204" pitchFamily="34" charset="0"/>
            </a:endParaRPr>
          </a:p>
          <a:p>
            <a:r>
              <a:rPr lang="en-GB" sz="1800" dirty="0">
                <a:solidFill>
                  <a:schemeClr val="tx1"/>
                </a:solidFill>
                <a:latin typeface="Aptos" panose="020B0004020202020204" pitchFamily="34" charset="0"/>
              </a:rPr>
              <a:t>In the age of AI, what value publishers bring to the research ecosystem? </a:t>
            </a:r>
          </a:p>
          <a:p>
            <a:endParaRPr lang="en-GB" sz="1800" dirty="0">
              <a:latin typeface="Aptos" panose="020B0004020202020204" pitchFamily="34" charset="0"/>
            </a:endParaRPr>
          </a:p>
          <a:p>
            <a:pPr marL="285750" indent="-285750">
              <a:buFont typeface="Arial" panose="020B0604020202020204" pitchFamily="34" charset="0"/>
              <a:buChar char="•"/>
            </a:pPr>
            <a:r>
              <a:rPr lang="en-GB" sz="1800" dirty="0">
                <a:solidFill>
                  <a:schemeClr val="tx1"/>
                </a:solidFill>
                <a:latin typeface="Aptos" panose="020B0004020202020204" pitchFamily="34" charset="0"/>
              </a:rPr>
              <a:t>Machine as readers, content creators, workflow agents – how do we measure our impact and the impact of research we publish with historical indicators and metrics – platform traffic, COUNTER reports, downloads (human only reading). </a:t>
            </a:r>
          </a:p>
          <a:p>
            <a:pPr marL="285750" indent="-285750">
              <a:buFont typeface="Arial" panose="020B0604020202020204" pitchFamily="34" charset="0"/>
              <a:buChar char="•"/>
            </a:pPr>
            <a:r>
              <a:rPr lang="en-GB" sz="1800" dirty="0">
                <a:solidFill>
                  <a:schemeClr val="tx1"/>
                </a:solidFill>
                <a:latin typeface="Aptos" panose="020B0004020202020204" pitchFamily="34" charset="0"/>
              </a:rPr>
              <a:t>How do we ensure that we continue being the gatekeepers of quality and preserve the markers of provenance, ethical conduct in both published content as well as correct attribution. </a:t>
            </a:r>
          </a:p>
          <a:p>
            <a:endParaRPr lang="en-GB" sz="1800" dirty="0">
              <a:latin typeface="Aptos" panose="020B0004020202020204" pitchFamily="34" charset="0"/>
            </a:endParaRPr>
          </a:p>
        </p:txBody>
      </p:sp>
      <p:sp>
        <p:nvSpPr>
          <p:cNvPr id="4" name="Text Placeholder 3">
            <a:extLst>
              <a:ext uri="{FF2B5EF4-FFF2-40B4-BE49-F238E27FC236}">
                <a16:creationId xmlns:a16="http://schemas.microsoft.com/office/drawing/2014/main" id="{7DECE049-C9EB-5AF0-6D42-E8EA222F0FCC}"/>
              </a:ext>
            </a:extLst>
          </p:cNvPr>
          <p:cNvSpPr>
            <a:spLocks noGrp="1"/>
          </p:cNvSpPr>
          <p:nvPr>
            <p:ph type="body" sz="quarter" idx="11"/>
          </p:nvPr>
        </p:nvSpPr>
        <p:spPr>
          <a:xfrm>
            <a:off x="116958" y="111733"/>
            <a:ext cx="5287146" cy="561875"/>
          </a:xfrm>
        </p:spPr>
        <p:txBody>
          <a:bodyPr/>
          <a:lstStyle/>
          <a:p>
            <a:r>
              <a:rPr lang="en-GB" sz="2000" b="1" dirty="0"/>
              <a:t>Trust and value in the age of AI</a:t>
            </a:r>
          </a:p>
        </p:txBody>
      </p:sp>
      <p:pic>
        <p:nvPicPr>
          <p:cNvPr id="6" name="Picture 5" descr="Dark Matter: Publisher Policies on AI Writing - Digital Science">
            <a:extLst>
              <a:ext uri="{FF2B5EF4-FFF2-40B4-BE49-F238E27FC236}">
                <a16:creationId xmlns:a16="http://schemas.microsoft.com/office/drawing/2014/main" id="{BFA1BBAB-691B-1BF9-2D45-2365B812BD3D}"/>
              </a:ext>
            </a:extLst>
          </p:cNvPr>
          <p:cNvPicPr>
            <a:picLocks noChangeAspect="1"/>
          </p:cNvPicPr>
          <p:nvPr/>
        </p:nvPicPr>
        <p:blipFill>
          <a:blip r:embed="rId2"/>
          <a:stretch>
            <a:fillRect/>
          </a:stretch>
        </p:blipFill>
        <p:spPr>
          <a:xfrm>
            <a:off x="6047371" y="1517904"/>
            <a:ext cx="5871617" cy="3758184"/>
          </a:xfrm>
          <a:prstGeom prst="rect">
            <a:avLst/>
          </a:prstGeom>
        </p:spPr>
      </p:pic>
    </p:spTree>
    <p:extLst>
      <p:ext uri="{BB962C8B-B14F-4D97-AF65-F5344CB8AC3E}">
        <p14:creationId xmlns:p14="http://schemas.microsoft.com/office/powerpoint/2010/main" val="740280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8C7660-3459-2954-6ADE-54B0F7F52E1B}"/>
              </a:ext>
            </a:extLst>
          </p:cNvPr>
          <p:cNvSpPr>
            <a:spLocks noGrp="1"/>
          </p:cNvSpPr>
          <p:nvPr>
            <p:ph type="body" sz="quarter" idx="26"/>
          </p:nvPr>
        </p:nvSpPr>
        <p:spPr>
          <a:xfrm>
            <a:off x="215847" y="885694"/>
            <a:ext cx="8233209" cy="5789426"/>
          </a:xfrm>
        </p:spPr>
        <p:txBody>
          <a:bodyPr>
            <a:normAutofit/>
          </a:bodyPr>
          <a:lstStyle/>
          <a:p>
            <a:r>
              <a:rPr lang="en-GB" dirty="0">
                <a:solidFill>
                  <a:schemeClr val="tx1"/>
                </a:solidFill>
                <a:latin typeface="Aptos" panose="020B0004020202020204" pitchFamily="34" charset="0"/>
              </a:rPr>
              <a:t>The papers published in the IUCr Journals from 2016 to 21026 YTD  are categorised within the following SDGs</a:t>
            </a:r>
            <a:br>
              <a:rPr lang="en-GB" dirty="0">
                <a:solidFill>
                  <a:schemeClr val="tx1"/>
                </a:solidFill>
                <a:latin typeface="Aptos" panose="020B0004020202020204" pitchFamily="34" charset="0"/>
              </a:rPr>
            </a:br>
            <a:endParaRPr lang="en-GB" dirty="0">
              <a:solidFill>
                <a:schemeClr val="tx1"/>
              </a:solidFill>
              <a:latin typeface="Aptos" panose="020B0004020202020204" pitchFamily="34" charset="0"/>
            </a:endParaRPr>
          </a:p>
          <a:p>
            <a:r>
              <a:rPr lang="en-GB" sz="1200" b="1" dirty="0">
                <a:solidFill>
                  <a:schemeClr val="tx1"/>
                </a:solidFill>
                <a:latin typeface="Aptos" panose="020B0004020202020204" pitchFamily="34" charset="0"/>
              </a:rPr>
              <a:t>Table  1 	Alignment with SDG goals – published papers in the IUCr journals 2016 to 2026YTD</a:t>
            </a:r>
          </a:p>
          <a:p>
            <a:endParaRPr lang="en-GB" sz="1300" b="1" dirty="0">
              <a:solidFill>
                <a:schemeClr val="tx1"/>
              </a:solidFill>
              <a:latin typeface="Aptos" panose="020B0004020202020204" pitchFamily="34" charset="0"/>
            </a:endParaRPr>
          </a:p>
          <a:p>
            <a:endParaRPr lang="en-GB" dirty="0">
              <a:solidFill>
                <a:schemeClr val="tx1"/>
              </a:solidFill>
              <a:latin typeface="Aptos" panose="020B0004020202020204" pitchFamily="34" charset="0"/>
            </a:endParaRPr>
          </a:p>
          <a:p>
            <a:endParaRPr lang="en-GB" dirty="0">
              <a:solidFill>
                <a:schemeClr val="tx1"/>
              </a:solidFill>
              <a:latin typeface="Aptos" panose="020B0004020202020204" pitchFamily="34" charset="0"/>
            </a:endParaRPr>
          </a:p>
        </p:txBody>
      </p:sp>
      <p:sp>
        <p:nvSpPr>
          <p:cNvPr id="4" name="Text Placeholder 3">
            <a:extLst>
              <a:ext uri="{FF2B5EF4-FFF2-40B4-BE49-F238E27FC236}">
                <a16:creationId xmlns:a16="http://schemas.microsoft.com/office/drawing/2014/main" id="{FCA0AA55-8CD1-FA46-9FE1-0F87249EAD5E}"/>
              </a:ext>
            </a:extLst>
          </p:cNvPr>
          <p:cNvSpPr>
            <a:spLocks noGrp="1"/>
          </p:cNvSpPr>
          <p:nvPr>
            <p:ph type="body" sz="quarter" idx="11"/>
          </p:nvPr>
        </p:nvSpPr>
        <p:spPr>
          <a:xfrm>
            <a:off x="116958" y="111733"/>
            <a:ext cx="6466722" cy="561875"/>
          </a:xfrm>
        </p:spPr>
        <p:txBody>
          <a:bodyPr/>
          <a:lstStyle/>
          <a:p>
            <a:r>
              <a:rPr lang="en-GB" sz="2000" b="1" dirty="0"/>
              <a:t>Sustainable Development Goals (SDGs) </a:t>
            </a:r>
          </a:p>
        </p:txBody>
      </p:sp>
      <p:graphicFrame>
        <p:nvGraphicFramePr>
          <p:cNvPr id="5" name="Table 4">
            <a:extLst>
              <a:ext uri="{FF2B5EF4-FFF2-40B4-BE49-F238E27FC236}">
                <a16:creationId xmlns:a16="http://schemas.microsoft.com/office/drawing/2014/main" id="{D61003C1-EC08-C783-844B-4087DB6D576D}"/>
              </a:ext>
            </a:extLst>
          </p:cNvPr>
          <p:cNvGraphicFramePr>
            <a:graphicFrameLocks noGrp="1"/>
          </p:cNvGraphicFramePr>
          <p:nvPr>
            <p:extLst>
              <p:ext uri="{D42A27DB-BD31-4B8C-83A1-F6EECF244321}">
                <p14:modId xmlns:p14="http://schemas.microsoft.com/office/powerpoint/2010/main" val="2433137800"/>
              </p:ext>
            </p:extLst>
          </p:nvPr>
        </p:nvGraphicFramePr>
        <p:xfrm>
          <a:off x="493776" y="1828807"/>
          <a:ext cx="5367528" cy="4354564"/>
        </p:xfrm>
        <a:graphic>
          <a:graphicData uri="http://schemas.openxmlformats.org/drawingml/2006/table">
            <a:tbl>
              <a:tblPr/>
              <a:tblGrid>
                <a:gridCol w="3116148">
                  <a:extLst>
                    <a:ext uri="{9D8B030D-6E8A-4147-A177-3AD203B41FA5}">
                      <a16:colId xmlns:a16="http://schemas.microsoft.com/office/drawing/2014/main" val="4206332678"/>
                    </a:ext>
                  </a:extLst>
                </a:gridCol>
                <a:gridCol w="2251380">
                  <a:extLst>
                    <a:ext uri="{9D8B030D-6E8A-4147-A177-3AD203B41FA5}">
                      <a16:colId xmlns:a16="http://schemas.microsoft.com/office/drawing/2014/main" val="116006885"/>
                    </a:ext>
                  </a:extLst>
                </a:gridCol>
              </a:tblGrid>
              <a:tr h="0">
                <a:tc>
                  <a:txBody>
                    <a:bodyPr/>
                    <a:lstStyle/>
                    <a:p>
                      <a:pPr algn="ctr" fontAlgn="b">
                        <a:buNone/>
                      </a:pPr>
                      <a:r>
                        <a:rPr lang="en-GB" sz="1200" b="1" i="0" u="none" strike="noStrike" dirty="0">
                          <a:solidFill>
                            <a:srgbClr val="366092"/>
                          </a:solidFill>
                          <a:effectLst/>
                          <a:latin typeface="Calibri" panose="020F0502020204030204" pitchFamily="34" charset="0"/>
                        </a:rPr>
                        <a:t>Sustainable Development Goals</a:t>
                      </a:r>
                    </a:p>
                  </a:txBody>
                  <a:tcPr marL="6350" marR="6350" marT="6350"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noFill/>
                  </a:tcPr>
                </a:tc>
                <a:tc>
                  <a:txBody>
                    <a:bodyPr/>
                    <a:lstStyle/>
                    <a:p>
                      <a:pPr algn="ctr" fontAlgn="b">
                        <a:buNone/>
                      </a:pPr>
                      <a:r>
                        <a:rPr lang="en-GB" sz="1200" b="1" i="0" u="none" strike="noStrike" dirty="0">
                          <a:solidFill>
                            <a:srgbClr val="366092"/>
                          </a:solidFill>
                          <a:effectLst/>
                          <a:latin typeface="Calibri" panose="020F0502020204030204" pitchFamily="34" charset="0"/>
                        </a:rPr>
                        <a:t>Count</a:t>
                      </a:r>
                    </a:p>
                  </a:txBody>
                  <a:tcPr marL="6350" marR="6350" marT="6350"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noFill/>
                  </a:tcPr>
                </a:tc>
                <a:extLst>
                  <a:ext uri="{0D108BD9-81ED-4DB2-BD59-A6C34878D82A}">
                    <a16:rowId xmlns:a16="http://schemas.microsoft.com/office/drawing/2014/main" val="199907748"/>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03 GOOD HEALTH AND WELL BEING</a:t>
                      </a:r>
                    </a:p>
                  </a:txBody>
                  <a:tcPr marL="6350" marR="6350" marT="6350"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tc>
                  <a:txBody>
                    <a:bodyPr/>
                    <a:lstStyle/>
                    <a:p>
                      <a:pPr algn="ctr" fontAlgn="b">
                        <a:buNone/>
                      </a:pPr>
                      <a:r>
                        <a:rPr lang="en-GB" sz="1200" b="0" i="0" u="none" strike="noStrike" dirty="0">
                          <a:solidFill>
                            <a:srgbClr val="366092"/>
                          </a:solidFill>
                          <a:effectLst/>
                          <a:latin typeface="Calibri" panose="020F0502020204030204" pitchFamily="34" charset="0"/>
                        </a:rPr>
                        <a:t>5912</a:t>
                      </a:r>
                    </a:p>
                  </a:txBody>
                  <a:tcPr marL="6350" marR="6350" marT="6350"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2513929545"/>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07 AFFORDABLE AND CLEAN ENERGY</a:t>
                      </a:r>
                    </a:p>
                  </a:txBody>
                  <a:tcPr marL="6350" marR="6350" marT="6350" marB="0" anchor="b">
                    <a:lnL>
                      <a:noFill/>
                    </a:lnL>
                    <a:lnR>
                      <a:noFill/>
                    </a:lnR>
                    <a:lnT>
                      <a:noFill/>
                    </a:lnT>
                    <a:lnB>
                      <a:noFill/>
                    </a:lnB>
                    <a:noFill/>
                  </a:tcPr>
                </a:tc>
                <a:tc>
                  <a:txBody>
                    <a:bodyPr/>
                    <a:lstStyle/>
                    <a:p>
                      <a:pPr algn="ctr" fontAlgn="b">
                        <a:buNone/>
                      </a:pPr>
                      <a:r>
                        <a:rPr lang="en-GB" sz="1200" b="0" i="0" u="none" strike="noStrike" dirty="0">
                          <a:solidFill>
                            <a:srgbClr val="366092"/>
                          </a:solidFill>
                          <a:effectLst/>
                          <a:latin typeface="Calibri" panose="020F0502020204030204" pitchFamily="34" charset="0"/>
                        </a:rPr>
                        <a:t>620</a:t>
                      </a:r>
                    </a:p>
                  </a:txBody>
                  <a:tcPr marL="6350" marR="6350" marT="6350" marB="0" anchor="b">
                    <a:lnL>
                      <a:noFill/>
                    </a:lnL>
                    <a:lnR>
                      <a:noFill/>
                    </a:lnR>
                    <a:lnT>
                      <a:noFill/>
                    </a:lnT>
                    <a:lnB>
                      <a:noFill/>
                    </a:lnB>
                    <a:noFill/>
                  </a:tcPr>
                </a:tc>
                <a:extLst>
                  <a:ext uri="{0D108BD9-81ED-4DB2-BD59-A6C34878D82A}">
                    <a16:rowId xmlns:a16="http://schemas.microsoft.com/office/drawing/2014/main" val="3980786524"/>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13 CLIMATE ACTION</a:t>
                      </a:r>
                    </a:p>
                  </a:txBody>
                  <a:tcPr marL="6350" marR="6350" marT="6350" marB="0" anchor="b">
                    <a:lnL>
                      <a:noFill/>
                    </a:lnL>
                    <a:lnR>
                      <a:noFill/>
                    </a:lnR>
                    <a:lnT>
                      <a:noFill/>
                    </a:lnT>
                    <a:lnB>
                      <a:noFill/>
                    </a:lnB>
                    <a:solidFill>
                      <a:srgbClr val="DCE6F1"/>
                    </a:solidFill>
                  </a:tcPr>
                </a:tc>
                <a:tc>
                  <a:txBody>
                    <a:bodyPr/>
                    <a:lstStyle/>
                    <a:p>
                      <a:pPr algn="ctr" fontAlgn="b">
                        <a:buNone/>
                      </a:pPr>
                      <a:r>
                        <a:rPr lang="en-GB" sz="1200" b="0" i="0" u="none" strike="noStrike" dirty="0">
                          <a:solidFill>
                            <a:srgbClr val="366092"/>
                          </a:solidFill>
                          <a:effectLst/>
                          <a:latin typeface="Calibri" panose="020F0502020204030204" pitchFamily="34" charset="0"/>
                        </a:rPr>
                        <a:t>259</a:t>
                      </a:r>
                    </a:p>
                  </a:txBody>
                  <a:tcPr marL="6350" marR="6350" marT="6350" marB="0" anchor="b">
                    <a:lnL>
                      <a:noFill/>
                    </a:lnL>
                    <a:lnR>
                      <a:noFill/>
                    </a:lnR>
                    <a:lnT>
                      <a:noFill/>
                    </a:lnT>
                    <a:lnB>
                      <a:noFill/>
                    </a:lnB>
                    <a:solidFill>
                      <a:srgbClr val="DCE6F1"/>
                    </a:solidFill>
                  </a:tcPr>
                </a:tc>
                <a:extLst>
                  <a:ext uri="{0D108BD9-81ED-4DB2-BD59-A6C34878D82A}">
                    <a16:rowId xmlns:a16="http://schemas.microsoft.com/office/drawing/2014/main" val="429448134"/>
                  </a:ext>
                </a:extLst>
              </a:tr>
              <a:tr h="396699">
                <a:tc>
                  <a:txBody>
                    <a:bodyPr/>
                    <a:lstStyle/>
                    <a:p>
                      <a:pPr algn="l" fontAlgn="b">
                        <a:buNone/>
                      </a:pPr>
                      <a:r>
                        <a:rPr lang="en-GB" sz="1200" b="0" i="0" u="none" strike="noStrike" dirty="0">
                          <a:solidFill>
                            <a:srgbClr val="366092"/>
                          </a:solidFill>
                          <a:effectLst/>
                          <a:latin typeface="Calibri" panose="020F0502020204030204" pitchFamily="34" charset="0"/>
                        </a:rPr>
                        <a:t>12 RESPONSIBLE CONSUMPTION AND PRODUCTION</a:t>
                      </a:r>
                    </a:p>
                  </a:txBody>
                  <a:tcPr marL="6350" marR="6350" marT="6350" marB="0" anchor="b">
                    <a:lnL>
                      <a:noFill/>
                    </a:lnL>
                    <a:lnR>
                      <a:noFill/>
                    </a:lnR>
                    <a:lnT>
                      <a:noFill/>
                    </a:lnT>
                    <a:lnB>
                      <a:noFill/>
                    </a:lnB>
                    <a:noFill/>
                  </a:tcPr>
                </a:tc>
                <a:tc>
                  <a:txBody>
                    <a:bodyPr/>
                    <a:lstStyle/>
                    <a:p>
                      <a:pPr algn="ctr" fontAlgn="b">
                        <a:buNone/>
                      </a:pPr>
                      <a:r>
                        <a:rPr lang="en-GB" sz="1200" b="0" i="0" u="none" strike="noStrike" dirty="0">
                          <a:solidFill>
                            <a:srgbClr val="366092"/>
                          </a:solidFill>
                          <a:effectLst/>
                          <a:latin typeface="Calibri" panose="020F0502020204030204" pitchFamily="34" charset="0"/>
                        </a:rPr>
                        <a:t>248</a:t>
                      </a:r>
                    </a:p>
                  </a:txBody>
                  <a:tcPr marL="6350" marR="6350" marT="6350" marB="0" anchor="b">
                    <a:lnL>
                      <a:noFill/>
                    </a:lnL>
                    <a:lnR>
                      <a:noFill/>
                    </a:lnR>
                    <a:lnT>
                      <a:noFill/>
                    </a:lnT>
                    <a:lnB>
                      <a:noFill/>
                    </a:lnB>
                    <a:noFill/>
                  </a:tcPr>
                </a:tc>
                <a:extLst>
                  <a:ext uri="{0D108BD9-81ED-4DB2-BD59-A6C34878D82A}">
                    <a16:rowId xmlns:a16="http://schemas.microsoft.com/office/drawing/2014/main" val="1904865625"/>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06 CLEAN WATER AND SANITATION</a:t>
                      </a:r>
                    </a:p>
                  </a:txBody>
                  <a:tcPr marL="6350" marR="6350" marT="6350" marB="0" anchor="b">
                    <a:lnL>
                      <a:noFill/>
                    </a:lnL>
                    <a:lnR>
                      <a:noFill/>
                    </a:lnR>
                    <a:lnT>
                      <a:noFill/>
                    </a:lnT>
                    <a:lnB>
                      <a:noFill/>
                    </a:lnB>
                    <a:solidFill>
                      <a:srgbClr val="DCE6F1"/>
                    </a:solidFill>
                  </a:tcPr>
                </a:tc>
                <a:tc>
                  <a:txBody>
                    <a:bodyPr/>
                    <a:lstStyle/>
                    <a:p>
                      <a:pPr algn="ctr" fontAlgn="b">
                        <a:buNone/>
                      </a:pPr>
                      <a:r>
                        <a:rPr lang="en-GB" sz="1200" b="0" i="0" u="none" strike="noStrike" dirty="0">
                          <a:solidFill>
                            <a:srgbClr val="366092"/>
                          </a:solidFill>
                          <a:effectLst/>
                          <a:latin typeface="Calibri" panose="020F0502020204030204" pitchFamily="34" charset="0"/>
                        </a:rPr>
                        <a:t>70</a:t>
                      </a:r>
                    </a:p>
                  </a:txBody>
                  <a:tcPr marL="6350" marR="6350" marT="6350" marB="0" anchor="b">
                    <a:lnL>
                      <a:noFill/>
                    </a:lnL>
                    <a:lnR>
                      <a:noFill/>
                    </a:lnR>
                    <a:lnT>
                      <a:noFill/>
                    </a:lnT>
                    <a:lnB>
                      <a:noFill/>
                    </a:lnB>
                    <a:solidFill>
                      <a:srgbClr val="DCE6F1"/>
                    </a:solidFill>
                  </a:tcPr>
                </a:tc>
                <a:extLst>
                  <a:ext uri="{0D108BD9-81ED-4DB2-BD59-A6C34878D82A}">
                    <a16:rowId xmlns:a16="http://schemas.microsoft.com/office/drawing/2014/main" val="3416511962"/>
                  </a:ext>
                </a:extLst>
              </a:tr>
              <a:tr h="396699">
                <a:tc>
                  <a:txBody>
                    <a:bodyPr/>
                    <a:lstStyle/>
                    <a:p>
                      <a:pPr algn="l" fontAlgn="b">
                        <a:buNone/>
                      </a:pPr>
                      <a:r>
                        <a:rPr lang="en-GB" sz="1200" b="0" i="0" u="none" strike="noStrike" dirty="0">
                          <a:solidFill>
                            <a:srgbClr val="366092"/>
                          </a:solidFill>
                          <a:effectLst/>
                          <a:latin typeface="Calibri" panose="020F0502020204030204" pitchFamily="34" charset="0"/>
                        </a:rPr>
                        <a:t>11 SUSTAINABLE CITIES AND COMMUNITIES</a:t>
                      </a:r>
                    </a:p>
                  </a:txBody>
                  <a:tcPr marL="6350" marR="6350" marT="6350" marB="0" anchor="b">
                    <a:lnL>
                      <a:noFill/>
                    </a:lnL>
                    <a:lnR>
                      <a:noFill/>
                    </a:lnR>
                    <a:lnT>
                      <a:noFill/>
                    </a:lnT>
                    <a:lnB>
                      <a:noFill/>
                    </a:lnB>
                    <a:noFill/>
                  </a:tcPr>
                </a:tc>
                <a:tc>
                  <a:txBody>
                    <a:bodyPr/>
                    <a:lstStyle/>
                    <a:p>
                      <a:pPr algn="ctr" fontAlgn="b">
                        <a:buNone/>
                      </a:pPr>
                      <a:r>
                        <a:rPr lang="en-GB" sz="1200" b="0" i="0" u="none" strike="noStrike" dirty="0">
                          <a:solidFill>
                            <a:srgbClr val="366092"/>
                          </a:solidFill>
                          <a:effectLst/>
                          <a:latin typeface="Calibri" panose="020F0502020204030204" pitchFamily="34" charset="0"/>
                        </a:rPr>
                        <a:t>58</a:t>
                      </a:r>
                    </a:p>
                  </a:txBody>
                  <a:tcPr marL="6350" marR="6350" marT="6350" marB="0" anchor="b">
                    <a:lnL>
                      <a:noFill/>
                    </a:lnL>
                    <a:lnR>
                      <a:noFill/>
                    </a:lnR>
                    <a:lnT>
                      <a:noFill/>
                    </a:lnT>
                    <a:lnB>
                      <a:noFill/>
                    </a:lnB>
                    <a:noFill/>
                  </a:tcPr>
                </a:tc>
                <a:extLst>
                  <a:ext uri="{0D108BD9-81ED-4DB2-BD59-A6C34878D82A}">
                    <a16:rowId xmlns:a16="http://schemas.microsoft.com/office/drawing/2014/main" val="3507576461"/>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02 ZERO HUNGER</a:t>
                      </a:r>
                    </a:p>
                  </a:txBody>
                  <a:tcPr marL="6350" marR="6350" marT="6350" marB="0" anchor="b">
                    <a:lnL>
                      <a:noFill/>
                    </a:lnL>
                    <a:lnR>
                      <a:noFill/>
                    </a:lnR>
                    <a:lnT>
                      <a:noFill/>
                    </a:lnT>
                    <a:lnB>
                      <a:noFill/>
                    </a:lnB>
                    <a:solidFill>
                      <a:srgbClr val="DCE6F1"/>
                    </a:solidFill>
                  </a:tcPr>
                </a:tc>
                <a:tc>
                  <a:txBody>
                    <a:bodyPr/>
                    <a:lstStyle/>
                    <a:p>
                      <a:pPr algn="ctr" fontAlgn="b">
                        <a:buNone/>
                      </a:pPr>
                      <a:r>
                        <a:rPr lang="en-GB" sz="1200" b="0" i="0" u="none" strike="noStrike" dirty="0">
                          <a:solidFill>
                            <a:srgbClr val="366092"/>
                          </a:solidFill>
                          <a:effectLst/>
                          <a:latin typeface="Calibri" panose="020F0502020204030204" pitchFamily="34" charset="0"/>
                        </a:rPr>
                        <a:t>51</a:t>
                      </a:r>
                    </a:p>
                  </a:txBody>
                  <a:tcPr marL="6350" marR="6350" marT="6350" marB="0" anchor="b">
                    <a:lnL>
                      <a:noFill/>
                    </a:lnL>
                    <a:lnR>
                      <a:noFill/>
                    </a:lnR>
                    <a:lnT>
                      <a:noFill/>
                    </a:lnT>
                    <a:lnB>
                      <a:noFill/>
                    </a:lnB>
                    <a:solidFill>
                      <a:srgbClr val="DCE6F1"/>
                    </a:solidFill>
                  </a:tcPr>
                </a:tc>
                <a:extLst>
                  <a:ext uri="{0D108BD9-81ED-4DB2-BD59-A6C34878D82A}">
                    <a16:rowId xmlns:a16="http://schemas.microsoft.com/office/drawing/2014/main" val="2835900944"/>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04 QUALITY EDUCATION</a:t>
                      </a:r>
                    </a:p>
                  </a:txBody>
                  <a:tcPr marL="6350" marR="6350" marT="6350" marB="0" anchor="b">
                    <a:lnL>
                      <a:noFill/>
                    </a:lnL>
                    <a:lnR>
                      <a:noFill/>
                    </a:lnR>
                    <a:lnT>
                      <a:noFill/>
                    </a:lnT>
                    <a:lnB>
                      <a:noFill/>
                    </a:lnB>
                    <a:noFill/>
                  </a:tcPr>
                </a:tc>
                <a:tc>
                  <a:txBody>
                    <a:bodyPr/>
                    <a:lstStyle/>
                    <a:p>
                      <a:pPr algn="ctr" fontAlgn="b">
                        <a:buNone/>
                      </a:pPr>
                      <a:r>
                        <a:rPr lang="en-GB" sz="1200" b="0" i="0" u="none" strike="noStrike" dirty="0">
                          <a:solidFill>
                            <a:srgbClr val="366092"/>
                          </a:solidFill>
                          <a:effectLst/>
                          <a:latin typeface="Calibri" panose="020F0502020204030204" pitchFamily="34" charset="0"/>
                        </a:rPr>
                        <a:t>26</a:t>
                      </a:r>
                    </a:p>
                  </a:txBody>
                  <a:tcPr marL="6350" marR="6350" marT="6350" marB="0" anchor="b">
                    <a:lnL>
                      <a:noFill/>
                    </a:lnL>
                    <a:lnR>
                      <a:noFill/>
                    </a:lnR>
                    <a:lnT>
                      <a:noFill/>
                    </a:lnT>
                    <a:lnB>
                      <a:noFill/>
                    </a:lnB>
                    <a:noFill/>
                  </a:tcPr>
                </a:tc>
                <a:extLst>
                  <a:ext uri="{0D108BD9-81ED-4DB2-BD59-A6C34878D82A}">
                    <a16:rowId xmlns:a16="http://schemas.microsoft.com/office/drawing/2014/main" val="540018841"/>
                  </a:ext>
                </a:extLst>
              </a:tr>
              <a:tr h="396699">
                <a:tc>
                  <a:txBody>
                    <a:bodyPr/>
                    <a:lstStyle/>
                    <a:p>
                      <a:pPr algn="l" fontAlgn="b">
                        <a:buNone/>
                      </a:pPr>
                      <a:r>
                        <a:rPr lang="en-GB" sz="1200" b="0" i="0" u="none" strike="noStrike" dirty="0">
                          <a:solidFill>
                            <a:srgbClr val="366092"/>
                          </a:solidFill>
                          <a:effectLst/>
                          <a:latin typeface="Calibri" panose="020F0502020204030204" pitchFamily="34" charset="0"/>
                        </a:rPr>
                        <a:t>09 INDUSTRY INNOVATION AND INFRASTRUCTURE</a:t>
                      </a:r>
                    </a:p>
                  </a:txBody>
                  <a:tcPr marL="6350" marR="6350" marT="6350" marB="0" anchor="b">
                    <a:lnL>
                      <a:noFill/>
                    </a:lnL>
                    <a:lnR>
                      <a:noFill/>
                    </a:lnR>
                    <a:lnT>
                      <a:noFill/>
                    </a:lnT>
                    <a:lnB>
                      <a:noFill/>
                    </a:lnB>
                    <a:solidFill>
                      <a:srgbClr val="DCE6F1"/>
                    </a:solidFill>
                  </a:tcPr>
                </a:tc>
                <a:tc>
                  <a:txBody>
                    <a:bodyPr/>
                    <a:lstStyle/>
                    <a:p>
                      <a:pPr algn="ctr" fontAlgn="b">
                        <a:buNone/>
                      </a:pPr>
                      <a:r>
                        <a:rPr lang="en-GB" sz="1200" b="0" i="0" u="none" strike="noStrike" dirty="0">
                          <a:solidFill>
                            <a:srgbClr val="366092"/>
                          </a:solidFill>
                          <a:effectLst/>
                          <a:latin typeface="Calibri" panose="020F0502020204030204" pitchFamily="34" charset="0"/>
                        </a:rPr>
                        <a:t>10</a:t>
                      </a:r>
                    </a:p>
                  </a:txBody>
                  <a:tcPr marL="6350" marR="6350" marT="6350" marB="0" anchor="b">
                    <a:lnL>
                      <a:noFill/>
                    </a:lnL>
                    <a:lnR>
                      <a:noFill/>
                    </a:lnR>
                    <a:lnT>
                      <a:noFill/>
                    </a:lnT>
                    <a:lnB>
                      <a:noFill/>
                    </a:lnB>
                    <a:solidFill>
                      <a:srgbClr val="DCE6F1"/>
                    </a:solidFill>
                  </a:tcPr>
                </a:tc>
                <a:extLst>
                  <a:ext uri="{0D108BD9-81ED-4DB2-BD59-A6C34878D82A}">
                    <a16:rowId xmlns:a16="http://schemas.microsoft.com/office/drawing/2014/main" val="3964681590"/>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15 LIFE ON LAND</a:t>
                      </a:r>
                    </a:p>
                  </a:txBody>
                  <a:tcPr marL="6350" marR="6350" marT="6350" marB="0" anchor="b">
                    <a:lnL>
                      <a:noFill/>
                    </a:lnL>
                    <a:lnR>
                      <a:noFill/>
                    </a:lnR>
                    <a:lnT>
                      <a:noFill/>
                    </a:lnT>
                    <a:lnB>
                      <a:noFill/>
                    </a:lnB>
                    <a:noFill/>
                  </a:tcPr>
                </a:tc>
                <a:tc>
                  <a:txBody>
                    <a:bodyPr/>
                    <a:lstStyle/>
                    <a:p>
                      <a:pPr algn="ctr" fontAlgn="b">
                        <a:buNone/>
                      </a:pPr>
                      <a:r>
                        <a:rPr lang="en-GB" sz="1200" b="0" i="0" u="none" strike="noStrike" dirty="0">
                          <a:solidFill>
                            <a:srgbClr val="366092"/>
                          </a:solidFill>
                          <a:effectLst/>
                          <a:latin typeface="Calibri" panose="020F0502020204030204" pitchFamily="34" charset="0"/>
                        </a:rPr>
                        <a:t>9</a:t>
                      </a:r>
                    </a:p>
                  </a:txBody>
                  <a:tcPr marL="6350" marR="6350" marT="6350" marB="0" anchor="b">
                    <a:lnL>
                      <a:noFill/>
                    </a:lnL>
                    <a:lnR>
                      <a:noFill/>
                    </a:lnR>
                    <a:lnT>
                      <a:noFill/>
                    </a:lnT>
                    <a:lnB>
                      <a:noFill/>
                    </a:lnB>
                    <a:noFill/>
                  </a:tcPr>
                </a:tc>
                <a:extLst>
                  <a:ext uri="{0D108BD9-81ED-4DB2-BD59-A6C34878D82A}">
                    <a16:rowId xmlns:a16="http://schemas.microsoft.com/office/drawing/2014/main" val="3081278186"/>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05 GENDER EQUALITY</a:t>
                      </a:r>
                    </a:p>
                  </a:txBody>
                  <a:tcPr marL="6350" marR="6350" marT="6350" marB="0" anchor="b">
                    <a:lnL>
                      <a:noFill/>
                    </a:lnL>
                    <a:lnR>
                      <a:noFill/>
                    </a:lnR>
                    <a:lnT>
                      <a:noFill/>
                    </a:lnT>
                    <a:lnB>
                      <a:noFill/>
                    </a:lnB>
                    <a:solidFill>
                      <a:srgbClr val="DCE6F1"/>
                    </a:solidFill>
                  </a:tcPr>
                </a:tc>
                <a:tc>
                  <a:txBody>
                    <a:bodyPr/>
                    <a:lstStyle/>
                    <a:p>
                      <a:pPr algn="ctr" fontAlgn="b">
                        <a:buNone/>
                      </a:pPr>
                      <a:r>
                        <a:rPr lang="en-GB" sz="1200" b="0" i="0" u="none" strike="noStrike" dirty="0">
                          <a:solidFill>
                            <a:srgbClr val="366092"/>
                          </a:solidFill>
                          <a:effectLst/>
                          <a:latin typeface="Calibri" panose="020F0502020204030204" pitchFamily="34" charset="0"/>
                        </a:rPr>
                        <a:t>8</a:t>
                      </a:r>
                    </a:p>
                  </a:txBody>
                  <a:tcPr marL="6350" marR="6350" marT="6350" marB="0" anchor="b">
                    <a:lnL>
                      <a:noFill/>
                    </a:lnL>
                    <a:lnR>
                      <a:noFill/>
                    </a:lnR>
                    <a:lnT>
                      <a:noFill/>
                    </a:lnT>
                    <a:lnB>
                      <a:noFill/>
                    </a:lnB>
                    <a:solidFill>
                      <a:srgbClr val="DCE6F1"/>
                    </a:solidFill>
                  </a:tcPr>
                </a:tc>
                <a:extLst>
                  <a:ext uri="{0D108BD9-81ED-4DB2-BD59-A6C34878D82A}">
                    <a16:rowId xmlns:a16="http://schemas.microsoft.com/office/drawing/2014/main" val="3804071871"/>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14 LIFE BELOW WATER</a:t>
                      </a:r>
                    </a:p>
                  </a:txBody>
                  <a:tcPr marL="6350" marR="6350" marT="6350" marB="0" anchor="b">
                    <a:lnL>
                      <a:noFill/>
                    </a:lnL>
                    <a:lnR>
                      <a:noFill/>
                    </a:lnR>
                    <a:lnT>
                      <a:noFill/>
                    </a:lnT>
                    <a:lnB>
                      <a:noFill/>
                    </a:lnB>
                    <a:noFill/>
                  </a:tcPr>
                </a:tc>
                <a:tc>
                  <a:txBody>
                    <a:bodyPr/>
                    <a:lstStyle/>
                    <a:p>
                      <a:pPr algn="ctr" fontAlgn="b">
                        <a:buNone/>
                      </a:pPr>
                      <a:r>
                        <a:rPr lang="en-GB" sz="1200" b="0" i="0" u="none" strike="noStrike" dirty="0">
                          <a:solidFill>
                            <a:srgbClr val="366092"/>
                          </a:solidFill>
                          <a:effectLst/>
                          <a:latin typeface="Calibri" panose="020F0502020204030204" pitchFamily="34" charset="0"/>
                        </a:rPr>
                        <a:t>8</a:t>
                      </a:r>
                    </a:p>
                  </a:txBody>
                  <a:tcPr marL="6350" marR="6350" marT="6350" marB="0" anchor="b">
                    <a:lnL>
                      <a:noFill/>
                    </a:lnL>
                    <a:lnR>
                      <a:noFill/>
                    </a:lnR>
                    <a:lnT>
                      <a:noFill/>
                    </a:lnT>
                    <a:lnB>
                      <a:noFill/>
                    </a:lnB>
                    <a:noFill/>
                  </a:tcPr>
                </a:tc>
                <a:extLst>
                  <a:ext uri="{0D108BD9-81ED-4DB2-BD59-A6C34878D82A}">
                    <a16:rowId xmlns:a16="http://schemas.microsoft.com/office/drawing/2014/main" val="909185526"/>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10 REDUCED INEQUALITY</a:t>
                      </a:r>
                    </a:p>
                  </a:txBody>
                  <a:tcPr marL="6350" marR="6350" marT="6350" marB="0" anchor="b">
                    <a:lnL>
                      <a:noFill/>
                    </a:lnL>
                    <a:lnR>
                      <a:noFill/>
                    </a:lnR>
                    <a:lnT>
                      <a:noFill/>
                    </a:lnT>
                    <a:lnB>
                      <a:noFill/>
                    </a:lnB>
                    <a:solidFill>
                      <a:srgbClr val="DCE6F1"/>
                    </a:solidFill>
                  </a:tcPr>
                </a:tc>
                <a:tc>
                  <a:txBody>
                    <a:bodyPr/>
                    <a:lstStyle/>
                    <a:p>
                      <a:pPr algn="ctr" fontAlgn="b">
                        <a:buNone/>
                      </a:pPr>
                      <a:r>
                        <a:rPr lang="en-GB" sz="1200" b="0" i="0" u="none" strike="noStrike" dirty="0">
                          <a:solidFill>
                            <a:srgbClr val="366092"/>
                          </a:solidFill>
                          <a:effectLst/>
                          <a:latin typeface="Calibri" panose="020F0502020204030204" pitchFamily="34" charset="0"/>
                        </a:rPr>
                        <a:t>2</a:t>
                      </a:r>
                    </a:p>
                  </a:txBody>
                  <a:tcPr marL="6350" marR="6350" marT="6350" marB="0" anchor="b">
                    <a:lnL>
                      <a:noFill/>
                    </a:lnL>
                    <a:lnR>
                      <a:noFill/>
                    </a:lnR>
                    <a:lnT>
                      <a:noFill/>
                    </a:lnT>
                    <a:lnB>
                      <a:noFill/>
                    </a:lnB>
                    <a:solidFill>
                      <a:srgbClr val="DCE6F1"/>
                    </a:solidFill>
                  </a:tcPr>
                </a:tc>
                <a:extLst>
                  <a:ext uri="{0D108BD9-81ED-4DB2-BD59-A6C34878D82A}">
                    <a16:rowId xmlns:a16="http://schemas.microsoft.com/office/drawing/2014/main" val="3992291457"/>
                  </a:ext>
                </a:extLst>
              </a:tr>
              <a:tr h="396699">
                <a:tc>
                  <a:txBody>
                    <a:bodyPr/>
                    <a:lstStyle/>
                    <a:p>
                      <a:pPr algn="l" fontAlgn="b">
                        <a:buNone/>
                      </a:pPr>
                      <a:r>
                        <a:rPr lang="en-GB" sz="1200" b="0" i="0" u="none" strike="noStrike" dirty="0">
                          <a:solidFill>
                            <a:srgbClr val="366092"/>
                          </a:solidFill>
                          <a:effectLst/>
                          <a:latin typeface="Calibri" panose="020F0502020204030204" pitchFamily="34" charset="0"/>
                        </a:rPr>
                        <a:t>16 PEACE AND JUSTICE STRONG INSTITUTIONS</a:t>
                      </a:r>
                    </a:p>
                  </a:txBody>
                  <a:tcPr marL="6350" marR="6350" marT="6350" marB="0" anchor="b">
                    <a:lnL>
                      <a:noFill/>
                    </a:lnL>
                    <a:lnR>
                      <a:noFill/>
                    </a:lnR>
                    <a:lnT>
                      <a:noFill/>
                    </a:lnT>
                    <a:lnB>
                      <a:noFill/>
                    </a:lnB>
                    <a:noFill/>
                  </a:tcPr>
                </a:tc>
                <a:tc>
                  <a:txBody>
                    <a:bodyPr/>
                    <a:lstStyle/>
                    <a:p>
                      <a:pPr algn="ctr" fontAlgn="b">
                        <a:buNone/>
                      </a:pPr>
                      <a:r>
                        <a:rPr lang="en-GB" sz="1200" b="0" i="0" u="none" strike="noStrike" dirty="0">
                          <a:solidFill>
                            <a:srgbClr val="366092"/>
                          </a:solidFill>
                          <a:effectLst/>
                          <a:latin typeface="Calibri" panose="020F0502020204030204" pitchFamily="34" charset="0"/>
                        </a:rPr>
                        <a:t>2</a:t>
                      </a:r>
                    </a:p>
                  </a:txBody>
                  <a:tcPr marL="6350" marR="6350" marT="6350" marB="0" anchor="b">
                    <a:lnL>
                      <a:noFill/>
                    </a:lnL>
                    <a:lnR>
                      <a:noFill/>
                    </a:lnR>
                    <a:lnT>
                      <a:noFill/>
                    </a:lnT>
                    <a:lnB>
                      <a:noFill/>
                    </a:lnB>
                    <a:noFill/>
                  </a:tcPr>
                </a:tc>
                <a:extLst>
                  <a:ext uri="{0D108BD9-81ED-4DB2-BD59-A6C34878D82A}">
                    <a16:rowId xmlns:a16="http://schemas.microsoft.com/office/drawing/2014/main" val="1465824853"/>
                  </a:ext>
                </a:extLst>
              </a:tr>
              <a:tr h="198349">
                <a:tc>
                  <a:txBody>
                    <a:bodyPr/>
                    <a:lstStyle/>
                    <a:p>
                      <a:pPr algn="l" fontAlgn="b">
                        <a:buNone/>
                      </a:pPr>
                      <a:r>
                        <a:rPr lang="en-GB" sz="1200" b="0" i="0" u="none" strike="noStrike" dirty="0">
                          <a:solidFill>
                            <a:srgbClr val="366092"/>
                          </a:solidFill>
                          <a:effectLst/>
                          <a:latin typeface="Calibri" panose="020F0502020204030204" pitchFamily="34" charset="0"/>
                        </a:rPr>
                        <a:t>01 NO POVERTY</a:t>
                      </a:r>
                    </a:p>
                  </a:txBody>
                  <a:tcPr marL="6350" marR="6350" marT="6350" marB="0" anchor="b">
                    <a:lnL>
                      <a:noFill/>
                    </a:lnL>
                    <a:lnR>
                      <a:noFill/>
                    </a:lnR>
                    <a:lnT>
                      <a:noFill/>
                    </a:lnT>
                    <a:lnB>
                      <a:noFill/>
                    </a:lnB>
                    <a:solidFill>
                      <a:srgbClr val="DCE6F1"/>
                    </a:solidFill>
                  </a:tcPr>
                </a:tc>
                <a:tc>
                  <a:txBody>
                    <a:bodyPr/>
                    <a:lstStyle/>
                    <a:p>
                      <a:pPr algn="ctr" fontAlgn="b">
                        <a:buNone/>
                      </a:pPr>
                      <a:r>
                        <a:rPr lang="en-GB" sz="1200" b="0" i="0" u="none" strike="noStrike" dirty="0">
                          <a:solidFill>
                            <a:srgbClr val="366092"/>
                          </a:solidFill>
                          <a:effectLst/>
                          <a:latin typeface="Calibri" panose="020F0502020204030204" pitchFamily="34" charset="0"/>
                        </a:rPr>
                        <a:t>1</a:t>
                      </a:r>
                    </a:p>
                  </a:txBody>
                  <a:tcPr marL="6350" marR="6350" marT="6350" marB="0" anchor="b">
                    <a:lnL>
                      <a:noFill/>
                    </a:lnL>
                    <a:lnR>
                      <a:noFill/>
                    </a:lnR>
                    <a:lnT>
                      <a:noFill/>
                    </a:lnT>
                    <a:lnB>
                      <a:noFill/>
                    </a:lnB>
                    <a:solidFill>
                      <a:srgbClr val="DCE6F1"/>
                    </a:solidFill>
                  </a:tcPr>
                </a:tc>
                <a:extLst>
                  <a:ext uri="{0D108BD9-81ED-4DB2-BD59-A6C34878D82A}">
                    <a16:rowId xmlns:a16="http://schemas.microsoft.com/office/drawing/2014/main" val="1822954481"/>
                  </a:ext>
                </a:extLst>
              </a:tr>
              <a:tr h="396699">
                <a:tc>
                  <a:txBody>
                    <a:bodyPr/>
                    <a:lstStyle/>
                    <a:p>
                      <a:pPr algn="l" fontAlgn="b">
                        <a:buNone/>
                      </a:pPr>
                      <a:r>
                        <a:rPr lang="en-GB" sz="1200" b="0" i="0" u="none" strike="noStrike" dirty="0">
                          <a:solidFill>
                            <a:srgbClr val="366092"/>
                          </a:solidFill>
                          <a:effectLst/>
                          <a:latin typeface="Calibri" panose="020F0502020204030204" pitchFamily="34" charset="0"/>
                        </a:rPr>
                        <a:t>08 DECENT WORK AND ECONOMIC GROWTH</a:t>
                      </a:r>
                    </a:p>
                  </a:txBody>
                  <a:tcPr marL="6350" marR="6350" marT="6350" marB="0" anchor="b">
                    <a:lnL>
                      <a:noFill/>
                    </a:lnL>
                    <a:lnR>
                      <a:noFill/>
                    </a:lnR>
                    <a:lnT>
                      <a:noFill/>
                    </a:lnT>
                    <a:lnB w="6350" cap="flat" cmpd="sng" algn="ctr">
                      <a:solidFill>
                        <a:srgbClr val="4F81BD"/>
                      </a:solidFill>
                      <a:prstDash val="solid"/>
                      <a:round/>
                      <a:headEnd type="none" w="med" len="med"/>
                      <a:tailEnd type="none" w="med" len="med"/>
                    </a:lnB>
                    <a:noFill/>
                  </a:tcPr>
                </a:tc>
                <a:tc>
                  <a:txBody>
                    <a:bodyPr/>
                    <a:lstStyle/>
                    <a:p>
                      <a:pPr algn="ctr" fontAlgn="b">
                        <a:buNone/>
                      </a:pPr>
                      <a:r>
                        <a:rPr lang="en-GB" sz="1200" b="0" i="0" u="none" strike="noStrike" dirty="0">
                          <a:solidFill>
                            <a:srgbClr val="366092"/>
                          </a:solidFill>
                          <a:effectLst/>
                          <a:latin typeface="Calibri" panose="020F0502020204030204" pitchFamily="34" charset="0"/>
                        </a:rPr>
                        <a:t>1</a:t>
                      </a:r>
                    </a:p>
                  </a:txBody>
                  <a:tcPr marL="6350" marR="6350" marT="6350" marB="0" anchor="b">
                    <a:lnL>
                      <a:noFill/>
                    </a:lnL>
                    <a:lnR>
                      <a:noFill/>
                    </a:lnR>
                    <a:lnT>
                      <a:noFill/>
                    </a:lnT>
                    <a:lnB w="6350" cap="flat" cmpd="sng" algn="ctr">
                      <a:solidFill>
                        <a:srgbClr val="4F81BD"/>
                      </a:solidFill>
                      <a:prstDash val="solid"/>
                      <a:round/>
                      <a:headEnd type="none" w="med" len="med"/>
                      <a:tailEnd type="none" w="med" len="med"/>
                    </a:lnB>
                    <a:noFill/>
                  </a:tcPr>
                </a:tc>
                <a:extLst>
                  <a:ext uri="{0D108BD9-81ED-4DB2-BD59-A6C34878D82A}">
                    <a16:rowId xmlns:a16="http://schemas.microsoft.com/office/drawing/2014/main" val="2521471631"/>
                  </a:ext>
                </a:extLst>
              </a:tr>
            </a:tbl>
          </a:graphicData>
        </a:graphic>
      </p:graphicFrame>
      <p:sp>
        <p:nvSpPr>
          <p:cNvPr id="6" name="TextBox 5">
            <a:extLst>
              <a:ext uri="{FF2B5EF4-FFF2-40B4-BE49-F238E27FC236}">
                <a16:creationId xmlns:a16="http://schemas.microsoft.com/office/drawing/2014/main" id="{283D1F68-5C1F-96D3-D941-24C7C9214E8C}"/>
              </a:ext>
            </a:extLst>
          </p:cNvPr>
          <p:cNvSpPr txBox="1"/>
          <p:nvPr/>
        </p:nvSpPr>
        <p:spPr>
          <a:xfrm>
            <a:off x="7104888" y="1421624"/>
            <a:ext cx="4379976" cy="6340197"/>
          </a:xfrm>
          <a:prstGeom prst="rect">
            <a:avLst/>
          </a:prstGeom>
          <a:noFill/>
        </p:spPr>
        <p:txBody>
          <a:bodyPr wrap="square" rtlCol="0">
            <a:spAutoFit/>
          </a:bodyPr>
          <a:lstStyle/>
          <a:p>
            <a:r>
              <a:rPr lang="en-GB" sz="1600" dirty="0">
                <a:latin typeface="Aptos" panose="020B0004020202020204" pitchFamily="34" charset="0"/>
              </a:rPr>
              <a:t>03 Good Health and Well Being: </a:t>
            </a:r>
          </a:p>
          <a:p>
            <a:r>
              <a:rPr lang="en-GB" sz="1600" dirty="0">
                <a:latin typeface="Aptos" panose="020B0004020202020204" pitchFamily="34" charset="0"/>
              </a:rPr>
              <a:t>protein crystallography; cryoEM; antiviral drug discovery, vaccines, cancer  therapeutics</a:t>
            </a:r>
          </a:p>
          <a:p>
            <a:endParaRPr lang="en-GB" sz="1600" dirty="0">
              <a:latin typeface="Aptos" panose="020B0004020202020204" pitchFamily="34" charset="0"/>
            </a:endParaRPr>
          </a:p>
          <a:p>
            <a:r>
              <a:rPr lang="en-GB" sz="1600" dirty="0">
                <a:latin typeface="Aptos" panose="020B0004020202020204" pitchFamily="34" charset="0"/>
              </a:rPr>
              <a:t>07 Affordable and Clean Energy:</a:t>
            </a:r>
          </a:p>
          <a:p>
            <a:r>
              <a:rPr lang="en-GB" sz="1600" dirty="0">
                <a:latin typeface="Aptos" panose="020B0004020202020204" pitchFamily="34" charset="0"/>
              </a:rPr>
              <a:t>battery materials, photovoltaics, hydrogen catalysts, fuel cells, superconductors</a:t>
            </a:r>
          </a:p>
          <a:p>
            <a:endParaRPr lang="en-GB" sz="1600" dirty="0">
              <a:latin typeface="Aptos" panose="020B0004020202020204" pitchFamily="34" charset="0"/>
            </a:endParaRPr>
          </a:p>
          <a:p>
            <a:r>
              <a:rPr lang="en-GB" sz="1600" dirty="0">
                <a:latin typeface="Aptos" panose="020B0004020202020204" pitchFamily="34" charset="0"/>
              </a:rPr>
              <a:t>13 Climate Action: </a:t>
            </a:r>
          </a:p>
          <a:p>
            <a:r>
              <a:rPr lang="en-GB" sz="1600" dirty="0">
                <a:latin typeface="Aptos" panose="020B0004020202020204" pitchFamily="34" charset="0"/>
              </a:rPr>
              <a:t>carbon capture materials, catalysts, improved batteries, sustainable materials</a:t>
            </a:r>
          </a:p>
          <a:p>
            <a:endParaRPr lang="en-GB" sz="1600" dirty="0">
              <a:latin typeface="Aptos" panose="020B0004020202020204" pitchFamily="34" charset="0"/>
            </a:endParaRPr>
          </a:p>
          <a:p>
            <a:r>
              <a:rPr lang="en-GB" sz="1600" dirty="0">
                <a:latin typeface="Aptos" panose="020B0004020202020204" pitchFamily="34" charset="0"/>
              </a:rPr>
              <a:t>12 Responsible Consumption and Production:</a:t>
            </a:r>
          </a:p>
          <a:p>
            <a:r>
              <a:rPr lang="en-GB" sz="1600" dirty="0">
                <a:latin typeface="Aptos" panose="020B0004020202020204" pitchFamily="34" charset="0"/>
              </a:rPr>
              <a:t>Pharmaceutical quality control, crystallisation processes, waste minimisation, recyclable materials</a:t>
            </a:r>
          </a:p>
          <a:p>
            <a:endParaRPr lang="en-GB" sz="1600" dirty="0">
              <a:latin typeface="Aptos" panose="020B0004020202020204" pitchFamily="34" charset="0"/>
            </a:endParaRPr>
          </a:p>
          <a:p>
            <a:r>
              <a:rPr lang="en-GB" sz="1600" dirty="0">
                <a:latin typeface="Aptos" panose="020B0004020202020204" pitchFamily="34" charset="0"/>
              </a:rPr>
              <a:t>06 Clean Water and Sanitation:</a:t>
            </a:r>
          </a:p>
          <a:p>
            <a:r>
              <a:rPr lang="en-GB" sz="1600" dirty="0">
                <a:latin typeface="Aptos" panose="020B0004020202020204" pitchFamily="34" charset="0"/>
              </a:rPr>
              <a:t>Membrane materials, catalysts, adsorption materials, environmental mineralogy </a:t>
            </a:r>
          </a:p>
          <a:p>
            <a:endParaRPr lang="en-GB" sz="1400" dirty="0">
              <a:latin typeface="Aptos" panose="020B0004020202020204" pitchFamily="34" charset="0"/>
            </a:endParaRPr>
          </a:p>
          <a:p>
            <a:endParaRPr lang="en-GB" dirty="0"/>
          </a:p>
          <a:p>
            <a:endParaRPr lang="en-GB" dirty="0"/>
          </a:p>
          <a:p>
            <a:r>
              <a:rPr lang="en-GB" dirty="0"/>
              <a:t> </a:t>
            </a:r>
          </a:p>
          <a:p>
            <a:endParaRPr lang="en-GB" dirty="0"/>
          </a:p>
        </p:txBody>
      </p:sp>
      <p:sp>
        <p:nvSpPr>
          <p:cNvPr id="7" name="TextBox 6">
            <a:extLst>
              <a:ext uri="{FF2B5EF4-FFF2-40B4-BE49-F238E27FC236}">
                <a16:creationId xmlns:a16="http://schemas.microsoft.com/office/drawing/2014/main" id="{1E269E57-92E8-929C-3F0A-7CD02D450C6D}"/>
              </a:ext>
            </a:extLst>
          </p:cNvPr>
          <p:cNvSpPr txBox="1"/>
          <p:nvPr/>
        </p:nvSpPr>
        <p:spPr>
          <a:xfrm>
            <a:off x="493777" y="6281928"/>
            <a:ext cx="4498848" cy="215444"/>
          </a:xfrm>
          <a:prstGeom prst="rect">
            <a:avLst/>
          </a:prstGeom>
          <a:noFill/>
        </p:spPr>
        <p:txBody>
          <a:bodyPr wrap="square" rtlCol="0">
            <a:spAutoFit/>
          </a:bodyPr>
          <a:lstStyle/>
          <a:p>
            <a:r>
              <a:rPr lang="en-GB" sz="800" i="1" dirty="0"/>
              <a:t>Source: Web of Science, August 2026</a:t>
            </a:r>
          </a:p>
        </p:txBody>
      </p:sp>
    </p:spTree>
    <p:extLst>
      <p:ext uri="{BB962C8B-B14F-4D97-AF65-F5344CB8AC3E}">
        <p14:creationId xmlns:p14="http://schemas.microsoft.com/office/powerpoint/2010/main" val="2688068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11E6F-947E-45CE-9B83-52E4A67C5593}"/>
              </a:ext>
            </a:extLst>
          </p:cNvPr>
          <p:cNvSpPr>
            <a:spLocks noGrp="1"/>
          </p:cNvSpPr>
          <p:nvPr>
            <p:ph type="title"/>
          </p:nvPr>
        </p:nvSpPr>
        <p:spPr>
          <a:xfrm>
            <a:off x="237744" y="365125"/>
            <a:ext cx="7420355" cy="707887"/>
          </a:xfrm>
          <a:solidFill>
            <a:schemeClr val="accent1"/>
          </a:solidFill>
        </p:spPr>
        <p:txBody>
          <a:bodyPr vert="horz" lIns="91440" tIns="45720" rIns="91440" bIns="45720" rtlCol="0" anchor="ctr">
            <a:noAutofit/>
          </a:bodyPr>
          <a:lstStyle/>
          <a:p>
            <a:pPr algn="r">
              <a:spcBef>
                <a:spcPts val="1000"/>
              </a:spcBef>
              <a:buFont typeface="Arial" panose="020B0604020202020204" pitchFamily="34" charset="0"/>
            </a:pPr>
            <a:r>
              <a:rPr lang="en-GB" sz="2000" dirty="0">
                <a:solidFill>
                  <a:schemeClr val="bg1"/>
                </a:solidFill>
                <a:latin typeface="Montserrat" pitchFamily="2" charset="0"/>
                <a:ea typeface="+mn-ea"/>
                <a:cs typeface="+mn-cs"/>
              </a:rPr>
              <a:t>Academic publishing is a facilitator of innovation</a:t>
            </a:r>
          </a:p>
        </p:txBody>
      </p:sp>
      <p:sp>
        <p:nvSpPr>
          <p:cNvPr id="27" name="TextBox 26">
            <a:extLst>
              <a:ext uri="{FF2B5EF4-FFF2-40B4-BE49-F238E27FC236}">
                <a16:creationId xmlns:a16="http://schemas.microsoft.com/office/drawing/2014/main" id="{83696EB9-DB07-438F-9BBB-2161C0102C40}"/>
              </a:ext>
            </a:extLst>
          </p:cNvPr>
          <p:cNvSpPr txBox="1"/>
          <p:nvPr/>
        </p:nvSpPr>
        <p:spPr>
          <a:xfrm>
            <a:off x="876299" y="1690688"/>
            <a:ext cx="2279073" cy="523220"/>
          </a:xfrm>
          <a:prstGeom prst="rect">
            <a:avLst/>
          </a:prstGeom>
          <a:solidFill>
            <a:schemeClr val="accent2"/>
          </a:solidFill>
          <a:ln>
            <a:solidFill>
              <a:srgbClr val="A046B4"/>
            </a:solidFill>
          </a:ln>
        </p:spPr>
        <p:txBody>
          <a:bodyPr wrap="square" rtlCol="0">
            <a:spAutoFit/>
          </a:bodyPr>
          <a:lstStyle/>
          <a:p>
            <a:r>
              <a:rPr lang="en-GB" sz="2800" b="1" dirty="0">
                <a:solidFill>
                  <a:schemeClr val="bg1"/>
                </a:solidFill>
                <a:latin typeface="Aptos" panose="020B0004020202020204" pitchFamily="34" charset="0"/>
                <a:cs typeface="Calibri" panose="020F0502020204030204" pitchFamily="34" charset="0"/>
              </a:rPr>
              <a:t>Funding</a:t>
            </a:r>
          </a:p>
        </p:txBody>
      </p:sp>
      <p:sp>
        <p:nvSpPr>
          <p:cNvPr id="28" name="TextBox 27">
            <a:extLst>
              <a:ext uri="{FF2B5EF4-FFF2-40B4-BE49-F238E27FC236}">
                <a16:creationId xmlns:a16="http://schemas.microsoft.com/office/drawing/2014/main" id="{B294362E-DE9B-4756-8B70-202BB011CBB8}"/>
              </a:ext>
            </a:extLst>
          </p:cNvPr>
          <p:cNvSpPr txBox="1"/>
          <p:nvPr/>
        </p:nvSpPr>
        <p:spPr>
          <a:xfrm>
            <a:off x="3543299" y="1679509"/>
            <a:ext cx="2279073" cy="523220"/>
          </a:xfrm>
          <a:prstGeom prst="rect">
            <a:avLst/>
          </a:prstGeom>
          <a:solidFill>
            <a:schemeClr val="accent2"/>
          </a:solidFill>
          <a:ln>
            <a:solidFill>
              <a:srgbClr val="A046B4"/>
            </a:solidFill>
          </a:ln>
        </p:spPr>
        <p:txBody>
          <a:bodyPr wrap="square" rtlCol="0">
            <a:spAutoFit/>
          </a:bodyPr>
          <a:lstStyle>
            <a:defPPr>
              <a:defRPr lang="en-US"/>
            </a:defPPr>
            <a:lvl1pPr>
              <a:defRPr sz="2800" b="1">
                <a:solidFill>
                  <a:schemeClr val="bg1"/>
                </a:solidFill>
                <a:latin typeface="Aptos" panose="020B0004020202020204" pitchFamily="34" charset="0"/>
                <a:cs typeface="Calibri" panose="020F0502020204030204" pitchFamily="34" charset="0"/>
              </a:defRPr>
            </a:lvl1pPr>
          </a:lstStyle>
          <a:p>
            <a:r>
              <a:rPr lang="en-GB" dirty="0"/>
              <a:t>Activity</a:t>
            </a:r>
          </a:p>
        </p:txBody>
      </p:sp>
      <p:sp>
        <p:nvSpPr>
          <p:cNvPr id="30" name="TextBox 29">
            <a:extLst>
              <a:ext uri="{FF2B5EF4-FFF2-40B4-BE49-F238E27FC236}">
                <a16:creationId xmlns:a16="http://schemas.microsoft.com/office/drawing/2014/main" id="{2061136F-4A22-4530-91D4-23168A5251E6}"/>
              </a:ext>
            </a:extLst>
          </p:cNvPr>
          <p:cNvSpPr txBox="1"/>
          <p:nvPr/>
        </p:nvSpPr>
        <p:spPr>
          <a:xfrm>
            <a:off x="6196444" y="1632285"/>
            <a:ext cx="2426348" cy="523220"/>
          </a:xfrm>
          <a:prstGeom prst="rect">
            <a:avLst/>
          </a:prstGeom>
          <a:solidFill>
            <a:schemeClr val="accent2"/>
          </a:solidFill>
        </p:spPr>
        <p:txBody>
          <a:bodyPr wrap="square" rtlCol="0">
            <a:spAutoFit/>
          </a:bodyPr>
          <a:lstStyle/>
          <a:p>
            <a:r>
              <a:rPr lang="en-GB" sz="2800" b="1" dirty="0">
                <a:solidFill>
                  <a:schemeClr val="bg1"/>
                </a:solidFill>
                <a:latin typeface="Aptos" panose="020B0004020202020204" pitchFamily="34" charset="0"/>
                <a:cs typeface="Calibri" panose="020F0502020204030204" pitchFamily="34" charset="0"/>
              </a:rPr>
              <a:t>Outputs</a:t>
            </a:r>
          </a:p>
        </p:txBody>
      </p:sp>
      <p:sp>
        <p:nvSpPr>
          <p:cNvPr id="32" name="TextBox 31">
            <a:extLst>
              <a:ext uri="{FF2B5EF4-FFF2-40B4-BE49-F238E27FC236}">
                <a16:creationId xmlns:a16="http://schemas.microsoft.com/office/drawing/2014/main" id="{BA44E9A9-A8E6-44CA-973D-340F0ECDE8AD}"/>
              </a:ext>
            </a:extLst>
          </p:cNvPr>
          <p:cNvSpPr txBox="1"/>
          <p:nvPr/>
        </p:nvSpPr>
        <p:spPr>
          <a:xfrm>
            <a:off x="9102437" y="1657190"/>
            <a:ext cx="2570019" cy="523220"/>
          </a:xfrm>
          <a:prstGeom prst="rect">
            <a:avLst/>
          </a:prstGeom>
          <a:solidFill>
            <a:schemeClr val="accent2"/>
          </a:solidFill>
        </p:spPr>
        <p:txBody>
          <a:bodyPr wrap="square" rtlCol="0">
            <a:spAutoFit/>
          </a:bodyPr>
          <a:lstStyle/>
          <a:p>
            <a:r>
              <a:rPr lang="en-GB" sz="2800" b="1" dirty="0">
                <a:solidFill>
                  <a:schemeClr val="bg1"/>
                </a:solidFill>
                <a:latin typeface="Aptos" panose="020B0004020202020204" pitchFamily="34" charset="0"/>
                <a:cs typeface="Calibri" panose="020F0502020204030204" pitchFamily="34" charset="0"/>
              </a:rPr>
              <a:t>Innovation</a:t>
            </a:r>
          </a:p>
        </p:txBody>
      </p:sp>
      <p:sp>
        <p:nvSpPr>
          <p:cNvPr id="33" name="Arrow: Down 32">
            <a:extLst>
              <a:ext uri="{FF2B5EF4-FFF2-40B4-BE49-F238E27FC236}">
                <a16:creationId xmlns:a16="http://schemas.microsoft.com/office/drawing/2014/main" id="{F6ED1070-46F2-4948-83AC-EB38B8E61C77}"/>
              </a:ext>
            </a:extLst>
          </p:cNvPr>
          <p:cNvSpPr/>
          <p:nvPr/>
        </p:nvSpPr>
        <p:spPr>
          <a:xfrm>
            <a:off x="1640375" y="2559844"/>
            <a:ext cx="353291" cy="707886"/>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Arrow: Down 33">
            <a:extLst>
              <a:ext uri="{FF2B5EF4-FFF2-40B4-BE49-F238E27FC236}">
                <a16:creationId xmlns:a16="http://schemas.microsoft.com/office/drawing/2014/main" id="{175EA58D-D5BB-49FD-AF68-1C09C3CCEF78}"/>
              </a:ext>
            </a:extLst>
          </p:cNvPr>
          <p:cNvSpPr/>
          <p:nvPr/>
        </p:nvSpPr>
        <p:spPr>
          <a:xfrm>
            <a:off x="4521480" y="2494470"/>
            <a:ext cx="353291" cy="707886"/>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Arrow: Down 34">
            <a:extLst>
              <a:ext uri="{FF2B5EF4-FFF2-40B4-BE49-F238E27FC236}">
                <a16:creationId xmlns:a16="http://schemas.microsoft.com/office/drawing/2014/main" id="{FAE469CE-1452-4316-B15B-AC0B7FA41D18}"/>
              </a:ext>
            </a:extLst>
          </p:cNvPr>
          <p:cNvSpPr/>
          <p:nvPr/>
        </p:nvSpPr>
        <p:spPr>
          <a:xfrm>
            <a:off x="7304808" y="2497750"/>
            <a:ext cx="353291" cy="707886"/>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Arrow: Down 35">
            <a:extLst>
              <a:ext uri="{FF2B5EF4-FFF2-40B4-BE49-F238E27FC236}">
                <a16:creationId xmlns:a16="http://schemas.microsoft.com/office/drawing/2014/main" id="{A32E8C05-15E0-497D-B285-CCD7035200DE}"/>
              </a:ext>
            </a:extLst>
          </p:cNvPr>
          <p:cNvSpPr/>
          <p:nvPr/>
        </p:nvSpPr>
        <p:spPr>
          <a:xfrm>
            <a:off x="10134600" y="2494470"/>
            <a:ext cx="353291" cy="707886"/>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TextBox 36">
            <a:extLst>
              <a:ext uri="{FF2B5EF4-FFF2-40B4-BE49-F238E27FC236}">
                <a16:creationId xmlns:a16="http://schemas.microsoft.com/office/drawing/2014/main" id="{E1F24F86-984B-47C2-B99E-A09421611335}"/>
              </a:ext>
            </a:extLst>
          </p:cNvPr>
          <p:cNvSpPr txBox="1"/>
          <p:nvPr/>
        </p:nvSpPr>
        <p:spPr>
          <a:xfrm>
            <a:off x="838200" y="3429000"/>
            <a:ext cx="2439837" cy="1077218"/>
          </a:xfrm>
          <a:prstGeom prst="rect">
            <a:avLst/>
          </a:prstGeom>
          <a:noFill/>
        </p:spPr>
        <p:txBody>
          <a:bodyPr wrap="square" rtlCol="0">
            <a:spAutoFit/>
          </a:bodyPr>
          <a:lstStyle/>
          <a:p>
            <a:r>
              <a:rPr lang="en-GB" sz="1600" dirty="0">
                <a:latin typeface="Aptos" panose="020B0004020202020204" pitchFamily="34" charset="0"/>
              </a:rPr>
              <a:t>Publishing helps funders assess quality of research and point to emerging research areas</a:t>
            </a:r>
          </a:p>
        </p:txBody>
      </p:sp>
      <p:sp>
        <p:nvSpPr>
          <p:cNvPr id="38" name="TextBox 37">
            <a:extLst>
              <a:ext uri="{FF2B5EF4-FFF2-40B4-BE49-F238E27FC236}">
                <a16:creationId xmlns:a16="http://schemas.microsoft.com/office/drawing/2014/main" id="{05E49F4F-B96D-4402-BEA4-866C62D3A93E}"/>
              </a:ext>
            </a:extLst>
          </p:cNvPr>
          <p:cNvSpPr txBox="1"/>
          <p:nvPr/>
        </p:nvSpPr>
        <p:spPr>
          <a:xfrm>
            <a:off x="3749090" y="3428999"/>
            <a:ext cx="1898073" cy="1169551"/>
          </a:xfrm>
          <a:prstGeom prst="rect">
            <a:avLst/>
          </a:prstGeom>
          <a:noFill/>
        </p:spPr>
        <p:txBody>
          <a:bodyPr wrap="square" rtlCol="0">
            <a:spAutoFit/>
          </a:bodyPr>
          <a:lstStyle/>
          <a:p>
            <a:r>
              <a:rPr lang="en-GB" sz="1400" dirty="0">
                <a:latin typeface="Aptos" panose="020B0004020202020204" pitchFamily="34" charset="0"/>
              </a:rPr>
              <a:t>Publishers support and improve research activity through peer review , editorial oversight, production. </a:t>
            </a:r>
          </a:p>
        </p:txBody>
      </p:sp>
      <p:sp>
        <p:nvSpPr>
          <p:cNvPr id="39" name="TextBox 38">
            <a:extLst>
              <a:ext uri="{FF2B5EF4-FFF2-40B4-BE49-F238E27FC236}">
                <a16:creationId xmlns:a16="http://schemas.microsoft.com/office/drawing/2014/main" id="{6F39C3CA-FFA7-467C-83BF-59B40DFC81B8}"/>
              </a:ext>
            </a:extLst>
          </p:cNvPr>
          <p:cNvSpPr txBox="1"/>
          <p:nvPr/>
        </p:nvSpPr>
        <p:spPr>
          <a:xfrm>
            <a:off x="6650182" y="3429000"/>
            <a:ext cx="2286784" cy="954107"/>
          </a:xfrm>
          <a:prstGeom prst="rect">
            <a:avLst/>
          </a:prstGeom>
          <a:noFill/>
        </p:spPr>
        <p:txBody>
          <a:bodyPr wrap="square" rtlCol="0">
            <a:spAutoFit/>
          </a:bodyPr>
          <a:lstStyle/>
          <a:p>
            <a:r>
              <a:rPr lang="en-GB" sz="1400" dirty="0">
                <a:latin typeface="Aptos" panose="020B0004020202020204" pitchFamily="34" charset="0"/>
              </a:rPr>
              <a:t>Publishers make research accessible, searchable, discoverable, archived. Journals organise research</a:t>
            </a:r>
          </a:p>
        </p:txBody>
      </p:sp>
      <p:sp>
        <p:nvSpPr>
          <p:cNvPr id="40" name="TextBox 39">
            <a:extLst>
              <a:ext uri="{FF2B5EF4-FFF2-40B4-BE49-F238E27FC236}">
                <a16:creationId xmlns:a16="http://schemas.microsoft.com/office/drawing/2014/main" id="{930C26C0-88F1-44C2-A5F9-088F510AB600}"/>
              </a:ext>
            </a:extLst>
          </p:cNvPr>
          <p:cNvSpPr txBox="1"/>
          <p:nvPr/>
        </p:nvSpPr>
        <p:spPr>
          <a:xfrm>
            <a:off x="9649690" y="3428999"/>
            <a:ext cx="1898072" cy="1169551"/>
          </a:xfrm>
          <a:prstGeom prst="rect">
            <a:avLst/>
          </a:prstGeom>
          <a:noFill/>
        </p:spPr>
        <p:txBody>
          <a:bodyPr wrap="square" rtlCol="0">
            <a:spAutoFit/>
          </a:bodyPr>
          <a:lstStyle/>
          <a:p>
            <a:r>
              <a:rPr lang="en-GB" sz="1400" dirty="0">
                <a:latin typeface="Aptos" panose="020B0004020202020204" pitchFamily="34" charset="0"/>
              </a:rPr>
              <a:t>Publishers create and develop platforms and tools; collaboration management</a:t>
            </a:r>
          </a:p>
        </p:txBody>
      </p:sp>
      <p:sp>
        <p:nvSpPr>
          <p:cNvPr id="3" name="TextBox 2">
            <a:extLst>
              <a:ext uri="{FF2B5EF4-FFF2-40B4-BE49-F238E27FC236}">
                <a16:creationId xmlns:a16="http://schemas.microsoft.com/office/drawing/2014/main" id="{13DD15BE-8A3F-6024-F9DF-210D104EE4F2}"/>
              </a:ext>
            </a:extLst>
          </p:cNvPr>
          <p:cNvSpPr txBox="1"/>
          <p:nvPr/>
        </p:nvSpPr>
        <p:spPr>
          <a:xfrm>
            <a:off x="1019815" y="4979494"/>
            <a:ext cx="10853531" cy="1600438"/>
          </a:xfrm>
          <a:prstGeom prst="rect">
            <a:avLst/>
          </a:prstGeom>
          <a:noFill/>
        </p:spPr>
        <p:txBody>
          <a:bodyPr wrap="square" rtlCol="0">
            <a:spAutoFit/>
          </a:bodyPr>
          <a:lstStyle/>
          <a:p>
            <a:pPr marL="285750" indent="-285750">
              <a:buFont typeface="Arial" panose="020B0604020202020204" pitchFamily="34" charset="0"/>
              <a:buChar char="•"/>
            </a:pPr>
            <a:r>
              <a:rPr lang="en-GB" sz="1600" dirty="0">
                <a:latin typeface="Aptos" panose="020B0004020202020204" pitchFamily="34" charset="0"/>
                <a:cs typeface="Calibri" panose="020F0502020204030204" pitchFamily="34" charset="0"/>
              </a:rPr>
              <a:t>IP and attribution by establishing research primacy by data-stamping author precedence ownership of an idea, approach and finding</a:t>
            </a:r>
          </a:p>
          <a:p>
            <a:pPr marL="285750" lvl="0" indent="-285750">
              <a:buFont typeface="Arial" panose="020B0604020202020204" pitchFamily="34" charset="0"/>
              <a:buChar char="•"/>
            </a:pPr>
            <a:r>
              <a:rPr lang="en-GB" sz="1600" dirty="0">
                <a:latin typeface="Aptos" panose="020B0004020202020204" pitchFamily="34" charset="0"/>
              </a:rPr>
              <a:t>creates a permanent record, so ideas can be validated, challenged, and extended.</a:t>
            </a:r>
          </a:p>
          <a:p>
            <a:pPr marL="285750" lvl="0" indent="-285750">
              <a:buFont typeface="Arial" panose="020B0604020202020204" pitchFamily="34" charset="0"/>
              <a:buChar char="•"/>
            </a:pPr>
            <a:r>
              <a:rPr lang="en-GB" sz="1600" dirty="0">
                <a:latin typeface="Aptos" panose="020B0004020202020204" pitchFamily="34" charset="0"/>
              </a:rPr>
              <a:t>connects researchers through citations and literature networks, which helps identify gaps and opportunities.</a:t>
            </a:r>
          </a:p>
          <a:p>
            <a:pPr marL="285750" lvl="0" indent="-285750">
              <a:buFont typeface="Arial" panose="020B0604020202020204" pitchFamily="34" charset="0"/>
              <a:buChar char="•"/>
            </a:pPr>
            <a:r>
              <a:rPr lang="en-GB" sz="1600" dirty="0">
                <a:latin typeface="Aptos" panose="020B0004020202020204" pitchFamily="34" charset="0"/>
              </a:rPr>
              <a:t>supports reproducibility by encouraging detailed methods, data sharing, and transparent reporting</a:t>
            </a:r>
          </a:p>
          <a:p>
            <a:endParaRPr lang="en-GB" dirty="0"/>
          </a:p>
        </p:txBody>
      </p:sp>
      <p:pic>
        <p:nvPicPr>
          <p:cNvPr id="5" name="Picture 4">
            <a:extLst>
              <a:ext uri="{FF2B5EF4-FFF2-40B4-BE49-F238E27FC236}">
                <a16:creationId xmlns:a16="http://schemas.microsoft.com/office/drawing/2014/main" id="{DA241ABA-9C59-9B25-E24F-207ABA034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3512" y="408601"/>
            <a:ext cx="1057656" cy="443533"/>
          </a:xfrm>
          <a:prstGeom prst="rect">
            <a:avLst/>
          </a:prstGeom>
        </p:spPr>
      </p:pic>
    </p:spTree>
    <p:extLst>
      <p:ext uri="{BB962C8B-B14F-4D97-AF65-F5344CB8AC3E}">
        <p14:creationId xmlns:p14="http://schemas.microsoft.com/office/powerpoint/2010/main" val="4041038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86710-20B0-8DEF-63B1-1FE09EFC05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6D0D52E-F021-8D4D-272B-5C81AE465EA4}"/>
              </a:ext>
            </a:extLst>
          </p:cNvPr>
          <p:cNvSpPr>
            <a:spLocks noGrp="1"/>
          </p:cNvSpPr>
          <p:nvPr>
            <p:ph type="body" sz="quarter" idx="11"/>
          </p:nvPr>
        </p:nvSpPr>
        <p:spPr>
          <a:xfrm>
            <a:off x="125750" y="57560"/>
            <a:ext cx="5296642" cy="561875"/>
          </a:xfrm>
        </p:spPr>
        <p:txBody>
          <a:bodyPr/>
          <a:lstStyle/>
          <a:p>
            <a:r>
              <a:rPr lang="en-US" sz="2000" b="1" dirty="0"/>
              <a:t>Measuring impact: Top cited papers</a:t>
            </a:r>
            <a:endParaRPr lang="en-GB" sz="2000" b="1" dirty="0"/>
          </a:p>
        </p:txBody>
      </p:sp>
      <p:graphicFrame>
        <p:nvGraphicFramePr>
          <p:cNvPr id="6" name="Table 5">
            <a:extLst>
              <a:ext uri="{FF2B5EF4-FFF2-40B4-BE49-F238E27FC236}">
                <a16:creationId xmlns:a16="http://schemas.microsoft.com/office/drawing/2014/main" id="{FDDA4825-9B7B-F2A2-CAFA-0154BA7DC2FE}"/>
              </a:ext>
            </a:extLst>
          </p:cNvPr>
          <p:cNvGraphicFramePr>
            <a:graphicFrameLocks noGrp="1"/>
          </p:cNvGraphicFramePr>
          <p:nvPr>
            <p:extLst>
              <p:ext uri="{D42A27DB-BD31-4B8C-83A1-F6EECF244321}">
                <p14:modId xmlns:p14="http://schemas.microsoft.com/office/powerpoint/2010/main" val="3043880613"/>
              </p:ext>
            </p:extLst>
          </p:nvPr>
        </p:nvGraphicFramePr>
        <p:xfrm>
          <a:off x="374133" y="1529107"/>
          <a:ext cx="7009161" cy="4266919"/>
        </p:xfrm>
        <a:graphic>
          <a:graphicData uri="http://schemas.openxmlformats.org/drawingml/2006/table">
            <a:tbl>
              <a:tblPr>
                <a:tableStyleId>{8A107856-5554-42FB-B03E-39F5DBC370BA}</a:tableStyleId>
              </a:tblPr>
              <a:tblGrid>
                <a:gridCol w="2805889">
                  <a:extLst>
                    <a:ext uri="{9D8B030D-6E8A-4147-A177-3AD203B41FA5}">
                      <a16:colId xmlns:a16="http://schemas.microsoft.com/office/drawing/2014/main" val="1844596423"/>
                    </a:ext>
                  </a:extLst>
                </a:gridCol>
                <a:gridCol w="2750510">
                  <a:extLst>
                    <a:ext uri="{9D8B030D-6E8A-4147-A177-3AD203B41FA5}">
                      <a16:colId xmlns:a16="http://schemas.microsoft.com/office/drawing/2014/main" val="3237505942"/>
                    </a:ext>
                  </a:extLst>
                </a:gridCol>
                <a:gridCol w="1452762">
                  <a:extLst>
                    <a:ext uri="{9D8B030D-6E8A-4147-A177-3AD203B41FA5}">
                      <a16:colId xmlns:a16="http://schemas.microsoft.com/office/drawing/2014/main" val="3711940102"/>
                    </a:ext>
                  </a:extLst>
                </a:gridCol>
              </a:tblGrid>
              <a:tr h="189965">
                <a:tc>
                  <a:txBody>
                    <a:bodyPr/>
                    <a:lstStyle/>
                    <a:p>
                      <a:pPr algn="l" fontAlgn="b">
                        <a:buNone/>
                      </a:pPr>
                      <a:r>
                        <a:rPr lang="en-GB" sz="1000" b="1" u="none" strike="noStrike" dirty="0">
                          <a:effectLst/>
                        </a:rPr>
                        <a:t>Article Title</a:t>
                      </a:r>
                      <a:endParaRPr lang="en-GB" sz="1000" b="1" i="0" u="none" strike="noStrike" dirty="0">
                        <a:effectLst/>
                        <a:latin typeface="Arial" panose="020B0604020202020204" pitchFamily="34" charset="0"/>
                      </a:endParaRPr>
                    </a:p>
                  </a:txBody>
                  <a:tcPr marL="6350" marR="6350" marT="6350" marB="0" anchor="b"/>
                </a:tc>
                <a:tc>
                  <a:txBody>
                    <a:bodyPr/>
                    <a:lstStyle/>
                    <a:p>
                      <a:pPr algn="l" fontAlgn="b">
                        <a:buNone/>
                      </a:pPr>
                      <a:r>
                        <a:rPr lang="en-GB" sz="1000" b="1" u="none" strike="noStrike" dirty="0">
                          <a:effectLst/>
                        </a:rPr>
                        <a:t>Source Title</a:t>
                      </a:r>
                      <a:endParaRPr lang="en-GB" sz="1000" b="1"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b="1" u="none" strike="noStrike" dirty="0">
                          <a:effectLst/>
                        </a:rPr>
                        <a:t>Times Cited</a:t>
                      </a:r>
                      <a:endParaRPr lang="en-GB" sz="1000" b="1"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1571147343"/>
                  </a:ext>
                </a:extLst>
              </a:tr>
              <a:tr h="158750">
                <a:tc>
                  <a:txBody>
                    <a:bodyPr/>
                    <a:lstStyle/>
                    <a:p>
                      <a:pPr algn="l" fontAlgn="b">
                        <a:buNone/>
                      </a:pPr>
                      <a:r>
                        <a:rPr lang="en-GB" sz="1000" u="none" strike="noStrike" dirty="0">
                          <a:effectLst/>
                        </a:rPr>
                        <a:t>Mercury 4.0: from visualization to analysis, design and prediction</a:t>
                      </a:r>
                      <a:endParaRPr lang="en-GB" sz="1000" b="0" i="0" u="none" strike="noStrike" dirty="0">
                        <a:effectLst/>
                        <a:latin typeface="Arial" panose="020B0604020202020204" pitchFamily="34" charset="0"/>
                      </a:endParaRPr>
                    </a:p>
                  </a:txBody>
                  <a:tcPr marL="6350" marR="6350" marT="6350" marB="0" anchor="b"/>
                </a:tc>
                <a:tc>
                  <a:txBody>
                    <a:bodyPr/>
                    <a:lstStyle/>
                    <a:p>
                      <a:pPr algn="l" fontAlgn="b">
                        <a:buNone/>
                      </a:pPr>
                      <a:r>
                        <a:rPr lang="en-GB" sz="1000" b="1" u="none" strike="noStrike" dirty="0">
                          <a:effectLst/>
                        </a:rPr>
                        <a:t>JOURNAL OF APPLIED CRYSTALLOGRAPHY</a:t>
                      </a:r>
                      <a:endParaRPr lang="en-GB" sz="1000" b="1"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u="none" strike="noStrike" dirty="0">
                          <a:effectLst/>
                        </a:rPr>
                        <a:t>5866</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1795155911"/>
                  </a:ext>
                </a:extLst>
              </a:tr>
              <a:tr h="330740">
                <a:tc>
                  <a:txBody>
                    <a:bodyPr/>
                    <a:lstStyle/>
                    <a:p>
                      <a:pPr algn="l" fontAlgn="b">
                        <a:buNone/>
                      </a:pPr>
                      <a:r>
                        <a:rPr lang="en-GB" sz="1000" u="none" strike="noStrike" dirty="0">
                          <a:effectLst/>
                        </a:rPr>
                        <a:t>Macromolecular structure determination using X-rays, neutrons and electrons: recent developments in Phenix</a:t>
                      </a:r>
                      <a:endParaRPr lang="en-GB" sz="1000" b="0" i="0" u="none" strike="noStrike" dirty="0">
                        <a:effectLst/>
                        <a:latin typeface="Arial" panose="020B0604020202020204" pitchFamily="34" charset="0"/>
                      </a:endParaRPr>
                    </a:p>
                  </a:txBody>
                  <a:tcPr marL="6350" marR="6350" marT="6350" marB="0" anchor="b"/>
                </a:tc>
                <a:tc>
                  <a:txBody>
                    <a:bodyPr/>
                    <a:lstStyle/>
                    <a:p>
                      <a:pPr algn="l" fontAlgn="b">
                        <a:buNone/>
                      </a:pPr>
                      <a:r>
                        <a:rPr lang="en-GB" sz="1000" b="1" u="none" strike="noStrike" dirty="0">
                          <a:effectLst/>
                        </a:rPr>
                        <a:t>ACTA CRYSTALLOGRAPHICA SECTION D-STRUCTURAL BIOLOGY</a:t>
                      </a:r>
                      <a:endParaRPr lang="en-GB" sz="1000" b="1"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u="none" strike="noStrike" dirty="0">
                          <a:effectLst/>
                        </a:rPr>
                        <a:t>5449</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480230103"/>
                  </a:ext>
                </a:extLst>
              </a:tr>
              <a:tr h="317500">
                <a:tc>
                  <a:txBody>
                    <a:bodyPr/>
                    <a:lstStyle/>
                    <a:p>
                      <a:pPr algn="l" fontAlgn="b">
                        <a:buNone/>
                      </a:pPr>
                      <a:r>
                        <a:rPr lang="en-GB" sz="1000" u="none" strike="noStrike" dirty="0">
                          <a:effectLst/>
                        </a:rPr>
                        <a:t>Accurate prediction of protein structures and interactions using a three-track neural network</a:t>
                      </a:r>
                      <a:endParaRPr lang="en-GB" sz="1000" b="0" i="0" u="none" strike="noStrike" dirty="0">
                        <a:effectLst/>
                        <a:latin typeface="Arial" panose="020B0604020202020204" pitchFamily="34" charset="0"/>
                      </a:endParaRPr>
                    </a:p>
                  </a:txBody>
                  <a:tcPr marL="6350" marR="6350" marT="6350" marB="0" anchor="b"/>
                </a:tc>
                <a:tc>
                  <a:txBody>
                    <a:bodyPr/>
                    <a:lstStyle/>
                    <a:p>
                      <a:pPr algn="l" fontAlgn="b">
                        <a:buNone/>
                      </a:pPr>
                      <a:r>
                        <a:rPr lang="en-GB" sz="1000" u="none" strike="noStrike" dirty="0">
                          <a:effectLst/>
                        </a:rPr>
                        <a:t>SCIENCE</a:t>
                      </a:r>
                      <a:endParaRPr lang="en-GB" sz="1000" b="0"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u="none" strike="noStrike" dirty="0">
                          <a:effectLst/>
                        </a:rPr>
                        <a:t>4057</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196025563"/>
                  </a:ext>
                </a:extLst>
              </a:tr>
              <a:tr h="317500">
                <a:tc>
                  <a:txBody>
                    <a:bodyPr/>
                    <a:lstStyle/>
                    <a:p>
                      <a:pPr algn="l" fontAlgn="b">
                        <a:buNone/>
                      </a:pPr>
                      <a:r>
                        <a:rPr lang="en-GB" sz="1000" u="none" strike="noStrike" dirty="0">
                          <a:effectLst/>
                        </a:rPr>
                        <a:t>MolProbity: More and better reference data for improved all-atom structure validation</a:t>
                      </a:r>
                      <a:endParaRPr lang="en-GB" sz="1000" b="0" i="0" u="none" strike="noStrike" dirty="0">
                        <a:effectLst/>
                        <a:latin typeface="Arial" panose="020B0604020202020204" pitchFamily="34" charset="0"/>
                      </a:endParaRPr>
                    </a:p>
                  </a:txBody>
                  <a:tcPr marL="6350" marR="6350" marT="6350" marB="0" anchor="b"/>
                </a:tc>
                <a:tc>
                  <a:txBody>
                    <a:bodyPr/>
                    <a:lstStyle/>
                    <a:p>
                      <a:pPr algn="l" fontAlgn="b">
                        <a:buNone/>
                      </a:pPr>
                      <a:r>
                        <a:rPr lang="en-GB" sz="1000" u="none" strike="noStrike" dirty="0">
                          <a:effectLst/>
                        </a:rPr>
                        <a:t>PROTEIN SCIENCE</a:t>
                      </a:r>
                      <a:endParaRPr lang="en-GB" sz="1000" b="0"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u="none" strike="noStrike" dirty="0">
                          <a:effectLst/>
                        </a:rPr>
                        <a:t>3578</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4072440237"/>
                  </a:ext>
                </a:extLst>
              </a:tr>
              <a:tr h="336804">
                <a:tc>
                  <a:txBody>
                    <a:bodyPr/>
                    <a:lstStyle/>
                    <a:p>
                      <a:pPr algn="l" fontAlgn="b">
                        <a:buNone/>
                      </a:pPr>
                      <a:r>
                        <a:rPr lang="en-GB" sz="1000" u="none" strike="noStrike" dirty="0">
                          <a:effectLst/>
                        </a:rPr>
                        <a:t>Real-space refinement in PHENIX for cryo-EM and crystallography</a:t>
                      </a:r>
                      <a:endParaRPr lang="en-GB" sz="1000" b="0" i="0" u="none" strike="noStrike" dirty="0">
                        <a:effectLst/>
                        <a:latin typeface="Arial" panose="020B0604020202020204" pitchFamily="34" charset="0"/>
                      </a:endParaRPr>
                    </a:p>
                  </a:txBody>
                  <a:tcPr marL="6350" marR="6350" marT="6350" marB="0" anchor="b"/>
                </a:tc>
                <a:tc>
                  <a:txBody>
                    <a:bodyPr/>
                    <a:lstStyle/>
                    <a:p>
                      <a:pPr algn="l" fontAlgn="b">
                        <a:buNone/>
                      </a:pPr>
                      <a:r>
                        <a:rPr lang="en-GB" sz="1000" b="1" u="none" strike="noStrike" dirty="0">
                          <a:effectLst/>
                        </a:rPr>
                        <a:t>ACTA CRYSTALLOGRAPHICA SECTION D-STRUCTURAL BIOLOGY</a:t>
                      </a:r>
                      <a:endParaRPr lang="en-GB" sz="1000" b="1"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u="none" strike="noStrike" dirty="0">
                          <a:effectLst/>
                        </a:rPr>
                        <a:t>2461</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2710894425"/>
                  </a:ext>
                </a:extLst>
              </a:tr>
              <a:tr h="158750">
                <a:tc>
                  <a:txBody>
                    <a:bodyPr/>
                    <a:lstStyle/>
                    <a:p>
                      <a:pPr algn="l" fontAlgn="b">
                        <a:buNone/>
                      </a:pPr>
                      <a:r>
                        <a:rPr lang="en-GB" sz="1000" u="none" strike="noStrike" dirty="0">
                          <a:effectLst/>
                        </a:rPr>
                        <a:t>First-principles Phonon Calculations with Phonopy and Phono3py</a:t>
                      </a:r>
                      <a:endParaRPr lang="en-GB" sz="1000" b="0" i="0" u="none" strike="noStrike" dirty="0">
                        <a:effectLst/>
                        <a:latin typeface="Arial" panose="020B0604020202020204" pitchFamily="34" charset="0"/>
                      </a:endParaRPr>
                    </a:p>
                  </a:txBody>
                  <a:tcPr marL="6350" marR="6350" marT="6350" marB="0" anchor="b"/>
                </a:tc>
                <a:tc>
                  <a:txBody>
                    <a:bodyPr/>
                    <a:lstStyle/>
                    <a:p>
                      <a:pPr algn="l" fontAlgn="b">
                        <a:buNone/>
                      </a:pPr>
                      <a:r>
                        <a:rPr lang="en-GB" sz="1000" u="none" strike="noStrike" dirty="0">
                          <a:effectLst/>
                        </a:rPr>
                        <a:t>JOURNAL OF THE PHYSICAL SOCIETY OF JAPAN</a:t>
                      </a:r>
                      <a:endParaRPr lang="en-GB" sz="1000" b="0"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u="none" strike="noStrike" dirty="0">
                          <a:effectLst/>
                        </a:rPr>
                        <a:t>1557</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3074468119"/>
                  </a:ext>
                </a:extLst>
              </a:tr>
              <a:tr h="317500">
                <a:tc>
                  <a:txBody>
                    <a:bodyPr/>
                    <a:lstStyle/>
                    <a:p>
                      <a:pPr algn="l" fontAlgn="b">
                        <a:buNone/>
                      </a:pPr>
                      <a:r>
                        <a:rPr lang="en-GB" sz="1000" u="none" strike="noStrike" dirty="0">
                          <a:effectLst/>
                        </a:rPr>
                        <a:t>ISOLDE: a physically realistic environment for model building into low-resolution electron-density maps</a:t>
                      </a:r>
                      <a:endParaRPr lang="en-GB" sz="1000" b="0" i="0" u="none" strike="noStrike" dirty="0">
                        <a:effectLst/>
                        <a:latin typeface="Arial" panose="020B0604020202020204" pitchFamily="34" charset="0"/>
                      </a:endParaRPr>
                    </a:p>
                  </a:txBody>
                  <a:tcPr marL="6350" marR="6350" marT="6350" marB="0" anchor="b"/>
                </a:tc>
                <a:tc>
                  <a:txBody>
                    <a:bodyPr/>
                    <a:lstStyle/>
                    <a:p>
                      <a:pPr algn="l" fontAlgn="b">
                        <a:buNone/>
                      </a:pPr>
                      <a:r>
                        <a:rPr lang="en-GB" sz="1000" b="1" u="none" strike="noStrike" dirty="0">
                          <a:effectLst/>
                        </a:rPr>
                        <a:t>ACTA CRYSTALLOGRAPHICA SECTION D-STRUCTURAL BIOLOGY</a:t>
                      </a:r>
                      <a:endParaRPr lang="en-GB" sz="1000" b="1"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u="none" strike="noStrike" dirty="0">
                          <a:effectLst/>
                        </a:rPr>
                        <a:t>1451</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1938289533"/>
                  </a:ext>
                </a:extLst>
              </a:tr>
              <a:tr h="317500">
                <a:tc>
                  <a:txBody>
                    <a:bodyPr/>
                    <a:lstStyle/>
                    <a:p>
                      <a:pPr algn="l" fontAlgn="b">
                        <a:buNone/>
                      </a:pPr>
                      <a:r>
                        <a:rPr lang="en-GB" sz="1000" u="none" strike="noStrike" dirty="0">
                          <a:effectLst/>
                        </a:rPr>
                        <a:t>BaTiO3-based piezoelectrics: Fundamentals, current status, and perspectives</a:t>
                      </a:r>
                      <a:endParaRPr lang="en-GB" sz="1000" b="0" i="0" u="none" strike="noStrike" dirty="0">
                        <a:effectLst/>
                        <a:latin typeface="Arial" panose="020B0604020202020204" pitchFamily="34" charset="0"/>
                      </a:endParaRPr>
                    </a:p>
                  </a:txBody>
                  <a:tcPr marL="6350" marR="6350" marT="6350" marB="0" anchor="b"/>
                </a:tc>
                <a:tc>
                  <a:txBody>
                    <a:bodyPr/>
                    <a:lstStyle/>
                    <a:p>
                      <a:pPr algn="l" fontAlgn="b">
                        <a:buNone/>
                      </a:pPr>
                      <a:r>
                        <a:rPr lang="en-GB" sz="1000" u="none" strike="noStrike" dirty="0">
                          <a:effectLst/>
                        </a:rPr>
                        <a:t>APPLIED PHYSICS REVIEWS</a:t>
                      </a:r>
                      <a:endParaRPr lang="en-GB" sz="1000" b="0"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u="none" strike="noStrike" dirty="0">
                          <a:effectLst/>
                        </a:rPr>
                        <a:t>1253</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4146108853"/>
                  </a:ext>
                </a:extLst>
              </a:tr>
              <a:tr h="317500">
                <a:tc>
                  <a:txBody>
                    <a:bodyPr/>
                    <a:lstStyle/>
                    <a:p>
                      <a:pPr algn="l" fontAlgn="b">
                        <a:buNone/>
                      </a:pPr>
                      <a:r>
                        <a:rPr lang="en-GB" sz="1000" u="none" strike="noStrike" dirty="0">
                          <a:effectLst/>
                        </a:rPr>
                        <a:t>Robust deep learning-based protein sequence design using ProteinMPNN</a:t>
                      </a:r>
                      <a:endParaRPr lang="en-GB" sz="1000" b="0" i="0" u="none" strike="noStrike" dirty="0">
                        <a:effectLst/>
                        <a:latin typeface="Arial" panose="020B0604020202020204" pitchFamily="34" charset="0"/>
                      </a:endParaRPr>
                    </a:p>
                  </a:txBody>
                  <a:tcPr marL="6350" marR="6350" marT="6350" marB="0" anchor="b"/>
                </a:tc>
                <a:tc>
                  <a:txBody>
                    <a:bodyPr/>
                    <a:lstStyle/>
                    <a:p>
                      <a:pPr algn="l" fontAlgn="b">
                        <a:buNone/>
                      </a:pPr>
                      <a:r>
                        <a:rPr lang="en-GB" sz="1000" u="none" strike="noStrike" dirty="0">
                          <a:effectLst/>
                        </a:rPr>
                        <a:t>SCIENCE</a:t>
                      </a:r>
                      <a:endParaRPr lang="en-GB" sz="1000" b="0"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u="none" strike="noStrike" dirty="0">
                          <a:effectLst/>
                        </a:rPr>
                        <a:t>1243</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453523991"/>
                  </a:ext>
                </a:extLst>
              </a:tr>
              <a:tr h="635000">
                <a:tc>
                  <a:txBody>
                    <a:bodyPr/>
                    <a:lstStyle/>
                    <a:p>
                      <a:pPr algn="l" fontAlgn="b">
                        <a:buNone/>
                      </a:pPr>
                      <a:r>
                        <a:rPr lang="en-GB" sz="1000" u="none" strike="noStrike" dirty="0">
                          <a:effectLst/>
                        </a:rPr>
                        <a:t>RCSB Protein Data Bank: powerful new tools for exploring 3D structures of biological macromolecules for basic and applied research and education in fundamental biology, biomedicine, biotechnology, bioengineering and energy sciences</a:t>
                      </a:r>
                      <a:endParaRPr lang="en-GB" sz="1000" b="0" i="0" u="none" strike="noStrike" dirty="0">
                        <a:effectLst/>
                        <a:latin typeface="Arial" panose="020B0604020202020204" pitchFamily="34" charset="0"/>
                      </a:endParaRPr>
                    </a:p>
                  </a:txBody>
                  <a:tcPr marL="6350" marR="6350" marT="6350" marB="0" anchor="b"/>
                </a:tc>
                <a:tc>
                  <a:txBody>
                    <a:bodyPr/>
                    <a:lstStyle/>
                    <a:p>
                      <a:pPr algn="l" fontAlgn="b">
                        <a:buNone/>
                      </a:pPr>
                      <a:r>
                        <a:rPr lang="en-GB" sz="1000" u="none" strike="noStrike" dirty="0">
                          <a:effectLst/>
                        </a:rPr>
                        <a:t>NUCLEIC ACIDS RESEARCH</a:t>
                      </a:r>
                      <a:endParaRPr lang="en-GB" sz="1000" b="0" i="0" u="none" strike="noStrike" dirty="0">
                        <a:effectLst/>
                        <a:latin typeface="Arial" panose="020B0604020202020204" pitchFamily="34" charset="0"/>
                      </a:endParaRPr>
                    </a:p>
                  </a:txBody>
                  <a:tcPr marL="6350" marR="6350" marT="6350" marB="0" anchor="b"/>
                </a:tc>
                <a:tc>
                  <a:txBody>
                    <a:bodyPr/>
                    <a:lstStyle/>
                    <a:p>
                      <a:pPr algn="ctr" fontAlgn="b">
                        <a:buNone/>
                      </a:pPr>
                      <a:r>
                        <a:rPr lang="en-GB" sz="1000" u="none" strike="noStrike" dirty="0">
                          <a:effectLst/>
                        </a:rPr>
                        <a:t>1229</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4213340373"/>
                  </a:ext>
                </a:extLst>
              </a:tr>
            </a:tbl>
          </a:graphicData>
        </a:graphic>
      </p:graphicFrame>
      <p:sp>
        <p:nvSpPr>
          <p:cNvPr id="10" name="TextBox 9">
            <a:extLst>
              <a:ext uri="{FF2B5EF4-FFF2-40B4-BE49-F238E27FC236}">
                <a16:creationId xmlns:a16="http://schemas.microsoft.com/office/drawing/2014/main" id="{875566CF-0E56-2C32-3E3A-4B5E4ED896F9}"/>
              </a:ext>
            </a:extLst>
          </p:cNvPr>
          <p:cNvSpPr txBox="1"/>
          <p:nvPr/>
        </p:nvSpPr>
        <p:spPr>
          <a:xfrm>
            <a:off x="7707626" y="1857288"/>
            <a:ext cx="4239001" cy="1077218"/>
          </a:xfrm>
          <a:prstGeom prst="rect">
            <a:avLst/>
          </a:prstGeom>
          <a:noFill/>
        </p:spPr>
        <p:txBody>
          <a:bodyPr wrap="square" rtlCol="0">
            <a:spAutoFit/>
          </a:bodyPr>
          <a:lstStyle/>
          <a:p>
            <a:r>
              <a:rPr lang="en-GB" sz="1600" dirty="0"/>
              <a:t>From 2016 to 2026 YTD, IUCr journals published 4 of the top 10 most cited crystallography papers (40%).</a:t>
            </a:r>
          </a:p>
          <a:p>
            <a:endParaRPr lang="en-GB" sz="1600" dirty="0"/>
          </a:p>
        </p:txBody>
      </p:sp>
      <p:sp>
        <p:nvSpPr>
          <p:cNvPr id="11" name="TextBox 10">
            <a:extLst>
              <a:ext uri="{FF2B5EF4-FFF2-40B4-BE49-F238E27FC236}">
                <a16:creationId xmlns:a16="http://schemas.microsoft.com/office/drawing/2014/main" id="{A17D6832-1E67-BFEA-E696-EC86AA2351DC}"/>
              </a:ext>
            </a:extLst>
          </p:cNvPr>
          <p:cNvSpPr txBox="1"/>
          <p:nvPr/>
        </p:nvSpPr>
        <p:spPr>
          <a:xfrm>
            <a:off x="264405" y="948062"/>
            <a:ext cx="5562752" cy="261610"/>
          </a:xfrm>
          <a:prstGeom prst="rect">
            <a:avLst/>
          </a:prstGeom>
          <a:noFill/>
        </p:spPr>
        <p:txBody>
          <a:bodyPr wrap="square" rtlCol="0">
            <a:spAutoFit/>
          </a:bodyPr>
          <a:lstStyle/>
          <a:p>
            <a:r>
              <a:rPr lang="en-GB" sz="1100" b="1" dirty="0">
                <a:latin typeface="Aptos" panose="020B0004020202020204" pitchFamily="34" charset="0"/>
              </a:rPr>
              <a:t>Table 2: Top cited papers in crystallography 2016 to 2026 YTD</a:t>
            </a:r>
          </a:p>
        </p:txBody>
      </p:sp>
      <p:sp>
        <p:nvSpPr>
          <p:cNvPr id="14" name="TextBox 13">
            <a:extLst>
              <a:ext uri="{FF2B5EF4-FFF2-40B4-BE49-F238E27FC236}">
                <a16:creationId xmlns:a16="http://schemas.microsoft.com/office/drawing/2014/main" id="{4886DC8B-E04F-B7FE-0880-4F85AB5118FB}"/>
              </a:ext>
            </a:extLst>
          </p:cNvPr>
          <p:cNvSpPr txBox="1"/>
          <p:nvPr/>
        </p:nvSpPr>
        <p:spPr>
          <a:xfrm>
            <a:off x="7863900" y="5858142"/>
            <a:ext cx="2558375" cy="430887"/>
          </a:xfrm>
          <a:prstGeom prst="rect">
            <a:avLst/>
          </a:prstGeom>
          <a:noFill/>
        </p:spPr>
        <p:txBody>
          <a:bodyPr wrap="square" rtlCol="0">
            <a:spAutoFit/>
          </a:bodyPr>
          <a:lstStyle/>
          <a:p>
            <a:r>
              <a:rPr lang="en-GB" sz="1100" i="1" dirty="0">
                <a:latin typeface="Aptos" panose="020B0004020202020204" pitchFamily="34" charset="0"/>
              </a:rPr>
              <a:t>Sources: Web of Science, July 2026</a:t>
            </a:r>
          </a:p>
          <a:p>
            <a:r>
              <a:rPr lang="en-GB" sz="1100" i="1" dirty="0">
                <a:latin typeface="Aptos" panose="020B0004020202020204" pitchFamily="34" charset="0"/>
              </a:rPr>
              <a:t>                    Dimensions AI, August 2026</a:t>
            </a:r>
          </a:p>
        </p:txBody>
      </p:sp>
      <p:sp>
        <p:nvSpPr>
          <p:cNvPr id="2" name="TextBox 1">
            <a:extLst>
              <a:ext uri="{FF2B5EF4-FFF2-40B4-BE49-F238E27FC236}">
                <a16:creationId xmlns:a16="http://schemas.microsoft.com/office/drawing/2014/main" id="{AF39DE4C-9AC5-321F-23C3-E352DFB48F38}"/>
              </a:ext>
            </a:extLst>
          </p:cNvPr>
          <p:cNvSpPr txBox="1"/>
          <p:nvPr/>
        </p:nvSpPr>
        <p:spPr>
          <a:xfrm>
            <a:off x="5969809" y="1151847"/>
            <a:ext cx="2140919" cy="2092881"/>
          </a:xfrm>
          <a:prstGeom prst="rect">
            <a:avLst/>
          </a:prstGeom>
          <a:solidFill>
            <a:schemeClr val="accent2">
              <a:lumMod val="20000"/>
              <a:lumOff val="80000"/>
            </a:schemeClr>
          </a:solidFill>
        </p:spPr>
        <p:txBody>
          <a:bodyPr wrap="square" rtlCol="0">
            <a:spAutoFit/>
          </a:bodyPr>
          <a:lstStyle/>
          <a:p>
            <a:pPr fontAlgn="base"/>
            <a:r>
              <a:rPr lang="en-GB" sz="1400" dirty="0">
                <a:latin typeface="Aptos" panose="020B0004020202020204" pitchFamily="34" charset="0"/>
              </a:rPr>
              <a:t>Mentioned by</a:t>
            </a:r>
          </a:p>
          <a:p>
            <a:pPr fontAlgn="base"/>
            <a:r>
              <a:rPr lang="en-GB" sz="1400" b="1" dirty="0">
                <a:latin typeface="Aptos" panose="020B0004020202020204" pitchFamily="34" charset="0"/>
              </a:rPr>
              <a:t>1</a:t>
            </a:r>
            <a:r>
              <a:rPr lang="en-GB" sz="1400" dirty="0">
                <a:latin typeface="Aptos" panose="020B0004020202020204" pitchFamily="34" charset="0"/>
              </a:rPr>
              <a:t> blog</a:t>
            </a:r>
          </a:p>
          <a:p>
            <a:pPr fontAlgn="base"/>
            <a:r>
              <a:rPr lang="en-GB" sz="1400" b="1" dirty="0">
                <a:latin typeface="Aptos" panose="020B0004020202020204" pitchFamily="34" charset="0"/>
              </a:rPr>
              <a:t>30</a:t>
            </a:r>
            <a:r>
              <a:rPr lang="en-GB" sz="1400" dirty="0">
                <a:latin typeface="Aptos" panose="020B0004020202020204" pitchFamily="34" charset="0"/>
              </a:rPr>
              <a:t> X users</a:t>
            </a:r>
          </a:p>
          <a:p>
            <a:pPr fontAlgn="base"/>
            <a:r>
              <a:rPr lang="en-GB" sz="1400" b="1" dirty="0">
                <a:latin typeface="Aptos" panose="020B0004020202020204" pitchFamily="34" charset="0"/>
              </a:rPr>
              <a:t>4</a:t>
            </a:r>
            <a:r>
              <a:rPr lang="en-GB" sz="1400" dirty="0">
                <a:latin typeface="Aptos" panose="020B0004020202020204" pitchFamily="34" charset="0"/>
              </a:rPr>
              <a:t> patents</a:t>
            </a:r>
          </a:p>
          <a:p>
            <a:pPr fontAlgn="base"/>
            <a:r>
              <a:rPr lang="en-GB" sz="1400" b="1" dirty="0">
                <a:latin typeface="Aptos" panose="020B0004020202020204" pitchFamily="34" charset="0"/>
              </a:rPr>
              <a:t>1</a:t>
            </a:r>
            <a:r>
              <a:rPr lang="en-GB" sz="1400" dirty="0">
                <a:latin typeface="Aptos" panose="020B0004020202020204" pitchFamily="34" charset="0"/>
              </a:rPr>
              <a:t> Facebook page</a:t>
            </a:r>
          </a:p>
          <a:p>
            <a:pPr fontAlgn="base"/>
            <a:r>
              <a:rPr lang="en-GB" sz="1400" b="1" dirty="0">
                <a:latin typeface="Aptos" panose="020B0004020202020204" pitchFamily="34" charset="0"/>
              </a:rPr>
              <a:t>1</a:t>
            </a:r>
            <a:r>
              <a:rPr lang="en-GB" sz="1400" dirty="0">
                <a:latin typeface="Aptos" panose="020B0004020202020204" pitchFamily="34" charset="0"/>
              </a:rPr>
              <a:t> Wikipedia page</a:t>
            </a:r>
          </a:p>
          <a:p>
            <a:pPr fontAlgn="base"/>
            <a:r>
              <a:rPr lang="en-GB" sz="1400" b="1" dirty="0">
                <a:latin typeface="Aptos" panose="020B0004020202020204" pitchFamily="34" charset="0"/>
              </a:rPr>
              <a:t>5021</a:t>
            </a:r>
            <a:r>
              <a:rPr lang="en-GB" sz="1400" dirty="0">
                <a:latin typeface="Aptos" panose="020B0004020202020204" pitchFamily="34" charset="0"/>
              </a:rPr>
              <a:t> citations</a:t>
            </a:r>
          </a:p>
          <a:p>
            <a:pPr fontAlgn="base"/>
            <a:r>
              <a:rPr lang="en-GB" sz="1400" b="1" dirty="0">
                <a:latin typeface="Aptos" panose="020B0004020202020204" pitchFamily="34" charset="0"/>
              </a:rPr>
              <a:t>1746</a:t>
            </a:r>
            <a:r>
              <a:rPr lang="en-GB" sz="1400" dirty="0">
                <a:latin typeface="Aptos" panose="020B0004020202020204" pitchFamily="34" charset="0"/>
              </a:rPr>
              <a:t> Mendeley</a:t>
            </a:r>
          </a:p>
          <a:p>
            <a:endParaRPr lang="en-GB" dirty="0"/>
          </a:p>
        </p:txBody>
      </p:sp>
      <p:sp>
        <p:nvSpPr>
          <p:cNvPr id="5" name="TextBox 4">
            <a:extLst>
              <a:ext uri="{FF2B5EF4-FFF2-40B4-BE49-F238E27FC236}">
                <a16:creationId xmlns:a16="http://schemas.microsoft.com/office/drawing/2014/main" id="{1A2F5EDC-BF3E-C9BF-F652-4EC55FF3932E}"/>
              </a:ext>
            </a:extLst>
          </p:cNvPr>
          <p:cNvSpPr txBox="1"/>
          <p:nvPr/>
        </p:nvSpPr>
        <p:spPr>
          <a:xfrm>
            <a:off x="7262537" y="3239088"/>
            <a:ext cx="2558375" cy="2308324"/>
          </a:xfrm>
          <a:prstGeom prst="rect">
            <a:avLst/>
          </a:prstGeom>
          <a:solidFill>
            <a:schemeClr val="accent3">
              <a:lumMod val="20000"/>
              <a:lumOff val="80000"/>
            </a:schemeClr>
          </a:solidFill>
        </p:spPr>
        <p:txBody>
          <a:bodyPr wrap="square" rtlCol="0">
            <a:spAutoFit/>
          </a:bodyPr>
          <a:lstStyle/>
          <a:p>
            <a:pPr fontAlgn="base"/>
            <a:r>
              <a:rPr lang="en-GB" sz="1400" dirty="0">
                <a:latin typeface="Aptos" panose="020B0004020202020204" pitchFamily="34" charset="0"/>
              </a:rPr>
              <a:t>Mentioned by </a:t>
            </a:r>
            <a:br>
              <a:rPr lang="en-GB" sz="1400" dirty="0">
                <a:latin typeface="Aptos" panose="020B0004020202020204" pitchFamily="34" charset="0"/>
              </a:rPr>
            </a:br>
            <a:r>
              <a:rPr lang="en-GB" sz="1400" b="1" dirty="0">
                <a:latin typeface="Aptos" panose="020B0004020202020204" pitchFamily="34" charset="0"/>
              </a:rPr>
              <a:t>5 </a:t>
            </a:r>
            <a:r>
              <a:rPr lang="en-GB" sz="1400" dirty="0">
                <a:latin typeface="Aptos" panose="020B0004020202020204" pitchFamily="34" charset="0"/>
              </a:rPr>
              <a:t>news outlets</a:t>
            </a:r>
          </a:p>
          <a:p>
            <a:pPr fontAlgn="base"/>
            <a:r>
              <a:rPr lang="en-GB" sz="1400" b="1" dirty="0">
                <a:latin typeface="Aptos" panose="020B0004020202020204" pitchFamily="34" charset="0"/>
              </a:rPr>
              <a:t>4 </a:t>
            </a:r>
            <a:r>
              <a:rPr lang="en-GB" sz="1400" dirty="0">
                <a:latin typeface="Aptos" panose="020B0004020202020204" pitchFamily="34" charset="0"/>
              </a:rPr>
              <a:t>blogs</a:t>
            </a:r>
          </a:p>
          <a:p>
            <a:pPr fontAlgn="base"/>
            <a:r>
              <a:rPr lang="en-GB" sz="1400" b="1" dirty="0">
                <a:latin typeface="Aptos" panose="020B0004020202020204" pitchFamily="34" charset="0"/>
              </a:rPr>
              <a:t>18</a:t>
            </a:r>
            <a:r>
              <a:rPr lang="en-GB" sz="1400" dirty="0">
                <a:latin typeface="Aptos" panose="020B0004020202020204" pitchFamily="34" charset="0"/>
              </a:rPr>
              <a:t> X users</a:t>
            </a:r>
          </a:p>
          <a:p>
            <a:pPr fontAlgn="base"/>
            <a:r>
              <a:rPr lang="en-GB" sz="1400" b="1" dirty="0">
                <a:latin typeface="Aptos" panose="020B0004020202020204" pitchFamily="34" charset="0"/>
              </a:rPr>
              <a:t>52</a:t>
            </a:r>
            <a:r>
              <a:rPr lang="en-GB" sz="1400" dirty="0">
                <a:latin typeface="Aptos" panose="020B0004020202020204" pitchFamily="34" charset="0"/>
              </a:rPr>
              <a:t> patents</a:t>
            </a:r>
          </a:p>
          <a:p>
            <a:pPr fontAlgn="base"/>
            <a:r>
              <a:rPr lang="en-GB" sz="1400" b="1" dirty="0">
                <a:latin typeface="Aptos" panose="020B0004020202020204" pitchFamily="34" charset="0"/>
              </a:rPr>
              <a:t>1 </a:t>
            </a:r>
            <a:r>
              <a:rPr lang="en-GB" sz="1400" dirty="0">
                <a:latin typeface="Aptos" panose="020B0004020202020204" pitchFamily="34" charset="0"/>
              </a:rPr>
              <a:t>Wikipedia page</a:t>
            </a:r>
          </a:p>
          <a:p>
            <a:pPr fontAlgn="base"/>
            <a:r>
              <a:rPr lang="en-GB" sz="1400" b="1" dirty="0">
                <a:latin typeface="Aptos" panose="020B0004020202020204" pitchFamily="34" charset="0"/>
              </a:rPr>
              <a:t>1</a:t>
            </a:r>
            <a:r>
              <a:rPr lang="en-GB" sz="1400" dirty="0">
                <a:latin typeface="Aptos" panose="020B0004020202020204" pitchFamily="34" charset="0"/>
              </a:rPr>
              <a:t> research highlight platform</a:t>
            </a:r>
          </a:p>
          <a:p>
            <a:pPr fontAlgn="base"/>
            <a:r>
              <a:rPr lang="en-GB" sz="1400" b="1" dirty="0">
                <a:latin typeface="Aptos" panose="020B0004020202020204" pitchFamily="34" charset="0"/>
              </a:rPr>
              <a:t>8117</a:t>
            </a:r>
            <a:r>
              <a:rPr lang="en-GB" sz="1400" dirty="0">
                <a:latin typeface="Aptos" panose="020B0004020202020204" pitchFamily="34" charset="0"/>
              </a:rPr>
              <a:t> Dimensions citations</a:t>
            </a:r>
          </a:p>
          <a:p>
            <a:pPr fontAlgn="base"/>
            <a:r>
              <a:rPr lang="en-GB" sz="1400" b="1" dirty="0">
                <a:latin typeface="Aptos" panose="020B0004020202020204" pitchFamily="34" charset="0"/>
              </a:rPr>
              <a:t>2054 </a:t>
            </a:r>
            <a:r>
              <a:rPr lang="en-GB" sz="1400" dirty="0">
                <a:latin typeface="Aptos" panose="020B0004020202020204" pitchFamily="34" charset="0"/>
              </a:rPr>
              <a:t>Mendeley readers</a:t>
            </a:r>
          </a:p>
          <a:p>
            <a:endParaRPr lang="en-GB" dirty="0"/>
          </a:p>
        </p:txBody>
      </p:sp>
    </p:spTree>
    <p:extLst>
      <p:ext uri="{BB962C8B-B14F-4D97-AF65-F5344CB8AC3E}">
        <p14:creationId xmlns:p14="http://schemas.microsoft.com/office/powerpoint/2010/main" val="323179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D3538FC-254D-1CCA-DC0E-74E202907762}"/>
              </a:ext>
            </a:extLst>
          </p:cNvPr>
          <p:cNvSpPr>
            <a:spLocks noGrp="1"/>
          </p:cNvSpPr>
          <p:nvPr>
            <p:ph type="body" sz="quarter" idx="11"/>
          </p:nvPr>
        </p:nvSpPr>
        <p:spPr>
          <a:xfrm>
            <a:off x="116957" y="111733"/>
            <a:ext cx="4930531" cy="561875"/>
          </a:xfrm>
        </p:spPr>
        <p:txBody>
          <a:bodyPr/>
          <a:lstStyle/>
          <a:p>
            <a:r>
              <a:rPr lang="en-GB" sz="2000" b="1" dirty="0"/>
              <a:t>Equity in academic publishing  </a:t>
            </a:r>
          </a:p>
        </p:txBody>
      </p:sp>
      <p:sp>
        <p:nvSpPr>
          <p:cNvPr id="8" name="TextBox 7">
            <a:extLst>
              <a:ext uri="{FF2B5EF4-FFF2-40B4-BE49-F238E27FC236}">
                <a16:creationId xmlns:a16="http://schemas.microsoft.com/office/drawing/2014/main" id="{0DE32589-25F5-627B-FDB3-5CD6E526C5EC}"/>
              </a:ext>
            </a:extLst>
          </p:cNvPr>
          <p:cNvSpPr txBox="1"/>
          <p:nvPr/>
        </p:nvSpPr>
        <p:spPr>
          <a:xfrm>
            <a:off x="310511" y="924116"/>
            <a:ext cx="7674464" cy="261610"/>
          </a:xfrm>
          <a:prstGeom prst="rect">
            <a:avLst/>
          </a:prstGeom>
          <a:noFill/>
        </p:spPr>
        <p:txBody>
          <a:bodyPr wrap="square" rtlCol="0">
            <a:spAutoFit/>
          </a:bodyPr>
          <a:lstStyle/>
          <a:p>
            <a:r>
              <a:rPr lang="en-GB" sz="1100" b="1" dirty="0">
                <a:latin typeface="Aptos" panose="020B0004020202020204" pitchFamily="34" charset="0"/>
              </a:rPr>
              <a:t>Table 3  Geographical spread of published papers and associated citations in the IUCr Journals 2016 to 2025</a:t>
            </a:r>
          </a:p>
        </p:txBody>
      </p:sp>
      <p:pic>
        <p:nvPicPr>
          <p:cNvPr id="9" name="Picture 8">
            <a:extLst>
              <a:ext uri="{FF2B5EF4-FFF2-40B4-BE49-F238E27FC236}">
                <a16:creationId xmlns:a16="http://schemas.microsoft.com/office/drawing/2014/main" id="{5F36465B-F65B-6193-8C0B-002A128B0D42}"/>
              </a:ext>
            </a:extLst>
          </p:cNvPr>
          <p:cNvPicPr>
            <a:picLocks noChangeAspect="1"/>
          </p:cNvPicPr>
          <p:nvPr/>
        </p:nvPicPr>
        <p:blipFill>
          <a:blip r:embed="rId2"/>
          <a:stretch>
            <a:fillRect/>
          </a:stretch>
        </p:blipFill>
        <p:spPr>
          <a:xfrm>
            <a:off x="553168" y="2967073"/>
            <a:ext cx="5602710" cy="4112129"/>
          </a:xfrm>
          <a:prstGeom prst="rect">
            <a:avLst/>
          </a:prstGeom>
        </p:spPr>
      </p:pic>
      <p:graphicFrame>
        <p:nvGraphicFramePr>
          <p:cNvPr id="10" name="Chart 9">
            <a:extLst>
              <a:ext uri="{FF2B5EF4-FFF2-40B4-BE49-F238E27FC236}">
                <a16:creationId xmlns:a16="http://schemas.microsoft.com/office/drawing/2014/main" id="{452F6DE0-CD77-D765-84E0-A2A8DA6C4B48}"/>
              </a:ext>
            </a:extLst>
          </p:cNvPr>
          <p:cNvGraphicFramePr>
            <a:graphicFrameLocks/>
          </p:cNvGraphicFramePr>
          <p:nvPr>
            <p:extLst>
              <p:ext uri="{D42A27DB-BD31-4B8C-83A1-F6EECF244321}">
                <p14:modId xmlns:p14="http://schemas.microsoft.com/office/powerpoint/2010/main" val="1812829357"/>
              </p:ext>
            </p:extLst>
          </p:nvPr>
        </p:nvGraphicFramePr>
        <p:xfrm>
          <a:off x="6255774" y="2967073"/>
          <a:ext cx="5383058" cy="389092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09DD0141-110E-D97A-4EB0-E3241FF66595}"/>
              </a:ext>
            </a:extLst>
          </p:cNvPr>
          <p:cNvSpPr txBox="1"/>
          <p:nvPr/>
        </p:nvSpPr>
        <p:spPr>
          <a:xfrm>
            <a:off x="8350735" y="2542844"/>
            <a:ext cx="3325071" cy="215444"/>
          </a:xfrm>
          <a:prstGeom prst="rect">
            <a:avLst/>
          </a:prstGeom>
          <a:noFill/>
        </p:spPr>
        <p:txBody>
          <a:bodyPr wrap="square" rtlCol="0">
            <a:spAutoFit/>
          </a:bodyPr>
          <a:lstStyle/>
          <a:p>
            <a:r>
              <a:rPr lang="en-GB" sz="800" i="1" dirty="0">
                <a:latin typeface="Aptos" panose="020B0004020202020204" pitchFamily="34" charset="0"/>
              </a:rPr>
              <a:t>Source: Dimensions, February 2025</a:t>
            </a:r>
          </a:p>
        </p:txBody>
      </p:sp>
      <p:sp>
        <p:nvSpPr>
          <p:cNvPr id="3" name="TextBox 2">
            <a:extLst>
              <a:ext uri="{FF2B5EF4-FFF2-40B4-BE49-F238E27FC236}">
                <a16:creationId xmlns:a16="http://schemas.microsoft.com/office/drawing/2014/main" id="{C5D42B59-BF87-40DA-4D38-C3125929321D}"/>
              </a:ext>
            </a:extLst>
          </p:cNvPr>
          <p:cNvSpPr txBox="1"/>
          <p:nvPr/>
        </p:nvSpPr>
        <p:spPr>
          <a:xfrm>
            <a:off x="516194" y="2586224"/>
            <a:ext cx="6858000" cy="230832"/>
          </a:xfrm>
          <a:prstGeom prst="rect">
            <a:avLst/>
          </a:prstGeom>
          <a:noFill/>
        </p:spPr>
        <p:txBody>
          <a:bodyPr wrap="square" rtlCol="0">
            <a:spAutoFit/>
          </a:bodyPr>
          <a:lstStyle/>
          <a:p>
            <a:r>
              <a:rPr lang="en-GB" sz="900" b="1" dirty="0">
                <a:latin typeface="Aptos" panose="020B0004020202020204" pitchFamily="34" charset="0"/>
              </a:rPr>
              <a:t>Figures 1a and 1b – </a:t>
            </a:r>
            <a:r>
              <a:rPr lang="en-GB" sz="900" b="1" dirty="0"/>
              <a:t>Geographical spread of published papers and associated </a:t>
            </a:r>
            <a:r>
              <a:rPr lang="en-GB" sz="800" b="1" dirty="0"/>
              <a:t>citations in the IUCr Journals 2016 to 2025</a:t>
            </a:r>
            <a:endParaRPr lang="en-GB" sz="900" b="1" dirty="0">
              <a:latin typeface="Aptos" panose="020B0004020202020204" pitchFamily="34" charset="0"/>
            </a:endParaRPr>
          </a:p>
        </p:txBody>
      </p:sp>
      <p:graphicFrame>
        <p:nvGraphicFramePr>
          <p:cNvPr id="11" name="Table 10">
            <a:extLst>
              <a:ext uri="{FF2B5EF4-FFF2-40B4-BE49-F238E27FC236}">
                <a16:creationId xmlns:a16="http://schemas.microsoft.com/office/drawing/2014/main" id="{547FAFDB-B486-D06E-8938-A2071D15828B}"/>
              </a:ext>
            </a:extLst>
          </p:cNvPr>
          <p:cNvGraphicFramePr>
            <a:graphicFrameLocks noGrp="1"/>
          </p:cNvGraphicFramePr>
          <p:nvPr>
            <p:extLst>
              <p:ext uri="{D42A27DB-BD31-4B8C-83A1-F6EECF244321}">
                <p14:modId xmlns:p14="http://schemas.microsoft.com/office/powerpoint/2010/main" val="3604890079"/>
              </p:ext>
            </p:extLst>
          </p:nvPr>
        </p:nvGraphicFramePr>
        <p:xfrm>
          <a:off x="516194" y="1241378"/>
          <a:ext cx="9697653" cy="1136062"/>
        </p:xfrm>
        <a:graphic>
          <a:graphicData uri="http://schemas.openxmlformats.org/drawingml/2006/table">
            <a:tbl>
              <a:tblPr/>
              <a:tblGrid>
                <a:gridCol w="1441213">
                  <a:extLst>
                    <a:ext uri="{9D8B030D-6E8A-4147-A177-3AD203B41FA5}">
                      <a16:colId xmlns:a16="http://schemas.microsoft.com/office/drawing/2014/main" val="799893023"/>
                    </a:ext>
                  </a:extLst>
                </a:gridCol>
                <a:gridCol w="1575563">
                  <a:extLst>
                    <a:ext uri="{9D8B030D-6E8A-4147-A177-3AD203B41FA5}">
                      <a16:colId xmlns:a16="http://schemas.microsoft.com/office/drawing/2014/main" val="2063444013"/>
                    </a:ext>
                  </a:extLst>
                </a:gridCol>
                <a:gridCol w="1538922">
                  <a:extLst>
                    <a:ext uri="{9D8B030D-6E8A-4147-A177-3AD203B41FA5}">
                      <a16:colId xmlns:a16="http://schemas.microsoft.com/office/drawing/2014/main" val="3653902415"/>
                    </a:ext>
                  </a:extLst>
                </a:gridCol>
                <a:gridCol w="1538922">
                  <a:extLst>
                    <a:ext uri="{9D8B030D-6E8A-4147-A177-3AD203B41FA5}">
                      <a16:colId xmlns:a16="http://schemas.microsoft.com/office/drawing/2014/main" val="1734647423"/>
                    </a:ext>
                  </a:extLst>
                </a:gridCol>
                <a:gridCol w="1563350">
                  <a:extLst>
                    <a:ext uri="{9D8B030D-6E8A-4147-A177-3AD203B41FA5}">
                      <a16:colId xmlns:a16="http://schemas.microsoft.com/office/drawing/2014/main" val="483840641"/>
                    </a:ext>
                  </a:extLst>
                </a:gridCol>
                <a:gridCol w="2039683">
                  <a:extLst>
                    <a:ext uri="{9D8B030D-6E8A-4147-A177-3AD203B41FA5}">
                      <a16:colId xmlns:a16="http://schemas.microsoft.com/office/drawing/2014/main" val="3012588899"/>
                    </a:ext>
                  </a:extLst>
                </a:gridCol>
              </a:tblGrid>
              <a:tr h="394959">
                <a:tc>
                  <a:txBody>
                    <a:bodyPr/>
                    <a:lstStyle/>
                    <a:p>
                      <a:pPr algn="l" rtl="0" fontAlgn="b">
                        <a:buNone/>
                      </a:pPr>
                      <a:r>
                        <a:rPr lang="en-GB" sz="1100" b="1" i="0" u="none" strike="noStrike" dirty="0">
                          <a:solidFill>
                            <a:srgbClr val="000000"/>
                          </a:solidFill>
                          <a:effectLst/>
                          <a:latin typeface="Open Sans" panose="020B0606030504020204" pitchFamily="34" charset="0"/>
                        </a:rPr>
                        <a:t>Geopolitical classification</a:t>
                      </a:r>
                    </a:p>
                  </a:txBody>
                  <a:tcPr marL="6350" marR="6350" marT="6350" marB="0" anchor="b">
                    <a:lnL w="12700" cap="flat" cmpd="sng" algn="ctr">
                      <a:solidFill>
                        <a:srgbClr val="25A0BD"/>
                      </a:solidFill>
                      <a:prstDash val="solid"/>
                      <a:round/>
                      <a:headEnd type="none" w="med" len="med"/>
                      <a:tailEnd type="none" w="med" len="med"/>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marL="0" algn="l" defTabSz="914400" rtl="0" eaLnBrk="1" fontAlgn="b" latinLnBrk="0" hangingPunct="1">
                        <a:buNone/>
                      </a:pPr>
                      <a:r>
                        <a:rPr lang="en-GB" sz="1100" b="1" kern="1200" dirty="0">
                          <a:solidFill>
                            <a:schemeClr val="tx1"/>
                          </a:solidFill>
                          <a:latin typeface="+mn-lt"/>
                          <a:ea typeface="+mn-ea"/>
                          <a:cs typeface="+mn-cs"/>
                        </a:rPr>
                        <a:t>#countries/regions</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l" rtl="0" fontAlgn="b">
                        <a:buNone/>
                      </a:pPr>
                      <a:r>
                        <a:rPr lang="en-GB" sz="1100" b="1" i="0" u="none" strike="noStrike" dirty="0">
                          <a:solidFill>
                            <a:srgbClr val="000000"/>
                          </a:solidFill>
                          <a:effectLst/>
                          <a:latin typeface="Open Sans" panose="020B0606030504020204" pitchFamily="34" charset="0"/>
                        </a:rPr>
                        <a:t>annual average #publ.papers</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l" rtl="0" fontAlgn="b">
                        <a:buNone/>
                      </a:pPr>
                      <a:r>
                        <a:rPr lang="en-GB" sz="1100" b="1" i="0" u="none" strike="noStrike" dirty="0">
                          <a:solidFill>
                            <a:srgbClr val="000000"/>
                          </a:solidFill>
                          <a:effectLst/>
                          <a:latin typeface="Open Sans" panose="020B0606030504020204" pitchFamily="34" charset="0"/>
                        </a:rPr>
                        <a:t>annual average citations</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l" rtl="0" fontAlgn="b">
                        <a:buNone/>
                      </a:pPr>
                      <a:r>
                        <a:rPr lang="en-GB" sz="1100" b="1" i="0" u="none" strike="noStrike" dirty="0">
                          <a:solidFill>
                            <a:srgbClr val="000000"/>
                          </a:solidFill>
                          <a:effectLst/>
                          <a:latin typeface="Open Sans" panose="020B0606030504020204" pitchFamily="34" charset="0"/>
                        </a:rPr>
                        <a:t>annual per paper citations</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l" rtl="0" fontAlgn="b">
                        <a:buNone/>
                      </a:pPr>
                      <a:r>
                        <a:rPr lang="en-GB" sz="1100" b="1" i="0" u="none" strike="noStrike" dirty="0">
                          <a:solidFill>
                            <a:srgbClr val="000000"/>
                          </a:solidFill>
                          <a:effectLst/>
                          <a:latin typeface="Open Sans" panose="020B0606030504020204" pitchFamily="34" charset="0"/>
                        </a:rPr>
                        <a:t>Highest cited country region (average per paper citation)</a:t>
                      </a:r>
                    </a:p>
                  </a:txBody>
                  <a:tcPr marL="6350" marR="6350" marT="6350" marB="0" anchor="b">
                    <a:lnL>
                      <a:noFill/>
                    </a:lnL>
                    <a:lnR w="12700" cap="flat" cmpd="sng" algn="ctr">
                      <a:solidFill>
                        <a:srgbClr val="25A0BD"/>
                      </a:solidFill>
                      <a:prstDash val="solid"/>
                      <a:round/>
                      <a:headEnd type="none" w="med" len="med"/>
                      <a:tailEnd type="none" w="med" len="med"/>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extLst>
                  <a:ext uri="{0D108BD9-81ED-4DB2-BD59-A6C34878D82A}">
                    <a16:rowId xmlns:a16="http://schemas.microsoft.com/office/drawing/2014/main" val="2431228940"/>
                  </a:ext>
                </a:extLst>
              </a:tr>
              <a:tr h="443774">
                <a:tc>
                  <a:txBody>
                    <a:bodyPr/>
                    <a:lstStyle/>
                    <a:p>
                      <a:pPr algn="l" rtl="0" fontAlgn="b">
                        <a:buNone/>
                      </a:pPr>
                      <a:r>
                        <a:rPr lang="en-GB" sz="1100" b="1" i="0" u="none" strike="noStrike" dirty="0">
                          <a:solidFill>
                            <a:srgbClr val="000000"/>
                          </a:solidFill>
                          <a:effectLst/>
                          <a:latin typeface="Open Sans" panose="020B0606030504020204" pitchFamily="34" charset="0"/>
                        </a:rPr>
                        <a:t>Global North </a:t>
                      </a:r>
                    </a:p>
                  </a:txBody>
                  <a:tcPr marL="6350" marR="6350" marT="6350" marB="0" anchor="b">
                    <a:lnL w="12700" cap="flat" cmpd="sng" algn="ctr">
                      <a:solidFill>
                        <a:srgbClr val="25A0BD"/>
                      </a:solidFill>
                      <a:prstDash val="solid"/>
                      <a:round/>
                      <a:headEnd type="none" w="med" len="med"/>
                      <a:tailEnd type="none" w="med" len="med"/>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marL="0" algn="l" defTabSz="914400" rtl="0" eaLnBrk="1" fontAlgn="b" latinLnBrk="0" hangingPunct="1">
                        <a:buNone/>
                      </a:pPr>
                      <a:r>
                        <a:rPr lang="en-GB" sz="1100" b="1" kern="1200" dirty="0">
                          <a:solidFill>
                            <a:schemeClr val="tx1"/>
                          </a:solidFill>
                          <a:latin typeface="+mn-lt"/>
                          <a:ea typeface="+mn-ea"/>
                          <a:cs typeface="+mn-cs"/>
                        </a:rPr>
                        <a:t>51</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ctr" rtl="0" fontAlgn="b">
                        <a:buNone/>
                      </a:pPr>
                      <a:r>
                        <a:rPr lang="en-GB" sz="1100" b="0" i="0" u="none" strike="noStrike" dirty="0">
                          <a:solidFill>
                            <a:srgbClr val="000000"/>
                          </a:solidFill>
                          <a:effectLst/>
                          <a:latin typeface="Open Sans" panose="020B0606030504020204" pitchFamily="34" charset="0"/>
                        </a:rPr>
                        <a:t>1696.5</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ctr" rtl="0" fontAlgn="b">
                        <a:buNone/>
                      </a:pPr>
                      <a:r>
                        <a:rPr lang="en-GB" sz="1100" b="0" i="0" u="none" strike="noStrike" dirty="0">
                          <a:solidFill>
                            <a:srgbClr val="000000"/>
                          </a:solidFill>
                          <a:effectLst/>
                          <a:latin typeface="Open Sans" panose="020B0606030504020204" pitchFamily="34" charset="0"/>
                        </a:rPr>
                        <a:t>28363.2</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ctr" rtl="0" fontAlgn="b">
                        <a:buNone/>
                      </a:pPr>
                      <a:r>
                        <a:rPr lang="en-GB" sz="1100" b="0" i="0" u="none" strike="noStrike" dirty="0">
                          <a:solidFill>
                            <a:srgbClr val="000000"/>
                          </a:solidFill>
                          <a:effectLst/>
                          <a:latin typeface="Open Sans" panose="020B0606030504020204" pitchFamily="34" charset="0"/>
                        </a:rPr>
                        <a:t>16.71</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l" rtl="0" fontAlgn="b">
                        <a:buNone/>
                      </a:pPr>
                      <a:r>
                        <a:rPr lang="en-GB" sz="1100" b="0" i="0" u="none" strike="noStrike" dirty="0">
                          <a:solidFill>
                            <a:srgbClr val="000000"/>
                          </a:solidFill>
                          <a:effectLst/>
                          <a:latin typeface="Open Sans" panose="020B0606030504020204" pitchFamily="34" charset="0"/>
                        </a:rPr>
                        <a:t>Lithuania (8.825)</a:t>
                      </a:r>
                    </a:p>
                  </a:txBody>
                  <a:tcPr marL="6350" marR="6350" marT="6350" marB="0" anchor="b">
                    <a:lnL>
                      <a:noFill/>
                    </a:lnL>
                    <a:lnR w="12700" cap="flat" cmpd="sng" algn="ctr">
                      <a:solidFill>
                        <a:srgbClr val="25A0BD"/>
                      </a:solidFill>
                      <a:prstDash val="solid"/>
                      <a:round/>
                      <a:headEnd type="none" w="med" len="med"/>
                      <a:tailEnd type="none" w="med" len="med"/>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extLst>
                  <a:ext uri="{0D108BD9-81ED-4DB2-BD59-A6C34878D82A}">
                    <a16:rowId xmlns:a16="http://schemas.microsoft.com/office/drawing/2014/main" val="1904138584"/>
                  </a:ext>
                </a:extLst>
              </a:tr>
              <a:tr h="297329">
                <a:tc>
                  <a:txBody>
                    <a:bodyPr/>
                    <a:lstStyle/>
                    <a:p>
                      <a:pPr algn="l" rtl="0" fontAlgn="b">
                        <a:buNone/>
                      </a:pPr>
                      <a:r>
                        <a:rPr lang="en-GB" sz="1100" b="1" i="0" u="none" strike="noStrike" dirty="0">
                          <a:solidFill>
                            <a:srgbClr val="000000"/>
                          </a:solidFill>
                          <a:effectLst/>
                          <a:latin typeface="Open Sans" panose="020B0606030504020204" pitchFamily="34" charset="0"/>
                        </a:rPr>
                        <a:t>Global South</a:t>
                      </a:r>
                    </a:p>
                  </a:txBody>
                  <a:tcPr marL="6350" marR="6350" marT="6350" marB="0" anchor="b">
                    <a:lnL w="12700" cap="flat" cmpd="sng" algn="ctr">
                      <a:solidFill>
                        <a:srgbClr val="25A0BD"/>
                      </a:solidFill>
                      <a:prstDash val="solid"/>
                      <a:round/>
                      <a:headEnd type="none" w="med" len="med"/>
                      <a:tailEnd type="none" w="med" len="med"/>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marL="0" algn="l" defTabSz="914400" rtl="0" eaLnBrk="1" fontAlgn="b" latinLnBrk="0" hangingPunct="1">
                        <a:buNone/>
                      </a:pPr>
                      <a:r>
                        <a:rPr lang="en-GB" sz="1100" b="1" kern="1200" dirty="0">
                          <a:solidFill>
                            <a:schemeClr val="tx1"/>
                          </a:solidFill>
                          <a:latin typeface="+mn-lt"/>
                          <a:ea typeface="+mn-ea"/>
                          <a:cs typeface="+mn-cs"/>
                        </a:rPr>
                        <a:t>74</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ctr" rtl="0" fontAlgn="b">
                        <a:buNone/>
                      </a:pPr>
                      <a:r>
                        <a:rPr lang="en-GB" sz="1100" b="0" i="0" u="none" strike="noStrike" dirty="0">
                          <a:solidFill>
                            <a:srgbClr val="000000"/>
                          </a:solidFill>
                          <a:effectLst/>
                          <a:latin typeface="Open Sans" panose="020B0606030504020204" pitchFamily="34" charset="0"/>
                        </a:rPr>
                        <a:t>642.2</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ctr" rtl="0" fontAlgn="b">
                        <a:buNone/>
                      </a:pPr>
                      <a:r>
                        <a:rPr lang="en-GB" sz="1100" b="0" i="0" u="none" strike="noStrike" dirty="0">
                          <a:solidFill>
                            <a:srgbClr val="000000"/>
                          </a:solidFill>
                          <a:effectLst/>
                          <a:latin typeface="Open Sans" panose="020B0606030504020204" pitchFamily="34" charset="0"/>
                        </a:rPr>
                        <a:t>4006.2</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ctr" rtl="0" fontAlgn="b">
                        <a:buNone/>
                      </a:pPr>
                      <a:r>
                        <a:rPr lang="en-GB" sz="1100" b="0" i="0" u="none" strike="noStrike" dirty="0">
                          <a:solidFill>
                            <a:srgbClr val="000000"/>
                          </a:solidFill>
                          <a:effectLst/>
                          <a:latin typeface="Open Sans" panose="020B0606030504020204" pitchFamily="34" charset="0"/>
                        </a:rPr>
                        <a:t>6.23</a:t>
                      </a:r>
                    </a:p>
                  </a:txBody>
                  <a:tcPr marL="6350" marR="6350" marT="6350" marB="0" anchor="b">
                    <a:lnL>
                      <a:noFill/>
                    </a:lnL>
                    <a:lnR>
                      <a:noFill/>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tc>
                  <a:txBody>
                    <a:bodyPr/>
                    <a:lstStyle/>
                    <a:p>
                      <a:pPr algn="l" rtl="0" fontAlgn="b">
                        <a:buNone/>
                      </a:pPr>
                      <a:r>
                        <a:rPr lang="en-GB" sz="1100" b="0" i="0" u="none" strike="noStrike" dirty="0">
                          <a:solidFill>
                            <a:srgbClr val="000000"/>
                          </a:solidFill>
                          <a:effectLst/>
                          <a:latin typeface="Open Sans" panose="020B0606030504020204" pitchFamily="34" charset="0"/>
                        </a:rPr>
                        <a:t>UAE (6.592)</a:t>
                      </a:r>
                    </a:p>
                  </a:txBody>
                  <a:tcPr marL="6350" marR="6350" marT="6350" marB="0" anchor="b">
                    <a:lnL>
                      <a:noFill/>
                    </a:lnL>
                    <a:lnR w="12700" cap="flat" cmpd="sng" algn="ctr">
                      <a:solidFill>
                        <a:srgbClr val="25A0BD"/>
                      </a:solidFill>
                      <a:prstDash val="solid"/>
                      <a:round/>
                      <a:headEnd type="none" w="med" len="med"/>
                      <a:tailEnd type="none" w="med" len="med"/>
                    </a:lnR>
                    <a:lnT w="12700" cap="flat" cmpd="sng" algn="ctr">
                      <a:solidFill>
                        <a:srgbClr val="25A0BD"/>
                      </a:solidFill>
                      <a:prstDash val="solid"/>
                      <a:round/>
                      <a:headEnd type="none" w="med" len="med"/>
                      <a:tailEnd type="none" w="med" len="med"/>
                    </a:lnT>
                    <a:lnB w="12700" cap="flat" cmpd="sng" algn="ctr">
                      <a:solidFill>
                        <a:srgbClr val="25A0BD"/>
                      </a:solidFill>
                      <a:prstDash val="solid"/>
                      <a:round/>
                      <a:headEnd type="none" w="med" len="med"/>
                      <a:tailEnd type="none" w="med" len="med"/>
                    </a:lnB>
                    <a:solidFill>
                      <a:srgbClr val="FFFFFF"/>
                    </a:solidFill>
                  </a:tcPr>
                </a:tc>
                <a:extLst>
                  <a:ext uri="{0D108BD9-81ED-4DB2-BD59-A6C34878D82A}">
                    <a16:rowId xmlns:a16="http://schemas.microsoft.com/office/drawing/2014/main" val="1767608807"/>
                  </a:ext>
                </a:extLst>
              </a:tr>
            </a:tbl>
          </a:graphicData>
        </a:graphic>
      </p:graphicFrame>
    </p:spTree>
    <p:extLst>
      <p:ext uri="{BB962C8B-B14F-4D97-AF65-F5344CB8AC3E}">
        <p14:creationId xmlns:p14="http://schemas.microsoft.com/office/powerpoint/2010/main" val="588733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0" y="173736"/>
            <a:ext cx="5623560" cy="640080"/>
          </a:xfrm>
          <a:prstGeom prst="rect">
            <a:avLst/>
          </a:prstGeom>
          <a:solidFill>
            <a:schemeClr val="accent1"/>
          </a:solidFill>
        </p:spPr>
        <p:txBody>
          <a:bodyPr vert="horz" lIns="91440" tIns="45720" rIns="91440" bIns="45720" rtlCol="0" anchor="ctr">
            <a:noAutofit/>
          </a:bodyPr>
          <a:lstStyle/>
          <a:p>
            <a:pPr algn="r">
              <a:lnSpc>
                <a:spcPct val="90000"/>
              </a:lnSpc>
              <a:spcBef>
                <a:spcPts val="1000"/>
              </a:spcBef>
            </a:pPr>
            <a:r>
              <a:rPr lang="en-US" sz="2000" b="1" dirty="0">
                <a:solidFill>
                  <a:schemeClr val="bg1"/>
                </a:solidFill>
                <a:latin typeface="Montserrat" pitchFamily="2" charset="0"/>
              </a:rPr>
              <a:t>Community and Educational Impact</a:t>
            </a:r>
          </a:p>
        </p:txBody>
      </p:sp>
      <p:sp>
        <p:nvSpPr>
          <p:cNvPr id="3" name="Shape 1"/>
          <p:cNvSpPr/>
          <p:nvPr/>
        </p:nvSpPr>
        <p:spPr>
          <a:xfrm>
            <a:off x="548640" y="1554480"/>
            <a:ext cx="5212080" cy="4709160"/>
          </a:xfrm>
          <a:prstGeom prst="roundRect">
            <a:avLst>
              <a:gd name="adj" fmla="val 1942"/>
            </a:avLst>
          </a:prstGeom>
          <a:solidFill>
            <a:srgbClr val="FFFFFF"/>
          </a:solidFill>
          <a:ln/>
          <a:effectLst>
            <a:outerShdw blurRad="76200" dist="25400" dir="5400000" algn="bl" rotWithShape="0">
              <a:srgbClr val="333333">
                <a:alpha val="16000"/>
              </a:srgbClr>
            </a:outerShdw>
          </a:effectLst>
        </p:spPr>
        <p:txBody>
          <a:bodyPr/>
          <a:lstStyle/>
          <a:p>
            <a:endParaRPr lang="en-GB" dirty="0"/>
          </a:p>
        </p:txBody>
      </p:sp>
      <p:sp>
        <p:nvSpPr>
          <p:cNvPr id="4" name="Shape 2"/>
          <p:cNvSpPr/>
          <p:nvPr/>
        </p:nvSpPr>
        <p:spPr>
          <a:xfrm>
            <a:off x="914400" y="1920240"/>
            <a:ext cx="777240" cy="777240"/>
          </a:xfrm>
          <a:prstGeom prst="ellipse">
            <a:avLst/>
          </a:prstGeom>
          <a:solidFill>
            <a:srgbClr val="065A82"/>
          </a:solidFill>
          <a:ln/>
        </p:spPr>
        <p:txBody>
          <a:bodyPr/>
          <a:lstStyle/>
          <a:p>
            <a:endParaRPr lang="en-GB" dirty="0"/>
          </a:p>
        </p:txBody>
      </p:sp>
      <p:pic>
        <p:nvPicPr>
          <p:cNvPr id="5" name="Image 0" descr="unlock.png"/>
          <p:cNvPicPr>
            <a:picLocks noChangeAspect="1"/>
          </p:cNvPicPr>
          <p:nvPr/>
        </p:nvPicPr>
        <p:blipFill>
          <a:blip r:embed="rId3"/>
          <a:stretch>
            <a:fillRect/>
          </a:stretch>
        </p:blipFill>
        <p:spPr>
          <a:xfrm>
            <a:off x="1110996" y="2116836"/>
            <a:ext cx="384048" cy="384048"/>
          </a:xfrm>
          <a:prstGeom prst="rect">
            <a:avLst/>
          </a:prstGeom>
        </p:spPr>
      </p:pic>
      <p:sp>
        <p:nvSpPr>
          <p:cNvPr id="6" name="Text 3"/>
          <p:cNvSpPr/>
          <p:nvPr/>
        </p:nvSpPr>
        <p:spPr>
          <a:xfrm>
            <a:off x="914400" y="2834640"/>
            <a:ext cx="4480560" cy="502920"/>
          </a:xfrm>
          <a:prstGeom prst="rect">
            <a:avLst/>
          </a:prstGeom>
          <a:noFill/>
          <a:ln/>
        </p:spPr>
        <p:txBody>
          <a:bodyPr wrap="square" lIns="0" tIns="0" rIns="0" bIns="0" rtlCol="0" anchor="ctr"/>
          <a:lstStyle/>
          <a:p>
            <a:pPr marL="0" indent="0">
              <a:buNone/>
            </a:pPr>
            <a:r>
              <a:rPr lang="en-US" sz="1900" b="1" dirty="0">
                <a:solidFill>
                  <a:srgbClr val="21295C"/>
                </a:solidFill>
                <a:latin typeface="Aptos Display" pitchFamily="34" charset="0"/>
                <a:ea typeface="Aptos Display" pitchFamily="34" charset="-122"/>
                <a:cs typeface="Aptos Display" pitchFamily="34" charset="-120"/>
              </a:rPr>
              <a:t>Democratising access</a:t>
            </a:r>
            <a:endParaRPr lang="en-US" sz="1900" dirty="0"/>
          </a:p>
        </p:txBody>
      </p:sp>
      <p:sp>
        <p:nvSpPr>
          <p:cNvPr id="7" name="Text 4"/>
          <p:cNvSpPr/>
          <p:nvPr/>
        </p:nvSpPr>
        <p:spPr>
          <a:xfrm>
            <a:off x="914400" y="3383280"/>
            <a:ext cx="4480560" cy="2788920"/>
          </a:xfrm>
          <a:prstGeom prst="rect">
            <a:avLst/>
          </a:prstGeom>
          <a:noFill/>
          <a:ln/>
        </p:spPr>
        <p:txBody>
          <a:bodyPr wrap="square" lIns="0" tIns="0" rIns="0" bIns="0" rtlCol="0" anchor="t"/>
          <a:lstStyle/>
          <a:p>
            <a:pPr marL="177800" indent="-177800">
              <a:lnSpc>
                <a:spcPct val="120000"/>
              </a:lnSpc>
              <a:spcAft>
                <a:spcPts val="1000"/>
              </a:spcAft>
              <a:buSzPct val="100000"/>
              <a:buChar char="●"/>
            </a:pPr>
            <a:r>
              <a:rPr lang="en-US" sz="1250" dirty="0">
                <a:solidFill>
                  <a:srgbClr val="1B1F2A"/>
                </a:solidFill>
                <a:latin typeface="Aptos" pitchFamily="34" charset="0"/>
                <a:ea typeface="Aptos" pitchFamily="34" charset="-122"/>
                <a:cs typeface="Aptos" pitchFamily="34" charset="-120"/>
              </a:rPr>
              <a:t>Fully open access, with no paywall for readers</a:t>
            </a:r>
            <a:endParaRPr lang="en-US" sz="1250" dirty="0"/>
          </a:p>
          <a:p>
            <a:pPr marL="177800" indent="-177800">
              <a:lnSpc>
                <a:spcPct val="120000"/>
              </a:lnSpc>
              <a:spcAft>
                <a:spcPts val="1000"/>
              </a:spcAft>
              <a:buSzPct val="100000"/>
              <a:buChar char="●"/>
            </a:pPr>
            <a:r>
              <a:rPr lang="en-US" sz="1250" dirty="0">
                <a:solidFill>
                  <a:srgbClr val="1B1F2A"/>
                </a:solidFill>
                <a:latin typeface="Aptos" pitchFamily="34" charset="0"/>
                <a:ea typeface="Aptos" pitchFamily="34" charset="-122"/>
                <a:cs typeface="Aptos" pitchFamily="34" charset="-120"/>
              </a:rPr>
              <a:t>Extends high-quality crystallographic data to researchers, students and educators worldwide — including institutions without strong subscription budgets</a:t>
            </a:r>
            <a:endParaRPr lang="en-US" sz="1250" dirty="0"/>
          </a:p>
          <a:p>
            <a:pPr marL="177800" indent="-177800">
              <a:lnSpc>
                <a:spcPct val="120000"/>
              </a:lnSpc>
              <a:spcAft>
                <a:spcPts val="1000"/>
              </a:spcAft>
              <a:buSzPct val="100000"/>
              <a:buChar char="●"/>
            </a:pPr>
            <a:r>
              <a:rPr lang="en-US" sz="1250" dirty="0">
                <a:solidFill>
                  <a:srgbClr val="1B1F2A"/>
                </a:solidFill>
                <a:latin typeface="Aptos" pitchFamily="34" charset="0"/>
                <a:ea typeface="Aptos" pitchFamily="34" charset="-122"/>
                <a:cs typeface="Aptos" pitchFamily="34" charset="-120"/>
              </a:rPr>
              <a:t>Immediate access to supporting information and structured metadata makes articles usable as training material for teaching crystallography, data stewardship and structural validation</a:t>
            </a:r>
            <a:endParaRPr lang="en-US" sz="1250" dirty="0"/>
          </a:p>
        </p:txBody>
      </p:sp>
      <p:sp>
        <p:nvSpPr>
          <p:cNvPr id="8" name="Shape 5"/>
          <p:cNvSpPr/>
          <p:nvPr/>
        </p:nvSpPr>
        <p:spPr>
          <a:xfrm>
            <a:off x="6355080" y="1554480"/>
            <a:ext cx="5212080" cy="4709160"/>
          </a:xfrm>
          <a:prstGeom prst="roundRect">
            <a:avLst>
              <a:gd name="adj" fmla="val 1942"/>
            </a:avLst>
          </a:prstGeom>
          <a:solidFill>
            <a:srgbClr val="FFFFFF"/>
          </a:solidFill>
          <a:ln/>
          <a:effectLst>
            <a:outerShdw blurRad="76200" dist="25400" dir="5400000" algn="bl" rotWithShape="0">
              <a:srgbClr val="333333">
                <a:alpha val="16000"/>
              </a:srgbClr>
            </a:outerShdw>
          </a:effectLst>
        </p:spPr>
        <p:txBody>
          <a:bodyPr/>
          <a:lstStyle/>
          <a:p>
            <a:endParaRPr lang="en-GB" dirty="0"/>
          </a:p>
        </p:txBody>
      </p:sp>
      <p:sp>
        <p:nvSpPr>
          <p:cNvPr id="9" name="Shape 6"/>
          <p:cNvSpPr/>
          <p:nvPr/>
        </p:nvSpPr>
        <p:spPr>
          <a:xfrm>
            <a:off x="6720840" y="1920240"/>
            <a:ext cx="777240" cy="777240"/>
          </a:xfrm>
          <a:prstGeom prst="ellipse">
            <a:avLst/>
          </a:prstGeom>
          <a:solidFill>
            <a:srgbClr val="065A82"/>
          </a:solidFill>
          <a:ln/>
        </p:spPr>
        <p:txBody>
          <a:bodyPr/>
          <a:lstStyle/>
          <a:p>
            <a:endParaRPr lang="en-GB" dirty="0"/>
          </a:p>
        </p:txBody>
      </p:sp>
      <p:pic>
        <p:nvPicPr>
          <p:cNvPr id="10" name="Image 1" descr="usergrad.png"/>
          <p:cNvPicPr>
            <a:picLocks noChangeAspect="1"/>
          </p:cNvPicPr>
          <p:nvPr/>
        </p:nvPicPr>
        <p:blipFill>
          <a:blip r:embed="rId4"/>
          <a:stretch>
            <a:fillRect/>
          </a:stretch>
        </p:blipFill>
        <p:spPr>
          <a:xfrm>
            <a:off x="6917436" y="2116836"/>
            <a:ext cx="384048" cy="384048"/>
          </a:xfrm>
          <a:prstGeom prst="rect">
            <a:avLst/>
          </a:prstGeom>
        </p:spPr>
      </p:pic>
      <p:sp>
        <p:nvSpPr>
          <p:cNvPr id="11" name="Text 7"/>
          <p:cNvSpPr/>
          <p:nvPr/>
        </p:nvSpPr>
        <p:spPr>
          <a:xfrm>
            <a:off x="6720840" y="2834640"/>
            <a:ext cx="4480560" cy="502920"/>
          </a:xfrm>
          <a:prstGeom prst="rect">
            <a:avLst/>
          </a:prstGeom>
          <a:noFill/>
          <a:ln/>
        </p:spPr>
        <p:txBody>
          <a:bodyPr wrap="square" lIns="0" tIns="0" rIns="0" bIns="0" rtlCol="0" anchor="ctr"/>
          <a:lstStyle/>
          <a:p>
            <a:pPr marL="0" indent="0">
              <a:buNone/>
            </a:pPr>
            <a:r>
              <a:rPr lang="en-US" sz="1900" b="1" dirty="0">
                <a:solidFill>
                  <a:srgbClr val="21295C"/>
                </a:solidFill>
                <a:latin typeface="Aptos Display" pitchFamily="34" charset="0"/>
                <a:ea typeface="Aptos Display" pitchFamily="34" charset="-122"/>
                <a:cs typeface="Aptos Display" pitchFamily="34" charset="-120"/>
              </a:rPr>
              <a:t>Supporting early-career researchers</a:t>
            </a:r>
            <a:endParaRPr lang="en-US" sz="1900" dirty="0"/>
          </a:p>
        </p:txBody>
      </p:sp>
      <p:sp>
        <p:nvSpPr>
          <p:cNvPr id="12" name="Text 8"/>
          <p:cNvSpPr/>
          <p:nvPr/>
        </p:nvSpPr>
        <p:spPr>
          <a:xfrm>
            <a:off x="6720840" y="3383280"/>
            <a:ext cx="4480560" cy="2788920"/>
          </a:xfrm>
          <a:prstGeom prst="rect">
            <a:avLst/>
          </a:prstGeom>
          <a:noFill/>
          <a:ln/>
        </p:spPr>
        <p:txBody>
          <a:bodyPr wrap="square" lIns="0" tIns="0" rIns="0" bIns="0" rtlCol="0" anchor="t"/>
          <a:lstStyle/>
          <a:p>
            <a:pPr marL="177800" indent="-177800">
              <a:lnSpc>
                <a:spcPct val="120000"/>
              </a:lnSpc>
              <a:spcAft>
                <a:spcPts val="1000"/>
              </a:spcAft>
              <a:buSzPct val="100000"/>
              <a:buChar char="●"/>
            </a:pPr>
            <a:r>
              <a:rPr lang="en-US" sz="1250" dirty="0">
                <a:solidFill>
                  <a:srgbClr val="1B1F2A"/>
                </a:solidFill>
                <a:latin typeface="Aptos" pitchFamily="34" charset="0"/>
                <a:ea typeface="Aptos" pitchFamily="34" charset="-122"/>
                <a:cs typeface="Aptos" pitchFamily="34" charset="-120"/>
              </a:rPr>
              <a:t>Offers a recognised, peer-reviewed outlet for careful structure determinations or data curation work that doesn’t warrant a long interpretative article</a:t>
            </a:r>
            <a:endParaRPr lang="en-US" sz="1250" dirty="0"/>
          </a:p>
          <a:p>
            <a:pPr marL="177800" indent="-177800">
              <a:lnSpc>
                <a:spcPct val="120000"/>
              </a:lnSpc>
              <a:spcAft>
                <a:spcPts val="1000"/>
              </a:spcAft>
              <a:buSzPct val="100000"/>
              <a:buChar char="●"/>
            </a:pPr>
            <a:r>
              <a:rPr lang="en-US" sz="1250" dirty="0">
                <a:solidFill>
                  <a:srgbClr val="1B1F2A"/>
                </a:solidFill>
                <a:latin typeface="Aptos" pitchFamily="34" charset="0"/>
                <a:ea typeface="Aptos" pitchFamily="34" charset="-122"/>
                <a:cs typeface="Aptos" pitchFamily="34" charset="-120"/>
              </a:rPr>
              <a:t>Helps researchers and practitioners receive credit for data stewardship work</a:t>
            </a:r>
            <a:endParaRPr lang="en-US" sz="1250" dirty="0"/>
          </a:p>
          <a:p>
            <a:pPr marL="177800" indent="-177800">
              <a:lnSpc>
                <a:spcPct val="120000"/>
              </a:lnSpc>
              <a:spcAft>
                <a:spcPts val="1000"/>
              </a:spcAft>
              <a:buSzPct val="100000"/>
              <a:buChar char="●"/>
            </a:pPr>
            <a:r>
              <a:rPr lang="en-US" sz="1250" dirty="0">
                <a:solidFill>
                  <a:srgbClr val="1B1F2A"/>
                </a:solidFill>
                <a:latin typeface="Aptos" pitchFamily="34" charset="0"/>
                <a:ea typeface="Aptos" pitchFamily="34" charset="-122"/>
                <a:cs typeface="Aptos" pitchFamily="34" charset="-120"/>
              </a:rPr>
              <a:t>Builds track records aligned with evolving open-science incentives around data-centric contributions</a:t>
            </a:r>
            <a:endParaRPr lang="en-US" sz="1250" dirty="0"/>
          </a:p>
        </p:txBody>
      </p:sp>
      <p:pic>
        <p:nvPicPr>
          <p:cNvPr id="14" name="Picture 13">
            <a:extLst>
              <a:ext uri="{FF2B5EF4-FFF2-40B4-BE49-F238E27FC236}">
                <a16:creationId xmlns:a16="http://schemas.microsoft.com/office/drawing/2014/main" id="{45E3DA7C-2E89-5911-F540-2B5F5CA65D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6832" y="173736"/>
            <a:ext cx="1100328" cy="56084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1546-0BF4-C694-B8F3-1EC19B2AEBA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5609C1-6C31-1C9C-EB43-8998B0DAF7E2}"/>
              </a:ext>
            </a:extLst>
          </p:cNvPr>
          <p:cNvSpPr>
            <a:spLocks noGrp="1"/>
          </p:cNvSpPr>
          <p:nvPr>
            <p:ph type="body" sz="quarter" idx="26"/>
          </p:nvPr>
        </p:nvSpPr>
        <p:spPr>
          <a:xfrm>
            <a:off x="193610" y="984019"/>
            <a:ext cx="5983453" cy="5259294"/>
          </a:xfrm>
        </p:spPr>
        <p:txBody>
          <a:bodyPr>
            <a:normAutofit/>
          </a:bodyPr>
          <a:lstStyle/>
          <a:p>
            <a:r>
              <a:rPr lang="en-GB" sz="1200" b="1" dirty="0">
                <a:solidFill>
                  <a:schemeClr val="tx1"/>
                </a:solidFill>
              </a:rPr>
              <a:t>Early Career Boards (ECB) initiative</a:t>
            </a:r>
          </a:p>
          <a:p>
            <a:endParaRPr lang="en-GB" sz="1200" dirty="0">
              <a:solidFill>
                <a:schemeClr val="tx1"/>
              </a:solidFill>
            </a:endParaRPr>
          </a:p>
          <a:p>
            <a:r>
              <a:rPr lang="en-GB" sz="1200" dirty="0">
                <a:solidFill>
                  <a:schemeClr val="tx1"/>
                </a:solidFill>
              </a:rPr>
              <a:t>Attracts international ECRs to serve across </a:t>
            </a:r>
            <a:r>
              <a:rPr lang="en-GB" sz="1200" b="1" dirty="0">
                <a:solidFill>
                  <a:schemeClr val="tx1"/>
                </a:solidFill>
              </a:rPr>
              <a:t>8 IUCr journals</a:t>
            </a:r>
            <a:r>
              <a:rPr lang="en-GB" sz="1200" dirty="0">
                <a:solidFill>
                  <a:schemeClr val="tx1"/>
                </a:solidFill>
              </a:rPr>
              <a:t>.</a:t>
            </a:r>
          </a:p>
          <a:p>
            <a:r>
              <a:rPr lang="en-GB" sz="1200" dirty="0">
                <a:solidFill>
                  <a:schemeClr val="tx1"/>
                </a:solidFill>
              </a:rPr>
              <a:t>Provides mentorship and currently includes </a:t>
            </a:r>
            <a:r>
              <a:rPr lang="en-GB" sz="1200" b="1" dirty="0">
                <a:solidFill>
                  <a:schemeClr val="tx1"/>
                </a:solidFill>
              </a:rPr>
              <a:t>23 members</a:t>
            </a:r>
            <a:r>
              <a:rPr lang="en-GB" sz="1200" dirty="0">
                <a:solidFill>
                  <a:schemeClr val="tx1"/>
                </a:solidFill>
              </a:rPr>
              <a:t>.</a:t>
            </a:r>
          </a:p>
          <a:p>
            <a:r>
              <a:rPr lang="en-GB" sz="1200" dirty="0">
                <a:solidFill>
                  <a:schemeClr val="tx1"/>
                </a:solidFill>
              </a:rPr>
              <a:t>A new cohort of </a:t>
            </a:r>
            <a:r>
              <a:rPr lang="en-GB" sz="1200" b="1" dirty="0">
                <a:solidFill>
                  <a:schemeClr val="tx1"/>
                </a:solidFill>
              </a:rPr>
              <a:t> 32 members</a:t>
            </a:r>
            <a:r>
              <a:rPr lang="en-GB" sz="1200" dirty="0">
                <a:solidFill>
                  <a:schemeClr val="tx1"/>
                </a:solidFill>
              </a:rPr>
              <a:t> is expected to join next.</a:t>
            </a:r>
          </a:p>
          <a:p>
            <a:r>
              <a:rPr lang="en-GB" sz="1200" dirty="0">
                <a:solidFill>
                  <a:schemeClr val="tx1"/>
                </a:solidFill>
              </a:rPr>
              <a:t>Members consistently value mentorship, peer-review training, and closer engagement with IUCr journals, including attendance at Editorial Board meetings.</a:t>
            </a:r>
          </a:p>
          <a:p>
            <a:r>
              <a:rPr lang="en-GB" sz="1200" dirty="0">
                <a:solidFill>
                  <a:schemeClr val="tx1"/>
                </a:solidFill>
              </a:rPr>
              <a:t>Peer-review opportunities are seen as one of the most valuable parts of the programme, including mentored reviews, progression to independent reviewing, insight into editorial decision-making, confidence in evaluating manuscripts, and discussion of reviewer reports with mentors. </a:t>
            </a:r>
          </a:p>
          <a:p>
            <a:endParaRPr lang="en-GB" sz="1200" dirty="0">
              <a:solidFill>
                <a:schemeClr val="tx1"/>
              </a:solidFill>
            </a:endParaRPr>
          </a:p>
          <a:p>
            <a:r>
              <a:rPr lang="en-GB" sz="1200" b="1" dirty="0">
                <a:solidFill>
                  <a:schemeClr val="tx1"/>
                </a:solidFill>
              </a:rPr>
              <a:t>Professional benefits</a:t>
            </a:r>
          </a:p>
          <a:p>
            <a:r>
              <a:rPr lang="en-GB" sz="1200" dirty="0">
                <a:solidFill>
                  <a:schemeClr val="tx1"/>
                </a:solidFill>
              </a:rPr>
              <a:t>Members said the peer-review workshop and follow-up mentoring provided a strong foundation for developing reviewing skills.</a:t>
            </a:r>
          </a:p>
          <a:p>
            <a:r>
              <a:rPr lang="en-GB" sz="1200" dirty="0">
                <a:solidFill>
                  <a:schemeClr val="tx1"/>
                </a:solidFill>
              </a:rPr>
              <a:t>Broader benefits included understanding the publication process, exposure to editorial activities, awareness of publishing standards, and networking within the crystallographic community.</a:t>
            </a:r>
          </a:p>
          <a:p>
            <a:r>
              <a:rPr lang="en-GB" sz="1200" dirty="0">
                <a:solidFill>
                  <a:schemeClr val="tx1"/>
                </a:solidFill>
              </a:rPr>
              <a:t>Several members expressed interest in progressing towards editorial roles within IUCr journals.</a:t>
            </a:r>
          </a:p>
          <a:p>
            <a:endParaRPr lang="en-GB" sz="1200" dirty="0">
              <a:solidFill>
                <a:schemeClr val="tx1"/>
              </a:solidFill>
            </a:endParaRPr>
          </a:p>
        </p:txBody>
      </p:sp>
      <p:sp>
        <p:nvSpPr>
          <p:cNvPr id="4" name="Text Placeholder 3">
            <a:extLst>
              <a:ext uri="{FF2B5EF4-FFF2-40B4-BE49-F238E27FC236}">
                <a16:creationId xmlns:a16="http://schemas.microsoft.com/office/drawing/2014/main" id="{F02378D1-C897-6E43-71DE-03268D76BFF1}"/>
              </a:ext>
            </a:extLst>
          </p:cNvPr>
          <p:cNvSpPr>
            <a:spLocks noGrp="1"/>
          </p:cNvSpPr>
          <p:nvPr>
            <p:ph type="body" sz="quarter" idx="11"/>
          </p:nvPr>
        </p:nvSpPr>
        <p:spPr>
          <a:xfrm>
            <a:off x="116958" y="111733"/>
            <a:ext cx="4034418" cy="583211"/>
          </a:xfrm>
        </p:spPr>
        <p:txBody>
          <a:bodyPr/>
          <a:lstStyle/>
          <a:p>
            <a:r>
              <a:rPr lang="en-GB" sz="1800" b="1" dirty="0"/>
              <a:t> Early Career Boards</a:t>
            </a:r>
          </a:p>
        </p:txBody>
      </p:sp>
      <p:pic>
        <p:nvPicPr>
          <p:cNvPr id="7" name="Picture 6">
            <a:extLst>
              <a:ext uri="{FF2B5EF4-FFF2-40B4-BE49-F238E27FC236}">
                <a16:creationId xmlns:a16="http://schemas.microsoft.com/office/drawing/2014/main" id="{02502561-17DC-B514-4E65-BFF0DD568D33}"/>
              </a:ext>
            </a:extLst>
          </p:cNvPr>
          <p:cNvPicPr>
            <a:picLocks noChangeAspect="1"/>
          </p:cNvPicPr>
          <p:nvPr/>
        </p:nvPicPr>
        <p:blipFill>
          <a:blip r:embed="rId2"/>
          <a:stretch>
            <a:fillRect/>
          </a:stretch>
        </p:blipFill>
        <p:spPr>
          <a:xfrm>
            <a:off x="5865779" y="1647794"/>
            <a:ext cx="6326221" cy="3741329"/>
          </a:xfrm>
          <a:prstGeom prst="rect">
            <a:avLst/>
          </a:prstGeom>
        </p:spPr>
      </p:pic>
    </p:spTree>
    <p:extLst>
      <p:ext uri="{BB962C8B-B14F-4D97-AF65-F5344CB8AC3E}">
        <p14:creationId xmlns:p14="http://schemas.microsoft.com/office/powerpoint/2010/main" val="12483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DF217-DA83-2789-B61D-9D5E65CBB53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575B182-AD78-D4C6-A787-297C18769C95}"/>
              </a:ext>
            </a:extLst>
          </p:cNvPr>
          <p:cNvSpPr>
            <a:spLocks noGrp="1"/>
          </p:cNvSpPr>
          <p:nvPr>
            <p:ph type="body" sz="quarter" idx="11"/>
          </p:nvPr>
        </p:nvSpPr>
        <p:spPr>
          <a:xfrm>
            <a:off x="112886" y="71977"/>
            <a:ext cx="3807107" cy="561875"/>
          </a:xfrm>
        </p:spPr>
        <p:txBody>
          <a:bodyPr vert="horz" lIns="91440" tIns="45720" rIns="91440" bIns="45720" rtlCol="0" anchor="ctr">
            <a:normAutofit/>
          </a:bodyPr>
          <a:lstStyle/>
          <a:p>
            <a:r>
              <a:rPr lang="en-GB" sz="2000" b="1" dirty="0"/>
              <a:t>Outreach</a:t>
            </a:r>
          </a:p>
        </p:txBody>
      </p:sp>
      <p:graphicFrame>
        <p:nvGraphicFramePr>
          <p:cNvPr id="7" name="TextBox 4">
            <a:extLst>
              <a:ext uri="{FF2B5EF4-FFF2-40B4-BE49-F238E27FC236}">
                <a16:creationId xmlns:a16="http://schemas.microsoft.com/office/drawing/2014/main" id="{019273AA-B1CE-A077-F047-E3A04D9CCF6B}"/>
              </a:ext>
            </a:extLst>
          </p:cNvPr>
          <p:cNvGraphicFramePr/>
          <p:nvPr/>
        </p:nvGraphicFramePr>
        <p:xfrm>
          <a:off x="349857" y="1081376"/>
          <a:ext cx="5398936" cy="5430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9" name="Picture 28">
            <a:extLst>
              <a:ext uri="{FF2B5EF4-FFF2-40B4-BE49-F238E27FC236}">
                <a16:creationId xmlns:a16="http://schemas.microsoft.com/office/drawing/2014/main" id="{17A8CD92-4B34-A47D-D124-4B64B07121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48837" y="1470990"/>
            <a:ext cx="2825397" cy="2070520"/>
          </a:xfrm>
          <a:prstGeom prst="rect">
            <a:avLst/>
          </a:prstGeom>
        </p:spPr>
      </p:pic>
      <p:pic>
        <p:nvPicPr>
          <p:cNvPr id="31" name="Picture 30">
            <a:extLst>
              <a:ext uri="{FF2B5EF4-FFF2-40B4-BE49-F238E27FC236}">
                <a16:creationId xmlns:a16="http://schemas.microsoft.com/office/drawing/2014/main" id="{2F81789B-7BE8-6D56-902C-81EE93C9E2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48838" y="3854397"/>
            <a:ext cx="2831334" cy="1894396"/>
          </a:xfrm>
          <a:prstGeom prst="rect">
            <a:avLst/>
          </a:prstGeom>
        </p:spPr>
      </p:pic>
    </p:spTree>
    <p:extLst>
      <p:ext uri="{BB962C8B-B14F-4D97-AF65-F5344CB8AC3E}">
        <p14:creationId xmlns:p14="http://schemas.microsoft.com/office/powerpoint/2010/main" val="307629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5">
            <a:extLst>
              <a:ext uri="{FF2B5EF4-FFF2-40B4-BE49-F238E27FC236}">
                <a16:creationId xmlns:a16="http://schemas.microsoft.com/office/drawing/2014/main" id="{581471CD-E4C0-14D1-45AC-2C72E3E7B8E7}"/>
              </a:ext>
            </a:extLst>
          </p:cNvPr>
          <p:cNvSpPr>
            <a:spLocks noGrp="1"/>
          </p:cNvSpPr>
          <p:nvPr>
            <p:ph type="body" sz="quarter" idx="11"/>
          </p:nvPr>
        </p:nvSpPr>
        <p:spPr>
          <a:xfrm>
            <a:off x="112886" y="111733"/>
            <a:ext cx="3218711" cy="561875"/>
          </a:xfrm>
        </p:spPr>
        <p:txBody>
          <a:bodyPr/>
          <a:lstStyle/>
          <a:p>
            <a:endParaRPr lang="en-GB" b="1" dirty="0"/>
          </a:p>
          <a:p>
            <a:r>
              <a:rPr lang="en-GB" sz="2000" b="1" dirty="0"/>
              <a:t>Outreach</a:t>
            </a:r>
          </a:p>
          <a:p>
            <a:endParaRPr lang="en-US" dirty="0"/>
          </a:p>
        </p:txBody>
      </p:sp>
      <p:graphicFrame>
        <p:nvGraphicFramePr>
          <p:cNvPr id="6" name="Text Placeholder 1">
            <a:extLst>
              <a:ext uri="{FF2B5EF4-FFF2-40B4-BE49-F238E27FC236}">
                <a16:creationId xmlns:a16="http://schemas.microsoft.com/office/drawing/2014/main" id="{8A784E14-A62B-F489-97B4-0AC067FA88E5}"/>
              </a:ext>
            </a:extLst>
          </p:cNvPr>
          <p:cNvGraphicFramePr/>
          <p:nvPr/>
        </p:nvGraphicFramePr>
        <p:xfrm>
          <a:off x="170397" y="959454"/>
          <a:ext cx="5272683" cy="54492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411BB4E4-DDA8-BF61-376E-AED300ECBB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48922" y="1470406"/>
            <a:ext cx="4931544" cy="3917188"/>
          </a:xfrm>
          <a:prstGeom prst="rect">
            <a:avLst/>
          </a:prstGeom>
        </p:spPr>
      </p:pic>
    </p:spTree>
    <p:extLst>
      <p:ext uri="{BB962C8B-B14F-4D97-AF65-F5344CB8AC3E}">
        <p14:creationId xmlns:p14="http://schemas.microsoft.com/office/powerpoint/2010/main" val="3659366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23E4CBE-8E32-5B40-8FD2-366EE43CF457}"/>
              </a:ext>
            </a:extLst>
          </p:cNvPr>
          <p:cNvSpPr>
            <a:spLocks noGrp="1"/>
          </p:cNvSpPr>
          <p:nvPr>
            <p:ph type="body" sz="quarter" idx="11"/>
          </p:nvPr>
        </p:nvSpPr>
        <p:spPr>
          <a:xfrm>
            <a:off x="116958" y="111733"/>
            <a:ext cx="7765170" cy="561875"/>
          </a:xfrm>
        </p:spPr>
        <p:txBody>
          <a:bodyPr/>
          <a:lstStyle/>
          <a:p>
            <a:r>
              <a:rPr lang="en-GB" sz="2000" b="1" dirty="0"/>
              <a:t>How might we amplify our positive impact?</a:t>
            </a:r>
          </a:p>
        </p:txBody>
      </p:sp>
      <p:sp>
        <p:nvSpPr>
          <p:cNvPr id="6" name="TextBox 5">
            <a:extLst>
              <a:ext uri="{FF2B5EF4-FFF2-40B4-BE49-F238E27FC236}">
                <a16:creationId xmlns:a16="http://schemas.microsoft.com/office/drawing/2014/main" id="{D3B68A99-64FA-2118-061D-62B456678BC1}"/>
              </a:ext>
            </a:extLst>
          </p:cNvPr>
          <p:cNvSpPr txBox="1"/>
          <p:nvPr/>
        </p:nvSpPr>
        <p:spPr>
          <a:xfrm>
            <a:off x="448056" y="1188720"/>
            <a:ext cx="8650224" cy="4524315"/>
          </a:xfrm>
          <a:prstGeom prst="rect">
            <a:avLst/>
          </a:prstGeom>
          <a:noFill/>
        </p:spPr>
        <p:txBody>
          <a:bodyPr wrap="square" rtlCol="0">
            <a:spAutoFit/>
          </a:bodyPr>
          <a:lstStyle/>
          <a:p>
            <a:pPr marL="285750" indent="-285750">
              <a:buFont typeface="Arial" panose="020B0604020202020204" pitchFamily="34" charset="0"/>
              <a:buChar char="•"/>
            </a:pPr>
            <a:r>
              <a:rPr lang="en-GB" dirty="0"/>
              <a:t>Removing APCs – Diamond Open Access?</a:t>
            </a:r>
          </a:p>
          <a:p>
            <a:endParaRPr lang="en-GB" dirty="0"/>
          </a:p>
          <a:p>
            <a:pPr marL="285750" indent="-285750">
              <a:buFont typeface="Arial" panose="020B0604020202020204" pitchFamily="34" charset="0"/>
              <a:buChar char="•"/>
            </a:pPr>
            <a:r>
              <a:rPr lang="en-GB" dirty="0"/>
              <a:t>What is Diamond Open Access? </a:t>
            </a:r>
          </a:p>
          <a:p>
            <a:pPr marL="285750" indent="-285750">
              <a:buFont typeface="Arial" panose="020B0604020202020204" pitchFamily="34" charset="0"/>
              <a:buChar char="•"/>
            </a:pPr>
            <a:endParaRPr lang="en-GB" dirty="0"/>
          </a:p>
          <a:p>
            <a:pPr marL="742950" lvl="1" indent="-285750">
              <a:buFont typeface="Arial" panose="020B0604020202020204" pitchFamily="34" charset="0"/>
              <a:buChar char="•"/>
            </a:pPr>
            <a:r>
              <a:rPr lang="en-US" b="1" dirty="0"/>
              <a:t>Diamond Open Access</a:t>
            </a:r>
            <a:r>
              <a:rPr lang="en-US" dirty="0"/>
              <a:t> is an equitable approach to scholarly publishing. It provides  online access to research outputs with no fees for readers or authors. Diamond Open Access relies on shared infrastructures and open licensing. These conditions enable scholarly knowledge to circulate as a </a:t>
            </a:r>
            <a:r>
              <a:rPr lang="en-US" b="1" dirty="0"/>
              <a:t>digital public good</a:t>
            </a:r>
            <a:r>
              <a:rPr lang="en-US" dirty="0"/>
              <a:t>.</a:t>
            </a:r>
            <a:r>
              <a:rPr lang="en-GB" dirty="0"/>
              <a:t> (UNESCO)</a:t>
            </a:r>
          </a:p>
          <a:p>
            <a:endParaRPr lang="en-GB" dirty="0"/>
          </a:p>
          <a:p>
            <a:pPr marL="285750" indent="-285750">
              <a:buFont typeface="Arial" panose="020B0604020202020204" pitchFamily="34" charset="0"/>
              <a:buChar char="•"/>
            </a:pPr>
            <a:r>
              <a:rPr lang="en-GB" dirty="0"/>
              <a:t>Diamond Open Access risks becoming an ethical aspiration constrained by structural (and financial) realities.</a:t>
            </a:r>
          </a:p>
          <a:p>
            <a:endParaRPr lang="en-GB" dirty="0"/>
          </a:p>
          <a:p>
            <a:pPr marL="285750" indent="-285750">
              <a:buFont typeface="Arial" panose="020B0604020202020204" pitchFamily="34" charset="0"/>
              <a:buChar char="•"/>
            </a:pPr>
            <a:r>
              <a:rPr lang="en-GB" dirty="0"/>
              <a:t>Commission on Teaching in the early 1980 introduced its Teaching Pamphlets on Crystallography Series.  The IUCr Online Dictionary of Crystallography is also free to access online. </a:t>
            </a:r>
          </a:p>
        </p:txBody>
      </p:sp>
    </p:spTree>
    <p:extLst>
      <p:ext uri="{BB962C8B-B14F-4D97-AF65-F5344CB8AC3E}">
        <p14:creationId xmlns:p14="http://schemas.microsoft.com/office/powerpoint/2010/main" val="3178664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bar"/>
          <p:cNvSpPr/>
          <p:nvPr/>
        </p:nvSpPr>
        <p:spPr>
          <a:xfrm>
            <a:off x="548640" y="411480"/>
            <a:ext cx="6309360" cy="640080"/>
          </a:xfrm>
          <a:prstGeom prst="rect">
            <a:avLst/>
          </a:prstGeom>
          <a:solidFill>
            <a:schemeClr val="accent1"/>
          </a:solidFill>
        </p:spPr>
        <p:txBody>
          <a:bodyPr vert="horz" lIns="91440" tIns="45720" rIns="91440" bIns="45720" rtlCol="0" anchor="ctr">
            <a:noAutofit/>
          </a:bodyPr>
          <a:lstStyle/>
          <a:p>
            <a:pPr algn="r">
              <a:lnSpc>
                <a:spcPct val="90000"/>
              </a:lnSpc>
              <a:spcBef>
                <a:spcPts val="1000"/>
              </a:spcBef>
            </a:pPr>
            <a:r>
              <a:rPr lang="en-GB" sz="2000" b="1" dirty="0">
                <a:solidFill>
                  <a:schemeClr val="bg1"/>
                </a:solidFill>
                <a:latin typeface="Montserrat" pitchFamily="2" charset="0"/>
              </a:rPr>
              <a:t>An agenda for society publishers</a:t>
            </a:r>
          </a:p>
        </p:txBody>
      </p:sp>
      <p:pic>
        <p:nvPicPr>
          <p:cNvPr id="3" name="Logo"/>
          <p:cNvPicPr>
            <a:picLocks noChangeAspect="1"/>
          </p:cNvPicPr>
          <p:nvPr/>
        </p:nvPicPr>
        <p:blipFill>
          <a:blip r:embed="rId2"/>
          <a:stretch>
            <a:fillRect/>
          </a:stretch>
        </p:blipFill>
        <p:spPr>
          <a:xfrm>
            <a:off x="10204704" y="411479"/>
            <a:ext cx="1207008" cy="506165"/>
          </a:xfrm>
          <a:prstGeom prst="rect">
            <a:avLst/>
          </a:prstGeom>
        </p:spPr>
      </p:pic>
      <p:sp>
        <p:nvSpPr>
          <p:cNvPr id="10" name="Card"/>
          <p:cNvSpPr/>
          <p:nvPr/>
        </p:nvSpPr>
        <p:spPr>
          <a:xfrm>
            <a:off x="548640" y="1450000"/>
            <a:ext cx="11018520" cy="90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12" name="Text"/>
          <p:cNvSpPr/>
          <p:nvPr/>
        </p:nvSpPr>
        <p:spPr>
          <a:xfrm>
            <a:off x="1548640" y="1600000"/>
            <a:ext cx="9600000" cy="330000"/>
          </a:xfrm>
          <a:prstGeom prst="rect">
            <a:avLst/>
          </a:prstGeom>
          <a:noFill/>
          <a:ln/>
        </p:spPr>
        <p:txBody>
          <a:bodyPr wrap="square" lIns="0" tIns="0" rIns="0" bIns="0" rtlCol="0" anchor="t"/>
          <a:lstStyle/>
          <a:p>
            <a:pPr marL="0" indent="0">
              <a:lnSpc>
                <a:spcPct val="120000"/>
              </a:lnSpc>
              <a:buNone/>
            </a:pPr>
            <a:r>
              <a:rPr lang="en-GB" b="1" dirty="0">
                <a:solidFill>
                  <a:srgbClr val="21295C"/>
                </a:solidFill>
                <a:latin typeface="Aptos Display" pitchFamily="34" charset="0"/>
                <a:ea typeface="Aptos Display" pitchFamily="34" charset="-122"/>
                <a:cs typeface="Aptos Display" pitchFamily="34" charset="-120"/>
              </a:rPr>
              <a:t>Keep standards and infrastructure community-governed</a:t>
            </a:r>
          </a:p>
        </p:txBody>
      </p:sp>
      <p:sp>
        <p:nvSpPr>
          <p:cNvPr id="13" name="Text"/>
          <p:cNvSpPr/>
          <p:nvPr/>
        </p:nvSpPr>
        <p:spPr>
          <a:xfrm>
            <a:off x="1548640" y="1950000"/>
            <a:ext cx="9600000" cy="330000"/>
          </a:xfrm>
          <a:prstGeom prst="rect">
            <a:avLst/>
          </a:prstGeom>
          <a:noFill/>
          <a:ln/>
        </p:spPr>
        <p:txBody>
          <a:bodyPr wrap="square" lIns="0" tIns="0" rIns="0" bIns="0" rtlCol="0" anchor="t"/>
          <a:lstStyle/>
          <a:p>
            <a:pPr marL="0" indent="0">
              <a:lnSpc>
                <a:spcPct val="120000"/>
              </a:lnSpc>
              <a:buNone/>
            </a:pPr>
            <a:r>
              <a:rPr lang="en-GB" sz="1600" dirty="0">
                <a:solidFill>
                  <a:srgbClr val="1B1F2A"/>
                </a:solidFill>
                <a:latin typeface="Aptos" pitchFamily="34" charset="0"/>
                <a:ea typeface="Aptos" pitchFamily="34" charset="-122"/>
                <a:cs typeface="Aptos" pitchFamily="34" charset="-120"/>
              </a:rPr>
              <a:t>Own the standard, not only the journal — COMCIFS shows how a discipline can steward its own data format.</a:t>
            </a:r>
          </a:p>
        </p:txBody>
      </p:sp>
      <p:sp>
        <p:nvSpPr>
          <p:cNvPr id="14" name="Card"/>
          <p:cNvSpPr/>
          <p:nvPr/>
        </p:nvSpPr>
        <p:spPr>
          <a:xfrm>
            <a:off x="548640" y="2460000"/>
            <a:ext cx="11018520" cy="90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16" name="Text"/>
          <p:cNvSpPr/>
          <p:nvPr/>
        </p:nvSpPr>
        <p:spPr>
          <a:xfrm>
            <a:off x="1548640" y="2610000"/>
            <a:ext cx="9600000" cy="330000"/>
          </a:xfrm>
          <a:prstGeom prst="rect">
            <a:avLst/>
          </a:prstGeom>
          <a:noFill/>
          <a:ln/>
        </p:spPr>
        <p:txBody>
          <a:bodyPr wrap="square" lIns="0" tIns="0" rIns="0" bIns="0" rtlCol="0" anchor="t"/>
          <a:lstStyle/>
          <a:p>
            <a:pPr marL="0" indent="0">
              <a:lnSpc>
                <a:spcPct val="120000"/>
              </a:lnSpc>
              <a:buNone/>
            </a:pPr>
            <a:r>
              <a:rPr lang="en-GB" sz="1600" b="1" dirty="0">
                <a:solidFill>
                  <a:srgbClr val="21295C"/>
                </a:solidFill>
                <a:latin typeface="Aptos Display" pitchFamily="34" charset="0"/>
                <a:ea typeface="Aptos Display" pitchFamily="34" charset="-122"/>
                <a:cs typeface="Aptos Display" pitchFamily="34" charset="-120"/>
              </a:rPr>
              <a:t>Make validation a service to the field, not a gate</a:t>
            </a:r>
          </a:p>
        </p:txBody>
      </p:sp>
      <p:sp>
        <p:nvSpPr>
          <p:cNvPr id="17" name="Text"/>
          <p:cNvSpPr/>
          <p:nvPr/>
        </p:nvSpPr>
        <p:spPr>
          <a:xfrm>
            <a:off x="1548640" y="2960000"/>
            <a:ext cx="9600000" cy="330000"/>
          </a:xfrm>
          <a:prstGeom prst="rect">
            <a:avLst/>
          </a:prstGeom>
          <a:noFill/>
          <a:ln/>
        </p:spPr>
        <p:txBody>
          <a:bodyPr wrap="square" lIns="0" tIns="0" rIns="0" bIns="0" rtlCol="0" anchor="t"/>
          <a:lstStyle/>
          <a:p>
            <a:pPr marL="0" indent="0">
              <a:lnSpc>
                <a:spcPct val="120000"/>
              </a:lnSpc>
              <a:buNone/>
            </a:pPr>
            <a:r>
              <a:rPr lang="en-GB" sz="1600" dirty="0">
                <a:solidFill>
                  <a:srgbClr val="1B1F2A"/>
                </a:solidFill>
                <a:latin typeface="Aptos" pitchFamily="34" charset="0"/>
                <a:ea typeface="Aptos" pitchFamily="34" charset="-122"/>
                <a:cs typeface="Aptos" pitchFamily="34" charset="-120"/>
              </a:rPr>
              <a:t>checkCIF runs before submission and is open to anyone: quality control as shared public infrastructure</a:t>
            </a:r>
            <a:r>
              <a:rPr lang="en-GB" sz="1400" dirty="0">
                <a:solidFill>
                  <a:srgbClr val="1B1F2A"/>
                </a:solidFill>
                <a:latin typeface="Aptos" pitchFamily="34" charset="0"/>
                <a:ea typeface="Aptos" pitchFamily="34" charset="-122"/>
                <a:cs typeface="Aptos" pitchFamily="34" charset="-120"/>
              </a:rPr>
              <a:t>.</a:t>
            </a:r>
          </a:p>
        </p:txBody>
      </p:sp>
      <p:sp>
        <p:nvSpPr>
          <p:cNvPr id="18" name="Card"/>
          <p:cNvSpPr/>
          <p:nvPr/>
        </p:nvSpPr>
        <p:spPr>
          <a:xfrm>
            <a:off x="548640" y="3470000"/>
            <a:ext cx="11018520" cy="90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20" name="Text"/>
          <p:cNvSpPr/>
          <p:nvPr/>
        </p:nvSpPr>
        <p:spPr>
          <a:xfrm>
            <a:off x="1548640" y="3620000"/>
            <a:ext cx="9600000" cy="330000"/>
          </a:xfrm>
          <a:prstGeom prst="rect">
            <a:avLst/>
          </a:prstGeom>
          <a:noFill/>
          <a:ln/>
        </p:spPr>
        <p:txBody>
          <a:bodyPr wrap="square" lIns="0" tIns="0" rIns="0" bIns="0" rtlCol="0" anchor="t"/>
          <a:lstStyle/>
          <a:p>
            <a:pPr marL="0" indent="0">
              <a:lnSpc>
                <a:spcPct val="120000"/>
              </a:lnSpc>
              <a:buNone/>
            </a:pPr>
            <a:r>
              <a:rPr lang="en-GB" sz="1600" b="1" dirty="0">
                <a:solidFill>
                  <a:srgbClr val="21295C"/>
                </a:solidFill>
                <a:latin typeface="Aptos Display" pitchFamily="34" charset="0"/>
                <a:ea typeface="Aptos Display" pitchFamily="34" charset="-122"/>
                <a:cs typeface="Aptos Display" pitchFamily="34" charset="-120"/>
              </a:rPr>
              <a:t>Align the business model with equitable access</a:t>
            </a:r>
          </a:p>
        </p:txBody>
      </p:sp>
      <p:sp>
        <p:nvSpPr>
          <p:cNvPr id="21" name="Text"/>
          <p:cNvSpPr/>
          <p:nvPr/>
        </p:nvSpPr>
        <p:spPr>
          <a:xfrm>
            <a:off x="1548640" y="3970000"/>
            <a:ext cx="9600000" cy="330000"/>
          </a:xfrm>
          <a:prstGeom prst="rect">
            <a:avLst/>
          </a:prstGeom>
          <a:noFill/>
          <a:ln/>
        </p:spPr>
        <p:txBody>
          <a:bodyPr wrap="square" lIns="0" tIns="0" rIns="0" bIns="0" rtlCol="0" anchor="t"/>
          <a:lstStyle/>
          <a:p>
            <a:pPr marL="0" indent="0">
              <a:lnSpc>
                <a:spcPct val="120000"/>
              </a:lnSpc>
              <a:buNone/>
            </a:pPr>
            <a:r>
              <a:rPr lang="en-GB" sz="1600" dirty="0">
                <a:solidFill>
                  <a:srgbClr val="1B1F2A"/>
                </a:solidFill>
                <a:latin typeface="Aptos" pitchFamily="34" charset="0"/>
                <a:ea typeface="Aptos" pitchFamily="34" charset="-122"/>
                <a:cs typeface="Aptos" pitchFamily="34" charset="-120"/>
              </a:rPr>
              <a:t>Cost each route transparently and treat diamond open access as a question to answer, not a slogan.</a:t>
            </a:r>
          </a:p>
        </p:txBody>
      </p:sp>
      <p:sp>
        <p:nvSpPr>
          <p:cNvPr id="22" name="Card"/>
          <p:cNvSpPr/>
          <p:nvPr/>
        </p:nvSpPr>
        <p:spPr>
          <a:xfrm>
            <a:off x="548640" y="4480000"/>
            <a:ext cx="11018520" cy="90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24" name="Text"/>
          <p:cNvSpPr/>
          <p:nvPr/>
        </p:nvSpPr>
        <p:spPr>
          <a:xfrm>
            <a:off x="1548640" y="4630000"/>
            <a:ext cx="9600000" cy="330000"/>
          </a:xfrm>
          <a:prstGeom prst="rect">
            <a:avLst/>
          </a:prstGeom>
          <a:noFill/>
          <a:ln/>
        </p:spPr>
        <p:txBody>
          <a:bodyPr wrap="square" lIns="0" tIns="0" rIns="0" bIns="0" rtlCol="0" anchor="t"/>
          <a:lstStyle/>
          <a:p>
            <a:pPr marL="0" indent="0">
              <a:lnSpc>
                <a:spcPct val="120000"/>
              </a:lnSpc>
              <a:buNone/>
            </a:pPr>
            <a:r>
              <a:rPr lang="en-GB" sz="1600" b="1" dirty="0">
                <a:solidFill>
                  <a:srgbClr val="21295C"/>
                </a:solidFill>
                <a:latin typeface="Aptos Display" pitchFamily="34" charset="0"/>
                <a:ea typeface="Aptos Display" pitchFamily="34" charset="-122"/>
                <a:cs typeface="Aptos Display" pitchFamily="34" charset="-120"/>
              </a:rPr>
              <a:t>Publish the outputs that assessment overlooks</a:t>
            </a:r>
          </a:p>
        </p:txBody>
      </p:sp>
      <p:sp>
        <p:nvSpPr>
          <p:cNvPr id="25" name="Text"/>
          <p:cNvSpPr/>
          <p:nvPr/>
        </p:nvSpPr>
        <p:spPr>
          <a:xfrm>
            <a:off x="1548640" y="4980000"/>
            <a:ext cx="9600000" cy="330000"/>
          </a:xfrm>
          <a:prstGeom prst="rect">
            <a:avLst/>
          </a:prstGeom>
          <a:noFill/>
          <a:ln/>
        </p:spPr>
        <p:txBody>
          <a:bodyPr wrap="square" lIns="0" tIns="0" rIns="0" bIns="0" rtlCol="0" anchor="t"/>
          <a:lstStyle/>
          <a:p>
            <a:pPr marL="0" indent="0">
              <a:lnSpc>
                <a:spcPct val="120000"/>
              </a:lnSpc>
              <a:buNone/>
            </a:pPr>
            <a:r>
              <a:rPr lang="en-GB" sz="1600" dirty="0">
                <a:solidFill>
                  <a:srgbClr val="1B1F2A"/>
                </a:solidFill>
                <a:latin typeface="Aptos" pitchFamily="34" charset="0"/>
                <a:ea typeface="Aptos" pitchFamily="34" charset="-122"/>
                <a:cs typeface="Aptos" pitchFamily="34" charset="-120"/>
              </a:rPr>
              <a:t>Data reports, raw-data letters and software papers give credit for work the article-centred system misses.</a:t>
            </a:r>
          </a:p>
        </p:txBody>
      </p:sp>
      <p:sp>
        <p:nvSpPr>
          <p:cNvPr id="26" name="Card"/>
          <p:cNvSpPr/>
          <p:nvPr/>
        </p:nvSpPr>
        <p:spPr>
          <a:xfrm>
            <a:off x="548640" y="5490000"/>
            <a:ext cx="11018520" cy="90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28" name="Text"/>
          <p:cNvSpPr/>
          <p:nvPr/>
        </p:nvSpPr>
        <p:spPr>
          <a:xfrm>
            <a:off x="1548640" y="5460000"/>
            <a:ext cx="9600000" cy="330000"/>
          </a:xfrm>
          <a:prstGeom prst="rect">
            <a:avLst/>
          </a:prstGeom>
          <a:noFill/>
          <a:ln/>
        </p:spPr>
        <p:txBody>
          <a:bodyPr wrap="square" lIns="0" tIns="0" rIns="0" bIns="0" rtlCol="0" anchor="t"/>
          <a:lstStyle/>
          <a:p>
            <a:pPr marL="0" indent="0">
              <a:lnSpc>
                <a:spcPct val="120000"/>
              </a:lnSpc>
              <a:buNone/>
            </a:pPr>
            <a:r>
              <a:rPr lang="en-GB" b="1" dirty="0">
                <a:solidFill>
                  <a:srgbClr val="21295C"/>
                </a:solidFill>
                <a:latin typeface="Aptos Display" pitchFamily="34" charset="0"/>
                <a:ea typeface="Aptos Display" pitchFamily="34" charset="-122"/>
                <a:cs typeface="Aptos Display" pitchFamily="34" charset="-120"/>
              </a:rPr>
              <a:t>Build openness into early-career practice</a:t>
            </a:r>
          </a:p>
        </p:txBody>
      </p:sp>
      <p:sp>
        <p:nvSpPr>
          <p:cNvPr id="29" name="Text"/>
          <p:cNvSpPr/>
          <p:nvPr/>
        </p:nvSpPr>
        <p:spPr>
          <a:xfrm>
            <a:off x="1548640" y="5870000"/>
            <a:ext cx="9600000" cy="330000"/>
          </a:xfrm>
          <a:prstGeom prst="rect">
            <a:avLst/>
          </a:prstGeom>
          <a:noFill/>
          <a:ln/>
        </p:spPr>
        <p:txBody>
          <a:bodyPr wrap="square" lIns="0" tIns="0" rIns="0" bIns="0" rtlCol="0" anchor="t"/>
          <a:lstStyle/>
          <a:p>
            <a:pPr>
              <a:lnSpc>
                <a:spcPct val="120000"/>
              </a:lnSpc>
            </a:pPr>
            <a:r>
              <a:rPr lang="en-GB" sz="1400" dirty="0">
                <a:latin typeface="Aptos" panose="020B0004020202020204" pitchFamily="34" charset="0"/>
              </a:rPr>
              <a:t>Mentored peer review can introduce early-career researchers to the practical principles of open science, helping them apply greater transparency and reproducibility in their publishing work.</a:t>
            </a:r>
            <a:endParaRPr lang="en-GB" sz="1400" dirty="0">
              <a:solidFill>
                <a:srgbClr val="1B1F2A"/>
              </a:solidFill>
              <a:latin typeface="Aptos" panose="020B0004020202020204" pitchFamily="34" charset="0"/>
              <a:ea typeface="Aptos" pitchFamily="34" charset="-122"/>
              <a:cs typeface="Aptos" pitchFamily="34" charset="-120"/>
            </a:endParaRPr>
          </a:p>
        </p:txBody>
      </p:sp>
      <p:sp>
        <p:nvSpPr>
          <p:cNvPr id="30" name="Text"/>
          <p:cNvSpPr/>
          <p:nvPr/>
        </p:nvSpPr>
        <p:spPr>
          <a:xfrm>
            <a:off x="548640" y="6550000"/>
            <a:ext cx="11018520" cy="300000"/>
          </a:xfrm>
          <a:prstGeom prst="rect">
            <a:avLst/>
          </a:prstGeom>
          <a:noFill/>
          <a:ln/>
        </p:spPr>
        <p:txBody>
          <a:bodyPr wrap="square" lIns="0" tIns="0" rIns="0" bIns="0" rtlCol="0" anchor="t"/>
          <a:lstStyle/>
          <a:p>
            <a:pPr marL="0" indent="0">
              <a:lnSpc>
                <a:spcPct val="120000"/>
              </a:lnSpc>
              <a:buNone/>
            </a:pPr>
            <a:r>
              <a:rPr lang="en-GB" sz="1150" i="1" dirty="0">
                <a:solidFill>
                  <a:srgbClr val="1C7293"/>
                </a:solidFill>
                <a:latin typeface="Aptos" pitchFamily="34" charset="0"/>
                <a:ea typeface="Aptos" pitchFamily="34" charset="-122"/>
                <a:cs typeface="Aptos" pitchFamily="34" charset="-120"/>
              </a:rPr>
              <a:t>IUCr as case study — the pattern is transferable to any disciplinary union.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bar"/>
          <p:cNvSpPr/>
          <p:nvPr/>
        </p:nvSpPr>
        <p:spPr>
          <a:xfrm>
            <a:off x="429768" y="273702"/>
            <a:ext cx="6675120" cy="640080"/>
          </a:xfrm>
          <a:prstGeom prst="rect">
            <a:avLst/>
          </a:prstGeom>
          <a:solidFill>
            <a:schemeClr val="accent1"/>
          </a:solidFill>
        </p:spPr>
        <p:txBody>
          <a:bodyPr vert="horz" lIns="91440" tIns="45720" rIns="91440" bIns="45720" rtlCol="0" anchor="ctr">
            <a:noAutofit/>
          </a:bodyPr>
          <a:lstStyle/>
          <a:p>
            <a:pPr algn="r">
              <a:lnSpc>
                <a:spcPct val="90000"/>
              </a:lnSpc>
              <a:spcBef>
                <a:spcPts val="1000"/>
              </a:spcBef>
            </a:pPr>
            <a:r>
              <a:rPr lang="en-GB" sz="2000" b="1" dirty="0">
                <a:solidFill>
                  <a:schemeClr val="bg1"/>
                </a:solidFill>
                <a:latin typeface="Montserrat" pitchFamily="2" charset="0"/>
              </a:rPr>
              <a:t>Questions for discussion/contemplation</a:t>
            </a:r>
          </a:p>
        </p:txBody>
      </p:sp>
      <p:pic>
        <p:nvPicPr>
          <p:cNvPr id="3" name="Logo"/>
          <p:cNvPicPr>
            <a:picLocks noChangeAspect="1"/>
          </p:cNvPicPr>
          <p:nvPr/>
        </p:nvPicPr>
        <p:blipFill>
          <a:blip r:embed="rId2"/>
          <a:stretch>
            <a:fillRect/>
          </a:stretch>
        </p:blipFill>
        <p:spPr>
          <a:xfrm>
            <a:off x="10204704" y="411479"/>
            <a:ext cx="1207008" cy="506165"/>
          </a:xfrm>
          <a:prstGeom prst="rect">
            <a:avLst/>
          </a:prstGeom>
        </p:spPr>
      </p:pic>
      <p:sp>
        <p:nvSpPr>
          <p:cNvPr id="10" name="Card"/>
          <p:cNvSpPr/>
          <p:nvPr/>
        </p:nvSpPr>
        <p:spPr>
          <a:xfrm>
            <a:off x="548640" y="1550000"/>
            <a:ext cx="11018520" cy="115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12" name="Text"/>
          <p:cNvSpPr/>
          <p:nvPr/>
        </p:nvSpPr>
        <p:spPr>
          <a:xfrm>
            <a:off x="548640" y="1780000"/>
            <a:ext cx="10550000" cy="700000"/>
          </a:xfrm>
          <a:prstGeom prst="rect">
            <a:avLst/>
          </a:prstGeom>
          <a:noFill/>
          <a:ln/>
        </p:spPr>
        <p:txBody>
          <a:bodyPr wrap="square" lIns="0" tIns="0" rIns="0" bIns="0" rtlCol="0" anchor="t"/>
          <a:lstStyle/>
          <a:p>
            <a:pPr marL="0" indent="0">
              <a:lnSpc>
                <a:spcPct val="115000"/>
              </a:lnSpc>
              <a:buNone/>
            </a:pPr>
            <a:r>
              <a:rPr lang="en-GB" dirty="0">
                <a:solidFill>
                  <a:srgbClr val="21295C"/>
                </a:solidFill>
                <a:latin typeface="Aptos Display" pitchFamily="34" charset="0"/>
                <a:ea typeface="Aptos Display" pitchFamily="34" charset="-122"/>
                <a:cs typeface="Aptos Display" pitchFamily="34" charset="-120"/>
              </a:rPr>
              <a:t>If machines become the primary readers of our journals, what does a society publisher’s quality signal need to look like? And who validates it?</a:t>
            </a:r>
          </a:p>
        </p:txBody>
      </p:sp>
      <p:sp>
        <p:nvSpPr>
          <p:cNvPr id="13" name="Card"/>
          <p:cNvSpPr/>
          <p:nvPr/>
        </p:nvSpPr>
        <p:spPr>
          <a:xfrm>
            <a:off x="548640" y="2880000"/>
            <a:ext cx="11018520" cy="115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15" name="Text"/>
          <p:cNvSpPr/>
          <p:nvPr/>
        </p:nvSpPr>
        <p:spPr>
          <a:xfrm>
            <a:off x="548640" y="3110000"/>
            <a:ext cx="10550000" cy="700000"/>
          </a:xfrm>
          <a:prstGeom prst="rect">
            <a:avLst/>
          </a:prstGeom>
          <a:noFill/>
          <a:ln/>
        </p:spPr>
        <p:txBody>
          <a:bodyPr wrap="square" lIns="0" tIns="0" rIns="0" bIns="0" rtlCol="0" anchor="t"/>
          <a:lstStyle/>
          <a:p>
            <a:pPr marL="0" indent="0">
              <a:lnSpc>
                <a:spcPct val="115000"/>
              </a:lnSpc>
              <a:buNone/>
            </a:pPr>
            <a:r>
              <a:rPr lang="en-GB" dirty="0">
                <a:solidFill>
                  <a:srgbClr val="21295C"/>
                </a:solidFill>
                <a:latin typeface="Aptos Display" pitchFamily="34" charset="0"/>
                <a:ea typeface="Aptos Display" pitchFamily="34" charset="-122"/>
                <a:cs typeface="Aptos Display" pitchFamily="34" charset="-120"/>
              </a:rPr>
              <a:t>Which parts of our infrastructure must stay community-governed for open science to remain equitable, and which can safely be shared or outsourced?</a:t>
            </a:r>
          </a:p>
        </p:txBody>
      </p:sp>
      <p:sp>
        <p:nvSpPr>
          <p:cNvPr id="16" name="Card"/>
          <p:cNvSpPr/>
          <p:nvPr/>
        </p:nvSpPr>
        <p:spPr>
          <a:xfrm>
            <a:off x="548640" y="4210000"/>
            <a:ext cx="11018520" cy="115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18" name="Text"/>
          <p:cNvSpPr/>
          <p:nvPr/>
        </p:nvSpPr>
        <p:spPr>
          <a:xfrm>
            <a:off x="548640" y="4440000"/>
            <a:ext cx="10550000" cy="700000"/>
          </a:xfrm>
          <a:prstGeom prst="rect">
            <a:avLst/>
          </a:prstGeom>
          <a:noFill/>
          <a:ln/>
        </p:spPr>
        <p:txBody>
          <a:bodyPr wrap="square" lIns="0" tIns="0" rIns="0" bIns="0" rtlCol="0" anchor="t"/>
          <a:lstStyle/>
          <a:p>
            <a:pPr marL="0" indent="0">
              <a:lnSpc>
                <a:spcPct val="115000"/>
              </a:lnSpc>
              <a:buNone/>
            </a:pPr>
            <a:r>
              <a:rPr lang="en-GB" sz="1600" dirty="0">
                <a:solidFill>
                  <a:srgbClr val="21295C"/>
                </a:solidFill>
                <a:latin typeface="Aptos Display" pitchFamily="34" charset="0"/>
                <a:ea typeface="Aptos Display" pitchFamily="34" charset="-122"/>
                <a:cs typeface="Aptos Display" pitchFamily="34" charset="-120"/>
              </a:rPr>
              <a:t>What would it take for data, software and methods to carry the same career weight as the article — and what can publishers, research communities do here that funders cannot?</a:t>
            </a:r>
          </a:p>
        </p:txBody>
      </p:sp>
      <p:sp>
        <p:nvSpPr>
          <p:cNvPr id="19" name="Text"/>
          <p:cNvSpPr/>
          <p:nvPr/>
        </p:nvSpPr>
        <p:spPr>
          <a:xfrm>
            <a:off x="548640" y="5750000"/>
            <a:ext cx="11018520" cy="700000"/>
          </a:xfrm>
          <a:prstGeom prst="rect">
            <a:avLst/>
          </a:prstGeom>
          <a:noFill/>
          <a:ln/>
        </p:spPr>
        <p:txBody>
          <a:bodyPr wrap="square" lIns="0" tIns="0" rIns="0" bIns="0" rtlCol="0" anchor="t"/>
          <a:lstStyle/>
          <a:p>
            <a:pPr algn="ctr">
              <a:lnSpc>
                <a:spcPct val="120000"/>
              </a:lnSpc>
            </a:pPr>
            <a:r>
              <a:rPr lang="en-GB" b="1" dirty="0"/>
              <a:t>Society publishers as trusted stewards of open science, keeping it equitable, reusable and socially valuable, not just free to read.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A09CB47-B65B-258B-2A62-2E634414D0BA}"/>
              </a:ext>
            </a:extLst>
          </p:cNvPr>
          <p:cNvSpPr>
            <a:spLocks noGrp="1"/>
          </p:cNvSpPr>
          <p:nvPr>
            <p:ph type="body" sz="quarter" idx="11"/>
          </p:nvPr>
        </p:nvSpPr>
        <p:spPr>
          <a:xfrm>
            <a:off x="116958" y="111733"/>
            <a:ext cx="3238890" cy="561875"/>
          </a:xfrm>
        </p:spPr>
        <p:txBody>
          <a:bodyPr/>
          <a:lstStyle/>
          <a:p>
            <a:r>
              <a:rPr lang="en-GB" sz="2000" b="1" dirty="0"/>
              <a:t>Sources</a:t>
            </a:r>
          </a:p>
        </p:txBody>
      </p:sp>
      <p:graphicFrame>
        <p:nvGraphicFramePr>
          <p:cNvPr id="7" name="Table 6">
            <a:extLst>
              <a:ext uri="{FF2B5EF4-FFF2-40B4-BE49-F238E27FC236}">
                <a16:creationId xmlns:a16="http://schemas.microsoft.com/office/drawing/2014/main" id="{C8CEE81E-6341-C4BC-350F-FC8A2ED2C421}"/>
              </a:ext>
            </a:extLst>
          </p:cNvPr>
          <p:cNvGraphicFramePr>
            <a:graphicFrameLocks noGrp="1"/>
          </p:cNvGraphicFramePr>
          <p:nvPr>
            <p:extLst>
              <p:ext uri="{D42A27DB-BD31-4B8C-83A1-F6EECF244321}">
                <p14:modId xmlns:p14="http://schemas.microsoft.com/office/powerpoint/2010/main" val="3308604834"/>
              </p:ext>
            </p:extLst>
          </p:nvPr>
        </p:nvGraphicFramePr>
        <p:xfrm>
          <a:off x="466344" y="819787"/>
          <a:ext cx="9994391" cy="4943545"/>
        </p:xfrm>
        <a:graphic>
          <a:graphicData uri="http://schemas.openxmlformats.org/drawingml/2006/table">
            <a:tbl>
              <a:tblPr>
                <a:tableStyleId>{0E3FDE45-AF77-4B5C-9715-49D594BDF05E}</a:tableStyleId>
              </a:tblPr>
              <a:tblGrid>
                <a:gridCol w="3984903">
                  <a:extLst>
                    <a:ext uri="{9D8B030D-6E8A-4147-A177-3AD203B41FA5}">
                      <a16:colId xmlns:a16="http://schemas.microsoft.com/office/drawing/2014/main" val="2993675463"/>
                    </a:ext>
                  </a:extLst>
                </a:gridCol>
                <a:gridCol w="2651245">
                  <a:extLst>
                    <a:ext uri="{9D8B030D-6E8A-4147-A177-3AD203B41FA5}">
                      <a16:colId xmlns:a16="http://schemas.microsoft.com/office/drawing/2014/main" val="3074761018"/>
                    </a:ext>
                  </a:extLst>
                </a:gridCol>
                <a:gridCol w="2651245">
                  <a:extLst>
                    <a:ext uri="{9D8B030D-6E8A-4147-A177-3AD203B41FA5}">
                      <a16:colId xmlns:a16="http://schemas.microsoft.com/office/drawing/2014/main" val="2212890033"/>
                    </a:ext>
                  </a:extLst>
                </a:gridCol>
                <a:gridCol w="706998">
                  <a:extLst>
                    <a:ext uri="{9D8B030D-6E8A-4147-A177-3AD203B41FA5}">
                      <a16:colId xmlns:a16="http://schemas.microsoft.com/office/drawing/2014/main" val="1978518059"/>
                    </a:ext>
                  </a:extLst>
                </a:gridCol>
              </a:tblGrid>
              <a:tr h="148659">
                <a:tc>
                  <a:txBody>
                    <a:bodyPr/>
                    <a:lstStyle/>
                    <a:p>
                      <a:pPr algn="ctr" fontAlgn="ctr">
                        <a:buNone/>
                      </a:pPr>
                      <a:r>
                        <a:rPr lang="en-GB" sz="700" b="1" u="none" strike="noStrike" dirty="0">
                          <a:solidFill>
                            <a:srgbClr val="FFFFFF"/>
                          </a:solidFill>
                          <a:effectLst/>
                        </a:rPr>
                        <a:t>Title</a:t>
                      </a:r>
                      <a:endParaRPr lang="en-GB" sz="700" b="1" i="0" u="none" strike="noStrike" dirty="0">
                        <a:solidFill>
                          <a:srgbClr val="FFFFFF"/>
                        </a:solidFill>
                        <a:effectLst/>
                        <a:latin typeface="Aptos" panose="020B0004020202020204" pitchFamily="34" charset="0"/>
                      </a:endParaRPr>
                    </a:p>
                  </a:txBody>
                  <a:tcPr marL="3920" marR="3920" marT="3920" marB="0" anchor="ctr"/>
                </a:tc>
                <a:tc>
                  <a:txBody>
                    <a:bodyPr/>
                    <a:lstStyle/>
                    <a:p>
                      <a:pPr algn="ctr" fontAlgn="ctr">
                        <a:buNone/>
                      </a:pPr>
                      <a:r>
                        <a:rPr lang="en-GB" sz="700" b="1" u="none" strike="noStrike" dirty="0">
                          <a:solidFill>
                            <a:srgbClr val="FFFFFF"/>
                          </a:solidFill>
                          <a:effectLst/>
                        </a:rPr>
                        <a:t>Authors</a:t>
                      </a:r>
                      <a:endParaRPr lang="en-GB" sz="700" b="1" i="0" u="none" strike="noStrike" dirty="0">
                        <a:solidFill>
                          <a:srgbClr val="FFFFFF"/>
                        </a:solidFill>
                        <a:effectLst/>
                        <a:latin typeface="Aptos" panose="020B0004020202020204" pitchFamily="34" charset="0"/>
                      </a:endParaRPr>
                    </a:p>
                  </a:txBody>
                  <a:tcPr marL="3920" marR="3920" marT="3920" marB="0" anchor="ctr"/>
                </a:tc>
                <a:tc>
                  <a:txBody>
                    <a:bodyPr/>
                    <a:lstStyle/>
                    <a:p>
                      <a:pPr algn="ctr" fontAlgn="ctr">
                        <a:buNone/>
                      </a:pPr>
                      <a:r>
                        <a:rPr lang="en-GB" sz="700" b="1" u="none" strike="noStrike" dirty="0">
                          <a:solidFill>
                            <a:srgbClr val="FFFFFF"/>
                          </a:solidFill>
                          <a:effectLst/>
                        </a:rPr>
                        <a:t>Journal</a:t>
                      </a:r>
                      <a:endParaRPr lang="en-GB" sz="700" b="1" i="0" u="none" strike="noStrike" dirty="0">
                        <a:solidFill>
                          <a:srgbClr val="FFFFFF"/>
                        </a:solidFill>
                        <a:effectLst/>
                        <a:latin typeface="Aptos" panose="020B0004020202020204" pitchFamily="34" charset="0"/>
                      </a:endParaRPr>
                    </a:p>
                  </a:txBody>
                  <a:tcPr marL="3920" marR="3920" marT="3920" marB="0" anchor="ctr"/>
                </a:tc>
                <a:tc>
                  <a:txBody>
                    <a:bodyPr/>
                    <a:lstStyle/>
                    <a:p>
                      <a:pPr algn="ctr" fontAlgn="ctr">
                        <a:buNone/>
                      </a:pPr>
                      <a:r>
                        <a:rPr lang="en-GB" sz="700" b="1" u="none" strike="noStrike" dirty="0">
                          <a:solidFill>
                            <a:srgbClr val="FFFFFF"/>
                          </a:solidFill>
                          <a:effectLst/>
                        </a:rPr>
                        <a:t>Year</a:t>
                      </a:r>
                      <a:endParaRPr lang="en-GB" sz="700" b="1" i="0" u="none" strike="noStrike" dirty="0">
                        <a:solidFill>
                          <a:srgbClr val="FFFFFF"/>
                        </a:solidFill>
                        <a:effectLst/>
                        <a:latin typeface="Aptos" panose="020B0004020202020204" pitchFamily="34" charset="0"/>
                      </a:endParaRPr>
                    </a:p>
                  </a:txBody>
                  <a:tcPr marL="3920" marR="3920" marT="3920" marB="0" anchor="ctr"/>
                </a:tc>
                <a:extLst>
                  <a:ext uri="{0D108BD9-81ED-4DB2-BD59-A6C34878D82A}">
                    <a16:rowId xmlns:a16="http://schemas.microsoft.com/office/drawing/2014/main" val="1482769740"/>
                  </a:ext>
                </a:extLst>
              </a:tr>
              <a:tr h="655943">
                <a:tc>
                  <a:txBody>
                    <a:bodyPr/>
                    <a:lstStyle/>
                    <a:p>
                      <a:pPr algn="l" fontAlgn="t">
                        <a:buNone/>
                      </a:pPr>
                      <a:r>
                        <a:rPr lang="en-GB" sz="1000" b="1" u="none" strike="noStrike" dirty="0">
                          <a:solidFill>
                            <a:srgbClr val="000000"/>
                          </a:solidFill>
                          <a:effectLst/>
                        </a:rPr>
                        <a:t>Crystallography Open Database – an open-access collection of crystal structures</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S. Gražulis, D. Chateigner, R. T. Downs, A. F. T. Yokochi, M. Quirós, L. Lutterotti, E. Manakova, J. Butkus, P. Moeck, A. Le Bail</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Journal of Applied Crystallography</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2009</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1541144015"/>
                  </a:ext>
                </a:extLst>
              </a:tr>
              <a:tr h="394909">
                <a:tc>
                  <a:txBody>
                    <a:bodyPr/>
                    <a:lstStyle/>
                    <a:p>
                      <a:pPr algn="l" fontAlgn="t">
                        <a:buNone/>
                      </a:pPr>
                      <a:r>
                        <a:rPr lang="en-GB" sz="1000" b="1" u="none" strike="noStrike" dirty="0">
                          <a:solidFill>
                            <a:srgbClr val="000000"/>
                          </a:solidFill>
                          <a:effectLst/>
                        </a:rPr>
                        <a:t>Validation of the Crystallography Open Database using the Crystallographic Information Framework</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A. Vaitkus, A. Merkys, S. Gražulis</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Journal of Applied Crystallography</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2021</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2296613455"/>
                  </a:ext>
                </a:extLst>
              </a:tr>
              <a:tr h="264392">
                <a:tc>
                  <a:txBody>
                    <a:bodyPr/>
                    <a:lstStyle/>
                    <a:p>
                      <a:pPr algn="l" fontAlgn="t">
                        <a:buNone/>
                      </a:pPr>
                      <a:r>
                        <a:rPr lang="en-GB" sz="1000" b="1" u="none" strike="noStrike" dirty="0">
                          <a:solidFill>
                            <a:srgbClr val="000000"/>
                          </a:solidFill>
                          <a:effectLst/>
                        </a:rPr>
                        <a:t>Archiving raw crystallographic data</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T. C. Terwilliger</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Acta Crystallographica Section D</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2014</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3777864913"/>
                  </a:ext>
                </a:extLst>
              </a:tr>
              <a:tr h="394909">
                <a:tc>
                  <a:txBody>
                    <a:bodyPr/>
                    <a:lstStyle/>
                    <a:p>
                      <a:pPr algn="l" fontAlgn="t">
                        <a:buNone/>
                      </a:pPr>
                      <a:r>
                        <a:rPr lang="en-GB" sz="1000" b="1" u="none" strike="noStrike" dirty="0">
                          <a:solidFill>
                            <a:srgbClr val="000000"/>
                          </a:solidFill>
                          <a:effectLst/>
                        </a:rPr>
                        <a:t>Experiences with making diffraction image data available: what metadata do we need to archive?</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L. M. J. Kroon-Batenburg, J. R. Helliwell</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Acta Crystallographica Section D</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2014</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2145247318"/>
                  </a:ext>
                </a:extLst>
              </a:tr>
              <a:tr h="264392">
                <a:tc>
                  <a:txBody>
                    <a:bodyPr/>
                    <a:lstStyle/>
                    <a:p>
                      <a:pPr algn="l" fontAlgn="t">
                        <a:buNone/>
                      </a:pPr>
                      <a:r>
                        <a:rPr lang="en-GB" sz="1000" b="1" u="none" strike="noStrike" dirty="0">
                          <a:solidFill>
                            <a:srgbClr val="000000"/>
                          </a:solidFill>
                          <a:effectLst/>
                        </a:rPr>
                        <a:t>Companion DDDWG article on rationale and practicalities of raw data archiving</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J. M. Guss, B. McMahon</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Acta Crystallographica Section D</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2014</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1069547050"/>
                  </a:ext>
                </a:extLst>
              </a:tr>
              <a:tr h="264392">
                <a:tc>
                  <a:txBody>
                    <a:bodyPr/>
                    <a:lstStyle/>
                    <a:p>
                      <a:pPr algn="l" fontAlgn="t">
                        <a:buNone/>
                      </a:pPr>
                      <a:r>
                        <a:rPr lang="en-GB" sz="1000" b="1" u="none" strike="noStrike" dirty="0">
                          <a:solidFill>
                            <a:srgbClr val="000000"/>
                          </a:solidFill>
                          <a:effectLst/>
                        </a:rPr>
                        <a:t>Companion DDDWG article on raw data archiving practicalities</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T. C. Terwilliger, G. Bricogne</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Acta Crystallographica Section D</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2014</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3041574902"/>
                  </a:ext>
                </a:extLst>
              </a:tr>
              <a:tr h="394909">
                <a:tc>
                  <a:txBody>
                    <a:bodyPr/>
                    <a:lstStyle/>
                    <a:p>
                      <a:pPr algn="l" fontAlgn="t">
                        <a:buNone/>
                      </a:pPr>
                      <a:r>
                        <a:rPr lang="en-GB" sz="1000" b="1" u="none" strike="noStrike" dirty="0">
                          <a:solidFill>
                            <a:srgbClr val="000000"/>
                          </a:solidFill>
                          <a:effectLst/>
                        </a:rPr>
                        <a:t>Raw diffraction data preservation and reuse: overview, update on practicalities and metadata requirements</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L. M. J. Kroon-Batenburg, J. R. Helliwell, B. McMahon, T. C. Terwilliger</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IUCrJ</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2017</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1491413516"/>
                  </a:ext>
                </a:extLst>
              </a:tr>
              <a:tr h="264392">
                <a:tc>
                  <a:txBody>
                    <a:bodyPr/>
                    <a:lstStyle/>
                    <a:p>
                      <a:pPr algn="l" fontAlgn="t">
                        <a:buNone/>
                      </a:pPr>
                      <a:r>
                        <a:rPr lang="en-GB" sz="1000" b="1" u="none" strike="noStrike" dirty="0">
                          <a:solidFill>
                            <a:srgbClr val="000000"/>
                          </a:solidFill>
                          <a:effectLst/>
                        </a:rPr>
                        <a:t>Raw diffraction data are our ground truth from which all subsequent workflows develop</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J. R. Helliwell</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Acta Crystallographica Section D</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2022</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2623096869"/>
                  </a:ext>
                </a:extLst>
              </a:tr>
              <a:tr h="264392">
                <a:tc>
                  <a:txBody>
                    <a:bodyPr/>
                    <a:lstStyle/>
                    <a:p>
                      <a:pPr algn="l" fontAlgn="t">
                        <a:buNone/>
                      </a:pPr>
                      <a:r>
                        <a:rPr lang="en-GB" sz="1000" b="1" u="none" strike="noStrike" dirty="0">
                          <a:solidFill>
                            <a:srgbClr val="000000"/>
                          </a:solidFill>
                          <a:effectLst/>
                        </a:rPr>
                        <a:t>The evolution of raw data archiving and the growth of its importance in crystallography</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J. R. Helliwell et al.</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IUCr journals / arXiv preprint</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2024</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3305839540"/>
                  </a:ext>
                </a:extLst>
              </a:tr>
              <a:tr h="264392">
                <a:tc>
                  <a:txBody>
                    <a:bodyPr/>
                    <a:lstStyle/>
                    <a:p>
                      <a:pPr algn="l" fontAlgn="t">
                        <a:buNone/>
                      </a:pPr>
                      <a:r>
                        <a:rPr lang="en-GB" sz="1000" b="1" u="none" strike="noStrike" dirty="0">
                          <a:solidFill>
                            <a:srgbClr val="000000"/>
                          </a:solidFill>
                          <a:effectLst/>
                        </a:rPr>
                        <a:t>Introduction of the 'Raw Data Letters' section of IUCrData</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L. M. J. Kroon-Batenburg et al.</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IUCrData</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2022</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1033206129"/>
                  </a:ext>
                </a:extLst>
              </a:tr>
              <a:tr h="264392">
                <a:tc>
                  <a:txBody>
                    <a:bodyPr/>
                    <a:lstStyle/>
                    <a:p>
                      <a:pPr algn="l" fontAlgn="t">
                        <a:buNone/>
                      </a:pPr>
                      <a:r>
                        <a:rPr lang="en-GB" sz="1000" b="1" u="none" strike="noStrike" dirty="0">
                          <a:solidFill>
                            <a:srgbClr val="000000"/>
                          </a:solidFill>
                          <a:effectLst/>
                        </a:rPr>
                        <a:t>Raw data availability: the small-molecule crystallography perspective</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IUCr Newsletter contribution</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IUCr Newsletter, Vol. 28, No. 1</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2020</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664039735"/>
                  </a:ext>
                </a:extLst>
              </a:tr>
              <a:tr h="264392">
                <a:tc>
                  <a:txBody>
                    <a:bodyPr/>
                    <a:lstStyle/>
                    <a:p>
                      <a:pPr algn="l" fontAlgn="t">
                        <a:buNone/>
                      </a:pPr>
                      <a:r>
                        <a:rPr lang="en-GB" sz="1000" b="1" u="none" strike="noStrike" dirty="0">
                          <a:solidFill>
                            <a:srgbClr val="000000"/>
                          </a:solidFill>
                          <a:effectLst/>
                        </a:rPr>
                        <a:t>The science is in the data</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IUCr commentary (Acta Cryst. Section M / Newsletter)</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Acta Crystallographica Section M / IUCr Newsletter</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2017</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2680737279"/>
                  </a:ext>
                </a:extLst>
              </a:tr>
              <a:tr h="302540">
                <a:tc>
                  <a:txBody>
                    <a:bodyPr/>
                    <a:lstStyle/>
                    <a:p>
                      <a:pPr algn="l" fontAlgn="t">
                        <a:buNone/>
                      </a:pPr>
                      <a:r>
                        <a:rPr lang="en-GB" sz="1000" b="1" u="none" strike="noStrike" dirty="0">
                          <a:solidFill>
                            <a:srgbClr val="000000"/>
                          </a:solidFill>
                          <a:effectLst/>
                        </a:rPr>
                        <a:t>75 years of IUCr Journals: 1948 to 2023, an Editor-in-Chief's perspective</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A. Allen</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IUCrJ</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2023</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1579488321"/>
                  </a:ext>
                </a:extLst>
              </a:tr>
              <a:tr h="264392">
                <a:tc>
                  <a:txBody>
                    <a:bodyPr/>
                    <a:lstStyle/>
                    <a:p>
                      <a:pPr algn="l" fontAlgn="t">
                        <a:buNone/>
                      </a:pPr>
                      <a:r>
                        <a:rPr lang="en-GB" sz="1000" b="1" u="none" strike="noStrike" dirty="0">
                          <a:solidFill>
                            <a:srgbClr val="000000"/>
                          </a:solidFill>
                          <a:effectLst/>
                        </a:rPr>
                        <a:t>Crystallography in Open Science and its open educational resources</a:t>
                      </a:r>
                      <a:endParaRPr lang="en-GB" sz="1000" b="1"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J. R. Helliwell</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l" fontAlgn="t">
                        <a:buNone/>
                      </a:pPr>
                      <a:r>
                        <a:rPr lang="en-GB" sz="1000" b="0" u="none" strike="noStrike" dirty="0">
                          <a:solidFill>
                            <a:srgbClr val="000000"/>
                          </a:solidFill>
                          <a:effectLst/>
                        </a:rPr>
                        <a:t>Acta Crystallographica Section A</a:t>
                      </a:r>
                      <a:endParaRPr lang="en-GB" sz="1000" b="0" i="0" u="none" strike="noStrike" dirty="0">
                        <a:solidFill>
                          <a:srgbClr val="000000"/>
                        </a:solidFill>
                        <a:effectLst/>
                        <a:latin typeface="Aptos" panose="020B0004020202020204" pitchFamily="34" charset="0"/>
                      </a:endParaRPr>
                    </a:p>
                  </a:txBody>
                  <a:tcPr marL="3920" marR="3920" marT="3920" marB="0"/>
                </a:tc>
                <a:tc>
                  <a:txBody>
                    <a:bodyPr/>
                    <a:lstStyle/>
                    <a:p>
                      <a:pPr algn="ctr" fontAlgn="t">
                        <a:buNone/>
                      </a:pPr>
                      <a:r>
                        <a:rPr lang="en-GB" sz="1000" b="0" u="none" strike="noStrike" dirty="0">
                          <a:solidFill>
                            <a:srgbClr val="000000"/>
                          </a:solidFill>
                          <a:effectLst/>
                        </a:rPr>
                        <a:t>2026</a:t>
                      </a:r>
                      <a:endParaRPr lang="en-GB" sz="1000" b="0" i="0" u="none" strike="noStrike" dirty="0">
                        <a:solidFill>
                          <a:srgbClr val="000000"/>
                        </a:solidFill>
                        <a:effectLst/>
                        <a:latin typeface="Aptos" panose="020B0004020202020204" pitchFamily="34" charset="0"/>
                      </a:endParaRPr>
                    </a:p>
                  </a:txBody>
                  <a:tcPr marL="3920" marR="3920" marT="3920" marB="0"/>
                </a:tc>
                <a:extLst>
                  <a:ext uri="{0D108BD9-81ED-4DB2-BD59-A6C34878D82A}">
                    <a16:rowId xmlns:a16="http://schemas.microsoft.com/office/drawing/2014/main" val="2881854354"/>
                  </a:ext>
                </a:extLst>
              </a:tr>
            </a:tbl>
          </a:graphicData>
        </a:graphic>
      </p:graphicFrame>
    </p:spTree>
    <p:extLst>
      <p:ext uri="{BB962C8B-B14F-4D97-AF65-F5344CB8AC3E}">
        <p14:creationId xmlns:p14="http://schemas.microsoft.com/office/powerpoint/2010/main" val="611416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44E47-D0DF-A0A6-EAF0-C3EF5E0D999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A655671-3D7A-361F-9B15-4454627E92A8}"/>
              </a:ext>
            </a:extLst>
          </p:cNvPr>
          <p:cNvSpPr>
            <a:spLocks noGrp="1"/>
          </p:cNvSpPr>
          <p:nvPr>
            <p:ph type="body" sz="quarter" idx="11"/>
          </p:nvPr>
        </p:nvSpPr>
        <p:spPr>
          <a:xfrm>
            <a:off x="116957" y="111733"/>
            <a:ext cx="5749587" cy="561875"/>
          </a:xfrm>
        </p:spPr>
        <p:txBody>
          <a:bodyPr/>
          <a:lstStyle/>
          <a:p>
            <a:r>
              <a:rPr lang="en-GB" sz="2000" b="1" dirty="0"/>
              <a:t>The role of Learned Societies</a:t>
            </a:r>
          </a:p>
        </p:txBody>
      </p:sp>
      <p:sp>
        <p:nvSpPr>
          <p:cNvPr id="3" name="TextBox 2">
            <a:extLst>
              <a:ext uri="{FF2B5EF4-FFF2-40B4-BE49-F238E27FC236}">
                <a16:creationId xmlns:a16="http://schemas.microsoft.com/office/drawing/2014/main" id="{6A078780-68B5-A443-E635-84BDD5808D74}"/>
              </a:ext>
            </a:extLst>
          </p:cNvPr>
          <p:cNvSpPr txBox="1"/>
          <p:nvPr/>
        </p:nvSpPr>
        <p:spPr>
          <a:xfrm>
            <a:off x="353395" y="849892"/>
            <a:ext cx="7117253" cy="5262979"/>
          </a:xfrm>
          <a:prstGeom prst="rect">
            <a:avLst/>
          </a:prstGeom>
          <a:noFill/>
        </p:spPr>
        <p:txBody>
          <a:bodyPr wrap="square" rtlCol="0">
            <a:spAutoFit/>
          </a:bodyPr>
          <a:lstStyle/>
          <a:p>
            <a:pPr lvl="0"/>
            <a:r>
              <a:rPr lang="en-GB" sz="1600" b="1" dirty="0">
                <a:latin typeface="Aptos" panose="020B0004020202020204" pitchFamily="34" charset="0"/>
              </a:rPr>
              <a:t>Gatekeepers of Quality</a:t>
            </a:r>
            <a:br>
              <a:rPr lang="en-GB" sz="1600" dirty="0">
                <a:latin typeface="Aptos" panose="020B0004020202020204" pitchFamily="34" charset="0"/>
              </a:rPr>
            </a:br>
            <a:r>
              <a:rPr lang="en-GB" sz="1600" dirty="0">
                <a:latin typeface="Aptos" panose="020B0004020202020204" pitchFamily="34" charset="0"/>
              </a:rPr>
              <a:t>Learned societies help uphold standards in research and professional practice. They do this by supporting peer review, setting disciplinary benchmarks, maintaining ethical norms, and recognising high-quality scholarship.</a:t>
            </a:r>
          </a:p>
          <a:p>
            <a:pPr lvl="0"/>
            <a:endParaRPr lang="en-GB" sz="1600" dirty="0">
              <a:latin typeface="Aptos" panose="020B0004020202020204" pitchFamily="34" charset="0"/>
            </a:endParaRPr>
          </a:p>
          <a:p>
            <a:pPr lvl="0"/>
            <a:r>
              <a:rPr lang="en-GB" sz="1600" b="1" dirty="0">
                <a:latin typeface="Aptos" panose="020B0004020202020204" pitchFamily="34" charset="0"/>
              </a:rPr>
              <a:t>Economic Engines for the Society</a:t>
            </a:r>
            <a:br>
              <a:rPr lang="en-GB" sz="1600" dirty="0">
                <a:latin typeface="Aptos" panose="020B0004020202020204" pitchFamily="34" charset="0"/>
              </a:rPr>
            </a:br>
            <a:r>
              <a:rPr lang="en-GB" sz="1600" dirty="0">
                <a:latin typeface="Aptos" panose="020B0004020202020204" pitchFamily="34" charset="0"/>
              </a:rPr>
              <a:t>Many learned societies contribute to the financial sustainability of their wider organisation through membership, conferences, publishing, sponsorship, and professional services. This income can then be reinvested into activities that support the discipline and its community.</a:t>
            </a:r>
          </a:p>
          <a:p>
            <a:pPr lvl="0"/>
            <a:endParaRPr lang="en-GB" sz="1600" dirty="0">
              <a:latin typeface="Aptos" panose="020B0004020202020204" pitchFamily="34" charset="0"/>
            </a:endParaRPr>
          </a:p>
          <a:p>
            <a:pPr lvl="0"/>
            <a:r>
              <a:rPr lang="en-GB" sz="1600" b="1" dirty="0">
                <a:latin typeface="Aptos" panose="020B0004020202020204" pitchFamily="34" charset="0"/>
              </a:rPr>
              <a:t>Publishing Programme</a:t>
            </a:r>
            <a:br>
              <a:rPr lang="en-GB" sz="1600" dirty="0">
                <a:latin typeface="Aptos" panose="020B0004020202020204" pitchFamily="34" charset="0"/>
              </a:rPr>
            </a:br>
            <a:r>
              <a:rPr lang="en-GB" sz="1600" dirty="0">
                <a:latin typeface="Aptos" panose="020B0004020202020204" pitchFamily="34" charset="0"/>
              </a:rPr>
              <a:t>A society’s publishing programme often includes journals, books, newsletters, conference proceedings, and digital content. This allows the society to disseminate research, shape scholarly communication, and provide authoritative platforms for its field.</a:t>
            </a:r>
          </a:p>
          <a:p>
            <a:pPr lvl="0"/>
            <a:endParaRPr lang="en-GB" sz="1600" dirty="0">
              <a:latin typeface="Aptos" panose="020B0004020202020204" pitchFamily="34" charset="0"/>
            </a:endParaRPr>
          </a:p>
          <a:p>
            <a:pPr lvl="0"/>
            <a:r>
              <a:rPr lang="en-GB" sz="1600" b="1" dirty="0">
                <a:latin typeface="Aptos" panose="020B0004020202020204" pitchFamily="34" charset="0"/>
              </a:rPr>
              <a:t>Fund Community Initiatives</a:t>
            </a:r>
            <a:br>
              <a:rPr lang="en-GB" sz="1600" dirty="0">
                <a:latin typeface="Aptos" panose="020B0004020202020204" pitchFamily="34" charset="0"/>
              </a:rPr>
            </a:br>
            <a:r>
              <a:rPr lang="en-GB" sz="1600" dirty="0">
                <a:latin typeface="Aptos" panose="020B0004020202020204" pitchFamily="34" charset="0"/>
              </a:rPr>
              <a:t>Learned societies frequently use their resources to support grants, awards, outreach, public engagement, regional activities, and special projects. These initiatives help build a stronger, more connected professional community.</a:t>
            </a:r>
          </a:p>
        </p:txBody>
      </p:sp>
      <p:pic>
        <p:nvPicPr>
          <p:cNvPr id="2" name="Picture 1" descr="Learn Lead Crossword Learn Lead Crossword learned society publisher stock pictures, royalty-free photos &amp; images">
            <a:extLst>
              <a:ext uri="{FF2B5EF4-FFF2-40B4-BE49-F238E27FC236}">
                <a16:creationId xmlns:a16="http://schemas.microsoft.com/office/drawing/2014/main" id="{F7908138-BA87-9092-C809-4E36AEEF23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44296" y="1683061"/>
            <a:ext cx="3663045" cy="3596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1775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68B9E0-D7C5-7AF5-42C1-10E2A87B7AFB}"/>
              </a:ext>
            </a:extLst>
          </p:cNvPr>
          <p:cNvSpPr txBox="1"/>
          <p:nvPr/>
        </p:nvSpPr>
        <p:spPr>
          <a:xfrm>
            <a:off x="1677724" y="3158593"/>
            <a:ext cx="10018645" cy="3075230"/>
          </a:xfrm>
          <a:prstGeom prst="rect">
            <a:avLst/>
          </a:prstGeom>
        </p:spPr>
        <p:txBody>
          <a:bodyPr vert="horz" lIns="91440" tIns="45720" rIns="91440" bIns="45720" rtlCol="0" anchor="b">
            <a:normAutofit fontScale="70000" lnSpcReduction="20000"/>
          </a:bodyPr>
          <a:lstStyle/>
          <a:p>
            <a:pPr>
              <a:lnSpc>
                <a:spcPct val="90000"/>
              </a:lnSpc>
              <a:spcBef>
                <a:spcPct val="0"/>
              </a:spcBef>
              <a:spcAft>
                <a:spcPts val="600"/>
              </a:spcAft>
            </a:pPr>
            <a:br>
              <a:rPr lang="en-US" sz="1300" kern="1200" dirty="0">
                <a:solidFill>
                  <a:schemeClr val="bg1"/>
                </a:solidFill>
                <a:latin typeface="+mj-lt"/>
                <a:ea typeface="+mj-ea"/>
                <a:cs typeface="+mj-cs"/>
              </a:rPr>
            </a:br>
            <a:endParaRPr lang="en-US" sz="1300" kern="1200" dirty="0">
              <a:solidFill>
                <a:schemeClr val="bg1"/>
              </a:solidFill>
              <a:latin typeface="+mj-lt"/>
              <a:ea typeface="+mj-ea"/>
              <a:cs typeface="+mj-cs"/>
            </a:endParaRPr>
          </a:p>
          <a:p>
            <a:pPr>
              <a:lnSpc>
                <a:spcPct val="90000"/>
              </a:lnSpc>
              <a:spcBef>
                <a:spcPct val="0"/>
              </a:spcBef>
              <a:spcAft>
                <a:spcPts val="600"/>
              </a:spcAft>
            </a:pPr>
            <a:endParaRPr lang="en-US" sz="1300" b="1" kern="1200" dirty="0">
              <a:solidFill>
                <a:schemeClr val="bg1"/>
              </a:solidFill>
              <a:latin typeface="+mj-lt"/>
              <a:ea typeface="+mj-ea"/>
              <a:cs typeface="+mj-cs"/>
            </a:endParaRPr>
          </a:p>
          <a:p>
            <a:pPr>
              <a:lnSpc>
                <a:spcPct val="90000"/>
              </a:lnSpc>
              <a:spcBef>
                <a:spcPct val="0"/>
              </a:spcBef>
              <a:spcAft>
                <a:spcPts val="600"/>
              </a:spcAft>
            </a:pPr>
            <a:endParaRPr lang="en-US" sz="1300" b="1" kern="1200" dirty="0">
              <a:solidFill>
                <a:schemeClr val="bg1"/>
              </a:solidFill>
              <a:latin typeface="+mj-lt"/>
              <a:ea typeface="+mj-ea"/>
              <a:cs typeface="+mj-cs"/>
            </a:endParaRPr>
          </a:p>
          <a:p>
            <a:pPr>
              <a:lnSpc>
                <a:spcPct val="90000"/>
              </a:lnSpc>
              <a:spcBef>
                <a:spcPct val="0"/>
              </a:spcBef>
              <a:spcAft>
                <a:spcPts val="600"/>
              </a:spcAft>
            </a:pPr>
            <a:endParaRPr lang="en-US" sz="1300" b="1" kern="1200" dirty="0">
              <a:solidFill>
                <a:schemeClr val="bg1"/>
              </a:solidFill>
              <a:latin typeface="+mj-lt"/>
              <a:ea typeface="+mj-ea"/>
              <a:cs typeface="+mj-cs"/>
            </a:endParaRPr>
          </a:p>
          <a:p>
            <a:pPr>
              <a:lnSpc>
                <a:spcPct val="90000"/>
              </a:lnSpc>
              <a:spcBef>
                <a:spcPct val="0"/>
              </a:spcBef>
              <a:spcAft>
                <a:spcPts val="600"/>
              </a:spcAft>
            </a:pPr>
            <a:endParaRPr lang="en-US" sz="1300" b="1" dirty="0">
              <a:solidFill>
                <a:schemeClr val="bg1"/>
              </a:solidFill>
              <a:latin typeface="+mj-lt"/>
              <a:ea typeface="+mj-ea"/>
              <a:cs typeface="+mj-cs"/>
            </a:endParaRPr>
          </a:p>
          <a:p>
            <a:pPr>
              <a:lnSpc>
                <a:spcPct val="90000"/>
              </a:lnSpc>
              <a:spcBef>
                <a:spcPct val="0"/>
              </a:spcBef>
              <a:spcAft>
                <a:spcPts val="600"/>
              </a:spcAft>
            </a:pPr>
            <a:r>
              <a:rPr lang="en-US" sz="3400" b="1" kern="1200" dirty="0">
                <a:solidFill>
                  <a:schemeClr val="bg1"/>
                </a:solidFill>
                <a:latin typeface="+mj-lt"/>
                <a:ea typeface="+mj-ea"/>
                <a:cs typeface="+mj-cs"/>
              </a:rPr>
              <a:t>Thank you for your attention!</a:t>
            </a:r>
          </a:p>
          <a:p>
            <a:pPr>
              <a:lnSpc>
                <a:spcPct val="90000"/>
              </a:lnSpc>
              <a:spcBef>
                <a:spcPct val="0"/>
              </a:spcBef>
              <a:spcAft>
                <a:spcPts val="600"/>
              </a:spcAft>
            </a:pPr>
            <a:endParaRPr lang="en-US" sz="3400" b="1" kern="1200" dirty="0">
              <a:solidFill>
                <a:schemeClr val="bg1"/>
              </a:solidFill>
              <a:latin typeface="+mj-lt"/>
              <a:ea typeface="+mj-ea"/>
              <a:cs typeface="+mj-cs"/>
            </a:endParaRPr>
          </a:p>
          <a:p>
            <a:pPr>
              <a:lnSpc>
                <a:spcPct val="90000"/>
              </a:lnSpc>
              <a:spcBef>
                <a:spcPct val="0"/>
              </a:spcBef>
              <a:spcAft>
                <a:spcPts val="600"/>
              </a:spcAft>
            </a:pPr>
            <a:endParaRPr lang="en-US" sz="3400" b="1" kern="1200" dirty="0">
              <a:solidFill>
                <a:schemeClr val="bg1"/>
              </a:solidFill>
              <a:latin typeface="+mj-lt"/>
              <a:ea typeface="+mj-ea"/>
              <a:cs typeface="+mj-cs"/>
            </a:endParaRPr>
          </a:p>
          <a:p>
            <a:pPr>
              <a:lnSpc>
                <a:spcPct val="90000"/>
              </a:lnSpc>
              <a:spcBef>
                <a:spcPct val="0"/>
              </a:spcBef>
              <a:spcAft>
                <a:spcPts val="600"/>
              </a:spcAft>
            </a:pPr>
            <a:r>
              <a:rPr lang="en-US" sz="3400" b="1" kern="1200" dirty="0">
                <a:solidFill>
                  <a:schemeClr val="bg1"/>
                </a:solidFill>
                <a:latin typeface="+mj-lt"/>
                <a:ea typeface="+mj-ea"/>
                <a:cs typeface="+mj-cs"/>
              </a:rPr>
              <a:t>Email: </a:t>
            </a:r>
            <a:r>
              <a:rPr lang="en-US" sz="3400" b="1" kern="1200" dirty="0">
                <a:solidFill>
                  <a:schemeClr val="bg1"/>
                </a:solidFill>
                <a:latin typeface="+mj-lt"/>
                <a:ea typeface="+mj-ea"/>
                <a:cs typeface="+mj-cs"/>
                <a:hlinkClick r:id="rId2">
                  <a:extLst>
                    <a:ext uri="{A12FA001-AC4F-418D-AE19-62706E023703}">
                      <ahyp:hlinkClr xmlns:ahyp="http://schemas.microsoft.com/office/drawing/2018/hyperlinkcolor" val="tx"/>
                    </a:ext>
                  </a:extLst>
                </a:hlinkClick>
              </a:rPr>
              <a:t>kv@iucr.org</a:t>
            </a:r>
            <a:endParaRPr lang="en-US" sz="3400" b="1" kern="1200" dirty="0">
              <a:solidFill>
                <a:schemeClr val="bg1"/>
              </a:solidFill>
              <a:latin typeface="+mj-lt"/>
              <a:ea typeface="+mj-ea"/>
              <a:cs typeface="+mj-cs"/>
            </a:endParaRPr>
          </a:p>
          <a:p>
            <a:pPr>
              <a:lnSpc>
                <a:spcPct val="90000"/>
              </a:lnSpc>
              <a:spcBef>
                <a:spcPct val="0"/>
              </a:spcBef>
              <a:spcAft>
                <a:spcPts val="600"/>
              </a:spcAft>
            </a:pPr>
            <a:endParaRPr lang="en-US" sz="3400" b="1" kern="1200" dirty="0">
              <a:solidFill>
                <a:schemeClr val="bg1"/>
              </a:solidFill>
              <a:latin typeface="+mj-lt"/>
              <a:ea typeface="+mj-ea"/>
              <a:cs typeface="+mj-cs"/>
            </a:endParaRPr>
          </a:p>
          <a:p>
            <a:pPr>
              <a:lnSpc>
                <a:spcPct val="90000"/>
              </a:lnSpc>
              <a:spcBef>
                <a:spcPct val="0"/>
              </a:spcBef>
              <a:spcAft>
                <a:spcPts val="600"/>
              </a:spcAft>
            </a:pPr>
            <a:r>
              <a:rPr lang="en-US" sz="3400" b="1" kern="1200" dirty="0">
                <a:solidFill>
                  <a:schemeClr val="bg1"/>
                </a:solidFill>
                <a:latin typeface="+mj-lt"/>
                <a:ea typeface="+mj-ea"/>
                <a:cs typeface="+mj-cs"/>
              </a:rPr>
              <a:t>WeChat: KVuk15</a:t>
            </a:r>
          </a:p>
          <a:p>
            <a:pPr>
              <a:lnSpc>
                <a:spcPct val="90000"/>
              </a:lnSpc>
              <a:spcBef>
                <a:spcPct val="0"/>
              </a:spcBef>
              <a:spcAft>
                <a:spcPts val="600"/>
              </a:spcAft>
            </a:pPr>
            <a:endParaRPr lang="en-US" sz="1300" kern="1200" dirty="0">
              <a:solidFill>
                <a:schemeClr val="bg1"/>
              </a:solidFill>
              <a:latin typeface="+mj-lt"/>
              <a:ea typeface="+mj-ea"/>
              <a:cs typeface="+mj-cs"/>
            </a:endParaRPr>
          </a:p>
          <a:p>
            <a:pPr>
              <a:lnSpc>
                <a:spcPct val="90000"/>
              </a:lnSpc>
              <a:spcBef>
                <a:spcPct val="0"/>
              </a:spcBef>
              <a:spcAft>
                <a:spcPts val="600"/>
              </a:spcAft>
            </a:pPr>
            <a:endParaRPr lang="en-US" sz="1300" kern="1200" dirty="0">
              <a:solidFill>
                <a:schemeClr val="bg1"/>
              </a:solidFill>
              <a:latin typeface="+mj-lt"/>
              <a:ea typeface="+mj-ea"/>
              <a:cs typeface="+mj-cs"/>
            </a:endParaRPr>
          </a:p>
          <a:p>
            <a:pPr>
              <a:lnSpc>
                <a:spcPct val="90000"/>
              </a:lnSpc>
              <a:spcBef>
                <a:spcPct val="0"/>
              </a:spcBef>
              <a:spcAft>
                <a:spcPts val="600"/>
              </a:spcAft>
            </a:pPr>
            <a:endParaRPr lang="en-US" sz="1300" kern="1200" dirty="0">
              <a:solidFill>
                <a:schemeClr val="bg1"/>
              </a:solidFill>
              <a:latin typeface="+mj-lt"/>
              <a:ea typeface="+mj-ea"/>
              <a:cs typeface="+mj-cs"/>
            </a:endParaRPr>
          </a:p>
          <a:p>
            <a:pPr>
              <a:lnSpc>
                <a:spcPct val="90000"/>
              </a:lnSpc>
              <a:spcBef>
                <a:spcPct val="0"/>
              </a:spcBef>
              <a:spcAft>
                <a:spcPts val="600"/>
              </a:spcAft>
            </a:pPr>
            <a:endParaRPr lang="en-US" sz="1300" kern="1200" dirty="0">
              <a:solidFill>
                <a:schemeClr val="bg1"/>
              </a:solidFill>
              <a:latin typeface="+mj-lt"/>
              <a:ea typeface="+mj-ea"/>
              <a:cs typeface="+mj-cs"/>
            </a:endParaRPr>
          </a:p>
        </p:txBody>
      </p:sp>
    </p:spTree>
    <p:extLst>
      <p:ext uri="{BB962C8B-B14F-4D97-AF65-F5344CB8AC3E}">
        <p14:creationId xmlns:p14="http://schemas.microsoft.com/office/powerpoint/2010/main" val="699765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52495-2ABA-B7CF-5127-210007A342D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2D64C4D-B193-8BDF-A130-823CACE96E69}"/>
              </a:ext>
            </a:extLst>
          </p:cNvPr>
          <p:cNvSpPr>
            <a:spLocks noGrp="1"/>
          </p:cNvSpPr>
          <p:nvPr>
            <p:ph type="body" sz="quarter" idx="11"/>
          </p:nvPr>
        </p:nvSpPr>
        <p:spPr>
          <a:xfrm>
            <a:off x="116957" y="111733"/>
            <a:ext cx="5749587" cy="561875"/>
          </a:xfrm>
        </p:spPr>
        <p:txBody>
          <a:bodyPr/>
          <a:lstStyle/>
          <a:p>
            <a:r>
              <a:rPr lang="en-GB" sz="2000" b="1" dirty="0"/>
              <a:t>The role of Learned Societies</a:t>
            </a:r>
          </a:p>
        </p:txBody>
      </p:sp>
      <p:sp>
        <p:nvSpPr>
          <p:cNvPr id="3" name="TextBox 2">
            <a:extLst>
              <a:ext uri="{FF2B5EF4-FFF2-40B4-BE49-F238E27FC236}">
                <a16:creationId xmlns:a16="http://schemas.microsoft.com/office/drawing/2014/main" id="{38FAAFD9-9854-FDE3-BE0B-B3476345964B}"/>
              </a:ext>
            </a:extLst>
          </p:cNvPr>
          <p:cNvSpPr txBox="1"/>
          <p:nvPr/>
        </p:nvSpPr>
        <p:spPr>
          <a:xfrm>
            <a:off x="394939" y="856357"/>
            <a:ext cx="6943517" cy="6001643"/>
          </a:xfrm>
          <a:prstGeom prst="rect">
            <a:avLst/>
          </a:prstGeom>
          <a:noFill/>
        </p:spPr>
        <p:txBody>
          <a:bodyPr wrap="square" rtlCol="0">
            <a:spAutoFit/>
          </a:bodyPr>
          <a:lstStyle/>
          <a:p>
            <a:pPr lvl="0"/>
            <a:r>
              <a:rPr lang="en-GB" sz="1600" b="1" dirty="0">
                <a:latin typeface="Aptos" panose="020B0004020202020204" pitchFamily="34" charset="0"/>
              </a:rPr>
              <a:t>Advocate for the Discipline</a:t>
            </a:r>
            <a:br>
              <a:rPr lang="en-GB" sz="1600" dirty="0">
                <a:latin typeface="Aptos" panose="020B0004020202020204" pitchFamily="34" charset="0"/>
              </a:rPr>
            </a:br>
            <a:r>
              <a:rPr lang="en-GB" sz="1600" dirty="0">
                <a:latin typeface="Aptos" panose="020B0004020202020204" pitchFamily="34" charset="0"/>
              </a:rPr>
              <a:t>Societies act as a collective voice for their subject area, promoting its value to funders, policymakers, universities, industry, and the public. They help raise awareness of the discipline’s importance and influence decisions that affect its future.</a:t>
            </a:r>
          </a:p>
          <a:p>
            <a:pPr lvl="0"/>
            <a:endParaRPr lang="en-GB" sz="1600" dirty="0">
              <a:latin typeface="Aptos" panose="020B0004020202020204" pitchFamily="34" charset="0"/>
            </a:endParaRPr>
          </a:p>
          <a:p>
            <a:pPr lvl="0"/>
            <a:r>
              <a:rPr lang="en-GB" sz="1600" b="1" dirty="0">
                <a:latin typeface="Aptos" panose="020B0004020202020204" pitchFamily="34" charset="0"/>
              </a:rPr>
              <a:t>Increase Equity, Diversity, and Inclusion (EDI)</a:t>
            </a:r>
            <a:br>
              <a:rPr lang="en-GB" sz="1600" dirty="0">
                <a:latin typeface="Aptos" panose="020B0004020202020204" pitchFamily="34" charset="0"/>
              </a:rPr>
            </a:br>
            <a:r>
              <a:rPr lang="en-GB" sz="1600" dirty="0">
                <a:latin typeface="Aptos" panose="020B0004020202020204" pitchFamily="34" charset="0"/>
              </a:rPr>
              <a:t>Learned societies can help make their fields more inclusive by removing barriers to participation and progression. This may include inclusive governance, diverse speakers and committees, accessible events, transparent processes, and targeted support for underrepresented groups.</a:t>
            </a:r>
          </a:p>
          <a:p>
            <a:pPr lvl="0"/>
            <a:endParaRPr lang="en-GB" sz="1600" dirty="0">
              <a:latin typeface="Aptos" panose="020B0004020202020204" pitchFamily="34" charset="0"/>
            </a:endParaRPr>
          </a:p>
          <a:p>
            <a:pPr lvl="0"/>
            <a:r>
              <a:rPr lang="en-GB" sz="1600" b="1" dirty="0">
                <a:latin typeface="Aptos" panose="020B0004020202020204" pitchFamily="34" charset="0"/>
              </a:rPr>
              <a:t>Support Early Career Researchers</a:t>
            </a:r>
            <a:br>
              <a:rPr lang="en-GB" sz="1600" dirty="0">
                <a:latin typeface="Aptos" panose="020B0004020202020204" pitchFamily="34" charset="0"/>
              </a:rPr>
            </a:br>
            <a:r>
              <a:rPr lang="en-GB" sz="1600" dirty="0">
                <a:latin typeface="Aptos" panose="020B0004020202020204" pitchFamily="34" charset="0"/>
              </a:rPr>
              <a:t>Societies often play a major role in mentoring, networking, training, awards, travel grants, and career development for students and early career professionals. This support helps build confidence, visibility, and pathways into long-term careers.</a:t>
            </a:r>
          </a:p>
          <a:p>
            <a:pPr lvl="0"/>
            <a:endParaRPr lang="en-GB" sz="1600" dirty="0">
              <a:latin typeface="Aptos" panose="020B0004020202020204" pitchFamily="34" charset="0"/>
            </a:endParaRPr>
          </a:p>
          <a:p>
            <a:pPr lvl="0"/>
            <a:r>
              <a:rPr lang="en-GB" sz="1600" b="1" dirty="0">
                <a:latin typeface="Aptos" panose="020B0004020202020204" pitchFamily="34" charset="0"/>
              </a:rPr>
              <a:t>Societal Impact (SDG Goal Alignment)</a:t>
            </a:r>
            <a:br>
              <a:rPr lang="en-GB" sz="1600" dirty="0">
                <a:latin typeface="Aptos" panose="020B0004020202020204" pitchFamily="34" charset="0"/>
              </a:rPr>
            </a:br>
            <a:r>
              <a:rPr lang="en-GB" sz="1600" dirty="0">
                <a:latin typeface="Aptos" panose="020B0004020202020204" pitchFamily="34" charset="0"/>
              </a:rPr>
              <a:t>Learned societies can align their work with the UN Sustainable Development Goals by encouraging research and activities that address global challenges such as climate action, health, education, equality, and responsible innovation. This strengthens the relevance of the discipline beyond academia.</a:t>
            </a:r>
          </a:p>
        </p:txBody>
      </p:sp>
      <p:pic>
        <p:nvPicPr>
          <p:cNvPr id="5" name="Picture 4" descr="Learn Lead Crossword Learn Lead Crossword learned society publisher stock pictures, royalty-free photos &amp; images">
            <a:extLst>
              <a:ext uri="{FF2B5EF4-FFF2-40B4-BE49-F238E27FC236}">
                <a16:creationId xmlns:a16="http://schemas.microsoft.com/office/drawing/2014/main" id="{3BD2ED00-518C-9B18-98A7-FF3A506468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44296" y="1630680"/>
            <a:ext cx="3663045" cy="3596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391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bar"/>
          <p:cNvSpPr/>
          <p:nvPr/>
        </p:nvSpPr>
        <p:spPr>
          <a:xfrm>
            <a:off x="548640" y="411480"/>
            <a:ext cx="7200000" cy="640080"/>
          </a:xfrm>
          <a:prstGeom prst="rect">
            <a:avLst/>
          </a:prstGeom>
          <a:solidFill>
            <a:schemeClr val="accent1"/>
          </a:solidFill>
        </p:spPr>
        <p:txBody>
          <a:bodyPr vert="horz" lIns="91440" tIns="45720" rIns="91440" bIns="45720" rtlCol="0" anchor="ctr">
            <a:noAutofit/>
          </a:bodyPr>
          <a:lstStyle/>
          <a:p>
            <a:pPr algn="r">
              <a:lnSpc>
                <a:spcPct val="90000"/>
              </a:lnSpc>
              <a:spcBef>
                <a:spcPts val="1000"/>
              </a:spcBef>
            </a:pPr>
            <a:r>
              <a:rPr lang="en-GB" sz="2000" b="1" dirty="0">
                <a:solidFill>
                  <a:schemeClr val="bg1"/>
                </a:solidFill>
                <a:latin typeface="Montserrat" pitchFamily="2" charset="0"/>
              </a:rPr>
              <a:t>Open Science in IUCr journals: four pillars</a:t>
            </a:r>
          </a:p>
        </p:txBody>
      </p:sp>
      <p:pic>
        <p:nvPicPr>
          <p:cNvPr id="3" name="Logo"/>
          <p:cNvPicPr>
            <a:picLocks noChangeAspect="1"/>
          </p:cNvPicPr>
          <p:nvPr/>
        </p:nvPicPr>
        <p:blipFill>
          <a:blip r:embed="rId2"/>
          <a:stretch>
            <a:fillRect/>
          </a:stretch>
        </p:blipFill>
        <p:spPr>
          <a:xfrm>
            <a:off x="10204704" y="411479"/>
            <a:ext cx="1207008" cy="506165"/>
          </a:xfrm>
          <a:prstGeom prst="rect">
            <a:avLst/>
          </a:prstGeom>
        </p:spPr>
      </p:pic>
      <p:sp>
        <p:nvSpPr>
          <p:cNvPr id="10" name="Card"/>
          <p:cNvSpPr/>
          <p:nvPr/>
        </p:nvSpPr>
        <p:spPr>
          <a:xfrm>
            <a:off x="548640" y="1600200"/>
            <a:ext cx="5400000" cy="190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12" name="Text"/>
          <p:cNvSpPr/>
          <p:nvPr/>
        </p:nvSpPr>
        <p:spPr>
          <a:xfrm>
            <a:off x="944680" y="1825796"/>
            <a:ext cx="3800000" cy="620000"/>
          </a:xfrm>
          <a:prstGeom prst="rect">
            <a:avLst/>
          </a:prstGeom>
          <a:noFill/>
          <a:ln/>
        </p:spPr>
        <p:txBody>
          <a:bodyPr wrap="square" lIns="0" tIns="0" rIns="0" bIns="0" rtlCol="0" anchor="t"/>
          <a:lstStyle/>
          <a:p>
            <a:pPr marL="0" indent="0">
              <a:lnSpc>
                <a:spcPct val="120000"/>
              </a:lnSpc>
              <a:buNone/>
            </a:pPr>
            <a:r>
              <a:rPr lang="en-GB" sz="1600" b="1" dirty="0">
                <a:solidFill>
                  <a:srgbClr val="21295C"/>
                </a:solidFill>
                <a:latin typeface="Aptos Display" pitchFamily="34" charset="0"/>
                <a:ea typeface="Aptos Display" pitchFamily="34" charset="-122"/>
                <a:cs typeface="Aptos Display" pitchFamily="34" charset="-120"/>
              </a:rPr>
              <a:t>Open access to research outputs</a:t>
            </a:r>
          </a:p>
        </p:txBody>
      </p:sp>
      <p:sp>
        <p:nvSpPr>
          <p:cNvPr id="13" name="Text"/>
          <p:cNvSpPr/>
          <p:nvPr/>
        </p:nvSpPr>
        <p:spPr>
          <a:xfrm>
            <a:off x="944680" y="2456692"/>
            <a:ext cx="3800000" cy="800000"/>
          </a:xfrm>
          <a:prstGeom prst="rect">
            <a:avLst/>
          </a:prstGeom>
          <a:noFill/>
          <a:ln/>
        </p:spPr>
        <p:txBody>
          <a:bodyPr wrap="square" lIns="0" tIns="0" rIns="0" bIns="0" rtlCol="0" anchor="t"/>
          <a:lstStyle/>
          <a:p>
            <a:pPr marL="0" indent="0">
              <a:lnSpc>
                <a:spcPct val="120000"/>
              </a:lnSpc>
              <a:buNone/>
            </a:pPr>
            <a:r>
              <a:rPr lang="en-GB" sz="1200" dirty="0">
                <a:solidFill>
                  <a:srgbClr val="1B1F2A"/>
                </a:solidFill>
                <a:latin typeface="Aptos" pitchFamily="34" charset="0"/>
                <a:ea typeface="Aptos" pitchFamily="34" charset="-122"/>
                <a:cs typeface="Aptos" pitchFamily="34" charset="-120"/>
              </a:rPr>
              <a:t>Four fully open-access journals, six hybrid titles, transformative agreements and author-friendly licensing — with diamond routes under active consideration.</a:t>
            </a:r>
          </a:p>
        </p:txBody>
      </p:sp>
      <p:sp>
        <p:nvSpPr>
          <p:cNvPr id="14" name="Card"/>
          <p:cNvSpPr/>
          <p:nvPr/>
        </p:nvSpPr>
        <p:spPr>
          <a:xfrm>
            <a:off x="6011712" y="1600200"/>
            <a:ext cx="5400000" cy="190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16" name="Text"/>
          <p:cNvSpPr/>
          <p:nvPr/>
        </p:nvSpPr>
        <p:spPr>
          <a:xfrm>
            <a:off x="6569496" y="1825796"/>
            <a:ext cx="3800000" cy="620000"/>
          </a:xfrm>
          <a:prstGeom prst="rect">
            <a:avLst/>
          </a:prstGeom>
          <a:noFill/>
          <a:ln/>
        </p:spPr>
        <p:txBody>
          <a:bodyPr wrap="square" lIns="0" tIns="0" rIns="0" bIns="0" rtlCol="0" anchor="t"/>
          <a:lstStyle/>
          <a:p>
            <a:pPr marL="0" indent="0">
              <a:lnSpc>
                <a:spcPct val="120000"/>
              </a:lnSpc>
              <a:buNone/>
            </a:pPr>
            <a:r>
              <a:rPr lang="en-GB" sz="1600" b="1" dirty="0">
                <a:solidFill>
                  <a:srgbClr val="21295C"/>
                </a:solidFill>
                <a:latin typeface="Aptos Display" pitchFamily="34" charset="0"/>
                <a:ea typeface="Aptos Display" pitchFamily="34" charset="-122"/>
                <a:cs typeface="Aptos Display" pitchFamily="34" charset="-120"/>
              </a:rPr>
              <a:t>FAIR data and metadata</a:t>
            </a:r>
          </a:p>
        </p:txBody>
      </p:sp>
      <p:sp>
        <p:nvSpPr>
          <p:cNvPr id="17" name="Text"/>
          <p:cNvSpPr/>
          <p:nvPr/>
        </p:nvSpPr>
        <p:spPr>
          <a:xfrm>
            <a:off x="6569496" y="2360100"/>
            <a:ext cx="3800000" cy="800000"/>
          </a:xfrm>
          <a:prstGeom prst="rect">
            <a:avLst/>
          </a:prstGeom>
          <a:noFill/>
          <a:ln/>
        </p:spPr>
        <p:txBody>
          <a:bodyPr wrap="square" lIns="0" tIns="0" rIns="0" bIns="0" rtlCol="0" anchor="t"/>
          <a:lstStyle/>
          <a:p>
            <a:pPr marL="0" indent="0">
              <a:lnSpc>
                <a:spcPct val="120000"/>
              </a:lnSpc>
              <a:buNone/>
            </a:pPr>
            <a:r>
              <a:rPr lang="en-GB" sz="1200" dirty="0">
                <a:solidFill>
                  <a:srgbClr val="1B1F2A"/>
                </a:solidFill>
                <a:latin typeface="Aptos" pitchFamily="34" charset="0"/>
                <a:ea typeface="Aptos" pitchFamily="34" charset="-122"/>
                <a:cs typeface="Aptos" pitchFamily="34" charset="-120"/>
              </a:rPr>
              <a:t>CIF as the community metadata standard, routine deposition to the CSD, PDB and IUCr archives, and IUCrData publishing validated datasets as citable objects.</a:t>
            </a:r>
          </a:p>
        </p:txBody>
      </p:sp>
      <p:sp>
        <p:nvSpPr>
          <p:cNvPr id="18" name="Card"/>
          <p:cNvSpPr/>
          <p:nvPr/>
        </p:nvSpPr>
        <p:spPr>
          <a:xfrm>
            <a:off x="548640" y="3810000"/>
            <a:ext cx="5400000" cy="190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20" name="Text"/>
          <p:cNvSpPr/>
          <p:nvPr/>
        </p:nvSpPr>
        <p:spPr>
          <a:xfrm>
            <a:off x="859536" y="3990000"/>
            <a:ext cx="3800000" cy="620000"/>
          </a:xfrm>
          <a:prstGeom prst="rect">
            <a:avLst/>
          </a:prstGeom>
          <a:noFill/>
          <a:ln/>
        </p:spPr>
        <p:txBody>
          <a:bodyPr wrap="square" lIns="0" tIns="0" rIns="0" bIns="0" rtlCol="0" anchor="t"/>
          <a:lstStyle/>
          <a:p>
            <a:pPr marL="0" indent="0">
              <a:lnSpc>
                <a:spcPct val="120000"/>
              </a:lnSpc>
              <a:buNone/>
            </a:pPr>
            <a:r>
              <a:rPr lang="en-GB" sz="1600" b="1" dirty="0">
                <a:solidFill>
                  <a:srgbClr val="21295C"/>
                </a:solidFill>
                <a:latin typeface="Aptos Display" pitchFamily="34" charset="0"/>
                <a:ea typeface="Aptos Display" pitchFamily="34" charset="-122"/>
                <a:cs typeface="Aptos Display" pitchFamily="34" charset="-120"/>
              </a:rPr>
              <a:t>Open methods and software</a:t>
            </a:r>
          </a:p>
        </p:txBody>
      </p:sp>
      <p:sp>
        <p:nvSpPr>
          <p:cNvPr id="21" name="Text"/>
          <p:cNvSpPr/>
          <p:nvPr/>
        </p:nvSpPr>
        <p:spPr>
          <a:xfrm>
            <a:off x="859536" y="4760000"/>
            <a:ext cx="3800000" cy="800000"/>
          </a:xfrm>
          <a:prstGeom prst="rect">
            <a:avLst/>
          </a:prstGeom>
          <a:noFill/>
          <a:ln/>
        </p:spPr>
        <p:txBody>
          <a:bodyPr wrap="square" lIns="0" tIns="0" rIns="0" bIns="0" rtlCol="0" anchor="t"/>
          <a:lstStyle/>
          <a:p>
            <a:pPr marL="0" indent="0">
              <a:lnSpc>
                <a:spcPct val="120000"/>
              </a:lnSpc>
              <a:buNone/>
            </a:pPr>
            <a:r>
              <a:rPr lang="en-GB" sz="1400" dirty="0">
                <a:solidFill>
                  <a:srgbClr val="1B1F2A"/>
                </a:solidFill>
                <a:latin typeface="Aptos" pitchFamily="34" charset="0"/>
                <a:ea typeface="Aptos" pitchFamily="34" charset="-122"/>
                <a:cs typeface="Aptos" pitchFamily="34" charset="-120"/>
              </a:rPr>
              <a:t>Methods and software as first-class outputs: four of the ten most-cited crystallography papers of the past decade are IUCr-published tools.</a:t>
            </a:r>
          </a:p>
        </p:txBody>
      </p:sp>
      <p:sp>
        <p:nvSpPr>
          <p:cNvPr id="22" name="Card"/>
          <p:cNvSpPr/>
          <p:nvPr/>
        </p:nvSpPr>
        <p:spPr>
          <a:xfrm>
            <a:off x="6167160" y="3810000"/>
            <a:ext cx="5400000" cy="1900000"/>
          </a:xfrm>
          <a:prstGeom prst="roundRect">
            <a:avLst>
              <a:gd name="adj" fmla="val 6452"/>
            </a:avLst>
          </a:prstGeom>
          <a:solidFill>
            <a:srgbClr val="FFFFFF"/>
          </a:solidFill>
          <a:ln/>
          <a:effectLst>
            <a:outerShdw blurRad="76200" dist="25400" dir="5400000" algn="bl" rotWithShape="0">
              <a:srgbClr val="333333">
                <a:alpha val="14000"/>
              </a:srgbClr>
            </a:outerShdw>
          </a:effectLst>
        </p:spPr>
        <p:txBody>
          <a:bodyPr/>
          <a:lstStyle/>
          <a:p>
            <a:endParaRPr lang="en-GB" dirty="0"/>
          </a:p>
        </p:txBody>
      </p:sp>
      <p:sp>
        <p:nvSpPr>
          <p:cNvPr id="24" name="Text"/>
          <p:cNvSpPr/>
          <p:nvPr/>
        </p:nvSpPr>
        <p:spPr>
          <a:xfrm>
            <a:off x="6679224" y="4110000"/>
            <a:ext cx="3800000" cy="620000"/>
          </a:xfrm>
          <a:prstGeom prst="rect">
            <a:avLst/>
          </a:prstGeom>
          <a:noFill/>
          <a:ln/>
        </p:spPr>
        <p:txBody>
          <a:bodyPr wrap="square" lIns="0" tIns="0" rIns="0" bIns="0" rtlCol="0" anchor="t"/>
          <a:lstStyle/>
          <a:p>
            <a:pPr marL="0" indent="0">
              <a:lnSpc>
                <a:spcPct val="120000"/>
              </a:lnSpc>
              <a:buNone/>
            </a:pPr>
            <a:r>
              <a:rPr lang="en-GB" sz="1600" b="1" dirty="0">
                <a:solidFill>
                  <a:srgbClr val="21295C"/>
                </a:solidFill>
                <a:latin typeface="Aptos Display" pitchFamily="34" charset="0"/>
                <a:ea typeface="Aptos Display" pitchFamily="34" charset="-122"/>
                <a:cs typeface="Aptos Display" pitchFamily="34" charset="-120"/>
              </a:rPr>
              <a:t>Editorial transparency and integrity</a:t>
            </a:r>
          </a:p>
        </p:txBody>
      </p:sp>
      <p:sp>
        <p:nvSpPr>
          <p:cNvPr id="25" name="Text"/>
          <p:cNvSpPr/>
          <p:nvPr/>
        </p:nvSpPr>
        <p:spPr>
          <a:xfrm>
            <a:off x="6679224" y="4760000"/>
            <a:ext cx="3800000" cy="800000"/>
          </a:xfrm>
          <a:prstGeom prst="rect">
            <a:avLst/>
          </a:prstGeom>
          <a:noFill/>
          <a:ln/>
        </p:spPr>
        <p:txBody>
          <a:bodyPr wrap="square" lIns="0" tIns="0" rIns="0" bIns="0" rtlCol="0" anchor="t"/>
          <a:lstStyle/>
          <a:p>
            <a:pPr marL="0" indent="0">
              <a:lnSpc>
                <a:spcPct val="120000"/>
              </a:lnSpc>
              <a:buNone/>
            </a:pPr>
            <a:r>
              <a:rPr lang="en-GB" sz="1400" dirty="0">
                <a:solidFill>
                  <a:srgbClr val="1B1F2A"/>
                </a:solidFill>
                <a:latin typeface="Aptos" pitchFamily="34" charset="0"/>
                <a:ea typeface="Aptos" pitchFamily="34" charset="-122"/>
                <a:cs typeface="Aptos" pitchFamily="34" charset="-120"/>
              </a:rPr>
              <a:t>checkCIF validation before submission, integrity screening, published editorial policy</a:t>
            </a:r>
          </a:p>
        </p:txBody>
      </p:sp>
      <p:sp>
        <p:nvSpPr>
          <p:cNvPr id="26" name="Text"/>
          <p:cNvSpPr/>
          <p:nvPr/>
        </p:nvSpPr>
        <p:spPr>
          <a:xfrm>
            <a:off x="548640" y="5900000"/>
            <a:ext cx="11018520" cy="400000"/>
          </a:xfrm>
          <a:prstGeom prst="rect">
            <a:avLst/>
          </a:prstGeom>
          <a:noFill/>
          <a:ln/>
        </p:spPr>
        <p:txBody>
          <a:bodyPr wrap="square" lIns="0" tIns="0" rIns="0" bIns="0" rtlCol="0" anchor="t"/>
          <a:lstStyle/>
          <a:p>
            <a:pPr marL="0" indent="0">
              <a:lnSpc>
                <a:spcPct val="120000"/>
              </a:lnSpc>
              <a:buNone/>
            </a:pPr>
            <a:r>
              <a:rPr lang="en-GB" sz="1250" i="1" dirty="0">
                <a:solidFill>
                  <a:srgbClr val="1C7293"/>
                </a:solidFill>
                <a:latin typeface="Aptos" pitchFamily="34" charset="0"/>
                <a:ea typeface="Aptos" pitchFamily="34" charset="-122"/>
                <a:cs typeface="Aptos" pitchFamily="34" charset="-120"/>
              </a:rPr>
              <a:t>Each pillar is examined at the intersection of publications, data and methods.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4008" y="320040"/>
            <a:ext cx="5486400" cy="594360"/>
          </a:xfrm>
          <a:prstGeom prst="rect">
            <a:avLst/>
          </a:prstGeom>
          <a:solidFill>
            <a:schemeClr val="accent1"/>
          </a:solidFill>
        </p:spPr>
        <p:txBody>
          <a:bodyPr vert="horz" lIns="91440" tIns="45720" rIns="91440" bIns="45720" rtlCol="0" anchor="ctr">
            <a:noAutofit/>
          </a:bodyPr>
          <a:lstStyle/>
          <a:p>
            <a:pPr algn="r">
              <a:lnSpc>
                <a:spcPct val="90000"/>
              </a:lnSpc>
              <a:spcBef>
                <a:spcPts val="1000"/>
              </a:spcBef>
            </a:pPr>
            <a:r>
              <a:rPr lang="en-US" sz="2000" b="1" dirty="0">
                <a:solidFill>
                  <a:schemeClr val="bg1"/>
                </a:solidFill>
                <a:latin typeface="Montserrat" pitchFamily="2" charset="0"/>
              </a:rPr>
              <a:t>IUCr and its journals: a timeline</a:t>
            </a:r>
          </a:p>
        </p:txBody>
      </p:sp>
      <p:sp>
        <p:nvSpPr>
          <p:cNvPr id="5" name="Shape 3"/>
          <p:cNvSpPr/>
          <p:nvPr/>
        </p:nvSpPr>
        <p:spPr>
          <a:xfrm>
            <a:off x="1280160" y="2651760"/>
            <a:ext cx="9628632" cy="0"/>
          </a:xfrm>
          <a:prstGeom prst="line">
            <a:avLst/>
          </a:prstGeom>
          <a:noFill/>
          <a:ln w="25400">
            <a:solidFill>
              <a:srgbClr val="C7D0DA"/>
            </a:solidFill>
            <a:prstDash val="solid"/>
          </a:ln>
        </p:spPr>
        <p:txBody>
          <a:bodyPr/>
          <a:lstStyle/>
          <a:p>
            <a:endParaRPr lang="en-GB" dirty="0"/>
          </a:p>
        </p:txBody>
      </p:sp>
      <p:sp>
        <p:nvSpPr>
          <p:cNvPr id="6" name="Text 4"/>
          <p:cNvSpPr/>
          <p:nvPr/>
        </p:nvSpPr>
        <p:spPr>
          <a:xfrm>
            <a:off x="457200" y="2286000"/>
            <a:ext cx="1733154"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1944</a:t>
            </a:r>
            <a:endParaRPr lang="en-US" sz="1500" dirty="0"/>
          </a:p>
        </p:txBody>
      </p:sp>
      <p:sp>
        <p:nvSpPr>
          <p:cNvPr id="7" name="Shape 5"/>
          <p:cNvSpPr/>
          <p:nvPr/>
        </p:nvSpPr>
        <p:spPr>
          <a:xfrm>
            <a:off x="1207008" y="2578608"/>
            <a:ext cx="146304" cy="146304"/>
          </a:xfrm>
          <a:prstGeom prst="ellipse">
            <a:avLst/>
          </a:prstGeom>
          <a:solidFill>
            <a:srgbClr val="1C7293"/>
          </a:solidFill>
          <a:ln w="19050">
            <a:solidFill>
              <a:srgbClr val="FFFFFF"/>
            </a:solidFill>
            <a:prstDash val="solid"/>
          </a:ln>
        </p:spPr>
        <p:txBody>
          <a:bodyPr/>
          <a:lstStyle/>
          <a:p>
            <a:endParaRPr lang="en-GB" dirty="0"/>
          </a:p>
        </p:txBody>
      </p:sp>
      <p:sp>
        <p:nvSpPr>
          <p:cNvPr id="8" name="Text 6"/>
          <p:cNvSpPr/>
          <p:nvPr/>
        </p:nvSpPr>
        <p:spPr>
          <a:xfrm>
            <a:off x="457200" y="2798064"/>
            <a:ext cx="1733154" cy="292608"/>
          </a:xfrm>
          <a:prstGeom prst="rect">
            <a:avLst/>
          </a:prstGeom>
          <a:noFill/>
          <a:ln/>
        </p:spPr>
        <p:txBody>
          <a:bodyPr wrap="square" lIns="0" tIns="0" rIns="0" bIns="0" rtlCol="0" anchor="ctr"/>
          <a:lstStyle/>
          <a:p>
            <a:pPr marL="0" indent="0" algn="ctr">
              <a:buNone/>
            </a:pPr>
            <a:r>
              <a:rPr lang="en-US" sz="1150" b="1" dirty="0">
                <a:solidFill>
                  <a:srgbClr val="065A82"/>
                </a:solidFill>
                <a:latin typeface="Aptos" panose="020B0004020202020204" pitchFamily="34" charset="0"/>
                <a:ea typeface="Calibri" pitchFamily="34" charset="-122"/>
                <a:cs typeface="Calibri" pitchFamily="34" charset="-120"/>
              </a:rPr>
              <a:t>Ewald’s lecture</a:t>
            </a:r>
            <a:endParaRPr lang="en-US" sz="1150" dirty="0">
              <a:latin typeface="Aptos" panose="020B0004020202020204" pitchFamily="34" charset="0"/>
            </a:endParaRPr>
          </a:p>
        </p:txBody>
      </p:sp>
      <p:sp>
        <p:nvSpPr>
          <p:cNvPr id="9" name="Text 7"/>
          <p:cNvSpPr/>
          <p:nvPr/>
        </p:nvSpPr>
        <p:spPr>
          <a:xfrm>
            <a:off x="457200" y="3090672"/>
            <a:ext cx="1733154" cy="777240"/>
          </a:xfrm>
          <a:prstGeom prst="rect">
            <a:avLst/>
          </a:prstGeom>
          <a:noFill/>
          <a:ln/>
        </p:spPr>
        <p:txBody>
          <a:bodyPr wrap="square" lIns="0" tIns="0" rIns="0" bIns="0" rtlCol="0" anchor="t"/>
          <a:lstStyle/>
          <a:p>
            <a:pPr marL="0" indent="0" algn="ctr">
              <a:lnSpc>
                <a:spcPct val="115000"/>
              </a:lnSpc>
              <a:buNone/>
            </a:pPr>
            <a:r>
              <a:rPr lang="en-US" sz="950" dirty="0">
                <a:solidFill>
                  <a:srgbClr val="1B1F2A"/>
                </a:solidFill>
                <a:latin typeface="Aptos" panose="020B0004020202020204" pitchFamily="34" charset="0"/>
                <a:ea typeface="Calibri" pitchFamily="34" charset="-122"/>
                <a:cs typeface="Calibri" pitchFamily="34" charset="-120"/>
              </a:rPr>
              <a:t>Stresses the need for an international union of crystallography.</a:t>
            </a:r>
            <a:endParaRPr lang="en-US" sz="950" dirty="0">
              <a:latin typeface="Aptos" panose="020B0004020202020204" pitchFamily="34" charset="0"/>
            </a:endParaRPr>
          </a:p>
        </p:txBody>
      </p:sp>
      <p:sp>
        <p:nvSpPr>
          <p:cNvPr id="10" name="Text 8"/>
          <p:cNvSpPr/>
          <p:nvPr/>
        </p:nvSpPr>
        <p:spPr>
          <a:xfrm>
            <a:off x="2339310" y="2286000"/>
            <a:ext cx="1733154"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1948</a:t>
            </a:r>
            <a:endParaRPr lang="en-US" sz="1500" dirty="0"/>
          </a:p>
        </p:txBody>
      </p:sp>
      <p:sp>
        <p:nvSpPr>
          <p:cNvPr id="11" name="Shape 9"/>
          <p:cNvSpPr/>
          <p:nvPr/>
        </p:nvSpPr>
        <p:spPr>
          <a:xfrm>
            <a:off x="3132734" y="2578608"/>
            <a:ext cx="146304" cy="146304"/>
          </a:xfrm>
          <a:prstGeom prst="ellipse">
            <a:avLst/>
          </a:prstGeom>
          <a:solidFill>
            <a:srgbClr val="1C7293"/>
          </a:solidFill>
          <a:ln w="19050">
            <a:solidFill>
              <a:srgbClr val="FFFFFF"/>
            </a:solidFill>
            <a:prstDash val="solid"/>
          </a:ln>
        </p:spPr>
        <p:txBody>
          <a:bodyPr/>
          <a:lstStyle/>
          <a:p>
            <a:endParaRPr lang="en-GB" dirty="0"/>
          </a:p>
        </p:txBody>
      </p:sp>
      <p:sp>
        <p:nvSpPr>
          <p:cNvPr id="12" name="Text 10"/>
          <p:cNvSpPr/>
          <p:nvPr/>
        </p:nvSpPr>
        <p:spPr>
          <a:xfrm>
            <a:off x="2339310" y="2798064"/>
            <a:ext cx="1733154" cy="292608"/>
          </a:xfrm>
          <a:prstGeom prst="rect">
            <a:avLst/>
          </a:prstGeom>
          <a:noFill/>
          <a:ln/>
        </p:spPr>
        <p:txBody>
          <a:bodyPr wrap="square" lIns="0" tIns="0" rIns="0" bIns="0" rtlCol="0" anchor="ctr"/>
          <a:lstStyle/>
          <a:p>
            <a:pPr marL="0" indent="0" algn="ctr">
              <a:buNone/>
            </a:pPr>
            <a:r>
              <a:rPr lang="en-US" sz="1150" b="1" dirty="0">
                <a:solidFill>
                  <a:srgbClr val="065A82"/>
                </a:solidFill>
                <a:latin typeface="Aptos" panose="020B0004020202020204" pitchFamily="34" charset="0"/>
                <a:ea typeface="Calibri" pitchFamily="34" charset="-122"/>
                <a:cs typeface="Calibri" pitchFamily="34" charset="-120"/>
              </a:rPr>
              <a:t>IUCr founded</a:t>
            </a:r>
            <a:endParaRPr lang="en-US" sz="1150" dirty="0">
              <a:latin typeface="Aptos" panose="020B0004020202020204" pitchFamily="34" charset="0"/>
            </a:endParaRPr>
          </a:p>
        </p:txBody>
      </p:sp>
      <p:sp>
        <p:nvSpPr>
          <p:cNvPr id="13" name="Text 11"/>
          <p:cNvSpPr/>
          <p:nvPr/>
        </p:nvSpPr>
        <p:spPr>
          <a:xfrm>
            <a:off x="2339310" y="3090672"/>
            <a:ext cx="1733154" cy="777240"/>
          </a:xfrm>
          <a:prstGeom prst="rect">
            <a:avLst/>
          </a:prstGeom>
          <a:noFill/>
          <a:ln/>
        </p:spPr>
        <p:txBody>
          <a:bodyPr wrap="square" lIns="0" tIns="0" rIns="0" bIns="0" rtlCol="0" anchor="t"/>
          <a:lstStyle/>
          <a:p>
            <a:pPr marL="0" indent="0" algn="ctr">
              <a:lnSpc>
                <a:spcPct val="115000"/>
              </a:lnSpc>
              <a:buNone/>
            </a:pPr>
            <a:r>
              <a:rPr lang="en-US" sz="950" dirty="0">
                <a:solidFill>
                  <a:srgbClr val="1B1F2A"/>
                </a:solidFill>
                <a:latin typeface="Aptos" panose="020B0004020202020204" pitchFamily="34" charset="0"/>
                <a:ea typeface="Calibri" pitchFamily="34" charset="-122"/>
                <a:cs typeface="Calibri" pitchFamily="34" charset="-120"/>
              </a:rPr>
              <a:t>IUCr founded; Acta Crystallographica launched the same year.</a:t>
            </a:r>
            <a:endParaRPr lang="en-US" sz="950" dirty="0">
              <a:latin typeface="Aptos" panose="020B0004020202020204" pitchFamily="34" charset="0"/>
            </a:endParaRPr>
          </a:p>
        </p:txBody>
      </p:sp>
      <p:sp>
        <p:nvSpPr>
          <p:cNvPr id="14" name="Text 12"/>
          <p:cNvSpPr/>
          <p:nvPr/>
        </p:nvSpPr>
        <p:spPr>
          <a:xfrm>
            <a:off x="4265036" y="2286000"/>
            <a:ext cx="1733154"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1968</a:t>
            </a:r>
            <a:endParaRPr lang="en-US" sz="1500" dirty="0"/>
          </a:p>
        </p:txBody>
      </p:sp>
      <p:sp>
        <p:nvSpPr>
          <p:cNvPr id="15" name="Shape 13"/>
          <p:cNvSpPr/>
          <p:nvPr/>
        </p:nvSpPr>
        <p:spPr>
          <a:xfrm>
            <a:off x="5058461" y="2578608"/>
            <a:ext cx="146304" cy="146304"/>
          </a:xfrm>
          <a:prstGeom prst="ellipse">
            <a:avLst/>
          </a:prstGeom>
          <a:solidFill>
            <a:srgbClr val="1C7293"/>
          </a:solidFill>
          <a:ln w="19050">
            <a:solidFill>
              <a:srgbClr val="FFFFFF"/>
            </a:solidFill>
            <a:prstDash val="solid"/>
          </a:ln>
        </p:spPr>
        <p:txBody>
          <a:bodyPr/>
          <a:lstStyle/>
          <a:p>
            <a:endParaRPr lang="en-GB" dirty="0"/>
          </a:p>
        </p:txBody>
      </p:sp>
      <p:sp>
        <p:nvSpPr>
          <p:cNvPr id="16" name="Text 14"/>
          <p:cNvSpPr/>
          <p:nvPr/>
        </p:nvSpPr>
        <p:spPr>
          <a:xfrm>
            <a:off x="4265036" y="2798064"/>
            <a:ext cx="1733154" cy="292608"/>
          </a:xfrm>
          <a:prstGeom prst="rect">
            <a:avLst/>
          </a:prstGeom>
          <a:noFill/>
          <a:ln/>
        </p:spPr>
        <p:txBody>
          <a:bodyPr wrap="square" lIns="0" tIns="0" rIns="0" bIns="0" rtlCol="0" anchor="ctr"/>
          <a:lstStyle/>
          <a:p>
            <a:pPr marL="0" indent="0" algn="ctr">
              <a:buNone/>
            </a:pPr>
            <a:r>
              <a:rPr lang="en-US" sz="1150" b="1" dirty="0">
                <a:solidFill>
                  <a:srgbClr val="065A82"/>
                </a:solidFill>
                <a:latin typeface="Aptos" panose="020B0004020202020204" pitchFamily="34" charset="0"/>
                <a:ea typeface="Calibri" pitchFamily="34" charset="-122"/>
                <a:cs typeface="Calibri" pitchFamily="34" charset="-120"/>
              </a:rPr>
              <a:t>Acta splits; JAC launched</a:t>
            </a:r>
            <a:endParaRPr lang="en-US" sz="1150" dirty="0">
              <a:latin typeface="Aptos" panose="020B0004020202020204" pitchFamily="34" charset="0"/>
            </a:endParaRPr>
          </a:p>
        </p:txBody>
      </p:sp>
      <p:sp>
        <p:nvSpPr>
          <p:cNvPr id="17" name="Text 15"/>
          <p:cNvSpPr/>
          <p:nvPr/>
        </p:nvSpPr>
        <p:spPr>
          <a:xfrm>
            <a:off x="4265036" y="3090672"/>
            <a:ext cx="1733154" cy="777240"/>
          </a:xfrm>
          <a:prstGeom prst="rect">
            <a:avLst/>
          </a:prstGeom>
          <a:noFill/>
          <a:ln/>
        </p:spPr>
        <p:txBody>
          <a:bodyPr wrap="square" lIns="0" tIns="0" rIns="0" bIns="0" rtlCol="0" anchor="t"/>
          <a:lstStyle/>
          <a:p>
            <a:pPr marL="0" indent="0" algn="ctr">
              <a:lnSpc>
                <a:spcPct val="115000"/>
              </a:lnSpc>
              <a:buNone/>
            </a:pPr>
            <a:r>
              <a:rPr lang="en-US" sz="950" dirty="0">
                <a:solidFill>
                  <a:srgbClr val="1B1F2A"/>
                </a:solidFill>
                <a:latin typeface="Aptos" panose="020B0004020202020204" pitchFamily="34" charset="0"/>
                <a:ea typeface="Calibri" pitchFamily="34" charset="-122"/>
                <a:cs typeface="Calibri" pitchFamily="34" charset="-120"/>
              </a:rPr>
              <a:t>Acta divides into Sections A &amp; B; Journal of Applied Crystallography established.</a:t>
            </a:r>
            <a:endParaRPr lang="en-US" sz="950" dirty="0">
              <a:latin typeface="Aptos" panose="020B0004020202020204" pitchFamily="34" charset="0"/>
            </a:endParaRPr>
          </a:p>
        </p:txBody>
      </p:sp>
      <p:sp>
        <p:nvSpPr>
          <p:cNvPr id="18" name="Text 16"/>
          <p:cNvSpPr/>
          <p:nvPr/>
        </p:nvSpPr>
        <p:spPr>
          <a:xfrm>
            <a:off x="6190762" y="2286000"/>
            <a:ext cx="1733154"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1983</a:t>
            </a:r>
            <a:endParaRPr lang="en-US" sz="1500" dirty="0"/>
          </a:p>
        </p:txBody>
      </p:sp>
      <p:sp>
        <p:nvSpPr>
          <p:cNvPr id="19" name="Shape 17"/>
          <p:cNvSpPr/>
          <p:nvPr/>
        </p:nvSpPr>
        <p:spPr>
          <a:xfrm>
            <a:off x="6984187" y="2578608"/>
            <a:ext cx="146304" cy="146304"/>
          </a:xfrm>
          <a:prstGeom prst="ellipse">
            <a:avLst/>
          </a:prstGeom>
          <a:solidFill>
            <a:srgbClr val="1C7293"/>
          </a:solidFill>
          <a:ln w="19050">
            <a:solidFill>
              <a:srgbClr val="FFFFFF"/>
            </a:solidFill>
            <a:prstDash val="solid"/>
          </a:ln>
        </p:spPr>
        <p:txBody>
          <a:bodyPr/>
          <a:lstStyle/>
          <a:p>
            <a:endParaRPr lang="en-GB" dirty="0"/>
          </a:p>
        </p:txBody>
      </p:sp>
      <p:sp>
        <p:nvSpPr>
          <p:cNvPr id="20" name="Text 18"/>
          <p:cNvSpPr/>
          <p:nvPr/>
        </p:nvSpPr>
        <p:spPr>
          <a:xfrm>
            <a:off x="6190762" y="2798064"/>
            <a:ext cx="1733154" cy="292608"/>
          </a:xfrm>
          <a:prstGeom prst="rect">
            <a:avLst/>
          </a:prstGeom>
          <a:noFill/>
          <a:ln/>
        </p:spPr>
        <p:txBody>
          <a:bodyPr wrap="square" lIns="0" tIns="0" rIns="0" bIns="0" rtlCol="0" anchor="ctr"/>
          <a:lstStyle/>
          <a:p>
            <a:pPr marL="0" indent="0" algn="ctr">
              <a:buNone/>
            </a:pPr>
            <a:r>
              <a:rPr lang="en-US" sz="1150" b="1" dirty="0">
                <a:solidFill>
                  <a:srgbClr val="065A82"/>
                </a:solidFill>
                <a:latin typeface="Aptos" panose="020B0004020202020204" pitchFamily="34" charset="0"/>
                <a:ea typeface="Calibri" pitchFamily="34" charset="-122"/>
                <a:cs typeface="Calibri" pitchFamily="34" charset="-120"/>
              </a:rPr>
              <a:t>Acta C</a:t>
            </a:r>
            <a:endParaRPr lang="en-US" sz="1150" dirty="0">
              <a:latin typeface="Aptos" panose="020B0004020202020204" pitchFamily="34" charset="0"/>
            </a:endParaRPr>
          </a:p>
        </p:txBody>
      </p:sp>
      <p:sp>
        <p:nvSpPr>
          <p:cNvPr id="21" name="Text 19"/>
          <p:cNvSpPr/>
          <p:nvPr/>
        </p:nvSpPr>
        <p:spPr>
          <a:xfrm>
            <a:off x="6190762" y="3090672"/>
            <a:ext cx="1733154" cy="777240"/>
          </a:xfrm>
          <a:prstGeom prst="rect">
            <a:avLst/>
          </a:prstGeom>
          <a:noFill/>
          <a:ln/>
        </p:spPr>
        <p:txBody>
          <a:bodyPr wrap="square" lIns="0" tIns="0" rIns="0" bIns="0" rtlCol="0" anchor="t"/>
          <a:lstStyle/>
          <a:p>
            <a:pPr marL="0" indent="0" algn="ctr">
              <a:lnSpc>
                <a:spcPct val="115000"/>
              </a:lnSpc>
              <a:buNone/>
            </a:pPr>
            <a:r>
              <a:rPr lang="en-US" sz="950" dirty="0">
                <a:solidFill>
                  <a:srgbClr val="1B1F2A"/>
                </a:solidFill>
                <a:latin typeface="Aptos" panose="020B0004020202020204" pitchFamily="34" charset="0"/>
                <a:ea typeface="Calibri" pitchFamily="34" charset="-122"/>
                <a:cs typeface="Calibri" pitchFamily="34" charset="-120"/>
              </a:rPr>
              <a:t>Acta Crystallographica Section C created.</a:t>
            </a:r>
            <a:endParaRPr lang="en-US" sz="950" dirty="0">
              <a:latin typeface="Aptos" panose="020B0004020202020204" pitchFamily="34" charset="0"/>
            </a:endParaRPr>
          </a:p>
        </p:txBody>
      </p:sp>
      <p:sp>
        <p:nvSpPr>
          <p:cNvPr id="22" name="Text 20"/>
          <p:cNvSpPr/>
          <p:nvPr/>
        </p:nvSpPr>
        <p:spPr>
          <a:xfrm>
            <a:off x="8116489" y="2286000"/>
            <a:ext cx="1733154"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1993</a:t>
            </a:r>
            <a:endParaRPr lang="en-US" sz="1500" dirty="0"/>
          </a:p>
        </p:txBody>
      </p:sp>
      <p:sp>
        <p:nvSpPr>
          <p:cNvPr id="23" name="Shape 21"/>
          <p:cNvSpPr/>
          <p:nvPr/>
        </p:nvSpPr>
        <p:spPr>
          <a:xfrm>
            <a:off x="8909914" y="2578608"/>
            <a:ext cx="146304" cy="146304"/>
          </a:xfrm>
          <a:prstGeom prst="ellipse">
            <a:avLst/>
          </a:prstGeom>
          <a:solidFill>
            <a:srgbClr val="1C7293"/>
          </a:solidFill>
          <a:ln w="19050">
            <a:solidFill>
              <a:srgbClr val="FFFFFF"/>
            </a:solidFill>
            <a:prstDash val="solid"/>
          </a:ln>
        </p:spPr>
        <p:txBody>
          <a:bodyPr/>
          <a:lstStyle/>
          <a:p>
            <a:endParaRPr lang="en-GB" dirty="0"/>
          </a:p>
        </p:txBody>
      </p:sp>
      <p:sp>
        <p:nvSpPr>
          <p:cNvPr id="24" name="Text 22"/>
          <p:cNvSpPr/>
          <p:nvPr/>
        </p:nvSpPr>
        <p:spPr>
          <a:xfrm>
            <a:off x="8116489" y="2798064"/>
            <a:ext cx="1733154" cy="292608"/>
          </a:xfrm>
          <a:prstGeom prst="rect">
            <a:avLst/>
          </a:prstGeom>
          <a:noFill/>
          <a:ln/>
        </p:spPr>
        <p:txBody>
          <a:bodyPr wrap="square" lIns="0" tIns="0" rIns="0" bIns="0" rtlCol="0" anchor="ctr"/>
          <a:lstStyle/>
          <a:p>
            <a:pPr marL="0" indent="0" algn="ctr">
              <a:buNone/>
            </a:pPr>
            <a:r>
              <a:rPr lang="en-US" sz="1150" b="1" dirty="0">
                <a:solidFill>
                  <a:srgbClr val="065A82"/>
                </a:solidFill>
                <a:latin typeface="Aptos" panose="020B0004020202020204" pitchFamily="34" charset="0"/>
                <a:ea typeface="Calibri" pitchFamily="34" charset="-122"/>
                <a:cs typeface="Calibri" pitchFamily="34" charset="-120"/>
              </a:rPr>
              <a:t>Acta D</a:t>
            </a:r>
            <a:endParaRPr lang="en-US" sz="1150" dirty="0">
              <a:latin typeface="Aptos" panose="020B0004020202020204" pitchFamily="34" charset="0"/>
            </a:endParaRPr>
          </a:p>
        </p:txBody>
      </p:sp>
      <p:sp>
        <p:nvSpPr>
          <p:cNvPr id="25" name="Text 23"/>
          <p:cNvSpPr/>
          <p:nvPr/>
        </p:nvSpPr>
        <p:spPr>
          <a:xfrm>
            <a:off x="8116489" y="3090672"/>
            <a:ext cx="1733154" cy="777240"/>
          </a:xfrm>
          <a:prstGeom prst="rect">
            <a:avLst/>
          </a:prstGeom>
          <a:noFill/>
          <a:ln/>
        </p:spPr>
        <p:txBody>
          <a:bodyPr wrap="square" lIns="0" tIns="0" rIns="0" bIns="0" rtlCol="0" anchor="t"/>
          <a:lstStyle/>
          <a:p>
            <a:pPr marL="0" indent="0" algn="ctr">
              <a:lnSpc>
                <a:spcPct val="115000"/>
              </a:lnSpc>
              <a:buNone/>
            </a:pPr>
            <a:r>
              <a:rPr lang="en-US" sz="950" dirty="0">
                <a:solidFill>
                  <a:srgbClr val="1B1F2A"/>
                </a:solidFill>
                <a:latin typeface="Aptos" panose="020B0004020202020204" pitchFamily="34" charset="0"/>
                <a:ea typeface="Calibri" pitchFamily="34" charset="-122"/>
                <a:cs typeface="Calibri" pitchFamily="34" charset="-120"/>
              </a:rPr>
              <a:t>Acta Crystallographica Section D created</a:t>
            </a:r>
            <a:r>
              <a:rPr lang="en-US" sz="950" dirty="0">
                <a:solidFill>
                  <a:srgbClr val="1B1F2A"/>
                </a:solidFill>
                <a:latin typeface="Calibri" pitchFamily="34" charset="0"/>
                <a:ea typeface="Calibri" pitchFamily="34" charset="-122"/>
                <a:cs typeface="Calibri" pitchFamily="34" charset="-120"/>
              </a:rPr>
              <a:t>.</a:t>
            </a:r>
            <a:endParaRPr lang="en-US" sz="950" dirty="0"/>
          </a:p>
        </p:txBody>
      </p:sp>
      <p:sp>
        <p:nvSpPr>
          <p:cNvPr id="26" name="Text 24"/>
          <p:cNvSpPr/>
          <p:nvPr/>
        </p:nvSpPr>
        <p:spPr>
          <a:xfrm>
            <a:off x="10001341" y="2286000"/>
            <a:ext cx="1733154"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1994</a:t>
            </a:r>
            <a:endParaRPr lang="en-US" sz="1500" dirty="0"/>
          </a:p>
        </p:txBody>
      </p:sp>
      <p:sp>
        <p:nvSpPr>
          <p:cNvPr id="27" name="Shape 25"/>
          <p:cNvSpPr/>
          <p:nvPr/>
        </p:nvSpPr>
        <p:spPr>
          <a:xfrm>
            <a:off x="10835640" y="2578608"/>
            <a:ext cx="146304" cy="146304"/>
          </a:xfrm>
          <a:prstGeom prst="ellipse">
            <a:avLst/>
          </a:prstGeom>
          <a:solidFill>
            <a:srgbClr val="1C7293"/>
          </a:solidFill>
          <a:ln w="19050">
            <a:solidFill>
              <a:srgbClr val="FFFFFF"/>
            </a:solidFill>
            <a:prstDash val="solid"/>
          </a:ln>
        </p:spPr>
        <p:txBody>
          <a:bodyPr/>
          <a:lstStyle/>
          <a:p>
            <a:endParaRPr lang="en-GB" dirty="0"/>
          </a:p>
        </p:txBody>
      </p:sp>
      <p:sp>
        <p:nvSpPr>
          <p:cNvPr id="28" name="Text 26"/>
          <p:cNvSpPr/>
          <p:nvPr/>
        </p:nvSpPr>
        <p:spPr>
          <a:xfrm>
            <a:off x="10001341" y="2798064"/>
            <a:ext cx="1733154" cy="292608"/>
          </a:xfrm>
          <a:prstGeom prst="rect">
            <a:avLst/>
          </a:prstGeom>
          <a:noFill/>
          <a:ln/>
        </p:spPr>
        <p:txBody>
          <a:bodyPr wrap="square" lIns="0" tIns="0" rIns="0" bIns="0" rtlCol="0" anchor="ctr"/>
          <a:lstStyle/>
          <a:p>
            <a:pPr marL="0" indent="0" algn="ctr">
              <a:buNone/>
            </a:pPr>
            <a:r>
              <a:rPr lang="en-US" sz="1150" b="1" dirty="0">
                <a:solidFill>
                  <a:srgbClr val="065A82"/>
                </a:solidFill>
                <a:latin typeface="Aptos" panose="020B0004020202020204" pitchFamily="34" charset="0"/>
                <a:ea typeface="Calibri" pitchFamily="34" charset="-122"/>
                <a:cs typeface="Calibri" pitchFamily="34" charset="-120"/>
              </a:rPr>
              <a:t>J. Synchrotron Rad</a:t>
            </a:r>
            <a:r>
              <a:rPr lang="en-US" sz="1150" b="1" dirty="0">
                <a:solidFill>
                  <a:srgbClr val="065A82"/>
                </a:solidFill>
                <a:latin typeface="Calibri" pitchFamily="34" charset="0"/>
                <a:ea typeface="Calibri" pitchFamily="34" charset="-122"/>
                <a:cs typeface="Calibri" pitchFamily="34" charset="-120"/>
              </a:rPr>
              <a:t>.</a:t>
            </a:r>
            <a:endParaRPr lang="en-US" sz="1150" dirty="0"/>
          </a:p>
        </p:txBody>
      </p:sp>
      <p:sp>
        <p:nvSpPr>
          <p:cNvPr id="29" name="Text 27"/>
          <p:cNvSpPr/>
          <p:nvPr/>
        </p:nvSpPr>
        <p:spPr>
          <a:xfrm>
            <a:off x="10001341" y="3090672"/>
            <a:ext cx="1733154" cy="777240"/>
          </a:xfrm>
          <a:prstGeom prst="rect">
            <a:avLst/>
          </a:prstGeom>
          <a:noFill/>
          <a:ln/>
        </p:spPr>
        <p:txBody>
          <a:bodyPr wrap="square" lIns="0" tIns="0" rIns="0" bIns="0" rtlCol="0" anchor="t"/>
          <a:lstStyle/>
          <a:p>
            <a:pPr marL="0" indent="0" algn="ctr">
              <a:lnSpc>
                <a:spcPct val="115000"/>
              </a:lnSpc>
              <a:buNone/>
            </a:pPr>
            <a:r>
              <a:rPr lang="en-US" sz="950" dirty="0">
                <a:solidFill>
                  <a:srgbClr val="1B1F2A"/>
                </a:solidFill>
                <a:latin typeface="Aptos" panose="020B0004020202020204" pitchFamily="34" charset="0"/>
                <a:ea typeface="Calibri" pitchFamily="34" charset="-122"/>
                <a:cs typeface="Calibri" pitchFamily="34" charset="-120"/>
              </a:rPr>
              <a:t>Journal of Synchrotron Radiation launched.</a:t>
            </a:r>
            <a:endParaRPr lang="en-US" sz="950" dirty="0">
              <a:latin typeface="Aptos" panose="020B0004020202020204" pitchFamily="34" charset="0"/>
            </a:endParaRPr>
          </a:p>
        </p:txBody>
      </p:sp>
      <p:sp>
        <p:nvSpPr>
          <p:cNvPr id="31" name="Shape 29"/>
          <p:cNvSpPr/>
          <p:nvPr/>
        </p:nvSpPr>
        <p:spPr>
          <a:xfrm>
            <a:off x="1280160" y="5029200"/>
            <a:ext cx="9628632" cy="0"/>
          </a:xfrm>
          <a:prstGeom prst="line">
            <a:avLst/>
          </a:prstGeom>
          <a:noFill/>
          <a:ln w="25400">
            <a:solidFill>
              <a:srgbClr val="C7D0DA"/>
            </a:solidFill>
            <a:prstDash val="solid"/>
          </a:ln>
        </p:spPr>
        <p:txBody>
          <a:bodyPr/>
          <a:lstStyle/>
          <a:p>
            <a:endParaRPr lang="en-GB" dirty="0"/>
          </a:p>
        </p:txBody>
      </p:sp>
      <p:sp>
        <p:nvSpPr>
          <p:cNvPr id="32" name="Text 30"/>
          <p:cNvSpPr/>
          <p:nvPr/>
        </p:nvSpPr>
        <p:spPr>
          <a:xfrm>
            <a:off x="457200" y="4663440"/>
            <a:ext cx="2503444"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2001</a:t>
            </a:r>
            <a:endParaRPr lang="en-US" sz="1500" dirty="0"/>
          </a:p>
        </p:txBody>
      </p:sp>
      <p:sp>
        <p:nvSpPr>
          <p:cNvPr id="33" name="Shape 31"/>
          <p:cNvSpPr/>
          <p:nvPr/>
        </p:nvSpPr>
        <p:spPr>
          <a:xfrm>
            <a:off x="1207008" y="4956048"/>
            <a:ext cx="146304" cy="146304"/>
          </a:xfrm>
          <a:prstGeom prst="ellipse">
            <a:avLst/>
          </a:prstGeom>
          <a:solidFill>
            <a:srgbClr val="065A82"/>
          </a:solidFill>
          <a:ln w="19050">
            <a:solidFill>
              <a:srgbClr val="FFFFFF"/>
            </a:solidFill>
            <a:prstDash val="solid"/>
          </a:ln>
        </p:spPr>
        <p:txBody>
          <a:bodyPr/>
          <a:lstStyle/>
          <a:p>
            <a:endParaRPr lang="en-GB" dirty="0"/>
          </a:p>
        </p:txBody>
      </p:sp>
      <p:sp>
        <p:nvSpPr>
          <p:cNvPr id="34" name="Text 32"/>
          <p:cNvSpPr/>
          <p:nvPr/>
        </p:nvSpPr>
        <p:spPr>
          <a:xfrm>
            <a:off x="457200" y="5175504"/>
            <a:ext cx="2503444" cy="292608"/>
          </a:xfrm>
          <a:prstGeom prst="rect">
            <a:avLst/>
          </a:prstGeom>
          <a:noFill/>
          <a:ln/>
        </p:spPr>
        <p:txBody>
          <a:bodyPr wrap="square" lIns="0" tIns="0" rIns="0" bIns="0" rtlCol="0" anchor="ctr"/>
          <a:lstStyle/>
          <a:p>
            <a:pPr marL="0" indent="0" algn="ctr">
              <a:buNone/>
            </a:pPr>
            <a:r>
              <a:rPr lang="en-US" sz="1200" b="1" dirty="0">
                <a:solidFill>
                  <a:srgbClr val="065A82"/>
                </a:solidFill>
                <a:latin typeface="Aptos" panose="020B0004020202020204" pitchFamily="34" charset="0"/>
                <a:ea typeface="Calibri" pitchFamily="34" charset="-122"/>
                <a:cs typeface="Calibri" pitchFamily="34" charset="-120"/>
              </a:rPr>
              <a:t>Acta E</a:t>
            </a:r>
            <a:endParaRPr lang="en-US" sz="1200" dirty="0">
              <a:latin typeface="Aptos" panose="020B0004020202020204" pitchFamily="34" charset="0"/>
            </a:endParaRPr>
          </a:p>
        </p:txBody>
      </p:sp>
      <p:sp>
        <p:nvSpPr>
          <p:cNvPr id="35" name="Text 33"/>
          <p:cNvSpPr/>
          <p:nvPr/>
        </p:nvSpPr>
        <p:spPr>
          <a:xfrm>
            <a:off x="629290" y="5488186"/>
            <a:ext cx="2503444" cy="548640"/>
          </a:xfrm>
          <a:prstGeom prst="rect">
            <a:avLst/>
          </a:prstGeom>
          <a:noFill/>
          <a:ln/>
        </p:spPr>
        <p:txBody>
          <a:bodyPr wrap="square" lIns="0" tIns="0" rIns="0" bIns="0" rtlCol="0" anchor="t"/>
          <a:lstStyle/>
          <a:p>
            <a:pPr marL="0" indent="0" algn="ctr">
              <a:lnSpc>
                <a:spcPct val="115000"/>
              </a:lnSpc>
              <a:buNone/>
            </a:pPr>
            <a:r>
              <a:rPr lang="en-US" sz="1050" dirty="0">
                <a:solidFill>
                  <a:srgbClr val="1B1F2A"/>
                </a:solidFill>
                <a:latin typeface="Aptos" panose="020B0004020202020204" pitchFamily="34" charset="0"/>
                <a:ea typeface="Calibri" pitchFamily="34" charset="-122"/>
                <a:cs typeface="Calibri" pitchFamily="34" charset="-120"/>
              </a:rPr>
              <a:t>Acta Crystallographica Section E launched</a:t>
            </a:r>
            <a:r>
              <a:rPr lang="en-US" sz="1050" dirty="0">
                <a:solidFill>
                  <a:srgbClr val="1B1F2A"/>
                </a:solidFill>
                <a:latin typeface="Calibri" pitchFamily="34" charset="0"/>
                <a:ea typeface="Calibri" pitchFamily="34" charset="-122"/>
                <a:cs typeface="Calibri" pitchFamily="34" charset="-120"/>
              </a:rPr>
              <a:t>.</a:t>
            </a:r>
            <a:endParaRPr lang="en-US" sz="1050" dirty="0"/>
          </a:p>
        </p:txBody>
      </p:sp>
      <p:sp>
        <p:nvSpPr>
          <p:cNvPr id="36" name="Text 34"/>
          <p:cNvSpPr/>
          <p:nvPr/>
        </p:nvSpPr>
        <p:spPr>
          <a:xfrm>
            <a:off x="3237982" y="4663440"/>
            <a:ext cx="2503444"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2005</a:t>
            </a:r>
            <a:endParaRPr lang="en-US" sz="1500" dirty="0"/>
          </a:p>
        </p:txBody>
      </p:sp>
      <p:sp>
        <p:nvSpPr>
          <p:cNvPr id="37" name="Shape 35"/>
          <p:cNvSpPr/>
          <p:nvPr/>
        </p:nvSpPr>
        <p:spPr>
          <a:xfrm>
            <a:off x="4416552" y="4956048"/>
            <a:ext cx="146304" cy="146304"/>
          </a:xfrm>
          <a:prstGeom prst="ellipse">
            <a:avLst/>
          </a:prstGeom>
          <a:solidFill>
            <a:srgbClr val="065A82"/>
          </a:solidFill>
          <a:ln w="19050">
            <a:solidFill>
              <a:srgbClr val="FFFFFF"/>
            </a:solidFill>
            <a:prstDash val="solid"/>
          </a:ln>
        </p:spPr>
        <p:txBody>
          <a:bodyPr/>
          <a:lstStyle/>
          <a:p>
            <a:endParaRPr lang="en-GB" dirty="0"/>
          </a:p>
        </p:txBody>
      </p:sp>
      <p:sp>
        <p:nvSpPr>
          <p:cNvPr id="38" name="Text 36"/>
          <p:cNvSpPr/>
          <p:nvPr/>
        </p:nvSpPr>
        <p:spPr>
          <a:xfrm>
            <a:off x="3237982" y="5175504"/>
            <a:ext cx="2503444" cy="292608"/>
          </a:xfrm>
          <a:prstGeom prst="rect">
            <a:avLst/>
          </a:prstGeom>
          <a:noFill/>
          <a:ln/>
        </p:spPr>
        <p:txBody>
          <a:bodyPr wrap="square" lIns="0" tIns="0" rIns="0" bIns="0" rtlCol="0" anchor="ctr"/>
          <a:lstStyle/>
          <a:p>
            <a:pPr marL="0" indent="0" algn="ctr">
              <a:buNone/>
            </a:pPr>
            <a:r>
              <a:rPr lang="en-US" sz="1200" b="1" dirty="0">
                <a:solidFill>
                  <a:srgbClr val="065A82"/>
                </a:solidFill>
                <a:latin typeface="Aptos" panose="020B0004020202020204" pitchFamily="34" charset="0"/>
                <a:ea typeface="Calibri" pitchFamily="34" charset="-122"/>
                <a:cs typeface="Calibri" pitchFamily="34" charset="-120"/>
              </a:rPr>
              <a:t>Acta F</a:t>
            </a:r>
            <a:endParaRPr lang="en-US" sz="1200" dirty="0">
              <a:latin typeface="Aptos" panose="020B0004020202020204" pitchFamily="34" charset="0"/>
            </a:endParaRPr>
          </a:p>
        </p:txBody>
      </p:sp>
      <p:sp>
        <p:nvSpPr>
          <p:cNvPr id="39" name="Text 37"/>
          <p:cNvSpPr/>
          <p:nvPr/>
        </p:nvSpPr>
        <p:spPr>
          <a:xfrm>
            <a:off x="3237982" y="5468112"/>
            <a:ext cx="2503444" cy="548640"/>
          </a:xfrm>
          <a:prstGeom prst="rect">
            <a:avLst/>
          </a:prstGeom>
          <a:noFill/>
          <a:ln/>
        </p:spPr>
        <p:txBody>
          <a:bodyPr wrap="square" lIns="0" tIns="0" rIns="0" bIns="0" rtlCol="0" anchor="t"/>
          <a:lstStyle/>
          <a:p>
            <a:pPr marL="0" indent="0" algn="ctr">
              <a:lnSpc>
                <a:spcPct val="115000"/>
              </a:lnSpc>
              <a:buNone/>
            </a:pPr>
            <a:r>
              <a:rPr lang="en-US" sz="1050" dirty="0">
                <a:solidFill>
                  <a:srgbClr val="1B1F2A"/>
                </a:solidFill>
                <a:latin typeface="Aptos" panose="020B0004020202020204" pitchFamily="34" charset="0"/>
                <a:ea typeface="Calibri" pitchFamily="34" charset="-122"/>
                <a:cs typeface="Calibri" pitchFamily="34" charset="-120"/>
              </a:rPr>
              <a:t>Acta Crystallographica Section launched</a:t>
            </a:r>
            <a:endParaRPr lang="en-US" sz="1050" dirty="0"/>
          </a:p>
        </p:txBody>
      </p:sp>
      <p:sp>
        <p:nvSpPr>
          <p:cNvPr id="40" name="Text 38"/>
          <p:cNvSpPr/>
          <p:nvPr/>
        </p:nvSpPr>
        <p:spPr>
          <a:xfrm>
            <a:off x="6447526" y="4663440"/>
            <a:ext cx="2503444"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2014</a:t>
            </a:r>
            <a:endParaRPr lang="en-US" sz="1500" dirty="0"/>
          </a:p>
        </p:txBody>
      </p:sp>
      <p:sp>
        <p:nvSpPr>
          <p:cNvPr id="41" name="Shape 39"/>
          <p:cNvSpPr/>
          <p:nvPr/>
        </p:nvSpPr>
        <p:spPr>
          <a:xfrm>
            <a:off x="7626096" y="4956048"/>
            <a:ext cx="146304" cy="146304"/>
          </a:xfrm>
          <a:prstGeom prst="ellipse">
            <a:avLst/>
          </a:prstGeom>
          <a:solidFill>
            <a:srgbClr val="065A82"/>
          </a:solidFill>
          <a:ln w="19050">
            <a:solidFill>
              <a:srgbClr val="FFFFFF"/>
            </a:solidFill>
            <a:prstDash val="solid"/>
          </a:ln>
        </p:spPr>
        <p:txBody>
          <a:bodyPr/>
          <a:lstStyle/>
          <a:p>
            <a:endParaRPr lang="en-GB" dirty="0"/>
          </a:p>
        </p:txBody>
      </p:sp>
      <p:sp>
        <p:nvSpPr>
          <p:cNvPr id="42" name="Text 40"/>
          <p:cNvSpPr/>
          <p:nvPr/>
        </p:nvSpPr>
        <p:spPr>
          <a:xfrm>
            <a:off x="6447526" y="5175504"/>
            <a:ext cx="2503444" cy="292608"/>
          </a:xfrm>
          <a:prstGeom prst="rect">
            <a:avLst/>
          </a:prstGeom>
          <a:noFill/>
          <a:ln/>
        </p:spPr>
        <p:txBody>
          <a:bodyPr wrap="square" lIns="0" tIns="0" rIns="0" bIns="0" rtlCol="0" anchor="ctr"/>
          <a:lstStyle/>
          <a:p>
            <a:pPr marL="0" indent="0" algn="ctr">
              <a:buNone/>
            </a:pPr>
            <a:r>
              <a:rPr lang="en-US" sz="1200" b="1" dirty="0">
                <a:solidFill>
                  <a:srgbClr val="065A82"/>
                </a:solidFill>
                <a:latin typeface="Aptos" panose="020B0004020202020204" pitchFamily="34" charset="0"/>
                <a:ea typeface="Calibri" pitchFamily="34" charset="-122"/>
                <a:cs typeface="Calibri" pitchFamily="34" charset="-120"/>
              </a:rPr>
              <a:t>IUCrJ launched</a:t>
            </a:r>
            <a:endParaRPr lang="en-US" sz="1200" dirty="0">
              <a:latin typeface="Aptos" panose="020B0004020202020204" pitchFamily="34" charset="0"/>
            </a:endParaRPr>
          </a:p>
        </p:txBody>
      </p:sp>
      <p:sp>
        <p:nvSpPr>
          <p:cNvPr id="43" name="Text 41"/>
          <p:cNvSpPr/>
          <p:nvPr/>
        </p:nvSpPr>
        <p:spPr>
          <a:xfrm>
            <a:off x="6447526" y="5468112"/>
            <a:ext cx="2503444" cy="548640"/>
          </a:xfrm>
          <a:prstGeom prst="rect">
            <a:avLst/>
          </a:prstGeom>
          <a:noFill/>
          <a:ln/>
        </p:spPr>
        <p:txBody>
          <a:bodyPr wrap="square" lIns="0" tIns="0" rIns="0" bIns="0" rtlCol="0" anchor="t"/>
          <a:lstStyle/>
          <a:p>
            <a:pPr marL="0" indent="0" algn="ctr">
              <a:lnSpc>
                <a:spcPct val="115000"/>
              </a:lnSpc>
              <a:buNone/>
            </a:pPr>
            <a:r>
              <a:rPr lang="en-US" sz="1050" dirty="0">
                <a:solidFill>
                  <a:srgbClr val="1B1F2A"/>
                </a:solidFill>
                <a:latin typeface="Aptos" panose="020B0004020202020204" pitchFamily="34" charset="0"/>
                <a:ea typeface="Calibri" pitchFamily="34" charset="-122"/>
                <a:cs typeface="Calibri" pitchFamily="34" charset="-120"/>
              </a:rPr>
              <a:t>Launched in the UN International Year of Crystallography.</a:t>
            </a:r>
            <a:endParaRPr lang="en-US" sz="1050" dirty="0">
              <a:latin typeface="Aptos" panose="020B0004020202020204" pitchFamily="34" charset="0"/>
            </a:endParaRPr>
          </a:p>
        </p:txBody>
      </p:sp>
      <p:sp>
        <p:nvSpPr>
          <p:cNvPr id="44" name="Text 42"/>
          <p:cNvSpPr/>
          <p:nvPr/>
        </p:nvSpPr>
        <p:spPr>
          <a:xfrm>
            <a:off x="9231051" y="4663440"/>
            <a:ext cx="2503444" cy="292608"/>
          </a:xfrm>
          <a:prstGeom prst="rect">
            <a:avLst/>
          </a:prstGeom>
          <a:noFill/>
          <a:ln/>
        </p:spPr>
        <p:txBody>
          <a:bodyPr wrap="square" lIns="0" tIns="0" rIns="0" bIns="0" rtlCol="0" anchor="ctr"/>
          <a:lstStyle/>
          <a:p>
            <a:pPr marL="0" indent="0" algn="ctr">
              <a:buNone/>
            </a:pPr>
            <a:r>
              <a:rPr lang="en-US" sz="1500" b="1" dirty="0">
                <a:solidFill>
                  <a:srgbClr val="21295C"/>
                </a:solidFill>
                <a:latin typeface="Cambria" pitchFamily="34" charset="0"/>
                <a:ea typeface="Cambria" pitchFamily="34" charset="-122"/>
                <a:cs typeface="Cambria" pitchFamily="34" charset="-120"/>
              </a:rPr>
              <a:t>2016</a:t>
            </a:r>
            <a:endParaRPr lang="en-US" sz="1500" dirty="0"/>
          </a:p>
        </p:txBody>
      </p:sp>
      <p:sp>
        <p:nvSpPr>
          <p:cNvPr id="45" name="Shape 43"/>
          <p:cNvSpPr/>
          <p:nvPr/>
        </p:nvSpPr>
        <p:spPr>
          <a:xfrm>
            <a:off x="10835640" y="4956048"/>
            <a:ext cx="146304" cy="146304"/>
          </a:xfrm>
          <a:prstGeom prst="ellipse">
            <a:avLst/>
          </a:prstGeom>
          <a:solidFill>
            <a:srgbClr val="065A82"/>
          </a:solidFill>
          <a:ln w="19050">
            <a:solidFill>
              <a:srgbClr val="FFFFFF"/>
            </a:solidFill>
            <a:prstDash val="solid"/>
          </a:ln>
        </p:spPr>
        <p:txBody>
          <a:bodyPr/>
          <a:lstStyle/>
          <a:p>
            <a:endParaRPr lang="en-GB" dirty="0"/>
          </a:p>
        </p:txBody>
      </p:sp>
      <p:sp>
        <p:nvSpPr>
          <p:cNvPr id="46" name="Text 44"/>
          <p:cNvSpPr/>
          <p:nvPr/>
        </p:nvSpPr>
        <p:spPr>
          <a:xfrm>
            <a:off x="9231051" y="5175504"/>
            <a:ext cx="2503444" cy="292608"/>
          </a:xfrm>
          <a:prstGeom prst="rect">
            <a:avLst/>
          </a:prstGeom>
          <a:noFill/>
          <a:ln/>
        </p:spPr>
        <p:txBody>
          <a:bodyPr wrap="square" lIns="0" tIns="0" rIns="0" bIns="0" rtlCol="0" anchor="ctr"/>
          <a:lstStyle/>
          <a:p>
            <a:pPr marL="0" indent="0" algn="ctr">
              <a:buNone/>
            </a:pPr>
            <a:r>
              <a:rPr lang="en-US" sz="1200" b="1" dirty="0">
                <a:solidFill>
                  <a:srgbClr val="065A82"/>
                </a:solidFill>
                <a:latin typeface="Aptos" panose="020B0004020202020204" pitchFamily="34" charset="0"/>
                <a:ea typeface="Calibri" pitchFamily="34" charset="-122"/>
                <a:cs typeface="Calibri" pitchFamily="34" charset="-120"/>
              </a:rPr>
              <a:t>IUCrData launched</a:t>
            </a:r>
            <a:endParaRPr lang="en-US" sz="1200" dirty="0">
              <a:latin typeface="Aptos" panose="020B0004020202020204" pitchFamily="34" charset="0"/>
            </a:endParaRPr>
          </a:p>
        </p:txBody>
      </p:sp>
      <p:sp>
        <p:nvSpPr>
          <p:cNvPr id="47" name="Text 45"/>
          <p:cNvSpPr/>
          <p:nvPr/>
        </p:nvSpPr>
        <p:spPr>
          <a:xfrm>
            <a:off x="9231051" y="5468112"/>
            <a:ext cx="2503444" cy="548640"/>
          </a:xfrm>
          <a:prstGeom prst="rect">
            <a:avLst/>
          </a:prstGeom>
          <a:noFill/>
          <a:ln/>
        </p:spPr>
        <p:txBody>
          <a:bodyPr wrap="square" lIns="0" tIns="0" rIns="0" bIns="0" rtlCol="0" anchor="t"/>
          <a:lstStyle/>
          <a:p>
            <a:pPr marL="0" indent="0" algn="ctr">
              <a:lnSpc>
                <a:spcPct val="115000"/>
              </a:lnSpc>
              <a:buNone/>
            </a:pPr>
            <a:r>
              <a:rPr lang="en-US" sz="1050" dirty="0">
                <a:solidFill>
                  <a:srgbClr val="1B1F2A"/>
                </a:solidFill>
                <a:latin typeface="Aptos" panose="020B0004020202020204" pitchFamily="34" charset="0"/>
                <a:ea typeface="Calibri" pitchFamily="34" charset="-122"/>
                <a:cs typeface="Calibri" pitchFamily="34" charset="-120"/>
              </a:rPr>
              <a:t>Short descriptions of crystallographic and related datasets.</a:t>
            </a:r>
            <a:endParaRPr lang="en-US" sz="1050" dirty="0">
              <a:latin typeface="Aptos" panose="020B0004020202020204" pitchFamily="34" charset="0"/>
            </a:endParaRPr>
          </a:p>
        </p:txBody>
      </p:sp>
      <p:sp>
        <p:nvSpPr>
          <p:cNvPr id="48" name="Shape 46"/>
          <p:cNvSpPr/>
          <p:nvPr/>
        </p:nvSpPr>
        <p:spPr>
          <a:xfrm>
            <a:off x="548640" y="6355080"/>
            <a:ext cx="11109960" cy="384048"/>
          </a:xfrm>
          <a:prstGeom prst="roundRect">
            <a:avLst>
              <a:gd name="adj" fmla="val 14286"/>
            </a:avLst>
          </a:prstGeom>
          <a:solidFill>
            <a:srgbClr val="21295C"/>
          </a:solidFill>
          <a:ln/>
        </p:spPr>
        <p:txBody>
          <a:bodyPr/>
          <a:lstStyle/>
          <a:p>
            <a:endParaRPr lang="en-GB" dirty="0"/>
          </a:p>
        </p:txBody>
      </p:sp>
      <p:sp>
        <p:nvSpPr>
          <p:cNvPr id="49" name="Text 47"/>
          <p:cNvSpPr/>
          <p:nvPr/>
        </p:nvSpPr>
        <p:spPr>
          <a:xfrm>
            <a:off x="548640" y="6355080"/>
            <a:ext cx="11109960" cy="384048"/>
          </a:xfrm>
          <a:prstGeom prst="rect">
            <a:avLst/>
          </a:prstGeom>
          <a:noFill/>
          <a:ln/>
        </p:spPr>
        <p:txBody>
          <a:bodyPr wrap="square" lIns="0" tIns="0" rIns="0" bIns="0" rtlCol="0" anchor="ctr"/>
          <a:lstStyle/>
          <a:p>
            <a:pPr marL="0" indent="0" algn="ctr">
              <a:buNone/>
            </a:pPr>
            <a:r>
              <a:rPr lang="en-US" sz="1200" b="1" i="1" dirty="0">
                <a:solidFill>
                  <a:srgbClr val="CADCFC"/>
                </a:solidFill>
                <a:latin typeface="Calibri" pitchFamily="34" charset="0"/>
                <a:ea typeface="Calibri" pitchFamily="34" charset="-122"/>
                <a:cs typeface="Calibri" pitchFamily="34" charset="-120"/>
              </a:rPr>
              <a:t>The IUCr operates as a not-for-profit, Learned Society Publisher.</a:t>
            </a:r>
            <a:endParaRPr lang="en-US" sz="1200" b="1" dirty="0"/>
          </a:p>
        </p:txBody>
      </p:sp>
      <p:pic>
        <p:nvPicPr>
          <p:cNvPr id="4" name="Picture 3">
            <a:extLst>
              <a:ext uri="{FF2B5EF4-FFF2-40B4-BE49-F238E27FC236}">
                <a16:creationId xmlns:a16="http://schemas.microsoft.com/office/drawing/2014/main" id="{164F7285-DF00-927A-A04A-B8BD7766E4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6157" y="240792"/>
            <a:ext cx="1173739" cy="481584"/>
          </a:xfrm>
          <a:prstGeom prst="rect">
            <a:avLst/>
          </a:prstGeom>
        </p:spPr>
      </p:pic>
      <p:sp>
        <p:nvSpPr>
          <p:cNvPr id="3" name="TextBox 2">
            <a:extLst>
              <a:ext uri="{FF2B5EF4-FFF2-40B4-BE49-F238E27FC236}">
                <a16:creationId xmlns:a16="http://schemas.microsoft.com/office/drawing/2014/main" id="{D26E8204-EDA5-B86D-7224-7867BD2342E9}"/>
              </a:ext>
            </a:extLst>
          </p:cNvPr>
          <p:cNvSpPr txBox="1"/>
          <p:nvPr/>
        </p:nvSpPr>
        <p:spPr>
          <a:xfrm>
            <a:off x="10112533" y="3560135"/>
            <a:ext cx="2029968" cy="307777"/>
          </a:xfrm>
          <a:prstGeom prst="rect">
            <a:avLst/>
          </a:prstGeom>
          <a:noFill/>
        </p:spPr>
        <p:txBody>
          <a:bodyPr wrap="square" rtlCol="0">
            <a:spAutoFit/>
          </a:bodyPr>
          <a:lstStyle/>
          <a:p>
            <a:r>
              <a:rPr lang="en-GB" sz="1400" b="1" dirty="0">
                <a:latin typeface="Aptos" panose="020B0004020202020204" pitchFamily="34" charset="0"/>
              </a:rPr>
              <a:t>OA from Jan 2022</a:t>
            </a:r>
          </a:p>
        </p:txBody>
      </p:sp>
      <p:sp>
        <p:nvSpPr>
          <p:cNvPr id="30" name="TextBox 29">
            <a:extLst>
              <a:ext uri="{FF2B5EF4-FFF2-40B4-BE49-F238E27FC236}">
                <a16:creationId xmlns:a16="http://schemas.microsoft.com/office/drawing/2014/main" id="{1B2707D3-93C6-3911-EB25-07D0696E681E}"/>
              </a:ext>
            </a:extLst>
          </p:cNvPr>
          <p:cNvSpPr txBox="1"/>
          <p:nvPr/>
        </p:nvSpPr>
        <p:spPr>
          <a:xfrm>
            <a:off x="921076" y="5804654"/>
            <a:ext cx="1673352" cy="307777"/>
          </a:xfrm>
          <a:prstGeom prst="rect">
            <a:avLst/>
          </a:prstGeom>
          <a:noFill/>
        </p:spPr>
        <p:txBody>
          <a:bodyPr wrap="square" rtlCol="0">
            <a:spAutoFit/>
          </a:bodyPr>
          <a:lstStyle/>
          <a:p>
            <a:r>
              <a:rPr lang="en-GB" sz="1400" b="1" dirty="0">
                <a:latin typeface="Aptos" panose="020B0004020202020204" pitchFamily="34" charset="0"/>
              </a:rPr>
              <a:t>OA from 2008</a:t>
            </a:r>
          </a:p>
        </p:txBody>
      </p:sp>
      <p:sp>
        <p:nvSpPr>
          <p:cNvPr id="51" name="TextBox 50">
            <a:extLst>
              <a:ext uri="{FF2B5EF4-FFF2-40B4-BE49-F238E27FC236}">
                <a16:creationId xmlns:a16="http://schemas.microsoft.com/office/drawing/2014/main" id="{6E28E962-4DE9-D64F-5E34-F1E701AAD489}"/>
              </a:ext>
            </a:extLst>
          </p:cNvPr>
          <p:cNvSpPr txBox="1"/>
          <p:nvPr/>
        </p:nvSpPr>
        <p:spPr>
          <a:xfrm>
            <a:off x="8111003" y="5867549"/>
            <a:ext cx="3016514" cy="338554"/>
          </a:xfrm>
          <a:prstGeom prst="rect">
            <a:avLst/>
          </a:prstGeom>
          <a:noFill/>
        </p:spPr>
        <p:txBody>
          <a:bodyPr wrap="square" rtlCol="0">
            <a:spAutoFit/>
          </a:bodyPr>
          <a:lstStyle/>
          <a:p>
            <a:r>
              <a:rPr lang="en-GB" sz="1600" b="1" dirty="0">
                <a:latin typeface="Aptos" panose="020B0004020202020204" pitchFamily="34" charset="0"/>
              </a:rPr>
              <a:t>Native OA journals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FA203-E072-201F-EF8C-C381102A49E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5ED035-29A5-082B-B07C-FC47602FCB15}"/>
              </a:ext>
            </a:extLst>
          </p:cNvPr>
          <p:cNvSpPr>
            <a:spLocks noGrp="1"/>
          </p:cNvSpPr>
          <p:nvPr>
            <p:ph type="body" sz="quarter" idx="26"/>
          </p:nvPr>
        </p:nvSpPr>
        <p:spPr>
          <a:xfrm>
            <a:off x="212373" y="998227"/>
            <a:ext cx="5146011" cy="4212939"/>
          </a:xfrm>
        </p:spPr>
        <p:txBody>
          <a:bodyPr>
            <a:normAutofit/>
          </a:bodyPr>
          <a:lstStyle/>
          <a:p>
            <a:r>
              <a:rPr lang="en-US" b="1"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rPr>
              <a:t>IUCr Hybrid Open Access journals</a:t>
            </a:r>
          </a:p>
          <a:p>
            <a:r>
              <a:rPr lang="en-US"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rPr>
              <a:t>The International Union of Crystallography (IUCr) publishes six hybrid open-access journals that publish cutting-edge research in materials science, structural biology and chemistry.</a:t>
            </a:r>
            <a:endParaRPr lang="en-GB"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endParaRPr>
          </a:p>
          <a:p>
            <a:endParaRPr lang="en-GB" dirty="0">
              <a:latin typeface="Aptos" panose="020B0004020202020204" pitchFamily="34" charset="0"/>
            </a:endParaRPr>
          </a:p>
          <a:p>
            <a:r>
              <a:rPr lang="en-GB" dirty="0">
                <a:solidFill>
                  <a:schemeClr val="tx1"/>
                </a:solidFill>
                <a:latin typeface="Aptos" panose="020B0004020202020204" pitchFamily="34" charset="0"/>
              </a:rPr>
              <a:t>Acta Crystallographica Section A: Foundations and Advances</a:t>
            </a:r>
          </a:p>
          <a:p>
            <a:r>
              <a:rPr lang="en-GB" dirty="0">
                <a:solidFill>
                  <a:schemeClr val="tx1"/>
                </a:solidFill>
                <a:latin typeface="Aptos" panose="020B0004020202020204" pitchFamily="34" charset="0"/>
              </a:rPr>
              <a:t>Acta Crystallographica Section B: Structural Science, Crystal Engineering, Materials</a:t>
            </a:r>
          </a:p>
          <a:p>
            <a:r>
              <a:rPr lang="en-GB" dirty="0">
                <a:solidFill>
                  <a:schemeClr val="tx1"/>
                </a:solidFill>
                <a:latin typeface="Aptos" panose="020B0004020202020204" pitchFamily="34" charset="0"/>
              </a:rPr>
              <a:t>Acta Crystallographica Section C: Structural Chemistry</a:t>
            </a:r>
          </a:p>
          <a:p>
            <a:r>
              <a:rPr lang="en-GB" dirty="0">
                <a:solidFill>
                  <a:schemeClr val="tx1"/>
                </a:solidFill>
                <a:latin typeface="Aptos" panose="020B0004020202020204" pitchFamily="34" charset="0"/>
              </a:rPr>
              <a:t>Acta Crystallographica Section D: Structural Biology</a:t>
            </a:r>
          </a:p>
          <a:p>
            <a:r>
              <a:rPr lang="en-GB" dirty="0">
                <a:solidFill>
                  <a:schemeClr val="tx1"/>
                </a:solidFill>
                <a:latin typeface="Aptos" panose="020B0004020202020204" pitchFamily="34" charset="0"/>
              </a:rPr>
              <a:t>Acta Crystallographica Section F: Structural Biology Communications</a:t>
            </a:r>
          </a:p>
          <a:p>
            <a:r>
              <a:rPr lang="en-GB" dirty="0">
                <a:solidFill>
                  <a:schemeClr val="tx1"/>
                </a:solidFill>
                <a:latin typeface="Aptos" panose="020B0004020202020204" pitchFamily="34" charset="0"/>
              </a:rPr>
              <a:t>Journal of Applied Crystallography</a:t>
            </a:r>
          </a:p>
        </p:txBody>
      </p:sp>
      <p:sp>
        <p:nvSpPr>
          <p:cNvPr id="4" name="Text Placeholder 3">
            <a:extLst>
              <a:ext uri="{FF2B5EF4-FFF2-40B4-BE49-F238E27FC236}">
                <a16:creationId xmlns:a16="http://schemas.microsoft.com/office/drawing/2014/main" id="{30A247B6-34DF-0556-664C-2AF8E7F7AF33}"/>
              </a:ext>
            </a:extLst>
          </p:cNvPr>
          <p:cNvSpPr>
            <a:spLocks noGrp="1"/>
          </p:cNvSpPr>
          <p:nvPr>
            <p:ph type="body" sz="quarter" idx="11"/>
          </p:nvPr>
        </p:nvSpPr>
        <p:spPr>
          <a:xfrm>
            <a:off x="212373" y="246904"/>
            <a:ext cx="4102116" cy="561875"/>
          </a:xfrm>
        </p:spPr>
        <p:txBody>
          <a:bodyPr/>
          <a:lstStyle/>
          <a:p>
            <a:r>
              <a:rPr lang="en-GB" sz="2000" b="1" dirty="0"/>
              <a:t>IUCr journal portfolio</a:t>
            </a:r>
          </a:p>
        </p:txBody>
      </p:sp>
      <p:sp>
        <p:nvSpPr>
          <p:cNvPr id="17" name="Text Placeholder 1">
            <a:extLst>
              <a:ext uri="{FF2B5EF4-FFF2-40B4-BE49-F238E27FC236}">
                <a16:creationId xmlns:a16="http://schemas.microsoft.com/office/drawing/2014/main" id="{9E197B06-1D23-75EB-C8AF-3199A9E9C7D1}"/>
              </a:ext>
            </a:extLst>
          </p:cNvPr>
          <p:cNvSpPr txBox="1">
            <a:spLocks/>
          </p:cNvSpPr>
          <p:nvPr/>
        </p:nvSpPr>
        <p:spPr>
          <a:xfrm>
            <a:off x="6748272" y="874318"/>
            <a:ext cx="4937760" cy="421293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4"/>
              </a:buClr>
              <a:buFont typeface="Arial" panose="020B0604020202020204" pitchFamily="34" charset="0"/>
              <a:buNone/>
              <a:defRPr sz="1400" i="0" kern="1200">
                <a:solidFill>
                  <a:srgbClr val="7F7F7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rPr>
              <a:t>IUCr Open Access journals</a:t>
            </a:r>
          </a:p>
          <a:p>
            <a:pPr>
              <a:lnSpc>
                <a:spcPct val="100000"/>
              </a:lnSpc>
            </a:pPr>
            <a:r>
              <a:rPr lang="en-US"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rPr>
              <a:t>The International Union of Crystallography (IUCr) publishes four world-renowned fully Open Access journals in cutting-edge research in crystallography and structural science, materials and synchrotron radiation. The IUCr's Open Access portfolio includes IUCrData that facilitates access to data through publication of crystallographic datasets in the biological, chemical or materials science fields. </a:t>
            </a:r>
          </a:p>
          <a:p>
            <a:pPr algn="just">
              <a:lnSpc>
                <a:spcPct val="100000"/>
              </a:lnSpc>
            </a:pPr>
            <a:endParaRPr lang="en-US"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endParaRPr>
          </a:p>
          <a:p>
            <a:pPr>
              <a:lnSpc>
                <a:spcPct val="100000"/>
              </a:lnSpc>
            </a:pPr>
            <a:r>
              <a:rPr lang="en-US"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rPr>
              <a:t>Acta Crystallographica Section E: Crystallographic Communications</a:t>
            </a:r>
          </a:p>
          <a:p>
            <a:pPr algn="just">
              <a:lnSpc>
                <a:spcPct val="100000"/>
              </a:lnSpc>
            </a:pPr>
            <a:r>
              <a:rPr lang="en-US"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rPr>
              <a:t>IUCrJ</a:t>
            </a:r>
          </a:p>
          <a:p>
            <a:pPr algn="just">
              <a:lnSpc>
                <a:spcPct val="100000"/>
              </a:lnSpc>
            </a:pPr>
            <a:r>
              <a:rPr lang="en-US"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rPr>
              <a:t>IUCrData</a:t>
            </a:r>
          </a:p>
          <a:p>
            <a:pPr algn="just">
              <a:lnSpc>
                <a:spcPct val="100000"/>
              </a:lnSpc>
            </a:pPr>
            <a:r>
              <a:rPr lang="en-US"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rPr>
              <a:t>Journal of Synchrotron Radiation</a:t>
            </a:r>
          </a:p>
          <a:p>
            <a:pPr algn="just">
              <a:lnSpc>
                <a:spcPct val="100000"/>
              </a:lnSpc>
            </a:pPr>
            <a:endParaRPr lang="en-US" sz="1200"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endParaRPr>
          </a:p>
          <a:p>
            <a:pPr algn="just">
              <a:lnSpc>
                <a:spcPct val="100000"/>
              </a:lnSpc>
            </a:pPr>
            <a:endParaRPr lang="en-GB" sz="1200" dirty="0">
              <a:solidFill>
                <a:schemeClr val="bg2">
                  <a:lumMod val="25000"/>
                </a:schemeClr>
              </a:solidFill>
              <a:latin typeface="Aptos" panose="020B0004020202020204" pitchFamily="34" charset="0"/>
              <a:ea typeface="Open Sans" panose="020B0606030504020204" pitchFamily="34" charset="0"/>
              <a:cs typeface="Open Sans" panose="020B0606030504020204" pitchFamily="34" charset="0"/>
            </a:endParaRPr>
          </a:p>
          <a:p>
            <a:endParaRPr lang="en-GB" dirty="0"/>
          </a:p>
        </p:txBody>
      </p:sp>
      <p:pic>
        <p:nvPicPr>
          <p:cNvPr id="13" name="Picture 12" descr="A blue and white logo&#10;&#10;AI-generated content may be incorrect.">
            <a:extLst>
              <a:ext uri="{FF2B5EF4-FFF2-40B4-BE49-F238E27FC236}">
                <a16:creationId xmlns:a16="http://schemas.microsoft.com/office/drawing/2014/main" id="{F1B4F30B-1D37-3D4E-04BF-DAAC2E7866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542" y="5859773"/>
            <a:ext cx="722372" cy="834195"/>
          </a:xfrm>
          <a:prstGeom prst="rect">
            <a:avLst/>
          </a:prstGeom>
          <a:ln>
            <a:noFill/>
          </a:ln>
          <a:effectLst>
            <a:outerShdw blurRad="50800" dist="38100" dir="2700000" algn="tl" rotWithShape="0">
              <a:prstClr val="black">
                <a:alpha val="40000"/>
              </a:prstClr>
            </a:outerShdw>
          </a:effectLst>
        </p:spPr>
      </p:pic>
      <p:pic>
        <p:nvPicPr>
          <p:cNvPr id="18" name="Picture 17" descr="A green and white logo&#10;&#10;AI-generated content may be incorrect.">
            <a:extLst>
              <a:ext uri="{FF2B5EF4-FFF2-40B4-BE49-F238E27FC236}">
                <a16:creationId xmlns:a16="http://schemas.microsoft.com/office/drawing/2014/main" id="{46FDE011-284A-E1CF-A42B-C48DBEFA7994}"/>
              </a:ext>
            </a:extLst>
          </p:cNvPr>
          <p:cNvPicPr>
            <a:picLocks noChangeAspect="1"/>
          </p:cNvPicPr>
          <p:nvPr/>
        </p:nvPicPr>
        <p:blipFill>
          <a:blip r:embed="rId3">
            <a:extLst>
              <a:ext uri="{BEBA8EAE-BF5A-486C-A8C5-ECC9F3942E4B}">
                <a14:imgProps xmlns:a14="http://schemas.microsoft.com/office/drawing/2010/main">
                  <a14:imgLayer r:embed="rId4">
                    <a14:imgEffect>
                      <a14:saturation sat="90000"/>
                    </a14:imgEffect>
                  </a14:imgLayer>
                </a14:imgProps>
              </a:ext>
              <a:ext uri="{28A0092B-C50C-407E-A947-70E740481C1C}">
                <a14:useLocalDpi xmlns:a14="http://schemas.microsoft.com/office/drawing/2010/main" val="0"/>
              </a:ext>
            </a:extLst>
          </a:blip>
          <a:stretch>
            <a:fillRect/>
          </a:stretch>
        </p:blipFill>
        <p:spPr>
          <a:xfrm>
            <a:off x="1154222" y="5859773"/>
            <a:ext cx="742874" cy="857871"/>
          </a:xfrm>
          <a:prstGeom prst="rect">
            <a:avLst/>
          </a:prstGeom>
          <a:ln>
            <a:noFill/>
          </a:ln>
          <a:effectLst>
            <a:outerShdw blurRad="50800" dist="38100" dir="2700000" algn="tl" rotWithShape="0">
              <a:prstClr val="black">
                <a:alpha val="40000"/>
              </a:prstClr>
            </a:outerShdw>
          </a:effectLst>
        </p:spPr>
      </p:pic>
      <p:pic>
        <p:nvPicPr>
          <p:cNvPr id="22" name="Picture 21" descr="A red and white logo&#10;&#10;AI-generated content may be incorrect.">
            <a:extLst>
              <a:ext uri="{FF2B5EF4-FFF2-40B4-BE49-F238E27FC236}">
                <a16:creationId xmlns:a16="http://schemas.microsoft.com/office/drawing/2014/main" id="{C22131B3-B02B-F49B-39A0-1476448FC094}"/>
              </a:ext>
            </a:extLst>
          </p:cNvPr>
          <p:cNvPicPr>
            <a:picLocks noChangeAspect="1"/>
          </p:cNvPicPr>
          <p:nvPr/>
        </p:nvPicPr>
        <p:blipFill>
          <a:blip r:embed="rId5">
            <a:extLst>
              <a:ext uri="{BEBA8EAE-BF5A-486C-A8C5-ECC9F3942E4B}">
                <a14:imgProps xmlns:a14="http://schemas.microsoft.com/office/drawing/2010/main">
                  <a14:imgLayer r:embed="rId6">
                    <a14:imgEffect>
                      <a14:saturation sat="90000"/>
                    </a14:imgEffect>
                  </a14:imgLayer>
                </a14:imgProps>
              </a:ext>
              <a:ext uri="{28A0092B-C50C-407E-A947-70E740481C1C}">
                <a14:useLocalDpi xmlns:a14="http://schemas.microsoft.com/office/drawing/2010/main" val="0"/>
              </a:ext>
            </a:extLst>
          </a:blip>
          <a:stretch>
            <a:fillRect/>
          </a:stretch>
        </p:blipFill>
        <p:spPr>
          <a:xfrm>
            <a:off x="2028136" y="5851476"/>
            <a:ext cx="757242" cy="874463"/>
          </a:xfrm>
          <a:prstGeom prst="rect">
            <a:avLst/>
          </a:prstGeom>
          <a:ln>
            <a:noFill/>
          </a:ln>
          <a:effectLst>
            <a:outerShdw blurRad="50800" dist="38100" dir="2700000" algn="tl" rotWithShape="0">
              <a:prstClr val="black">
                <a:alpha val="40000"/>
              </a:prstClr>
            </a:outerShdw>
          </a:effectLst>
        </p:spPr>
      </p:pic>
      <p:pic>
        <p:nvPicPr>
          <p:cNvPr id="26" name="Picture 25" descr="A yellow rectangular object with a letter d&#10;&#10;AI-generated content may be incorrect.">
            <a:extLst>
              <a:ext uri="{FF2B5EF4-FFF2-40B4-BE49-F238E27FC236}">
                <a16:creationId xmlns:a16="http://schemas.microsoft.com/office/drawing/2014/main" id="{65DB6FAC-9586-3B54-1D03-FC42ED5004C2}"/>
              </a:ext>
            </a:extLst>
          </p:cNvPr>
          <p:cNvPicPr>
            <a:picLocks noChangeAspect="1"/>
          </p:cNvPicPr>
          <p:nvPr/>
        </p:nvPicPr>
        <p:blipFill>
          <a:blip r:embed="rId7">
            <a:extLst>
              <a:ext uri="{BEBA8EAE-BF5A-486C-A8C5-ECC9F3942E4B}">
                <a14:imgProps xmlns:a14="http://schemas.microsoft.com/office/drawing/2010/main">
                  <a14:imgLayer r:embed="rId8">
                    <a14:imgEffect>
                      <a14:saturation sat="90000"/>
                    </a14:imgEffect>
                  </a14:imgLayer>
                </a14:imgProps>
              </a:ext>
              <a:ext uri="{28A0092B-C50C-407E-A947-70E740481C1C}">
                <a14:useLocalDpi xmlns:a14="http://schemas.microsoft.com/office/drawing/2010/main" val="0"/>
              </a:ext>
            </a:extLst>
          </a:blip>
          <a:stretch>
            <a:fillRect/>
          </a:stretch>
        </p:blipFill>
        <p:spPr>
          <a:xfrm>
            <a:off x="2849318" y="5859771"/>
            <a:ext cx="742874" cy="857871"/>
          </a:xfrm>
          <a:prstGeom prst="rect">
            <a:avLst/>
          </a:prstGeom>
          <a:ln>
            <a:noFill/>
          </a:ln>
          <a:effectLst>
            <a:outerShdw blurRad="50800" dist="38100" dir="2700000" algn="tl" rotWithShape="0">
              <a:prstClr val="black">
                <a:alpha val="40000"/>
              </a:prstClr>
            </a:outerShdw>
          </a:effectLst>
        </p:spPr>
      </p:pic>
      <p:pic>
        <p:nvPicPr>
          <p:cNvPr id="32" name="Picture 31" descr="A purple square with white letters&#10;&#10;AI-generated content may be incorrect.">
            <a:extLst>
              <a:ext uri="{FF2B5EF4-FFF2-40B4-BE49-F238E27FC236}">
                <a16:creationId xmlns:a16="http://schemas.microsoft.com/office/drawing/2014/main" id="{89F54824-4229-A9C5-338F-760680428757}"/>
              </a:ext>
            </a:extLst>
          </p:cNvPr>
          <p:cNvPicPr>
            <a:picLocks noChangeAspect="1"/>
          </p:cNvPicPr>
          <p:nvPr/>
        </p:nvPicPr>
        <p:blipFill>
          <a:blip r:embed="rId9">
            <a:extLst>
              <a:ext uri="{BEBA8EAE-BF5A-486C-A8C5-ECC9F3942E4B}">
                <a14:imgProps xmlns:a14="http://schemas.microsoft.com/office/drawing/2010/main">
                  <a14:imgLayer r:embed="rId10">
                    <a14:imgEffect>
                      <a14:saturation sat="90000"/>
                    </a14:imgEffect>
                  </a14:imgLayer>
                </a14:imgProps>
              </a:ext>
              <a:ext uri="{28A0092B-C50C-407E-A947-70E740481C1C}">
                <a14:useLocalDpi xmlns:a14="http://schemas.microsoft.com/office/drawing/2010/main" val="0"/>
              </a:ext>
            </a:extLst>
          </a:blip>
          <a:stretch>
            <a:fillRect/>
          </a:stretch>
        </p:blipFill>
        <p:spPr>
          <a:xfrm>
            <a:off x="3737600" y="5859771"/>
            <a:ext cx="821656" cy="948848"/>
          </a:xfrm>
          <a:prstGeom prst="rect">
            <a:avLst/>
          </a:prstGeom>
        </p:spPr>
      </p:pic>
      <p:pic>
        <p:nvPicPr>
          <p:cNvPr id="38" name="Picture 37" descr="A green and white letter f&#10;&#10;AI-generated content may be incorrect.">
            <a:extLst>
              <a:ext uri="{FF2B5EF4-FFF2-40B4-BE49-F238E27FC236}">
                <a16:creationId xmlns:a16="http://schemas.microsoft.com/office/drawing/2014/main" id="{614D0DEE-466F-91E6-D8EC-BDC987709129}"/>
              </a:ext>
            </a:extLst>
          </p:cNvPr>
          <p:cNvPicPr>
            <a:picLocks noChangeAspect="1"/>
          </p:cNvPicPr>
          <p:nvPr/>
        </p:nvPicPr>
        <p:blipFill>
          <a:blip r:embed="rId11">
            <a:extLst>
              <a:ext uri="{BEBA8EAE-BF5A-486C-A8C5-ECC9F3942E4B}">
                <a14:imgProps xmlns:a14="http://schemas.microsoft.com/office/drawing/2010/main">
                  <a14:imgLayer r:embed="rId12">
                    <a14:imgEffect>
                      <a14:saturation sat="90000"/>
                    </a14:imgEffect>
                  </a14:imgLayer>
                </a14:imgProps>
              </a:ext>
              <a:ext uri="{28A0092B-C50C-407E-A947-70E740481C1C}">
                <a14:useLocalDpi xmlns:a14="http://schemas.microsoft.com/office/drawing/2010/main" val="0"/>
              </a:ext>
            </a:extLst>
          </a:blip>
          <a:stretch>
            <a:fillRect/>
          </a:stretch>
        </p:blipFill>
        <p:spPr>
          <a:xfrm>
            <a:off x="4636012" y="5859773"/>
            <a:ext cx="821656" cy="948848"/>
          </a:xfrm>
          <a:prstGeom prst="rect">
            <a:avLst/>
          </a:prstGeom>
          <a:ln>
            <a:noFill/>
          </a:ln>
          <a:effectLst>
            <a:outerShdw blurRad="50800" dist="38100" dir="2700000" algn="tl" rotWithShape="0">
              <a:prstClr val="black">
                <a:alpha val="40000"/>
              </a:prstClr>
            </a:outerShdw>
          </a:effectLst>
        </p:spPr>
      </p:pic>
      <p:pic>
        <p:nvPicPr>
          <p:cNvPr id="41" name="Picture 40" descr="A red sign with white text&#10;&#10;AI-generated content may be incorrect.">
            <a:extLst>
              <a:ext uri="{FF2B5EF4-FFF2-40B4-BE49-F238E27FC236}">
                <a16:creationId xmlns:a16="http://schemas.microsoft.com/office/drawing/2014/main" id="{780DE9A5-A9E9-CB32-68F0-4EE47E6F8D8E}"/>
              </a:ext>
            </a:extLst>
          </p:cNvPr>
          <p:cNvPicPr>
            <a:picLocks noChangeAspect="1"/>
          </p:cNvPicPr>
          <p:nvPr/>
        </p:nvPicPr>
        <p:blipFill>
          <a:blip r:embed="rId13">
            <a:extLst>
              <a:ext uri="{BEBA8EAE-BF5A-486C-A8C5-ECC9F3942E4B}">
                <a14:imgProps xmlns:a14="http://schemas.microsoft.com/office/drawing/2010/main">
                  <a14:imgLayer r:embed="rId14">
                    <a14:imgEffect>
                      <a14:saturation sat="90000"/>
                    </a14:imgEffect>
                  </a14:imgLayer>
                </a14:imgProps>
              </a:ext>
              <a:ext uri="{28A0092B-C50C-407E-A947-70E740481C1C}">
                <a14:useLocalDpi xmlns:a14="http://schemas.microsoft.com/office/drawing/2010/main" val="0"/>
              </a:ext>
            </a:extLst>
          </a:blip>
          <a:stretch>
            <a:fillRect/>
          </a:stretch>
        </p:blipFill>
        <p:spPr>
          <a:xfrm>
            <a:off x="6476096" y="5916395"/>
            <a:ext cx="804742" cy="929315"/>
          </a:xfrm>
          <a:prstGeom prst="rect">
            <a:avLst/>
          </a:prstGeom>
        </p:spPr>
      </p:pic>
      <p:pic>
        <p:nvPicPr>
          <p:cNvPr id="43" name="Picture 42" descr="A blue background with white text&#10;&#10;AI-generated content may be incorrect.">
            <a:extLst>
              <a:ext uri="{FF2B5EF4-FFF2-40B4-BE49-F238E27FC236}">
                <a16:creationId xmlns:a16="http://schemas.microsoft.com/office/drawing/2014/main" id="{D5153E57-2CF0-F96F-F737-28B4C311E35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05321" y="5896862"/>
            <a:ext cx="821656" cy="948848"/>
          </a:xfrm>
          <a:prstGeom prst="rect">
            <a:avLst/>
          </a:prstGeom>
        </p:spPr>
      </p:pic>
      <p:pic>
        <p:nvPicPr>
          <p:cNvPr id="45" name="Picture 44" descr="A grey rectangular object with white text&#10;&#10;AI-generated content may be incorrect.">
            <a:extLst>
              <a:ext uri="{FF2B5EF4-FFF2-40B4-BE49-F238E27FC236}">
                <a16:creationId xmlns:a16="http://schemas.microsoft.com/office/drawing/2014/main" id="{CFA8E944-42C1-B23A-2E87-7FD1C251FB2C}"/>
              </a:ext>
            </a:extLst>
          </p:cNvPr>
          <p:cNvPicPr>
            <a:picLocks noChangeAspect="1"/>
          </p:cNvPicPr>
          <p:nvPr/>
        </p:nvPicPr>
        <p:blipFill>
          <a:blip r:embed="rId16">
            <a:extLst>
              <a:ext uri="{BEBA8EAE-BF5A-486C-A8C5-ECC9F3942E4B}">
                <a14:imgProps xmlns:a14="http://schemas.microsoft.com/office/drawing/2010/main">
                  <a14:imgLayer r:embed="rId17">
                    <a14:imgEffect>
                      <a14:saturation sat="90000"/>
                    </a14:imgEffect>
                  </a14:imgLayer>
                </a14:imgProps>
              </a:ext>
              <a:ext uri="{28A0092B-C50C-407E-A947-70E740481C1C}">
                <a14:useLocalDpi xmlns:a14="http://schemas.microsoft.com/office/drawing/2010/main" val="0"/>
              </a:ext>
            </a:extLst>
          </a:blip>
          <a:stretch>
            <a:fillRect/>
          </a:stretch>
        </p:blipFill>
        <p:spPr>
          <a:xfrm>
            <a:off x="7306909" y="5896862"/>
            <a:ext cx="809832" cy="929315"/>
          </a:xfrm>
          <a:prstGeom prst="rect">
            <a:avLst/>
          </a:prstGeom>
        </p:spPr>
      </p:pic>
      <p:pic>
        <p:nvPicPr>
          <p:cNvPr id="47" name="Picture 46" descr="A close up of a logo&#10;&#10;AI-generated content may be incorrect.">
            <a:extLst>
              <a:ext uri="{FF2B5EF4-FFF2-40B4-BE49-F238E27FC236}">
                <a16:creationId xmlns:a16="http://schemas.microsoft.com/office/drawing/2014/main" id="{FE4F9E4A-478A-B19F-3605-DB97859A2915}"/>
              </a:ext>
            </a:extLst>
          </p:cNvPr>
          <p:cNvPicPr>
            <a:picLocks noChangeAspect="1"/>
          </p:cNvPicPr>
          <p:nvPr/>
        </p:nvPicPr>
        <p:blipFill>
          <a:blip r:embed="rId18">
            <a:extLst>
              <a:ext uri="{BEBA8EAE-BF5A-486C-A8C5-ECC9F3942E4B}">
                <a14:imgProps xmlns:a14="http://schemas.microsoft.com/office/drawing/2010/main">
                  <a14:imgLayer r:embed="rId19">
                    <a14:imgEffect>
                      <a14:saturation sat="90000"/>
                    </a14:imgEffect>
                  </a14:imgLayer>
                </a14:imgProps>
              </a:ext>
              <a:ext uri="{28A0092B-C50C-407E-A947-70E740481C1C}">
                <a14:useLocalDpi xmlns:a14="http://schemas.microsoft.com/office/drawing/2010/main" val="0"/>
              </a:ext>
            </a:extLst>
          </a:blip>
          <a:stretch>
            <a:fillRect/>
          </a:stretch>
        </p:blipFill>
        <p:spPr>
          <a:xfrm>
            <a:off x="5599886" y="5896862"/>
            <a:ext cx="782265" cy="903360"/>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2956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78ABEAA-C3D2-FF3A-ABE9-482AAC4CB21E}"/>
              </a:ext>
            </a:extLst>
          </p:cNvPr>
          <p:cNvSpPr>
            <a:spLocks noGrp="1"/>
          </p:cNvSpPr>
          <p:nvPr>
            <p:ph type="body" sz="quarter" idx="11"/>
          </p:nvPr>
        </p:nvSpPr>
        <p:spPr>
          <a:xfrm>
            <a:off x="116958" y="111733"/>
            <a:ext cx="4573914" cy="561875"/>
          </a:xfrm>
        </p:spPr>
        <p:txBody>
          <a:bodyPr/>
          <a:lstStyle/>
          <a:p>
            <a:r>
              <a:rPr lang="en-GB" sz="2000" b="1" dirty="0"/>
              <a:t>What is Open Science?</a:t>
            </a:r>
          </a:p>
        </p:txBody>
      </p:sp>
      <p:sp>
        <p:nvSpPr>
          <p:cNvPr id="5" name="TextBox 4">
            <a:extLst>
              <a:ext uri="{FF2B5EF4-FFF2-40B4-BE49-F238E27FC236}">
                <a16:creationId xmlns:a16="http://schemas.microsoft.com/office/drawing/2014/main" id="{CAB81ABC-F6EE-ACEE-E598-7ED2AB76E351}"/>
              </a:ext>
            </a:extLst>
          </p:cNvPr>
          <p:cNvSpPr txBox="1"/>
          <p:nvPr/>
        </p:nvSpPr>
        <p:spPr>
          <a:xfrm>
            <a:off x="116958" y="1501455"/>
            <a:ext cx="8277234" cy="5647700"/>
          </a:xfrm>
          <a:prstGeom prst="rect">
            <a:avLst/>
          </a:prstGeom>
          <a:noFill/>
        </p:spPr>
        <p:txBody>
          <a:bodyPr wrap="square" rtlCol="0">
            <a:spAutoFit/>
          </a:bodyPr>
          <a:lstStyle/>
          <a:p>
            <a:r>
              <a:rPr lang="en-GB" sz="1600" dirty="0">
                <a:latin typeface="Aptos" panose="020B0004020202020204" pitchFamily="34" charset="0"/>
              </a:rPr>
              <a:t>Open Science is a global movement to make scientific research transparent, collaborative, and accessible to everyone. It relies on key pillars like </a:t>
            </a:r>
            <a:r>
              <a:rPr lang="en-GB" sz="1600" b="1" dirty="0">
                <a:latin typeface="Aptos" panose="020B0004020202020204" pitchFamily="34" charset="0"/>
              </a:rPr>
              <a:t>open access publishing</a:t>
            </a:r>
            <a:r>
              <a:rPr lang="en-GB" sz="1600" dirty="0">
                <a:latin typeface="Aptos" panose="020B0004020202020204" pitchFamily="34" charset="0"/>
              </a:rPr>
              <a:t>, </a:t>
            </a:r>
            <a:r>
              <a:rPr lang="en-GB" sz="1600" b="1" dirty="0">
                <a:latin typeface="Aptos" panose="020B0004020202020204" pitchFamily="34" charset="0"/>
              </a:rPr>
              <a:t>sharing raw data</a:t>
            </a:r>
            <a:r>
              <a:rPr lang="en-GB" sz="1600" dirty="0">
                <a:latin typeface="Aptos" panose="020B0004020202020204" pitchFamily="34" charset="0"/>
              </a:rPr>
              <a:t>, and </a:t>
            </a:r>
            <a:r>
              <a:rPr lang="en-GB" sz="1600" b="1" dirty="0">
                <a:latin typeface="Aptos" panose="020B0004020202020204" pitchFamily="34" charset="0"/>
              </a:rPr>
              <a:t>open peer review</a:t>
            </a:r>
            <a:r>
              <a:rPr lang="en-GB" sz="1600" dirty="0">
                <a:latin typeface="Aptos" panose="020B0004020202020204" pitchFamily="34" charset="0"/>
              </a:rPr>
              <a:t>.  (Centre for Open Science) </a:t>
            </a:r>
          </a:p>
          <a:p>
            <a:endParaRPr lang="en-GB" sz="1600" dirty="0">
              <a:latin typeface="Aptos" panose="020B0004020202020204" pitchFamily="34" charset="0"/>
            </a:endParaRPr>
          </a:p>
          <a:p>
            <a:r>
              <a:rPr lang="en-GB" sz="1600" dirty="0">
                <a:latin typeface="Aptos" panose="020B0004020202020204" pitchFamily="34" charset="0"/>
              </a:rPr>
              <a:t>Open science is a set of principles and practices that aim to make scientific research from all fields accessible to everyone for the </a:t>
            </a:r>
            <a:r>
              <a:rPr lang="en-GB" sz="1600" b="1" dirty="0">
                <a:latin typeface="Aptos" panose="020B0004020202020204" pitchFamily="34" charset="0"/>
              </a:rPr>
              <a:t>benefits of scientists and society </a:t>
            </a:r>
            <a:r>
              <a:rPr lang="en-GB" sz="1600" dirty="0">
                <a:latin typeface="Aptos" panose="020B0004020202020204" pitchFamily="34" charset="0"/>
              </a:rPr>
              <a:t>as a whole. Open science is about making sure not only that scientific knowledge is accessible but also that the production of that knowledge itself is </a:t>
            </a:r>
            <a:r>
              <a:rPr lang="en-GB" sz="1600" b="1" dirty="0">
                <a:latin typeface="Aptos" panose="020B0004020202020204" pitchFamily="34" charset="0"/>
              </a:rPr>
              <a:t>inclusive, equitable and sustainable</a:t>
            </a:r>
            <a:r>
              <a:rPr lang="en-GB" sz="1600" dirty="0">
                <a:latin typeface="Aptos" panose="020B0004020202020204" pitchFamily="34" charset="0"/>
              </a:rPr>
              <a:t>. (UNESCO)</a:t>
            </a:r>
          </a:p>
          <a:p>
            <a:endParaRPr lang="en-GB" sz="1600" dirty="0">
              <a:latin typeface="Aptos" panose="020B0004020202020204" pitchFamily="34" charset="0"/>
            </a:endParaRPr>
          </a:p>
          <a:p>
            <a:r>
              <a:rPr lang="en-GB" sz="1600" dirty="0">
                <a:latin typeface="Aptos" panose="020B0004020202020204" pitchFamily="34" charset="0"/>
              </a:rPr>
              <a:t>Science Europe Position Statement presents a shared vision where aligned assessment systems and open science principles enable research cultures that </a:t>
            </a:r>
            <a:r>
              <a:rPr lang="en-GB" sz="1600" b="1" dirty="0">
                <a:latin typeface="Aptos" panose="020B0004020202020204" pitchFamily="34" charset="0"/>
              </a:rPr>
              <a:t>reward quality, integrity, and collaboration.</a:t>
            </a:r>
            <a:r>
              <a:rPr lang="en-GB" sz="1600" dirty="0">
                <a:latin typeface="Aptos" panose="020B0004020202020204" pitchFamily="34" charset="0"/>
              </a:rPr>
              <a:t> In doing so, they strengthen research and innovation systems, </a:t>
            </a:r>
            <a:r>
              <a:rPr lang="en-GB" sz="1600" b="1" dirty="0">
                <a:latin typeface="Aptos" panose="020B0004020202020204" pitchFamily="34" charset="0"/>
              </a:rPr>
              <a:t>and support a diverse and inclusive ecosystem of talented individuals, effective teams, and career pathways. </a:t>
            </a:r>
            <a:r>
              <a:rPr lang="en-GB" sz="1600" dirty="0">
                <a:latin typeface="Aptos" panose="020B0004020202020204" pitchFamily="34" charset="0"/>
              </a:rPr>
              <a:t>Ultimately, they ensure that excellence in research is defined by – and grounded in – our shared values, for the benefit of all.</a:t>
            </a:r>
          </a:p>
          <a:p>
            <a:endParaRPr lang="en-GB" sz="1400" dirty="0">
              <a:latin typeface="Aptos" panose="020B0004020202020204" pitchFamily="34" charset="0"/>
            </a:endParaRPr>
          </a:p>
          <a:p>
            <a:r>
              <a:rPr lang="en-GB" sz="1100" i="1" dirty="0">
                <a:latin typeface="Aptos" panose="020B0004020202020204" pitchFamily="34" charset="0"/>
              </a:rPr>
              <a:t>Source: </a:t>
            </a:r>
          </a:p>
          <a:p>
            <a:r>
              <a:rPr lang="en-GB" sz="1100" dirty="0">
                <a:latin typeface="Aptos" panose="020B0004020202020204" pitchFamily="34" charset="0"/>
              </a:rPr>
              <a:t>Saenen, B. and Morris, J. (2026) </a:t>
            </a:r>
            <a:r>
              <a:rPr lang="en-GB" sz="1100" i="1" dirty="0">
                <a:latin typeface="Aptos" panose="020B0004020202020204" pitchFamily="34" charset="0"/>
              </a:rPr>
              <a:t>Connecting Open Science and Research Assessment Reform</a:t>
            </a:r>
            <a:r>
              <a:rPr lang="en-GB" sz="1100" dirty="0">
                <a:latin typeface="Aptos" panose="020B0004020202020204" pitchFamily="34" charset="0"/>
              </a:rPr>
              <a:t>. Science Europe, 30 April. doi: 10.5281/zenodo.19886162</a:t>
            </a:r>
          </a:p>
          <a:p>
            <a:endParaRPr lang="en-GB" sz="1400" dirty="0">
              <a:latin typeface="Aptos" panose="020B0004020202020204" pitchFamily="34" charset="0"/>
            </a:endParaRPr>
          </a:p>
          <a:p>
            <a:endParaRPr lang="en-GB" sz="1400" dirty="0">
              <a:latin typeface="Aptos" panose="020B0004020202020204" pitchFamily="34" charset="0"/>
            </a:endParaRPr>
          </a:p>
          <a:p>
            <a:endParaRPr lang="en-GB" sz="1400" dirty="0">
              <a:latin typeface="Aptos" panose="020B0004020202020204" pitchFamily="34" charset="0"/>
            </a:endParaRPr>
          </a:p>
          <a:p>
            <a:endParaRPr lang="en-GB" dirty="0">
              <a:latin typeface="Aptos" panose="020B0004020202020204" pitchFamily="34" charset="0"/>
            </a:endParaRPr>
          </a:p>
        </p:txBody>
      </p:sp>
      <p:pic>
        <p:nvPicPr>
          <p:cNvPr id="3" name="Picture 2">
            <a:extLst>
              <a:ext uri="{FF2B5EF4-FFF2-40B4-BE49-F238E27FC236}">
                <a16:creationId xmlns:a16="http://schemas.microsoft.com/office/drawing/2014/main" id="{AF045FF2-632E-CFA3-9637-6C96FC53117F}"/>
              </a:ext>
            </a:extLst>
          </p:cNvPr>
          <p:cNvPicPr>
            <a:picLocks noChangeAspect="1"/>
          </p:cNvPicPr>
          <p:nvPr/>
        </p:nvPicPr>
        <p:blipFill>
          <a:blip r:embed="rId2"/>
          <a:stretch>
            <a:fillRect/>
          </a:stretch>
        </p:blipFill>
        <p:spPr>
          <a:xfrm>
            <a:off x="9354312" y="2682196"/>
            <a:ext cx="2276856" cy="1700200"/>
          </a:xfrm>
          <a:prstGeom prst="rect">
            <a:avLst/>
          </a:prstGeom>
        </p:spPr>
      </p:pic>
    </p:spTree>
    <p:extLst>
      <p:ext uri="{BB962C8B-B14F-4D97-AF65-F5344CB8AC3E}">
        <p14:creationId xmlns:p14="http://schemas.microsoft.com/office/powerpoint/2010/main" val="3566069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49A61BF-7CA1-DCF9-0F7B-0E82C728DC37}"/>
              </a:ext>
            </a:extLst>
          </p:cNvPr>
          <p:cNvSpPr>
            <a:spLocks noGrp="1"/>
          </p:cNvSpPr>
          <p:nvPr>
            <p:ph type="body" sz="quarter" idx="11"/>
          </p:nvPr>
        </p:nvSpPr>
        <p:spPr>
          <a:xfrm>
            <a:off x="116957" y="111733"/>
            <a:ext cx="5873645" cy="561875"/>
          </a:xfrm>
        </p:spPr>
        <p:txBody>
          <a:bodyPr/>
          <a:lstStyle/>
          <a:p>
            <a:r>
              <a:rPr lang="en-US" sz="2000" b="1" dirty="0"/>
              <a:t>Purpose and vision for IUCr Journals</a:t>
            </a:r>
          </a:p>
        </p:txBody>
      </p:sp>
      <p:sp>
        <p:nvSpPr>
          <p:cNvPr id="2" name="TextBox 1">
            <a:extLst>
              <a:ext uri="{FF2B5EF4-FFF2-40B4-BE49-F238E27FC236}">
                <a16:creationId xmlns:a16="http://schemas.microsoft.com/office/drawing/2014/main" id="{B480E05F-CD94-7109-A999-62B710DAD2B7}"/>
              </a:ext>
            </a:extLst>
          </p:cNvPr>
          <p:cNvSpPr txBox="1"/>
          <p:nvPr/>
        </p:nvSpPr>
        <p:spPr>
          <a:xfrm>
            <a:off x="261078" y="1571976"/>
            <a:ext cx="7450104" cy="3488134"/>
          </a:xfrm>
          <a:prstGeom prst="rect">
            <a:avLst/>
          </a:prstGeom>
          <a:noFill/>
        </p:spPr>
        <p:txBody>
          <a:bodyPr wrap="square" rtlCol="0">
            <a:spAutoFit/>
          </a:bodyPr>
          <a:lstStyle/>
          <a:p>
            <a:pPr>
              <a:spcAft>
                <a:spcPts val="800"/>
              </a:spcAft>
            </a:pPr>
            <a:r>
              <a:rPr lang="en-GB" sz="1600" b="1" kern="150" dirty="0">
                <a:latin typeface="Aptos" panose="020B0004020202020204" pitchFamily="34" charset="0"/>
                <a:ea typeface="Open Sans" panose="020B0606030504020204" pitchFamily="34" charset="0"/>
                <a:cs typeface="Open Sans" panose="020B0606030504020204" pitchFamily="34" charset="0"/>
              </a:rPr>
              <a:t>Purpose Statement for IUCr Journals:</a:t>
            </a:r>
            <a:br>
              <a:rPr lang="en-GB" sz="1600" kern="150" dirty="0">
                <a:latin typeface="Aptos" panose="020B0004020202020204" pitchFamily="34" charset="0"/>
                <a:ea typeface="Open Sans" panose="020B0606030504020204" pitchFamily="34" charset="0"/>
                <a:cs typeface="Open Sans" panose="020B0606030504020204" pitchFamily="34" charset="0"/>
              </a:rPr>
            </a:br>
            <a:r>
              <a:rPr lang="en-GB" sz="1600" kern="150" dirty="0">
                <a:latin typeface="Aptos" panose="020B0004020202020204" pitchFamily="34" charset="0"/>
                <a:ea typeface="Open Sans" panose="020B0606030504020204" pitchFamily="34" charset="0"/>
                <a:cs typeface="Open Sans" panose="020B0606030504020204" pitchFamily="34" charset="0"/>
              </a:rPr>
              <a:t>To advance structural science globally by disseminating high-quality, peer-reviewed research that fosters innovation, collaboration, and knowledge sharing, while supporting and promoting the principles of Open Science to ensure equitable access and reproducibility.</a:t>
            </a:r>
          </a:p>
          <a:p>
            <a:endParaRPr lang="en-GB" sz="1600" dirty="0">
              <a:latin typeface="Aptos" panose="020B0004020202020204" pitchFamily="34" charset="0"/>
              <a:ea typeface="Open Sans" panose="020B0606030504020204" pitchFamily="34" charset="0"/>
              <a:cs typeface="Open Sans" panose="020B0606030504020204" pitchFamily="34" charset="0"/>
            </a:endParaRPr>
          </a:p>
          <a:p>
            <a:r>
              <a:rPr lang="en-GB" sz="1600" b="1" kern="150" dirty="0">
                <a:latin typeface="Aptos" panose="020B0004020202020204" pitchFamily="34" charset="0"/>
                <a:ea typeface="Open Sans" panose="020B0606030504020204" pitchFamily="34" charset="0"/>
                <a:cs typeface="Open Sans" panose="020B0606030504020204" pitchFamily="34" charset="0"/>
              </a:rPr>
              <a:t>Vision Statement for IUCr Journals:</a:t>
            </a:r>
            <a:br>
              <a:rPr lang="en-GB" sz="1600" kern="150" dirty="0">
                <a:latin typeface="Aptos" panose="020B0004020202020204" pitchFamily="34" charset="0"/>
                <a:ea typeface="Open Sans" panose="020B0606030504020204" pitchFamily="34" charset="0"/>
                <a:cs typeface="Open Sans" panose="020B0606030504020204" pitchFamily="34" charset="0"/>
              </a:rPr>
            </a:br>
            <a:r>
              <a:rPr lang="en-GB" sz="1600" kern="150" dirty="0">
                <a:latin typeface="Aptos" panose="020B0004020202020204" pitchFamily="34" charset="0"/>
                <a:ea typeface="Open Sans" panose="020B0606030504020204" pitchFamily="34" charset="0"/>
                <a:cs typeface="Open Sans" panose="020B0606030504020204" pitchFamily="34" charset="0"/>
              </a:rPr>
              <a:t>To empower a thriving structural science community by being the premier platform for impactful, openly accessible research, fostering scientific discovery, and promoting Open Science practices that drive future breakthroughs in science.</a:t>
            </a:r>
          </a:p>
          <a:p>
            <a:endParaRPr lang="en-GB" dirty="0">
              <a:latin typeface="Open Sans" panose="020B0606030504020204" pitchFamily="34" charset="0"/>
              <a:ea typeface="Open Sans" panose="020B0606030504020204" pitchFamily="34" charset="0"/>
              <a:cs typeface="Open Sans" panose="020B0606030504020204" pitchFamily="34" charset="0"/>
            </a:endParaRPr>
          </a:p>
          <a:p>
            <a:endParaRPr lang="en-GB" dirty="0"/>
          </a:p>
          <a:p>
            <a:endParaRPr lang="en-GB" dirty="0"/>
          </a:p>
        </p:txBody>
      </p:sp>
      <p:pic>
        <p:nvPicPr>
          <p:cNvPr id="5" name="Picture 4" descr="A computer generated image of a device&#10;&#10;AI-generated content may be incorrect.">
            <a:extLst>
              <a:ext uri="{FF2B5EF4-FFF2-40B4-BE49-F238E27FC236}">
                <a16:creationId xmlns:a16="http://schemas.microsoft.com/office/drawing/2014/main" id="{1D51BB9E-11D6-0033-1755-8839C4AD58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0789" y="1485107"/>
            <a:ext cx="3840133" cy="3661873"/>
          </a:xfrm>
          <a:prstGeom prst="rect">
            <a:avLst/>
          </a:prstGeom>
        </p:spPr>
      </p:pic>
    </p:spTree>
    <p:extLst>
      <p:ext uri="{BB962C8B-B14F-4D97-AF65-F5344CB8AC3E}">
        <p14:creationId xmlns:p14="http://schemas.microsoft.com/office/powerpoint/2010/main" val="3741606821"/>
      </p:ext>
    </p:extLst>
  </p:cSld>
  <p:clrMapOvr>
    <a:masterClrMapping/>
  </p:clrMapOvr>
</p:sld>
</file>

<file path=ppt/theme/theme1.xml><?xml version="1.0" encoding="utf-8"?>
<a:theme xmlns:a="http://schemas.openxmlformats.org/drawingml/2006/main" name="Office Theme">
  <a:themeElements>
    <a:clrScheme name="IUCR Brand colors">
      <a:dk1>
        <a:sysClr val="windowText" lastClr="000000"/>
      </a:dk1>
      <a:lt1>
        <a:sysClr val="window" lastClr="FFFFFF"/>
      </a:lt1>
      <a:dk2>
        <a:srgbClr val="0E2841"/>
      </a:dk2>
      <a:lt2>
        <a:srgbClr val="E8E8E8"/>
      </a:lt2>
      <a:accent1>
        <a:srgbClr val="19356C"/>
      </a:accent1>
      <a:accent2>
        <a:srgbClr val="4D63D9"/>
      </a:accent2>
      <a:accent3>
        <a:srgbClr val="25A0BD"/>
      </a:accent3>
      <a:accent4>
        <a:srgbClr val="25BDBD"/>
      </a:accent4>
      <a:accent5>
        <a:srgbClr val="E97807"/>
      </a:accent5>
      <a:accent6>
        <a:srgbClr val="A42C78"/>
      </a:accent6>
      <a:hlink>
        <a:srgbClr val="467886"/>
      </a:hlink>
      <a:folHlink>
        <a:srgbClr val="96607D"/>
      </a:folHlink>
    </a:clrScheme>
    <a:fontScheme name="IUCr">
      <a:majorFont>
        <a:latin typeface="Montserra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templatefinal.pptx" id="{3EC1260F-12C1-4722-BA2B-A4442C98B071}" vid="{23DF295E-DE32-4D96-9E7F-CE1B953DA3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49BA11C312E034E9C65C5AA73AF188C" ma:contentTypeVersion="10" ma:contentTypeDescription="Create a new document." ma:contentTypeScope="" ma:versionID="21d612833a8c4ff6181bf3e38f15e1d2">
  <xsd:schema xmlns:xsd="http://www.w3.org/2001/XMLSchema" xmlns:xs="http://www.w3.org/2001/XMLSchema" xmlns:p="http://schemas.microsoft.com/office/2006/metadata/properties" xmlns:ns3="b2c0ae5d-3996-4a9a-a9c7-a14aa261f611" targetNamespace="http://schemas.microsoft.com/office/2006/metadata/properties" ma:root="true" ma:fieldsID="2a170af6ae98f70d24440f195774e153" ns3:_="">
    <xsd:import namespace="b2c0ae5d-3996-4a9a-a9c7-a14aa261f611"/>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element ref="ns3:_activity" minOccurs="0"/>
                <xsd:element ref="ns3:MediaServiceDateTaken" minOccurs="0"/>
                <xsd:element ref="ns3:MediaServiceSystemTag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c0ae5d-3996-4a9a-a9c7-a14aa261f6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b2c0ae5d-3996-4a9a-a9c7-a14aa261f61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C1DFA8-2AFA-479E-B049-6CF660BDB4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c0ae5d-3996-4a9a-a9c7-a14aa261f6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8286BA8-D4A8-44DF-B7CD-CF4B655E88D1}">
  <ds:schemaRefs>
    <ds:schemaRef ds:uri="http://schemas.microsoft.com/office/2006/metadata/properties"/>
    <ds:schemaRef ds:uri="http://purl.org/dc/terms/"/>
    <ds:schemaRef ds:uri="b2c0ae5d-3996-4a9a-a9c7-a14aa261f611"/>
    <ds:schemaRef ds:uri="http://schemas.microsoft.com/office/2006/documentManagement/types"/>
    <ds:schemaRef ds:uri="http://www.w3.org/XML/1998/namespace"/>
    <ds:schemaRef ds:uri="http://schemas.microsoft.com/office/infopath/2007/PartnerControls"/>
    <ds:schemaRef ds:uri="http://purl.org/dc/elements/1.1/"/>
    <ds:schemaRef ds:uri="http://purl.org/dc/dcmitype/"/>
    <ds:schemaRef ds:uri="http://schemas.openxmlformats.org/package/2006/metadata/core-properties"/>
  </ds:schemaRefs>
</ds:datastoreItem>
</file>

<file path=customXml/itemProps3.xml><?xml version="1.0" encoding="utf-8"?>
<ds:datastoreItem xmlns:ds="http://schemas.openxmlformats.org/officeDocument/2006/customXml" ds:itemID="{ADDA2E12-328C-4225-B878-67E977D502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4548</Words>
  <Application>Microsoft Office PowerPoint</Application>
  <PresentationFormat>Widescreen</PresentationFormat>
  <Paragraphs>532</Paragraphs>
  <Slides>30</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Aptos</vt:lpstr>
      <vt:lpstr>Aptos Display</vt:lpstr>
      <vt:lpstr>Arial</vt:lpstr>
      <vt:lpstr>Calibri</vt:lpstr>
      <vt:lpstr>Cambria</vt:lpstr>
      <vt:lpstr>Montserrat</vt:lpstr>
      <vt:lpstr>Montserrat SemiBold</vt:lpstr>
      <vt:lpstr>Open Sans</vt:lpstr>
      <vt:lpstr>Office Theme</vt:lpstr>
      <vt:lpstr>IUCr as a global community facilitator for the common good  Kruna Vukmirovic, Head of Publishing Strategy, IUCr</vt:lpstr>
      <vt:lpstr>Academic publishing is a facilitator of innovation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Kezia Bowman</dc:creator>
  <cp:lastModifiedBy>Kruna Vukmirovic</cp:lastModifiedBy>
  <cp:revision>213</cp:revision>
  <dcterms:created xsi:type="dcterms:W3CDTF">2025-02-26T08:47:29Z</dcterms:created>
  <dcterms:modified xsi:type="dcterms:W3CDTF">2026-08-11T14:32:40Z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0x010100149BA11C312E034E9C65C5AA73AF188C</vt:lpwstr>
  </property>
</Properties>
</file>