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279" r:id="rId5"/>
    <p:sldId id="280" r:id="rId6"/>
    <p:sldId id="267" r:id="rId7"/>
    <p:sldId id="268" r:id="rId8"/>
    <p:sldId id="270" r:id="rId9"/>
    <p:sldId id="272" r:id="rId10"/>
    <p:sldId id="271" r:id="rId11"/>
    <p:sldId id="273" r:id="rId12"/>
    <p:sldId id="274" r:id="rId13"/>
    <p:sldId id="262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A67C"/>
    <a:srgbClr val="FF671F"/>
    <a:srgbClr val="9C0534"/>
    <a:srgbClr val="E32627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0218" autoAdjust="0"/>
  </p:normalViewPr>
  <p:slideViewPr>
    <p:cSldViewPr>
      <p:cViewPr varScale="1">
        <p:scale>
          <a:sx n="35" d="100"/>
          <a:sy n="35" d="100"/>
        </p:scale>
        <p:origin x="118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7C513-F85A-46F6-A88E-F362BB9E4A80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F0CAC-B9FC-45A9-A109-E0B9D01DD5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730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5263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55059-17D5-D3D1-1A84-699474E14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21CA24-D16C-E050-B9AC-CAF350BF2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D6C2B1-75EE-3FE7-24C9-FE7EDFA38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850BE-5AD1-7D04-0DAF-95EFD07945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4637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5D0D-FE4A-EEC1-0566-88823497A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DBB7C-DE7C-12EB-0AE4-C05585173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F745C-9868-C215-C5C3-E23DF31D6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FFE58-5E00-FB23-CA41-81CF2ACA4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4432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5C934-C275-7A7A-9D2B-250DB57F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380198-70AB-2B3D-010A-283840AFF9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5C122-47A4-A164-D4C5-C897AA519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243CD-35D2-629D-F4A8-FB2D240AD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1678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3943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4105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561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FFBE3-37F5-EBE1-98D0-F5260FEE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DC20AD-241E-6F34-3400-A71B22FC9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F3ACD9-2CFD-D850-4565-FCA7FFB30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3E7A8-9E98-BF0A-0F94-141509D75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1455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A3407-D944-3746-C822-1D03AC07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89250-20B6-F258-8810-B1FA08BDE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1454E-71CD-8B2B-A8DF-68EF50B71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132BA-4264-1C85-EE45-BE7A832FF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6341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4F10-077C-D63D-7403-50563A6E7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3A3D22-937A-8435-1F34-58A10F0E1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E05649-B2FE-65BC-550C-59EBFE80B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BEAEC-AA23-DC9A-CA85-A5380C8B0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127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DD92B-30F6-2427-95B2-5CF43F9F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135258-63D0-1A92-8CE7-871FF623F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636EF4-57AE-9F33-B935-140E4E374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AD9D6-0A15-618F-0CFF-4178A6E27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4361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8CA2B-3EAD-DB07-E67A-30991CD62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A0C87-49C7-0860-FDB8-BBBB324F68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D8D5A-F9AB-0639-A43A-608206F20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268B8-BA6E-9524-2A72-67738C1EC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0356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4EC75-77DF-EC97-E9BA-FA67A35E0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13BFE-A996-FA68-C22C-E90E2F0F8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60A59B-B83D-E22A-6AAC-048769499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F08EC-FA7A-F092-FF8B-EFA9DE6A0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F0CAC-B9FC-45A9-A109-E0B9D01DD50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259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917B09F5-C468-EC7E-2759-46AC6B80EF8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59252292" h="15165124">
                <a:moveTo>
                  <a:pt x="0" y="0"/>
                </a:moveTo>
                <a:lnTo>
                  <a:pt x="59252292" y="0"/>
                </a:lnTo>
                <a:lnTo>
                  <a:pt x="59252292" y="15165124"/>
                </a:lnTo>
                <a:lnTo>
                  <a:pt x="0" y="1516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323" t="-58582" r="-184073" b="-21240"/>
            </a:stretch>
          </a:blipFill>
        </p:spPr>
        <p:txBody>
          <a:bodyPr/>
          <a:lstStyle/>
          <a:p>
            <a:endParaRPr lang="en-CA" dirty="0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09622AC0-B9DF-D843-E962-750897E13C85}"/>
              </a:ext>
            </a:extLst>
          </p:cNvPr>
          <p:cNvGrpSpPr/>
          <p:nvPr userDrawn="1"/>
        </p:nvGrpSpPr>
        <p:grpSpPr>
          <a:xfrm>
            <a:off x="0" y="3153367"/>
            <a:ext cx="18288000" cy="3390900"/>
            <a:chOff x="0" y="0"/>
            <a:chExt cx="6021513" cy="893077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DF7B0525-7463-231A-4E9A-339FF134EA10}"/>
                </a:ext>
              </a:extLst>
            </p:cNvPr>
            <p:cNvSpPr/>
            <p:nvPr/>
          </p:nvSpPr>
          <p:spPr>
            <a:xfrm>
              <a:off x="0" y="0"/>
              <a:ext cx="6021513" cy="893076"/>
            </a:xfrm>
            <a:custGeom>
              <a:avLst/>
              <a:gdLst/>
              <a:ahLst/>
              <a:cxnLst/>
              <a:rect l="l" t="t" r="r" b="b"/>
              <a:pathLst>
                <a:path w="6021513" h="893076">
                  <a:moveTo>
                    <a:pt x="0" y="0"/>
                  </a:moveTo>
                  <a:lnTo>
                    <a:pt x="6021513" y="0"/>
                  </a:lnTo>
                  <a:lnTo>
                    <a:pt x="6021513" y="893076"/>
                  </a:lnTo>
                  <a:lnTo>
                    <a:pt x="0" y="893076"/>
                  </a:lnTo>
                  <a:close/>
                </a:path>
              </a:pathLst>
            </a:custGeom>
            <a:solidFill>
              <a:srgbClr val="FFFFFF">
                <a:alpha val="60784"/>
              </a:srgbClr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6214A2B6-60DD-3098-896D-F7A432397BBC}"/>
                </a:ext>
              </a:extLst>
            </p:cNvPr>
            <p:cNvSpPr txBox="1"/>
            <p:nvPr/>
          </p:nvSpPr>
          <p:spPr>
            <a:xfrm>
              <a:off x="0" y="-38100"/>
              <a:ext cx="6021513" cy="931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6">
            <a:extLst>
              <a:ext uri="{FF2B5EF4-FFF2-40B4-BE49-F238E27FC236}">
                <a16:creationId xmlns:a16="http://schemas.microsoft.com/office/drawing/2014/main" id="{01A894E2-0282-D35C-75F6-A8DE57371643}"/>
              </a:ext>
            </a:extLst>
          </p:cNvPr>
          <p:cNvSpPr/>
          <p:nvPr userDrawn="1"/>
        </p:nvSpPr>
        <p:spPr>
          <a:xfrm>
            <a:off x="198190" y="9398214"/>
            <a:ext cx="2635867" cy="906368"/>
          </a:xfrm>
          <a:custGeom>
            <a:avLst/>
            <a:gdLst/>
            <a:ahLst/>
            <a:cxnLst/>
            <a:rect l="l" t="t" r="r" b="b"/>
            <a:pathLst>
              <a:path w="2635867" h="906368">
                <a:moveTo>
                  <a:pt x="0" y="0"/>
                </a:moveTo>
                <a:lnTo>
                  <a:pt x="2635867" y="0"/>
                </a:lnTo>
                <a:lnTo>
                  <a:pt x="2635867" y="906368"/>
                </a:lnTo>
                <a:lnTo>
                  <a:pt x="0" y="906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7DDECA6-9D32-E2E9-913E-C24A486B6638}"/>
              </a:ext>
            </a:extLst>
          </p:cNvPr>
          <p:cNvSpPr/>
          <p:nvPr userDrawn="1"/>
        </p:nvSpPr>
        <p:spPr>
          <a:xfrm>
            <a:off x="3101355" y="9599453"/>
            <a:ext cx="2744303" cy="512270"/>
          </a:xfrm>
          <a:custGeom>
            <a:avLst/>
            <a:gdLst/>
            <a:ahLst/>
            <a:cxnLst/>
            <a:rect l="l" t="t" r="r" b="b"/>
            <a:pathLst>
              <a:path w="2744303" h="512270">
                <a:moveTo>
                  <a:pt x="0" y="0"/>
                </a:moveTo>
                <a:lnTo>
                  <a:pt x="2744303" y="0"/>
                </a:lnTo>
                <a:lnTo>
                  <a:pt x="2744303" y="512270"/>
                </a:lnTo>
                <a:lnTo>
                  <a:pt x="0" y="512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itle 11">
            <a:extLst>
              <a:ext uri="{FF2B5EF4-FFF2-40B4-BE49-F238E27FC236}">
                <a16:creationId xmlns:a16="http://schemas.microsoft.com/office/drawing/2014/main" id="{9F5DF13C-B928-FA33-075D-054169968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000500"/>
            <a:ext cx="16078200" cy="1932985"/>
          </a:xfrm>
          <a:prstGeom prst="rect">
            <a:avLst/>
          </a:prstGeom>
        </p:spPr>
        <p:txBody>
          <a:bodyPr/>
          <a:lstStyle>
            <a:lvl1pPr algn="l">
              <a:defRPr sz="6600" b="1"/>
            </a:lvl1pPr>
          </a:lstStyle>
          <a:p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C0E5B7-DDDF-C1FC-5CA4-69D823661AC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47A6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214A2B6-60DD-3098-896D-F7A432397BBC}"/>
              </a:ext>
            </a:extLst>
          </p:cNvPr>
          <p:cNvSpPr txBox="1"/>
          <p:nvPr/>
        </p:nvSpPr>
        <p:spPr>
          <a:xfrm>
            <a:off x="0" y="3008706"/>
            <a:ext cx="18288000" cy="35355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91EA16-CBFF-C16C-5813-AA81A993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77315"/>
            <a:ext cx="11963400" cy="1143000"/>
          </a:xfrm>
          <a:prstGeom prst="rect">
            <a:avLst/>
          </a:prstGeom>
        </p:spPr>
        <p:txBody>
          <a:bodyPr/>
          <a:lstStyle>
            <a:lvl1pPr algn="l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85AD93-DB4E-FCF0-6BF2-494A364A01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0" t="-14545" b="-9773"/>
          <a:stretch>
            <a:fillRect/>
          </a:stretch>
        </p:blipFill>
        <p:spPr>
          <a:xfrm>
            <a:off x="15163800" y="7668219"/>
            <a:ext cx="2438401" cy="1629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5C121D-35F7-0C0B-1B99-BFDAD3CB1B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5753100"/>
            <a:ext cx="18288001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1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C64BB96C-19B8-FAF9-0DBE-5C0F7CF21EE2}"/>
              </a:ext>
            </a:extLst>
          </p:cNvPr>
          <p:cNvSpPr/>
          <p:nvPr userDrawn="1"/>
        </p:nvSpPr>
        <p:spPr>
          <a:xfrm rot="9998882">
            <a:off x="12371680" y="8598503"/>
            <a:ext cx="6333511" cy="2322074"/>
          </a:xfrm>
          <a:custGeom>
            <a:avLst/>
            <a:gdLst/>
            <a:ahLst/>
            <a:cxnLst/>
            <a:rect l="l" t="t" r="r" b="b"/>
            <a:pathLst>
              <a:path w="6482031" h="3360874">
                <a:moveTo>
                  <a:pt x="0" y="0"/>
                </a:moveTo>
                <a:lnTo>
                  <a:pt x="6482031" y="0"/>
                </a:lnTo>
                <a:lnTo>
                  <a:pt x="6482031" y="3360875"/>
                </a:lnTo>
                <a:lnTo>
                  <a:pt x="0" y="33608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336" t="-124806" r="-155067" b="-2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0157F0F8-6EE9-776B-68A0-8540AB2DC139}"/>
              </a:ext>
            </a:extLst>
          </p:cNvPr>
          <p:cNvSpPr/>
          <p:nvPr userDrawn="1"/>
        </p:nvSpPr>
        <p:spPr>
          <a:xfrm>
            <a:off x="16237750" y="9464376"/>
            <a:ext cx="1160637" cy="655605"/>
          </a:xfrm>
          <a:custGeom>
            <a:avLst/>
            <a:gdLst/>
            <a:ahLst/>
            <a:cxnLst/>
            <a:rect l="l" t="t" r="r" b="b"/>
            <a:pathLst>
              <a:path w="1160637" h="655605">
                <a:moveTo>
                  <a:pt x="0" y="0"/>
                </a:moveTo>
                <a:lnTo>
                  <a:pt x="1160638" y="0"/>
                </a:lnTo>
                <a:lnTo>
                  <a:pt x="1160638" y="655605"/>
                </a:lnTo>
                <a:lnTo>
                  <a:pt x="0" y="6556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2606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BFBA71B-BC3D-2700-793E-8B940816E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16154400" cy="1143000"/>
          </a:xfrm>
          <a:prstGeom prst="rect">
            <a:avLst/>
          </a:prstGeom>
        </p:spPr>
        <p:txBody>
          <a:bodyPr/>
          <a:lstStyle>
            <a:lvl1pPr algn="l">
              <a:defRPr sz="7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D51E4CC-9509-35BF-C650-28F5BE8A7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28900"/>
            <a:ext cx="16154400" cy="6249356"/>
          </a:xfrm>
          <a:prstGeom prst="rect">
            <a:avLst/>
          </a:prstGeom>
        </p:spPr>
        <p:txBody>
          <a:bodyPr wrap="none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C64BB96C-19B8-FAF9-0DBE-5C0F7CF21EE2}"/>
              </a:ext>
            </a:extLst>
          </p:cNvPr>
          <p:cNvSpPr/>
          <p:nvPr userDrawn="1"/>
        </p:nvSpPr>
        <p:spPr>
          <a:xfrm rot="20470663">
            <a:off x="-1180307" y="-452811"/>
            <a:ext cx="6333511" cy="2322074"/>
          </a:xfrm>
          <a:custGeom>
            <a:avLst/>
            <a:gdLst/>
            <a:ahLst/>
            <a:cxnLst/>
            <a:rect l="l" t="t" r="r" b="b"/>
            <a:pathLst>
              <a:path w="6482031" h="3360874">
                <a:moveTo>
                  <a:pt x="0" y="0"/>
                </a:moveTo>
                <a:lnTo>
                  <a:pt x="6482031" y="0"/>
                </a:lnTo>
                <a:lnTo>
                  <a:pt x="6482031" y="3360875"/>
                </a:lnTo>
                <a:lnTo>
                  <a:pt x="0" y="33608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336" t="-124806" r="-155067" b="-2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0157F0F8-6EE9-776B-68A0-8540AB2DC139}"/>
              </a:ext>
            </a:extLst>
          </p:cNvPr>
          <p:cNvSpPr/>
          <p:nvPr userDrawn="1"/>
        </p:nvSpPr>
        <p:spPr>
          <a:xfrm>
            <a:off x="457200" y="9410700"/>
            <a:ext cx="1160637" cy="655605"/>
          </a:xfrm>
          <a:custGeom>
            <a:avLst/>
            <a:gdLst/>
            <a:ahLst/>
            <a:cxnLst/>
            <a:rect l="l" t="t" r="r" b="b"/>
            <a:pathLst>
              <a:path w="1160637" h="655605">
                <a:moveTo>
                  <a:pt x="0" y="0"/>
                </a:moveTo>
                <a:lnTo>
                  <a:pt x="1160638" y="0"/>
                </a:lnTo>
                <a:lnTo>
                  <a:pt x="1160638" y="655605"/>
                </a:lnTo>
                <a:lnTo>
                  <a:pt x="0" y="6556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2606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2FF69-3DD0-4293-BA54-73DA321E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16154400" cy="1143000"/>
          </a:xfrm>
          <a:prstGeom prst="rect">
            <a:avLst/>
          </a:prstGeom>
        </p:spPr>
        <p:txBody>
          <a:bodyPr/>
          <a:lstStyle>
            <a:lvl1pPr algn="l">
              <a:defRPr sz="7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BF766-52FB-DF61-EC0C-808A7834C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28900"/>
            <a:ext cx="16154400" cy="6249356"/>
          </a:xfrm>
          <a:prstGeom prst="rect">
            <a:avLst/>
          </a:prstGeom>
        </p:spPr>
        <p:txBody>
          <a:bodyPr wrap="none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2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B455D2AC-B404-2789-FF58-6E0341C78136}"/>
              </a:ext>
            </a:extLst>
          </p:cNvPr>
          <p:cNvSpPr/>
          <p:nvPr userDrawn="1"/>
        </p:nvSpPr>
        <p:spPr>
          <a:xfrm>
            <a:off x="0" y="5524500"/>
            <a:ext cx="18288000" cy="4762500"/>
          </a:xfrm>
          <a:custGeom>
            <a:avLst/>
            <a:gdLst/>
            <a:ahLst/>
            <a:cxnLst/>
            <a:rect l="l" t="t" r="r" b="b"/>
            <a:pathLst>
              <a:path w="59252292" h="15165124">
                <a:moveTo>
                  <a:pt x="0" y="0"/>
                </a:moveTo>
                <a:lnTo>
                  <a:pt x="59252292" y="0"/>
                </a:lnTo>
                <a:lnTo>
                  <a:pt x="59252292" y="15165124"/>
                </a:lnTo>
                <a:lnTo>
                  <a:pt x="0" y="1516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1623" t="-76095" r="-23473" b="-95228"/>
            </a:stretch>
          </a:blipFill>
        </p:spPr>
        <p:txBody>
          <a:bodyPr/>
          <a:lstStyle/>
          <a:p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2FF69-3DD0-4293-BA54-73DA321E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16154400" cy="1143000"/>
          </a:xfrm>
          <a:prstGeom prst="rect">
            <a:avLst/>
          </a:prstGeom>
        </p:spPr>
        <p:txBody>
          <a:bodyPr/>
          <a:lstStyle>
            <a:lvl1pPr algn="l">
              <a:defRPr sz="7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BF766-52FB-DF61-EC0C-808A7834C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28900"/>
            <a:ext cx="16154400" cy="5181600"/>
          </a:xfrm>
          <a:prstGeom prst="rect">
            <a:avLst/>
          </a:prstGeom>
        </p:spPr>
        <p:txBody>
          <a:bodyPr wrap="none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20476472-ED40-7400-7416-160E31D42477}"/>
              </a:ext>
            </a:extLst>
          </p:cNvPr>
          <p:cNvSpPr/>
          <p:nvPr userDrawn="1"/>
        </p:nvSpPr>
        <p:spPr>
          <a:xfrm>
            <a:off x="16237750" y="9464376"/>
            <a:ext cx="1160637" cy="655605"/>
          </a:xfrm>
          <a:custGeom>
            <a:avLst/>
            <a:gdLst/>
            <a:ahLst/>
            <a:cxnLst/>
            <a:rect l="l" t="t" r="r" b="b"/>
            <a:pathLst>
              <a:path w="1160637" h="655605">
                <a:moveTo>
                  <a:pt x="0" y="0"/>
                </a:moveTo>
                <a:lnTo>
                  <a:pt x="1160638" y="0"/>
                </a:lnTo>
                <a:lnTo>
                  <a:pt x="1160638" y="655605"/>
                </a:lnTo>
                <a:lnTo>
                  <a:pt x="0" y="6556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2606"/>
            </a:stretch>
          </a:blipFill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767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B455D2AC-B404-2789-FF58-6E0341C78136}"/>
              </a:ext>
            </a:extLst>
          </p:cNvPr>
          <p:cNvSpPr/>
          <p:nvPr userDrawn="1"/>
        </p:nvSpPr>
        <p:spPr>
          <a:xfrm rot="10800000">
            <a:off x="0" y="6438900"/>
            <a:ext cx="18288000" cy="3848100"/>
          </a:xfrm>
          <a:custGeom>
            <a:avLst/>
            <a:gdLst/>
            <a:ahLst/>
            <a:cxnLst/>
            <a:rect l="l" t="t" r="r" b="b"/>
            <a:pathLst>
              <a:path w="59252292" h="15165124">
                <a:moveTo>
                  <a:pt x="0" y="0"/>
                </a:moveTo>
                <a:lnTo>
                  <a:pt x="59252292" y="0"/>
                </a:lnTo>
                <a:lnTo>
                  <a:pt x="59252292" y="15165124"/>
                </a:lnTo>
                <a:lnTo>
                  <a:pt x="0" y="1516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9901" t="-229633" r="-106853" b="-6165"/>
            </a:stretch>
          </a:blipFill>
        </p:spPr>
        <p:txBody>
          <a:bodyPr/>
          <a:lstStyle/>
          <a:p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2FF69-3DD0-4293-BA54-73DA321E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16154400" cy="1143000"/>
          </a:xfrm>
          <a:prstGeom prst="rect">
            <a:avLst/>
          </a:prstGeom>
        </p:spPr>
        <p:txBody>
          <a:bodyPr/>
          <a:lstStyle>
            <a:lvl1pPr algn="l">
              <a:defRPr sz="7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BF766-52FB-DF61-EC0C-808A7834C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28900"/>
            <a:ext cx="16154400" cy="5143533"/>
          </a:xfrm>
          <a:prstGeom prst="rect">
            <a:avLst/>
          </a:prstGeom>
        </p:spPr>
        <p:txBody>
          <a:bodyPr wrap="none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9826E1BE-BE12-D4B5-CC56-0011EE9E4E2B}"/>
              </a:ext>
            </a:extLst>
          </p:cNvPr>
          <p:cNvSpPr/>
          <p:nvPr userDrawn="1"/>
        </p:nvSpPr>
        <p:spPr>
          <a:xfrm>
            <a:off x="16916400" y="342900"/>
            <a:ext cx="1160637" cy="655605"/>
          </a:xfrm>
          <a:custGeom>
            <a:avLst/>
            <a:gdLst/>
            <a:ahLst/>
            <a:cxnLst/>
            <a:rect l="l" t="t" r="r" b="b"/>
            <a:pathLst>
              <a:path w="1160637" h="655605">
                <a:moveTo>
                  <a:pt x="0" y="0"/>
                </a:moveTo>
                <a:lnTo>
                  <a:pt x="1160638" y="0"/>
                </a:lnTo>
                <a:lnTo>
                  <a:pt x="1160638" y="655605"/>
                </a:lnTo>
                <a:lnTo>
                  <a:pt x="0" y="6556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2606"/>
            </a:stretch>
          </a:blipFill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763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6214A2B6-60DD-3098-896D-F7A432397BBC}"/>
              </a:ext>
            </a:extLst>
          </p:cNvPr>
          <p:cNvSpPr txBox="1"/>
          <p:nvPr/>
        </p:nvSpPr>
        <p:spPr>
          <a:xfrm>
            <a:off x="0" y="3008706"/>
            <a:ext cx="18288000" cy="35355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708151A5-80A7-1918-CC00-60BFDBD770C5}"/>
              </a:ext>
            </a:extLst>
          </p:cNvPr>
          <p:cNvSpPr/>
          <p:nvPr userDrawn="1"/>
        </p:nvSpPr>
        <p:spPr>
          <a:xfrm rot="10800000">
            <a:off x="-4" y="6877051"/>
            <a:ext cx="18288001" cy="3409949"/>
          </a:xfrm>
          <a:custGeom>
            <a:avLst/>
            <a:gdLst/>
            <a:ahLst/>
            <a:cxnLst/>
            <a:rect l="l" t="t" r="r" b="b"/>
            <a:pathLst>
              <a:path w="59252292" h="15165124">
                <a:moveTo>
                  <a:pt x="0" y="0"/>
                </a:moveTo>
                <a:lnTo>
                  <a:pt x="59252292" y="0"/>
                </a:lnTo>
                <a:lnTo>
                  <a:pt x="59252292" y="15165124"/>
                </a:lnTo>
                <a:lnTo>
                  <a:pt x="0" y="1516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148" t="-126183" r="-107739" b="14657"/>
            </a:stretch>
          </a:blipFill>
        </p:spPr>
        <p:txBody>
          <a:bodyPr/>
          <a:lstStyle/>
          <a:p>
            <a:endParaRPr lang="en-CA" dirty="0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7F8EE160-E5B9-0B4F-249C-B8CE80F51B9A}"/>
              </a:ext>
            </a:extLst>
          </p:cNvPr>
          <p:cNvSpPr/>
          <p:nvPr userDrawn="1"/>
        </p:nvSpPr>
        <p:spPr>
          <a:xfrm>
            <a:off x="15477459" y="7992286"/>
            <a:ext cx="2088067" cy="1179479"/>
          </a:xfrm>
          <a:custGeom>
            <a:avLst/>
            <a:gdLst/>
            <a:ahLst/>
            <a:cxnLst/>
            <a:rect l="l" t="t" r="r" b="b"/>
            <a:pathLst>
              <a:path w="1160637" h="655605">
                <a:moveTo>
                  <a:pt x="0" y="0"/>
                </a:moveTo>
                <a:lnTo>
                  <a:pt x="1160638" y="0"/>
                </a:lnTo>
                <a:lnTo>
                  <a:pt x="1160638" y="655605"/>
                </a:lnTo>
                <a:lnTo>
                  <a:pt x="0" y="6556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2606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877F0FC-B753-7A32-870D-72149587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16154400" cy="1143000"/>
          </a:xfrm>
          <a:prstGeom prst="rect">
            <a:avLst/>
          </a:prstGeom>
        </p:spPr>
        <p:txBody>
          <a:bodyPr/>
          <a:lstStyle>
            <a:lvl1pPr algn="l">
              <a:defRPr sz="7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41488CD-FA73-1D7E-E18C-5765E009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28900"/>
            <a:ext cx="16154400" cy="4648200"/>
          </a:xfrm>
          <a:prstGeom prst="rect">
            <a:avLst/>
          </a:prstGeom>
        </p:spPr>
        <p:txBody>
          <a:bodyPr wrap="none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04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C0E5B7-DDDF-C1FC-5CA4-69D823661AC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326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214A2B6-60DD-3098-896D-F7A432397BBC}"/>
              </a:ext>
            </a:extLst>
          </p:cNvPr>
          <p:cNvSpPr txBox="1"/>
          <p:nvPr/>
        </p:nvSpPr>
        <p:spPr>
          <a:xfrm>
            <a:off x="0" y="3008706"/>
            <a:ext cx="18288000" cy="35355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929A8E-0353-35AD-83CC-36CC8AD920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5753100"/>
            <a:ext cx="18288001" cy="45339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C5463C9-88BB-D82A-BC6E-ED2043E62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77315"/>
            <a:ext cx="11963400" cy="1143000"/>
          </a:xfrm>
          <a:prstGeom prst="rect">
            <a:avLst/>
          </a:prstGeom>
        </p:spPr>
        <p:txBody>
          <a:bodyPr/>
          <a:lstStyle>
            <a:lvl1pPr algn="l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EE6D83-7CB7-5CE3-B8EF-63ECB510DF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0" t="-14545" b="-9773"/>
          <a:stretch>
            <a:fillRect/>
          </a:stretch>
        </p:blipFill>
        <p:spPr>
          <a:xfrm>
            <a:off x="15163800" y="7668219"/>
            <a:ext cx="2438401" cy="162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5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C0E5B7-DDDF-C1FC-5CA4-69D823661AC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9C05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214A2B6-60DD-3098-896D-F7A432397BBC}"/>
              </a:ext>
            </a:extLst>
          </p:cNvPr>
          <p:cNvSpPr txBox="1"/>
          <p:nvPr/>
        </p:nvSpPr>
        <p:spPr>
          <a:xfrm>
            <a:off x="0" y="3008706"/>
            <a:ext cx="18288000" cy="35355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A4EF7E-B231-F70B-CD53-F7CD4E0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77315"/>
            <a:ext cx="11963400" cy="1143000"/>
          </a:xfrm>
          <a:prstGeom prst="rect">
            <a:avLst/>
          </a:prstGeom>
        </p:spPr>
        <p:txBody>
          <a:bodyPr/>
          <a:lstStyle>
            <a:lvl1pPr algn="l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FA7FF0-0639-E44C-2CDB-878D03E8B4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0" t="-14545" b="-9773"/>
          <a:stretch>
            <a:fillRect/>
          </a:stretch>
        </p:blipFill>
        <p:spPr>
          <a:xfrm>
            <a:off x="15163800" y="7668219"/>
            <a:ext cx="2438401" cy="1629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5358F-17E9-E464-F5B5-C71CA32D1B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5753100"/>
            <a:ext cx="18288001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83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C0E5B7-DDDF-C1FC-5CA4-69D823661AC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214A2B6-60DD-3098-896D-F7A432397BBC}"/>
              </a:ext>
            </a:extLst>
          </p:cNvPr>
          <p:cNvSpPr txBox="1"/>
          <p:nvPr/>
        </p:nvSpPr>
        <p:spPr>
          <a:xfrm>
            <a:off x="0" y="3008706"/>
            <a:ext cx="18288000" cy="35355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B226323-CECE-BBD4-B63B-A18F41EE8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77315"/>
            <a:ext cx="11963400" cy="1143000"/>
          </a:xfrm>
          <a:prstGeom prst="rect">
            <a:avLst/>
          </a:prstGeom>
        </p:spPr>
        <p:txBody>
          <a:bodyPr/>
          <a:lstStyle>
            <a:lvl1pPr algn="l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A3D0A-3D23-9E6C-F542-6F6152F798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0" t="-14545" b="-9773"/>
          <a:stretch>
            <a:fillRect/>
          </a:stretch>
        </p:blipFill>
        <p:spPr>
          <a:xfrm>
            <a:off x="15163800" y="7668219"/>
            <a:ext cx="2438401" cy="1629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C379F0-D355-F143-3ECA-5E526AC055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5753100"/>
            <a:ext cx="18288001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6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5" r:id="rId4"/>
    <p:sldLayoutId id="2147483666" r:id="rId5"/>
    <p:sldLayoutId id="2147483661" r:id="rId6"/>
    <p:sldLayoutId id="2147483667" r:id="rId7"/>
    <p:sldLayoutId id="2147483662" r:id="rId8"/>
    <p:sldLayoutId id="2147483663" r:id="rId9"/>
    <p:sldLayoutId id="2147483664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bi.ucalgary.ca/research/institute-initiatives/openscienc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4D33C49-EDCF-AF32-6A60-9E8892DD6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000500"/>
            <a:ext cx="16078200" cy="193298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CA" dirty="0"/>
              <a:t>The Landscape of Open Science in Canda Through a Neuroscience Lens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CCD437-9ED9-1C90-442C-3CB28CD5E25B}"/>
              </a:ext>
            </a:extLst>
          </p:cNvPr>
          <p:cNvSpPr txBox="1"/>
          <p:nvPr/>
        </p:nvSpPr>
        <p:spPr>
          <a:xfrm>
            <a:off x="13030200" y="9182100"/>
            <a:ext cx="5119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Amanda Rande MSc.</a:t>
            </a:r>
          </a:p>
          <a:p>
            <a:r>
              <a:rPr lang="en-CA" dirty="0"/>
              <a:t>Open Science Coordinator | Hotchkiss Brain Institute</a:t>
            </a:r>
          </a:p>
          <a:p>
            <a:r>
              <a:rPr lang="en-CA" dirty="0"/>
              <a:t>Amanda.rande1@ucalgary.ca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0078D-EDE1-FE18-06A4-B361FC5AE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AE75F-C2C6-0D57-2FDA-878E6A4D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7700"/>
            <a:ext cx="16916400" cy="1143000"/>
          </a:xfrm>
        </p:spPr>
        <p:txBody>
          <a:bodyPr/>
          <a:lstStyle/>
          <a:p>
            <a:r>
              <a:rPr lang="en-CA" sz="6000" dirty="0"/>
              <a:t>Snapshot #4: Nobody Should Have to Do This Alone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C53645-D4CF-71DE-9DF3-BD95C9E3C123}"/>
              </a:ext>
            </a:extLst>
          </p:cNvPr>
          <p:cNvSpPr txBox="1"/>
          <p:nvPr/>
        </p:nvSpPr>
        <p:spPr>
          <a:xfrm>
            <a:off x="1447800" y="2400300"/>
            <a:ext cx="5279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The TOSI Alliance for Open Neuroscience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4B7DBC-2C2C-2963-87DA-043F8275BB64}"/>
              </a:ext>
            </a:extLst>
          </p:cNvPr>
          <p:cNvSpPr txBox="1"/>
          <p:nvPr/>
        </p:nvSpPr>
        <p:spPr>
          <a:xfrm>
            <a:off x="2057400" y="3086100"/>
            <a:ext cx="7848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Together we: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Build relationships across disciplines and institutes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Share resources and expertise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Develop training and educational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Solve common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Amplify impact of open science and neuroscience research across Canada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1252C9-AA0E-A886-4FCD-A3E7CF1BA279}"/>
              </a:ext>
            </a:extLst>
          </p:cNvPr>
          <p:cNvSpPr txBox="1"/>
          <p:nvPr/>
        </p:nvSpPr>
        <p:spPr>
          <a:xfrm>
            <a:off x="6716629" y="9917668"/>
            <a:ext cx="1177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https://www.mcgill.ca/neuro/open-science/tanenbaum-open-science-institute-tosi/promoting-open-science-across-canada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4D4E20-6B49-A9FC-22C5-2C5CCA532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140970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62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9939F-C867-F4AE-C89C-A6D53E25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CFA7F-0598-D6A0-96D6-6885F48C6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9100"/>
            <a:ext cx="16154400" cy="1143000"/>
          </a:xfrm>
        </p:spPr>
        <p:txBody>
          <a:bodyPr/>
          <a:lstStyle/>
          <a:p>
            <a:r>
              <a:rPr lang="en-CA" sz="6000" dirty="0"/>
              <a:t>Evolution of Open Science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6C4EDA-F511-7ECE-1913-B3D95F863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1409700"/>
            <a:ext cx="14630400" cy="8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2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3A8C2-FA05-ECB1-943D-7E24DB467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40A1E9-9A3A-0B8A-596B-B56797FC8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1372049"/>
            <a:ext cx="11314351" cy="75429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BF1FED-0D8E-65A7-55A5-CF74BDE6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0"/>
            <a:ext cx="16154400" cy="1143000"/>
          </a:xfrm>
        </p:spPr>
        <p:txBody>
          <a:bodyPr/>
          <a:lstStyle/>
          <a:p>
            <a:r>
              <a:rPr lang="en-CA" sz="6000" dirty="0"/>
              <a:t>The Next Chapter of Open Science in Canada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AE946-3923-4CB4-9A8A-6EB99AC03F52}"/>
              </a:ext>
            </a:extLst>
          </p:cNvPr>
          <p:cNvSpPr txBox="1"/>
          <p:nvPr/>
        </p:nvSpPr>
        <p:spPr>
          <a:xfrm>
            <a:off x="13052121" y="2630466"/>
            <a:ext cx="5007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Move towards supporting the researchers for sustainable open practices</a:t>
            </a:r>
          </a:p>
        </p:txBody>
      </p:sp>
    </p:spTree>
    <p:extLst>
      <p:ext uri="{BB962C8B-B14F-4D97-AF65-F5344CB8AC3E}">
        <p14:creationId xmlns:p14="http://schemas.microsoft.com/office/powerpoint/2010/main" val="2873161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5E0F73-DCC5-FA75-1310-975B8972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77315"/>
            <a:ext cx="11963400" cy="11430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3251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C27E5C-EC0F-5DDF-E8D9-67B5716E4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66700"/>
            <a:ext cx="146304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6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2B012F-60CD-CD26-DDAA-67F25702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D79A6C-1CED-5751-6B08-A1252119B5E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2628900"/>
            <a:ext cx="16154400" cy="6249356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3AF3E-DD34-D04F-7D01-7E329C75F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B399-AB10-2082-DC6A-24EF5C43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EEEE7C-8893-F9D0-4185-86EB09ED9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49" y="348897"/>
            <a:ext cx="16154400" cy="1143000"/>
          </a:xfrm>
        </p:spPr>
        <p:txBody>
          <a:bodyPr/>
          <a:lstStyle/>
          <a:p>
            <a:r>
              <a:rPr lang="en-CA" sz="6000" dirty="0"/>
              <a:t>Open Science has Entered a New Era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0D6E8D-CC4C-6B34-431C-8CFDF0EBBE0C}"/>
              </a:ext>
            </a:extLst>
          </p:cNvPr>
          <p:cNvCxnSpPr>
            <a:cxnSpLocks/>
          </p:cNvCxnSpPr>
          <p:nvPr/>
        </p:nvCxnSpPr>
        <p:spPr>
          <a:xfrm>
            <a:off x="6919259" y="3008311"/>
            <a:ext cx="0" cy="146877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3B3D35-3396-AD0D-0CF5-BA117BABD68D}"/>
              </a:ext>
            </a:extLst>
          </p:cNvPr>
          <p:cNvGrpSpPr/>
          <p:nvPr/>
        </p:nvGrpSpPr>
        <p:grpSpPr>
          <a:xfrm>
            <a:off x="304800" y="2177314"/>
            <a:ext cx="17161809" cy="5964444"/>
            <a:chOff x="461075" y="1447819"/>
            <a:chExt cx="17161809" cy="5964444"/>
          </a:xfrm>
        </p:grpSpPr>
        <p:pic>
          <p:nvPicPr>
            <p:cNvPr id="10" name="Graphic 9" descr="Scientist female with solid fill">
              <a:extLst>
                <a:ext uri="{FF2B5EF4-FFF2-40B4-BE49-F238E27FC236}">
                  <a16:creationId xmlns:a16="http://schemas.microsoft.com/office/drawing/2014/main" id="{F793C5B1-29CB-DEBC-2A23-02233399C3B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172331" y="3463683"/>
              <a:ext cx="1450553" cy="1450553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BB3D84C-E9E1-5EEA-1EB1-B52D30AD5D9B}"/>
                </a:ext>
              </a:extLst>
            </p:cNvPr>
            <p:cNvCxnSpPr>
              <a:cxnSpLocks/>
            </p:cNvCxnSpPr>
            <p:nvPr/>
          </p:nvCxnSpPr>
          <p:spPr>
            <a:xfrm>
              <a:off x="7620000" y="4229100"/>
              <a:ext cx="3858171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37E9161-53AE-0E82-7F8B-4515DE984DD3}"/>
                </a:ext>
              </a:extLst>
            </p:cNvPr>
            <p:cNvCxnSpPr>
              <a:cxnSpLocks/>
            </p:cNvCxnSpPr>
            <p:nvPr/>
          </p:nvCxnSpPr>
          <p:spPr>
            <a:xfrm>
              <a:off x="2179596" y="4610100"/>
              <a:ext cx="0" cy="146877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F83303-59D9-DDC5-4646-DF7664661A95}"/>
                </a:ext>
              </a:extLst>
            </p:cNvPr>
            <p:cNvSpPr txBox="1"/>
            <p:nvPr/>
          </p:nvSpPr>
          <p:spPr>
            <a:xfrm>
              <a:off x="9692026" y="6211934"/>
              <a:ext cx="46826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dirty="0"/>
                <a:t>DORA </a:t>
              </a:r>
            </a:p>
            <a:p>
              <a:pPr algn="ctr"/>
              <a:r>
                <a:rPr lang="en-CA" sz="2400" dirty="0"/>
                <a:t>Institutional sharing requirements</a:t>
              </a:r>
            </a:p>
            <a:p>
              <a:pPr algn="ctr"/>
              <a:r>
                <a:rPr lang="en-CA" sz="2400" dirty="0"/>
                <a:t>Joining of Open Science Alliances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03E8DC-E808-3844-E8F1-E0849B1F667D}"/>
                </a:ext>
              </a:extLst>
            </p:cNvPr>
            <p:cNvSpPr txBox="1"/>
            <p:nvPr/>
          </p:nvSpPr>
          <p:spPr>
            <a:xfrm>
              <a:off x="5195720" y="1447819"/>
              <a:ext cx="37467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dirty="0"/>
                <a:t>Tri-agency policies for data management and sharing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E14129F-5E92-C804-A418-C87649B15698}"/>
                </a:ext>
              </a:extLst>
            </p:cNvPr>
            <p:cNvCxnSpPr>
              <a:cxnSpLocks/>
            </p:cNvCxnSpPr>
            <p:nvPr/>
          </p:nvCxnSpPr>
          <p:spPr>
            <a:xfrm>
              <a:off x="12649200" y="4229100"/>
              <a:ext cx="3699507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2AF377C-798E-8721-A668-C8D6818C223E}"/>
                </a:ext>
              </a:extLst>
            </p:cNvPr>
            <p:cNvCxnSpPr>
              <a:cxnSpLocks/>
            </p:cNvCxnSpPr>
            <p:nvPr/>
          </p:nvCxnSpPr>
          <p:spPr>
            <a:xfrm>
              <a:off x="2791451" y="4242661"/>
              <a:ext cx="3858171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8" name="Graphic 7" descr="Safe with solid fill">
              <a:extLst>
                <a:ext uri="{FF2B5EF4-FFF2-40B4-BE49-F238E27FC236}">
                  <a16:creationId xmlns:a16="http://schemas.microsoft.com/office/drawing/2014/main" id="{5C331AA4-EBC1-037D-C3FC-A397001DB8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42045" y="3502068"/>
              <a:ext cx="1454064" cy="1454064"/>
            </a:xfrm>
            <a:prstGeom prst="rect">
              <a:avLst/>
            </a:prstGeom>
          </p:spPr>
        </p:pic>
        <p:pic>
          <p:nvPicPr>
            <p:cNvPr id="6" name="Graphic 5" descr="Schoolhouse with solid fill">
              <a:extLst>
                <a:ext uri="{FF2B5EF4-FFF2-40B4-BE49-F238E27FC236}">
                  <a16:creationId xmlns:a16="http://schemas.microsoft.com/office/drawing/2014/main" id="{A671A2B3-BE8D-BE26-F1D1-894982A214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36175" y="3319914"/>
              <a:ext cx="1594322" cy="1594322"/>
            </a:xfrm>
            <a:prstGeom prst="rect">
              <a:avLst/>
            </a:prstGeom>
          </p:spPr>
        </p:pic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A787AB0-0182-6236-1A53-6B7BF320878E}"/>
                </a:ext>
              </a:extLst>
            </p:cNvPr>
            <p:cNvCxnSpPr>
              <a:cxnSpLocks/>
            </p:cNvCxnSpPr>
            <p:nvPr/>
          </p:nvCxnSpPr>
          <p:spPr>
            <a:xfrm>
              <a:off x="12033336" y="4673544"/>
              <a:ext cx="0" cy="146877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E031E7D-0EF3-E368-5E99-EFDE66C2EFF6}"/>
                </a:ext>
              </a:extLst>
            </p:cNvPr>
            <p:cNvSpPr txBox="1"/>
            <p:nvPr/>
          </p:nvSpPr>
          <p:spPr>
            <a:xfrm>
              <a:off x="461075" y="6125914"/>
              <a:ext cx="37467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dirty="0"/>
                <a:t>Roadmap for Open Science</a:t>
              </a:r>
            </a:p>
            <a:p>
              <a:pPr algn="ctr"/>
              <a:r>
                <a:rPr lang="en-CA" sz="2400" dirty="0"/>
                <a:t>UNESCO Recommendations on Open Science</a:t>
              </a:r>
            </a:p>
          </p:txBody>
        </p:sp>
        <p:pic>
          <p:nvPicPr>
            <p:cNvPr id="3" name="Graphic 2" descr="Maple Leaf with solid fill">
              <a:extLst>
                <a:ext uri="{FF2B5EF4-FFF2-40B4-BE49-F238E27FC236}">
                  <a16:creationId xmlns:a16="http://schemas.microsoft.com/office/drawing/2014/main" id="{4E87484B-1776-5C06-68B2-267C6E4A55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6782" y="3573007"/>
              <a:ext cx="1205628" cy="1205628"/>
            </a:xfrm>
            <a:prstGeom prst="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B66E392-B54C-99D3-AF2B-0C6686CDFA2C}"/>
              </a:ext>
            </a:extLst>
          </p:cNvPr>
          <p:cNvSpPr txBox="1"/>
          <p:nvPr/>
        </p:nvSpPr>
        <p:spPr>
          <a:xfrm>
            <a:off x="299621" y="7990751"/>
            <a:ext cx="374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2021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7F1DD91-8CE7-CE0C-DA24-DB604EF4F927}"/>
              </a:ext>
            </a:extLst>
          </p:cNvPr>
          <p:cNvSpPr txBox="1"/>
          <p:nvPr/>
        </p:nvSpPr>
        <p:spPr>
          <a:xfrm>
            <a:off x="5022636" y="1819137"/>
            <a:ext cx="374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2021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D197AC7-1AE0-5B49-9507-0962910CF6DE}"/>
              </a:ext>
            </a:extLst>
          </p:cNvPr>
          <p:cNvSpPr txBox="1"/>
          <p:nvPr/>
        </p:nvSpPr>
        <p:spPr>
          <a:xfrm>
            <a:off x="10003702" y="8201243"/>
            <a:ext cx="374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Ongoing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5A70085-F3DA-215A-1937-34ADE95D271F}"/>
              </a:ext>
            </a:extLst>
          </p:cNvPr>
          <p:cNvSpPr txBox="1"/>
          <p:nvPr/>
        </p:nvSpPr>
        <p:spPr>
          <a:xfrm>
            <a:off x="14867975" y="3824380"/>
            <a:ext cx="374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Now</a:t>
            </a:r>
          </a:p>
        </p:txBody>
      </p:sp>
    </p:spTree>
    <p:extLst>
      <p:ext uri="{BB962C8B-B14F-4D97-AF65-F5344CB8AC3E}">
        <p14:creationId xmlns:p14="http://schemas.microsoft.com/office/powerpoint/2010/main" val="423808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87318-F882-443D-D1E6-BEDE2D81F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9ED5-C4BB-32D5-72C6-6051A4C74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16" y="175455"/>
            <a:ext cx="16154400" cy="1143000"/>
          </a:xfrm>
        </p:spPr>
        <p:txBody>
          <a:bodyPr/>
          <a:lstStyle/>
          <a:p>
            <a:r>
              <a:rPr lang="en-CA" sz="6000" dirty="0"/>
              <a:t>Zooming In: What Does Open Science Look Like at an Institute?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F7F802-358B-08D5-F652-3B58C640EEE6}"/>
              </a:ext>
            </a:extLst>
          </p:cNvPr>
          <p:cNvSpPr txBox="1"/>
          <p:nvPr/>
        </p:nvSpPr>
        <p:spPr>
          <a:xfrm>
            <a:off x="838200" y="2486362"/>
            <a:ext cx="11277600" cy="5314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400" dirty="0"/>
              <a:t>The HBI is committed to promoting Open Science. </a:t>
            </a:r>
          </a:p>
          <a:p>
            <a:pPr marL="8001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Will support the public release of research data and findings, irrespective of outcomes.</a:t>
            </a:r>
          </a:p>
          <a:p>
            <a:pPr marL="8001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Synergistic with existing Open Science collaborations.</a:t>
            </a:r>
          </a:p>
          <a:p>
            <a:pPr marL="8001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Strategically aligned with key stakeholders, and research, education, and administrative structures.</a:t>
            </a:r>
            <a:r>
              <a:rPr lang="en-CA" sz="2400" dirty="0"/>
              <a:t> </a:t>
            </a:r>
            <a:br>
              <a:rPr lang="en-CA" sz="2400" dirty="0"/>
            </a:br>
            <a:endParaRPr lang="en-CA" sz="2400" dirty="0"/>
          </a:p>
          <a:p>
            <a:pPr>
              <a:spcAft>
                <a:spcPts val="450"/>
              </a:spcAft>
            </a:pPr>
            <a:r>
              <a:rPr lang="en-US" sz="2400" dirty="0"/>
              <a:t>Has established five guiding principles </a:t>
            </a:r>
          </a:p>
          <a:p>
            <a:pPr marL="8001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Help guide the HBI’s policies and allocation of resources, without infringing on the academic autonomy of HBI members</a:t>
            </a:r>
          </a:p>
          <a:p>
            <a:pPr lvl="1">
              <a:spcBef>
                <a:spcPts val="0"/>
              </a:spcBef>
              <a:spcAft>
                <a:spcPts val="450"/>
              </a:spcAft>
            </a:pPr>
            <a:r>
              <a:rPr lang="en-US" sz="2400" dirty="0">
                <a:hlinkClick r:id="rId3"/>
              </a:rPr>
              <a:t>https://hbi.ucalgary.ca/research/institute-initiatives/openscience</a:t>
            </a:r>
            <a:endParaRPr lang="en-US" sz="2400" dirty="0"/>
          </a:p>
          <a:p>
            <a:pPr lvl="1">
              <a:spcBef>
                <a:spcPts val="0"/>
              </a:spcBef>
              <a:spcAft>
                <a:spcPts val="450"/>
              </a:spcAft>
            </a:pPr>
            <a:endParaRPr lang="en-US" sz="2400" dirty="0"/>
          </a:p>
          <a:p>
            <a:endParaRPr lang="en-CA" dirty="0"/>
          </a:p>
        </p:txBody>
      </p:sp>
      <p:pic>
        <p:nvPicPr>
          <p:cNvPr id="19" name="Picture 2" descr="From the newsletter - Going through the (loco)motions: Open science and  public data - ISPGR">
            <a:extLst>
              <a:ext uri="{FF2B5EF4-FFF2-40B4-BE49-F238E27FC236}">
                <a16:creationId xmlns:a16="http://schemas.microsoft.com/office/drawing/2014/main" id="{FB3F9E20-D004-7582-6DC3-90B05C116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214" y="1318455"/>
            <a:ext cx="5105400" cy="709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76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83D04-6DF6-1927-E2C8-8D31FB2DA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2580-F894-9565-D5B3-9B75BD617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56953"/>
            <a:ext cx="17701437" cy="1143000"/>
          </a:xfrm>
        </p:spPr>
        <p:txBody>
          <a:bodyPr/>
          <a:lstStyle/>
          <a:p>
            <a:r>
              <a:rPr lang="en-CA" sz="6000" dirty="0"/>
              <a:t>Snapshot #1: Open Science is Happening, But Unevenly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3BC57A-DCE0-AB65-1639-A27CDD4EE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20194"/>
            <a:ext cx="15197243" cy="86276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F80350-9A9D-78B4-0493-60C2EDE3226C}"/>
              </a:ext>
            </a:extLst>
          </p:cNvPr>
          <p:cNvSpPr txBox="1"/>
          <p:nvPr/>
        </p:nvSpPr>
        <p:spPr>
          <a:xfrm>
            <a:off x="11867414" y="9947795"/>
            <a:ext cx="644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Ganshorn, et al., (2026) https://doi.org/10.1016/j.gni.2026.100004</a:t>
            </a:r>
          </a:p>
        </p:txBody>
      </p:sp>
    </p:spTree>
    <p:extLst>
      <p:ext uri="{BB962C8B-B14F-4D97-AF65-F5344CB8AC3E}">
        <p14:creationId xmlns:p14="http://schemas.microsoft.com/office/powerpoint/2010/main" val="376300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8607C-CA29-0040-A35B-55B12B389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ED1DE-049C-D706-79B6-438E569B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52700"/>
            <a:ext cx="16154400" cy="1143000"/>
          </a:xfrm>
        </p:spPr>
        <p:txBody>
          <a:bodyPr/>
          <a:lstStyle/>
          <a:p>
            <a:r>
              <a:rPr lang="en-CA" sz="6000" dirty="0"/>
              <a:t>What Creates this Gap?</a:t>
            </a:r>
          </a:p>
        </p:txBody>
      </p:sp>
      <p:pic>
        <p:nvPicPr>
          <p:cNvPr id="5" name="Graphic 4" descr="Question Mark with solid fill">
            <a:extLst>
              <a:ext uri="{FF2B5EF4-FFF2-40B4-BE49-F238E27FC236}">
                <a16:creationId xmlns:a16="http://schemas.microsoft.com/office/drawing/2014/main" id="{B1B70C1A-070F-E88E-061C-BE525EC97F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123078">
            <a:off x="10262065" y="2150760"/>
            <a:ext cx="1981200" cy="198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00C9FB-82FA-C56F-7070-FAB01917FA82}"/>
              </a:ext>
            </a:extLst>
          </p:cNvPr>
          <p:cNvSpPr txBox="1"/>
          <p:nvPr/>
        </p:nvSpPr>
        <p:spPr>
          <a:xfrm>
            <a:off x="2971800" y="4457700"/>
            <a:ext cx="9304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dirty="0"/>
              <a:t>If researchers support open science, why do some practices become difficult to implement?</a:t>
            </a:r>
          </a:p>
        </p:txBody>
      </p:sp>
    </p:spTree>
    <p:extLst>
      <p:ext uri="{BB962C8B-B14F-4D97-AF65-F5344CB8AC3E}">
        <p14:creationId xmlns:p14="http://schemas.microsoft.com/office/powerpoint/2010/main" val="239630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1CD9F-B20B-842C-B0B4-770CFF013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A75139A-CF40-CCC9-5815-EAF07FE73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2" y="1824899"/>
            <a:ext cx="10724357" cy="79185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5DFF55-C246-4E2E-2A22-6ED669B0A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42900"/>
            <a:ext cx="17449800" cy="1143000"/>
          </a:xfrm>
        </p:spPr>
        <p:txBody>
          <a:bodyPr/>
          <a:lstStyle/>
          <a:p>
            <a:r>
              <a:rPr lang="en-CA" sz="6000" dirty="0"/>
              <a:t>Snapshot #2: What We Learned from the Community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25AD6D-C578-C874-572C-82984E496634}"/>
              </a:ext>
            </a:extLst>
          </p:cNvPr>
          <p:cNvSpPr txBox="1"/>
          <p:nvPr/>
        </p:nvSpPr>
        <p:spPr>
          <a:xfrm>
            <a:off x="11734800" y="9917668"/>
            <a:ext cx="6719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Hendrickson, et al., (2026) https://doi.org/10.1016/j.gni.2026.100012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9F82B-2E62-FA65-A841-583CE89031FE}"/>
              </a:ext>
            </a:extLst>
          </p:cNvPr>
          <p:cNvSpPr txBox="1"/>
          <p:nvPr/>
        </p:nvSpPr>
        <p:spPr>
          <a:xfrm>
            <a:off x="11887200" y="3238500"/>
            <a:ext cx="5040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The barriers are not primarily technical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211DA9-F795-6158-B962-8814888275B1}"/>
              </a:ext>
            </a:extLst>
          </p:cNvPr>
          <p:cNvSpPr txBox="1"/>
          <p:nvPr/>
        </p:nvSpPr>
        <p:spPr>
          <a:xfrm>
            <a:off x="12040861" y="3912868"/>
            <a:ext cx="30489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Participants discussed: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Incentives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Institutional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405043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7FE60-B4BC-E624-431F-0C481D126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7DAC-8D81-A5E1-C689-0FD8D9993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6700"/>
            <a:ext cx="16154400" cy="1143000"/>
          </a:xfrm>
        </p:spPr>
        <p:txBody>
          <a:bodyPr/>
          <a:lstStyle/>
          <a:p>
            <a:r>
              <a:rPr lang="en-CA" sz="6000" dirty="0"/>
              <a:t>Snapshot #3: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DE4278-2F20-122F-DD0C-24F1A9E8C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04900"/>
            <a:ext cx="146304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19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364</Words>
  <Application>Microsoft Office PowerPoint</Application>
  <PresentationFormat>Custom</PresentationFormat>
  <Paragraphs>64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Aptos</vt:lpstr>
      <vt:lpstr>Office Theme</vt:lpstr>
      <vt:lpstr>The Landscape of Open Science in Canda Through a Neuroscience Lens</vt:lpstr>
      <vt:lpstr>PowerPoint Presentation</vt:lpstr>
      <vt:lpstr>PowerPoint Presentation</vt:lpstr>
      <vt:lpstr>Open Science has Entered a New Era</vt:lpstr>
      <vt:lpstr>Zooming In: What Does Open Science Look Like at an Institute?</vt:lpstr>
      <vt:lpstr>Snapshot #1: Open Science is Happening, But Unevenly</vt:lpstr>
      <vt:lpstr>What Creates this Gap?</vt:lpstr>
      <vt:lpstr>Snapshot #2: What We Learned from the Community</vt:lpstr>
      <vt:lpstr>Snapshot #3:</vt:lpstr>
      <vt:lpstr>Snapshot #4: Nobody Should Have to Do This Alone</vt:lpstr>
      <vt:lpstr>Evolution of Open Science</vt:lpstr>
      <vt:lpstr>The Next Chapter of Open Science in Canada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Hotchkiss Brain Institute template 2026</dc:title>
  <dc:creator>Sara M</dc:creator>
  <cp:lastModifiedBy>Amanda Rande</cp:lastModifiedBy>
  <cp:revision>23</cp:revision>
  <dcterms:created xsi:type="dcterms:W3CDTF">2006-08-16T00:00:00Z</dcterms:created>
  <dcterms:modified xsi:type="dcterms:W3CDTF">2026-08-11T15:22:44Z</dcterms:modified>
  <dc:identifier>DAHPSCli87w</dc:identifier>
</cp:coreProperties>
</file>