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9" r:id="rId3"/>
    <p:sldId id="297" r:id="rId4"/>
    <p:sldId id="300" r:id="rId5"/>
    <p:sldId id="301" r:id="rId6"/>
    <p:sldId id="302" r:id="rId7"/>
    <p:sldId id="324" r:id="rId8"/>
    <p:sldId id="306" r:id="rId9"/>
    <p:sldId id="304" r:id="rId10"/>
    <p:sldId id="321" r:id="rId11"/>
    <p:sldId id="311" r:id="rId12"/>
    <p:sldId id="316" r:id="rId13"/>
    <p:sldId id="315" r:id="rId14"/>
    <p:sldId id="318" r:id="rId15"/>
    <p:sldId id="312" r:id="rId16"/>
    <p:sldId id="319" r:id="rId17"/>
    <p:sldId id="323" r:id="rId18"/>
    <p:sldId id="308" r:id="rId19"/>
    <p:sldId id="310" r:id="rId20"/>
    <p:sldId id="309" r:id="rId21"/>
    <p:sldId id="296"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066B68-9A2F-4983-AC89-4A4282C0353A}">
          <p14:sldIdLst>
            <p14:sldId id="256"/>
          </p14:sldIdLst>
        </p14:section>
        <p14:section name="Untitled Section" id="{F0063280-6481-4164-8CA0-B6BF3177CD02}">
          <p14:sldIdLst>
            <p14:sldId id="259"/>
            <p14:sldId id="297"/>
            <p14:sldId id="300"/>
            <p14:sldId id="301"/>
            <p14:sldId id="302"/>
            <p14:sldId id="324"/>
            <p14:sldId id="306"/>
            <p14:sldId id="304"/>
            <p14:sldId id="321"/>
            <p14:sldId id="311"/>
            <p14:sldId id="316"/>
            <p14:sldId id="315"/>
            <p14:sldId id="318"/>
            <p14:sldId id="312"/>
            <p14:sldId id="319"/>
            <p14:sldId id="323"/>
            <p14:sldId id="308"/>
            <p14:sldId id="310"/>
            <p14:sldId id="309"/>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577"/>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7"/>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fr-FR" sz="1800" b="0" strike="noStrike" spc="-1">
                <a:solidFill>
                  <a:schemeClr val="dk1"/>
                </a:solidFill>
                <a:latin typeface="Arial"/>
              </a:rPr>
              <a:t>Click to move the slide</a:t>
            </a:r>
          </a:p>
        </p:txBody>
      </p:sp>
      <p:sp>
        <p:nvSpPr>
          <p:cNvPr id="11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fr-FR" sz="2000" b="0" strike="noStrike" spc="-1">
                <a:solidFill>
                  <a:srgbClr val="000000"/>
                </a:solidFill>
                <a:latin typeface="Arial"/>
              </a:rPr>
              <a:t>Click to edit the notes format</a:t>
            </a:r>
          </a:p>
        </p:txBody>
      </p:sp>
      <p:sp>
        <p:nvSpPr>
          <p:cNvPr id="113"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fr-FR" sz="1400" b="0" strike="noStrike" spc="-1">
                <a:solidFill>
                  <a:srgbClr val="000000"/>
                </a:solidFill>
                <a:latin typeface="Times New Roman"/>
              </a:rPr>
              <a:t>&lt;header&gt;</a:t>
            </a:r>
          </a:p>
        </p:txBody>
      </p:sp>
      <p:sp>
        <p:nvSpPr>
          <p:cNvPr id="114" name="PlaceHolder 4"/>
          <p:cNvSpPr>
            <a:spLocks noGrp="1"/>
          </p:cNvSpPr>
          <p:nvPr>
            <p:ph type="dt" idx="44"/>
          </p:nvPr>
        </p:nvSpPr>
        <p:spPr>
          <a:xfrm>
            <a:off x="4278960" y="0"/>
            <a:ext cx="3280680" cy="534240"/>
          </a:xfrm>
          <a:prstGeom prst="rect">
            <a:avLst/>
          </a:prstGeom>
          <a:noFill/>
          <a:ln w="0">
            <a:noFill/>
          </a:ln>
        </p:spPr>
        <p:txBody>
          <a:bodyPr lIns="0" tIns="0" rIns="0" bIns="0" anchor="t">
            <a:noAutofit/>
          </a:bodyPr>
          <a:lstStyle>
            <a:lvl1pPr indent="0" algn="r">
              <a:buNone/>
              <a:defRPr lang="fr-FR" sz="1400" b="0" strike="noStrike" spc="-1">
                <a:solidFill>
                  <a:srgbClr val="000000"/>
                </a:solidFill>
                <a:latin typeface="Times New Roman"/>
              </a:defRPr>
            </a:lvl1pPr>
          </a:lstStyle>
          <a:p>
            <a:pPr indent="0" algn="r">
              <a:buNone/>
            </a:pPr>
            <a:r>
              <a:rPr lang="fr-FR" sz="1400" b="0" strike="noStrike" spc="-1">
                <a:solidFill>
                  <a:srgbClr val="000000"/>
                </a:solidFill>
                <a:latin typeface="Times New Roman"/>
              </a:rPr>
              <a:t>&lt;date/time&gt;</a:t>
            </a:r>
          </a:p>
        </p:txBody>
      </p:sp>
      <p:sp>
        <p:nvSpPr>
          <p:cNvPr id="115" name="PlaceHolder 5"/>
          <p:cNvSpPr>
            <a:spLocks noGrp="1"/>
          </p:cNvSpPr>
          <p:nvPr>
            <p:ph type="ftr" idx="45"/>
          </p:nvPr>
        </p:nvSpPr>
        <p:spPr>
          <a:xfrm>
            <a:off x="0" y="10157400"/>
            <a:ext cx="3280680" cy="534240"/>
          </a:xfrm>
          <a:prstGeom prst="rect">
            <a:avLst/>
          </a:prstGeom>
          <a:noFill/>
          <a:ln w="0">
            <a:noFill/>
          </a:ln>
        </p:spPr>
        <p:txBody>
          <a:bodyPr lIns="0" tIns="0" rIns="0" bIns="0" anchor="b">
            <a:noAutofit/>
          </a:bodyPr>
          <a:lstStyle>
            <a:lvl1pPr indent="0">
              <a:buNone/>
              <a:defRPr lang="fr-FR" sz="1400" b="0" strike="noStrike" spc="-1">
                <a:solidFill>
                  <a:srgbClr val="000000"/>
                </a:solidFill>
                <a:latin typeface="Times New Roman"/>
              </a:defRPr>
            </a:lvl1pPr>
          </a:lstStyle>
          <a:p>
            <a:pPr indent="0">
              <a:buNone/>
            </a:pPr>
            <a:r>
              <a:rPr lang="fr-FR" sz="1400" b="0" strike="noStrike" spc="-1">
                <a:solidFill>
                  <a:srgbClr val="000000"/>
                </a:solidFill>
                <a:latin typeface="Times New Roman"/>
              </a:rPr>
              <a:t>&lt;footer&gt;</a:t>
            </a:r>
          </a:p>
        </p:txBody>
      </p:sp>
      <p:sp>
        <p:nvSpPr>
          <p:cNvPr id="116" name="PlaceHolder 6"/>
          <p:cNvSpPr>
            <a:spLocks noGrp="1"/>
          </p:cNvSpPr>
          <p:nvPr>
            <p:ph type="sldNum" idx="46"/>
          </p:nvPr>
        </p:nvSpPr>
        <p:spPr>
          <a:xfrm>
            <a:off x="4278960" y="10157400"/>
            <a:ext cx="3280680" cy="534240"/>
          </a:xfrm>
          <a:prstGeom prst="rect">
            <a:avLst/>
          </a:prstGeom>
          <a:noFill/>
          <a:ln w="0">
            <a:noFill/>
          </a:ln>
        </p:spPr>
        <p:txBody>
          <a:bodyPr lIns="0" tIns="0" rIns="0" bIns="0" anchor="b">
            <a:noAutofit/>
          </a:bodyPr>
          <a:lstStyle>
            <a:lvl1pPr indent="0" algn="r">
              <a:buNone/>
              <a:defRPr lang="fr-FR" sz="1400" b="0" strike="noStrike" spc="-1">
                <a:solidFill>
                  <a:srgbClr val="000000"/>
                </a:solidFill>
                <a:latin typeface="Times New Roman"/>
              </a:defRPr>
            </a:lvl1pPr>
          </a:lstStyle>
          <a:p>
            <a:pPr indent="0" algn="r">
              <a:buNone/>
            </a:pPr>
            <a:fld id="{3E68B8AC-1342-4318-B9F2-2AFBCD544461}" type="slidenum">
              <a:rPr lang="fr-FR" sz="1400" b="0" strike="noStrike" spc="-1">
                <a:solidFill>
                  <a:srgbClr val="000000"/>
                </a:solidFill>
                <a:latin typeface="Times New Roman"/>
              </a:rPr>
              <a:t>‹#›</a:t>
            </a:fld>
            <a:endParaRPr lang="fr-FR"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46"/>
          </p:nvPr>
        </p:nvSpPr>
        <p:spPr/>
        <p:txBody>
          <a:bodyPr/>
          <a:lstStyle/>
          <a:p>
            <a:pPr indent="0" algn="r">
              <a:buNone/>
            </a:pPr>
            <a:fld id="{3E68B8AC-1342-4318-B9F2-2AFBCD544461}" type="slidenum">
              <a:rPr lang="fr-FR" sz="1400" b="0" strike="noStrike" spc="-1" smtClean="0">
                <a:solidFill>
                  <a:srgbClr val="000000"/>
                </a:solidFill>
                <a:latin typeface="Times New Roman"/>
              </a:rPr>
              <a:t>1</a:t>
            </a:fld>
            <a:endParaRPr lang="fr-FR" sz="1400" b="0" strike="noStrike" spc="-1">
              <a:solidFill>
                <a:srgbClr val="000000"/>
              </a:solidFill>
              <a:latin typeface="Times New Roman"/>
            </a:endParaRPr>
          </a:p>
        </p:txBody>
      </p:sp>
    </p:spTree>
    <p:extLst>
      <p:ext uri="{BB962C8B-B14F-4D97-AF65-F5344CB8AC3E}">
        <p14:creationId xmlns:p14="http://schemas.microsoft.com/office/powerpoint/2010/main" val="412340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46"/>
          </p:nvPr>
        </p:nvSpPr>
        <p:spPr/>
        <p:txBody>
          <a:bodyPr/>
          <a:lstStyle/>
          <a:p>
            <a:pPr indent="0" algn="r">
              <a:buNone/>
            </a:pPr>
            <a:fld id="{3E68B8AC-1342-4318-B9F2-2AFBCD544461}" type="slidenum">
              <a:rPr lang="fr-FR" sz="1400" b="0" strike="noStrike" spc="-1" smtClean="0">
                <a:solidFill>
                  <a:srgbClr val="000000"/>
                </a:solidFill>
                <a:latin typeface="Times New Roman"/>
              </a:rPr>
              <a:t>7</a:t>
            </a:fld>
            <a:endParaRPr lang="fr-FR" sz="1400" b="0" strike="noStrike" spc="-1">
              <a:solidFill>
                <a:srgbClr val="000000"/>
              </a:solidFill>
              <a:latin typeface="Times New Roman"/>
            </a:endParaRPr>
          </a:p>
        </p:txBody>
      </p:sp>
    </p:spTree>
    <p:extLst>
      <p:ext uri="{BB962C8B-B14F-4D97-AF65-F5344CB8AC3E}">
        <p14:creationId xmlns:p14="http://schemas.microsoft.com/office/powerpoint/2010/main" val="235656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46"/>
          </p:nvPr>
        </p:nvSpPr>
        <p:spPr/>
        <p:txBody>
          <a:bodyPr/>
          <a:lstStyle/>
          <a:p>
            <a:pPr indent="0" algn="r">
              <a:buNone/>
            </a:pPr>
            <a:fld id="{3E68B8AC-1342-4318-B9F2-2AFBCD544461}" type="slidenum">
              <a:rPr lang="fr-FR" sz="1400" b="0" strike="noStrike" spc="-1" smtClean="0">
                <a:solidFill>
                  <a:srgbClr val="000000"/>
                </a:solidFill>
                <a:latin typeface="Times New Roman"/>
              </a:rPr>
              <a:t>9</a:t>
            </a:fld>
            <a:endParaRPr lang="fr-FR" sz="1400" b="0" strike="noStrike" spc="-1">
              <a:solidFill>
                <a:srgbClr val="000000"/>
              </a:solidFill>
              <a:latin typeface="Times New Roman"/>
            </a:endParaRPr>
          </a:p>
        </p:txBody>
      </p:sp>
    </p:spTree>
    <p:extLst>
      <p:ext uri="{BB962C8B-B14F-4D97-AF65-F5344CB8AC3E}">
        <p14:creationId xmlns:p14="http://schemas.microsoft.com/office/powerpoint/2010/main" val="2101943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46"/>
          </p:nvPr>
        </p:nvSpPr>
        <p:spPr/>
        <p:txBody>
          <a:bodyPr/>
          <a:lstStyle/>
          <a:p>
            <a:pPr indent="0" algn="r">
              <a:buNone/>
            </a:pPr>
            <a:fld id="{3E68B8AC-1342-4318-B9F2-2AFBCD544461}" type="slidenum">
              <a:rPr lang="fr-FR" sz="1400" b="0" strike="noStrike" spc="-1" smtClean="0">
                <a:solidFill>
                  <a:srgbClr val="000000"/>
                </a:solidFill>
                <a:latin typeface="Times New Roman"/>
              </a:rPr>
              <a:t>14</a:t>
            </a:fld>
            <a:endParaRPr lang="fr-FR" sz="1400" b="0" strike="noStrike" spc="-1">
              <a:solidFill>
                <a:srgbClr val="000000"/>
              </a:solidFill>
              <a:latin typeface="Times New Roman"/>
            </a:endParaRPr>
          </a:p>
        </p:txBody>
      </p:sp>
    </p:spTree>
    <p:extLst>
      <p:ext uri="{BB962C8B-B14F-4D97-AF65-F5344CB8AC3E}">
        <p14:creationId xmlns:p14="http://schemas.microsoft.com/office/powerpoint/2010/main" val="407079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 name="PlaceHolder 1"/>
          <p:cNvSpPr>
            <a:spLocks noGrp="1" noRot="1" noChangeAspect="1"/>
          </p:cNvSpPr>
          <p:nvPr>
            <p:ph type="sldImg"/>
          </p:nvPr>
        </p:nvSpPr>
        <p:spPr>
          <a:xfrm>
            <a:off x="382588" y="685800"/>
            <a:ext cx="6083300" cy="3421063"/>
          </a:xfrm>
          <a:prstGeom prst="rect">
            <a:avLst/>
          </a:prstGeom>
          <a:ln w="0">
            <a:noFill/>
          </a:ln>
        </p:spPr>
      </p:sp>
      <p:sp>
        <p:nvSpPr>
          <p:cNvPr id="1245" name="PlaceHolder 2"/>
          <p:cNvSpPr>
            <a:spLocks noGrp="1"/>
          </p:cNvSpPr>
          <p:nvPr>
            <p:ph type="body"/>
          </p:nvPr>
        </p:nvSpPr>
        <p:spPr>
          <a:xfrm>
            <a:off x="685800" y="4343400"/>
            <a:ext cx="5476320" cy="4104720"/>
          </a:xfrm>
          <a:prstGeom prst="rect">
            <a:avLst/>
          </a:prstGeom>
          <a:noFill/>
          <a:ln w="0">
            <a:noFill/>
          </a:ln>
        </p:spPr>
        <p:txBody>
          <a:bodyPr lIns="91440" tIns="45720" rIns="91440" bIns="45720" anchor="t">
            <a:noAutofit/>
          </a:bodyPr>
          <a:lstStyle/>
          <a:p>
            <a:pPr marL="216000" indent="-216000">
              <a:buNone/>
            </a:pPr>
            <a:endParaRPr lang="fr-FR" sz="1800" b="0" strike="noStrike" spc="-1" dirty="0">
              <a:solidFill>
                <a:srgbClr val="000000"/>
              </a:solidFill>
              <a:latin typeface="Arial"/>
            </a:endParaRPr>
          </a:p>
        </p:txBody>
      </p:sp>
      <p:sp>
        <p:nvSpPr>
          <p:cNvPr id="1246" name="PlaceHolder 3"/>
          <p:cNvSpPr>
            <a:spLocks noGrp="1"/>
          </p:cNvSpPr>
          <p:nvPr>
            <p:ph type="sldNum" idx="145"/>
          </p:nvPr>
        </p:nvSpPr>
        <p:spPr>
          <a:xfrm>
            <a:off x="3884760" y="8685360"/>
            <a:ext cx="2961720" cy="4471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fr-FR" sz="1200" b="0" strike="noStrike" spc="-1">
                <a:solidFill>
                  <a:srgbClr val="000000"/>
                </a:solidFill>
                <a:latin typeface="Times New Roman"/>
                <a:ea typeface="+mn-ea"/>
              </a:defRPr>
            </a:lvl1pPr>
          </a:lstStyle>
          <a:p>
            <a:pPr indent="0" algn="r" defTabSz="914400">
              <a:lnSpc>
                <a:spcPct val="100000"/>
              </a:lnSpc>
              <a:buNone/>
              <a:tabLst>
                <a:tab pos="0" algn="l"/>
              </a:tabLst>
            </a:pPr>
            <a:fld id="{216B9164-DDA2-4B29-9BAF-3E4746E0ED3E}" type="slidenum">
              <a:rPr lang="fr-FR" sz="1200" b="0" strike="noStrike" spc="-1">
                <a:solidFill>
                  <a:srgbClr val="000000"/>
                </a:solidFill>
                <a:latin typeface="Times New Roman"/>
                <a:ea typeface="+mn-ea"/>
              </a:rPr>
              <a:t>21</a:t>
            </a:fld>
            <a:endParaRPr lang="fr-FR"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rPr lang="en-GB"/>
              <a:t>COLD Project Review | 21st April 2026 | A. D'Elia</a:t>
            </a:r>
            <a:endParaRPr/>
          </a:p>
        </p:txBody>
      </p:sp>
      <p:sp>
        <p:nvSpPr>
          <p:cNvPr id="3" name="PlaceHolder 2"/>
          <p:cNvSpPr>
            <a:spLocks noGrp="1"/>
          </p:cNvSpPr>
          <p:nvPr>
            <p:ph type="sldNum" idx="2"/>
          </p:nvPr>
        </p:nvSpPr>
        <p:spPr/>
        <p:txBody>
          <a:bodyPr/>
          <a:lstStyle/>
          <a:p>
            <a:fld id="{797D853E-C7DB-4ABE-9885-4231CF76B4A9}"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strike="noStrike" spc="-1">
              <a:solidFill>
                <a:srgbClr val="000000"/>
              </a:solidFill>
              <a:latin typeface="Arial"/>
            </a:endParaRPr>
          </a:p>
        </p:txBody>
      </p:sp>
      <p:sp>
        <p:nvSpPr>
          <p:cNvPr id="1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
        <p:nvSpPr>
          <p:cNvPr id="4" name="PlaceHolder 3"/>
          <p:cNvSpPr>
            <a:spLocks noGrp="1"/>
          </p:cNvSpPr>
          <p:nvPr>
            <p:ph type="ftr" idx="3"/>
          </p:nvPr>
        </p:nvSpPr>
        <p:spPr/>
        <p:txBody>
          <a:bodyPr/>
          <a:lstStyle/>
          <a:p>
            <a:r>
              <a:rPr lang="en-GB"/>
              <a:t>COLD Project Review | 21st April 2026 | A. D'Elia</a:t>
            </a:r>
            <a:endParaRPr/>
          </a:p>
        </p:txBody>
      </p:sp>
      <p:sp>
        <p:nvSpPr>
          <p:cNvPr id="5" name="PlaceHolder 4"/>
          <p:cNvSpPr>
            <a:spLocks noGrp="1"/>
          </p:cNvSpPr>
          <p:nvPr>
            <p:ph type="sldNum" idx="4"/>
          </p:nvPr>
        </p:nvSpPr>
        <p:spPr/>
        <p:txBody>
          <a:bodyPr/>
          <a:lstStyle/>
          <a:p>
            <a:fld id="{2EF62DB7-6490-4AF3-946E-F5BA0CBE0667}" type="slidenum">
              <a:t>‹#›</a:t>
            </a:fld>
            <a:endParaRPr/>
          </a:p>
        </p:txBody>
      </p:sp>
    </p:spTree>
    <p:extLst>
      <p:ext uri="{BB962C8B-B14F-4D97-AF65-F5344CB8AC3E}">
        <p14:creationId xmlns:p14="http://schemas.microsoft.com/office/powerpoint/2010/main" val="22527631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p:nvPr/>
        </p:nvSpPr>
        <p:spPr>
          <a:xfrm>
            <a:off x="240120" y="126000"/>
            <a:ext cx="656640" cy="491040"/>
          </a:xfrm>
          <a:prstGeom prst="rect">
            <a:avLst/>
          </a:prstGeom>
          <a:solidFill>
            <a:srgbClr val="132577"/>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chemeClr val="lt1"/>
              </a:solidFill>
              <a:latin typeface="Arial"/>
            </a:endParaRPr>
          </a:p>
        </p:txBody>
      </p:sp>
      <p:pic>
        <p:nvPicPr>
          <p:cNvPr id="8" name="Graphic 6"/>
          <p:cNvPicPr/>
          <p:nvPr/>
        </p:nvPicPr>
        <p:blipFill>
          <a:blip r:embed="rId4">
            <a:extLst>
              <a:ext uri="{96DAC541-7B7A-43D3-8B79-37D633B846F1}">
                <asvg:svgBlip xmlns:asvg="http://schemas.microsoft.com/office/drawing/2016/SVG/main" r:embed="rId5"/>
              </a:ext>
            </a:extLst>
          </a:blip>
          <a:stretch/>
        </p:blipFill>
        <p:spPr>
          <a:xfrm>
            <a:off x="10364760" y="6324480"/>
            <a:ext cx="1581480" cy="365760"/>
          </a:xfrm>
          <a:prstGeom prst="rect">
            <a:avLst/>
          </a:prstGeom>
          <a:ln w="0">
            <a:noFill/>
          </a:ln>
        </p:spPr>
      </p:pic>
      <p:sp>
        <p:nvSpPr>
          <p:cNvPr id="2" name="PlaceHolder 1"/>
          <p:cNvSpPr/>
          <p:nvPr/>
        </p:nvSpPr>
        <p:spPr>
          <a:xfrm>
            <a:off x="969480" y="126000"/>
            <a:ext cx="10980000" cy="494280"/>
          </a:xfrm>
          <a:prstGeom prst="rect">
            <a:avLst/>
          </a:prstGeom>
          <a:solidFill>
            <a:schemeClr val="accent1"/>
          </a:solidFill>
          <a:ln w="0">
            <a:noFill/>
          </a:ln>
        </p:spPr>
        <p:style>
          <a:lnRef idx="0">
            <a:scrgbClr r="0" g="0" b="0"/>
          </a:lnRef>
          <a:fillRef idx="0">
            <a:scrgbClr r="0" g="0" b="0"/>
          </a:fillRef>
          <a:effectRef idx="0">
            <a:scrgbClr r="0" g="0" b="0"/>
          </a:effectRef>
          <a:fontRef idx="minor"/>
        </p:style>
        <p:txBody>
          <a:bodyPr lIns="72000" tIns="0" rIns="72000" bIns="0" anchor="ctr">
            <a:noAutofit/>
          </a:bodyPr>
          <a:lstStyle/>
          <a:p>
            <a:pPr defTabSz="914400">
              <a:lnSpc>
                <a:spcPct val="100000"/>
              </a:lnSpc>
              <a:tabLst>
                <a:tab pos="0" algn="l"/>
              </a:tabLst>
            </a:pPr>
            <a:endParaRPr lang="fr-FR" sz="1600" b="0" strike="noStrike" spc="-1">
              <a:solidFill>
                <a:srgbClr val="FFFFFF"/>
              </a:solidFill>
              <a:latin typeface="Arial"/>
            </a:endParaRPr>
          </a:p>
        </p:txBody>
      </p:sp>
      <p:sp>
        <p:nvSpPr>
          <p:cNvPr id="3" name="PlaceHolder 1"/>
          <p:cNvSpPr>
            <a:spLocks noGrp="1"/>
          </p:cNvSpPr>
          <p:nvPr>
            <p:ph type="ftr" idx="1"/>
          </p:nvPr>
        </p:nvSpPr>
        <p:spPr>
          <a:xfrm>
            <a:off x="959400" y="6483240"/>
            <a:ext cx="8154360" cy="206640"/>
          </a:xfrm>
          <a:prstGeom prst="rect">
            <a:avLst/>
          </a:prstGeom>
          <a:noFill/>
          <a:ln w="0">
            <a:noFill/>
          </a:ln>
        </p:spPr>
        <p:txBody>
          <a:bodyPr lIns="0" tIns="0" rIns="0" bIns="0" anchor="b">
            <a:noAutofit/>
          </a:bodyPr>
          <a:lstStyle>
            <a:lvl1pPr indent="0" defTabSz="914400">
              <a:lnSpc>
                <a:spcPct val="100000"/>
              </a:lnSpc>
              <a:buNone/>
              <a:tabLst>
                <a:tab pos="0" algn="l"/>
              </a:tabLst>
              <a:defRPr lang="fr-FR" sz="800" b="1" strike="noStrike" spc="-1">
                <a:solidFill>
                  <a:schemeClr val="dk2"/>
                </a:solidFill>
                <a:latin typeface="Arial"/>
              </a:defRPr>
            </a:lvl1pPr>
          </a:lstStyle>
          <a:p>
            <a:pPr indent="0" defTabSz="914400">
              <a:lnSpc>
                <a:spcPct val="100000"/>
              </a:lnSpc>
              <a:buNone/>
              <a:tabLst>
                <a:tab pos="0" algn="l"/>
              </a:tabLst>
            </a:pPr>
            <a:r>
              <a:rPr lang="en-GB" sz="800" b="1" strike="noStrike" spc="-1">
                <a:solidFill>
                  <a:schemeClr val="dk2"/>
                </a:solidFill>
                <a:latin typeface="Arial"/>
              </a:rPr>
              <a:t>COLD Project Review | 21st April 2026 | A. D'Elia</a:t>
            </a:r>
            <a:endParaRPr lang="fr-FR" sz="800" b="0" strike="noStrike" spc="-1">
              <a:solidFill>
                <a:srgbClr val="000000"/>
              </a:solidFill>
              <a:latin typeface="Times New Roman"/>
            </a:endParaRPr>
          </a:p>
        </p:txBody>
      </p:sp>
      <p:sp>
        <p:nvSpPr>
          <p:cNvPr id="4" name="PlaceHolder 2"/>
          <p:cNvSpPr>
            <a:spLocks noGrp="1"/>
          </p:cNvSpPr>
          <p:nvPr>
            <p:ph type="sldNum" idx="2"/>
          </p:nvPr>
        </p:nvSpPr>
        <p:spPr>
          <a:xfrm>
            <a:off x="239400" y="6483600"/>
            <a:ext cx="545760" cy="206640"/>
          </a:xfrm>
          <a:prstGeom prst="rect">
            <a:avLst/>
          </a:prstGeom>
          <a:noFill/>
          <a:ln w="0">
            <a:noFill/>
          </a:ln>
        </p:spPr>
        <p:txBody>
          <a:bodyPr lIns="0" tIns="0" rIns="0" bIns="0" anchor="b">
            <a:noAutofit/>
          </a:bodyPr>
          <a:lstStyle>
            <a:lvl1pPr indent="0" defTabSz="914400">
              <a:lnSpc>
                <a:spcPct val="100000"/>
              </a:lnSpc>
              <a:buNone/>
              <a:tabLst>
                <a:tab pos="0" algn="l"/>
              </a:tabLst>
              <a:defRPr lang="fr-FR" sz="800" b="1" strike="noStrike" spc="-1">
                <a:solidFill>
                  <a:schemeClr val="dk2"/>
                </a:solidFill>
                <a:latin typeface="Arial"/>
              </a:defRPr>
            </a:lvl1pPr>
          </a:lstStyle>
          <a:p>
            <a:pPr indent="0" defTabSz="914400">
              <a:lnSpc>
                <a:spcPct val="100000"/>
              </a:lnSpc>
              <a:buNone/>
              <a:tabLst>
                <a:tab pos="0" algn="l"/>
              </a:tabLst>
            </a:pPr>
            <a:fld id="{B8CBEDB3-402B-45C3-B24C-AE5B1579F3F7}" type="slidenum">
              <a:rPr lang="fr-FR" sz="800" b="1" strike="noStrike" spc="-1">
                <a:solidFill>
                  <a:schemeClr val="dk2"/>
                </a:solidFill>
                <a:latin typeface="Arial"/>
              </a:rPr>
              <a:t>‹#›</a:t>
            </a:fld>
            <a:endParaRPr lang="fr-FR" sz="800" b="0" strike="noStrike" spc="-1">
              <a:solidFill>
                <a:srgbClr val="000000"/>
              </a:solidFill>
              <a:latin typeface="Times New Roman"/>
            </a:endParaRPr>
          </a:p>
        </p:txBody>
      </p:sp>
      <p:sp>
        <p:nvSpPr>
          <p:cNvPr id="5" name="PlaceHolder 3"/>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fr-FR" sz="1800" b="0" strike="noStrike" spc="-1">
                <a:solidFill>
                  <a:schemeClr val="dk1"/>
                </a:solidFill>
                <a:latin typeface="Arial"/>
              </a:rPr>
              <a:t>Click to edit the title text format</a:t>
            </a:r>
          </a:p>
        </p:txBody>
      </p:sp>
      <p:sp>
        <p:nvSpPr>
          <p:cNvPr id="6" name="PlaceHolder 4"/>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chemeClr val="dk1"/>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fr-FR" sz="2000" b="0" strike="noStrike" spc="-1">
                <a:solidFill>
                  <a:schemeClr val="dk1"/>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fr-FR" sz="1800" b="0" strike="noStrike" spc="-1">
                <a:solidFill>
                  <a:schemeClr val="dk1"/>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fr-FR" sz="1800" b="0" strike="noStrike" spc="-1">
                <a:solidFill>
                  <a:schemeClr val="dk1"/>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fr-FR" sz="2000" b="0" strike="noStrike" spc="-1">
                <a:solidFill>
                  <a:schemeClr val="dk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88"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6.png"/><Relationship Id="rId5" Type="http://schemas.openxmlformats.org/officeDocument/2006/relationships/image" Target="../media/image29.pn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Rectangle 5"/>
          <p:cNvSpPr/>
          <p:nvPr/>
        </p:nvSpPr>
        <p:spPr>
          <a:xfrm>
            <a:off x="-10080" y="-315360"/>
            <a:ext cx="12183840" cy="5536440"/>
          </a:xfrm>
          <a:prstGeom prst="rect">
            <a:avLst/>
          </a:prstGeom>
          <a:solidFill>
            <a:schemeClr val="accent1"/>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fr-FR" sz="1800" b="0" strike="noStrike" spc="-1">
              <a:solidFill>
                <a:schemeClr val="lt1"/>
              </a:solidFill>
              <a:latin typeface="Arial"/>
              <a:ea typeface="DejaVu Sans"/>
            </a:endParaRPr>
          </a:p>
        </p:txBody>
      </p:sp>
      <p:sp>
        <p:nvSpPr>
          <p:cNvPr id="211" name="TextBox 16"/>
          <p:cNvSpPr/>
          <p:nvPr/>
        </p:nvSpPr>
        <p:spPr>
          <a:xfrm>
            <a:off x="6094080" y="4212561"/>
            <a:ext cx="4092120" cy="276999"/>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spAutoFit/>
          </a:bodyPr>
          <a:lstStyle/>
          <a:p>
            <a:pPr defTabSz="609480">
              <a:lnSpc>
                <a:spcPct val="100000"/>
              </a:lnSpc>
            </a:pPr>
            <a:r>
              <a:rPr lang="fr-FR" spc="-1" dirty="0">
                <a:solidFill>
                  <a:srgbClr val="FFFFFF"/>
                </a:solidFill>
                <a:latin typeface="Calibri"/>
              </a:rPr>
              <a:t>A</a:t>
            </a:r>
            <a:r>
              <a:rPr lang="en-GB" spc="-1" dirty="0" err="1">
                <a:solidFill>
                  <a:srgbClr val="FFFFFF"/>
                </a:solidFill>
                <a:latin typeface="Calibri"/>
              </a:rPr>
              <a:t>lessandro</a:t>
            </a:r>
            <a:r>
              <a:rPr lang="en-GB" spc="-1" dirty="0">
                <a:solidFill>
                  <a:srgbClr val="FFFFFF"/>
                </a:solidFill>
                <a:latin typeface="Calibri"/>
              </a:rPr>
              <a:t> </a:t>
            </a:r>
            <a:r>
              <a:rPr lang="en-GB" spc="-1" dirty="0" err="1">
                <a:solidFill>
                  <a:srgbClr val="FFFFFF"/>
                </a:solidFill>
                <a:latin typeface="Calibri"/>
              </a:rPr>
              <a:t>D’Elia</a:t>
            </a:r>
            <a:r>
              <a:rPr lang="en-GB" spc="-1" dirty="0">
                <a:solidFill>
                  <a:srgbClr val="FFFFFF"/>
                </a:solidFill>
                <a:latin typeface="Calibri"/>
              </a:rPr>
              <a:t> – WP01 RF</a:t>
            </a:r>
            <a:endParaRPr lang="fr-FR" sz="1800" b="0" strike="noStrike" spc="-1" dirty="0">
              <a:solidFill>
                <a:srgbClr val="000000"/>
              </a:solidFill>
              <a:latin typeface="Arial"/>
            </a:endParaRPr>
          </a:p>
        </p:txBody>
      </p:sp>
      <p:sp>
        <p:nvSpPr>
          <p:cNvPr id="213" name="Rectangle 12"/>
          <p:cNvSpPr/>
          <p:nvPr/>
        </p:nvSpPr>
        <p:spPr>
          <a:xfrm>
            <a:off x="6112080" y="3697200"/>
            <a:ext cx="3401280" cy="135720"/>
          </a:xfrm>
          <a:prstGeom prst="rect">
            <a:avLst/>
          </a:prstGeom>
          <a:solidFill>
            <a:schemeClr val="accent2"/>
          </a:solidFill>
          <a:ln w="2556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endParaRPr lang="en-US" sz="1870" b="0" strike="noStrike" spc="-1">
              <a:solidFill>
                <a:schemeClr val="dk1"/>
              </a:solidFill>
              <a:latin typeface="Arial"/>
              <a:ea typeface="DejaVu Sans"/>
            </a:endParaRPr>
          </a:p>
        </p:txBody>
      </p:sp>
      <p:sp>
        <p:nvSpPr>
          <p:cNvPr id="214" name="TextBox 34"/>
          <p:cNvSpPr/>
          <p:nvPr/>
        </p:nvSpPr>
        <p:spPr>
          <a:xfrm>
            <a:off x="6110280" y="1080720"/>
            <a:ext cx="6063480" cy="2444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609480">
              <a:lnSpc>
                <a:spcPct val="100000"/>
              </a:lnSpc>
            </a:pPr>
            <a:endParaRPr lang="fr-FR" sz="3600" b="0" strike="noStrike" spc="-1" dirty="0">
              <a:solidFill>
                <a:srgbClr val="000000"/>
              </a:solidFill>
              <a:latin typeface="Arial"/>
            </a:endParaRPr>
          </a:p>
          <a:p>
            <a:pPr defTabSz="609480">
              <a:lnSpc>
                <a:spcPct val="100000"/>
              </a:lnSpc>
            </a:pPr>
            <a:endParaRPr lang="fr-FR" sz="2400" b="0" strike="noStrike" spc="-1" dirty="0">
              <a:solidFill>
                <a:srgbClr val="000000"/>
              </a:solidFill>
              <a:latin typeface="Arial"/>
            </a:endParaRPr>
          </a:p>
          <a:p>
            <a:pPr defTabSz="609480">
              <a:lnSpc>
                <a:spcPct val="100000"/>
              </a:lnSpc>
            </a:pPr>
            <a:endParaRPr lang="fr-FR" sz="3200" b="0" strike="noStrike" spc="-1" dirty="0">
              <a:solidFill>
                <a:srgbClr val="000000"/>
              </a:solidFill>
              <a:latin typeface="Arial"/>
            </a:endParaRPr>
          </a:p>
          <a:p>
            <a:pPr defTabSz="609480">
              <a:lnSpc>
                <a:spcPct val="100000"/>
              </a:lnSpc>
            </a:pPr>
            <a:r>
              <a:rPr lang="fr-FR" sz="3200" b="0" strike="noStrike" spc="-1" dirty="0">
                <a:solidFill>
                  <a:schemeClr val="lt1"/>
                </a:solidFill>
                <a:latin typeface="Calibri"/>
                <a:ea typeface="DejaVu Sans"/>
              </a:rPr>
              <a:t>RF POWER AND DISTRIBUTION</a:t>
            </a:r>
            <a:endParaRPr lang="fr-FR" sz="3200" b="0" strike="noStrike" spc="-1" dirty="0">
              <a:solidFill>
                <a:srgbClr val="000000"/>
              </a:solidFill>
              <a:latin typeface="Arial"/>
            </a:endParaRPr>
          </a:p>
        </p:txBody>
      </p:sp>
      <p:pic>
        <p:nvPicPr>
          <p:cNvPr id="215" name="Graphic 7"/>
          <p:cNvPicPr/>
          <p:nvPr/>
        </p:nvPicPr>
        <p:blipFill>
          <a:blip r:embed="rId3">
            <a:extLst>
              <a:ext uri="{96DAC541-7B7A-43D3-8B79-37D633B846F1}">
                <asvg:svgBlip xmlns:asvg="http://schemas.microsoft.com/office/drawing/2016/SVG/main" r:embed="rId4"/>
              </a:ext>
            </a:extLst>
          </a:blip>
          <a:stretch/>
        </p:blipFill>
        <p:spPr>
          <a:xfrm>
            <a:off x="8544240" y="284400"/>
            <a:ext cx="631800" cy="790200"/>
          </a:xfrm>
          <a:prstGeom prst="rect">
            <a:avLst/>
          </a:prstGeom>
          <a:ln w="0">
            <a:noFill/>
          </a:ln>
        </p:spPr>
      </p:pic>
      <p:sp>
        <p:nvSpPr>
          <p:cNvPr id="216" name="PlaceHolder 1"/>
          <p:cNvSpPr>
            <a:spLocks noGrp="1"/>
          </p:cNvSpPr>
          <p:nvPr>
            <p:ph type="ftr" idx="63"/>
          </p:nvPr>
        </p:nvSpPr>
        <p:spPr>
          <a:xfrm>
            <a:off x="959400" y="6483240"/>
            <a:ext cx="8148240" cy="200520"/>
          </a:xfrm>
          <a:prstGeom prst="rect">
            <a:avLst/>
          </a:prstGeom>
          <a:noFill/>
          <a:ln w="0">
            <a:noFill/>
          </a:ln>
        </p:spPr>
        <p:txBody>
          <a:bodyPr lIns="0" tIns="0" rIns="0" bIns="0" anchor="b">
            <a:noAutofit/>
          </a:bodyPr>
          <a:lstStyle>
            <a:lvl1pPr indent="0" defTabSz="914400">
              <a:lnSpc>
                <a:spcPct val="100000"/>
              </a:lnSpc>
              <a:buNone/>
              <a:tabLst>
                <a:tab pos="0" algn="l"/>
              </a:tabLst>
              <a:defRPr lang="en-US" sz="800" b="1" strike="noStrike" spc="-1">
                <a:solidFill>
                  <a:schemeClr val="dk2"/>
                </a:solidFill>
                <a:latin typeface="Arial"/>
              </a:defRPr>
            </a:lvl1pPr>
          </a:lstStyle>
          <a:p>
            <a:pPr indent="0" defTabSz="914400">
              <a:lnSpc>
                <a:spcPct val="100000"/>
              </a:lnSpc>
              <a:buNone/>
              <a:tabLst>
                <a:tab pos="0" algn="l"/>
              </a:tabLst>
            </a:pPr>
            <a:r>
              <a:rPr lang="en-GB" sz="800" b="1" strike="noStrike" spc="-1" dirty="0">
                <a:solidFill>
                  <a:schemeClr val="dk2"/>
                </a:solidFill>
                <a:latin typeface="Arial"/>
              </a:rPr>
              <a:t>COLD Project Review | 21st April 2026 | A. </a:t>
            </a:r>
            <a:r>
              <a:rPr lang="en-GB" sz="800" b="1" strike="noStrike" spc="-1" dirty="0" err="1">
                <a:solidFill>
                  <a:schemeClr val="dk2"/>
                </a:solidFill>
                <a:latin typeface="Arial"/>
              </a:rPr>
              <a:t>D'Elia</a:t>
            </a:r>
            <a:endParaRPr lang="fr-FR" sz="800" b="0" strike="noStrike" spc="-1" dirty="0">
              <a:solidFill>
                <a:srgbClr val="000000"/>
              </a:solidFill>
              <a:latin typeface="Times New Roman"/>
            </a:endParaRPr>
          </a:p>
        </p:txBody>
      </p:sp>
      <p:sp>
        <p:nvSpPr>
          <p:cNvPr id="218" name="Picture 30"/>
          <p:cNvSpPr/>
          <p:nvPr/>
        </p:nvSpPr>
        <p:spPr>
          <a:xfrm>
            <a:off x="512280" y="332640"/>
            <a:ext cx="4791600" cy="6025680"/>
          </a:xfrm>
          <a:custGeom>
            <a:avLst/>
            <a:gdLst>
              <a:gd name="textAreaLeft" fmla="*/ 0 w 4791600"/>
              <a:gd name="textAreaRight" fmla="*/ 4799880 w 4791600"/>
              <a:gd name="textAreaTop" fmla="*/ 0 h 6025680"/>
              <a:gd name="textAreaBottom" fmla="*/ 6033960 h 6025680"/>
            </a:gdLst>
            <a:ahLst/>
            <a:cxnLst/>
            <a:rect l="textAreaLeft" t="textAreaTop" r="textAreaRight" b="textAreaBottom"/>
            <a:pathLst>
              <a:path w="3600000" h="4525543">
                <a:moveTo>
                  <a:pt x="0" y="0"/>
                </a:moveTo>
                <a:lnTo>
                  <a:pt x="3600000" y="0"/>
                </a:lnTo>
                <a:lnTo>
                  <a:pt x="3600000" y="4525543"/>
                </a:lnTo>
                <a:lnTo>
                  <a:pt x="0" y="4525543"/>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strike="noStrike" spc="-1">
              <a:solidFill>
                <a:srgbClr val="000000"/>
              </a:solidFill>
              <a:latin typeface="Arial"/>
              <a:ea typeface="DejaVu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187A0C-943A-4DC7-9D40-F12727A3006A}"/>
              </a:ext>
            </a:extLst>
          </p:cNvPr>
          <p:cNvSpPr>
            <a:spLocks noGrp="1"/>
          </p:cNvSpPr>
          <p:nvPr>
            <p:ph type="ftr" idx="1"/>
          </p:nvPr>
        </p:nvSpPr>
        <p:spPr/>
        <p:txBody>
          <a:bodyPr/>
          <a:lstStyle/>
          <a:p>
            <a:r>
              <a:rPr lang="en-GB"/>
              <a:t>COLD Project Review | 21st April 2026 | A. D'Elia</a:t>
            </a:r>
          </a:p>
        </p:txBody>
      </p:sp>
      <p:sp>
        <p:nvSpPr>
          <p:cNvPr id="3" name="ZoneTexte 2">
            <a:extLst>
              <a:ext uri="{FF2B5EF4-FFF2-40B4-BE49-F238E27FC236}">
                <a16:creationId xmlns:a16="http://schemas.microsoft.com/office/drawing/2014/main" id="{F6F47168-7791-4D4C-A71F-5215D5275CBA}"/>
              </a:ext>
            </a:extLst>
          </p:cNvPr>
          <p:cNvSpPr/>
          <p:nvPr/>
        </p:nvSpPr>
        <p:spPr>
          <a:xfrm>
            <a:off x="959400" y="177120"/>
            <a:ext cx="10656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1" strike="noStrike" cap="all" spc="-1" dirty="0">
                <a:solidFill>
                  <a:schemeClr val="lt1"/>
                </a:solidFill>
                <a:latin typeface="Arial"/>
              </a:rPr>
              <a:t>What is needed for phase 0</a:t>
            </a:r>
            <a:endParaRPr lang="fr-FR" sz="1800" b="0" strike="noStrike" spc="-1" dirty="0">
              <a:solidFill>
                <a:srgbClr val="000000"/>
              </a:solidFill>
              <a:latin typeface="Arial"/>
            </a:endParaRPr>
          </a:p>
        </p:txBody>
      </p:sp>
      <p:sp>
        <p:nvSpPr>
          <p:cNvPr id="35" name="Slide Number Placeholder 3">
            <a:extLst>
              <a:ext uri="{FF2B5EF4-FFF2-40B4-BE49-F238E27FC236}">
                <a16:creationId xmlns:a16="http://schemas.microsoft.com/office/drawing/2014/main" id="{DCB7EC8B-D9C7-4D7B-9344-C5F9F1CDD97F}"/>
              </a:ext>
            </a:extLst>
          </p:cNvPr>
          <p:cNvSpPr/>
          <p:nvPr/>
        </p:nvSpPr>
        <p:spPr>
          <a:xfrm>
            <a:off x="239400" y="6483600"/>
            <a:ext cx="546480" cy="20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fr-FR" sz="800" b="1" strike="noStrike" spc="-1" dirty="0">
                <a:solidFill>
                  <a:schemeClr val="dk2"/>
                </a:solidFill>
                <a:latin typeface="Arial"/>
              </a:rPr>
              <a:t>Page </a:t>
            </a:r>
            <a:fld id="{401D5A7B-A1A9-40FC-A177-238C5D60073D}" type="slidenum">
              <a:rPr lang="fr-FR" sz="800" b="1" strike="noStrike" spc="-1">
                <a:solidFill>
                  <a:schemeClr val="dk2"/>
                </a:solidFill>
                <a:latin typeface="Arial"/>
              </a:rPr>
              <a:t>10</a:t>
            </a:fld>
            <a:endParaRPr lang="fr-FR" sz="800" b="0" strike="noStrike" spc="-1" dirty="0">
              <a:solidFill>
                <a:srgbClr val="000000"/>
              </a:solidFill>
              <a:latin typeface="Arial"/>
            </a:endParaRPr>
          </a:p>
        </p:txBody>
      </p:sp>
      <p:sp>
        <p:nvSpPr>
          <p:cNvPr id="18" name="TextBox 17">
            <a:extLst>
              <a:ext uri="{FF2B5EF4-FFF2-40B4-BE49-F238E27FC236}">
                <a16:creationId xmlns:a16="http://schemas.microsoft.com/office/drawing/2014/main" id="{7C5ACCAE-EE0B-41C5-BCAF-15340A8CC516}"/>
              </a:ext>
            </a:extLst>
          </p:cNvPr>
          <p:cNvSpPr txBox="1"/>
          <p:nvPr/>
        </p:nvSpPr>
        <p:spPr>
          <a:xfrm>
            <a:off x="619389" y="3542228"/>
            <a:ext cx="11050160" cy="2246769"/>
          </a:xfrm>
          <a:prstGeom prst="rect">
            <a:avLst/>
          </a:prstGeom>
          <a:noFill/>
        </p:spPr>
        <p:txBody>
          <a:bodyPr wrap="square" rtlCol="0">
            <a:spAutoFit/>
          </a:bodyPr>
          <a:lstStyle/>
          <a:p>
            <a:pPr marL="342900" indent="-342900">
              <a:buFont typeface="+mj-lt"/>
              <a:buAutoNum type="arabicPeriod"/>
            </a:pPr>
            <a:r>
              <a:rPr lang="en-GB" sz="1400" dirty="0">
                <a:solidFill>
                  <a:schemeClr val="tx2"/>
                </a:solidFill>
              </a:rPr>
              <a:t>Phase 0 is preceded by the SAT of the S- and C-Band RF Units </a:t>
            </a:r>
            <a:r>
              <a:rPr lang="en-GB" sz="1400" dirty="0">
                <a:solidFill>
                  <a:schemeClr val="tx2"/>
                </a:solidFill>
                <a:sym typeface="Wingdings" panose="05000000000000000000" pitchFamily="2" charset="2"/>
              </a:rPr>
              <a:t> </a:t>
            </a:r>
            <a:r>
              <a:rPr lang="en-GB" sz="1400" dirty="0">
                <a:solidFill>
                  <a:schemeClr val="tx2"/>
                </a:solidFill>
              </a:rPr>
              <a:t>grounding in the modulator hall must be provided well in advance;</a:t>
            </a:r>
          </a:p>
          <a:p>
            <a:pPr marL="342900" indent="-342900">
              <a:buFont typeface="+mj-lt"/>
              <a:buAutoNum type="arabicPeriod"/>
            </a:pPr>
            <a:endParaRPr lang="en-GB" sz="1400" dirty="0">
              <a:solidFill>
                <a:schemeClr val="tx2"/>
              </a:solidFill>
            </a:endParaRPr>
          </a:p>
          <a:p>
            <a:pPr marL="342900" indent="-342900">
              <a:buFont typeface="+mj-lt"/>
              <a:buAutoNum type="arabicPeriod"/>
            </a:pPr>
            <a:r>
              <a:rPr lang="en-GB" sz="1400" dirty="0">
                <a:solidFill>
                  <a:schemeClr val="tx2"/>
                </a:solidFill>
              </a:rPr>
              <a:t>For waveguides a rough estimation of the cost is 20kEuros/m (we need at least 5m only for Phase 0) </a:t>
            </a:r>
            <a:r>
              <a:rPr lang="en-GB" sz="1400" dirty="0">
                <a:solidFill>
                  <a:schemeClr val="tx2"/>
                </a:solidFill>
                <a:sym typeface="Wingdings" panose="05000000000000000000" pitchFamily="2" charset="2"/>
              </a:rPr>
              <a:t> </a:t>
            </a:r>
            <a:r>
              <a:rPr lang="en-GB" sz="1400" dirty="0">
                <a:solidFill>
                  <a:schemeClr val="tx2"/>
                </a:solidFill>
              </a:rPr>
              <a:t>CFT. For the other components we would rely on PSI’s help. View the tight scheduling we need to clarify these points quite soon;</a:t>
            </a:r>
          </a:p>
          <a:p>
            <a:pPr marL="342900" indent="-342900">
              <a:buFont typeface="+mj-lt"/>
              <a:buAutoNum type="arabicPeriod"/>
            </a:pPr>
            <a:endParaRPr lang="en-GB" sz="1400" dirty="0">
              <a:solidFill>
                <a:schemeClr val="tx2"/>
              </a:solidFill>
            </a:endParaRPr>
          </a:p>
          <a:p>
            <a:pPr marL="342900" indent="-342900">
              <a:buFont typeface="+mj-lt"/>
              <a:buAutoNum type="arabicPeriod"/>
            </a:pPr>
            <a:r>
              <a:rPr lang="en-GB" sz="1400" dirty="0">
                <a:solidFill>
                  <a:schemeClr val="tx2"/>
                </a:solidFill>
              </a:rPr>
              <a:t>The resources recently added for the new S-Band modulator in PINJ are sufficient for both SATs and Phase 0. However for Phase 0 (SLAC structure RF Tests) we need to not interfere with the long run test of the new modulator on the operational ESRF </a:t>
            </a:r>
            <a:r>
              <a:rPr lang="en-GB" sz="1400" dirty="0" err="1">
                <a:solidFill>
                  <a:schemeClr val="tx2"/>
                </a:solidFill>
              </a:rPr>
              <a:t>Linac</a:t>
            </a:r>
            <a:r>
              <a:rPr lang="en-GB" sz="1400" dirty="0">
                <a:solidFill>
                  <a:schemeClr val="tx2"/>
                </a:solidFill>
              </a:rPr>
              <a:t>; </a:t>
            </a:r>
          </a:p>
          <a:p>
            <a:pPr marL="342900" indent="-342900">
              <a:buFont typeface="+mj-lt"/>
              <a:buAutoNum type="arabicPeriod"/>
            </a:pPr>
            <a:endParaRPr lang="en-GB" sz="1400" dirty="0">
              <a:solidFill>
                <a:schemeClr val="tx2"/>
              </a:solidFill>
            </a:endParaRPr>
          </a:p>
          <a:p>
            <a:pPr marL="342900" indent="-342900">
              <a:buFont typeface="+mj-lt"/>
              <a:buAutoNum type="arabicPeriod"/>
            </a:pPr>
            <a:r>
              <a:rPr lang="en-GB" sz="1400" dirty="0">
                <a:solidFill>
                  <a:schemeClr val="tx2"/>
                </a:solidFill>
              </a:rPr>
              <a:t>Of course we would need to provide also for vacuum components and control. But also crane in PINJ for the installation of the RF Units, handling tools inside the tunnel, …</a:t>
            </a:r>
            <a:endParaRPr lang="en-GB" sz="1400" dirty="0"/>
          </a:p>
        </p:txBody>
      </p:sp>
      <p:grpSp>
        <p:nvGrpSpPr>
          <p:cNvPr id="8" name="Group 7">
            <a:extLst>
              <a:ext uri="{FF2B5EF4-FFF2-40B4-BE49-F238E27FC236}">
                <a16:creationId xmlns:a16="http://schemas.microsoft.com/office/drawing/2014/main" id="{AA1CF73C-E2D5-470D-963E-0BEC9DD45409}"/>
              </a:ext>
            </a:extLst>
          </p:cNvPr>
          <p:cNvGrpSpPr/>
          <p:nvPr/>
        </p:nvGrpSpPr>
        <p:grpSpPr>
          <a:xfrm>
            <a:off x="0" y="852411"/>
            <a:ext cx="12192000" cy="2269175"/>
            <a:chOff x="0" y="852411"/>
            <a:chExt cx="12192000" cy="2269175"/>
          </a:xfrm>
        </p:grpSpPr>
        <p:pic>
          <p:nvPicPr>
            <p:cNvPr id="7" name="Picture 6">
              <a:extLst>
                <a:ext uri="{FF2B5EF4-FFF2-40B4-BE49-F238E27FC236}">
                  <a16:creationId xmlns:a16="http://schemas.microsoft.com/office/drawing/2014/main" id="{6EF07B6D-8FEF-4418-8E0C-8E2352FB71AE}"/>
                </a:ext>
              </a:extLst>
            </p:cNvPr>
            <p:cNvPicPr>
              <a:picLocks noChangeAspect="1"/>
            </p:cNvPicPr>
            <p:nvPr/>
          </p:nvPicPr>
          <p:blipFill>
            <a:blip r:embed="rId2"/>
            <a:stretch>
              <a:fillRect/>
            </a:stretch>
          </p:blipFill>
          <p:spPr>
            <a:xfrm>
              <a:off x="0" y="1189875"/>
              <a:ext cx="12192000" cy="1818310"/>
            </a:xfrm>
            <a:prstGeom prst="rect">
              <a:avLst/>
            </a:prstGeom>
          </p:spPr>
        </p:pic>
        <p:sp>
          <p:nvSpPr>
            <p:cNvPr id="10" name="TextBox 9">
              <a:extLst>
                <a:ext uri="{FF2B5EF4-FFF2-40B4-BE49-F238E27FC236}">
                  <a16:creationId xmlns:a16="http://schemas.microsoft.com/office/drawing/2014/main" id="{37316357-F772-4395-B7B0-908D8CC8E5AA}"/>
                </a:ext>
              </a:extLst>
            </p:cNvPr>
            <p:cNvSpPr txBox="1"/>
            <p:nvPr/>
          </p:nvSpPr>
          <p:spPr>
            <a:xfrm>
              <a:off x="5629836" y="854401"/>
              <a:ext cx="639919" cy="338554"/>
            </a:xfrm>
            <a:prstGeom prst="rect">
              <a:avLst/>
            </a:prstGeom>
            <a:noFill/>
          </p:spPr>
          <p:txBody>
            <a:bodyPr wrap="none" rtlCol="0">
              <a:spAutoFit/>
            </a:bodyPr>
            <a:lstStyle/>
            <a:p>
              <a:r>
                <a:rPr lang="fr-FR" sz="1600" b="1" dirty="0"/>
                <a:t>2026</a:t>
              </a:r>
              <a:endParaRPr lang="en-GB" sz="1600" b="1" dirty="0"/>
            </a:p>
          </p:txBody>
        </p:sp>
        <p:sp>
          <p:nvSpPr>
            <p:cNvPr id="12" name="TextBox 11">
              <a:extLst>
                <a:ext uri="{FF2B5EF4-FFF2-40B4-BE49-F238E27FC236}">
                  <a16:creationId xmlns:a16="http://schemas.microsoft.com/office/drawing/2014/main" id="{002CF2C4-71A5-4A8B-AB7F-491DBD1F3FA4}"/>
                </a:ext>
              </a:extLst>
            </p:cNvPr>
            <p:cNvSpPr txBox="1"/>
            <p:nvPr/>
          </p:nvSpPr>
          <p:spPr>
            <a:xfrm>
              <a:off x="6326968" y="852411"/>
              <a:ext cx="639919" cy="338554"/>
            </a:xfrm>
            <a:prstGeom prst="rect">
              <a:avLst/>
            </a:prstGeom>
            <a:noFill/>
          </p:spPr>
          <p:txBody>
            <a:bodyPr wrap="none" rtlCol="0">
              <a:spAutoFit/>
            </a:bodyPr>
            <a:lstStyle/>
            <a:p>
              <a:r>
                <a:rPr lang="fr-FR" sz="1600" b="1" dirty="0"/>
                <a:t>2027</a:t>
              </a:r>
              <a:endParaRPr lang="en-GB" sz="1600" b="1" dirty="0"/>
            </a:p>
          </p:txBody>
        </p:sp>
        <p:cxnSp>
          <p:nvCxnSpPr>
            <p:cNvPr id="13" name="Straight Connector 12">
              <a:extLst>
                <a:ext uri="{FF2B5EF4-FFF2-40B4-BE49-F238E27FC236}">
                  <a16:creationId xmlns:a16="http://schemas.microsoft.com/office/drawing/2014/main" id="{10088AD2-E685-4E0C-9F06-5F93DB64A04F}"/>
                </a:ext>
              </a:extLst>
            </p:cNvPr>
            <p:cNvCxnSpPr>
              <a:cxnSpLocks/>
            </p:cNvCxnSpPr>
            <p:nvPr/>
          </p:nvCxnSpPr>
          <p:spPr>
            <a:xfrm flipV="1">
              <a:off x="6326968" y="852412"/>
              <a:ext cx="1" cy="226917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BC10093-A3B7-4D89-B34B-A3D9B37D636E}"/>
                </a:ext>
              </a:extLst>
            </p:cNvPr>
            <p:cNvSpPr txBox="1"/>
            <p:nvPr/>
          </p:nvSpPr>
          <p:spPr>
            <a:xfrm>
              <a:off x="8800096" y="882495"/>
              <a:ext cx="2250744" cy="276999"/>
            </a:xfrm>
            <a:prstGeom prst="rect">
              <a:avLst/>
            </a:prstGeom>
            <a:noFill/>
          </p:spPr>
          <p:txBody>
            <a:bodyPr wrap="none" rtlCol="0">
              <a:spAutoFit/>
            </a:bodyPr>
            <a:lstStyle/>
            <a:p>
              <a:r>
                <a:rPr lang="en-GB" sz="1200" b="1">
                  <a:solidFill>
                    <a:srgbClr val="C00000"/>
                  </a:solidFill>
                </a:rPr>
                <a:t>Realistic start of the RF Test</a:t>
              </a:r>
            </a:p>
          </p:txBody>
        </p:sp>
        <p:cxnSp>
          <p:nvCxnSpPr>
            <p:cNvPr id="23" name="Straight Connector 22">
              <a:extLst>
                <a:ext uri="{FF2B5EF4-FFF2-40B4-BE49-F238E27FC236}">
                  <a16:creationId xmlns:a16="http://schemas.microsoft.com/office/drawing/2014/main" id="{82E7663D-7F0C-4982-BD29-ED9118329C89}"/>
                </a:ext>
              </a:extLst>
            </p:cNvPr>
            <p:cNvCxnSpPr>
              <a:cxnSpLocks/>
            </p:cNvCxnSpPr>
            <p:nvPr/>
          </p:nvCxnSpPr>
          <p:spPr>
            <a:xfrm flipV="1">
              <a:off x="11477129" y="852412"/>
              <a:ext cx="1" cy="226917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Arrow: Right 20">
              <a:extLst>
                <a:ext uri="{FF2B5EF4-FFF2-40B4-BE49-F238E27FC236}">
                  <a16:creationId xmlns:a16="http://schemas.microsoft.com/office/drawing/2014/main" id="{4015682D-F60B-4B3C-B499-3956425C3320}"/>
                </a:ext>
              </a:extLst>
            </p:cNvPr>
            <p:cNvSpPr/>
            <p:nvPr/>
          </p:nvSpPr>
          <p:spPr>
            <a:xfrm>
              <a:off x="11109431" y="900424"/>
              <a:ext cx="250515" cy="24114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81747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9928322-0984-49E7-90DF-1704C0C14C87}"/>
              </a:ext>
            </a:extLst>
          </p:cNvPr>
          <p:cNvPicPr>
            <a:picLocks noChangeAspect="1"/>
          </p:cNvPicPr>
          <p:nvPr/>
        </p:nvPicPr>
        <p:blipFill>
          <a:blip r:embed="rId2"/>
          <a:stretch>
            <a:fillRect/>
          </a:stretch>
        </p:blipFill>
        <p:spPr>
          <a:xfrm>
            <a:off x="4705559" y="672945"/>
            <a:ext cx="7413411" cy="5512109"/>
          </a:xfrm>
          <a:prstGeom prst="rect">
            <a:avLst/>
          </a:prstGeom>
        </p:spPr>
      </p:pic>
      <p:sp>
        <p:nvSpPr>
          <p:cNvPr id="2" name="Footer Placeholder 1">
            <a:extLst>
              <a:ext uri="{FF2B5EF4-FFF2-40B4-BE49-F238E27FC236}">
                <a16:creationId xmlns:a16="http://schemas.microsoft.com/office/drawing/2014/main" id="{16187A0C-943A-4DC7-9D40-F12727A3006A}"/>
              </a:ext>
            </a:extLst>
          </p:cNvPr>
          <p:cNvSpPr>
            <a:spLocks noGrp="1"/>
          </p:cNvSpPr>
          <p:nvPr>
            <p:ph type="ftr" idx="1"/>
          </p:nvPr>
        </p:nvSpPr>
        <p:spPr/>
        <p:txBody>
          <a:bodyPr/>
          <a:lstStyle/>
          <a:p>
            <a:r>
              <a:rPr lang="en-GB"/>
              <a:t>COLD Project Review | 21st April 2026 | A. D'Elia</a:t>
            </a:r>
          </a:p>
        </p:txBody>
      </p:sp>
      <p:sp>
        <p:nvSpPr>
          <p:cNvPr id="3" name="ZoneTexte 2">
            <a:extLst>
              <a:ext uri="{FF2B5EF4-FFF2-40B4-BE49-F238E27FC236}">
                <a16:creationId xmlns:a16="http://schemas.microsoft.com/office/drawing/2014/main" id="{F6F47168-7791-4D4C-A71F-5215D5275CBA}"/>
              </a:ext>
            </a:extLst>
          </p:cNvPr>
          <p:cNvSpPr/>
          <p:nvPr/>
        </p:nvSpPr>
        <p:spPr>
          <a:xfrm>
            <a:off x="959400" y="177120"/>
            <a:ext cx="10656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1" strike="noStrike" cap="all" spc="-1" dirty="0">
                <a:solidFill>
                  <a:schemeClr val="lt1"/>
                </a:solidFill>
                <a:latin typeface="Arial"/>
              </a:rPr>
              <a:t>Phase 1: S-band line</a:t>
            </a:r>
            <a:endParaRPr lang="fr-FR" sz="1800" b="0" strike="noStrike" spc="-1" dirty="0">
              <a:solidFill>
                <a:srgbClr val="000000"/>
              </a:solidFill>
              <a:latin typeface="Arial"/>
            </a:endParaRPr>
          </a:p>
        </p:txBody>
      </p:sp>
      <p:sp>
        <p:nvSpPr>
          <p:cNvPr id="35" name="Slide Number Placeholder 3">
            <a:extLst>
              <a:ext uri="{FF2B5EF4-FFF2-40B4-BE49-F238E27FC236}">
                <a16:creationId xmlns:a16="http://schemas.microsoft.com/office/drawing/2014/main" id="{DCB7EC8B-D9C7-4D7B-9344-C5F9F1CDD97F}"/>
              </a:ext>
            </a:extLst>
          </p:cNvPr>
          <p:cNvSpPr/>
          <p:nvPr/>
        </p:nvSpPr>
        <p:spPr>
          <a:xfrm>
            <a:off x="239400" y="6483600"/>
            <a:ext cx="546480" cy="20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fr-FR" sz="800" b="1" strike="noStrike" spc="-1" dirty="0">
                <a:solidFill>
                  <a:schemeClr val="dk2"/>
                </a:solidFill>
                <a:latin typeface="Arial"/>
              </a:rPr>
              <a:t>Page </a:t>
            </a:r>
            <a:fld id="{401D5A7B-A1A9-40FC-A177-238C5D60073D}" type="slidenum">
              <a:rPr lang="fr-FR" sz="800" b="1" strike="noStrike" spc="-1">
                <a:solidFill>
                  <a:schemeClr val="dk2"/>
                </a:solidFill>
                <a:latin typeface="Arial"/>
              </a:rPr>
              <a:t>11</a:t>
            </a:fld>
            <a:endParaRPr lang="fr-FR" sz="800" b="0" strike="noStrike" spc="-1" dirty="0">
              <a:solidFill>
                <a:srgbClr val="000000"/>
              </a:solidFill>
              <a:latin typeface="Arial"/>
            </a:endParaRPr>
          </a:p>
        </p:txBody>
      </p:sp>
      <p:pic>
        <p:nvPicPr>
          <p:cNvPr id="5" name="Picture 4">
            <a:extLst>
              <a:ext uri="{FF2B5EF4-FFF2-40B4-BE49-F238E27FC236}">
                <a16:creationId xmlns:a16="http://schemas.microsoft.com/office/drawing/2014/main" id="{7E53CFE2-7F38-457B-92C3-AC3E36F44860}"/>
              </a:ext>
            </a:extLst>
          </p:cNvPr>
          <p:cNvPicPr>
            <a:picLocks noChangeAspect="1"/>
          </p:cNvPicPr>
          <p:nvPr/>
        </p:nvPicPr>
        <p:blipFill>
          <a:blip r:embed="rId3"/>
          <a:stretch>
            <a:fillRect/>
          </a:stretch>
        </p:blipFill>
        <p:spPr>
          <a:xfrm>
            <a:off x="1565148" y="691426"/>
            <a:ext cx="2908044" cy="5645385"/>
          </a:xfrm>
          <a:prstGeom prst="rect">
            <a:avLst/>
          </a:prstGeom>
        </p:spPr>
      </p:pic>
      <p:cxnSp>
        <p:nvCxnSpPr>
          <p:cNvPr id="8" name="Straight Connector 7">
            <a:extLst>
              <a:ext uri="{FF2B5EF4-FFF2-40B4-BE49-F238E27FC236}">
                <a16:creationId xmlns:a16="http://schemas.microsoft.com/office/drawing/2014/main" id="{458C718D-0A35-42FC-A402-0AEB4570DFCC}"/>
              </a:ext>
            </a:extLst>
          </p:cNvPr>
          <p:cNvCxnSpPr>
            <a:cxnSpLocks/>
          </p:cNvCxnSpPr>
          <p:nvPr/>
        </p:nvCxnSpPr>
        <p:spPr>
          <a:xfrm>
            <a:off x="4705559" y="1347865"/>
            <a:ext cx="0" cy="491239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D10F5B8-9CA6-465A-AC5C-01B1B37056FF}"/>
              </a:ext>
            </a:extLst>
          </p:cNvPr>
          <p:cNvSpPr txBox="1"/>
          <p:nvPr/>
        </p:nvSpPr>
        <p:spPr>
          <a:xfrm>
            <a:off x="376001" y="4064841"/>
            <a:ext cx="2378294" cy="338554"/>
          </a:xfrm>
          <a:prstGeom prst="rect">
            <a:avLst/>
          </a:prstGeom>
          <a:noFill/>
        </p:spPr>
        <p:txBody>
          <a:bodyPr wrap="square" rtlCol="0">
            <a:spAutoFit/>
          </a:bodyPr>
          <a:lstStyle/>
          <a:p>
            <a:r>
              <a:rPr lang="en-GB" sz="1600" b="1" dirty="0">
                <a:solidFill>
                  <a:schemeClr val="tx2"/>
                </a:solidFill>
              </a:rPr>
              <a:t>Phase 1 (w/o def. cav.)</a:t>
            </a:r>
          </a:p>
        </p:txBody>
      </p:sp>
      <p:sp>
        <p:nvSpPr>
          <p:cNvPr id="10" name="TextBox 9">
            <a:extLst>
              <a:ext uri="{FF2B5EF4-FFF2-40B4-BE49-F238E27FC236}">
                <a16:creationId xmlns:a16="http://schemas.microsoft.com/office/drawing/2014/main" id="{57E0A862-F71C-41A6-A04B-5BB7F96E2220}"/>
              </a:ext>
            </a:extLst>
          </p:cNvPr>
          <p:cNvSpPr txBox="1"/>
          <p:nvPr/>
        </p:nvSpPr>
        <p:spPr>
          <a:xfrm>
            <a:off x="8060071" y="1464957"/>
            <a:ext cx="3387858" cy="830997"/>
          </a:xfrm>
          <a:prstGeom prst="rect">
            <a:avLst/>
          </a:prstGeom>
          <a:noFill/>
        </p:spPr>
        <p:txBody>
          <a:bodyPr wrap="square" rtlCol="0">
            <a:spAutoFit/>
          </a:bodyPr>
          <a:lstStyle/>
          <a:p>
            <a:r>
              <a:rPr lang="en-GB" sz="1600" b="1" dirty="0">
                <a:solidFill>
                  <a:srgbClr val="FF0000"/>
                </a:solidFill>
              </a:rPr>
              <a:t>Budget for Def. Cav. only in Phase 2 </a:t>
            </a:r>
            <a:r>
              <a:rPr lang="en-GB" sz="1600" b="1" dirty="0">
                <a:solidFill>
                  <a:srgbClr val="FF0000"/>
                </a:solidFill>
                <a:sym typeface="Wingdings" panose="05000000000000000000" pitchFamily="2" charset="2"/>
              </a:rPr>
              <a:t> </a:t>
            </a:r>
            <a:r>
              <a:rPr lang="en-GB" sz="1600" b="1" dirty="0">
                <a:solidFill>
                  <a:schemeClr val="accent1"/>
                </a:solidFill>
                <a:sym typeface="Wingdings" panose="05000000000000000000" pitchFamily="2" charset="2"/>
              </a:rPr>
              <a:t>T</a:t>
            </a:r>
            <a:r>
              <a:rPr lang="en-GB" sz="1600" b="1" dirty="0">
                <a:solidFill>
                  <a:schemeClr val="tx2"/>
                </a:solidFill>
              </a:rPr>
              <a:t>o be foreseen for Phase 2 the RF distribution</a:t>
            </a:r>
          </a:p>
        </p:txBody>
      </p:sp>
    </p:spTree>
    <p:extLst>
      <p:ext uri="{BB962C8B-B14F-4D97-AF65-F5344CB8AC3E}">
        <p14:creationId xmlns:p14="http://schemas.microsoft.com/office/powerpoint/2010/main" val="3136448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187A0C-943A-4DC7-9D40-F12727A3006A}"/>
              </a:ext>
            </a:extLst>
          </p:cNvPr>
          <p:cNvSpPr>
            <a:spLocks noGrp="1"/>
          </p:cNvSpPr>
          <p:nvPr>
            <p:ph type="ftr" idx="1"/>
          </p:nvPr>
        </p:nvSpPr>
        <p:spPr/>
        <p:txBody>
          <a:bodyPr/>
          <a:lstStyle/>
          <a:p>
            <a:r>
              <a:rPr lang="en-GB" dirty="0"/>
              <a:t>COLD Project Review | 21st April 2026 | A. </a:t>
            </a:r>
            <a:r>
              <a:rPr lang="en-GB" dirty="0" err="1"/>
              <a:t>D'Elia</a:t>
            </a:r>
            <a:endParaRPr lang="en-GB" dirty="0"/>
          </a:p>
        </p:txBody>
      </p:sp>
      <p:sp>
        <p:nvSpPr>
          <p:cNvPr id="3" name="ZoneTexte 2">
            <a:extLst>
              <a:ext uri="{FF2B5EF4-FFF2-40B4-BE49-F238E27FC236}">
                <a16:creationId xmlns:a16="http://schemas.microsoft.com/office/drawing/2014/main" id="{F6F47168-7791-4D4C-A71F-5215D5275CBA}"/>
              </a:ext>
            </a:extLst>
          </p:cNvPr>
          <p:cNvSpPr/>
          <p:nvPr/>
        </p:nvSpPr>
        <p:spPr>
          <a:xfrm>
            <a:off x="959400" y="177120"/>
            <a:ext cx="10656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1" strike="noStrike" cap="all" spc="-1" dirty="0">
                <a:solidFill>
                  <a:schemeClr val="lt1"/>
                </a:solidFill>
                <a:latin typeface="Arial"/>
              </a:rPr>
              <a:t>Active </a:t>
            </a:r>
            <a:r>
              <a:rPr lang="en-GB" sz="1800" b="1" strike="noStrike" cap="all" spc="-1" dirty="0" err="1">
                <a:solidFill>
                  <a:schemeClr val="lt1"/>
                </a:solidFill>
                <a:latin typeface="Arial"/>
              </a:rPr>
              <a:t>defl</a:t>
            </a:r>
            <a:r>
              <a:rPr lang="en-GB" sz="1800" b="1" strike="noStrike" cap="all" spc="-1" dirty="0">
                <a:solidFill>
                  <a:schemeClr val="lt1"/>
                </a:solidFill>
                <a:latin typeface="Arial"/>
              </a:rPr>
              <a:t>. Cavity and Splitting scheme</a:t>
            </a:r>
            <a:endParaRPr lang="fr-FR" sz="1800" b="0" strike="noStrike" spc="-1" dirty="0">
              <a:solidFill>
                <a:srgbClr val="000000"/>
              </a:solidFill>
              <a:latin typeface="Arial"/>
            </a:endParaRPr>
          </a:p>
        </p:txBody>
      </p:sp>
      <p:sp>
        <p:nvSpPr>
          <p:cNvPr id="35" name="Slide Number Placeholder 3">
            <a:extLst>
              <a:ext uri="{FF2B5EF4-FFF2-40B4-BE49-F238E27FC236}">
                <a16:creationId xmlns:a16="http://schemas.microsoft.com/office/drawing/2014/main" id="{DCB7EC8B-D9C7-4D7B-9344-C5F9F1CDD97F}"/>
              </a:ext>
            </a:extLst>
          </p:cNvPr>
          <p:cNvSpPr/>
          <p:nvPr/>
        </p:nvSpPr>
        <p:spPr>
          <a:xfrm>
            <a:off x="239400" y="6483600"/>
            <a:ext cx="546480" cy="20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fr-FR" sz="800" b="1" strike="noStrike" spc="-1" dirty="0">
                <a:solidFill>
                  <a:schemeClr val="dk2"/>
                </a:solidFill>
                <a:latin typeface="Arial"/>
              </a:rPr>
              <a:t>Page </a:t>
            </a:r>
            <a:fld id="{401D5A7B-A1A9-40FC-A177-238C5D60073D}" type="slidenum">
              <a:rPr lang="fr-FR" sz="800" b="1" strike="noStrike" spc="-1">
                <a:solidFill>
                  <a:schemeClr val="dk2"/>
                </a:solidFill>
                <a:latin typeface="Arial"/>
              </a:rPr>
              <a:t>12</a:t>
            </a:fld>
            <a:endParaRPr lang="fr-FR" sz="800" b="0" strike="noStrike" spc="-1" dirty="0">
              <a:solidFill>
                <a:srgbClr val="000000"/>
              </a:solidFill>
              <a:latin typeface="Arial"/>
            </a:endParaRPr>
          </a:p>
        </p:txBody>
      </p:sp>
      <p:pic>
        <p:nvPicPr>
          <p:cNvPr id="4" name="Picture 3">
            <a:extLst>
              <a:ext uri="{FF2B5EF4-FFF2-40B4-BE49-F238E27FC236}">
                <a16:creationId xmlns:a16="http://schemas.microsoft.com/office/drawing/2014/main" id="{10E3B84A-5DB9-4A59-93BC-6F6FEA9F2DD6}"/>
              </a:ext>
            </a:extLst>
          </p:cNvPr>
          <p:cNvPicPr>
            <a:picLocks noChangeAspect="1"/>
          </p:cNvPicPr>
          <p:nvPr/>
        </p:nvPicPr>
        <p:blipFill>
          <a:blip r:embed="rId2"/>
          <a:stretch>
            <a:fillRect/>
          </a:stretch>
        </p:blipFill>
        <p:spPr>
          <a:xfrm>
            <a:off x="7356677" y="1922990"/>
            <a:ext cx="4096318" cy="1842186"/>
          </a:xfrm>
          <a:prstGeom prst="rect">
            <a:avLst/>
          </a:prstGeom>
        </p:spPr>
      </p:pic>
      <p:sp>
        <p:nvSpPr>
          <p:cNvPr id="6" name="Rectangle 5">
            <a:extLst>
              <a:ext uri="{FF2B5EF4-FFF2-40B4-BE49-F238E27FC236}">
                <a16:creationId xmlns:a16="http://schemas.microsoft.com/office/drawing/2014/main" id="{CB8EDBB7-0264-487C-830A-8BE7E64F19A1}"/>
              </a:ext>
            </a:extLst>
          </p:cNvPr>
          <p:cNvSpPr/>
          <p:nvPr/>
        </p:nvSpPr>
        <p:spPr>
          <a:xfrm>
            <a:off x="348300" y="4384338"/>
            <a:ext cx="11495400" cy="2031325"/>
          </a:xfrm>
          <a:prstGeom prst="rect">
            <a:avLst/>
          </a:prstGeom>
        </p:spPr>
        <p:txBody>
          <a:bodyPr wrap="square">
            <a:spAutoFit/>
          </a:bodyPr>
          <a:lstStyle/>
          <a:p>
            <a:r>
              <a:rPr lang="en-GB" dirty="0">
                <a:solidFill>
                  <a:schemeClr val="tx2"/>
                </a:solidFill>
              </a:rPr>
              <a:t>For the deflector to fully characterize the 6D phase space we can use the same system as in SPARC. According to the power needs, the splitting scheme could be also placed upstream the isolator. Of course this system will make the S-Band RF distribution a bit more intricated but, more important, the cost of the system would be significantly impacted. For this reason we will design the RF distribution considering this active system but we will install it only in the Phase 2 of COLD.</a:t>
            </a:r>
          </a:p>
          <a:p>
            <a:r>
              <a:rPr lang="en-GB" dirty="0">
                <a:solidFill>
                  <a:schemeClr val="tx2"/>
                </a:solidFill>
              </a:rPr>
              <a:t>Another option we are considering is to use a passive system like at PSI and this could be installed immediately for Phase 1.</a:t>
            </a:r>
          </a:p>
        </p:txBody>
      </p:sp>
      <p:pic>
        <p:nvPicPr>
          <p:cNvPr id="7" name="Picture 6">
            <a:extLst>
              <a:ext uri="{FF2B5EF4-FFF2-40B4-BE49-F238E27FC236}">
                <a16:creationId xmlns:a16="http://schemas.microsoft.com/office/drawing/2014/main" id="{557318FD-2114-4CA4-9767-D3C334E3875C}"/>
              </a:ext>
            </a:extLst>
          </p:cNvPr>
          <p:cNvPicPr>
            <a:picLocks noChangeAspect="1"/>
          </p:cNvPicPr>
          <p:nvPr/>
        </p:nvPicPr>
        <p:blipFill>
          <a:blip r:embed="rId3"/>
          <a:stretch>
            <a:fillRect/>
          </a:stretch>
        </p:blipFill>
        <p:spPr>
          <a:xfrm>
            <a:off x="189470" y="1144259"/>
            <a:ext cx="6320888" cy="3172862"/>
          </a:xfrm>
          <a:prstGeom prst="rect">
            <a:avLst/>
          </a:prstGeom>
        </p:spPr>
      </p:pic>
    </p:spTree>
    <p:extLst>
      <p:ext uri="{BB962C8B-B14F-4D97-AF65-F5344CB8AC3E}">
        <p14:creationId xmlns:p14="http://schemas.microsoft.com/office/powerpoint/2010/main" val="178011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187A0C-943A-4DC7-9D40-F12727A3006A}"/>
              </a:ext>
            </a:extLst>
          </p:cNvPr>
          <p:cNvSpPr>
            <a:spLocks noGrp="1"/>
          </p:cNvSpPr>
          <p:nvPr>
            <p:ph type="ftr" idx="1"/>
          </p:nvPr>
        </p:nvSpPr>
        <p:spPr/>
        <p:txBody>
          <a:bodyPr/>
          <a:lstStyle/>
          <a:p>
            <a:r>
              <a:rPr lang="en-GB"/>
              <a:t>COLD Project Review | 21st April 2026 | A. D'Elia</a:t>
            </a:r>
          </a:p>
        </p:txBody>
      </p:sp>
      <p:sp>
        <p:nvSpPr>
          <p:cNvPr id="3" name="ZoneTexte 2">
            <a:extLst>
              <a:ext uri="{FF2B5EF4-FFF2-40B4-BE49-F238E27FC236}">
                <a16:creationId xmlns:a16="http://schemas.microsoft.com/office/drawing/2014/main" id="{F6F47168-7791-4D4C-A71F-5215D5275CBA}"/>
              </a:ext>
            </a:extLst>
          </p:cNvPr>
          <p:cNvSpPr/>
          <p:nvPr/>
        </p:nvSpPr>
        <p:spPr>
          <a:xfrm>
            <a:off x="959400" y="177120"/>
            <a:ext cx="10656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1" strike="noStrike" cap="all" spc="-1" dirty="0">
                <a:solidFill>
                  <a:schemeClr val="lt1"/>
                </a:solidFill>
                <a:latin typeface="Arial"/>
              </a:rPr>
              <a:t>Phase 1: C-band line</a:t>
            </a:r>
            <a:endParaRPr lang="fr-FR" sz="1800" b="0" strike="noStrike" spc="-1" dirty="0">
              <a:solidFill>
                <a:srgbClr val="000000"/>
              </a:solidFill>
              <a:latin typeface="Arial"/>
            </a:endParaRPr>
          </a:p>
        </p:txBody>
      </p:sp>
      <p:sp>
        <p:nvSpPr>
          <p:cNvPr id="35" name="Slide Number Placeholder 3">
            <a:extLst>
              <a:ext uri="{FF2B5EF4-FFF2-40B4-BE49-F238E27FC236}">
                <a16:creationId xmlns:a16="http://schemas.microsoft.com/office/drawing/2014/main" id="{DCB7EC8B-D9C7-4D7B-9344-C5F9F1CDD97F}"/>
              </a:ext>
            </a:extLst>
          </p:cNvPr>
          <p:cNvSpPr/>
          <p:nvPr/>
        </p:nvSpPr>
        <p:spPr>
          <a:xfrm>
            <a:off x="239400" y="6483600"/>
            <a:ext cx="546480" cy="20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fr-FR" sz="800" b="1" strike="noStrike" spc="-1" dirty="0">
                <a:solidFill>
                  <a:schemeClr val="dk2"/>
                </a:solidFill>
                <a:latin typeface="Arial"/>
              </a:rPr>
              <a:t>Page </a:t>
            </a:r>
            <a:fld id="{401D5A7B-A1A9-40FC-A177-238C5D60073D}" type="slidenum">
              <a:rPr lang="fr-FR" sz="800" b="1" strike="noStrike" spc="-1">
                <a:solidFill>
                  <a:schemeClr val="dk2"/>
                </a:solidFill>
                <a:latin typeface="Arial"/>
              </a:rPr>
              <a:t>13</a:t>
            </a:fld>
            <a:endParaRPr lang="fr-FR" sz="800" b="0" strike="noStrike" spc="-1" dirty="0">
              <a:solidFill>
                <a:srgbClr val="000000"/>
              </a:solidFill>
              <a:latin typeface="Arial"/>
            </a:endParaRPr>
          </a:p>
        </p:txBody>
      </p:sp>
      <p:pic>
        <p:nvPicPr>
          <p:cNvPr id="4" name="Picture 3">
            <a:extLst>
              <a:ext uri="{FF2B5EF4-FFF2-40B4-BE49-F238E27FC236}">
                <a16:creationId xmlns:a16="http://schemas.microsoft.com/office/drawing/2014/main" id="{808B43E3-EEE0-4500-9F62-CC103142B645}"/>
              </a:ext>
            </a:extLst>
          </p:cNvPr>
          <p:cNvPicPr>
            <a:picLocks noChangeAspect="1"/>
          </p:cNvPicPr>
          <p:nvPr/>
        </p:nvPicPr>
        <p:blipFill>
          <a:blip r:embed="rId2"/>
          <a:stretch>
            <a:fillRect/>
          </a:stretch>
        </p:blipFill>
        <p:spPr>
          <a:xfrm>
            <a:off x="512640" y="1246210"/>
            <a:ext cx="7260965" cy="4535817"/>
          </a:xfrm>
          <a:prstGeom prst="rect">
            <a:avLst/>
          </a:prstGeom>
        </p:spPr>
      </p:pic>
      <p:grpSp>
        <p:nvGrpSpPr>
          <p:cNvPr id="6" name="Group 5">
            <a:extLst>
              <a:ext uri="{FF2B5EF4-FFF2-40B4-BE49-F238E27FC236}">
                <a16:creationId xmlns:a16="http://schemas.microsoft.com/office/drawing/2014/main" id="{17D07691-9075-476E-BFE4-9E60E46CF915}"/>
              </a:ext>
            </a:extLst>
          </p:cNvPr>
          <p:cNvGrpSpPr/>
          <p:nvPr/>
        </p:nvGrpSpPr>
        <p:grpSpPr>
          <a:xfrm>
            <a:off x="8188313" y="1034496"/>
            <a:ext cx="3295489" cy="2636391"/>
            <a:chOff x="8188313" y="1034496"/>
            <a:chExt cx="3295489" cy="2636391"/>
          </a:xfrm>
        </p:grpSpPr>
        <p:pic>
          <p:nvPicPr>
            <p:cNvPr id="7" name="Picture 6">
              <a:extLst>
                <a:ext uri="{FF2B5EF4-FFF2-40B4-BE49-F238E27FC236}">
                  <a16:creationId xmlns:a16="http://schemas.microsoft.com/office/drawing/2014/main" id="{75CF23E3-38C7-442B-B3B3-4BB08E3B3FC1}"/>
                </a:ext>
              </a:extLst>
            </p:cNvPr>
            <p:cNvPicPr>
              <a:picLocks noChangeAspect="1"/>
            </p:cNvPicPr>
            <p:nvPr/>
          </p:nvPicPr>
          <p:blipFill>
            <a:blip r:embed="rId3"/>
            <a:stretch>
              <a:fillRect/>
            </a:stretch>
          </p:blipFill>
          <p:spPr>
            <a:xfrm>
              <a:off x="8188313" y="1034496"/>
              <a:ext cx="3295489" cy="2636391"/>
            </a:xfrm>
            <a:prstGeom prst="rect">
              <a:avLst/>
            </a:prstGeom>
          </p:spPr>
        </p:pic>
        <p:sp>
          <p:nvSpPr>
            <p:cNvPr id="8" name="TextBox 7">
              <a:extLst>
                <a:ext uri="{FF2B5EF4-FFF2-40B4-BE49-F238E27FC236}">
                  <a16:creationId xmlns:a16="http://schemas.microsoft.com/office/drawing/2014/main" id="{122B3C9C-C637-48C0-8924-C990B249137F}"/>
                </a:ext>
              </a:extLst>
            </p:cNvPr>
            <p:cNvSpPr txBox="1"/>
            <p:nvPr/>
          </p:nvSpPr>
          <p:spPr>
            <a:xfrm>
              <a:off x="8854327" y="1884504"/>
              <a:ext cx="1176925" cy="707886"/>
            </a:xfrm>
            <a:prstGeom prst="rect">
              <a:avLst/>
            </a:prstGeom>
            <a:noFill/>
          </p:spPr>
          <p:txBody>
            <a:bodyPr wrap="none" rtlCol="0">
              <a:spAutoFit/>
            </a:bodyPr>
            <a:lstStyle/>
            <a:p>
              <a:pPr marL="171450" indent="-171450">
                <a:buFont typeface="Arial" panose="020B0604020202020204" pitchFamily="34" charset="0"/>
                <a:buChar char="•"/>
              </a:pPr>
              <a:r>
                <a:rPr lang="en-GB" sz="1000" b="1" dirty="0" err="1"/>
                <a:t>Pref</a:t>
              </a:r>
              <a:r>
                <a:rPr lang="en-GB" sz="1000" b="1" baseline="-25000" dirty="0" err="1"/>
                <a:t>Av</a:t>
              </a:r>
              <a:r>
                <a:rPr lang="en-GB" sz="1000" b="1" dirty="0"/>
                <a:t>=210W</a:t>
              </a:r>
            </a:p>
            <a:p>
              <a:pPr marL="171450" indent="-171450">
                <a:buFont typeface="Arial" panose="020B0604020202020204" pitchFamily="34" charset="0"/>
                <a:buChar char="•"/>
              </a:pPr>
              <a:r>
                <a:rPr lang="en-GB" sz="1000" b="1" dirty="0" err="1"/>
                <a:t>PKlys</a:t>
              </a:r>
              <a:r>
                <a:rPr lang="en-GB" sz="1000" b="1" baseline="-25000" dirty="0" err="1"/>
                <a:t>Av</a:t>
              </a:r>
              <a:r>
                <a:rPr lang="en-GB" sz="1000" b="1" dirty="0"/>
                <a:t>=1008W</a:t>
              </a:r>
            </a:p>
            <a:p>
              <a:pPr marL="171450" indent="-171450">
                <a:buFont typeface="Arial" panose="020B0604020202020204" pitchFamily="34" charset="0"/>
                <a:buChar char="•"/>
              </a:pPr>
              <a:r>
                <a:rPr lang="en-GB" sz="1000" b="1" dirty="0" err="1"/>
                <a:t>PBOC</a:t>
              </a:r>
              <a:r>
                <a:rPr lang="en-GB" sz="1000" b="1" baseline="-25000" dirty="0" err="1"/>
                <a:t>Av</a:t>
              </a:r>
              <a:r>
                <a:rPr lang="en-GB" sz="1000" b="1" dirty="0"/>
                <a:t>=575W</a:t>
              </a:r>
            </a:p>
            <a:p>
              <a:pPr marL="171450" indent="-171450">
                <a:buFont typeface="Arial" panose="020B0604020202020204" pitchFamily="34" charset="0"/>
                <a:buChar char="•"/>
              </a:pPr>
              <a:r>
                <a:rPr lang="en-GB" sz="1000" b="1" dirty="0" err="1"/>
                <a:t>Pdiss</a:t>
              </a:r>
              <a:r>
                <a:rPr lang="en-GB" sz="1000" b="1" baseline="-25000" dirty="0" err="1"/>
                <a:t>Av</a:t>
              </a:r>
              <a:r>
                <a:rPr lang="en-GB" sz="1000" b="1" dirty="0"/>
                <a:t>=365W</a:t>
              </a:r>
            </a:p>
          </p:txBody>
        </p:sp>
      </p:grpSp>
      <p:pic>
        <p:nvPicPr>
          <p:cNvPr id="9" name="Picture 8">
            <a:extLst>
              <a:ext uri="{FF2B5EF4-FFF2-40B4-BE49-F238E27FC236}">
                <a16:creationId xmlns:a16="http://schemas.microsoft.com/office/drawing/2014/main" id="{0C276E8C-8120-4E90-B009-02F4F10A8DE6}"/>
              </a:ext>
            </a:extLst>
          </p:cNvPr>
          <p:cNvPicPr>
            <a:picLocks noChangeAspect="1"/>
          </p:cNvPicPr>
          <p:nvPr/>
        </p:nvPicPr>
        <p:blipFill>
          <a:blip r:embed="rId4"/>
          <a:stretch>
            <a:fillRect/>
          </a:stretch>
        </p:blipFill>
        <p:spPr>
          <a:xfrm>
            <a:off x="8028094" y="3840254"/>
            <a:ext cx="3578223" cy="2777830"/>
          </a:xfrm>
          <a:prstGeom prst="rect">
            <a:avLst/>
          </a:prstGeom>
        </p:spPr>
      </p:pic>
    </p:spTree>
    <p:extLst>
      <p:ext uri="{BB962C8B-B14F-4D97-AF65-F5344CB8AC3E}">
        <p14:creationId xmlns:p14="http://schemas.microsoft.com/office/powerpoint/2010/main" val="2714206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187A0C-943A-4DC7-9D40-F12727A3006A}"/>
              </a:ext>
            </a:extLst>
          </p:cNvPr>
          <p:cNvSpPr>
            <a:spLocks noGrp="1"/>
          </p:cNvSpPr>
          <p:nvPr>
            <p:ph type="ftr" idx="1"/>
          </p:nvPr>
        </p:nvSpPr>
        <p:spPr/>
        <p:txBody>
          <a:bodyPr/>
          <a:lstStyle/>
          <a:p>
            <a:r>
              <a:rPr lang="en-GB"/>
              <a:t>COLD Project Review | 21st April 2026 | A. D'Elia</a:t>
            </a:r>
          </a:p>
        </p:txBody>
      </p:sp>
      <p:sp>
        <p:nvSpPr>
          <p:cNvPr id="3" name="ZoneTexte 2">
            <a:extLst>
              <a:ext uri="{FF2B5EF4-FFF2-40B4-BE49-F238E27FC236}">
                <a16:creationId xmlns:a16="http://schemas.microsoft.com/office/drawing/2014/main" id="{F6F47168-7791-4D4C-A71F-5215D5275CBA}"/>
              </a:ext>
            </a:extLst>
          </p:cNvPr>
          <p:cNvSpPr/>
          <p:nvPr/>
        </p:nvSpPr>
        <p:spPr>
          <a:xfrm>
            <a:off x="959400" y="177120"/>
            <a:ext cx="10656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1" strike="noStrike" cap="all" spc="-1" dirty="0">
                <a:solidFill>
                  <a:schemeClr val="lt1"/>
                </a:solidFill>
                <a:latin typeface="Arial"/>
              </a:rPr>
              <a:t>What is needed for phase 1</a:t>
            </a:r>
            <a:endParaRPr lang="fr-FR" sz="1800" b="0" strike="noStrike" spc="-1" dirty="0">
              <a:solidFill>
                <a:srgbClr val="000000"/>
              </a:solidFill>
              <a:latin typeface="Arial"/>
            </a:endParaRPr>
          </a:p>
        </p:txBody>
      </p:sp>
      <p:sp>
        <p:nvSpPr>
          <p:cNvPr id="35" name="Slide Number Placeholder 3">
            <a:extLst>
              <a:ext uri="{FF2B5EF4-FFF2-40B4-BE49-F238E27FC236}">
                <a16:creationId xmlns:a16="http://schemas.microsoft.com/office/drawing/2014/main" id="{DCB7EC8B-D9C7-4D7B-9344-C5F9F1CDD97F}"/>
              </a:ext>
            </a:extLst>
          </p:cNvPr>
          <p:cNvSpPr/>
          <p:nvPr/>
        </p:nvSpPr>
        <p:spPr>
          <a:xfrm>
            <a:off x="239400" y="6483600"/>
            <a:ext cx="546480" cy="20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fr-FR" sz="800" b="1" strike="noStrike" spc="-1" dirty="0">
                <a:solidFill>
                  <a:schemeClr val="dk2"/>
                </a:solidFill>
                <a:latin typeface="Arial"/>
              </a:rPr>
              <a:t>Page </a:t>
            </a:r>
            <a:fld id="{401D5A7B-A1A9-40FC-A177-238C5D60073D}" type="slidenum">
              <a:rPr lang="fr-FR" sz="800" b="1" strike="noStrike" spc="-1">
                <a:solidFill>
                  <a:schemeClr val="dk2"/>
                </a:solidFill>
                <a:latin typeface="Arial"/>
              </a:rPr>
              <a:t>14</a:t>
            </a:fld>
            <a:endParaRPr lang="fr-FR" sz="800" b="0" strike="noStrike" spc="-1" dirty="0">
              <a:solidFill>
                <a:srgbClr val="000000"/>
              </a:solidFill>
              <a:latin typeface="Arial"/>
            </a:endParaRPr>
          </a:p>
        </p:txBody>
      </p:sp>
      <p:sp>
        <p:nvSpPr>
          <p:cNvPr id="18" name="TextBox 17">
            <a:extLst>
              <a:ext uri="{FF2B5EF4-FFF2-40B4-BE49-F238E27FC236}">
                <a16:creationId xmlns:a16="http://schemas.microsoft.com/office/drawing/2014/main" id="{8A6A626A-B021-44F1-9650-30BA2CA0B67E}"/>
              </a:ext>
            </a:extLst>
          </p:cNvPr>
          <p:cNvSpPr txBox="1"/>
          <p:nvPr/>
        </p:nvSpPr>
        <p:spPr>
          <a:xfrm>
            <a:off x="512640" y="3233306"/>
            <a:ext cx="11296061" cy="3293209"/>
          </a:xfrm>
          <a:prstGeom prst="rect">
            <a:avLst/>
          </a:prstGeom>
          <a:noFill/>
        </p:spPr>
        <p:txBody>
          <a:bodyPr wrap="square" rtlCol="0">
            <a:spAutoFit/>
          </a:bodyPr>
          <a:lstStyle/>
          <a:p>
            <a:pPr marL="342900" indent="-342900">
              <a:buFont typeface="+mj-lt"/>
              <a:buAutoNum type="arabicPeriod"/>
            </a:pPr>
            <a:r>
              <a:rPr lang="en-GB" sz="1400" dirty="0">
                <a:solidFill>
                  <a:schemeClr val="accent1"/>
                </a:solidFill>
              </a:rPr>
              <a:t>AFT has been contacted for the Isolator: the price requires a CFT and 9-10 months lead-time;</a:t>
            </a:r>
          </a:p>
          <a:p>
            <a:pPr marL="342900" indent="-342900">
              <a:buFont typeface="+mj-lt"/>
              <a:buAutoNum type="arabicPeriod"/>
            </a:pPr>
            <a:endParaRPr lang="en-GB" sz="1400" dirty="0">
              <a:solidFill>
                <a:schemeClr val="accent1"/>
              </a:solidFill>
            </a:endParaRPr>
          </a:p>
          <a:p>
            <a:pPr marL="342900" indent="-342900">
              <a:buFont typeface="+mj-lt"/>
              <a:buAutoNum type="arabicPeriod"/>
            </a:pPr>
            <a:r>
              <a:rPr lang="en-GB" sz="1400" dirty="0">
                <a:solidFill>
                  <a:schemeClr val="accent1"/>
                </a:solidFill>
              </a:rPr>
              <a:t>All components for the deflecting cavity can be postponed to Phase 2 (but drawings, space for the installation and civil engineer works to be considered earlier). Of course the situation can completely change if we go for a passive deflector: can we go for a passive system? In this case we need it for Phase 1: is it feasible? </a:t>
            </a:r>
          </a:p>
          <a:p>
            <a:pPr marL="342900" indent="-342900">
              <a:buFont typeface="+mj-lt"/>
              <a:buAutoNum type="arabicPeriod"/>
            </a:pPr>
            <a:endParaRPr lang="en-GB" sz="1400" dirty="0">
              <a:solidFill>
                <a:schemeClr val="accent1"/>
              </a:solidFill>
            </a:endParaRPr>
          </a:p>
          <a:p>
            <a:pPr marL="342900" indent="-342900" algn="l">
              <a:buFont typeface="+mj-lt"/>
              <a:buAutoNum type="arabicPeriod"/>
            </a:pPr>
            <a:r>
              <a:rPr lang="en-GB" sz="1400" dirty="0">
                <a:solidFill>
                  <a:schemeClr val="accent1"/>
                </a:solidFill>
              </a:rPr>
              <a:t>No BOCs have been produced in the last 8 years: between 12-18 months needed for procurement. BOC will need also a dedicated cooling system and related control*;</a:t>
            </a:r>
          </a:p>
          <a:p>
            <a:pPr marL="342900" indent="-342900">
              <a:buFont typeface="+mj-lt"/>
              <a:buAutoNum type="arabicPeriod"/>
            </a:pPr>
            <a:endParaRPr lang="en-GB" sz="1400" dirty="0">
              <a:solidFill>
                <a:schemeClr val="accent1"/>
              </a:solidFill>
            </a:endParaRPr>
          </a:p>
          <a:p>
            <a:pPr marL="342900" indent="-342900">
              <a:buFont typeface="+mj-lt"/>
              <a:buAutoNum type="arabicPeriod"/>
            </a:pPr>
            <a:r>
              <a:rPr lang="en-GB" sz="1400" dirty="0">
                <a:solidFill>
                  <a:schemeClr val="accent1"/>
                </a:solidFill>
              </a:rPr>
              <a:t>As for Phase 0, vacuum components and control are needed. </a:t>
            </a:r>
          </a:p>
          <a:p>
            <a:pPr marL="342900" indent="-342900">
              <a:buFont typeface="+mj-lt"/>
              <a:buAutoNum type="arabicPeriod"/>
            </a:pPr>
            <a:endParaRPr lang="en-GB" sz="1400" dirty="0">
              <a:solidFill>
                <a:schemeClr val="accent1"/>
              </a:solidFill>
            </a:endParaRPr>
          </a:p>
          <a:p>
            <a:pPr marL="342900" indent="-342900">
              <a:buFont typeface="+mj-lt"/>
              <a:buAutoNum type="arabicPeriod"/>
            </a:pPr>
            <a:r>
              <a:rPr lang="en-GB" sz="1400" dirty="0">
                <a:solidFill>
                  <a:schemeClr val="accent1"/>
                </a:solidFill>
              </a:rPr>
              <a:t>For the commissioning of the RF Gun same needs as for Phase 0 but from 2029 we will need the full water cooling system availability.</a:t>
            </a:r>
          </a:p>
          <a:p>
            <a:pPr marL="342900" indent="-342900">
              <a:buFont typeface="+mj-lt"/>
              <a:buAutoNum type="arabicPeriod"/>
            </a:pPr>
            <a:endParaRPr lang="en-GB" sz="1400" dirty="0">
              <a:solidFill>
                <a:schemeClr val="accent1"/>
              </a:solidFill>
            </a:endParaRPr>
          </a:p>
          <a:p>
            <a:r>
              <a:rPr lang="en-GB" sz="1400" b="0" i="0" u="none" strike="noStrike" baseline="0" dirty="0">
                <a:solidFill>
                  <a:schemeClr val="accent1"/>
                </a:solidFill>
              </a:rPr>
              <a:t>* </a:t>
            </a:r>
            <a:r>
              <a:rPr lang="en-GB" sz="1200" dirty="0">
                <a:solidFill>
                  <a:schemeClr val="accent1"/>
                </a:solidFill>
              </a:rPr>
              <a:t>O</a:t>
            </a:r>
            <a:r>
              <a:rPr lang="en-GB" sz="1200" b="0" i="0" u="none" strike="noStrike" baseline="0" dirty="0">
                <a:solidFill>
                  <a:schemeClr val="accent1"/>
                </a:solidFill>
              </a:rPr>
              <a:t>peration range is 35+/-7degC and needs to be stabilized better than 0.1degC. At PSI each pulse compressor has its own cooling circuit with a dedicate heater and a dedicate variable valve, both are controlled by a feedback loop. </a:t>
            </a:r>
            <a:endParaRPr lang="en-GB" sz="1200" dirty="0">
              <a:solidFill>
                <a:schemeClr val="accent1"/>
              </a:solidFill>
            </a:endParaRPr>
          </a:p>
        </p:txBody>
      </p:sp>
      <p:grpSp>
        <p:nvGrpSpPr>
          <p:cNvPr id="7" name="Group 6">
            <a:extLst>
              <a:ext uri="{FF2B5EF4-FFF2-40B4-BE49-F238E27FC236}">
                <a16:creationId xmlns:a16="http://schemas.microsoft.com/office/drawing/2014/main" id="{15139D17-E79B-4FFA-BC0C-F6ADBDCF25DE}"/>
              </a:ext>
            </a:extLst>
          </p:cNvPr>
          <p:cNvGrpSpPr/>
          <p:nvPr/>
        </p:nvGrpSpPr>
        <p:grpSpPr>
          <a:xfrm>
            <a:off x="1310" y="736201"/>
            <a:ext cx="12209930" cy="2475952"/>
            <a:chOff x="1310" y="736201"/>
            <a:chExt cx="12209930" cy="2475952"/>
          </a:xfrm>
        </p:grpSpPr>
        <p:grpSp>
          <p:nvGrpSpPr>
            <p:cNvPr id="19" name="Group 18">
              <a:extLst>
                <a:ext uri="{FF2B5EF4-FFF2-40B4-BE49-F238E27FC236}">
                  <a16:creationId xmlns:a16="http://schemas.microsoft.com/office/drawing/2014/main" id="{D370DE70-F8E4-4658-BA67-80E3B37774C5}"/>
                </a:ext>
              </a:extLst>
            </p:cNvPr>
            <p:cNvGrpSpPr/>
            <p:nvPr/>
          </p:nvGrpSpPr>
          <p:grpSpPr>
            <a:xfrm>
              <a:off x="1310" y="736201"/>
              <a:ext cx="12209930" cy="2475952"/>
              <a:chOff x="-16620" y="736201"/>
              <a:chExt cx="12209930" cy="2475952"/>
            </a:xfrm>
          </p:grpSpPr>
          <p:pic>
            <p:nvPicPr>
              <p:cNvPr id="17" name="Picture 16">
                <a:extLst>
                  <a:ext uri="{FF2B5EF4-FFF2-40B4-BE49-F238E27FC236}">
                    <a16:creationId xmlns:a16="http://schemas.microsoft.com/office/drawing/2014/main" id="{F35077E1-9CD2-4387-B75D-A127D5300DB1}"/>
                  </a:ext>
                </a:extLst>
              </p:cNvPr>
              <p:cNvPicPr>
                <a:picLocks noChangeAspect="1"/>
              </p:cNvPicPr>
              <p:nvPr/>
            </p:nvPicPr>
            <p:blipFill>
              <a:blip r:embed="rId3"/>
              <a:stretch>
                <a:fillRect/>
              </a:stretch>
            </p:blipFill>
            <p:spPr>
              <a:xfrm>
                <a:off x="-16620" y="1110284"/>
                <a:ext cx="12192000" cy="1993660"/>
              </a:xfrm>
              <a:prstGeom prst="rect">
                <a:avLst/>
              </a:prstGeom>
            </p:spPr>
          </p:pic>
          <p:sp>
            <p:nvSpPr>
              <p:cNvPr id="9" name="TextBox 8">
                <a:extLst>
                  <a:ext uri="{FF2B5EF4-FFF2-40B4-BE49-F238E27FC236}">
                    <a16:creationId xmlns:a16="http://schemas.microsoft.com/office/drawing/2014/main" id="{732279DB-9347-4BBB-AB11-6A8D5315E2F7}"/>
                  </a:ext>
                </a:extLst>
              </p:cNvPr>
              <p:cNvSpPr txBox="1"/>
              <p:nvPr/>
            </p:nvSpPr>
            <p:spPr>
              <a:xfrm>
                <a:off x="5710519" y="743389"/>
                <a:ext cx="639919" cy="338554"/>
              </a:xfrm>
              <a:prstGeom prst="rect">
                <a:avLst/>
              </a:prstGeom>
              <a:noFill/>
            </p:spPr>
            <p:txBody>
              <a:bodyPr wrap="none" rtlCol="0">
                <a:spAutoFit/>
              </a:bodyPr>
              <a:lstStyle/>
              <a:p>
                <a:r>
                  <a:rPr lang="fr-FR" sz="1600" b="1" dirty="0">
                    <a:solidFill>
                      <a:schemeClr val="tx2"/>
                    </a:solidFill>
                  </a:rPr>
                  <a:t>2027</a:t>
                </a:r>
                <a:endParaRPr lang="en-GB" sz="1600" b="1" dirty="0">
                  <a:solidFill>
                    <a:schemeClr val="tx2"/>
                  </a:solidFill>
                </a:endParaRPr>
              </a:p>
            </p:txBody>
          </p:sp>
          <p:sp>
            <p:nvSpPr>
              <p:cNvPr id="10" name="TextBox 9">
                <a:extLst>
                  <a:ext uri="{FF2B5EF4-FFF2-40B4-BE49-F238E27FC236}">
                    <a16:creationId xmlns:a16="http://schemas.microsoft.com/office/drawing/2014/main" id="{0502C6BD-F873-4A47-9E7F-395021870B2A}"/>
                  </a:ext>
                </a:extLst>
              </p:cNvPr>
              <p:cNvSpPr txBox="1"/>
              <p:nvPr/>
            </p:nvSpPr>
            <p:spPr>
              <a:xfrm>
                <a:off x="6416617" y="743389"/>
                <a:ext cx="639919" cy="338554"/>
              </a:xfrm>
              <a:prstGeom prst="rect">
                <a:avLst/>
              </a:prstGeom>
              <a:noFill/>
            </p:spPr>
            <p:txBody>
              <a:bodyPr wrap="none" rtlCol="0">
                <a:spAutoFit/>
              </a:bodyPr>
              <a:lstStyle/>
              <a:p>
                <a:r>
                  <a:rPr lang="fr-FR" sz="1600" b="1" dirty="0">
                    <a:solidFill>
                      <a:schemeClr val="tx2"/>
                    </a:solidFill>
                  </a:rPr>
                  <a:t>2028</a:t>
                </a:r>
                <a:endParaRPr lang="en-GB" sz="1600" b="1" dirty="0">
                  <a:solidFill>
                    <a:schemeClr val="tx2"/>
                  </a:solidFill>
                </a:endParaRPr>
              </a:p>
            </p:txBody>
          </p:sp>
          <p:cxnSp>
            <p:nvCxnSpPr>
              <p:cNvPr id="11" name="Straight Connector 10">
                <a:extLst>
                  <a:ext uri="{FF2B5EF4-FFF2-40B4-BE49-F238E27FC236}">
                    <a16:creationId xmlns:a16="http://schemas.microsoft.com/office/drawing/2014/main" id="{DAB2B5BA-0C04-4218-B295-4E5A60E94351}"/>
                  </a:ext>
                </a:extLst>
              </p:cNvPr>
              <p:cNvCxnSpPr>
                <a:cxnSpLocks/>
              </p:cNvCxnSpPr>
              <p:nvPr/>
            </p:nvCxnSpPr>
            <p:spPr>
              <a:xfrm flipV="1">
                <a:off x="6416617" y="771730"/>
                <a:ext cx="0" cy="244042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D6EBB62-A480-4D69-B610-ED6D4E06E7B7}"/>
                  </a:ext>
                </a:extLst>
              </p:cNvPr>
              <p:cNvSpPr txBox="1"/>
              <p:nvPr/>
            </p:nvSpPr>
            <p:spPr>
              <a:xfrm>
                <a:off x="11553391" y="736201"/>
                <a:ext cx="639919" cy="338554"/>
              </a:xfrm>
              <a:prstGeom prst="rect">
                <a:avLst/>
              </a:prstGeom>
              <a:noFill/>
            </p:spPr>
            <p:txBody>
              <a:bodyPr wrap="none" rtlCol="0">
                <a:spAutoFit/>
              </a:bodyPr>
              <a:lstStyle/>
              <a:p>
                <a:r>
                  <a:rPr lang="fr-FR" sz="1600" b="1" dirty="0">
                    <a:solidFill>
                      <a:schemeClr val="tx2"/>
                    </a:solidFill>
                  </a:rPr>
                  <a:t>2029</a:t>
                </a:r>
                <a:endParaRPr lang="en-GB" sz="1600" b="1" dirty="0">
                  <a:solidFill>
                    <a:schemeClr val="tx2"/>
                  </a:solidFill>
                </a:endParaRPr>
              </a:p>
            </p:txBody>
          </p:sp>
          <p:cxnSp>
            <p:nvCxnSpPr>
              <p:cNvPr id="14" name="Straight Connector 13">
                <a:extLst>
                  <a:ext uri="{FF2B5EF4-FFF2-40B4-BE49-F238E27FC236}">
                    <a16:creationId xmlns:a16="http://schemas.microsoft.com/office/drawing/2014/main" id="{F2F1E034-43BA-4271-B700-CB0A4739FC50}"/>
                  </a:ext>
                </a:extLst>
              </p:cNvPr>
              <p:cNvCxnSpPr>
                <a:cxnSpLocks/>
              </p:cNvCxnSpPr>
              <p:nvPr/>
            </p:nvCxnSpPr>
            <p:spPr>
              <a:xfrm flipV="1">
                <a:off x="11553391" y="764542"/>
                <a:ext cx="0" cy="244042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2E28EA20-B00B-49A0-8326-003FCAAF89BB}"/>
                </a:ext>
              </a:extLst>
            </p:cNvPr>
            <p:cNvSpPr txBox="1"/>
            <p:nvPr/>
          </p:nvSpPr>
          <p:spPr>
            <a:xfrm>
              <a:off x="1723409" y="1922448"/>
              <a:ext cx="3313171" cy="369332"/>
            </a:xfrm>
            <a:prstGeom prst="rect">
              <a:avLst/>
            </a:prstGeom>
            <a:solidFill>
              <a:schemeClr val="bg1"/>
            </a:solidFill>
            <a:ln>
              <a:solidFill>
                <a:srgbClr val="122577"/>
              </a:solidFill>
            </a:ln>
          </p:spPr>
          <p:txBody>
            <a:bodyPr wrap="square" rtlCol="0">
              <a:spAutoFit/>
            </a:bodyPr>
            <a:lstStyle/>
            <a:p>
              <a:r>
                <a:rPr lang="en-GB" b="1" dirty="0">
                  <a:solidFill>
                    <a:schemeClr val="accent1"/>
                  </a:solidFill>
                </a:rPr>
                <a:t>X Def. Cavity </a:t>
              </a:r>
              <a:r>
                <a:rPr lang="en-GB" b="1" dirty="0">
                  <a:solidFill>
                    <a:schemeClr val="accent1"/>
                  </a:solidFill>
                  <a:sym typeface="Wingdings" panose="05000000000000000000" pitchFamily="2" charset="2"/>
                </a:rPr>
                <a:t> Phase 2</a:t>
              </a:r>
              <a:endParaRPr lang="en-GB" b="1" dirty="0">
                <a:solidFill>
                  <a:schemeClr val="accent1"/>
                </a:solidFill>
              </a:endParaRPr>
            </a:p>
          </p:txBody>
        </p:sp>
      </p:grpSp>
    </p:spTree>
    <p:extLst>
      <p:ext uri="{BB962C8B-B14F-4D97-AF65-F5344CB8AC3E}">
        <p14:creationId xmlns:p14="http://schemas.microsoft.com/office/powerpoint/2010/main" val="3847523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187A0C-943A-4DC7-9D40-F12727A3006A}"/>
              </a:ext>
            </a:extLst>
          </p:cNvPr>
          <p:cNvSpPr>
            <a:spLocks noGrp="1"/>
          </p:cNvSpPr>
          <p:nvPr>
            <p:ph type="ftr" idx="1"/>
          </p:nvPr>
        </p:nvSpPr>
        <p:spPr/>
        <p:txBody>
          <a:bodyPr/>
          <a:lstStyle/>
          <a:p>
            <a:r>
              <a:rPr lang="en-GB"/>
              <a:t>COLD Project Review | 21st April 2026 | A. D'Elia</a:t>
            </a:r>
          </a:p>
        </p:txBody>
      </p:sp>
      <p:sp>
        <p:nvSpPr>
          <p:cNvPr id="3" name="ZoneTexte 2">
            <a:extLst>
              <a:ext uri="{FF2B5EF4-FFF2-40B4-BE49-F238E27FC236}">
                <a16:creationId xmlns:a16="http://schemas.microsoft.com/office/drawing/2014/main" id="{F6F47168-7791-4D4C-A71F-5215D5275CBA}"/>
              </a:ext>
            </a:extLst>
          </p:cNvPr>
          <p:cNvSpPr/>
          <p:nvPr/>
        </p:nvSpPr>
        <p:spPr>
          <a:xfrm>
            <a:off x="959400" y="177120"/>
            <a:ext cx="10656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1" strike="noStrike" cap="all" spc="-1" dirty="0">
                <a:solidFill>
                  <a:schemeClr val="lt1"/>
                </a:solidFill>
                <a:latin typeface="Arial"/>
              </a:rPr>
              <a:t>Phase 2</a:t>
            </a:r>
            <a:endParaRPr lang="fr-FR" sz="1800" b="0" strike="noStrike" spc="-1" dirty="0">
              <a:solidFill>
                <a:srgbClr val="000000"/>
              </a:solidFill>
              <a:latin typeface="Arial"/>
            </a:endParaRPr>
          </a:p>
        </p:txBody>
      </p:sp>
      <p:sp>
        <p:nvSpPr>
          <p:cNvPr id="35" name="Slide Number Placeholder 3">
            <a:extLst>
              <a:ext uri="{FF2B5EF4-FFF2-40B4-BE49-F238E27FC236}">
                <a16:creationId xmlns:a16="http://schemas.microsoft.com/office/drawing/2014/main" id="{DCB7EC8B-D9C7-4D7B-9344-C5F9F1CDD97F}"/>
              </a:ext>
            </a:extLst>
          </p:cNvPr>
          <p:cNvSpPr/>
          <p:nvPr/>
        </p:nvSpPr>
        <p:spPr>
          <a:xfrm>
            <a:off x="239400" y="6483600"/>
            <a:ext cx="546480" cy="20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fr-FR" sz="800" b="1" strike="noStrike" spc="-1" dirty="0">
                <a:solidFill>
                  <a:schemeClr val="dk2"/>
                </a:solidFill>
                <a:latin typeface="Arial"/>
              </a:rPr>
              <a:t>Page </a:t>
            </a:r>
            <a:fld id="{401D5A7B-A1A9-40FC-A177-238C5D60073D}" type="slidenum">
              <a:rPr lang="fr-FR" sz="800" b="1" strike="noStrike" spc="-1">
                <a:solidFill>
                  <a:schemeClr val="dk2"/>
                </a:solidFill>
                <a:latin typeface="Arial"/>
              </a:rPr>
              <a:t>15</a:t>
            </a:fld>
            <a:endParaRPr lang="fr-FR" sz="800" b="0" strike="noStrike" spc="-1" dirty="0">
              <a:solidFill>
                <a:srgbClr val="000000"/>
              </a:solidFill>
              <a:latin typeface="Arial"/>
            </a:endParaRPr>
          </a:p>
        </p:txBody>
      </p:sp>
      <p:pic>
        <p:nvPicPr>
          <p:cNvPr id="4" name="Picture 3">
            <a:extLst>
              <a:ext uri="{FF2B5EF4-FFF2-40B4-BE49-F238E27FC236}">
                <a16:creationId xmlns:a16="http://schemas.microsoft.com/office/drawing/2014/main" id="{71FA64C7-9E2D-45F9-8185-A9D0E4A02C5A}"/>
              </a:ext>
            </a:extLst>
          </p:cNvPr>
          <p:cNvPicPr>
            <a:picLocks noChangeAspect="1"/>
          </p:cNvPicPr>
          <p:nvPr/>
        </p:nvPicPr>
        <p:blipFill>
          <a:blip r:embed="rId2"/>
          <a:stretch>
            <a:fillRect/>
          </a:stretch>
        </p:blipFill>
        <p:spPr>
          <a:xfrm>
            <a:off x="239400" y="1707510"/>
            <a:ext cx="11504149" cy="4480948"/>
          </a:xfrm>
          <a:prstGeom prst="rect">
            <a:avLst/>
          </a:prstGeom>
        </p:spPr>
      </p:pic>
      <p:grpSp>
        <p:nvGrpSpPr>
          <p:cNvPr id="6" name="Group 5">
            <a:extLst>
              <a:ext uri="{FF2B5EF4-FFF2-40B4-BE49-F238E27FC236}">
                <a16:creationId xmlns:a16="http://schemas.microsoft.com/office/drawing/2014/main" id="{C8F900BF-83F9-4FFC-954D-FFC322EBD4FC}"/>
              </a:ext>
            </a:extLst>
          </p:cNvPr>
          <p:cNvGrpSpPr/>
          <p:nvPr/>
        </p:nvGrpSpPr>
        <p:grpSpPr>
          <a:xfrm>
            <a:off x="8180531" y="927384"/>
            <a:ext cx="3435229" cy="2677650"/>
            <a:chOff x="7814787" y="853244"/>
            <a:chExt cx="3435229" cy="2677650"/>
          </a:xfrm>
        </p:grpSpPr>
        <p:pic>
          <p:nvPicPr>
            <p:cNvPr id="7" name="Picture 6">
              <a:extLst>
                <a:ext uri="{FF2B5EF4-FFF2-40B4-BE49-F238E27FC236}">
                  <a16:creationId xmlns:a16="http://schemas.microsoft.com/office/drawing/2014/main" id="{6BAFA096-B3AF-4F4B-8F20-76A18193B56B}"/>
                </a:ext>
              </a:extLst>
            </p:cNvPr>
            <p:cNvPicPr>
              <a:picLocks noChangeAspect="1"/>
            </p:cNvPicPr>
            <p:nvPr/>
          </p:nvPicPr>
          <p:blipFill>
            <a:blip r:embed="rId3"/>
            <a:stretch>
              <a:fillRect/>
            </a:stretch>
          </p:blipFill>
          <p:spPr>
            <a:xfrm>
              <a:off x="7814787" y="853244"/>
              <a:ext cx="3435229" cy="2677650"/>
            </a:xfrm>
            <a:prstGeom prst="rect">
              <a:avLst/>
            </a:prstGeom>
          </p:spPr>
        </p:pic>
        <p:sp>
          <p:nvSpPr>
            <p:cNvPr id="8" name="TextBox 7">
              <a:extLst>
                <a:ext uri="{FF2B5EF4-FFF2-40B4-BE49-F238E27FC236}">
                  <a16:creationId xmlns:a16="http://schemas.microsoft.com/office/drawing/2014/main" id="{7E2EAF49-2102-4398-96BF-A06C3677ACA3}"/>
                </a:ext>
              </a:extLst>
            </p:cNvPr>
            <p:cNvSpPr txBox="1"/>
            <p:nvPr/>
          </p:nvSpPr>
          <p:spPr>
            <a:xfrm>
              <a:off x="8272393" y="2192069"/>
              <a:ext cx="1682733" cy="307777"/>
            </a:xfrm>
            <a:prstGeom prst="rect">
              <a:avLst/>
            </a:prstGeom>
            <a:noFill/>
          </p:spPr>
          <p:txBody>
            <a:bodyPr wrap="square">
              <a:spAutoFit/>
            </a:bodyPr>
            <a:lstStyle/>
            <a:p>
              <a:r>
                <a:rPr lang="en-GB" sz="1400" b="1" dirty="0" err="1">
                  <a:solidFill>
                    <a:schemeClr val="tx2"/>
                  </a:solidFill>
                </a:rPr>
                <a:t>PBOC</a:t>
              </a:r>
              <a:r>
                <a:rPr lang="en-GB" sz="1400" b="1" baseline="-25000" dirty="0" err="1">
                  <a:solidFill>
                    <a:schemeClr val="tx2"/>
                  </a:solidFill>
                </a:rPr>
                <a:t>Av</a:t>
              </a:r>
              <a:r>
                <a:rPr lang="en-GB" sz="1400" b="1" dirty="0">
                  <a:solidFill>
                    <a:schemeClr val="tx2"/>
                  </a:solidFill>
                </a:rPr>
                <a:t>=1.15kW</a:t>
              </a:r>
            </a:p>
          </p:txBody>
        </p:sp>
      </p:grpSp>
      <p:sp>
        <p:nvSpPr>
          <p:cNvPr id="9" name="TextBox 8">
            <a:extLst>
              <a:ext uri="{FF2B5EF4-FFF2-40B4-BE49-F238E27FC236}">
                <a16:creationId xmlns:a16="http://schemas.microsoft.com/office/drawing/2014/main" id="{ACEFA53A-527B-4103-AF96-CA8875E6B3E8}"/>
              </a:ext>
            </a:extLst>
          </p:cNvPr>
          <p:cNvSpPr txBox="1"/>
          <p:nvPr/>
        </p:nvSpPr>
        <p:spPr>
          <a:xfrm>
            <a:off x="239400" y="1084536"/>
            <a:ext cx="4574647" cy="1631216"/>
          </a:xfrm>
          <a:prstGeom prst="rect">
            <a:avLst/>
          </a:prstGeom>
          <a:noFill/>
        </p:spPr>
        <p:txBody>
          <a:bodyPr wrap="square" rtlCol="0">
            <a:spAutoFit/>
          </a:bodyPr>
          <a:lstStyle/>
          <a:p>
            <a:r>
              <a:rPr lang="en-GB" sz="2000" b="1" dirty="0">
                <a:solidFill>
                  <a:schemeClr val="tx2"/>
                </a:solidFill>
              </a:rPr>
              <a:t>Considering </a:t>
            </a:r>
            <a:r>
              <a:rPr lang="en-GB" sz="2000" b="1" dirty="0">
                <a:solidFill>
                  <a:schemeClr val="tx2"/>
                </a:solidFill>
                <a:sym typeface="Symbol" panose="05050102010706020507" pitchFamily="18" charset="2"/>
              </a:rPr>
              <a:t>a margin of 30% additional power for waveguide losses.</a:t>
            </a:r>
          </a:p>
          <a:p>
            <a:r>
              <a:rPr lang="en-GB" sz="2000" b="1" dirty="0">
                <a:solidFill>
                  <a:schemeClr val="tx2"/>
                </a:solidFill>
                <a:sym typeface="Symbol" panose="05050102010706020507" pitchFamily="18" charset="2"/>
              </a:rPr>
              <a:t>Pref, </a:t>
            </a:r>
            <a:r>
              <a:rPr lang="en-GB" sz="2000" b="1" dirty="0" err="1">
                <a:solidFill>
                  <a:schemeClr val="tx2"/>
                </a:solidFill>
                <a:sym typeface="Symbol" panose="05050102010706020507" pitchFamily="18" charset="2"/>
              </a:rPr>
              <a:t>Pload</a:t>
            </a:r>
            <a:r>
              <a:rPr lang="en-GB" sz="2000" b="1" dirty="0">
                <a:solidFill>
                  <a:schemeClr val="tx2"/>
                </a:solidFill>
                <a:sym typeface="Symbol" panose="05050102010706020507" pitchFamily="18" charset="2"/>
              </a:rPr>
              <a:t>, </a:t>
            </a:r>
            <a:r>
              <a:rPr lang="en-GB" sz="2000" b="1" dirty="0" err="1">
                <a:solidFill>
                  <a:schemeClr val="tx2"/>
                </a:solidFill>
                <a:sym typeface="Symbol" panose="05050102010706020507" pitchFamily="18" charset="2"/>
              </a:rPr>
              <a:t>Pdiss</a:t>
            </a:r>
            <a:r>
              <a:rPr lang="en-GB" sz="2000" b="1" dirty="0">
                <a:solidFill>
                  <a:schemeClr val="tx2"/>
                </a:solidFill>
                <a:sym typeface="Symbol" panose="05050102010706020507" pitchFamily="18" charset="2"/>
              </a:rPr>
              <a:t> remain the same as Phase 1 (25MW per branch)</a:t>
            </a:r>
            <a:endParaRPr lang="en-GB" sz="2000" b="1" dirty="0">
              <a:solidFill>
                <a:schemeClr val="tx2"/>
              </a:solidFill>
            </a:endParaRPr>
          </a:p>
        </p:txBody>
      </p:sp>
    </p:spTree>
    <p:extLst>
      <p:ext uri="{BB962C8B-B14F-4D97-AF65-F5344CB8AC3E}">
        <p14:creationId xmlns:p14="http://schemas.microsoft.com/office/powerpoint/2010/main" val="1131100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187A0C-943A-4DC7-9D40-F12727A3006A}"/>
              </a:ext>
            </a:extLst>
          </p:cNvPr>
          <p:cNvSpPr>
            <a:spLocks noGrp="1"/>
          </p:cNvSpPr>
          <p:nvPr>
            <p:ph type="ftr" idx="1"/>
          </p:nvPr>
        </p:nvSpPr>
        <p:spPr/>
        <p:txBody>
          <a:bodyPr/>
          <a:lstStyle/>
          <a:p>
            <a:r>
              <a:rPr lang="en-GB"/>
              <a:t>COLD Project Review | 21st April 2026 | A. D'Elia</a:t>
            </a:r>
          </a:p>
        </p:txBody>
      </p:sp>
      <p:sp>
        <p:nvSpPr>
          <p:cNvPr id="3" name="ZoneTexte 2">
            <a:extLst>
              <a:ext uri="{FF2B5EF4-FFF2-40B4-BE49-F238E27FC236}">
                <a16:creationId xmlns:a16="http://schemas.microsoft.com/office/drawing/2014/main" id="{F6F47168-7791-4D4C-A71F-5215D5275CBA}"/>
              </a:ext>
            </a:extLst>
          </p:cNvPr>
          <p:cNvSpPr/>
          <p:nvPr/>
        </p:nvSpPr>
        <p:spPr>
          <a:xfrm>
            <a:off x="959400" y="177120"/>
            <a:ext cx="10656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1" strike="noStrike" cap="all" spc="-1" dirty="0">
                <a:solidFill>
                  <a:schemeClr val="lt1"/>
                </a:solidFill>
                <a:latin typeface="Arial"/>
              </a:rPr>
              <a:t>What is needed for phase 2</a:t>
            </a:r>
            <a:endParaRPr lang="fr-FR" sz="1800" b="0" strike="noStrike" spc="-1" dirty="0">
              <a:solidFill>
                <a:srgbClr val="000000"/>
              </a:solidFill>
              <a:latin typeface="Arial"/>
            </a:endParaRPr>
          </a:p>
        </p:txBody>
      </p:sp>
      <p:sp>
        <p:nvSpPr>
          <p:cNvPr id="35" name="Slide Number Placeholder 3">
            <a:extLst>
              <a:ext uri="{FF2B5EF4-FFF2-40B4-BE49-F238E27FC236}">
                <a16:creationId xmlns:a16="http://schemas.microsoft.com/office/drawing/2014/main" id="{DCB7EC8B-D9C7-4D7B-9344-C5F9F1CDD97F}"/>
              </a:ext>
            </a:extLst>
          </p:cNvPr>
          <p:cNvSpPr/>
          <p:nvPr/>
        </p:nvSpPr>
        <p:spPr>
          <a:xfrm>
            <a:off x="239400" y="6483600"/>
            <a:ext cx="546480" cy="20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fr-FR" sz="800" b="1" strike="noStrike" spc="-1" dirty="0">
                <a:solidFill>
                  <a:schemeClr val="dk2"/>
                </a:solidFill>
                <a:latin typeface="Arial"/>
              </a:rPr>
              <a:t>Page </a:t>
            </a:r>
            <a:fld id="{401D5A7B-A1A9-40FC-A177-238C5D60073D}" type="slidenum">
              <a:rPr lang="fr-FR" sz="800" b="1" strike="noStrike" spc="-1">
                <a:solidFill>
                  <a:schemeClr val="dk2"/>
                </a:solidFill>
                <a:latin typeface="Arial"/>
              </a:rPr>
              <a:t>16</a:t>
            </a:fld>
            <a:endParaRPr lang="fr-FR" sz="800" b="0" strike="noStrike" spc="-1" dirty="0">
              <a:solidFill>
                <a:srgbClr val="000000"/>
              </a:solidFill>
              <a:latin typeface="Arial"/>
            </a:endParaRPr>
          </a:p>
        </p:txBody>
      </p:sp>
      <p:grpSp>
        <p:nvGrpSpPr>
          <p:cNvPr id="10" name="Group 9">
            <a:extLst>
              <a:ext uri="{FF2B5EF4-FFF2-40B4-BE49-F238E27FC236}">
                <a16:creationId xmlns:a16="http://schemas.microsoft.com/office/drawing/2014/main" id="{DE573D4E-C0F3-451C-969A-2C6780C9226B}"/>
              </a:ext>
            </a:extLst>
          </p:cNvPr>
          <p:cNvGrpSpPr/>
          <p:nvPr/>
        </p:nvGrpSpPr>
        <p:grpSpPr>
          <a:xfrm>
            <a:off x="736692" y="763420"/>
            <a:ext cx="10879068" cy="3397258"/>
            <a:chOff x="736692" y="763420"/>
            <a:chExt cx="10879068" cy="3397258"/>
          </a:xfrm>
        </p:grpSpPr>
        <p:pic>
          <p:nvPicPr>
            <p:cNvPr id="6" name="Picture 5">
              <a:extLst>
                <a:ext uri="{FF2B5EF4-FFF2-40B4-BE49-F238E27FC236}">
                  <a16:creationId xmlns:a16="http://schemas.microsoft.com/office/drawing/2014/main" id="{1E7DD911-FDF6-45BB-8604-68E9BD84ADF5}"/>
                </a:ext>
              </a:extLst>
            </p:cNvPr>
            <p:cNvPicPr>
              <a:picLocks noChangeAspect="1"/>
            </p:cNvPicPr>
            <p:nvPr/>
          </p:nvPicPr>
          <p:blipFill>
            <a:blip r:embed="rId2"/>
            <a:stretch>
              <a:fillRect/>
            </a:stretch>
          </p:blipFill>
          <p:spPr>
            <a:xfrm>
              <a:off x="736692" y="1052927"/>
              <a:ext cx="10879068" cy="3086531"/>
            </a:xfrm>
            <a:prstGeom prst="rect">
              <a:avLst/>
            </a:prstGeom>
          </p:spPr>
        </p:pic>
        <p:sp>
          <p:nvSpPr>
            <p:cNvPr id="7" name="TextBox 6">
              <a:extLst>
                <a:ext uri="{FF2B5EF4-FFF2-40B4-BE49-F238E27FC236}">
                  <a16:creationId xmlns:a16="http://schemas.microsoft.com/office/drawing/2014/main" id="{0B6FD859-5B6F-4B9B-9420-C23B76AD2A65}"/>
                </a:ext>
              </a:extLst>
            </p:cNvPr>
            <p:cNvSpPr txBox="1"/>
            <p:nvPr/>
          </p:nvSpPr>
          <p:spPr>
            <a:xfrm>
              <a:off x="9510321" y="763420"/>
              <a:ext cx="639919" cy="338554"/>
            </a:xfrm>
            <a:prstGeom prst="rect">
              <a:avLst/>
            </a:prstGeom>
            <a:noFill/>
          </p:spPr>
          <p:txBody>
            <a:bodyPr wrap="none" rtlCol="0">
              <a:spAutoFit/>
            </a:bodyPr>
            <a:lstStyle/>
            <a:p>
              <a:r>
                <a:rPr lang="fr-FR" sz="1600" b="1" dirty="0">
                  <a:solidFill>
                    <a:schemeClr val="tx2"/>
                  </a:solidFill>
                </a:rPr>
                <a:t>2029</a:t>
              </a:r>
              <a:endParaRPr lang="en-GB" sz="1600" b="1" dirty="0">
                <a:solidFill>
                  <a:schemeClr val="tx2"/>
                </a:solidFill>
              </a:endParaRPr>
            </a:p>
          </p:txBody>
        </p:sp>
        <p:sp>
          <p:nvSpPr>
            <p:cNvPr id="8" name="TextBox 7">
              <a:extLst>
                <a:ext uri="{FF2B5EF4-FFF2-40B4-BE49-F238E27FC236}">
                  <a16:creationId xmlns:a16="http://schemas.microsoft.com/office/drawing/2014/main" id="{33B2B253-18A9-4301-9DFF-204FDD8884FC}"/>
                </a:ext>
              </a:extLst>
            </p:cNvPr>
            <p:cNvSpPr txBox="1"/>
            <p:nvPr/>
          </p:nvSpPr>
          <p:spPr>
            <a:xfrm>
              <a:off x="10150240" y="763420"/>
              <a:ext cx="639919" cy="338554"/>
            </a:xfrm>
            <a:prstGeom prst="rect">
              <a:avLst/>
            </a:prstGeom>
            <a:noFill/>
          </p:spPr>
          <p:txBody>
            <a:bodyPr wrap="none" rtlCol="0">
              <a:spAutoFit/>
            </a:bodyPr>
            <a:lstStyle/>
            <a:p>
              <a:r>
                <a:rPr lang="fr-FR" sz="1600" b="1" dirty="0">
                  <a:solidFill>
                    <a:schemeClr val="tx2"/>
                  </a:solidFill>
                </a:rPr>
                <a:t>2030</a:t>
              </a:r>
              <a:endParaRPr lang="en-GB" sz="1600" b="1" dirty="0">
                <a:solidFill>
                  <a:schemeClr val="tx2"/>
                </a:solidFill>
              </a:endParaRPr>
            </a:p>
          </p:txBody>
        </p:sp>
        <p:cxnSp>
          <p:nvCxnSpPr>
            <p:cNvPr id="9" name="Straight Connector 8">
              <a:extLst>
                <a:ext uri="{FF2B5EF4-FFF2-40B4-BE49-F238E27FC236}">
                  <a16:creationId xmlns:a16="http://schemas.microsoft.com/office/drawing/2014/main" id="{AF7C9A1B-FC16-4CAD-B5EE-3905C62EEAE8}"/>
                </a:ext>
              </a:extLst>
            </p:cNvPr>
            <p:cNvCxnSpPr>
              <a:cxnSpLocks/>
            </p:cNvCxnSpPr>
            <p:nvPr/>
          </p:nvCxnSpPr>
          <p:spPr>
            <a:xfrm flipV="1">
              <a:off x="10150240" y="1013778"/>
              <a:ext cx="0" cy="31469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8EF514A0-C8A5-4240-919E-DFFFD86F979A}"/>
              </a:ext>
            </a:extLst>
          </p:cNvPr>
          <p:cNvSpPr txBox="1"/>
          <p:nvPr/>
        </p:nvSpPr>
        <p:spPr>
          <a:xfrm>
            <a:off x="959400" y="4340254"/>
            <a:ext cx="10302658" cy="1754326"/>
          </a:xfrm>
          <a:prstGeom prst="rect">
            <a:avLst/>
          </a:prstGeom>
          <a:noFill/>
        </p:spPr>
        <p:txBody>
          <a:bodyPr wrap="square" rtlCol="0">
            <a:spAutoFit/>
          </a:bodyPr>
          <a:lstStyle/>
          <a:p>
            <a:r>
              <a:rPr lang="en-GB" dirty="0">
                <a:solidFill>
                  <a:srgbClr val="002060"/>
                </a:solidFill>
              </a:rPr>
              <a:t>Very preliminary, to have an idea of the needed component and related delivery. </a:t>
            </a:r>
          </a:p>
          <a:p>
            <a:endParaRPr lang="en-GB" dirty="0">
              <a:solidFill>
                <a:srgbClr val="002060"/>
              </a:solidFill>
            </a:endParaRPr>
          </a:p>
          <a:p>
            <a:r>
              <a:rPr lang="en-GB" dirty="0">
                <a:solidFill>
                  <a:srgbClr val="002060"/>
                </a:solidFill>
              </a:rPr>
              <a:t>Depending on the budget profile, we will decide if going for a single CFT/Band:</a:t>
            </a:r>
          </a:p>
          <a:p>
            <a:endParaRPr lang="en-GB" dirty="0">
              <a:solidFill>
                <a:srgbClr val="002060"/>
              </a:solidFill>
            </a:endParaRPr>
          </a:p>
          <a:p>
            <a:pPr marL="342900" indent="-342900">
              <a:buFont typeface="+mj-lt"/>
              <a:buAutoNum type="arabicPeriod"/>
            </a:pPr>
            <a:r>
              <a:rPr lang="en-GB" dirty="0">
                <a:solidFill>
                  <a:srgbClr val="002060"/>
                </a:solidFill>
              </a:rPr>
              <a:t>Procuring all C-Band equipment during Phase 0;</a:t>
            </a:r>
          </a:p>
          <a:p>
            <a:pPr marL="342900" indent="-342900">
              <a:buFont typeface="+mj-lt"/>
              <a:buAutoNum type="arabicPeriod"/>
            </a:pPr>
            <a:r>
              <a:rPr lang="en-GB" dirty="0">
                <a:solidFill>
                  <a:srgbClr val="002060"/>
                </a:solidFill>
              </a:rPr>
              <a:t>Procuring all S-Band equipment during Phase 1.</a:t>
            </a:r>
          </a:p>
        </p:txBody>
      </p:sp>
    </p:spTree>
    <p:extLst>
      <p:ext uri="{BB962C8B-B14F-4D97-AF65-F5344CB8AC3E}">
        <p14:creationId xmlns:p14="http://schemas.microsoft.com/office/powerpoint/2010/main" val="2943910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D51DD5C-FD3E-4EAB-86D3-AC6B647C583C}"/>
              </a:ext>
            </a:extLst>
          </p:cNvPr>
          <p:cNvGrpSpPr/>
          <p:nvPr/>
        </p:nvGrpSpPr>
        <p:grpSpPr>
          <a:xfrm>
            <a:off x="10193" y="788343"/>
            <a:ext cx="11645306" cy="5621426"/>
            <a:chOff x="10193" y="788343"/>
            <a:chExt cx="11645306" cy="5621426"/>
          </a:xfrm>
        </p:grpSpPr>
        <p:pic>
          <p:nvPicPr>
            <p:cNvPr id="8" name="Picture 7">
              <a:extLst>
                <a:ext uri="{FF2B5EF4-FFF2-40B4-BE49-F238E27FC236}">
                  <a16:creationId xmlns:a16="http://schemas.microsoft.com/office/drawing/2014/main" id="{3821F800-C6CF-4EB4-B195-626CCB3F273B}"/>
                </a:ext>
              </a:extLst>
            </p:cNvPr>
            <p:cNvPicPr>
              <a:picLocks noChangeAspect="1"/>
            </p:cNvPicPr>
            <p:nvPr/>
          </p:nvPicPr>
          <p:blipFill>
            <a:blip r:embed="rId2"/>
            <a:stretch>
              <a:fillRect/>
            </a:stretch>
          </p:blipFill>
          <p:spPr>
            <a:xfrm>
              <a:off x="30971" y="806008"/>
              <a:ext cx="9995707" cy="5603761"/>
            </a:xfrm>
            <a:prstGeom prst="rect">
              <a:avLst/>
            </a:prstGeom>
          </p:spPr>
        </p:pic>
        <p:sp>
          <p:nvSpPr>
            <p:cNvPr id="11" name="Oval 10">
              <a:extLst>
                <a:ext uri="{FF2B5EF4-FFF2-40B4-BE49-F238E27FC236}">
                  <a16:creationId xmlns:a16="http://schemas.microsoft.com/office/drawing/2014/main" id="{6FE0017A-51FC-49E3-9861-A7482C7CBA4D}"/>
                </a:ext>
              </a:extLst>
            </p:cNvPr>
            <p:cNvSpPr/>
            <p:nvPr/>
          </p:nvSpPr>
          <p:spPr>
            <a:xfrm>
              <a:off x="9113760" y="4187434"/>
              <a:ext cx="449862" cy="3466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202A2E63-7E61-4023-8FF7-8FEAEC8AB025}"/>
                </a:ext>
              </a:extLst>
            </p:cNvPr>
            <p:cNvCxnSpPr>
              <a:cxnSpLocks/>
              <a:stCxn id="11" idx="4"/>
            </p:cNvCxnSpPr>
            <p:nvPr/>
          </p:nvCxnSpPr>
          <p:spPr>
            <a:xfrm>
              <a:off x="9338691" y="4534126"/>
              <a:ext cx="724276" cy="54198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58FC91C-67F9-48B5-B8AE-92CA2CEE2950}"/>
                </a:ext>
              </a:extLst>
            </p:cNvPr>
            <p:cNvSpPr txBox="1"/>
            <p:nvPr/>
          </p:nvSpPr>
          <p:spPr>
            <a:xfrm>
              <a:off x="10064693" y="4810251"/>
              <a:ext cx="1590806" cy="646331"/>
            </a:xfrm>
            <a:prstGeom prst="rect">
              <a:avLst/>
            </a:prstGeom>
            <a:noFill/>
          </p:spPr>
          <p:txBody>
            <a:bodyPr wrap="square" rtlCol="0">
              <a:spAutoFit/>
            </a:bodyPr>
            <a:lstStyle/>
            <a:p>
              <a:r>
                <a:rPr lang="en-GB" sz="1200" b="1" dirty="0">
                  <a:solidFill>
                    <a:srgbClr val="C00000"/>
                  </a:solidFill>
                </a:rPr>
                <a:t>Hole for waveguide passage to be drilled here</a:t>
              </a:r>
            </a:p>
          </p:txBody>
        </p:sp>
        <p:sp>
          <p:nvSpPr>
            <p:cNvPr id="17" name="Oval 16">
              <a:extLst>
                <a:ext uri="{FF2B5EF4-FFF2-40B4-BE49-F238E27FC236}">
                  <a16:creationId xmlns:a16="http://schemas.microsoft.com/office/drawing/2014/main" id="{697A8007-C969-4590-960A-BDD8998DD1FA}"/>
                </a:ext>
              </a:extLst>
            </p:cNvPr>
            <p:cNvSpPr/>
            <p:nvPr/>
          </p:nvSpPr>
          <p:spPr>
            <a:xfrm>
              <a:off x="959400" y="4128821"/>
              <a:ext cx="449862" cy="3945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A438F80A-953F-470B-AA14-2FE0A0A389DB}"/>
                </a:ext>
              </a:extLst>
            </p:cNvPr>
            <p:cNvCxnSpPr>
              <a:cxnSpLocks/>
            </p:cNvCxnSpPr>
            <p:nvPr/>
          </p:nvCxnSpPr>
          <p:spPr>
            <a:xfrm flipH="1">
              <a:off x="959400" y="4523391"/>
              <a:ext cx="209832" cy="33670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A04EA63-3DA9-4CF9-988C-2F1B715160BB}"/>
                </a:ext>
              </a:extLst>
            </p:cNvPr>
            <p:cNvSpPr txBox="1"/>
            <p:nvPr/>
          </p:nvSpPr>
          <p:spPr>
            <a:xfrm>
              <a:off x="10193" y="4860098"/>
              <a:ext cx="1175213" cy="646331"/>
            </a:xfrm>
            <a:prstGeom prst="rect">
              <a:avLst/>
            </a:prstGeom>
            <a:noFill/>
          </p:spPr>
          <p:txBody>
            <a:bodyPr wrap="square" rtlCol="0">
              <a:spAutoFit/>
            </a:bodyPr>
            <a:lstStyle/>
            <a:p>
              <a:r>
                <a:rPr lang="en-GB" sz="1200" b="1" dirty="0">
                  <a:solidFill>
                    <a:srgbClr val="C00000"/>
                  </a:solidFill>
                </a:rPr>
                <a:t>Hole for laser beam to be drilled here</a:t>
              </a:r>
            </a:p>
          </p:txBody>
        </p:sp>
        <p:sp>
          <p:nvSpPr>
            <p:cNvPr id="27" name="Arrow: Right 26">
              <a:extLst>
                <a:ext uri="{FF2B5EF4-FFF2-40B4-BE49-F238E27FC236}">
                  <a16:creationId xmlns:a16="http://schemas.microsoft.com/office/drawing/2014/main" id="{4F336106-136F-4D4C-AC77-3D4A1B148A0E}"/>
                </a:ext>
              </a:extLst>
            </p:cNvPr>
            <p:cNvSpPr/>
            <p:nvPr/>
          </p:nvSpPr>
          <p:spPr>
            <a:xfrm rot="10800000">
              <a:off x="360313" y="4088210"/>
              <a:ext cx="304653" cy="1440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A1F90B73-F660-4DF8-AF52-7D5976A3C48B}"/>
                </a:ext>
              </a:extLst>
            </p:cNvPr>
            <p:cNvSpPr txBox="1"/>
            <p:nvPr/>
          </p:nvSpPr>
          <p:spPr>
            <a:xfrm>
              <a:off x="70851" y="3875316"/>
              <a:ext cx="883575" cy="215444"/>
            </a:xfrm>
            <a:prstGeom prst="rect">
              <a:avLst/>
            </a:prstGeom>
            <a:noFill/>
          </p:spPr>
          <p:txBody>
            <a:bodyPr wrap="none" rtlCol="0">
              <a:spAutoFit/>
            </a:bodyPr>
            <a:lstStyle/>
            <a:p>
              <a:r>
                <a:rPr lang="fr-FR" sz="800" b="1" dirty="0">
                  <a:solidFill>
                    <a:srgbClr val="122577"/>
                  </a:solidFill>
                </a:rPr>
                <a:t>PINJ Entrance</a:t>
              </a:r>
              <a:endParaRPr lang="en-GB" sz="800" b="1" dirty="0">
                <a:solidFill>
                  <a:srgbClr val="122577"/>
                </a:solidFill>
              </a:endParaRPr>
            </a:p>
          </p:txBody>
        </p:sp>
        <p:sp>
          <p:nvSpPr>
            <p:cNvPr id="31" name="Arrow: Right 30">
              <a:extLst>
                <a:ext uri="{FF2B5EF4-FFF2-40B4-BE49-F238E27FC236}">
                  <a16:creationId xmlns:a16="http://schemas.microsoft.com/office/drawing/2014/main" id="{40B6706D-E8D0-4707-B98F-5FAF20E21E53}"/>
                </a:ext>
              </a:extLst>
            </p:cNvPr>
            <p:cNvSpPr/>
            <p:nvPr/>
          </p:nvSpPr>
          <p:spPr>
            <a:xfrm rot="10800000" flipH="1">
              <a:off x="9884213" y="4646825"/>
              <a:ext cx="289460" cy="135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9C0847C2-CBAE-408B-8A31-E5456C101BD7}"/>
                </a:ext>
              </a:extLst>
            </p:cNvPr>
            <p:cNvSpPr txBox="1"/>
            <p:nvPr/>
          </p:nvSpPr>
          <p:spPr>
            <a:xfrm>
              <a:off x="9757758" y="4433285"/>
              <a:ext cx="497252" cy="215444"/>
            </a:xfrm>
            <a:prstGeom prst="rect">
              <a:avLst/>
            </a:prstGeom>
            <a:noFill/>
          </p:spPr>
          <p:txBody>
            <a:bodyPr wrap="none" rtlCol="0">
              <a:spAutoFit/>
            </a:bodyPr>
            <a:lstStyle/>
            <a:p>
              <a:r>
                <a:rPr lang="fr-FR" sz="800" b="1" dirty="0">
                  <a:solidFill>
                    <a:srgbClr val="122577"/>
                  </a:solidFill>
                </a:rPr>
                <a:t>LINAC</a:t>
              </a:r>
              <a:endParaRPr lang="en-GB" sz="800" b="1" dirty="0">
                <a:solidFill>
                  <a:srgbClr val="122577"/>
                </a:solidFill>
              </a:endParaRPr>
            </a:p>
          </p:txBody>
        </p:sp>
        <p:grpSp>
          <p:nvGrpSpPr>
            <p:cNvPr id="46" name="Group 45">
              <a:extLst>
                <a:ext uri="{FF2B5EF4-FFF2-40B4-BE49-F238E27FC236}">
                  <a16:creationId xmlns:a16="http://schemas.microsoft.com/office/drawing/2014/main" id="{349E4EAB-DBBF-44B8-8C95-74BAD3E5F0EF}"/>
                </a:ext>
              </a:extLst>
            </p:cNvPr>
            <p:cNvGrpSpPr/>
            <p:nvPr/>
          </p:nvGrpSpPr>
          <p:grpSpPr>
            <a:xfrm>
              <a:off x="1767202" y="4187434"/>
              <a:ext cx="1367589" cy="563425"/>
              <a:chOff x="1767202" y="4187434"/>
              <a:chExt cx="1367589" cy="563425"/>
            </a:xfrm>
          </p:grpSpPr>
          <p:grpSp>
            <p:nvGrpSpPr>
              <p:cNvPr id="40" name="Group 39">
                <a:extLst>
                  <a:ext uri="{FF2B5EF4-FFF2-40B4-BE49-F238E27FC236}">
                    <a16:creationId xmlns:a16="http://schemas.microsoft.com/office/drawing/2014/main" id="{05EE9C10-6810-42D9-8B0E-F8D58BBF3E87}"/>
                  </a:ext>
                </a:extLst>
              </p:cNvPr>
              <p:cNvGrpSpPr/>
              <p:nvPr/>
            </p:nvGrpSpPr>
            <p:grpSpPr>
              <a:xfrm>
                <a:off x="1767202" y="4187434"/>
                <a:ext cx="576317" cy="406894"/>
                <a:chOff x="1111800" y="4293287"/>
                <a:chExt cx="576317" cy="406894"/>
              </a:xfrm>
            </p:grpSpPr>
            <p:sp>
              <p:nvSpPr>
                <p:cNvPr id="38" name="Oval 37">
                  <a:extLst>
                    <a:ext uri="{FF2B5EF4-FFF2-40B4-BE49-F238E27FC236}">
                      <a16:creationId xmlns:a16="http://schemas.microsoft.com/office/drawing/2014/main" id="{CC67BE3B-4AC9-40FE-AC66-C645414EB6E2}"/>
                    </a:ext>
                  </a:extLst>
                </p:cNvPr>
                <p:cNvSpPr/>
                <p:nvPr/>
              </p:nvSpPr>
              <p:spPr>
                <a:xfrm>
                  <a:off x="1111800" y="4293287"/>
                  <a:ext cx="449862" cy="33595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38">
                  <a:extLst>
                    <a:ext uri="{FF2B5EF4-FFF2-40B4-BE49-F238E27FC236}">
                      <a16:creationId xmlns:a16="http://schemas.microsoft.com/office/drawing/2014/main" id="{4FDD8382-7E39-4896-B5AF-4B9B87F2A678}"/>
                    </a:ext>
                  </a:extLst>
                </p:cNvPr>
                <p:cNvCxnSpPr>
                  <a:cxnSpLocks/>
                  <a:stCxn id="38" idx="5"/>
                </p:cNvCxnSpPr>
                <p:nvPr/>
              </p:nvCxnSpPr>
              <p:spPr>
                <a:xfrm>
                  <a:off x="1495781" y="4580044"/>
                  <a:ext cx="192336" cy="12013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F96542CD-7B5E-4BE2-9ED3-FEC4CD09D565}"/>
                  </a:ext>
                </a:extLst>
              </p:cNvPr>
              <p:cNvSpPr txBox="1"/>
              <p:nvPr/>
            </p:nvSpPr>
            <p:spPr>
              <a:xfrm>
                <a:off x="2320208" y="4473860"/>
                <a:ext cx="814583" cy="276999"/>
              </a:xfrm>
              <a:prstGeom prst="rect">
                <a:avLst/>
              </a:prstGeom>
              <a:noFill/>
            </p:spPr>
            <p:txBody>
              <a:bodyPr wrap="square" rtlCol="0">
                <a:spAutoFit/>
              </a:bodyPr>
              <a:lstStyle/>
              <a:p>
                <a:r>
                  <a:rPr lang="en-GB" sz="1200" b="1" dirty="0">
                    <a:solidFill>
                      <a:srgbClr val="122577"/>
                    </a:solidFill>
                  </a:rPr>
                  <a:t>Existing</a:t>
                </a:r>
              </a:p>
            </p:txBody>
          </p:sp>
        </p:grpSp>
        <p:grpSp>
          <p:nvGrpSpPr>
            <p:cNvPr id="47" name="Group 46">
              <a:extLst>
                <a:ext uri="{FF2B5EF4-FFF2-40B4-BE49-F238E27FC236}">
                  <a16:creationId xmlns:a16="http://schemas.microsoft.com/office/drawing/2014/main" id="{AB12307A-6E36-4E8C-B4AF-9FD2FD74043C}"/>
                </a:ext>
              </a:extLst>
            </p:cNvPr>
            <p:cNvGrpSpPr/>
            <p:nvPr/>
          </p:nvGrpSpPr>
          <p:grpSpPr>
            <a:xfrm>
              <a:off x="5012334" y="4084451"/>
              <a:ext cx="1409300" cy="577439"/>
              <a:chOff x="807764" y="4175368"/>
              <a:chExt cx="1409300" cy="577439"/>
            </a:xfrm>
          </p:grpSpPr>
          <p:grpSp>
            <p:nvGrpSpPr>
              <p:cNvPr id="48" name="Group 47">
                <a:extLst>
                  <a:ext uri="{FF2B5EF4-FFF2-40B4-BE49-F238E27FC236}">
                    <a16:creationId xmlns:a16="http://schemas.microsoft.com/office/drawing/2014/main" id="{E1E8B52F-F64E-4858-926A-382BEEAD82A7}"/>
                  </a:ext>
                </a:extLst>
              </p:cNvPr>
              <p:cNvGrpSpPr/>
              <p:nvPr/>
            </p:nvGrpSpPr>
            <p:grpSpPr>
              <a:xfrm>
                <a:off x="1538615" y="4175368"/>
                <a:ext cx="678449" cy="456556"/>
                <a:chOff x="883213" y="4281221"/>
                <a:chExt cx="678449" cy="456556"/>
              </a:xfrm>
            </p:grpSpPr>
            <p:sp>
              <p:nvSpPr>
                <p:cNvPr id="50" name="Oval 49">
                  <a:extLst>
                    <a:ext uri="{FF2B5EF4-FFF2-40B4-BE49-F238E27FC236}">
                      <a16:creationId xmlns:a16="http://schemas.microsoft.com/office/drawing/2014/main" id="{38392E93-B076-4D55-AC63-9A74FBE754B3}"/>
                    </a:ext>
                  </a:extLst>
                </p:cNvPr>
                <p:cNvSpPr/>
                <p:nvPr/>
              </p:nvSpPr>
              <p:spPr>
                <a:xfrm>
                  <a:off x="1111800" y="4281221"/>
                  <a:ext cx="449862" cy="39457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Arrow Connector 50">
                  <a:extLst>
                    <a:ext uri="{FF2B5EF4-FFF2-40B4-BE49-F238E27FC236}">
                      <a16:creationId xmlns:a16="http://schemas.microsoft.com/office/drawing/2014/main" id="{FEC9F134-DD03-4403-AFB8-C624CE82A7E6}"/>
                    </a:ext>
                  </a:extLst>
                </p:cNvPr>
                <p:cNvCxnSpPr>
                  <a:cxnSpLocks/>
                  <a:stCxn id="50" idx="3"/>
                </p:cNvCxnSpPr>
                <p:nvPr/>
              </p:nvCxnSpPr>
              <p:spPr>
                <a:xfrm flipH="1">
                  <a:off x="883213" y="4618008"/>
                  <a:ext cx="294468" cy="11976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1332EC60-4462-4931-B08E-AF1A4D5C5EC5}"/>
                  </a:ext>
                </a:extLst>
              </p:cNvPr>
              <p:cNvSpPr txBox="1"/>
              <p:nvPr/>
            </p:nvSpPr>
            <p:spPr>
              <a:xfrm>
                <a:off x="807764" y="4475808"/>
                <a:ext cx="814583" cy="276999"/>
              </a:xfrm>
              <a:prstGeom prst="rect">
                <a:avLst/>
              </a:prstGeom>
              <a:noFill/>
            </p:spPr>
            <p:txBody>
              <a:bodyPr wrap="square" rtlCol="0">
                <a:spAutoFit/>
              </a:bodyPr>
              <a:lstStyle/>
              <a:p>
                <a:r>
                  <a:rPr lang="en-GB" sz="1200" b="1" dirty="0">
                    <a:solidFill>
                      <a:srgbClr val="122577"/>
                    </a:solidFill>
                  </a:rPr>
                  <a:t>Existing</a:t>
                </a:r>
              </a:p>
            </p:txBody>
          </p:sp>
        </p:grpSp>
        <p:sp>
          <p:nvSpPr>
            <p:cNvPr id="4" name="TextBox 3">
              <a:extLst>
                <a:ext uri="{FF2B5EF4-FFF2-40B4-BE49-F238E27FC236}">
                  <a16:creationId xmlns:a16="http://schemas.microsoft.com/office/drawing/2014/main" id="{CEB84E13-2EA1-47F7-A023-2BC3B6108216}"/>
                </a:ext>
              </a:extLst>
            </p:cNvPr>
            <p:cNvSpPr txBox="1"/>
            <p:nvPr/>
          </p:nvSpPr>
          <p:spPr>
            <a:xfrm>
              <a:off x="2025801" y="788343"/>
              <a:ext cx="2217979" cy="276999"/>
            </a:xfrm>
            <a:prstGeom prst="rect">
              <a:avLst/>
            </a:prstGeom>
            <a:noFill/>
          </p:spPr>
          <p:txBody>
            <a:bodyPr wrap="none" rtlCol="0">
              <a:spAutoFit/>
            </a:bodyPr>
            <a:lstStyle/>
            <a:p>
              <a:r>
                <a:rPr lang="fr-FR" sz="1200" b="1" dirty="0"/>
                <a:t>SRE</a:t>
              </a:r>
              <a:r>
                <a:rPr lang="fr-FR" sz="1200" b="1" dirty="0">
                  <a:sym typeface="Symbol" panose="05050102010706020507" pitchFamily="18" charset="2"/>
                </a:rPr>
                <a:t>=Water </a:t>
              </a:r>
              <a:r>
                <a:rPr lang="fr-FR" sz="1200" b="1" dirty="0" err="1">
                  <a:sym typeface="Symbol" panose="05050102010706020507" pitchFamily="18" charset="2"/>
                </a:rPr>
                <a:t>Cooling</a:t>
              </a:r>
              <a:r>
                <a:rPr lang="fr-FR" sz="1200" b="1" dirty="0">
                  <a:sym typeface="Symbol" panose="05050102010706020507" pitchFamily="18" charset="2"/>
                </a:rPr>
                <a:t> System</a:t>
              </a:r>
              <a:endParaRPr lang="en-GB" sz="1200" b="1" dirty="0"/>
            </a:p>
          </p:txBody>
        </p:sp>
      </p:grpSp>
      <p:sp>
        <p:nvSpPr>
          <p:cNvPr id="2" name="Footer Placeholder 1">
            <a:extLst>
              <a:ext uri="{FF2B5EF4-FFF2-40B4-BE49-F238E27FC236}">
                <a16:creationId xmlns:a16="http://schemas.microsoft.com/office/drawing/2014/main" id="{16187A0C-943A-4DC7-9D40-F12727A3006A}"/>
              </a:ext>
            </a:extLst>
          </p:cNvPr>
          <p:cNvSpPr>
            <a:spLocks noGrp="1"/>
          </p:cNvSpPr>
          <p:nvPr>
            <p:ph type="ftr" idx="1"/>
          </p:nvPr>
        </p:nvSpPr>
        <p:spPr/>
        <p:txBody>
          <a:bodyPr/>
          <a:lstStyle/>
          <a:p>
            <a:r>
              <a:rPr lang="en-GB"/>
              <a:t>COLD Project Review | 21st April 2026 | A. D'Elia</a:t>
            </a:r>
          </a:p>
        </p:txBody>
      </p:sp>
      <p:sp>
        <p:nvSpPr>
          <p:cNvPr id="3" name="ZoneTexte 2">
            <a:extLst>
              <a:ext uri="{FF2B5EF4-FFF2-40B4-BE49-F238E27FC236}">
                <a16:creationId xmlns:a16="http://schemas.microsoft.com/office/drawing/2014/main" id="{F6F47168-7791-4D4C-A71F-5215D5275CBA}"/>
              </a:ext>
            </a:extLst>
          </p:cNvPr>
          <p:cNvSpPr/>
          <p:nvPr/>
        </p:nvSpPr>
        <p:spPr>
          <a:xfrm>
            <a:off x="959400" y="177120"/>
            <a:ext cx="10656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b="1" cap="all" spc="-1" dirty="0">
                <a:solidFill>
                  <a:schemeClr val="lt1"/>
                </a:solidFill>
                <a:latin typeface="Arial"/>
              </a:rPr>
              <a:t>C</a:t>
            </a:r>
            <a:r>
              <a:rPr lang="en-GB" b="1" cap="all" spc="-1" dirty="0">
                <a:solidFill>
                  <a:schemeClr val="lt1"/>
                </a:solidFill>
                <a:latin typeface="Arial"/>
              </a:rPr>
              <a:t>OLD RF waveguide distribution and infrastructure needs (preliminary)</a:t>
            </a:r>
            <a:endParaRPr lang="fr-FR" sz="1800" b="0" strike="noStrike" spc="-1" dirty="0">
              <a:solidFill>
                <a:srgbClr val="000000"/>
              </a:solidFill>
              <a:latin typeface="Arial"/>
            </a:endParaRPr>
          </a:p>
        </p:txBody>
      </p:sp>
      <p:sp>
        <p:nvSpPr>
          <p:cNvPr id="35" name="Slide Number Placeholder 3">
            <a:extLst>
              <a:ext uri="{FF2B5EF4-FFF2-40B4-BE49-F238E27FC236}">
                <a16:creationId xmlns:a16="http://schemas.microsoft.com/office/drawing/2014/main" id="{DCB7EC8B-D9C7-4D7B-9344-C5F9F1CDD97F}"/>
              </a:ext>
            </a:extLst>
          </p:cNvPr>
          <p:cNvSpPr/>
          <p:nvPr/>
        </p:nvSpPr>
        <p:spPr>
          <a:xfrm>
            <a:off x="239400" y="6483600"/>
            <a:ext cx="546480" cy="20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fr-FR" sz="800" b="1" strike="noStrike" spc="-1" dirty="0">
                <a:solidFill>
                  <a:schemeClr val="dk2"/>
                </a:solidFill>
                <a:latin typeface="Arial"/>
              </a:rPr>
              <a:t>Page </a:t>
            </a:r>
            <a:fld id="{401D5A7B-A1A9-40FC-A177-238C5D60073D}" type="slidenum">
              <a:rPr lang="fr-FR" sz="800" b="1" strike="noStrike" spc="-1">
                <a:solidFill>
                  <a:schemeClr val="dk2"/>
                </a:solidFill>
                <a:latin typeface="Arial"/>
              </a:rPr>
              <a:t>17</a:t>
            </a:fld>
            <a:endParaRPr lang="fr-FR" sz="800" b="0" strike="noStrike" spc="-1" dirty="0">
              <a:solidFill>
                <a:srgbClr val="000000"/>
              </a:solidFill>
              <a:latin typeface="Arial"/>
            </a:endParaRPr>
          </a:p>
        </p:txBody>
      </p:sp>
      <p:sp>
        <p:nvSpPr>
          <p:cNvPr id="7" name="TextBox 6">
            <a:extLst>
              <a:ext uri="{FF2B5EF4-FFF2-40B4-BE49-F238E27FC236}">
                <a16:creationId xmlns:a16="http://schemas.microsoft.com/office/drawing/2014/main" id="{86188191-4FBA-47A9-9522-2FE622AF8E4E}"/>
              </a:ext>
            </a:extLst>
          </p:cNvPr>
          <p:cNvSpPr txBox="1"/>
          <p:nvPr/>
        </p:nvSpPr>
        <p:spPr>
          <a:xfrm>
            <a:off x="9884213" y="1079518"/>
            <a:ext cx="2172512" cy="2893100"/>
          </a:xfrm>
          <a:prstGeom prst="rect">
            <a:avLst/>
          </a:prstGeom>
          <a:noFill/>
        </p:spPr>
        <p:txBody>
          <a:bodyPr wrap="square" rtlCol="0">
            <a:spAutoFit/>
          </a:bodyPr>
          <a:lstStyle/>
          <a:p>
            <a:r>
              <a:rPr lang="en-US" sz="1400" b="1" dirty="0">
                <a:solidFill>
                  <a:schemeClr val="tx2"/>
                </a:solidFill>
              </a:rPr>
              <a:t>All “chiller” devices (dedicated water groups) are not in charge of the Infrastructure Group (BIG) but of the user (in this case, the RF Group). However in case of water condensed devices (for ex. for the BOC), is to BIG to provide for the needed inlet flow-rate. </a:t>
            </a:r>
          </a:p>
        </p:txBody>
      </p:sp>
    </p:spTree>
    <p:extLst>
      <p:ext uri="{BB962C8B-B14F-4D97-AF65-F5344CB8AC3E}">
        <p14:creationId xmlns:p14="http://schemas.microsoft.com/office/powerpoint/2010/main" val="2941085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187A0C-943A-4DC7-9D40-F12727A3006A}"/>
              </a:ext>
            </a:extLst>
          </p:cNvPr>
          <p:cNvSpPr>
            <a:spLocks noGrp="1"/>
          </p:cNvSpPr>
          <p:nvPr>
            <p:ph type="ftr" idx="1"/>
          </p:nvPr>
        </p:nvSpPr>
        <p:spPr/>
        <p:txBody>
          <a:bodyPr/>
          <a:lstStyle/>
          <a:p>
            <a:r>
              <a:rPr lang="en-GB"/>
              <a:t>COLD Project Review | 21st April 2026 | A. D'Elia</a:t>
            </a:r>
          </a:p>
        </p:txBody>
      </p:sp>
      <p:sp>
        <p:nvSpPr>
          <p:cNvPr id="3" name="ZoneTexte 2">
            <a:extLst>
              <a:ext uri="{FF2B5EF4-FFF2-40B4-BE49-F238E27FC236}">
                <a16:creationId xmlns:a16="http://schemas.microsoft.com/office/drawing/2014/main" id="{F6F47168-7791-4D4C-A71F-5215D5275CBA}"/>
              </a:ext>
            </a:extLst>
          </p:cNvPr>
          <p:cNvSpPr/>
          <p:nvPr/>
        </p:nvSpPr>
        <p:spPr>
          <a:xfrm>
            <a:off x="959400" y="177120"/>
            <a:ext cx="10656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1" strike="noStrike" cap="all" spc="-1" dirty="0">
                <a:solidFill>
                  <a:schemeClr val="lt1"/>
                </a:solidFill>
                <a:latin typeface="Arial"/>
              </a:rPr>
              <a:t>Infrastructure</a:t>
            </a:r>
            <a:endParaRPr lang="fr-FR" sz="1800" b="0" strike="noStrike" spc="-1" dirty="0">
              <a:solidFill>
                <a:srgbClr val="000000"/>
              </a:solidFill>
              <a:latin typeface="Arial"/>
            </a:endParaRPr>
          </a:p>
        </p:txBody>
      </p:sp>
      <p:sp>
        <p:nvSpPr>
          <p:cNvPr id="35" name="Slide Number Placeholder 3">
            <a:extLst>
              <a:ext uri="{FF2B5EF4-FFF2-40B4-BE49-F238E27FC236}">
                <a16:creationId xmlns:a16="http://schemas.microsoft.com/office/drawing/2014/main" id="{DCB7EC8B-D9C7-4D7B-9344-C5F9F1CDD97F}"/>
              </a:ext>
            </a:extLst>
          </p:cNvPr>
          <p:cNvSpPr/>
          <p:nvPr/>
        </p:nvSpPr>
        <p:spPr>
          <a:xfrm>
            <a:off x="239400" y="6483600"/>
            <a:ext cx="546480" cy="20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fr-FR" sz="800" b="1" strike="noStrike" spc="-1" dirty="0">
                <a:solidFill>
                  <a:schemeClr val="dk2"/>
                </a:solidFill>
                <a:latin typeface="Arial"/>
              </a:rPr>
              <a:t>Page </a:t>
            </a:r>
            <a:fld id="{401D5A7B-A1A9-40FC-A177-238C5D60073D}" type="slidenum">
              <a:rPr lang="fr-FR" sz="800" b="1" strike="noStrike" spc="-1">
                <a:solidFill>
                  <a:schemeClr val="dk2"/>
                </a:solidFill>
                <a:latin typeface="Arial"/>
              </a:rPr>
              <a:t>18</a:t>
            </a:fld>
            <a:endParaRPr lang="fr-FR" sz="800" b="0" strike="noStrike" spc="-1" dirty="0">
              <a:solidFill>
                <a:srgbClr val="000000"/>
              </a:solidFill>
              <a:latin typeface="Arial"/>
            </a:endParaRPr>
          </a:p>
        </p:txBody>
      </p:sp>
      <p:grpSp>
        <p:nvGrpSpPr>
          <p:cNvPr id="85" name="Group 84">
            <a:extLst>
              <a:ext uri="{FF2B5EF4-FFF2-40B4-BE49-F238E27FC236}">
                <a16:creationId xmlns:a16="http://schemas.microsoft.com/office/drawing/2014/main" id="{89138B93-4F2F-435F-AFEF-D8CC2D4E0AC3}"/>
              </a:ext>
            </a:extLst>
          </p:cNvPr>
          <p:cNvGrpSpPr/>
          <p:nvPr/>
        </p:nvGrpSpPr>
        <p:grpSpPr>
          <a:xfrm>
            <a:off x="5020883" y="878017"/>
            <a:ext cx="6410607" cy="5845948"/>
            <a:chOff x="5020883" y="878017"/>
            <a:chExt cx="6410607" cy="5845948"/>
          </a:xfrm>
        </p:grpSpPr>
        <p:grpSp>
          <p:nvGrpSpPr>
            <p:cNvPr id="71" name="Group 70">
              <a:extLst>
                <a:ext uri="{FF2B5EF4-FFF2-40B4-BE49-F238E27FC236}">
                  <a16:creationId xmlns:a16="http://schemas.microsoft.com/office/drawing/2014/main" id="{194AB73C-6FE1-4816-9CC5-65060558EBB2}"/>
                </a:ext>
              </a:extLst>
            </p:cNvPr>
            <p:cNvGrpSpPr/>
            <p:nvPr/>
          </p:nvGrpSpPr>
          <p:grpSpPr>
            <a:xfrm>
              <a:off x="5020883" y="878017"/>
              <a:ext cx="6410607" cy="5845948"/>
              <a:chOff x="5020883" y="878017"/>
              <a:chExt cx="6410607" cy="5845948"/>
            </a:xfrm>
          </p:grpSpPr>
          <p:grpSp>
            <p:nvGrpSpPr>
              <p:cNvPr id="70" name="Group 69">
                <a:extLst>
                  <a:ext uri="{FF2B5EF4-FFF2-40B4-BE49-F238E27FC236}">
                    <a16:creationId xmlns:a16="http://schemas.microsoft.com/office/drawing/2014/main" id="{48208D8F-240D-4D38-B160-7F5687927B60}"/>
                  </a:ext>
                </a:extLst>
              </p:cNvPr>
              <p:cNvGrpSpPr/>
              <p:nvPr/>
            </p:nvGrpSpPr>
            <p:grpSpPr>
              <a:xfrm>
                <a:off x="5020883" y="2307342"/>
                <a:ext cx="6183272" cy="4416623"/>
                <a:chOff x="5020883" y="2307342"/>
                <a:chExt cx="6183272" cy="4416623"/>
              </a:xfrm>
            </p:grpSpPr>
            <p:pic>
              <p:nvPicPr>
                <p:cNvPr id="64" name="Picture 63">
                  <a:extLst>
                    <a:ext uri="{FF2B5EF4-FFF2-40B4-BE49-F238E27FC236}">
                      <a16:creationId xmlns:a16="http://schemas.microsoft.com/office/drawing/2014/main" id="{840D7558-7BAB-4DF8-98FB-11DA54A95972}"/>
                    </a:ext>
                  </a:extLst>
                </p:cNvPr>
                <p:cNvPicPr>
                  <a:picLocks noChangeAspect="1"/>
                </p:cNvPicPr>
                <p:nvPr/>
              </p:nvPicPr>
              <p:blipFill>
                <a:blip r:embed="rId2"/>
                <a:stretch>
                  <a:fillRect/>
                </a:stretch>
              </p:blipFill>
              <p:spPr>
                <a:xfrm rot="16200000">
                  <a:off x="5904207" y="1424018"/>
                  <a:ext cx="4416623" cy="6183272"/>
                </a:xfrm>
                <a:prstGeom prst="rect">
                  <a:avLst/>
                </a:prstGeom>
              </p:spPr>
            </p:pic>
            <p:sp>
              <p:nvSpPr>
                <p:cNvPr id="65" name="TextBox 64">
                  <a:extLst>
                    <a:ext uri="{FF2B5EF4-FFF2-40B4-BE49-F238E27FC236}">
                      <a16:creationId xmlns:a16="http://schemas.microsoft.com/office/drawing/2014/main" id="{40BE4FCB-279A-47F9-A4C1-83875716E79A}"/>
                    </a:ext>
                  </a:extLst>
                </p:cNvPr>
                <p:cNvSpPr txBox="1"/>
                <p:nvPr/>
              </p:nvSpPr>
              <p:spPr>
                <a:xfrm>
                  <a:off x="5248217" y="2490766"/>
                  <a:ext cx="2792752" cy="276999"/>
                </a:xfrm>
                <a:prstGeom prst="rect">
                  <a:avLst/>
                </a:prstGeom>
                <a:noFill/>
              </p:spPr>
              <p:txBody>
                <a:bodyPr wrap="none" rtlCol="0">
                  <a:spAutoFit/>
                </a:bodyPr>
                <a:lstStyle/>
                <a:p>
                  <a:r>
                    <a:rPr lang="en-GB" sz="1200" b="1">
                      <a:solidFill>
                        <a:schemeClr val="tx2"/>
                      </a:solidFill>
                    </a:rPr>
                    <a:t>Solution B – Delivery: October 2028</a:t>
                  </a:r>
                </a:p>
              </p:txBody>
            </p:sp>
            <p:sp>
              <p:nvSpPr>
                <p:cNvPr id="69" name="TextBox 68">
                  <a:extLst>
                    <a:ext uri="{FF2B5EF4-FFF2-40B4-BE49-F238E27FC236}">
                      <a16:creationId xmlns:a16="http://schemas.microsoft.com/office/drawing/2014/main" id="{88FC798C-E4FF-46C0-8A22-5F8339A50954}"/>
                    </a:ext>
                  </a:extLst>
                </p:cNvPr>
                <p:cNvSpPr txBox="1"/>
                <p:nvPr/>
              </p:nvSpPr>
              <p:spPr>
                <a:xfrm rot="21215935">
                  <a:off x="6324150" y="5491929"/>
                  <a:ext cx="608631" cy="215444"/>
                </a:xfrm>
                <a:prstGeom prst="rect">
                  <a:avLst/>
                </a:prstGeom>
                <a:noFill/>
              </p:spPr>
              <p:txBody>
                <a:bodyPr wrap="square" rtlCol="0">
                  <a:spAutoFit/>
                </a:bodyPr>
                <a:lstStyle/>
                <a:p>
                  <a:r>
                    <a:rPr lang="fr-FR" sz="800" b="1" dirty="0">
                      <a:solidFill>
                        <a:schemeClr val="tx2"/>
                      </a:solidFill>
                    </a:rPr>
                    <a:t>COLD</a:t>
                  </a:r>
                  <a:endParaRPr lang="en-GB" sz="800" b="1" dirty="0">
                    <a:solidFill>
                      <a:schemeClr val="tx2"/>
                    </a:solidFill>
                  </a:endParaRPr>
                </a:p>
              </p:txBody>
            </p:sp>
          </p:grpSp>
          <p:sp>
            <p:nvSpPr>
              <p:cNvPr id="67" name="TextBox 66">
                <a:extLst>
                  <a:ext uri="{FF2B5EF4-FFF2-40B4-BE49-F238E27FC236}">
                    <a16:creationId xmlns:a16="http://schemas.microsoft.com/office/drawing/2014/main" id="{CFFCBD73-4EAF-4153-9D11-9E5A0094923F}"/>
                  </a:ext>
                </a:extLst>
              </p:cNvPr>
              <p:cNvSpPr txBox="1"/>
              <p:nvPr/>
            </p:nvSpPr>
            <p:spPr>
              <a:xfrm>
                <a:off x="8168610" y="878017"/>
                <a:ext cx="3262880" cy="1938992"/>
              </a:xfrm>
              <a:prstGeom prst="rect">
                <a:avLst/>
              </a:prstGeom>
              <a:solidFill>
                <a:schemeClr val="bg1"/>
              </a:solidFill>
              <a:ln>
                <a:solidFill>
                  <a:srgbClr val="122577"/>
                </a:solidFill>
              </a:ln>
            </p:spPr>
            <p:txBody>
              <a:bodyPr wrap="square">
                <a:spAutoFit/>
              </a:bodyPr>
              <a:lstStyle/>
              <a:p>
                <a:r>
                  <a:rPr lang="en-GB" sz="800" b="1" dirty="0">
                    <a:solidFill>
                      <a:schemeClr val="tx2"/>
                    </a:solidFill>
                  </a:rPr>
                  <a:t>Advantages: </a:t>
                </a:r>
              </a:p>
              <a:p>
                <a:pPr marL="228600" indent="-228600">
                  <a:buAutoNum type="arabicParenR"/>
                </a:pPr>
                <a:r>
                  <a:rPr lang="en-GB" sz="800" b="1" dirty="0">
                    <a:solidFill>
                      <a:schemeClr val="tx2"/>
                    </a:solidFill>
                  </a:rPr>
                  <a:t>This solution offers a high level of reliability of the cooling system (same as the main accelerators); </a:t>
                </a:r>
              </a:p>
              <a:p>
                <a:pPr marL="228600" indent="-228600">
                  <a:buAutoNum type="arabicParenR"/>
                </a:pPr>
                <a:r>
                  <a:rPr lang="en-GB" sz="800" b="1" dirty="0">
                    <a:solidFill>
                      <a:schemeClr val="tx2"/>
                    </a:solidFill>
                  </a:rPr>
                  <a:t>Least expensive solution.</a:t>
                </a:r>
              </a:p>
              <a:p>
                <a:endParaRPr lang="en-GB" sz="800" b="1" dirty="0">
                  <a:solidFill>
                    <a:schemeClr val="tx2"/>
                  </a:solidFill>
                </a:endParaRPr>
              </a:p>
              <a:p>
                <a:r>
                  <a:rPr lang="en-GB" sz="800" b="1" dirty="0">
                    <a:solidFill>
                      <a:schemeClr val="tx2"/>
                    </a:solidFill>
                  </a:rPr>
                  <a:t>Dis-Advantages: </a:t>
                </a:r>
              </a:p>
              <a:p>
                <a:pPr marL="228600" indent="-228600">
                  <a:buAutoNum type="arabicParenR"/>
                </a:pPr>
                <a:r>
                  <a:rPr lang="en-GB" sz="800" b="1" dirty="0">
                    <a:solidFill>
                      <a:schemeClr val="tx2"/>
                    </a:solidFill>
                  </a:rPr>
                  <a:t>In case of failure on the new COLD SRE cooling distribution, the effect can have an impact on the accelerators SRE cooling systems. This will be monitored and eventually the part of the circuit bringing water to COLD would be isolated from the one needed to operate the facility. </a:t>
                </a:r>
              </a:p>
              <a:p>
                <a:pPr marL="228600" indent="-228600">
                  <a:buAutoNum type="arabicParenR"/>
                </a:pPr>
                <a:r>
                  <a:rPr lang="en-GB" sz="800" b="1" dirty="0">
                    <a:solidFill>
                      <a:schemeClr val="tx2"/>
                    </a:solidFill>
                  </a:rPr>
                  <a:t>Some phases of the pipes installation can only be done during shutdown periods. That will lead to additional delay in the completion of the works.</a:t>
                </a:r>
              </a:p>
            </p:txBody>
          </p:sp>
        </p:grpSp>
        <p:sp>
          <p:nvSpPr>
            <p:cNvPr id="68" name="Rectangle 67">
              <a:extLst>
                <a:ext uri="{FF2B5EF4-FFF2-40B4-BE49-F238E27FC236}">
                  <a16:creationId xmlns:a16="http://schemas.microsoft.com/office/drawing/2014/main" id="{28291156-07B7-4010-8E69-EB7D1801CB3E}"/>
                </a:ext>
              </a:extLst>
            </p:cNvPr>
            <p:cNvSpPr/>
            <p:nvPr/>
          </p:nvSpPr>
          <p:spPr>
            <a:xfrm rot="21172891">
              <a:off x="6333805" y="5541168"/>
              <a:ext cx="454843" cy="1367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grpSp>
      <p:sp>
        <p:nvSpPr>
          <p:cNvPr id="72" name="TextBox 71">
            <a:extLst>
              <a:ext uri="{FF2B5EF4-FFF2-40B4-BE49-F238E27FC236}">
                <a16:creationId xmlns:a16="http://schemas.microsoft.com/office/drawing/2014/main" id="{74AAFE9B-5311-4641-89DF-2B113BBC20C7}"/>
              </a:ext>
            </a:extLst>
          </p:cNvPr>
          <p:cNvSpPr txBox="1"/>
          <p:nvPr/>
        </p:nvSpPr>
        <p:spPr>
          <a:xfrm rot="18338144">
            <a:off x="5246452" y="3781345"/>
            <a:ext cx="2339102" cy="646331"/>
          </a:xfrm>
          <a:prstGeom prst="rect">
            <a:avLst/>
          </a:prstGeom>
          <a:noFill/>
        </p:spPr>
        <p:txBody>
          <a:bodyPr wrap="none" rtlCol="0">
            <a:spAutoFit/>
          </a:bodyPr>
          <a:lstStyle/>
          <a:p>
            <a:r>
              <a:rPr lang="en-GB" sz="3600" b="1" dirty="0">
                <a:solidFill>
                  <a:srgbClr val="C00000"/>
                </a:solidFill>
              </a:rPr>
              <a:t>Approved</a:t>
            </a:r>
          </a:p>
        </p:txBody>
      </p:sp>
      <p:grpSp>
        <p:nvGrpSpPr>
          <p:cNvPr id="76" name="Group 75">
            <a:extLst>
              <a:ext uri="{FF2B5EF4-FFF2-40B4-BE49-F238E27FC236}">
                <a16:creationId xmlns:a16="http://schemas.microsoft.com/office/drawing/2014/main" id="{D24DF3FD-DFFB-4D7C-A68E-C5BF300F0212}"/>
              </a:ext>
            </a:extLst>
          </p:cNvPr>
          <p:cNvGrpSpPr/>
          <p:nvPr/>
        </p:nvGrpSpPr>
        <p:grpSpPr>
          <a:xfrm>
            <a:off x="1" y="2482568"/>
            <a:ext cx="4719868" cy="3385876"/>
            <a:chOff x="1" y="2482568"/>
            <a:chExt cx="4719868" cy="3385876"/>
          </a:xfrm>
        </p:grpSpPr>
        <p:grpSp>
          <p:nvGrpSpPr>
            <p:cNvPr id="62" name="Group 61">
              <a:extLst>
                <a:ext uri="{FF2B5EF4-FFF2-40B4-BE49-F238E27FC236}">
                  <a16:creationId xmlns:a16="http://schemas.microsoft.com/office/drawing/2014/main" id="{6A05570B-FDB5-4777-8293-8DA3E484A387}"/>
                </a:ext>
              </a:extLst>
            </p:cNvPr>
            <p:cNvGrpSpPr/>
            <p:nvPr/>
          </p:nvGrpSpPr>
          <p:grpSpPr>
            <a:xfrm>
              <a:off x="1" y="2482568"/>
              <a:ext cx="4719868" cy="3385876"/>
              <a:chOff x="1" y="2482568"/>
              <a:chExt cx="4719868" cy="3385876"/>
            </a:xfrm>
          </p:grpSpPr>
          <p:grpSp>
            <p:nvGrpSpPr>
              <p:cNvPr id="61" name="Group 60">
                <a:extLst>
                  <a:ext uri="{FF2B5EF4-FFF2-40B4-BE49-F238E27FC236}">
                    <a16:creationId xmlns:a16="http://schemas.microsoft.com/office/drawing/2014/main" id="{9873E181-3D9C-4CB6-BDD0-859AAC278632}"/>
                  </a:ext>
                </a:extLst>
              </p:cNvPr>
              <p:cNvGrpSpPr/>
              <p:nvPr/>
            </p:nvGrpSpPr>
            <p:grpSpPr>
              <a:xfrm>
                <a:off x="1" y="2482568"/>
                <a:ext cx="4719868" cy="3385876"/>
                <a:chOff x="283881" y="2482568"/>
                <a:chExt cx="4435987" cy="3152178"/>
              </a:xfrm>
            </p:grpSpPr>
            <p:grpSp>
              <p:nvGrpSpPr>
                <p:cNvPr id="57" name="Group 56">
                  <a:extLst>
                    <a:ext uri="{FF2B5EF4-FFF2-40B4-BE49-F238E27FC236}">
                      <a16:creationId xmlns:a16="http://schemas.microsoft.com/office/drawing/2014/main" id="{5563B4B8-B44B-4410-8FB8-94F6D3E54140}"/>
                    </a:ext>
                  </a:extLst>
                </p:cNvPr>
                <p:cNvGrpSpPr/>
                <p:nvPr/>
              </p:nvGrpSpPr>
              <p:grpSpPr>
                <a:xfrm>
                  <a:off x="283881" y="2482568"/>
                  <a:ext cx="4435987" cy="3152178"/>
                  <a:chOff x="283881" y="2482568"/>
                  <a:chExt cx="4435987" cy="3152178"/>
                </a:xfrm>
              </p:grpSpPr>
              <p:pic>
                <p:nvPicPr>
                  <p:cNvPr id="54" name="Picture 53">
                    <a:extLst>
                      <a:ext uri="{FF2B5EF4-FFF2-40B4-BE49-F238E27FC236}">
                        <a16:creationId xmlns:a16="http://schemas.microsoft.com/office/drawing/2014/main" id="{44D5BE04-9B3D-4918-A567-E7CB365B93CA}"/>
                      </a:ext>
                    </a:extLst>
                  </p:cNvPr>
                  <p:cNvPicPr>
                    <a:picLocks noChangeAspect="1"/>
                  </p:cNvPicPr>
                  <p:nvPr/>
                </p:nvPicPr>
                <p:blipFill>
                  <a:blip r:embed="rId3"/>
                  <a:stretch>
                    <a:fillRect/>
                  </a:stretch>
                </p:blipFill>
                <p:spPr>
                  <a:xfrm rot="16200000">
                    <a:off x="925786" y="1840663"/>
                    <a:ext cx="3152178" cy="4435987"/>
                  </a:xfrm>
                  <a:prstGeom prst="rect">
                    <a:avLst/>
                  </a:prstGeom>
                </p:spPr>
              </p:pic>
              <p:sp>
                <p:nvSpPr>
                  <p:cNvPr id="56" name="TextBox 55">
                    <a:extLst>
                      <a:ext uri="{FF2B5EF4-FFF2-40B4-BE49-F238E27FC236}">
                        <a16:creationId xmlns:a16="http://schemas.microsoft.com/office/drawing/2014/main" id="{7FBF3A71-BF4B-4C6D-86BD-5DC760833E60}"/>
                      </a:ext>
                    </a:extLst>
                  </p:cNvPr>
                  <p:cNvSpPr txBox="1"/>
                  <p:nvPr/>
                </p:nvSpPr>
                <p:spPr>
                  <a:xfrm>
                    <a:off x="483596" y="2609581"/>
                    <a:ext cx="2489592" cy="276999"/>
                  </a:xfrm>
                  <a:prstGeom prst="rect">
                    <a:avLst/>
                  </a:prstGeom>
                  <a:noFill/>
                </p:spPr>
                <p:txBody>
                  <a:bodyPr wrap="none" rtlCol="0">
                    <a:spAutoFit/>
                  </a:bodyPr>
                  <a:lstStyle/>
                  <a:p>
                    <a:r>
                      <a:rPr lang="fr-FR" sz="1200" b="1" dirty="0">
                        <a:solidFill>
                          <a:schemeClr val="tx2"/>
                        </a:solidFill>
                      </a:rPr>
                      <a:t>Solution A – Delivery: May 2028</a:t>
                    </a:r>
                    <a:endParaRPr lang="en-GB" sz="1200" b="1" dirty="0">
                      <a:solidFill>
                        <a:schemeClr val="tx2"/>
                      </a:solidFill>
                    </a:endParaRPr>
                  </a:p>
                </p:txBody>
              </p:sp>
            </p:grpSp>
            <p:grpSp>
              <p:nvGrpSpPr>
                <p:cNvPr id="60" name="Group 59">
                  <a:extLst>
                    <a:ext uri="{FF2B5EF4-FFF2-40B4-BE49-F238E27FC236}">
                      <a16:creationId xmlns:a16="http://schemas.microsoft.com/office/drawing/2014/main" id="{C9FCC92C-8C61-445C-B398-A44B4E01DEA4}"/>
                    </a:ext>
                  </a:extLst>
                </p:cNvPr>
                <p:cNvGrpSpPr/>
                <p:nvPr/>
              </p:nvGrpSpPr>
              <p:grpSpPr>
                <a:xfrm>
                  <a:off x="1892423" y="3492674"/>
                  <a:ext cx="752986" cy="283255"/>
                  <a:chOff x="1892423" y="3492674"/>
                  <a:chExt cx="752986" cy="283255"/>
                </a:xfrm>
              </p:grpSpPr>
              <p:sp>
                <p:nvSpPr>
                  <p:cNvPr id="58" name="Rectangle 57">
                    <a:extLst>
                      <a:ext uri="{FF2B5EF4-FFF2-40B4-BE49-F238E27FC236}">
                        <a16:creationId xmlns:a16="http://schemas.microsoft.com/office/drawing/2014/main" id="{A6804ED2-66F1-48DA-B3E7-AA55824E1269}"/>
                      </a:ext>
                    </a:extLst>
                  </p:cNvPr>
                  <p:cNvSpPr/>
                  <p:nvPr/>
                </p:nvSpPr>
                <p:spPr>
                  <a:xfrm rot="21172891">
                    <a:off x="1892423" y="3498930"/>
                    <a:ext cx="752986" cy="27699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76A74B7C-CAA5-49DD-B68B-75255AA91313}"/>
                      </a:ext>
                    </a:extLst>
                  </p:cNvPr>
                  <p:cNvSpPr txBox="1"/>
                  <p:nvPr/>
                </p:nvSpPr>
                <p:spPr>
                  <a:xfrm rot="21215935">
                    <a:off x="1994642" y="3492674"/>
                    <a:ext cx="548548" cy="246221"/>
                  </a:xfrm>
                  <a:prstGeom prst="rect">
                    <a:avLst/>
                  </a:prstGeom>
                  <a:noFill/>
                </p:spPr>
                <p:txBody>
                  <a:bodyPr wrap="none" rtlCol="0">
                    <a:spAutoFit/>
                  </a:bodyPr>
                  <a:lstStyle/>
                  <a:p>
                    <a:r>
                      <a:rPr lang="fr-FR" sz="1000" b="1" dirty="0">
                        <a:solidFill>
                          <a:schemeClr val="tx2"/>
                        </a:solidFill>
                      </a:rPr>
                      <a:t>COLD</a:t>
                    </a:r>
                    <a:endParaRPr lang="en-GB" sz="1000" b="1" dirty="0">
                      <a:solidFill>
                        <a:schemeClr val="tx2"/>
                      </a:solidFill>
                    </a:endParaRPr>
                  </a:p>
                </p:txBody>
              </p:sp>
            </p:grpSp>
          </p:grpSp>
          <p:sp>
            <p:nvSpPr>
              <p:cNvPr id="55" name="TextBox 54">
                <a:extLst>
                  <a:ext uri="{FF2B5EF4-FFF2-40B4-BE49-F238E27FC236}">
                    <a16:creationId xmlns:a16="http://schemas.microsoft.com/office/drawing/2014/main" id="{1270F508-110A-4F49-9B7B-ED270C02AD46}"/>
                  </a:ext>
                </a:extLst>
              </p:cNvPr>
              <p:cNvSpPr txBox="1"/>
              <p:nvPr/>
            </p:nvSpPr>
            <p:spPr>
              <a:xfrm>
                <a:off x="2604064" y="2862063"/>
                <a:ext cx="2007897" cy="2308324"/>
              </a:xfrm>
              <a:prstGeom prst="rect">
                <a:avLst/>
              </a:prstGeom>
              <a:solidFill>
                <a:schemeClr val="bg1"/>
              </a:solidFill>
              <a:ln>
                <a:solidFill>
                  <a:srgbClr val="122577"/>
                </a:solidFill>
              </a:ln>
            </p:spPr>
            <p:txBody>
              <a:bodyPr wrap="square" rtlCol="0">
                <a:spAutoFit/>
              </a:bodyPr>
              <a:lstStyle/>
              <a:p>
                <a:r>
                  <a:rPr lang="en-GB" sz="800" b="1" dirty="0">
                    <a:solidFill>
                      <a:schemeClr val="tx2"/>
                    </a:solidFill>
                  </a:rPr>
                  <a:t>Advantages: </a:t>
                </a:r>
              </a:p>
              <a:p>
                <a:pPr marL="228600" indent="-228600">
                  <a:buAutoNum type="arabicParenR"/>
                </a:pPr>
                <a:r>
                  <a:rPr lang="en-GB" sz="800" b="1" dirty="0">
                    <a:solidFill>
                      <a:schemeClr val="tx2"/>
                    </a:solidFill>
                  </a:rPr>
                  <a:t>In case of failure on the new Cold SRE cooling distribution, the effect will have no impact on the accelerators SRE cooling systems. </a:t>
                </a:r>
              </a:p>
              <a:p>
                <a:pPr marL="228600" indent="-228600">
                  <a:buAutoNum type="arabicParenR"/>
                </a:pPr>
                <a:r>
                  <a:rPr lang="en-GB" sz="800" b="1" dirty="0">
                    <a:solidFill>
                      <a:schemeClr val="tx2"/>
                    </a:solidFill>
                  </a:rPr>
                  <a:t>The installation work has no impact on accelerator operations and does not need to be carried out during shutdown periods.</a:t>
                </a:r>
              </a:p>
              <a:p>
                <a:endParaRPr lang="en-GB" sz="800" b="1" dirty="0">
                  <a:solidFill>
                    <a:schemeClr val="tx2"/>
                  </a:solidFill>
                </a:endParaRPr>
              </a:p>
              <a:p>
                <a:r>
                  <a:rPr lang="en-GB" sz="800" b="1" dirty="0">
                    <a:solidFill>
                      <a:schemeClr val="tx2"/>
                    </a:solidFill>
                  </a:rPr>
                  <a:t>Dis-Advantages: </a:t>
                </a:r>
              </a:p>
              <a:p>
                <a:pPr marL="228600" indent="-228600">
                  <a:buAutoNum type="arabicParenR"/>
                </a:pPr>
                <a:r>
                  <a:rPr lang="en-GB" sz="800" b="1" dirty="0">
                    <a:solidFill>
                      <a:schemeClr val="tx2"/>
                    </a:solidFill>
                  </a:rPr>
                  <a:t>This solution offers a low level of reliability of the cooling system and could not be used for operational equipment. </a:t>
                </a:r>
              </a:p>
              <a:p>
                <a:pPr marL="228600" indent="-228600">
                  <a:buAutoNum type="arabicParenR"/>
                </a:pPr>
                <a:r>
                  <a:rPr lang="en-GB" sz="800" b="1" dirty="0">
                    <a:solidFill>
                      <a:schemeClr val="tx2"/>
                    </a:solidFill>
                  </a:rPr>
                  <a:t>Additional maintenance costs.</a:t>
                </a:r>
              </a:p>
            </p:txBody>
          </p:sp>
        </p:grpSp>
        <p:grpSp>
          <p:nvGrpSpPr>
            <p:cNvPr id="75" name="Group 74">
              <a:extLst>
                <a:ext uri="{FF2B5EF4-FFF2-40B4-BE49-F238E27FC236}">
                  <a16:creationId xmlns:a16="http://schemas.microsoft.com/office/drawing/2014/main" id="{93AD4BE2-D9B2-44BF-AC07-C73AF7E1F4C3}"/>
                </a:ext>
              </a:extLst>
            </p:cNvPr>
            <p:cNvGrpSpPr/>
            <p:nvPr/>
          </p:nvGrpSpPr>
          <p:grpSpPr>
            <a:xfrm>
              <a:off x="428035" y="4116922"/>
              <a:ext cx="1616028" cy="871719"/>
              <a:chOff x="428035" y="4116922"/>
              <a:chExt cx="1616028" cy="871719"/>
            </a:xfrm>
          </p:grpSpPr>
          <p:sp>
            <p:nvSpPr>
              <p:cNvPr id="73" name="Rectangle 72">
                <a:extLst>
                  <a:ext uri="{FF2B5EF4-FFF2-40B4-BE49-F238E27FC236}">
                    <a16:creationId xmlns:a16="http://schemas.microsoft.com/office/drawing/2014/main" id="{D926C610-77BC-491E-850F-B82AC32C5AD1}"/>
                  </a:ext>
                </a:extLst>
              </p:cNvPr>
              <p:cNvSpPr/>
              <p:nvPr/>
            </p:nvSpPr>
            <p:spPr>
              <a:xfrm rot="21172891">
                <a:off x="428035" y="4116922"/>
                <a:ext cx="1616028" cy="871719"/>
              </a:xfrm>
              <a:prstGeom prst="rect">
                <a:avLst/>
              </a:prstGeom>
              <a:noFill/>
              <a:ln>
                <a:solidFill>
                  <a:srgbClr val="122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a:extLst>
                  <a:ext uri="{FF2B5EF4-FFF2-40B4-BE49-F238E27FC236}">
                    <a16:creationId xmlns:a16="http://schemas.microsoft.com/office/drawing/2014/main" id="{509720E5-6C27-4DA6-9F99-AC51DF85C336}"/>
                  </a:ext>
                </a:extLst>
              </p:cNvPr>
              <p:cNvSpPr txBox="1"/>
              <p:nvPr/>
            </p:nvSpPr>
            <p:spPr>
              <a:xfrm rot="21169449">
                <a:off x="794475" y="4744439"/>
                <a:ext cx="1241045" cy="215444"/>
              </a:xfrm>
              <a:prstGeom prst="rect">
                <a:avLst/>
              </a:prstGeom>
              <a:noFill/>
            </p:spPr>
            <p:txBody>
              <a:bodyPr wrap="none" rtlCol="0">
                <a:spAutoFit/>
              </a:bodyPr>
              <a:lstStyle/>
              <a:p>
                <a:r>
                  <a:rPr lang="fr-FR" sz="800" b="1" dirty="0">
                    <a:solidFill>
                      <a:srgbClr val="002060"/>
                    </a:solidFill>
                  </a:rPr>
                  <a:t>New SRE Distribution</a:t>
                </a:r>
                <a:endParaRPr lang="en-GB" sz="800" b="1" dirty="0">
                  <a:solidFill>
                    <a:srgbClr val="002060"/>
                  </a:solidFill>
                </a:endParaRPr>
              </a:p>
            </p:txBody>
          </p:sp>
        </p:grpSp>
      </p:grpSp>
      <p:sp>
        <p:nvSpPr>
          <p:cNvPr id="79" name="TextBox 78">
            <a:extLst>
              <a:ext uri="{FF2B5EF4-FFF2-40B4-BE49-F238E27FC236}">
                <a16:creationId xmlns:a16="http://schemas.microsoft.com/office/drawing/2014/main" id="{8A288D95-3ECD-4C4A-9E85-A81A21FB48A6}"/>
              </a:ext>
            </a:extLst>
          </p:cNvPr>
          <p:cNvSpPr txBox="1"/>
          <p:nvPr/>
        </p:nvSpPr>
        <p:spPr>
          <a:xfrm>
            <a:off x="116947" y="6084523"/>
            <a:ext cx="4822112" cy="307777"/>
          </a:xfrm>
          <a:prstGeom prst="rect">
            <a:avLst/>
          </a:prstGeom>
          <a:noFill/>
        </p:spPr>
        <p:txBody>
          <a:bodyPr wrap="square">
            <a:spAutoFit/>
          </a:bodyPr>
          <a:lstStyle/>
          <a:p>
            <a:r>
              <a:rPr lang="en-GB" sz="1400" b="1" dirty="0">
                <a:solidFill>
                  <a:schemeClr val="tx2"/>
                </a:solidFill>
              </a:rPr>
              <a:t>WP05-BIG: F. Favier, JM Gay, Y. </a:t>
            </a:r>
            <a:r>
              <a:rPr lang="en-GB" sz="1400" b="1" dirty="0" err="1">
                <a:solidFill>
                  <a:schemeClr val="tx2"/>
                </a:solidFill>
              </a:rPr>
              <a:t>Gouez</a:t>
            </a:r>
            <a:r>
              <a:rPr lang="en-GB" sz="1400" b="1" dirty="0">
                <a:solidFill>
                  <a:schemeClr val="tx2"/>
                </a:solidFill>
              </a:rPr>
              <a:t> &amp; A. Ruiz </a:t>
            </a:r>
            <a:r>
              <a:rPr lang="en-GB" sz="1400" b="1" dirty="0" err="1">
                <a:solidFill>
                  <a:schemeClr val="tx2"/>
                </a:solidFill>
              </a:rPr>
              <a:t>Bailon</a:t>
            </a:r>
            <a:endParaRPr lang="en-GB" sz="1400" dirty="0"/>
          </a:p>
        </p:txBody>
      </p:sp>
      <p:grpSp>
        <p:nvGrpSpPr>
          <p:cNvPr id="83" name="Group 82">
            <a:extLst>
              <a:ext uri="{FF2B5EF4-FFF2-40B4-BE49-F238E27FC236}">
                <a16:creationId xmlns:a16="http://schemas.microsoft.com/office/drawing/2014/main" id="{8E1FA557-6FAB-4E40-A879-04A3B6285DC4}"/>
              </a:ext>
            </a:extLst>
          </p:cNvPr>
          <p:cNvGrpSpPr/>
          <p:nvPr/>
        </p:nvGrpSpPr>
        <p:grpSpPr>
          <a:xfrm>
            <a:off x="283881" y="665745"/>
            <a:ext cx="6608265" cy="1644857"/>
            <a:chOff x="283881" y="665745"/>
            <a:chExt cx="6608265" cy="1644857"/>
          </a:xfrm>
        </p:grpSpPr>
        <p:grpSp>
          <p:nvGrpSpPr>
            <p:cNvPr id="52" name="Group 51">
              <a:extLst>
                <a:ext uri="{FF2B5EF4-FFF2-40B4-BE49-F238E27FC236}">
                  <a16:creationId xmlns:a16="http://schemas.microsoft.com/office/drawing/2014/main" id="{874D12C1-6120-4362-81AB-1E60002EC245}"/>
                </a:ext>
              </a:extLst>
            </p:cNvPr>
            <p:cNvGrpSpPr/>
            <p:nvPr/>
          </p:nvGrpSpPr>
          <p:grpSpPr>
            <a:xfrm>
              <a:off x="283881" y="665745"/>
              <a:ext cx="6608265" cy="1610817"/>
              <a:chOff x="701458" y="822320"/>
              <a:chExt cx="6608265" cy="1610817"/>
            </a:xfrm>
          </p:grpSpPr>
          <p:grpSp>
            <p:nvGrpSpPr>
              <p:cNvPr id="39" name="Group 38">
                <a:extLst>
                  <a:ext uri="{FF2B5EF4-FFF2-40B4-BE49-F238E27FC236}">
                    <a16:creationId xmlns:a16="http://schemas.microsoft.com/office/drawing/2014/main" id="{A31C5467-C942-4BF1-92A9-C4B667905D70}"/>
                  </a:ext>
                </a:extLst>
              </p:cNvPr>
              <p:cNvGrpSpPr/>
              <p:nvPr/>
            </p:nvGrpSpPr>
            <p:grpSpPr>
              <a:xfrm>
                <a:off x="1460687" y="822320"/>
                <a:ext cx="4981681" cy="1610817"/>
                <a:chOff x="329354" y="739036"/>
                <a:chExt cx="4981681" cy="1610817"/>
              </a:xfrm>
            </p:grpSpPr>
            <p:pic>
              <p:nvPicPr>
                <p:cNvPr id="37" name="Picture 36">
                  <a:extLst>
                    <a:ext uri="{FF2B5EF4-FFF2-40B4-BE49-F238E27FC236}">
                      <a16:creationId xmlns:a16="http://schemas.microsoft.com/office/drawing/2014/main" id="{945DC4F0-08AF-460D-B64A-B5E214F8F605}"/>
                    </a:ext>
                  </a:extLst>
                </p:cNvPr>
                <p:cNvPicPr>
                  <a:picLocks noChangeAspect="1"/>
                </p:cNvPicPr>
                <p:nvPr/>
              </p:nvPicPr>
              <p:blipFill>
                <a:blip r:embed="rId4"/>
                <a:stretch>
                  <a:fillRect/>
                </a:stretch>
              </p:blipFill>
              <p:spPr>
                <a:xfrm>
                  <a:off x="329354" y="951308"/>
                  <a:ext cx="4981681" cy="1398545"/>
                </a:xfrm>
                <a:prstGeom prst="rect">
                  <a:avLst/>
                </a:prstGeom>
              </p:spPr>
            </p:pic>
            <p:sp>
              <p:nvSpPr>
                <p:cNvPr id="38" name="TextBox 37">
                  <a:extLst>
                    <a:ext uri="{FF2B5EF4-FFF2-40B4-BE49-F238E27FC236}">
                      <a16:creationId xmlns:a16="http://schemas.microsoft.com/office/drawing/2014/main" id="{6D022182-A470-45E2-90BF-FAB1BDA59EAE}"/>
                    </a:ext>
                  </a:extLst>
                </p:cNvPr>
                <p:cNvSpPr txBox="1"/>
                <p:nvPr/>
              </p:nvSpPr>
              <p:spPr>
                <a:xfrm>
                  <a:off x="2180435" y="739036"/>
                  <a:ext cx="1279517" cy="307777"/>
                </a:xfrm>
                <a:prstGeom prst="rect">
                  <a:avLst/>
                </a:prstGeom>
                <a:noFill/>
              </p:spPr>
              <p:txBody>
                <a:bodyPr wrap="none" rtlCol="0">
                  <a:spAutoFit/>
                </a:bodyPr>
                <a:lstStyle/>
                <a:p>
                  <a:r>
                    <a:rPr lang="fr-FR" sz="1400" b="1" dirty="0">
                      <a:solidFill>
                        <a:schemeClr val="tx2"/>
                      </a:solidFill>
                    </a:rPr>
                    <a:t>COLD N</a:t>
                  </a:r>
                  <a:r>
                    <a:rPr lang="en-GB" sz="1400" b="1" dirty="0" err="1">
                      <a:solidFill>
                        <a:schemeClr val="tx2"/>
                      </a:solidFill>
                    </a:rPr>
                    <a:t>eeds</a:t>
                  </a:r>
                  <a:endParaRPr lang="fr-FR" sz="1400" b="1" dirty="0">
                    <a:solidFill>
                      <a:schemeClr val="tx2"/>
                    </a:solidFill>
                  </a:endParaRPr>
                </a:p>
              </p:txBody>
            </p:sp>
          </p:grpSp>
          <p:cxnSp>
            <p:nvCxnSpPr>
              <p:cNvPr id="43" name="Straight Connector 42">
                <a:extLst>
                  <a:ext uri="{FF2B5EF4-FFF2-40B4-BE49-F238E27FC236}">
                    <a16:creationId xmlns:a16="http://schemas.microsoft.com/office/drawing/2014/main" id="{3719A317-AB6D-44A7-9B24-55E1742C5E54}"/>
                  </a:ext>
                </a:extLst>
              </p:cNvPr>
              <p:cNvCxnSpPr>
                <a:cxnSpLocks/>
              </p:cNvCxnSpPr>
              <p:nvPr/>
            </p:nvCxnSpPr>
            <p:spPr>
              <a:xfrm>
                <a:off x="701458" y="2022954"/>
                <a:ext cx="598117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B45306D-D271-4523-8DB4-03A52B01AA73}"/>
                  </a:ext>
                </a:extLst>
              </p:cNvPr>
              <p:cNvSpPr txBox="1"/>
              <p:nvPr/>
            </p:nvSpPr>
            <p:spPr>
              <a:xfrm>
                <a:off x="886844" y="1727089"/>
                <a:ext cx="524503" cy="276999"/>
              </a:xfrm>
              <a:prstGeom prst="rect">
                <a:avLst/>
              </a:prstGeom>
              <a:noFill/>
            </p:spPr>
            <p:txBody>
              <a:bodyPr wrap="none" rtlCol="0">
                <a:spAutoFit/>
              </a:bodyPr>
              <a:lstStyle/>
              <a:p>
                <a:r>
                  <a:rPr lang="fr-FR" sz="1200" b="1" dirty="0">
                    <a:solidFill>
                      <a:schemeClr val="tx2"/>
                    </a:solidFill>
                  </a:rPr>
                  <a:t>2028</a:t>
                </a:r>
                <a:endParaRPr lang="en-GB" sz="1200" b="1" dirty="0">
                  <a:solidFill>
                    <a:schemeClr val="tx2"/>
                  </a:solidFill>
                </a:endParaRPr>
              </a:p>
            </p:txBody>
          </p:sp>
          <p:sp>
            <p:nvSpPr>
              <p:cNvPr id="47" name="TextBox 46">
                <a:extLst>
                  <a:ext uri="{FF2B5EF4-FFF2-40B4-BE49-F238E27FC236}">
                    <a16:creationId xmlns:a16="http://schemas.microsoft.com/office/drawing/2014/main" id="{F5852B99-F576-42D9-BB6F-CA7E5D2CA86A}"/>
                  </a:ext>
                </a:extLst>
              </p:cNvPr>
              <p:cNvSpPr txBox="1"/>
              <p:nvPr/>
            </p:nvSpPr>
            <p:spPr>
              <a:xfrm>
                <a:off x="886844" y="2004991"/>
                <a:ext cx="524503" cy="276999"/>
              </a:xfrm>
              <a:prstGeom prst="rect">
                <a:avLst/>
              </a:prstGeom>
              <a:noFill/>
            </p:spPr>
            <p:txBody>
              <a:bodyPr wrap="none" rtlCol="0">
                <a:spAutoFit/>
              </a:bodyPr>
              <a:lstStyle/>
              <a:p>
                <a:r>
                  <a:rPr lang="fr-FR" sz="1200" b="1" dirty="0">
                    <a:solidFill>
                      <a:schemeClr val="tx2"/>
                    </a:solidFill>
                  </a:rPr>
                  <a:t>2029</a:t>
                </a:r>
                <a:endParaRPr lang="en-GB" sz="1200" b="1" dirty="0">
                  <a:solidFill>
                    <a:schemeClr val="tx2"/>
                  </a:solidFill>
                </a:endParaRPr>
              </a:p>
            </p:txBody>
          </p:sp>
          <p:sp>
            <p:nvSpPr>
              <p:cNvPr id="49" name="TextBox 48">
                <a:extLst>
                  <a:ext uri="{FF2B5EF4-FFF2-40B4-BE49-F238E27FC236}">
                    <a16:creationId xmlns:a16="http://schemas.microsoft.com/office/drawing/2014/main" id="{A0B1EB9B-0A28-4FEB-A17A-669B7880A42D}"/>
                  </a:ext>
                </a:extLst>
              </p:cNvPr>
              <p:cNvSpPr txBox="1"/>
              <p:nvPr/>
            </p:nvSpPr>
            <p:spPr>
              <a:xfrm>
                <a:off x="6406911" y="1719062"/>
                <a:ext cx="889987" cy="276999"/>
              </a:xfrm>
              <a:prstGeom prst="rect">
                <a:avLst/>
              </a:prstGeom>
              <a:noFill/>
            </p:spPr>
            <p:txBody>
              <a:bodyPr wrap="none" rtlCol="0">
                <a:spAutoFit/>
              </a:bodyPr>
              <a:lstStyle/>
              <a:p>
                <a:r>
                  <a:rPr lang="fr-FR" sz="1200" b="1" dirty="0">
                    <a:solidFill>
                      <a:schemeClr val="tx2"/>
                    </a:solidFill>
                  </a:rPr>
                  <a:t>&lt;130l/min</a:t>
                </a:r>
                <a:endParaRPr lang="en-GB" sz="1200" b="1" dirty="0">
                  <a:solidFill>
                    <a:schemeClr val="tx2"/>
                  </a:solidFill>
                </a:endParaRPr>
              </a:p>
            </p:txBody>
          </p:sp>
          <p:sp>
            <p:nvSpPr>
              <p:cNvPr id="50" name="TextBox 49">
                <a:extLst>
                  <a:ext uri="{FF2B5EF4-FFF2-40B4-BE49-F238E27FC236}">
                    <a16:creationId xmlns:a16="http://schemas.microsoft.com/office/drawing/2014/main" id="{ADDE62C4-B68A-4CD8-B7E5-BCB06DC6FC6C}"/>
                  </a:ext>
                </a:extLst>
              </p:cNvPr>
              <p:cNvSpPr txBox="1"/>
              <p:nvPr/>
            </p:nvSpPr>
            <p:spPr>
              <a:xfrm>
                <a:off x="6394088" y="2004088"/>
                <a:ext cx="915635" cy="276999"/>
              </a:xfrm>
              <a:prstGeom prst="rect">
                <a:avLst/>
              </a:prstGeom>
              <a:noFill/>
            </p:spPr>
            <p:txBody>
              <a:bodyPr wrap="none" rtlCol="0">
                <a:spAutoFit/>
              </a:bodyPr>
              <a:lstStyle/>
              <a:p>
                <a:r>
                  <a:rPr lang="fr-FR" sz="1200" b="1" dirty="0">
                    <a:solidFill>
                      <a:schemeClr val="tx2"/>
                    </a:solidFill>
                    <a:sym typeface="Symbol" panose="05050102010706020507" pitchFamily="18" charset="2"/>
                  </a:rPr>
                  <a:t></a:t>
                </a:r>
                <a:r>
                  <a:rPr lang="fr-FR" sz="1200" b="1" dirty="0">
                    <a:solidFill>
                      <a:schemeClr val="tx2"/>
                    </a:solidFill>
                  </a:rPr>
                  <a:t>250l/min</a:t>
                </a:r>
                <a:endParaRPr lang="en-GB" sz="1200" b="1" dirty="0">
                  <a:solidFill>
                    <a:schemeClr val="tx2"/>
                  </a:solidFill>
                </a:endParaRPr>
              </a:p>
            </p:txBody>
          </p:sp>
        </p:grpSp>
        <p:sp>
          <p:nvSpPr>
            <p:cNvPr id="80" name="TextBox 79">
              <a:extLst>
                <a:ext uri="{FF2B5EF4-FFF2-40B4-BE49-F238E27FC236}">
                  <a16:creationId xmlns:a16="http://schemas.microsoft.com/office/drawing/2014/main" id="{570AAF53-A519-4BFD-B407-1023CC3D4C8B}"/>
                </a:ext>
              </a:extLst>
            </p:cNvPr>
            <p:cNvSpPr txBox="1"/>
            <p:nvPr/>
          </p:nvSpPr>
          <p:spPr>
            <a:xfrm>
              <a:off x="5698178" y="1807179"/>
              <a:ext cx="255198" cy="307777"/>
            </a:xfrm>
            <a:prstGeom prst="rect">
              <a:avLst/>
            </a:prstGeom>
            <a:noFill/>
          </p:spPr>
          <p:txBody>
            <a:bodyPr wrap="none" rtlCol="0">
              <a:spAutoFit/>
            </a:bodyPr>
            <a:lstStyle/>
            <a:p>
              <a:r>
                <a:rPr lang="fr-FR" sz="1400" dirty="0">
                  <a:solidFill>
                    <a:schemeClr val="tx1">
                      <a:lumMod val="95000"/>
                      <a:lumOff val="5000"/>
                    </a:schemeClr>
                  </a:solidFill>
                </a:rPr>
                <a:t>*</a:t>
              </a:r>
              <a:endParaRPr lang="en-GB" sz="1400" dirty="0">
                <a:solidFill>
                  <a:schemeClr val="tx1">
                    <a:lumMod val="95000"/>
                    <a:lumOff val="5000"/>
                  </a:schemeClr>
                </a:solidFill>
              </a:endParaRPr>
            </a:p>
          </p:txBody>
        </p:sp>
        <p:sp>
          <p:nvSpPr>
            <p:cNvPr id="81" name="TextBox 80">
              <a:extLst>
                <a:ext uri="{FF2B5EF4-FFF2-40B4-BE49-F238E27FC236}">
                  <a16:creationId xmlns:a16="http://schemas.microsoft.com/office/drawing/2014/main" id="{98715445-F958-48EE-9ED9-BBA564FAF296}"/>
                </a:ext>
              </a:extLst>
            </p:cNvPr>
            <p:cNvSpPr txBox="1"/>
            <p:nvPr/>
          </p:nvSpPr>
          <p:spPr>
            <a:xfrm>
              <a:off x="5762128" y="2002825"/>
              <a:ext cx="255198" cy="307777"/>
            </a:xfrm>
            <a:prstGeom prst="rect">
              <a:avLst/>
            </a:prstGeom>
            <a:noFill/>
          </p:spPr>
          <p:txBody>
            <a:bodyPr wrap="none" rtlCol="0">
              <a:spAutoFit/>
            </a:bodyPr>
            <a:lstStyle/>
            <a:p>
              <a:r>
                <a:rPr lang="fr-FR" sz="1400" dirty="0">
                  <a:solidFill>
                    <a:schemeClr val="tx1">
                      <a:lumMod val="95000"/>
                      <a:lumOff val="5000"/>
                    </a:schemeClr>
                  </a:solidFill>
                </a:rPr>
                <a:t>*</a:t>
              </a:r>
              <a:endParaRPr lang="en-GB" sz="1400" dirty="0">
                <a:solidFill>
                  <a:schemeClr val="tx1">
                    <a:lumMod val="95000"/>
                    <a:lumOff val="5000"/>
                  </a:schemeClr>
                </a:solidFill>
              </a:endParaRPr>
            </a:p>
          </p:txBody>
        </p:sp>
      </p:grpSp>
      <p:sp>
        <p:nvSpPr>
          <p:cNvPr id="84" name="TextBox 83">
            <a:extLst>
              <a:ext uri="{FF2B5EF4-FFF2-40B4-BE49-F238E27FC236}">
                <a16:creationId xmlns:a16="http://schemas.microsoft.com/office/drawing/2014/main" id="{2F843486-E12D-4B45-B144-652DBF189FF0}"/>
              </a:ext>
            </a:extLst>
          </p:cNvPr>
          <p:cNvSpPr txBox="1"/>
          <p:nvPr/>
        </p:nvSpPr>
        <p:spPr>
          <a:xfrm>
            <a:off x="5923645" y="1143721"/>
            <a:ext cx="1377610" cy="338554"/>
          </a:xfrm>
          <a:prstGeom prst="rect">
            <a:avLst/>
          </a:prstGeom>
          <a:noFill/>
        </p:spPr>
        <p:txBody>
          <a:bodyPr wrap="square" rtlCol="0">
            <a:spAutoFit/>
          </a:bodyPr>
          <a:lstStyle/>
          <a:p>
            <a:r>
              <a:rPr lang="en-GB" sz="800" b="1" dirty="0">
                <a:solidFill>
                  <a:schemeClr val="tx2"/>
                </a:solidFill>
              </a:rPr>
              <a:t>* If the BOC needs a water condensed device</a:t>
            </a:r>
          </a:p>
        </p:txBody>
      </p:sp>
      <p:sp>
        <p:nvSpPr>
          <p:cNvPr id="41" name="TextBox 40">
            <a:extLst>
              <a:ext uri="{FF2B5EF4-FFF2-40B4-BE49-F238E27FC236}">
                <a16:creationId xmlns:a16="http://schemas.microsoft.com/office/drawing/2014/main" id="{C62A5078-B046-44CC-811E-8818831BF765}"/>
              </a:ext>
            </a:extLst>
          </p:cNvPr>
          <p:cNvSpPr txBox="1"/>
          <p:nvPr/>
        </p:nvSpPr>
        <p:spPr>
          <a:xfrm>
            <a:off x="5615752" y="146955"/>
            <a:ext cx="4805083" cy="461665"/>
          </a:xfrm>
          <a:prstGeom prst="rect">
            <a:avLst/>
          </a:prstGeom>
          <a:noFill/>
        </p:spPr>
        <p:txBody>
          <a:bodyPr wrap="square" rtlCol="0">
            <a:spAutoFit/>
          </a:bodyPr>
          <a:lstStyle/>
          <a:p>
            <a:r>
              <a:rPr lang="en-GB" sz="1200" dirty="0">
                <a:solidFill>
                  <a:schemeClr val="bg1"/>
                </a:solidFill>
                <a:latin typeface="+mj-lt"/>
              </a:rPr>
              <a:t>More in J. L. </a:t>
            </a:r>
            <a:r>
              <a:rPr lang="en-GB" sz="1200" dirty="0" err="1">
                <a:solidFill>
                  <a:schemeClr val="bg1"/>
                </a:solidFill>
                <a:latin typeface="+mj-lt"/>
              </a:rPr>
              <a:t>Revol</a:t>
            </a:r>
            <a:r>
              <a:rPr lang="en-GB" sz="1200" dirty="0">
                <a:solidFill>
                  <a:schemeClr val="bg1"/>
                </a:solidFill>
                <a:latin typeface="+mj-lt"/>
              </a:rPr>
              <a:t>: </a:t>
            </a:r>
            <a:r>
              <a:rPr lang="en-US" sz="1200" b="1" strike="noStrike" spc="-1" dirty="0">
                <a:solidFill>
                  <a:schemeClr val="bg1"/>
                </a:solidFill>
                <a:latin typeface="+mj-lt"/>
              </a:rPr>
              <a:t>6GeV </a:t>
            </a:r>
            <a:r>
              <a:rPr lang="en-US" sz="1200" b="1" strike="noStrike" spc="-1" dirty="0" err="1">
                <a:solidFill>
                  <a:schemeClr val="bg1"/>
                </a:solidFill>
                <a:latin typeface="+mj-lt"/>
              </a:rPr>
              <a:t>Linac</a:t>
            </a:r>
            <a:r>
              <a:rPr lang="en-US" sz="1200" b="1" strike="noStrike" spc="-1" dirty="0">
                <a:solidFill>
                  <a:schemeClr val="bg1"/>
                </a:solidFill>
                <a:latin typeface="+mj-lt"/>
              </a:rPr>
              <a:t> and COLD project: Installation, implementation and safety aspects – Next Talk</a:t>
            </a:r>
          </a:p>
        </p:txBody>
      </p:sp>
    </p:spTree>
    <p:extLst>
      <p:ext uri="{BB962C8B-B14F-4D97-AF65-F5344CB8AC3E}">
        <p14:creationId xmlns:p14="http://schemas.microsoft.com/office/powerpoint/2010/main" val="3595600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187A0C-943A-4DC7-9D40-F12727A3006A}"/>
              </a:ext>
            </a:extLst>
          </p:cNvPr>
          <p:cNvSpPr>
            <a:spLocks noGrp="1"/>
          </p:cNvSpPr>
          <p:nvPr>
            <p:ph type="ftr" idx="1"/>
          </p:nvPr>
        </p:nvSpPr>
        <p:spPr/>
        <p:txBody>
          <a:bodyPr/>
          <a:lstStyle/>
          <a:p>
            <a:r>
              <a:rPr lang="en-GB"/>
              <a:t>COLD Project Review | 21st April 2026 | A. D'Elia</a:t>
            </a:r>
          </a:p>
        </p:txBody>
      </p:sp>
      <p:sp>
        <p:nvSpPr>
          <p:cNvPr id="3" name="ZoneTexte 2">
            <a:extLst>
              <a:ext uri="{FF2B5EF4-FFF2-40B4-BE49-F238E27FC236}">
                <a16:creationId xmlns:a16="http://schemas.microsoft.com/office/drawing/2014/main" id="{F6F47168-7791-4D4C-A71F-5215D5275CBA}"/>
              </a:ext>
            </a:extLst>
          </p:cNvPr>
          <p:cNvSpPr/>
          <p:nvPr/>
        </p:nvSpPr>
        <p:spPr>
          <a:xfrm>
            <a:off x="959400" y="177120"/>
            <a:ext cx="10656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1" strike="noStrike" cap="all" spc="-1" dirty="0" err="1">
                <a:solidFill>
                  <a:schemeClr val="lt1"/>
                </a:solidFill>
                <a:latin typeface="Arial"/>
              </a:rPr>
              <a:t>llrf</a:t>
            </a:r>
            <a:r>
              <a:rPr lang="en-GB" sz="1800" b="1" strike="noStrike" cap="all" spc="-1" dirty="0">
                <a:solidFill>
                  <a:schemeClr val="lt1"/>
                </a:solidFill>
                <a:latin typeface="Arial"/>
              </a:rPr>
              <a:t> and timing</a:t>
            </a:r>
            <a:endParaRPr lang="fr-FR" sz="1800" b="0" strike="noStrike" spc="-1" dirty="0">
              <a:solidFill>
                <a:srgbClr val="000000"/>
              </a:solidFill>
              <a:latin typeface="Arial"/>
            </a:endParaRPr>
          </a:p>
        </p:txBody>
      </p:sp>
      <p:sp>
        <p:nvSpPr>
          <p:cNvPr id="35" name="Slide Number Placeholder 3">
            <a:extLst>
              <a:ext uri="{FF2B5EF4-FFF2-40B4-BE49-F238E27FC236}">
                <a16:creationId xmlns:a16="http://schemas.microsoft.com/office/drawing/2014/main" id="{DCB7EC8B-D9C7-4D7B-9344-C5F9F1CDD97F}"/>
              </a:ext>
            </a:extLst>
          </p:cNvPr>
          <p:cNvSpPr/>
          <p:nvPr/>
        </p:nvSpPr>
        <p:spPr>
          <a:xfrm>
            <a:off x="239400" y="6483600"/>
            <a:ext cx="546480" cy="20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fr-FR" sz="800" b="1" strike="noStrike" spc="-1" dirty="0">
                <a:solidFill>
                  <a:schemeClr val="dk2"/>
                </a:solidFill>
                <a:latin typeface="Arial"/>
              </a:rPr>
              <a:t>Page </a:t>
            </a:r>
            <a:fld id="{401D5A7B-A1A9-40FC-A177-238C5D60073D}" type="slidenum">
              <a:rPr lang="fr-FR" sz="800" b="1" strike="noStrike" spc="-1">
                <a:solidFill>
                  <a:schemeClr val="dk2"/>
                </a:solidFill>
                <a:latin typeface="Arial"/>
              </a:rPr>
              <a:t>19</a:t>
            </a:fld>
            <a:endParaRPr lang="fr-FR" sz="800" b="0" strike="noStrike" spc="-1" dirty="0">
              <a:solidFill>
                <a:srgbClr val="000000"/>
              </a:solidFill>
              <a:latin typeface="Arial"/>
            </a:endParaRPr>
          </a:p>
        </p:txBody>
      </p:sp>
      <p:pic>
        <p:nvPicPr>
          <p:cNvPr id="5" name="Picture 4">
            <a:extLst>
              <a:ext uri="{FF2B5EF4-FFF2-40B4-BE49-F238E27FC236}">
                <a16:creationId xmlns:a16="http://schemas.microsoft.com/office/drawing/2014/main" id="{24A8F94D-F234-41C9-9674-8576B8C2A40C}"/>
              </a:ext>
            </a:extLst>
          </p:cNvPr>
          <p:cNvPicPr>
            <a:picLocks noChangeAspect="1"/>
          </p:cNvPicPr>
          <p:nvPr/>
        </p:nvPicPr>
        <p:blipFill rotWithShape="1">
          <a:blip r:embed="rId2"/>
          <a:srcRect r="25429"/>
          <a:stretch/>
        </p:blipFill>
        <p:spPr>
          <a:xfrm>
            <a:off x="1197395" y="936176"/>
            <a:ext cx="6082315" cy="4514562"/>
          </a:xfrm>
          <a:prstGeom prst="rect">
            <a:avLst/>
          </a:prstGeom>
        </p:spPr>
      </p:pic>
      <p:sp>
        <p:nvSpPr>
          <p:cNvPr id="8" name="TextBox 7">
            <a:extLst>
              <a:ext uri="{FF2B5EF4-FFF2-40B4-BE49-F238E27FC236}">
                <a16:creationId xmlns:a16="http://schemas.microsoft.com/office/drawing/2014/main" id="{8A36242B-2C72-434E-B37E-E97C01DCA8E8}"/>
              </a:ext>
            </a:extLst>
          </p:cNvPr>
          <p:cNvSpPr txBox="1"/>
          <p:nvPr/>
        </p:nvSpPr>
        <p:spPr>
          <a:xfrm>
            <a:off x="785880" y="5611083"/>
            <a:ext cx="7222662" cy="461665"/>
          </a:xfrm>
          <a:prstGeom prst="rect">
            <a:avLst/>
          </a:prstGeom>
          <a:noFill/>
        </p:spPr>
        <p:txBody>
          <a:bodyPr wrap="square">
            <a:spAutoFit/>
          </a:bodyPr>
          <a:lstStyle/>
          <a:p>
            <a:r>
              <a:rPr lang="en-GB" sz="1200" b="0" i="0" u="none" strike="noStrike" baseline="0" dirty="0">
                <a:solidFill>
                  <a:srgbClr val="002060"/>
                </a:solidFill>
                <a:latin typeface="Aptos"/>
              </a:rPr>
              <a:t>Z. </a:t>
            </a:r>
            <a:r>
              <a:rPr lang="en-GB" sz="1200" b="0" i="0" u="none" strike="noStrike" baseline="0" dirty="0" err="1">
                <a:solidFill>
                  <a:srgbClr val="002060"/>
                </a:solidFill>
                <a:latin typeface="Aptos"/>
              </a:rPr>
              <a:t>Geng</a:t>
            </a:r>
            <a:r>
              <a:rPr lang="en-GB" sz="1200" b="0" i="0" u="none" strike="noStrike" baseline="0" dirty="0">
                <a:solidFill>
                  <a:srgbClr val="002060"/>
                </a:solidFill>
                <a:latin typeface="Aptos"/>
              </a:rPr>
              <a:t>, </a:t>
            </a:r>
            <a:r>
              <a:rPr lang="en-GB" sz="1200" b="0" i="0" u="none" strike="noStrike" baseline="0" dirty="0">
                <a:solidFill>
                  <a:srgbClr val="002060"/>
                </a:solidFill>
                <a:latin typeface="Calibri" panose="020F0502020204030204" pitchFamily="34" charset="0"/>
              </a:rPr>
              <a:t>R. </a:t>
            </a:r>
            <a:r>
              <a:rPr lang="en-GB" sz="1200" b="0" i="0" u="none" strike="noStrike" baseline="0" dirty="0" err="1">
                <a:solidFill>
                  <a:srgbClr val="002060"/>
                </a:solidFill>
                <a:latin typeface="Calibri" panose="020F0502020204030204" pitchFamily="34" charset="0"/>
              </a:rPr>
              <a:t>Kalt</a:t>
            </a:r>
            <a:r>
              <a:rPr lang="en-GB" sz="1200" b="0" i="0" u="none" strike="noStrike" baseline="0" dirty="0">
                <a:solidFill>
                  <a:srgbClr val="002060"/>
                </a:solidFill>
                <a:latin typeface="Calibri" panose="020F0502020204030204" pitchFamily="34" charset="0"/>
              </a:rPr>
              <a:t>, M. </a:t>
            </a:r>
            <a:r>
              <a:rPr lang="en-GB" sz="1200" b="0" i="0" u="none" strike="noStrike" baseline="0" dirty="0" err="1">
                <a:solidFill>
                  <a:srgbClr val="002060"/>
                </a:solidFill>
                <a:latin typeface="Calibri" panose="020F0502020204030204" pitchFamily="34" charset="0"/>
              </a:rPr>
              <a:t>Jurcevic</a:t>
            </a:r>
            <a:r>
              <a:rPr lang="en-GB" sz="1200" b="0" i="0" u="none" strike="noStrike" baseline="0" dirty="0">
                <a:solidFill>
                  <a:srgbClr val="002060"/>
                </a:solidFill>
                <a:latin typeface="Calibri" panose="020F0502020204030204" pitchFamily="34" charset="0"/>
              </a:rPr>
              <a:t>, W. </a:t>
            </a:r>
            <a:r>
              <a:rPr lang="en-GB" sz="1200" b="0" i="0" u="none" strike="noStrike" baseline="0" dirty="0" err="1">
                <a:solidFill>
                  <a:srgbClr val="002060"/>
                </a:solidFill>
                <a:latin typeface="Calibri" panose="020F0502020204030204" pitchFamily="34" charset="0"/>
              </a:rPr>
              <a:t>Koprek</a:t>
            </a:r>
            <a:r>
              <a:rPr lang="en-GB" sz="1200" b="0" i="0" u="none" strike="noStrike" baseline="0" dirty="0">
                <a:solidFill>
                  <a:srgbClr val="002060"/>
                </a:solidFill>
                <a:latin typeface="Calibri" panose="020F0502020204030204" pitchFamily="34" charset="0"/>
              </a:rPr>
              <a:t>, M. Huppert </a:t>
            </a:r>
          </a:p>
          <a:p>
            <a:r>
              <a:rPr lang="en-GB" sz="1200" b="0" i="1" u="none" strike="noStrike" baseline="0" dirty="0">
                <a:solidFill>
                  <a:srgbClr val="002060"/>
                </a:solidFill>
                <a:latin typeface="Aptos"/>
              </a:rPr>
              <a:t>LLRF Topical Workshop –Timing, Synchronization, Measurements and Calibration, INFN-LNF, Italy, 28–30 Oct2024</a:t>
            </a:r>
            <a:endParaRPr lang="en-GB" sz="1200" dirty="0">
              <a:solidFill>
                <a:srgbClr val="002060"/>
              </a:solidFill>
            </a:endParaRPr>
          </a:p>
        </p:txBody>
      </p:sp>
      <p:sp>
        <p:nvSpPr>
          <p:cNvPr id="7" name="TextBox 6">
            <a:extLst>
              <a:ext uri="{FF2B5EF4-FFF2-40B4-BE49-F238E27FC236}">
                <a16:creationId xmlns:a16="http://schemas.microsoft.com/office/drawing/2014/main" id="{96A06EEF-8293-4921-94D3-BFBD1E48E62D}"/>
              </a:ext>
            </a:extLst>
          </p:cNvPr>
          <p:cNvSpPr txBox="1"/>
          <p:nvPr/>
        </p:nvSpPr>
        <p:spPr>
          <a:xfrm>
            <a:off x="7814389" y="1436627"/>
            <a:ext cx="3893953" cy="4154984"/>
          </a:xfrm>
          <a:prstGeom prst="rect">
            <a:avLst/>
          </a:prstGeom>
          <a:noFill/>
        </p:spPr>
        <p:txBody>
          <a:bodyPr wrap="square" rtlCol="0">
            <a:spAutoFit/>
          </a:bodyPr>
          <a:lstStyle/>
          <a:p>
            <a:r>
              <a:rPr lang="en-GB" sz="1200" dirty="0">
                <a:solidFill>
                  <a:srgbClr val="002060"/>
                </a:solidFill>
              </a:rPr>
              <a:t>On this task we need to build all competences. A young Engineer with a profile well oriented on Digital Electronics is going to be hired (time limited contract). </a:t>
            </a:r>
          </a:p>
          <a:p>
            <a:endParaRPr lang="en-GB" sz="1200" dirty="0">
              <a:solidFill>
                <a:srgbClr val="002060"/>
              </a:solidFill>
            </a:endParaRPr>
          </a:p>
          <a:p>
            <a:r>
              <a:rPr lang="en-GB" sz="1200" dirty="0">
                <a:solidFill>
                  <a:srgbClr val="002060"/>
                </a:solidFill>
              </a:rPr>
              <a:t>The schematic on the left shows the </a:t>
            </a:r>
            <a:r>
              <a:rPr lang="en-GB" sz="1200" dirty="0" err="1">
                <a:solidFill>
                  <a:srgbClr val="002060"/>
                </a:solidFill>
              </a:rPr>
              <a:t>SwissFEL</a:t>
            </a:r>
            <a:r>
              <a:rPr lang="en-GB" sz="1200" dirty="0">
                <a:solidFill>
                  <a:srgbClr val="002060"/>
                </a:solidFill>
              </a:rPr>
              <a:t> RF System which drive an RF </a:t>
            </a:r>
            <a:r>
              <a:rPr lang="en-GB" sz="1200" dirty="0" err="1">
                <a:solidFill>
                  <a:srgbClr val="002060"/>
                </a:solidFill>
              </a:rPr>
              <a:t>Photogun</a:t>
            </a:r>
            <a:r>
              <a:rPr lang="en-GB" sz="1200" dirty="0">
                <a:solidFill>
                  <a:srgbClr val="002060"/>
                </a:solidFill>
              </a:rPr>
              <a:t> in S-Band and C-Band accelerating structure and therefore very similar to what we need for COLD.</a:t>
            </a:r>
          </a:p>
          <a:p>
            <a:endParaRPr lang="en-GB" sz="1200" dirty="0">
              <a:solidFill>
                <a:srgbClr val="002060"/>
              </a:solidFill>
            </a:endParaRPr>
          </a:p>
          <a:p>
            <a:r>
              <a:rPr lang="en-GB" sz="1200" dirty="0">
                <a:solidFill>
                  <a:srgbClr val="002060"/>
                </a:solidFill>
              </a:rPr>
              <a:t>For this young Engineer it has to be most probably foreseen a kind of training at PSI and/or at INFN-LNF.</a:t>
            </a:r>
          </a:p>
          <a:p>
            <a:endParaRPr lang="en-GB" sz="1200" dirty="0">
              <a:solidFill>
                <a:srgbClr val="002060"/>
              </a:solidFill>
            </a:endParaRPr>
          </a:p>
          <a:p>
            <a:r>
              <a:rPr lang="en-GB" sz="1200" dirty="0">
                <a:solidFill>
                  <a:srgbClr val="002060"/>
                </a:solidFill>
              </a:rPr>
              <a:t>But the first task of this Engineer will be to provide for the system to test and RF conditioning SLAC structures in Phase 0. For this, collaboration/contacts with CERN will be probably necessary to build a system similar to the X-BOX.</a:t>
            </a:r>
          </a:p>
          <a:p>
            <a:endParaRPr lang="en-GB" sz="1200" dirty="0">
              <a:solidFill>
                <a:srgbClr val="002060"/>
              </a:solidFill>
            </a:endParaRPr>
          </a:p>
          <a:p>
            <a:r>
              <a:rPr lang="en-GB" sz="1200" dirty="0">
                <a:solidFill>
                  <a:srgbClr val="002060"/>
                </a:solidFill>
              </a:rPr>
              <a:t>Another subject, but on a longer term, is to think about the timing and synchronization for the injection in the Booster (Phase 3) or Storage Ring where the RF frequency is 352MHz.   </a:t>
            </a:r>
          </a:p>
        </p:txBody>
      </p:sp>
    </p:spTree>
    <p:extLst>
      <p:ext uri="{BB962C8B-B14F-4D97-AF65-F5344CB8AC3E}">
        <p14:creationId xmlns:p14="http://schemas.microsoft.com/office/powerpoint/2010/main" val="330172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lide Number Placeholder 3"/>
          <p:cNvSpPr/>
          <p:nvPr/>
        </p:nvSpPr>
        <p:spPr>
          <a:xfrm>
            <a:off x="239400" y="6483600"/>
            <a:ext cx="546480" cy="20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fr-FR" sz="800" b="1" strike="noStrike" spc="-1">
                <a:solidFill>
                  <a:schemeClr val="dk2"/>
                </a:solidFill>
                <a:latin typeface="Arial"/>
              </a:rPr>
              <a:t>Page </a:t>
            </a:r>
            <a:fld id="{401D5A7B-A1A9-40FC-A177-238C5D60073D}" type="slidenum">
              <a:rPr lang="fr-FR" sz="800" b="1" strike="noStrike" spc="-1">
                <a:solidFill>
                  <a:schemeClr val="dk2"/>
                </a:solidFill>
                <a:latin typeface="Arial"/>
              </a:rPr>
              <a:t>2</a:t>
            </a:fld>
            <a:endParaRPr lang="fr-FR" sz="800" b="0" strike="noStrike" spc="-1">
              <a:solidFill>
                <a:srgbClr val="000000"/>
              </a:solidFill>
              <a:latin typeface="Arial"/>
            </a:endParaRPr>
          </a:p>
        </p:txBody>
      </p:sp>
      <p:sp>
        <p:nvSpPr>
          <p:cNvPr id="238" name="ZoneTexte 2"/>
          <p:cNvSpPr/>
          <p:nvPr/>
        </p:nvSpPr>
        <p:spPr>
          <a:xfrm>
            <a:off x="959400" y="177120"/>
            <a:ext cx="10656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1" strike="noStrike" cap="all" spc="-1" dirty="0">
                <a:solidFill>
                  <a:schemeClr val="lt1"/>
                </a:solidFill>
                <a:latin typeface="Arial"/>
              </a:rPr>
              <a:t>Contents</a:t>
            </a:r>
            <a:endParaRPr lang="fr-FR" sz="1800" b="0" strike="noStrike" spc="-1" dirty="0">
              <a:solidFill>
                <a:srgbClr val="000000"/>
              </a:solidFill>
              <a:latin typeface="Arial"/>
            </a:endParaRPr>
          </a:p>
        </p:txBody>
      </p:sp>
      <p:sp>
        <p:nvSpPr>
          <p:cNvPr id="39" name="Espace réservé du pied de page 38">
            <a:extLst>
              <a:ext uri="{FF2B5EF4-FFF2-40B4-BE49-F238E27FC236}">
                <a16:creationId xmlns:a16="http://schemas.microsoft.com/office/drawing/2014/main" id="{9BFB87B0-A834-206C-E11C-223718601AFB}"/>
              </a:ext>
            </a:extLst>
          </p:cNvPr>
          <p:cNvSpPr>
            <a:spLocks noGrp="1"/>
          </p:cNvSpPr>
          <p:nvPr>
            <p:ph type="ftr" idx="1"/>
          </p:nvPr>
        </p:nvSpPr>
        <p:spPr/>
        <p:txBody>
          <a:bodyPr/>
          <a:lstStyle/>
          <a:p>
            <a:r>
              <a:rPr lang="en-GB"/>
              <a:t>COLD Project Review | 21st April 2026 | A. D'Elia</a:t>
            </a:r>
            <a:endParaRPr lang="fr-FR"/>
          </a:p>
        </p:txBody>
      </p:sp>
      <p:sp>
        <p:nvSpPr>
          <p:cNvPr id="61" name="Rectangle 37">
            <a:extLst>
              <a:ext uri="{FF2B5EF4-FFF2-40B4-BE49-F238E27FC236}">
                <a16:creationId xmlns:a16="http://schemas.microsoft.com/office/drawing/2014/main" id="{9FB4A764-9F0B-4F51-AC9F-8AC97F3A0BB8}"/>
              </a:ext>
            </a:extLst>
          </p:cNvPr>
          <p:cNvSpPr/>
          <p:nvPr/>
        </p:nvSpPr>
        <p:spPr>
          <a:xfrm>
            <a:off x="959400" y="1433089"/>
            <a:ext cx="9430694" cy="4546370"/>
          </a:xfrm>
          <a:prstGeom prst="rect">
            <a:avLst/>
          </a:prstGeom>
          <a:noFill/>
          <a:ln w="6480">
            <a:noFill/>
          </a:ln>
        </p:spPr>
        <p:style>
          <a:lnRef idx="0">
            <a:scrgbClr r="0" g="0" b="0"/>
          </a:lnRef>
          <a:fillRef idx="0">
            <a:scrgbClr r="0" g="0" b="0"/>
          </a:fillRef>
          <a:effectRef idx="0">
            <a:scrgbClr r="0" g="0" b="0"/>
          </a:effectRef>
          <a:fontRef idx="minor"/>
        </p:style>
        <p:txBody>
          <a:bodyPr lIns="0" tIns="0" rIns="0" bIns="0" anchor="t">
            <a:noAutofit/>
          </a:bodyPr>
          <a:lstStyle/>
          <a:p>
            <a:pPr marL="285750" indent="-285750" defTabSz="914400">
              <a:spcBef>
                <a:spcPts val="567"/>
              </a:spcBef>
              <a:spcAft>
                <a:spcPts val="1000"/>
              </a:spcAft>
              <a:buClr>
                <a:schemeClr val="tx2"/>
              </a:buClr>
              <a:buFont typeface="Arial" panose="020B0604020202020204" pitchFamily="34" charset="0"/>
              <a:buChar char="•"/>
            </a:pPr>
            <a:r>
              <a:rPr lang="fr-FR" sz="2800" spc="-1" dirty="0">
                <a:solidFill>
                  <a:schemeClr val="tx2"/>
                </a:solidFill>
                <a:latin typeface="Arial"/>
              </a:rPr>
              <a:t>The Team</a:t>
            </a:r>
            <a:endParaRPr lang="fr-FR" sz="2800" strike="noStrike" spc="-1" dirty="0">
              <a:solidFill>
                <a:schemeClr val="tx2"/>
              </a:solidFill>
              <a:latin typeface="Arial"/>
            </a:endParaRPr>
          </a:p>
          <a:p>
            <a:pPr marL="285750" indent="-285750" defTabSz="914400">
              <a:spcBef>
                <a:spcPts val="567"/>
              </a:spcBef>
              <a:spcAft>
                <a:spcPts val="1000"/>
              </a:spcAft>
              <a:buClr>
                <a:schemeClr val="tx2"/>
              </a:buClr>
              <a:buFont typeface="Arial" panose="020B0604020202020204" pitchFamily="34" charset="0"/>
              <a:buChar char="•"/>
            </a:pPr>
            <a:r>
              <a:rPr lang="en-GB" sz="2800" strike="noStrike" spc="-1" dirty="0">
                <a:solidFill>
                  <a:schemeClr val="tx2"/>
                </a:solidFill>
                <a:latin typeface="Arial"/>
                <a:ea typeface="DejaVu Sans"/>
              </a:rPr>
              <a:t>Preliminary Installation Drawings</a:t>
            </a:r>
          </a:p>
          <a:p>
            <a:pPr marL="285750" indent="-285750" defTabSz="914400">
              <a:spcBef>
                <a:spcPts val="567"/>
              </a:spcBef>
              <a:spcAft>
                <a:spcPts val="1000"/>
              </a:spcAft>
              <a:buClr>
                <a:schemeClr val="tx2"/>
              </a:buClr>
              <a:buFont typeface="Arial" panose="020B0604020202020204" pitchFamily="34" charset="0"/>
              <a:buChar char="•"/>
            </a:pPr>
            <a:r>
              <a:rPr lang="en-GB" sz="2800" spc="-1" dirty="0">
                <a:solidFill>
                  <a:schemeClr val="tx2"/>
                </a:solidFill>
                <a:latin typeface="Arial"/>
                <a:ea typeface="DejaVu Sans"/>
              </a:rPr>
              <a:t>Initial Considerations and Studies</a:t>
            </a:r>
            <a:endParaRPr lang="en-GB" sz="2800" strike="noStrike" spc="-1" dirty="0">
              <a:solidFill>
                <a:schemeClr val="tx2"/>
              </a:solidFill>
              <a:latin typeface="Arial"/>
              <a:ea typeface="DejaVu Sans"/>
            </a:endParaRPr>
          </a:p>
          <a:p>
            <a:pPr marL="285750" indent="-285750" defTabSz="914400">
              <a:spcBef>
                <a:spcPts val="567"/>
              </a:spcBef>
              <a:spcAft>
                <a:spcPts val="1000"/>
              </a:spcAft>
              <a:buClr>
                <a:schemeClr val="tx2"/>
              </a:buClr>
              <a:buFont typeface="Arial" panose="020B0604020202020204" pitchFamily="34" charset="0"/>
              <a:buChar char="•"/>
            </a:pPr>
            <a:r>
              <a:rPr lang="en-GB" sz="2800" strike="noStrike" spc="-1" dirty="0">
                <a:solidFill>
                  <a:schemeClr val="tx2"/>
                </a:solidFill>
                <a:latin typeface="Arial"/>
                <a:ea typeface="DejaVu Sans"/>
              </a:rPr>
              <a:t>RF </a:t>
            </a:r>
            <a:r>
              <a:rPr lang="en-GB" sz="2800" spc="-1" dirty="0">
                <a:solidFill>
                  <a:schemeClr val="tx2"/>
                </a:solidFill>
                <a:latin typeface="Arial"/>
                <a:ea typeface="DejaVu Sans"/>
              </a:rPr>
              <a:t>Distribution along the different Phases of the COLD Project</a:t>
            </a:r>
          </a:p>
          <a:p>
            <a:pPr marL="285750" indent="-285750" defTabSz="914400">
              <a:spcBef>
                <a:spcPts val="567"/>
              </a:spcBef>
              <a:spcAft>
                <a:spcPts val="1000"/>
              </a:spcAft>
              <a:buClr>
                <a:schemeClr val="tx2"/>
              </a:buClr>
              <a:buFont typeface="Arial" panose="020B0604020202020204" pitchFamily="34" charset="0"/>
              <a:buChar char="•"/>
            </a:pPr>
            <a:r>
              <a:rPr lang="en-GB" sz="2800" spc="-1" dirty="0">
                <a:solidFill>
                  <a:schemeClr val="tx2"/>
                </a:solidFill>
                <a:latin typeface="Arial"/>
                <a:ea typeface="DejaVu Sans"/>
              </a:rPr>
              <a:t>Infrastructure Needs</a:t>
            </a:r>
          </a:p>
          <a:p>
            <a:pPr marL="285750" indent="-285750" defTabSz="914400">
              <a:spcBef>
                <a:spcPts val="567"/>
              </a:spcBef>
              <a:spcAft>
                <a:spcPts val="1000"/>
              </a:spcAft>
              <a:buClr>
                <a:schemeClr val="tx2"/>
              </a:buClr>
              <a:buFont typeface="Arial" panose="020B0604020202020204" pitchFamily="34" charset="0"/>
              <a:buChar char="•"/>
            </a:pPr>
            <a:r>
              <a:rPr lang="en-GB" sz="2800" strike="noStrike" spc="-1" dirty="0">
                <a:solidFill>
                  <a:schemeClr val="tx2"/>
                </a:solidFill>
                <a:latin typeface="Arial"/>
              </a:rPr>
              <a:t>LLRF </a:t>
            </a:r>
            <a:r>
              <a:rPr lang="en-GB" sz="2800" spc="-1" dirty="0">
                <a:solidFill>
                  <a:schemeClr val="tx2"/>
                </a:solidFill>
                <a:latin typeface="Arial"/>
              </a:rPr>
              <a:t>System and Timing</a:t>
            </a:r>
            <a:endParaRPr lang="en-GB" sz="2800" strike="noStrike" spc="-1" dirty="0">
              <a:solidFill>
                <a:schemeClr val="tx2"/>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xmlns:p15="http://schemas.microsoft.com/office/powerpoint/2012/main">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187A0C-943A-4DC7-9D40-F12727A3006A}"/>
              </a:ext>
            </a:extLst>
          </p:cNvPr>
          <p:cNvSpPr>
            <a:spLocks noGrp="1"/>
          </p:cNvSpPr>
          <p:nvPr>
            <p:ph type="ftr" idx="1"/>
          </p:nvPr>
        </p:nvSpPr>
        <p:spPr/>
        <p:txBody>
          <a:bodyPr/>
          <a:lstStyle/>
          <a:p>
            <a:r>
              <a:rPr lang="en-GB"/>
              <a:t>COLD Project Review | 21st April 2026 | A. D'Elia</a:t>
            </a:r>
          </a:p>
        </p:txBody>
      </p:sp>
      <p:sp>
        <p:nvSpPr>
          <p:cNvPr id="3" name="ZoneTexte 2">
            <a:extLst>
              <a:ext uri="{FF2B5EF4-FFF2-40B4-BE49-F238E27FC236}">
                <a16:creationId xmlns:a16="http://schemas.microsoft.com/office/drawing/2014/main" id="{F6F47168-7791-4D4C-A71F-5215D5275CBA}"/>
              </a:ext>
            </a:extLst>
          </p:cNvPr>
          <p:cNvSpPr/>
          <p:nvPr/>
        </p:nvSpPr>
        <p:spPr>
          <a:xfrm>
            <a:off x="959400" y="177120"/>
            <a:ext cx="10656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1" strike="noStrike" cap="all" spc="-1" dirty="0">
                <a:solidFill>
                  <a:schemeClr val="lt1"/>
                </a:solidFill>
                <a:latin typeface="Arial"/>
              </a:rPr>
              <a:t>conclusions</a:t>
            </a:r>
            <a:endParaRPr lang="fr-FR" sz="1800" b="0" strike="noStrike" spc="-1" dirty="0">
              <a:solidFill>
                <a:srgbClr val="000000"/>
              </a:solidFill>
              <a:latin typeface="Arial"/>
            </a:endParaRPr>
          </a:p>
        </p:txBody>
      </p:sp>
      <p:sp>
        <p:nvSpPr>
          <p:cNvPr id="35" name="Slide Number Placeholder 3">
            <a:extLst>
              <a:ext uri="{FF2B5EF4-FFF2-40B4-BE49-F238E27FC236}">
                <a16:creationId xmlns:a16="http://schemas.microsoft.com/office/drawing/2014/main" id="{DCB7EC8B-D9C7-4D7B-9344-C5F9F1CDD97F}"/>
              </a:ext>
            </a:extLst>
          </p:cNvPr>
          <p:cNvSpPr/>
          <p:nvPr/>
        </p:nvSpPr>
        <p:spPr>
          <a:xfrm>
            <a:off x="239400" y="6483600"/>
            <a:ext cx="546480" cy="20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fr-FR" sz="800" b="1" strike="noStrike" spc="-1" dirty="0">
                <a:solidFill>
                  <a:schemeClr val="dk2"/>
                </a:solidFill>
                <a:latin typeface="Arial"/>
              </a:rPr>
              <a:t>Page </a:t>
            </a:r>
            <a:fld id="{401D5A7B-A1A9-40FC-A177-238C5D60073D}" type="slidenum">
              <a:rPr lang="fr-FR" sz="800" b="1" strike="noStrike" spc="-1">
                <a:solidFill>
                  <a:schemeClr val="dk2"/>
                </a:solidFill>
                <a:latin typeface="Arial"/>
              </a:rPr>
              <a:t>20</a:t>
            </a:fld>
            <a:endParaRPr lang="fr-FR" sz="800" b="0" strike="noStrike" spc="-1" dirty="0">
              <a:solidFill>
                <a:srgbClr val="000000"/>
              </a:solidFill>
              <a:latin typeface="Arial"/>
            </a:endParaRPr>
          </a:p>
        </p:txBody>
      </p:sp>
      <p:sp>
        <p:nvSpPr>
          <p:cNvPr id="36" name="Rectangle 37">
            <a:extLst>
              <a:ext uri="{FF2B5EF4-FFF2-40B4-BE49-F238E27FC236}">
                <a16:creationId xmlns:a16="http://schemas.microsoft.com/office/drawing/2014/main" id="{AB411C3F-DCF9-4ED4-9371-F1C6D6F20894}"/>
              </a:ext>
            </a:extLst>
          </p:cNvPr>
          <p:cNvSpPr/>
          <p:nvPr/>
        </p:nvSpPr>
        <p:spPr>
          <a:xfrm>
            <a:off x="959400" y="1155815"/>
            <a:ext cx="9430694" cy="4546370"/>
          </a:xfrm>
          <a:prstGeom prst="rect">
            <a:avLst/>
          </a:prstGeom>
          <a:noFill/>
          <a:ln w="6480">
            <a:noFill/>
          </a:ln>
        </p:spPr>
        <p:style>
          <a:lnRef idx="0">
            <a:scrgbClr r="0" g="0" b="0"/>
          </a:lnRef>
          <a:fillRef idx="0">
            <a:scrgbClr r="0" g="0" b="0"/>
          </a:fillRef>
          <a:effectRef idx="0">
            <a:scrgbClr r="0" g="0" b="0"/>
          </a:effectRef>
          <a:fontRef idx="minor"/>
        </p:style>
        <p:txBody>
          <a:bodyPr lIns="0" tIns="0" rIns="0" bIns="0" anchor="t">
            <a:noAutofit/>
          </a:bodyPr>
          <a:lstStyle/>
          <a:p>
            <a:pPr marL="285750" indent="-285750" defTabSz="914400">
              <a:spcBef>
                <a:spcPts val="567"/>
              </a:spcBef>
              <a:spcAft>
                <a:spcPts val="1000"/>
              </a:spcAft>
              <a:buClr>
                <a:schemeClr val="tx2"/>
              </a:buClr>
              <a:buFont typeface="Arial" panose="020B0604020202020204" pitchFamily="34" charset="0"/>
              <a:buChar char="•"/>
            </a:pPr>
            <a:r>
              <a:rPr lang="en-GB" spc="-1" dirty="0">
                <a:solidFill>
                  <a:schemeClr val="tx2"/>
                </a:solidFill>
                <a:latin typeface="Arial"/>
              </a:rPr>
              <a:t>We need to rapidly create a dedicated team for the WP01: a LLRF Engineer is going to be hired, an RF Engineer position should appear, hopefully, soon. But we need also technicians;  </a:t>
            </a:r>
            <a:endParaRPr lang="en-GB" strike="noStrike" spc="-1" dirty="0">
              <a:solidFill>
                <a:schemeClr val="tx2"/>
              </a:solidFill>
              <a:latin typeface="Arial"/>
            </a:endParaRPr>
          </a:p>
          <a:p>
            <a:pPr marL="285750" indent="-285750" defTabSz="914400">
              <a:spcBef>
                <a:spcPts val="567"/>
              </a:spcBef>
              <a:spcAft>
                <a:spcPts val="1000"/>
              </a:spcAft>
              <a:buClr>
                <a:schemeClr val="tx2"/>
              </a:buClr>
              <a:buFont typeface="Arial" panose="020B0604020202020204" pitchFamily="34" charset="0"/>
              <a:buChar char="•"/>
            </a:pPr>
            <a:r>
              <a:rPr lang="en-GB" strike="noStrike" spc="-1" dirty="0">
                <a:solidFill>
                  <a:schemeClr val="tx2"/>
                </a:solidFill>
                <a:latin typeface="Arial"/>
                <a:ea typeface="DejaVu Sans"/>
              </a:rPr>
              <a:t>Detailed drawings of the installation are going to be provided: they are mandatory to define the real layout of the waveguides to assess the budget, to start the procurement and to schedule the installation to avoid conflicts with other activities; </a:t>
            </a:r>
            <a:endParaRPr lang="en-GB" strike="noStrike" spc="-1" dirty="0">
              <a:solidFill>
                <a:schemeClr val="tx2"/>
              </a:solidFill>
              <a:latin typeface="Arial"/>
            </a:endParaRPr>
          </a:p>
          <a:p>
            <a:pPr marL="285750" indent="-285750" defTabSz="914400">
              <a:spcBef>
                <a:spcPts val="567"/>
              </a:spcBef>
              <a:spcAft>
                <a:spcPts val="1000"/>
              </a:spcAft>
              <a:buClr>
                <a:schemeClr val="tx2"/>
              </a:buClr>
              <a:buFont typeface="Arial" panose="020B0604020202020204" pitchFamily="34" charset="0"/>
              <a:buChar char="•"/>
            </a:pPr>
            <a:r>
              <a:rPr lang="en-GB" spc="-1" dirty="0">
                <a:solidFill>
                  <a:schemeClr val="tx2"/>
                </a:solidFill>
                <a:latin typeface="Arial"/>
                <a:ea typeface="DejaVu Sans"/>
              </a:rPr>
              <a:t>An important point is to define the strategy for the deflecting cavity that has a consistent impact on the budget and on the installation;</a:t>
            </a:r>
            <a:endParaRPr lang="en-GB" strike="noStrike" spc="-1" dirty="0">
              <a:solidFill>
                <a:schemeClr val="tx2"/>
              </a:solidFill>
              <a:latin typeface="Arial"/>
              <a:ea typeface="DejaVu Sans"/>
            </a:endParaRPr>
          </a:p>
          <a:p>
            <a:pPr marL="285750" indent="-285750" defTabSz="914400">
              <a:spcBef>
                <a:spcPts val="567"/>
              </a:spcBef>
              <a:spcAft>
                <a:spcPts val="1000"/>
              </a:spcAft>
              <a:buClr>
                <a:schemeClr val="tx2"/>
              </a:buClr>
              <a:buFont typeface="Arial" panose="020B0604020202020204" pitchFamily="34" charset="0"/>
              <a:buChar char="•"/>
            </a:pPr>
            <a:r>
              <a:rPr lang="en-GB" strike="noStrike" spc="-1" dirty="0">
                <a:solidFill>
                  <a:schemeClr val="tx2"/>
                </a:solidFill>
                <a:latin typeface="Arial"/>
                <a:ea typeface="DejaVu Sans"/>
              </a:rPr>
              <a:t>The most delicate point is the </a:t>
            </a:r>
            <a:r>
              <a:rPr lang="en-GB" strike="noStrike" spc="-1" dirty="0">
                <a:solidFill>
                  <a:schemeClr val="tx2"/>
                </a:solidFill>
                <a:latin typeface="Arial"/>
              </a:rPr>
              <a:t>LLRF </a:t>
            </a:r>
            <a:r>
              <a:rPr lang="en-GB" spc="-1" dirty="0">
                <a:solidFill>
                  <a:schemeClr val="tx2"/>
                </a:solidFill>
                <a:latin typeface="Arial"/>
              </a:rPr>
              <a:t>System and Timing which will be heavily inspired to that of the </a:t>
            </a:r>
            <a:r>
              <a:rPr lang="en-GB" spc="-1" dirty="0" err="1">
                <a:solidFill>
                  <a:schemeClr val="tx2"/>
                </a:solidFill>
                <a:latin typeface="Arial"/>
              </a:rPr>
              <a:t>SwissFEL</a:t>
            </a:r>
            <a:r>
              <a:rPr lang="en-GB" spc="-1" dirty="0">
                <a:solidFill>
                  <a:schemeClr val="tx2"/>
                </a:solidFill>
                <a:latin typeface="Arial"/>
              </a:rPr>
              <a:t> but needs to be “translated” at the ESRF which means we need to identify the requirements for COLD and to identify the hardware and all the needed components. First urgent task: providing for the system and routine for the RF test of the first SLAC cryomodule in the second half of 2027 (Tomorrow)!</a:t>
            </a:r>
            <a:endParaRPr lang="en-GB" strike="noStrike" spc="-1" dirty="0">
              <a:solidFill>
                <a:schemeClr val="tx2"/>
              </a:solidFill>
              <a:latin typeface="Arial"/>
            </a:endParaRPr>
          </a:p>
        </p:txBody>
      </p:sp>
    </p:spTree>
    <p:extLst>
      <p:ext uri="{BB962C8B-B14F-4D97-AF65-F5344CB8AC3E}">
        <p14:creationId xmlns:p14="http://schemas.microsoft.com/office/powerpoint/2010/main" val="2336509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2" name="Image 4"/>
          <p:cNvPicPr/>
          <p:nvPr/>
        </p:nvPicPr>
        <p:blipFill>
          <a:blip r:embed="rId3"/>
          <a:stretch/>
        </p:blipFill>
        <p:spPr>
          <a:xfrm>
            <a:off x="0" y="-73440"/>
            <a:ext cx="12182040" cy="6932160"/>
          </a:xfrm>
          <a:prstGeom prst="rect">
            <a:avLst/>
          </a:prstGeom>
          <a:ln w="0">
            <a:noFill/>
          </a:ln>
        </p:spPr>
      </p:pic>
      <p:grpSp>
        <p:nvGrpSpPr>
          <p:cNvPr id="1203" name="Group 5"/>
          <p:cNvGrpSpPr/>
          <p:nvPr/>
        </p:nvGrpSpPr>
        <p:grpSpPr>
          <a:xfrm>
            <a:off x="6311880" y="5733360"/>
            <a:ext cx="5729400" cy="1092960"/>
            <a:chOff x="6311880" y="5733360"/>
            <a:chExt cx="5729400" cy="1092960"/>
          </a:xfrm>
        </p:grpSpPr>
        <p:sp>
          <p:nvSpPr>
            <p:cNvPr id="1204" name="Rectangle 7"/>
            <p:cNvSpPr/>
            <p:nvPr/>
          </p:nvSpPr>
          <p:spPr>
            <a:xfrm>
              <a:off x="7619760" y="5733360"/>
              <a:ext cx="4421520" cy="1092960"/>
            </a:xfrm>
            <a:prstGeom prst="rect">
              <a:avLst/>
            </a:prstGeom>
            <a:solidFill>
              <a:schemeClr val="accent5"/>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fr-FR" sz="1800" b="0" strike="noStrike" spc="-1">
                <a:solidFill>
                  <a:srgbClr val="FFFFFF"/>
                </a:solidFill>
                <a:latin typeface="Arial"/>
                <a:ea typeface="DejaVu Sans"/>
              </a:endParaRPr>
            </a:p>
          </p:txBody>
        </p:sp>
        <p:pic>
          <p:nvPicPr>
            <p:cNvPr id="1205" name="Picture 2"/>
            <p:cNvPicPr/>
            <p:nvPr/>
          </p:nvPicPr>
          <p:blipFill>
            <a:blip r:embed="rId4"/>
            <a:stretch/>
          </p:blipFill>
          <p:spPr>
            <a:xfrm>
              <a:off x="6311880" y="5733360"/>
              <a:ext cx="1297080" cy="997920"/>
            </a:xfrm>
            <a:prstGeom prst="rect">
              <a:avLst/>
            </a:prstGeom>
            <a:ln w="0">
              <a:noFill/>
            </a:ln>
          </p:spPr>
        </p:pic>
      </p:grpSp>
      <p:sp>
        <p:nvSpPr>
          <p:cNvPr id="1206" name="ZoneTexte 1"/>
          <p:cNvSpPr/>
          <p:nvPr/>
        </p:nvSpPr>
        <p:spPr>
          <a:xfrm>
            <a:off x="7761960" y="5999760"/>
            <a:ext cx="41367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en-GB" sz="2000" b="1" strike="noStrike" spc="-1">
                <a:solidFill>
                  <a:srgbClr val="FFFFFF"/>
                </a:solidFill>
                <a:latin typeface="Calibri"/>
                <a:ea typeface="DejaVu Sans"/>
              </a:rPr>
              <a:t>THANKS FOR YOUR ATTENTION</a:t>
            </a:r>
            <a:endParaRPr lang="fr-FR" sz="2000" b="0" strike="noStrike" spc="-1">
              <a:solidFill>
                <a:srgbClr val="000000"/>
              </a:solidFill>
              <a:latin typeface="Arial"/>
            </a:endParaRPr>
          </a:p>
        </p:txBody>
      </p:sp>
      <p:sp>
        <p:nvSpPr>
          <p:cNvPr id="2" name="Footer Placeholder 1">
            <a:extLst>
              <a:ext uri="{FF2B5EF4-FFF2-40B4-BE49-F238E27FC236}">
                <a16:creationId xmlns:a16="http://schemas.microsoft.com/office/drawing/2014/main" id="{9C253809-777B-4E03-9900-A43831A17D68}"/>
              </a:ext>
            </a:extLst>
          </p:cNvPr>
          <p:cNvSpPr>
            <a:spLocks noGrp="1"/>
          </p:cNvSpPr>
          <p:nvPr>
            <p:ph type="ftr" idx="1"/>
          </p:nvPr>
        </p:nvSpPr>
        <p:spPr/>
        <p:txBody>
          <a:bodyPr/>
          <a:lstStyle/>
          <a:p>
            <a:r>
              <a:rPr lang="en-GB"/>
              <a:t>COLD Project Review | 21st April 2026 | A. D'Elia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lide Number Placeholder 3"/>
          <p:cNvSpPr/>
          <p:nvPr/>
        </p:nvSpPr>
        <p:spPr>
          <a:xfrm>
            <a:off x="239400" y="6483600"/>
            <a:ext cx="546480" cy="20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fr-FR" sz="800" b="1" strike="noStrike" spc="-1">
                <a:solidFill>
                  <a:schemeClr val="dk2"/>
                </a:solidFill>
                <a:latin typeface="Arial"/>
              </a:rPr>
              <a:t>Page </a:t>
            </a:r>
            <a:fld id="{401D5A7B-A1A9-40FC-A177-238C5D60073D}" type="slidenum">
              <a:rPr lang="fr-FR" sz="800" b="1" strike="noStrike" spc="-1">
                <a:solidFill>
                  <a:schemeClr val="dk2"/>
                </a:solidFill>
                <a:latin typeface="Arial"/>
              </a:rPr>
              <a:t>3</a:t>
            </a:fld>
            <a:endParaRPr lang="fr-FR" sz="800" b="0" strike="noStrike" spc="-1">
              <a:solidFill>
                <a:srgbClr val="000000"/>
              </a:solidFill>
              <a:latin typeface="Arial"/>
            </a:endParaRPr>
          </a:p>
        </p:txBody>
      </p:sp>
      <p:sp>
        <p:nvSpPr>
          <p:cNvPr id="238" name="ZoneTexte 2"/>
          <p:cNvSpPr/>
          <p:nvPr/>
        </p:nvSpPr>
        <p:spPr>
          <a:xfrm>
            <a:off x="959400" y="177120"/>
            <a:ext cx="10656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1" strike="noStrike" cap="all" spc="-1" dirty="0">
                <a:solidFill>
                  <a:schemeClr val="lt1"/>
                </a:solidFill>
                <a:latin typeface="Arial"/>
              </a:rPr>
              <a:t>The team</a:t>
            </a:r>
            <a:endParaRPr lang="fr-FR" sz="1800" b="0" strike="noStrike" spc="-1" dirty="0">
              <a:solidFill>
                <a:srgbClr val="000000"/>
              </a:solidFill>
              <a:latin typeface="Arial"/>
            </a:endParaRPr>
          </a:p>
        </p:txBody>
      </p:sp>
      <p:sp>
        <p:nvSpPr>
          <p:cNvPr id="39" name="Espace réservé du pied de page 38">
            <a:extLst>
              <a:ext uri="{FF2B5EF4-FFF2-40B4-BE49-F238E27FC236}">
                <a16:creationId xmlns:a16="http://schemas.microsoft.com/office/drawing/2014/main" id="{9BFB87B0-A834-206C-E11C-223718601AFB}"/>
              </a:ext>
            </a:extLst>
          </p:cNvPr>
          <p:cNvSpPr>
            <a:spLocks noGrp="1"/>
          </p:cNvSpPr>
          <p:nvPr>
            <p:ph type="ftr" idx="1"/>
          </p:nvPr>
        </p:nvSpPr>
        <p:spPr/>
        <p:txBody>
          <a:bodyPr/>
          <a:lstStyle/>
          <a:p>
            <a:r>
              <a:rPr lang="en-GB"/>
              <a:t>COLD Project Review | 21st April 2026 | A. D'Elia</a:t>
            </a:r>
            <a:endParaRPr lang="fr-FR"/>
          </a:p>
        </p:txBody>
      </p:sp>
      <p:grpSp>
        <p:nvGrpSpPr>
          <p:cNvPr id="6" name="Group 5">
            <a:extLst>
              <a:ext uri="{FF2B5EF4-FFF2-40B4-BE49-F238E27FC236}">
                <a16:creationId xmlns:a16="http://schemas.microsoft.com/office/drawing/2014/main" id="{95A30CA7-2C68-4562-90EB-5F53C9ED296E}"/>
              </a:ext>
            </a:extLst>
          </p:cNvPr>
          <p:cNvGrpSpPr/>
          <p:nvPr/>
        </p:nvGrpSpPr>
        <p:grpSpPr>
          <a:xfrm>
            <a:off x="1410635" y="1115247"/>
            <a:ext cx="2403835" cy="2534786"/>
            <a:chOff x="2109883" y="1285576"/>
            <a:chExt cx="2403835" cy="2534786"/>
          </a:xfrm>
        </p:grpSpPr>
        <p:pic>
          <p:nvPicPr>
            <p:cNvPr id="4" name="Picture 3">
              <a:extLst>
                <a:ext uri="{FF2B5EF4-FFF2-40B4-BE49-F238E27FC236}">
                  <a16:creationId xmlns:a16="http://schemas.microsoft.com/office/drawing/2014/main" id="{16164CE1-FE27-4D84-A8EC-E6C5D351AFC0}"/>
                </a:ext>
              </a:extLst>
            </p:cNvPr>
            <p:cNvPicPr>
              <a:picLocks noChangeAspect="1"/>
            </p:cNvPicPr>
            <p:nvPr/>
          </p:nvPicPr>
          <p:blipFill>
            <a:blip r:embed="rId2"/>
            <a:stretch>
              <a:fillRect/>
            </a:stretch>
          </p:blipFill>
          <p:spPr>
            <a:xfrm>
              <a:off x="2109883" y="1285576"/>
              <a:ext cx="2403835" cy="1959648"/>
            </a:xfrm>
            <a:prstGeom prst="rect">
              <a:avLst/>
            </a:prstGeom>
          </p:spPr>
        </p:pic>
        <p:sp>
          <p:nvSpPr>
            <p:cNvPr id="5" name="TextBox 4">
              <a:extLst>
                <a:ext uri="{FF2B5EF4-FFF2-40B4-BE49-F238E27FC236}">
                  <a16:creationId xmlns:a16="http://schemas.microsoft.com/office/drawing/2014/main" id="{C0AFC6F0-06ED-4AE7-93AC-7B9E3E658259}"/>
                </a:ext>
              </a:extLst>
            </p:cNvPr>
            <p:cNvSpPr txBox="1"/>
            <p:nvPr/>
          </p:nvSpPr>
          <p:spPr>
            <a:xfrm>
              <a:off x="2886042" y="3297142"/>
              <a:ext cx="851515" cy="523220"/>
            </a:xfrm>
            <a:prstGeom prst="rect">
              <a:avLst/>
            </a:prstGeom>
            <a:noFill/>
          </p:spPr>
          <p:txBody>
            <a:bodyPr wrap="none" rtlCol="0">
              <a:spAutoFit/>
            </a:bodyPr>
            <a:lstStyle/>
            <a:p>
              <a:pPr algn="ctr"/>
              <a:r>
                <a:rPr lang="en-GB" dirty="0">
                  <a:solidFill>
                    <a:schemeClr val="tx2"/>
                  </a:solidFill>
                </a:rPr>
                <a:t>Myself</a:t>
              </a:r>
            </a:p>
            <a:p>
              <a:pPr algn="ctr"/>
              <a:r>
                <a:rPr lang="en-GB" sz="1000" dirty="0">
                  <a:solidFill>
                    <a:schemeClr val="tx2"/>
                  </a:solidFill>
                </a:rPr>
                <a:t>younger</a:t>
              </a:r>
            </a:p>
          </p:txBody>
        </p:sp>
      </p:grpSp>
      <p:grpSp>
        <p:nvGrpSpPr>
          <p:cNvPr id="11" name="Group 10">
            <a:extLst>
              <a:ext uri="{FF2B5EF4-FFF2-40B4-BE49-F238E27FC236}">
                <a16:creationId xmlns:a16="http://schemas.microsoft.com/office/drawing/2014/main" id="{7BA1219E-0D2F-42E5-A766-AC37F7477108}"/>
              </a:ext>
            </a:extLst>
          </p:cNvPr>
          <p:cNvGrpSpPr/>
          <p:nvPr/>
        </p:nvGrpSpPr>
        <p:grpSpPr>
          <a:xfrm>
            <a:off x="4573447" y="1106282"/>
            <a:ext cx="3073277" cy="2534786"/>
            <a:chOff x="4573447" y="1106282"/>
            <a:chExt cx="3073277" cy="2534786"/>
          </a:xfrm>
        </p:grpSpPr>
        <p:pic>
          <p:nvPicPr>
            <p:cNvPr id="8" name="Picture 7">
              <a:extLst>
                <a:ext uri="{FF2B5EF4-FFF2-40B4-BE49-F238E27FC236}">
                  <a16:creationId xmlns:a16="http://schemas.microsoft.com/office/drawing/2014/main" id="{DD67D5D8-F66A-491A-99E1-3E7E6C6C9220}"/>
                </a:ext>
              </a:extLst>
            </p:cNvPr>
            <p:cNvPicPr>
              <a:picLocks noChangeAspect="1"/>
            </p:cNvPicPr>
            <p:nvPr/>
          </p:nvPicPr>
          <p:blipFill>
            <a:blip r:embed="rId3"/>
            <a:stretch>
              <a:fillRect/>
            </a:stretch>
          </p:blipFill>
          <p:spPr>
            <a:xfrm>
              <a:off x="4967669" y="1106282"/>
              <a:ext cx="2284831" cy="1959648"/>
            </a:xfrm>
            <a:prstGeom prst="rect">
              <a:avLst/>
            </a:prstGeom>
          </p:spPr>
        </p:pic>
        <p:sp>
          <p:nvSpPr>
            <p:cNvPr id="13" name="TextBox 12">
              <a:extLst>
                <a:ext uri="{FF2B5EF4-FFF2-40B4-BE49-F238E27FC236}">
                  <a16:creationId xmlns:a16="http://schemas.microsoft.com/office/drawing/2014/main" id="{EE21BC7E-D5B8-438B-AF78-93CB9069E5D1}"/>
                </a:ext>
              </a:extLst>
            </p:cNvPr>
            <p:cNvSpPr txBox="1"/>
            <p:nvPr/>
          </p:nvSpPr>
          <p:spPr>
            <a:xfrm>
              <a:off x="4573447" y="3117848"/>
              <a:ext cx="3073277" cy="523220"/>
            </a:xfrm>
            <a:prstGeom prst="rect">
              <a:avLst/>
            </a:prstGeom>
            <a:noFill/>
          </p:spPr>
          <p:txBody>
            <a:bodyPr wrap="none" rtlCol="0">
              <a:spAutoFit/>
            </a:bodyPr>
            <a:lstStyle/>
            <a:p>
              <a:pPr algn="ctr"/>
              <a:r>
                <a:rPr lang="en-GB" dirty="0">
                  <a:solidFill>
                    <a:schemeClr val="tx2"/>
                  </a:solidFill>
                </a:rPr>
                <a:t>N. Benoist</a:t>
              </a:r>
            </a:p>
            <a:p>
              <a:pPr algn="ctr"/>
              <a:r>
                <a:rPr lang="en-GB" sz="1000" dirty="0">
                  <a:solidFill>
                    <a:schemeClr val="tx2"/>
                  </a:solidFill>
                </a:rPr>
                <a:t>Technician in the Diag. Group (part-time for COLD)</a:t>
              </a:r>
            </a:p>
          </p:txBody>
        </p:sp>
      </p:grpSp>
      <p:grpSp>
        <p:nvGrpSpPr>
          <p:cNvPr id="10" name="Group 9">
            <a:extLst>
              <a:ext uri="{FF2B5EF4-FFF2-40B4-BE49-F238E27FC236}">
                <a16:creationId xmlns:a16="http://schemas.microsoft.com/office/drawing/2014/main" id="{664BD677-2863-4D7E-93C0-6B88E9CDD7FF}"/>
              </a:ext>
            </a:extLst>
          </p:cNvPr>
          <p:cNvGrpSpPr/>
          <p:nvPr/>
        </p:nvGrpSpPr>
        <p:grpSpPr>
          <a:xfrm>
            <a:off x="7979941" y="1115247"/>
            <a:ext cx="2403835" cy="2534786"/>
            <a:chOff x="7911842" y="1285576"/>
            <a:chExt cx="2403835" cy="2534786"/>
          </a:xfrm>
        </p:grpSpPr>
        <p:sp>
          <p:nvSpPr>
            <p:cNvPr id="9" name="Rectangle 8">
              <a:extLst>
                <a:ext uri="{FF2B5EF4-FFF2-40B4-BE49-F238E27FC236}">
                  <a16:creationId xmlns:a16="http://schemas.microsoft.com/office/drawing/2014/main" id="{5CEC4E78-55E5-40C4-8EC5-6CC9D763559A}"/>
                </a:ext>
              </a:extLst>
            </p:cNvPr>
            <p:cNvSpPr/>
            <p:nvPr/>
          </p:nvSpPr>
          <p:spPr>
            <a:xfrm>
              <a:off x="7911842" y="1285576"/>
              <a:ext cx="2403835" cy="1959648"/>
            </a:xfrm>
            <a:prstGeom prst="rect">
              <a:avLst/>
            </a:prstGeom>
            <a:noFill/>
            <a:ln>
              <a:solidFill>
                <a:srgbClr val="122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5" name="TextBox 14">
              <a:extLst>
                <a:ext uri="{FF2B5EF4-FFF2-40B4-BE49-F238E27FC236}">
                  <a16:creationId xmlns:a16="http://schemas.microsoft.com/office/drawing/2014/main" id="{2BC61400-F2C4-47B6-8142-EEC7339EA853}"/>
                </a:ext>
              </a:extLst>
            </p:cNvPr>
            <p:cNvSpPr txBox="1"/>
            <p:nvPr/>
          </p:nvSpPr>
          <p:spPr>
            <a:xfrm>
              <a:off x="8190768" y="3297142"/>
              <a:ext cx="1939955" cy="523220"/>
            </a:xfrm>
            <a:prstGeom prst="rect">
              <a:avLst/>
            </a:prstGeom>
            <a:noFill/>
          </p:spPr>
          <p:txBody>
            <a:bodyPr wrap="none" rtlCol="0">
              <a:spAutoFit/>
            </a:bodyPr>
            <a:lstStyle/>
            <a:p>
              <a:pPr algn="ctr"/>
              <a:r>
                <a:rPr lang="en-GB" dirty="0">
                  <a:solidFill>
                    <a:schemeClr val="tx2"/>
                  </a:solidFill>
                </a:rPr>
                <a:t>LLRF Eng.</a:t>
              </a:r>
            </a:p>
            <a:p>
              <a:pPr algn="ctr"/>
              <a:r>
                <a:rPr lang="en-GB" sz="1000" dirty="0">
                  <a:solidFill>
                    <a:schemeClr val="tx2"/>
                  </a:solidFill>
                </a:rPr>
                <a:t>COD - Recruitment in progress</a:t>
              </a:r>
            </a:p>
          </p:txBody>
        </p:sp>
      </p:grpSp>
      <p:grpSp>
        <p:nvGrpSpPr>
          <p:cNvPr id="17" name="Group 16">
            <a:extLst>
              <a:ext uri="{FF2B5EF4-FFF2-40B4-BE49-F238E27FC236}">
                <a16:creationId xmlns:a16="http://schemas.microsoft.com/office/drawing/2014/main" id="{CDAB5A07-0E9F-4931-8C27-71DE1CEF2182}"/>
              </a:ext>
            </a:extLst>
          </p:cNvPr>
          <p:cNvGrpSpPr/>
          <p:nvPr/>
        </p:nvGrpSpPr>
        <p:grpSpPr>
          <a:xfrm>
            <a:off x="961509" y="3822315"/>
            <a:ext cx="3390673" cy="2534786"/>
            <a:chOff x="7465415" y="1285576"/>
            <a:chExt cx="3390673" cy="2534786"/>
          </a:xfrm>
        </p:grpSpPr>
        <p:sp>
          <p:nvSpPr>
            <p:cNvPr id="18" name="Rectangle 17">
              <a:extLst>
                <a:ext uri="{FF2B5EF4-FFF2-40B4-BE49-F238E27FC236}">
                  <a16:creationId xmlns:a16="http://schemas.microsoft.com/office/drawing/2014/main" id="{5315E9ED-2B0B-4A4D-98F1-62104C341793}"/>
                </a:ext>
              </a:extLst>
            </p:cNvPr>
            <p:cNvSpPr/>
            <p:nvPr/>
          </p:nvSpPr>
          <p:spPr>
            <a:xfrm>
              <a:off x="7911842" y="1285576"/>
              <a:ext cx="2403835" cy="1959648"/>
            </a:xfrm>
            <a:prstGeom prst="rect">
              <a:avLst/>
            </a:prstGeom>
            <a:noFill/>
            <a:ln>
              <a:solidFill>
                <a:srgbClr val="122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9" name="TextBox 18">
              <a:extLst>
                <a:ext uri="{FF2B5EF4-FFF2-40B4-BE49-F238E27FC236}">
                  <a16:creationId xmlns:a16="http://schemas.microsoft.com/office/drawing/2014/main" id="{18D41284-C9A6-4EFA-8AB1-0A364589981D}"/>
                </a:ext>
              </a:extLst>
            </p:cNvPr>
            <p:cNvSpPr txBox="1"/>
            <p:nvPr/>
          </p:nvSpPr>
          <p:spPr>
            <a:xfrm>
              <a:off x="7465415" y="3297142"/>
              <a:ext cx="3390673" cy="523220"/>
            </a:xfrm>
            <a:prstGeom prst="rect">
              <a:avLst/>
            </a:prstGeom>
            <a:noFill/>
          </p:spPr>
          <p:txBody>
            <a:bodyPr wrap="none" rtlCol="0">
              <a:spAutoFit/>
            </a:bodyPr>
            <a:lstStyle/>
            <a:p>
              <a:pPr algn="ctr"/>
              <a:r>
                <a:rPr lang="en-GB" dirty="0">
                  <a:solidFill>
                    <a:schemeClr val="tx2"/>
                  </a:solidFill>
                </a:rPr>
                <a:t>RF Eng.</a:t>
              </a:r>
            </a:p>
            <a:p>
              <a:pPr algn="ctr"/>
              <a:r>
                <a:rPr lang="en-GB" sz="1000" dirty="0">
                  <a:solidFill>
                    <a:schemeClr val="tx2"/>
                  </a:solidFill>
                </a:rPr>
                <a:t>COD - Position Approved within ASD, need DM approval</a:t>
              </a:r>
            </a:p>
          </p:txBody>
        </p:sp>
      </p:grpSp>
      <p:grpSp>
        <p:nvGrpSpPr>
          <p:cNvPr id="20" name="Group 19">
            <a:extLst>
              <a:ext uri="{FF2B5EF4-FFF2-40B4-BE49-F238E27FC236}">
                <a16:creationId xmlns:a16="http://schemas.microsoft.com/office/drawing/2014/main" id="{598D6CA2-0576-4A48-9966-301E1CE38884}"/>
              </a:ext>
            </a:extLst>
          </p:cNvPr>
          <p:cNvGrpSpPr/>
          <p:nvPr/>
        </p:nvGrpSpPr>
        <p:grpSpPr>
          <a:xfrm>
            <a:off x="4967669" y="3822633"/>
            <a:ext cx="2284831" cy="2534786"/>
            <a:chOff x="7911842" y="1285576"/>
            <a:chExt cx="2284831" cy="2534786"/>
          </a:xfrm>
        </p:grpSpPr>
        <p:sp>
          <p:nvSpPr>
            <p:cNvPr id="21" name="Rectangle 20">
              <a:extLst>
                <a:ext uri="{FF2B5EF4-FFF2-40B4-BE49-F238E27FC236}">
                  <a16:creationId xmlns:a16="http://schemas.microsoft.com/office/drawing/2014/main" id="{B779102F-17E2-4867-84ED-B4589A21E373}"/>
                </a:ext>
              </a:extLst>
            </p:cNvPr>
            <p:cNvSpPr/>
            <p:nvPr/>
          </p:nvSpPr>
          <p:spPr>
            <a:xfrm>
              <a:off x="7911842" y="1285576"/>
              <a:ext cx="2284831" cy="1959648"/>
            </a:xfrm>
            <a:prstGeom prst="rect">
              <a:avLst/>
            </a:prstGeom>
            <a:noFill/>
            <a:ln>
              <a:solidFill>
                <a:srgbClr val="122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2" name="TextBox 21">
              <a:extLst>
                <a:ext uri="{FF2B5EF4-FFF2-40B4-BE49-F238E27FC236}">
                  <a16:creationId xmlns:a16="http://schemas.microsoft.com/office/drawing/2014/main" id="{809F90A9-5C18-4237-9610-1F4AB66EE16F}"/>
                </a:ext>
              </a:extLst>
            </p:cNvPr>
            <p:cNvSpPr txBox="1"/>
            <p:nvPr/>
          </p:nvSpPr>
          <p:spPr>
            <a:xfrm>
              <a:off x="8523364" y="3297142"/>
              <a:ext cx="1274772" cy="523220"/>
            </a:xfrm>
            <a:prstGeom prst="rect">
              <a:avLst/>
            </a:prstGeom>
            <a:noFill/>
          </p:spPr>
          <p:txBody>
            <a:bodyPr wrap="none" rtlCol="0">
              <a:spAutoFit/>
            </a:bodyPr>
            <a:lstStyle/>
            <a:p>
              <a:pPr algn="ctr"/>
              <a:r>
                <a:rPr lang="en-GB" dirty="0">
                  <a:solidFill>
                    <a:schemeClr val="tx2"/>
                  </a:solidFill>
                </a:rPr>
                <a:t>Technician</a:t>
              </a:r>
            </a:p>
            <a:p>
              <a:pPr algn="ctr"/>
              <a:r>
                <a:rPr lang="en-GB" sz="1000" dirty="0">
                  <a:solidFill>
                    <a:schemeClr val="tx2"/>
                  </a:solidFill>
                </a:rPr>
                <a:t>COD - ?</a:t>
              </a:r>
            </a:p>
          </p:txBody>
        </p:sp>
      </p:grpSp>
      <p:sp>
        <p:nvSpPr>
          <p:cNvPr id="12" name="TextBox 11">
            <a:extLst>
              <a:ext uri="{FF2B5EF4-FFF2-40B4-BE49-F238E27FC236}">
                <a16:creationId xmlns:a16="http://schemas.microsoft.com/office/drawing/2014/main" id="{87B4C10F-B7BC-435C-8764-D29BC7B87770}"/>
              </a:ext>
            </a:extLst>
          </p:cNvPr>
          <p:cNvSpPr txBox="1"/>
          <p:nvPr/>
        </p:nvSpPr>
        <p:spPr>
          <a:xfrm>
            <a:off x="7637928" y="3787167"/>
            <a:ext cx="4305708" cy="1815882"/>
          </a:xfrm>
          <a:prstGeom prst="rect">
            <a:avLst/>
          </a:prstGeom>
          <a:noFill/>
        </p:spPr>
        <p:txBody>
          <a:bodyPr wrap="square" rtlCol="0">
            <a:spAutoFit/>
          </a:bodyPr>
          <a:lstStyle/>
          <a:p>
            <a:r>
              <a:rPr lang="en-GB" sz="1400" dirty="0">
                <a:solidFill>
                  <a:schemeClr val="tx2"/>
                </a:solidFill>
              </a:rPr>
              <a:t>The RF Group has many other very high priority Projects to follow (for ex. 4</a:t>
            </a:r>
            <a:r>
              <a:rPr lang="en-GB" sz="1400" baseline="30000" dirty="0">
                <a:solidFill>
                  <a:schemeClr val="tx2"/>
                </a:solidFill>
              </a:rPr>
              <a:t>th</a:t>
            </a:r>
            <a:r>
              <a:rPr lang="en-GB" sz="1400" dirty="0">
                <a:solidFill>
                  <a:schemeClr val="tx2"/>
                </a:solidFill>
              </a:rPr>
              <a:t> Harmonic RF System, </a:t>
            </a:r>
            <a:r>
              <a:rPr lang="en-GB" sz="1400" dirty="0" err="1">
                <a:solidFill>
                  <a:schemeClr val="tx2"/>
                </a:solidFill>
              </a:rPr>
              <a:t>Linac</a:t>
            </a:r>
            <a:r>
              <a:rPr lang="en-GB" sz="1400" dirty="0">
                <a:solidFill>
                  <a:schemeClr val="tx2"/>
                </a:solidFill>
              </a:rPr>
              <a:t> Refurbishment, …) that makes very difficult to provide for a dedicated support of the COLD Project. That is why additional, external support is vital for the success of this activity. Of course this does not prevent, when the other activities will reduce, to have a support during the Project.   </a:t>
            </a:r>
          </a:p>
        </p:txBody>
      </p:sp>
      <p:sp>
        <p:nvSpPr>
          <p:cNvPr id="23" name="TextBox 22">
            <a:extLst>
              <a:ext uri="{FF2B5EF4-FFF2-40B4-BE49-F238E27FC236}">
                <a16:creationId xmlns:a16="http://schemas.microsoft.com/office/drawing/2014/main" id="{1A67DEC4-437C-4E55-9745-8F21688B6D4B}"/>
              </a:ext>
            </a:extLst>
          </p:cNvPr>
          <p:cNvSpPr txBox="1"/>
          <p:nvPr/>
        </p:nvSpPr>
        <p:spPr>
          <a:xfrm>
            <a:off x="7695766" y="5630899"/>
            <a:ext cx="3737359" cy="830997"/>
          </a:xfrm>
          <a:prstGeom prst="rect">
            <a:avLst/>
          </a:prstGeom>
          <a:noFill/>
        </p:spPr>
        <p:txBody>
          <a:bodyPr wrap="square" rtlCol="0">
            <a:spAutoFit/>
          </a:bodyPr>
          <a:lstStyle/>
          <a:p>
            <a:r>
              <a:rPr lang="en-GB" sz="1200" b="1" dirty="0">
                <a:solidFill>
                  <a:srgbClr val="FF0000"/>
                </a:solidFill>
              </a:rPr>
              <a:t>Nonetheless, thanks to the RF Group and in particular to M. </a:t>
            </a:r>
            <a:r>
              <a:rPr lang="en-GB" sz="1200" b="1" dirty="0" err="1">
                <a:solidFill>
                  <a:srgbClr val="FF0000"/>
                </a:solidFill>
              </a:rPr>
              <a:t>Dubrulle</a:t>
            </a:r>
            <a:r>
              <a:rPr lang="en-GB" sz="1200" b="1" dirty="0">
                <a:solidFill>
                  <a:srgbClr val="FF0000"/>
                </a:solidFill>
              </a:rPr>
              <a:t> and M. </a:t>
            </a:r>
            <a:r>
              <a:rPr lang="en-GB" sz="1200" b="1" dirty="0" err="1">
                <a:solidFill>
                  <a:srgbClr val="FF0000"/>
                </a:solidFill>
              </a:rPr>
              <a:t>Morati</a:t>
            </a:r>
            <a:r>
              <a:rPr lang="en-GB" sz="1200" b="1" dirty="0">
                <a:solidFill>
                  <a:srgbClr val="FF0000"/>
                </a:solidFill>
              </a:rPr>
              <a:t> for the advises and help to define S-Band RF Unit Tech specs, interlock list and many other advises.</a:t>
            </a:r>
          </a:p>
        </p:txBody>
      </p:sp>
    </p:spTree>
    <p:extLst>
      <p:ext uri="{BB962C8B-B14F-4D97-AF65-F5344CB8AC3E}">
        <p14:creationId xmlns:p14="http://schemas.microsoft.com/office/powerpoint/2010/main" val="2159764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lide Number Placeholder 3"/>
          <p:cNvSpPr/>
          <p:nvPr/>
        </p:nvSpPr>
        <p:spPr>
          <a:xfrm>
            <a:off x="239400" y="6483600"/>
            <a:ext cx="546480" cy="20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fr-FR" sz="800" b="1" strike="noStrike" spc="-1" dirty="0">
                <a:solidFill>
                  <a:schemeClr val="dk2"/>
                </a:solidFill>
                <a:latin typeface="Arial"/>
              </a:rPr>
              <a:t>Page </a:t>
            </a:r>
            <a:fld id="{401D5A7B-A1A9-40FC-A177-238C5D60073D}" type="slidenum">
              <a:rPr lang="fr-FR" sz="800" b="1" strike="noStrike" spc="-1">
                <a:solidFill>
                  <a:schemeClr val="dk2"/>
                </a:solidFill>
                <a:latin typeface="Arial"/>
              </a:rPr>
              <a:t>4</a:t>
            </a:fld>
            <a:endParaRPr lang="fr-FR" sz="800" b="0" strike="noStrike" spc="-1" dirty="0">
              <a:solidFill>
                <a:srgbClr val="000000"/>
              </a:solidFill>
              <a:latin typeface="Arial"/>
            </a:endParaRPr>
          </a:p>
        </p:txBody>
      </p:sp>
      <p:sp>
        <p:nvSpPr>
          <p:cNvPr id="238" name="ZoneTexte 2"/>
          <p:cNvSpPr/>
          <p:nvPr/>
        </p:nvSpPr>
        <p:spPr>
          <a:xfrm>
            <a:off x="959400" y="177120"/>
            <a:ext cx="10656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1" strike="noStrike" cap="all" spc="-1" dirty="0">
                <a:solidFill>
                  <a:schemeClr val="lt1"/>
                </a:solidFill>
                <a:latin typeface="Arial"/>
              </a:rPr>
              <a:t>Preliminary installation drawings</a:t>
            </a:r>
            <a:endParaRPr lang="fr-FR" sz="1800" b="0" strike="noStrike" spc="-1" dirty="0">
              <a:solidFill>
                <a:srgbClr val="000000"/>
              </a:solidFill>
              <a:latin typeface="Arial"/>
            </a:endParaRPr>
          </a:p>
        </p:txBody>
      </p:sp>
      <p:sp>
        <p:nvSpPr>
          <p:cNvPr id="39" name="Espace réservé du pied de page 38">
            <a:extLst>
              <a:ext uri="{FF2B5EF4-FFF2-40B4-BE49-F238E27FC236}">
                <a16:creationId xmlns:a16="http://schemas.microsoft.com/office/drawing/2014/main" id="{9BFB87B0-A834-206C-E11C-223718601AFB}"/>
              </a:ext>
            </a:extLst>
          </p:cNvPr>
          <p:cNvSpPr>
            <a:spLocks noGrp="1"/>
          </p:cNvSpPr>
          <p:nvPr>
            <p:ph type="ftr" idx="1"/>
          </p:nvPr>
        </p:nvSpPr>
        <p:spPr/>
        <p:txBody>
          <a:bodyPr/>
          <a:lstStyle/>
          <a:p>
            <a:r>
              <a:rPr lang="en-GB"/>
              <a:t>COLD Project Review | 21st April 2026 | A. D'Elia</a:t>
            </a:r>
            <a:endParaRPr lang="fr-FR"/>
          </a:p>
        </p:txBody>
      </p:sp>
      <p:pic>
        <p:nvPicPr>
          <p:cNvPr id="24" name="Picture 23">
            <a:extLst>
              <a:ext uri="{FF2B5EF4-FFF2-40B4-BE49-F238E27FC236}">
                <a16:creationId xmlns:a16="http://schemas.microsoft.com/office/drawing/2014/main" id="{8E333B5D-80E8-45B3-AE9A-BD6345E5329C}"/>
              </a:ext>
            </a:extLst>
          </p:cNvPr>
          <p:cNvPicPr>
            <a:picLocks noChangeAspect="1"/>
          </p:cNvPicPr>
          <p:nvPr/>
        </p:nvPicPr>
        <p:blipFill>
          <a:blip r:embed="rId2"/>
          <a:stretch>
            <a:fillRect/>
          </a:stretch>
        </p:blipFill>
        <p:spPr>
          <a:xfrm>
            <a:off x="5728447" y="931460"/>
            <a:ext cx="6102582" cy="4513974"/>
          </a:xfrm>
          <a:prstGeom prst="rect">
            <a:avLst/>
          </a:prstGeom>
        </p:spPr>
      </p:pic>
      <p:sp>
        <p:nvSpPr>
          <p:cNvPr id="29" name="TextBox 28">
            <a:extLst>
              <a:ext uri="{FF2B5EF4-FFF2-40B4-BE49-F238E27FC236}">
                <a16:creationId xmlns:a16="http://schemas.microsoft.com/office/drawing/2014/main" id="{7A4179AF-0DEC-4588-9E22-35AE601681F2}"/>
              </a:ext>
            </a:extLst>
          </p:cNvPr>
          <p:cNvSpPr txBox="1"/>
          <p:nvPr/>
        </p:nvSpPr>
        <p:spPr>
          <a:xfrm>
            <a:off x="5728447" y="5440327"/>
            <a:ext cx="6102583" cy="769441"/>
          </a:xfrm>
          <a:prstGeom prst="rect">
            <a:avLst/>
          </a:prstGeom>
          <a:noFill/>
        </p:spPr>
        <p:txBody>
          <a:bodyPr wrap="square" rtlCol="0">
            <a:spAutoFit/>
          </a:bodyPr>
          <a:lstStyle/>
          <a:p>
            <a:pPr algn="ctr"/>
            <a:r>
              <a:rPr lang="en-GB" sz="1600" b="1" dirty="0">
                <a:solidFill>
                  <a:schemeClr val="tx2"/>
                </a:solidFill>
              </a:rPr>
              <a:t>Preliminary drawings/studies of the final COLD Installation Phase 2 (WP04-MEG: T. </a:t>
            </a:r>
            <a:r>
              <a:rPr lang="en-GB" sz="1600" b="1" dirty="0" err="1">
                <a:solidFill>
                  <a:schemeClr val="tx2"/>
                </a:solidFill>
              </a:rPr>
              <a:t>Brochard</a:t>
            </a:r>
            <a:r>
              <a:rPr lang="en-GB" sz="1600" b="1" dirty="0">
                <a:solidFill>
                  <a:schemeClr val="tx2"/>
                </a:solidFill>
              </a:rPr>
              <a:t> &amp; L. </a:t>
            </a:r>
            <a:r>
              <a:rPr lang="en-GB" sz="1600" b="1" dirty="0" err="1">
                <a:solidFill>
                  <a:schemeClr val="tx2"/>
                </a:solidFill>
              </a:rPr>
              <a:t>Eybert</a:t>
            </a:r>
            <a:r>
              <a:rPr lang="en-GB" sz="1600" b="1" dirty="0">
                <a:solidFill>
                  <a:schemeClr val="tx2"/>
                </a:solidFill>
              </a:rPr>
              <a:t>) </a:t>
            </a:r>
          </a:p>
          <a:p>
            <a:pPr algn="ctr"/>
            <a:r>
              <a:rPr lang="en-GB" sz="1200" dirty="0">
                <a:solidFill>
                  <a:schemeClr val="tx2"/>
                </a:solidFill>
              </a:rPr>
              <a:t>Deflecting Cavity not yet included </a:t>
            </a:r>
          </a:p>
        </p:txBody>
      </p:sp>
      <p:sp>
        <p:nvSpPr>
          <p:cNvPr id="30" name="TextBox 29">
            <a:extLst>
              <a:ext uri="{FF2B5EF4-FFF2-40B4-BE49-F238E27FC236}">
                <a16:creationId xmlns:a16="http://schemas.microsoft.com/office/drawing/2014/main" id="{C4D735CE-C239-4D30-84E9-4675C278A4E9}"/>
              </a:ext>
            </a:extLst>
          </p:cNvPr>
          <p:cNvSpPr txBox="1"/>
          <p:nvPr/>
        </p:nvSpPr>
        <p:spPr>
          <a:xfrm>
            <a:off x="94129" y="2544637"/>
            <a:ext cx="5446059" cy="3970318"/>
          </a:xfrm>
          <a:prstGeom prst="rect">
            <a:avLst/>
          </a:prstGeom>
          <a:noFill/>
        </p:spPr>
        <p:txBody>
          <a:bodyPr wrap="square" rtlCol="0">
            <a:spAutoFit/>
          </a:bodyPr>
          <a:lstStyle/>
          <a:p>
            <a:r>
              <a:rPr lang="en-GB" sz="1600" dirty="0">
                <a:solidFill>
                  <a:schemeClr val="tx2"/>
                </a:solidFill>
              </a:rPr>
              <a:t>The installation of the COLD project is guided by the two following principles:</a:t>
            </a:r>
          </a:p>
          <a:p>
            <a:endParaRPr lang="en-GB" sz="1600" dirty="0">
              <a:solidFill>
                <a:schemeClr val="tx2"/>
              </a:solidFill>
            </a:endParaRPr>
          </a:p>
          <a:p>
            <a:pPr marL="285750" indent="-285750">
              <a:buFont typeface="Arial" panose="020B0604020202020204" pitchFamily="34" charset="0"/>
              <a:buChar char="•"/>
            </a:pPr>
            <a:r>
              <a:rPr lang="en-GB" sz="1600" dirty="0">
                <a:solidFill>
                  <a:schemeClr val="tx2"/>
                </a:solidFill>
              </a:rPr>
              <a:t>Avoid any interaction with the existing operational </a:t>
            </a:r>
            <a:r>
              <a:rPr lang="en-GB" sz="1600" dirty="0" err="1">
                <a:solidFill>
                  <a:schemeClr val="tx2"/>
                </a:solidFill>
              </a:rPr>
              <a:t>linac</a:t>
            </a:r>
            <a:r>
              <a:rPr lang="en-GB" sz="1600" dirty="0">
                <a:solidFill>
                  <a:schemeClr val="tx2"/>
                </a:solidFill>
              </a:rPr>
              <a:t>.</a:t>
            </a:r>
          </a:p>
          <a:p>
            <a:pPr marL="285750" indent="-285750">
              <a:buFont typeface="Arial" panose="020B0604020202020204" pitchFamily="34" charset="0"/>
              <a:buChar char="•"/>
            </a:pPr>
            <a:r>
              <a:rPr lang="en-GB" sz="1600" dirty="0">
                <a:solidFill>
                  <a:schemeClr val="tx2"/>
                </a:solidFill>
              </a:rPr>
              <a:t>Minimize civil works (e.g. the use of existing openings between the modulator hall and the </a:t>
            </a:r>
            <a:r>
              <a:rPr lang="en-GB" sz="1600" dirty="0" err="1">
                <a:solidFill>
                  <a:schemeClr val="tx2"/>
                </a:solidFill>
              </a:rPr>
              <a:t>linac</a:t>
            </a:r>
            <a:r>
              <a:rPr lang="en-GB" sz="1600" dirty="0">
                <a:solidFill>
                  <a:schemeClr val="tx2"/>
                </a:solidFill>
              </a:rPr>
              <a:t> tunnel).</a:t>
            </a:r>
          </a:p>
          <a:p>
            <a:pPr marL="285750" indent="-285750">
              <a:buFont typeface="Arial" panose="020B0604020202020204" pitchFamily="34" charset="0"/>
              <a:buChar char="•"/>
            </a:pPr>
            <a:endParaRPr lang="en-GB" sz="1600" dirty="0">
              <a:solidFill>
                <a:schemeClr val="tx2"/>
              </a:solidFill>
            </a:endParaRPr>
          </a:p>
          <a:p>
            <a:r>
              <a:rPr lang="en-GB" sz="1400" dirty="0">
                <a:solidFill>
                  <a:schemeClr val="tx2"/>
                </a:solidFill>
              </a:rPr>
              <a:t>Additional information: </a:t>
            </a:r>
          </a:p>
          <a:p>
            <a:endParaRPr lang="en-GB" sz="1400" dirty="0">
              <a:solidFill>
                <a:schemeClr val="tx2"/>
              </a:solidFill>
            </a:endParaRPr>
          </a:p>
          <a:p>
            <a:pPr marL="171450" indent="-171450">
              <a:buFont typeface="Symbol" panose="05050102010706020507" pitchFamily="18" charset="2"/>
              <a:buChar char=""/>
            </a:pPr>
            <a:r>
              <a:rPr lang="en-GB" sz="1400" dirty="0">
                <a:solidFill>
                  <a:schemeClr val="tx2"/>
                </a:solidFill>
              </a:rPr>
              <a:t>The 300-liter liquid nitrogen tanks are placed close to the wall to enable automatic filling of the cryomodules without entering the </a:t>
            </a:r>
            <a:r>
              <a:rPr lang="en-GB" sz="1400" dirty="0" err="1">
                <a:solidFill>
                  <a:schemeClr val="tx2"/>
                </a:solidFill>
              </a:rPr>
              <a:t>linac</a:t>
            </a:r>
            <a:r>
              <a:rPr lang="en-GB" sz="1400" dirty="0">
                <a:solidFill>
                  <a:schemeClr val="tx2"/>
                </a:solidFill>
              </a:rPr>
              <a:t> tunnel.</a:t>
            </a:r>
          </a:p>
          <a:p>
            <a:pPr marL="171450" indent="-171450">
              <a:buFont typeface="Symbol" panose="05050102010706020507" pitchFamily="18" charset="2"/>
              <a:buChar char=""/>
            </a:pPr>
            <a:r>
              <a:rPr lang="en-GB" sz="1400" dirty="0">
                <a:solidFill>
                  <a:schemeClr val="tx2"/>
                </a:solidFill>
              </a:rPr>
              <a:t>Installing an overhead crane in the </a:t>
            </a:r>
            <a:r>
              <a:rPr lang="en-GB" sz="1400" dirty="0" err="1">
                <a:solidFill>
                  <a:schemeClr val="tx2"/>
                </a:solidFill>
              </a:rPr>
              <a:t>linac</a:t>
            </a:r>
            <a:r>
              <a:rPr lang="en-GB" sz="1400" dirty="0">
                <a:solidFill>
                  <a:schemeClr val="tx2"/>
                </a:solidFill>
              </a:rPr>
              <a:t> tunnel is not possible due to tunnel dimensions. Handling of heavy equipment will therefore be performed using manual pallet jacks or dedicated electrical movers, such as the e-Motion 40 units used during the EBS installation. </a:t>
            </a:r>
          </a:p>
        </p:txBody>
      </p:sp>
      <p:grpSp>
        <p:nvGrpSpPr>
          <p:cNvPr id="40" name="Group 39">
            <a:extLst>
              <a:ext uri="{FF2B5EF4-FFF2-40B4-BE49-F238E27FC236}">
                <a16:creationId xmlns:a16="http://schemas.microsoft.com/office/drawing/2014/main" id="{040F4D7C-3D9D-4431-BB22-7FCD30944D3B}"/>
              </a:ext>
            </a:extLst>
          </p:cNvPr>
          <p:cNvGrpSpPr/>
          <p:nvPr/>
        </p:nvGrpSpPr>
        <p:grpSpPr>
          <a:xfrm>
            <a:off x="0" y="1080246"/>
            <a:ext cx="5728446" cy="1552941"/>
            <a:chOff x="0" y="1080246"/>
            <a:chExt cx="5728446" cy="1552941"/>
          </a:xfrm>
        </p:grpSpPr>
        <p:grpSp>
          <p:nvGrpSpPr>
            <p:cNvPr id="25" name="Group 24">
              <a:extLst>
                <a:ext uri="{FF2B5EF4-FFF2-40B4-BE49-F238E27FC236}">
                  <a16:creationId xmlns:a16="http://schemas.microsoft.com/office/drawing/2014/main" id="{B5A19808-75A9-42EE-97B7-DF4BAAA1ADA1}"/>
                </a:ext>
              </a:extLst>
            </p:cNvPr>
            <p:cNvGrpSpPr/>
            <p:nvPr/>
          </p:nvGrpSpPr>
          <p:grpSpPr>
            <a:xfrm>
              <a:off x="0" y="1080246"/>
              <a:ext cx="5540188" cy="1346987"/>
              <a:chOff x="0" y="3429000"/>
              <a:chExt cx="5540188" cy="1346987"/>
            </a:xfrm>
          </p:grpSpPr>
          <p:pic>
            <p:nvPicPr>
              <p:cNvPr id="26" name="Picture 12">
                <a:extLst>
                  <a:ext uri="{FF2B5EF4-FFF2-40B4-BE49-F238E27FC236}">
                    <a16:creationId xmlns:a16="http://schemas.microsoft.com/office/drawing/2014/main" id="{5EC021F0-E344-4131-90C9-7160E524DA64}"/>
                  </a:ext>
                </a:extLst>
              </p:cNvPr>
              <p:cNvPicPr>
                <a:picLocks noChangeAspect="1"/>
              </p:cNvPicPr>
              <p:nvPr/>
            </p:nvPicPr>
            <p:blipFill>
              <a:blip r:embed="rId3"/>
              <a:stretch/>
            </p:blipFill>
            <p:spPr bwMode="auto">
              <a:xfrm>
                <a:off x="0" y="3546404"/>
                <a:ext cx="5540188" cy="1229583"/>
              </a:xfrm>
              <a:prstGeom prst="rect">
                <a:avLst/>
              </a:prstGeom>
            </p:spPr>
          </p:pic>
          <p:sp>
            <p:nvSpPr>
              <p:cNvPr id="27" name="TextBox 28">
                <a:extLst>
                  <a:ext uri="{FF2B5EF4-FFF2-40B4-BE49-F238E27FC236}">
                    <a16:creationId xmlns:a16="http://schemas.microsoft.com/office/drawing/2014/main" id="{582D21AF-DE84-4163-A4AF-FC38D64705FA}"/>
                  </a:ext>
                </a:extLst>
              </p:cNvPr>
              <p:cNvSpPr txBox="1"/>
              <p:nvPr/>
            </p:nvSpPr>
            <p:spPr bwMode="auto">
              <a:xfrm>
                <a:off x="477511" y="3429000"/>
                <a:ext cx="847220"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defRPr/>
                </a:pPr>
                <a:r>
                  <a:rPr lang="en-US" b="1" dirty="0">
                    <a:solidFill>
                      <a:schemeClr val="tx2"/>
                    </a:solidFill>
                  </a:rPr>
                  <a:t>Today</a:t>
                </a:r>
                <a:endParaRPr b="1" dirty="0">
                  <a:solidFill>
                    <a:schemeClr val="tx2"/>
                  </a:solidFill>
                </a:endParaRPr>
              </a:p>
            </p:txBody>
          </p:sp>
          <p:sp>
            <p:nvSpPr>
              <p:cNvPr id="28" name="Rectangle 27">
                <a:extLst>
                  <a:ext uri="{FF2B5EF4-FFF2-40B4-BE49-F238E27FC236}">
                    <a16:creationId xmlns:a16="http://schemas.microsoft.com/office/drawing/2014/main" id="{86628465-07B2-4E04-9629-A2CA32ED1655}"/>
                  </a:ext>
                </a:extLst>
              </p:cNvPr>
              <p:cNvSpPr/>
              <p:nvPr/>
            </p:nvSpPr>
            <p:spPr>
              <a:xfrm>
                <a:off x="1515035" y="4536141"/>
                <a:ext cx="259977" cy="1434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DA143991-E5F6-44DF-AB56-DC189065E514}"/>
                </a:ext>
              </a:extLst>
            </p:cNvPr>
            <p:cNvSpPr/>
            <p:nvPr/>
          </p:nvSpPr>
          <p:spPr>
            <a:xfrm>
              <a:off x="1050324" y="1618736"/>
              <a:ext cx="1025611" cy="593365"/>
            </a:xfrm>
            <a:prstGeom prst="rect">
              <a:avLst/>
            </a:prstGeom>
            <a:solidFill>
              <a:schemeClr val="tx2">
                <a:lumMod val="20000"/>
                <a:lumOff val="80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2"/>
                  </a:solidFill>
                </a:rPr>
                <a:t>COLD</a:t>
              </a:r>
            </a:p>
          </p:txBody>
        </p:sp>
        <p:cxnSp>
          <p:nvCxnSpPr>
            <p:cNvPr id="35" name="Straight Arrow Connector 34">
              <a:extLst>
                <a:ext uri="{FF2B5EF4-FFF2-40B4-BE49-F238E27FC236}">
                  <a16:creationId xmlns:a16="http://schemas.microsoft.com/office/drawing/2014/main" id="{092C87D5-6A62-47E7-996F-C662DE50644F}"/>
                </a:ext>
              </a:extLst>
            </p:cNvPr>
            <p:cNvCxnSpPr>
              <a:cxnSpLocks/>
              <a:stCxn id="2" idx="3"/>
            </p:cNvCxnSpPr>
            <p:nvPr/>
          </p:nvCxnSpPr>
          <p:spPr>
            <a:xfrm>
              <a:off x="2075935" y="1915419"/>
              <a:ext cx="3652511" cy="71776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D482B28-9380-4DEC-9534-864FC4C3A454}"/>
              </a:ext>
            </a:extLst>
          </p:cNvPr>
          <p:cNvSpPr txBox="1"/>
          <p:nvPr/>
        </p:nvSpPr>
        <p:spPr>
          <a:xfrm>
            <a:off x="5728446" y="979071"/>
            <a:ext cx="5656730" cy="646331"/>
          </a:xfrm>
          <a:prstGeom prst="rect">
            <a:avLst/>
          </a:prstGeom>
          <a:noFill/>
        </p:spPr>
        <p:txBody>
          <a:bodyPr wrap="square" rtlCol="0">
            <a:spAutoFit/>
          </a:bodyPr>
          <a:lstStyle/>
          <a:p>
            <a:r>
              <a:rPr lang="en-GB" sz="1200" dirty="0">
                <a:solidFill>
                  <a:schemeClr val="accent1">
                    <a:lumMod val="50000"/>
                  </a:schemeClr>
                </a:solidFill>
                <a:latin typeface="+mj-lt"/>
              </a:rPr>
              <a:t>More in J. L. </a:t>
            </a:r>
            <a:r>
              <a:rPr lang="en-GB" sz="1200" dirty="0" err="1">
                <a:solidFill>
                  <a:schemeClr val="accent1">
                    <a:lumMod val="50000"/>
                  </a:schemeClr>
                </a:solidFill>
                <a:latin typeface="+mj-lt"/>
              </a:rPr>
              <a:t>Revol</a:t>
            </a:r>
            <a:r>
              <a:rPr lang="en-GB" sz="1200" dirty="0">
                <a:solidFill>
                  <a:schemeClr val="accent1">
                    <a:lumMod val="50000"/>
                  </a:schemeClr>
                </a:solidFill>
                <a:latin typeface="+mj-lt"/>
              </a:rPr>
              <a:t>: </a:t>
            </a:r>
            <a:r>
              <a:rPr lang="en-US" sz="1200" b="1" strike="noStrike" spc="-1" dirty="0">
                <a:solidFill>
                  <a:schemeClr val="accent1">
                    <a:lumMod val="50000"/>
                  </a:schemeClr>
                </a:solidFill>
                <a:latin typeface="+mj-lt"/>
              </a:rPr>
              <a:t>6GeV </a:t>
            </a:r>
            <a:r>
              <a:rPr lang="en-US" sz="1200" b="1" strike="noStrike" spc="-1" dirty="0" err="1">
                <a:solidFill>
                  <a:schemeClr val="accent1">
                    <a:lumMod val="50000"/>
                  </a:schemeClr>
                </a:solidFill>
                <a:latin typeface="+mj-lt"/>
              </a:rPr>
              <a:t>Linac</a:t>
            </a:r>
            <a:r>
              <a:rPr lang="en-US" sz="1200" b="1" strike="noStrike" spc="-1" dirty="0">
                <a:solidFill>
                  <a:schemeClr val="accent1">
                    <a:lumMod val="50000"/>
                  </a:schemeClr>
                </a:solidFill>
                <a:latin typeface="+mj-lt"/>
              </a:rPr>
              <a:t> and COLD project: Installation, implementation and safety aspects – Next Talk</a:t>
            </a:r>
          </a:p>
          <a:p>
            <a:endParaRPr lang="en-GB" sz="1200" dirty="0">
              <a:solidFill>
                <a:schemeClr val="accent1">
                  <a:lumMod val="50000"/>
                </a:schemeClr>
              </a:solidFill>
              <a:latin typeface="+mj-lt"/>
            </a:endParaRPr>
          </a:p>
        </p:txBody>
      </p:sp>
    </p:spTree>
    <p:extLst>
      <p:ext uri="{BB962C8B-B14F-4D97-AF65-F5344CB8AC3E}">
        <p14:creationId xmlns:p14="http://schemas.microsoft.com/office/powerpoint/2010/main" val="313932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lide Number Placeholder 3"/>
          <p:cNvSpPr/>
          <p:nvPr/>
        </p:nvSpPr>
        <p:spPr>
          <a:xfrm>
            <a:off x="239400" y="6483600"/>
            <a:ext cx="546480" cy="20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fr-FR" sz="800" b="1" strike="noStrike" spc="-1">
                <a:solidFill>
                  <a:schemeClr val="dk2"/>
                </a:solidFill>
                <a:latin typeface="Arial"/>
              </a:rPr>
              <a:t>Page </a:t>
            </a:r>
            <a:fld id="{401D5A7B-A1A9-40FC-A177-238C5D60073D}" type="slidenum">
              <a:rPr lang="fr-FR" sz="800" b="1" strike="noStrike" spc="-1">
                <a:solidFill>
                  <a:schemeClr val="dk2"/>
                </a:solidFill>
                <a:latin typeface="Arial"/>
              </a:rPr>
              <a:t>5</a:t>
            </a:fld>
            <a:endParaRPr lang="fr-FR" sz="800" b="0" strike="noStrike" spc="-1">
              <a:solidFill>
                <a:srgbClr val="000000"/>
              </a:solidFill>
              <a:latin typeface="Arial"/>
            </a:endParaRPr>
          </a:p>
        </p:txBody>
      </p:sp>
      <p:sp>
        <p:nvSpPr>
          <p:cNvPr id="238" name="ZoneTexte 2"/>
          <p:cNvSpPr/>
          <p:nvPr/>
        </p:nvSpPr>
        <p:spPr>
          <a:xfrm>
            <a:off x="959400" y="177120"/>
            <a:ext cx="10656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1" strike="noStrike" cap="all" spc="-1" dirty="0">
                <a:solidFill>
                  <a:schemeClr val="lt1"/>
                </a:solidFill>
                <a:latin typeface="Arial"/>
              </a:rPr>
              <a:t>Pulse compression scheme</a:t>
            </a:r>
            <a:endParaRPr lang="fr-FR" sz="1800" b="0" strike="noStrike" spc="-1" dirty="0">
              <a:solidFill>
                <a:srgbClr val="000000"/>
              </a:solidFill>
              <a:latin typeface="Arial"/>
            </a:endParaRPr>
          </a:p>
        </p:txBody>
      </p:sp>
      <p:sp>
        <p:nvSpPr>
          <p:cNvPr id="39" name="Espace réservé du pied de page 38">
            <a:extLst>
              <a:ext uri="{FF2B5EF4-FFF2-40B4-BE49-F238E27FC236}">
                <a16:creationId xmlns:a16="http://schemas.microsoft.com/office/drawing/2014/main" id="{9BFB87B0-A834-206C-E11C-223718601AFB}"/>
              </a:ext>
            </a:extLst>
          </p:cNvPr>
          <p:cNvSpPr>
            <a:spLocks noGrp="1"/>
          </p:cNvSpPr>
          <p:nvPr>
            <p:ph type="ftr" idx="1"/>
          </p:nvPr>
        </p:nvSpPr>
        <p:spPr/>
        <p:txBody>
          <a:bodyPr/>
          <a:lstStyle/>
          <a:p>
            <a:r>
              <a:rPr lang="en-GB"/>
              <a:t>COLD Project Review | 21st April 2026 | A. D'Elia</a:t>
            </a:r>
            <a:endParaRPr lang="fr-FR"/>
          </a:p>
        </p:txBody>
      </p:sp>
      <p:grpSp>
        <p:nvGrpSpPr>
          <p:cNvPr id="8" name="Group 7">
            <a:extLst>
              <a:ext uri="{FF2B5EF4-FFF2-40B4-BE49-F238E27FC236}">
                <a16:creationId xmlns:a16="http://schemas.microsoft.com/office/drawing/2014/main" id="{08C98D51-6C30-4892-9439-42550E76128E}"/>
              </a:ext>
            </a:extLst>
          </p:cNvPr>
          <p:cNvGrpSpPr/>
          <p:nvPr/>
        </p:nvGrpSpPr>
        <p:grpSpPr>
          <a:xfrm>
            <a:off x="248365" y="1730792"/>
            <a:ext cx="3902294" cy="4087753"/>
            <a:chOff x="6565357" y="1244317"/>
            <a:chExt cx="2449243" cy="2633060"/>
          </a:xfrm>
        </p:grpSpPr>
        <p:pic>
          <p:nvPicPr>
            <p:cNvPr id="17" name="Picture 16">
              <a:extLst>
                <a:ext uri="{FF2B5EF4-FFF2-40B4-BE49-F238E27FC236}">
                  <a16:creationId xmlns:a16="http://schemas.microsoft.com/office/drawing/2014/main" id="{EA6F1370-46BA-44BC-A1BE-97BED4C05AFE}"/>
                </a:ext>
              </a:extLst>
            </p:cNvPr>
            <p:cNvPicPr>
              <a:picLocks noChangeAspect="1"/>
            </p:cNvPicPr>
            <p:nvPr/>
          </p:nvPicPr>
          <p:blipFill>
            <a:blip r:embed="rId2"/>
            <a:stretch>
              <a:fillRect/>
            </a:stretch>
          </p:blipFill>
          <p:spPr>
            <a:xfrm>
              <a:off x="6565357" y="1244317"/>
              <a:ext cx="2449243" cy="2633060"/>
            </a:xfrm>
            <a:prstGeom prst="rect">
              <a:avLst/>
            </a:prstGeom>
          </p:spPr>
        </p:pic>
        <p:sp>
          <p:nvSpPr>
            <p:cNvPr id="7" name="Rectangle 6">
              <a:extLst>
                <a:ext uri="{FF2B5EF4-FFF2-40B4-BE49-F238E27FC236}">
                  <a16:creationId xmlns:a16="http://schemas.microsoft.com/office/drawing/2014/main" id="{C6C5F376-6D00-4671-9A7A-795D1EFC76DA}"/>
                </a:ext>
              </a:extLst>
            </p:cNvPr>
            <p:cNvSpPr/>
            <p:nvPr/>
          </p:nvSpPr>
          <p:spPr>
            <a:xfrm>
              <a:off x="7051019" y="2970805"/>
              <a:ext cx="600635" cy="179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F9826043-31D3-45DA-9F6F-59A8F7B0C754}"/>
              </a:ext>
            </a:extLst>
          </p:cNvPr>
          <p:cNvGrpSpPr/>
          <p:nvPr/>
        </p:nvGrpSpPr>
        <p:grpSpPr>
          <a:xfrm>
            <a:off x="1631702" y="619209"/>
            <a:ext cx="5327023" cy="2874822"/>
            <a:chOff x="143612" y="641640"/>
            <a:chExt cx="5871706" cy="3338872"/>
          </a:xfrm>
        </p:grpSpPr>
        <p:grpSp>
          <p:nvGrpSpPr>
            <p:cNvPr id="6" name="Group 5">
              <a:extLst>
                <a:ext uri="{FF2B5EF4-FFF2-40B4-BE49-F238E27FC236}">
                  <a16:creationId xmlns:a16="http://schemas.microsoft.com/office/drawing/2014/main" id="{0E8AD85F-9387-4314-B087-E2EDEA9FDFA4}"/>
                </a:ext>
              </a:extLst>
            </p:cNvPr>
            <p:cNvGrpSpPr/>
            <p:nvPr/>
          </p:nvGrpSpPr>
          <p:grpSpPr>
            <a:xfrm>
              <a:off x="324875" y="641640"/>
              <a:ext cx="5690443" cy="3338872"/>
              <a:chOff x="405557" y="847645"/>
              <a:chExt cx="5690443" cy="3338872"/>
            </a:xfrm>
          </p:grpSpPr>
          <p:pic>
            <p:nvPicPr>
              <p:cNvPr id="4" name="Picture 3">
                <a:extLst>
                  <a:ext uri="{FF2B5EF4-FFF2-40B4-BE49-F238E27FC236}">
                    <a16:creationId xmlns:a16="http://schemas.microsoft.com/office/drawing/2014/main" id="{968E7238-0ED9-48C8-B56C-8835A548C17D}"/>
                  </a:ext>
                </a:extLst>
              </p:cNvPr>
              <p:cNvPicPr>
                <a:picLocks noChangeAspect="1"/>
              </p:cNvPicPr>
              <p:nvPr/>
            </p:nvPicPr>
            <p:blipFill>
              <a:blip r:embed="rId3"/>
              <a:stretch>
                <a:fillRect/>
              </a:stretch>
            </p:blipFill>
            <p:spPr>
              <a:xfrm>
                <a:off x="405557" y="847645"/>
                <a:ext cx="5690443" cy="3338872"/>
              </a:xfrm>
              <a:prstGeom prst="rect">
                <a:avLst/>
              </a:prstGeom>
            </p:spPr>
          </p:pic>
          <p:sp>
            <p:nvSpPr>
              <p:cNvPr id="5" name="TextBox 4">
                <a:extLst>
                  <a:ext uri="{FF2B5EF4-FFF2-40B4-BE49-F238E27FC236}">
                    <a16:creationId xmlns:a16="http://schemas.microsoft.com/office/drawing/2014/main" id="{78D899FC-15C2-4779-AC92-50C51F5969EE}"/>
                  </a:ext>
                </a:extLst>
              </p:cNvPr>
              <p:cNvSpPr txBox="1"/>
              <p:nvPr/>
            </p:nvSpPr>
            <p:spPr>
              <a:xfrm>
                <a:off x="2877671" y="2026023"/>
                <a:ext cx="1107996" cy="369332"/>
              </a:xfrm>
              <a:prstGeom prst="rect">
                <a:avLst/>
              </a:prstGeom>
              <a:noFill/>
            </p:spPr>
            <p:txBody>
              <a:bodyPr wrap="none" rtlCol="0">
                <a:spAutoFit/>
              </a:bodyPr>
              <a:lstStyle/>
              <a:p>
                <a:r>
                  <a:rPr lang="en-GB" b="1" dirty="0">
                    <a:solidFill>
                      <a:schemeClr val="tx2"/>
                    </a:solidFill>
                  </a:rPr>
                  <a:t>E. </a:t>
                </a:r>
                <a:r>
                  <a:rPr lang="en-GB" b="1" dirty="0" err="1">
                    <a:solidFill>
                      <a:schemeClr val="tx2"/>
                    </a:solidFill>
                  </a:rPr>
                  <a:t>Nanni</a:t>
                </a:r>
                <a:endParaRPr lang="en-GB" b="1" dirty="0">
                  <a:solidFill>
                    <a:schemeClr val="tx2"/>
                  </a:solidFill>
                </a:endParaRPr>
              </a:p>
            </p:txBody>
          </p:sp>
        </p:grpSp>
        <p:sp>
          <p:nvSpPr>
            <p:cNvPr id="13" name="Oval 12">
              <a:extLst>
                <a:ext uri="{FF2B5EF4-FFF2-40B4-BE49-F238E27FC236}">
                  <a16:creationId xmlns:a16="http://schemas.microsoft.com/office/drawing/2014/main" id="{E994689D-6679-4281-8FB4-E37E556A12CB}"/>
                </a:ext>
              </a:extLst>
            </p:cNvPr>
            <p:cNvSpPr/>
            <p:nvPr/>
          </p:nvSpPr>
          <p:spPr>
            <a:xfrm>
              <a:off x="143612" y="1820018"/>
              <a:ext cx="1461071" cy="5825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Group 20">
            <a:extLst>
              <a:ext uri="{FF2B5EF4-FFF2-40B4-BE49-F238E27FC236}">
                <a16:creationId xmlns:a16="http://schemas.microsoft.com/office/drawing/2014/main" id="{B95C0462-214C-4062-A2C5-3B5F8E26D653}"/>
              </a:ext>
            </a:extLst>
          </p:cNvPr>
          <p:cNvGrpSpPr/>
          <p:nvPr/>
        </p:nvGrpSpPr>
        <p:grpSpPr>
          <a:xfrm>
            <a:off x="4706292" y="3529891"/>
            <a:ext cx="6194612" cy="3259435"/>
            <a:chOff x="5037988" y="3511961"/>
            <a:chExt cx="6194612" cy="3259435"/>
          </a:xfrm>
        </p:grpSpPr>
        <p:pic>
          <p:nvPicPr>
            <p:cNvPr id="16" name="Picture 15">
              <a:extLst>
                <a:ext uri="{FF2B5EF4-FFF2-40B4-BE49-F238E27FC236}">
                  <a16:creationId xmlns:a16="http://schemas.microsoft.com/office/drawing/2014/main" id="{53F7197A-AAA2-4ED5-B52B-DAE331FDE65C}"/>
                </a:ext>
              </a:extLst>
            </p:cNvPr>
            <p:cNvPicPr>
              <a:picLocks noChangeAspect="1"/>
            </p:cNvPicPr>
            <p:nvPr/>
          </p:nvPicPr>
          <p:blipFill>
            <a:blip r:embed="rId4"/>
            <a:stretch>
              <a:fillRect/>
            </a:stretch>
          </p:blipFill>
          <p:spPr>
            <a:xfrm>
              <a:off x="5037988" y="3511961"/>
              <a:ext cx="6194612" cy="3259435"/>
            </a:xfrm>
            <a:prstGeom prst="rect">
              <a:avLst/>
            </a:prstGeom>
            <a:ln>
              <a:solidFill>
                <a:srgbClr val="002060"/>
              </a:solidFill>
            </a:ln>
          </p:spPr>
        </p:pic>
        <p:sp>
          <p:nvSpPr>
            <p:cNvPr id="32" name="Oval 31">
              <a:extLst>
                <a:ext uri="{FF2B5EF4-FFF2-40B4-BE49-F238E27FC236}">
                  <a16:creationId xmlns:a16="http://schemas.microsoft.com/office/drawing/2014/main" id="{A53D00D4-39A3-4836-B719-0767CD6FD7B6}"/>
                </a:ext>
              </a:extLst>
            </p:cNvPr>
            <p:cNvSpPr/>
            <p:nvPr/>
          </p:nvSpPr>
          <p:spPr>
            <a:xfrm>
              <a:off x="5232582" y="5137558"/>
              <a:ext cx="1580594" cy="4026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31" name="Straight Arrow Connector 30">
            <a:extLst>
              <a:ext uri="{FF2B5EF4-FFF2-40B4-BE49-F238E27FC236}">
                <a16:creationId xmlns:a16="http://schemas.microsoft.com/office/drawing/2014/main" id="{E323B020-C61A-43CF-A701-A9CD3E441138}"/>
              </a:ext>
            </a:extLst>
          </p:cNvPr>
          <p:cNvCxnSpPr/>
          <p:nvPr/>
        </p:nvCxnSpPr>
        <p:spPr>
          <a:xfrm>
            <a:off x="2632649" y="2151943"/>
            <a:ext cx="2411506" cy="29856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3C27F60-837C-4660-AF97-795B40663A37}"/>
              </a:ext>
            </a:extLst>
          </p:cNvPr>
          <p:cNvSpPr txBox="1"/>
          <p:nvPr/>
        </p:nvSpPr>
        <p:spPr>
          <a:xfrm>
            <a:off x="7082296" y="796315"/>
            <a:ext cx="5034392" cy="2554545"/>
          </a:xfrm>
          <a:prstGeom prst="rect">
            <a:avLst/>
          </a:prstGeom>
          <a:noFill/>
        </p:spPr>
        <p:txBody>
          <a:bodyPr wrap="square" rtlCol="0">
            <a:spAutoFit/>
          </a:bodyPr>
          <a:lstStyle/>
          <a:p>
            <a:r>
              <a:rPr lang="en-GB" sz="1600" dirty="0">
                <a:solidFill>
                  <a:schemeClr val="tx2"/>
                </a:solidFill>
              </a:rPr>
              <a:t>We asked Emilio some preliminary study on the possibility of using a pulse compression scheme and the results showed that this was possible (single bunch) and the parameters of the compressor were compatible with those of the PSI’s BOC!</a:t>
            </a:r>
          </a:p>
          <a:p>
            <a:endParaRPr lang="en-GB" sz="1600" dirty="0">
              <a:solidFill>
                <a:schemeClr val="tx2"/>
              </a:solidFill>
            </a:endParaRPr>
          </a:p>
          <a:p>
            <a:r>
              <a:rPr lang="en-GB" sz="1600" dirty="0">
                <a:solidFill>
                  <a:schemeClr val="tx2"/>
                </a:solidFill>
              </a:rPr>
              <a:t>This is a very important point as we do not have enough resources to support R&amp;D’s and we need to rely as much as possible on existing and well assessed technologies whenever is possible.  </a:t>
            </a:r>
          </a:p>
        </p:txBody>
      </p:sp>
    </p:spTree>
    <p:extLst>
      <p:ext uri="{BB962C8B-B14F-4D97-AF65-F5344CB8AC3E}">
        <p14:creationId xmlns:p14="http://schemas.microsoft.com/office/powerpoint/2010/main" val="495596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lide Number Placeholder 3"/>
          <p:cNvSpPr/>
          <p:nvPr/>
        </p:nvSpPr>
        <p:spPr>
          <a:xfrm>
            <a:off x="239400" y="6483600"/>
            <a:ext cx="546480" cy="20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fr-FR" sz="800" b="1" strike="noStrike" spc="-1">
                <a:solidFill>
                  <a:schemeClr val="dk2"/>
                </a:solidFill>
                <a:latin typeface="Arial"/>
              </a:rPr>
              <a:t>Page </a:t>
            </a:r>
            <a:fld id="{401D5A7B-A1A9-40FC-A177-238C5D60073D}" type="slidenum">
              <a:rPr lang="fr-FR" sz="800" b="1" strike="noStrike" spc="-1">
                <a:solidFill>
                  <a:schemeClr val="dk2"/>
                </a:solidFill>
                <a:latin typeface="Arial"/>
              </a:rPr>
              <a:t>6</a:t>
            </a:fld>
            <a:endParaRPr lang="fr-FR" sz="800" b="0" strike="noStrike" spc="-1">
              <a:solidFill>
                <a:srgbClr val="000000"/>
              </a:solidFill>
              <a:latin typeface="Arial"/>
            </a:endParaRPr>
          </a:p>
        </p:txBody>
      </p:sp>
      <p:sp>
        <p:nvSpPr>
          <p:cNvPr id="238" name="ZoneTexte 2"/>
          <p:cNvSpPr/>
          <p:nvPr/>
        </p:nvSpPr>
        <p:spPr>
          <a:xfrm>
            <a:off x="959400" y="177120"/>
            <a:ext cx="10656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1" strike="noStrike" cap="all" spc="-1" dirty="0">
                <a:solidFill>
                  <a:schemeClr val="lt1"/>
                </a:solidFill>
                <a:latin typeface="Arial"/>
              </a:rPr>
              <a:t>Pulse compression studies</a:t>
            </a:r>
            <a:endParaRPr lang="fr-FR" sz="1800" b="0" strike="noStrike" spc="-1" dirty="0">
              <a:solidFill>
                <a:srgbClr val="000000"/>
              </a:solidFill>
              <a:latin typeface="Arial"/>
            </a:endParaRPr>
          </a:p>
        </p:txBody>
      </p:sp>
      <p:sp>
        <p:nvSpPr>
          <p:cNvPr id="39" name="Espace réservé du pied de page 38">
            <a:extLst>
              <a:ext uri="{FF2B5EF4-FFF2-40B4-BE49-F238E27FC236}">
                <a16:creationId xmlns:a16="http://schemas.microsoft.com/office/drawing/2014/main" id="{9BFB87B0-A834-206C-E11C-223718601AFB}"/>
              </a:ext>
            </a:extLst>
          </p:cNvPr>
          <p:cNvSpPr>
            <a:spLocks noGrp="1"/>
          </p:cNvSpPr>
          <p:nvPr>
            <p:ph type="ftr" idx="1"/>
          </p:nvPr>
        </p:nvSpPr>
        <p:spPr/>
        <p:txBody>
          <a:bodyPr/>
          <a:lstStyle/>
          <a:p>
            <a:r>
              <a:rPr lang="en-GB"/>
              <a:t>COLD Project Review | 21st April 2026 | A. D'Elia</a:t>
            </a:r>
            <a:endParaRPr lang="fr-FR"/>
          </a:p>
        </p:txBody>
      </p:sp>
      <p:graphicFrame>
        <p:nvGraphicFramePr>
          <p:cNvPr id="19" name="Table 18">
            <a:extLst>
              <a:ext uri="{FF2B5EF4-FFF2-40B4-BE49-F238E27FC236}">
                <a16:creationId xmlns:a16="http://schemas.microsoft.com/office/drawing/2014/main" id="{EF52A013-C8FE-48BC-BD5D-8AA91322A23A}"/>
              </a:ext>
            </a:extLst>
          </p:cNvPr>
          <p:cNvGraphicFramePr>
            <a:graphicFrameLocks noGrp="1"/>
          </p:cNvGraphicFramePr>
          <p:nvPr>
            <p:extLst>
              <p:ext uri="{D42A27DB-BD31-4B8C-83A1-F6EECF244321}">
                <p14:modId xmlns:p14="http://schemas.microsoft.com/office/powerpoint/2010/main" val="992216396"/>
              </p:ext>
            </p:extLst>
          </p:nvPr>
        </p:nvGraphicFramePr>
        <p:xfrm>
          <a:off x="431799" y="1261533"/>
          <a:ext cx="3420532" cy="3505200"/>
        </p:xfrm>
        <a:graphic>
          <a:graphicData uri="http://schemas.openxmlformats.org/drawingml/2006/table">
            <a:tbl>
              <a:tblPr firstRow="1" bandRow="1">
                <a:tableStyleId>{5C22544A-7EE6-4342-B048-85BDC9FD1C3A}</a:tableStyleId>
              </a:tblPr>
              <a:tblGrid>
                <a:gridCol w="1710266">
                  <a:extLst>
                    <a:ext uri="{9D8B030D-6E8A-4147-A177-3AD203B41FA5}">
                      <a16:colId xmlns:a16="http://schemas.microsoft.com/office/drawing/2014/main" val="733718259"/>
                    </a:ext>
                  </a:extLst>
                </a:gridCol>
                <a:gridCol w="1710266">
                  <a:extLst>
                    <a:ext uri="{9D8B030D-6E8A-4147-A177-3AD203B41FA5}">
                      <a16:colId xmlns:a16="http://schemas.microsoft.com/office/drawing/2014/main" val="842629112"/>
                    </a:ext>
                  </a:extLst>
                </a:gridCol>
              </a:tblGrid>
              <a:tr h="238333">
                <a:tc>
                  <a:txBody>
                    <a:bodyPr/>
                    <a:lstStyle/>
                    <a:p>
                      <a:pPr algn="ctr"/>
                      <a:r>
                        <a:rPr lang="fr-FR" sz="1400" b="1" dirty="0" err="1"/>
                        <a:t>Freq</a:t>
                      </a:r>
                      <a:r>
                        <a:rPr lang="fr-FR" sz="1400" b="1" dirty="0"/>
                        <a:t>. (GHz)</a:t>
                      </a:r>
                      <a:endParaRPr lang="en-GB" sz="1400" b="1" dirty="0"/>
                    </a:p>
                  </a:txBody>
                  <a:tcPr anchor="ctr"/>
                </a:tc>
                <a:tc>
                  <a:txBody>
                    <a:bodyPr/>
                    <a:lstStyle/>
                    <a:p>
                      <a:pPr algn="ctr"/>
                      <a:r>
                        <a:rPr lang="fr-FR" sz="1400" b="1" dirty="0"/>
                        <a:t>5.712</a:t>
                      </a:r>
                      <a:endParaRPr lang="en-GB" sz="1400" b="1" dirty="0"/>
                    </a:p>
                  </a:txBody>
                  <a:tcPr anchor="ctr"/>
                </a:tc>
                <a:extLst>
                  <a:ext uri="{0D108BD9-81ED-4DB2-BD59-A6C34878D82A}">
                    <a16:rowId xmlns:a16="http://schemas.microsoft.com/office/drawing/2014/main" val="681585453"/>
                  </a:ext>
                </a:extLst>
              </a:tr>
              <a:tr h="238333">
                <a:tc>
                  <a:txBody>
                    <a:bodyPr/>
                    <a:lstStyle/>
                    <a:p>
                      <a:pPr algn="ctr"/>
                      <a:r>
                        <a:rPr lang="fr-FR" sz="1400" b="1" dirty="0">
                          <a:solidFill>
                            <a:srgbClr val="C00000"/>
                          </a:solidFill>
                        </a:rPr>
                        <a:t>Pin (MW)</a:t>
                      </a:r>
                      <a:endParaRPr lang="en-GB" sz="1400" b="1" dirty="0">
                        <a:solidFill>
                          <a:srgbClr val="C00000"/>
                        </a:solidFill>
                      </a:endParaRPr>
                    </a:p>
                  </a:txBody>
                  <a:tcPr anchor="ctr"/>
                </a:tc>
                <a:tc>
                  <a:txBody>
                    <a:bodyPr/>
                    <a:lstStyle/>
                    <a:p>
                      <a:pPr algn="ctr"/>
                      <a:r>
                        <a:rPr lang="fr-FR" sz="1400" b="1" dirty="0">
                          <a:solidFill>
                            <a:srgbClr val="C00000"/>
                          </a:solidFill>
                        </a:rPr>
                        <a:t>20-35</a:t>
                      </a:r>
                      <a:endParaRPr lang="en-GB" sz="1400" b="1" dirty="0">
                        <a:solidFill>
                          <a:srgbClr val="C00000"/>
                        </a:solidFill>
                      </a:endParaRPr>
                    </a:p>
                  </a:txBody>
                  <a:tcPr anchor="ctr"/>
                </a:tc>
                <a:extLst>
                  <a:ext uri="{0D108BD9-81ED-4DB2-BD59-A6C34878D82A}">
                    <a16:rowId xmlns:a16="http://schemas.microsoft.com/office/drawing/2014/main" val="2258316163"/>
                  </a:ext>
                </a:extLst>
              </a:tr>
              <a:tr h="238333">
                <a:tc>
                  <a:txBody>
                    <a:bodyPr/>
                    <a:lstStyle/>
                    <a:p>
                      <a:pPr algn="ctr"/>
                      <a:r>
                        <a:rPr lang="en-GB" sz="1400" b="1" dirty="0">
                          <a:solidFill>
                            <a:srgbClr val="C00000"/>
                          </a:solidFill>
                        </a:rPr>
                        <a:t>Pulse length (</a:t>
                      </a:r>
                      <a:r>
                        <a:rPr lang="en-GB" sz="1400" b="1" dirty="0">
                          <a:solidFill>
                            <a:srgbClr val="C00000"/>
                          </a:solidFill>
                          <a:sym typeface="Symbol" panose="05050102010706020507" pitchFamily="18" charset="2"/>
                        </a:rPr>
                        <a:t>s</a:t>
                      </a:r>
                      <a:r>
                        <a:rPr lang="en-GB" sz="1400" b="1" dirty="0">
                          <a:solidFill>
                            <a:srgbClr val="C00000"/>
                          </a:solidFill>
                        </a:rPr>
                        <a:t>)</a:t>
                      </a:r>
                    </a:p>
                  </a:txBody>
                  <a:tcPr anchor="ctr"/>
                </a:tc>
                <a:tc>
                  <a:txBody>
                    <a:bodyPr/>
                    <a:lstStyle/>
                    <a:p>
                      <a:pPr algn="ctr"/>
                      <a:r>
                        <a:rPr lang="en-GB" sz="1400" b="1" dirty="0">
                          <a:solidFill>
                            <a:srgbClr val="C00000"/>
                          </a:solidFill>
                        </a:rPr>
                        <a:t>2-5</a:t>
                      </a:r>
                    </a:p>
                  </a:txBody>
                  <a:tcPr anchor="ctr"/>
                </a:tc>
                <a:extLst>
                  <a:ext uri="{0D108BD9-81ED-4DB2-BD59-A6C34878D82A}">
                    <a16:rowId xmlns:a16="http://schemas.microsoft.com/office/drawing/2014/main" val="3093478000"/>
                  </a:ext>
                </a:extLst>
              </a:tr>
              <a:tr h="238333">
                <a:tc gridSpan="2">
                  <a:txBody>
                    <a:bodyPr/>
                    <a:lstStyle/>
                    <a:p>
                      <a:pPr algn="ctr"/>
                      <a:r>
                        <a:rPr lang="en-GB" sz="1400" b="1" noProof="0" dirty="0">
                          <a:solidFill>
                            <a:schemeClr val="tx2"/>
                          </a:solidFill>
                        </a:rPr>
                        <a:t>BOC</a:t>
                      </a:r>
                    </a:p>
                  </a:txBody>
                  <a:tcPr anchor="ctr"/>
                </a:tc>
                <a:tc hMerge="1">
                  <a:txBody>
                    <a:bodyPr/>
                    <a:lstStyle/>
                    <a:p>
                      <a:endParaRPr lang="en-GB" dirty="0"/>
                    </a:p>
                  </a:txBody>
                  <a:tcPr/>
                </a:tc>
                <a:extLst>
                  <a:ext uri="{0D108BD9-81ED-4DB2-BD59-A6C34878D82A}">
                    <a16:rowId xmlns:a16="http://schemas.microsoft.com/office/drawing/2014/main" val="3251852932"/>
                  </a:ext>
                </a:extLst>
              </a:tr>
              <a:tr h="238333">
                <a:tc>
                  <a:txBody>
                    <a:bodyPr/>
                    <a:lstStyle/>
                    <a:p>
                      <a:pPr algn="ctr"/>
                      <a:r>
                        <a:rPr lang="en-GB" sz="1400" b="1" dirty="0">
                          <a:solidFill>
                            <a:schemeClr val="tx2"/>
                          </a:solidFill>
                          <a:sym typeface="Symbol" panose="05050102010706020507" pitchFamily="18" charset="2"/>
                        </a:rPr>
                        <a:t></a:t>
                      </a:r>
                      <a:endParaRPr lang="en-GB" sz="1400" b="1" dirty="0">
                        <a:solidFill>
                          <a:schemeClr val="tx2"/>
                        </a:solidFill>
                      </a:endParaRPr>
                    </a:p>
                  </a:txBody>
                  <a:tcPr anchor="ctr"/>
                </a:tc>
                <a:tc>
                  <a:txBody>
                    <a:bodyPr/>
                    <a:lstStyle/>
                    <a:p>
                      <a:pPr algn="ctr"/>
                      <a:r>
                        <a:rPr lang="fr-FR" sz="1400" b="1" dirty="0">
                          <a:solidFill>
                            <a:schemeClr val="tx2"/>
                          </a:solidFill>
                        </a:rPr>
                        <a:t>9.4</a:t>
                      </a:r>
                      <a:endParaRPr lang="en-GB" sz="1400" b="1" dirty="0">
                        <a:solidFill>
                          <a:schemeClr val="tx2"/>
                        </a:solidFill>
                      </a:endParaRPr>
                    </a:p>
                  </a:txBody>
                  <a:tcPr anchor="ctr"/>
                </a:tc>
                <a:extLst>
                  <a:ext uri="{0D108BD9-81ED-4DB2-BD59-A6C34878D82A}">
                    <a16:rowId xmlns:a16="http://schemas.microsoft.com/office/drawing/2014/main" val="369245701"/>
                  </a:ext>
                </a:extLst>
              </a:tr>
              <a:tr h="238333">
                <a:tc>
                  <a:txBody>
                    <a:bodyPr/>
                    <a:lstStyle/>
                    <a:p>
                      <a:pPr algn="ctr"/>
                      <a:r>
                        <a:rPr lang="fr-FR" sz="1400" b="1" dirty="0">
                          <a:solidFill>
                            <a:schemeClr val="tx2"/>
                          </a:solidFill>
                        </a:rPr>
                        <a:t>Q0</a:t>
                      </a:r>
                      <a:endParaRPr lang="en-GB" sz="1400" b="1" dirty="0">
                        <a:solidFill>
                          <a:schemeClr val="tx2"/>
                        </a:solidFill>
                      </a:endParaRPr>
                    </a:p>
                  </a:txBody>
                  <a:tcPr anchor="ctr"/>
                </a:tc>
                <a:tc>
                  <a:txBody>
                    <a:bodyPr/>
                    <a:lstStyle/>
                    <a:p>
                      <a:pPr algn="ctr"/>
                      <a:r>
                        <a:rPr lang="fr-FR" sz="1400" b="1" dirty="0">
                          <a:solidFill>
                            <a:schemeClr val="tx2"/>
                          </a:solidFill>
                        </a:rPr>
                        <a:t>220000</a:t>
                      </a:r>
                      <a:endParaRPr lang="en-GB" sz="1400" b="1" dirty="0">
                        <a:solidFill>
                          <a:schemeClr val="tx2"/>
                        </a:solidFill>
                      </a:endParaRPr>
                    </a:p>
                  </a:txBody>
                  <a:tcPr anchor="ctr"/>
                </a:tc>
                <a:extLst>
                  <a:ext uri="{0D108BD9-81ED-4DB2-BD59-A6C34878D82A}">
                    <a16:rowId xmlns:a16="http://schemas.microsoft.com/office/drawing/2014/main" val="114247736"/>
                  </a:ext>
                </a:extLst>
              </a:tr>
              <a:tr h="238333">
                <a:tc gridSpan="2">
                  <a:txBody>
                    <a:bodyPr/>
                    <a:lstStyle/>
                    <a:p>
                      <a:pPr algn="ctr"/>
                      <a:r>
                        <a:rPr lang="fr-FR" sz="1400" b="1" dirty="0">
                          <a:solidFill>
                            <a:schemeClr val="tx2"/>
                          </a:solidFill>
                        </a:rPr>
                        <a:t>Acc. Structure</a:t>
                      </a:r>
                      <a:endParaRPr lang="en-GB" sz="1400" b="1" dirty="0">
                        <a:solidFill>
                          <a:schemeClr val="tx2"/>
                        </a:solidFill>
                      </a:endParaRPr>
                    </a:p>
                  </a:txBody>
                  <a:tcPr anchor="ctr"/>
                </a:tc>
                <a:tc hMerge="1">
                  <a:txBody>
                    <a:bodyPr/>
                    <a:lstStyle/>
                    <a:p>
                      <a:endParaRPr lang="en-GB" dirty="0"/>
                    </a:p>
                  </a:txBody>
                  <a:tcPr/>
                </a:tc>
                <a:extLst>
                  <a:ext uri="{0D108BD9-81ED-4DB2-BD59-A6C34878D82A}">
                    <a16:rowId xmlns:a16="http://schemas.microsoft.com/office/drawing/2014/main" val="1774997248"/>
                  </a:ext>
                </a:extLst>
              </a:tr>
              <a:tr h="238333">
                <a:tc>
                  <a:txBody>
                    <a:bodyPr/>
                    <a:lstStyle/>
                    <a:p>
                      <a:pPr algn="ctr"/>
                      <a:r>
                        <a:rPr lang="fr-FR" sz="1400" b="1" dirty="0">
                          <a:solidFill>
                            <a:srgbClr val="122577"/>
                          </a:solidFill>
                        </a:rPr>
                        <a:t># of </a:t>
                      </a:r>
                      <a:r>
                        <a:rPr lang="fr-FR" sz="1400" b="1" dirty="0" err="1">
                          <a:solidFill>
                            <a:srgbClr val="122577"/>
                          </a:solidFill>
                        </a:rPr>
                        <a:t>Str</a:t>
                      </a:r>
                      <a:r>
                        <a:rPr lang="fr-FR" sz="1400" b="1" dirty="0">
                          <a:solidFill>
                            <a:srgbClr val="122577"/>
                          </a:solidFill>
                        </a:rPr>
                        <a:t>.</a:t>
                      </a:r>
                      <a:endParaRPr lang="en-GB" sz="1400" b="1" dirty="0">
                        <a:solidFill>
                          <a:srgbClr val="122577"/>
                        </a:solidFill>
                      </a:endParaRPr>
                    </a:p>
                  </a:txBody>
                  <a:tcPr anchor="ctr"/>
                </a:tc>
                <a:tc>
                  <a:txBody>
                    <a:bodyPr/>
                    <a:lstStyle/>
                    <a:p>
                      <a:pPr algn="ctr"/>
                      <a:r>
                        <a:rPr lang="fr-FR" sz="1400" b="1" dirty="0">
                          <a:solidFill>
                            <a:srgbClr val="122577"/>
                          </a:solidFill>
                        </a:rPr>
                        <a:t>2 </a:t>
                      </a:r>
                    </a:p>
                    <a:p>
                      <a:pPr algn="ctr"/>
                      <a:r>
                        <a:rPr lang="fr-FR" sz="1000" b="1" dirty="0">
                          <a:solidFill>
                            <a:srgbClr val="122577"/>
                          </a:solidFill>
                        </a:rPr>
                        <a:t>(One SLAC </a:t>
                      </a:r>
                      <a:r>
                        <a:rPr lang="fr-FR" sz="1000" b="1" dirty="0" err="1">
                          <a:solidFill>
                            <a:srgbClr val="122577"/>
                          </a:solidFill>
                        </a:rPr>
                        <a:t>Cryomodule</a:t>
                      </a:r>
                      <a:r>
                        <a:rPr lang="fr-FR" sz="1000" b="1" dirty="0">
                          <a:solidFill>
                            <a:srgbClr val="122577"/>
                          </a:solidFill>
                        </a:rPr>
                        <a:t>)</a:t>
                      </a:r>
                      <a:endParaRPr lang="en-GB" sz="1000" b="1" dirty="0">
                        <a:solidFill>
                          <a:srgbClr val="122577"/>
                        </a:solidFill>
                      </a:endParaRPr>
                    </a:p>
                  </a:txBody>
                  <a:tcPr anchor="ctr"/>
                </a:tc>
                <a:extLst>
                  <a:ext uri="{0D108BD9-81ED-4DB2-BD59-A6C34878D82A}">
                    <a16:rowId xmlns:a16="http://schemas.microsoft.com/office/drawing/2014/main" val="1349536312"/>
                  </a:ext>
                </a:extLst>
              </a:tr>
              <a:tr h="238333">
                <a:tc>
                  <a:txBody>
                    <a:bodyPr/>
                    <a:lstStyle/>
                    <a:p>
                      <a:pPr algn="ctr"/>
                      <a:r>
                        <a:rPr lang="en-GB" sz="1400" b="1" dirty="0">
                          <a:solidFill>
                            <a:srgbClr val="C00000"/>
                          </a:solidFill>
                          <a:sym typeface="Symbol" panose="05050102010706020507" pitchFamily="18" charset="2"/>
                        </a:rPr>
                        <a:t></a:t>
                      </a:r>
                      <a:endParaRPr lang="en-GB" sz="1400" b="1" dirty="0">
                        <a:solidFill>
                          <a:srgbClr val="C00000"/>
                        </a:solidFill>
                      </a:endParaRPr>
                    </a:p>
                  </a:txBody>
                  <a:tcPr anchor="ctr"/>
                </a:tc>
                <a:tc>
                  <a:txBody>
                    <a:bodyPr/>
                    <a:lstStyle/>
                    <a:p>
                      <a:pPr algn="ctr"/>
                      <a:r>
                        <a:rPr lang="fr-FR" sz="1400" b="1" dirty="0">
                          <a:solidFill>
                            <a:srgbClr val="C00000"/>
                          </a:solidFill>
                        </a:rPr>
                        <a:t>1-3.5</a:t>
                      </a:r>
                      <a:endParaRPr lang="en-GB" sz="1400" b="1" dirty="0">
                        <a:solidFill>
                          <a:srgbClr val="C00000"/>
                        </a:solidFill>
                      </a:endParaRPr>
                    </a:p>
                  </a:txBody>
                  <a:tcPr anchor="ctr"/>
                </a:tc>
                <a:extLst>
                  <a:ext uri="{0D108BD9-81ED-4DB2-BD59-A6C34878D82A}">
                    <a16:rowId xmlns:a16="http://schemas.microsoft.com/office/drawing/2014/main" val="3418590502"/>
                  </a:ext>
                </a:extLst>
              </a:tr>
              <a:tr h="238333">
                <a:tc>
                  <a:txBody>
                    <a:bodyPr/>
                    <a:lstStyle/>
                    <a:p>
                      <a:pPr algn="ctr"/>
                      <a:r>
                        <a:rPr lang="fr-FR" sz="1400" b="1" dirty="0">
                          <a:solidFill>
                            <a:schemeClr val="tx2"/>
                          </a:solidFill>
                        </a:rPr>
                        <a:t>Q0</a:t>
                      </a:r>
                      <a:endParaRPr lang="en-GB" sz="1400" b="1" dirty="0">
                        <a:solidFill>
                          <a:schemeClr val="tx2"/>
                        </a:solidFill>
                      </a:endParaRPr>
                    </a:p>
                  </a:txBody>
                  <a:tcPr anchor="ctr"/>
                </a:tc>
                <a:tc>
                  <a:txBody>
                    <a:bodyPr/>
                    <a:lstStyle/>
                    <a:p>
                      <a:pPr algn="ctr"/>
                      <a:r>
                        <a:rPr lang="fr-FR" sz="1400" b="1" dirty="0">
                          <a:solidFill>
                            <a:schemeClr val="tx2"/>
                          </a:solidFill>
                        </a:rPr>
                        <a:t>22500</a:t>
                      </a:r>
                      <a:endParaRPr lang="en-GB" sz="1400" b="1" dirty="0">
                        <a:solidFill>
                          <a:schemeClr val="tx2"/>
                        </a:solidFill>
                      </a:endParaRPr>
                    </a:p>
                  </a:txBody>
                  <a:tcPr anchor="ctr"/>
                </a:tc>
                <a:extLst>
                  <a:ext uri="{0D108BD9-81ED-4DB2-BD59-A6C34878D82A}">
                    <a16:rowId xmlns:a16="http://schemas.microsoft.com/office/drawing/2014/main" val="2935720197"/>
                  </a:ext>
                </a:extLst>
              </a:tr>
              <a:tr h="218472">
                <a:tc>
                  <a:txBody>
                    <a:bodyPr/>
                    <a:lstStyle/>
                    <a:p>
                      <a:pPr algn="ctr"/>
                      <a:r>
                        <a:rPr lang="en-GB" sz="1400" b="1" dirty="0" err="1">
                          <a:solidFill>
                            <a:schemeClr val="tx2"/>
                          </a:solidFill>
                        </a:rPr>
                        <a:t>Rsh</a:t>
                      </a:r>
                      <a:r>
                        <a:rPr lang="en-GB" sz="1400" b="1" dirty="0">
                          <a:solidFill>
                            <a:schemeClr val="tx2"/>
                          </a:solidFill>
                        </a:rPr>
                        <a:t> (</a:t>
                      </a:r>
                      <a:r>
                        <a:rPr lang="en-GB" sz="1400" b="1" dirty="0" err="1">
                          <a:solidFill>
                            <a:schemeClr val="tx2"/>
                          </a:solidFill>
                        </a:rPr>
                        <a:t>Mohm</a:t>
                      </a:r>
                      <a:r>
                        <a:rPr lang="en-GB" sz="1400" b="1" dirty="0">
                          <a:solidFill>
                            <a:schemeClr val="tx2"/>
                          </a:solidFill>
                        </a:rPr>
                        <a:t>/m)</a:t>
                      </a:r>
                    </a:p>
                  </a:txBody>
                  <a:tcPr anchor="ctr"/>
                </a:tc>
                <a:tc>
                  <a:txBody>
                    <a:bodyPr/>
                    <a:lstStyle/>
                    <a:p>
                      <a:pPr algn="ctr"/>
                      <a:r>
                        <a:rPr lang="en-GB" sz="1400" b="1" dirty="0">
                          <a:solidFill>
                            <a:schemeClr val="tx2"/>
                          </a:solidFill>
                        </a:rPr>
                        <a:t>300</a:t>
                      </a:r>
                    </a:p>
                  </a:txBody>
                  <a:tcPr anchor="ctr"/>
                </a:tc>
                <a:extLst>
                  <a:ext uri="{0D108BD9-81ED-4DB2-BD59-A6C34878D82A}">
                    <a16:rowId xmlns:a16="http://schemas.microsoft.com/office/drawing/2014/main" val="2403851002"/>
                  </a:ext>
                </a:extLst>
              </a:tr>
            </a:tbl>
          </a:graphicData>
        </a:graphic>
      </p:graphicFrame>
      <p:sp>
        <p:nvSpPr>
          <p:cNvPr id="20" name="TextBox 19">
            <a:extLst>
              <a:ext uri="{FF2B5EF4-FFF2-40B4-BE49-F238E27FC236}">
                <a16:creationId xmlns:a16="http://schemas.microsoft.com/office/drawing/2014/main" id="{F934A8EA-F190-4262-85E8-A8CC0A98CFE6}"/>
              </a:ext>
            </a:extLst>
          </p:cNvPr>
          <p:cNvSpPr txBox="1"/>
          <p:nvPr/>
        </p:nvSpPr>
        <p:spPr>
          <a:xfrm>
            <a:off x="739839" y="4980872"/>
            <a:ext cx="4296741" cy="707886"/>
          </a:xfrm>
          <a:prstGeom prst="rect">
            <a:avLst/>
          </a:prstGeom>
          <a:noFill/>
        </p:spPr>
        <p:txBody>
          <a:bodyPr wrap="square" rtlCol="0">
            <a:spAutoFit/>
          </a:bodyPr>
          <a:lstStyle/>
          <a:p>
            <a:r>
              <a:rPr lang="en-GB" sz="2000" b="1" dirty="0">
                <a:solidFill>
                  <a:schemeClr val="tx2"/>
                </a:solidFill>
              </a:rPr>
              <a:t>Losses in the waveguides not yet considered. </a:t>
            </a:r>
          </a:p>
        </p:txBody>
      </p:sp>
      <p:grpSp>
        <p:nvGrpSpPr>
          <p:cNvPr id="3" name="Group 2">
            <a:extLst>
              <a:ext uri="{FF2B5EF4-FFF2-40B4-BE49-F238E27FC236}">
                <a16:creationId xmlns:a16="http://schemas.microsoft.com/office/drawing/2014/main" id="{3558638C-3B6B-4034-A9FE-4897125951FE}"/>
              </a:ext>
            </a:extLst>
          </p:cNvPr>
          <p:cNvGrpSpPr/>
          <p:nvPr/>
        </p:nvGrpSpPr>
        <p:grpSpPr>
          <a:xfrm>
            <a:off x="4429688" y="1042533"/>
            <a:ext cx="3664382" cy="2847071"/>
            <a:chOff x="4429688" y="1042533"/>
            <a:chExt cx="3664382" cy="2847071"/>
          </a:xfrm>
        </p:grpSpPr>
        <p:pic>
          <p:nvPicPr>
            <p:cNvPr id="25" name="Picture 24">
              <a:extLst>
                <a:ext uri="{FF2B5EF4-FFF2-40B4-BE49-F238E27FC236}">
                  <a16:creationId xmlns:a16="http://schemas.microsoft.com/office/drawing/2014/main" id="{446E9588-79B2-4D50-8BAF-4B436BCC4666}"/>
                </a:ext>
              </a:extLst>
            </p:cNvPr>
            <p:cNvPicPr>
              <a:picLocks noChangeAspect="1"/>
            </p:cNvPicPr>
            <p:nvPr/>
          </p:nvPicPr>
          <p:blipFill>
            <a:blip r:embed="rId2"/>
            <a:stretch>
              <a:fillRect/>
            </a:stretch>
          </p:blipFill>
          <p:spPr>
            <a:xfrm>
              <a:off x="4429688" y="1042533"/>
              <a:ext cx="3664382" cy="2847071"/>
            </a:xfrm>
            <a:prstGeom prst="rect">
              <a:avLst/>
            </a:prstGeom>
          </p:spPr>
        </p:pic>
        <p:sp>
          <p:nvSpPr>
            <p:cNvPr id="26" name="TextBox 25">
              <a:extLst>
                <a:ext uri="{FF2B5EF4-FFF2-40B4-BE49-F238E27FC236}">
                  <a16:creationId xmlns:a16="http://schemas.microsoft.com/office/drawing/2014/main" id="{6A312D44-2F45-4904-A23F-D71AEA715C0B}"/>
                </a:ext>
              </a:extLst>
            </p:cNvPr>
            <p:cNvSpPr txBox="1"/>
            <p:nvPr/>
          </p:nvSpPr>
          <p:spPr>
            <a:xfrm>
              <a:off x="4934023" y="1275063"/>
              <a:ext cx="1654620" cy="523220"/>
            </a:xfrm>
            <a:prstGeom prst="rect">
              <a:avLst/>
            </a:prstGeom>
            <a:noFill/>
          </p:spPr>
          <p:txBody>
            <a:bodyPr wrap="none" rtlCol="0">
              <a:spAutoFit/>
            </a:bodyPr>
            <a:lstStyle/>
            <a:p>
              <a:r>
                <a:rPr lang="en-GB" sz="1400" b="1" dirty="0">
                  <a:solidFill>
                    <a:srgbClr val="C00000"/>
                  </a:solidFill>
                </a:rPr>
                <a:t>P</a:t>
              </a:r>
              <a:r>
                <a:rPr lang="en-GB" sz="1400" b="1" baseline="-25000" dirty="0">
                  <a:solidFill>
                    <a:srgbClr val="C00000"/>
                  </a:solidFill>
                </a:rPr>
                <a:t>in</a:t>
              </a:r>
              <a:r>
                <a:rPr lang="en-GB" sz="1400" b="1" dirty="0">
                  <a:solidFill>
                    <a:srgbClr val="C00000"/>
                  </a:solidFill>
                </a:rPr>
                <a:t>=35MW</a:t>
              </a:r>
            </a:p>
            <a:p>
              <a:r>
                <a:rPr lang="en-GB" sz="1400" b="1" dirty="0">
                  <a:solidFill>
                    <a:srgbClr val="C00000"/>
                  </a:solidFill>
                </a:rPr>
                <a:t>Pulse length=2</a:t>
              </a:r>
              <a:r>
                <a:rPr lang="en-GB" sz="1400" b="1" dirty="0">
                  <a:solidFill>
                    <a:srgbClr val="C00000"/>
                  </a:solidFill>
                  <a:sym typeface="Symbol" panose="05050102010706020507" pitchFamily="18" charset="2"/>
                </a:rPr>
                <a:t></a:t>
              </a:r>
              <a:r>
                <a:rPr lang="en-GB" sz="1400" b="1" dirty="0">
                  <a:solidFill>
                    <a:srgbClr val="C00000"/>
                  </a:solidFill>
                </a:rPr>
                <a:t>s</a:t>
              </a:r>
            </a:p>
          </p:txBody>
        </p:sp>
        <p:sp>
          <p:nvSpPr>
            <p:cNvPr id="24" name="Rectangle 23">
              <a:extLst>
                <a:ext uri="{FF2B5EF4-FFF2-40B4-BE49-F238E27FC236}">
                  <a16:creationId xmlns:a16="http://schemas.microsoft.com/office/drawing/2014/main" id="{B39B1783-492A-4139-93B1-537254274CCA}"/>
                </a:ext>
              </a:extLst>
            </p:cNvPr>
            <p:cNvSpPr/>
            <p:nvPr/>
          </p:nvSpPr>
          <p:spPr>
            <a:xfrm>
              <a:off x="5669341" y="3224457"/>
              <a:ext cx="2157963" cy="338554"/>
            </a:xfrm>
            <a:prstGeom prst="rect">
              <a:avLst/>
            </a:prstGeom>
          </p:spPr>
          <p:txBody>
            <a:bodyPr wrap="none">
              <a:spAutoFit/>
            </a:bodyPr>
            <a:lstStyle/>
            <a:p>
              <a:r>
                <a:rPr lang="en-GB" sz="1600" b="1" dirty="0">
                  <a:solidFill>
                    <a:schemeClr val="tx2"/>
                  </a:solidFill>
                  <a:sym typeface="Symbol" panose="05050102010706020507" pitchFamily="18" charset="2"/>
                </a:rPr>
                <a:t> structure</a:t>
              </a:r>
              <a:r>
                <a:rPr lang="en-GB" sz="1600" b="1" dirty="0">
                  <a:solidFill>
                    <a:schemeClr val="tx2"/>
                  </a:solidFill>
                </a:rPr>
                <a:t> variation</a:t>
              </a:r>
            </a:p>
          </p:txBody>
        </p:sp>
      </p:grpSp>
      <p:grpSp>
        <p:nvGrpSpPr>
          <p:cNvPr id="2" name="Group 1">
            <a:extLst>
              <a:ext uri="{FF2B5EF4-FFF2-40B4-BE49-F238E27FC236}">
                <a16:creationId xmlns:a16="http://schemas.microsoft.com/office/drawing/2014/main" id="{04F85578-C4F1-4DDD-B821-D0C05872E6C1}"/>
              </a:ext>
            </a:extLst>
          </p:cNvPr>
          <p:cNvGrpSpPr/>
          <p:nvPr/>
        </p:nvGrpSpPr>
        <p:grpSpPr>
          <a:xfrm>
            <a:off x="8264959" y="1042532"/>
            <a:ext cx="3500253" cy="2847071"/>
            <a:chOff x="8264959" y="1042532"/>
            <a:chExt cx="3500253" cy="2847071"/>
          </a:xfrm>
        </p:grpSpPr>
        <p:pic>
          <p:nvPicPr>
            <p:cNvPr id="30" name="Picture 29">
              <a:extLst>
                <a:ext uri="{FF2B5EF4-FFF2-40B4-BE49-F238E27FC236}">
                  <a16:creationId xmlns:a16="http://schemas.microsoft.com/office/drawing/2014/main" id="{9BE2B8FD-C88B-4467-B32C-AF669935D969}"/>
                </a:ext>
              </a:extLst>
            </p:cNvPr>
            <p:cNvPicPr>
              <a:picLocks noChangeAspect="1"/>
            </p:cNvPicPr>
            <p:nvPr/>
          </p:nvPicPr>
          <p:blipFill>
            <a:blip r:embed="rId3"/>
            <a:stretch>
              <a:fillRect/>
            </a:stretch>
          </p:blipFill>
          <p:spPr>
            <a:xfrm>
              <a:off x="8264959" y="1042532"/>
              <a:ext cx="3500253" cy="2847071"/>
            </a:xfrm>
            <a:prstGeom prst="rect">
              <a:avLst/>
            </a:prstGeom>
          </p:spPr>
        </p:pic>
        <p:sp>
          <p:nvSpPr>
            <p:cNvPr id="33" name="TextBox 32">
              <a:extLst>
                <a:ext uri="{FF2B5EF4-FFF2-40B4-BE49-F238E27FC236}">
                  <a16:creationId xmlns:a16="http://schemas.microsoft.com/office/drawing/2014/main" id="{A2143E7A-8C46-4C6A-B66D-02739B85A020}"/>
                </a:ext>
              </a:extLst>
            </p:cNvPr>
            <p:cNvSpPr txBox="1"/>
            <p:nvPr/>
          </p:nvSpPr>
          <p:spPr>
            <a:xfrm>
              <a:off x="8894810" y="1275062"/>
              <a:ext cx="1067921" cy="523220"/>
            </a:xfrm>
            <a:prstGeom prst="rect">
              <a:avLst/>
            </a:prstGeom>
            <a:noFill/>
          </p:spPr>
          <p:txBody>
            <a:bodyPr wrap="none" rtlCol="0">
              <a:spAutoFit/>
            </a:bodyPr>
            <a:lstStyle/>
            <a:p>
              <a:r>
                <a:rPr lang="en-GB" sz="1400" b="1" dirty="0">
                  <a:solidFill>
                    <a:srgbClr val="C00000"/>
                  </a:solidFill>
                </a:rPr>
                <a:t>P</a:t>
              </a:r>
              <a:r>
                <a:rPr lang="en-GB" sz="1400" b="1" baseline="-25000" dirty="0">
                  <a:solidFill>
                    <a:srgbClr val="C00000"/>
                  </a:solidFill>
                </a:rPr>
                <a:t>in </a:t>
              </a:r>
              <a:r>
                <a:rPr lang="en-GB" sz="1400" b="1" dirty="0">
                  <a:solidFill>
                    <a:srgbClr val="C00000"/>
                  </a:solidFill>
                </a:rPr>
                <a:t>=35MW</a:t>
              </a:r>
            </a:p>
            <a:p>
              <a:r>
                <a:rPr lang="en-GB" sz="1400" b="1" dirty="0">
                  <a:solidFill>
                    <a:srgbClr val="C00000"/>
                  </a:solidFill>
                  <a:sym typeface="Symbol" panose="05050102010706020507" pitchFamily="18" charset="2"/>
                </a:rPr>
                <a:t></a:t>
              </a:r>
              <a:r>
                <a:rPr lang="en-GB" sz="1400" b="1" dirty="0">
                  <a:solidFill>
                    <a:srgbClr val="C00000"/>
                  </a:solidFill>
                </a:rPr>
                <a:t>=2</a:t>
              </a:r>
            </a:p>
          </p:txBody>
        </p:sp>
        <p:sp>
          <p:nvSpPr>
            <p:cNvPr id="29" name="Rectangle 28">
              <a:extLst>
                <a:ext uri="{FF2B5EF4-FFF2-40B4-BE49-F238E27FC236}">
                  <a16:creationId xmlns:a16="http://schemas.microsoft.com/office/drawing/2014/main" id="{EEF20BCE-092C-40B5-8941-AD3BC020674F}"/>
                </a:ext>
              </a:extLst>
            </p:cNvPr>
            <p:cNvSpPr/>
            <p:nvPr/>
          </p:nvSpPr>
          <p:spPr>
            <a:xfrm>
              <a:off x="9180792" y="3164132"/>
              <a:ext cx="2318263" cy="338554"/>
            </a:xfrm>
            <a:prstGeom prst="rect">
              <a:avLst/>
            </a:prstGeom>
          </p:spPr>
          <p:txBody>
            <a:bodyPr wrap="none">
              <a:spAutoFit/>
            </a:bodyPr>
            <a:lstStyle/>
            <a:p>
              <a:r>
                <a:rPr lang="en-GB" sz="1600" b="1" dirty="0">
                  <a:solidFill>
                    <a:schemeClr val="tx2"/>
                  </a:solidFill>
                  <a:sym typeface="Symbol" panose="05050102010706020507" pitchFamily="18" charset="2"/>
                </a:rPr>
                <a:t>Pulse length </a:t>
              </a:r>
              <a:r>
                <a:rPr lang="en-GB" sz="1600" b="1" dirty="0">
                  <a:solidFill>
                    <a:schemeClr val="tx2"/>
                  </a:solidFill>
                </a:rPr>
                <a:t>variation</a:t>
              </a:r>
            </a:p>
          </p:txBody>
        </p:sp>
      </p:grpSp>
      <p:grpSp>
        <p:nvGrpSpPr>
          <p:cNvPr id="9" name="Group 8">
            <a:extLst>
              <a:ext uri="{FF2B5EF4-FFF2-40B4-BE49-F238E27FC236}">
                <a16:creationId xmlns:a16="http://schemas.microsoft.com/office/drawing/2014/main" id="{1664D61F-7049-4223-827F-FB6C6C1348D7}"/>
              </a:ext>
            </a:extLst>
          </p:cNvPr>
          <p:cNvGrpSpPr/>
          <p:nvPr/>
        </p:nvGrpSpPr>
        <p:grpSpPr>
          <a:xfrm>
            <a:off x="6101011" y="3916738"/>
            <a:ext cx="3664382" cy="2847071"/>
            <a:chOff x="6101011" y="3916738"/>
            <a:chExt cx="3664382" cy="2847071"/>
          </a:xfrm>
        </p:grpSpPr>
        <p:pic>
          <p:nvPicPr>
            <p:cNvPr id="38" name="Picture 37">
              <a:extLst>
                <a:ext uri="{FF2B5EF4-FFF2-40B4-BE49-F238E27FC236}">
                  <a16:creationId xmlns:a16="http://schemas.microsoft.com/office/drawing/2014/main" id="{48AF30CD-514E-4CF5-834B-7A9B064227FB}"/>
                </a:ext>
              </a:extLst>
            </p:cNvPr>
            <p:cNvPicPr>
              <a:picLocks noChangeAspect="1"/>
            </p:cNvPicPr>
            <p:nvPr/>
          </p:nvPicPr>
          <p:blipFill>
            <a:blip r:embed="rId4"/>
            <a:stretch>
              <a:fillRect/>
            </a:stretch>
          </p:blipFill>
          <p:spPr>
            <a:xfrm>
              <a:off x="6101011" y="3916738"/>
              <a:ext cx="3664382" cy="2847071"/>
            </a:xfrm>
            <a:prstGeom prst="rect">
              <a:avLst/>
            </a:prstGeom>
          </p:spPr>
        </p:pic>
        <p:sp>
          <p:nvSpPr>
            <p:cNvPr id="40" name="TextBox 39">
              <a:extLst>
                <a:ext uri="{FF2B5EF4-FFF2-40B4-BE49-F238E27FC236}">
                  <a16:creationId xmlns:a16="http://schemas.microsoft.com/office/drawing/2014/main" id="{7993C6AF-3A26-4920-86A6-4A7845C27FC3}"/>
                </a:ext>
              </a:extLst>
            </p:cNvPr>
            <p:cNvSpPr txBox="1"/>
            <p:nvPr/>
          </p:nvSpPr>
          <p:spPr>
            <a:xfrm>
              <a:off x="6672989" y="4980872"/>
              <a:ext cx="1845504" cy="523220"/>
            </a:xfrm>
            <a:prstGeom prst="rect">
              <a:avLst/>
            </a:prstGeom>
            <a:noFill/>
          </p:spPr>
          <p:txBody>
            <a:bodyPr wrap="square" rtlCol="0">
              <a:spAutoFit/>
            </a:bodyPr>
            <a:lstStyle/>
            <a:p>
              <a:r>
                <a:rPr lang="en-GB" sz="1400" b="1" dirty="0">
                  <a:solidFill>
                    <a:srgbClr val="C00000"/>
                  </a:solidFill>
                </a:rPr>
                <a:t>Pulse length=4</a:t>
              </a:r>
              <a:r>
                <a:rPr lang="en-GB" sz="1400" b="1" dirty="0">
                  <a:solidFill>
                    <a:srgbClr val="C00000"/>
                  </a:solidFill>
                  <a:sym typeface="Symbol" panose="05050102010706020507" pitchFamily="18" charset="2"/>
                </a:rPr>
                <a:t></a:t>
              </a:r>
              <a:r>
                <a:rPr lang="en-GB" sz="1400" b="1" dirty="0">
                  <a:solidFill>
                    <a:srgbClr val="C00000"/>
                  </a:solidFill>
                </a:rPr>
                <a:t>s</a:t>
              </a:r>
            </a:p>
            <a:p>
              <a:r>
                <a:rPr lang="en-GB" sz="1400" b="1" dirty="0">
                  <a:solidFill>
                    <a:srgbClr val="C00000"/>
                  </a:solidFill>
                  <a:sym typeface="Symbol" panose="05050102010706020507" pitchFamily="18" charset="2"/>
                </a:rPr>
                <a:t></a:t>
              </a:r>
              <a:r>
                <a:rPr lang="en-GB" sz="1400" b="1" dirty="0">
                  <a:solidFill>
                    <a:srgbClr val="C00000"/>
                  </a:solidFill>
                </a:rPr>
                <a:t>=2</a:t>
              </a:r>
            </a:p>
          </p:txBody>
        </p:sp>
        <p:sp>
          <p:nvSpPr>
            <p:cNvPr id="37" name="Rectangle 36">
              <a:extLst>
                <a:ext uri="{FF2B5EF4-FFF2-40B4-BE49-F238E27FC236}">
                  <a16:creationId xmlns:a16="http://schemas.microsoft.com/office/drawing/2014/main" id="{CDD49C92-C73D-44AC-9DD4-FB8DC274EE56}"/>
                </a:ext>
              </a:extLst>
            </p:cNvPr>
            <p:cNvSpPr/>
            <p:nvPr/>
          </p:nvSpPr>
          <p:spPr>
            <a:xfrm>
              <a:off x="7681664" y="5802345"/>
              <a:ext cx="1499128" cy="338554"/>
            </a:xfrm>
            <a:prstGeom prst="rect">
              <a:avLst/>
            </a:prstGeom>
          </p:spPr>
          <p:txBody>
            <a:bodyPr wrap="none">
              <a:spAutoFit/>
            </a:bodyPr>
            <a:lstStyle/>
            <a:p>
              <a:r>
                <a:rPr lang="en-GB" sz="1600" b="1" dirty="0" err="1">
                  <a:solidFill>
                    <a:schemeClr val="tx2"/>
                  </a:solidFill>
                  <a:sym typeface="Symbol" panose="05050102010706020507" pitchFamily="18" charset="2"/>
                </a:rPr>
                <a:t>P</a:t>
              </a:r>
              <a:r>
                <a:rPr lang="en-GB" sz="1600" b="1" baseline="-25000" dirty="0" err="1">
                  <a:solidFill>
                    <a:schemeClr val="tx2"/>
                  </a:solidFill>
                  <a:sym typeface="Symbol" panose="05050102010706020507" pitchFamily="18" charset="2"/>
                </a:rPr>
                <a:t>klys</a:t>
              </a:r>
              <a:r>
                <a:rPr lang="en-GB" sz="1600" b="1" dirty="0">
                  <a:solidFill>
                    <a:schemeClr val="tx2"/>
                  </a:solidFill>
                  <a:sym typeface="Symbol" panose="05050102010706020507" pitchFamily="18" charset="2"/>
                </a:rPr>
                <a:t> </a:t>
              </a:r>
              <a:r>
                <a:rPr lang="en-GB" sz="1600" b="1" dirty="0">
                  <a:solidFill>
                    <a:schemeClr val="tx2"/>
                  </a:solidFill>
                </a:rPr>
                <a:t>variation</a:t>
              </a:r>
            </a:p>
          </p:txBody>
        </p:sp>
      </p:grpSp>
    </p:spTree>
    <p:extLst>
      <p:ext uri="{BB962C8B-B14F-4D97-AF65-F5344CB8AC3E}">
        <p14:creationId xmlns:p14="http://schemas.microsoft.com/office/powerpoint/2010/main" val="572765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lide Number Placeholder 3"/>
          <p:cNvSpPr/>
          <p:nvPr/>
        </p:nvSpPr>
        <p:spPr>
          <a:xfrm>
            <a:off x="239400" y="6483600"/>
            <a:ext cx="546480" cy="20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fr-FR" sz="800" b="1" strike="noStrike" spc="-1" dirty="0">
                <a:solidFill>
                  <a:schemeClr val="dk2"/>
                </a:solidFill>
                <a:latin typeface="Arial"/>
              </a:rPr>
              <a:t>Page </a:t>
            </a:r>
            <a:fld id="{401D5A7B-A1A9-40FC-A177-238C5D60073D}" type="slidenum">
              <a:rPr lang="fr-FR" sz="800" b="1" strike="noStrike" spc="-1">
                <a:solidFill>
                  <a:schemeClr val="dk2"/>
                </a:solidFill>
                <a:latin typeface="Arial"/>
              </a:rPr>
              <a:t>7</a:t>
            </a:fld>
            <a:endParaRPr lang="fr-FR" sz="800" b="0" strike="noStrike" spc="-1" dirty="0">
              <a:solidFill>
                <a:srgbClr val="000000"/>
              </a:solidFill>
              <a:latin typeface="Arial"/>
            </a:endParaRPr>
          </a:p>
        </p:txBody>
      </p:sp>
      <p:sp>
        <p:nvSpPr>
          <p:cNvPr id="238" name="ZoneTexte 2"/>
          <p:cNvSpPr/>
          <p:nvPr/>
        </p:nvSpPr>
        <p:spPr>
          <a:xfrm>
            <a:off x="959400" y="177120"/>
            <a:ext cx="10656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1" strike="noStrike" cap="all" spc="-1" dirty="0">
                <a:solidFill>
                  <a:schemeClr val="lt1"/>
                </a:solidFill>
                <a:latin typeface="Arial"/>
              </a:rPr>
              <a:t>Can we reduce the number of the klystrons?</a:t>
            </a:r>
            <a:endParaRPr lang="fr-FR" sz="1800" b="0" strike="noStrike" spc="-1" dirty="0">
              <a:solidFill>
                <a:srgbClr val="000000"/>
              </a:solidFill>
              <a:latin typeface="Arial"/>
            </a:endParaRPr>
          </a:p>
        </p:txBody>
      </p:sp>
      <p:sp>
        <p:nvSpPr>
          <p:cNvPr id="39" name="Espace réservé du pied de page 38">
            <a:extLst>
              <a:ext uri="{FF2B5EF4-FFF2-40B4-BE49-F238E27FC236}">
                <a16:creationId xmlns:a16="http://schemas.microsoft.com/office/drawing/2014/main" id="{9BFB87B0-A834-206C-E11C-223718601AFB}"/>
              </a:ext>
            </a:extLst>
          </p:cNvPr>
          <p:cNvSpPr>
            <a:spLocks noGrp="1"/>
          </p:cNvSpPr>
          <p:nvPr>
            <p:ph type="ftr" idx="1"/>
          </p:nvPr>
        </p:nvSpPr>
        <p:spPr/>
        <p:txBody>
          <a:bodyPr/>
          <a:lstStyle/>
          <a:p>
            <a:r>
              <a:rPr lang="en-GB"/>
              <a:t>COLD Project Review | 21st April 2026 | A. D'Elia</a:t>
            </a:r>
            <a:endParaRPr lang="fr-FR"/>
          </a:p>
        </p:txBody>
      </p:sp>
      <p:graphicFrame>
        <p:nvGraphicFramePr>
          <p:cNvPr id="21" name="Table 20">
            <a:extLst>
              <a:ext uri="{FF2B5EF4-FFF2-40B4-BE49-F238E27FC236}">
                <a16:creationId xmlns:a16="http://schemas.microsoft.com/office/drawing/2014/main" id="{A1C8A8B6-CF11-4A18-B0DD-BB06BAD49F38}"/>
              </a:ext>
            </a:extLst>
          </p:cNvPr>
          <p:cNvGraphicFramePr>
            <a:graphicFrameLocks noGrp="1"/>
          </p:cNvGraphicFramePr>
          <p:nvPr/>
        </p:nvGraphicFramePr>
        <p:xfrm>
          <a:off x="365689" y="959572"/>
          <a:ext cx="3322060" cy="3048000"/>
        </p:xfrm>
        <a:graphic>
          <a:graphicData uri="http://schemas.openxmlformats.org/drawingml/2006/table">
            <a:tbl>
              <a:tblPr firstRow="1" bandRow="1">
                <a:tableStyleId>{5C22544A-7EE6-4342-B048-85BDC9FD1C3A}</a:tableStyleId>
              </a:tblPr>
              <a:tblGrid>
                <a:gridCol w="1661030">
                  <a:extLst>
                    <a:ext uri="{9D8B030D-6E8A-4147-A177-3AD203B41FA5}">
                      <a16:colId xmlns:a16="http://schemas.microsoft.com/office/drawing/2014/main" val="733718259"/>
                    </a:ext>
                  </a:extLst>
                </a:gridCol>
                <a:gridCol w="1661030">
                  <a:extLst>
                    <a:ext uri="{9D8B030D-6E8A-4147-A177-3AD203B41FA5}">
                      <a16:colId xmlns:a16="http://schemas.microsoft.com/office/drawing/2014/main" val="842629112"/>
                    </a:ext>
                  </a:extLst>
                </a:gridCol>
              </a:tblGrid>
              <a:tr h="238333">
                <a:tc>
                  <a:txBody>
                    <a:bodyPr/>
                    <a:lstStyle/>
                    <a:p>
                      <a:pPr algn="ctr"/>
                      <a:r>
                        <a:rPr lang="fr-FR" sz="1400" b="1" dirty="0" err="1"/>
                        <a:t>Freq</a:t>
                      </a:r>
                      <a:r>
                        <a:rPr lang="fr-FR" sz="1400" b="1" dirty="0"/>
                        <a:t>. (GHz)</a:t>
                      </a:r>
                      <a:endParaRPr lang="en-GB" sz="1400" b="1" dirty="0"/>
                    </a:p>
                  </a:txBody>
                  <a:tcPr anchor="ctr"/>
                </a:tc>
                <a:tc>
                  <a:txBody>
                    <a:bodyPr/>
                    <a:lstStyle/>
                    <a:p>
                      <a:pPr algn="ctr"/>
                      <a:r>
                        <a:rPr lang="fr-FR" sz="1400" b="1" dirty="0"/>
                        <a:t>5.712</a:t>
                      </a:r>
                      <a:endParaRPr lang="en-GB" sz="1400" b="1" dirty="0"/>
                    </a:p>
                  </a:txBody>
                  <a:tcPr anchor="ctr"/>
                </a:tc>
                <a:extLst>
                  <a:ext uri="{0D108BD9-81ED-4DB2-BD59-A6C34878D82A}">
                    <a16:rowId xmlns:a16="http://schemas.microsoft.com/office/drawing/2014/main" val="681585453"/>
                  </a:ext>
                </a:extLst>
              </a:tr>
              <a:tr h="238333">
                <a:tc>
                  <a:txBody>
                    <a:bodyPr/>
                    <a:lstStyle/>
                    <a:p>
                      <a:pPr algn="ctr"/>
                      <a:r>
                        <a:rPr lang="fr-FR" sz="1400" b="1" dirty="0">
                          <a:solidFill>
                            <a:srgbClr val="C00000"/>
                          </a:solidFill>
                        </a:rPr>
                        <a:t>Pin (MW)</a:t>
                      </a:r>
                      <a:endParaRPr lang="en-GB" sz="1400" b="1" dirty="0">
                        <a:solidFill>
                          <a:srgbClr val="C00000"/>
                        </a:solidFill>
                      </a:endParaRPr>
                    </a:p>
                  </a:txBody>
                  <a:tcPr anchor="ctr"/>
                </a:tc>
                <a:tc>
                  <a:txBody>
                    <a:bodyPr/>
                    <a:lstStyle/>
                    <a:p>
                      <a:pPr algn="ctr"/>
                      <a:r>
                        <a:rPr lang="fr-FR" sz="1400" b="1" dirty="0">
                          <a:solidFill>
                            <a:srgbClr val="C00000"/>
                          </a:solidFill>
                        </a:rPr>
                        <a:t>25</a:t>
                      </a:r>
                      <a:endParaRPr lang="en-GB" sz="1400" b="1" dirty="0">
                        <a:solidFill>
                          <a:srgbClr val="C00000"/>
                        </a:solidFill>
                      </a:endParaRPr>
                    </a:p>
                  </a:txBody>
                  <a:tcPr anchor="ctr"/>
                </a:tc>
                <a:extLst>
                  <a:ext uri="{0D108BD9-81ED-4DB2-BD59-A6C34878D82A}">
                    <a16:rowId xmlns:a16="http://schemas.microsoft.com/office/drawing/2014/main" val="2258316163"/>
                  </a:ext>
                </a:extLst>
              </a:tr>
              <a:tr h="238333">
                <a:tc>
                  <a:txBody>
                    <a:bodyPr/>
                    <a:lstStyle/>
                    <a:p>
                      <a:pPr algn="ctr"/>
                      <a:r>
                        <a:rPr lang="en-GB" sz="1400" b="1" dirty="0">
                          <a:solidFill>
                            <a:srgbClr val="C00000"/>
                          </a:solidFill>
                        </a:rPr>
                        <a:t>Pulse length (</a:t>
                      </a:r>
                      <a:r>
                        <a:rPr lang="en-GB" sz="1400" b="1" dirty="0">
                          <a:solidFill>
                            <a:srgbClr val="C00000"/>
                          </a:solidFill>
                          <a:sym typeface="Symbol" panose="05050102010706020507" pitchFamily="18" charset="2"/>
                        </a:rPr>
                        <a:t>s</a:t>
                      </a:r>
                      <a:r>
                        <a:rPr lang="en-GB" sz="1400" b="1" dirty="0">
                          <a:solidFill>
                            <a:srgbClr val="C00000"/>
                          </a:solidFill>
                        </a:rPr>
                        <a:t>)</a:t>
                      </a:r>
                    </a:p>
                  </a:txBody>
                  <a:tcPr anchor="ctr"/>
                </a:tc>
                <a:tc>
                  <a:txBody>
                    <a:bodyPr/>
                    <a:lstStyle/>
                    <a:p>
                      <a:pPr algn="ctr"/>
                      <a:r>
                        <a:rPr lang="en-GB" sz="1400" b="1" dirty="0">
                          <a:solidFill>
                            <a:srgbClr val="C00000"/>
                          </a:solidFill>
                        </a:rPr>
                        <a:t>4</a:t>
                      </a:r>
                    </a:p>
                  </a:txBody>
                  <a:tcPr anchor="ctr"/>
                </a:tc>
                <a:extLst>
                  <a:ext uri="{0D108BD9-81ED-4DB2-BD59-A6C34878D82A}">
                    <a16:rowId xmlns:a16="http://schemas.microsoft.com/office/drawing/2014/main" val="77187228"/>
                  </a:ext>
                </a:extLst>
              </a:tr>
              <a:tr h="238333">
                <a:tc gridSpan="2">
                  <a:txBody>
                    <a:bodyPr/>
                    <a:lstStyle/>
                    <a:p>
                      <a:pPr algn="ctr"/>
                      <a:r>
                        <a:rPr lang="en-GB" sz="1400" b="1" noProof="0" dirty="0">
                          <a:solidFill>
                            <a:schemeClr val="tx2"/>
                          </a:solidFill>
                        </a:rPr>
                        <a:t>BOC</a:t>
                      </a:r>
                    </a:p>
                  </a:txBody>
                  <a:tcPr anchor="ctr"/>
                </a:tc>
                <a:tc hMerge="1">
                  <a:txBody>
                    <a:bodyPr/>
                    <a:lstStyle/>
                    <a:p>
                      <a:endParaRPr lang="en-GB" dirty="0"/>
                    </a:p>
                  </a:txBody>
                  <a:tcPr/>
                </a:tc>
                <a:extLst>
                  <a:ext uri="{0D108BD9-81ED-4DB2-BD59-A6C34878D82A}">
                    <a16:rowId xmlns:a16="http://schemas.microsoft.com/office/drawing/2014/main" val="3251852932"/>
                  </a:ext>
                </a:extLst>
              </a:tr>
              <a:tr h="238333">
                <a:tc>
                  <a:txBody>
                    <a:bodyPr/>
                    <a:lstStyle/>
                    <a:p>
                      <a:pPr algn="ctr"/>
                      <a:r>
                        <a:rPr lang="en-GB" sz="1400" b="1" dirty="0">
                          <a:solidFill>
                            <a:schemeClr val="tx2"/>
                          </a:solidFill>
                          <a:sym typeface="Symbol" panose="05050102010706020507" pitchFamily="18" charset="2"/>
                        </a:rPr>
                        <a:t></a:t>
                      </a:r>
                      <a:endParaRPr lang="en-GB" sz="1400" b="1" dirty="0">
                        <a:solidFill>
                          <a:schemeClr val="tx2"/>
                        </a:solidFill>
                      </a:endParaRPr>
                    </a:p>
                  </a:txBody>
                  <a:tcPr anchor="ctr"/>
                </a:tc>
                <a:tc>
                  <a:txBody>
                    <a:bodyPr/>
                    <a:lstStyle/>
                    <a:p>
                      <a:pPr algn="ctr"/>
                      <a:r>
                        <a:rPr lang="fr-FR" sz="1400" b="1" dirty="0">
                          <a:solidFill>
                            <a:schemeClr val="tx2"/>
                          </a:solidFill>
                        </a:rPr>
                        <a:t>9.4</a:t>
                      </a:r>
                      <a:endParaRPr lang="en-GB" sz="1400" b="1" dirty="0">
                        <a:solidFill>
                          <a:schemeClr val="tx2"/>
                        </a:solidFill>
                      </a:endParaRPr>
                    </a:p>
                  </a:txBody>
                  <a:tcPr anchor="ctr"/>
                </a:tc>
                <a:extLst>
                  <a:ext uri="{0D108BD9-81ED-4DB2-BD59-A6C34878D82A}">
                    <a16:rowId xmlns:a16="http://schemas.microsoft.com/office/drawing/2014/main" val="369245701"/>
                  </a:ext>
                </a:extLst>
              </a:tr>
              <a:tr h="238333">
                <a:tc>
                  <a:txBody>
                    <a:bodyPr/>
                    <a:lstStyle/>
                    <a:p>
                      <a:pPr algn="ctr"/>
                      <a:r>
                        <a:rPr lang="fr-FR" sz="1400" b="1" dirty="0">
                          <a:solidFill>
                            <a:schemeClr val="tx2"/>
                          </a:solidFill>
                        </a:rPr>
                        <a:t>Q0</a:t>
                      </a:r>
                      <a:endParaRPr lang="en-GB" sz="1400" b="1" dirty="0">
                        <a:solidFill>
                          <a:schemeClr val="tx2"/>
                        </a:solidFill>
                      </a:endParaRPr>
                    </a:p>
                  </a:txBody>
                  <a:tcPr anchor="ctr"/>
                </a:tc>
                <a:tc>
                  <a:txBody>
                    <a:bodyPr/>
                    <a:lstStyle/>
                    <a:p>
                      <a:pPr algn="ctr"/>
                      <a:r>
                        <a:rPr lang="fr-FR" sz="1400" b="1" dirty="0">
                          <a:solidFill>
                            <a:schemeClr val="tx2"/>
                          </a:solidFill>
                        </a:rPr>
                        <a:t>220000</a:t>
                      </a:r>
                      <a:endParaRPr lang="en-GB" sz="1400" b="1" dirty="0">
                        <a:solidFill>
                          <a:schemeClr val="tx2"/>
                        </a:solidFill>
                      </a:endParaRPr>
                    </a:p>
                  </a:txBody>
                  <a:tcPr anchor="ctr"/>
                </a:tc>
                <a:extLst>
                  <a:ext uri="{0D108BD9-81ED-4DB2-BD59-A6C34878D82A}">
                    <a16:rowId xmlns:a16="http://schemas.microsoft.com/office/drawing/2014/main" val="114247736"/>
                  </a:ext>
                </a:extLst>
              </a:tr>
              <a:tr h="238333">
                <a:tc gridSpan="2">
                  <a:txBody>
                    <a:bodyPr/>
                    <a:lstStyle/>
                    <a:p>
                      <a:pPr algn="ctr"/>
                      <a:r>
                        <a:rPr lang="fr-FR" sz="1400" b="1" dirty="0">
                          <a:solidFill>
                            <a:schemeClr val="tx2"/>
                          </a:solidFill>
                        </a:rPr>
                        <a:t>Acc. Structure</a:t>
                      </a:r>
                      <a:endParaRPr lang="en-GB" sz="1400" b="1" dirty="0">
                        <a:solidFill>
                          <a:schemeClr val="tx2"/>
                        </a:solidFill>
                      </a:endParaRPr>
                    </a:p>
                  </a:txBody>
                  <a:tcPr anchor="ctr"/>
                </a:tc>
                <a:tc hMerge="1">
                  <a:txBody>
                    <a:bodyPr/>
                    <a:lstStyle/>
                    <a:p>
                      <a:endParaRPr lang="en-GB" dirty="0"/>
                    </a:p>
                  </a:txBody>
                  <a:tcPr/>
                </a:tc>
                <a:extLst>
                  <a:ext uri="{0D108BD9-81ED-4DB2-BD59-A6C34878D82A}">
                    <a16:rowId xmlns:a16="http://schemas.microsoft.com/office/drawing/2014/main" val="1774997248"/>
                  </a:ext>
                </a:extLst>
              </a:tr>
              <a:tr h="238333">
                <a:tc>
                  <a:txBody>
                    <a:bodyPr/>
                    <a:lstStyle/>
                    <a:p>
                      <a:pPr algn="ctr"/>
                      <a:r>
                        <a:rPr lang="en-GB" sz="1400" b="1" dirty="0">
                          <a:solidFill>
                            <a:srgbClr val="C00000"/>
                          </a:solidFill>
                          <a:sym typeface="Symbol" panose="05050102010706020507" pitchFamily="18" charset="2"/>
                        </a:rPr>
                        <a:t></a:t>
                      </a:r>
                      <a:endParaRPr lang="en-GB" sz="1400" b="1" dirty="0">
                        <a:solidFill>
                          <a:srgbClr val="C00000"/>
                        </a:solidFill>
                      </a:endParaRPr>
                    </a:p>
                  </a:txBody>
                  <a:tcPr anchor="ctr"/>
                </a:tc>
                <a:tc>
                  <a:txBody>
                    <a:bodyPr/>
                    <a:lstStyle/>
                    <a:p>
                      <a:pPr algn="ctr"/>
                      <a:r>
                        <a:rPr lang="fr-FR" sz="1400" b="1" dirty="0">
                          <a:solidFill>
                            <a:srgbClr val="C00000"/>
                          </a:solidFill>
                        </a:rPr>
                        <a:t>2</a:t>
                      </a:r>
                      <a:endParaRPr lang="en-GB" sz="1400" b="1" dirty="0">
                        <a:solidFill>
                          <a:srgbClr val="C00000"/>
                        </a:solidFill>
                      </a:endParaRPr>
                    </a:p>
                  </a:txBody>
                  <a:tcPr anchor="ctr"/>
                </a:tc>
                <a:extLst>
                  <a:ext uri="{0D108BD9-81ED-4DB2-BD59-A6C34878D82A}">
                    <a16:rowId xmlns:a16="http://schemas.microsoft.com/office/drawing/2014/main" val="3418590502"/>
                  </a:ext>
                </a:extLst>
              </a:tr>
              <a:tr h="238333">
                <a:tc>
                  <a:txBody>
                    <a:bodyPr/>
                    <a:lstStyle/>
                    <a:p>
                      <a:pPr algn="ctr"/>
                      <a:r>
                        <a:rPr lang="fr-FR" sz="1400" b="1" dirty="0">
                          <a:solidFill>
                            <a:schemeClr val="tx2"/>
                          </a:solidFill>
                        </a:rPr>
                        <a:t>Q0</a:t>
                      </a:r>
                      <a:endParaRPr lang="en-GB" sz="1400" b="1" dirty="0">
                        <a:solidFill>
                          <a:schemeClr val="tx2"/>
                        </a:solidFill>
                      </a:endParaRPr>
                    </a:p>
                  </a:txBody>
                  <a:tcPr anchor="ctr"/>
                </a:tc>
                <a:tc>
                  <a:txBody>
                    <a:bodyPr/>
                    <a:lstStyle/>
                    <a:p>
                      <a:pPr algn="ctr"/>
                      <a:r>
                        <a:rPr lang="fr-FR" sz="1400" b="1" dirty="0">
                          <a:solidFill>
                            <a:schemeClr val="tx2"/>
                          </a:solidFill>
                        </a:rPr>
                        <a:t>22500</a:t>
                      </a:r>
                      <a:endParaRPr lang="en-GB" sz="1400" b="1" dirty="0">
                        <a:solidFill>
                          <a:schemeClr val="tx2"/>
                        </a:solidFill>
                      </a:endParaRPr>
                    </a:p>
                  </a:txBody>
                  <a:tcPr anchor="ctr"/>
                </a:tc>
                <a:extLst>
                  <a:ext uri="{0D108BD9-81ED-4DB2-BD59-A6C34878D82A}">
                    <a16:rowId xmlns:a16="http://schemas.microsoft.com/office/drawing/2014/main" val="2935720197"/>
                  </a:ext>
                </a:extLst>
              </a:tr>
              <a:tr h="218472">
                <a:tc>
                  <a:txBody>
                    <a:bodyPr/>
                    <a:lstStyle/>
                    <a:p>
                      <a:pPr algn="ctr"/>
                      <a:r>
                        <a:rPr lang="en-GB" sz="1400" b="1" dirty="0" err="1">
                          <a:solidFill>
                            <a:schemeClr val="tx2"/>
                          </a:solidFill>
                        </a:rPr>
                        <a:t>Rsh</a:t>
                      </a:r>
                      <a:r>
                        <a:rPr lang="en-GB" sz="1400" b="1" dirty="0">
                          <a:solidFill>
                            <a:schemeClr val="tx2"/>
                          </a:solidFill>
                        </a:rPr>
                        <a:t> (</a:t>
                      </a:r>
                      <a:r>
                        <a:rPr lang="en-GB" sz="1400" b="1" dirty="0" err="1">
                          <a:solidFill>
                            <a:schemeClr val="tx2"/>
                          </a:solidFill>
                        </a:rPr>
                        <a:t>Mohm</a:t>
                      </a:r>
                      <a:r>
                        <a:rPr lang="en-GB" sz="1400" b="1" dirty="0">
                          <a:solidFill>
                            <a:schemeClr val="tx2"/>
                          </a:solidFill>
                        </a:rPr>
                        <a:t>/m)</a:t>
                      </a:r>
                    </a:p>
                  </a:txBody>
                  <a:tcPr anchor="ctr"/>
                </a:tc>
                <a:tc>
                  <a:txBody>
                    <a:bodyPr/>
                    <a:lstStyle/>
                    <a:p>
                      <a:pPr algn="ctr"/>
                      <a:r>
                        <a:rPr lang="en-GB" sz="1400" b="1" dirty="0">
                          <a:solidFill>
                            <a:schemeClr val="tx2"/>
                          </a:solidFill>
                        </a:rPr>
                        <a:t>300</a:t>
                      </a:r>
                    </a:p>
                  </a:txBody>
                  <a:tcPr anchor="ctr"/>
                </a:tc>
                <a:extLst>
                  <a:ext uri="{0D108BD9-81ED-4DB2-BD59-A6C34878D82A}">
                    <a16:rowId xmlns:a16="http://schemas.microsoft.com/office/drawing/2014/main" val="2403851002"/>
                  </a:ext>
                </a:extLst>
              </a:tr>
            </a:tbl>
          </a:graphicData>
        </a:graphic>
      </p:graphicFrame>
      <p:grpSp>
        <p:nvGrpSpPr>
          <p:cNvPr id="22" name="Group 21">
            <a:extLst>
              <a:ext uri="{FF2B5EF4-FFF2-40B4-BE49-F238E27FC236}">
                <a16:creationId xmlns:a16="http://schemas.microsoft.com/office/drawing/2014/main" id="{E4BFDF7B-EDB4-4147-9C3F-D3BC0BDCA3C1}"/>
              </a:ext>
            </a:extLst>
          </p:cNvPr>
          <p:cNvGrpSpPr/>
          <p:nvPr/>
        </p:nvGrpSpPr>
        <p:grpSpPr>
          <a:xfrm>
            <a:off x="3947799" y="729934"/>
            <a:ext cx="7749076" cy="6065638"/>
            <a:chOff x="3941017" y="748025"/>
            <a:chExt cx="7749076" cy="6065638"/>
          </a:xfrm>
        </p:grpSpPr>
        <p:grpSp>
          <p:nvGrpSpPr>
            <p:cNvPr id="23" name="Group 22">
              <a:extLst>
                <a:ext uri="{FF2B5EF4-FFF2-40B4-BE49-F238E27FC236}">
                  <a16:creationId xmlns:a16="http://schemas.microsoft.com/office/drawing/2014/main" id="{23FA8551-9AA5-45AB-8072-28735A8B5338}"/>
                </a:ext>
              </a:extLst>
            </p:cNvPr>
            <p:cNvGrpSpPr/>
            <p:nvPr/>
          </p:nvGrpSpPr>
          <p:grpSpPr>
            <a:xfrm>
              <a:off x="3941017" y="748025"/>
              <a:ext cx="7590553" cy="4610317"/>
              <a:chOff x="3767108" y="1203963"/>
              <a:chExt cx="7590553" cy="4610317"/>
            </a:xfrm>
          </p:grpSpPr>
          <p:pic>
            <p:nvPicPr>
              <p:cNvPr id="50" name="Picture 49">
                <a:extLst>
                  <a:ext uri="{FF2B5EF4-FFF2-40B4-BE49-F238E27FC236}">
                    <a16:creationId xmlns:a16="http://schemas.microsoft.com/office/drawing/2014/main" id="{67C2B01A-CB5C-4FF5-BFC1-4103024F88A1}"/>
                  </a:ext>
                </a:extLst>
              </p:cNvPr>
              <p:cNvPicPr>
                <a:picLocks noChangeAspect="1"/>
              </p:cNvPicPr>
              <p:nvPr/>
            </p:nvPicPr>
            <p:blipFill rotWithShape="1">
              <a:blip r:embed="rId3"/>
              <a:srcRect l="2365" r="9977" b="6330"/>
              <a:stretch/>
            </p:blipFill>
            <p:spPr>
              <a:xfrm>
                <a:off x="3767108" y="1203963"/>
                <a:ext cx="7590553" cy="4610317"/>
              </a:xfrm>
              <a:prstGeom prst="rect">
                <a:avLst/>
              </a:prstGeom>
            </p:spPr>
          </p:pic>
          <p:sp>
            <p:nvSpPr>
              <p:cNvPr id="51" name="TextBox 50">
                <a:extLst>
                  <a:ext uri="{FF2B5EF4-FFF2-40B4-BE49-F238E27FC236}">
                    <a16:creationId xmlns:a16="http://schemas.microsoft.com/office/drawing/2014/main" id="{582D9286-D6E4-40B4-97F3-DCAF02709904}"/>
                  </a:ext>
                </a:extLst>
              </p:cNvPr>
              <p:cNvSpPr txBox="1"/>
              <p:nvPr/>
            </p:nvSpPr>
            <p:spPr>
              <a:xfrm>
                <a:off x="8083426" y="3538124"/>
                <a:ext cx="591829" cy="215444"/>
              </a:xfrm>
              <a:prstGeom prst="rect">
                <a:avLst/>
              </a:prstGeom>
              <a:noFill/>
            </p:spPr>
            <p:txBody>
              <a:bodyPr wrap="none" rtlCol="0">
                <a:spAutoFit/>
              </a:bodyPr>
              <a:lstStyle/>
              <a:p>
                <a:r>
                  <a:rPr lang="en-GB" sz="800" b="1" dirty="0">
                    <a:solidFill>
                      <a:schemeClr val="bg1"/>
                    </a:solidFill>
                  </a:rPr>
                  <a:t>(PSI-BOC)</a:t>
                </a:r>
              </a:p>
            </p:txBody>
          </p:sp>
        </p:grpSp>
        <p:pic>
          <p:nvPicPr>
            <p:cNvPr id="27" name="Picture 26">
              <a:extLst>
                <a:ext uri="{FF2B5EF4-FFF2-40B4-BE49-F238E27FC236}">
                  <a16:creationId xmlns:a16="http://schemas.microsoft.com/office/drawing/2014/main" id="{6CCC77A1-AB1E-4823-9D9F-5D0A44434C93}"/>
                </a:ext>
              </a:extLst>
            </p:cNvPr>
            <p:cNvPicPr>
              <a:picLocks noChangeAspect="1"/>
            </p:cNvPicPr>
            <p:nvPr/>
          </p:nvPicPr>
          <p:blipFill>
            <a:blip r:embed="rId4"/>
            <a:stretch>
              <a:fillRect/>
            </a:stretch>
          </p:blipFill>
          <p:spPr>
            <a:xfrm>
              <a:off x="9348198" y="1064781"/>
              <a:ext cx="1638475" cy="1330856"/>
            </a:xfrm>
            <a:prstGeom prst="rect">
              <a:avLst/>
            </a:prstGeom>
          </p:spPr>
        </p:pic>
        <p:pic>
          <p:nvPicPr>
            <p:cNvPr id="28" name="Picture 27">
              <a:extLst>
                <a:ext uri="{FF2B5EF4-FFF2-40B4-BE49-F238E27FC236}">
                  <a16:creationId xmlns:a16="http://schemas.microsoft.com/office/drawing/2014/main" id="{B4FBB740-01F9-446E-AC5A-ACAC36DA024C}"/>
                </a:ext>
              </a:extLst>
            </p:cNvPr>
            <p:cNvPicPr>
              <a:picLocks noChangeAspect="1"/>
            </p:cNvPicPr>
            <p:nvPr/>
          </p:nvPicPr>
          <p:blipFill>
            <a:blip r:embed="rId5"/>
            <a:stretch>
              <a:fillRect/>
            </a:stretch>
          </p:blipFill>
          <p:spPr>
            <a:xfrm>
              <a:off x="8502827" y="5246209"/>
              <a:ext cx="2055107" cy="1567454"/>
            </a:xfrm>
            <a:prstGeom prst="rect">
              <a:avLst/>
            </a:prstGeom>
          </p:spPr>
        </p:pic>
        <p:pic>
          <p:nvPicPr>
            <p:cNvPr id="31" name="Picture 30">
              <a:extLst>
                <a:ext uri="{FF2B5EF4-FFF2-40B4-BE49-F238E27FC236}">
                  <a16:creationId xmlns:a16="http://schemas.microsoft.com/office/drawing/2014/main" id="{8E378DBA-DEFC-409B-92D2-FFE125242C39}"/>
                </a:ext>
              </a:extLst>
            </p:cNvPr>
            <p:cNvPicPr>
              <a:picLocks noChangeAspect="1"/>
            </p:cNvPicPr>
            <p:nvPr/>
          </p:nvPicPr>
          <p:blipFill>
            <a:blip r:embed="rId5"/>
            <a:stretch>
              <a:fillRect/>
            </a:stretch>
          </p:blipFill>
          <p:spPr>
            <a:xfrm>
              <a:off x="5194369" y="5246209"/>
              <a:ext cx="2055107" cy="1567454"/>
            </a:xfrm>
            <a:prstGeom prst="rect">
              <a:avLst/>
            </a:prstGeom>
          </p:spPr>
        </p:pic>
        <p:pic>
          <p:nvPicPr>
            <p:cNvPr id="32" name="Picture 31">
              <a:extLst>
                <a:ext uri="{FF2B5EF4-FFF2-40B4-BE49-F238E27FC236}">
                  <a16:creationId xmlns:a16="http://schemas.microsoft.com/office/drawing/2014/main" id="{FC06E0A7-8514-421E-BEB0-70A7D7C05DBF}"/>
                </a:ext>
              </a:extLst>
            </p:cNvPr>
            <p:cNvPicPr>
              <a:picLocks noChangeAspect="1"/>
            </p:cNvPicPr>
            <p:nvPr/>
          </p:nvPicPr>
          <p:blipFill>
            <a:blip r:embed="rId6"/>
            <a:stretch>
              <a:fillRect/>
            </a:stretch>
          </p:blipFill>
          <p:spPr>
            <a:xfrm>
              <a:off x="3989744" y="2286798"/>
              <a:ext cx="2309289" cy="1860011"/>
            </a:xfrm>
            <a:prstGeom prst="rect">
              <a:avLst/>
            </a:prstGeom>
          </p:spPr>
        </p:pic>
        <p:grpSp>
          <p:nvGrpSpPr>
            <p:cNvPr id="34" name="Group 33">
              <a:extLst>
                <a:ext uri="{FF2B5EF4-FFF2-40B4-BE49-F238E27FC236}">
                  <a16:creationId xmlns:a16="http://schemas.microsoft.com/office/drawing/2014/main" id="{CC0641C6-9980-4764-9D18-C6B45D7CACE3}"/>
                </a:ext>
              </a:extLst>
            </p:cNvPr>
            <p:cNvGrpSpPr/>
            <p:nvPr/>
          </p:nvGrpSpPr>
          <p:grpSpPr>
            <a:xfrm>
              <a:off x="10488017" y="5199217"/>
              <a:ext cx="1202076" cy="936979"/>
              <a:chOff x="10488017" y="5199217"/>
              <a:chExt cx="1202076" cy="936979"/>
            </a:xfrm>
          </p:grpSpPr>
          <p:pic>
            <p:nvPicPr>
              <p:cNvPr id="48" name="Picture 47">
                <a:extLst>
                  <a:ext uri="{FF2B5EF4-FFF2-40B4-BE49-F238E27FC236}">
                    <a16:creationId xmlns:a16="http://schemas.microsoft.com/office/drawing/2014/main" id="{04FB99EC-39F2-4398-9970-5C4C094B6DCD}"/>
                  </a:ext>
                </a:extLst>
              </p:cNvPr>
              <p:cNvPicPr>
                <a:picLocks noChangeAspect="1"/>
              </p:cNvPicPr>
              <p:nvPr/>
            </p:nvPicPr>
            <p:blipFill>
              <a:blip r:embed="rId7"/>
              <a:stretch>
                <a:fillRect/>
              </a:stretch>
            </p:blipFill>
            <p:spPr>
              <a:xfrm>
                <a:off x="10488017" y="5199217"/>
                <a:ext cx="1202076" cy="936979"/>
              </a:xfrm>
              <a:prstGeom prst="rect">
                <a:avLst/>
              </a:prstGeom>
            </p:spPr>
          </p:pic>
          <p:sp>
            <p:nvSpPr>
              <p:cNvPr id="49" name="TextBox 48">
                <a:extLst>
                  <a:ext uri="{FF2B5EF4-FFF2-40B4-BE49-F238E27FC236}">
                    <a16:creationId xmlns:a16="http://schemas.microsoft.com/office/drawing/2014/main" id="{A209348B-0374-4F3B-9F42-62E16D588877}"/>
                  </a:ext>
                </a:extLst>
              </p:cNvPr>
              <p:cNvSpPr txBox="1"/>
              <p:nvPr/>
            </p:nvSpPr>
            <p:spPr>
              <a:xfrm>
                <a:off x="10920618" y="5667706"/>
                <a:ext cx="769475" cy="338554"/>
              </a:xfrm>
              <a:prstGeom prst="rect">
                <a:avLst/>
              </a:prstGeom>
              <a:noFill/>
            </p:spPr>
            <p:txBody>
              <a:bodyPr wrap="square" rtlCol="0">
                <a:spAutoFit/>
              </a:bodyPr>
              <a:lstStyle/>
              <a:p>
                <a:r>
                  <a:rPr lang="en-GB" sz="800" b="1" dirty="0">
                    <a:solidFill>
                      <a:schemeClr val="tx2"/>
                    </a:solidFill>
                  </a:rPr>
                  <a:t>No power reduction</a:t>
                </a:r>
              </a:p>
            </p:txBody>
          </p:sp>
        </p:grpSp>
        <p:pic>
          <p:nvPicPr>
            <p:cNvPr id="44" name="Picture 43">
              <a:extLst>
                <a:ext uri="{FF2B5EF4-FFF2-40B4-BE49-F238E27FC236}">
                  <a16:creationId xmlns:a16="http://schemas.microsoft.com/office/drawing/2014/main" id="{7401FAA4-4F7C-4A10-B38A-8B3BE44416E6}"/>
                </a:ext>
              </a:extLst>
            </p:cNvPr>
            <p:cNvPicPr>
              <a:picLocks noChangeAspect="1"/>
            </p:cNvPicPr>
            <p:nvPr/>
          </p:nvPicPr>
          <p:blipFill>
            <a:blip r:embed="rId8"/>
            <a:stretch>
              <a:fillRect/>
            </a:stretch>
          </p:blipFill>
          <p:spPr>
            <a:xfrm>
              <a:off x="9172406" y="2433306"/>
              <a:ext cx="1903731" cy="1508198"/>
            </a:xfrm>
            <a:prstGeom prst="rect">
              <a:avLst/>
            </a:prstGeom>
          </p:spPr>
        </p:pic>
      </p:grpSp>
      <p:sp>
        <p:nvSpPr>
          <p:cNvPr id="59" name="TextBox 58">
            <a:extLst>
              <a:ext uri="{FF2B5EF4-FFF2-40B4-BE49-F238E27FC236}">
                <a16:creationId xmlns:a16="http://schemas.microsoft.com/office/drawing/2014/main" id="{2695B7B1-9034-4BAC-8E28-880719BB8D68}"/>
              </a:ext>
            </a:extLst>
          </p:cNvPr>
          <p:cNvSpPr txBox="1"/>
          <p:nvPr/>
        </p:nvSpPr>
        <p:spPr>
          <a:xfrm>
            <a:off x="4325474" y="1182770"/>
            <a:ext cx="3100936" cy="738664"/>
          </a:xfrm>
          <a:prstGeom prst="rect">
            <a:avLst/>
          </a:prstGeom>
          <a:noFill/>
        </p:spPr>
        <p:txBody>
          <a:bodyPr wrap="square" rtlCol="0">
            <a:spAutoFit/>
          </a:bodyPr>
          <a:lstStyle/>
          <a:p>
            <a:r>
              <a:rPr lang="en-GB" sz="1400" b="1" dirty="0">
                <a:solidFill>
                  <a:schemeClr val="tx2"/>
                </a:solidFill>
              </a:rPr>
              <a:t>Losses in the waveguides (-20%)  and some klystron power margin (-10%) have been considered. </a:t>
            </a:r>
          </a:p>
        </p:txBody>
      </p:sp>
      <p:sp>
        <p:nvSpPr>
          <p:cNvPr id="60" name="TextBox 59">
            <a:extLst>
              <a:ext uri="{FF2B5EF4-FFF2-40B4-BE49-F238E27FC236}">
                <a16:creationId xmlns:a16="http://schemas.microsoft.com/office/drawing/2014/main" id="{15697BA7-BBA9-421B-BF3F-7BEDDEB0F58D}"/>
              </a:ext>
            </a:extLst>
          </p:cNvPr>
          <p:cNvSpPr txBox="1"/>
          <p:nvPr/>
        </p:nvSpPr>
        <p:spPr>
          <a:xfrm>
            <a:off x="3513" y="5754825"/>
            <a:ext cx="5110878" cy="830997"/>
          </a:xfrm>
          <a:prstGeom prst="rect">
            <a:avLst/>
          </a:prstGeom>
          <a:noFill/>
        </p:spPr>
        <p:txBody>
          <a:bodyPr wrap="square" rtlCol="0">
            <a:spAutoFit/>
          </a:bodyPr>
          <a:lstStyle/>
          <a:p>
            <a:r>
              <a:rPr lang="en-GB" sz="1600" b="1" dirty="0">
                <a:solidFill>
                  <a:schemeClr val="tx2"/>
                </a:solidFill>
              </a:rPr>
              <a:t>This implies that we can feed 2 cryomodules (4xC3 structures) with one klystron: the distribution becomes very similar to that of the </a:t>
            </a:r>
            <a:r>
              <a:rPr lang="en-GB" sz="1600" b="1" dirty="0" err="1">
                <a:solidFill>
                  <a:schemeClr val="tx2"/>
                </a:solidFill>
              </a:rPr>
              <a:t>SwissFEL</a:t>
            </a:r>
            <a:endParaRPr lang="en-GB" sz="1600" b="1" dirty="0">
              <a:solidFill>
                <a:schemeClr val="tx2"/>
              </a:solidFill>
            </a:endParaRPr>
          </a:p>
        </p:txBody>
      </p:sp>
      <p:grpSp>
        <p:nvGrpSpPr>
          <p:cNvPr id="4" name="Group 3">
            <a:extLst>
              <a:ext uri="{FF2B5EF4-FFF2-40B4-BE49-F238E27FC236}">
                <a16:creationId xmlns:a16="http://schemas.microsoft.com/office/drawing/2014/main" id="{F5FCA068-4A4F-49CE-A07A-793D7E953EC4}"/>
              </a:ext>
            </a:extLst>
          </p:cNvPr>
          <p:cNvGrpSpPr/>
          <p:nvPr/>
        </p:nvGrpSpPr>
        <p:grpSpPr>
          <a:xfrm>
            <a:off x="98612" y="4063836"/>
            <a:ext cx="3829084" cy="1720094"/>
            <a:chOff x="98612" y="4063836"/>
            <a:chExt cx="3829084" cy="1720094"/>
          </a:xfrm>
        </p:grpSpPr>
        <p:pic>
          <p:nvPicPr>
            <p:cNvPr id="3" name="Picture 2">
              <a:extLst>
                <a:ext uri="{FF2B5EF4-FFF2-40B4-BE49-F238E27FC236}">
                  <a16:creationId xmlns:a16="http://schemas.microsoft.com/office/drawing/2014/main" id="{E71D6614-BA4A-4A4C-A437-51F3F9B5FDC8}"/>
                </a:ext>
              </a:extLst>
            </p:cNvPr>
            <p:cNvPicPr>
              <a:picLocks noChangeAspect="1"/>
            </p:cNvPicPr>
            <p:nvPr/>
          </p:nvPicPr>
          <p:blipFill>
            <a:blip r:embed="rId9"/>
            <a:stretch>
              <a:fillRect/>
            </a:stretch>
          </p:blipFill>
          <p:spPr>
            <a:xfrm>
              <a:off x="98612" y="4063836"/>
              <a:ext cx="3829084" cy="1720094"/>
            </a:xfrm>
            <a:prstGeom prst="rect">
              <a:avLst/>
            </a:prstGeom>
            <a:ln w="12700">
              <a:solidFill>
                <a:srgbClr val="122577"/>
              </a:solidFill>
            </a:ln>
          </p:spPr>
        </p:pic>
        <p:sp>
          <p:nvSpPr>
            <p:cNvPr id="12" name="TextBox 11">
              <a:extLst>
                <a:ext uri="{FF2B5EF4-FFF2-40B4-BE49-F238E27FC236}">
                  <a16:creationId xmlns:a16="http://schemas.microsoft.com/office/drawing/2014/main" id="{DDA3ACE2-9543-4E69-9C64-459EE544DEC0}"/>
                </a:ext>
              </a:extLst>
            </p:cNvPr>
            <p:cNvSpPr txBox="1"/>
            <p:nvPr/>
          </p:nvSpPr>
          <p:spPr>
            <a:xfrm>
              <a:off x="1466172" y="4484867"/>
              <a:ext cx="2425664" cy="276999"/>
            </a:xfrm>
            <a:prstGeom prst="rect">
              <a:avLst/>
            </a:prstGeom>
            <a:noFill/>
          </p:spPr>
          <p:txBody>
            <a:bodyPr wrap="none" rtlCol="0">
              <a:spAutoFit/>
            </a:bodyPr>
            <a:lstStyle/>
            <a:p>
              <a:r>
                <a:rPr lang="en-GB" sz="1200" b="1" dirty="0">
                  <a:solidFill>
                    <a:schemeClr val="accent1"/>
                  </a:solidFill>
                </a:rPr>
                <a:t>Canon Private Communication</a:t>
              </a:r>
            </a:p>
          </p:txBody>
        </p:sp>
      </p:grpSp>
    </p:spTree>
    <p:extLst>
      <p:ext uri="{BB962C8B-B14F-4D97-AF65-F5344CB8AC3E}">
        <p14:creationId xmlns:p14="http://schemas.microsoft.com/office/powerpoint/2010/main" val="36578986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187A0C-943A-4DC7-9D40-F12727A3006A}"/>
              </a:ext>
            </a:extLst>
          </p:cNvPr>
          <p:cNvSpPr>
            <a:spLocks noGrp="1"/>
          </p:cNvSpPr>
          <p:nvPr>
            <p:ph type="ftr" idx="1"/>
          </p:nvPr>
        </p:nvSpPr>
        <p:spPr/>
        <p:txBody>
          <a:bodyPr/>
          <a:lstStyle/>
          <a:p>
            <a:r>
              <a:rPr lang="en-GB"/>
              <a:t>COLD Project Review | 21st April 2026 | A. D'Elia</a:t>
            </a:r>
          </a:p>
        </p:txBody>
      </p:sp>
      <p:sp>
        <p:nvSpPr>
          <p:cNvPr id="3" name="ZoneTexte 2">
            <a:extLst>
              <a:ext uri="{FF2B5EF4-FFF2-40B4-BE49-F238E27FC236}">
                <a16:creationId xmlns:a16="http://schemas.microsoft.com/office/drawing/2014/main" id="{F6F47168-7791-4D4C-A71F-5215D5275CBA}"/>
              </a:ext>
            </a:extLst>
          </p:cNvPr>
          <p:cNvSpPr/>
          <p:nvPr/>
        </p:nvSpPr>
        <p:spPr>
          <a:xfrm>
            <a:off x="959400" y="177120"/>
            <a:ext cx="10656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1" strike="noStrike" cap="all" spc="-1" dirty="0">
                <a:solidFill>
                  <a:schemeClr val="lt1"/>
                </a:solidFill>
                <a:latin typeface="Arial"/>
              </a:rPr>
              <a:t>Phase 0</a:t>
            </a:r>
            <a:endParaRPr lang="fr-FR" sz="1800" b="0" strike="noStrike" spc="-1" dirty="0">
              <a:solidFill>
                <a:srgbClr val="000000"/>
              </a:solidFill>
              <a:latin typeface="Arial"/>
            </a:endParaRPr>
          </a:p>
        </p:txBody>
      </p:sp>
      <p:sp>
        <p:nvSpPr>
          <p:cNvPr id="35" name="Slide Number Placeholder 3">
            <a:extLst>
              <a:ext uri="{FF2B5EF4-FFF2-40B4-BE49-F238E27FC236}">
                <a16:creationId xmlns:a16="http://schemas.microsoft.com/office/drawing/2014/main" id="{DCB7EC8B-D9C7-4D7B-9344-C5F9F1CDD97F}"/>
              </a:ext>
            </a:extLst>
          </p:cNvPr>
          <p:cNvSpPr/>
          <p:nvPr/>
        </p:nvSpPr>
        <p:spPr>
          <a:xfrm>
            <a:off x="239400" y="6483600"/>
            <a:ext cx="546480" cy="20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fr-FR" sz="800" b="1" strike="noStrike" spc="-1" dirty="0">
                <a:solidFill>
                  <a:schemeClr val="dk2"/>
                </a:solidFill>
                <a:latin typeface="Arial"/>
              </a:rPr>
              <a:t>Page </a:t>
            </a:r>
            <a:fld id="{401D5A7B-A1A9-40FC-A177-238C5D60073D}" type="slidenum">
              <a:rPr lang="fr-FR" sz="800" b="1" strike="noStrike" spc="-1">
                <a:solidFill>
                  <a:schemeClr val="dk2"/>
                </a:solidFill>
                <a:latin typeface="Arial"/>
              </a:rPr>
              <a:t>8</a:t>
            </a:fld>
            <a:endParaRPr lang="fr-FR" sz="800" b="0" strike="noStrike" spc="-1" dirty="0">
              <a:solidFill>
                <a:srgbClr val="000000"/>
              </a:solidFill>
              <a:latin typeface="Arial"/>
            </a:endParaRPr>
          </a:p>
        </p:txBody>
      </p:sp>
      <p:grpSp>
        <p:nvGrpSpPr>
          <p:cNvPr id="92" name="Group 91">
            <a:extLst>
              <a:ext uri="{FF2B5EF4-FFF2-40B4-BE49-F238E27FC236}">
                <a16:creationId xmlns:a16="http://schemas.microsoft.com/office/drawing/2014/main" id="{4F48A300-F831-40D3-B572-B2917C1AF88F}"/>
              </a:ext>
            </a:extLst>
          </p:cNvPr>
          <p:cNvGrpSpPr/>
          <p:nvPr/>
        </p:nvGrpSpPr>
        <p:grpSpPr>
          <a:xfrm>
            <a:off x="8407775" y="1442921"/>
            <a:ext cx="3051569" cy="2365110"/>
            <a:chOff x="5655455" y="1379780"/>
            <a:chExt cx="3051569" cy="2365110"/>
          </a:xfrm>
        </p:grpSpPr>
        <p:pic>
          <p:nvPicPr>
            <p:cNvPr id="93" name="Picture 92">
              <a:extLst>
                <a:ext uri="{FF2B5EF4-FFF2-40B4-BE49-F238E27FC236}">
                  <a16:creationId xmlns:a16="http://schemas.microsoft.com/office/drawing/2014/main" id="{23BA1730-CBD0-46BA-BC21-925F55F051EC}"/>
                </a:ext>
              </a:extLst>
            </p:cNvPr>
            <p:cNvPicPr>
              <a:picLocks noChangeAspect="1"/>
            </p:cNvPicPr>
            <p:nvPr/>
          </p:nvPicPr>
          <p:blipFill>
            <a:blip r:embed="rId2"/>
            <a:stretch>
              <a:fillRect/>
            </a:stretch>
          </p:blipFill>
          <p:spPr>
            <a:xfrm>
              <a:off x="5655455" y="1379780"/>
              <a:ext cx="3051569" cy="2365110"/>
            </a:xfrm>
            <a:prstGeom prst="rect">
              <a:avLst/>
            </a:prstGeom>
          </p:spPr>
        </p:pic>
        <p:sp>
          <p:nvSpPr>
            <p:cNvPr id="94" name="TextBox 93">
              <a:extLst>
                <a:ext uri="{FF2B5EF4-FFF2-40B4-BE49-F238E27FC236}">
                  <a16:creationId xmlns:a16="http://schemas.microsoft.com/office/drawing/2014/main" id="{82A3E127-9BC6-465A-AF19-92E5927D4784}"/>
                </a:ext>
              </a:extLst>
            </p:cNvPr>
            <p:cNvSpPr txBox="1"/>
            <p:nvPr/>
          </p:nvSpPr>
          <p:spPr>
            <a:xfrm>
              <a:off x="7181239" y="2249622"/>
              <a:ext cx="1176925" cy="553998"/>
            </a:xfrm>
            <a:prstGeom prst="rect">
              <a:avLst/>
            </a:prstGeom>
            <a:noFill/>
          </p:spPr>
          <p:txBody>
            <a:bodyPr wrap="none" rtlCol="0">
              <a:spAutoFit/>
            </a:bodyPr>
            <a:lstStyle/>
            <a:p>
              <a:pPr marL="171450" indent="-171450">
                <a:buFont typeface="Arial" panose="020B0604020202020204" pitchFamily="34" charset="0"/>
                <a:buChar char="•"/>
              </a:pPr>
              <a:r>
                <a:rPr lang="en-GB" sz="1000" b="1" dirty="0" err="1"/>
                <a:t>Pref</a:t>
              </a:r>
              <a:r>
                <a:rPr lang="en-GB" sz="1000" b="1" baseline="-25000" dirty="0" err="1"/>
                <a:t>Av</a:t>
              </a:r>
              <a:r>
                <a:rPr lang="en-GB" sz="1000" b="1" dirty="0"/>
                <a:t>=300W</a:t>
              </a:r>
            </a:p>
            <a:p>
              <a:pPr marL="171450" indent="-171450">
                <a:buFont typeface="Arial" panose="020B0604020202020204" pitchFamily="34" charset="0"/>
                <a:buChar char="•"/>
              </a:pPr>
              <a:r>
                <a:rPr lang="en-GB" sz="1000" b="1" dirty="0" err="1"/>
                <a:t>PKlys</a:t>
              </a:r>
              <a:r>
                <a:rPr lang="en-GB" sz="1000" b="1" baseline="-25000" dirty="0" err="1"/>
                <a:t>Av</a:t>
              </a:r>
              <a:r>
                <a:rPr lang="en-GB" sz="1000" b="1" dirty="0"/>
                <a:t>=1020W</a:t>
              </a:r>
            </a:p>
            <a:p>
              <a:pPr marL="171450" indent="-171450">
                <a:buFont typeface="Arial" panose="020B0604020202020204" pitchFamily="34" charset="0"/>
                <a:buChar char="•"/>
              </a:pPr>
              <a:r>
                <a:rPr lang="en-GB" sz="1000" b="1" dirty="0" err="1"/>
                <a:t>Pdiss</a:t>
              </a:r>
              <a:r>
                <a:rPr lang="en-GB" sz="1000" b="1" baseline="-25000" dirty="0" err="1"/>
                <a:t>Av</a:t>
              </a:r>
              <a:r>
                <a:rPr lang="en-GB" sz="1000" b="1" dirty="0"/>
                <a:t>=727W</a:t>
              </a:r>
            </a:p>
          </p:txBody>
        </p:sp>
      </p:grpSp>
      <p:sp>
        <p:nvSpPr>
          <p:cNvPr id="95" name="TextBox 94">
            <a:extLst>
              <a:ext uri="{FF2B5EF4-FFF2-40B4-BE49-F238E27FC236}">
                <a16:creationId xmlns:a16="http://schemas.microsoft.com/office/drawing/2014/main" id="{8A5D9C60-2B34-4D9F-AB70-833BB7AA4198}"/>
              </a:ext>
            </a:extLst>
          </p:cNvPr>
          <p:cNvSpPr txBox="1"/>
          <p:nvPr/>
        </p:nvSpPr>
        <p:spPr>
          <a:xfrm>
            <a:off x="5241643" y="1537082"/>
            <a:ext cx="2712427" cy="3539430"/>
          </a:xfrm>
          <a:prstGeom prst="rect">
            <a:avLst/>
          </a:prstGeom>
          <a:noFill/>
        </p:spPr>
        <p:txBody>
          <a:bodyPr wrap="square" rtlCol="0">
            <a:spAutoFit/>
          </a:bodyPr>
          <a:lstStyle/>
          <a:p>
            <a:r>
              <a:rPr lang="en-GB" sz="1600" dirty="0">
                <a:solidFill>
                  <a:schemeClr val="tx2"/>
                </a:solidFill>
              </a:rPr>
              <a:t>Considering that </a:t>
            </a:r>
            <a:r>
              <a:rPr lang="en-GB" sz="1600" dirty="0">
                <a:solidFill>
                  <a:schemeClr val="tx2"/>
                </a:solidFill>
                <a:sym typeface="Symbol" panose="05050102010706020507" pitchFamily="18" charset="2"/>
              </a:rPr>
              <a:t></a:t>
            </a:r>
            <a:r>
              <a:rPr lang="en-GB" sz="1600" baseline="-25000" dirty="0">
                <a:solidFill>
                  <a:schemeClr val="tx2"/>
                </a:solidFill>
                <a:sym typeface="Symbol" panose="05050102010706020507" pitchFamily="18" charset="2"/>
              </a:rPr>
              <a:t>str</a:t>
            </a:r>
            <a:r>
              <a:rPr lang="en-GB" sz="1600" dirty="0">
                <a:solidFill>
                  <a:schemeClr val="tx2"/>
                </a:solidFill>
                <a:sym typeface="Symbol" panose="05050102010706020507" pitchFamily="18" charset="2"/>
              </a:rPr>
              <a:t>=2, and a margin of 30% additional power for waveguide losses, all 50MW are needed without BOC.</a:t>
            </a:r>
          </a:p>
          <a:p>
            <a:endParaRPr lang="en-GB" sz="1600" dirty="0">
              <a:solidFill>
                <a:schemeClr val="tx2"/>
              </a:solidFill>
              <a:sym typeface="Symbol" panose="05050102010706020507" pitchFamily="18" charset="2"/>
            </a:endParaRPr>
          </a:p>
          <a:p>
            <a:r>
              <a:rPr lang="en-GB" sz="1600" dirty="0">
                <a:solidFill>
                  <a:schemeClr val="tx2"/>
                </a:solidFill>
                <a:sym typeface="Symbol" panose="05050102010706020507" pitchFamily="18" charset="2"/>
              </a:rPr>
              <a:t>Being an </a:t>
            </a:r>
            <a:r>
              <a:rPr lang="en-GB" sz="1600" dirty="0" err="1">
                <a:solidFill>
                  <a:schemeClr val="tx2"/>
                </a:solidFill>
                <a:sym typeface="Symbol" panose="05050102010706020507" pitchFamily="18" charset="2"/>
              </a:rPr>
              <a:t>overcoupled</a:t>
            </a:r>
            <a:r>
              <a:rPr lang="en-GB" sz="1600" dirty="0">
                <a:solidFill>
                  <a:schemeClr val="tx2"/>
                </a:solidFill>
                <a:sym typeface="Symbol" panose="05050102010706020507" pitchFamily="18" charset="2"/>
              </a:rPr>
              <a:t> SW structure: full reflection at the beginning of the pulse, some permanent reflection during the pulse, largest peak reflected power at the end of the pulse </a:t>
            </a:r>
            <a:r>
              <a:rPr lang="en-GB" sz="1600" dirty="0">
                <a:solidFill>
                  <a:schemeClr val="tx2"/>
                </a:solidFill>
                <a:sym typeface="Wingdings" panose="05000000000000000000" pitchFamily="2" charset="2"/>
              </a:rPr>
              <a:t> Planar hybrid with load is needed.</a:t>
            </a:r>
            <a:r>
              <a:rPr lang="en-GB" sz="1600" dirty="0">
                <a:solidFill>
                  <a:schemeClr val="tx2"/>
                </a:solidFill>
                <a:sym typeface="Symbol" panose="05050102010706020507" pitchFamily="18" charset="2"/>
              </a:rPr>
              <a:t> </a:t>
            </a:r>
            <a:endParaRPr lang="en-GB" sz="1600" dirty="0">
              <a:solidFill>
                <a:schemeClr val="tx2"/>
              </a:solidFill>
            </a:endParaRPr>
          </a:p>
        </p:txBody>
      </p:sp>
      <p:sp>
        <p:nvSpPr>
          <p:cNvPr id="97" name="Slide Number Placeholder 107">
            <a:extLst>
              <a:ext uri="{FF2B5EF4-FFF2-40B4-BE49-F238E27FC236}">
                <a16:creationId xmlns:a16="http://schemas.microsoft.com/office/drawing/2014/main" id="{4069992A-5431-4074-8AC1-124E5D7BECF7}"/>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704C38-3202-47F9-B90E-5A6733EC2980}" type="slidenum">
              <a:rPr lang="en-GB" smtClean="0"/>
              <a:pPr/>
              <a:t>8</a:t>
            </a:fld>
            <a:endParaRPr lang="en-GB"/>
          </a:p>
        </p:txBody>
      </p:sp>
      <p:grpSp>
        <p:nvGrpSpPr>
          <p:cNvPr id="98" name="Group 97">
            <a:extLst>
              <a:ext uri="{FF2B5EF4-FFF2-40B4-BE49-F238E27FC236}">
                <a16:creationId xmlns:a16="http://schemas.microsoft.com/office/drawing/2014/main" id="{8F705BE1-8B08-469A-8A84-82B3B6AA4DFD}"/>
              </a:ext>
            </a:extLst>
          </p:cNvPr>
          <p:cNvGrpSpPr/>
          <p:nvPr/>
        </p:nvGrpSpPr>
        <p:grpSpPr>
          <a:xfrm>
            <a:off x="8114984" y="3946927"/>
            <a:ext cx="3931792" cy="2730064"/>
            <a:chOff x="8114984" y="3946927"/>
            <a:chExt cx="3931792" cy="2730064"/>
          </a:xfrm>
        </p:grpSpPr>
        <p:pic>
          <p:nvPicPr>
            <p:cNvPr id="99" name="Picture 98">
              <a:extLst>
                <a:ext uri="{FF2B5EF4-FFF2-40B4-BE49-F238E27FC236}">
                  <a16:creationId xmlns:a16="http://schemas.microsoft.com/office/drawing/2014/main" id="{2877DCC3-0789-457E-9879-88AD5D2F4345}"/>
                </a:ext>
              </a:extLst>
            </p:cNvPr>
            <p:cNvPicPr>
              <a:picLocks noChangeAspect="1"/>
            </p:cNvPicPr>
            <p:nvPr/>
          </p:nvPicPr>
          <p:blipFill>
            <a:blip r:embed="rId3"/>
            <a:stretch>
              <a:fillRect/>
            </a:stretch>
          </p:blipFill>
          <p:spPr>
            <a:xfrm>
              <a:off x="8114984" y="3946927"/>
              <a:ext cx="3493166" cy="2730064"/>
            </a:xfrm>
            <a:prstGeom prst="rect">
              <a:avLst/>
            </a:prstGeom>
          </p:spPr>
        </p:pic>
        <p:pic>
          <p:nvPicPr>
            <p:cNvPr id="101" name="Picture 100">
              <a:extLst>
                <a:ext uri="{FF2B5EF4-FFF2-40B4-BE49-F238E27FC236}">
                  <a16:creationId xmlns:a16="http://schemas.microsoft.com/office/drawing/2014/main" id="{46A1E6BB-5E27-4584-8FAD-DDC0C6964420}"/>
                </a:ext>
              </a:extLst>
            </p:cNvPr>
            <p:cNvPicPr>
              <a:picLocks noChangeAspect="1"/>
            </p:cNvPicPr>
            <p:nvPr/>
          </p:nvPicPr>
          <p:blipFill>
            <a:blip r:embed="rId4"/>
            <a:stretch>
              <a:fillRect/>
            </a:stretch>
          </p:blipFill>
          <p:spPr>
            <a:xfrm>
              <a:off x="10129988" y="4288399"/>
              <a:ext cx="1916788" cy="1519583"/>
            </a:xfrm>
            <a:prstGeom prst="rect">
              <a:avLst/>
            </a:prstGeom>
            <a:ln>
              <a:solidFill>
                <a:schemeClr val="tx1"/>
              </a:solidFill>
            </a:ln>
          </p:spPr>
        </p:pic>
      </p:grpSp>
      <p:pic>
        <p:nvPicPr>
          <p:cNvPr id="216" name="Picture 215">
            <a:extLst>
              <a:ext uri="{FF2B5EF4-FFF2-40B4-BE49-F238E27FC236}">
                <a16:creationId xmlns:a16="http://schemas.microsoft.com/office/drawing/2014/main" id="{2817C6A6-5162-4DDF-8341-D2303E829159}"/>
              </a:ext>
            </a:extLst>
          </p:cNvPr>
          <p:cNvPicPr>
            <a:picLocks noChangeAspect="1"/>
          </p:cNvPicPr>
          <p:nvPr/>
        </p:nvPicPr>
        <p:blipFill>
          <a:blip r:embed="rId5"/>
          <a:stretch>
            <a:fillRect/>
          </a:stretch>
        </p:blipFill>
        <p:spPr>
          <a:xfrm>
            <a:off x="239400" y="2130154"/>
            <a:ext cx="7260965" cy="4048095"/>
          </a:xfrm>
          <a:prstGeom prst="rect">
            <a:avLst/>
          </a:prstGeom>
        </p:spPr>
      </p:pic>
      <p:sp>
        <p:nvSpPr>
          <p:cNvPr id="217" name="TextBox 216">
            <a:extLst>
              <a:ext uri="{FF2B5EF4-FFF2-40B4-BE49-F238E27FC236}">
                <a16:creationId xmlns:a16="http://schemas.microsoft.com/office/drawing/2014/main" id="{3A678A31-FD62-4E26-B769-9492F6E7D5B5}"/>
              </a:ext>
            </a:extLst>
          </p:cNvPr>
          <p:cNvSpPr txBox="1"/>
          <p:nvPr/>
        </p:nvSpPr>
        <p:spPr>
          <a:xfrm>
            <a:off x="606603" y="788698"/>
            <a:ext cx="8396609" cy="584775"/>
          </a:xfrm>
          <a:prstGeom prst="rect">
            <a:avLst/>
          </a:prstGeom>
          <a:noFill/>
        </p:spPr>
        <p:txBody>
          <a:bodyPr wrap="square" rtlCol="0">
            <a:spAutoFit/>
          </a:bodyPr>
          <a:lstStyle/>
          <a:p>
            <a:r>
              <a:rPr lang="en-GB" sz="1600" b="1" dirty="0">
                <a:solidFill>
                  <a:schemeClr val="tx2"/>
                </a:solidFill>
              </a:rPr>
              <a:t>Phase 0 is preceded by SATs of S- and C-Band RF Units: differently than other steps these ones are mandatory </a:t>
            </a:r>
            <a:r>
              <a:rPr lang="en-GB" sz="1600" b="1" dirty="0">
                <a:solidFill>
                  <a:schemeClr val="tx2"/>
                </a:solidFill>
                <a:sym typeface="Wingdings" panose="05000000000000000000" pitchFamily="2" charset="2"/>
              </a:rPr>
              <a:t> grounding to be provided before January 2027</a:t>
            </a:r>
            <a:r>
              <a:rPr lang="en-GB" sz="1600" b="1" dirty="0">
                <a:solidFill>
                  <a:schemeClr val="tx2"/>
                </a:solidFill>
                <a:sym typeface="Symbol" panose="05050102010706020507" pitchFamily="18" charset="2"/>
              </a:rPr>
              <a:t> </a:t>
            </a:r>
            <a:endParaRPr lang="en-GB" sz="1600" b="1" dirty="0">
              <a:solidFill>
                <a:schemeClr val="tx2"/>
              </a:solidFill>
            </a:endParaRPr>
          </a:p>
        </p:txBody>
      </p:sp>
    </p:spTree>
    <p:extLst>
      <p:ext uri="{BB962C8B-B14F-4D97-AF65-F5344CB8AC3E}">
        <p14:creationId xmlns:p14="http://schemas.microsoft.com/office/powerpoint/2010/main" val="2671027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8F98515A-875B-43E4-9C44-CB7C5C06D9C6}"/>
              </a:ext>
            </a:extLst>
          </p:cNvPr>
          <p:cNvGrpSpPr/>
          <p:nvPr/>
        </p:nvGrpSpPr>
        <p:grpSpPr>
          <a:xfrm>
            <a:off x="36849" y="4017496"/>
            <a:ext cx="4569658" cy="2189915"/>
            <a:chOff x="36849" y="4017496"/>
            <a:chExt cx="4569658" cy="2189915"/>
          </a:xfrm>
        </p:grpSpPr>
        <p:grpSp>
          <p:nvGrpSpPr>
            <p:cNvPr id="41" name="Group 40">
              <a:extLst>
                <a:ext uri="{FF2B5EF4-FFF2-40B4-BE49-F238E27FC236}">
                  <a16:creationId xmlns:a16="http://schemas.microsoft.com/office/drawing/2014/main" id="{FAE1A487-8AE2-4943-B28E-AEBA5FBCB90B}"/>
                </a:ext>
              </a:extLst>
            </p:cNvPr>
            <p:cNvGrpSpPr/>
            <p:nvPr/>
          </p:nvGrpSpPr>
          <p:grpSpPr>
            <a:xfrm>
              <a:off x="36849" y="4017496"/>
              <a:ext cx="4569658" cy="2189915"/>
              <a:chOff x="36849" y="4017496"/>
              <a:chExt cx="4569658" cy="2189915"/>
            </a:xfrm>
          </p:grpSpPr>
          <p:grpSp>
            <p:nvGrpSpPr>
              <p:cNvPr id="26" name="Group 25">
                <a:extLst>
                  <a:ext uri="{FF2B5EF4-FFF2-40B4-BE49-F238E27FC236}">
                    <a16:creationId xmlns:a16="http://schemas.microsoft.com/office/drawing/2014/main" id="{EC0FB91C-84E9-486B-8DBD-3F2410AD04BD}"/>
                  </a:ext>
                </a:extLst>
              </p:cNvPr>
              <p:cNvGrpSpPr/>
              <p:nvPr/>
            </p:nvGrpSpPr>
            <p:grpSpPr>
              <a:xfrm>
                <a:off x="36849" y="4017496"/>
                <a:ext cx="4569658" cy="2189915"/>
                <a:chOff x="204999" y="4282981"/>
                <a:chExt cx="4835496" cy="2369454"/>
              </a:xfrm>
            </p:grpSpPr>
            <p:pic>
              <p:nvPicPr>
                <p:cNvPr id="33" name="Picture 32">
                  <a:extLst>
                    <a:ext uri="{FF2B5EF4-FFF2-40B4-BE49-F238E27FC236}">
                      <a16:creationId xmlns:a16="http://schemas.microsoft.com/office/drawing/2014/main" id="{BB385CD1-6AA2-4C38-AE60-63B95A0CC21A}"/>
                    </a:ext>
                  </a:extLst>
                </p:cNvPr>
                <p:cNvPicPr>
                  <a:picLocks noChangeAspect="1"/>
                </p:cNvPicPr>
                <p:nvPr/>
              </p:nvPicPr>
              <p:blipFill>
                <a:blip r:embed="rId3"/>
                <a:stretch>
                  <a:fillRect/>
                </a:stretch>
              </p:blipFill>
              <p:spPr>
                <a:xfrm>
                  <a:off x="204999" y="4585812"/>
                  <a:ext cx="4835496" cy="2066623"/>
                </a:xfrm>
                <a:prstGeom prst="rect">
                  <a:avLst/>
                </a:prstGeom>
              </p:spPr>
            </p:pic>
            <p:sp>
              <p:nvSpPr>
                <p:cNvPr id="34" name="TextBox 33">
                  <a:extLst>
                    <a:ext uri="{FF2B5EF4-FFF2-40B4-BE49-F238E27FC236}">
                      <a16:creationId xmlns:a16="http://schemas.microsoft.com/office/drawing/2014/main" id="{5F02CE64-8281-47FB-B790-D98EFBBD93D2}"/>
                    </a:ext>
                  </a:extLst>
                </p:cNvPr>
                <p:cNvSpPr txBox="1"/>
                <p:nvPr/>
              </p:nvSpPr>
              <p:spPr>
                <a:xfrm>
                  <a:off x="870163" y="4282981"/>
                  <a:ext cx="3781093" cy="299709"/>
                </a:xfrm>
                <a:prstGeom prst="rect">
                  <a:avLst/>
                </a:prstGeom>
                <a:noFill/>
              </p:spPr>
              <p:txBody>
                <a:bodyPr wrap="none" rtlCol="0">
                  <a:spAutoFit/>
                </a:bodyPr>
                <a:lstStyle/>
                <a:p>
                  <a:r>
                    <a:rPr lang="en-GB" sz="1200" dirty="0">
                      <a:solidFill>
                        <a:schemeClr val="tx2"/>
                      </a:solidFill>
                      <a:sym typeface="Symbol" panose="05050102010706020507" pitchFamily="18" charset="2"/>
                    </a:rPr>
                    <a:t>=90; </a:t>
                  </a:r>
                  <a:r>
                    <a:rPr lang="en-GB" sz="1200" dirty="0">
                      <a:solidFill>
                        <a:schemeClr val="tx2"/>
                      </a:solidFill>
                    </a:rPr>
                    <a:t>Pref</a:t>
                  </a:r>
                  <a:r>
                    <a:rPr lang="en-GB" sz="1200" baseline="-25000" dirty="0">
                      <a:solidFill>
                        <a:schemeClr val="tx2"/>
                      </a:solidFill>
                    </a:rPr>
                    <a:t>1</a:t>
                  </a:r>
                  <a:r>
                    <a:rPr lang="en-GB" sz="1200" dirty="0">
                      <a:solidFill>
                        <a:schemeClr val="tx2"/>
                      </a:solidFill>
                    </a:rPr>
                    <a:t>=35MW; Pref</a:t>
                  </a:r>
                  <a:r>
                    <a:rPr lang="en-GB" sz="1200" baseline="-25000" dirty="0">
                      <a:solidFill>
                        <a:schemeClr val="tx2"/>
                      </a:solidFill>
                    </a:rPr>
                    <a:t>2</a:t>
                  </a:r>
                  <a:r>
                    <a:rPr lang="en-GB" sz="1200" dirty="0">
                      <a:solidFill>
                        <a:schemeClr val="tx2"/>
                      </a:solidFill>
                    </a:rPr>
                    <a:t>=27MW </a:t>
                  </a:r>
                  <a:r>
                    <a:rPr lang="en-GB" sz="1200" dirty="0">
                      <a:solidFill>
                        <a:schemeClr val="tx2"/>
                      </a:solidFill>
                      <a:sym typeface="Wingdings" panose="05000000000000000000" pitchFamily="2" charset="2"/>
                    </a:rPr>
                    <a:t> </a:t>
                  </a:r>
                  <a:r>
                    <a:rPr lang="en-GB" sz="1200" dirty="0">
                      <a:solidFill>
                        <a:schemeClr val="tx2"/>
                      </a:solidFill>
                      <a:sym typeface="Symbol" panose="05050102010706020507" pitchFamily="18" charset="2"/>
                    </a:rPr>
                    <a:t>V/V11%</a:t>
                  </a:r>
                  <a:endParaRPr lang="en-GB" sz="1200" dirty="0">
                    <a:solidFill>
                      <a:schemeClr val="tx2"/>
                    </a:solidFill>
                  </a:endParaRPr>
                </a:p>
              </p:txBody>
            </p:sp>
          </p:grpSp>
          <p:sp>
            <p:nvSpPr>
              <p:cNvPr id="37" name="Rectangle 36">
                <a:extLst>
                  <a:ext uri="{FF2B5EF4-FFF2-40B4-BE49-F238E27FC236}">
                    <a16:creationId xmlns:a16="http://schemas.microsoft.com/office/drawing/2014/main" id="{3564E2C3-6DA4-4854-9E8B-B72D327D07F1}"/>
                  </a:ext>
                </a:extLst>
              </p:cNvPr>
              <p:cNvSpPr/>
              <p:nvPr/>
            </p:nvSpPr>
            <p:spPr>
              <a:xfrm>
                <a:off x="4077222" y="4879690"/>
                <a:ext cx="275573" cy="1307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Oval 22">
              <a:extLst>
                <a:ext uri="{FF2B5EF4-FFF2-40B4-BE49-F238E27FC236}">
                  <a16:creationId xmlns:a16="http://schemas.microsoft.com/office/drawing/2014/main" id="{169F034E-59EE-4BBA-A211-A52DBC587D75}"/>
                </a:ext>
              </a:extLst>
            </p:cNvPr>
            <p:cNvSpPr/>
            <p:nvPr/>
          </p:nvSpPr>
          <p:spPr>
            <a:xfrm>
              <a:off x="3650992" y="4889535"/>
              <a:ext cx="483366" cy="1307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grpSp>
        <p:nvGrpSpPr>
          <p:cNvPr id="46" name="Group 45">
            <a:extLst>
              <a:ext uri="{FF2B5EF4-FFF2-40B4-BE49-F238E27FC236}">
                <a16:creationId xmlns:a16="http://schemas.microsoft.com/office/drawing/2014/main" id="{04489A96-5D5A-4AEC-A91F-28610ACEEC23}"/>
              </a:ext>
            </a:extLst>
          </p:cNvPr>
          <p:cNvGrpSpPr/>
          <p:nvPr/>
        </p:nvGrpSpPr>
        <p:grpSpPr>
          <a:xfrm>
            <a:off x="8436324" y="3844704"/>
            <a:ext cx="3718827" cy="2359981"/>
            <a:chOff x="8436324" y="3844704"/>
            <a:chExt cx="3718827" cy="2359981"/>
          </a:xfrm>
        </p:grpSpPr>
        <p:grpSp>
          <p:nvGrpSpPr>
            <p:cNvPr id="43" name="Group 42">
              <a:extLst>
                <a:ext uri="{FF2B5EF4-FFF2-40B4-BE49-F238E27FC236}">
                  <a16:creationId xmlns:a16="http://schemas.microsoft.com/office/drawing/2014/main" id="{93CE5500-5862-46A0-A793-6C0F8AFD35D1}"/>
                </a:ext>
              </a:extLst>
            </p:cNvPr>
            <p:cNvGrpSpPr/>
            <p:nvPr/>
          </p:nvGrpSpPr>
          <p:grpSpPr>
            <a:xfrm>
              <a:off x="8436324" y="3844704"/>
              <a:ext cx="3718827" cy="2359981"/>
              <a:chOff x="8436324" y="3844704"/>
              <a:chExt cx="3718827" cy="2359981"/>
            </a:xfrm>
          </p:grpSpPr>
          <p:grpSp>
            <p:nvGrpSpPr>
              <p:cNvPr id="28" name="Group 27">
                <a:extLst>
                  <a:ext uri="{FF2B5EF4-FFF2-40B4-BE49-F238E27FC236}">
                    <a16:creationId xmlns:a16="http://schemas.microsoft.com/office/drawing/2014/main" id="{3B9B9134-CE5E-4505-BC84-F394809E45D0}"/>
                  </a:ext>
                </a:extLst>
              </p:cNvPr>
              <p:cNvGrpSpPr/>
              <p:nvPr/>
            </p:nvGrpSpPr>
            <p:grpSpPr>
              <a:xfrm>
                <a:off x="8436324" y="3844704"/>
                <a:ext cx="3718827" cy="2359981"/>
                <a:chOff x="8436324" y="4283976"/>
                <a:chExt cx="3718827" cy="2359981"/>
              </a:xfrm>
            </p:grpSpPr>
            <p:pic>
              <p:nvPicPr>
                <p:cNvPr id="29" name="Picture 28">
                  <a:extLst>
                    <a:ext uri="{FF2B5EF4-FFF2-40B4-BE49-F238E27FC236}">
                      <a16:creationId xmlns:a16="http://schemas.microsoft.com/office/drawing/2014/main" id="{411772B5-EBC8-457D-BE3F-E7E8C67BD077}"/>
                    </a:ext>
                  </a:extLst>
                </p:cNvPr>
                <p:cNvPicPr>
                  <a:picLocks noChangeAspect="1"/>
                </p:cNvPicPr>
                <p:nvPr/>
              </p:nvPicPr>
              <p:blipFill>
                <a:blip r:embed="rId4"/>
                <a:stretch>
                  <a:fillRect/>
                </a:stretch>
              </p:blipFill>
              <p:spPr>
                <a:xfrm>
                  <a:off x="8436324" y="4724054"/>
                  <a:ext cx="3718827" cy="1919903"/>
                </a:xfrm>
                <a:prstGeom prst="rect">
                  <a:avLst/>
                </a:prstGeom>
              </p:spPr>
            </p:pic>
            <p:sp>
              <p:nvSpPr>
                <p:cNvPr id="30" name="TextBox 29">
                  <a:extLst>
                    <a:ext uri="{FF2B5EF4-FFF2-40B4-BE49-F238E27FC236}">
                      <a16:creationId xmlns:a16="http://schemas.microsoft.com/office/drawing/2014/main" id="{87AE8D19-C5E6-4FB1-879C-E24B3921A48F}"/>
                    </a:ext>
                  </a:extLst>
                </p:cNvPr>
                <p:cNvSpPr txBox="1"/>
                <p:nvPr/>
              </p:nvSpPr>
              <p:spPr>
                <a:xfrm>
                  <a:off x="8973900" y="4283976"/>
                  <a:ext cx="2643673" cy="461665"/>
                </a:xfrm>
                <a:prstGeom prst="rect">
                  <a:avLst/>
                </a:prstGeom>
                <a:noFill/>
              </p:spPr>
              <p:txBody>
                <a:bodyPr wrap="none" rtlCol="0">
                  <a:spAutoFit/>
                </a:bodyPr>
                <a:lstStyle/>
                <a:p>
                  <a:pPr algn="ctr"/>
                  <a:r>
                    <a:rPr lang="en-GB" sz="1200" dirty="0">
                      <a:solidFill>
                        <a:schemeClr val="tx2"/>
                      </a:solidFill>
                      <a:sym typeface="Symbol" panose="05050102010706020507" pitchFamily="18" charset="2"/>
                    </a:rPr>
                    <a:t>=84; </a:t>
                  </a:r>
                  <a:r>
                    <a:rPr lang="en-GB" sz="1200" dirty="0">
                      <a:solidFill>
                        <a:schemeClr val="tx2"/>
                      </a:solidFill>
                    </a:rPr>
                    <a:t>Pref</a:t>
                  </a:r>
                  <a:r>
                    <a:rPr lang="en-GB" sz="1200" baseline="-25000" dirty="0">
                      <a:solidFill>
                        <a:schemeClr val="tx2"/>
                      </a:solidFill>
                    </a:rPr>
                    <a:t>1</a:t>
                  </a:r>
                  <a:r>
                    <a:rPr lang="en-GB" sz="1200" dirty="0">
                      <a:solidFill>
                        <a:schemeClr val="tx2"/>
                      </a:solidFill>
                    </a:rPr>
                    <a:t>=35MW; Pref</a:t>
                  </a:r>
                  <a:r>
                    <a:rPr lang="en-GB" sz="1200" baseline="-25000" dirty="0">
                      <a:solidFill>
                        <a:schemeClr val="tx2"/>
                      </a:solidFill>
                    </a:rPr>
                    <a:t>2</a:t>
                  </a:r>
                  <a:r>
                    <a:rPr lang="en-GB" sz="1200" dirty="0">
                      <a:solidFill>
                        <a:schemeClr val="tx2"/>
                      </a:solidFill>
                    </a:rPr>
                    <a:t>=30MW </a:t>
                  </a:r>
                </a:p>
                <a:p>
                  <a:pPr algn="ctr"/>
                  <a:r>
                    <a:rPr lang="en-GB" sz="1200" b="1" dirty="0">
                      <a:solidFill>
                        <a:schemeClr val="tx2"/>
                      </a:solidFill>
                      <a:sym typeface="Symbol" panose="05050102010706020507" pitchFamily="18" charset="2"/>
                    </a:rPr>
                    <a:t>V/V7% &amp; /&lt;7%</a:t>
                  </a:r>
                  <a:r>
                    <a:rPr lang="en-GB" sz="1200" dirty="0">
                      <a:solidFill>
                        <a:schemeClr val="tx2"/>
                      </a:solidFill>
                      <a:sym typeface="Symbol" panose="05050102010706020507" pitchFamily="18" charset="2"/>
                    </a:rPr>
                    <a:t> </a:t>
                  </a:r>
                  <a:endParaRPr lang="en-GB" sz="1200" dirty="0">
                    <a:solidFill>
                      <a:schemeClr val="tx2"/>
                    </a:solidFill>
                  </a:endParaRPr>
                </a:p>
              </p:txBody>
            </p:sp>
          </p:grpSp>
          <p:sp>
            <p:nvSpPr>
              <p:cNvPr id="40" name="Rectangle 39">
                <a:extLst>
                  <a:ext uri="{FF2B5EF4-FFF2-40B4-BE49-F238E27FC236}">
                    <a16:creationId xmlns:a16="http://schemas.microsoft.com/office/drawing/2014/main" id="{1EB86FC2-56B7-420E-BC78-CC2939B2DEC0}"/>
                  </a:ext>
                </a:extLst>
              </p:cNvPr>
              <p:cNvSpPr/>
              <p:nvPr/>
            </p:nvSpPr>
            <p:spPr>
              <a:xfrm>
                <a:off x="11609938" y="4731774"/>
                <a:ext cx="348513" cy="973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Oval 24">
              <a:extLst>
                <a:ext uri="{FF2B5EF4-FFF2-40B4-BE49-F238E27FC236}">
                  <a16:creationId xmlns:a16="http://schemas.microsoft.com/office/drawing/2014/main" id="{989134A1-1FDA-40B9-A070-E3C55AF8A0CF}"/>
                </a:ext>
              </a:extLst>
            </p:cNvPr>
            <p:cNvSpPr/>
            <p:nvPr/>
          </p:nvSpPr>
          <p:spPr>
            <a:xfrm>
              <a:off x="11210866" y="4731774"/>
              <a:ext cx="483366" cy="1307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sp>
        <p:nvSpPr>
          <p:cNvPr id="2" name="Footer Placeholder 1">
            <a:extLst>
              <a:ext uri="{FF2B5EF4-FFF2-40B4-BE49-F238E27FC236}">
                <a16:creationId xmlns:a16="http://schemas.microsoft.com/office/drawing/2014/main" id="{16187A0C-943A-4DC7-9D40-F12727A3006A}"/>
              </a:ext>
            </a:extLst>
          </p:cNvPr>
          <p:cNvSpPr>
            <a:spLocks noGrp="1"/>
          </p:cNvSpPr>
          <p:nvPr>
            <p:ph type="ftr" idx="1"/>
          </p:nvPr>
        </p:nvSpPr>
        <p:spPr/>
        <p:txBody>
          <a:bodyPr/>
          <a:lstStyle/>
          <a:p>
            <a:r>
              <a:rPr lang="en-GB"/>
              <a:t>COLD Project Review | 21st April 2026 | A. D'Elia</a:t>
            </a:r>
          </a:p>
        </p:txBody>
      </p:sp>
      <p:sp>
        <p:nvSpPr>
          <p:cNvPr id="3" name="ZoneTexte 2">
            <a:extLst>
              <a:ext uri="{FF2B5EF4-FFF2-40B4-BE49-F238E27FC236}">
                <a16:creationId xmlns:a16="http://schemas.microsoft.com/office/drawing/2014/main" id="{F6F47168-7791-4D4C-A71F-5215D5275CBA}"/>
              </a:ext>
            </a:extLst>
          </p:cNvPr>
          <p:cNvSpPr/>
          <p:nvPr/>
        </p:nvSpPr>
        <p:spPr>
          <a:xfrm>
            <a:off x="959400" y="177120"/>
            <a:ext cx="10656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GB" sz="1800" b="1" strike="noStrike" cap="all" spc="-1" dirty="0">
                <a:solidFill>
                  <a:schemeClr val="lt1"/>
                </a:solidFill>
                <a:latin typeface="Arial"/>
              </a:rPr>
              <a:t>planar hybrid scheme</a:t>
            </a:r>
            <a:endParaRPr lang="fr-FR" sz="1800" b="0" strike="noStrike" spc="-1" dirty="0">
              <a:solidFill>
                <a:srgbClr val="000000"/>
              </a:solidFill>
              <a:latin typeface="Arial"/>
            </a:endParaRPr>
          </a:p>
        </p:txBody>
      </p:sp>
      <p:grpSp>
        <p:nvGrpSpPr>
          <p:cNvPr id="4" name="Group 3">
            <a:extLst>
              <a:ext uri="{FF2B5EF4-FFF2-40B4-BE49-F238E27FC236}">
                <a16:creationId xmlns:a16="http://schemas.microsoft.com/office/drawing/2014/main" id="{C09C915C-090A-42A2-86AA-8C9A8ACC5ED8}"/>
              </a:ext>
            </a:extLst>
          </p:cNvPr>
          <p:cNvGrpSpPr/>
          <p:nvPr/>
        </p:nvGrpSpPr>
        <p:grpSpPr>
          <a:xfrm>
            <a:off x="204999" y="989174"/>
            <a:ext cx="3426435" cy="2850244"/>
            <a:chOff x="204999" y="1428446"/>
            <a:chExt cx="3426435" cy="2850244"/>
          </a:xfrm>
        </p:grpSpPr>
        <p:sp>
          <p:nvSpPr>
            <p:cNvPr id="5" name="TextBox 4">
              <a:extLst>
                <a:ext uri="{FF2B5EF4-FFF2-40B4-BE49-F238E27FC236}">
                  <a16:creationId xmlns:a16="http://schemas.microsoft.com/office/drawing/2014/main" id="{A6E66666-A2A9-454F-B6D4-9620334A0FBB}"/>
                </a:ext>
              </a:extLst>
            </p:cNvPr>
            <p:cNvSpPr txBox="1"/>
            <p:nvPr/>
          </p:nvSpPr>
          <p:spPr>
            <a:xfrm>
              <a:off x="509953" y="1459342"/>
              <a:ext cx="1937412" cy="369332"/>
            </a:xfrm>
            <a:prstGeom prst="rect">
              <a:avLst/>
            </a:prstGeom>
            <a:noFill/>
          </p:spPr>
          <p:txBody>
            <a:bodyPr wrap="square" rtlCol="0">
              <a:spAutoFit/>
            </a:bodyPr>
            <a:lstStyle/>
            <a:p>
              <a:r>
                <a:rPr lang="en-GB" b="1" dirty="0">
                  <a:solidFill>
                    <a:schemeClr val="tx2"/>
                  </a:solidFill>
                </a:rPr>
                <a:t>Phasor Diagram</a:t>
              </a:r>
            </a:p>
          </p:txBody>
        </p:sp>
        <p:grpSp>
          <p:nvGrpSpPr>
            <p:cNvPr id="6" name="Group 5">
              <a:extLst>
                <a:ext uri="{FF2B5EF4-FFF2-40B4-BE49-F238E27FC236}">
                  <a16:creationId xmlns:a16="http://schemas.microsoft.com/office/drawing/2014/main" id="{BB7F6210-67C9-496D-88D6-32B2ACB88DEE}"/>
                </a:ext>
              </a:extLst>
            </p:cNvPr>
            <p:cNvGrpSpPr/>
            <p:nvPr/>
          </p:nvGrpSpPr>
          <p:grpSpPr>
            <a:xfrm>
              <a:off x="204999" y="1868110"/>
              <a:ext cx="2801677" cy="2410580"/>
              <a:chOff x="204999" y="1868110"/>
              <a:chExt cx="2801677" cy="2410580"/>
            </a:xfrm>
          </p:grpSpPr>
          <p:pic>
            <p:nvPicPr>
              <p:cNvPr id="8" name="Picture 7">
                <a:extLst>
                  <a:ext uri="{FF2B5EF4-FFF2-40B4-BE49-F238E27FC236}">
                    <a16:creationId xmlns:a16="http://schemas.microsoft.com/office/drawing/2014/main" id="{09780E96-3787-45E1-9467-C763136AF9BB}"/>
                  </a:ext>
                </a:extLst>
              </p:cNvPr>
              <p:cNvPicPr>
                <a:picLocks noChangeAspect="1"/>
              </p:cNvPicPr>
              <p:nvPr/>
            </p:nvPicPr>
            <p:blipFill>
              <a:blip r:embed="rId5"/>
              <a:stretch>
                <a:fillRect/>
              </a:stretch>
            </p:blipFill>
            <p:spPr>
              <a:xfrm>
                <a:off x="204999" y="1868110"/>
                <a:ext cx="2801677" cy="2410580"/>
              </a:xfrm>
              <a:prstGeom prst="rect">
                <a:avLst/>
              </a:prstGeom>
              <a:ln>
                <a:solidFill>
                  <a:schemeClr val="tx1"/>
                </a:solidFill>
              </a:ln>
            </p:spPr>
          </p:pic>
          <p:sp>
            <p:nvSpPr>
              <p:cNvPr id="9" name="Arc 8">
                <a:extLst>
                  <a:ext uri="{FF2B5EF4-FFF2-40B4-BE49-F238E27FC236}">
                    <a16:creationId xmlns:a16="http://schemas.microsoft.com/office/drawing/2014/main" id="{332D1550-848A-44E2-97E9-D02A824FB6C3}"/>
                  </a:ext>
                </a:extLst>
              </p:cNvPr>
              <p:cNvSpPr/>
              <p:nvPr/>
            </p:nvSpPr>
            <p:spPr>
              <a:xfrm rot="1637261">
                <a:off x="1691616" y="2966837"/>
                <a:ext cx="145030" cy="138304"/>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a:solidFill>
                      <a:sysClr val="windowText" lastClr="000000"/>
                    </a:solidFill>
                  </a:ln>
                </a:endParaRPr>
              </a:p>
            </p:txBody>
          </p:sp>
          <p:sp>
            <p:nvSpPr>
              <p:cNvPr id="10" name="TextBox 9">
                <a:extLst>
                  <a:ext uri="{FF2B5EF4-FFF2-40B4-BE49-F238E27FC236}">
                    <a16:creationId xmlns:a16="http://schemas.microsoft.com/office/drawing/2014/main" id="{59596B9D-D7BE-4AAF-88CD-9357C4F8AE0C}"/>
                  </a:ext>
                </a:extLst>
              </p:cNvPr>
              <p:cNvSpPr txBox="1"/>
              <p:nvPr/>
            </p:nvSpPr>
            <p:spPr>
              <a:xfrm>
                <a:off x="1782852" y="2884470"/>
                <a:ext cx="330540" cy="246221"/>
              </a:xfrm>
              <a:prstGeom prst="rect">
                <a:avLst/>
              </a:prstGeom>
              <a:noFill/>
            </p:spPr>
            <p:txBody>
              <a:bodyPr wrap="none" rtlCol="0">
                <a:spAutoFit/>
              </a:bodyPr>
              <a:lstStyle/>
              <a:p>
                <a:r>
                  <a:rPr lang="en-GB" sz="1000" b="1" dirty="0">
                    <a:sym typeface="Symbol" panose="05050102010706020507" pitchFamily="18" charset="2"/>
                  </a:rPr>
                  <a:t></a:t>
                </a:r>
                <a:endParaRPr lang="en-GB" sz="1000" b="1" dirty="0"/>
              </a:p>
            </p:txBody>
          </p:sp>
        </p:grpSp>
        <p:pic>
          <p:nvPicPr>
            <p:cNvPr id="7" name="Picture 6">
              <a:extLst>
                <a:ext uri="{FF2B5EF4-FFF2-40B4-BE49-F238E27FC236}">
                  <a16:creationId xmlns:a16="http://schemas.microsoft.com/office/drawing/2014/main" id="{66B56D0B-FCF1-4323-A858-8F85E8DC8276}"/>
                </a:ext>
              </a:extLst>
            </p:cNvPr>
            <p:cNvPicPr>
              <a:picLocks noChangeAspect="1"/>
            </p:cNvPicPr>
            <p:nvPr/>
          </p:nvPicPr>
          <p:blipFill>
            <a:blip r:embed="rId6"/>
            <a:stretch>
              <a:fillRect/>
            </a:stretch>
          </p:blipFill>
          <p:spPr>
            <a:xfrm>
              <a:off x="2512550" y="1428446"/>
              <a:ext cx="1118884" cy="840501"/>
            </a:xfrm>
            <a:prstGeom prst="rect">
              <a:avLst/>
            </a:prstGeom>
            <a:ln>
              <a:solidFill>
                <a:schemeClr val="tx1"/>
              </a:solidFill>
            </a:ln>
          </p:spPr>
        </p:pic>
      </p:grpSp>
      <p:grpSp>
        <p:nvGrpSpPr>
          <p:cNvPr id="11" name="Group 10">
            <a:extLst>
              <a:ext uri="{FF2B5EF4-FFF2-40B4-BE49-F238E27FC236}">
                <a16:creationId xmlns:a16="http://schemas.microsoft.com/office/drawing/2014/main" id="{2490E15C-6B02-4E68-B6B4-EB70C6F75636}"/>
              </a:ext>
            </a:extLst>
          </p:cNvPr>
          <p:cNvGrpSpPr/>
          <p:nvPr/>
        </p:nvGrpSpPr>
        <p:grpSpPr>
          <a:xfrm>
            <a:off x="3855647" y="411196"/>
            <a:ext cx="8299504" cy="1810112"/>
            <a:chOff x="3822214" y="662781"/>
            <a:chExt cx="8299504" cy="1810112"/>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9557570-B0A3-4B27-BAFA-0CC3D6C9871A}"/>
                    </a:ext>
                  </a:extLst>
                </p:cNvPr>
                <p:cNvSpPr txBox="1"/>
                <p:nvPr/>
              </p:nvSpPr>
              <p:spPr>
                <a:xfrm>
                  <a:off x="3924733" y="1501802"/>
                  <a:ext cx="5553893" cy="595612"/>
                </a:xfrm>
                <a:prstGeom prst="rect">
                  <a:avLst/>
                </a:prstGeom>
                <a:noFill/>
              </p:spPr>
              <p:txBody>
                <a:bodyPr wrap="none" lIns="0" tIns="0" rIns="0" bIns="0" rtlCol="0">
                  <a:spAutoFit/>
                </a:bodyPr>
                <a:lstStyle/>
                <a:p>
                  <a:r>
                    <a:rPr lang="fr-FR" dirty="0">
                      <a:solidFill>
                        <a:schemeClr val="tx2"/>
                      </a:solidFill>
                    </a:rPr>
                    <a:t>At the output of Port 1, </a:t>
                  </a:r>
                  <a:r>
                    <a:rPr lang="en-GB" dirty="0">
                      <a:solidFill>
                        <a:schemeClr val="tx2"/>
                      </a:solidFill>
                    </a:rPr>
                    <a:t>towards</a:t>
                  </a:r>
                  <a:r>
                    <a:rPr lang="fr-FR" dirty="0">
                      <a:solidFill>
                        <a:schemeClr val="tx2"/>
                      </a:solidFill>
                    </a:rPr>
                    <a:t> the klystron:</a:t>
                  </a:r>
                </a:p>
                <a:p>
                  <a14:m>
                    <m:oMath xmlns:m="http://schemas.openxmlformats.org/officeDocument/2006/math">
                      <m:sSub>
                        <m:sSubPr>
                          <m:ctrlPr>
                            <a:rPr lang="fr-FR" i="1" smtClean="0">
                              <a:solidFill>
                                <a:schemeClr val="tx2"/>
                              </a:solidFill>
                              <a:latin typeface="Cambria Math" panose="02040503050406030204" pitchFamily="18" charset="0"/>
                            </a:rPr>
                          </m:ctrlPr>
                        </m:sSubPr>
                        <m:e>
                          <m:r>
                            <a:rPr lang="fr-FR" b="0" i="1" smtClean="0">
                              <a:solidFill>
                                <a:schemeClr val="tx2"/>
                              </a:solidFill>
                              <a:latin typeface="Cambria Math" panose="02040503050406030204" pitchFamily="18" charset="0"/>
                            </a:rPr>
                            <m:t>𝑉</m:t>
                          </m:r>
                        </m:e>
                        <m:sub>
                          <m:sSub>
                            <m:sSubPr>
                              <m:ctrlPr>
                                <a:rPr lang="fr-FR" i="1" smtClean="0">
                                  <a:solidFill>
                                    <a:schemeClr val="tx2"/>
                                  </a:solidFill>
                                  <a:latin typeface="Cambria Math" panose="02040503050406030204" pitchFamily="18" charset="0"/>
                                </a:rPr>
                              </m:ctrlPr>
                            </m:sSubPr>
                            <m:e>
                              <m:r>
                                <a:rPr lang="fr-FR" b="0" i="1" smtClean="0">
                                  <a:solidFill>
                                    <a:schemeClr val="tx2"/>
                                  </a:solidFill>
                                  <a:latin typeface="Cambria Math" panose="02040503050406030204" pitchFamily="18" charset="0"/>
                                </a:rPr>
                                <m:t>𝐶𝑎𝑣</m:t>
                              </m:r>
                            </m:e>
                            <m:sub>
                              <m:r>
                                <a:rPr lang="fr-FR" b="0" i="1" smtClean="0">
                                  <a:solidFill>
                                    <a:schemeClr val="tx2"/>
                                  </a:solidFill>
                                  <a:latin typeface="Cambria Math" panose="02040503050406030204" pitchFamily="18" charset="0"/>
                                </a:rPr>
                                <m:t>1</m:t>
                              </m:r>
                            </m:sub>
                          </m:sSub>
                        </m:sub>
                      </m:sSub>
                      <m:r>
                        <a:rPr lang="fr-FR" b="0" i="1" smtClean="0">
                          <a:solidFill>
                            <a:schemeClr val="tx2"/>
                          </a:solidFill>
                          <a:latin typeface="Cambria Math" panose="02040503050406030204" pitchFamily="18" charset="0"/>
                        </a:rPr>
                        <m:t>+</m:t>
                      </m:r>
                      <m:r>
                        <a:rPr lang="fr-FR" b="0" i="1" smtClean="0">
                          <a:solidFill>
                            <a:schemeClr val="tx2"/>
                          </a:solidFill>
                          <a:latin typeface="Cambria Math" panose="02040503050406030204" pitchFamily="18" charset="0"/>
                        </a:rPr>
                        <m:t>𝑖</m:t>
                      </m:r>
                      <m:sSub>
                        <m:sSubPr>
                          <m:ctrlPr>
                            <a:rPr lang="fr-FR" i="1">
                              <a:solidFill>
                                <a:schemeClr val="tx2"/>
                              </a:solidFill>
                              <a:latin typeface="Cambria Math" panose="02040503050406030204" pitchFamily="18" charset="0"/>
                            </a:rPr>
                          </m:ctrlPr>
                        </m:sSubPr>
                        <m:e>
                          <m:r>
                            <a:rPr lang="fr-FR" i="1">
                              <a:solidFill>
                                <a:schemeClr val="tx2"/>
                              </a:solidFill>
                              <a:latin typeface="Cambria Math" panose="02040503050406030204" pitchFamily="18" charset="0"/>
                            </a:rPr>
                            <m:t>𝑉</m:t>
                          </m:r>
                        </m:e>
                        <m:sub>
                          <m:sSub>
                            <m:sSubPr>
                              <m:ctrlPr>
                                <a:rPr lang="fr-FR" i="1">
                                  <a:solidFill>
                                    <a:schemeClr val="tx2"/>
                                  </a:solidFill>
                                  <a:latin typeface="Cambria Math" panose="02040503050406030204" pitchFamily="18" charset="0"/>
                                </a:rPr>
                              </m:ctrlPr>
                            </m:sSubPr>
                            <m:e>
                              <m:r>
                                <a:rPr lang="fr-FR" i="1">
                                  <a:solidFill>
                                    <a:schemeClr val="tx2"/>
                                  </a:solidFill>
                                  <a:latin typeface="Cambria Math" panose="02040503050406030204" pitchFamily="18" charset="0"/>
                                </a:rPr>
                                <m:t>𝐶𝑎𝑣</m:t>
                              </m:r>
                            </m:e>
                            <m:sub>
                              <m:r>
                                <a:rPr lang="fr-FR" b="0" i="1" smtClean="0">
                                  <a:solidFill>
                                    <a:schemeClr val="tx2"/>
                                  </a:solidFill>
                                  <a:latin typeface="Cambria Math" panose="02040503050406030204" pitchFamily="18" charset="0"/>
                                </a:rPr>
                                <m:t>2</m:t>
                              </m:r>
                            </m:sub>
                          </m:sSub>
                        </m:sub>
                      </m:sSub>
                      <m:r>
                        <a:rPr lang="fr-FR" b="0" i="1" smtClean="0">
                          <a:solidFill>
                            <a:schemeClr val="tx2"/>
                          </a:solidFill>
                          <a:latin typeface="Cambria Math" panose="02040503050406030204" pitchFamily="18" charset="0"/>
                        </a:rPr>
                        <m:t>=</m:t>
                      </m:r>
                      <m:r>
                        <a:rPr lang="fr-FR" b="0" i="1" smtClean="0">
                          <a:solidFill>
                            <a:schemeClr val="tx2"/>
                          </a:solidFill>
                          <a:latin typeface="Cambria Math" panose="02040503050406030204" pitchFamily="18" charset="0"/>
                        </a:rPr>
                        <m:t>𝐴</m:t>
                      </m:r>
                      <m:sSup>
                        <m:sSupPr>
                          <m:ctrlPr>
                            <a:rPr lang="fr-FR" b="0" i="1" smtClean="0">
                              <a:solidFill>
                                <a:schemeClr val="tx2"/>
                              </a:solidFill>
                              <a:latin typeface="Cambria Math" panose="02040503050406030204" pitchFamily="18" charset="0"/>
                            </a:rPr>
                          </m:ctrlPr>
                        </m:sSupPr>
                        <m:e>
                          <m:r>
                            <a:rPr lang="fr-FR" b="0" i="1" smtClean="0">
                              <a:solidFill>
                                <a:schemeClr val="tx2"/>
                              </a:solidFill>
                              <a:latin typeface="Cambria Math" panose="02040503050406030204" pitchFamily="18" charset="0"/>
                            </a:rPr>
                            <m:t>𝑒</m:t>
                          </m:r>
                        </m:e>
                        <m:sup>
                          <m:r>
                            <a:rPr lang="fr-FR" b="0" i="1" smtClean="0">
                              <a:solidFill>
                                <a:schemeClr val="tx2"/>
                              </a:solidFill>
                              <a:latin typeface="Cambria Math" panose="02040503050406030204" pitchFamily="18" charset="0"/>
                            </a:rPr>
                            <m:t>𝑖</m:t>
                          </m:r>
                          <m:sSub>
                            <m:sSubPr>
                              <m:ctrlPr>
                                <a:rPr lang="fr-FR" b="0" i="1" smtClean="0">
                                  <a:solidFill>
                                    <a:schemeClr val="tx2"/>
                                  </a:solidFill>
                                  <a:latin typeface="Cambria Math" panose="02040503050406030204" pitchFamily="18" charset="0"/>
                                </a:rPr>
                              </m:ctrlPr>
                            </m:sSubPr>
                            <m:e>
                              <m:r>
                                <a:rPr lang="fr-FR" b="0" i="1" smtClean="0">
                                  <a:solidFill>
                                    <a:schemeClr val="tx2"/>
                                  </a:solidFill>
                                  <a:latin typeface="Cambria Math" panose="02040503050406030204" pitchFamily="18" charset="0"/>
                                  <a:ea typeface="Cambria Math" panose="02040503050406030204" pitchFamily="18" charset="0"/>
                                </a:rPr>
                                <m:t>𝜙</m:t>
                              </m:r>
                            </m:e>
                            <m:sub>
                              <m:r>
                                <a:rPr lang="fr-FR" b="0" i="1" smtClean="0">
                                  <a:solidFill>
                                    <a:schemeClr val="tx2"/>
                                  </a:solidFill>
                                  <a:latin typeface="Cambria Math" panose="02040503050406030204" pitchFamily="18" charset="0"/>
                                </a:rPr>
                                <m:t>1</m:t>
                              </m:r>
                            </m:sub>
                          </m:sSub>
                        </m:sup>
                      </m:sSup>
                      <m:r>
                        <a:rPr lang="fr-FR" b="0" i="1" smtClean="0">
                          <a:solidFill>
                            <a:schemeClr val="tx2"/>
                          </a:solidFill>
                          <a:latin typeface="Cambria Math" panose="02040503050406030204" pitchFamily="18" charset="0"/>
                        </a:rPr>
                        <m:t>+</m:t>
                      </m:r>
                      <m:r>
                        <a:rPr lang="fr-FR" b="0" i="1" smtClean="0">
                          <a:solidFill>
                            <a:schemeClr val="tx2"/>
                          </a:solidFill>
                          <a:latin typeface="Cambria Math" panose="02040503050406030204" pitchFamily="18" charset="0"/>
                        </a:rPr>
                        <m:t>𝑖𝐵</m:t>
                      </m:r>
                      <m:sSup>
                        <m:sSupPr>
                          <m:ctrlPr>
                            <a:rPr lang="fr-FR" i="1">
                              <a:solidFill>
                                <a:schemeClr val="tx2"/>
                              </a:solidFill>
                              <a:latin typeface="Cambria Math" panose="02040503050406030204" pitchFamily="18" charset="0"/>
                            </a:rPr>
                          </m:ctrlPr>
                        </m:sSupPr>
                        <m:e>
                          <m:r>
                            <a:rPr lang="fr-FR" i="1">
                              <a:solidFill>
                                <a:schemeClr val="tx2"/>
                              </a:solidFill>
                              <a:latin typeface="Cambria Math" panose="02040503050406030204" pitchFamily="18" charset="0"/>
                            </a:rPr>
                            <m:t>𝑒</m:t>
                          </m:r>
                        </m:e>
                        <m:sup>
                          <m:r>
                            <a:rPr lang="fr-FR" i="1">
                              <a:solidFill>
                                <a:schemeClr val="tx2"/>
                              </a:solidFill>
                              <a:latin typeface="Cambria Math" panose="02040503050406030204" pitchFamily="18" charset="0"/>
                            </a:rPr>
                            <m:t>𝑖</m:t>
                          </m:r>
                          <m:sSub>
                            <m:sSubPr>
                              <m:ctrlPr>
                                <a:rPr lang="fr-FR" i="1">
                                  <a:solidFill>
                                    <a:schemeClr val="tx2"/>
                                  </a:solidFill>
                                  <a:latin typeface="Cambria Math" panose="02040503050406030204" pitchFamily="18" charset="0"/>
                                </a:rPr>
                              </m:ctrlPr>
                            </m:sSubPr>
                            <m:e>
                              <m:r>
                                <a:rPr lang="fr-FR" b="0" i="1" smtClean="0">
                                  <a:solidFill>
                                    <a:schemeClr val="tx2"/>
                                  </a:solidFill>
                                  <a:latin typeface="Cambria Math" panose="02040503050406030204" pitchFamily="18" charset="0"/>
                                </a:rPr>
                                <m:t>(</m:t>
                              </m:r>
                              <m:r>
                                <a:rPr lang="fr-FR" i="1">
                                  <a:solidFill>
                                    <a:schemeClr val="tx2"/>
                                  </a:solidFill>
                                  <a:latin typeface="Cambria Math" panose="02040503050406030204" pitchFamily="18" charset="0"/>
                                  <a:ea typeface="Cambria Math" panose="02040503050406030204" pitchFamily="18" charset="0"/>
                                </a:rPr>
                                <m:t>𝜙</m:t>
                              </m:r>
                            </m:e>
                            <m:sub>
                              <m:r>
                                <a:rPr lang="fr-FR" i="1">
                                  <a:solidFill>
                                    <a:schemeClr val="tx2"/>
                                  </a:solidFill>
                                  <a:latin typeface="Cambria Math" panose="02040503050406030204" pitchFamily="18" charset="0"/>
                                </a:rPr>
                                <m:t>1</m:t>
                              </m:r>
                            </m:sub>
                          </m:sSub>
                          <m:r>
                            <a:rPr lang="fr-FR" b="0" i="1" smtClean="0">
                              <a:solidFill>
                                <a:schemeClr val="tx2"/>
                              </a:solidFill>
                              <a:latin typeface="Cambria Math" panose="02040503050406030204" pitchFamily="18" charset="0"/>
                            </a:rPr>
                            <m:t>+</m:t>
                          </m:r>
                          <m:r>
                            <m:rPr>
                              <m:sty m:val="p"/>
                            </m:rPr>
                            <a:rPr lang="el-GR" b="0" i="1" smtClean="0">
                              <a:solidFill>
                                <a:schemeClr val="tx2"/>
                              </a:solidFill>
                              <a:latin typeface="Cambria Math" panose="02040503050406030204" pitchFamily="18" charset="0"/>
                              <a:ea typeface="Cambria Math" panose="02040503050406030204" pitchFamily="18" charset="0"/>
                            </a:rPr>
                            <m:t>Δ</m:t>
                          </m:r>
                          <m:r>
                            <a:rPr lang="el-GR" b="0" i="1" smtClean="0">
                              <a:solidFill>
                                <a:schemeClr val="tx2"/>
                              </a:solidFill>
                              <a:latin typeface="Cambria Math" panose="02040503050406030204" pitchFamily="18" charset="0"/>
                              <a:ea typeface="Cambria Math" panose="02040503050406030204" pitchFamily="18" charset="0"/>
                            </a:rPr>
                            <m:t>𝜙</m:t>
                          </m:r>
                          <m:r>
                            <a:rPr lang="fr-FR" b="0" i="1" smtClean="0">
                              <a:solidFill>
                                <a:schemeClr val="tx2"/>
                              </a:solidFill>
                              <a:latin typeface="Cambria Math" panose="02040503050406030204" pitchFamily="18" charset="0"/>
                              <a:ea typeface="Cambria Math" panose="02040503050406030204" pitchFamily="18" charset="0"/>
                            </a:rPr>
                            <m:t>)</m:t>
                          </m:r>
                        </m:sup>
                      </m:sSup>
                    </m:oMath>
                  </a14:m>
                  <a:r>
                    <a:rPr lang="en-GB" dirty="0">
                      <a:solidFill>
                        <a:schemeClr val="tx2"/>
                      </a:solidFill>
                    </a:rPr>
                    <a:t> </a:t>
                  </a:r>
                  <a:r>
                    <a:rPr lang="en-GB" sz="1000" dirty="0">
                      <a:solidFill>
                        <a:schemeClr val="tx2"/>
                      </a:solidFill>
                    </a:rPr>
                    <a:t>(</a:t>
                  </a:r>
                  <a14:m>
                    <m:oMath xmlns:m="http://schemas.openxmlformats.org/officeDocument/2006/math">
                      <m:sSub>
                        <m:sSubPr>
                          <m:ctrlPr>
                            <a:rPr lang="fr-FR" sz="1000" i="1">
                              <a:solidFill>
                                <a:schemeClr val="tx2"/>
                              </a:solidFill>
                              <a:latin typeface="Cambria Math" panose="02040503050406030204" pitchFamily="18" charset="0"/>
                            </a:rPr>
                          </m:ctrlPr>
                        </m:sSubPr>
                        <m:e>
                          <m:r>
                            <a:rPr lang="fr-FR" sz="1000" i="1">
                              <a:solidFill>
                                <a:schemeClr val="tx2"/>
                              </a:solidFill>
                              <a:latin typeface="Cambria Math" panose="02040503050406030204" pitchFamily="18" charset="0"/>
                              <a:ea typeface="Cambria Math" panose="02040503050406030204" pitchFamily="18" charset="0"/>
                            </a:rPr>
                            <m:t>𝜙</m:t>
                          </m:r>
                        </m:e>
                        <m:sub>
                          <m:r>
                            <a:rPr lang="fr-FR" sz="1000" i="1">
                              <a:solidFill>
                                <a:schemeClr val="tx2"/>
                              </a:solidFill>
                              <a:latin typeface="Cambria Math" panose="02040503050406030204" pitchFamily="18" charset="0"/>
                            </a:rPr>
                            <m:t>1</m:t>
                          </m:r>
                        </m:sub>
                      </m:sSub>
                    </m:oMath>
                  </a14:m>
                  <a:r>
                    <a:rPr lang="en-GB" sz="1000" dirty="0">
                      <a:solidFill>
                        <a:schemeClr val="tx2"/>
                      </a:solidFill>
                    </a:rPr>
                    <a:t>=0 in the diagram on the left)</a:t>
                  </a:r>
                </a:p>
              </p:txBody>
            </p:sp>
          </mc:Choice>
          <mc:Fallback xmlns="">
            <p:sp>
              <p:nvSpPr>
                <p:cNvPr id="12" name="TextBox 11">
                  <a:extLst>
                    <a:ext uri="{FF2B5EF4-FFF2-40B4-BE49-F238E27FC236}">
                      <a16:creationId xmlns:a16="http://schemas.microsoft.com/office/drawing/2014/main" id="{C9557570-B0A3-4B27-BAFA-0CC3D6C9871A}"/>
                    </a:ext>
                  </a:extLst>
                </p:cNvPr>
                <p:cNvSpPr txBox="1">
                  <a:spLocks noRot="1" noChangeAspect="1" noMove="1" noResize="1" noEditPoints="1" noAdjustHandles="1" noChangeArrowheads="1" noChangeShapeType="1" noTextEdit="1"/>
                </p:cNvSpPr>
                <p:nvPr/>
              </p:nvSpPr>
              <p:spPr>
                <a:xfrm>
                  <a:off x="3924733" y="1501802"/>
                  <a:ext cx="5553893" cy="595612"/>
                </a:xfrm>
                <a:prstGeom prst="rect">
                  <a:avLst/>
                </a:prstGeom>
                <a:blipFill>
                  <a:blip r:embed="rId7"/>
                  <a:stretch>
                    <a:fillRect l="-2525" t="-13265" r="-549" b="-7143"/>
                  </a:stretch>
                </a:blipFill>
              </p:spPr>
              <p:txBody>
                <a:bodyPr/>
                <a:lstStyle/>
                <a:p>
                  <a:r>
                    <a:rPr lang="en-GB">
                      <a:noFill/>
                    </a:rPr>
                    <a:t> </a:t>
                  </a:r>
                </a:p>
              </p:txBody>
            </p:sp>
          </mc:Fallback>
        </mc:AlternateContent>
        <p:grpSp>
          <p:nvGrpSpPr>
            <p:cNvPr id="13" name="Group 12">
              <a:extLst>
                <a:ext uri="{FF2B5EF4-FFF2-40B4-BE49-F238E27FC236}">
                  <a16:creationId xmlns:a16="http://schemas.microsoft.com/office/drawing/2014/main" id="{EAD4BE2C-B807-4FB8-92A8-58E4E4C9125F}"/>
                </a:ext>
              </a:extLst>
            </p:cNvPr>
            <p:cNvGrpSpPr/>
            <p:nvPr/>
          </p:nvGrpSpPr>
          <p:grpSpPr>
            <a:xfrm>
              <a:off x="3822214" y="2097414"/>
              <a:ext cx="8299504" cy="375479"/>
              <a:chOff x="3762947" y="2391986"/>
              <a:chExt cx="8299504" cy="375479"/>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8B69248-E386-4707-963A-2CDF165A7779}"/>
                      </a:ext>
                    </a:extLst>
                  </p:cNvPr>
                  <p:cNvSpPr txBox="1"/>
                  <p:nvPr/>
                </p:nvSpPr>
                <p:spPr>
                  <a:xfrm>
                    <a:off x="3762947" y="2391986"/>
                    <a:ext cx="4307012" cy="3752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i="1" smtClean="0">
                                  <a:solidFill>
                                    <a:schemeClr val="tx2"/>
                                  </a:solidFill>
                                  <a:latin typeface="Cambria Math" panose="02040503050406030204" pitchFamily="18" charset="0"/>
                                </a:rPr>
                              </m:ctrlPr>
                            </m:sSupPr>
                            <m:e>
                              <m:d>
                                <m:dPr>
                                  <m:begChr m:val="|"/>
                                  <m:endChr m:val="|"/>
                                  <m:ctrlPr>
                                    <a:rPr lang="fr-FR" i="1">
                                      <a:solidFill>
                                        <a:schemeClr val="tx2"/>
                                      </a:solidFill>
                                      <a:latin typeface="Cambria Math" panose="02040503050406030204" pitchFamily="18" charset="0"/>
                                    </a:rPr>
                                  </m:ctrlPr>
                                </m:dPr>
                                <m:e>
                                  <m:sSub>
                                    <m:sSubPr>
                                      <m:ctrlPr>
                                        <a:rPr lang="fr-FR" i="1">
                                          <a:solidFill>
                                            <a:schemeClr val="tx2"/>
                                          </a:solidFill>
                                          <a:latin typeface="Cambria Math" panose="02040503050406030204" pitchFamily="18" charset="0"/>
                                        </a:rPr>
                                      </m:ctrlPr>
                                    </m:sSubPr>
                                    <m:e>
                                      <m:r>
                                        <a:rPr lang="fr-FR" i="1">
                                          <a:solidFill>
                                            <a:schemeClr val="tx2"/>
                                          </a:solidFill>
                                          <a:latin typeface="Cambria Math" panose="02040503050406030204" pitchFamily="18" charset="0"/>
                                        </a:rPr>
                                        <m:t>𝑉</m:t>
                                      </m:r>
                                    </m:e>
                                    <m:sub>
                                      <m:sSub>
                                        <m:sSubPr>
                                          <m:ctrlPr>
                                            <a:rPr lang="fr-FR" i="1">
                                              <a:solidFill>
                                                <a:schemeClr val="tx2"/>
                                              </a:solidFill>
                                              <a:latin typeface="Cambria Math" panose="02040503050406030204" pitchFamily="18" charset="0"/>
                                            </a:rPr>
                                          </m:ctrlPr>
                                        </m:sSubPr>
                                        <m:e>
                                          <m:r>
                                            <a:rPr lang="fr-FR" i="1">
                                              <a:solidFill>
                                                <a:schemeClr val="tx2"/>
                                              </a:solidFill>
                                              <a:latin typeface="Cambria Math" panose="02040503050406030204" pitchFamily="18" charset="0"/>
                                            </a:rPr>
                                            <m:t>𝐶𝑎𝑣</m:t>
                                          </m:r>
                                        </m:e>
                                        <m:sub>
                                          <m:r>
                                            <a:rPr lang="fr-FR" i="1">
                                              <a:solidFill>
                                                <a:schemeClr val="tx2"/>
                                              </a:solidFill>
                                              <a:latin typeface="Cambria Math" panose="02040503050406030204" pitchFamily="18" charset="0"/>
                                            </a:rPr>
                                            <m:t>1</m:t>
                                          </m:r>
                                        </m:sub>
                                      </m:sSub>
                                    </m:sub>
                                  </m:sSub>
                                  <m:r>
                                    <a:rPr lang="fr-FR" i="1">
                                      <a:solidFill>
                                        <a:schemeClr val="tx2"/>
                                      </a:solidFill>
                                      <a:latin typeface="Cambria Math" panose="02040503050406030204" pitchFamily="18" charset="0"/>
                                    </a:rPr>
                                    <m:t>+</m:t>
                                  </m:r>
                                  <m:r>
                                    <a:rPr lang="fr-FR" i="1">
                                      <a:solidFill>
                                        <a:schemeClr val="tx2"/>
                                      </a:solidFill>
                                      <a:latin typeface="Cambria Math" panose="02040503050406030204" pitchFamily="18" charset="0"/>
                                    </a:rPr>
                                    <m:t>𝑖</m:t>
                                  </m:r>
                                  <m:sSub>
                                    <m:sSubPr>
                                      <m:ctrlPr>
                                        <a:rPr lang="fr-FR" i="1">
                                          <a:solidFill>
                                            <a:schemeClr val="tx2"/>
                                          </a:solidFill>
                                          <a:latin typeface="Cambria Math" panose="02040503050406030204" pitchFamily="18" charset="0"/>
                                        </a:rPr>
                                      </m:ctrlPr>
                                    </m:sSubPr>
                                    <m:e>
                                      <m:r>
                                        <a:rPr lang="fr-FR" i="1">
                                          <a:solidFill>
                                            <a:schemeClr val="tx2"/>
                                          </a:solidFill>
                                          <a:latin typeface="Cambria Math" panose="02040503050406030204" pitchFamily="18" charset="0"/>
                                        </a:rPr>
                                        <m:t>𝑉</m:t>
                                      </m:r>
                                    </m:e>
                                    <m:sub>
                                      <m:sSub>
                                        <m:sSubPr>
                                          <m:ctrlPr>
                                            <a:rPr lang="fr-FR" i="1">
                                              <a:solidFill>
                                                <a:schemeClr val="tx2"/>
                                              </a:solidFill>
                                              <a:latin typeface="Cambria Math" panose="02040503050406030204" pitchFamily="18" charset="0"/>
                                            </a:rPr>
                                          </m:ctrlPr>
                                        </m:sSubPr>
                                        <m:e>
                                          <m:r>
                                            <a:rPr lang="fr-FR" i="1">
                                              <a:solidFill>
                                                <a:schemeClr val="tx2"/>
                                              </a:solidFill>
                                              <a:latin typeface="Cambria Math" panose="02040503050406030204" pitchFamily="18" charset="0"/>
                                            </a:rPr>
                                            <m:t>𝐶𝑎𝑣</m:t>
                                          </m:r>
                                        </m:e>
                                        <m:sub>
                                          <m:r>
                                            <a:rPr lang="fr-FR" i="1">
                                              <a:solidFill>
                                                <a:schemeClr val="tx2"/>
                                              </a:solidFill>
                                              <a:latin typeface="Cambria Math" panose="02040503050406030204" pitchFamily="18" charset="0"/>
                                            </a:rPr>
                                            <m:t>2</m:t>
                                          </m:r>
                                        </m:sub>
                                      </m:sSub>
                                    </m:sub>
                                  </m:sSub>
                                </m:e>
                              </m:d>
                            </m:e>
                            <m:sup>
                              <m:r>
                                <a:rPr lang="fr-FR" b="0" i="1" smtClean="0">
                                  <a:solidFill>
                                    <a:schemeClr val="tx2"/>
                                  </a:solidFill>
                                  <a:latin typeface="Cambria Math" panose="02040503050406030204" pitchFamily="18" charset="0"/>
                                </a:rPr>
                                <m:t>2</m:t>
                              </m:r>
                            </m:sup>
                          </m:sSup>
                          <m:r>
                            <a:rPr lang="fr-FR" b="0" i="1" smtClean="0">
                              <a:solidFill>
                                <a:schemeClr val="tx2"/>
                              </a:solidFill>
                              <a:latin typeface="Cambria Math" panose="02040503050406030204" pitchFamily="18" charset="0"/>
                            </a:rPr>
                            <m:t>=</m:t>
                          </m:r>
                          <m:sSup>
                            <m:sSupPr>
                              <m:ctrlPr>
                                <a:rPr lang="fr-FR" b="0" i="1" smtClean="0">
                                  <a:solidFill>
                                    <a:schemeClr val="tx2"/>
                                  </a:solidFill>
                                  <a:latin typeface="Cambria Math" panose="02040503050406030204" pitchFamily="18" charset="0"/>
                                </a:rPr>
                              </m:ctrlPr>
                            </m:sSupPr>
                            <m:e>
                              <m:r>
                                <a:rPr lang="fr-FR" b="0" i="1" smtClean="0">
                                  <a:solidFill>
                                    <a:schemeClr val="tx2"/>
                                  </a:solidFill>
                                  <a:latin typeface="Cambria Math" panose="02040503050406030204" pitchFamily="18" charset="0"/>
                                </a:rPr>
                                <m:t>𝐴</m:t>
                              </m:r>
                            </m:e>
                            <m:sup>
                              <m:r>
                                <a:rPr lang="fr-FR" b="0" i="1" smtClean="0">
                                  <a:solidFill>
                                    <a:schemeClr val="tx2"/>
                                  </a:solidFill>
                                  <a:latin typeface="Cambria Math" panose="02040503050406030204" pitchFamily="18" charset="0"/>
                                </a:rPr>
                                <m:t>2</m:t>
                              </m:r>
                            </m:sup>
                          </m:sSup>
                          <m:r>
                            <a:rPr lang="fr-FR" b="0" i="1" smtClean="0">
                              <a:solidFill>
                                <a:schemeClr val="tx2"/>
                              </a:solidFill>
                              <a:latin typeface="Cambria Math" panose="02040503050406030204" pitchFamily="18" charset="0"/>
                            </a:rPr>
                            <m:t>+</m:t>
                          </m:r>
                          <m:sSup>
                            <m:sSupPr>
                              <m:ctrlPr>
                                <a:rPr lang="fr-FR" i="1">
                                  <a:solidFill>
                                    <a:schemeClr val="tx2"/>
                                  </a:solidFill>
                                  <a:latin typeface="Cambria Math" panose="02040503050406030204" pitchFamily="18" charset="0"/>
                                </a:rPr>
                              </m:ctrlPr>
                            </m:sSupPr>
                            <m:e>
                              <m:r>
                                <a:rPr lang="fr-FR" b="0" i="1" smtClean="0">
                                  <a:solidFill>
                                    <a:schemeClr val="tx2"/>
                                  </a:solidFill>
                                  <a:latin typeface="Cambria Math" panose="02040503050406030204" pitchFamily="18" charset="0"/>
                                </a:rPr>
                                <m:t>𝐵</m:t>
                              </m:r>
                            </m:e>
                            <m:sup>
                              <m:r>
                                <a:rPr lang="fr-FR" i="1">
                                  <a:solidFill>
                                    <a:schemeClr val="tx2"/>
                                  </a:solidFill>
                                  <a:latin typeface="Cambria Math" panose="02040503050406030204" pitchFamily="18" charset="0"/>
                                </a:rPr>
                                <m:t>2</m:t>
                              </m:r>
                            </m:sup>
                          </m:sSup>
                          <m:r>
                            <a:rPr lang="fr-FR" b="0" i="1" smtClean="0">
                              <a:solidFill>
                                <a:schemeClr val="tx2"/>
                              </a:solidFill>
                              <a:latin typeface="Cambria Math" panose="02040503050406030204" pitchFamily="18" charset="0"/>
                            </a:rPr>
                            <m:t>−2</m:t>
                          </m:r>
                          <m:r>
                            <a:rPr lang="fr-FR" b="0" i="1" smtClean="0">
                              <a:solidFill>
                                <a:schemeClr val="tx2"/>
                              </a:solidFill>
                              <a:latin typeface="Cambria Math" panose="02040503050406030204" pitchFamily="18" charset="0"/>
                            </a:rPr>
                            <m:t>𝐴𝐵</m:t>
                          </m:r>
                          <m:func>
                            <m:funcPr>
                              <m:ctrlPr>
                                <a:rPr lang="fr-FR" b="0" i="1" smtClean="0">
                                  <a:solidFill>
                                    <a:schemeClr val="tx2"/>
                                  </a:solidFill>
                                  <a:latin typeface="Cambria Math" panose="02040503050406030204" pitchFamily="18" charset="0"/>
                                </a:rPr>
                              </m:ctrlPr>
                            </m:funcPr>
                            <m:fName>
                              <m:r>
                                <m:rPr>
                                  <m:sty m:val="p"/>
                                </m:rPr>
                                <a:rPr lang="fr-FR" b="0" i="0" smtClean="0">
                                  <a:solidFill>
                                    <a:schemeClr val="tx2"/>
                                  </a:solidFill>
                                  <a:latin typeface="Cambria Math" panose="02040503050406030204" pitchFamily="18" charset="0"/>
                                </a:rPr>
                                <m:t>sin</m:t>
                              </m:r>
                            </m:fName>
                            <m:e>
                              <m:r>
                                <a:rPr lang="fr-FR" b="0" i="1" smtClean="0">
                                  <a:solidFill>
                                    <a:schemeClr val="tx2"/>
                                  </a:solidFill>
                                  <a:latin typeface="Cambria Math" panose="02040503050406030204" pitchFamily="18" charset="0"/>
                                </a:rPr>
                                <m:t>(</m:t>
                              </m:r>
                              <m:r>
                                <m:rPr>
                                  <m:sty m:val="p"/>
                                </m:rPr>
                                <a:rPr lang="el-GR" i="1">
                                  <a:solidFill>
                                    <a:schemeClr val="tx2"/>
                                  </a:solidFill>
                                  <a:latin typeface="Cambria Math" panose="02040503050406030204" pitchFamily="18" charset="0"/>
                                  <a:ea typeface="Cambria Math" panose="02040503050406030204" pitchFamily="18" charset="0"/>
                                </a:rPr>
                                <m:t>Δ</m:t>
                              </m:r>
                              <m:r>
                                <a:rPr lang="el-GR" i="1">
                                  <a:solidFill>
                                    <a:schemeClr val="tx2"/>
                                  </a:solidFill>
                                  <a:latin typeface="Cambria Math" panose="02040503050406030204" pitchFamily="18" charset="0"/>
                                  <a:ea typeface="Cambria Math" panose="02040503050406030204" pitchFamily="18" charset="0"/>
                                </a:rPr>
                                <m:t>𝜙</m:t>
                              </m:r>
                              <m:r>
                                <a:rPr lang="fr-FR" b="0" i="1" smtClean="0">
                                  <a:solidFill>
                                    <a:schemeClr val="tx2"/>
                                  </a:solidFill>
                                  <a:latin typeface="Cambria Math" panose="02040503050406030204" pitchFamily="18" charset="0"/>
                                </a:rPr>
                                <m:t>)</m:t>
                              </m:r>
                            </m:e>
                          </m:func>
                        </m:oMath>
                      </m:oMathPara>
                    </a14:m>
                    <a:endParaRPr lang="en-GB" dirty="0">
                      <a:solidFill>
                        <a:schemeClr val="tx2"/>
                      </a:solidFill>
                    </a:endParaRPr>
                  </a:p>
                </p:txBody>
              </p:sp>
            </mc:Choice>
            <mc:Fallback xmlns="">
              <p:sp>
                <p:nvSpPr>
                  <p:cNvPr id="37" name="TextBox 36">
                    <a:extLst>
                      <a:ext uri="{FF2B5EF4-FFF2-40B4-BE49-F238E27FC236}">
                        <a16:creationId xmlns:a16="http://schemas.microsoft.com/office/drawing/2014/main" id="{04EF3C11-75B1-4116-A4E6-20EF86B05B02}"/>
                      </a:ext>
                    </a:extLst>
                  </p:cNvPr>
                  <p:cNvSpPr txBox="1">
                    <a:spLocks noRot="1" noChangeAspect="1" noMove="1" noResize="1" noEditPoints="1" noAdjustHandles="1" noChangeArrowheads="1" noChangeShapeType="1" noTextEdit="1"/>
                  </p:cNvSpPr>
                  <p:nvPr/>
                </p:nvSpPr>
                <p:spPr>
                  <a:xfrm>
                    <a:off x="3762947" y="2391986"/>
                    <a:ext cx="4307012" cy="375231"/>
                  </a:xfrm>
                  <a:prstGeom prst="rect">
                    <a:avLst/>
                  </a:prstGeom>
                  <a:blipFill>
                    <a:blip r:embed="rId8"/>
                    <a:stretch>
                      <a:fillRect r="-1414" b="-19355"/>
                    </a:stretch>
                  </a:blipFill>
                </p:spPr>
                <p:txBody>
                  <a:bodyPr/>
                  <a:lstStyle/>
                  <a:p>
                    <a:r>
                      <a:rPr lang="en-GB">
                        <a:noFill/>
                      </a:rPr>
                      <a:t> </a:t>
                    </a:r>
                  </a:p>
                </p:txBody>
              </p:sp>
            </mc:Fallback>
          </mc:AlternateContent>
          <p:sp>
            <p:nvSpPr>
              <p:cNvPr id="17" name="Arrow: Right 16">
                <a:extLst>
                  <a:ext uri="{FF2B5EF4-FFF2-40B4-BE49-F238E27FC236}">
                    <a16:creationId xmlns:a16="http://schemas.microsoft.com/office/drawing/2014/main" id="{1433AEFE-2136-498C-80A8-7470589B7903}"/>
                  </a:ext>
                </a:extLst>
              </p:cNvPr>
              <p:cNvSpPr/>
              <p:nvPr/>
            </p:nvSpPr>
            <p:spPr>
              <a:xfrm>
                <a:off x="8144991" y="2463800"/>
                <a:ext cx="262409" cy="303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878EA4C-66FE-49EF-AA9A-E94E64354EB8}"/>
                      </a:ext>
                    </a:extLst>
                  </p:cNvPr>
                  <p:cNvSpPr txBox="1"/>
                  <p:nvPr/>
                </p:nvSpPr>
                <p:spPr>
                  <a:xfrm>
                    <a:off x="8482432" y="2398133"/>
                    <a:ext cx="3580019" cy="369332"/>
                  </a:xfrm>
                  <a:prstGeom prst="rect">
                    <a:avLst/>
                  </a:prstGeom>
                  <a:noFill/>
                </p:spPr>
                <p:txBody>
                  <a:bodyPr wrap="none" rtlCol="0">
                    <a:spAutoFit/>
                  </a:bodyPr>
                  <a:lstStyle/>
                  <a:p>
                    <a:r>
                      <a:rPr lang="en-GB" dirty="0">
                        <a:solidFill>
                          <a:schemeClr val="tx2"/>
                        </a:solidFill>
                      </a:rPr>
                      <a:t>P</a:t>
                    </a:r>
                    <a:r>
                      <a:rPr lang="en-GB" baseline="-25000" dirty="0">
                        <a:solidFill>
                          <a:schemeClr val="tx2"/>
                        </a:solidFill>
                      </a:rPr>
                      <a:t>ref </a:t>
                    </a:r>
                    <a:r>
                      <a:rPr lang="en-GB" baseline="-25000" dirty="0" err="1">
                        <a:solidFill>
                          <a:schemeClr val="tx2"/>
                        </a:solidFill>
                      </a:rPr>
                      <a:t>klys</a:t>
                    </a:r>
                    <a:r>
                      <a:rPr lang="en-GB" dirty="0">
                        <a:solidFill>
                          <a:schemeClr val="tx2"/>
                        </a:solidFill>
                      </a:rPr>
                      <a:t>=0 only if A=B and </a:t>
                    </a:r>
                    <a14:m>
                      <m:oMath xmlns:m="http://schemas.openxmlformats.org/officeDocument/2006/math">
                        <m:r>
                          <m:rPr>
                            <m:sty m:val="p"/>
                          </m:rPr>
                          <a:rPr lang="el-GR" i="1" smtClean="0">
                            <a:solidFill>
                              <a:schemeClr val="tx2"/>
                            </a:solidFill>
                            <a:latin typeface="Cambria Math" panose="02040503050406030204" pitchFamily="18" charset="0"/>
                            <a:ea typeface="Cambria Math" panose="02040503050406030204" pitchFamily="18" charset="0"/>
                          </a:rPr>
                          <m:t>Δ</m:t>
                        </m:r>
                        <m:r>
                          <a:rPr lang="el-GR" i="1" smtClean="0">
                            <a:solidFill>
                              <a:schemeClr val="tx2"/>
                            </a:solidFill>
                            <a:latin typeface="Cambria Math" panose="02040503050406030204" pitchFamily="18" charset="0"/>
                            <a:ea typeface="Cambria Math" panose="02040503050406030204" pitchFamily="18" charset="0"/>
                          </a:rPr>
                          <m:t>𝜙</m:t>
                        </m:r>
                      </m:oMath>
                    </a14:m>
                    <a:r>
                      <a:rPr lang="en-GB" dirty="0">
                        <a:solidFill>
                          <a:schemeClr val="tx2"/>
                        </a:solidFill>
                      </a:rPr>
                      <a:t>=</a:t>
                    </a:r>
                    <a:r>
                      <a:rPr lang="en-GB" dirty="0">
                        <a:solidFill>
                          <a:schemeClr val="tx2"/>
                        </a:solidFill>
                        <a:sym typeface="Symbol" panose="05050102010706020507" pitchFamily="18" charset="2"/>
                      </a:rPr>
                      <a:t></a:t>
                    </a:r>
                    <a:r>
                      <a:rPr lang="en-GB" dirty="0">
                        <a:solidFill>
                          <a:schemeClr val="tx2"/>
                        </a:solidFill>
                      </a:rPr>
                      <a:t> /2</a:t>
                    </a:r>
                  </a:p>
                </p:txBody>
              </p:sp>
            </mc:Choice>
            <mc:Fallback xmlns="">
              <p:sp>
                <p:nvSpPr>
                  <p:cNvPr id="18" name="TextBox 17">
                    <a:extLst>
                      <a:ext uri="{FF2B5EF4-FFF2-40B4-BE49-F238E27FC236}">
                        <a16:creationId xmlns:a16="http://schemas.microsoft.com/office/drawing/2014/main" id="{4878EA4C-66FE-49EF-AA9A-E94E64354EB8}"/>
                      </a:ext>
                    </a:extLst>
                  </p:cNvPr>
                  <p:cNvSpPr txBox="1">
                    <a:spLocks noRot="1" noChangeAspect="1" noMove="1" noResize="1" noEditPoints="1" noAdjustHandles="1" noChangeArrowheads="1" noChangeShapeType="1" noTextEdit="1"/>
                  </p:cNvSpPr>
                  <p:nvPr/>
                </p:nvSpPr>
                <p:spPr>
                  <a:xfrm>
                    <a:off x="8482432" y="2398133"/>
                    <a:ext cx="3580019" cy="369332"/>
                  </a:xfrm>
                  <a:prstGeom prst="rect">
                    <a:avLst/>
                  </a:prstGeom>
                  <a:blipFill>
                    <a:blip r:embed="rId9"/>
                    <a:stretch>
                      <a:fillRect l="-1533" t="-10000" r="-681" b="-28333"/>
                    </a:stretch>
                  </a:blipFill>
                </p:spPr>
                <p:txBody>
                  <a:bodyPr/>
                  <a:lstStyle/>
                  <a:p>
                    <a:r>
                      <a:rPr lang="en-GB">
                        <a:noFill/>
                      </a:rPr>
                      <a:t> </a:t>
                    </a:r>
                  </a:p>
                </p:txBody>
              </p:sp>
            </mc:Fallback>
          </mc:AlternateContent>
        </p:grpSp>
        <p:pic>
          <p:nvPicPr>
            <p:cNvPr id="14" name="Picture 13">
              <a:extLst>
                <a:ext uri="{FF2B5EF4-FFF2-40B4-BE49-F238E27FC236}">
                  <a16:creationId xmlns:a16="http://schemas.microsoft.com/office/drawing/2014/main" id="{C81C81E2-EB6F-4AE0-AD4E-074D8C6D229B}"/>
                </a:ext>
              </a:extLst>
            </p:cNvPr>
            <p:cNvPicPr>
              <a:picLocks noChangeAspect="1"/>
            </p:cNvPicPr>
            <p:nvPr/>
          </p:nvPicPr>
          <p:blipFill>
            <a:blip r:embed="rId10"/>
            <a:stretch>
              <a:fillRect/>
            </a:stretch>
          </p:blipFill>
          <p:spPr>
            <a:xfrm>
              <a:off x="9958387" y="662781"/>
              <a:ext cx="1460729" cy="1422623"/>
            </a:xfrm>
            <a:prstGeom prst="rect">
              <a:avLst/>
            </a:prstGeom>
            <a:ln>
              <a:solidFill>
                <a:schemeClr val="tx1"/>
              </a:solidFill>
            </a:ln>
          </p:spPr>
        </p:pic>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7340247-15A6-4D3F-A257-3081B7F6187B}"/>
                  </a:ext>
                </a:extLst>
              </p:cNvPr>
              <p:cNvSpPr txBox="1"/>
              <p:nvPr/>
            </p:nvSpPr>
            <p:spPr>
              <a:xfrm>
                <a:off x="3401259" y="2386886"/>
                <a:ext cx="7694621" cy="1384995"/>
              </a:xfrm>
              <a:prstGeom prst="rect">
                <a:avLst/>
              </a:prstGeom>
              <a:noFill/>
            </p:spPr>
            <p:txBody>
              <a:bodyPr wrap="square" rtlCol="0">
                <a:spAutoFit/>
              </a:bodyPr>
              <a:lstStyle/>
              <a:p>
                <a:r>
                  <a:rPr lang="en-GB" sz="1400" dirty="0">
                    <a:solidFill>
                      <a:srgbClr val="122577"/>
                    </a:solidFill>
                    <a:latin typeface="+mj-lt"/>
                  </a:rPr>
                  <a:t>For the S-Band, the klystron may tolerate in reflection VSWR~1.2 (max 1.4) in normal operation </a:t>
                </a:r>
                <a:r>
                  <a:rPr lang="en-GB" sz="1400" dirty="0">
                    <a:solidFill>
                      <a:srgbClr val="122577"/>
                    </a:solidFill>
                    <a:latin typeface="+mj-lt"/>
                    <a:sym typeface="Wingdings" panose="05000000000000000000" pitchFamily="2" charset="2"/>
                  </a:rPr>
                  <a:t> </a:t>
                </a:r>
                <a:r>
                  <a:rPr lang="en-GB" sz="1400" dirty="0">
                    <a:solidFill>
                      <a:srgbClr val="122577"/>
                    </a:solidFill>
                    <a:latin typeface="+mj-lt"/>
                  </a:rPr>
                  <a:t>~20dB return loss. If this applies to the C-Band tube </a:t>
                </a:r>
                <a:r>
                  <a:rPr lang="en-GB" sz="1400" dirty="0">
                    <a:solidFill>
                      <a:srgbClr val="122577"/>
                    </a:solidFill>
                    <a:latin typeface="+mj-lt"/>
                    <a:sym typeface="Wingdings" panose="05000000000000000000" pitchFamily="2" charset="2"/>
                  </a:rPr>
                  <a:t> tolerated Pref is of about 500kW!</a:t>
                </a:r>
              </a:p>
              <a:p>
                <a:endParaRPr lang="en-GB" sz="1400" dirty="0">
                  <a:solidFill>
                    <a:srgbClr val="122577"/>
                  </a:solidFill>
                  <a:latin typeface="+mj-lt"/>
                </a:endParaRPr>
              </a:p>
              <a:p>
                <a:r>
                  <a:rPr lang="en-GB" sz="1400" dirty="0">
                    <a:solidFill>
                      <a:schemeClr val="tx2"/>
                    </a:solidFill>
                    <a:latin typeface="+mj-lt"/>
                  </a:rPr>
                  <a:t>What happens if A</a:t>
                </a:r>
                <a:r>
                  <a:rPr lang="en-GB" sz="1400" dirty="0">
                    <a:solidFill>
                      <a:schemeClr val="tx2"/>
                    </a:solidFill>
                    <a:latin typeface="+mj-lt"/>
                    <a:sym typeface="Symbol" panose="05050102010706020507" pitchFamily="18" charset="2"/>
                  </a:rPr>
                  <a:t></a:t>
                </a:r>
                <a:r>
                  <a:rPr lang="en-GB" sz="1400" dirty="0">
                    <a:solidFill>
                      <a:schemeClr val="tx2"/>
                    </a:solidFill>
                    <a:latin typeface="+mj-lt"/>
                  </a:rPr>
                  <a:t>B and/or </a:t>
                </a:r>
                <a14:m>
                  <m:oMath xmlns:m="http://schemas.openxmlformats.org/officeDocument/2006/math">
                    <m:r>
                      <m:rPr>
                        <m:sty m:val="p"/>
                      </m:rPr>
                      <a:rPr lang="el-GR" sz="1400" i="1" smtClean="0">
                        <a:solidFill>
                          <a:schemeClr val="tx2"/>
                        </a:solidFill>
                        <a:latin typeface="Cambria Math" panose="02040503050406030204" pitchFamily="18" charset="0"/>
                        <a:ea typeface="Cambria Math" panose="02040503050406030204" pitchFamily="18" charset="0"/>
                      </a:rPr>
                      <m:t>Δ</m:t>
                    </m:r>
                    <m:r>
                      <a:rPr lang="el-GR" sz="1400" i="1" smtClean="0">
                        <a:solidFill>
                          <a:schemeClr val="tx2"/>
                        </a:solidFill>
                        <a:latin typeface="Cambria Math" panose="02040503050406030204" pitchFamily="18" charset="0"/>
                        <a:ea typeface="Cambria Math" panose="02040503050406030204" pitchFamily="18" charset="0"/>
                      </a:rPr>
                      <m:t>𝜙</m:t>
                    </m:r>
                  </m:oMath>
                </a14:m>
                <a:r>
                  <a:rPr lang="en-GB" sz="1400" dirty="0">
                    <a:solidFill>
                      <a:schemeClr val="tx2"/>
                    </a:solidFill>
                    <a:latin typeface="+mj-lt"/>
                    <a:sym typeface="Symbol" panose="05050102010706020507" pitchFamily="18" charset="2"/>
                  </a:rPr>
                  <a:t></a:t>
                </a:r>
                <a:r>
                  <a:rPr lang="en-GB" sz="1400" dirty="0">
                    <a:solidFill>
                      <a:schemeClr val="tx2"/>
                    </a:solidFill>
                    <a:latin typeface="+mj-lt"/>
                  </a:rPr>
                  <a:t>/2? </a:t>
                </a:r>
              </a:p>
              <a:p>
                <a:endParaRPr lang="en-GB" sz="1400" dirty="0">
                  <a:solidFill>
                    <a:schemeClr val="tx2"/>
                  </a:solidFill>
                  <a:latin typeface="+mj-lt"/>
                </a:endParaRPr>
              </a:p>
              <a:p>
                <a:r>
                  <a:rPr lang="en-GB" sz="1400" dirty="0">
                    <a:solidFill>
                      <a:schemeClr val="tx2"/>
                    </a:solidFill>
                    <a:latin typeface="+mj-lt"/>
                  </a:rPr>
                  <a:t>Considering the worst scenario of a total reflected peak of 70MW (35MW per branch):</a:t>
                </a:r>
              </a:p>
            </p:txBody>
          </p:sp>
        </mc:Choice>
        <mc:Fallback xmlns="">
          <p:sp>
            <p:nvSpPr>
              <p:cNvPr id="19" name="TextBox 18">
                <a:extLst>
                  <a:ext uri="{FF2B5EF4-FFF2-40B4-BE49-F238E27FC236}">
                    <a16:creationId xmlns:a16="http://schemas.microsoft.com/office/drawing/2014/main" id="{17340247-15A6-4D3F-A257-3081B7F6187B}"/>
                  </a:ext>
                </a:extLst>
              </p:cNvPr>
              <p:cNvSpPr txBox="1">
                <a:spLocks noRot="1" noChangeAspect="1" noMove="1" noResize="1" noEditPoints="1" noAdjustHandles="1" noChangeArrowheads="1" noChangeShapeType="1" noTextEdit="1"/>
              </p:cNvSpPr>
              <p:nvPr/>
            </p:nvSpPr>
            <p:spPr>
              <a:xfrm>
                <a:off x="3401259" y="2386886"/>
                <a:ext cx="7694621" cy="1384995"/>
              </a:xfrm>
              <a:prstGeom prst="rect">
                <a:avLst/>
              </a:prstGeom>
              <a:blipFill>
                <a:blip r:embed="rId11"/>
                <a:stretch>
                  <a:fillRect l="-238" t="-881" r="-475" b="-3524"/>
                </a:stretch>
              </a:blipFill>
            </p:spPr>
            <p:txBody>
              <a:bodyPr/>
              <a:lstStyle/>
              <a:p>
                <a:r>
                  <a:rPr lang="en-GB">
                    <a:noFill/>
                  </a:rPr>
                  <a:t> </a:t>
                </a:r>
              </a:p>
            </p:txBody>
          </p:sp>
        </mc:Fallback>
      </mc:AlternateContent>
      <p:sp>
        <p:nvSpPr>
          <p:cNvPr id="35" name="Slide Number Placeholder 3">
            <a:extLst>
              <a:ext uri="{FF2B5EF4-FFF2-40B4-BE49-F238E27FC236}">
                <a16:creationId xmlns:a16="http://schemas.microsoft.com/office/drawing/2014/main" id="{DCB7EC8B-D9C7-4D7B-9344-C5F9F1CDD97F}"/>
              </a:ext>
            </a:extLst>
          </p:cNvPr>
          <p:cNvSpPr/>
          <p:nvPr/>
        </p:nvSpPr>
        <p:spPr>
          <a:xfrm>
            <a:off x="239400" y="6483600"/>
            <a:ext cx="546480" cy="20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fr-FR" sz="800" b="1" strike="noStrike" spc="-1" dirty="0">
                <a:solidFill>
                  <a:schemeClr val="dk2"/>
                </a:solidFill>
                <a:latin typeface="Arial"/>
              </a:rPr>
              <a:t>Page </a:t>
            </a:r>
            <a:fld id="{401D5A7B-A1A9-40FC-A177-238C5D60073D}" type="slidenum">
              <a:rPr lang="fr-FR" sz="800" b="1" strike="noStrike" spc="-1">
                <a:solidFill>
                  <a:schemeClr val="dk2"/>
                </a:solidFill>
                <a:latin typeface="Arial"/>
              </a:rPr>
              <a:t>9</a:t>
            </a:fld>
            <a:endParaRPr lang="fr-FR" sz="800" b="0" strike="noStrike" spc="-1" dirty="0">
              <a:solidFill>
                <a:srgbClr val="000000"/>
              </a:solidFill>
              <a:latin typeface="Arial"/>
            </a:endParaRPr>
          </a:p>
        </p:txBody>
      </p:sp>
      <p:grpSp>
        <p:nvGrpSpPr>
          <p:cNvPr id="45" name="Group 44">
            <a:extLst>
              <a:ext uri="{FF2B5EF4-FFF2-40B4-BE49-F238E27FC236}">
                <a16:creationId xmlns:a16="http://schemas.microsoft.com/office/drawing/2014/main" id="{BC90C5D9-8E76-49B3-BDBB-3EFB8A8B5529}"/>
              </a:ext>
            </a:extLst>
          </p:cNvPr>
          <p:cNvGrpSpPr/>
          <p:nvPr/>
        </p:nvGrpSpPr>
        <p:grpSpPr>
          <a:xfrm>
            <a:off x="4652999" y="4000282"/>
            <a:ext cx="3736832" cy="2204403"/>
            <a:chOff x="4652999" y="4000282"/>
            <a:chExt cx="3736832" cy="2204403"/>
          </a:xfrm>
        </p:grpSpPr>
        <p:grpSp>
          <p:nvGrpSpPr>
            <p:cNvPr id="42" name="Group 41">
              <a:extLst>
                <a:ext uri="{FF2B5EF4-FFF2-40B4-BE49-F238E27FC236}">
                  <a16:creationId xmlns:a16="http://schemas.microsoft.com/office/drawing/2014/main" id="{F3D1BBE1-BC73-4187-9184-91BD2FB56FB2}"/>
                </a:ext>
              </a:extLst>
            </p:cNvPr>
            <p:cNvGrpSpPr/>
            <p:nvPr/>
          </p:nvGrpSpPr>
          <p:grpSpPr>
            <a:xfrm>
              <a:off x="4652999" y="4000282"/>
              <a:ext cx="3736832" cy="2204403"/>
              <a:chOff x="4652999" y="4000282"/>
              <a:chExt cx="3736832" cy="2204403"/>
            </a:xfrm>
          </p:grpSpPr>
          <p:grpSp>
            <p:nvGrpSpPr>
              <p:cNvPr id="27" name="Group 26">
                <a:extLst>
                  <a:ext uri="{FF2B5EF4-FFF2-40B4-BE49-F238E27FC236}">
                    <a16:creationId xmlns:a16="http://schemas.microsoft.com/office/drawing/2014/main" id="{993DA353-4B5A-4A76-9781-758F6F4E1559}"/>
                  </a:ext>
                </a:extLst>
              </p:cNvPr>
              <p:cNvGrpSpPr/>
              <p:nvPr/>
            </p:nvGrpSpPr>
            <p:grpSpPr>
              <a:xfrm>
                <a:off x="4652999" y="4000282"/>
                <a:ext cx="3736832" cy="2204403"/>
                <a:chOff x="5200134" y="4393650"/>
                <a:chExt cx="3902746" cy="2369737"/>
              </a:xfrm>
            </p:grpSpPr>
            <p:pic>
              <p:nvPicPr>
                <p:cNvPr id="31" name="Picture 30">
                  <a:extLst>
                    <a:ext uri="{FF2B5EF4-FFF2-40B4-BE49-F238E27FC236}">
                      <a16:creationId xmlns:a16="http://schemas.microsoft.com/office/drawing/2014/main" id="{D95D9E87-C363-4938-96AA-382E1CD0C582}"/>
                    </a:ext>
                  </a:extLst>
                </p:cNvPr>
                <p:cNvPicPr>
                  <a:picLocks noChangeAspect="1"/>
                </p:cNvPicPr>
                <p:nvPr/>
              </p:nvPicPr>
              <p:blipFill>
                <a:blip r:embed="rId12"/>
                <a:stretch>
                  <a:fillRect/>
                </a:stretch>
              </p:blipFill>
              <p:spPr>
                <a:xfrm>
                  <a:off x="5200134" y="4699488"/>
                  <a:ext cx="3902746" cy="2063899"/>
                </a:xfrm>
                <a:prstGeom prst="rect">
                  <a:avLst/>
                </a:prstGeom>
              </p:spPr>
            </p:pic>
            <p:sp>
              <p:nvSpPr>
                <p:cNvPr id="32" name="TextBox 31">
                  <a:extLst>
                    <a:ext uri="{FF2B5EF4-FFF2-40B4-BE49-F238E27FC236}">
                      <a16:creationId xmlns:a16="http://schemas.microsoft.com/office/drawing/2014/main" id="{6A81FE09-B92B-4B99-8CB5-23FCBE36BF13}"/>
                    </a:ext>
                  </a:extLst>
                </p:cNvPr>
                <p:cNvSpPr txBox="1"/>
                <p:nvPr/>
              </p:nvSpPr>
              <p:spPr>
                <a:xfrm>
                  <a:off x="5690527" y="4393650"/>
                  <a:ext cx="3099234" cy="297774"/>
                </a:xfrm>
                <a:prstGeom prst="rect">
                  <a:avLst/>
                </a:prstGeom>
                <a:noFill/>
              </p:spPr>
              <p:txBody>
                <a:bodyPr wrap="none" rtlCol="0">
                  <a:spAutoFit/>
                </a:bodyPr>
                <a:lstStyle/>
                <a:p>
                  <a:r>
                    <a:rPr lang="en-GB" sz="1200" dirty="0">
                      <a:solidFill>
                        <a:schemeClr val="tx2"/>
                      </a:solidFill>
                      <a:sym typeface="Symbol" panose="05050102010706020507" pitchFamily="18" charset="2"/>
                    </a:rPr>
                    <a:t>=83; </a:t>
                  </a:r>
                  <a:r>
                    <a:rPr lang="en-GB" sz="1200" dirty="0">
                      <a:solidFill>
                        <a:schemeClr val="tx2"/>
                      </a:solidFill>
                    </a:rPr>
                    <a:t>Pref</a:t>
                  </a:r>
                  <a:r>
                    <a:rPr lang="en-GB" sz="1200" baseline="-25000" dirty="0">
                      <a:solidFill>
                        <a:schemeClr val="tx2"/>
                      </a:solidFill>
                    </a:rPr>
                    <a:t>1</a:t>
                  </a:r>
                  <a:r>
                    <a:rPr lang="en-GB" sz="1200" dirty="0">
                      <a:solidFill>
                        <a:schemeClr val="tx2"/>
                      </a:solidFill>
                    </a:rPr>
                    <a:t>=Pref</a:t>
                  </a:r>
                  <a:r>
                    <a:rPr lang="en-GB" sz="1200" baseline="-25000" dirty="0">
                      <a:solidFill>
                        <a:schemeClr val="tx2"/>
                      </a:solidFill>
                    </a:rPr>
                    <a:t>2</a:t>
                  </a:r>
                  <a:r>
                    <a:rPr lang="en-GB" sz="1200" dirty="0">
                      <a:solidFill>
                        <a:schemeClr val="tx2"/>
                      </a:solidFill>
                    </a:rPr>
                    <a:t>=35MW </a:t>
                  </a:r>
                  <a:r>
                    <a:rPr lang="en-GB" sz="1200" dirty="0">
                      <a:solidFill>
                        <a:schemeClr val="tx2"/>
                      </a:solidFill>
                      <a:sym typeface="Wingdings" panose="05000000000000000000" pitchFamily="2" charset="2"/>
                    </a:rPr>
                    <a:t></a:t>
                  </a:r>
                  <a:r>
                    <a:rPr lang="en-GB" sz="1200" dirty="0">
                      <a:solidFill>
                        <a:schemeClr val="tx2"/>
                      </a:solidFill>
                      <a:sym typeface="Symbol" panose="05050102010706020507" pitchFamily="18" charset="2"/>
                    </a:rPr>
                    <a:t> /8% </a:t>
                  </a:r>
                  <a:endParaRPr lang="en-GB" sz="1200" dirty="0">
                    <a:solidFill>
                      <a:schemeClr val="tx2"/>
                    </a:solidFill>
                  </a:endParaRPr>
                </a:p>
              </p:txBody>
            </p:sp>
          </p:grpSp>
          <p:sp>
            <p:nvSpPr>
              <p:cNvPr id="39" name="Rectangle 38">
                <a:extLst>
                  <a:ext uri="{FF2B5EF4-FFF2-40B4-BE49-F238E27FC236}">
                    <a16:creationId xmlns:a16="http://schemas.microsoft.com/office/drawing/2014/main" id="{CE36CA1F-ADBE-4D9E-8DC4-8010CD2646EC}"/>
                  </a:ext>
                </a:extLst>
              </p:cNvPr>
              <p:cNvSpPr/>
              <p:nvPr/>
            </p:nvSpPr>
            <p:spPr>
              <a:xfrm>
                <a:off x="7873106" y="4722572"/>
                <a:ext cx="299369" cy="1307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Oval 23">
              <a:extLst>
                <a:ext uri="{FF2B5EF4-FFF2-40B4-BE49-F238E27FC236}">
                  <a16:creationId xmlns:a16="http://schemas.microsoft.com/office/drawing/2014/main" id="{083F4C31-AE06-4821-96DA-8C48AA4128B0}"/>
                </a:ext>
              </a:extLst>
            </p:cNvPr>
            <p:cNvSpPr/>
            <p:nvPr/>
          </p:nvSpPr>
          <p:spPr>
            <a:xfrm>
              <a:off x="7449778" y="4715071"/>
              <a:ext cx="483366" cy="1307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spTree>
    <p:extLst>
      <p:ext uri="{BB962C8B-B14F-4D97-AF65-F5344CB8AC3E}">
        <p14:creationId xmlns:p14="http://schemas.microsoft.com/office/powerpoint/2010/main" val="1925518168"/>
      </p:ext>
    </p:extLst>
  </p:cSld>
  <p:clrMapOvr>
    <a:masterClrMapping/>
  </p:clrMapOvr>
</p:sld>
</file>

<file path=ppt/theme/theme1.xml><?xml version="1.0" encoding="utf-8"?>
<a:theme xmlns:a="http://schemas.openxmlformats.org/drawingml/2006/main" name="ESRF-default">
  <a:themeElements>
    <a:clrScheme name="ESRF-LightBlue">
      <a:dk1>
        <a:srgbClr val="000000"/>
      </a:dk1>
      <a:lt1>
        <a:srgbClr val="FFFFFF"/>
      </a:lt1>
      <a:dk2>
        <a:srgbClr val="132577"/>
      </a:dk2>
      <a:lt2>
        <a:srgbClr val="51A026"/>
      </a:lt2>
      <a:accent1>
        <a:srgbClr val="132577"/>
      </a:accent1>
      <a:accent2>
        <a:srgbClr val="ED7703"/>
      </a:accent2>
      <a:accent3>
        <a:srgbClr val="F4A300"/>
      </a:accent3>
      <a:accent4>
        <a:srgbClr val="FFDD00"/>
      </a:accent4>
      <a:accent5>
        <a:srgbClr val="AF007C"/>
      </a:accent5>
      <a:accent6>
        <a:srgbClr val="0098D4"/>
      </a:accent6>
      <a:hlink>
        <a:srgbClr val="000000"/>
      </a:hlink>
      <a:folHlink>
        <a:srgbClr val="000000"/>
      </a:folHlink>
    </a:clrScheme>
    <a:fontScheme name="Solocal_Arial">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34135</TotalTime>
  <Words>2624</Words>
  <Application>Microsoft Office PowerPoint</Application>
  <PresentationFormat>Widescreen</PresentationFormat>
  <Paragraphs>280</Paragraphs>
  <Slides>21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Calibri</vt:lpstr>
      <vt:lpstr>Cambria Math</vt:lpstr>
      <vt:lpstr>Symbol</vt:lpstr>
      <vt:lpstr>Times New Roman</vt:lpstr>
      <vt:lpstr>Wingdings</vt:lpstr>
      <vt:lpstr>ESRF-default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DEMESSIEUX Laura</dc:creator>
  <dc:description/>
  <cp:lastModifiedBy>D'ELIA Alessandro</cp:lastModifiedBy>
  <cp:revision>2144</cp:revision>
  <dcterms:created xsi:type="dcterms:W3CDTF">2015-04-08T05:55:09Z</dcterms:created>
  <dcterms:modified xsi:type="dcterms:W3CDTF">2026-04-20T10:13:48Z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1</vt:i4>
  </property>
  <property fmtid="{D5CDD505-2E9C-101B-9397-08002B2CF9AE}" pid="3" name="Notes">
    <vt:i4>5</vt:i4>
  </property>
  <property fmtid="{D5CDD505-2E9C-101B-9397-08002B2CF9AE}" pid="4" name="PresentationFormat">
    <vt:lpwstr>Grand écran</vt:lpwstr>
  </property>
  <property fmtid="{D5CDD505-2E9C-101B-9397-08002B2CF9AE}" pid="5" name="Slides">
    <vt:i4>24</vt:i4>
  </property>
</Properties>
</file>