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480" r:id="rId3"/>
    <p:sldId id="481" r:id="rId4"/>
    <p:sldId id="490" r:id="rId5"/>
    <p:sldId id="491" r:id="rId6"/>
    <p:sldId id="474" r:id="rId7"/>
    <p:sldId id="475" r:id="rId8"/>
    <p:sldId id="263" r:id="rId9"/>
    <p:sldId id="259" r:id="rId10"/>
    <p:sldId id="261" r:id="rId11"/>
    <p:sldId id="464" r:id="rId12"/>
    <p:sldId id="267" r:id="rId13"/>
    <p:sldId id="477" r:id="rId14"/>
    <p:sldId id="451" r:id="rId15"/>
    <p:sldId id="407" r:id="rId16"/>
    <p:sldId id="409" r:id="rId17"/>
    <p:sldId id="479" r:id="rId18"/>
    <p:sldId id="467" r:id="rId19"/>
    <p:sldId id="483" r:id="rId20"/>
    <p:sldId id="482" r:id="rId21"/>
    <p:sldId id="487" r:id="rId22"/>
    <p:sldId id="488" r:id="rId23"/>
    <p:sldId id="489" r:id="rId24"/>
    <p:sldId id="484" r:id="rId25"/>
    <p:sldId id="48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5278" autoAdjust="0"/>
  </p:normalViewPr>
  <p:slideViewPr>
    <p:cSldViewPr>
      <p:cViewPr>
        <p:scale>
          <a:sx n="80" d="100"/>
          <a:sy n="80" d="100"/>
        </p:scale>
        <p:origin x="197" y="-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B5872-DA04-4106-A42A-8FA9246C4150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46E53-926E-49E5-B416-AA7CC33015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60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99C532-38C5-2705-2A7D-68A2633EF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167FCA-5C20-ED5E-11D6-6B5992BFC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3CFCAF-D041-CCE7-E3E6-8D220BFE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E35E19-761B-864D-C3BF-D3F4CF96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6B400F-96C5-F73B-19CA-B9538250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99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8C3F3-7E03-A8AD-A315-99A3BA1E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CB658B-A425-78E8-6938-1EDBC649F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8BA1E1-FEF0-C2AD-E330-407FC8E0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903F3-0478-72B0-6437-2E1076EE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2ABA5C-58DD-A6EE-E2F1-9D1929FB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3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14D2407-4FA3-F912-60F4-2C6F6CAC3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2D8E92-0327-C39F-C004-D200C3787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381FA7-BE9A-DC64-B6BB-23F89A44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8E7256-5B68-867B-212C-5A95092E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985B49-27B0-9C8E-AE81-BBB1E779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14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245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60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659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33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40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82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4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5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E601DE-63EA-DFF1-43AC-206594EA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E37CA3-9F24-32D1-2B7A-C9B9EA67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09D4BA-F6F9-CC88-E0CF-6FA64238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0EF0D3-64AF-4939-C401-94C26E99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B87DFE-C229-0A9F-AC4E-AC5D4DFA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52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53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98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0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3963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F8BF2-C6BE-7C02-97DC-0B54578B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96E6C0-91AB-B678-FCFF-E356220AE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090A57-F5C3-00C9-3786-6D907FE3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F4CADF-2777-7C69-4C92-DA6E24AD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477706-9BC0-E7FD-1A5D-E8AB3F34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77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8F359-9CBE-D756-18F5-8395203A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A98326-E2CA-2573-5485-730A45DF3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8E6FFD-22D8-F19E-CC42-C2DAD3B63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87287C-9C1B-2FF7-D074-03E6B20A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5F1EFE-92C8-0FF6-E0FD-EAD9D8C3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B9CB65-C320-C64C-DB28-C9295035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59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E9AF9D-E6D9-0942-4101-FCD99EE6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B9F76A-6E5E-0E37-99CC-A801467B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ED623C-6AC3-84A5-5A28-59A077DAA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0185F6C-B0C3-B51E-7757-4FCBAD590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34D707-ABCF-6057-7126-38E81251B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97BCB1-FE35-C8E2-FD9D-72F58A5B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97A2EF-219F-DA91-640C-0BC20E6C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F5F9FF0-C6C7-04EF-A3DE-3DEA78A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3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B1A71-00D6-CB13-EDE4-07E4A986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0B94789-F4F6-F4B3-F82E-737875C1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1DBE-06AB-00FD-802D-C6ED1A47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E45A6A-2487-7A2F-FDF1-4D420EB5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19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2A4DDF-FB08-3F77-E2D2-91A1867E7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A43086-544D-6EC5-60C2-C9434FB3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00396F-A150-A583-931C-EFEB6D45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50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210602-04A0-69DF-46E0-644B8617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56B60D-832C-85E8-A016-66B0F48B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DA05C3-37B5-E759-B4B2-C34F2E6E6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736800-0543-A583-B0EF-734FBDD1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BC0D91-7581-A5E3-8478-A4EC9F12A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2AA31D-38A0-958A-712F-2BBEDF15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08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E578C-3642-E86C-E682-DF5F702B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3DBB61-9585-DF69-E00A-3F7D16CBB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870179-7112-EE04-872D-9850D2C3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CC40BE-035B-0C1E-8DDB-A046BC90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FB30F6-4B07-A14B-D901-C14F512E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F438CA-4A40-77F8-C186-FEE7D34BF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5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421B8EB-954F-877B-A438-48A23F19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EA56F9-0DFB-7715-48F9-BBFF904A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365B4D-CE80-9E63-5434-132C060A1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605BA2-32F8-43C2-81C7-561FF127558A}" type="datetimeFigureOut">
              <a:rPr lang="it-IT" smtClean="0"/>
              <a:t>20/04/2026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A8DAA-B56A-CBC4-9A78-8C1EB6C70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E6949-7289-459E-CD95-54D8B69D0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84928D-3A5F-42F3-9163-988AB31F4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47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FC94-A079-44C8-B2E3-1F4FF9E5DD7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3C31D-6A78-4D47-8A8D-0705BA16A13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6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7.png"/><Relationship Id="rId7" Type="http://schemas.openxmlformats.org/officeDocument/2006/relationships/image" Target="../media/image55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0.png"/><Relationship Id="rId7" Type="http://schemas.openxmlformats.org/officeDocument/2006/relationships/image" Target="../media/image69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0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80.png"/><Relationship Id="rId3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2.jpeg"/><Relationship Id="rId2" Type="http://schemas.openxmlformats.org/officeDocument/2006/relationships/image" Target="../media/image7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5" Type="http://schemas.openxmlformats.org/officeDocument/2006/relationships/image" Target="../media/image810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1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2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2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6.jpeg"/><Relationship Id="rId7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4.jpg"/><Relationship Id="rId10" Type="http://schemas.openxmlformats.org/officeDocument/2006/relationships/image" Target="../media/image37.jpeg"/><Relationship Id="rId4" Type="http://schemas.openxmlformats.org/officeDocument/2006/relationships/image" Target="../media/image33.jp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4D4E34-1A91-C70D-B1D0-84C2DFDA6A0E}"/>
              </a:ext>
            </a:extLst>
          </p:cNvPr>
          <p:cNvSpPr txBox="1"/>
          <p:nvPr/>
        </p:nvSpPr>
        <p:spPr>
          <a:xfrm>
            <a:off x="1775520" y="764704"/>
            <a:ext cx="84122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S-band brazing free high charge Photo electron gun and RF deflector</a:t>
            </a:r>
            <a:endParaRPr lang="it-IT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D603CD-764B-FBE7-6AA8-46FE1BAE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72" y="5697252"/>
            <a:ext cx="3924848" cy="5811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FCB2C3-9F8C-97A9-0003-A56B6B04352C}"/>
              </a:ext>
            </a:extLst>
          </p:cNvPr>
          <p:cNvSpPr txBox="1"/>
          <p:nvPr/>
        </p:nvSpPr>
        <p:spPr>
          <a:xfrm>
            <a:off x="4619836" y="2456892"/>
            <a:ext cx="25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David Alesini</a:t>
            </a:r>
          </a:p>
          <a:p>
            <a:pPr algn="ctr"/>
            <a:r>
              <a:rPr lang="it-IT" i="1" dirty="0"/>
              <a:t>INFN-LNF, Frascati, </a:t>
            </a:r>
            <a:r>
              <a:rPr lang="it-IT" i="1" dirty="0" err="1"/>
              <a:t>Italy</a:t>
            </a:r>
            <a:endParaRPr lang="it-IT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83EC4F-FB73-7D8F-BC96-7E672609F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3465004"/>
            <a:ext cx="2205648" cy="12241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67C7EF-73FE-3BE1-1B46-651B9946E843}"/>
              </a:ext>
            </a:extLst>
          </p:cNvPr>
          <p:cNvSpPr txBox="1"/>
          <p:nvPr/>
        </p:nvSpPr>
        <p:spPr>
          <a:xfrm>
            <a:off x="5305166" y="6322854"/>
            <a:ext cx="13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21-04-2026</a:t>
            </a:r>
          </a:p>
        </p:txBody>
      </p:sp>
    </p:spTree>
    <p:extLst>
      <p:ext uri="{BB962C8B-B14F-4D97-AF65-F5344CB8AC3E}">
        <p14:creationId xmlns:p14="http://schemas.microsoft.com/office/powerpoint/2010/main" val="150255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24" y="1016732"/>
            <a:ext cx="3792418" cy="284431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76219" y="0"/>
            <a:ext cx="8264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LOW POWER RF CHARACTERIZATION OF THE NEW GUNS (EX. NEW SPARC_LAB)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633591" y="1289163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 position</a:t>
            </a:r>
          </a:p>
        </p:txBody>
      </p:sp>
      <p:cxnSp>
        <p:nvCxnSpPr>
          <p:cNvPr id="15" name="Connettore diritto 14"/>
          <p:cNvCxnSpPr>
            <a:cxnSpLocks/>
          </p:cNvCxnSpPr>
          <p:nvPr/>
        </p:nvCxnSpPr>
        <p:spPr>
          <a:xfrm>
            <a:off x="5589153" y="1589245"/>
            <a:ext cx="753774" cy="188879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15" y="3910292"/>
            <a:ext cx="3188677" cy="2656466"/>
          </a:xfrm>
          <a:prstGeom prst="rect">
            <a:avLst/>
          </a:prstGeom>
        </p:spPr>
      </p:pic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78721"/>
              </p:ext>
            </p:extLst>
          </p:nvPr>
        </p:nvGraphicFramePr>
        <p:xfrm>
          <a:off x="7104112" y="1232756"/>
          <a:ext cx="4667356" cy="3313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7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570">
                  <a:extLst>
                    <a:ext uri="{9D8B030D-6E8A-4147-A177-3AD203B41FA5}">
                      <a16:colId xmlns:a16="http://schemas.microsoft.com/office/drawing/2014/main" val="1999538813"/>
                    </a:ext>
                  </a:extLst>
                </a:gridCol>
                <a:gridCol w="900630">
                  <a:extLst>
                    <a:ext uri="{9D8B030D-6E8A-4147-A177-3AD203B41FA5}">
                      <a16:colId xmlns:a16="http://schemas.microsoft.com/office/drawing/2014/main" val="13198360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TEOR.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[GHz]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2.856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2.856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14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13900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Coupling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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Cathode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field [MV/m]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62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Filling time [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sym typeface="Symbol"/>
                        </a:rPr>
                        <a:t>ns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surf_peak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cathode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0.88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cathode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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   [MV/m/MW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Freq.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sep.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0-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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modes [MHz]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Pulsed heating (T</a:t>
                      </a:r>
                      <a:r>
                        <a:rPr lang="en-US" sz="14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RF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=1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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s) [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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Rep. rate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[Hz]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Average dissipated power [W]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RF pulse length T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RF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[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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RF input power [MW]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0156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Working temperature [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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C]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0" y="1657717"/>
            <a:ext cx="2693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Scattering parameters measurements have been done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bead drop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 to characterize the field flatness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" y="3861046"/>
            <a:ext cx="3230257" cy="26895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B999A9-978D-5138-1303-14DA330FD5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CCF6FD-F6A6-6AD6-B5C0-40900520BE21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92171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7070" t="3301" b="4694"/>
          <a:stretch/>
        </p:blipFill>
        <p:spPr>
          <a:xfrm>
            <a:off x="5879976" y="512676"/>
            <a:ext cx="2909009" cy="31289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06584" y="6709"/>
            <a:ext cx="9088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SPARC_LAB (CLEAR) PHOTO-INJECTOR LAYOUT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C43B51-2E06-42C2-80FC-8FBFEAF8E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811" y="3240356"/>
            <a:ext cx="6153722" cy="33402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54F371-FCDF-4CCE-90BA-1DF274C6A930}"/>
              </a:ext>
            </a:extLst>
          </p:cNvPr>
          <p:cNvSpPr txBox="1"/>
          <p:nvPr/>
        </p:nvSpPr>
        <p:spPr>
          <a:xfrm>
            <a:off x="7788188" y="3104964"/>
            <a:ext cx="1032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Solenoid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48C36F8-836A-4D17-AE3E-E33924A68CA5}"/>
              </a:ext>
            </a:extLst>
          </p:cNvPr>
          <p:cNvCxnSpPr>
            <a:cxnSpLocks/>
          </p:cNvCxnSpPr>
          <p:nvPr/>
        </p:nvCxnSpPr>
        <p:spPr>
          <a:xfrm flipH="1">
            <a:off x="9694186" y="2865316"/>
            <a:ext cx="518416" cy="85000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9914994" y="2240868"/>
            <a:ext cx="1391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injection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3C3F454-4C9D-4068-97A7-868AF6D55294}"/>
              </a:ext>
            </a:extLst>
          </p:cNvPr>
          <p:cNvCxnSpPr>
            <a:cxnSpLocks/>
          </p:cNvCxnSpPr>
          <p:nvPr/>
        </p:nvCxnSpPr>
        <p:spPr>
          <a:xfrm flipH="1">
            <a:off x="8489893" y="3064971"/>
            <a:ext cx="703212" cy="117915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D95403-7421-4247-9234-74588264B693}"/>
              </a:ext>
            </a:extLst>
          </p:cNvPr>
          <p:cNvSpPr txBox="1"/>
          <p:nvPr/>
        </p:nvSpPr>
        <p:spPr>
          <a:xfrm>
            <a:off x="8998350" y="2533255"/>
            <a:ext cx="1391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chamber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13604F-3C16-411E-8753-A4A25BFE3E2B}"/>
              </a:ext>
            </a:extLst>
          </p:cNvPr>
          <p:cNvSpPr txBox="1"/>
          <p:nvPr/>
        </p:nvSpPr>
        <p:spPr>
          <a:xfrm>
            <a:off x="5159896" y="6021288"/>
            <a:ext cx="1391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B961F5D-7055-40D4-B64B-944DEA02E57A}"/>
              </a:ext>
            </a:extLst>
          </p:cNvPr>
          <p:cNvCxnSpPr>
            <a:cxnSpLocks/>
          </p:cNvCxnSpPr>
          <p:nvPr/>
        </p:nvCxnSpPr>
        <p:spPr>
          <a:xfrm flipH="1">
            <a:off x="7708199" y="3429000"/>
            <a:ext cx="404025" cy="4147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9BADCFB-B66E-4C5A-8064-22F9932F2E05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55732" y="5049180"/>
            <a:ext cx="1212376" cy="97210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19336" y="1232756"/>
            <a:ext cx="4835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RF gun is inserted in a complex system (RF photo-injector) that: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Integrates 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solenoid (in SPARC it has a remote control of the transverse position at the &lt;+/-10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level);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axis laser injection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mirror in air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not in vacuum;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been designed with the possibility of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integration of an X/C band cavity linearizer (velocity bunching compression);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variable skew quadrupole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gun, in the solenoid, for the compensation of residual quadrupole components and fine tuning of the x-y emittances;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54F371-FCDF-4CCE-90BA-1DF274C6A930}"/>
              </a:ext>
            </a:extLst>
          </p:cNvPr>
          <p:cNvSpPr txBox="1"/>
          <p:nvPr/>
        </p:nvSpPr>
        <p:spPr>
          <a:xfrm>
            <a:off x="5737340" y="3616890"/>
            <a:ext cx="1032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B961F5D-7055-40D4-B64B-944DEA02E57A}"/>
              </a:ext>
            </a:extLst>
          </p:cNvPr>
          <p:cNvCxnSpPr>
            <a:cxnSpLocks/>
          </p:cNvCxnSpPr>
          <p:nvPr/>
        </p:nvCxnSpPr>
        <p:spPr>
          <a:xfrm>
            <a:off x="5978280" y="3924667"/>
            <a:ext cx="1081184" cy="9839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E04DD4E6-2729-8EF1-13BD-7CCEAE57B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C365CF-11FF-97CB-85F4-AFEA98A28C2F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1855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06584" y="6709"/>
            <a:ext cx="9088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NEW SPARC_LAB PHOTO-INJECTOR: FINAL LAYOUT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6437"/>
          <a:stretch/>
        </p:blipFill>
        <p:spPr>
          <a:xfrm>
            <a:off x="520861" y="1080465"/>
            <a:ext cx="9048651" cy="50499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54F371-FCDF-4CCE-90BA-1DF274C6A930}"/>
              </a:ext>
            </a:extLst>
          </p:cNvPr>
          <p:cNvSpPr txBox="1"/>
          <p:nvPr/>
        </p:nvSpPr>
        <p:spPr>
          <a:xfrm>
            <a:off x="5897622" y="6130397"/>
            <a:ext cx="1156501" cy="34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Solenoid</a:t>
            </a:r>
            <a:endParaRPr lang="it-IT" sz="16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4245998" y="476672"/>
            <a:ext cx="1113752" cy="60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Laser injection</a:t>
            </a:r>
            <a:endParaRPr lang="it-IT" sz="16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13604F-3C16-411E-8753-A4A25BFE3E2B}"/>
              </a:ext>
            </a:extLst>
          </p:cNvPr>
          <p:cNvSpPr txBox="1"/>
          <p:nvPr/>
        </p:nvSpPr>
        <p:spPr>
          <a:xfrm>
            <a:off x="6576940" y="677049"/>
            <a:ext cx="667638" cy="35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gun</a:t>
            </a:r>
            <a:endParaRPr lang="it-IT" sz="16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2634523" y="476672"/>
            <a:ext cx="1558167" cy="60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Diagnostic chamber</a:t>
            </a:r>
            <a:endParaRPr lang="it-IT" sz="16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3664981" y="6167232"/>
            <a:ext cx="1558167" cy="34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corrector</a:t>
            </a:r>
            <a:endParaRPr lang="it-IT" sz="16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2990507" y="6167232"/>
            <a:ext cx="1004848" cy="34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toroid</a:t>
            </a:r>
            <a:endParaRPr lang="it-IT" sz="16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4924979" y="6130398"/>
            <a:ext cx="1051967" cy="60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Vacuum valve</a:t>
            </a:r>
            <a:endParaRPr lang="it-IT" sz="16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3BF73B-A838-47BC-9372-1E48E0DE8A0E}"/>
              </a:ext>
            </a:extLst>
          </p:cNvPr>
          <p:cNvSpPr txBox="1"/>
          <p:nvPr/>
        </p:nvSpPr>
        <p:spPr>
          <a:xfrm>
            <a:off x="1524925" y="6204891"/>
            <a:ext cx="1004848" cy="34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LINAC</a:t>
            </a:r>
            <a:endParaRPr lang="it-IT" sz="1600" b="1" dirty="0"/>
          </a:p>
        </p:txBody>
      </p:sp>
      <p:cxnSp>
        <p:nvCxnSpPr>
          <p:cNvPr id="19" name="Connettore 2 18"/>
          <p:cNvCxnSpPr>
            <a:stCxn id="9" idx="2"/>
          </p:cNvCxnSpPr>
          <p:nvPr/>
        </p:nvCxnSpPr>
        <p:spPr>
          <a:xfrm flipH="1">
            <a:off x="6910759" y="1029928"/>
            <a:ext cx="1" cy="1614368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cxnSpLocks/>
          </p:cNvCxnSpPr>
          <p:nvPr/>
        </p:nvCxnSpPr>
        <p:spPr>
          <a:xfrm>
            <a:off x="4724472" y="1039882"/>
            <a:ext cx="0" cy="2178599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3227239" y="1005971"/>
            <a:ext cx="4828" cy="198273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884974" y="3605431"/>
            <a:ext cx="3724" cy="258824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3404977" y="3567554"/>
            <a:ext cx="3724" cy="258824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4085641" y="3542153"/>
            <a:ext cx="3724" cy="258824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5449754" y="3492901"/>
            <a:ext cx="3724" cy="258824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V="1">
            <a:off x="6306648" y="3426301"/>
            <a:ext cx="3724" cy="258824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D13139EC-2FB1-2D62-A8A3-65AB29248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E0A5F10-C905-E0E7-8960-3980567C3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3" b="8005"/>
          <a:stretch/>
        </p:blipFill>
        <p:spPr>
          <a:xfrm>
            <a:off x="8854633" y="2970379"/>
            <a:ext cx="3238927" cy="362051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70FA6C-8AFB-4743-1A3F-17B4CAFDB36E}"/>
              </a:ext>
            </a:extLst>
          </p:cNvPr>
          <p:cNvSpPr txBox="1"/>
          <p:nvPr/>
        </p:nvSpPr>
        <p:spPr>
          <a:xfrm>
            <a:off x="7349925" y="513327"/>
            <a:ext cx="46877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/>
              <a:t>V. </a:t>
            </a:r>
            <a:r>
              <a:rPr lang="en-US" sz="1300" i="1" dirty="0" err="1"/>
              <a:t>Shpakov</a:t>
            </a:r>
            <a:r>
              <a:rPr lang="en-US" sz="1300" i="1" dirty="0"/>
              <a:t>, D. Alesini et al.,  et al 2022 JINST 17 P12022 (2022)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C5509E3-1379-9D1B-81F3-C34A26E2C71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10759" y="1029928"/>
            <a:ext cx="3390237" cy="2139969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1A1ABE12-FD23-7A4D-D238-A9CAD9239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166AD03-B24E-B4DF-9B20-B53053749157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2349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r="849"/>
          <a:stretch/>
        </p:blipFill>
        <p:spPr>
          <a:xfrm>
            <a:off x="1005303" y="856130"/>
            <a:ext cx="10204012" cy="50874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256387" y="0"/>
            <a:ext cx="7780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GUN CONDITIONING PROCEDURE: DETAIL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5340" y="5949280"/>
            <a:ext cx="10643555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5x10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pulses, total cumulated discharges (vacuum) &lt;10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HARD COPPER showed extremely good properties in term of conditioning 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! No discharges now in operation &gt;110 MV/m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098912-4ABE-4FBE-269B-5E50CF1B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1DEEAA-BE80-5F0B-4B62-5A3CAFAF7A64}"/>
              </a:ext>
            </a:extLst>
          </p:cNvPr>
          <p:cNvSpPr txBox="1"/>
          <p:nvPr/>
        </p:nvSpPr>
        <p:spPr>
          <a:xfrm>
            <a:off x="7504254" y="544539"/>
            <a:ext cx="4687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Shpakov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Alesini et al.,  et al 2022 JINST 17 P12022 (2022)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929C8FB-A61A-A72C-9960-E795C0DB70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022A75-B7A4-44A3-25D3-841052A86BFA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0911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2612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EXAMPLE ELI-NP RF GUN HIGH POWER RF TEST SETUP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4511825" y="656692"/>
            <a:ext cx="7671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High power RF tests have been performed at the Bonn University under the Research Instruments responsibility. The power source was the ELI-NP </a:t>
            </a:r>
            <a:r>
              <a:rPr lang="en-US" sz="1400" dirty="0" err="1"/>
              <a:t>Scandinova</a:t>
            </a:r>
            <a:r>
              <a:rPr lang="en-US" sz="1400" dirty="0"/>
              <a:t> RF Unit based on Solid State modulator K2-3 and 60MW S-band Toshiba klystron.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5517"/>
          <a:stretch/>
        </p:blipFill>
        <p:spPr>
          <a:xfrm>
            <a:off x="371364" y="764704"/>
            <a:ext cx="4097751" cy="3495581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08" y="1340768"/>
            <a:ext cx="3469884" cy="5259647"/>
          </a:xfrm>
          <a:prstGeom prst="rect">
            <a:avLst/>
          </a:prstGeom>
        </p:spPr>
      </p:pic>
      <p:sp>
        <p:nvSpPr>
          <p:cNvPr id="65" name="CasellaDiTesto 64"/>
          <p:cNvSpPr txBox="1"/>
          <p:nvPr/>
        </p:nvSpPr>
        <p:spPr>
          <a:xfrm>
            <a:off x="8112224" y="303295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DC</a:t>
            </a:r>
            <a:r>
              <a:rPr lang="en-US" sz="1600" b="1" baseline="-25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7212124" y="2024844"/>
            <a:ext cx="105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Ceramic window</a:t>
            </a:r>
          </a:p>
        </p:txBody>
      </p:sp>
      <p:sp>
        <p:nvSpPr>
          <p:cNvPr id="67" name="CasellaDiTesto 66"/>
          <p:cNvSpPr txBox="1"/>
          <p:nvPr/>
        </p:nvSpPr>
        <p:spPr>
          <a:xfrm>
            <a:off x="9768408" y="3861048"/>
            <a:ext cx="86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Ion pump 2</a:t>
            </a:r>
          </a:p>
        </p:txBody>
      </p:sp>
      <p:cxnSp>
        <p:nvCxnSpPr>
          <p:cNvPr id="68" name="Connettore 2 67"/>
          <p:cNvCxnSpPr>
            <a:cxnSpLocks/>
          </p:cNvCxnSpPr>
          <p:nvPr/>
        </p:nvCxnSpPr>
        <p:spPr>
          <a:xfrm flipV="1">
            <a:off x="8040216" y="2258846"/>
            <a:ext cx="1116193" cy="900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7147249" y="3705776"/>
            <a:ext cx="539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Gun</a:t>
            </a:r>
            <a:endParaRPr lang="en-US" sz="1600" b="1" baseline="-25000" dirty="0">
              <a:solidFill>
                <a:srgbClr val="FFFF00"/>
              </a:solidFill>
            </a:endParaRPr>
          </a:p>
        </p:txBody>
      </p:sp>
      <p:cxnSp>
        <p:nvCxnSpPr>
          <p:cNvPr id="82" name="Connettore 2 81"/>
          <p:cNvCxnSpPr>
            <a:cxnSpLocks/>
          </p:cNvCxnSpPr>
          <p:nvPr/>
        </p:nvCxnSpPr>
        <p:spPr>
          <a:xfrm>
            <a:off x="7416885" y="4003690"/>
            <a:ext cx="551323" cy="43342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/>
          <p:cNvSpPr txBox="1"/>
          <p:nvPr/>
        </p:nvSpPr>
        <p:spPr>
          <a:xfrm>
            <a:off x="7251610" y="5579408"/>
            <a:ext cx="86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Ion pump 3</a:t>
            </a:r>
          </a:p>
        </p:txBody>
      </p:sp>
      <p:cxnSp>
        <p:nvCxnSpPr>
          <p:cNvPr id="84" name="Connettore 2 83"/>
          <p:cNvCxnSpPr/>
          <p:nvPr/>
        </p:nvCxnSpPr>
        <p:spPr>
          <a:xfrm flipV="1">
            <a:off x="5561373" y="5237668"/>
            <a:ext cx="2072682" cy="125063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/>
          <p:cNvCxnSpPr/>
          <p:nvPr/>
        </p:nvCxnSpPr>
        <p:spPr>
          <a:xfrm flipV="1">
            <a:off x="5456815" y="5021695"/>
            <a:ext cx="1690434" cy="111171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6E8B4DAF-4009-D1F6-7A6A-6F0157A6CE1E}"/>
              </a:ext>
            </a:extLst>
          </p:cNvPr>
          <p:cNvGrpSpPr/>
          <p:nvPr/>
        </p:nvGrpSpPr>
        <p:grpSpPr>
          <a:xfrm>
            <a:off x="1379476" y="4257092"/>
            <a:ext cx="4740757" cy="2412344"/>
            <a:chOff x="1595400" y="4629562"/>
            <a:chExt cx="4524833" cy="2219894"/>
          </a:xfrm>
        </p:grpSpPr>
        <p:sp>
          <p:nvSpPr>
            <p:cNvPr id="7" name="Triangolo isoscele 6"/>
            <p:cNvSpPr/>
            <p:nvPr/>
          </p:nvSpPr>
          <p:spPr>
            <a:xfrm rot="5400000">
              <a:off x="1559396" y="4731596"/>
              <a:ext cx="792088" cy="7200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Connettore 1 7"/>
            <p:cNvCxnSpPr>
              <a:stCxn id="7" idx="0"/>
              <a:endCxn id="56" idx="0"/>
            </p:cNvCxnSpPr>
            <p:nvPr/>
          </p:nvCxnSpPr>
          <p:spPr>
            <a:xfrm flipV="1">
              <a:off x="2315481" y="5080942"/>
              <a:ext cx="1862895" cy="106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8"/>
            <p:cNvSpPr/>
            <p:nvPr/>
          </p:nvSpPr>
          <p:spPr>
            <a:xfrm>
              <a:off x="2945580" y="4929891"/>
              <a:ext cx="1158274" cy="322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765556" y="4892596"/>
              <a:ext cx="101284" cy="36004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103855" y="5520212"/>
              <a:ext cx="425473" cy="7750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ttore 1 13"/>
            <p:cNvCxnSpPr/>
            <p:nvPr/>
          </p:nvCxnSpPr>
          <p:spPr>
            <a:xfrm flipH="1">
              <a:off x="2582233" y="5085295"/>
              <a:ext cx="2" cy="25616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/>
            <p:cNvSpPr/>
            <p:nvPr/>
          </p:nvSpPr>
          <p:spPr>
            <a:xfrm>
              <a:off x="2461015" y="5334171"/>
              <a:ext cx="242437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2510225" y="4958097"/>
              <a:ext cx="72008" cy="1271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flipH="1">
              <a:off x="2582235" y="4958097"/>
              <a:ext cx="65936" cy="1271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/>
            <p:cNvSpPr txBox="1"/>
            <p:nvPr/>
          </p:nvSpPr>
          <p:spPr>
            <a:xfrm>
              <a:off x="2340820" y="4648802"/>
              <a:ext cx="45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DC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945580" y="4929892"/>
              <a:ext cx="1141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Isolator (SF6)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603206" y="4935183"/>
              <a:ext cx="434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KLY</a:t>
              </a:r>
            </a:p>
          </p:txBody>
        </p:sp>
        <p:cxnSp>
          <p:nvCxnSpPr>
            <p:cNvPr id="50" name="Connettore 1 49"/>
            <p:cNvCxnSpPr/>
            <p:nvPr/>
          </p:nvCxnSpPr>
          <p:spPr>
            <a:xfrm rot="5400000" flipH="1">
              <a:off x="4188509" y="5646759"/>
              <a:ext cx="2" cy="25616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ttangolo 50"/>
            <p:cNvSpPr/>
            <p:nvPr/>
          </p:nvSpPr>
          <p:spPr>
            <a:xfrm rot="5400000">
              <a:off x="3838486" y="5666827"/>
              <a:ext cx="242437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Connettore 1 51"/>
            <p:cNvCxnSpPr/>
            <p:nvPr/>
          </p:nvCxnSpPr>
          <p:spPr>
            <a:xfrm rot="5400000">
              <a:off x="4344187" y="5675237"/>
              <a:ext cx="72008" cy="1271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 rot="5400000" flipH="1">
              <a:off x="4347223" y="5744211"/>
              <a:ext cx="65936" cy="1271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o 55"/>
            <p:cNvSpPr/>
            <p:nvPr/>
          </p:nvSpPr>
          <p:spPr>
            <a:xfrm>
              <a:off x="4043357" y="5080941"/>
              <a:ext cx="270036" cy="293372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Connettore 1 56"/>
            <p:cNvCxnSpPr>
              <a:stCxn id="56" idx="2"/>
            </p:cNvCxnSpPr>
            <p:nvPr/>
          </p:nvCxnSpPr>
          <p:spPr>
            <a:xfrm>
              <a:off x="4313393" y="5227627"/>
              <a:ext cx="0" cy="13818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/>
            <p:cNvSpPr/>
            <p:nvPr/>
          </p:nvSpPr>
          <p:spPr>
            <a:xfrm>
              <a:off x="4188511" y="6034318"/>
              <a:ext cx="255281" cy="36397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nettore 1 62"/>
            <p:cNvCxnSpPr/>
            <p:nvPr/>
          </p:nvCxnSpPr>
          <p:spPr>
            <a:xfrm flipH="1" flipV="1">
              <a:off x="4161154" y="6609519"/>
              <a:ext cx="545946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/>
            <p:cNvSpPr/>
            <p:nvPr/>
          </p:nvSpPr>
          <p:spPr>
            <a:xfrm rot="5400000">
              <a:off x="3939211" y="6501507"/>
              <a:ext cx="242437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Connettore 1 69"/>
            <p:cNvCxnSpPr/>
            <p:nvPr/>
          </p:nvCxnSpPr>
          <p:spPr>
            <a:xfrm rot="16200000" flipH="1">
              <a:off x="5026553" y="6088219"/>
              <a:ext cx="2" cy="25616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tangolo 70"/>
            <p:cNvSpPr/>
            <p:nvPr/>
          </p:nvSpPr>
          <p:spPr>
            <a:xfrm rot="16200000">
              <a:off x="5134143" y="6108290"/>
              <a:ext cx="242437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4463004" y="4629562"/>
              <a:ext cx="1526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Ceramic window</a:t>
              </a: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2153028" y="5507704"/>
              <a:ext cx="792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Ion pump 1</a:t>
              </a: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4480916" y="5632569"/>
              <a:ext cx="45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DC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4690185" y="6433960"/>
              <a:ext cx="96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Gun probe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>
              <a:off x="4443793" y="4892597"/>
              <a:ext cx="187906" cy="54958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/>
            <p:cNvSpPr txBox="1"/>
            <p:nvPr/>
          </p:nvSpPr>
          <p:spPr>
            <a:xfrm>
              <a:off x="3112573" y="5524556"/>
              <a:ext cx="792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Ion pump 2</a:t>
              </a: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4859084" y="5610185"/>
              <a:ext cx="792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Ion pump 4</a:t>
              </a: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3192714" y="6326236"/>
              <a:ext cx="792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Ion pump 3</a:t>
              </a: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4443793" y="6155524"/>
              <a:ext cx="454681" cy="1215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5002516" y="5109348"/>
              <a:ext cx="1117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Directional coupler</a:t>
              </a:r>
            </a:p>
          </p:txBody>
        </p:sp>
        <p:cxnSp>
          <p:nvCxnSpPr>
            <p:cNvPr id="60" name="Connettore 2 59"/>
            <p:cNvCxnSpPr>
              <a:stCxn id="59" idx="1"/>
              <a:endCxn id="75" idx="0"/>
            </p:cNvCxnSpPr>
            <p:nvPr/>
          </p:nvCxnSpPr>
          <p:spPr>
            <a:xfrm flipH="1">
              <a:off x="4707101" y="5370958"/>
              <a:ext cx="295415" cy="26161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CasellaDiTesto 86"/>
            <p:cNvSpPr txBox="1"/>
            <p:nvPr/>
          </p:nvSpPr>
          <p:spPr>
            <a:xfrm>
              <a:off x="3073850" y="6062410"/>
              <a:ext cx="591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GUN</a:t>
              </a:r>
            </a:p>
          </p:txBody>
        </p:sp>
        <p:cxnSp>
          <p:nvCxnSpPr>
            <p:cNvPr id="88" name="Connettore 2 87"/>
            <p:cNvCxnSpPr>
              <a:endCxn id="61" idx="1"/>
            </p:cNvCxnSpPr>
            <p:nvPr/>
          </p:nvCxnSpPr>
          <p:spPr>
            <a:xfrm>
              <a:off x="3508850" y="6216297"/>
              <a:ext cx="679661" cy="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B05149A-6B6A-F577-9FDF-B1C2C250A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067922-A0A6-DE2D-BC68-F3B7ABDE1BE8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65265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2612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HIGH POWER RF TEST: CONDITIONING RESULTS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2969" r="8168"/>
          <a:stretch/>
        </p:blipFill>
        <p:spPr>
          <a:xfrm>
            <a:off x="83332" y="3717032"/>
            <a:ext cx="4770636" cy="289163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4481" r="6843" b="4581"/>
          <a:stretch/>
        </p:blipFill>
        <p:spPr>
          <a:xfrm>
            <a:off x="6924092" y="1448780"/>
            <a:ext cx="4320480" cy="49767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3517" r="4979"/>
          <a:stretch/>
        </p:blipFill>
        <p:spPr>
          <a:xfrm>
            <a:off x="1091444" y="1412776"/>
            <a:ext cx="2520280" cy="210466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0" y="656692"/>
            <a:ext cx="1219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The RF conditioning lasted about </a:t>
            </a:r>
            <a:r>
              <a:rPr lang="en-GB" sz="1400" b="1" dirty="0"/>
              <a:t>160 hours </a:t>
            </a:r>
            <a:r>
              <a:rPr lang="en-GB" sz="1400" dirty="0"/>
              <a:t>and the gun finally reached the nominal parameters with a break down rate of few 10</a:t>
            </a:r>
            <a:r>
              <a:rPr lang="en-GB" sz="1400" baseline="30000" dirty="0"/>
              <a:t>-5</a:t>
            </a:r>
            <a:r>
              <a:rPr lang="en-GB" sz="1400" dirty="0"/>
              <a:t> </a:t>
            </a:r>
            <a:r>
              <a:rPr lang="en-GB" sz="1400" dirty="0" err="1"/>
              <a:t>bpp</a:t>
            </a:r>
            <a:r>
              <a:rPr lang="en-GB" sz="1400" dirty="0"/>
              <a:t>. The </a:t>
            </a:r>
            <a:r>
              <a:rPr lang="en-GB" sz="1400" b="1" dirty="0"/>
              <a:t>vacuum pressure </a:t>
            </a:r>
            <a:r>
              <a:rPr lang="en-GB" sz="1400" dirty="0"/>
              <a:t>was measured by the ion pumps current during the whole process. It was of the order of 1x10</a:t>
            </a:r>
            <a:r>
              <a:rPr lang="en-GB" sz="1400" baseline="30000" dirty="0"/>
              <a:t>-8</a:t>
            </a:r>
            <a:r>
              <a:rPr lang="en-GB" sz="1400" dirty="0"/>
              <a:t> mbar at full power and always maintained a </a:t>
            </a:r>
            <a:r>
              <a:rPr lang="en-GB" sz="1400" b="1" dirty="0"/>
              <a:t>decreasing trend</a:t>
            </a:r>
            <a:r>
              <a:rPr lang="en-GB" sz="1400" dirty="0"/>
              <a:t>. At the end of conditioning and without power the vacuum pressure in the gun was lower than </a:t>
            </a:r>
            <a:r>
              <a:rPr lang="en-GB" sz="1400" b="1" dirty="0"/>
              <a:t>5x10</a:t>
            </a:r>
            <a:r>
              <a:rPr lang="en-GB" sz="1400" b="1" baseline="30000" dirty="0"/>
              <a:t>-10</a:t>
            </a:r>
            <a:r>
              <a:rPr lang="en-GB" sz="1400" b="1" dirty="0"/>
              <a:t> mbar.</a:t>
            </a:r>
            <a:endParaRPr lang="en-US" sz="14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451492" y="1616918"/>
            <a:ext cx="135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 power from the klystron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112224" y="1232756"/>
            <a:ext cx="198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Conditioning history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83432" y="3501008"/>
            <a:ext cx="3706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Vacuum pressure from ion pumps current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370B90-DCE4-236C-059F-1D8F3C06F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1DE31B-6DC4-2FE8-A5C6-98B0045B978D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400014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1" y="1056761"/>
            <a:ext cx="3069969" cy="259819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288718" y="3824227"/>
            <a:ext cx="28090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Dark current </a:t>
            </a:r>
            <a:r>
              <a:rPr lang="en-US" sz="1600" dirty="0"/>
              <a:t>in 24 hours operation showing the very stable operation (BDR&lt;10</a:t>
            </a:r>
            <a:r>
              <a:rPr lang="en-US" sz="1600" baseline="30000" dirty="0"/>
              <a:t>-6</a:t>
            </a:r>
            <a:r>
              <a:rPr lang="en-US" sz="1600" dirty="0"/>
              <a:t> </a:t>
            </a:r>
            <a:r>
              <a:rPr lang="en-US" sz="1600" dirty="0" err="1"/>
              <a:t>bpp</a:t>
            </a:r>
            <a:r>
              <a:rPr lang="en-US" sz="1600" dirty="0"/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3789000"/>
            <a:ext cx="32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Measured quantum efficiency </a:t>
            </a:r>
            <a:r>
              <a:rPr lang="en-US" sz="1600" dirty="0"/>
              <a:t>for different diameters of the laser spot at the cathode. The drop of the QE at low charge/laser energy is, probably, related to our inability to measure properly the energy of the laser pulse at such levels...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56387" y="0"/>
            <a:ext cx="7836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RF GUN PERFORMANCES WITH BEAM (SPARC_LAB CASE)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528" y="1056761"/>
            <a:ext cx="3141417" cy="240698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391099" y="3593682"/>
            <a:ext cx="3220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Beam energy </a:t>
            </a:r>
            <a:r>
              <a:rPr lang="en-US" sz="1600" dirty="0"/>
              <a:t>at the exit of the gun as a function of the input power. The red dashed line is the simulations made by GPT.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127" y="1089709"/>
            <a:ext cx="2948873" cy="237299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762352" y="3462706"/>
            <a:ext cx="20239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Dark current</a:t>
            </a:r>
            <a:r>
              <a:rPr lang="en-US" dirty="0"/>
              <a:t> measurements as a function of the input power in the gun.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6335" r="6892"/>
          <a:stretch/>
        </p:blipFill>
        <p:spPr>
          <a:xfrm>
            <a:off x="3118085" y="1123294"/>
            <a:ext cx="3122611" cy="24703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71057" r="41882" b="16911"/>
          <a:stretch/>
        </p:blipFill>
        <p:spPr>
          <a:xfrm>
            <a:off x="3035660" y="5409220"/>
            <a:ext cx="5569331" cy="1096093"/>
          </a:xfrm>
          <a:prstGeom prst="rect">
            <a:avLst/>
          </a:prstGeom>
        </p:spPr>
      </p:pic>
      <p:sp>
        <p:nvSpPr>
          <p:cNvPr id="15" name="Freccia in giù 14"/>
          <p:cNvSpPr/>
          <p:nvPr/>
        </p:nvSpPr>
        <p:spPr>
          <a:xfrm>
            <a:off x="4286224" y="4670901"/>
            <a:ext cx="814039" cy="702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7B63C1-2723-25C1-FD98-0070795138E4}"/>
              </a:ext>
            </a:extLst>
          </p:cNvPr>
          <p:cNvSpPr txBox="1"/>
          <p:nvPr/>
        </p:nvSpPr>
        <p:spPr>
          <a:xfrm>
            <a:off x="8832304" y="5841268"/>
            <a:ext cx="357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V. </a:t>
            </a:r>
            <a:r>
              <a:rPr lang="en-US" sz="1200" i="1" dirty="0" err="1"/>
              <a:t>Shpakov</a:t>
            </a:r>
            <a:r>
              <a:rPr lang="en-US" sz="1200" i="1" dirty="0"/>
              <a:t>, D. Alesini et al.,  et al 2022 JINST 17 P12022 (2022)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BF1721-AE79-836B-FADC-948CD39420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520BC9-455E-6EFF-30EE-785AAE5EB31E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6187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BC2435C-015F-41E8-93DE-A3546073CC6D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all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7D41DB8-D3A3-430E-87DF-4466976748E3}"/>
              </a:ext>
            </a:extLst>
          </p:cNvPr>
          <p:cNvGraphicFramePr>
            <a:graphicFrameLocks noGrp="1"/>
          </p:cNvGraphicFramePr>
          <p:nvPr/>
        </p:nvGraphicFramePr>
        <p:xfrm>
          <a:off x="8017890" y="977297"/>
          <a:ext cx="4088652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90">
                  <a:extLst>
                    <a:ext uri="{9D8B030D-6E8A-4147-A177-3AD203B41FA5}">
                      <a16:colId xmlns:a16="http://schemas.microsoft.com/office/drawing/2014/main" val="3346977370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1150940020"/>
                    </a:ext>
                  </a:extLst>
                </a:gridCol>
                <a:gridCol w="652618">
                  <a:extLst>
                    <a:ext uri="{9D8B030D-6E8A-4147-A177-3AD203B41FA5}">
                      <a16:colId xmlns:a16="http://schemas.microsoft.com/office/drawing/2014/main" val="2744836401"/>
                    </a:ext>
                  </a:extLst>
                </a:gridCol>
                <a:gridCol w="608624">
                  <a:extLst>
                    <a:ext uri="{9D8B030D-6E8A-4147-A177-3AD203B41FA5}">
                      <a16:colId xmlns:a16="http://schemas.microsoft.com/office/drawing/2014/main" val="2866122281"/>
                    </a:ext>
                  </a:extLst>
                </a:gridCol>
              </a:tblGrid>
              <a:tr h="163048">
                <a:tc>
                  <a:txBody>
                    <a:bodyPr/>
                    <a:lstStyle/>
                    <a:p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Unit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112 MV/m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it-IT"/>
                        <a:t>184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21694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Solenoid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Current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44830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Q</a:t>
                      </a:r>
                      <a:r>
                        <a:rPr lang="it-IT" sz="1600" baseline="-25000" dirty="0" err="1"/>
                        <a:t>period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emitted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fC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538624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Q</a:t>
                      </a:r>
                      <a:r>
                        <a:rPr lang="it-IT" sz="1600" baseline="-25000" dirty="0" err="1"/>
                        <a:t>period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transported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fC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342812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r>
                        <a:rPr lang="it-IT" sz="1600" dirty="0" err="1"/>
                        <a:t>I</a:t>
                      </a:r>
                      <a:r>
                        <a:rPr lang="it-IT" sz="1600" baseline="-25000" dirty="0" err="1"/>
                        <a:t>avg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emitted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uA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048231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r>
                        <a:rPr lang="it-IT" sz="1600" dirty="0" err="1"/>
                        <a:t>I</a:t>
                      </a:r>
                      <a:r>
                        <a:rPr lang="it-IT" sz="1600" baseline="-25000" dirty="0" err="1"/>
                        <a:t>avg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transported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uA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085766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Transport</a:t>
                      </a:r>
                      <a:r>
                        <a:rPr lang="it-IT" sz="1600" dirty="0"/>
                        <a:t>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758839"/>
                  </a:ext>
                </a:extLst>
              </a:tr>
              <a:tr h="143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Maximum 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MeV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5.3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it-IT" sz="1400"/>
                        <a:t>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042116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BEDCF81E-375A-4D91-B062-ACB7ED294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49" y="3661206"/>
            <a:ext cx="4175859" cy="30748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7F2A43-4674-4780-9CD4-D28CC8688BD8}"/>
              </a:ext>
            </a:extLst>
          </p:cNvPr>
          <p:cNvSpPr txBox="1"/>
          <p:nvPr/>
        </p:nvSpPr>
        <p:spPr>
          <a:xfrm>
            <a:off x="130046" y="2878802"/>
            <a:ext cx="2014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70-75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Φ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4.65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0.01 um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6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1520 mm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16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=111.9 MV/m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A9EA12D-4BC5-7F73-03D8-DD8268B53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90" y="4448462"/>
            <a:ext cx="3621989" cy="22875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134CCF6-0FE9-493F-AD1E-B7DA209CEB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95"/>
          <a:stretch/>
        </p:blipFill>
        <p:spPr>
          <a:xfrm>
            <a:off x="3289427" y="1984656"/>
            <a:ext cx="4524082" cy="241733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82660" y="-4959"/>
            <a:ext cx="8382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SPARC GUN: DARK CURRENT STUDIES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8010" cy="9756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543" y="1085094"/>
            <a:ext cx="7651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current simulations have been performed using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CST with and w/o solenoid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transported up to the laser injection chamber has been calculated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19336" y="6453336"/>
            <a:ext cx="3168701" cy="5049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CH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</a:t>
            </a:r>
            <a:r>
              <a:rPr kumimoji="0" lang="de-CH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CH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CH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F. </a:t>
            </a:r>
            <a:r>
              <a:rPr kumimoji="0" lang="de-CH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Cardelli</a:t>
            </a:r>
            <a:endParaRPr kumimoji="0" lang="en-US" sz="2000" b="0" i="1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28628-A7F6-F798-0FFC-6411171E4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A45C4CB-E75B-60F4-BCB2-E89558E9AC6B}"/>
              </a:ext>
            </a:extLst>
          </p:cNvPr>
          <p:cNvSpPr/>
          <p:nvPr/>
        </p:nvSpPr>
        <p:spPr>
          <a:xfrm>
            <a:off x="2136981" y="0"/>
            <a:ext cx="8382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DEFLECTOR: WOKING PRINCIPLE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ccia in giù 9"/>
          <p:cNvSpPr/>
          <p:nvPr/>
        </p:nvSpPr>
        <p:spPr>
          <a:xfrm>
            <a:off x="8727735" y="3470137"/>
            <a:ext cx="423353" cy="903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7162799" y="3518314"/>
                <a:ext cx="154172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simple drift space</a:t>
                </a:r>
              </a:p>
              <a:p>
                <a:pPr lvl="0" algn="ctr">
                  <a:defRPr/>
                </a:pPr>
                <a:r>
                  <a:rPr lang="en-US" sz="1400" dirty="0">
                    <a:solidFill>
                      <a:prstClr val="black"/>
                    </a:solidFill>
                  </a:rPr>
                  <a:t>+</a:t>
                </a:r>
                <a:r>
                  <a:rPr lang="it-IT" sz="1400" dirty="0">
                    <a:solidFill>
                      <a:srgbClr val="000000"/>
                    </a:solidFill>
                  </a:rPr>
                  <a:t> </a:t>
                </a:r>
                <a:endParaRPr lang="it-IT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799" y="3518314"/>
                <a:ext cx="1541721" cy="738664"/>
              </a:xfrm>
              <a:prstGeom prst="rect">
                <a:avLst/>
              </a:prstGeom>
              <a:blipFill>
                <a:blip r:embed="rId2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ject 3"/>
              <p:cNvSpPr txBox="1"/>
              <p:nvPr/>
            </p:nvSpPr>
            <p:spPr bwMode="auto">
              <a:xfrm>
                <a:off x="6629767" y="2204864"/>
                <a:ext cx="5562233" cy="103135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𝑠𝑐𝑟𝑒𝑒𝑛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𝑠𝑐𝑟𝑒𝑒𝑛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func>
                        <m:func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𝑅𝐹𝐷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767" y="2204864"/>
                <a:ext cx="5562233" cy="10313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bject 3"/>
              <p:cNvSpPr txBox="1"/>
              <p:nvPr/>
            </p:nvSpPr>
            <p:spPr bwMode="auto">
              <a:xfrm>
                <a:off x="7211200" y="4450918"/>
                <a:ext cx="4417274" cy="6885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𝑠𝑐𝑟𝑒𝑒𝑛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8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1200" y="4450918"/>
                <a:ext cx="4417274" cy="688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Freccia in giù 88"/>
          <p:cNvSpPr/>
          <p:nvPr/>
        </p:nvSpPr>
        <p:spPr>
          <a:xfrm>
            <a:off x="8608826" y="5213876"/>
            <a:ext cx="659218" cy="574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bject 3"/>
              <p:cNvSpPr txBox="1"/>
              <p:nvPr/>
            </p:nvSpPr>
            <p:spPr bwMode="auto">
              <a:xfrm>
                <a:off x="7098147" y="5706235"/>
                <a:ext cx="3776387" cy="647774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0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8147" y="5706235"/>
                <a:ext cx="3776387" cy="647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ine 60"/>
          <p:cNvSpPr>
            <a:spLocks noChangeShapeType="1"/>
          </p:cNvSpPr>
          <p:nvPr/>
        </p:nvSpPr>
        <p:spPr bwMode="auto">
          <a:xfrm>
            <a:off x="2062201" y="4532411"/>
            <a:ext cx="282873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3347458" y="4212316"/>
            <a:ext cx="368707" cy="39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</a:t>
            </a:r>
            <a:endParaRPr kumimoji="0" lang="en-US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auto">
          <a:xfrm>
            <a:off x="4547526" y="2317205"/>
            <a:ext cx="1231680" cy="29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SCREEN</a:t>
            </a:r>
            <a:endParaRPr kumimoji="0" lang="en-US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CasellaDiTesto 108">
                <a:extLst>
                  <a:ext uri="{FF2B5EF4-FFF2-40B4-BE49-F238E27FC236}">
                    <a16:creationId xmlns:a16="http://schemas.microsoft.com/office/drawing/2014/main" id="{52F7F410-4310-165C-724A-9C7FCD51645E}"/>
                  </a:ext>
                </a:extLst>
              </p:cNvPr>
              <p:cNvSpPr txBox="1"/>
              <p:nvPr/>
            </p:nvSpPr>
            <p:spPr>
              <a:xfrm>
                <a:off x="1461636" y="2968959"/>
                <a:ext cx="600034" cy="348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109" name="CasellaDiTesto 108">
                <a:extLst>
                  <a:ext uri="{FF2B5EF4-FFF2-40B4-BE49-F238E27FC236}">
                    <a16:creationId xmlns:a16="http://schemas.microsoft.com/office/drawing/2014/main" id="{52F7F410-4310-165C-724A-9C7FCD516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36" y="2968959"/>
                <a:ext cx="600034" cy="3482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D15570A1-9AC9-48D4-D187-408C7B2529F8}"/>
              </a:ext>
            </a:extLst>
          </p:cNvPr>
          <p:cNvGrpSpPr/>
          <p:nvPr/>
        </p:nvGrpSpPr>
        <p:grpSpPr>
          <a:xfrm>
            <a:off x="347286" y="2480143"/>
            <a:ext cx="3600206" cy="1955261"/>
            <a:chOff x="5159896" y="1484784"/>
            <a:chExt cx="2376264" cy="1080120"/>
          </a:xfrm>
        </p:grpSpPr>
        <p:grpSp>
          <p:nvGrpSpPr>
            <p:cNvPr id="119" name="Gruppo 118">
              <a:extLst>
                <a:ext uri="{FF2B5EF4-FFF2-40B4-BE49-F238E27FC236}">
                  <a16:creationId xmlns:a16="http://schemas.microsoft.com/office/drawing/2014/main" id="{11180DF1-56F4-32B1-6379-D3B93AF957FA}"/>
                </a:ext>
              </a:extLst>
            </p:cNvPr>
            <p:cNvGrpSpPr/>
            <p:nvPr/>
          </p:nvGrpSpPr>
          <p:grpSpPr>
            <a:xfrm>
              <a:off x="5879976" y="1484784"/>
              <a:ext cx="936104" cy="288032"/>
              <a:chOff x="8472264" y="1124744"/>
              <a:chExt cx="936104" cy="288032"/>
            </a:xfrm>
            <a:solidFill>
              <a:srgbClr val="00B0F0"/>
            </a:solidFill>
          </p:grpSpPr>
          <p:sp>
            <p:nvSpPr>
              <p:cNvPr id="112" name="Ritardo 111">
                <a:extLst>
                  <a:ext uri="{FF2B5EF4-FFF2-40B4-BE49-F238E27FC236}">
                    <a16:creationId xmlns:a16="http://schemas.microsoft.com/office/drawing/2014/main" id="{795A755E-930B-9609-2EB8-04AF476870E9}"/>
                  </a:ext>
                </a:extLst>
              </p:cNvPr>
              <p:cNvSpPr/>
              <p:nvPr/>
            </p:nvSpPr>
            <p:spPr>
              <a:xfrm rot="5400000">
                <a:off x="9228348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3" name="Ritardo 112">
                <a:extLst>
                  <a:ext uri="{FF2B5EF4-FFF2-40B4-BE49-F238E27FC236}">
                    <a16:creationId xmlns:a16="http://schemas.microsoft.com/office/drawing/2014/main" id="{1407E1C4-0C11-39FB-D865-209B2CA59066}"/>
                  </a:ext>
                </a:extLst>
              </p:cNvPr>
              <p:cNvSpPr/>
              <p:nvPr/>
            </p:nvSpPr>
            <p:spPr>
              <a:xfrm rot="5400000">
                <a:off x="8940316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Ritardo 113">
                <a:extLst>
                  <a:ext uri="{FF2B5EF4-FFF2-40B4-BE49-F238E27FC236}">
                    <a16:creationId xmlns:a16="http://schemas.microsoft.com/office/drawing/2014/main" id="{EEFA5309-AC34-2D31-38FB-C9236662BBC2}"/>
                  </a:ext>
                </a:extLst>
              </p:cNvPr>
              <p:cNvSpPr/>
              <p:nvPr/>
            </p:nvSpPr>
            <p:spPr>
              <a:xfrm rot="5400000">
                <a:off x="8652284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" name="Ritardo 114">
                <a:extLst>
                  <a:ext uri="{FF2B5EF4-FFF2-40B4-BE49-F238E27FC236}">
                    <a16:creationId xmlns:a16="http://schemas.microsoft.com/office/drawing/2014/main" id="{BE51FEFD-2FB4-C02D-AED6-CBFD9254CF8C}"/>
                  </a:ext>
                </a:extLst>
              </p:cNvPr>
              <p:cNvSpPr/>
              <p:nvPr/>
            </p:nvSpPr>
            <p:spPr>
              <a:xfrm rot="5400000">
                <a:off x="8364252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8" name="Croce 117">
              <a:extLst>
                <a:ext uri="{FF2B5EF4-FFF2-40B4-BE49-F238E27FC236}">
                  <a16:creationId xmlns:a16="http://schemas.microsoft.com/office/drawing/2014/main" id="{51BE142D-0B57-3325-FC60-5B49D713C54C}"/>
                </a:ext>
              </a:extLst>
            </p:cNvPr>
            <p:cNvSpPr/>
            <p:nvPr/>
          </p:nvSpPr>
          <p:spPr>
            <a:xfrm>
              <a:off x="5303912" y="1484784"/>
              <a:ext cx="2088232" cy="1080120"/>
            </a:xfrm>
            <a:prstGeom prst="plus">
              <a:avLst>
                <a:gd name="adj" fmla="val 28500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0" name="Gruppo 119">
              <a:extLst>
                <a:ext uri="{FF2B5EF4-FFF2-40B4-BE49-F238E27FC236}">
                  <a16:creationId xmlns:a16="http://schemas.microsoft.com/office/drawing/2014/main" id="{0BB2BE8F-288D-4763-55ED-A04C6267A83D}"/>
                </a:ext>
              </a:extLst>
            </p:cNvPr>
            <p:cNvGrpSpPr/>
            <p:nvPr/>
          </p:nvGrpSpPr>
          <p:grpSpPr>
            <a:xfrm flipV="1">
              <a:off x="5879976" y="2276872"/>
              <a:ext cx="936104" cy="288032"/>
              <a:chOff x="8472264" y="1124744"/>
              <a:chExt cx="936104" cy="288032"/>
            </a:xfrm>
            <a:solidFill>
              <a:srgbClr val="00B0F0"/>
            </a:solidFill>
          </p:grpSpPr>
          <p:sp>
            <p:nvSpPr>
              <p:cNvPr id="121" name="Ritardo 120">
                <a:extLst>
                  <a:ext uri="{FF2B5EF4-FFF2-40B4-BE49-F238E27FC236}">
                    <a16:creationId xmlns:a16="http://schemas.microsoft.com/office/drawing/2014/main" id="{F86B9C58-C96C-9C5B-6182-642530F8231D}"/>
                  </a:ext>
                </a:extLst>
              </p:cNvPr>
              <p:cNvSpPr/>
              <p:nvPr/>
            </p:nvSpPr>
            <p:spPr>
              <a:xfrm rot="5400000">
                <a:off x="9228348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" name="Ritardo 121">
                <a:extLst>
                  <a:ext uri="{FF2B5EF4-FFF2-40B4-BE49-F238E27FC236}">
                    <a16:creationId xmlns:a16="http://schemas.microsoft.com/office/drawing/2014/main" id="{3E13CCEA-1FFE-A4E6-BD8B-9155DC039C09}"/>
                  </a:ext>
                </a:extLst>
              </p:cNvPr>
              <p:cNvSpPr/>
              <p:nvPr/>
            </p:nvSpPr>
            <p:spPr>
              <a:xfrm rot="5400000">
                <a:off x="8940316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" name="Ritardo 122">
                <a:extLst>
                  <a:ext uri="{FF2B5EF4-FFF2-40B4-BE49-F238E27FC236}">
                    <a16:creationId xmlns:a16="http://schemas.microsoft.com/office/drawing/2014/main" id="{C94E0471-A969-1CC4-B011-F16794308347}"/>
                  </a:ext>
                </a:extLst>
              </p:cNvPr>
              <p:cNvSpPr/>
              <p:nvPr/>
            </p:nvSpPr>
            <p:spPr>
              <a:xfrm rot="5400000">
                <a:off x="8652284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Ritardo 123">
                <a:extLst>
                  <a:ext uri="{FF2B5EF4-FFF2-40B4-BE49-F238E27FC236}">
                    <a16:creationId xmlns:a16="http://schemas.microsoft.com/office/drawing/2014/main" id="{625AFCA9-1806-890A-4B35-14913765556A}"/>
                  </a:ext>
                </a:extLst>
              </p:cNvPr>
              <p:cNvSpPr/>
              <p:nvPr/>
            </p:nvSpPr>
            <p:spPr>
              <a:xfrm rot="5400000">
                <a:off x="8364252" y="1232756"/>
                <a:ext cx="288032" cy="72008"/>
              </a:xfrm>
              <a:prstGeom prst="flowChartDelay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5" name="Rettangolo 124">
              <a:extLst>
                <a:ext uri="{FF2B5EF4-FFF2-40B4-BE49-F238E27FC236}">
                  <a16:creationId xmlns:a16="http://schemas.microsoft.com/office/drawing/2014/main" id="{406620B8-126A-B980-BB42-7452422EB630}"/>
                </a:ext>
              </a:extLst>
            </p:cNvPr>
            <p:cNvSpPr/>
            <p:nvPr/>
          </p:nvSpPr>
          <p:spPr>
            <a:xfrm>
              <a:off x="5159896" y="1628800"/>
              <a:ext cx="21602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4F42F4B0-D753-6271-F3A8-D98B7E4BDBA9}"/>
                </a:ext>
              </a:extLst>
            </p:cNvPr>
            <p:cNvSpPr/>
            <p:nvPr/>
          </p:nvSpPr>
          <p:spPr>
            <a:xfrm>
              <a:off x="7320136" y="1556792"/>
              <a:ext cx="21602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9" name="Ovale 128">
            <a:extLst>
              <a:ext uri="{FF2B5EF4-FFF2-40B4-BE49-F238E27FC236}">
                <a16:creationId xmlns:a16="http://schemas.microsoft.com/office/drawing/2014/main" id="{35EB5158-37E2-E718-6D61-29AF77CB1C8C}"/>
              </a:ext>
            </a:extLst>
          </p:cNvPr>
          <p:cNvSpPr/>
          <p:nvPr/>
        </p:nvSpPr>
        <p:spPr>
          <a:xfrm>
            <a:off x="1804512" y="3376305"/>
            <a:ext cx="685753" cy="16293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B050">
                  <a:lumMod val="100000"/>
                </a:srgbClr>
              </a:gs>
            </a:gsLst>
            <a:lin ang="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Figura a mano libera: forma 129">
            <a:extLst>
              <a:ext uri="{FF2B5EF4-FFF2-40B4-BE49-F238E27FC236}">
                <a16:creationId xmlns:a16="http://schemas.microsoft.com/office/drawing/2014/main" id="{C07FFB42-62AC-F630-28BD-7F9D604A677D}"/>
              </a:ext>
            </a:extLst>
          </p:cNvPr>
          <p:cNvSpPr/>
          <p:nvPr/>
        </p:nvSpPr>
        <p:spPr>
          <a:xfrm flipV="1">
            <a:off x="1290197" y="2968959"/>
            <a:ext cx="1722182" cy="977631"/>
          </a:xfrm>
          <a:custGeom>
            <a:avLst/>
            <a:gdLst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46711" h="1446712">
                <a:moveTo>
                  <a:pt x="0" y="724989"/>
                </a:moveTo>
                <a:cubicBezTo>
                  <a:pt x="119470" y="362222"/>
                  <a:pt x="238941" y="-544"/>
                  <a:pt x="359228" y="0"/>
                </a:cubicBezTo>
                <a:cubicBezTo>
                  <a:pt x="479515" y="544"/>
                  <a:pt x="615042" y="470807"/>
                  <a:pt x="721722" y="728255"/>
                </a:cubicBezTo>
                <a:cubicBezTo>
                  <a:pt x="828402" y="985703"/>
                  <a:pt x="956854" y="1446712"/>
                  <a:pt x="1077685" y="1446712"/>
                </a:cubicBezTo>
                <a:cubicBezTo>
                  <a:pt x="1198516" y="1446712"/>
                  <a:pt x="1322613" y="1087483"/>
                  <a:pt x="1446711" y="72825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ectangle 78">
            <a:extLst>
              <a:ext uri="{FF2B5EF4-FFF2-40B4-BE49-F238E27FC236}">
                <a16:creationId xmlns:a16="http://schemas.microsoft.com/office/drawing/2014/main" id="{157087C0-D5E8-7E76-A6C7-901AABD27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403" y="2643082"/>
            <a:ext cx="103234" cy="167916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vale 131">
            <a:extLst>
              <a:ext uri="{FF2B5EF4-FFF2-40B4-BE49-F238E27FC236}">
                <a16:creationId xmlns:a16="http://schemas.microsoft.com/office/drawing/2014/main" id="{D70AD6D9-678B-D481-9921-FC4B847CF437}"/>
              </a:ext>
            </a:extLst>
          </p:cNvPr>
          <p:cNvSpPr/>
          <p:nvPr/>
        </p:nvSpPr>
        <p:spPr>
          <a:xfrm rot="16984824">
            <a:off x="4240146" y="3345067"/>
            <a:ext cx="977631" cy="17143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00B050">
                  <a:lumMod val="100000"/>
                </a:srgbClr>
              </a:gs>
            </a:gsLst>
            <a:lin ang="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Freccia a destra 132">
            <a:extLst>
              <a:ext uri="{FF2B5EF4-FFF2-40B4-BE49-F238E27FC236}">
                <a16:creationId xmlns:a16="http://schemas.microsoft.com/office/drawing/2014/main" id="{BADA40A4-8E3D-540E-71AC-BBDB5D0BBCE8}"/>
              </a:ext>
            </a:extLst>
          </p:cNvPr>
          <p:cNvSpPr/>
          <p:nvPr/>
        </p:nvSpPr>
        <p:spPr>
          <a:xfrm rot="16200000">
            <a:off x="2282343" y="3249851"/>
            <a:ext cx="244408" cy="17143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Freccia a destra 133">
            <a:extLst>
              <a:ext uri="{FF2B5EF4-FFF2-40B4-BE49-F238E27FC236}">
                <a16:creationId xmlns:a16="http://schemas.microsoft.com/office/drawing/2014/main" id="{0E309184-8307-726A-98FF-D691D07EC338}"/>
              </a:ext>
            </a:extLst>
          </p:cNvPr>
          <p:cNvSpPr/>
          <p:nvPr/>
        </p:nvSpPr>
        <p:spPr>
          <a:xfrm rot="5400000">
            <a:off x="1768028" y="3494259"/>
            <a:ext cx="244408" cy="17143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Line 13">
            <a:extLst>
              <a:ext uri="{FF2B5EF4-FFF2-40B4-BE49-F238E27FC236}">
                <a16:creationId xmlns:a16="http://schemas.microsoft.com/office/drawing/2014/main" id="{879CA5F0-D806-44EC-DB03-233063384D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0265" y="2975874"/>
            <a:ext cx="2342977" cy="48189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ine 13">
            <a:extLst>
              <a:ext uri="{FF2B5EF4-FFF2-40B4-BE49-F238E27FC236}">
                <a16:creationId xmlns:a16="http://schemas.microsoft.com/office/drawing/2014/main" id="{31C0863C-B09C-4489-8DDB-88CD8C890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0232" y="3457774"/>
            <a:ext cx="2706376" cy="453687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52FC1A9C-DA38-0F7F-5E0E-35B6FD797FC6}"/>
              </a:ext>
            </a:extLst>
          </p:cNvPr>
          <p:cNvSpPr txBox="1"/>
          <p:nvPr/>
        </p:nvSpPr>
        <p:spPr>
          <a:xfrm>
            <a:off x="1735344" y="2132856"/>
            <a:ext cx="1152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RFD (TDS)</a:t>
            </a:r>
            <a:endParaRPr lang="it-IT" sz="1600" dirty="0"/>
          </a:p>
        </p:txBody>
      </p:sp>
      <p:grpSp>
        <p:nvGrpSpPr>
          <p:cNvPr id="14" name="Group 79"/>
          <p:cNvGrpSpPr>
            <a:grpSpLocks/>
          </p:cNvGrpSpPr>
          <p:nvPr/>
        </p:nvGrpSpPr>
        <p:grpSpPr bwMode="auto">
          <a:xfrm>
            <a:off x="1908508" y="5678989"/>
            <a:ext cx="460881" cy="83149"/>
            <a:chOff x="7090" y="9936"/>
            <a:chExt cx="646" cy="1183"/>
          </a:xfrm>
        </p:grpSpPr>
        <p:sp>
          <p:nvSpPr>
            <p:cNvPr id="15" name="Rectangle 82"/>
            <p:cNvSpPr>
              <a:spLocks noChangeArrowheads="1"/>
            </p:cNvSpPr>
            <p:nvPr/>
          </p:nvSpPr>
          <p:spPr bwMode="auto">
            <a:xfrm>
              <a:off x="7090" y="9936"/>
              <a:ext cx="214" cy="118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81"/>
            <p:cNvSpPr>
              <a:spLocks noChangeArrowheads="1"/>
            </p:cNvSpPr>
            <p:nvPr/>
          </p:nvSpPr>
          <p:spPr bwMode="auto">
            <a:xfrm>
              <a:off x="7522" y="9936"/>
              <a:ext cx="214" cy="118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80"/>
            <p:cNvSpPr>
              <a:spLocks noChangeArrowheads="1"/>
            </p:cNvSpPr>
            <p:nvPr/>
          </p:nvSpPr>
          <p:spPr bwMode="auto">
            <a:xfrm>
              <a:off x="7308" y="9936"/>
              <a:ext cx="214" cy="11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78"/>
          <p:cNvSpPr>
            <a:spLocks noChangeArrowheads="1"/>
          </p:cNvSpPr>
          <p:nvPr/>
        </p:nvSpPr>
        <p:spPr bwMode="auto">
          <a:xfrm>
            <a:off x="4919592" y="4848017"/>
            <a:ext cx="103609" cy="1713782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Line 58"/>
          <p:cNvSpPr>
            <a:spLocks noChangeShapeType="1"/>
          </p:cNvSpPr>
          <p:nvPr/>
        </p:nvSpPr>
        <p:spPr bwMode="auto">
          <a:xfrm>
            <a:off x="1889508" y="5864164"/>
            <a:ext cx="516186" cy="0"/>
          </a:xfrm>
          <a:prstGeom prst="line">
            <a:avLst/>
          </a:prstGeom>
          <a:noFill/>
          <a:ln w="15875">
            <a:solidFill>
              <a:srgbClr val="00B05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56"/>
          <p:cNvSpPr>
            <a:spLocks noChangeShapeType="1"/>
          </p:cNvSpPr>
          <p:nvPr/>
        </p:nvSpPr>
        <p:spPr bwMode="auto">
          <a:xfrm flipH="1" flipV="1">
            <a:off x="5213712" y="4947748"/>
            <a:ext cx="9501" cy="16251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 flipV="1">
            <a:off x="941886" y="5697251"/>
            <a:ext cx="4434034" cy="29111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2"/>
          <p:cNvSpPr txBox="1">
            <a:spLocks noChangeArrowheads="1"/>
          </p:cNvSpPr>
          <p:nvPr/>
        </p:nvSpPr>
        <p:spPr bwMode="auto">
          <a:xfrm>
            <a:off x="296485" y="5394287"/>
            <a:ext cx="1449444" cy="33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Beam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axis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 flipV="1">
            <a:off x="5024622" y="4648186"/>
            <a:ext cx="0" cy="116204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Figura a mano libera: forma 100">
            <a:extLst>
              <a:ext uri="{FF2B5EF4-FFF2-40B4-BE49-F238E27FC236}">
                <a16:creationId xmlns:a16="http://schemas.microsoft.com/office/drawing/2014/main" id="{1FEC9D31-1728-297F-8E19-FE0D65423453}"/>
              </a:ext>
            </a:extLst>
          </p:cNvPr>
          <p:cNvSpPr/>
          <p:nvPr/>
        </p:nvSpPr>
        <p:spPr>
          <a:xfrm flipV="1">
            <a:off x="1277791" y="5221555"/>
            <a:ext cx="1728446" cy="997784"/>
          </a:xfrm>
          <a:custGeom>
            <a:avLst/>
            <a:gdLst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46711" h="1446712">
                <a:moveTo>
                  <a:pt x="0" y="724989"/>
                </a:moveTo>
                <a:cubicBezTo>
                  <a:pt x="119470" y="362222"/>
                  <a:pt x="238941" y="-544"/>
                  <a:pt x="359228" y="0"/>
                </a:cubicBezTo>
                <a:cubicBezTo>
                  <a:pt x="479515" y="544"/>
                  <a:pt x="615042" y="470807"/>
                  <a:pt x="721722" y="728255"/>
                </a:cubicBezTo>
                <a:cubicBezTo>
                  <a:pt x="828402" y="985703"/>
                  <a:pt x="956854" y="1446712"/>
                  <a:pt x="1077685" y="1446712"/>
                </a:cubicBezTo>
                <a:cubicBezTo>
                  <a:pt x="1198516" y="1446712"/>
                  <a:pt x="1322613" y="1087483"/>
                  <a:pt x="1446711" y="72825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6C063137-7C59-E65A-1AD2-D841B3CA153A}"/>
                  </a:ext>
                </a:extLst>
              </p:cNvPr>
              <p:cNvSpPr txBox="1"/>
              <p:nvPr/>
            </p:nvSpPr>
            <p:spPr>
              <a:xfrm>
                <a:off x="1822477" y="5946798"/>
                <a:ext cx="688248" cy="201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6C063137-7C59-E65A-1AD2-D841B3CA1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477" y="5946798"/>
                <a:ext cx="688248" cy="201664"/>
              </a:xfrm>
              <a:prstGeom prst="rect">
                <a:avLst/>
              </a:prstGeom>
              <a:blipFill>
                <a:blip r:embed="rId7"/>
                <a:stretch>
                  <a:fillRect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3E663E53-34A4-B4B5-A33D-17B85C354937}"/>
                  </a:ext>
                </a:extLst>
              </p:cNvPr>
              <p:cNvSpPr txBox="1"/>
              <p:nvPr/>
            </p:nvSpPr>
            <p:spPr>
              <a:xfrm>
                <a:off x="5911808" y="5553236"/>
                <a:ext cx="688248" cy="363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3E663E53-34A4-B4B5-A33D-17B85C354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808" y="5553236"/>
                <a:ext cx="688248" cy="363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BBB5B6D8-1912-7A8C-0211-F33E108AD25D}"/>
              </a:ext>
            </a:extLst>
          </p:cNvPr>
          <p:cNvCxnSpPr>
            <a:cxnSpLocks/>
          </p:cNvCxnSpPr>
          <p:nvPr/>
        </p:nvCxnSpPr>
        <p:spPr>
          <a:xfrm>
            <a:off x="1707946" y="5720447"/>
            <a:ext cx="0" cy="49889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FD15DE66-1D92-8A02-D976-41E833471A18}"/>
                  </a:ext>
                </a:extLst>
              </p:cNvPr>
              <p:cNvSpPr txBox="1"/>
              <p:nvPr/>
            </p:nvSpPr>
            <p:spPr>
              <a:xfrm>
                <a:off x="1363822" y="6219339"/>
                <a:ext cx="602217" cy="31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FD15DE66-1D92-8A02-D976-41E833471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822" y="6219339"/>
                <a:ext cx="602217" cy="313612"/>
              </a:xfrm>
              <a:prstGeom prst="rect">
                <a:avLst/>
              </a:prstGeom>
              <a:blipFill>
                <a:blip r:embed="rId9"/>
                <a:stretch>
                  <a:fillRect t="-1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Group 79">
            <a:extLst>
              <a:ext uri="{FF2B5EF4-FFF2-40B4-BE49-F238E27FC236}">
                <a16:creationId xmlns:a16="http://schemas.microsoft.com/office/drawing/2014/main" id="{A2D71262-6144-8CA6-52F3-11058913C38A}"/>
              </a:ext>
            </a:extLst>
          </p:cNvPr>
          <p:cNvGrpSpPr>
            <a:grpSpLocks/>
          </p:cNvGrpSpPr>
          <p:nvPr/>
        </p:nvGrpSpPr>
        <p:grpSpPr bwMode="auto">
          <a:xfrm rot="16736500">
            <a:off x="3945342" y="5695984"/>
            <a:ext cx="1599923" cy="78661"/>
            <a:chOff x="7090" y="9936"/>
            <a:chExt cx="646" cy="1183"/>
          </a:xfrm>
        </p:grpSpPr>
        <p:sp>
          <p:nvSpPr>
            <p:cNvPr id="142" name="Rectangle 82">
              <a:extLst>
                <a:ext uri="{FF2B5EF4-FFF2-40B4-BE49-F238E27FC236}">
                  <a16:creationId xmlns:a16="http://schemas.microsoft.com/office/drawing/2014/main" id="{F3C8367A-399B-818F-4896-BE6F11B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" y="9936"/>
              <a:ext cx="214" cy="118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81">
              <a:extLst>
                <a:ext uri="{FF2B5EF4-FFF2-40B4-BE49-F238E27FC236}">
                  <a16:creationId xmlns:a16="http://schemas.microsoft.com/office/drawing/2014/main" id="{14F3D4A9-23A3-74B2-877C-F2B2142B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2" y="9936"/>
              <a:ext cx="214" cy="118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Rectangle 80">
              <a:extLst>
                <a:ext uri="{FF2B5EF4-FFF2-40B4-BE49-F238E27FC236}">
                  <a16:creationId xmlns:a16="http://schemas.microsoft.com/office/drawing/2014/main" id="{CC75008B-A893-6EDD-6B1F-1C6877E34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" y="9936"/>
              <a:ext cx="214" cy="11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425B3416-7141-3E3E-4A31-03FD65986422}"/>
              </a:ext>
            </a:extLst>
          </p:cNvPr>
          <p:cNvSpPr txBox="1"/>
          <p:nvPr/>
        </p:nvSpPr>
        <p:spPr>
          <a:xfrm>
            <a:off x="5037077" y="4554549"/>
            <a:ext cx="331708" cy="390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y</a:t>
            </a:r>
          </a:p>
        </p:txBody>
      </p:sp>
      <p:sp>
        <p:nvSpPr>
          <p:cNvPr id="146" name="Line 13">
            <a:extLst>
              <a:ext uri="{FF2B5EF4-FFF2-40B4-BE49-F238E27FC236}">
                <a16:creationId xmlns:a16="http://schemas.microsoft.com/office/drawing/2014/main" id="{CFBFE98B-C3FC-2357-C70E-2B05AD058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287" y="4947755"/>
            <a:ext cx="2564935" cy="77124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Line 13">
            <a:extLst>
              <a:ext uri="{FF2B5EF4-FFF2-40B4-BE49-F238E27FC236}">
                <a16:creationId xmlns:a16="http://schemas.microsoft.com/office/drawing/2014/main" id="{12FD7366-674B-E0E1-6D33-DCC29EF10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4296" y="5746546"/>
            <a:ext cx="2631432" cy="79878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Parentesi graffa aperta 147">
            <a:extLst>
              <a:ext uri="{FF2B5EF4-FFF2-40B4-BE49-F238E27FC236}">
                <a16:creationId xmlns:a16="http://schemas.microsoft.com/office/drawing/2014/main" id="{CA3E5635-B085-1F4D-A3C8-5FB5A5A39775}"/>
              </a:ext>
            </a:extLst>
          </p:cNvPr>
          <p:cNvSpPr/>
          <p:nvPr/>
        </p:nvSpPr>
        <p:spPr>
          <a:xfrm rot="16200000" flipV="1">
            <a:off x="8749708" y="1697155"/>
            <a:ext cx="318978" cy="252523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BF37D3A9-745D-1E8B-4700-B7700F17A2E3}"/>
              </a:ext>
            </a:extLst>
          </p:cNvPr>
          <p:cNvSpPr txBox="1"/>
          <p:nvPr/>
        </p:nvSpPr>
        <p:spPr>
          <a:xfrm>
            <a:off x="8055933" y="3076731"/>
            <a:ext cx="177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Optical </a:t>
            </a:r>
            <a:r>
              <a:rPr lang="it-IT" dirty="0" err="1"/>
              <a:t>functions</a:t>
            </a:r>
            <a:endParaRPr lang="it-IT" dirty="0"/>
          </a:p>
        </p:txBody>
      </p:sp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6B5FFDA8-5678-1E67-F03D-0CAA6523E587}"/>
              </a:ext>
            </a:extLst>
          </p:cNvPr>
          <p:cNvSpPr txBox="1"/>
          <p:nvPr/>
        </p:nvSpPr>
        <p:spPr>
          <a:xfrm>
            <a:off x="0" y="803609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/>
              <a:t>With an </a:t>
            </a:r>
            <a:r>
              <a:rPr lang="en-US" sz="1400" b="1" dirty="0"/>
              <a:t>RFD it is possible to measure the bunch </a:t>
            </a:r>
            <a:r>
              <a:rPr lang="en-US" sz="1400" b="1" dirty="0">
                <a:highlight>
                  <a:srgbClr val="FFFF00"/>
                </a:highlight>
              </a:rPr>
              <a:t>longitudinal profile </a:t>
            </a:r>
            <a:r>
              <a:rPr lang="en-US" sz="1400" dirty="0"/>
              <a:t>and, adding a dispersive system, the </a:t>
            </a:r>
            <a:r>
              <a:rPr lang="en-US" sz="1400" b="1" dirty="0"/>
              <a:t>longitudinal beam </a:t>
            </a:r>
            <a:r>
              <a:rPr lang="en-US" sz="1400" b="1" dirty="0">
                <a:highlight>
                  <a:srgbClr val="FFFF00"/>
                </a:highlight>
              </a:rPr>
              <a:t>phase space</a:t>
            </a:r>
            <a:r>
              <a:rPr lang="en-US" sz="1400" dirty="0"/>
              <a:t>. Similarly, since the longitudinal beam distribution can be projected along a transverse coordinate, the </a:t>
            </a:r>
            <a:r>
              <a:rPr lang="en-US" sz="1400" b="1" dirty="0">
                <a:highlight>
                  <a:srgbClr val="FFFF00"/>
                </a:highlight>
              </a:rPr>
              <a:t>transverse emittance of each longitudinal bunch slice </a:t>
            </a:r>
            <a:r>
              <a:rPr lang="en-US" sz="1400" b="1" dirty="0"/>
              <a:t>can be measured </a:t>
            </a:r>
            <a:r>
              <a:rPr lang="en-US" sz="1400" dirty="0"/>
              <a:t>using the quadrupole scan technique.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400" dirty="0"/>
              <a:t>The phase of the deflecting voltage is chosen to have a </a:t>
            </a:r>
            <a:r>
              <a:rPr lang="en-US" sz="1400" b="1" dirty="0">
                <a:highlight>
                  <a:srgbClr val="FFFF00"/>
                </a:highlight>
              </a:rPr>
              <a:t>zero crossing of the transverse voltage </a:t>
            </a:r>
            <a:r>
              <a:rPr lang="en-US" sz="1400" dirty="0"/>
              <a:t>in the </a:t>
            </a:r>
            <a:r>
              <a:rPr lang="en-US" sz="1400" b="1" dirty="0"/>
              <a:t>center of the bunch</a:t>
            </a:r>
            <a:r>
              <a:rPr lang="en-US" sz="1400" dirty="0"/>
              <a:t>, giving a linear transverse deflection from the head and the tail of the </a:t>
            </a:r>
            <a:r>
              <a:rPr lang="it-IT" sz="1400" dirty="0" err="1"/>
              <a:t>bunch</a:t>
            </a:r>
            <a:r>
              <a:rPr lang="it-IT" sz="1400" dirty="0"/>
              <a:t> </a:t>
            </a:r>
            <a:r>
              <a:rPr lang="it-IT" sz="1400" dirty="0" err="1"/>
              <a:t>itself</a:t>
            </a:r>
            <a:r>
              <a:rPr lang="it-IT" sz="1400" dirty="0"/>
              <a:t>. </a:t>
            </a:r>
            <a:r>
              <a:rPr lang="en-US" sz="1400" dirty="0"/>
              <a:t>After the deflector the transverse kick results into a </a:t>
            </a:r>
            <a:r>
              <a:rPr lang="en-US" sz="1400" b="1" dirty="0"/>
              <a:t>transverse displacement of each longitudinal bunch slice</a:t>
            </a:r>
            <a:r>
              <a:rPr lang="en-US" sz="1400" dirty="0"/>
              <a:t>, proportional to its position with respect to the bunch </a:t>
            </a:r>
            <a:r>
              <a:rPr lang="it-IT" sz="1400" dirty="0"/>
              <a:t>center.</a:t>
            </a:r>
            <a:endParaRPr lang="en-US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2A7ECC-25B2-BC5D-45E7-A30E14F9E9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004679-98BC-E3C9-78CF-F7B19B174F37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A6BF46CF-202C-2FB4-F451-16DD7FB563D3}"/>
              </a:ext>
            </a:extLst>
          </p:cNvPr>
          <p:cNvSpPr/>
          <p:nvPr/>
        </p:nvSpPr>
        <p:spPr>
          <a:xfrm>
            <a:off x="1916895" y="5077700"/>
            <a:ext cx="466521" cy="499796"/>
          </a:xfrm>
          <a:custGeom>
            <a:avLst/>
            <a:gdLst>
              <a:gd name="csX0" fmla="*/ 0 w 418290"/>
              <a:gd name="csY0" fmla="*/ 438051 h 496417"/>
              <a:gd name="csX1" fmla="*/ 223737 w 418290"/>
              <a:gd name="csY1" fmla="*/ 306 h 496417"/>
              <a:gd name="csX2" fmla="*/ 418290 w 418290"/>
              <a:gd name="csY2" fmla="*/ 496417 h 496417"/>
              <a:gd name="csX0" fmla="*/ 0 w 427815"/>
              <a:gd name="csY0" fmla="*/ 480866 h 496370"/>
              <a:gd name="csX1" fmla="*/ 233262 w 427815"/>
              <a:gd name="csY1" fmla="*/ 259 h 496370"/>
              <a:gd name="csX2" fmla="*/ 427815 w 427815"/>
              <a:gd name="csY2" fmla="*/ 496370 h 496370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3" fmla="*/ 0 w 427815"/>
              <a:gd name="csY3" fmla="*/ 480752 h 496256"/>
              <a:gd name="csX0" fmla="*/ 0 w 408765"/>
              <a:gd name="csY0" fmla="*/ 499796 h 499796"/>
              <a:gd name="csX1" fmla="*/ 214212 w 408765"/>
              <a:gd name="csY1" fmla="*/ 139 h 499796"/>
              <a:gd name="csX2" fmla="*/ 408765 w 408765"/>
              <a:gd name="csY2" fmla="*/ 496250 h 499796"/>
              <a:gd name="csX3" fmla="*/ 0 w 408765"/>
              <a:gd name="csY3" fmla="*/ 499796 h 499796"/>
              <a:gd name="csX0" fmla="*/ 0 w 408765"/>
              <a:gd name="csY0" fmla="*/ 499796 h 499796"/>
              <a:gd name="csX1" fmla="*/ 97371 w 408765"/>
              <a:gd name="csY1" fmla="*/ 139 h 499796"/>
              <a:gd name="csX2" fmla="*/ 408765 w 408765"/>
              <a:gd name="csY2" fmla="*/ 496250 h 499796"/>
              <a:gd name="csX3" fmla="*/ 0 w 408765"/>
              <a:gd name="csY3" fmla="*/ 499796 h 4997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08765" h="499796">
                <a:moveTo>
                  <a:pt x="0" y="499796"/>
                </a:moveTo>
                <a:cubicBezTo>
                  <a:pt x="119873" y="495134"/>
                  <a:pt x="27656" y="-9589"/>
                  <a:pt x="97371" y="139"/>
                </a:cubicBezTo>
                <a:cubicBezTo>
                  <a:pt x="167086" y="9867"/>
                  <a:pt x="260621" y="491183"/>
                  <a:pt x="408765" y="496250"/>
                </a:cubicBezTo>
                <a:lnTo>
                  <a:pt x="0" y="49979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A8C9FFA7-6089-9935-2AC0-139D7B06A25C}"/>
              </a:ext>
            </a:extLst>
          </p:cNvPr>
          <p:cNvSpPr/>
          <p:nvPr/>
        </p:nvSpPr>
        <p:spPr>
          <a:xfrm rot="5400000">
            <a:off x="4844888" y="5468031"/>
            <a:ext cx="1620177" cy="566455"/>
          </a:xfrm>
          <a:custGeom>
            <a:avLst/>
            <a:gdLst>
              <a:gd name="csX0" fmla="*/ 0 w 418290"/>
              <a:gd name="csY0" fmla="*/ 438051 h 496417"/>
              <a:gd name="csX1" fmla="*/ 223737 w 418290"/>
              <a:gd name="csY1" fmla="*/ 306 h 496417"/>
              <a:gd name="csX2" fmla="*/ 418290 w 418290"/>
              <a:gd name="csY2" fmla="*/ 496417 h 496417"/>
              <a:gd name="csX0" fmla="*/ 0 w 427815"/>
              <a:gd name="csY0" fmla="*/ 480866 h 496370"/>
              <a:gd name="csX1" fmla="*/ 233262 w 427815"/>
              <a:gd name="csY1" fmla="*/ 259 h 496370"/>
              <a:gd name="csX2" fmla="*/ 427815 w 427815"/>
              <a:gd name="csY2" fmla="*/ 496370 h 496370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0" fmla="*/ 0 w 427815"/>
              <a:gd name="csY0" fmla="*/ 480752 h 496256"/>
              <a:gd name="csX1" fmla="*/ 233262 w 427815"/>
              <a:gd name="csY1" fmla="*/ 145 h 496256"/>
              <a:gd name="csX2" fmla="*/ 427815 w 427815"/>
              <a:gd name="csY2" fmla="*/ 496256 h 496256"/>
              <a:gd name="csX3" fmla="*/ 0 w 427815"/>
              <a:gd name="csY3" fmla="*/ 480752 h 496256"/>
              <a:gd name="csX0" fmla="*/ 0 w 408765"/>
              <a:gd name="csY0" fmla="*/ 499796 h 499796"/>
              <a:gd name="csX1" fmla="*/ 214212 w 408765"/>
              <a:gd name="csY1" fmla="*/ 139 h 499796"/>
              <a:gd name="csX2" fmla="*/ 408765 w 408765"/>
              <a:gd name="csY2" fmla="*/ 496250 h 499796"/>
              <a:gd name="csX3" fmla="*/ 0 w 408765"/>
              <a:gd name="csY3" fmla="*/ 499796 h 499796"/>
              <a:gd name="csX0" fmla="*/ 0 w 408765"/>
              <a:gd name="csY0" fmla="*/ 566455 h 566455"/>
              <a:gd name="csX1" fmla="*/ 283903 w 408765"/>
              <a:gd name="csY1" fmla="*/ 122 h 566455"/>
              <a:gd name="csX2" fmla="*/ 408765 w 408765"/>
              <a:gd name="csY2" fmla="*/ 562909 h 566455"/>
              <a:gd name="csX3" fmla="*/ 0 w 408765"/>
              <a:gd name="csY3" fmla="*/ 566455 h 5664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08765" h="566455">
                <a:moveTo>
                  <a:pt x="0" y="566455"/>
                </a:moveTo>
                <a:cubicBezTo>
                  <a:pt x="119873" y="561793"/>
                  <a:pt x="214188" y="-9606"/>
                  <a:pt x="283903" y="122"/>
                </a:cubicBezTo>
                <a:cubicBezTo>
                  <a:pt x="353618" y="9850"/>
                  <a:pt x="260621" y="557842"/>
                  <a:pt x="408765" y="562909"/>
                </a:cubicBezTo>
                <a:lnTo>
                  <a:pt x="0" y="5664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0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83" grpId="0"/>
      <p:bldP spid="88" grpId="0" animBg="1"/>
      <p:bldP spid="89" grpId="0" animBg="1"/>
      <p:bldP spid="90" grpId="0"/>
      <p:bldP spid="35" grpId="0" animBg="1"/>
      <p:bldP spid="36" grpId="0"/>
      <p:bldP spid="41" grpId="0"/>
      <p:bldP spid="109" grpId="0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9" grpId="0"/>
      <p:bldP spid="18" grpId="0" animBg="1"/>
      <p:bldP spid="37" grpId="0" animBg="1"/>
      <p:bldP spid="39" grpId="0" animBg="1"/>
      <p:bldP spid="40" grpId="0" animBg="1"/>
      <p:bldP spid="43" grpId="0"/>
      <p:bldP spid="67" grpId="0" animBg="1"/>
      <p:bldP spid="101" grpId="0" animBg="1"/>
      <p:bldP spid="103" grpId="0"/>
      <p:bldP spid="104" grpId="0"/>
      <p:bldP spid="140" grpId="0"/>
      <p:bldP spid="145" grpId="0"/>
      <p:bldP spid="146" grpId="0" animBg="1"/>
      <p:bldP spid="147" grpId="0" animBg="1"/>
      <p:bldP spid="148" grpId="0" animBg="1"/>
      <p:bldP spid="149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3">
                <a:extLst>
                  <a:ext uri="{FF2B5EF4-FFF2-40B4-BE49-F238E27FC236}">
                    <a16:creationId xmlns:a16="http://schemas.microsoft.com/office/drawing/2014/main" id="{AE80775F-515E-53CA-7A27-69C660D6A7A3}"/>
                  </a:ext>
                </a:extLst>
              </p:cNvPr>
              <p:cNvSpPr txBox="1"/>
              <p:nvPr/>
            </p:nvSpPr>
            <p:spPr bwMode="auto">
              <a:xfrm>
                <a:off x="7087154" y="1469878"/>
                <a:ext cx="4417274" cy="6885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𝑠𝑐𝑟𝑒𝑒𝑛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Object 3">
                <a:extLst>
                  <a:ext uri="{FF2B5EF4-FFF2-40B4-BE49-F238E27FC236}">
                    <a16:creationId xmlns:a16="http://schemas.microsoft.com/office/drawing/2014/main" id="{AE80775F-515E-53CA-7A27-69C660D6A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7154" y="1469878"/>
                <a:ext cx="4417274" cy="6885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4FCB6A2D-305D-33DF-CA73-443B2C46C993}"/>
                  </a:ext>
                </a:extLst>
              </p:cNvPr>
              <p:cNvSpPr txBox="1"/>
              <p:nvPr/>
            </p:nvSpPr>
            <p:spPr bwMode="auto">
              <a:xfrm>
                <a:off x="7473470" y="2749332"/>
                <a:ext cx="2903908" cy="57866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1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acc>
                                <m:accPr>
                                  <m:chr m:val="̂"/>
                                  <m:ctrlP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den>
                      </m:f>
                      <m:r>
                        <a:rPr lang="it-IT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𝑠𝑐𝑟𝑒𝑒𝑛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700" dirty="0"/>
              </a:p>
            </p:txBody>
          </p:sp>
        </mc:Choice>
        <mc:Fallback xmlns="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4FCB6A2D-305D-33DF-CA73-443B2C46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470" y="2749332"/>
                <a:ext cx="2903908" cy="578661"/>
              </a:xfrm>
              <a:prstGeom prst="rect">
                <a:avLst/>
              </a:prstGeom>
              <a:blipFill>
                <a:blip r:embed="rId3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79">
            <a:extLst>
              <a:ext uri="{FF2B5EF4-FFF2-40B4-BE49-F238E27FC236}">
                <a16:creationId xmlns:a16="http://schemas.microsoft.com/office/drawing/2014/main" id="{13FD3067-6E0E-D8F8-63E6-44D268A432F9}"/>
              </a:ext>
            </a:extLst>
          </p:cNvPr>
          <p:cNvGrpSpPr>
            <a:grpSpLocks/>
          </p:cNvGrpSpPr>
          <p:nvPr/>
        </p:nvGrpSpPr>
        <p:grpSpPr bwMode="auto">
          <a:xfrm>
            <a:off x="1818080" y="2750256"/>
            <a:ext cx="444994" cy="79661"/>
            <a:chOff x="7090" y="9936"/>
            <a:chExt cx="646" cy="1183"/>
          </a:xfrm>
        </p:grpSpPr>
        <p:sp>
          <p:nvSpPr>
            <p:cNvPr id="32" name="Rectangle 82">
              <a:extLst>
                <a:ext uri="{FF2B5EF4-FFF2-40B4-BE49-F238E27FC236}">
                  <a16:creationId xmlns:a16="http://schemas.microsoft.com/office/drawing/2014/main" id="{5F49BA1D-0D55-DFF9-5D21-24544626E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" y="9936"/>
              <a:ext cx="214" cy="118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81">
              <a:extLst>
                <a:ext uri="{FF2B5EF4-FFF2-40B4-BE49-F238E27FC236}">
                  <a16:creationId xmlns:a16="http://schemas.microsoft.com/office/drawing/2014/main" id="{CF90145E-12B6-8A96-DDC0-C9E4EDD72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2" y="9936"/>
              <a:ext cx="214" cy="118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80">
              <a:extLst>
                <a:ext uri="{FF2B5EF4-FFF2-40B4-BE49-F238E27FC236}">
                  <a16:creationId xmlns:a16="http://schemas.microsoft.com/office/drawing/2014/main" id="{9C842653-8536-58EB-E118-A2836768B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" y="9936"/>
              <a:ext cx="214" cy="11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78">
            <a:extLst>
              <a:ext uri="{FF2B5EF4-FFF2-40B4-BE49-F238E27FC236}">
                <a16:creationId xmlns:a16="http://schemas.microsoft.com/office/drawing/2014/main" id="{5E0F0693-52DD-1A4E-9D33-A4B443E4F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368" y="1557983"/>
            <a:ext cx="98257" cy="2471756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61">
            <a:extLst>
              <a:ext uri="{FF2B5EF4-FFF2-40B4-BE49-F238E27FC236}">
                <a16:creationId xmlns:a16="http://schemas.microsoft.com/office/drawing/2014/main" id="{179E2ED9-7623-0962-12B6-43838B9AC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37" y="1872813"/>
            <a:ext cx="1091426" cy="4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RFD ON</a:t>
            </a:r>
            <a:endParaRPr kumimoji="0" lang="it-IT" altLang="it-IT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Line 55">
            <a:extLst>
              <a:ext uri="{FF2B5EF4-FFF2-40B4-BE49-F238E27FC236}">
                <a16:creationId xmlns:a16="http://schemas.microsoft.com/office/drawing/2014/main" id="{4E65903E-12EB-551A-D5BD-A46C29570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779" y="2777178"/>
            <a:ext cx="4634304" cy="18465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52">
            <a:extLst>
              <a:ext uri="{FF2B5EF4-FFF2-40B4-BE49-F238E27FC236}">
                <a16:creationId xmlns:a16="http://schemas.microsoft.com/office/drawing/2014/main" id="{6CE71F73-6791-A8F9-49FA-53C0AC23B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5" y="2477494"/>
            <a:ext cx="1399481" cy="31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Beam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axis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1CA57B31-648F-1CDC-EBD8-7D681AAE18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4512" y="1403498"/>
            <a:ext cx="18595" cy="14724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FB34696A-ECF6-AB74-C867-44CEF0A63454}"/>
              </a:ext>
            </a:extLst>
          </p:cNvPr>
          <p:cNvSpPr/>
          <p:nvPr/>
        </p:nvSpPr>
        <p:spPr>
          <a:xfrm flipV="1">
            <a:off x="1037384" y="2312006"/>
            <a:ext cx="1668865" cy="955937"/>
          </a:xfrm>
          <a:custGeom>
            <a:avLst/>
            <a:gdLst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46711" h="1446712">
                <a:moveTo>
                  <a:pt x="0" y="724989"/>
                </a:moveTo>
                <a:cubicBezTo>
                  <a:pt x="119470" y="362222"/>
                  <a:pt x="238941" y="-544"/>
                  <a:pt x="359228" y="0"/>
                </a:cubicBezTo>
                <a:cubicBezTo>
                  <a:pt x="479515" y="544"/>
                  <a:pt x="615042" y="470807"/>
                  <a:pt x="721722" y="728255"/>
                </a:cubicBezTo>
                <a:cubicBezTo>
                  <a:pt x="828402" y="985703"/>
                  <a:pt x="956854" y="1446712"/>
                  <a:pt x="1077685" y="1446712"/>
                </a:cubicBezTo>
                <a:cubicBezTo>
                  <a:pt x="1198516" y="1446712"/>
                  <a:pt x="1322613" y="1087483"/>
                  <a:pt x="1446711" y="72825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79">
            <a:extLst>
              <a:ext uri="{FF2B5EF4-FFF2-40B4-BE49-F238E27FC236}">
                <a16:creationId xmlns:a16="http://schemas.microsoft.com/office/drawing/2014/main" id="{6D3B6740-2287-55F9-81FE-08B06CE65521}"/>
              </a:ext>
            </a:extLst>
          </p:cNvPr>
          <p:cNvGrpSpPr>
            <a:grpSpLocks/>
          </p:cNvGrpSpPr>
          <p:nvPr/>
        </p:nvGrpSpPr>
        <p:grpSpPr bwMode="auto">
          <a:xfrm rot="16736500">
            <a:off x="4228261" y="1987739"/>
            <a:ext cx="872569" cy="61021"/>
            <a:chOff x="7090" y="9936"/>
            <a:chExt cx="646" cy="1183"/>
          </a:xfrm>
        </p:grpSpPr>
        <p:sp>
          <p:nvSpPr>
            <p:cNvPr id="29" name="Rectangle 82">
              <a:extLst>
                <a:ext uri="{FF2B5EF4-FFF2-40B4-BE49-F238E27FC236}">
                  <a16:creationId xmlns:a16="http://schemas.microsoft.com/office/drawing/2014/main" id="{BB37DF99-9279-FD68-9C15-78E65672D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" y="9936"/>
              <a:ext cx="214" cy="118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81">
              <a:extLst>
                <a:ext uri="{FF2B5EF4-FFF2-40B4-BE49-F238E27FC236}">
                  <a16:creationId xmlns:a16="http://schemas.microsoft.com/office/drawing/2014/main" id="{39B304CC-EA0C-44DD-CC2D-403445801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2" y="9936"/>
              <a:ext cx="214" cy="118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80">
              <a:extLst>
                <a:ext uri="{FF2B5EF4-FFF2-40B4-BE49-F238E27FC236}">
                  <a16:creationId xmlns:a16="http://schemas.microsoft.com/office/drawing/2014/main" id="{1CC86105-43CB-483C-D47E-642FAAD7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" y="9936"/>
              <a:ext cx="214" cy="11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9DF8E35-1427-1A2E-7C04-597CAF602002}"/>
              </a:ext>
            </a:extLst>
          </p:cNvPr>
          <p:cNvSpPr txBox="1"/>
          <p:nvPr/>
        </p:nvSpPr>
        <p:spPr>
          <a:xfrm>
            <a:off x="4817044" y="1412567"/>
            <a:ext cx="320274" cy="374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y</a:t>
            </a: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3F1CA343-AFAA-5251-FEFA-9FF82C49EB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3458" y="1595106"/>
            <a:ext cx="2504109" cy="119348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02549E4C-B74E-E218-DDE8-72DA480656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1601" y="2453779"/>
            <a:ext cx="2717844" cy="36119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79">
            <a:extLst>
              <a:ext uri="{FF2B5EF4-FFF2-40B4-BE49-F238E27FC236}">
                <a16:creationId xmlns:a16="http://schemas.microsoft.com/office/drawing/2014/main" id="{BD677264-862E-245A-053F-50625CAD784C}"/>
              </a:ext>
            </a:extLst>
          </p:cNvPr>
          <p:cNvGrpSpPr>
            <a:grpSpLocks/>
          </p:cNvGrpSpPr>
          <p:nvPr/>
        </p:nvGrpSpPr>
        <p:grpSpPr bwMode="auto">
          <a:xfrm rot="16736500">
            <a:off x="4183288" y="3517506"/>
            <a:ext cx="872569" cy="61021"/>
            <a:chOff x="7090" y="9936"/>
            <a:chExt cx="646" cy="1183"/>
          </a:xfrm>
        </p:grpSpPr>
        <p:sp>
          <p:nvSpPr>
            <p:cNvPr id="26" name="Rectangle 82">
              <a:extLst>
                <a:ext uri="{FF2B5EF4-FFF2-40B4-BE49-F238E27FC236}">
                  <a16:creationId xmlns:a16="http://schemas.microsoft.com/office/drawing/2014/main" id="{57F0DBAB-90AA-091F-3F5E-9AEBB817C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" y="9936"/>
              <a:ext cx="214" cy="118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81">
              <a:extLst>
                <a:ext uri="{FF2B5EF4-FFF2-40B4-BE49-F238E27FC236}">
                  <a16:creationId xmlns:a16="http://schemas.microsoft.com/office/drawing/2014/main" id="{78DC48F6-ABA3-BF3C-9ACB-84CC1CF9A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2" y="9936"/>
              <a:ext cx="214" cy="118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80">
              <a:extLst>
                <a:ext uri="{FF2B5EF4-FFF2-40B4-BE49-F238E27FC236}">
                  <a16:creationId xmlns:a16="http://schemas.microsoft.com/office/drawing/2014/main" id="{70BCCE9D-B365-3E24-1739-189FDB6ED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8" y="9936"/>
              <a:ext cx="214" cy="11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Line 13">
            <a:extLst>
              <a:ext uri="{FF2B5EF4-FFF2-40B4-BE49-F238E27FC236}">
                <a16:creationId xmlns:a16="http://schemas.microsoft.com/office/drawing/2014/main" id="{2F8ACB4F-DCE8-B0E9-39C4-46CAFE3D6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4290" y="2806657"/>
            <a:ext cx="2673830" cy="1164502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379488AB-D6F2-3F9B-F23D-5C41F7ED7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451" y="2806656"/>
            <a:ext cx="2477586" cy="30582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8AE549E4-24A7-EB47-A025-75A6413733EF}"/>
              </a:ext>
            </a:extLst>
          </p:cNvPr>
          <p:cNvSpPr/>
          <p:nvPr/>
        </p:nvSpPr>
        <p:spPr>
          <a:xfrm flipV="1">
            <a:off x="1384901" y="2315927"/>
            <a:ext cx="1668865" cy="955937"/>
          </a:xfrm>
          <a:custGeom>
            <a:avLst/>
            <a:gdLst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  <a:gd name="csX0" fmla="*/ 0 w 1446711"/>
              <a:gd name="csY0" fmla="*/ 724989 h 1446712"/>
              <a:gd name="csX1" fmla="*/ 359228 w 1446711"/>
              <a:gd name="csY1" fmla="*/ 0 h 1446712"/>
              <a:gd name="csX2" fmla="*/ 721722 w 1446711"/>
              <a:gd name="csY2" fmla="*/ 728255 h 1446712"/>
              <a:gd name="csX3" fmla="*/ 1077685 w 1446711"/>
              <a:gd name="csY3" fmla="*/ 1446712 h 1446712"/>
              <a:gd name="csX4" fmla="*/ 1446711 w 1446711"/>
              <a:gd name="csY4" fmla="*/ 728255 h 1446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46711" h="1446712">
                <a:moveTo>
                  <a:pt x="0" y="724989"/>
                </a:moveTo>
                <a:cubicBezTo>
                  <a:pt x="119470" y="362222"/>
                  <a:pt x="238941" y="-544"/>
                  <a:pt x="359228" y="0"/>
                </a:cubicBezTo>
                <a:cubicBezTo>
                  <a:pt x="479515" y="544"/>
                  <a:pt x="615042" y="470807"/>
                  <a:pt x="721722" y="728255"/>
                </a:cubicBezTo>
                <a:cubicBezTo>
                  <a:pt x="828402" y="985703"/>
                  <a:pt x="956854" y="1446712"/>
                  <a:pt x="1077685" y="1446712"/>
                </a:cubicBezTo>
                <a:cubicBezTo>
                  <a:pt x="1198516" y="1446712"/>
                  <a:pt x="1322613" y="1087483"/>
                  <a:pt x="1446711" y="72825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Line 58">
            <a:extLst>
              <a:ext uri="{FF2B5EF4-FFF2-40B4-BE49-F238E27FC236}">
                <a16:creationId xmlns:a16="http://schemas.microsoft.com/office/drawing/2014/main" id="{A7670CAA-AE06-771D-607B-97156BBC8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9020" y="2174854"/>
            <a:ext cx="498392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96B17B7-DB12-1845-7308-6D19058AB511}"/>
                  </a:ext>
                </a:extLst>
              </p:cNvPr>
              <p:cNvSpPr txBox="1"/>
              <p:nvPr/>
            </p:nvSpPr>
            <p:spPr>
              <a:xfrm>
                <a:off x="2274687" y="1783517"/>
                <a:ext cx="664523" cy="2383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96B17B7-DB12-1845-7308-6D19058AB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687" y="1783517"/>
                <a:ext cx="664523" cy="238343"/>
              </a:xfrm>
              <a:prstGeom prst="rect">
                <a:avLst/>
              </a:prstGeom>
              <a:blipFill>
                <a:blip r:embed="rId4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D1CBF83-D0DD-90BB-372C-A5692F5474F7}"/>
                  </a:ext>
                </a:extLst>
              </p:cNvPr>
              <p:cNvSpPr txBox="1"/>
              <p:nvPr/>
            </p:nvSpPr>
            <p:spPr>
              <a:xfrm>
                <a:off x="4924682" y="2474976"/>
                <a:ext cx="1008285" cy="2383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d>
                        <m:dPr>
                          <m:begChr m:val="⟨"/>
                          <m:endChr m:val="⟩"/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𝑠𝑐𝑟𝑒𝑒</m:t>
                              </m:r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D1CBF83-D0DD-90BB-372C-A5692F547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682" y="2474976"/>
                <a:ext cx="1008285" cy="238343"/>
              </a:xfrm>
              <a:prstGeom prst="rect">
                <a:avLst/>
              </a:prstGeom>
              <a:blipFill>
                <a:blip r:embed="rId5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58">
            <a:extLst>
              <a:ext uri="{FF2B5EF4-FFF2-40B4-BE49-F238E27FC236}">
                <a16:creationId xmlns:a16="http://schemas.microsoft.com/office/drawing/2014/main" id="{54AD12B3-BB62-09F4-9C26-B766D4724A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1932" y="2042085"/>
            <a:ext cx="1" cy="159972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BABB5F6-33E3-2841-F55E-BFB329792A28}"/>
              </a:ext>
            </a:extLst>
          </p:cNvPr>
          <p:cNvSpPr/>
          <p:nvPr/>
        </p:nvSpPr>
        <p:spPr>
          <a:xfrm>
            <a:off x="8102009" y="1499191"/>
            <a:ext cx="1190846" cy="659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3">
                <a:extLst>
                  <a:ext uri="{FF2B5EF4-FFF2-40B4-BE49-F238E27FC236}">
                    <a16:creationId xmlns:a16="http://schemas.microsoft.com/office/drawing/2014/main" id="{CEB8FDE7-6EBA-1390-3E34-91B7F44D4A99}"/>
                  </a:ext>
                </a:extLst>
              </p:cNvPr>
              <p:cNvSpPr txBox="1"/>
              <p:nvPr/>
            </p:nvSpPr>
            <p:spPr bwMode="auto">
              <a:xfrm>
                <a:off x="6498819" y="3465004"/>
                <a:ext cx="5087126" cy="57866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𝑠𝑐𝑟𝑒𝑒𝑛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it-IT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𝑅𝐹𝐷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el-GR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𝑠𝑐𝑟𝑒𝑒𝑛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it-IT" sz="1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17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𝑝𝑠</m:t>
                          </m:r>
                          <m:r>
                            <a:rPr lang="it-IT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it-IT" sz="1700" dirty="0"/>
              </a:p>
            </p:txBody>
          </p:sp>
        </mc:Choice>
        <mc:Fallback xmlns="">
          <p:sp>
            <p:nvSpPr>
              <p:cNvPr id="36" name="Object 3">
                <a:extLst>
                  <a:ext uri="{FF2B5EF4-FFF2-40B4-BE49-F238E27FC236}">
                    <a16:creationId xmlns:a16="http://schemas.microsoft.com/office/drawing/2014/main" id="{CEB8FDE7-6EBA-1390-3E34-91B7F44D4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8819" y="3465004"/>
                <a:ext cx="5087126" cy="578661"/>
              </a:xfrm>
              <a:prstGeom prst="rect">
                <a:avLst/>
              </a:prstGeom>
              <a:blipFill>
                <a:blip r:embed="rId6"/>
                <a:stretch>
                  <a:fillRect b="-94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tangolo 36">
            <a:extLst>
              <a:ext uri="{FF2B5EF4-FFF2-40B4-BE49-F238E27FC236}">
                <a16:creationId xmlns:a16="http://schemas.microsoft.com/office/drawing/2014/main" id="{5417EDCD-60AF-9B2E-BFED-392676460EEA}"/>
              </a:ext>
            </a:extLst>
          </p:cNvPr>
          <p:cNvSpPr/>
          <p:nvPr/>
        </p:nvSpPr>
        <p:spPr>
          <a:xfrm>
            <a:off x="2136981" y="0"/>
            <a:ext cx="8382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DEFLECTOR: CALIBRATION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D998BA5A-C99F-CB27-70E4-80477A61CD3B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8697432" y="2158409"/>
            <a:ext cx="0" cy="59542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>
            <a:extLst>
              <a:ext uri="{FF2B5EF4-FFF2-40B4-BE49-F238E27FC236}">
                <a16:creationId xmlns:a16="http://schemas.microsoft.com/office/drawing/2014/main" id="{435C31D7-88F0-6774-1D59-B37078DB3A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90"/>
          <a:stretch>
            <a:fillRect/>
          </a:stretch>
        </p:blipFill>
        <p:spPr>
          <a:xfrm>
            <a:off x="159488" y="3342697"/>
            <a:ext cx="1060055" cy="3515303"/>
          </a:xfrm>
          <a:prstGeom prst="rect">
            <a:avLst/>
          </a:prstGeom>
        </p:spPr>
      </p:pic>
      <p:grpSp>
        <p:nvGrpSpPr>
          <p:cNvPr id="42" name="Group 4">
            <a:extLst>
              <a:ext uri="{FF2B5EF4-FFF2-40B4-BE49-F238E27FC236}">
                <a16:creationId xmlns:a16="http://schemas.microsoft.com/office/drawing/2014/main" id="{2A25DF9D-6092-6BE0-DB5C-A354B6EA4D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03512" y="4113076"/>
            <a:ext cx="2794741" cy="2376264"/>
            <a:chOff x="158" y="1117"/>
            <a:chExt cx="2284" cy="1942"/>
          </a:xfrm>
        </p:grpSpPr>
        <p:sp>
          <p:nvSpPr>
            <p:cNvPr id="43" name="AutoShape 3">
              <a:extLst>
                <a:ext uri="{FF2B5EF4-FFF2-40B4-BE49-F238E27FC236}">
                  <a16:creationId xmlns:a16="http://schemas.microsoft.com/office/drawing/2014/main" id="{19E8DAD1-3225-D3A9-677C-67A72BE5C6F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8" y="1117"/>
              <a:ext cx="228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817DFC34-E696-5EA1-8477-89A2332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117"/>
              <a:ext cx="2284" cy="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0B85FA22-F539-293D-7DFC-C75D5B670998}"/>
              </a:ext>
            </a:extLst>
          </p:cNvPr>
          <p:cNvSpPr/>
          <p:nvPr/>
        </p:nvSpPr>
        <p:spPr>
          <a:xfrm>
            <a:off x="1010093" y="4922874"/>
            <a:ext cx="621411" cy="4784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EA186667-9D52-D463-23A9-55307B342076}"/>
              </a:ext>
            </a:extLst>
          </p:cNvPr>
          <p:cNvSpPr txBox="1"/>
          <p:nvPr/>
        </p:nvSpPr>
        <p:spPr>
          <a:xfrm>
            <a:off x="0" y="71213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u="none" strike="noStrike" baseline="0" dirty="0"/>
              <a:t>The other important characteristics of such system is that </a:t>
            </a:r>
            <a:r>
              <a:rPr lang="en-US" sz="1400" b="1" i="0" u="none" strike="noStrike" baseline="0" dirty="0"/>
              <a:t>it is possible to “self calibrate” the measurements</a:t>
            </a:r>
            <a:r>
              <a:rPr lang="en-US" sz="1400" b="0" i="0" u="none" strike="noStrike" baseline="0" dirty="0"/>
              <a:t>. The </a:t>
            </a:r>
            <a:r>
              <a:rPr lang="en-US" sz="1400" b="1" i="0" u="none" strike="noStrike" baseline="0" dirty="0"/>
              <a:t>coefficient</a:t>
            </a:r>
            <a:r>
              <a:rPr lang="en-US" sz="1400" b="0" i="0" u="none" strike="noStrike" baseline="0" dirty="0"/>
              <a:t> that relates the vertical coordinate at the screen with the time coordinate of the bunch can be</a:t>
            </a:r>
            <a:r>
              <a:rPr lang="en-US" sz="1400" dirty="0"/>
              <a:t> </a:t>
            </a:r>
            <a:r>
              <a:rPr lang="en-US" sz="1400" b="1" i="0" u="none" strike="noStrike" baseline="0" dirty="0"/>
              <a:t>directly find measuring the bunch centroid position on the screen for different values of the </a:t>
            </a:r>
            <a:r>
              <a:rPr lang="it-IT" sz="1400" b="1" i="0" u="none" strike="noStrike" baseline="0" dirty="0"/>
              <a:t>RFD </a:t>
            </a:r>
            <a:r>
              <a:rPr lang="it-IT" sz="1400" b="1" i="0" u="none" strike="noStrike" baseline="0" dirty="0" err="1"/>
              <a:t>phase</a:t>
            </a:r>
            <a:r>
              <a:rPr lang="it-IT" sz="1400" b="0" i="0" u="none" strike="noStrike" baseline="0" dirty="0"/>
              <a:t>.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98D263-64B4-5AE8-03B8-987CDD451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3028B5-3982-30F6-620D-B19DB4CD21B2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BCAED51E-FF46-A648-5E0E-1E113C02FC76}"/>
              </a:ext>
            </a:extLst>
          </p:cNvPr>
          <p:cNvGrpSpPr/>
          <p:nvPr/>
        </p:nvGrpSpPr>
        <p:grpSpPr>
          <a:xfrm>
            <a:off x="5146156" y="4251762"/>
            <a:ext cx="2977118" cy="2317699"/>
            <a:chOff x="5146156" y="4251762"/>
            <a:chExt cx="2977118" cy="2317699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1E47FE0D-A205-5A1D-58C6-6925DF03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20" t="10002" r="-1"/>
            <a:stretch>
              <a:fillRect/>
            </a:stretch>
          </p:blipFill>
          <p:spPr>
            <a:xfrm>
              <a:off x="5146156" y="4251762"/>
              <a:ext cx="2977118" cy="2317699"/>
            </a:xfrm>
            <a:prstGeom prst="rect">
              <a:avLst/>
            </a:prstGeom>
          </p:spPr>
        </p:pic>
        <p:sp>
          <p:nvSpPr>
            <p:cNvPr id="40" name="Arco 39">
              <a:extLst>
                <a:ext uri="{FF2B5EF4-FFF2-40B4-BE49-F238E27FC236}">
                  <a16:creationId xmlns:a16="http://schemas.microsoft.com/office/drawing/2014/main" id="{27EE7D42-48C4-1541-AAE7-8EF9355C0B29}"/>
                </a:ext>
              </a:extLst>
            </p:cNvPr>
            <p:cNvSpPr/>
            <p:nvPr/>
          </p:nvSpPr>
          <p:spPr>
            <a:xfrm rot="16798284">
              <a:off x="5970537" y="4634037"/>
              <a:ext cx="510857" cy="393441"/>
            </a:xfrm>
            <a:prstGeom prst="arc">
              <a:avLst>
                <a:gd name="adj1" fmla="val 16200000"/>
                <a:gd name="adj2" fmla="val 20908180"/>
              </a:avLst>
            </a:prstGeom>
            <a:ln w="28575">
              <a:solidFill>
                <a:srgbClr val="00206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308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35" grpId="0" animBg="1"/>
      <p:bldP spid="36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E706DC43-8ADD-9356-15F3-D128C978EE49}"/>
              </a:ext>
            </a:extLst>
          </p:cNvPr>
          <p:cNvGrpSpPr/>
          <p:nvPr/>
        </p:nvGrpSpPr>
        <p:grpSpPr>
          <a:xfrm>
            <a:off x="1019436" y="1520788"/>
            <a:ext cx="9870660" cy="4774926"/>
            <a:chOff x="242048" y="746779"/>
            <a:chExt cx="11224147" cy="5116425"/>
          </a:xfrm>
        </p:grpSpPr>
        <p:grpSp>
          <p:nvGrpSpPr>
            <p:cNvPr id="3" name="Group 12">
              <a:extLst>
                <a:ext uri="{FF2B5EF4-FFF2-40B4-BE49-F238E27FC236}">
                  <a16:creationId xmlns:a16="http://schemas.microsoft.com/office/drawing/2014/main" id="{DBDAF497-E1E1-BBFF-A625-4A2CCA2508D9}"/>
                </a:ext>
              </a:extLst>
            </p:cNvPr>
            <p:cNvGrpSpPr/>
            <p:nvPr/>
          </p:nvGrpSpPr>
          <p:grpSpPr>
            <a:xfrm>
              <a:off x="242048" y="746779"/>
              <a:ext cx="11224147" cy="5116425"/>
              <a:chOff x="242048" y="269990"/>
              <a:chExt cx="11224147" cy="5116425"/>
            </a:xfrm>
          </p:grpSpPr>
          <p:sp>
            <p:nvSpPr>
              <p:cNvPr id="8" name="Rectangle 17">
                <a:extLst>
                  <a:ext uri="{FF2B5EF4-FFF2-40B4-BE49-F238E27FC236}">
                    <a16:creationId xmlns:a16="http://schemas.microsoft.com/office/drawing/2014/main" id="{DE8818C4-6FDF-4F88-FD9A-D8728A9A166F}"/>
                  </a:ext>
                </a:extLst>
              </p:cNvPr>
              <p:cNvSpPr/>
              <p:nvPr/>
            </p:nvSpPr>
            <p:spPr>
              <a:xfrm>
                <a:off x="242048" y="1656442"/>
                <a:ext cx="1278609" cy="49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/>
                  <a:t>Waveguide S-band</a:t>
                </a:r>
              </a:p>
            </p:txBody>
          </p:sp>
          <p:sp>
            <p:nvSpPr>
              <p:cNvPr id="9" name="Rectangle 18">
                <a:extLst>
                  <a:ext uri="{FF2B5EF4-FFF2-40B4-BE49-F238E27FC236}">
                    <a16:creationId xmlns:a16="http://schemas.microsoft.com/office/drawing/2014/main" id="{02048618-5724-6AE8-1246-05715BF9F72A}"/>
                  </a:ext>
                </a:extLst>
              </p:cNvPr>
              <p:cNvSpPr/>
              <p:nvPr/>
            </p:nvSpPr>
            <p:spPr>
              <a:xfrm>
                <a:off x="285097" y="4238317"/>
                <a:ext cx="1013848" cy="296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Photo-gun</a:t>
                </a:r>
              </a:p>
            </p:txBody>
          </p:sp>
          <p:grpSp>
            <p:nvGrpSpPr>
              <p:cNvPr id="10" name="Group 19">
                <a:extLst>
                  <a:ext uri="{FF2B5EF4-FFF2-40B4-BE49-F238E27FC236}">
                    <a16:creationId xmlns:a16="http://schemas.microsoft.com/office/drawing/2014/main" id="{AB9597FA-2F99-636B-BEB4-4174D30CDE63}"/>
                  </a:ext>
                </a:extLst>
              </p:cNvPr>
              <p:cNvGrpSpPr/>
              <p:nvPr/>
            </p:nvGrpSpPr>
            <p:grpSpPr>
              <a:xfrm>
                <a:off x="1014553" y="269990"/>
                <a:ext cx="10451642" cy="5116425"/>
                <a:chOff x="1014553" y="269990"/>
                <a:chExt cx="10451642" cy="5116425"/>
              </a:xfrm>
            </p:grpSpPr>
            <p:sp>
              <p:nvSpPr>
                <p:cNvPr id="11" name="Rectangle 20">
                  <a:extLst>
                    <a:ext uri="{FF2B5EF4-FFF2-40B4-BE49-F238E27FC236}">
                      <a16:creationId xmlns:a16="http://schemas.microsoft.com/office/drawing/2014/main" id="{AED7DFC5-1593-CA01-7B86-D8AD654547E0}"/>
                    </a:ext>
                  </a:extLst>
                </p:cNvPr>
                <p:cNvSpPr/>
                <p:nvPr/>
              </p:nvSpPr>
              <p:spPr>
                <a:xfrm>
                  <a:off x="3421295" y="329404"/>
                  <a:ext cx="1842930" cy="127891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cxnSp>
              <p:nvCxnSpPr>
                <p:cNvPr id="12" name="Straight Connector 21">
                  <a:extLst>
                    <a:ext uri="{FF2B5EF4-FFF2-40B4-BE49-F238E27FC236}">
                      <a16:creationId xmlns:a16="http://schemas.microsoft.com/office/drawing/2014/main" id="{61B33965-F04E-F721-C025-E99024DF2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36913" y="1737772"/>
                  <a:ext cx="1073252" cy="2737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" name="Snip Same Side Corner Rectangle 22">
                  <a:extLst>
                    <a:ext uri="{FF2B5EF4-FFF2-40B4-BE49-F238E27FC236}">
                      <a16:creationId xmlns:a16="http://schemas.microsoft.com/office/drawing/2014/main" id="{EB7AD16F-CA66-5340-AEE7-4582A8EF73B6}"/>
                    </a:ext>
                  </a:extLst>
                </p:cNvPr>
                <p:cNvSpPr/>
                <p:nvPr/>
              </p:nvSpPr>
              <p:spPr>
                <a:xfrm rot="6393424">
                  <a:off x="9744307" y="4307801"/>
                  <a:ext cx="1046071" cy="647632"/>
                </a:xfrm>
                <a:prstGeom prst="snip2SameRect">
                  <a:avLst>
                    <a:gd name="adj1" fmla="val 32002"/>
                    <a:gd name="adj2" fmla="val 0"/>
                  </a:avLst>
                </a:prstGeom>
                <a:solidFill>
                  <a:schemeClr val="accent3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050" dirty="0"/>
                </a:p>
              </p:txBody>
            </p:sp>
            <p:sp>
              <p:nvSpPr>
                <p:cNvPr id="14" name="Rectangle 23">
                  <a:extLst>
                    <a:ext uri="{FF2B5EF4-FFF2-40B4-BE49-F238E27FC236}">
                      <a16:creationId xmlns:a16="http://schemas.microsoft.com/office/drawing/2014/main" id="{62A2C289-1587-284F-143A-D4EB6E875B45}"/>
                    </a:ext>
                  </a:extLst>
                </p:cNvPr>
                <p:cNvSpPr/>
                <p:nvPr/>
              </p:nvSpPr>
              <p:spPr>
                <a:xfrm rot="6980477">
                  <a:off x="5667254" y="2575125"/>
                  <a:ext cx="106817" cy="25843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5" name="Oval 24">
                  <a:extLst>
                    <a:ext uri="{FF2B5EF4-FFF2-40B4-BE49-F238E27FC236}">
                      <a16:creationId xmlns:a16="http://schemas.microsoft.com/office/drawing/2014/main" id="{0EBF5E1C-23F3-EE77-C927-AD146F4788E9}"/>
                    </a:ext>
                  </a:extLst>
                </p:cNvPr>
                <p:cNvSpPr/>
                <p:nvPr/>
              </p:nvSpPr>
              <p:spPr>
                <a:xfrm>
                  <a:off x="5820170" y="2367301"/>
                  <a:ext cx="499735" cy="509353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50" dirty="0"/>
                </a:p>
              </p:txBody>
            </p:sp>
            <p:sp>
              <p:nvSpPr>
                <p:cNvPr id="16" name="Rectangle 25">
                  <a:extLst>
                    <a:ext uri="{FF2B5EF4-FFF2-40B4-BE49-F238E27FC236}">
                      <a16:creationId xmlns:a16="http://schemas.microsoft.com/office/drawing/2014/main" id="{A44A717F-00E9-AEC1-1BDA-1D718A479959}"/>
                    </a:ext>
                  </a:extLst>
                </p:cNvPr>
                <p:cNvSpPr/>
                <p:nvPr/>
              </p:nvSpPr>
              <p:spPr>
                <a:xfrm rot="13890804">
                  <a:off x="5723653" y="2706599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7" name="Rectangle 26">
                  <a:extLst>
                    <a:ext uri="{FF2B5EF4-FFF2-40B4-BE49-F238E27FC236}">
                      <a16:creationId xmlns:a16="http://schemas.microsoft.com/office/drawing/2014/main" id="{6AEA2859-104A-B557-24B1-5E8EAB812ACB}"/>
                    </a:ext>
                  </a:extLst>
                </p:cNvPr>
                <p:cNvSpPr/>
                <p:nvPr/>
              </p:nvSpPr>
              <p:spPr>
                <a:xfrm rot="10800000">
                  <a:off x="5595664" y="2465997"/>
                  <a:ext cx="84067" cy="1289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8" name="Rectangle 27">
                  <a:extLst>
                    <a:ext uri="{FF2B5EF4-FFF2-40B4-BE49-F238E27FC236}">
                      <a16:creationId xmlns:a16="http://schemas.microsoft.com/office/drawing/2014/main" id="{9456C0EC-411E-2AA3-98BD-6E71021036BC}"/>
                    </a:ext>
                  </a:extLst>
                </p:cNvPr>
                <p:cNvSpPr/>
                <p:nvPr/>
              </p:nvSpPr>
              <p:spPr>
                <a:xfrm rot="10800000">
                  <a:off x="5595664" y="2248680"/>
                  <a:ext cx="84067" cy="1289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9" name="Rectangle 28">
                  <a:extLst>
                    <a:ext uri="{FF2B5EF4-FFF2-40B4-BE49-F238E27FC236}">
                      <a16:creationId xmlns:a16="http://schemas.microsoft.com/office/drawing/2014/main" id="{6D3BAADA-0244-2CBA-34DA-A19D8AD0C0F7}"/>
                    </a:ext>
                  </a:extLst>
                </p:cNvPr>
                <p:cNvSpPr/>
                <p:nvPr/>
              </p:nvSpPr>
              <p:spPr>
                <a:xfrm>
                  <a:off x="1772401" y="352578"/>
                  <a:ext cx="1402228" cy="1271676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dirty="0"/>
                    <a:t>modulator</a:t>
                  </a:r>
                </a:p>
                <a:p>
                  <a:pPr algn="l"/>
                  <a:r>
                    <a:rPr lang="en-US" baseline="0" dirty="0"/>
                    <a:t>25 (35) MW</a:t>
                  </a:r>
                </a:p>
                <a:p>
                  <a:pPr algn="l"/>
                  <a:r>
                    <a:rPr lang="en-US" baseline="0" dirty="0"/>
                    <a:t>1.5 </a:t>
                  </a:r>
                  <a:r>
                    <a:rPr lang="en-US" baseline="0" dirty="0" err="1">
                      <a:latin typeface="Symbol" pitchFamily="2" charset="2"/>
                    </a:rPr>
                    <a:t>m</a:t>
                  </a:r>
                  <a:r>
                    <a:rPr lang="en-US" baseline="0" dirty="0" err="1"/>
                    <a:t>s</a:t>
                  </a:r>
                  <a:endParaRPr lang="en-US" dirty="0"/>
                </a:p>
                <a:p>
                  <a:pPr algn="l"/>
                  <a:r>
                    <a:rPr lang="en-US" dirty="0"/>
                    <a:t>S-band (2.998GHz)</a:t>
                  </a:r>
                </a:p>
              </p:txBody>
            </p:sp>
            <p:sp>
              <p:nvSpPr>
                <p:cNvPr id="20" name="Rectangle 29">
                  <a:extLst>
                    <a:ext uri="{FF2B5EF4-FFF2-40B4-BE49-F238E27FC236}">
                      <a16:creationId xmlns:a16="http://schemas.microsoft.com/office/drawing/2014/main" id="{FB93D28B-3552-6031-D0C6-120B37EFE0C6}"/>
                    </a:ext>
                  </a:extLst>
                </p:cNvPr>
                <p:cNvSpPr/>
                <p:nvPr/>
              </p:nvSpPr>
              <p:spPr>
                <a:xfrm rot="16200000">
                  <a:off x="1018508" y="829599"/>
                  <a:ext cx="1157753" cy="20371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050" dirty="0"/>
                    <a:t>klystron</a:t>
                  </a:r>
                </a:p>
              </p:txBody>
            </p:sp>
            <p:sp>
              <p:nvSpPr>
                <p:cNvPr id="21" name="Triangle 30">
                  <a:extLst>
                    <a:ext uri="{FF2B5EF4-FFF2-40B4-BE49-F238E27FC236}">
                      <a16:creationId xmlns:a16="http://schemas.microsoft.com/office/drawing/2014/main" id="{358CBAC8-AE39-9AF7-98B6-D8F6B792CE64}"/>
                    </a:ext>
                  </a:extLst>
                </p:cNvPr>
                <p:cNvSpPr/>
                <p:nvPr/>
              </p:nvSpPr>
              <p:spPr>
                <a:xfrm flipV="1">
                  <a:off x="1507354" y="1554151"/>
                  <a:ext cx="174362" cy="169434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22" name="Rectangle 31">
                  <a:extLst>
                    <a:ext uri="{FF2B5EF4-FFF2-40B4-BE49-F238E27FC236}">
                      <a16:creationId xmlns:a16="http://schemas.microsoft.com/office/drawing/2014/main" id="{BAB51D90-3A88-55ED-7FCA-8500F4F95710}"/>
                    </a:ext>
                  </a:extLst>
                </p:cNvPr>
                <p:cNvSpPr/>
                <p:nvPr/>
              </p:nvSpPr>
              <p:spPr>
                <a:xfrm>
                  <a:off x="5884175" y="275679"/>
                  <a:ext cx="1392565" cy="1271676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dirty="0"/>
                    <a:t>modulator</a:t>
                  </a:r>
                </a:p>
                <a:p>
                  <a:pPr algn="l"/>
                  <a:r>
                    <a:rPr lang="en-US" dirty="0"/>
                    <a:t>50 MW</a:t>
                  </a:r>
                </a:p>
                <a:p>
                  <a:pPr algn="l"/>
                  <a:r>
                    <a:rPr lang="en-US" dirty="0"/>
                    <a:t>4.0 </a:t>
                  </a:r>
                  <a:r>
                    <a:rPr lang="en-US" dirty="0" err="1">
                      <a:latin typeface="Symbol" pitchFamily="2" charset="2"/>
                    </a:rPr>
                    <a:t>m</a:t>
                  </a:r>
                  <a:r>
                    <a:rPr lang="en-US" dirty="0" err="1"/>
                    <a:t>s</a:t>
                  </a:r>
                  <a:endParaRPr lang="en-US" dirty="0"/>
                </a:p>
                <a:p>
                  <a:pPr algn="l"/>
                  <a:r>
                    <a:rPr lang="en-US" dirty="0"/>
                    <a:t>C-band 5.712GHz</a:t>
                  </a:r>
                </a:p>
              </p:txBody>
            </p:sp>
            <p:sp>
              <p:nvSpPr>
                <p:cNvPr id="23" name="Triangle 32">
                  <a:extLst>
                    <a:ext uri="{FF2B5EF4-FFF2-40B4-BE49-F238E27FC236}">
                      <a16:creationId xmlns:a16="http://schemas.microsoft.com/office/drawing/2014/main" id="{0FD3DC50-29B9-C36D-8451-57D1593DFADD}"/>
                    </a:ext>
                  </a:extLst>
                </p:cNvPr>
                <p:cNvSpPr/>
                <p:nvPr/>
              </p:nvSpPr>
              <p:spPr>
                <a:xfrm flipV="1">
                  <a:off x="5590993" y="1462285"/>
                  <a:ext cx="174362" cy="169434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24" name="Rounded Rectangle 33">
                  <a:extLst>
                    <a:ext uri="{FF2B5EF4-FFF2-40B4-BE49-F238E27FC236}">
                      <a16:creationId xmlns:a16="http://schemas.microsoft.com/office/drawing/2014/main" id="{0E944260-E27A-EEB8-A556-A4BBCD16D587}"/>
                    </a:ext>
                  </a:extLst>
                </p:cNvPr>
                <p:cNvSpPr/>
                <p:nvPr/>
              </p:nvSpPr>
              <p:spPr>
                <a:xfrm>
                  <a:off x="2865561" y="2861465"/>
                  <a:ext cx="73948" cy="1757879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25" name="Rectangle 34">
                  <a:extLst>
                    <a:ext uri="{FF2B5EF4-FFF2-40B4-BE49-F238E27FC236}">
                      <a16:creationId xmlns:a16="http://schemas.microsoft.com/office/drawing/2014/main" id="{C2CEA4E2-4413-E605-F8F9-F8AE57828E74}"/>
                    </a:ext>
                  </a:extLst>
                </p:cNvPr>
                <p:cNvSpPr/>
                <p:nvPr/>
              </p:nvSpPr>
              <p:spPr>
                <a:xfrm>
                  <a:off x="7381610" y="281039"/>
                  <a:ext cx="435906" cy="128641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050" dirty="0"/>
                    <a:t>Control PS</a:t>
                  </a:r>
                </a:p>
              </p:txBody>
            </p:sp>
            <p:sp>
              <p:nvSpPr>
                <p:cNvPr id="26" name="Rectangle 35">
                  <a:extLst>
                    <a:ext uri="{FF2B5EF4-FFF2-40B4-BE49-F238E27FC236}">
                      <a16:creationId xmlns:a16="http://schemas.microsoft.com/office/drawing/2014/main" id="{63EDD834-A2C6-F211-F321-E0CA72C22A7B}"/>
                    </a:ext>
                  </a:extLst>
                </p:cNvPr>
                <p:cNvSpPr/>
                <p:nvPr/>
              </p:nvSpPr>
              <p:spPr>
                <a:xfrm>
                  <a:off x="5246809" y="2176443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050" dirty="0"/>
                </a:p>
              </p:txBody>
            </p:sp>
            <p:sp>
              <p:nvSpPr>
                <p:cNvPr id="27" name="Rectangle 36">
                  <a:extLst>
                    <a:ext uri="{FF2B5EF4-FFF2-40B4-BE49-F238E27FC236}">
                      <a16:creationId xmlns:a16="http://schemas.microsoft.com/office/drawing/2014/main" id="{5945E846-17AF-8615-473B-1AFA4788B072}"/>
                    </a:ext>
                  </a:extLst>
                </p:cNvPr>
                <p:cNvSpPr/>
                <p:nvPr/>
              </p:nvSpPr>
              <p:spPr>
                <a:xfrm rot="10800000">
                  <a:off x="3957560" y="2716973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28" name="Rectangle 37">
                  <a:extLst>
                    <a:ext uri="{FF2B5EF4-FFF2-40B4-BE49-F238E27FC236}">
                      <a16:creationId xmlns:a16="http://schemas.microsoft.com/office/drawing/2014/main" id="{4E11031F-2205-B42F-1368-145EDA7DACC8}"/>
                    </a:ext>
                  </a:extLst>
                </p:cNvPr>
                <p:cNvSpPr/>
                <p:nvPr/>
              </p:nvSpPr>
              <p:spPr>
                <a:xfrm rot="8650524">
                  <a:off x="4022168" y="2982174"/>
                  <a:ext cx="64607" cy="23389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29" name="Rectangle 38">
                  <a:extLst>
                    <a:ext uri="{FF2B5EF4-FFF2-40B4-BE49-F238E27FC236}">
                      <a16:creationId xmlns:a16="http://schemas.microsoft.com/office/drawing/2014/main" id="{F40C609C-80F2-CBD7-BD29-0C6F4588F289}"/>
                    </a:ext>
                  </a:extLst>
                </p:cNvPr>
                <p:cNvSpPr/>
                <p:nvPr/>
              </p:nvSpPr>
              <p:spPr>
                <a:xfrm rot="13090774">
                  <a:off x="4025281" y="2995066"/>
                  <a:ext cx="75505" cy="2431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30" name="TextBox 38">
                  <a:extLst>
                    <a:ext uri="{FF2B5EF4-FFF2-40B4-BE49-F238E27FC236}">
                      <a16:creationId xmlns:a16="http://schemas.microsoft.com/office/drawing/2014/main" id="{F38089FB-6783-1596-AB0B-D80E224733F6}"/>
                    </a:ext>
                  </a:extLst>
                </p:cNvPr>
                <p:cNvSpPr txBox="1"/>
                <p:nvPr/>
              </p:nvSpPr>
              <p:spPr>
                <a:xfrm>
                  <a:off x="2893052" y="2945884"/>
                  <a:ext cx="1181546" cy="28032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planar</a:t>
                  </a:r>
                  <a:r>
                    <a:rPr lang="en-US" baseline="0" dirty="0"/>
                    <a:t> </a:t>
                  </a:r>
                  <a:r>
                    <a:rPr lang="en-US" dirty="0"/>
                    <a:t>hybrid </a:t>
                  </a:r>
                </a:p>
              </p:txBody>
            </p:sp>
            <p:sp>
              <p:nvSpPr>
                <p:cNvPr id="31" name="Triangle 40">
                  <a:extLst>
                    <a:ext uri="{FF2B5EF4-FFF2-40B4-BE49-F238E27FC236}">
                      <a16:creationId xmlns:a16="http://schemas.microsoft.com/office/drawing/2014/main" id="{FC5F056B-72C1-C240-AB5B-09FF233E6C23}"/>
                    </a:ext>
                  </a:extLst>
                </p:cNvPr>
                <p:cNvSpPr/>
                <p:nvPr/>
              </p:nvSpPr>
              <p:spPr>
                <a:xfrm>
                  <a:off x="3474949" y="2305359"/>
                  <a:ext cx="47949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 dirty="0"/>
                </a:p>
              </p:txBody>
            </p:sp>
            <p:sp>
              <p:nvSpPr>
                <p:cNvPr id="32" name="Rectangle 41">
                  <a:extLst>
                    <a:ext uri="{FF2B5EF4-FFF2-40B4-BE49-F238E27FC236}">
                      <a16:creationId xmlns:a16="http://schemas.microsoft.com/office/drawing/2014/main" id="{32CADECE-AA41-266D-2D04-0780140EDDAE}"/>
                    </a:ext>
                  </a:extLst>
                </p:cNvPr>
                <p:cNvSpPr/>
                <p:nvPr/>
              </p:nvSpPr>
              <p:spPr>
                <a:xfrm rot="10800000">
                  <a:off x="1352842" y="2953759"/>
                  <a:ext cx="199272" cy="9576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33" name="TextBox 42">
                  <a:extLst>
                    <a:ext uri="{FF2B5EF4-FFF2-40B4-BE49-F238E27FC236}">
                      <a16:creationId xmlns:a16="http://schemas.microsoft.com/office/drawing/2014/main" id="{529BF19A-2106-70B5-5B36-6D4F900ABBC1}"/>
                    </a:ext>
                  </a:extLst>
                </p:cNvPr>
                <p:cNvSpPr txBox="1"/>
                <p:nvPr/>
              </p:nvSpPr>
              <p:spPr>
                <a:xfrm>
                  <a:off x="1562362" y="2945231"/>
                  <a:ext cx="766545" cy="28032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isolator</a:t>
                  </a:r>
                  <a:r>
                    <a:rPr lang="en-US" baseline="0" dirty="0"/>
                    <a:t> </a:t>
                  </a:r>
                  <a:endParaRPr lang="en-US" dirty="0"/>
                </a:p>
              </p:txBody>
            </p:sp>
            <p:cxnSp>
              <p:nvCxnSpPr>
                <p:cNvPr id="34" name="Straight Connector 43">
                  <a:extLst>
                    <a:ext uri="{FF2B5EF4-FFF2-40B4-BE49-F238E27FC236}">
                      <a16:creationId xmlns:a16="http://schemas.microsoft.com/office/drawing/2014/main" id="{517AA7AD-B369-B92F-22CA-A2A7BF656CE5}"/>
                    </a:ext>
                  </a:extLst>
                </p:cNvPr>
                <p:cNvCxnSpPr>
                  <a:cxnSpLocks/>
                  <a:endCxn id="91" idx="3"/>
                </p:cNvCxnSpPr>
                <p:nvPr/>
              </p:nvCxnSpPr>
              <p:spPr>
                <a:xfrm flipH="1" flipV="1">
                  <a:off x="8871479" y="4439169"/>
                  <a:ext cx="1213227" cy="17725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4">
                  <a:extLst>
                    <a:ext uri="{FF2B5EF4-FFF2-40B4-BE49-F238E27FC236}">
                      <a16:creationId xmlns:a16="http://schemas.microsoft.com/office/drawing/2014/main" id="{CAD09508-9B76-B658-03D7-ABA84D9C2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97738" y="3334546"/>
                  <a:ext cx="9834439" cy="29777"/>
                </a:xfrm>
                <a:prstGeom prst="line">
                  <a:avLst/>
                </a:prstGeom>
                <a:ln w="762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ounded Rectangle 45">
                  <a:extLst>
                    <a:ext uri="{FF2B5EF4-FFF2-40B4-BE49-F238E27FC236}">
                      <a16:creationId xmlns:a16="http://schemas.microsoft.com/office/drawing/2014/main" id="{7CA27C72-8EF9-72F5-36E0-FCA5731F8FB9}"/>
                    </a:ext>
                  </a:extLst>
                </p:cNvPr>
                <p:cNvSpPr/>
                <p:nvPr/>
              </p:nvSpPr>
              <p:spPr>
                <a:xfrm>
                  <a:off x="3506919" y="691693"/>
                  <a:ext cx="1165839" cy="852171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200" dirty="0"/>
                    <a:t>laser</a:t>
                  </a:r>
                </a:p>
              </p:txBody>
            </p:sp>
            <p:cxnSp>
              <p:nvCxnSpPr>
                <p:cNvPr id="37" name="Straight Connector 46">
                  <a:extLst>
                    <a:ext uri="{FF2B5EF4-FFF2-40B4-BE49-F238E27FC236}">
                      <a16:creationId xmlns:a16="http://schemas.microsoft.com/office/drawing/2014/main" id="{1E6BCE56-EF28-93E2-CE7F-84C529B9F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1399" y="1642530"/>
                  <a:ext cx="97300" cy="122612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48">
                  <a:extLst>
                    <a:ext uri="{FF2B5EF4-FFF2-40B4-BE49-F238E27FC236}">
                      <a16:creationId xmlns:a16="http://schemas.microsoft.com/office/drawing/2014/main" id="{C2B3F203-065B-FC27-E60C-8F1399CCB706}"/>
                    </a:ext>
                  </a:extLst>
                </p:cNvPr>
                <p:cNvSpPr/>
                <p:nvPr/>
              </p:nvSpPr>
              <p:spPr>
                <a:xfrm rot="16200000">
                  <a:off x="5420284" y="1853406"/>
                  <a:ext cx="486202" cy="9807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cxnSp>
              <p:nvCxnSpPr>
                <p:cNvPr id="40" name="Straight Connector 49">
                  <a:extLst>
                    <a:ext uri="{FF2B5EF4-FFF2-40B4-BE49-F238E27FC236}">
                      <a16:creationId xmlns:a16="http://schemas.microsoft.com/office/drawing/2014/main" id="{AD149139-A99E-8A53-9D7F-FB327DBB54A5}"/>
                    </a:ext>
                  </a:extLst>
                </p:cNvPr>
                <p:cNvCxnSpPr>
                  <a:cxnSpLocks/>
                  <a:endCxn id="91" idx="3"/>
                </p:cNvCxnSpPr>
                <p:nvPr/>
              </p:nvCxnSpPr>
              <p:spPr>
                <a:xfrm flipH="1" flipV="1">
                  <a:off x="8871479" y="4439169"/>
                  <a:ext cx="1128873" cy="3545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50">
                  <a:extLst>
                    <a:ext uri="{FF2B5EF4-FFF2-40B4-BE49-F238E27FC236}">
                      <a16:creationId xmlns:a16="http://schemas.microsoft.com/office/drawing/2014/main" id="{BB2BE913-B738-454B-FD2A-5C74A3243B6B}"/>
                    </a:ext>
                  </a:extLst>
                </p:cNvPr>
                <p:cNvSpPr/>
                <p:nvPr/>
              </p:nvSpPr>
              <p:spPr>
                <a:xfrm>
                  <a:off x="7917929" y="280120"/>
                  <a:ext cx="435906" cy="128733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050" dirty="0"/>
                    <a:t>Alignment</a:t>
                  </a:r>
                </a:p>
              </p:txBody>
            </p:sp>
            <p:sp>
              <p:nvSpPr>
                <p:cNvPr id="42" name="Rectangle 51">
                  <a:extLst>
                    <a:ext uri="{FF2B5EF4-FFF2-40B4-BE49-F238E27FC236}">
                      <a16:creationId xmlns:a16="http://schemas.microsoft.com/office/drawing/2014/main" id="{121567DA-A2A8-A1F8-9E34-8B6C2E8A27DC}"/>
                    </a:ext>
                  </a:extLst>
                </p:cNvPr>
                <p:cNvSpPr/>
                <p:nvPr/>
              </p:nvSpPr>
              <p:spPr>
                <a:xfrm>
                  <a:off x="8535204" y="269990"/>
                  <a:ext cx="435906" cy="128641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050" dirty="0"/>
                    <a:t>Diagnostic</a:t>
                  </a:r>
                </a:p>
              </p:txBody>
            </p:sp>
            <p:sp>
              <p:nvSpPr>
                <p:cNvPr id="43" name="Can 52">
                  <a:extLst>
                    <a:ext uri="{FF2B5EF4-FFF2-40B4-BE49-F238E27FC236}">
                      <a16:creationId xmlns:a16="http://schemas.microsoft.com/office/drawing/2014/main" id="{D01EF9D7-DC01-49D8-CE08-0C2988D0002B}"/>
                    </a:ext>
                  </a:extLst>
                </p:cNvPr>
                <p:cNvSpPr/>
                <p:nvPr/>
              </p:nvSpPr>
              <p:spPr>
                <a:xfrm>
                  <a:off x="2728268" y="2393346"/>
                  <a:ext cx="545661" cy="502024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dirty="0"/>
                    <a:t>LN</a:t>
                  </a:r>
                  <a:r>
                    <a:rPr lang="en-US" sz="1200" baseline="-25000" dirty="0"/>
                    <a:t>2</a:t>
                  </a:r>
                  <a:r>
                    <a:rPr lang="en-US" sz="1200" baseline="0" dirty="0"/>
                    <a:t> </a:t>
                  </a:r>
                  <a:endParaRPr lang="en-US" sz="1200" dirty="0"/>
                </a:p>
              </p:txBody>
            </p:sp>
            <p:cxnSp>
              <p:nvCxnSpPr>
                <p:cNvPr id="44" name="Straight Connector 53">
                  <a:extLst>
                    <a:ext uri="{FF2B5EF4-FFF2-40B4-BE49-F238E27FC236}">
                      <a16:creationId xmlns:a16="http://schemas.microsoft.com/office/drawing/2014/main" id="{EAFD56CF-E0E9-AA3D-5F0A-3462D03DE70F}"/>
                    </a:ext>
                  </a:extLst>
                </p:cNvPr>
                <p:cNvCxnSpPr>
                  <a:cxnSpLocks/>
                  <a:endCxn id="91" idx="3"/>
                </p:cNvCxnSpPr>
                <p:nvPr/>
              </p:nvCxnSpPr>
              <p:spPr>
                <a:xfrm>
                  <a:off x="1927880" y="4427889"/>
                  <a:ext cx="6943598" cy="136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54">
                  <a:extLst>
                    <a:ext uri="{FF2B5EF4-FFF2-40B4-BE49-F238E27FC236}">
                      <a16:creationId xmlns:a16="http://schemas.microsoft.com/office/drawing/2014/main" id="{32FEC6AD-F50B-B868-B8F0-972F799F36E3}"/>
                    </a:ext>
                  </a:extLst>
                </p:cNvPr>
                <p:cNvSpPr/>
                <p:nvPr/>
              </p:nvSpPr>
              <p:spPr>
                <a:xfrm rot="10800000">
                  <a:off x="1562229" y="1735999"/>
                  <a:ext cx="73529" cy="2288563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46" name="Rectangle 55">
                  <a:extLst>
                    <a:ext uri="{FF2B5EF4-FFF2-40B4-BE49-F238E27FC236}">
                      <a16:creationId xmlns:a16="http://schemas.microsoft.com/office/drawing/2014/main" id="{E7E3A731-E49E-0EF2-2946-4C80FEC72033}"/>
                    </a:ext>
                  </a:extLst>
                </p:cNvPr>
                <p:cNvSpPr/>
                <p:nvPr/>
              </p:nvSpPr>
              <p:spPr>
                <a:xfrm rot="16200000">
                  <a:off x="1205912" y="4280295"/>
                  <a:ext cx="763375" cy="133885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47" name="Rectangle 56">
                  <a:extLst>
                    <a:ext uri="{FF2B5EF4-FFF2-40B4-BE49-F238E27FC236}">
                      <a16:creationId xmlns:a16="http://schemas.microsoft.com/office/drawing/2014/main" id="{1A054177-EB9D-6201-5CAD-09D6C46D0B89}"/>
                    </a:ext>
                  </a:extLst>
                </p:cNvPr>
                <p:cNvSpPr/>
                <p:nvPr/>
              </p:nvSpPr>
              <p:spPr>
                <a:xfrm flipH="1">
                  <a:off x="1324048" y="3798190"/>
                  <a:ext cx="184084" cy="375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cxnSp>
              <p:nvCxnSpPr>
                <p:cNvPr id="48" name="Straight Connector 57">
                  <a:extLst>
                    <a:ext uri="{FF2B5EF4-FFF2-40B4-BE49-F238E27FC236}">
                      <a16:creationId xmlns:a16="http://schemas.microsoft.com/office/drawing/2014/main" id="{49D1FD58-A874-241D-EE2B-63DB51B2E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84925" y="1736001"/>
                  <a:ext cx="57842" cy="257293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58">
                  <a:extLst>
                    <a:ext uri="{FF2B5EF4-FFF2-40B4-BE49-F238E27FC236}">
                      <a16:creationId xmlns:a16="http://schemas.microsoft.com/office/drawing/2014/main" id="{CE619989-8FD5-47FD-397B-B7F78C740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89169" y="4322953"/>
                  <a:ext cx="603529" cy="9971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59">
                  <a:extLst>
                    <a:ext uri="{FF2B5EF4-FFF2-40B4-BE49-F238E27FC236}">
                      <a16:creationId xmlns:a16="http://schemas.microsoft.com/office/drawing/2014/main" id="{995F2771-CCF0-4C4D-10FD-80F2FE89FC91}"/>
                    </a:ext>
                  </a:extLst>
                </p:cNvPr>
                <p:cNvSpPr/>
                <p:nvPr/>
              </p:nvSpPr>
              <p:spPr>
                <a:xfrm rot="16200000">
                  <a:off x="1357799" y="4267733"/>
                  <a:ext cx="877557" cy="22118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dirty="0"/>
                    <a:t>solenoid</a:t>
                  </a:r>
                </a:p>
              </p:txBody>
            </p:sp>
            <p:cxnSp>
              <p:nvCxnSpPr>
                <p:cNvPr id="51" name="Straight Connector 60">
                  <a:extLst>
                    <a:ext uri="{FF2B5EF4-FFF2-40B4-BE49-F238E27FC236}">
                      <a16:creationId xmlns:a16="http://schemas.microsoft.com/office/drawing/2014/main" id="{5E63E26F-D542-90C1-075D-79D9006D4C57}"/>
                    </a:ext>
                  </a:extLst>
                </p:cNvPr>
                <p:cNvCxnSpPr/>
                <p:nvPr/>
              </p:nvCxnSpPr>
              <p:spPr>
                <a:xfrm>
                  <a:off x="1667386" y="4130842"/>
                  <a:ext cx="7784" cy="81125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rapezoid 61">
                  <a:extLst>
                    <a:ext uri="{FF2B5EF4-FFF2-40B4-BE49-F238E27FC236}">
                      <a16:creationId xmlns:a16="http://schemas.microsoft.com/office/drawing/2014/main" id="{71C222C1-0C18-8108-76D1-C1E8EC9F3661}"/>
                    </a:ext>
                  </a:extLst>
                </p:cNvPr>
                <p:cNvSpPr/>
                <p:nvPr/>
              </p:nvSpPr>
              <p:spPr>
                <a:xfrm>
                  <a:off x="1425302" y="4628094"/>
                  <a:ext cx="112090" cy="103134"/>
                </a:xfrm>
                <a:prstGeom prst="trapezoid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3" name="Rectangle 62">
                  <a:extLst>
                    <a:ext uri="{FF2B5EF4-FFF2-40B4-BE49-F238E27FC236}">
                      <a16:creationId xmlns:a16="http://schemas.microsoft.com/office/drawing/2014/main" id="{2801C118-8D8D-2660-3DEC-0E61A3B54250}"/>
                    </a:ext>
                  </a:extLst>
                </p:cNvPr>
                <p:cNvSpPr/>
                <p:nvPr/>
              </p:nvSpPr>
              <p:spPr>
                <a:xfrm rot="16200000">
                  <a:off x="1298588" y="4301163"/>
                  <a:ext cx="239418" cy="221067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4" name="Trapezoid 63">
                  <a:extLst>
                    <a:ext uri="{FF2B5EF4-FFF2-40B4-BE49-F238E27FC236}">
                      <a16:creationId xmlns:a16="http://schemas.microsoft.com/office/drawing/2014/main" id="{A7C00094-A846-284C-78AB-35C937A4900F}"/>
                    </a:ext>
                  </a:extLst>
                </p:cNvPr>
                <p:cNvSpPr/>
                <p:nvPr/>
              </p:nvSpPr>
              <p:spPr>
                <a:xfrm>
                  <a:off x="5107271" y="3663594"/>
                  <a:ext cx="112090" cy="103134"/>
                </a:xfrm>
                <a:prstGeom prst="trapezoid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5" name="Trapezoid 64">
                  <a:extLst>
                    <a:ext uri="{FF2B5EF4-FFF2-40B4-BE49-F238E27FC236}">
                      <a16:creationId xmlns:a16="http://schemas.microsoft.com/office/drawing/2014/main" id="{5B481AAE-3473-AAC6-CA46-090603BACF16}"/>
                    </a:ext>
                  </a:extLst>
                </p:cNvPr>
                <p:cNvSpPr/>
                <p:nvPr/>
              </p:nvSpPr>
              <p:spPr>
                <a:xfrm>
                  <a:off x="2512440" y="5201822"/>
                  <a:ext cx="112090" cy="103134"/>
                </a:xfrm>
                <a:prstGeom prst="trapezoid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6" name="Trapezoid 65">
                  <a:extLst>
                    <a:ext uri="{FF2B5EF4-FFF2-40B4-BE49-F238E27FC236}">
                      <a16:creationId xmlns:a16="http://schemas.microsoft.com/office/drawing/2014/main" id="{47D98966-9448-1BFE-8E75-36952AC17EE7}"/>
                    </a:ext>
                  </a:extLst>
                </p:cNvPr>
                <p:cNvSpPr/>
                <p:nvPr/>
              </p:nvSpPr>
              <p:spPr>
                <a:xfrm>
                  <a:off x="2559227" y="3674905"/>
                  <a:ext cx="112090" cy="103134"/>
                </a:xfrm>
                <a:prstGeom prst="trapezoid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7" name="Rectangle 66">
                  <a:extLst>
                    <a:ext uri="{FF2B5EF4-FFF2-40B4-BE49-F238E27FC236}">
                      <a16:creationId xmlns:a16="http://schemas.microsoft.com/office/drawing/2014/main" id="{CBD834DB-7976-4D34-B1C8-ACDCABC6D365}"/>
                    </a:ext>
                  </a:extLst>
                </p:cNvPr>
                <p:cNvSpPr/>
                <p:nvPr/>
              </p:nvSpPr>
              <p:spPr>
                <a:xfrm>
                  <a:off x="2533478" y="3766728"/>
                  <a:ext cx="2715072" cy="93557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58" name="Rectangle 67">
                  <a:extLst>
                    <a:ext uri="{FF2B5EF4-FFF2-40B4-BE49-F238E27FC236}">
                      <a16:creationId xmlns:a16="http://schemas.microsoft.com/office/drawing/2014/main" id="{A67D351A-868F-3E21-070B-C9671B989CBE}"/>
                    </a:ext>
                  </a:extLst>
                </p:cNvPr>
                <p:cNvSpPr/>
                <p:nvPr/>
              </p:nvSpPr>
              <p:spPr>
                <a:xfrm>
                  <a:off x="2554496" y="4024563"/>
                  <a:ext cx="2671482" cy="58933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59" name="Rectangle 68">
                  <a:extLst>
                    <a:ext uri="{FF2B5EF4-FFF2-40B4-BE49-F238E27FC236}">
                      <a16:creationId xmlns:a16="http://schemas.microsoft.com/office/drawing/2014/main" id="{EB8B93FA-C699-4BC8-BA75-CF9605B47362}"/>
                    </a:ext>
                  </a:extLst>
                </p:cNvPr>
                <p:cNvSpPr/>
                <p:nvPr/>
              </p:nvSpPr>
              <p:spPr>
                <a:xfrm>
                  <a:off x="4606271" y="3824356"/>
                  <a:ext cx="45182" cy="36373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60" name="Rectangle 69">
                  <a:extLst>
                    <a:ext uri="{FF2B5EF4-FFF2-40B4-BE49-F238E27FC236}">
                      <a16:creationId xmlns:a16="http://schemas.microsoft.com/office/drawing/2014/main" id="{CE18D27B-F77E-3C91-84D5-C5A73D7C0F95}"/>
                    </a:ext>
                  </a:extLst>
                </p:cNvPr>
                <p:cNvSpPr/>
                <p:nvPr/>
              </p:nvSpPr>
              <p:spPr>
                <a:xfrm>
                  <a:off x="3314218" y="3821057"/>
                  <a:ext cx="641405" cy="72746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61" name="Rectangle 70">
                  <a:extLst>
                    <a:ext uri="{FF2B5EF4-FFF2-40B4-BE49-F238E27FC236}">
                      <a16:creationId xmlns:a16="http://schemas.microsoft.com/office/drawing/2014/main" id="{F437B2E5-0199-41E4-DD8E-D0F670A08813}"/>
                    </a:ext>
                  </a:extLst>
                </p:cNvPr>
                <p:cNvSpPr/>
                <p:nvPr/>
              </p:nvSpPr>
              <p:spPr>
                <a:xfrm>
                  <a:off x="2743392" y="4216096"/>
                  <a:ext cx="1009451" cy="29466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200" dirty="0"/>
                </a:p>
              </p:txBody>
            </p:sp>
            <p:sp>
              <p:nvSpPr>
                <p:cNvPr id="62" name="Rectangle 71">
                  <a:extLst>
                    <a:ext uri="{FF2B5EF4-FFF2-40B4-BE49-F238E27FC236}">
                      <a16:creationId xmlns:a16="http://schemas.microsoft.com/office/drawing/2014/main" id="{F6C79C55-B8E5-3B61-B6AE-CD020224A32A}"/>
                    </a:ext>
                  </a:extLst>
                </p:cNvPr>
                <p:cNvSpPr/>
                <p:nvPr/>
              </p:nvSpPr>
              <p:spPr>
                <a:xfrm>
                  <a:off x="4159575" y="4216096"/>
                  <a:ext cx="888226" cy="3119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63" name="Rectangle 72">
                  <a:extLst>
                    <a:ext uri="{FF2B5EF4-FFF2-40B4-BE49-F238E27FC236}">
                      <a16:creationId xmlns:a16="http://schemas.microsoft.com/office/drawing/2014/main" id="{157B93FF-A797-B1CB-37FD-4D77F22FAB64}"/>
                    </a:ext>
                  </a:extLst>
                </p:cNvPr>
                <p:cNvSpPr/>
                <p:nvPr/>
              </p:nvSpPr>
              <p:spPr>
                <a:xfrm>
                  <a:off x="3666437" y="3448103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64" name="Rectangle 73">
                  <a:extLst>
                    <a:ext uri="{FF2B5EF4-FFF2-40B4-BE49-F238E27FC236}">
                      <a16:creationId xmlns:a16="http://schemas.microsoft.com/office/drawing/2014/main" id="{EB746510-8F92-697B-64F0-31396C96D184}"/>
                    </a:ext>
                  </a:extLst>
                </p:cNvPr>
                <p:cNvSpPr/>
                <p:nvPr/>
              </p:nvSpPr>
              <p:spPr>
                <a:xfrm>
                  <a:off x="4133522" y="3444175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65" name="Rectangle 74">
                  <a:extLst>
                    <a:ext uri="{FF2B5EF4-FFF2-40B4-BE49-F238E27FC236}">
                      <a16:creationId xmlns:a16="http://schemas.microsoft.com/office/drawing/2014/main" id="{BDC26A0B-FB25-8F66-E5CD-1704A820140A}"/>
                    </a:ext>
                  </a:extLst>
                </p:cNvPr>
                <p:cNvSpPr/>
                <p:nvPr/>
              </p:nvSpPr>
              <p:spPr>
                <a:xfrm flipH="1">
                  <a:off x="3280746" y="3832107"/>
                  <a:ext cx="54488" cy="33978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cxnSp>
              <p:nvCxnSpPr>
                <p:cNvPr id="66" name="Straight Connector 75">
                  <a:extLst>
                    <a:ext uri="{FF2B5EF4-FFF2-40B4-BE49-F238E27FC236}">
                      <a16:creationId xmlns:a16="http://schemas.microsoft.com/office/drawing/2014/main" id="{6F168965-CA47-F29D-382F-188886E96C4C}"/>
                    </a:ext>
                  </a:extLst>
                </p:cNvPr>
                <p:cNvCxnSpPr/>
                <p:nvPr/>
              </p:nvCxnSpPr>
              <p:spPr>
                <a:xfrm flipH="1">
                  <a:off x="5060413" y="4208007"/>
                  <a:ext cx="6227" cy="67773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76">
                  <a:extLst>
                    <a:ext uri="{FF2B5EF4-FFF2-40B4-BE49-F238E27FC236}">
                      <a16:creationId xmlns:a16="http://schemas.microsoft.com/office/drawing/2014/main" id="{0535B8EE-C131-2D2A-ED75-F2F9A84E8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8726" y="4203411"/>
                  <a:ext cx="6227" cy="65563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77">
                  <a:extLst>
                    <a:ext uri="{FF2B5EF4-FFF2-40B4-BE49-F238E27FC236}">
                      <a16:creationId xmlns:a16="http://schemas.microsoft.com/office/drawing/2014/main" id="{4132BBE1-2B2B-BB1D-A3BB-1F53005F7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9848" y="4218595"/>
                  <a:ext cx="0" cy="61880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78">
                  <a:extLst>
                    <a:ext uri="{FF2B5EF4-FFF2-40B4-BE49-F238E27FC236}">
                      <a16:creationId xmlns:a16="http://schemas.microsoft.com/office/drawing/2014/main" id="{9DEB6EA8-78D1-FAD6-F787-D070DF8609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31088" y="4438242"/>
                  <a:ext cx="1829386" cy="147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79">
                  <a:extLst>
                    <a:ext uri="{FF2B5EF4-FFF2-40B4-BE49-F238E27FC236}">
                      <a16:creationId xmlns:a16="http://schemas.microsoft.com/office/drawing/2014/main" id="{D2A29F64-E4E1-09EB-3710-24F7A6B4518B}"/>
                    </a:ext>
                  </a:extLst>
                </p:cNvPr>
                <p:cNvSpPr/>
                <p:nvPr/>
              </p:nvSpPr>
              <p:spPr>
                <a:xfrm>
                  <a:off x="6237265" y="2036104"/>
                  <a:ext cx="1264113" cy="4946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/>
                    <a:t>pulse compressor</a:t>
                  </a:r>
                </a:p>
              </p:txBody>
            </p:sp>
            <p:sp>
              <p:nvSpPr>
                <p:cNvPr id="71" name="Rectangle 80">
                  <a:extLst>
                    <a:ext uri="{FF2B5EF4-FFF2-40B4-BE49-F238E27FC236}">
                      <a16:creationId xmlns:a16="http://schemas.microsoft.com/office/drawing/2014/main" id="{6648E879-E6B5-A023-B406-EA2278D78A59}"/>
                    </a:ext>
                  </a:extLst>
                </p:cNvPr>
                <p:cNvSpPr/>
                <p:nvPr/>
              </p:nvSpPr>
              <p:spPr>
                <a:xfrm>
                  <a:off x="4798991" y="1937005"/>
                  <a:ext cx="866729" cy="4452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/>
                    <a:t>Vacuum pump</a:t>
                  </a:r>
                  <a:endParaRPr lang="en-US" sz="900" dirty="0"/>
                </a:p>
              </p:txBody>
            </p:sp>
            <p:sp>
              <p:nvSpPr>
                <p:cNvPr id="72" name="Rectangle 81">
                  <a:extLst>
                    <a:ext uri="{FF2B5EF4-FFF2-40B4-BE49-F238E27FC236}">
                      <a16:creationId xmlns:a16="http://schemas.microsoft.com/office/drawing/2014/main" id="{7D21D99A-E919-4867-5DE5-ED27EEFC0D99}"/>
                    </a:ext>
                  </a:extLst>
                </p:cNvPr>
                <p:cNvSpPr/>
                <p:nvPr/>
              </p:nvSpPr>
              <p:spPr>
                <a:xfrm>
                  <a:off x="5713225" y="1752062"/>
                  <a:ext cx="1694558" cy="296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Waveguide C-band</a:t>
                  </a:r>
                </a:p>
              </p:txBody>
            </p:sp>
            <p:sp>
              <p:nvSpPr>
                <p:cNvPr id="73" name="Rectangle 82">
                  <a:extLst>
                    <a:ext uri="{FF2B5EF4-FFF2-40B4-BE49-F238E27FC236}">
                      <a16:creationId xmlns:a16="http://schemas.microsoft.com/office/drawing/2014/main" id="{EC8FF31E-C210-CCBD-93D2-CAC67EC04997}"/>
                    </a:ext>
                  </a:extLst>
                </p:cNvPr>
                <p:cNvSpPr/>
                <p:nvPr/>
              </p:nvSpPr>
              <p:spPr>
                <a:xfrm>
                  <a:off x="3273928" y="5068974"/>
                  <a:ext cx="4762055" cy="296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SLAC’s C-band distributed coupling accelerating structures</a:t>
                  </a:r>
                </a:p>
              </p:txBody>
            </p:sp>
            <p:cxnSp>
              <p:nvCxnSpPr>
                <p:cNvPr id="74" name="Straight Arrow Connector 83">
                  <a:extLst>
                    <a:ext uri="{FF2B5EF4-FFF2-40B4-BE49-F238E27FC236}">
                      <a16:creationId xmlns:a16="http://schemas.microsoft.com/office/drawing/2014/main" id="{7EFFB307-D027-C5C3-D17B-B66ACF5297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67502" y="4427889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84">
                  <a:extLst>
                    <a:ext uri="{FF2B5EF4-FFF2-40B4-BE49-F238E27FC236}">
                      <a16:creationId xmlns:a16="http://schemas.microsoft.com/office/drawing/2014/main" id="{6CB607A7-92CA-8621-020A-2CBCCBB06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54017" y="4471381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85">
                  <a:extLst>
                    <a:ext uri="{FF2B5EF4-FFF2-40B4-BE49-F238E27FC236}">
                      <a16:creationId xmlns:a16="http://schemas.microsoft.com/office/drawing/2014/main" id="{5D06D6DD-BF7E-169A-2FFD-A1963EF27608}"/>
                    </a:ext>
                  </a:extLst>
                </p:cNvPr>
                <p:cNvSpPr/>
                <p:nvPr/>
              </p:nvSpPr>
              <p:spPr>
                <a:xfrm rot="16200000">
                  <a:off x="1604086" y="4316044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Steerer</a:t>
                  </a:r>
                </a:p>
              </p:txBody>
            </p:sp>
            <p:sp>
              <p:nvSpPr>
                <p:cNvPr id="77" name="Rounded Rectangle 86">
                  <a:extLst>
                    <a:ext uri="{FF2B5EF4-FFF2-40B4-BE49-F238E27FC236}">
                      <a16:creationId xmlns:a16="http://schemas.microsoft.com/office/drawing/2014/main" id="{796CF662-D5FC-A2F9-5432-469FA111BC4D}"/>
                    </a:ext>
                  </a:extLst>
                </p:cNvPr>
                <p:cNvSpPr/>
                <p:nvPr/>
              </p:nvSpPr>
              <p:spPr>
                <a:xfrm rot="16200000">
                  <a:off x="1907441" y="4307428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screen</a:t>
                  </a:r>
                </a:p>
              </p:txBody>
            </p:sp>
            <p:sp>
              <p:nvSpPr>
                <p:cNvPr id="78" name="Rounded Rectangle 87">
                  <a:extLst>
                    <a:ext uri="{FF2B5EF4-FFF2-40B4-BE49-F238E27FC236}">
                      <a16:creationId xmlns:a16="http://schemas.microsoft.com/office/drawing/2014/main" id="{784C35A2-3922-5422-D6DE-9CBA1F0EF247}"/>
                    </a:ext>
                  </a:extLst>
                </p:cNvPr>
                <p:cNvSpPr/>
                <p:nvPr/>
              </p:nvSpPr>
              <p:spPr>
                <a:xfrm rot="16200000">
                  <a:off x="1745380" y="4307428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Fast CT</a:t>
                  </a:r>
                </a:p>
              </p:txBody>
            </p:sp>
            <p:sp>
              <p:nvSpPr>
                <p:cNvPr id="79" name="Rounded Rectangle 88">
                  <a:extLst>
                    <a:ext uri="{FF2B5EF4-FFF2-40B4-BE49-F238E27FC236}">
                      <a16:creationId xmlns:a16="http://schemas.microsoft.com/office/drawing/2014/main" id="{029D4F10-E2AF-2055-27E4-D5DE48794062}"/>
                    </a:ext>
                  </a:extLst>
                </p:cNvPr>
                <p:cNvSpPr/>
                <p:nvPr/>
              </p:nvSpPr>
              <p:spPr>
                <a:xfrm rot="16200000">
                  <a:off x="8107833" y="4288542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Steerer</a:t>
                  </a:r>
                </a:p>
              </p:txBody>
            </p:sp>
            <p:sp>
              <p:nvSpPr>
                <p:cNvPr id="80" name="Rectangle 89">
                  <a:extLst>
                    <a:ext uri="{FF2B5EF4-FFF2-40B4-BE49-F238E27FC236}">
                      <a16:creationId xmlns:a16="http://schemas.microsoft.com/office/drawing/2014/main" id="{EFBCA0AC-541C-B13C-616B-C76A41FDA343}"/>
                    </a:ext>
                  </a:extLst>
                </p:cNvPr>
                <p:cNvSpPr/>
                <p:nvPr/>
              </p:nvSpPr>
              <p:spPr>
                <a:xfrm>
                  <a:off x="1851326" y="5122584"/>
                  <a:ext cx="782350" cy="2638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/>
                    <a:t>Vibration</a:t>
                  </a:r>
                </a:p>
              </p:txBody>
            </p:sp>
            <p:cxnSp>
              <p:nvCxnSpPr>
                <p:cNvPr id="81" name="Straight Connector 90">
                  <a:extLst>
                    <a:ext uri="{FF2B5EF4-FFF2-40B4-BE49-F238E27FC236}">
                      <a16:creationId xmlns:a16="http://schemas.microsoft.com/office/drawing/2014/main" id="{8C5174B8-FA72-FC66-FDF9-A36DC9A20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25642" y="4203411"/>
                  <a:ext cx="4573" cy="6821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ounded Rectangle 91">
                  <a:extLst>
                    <a:ext uri="{FF2B5EF4-FFF2-40B4-BE49-F238E27FC236}">
                      <a16:creationId xmlns:a16="http://schemas.microsoft.com/office/drawing/2014/main" id="{C9DE0758-ED7F-3A06-4030-5B4059D1E480}"/>
                    </a:ext>
                  </a:extLst>
                </p:cNvPr>
                <p:cNvSpPr/>
                <p:nvPr/>
              </p:nvSpPr>
              <p:spPr>
                <a:xfrm rot="16200000">
                  <a:off x="7781591" y="4275679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Quadrupole</a:t>
                  </a:r>
                </a:p>
              </p:txBody>
            </p:sp>
            <p:sp>
              <p:nvSpPr>
                <p:cNvPr id="83" name="Rounded Rectangle 92">
                  <a:extLst>
                    <a:ext uri="{FF2B5EF4-FFF2-40B4-BE49-F238E27FC236}">
                      <a16:creationId xmlns:a16="http://schemas.microsoft.com/office/drawing/2014/main" id="{FB840FFF-391D-D698-974F-CBE667A532F4}"/>
                    </a:ext>
                  </a:extLst>
                </p:cNvPr>
                <p:cNvSpPr/>
                <p:nvPr/>
              </p:nvSpPr>
              <p:spPr>
                <a:xfrm rot="16200000">
                  <a:off x="9268779" y="4521285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Screen</a:t>
                  </a:r>
                </a:p>
              </p:txBody>
            </p:sp>
            <p:sp>
              <p:nvSpPr>
                <p:cNvPr id="84" name="Rounded Rectangle 93">
                  <a:extLst>
                    <a:ext uri="{FF2B5EF4-FFF2-40B4-BE49-F238E27FC236}">
                      <a16:creationId xmlns:a16="http://schemas.microsoft.com/office/drawing/2014/main" id="{B0FD7546-3E8D-9BBE-E6A3-8DD4CF0AE9BE}"/>
                    </a:ext>
                  </a:extLst>
                </p:cNvPr>
                <p:cNvSpPr/>
                <p:nvPr/>
              </p:nvSpPr>
              <p:spPr>
                <a:xfrm rot="16200000">
                  <a:off x="8267713" y="4290651"/>
                  <a:ext cx="818625" cy="112003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RF deflector</a:t>
                  </a:r>
                </a:p>
              </p:txBody>
            </p:sp>
            <p:sp>
              <p:nvSpPr>
                <p:cNvPr id="85" name="Rounded Rectangle 94">
                  <a:extLst>
                    <a:ext uri="{FF2B5EF4-FFF2-40B4-BE49-F238E27FC236}">
                      <a16:creationId xmlns:a16="http://schemas.microsoft.com/office/drawing/2014/main" id="{AAE80BAB-9D3E-BC43-2E4C-B076FEE5367B}"/>
                    </a:ext>
                  </a:extLst>
                </p:cNvPr>
                <p:cNvSpPr/>
                <p:nvPr/>
              </p:nvSpPr>
              <p:spPr>
                <a:xfrm rot="16200000">
                  <a:off x="7944021" y="4273854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BPM/BLM</a:t>
                  </a:r>
                </a:p>
              </p:txBody>
            </p:sp>
            <p:sp>
              <p:nvSpPr>
                <p:cNvPr id="86" name="Rectangle 95">
                  <a:extLst>
                    <a:ext uri="{FF2B5EF4-FFF2-40B4-BE49-F238E27FC236}">
                      <a16:creationId xmlns:a16="http://schemas.microsoft.com/office/drawing/2014/main" id="{7EB72D0A-EB5F-52AF-37DA-C0FE32193886}"/>
                    </a:ext>
                  </a:extLst>
                </p:cNvPr>
                <p:cNvSpPr/>
                <p:nvPr/>
              </p:nvSpPr>
              <p:spPr>
                <a:xfrm>
                  <a:off x="10104814" y="3612969"/>
                  <a:ext cx="1361381" cy="3297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/>
                    <a:t>Beam dump</a:t>
                  </a:r>
                </a:p>
              </p:txBody>
            </p:sp>
            <p:sp>
              <p:nvSpPr>
                <p:cNvPr id="87" name="TextBox 96">
                  <a:extLst>
                    <a:ext uri="{FF2B5EF4-FFF2-40B4-BE49-F238E27FC236}">
                      <a16:creationId xmlns:a16="http://schemas.microsoft.com/office/drawing/2014/main" id="{23145BE7-6A08-C7EC-24A1-223F6B921155}"/>
                    </a:ext>
                  </a:extLst>
                </p:cNvPr>
                <p:cNvSpPr txBox="1"/>
                <p:nvPr/>
              </p:nvSpPr>
              <p:spPr>
                <a:xfrm>
                  <a:off x="8755369" y="3762705"/>
                  <a:ext cx="672982" cy="2968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dipole</a:t>
                  </a:r>
                </a:p>
              </p:txBody>
            </p:sp>
            <p:sp>
              <p:nvSpPr>
                <p:cNvPr id="88" name="Rectangle 97">
                  <a:extLst>
                    <a:ext uri="{FF2B5EF4-FFF2-40B4-BE49-F238E27FC236}">
                      <a16:creationId xmlns:a16="http://schemas.microsoft.com/office/drawing/2014/main" id="{8FE9D605-C243-57CB-30CB-19D76606D9ED}"/>
                    </a:ext>
                  </a:extLst>
                </p:cNvPr>
                <p:cNvSpPr/>
                <p:nvPr/>
              </p:nvSpPr>
              <p:spPr>
                <a:xfrm rot="10800000">
                  <a:off x="3963787" y="3209620"/>
                  <a:ext cx="67427" cy="67984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89" name="Rectangle 98">
                  <a:extLst>
                    <a:ext uri="{FF2B5EF4-FFF2-40B4-BE49-F238E27FC236}">
                      <a16:creationId xmlns:a16="http://schemas.microsoft.com/office/drawing/2014/main" id="{7D9F44C8-8EA6-6109-E1EE-36431812D185}"/>
                    </a:ext>
                  </a:extLst>
                </p:cNvPr>
                <p:cNvSpPr/>
                <p:nvPr/>
              </p:nvSpPr>
              <p:spPr>
                <a:xfrm>
                  <a:off x="4101185" y="3809823"/>
                  <a:ext cx="550268" cy="7953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90" name="Rectangle 99">
                  <a:extLst>
                    <a:ext uri="{FF2B5EF4-FFF2-40B4-BE49-F238E27FC236}">
                      <a16:creationId xmlns:a16="http://schemas.microsoft.com/office/drawing/2014/main" id="{08765EEB-64CB-60C5-7838-BA23E6C5E913}"/>
                    </a:ext>
                  </a:extLst>
                </p:cNvPr>
                <p:cNvSpPr/>
                <p:nvPr/>
              </p:nvSpPr>
              <p:spPr>
                <a:xfrm rot="10800000">
                  <a:off x="4087752" y="3209619"/>
                  <a:ext cx="69524" cy="67527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91" name="Trapezoid 100">
                  <a:extLst>
                    <a:ext uri="{FF2B5EF4-FFF2-40B4-BE49-F238E27FC236}">
                      <a16:creationId xmlns:a16="http://schemas.microsoft.com/office/drawing/2014/main" id="{3FC3AC48-0160-6672-A5CF-CEBB5C9F98C5}"/>
                    </a:ext>
                  </a:extLst>
                </p:cNvPr>
                <p:cNvSpPr/>
                <p:nvPr/>
              </p:nvSpPr>
              <p:spPr>
                <a:xfrm rot="11205178">
                  <a:off x="8838304" y="4114141"/>
                  <a:ext cx="259986" cy="677736"/>
                </a:xfrm>
                <a:prstGeom prst="trapezoid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92" name="Snip Same Side Corner Rectangle 101">
                  <a:extLst>
                    <a:ext uri="{FF2B5EF4-FFF2-40B4-BE49-F238E27FC236}">
                      <a16:creationId xmlns:a16="http://schemas.microsoft.com/office/drawing/2014/main" id="{95D59949-8E23-A108-17D3-D83A6E8AA5F4}"/>
                    </a:ext>
                  </a:extLst>
                </p:cNvPr>
                <p:cNvSpPr/>
                <p:nvPr/>
              </p:nvSpPr>
              <p:spPr>
                <a:xfrm rot="6393424">
                  <a:off x="9858443" y="4385336"/>
                  <a:ext cx="627091" cy="448360"/>
                </a:xfrm>
                <a:prstGeom prst="snip2SameRect">
                  <a:avLst>
                    <a:gd name="adj1" fmla="val 32002"/>
                    <a:gd name="adj2" fmla="val 0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500" dirty="0"/>
                </a:p>
              </p:txBody>
            </p:sp>
            <p:sp>
              <p:nvSpPr>
                <p:cNvPr id="93" name="Rectangle 102">
                  <a:extLst>
                    <a:ext uri="{FF2B5EF4-FFF2-40B4-BE49-F238E27FC236}">
                      <a16:creationId xmlns:a16="http://schemas.microsoft.com/office/drawing/2014/main" id="{04D54701-579E-AB7C-C092-7D635F1B20B0}"/>
                    </a:ext>
                  </a:extLst>
                </p:cNvPr>
                <p:cNvSpPr/>
                <p:nvPr/>
              </p:nvSpPr>
              <p:spPr>
                <a:xfrm rot="16200000">
                  <a:off x="5096849" y="756219"/>
                  <a:ext cx="1157753" cy="20371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050" dirty="0"/>
                    <a:t>klystron</a:t>
                  </a:r>
                </a:p>
              </p:txBody>
            </p:sp>
            <p:sp>
              <p:nvSpPr>
                <p:cNvPr id="94" name="Rounded Rectangle 103">
                  <a:extLst>
                    <a:ext uri="{FF2B5EF4-FFF2-40B4-BE49-F238E27FC236}">
                      <a16:creationId xmlns:a16="http://schemas.microsoft.com/office/drawing/2014/main" id="{145B9C7F-68CB-CA6B-504B-525B5B7FCC18}"/>
                    </a:ext>
                  </a:extLst>
                </p:cNvPr>
                <p:cNvSpPr/>
                <p:nvPr/>
              </p:nvSpPr>
              <p:spPr>
                <a:xfrm rot="16200000">
                  <a:off x="2048735" y="4307428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BPM/BLM</a:t>
                  </a:r>
                </a:p>
              </p:txBody>
            </p:sp>
            <p:sp>
              <p:nvSpPr>
                <p:cNvPr id="95" name="Rounded Rectangle 104">
                  <a:extLst>
                    <a:ext uri="{FF2B5EF4-FFF2-40B4-BE49-F238E27FC236}">
                      <a16:creationId xmlns:a16="http://schemas.microsoft.com/office/drawing/2014/main" id="{D0ED51A0-F0B3-B8B2-32C6-CB56AB6AA6F8}"/>
                    </a:ext>
                  </a:extLst>
                </p:cNvPr>
                <p:cNvSpPr/>
                <p:nvPr/>
              </p:nvSpPr>
              <p:spPr>
                <a:xfrm rot="16200000">
                  <a:off x="4938424" y="4273243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Quadrupole</a:t>
                  </a:r>
                </a:p>
              </p:txBody>
            </p:sp>
            <p:sp>
              <p:nvSpPr>
                <p:cNvPr id="96" name="Rounded Rectangle 105">
                  <a:extLst>
                    <a:ext uri="{FF2B5EF4-FFF2-40B4-BE49-F238E27FC236}">
                      <a16:creationId xmlns:a16="http://schemas.microsoft.com/office/drawing/2014/main" id="{9880DD4E-3B13-B03E-5847-2E73629A6CE1}"/>
                    </a:ext>
                  </a:extLst>
                </p:cNvPr>
                <p:cNvSpPr/>
                <p:nvPr/>
              </p:nvSpPr>
              <p:spPr>
                <a:xfrm rot="16200000">
                  <a:off x="5114670" y="4271353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Quadrupole</a:t>
                  </a:r>
                </a:p>
              </p:txBody>
            </p:sp>
            <p:sp>
              <p:nvSpPr>
                <p:cNvPr id="97" name="Rounded Rectangle 106">
                  <a:extLst>
                    <a:ext uri="{FF2B5EF4-FFF2-40B4-BE49-F238E27FC236}">
                      <a16:creationId xmlns:a16="http://schemas.microsoft.com/office/drawing/2014/main" id="{6DA02FCC-8828-62FF-790B-C2FC0C06BF54}"/>
                    </a:ext>
                  </a:extLst>
                </p:cNvPr>
                <p:cNvSpPr/>
                <p:nvPr/>
              </p:nvSpPr>
              <p:spPr>
                <a:xfrm rot="16200000">
                  <a:off x="5301971" y="4270015"/>
                  <a:ext cx="818625" cy="112003"/>
                </a:xfrm>
                <a:prstGeom prst="round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Quadrupole</a:t>
                  </a:r>
                </a:p>
              </p:txBody>
            </p:sp>
            <p:sp>
              <p:nvSpPr>
                <p:cNvPr id="98" name="Rounded Rectangle 107">
                  <a:extLst>
                    <a:ext uri="{FF2B5EF4-FFF2-40B4-BE49-F238E27FC236}">
                      <a16:creationId xmlns:a16="http://schemas.microsoft.com/office/drawing/2014/main" id="{4438254A-FA5B-62F7-68BE-695A519DEC5A}"/>
                    </a:ext>
                  </a:extLst>
                </p:cNvPr>
                <p:cNvSpPr/>
                <p:nvPr/>
              </p:nvSpPr>
              <p:spPr>
                <a:xfrm rot="16200000">
                  <a:off x="5470607" y="4271353"/>
                  <a:ext cx="818625" cy="11200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" dirty="0"/>
                    <a:t>BPM/BLM</a:t>
                  </a:r>
                </a:p>
              </p:txBody>
            </p:sp>
            <p:grpSp>
              <p:nvGrpSpPr>
                <p:cNvPr id="99" name="Group 108">
                  <a:extLst>
                    <a:ext uri="{FF2B5EF4-FFF2-40B4-BE49-F238E27FC236}">
                      <a16:creationId xmlns:a16="http://schemas.microsoft.com/office/drawing/2014/main" id="{36C89ABA-1848-19DB-2F47-750B546EC3D0}"/>
                    </a:ext>
                  </a:extLst>
                </p:cNvPr>
                <p:cNvGrpSpPr/>
                <p:nvPr/>
              </p:nvGrpSpPr>
              <p:grpSpPr>
                <a:xfrm>
                  <a:off x="5999266" y="3842780"/>
                  <a:ext cx="2085315" cy="1076491"/>
                  <a:chOff x="8267397" y="1622724"/>
                  <a:chExt cx="2715072" cy="1076491"/>
                </a:xfrm>
              </p:grpSpPr>
              <p:sp>
                <p:nvSpPr>
                  <p:cNvPr id="115" name="Trapezoid 124">
                    <a:extLst>
                      <a:ext uri="{FF2B5EF4-FFF2-40B4-BE49-F238E27FC236}">
                        <a16:creationId xmlns:a16="http://schemas.microsoft.com/office/drawing/2014/main" id="{399F732D-FAB7-B7CE-C498-23342E43AD5C}"/>
                      </a:ext>
                    </a:extLst>
                  </p:cNvPr>
                  <p:cNvSpPr/>
                  <p:nvPr/>
                </p:nvSpPr>
                <p:spPr>
                  <a:xfrm>
                    <a:off x="10841189" y="1781149"/>
                    <a:ext cx="112090" cy="103134"/>
                  </a:xfrm>
                  <a:prstGeom prst="trapezoid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sp>
                <p:nvSpPr>
                  <p:cNvPr id="116" name="Trapezoid 125">
                    <a:extLst>
                      <a:ext uri="{FF2B5EF4-FFF2-40B4-BE49-F238E27FC236}">
                        <a16:creationId xmlns:a16="http://schemas.microsoft.com/office/drawing/2014/main" id="{C7005435-0484-55BC-4F37-3946BDB51FC6}"/>
                      </a:ext>
                    </a:extLst>
                  </p:cNvPr>
                  <p:cNvSpPr/>
                  <p:nvPr/>
                </p:nvSpPr>
                <p:spPr>
                  <a:xfrm>
                    <a:off x="8371380" y="1781436"/>
                    <a:ext cx="112090" cy="103134"/>
                  </a:xfrm>
                  <a:prstGeom prst="trapezoid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sp>
                <p:nvSpPr>
                  <p:cNvPr id="117" name="Rectangle 126">
                    <a:extLst>
                      <a:ext uri="{FF2B5EF4-FFF2-40B4-BE49-F238E27FC236}">
                        <a16:creationId xmlns:a16="http://schemas.microsoft.com/office/drawing/2014/main" id="{F58D3550-B108-8708-1D83-5EC50FBE1544}"/>
                      </a:ext>
                    </a:extLst>
                  </p:cNvPr>
                  <p:cNvSpPr/>
                  <p:nvPr/>
                </p:nvSpPr>
                <p:spPr>
                  <a:xfrm>
                    <a:off x="8267397" y="1938280"/>
                    <a:ext cx="2715072" cy="49066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dirty="0"/>
                  </a:p>
                </p:txBody>
              </p:sp>
              <p:sp>
                <p:nvSpPr>
                  <p:cNvPr id="118" name="Rectangle 127">
                    <a:extLst>
                      <a:ext uri="{FF2B5EF4-FFF2-40B4-BE49-F238E27FC236}">
                        <a16:creationId xmlns:a16="http://schemas.microsoft.com/office/drawing/2014/main" id="{8C023278-F08F-BD94-9A57-E97B11B74B62}"/>
                      </a:ext>
                    </a:extLst>
                  </p:cNvPr>
                  <p:cNvSpPr/>
                  <p:nvPr/>
                </p:nvSpPr>
                <p:spPr>
                  <a:xfrm>
                    <a:off x="9239452" y="2334014"/>
                    <a:ext cx="237587" cy="342357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sp>
                <p:nvSpPr>
                  <p:cNvPr id="119" name="Rectangle 128">
                    <a:extLst>
                      <a:ext uri="{FF2B5EF4-FFF2-40B4-BE49-F238E27FC236}">
                        <a16:creationId xmlns:a16="http://schemas.microsoft.com/office/drawing/2014/main" id="{9484F1B6-BECC-2D9C-4935-D5F9086AE4C6}"/>
                      </a:ext>
                    </a:extLst>
                  </p:cNvPr>
                  <p:cNvSpPr/>
                  <p:nvPr/>
                </p:nvSpPr>
                <p:spPr>
                  <a:xfrm>
                    <a:off x="10340190" y="1637257"/>
                    <a:ext cx="45182" cy="363731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sp>
                <p:nvSpPr>
                  <p:cNvPr id="120" name="Rectangle 129">
                    <a:extLst>
                      <a:ext uri="{FF2B5EF4-FFF2-40B4-BE49-F238E27FC236}">
                        <a16:creationId xmlns:a16="http://schemas.microsoft.com/office/drawing/2014/main" id="{862F091E-408C-19CB-839E-C0C64CAA173D}"/>
                      </a:ext>
                    </a:extLst>
                  </p:cNvPr>
                  <p:cNvSpPr/>
                  <p:nvPr/>
                </p:nvSpPr>
                <p:spPr>
                  <a:xfrm>
                    <a:off x="9048137" y="1633958"/>
                    <a:ext cx="641405" cy="72746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dirty="0"/>
                  </a:p>
                </p:txBody>
              </p:sp>
              <p:sp>
                <p:nvSpPr>
                  <p:cNvPr id="121" name="Rectangle 130">
                    <a:extLst>
                      <a:ext uri="{FF2B5EF4-FFF2-40B4-BE49-F238E27FC236}">
                        <a16:creationId xmlns:a16="http://schemas.microsoft.com/office/drawing/2014/main" id="{4836E597-467D-4A14-115A-F8E62B1730D3}"/>
                      </a:ext>
                    </a:extLst>
                  </p:cNvPr>
                  <p:cNvSpPr/>
                  <p:nvPr/>
                </p:nvSpPr>
                <p:spPr>
                  <a:xfrm>
                    <a:off x="8345238" y="2028997"/>
                    <a:ext cx="1264127" cy="29466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200" dirty="0"/>
                  </a:p>
                </p:txBody>
              </p:sp>
              <p:sp>
                <p:nvSpPr>
                  <p:cNvPr id="122" name="Rectangle 131">
                    <a:extLst>
                      <a:ext uri="{FF2B5EF4-FFF2-40B4-BE49-F238E27FC236}">
                        <a16:creationId xmlns:a16="http://schemas.microsoft.com/office/drawing/2014/main" id="{F8D0C235-B0BF-6974-D36B-C72DBACE1B1F}"/>
                      </a:ext>
                    </a:extLst>
                  </p:cNvPr>
                  <p:cNvSpPr/>
                  <p:nvPr/>
                </p:nvSpPr>
                <p:spPr>
                  <a:xfrm>
                    <a:off x="9741713" y="2028997"/>
                    <a:ext cx="1176155" cy="311901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sp>
                <p:nvSpPr>
                  <p:cNvPr id="123" name="Rectangle 132">
                    <a:extLst>
                      <a:ext uri="{FF2B5EF4-FFF2-40B4-BE49-F238E27FC236}">
                        <a16:creationId xmlns:a16="http://schemas.microsoft.com/office/drawing/2014/main" id="{A4542DFA-8577-CB6E-31DC-C6F133A34049}"/>
                      </a:ext>
                    </a:extLst>
                  </p:cNvPr>
                  <p:cNvSpPr/>
                  <p:nvPr/>
                </p:nvSpPr>
                <p:spPr>
                  <a:xfrm flipH="1">
                    <a:off x="9014665" y="1645008"/>
                    <a:ext cx="54488" cy="339789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/>
                  </a:p>
                </p:txBody>
              </p:sp>
              <p:cxnSp>
                <p:nvCxnSpPr>
                  <p:cNvPr id="124" name="Straight Connector 133">
                    <a:extLst>
                      <a:ext uri="{FF2B5EF4-FFF2-40B4-BE49-F238E27FC236}">
                        <a16:creationId xmlns:a16="http://schemas.microsoft.com/office/drawing/2014/main" id="{213CD2CA-8D1E-D6B0-90AA-F3B33C96DCA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913082" y="2020908"/>
                    <a:ext cx="6227" cy="677736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34">
                    <a:extLst>
                      <a:ext uri="{FF2B5EF4-FFF2-40B4-BE49-F238E27FC236}">
                        <a16:creationId xmlns:a16="http://schemas.microsoft.com/office/drawing/2014/main" id="{0AE0418B-34A4-67CC-602F-7724FF78AE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45238" y="2028997"/>
                    <a:ext cx="6227" cy="655637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35">
                    <a:extLst>
                      <a:ext uri="{FF2B5EF4-FFF2-40B4-BE49-F238E27FC236}">
                        <a16:creationId xmlns:a16="http://schemas.microsoft.com/office/drawing/2014/main" id="{782B9817-DC0A-98B2-5FFC-30F60C8767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24155" y="2031496"/>
                    <a:ext cx="0" cy="618803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36">
                    <a:extLst>
                      <a:ext uri="{FF2B5EF4-FFF2-40B4-BE49-F238E27FC236}">
                        <a16:creationId xmlns:a16="http://schemas.microsoft.com/office/drawing/2014/main" id="{438BDB01-E725-A9D2-8D09-12C92BF999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41713" y="2017096"/>
                    <a:ext cx="4573" cy="682119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8" name="Rectangle 137">
                    <a:extLst>
                      <a:ext uri="{FF2B5EF4-FFF2-40B4-BE49-F238E27FC236}">
                        <a16:creationId xmlns:a16="http://schemas.microsoft.com/office/drawing/2014/main" id="{00F84EDE-FD38-627C-A3E8-0B9A1E2682A0}"/>
                      </a:ext>
                    </a:extLst>
                  </p:cNvPr>
                  <p:cNvSpPr/>
                  <p:nvPr/>
                </p:nvSpPr>
                <p:spPr>
                  <a:xfrm>
                    <a:off x="9835104" y="1622724"/>
                    <a:ext cx="550268" cy="7953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dirty="0"/>
                  </a:p>
                </p:txBody>
              </p:sp>
            </p:grpSp>
            <p:sp>
              <p:nvSpPr>
                <p:cNvPr id="100" name="Rectangle 109">
                  <a:extLst>
                    <a:ext uri="{FF2B5EF4-FFF2-40B4-BE49-F238E27FC236}">
                      <a16:creationId xmlns:a16="http://schemas.microsoft.com/office/drawing/2014/main" id="{7D50037F-2315-7976-B293-C9E8D0A85490}"/>
                    </a:ext>
                  </a:extLst>
                </p:cNvPr>
                <p:cNvSpPr/>
                <p:nvPr/>
              </p:nvSpPr>
              <p:spPr>
                <a:xfrm rot="10800000">
                  <a:off x="7174390" y="2795317"/>
                  <a:ext cx="90295" cy="30571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01" name="Rectangle 110">
                  <a:extLst>
                    <a:ext uri="{FF2B5EF4-FFF2-40B4-BE49-F238E27FC236}">
                      <a16:creationId xmlns:a16="http://schemas.microsoft.com/office/drawing/2014/main" id="{680F9FF2-6EDE-1800-79C9-311FD519A887}"/>
                    </a:ext>
                  </a:extLst>
                </p:cNvPr>
                <p:cNvSpPr/>
                <p:nvPr/>
              </p:nvSpPr>
              <p:spPr>
                <a:xfrm rot="8650524">
                  <a:off x="7108850" y="3049606"/>
                  <a:ext cx="64607" cy="23389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02" name="Rectangle 111">
                  <a:extLst>
                    <a:ext uri="{FF2B5EF4-FFF2-40B4-BE49-F238E27FC236}">
                      <a16:creationId xmlns:a16="http://schemas.microsoft.com/office/drawing/2014/main" id="{8BC46D80-B2CD-E4B0-937E-BF9E2BB53730}"/>
                    </a:ext>
                  </a:extLst>
                </p:cNvPr>
                <p:cNvSpPr/>
                <p:nvPr/>
              </p:nvSpPr>
              <p:spPr>
                <a:xfrm rot="13090774">
                  <a:off x="7111963" y="3062498"/>
                  <a:ext cx="75505" cy="24310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03" name="Triangle 112">
                  <a:extLst>
                    <a:ext uri="{FF2B5EF4-FFF2-40B4-BE49-F238E27FC236}">
                      <a16:creationId xmlns:a16="http://schemas.microsoft.com/office/drawing/2014/main" id="{F16B1C24-A729-862F-C947-B1BBC8CD0508}"/>
                    </a:ext>
                  </a:extLst>
                </p:cNvPr>
                <p:cNvSpPr/>
                <p:nvPr/>
              </p:nvSpPr>
              <p:spPr>
                <a:xfrm flipH="1">
                  <a:off x="7207593" y="2407840"/>
                  <a:ext cx="51876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 dirty="0"/>
                </a:p>
              </p:txBody>
            </p:sp>
            <p:sp>
              <p:nvSpPr>
                <p:cNvPr id="104" name="Rectangle 113">
                  <a:extLst>
                    <a:ext uri="{FF2B5EF4-FFF2-40B4-BE49-F238E27FC236}">
                      <a16:creationId xmlns:a16="http://schemas.microsoft.com/office/drawing/2014/main" id="{B351593A-D574-DD30-E440-1C8B96668C66}"/>
                    </a:ext>
                  </a:extLst>
                </p:cNvPr>
                <p:cNvSpPr/>
                <p:nvPr/>
              </p:nvSpPr>
              <p:spPr>
                <a:xfrm>
                  <a:off x="6753119" y="3515535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105" name="Rectangle 114">
                  <a:extLst>
                    <a:ext uri="{FF2B5EF4-FFF2-40B4-BE49-F238E27FC236}">
                      <a16:creationId xmlns:a16="http://schemas.microsoft.com/office/drawing/2014/main" id="{E6ABD593-AE1F-DBE5-574A-F4E989D4978E}"/>
                    </a:ext>
                  </a:extLst>
                </p:cNvPr>
                <p:cNvSpPr/>
                <p:nvPr/>
              </p:nvSpPr>
              <p:spPr>
                <a:xfrm>
                  <a:off x="7220204" y="3511607"/>
                  <a:ext cx="336270" cy="1989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106" name="Rectangle 115">
                  <a:extLst>
                    <a:ext uri="{FF2B5EF4-FFF2-40B4-BE49-F238E27FC236}">
                      <a16:creationId xmlns:a16="http://schemas.microsoft.com/office/drawing/2014/main" id="{A2C662E3-12B6-3FDA-B0E5-2D42F3A64AA7}"/>
                    </a:ext>
                  </a:extLst>
                </p:cNvPr>
                <p:cNvSpPr/>
                <p:nvPr/>
              </p:nvSpPr>
              <p:spPr>
                <a:xfrm rot="10800000">
                  <a:off x="7050469" y="3277052"/>
                  <a:ext cx="60280" cy="64970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07" name="Rectangle 116">
                  <a:extLst>
                    <a:ext uri="{FF2B5EF4-FFF2-40B4-BE49-F238E27FC236}">
                      <a16:creationId xmlns:a16="http://schemas.microsoft.com/office/drawing/2014/main" id="{8823B7E2-C811-AA37-2C4B-896885D2D95A}"/>
                    </a:ext>
                  </a:extLst>
                </p:cNvPr>
                <p:cNvSpPr/>
                <p:nvPr/>
              </p:nvSpPr>
              <p:spPr>
                <a:xfrm rot="10800000">
                  <a:off x="7162559" y="3277052"/>
                  <a:ext cx="61486" cy="65353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/>
                </a:p>
              </p:txBody>
            </p:sp>
            <p:sp>
              <p:nvSpPr>
                <p:cNvPr id="108" name="Rectangle 117">
                  <a:extLst>
                    <a:ext uri="{FF2B5EF4-FFF2-40B4-BE49-F238E27FC236}">
                      <a16:creationId xmlns:a16="http://schemas.microsoft.com/office/drawing/2014/main" id="{8743150F-A6B7-7B82-BB10-DBC1EB5CFBD6}"/>
                    </a:ext>
                  </a:extLst>
                </p:cNvPr>
                <p:cNvSpPr/>
                <p:nvPr/>
              </p:nvSpPr>
              <p:spPr>
                <a:xfrm>
                  <a:off x="4133521" y="2964542"/>
                  <a:ext cx="1529125" cy="88033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109" name="Rectangle 118">
                  <a:extLst>
                    <a:ext uri="{FF2B5EF4-FFF2-40B4-BE49-F238E27FC236}">
                      <a16:creationId xmlns:a16="http://schemas.microsoft.com/office/drawing/2014/main" id="{9288BB68-3577-2ACA-7A09-EDF8951AD1F5}"/>
                    </a:ext>
                  </a:extLst>
                </p:cNvPr>
                <p:cNvSpPr/>
                <p:nvPr/>
              </p:nvSpPr>
              <p:spPr>
                <a:xfrm>
                  <a:off x="5670773" y="2966603"/>
                  <a:ext cx="1420773" cy="8222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dirty="0"/>
                </a:p>
              </p:txBody>
            </p:sp>
            <p:sp>
              <p:nvSpPr>
                <p:cNvPr id="110" name="Triangle 119">
                  <a:extLst>
                    <a:ext uri="{FF2B5EF4-FFF2-40B4-BE49-F238E27FC236}">
                      <a16:creationId xmlns:a16="http://schemas.microsoft.com/office/drawing/2014/main" id="{009F8E1F-8DB6-DA6E-3342-F6F5020F4F2C}"/>
                    </a:ext>
                  </a:extLst>
                </p:cNvPr>
                <p:cNvSpPr/>
                <p:nvPr/>
              </p:nvSpPr>
              <p:spPr>
                <a:xfrm>
                  <a:off x="1014553" y="2561265"/>
                  <a:ext cx="479497" cy="405168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900" dirty="0"/>
                </a:p>
              </p:txBody>
            </p:sp>
            <p:sp>
              <p:nvSpPr>
                <p:cNvPr id="111" name="Rectangle 120">
                  <a:extLst>
                    <a:ext uri="{FF2B5EF4-FFF2-40B4-BE49-F238E27FC236}">
                      <a16:creationId xmlns:a16="http://schemas.microsoft.com/office/drawing/2014/main" id="{F37E2D21-FE2F-D01C-8B2C-232D75C97F0C}"/>
                    </a:ext>
                  </a:extLst>
                </p:cNvPr>
                <p:cNvSpPr/>
                <p:nvPr/>
              </p:nvSpPr>
              <p:spPr>
                <a:xfrm rot="5400000">
                  <a:off x="5152112" y="-268817"/>
                  <a:ext cx="45719" cy="705099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sp>
              <p:nvSpPr>
                <p:cNvPr id="112" name="Rectangle 121">
                  <a:extLst>
                    <a:ext uri="{FF2B5EF4-FFF2-40B4-BE49-F238E27FC236}">
                      <a16:creationId xmlns:a16="http://schemas.microsoft.com/office/drawing/2014/main" id="{C8B587C8-C589-6B03-FB0E-7657F3278CA3}"/>
                    </a:ext>
                  </a:extLst>
                </p:cNvPr>
                <p:cNvSpPr/>
                <p:nvPr/>
              </p:nvSpPr>
              <p:spPr>
                <a:xfrm rot="10800000" flipH="1">
                  <a:off x="8653473" y="3224835"/>
                  <a:ext cx="54095" cy="710396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/>
                </a:p>
              </p:txBody>
            </p:sp>
            <p:cxnSp>
              <p:nvCxnSpPr>
                <p:cNvPr id="113" name="Straight Arrow Connector 122">
                  <a:extLst>
                    <a:ext uri="{FF2B5EF4-FFF2-40B4-BE49-F238E27FC236}">
                      <a16:creationId xmlns:a16="http://schemas.microsoft.com/office/drawing/2014/main" id="{2FA2AB05-7668-BA00-55AF-2FD190E385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92966" y="4505481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23">
                  <a:extLst>
                    <a:ext uri="{FF2B5EF4-FFF2-40B4-BE49-F238E27FC236}">
                      <a16:creationId xmlns:a16="http://schemas.microsoft.com/office/drawing/2014/main" id="{639DA2FF-E2A1-0767-16F7-F8CCBFD7E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74601" y="4527588"/>
                  <a:ext cx="144974" cy="61488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ED5E10F3-C38B-00E0-51E4-F051E783932A}"/>
                </a:ext>
              </a:extLst>
            </p:cNvPr>
            <p:cNvSpPr/>
            <p:nvPr/>
          </p:nvSpPr>
          <p:spPr>
            <a:xfrm>
              <a:off x="7751432" y="5048955"/>
              <a:ext cx="182479" cy="34235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/>
            </a:p>
          </p:txBody>
        </p:sp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4CFC377F-20B9-4577-33DE-3350327C7F8C}"/>
                </a:ext>
              </a:extLst>
            </p:cNvPr>
            <p:cNvSpPr/>
            <p:nvPr/>
          </p:nvSpPr>
          <p:spPr>
            <a:xfrm>
              <a:off x="9044470" y="764704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dirty="0"/>
                <a:t>Interlocks</a:t>
              </a:r>
            </a:p>
          </p:txBody>
        </p: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BFF628E6-B762-799E-1805-A3BE696F0B7C}"/>
                </a:ext>
              </a:extLst>
            </p:cNvPr>
            <p:cNvSpPr/>
            <p:nvPr/>
          </p:nvSpPr>
          <p:spPr>
            <a:xfrm>
              <a:off x="9598456" y="755988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dirty="0"/>
                <a:t>PSS Safety</a:t>
              </a:r>
            </a:p>
          </p:txBody>
        </p:sp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3585B8ED-5BBF-30F9-B7C6-BFC05B8F955A}"/>
                </a:ext>
              </a:extLst>
            </p:cNvPr>
            <p:cNvSpPr/>
            <p:nvPr/>
          </p:nvSpPr>
          <p:spPr>
            <a:xfrm>
              <a:off x="10152442" y="765169"/>
              <a:ext cx="435906" cy="1286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50" dirty="0"/>
                <a:t>LLRF</a:t>
              </a:r>
            </a:p>
          </p:txBody>
        </p:sp>
      </p:grpSp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190BE005-0705-6DD8-E251-2E7AF82C432E}"/>
              </a:ext>
            </a:extLst>
          </p:cNvPr>
          <p:cNvSpPr txBox="1"/>
          <p:nvPr/>
        </p:nvSpPr>
        <p:spPr>
          <a:xfrm>
            <a:off x="1206584" y="6709"/>
            <a:ext cx="97139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GUN AND RF DEFLECTOR OF THE COLD PROJECT</a:t>
            </a:r>
          </a:p>
        </p:txBody>
      </p:sp>
      <p:pic>
        <p:nvPicPr>
          <p:cNvPr id="130" name="Immagine 129">
            <a:extLst>
              <a:ext uri="{FF2B5EF4-FFF2-40B4-BE49-F238E27FC236}">
                <a16:creationId xmlns:a16="http://schemas.microsoft.com/office/drawing/2014/main" id="{4F6DCE04-81AA-FB24-9715-5E15B700D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3"/>
            <a:ext cx="1159674" cy="643620"/>
          </a:xfrm>
          <a:prstGeom prst="rect">
            <a:avLst/>
          </a:prstGeom>
        </p:spPr>
      </p:pic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AA109ACC-DC18-F8A2-A192-9E84BE3601F4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642409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08C5C91B-2C06-7DAA-29CD-1DDDBB89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457" y="4212468"/>
            <a:ext cx="4599543" cy="252890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7556987C-03D3-E126-DE66-C8D07DE4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8" r="6290" b="3180"/>
          <a:stretch>
            <a:fillRect/>
          </a:stretch>
        </p:blipFill>
        <p:spPr>
          <a:xfrm>
            <a:off x="1163452" y="1196752"/>
            <a:ext cx="1656184" cy="1581084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610EBB5B-1E74-F95D-C0F2-A558C6661E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58"/>
          <a:stretch>
            <a:fillRect/>
          </a:stretch>
        </p:blipFill>
        <p:spPr>
          <a:xfrm>
            <a:off x="1379476" y="3717032"/>
            <a:ext cx="1386282" cy="136815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69B1D1F-5780-219C-2022-5C9EC3BA2949}"/>
              </a:ext>
            </a:extLst>
          </p:cNvPr>
          <p:cNvSpPr/>
          <p:nvPr/>
        </p:nvSpPr>
        <p:spPr>
          <a:xfrm>
            <a:off x="2136981" y="0"/>
            <a:ext cx="8382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DEFLECTOR: RESOLUTION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028C9F5C-6AF2-648B-76FB-15A00774103F}"/>
              </a:ext>
            </a:extLst>
          </p:cNvPr>
          <p:cNvGrpSpPr/>
          <p:nvPr/>
        </p:nvGrpSpPr>
        <p:grpSpPr>
          <a:xfrm>
            <a:off x="98060" y="4257092"/>
            <a:ext cx="6069948" cy="2344864"/>
            <a:chOff x="98060" y="4257092"/>
            <a:chExt cx="6069948" cy="23448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Object 3">
                  <a:extLst>
                    <a:ext uri="{FF2B5EF4-FFF2-40B4-BE49-F238E27FC236}">
                      <a16:creationId xmlns:a16="http://schemas.microsoft.com/office/drawing/2014/main" id="{F2D6449E-DE03-67CF-41F8-018B420A7B0B}"/>
                    </a:ext>
                  </a:extLst>
                </p:cNvPr>
                <p:cNvSpPr txBox="1"/>
                <p:nvPr/>
              </p:nvSpPr>
              <p:spPr bwMode="auto">
                <a:xfrm>
                  <a:off x="4187788" y="5301208"/>
                  <a:ext cx="1980220" cy="612067"/>
                </a:xfrm>
                <a:prstGeom prst="rect">
                  <a:avLst/>
                </a:prstGeom>
                <a:noFill/>
              </p:spPr>
              <p:txBody>
                <a:bodyPr>
                  <a:normAutofit fontScale="77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𝑚𝑒𝑎𝑠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𝑅𝐹𝐷</m:t>
                                </m:r>
                              </m:sub>
                              <m:sup>
                                <m:r>
                                  <a:rPr lang="it-IT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5" name="Object 3">
                  <a:extLst>
                    <a:ext uri="{FF2B5EF4-FFF2-40B4-BE49-F238E27FC236}">
                      <a16:creationId xmlns:a16="http://schemas.microsoft.com/office/drawing/2014/main" id="{F2D6449E-DE03-67CF-41F8-018B420A7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87788" y="5301208"/>
                  <a:ext cx="1980220" cy="6120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85CDD059-4521-5BAF-54BB-39574C76A8F8}"/>
                </a:ext>
              </a:extLst>
            </p:cNvPr>
            <p:cNvGrpSpPr/>
            <p:nvPr/>
          </p:nvGrpSpPr>
          <p:grpSpPr>
            <a:xfrm>
              <a:off x="98060" y="4257092"/>
              <a:ext cx="3978640" cy="2344864"/>
              <a:chOff x="952803" y="3247888"/>
              <a:chExt cx="3339798" cy="1779936"/>
            </a:xfrm>
          </p:grpSpPr>
          <p:grpSp>
            <p:nvGrpSpPr>
              <p:cNvPr id="18" name="Group 33">
                <a:extLst>
                  <a:ext uri="{FF2B5EF4-FFF2-40B4-BE49-F238E27FC236}">
                    <a16:creationId xmlns:a16="http://schemas.microsoft.com/office/drawing/2014/main" id="{1B6128DB-F1E4-5EC3-5634-05B459F79C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3149" y="4067682"/>
                <a:ext cx="395713" cy="406549"/>
                <a:chOff x="7090" y="9936"/>
                <a:chExt cx="646" cy="1183"/>
              </a:xfrm>
            </p:grpSpPr>
            <p:sp>
              <p:nvSpPr>
                <p:cNvPr id="19" name="Rectangle 36">
                  <a:extLst>
                    <a:ext uri="{FF2B5EF4-FFF2-40B4-BE49-F238E27FC236}">
                      <a16:creationId xmlns:a16="http://schemas.microsoft.com/office/drawing/2014/main" id="{33CF5C81-66A3-43B5-619B-C5A36D103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90" y="9936"/>
                  <a:ext cx="214" cy="1183"/>
                </a:xfrm>
                <a:prstGeom prst="rect">
                  <a:avLst/>
                </a:prstGeom>
                <a:solidFill>
                  <a:srgbClr val="FF00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35">
                  <a:extLst>
                    <a:ext uri="{FF2B5EF4-FFF2-40B4-BE49-F238E27FC236}">
                      <a16:creationId xmlns:a16="http://schemas.microsoft.com/office/drawing/2014/main" id="{A57BBAFC-546C-F70C-5692-238A124EE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2" y="9936"/>
                  <a:ext cx="214" cy="1183"/>
                </a:xfrm>
                <a:prstGeom prst="rect">
                  <a:avLst/>
                </a:prstGeom>
                <a:solidFill>
                  <a:srgbClr val="339966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34">
                  <a:extLst>
                    <a:ext uri="{FF2B5EF4-FFF2-40B4-BE49-F238E27FC236}">
                      <a16:creationId xmlns:a16="http://schemas.microsoft.com/office/drawing/2014/main" id="{E90B622D-9AD1-5BEF-B101-FA4887B9A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8" y="9936"/>
                  <a:ext cx="214" cy="1183"/>
                </a:xfrm>
                <a:prstGeom prst="rect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9966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Rectangle 32">
                <a:extLst>
                  <a:ext uri="{FF2B5EF4-FFF2-40B4-BE49-F238E27FC236}">
                    <a16:creationId xmlns:a16="http://schemas.microsoft.com/office/drawing/2014/main" id="{E9321658-9CB3-C1BD-B806-B56530812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135" y="3447770"/>
                <a:ext cx="88959" cy="158005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Line 19">
                <a:extLst>
                  <a:ext uri="{FF2B5EF4-FFF2-40B4-BE49-F238E27FC236}">
                    <a16:creationId xmlns:a16="http://schemas.microsoft.com/office/drawing/2014/main" id="{396A092E-FE32-51E5-CDB7-2FE5A2C34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5919" y="3247888"/>
                <a:ext cx="0" cy="10063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B53F4E97-7D3C-A46B-675D-7269AE73B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1193" y="3591785"/>
                <a:ext cx="2031926" cy="67966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5B3B95C5-9C85-D475-B811-10C346C68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7825" y="4271454"/>
                <a:ext cx="2109270" cy="68848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7B6DF5F8-3C51-FF9A-B425-5E33A396B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889" y="4363240"/>
                <a:ext cx="131904" cy="589871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Line 7">
                <a:extLst>
                  <a:ext uri="{FF2B5EF4-FFF2-40B4-BE49-F238E27FC236}">
                    <a16:creationId xmlns:a16="http://schemas.microsoft.com/office/drawing/2014/main" id="{0AF2987A-16C6-07E5-AFA0-C84B3D19E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3017" y="4259731"/>
                <a:ext cx="3269584" cy="60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A6DCFAFD-6752-EDDB-8713-48AD0092A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231" y="3597531"/>
                <a:ext cx="131904" cy="589871"/>
              </a:xfrm>
              <a:prstGeom prst="rect">
                <a:avLst/>
              </a:prstGeom>
              <a:solidFill>
                <a:srgbClr val="339966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9F516F59-F95A-3412-15C0-D3B26C1B2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1794" y="3932997"/>
                <a:ext cx="131904" cy="589870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Line 56">
                <a:extLst>
                  <a:ext uri="{FF2B5EF4-FFF2-40B4-BE49-F238E27FC236}">
                    <a16:creationId xmlns:a16="http://schemas.microsoft.com/office/drawing/2014/main" id="{03524355-9A02-33C7-79CE-FC52491B4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4292" y="3604358"/>
                <a:ext cx="16266" cy="136464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 Box 61">
                <a:extLst>
                  <a:ext uri="{FF2B5EF4-FFF2-40B4-BE49-F238E27FC236}">
                    <a16:creationId xmlns:a16="http://schemas.microsoft.com/office/drawing/2014/main" id="{D4AFA24B-F67B-4DA6-35B4-4171FA7F80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2803" y="3330668"/>
                <a:ext cx="980737" cy="330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RFD ON</a:t>
                </a:r>
                <a:endParaRPr kumimoji="0" lang="it-IT" altLang="it-IT" sz="1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igura a mano libera: forma 45">
                <a:extLst>
                  <a:ext uri="{FF2B5EF4-FFF2-40B4-BE49-F238E27FC236}">
                    <a16:creationId xmlns:a16="http://schemas.microsoft.com/office/drawing/2014/main" id="{2159309A-485B-6652-4837-B4BB5C021CA2}"/>
                  </a:ext>
                </a:extLst>
              </p:cNvPr>
              <p:cNvSpPr/>
              <p:nvPr/>
            </p:nvSpPr>
            <p:spPr>
              <a:xfrm flipV="1">
                <a:off x="972799" y="3807810"/>
                <a:ext cx="1446711" cy="864096"/>
              </a:xfrm>
              <a:custGeom>
                <a:avLst/>
                <a:gdLst>
                  <a:gd name="csX0" fmla="*/ 0 w 1446711"/>
                  <a:gd name="csY0" fmla="*/ 724989 h 1446712"/>
                  <a:gd name="csX1" fmla="*/ 359228 w 1446711"/>
                  <a:gd name="csY1" fmla="*/ 0 h 1446712"/>
                  <a:gd name="csX2" fmla="*/ 721722 w 1446711"/>
                  <a:gd name="csY2" fmla="*/ 728255 h 1446712"/>
                  <a:gd name="csX3" fmla="*/ 1077685 w 1446711"/>
                  <a:gd name="csY3" fmla="*/ 1446712 h 1446712"/>
                  <a:gd name="csX4" fmla="*/ 1446711 w 1446711"/>
                  <a:gd name="csY4" fmla="*/ 728255 h 1446712"/>
                  <a:gd name="csX0" fmla="*/ 0 w 1446711"/>
                  <a:gd name="csY0" fmla="*/ 724989 h 1446712"/>
                  <a:gd name="csX1" fmla="*/ 359228 w 1446711"/>
                  <a:gd name="csY1" fmla="*/ 0 h 1446712"/>
                  <a:gd name="csX2" fmla="*/ 721722 w 1446711"/>
                  <a:gd name="csY2" fmla="*/ 728255 h 1446712"/>
                  <a:gd name="csX3" fmla="*/ 1077685 w 1446711"/>
                  <a:gd name="csY3" fmla="*/ 1446712 h 1446712"/>
                  <a:gd name="csX4" fmla="*/ 1446711 w 1446711"/>
                  <a:gd name="csY4" fmla="*/ 728255 h 14467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46711" h="1446712">
                    <a:moveTo>
                      <a:pt x="0" y="724989"/>
                    </a:moveTo>
                    <a:cubicBezTo>
                      <a:pt x="119470" y="362222"/>
                      <a:pt x="238941" y="-544"/>
                      <a:pt x="359228" y="0"/>
                    </a:cubicBezTo>
                    <a:cubicBezTo>
                      <a:pt x="479515" y="544"/>
                      <a:pt x="615042" y="470807"/>
                      <a:pt x="721722" y="728255"/>
                    </a:cubicBezTo>
                    <a:cubicBezTo>
                      <a:pt x="828402" y="985703"/>
                      <a:pt x="956854" y="1446712"/>
                      <a:pt x="1077685" y="1446712"/>
                    </a:cubicBezTo>
                    <a:cubicBezTo>
                      <a:pt x="1198516" y="1446712"/>
                      <a:pt x="1322613" y="1087483"/>
                      <a:pt x="1446711" y="72825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9" name="Connettore 2 48">
                <a:extLst>
                  <a:ext uri="{FF2B5EF4-FFF2-40B4-BE49-F238E27FC236}">
                    <a16:creationId xmlns:a16="http://schemas.microsoft.com/office/drawing/2014/main" id="{1DCAC994-086D-BA9D-CCB2-D135A9D60B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2839" y="4239858"/>
                <a:ext cx="0" cy="432048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CasellaDiTesto 49">
                    <a:extLst>
                      <a:ext uri="{FF2B5EF4-FFF2-40B4-BE49-F238E27FC236}">
                        <a16:creationId xmlns:a16="http://schemas.microsoft.com/office/drawing/2014/main" id="{00CA8396-4899-0D8E-7BBA-BE94817604CE}"/>
                      </a:ext>
                    </a:extLst>
                  </p:cNvPr>
                  <p:cNvSpPr txBox="1"/>
                  <p:nvPr/>
                </p:nvSpPr>
                <p:spPr>
                  <a:xfrm>
                    <a:off x="1044807" y="4671906"/>
                    <a:ext cx="50405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50" name="CasellaDiTesto 49">
                    <a:extLst>
                      <a:ext uri="{FF2B5EF4-FFF2-40B4-BE49-F238E27FC236}">
                        <a16:creationId xmlns:a16="http://schemas.microsoft.com/office/drawing/2014/main" id="{00CA8396-4899-0D8E-7BBA-BE94817604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4807" y="4671906"/>
                    <a:ext cx="50405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742ED0F-EC17-9AA1-B73C-2CB0627A9C31}"/>
              </a:ext>
            </a:extLst>
          </p:cNvPr>
          <p:cNvSpPr txBox="1"/>
          <p:nvPr/>
        </p:nvSpPr>
        <p:spPr>
          <a:xfrm>
            <a:off x="0" y="69269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u="none" strike="noStrike" baseline="0" dirty="0"/>
              <a:t>Since the beam has a finite transverse emittance, the </a:t>
            </a:r>
            <a:r>
              <a:rPr lang="en-US" sz="1400" b="1" i="0" u="none" strike="noStrike" baseline="0" dirty="0"/>
              <a:t>distribution of the deflected bunch at the screen position is the superposition between the deflected beam profile and the transverse size of each bunch slice</a:t>
            </a:r>
            <a:r>
              <a:rPr lang="en-US" sz="1400" b="0" i="0" u="none" strike="noStrike" baseline="0" dirty="0"/>
              <a:t>.</a:t>
            </a:r>
            <a:endParaRPr lang="it-IT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3534F36D-BBBD-76E2-2046-557B819AF4A9}"/>
                  </a:ext>
                </a:extLst>
              </p:cNvPr>
              <p:cNvSpPr/>
              <p:nvPr/>
            </p:nvSpPr>
            <p:spPr>
              <a:xfrm>
                <a:off x="4511824" y="1124744"/>
                <a:ext cx="4430157" cy="766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dirty="0"/>
                  <a:t>The </a:t>
                </a:r>
                <a:r>
                  <a:rPr lang="en-US" sz="1400" dirty="0" err="1"/>
                  <a:t>rms</a:t>
                </a:r>
                <a:r>
                  <a:rPr lang="en-US" sz="1400" dirty="0"/>
                  <a:t> resolution 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n-US" sz="1400" dirty="0"/>
                  <a:t>) can be defined as the </a:t>
                </a:r>
                <a:r>
                  <a:rPr lang="en-US" sz="1400" b="1" dirty="0"/>
                  <a:t>bunch length that gives, on the screen, a vertical spot exactly equal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it-IT" sz="1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1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it-IT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400" dirty="0"/>
                  <a:t>. </a:t>
                </a:r>
                <a:endParaRPr lang="en-GB" sz="1400" dirty="0"/>
              </a:p>
            </p:txBody>
          </p:sp>
        </mc:Choice>
        <mc:Fallback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3534F36D-BBBD-76E2-2046-557B819AF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24" y="1124744"/>
                <a:ext cx="4430157" cy="766877"/>
              </a:xfrm>
              <a:prstGeom prst="rect">
                <a:avLst/>
              </a:prstGeom>
              <a:blipFill>
                <a:blip r:embed="rId9"/>
                <a:stretch>
                  <a:fillRect l="-413" t="-800" r="-413"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Object 3">
                <a:extLst>
                  <a:ext uri="{FF2B5EF4-FFF2-40B4-BE49-F238E27FC236}">
                    <a16:creationId xmlns:a16="http://schemas.microsoft.com/office/drawing/2014/main" id="{2C937AF5-7272-291F-C424-B12E291C066C}"/>
                  </a:ext>
                </a:extLst>
              </p:cNvPr>
              <p:cNvSpPr txBox="1"/>
              <p:nvPr/>
            </p:nvSpPr>
            <p:spPr bwMode="auto">
              <a:xfrm>
                <a:off x="5807968" y="2312876"/>
                <a:ext cx="2007116" cy="5906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6" name="Object 3">
                <a:extLst>
                  <a:ext uri="{FF2B5EF4-FFF2-40B4-BE49-F238E27FC236}">
                    <a16:creationId xmlns:a16="http://schemas.microsoft.com/office/drawing/2014/main" id="{2C937AF5-7272-291F-C424-B12E291C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7968" y="2312876"/>
                <a:ext cx="2007116" cy="590653"/>
              </a:xfrm>
              <a:prstGeom prst="rect">
                <a:avLst/>
              </a:prstGeom>
              <a:blipFill>
                <a:blip r:embed="rId10"/>
                <a:stretch>
                  <a:fillRect t="-50515" b="-309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Freccia in giù 56">
            <a:extLst>
              <a:ext uri="{FF2B5EF4-FFF2-40B4-BE49-F238E27FC236}">
                <a16:creationId xmlns:a16="http://schemas.microsoft.com/office/drawing/2014/main" id="{BA05F4DE-5308-70CE-7805-8058A7C3706C}"/>
              </a:ext>
            </a:extLst>
          </p:cNvPr>
          <p:cNvSpPr/>
          <p:nvPr/>
        </p:nvSpPr>
        <p:spPr>
          <a:xfrm rot="16200000">
            <a:off x="9317392" y="1355034"/>
            <a:ext cx="346678" cy="2427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011BC8F0-B539-78FB-FA54-750B2F648395}"/>
                  </a:ext>
                </a:extLst>
              </p:cNvPr>
              <p:cNvSpPr txBox="1"/>
              <p:nvPr/>
            </p:nvSpPr>
            <p:spPr bwMode="auto">
              <a:xfrm>
                <a:off x="10776520" y="2384884"/>
                <a:ext cx="1531680" cy="48097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011BC8F0-B539-78FB-FA54-750B2F648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76520" y="2384884"/>
                <a:ext cx="1531680" cy="4809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ccia in giù 59">
            <a:extLst>
              <a:ext uri="{FF2B5EF4-FFF2-40B4-BE49-F238E27FC236}">
                <a16:creationId xmlns:a16="http://schemas.microsoft.com/office/drawing/2014/main" id="{56856C24-DB1C-CCD8-88E5-8D0FE3751B7A}"/>
              </a:ext>
            </a:extLst>
          </p:cNvPr>
          <p:cNvSpPr/>
          <p:nvPr/>
        </p:nvSpPr>
        <p:spPr>
          <a:xfrm>
            <a:off x="6023992" y="1844824"/>
            <a:ext cx="1700936" cy="391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87AB3F6-092E-AF1A-2EE4-895FE9943A67}"/>
              </a:ext>
            </a:extLst>
          </p:cNvPr>
          <p:cNvGrpSpPr/>
          <p:nvPr/>
        </p:nvGrpSpPr>
        <p:grpSpPr>
          <a:xfrm>
            <a:off x="119327" y="1646087"/>
            <a:ext cx="4500358" cy="2394285"/>
            <a:chOff x="119327" y="1646087"/>
            <a:chExt cx="4500358" cy="23942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947CEF22-06AC-7F52-215A-391089F8155B}"/>
                    </a:ext>
                  </a:extLst>
                </p:cNvPr>
                <p:cNvSpPr txBox="1"/>
                <p:nvPr/>
              </p:nvSpPr>
              <p:spPr>
                <a:xfrm>
                  <a:off x="3935760" y="2816932"/>
                  <a:ext cx="683925" cy="4127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947CEF22-06AC-7F52-215A-391089F81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5760" y="2816932"/>
                  <a:ext cx="683925" cy="4127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2AA05A14-D3EB-A0D0-9250-D202E879CDCA}"/>
                </a:ext>
              </a:extLst>
            </p:cNvPr>
            <p:cNvGrpSpPr/>
            <p:nvPr/>
          </p:nvGrpSpPr>
          <p:grpSpPr>
            <a:xfrm>
              <a:off x="119327" y="1646087"/>
              <a:ext cx="3960450" cy="2394285"/>
              <a:chOff x="119327" y="1646087"/>
              <a:chExt cx="3960450" cy="2394285"/>
            </a:xfrm>
          </p:grpSpPr>
          <p:grpSp>
            <p:nvGrpSpPr>
              <p:cNvPr id="3" name="Group 79">
                <a:extLst>
                  <a:ext uri="{FF2B5EF4-FFF2-40B4-BE49-F238E27FC236}">
                    <a16:creationId xmlns:a16="http://schemas.microsoft.com/office/drawing/2014/main" id="{7A3DE058-F6E3-3907-432D-89C18CF34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5239" y="2724073"/>
                <a:ext cx="457986" cy="478390"/>
                <a:chOff x="7090" y="9936"/>
                <a:chExt cx="646" cy="1183"/>
              </a:xfrm>
            </p:grpSpPr>
            <p:sp>
              <p:nvSpPr>
                <p:cNvPr id="4" name="Rectangle 82">
                  <a:extLst>
                    <a:ext uri="{FF2B5EF4-FFF2-40B4-BE49-F238E27FC236}">
                      <a16:creationId xmlns:a16="http://schemas.microsoft.com/office/drawing/2014/main" id="{8097247F-1EAF-97CE-1444-93FF30FEF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90" y="9936"/>
                  <a:ext cx="214" cy="1183"/>
                </a:xfrm>
                <a:prstGeom prst="rect">
                  <a:avLst/>
                </a:prstGeom>
                <a:solidFill>
                  <a:srgbClr val="FF00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Rectangle 81">
                  <a:extLst>
                    <a:ext uri="{FF2B5EF4-FFF2-40B4-BE49-F238E27FC236}">
                      <a16:creationId xmlns:a16="http://schemas.microsoft.com/office/drawing/2014/main" id="{689216E2-99CC-7794-AAEE-7CAF2C3B4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2" y="9936"/>
                  <a:ext cx="214" cy="1183"/>
                </a:xfrm>
                <a:prstGeom prst="rect">
                  <a:avLst/>
                </a:prstGeom>
                <a:solidFill>
                  <a:srgbClr val="339966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Rectangle 80">
                  <a:extLst>
                    <a:ext uri="{FF2B5EF4-FFF2-40B4-BE49-F238E27FC236}">
                      <a16:creationId xmlns:a16="http://schemas.microsoft.com/office/drawing/2014/main" id="{5FE14DC5-BF01-70B9-27ED-1C51A8AF9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8" y="9936"/>
                  <a:ext cx="214" cy="1183"/>
                </a:xfrm>
                <a:prstGeom prst="rect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9966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Rectangle 78">
                <a:extLst>
                  <a:ext uri="{FF2B5EF4-FFF2-40B4-BE49-F238E27FC236}">
                    <a16:creationId xmlns:a16="http://schemas.microsoft.com/office/drawing/2014/main" id="{EB9D9D4D-6E45-0D78-0D20-AA1BC7533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717" y="2095999"/>
                <a:ext cx="102958" cy="1944373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 Box 61">
                <a:extLst>
                  <a:ext uri="{FF2B5EF4-FFF2-40B4-BE49-F238E27FC236}">
                    <a16:creationId xmlns:a16="http://schemas.microsoft.com/office/drawing/2014/main" id="{48065081-4F20-ADDB-D252-AF65841B59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327" y="1646087"/>
                <a:ext cx="1581881" cy="305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RFD OFF</a:t>
                </a:r>
                <a:endParaRPr kumimoji="0" lang="it-IT" altLang="it-IT" sz="1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Line 60">
                <a:extLst>
                  <a:ext uri="{FF2B5EF4-FFF2-40B4-BE49-F238E27FC236}">
                    <a16:creationId xmlns:a16="http://schemas.microsoft.com/office/drawing/2014/main" id="{272CF947-9606-1FC8-41B1-55644BC42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436" y="3630672"/>
                <a:ext cx="2718063" cy="409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Line 58">
                <a:extLst>
                  <a:ext uri="{FF2B5EF4-FFF2-40B4-BE49-F238E27FC236}">
                    <a16:creationId xmlns:a16="http://schemas.microsoft.com/office/drawing/2014/main" id="{C04CDA33-9F50-84CB-196D-7B43E64ED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5545" y="3355876"/>
                <a:ext cx="512944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Line 56">
                <a:extLst>
                  <a:ext uri="{FF2B5EF4-FFF2-40B4-BE49-F238E27FC236}">
                    <a16:creationId xmlns:a16="http://schemas.microsoft.com/office/drawing/2014/main" id="{C3A26225-B77B-605F-6169-CE0E8E7F3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47687" y="2627961"/>
                <a:ext cx="0" cy="67649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Line 55">
                <a:extLst>
                  <a:ext uri="{FF2B5EF4-FFF2-40B4-BE49-F238E27FC236}">
                    <a16:creationId xmlns:a16="http://schemas.microsoft.com/office/drawing/2014/main" id="{911B05A5-CD8C-8BE1-F770-2926D760F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357" y="2960948"/>
                <a:ext cx="3780420" cy="161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 Box 52">
                <a:extLst>
                  <a:ext uri="{FF2B5EF4-FFF2-40B4-BE49-F238E27FC236}">
                    <a16:creationId xmlns:a16="http://schemas.microsoft.com/office/drawing/2014/main" id="{F5EB32C7-BE09-1039-59D6-8039649FB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5715" y="2930794"/>
                <a:ext cx="1206292" cy="377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Beam</a:t>
                </a:r>
                <a:r>
                  <a:rPr kumimoji="0" lang="it-IT" altLang="it-IT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 </a:t>
                </a:r>
                <a:r>
                  <a:rPr kumimoji="0" lang="it-IT" altLang="it-IT" sz="1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axis</a:t>
                </a:r>
                <a:endPara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05BE89A1-F660-1766-1A4F-2162330DF342}"/>
                  </a:ext>
                </a:extLst>
              </p:cNvPr>
              <p:cNvGrpSpPr/>
              <p:nvPr/>
            </p:nvGrpSpPr>
            <p:grpSpPr>
              <a:xfrm>
                <a:off x="3262393" y="2634159"/>
                <a:ext cx="459763" cy="694105"/>
                <a:chOff x="3493856" y="3516401"/>
                <a:chExt cx="387254" cy="529818"/>
              </a:xfrm>
            </p:grpSpPr>
            <p:sp>
              <p:nvSpPr>
                <p:cNvPr id="15" name="Rectangle 62">
                  <a:extLst>
                    <a:ext uri="{FF2B5EF4-FFF2-40B4-BE49-F238E27FC236}">
                      <a16:creationId xmlns:a16="http://schemas.microsoft.com/office/drawing/2014/main" id="{CCE64FAF-DD83-FFFC-CC0F-993DD2D1B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856" y="3516401"/>
                  <a:ext cx="128586" cy="529818"/>
                </a:xfrm>
                <a:prstGeom prst="rect">
                  <a:avLst/>
                </a:prstGeom>
                <a:solidFill>
                  <a:srgbClr val="FF00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51">
                  <a:extLst>
                    <a:ext uri="{FF2B5EF4-FFF2-40B4-BE49-F238E27FC236}">
                      <a16:creationId xmlns:a16="http://schemas.microsoft.com/office/drawing/2014/main" id="{99073779-D438-C315-A6DE-E08D91719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2524" y="3516401"/>
                  <a:ext cx="128586" cy="529818"/>
                </a:xfrm>
                <a:prstGeom prst="rect">
                  <a:avLst/>
                </a:prstGeom>
                <a:solidFill>
                  <a:srgbClr val="339966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DE651AE7-EF2D-6F76-1E98-634B4AAED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2442" y="3516401"/>
                  <a:ext cx="128586" cy="529818"/>
                </a:xfrm>
                <a:prstGeom prst="rect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9966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7" name="CasellaDiTesto 46">
                    <a:extLst>
                      <a:ext uri="{FF2B5EF4-FFF2-40B4-BE49-F238E27FC236}">
                        <a16:creationId xmlns:a16="http://schemas.microsoft.com/office/drawing/2014/main" id="{C24AFD54-9964-9312-D544-31F97F609BE2}"/>
                      </a:ext>
                    </a:extLst>
                  </p:cNvPr>
                  <p:cNvSpPr txBox="1"/>
                  <p:nvPr/>
                </p:nvSpPr>
                <p:spPr>
                  <a:xfrm>
                    <a:off x="650055" y="3355876"/>
                    <a:ext cx="683925" cy="2917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it-IT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>
              <p:sp>
                <p:nvSpPr>
                  <p:cNvPr id="47" name="CasellaDiTesto 46">
                    <a:extLst>
                      <a:ext uri="{FF2B5EF4-FFF2-40B4-BE49-F238E27FC236}">
                        <a16:creationId xmlns:a16="http://schemas.microsoft.com/office/drawing/2014/main" id="{C24AFD54-9964-9312-D544-31F97F609B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055" y="3355876"/>
                    <a:ext cx="683925" cy="29174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Line 19">
                <a:extLst>
                  <a:ext uri="{FF2B5EF4-FFF2-40B4-BE49-F238E27FC236}">
                    <a16:creationId xmlns:a16="http://schemas.microsoft.com/office/drawing/2014/main" id="{0C7C0F0E-E642-83B5-FEB8-74BE0B636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4675" y="1699053"/>
                <a:ext cx="0" cy="13257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48CF6566-FC67-2C04-582E-C310BB1862EA}"/>
                  </a:ext>
                </a:extLst>
              </p:cNvPr>
              <p:cNvSpPr txBox="1"/>
              <p:nvPr/>
            </p:nvSpPr>
            <p:spPr>
              <a:xfrm>
                <a:off x="2327240" y="3311696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L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Object 3">
                <a:extLst>
                  <a:ext uri="{FF2B5EF4-FFF2-40B4-BE49-F238E27FC236}">
                    <a16:creationId xmlns:a16="http://schemas.microsoft.com/office/drawing/2014/main" id="{655037D0-1F44-20F7-1127-DE32D8C87E15}"/>
                  </a:ext>
                </a:extLst>
              </p:cNvPr>
              <p:cNvSpPr txBox="1"/>
              <p:nvPr/>
            </p:nvSpPr>
            <p:spPr bwMode="auto">
              <a:xfrm>
                <a:off x="5735960" y="2888940"/>
                <a:ext cx="2268252" cy="612067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67" name="Object 3">
                <a:extLst>
                  <a:ext uri="{FF2B5EF4-FFF2-40B4-BE49-F238E27FC236}">
                    <a16:creationId xmlns:a16="http://schemas.microsoft.com/office/drawing/2014/main" id="{655037D0-1F44-20F7-1127-DE32D8C87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960" y="2888940"/>
                <a:ext cx="2268252" cy="6120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2A64978A-CD0D-375B-1F0D-6B3376227843}"/>
              </a:ext>
            </a:extLst>
          </p:cNvPr>
          <p:cNvGrpSpPr/>
          <p:nvPr/>
        </p:nvGrpSpPr>
        <p:grpSpPr>
          <a:xfrm>
            <a:off x="4115780" y="3537012"/>
            <a:ext cx="4932548" cy="1116281"/>
            <a:chOff x="6564052" y="3645024"/>
            <a:chExt cx="5436604" cy="1332305"/>
          </a:xfrm>
        </p:grpSpPr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112D604F-6A34-818D-7EDB-0C72BB7ACE82}"/>
                </a:ext>
              </a:extLst>
            </p:cNvPr>
            <p:cNvSpPr/>
            <p:nvPr/>
          </p:nvSpPr>
          <p:spPr>
            <a:xfrm>
              <a:off x="6888088" y="4293096"/>
              <a:ext cx="72008" cy="2520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3ED94221-C761-15B5-067C-6884D1DD4CE0}"/>
                </a:ext>
              </a:extLst>
            </p:cNvPr>
            <p:cNvSpPr/>
            <p:nvPr/>
          </p:nvSpPr>
          <p:spPr>
            <a:xfrm>
              <a:off x="7032104" y="4293096"/>
              <a:ext cx="72008" cy="2520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FEFCD019-F9EA-AE12-FC99-5705D5BAE4FF}"/>
                </a:ext>
              </a:extLst>
            </p:cNvPr>
            <p:cNvSpPr/>
            <p:nvPr/>
          </p:nvSpPr>
          <p:spPr>
            <a:xfrm>
              <a:off x="7176120" y="4293096"/>
              <a:ext cx="72008" cy="2520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146E55D2-F1CF-8B8D-D493-059E1FBA98F5}"/>
                </a:ext>
              </a:extLst>
            </p:cNvPr>
            <p:cNvGrpSpPr/>
            <p:nvPr/>
          </p:nvGrpSpPr>
          <p:grpSpPr>
            <a:xfrm>
              <a:off x="7716180" y="4149080"/>
              <a:ext cx="917836" cy="560000"/>
              <a:chOff x="389632" y="2688980"/>
              <a:chExt cx="3163817" cy="1955262"/>
            </a:xfrm>
          </p:grpSpPr>
          <p:sp>
            <p:nvSpPr>
              <p:cNvPr id="78" name="Ritardo 77">
                <a:extLst>
                  <a:ext uri="{FF2B5EF4-FFF2-40B4-BE49-F238E27FC236}">
                    <a16:creationId xmlns:a16="http://schemas.microsoft.com/office/drawing/2014/main" id="{27F328E0-6D91-9F24-0EC4-201C2C2387CA}"/>
                  </a:ext>
                </a:extLst>
              </p:cNvPr>
              <p:cNvSpPr/>
              <p:nvPr/>
            </p:nvSpPr>
            <p:spPr>
              <a:xfrm rot="5400000">
                <a:off x="2365423" y="2895133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itardo 78">
                <a:extLst>
                  <a:ext uri="{FF2B5EF4-FFF2-40B4-BE49-F238E27FC236}">
                    <a16:creationId xmlns:a16="http://schemas.microsoft.com/office/drawing/2014/main" id="{497ECD6D-226B-DBF6-8715-904EAEE22A36}"/>
                  </a:ext>
                </a:extLst>
              </p:cNvPr>
              <p:cNvSpPr/>
              <p:nvPr/>
            </p:nvSpPr>
            <p:spPr>
              <a:xfrm rot="5400000">
                <a:off x="1929034" y="2895133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itardo 79">
                <a:extLst>
                  <a:ext uri="{FF2B5EF4-FFF2-40B4-BE49-F238E27FC236}">
                    <a16:creationId xmlns:a16="http://schemas.microsoft.com/office/drawing/2014/main" id="{BE6E305B-AEFE-EF56-4D64-1722C4CAD254}"/>
                  </a:ext>
                </a:extLst>
              </p:cNvPr>
              <p:cNvSpPr/>
              <p:nvPr/>
            </p:nvSpPr>
            <p:spPr>
              <a:xfrm rot="5400000">
                <a:off x="1492646" y="2895133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Ritardo 80">
                <a:extLst>
                  <a:ext uri="{FF2B5EF4-FFF2-40B4-BE49-F238E27FC236}">
                    <a16:creationId xmlns:a16="http://schemas.microsoft.com/office/drawing/2014/main" id="{3F3CD8F9-F99C-B8F5-E7E9-EEBD9EFE5FCA}"/>
                  </a:ext>
                </a:extLst>
              </p:cNvPr>
              <p:cNvSpPr/>
              <p:nvPr/>
            </p:nvSpPr>
            <p:spPr>
              <a:xfrm rot="5400000">
                <a:off x="1056257" y="2895133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Croce 81">
                <a:extLst>
                  <a:ext uri="{FF2B5EF4-FFF2-40B4-BE49-F238E27FC236}">
                    <a16:creationId xmlns:a16="http://schemas.microsoft.com/office/drawing/2014/main" id="{AA2984B6-FE1B-8E14-0970-B7A4E64F82A8}"/>
                  </a:ext>
                </a:extLst>
              </p:cNvPr>
              <p:cNvSpPr/>
              <p:nvPr/>
            </p:nvSpPr>
            <p:spPr>
              <a:xfrm>
                <a:off x="389632" y="2688980"/>
                <a:ext cx="3163817" cy="1955262"/>
              </a:xfrm>
              <a:prstGeom prst="plus">
                <a:avLst>
                  <a:gd name="adj" fmla="val 28500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itardo 82">
                <a:extLst>
                  <a:ext uri="{FF2B5EF4-FFF2-40B4-BE49-F238E27FC236}">
                    <a16:creationId xmlns:a16="http://schemas.microsoft.com/office/drawing/2014/main" id="{0052ACFA-7D17-A2A4-5E01-A2B70506F531}"/>
                  </a:ext>
                </a:extLst>
              </p:cNvPr>
              <p:cNvSpPr/>
              <p:nvPr/>
            </p:nvSpPr>
            <p:spPr>
              <a:xfrm rot="16200000" flipV="1">
                <a:off x="2365423" y="4328992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Ritardo 83">
                <a:extLst>
                  <a:ext uri="{FF2B5EF4-FFF2-40B4-BE49-F238E27FC236}">
                    <a16:creationId xmlns:a16="http://schemas.microsoft.com/office/drawing/2014/main" id="{DF4A10D6-8A44-48C7-0229-2EC74C63B841}"/>
                  </a:ext>
                </a:extLst>
              </p:cNvPr>
              <p:cNvSpPr/>
              <p:nvPr/>
            </p:nvSpPr>
            <p:spPr>
              <a:xfrm rot="16200000" flipV="1">
                <a:off x="1929034" y="4328992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" name="Ritardo 84">
                <a:extLst>
                  <a:ext uri="{FF2B5EF4-FFF2-40B4-BE49-F238E27FC236}">
                    <a16:creationId xmlns:a16="http://schemas.microsoft.com/office/drawing/2014/main" id="{A6A27AAB-576B-4EAC-CB88-2A23685367BF}"/>
                  </a:ext>
                </a:extLst>
              </p:cNvPr>
              <p:cNvSpPr/>
              <p:nvPr/>
            </p:nvSpPr>
            <p:spPr>
              <a:xfrm rot="16200000" flipV="1">
                <a:off x="1492646" y="4328992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6" name="Ritardo 85">
                <a:extLst>
                  <a:ext uri="{FF2B5EF4-FFF2-40B4-BE49-F238E27FC236}">
                    <a16:creationId xmlns:a16="http://schemas.microsoft.com/office/drawing/2014/main" id="{E319373A-3F2A-1D6C-2774-4FA98CC94198}"/>
                  </a:ext>
                </a:extLst>
              </p:cNvPr>
              <p:cNvSpPr/>
              <p:nvPr/>
            </p:nvSpPr>
            <p:spPr>
              <a:xfrm rot="16200000" flipV="1">
                <a:off x="1056257" y="4328992"/>
                <a:ext cx="521403" cy="109097"/>
              </a:xfrm>
              <a:prstGeom prst="flowChartDelay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B2EEAD3-8A1E-20D7-1099-3BCD82F92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6440" y="3753036"/>
              <a:ext cx="72008" cy="122429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99BB805B-3B18-70A8-AEC4-B52DFBF2ED15}"/>
                </a:ext>
              </a:extLst>
            </p:cNvPr>
            <p:cNvSpPr/>
            <p:nvPr/>
          </p:nvSpPr>
          <p:spPr>
            <a:xfrm>
              <a:off x="8184232" y="3645024"/>
              <a:ext cx="3710762" cy="551827"/>
            </a:xfrm>
            <a:custGeom>
              <a:avLst/>
              <a:gdLst>
                <a:gd name="csX0" fmla="*/ 0 w 3710762"/>
                <a:gd name="csY0" fmla="*/ 0 h 701859"/>
                <a:gd name="csX1" fmla="*/ 1913860 w 3710762"/>
                <a:gd name="csY1" fmla="*/ 701748 h 701859"/>
                <a:gd name="csX2" fmla="*/ 3710762 w 3710762"/>
                <a:gd name="csY2" fmla="*/ 42530 h 7018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3710762" h="701859">
                  <a:moveTo>
                    <a:pt x="0" y="0"/>
                  </a:moveTo>
                  <a:cubicBezTo>
                    <a:pt x="647700" y="347330"/>
                    <a:pt x="1295400" y="694660"/>
                    <a:pt x="1913860" y="701748"/>
                  </a:cubicBezTo>
                  <a:cubicBezTo>
                    <a:pt x="2532320" y="708836"/>
                    <a:pt x="3121541" y="375683"/>
                    <a:pt x="3710762" y="4253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2" name="Connettore 2 91">
              <a:extLst>
                <a:ext uri="{FF2B5EF4-FFF2-40B4-BE49-F238E27FC236}">
                  <a16:creationId xmlns:a16="http://schemas.microsoft.com/office/drawing/2014/main" id="{E6CB100E-42CE-BDC4-4C87-3E5AF2C72E06}"/>
                </a:ext>
              </a:extLst>
            </p:cNvPr>
            <p:cNvCxnSpPr/>
            <p:nvPr/>
          </p:nvCxnSpPr>
          <p:spPr>
            <a:xfrm>
              <a:off x="6564052" y="4418512"/>
              <a:ext cx="5436604" cy="0"/>
            </a:xfrm>
            <a:prstGeom prst="straightConnector1">
              <a:avLst/>
            </a:prstGeom>
            <a:ln w="19050"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asellaDiTesto 93">
                  <a:extLst>
                    <a:ext uri="{FF2B5EF4-FFF2-40B4-BE49-F238E27FC236}">
                      <a16:creationId xmlns:a16="http://schemas.microsoft.com/office/drawing/2014/main" id="{9E367AAB-3507-E24F-0FAC-1501CB6F36D1}"/>
                    </a:ext>
                  </a:extLst>
                </p:cNvPr>
                <p:cNvSpPr txBox="1"/>
                <p:nvPr/>
              </p:nvSpPr>
              <p:spPr>
                <a:xfrm>
                  <a:off x="10092444" y="3753036"/>
                  <a:ext cx="55486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4" name="CasellaDiTesto 93">
                  <a:extLst>
                    <a:ext uri="{FF2B5EF4-FFF2-40B4-BE49-F238E27FC236}">
                      <a16:creationId xmlns:a16="http://schemas.microsoft.com/office/drawing/2014/main" id="{9E367AAB-3507-E24F-0FAC-1501CB6F36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2444" y="3753036"/>
                  <a:ext cx="554864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3529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0">
              <a:extLst>
                <a:ext uri="{FF2B5EF4-FFF2-40B4-BE49-F238E27FC236}">
                  <a16:creationId xmlns:a16="http://schemas.microsoft.com/office/drawing/2014/main" id="{64F005ED-9AE4-91FF-5CFB-20C38481F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8229" y="4869161"/>
              <a:ext cx="194421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30CF6813-0211-52A5-3B39-174A909DB8A8}"/>
                </a:ext>
              </a:extLst>
            </p:cNvPr>
            <p:cNvSpPr txBox="1"/>
            <p:nvPr/>
          </p:nvSpPr>
          <p:spPr>
            <a:xfrm>
              <a:off x="9012324" y="4545124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L</a:t>
              </a:r>
            </a:p>
          </p:txBody>
        </p:sp>
      </p:grpSp>
      <p:sp>
        <p:nvSpPr>
          <p:cNvPr id="97" name="Rettangolo 96">
            <a:extLst>
              <a:ext uri="{FF2B5EF4-FFF2-40B4-BE49-F238E27FC236}">
                <a16:creationId xmlns:a16="http://schemas.microsoft.com/office/drawing/2014/main" id="{DECA190D-6688-1870-324E-209BB6B8EACD}"/>
              </a:ext>
            </a:extLst>
          </p:cNvPr>
          <p:cNvSpPr/>
          <p:nvPr/>
        </p:nvSpPr>
        <p:spPr>
          <a:xfrm>
            <a:off x="8220236" y="2924944"/>
            <a:ext cx="40510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it-IT" sz="1400" dirty="0" err="1"/>
              <a:t>It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convenent</a:t>
            </a:r>
            <a:r>
              <a:rPr lang="it-IT" sz="1400" dirty="0"/>
              <a:t> to </a:t>
            </a:r>
            <a:r>
              <a:rPr lang="it-IT" sz="1400" dirty="0" err="1"/>
              <a:t>have</a:t>
            </a:r>
            <a:r>
              <a:rPr lang="it-IT" sz="1400" dirty="0"/>
              <a:t> a </a:t>
            </a:r>
            <a:r>
              <a:rPr lang="it-IT" sz="1400" b="1" dirty="0" err="1"/>
              <a:t>waist</a:t>
            </a:r>
            <a:r>
              <a:rPr lang="it-IT" sz="1400" b="1" dirty="0"/>
              <a:t> on the screen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NOT </a:t>
            </a:r>
            <a:r>
              <a:rPr lang="it-IT" sz="1400" dirty="0" err="1"/>
              <a:t>convenient</a:t>
            </a:r>
            <a:r>
              <a:rPr lang="it-IT" sz="1400" dirty="0"/>
              <a:t> to </a:t>
            </a:r>
            <a:r>
              <a:rPr lang="it-IT" sz="1400" dirty="0" err="1"/>
              <a:t>increase</a:t>
            </a:r>
            <a:r>
              <a:rPr lang="it-IT" sz="1400" dirty="0"/>
              <a:t> L after the </a:t>
            </a:r>
            <a:r>
              <a:rPr lang="it-IT" sz="1400" dirty="0" err="1"/>
              <a:t>waist</a:t>
            </a:r>
            <a:endParaRPr lang="it-IT" sz="1400" dirty="0"/>
          </a:p>
          <a:p>
            <a:pPr algn="just"/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5E28957F-FBC5-8231-D1BB-4596B43CB6F0}"/>
                  </a:ext>
                </a:extLst>
              </p:cNvPr>
              <p:cNvSpPr/>
              <p:nvPr/>
            </p:nvSpPr>
            <p:spPr>
              <a:xfrm>
                <a:off x="9048328" y="1016732"/>
                <a:ext cx="2016224" cy="1390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solidFill>
                      <a:srgbClr val="000000"/>
                    </a:solidFill>
                  </a:rPr>
                  <a:t>SPARC </a:t>
                </a:r>
                <a:r>
                  <a:rPr lang="it-IT" sz="1400" dirty="0" err="1">
                    <a:solidFill>
                      <a:srgbClr val="000000"/>
                    </a:solidFill>
                  </a:rPr>
                  <a:t>typ</a:t>
                </a:r>
                <a:r>
                  <a:rPr lang="it-IT" sz="1400" dirty="0">
                    <a:solidFill>
                      <a:srgbClr val="000000"/>
                    </a:solidFill>
                  </a:rPr>
                  <a:t>. </a:t>
                </a:r>
                <a:r>
                  <a:rPr lang="it-IT" sz="1400" dirty="0" err="1">
                    <a:solidFill>
                      <a:srgbClr val="000000"/>
                    </a:solidFill>
                  </a:rPr>
                  <a:t>values</a:t>
                </a:r>
                <a:r>
                  <a:rPr lang="it-IT" sz="1400" dirty="0">
                    <a:solidFill>
                      <a:srgbClr val="000000"/>
                    </a:solidFill>
                  </a:rPr>
                  <a:t>;:</a:t>
                </a:r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1400" b="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1400" b="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400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2.856 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=2.5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𝑀𝑉</m:t>
                      </m:r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5E28957F-FBC5-8231-D1BB-4596B43CB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8" y="1016732"/>
                <a:ext cx="2016224" cy="1390830"/>
              </a:xfrm>
              <a:prstGeom prst="rect">
                <a:avLst/>
              </a:prstGeom>
              <a:blipFill>
                <a:blip r:embed="rId16"/>
                <a:stretch>
                  <a:fillRect l="-906" t="-8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magine 50">
            <a:extLst>
              <a:ext uri="{FF2B5EF4-FFF2-40B4-BE49-F238E27FC236}">
                <a16:creationId xmlns:a16="http://schemas.microsoft.com/office/drawing/2014/main" id="{44A108EC-BE88-166E-3145-7A51A5A0D57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BF0883C-FD58-8F7D-03C0-6E00BDC950BA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8E0495D-9793-29CE-173A-FF745E7BBCAC}"/>
              </a:ext>
            </a:extLst>
          </p:cNvPr>
          <p:cNvSpPr txBox="1"/>
          <p:nvPr/>
        </p:nvSpPr>
        <p:spPr>
          <a:xfrm>
            <a:off x="10571820" y="3501008"/>
            <a:ext cx="162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[D. Alesini et al., Proc. of DIPAC09, Basel, </a:t>
            </a:r>
            <a:r>
              <a:rPr lang="it-IT" sz="1200" dirty="0" err="1"/>
              <a:t>Switzerland</a:t>
            </a:r>
            <a:r>
              <a:rPr lang="it-IT" sz="1200" dirty="0"/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31297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59" grpId="0"/>
      <p:bldP spid="60" grpId="0" animBg="1"/>
      <p:bldP spid="67" grpId="0"/>
      <p:bldP spid="97" grpId="0"/>
      <p:bldP spid="44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E22AB-9910-3D57-2546-B4255D92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BB05E6A-40A5-5CB8-B533-479A6A267707}"/>
              </a:ext>
            </a:extLst>
          </p:cNvPr>
          <p:cNvSpPr/>
          <p:nvPr/>
        </p:nvSpPr>
        <p:spPr>
          <a:xfrm>
            <a:off x="1379476" y="0"/>
            <a:ext cx="93188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DEFLECTOR: GENERAL PROPERTIES OF DEFLECTING STRUCTURES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1DB7BF9-C4BB-76F1-8181-CD8968202E4B}"/>
                  </a:ext>
                </a:extLst>
              </p:cNvPr>
              <p:cNvSpPr txBox="1"/>
              <p:nvPr/>
            </p:nvSpPr>
            <p:spPr>
              <a:xfrm>
                <a:off x="0" y="1016732"/>
                <a:ext cx="7896200" cy="3559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r>
                  <a:rPr lang="en-US" sz="1400" b="0" i="0" u="none" strike="noStrike" baseline="0" dirty="0"/>
                  <a:t>RFDs are </a:t>
                </a:r>
                <a:r>
                  <a:rPr lang="en-US" sz="1400" b="1" i="0" u="none" strike="noStrike" baseline="0" dirty="0"/>
                  <a:t>multi-cell devices working on the TM11-like mode. </a:t>
                </a:r>
              </a:p>
              <a:p>
                <a:pPr algn="just"/>
                <a:endParaRPr lang="en-US" sz="1400" b="1" i="0" u="none" strike="noStrike" baseline="0" dirty="0"/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r>
                  <a:rPr lang="en-US" sz="1400" b="0" i="0" u="none" strike="noStrike" baseline="0" dirty="0"/>
                  <a:t>Both </a:t>
                </a:r>
                <a:r>
                  <a:rPr lang="en-US" sz="1400" b="1" i="1" u="none" strike="noStrike" baseline="0" dirty="0"/>
                  <a:t>E</a:t>
                </a:r>
                <a:r>
                  <a:rPr lang="en-US" sz="1400" b="1" i="0" u="none" strike="noStrike" baseline="0" dirty="0"/>
                  <a:t> and </a:t>
                </a:r>
                <a:r>
                  <a:rPr lang="en-US" sz="1400" b="1" i="1" u="none" strike="noStrike" baseline="0" dirty="0"/>
                  <a:t>B</a:t>
                </a:r>
                <a:r>
                  <a:rPr lang="en-US" sz="1400" b="1" i="0" u="none" strike="noStrike" baseline="0" dirty="0"/>
                  <a:t> field contribute to the total deflection </a:t>
                </a:r>
                <a:r>
                  <a:rPr lang="en-US" sz="1400" b="0" i="0" u="none" strike="noStrike" baseline="0" dirty="0"/>
                  <a:t>(t</a:t>
                </a:r>
                <a:r>
                  <a:rPr lang="en-US" sz="1400" dirty="0"/>
                  <a:t>he ratio depends on the iris diameter. For small irises the </a:t>
                </a:r>
                <a:r>
                  <a:rPr lang="it-IT" sz="1400" dirty="0" err="1"/>
                  <a:t>deflection</a:t>
                </a:r>
                <a:r>
                  <a:rPr lang="it-IT" sz="1400" dirty="0"/>
                  <a:t> </a:t>
                </a:r>
                <a:r>
                  <a:rPr lang="it-IT" sz="1400" dirty="0" err="1"/>
                  <a:t>is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mainly</a:t>
                </a:r>
                <a:r>
                  <a:rPr lang="it-IT" sz="1400" dirty="0"/>
                  <a:t> </a:t>
                </a:r>
                <a:r>
                  <a:rPr lang="it-IT" sz="1400" dirty="0" err="1"/>
                  <a:t>magnetic</a:t>
                </a:r>
                <a:r>
                  <a:rPr lang="en-US" sz="1400" b="0" i="0" u="none" strike="noStrike" baseline="0" dirty="0"/>
                  <a:t>). </a:t>
                </a:r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endParaRPr lang="en-US" sz="1400" dirty="0"/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r>
                  <a:rPr lang="en-US" sz="1400" b="0" i="0" u="none" strike="noStrike" baseline="0" dirty="0"/>
                  <a:t>The </a:t>
                </a:r>
                <a:r>
                  <a:rPr lang="en-US" sz="1400" b="1" i="0" u="none" strike="noStrike" baseline="0" dirty="0"/>
                  <a:t>long. E field is zero on axis but increases linearly off-axis</a:t>
                </a:r>
                <a:r>
                  <a:rPr lang="en-US" sz="1400" b="0" i="0" u="none" strike="noStrike" baseline="0" dirty="0"/>
                  <a:t>. </a:t>
                </a:r>
                <a:r>
                  <a:rPr lang="en-US" sz="1400" dirty="0"/>
                  <a:t>It is 90 deg out-of-phase with respect to the deflecting voltage (</a:t>
                </a:r>
                <a:r>
                  <a:rPr lang="en-US" sz="1400" i="1" dirty="0" err="1"/>
                  <a:t>Panosky</a:t>
                </a:r>
                <a:r>
                  <a:rPr lang="en-US" sz="1400" i="1" dirty="0"/>
                  <a:t>-Wenzel theorem</a:t>
                </a:r>
                <a:r>
                  <a:rPr lang="en-US" sz="1400" dirty="0"/>
                  <a:t>), it </a:t>
                </a:r>
                <a:r>
                  <a:rPr lang="en-US" sz="1400" b="1" dirty="0"/>
                  <a:t>introduces an energy spread inside the bunch </a:t>
                </a:r>
                <a:r>
                  <a:rPr lang="en-US" sz="1400" dirty="0"/>
                  <a:t>when the deflectors are used for beam </a:t>
                </a:r>
                <a:r>
                  <a:rPr lang="it-IT" sz="1400" dirty="0" err="1"/>
                  <a:t>diagnostics</a:t>
                </a:r>
                <a:r>
                  <a:rPr lang="it-IT" sz="1400" dirty="0"/>
                  <a:t>. </a:t>
                </a:r>
                <a:r>
                  <a:rPr lang="en-US" sz="1400" dirty="0"/>
                  <a:t>The contribution of the RFD to the energy spread is not negligible and, to the first order depends </a:t>
                </a:r>
                <a:r>
                  <a:rPr lang="en-US" sz="1400" b="1" dirty="0"/>
                  <a:t>linearly on the vertical beam size </a:t>
                </a:r>
                <a:r>
                  <a:rPr lang="en-US" sz="1400" dirty="0"/>
                  <a:t>inside the RFD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rgbClr val="000000"/>
                            </a:solidFill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000000"/>
                            </a:solidFill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000000"/>
                            </a:solidFill>
                          </a:rPr>
                          <m:t>𝑦</m:t>
                        </m:r>
                        <m:r>
                          <a:rPr lang="it-IT" sz="1400" i="1">
                            <a:solidFill>
                              <a:srgbClr val="000000"/>
                            </a:solidFill>
                          </a:rPr>
                          <m:t>_</m:t>
                        </m:r>
                        <m:r>
                          <a:rPr lang="it-IT" sz="1400" i="1">
                            <a:solidFill>
                              <a:srgbClr val="000000"/>
                            </a:solidFill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400" dirty="0"/>
                  <a:t>). </a:t>
                </a:r>
                <a:endParaRPr lang="en-US" sz="1400" b="0" i="0" u="none" strike="noStrike" baseline="0" dirty="0"/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endParaRPr lang="en-US" sz="1400" b="0" i="0" u="none" strike="noStrike" baseline="0" dirty="0"/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r>
                  <a:rPr lang="en-US" sz="1400" b="0" i="0" u="none" strike="noStrike" baseline="0" dirty="0"/>
                  <a:t>There are </a:t>
                </a:r>
                <a:r>
                  <a:rPr lang="en-US" sz="1400" b="1" i="0" u="none" strike="noStrike" baseline="0" dirty="0"/>
                  <a:t>two possible polarities of the deflecting field</a:t>
                </a:r>
                <a:r>
                  <a:rPr lang="en-US" sz="1400" b="0" i="0" u="none" strike="noStrike" baseline="0" dirty="0"/>
                  <a:t>. Polarizing </a:t>
                </a:r>
                <a:r>
                  <a:rPr lang="en-US" sz="1400" b="1" i="0" u="none" strike="noStrike" baseline="0" dirty="0"/>
                  <a:t>rod or holes </a:t>
                </a:r>
                <a:r>
                  <a:rPr lang="en-US" sz="1400" b="0" i="0" u="none" strike="noStrike" baseline="0" dirty="0"/>
                  <a:t>are can be introduced to force an azimuthal asymmetry in the structure fixing the working polarity itself.</a:t>
                </a:r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endParaRPr lang="en-US" sz="1400" b="0" i="0" u="none" strike="noStrike" baseline="0" dirty="0"/>
              </a:p>
              <a:p>
                <a:pPr marL="285750" indent="-285750" algn="just">
                  <a:buFont typeface="Symbol" panose="05050102010706020507" pitchFamily="18" charset="2"/>
                  <a:buChar char="Þ"/>
                </a:pPr>
                <a:r>
                  <a:rPr lang="en-US" sz="1400" dirty="0"/>
                  <a:t>Because of the dominant magnetic coupling between cells </a:t>
                </a:r>
                <a:r>
                  <a:rPr lang="en-US" sz="1400" b="1" dirty="0"/>
                  <a:t>the structures are backward </a:t>
                </a:r>
                <a:r>
                  <a:rPr lang="en-US" sz="1400" dirty="0"/>
                  <a:t>(TW: phase velocity has opposite direction with respect to the group velocity; SW: </a:t>
                </a:r>
                <a:r>
                  <a:rPr lang="en-US" sz="1400" dirty="0">
                    <a:sym typeface="Symbol" panose="05050102010706020507" pitchFamily="18" charset="2"/>
                  </a:rPr>
                  <a:t>-</a:t>
                </a:r>
                <a:r>
                  <a:rPr lang="en-US" sz="1400" dirty="0"/>
                  <a:t>mode has the lower frequency)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1DB7BF9-C4BB-76F1-8181-CD8968202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6732"/>
                <a:ext cx="7896200" cy="3559116"/>
              </a:xfrm>
              <a:prstGeom prst="rect">
                <a:avLst/>
              </a:prstGeom>
              <a:blipFill>
                <a:blip r:embed="rId2"/>
                <a:stretch>
                  <a:fillRect l="-232" t="-685" r="-232" b="-8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ED12D68B-BF87-A28D-74F5-B90A937D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204" y="1124744"/>
            <a:ext cx="2062680" cy="18722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9246FF-433A-9256-E07F-63584032A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51" y="944724"/>
            <a:ext cx="2094777" cy="21602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11ADD9D-727D-6AF6-09C5-E01E6A51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77" b="3348"/>
          <a:stretch>
            <a:fillRect/>
          </a:stretch>
        </p:blipFill>
        <p:spPr>
          <a:xfrm>
            <a:off x="83332" y="5229200"/>
            <a:ext cx="1539832" cy="15008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AA810AD-4CD6-8500-6E8F-F813C3AD73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019" b="4504"/>
          <a:stretch>
            <a:fillRect/>
          </a:stretch>
        </p:blipFill>
        <p:spPr>
          <a:xfrm>
            <a:off x="1847528" y="5229200"/>
            <a:ext cx="1577147" cy="148284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6D6BD2C-D1B9-2610-AA54-1DC670BFF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716" y="4257092"/>
            <a:ext cx="2612302" cy="22648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A45D47E-AC61-865B-4AC7-DF96C7DC8E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82"/>
          <a:stretch>
            <a:fillRect/>
          </a:stretch>
        </p:blipFill>
        <p:spPr>
          <a:xfrm>
            <a:off x="6168008" y="4293096"/>
            <a:ext cx="2077438" cy="2384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3">
                <a:extLst>
                  <a:ext uri="{FF2B5EF4-FFF2-40B4-BE49-F238E27FC236}">
                    <a16:creationId xmlns:a16="http://schemas.microsoft.com/office/drawing/2014/main" id="{6F366B3E-1777-FB7A-1EC9-0A65A3842621}"/>
                  </a:ext>
                </a:extLst>
              </p:cNvPr>
              <p:cNvSpPr txBox="1"/>
              <p:nvPr/>
            </p:nvSpPr>
            <p:spPr bwMode="auto">
              <a:xfrm>
                <a:off x="9228348" y="2996952"/>
                <a:ext cx="2268252" cy="7200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it-IT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Object 3">
                <a:extLst>
                  <a:ext uri="{FF2B5EF4-FFF2-40B4-BE49-F238E27FC236}">
                    <a16:creationId xmlns:a16="http://schemas.microsoft.com/office/drawing/2014/main" id="{6F366B3E-1777-FB7A-1EC9-0A65A3842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28348" y="2996952"/>
                <a:ext cx="2268252" cy="7200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6F9C8820-9DAC-FBC0-2E5A-17637B1351C2}"/>
                  </a:ext>
                </a:extLst>
              </p:cNvPr>
              <p:cNvSpPr txBox="1"/>
              <p:nvPr/>
            </p:nvSpPr>
            <p:spPr>
              <a:xfrm>
                <a:off x="9480376" y="5373216"/>
                <a:ext cx="2594235" cy="566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𝑅𝐹𝐷</m:t>
                          </m:r>
                        </m:sub>
                      </m:sSub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6F9C8820-9DAC-FBC0-2E5A-17637B135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376" y="5373216"/>
                <a:ext cx="2594235" cy="5667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D4ECD5C1-0FF0-AD50-5CCF-9BF54558C255}"/>
                  </a:ext>
                </a:extLst>
              </p:cNvPr>
              <p:cNvSpPr txBox="1"/>
              <p:nvPr/>
            </p:nvSpPr>
            <p:spPr>
              <a:xfrm>
                <a:off x="10056440" y="5985284"/>
                <a:ext cx="1568314" cy="762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SPARC </a:t>
                </a:r>
                <a:r>
                  <a:rPr lang="it-IT" sz="1400" dirty="0" err="1"/>
                  <a:t>typ</a:t>
                </a:r>
                <a:r>
                  <a:rPr lang="it-IT" sz="1400" dirty="0"/>
                  <a:t>. </a:t>
                </a:r>
                <a:r>
                  <a:rPr lang="it-IT" sz="1400" dirty="0" err="1"/>
                  <a:t>Values</a:t>
                </a:r>
                <a:r>
                  <a:rPr lang="it-IT" sz="1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=150 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400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𝑅𝐹𝐷</m:t>
                        </m:r>
                      </m:sub>
                    </m:sSub>
                    <m:r>
                      <a:rPr lang="it-IT" sz="1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1400" dirty="0"/>
                  <a:t>20 </a:t>
                </a:r>
                <a:r>
                  <a:rPr lang="it-IT" sz="1400" dirty="0" err="1"/>
                  <a:t>keV</a:t>
                </a:r>
                <a:endParaRPr lang="it-IT" sz="1400" dirty="0"/>
              </a:p>
            </p:txBody>
          </p:sp>
        </mc:Choice>
        <mc:Fallback xmlns="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D4ECD5C1-0FF0-AD50-5CCF-9BF54558C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440" y="5985284"/>
                <a:ext cx="1568314" cy="762901"/>
              </a:xfrm>
              <a:prstGeom prst="rect">
                <a:avLst/>
              </a:prstGeom>
              <a:blipFill>
                <a:blip r:embed="rId11"/>
                <a:stretch>
                  <a:fillRect l="-1167" t="-1600" b="-64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>
            <a:extLst>
              <a:ext uri="{FF2B5EF4-FFF2-40B4-BE49-F238E27FC236}">
                <a16:creationId xmlns:a16="http://schemas.microsoft.com/office/drawing/2014/main" id="{D1B16B2C-3744-BA7C-9B05-D279EC3C53F1}"/>
              </a:ext>
            </a:extLst>
          </p:cNvPr>
          <p:cNvGrpSpPr/>
          <p:nvPr/>
        </p:nvGrpSpPr>
        <p:grpSpPr>
          <a:xfrm>
            <a:off x="9372364" y="3717032"/>
            <a:ext cx="2780890" cy="1547974"/>
            <a:chOff x="9372364" y="3717032"/>
            <a:chExt cx="2780890" cy="15479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2F96AE15-D865-68CC-D877-D95E9A791001}"/>
                    </a:ext>
                  </a:extLst>
                </p:cNvPr>
                <p:cNvSpPr txBox="1"/>
                <p:nvPr/>
              </p:nvSpPr>
              <p:spPr>
                <a:xfrm>
                  <a:off x="10992544" y="4113076"/>
                  <a:ext cx="54006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2F96AE15-D865-68CC-D877-D95E9A791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2544" y="4113076"/>
                  <a:ext cx="540060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13AD2404-072E-750A-1C5B-67E6E4711A04}"/>
                </a:ext>
              </a:extLst>
            </p:cNvPr>
            <p:cNvGrpSpPr/>
            <p:nvPr/>
          </p:nvGrpSpPr>
          <p:grpSpPr>
            <a:xfrm>
              <a:off x="9372364" y="3717032"/>
              <a:ext cx="2780890" cy="1547974"/>
              <a:chOff x="5159896" y="1484784"/>
              <a:chExt cx="2376264" cy="1080120"/>
            </a:xfrm>
          </p:grpSpPr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544021E0-4263-1D08-B115-A7CD96E2532E}"/>
                  </a:ext>
                </a:extLst>
              </p:cNvPr>
              <p:cNvGrpSpPr/>
              <p:nvPr/>
            </p:nvGrpSpPr>
            <p:grpSpPr>
              <a:xfrm>
                <a:off x="5879976" y="1484784"/>
                <a:ext cx="936104" cy="288032"/>
                <a:chOff x="8472264" y="1124744"/>
                <a:chExt cx="936104" cy="288032"/>
              </a:xfrm>
              <a:solidFill>
                <a:srgbClr val="00B0F0"/>
              </a:solidFill>
            </p:grpSpPr>
            <p:sp>
              <p:nvSpPr>
                <p:cNvPr id="48" name="Ritardo 47">
                  <a:extLst>
                    <a:ext uri="{FF2B5EF4-FFF2-40B4-BE49-F238E27FC236}">
                      <a16:creationId xmlns:a16="http://schemas.microsoft.com/office/drawing/2014/main" id="{A829F621-16D6-4B9E-D6E6-8CF07FB82D31}"/>
                    </a:ext>
                  </a:extLst>
                </p:cNvPr>
                <p:cNvSpPr/>
                <p:nvPr/>
              </p:nvSpPr>
              <p:spPr>
                <a:xfrm rot="5400000">
                  <a:off x="9228348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itardo 48">
                  <a:extLst>
                    <a:ext uri="{FF2B5EF4-FFF2-40B4-BE49-F238E27FC236}">
                      <a16:creationId xmlns:a16="http://schemas.microsoft.com/office/drawing/2014/main" id="{F5DF0C5A-DE9D-5DA2-5D97-CBD2BF707905}"/>
                    </a:ext>
                  </a:extLst>
                </p:cNvPr>
                <p:cNvSpPr/>
                <p:nvPr/>
              </p:nvSpPr>
              <p:spPr>
                <a:xfrm rot="5400000">
                  <a:off x="8940316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itardo 49">
                  <a:extLst>
                    <a:ext uri="{FF2B5EF4-FFF2-40B4-BE49-F238E27FC236}">
                      <a16:creationId xmlns:a16="http://schemas.microsoft.com/office/drawing/2014/main" id="{33BCB57D-53B0-D52F-9224-D4FEBE0906BE}"/>
                    </a:ext>
                  </a:extLst>
                </p:cNvPr>
                <p:cNvSpPr/>
                <p:nvPr/>
              </p:nvSpPr>
              <p:spPr>
                <a:xfrm rot="5400000">
                  <a:off x="8652284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itardo 50">
                  <a:extLst>
                    <a:ext uri="{FF2B5EF4-FFF2-40B4-BE49-F238E27FC236}">
                      <a16:creationId xmlns:a16="http://schemas.microsoft.com/office/drawing/2014/main" id="{7A5A8EE4-7722-4E15-F0C6-14468D78F26F}"/>
                    </a:ext>
                  </a:extLst>
                </p:cNvPr>
                <p:cNvSpPr/>
                <p:nvPr/>
              </p:nvSpPr>
              <p:spPr>
                <a:xfrm rot="5400000">
                  <a:off x="8364252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0" name="Croce 39">
                <a:extLst>
                  <a:ext uri="{FF2B5EF4-FFF2-40B4-BE49-F238E27FC236}">
                    <a16:creationId xmlns:a16="http://schemas.microsoft.com/office/drawing/2014/main" id="{12536708-A8D5-444B-171C-BEEB77455BC8}"/>
                  </a:ext>
                </a:extLst>
              </p:cNvPr>
              <p:cNvSpPr/>
              <p:nvPr/>
            </p:nvSpPr>
            <p:spPr>
              <a:xfrm>
                <a:off x="5303912" y="1484784"/>
                <a:ext cx="2088232" cy="1080120"/>
              </a:xfrm>
              <a:prstGeom prst="plus">
                <a:avLst>
                  <a:gd name="adj" fmla="val 28500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A7036B45-1EAF-8346-022F-E17339E7F80F}"/>
                  </a:ext>
                </a:extLst>
              </p:cNvPr>
              <p:cNvGrpSpPr/>
              <p:nvPr/>
            </p:nvGrpSpPr>
            <p:grpSpPr>
              <a:xfrm flipV="1">
                <a:off x="5879976" y="2276872"/>
                <a:ext cx="936104" cy="288032"/>
                <a:chOff x="8472264" y="1124744"/>
                <a:chExt cx="936104" cy="288032"/>
              </a:xfrm>
              <a:solidFill>
                <a:srgbClr val="00B0F0"/>
              </a:solidFill>
            </p:grpSpPr>
            <p:sp>
              <p:nvSpPr>
                <p:cNvPr id="44" name="Ritardo 43">
                  <a:extLst>
                    <a:ext uri="{FF2B5EF4-FFF2-40B4-BE49-F238E27FC236}">
                      <a16:creationId xmlns:a16="http://schemas.microsoft.com/office/drawing/2014/main" id="{701782C8-0045-BC95-947A-1CBDE534BC96}"/>
                    </a:ext>
                  </a:extLst>
                </p:cNvPr>
                <p:cNvSpPr/>
                <p:nvPr/>
              </p:nvSpPr>
              <p:spPr>
                <a:xfrm rot="5400000">
                  <a:off x="9228348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Ritardo 44">
                  <a:extLst>
                    <a:ext uri="{FF2B5EF4-FFF2-40B4-BE49-F238E27FC236}">
                      <a16:creationId xmlns:a16="http://schemas.microsoft.com/office/drawing/2014/main" id="{1560DB3A-319B-8950-D366-CD32E0EF7BB0}"/>
                    </a:ext>
                  </a:extLst>
                </p:cNvPr>
                <p:cNvSpPr/>
                <p:nvPr/>
              </p:nvSpPr>
              <p:spPr>
                <a:xfrm rot="5400000">
                  <a:off x="8940316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6" name="Ritardo 45">
                  <a:extLst>
                    <a:ext uri="{FF2B5EF4-FFF2-40B4-BE49-F238E27FC236}">
                      <a16:creationId xmlns:a16="http://schemas.microsoft.com/office/drawing/2014/main" id="{DDD89451-64F1-DB6B-4B81-89CBDAE7FB8C}"/>
                    </a:ext>
                  </a:extLst>
                </p:cNvPr>
                <p:cNvSpPr/>
                <p:nvPr/>
              </p:nvSpPr>
              <p:spPr>
                <a:xfrm rot="5400000">
                  <a:off x="8652284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Ritardo 46">
                  <a:extLst>
                    <a:ext uri="{FF2B5EF4-FFF2-40B4-BE49-F238E27FC236}">
                      <a16:creationId xmlns:a16="http://schemas.microsoft.com/office/drawing/2014/main" id="{6645F4FB-40FC-7624-AA47-380FFB6D60F7}"/>
                    </a:ext>
                  </a:extLst>
                </p:cNvPr>
                <p:cNvSpPr/>
                <p:nvPr/>
              </p:nvSpPr>
              <p:spPr>
                <a:xfrm rot="5400000">
                  <a:off x="8364252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B9916EE1-2675-CEAF-EF29-BCE108F1AB23}"/>
                  </a:ext>
                </a:extLst>
              </p:cNvPr>
              <p:cNvSpPr/>
              <p:nvPr/>
            </p:nvSpPr>
            <p:spPr>
              <a:xfrm>
                <a:off x="5159896" y="1628800"/>
                <a:ext cx="216024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A830BFE2-607F-B9AE-B8E7-C83EBC6B0919}"/>
                  </a:ext>
                </a:extLst>
              </p:cNvPr>
              <p:cNvSpPr/>
              <p:nvPr/>
            </p:nvSpPr>
            <p:spPr>
              <a:xfrm>
                <a:off x="7320136" y="1556792"/>
                <a:ext cx="216024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F2F677BD-9206-9489-3F7D-2077A362E1D1}"/>
                </a:ext>
              </a:extLst>
            </p:cNvPr>
            <p:cNvSpPr/>
            <p:nvPr/>
          </p:nvSpPr>
          <p:spPr>
            <a:xfrm>
              <a:off x="10521721" y="4300315"/>
              <a:ext cx="529693" cy="30964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00B050">
                    <a:lumMod val="100000"/>
                  </a:srgbClr>
                </a:gs>
              </a:gsLst>
              <a:lin ang="0" scaled="1"/>
              <a:tileRect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E74EBA71-3D22-1AD2-41D7-D8B50C9B3EED}"/>
                </a:ext>
              </a:extLst>
            </p:cNvPr>
            <p:cNvCxnSpPr/>
            <p:nvPr/>
          </p:nvCxnSpPr>
          <p:spPr>
            <a:xfrm flipV="1">
              <a:off x="10770828" y="4041068"/>
              <a:ext cx="0" cy="72008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E2173E23-F935-AEC1-FEEA-383DBEEBA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446792" y="4473116"/>
              <a:ext cx="7920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30DF8EC8-CE5D-3CB9-805B-3D46254680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6792" y="4185084"/>
              <a:ext cx="648072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19A04C37-EF8F-125F-FBF1-EC0E26FF6B2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828" y="4329100"/>
              <a:ext cx="18002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31F4FFA4-0DAD-06CA-9E04-062052461AE1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828" y="4221088"/>
              <a:ext cx="288032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7867CC58-5440-7727-BD14-A2AA6A2CCEE6}"/>
                </a:ext>
              </a:extLst>
            </p:cNvPr>
            <p:cNvGrpSpPr/>
            <p:nvPr/>
          </p:nvGrpSpPr>
          <p:grpSpPr>
            <a:xfrm flipH="1" flipV="1">
              <a:off x="10482796" y="4617132"/>
              <a:ext cx="288032" cy="108012"/>
              <a:chOff x="10856912" y="4841540"/>
              <a:chExt cx="288032" cy="108012"/>
            </a:xfrm>
          </p:grpSpPr>
          <p:cxnSp>
            <p:nvCxnSpPr>
              <p:cNvPr id="68" name="Connettore 2 67">
                <a:extLst>
                  <a:ext uri="{FF2B5EF4-FFF2-40B4-BE49-F238E27FC236}">
                    <a16:creationId xmlns:a16="http://schemas.microsoft.com/office/drawing/2014/main" id="{3DC8D8D6-E7F6-F5FA-96CC-8CD8A19AD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56912" y="4949552"/>
                <a:ext cx="18002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71221245-EC31-E88D-EFCB-03524C206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56912" y="4841540"/>
                <a:ext cx="288032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CasellaDiTesto 75">
                  <a:extLst>
                    <a:ext uri="{FF2B5EF4-FFF2-40B4-BE49-F238E27FC236}">
                      <a16:creationId xmlns:a16="http://schemas.microsoft.com/office/drawing/2014/main" id="{4152BE85-1B04-1A16-6045-9E73C2D0C598}"/>
                    </a:ext>
                  </a:extLst>
                </p:cNvPr>
                <p:cNvSpPr txBox="1"/>
                <p:nvPr/>
              </p:nvSpPr>
              <p:spPr>
                <a:xfrm>
                  <a:off x="10524492" y="3753036"/>
                  <a:ext cx="54006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76" name="CasellaDiTesto 75">
                  <a:extLst>
                    <a:ext uri="{FF2B5EF4-FFF2-40B4-BE49-F238E27FC236}">
                      <a16:creationId xmlns:a16="http://schemas.microsoft.com/office/drawing/2014/main" id="{4152BE85-1B04-1A16-6045-9E73C2D0C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4492" y="3753036"/>
                  <a:ext cx="540060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7" name="Immagine 76">
            <a:extLst>
              <a:ext uri="{FF2B5EF4-FFF2-40B4-BE49-F238E27FC236}">
                <a16:creationId xmlns:a16="http://schemas.microsoft.com/office/drawing/2014/main" id="{E65F7BAC-FBF3-1493-120D-F19FFAF770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1314D7D9-FB8C-2A9B-7660-E7C64C801369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458599-6436-4256-FE06-8839F45F7421}"/>
              </a:ext>
            </a:extLst>
          </p:cNvPr>
          <p:cNvSpPr txBox="1"/>
          <p:nvPr/>
        </p:nvSpPr>
        <p:spPr>
          <a:xfrm>
            <a:off x="9120336" y="656692"/>
            <a:ext cx="3279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[D. Alesini et al., NIM A 568 (2006) 488–502]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D61AD3-44F5-7061-8DBE-F29C73D9DAEC}"/>
              </a:ext>
            </a:extLst>
          </p:cNvPr>
          <p:cNvSpPr txBox="1"/>
          <p:nvPr/>
        </p:nvSpPr>
        <p:spPr>
          <a:xfrm>
            <a:off x="8076220" y="3465004"/>
            <a:ext cx="162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[D. Alesini et al., Proc. of DIPAC09, Basel, </a:t>
            </a:r>
            <a:r>
              <a:rPr lang="it-IT" sz="1200" dirty="0" err="1"/>
              <a:t>Switzerland</a:t>
            </a:r>
            <a:r>
              <a:rPr lang="it-IT" sz="1200" dirty="0"/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34750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2" grpId="0" animBg="1"/>
      <p:bldP spid="7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87494B7A-D553-79B0-DC7E-1B80663A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72" y="4977172"/>
            <a:ext cx="1944216" cy="159772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322CAD7-57F8-2B76-B27E-A37FC61475C5}"/>
              </a:ext>
            </a:extLst>
          </p:cNvPr>
          <p:cNvSpPr/>
          <p:nvPr/>
        </p:nvSpPr>
        <p:spPr>
          <a:xfrm>
            <a:off x="1379476" y="0"/>
            <a:ext cx="9318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 DEFLECTOR: MEASUREMENTS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221F1D-B211-4319-3ABE-5A36D7E7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" y="692696"/>
            <a:ext cx="4428492" cy="21523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AD0D1C-A070-BF6B-9538-512F69338375}"/>
              </a:ext>
            </a:extLst>
          </p:cNvPr>
          <p:cNvSpPr txBox="1"/>
          <p:nvPr/>
        </p:nvSpPr>
        <p:spPr>
          <a:xfrm>
            <a:off x="0" y="2816932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Longitudinal</a:t>
            </a:r>
            <a:r>
              <a:rPr lang="it-IT" b="1" i="1" dirty="0"/>
              <a:t> </a:t>
            </a:r>
            <a:r>
              <a:rPr lang="it-IT" b="1" i="1" dirty="0" err="1"/>
              <a:t>beam</a:t>
            </a:r>
            <a:r>
              <a:rPr lang="it-IT" b="1" i="1" dirty="0"/>
              <a:t> </a:t>
            </a:r>
            <a:r>
              <a:rPr lang="it-IT" b="1" i="1" dirty="0" err="1"/>
              <a:t>profile</a:t>
            </a:r>
            <a:endParaRPr lang="it-IT" b="1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F9F724-5568-F327-8DD3-70B51B819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2" y="3176972"/>
            <a:ext cx="3824363" cy="4445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5F8A608-CADA-E916-991A-0925D6770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" y="3609020"/>
            <a:ext cx="2497958" cy="170080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6072A4-790E-BEF7-C774-D291E4814E2A}"/>
              </a:ext>
            </a:extLst>
          </p:cNvPr>
          <p:cNvSpPr txBox="1"/>
          <p:nvPr/>
        </p:nvSpPr>
        <p:spPr>
          <a:xfrm>
            <a:off x="4743140" y="548680"/>
            <a:ext cx="260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Longitudinal</a:t>
            </a:r>
            <a:r>
              <a:rPr lang="it-IT" b="1" i="1" dirty="0"/>
              <a:t> </a:t>
            </a:r>
            <a:r>
              <a:rPr lang="it-IT" b="1" i="1" dirty="0" err="1"/>
              <a:t>phase</a:t>
            </a:r>
            <a:r>
              <a:rPr lang="it-IT" b="1" i="1" dirty="0"/>
              <a:t> </a:t>
            </a:r>
            <a:r>
              <a:rPr lang="it-IT" b="1" i="1" dirty="0" err="1"/>
              <a:t>space</a:t>
            </a:r>
            <a:endParaRPr lang="it-IT" b="1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288BA7-D379-8841-0452-E0F6F844D2DA}"/>
              </a:ext>
            </a:extLst>
          </p:cNvPr>
          <p:cNvSpPr txBox="1"/>
          <p:nvPr/>
        </p:nvSpPr>
        <p:spPr>
          <a:xfrm>
            <a:off x="4671132" y="944724"/>
            <a:ext cx="75361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u="none" strike="noStrike" baseline="0" dirty="0"/>
              <a:t>The longitudinal phase space can be characterized using the combination of </a:t>
            </a:r>
            <a:r>
              <a:rPr lang="en-US" sz="1400" b="1" i="0" u="none" strike="noStrike" baseline="0" dirty="0"/>
              <a:t>RFD and a dipole</a:t>
            </a:r>
            <a:r>
              <a:rPr lang="en-US" sz="1400" b="0" i="0" u="none" strike="noStrike" baseline="0" dirty="0"/>
              <a:t>. From the phase space picture the slice energy spread can be measured</a:t>
            </a:r>
            <a:r>
              <a:rPr lang="en-US" sz="1400" dirty="0"/>
              <a:t>. </a:t>
            </a:r>
            <a:r>
              <a:rPr lang="en-US" sz="1400" b="0" i="0" u="none" strike="noStrike" baseline="0" dirty="0"/>
              <a:t>In these measurements both vertical and horizontal β</a:t>
            </a:r>
            <a:r>
              <a:rPr lang="en-US" sz="1400" b="0" i="1" u="none" strike="noStrike" baseline="0" dirty="0"/>
              <a:t>-</a:t>
            </a:r>
            <a:r>
              <a:rPr lang="en-US" sz="1400" b="0" i="0" u="none" strike="noStrike" baseline="0" dirty="0"/>
              <a:t>function at the screen have to be minimized to </a:t>
            </a:r>
            <a:r>
              <a:rPr lang="en-US" sz="1400" dirty="0"/>
              <a:t>increase resolution and </a:t>
            </a:r>
            <a:r>
              <a:rPr lang="en-US" sz="1400" b="0" i="0" u="none" strike="noStrike" baseline="0" dirty="0"/>
              <a:t>the emittance contribution to the energy spread measurement. The dominant systematic error is the energy spread is that </a:t>
            </a:r>
            <a:r>
              <a:rPr lang="it-IT" sz="1400" b="0" i="0" u="none" strike="noStrike" baseline="0" dirty="0" err="1"/>
              <a:t>induced</a:t>
            </a:r>
            <a:r>
              <a:rPr lang="it-IT" sz="1400" b="0" i="0" u="none" strike="noStrike" baseline="0" dirty="0"/>
              <a:t> by the RFD long. E field.</a:t>
            </a:r>
            <a:endParaRPr lang="it-IT" sz="14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CFAEAEB-6610-0C4B-8950-2A1581EE6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252" y="2096852"/>
            <a:ext cx="2719261" cy="212423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7819B34-93F9-650E-8834-953FFA61B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284" y="2096852"/>
            <a:ext cx="2880320" cy="191829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22C185-244D-0CFF-8941-E162623FA31F}"/>
              </a:ext>
            </a:extLst>
          </p:cNvPr>
          <p:cNvSpPr txBox="1"/>
          <p:nvPr/>
        </p:nvSpPr>
        <p:spPr>
          <a:xfrm>
            <a:off x="4259796" y="4437112"/>
            <a:ext cx="310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Slice </a:t>
            </a:r>
            <a:r>
              <a:rPr lang="it-IT" b="1" i="1" dirty="0" err="1"/>
              <a:t>emittance</a:t>
            </a:r>
            <a:r>
              <a:rPr lang="it-IT" b="1" i="1" dirty="0"/>
              <a:t> </a:t>
            </a:r>
            <a:r>
              <a:rPr lang="it-IT" b="1" i="1" dirty="0" err="1"/>
              <a:t>measurements</a:t>
            </a:r>
            <a:endParaRPr lang="it-IT" b="1" i="1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249137-4332-64C8-0A7A-73FA680BD824}"/>
              </a:ext>
            </a:extLst>
          </p:cNvPr>
          <p:cNvCxnSpPr>
            <a:cxnSpLocks/>
          </p:cNvCxnSpPr>
          <p:nvPr/>
        </p:nvCxnSpPr>
        <p:spPr>
          <a:xfrm flipH="1" flipV="1">
            <a:off x="2171564" y="4977172"/>
            <a:ext cx="252028" cy="28803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2FF0580-E83C-6C0B-BD85-0D43CDEDDCD0}"/>
              </a:ext>
            </a:extLst>
          </p:cNvPr>
          <p:cNvCxnSpPr>
            <a:cxnSpLocks/>
          </p:cNvCxnSpPr>
          <p:nvPr/>
        </p:nvCxnSpPr>
        <p:spPr>
          <a:xfrm flipV="1">
            <a:off x="767408" y="4689140"/>
            <a:ext cx="360040" cy="61206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8068A91-046F-351A-4775-2DA1E9D93125}"/>
              </a:ext>
            </a:extLst>
          </p:cNvPr>
          <p:cNvSpPr txBox="1"/>
          <p:nvPr/>
        </p:nvSpPr>
        <p:spPr>
          <a:xfrm>
            <a:off x="4259796" y="4797152"/>
            <a:ext cx="45365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u="none" strike="noStrike" baseline="0" dirty="0"/>
              <a:t>The technique is </a:t>
            </a:r>
            <a:r>
              <a:rPr lang="en-US" sz="1400" b="1" i="0" u="none" strike="noStrike" baseline="0" dirty="0"/>
              <a:t>similar to the usual quadrupole scan</a:t>
            </a:r>
            <a:r>
              <a:rPr lang="en-US" sz="1400" b="0" i="0" u="none" strike="noStrike" baseline="0" dirty="0"/>
              <a:t>. The RFD deflects the beam vertically, a set of values for the quadrupoles must be find in advance to change only the horizontal dimension of the beam, keeping constant the vertical size in order to have the </a:t>
            </a:r>
            <a:r>
              <a:rPr lang="it-IT" sz="1400" b="0" i="0" u="none" strike="noStrike" baseline="0" dirty="0" err="1"/>
              <a:t>same</a:t>
            </a:r>
            <a:r>
              <a:rPr lang="it-IT" sz="1400" b="0" i="0" u="none" strike="noStrike" baseline="0" dirty="0"/>
              <a:t> </a:t>
            </a:r>
            <a:r>
              <a:rPr lang="it-IT" sz="1400" b="0" i="0" u="none" strike="noStrike" baseline="0" dirty="0" err="1"/>
              <a:t>longitudinal</a:t>
            </a:r>
            <a:r>
              <a:rPr lang="it-IT" sz="1400" b="0" i="0" u="none" strike="noStrike" baseline="0" dirty="0"/>
              <a:t> </a:t>
            </a:r>
            <a:r>
              <a:rPr lang="it-IT" sz="1400" b="0" i="0" u="none" strike="noStrike" baseline="0" dirty="0" err="1"/>
              <a:t>resolution</a:t>
            </a:r>
            <a:r>
              <a:rPr lang="it-IT" sz="1400" b="0" i="0" u="none" strike="noStrike" baseline="0" dirty="0"/>
              <a:t>.</a:t>
            </a:r>
            <a:endParaRPr lang="it-IT" sz="140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4EEB323-D15A-63E1-2B42-140D3E283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304" y="4058044"/>
            <a:ext cx="3359696" cy="256295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BFB5F16-386A-DBBE-E0F3-7FB410E331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" y="5284593"/>
            <a:ext cx="1877938" cy="1573407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16480A4-EB87-C51C-7CCC-2732C24D22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C10481D-8C8E-AC49-B62B-2A228F857614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5D5D20-BE87-AF8B-881F-E66C8C430B6B}"/>
              </a:ext>
            </a:extLst>
          </p:cNvPr>
          <p:cNvSpPr txBox="1"/>
          <p:nvPr/>
        </p:nvSpPr>
        <p:spPr>
          <a:xfrm>
            <a:off x="2675620" y="3681028"/>
            <a:ext cx="1738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[D. </a:t>
            </a:r>
            <a:r>
              <a:rPr lang="it-IT" sz="1000" dirty="0" err="1"/>
              <a:t>Filippetto</a:t>
            </a:r>
            <a:r>
              <a:rPr lang="it-IT" sz="1000" dirty="0"/>
              <a:t> et al., PRST-AB 14, 092804 (2011)]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04E78B-7C19-ED11-64D2-845A4D7BCAC2}"/>
              </a:ext>
            </a:extLst>
          </p:cNvPr>
          <p:cNvSpPr txBox="1"/>
          <p:nvPr/>
        </p:nvSpPr>
        <p:spPr>
          <a:xfrm>
            <a:off x="9624392" y="368660"/>
            <a:ext cx="2489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[D. Alesini et al., Proc. of DIPAC09, Basel, </a:t>
            </a:r>
            <a:r>
              <a:rPr lang="it-IT" sz="1200" dirty="0" err="1"/>
              <a:t>Switzerland</a:t>
            </a:r>
            <a:r>
              <a:rPr lang="it-IT" sz="1200" dirty="0"/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8713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21" grpId="0"/>
      <p:bldP spid="29" grpId="0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7E52-48F3-A45A-FCC8-F3477570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2FF2152-8863-0F64-A1D9-B11D6B83420B}"/>
              </a:ext>
            </a:extLst>
          </p:cNvPr>
          <p:cNvSpPr/>
          <p:nvPr/>
        </p:nvSpPr>
        <p:spPr>
          <a:xfrm>
            <a:off x="1379476" y="0"/>
            <a:ext cx="9318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COLD RF DEFLECTOR: BASELINE PARAMETERS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27661C-BA9B-B9C1-4AF8-10012D61C4FF}"/>
              </a:ext>
            </a:extLst>
          </p:cNvPr>
          <p:cNvSpPr txBox="1"/>
          <p:nvPr/>
        </p:nvSpPr>
        <p:spPr>
          <a:xfrm>
            <a:off x="2828" y="1016732"/>
            <a:ext cx="3971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it-IT" sz="1600" b="1" dirty="0" err="1">
                <a:sym typeface="Symbol" panose="05050102010706020507" pitchFamily="18" charset="2"/>
              </a:rPr>
              <a:t>Similar</a:t>
            </a:r>
            <a:r>
              <a:rPr lang="it-IT" sz="1600" b="1" dirty="0">
                <a:sym typeface="Symbol" panose="05050102010706020507" pitchFamily="18" charset="2"/>
              </a:rPr>
              <a:t> SPARC </a:t>
            </a:r>
            <a:r>
              <a:rPr lang="it-IT" sz="1600" b="1" dirty="0" err="1">
                <a:sym typeface="Symbol" panose="05050102010706020507" pitchFamily="18" charset="2"/>
              </a:rPr>
              <a:t>parameters</a:t>
            </a:r>
            <a:endParaRPr lang="it-IT" sz="1600" b="1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it-IT" sz="1600" b="1" dirty="0" err="1">
                <a:sym typeface="Symbol" panose="05050102010706020507" pitchFamily="18" charset="2"/>
              </a:rPr>
              <a:t>Enough</a:t>
            </a:r>
            <a:r>
              <a:rPr lang="it-IT" sz="1600" b="1" dirty="0">
                <a:sym typeface="Symbol" panose="05050102010706020507" pitchFamily="18" charset="2"/>
              </a:rPr>
              <a:t> power from the klystron gun</a:t>
            </a:r>
            <a:r>
              <a:rPr lang="it-IT" sz="1600" dirty="0">
                <a:sym typeface="Symbol" panose="05050102010706020507" pitchFamily="18" charset="2"/>
              </a:rPr>
              <a:t>:  the power </a:t>
            </a:r>
            <a:r>
              <a:rPr lang="it-IT" sz="1600" dirty="0" err="1">
                <a:sym typeface="Symbol" panose="05050102010706020507" pitchFamily="18" charset="2"/>
              </a:rPr>
              <a:t>required</a:t>
            </a:r>
            <a:r>
              <a:rPr lang="it-IT" sz="1600" dirty="0">
                <a:sym typeface="Symbol" panose="05050102010706020507" pitchFamily="18" charset="2"/>
              </a:rPr>
              <a:t> for the RFD can be </a:t>
            </a:r>
            <a:r>
              <a:rPr lang="it-IT" sz="1600" dirty="0" err="1">
                <a:sym typeface="Symbol" panose="05050102010706020507" pitchFamily="18" charset="2"/>
              </a:rPr>
              <a:t>spilled</a:t>
            </a:r>
            <a:r>
              <a:rPr lang="it-IT" sz="1600" dirty="0">
                <a:sym typeface="Symbol" panose="05050102010706020507" pitchFamily="18" charset="2"/>
              </a:rPr>
              <a:t> out form the gun line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it-IT" sz="1600" dirty="0" err="1">
                <a:sym typeface="Symbol" panose="05050102010706020507" pitchFamily="18" charset="2"/>
              </a:rPr>
              <a:t>Relatively</a:t>
            </a:r>
            <a:r>
              <a:rPr lang="it-IT" sz="1600" dirty="0">
                <a:sym typeface="Symbol" panose="05050102010706020507" pitchFamily="18" charset="2"/>
              </a:rPr>
              <a:t> </a:t>
            </a:r>
            <a:r>
              <a:rPr lang="it-IT" sz="1600" dirty="0" err="1">
                <a:sym typeface="Symbol" panose="05050102010706020507" pitchFamily="18" charset="2"/>
              </a:rPr>
              <a:t>simple</a:t>
            </a:r>
            <a:r>
              <a:rPr lang="it-IT" sz="1600" dirty="0">
                <a:sym typeface="Symbol" panose="05050102010706020507" pitchFamily="18" charset="2"/>
              </a:rPr>
              <a:t> design and </a:t>
            </a:r>
            <a:r>
              <a:rPr lang="it-IT" sz="1600" dirty="0" err="1">
                <a:sym typeface="Symbol" panose="05050102010706020507" pitchFamily="18" charset="2"/>
              </a:rPr>
              <a:t>realization</a:t>
            </a:r>
            <a:r>
              <a:rPr lang="it-IT" sz="1600" dirty="0">
                <a:sym typeface="Symbol" panose="05050102010706020507" pitchFamily="18" charset="2"/>
              </a:rPr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ym typeface="Symbol" panose="05050102010706020507" pitchFamily="18" charset="2"/>
              </a:rPr>
              <a:t>5 </a:t>
            </a:r>
            <a:r>
              <a:rPr lang="it-IT" sz="1600" b="1" dirty="0" err="1">
                <a:sym typeface="Symbol" panose="05050102010706020507" pitchFamily="18" charset="2"/>
              </a:rPr>
              <a:t>cells</a:t>
            </a:r>
            <a:r>
              <a:rPr lang="it-IT" sz="1600" b="1" dirty="0">
                <a:sym typeface="Symbol" panose="05050102010706020507" pitchFamily="18" charset="2"/>
              </a:rPr>
              <a:t>, SW, </a:t>
            </a:r>
            <a:r>
              <a:rPr lang="it-IT" sz="1600" b="1" dirty="0" err="1">
                <a:sym typeface="Symbol" panose="05050102010706020507" pitchFamily="18" charset="2"/>
              </a:rPr>
              <a:t>f</a:t>
            </a:r>
            <a:r>
              <a:rPr lang="it-IT" sz="1600" b="1" baseline="-25000" dirty="0" err="1">
                <a:sym typeface="Symbol" panose="05050102010706020507" pitchFamily="18" charset="2"/>
              </a:rPr>
              <a:t>RF</a:t>
            </a:r>
            <a:r>
              <a:rPr lang="it-IT" sz="1600" b="1" dirty="0">
                <a:sym typeface="Symbol" panose="05050102010706020507" pitchFamily="18" charset="2"/>
              </a:rPr>
              <a:t>=2.998 GHz, =2 (for 1 s RF </a:t>
            </a:r>
            <a:r>
              <a:rPr lang="it-IT" sz="1600" b="1" dirty="0" err="1">
                <a:sym typeface="Symbol" panose="05050102010706020507" pitchFamily="18" charset="2"/>
              </a:rPr>
              <a:t>pulses</a:t>
            </a:r>
            <a:r>
              <a:rPr lang="it-IT" sz="1600" b="1" dirty="0">
                <a:sym typeface="Symbol" panose="05050102010706020507" pitchFamily="18" charset="2"/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F482A9-E37F-3C9D-D419-7DCD9078A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" y="2780928"/>
            <a:ext cx="3065799" cy="16464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4614CC-B16A-08C2-907B-23B5C67B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" t="2351"/>
          <a:stretch>
            <a:fillRect/>
          </a:stretch>
        </p:blipFill>
        <p:spPr>
          <a:xfrm>
            <a:off x="8831" y="4437112"/>
            <a:ext cx="2924219" cy="20882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3">
                <a:extLst>
                  <a:ext uri="{FF2B5EF4-FFF2-40B4-BE49-F238E27FC236}">
                    <a16:creationId xmlns:a16="http://schemas.microsoft.com/office/drawing/2014/main" id="{E3A9508F-EAC1-86E8-9B62-063407099E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991303"/>
                  </p:ext>
                </p:extLst>
              </p:nvPr>
            </p:nvGraphicFramePr>
            <p:xfrm>
              <a:off x="8544272" y="656692"/>
              <a:ext cx="3492388" cy="3059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46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377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08789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Deflecting mode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SW, π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08789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Number of cells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08789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2.</a:t>
                          </a:r>
                          <a:r>
                            <a:rPr lang="it-IT" sz="1400" dirty="0">
                              <a:latin typeface="+mn-lt"/>
                            </a:rPr>
                            <a:t>998</a:t>
                          </a:r>
                          <a:r>
                            <a:rPr sz="1400" dirty="0">
                              <a:latin typeface="+mn-lt"/>
                            </a:rPr>
                            <a:t>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08789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Quality factor (Q₀)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16000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08789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Coupling coefficient (β)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2</a:t>
                          </a:r>
                          <a:endParaRPr sz="14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Filling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570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Max. input power (P</a:t>
                          </a:r>
                          <a:r>
                            <a:rPr sz="1400" baseline="-25000" dirty="0">
                              <a:latin typeface="+mn-lt"/>
                            </a:rPr>
                            <a:t>RF</a:t>
                          </a:r>
                          <a:r>
                            <a:rPr sz="14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5</a:t>
                          </a:r>
                          <a:r>
                            <a:rPr sz="1400" dirty="0">
                              <a:latin typeface="+mn-lt"/>
                            </a:rPr>
                            <a:t>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2777619"/>
                      </a:ext>
                    </a:extLst>
                  </a:tr>
                  <a:tr h="208789">
                    <a:tc>
                      <a:txBody>
                        <a:bodyPr/>
                        <a:lstStyle/>
                        <a:p>
                          <a:r>
                            <a:rPr sz="1400" dirty="0" err="1">
                              <a:latin typeface="+mn-lt"/>
                            </a:rPr>
                            <a:t>Transv</a:t>
                          </a:r>
                          <a:r>
                            <a:rPr sz="1400" dirty="0">
                              <a:latin typeface="+mn-lt"/>
                            </a:rPr>
                            <a:t>. shunt imp. (R</a:t>
                          </a:r>
                          <a:r>
                            <a:rPr sz="1400" baseline="-25000" dirty="0">
                              <a:latin typeface="+mn-lt"/>
                            </a:rPr>
                            <a:t>T</a:t>
                          </a:r>
                          <a:r>
                            <a:rPr sz="14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2.</a:t>
                          </a:r>
                          <a:r>
                            <a:rPr lang="it-IT" sz="1400" dirty="0">
                              <a:latin typeface="+mn-lt"/>
                            </a:rPr>
                            <a:t>4</a:t>
                          </a:r>
                          <a:r>
                            <a:rPr sz="1400" dirty="0">
                              <a:latin typeface="+mn-lt"/>
                            </a:rPr>
                            <a:t> MΩ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55290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Defl. </a:t>
                          </a:r>
                          <a:r>
                            <a:rPr lang="it-IT" sz="1400" dirty="0" err="1">
                              <a:latin typeface="+mn-lt"/>
                            </a:rPr>
                            <a:t>voltage</a:t>
                          </a:r>
                          <a:r>
                            <a:rPr lang="it-IT" sz="1400" dirty="0">
                              <a:latin typeface="+mn-lt"/>
                            </a:rPr>
                            <a:t> </a:t>
                          </a:r>
                          <a:r>
                            <a:rPr lang="it-IT" sz="1400" dirty="0" err="1">
                              <a:latin typeface="+mn-lt"/>
                            </a:rPr>
                            <a:t>at</a:t>
                          </a:r>
                          <a:r>
                            <a:rPr lang="it-IT" sz="1400" dirty="0">
                              <a:latin typeface="+mn-lt"/>
                            </a:rPr>
                            <a:t> regime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ar-A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ar-A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ar-AE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dirty="0">
                              <a:latin typeface="+mn-lt"/>
                            </a:rPr>
                            <a:t>)</a:t>
                          </a:r>
                          <a:endParaRPr sz="14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4.6</a:t>
                          </a:r>
                          <a:r>
                            <a:rPr sz="1400" dirty="0">
                              <a:latin typeface="+mn-lt"/>
                            </a:rPr>
                            <a:t> MV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55290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Defl. </a:t>
                          </a:r>
                          <a:r>
                            <a:rPr lang="it-IT" sz="1400" dirty="0" err="1">
                              <a:latin typeface="+mn-lt"/>
                            </a:rPr>
                            <a:t>voltage</a:t>
                          </a:r>
                          <a:r>
                            <a:rPr lang="it-IT" sz="1400" dirty="0">
                              <a:latin typeface="+mn-lt"/>
                            </a:rPr>
                            <a:t> after 1</a:t>
                          </a:r>
                          <a:r>
                            <a:rPr lang="it-IT" sz="1400" baseline="0" dirty="0">
                              <a:latin typeface="+mn-lt"/>
                            </a:rPr>
                            <a:t> </a:t>
                          </a:r>
                          <a:r>
                            <a:rPr lang="it-IT" sz="1400" baseline="0" dirty="0">
                              <a:latin typeface="+mn-lt"/>
                              <a:sym typeface="Symbol" panose="05050102010706020507" pitchFamily="18" charset="2"/>
                            </a:rPr>
                            <a:t>s </a:t>
                          </a:r>
                          <a:r>
                            <a:rPr lang="it-IT" sz="1400" dirty="0"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ar-A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ar-AE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ar-AE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dirty="0">
                              <a:latin typeface="+mn-lt"/>
                            </a:rPr>
                            <a:t>)</a:t>
                          </a:r>
                          <a:endParaRPr sz="14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3.8</a:t>
                          </a:r>
                          <a:r>
                            <a:rPr sz="1400" dirty="0">
                              <a:latin typeface="+mn-lt"/>
                            </a:rPr>
                            <a:t> MV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99319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3">
                <a:extLst>
                  <a:ext uri="{FF2B5EF4-FFF2-40B4-BE49-F238E27FC236}">
                    <a16:creationId xmlns:a16="http://schemas.microsoft.com/office/drawing/2014/main" id="{E3A9508F-EAC1-86E8-9B62-063407099E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991303"/>
                  </p:ext>
                </p:extLst>
              </p:nvPr>
            </p:nvGraphicFramePr>
            <p:xfrm>
              <a:off x="8544272" y="656692"/>
              <a:ext cx="3492388" cy="3059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46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377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Deflecting mode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SW, π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Number of cells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2.</a:t>
                          </a:r>
                          <a:r>
                            <a:rPr lang="it-IT" sz="1400" dirty="0">
                              <a:latin typeface="+mn-lt"/>
                            </a:rPr>
                            <a:t>998</a:t>
                          </a:r>
                          <a:r>
                            <a:rPr sz="1400" dirty="0">
                              <a:latin typeface="+mn-lt"/>
                            </a:rPr>
                            <a:t>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Quality factor (Q₀)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16000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>
                              <a:latin typeface="+mn-lt"/>
                            </a:rPr>
                            <a:t>Coupling coefficient (β)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2</a:t>
                          </a:r>
                          <a:endParaRPr sz="14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Filling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570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Max. input power (P</a:t>
                          </a:r>
                          <a:r>
                            <a:rPr sz="1400" baseline="-25000" dirty="0">
                              <a:latin typeface="+mn-lt"/>
                            </a:rPr>
                            <a:t>RF</a:t>
                          </a:r>
                          <a:r>
                            <a:rPr sz="14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5</a:t>
                          </a:r>
                          <a:r>
                            <a:rPr sz="1400" dirty="0">
                              <a:latin typeface="+mn-lt"/>
                            </a:rPr>
                            <a:t> MW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27776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sz="1400" dirty="0" err="1">
                              <a:latin typeface="+mn-lt"/>
                            </a:rPr>
                            <a:t>Transv</a:t>
                          </a:r>
                          <a:r>
                            <a:rPr sz="1400" dirty="0">
                              <a:latin typeface="+mn-lt"/>
                            </a:rPr>
                            <a:t>. shunt imp. (R</a:t>
                          </a:r>
                          <a:r>
                            <a:rPr sz="1400" baseline="-25000" dirty="0">
                              <a:latin typeface="+mn-lt"/>
                            </a:rPr>
                            <a:t>T</a:t>
                          </a:r>
                          <a:r>
                            <a:rPr sz="14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sz="1400" dirty="0">
                              <a:latin typeface="+mn-lt"/>
                            </a:rPr>
                            <a:t>2.</a:t>
                          </a:r>
                          <a:r>
                            <a:rPr lang="it-IT" sz="1400" dirty="0">
                              <a:latin typeface="+mn-lt"/>
                            </a:rPr>
                            <a:t>4</a:t>
                          </a:r>
                          <a:r>
                            <a:rPr sz="1400" dirty="0">
                              <a:latin typeface="+mn-lt"/>
                            </a:rPr>
                            <a:t> MΩ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1057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8" t="-788235" r="-37619" b="-1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4.6</a:t>
                          </a:r>
                          <a:r>
                            <a:rPr sz="1400" dirty="0">
                              <a:latin typeface="+mn-lt"/>
                            </a:rPr>
                            <a:t> MV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1057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38" t="-888235" r="-37619" b="-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+mn-lt"/>
                            </a:rPr>
                            <a:t>3.8</a:t>
                          </a:r>
                          <a:r>
                            <a:rPr sz="1400" dirty="0">
                              <a:latin typeface="+mn-lt"/>
                            </a:rPr>
                            <a:t> MV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993196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F6BCC065-30C6-9066-AC38-3DF80A7A8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4107739"/>
            <a:ext cx="2750393" cy="245274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6BDF440-1E35-7DD0-DC85-9104D83A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3969060"/>
            <a:ext cx="2705646" cy="257805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8FAB510-7B31-071F-A238-4DB04748B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972" y="734802"/>
            <a:ext cx="2520280" cy="69770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2AF76B61-F400-402A-DC02-95C9DF705F2B}"/>
              </a:ext>
            </a:extLst>
          </p:cNvPr>
          <p:cNvGrpSpPr/>
          <p:nvPr/>
        </p:nvGrpSpPr>
        <p:grpSpPr>
          <a:xfrm>
            <a:off x="4367808" y="764704"/>
            <a:ext cx="4069306" cy="3132348"/>
            <a:chOff x="4367808" y="764704"/>
            <a:chExt cx="4069306" cy="3132348"/>
          </a:xfrm>
        </p:grpSpPr>
        <p:sp>
          <p:nvSpPr>
            <p:cNvPr id="23" name="Triangolo isoscele 22">
              <a:extLst>
                <a:ext uri="{FF2B5EF4-FFF2-40B4-BE49-F238E27FC236}">
                  <a16:creationId xmlns:a16="http://schemas.microsoft.com/office/drawing/2014/main" id="{435FA445-1B8C-BC03-D85A-0BC0A9758E31}"/>
                </a:ext>
              </a:extLst>
            </p:cNvPr>
            <p:cNvSpPr/>
            <p:nvPr/>
          </p:nvSpPr>
          <p:spPr>
            <a:xfrm rot="10800000">
              <a:off x="4619836" y="764704"/>
              <a:ext cx="576064" cy="612068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CBE38F70-4D95-6997-6F30-C47A750F5999}"/>
                </a:ext>
              </a:extLst>
            </p:cNvPr>
            <p:cNvCxnSpPr>
              <a:cxnSpLocks/>
              <a:stCxn id="23" idx="0"/>
              <a:endCxn id="27" idx="0"/>
            </p:cNvCxnSpPr>
            <p:nvPr/>
          </p:nvCxnSpPr>
          <p:spPr>
            <a:xfrm>
              <a:off x="4907868" y="1376772"/>
              <a:ext cx="0" cy="46805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23C4A044-86D5-0A1C-B918-1DC1CED7F487}"/>
                </a:ext>
              </a:extLst>
            </p:cNvPr>
            <p:cNvSpPr/>
            <p:nvPr/>
          </p:nvSpPr>
          <p:spPr>
            <a:xfrm>
              <a:off x="4655840" y="1844824"/>
              <a:ext cx="504056" cy="46805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Arco 28">
              <a:extLst>
                <a:ext uri="{FF2B5EF4-FFF2-40B4-BE49-F238E27FC236}">
                  <a16:creationId xmlns:a16="http://schemas.microsoft.com/office/drawing/2014/main" id="{73BA96AB-8812-13A3-1459-7A3B33E7EBCC}"/>
                </a:ext>
              </a:extLst>
            </p:cNvPr>
            <p:cNvSpPr/>
            <p:nvPr/>
          </p:nvSpPr>
          <p:spPr>
            <a:xfrm>
              <a:off x="4709846" y="1916832"/>
              <a:ext cx="360040" cy="324036"/>
            </a:xfrm>
            <a:prstGeom prst="arc">
              <a:avLst>
                <a:gd name="adj1" fmla="val 16200000"/>
                <a:gd name="adj2" fmla="val 7496994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3F1911BD-65F0-1ABE-6701-320E120FF82D}"/>
                </a:ext>
              </a:extLst>
            </p:cNvPr>
            <p:cNvCxnSpPr>
              <a:cxnSpLocks/>
              <a:stCxn id="27" idx="4"/>
              <a:endCxn id="36" idx="0"/>
            </p:cNvCxnSpPr>
            <p:nvPr/>
          </p:nvCxnSpPr>
          <p:spPr>
            <a:xfrm>
              <a:off x="4907868" y="2312876"/>
              <a:ext cx="0" cy="11161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A0938FFB-6637-5B16-C459-A74B54B620FD}"/>
                </a:ext>
              </a:extLst>
            </p:cNvPr>
            <p:cNvSpPr txBox="1"/>
            <p:nvPr/>
          </p:nvSpPr>
          <p:spPr>
            <a:xfrm>
              <a:off x="4493822" y="3429000"/>
              <a:ext cx="828092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RF gun</a:t>
              </a:r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CB6322C0-C505-488D-9D80-C0FCE736B6B5}"/>
                </a:ext>
              </a:extLst>
            </p:cNvPr>
            <p:cNvGrpSpPr/>
            <p:nvPr/>
          </p:nvGrpSpPr>
          <p:grpSpPr>
            <a:xfrm>
              <a:off x="7014102" y="3284984"/>
              <a:ext cx="1152128" cy="612068"/>
              <a:chOff x="5159896" y="1484784"/>
              <a:chExt cx="2376264" cy="1080120"/>
            </a:xfrm>
          </p:grpSpPr>
          <p:grpSp>
            <p:nvGrpSpPr>
              <p:cNvPr id="44" name="Gruppo 43">
                <a:extLst>
                  <a:ext uri="{FF2B5EF4-FFF2-40B4-BE49-F238E27FC236}">
                    <a16:creationId xmlns:a16="http://schemas.microsoft.com/office/drawing/2014/main" id="{87909E01-D36D-9B63-D1D7-3342500AF347}"/>
                  </a:ext>
                </a:extLst>
              </p:cNvPr>
              <p:cNvGrpSpPr/>
              <p:nvPr/>
            </p:nvGrpSpPr>
            <p:grpSpPr>
              <a:xfrm>
                <a:off x="5879976" y="1484784"/>
                <a:ext cx="936104" cy="288032"/>
                <a:chOff x="8472264" y="1124744"/>
                <a:chExt cx="936104" cy="288032"/>
              </a:xfrm>
              <a:solidFill>
                <a:srgbClr val="00B0F0"/>
              </a:solidFill>
            </p:grpSpPr>
            <p:sp>
              <p:nvSpPr>
                <p:cNvPr id="53" name="Ritardo 52">
                  <a:extLst>
                    <a:ext uri="{FF2B5EF4-FFF2-40B4-BE49-F238E27FC236}">
                      <a16:creationId xmlns:a16="http://schemas.microsoft.com/office/drawing/2014/main" id="{06B09C5E-9F95-EC07-9B1F-146DC5377F4A}"/>
                    </a:ext>
                  </a:extLst>
                </p:cNvPr>
                <p:cNvSpPr/>
                <p:nvPr/>
              </p:nvSpPr>
              <p:spPr>
                <a:xfrm rot="5400000">
                  <a:off x="9228348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4" name="Ritardo 53">
                  <a:extLst>
                    <a:ext uri="{FF2B5EF4-FFF2-40B4-BE49-F238E27FC236}">
                      <a16:creationId xmlns:a16="http://schemas.microsoft.com/office/drawing/2014/main" id="{48E92AEA-A596-181C-0A08-76ED9CE5EC32}"/>
                    </a:ext>
                  </a:extLst>
                </p:cNvPr>
                <p:cNvSpPr/>
                <p:nvPr/>
              </p:nvSpPr>
              <p:spPr>
                <a:xfrm rot="5400000">
                  <a:off x="8940316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5" name="Ritardo 54">
                  <a:extLst>
                    <a:ext uri="{FF2B5EF4-FFF2-40B4-BE49-F238E27FC236}">
                      <a16:creationId xmlns:a16="http://schemas.microsoft.com/office/drawing/2014/main" id="{BEE0B6DE-442D-9A5E-F1F4-77720F52746E}"/>
                    </a:ext>
                  </a:extLst>
                </p:cNvPr>
                <p:cNvSpPr/>
                <p:nvPr/>
              </p:nvSpPr>
              <p:spPr>
                <a:xfrm rot="5400000">
                  <a:off x="8652284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6" name="Ritardo 55">
                  <a:extLst>
                    <a:ext uri="{FF2B5EF4-FFF2-40B4-BE49-F238E27FC236}">
                      <a16:creationId xmlns:a16="http://schemas.microsoft.com/office/drawing/2014/main" id="{A247FC3C-4D36-5857-7FE8-584D1A58727E}"/>
                    </a:ext>
                  </a:extLst>
                </p:cNvPr>
                <p:cNvSpPr/>
                <p:nvPr/>
              </p:nvSpPr>
              <p:spPr>
                <a:xfrm rot="5400000">
                  <a:off x="8364252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5" name="Croce 44">
                <a:extLst>
                  <a:ext uri="{FF2B5EF4-FFF2-40B4-BE49-F238E27FC236}">
                    <a16:creationId xmlns:a16="http://schemas.microsoft.com/office/drawing/2014/main" id="{F8CF7A99-24BC-7AB8-A3B9-E5B3919ED58C}"/>
                  </a:ext>
                </a:extLst>
              </p:cNvPr>
              <p:cNvSpPr/>
              <p:nvPr/>
            </p:nvSpPr>
            <p:spPr>
              <a:xfrm>
                <a:off x="5303912" y="1484784"/>
                <a:ext cx="2088232" cy="1080120"/>
              </a:xfrm>
              <a:prstGeom prst="plus">
                <a:avLst>
                  <a:gd name="adj" fmla="val 28500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EF5DC170-D97F-0D1B-B4C3-97E8BBB98B09}"/>
                  </a:ext>
                </a:extLst>
              </p:cNvPr>
              <p:cNvGrpSpPr/>
              <p:nvPr/>
            </p:nvGrpSpPr>
            <p:grpSpPr>
              <a:xfrm flipV="1">
                <a:off x="5879976" y="2276872"/>
                <a:ext cx="936104" cy="288032"/>
                <a:chOff x="8472264" y="1124744"/>
                <a:chExt cx="936104" cy="288032"/>
              </a:xfrm>
              <a:solidFill>
                <a:srgbClr val="00B0F0"/>
              </a:solidFill>
            </p:grpSpPr>
            <p:sp>
              <p:nvSpPr>
                <p:cNvPr id="49" name="Ritardo 48">
                  <a:extLst>
                    <a:ext uri="{FF2B5EF4-FFF2-40B4-BE49-F238E27FC236}">
                      <a16:creationId xmlns:a16="http://schemas.microsoft.com/office/drawing/2014/main" id="{DF690F44-901C-327E-1412-8F4A49F6FBDD}"/>
                    </a:ext>
                  </a:extLst>
                </p:cNvPr>
                <p:cNvSpPr/>
                <p:nvPr/>
              </p:nvSpPr>
              <p:spPr>
                <a:xfrm rot="5400000">
                  <a:off x="9228348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itardo 49">
                  <a:extLst>
                    <a:ext uri="{FF2B5EF4-FFF2-40B4-BE49-F238E27FC236}">
                      <a16:creationId xmlns:a16="http://schemas.microsoft.com/office/drawing/2014/main" id="{D258FEB6-BB71-094E-D684-A0938A8E5149}"/>
                    </a:ext>
                  </a:extLst>
                </p:cNvPr>
                <p:cNvSpPr/>
                <p:nvPr/>
              </p:nvSpPr>
              <p:spPr>
                <a:xfrm rot="5400000">
                  <a:off x="8940316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itardo 50">
                  <a:extLst>
                    <a:ext uri="{FF2B5EF4-FFF2-40B4-BE49-F238E27FC236}">
                      <a16:creationId xmlns:a16="http://schemas.microsoft.com/office/drawing/2014/main" id="{25448366-9D06-6A16-CEE0-38C33AE1EC95}"/>
                    </a:ext>
                  </a:extLst>
                </p:cNvPr>
                <p:cNvSpPr/>
                <p:nvPr/>
              </p:nvSpPr>
              <p:spPr>
                <a:xfrm rot="5400000">
                  <a:off x="8652284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2" name="Ritardo 51">
                  <a:extLst>
                    <a:ext uri="{FF2B5EF4-FFF2-40B4-BE49-F238E27FC236}">
                      <a16:creationId xmlns:a16="http://schemas.microsoft.com/office/drawing/2014/main" id="{25C8844D-526D-6FB4-9E89-927BC805AF9A}"/>
                    </a:ext>
                  </a:extLst>
                </p:cNvPr>
                <p:cNvSpPr/>
                <p:nvPr/>
              </p:nvSpPr>
              <p:spPr>
                <a:xfrm rot="5400000">
                  <a:off x="8364252" y="1232756"/>
                  <a:ext cx="288032" cy="72008"/>
                </a:xfrm>
                <a:prstGeom prst="flowChartDelay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CFCAB127-2050-E7CD-21BB-21A712A51162}"/>
                  </a:ext>
                </a:extLst>
              </p:cNvPr>
              <p:cNvSpPr/>
              <p:nvPr/>
            </p:nvSpPr>
            <p:spPr>
              <a:xfrm>
                <a:off x="5159896" y="1628800"/>
                <a:ext cx="216024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D6C94DC1-38F8-D7BD-120F-7BC6634738CC}"/>
                  </a:ext>
                </a:extLst>
              </p:cNvPr>
              <p:cNvSpPr/>
              <p:nvPr/>
            </p:nvSpPr>
            <p:spPr>
              <a:xfrm>
                <a:off x="7320136" y="1556792"/>
                <a:ext cx="216024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B486B4CD-5FFA-A479-2DDA-14B31C1B2BA3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5321914" y="3609020"/>
              <a:ext cx="3024336" cy="464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95CA4175-7ABC-9ABA-C190-B16079D042A1}"/>
                </a:ext>
              </a:extLst>
            </p:cNvPr>
            <p:cNvSpPr txBox="1"/>
            <p:nvPr/>
          </p:nvSpPr>
          <p:spPr>
            <a:xfrm>
              <a:off x="5465930" y="3429000"/>
              <a:ext cx="1440160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LINAC</a:t>
              </a:r>
            </a:p>
          </p:txBody>
        </p:sp>
        <p:cxnSp>
          <p:nvCxnSpPr>
            <p:cNvPr id="71" name="Connettore a gomito 70">
              <a:extLst>
                <a:ext uri="{FF2B5EF4-FFF2-40B4-BE49-F238E27FC236}">
                  <a16:creationId xmlns:a16="http://schemas.microsoft.com/office/drawing/2014/main" id="{7BB0491C-E0DE-E1A2-9F73-A4F719F200CD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>
              <a:off x="5015880" y="2744924"/>
              <a:ext cx="2574286" cy="540060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73">
              <a:extLst>
                <a:ext uri="{FF2B5EF4-FFF2-40B4-BE49-F238E27FC236}">
                  <a16:creationId xmlns:a16="http://schemas.microsoft.com/office/drawing/2014/main" id="{7E1AC6E4-4854-4B81-7FEC-577B84AF1375}"/>
                </a:ext>
              </a:extLst>
            </p:cNvPr>
            <p:cNvCxnSpPr>
              <a:cxnSpLocks/>
            </p:cNvCxnSpPr>
            <p:nvPr/>
          </p:nvCxnSpPr>
          <p:spPr>
            <a:xfrm>
              <a:off x="5033882" y="2384884"/>
              <a:ext cx="0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29DB0AB9-8EAD-FBDA-8AC6-E545A817BA93}"/>
                </a:ext>
              </a:extLst>
            </p:cNvPr>
            <p:cNvSpPr txBox="1"/>
            <p:nvPr/>
          </p:nvSpPr>
          <p:spPr>
            <a:xfrm>
              <a:off x="4367808" y="2384884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6dB</a:t>
              </a:r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E03BD7FB-7819-610A-BE02-275D074C0749}"/>
                </a:ext>
              </a:extLst>
            </p:cNvPr>
            <p:cNvSpPr/>
            <p:nvPr/>
          </p:nvSpPr>
          <p:spPr>
            <a:xfrm>
              <a:off x="5699956" y="2600908"/>
              <a:ext cx="432048" cy="25202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25EEF717-4F6D-62B2-0137-C88BA997645F}"/>
                </a:ext>
              </a:extLst>
            </p:cNvPr>
            <p:cNvSpPr/>
            <p:nvPr/>
          </p:nvSpPr>
          <p:spPr>
            <a:xfrm>
              <a:off x="6420036" y="2600908"/>
              <a:ext cx="432048" cy="25202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e 91">
              <a:extLst>
                <a:ext uri="{FF2B5EF4-FFF2-40B4-BE49-F238E27FC236}">
                  <a16:creationId xmlns:a16="http://schemas.microsoft.com/office/drawing/2014/main" id="{8866234D-CA41-885E-ABBD-A3F7CCC7C61A}"/>
                </a:ext>
              </a:extLst>
            </p:cNvPr>
            <p:cNvSpPr/>
            <p:nvPr/>
          </p:nvSpPr>
          <p:spPr>
            <a:xfrm>
              <a:off x="7320136" y="2492896"/>
              <a:ext cx="504056" cy="46805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4" name="Connettore 2 93">
              <a:extLst>
                <a:ext uri="{FF2B5EF4-FFF2-40B4-BE49-F238E27FC236}">
                  <a16:creationId xmlns:a16="http://schemas.microsoft.com/office/drawing/2014/main" id="{A4BD5306-30A1-8192-C12F-2FC90C6D8E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960" y="2348880"/>
              <a:ext cx="468052" cy="6840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2 95">
              <a:extLst>
                <a:ext uri="{FF2B5EF4-FFF2-40B4-BE49-F238E27FC236}">
                  <a16:creationId xmlns:a16="http://schemas.microsoft.com/office/drawing/2014/main" id="{996A2FAE-25B3-0BA9-EB50-378D8DA18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6040" y="2348880"/>
              <a:ext cx="468052" cy="6840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2 96">
              <a:extLst>
                <a:ext uri="{FF2B5EF4-FFF2-40B4-BE49-F238E27FC236}">
                  <a16:creationId xmlns:a16="http://schemas.microsoft.com/office/drawing/2014/main" id="{44FB69B1-68F3-D80A-0F2F-81ED7D36A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140" y="2384884"/>
              <a:ext cx="468052" cy="6840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730CCA7E-F6E9-EABC-906A-01828430715B}"/>
                </a:ext>
              </a:extLst>
            </p:cNvPr>
            <p:cNvSpPr txBox="1"/>
            <p:nvPr/>
          </p:nvSpPr>
          <p:spPr>
            <a:xfrm>
              <a:off x="5663952" y="2168860"/>
              <a:ext cx="520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Att.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9153B5CF-45B6-EF7B-ED6E-5BC0E4DC9B85}"/>
                </a:ext>
              </a:extLst>
            </p:cNvPr>
            <p:cNvSpPr txBox="1"/>
            <p:nvPr/>
          </p:nvSpPr>
          <p:spPr>
            <a:xfrm>
              <a:off x="6384032" y="2168860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PS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51B547D0-F393-173C-623E-74771D86D009}"/>
                </a:ext>
              </a:extLst>
            </p:cNvPr>
            <p:cNvSpPr txBox="1"/>
            <p:nvPr/>
          </p:nvSpPr>
          <p:spPr>
            <a:xfrm>
              <a:off x="7212124" y="2024844"/>
              <a:ext cx="800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Switch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6E62851F-6BB6-DFBE-B2CE-7DEA0DA163EE}"/>
                </a:ext>
              </a:extLst>
            </p:cNvPr>
            <p:cNvSpPr txBox="1"/>
            <p:nvPr/>
          </p:nvSpPr>
          <p:spPr>
            <a:xfrm>
              <a:off x="4979876" y="1304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20 MW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833ADBFC-C068-C616-7C59-03553D616B1B}"/>
                </a:ext>
              </a:extLst>
            </p:cNvPr>
            <p:cNvSpPr txBox="1"/>
            <p:nvPr/>
          </p:nvSpPr>
          <p:spPr>
            <a:xfrm>
              <a:off x="7680176" y="2852936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5 MW</a:t>
              </a:r>
            </a:p>
          </p:txBody>
        </p:sp>
        <p:cxnSp>
          <p:nvCxnSpPr>
            <p:cNvPr id="106" name="Connettore diritto 105">
              <a:extLst>
                <a:ext uri="{FF2B5EF4-FFF2-40B4-BE49-F238E27FC236}">
                  <a16:creationId xmlns:a16="http://schemas.microsoft.com/office/drawing/2014/main" id="{4E7F1CD4-E7B0-287A-DA02-F5BB467219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7868" y="2384884"/>
              <a:ext cx="108012" cy="3960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diritto 107">
              <a:extLst>
                <a:ext uri="{FF2B5EF4-FFF2-40B4-BE49-F238E27FC236}">
                  <a16:creationId xmlns:a16="http://schemas.microsoft.com/office/drawing/2014/main" id="{4690CFEE-6583-8C70-15A7-67A3BC74A1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7868" y="2384884"/>
              <a:ext cx="108012" cy="3600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AD3D2CC5-A0DC-75CF-F7B5-529C51D3E5EB}"/>
                  </a:ext>
                </a:extLst>
              </p:cNvPr>
              <p:cNvSpPr/>
              <p:nvPr/>
            </p:nvSpPr>
            <p:spPr>
              <a:xfrm>
                <a:off x="9444372" y="3969060"/>
                <a:ext cx="1656184" cy="1096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6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AD3D2CC5-A0DC-75CF-F7B5-529C51D3E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372" y="3969060"/>
                <a:ext cx="1656184" cy="1096647"/>
              </a:xfrm>
              <a:prstGeom prst="rect">
                <a:avLst/>
              </a:prstGeom>
              <a:blipFill>
                <a:blip r:embed="rId8"/>
                <a:stretch>
                  <a:fillRect b="-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A95F1FE5-65C4-114A-DC87-01BC6ADAEAB4}"/>
                  </a:ext>
                </a:extLst>
              </p:cNvPr>
              <p:cNvSpPr txBox="1"/>
              <p:nvPr/>
            </p:nvSpPr>
            <p:spPr>
              <a:xfrm>
                <a:off x="9336360" y="5481228"/>
                <a:ext cx="1919536" cy="655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it-IT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𝑅𝐹𝐷</m:t>
                        </m:r>
                      </m:sub>
                    </m:sSub>
                    <m:r>
                      <a: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50 </a:t>
                </a:r>
                <a:r>
                  <a:rPr lang="it-IT" sz="18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</a:t>
                </a:r>
                <a:endParaRPr lang="it-IT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A95F1FE5-65C4-114A-DC87-01BC6ADA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360" y="5481228"/>
                <a:ext cx="1919536" cy="655629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Freccia in giù 114">
            <a:extLst>
              <a:ext uri="{FF2B5EF4-FFF2-40B4-BE49-F238E27FC236}">
                <a16:creationId xmlns:a16="http://schemas.microsoft.com/office/drawing/2014/main" id="{58007384-DC71-44D3-8A08-84228B081F64}"/>
              </a:ext>
            </a:extLst>
          </p:cNvPr>
          <p:cNvSpPr/>
          <p:nvPr/>
        </p:nvSpPr>
        <p:spPr>
          <a:xfrm>
            <a:off x="9660396" y="5157192"/>
            <a:ext cx="1008112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8" name="Immagine 117">
            <a:extLst>
              <a:ext uri="{FF2B5EF4-FFF2-40B4-BE49-F238E27FC236}">
                <a16:creationId xmlns:a16="http://schemas.microsoft.com/office/drawing/2014/main" id="{191A3F28-67F8-B07E-A178-26F0753D56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7617C599-26EA-DABD-53E5-6286F8EB6BA7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186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3" grpId="0"/>
      <p:bldP spid="1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78E9-3197-F4A4-5412-887661B61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496E2EF-DE1B-95CD-F096-BBDEF47FEAE4}"/>
              </a:ext>
            </a:extLst>
          </p:cNvPr>
          <p:cNvSpPr/>
          <p:nvPr/>
        </p:nvSpPr>
        <p:spPr>
          <a:xfrm>
            <a:off x="1379476" y="0"/>
            <a:ext cx="93188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CONCLUSIONS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A8923B-6D37-30D7-75CB-BFED58C88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AB699D-8797-6FBD-DD18-DD92AFCEE904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A64813-1FAC-1192-BFB6-B7D118B119F5}"/>
              </a:ext>
            </a:extLst>
          </p:cNvPr>
          <p:cNvSpPr txBox="1"/>
          <p:nvPr/>
        </p:nvSpPr>
        <p:spPr>
          <a:xfrm>
            <a:off x="1" y="1268760"/>
            <a:ext cx="6960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dirty="0"/>
              <a:t>For the </a:t>
            </a:r>
            <a:r>
              <a:rPr lang="it-IT" b="1" dirty="0"/>
              <a:t>COLD project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adopt</a:t>
            </a:r>
            <a:r>
              <a:rPr lang="it-IT" dirty="0"/>
              <a:t> a photo-</a:t>
            </a:r>
            <a:r>
              <a:rPr lang="it-IT" dirty="0" err="1"/>
              <a:t>injector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b="1" dirty="0" err="1"/>
              <a:t>brazing</a:t>
            </a:r>
            <a:r>
              <a:rPr lang="it-IT" b="1" dirty="0"/>
              <a:t> free RF photo-gun </a:t>
            </a:r>
            <a:r>
              <a:rPr lang="it-IT" dirty="0"/>
              <a:t>with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to the </a:t>
            </a:r>
            <a:r>
              <a:rPr lang="it-IT" b="1" dirty="0"/>
              <a:t>SPARC_LAB </a:t>
            </a:r>
            <a:r>
              <a:rPr lang="it-IT" b="1" dirty="0" err="1"/>
              <a:t>ones</a:t>
            </a:r>
            <a:r>
              <a:rPr lang="it-IT" dirty="0"/>
              <a:t>. Supports, vacuum </a:t>
            </a:r>
            <a:r>
              <a:rPr lang="it-IT" dirty="0" err="1"/>
              <a:t>chambers</a:t>
            </a:r>
            <a:r>
              <a:rPr lang="it-IT" dirty="0"/>
              <a:t>, </a:t>
            </a:r>
            <a:r>
              <a:rPr lang="it-IT" dirty="0" err="1"/>
              <a:t>diagnostics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… can be </a:t>
            </a:r>
            <a:r>
              <a:rPr lang="it-IT" dirty="0" err="1"/>
              <a:t>similar</a:t>
            </a:r>
            <a:r>
              <a:rPr lang="it-IT" dirty="0"/>
              <a:t> (or </a:t>
            </a:r>
            <a:r>
              <a:rPr lang="it-IT" dirty="0" err="1"/>
              <a:t>identical</a:t>
            </a:r>
            <a:r>
              <a:rPr lang="it-IT" dirty="0"/>
              <a:t>) to the SPARC </a:t>
            </a:r>
            <a:r>
              <a:rPr lang="it-IT" dirty="0" err="1"/>
              <a:t>ones</a:t>
            </a:r>
            <a:endParaRPr lang="it-IT" dirty="0"/>
          </a:p>
          <a:p>
            <a:pPr marL="342900" indent="-342900" algn="just">
              <a:buFont typeface="+mj-lt"/>
              <a:buAutoNum type="arabicPeriod"/>
            </a:pPr>
            <a:endParaRPr lang="it-IT" dirty="0"/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The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b="1" dirty="0"/>
              <a:t>RF </a:t>
            </a:r>
            <a:r>
              <a:rPr lang="it-IT" b="1" dirty="0" err="1"/>
              <a:t>deflector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a 5-cell device </a:t>
            </a:r>
            <a:r>
              <a:rPr lang="it-IT" dirty="0" err="1"/>
              <a:t>fed</a:t>
            </a:r>
            <a:r>
              <a:rPr lang="it-IT" dirty="0"/>
              <a:t> by the </a:t>
            </a:r>
            <a:r>
              <a:rPr lang="it-IT" dirty="0" err="1"/>
              <a:t>same</a:t>
            </a:r>
            <a:r>
              <a:rPr lang="it-IT" dirty="0"/>
              <a:t> RF gun klystron.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level</a:t>
            </a:r>
            <a:r>
              <a:rPr lang="it-IT" dirty="0"/>
              <a:t> of 100 </a:t>
            </a:r>
            <a:r>
              <a:rPr lang="it-IT" dirty="0" err="1"/>
              <a:t>fs</a:t>
            </a:r>
            <a:r>
              <a:rPr lang="it-IT" dirty="0"/>
              <a:t> can be </a:t>
            </a:r>
            <a:r>
              <a:rPr lang="it-IT" dirty="0" err="1"/>
              <a:t>easily</a:t>
            </a:r>
            <a:r>
              <a:rPr lang="it-IT" dirty="0"/>
              <a:t> </a:t>
            </a:r>
            <a:r>
              <a:rPr lang="it-IT" dirty="0" err="1"/>
              <a:t>achived</a:t>
            </a:r>
            <a:r>
              <a:rPr lang="it-IT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8644CA-E7BA-8D23-B322-6BE2C6AD5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140968"/>
            <a:ext cx="2454737" cy="32729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6E36539-5B61-09A4-62B6-4D93BEAF2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80" y="548680"/>
            <a:ext cx="4320480" cy="24281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5C3ACB-489B-7DD1-38D5-EC9123F16A74}"/>
              </a:ext>
            </a:extLst>
          </p:cNvPr>
          <p:cNvSpPr txBox="1"/>
          <p:nvPr/>
        </p:nvSpPr>
        <p:spPr>
          <a:xfrm>
            <a:off x="119336" y="4221088"/>
            <a:ext cx="6012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ACKOWLEDGEMENTS</a:t>
            </a:r>
          </a:p>
          <a:p>
            <a:endParaRPr lang="it-IT" dirty="0"/>
          </a:p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my</a:t>
            </a:r>
            <a:r>
              <a:rPr lang="it-IT" dirty="0"/>
              <a:t> LNF </a:t>
            </a:r>
            <a:r>
              <a:rPr lang="it-IT" dirty="0" err="1"/>
              <a:t>collegues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contributed</a:t>
            </a:r>
            <a:r>
              <a:rPr lang="it-IT" dirty="0"/>
              <a:t> to the </a:t>
            </a:r>
            <a:r>
              <a:rPr lang="it-IT" dirty="0" err="1"/>
              <a:t>developments</a:t>
            </a:r>
            <a:r>
              <a:rPr lang="it-IT" dirty="0"/>
              <a:t> of the </a:t>
            </a:r>
            <a:r>
              <a:rPr lang="it-IT" dirty="0" err="1"/>
              <a:t>two</a:t>
            </a:r>
            <a:r>
              <a:rPr lang="it-IT" dirty="0"/>
              <a:t> systems and 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calculations</a:t>
            </a:r>
            <a:r>
              <a:rPr lang="it-IT" dirty="0"/>
              <a:t>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authors</a:t>
            </a:r>
            <a:r>
              <a:rPr lang="it-IT" dirty="0"/>
              <a:t> of the </a:t>
            </a:r>
            <a:r>
              <a:rPr lang="it-IT" dirty="0" err="1"/>
              <a:t>mentioned</a:t>
            </a:r>
            <a:r>
              <a:rPr lang="it-IT" dirty="0"/>
              <a:t> </a:t>
            </a:r>
            <a:r>
              <a:rPr lang="it-IT" dirty="0" err="1"/>
              <a:t>publications</a:t>
            </a:r>
            <a:r>
              <a:rPr lang="it-IT" dirty="0"/>
              <a:t>). In </a:t>
            </a:r>
            <a:r>
              <a:rPr lang="it-IT" dirty="0" err="1"/>
              <a:t>particular</a:t>
            </a:r>
            <a:r>
              <a:rPr lang="it-IT" dirty="0"/>
              <a:t> the LNF vacuum, RF, </a:t>
            </a:r>
            <a:r>
              <a:rPr lang="it-IT" dirty="0" err="1"/>
              <a:t>Beam</a:t>
            </a:r>
            <a:r>
              <a:rPr lang="it-IT" dirty="0"/>
              <a:t> Dynamics, SPARC_LAB and LINAC group.</a:t>
            </a:r>
          </a:p>
        </p:txBody>
      </p:sp>
    </p:spTree>
    <p:extLst>
      <p:ext uri="{BB962C8B-B14F-4D97-AF65-F5344CB8AC3E}">
        <p14:creationId xmlns:p14="http://schemas.microsoft.com/office/powerpoint/2010/main" val="7726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14D55-0408-F91F-47BC-010D28BF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>
            <a:extLst>
              <a:ext uri="{FF2B5EF4-FFF2-40B4-BE49-F238E27FC236}">
                <a16:creationId xmlns:a16="http://schemas.microsoft.com/office/drawing/2014/main" id="{97D6685E-F219-5C94-782E-77BA4ED912E4}"/>
              </a:ext>
            </a:extLst>
          </p:cNvPr>
          <p:cNvSpPr/>
          <p:nvPr/>
        </p:nvSpPr>
        <p:spPr>
          <a:xfrm>
            <a:off x="1019436" y="2814700"/>
            <a:ext cx="112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Waveguide S-band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EB5C67A4-8D1F-6C7F-812F-27EB991DC4E0}"/>
              </a:ext>
            </a:extLst>
          </p:cNvPr>
          <p:cNvSpPr/>
          <p:nvPr/>
        </p:nvSpPr>
        <p:spPr>
          <a:xfrm>
            <a:off x="1057294" y="5224247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Photo-gun</a:t>
            </a:r>
          </a:p>
        </p:txBody>
      </p:sp>
      <p:sp>
        <p:nvSpPr>
          <p:cNvPr id="13" name="Snip Same Side Corner Rectangle 22">
            <a:extLst>
              <a:ext uri="{FF2B5EF4-FFF2-40B4-BE49-F238E27FC236}">
                <a16:creationId xmlns:a16="http://schemas.microsoft.com/office/drawing/2014/main" id="{7AB26B2D-6EC8-F9F9-47AE-839D360D40EA}"/>
              </a:ext>
            </a:extLst>
          </p:cNvPr>
          <p:cNvSpPr/>
          <p:nvPr/>
        </p:nvSpPr>
        <p:spPr>
          <a:xfrm rot="6393424">
            <a:off x="9347684" y="5306527"/>
            <a:ext cx="976250" cy="569536"/>
          </a:xfrm>
          <a:prstGeom prst="snip2SameRect">
            <a:avLst>
              <a:gd name="adj1" fmla="val 32002"/>
              <a:gd name="adj2" fmla="val 0"/>
            </a:avLst>
          </a:prstGeo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50" dirty="0"/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39064F6F-0A49-3543-C99C-2377689F6A3F}"/>
              </a:ext>
            </a:extLst>
          </p:cNvPr>
          <p:cNvSpPr/>
          <p:nvPr/>
        </p:nvSpPr>
        <p:spPr>
          <a:xfrm>
            <a:off x="2365248" y="1597864"/>
            <a:ext cx="1233137" cy="11867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modulator</a:t>
            </a:r>
          </a:p>
          <a:p>
            <a:pPr algn="l"/>
            <a:r>
              <a:rPr lang="en-US" baseline="0" dirty="0"/>
              <a:t>25 (35) MW</a:t>
            </a:r>
          </a:p>
          <a:p>
            <a:pPr algn="l"/>
            <a:r>
              <a:rPr lang="en-US" baseline="0" dirty="0"/>
              <a:t>1.5 </a:t>
            </a:r>
            <a:r>
              <a:rPr lang="en-US" baseline="0" dirty="0" err="1">
                <a:latin typeface="Symbol" pitchFamily="2" charset="2"/>
              </a:rPr>
              <a:t>m</a:t>
            </a:r>
            <a:r>
              <a:rPr lang="en-US" baseline="0" dirty="0" err="1"/>
              <a:t>s</a:t>
            </a:r>
            <a:endParaRPr lang="en-US" dirty="0"/>
          </a:p>
          <a:p>
            <a:pPr algn="l"/>
            <a:r>
              <a:rPr lang="en-US" dirty="0"/>
              <a:t>S-band (2.998GHz)</a:t>
            </a: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4EDA755B-2060-BDBE-162C-96207EAB504A}"/>
              </a:ext>
            </a:extLst>
          </p:cNvPr>
          <p:cNvSpPr/>
          <p:nvPr/>
        </p:nvSpPr>
        <p:spPr>
          <a:xfrm rot="16200000">
            <a:off x="1671098" y="2048530"/>
            <a:ext cx="1080478" cy="1791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/>
              <a:t>klystron</a:t>
            </a:r>
          </a:p>
        </p:txBody>
      </p:sp>
      <p:sp>
        <p:nvSpPr>
          <p:cNvPr id="21" name="Triangle 30">
            <a:extLst>
              <a:ext uri="{FF2B5EF4-FFF2-40B4-BE49-F238E27FC236}">
                <a16:creationId xmlns:a16="http://schemas.microsoft.com/office/drawing/2014/main" id="{1896BEE6-B53E-269D-3F6E-C66DD739CB88}"/>
              </a:ext>
            </a:extLst>
          </p:cNvPr>
          <p:cNvSpPr/>
          <p:nvPr/>
        </p:nvSpPr>
        <p:spPr>
          <a:xfrm flipV="1">
            <a:off x="2132163" y="2719237"/>
            <a:ext cx="153336" cy="158125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/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AE940BF8-27B3-F485-2F57-C79E4FFDCEF9}"/>
              </a:ext>
            </a:extLst>
          </p:cNvPr>
          <p:cNvSpPr/>
          <p:nvPr/>
        </p:nvSpPr>
        <p:spPr>
          <a:xfrm rot="10800000">
            <a:off x="1996283" y="4025427"/>
            <a:ext cx="175242" cy="89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/>
          </a:p>
        </p:txBody>
      </p:sp>
      <p:sp>
        <p:nvSpPr>
          <p:cNvPr id="33" name="TextBox 42">
            <a:extLst>
              <a:ext uri="{FF2B5EF4-FFF2-40B4-BE49-F238E27FC236}">
                <a16:creationId xmlns:a16="http://schemas.microsoft.com/office/drawing/2014/main" id="{E93787F9-AA9D-106D-E7A8-45033BBC5CD9}"/>
              </a:ext>
            </a:extLst>
          </p:cNvPr>
          <p:cNvSpPr txBox="1"/>
          <p:nvPr/>
        </p:nvSpPr>
        <p:spPr>
          <a:xfrm>
            <a:off x="2180537" y="4017468"/>
            <a:ext cx="674110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isolator</a:t>
            </a:r>
            <a:r>
              <a:rPr lang="en-US" baseline="0" dirty="0"/>
              <a:t> </a:t>
            </a:r>
            <a:endParaRPr lang="en-US" dirty="0"/>
          </a:p>
        </p:txBody>
      </p: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EB8D406A-597F-3717-B885-30B91E1224CF}"/>
              </a:ext>
            </a:extLst>
          </p:cNvPr>
          <p:cNvCxnSpPr>
            <a:cxnSpLocks/>
            <a:endCxn id="91" idx="3"/>
          </p:cNvCxnSpPr>
          <p:nvPr/>
        </p:nvCxnSpPr>
        <p:spPr>
          <a:xfrm flipH="1" flipV="1">
            <a:off x="8608269" y="5411693"/>
            <a:ext cx="1066927" cy="165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9">
            <a:extLst>
              <a:ext uri="{FF2B5EF4-FFF2-40B4-BE49-F238E27FC236}">
                <a16:creationId xmlns:a16="http://schemas.microsoft.com/office/drawing/2014/main" id="{0B9DF53B-2F6A-5529-FF29-48AB8C6D618F}"/>
              </a:ext>
            </a:extLst>
          </p:cNvPr>
          <p:cNvCxnSpPr>
            <a:cxnSpLocks/>
            <a:endCxn id="91" idx="3"/>
          </p:cNvCxnSpPr>
          <p:nvPr/>
        </p:nvCxnSpPr>
        <p:spPr>
          <a:xfrm flipH="1" flipV="1">
            <a:off x="8608269" y="5411693"/>
            <a:ext cx="992746" cy="330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53">
            <a:extLst>
              <a:ext uri="{FF2B5EF4-FFF2-40B4-BE49-F238E27FC236}">
                <a16:creationId xmlns:a16="http://schemas.microsoft.com/office/drawing/2014/main" id="{02545763-F753-1C71-07D6-E5AA5E597FBB}"/>
              </a:ext>
            </a:extLst>
          </p:cNvPr>
          <p:cNvCxnSpPr>
            <a:cxnSpLocks/>
            <a:endCxn id="91" idx="3"/>
          </p:cNvCxnSpPr>
          <p:nvPr/>
        </p:nvCxnSpPr>
        <p:spPr>
          <a:xfrm>
            <a:off x="2501979" y="5401165"/>
            <a:ext cx="6106290" cy="12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4">
            <a:extLst>
              <a:ext uri="{FF2B5EF4-FFF2-40B4-BE49-F238E27FC236}">
                <a16:creationId xmlns:a16="http://schemas.microsoft.com/office/drawing/2014/main" id="{759D87EB-D0B9-3894-D4DD-92302EFD878C}"/>
              </a:ext>
            </a:extLst>
          </p:cNvPr>
          <p:cNvSpPr/>
          <p:nvPr/>
        </p:nvSpPr>
        <p:spPr>
          <a:xfrm rot="10800000">
            <a:off x="2180420" y="2888947"/>
            <a:ext cx="64662" cy="21358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46" name="Rectangle 55">
            <a:extLst>
              <a:ext uri="{FF2B5EF4-FFF2-40B4-BE49-F238E27FC236}">
                <a16:creationId xmlns:a16="http://schemas.microsoft.com/office/drawing/2014/main" id="{FD17E30E-C5A3-2295-F523-06D976AEF21C}"/>
              </a:ext>
            </a:extLst>
          </p:cNvPr>
          <p:cNvSpPr/>
          <p:nvPr/>
        </p:nvSpPr>
        <p:spPr>
          <a:xfrm rot="16200000">
            <a:off x="1846520" y="5267027"/>
            <a:ext cx="712423" cy="1177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47" name="Rectangle 56">
            <a:extLst>
              <a:ext uri="{FF2B5EF4-FFF2-40B4-BE49-F238E27FC236}">
                <a16:creationId xmlns:a16="http://schemas.microsoft.com/office/drawing/2014/main" id="{A85A04BB-D588-3EB0-8A9D-19BDF82306E4}"/>
              </a:ext>
            </a:extLst>
          </p:cNvPr>
          <p:cNvSpPr/>
          <p:nvPr/>
        </p:nvSpPr>
        <p:spPr>
          <a:xfrm flipH="1">
            <a:off x="1970961" y="4813496"/>
            <a:ext cx="161886" cy="350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cxnSp>
        <p:nvCxnSpPr>
          <p:cNvPr id="49" name="Straight Connector 58">
            <a:extLst>
              <a:ext uri="{FF2B5EF4-FFF2-40B4-BE49-F238E27FC236}">
                <a16:creationId xmlns:a16="http://schemas.microsoft.com/office/drawing/2014/main" id="{470C8DF8-06CD-A515-F4FF-36A1A52F0ECF}"/>
              </a:ext>
            </a:extLst>
          </p:cNvPr>
          <p:cNvCxnSpPr>
            <a:cxnSpLocks/>
          </p:cNvCxnSpPr>
          <p:nvPr/>
        </p:nvCxnSpPr>
        <p:spPr>
          <a:xfrm flipH="1">
            <a:off x="2292053" y="5303233"/>
            <a:ext cx="530751" cy="9306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59">
            <a:extLst>
              <a:ext uri="{FF2B5EF4-FFF2-40B4-BE49-F238E27FC236}">
                <a16:creationId xmlns:a16="http://schemas.microsoft.com/office/drawing/2014/main" id="{F6C90F83-9C91-1BE6-1D33-B4ED3132FCE2}"/>
              </a:ext>
            </a:extLst>
          </p:cNvPr>
          <p:cNvSpPr/>
          <p:nvPr/>
        </p:nvSpPr>
        <p:spPr>
          <a:xfrm rot="16200000">
            <a:off x="1977017" y="5257654"/>
            <a:ext cx="818984" cy="1945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solenoid</a:t>
            </a:r>
          </a:p>
        </p:txBody>
      </p:sp>
      <p:sp>
        <p:nvSpPr>
          <p:cNvPr id="53" name="Rectangle 62">
            <a:extLst>
              <a:ext uri="{FF2B5EF4-FFF2-40B4-BE49-F238E27FC236}">
                <a16:creationId xmlns:a16="http://schemas.microsoft.com/office/drawing/2014/main" id="{6682CCDB-C3E1-F391-B4F7-CEBBA2262D4F}"/>
              </a:ext>
            </a:extLst>
          </p:cNvPr>
          <p:cNvSpPr/>
          <p:nvPr/>
        </p:nvSpPr>
        <p:spPr>
          <a:xfrm rot="16200000">
            <a:off x="1942126" y="5288849"/>
            <a:ext cx="223438" cy="19440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cxnSp>
        <p:nvCxnSpPr>
          <p:cNvPr id="69" name="Straight Connector 78">
            <a:extLst>
              <a:ext uri="{FF2B5EF4-FFF2-40B4-BE49-F238E27FC236}">
                <a16:creationId xmlns:a16="http://schemas.microsoft.com/office/drawing/2014/main" id="{29817193-22E4-1E4D-E332-A59CFFA00645}"/>
              </a:ext>
            </a:extLst>
          </p:cNvPr>
          <p:cNvCxnSpPr>
            <a:cxnSpLocks/>
          </p:cNvCxnSpPr>
          <p:nvPr/>
        </p:nvCxnSpPr>
        <p:spPr>
          <a:xfrm flipH="1" flipV="1">
            <a:off x="8220984" y="5410827"/>
            <a:ext cx="1608786" cy="13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85">
            <a:extLst>
              <a:ext uri="{FF2B5EF4-FFF2-40B4-BE49-F238E27FC236}">
                <a16:creationId xmlns:a16="http://schemas.microsoft.com/office/drawing/2014/main" id="{FBE02198-2E8D-CE9F-7442-C9FFE61A1820}"/>
              </a:ext>
            </a:extLst>
          </p:cNvPr>
          <p:cNvSpPr/>
          <p:nvPr/>
        </p:nvSpPr>
        <p:spPr>
          <a:xfrm rot="16200000">
            <a:off x="2195192" y="5299801"/>
            <a:ext cx="763985" cy="9849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Steerer</a:t>
            </a:r>
          </a:p>
        </p:txBody>
      </p:sp>
      <p:sp>
        <p:nvSpPr>
          <p:cNvPr id="77" name="Rounded Rectangle 86">
            <a:extLst>
              <a:ext uri="{FF2B5EF4-FFF2-40B4-BE49-F238E27FC236}">
                <a16:creationId xmlns:a16="http://schemas.microsoft.com/office/drawing/2014/main" id="{AB7299C9-FCD7-C75F-5983-CD29FE12A12A}"/>
              </a:ext>
            </a:extLst>
          </p:cNvPr>
          <p:cNvSpPr/>
          <p:nvPr/>
        </p:nvSpPr>
        <p:spPr>
          <a:xfrm rot="16200000">
            <a:off x="2461966" y="5291760"/>
            <a:ext cx="763985" cy="984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screen</a:t>
            </a:r>
          </a:p>
        </p:txBody>
      </p:sp>
      <p:sp>
        <p:nvSpPr>
          <p:cNvPr id="78" name="Rounded Rectangle 87">
            <a:extLst>
              <a:ext uri="{FF2B5EF4-FFF2-40B4-BE49-F238E27FC236}">
                <a16:creationId xmlns:a16="http://schemas.microsoft.com/office/drawing/2014/main" id="{23B4FC80-DCD8-782B-18B9-546C4DC1130E}"/>
              </a:ext>
            </a:extLst>
          </p:cNvPr>
          <p:cNvSpPr/>
          <p:nvPr/>
        </p:nvSpPr>
        <p:spPr>
          <a:xfrm rot="16200000">
            <a:off x="2319448" y="5291760"/>
            <a:ext cx="763985" cy="984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Fast CT</a:t>
            </a:r>
          </a:p>
        </p:txBody>
      </p:sp>
      <p:sp>
        <p:nvSpPr>
          <p:cNvPr id="83" name="Rounded Rectangle 92">
            <a:extLst>
              <a:ext uri="{FF2B5EF4-FFF2-40B4-BE49-F238E27FC236}">
                <a16:creationId xmlns:a16="http://schemas.microsoft.com/office/drawing/2014/main" id="{71841478-2290-14EC-0227-84C33D946F73}"/>
              </a:ext>
            </a:extLst>
          </p:cNvPr>
          <p:cNvSpPr/>
          <p:nvPr/>
        </p:nvSpPr>
        <p:spPr>
          <a:xfrm rot="16200000">
            <a:off x="8935622" y="5491343"/>
            <a:ext cx="763985" cy="984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Screen</a:t>
            </a:r>
          </a:p>
        </p:txBody>
      </p:sp>
      <p:sp>
        <p:nvSpPr>
          <p:cNvPr id="84" name="Rounded Rectangle 93">
            <a:extLst>
              <a:ext uri="{FF2B5EF4-FFF2-40B4-BE49-F238E27FC236}">
                <a16:creationId xmlns:a16="http://schemas.microsoft.com/office/drawing/2014/main" id="{5AA9CF64-8845-28E0-4BFF-E8761893596E}"/>
              </a:ext>
            </a:extLst>
          </p:cNvPr>
          <p:cNvSpPr/>
          <p:nvPr/>
        </p:nvSpPr>
        <p:spPr>
          <a:xfrm rot="16200000">
            <a:off x="8055272" y="5276103"/>
            <a:ext cx="763985" cy="984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RF deflector</a:t>
            </a:r>
          </a:p>
        </p:txBody>
      </p:sp>
      <p:sp>
        <p:nvSpPr>
          <p:cNvPr id="87" name="TextBox 96">
            <a:extLst>
              <a:ext uri="{FF2B5EF4-FFF2-40B4-BE49-F238E27FC236}">
                <a16:creationId xmlns:a16="http://schemas.microsoft.com/office/drawing/2014/main" id="{FE6FBBF2-0086-10F4-E5DA-A9071EBC18B5}"/>
              </a:ext>
            </a:extLst>
          </p:cNvPr>
          <p:cNvSpPr txBox="1"/>
          <p:nvPr/>
        </p:nvSpPr>
        <p:spPr>
          <a:xfrm>
            <a:off x="8506161" y="4780380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dipole</a:t>
            </a:r>
          </a:p>
        </p:txBody>
      </p:sp>
      <p:sp>
        <p:nvSpPr>
          <p:cNvPr id="91" name="Trapezoid 100">
            <a:extLst>
              <a:ext uri="{FF2B5EF4-FFF2-40B4-BE49-F238E27FC236}">
                <a16:creationId xmlns:a16="http://schemas.microsoft.com/office/drawing/2014/main" id="{4D0A8AC8-9ACA-D6B8-9FAB-18F044CED558}"/>
              </a:ext>
            </a:extLst>
          </p:cNvPr>
          <p:cNvSpPr/>
          <p:nvPr/>
        </p:nvSpPr>
        <p:spPr>
          <a:xfrm rot="11205178">
            <a:off x="8579095" y="5108359"/>
            <a:ext cx="228635" cy="632500"/>
          </a:xfrm>
          <a:prstGeom prst="trapezoi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/>
          </a:p>
        </p:txBody>
      </p:sp>
      <p:sp>
        <p:nvSpPr>
          <p:cNvPr id="92" name="Snip Same Side Corner Rectangle 101">
            <a:extLst>
              <a:ext uri="{FF2B5EF4-FFF2-40B4-BE49-F238E27FC236}">
                <a16:creationId xmlns:a16="http://schemas.microsoft.com/office/drawing/2014/main" id="{7703CF8F-0873-1AD6-7321-1372AF2754FC}"/>
              </a:ext>
            </a:extLst>
          </p:cNvPr>
          <p:cNvSpPr/>
          <p:nvPr/>
        </p:nvSpPr>
        <p:spPr>
          <a:xfrm rot="6393424">
            <a:off x="9459336" y="5373523"/>
            <a:ext cx="585235" cy="394294"/>
          </a:xfrm>
          <a:prstGeom prst="snip2SameRect">
            <a:avLst>
              <a:gd name="adj1" fmla="val 32002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500" dirty="0"/>
          </a:p>
        </p:txBody>
      </p:sp>
      <p:sp>
        <p:nvSpPr>
          <p:cNvPr id="94" name="Rounded Rectangle 103">
            <a:extLst>
              <a:ext uri="{FF2B5EF4-FFF2-40B4-BE49-F238E27FC236}">
                <a16:creationId xmlns:a16="http://schemas.microsoft.com/office/drawing/2014/main" id="{64D2F1A5-DEEB-7C80-5DE5-A94D61DE3AAC}"/>
              </a:ext>
            </a:extLst>
          </p:cNvPr>
          <p:cNvSpPr/>
          <p:nvPr/>
        </p:nvSpPr>
        <p:spPr>
          <a:xfrm rot="16200000">
            <a:off x="2586222" y="5291760"/>
            <a:ext cx="763985" cy="984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/>
              <a:t>BPM/BLM</a:t>
            </a:r>
          </a:p>
        </p:txBody>
      </p:sp>
      <p:sp>
        <p:nvSpPr>
          <p:cNvPr id="110" name="Triangle 119">
            <a:extLst>
              <a:ext uri="{FF2B5EF4-FFF2-40B4-BE49-F238E27FC236}">
                <a16:creationId xmlns:a16="http://schemas.microsoft.com/office/drawing/2014/main" id="{700DC05D-4D0C-613D-B33C-F863AA0C1FBC}"/>
              </a:ext>
            </a:extLst>
          </p:cNvPr>
          <p:cNvSpPr/>
          <p:nvPr/>
        </p:nvSpPr>
        <p:spPr>
          <a:xfrm>
            <a:off x="1698787" y="3659130"/>
            <a:ext cx="421676" cy="378125"/>
          </a:xfrm>
          <a:prstGeom prst="triangle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/>
          </a:p>
        </p:txBody>
      </p:sp>
      <p:sp>
        <p:nvSpPr>
          <p:cNvPr id="111" name="Rectangle 120">
            <a:extLst>
              <a:ext uri="{FF2B5EF4-FFF2-40B4-BE49-F238E27FC236}">
                <a16:creationId xmlns:a16="http://schemas.microsoft.com/office/drawing/2014/main" id="{6692626F-BE2E-2302-91C4-ED8FBE0753D1}"/>
              </a:ext>
            </a:extLst>
          </p:cNvPr>
          <p:cNvSpPr/>
          <p:nvPr/>
        </p:nvSpPr>
        <p:spPr>
          <a:xfrm rot="5400000">
            <a:off x="5336179" y="1207762"/>
            <a:ext cx="42667" cy="62007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12" name="Rectangle 121">
            <a:extLst>
              <a:ext uri="{FF2B5EF4-FFF2-40B4-BE49-F238E27FC236}">
                <a16:creationId xmlns:a16="http://schemas.microsoft.com/office/drawing/2014/main" id="{2D9F3EA0-0BF3-ED26-E24B-29C6696C7111}"/>
              </a:ext>
            </a:extLst>
          </p:cNvPr>
          <p:cNvSpPr/>
          <p:nvPr/>
        </p:nvSpPr>
        <p:spPr>
          <a:xfrm rot="10800000" flipH="1">
            <a:off x="8416552" y="4278410"/>
            <a:ext cx="47572" cy="662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C9DAE782-45CF-8584-7CF1-B0CC58C3D779}"/>
              </a:ext>
            </a:extLst>
          </p:cNvPr>
          <p:cNvSpPr txBox="1"/>
          <p:nvPr/>
        </p:nvSpPr>
        <p:spPr>
          <a:xfrm>
            <a:off x="1206584" y="6709"/>
            <a:ext cx="97139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GUN AND RF DEFLECTOR OF THE COLD PROJECT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815FEA18-61A3-3440-7995-5649E3C385FF}"/>
              </a:ext>
            </a:extLst>
          </p:cNvPr>
          <p:cNvSpPr/>
          <p:nvPr/>
        </p:nvSpPr>
        <p:spPr>
          <a:xfrm>
            <a:off x="1091444" y="4617132"/>
            <a:ext cx="2340260" cy="14041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Ovale 129">
            <a:extLst>
              <a:ext uri="{FF2B5EF4-FFF2-40B4-BE49-F238E27FC236}">
                <a16:creationId xmlns:a16="http://schemas.microsoft.com/office/drawing/2014/main" id="{B5BE173F-F544-DBB7-7424-00BCA4E8FB92}"/>
              </a:ext>
            </a:extLst>
          </p:cNvPr>
          <p:cNvSpPr/>
          <p:nvPr/>
        </p:nvSpPr>
        <p:spPr>
          <a:xfrm>
            <a:off x="8148228" y="4617132"/>
            <a:ext cx="576064" cy="14041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1" name="Immagine 130">
            <a:extLst>
              <a:ext uri="{FF2B5EF4-FFF2-40B4-BE49-F238E27FC236}">
                <a16:creationId xmlns:a16="http://schemas.microsoft.com/office/drawing/2014/main" id="{FBA0D952-8CB6-E451-3F21-D9AA7EBC3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3"/>
            <a:ext cx="1343472" cy="745628"/>
          </a:xfrm>
          <a:prstGeom prst="rect">
            <a:avLst/>
          </a:prstGeom>
        </p:spPr>
      </p:pic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099E1358-DCA5-7667-D35B-9E659BD97F6D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8F45D0-D424-35D8-7B44-F2C79CB316C5}"/>
              </a:ext>
            </a:extLst>
          </p:cNvPr>
          <p:cNvSpPr txBox="1"/>
          <p:nvPr/>
        </p:nvSpPr>
        <p:spPr>
          <a:xfrm>
            <a:off x="263352" y="836712"/>
            <a:ext cx="1168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presentation focuses on these two devices which, as we will show, can be similar to those implemented at SPARC_LAB.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86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9E64-C846-8223-CE25-85210425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D1F69E-7EC5-FD35-8E38-D87EF41ED11B}"/>
              </a:ext>
            </a:extLst>
          </p:cNvPr>
          <p:cNvSpPr/>
          <p:nvPr/>
        </p:nvSpPr>
        <p:spPr>
          <a:xfrm>
            <a:off x="0" y="3537012"/>
            <a:ext cx="429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Calibri" panose="020F0502020204030204" pitchFamily="34" charset="0"/>
              </a:rPr>
              <a:t>The RF guns are based of </a:t>
            </a:r>
            <a:r>
              <a:rPr lang="en-GB" sz="1600" b="1" dirty="0">
                <a:cs typeface="Calibri" panose="020F0502020204030204" pitchFamily="34" charset="0"/>
              </a:rPr>
              <a:t>SW 1.5-2.5 cells </a:t>
            </a:r>
            <a:r>
              <a:rPr lang="en-GB" sz="1600" dirty="0">
                <a:cs typeface="Calibri" panose="020F0502020204030204" pitchFamily="34" charset="0"/>
              </a:rPr>
              <a:t>cavities working on the </a:t>
            </a:r>
            <a:r>
              <a:rPr lang="en-GB" sz="1600" b="1" dirty="0">
                <a:cs typeface="Calibri" panose="020F0502020204030204" pitchFamily="34" charset="0"/>
                <a:sym typeface="Symbol" panose="05050102010706020507" pitchFamily="18" charset="2"/>
              </a:rPr>
              <a:t>-mode</a:t>
            </a:r>
            <a:r>
              <a:rPr lang="en-GB" sz="1600" dirty="0">
                <a:cs typeface="Calibri" panose="020F0502020204030204" pitchFamily="34" charset="0"/>
                <a:sym typeface="Symbol" panose="05050102010706020507" pitchFamily="18" charset="2"/>
              </a:rPr>
              <a:t>. </a:t>
            </a:r>
            <a:r>
              <a:rPr lang="en-GB" sz="1600" b="1" dirty="0">
                <a:cs typeface="Calibri" panose="020F0502020204030204" pitchFamily="34" charset="0"/>
              </a:rPr>
              <a:t>RF technology mostly used is the L or S-band </a:t>
            </a:r>
            <a:r>
              <a:rPr lang="en-GB" sz="1600" dirty="0">
                <a:cs typeface="Calibri" panose="020F0502020204030204" pitchFamily="34" charset="0"/>
              </a:rPr>
              <a:t>(</a:t>
            </a:r>
            <a:r>
              <a:rPr lang="en-GB" sz="1600" dirty="0" err="1">
                <a:cs typeface="Calibri" panose="020F0502020204030204" pitchFamily="34" charset="0"/>
              </a:rPr>
              <a:t>f</a:t>
            </a:r>
            <a:r>
              <a:rPr lang="en-GB" sz="1600" baseline="-25000" dirty="0" err="1">
                <a:cs typeface="Calibri" panose="020F0502020204030204" pitchFamily="34" charset="0"/>
              </a:rPr>
              <a:t>RF</a:t>
            </a:r>
            <a:r>
              <a:rPr lang="en-GB" sz="1600" dirty="0">
                <a:cs typeface="Calibri" panose="020F0502020204030204" pitchFamily="34" charset="0"/>
              </a:rPr>
              <a:t>=1.3 or 3 GHz).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Calibri" panose="020F0502020204030204" pitchFamily="34" charset="0"/>
              </a:rPr>
              <a:t>The higher the </a:t>
            </a:r>
            <a:r>
              <a:rPr lang="en-GB" sz="1600" b="1" dirty="0">
                <a:cs typeface="Calibri" panose="020F0502020204030204" pitchFamily="34" charset="0"/>
              </a:rPr>
              <a:t>peak electric field on the cathode</a:t>
            </a:r>
            <a:r>
              <a:rPr lang="en-GB" sz="1600" dirty="0">
                <a:cs typeface="Calibri" panose="020F0502020204030204" pitchFamily="34" charset="0"/>
              </a:rPr>
              <a:t>, the better the quality of the beam emerging from the Gun.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ea typeface="Verdana" panose="020B0604030504040204" pitchFamily="34" charset="0"/>
                <a:cs typeface="Calibri" panose="020F0502020204030204" pitchFamily="34" charset="0"/>
              </a:rPr>
              <a:t>Cathode can be of different material</a:t>
            </a:r>
            <a:r>
              <a:rPr lang="en-GB" sz="1600" dirty="0">
                <a:ea typeface="Verdana" panose="020B0604030504040204" pitchFamily="34" charset="0"/>
                <a:cs typeface="Calibri" panose="020F0502020204030204" pitchFamily="34" charset="0"/>
              </a:rPr>
              <a:t>: Cu (QE 1-5x10</a:t>
            </a:r>
            <a:r>
              <a:rPr lang="en-GB" sz="1600" baseline="30000" dirty="0">
                <a:ea typeface="Verdana" panose="020B0604030504040204" pitchFamily="34" charset="0"/>
                <a:cs typeface="Calibri" panose="020F0502020204030204" pitchFamily="34" charset="0"/>
              </a:rPr>
              <a:t>-5</a:t>
            </a:r>
            <a:r>
              <a:rPr lang="en-GB" sz="1600" dirty="0">
                <a:ea typeface="Verdana" panose="020B0604030504040204" pitchFamily="34" charset="0"/>
                <a:cs typeface="Calibri" panose="020F0502020204030204" pitchFamily="34" charset="0"/>
              </a:rPr>
              <a:t>, UV laser), semiconductor (for example Cs</a:t>
            </a:r>
            <a:r>
              <a:rPr lang="en-GB" sz="1600" baseline="-25000" dirty="0">
                <a:ea typeface="Verdan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ea typeface="Verdana" panose="020B0604030504040204" pitchFamily="34" charset="0"/>
                <a:cs typeface="Calibri" panose="020F0502020204030204" pitchFamily="34" charset="0"/>
              </a:rPr>
              <a:t>Te, QE 1-10%, UV laser). </a:t>
            </a:r>
            <a:endParaRPr lang="en-US" sz="1600" dirty="0"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6A1DFB-6506-ABB3-5F55-2F1156EFC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278665"/>
            <a:ext cx="4377856" cy="317467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52B7B81-D30F-2F48-EDFA-542D6A4E1EF4}"/>
              </a:ext>
            </a:extLst>
          </p:cNvPr>
          <p:cNvSpPr/>
          <p:nvPr/>
        </p:nvSpPr>
        <p:spPr>
          <a:xfrm>
            <a:off x="2639616" y="0"/>
            <a:ext cx="701454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RF PHOTO-GUNS: INTRODUCTION</a:t>
            </a:r>
            <a:endParaRPr lang="en-GB" sz="3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108F882-F9C2-32F5-C90E-399545D251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300" y="4509120"/>
            <a:ext cx="3528392" cy="222845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1C2FEE6-32C4-B963-E408-3C1717CF3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3"/>
            <a:ext cx="1343472" cy="74562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8D2983B-8FD1-8F95-3638-D83ABAF47DB4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26B641A-F33E-B126-E045-B9D5824DDBE9}"/>
              </a:ext>
            </a:extLst>
          </p:cNvPr>
          <p:cNvGrpSpPr/>
          <p:nvPr/>
        </p:nvGrpSpPr>
        <p:grpSpPr>
          <a:xfrm>
            <a:off x="7896201" y="872716"/>
            <a:ext cx="4121203" cy="3737463"/>
            <a:chOff x="7187575" y="764704"/>
            <a:chExt cx="4766823" cy="4260536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6CDA35C2-E9CE-BFE1-D615-D5A072E14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89"/>
            <a:stretch/>
          </p:blipFill>
          <p:spPr bwMode="auto">
            <a:xfrm>
              <a:off x="7889127" y="3286509"/>
              <a:ext cx="3197190" cy="1738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74B15C00-32FC-FB08-1873-2A9703B5D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7" b="5674"/>
            <a:stretch/>
          </p:blipFill>
          <p:spPr>
            <a:xfrm>
              <a:off x="8292244" y="764704"/>
              <a:ext cx="3604955" cy="2480778"/>
            </a:xfrm>
            <a:prstGeom prst="rect">
              <a:avLst/>
            </a:prstGeom>
          </p:spPr>
        </p:pic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4B6BA7F8-809B-02A3-83D5-B293F87008D2}"/>
                </a:ext>
              </a:extLst>
            </p:cNvPr>
            <p:cNvCxnSpPr/>
            <p:nvPr/>
          </p:nvCxnSpPr>
          <p:spPr>
            <a:xfrm flipH="1">
              <a:off x="8746005" y="4103090"/>
              <a:ext cx="2480415" cy="10556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54F980C8-80F4-5A26-FF19-81D5EF51BEA9}"/>
                </a:ext>
              </a:extLst>
            </p:cNvPr>
            <p:cNvCxnSpPr/>
            <p:nvPr/>
          </p:nvCxnSpPr>
          <p:spPr>
            <a:xfrm>
              <a:off x="8746005" y="4208657"/>
              <a:ext cx="2480415" cy="2093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2BF80AC4-839F-C02C-FE46-9443C91FDDBA}"/>
                </a:ext>
              </a:extLst>
            </p:cNvPr>
            <p:cNvSpPr txBox="1"/>
            <p:nvPr/>
          </p:nvSpPr>
          <p:spPr>
            <a:xfrm>
              <a:off x="11124471" y="3735100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laser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45F47FA-5219-E69A-526B-3690460141E1}"/>
                </a:ext>
              </a:extLst>
            </p:cNvPr>
            <p:cNvSpPr txBox="1"/>
            <p:nvPr/>
          </p:nvSpPr>
          <p:spPr>
            <a:xfrm>
              <a:off x="11189445" y="4044924"/>
              <a:ext cx="764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  <a:r>
                <a:rPr lang="en-US" sz="1400" dirty="0"/>
                <a:t> beam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D8851E36-AD5D-7E7F-1463-9C4B6330B41D}"/>
                </a:ext>
              </a:extLst>
            </p:cNvPr>
            <p:cNvSpPr/>
            <p:nvPr/>
          </p:nvSpPr>
          <p:spPr>
            <a:xfrm>
              <a:off x="9564030" y="3548549"/>
              <a:ext cx="802191" cy="3973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9DD759C-722D-BFC5-3E59-A35C5A8AEF81}"/>
                </a:ext>
              </a:extLst>
            </p:cNvPr>
            <p:cNvSpPr/>
            <p:nvPr/>
          </p:nvSpPr>
          <p:spPr>
            <a:xfrm>
              <a:off x="9585116" y="4489075"/>
              <a:ext cx="802191" cy="3973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7FDFB4CD-4C12-0C08-0EB0-7CFB120AA42C}"/>
                </a:ext>
              </a:extLst>
            </p:cNvPr>
            <p:cNvCxnSpPr>
              <a:stCxn id="31" idx="3"/>
            </p:cNvCxnSpPr>
            <p:nvPr/>
          </p:nvCxnSpPr>
          <p:spPr>
            <a:xfrm flipV="1">
              <a:off x="7965416" y="1640144"/>
              <a:ext cx="988810" cy="79703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51D46B40-543B-468F-7917-0F167A38109B}"/>
                </a:ext>
              </a:extLst>
            </p:cNvPr>
            <p:cNvCxnSpPr>
              <a:stCxn id="31" idx="3"/>
            </p:cNvCxnSpPr>
            <p:nvPr/>
          </p:nvCxnSpPr>
          <p:spPr>
            <a:xfrm>
              <a:off x="7965416" y="2437181"/>
              <a:ext cx="988810" cy="109321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6206912-EAB9-D80F-457B-6743439B6363}"/>
                </a:ext>
              </a:extLst>
            </p:cNvPr>
            <p:cNvSpPr txBox="1"/>
            <p:nvPr/>
          </p:nvSpPr>
          <p:spPr>
            <a:xfrm>
              <a:off x="7187575" y="2283291"/>
              <a:ext cx="7778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cathode</a:t>
              </a:r>
            </a:p>
          </p:txBody>
        </p:sp>
        <p:sp>
          <p:nvSpPr>
            <p:cNvPr id="32" name="Freccia in giù 31">
              <a:extLst>
                <a:ext uri="{FF2B5EF4-FFF2-40B4-BE49-F238E27FC236}">
                  <a16:creationId xmlns:a16="http://schemas.microsoft.com/office/drawing/2014/main" id="{955B4A6D-D931-5DEF-665C-C216B96ED272}"/>
                </a:ext>
              </a:extLst>
            </p:cNvPr>
            <p:cNvSpPr/>
            <p:nvPr/>
          </p:nvSpPr>
          <p:spPr>
            <a:xfrm>
              <a:off x="8965950" y="2925057"/>
              <a:ext cx="381669" cy="63008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ccia in giù 32">
              <a:extLst>
                <a:ext uri="{FF2B5EF4-FFF2-40B4-BE49-F238E27FC236}">
                  <a16:creationId xmlns:a16="http://schemas.microsoft.com/office/drawing/2014/main" id="{479F7EBA-8F1B-2418-F36D-2F9E94769A25}"/>
                </a:ext>
              </a:extLst>
            </p:cNvPr>
            <p:cNvSpPr/>
            <p:nvPr/>
          </p:nvSpPr>
          <p:spPr>
            <a:xfrm>
              <a:off x="9016041" y="1048398"/>
              <a:ext cx="381669" cy="63008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1A011897-6F5C-145E-F16B-66242CC72D3E}"/>
                </a:ext>
              </a:extLst>
            </p:cNvPr>
            <p:cNvCxnSpPr/>
            <p:nvPr/>
          </p:nvCxnSpPr>
          <p:spPr>
            <a:xfrm flipH="1" flipV="1">
              <a:off x="9916161" y="2288381"/>
              <a:ext cx="485939" cy="116017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DCC73B2A-18F8-C4BC-B95B-6AE5233ACF52}"/>
                </a:ext>
              </a:extLst>
            </p:cNvPr>
            <p:cNvCxnSpPr>
              <a:stCxn id="36" idx="1"/>
              <a:endCxn id="27" idx="0"/>
            </p:cNvCxnSpPr>
            <p:nvPr/>
          </p:nvCxnSpPr>
          <p:spPr>
            <a:xfrm flipH="1">
              <a:off x="9965126" y="3448553"/>
              <a:ext cx="436974" cy="9999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A7983863-AD2F-306B-162E-D67EAA996093}"/>
                </a:ext>
              </a:extLst>
            </p:cNvPr>
            <p:cNvSpPr txBox="1"/>
            <p:nvPr/>
          </p:nvSpPr>
          <p:spPr>
            <a:xfrm>
              <a:off x="10402100" y="3263887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solenoid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F1318AF-198F-9B79-4C52-04B2EADE5B86}"/>
                </a:ext>
              </a:extLst>
            </p:cNvPr>
            <p:cNvSpPr txBox="1"/>
            <p:nvPr/>
          </p:nvSpPr>
          <p:spPr>
            <a:xfrm>
              <a:off x="8663617" y="764704"/>
              <a:ext cx="108651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RF power</a:t>
              </a:r>
            </a:p>
          </p:txBody>
        </p:sp>
        <p:sp>
          <p:nvSpPr>
            <p:cNvPr id="38" name="Figura a mano libera 50">
              <a:extLst>
                <a:ext uri="{FF2B5EF4-FFF2-40B4-BE49-F238E27FC236}">
                  <a16:creationId xmlns:a16="http://schemas.microsoft.com/office/drawing/2014/main" id="{25E2A479-9529-8728-872F-B859BBCA79A7}"/>
                </a:ext>
              </a:extLst>
            </p:cNvPr>
            <p:cNvSpPr/>
            <p:nvPr/>
          </p:nvSpPr>
          <p:spPr>
            <a:xfrm>
              <a:off x="8710276" y="3781467"/>
              <a:ext cx="1162211" cy="1104051"/>
            </a:xfrm>
            <a:custGeom>
              <a:avLst/>
              <a:gdLst>
                <a:gd name="connsiteX0" fmla="*/ 0 w 704850"/>
                <a:gd name="connsiteY0" fmla="*/ 0 h 1602619"/>
                <a:gd name="connsiteX1" fmla="*/ 428625 w 704850"/>
                <a:gd name="connsiteY1" fmla="*/ 1590675 h 1602619"/>
                <a:gd name="connsiteX2" fmla="*/ 704850 w 704850"/>
                <a:gd name="connsiteY2" fmla="*/ 600075 h 1602619"/>
                <a:gd name="connsiteX0" fmla="*/ 0 w 704850"/>
                <a:gd name="connsiteY0" fmla="*/ 0 h 1591026"/>
                <a:gd name="connsiteX1" fmla="*/ 152400 w 704850"/>
                <a:gd name="connsiteY1" fmla="*/ 704850 h 1591026"/>
                <a:gd name="connsiteX2" fmla="*/ 428625 w 704850"/>
                <a:gd name="connsiteY2" fmla="*/ 1590675 h 1591026"/>
                <a:gd name="connsiteX3" fmla="*/ 704850 w 704850"/>
                <a:gd name="connsiteY3" fmla="*/ 600075 h 1591026"/>
                <a:gd name="connsiteX0" fmla="*/ 0 w 704850"/>
                <a:gd name="connsiteY0" fmla="*/ 2493 h 1593519"/>
                <a:gd name="connsiteX1" fmla="*/ 152400 w 704850"/>
                <a:gd name="connsiteY1" fmla="*/ 707343 h 1593519"/>
                <a:gd name="connsiteX2" fmla="*/ 428625 w 704850"/>
                <a:gd name="connsiteY2" fmla="*/ 1593168 h 1593519"/>
                <a:gd name="connsiteX3" fmla="*/ 704850 w 704850"/>
                <a:gd name="connsiteY3" fmla="*/ 602568 h 1593519"/>
                <a:gd name="connsiteX0" fmla="*/ 0 w 704850"/>
                <a:gd name="connsiteY0" fmla="*/ 0 h 1590675"/>
                <a:gd name="connsiteX1" fmla="*/ 428625 w 704850"/>
                <a:gd name="connsiteY1" fmla="*/ 1590675 h 1590675"/>
                <a:gd name="connsiteX2" fmla="*/ 704850 w 704850"/>
                <a:gd name="connsiteY2" fmla="*/ 600075 h 1590675"/>
                <a:gd name="connsiteX0" fmla="*/ 0 w 704850"/>
                <a:gd name="connsiteY0" fmla="*/ 0 h 1590688"/>
                <a:gd name="connsiteX1" fmla="*/ 428625 w 704850"/>
                <a:gd name="connsiteY1" fmla="*/ 1590675 h 1590688"/>
                <a:gd name="connsiteX2" fmla="*/ 704850 w 704850"/>
                <a:gd name="connsiteY2" fmla="*/ 600075 h 1590688"/>
                <a:gd name="connsiteX0" fmla="*/ 0 w 704850"/>
                <a:gd name="connsiteY0" fmla="*/ 61 h 1590746"/>
                <a:gd name="connsiteX1" fmla="*/ 428625 w 704850"/>
                <a:gd name="connsiteY1" fmla="*/ 1590736 h 1590746"/>
                <a:gd name="connsiteX2" fmla="*/ 704850 w 704850"/>
                <a:gd name="connsiteY2" fmla="*/ 600136 h 1590746"/>
                <a:gd name="connsiteX0" fmla="*/ 0 w 704850"/>
                <a:gd name="connsiteY0" fmla="*/ 61 h 1590746"/>
                <a:gd name="connsiteX1" fmla="*/ 428625 w 704850"/>
                <a:gd name="connsiteY1" fmla="*/ 1590736 h 1590746"/>
                <a:gd name="connsiteX2" fmla="*/ 704850 w 704850"/>
                <a:gd name="connsiteY2" fmla="*/ 600136 h 1590746"/>
                <a:gd name="connsiteX0" fmla="*/ 0 w 704850"/>
                <a:gd name="connsiteY0" fmla="*/ 61 h 1590746"/>
                <a:gd name="connsiteX1" fmla="*/ 428625 w 704850"/>
                <a:gd name="connsiteY1" fmla="*/ 1590736 h 1590746"/>
                <a:gd name="connsiteX2" fmla="*/ 704850 w 704850"/>
                <a:gd name="connsiteY2" fmla="*/ 600136 h 1590746"/>
                <a:gd name="connsiteX0" fmla="*/ 0 w 685800"/>
                <a:gd name="connsiteY0" fmla="*/ 65 h 1600431"/>
                <a:gd name="connsiteX1" fmla="*/ 428625 w 685800"/>
                <a:gd name="connsiteY1" fmla="*/ 1590740 h 1600431"/>
                <a:gd name="connsiteX2" fmla="*/ 685800 w 685800"/>
                <a:gd name="connsiteY2" fmla="*/ 710508 h 1600431"/>
                <a:gd name="connsiteX0" fmla="*/ 0 w 698281"/>
                <a:gd name="connsiteY0" fmla="*/ 66 h 1600432"/>
                <a:gd name="connsiteX1" fmla="*/ 428625 w 698281"/>
                <a:gd name="connsiteY1" fmla="*/ 1590741 h 1600432"/>
                <a:gd name="connsiteX2" fmla="*/ 685800 w 698281"/>
                <a:gd name="connsiteY2" fmla="*/ 710509 h 1600432"/>
                <a:gd name="connsiteX3" fmla="*/ 657225 w 698281"/>
                <a:gd name="connsiteY3" fmla="*/ 709756 h 1600432"/>
                <a:gd name="connsiteX0" fmla="*/ 0 w 974475"/>
                <a:gd name="connsiteY0" fmla="*/ 66 h 1600432"/>
                <a:gd name="connsiteX1" fmla="*/ 428625 w 974475"/>
                <a:gd name="connsiteY1" fmla="*/ 1590741 h 1600432"/>
                <a:gd name="connsiteX2" fmla="*/ 971550 w 974475"/>
                <a:gd name="connsiteY2" fmla="*/ 710509 h 1600432"/>
                <a:gd name="connsiteX3" fmla="*/ 657225 w 974475"/>
                <a:gd name="connsiteY3" fmla="*/ 709756 h 1600432"/>
                <a:gd name="connsiteX0" fmla="*/ 0 w 657681"/>
                <a:gd name="connsiteY0" fmla="*/ 67 h 1606618"/>
                <a:gd name="connsiteX1" fmla="*/ 428625 w 657681"/>
                <a:gd name="connsiteY1" fmla="*/ 1590742 h 1606618"/>
                <a:gd name="connsiteX2" fmla="*/ 571500 w 657681"/>
                <a:gd name="connsiteY2" fmla="*/ 862266 h 1606618"/>
                <a:gd name="connsiteX3" fmla="*/ 657225 w 657681"/>
                <a:gd name="connsiteY3" fmla="*/ 709757 h 1606618"/>
                <a:gd name="connsiteX0" fmla="*/ 0 w 1133524"/>
                <a:gd name="connsiteY0" fmla="*/ 67 h 1606617"/>
                <a:gd name="connsiteX1" fmla="*/ 428625 w 1133524"/>
                <a:gd name="connsiteY1" fmla="*/ 1590742 h 1606617"/>
                <a:gd name="connsiteX2" fmla="*/ 571500 w 1133524"/>
                <a:gd name="connsiteY2" fmla="*/ 862266 h 1606617"/>
                <a:gd name="connsiteX3" fmla="*/ 1133475 w 1133524"/>
                <a:gd name="connsiteY3" fmla="*/ 654574 h 1606617"/>
                <a:gd name="connsiteX0" fmla="*/ 0 w 1133531"/>
                <a:gd name="connsiteY0" fmla="*/ 67 h 1599107"/>
                <a:gd name="connsiteX1" fmla="*/ 428625 w 1133531"/>
                <a:gd name="connsiteY1" fmla="*/ 1590742 h 1599107"/>
                <a:gd name="connsiteX2" fmla="*/ 638175 w 1133531"/>
                <a:gd name="connsiteY2" fmla="*/ 669122 h 1599107"/>
                <a:gd name="connsiteX3" fmla="*/ 1133475 w 1133531"/>
                <a:gd name="connsiteY3" fmla="*/ 654574 h 1599107"/>
                <a:gd name="connsiteX0" fmla="*/ 0 w 1133669"/>
                <a:gd name="connsiteY0" fmla="*/ 67 h 1599107"/>
                <a:gd name="connsiteX1" fmla="*/ 428625 w 1133669"/>
                <a:gd name="connsiteY1" fmla="*/ 1590742 h 1599107"/>
                <a:gd name="connsiteX2" fmla="*/ 638175 w 1133669"/>
                <a:gd name="connsiteY2" fmla="*/ 669122 h 1599107"/>
                <a:gd name="connsiteX3" fmla="*/ 1133475 w 1133669"/>
                <a:gd name="connsiteY3" fmla="*/ 654574 h 1599107"/>
                <a:gd name="connsiteX0" fmla="*/ 0 w 1133669"/>
                <a:gd name="connsiteY0" fmla="*/ 67 h 1599107"/>
                <a:gd name="connsiteX1" fmla="*/ 428625 w 1133669"/>
                <a:gd name="connsiteY1" fmla="*/ 1590742 h 1599107"/>
                <a:gd name="connsiteX2" fmla="*/ 638175 w 1133669"/>
                <a:gd name="connsiteY2" fmla="*/ 669122 h 1599107"/>
                <a:gd name="connsiteX3" fmla="*/ 1133475 w 1133669"/>
                <a:gd name="connsiteY3" fmla="*/ 654574 h 1599107"/>
                <a:gd name="connsiteX0" fmla="*/ 0 w 1162211"/>
                <a:gd name="connsiteY0" fmla="*/ 67 h 1599107"/>
                <a:gd name="connsiteX1" fmla="*/ 428625 w 1162211"/>
                <a:gd name="connsiteY1" fmla="*/ 1590742 h 1599107"/>
                <a:gd name="connsiteX2" fmla="*/ 638175 w 1162211"/>
                <a:gd name="connsiteY2" fmla="*/ 669122 h 1599107"/>
                <a:gd name="connsiteX3" fmla="*/ 1162050 w 1162211"/>
                <a:gd name="connsiteY3" fmla="*/ 682166 h 159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11" h="1599107">
                  <a:moveTo>
                    <a:pt x="0" y="67"/>
                  </a:moveTo>
                  <a:cubicBezTo>
                    <a:pt x="232172" y="-11442"/>
                    <a:pt x="322263" y="1479233"/>
                    <a:pt x="428625" y="1590742"/>
                  </a:cubicBezTo>
                  <a:cubicBezTo>
                    <a:pt x="534987" y="1702251"/>
                    <a:pt x="482600" y="661978"/>
                    <a:pt x="638175" y="669122"/>
                  </a:cubicBezTo>
                  <a:cubicBezTo>
                    <a:pt x="1009650" y="674048"/>
                    <a:pt x="1168003" y="682323"/>
                    <a:pt x="1162050" y="682166"/>
                  </a:cubicBezTo>
                </a:path>
              </a:pathLst>
            </a:cu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AB17BD9-9FDB-FE51-4545-F3E0ED9C525A}"/>
                </a:ext>
              </a:extLst>
            </p:cNvPr>
            <p:cNvSpPr txBox="1"/>
            <p:nvPr/>
          </p:nvSpPr>
          <p:spPr>
            <a:xfrm>
              <a:off x="8714066" y="4437542"/>
              <a:ext cx="320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FFC000"/>
                  </a:solidFill>
                </a:rPr>
                <a:t>E</a:t>
              </a:r>
              <a:r>
                <a:rPr lang="en-US" sz="1400" b="1" baseline="-25000" dirty="0" err="1">
                  <a:solidFill>
                    <a:srgbClr val="FFC000"/>
                  </a:solidFill>
                </a:rPr>
                <a:t>z</a:t>
              </a:r>
              <a:endParaRPr lang="en-US" sz="1400" b="1" baseline="-25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42" name="Rectangle 4">
            <a:extLst>
              <a:ext uri="{FF2B5EF4-FFF2-40B4-BE49-F238E27FC236}">
                <a16:creationId xmlns:a16="http://schemas.microsoft.com/office/drawing/2014/main" id="{32657A5B-C156-ACEF-0B7C-A1B503E5D045}"/>
              </a:ext>
            </a:extLst>
          </p:cNvPr>
          <p:cNvSpPr/>
          <p:nvPr/>
        </p:nvSpPr>
        <p:spPr>
          <a:xfrm>
            <a:off x="1612" y="944724"/>
            <a:ext cx="76785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cs typeface="Calibri" panose="020F0502020204030204" pitchFamily="34" charset="0"/>
              </a:rPr>
              <a:t>RF Photo-injectors</a:t>
            </a:r>
            <a:r>
              <a:rPr lang="en-GB" sz="1600" dirty="0">
                <a:cs typeface="Calibri" panose="020F0502020204030204" pitchFamily="34" charset="0"/>
              </a:rPr>
              <a:t> based on </a:t>
            </a:r>
            <a:r>
              <a:rPr lang="en-GB" sz="1600" b="1" dirty="0">
                <a:cs typeface="Calibri" panose="020F0502020204030204" pitchFamily="34" charset="0"/>
              </a:rPr>
              <a:t>RF guns </a:t>
            </a:r>
            <a:r>
              <a:rPr lang="en-GB" sz="1600" dirty="0">
                <a:cs typeface="Calibri" panose="020F0502020204030204" pitchFamily="34" charset="0"/>
              </a:rPr>
              <a:t>are widely used in </a:t>
            </a:r>
            <a:r>
              <a:rPr lang="en-GB" sz="1600" b="1" dirty="0">
                <a:cs typeface="Calibri" panose="020F0502020204030204" pitchFamily="34" charset="0"/>
              </a:rPr>
              <a:t>FEL</a:t>
            </a:r>
            <a:r>
              <a:rPr lang="en-GB" sz="1600" dirty="0">
                <a:cs typeface="Calibri" panose="020F0502020204030204" pitchFamily="34" charset="0"/>
              </a:rPr>
              <a:t>, as very low-emittance and high-brightness electron sources.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electron beam is generated by photo-emission </a:t>
            </a:r>
            <a:r>
              <a:rPr lang="en-US" sz="1600" dirty="0"/>
              <a:t>using a drive-laser pulse to illuminate the cathode. </a:t>
            </a:r>
            <a:r>
              <a:rPr lang="en-GB" sz="1600" dirty="0">
                <a:cs typeface="Calibri" panose="020F0502020204030204" pitchFamily="34" charset="0"/>
              </a:rPr>
              <a:t>The electrons are immediately accelerated by an intense RF Electric field (</a:t>
            </a:r>
            <a:r>
              <a:rPr lang="en-GB" sz="1600" b="1" dirty="0">
                <a:cs typeface="Calibri" panose="020F0502020204030204" pitchFamily="34" charset="0"/>
              </a:rPr>
              <a:t>60-120 MV/m</a:t>
            </a:r>
            <a:r>
              <a:rPr lang="en-GB" sz="1600" dirty="0">
                <a:cs typeface="Calibri" panose="020F0502020204030204" pitchFamily="34" charset="0"/>
              </a:rPr>
              <a:t>) at the cathode surface.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cs typeface="Calibri" panose="020F0502020204030204" pitchFamily="34" charset="0"/>
              </a:rPr>
              <a:t>The </a:t>
            </a:r>
            <a:r>
              <a:rPr lang="en-GB" sz="1600" b="1" dirty="0">
                <a:cs typeface="Calibri" panose="020F0502020204030204" pitchFamily="34" charset="0"/>
              </a:rPr>
              <a:t>combination</a:t>
            </a:r>
            <a:r>
              <a:rPr lang="en-GB" sz="1600" dirty="0">
                <a:cs typeface="Calibri" panose="020F0502020204030204" pitchFamily="34" charset="0"/>
              </a:rPr>
              <a:t> of small laser spot sizes, high electric field and solenoid immediately after the gun allow t reach very low emittances (</a:t>
            </a:r>
            <a:r>
              <a:rPr lang="en-GB" sz="1600" dirty="0">
                <a:cs typeface="Calibri" panose="020F0502020204030204" pitchFamily="34" charset="0"/>
                <a:sym typeface="Symbol" panose="05050102010706020507" pitchFamily="18" charset="2"/>
              </a:rPr>
              <a:t></a:t>
            </a:r>
            <a:r>
              <a:rPr lang="en-GB" sz="1600" baseline="-25000" dirty="0"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GB" sz="1600" dirty="0">
                <a:cs typeface="Calibri" panose="020F0502020204030204" pitchFamily="34" charset="0"/>
              </a:rPr>
              <a:t>&lt; 1 mm </a:t>
            </a:r>
            <a:r>
              <a:rPr lang="en-GB" sz="1600" dirty="0" err="1">
                <a:cs typeface="Calibri" panose="020F0502020204030204" pitchFamily="34" charset="0"/>
              </a:rPr>
              <a:t>mrad</a:t>
            </a:r>
            <a:r>
              <a:rPr lang="en-GB" sz="1600" dirty="0">
                <a:cs typeface="Calibri" panose="020F050202020403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23232" y="0"/>
            <a:ext cx="8778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cap="all" dirty="0"/>
              <a:t>BRAZING FREE RF STRUCTURES Fabrication</a:t>
            </a:r>
            <a:endParaRPr lang="en-US" sz="3600" cap="all" dirty="0"/>
          </a:p>
        </p:txBody>
      </p:sp>
      <p:sp>
        <p:nvSpPr>
          <p:cNvPr id="3" name="Rettangolo 2"/>
          <p:cNvSpPr/>
          <p:nvPr/>
        </p:nvSpPr>
        <p:spPr>
          <a:xfrm>
            <a:off x="0" y="980728"/>
            <a:ext cx="5845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ym typeface="Symbol"/>
              </a:rPr>
              <a:t>The </a:t>
            </a:r>
            <a:r>
              <a:rPr lang="en-GB" sz="1600" b="1" dirty="0"/>
              <a:t>brazing free technology for the realization of RF structures </a:t>
            </a:r>
            <a:r>
              <a:rPr lang="en-GB" sz="1600" dirty="0"/>
              <a:t>uses a novel process developed at INFN (Frascati) involving the use of </a:t>
            </a:r>
            <a:r>
              <a:rPr lang="en-GB" sz="1600" b="1" dirty="0"/>
              <a:t>special RF-vacuum gaskets </a:t>
            </a:r>
            <a:r>
              <a:rPr lang="en-GB" sz="1600" dirty="0"/>
              <a:t>(same Cu material of gun) that guarantee (simultaneously) the vacuum seal and a perfect RF contact when the structure is clamped.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4" r="1812"/>
          <a:stretch/>
        </p:blipFill>
        <p:spPr bwMode="auto">
          <a:xfrm>
            <a:off x="2187148" y="2596075"/>
            <a:ext cx="4634060" cy="322286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112514" y="2776630"/>
            <a:ext cx="1156663" cy="53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 Special gaskets</a:t>
            </a:r>
          </a:p>
        </p:txBody>
      </p:sp>
      <p:cxnSp>
        <p:nvCxnSpPr>
          <p:cNvPr id="17" name="Connettore 2 16"/>
          <p:cNvCxnSpPr>
            <a:cxnSpLocks/>
            <a:stCxn id="16" idx="2"/>
          </p:cNvCxnSpPr>
          <p:nvPr/>
        </p:nvCxnSpPr>
        <p:spPr>
          <a:xfrm>
            <a:off x="2690845" y="3313496"/>
            <a:ext cx="1275475" cy="9675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cxnSpLocks/>
            <a:stCxn id="16" idx="2"/>
          </p:cNvCxnSpPr>
          <p:nvPr/>
        </p:nvCxnSpPr>
        <p:spPr>
          <a:xfrm>
            <a:off x="2690845" y="3313496"/>
            <a:ext cx="1587263" cy="6677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33112" y="5885452"/>
            <a:ext cx="2044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Closing cup and pipe</a:t>
            </a:r>
          </a:p>
        </p:txBody>
      </p:sp>
      <p:cxnSp>
        <p:nvCxnSpPr>
          <p:cNvPr id="24" name="Connettore 2 23"/>
          <p:cNvCxnSpPr>
            <a:cxnSpLocks/>
          </p:cNvCxnSpPr>
          <p:nvPr/>
        </p:nvCxnSpPr>
        <p:spPr>
          <a:xfrm>
            <a:off x="2251244" y="4599505"/>
            <a:ext cx="8288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035660" y="2286004"/>
            <a:ext cx="122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waveguide</a:t>
            </a:r>
          </a:p>
        </p:txBody>
      </p:sp>
      <p:cxnSp>
        <p:nvCxnSpPr>
          <p:cNvPr id="26" name="Connettore 2 25"/>
          <p:cNvCxnSpPr/>
          <p:nvPr/>
        </p:nvCxnSpPr>
        <p:spPr>
          <a:xfrm>
            <a:off x="3857302" y="2596075"/>
            <a:ext cx="321550" cy="179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cxnSpLocks/>
          </p:cNvCxnSpPr>
          <p:nvPr/>
        </p:nvCxnSpPr>
        <p:spPr>
          <a:xfrm flipH="1">
            <a:off x="5632977" y="3368847"/>
            <a:ext cx="358749" cy="559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9" t="19394" b="31666"/>
          <a:stretch/>
        </p:blipFill>
        <p:spPr>
          <a:xfrm>
            <a:off x="6015790" y="2591141"/>
            <a:ext cx="1096630" cy="102258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t="8897" r="28242" b="15129"/>
          <a:stretch/>
        </p:blipFill>
        <p:spPr>
          <a:xfrm rot="16200000">
            <a:off x="402451" y="4092887"/>
            <a:ext cx="1520200" cy="2090845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 r="61208" b="19682"/>
          <a:stretch/>
        </p:blipFill>
        <p:spPr>
          <a:xfrm>
            <a:off x="6139351" y="4752479"/>
            <a:ext cx="1424052" cy="1514352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4778659" y="5700059"/>
            <a:ext cx="1682299" cy="48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Body of the gun (single piece of OFHC copper)</a:t>
            </a:r>
          </a:p>
        </p:txBody>
      </p:sp>
      <p:cxnSp>
        <p:nvCxnSpPr>
          <p:cNvPr id="44" name="Connettore 2 43"/>
          <p:cNvCxnSpPr>
            <a:cxnSpLocks/>
          </p:cNvCxnSpPr>
          <p:nvPr/>
        </p:nvCxnSpPr>
        <p:spPr>
          <a:xfrm flipH="1" flipV="1">
            <a:off x="5084552" y="4930101"/>
            <a:ext cx="919206" cy="3758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21379" r="30693" b="17507"/>
          <a:stretch/>
        </p:blipFill>
        <p:spPr>
          <a:xfrm rot="5400000">
            <a:off x="508301" y="2725832"/>
            <a:ext cx="1481948" cy="1463694"/>
          </a:xfrm>
          <a:prstGeom prst="rect">
            <a:avLst/>
          </a:prstGeom>
        </p:spPr>
      </p:pic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57326CC8-94FD-D4C1-C8F8-CC7FB8A088EB}"/>
              </a:ext>
            </a:extLst>
          </p:cNvPr>
          <p:cNvSpPr/>
          <p:nvPr/>
        </p:nvSpPr>
        <p:spPr>
          <a:xfrm>
            <a:off x="7671769" y="4098286"/>
            <a:ext cx="726270" cy="11956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AECDADF-8C5A-E733-962C-AC8ABAA74EC6}"/>
              </a:ext>
            </a:extLst>
          </p:cNvPr>
          <p:cNvSpPr txBox="1"/>
          <p:nvPr/>
        </p:nvSpPr>
        <p:spPr>
          <a:xfrm>
            <a:off x="6670897" y="1133227"/>
            <a:ext cx="539014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69888" lvl="2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simplify</a:t>
            </a:r>
            <a:r>
              <a:rPr lang="en-GB" sz="1600" dirty="0"/>
              <a:t> the fabrication (brazing furnace)</a:t>
            </a:r>
          </a:p>
          <a:p>
            <a:pPr marL="369888" lvl="2" indent="-285750" algn="just">
              <a:buFont typeface="Symbol" panose="05050102010706020507" pitchFamily="18" charset="2"/>
              <a:buChar char="Þ"/>
            </a:pPr>
            <a:r>
              <a:rPr lang="en-GB" sz="1600" b="1" dirty="0"/>
              <a:t>reduce the cost </a:t>
            </a:r>
            <a:r>
              <a:rPr lang="en-GB" sz="1600" dirty="0"/>
              <a:t>and the risk of failure (no brazing)</a:t>
            </a:r>
          </a:p>
          <a:p>
            <a:pPr marL="369888" lvl="2" indent="-285750" algn="just">
              <a:buFont typeface="Symbol" panose="05050102010706020507" pitchFamily="18" charset="2"/>
              <a:buChar char="Þ"/>
            </a:pPr>
            <a:r>
              <a:rPr lang="en-GB" sz="1600" dirty="0"/>
              <a:t>reach in principle (because of the hard copper not annealed) </a:t>
            </a:r>
            <a:r>
              <a:rPr lang="en-GB" sz="1600" b="1" dirty="0"/>
              <a:t>higher accelerating field </a:t>
            </a:r>
            <a:r>
              <a:rPr lang="en-GB" sz="1600" dirty="0"/>
              <a:t>with lower BDR and </a:t>
            </a:r>
            <a:r>
              <a:rPr lang="en-GB" sz="1600" b="1" dirty="0"/>
              <a:t>lower conditioning time</a:t>
            </a:r>
            <a:r>
              <a:rPr lang="en-GB" sz="1600" dirty="0"/>
              <a:t>.</a:t>
            </a:r>
            <a:endParaRPr lang="en-US" sz="1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775552-2645-C1F9-EC49-291558D6F7AE}"/>
              </a:ext>
            </a:extLst>
          </p:cNvPr>
          <p:cNvSpPr txBox="1"/>
          <p:nvPr/>
        </p:nvSpPr>
        <p:spPr>
          <a:xfrm>
            <a:off x="8299354" y="555279"/>
            <a:ext cx="191379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ADVANTAGES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EF3AA1F7-FF74-D91E-1437-B4C529CEA385}"/>
              </a:ext>
            </a:extLst>
          </p:cNvPr>
          <p:cNvSpPr/>
          <p:nvPr/>
        </p:nvSpPr>
        <p:spPr>
          <a:xfrm>
            <a:off x="5891514" y="1106905"/>
            <a:ext cx="723570" cy="9384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D80F4C-AC0D-7CE1-4EE0-C945D91B14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36" y="3573016"/>
            <a:ext cx="1170135" cy="659757"/>
          </a:xfrm>
          <a:prstGeom prst="rect">
            <a:avLst/>
          </a:prstGeom>
        </p:spPr>
      </p:pic>
      <p:pic>
        <p:nvPicPr>
          <p:cNvPr id="10" name="Immagine 9" descr="Immagine che contiene automa meccanico, macchina, ingegneria, interno&#10;&#10;Descrizione generata automaticamente">
            <a:extLst>
              <a:ext uri="{FF2B5EF4-FFF2-40B4-BE49-F238E27FC236}">
                <a16:creationId xmlns:a16="http://schemas.microsoft.com/office/drawing/2014/main" id="{3E097C64-3F0F-7760-8D31-3CA6E673C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10" y="2520564"/>
            <a:ext cx="1785638" cy="2380850"/>
          </a:xfrm>
          <a:prstGeom prst="rect">
            <a:avLst/>
          </a:prstGeom>
        </p:spPr>
      </p:pic>
      <p:pic>
        <p:nvPicPr>
          <p:cNvPr id="13" name="Immagine 12" descr="Immagine che contiene interno, macchina, Attrezzature mediche, tavolo&#10;&#10;Descrizione generata automaticamente">
            <a:extLst>
              <a:ext uri="{FF2B5EF4-FFF2-40B4-BE49-F238E27FC236}">
                <a16:creationId xmlns:a16="http://schemas.microsoft.com/office/drawing/2014/main" id="{5B5EF2E3-3802-B64A-60A1-055B43EE7E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6836"/>
          <a:stretch/>
        </p:blipFill>
        <p:spPr>
          <a:xfrm>
            <a:off x="9120336" y="4977172"/>
            <a:ext cx="2708554" cy="16491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65168A-DA09-AAAE-286B-ACC3EB926836}"/>
              </a:ext>
            </a:extLst>
          </p:cNvPr>
          <p:cNvSpPr txBox="1"/>
          <p:nvPr/>
        </p:nvSpPr>
        <p:spPr>
          <a:xfrm>
            <a:off x="0" y="6201308"/>
            <a:ext cx="4388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200" i="1" dirty="0"/>
              <a:t>[D. Alesini et al., Phys. Rev. ST Accel. Beams 18, 092001 (2015)]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46AF39-4610-13F2-A357-9547CFBFD6B8}"/>
              </a:ext>
            </a:extLst>
          </p:cNvPr>
          <p:cNvSpPr txBox="1"/>
          <p:nvPr/>
        </p:nvSpPr>
        <p:spPr>
          <a:xfrm>
            <a:off x="3107668" y="5913276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S-BAND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2B23BE-B277-A161-BD44-40AB929FC1F6}"/>
              </a:ext>
            </a:extLst>
          </p:cNvPr>
          <p:cNvSpPr txBox="1"/>
          <p:nvPr/>
        </p:nvSpPr>
        <p:spPr>
          <a:xfrm>
            <a:off x="7860196" y="5985284"/>
            <a:ext cx="10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C-BAND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9B005C-9608-7912-C0BE-16C03163CA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704C53-FC08-BDF0-99EB-34485817CF97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135AC29-8332-98C6-9D12-C1765613D256}"/>
              </a:ext>
            </a:extLst>
          </p:cNvPr>
          <p:cNvSpPr txBox="1"/>
          <p:nvPr/>
        </p:nvSpPr>
        <p:spPr>
          <a:xfrm>
            <a:off x="0" y="6417332"/>
            <a:ext cx="31139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i="1" dirty="0"/>
              <a:t>[Int'l patent application PCT/IB2016/051464]</a:t>
            </a:r>
          </a:p>
        </p:txBody>
      </p:sp>
    </p:spTree>
    <p:extLst>
      <p:ext uri="{BB962C8B-B14F-4D97-AF65-F5344CB8AC3E}">
        <p14:creationId xmlns:p14="http://schemas.microsoft.com/office/powerpoint/2010/main" val="25642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30" grpId="0" animBg="1"/>
      <p:bldP spid="31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01673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the last </a:t>
            </a:r>
            <a:r>
              <a:rPr lang="en-US" dirty="0">
                <a:sym typeface="Symbol" panose="05050102010706020507" pitchFamily="18" charset="2"/>
              </a:rPr>
              <a:t>10 years different RF photo-injectors have been fabricated, tested and put in operation @INFN-CERN-UCLA-PSI (Frascati). </a:t>
            </a:r>
            <a:r>
              <a:rPr lang="en-US" b="1" dirty="0">
                <a:sym typeface="Symbol" panose="05050102010706020507" pitchFamily="18" charset="2"/>
              </a:rPr>
              <a:t>All injector realizations are based on the new INFN technology w/o brazing but with the use of </a:t>
            </a:r>
            <a:r>
              <a:rPr lang="en-GB" b="1" dirty="0"/>
              <a:t>special RF-vacuum gaskets.</a:t>
            </a:r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781D4A-5CE0-926C-8281-0526002A6695}"/>
              </a:ext>
            </a:extLst>
          </p:cNvPr>
          <p:cNvSpPr txBox="1"/>
          <p:nvPr/>
        </p:nvSpPr>
        <p:spPr>
          <a:xfrm>
            <a:off x="997529" y="0"/>
            <a:ext cx="1053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/>
              <a:t>BRAZED FREE REALIZED RF PHOTO-GUNS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7930" y="4618413"/>
            <a:ext cx="1664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i="1" dirty="0"/>
              <a:t>D. Alesini et al., Phys. Rev. ST </a:t>
            </a:r>
            <a:r>
              <a:rPr lang="en-GB" sz="1200" i="1" dirty="0" err="1"/>
              <a:t>Accel</a:t>
            </a:r>
            <a:r>
              <a:rPr lang="en-GB" sz="1200" i="1" dirty="0"/>
              <a:t>. Beams 18, 092001 (2015)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54744" y="4598945"/>
            <a:ext cx="1916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i="1" dirty="0"/>
              <a:t>D. Alesini et al., PHYS. REV. ACCEL. BEAMS 21, 112001 (2018)</a:t>
            </a:r>
          </a:p>
        </p:txBody>
      </p:sp>
      <p:pic>
        <p:nvPicPr>
          <p:cNvPr id="7" name="Immagin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1" b="23445"/>
          <a:stretch/>
        </p:blipFill>
        <p:spPr>
          <a:xfrm>
            <a:off x="183013" y="2429072"/>
            <a:ext cx="1670367" cy="2203003"/>
          </a:xfrm>
          <a:prstGeom prst="rect">
            <a:avLst/>
          </a:prstGeom>
        </p:spPr>
      </p:pic>
      <p:pic>
        <p:nvPicPr>
          <p:cNvPr id="9" name="Picture 3" descr="C:\Users\David\Desktop\ELI\GUN\foto\foto_test_bonn\Photo Bonn\Photo Bonn\Sam_0191_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41046" r="43098" b="7210"/>
          <a:stretch/>
        </p:blipFill>
        <p:spPr bwMode="auto">
          <a:xfrm>
            <a:off x="1984774" y="2447991"/>
            <a:ext cx="1911577" cy="21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2700"/>
          <a:stretch/>
        </p:blipFill>
        <p:spPr>
          <a:xfrm>
            <a:off x="4028167" y="2455450"/>
            <a:ext cx="1928876" cy="216478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9577" y="5198615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In operation @UCLA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037004" y="5183598"/>
            <a:ext cx="151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Tested at high power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028167" y="4606203"/>
            <a:ext cx="192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In operation @ CERN (2020)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45795" y="2159528"/>
            <a:ext cx="656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SPARC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598929" y="2124875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ELI-NP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346930" y="2124875"/>
            <a:ext cx="1205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CLEAR (CERN)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319162" y="2099341"/>
            <a:ext cx="1442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NEW SPARC_LAB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r="30140"/>
          <a:stretch/>
        </p:blipFill>
        <p:spPr>
          <a:xfrm>
            <a:off x="6088859" y="2451181"/>
            <a:ext cx="1900499" cy="2177294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0307588" y="1977350"/>
            <a:ext cx="170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 BAND (I.FAST/TUAREG)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580364" y="4659174"/>
            <a:ext cx="118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High power Tested @ PSI</a:t>
            </a:r>
          </a:p>
        </p:txBody>
      </p:sp>
      <p:sp>
        <p:nvSpPr>
          <p:cNvPr id="25" name="Parentesi graffa aperta 24"/>
          <p:cNvSpPr/>
          <p:nvPr/>
        </p:nvSpPr>
        <p:spPr>
          <a:xfrm rot="16200000">
            <a:off x="3907292" y="1513252"/>
            <a:ext cx="328904" cy="7976824"/>
          </a:xfrm>
          <a:prstGeom prst="leftBrace">
            <a:avLst>
              <a:gd name="adj1" fmla="val 8333"/>
              <a:gd name="adj2" fmla="val 50489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CasellaDiTesto 25"/>
          <p:cNvSpPr txBox="1"/>
          <p:nvPr/>
        </p:nvSpPr>
        <p:spPr>
          <a:xfrm>
            <a:off x="3395700" y="5661248"/>
            <a:ext cx="1499128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 Band (3 GHz)</a:t>
            </a:r>
          </a:p>
          <a:p>
            <a:pPr algn="ctr"/>
            <a:r>
              <a:rPr lang="en-US" sz="1600" dirty="0"/>
              <a:t>1.5 cells</a:t>
            </a:r>
          </a:p>
        </p:txBody>
      </p:sp>
      <p:sp>
        <p:nvSpPr>
          <p:cNvPr id="27" name="Parentesi graffa aperta 26"/>
          <p:cNvSpPr/>
          <p:nvPr/>
        </p:nvSpPr>
        <p:spPr>
          <a:xfrm rot="16200000">
            <a:off x="10858744" y="4976137"/>
            <a:ext cx="314858" cy="1991468"/>
          </a:xfrm>
          <a:prstGeom prst="leftBrace">
            <a:avLst>
              <a:gd name="adj1" fmla="val 8333"/>
              <a:gd name="adj2" fmla="val 50489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CasellaDiTesto 28"/>
          <p:cNvSpPr txBox="1"/>
          <p:nvPr/>
        </p:nvSpPr>
        <p:spPr>
          <a:xfrm>
            <a:off x="10092444" y="6165304"/>
            <a:ext cx="1912703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 Band (5.712 GHz)</a:t>
            </a:r>
          </a:p>
          <a:p>
            <a:pPr algn="ctr"/>
            <a:r>
              <a:rPr lang="en-US" sz="1600" dirty="0"/>
              <a:t>2.5 cells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F7DA53F-5037-B949-CD76-632CBF376DC6}"/>
              </a:ext>
            </a:extLst>
          </p:cNvPr>
          <p:cNvSpPr txBox="1"/>
          <p:nvPr/>
        </p:nvSpPr>
        <p:spPr>
          <a:xfrm>
            <a:off x="6036450" y="4635426"/>
            <a:ext cx="2064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V. </a:t>
            </a:r>
            <a:r>
              <a:rPr lang="en-US" sz="1200" i="1" dirty="0" err="1"/>
              <a:t>Shpakov</a:t>
            </a:r>
            <a:r>
              <a:rPr lang="en-US" sz="1200" i="1" dirty="0"/>
              <a:t> et al.,  et al 2022 JINST 17 P12022 (2022)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3125C5E-BB99-D19D-9CF6-7D542DFCF416}"/>
              </a:ext>
            </a:extLst>
          </p:cNvPr>
          <p:cNvSpPr txBox="1"/>
          <p:nvPr/>
        </p:nvSpPr>
        <p:spPr>
          <a:xfrm>
            <a:off x="6409308" y="5016853"/>
            <a:ext cx="104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In operation </a:t>
            </a:r>
          </a:p>
          <a:p>
            <a:r>
              <a:rPr lang="en-GB" sz="1200" b="1" dirty="0"/>
              <a:t>@SPARC_LAB</a:t>
            </a:r>
          </a:p>
        </p:txBody>
      </p:sp>
      <p:pic>
        <p:nvPicPr>
          <p:cNvPr id="31" name="Immagine 30" descr="Immagine che contiene macchina, ingegneria, industria, fabbrica&#10;&#10;Descrizione generata automaticamente">
            <a:extLst>
              <a:ext uri="{FF2B5EF4-FFF2-40B4-BE49-F238E27FC236}">
                <a16:creationId xmlns:a16="http://schemas.microsoft.com/office/drawing/2014/main" id="{89E2E763-EE4C-013E-0756-EDD02BD941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0" t="-1297" r="26227" b="639"/>
          <a:stretch/>
        </p:blipFill>
        <p:spPr>
          <a:xfrm>
            <a:off x="10298593" y="2492896"/>
            <a:ext cx="1714976" cy="2169767"/>
          </a:xfrm>
          <a:prstGeom prst="rect">
            <a:avLst/>
          </a:prstGeom>
        </p:spPr>
      </p:pic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B095DBC1-5140-B795-CCA1-FF003798E5B1}"/>
              </a:ext>
            </a:extLst>
          </p:cNvPr>
          <p:cNvSpPr/>
          <p:nvPr/>
        </p:nvSpPr>
        <p:spPr>
          <a:xfrm>
            <a:off x="8545973" y="3179843"/>
            <a:ext cx="1246910" cy="7600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ED9175-87E7-C554-578E-48B5AC1A3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2096852"/>
            <a:ext cx="893985" cy="50405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6B8E742-2231-DB55-E898-8555FCEE27C8}"/>
              </a:ext>
            </a:extLst>
          </p:cNvPr>
          <p:cNvSpPr txBox="1"/>
          <p:nvPr/>
        </p:nvSpPr>
        <p:spPr>
          <a:xfrm>
            <a:off x="10071608" y="5013176"/>
            <a:ext cx="210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Giribono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et al.,  PRAB 26, 083402, 2023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3EB72EC-E6F2-CC56-B82F-2FC3BD430E00}"/>
              </a:ext>
            </a:extLst>
          </p:cNvPr>
          <p:cNvSpPr txBox="1"/>
          <p:nvPr/>
        </p:nvSpPr>
        <p:spPr>
          <a:xfrm>
            <a:off x="10056440" y="5409220"/>
            <a:ext cx="2232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D. Alesini et al., PRAB 29, 012001 (2026) </a:t>
            </a:r>
            <a:endParaRPr lang="it-IT" sz="1200" i="1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0B64152B-BBFC-E4AB-2B32-969ECB3EEB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B9B1130-09C7-7986-C729-F22670FF0E15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9927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 animBg="1"/>
      <p:bldP spid="29" grpId="0" animBg="1"/>
      <p:bldP spid="21" grpId="0" animBg="1"/>
      <p:bldP spid="2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528AF0AD-3EEF-2780-87E3-A27269B90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8"/>
          <a:stretch/>
        </p:blipFill>
        <p:spPr>
          <a:xfrm>
            <a:off x="6816080" y="1052736"/>
            <a:ext cx="1546888" cy="149360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1A1E6BB-83F8-9551-9897-F89ACB694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016732"/>
            <a:ext cx="1371875" cy="15300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2500" r="7033"/>
          <a:stretch/>
        </p:blipFill>
        <p:spPr>
          <a:xfrm>
            <a:off x="6430388" y="2636912"/>
            <a:ext cx="2959485" cy="17281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0" t="12953" r="6668"/>
          <a:stretch/>
        </p:blipFill>
        <p:spPr>
          <a:xfrm>
            <a:off x="9465850" y="2636912"/>
            <a:ext cx="2558403" cy="17281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98456" y="0"/>
            <a:ext cx="8514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 ASSEMBLY PROCEDURE OF THE  RAZED FREE RF GUNS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52" y="4689140"/>
            <a:ext cx="3071633" cy="172779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0" y="2996952"/>
            <a:ext cx="5720298" cy="321489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8501"/>
          <a:stretch/>
        </p:blipFill>
        <p:spPr>
          <a:xfrm>
            <a:off x="9905126" y="4656314"/>
            <a:ext cx="1866575" cy="1918351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 rot="5400000">
            <a:off x="10722352" y="4383268"/>
            <a:ext cx="703506" cy="3791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ccia a destra 13"/>
          <p:cNvSpPr/>
          <p:nvPr/>
        </p:nvSpPr>
        <p:spPr>
          <a:xfrm rot="10800000">
            <a:off x="9447006" y="5349754"/>
            <a:ext cx="576064" cy="3795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ccia a destra 14"/>
          <p:cNvSpPr/>
          <p:nvPr/>
        </p:nvSpPr>
        <p:spPr>
          <a:xfrm rot="10800000">
            <a:off x="5054637" y="5511865"/>
            <a:ext cx="1952296" cy="3795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A3EE403A-8C8F-D31E-8170-C13F45944A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4E4CB16-3314-740B-F11F-016B660EE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103C8C-954E-C08B-0C18-E76778E4C660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930E7DF-9270-7F06-474B-B1D529E92B5C}"/>
              </a:ext>
            </a:extLst>
          </p:cNvPr>
          <p:cNvSpPr/>
          <p:nvPr/>
        </p:nvSpPr>
        <p:spPr>
          <a:xfrm>
            <a:off x="0" y="1052736"/>
            <a:ext cx="6384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All parts are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fabricated with a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precision of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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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surface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roughness &lt;150 nm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parts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cleaned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 detergent (NGL) in ultra-sound, followed by a bath in organic acid (citric) and in distilled water then dried with N</a:t>
            </a:r>
            <a:r>
              <a:rPr lang="en-US" sz="1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flux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rf gun is then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assembled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leak tested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power RF tested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rf gun is then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assembled in the injector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(pumps, valves, cooling, support,…)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A1C7FD3-6684-3509-421B-A091CE16AB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/>
          <a:stretch/>
        </p:blipFill>
        <p:spPr>
          <a:xfrm>
            <a:off x="10200456" y="1016732"/>
            <a:ext cx="1836204" cy="1531613"/>
          </a:xfrm>
          <a:prstGeom prst="rect">
            <a:avLst/>
          </a:prstGeom>
        </p:spPr>
      </p:pic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AD964DCF-C3FA-E341-04FA-410D85A72E5C}"/>
              </a:ext>
            </a:extLst>
          </p:cNvPr>
          <p:cNvSpPr/>
          <p:nvPr/>
        </p:nvSpPr>
        <p:spPr>
          <a:xfrm rot="10800000">
            <a:off x="9732404" y="1592796"/>
            <a:ext cx="575455" cy="3795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ccia a destra 10"/>
          <p:cNvSpPr/>
          <p:nvPr/>
        </p:nvSpPr>
        <p:spPr>
          <a:xfrm rot="5400000">
            <a:off x="7403381" y="2157623"/>
            <a:ext cx="396044" cy="99458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" r="6385"/>
          <a:stretch/>
        </p:blipFill>
        <p:spPr>
          <a:xfrm>
            <a:off x="5343665" y="990929"/>
            <a:ext cx="3547167" cy="2600027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 rotWithShape="1">
          <a:blip r:embed="rId3"/>
          <a:srcRect l="18459" t="22163" r="14517" b="30954"/>
          <a:stretch/>
        </p:blipFill>
        <p:spPr>
          <a:xfrm rot="18717484">
            <a:off x="9360632" y="1424744"/>
            <a:ext cx="2685832" cy="1263921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9541099" y="883589"/>
            <a:ext cx="152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SPARC (Ver. 1)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9907626" y="120812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ELI-NP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53100" y="-37369"/>
            <a:ext cx="851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 PROPERTIES OF THE NEW GENERATION RF GUNS @ LNF (S-BAND)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5" y="2474530"/>
            <a:ext cx="2284340" cy="30717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10549" y="1969599"/>
            <a:ext cx="244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feed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(simple, no splitter)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1576617" y="2282086"/>
            <a:ext cx="589843" cy="264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171564" y="5805264"/>
            <a:ext cx="270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Holes for dipole and quadrupole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 components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or 3 added pumping ports)</a:t>
            </a:r>
          </a:p>
        </p:txBody>
      </p:sp>
      <p:cxnSp>
        <p:nvCxnSpPr>
          <p:cNvPr id="9" name="Connettore 2 8"/>
          <p:cNvCxnSpPr>
            <a:cxnSpLocks/>
          </p:cNvCxnSpPr>
          <p:nvPr/>
        </p:nvCxnSpPr>
        <p:spPr>
          <a:xfrm flipH="1" flipV="1">
            <a:off x="2250639" y="5167156"/>
            <a:ext cx="352973" cy="6381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-24000" y="2474530"/>
            <a:ext cx="1816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Strongly rounded couplers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(reduced pulsed heating)</a:t>
            </a:r>
          </a:p>
        </p:txBody>
      </p:sp>
      <p:cxnSp>
        <p:nvCxnSpPr>
          <p:cNvPr id="12" name="Connettore 2 11"/>
          <p:cNvCxnSpPr>
            <a:stCxn id="11" idx="2"/>
          </p:cNvCxnSpPr>
          <p:nvPr/>
        </p:nvCxnSpPr>
        <p:spPr>
          <a:xfrm>
            <a:off x="725192" y="3285175"/>
            <a:ext cx="1297425" cy="2389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539716" y="3573016"/>
            <a:ext cx="2633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iris aperture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(to increase the mode separation 0-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have better cathode pumping and to avoid the excitation of the 0-mode when fed with short pulses)</a:t>
            </a:r>
          </a:p>
        </p:txBody>
      </p:sp>
      <p:cxnSp>
        <p:nvCxnSpPr>
          <p:cNvPr id="19" name="Connettore 2 18"/>
          <p:cNvCxnSpPr>
            <a:cxnSpLocks/>
            <a:stCxn id="18" idx="1"/>
          </p:cNvCxnSpPr>
          <p:nvPr/>
        </p:nvCxnSpPr>
        <p:spPr>
          <a:xfrm flipH="1">
            <a:off x="2711624" y="4265514"/>
            <a:ext cx="828092" cy="635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122390" y="4649990"/>
            <a:ext cx="1378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 Elliptical shape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(reduced E peak field)</a:t>
            </a:r>
          </a:p>
        </p:txBody>
      </p:sp>
      <p:cxnSp>
        <p:nvCxnSpPr>
          <p:cNvPr id="22" name="Connettore 2 21"/>
          <p:cNvCxnSpPr>
            <a:stCxn id="21" idx="0"/>
          </p:cNvCxnSpPr>
          <p:nvPr/>
        </p:nvCxnSpPr>
        <p:spPr>
          <a:xfrm flipV="1">
            <a:off x="811774" y="3930319"/>
            <a:ext cx="1739440" cy="7196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991773" y="1571312"/>
            <a:ext cx="2255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coupling holes for large coupling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allow operation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shorter RF pulses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(&lt;1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s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reducing the BDR, power dissipation and to allow RF gymnastics in case of multi-bunch operation (ELI-NP case)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ttore 2 27"/>
          <p:cNvCxnSpPr/>
          <p:nvPr/>
        </p:nvCxnSpPr>
        <p:spPr>
          <a:xfrm flipH="1">
            <a:off x="2429855" y="2590327"/>
            <a:ext cx="602476" cy="9506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284087" y="5974558"/>
            <a:ext cx="1292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aperture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external laser injection</a:t>
            </a:r>
          </a:p>
        </p:txBody>
      </p:sp>
      <p:cxnSp>
        <p:nvCxnSpPr>
          <p:cNvPr id="32" name="Connettore 2 31"/>
          <p:cNvCxnSpPr/>
          <p:nvPr/>
        </p:nvCxnSpPr>
        <p:spPr>
          <a:xfrm flipV="1">
            <a:off x="1130098" y="4363003"/>
            <a:ext cx="892518" cy="16115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5"/>
          <a:srcRect l="22401" t="10442" r="22402" b="10442"/>
          <a:stretch/>
        </p:blipFill>
        <p:spPr>
          <a:xfrm rot="18826737">
            <a:off x="6550278" y="4116601"/>
            <a:ext cx="2897613" cy="2794125"/>
          </a:xfrm>
          <a:prstGeom prst="round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9480376" y="4509120"/>
            <a:ext cx="78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8976320" y="4293096"/>
            <a:ext cx="180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SPARC_LAB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3439160" y="5273501"/>
            <a:ext cx="97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Pumping ports</a:t>
            </a:r>
          </a:p>
        </p:txBody>
      </p:sp>
      <p:cxnSp>
        <p:nvCxnSpPr>
          <p:cNvPr id="63" name="Connettore 2 62"/>
          <p:cNvCxnSpPr>
            <a:stCxn id="62" idx="1"/>
          </p:cNvCxnSpPr>
          <p:nvPr/>
        </p:nvCxnSpPr>
        <p:spPr>
          <a:xfrm flipH="1" flipV="1">
            <a:off x="2701848" y="5528517"/>
            <a:ext cx="737312" cy="65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>
            <a:stCxn id="62" idx="3"/>
            <a:endCxn id="56" idx="1"/>
          </p:cNvCxnSpPr>
          <p:nvPr/>
        </p:nvCxnSpPr>
        <p:spPr>
          <a:xfrm flipV="1">
            <a:off x="4410110" y="3055343"/>
            <a:ext cx="5395583" cy="2479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>
            <a:cxnSpLocks/>
            <a:stCxn id="62" idx="3"/>
          </p:cNvCxnSpPr>
          <p:nvPr/>
        </p:nvCxnSpPr>
        <p:spPr>
          <a:xfrm>
            <a:off x="4410110" y="5535111"/>
            <a:ext cx="29100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0" y="980728"/>
            <a:ext cx="5312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RF GUNs implement several </a:t>
            </a:r>
            <a:r>
              <a: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features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for the realization point of view than from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 point of view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80093" y="2015938"/>
            <a:ext cx="1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MV/m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3313ABE-CFEE-371B-ABC6-3CCECE373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B21A8E-A20D-EEA1-9857-0CA5FCA23BEB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958FE7-3ECA-2DA6-0A06-1B0158775B5F}"/>
              </a:ext>
            </a:extLst>
          </p:cNvPr>
          <p:cNvSpPr/>
          <p:nvPr/>
        </p:nvSpPr>
        <p:spPr>
          <a:xfrm>
            <a:off x="9336360" y="5949280"/>
            <a:ext cx="3191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[D. Alesini et al., PRAB 18, 092001 (2015)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] </a:t>
            </a:r>
          </a:p>
          <a:p>
            <a:pPr algn="just">
              <a:defRPr/>
            </a:pP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[D. Alesini et al., PRAB 21, 112001 (2018)]</a:t>
            </a:r>
          </a:p>
          <a:p>
            <a:pPr algn="just"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[V.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Shpakov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et al., JINST 17 P12022 (2022)]</a:t>
            </a:r>
          </a:p>
        </p:txBody>
      </p:sp>
    </p:spTree>
    <p:extLst>
      <p:ext uri="{BB962C8B-B14F-4D97-AF65-F5344CB8AC3E}">
        <p14:creationId xmlns:p14="http://schemas.microsoft.com/office/powerpoint/2010/main" val="2265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4" grpId="0"/>
      <p:bldP spid="5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5503" y="0"/>
            <a:ext cx="9088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PERFECT COMPENSATION OF THE QUADRUPOLE COMPONENTS, PUMPING SPEED AND COOLING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2401" t="10442" r="22402" b="10442"/>
          <a:stretch/>
        </p:blipFill>
        <p:spPr>
          <a:xfrm rot="18826737">
            <a:off x="5796996" y="1614915"/>
            <a:ext cx="1798833" cy="17345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8459" t="22163" r="14517" b="30954"/>
          <a:stretch/>
        </p:blipFill>
        <p:spPr>
          <a:xfrm rot="18717484">
            <a:off x="4166773" y="2032088"/>
            <a:ext cx="1617546" cy="76119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62988" y="1078796"/>
            <a:ext cx="152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SPARC (Ver. 1)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80615" y="142329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ELI-NP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3323381" cy="23647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00" y="3789040"/>
            <a:ext cx="3702713" cy="241910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49706" y="1385478"/>
            <a:ext cx="78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89666" y="1061442"/>
            <a:ext cx="180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SPARC_LAB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" y="1417704"/>
            <a:ext cx="4475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new geometry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pumping ports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allows to completely cancel the dipole and quadrupole components induced by the input coupler and allow to have a increased pumping speed on the gun itself (pressure in operation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anose="05050102010706020507" pitchFamily="18" charset="2"/>
              </a:rPr>
              <a:t>10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anose="05050102010706020507" pitchFamily="18" charset="2"/>
              </a:rPr>
              <a:t>-10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anose="05050102010706020507" pitchFamily="18" charset="2"/>
              </a:rPr>
              <a:t> mbar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-15261" y="3212976"/>
            <a:ext cx="340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 on an arc in the center of the coupler (cont. old guns, dash new guns)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503712" y="3248980"/>
            <a:ext cx="340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Quadrupole component along the longitudinal axis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AD4BB50-6CC7-C134-BBD0-276088EF3DC3}"/>
              </a:ext>
            </a:extLst>
          </p:cNvPr>
          <p:cNvSpPr/>
          <p:nvPr/>
        </p:nvSpPr>
        <p:spPr>
          <a:xfrm>
            <a:off x="9300356" y="5985284"/>
            <a:ext cx="3191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[D. Alesini et al., PRAB 18, 092001 (2015)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] </a:t>
            </a:r>
          </a:p>
          <a:p>
            <a:pPr algn="just">
              <a:defRPr/>
            </a:pP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[D. Alesini et al., PRAB 21, 112001 (2018)]</a:t>
            </a:r>
          </a:p>
          <a:p>
            <a:pPr algn="just"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[V. </a:t>
            </a:r>
            <a:r>
              <a:rPr lang="en-US" sz="1200" i="1" dirty="0" err="1">
                <a:solidFill>
                  <a:prstClr val="black"/>
                </a:solidFill>
                <a:latin typeface="Calibri" panose="020F0502020204030204"/>
              </a:rPr>
              <a:t>Shpakov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 et al., JINST 17 P12022 (2022)]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45537CF-DBAE-448D-79F0-6DD6B9483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850" y="0"/>
            <a:ext cx="2155150" cy="54849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33523EE-F491-7B3F-8E8E-CFCBA9F05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"/>
            <a:ext cx="1343472" cy="74562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F09D1B6-63E9-A1F6-924C-CBCD36F6A02F}"/>
              </a:ext>
            </a:extLst>
          </p:cNvPr>
          <p:cNvSpPr txBox="1"/>
          <p:nvPr/>
        </p:nvSpPr>
        <p:spPr>
          <a:xfrm>
            <a:off x="1883532" y="6594887"/>
            <a:ext cx="81842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D. Alesini, </a:t>
            </a:r>
            <a:r>
              <a:rPr lang="en-US" sz="1000" dirty="0"/>
              <a:t>S-band brazing free high charge Photo electron gun and RF deflector, COLD project Review Meeting, 21-04-26.</a:t>
            </a:r>
            <a:endParaRPr lang="it-IT" sz="10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2622DA1-E0E6-C911-00A8-3DFDF4832C13}"/>
              </a:ext>
            </a:extLst>
          </p:cNvPr>
          <p:cNvSpPr txBox="1"/>
          <p:nvPr/>
        </p:nvSpPr>
        <p:spPr>
          <a:xfrm>
            <a:off x="8400256" y="944724"/>
            <a:ext cx="276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Thermo-mechanical design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2FEB8E72-3B58-2285-8C88-A17D6EB3A593}"/>
              </a:ext>
            </a:extLst>
          </p:cNvPr>
          <p:cNvSpPr/>
          <p:nvPr/>
        </p:nvSpPr>
        <p:spPr>
          <a:xfrm>
            <a:off x="7716180" y="1340768"/>
            <a:ext cx="42597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Font typeface="Symbol"/>
              <a:buChar char="Þ"/>
            </a:pPr>
            <a:r>
              <a:rPr lang="en-GB" sz="1400" b="1" dirty="0"/>
              <a:t>In the ELI-NP case, 100 Hz and long RF pulses </a:t>
            </a:r>
            <a:r>
              <a:rPr lang="en-GB" sz="1400" dirty="0"/>
              <a:t>for muti-bunch </a:t>
            </a:r>
            <a:r>
              <a:rPr lang="en-GB" sz="1400" dirty="0">
                <a:sym typeface="Symbol"/>
              </a:rPr>
              <a:t>the</a:t>
            </a:r>
            <a:r>
              <a:rPr lang="en-GB" sz="1400" dirty="0"/>
              <a:t> av. diss. power </a:t>
            </a:r>
            <a:r>
              <a:rPr lang="en-GB" sz="1400" b="1" dirty="0"/>
              <a:t>is larger than 1kW</a:t>
            </a:r>
          </a:p>
          <a:p>
            <a:pPr marL="177800" indent="-177800" algn="just">
              <a:buFont typeface="Symbol"/>
              <a:buChar char="Þ"/>
            </a:pPr>
            <a:r>
              <a:rPr lang="en-US" sz="1400" b="1" dirty="0"/>
              <a:t>To avoid detuning under powering and hot spots a 6 cool. channels </a:t>
            </a:r>
            <a:r>
              <a:rPr lang="en-US" sz="1400" dirty="0"/>
              <a:t>(incl. cathode) with total water flow of </a:t>
            </a:r>
            <a:r>
              <a:rPr lang="en-US" sz="1400" b="1" dirty="0"/>
              <a:t>30 liter/min has been designed</a:t>
            </a:r>
          </a:p>
          <a:p>
            <a:pPr marL="177800" indent="-177800" algn="just">
              <a:buFont typeface="Symbol"/>
              <a:buChar char="Þ"/>
            </a:pPr>
            <a:r>
              <a:rPr lang="en-GB" sz="1400" dirty="0"/>
              <a:t>full coupled thermal-structural  analysis (Ansys Workbench) has been performed</a:t>
            </a:r>
          </a:p>
          <a:p>
            <a:pPr marL="177800" indent="-177800" algn="just">
              <a:buFont typeface="Symbol"/>
              <a:buChar char="Þ"/>
            </a:pPr>
            <a:r>
              <a:rPr lang="en-GB" sz="1400" b="1" dirty="0"/>
              <a:t>detuning of the gun under power &lt;100 KHz </a:t>
            </a:r>
            <a:r>
              <a:rPr lang="en-GB" sz="1400" dirty="0"/>
              <a:t>(&lt;2 </a:t>
            </a:r>
            <a:r>
              <a:rPr lang="en-GB" sz="1400" dirty="0" err="1"/>
              <a:t>deg</a:t>
            </a:r>
            <a:r>
              <a:rPr lang="en-GB" sz="1400" dirty="0"/>
              <a:t> temp.) w/o affecting the field flatness</a:t>
            </a:r>
            <a:endParaRPr lang="en-US" sz="1400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BE95C60-F3C2-D6EA-A20B-7C00C5D42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0" y="3356992"/>
            <a:ext cx="2031202" cy="154817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145B51A9-3C38-D389-3BB5-17E57B323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869160"/>
            <a:ext cx="2052228" cy="166085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99497973-0889-C687-27E0-6B9C00590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17285"/>
          <a:stretch/>
        </p:blipFill>
        <p:spPr>
          <a:xfrm>
            <a:off x="10308468" y="3897052"/>
            <a:ext cx="1665687" cy="1734108"/>
          </a:xfrm>
          <a:prstGeom prst="rect">
            <a:avLst/>
          </a:prstGeom>
        </p:spPr>
      </p:pic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E5AA8C8C-B362-C3FE-929F-8AB92C05AF3A}"/>
              </a:ext>
            </a:extLst>
          </p:cNvPr>
          <p:cNvSpPr/>
          <p:nvPr/>
        </p:nvSpPr>
        <p:spPr>
          <a:xfrm rot="10800000">
            <a:off x="9696400" y="4005064"/>
            <a:ext cx="450060" cy="360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CCFC383D-1343-FE0B-BE9F-96668C67C017}"/>
              </a:ext>
            </a:extLst>
          </p:cNvPr>
          <p:cNvSpPr/>
          <p:nvPr/>
        </p:nvSpPr>
        <p:spPr>
          <a:xfrm rot="10800000">
            <a:off x="9660396" y="5301208"/>
            <a:ext cx="450060" cy="360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3635</Words>
  <Application>Microsoft Office PowerPoint</Application>
  <PresentationFormat>Widescreen</PresentationFormat>
  <Paragraphs>445</Paragraphs>
  <Slides>24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Cambria Math</vt:lpstr>
      <vt:lpstr>Symbol</vt:lpstr>
      <vt:lpstr>Times New Roman</vt:lpstr>
      <vt:lpstr>Verdana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Alesini</dc:creator>
  <cp:lastModifiedBy>David Alesini</cp:lastModifiedBy>
  <cp:revision>75</cp:revision>
  <dcterms:created xsi:type="dcterms:W3CDTF">2026-04-10T11:09:22Z</dcterms:created>
  <dcterms:modified xsi:type="dcterms:W3CDTF">2026-04-20T09:14:58Z</dcterms:modified>
</cp:coreProperties>
</file>