
<file path=[Content_Types].xml><?xml version="1.0" encoding="utf-8"?>
<Types xmlns="http://schemas.openxmlformats.org/package/2006/content-types">
  <Default Extension="xml" ContentType="application/xml"/>
  <Default Extension="svg" ContentType="image/svg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1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2.xml" ContentType="application/vnd.openxmlformats-officedocument.theme+xml"/>
  <Override PartName="/ppt/slideLayouts/slideLayout27.xml" ContentType="application/vnd.openxmlformats-officedocument.presentationml.slideLayout+xml"/>
  <Override PartName="/ppt/theme/theme1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4.xml" ContentType="application/vnd.openxmlformats-officedocument.theme+xml"/>
  <Override PartName="/ppt/slideLayouts/slideLayout36.xml" ContentType="application/vnd.openxmlformats-officedocument.presentationml.slideLayout+xml"/>
  <Override PartName="/ppt/theme/theme15.xml" ContentType="application/vnd.openxmlformats-officedocument.theme+xml"/>
  <Override PartName="/ppt/slideLayouts/slideLayout37.xml" ContentType="application/vnd.openxmlformats-officedocument.presentationml.slideLayout+xml"/>
  <Override PartName="/ppt/theme/theme16.xml" ContentType="application/vnd.openxmlformats-officedocument.theme+xml"/>
  <Override PartName="/ppt/slideLayouts/slideLayout38.xml" ContentType="application/vnd.openxmlformats-officedocument.presentationml.slideLayout+xml"/>
  <Override PartName="/ppt/theme/theme1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9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image172.svg" ContentType="image/svg+xml"/>
  <Override PartName="/ppt/media/image174.svg" ContentType="image/svg+xml"/>
  <Override PartName="/ppt/media/image176.svg" ContentType="image/svg+xml"/>
  <Override PartName="/ppt/media/image178.svg" ContentType="image/sv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60" r:id="rId3"/>
    <p:sldMasterId id="2147483662" r:id="rId4"/>
    <p:sldMasterId id="2147483664" r:id="rId5"/>
    <p:sldMasterId id="2147483676" r:id="rId6"/>
    <p:sldMasterId id="2147483700" r:id="rId7"/>
    <p:sldMasterId id="2147483702" r:id="rId8"/>
    <p:sldMasterId id="2147483705" r:id="rId9"/>
    <p:sldMasterId id="2147483711" r:id="rId10"/>
    <p:sldMasterId id="2147483716" r:id="rId11"/>
    <p:sldMasterId id="2147483721" r:id="rId12"/>
    <p:sldMasterId id="2147483726" r:id="rId13"/>
    <p:sldMasterId id="2147483728" r:id="rId14"/>
    <p:sldMasterId id="2147483737" r:id="rId15"/>
    <p:sldMasterId id="2147483739" r:id="rId16"/>
    <p:sldMasterId id="2147483741" r:id="rId17"/>
    <p:sldMasterId id="2147483743" r:id="rId18"/>
    <p:sldMasterId id="2147483748" r:id="rId19"/>
    <p:sldMasterId id="2147483757" r:id="rId20"/>
  </p:sldMasterIdLst>
  <p:notesMasterIdLst>
    <p:notesMasterId r:id="rId53"/>
  </p:notesMasterIdLst>
  <p:sldIdLst>
    <p:sldId id="256" r:id="rId21"/>
    <p:sldId id="257" r:id="rId22"/>
    <p:sldId id="267" r:id="rId23"/>
    <p:sldId id="312" r:id="rId24"/>
    <p:sldId id="1541" r:id="rId25"/>
    <p:sldId id="1545" r:id="rId26"/>
    <p:sldId id="300" r:id="rId27"/>
    <p:sldId id="1634" r:id="rId28"/>
    <p:sldId id="260" r:id="rId29"/>
    <p:sldId id="259" r:id="rId30"/>
    <p:sldId id="261" r:id="rId31"/>
    <p:sldId id="262" r:id="rId32"/>
    <p:sldId id="263" r:id="rId33"/>
    <p:sldId id="264" r:id="rId34"/>
    <p:sldId id="2714" r:id="rId35"/>
    <p:sldId id="265" r:id="rId36"/>
    <p:sldId id="288" r:id="rId37"/>
    <p:sldId id="2715" r:id="rId38"/>
    <p:sldId id="292" r:id="rId39"/>
    <p:sldId id="2716" r:id="rId40"/>
    <p:sldId id="2707" r:id="rId41"/>
    <p:sldId id="272" r:id="rId42"/>
    <p:sldId id="295" r:id="rId43"/>
    <p:sldId id="296" r:id="rId44"/>
    <p:sldId id="297" r:id="rId45"/>
    <p:sldId id="269" r:id="rId46"/>
    <p:sldId id="270" r:id="rId47"/>
    <p:sldId id="2717" r:id="rId48"/>
    <p:sldId id="2718" r:id="rId49"/>
    <p:sldId id="2719" r:id="rId50"/>
    <p:sldId id="299" r:id="rId51"/>
    <p:sldId id="266" r:id="rId5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83"/>
  </p:normalViewPr>
  <p:slideViewPr>
    <p:cSldViewPr snapToGrid="0">
      <p:cViewPr varScale="1">
        <p:scale>
          <a:sx n="94" d="100"/>
          <a:sy n="94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50" Type="http://schemas.openxmlformats.org/officeDocument/2006/relationships/slide" Target="slides/slide30.xml"/><Relationship Id="rId51" Type="http://schemas.openxmlformats.org/officeDocument/2006/relationships/slide" Target="slides/slide31.xml"/><Relationship Id="rId52" Type="http://schemas.openxmlformats.org/officeDocument/2006/relationships/slide" Target="slides/slide32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20.xml"/><Relationship Id="rId41" Type="http://schemas.openxmlformats.org/officeDocument/2006/relationships/slide" Target="slides/slide21.xml"/><Relationship Id="rId42" Type="http://schemas.openxmlformats.org/officeDocument/2006/relationships/slide" Target="slides/slide22.xml"/><Relationship Id="rId43" Type="http://schemas.openxmlformats.org/officeDocument/2006/relationships/slide" Target="slides/slide23.xml"/><Relationship Id="rId44" Type="http://schemas.openxmlformats.org/officeDocument/2006/relationships/slide" Target="slides/slide24.xml"/><Relationship Id="rId45" Type="http://schemas.openxmlformats.org/officeDocument/2006/relationships/slide" Target="slides/slide25.xml"/><Relationship Id="rId46" Type="http://schemas.openxmlformats.org/officeDocument/2006/relationships/slide" Target="slides/slide26.xml"/><Relationship Id="rId47" Type="http://schemas.openxmlformats.org/officeDocument/2006/relationships/slide" Target="slides/slide27.xml"/><Relationship Id="rId48" Type="http://schemas.openxmlformats.org/officeDocument/2006/relationships/slide" Target="slides/slide28.xml"/><Relationship Id="rId49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0.xml"/><Relationship Id="rId31" Type="http://schemas.openxmlformats.org/officeDocument/2006/relationships/slide" Target="slides/slide11.xml"/><Relationship Id="rId32" Type="http://schemas.openxmlformats.org/officeDocument/2006/relationships/slide" Target="slides/slide12.xml"/><Relationship Id="rId33" Type="http://schemas.openxmlformats.org/officeDocument/2006/relationships/slide" Target="slides/slide13.xml"/><Relationship Id="rId34" Type="http://schemas.openxmlformats.org/officeDocument/2006/relationships/slide" Target="slides/slide14.xml"/><Relationship Id="rId35" Type="http://schemas.openxmlformats.org/officeDocument/2006/relationships/slide" Target="slides/slide15.xml"/><Relationship Id="rId36" Type="http://schemas.openxmlformats.org/officeDocument/2006/relationships/slide" Target="slides/slide16.xml"/><Relationship Id="rId37" Type="http://schemas.openxmlformats.org/officeDocument/2006/relationships/slide" Target="slides/slide17.xml"/><Relationship Id="rId38" Type="http://schemas.openxmlformats.org/officeDocument/2006/relationships/slide" Target="slides/slide18.xml"/><Relationship Id="rId39" Type="http://schemas.openxmlformats.org/officeDocument/2006/relationships/slide" Target="slides/slide19.xml"/><Relationship Id="rId20" Type="http://schemas.openxmlformats.org/officeDocument/2006/relationships/slideMaster" Target="slideMasters/slideMaster20.xml"/><Relationship Id="rId21" Type="http://schemas.openxmlformats.org/officeDocument/2006/relationships/slide" Target="slides/slide1.xml"/><Relationship Id="rId22" Type="http://schemas.openxmlformats.org/officeDocument/2006/relationships/slide" Target="slides/slide2.xml"/><Relationship Id="rId23" Type="http://schemas.openxmlformats.org/officeDocument/2006/relationships/slide" Target="slides/slide3.xml"/><Relationship Id="rId24" Type="http://schemas.openxmlformats.org/officeDocument/2006/relationships/slide" Target="slides/slide4.xml"/><Relationship Id="rId25" Type="http://schemas.openxmlformats.org/officeDocument/2006/relationships/slide" Target="slides/slide5.xml"/><Relationship Id="rId26" Type="http://schemas.openxmlformats.org/officeDocument/2006/relationships/slide" Target="slides/slide6.xml"/><Relationship Id="rId27" Type="http://schemas.openxmlformats.org/officeDocument/2006/relationships/slide" Target="slides/slide7.xml"/><Relationship Id="rId28" Type="http://schemas.openxmlformats.org/officeDocument/2006/relationships/slide" Target="slides/slide8.xml"/><Relationship Id="rId29" Type="http://schemas.openxmlformats.org/officeDocument/2006/relationships/slide" Target="slides/slide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DE8F6-3FBD-2940-88AA-17FCCCB6E816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DC3607-1A61-0347-8D71-927845CF74BA}">
      <dgm:prSet phldrT="[Text]" custT="1"/>
      <dgm:spPr>
        <a:xfrm>
          <a:off x="486809" y="10859"/>
          <a:ext cx="2229556" cy="2229556"/>
        </a:xfrm>
        <a:prstGeom prst="ellipse">
          <a:avLst/>
        </a:prstGeom>
        <a:solidFill>
          <a:srgbClr val="132577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000" dirty="0">
              <a:solidFill>
                <a:sysClr val="window" lastClr="FFFFFF"/>
              </a:solidFill>
              <a:latin typeface="Calibri" charset="0"/>
              <a:ea typeface="Calibri" charset="0"/>
              <a:cs typeface="Calibri" charset="0"/>
            </a:rPr>
            <a:t>Injector</a:t>
          </a:r>
        </a:p>
        <a:p>
          <a:r>
            <a:rPr lang="en-US" sz="2000" dirty="0">
              <a:solidFill>
                <a:sysClr val="window" lastClr="FFFFFF"/>
              </a:solidFill>
              <a:latin typeface="Calibri" charset="0"/>
              <a:ea typeface="Calibri" charset="0"/>
              <a:cs typeface="Calibri" charset="0"/>
            </a:rPr>
            <a:t>upgrade</a:t>
          </a:r>
        </a:p>
      </dgm:t>
    </dgm:pt>
    <dgm:pt modelId="{64D311FA-30C9-4844-80AA-35D7C6815F50}" type="parTrans" cxnId="{7D237F8D-550F-6948-AE96-4DFFB5ADA3AA}">
      <dgm:prSet/>
      <dgm:spPr/>
      <dgm:t>
        <a:bodyPr/>
        <a:lstStyle/>
        <a:p>
          <a:endParaRPr lang="en-US"/>
        </a:p>
      </dgm:t>
    </dgm:pt>
    <dgm:pt modelId="{4537CE78-0BE0-144D-85BC-2D44ABC618D3}" type="sibTrans" cxnId="{7D237F8D-550F-6948-AE96-4DFFB5ADA3AA}">
      <dgm:prSet/>
      <dgm:spPr/>
      <dgm:t>
        <a:bodyPr/>
        <a:lstStyle/>
        <a:p>
          <a:endParaRPr lang="en-US"/>
        </a:p>
      </dgm:t>
    </dgm:pt>
    <dgm:pt modelId="{53372B5E-EEE8-7047-A0AA-E48B0DA85CD5}">
      <dgm:prSet phldrT="[Text]" custT="1"/>
      <dgm:spPr>
        <a:xfrm>
          <a:off x="3703797" y="1437014"/>
          <a:ext cx="1714687" cy="1714687"/>
        </a:xfrm>
        <a:prstGeom prst="ellipse">
          <a:avLst/>
        </a:prstGeom>
        <a:solidFill>
          <a:srgbClr val="51A02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" lastClr="FFFFFF"/>
              </a:solidFill>
              <a:latin typeface="Arial"/>
              <a:ea typeface=""/>
              <a:cs typeface=""/>
            </a:rPr>
            <a:t>SR Injection section</a:t>
          </a:r>
        </a:p>
        <a:p>
          <a:r>
            <a:rPr lang="en-US" sz="1500" dirty="0">
              <a:solidFill>
                <a:sysClr val="window" lastClr="FFFFFF"/>
              </a:solidFill>
              <a:latin typeface="Arial"/>
              <a:ea typeface=""/>
              <a:cs typeface=""/>
            </a:rPr>
            <a:t>improvement</a:t>
          </a:r>
        </a:p>
        <a:p>
          <a:endParaRPr lang="en-US" sz="1500" dirty="0">
            <a:solidFill>
              <a:sysClr val="window" lastClr="FFFFFF"/>
            </a:solidFill>
            <a:latin typeface="Arial"/>
            <a:ea typeface=""/>
            <a:cs typeface=""/>
          </a:endParaRPr>
        </a:p>
      </dgm:t>
    </dgm:pt>
    <dgm:pt modelId="{F96775A4-75A0-EF4D-AE2A-47BD1C4DE674}" type="parTrans" cxnId="{5061157A-E8DC-DB40-9412-BBCE8AF814DE}">
      <dgm:prSet/>
      <dgm:spPr>
        <a:xfrm rot="1292937">
          <a:off x="2863598" y="1459113"/>
          <a:ext cx="641213" cy="582993"/>
        </a:xfrm>
        <a:prstGeom prst="rightArrow">
          <a:avLst>
            <a:gd name="adj1" fmla="val 60000"/>
            <a:gd name="adj2" fmla="val 50000"/>
          </a:avLst>
        </a:prstGeom>
        <a:solidFill>
          <a:srgbClr val="132577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Arial"/>
            <a:ea typeface=""/>
            <a:cs typeface=""/>
          </a:endParaRPr>
        </a:p>
      </dgm:t>
    </dgm:pt>
    <dgm:pt modelId="{C44DDAEF-2C8F-C84C-AE42-A51137961D9D}" type="sibTrans" cxnId="{5061157A-E8DC-DB40-9412-BBCE8AF814DE}">
      <dgm:prSet/>
      <dgm:spPr/>
      <dgm:t>
        <a:bodyPr/>
        <a:lstStyle/>
        <a:p>
          <a:endParaRPr lang="en-US"/>
        </a:p>
      </dgm:t>
    </dgm:pt>
    <dgm:pt modelId="{D883A420-15CE-E444-A0D2-E2D59BDADB1B}">
      <dgm:prSet phldrT="[Text]" custT="1"/>
      <dgm:spPr>
        <a:xfrm>
          <a:off x="2119611" y="2656890"/>
          <a:ext cx="1714687" cy="1714687"/>
        </a:xfrm>
        <a:prstGeom prst="ellipse">
          <a:avLst/>
        </a:prstGeom>
        <a:solidFill>
          <a:srgbClr val="51A02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000" dirty="0">
              <a:solidFill>
                <a:sysClr val="window" lastClr="FFFFFF"/>
              </a:solidFill>
              <a:latin typeface="Arial"/>
              <a:ea typeface=""/>
              <a:cs typeface=""/>
            </a:rPr>
            <a:t>Booster</a:t>
          </a:r>
          <a:endParaRPr lang="en-US" sz="1500" dirty="0">
            <a:solidFill>
              <a:sysClr val="window" lastClr="FFFFFF"/>
            </a:solidFill>
            <a:latin typeface="Arial"/>
            <a:ea typeface=""/>
            <a:cs typeface=""/>
          </a:endParaRPr>
        </a:p>
        <a:p>
          <a:r>
            <a:rPr lang="en-US" sz="1400" dirty="0">
              <a:solidFill>
                <a:sysClr val="window" lastClr="FFFFFF"/>
              </a:solidFill>
              <a:latin typeface="Arial"/>
              <a:ea typeface=""/>
              <a:cs typeface=""/>
            </a:rPr>
            <a:t>refurbishment</a:t>
          </a:r>
          <a:r>
            <a:rPr lang="en-US" sz="1500" dirty="0">
              <a:solidFill>
                <a:sysClr val="window" lastClr="FFFFFF"/>
              </a:solidFill>
              <a:latin typeface="Arial"/>
              <a:ea typeface=""/>
              <a:cs typeface=""/>
            </a:rPr>
            <a:t>       </a:t>
          </a:r>
        </a:p>
        <a:p>
          <a:endParaRPr lang="en-US" sz="1500" dirty="0">
            <a:solidFill>
              <a:sysClr val="window" lastClr="FFFFFF"/>
            </a:solidFill>
            <a:latin typeface="Arial"/>
            <a:ea typeface=""/>
            <a:cs typeface=""/>
          </a:endParaRPr>
        </a:p>
        <a:p>
          <a:endParaRPr lang="en-US" sz="1500" dirty="0">
            <a:solidFill>
              <a:sysClr val="window" lastClr="FFFFFF"/>
            </a:solidFill>
            <a:latin typeface="Arial"/>
            <a:ea typeface=""/>
            <a:cs typeface=""/>
          </a:endParaRPr>
        </a:p>
      </dgm:t>
    </dgm:pt>
    <dgm:pt modelId="{892FC116-EDCB-A943-8E08-0A2537CBE1E8}" type="parTrans" cxnId="{AC025230-A989-094C-B2CE-CA18A42DABCC}">
      <dgm:prSet/>
      <dgm:spPr>
        <a:xfrm rot="3603985">
          <a:off x="2139832" y="2129792"/>
          <a:ext cx="415599" cy="582993"/>
        </a:xfrm>
        <a:prstGeom prst="rightArrow">
          <a:avLst>
            <a:gd name="adj1" fmla="val 60000"/>
            <a:gd name="adj2" fmla="val 50000"/>
          </a:avLst>
        </a:prstGeom>
        <a:solidFill>
          <a:srgbClr val="132577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Arial"/>
            <a:ea typeface=""/>
            <a:cs typeface=""/>
          </a:endParaRPr>
        </a:p>
      </dgm:t>
    </dgm:pt>
    <dgm:pt modelId="{A8FE4119-DB64-AE4B-886A-9E9B154190F8}" type="sibTrans" cxnId="{AC025230-A989-094C-B2CE-CA18A42DABCC}">
      <dgm:prSet/>
      <dgm:spPr/>
      <dgm:t>
        <a:bodyPr/>
        <a:lstStyle/>
        <a:p>
          <a:endParaRPr lang="en-US"/>
        </a:p>
      </dgm:t>
    </dgm:pt>
    <dgm:pt modelId="{DE5B8F78-6C42-1D4D-B428-48851038E972}">
      <dgm:prSet phldrT="[Text]" custT="1"/>
      <dgm:spPr>
        <a:xfrm>
          <a:off x="103402" y="2887033"/>
          <a:ext cx="1714687" cy="1714687"/>
        </a:xfrm>
        <a:prstGeom prst="ellipse">
          <a:avLst/>
        </a:prstGeom>
        <a:solidFill>
          <a:srgbClr val="51A026">
            <a:lumMod val="7500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r>
            <a:rPr lang="en-US" sz="2400" dirty="0" err="1">
              <a:solidFill>
                <a:sysClr val="window" lastClr="FFFFFF"/>
              </a:solidFill>
              <a:latin typeface="Arial"/>
              <a:ea typeface=""/>
              <a:cs typeface=""/>
            </a:rPr>
            <a:t>Linac</a:t>
          </a:r>
          <a:endParaRPr lang="en-US" sz="1500" dirty="0">
            <a:solidFill>
              <a:sysClr val="window" lastClr="FFFFFF"/>
            </a:solidFill>
            <a:latin typeface="Arial"/>
            <a:ea typeface=""/>
            <a:cs typeface=""/>
          </a:endParaRPr>
        </a:p>
        <a:p>
          <a:r>
            <a:rPr lang="en-US" sz="1400" dirty="0">
              <a:solidFill>
                <a:sysClr val="window" lastClr="FFFFFF"/>
              </a:solidFill>
              <a:latin typeface="Arial"/>
              <a:ea typeface=""/>
              <a:cs typeface=""/>
            </a:rPr>
            <a:t>refurbishment</a:t>
          </a:r>
          <a:endParaRPr lang="en-US" sz="1200" dirty="0">
            <a:solidFill>
              <a:sysClr val="window" lastClr="FFFFFF"/>
            </a:solidFill>
            <a:latin typeface="Arial"/>
            <a:ea typeface=""/>
            <a:cs typeface=""/>
          </a:endParaRPr>
        </a:p>
        <a:p>
          <a:endParaRPr lang="en-US" sz="1500" dirty="0">
            <a:solidFill>
              <a:sysClr val="window" lastClr="FFFFFF"/>
            </a:solidFill>
            <a:latin typeface="Arial"/>
            <a:ea typeface=""/>
            <a:cs typeface=""/>
          </a:endParaRPr>
        </a:p>
      </dgm:t>
    </dgm:pt>
    <dgm:pt modelId="{1F036008-6B5D-D54D-9DF2-B576A2AC6FE7}" type="parTrans" cxnId="{2683A32E-4F69-524A-B236-4D5E77AA8C87}">
      <dgm:prSet/>
      <dgm:spPr>
        <a:xfrm rot="6225049">
          <a:off x="1061321" y="2257991"/>
          <a:ext cx="383661" cy="582993"/>
        </a:xfrm>
        <a:prstGeom prst="rightArrow">
          <a:avLst>
            <a:gd name="adj1" fmla="val 60000"/>
            <a:gd name="adj2" fmla="val 50000"/>
          </a:avLst>
        </a:prstGeom>
        <a:solidFill>
          <a:srgbClr val="132577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Arial"/>
            <a:ea typeface=""/>
            <a:cs typeface=""/>
          </a:endParaRPr>
        </a:p>
      </dgm:t>
    </dgm:pt>
    <dgm:pt modelId="{348CB283-F29D-B648-8C91-89374D8B4681}" type="sibTrans" cxnId="{2683A32E-4F69-524A-B236-4D5E77AA8C87}">
      <dgm:prSet/>
      <dgm:spPr/>
      <dgm:t>
        <a:bodyPr/>
        <a:lstStyle/>
        <a:p>
          <a:endParaRPr lang="en-US"/>
        </a:p>
      </dgm:t>
    </dgm:pt>
    <dgm:pt modelId="{E8CB5AEE-7F19-BA45-A92D-970E56699EDD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xfrm>
          <a:off x="8205310" y="0"/>
          <a:ext cx="1714687" cy="1714687"/>
        </a:xfrm>
        <a:prstGeom prst="ellipse">
          <a:avLst/>
        </a:prstGeom>
        <a:solidFill>
          <a:srgbClr val="ED7703"/>
        </a:solidFill>
        <a:ln w="38100" cap="flat" cmpd="sng" algn="ctr">
          <a:solidFill>
            <a:sysClr val="window" lastClr="FFFF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n-US" sz="3200" b="1" dirty="0">
              <a:solidFill>
                <a:sysClr val="window" lastClr="FFFFFF"/>
              </a:solidFill>
              <a:latin typeface="Calibri" charset="0"/>
              <a:ea typeface="Calibri" charset="0"/>
              <a:cs typeface="Calibri" charset="0"/>
            </a:rPr>
            <a:t>NEW</a:t>
          </a:r>
        </a:p>
        <a:p>
          <a:r>
            <a:rPr lang="en-US" sz="3200" b="1" dirty="0" err="1">
              <a:solidFill>
                <a:sysClr val="window" lastClr="FFFFFF"/>
              </a:solidFill>
              <a:latin typeface="Calibri" charset="0"/>
              <a:ea typeface="Calibri" charset="0"/>
              <a:cs typeface="Calibri" charset="0"/>
            </a:rPr>
            <a:t>Linac</a:t>
          </a:r>
          <a:endParaRPr lang="en-US" sz="3200" b="1" dirty="0">
            <a:solidFill>
              <a:sysClr val="window" lastClr="FFFFFF"/>
            </a:solidFill>
            <a:latin typeface="Calibri" charset="0"/>
            <a:ea typeface="Calibri" charset="0"/>
            <a:cs typeface="Calibri" charset="0"/>
          </a:endParaRPr>
        </a:p>
      </dgm:t>
    </dgm:pt>
    <dgm:pt modelId="{83466BA0-A9D5-FA47-80FE-CC3EE9E6CC6E}" type="parTrans" cxnId="{040CE4D0-F3BA-DE4D-AE22-0B8CBDB3705B}">
      <dgm:prSet/>
      <dgm:spPr>
        <a:xfrm rot="21498030">
          <a:off x="3138433" y="628026"/>
          <a:ext cx="4999615" cy="582993"/>
        </a:xfrm>
        <a:prstGeom prst="rightArrow">
          <a:avLst>
            <a:gd name="adj1" fmla="val 60000"/>
            <a:gd name="adj2" fmla="val 50000"/>
          </a:avLst>
        </a:prstGeom>
        <a:solidFill>
          <a:srgbClr val="132577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Arial"/>
            <a:ea typeface=""/>
            <a:cs typeface=""/>
          </a:endParaRPr>
        </a:p>
      </dgm:t>
    </dgm:pt>
    <dgm:pt modelId="{8E7D13F9-834E-DD42-94ED-81DBF3759C2B}" type="sibTrans" cxnId="{040CE4D0-F3BA-DE4D-AE22-0B8CBDB3705B}">
      <dgm:prSet/>
      <dgm:spPr/>
      <dgm:t>
        <a:bodyPr/>
        <a:lstStyle/>
        <a:p>
          <a:endParaRPr lang="en-US"/>
        </a:p>
      </dgm:t>
    </dgm:pt>
    <dgm:pt modelId="{2BEC3AA3-275C-3D4D-98E8-6C77F5C299BB}" type="pres">
      <dgm:prSet presAssocID="{3E9DE8F6-3FBD-2940-88AA-17FCCCB6E81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B38553-0E74-6740-8567-9AD60F6DEF88}" type="pres">
      <dgm:prSet presAssocID="{B4DC3607-1A61-0347-8D71-927845CF74BA}" presName="centerShape" presStyleLbl="node0" presStyleIdx="0" presStyleCnt="1" custScaleX="89039" custScaleY="92330" custLinFactNeighborX="-69909" custLinFactNeighborY="-38689"/>
      <dgm:spPr/>
      <dgm:t>
        <a:bodyPr/>
        <a:lstStyle/>
        <a:p>
          <a:endParaRPr lang="en-US"/>
        </a:p>
      </dgm:t>
    </dgm:pt>
    <dgm:pt modelId="{1FED3A25-E559-1446-8DCA-7B2214FF1916}" type="pres">
      <dgm:prSet presAssocID="{F96775A4-75A0-EF4D-AE2A-47BD1C4DE674}" presName="parTrans" presStyleLbl="sibTrans2D1" presStyleIdx="0" presStyleCnt="4"/>
      <dgm:spPr/>
      <dgm:t>
        <a:bodyPr/>
        <a:lstStyle/>
        <a:p>
          <a:endParaRPr lang="en-US"/>
        </a:p>
      </dgm:t>
    </dgm:pt>
    <dgm:pt modelId="{BDBD0F47-4700-0B41-BA27-2FA18646FD5F}" type="pres">
      <dgm:prSet presAssocID="{F96775A4-75A0-EF4D-AE2A-47BD1C4DE674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7BD37AA-A70D-714F-94AF-ACE96BBBE88B}" type="pres">
      <dgm:prSet presAssocID="{53372B5E-EEE8-7047-A0AA-E48B0DA85CD5}" presName="node" presStyleLbl="node1" presStyleIdx="0" presStyleCnt="4" custRadScaleRad="43607" custRadScaleInc="-497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8F4E7D-8A3D-AF4E-8F41-0BAE2AF29CAD}" type="pres">
      <dgm:prSet presAssocID="{892FC116-EDCB-A943-8E08-0A2537CBE1E8}" presName="parTrans" presStyleLbl="sibTrans2D1" presStyleIdx="1" presStyleCnt="4"/>
      <dgm:spPr/>
      <dgm:t>
        <a:bodyPr/>
        <a:lstStyle/>
        <a:p>
          <a:endParaRPr lang="en-US"/>
        </a:p>
      </dgm:t>
    </dgm:pt>
    <dgm:pt modelId="{73BB34D3-306E-C448-873A-7A302D4617F1}" type="pres">
      <dgm:prSet presAssocID="{892FC116-EDCB-A943-8E08-0A2537CBE1E8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46F08CA9-FC05-744A-BA33-24FE52DC1BD6}" type="pres">
      <dgm:prSet presAssocID="{D883A420-15CE-E444-A0D2-E2D59BDADB1B}" presName="node" presStyleLbl="node1" presStyleIdx="1" presStyleCnt="4" custRadScaleRad="83219" custRadScaleInc="3839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437D4B-1B6F-9E4D-9779-28A918558714}" type="pres">
      <dgm:prSet presAssocID="{1F036008-6B5D-D54D-9DF2-B576A2AC6FE7}" presName="parTrans" presStyleLbl="sibTrans2D1" presStyleIdx="2" presStyleCnt="4"/>
      <dgm:spPr/>
      <dgm:t>
        <a:bodyPr/>
        <a:lstStyle/>
        <a:p>
          <a:endParaRPr lang="en-US"/>
        </a:p>
      </dgm:t>
    </dgm:pt>
    <dgm:pt modelId="{4E4CFF20-D337-1B4E-B81D-1156CD7293B3}" type="pres">
      <dgm:prSet presAssocID="{1F036008-6B5D-D54D-9DF2-B576A2AC6FE7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E16E7EB0-8931-7640-9BF7-620B5C82D269}" type="pres">
      <dgm:prSet presAssocID="{DE5B8F78-6C42-1D4D-B428-48851038E972}" presName="node" presStyleLbl="node1" presStyleIdx="2" presStyleCnt="4" custRadScaleRad="167700" custRadScaleInc="1847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72BD2A-8433-5149-A464-35C42380D8D3}" type="pres">
      <dgm:prSet presAssocID="{83466BA0-A9D5-FA47-80FE-CC3EE9E6CC6E}" presName="parTrans" presStyleLbl="sibTrans2D1" presStyleIdx="3" presStyleCnt="4" custAng="21595" custScaleX="171708" custLinFactNeighborX="8924" custLinFactNeighborY="-12059"/>
      <dgm:spPr/>
      <dgm:t>
        <a:bodyPr/>
        <a:lstStyle/>
        <a:p>
          <a:endParaRPr lang="en-US"/>
        </a:p>
      </dgm:t>
    </dgm:pt>
    <dgm:pt modelId="{C297E92F-07B4-564B-9425-88E55C526296}" type="pres">
      <dgm:prSet presAssocID="{83466BA0-A9D5-FA47-80FE-CC3EE9E6CC6E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E0A37FFC-6CE4-2647-8453-F688D29FD3A8}" type="pres">
      <dgm:prSet presAssocID="{E8CB5AEE-7F19-BA45-A92D-970E56699EDD}" presName="node" presStyleLbl="node1" presStyleIdx="3" presStyleCnt="4" custRadScaleRad="199459" custRadScaleInc="3309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61157A-E8DC-DB40-9412-BBCE8AF814DE}" srcId="{B4DC3607-1A61-0347-8D71-927845CF74BA}" destId="{53372B5E-EEE8-7047-A0AA-E48B0DA85CD5}" srcOrd="0" destOrd="0" parTransId="{F96775A4-75A0-EF4D-AE2A-47BD1C4DE674}" sibTransId="{C44DDAEF-2C8F-C84C-AE42-A51137961D9D}"/>
    <dgm:cxn modelId="{FE329E7F-DA5E-A544-AEA1-B82DF6D2CDC0}" type="presOf" srcId="{1F036008-6B5D-D54D-9DF2-B576A2AC6FE7}" destId="{4E4CFF20-D337-1B4E-B81D-1156CD7293B3}" srcOrd="1" destOrd="0" presId="urn:microsoft.com/office/officeart/2005/8/layout/radial5"/>
    <dgm:cxn modelId="{CA2D4D09-A189-AE43-BAF6-74D34D6586AC}" type="presOf" srcId="{892FC116-EDCB-A943-8E08-0A2537CBE1E8}" destId="{73BB34D3-306E-C448-873A-7A302D4617F1}" srcOrd="1" destOrd="0" presId="urn:microsoft.com/office/officeart/2005/8/layout/radial5"/>
    <dgm:cxn modelId="{BA804155-A30B-9344-95BB-43B447A93F94}" type="presOf" srcId="{83466BA0-A9D5-FA47-80FE-CC3EE9E6CC6E}" destId="{C297E92F-07B4-564B-9425-88E55C526296}" srcOrd="1" destOrd="0" presId="urn:microsoft.com/office/officeart/2005/8/layout/radial5"/>
    <dgm:cxn modelId="{0206DFC0-6514-8A4E-97EA-955CD8DB3668}" type="presOf" srcId="{E8CB5AEE-7F19-BA45-A92D-970E56699EDD}" destId="{E0A37FFC-6CE4-2647-8453-F688D29FD3A8}" srcOrd="0" destOrd="0" presId="urn:microsoft.com/office/officeart/2005/8/layout/radial5"/>
    <dgm:cxn modelId="{7D237F8D-550F-6948-AE96-4DFFB5ADA3AA}" srcId="{3E9DE8F6-3FBD-2940-88AA-17FCCCB6E816}" destId="{B4DC3607-1A61-0347-8D71-927845CF74BA}" srcOrd="0" destOrd="0" parTransId="{64D311FA-30C9-4844-80AA-35D7C6815F50}" sibTransId="{4537CE78-0BE0-144D-85BC-2D44ABC618D3}"/>
    <dgm:cxn modelId="{77AE39D6-51DD-704C-97B8-79A9B53E82F0}" type="presOf" srcId="{D883A420-15CE-E444-A0D2-E2D59BDADB1B}" destId="{46F08CA9-FC05-744A-BA33-24FE52DC1BD6}" srcOrd="0" destOrd="0" presId="urn:microsoft.com/office/officeart/2005/8/layout/radial5"/>
    <dgm:cxn modelId="{464D0ACC-2CFF-1F4E-B4C2-0EC2F8D31E97}" type="presOf" srcId="{83466BA0-A9D5-FA47-80FE-CC3EE9E6CC6E}" destId="{E072BD2A-8433-5149-A464-35C42380D8D3}" srcOrd="0" destOrd="0" presId="urn:microsoft.com/office/officeart/2005/8/layout/radial5"/>
    <dgm:cxn modelId="{94A5E289-E053-6340-AF75-8E6B799D546A}" type="presOf" srcId="{3E9DE8F6-3FBD-2940-88AA-17FCCCB6E816}" destId="{2BEC3AA3-275C-3D4D-98E8-6C77F5C299BB}" srcOrd="0" destOrd="0" presId="urn:microsoft.com/office/officeart/2005/8/layout/radial5"/>
    <dgm:cxn modelId="{AC025230-A989-094C-B2CE-CA18A42DABCC}" srcId="{B4DC3607-1A61-0347-8D71-927845CF74BA}" destId="{D883A420-15CE-E444-A0D2-E2D59BDADB1B}" srcOrd="1" destOrd="0" parTransId="{892FC116-EDCB-A943-8E08-0A2537CBE1E8}" sibTransId="{A8FE4119-DB64-AE4B-886A-9E9B154190F8}"/>
    <dgm:cxn modelId="{BFB44EA9-4C8C-E844-B872-923EAE63A61C}" type="presOf" srcId="{53372B5E-EEE8-7047-A0AA-E48B0DA85CD5}" destId="{B7BD37AA-A70D-714F-94AF-ACE96BBBE88B}" srcOrd="0" destOrd="0" presId="urn:microsoft.com/office/officeart/2005/8/layout/radial5"/>
    <dgm:cxn modelId="{2683A32E-4F69-524A-B236-4D5E77AA8C87}" srcId="{B4DC3607-1A61-0347-8D71-927845CF74BA}" destId="{DE5B8F78-6C42-1D4D-B428-48851038E972}" srcOrd="2" destOrd="0" parTransId="{1F036008-6B5D-D54D-9DF2-B576A2AC6FE7}" sibTransId="{348CB283-F29D-B648-8C91-89374D8B4681}"/>
    <dgm:cxn modelId="{040CE4D0-F3BA-DE4D-AE22-0B8CBDB3705B}" srcId="{B4DC3607-1A61-0347-8D71-927845CF74BA}" destId="{E8CB5AEE-7F19-BA45-A92D-970E56699EDD}" srcOrd="3" destOrd="0" parTransId="{83466BA0-A9D5-FA47-80FE-CC3EE9E6CC6E}" sibTransId="{8E7D13F9-834E-DD42-94ED-81DBF3759C2B}"/>
    <dgm:cxn modelId="{18FC638C-0850-4048-B02B-FE9A1E62CD28}" type="presOf" srcId="{F96775A4-75A0-EF4D-AE2A-47BD1C4DE674}" destId="{1FED3A25-E559-1446-8DCA-7B2214FF1916}" srcOrd="0" destOrd="0" presId="urn:microsoft.com/office/officeart/2005/8/layout/radial5"/>
    <dgm:cxn modelId="{F03A97AE-2F1E-8940-AE79-1E61A8DD048A}" type="presOf" srcId="{F96775A4-75A0-EF4D-AE2A-47BD1C4DE674}" destId="{BDBD0F47-4700-0B41-BA27-2FA18646FD5F}" srcOrd="1" destOrd="0" presId="urn:microsoft.com/office/officeart/2005/8/layout/radial5"/>
    <dgm:cxn modelId="{3848F222-E1C9-4541-BE1F-F505CA1A7CC6}" type="presOf" srcId="{B4DC3607-1A61-0347-8D71-927845CF74BA}" destId="{C8B38553-0E74-6740-8567-9AD60F6DEF88}" srcOrd="0" destOrd="0" presId="urn:microsoft.com/office/officeart/2005/8/layout/radial5"/>
    <dgm:cxn modelId="{BFD25348-5156-5247-97BE-5F489C606CBD}" type="presOf" srcId="{DE5B8F78-6C42-1D4D-B428-48851038E972}" destId="{E16E7EB0-8931-7640-9BF7-620B5C82D269}" srcOrd="0" destOrd="0" presId="urn:microsoft.com/office/officeart/2005/8/layout/radial5"/>
    <dgm:cxn modelId="{6B3EFEA6-B233-2642-A40E-8EA19093249A}" type="presOf" srcId="{1F036008-6B5D-D54D-9DF2-B576A2AC6FE7}" destId="{7E437D4B-1B6F-9E4D-9779-28A918558714}" srcOrd="0" destOrd="0" presId="urn:microsoft.com/office/officeart/2005/8/layout/radial5"/>
    <dgm:cxn modelId="{C99CF8BB-D429-A04D-8266-525670608BEC}" type="presOf" srcId="{892FC116-EDCB-A943-8E08-0A2537CBE1E8}" destId="{A58F4E7D-8A3D-AF4E-8F41-0BAE2AF29CAD}" srcOrd="0" destOrd="0" presId="urn:microsoft.com/office/officeart/2005/8/layout/radial5"/>
    <dgm:cxn modelId="{E986C289-BA80-3144-9AD4-5F11F425B053}" type="presParOf" srcId="{2BEC3AA3-275C-3D4D-98E8-6C77F5C299BB}" destId="{C8B38553-0E74-6740-8567-9AD60F6DEF88}" srcOrd="0" destOrd="0" presId="urn:microsoft.com/office/officeart/2005/8/layout/radial5"/>
    <dgm:cxn modelId="{6FBBA0A1-E891-004C-8892-4C0BDA84FD00}" type="presParOf" srcId="{2BEC3AA3-275C-3D4D-98E8-6C77F5C299BB}" destId="{1FED3A25-E559-1446-8DCA-7B2214FF1916}" srcOrd="1" destOrd="0" presId="urn:microsoft.com/office/officeart/2005/8/layout/radial5"/>
    <dgm:cxn modelId="{6B345BDF-AA11-1D45-BC9A-4E0E0A117B1B}" type="presParOf" srcId="{1FED3A25-E559-1446-8DCA-7B2214FF1916}" destId="{BDBD0F47-4700-0B41-BA27-2FA18646FD5F}" srcOrd="0" destOrd="0" presId="urn:microsoft.com/office/officeart/2005/8/layout/radial5"/>
    <dgm:cxn modelId="{183E1744-0B6F-8347-AF14-9DF92D854A13}" type="presParOf" srcId="{2BEC3AA3-275C-3D4D-98E8-6C77F5C299BB}" destId="{B7BD37AA-A70D-714F-94AF-ACE96BBBE88B}" srcOrd="2" destOrd="0" presId="urn:microsoft.com/office/officeart/2005/8/layout/radial5"/>
    <dgm:cxn modelId="{F75E98FE-39B6-9144-B087-75981EFAC316}" type="presParOf" srcId="{2BEC3AA3-275C-3D4D-98E8-6C77F5C299BB}" destId="{A58F4E7D-8A3D-AF4E-8F41-0BAE2AF29CAD}" srcOrd="3" destOrd="0" presId="urn:microsoft.com/office/officeart/2005/8/layout/radial5"/>
    <dgm:cxn modelId="{A4D26BC5-79CB-624A-8EF5-9D617C802BC2}" type="presParOf" srcId="{A58F4E7D-8A3D-AF4E-8F41-0BAE2AF29CAD}" destId="{73BB34D3-306E-C448-873A-7A302D4617F1}" srcOrd="0" destOrd="0" presId="urn:microsoft.com/office/officeart/2005/8/layout/radial5"/>
    <dgm:cxn modelId="{DF90622E-DD36-EA49-B8A9-1113D4C5D65D}" type="presParOf" srcId="{2BEC3AA3-275C-3D4D-98E8-6C77F5C299BB}" destId="{46F08CA9-FC05-744A-BA33-24FE52DC1BD6}" srcOrd="4" destOrd="0" presId="urn:microsoft.com/office/officeart/2005/8/layout/radial5"/>
    <dgm:cxn modelId="{719E3A0E-FAAD-034C-9EAE-87B1E708AC49}" type="presParOf" srcId="{2BEC3AA3-275C-3D4D-98E8-6C77F5C299BB}" destId="{7E437D4B-1B6F-9E4D-9779-28A918558714}" srcOrd="5" destOrd="0" presId="urn:microsoft.com/office/officeart/2005/8/layout/radial5"/>
    <dgm:cxn modelId="{B3256965-5A1A-ED46-84EE-5777516FC7D6}" type="presParOf" srcId="{7E437D4B-1B6F-9E4D-9779-28A918558714}" destId="{4E4CFF20-D337-1B4E-B81D-1156CD7293B3}" srcOrd="0" destOrd="0" presId="urn:microsoft.com/office/officeart/2005/8/layout/radial5"/>
    <dgm:cxn modelId="{105BE162-5B7F-BF4B-8C29-772908455432}" type="presParOf" srcId="{2BEC3AA3-275C-3D4D-98E8-6C77F5C299BB}" destId="{E16E7EB0-8931-7640-9BF7-620B5C82D269}" srcOrd="6" destOrd="0" presId="urn:microsoft.com/office/officeart/2005/8/layout/radial5"/>
    <dgm:cxn modelId="{11EA6E09-BBE2-2C45-A8F0-02018E24CA79}" type="presParOf" srcId="{2BEC3AA3-275C-3D4D-98E8-6C77F5C299BB}" destId="{E072BD2A-8433-5149-A464-35C42380D8D3}" srcOrd="7" destOrd="0" presId="urn:microsoft.com/office/officeart/2005/8/layout/radial5"/>
    <dgm:cxn modelId="{A6FCA260-3D60-4242-8690-2B2BAC2A1DD1}" type="presParOf" srcId="{E072BD2A-8433-5149-A464-35C42380D8D3}" destId="{C297E92F-07B4-564B-9425-88E55C526296}" srcOrd="0" destOrd="0" presId="urn:microsoft.com/office/officeart/2005/8/layout/radial5"/>
    <dgm:cxn modelId="{EC492554-015B-A748-906E-8E4E52458FCC}" type="presParOf" srcId="{2BEC3AA3-275C-3D4D-98E8-6C77F5C299BB}" destId="{E0A37FFC-6CE4-2647-8453-F688D29FD3A8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38553-0E74-6740-8567-9AD60F6DEF88}">
      <dsp:nvSpPr>
        <dsp:cNvPr id="0" name=""/>
        <dsp:cNvSpPr/>
      </dsp:nvSpPr>
      <dsp:spPr>
        <a:xfrm>
          <a:off x="838217" y="612682"/>
          <a:ext cx="1526740" cy="1583170"/>
        </a:xfrm>
        <a:prstGeom prst="ellipse">
          <a:avLst/>
        </a:prstGeom>
        <a:solidFill>
          <a:srgbClr val="132577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ysClr val="window" lastClr="FFFFFF"/>
              </a:solidFill>
              <a:latin typeface="Calibri" charset="0"/>
              <a:ea typeface="Calibri" charset="0"/>
              <a:cs typeface="Calibri" charset="0"/>
            </a:rPr>
            <a:t>Injector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ysClr val="window" lastClr="FFFFFF"/>
              </a:solidFill>
              <a:latin typeface="Calibri" charset="0"/>
              <a:ea typeface="Calibri" charset="0"/>
              <a:cs typeface="Calibri" charset="0"/>
            </a:rPr>
            <a:t>upgrade</a:t>
          </a:r>
        </a:p>
      </dsp:txBody>
      <dsp:txXfrm>
        <a:off x="1061803" y="844532"/>
        <a:ext cx="1079568" cy="1119470"/>
      </dsp:txXfrm>
    </dsp:sp>
    <dsp:sp modelId="{1FED3A25-E559-1446-8DCA-7B2214FF1916}">
      <dsp:nvSpPr>
        <dsp:cNvPr id="0" name=""/>
        <dsp:cNvSpPr/>
      </dsp:nvSpPr>
      <dsp:spPr>
        <a:xfrm rot="1004325">
          <a:off x="2627449" y="1538264"/>
          <a:ext cx="777808" cy="582993"/>
        </a:xfrm>
        <a:prstGeom prst="rightArrow">
          <a:avLst>
            <a:gd name="adj1" fmla="val 60000"/>
            <a:gd name="adj2" fmla="val 50000"/>
          </a:avLst>
        </a:prstGeom>
        <a:solidFill>
          <a:srgbClr val="132577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>
            <a:solidFill>
              <a:sysClr val="window" lastClr="FFFFFF"/>
            </a:solidFill>
            <a:latin typeface="Arial"/>
            <a:ea typeface=""/>
            <a:cs typeface=""/>
          </a:endParaRPr>
        </a:p>
      </dsp:txBody>
      <dsp:txXfrm>
        <a:off x="2631154" y="1629677"/>
        <a:ext cx="602910" cy="349795"/>
      </dsp:txXfrm>
    </dsp:sp>
    <dsp:sp modelId="{B7BD37AA-A70D-714F-94AF-ACE96BBBE88B}">
      <dsp:nvSpPr>
        <dsp:cNvPr id="0" name=""/>
        <dsp:cNvSpPr/>
      </dsp:nvSpPr>
      <dsp:spPr>
        <a:xfrm>
          <a:off x="3703797" y="1437014"/>
          <a:ext cx="1714687" cy="1714687"/>
        </a:xfrm>
        <a:prstGeom prst="ellipse">
          <a:avLst/>
        </a:prstGeom>
        <a:solidFill>
          <a:srgbClr val="51A02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ysClr val="window" lastClr="FFFFFF"/>
              </a:solidFill>
              <a:latin typeface="Arial"/>
              <a:ea typeface=""/>
              <a:cs typeface=""/>
            </a:rPr>
            <a:t>SR Injection section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ysClr val="window" lastClr="FFFFFF"/>
              </a:solidFill>
              <a:latin typeface="Arial"/>
              <a:ea typeface=""/>
              <a:cs typeface=""/>
            </a:rPr>
            <a:t>improvement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solidFill>
              <a:sysClr val="window" lastClr="FFFFFF"/>
            </a:solidFill>
            <a:latin typeface="Arial"/>
            <a:ea typeface=""/>
            <a:cs typeface=""/>
          </a:endParaRPr>
        </a:p>
      </dsp:txBody>
      <dsp:txXfrm>
        <a:off x="3954907" y="1688124"/>
        <a:ext cx="1212467" cy="1212467"/>
      </dsp:txXfrm>
    </dsp:sp>
    <dsp:sp modelId="{A58F4E7D-8A3D-AF4E-8F41-0BAE2AF29CAD}">
      <dsp:nvSpPr>
        <dsp:cNvPr id="0" name=""/>
        <dsp:cNvSpPr/>
      </dsp:nvSpPr>
      <dsp:spPr>
        <a:xfrm rot="3414116">
          <a:off x="2028943" y="2125511"/>
          <a:ext cx="465583" cy="582993"/>
        </a:xfrm>
        <a:prstGeom prst="rightArrow">
          <a:avLst>
            <a:gd name="adj1" fmla="val 60000"/>
            <a:gd name="adj2" fmla="val 50000"/>
          </a:avLst>
        </a:prstGeom>
        <a:solidFill>
          <a:srgbClr val="132577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>
            <a:solidFill>
              <a:sysClr val="window" lastClr="FFFFFF"/>
            </a:solidFill>
            <a:latin typeface="Arial"/>
            <a:ea typeface=""/>
            <a:cs typeface=""/>
          </a:endParaRPr>
        </a:p>
      </dsp:txBody>
      <dsp:txXfrm>
        <a:off x="2060644" y="2183605"/>
        <a:ext cx="325908" cy="349795"/>
      </dsp:txXfrm>
    </dsp:sp>
    <dsp:sp modelId="{46F08CA9-FC05-744A-BA33-24FE52DC1BD6}">
      <dsp:nvSpPr>
        <dsp:cNvPr id="0" name=""/>
        <dsp:cNvSpPr/>
      </dsp:nvSpPr>
      <dsp:spPr>
        <a:xfrm>
          <a:off x="2119611" y="2656890"/>
          <a:ext cx="1714687" cy="1714687"/>
        </a:xfrm>
        <a:prstGeom prst="ellipse">
          <a:avLst/>
        </a:prstGeom>
        <a:solidFill>
          <a:srgbClr val="51A02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ysClr val="window" lastClr="FFFFFF"/>
              </a:solidFill>
              <a:latin typeface="Arial"/>
              <a:ea typeface=""/>
              <a:cs typeface=""/>
            </a:rPr>
            <a:t>Booster</a:t>
          </a:r>
          <a:endParaRPr lang="en-US" sz="1500" kern="1200" dirty="0">
            <a:solidFill>
              <a:sysClr val="window" lastClr="FFFFFF"/>
            </a:solidFill>
            <a:latin typeface="Arial"/>
            <a:ea typeface=""/>
            <a:cs typeface="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ysClr val="window" lastClr="FFFFFF"/>
              </a:solidFill>
              <a:latin typeface="Arial"/>
              <a:ea typeface=""/>
              <a:cs typeface=""/>
            </a:rPr>
            <a:t>refurbishment</a:t>
          </a:r>
          <a:r>
            <a:rPr lang="en-US" sz="1500" kern="1200" dirty="0">
              <a:solidFill>
                <a:sysClr val="window" lastClr="FFFFFF"/>
              </a:solidFill>
              <a:latin typeface="Arial"/>
              <a:ea typeface=""/>
              <a:cs typeface=""/>
            </a:rPr>
            <a:t>     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solidFill>
              <a:sysClr val="window" lastClr="FFFFFF"/>
            </a:solidFill>
            <a:latin typeface="Arial"/>
            <a:ea typeface=""/>
            <a:cs typeface="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solidFill>
              <a:sysClr val="window" lastClr="FFFFFF"/>
            </a:solidFill>
            <a:latin typeface="Arial"/>
            <a:ea typeface=""/>
            <a:cs typeface=""/>
          </a:endParaRPr>
        </a:p>
      </dsp:txBody>
      <dsp:txXfrm>
        <a:off x="2370721" y="2908000"/>
        <a:ext cx="1212467" cy="1212467"/>
      </dsp:txXfrm>
    </dsp:sp>
    <dsp:sp modelId="{7E437D4B-1B6F-9E4D-9779-28A918558714}">
      <dsp:nvSpPr>
        <dsp:cNvPr id="0" name=""/>
        <dsp:cNvSpPr/>
      </dsp:nvSpPr>
      <dsp:spPr>
        <a:xfrm rot="6318902">
          <a:off x="1086668" y="2238839"/>
          <a:ext cx="413088" cy="582993"/>
        </a:xfrm>
        <a:prstGeom prst="rightArrow">
          <a:avLst>
            <a:gd name="adj1" fmla="val 60000"/>
            <a:gd name="adj2" fmla="val 50000"/>
          </a:avLst>
        </a:prstGeom>
        <a:solidFill>
          <a:srgbClr val="132577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>
            <a:solidFill>
              <a:sysClr val="window" lastClr="FFFFFF"/>
            </a:solidFill>
            <a:latin typeface="Arial"/>
            <a:ea typeface=""/>
            <a:cs typeface=""/>
          </a:endParaRPr>
        </a:p>
      </dsp:txBody>
      <dsp:txXfrm rot="10800000">
        <a:off x="1164997" y="2295675"/>
        <a:ext cx="289162" cy="349795"/>
      </dsp:txXfrm>
    </dsp:sp>
    <dsp:sp modelId="{E16E7EB0-8931-7640-9BF7-620B5C82D269}">
      <dsp:nvSpPr>
        <dsp:cNvPr id="0" name=""/>
        <dsp:cNvSpPr/>
      </dsp:nvSpPr>
      <dsp:spPr>
        <a:xfrm>
          <a:off x="103402" y="2887033"/>
          <a:ext cx="1714687" cy="1714687"/>
        </a:xfrm>
        <a:prstGeom prst="ellipse">
          <a:avLst/>
        </a:prstGeom>
        <a:solidFill>
          <a:srgbClr val="51A026">
            <a:lumMod val="75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ysClr val="window" lastClr="FFFFFF"/>
              </a:solidFill>
              <a:latin typeface="Arial"/>
              <a:ea typeface=""/>
              <a:cs typeface=""/>
            </a:rPr>
            <a:t>Linac</a:t>
          </a:r>
          <a:endParaRPr lang="en-US" sz="1500" kern="1200" dirty="0">
            <a:solidFill>
              <a:sysClr val="window" lastClr="FFFFFF"/>
            </a:solidFill>
            <a:latin typeface="Arial"/>
            <a:ea typeface=""/>
            <a:cs typeface="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ysClr val="window" lastClr="FFFFFF"/>
              </a:solidFill>
              <a:latin typeface="Arial"/>
              <a:ea typeface=""/>
              <a:cs typeface=""/>
            </a:rPr>
            <a:t>refurbishment</a:t>
          </a:r>
          <a:endParaRPr lang="en-US" sz="1200" kern="1200" dirty="0">
            <a:solidFill>
              <a:sysClr val="window" lastClr="FFFFFF"/>
            </a:solidFill>
            <a:latin typeface="Arial"/>
            <a:ea typeface=""/>
            <a:cs typeface="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solidFill>
              <a:sysClr val="window" lastClr="FFFFFF"/>
            </a:solidFill>
            <a:latin typeface="Arial"/>
            <a:ea typeface=""/>
            <a:cs typeface=""/>
          </a:endParaRPr>
        </a:p>
      </dsp:txBody>
      <dsp:txXfrm>
        <a:off x="354512" y="3138143"/>
        <a:ext cx="1212467" cy="1212467"/>
      </dsp:txXfrm>
    </dsp:sp>
    <dsp:sp modelId="{E072BD2A-8433-5149-A464-35C42380D8D3}">
      <dsp:nvSpPr>
        <dsp:cNvPr id="0" name=""/>
        <dsp:cNvSpPr/>
      </dsp:nvSpPr>
      <dsp:spPr>
        <a:xfrm rot="21370045">
          <a:off x="2808277" y="778862"/>
          <a:ext cx="5333115" cy="582993"/>
        </a:xfrm>
        <a:prstGeom prst="rightArrow">
          <a:avLst>
            <a:gd name="adj1" fmla="val 60000"/>
            <a:gd name="adj2" fmla="val 50000"/>
          </a:avLst>
        </a:prstGeom>
        <a:solidFill>
          <a:srgbClr val="132577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>
            <a:solidFill>
              <a:sysClr val="window" lastClr="FFFFFF"/>
            </a:solidFill>
            <a:latin typeface="Arial"/>
            <a:ea typeface=""/>
            <a:cs typeface=""/>
          </a:endParaRPr>
        </a:p>
      </dsp:txBody>
      <dsp:txXfrm>
        <a:off x="2808473" y="901306"/>
        <a:ext cx="5158217" cy="349795"/>
      </dsp:txXfrm>
    </dsp:sp>
    <dsp:sp modelId="{E0A37FFC-6CE4-2647-8453-F688D29FD3A8}">
      <dsp:nvSpPr>
        <dsp:cNvPr id="0" name=""/>
        <dsp:cNvSpPr/>
      </dsp:nvSpPr>
      <dsp:spPr>
        <a:xfrm>
          <a:off x="8205310" y="0"/>
          <a:ext cx="1714687" cy="1714687"/>
        </a:xfrm>
        <a:prstGeom prst="ellipse">
          <a:avLst/>
        </a:prstGeom>
        <a:solidFill>
          <a:srgbClr val="ED7703"/>
        </a:solidFill>
        <a:ln w="38100" cap="flat" cmpd="sng" algn="ctr">
          <a:solidFill>
            <a:sysClr val="window" lastClr="FFFF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ysClr val="window" lastClr="FFFFFF"/>
              </a:solidFill>
              <a:latin typeface="Calibri" charset="0"/>
              <a:ea typeface="Calibri" charset="0"/>
              <a:cs typeface="Calibri" charset="0"/>
            </a:rPr>
            <a:t>NEW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solidFill>
                <a:sysClr val="window" lastClr="FFFFFF"/>
              </a:solidFill>
              <a:latin typeface="Calibri" charset="0"/>
              <a:ea typeface="Calibri" charset="0"/>
              <a:cs typeface="Calibri" charset="0"/>
            </a:rPr>
            <a:t>Linac</a:t>
          </a:r>
          <a:endParaRPr lang="en-US" sz="3200" b="1" kern="1200" dirty="0">
            <a:solidFill>
              <a:sysClr val="window" lastClr="FFFFFF"/>
            </a:solidFill>
            <a:latin typeface="Calibri" charset="0"/>
            <a:ea typeface="Calibri" charset="0"/>
            <a:cs typeface="Calibri" charset="0"/>
          </a:endParaRPr>
        </a:p>
      </dsp:txBody>
      <dsp:txXfrm>
        <a:off x="8456420" y="251110"/>
        <a:ext cx="1212467" cy="1212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17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175" name="PlaceHolder 4"/>
          <p:cNvSpPr>
            <a:spLocks noGrp="1"/>
          </p:cNvSpPr>
          <p:nvPr>
            <p:ph type="dt" idx="55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76" name="PlaceHolder 5"/>
          <p:cNvSpPr>
            <a:spLocks noGrp="1"/>
          </p:cNvSpPr>
          <p:nvPr>
            <p:ph type="ftr" idx="56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77" name="PlaceHolder 6"/>
          <p:cNvSpPr>
            <a:spLocks noGrp="1"/>
          </p:cNvSpPr>
          <p:nvPr>
            <p:ph type="sldNum" idx="57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4301158-7B67-41F5-BF66-766A2F1D5F84}" type="slidenum"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fr-F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23838" y="812800"/>
            <a:ext cx="7099300" cy="3994150"/>
          </a:xfrm>
          <a:prstGeom prst="rect">
            <a:avLst/>
          </a:prstGeom>
          <a:ln w="0">
            <a:noFill/>
          </a:ln>
        </p:spPr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32880" cy="479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PlaceHolder 3"/>
          <p:cNvSpPr>
            <a:spLocks noGrp="1"/>
          </p:cNvSpPr>
          <p:nvPr>
            <p:ph type="sldNum" idx="59"/>
          </p:nvPr>
        </p:nvSpPr>
        <p:spPr>
          <a:xfrm>
            <a:off x="4278960" y="10157400"/>
            <a:ext cx="3265920" cy="51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ACA287A-E97F-49F7-A041-A13C03E873F5}" type="slidenum">
              <a:rPr lang="fr-F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lang="fr-F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5763" y="685800"/>
            <a:ext cx="6073775" cy="3416300"/>
          </a:xfrm>
          <a:prstGeom prst="rect">
            <a:avLst/>
          </a:prstGeom>
          <a:ln w="0">
            <a:noFill/>
          </a:ln>
        </p:spPr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3440" cy="410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6" name="PlaceHolder 3"/>
          <p:cNvSpPr>
            <a:spLocks noGrp="1"/>
          </p:cNvSpPr>
          <p:nvPr>
            <p:ph type="sldNum" idx="62"/>
          </p:nvPr>
        </p:nvSpPr>
        <p:spPr>
          <a:xfrm>
            <a:off x="3884760" y="8685360"/>
            <a:ext cx="2958840" cy="44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A136468-F050-43BF-90C7-67E055F5920C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32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679320" y="5325840"/>
            <a:ext cx="5385960" cy="441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PlaceHolder 3"/>
          <p:cNvSpPr>
            <a:spLocks noGrp="1"/>
          </p:cNvSpPr>
          <p:nvPr>
            <p:ph type="sldNum" idx="60"/>
          </p:nvPr>
        </p:nvSpPr>
        <p:spPr>
          <a:xfrm>
            <a:off x="3884760" y="8685360"/>
            <a:ext cx="2922120" cy="407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AD7D1B6-E58F-4B92-8153-4BA68E99F57A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11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12" name="PlaceHolder 2"/>
          <p:cNvSpPr>
            <a:spLocks noGrp="1"/>
          </p:cNvSpPr>
          <p:nvPr>
            <p:ph type="body"/>
          </p:nvPr>
        </p:nvSpPr>
        <p:spPr>
          <a:xfrm>
            <a:off x="679320" y="5325840"/>
            <a:ext cx="5385960" cy="441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PlaceHolder 3"/>
          <p:cNvSpPr>
            <a:spLocks noGrp="1"/>
          </p:cNvSpPr>
          <p:nvPr>
            <p:ph type="sldNum" idx="61"/>
          </p:nvPr>
        </p:nvSpPr>
        <p:spPr>
          <a:xfrm>
            <a:off x="3884760" y="8685360"/>
            <a:ext cx="2922120" cy="407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8D70CD3-DFD6-414A-AE27-C8057CB8D5FA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12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0" y="812800"/>
            <a:ext cx="0" cy="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DF522-C63B-6B0A-6E5B-43F30A39577C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153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840" cy="480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2" name="PlaceHolder 3"/>
          <p:cNvSpPr>
            <a:spLocks noGrp="1"/>
          </p:cNvSpPr>
          <p:nvPr>
            <p:ph type="sldNum" idx="221"/>
          </p:nvPr>
        </p:nvSpPr>
        <p:spPr>
          <a:xfrm>
            <a:off x="4278960" y="10157400"/>
            <a:ext cx="3278880" cy="53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518071B2-3038-402C-AC17-DBC71735FB61}" type="slidenum">
              <a:rPr kumimoji="0" lang="fr-FR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23</a:t>
            </a:fld>
            <a:endParaRPr kumimoji="0" lang="fr-FR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5413" y="881063"/>
            <a:ext cx="7732713" cy="4349750"/>
          </a:xfrm>
          <a:prstGeom prst="rect">
            <a:avLst/>
          </a:prstGeom>
          <a:ln w="0">
            <a:noFill/>
          </a:ln>
        </p:spPr>
      </p:sp>
      <p:sp>
        <p:nvSpPr>
          <p:cNvPr id="1534" name="PlaceHolder 2"/>
          <p:cNvSpPr>
            <a:spLocks noGrp="1"/>
          </p:cNvSpPr>
          <p:nvPr>
            <p:ph type="body"/>
          </p:nvPr>
        </p:nvSpPr>
        <p:spPr>
          <a:xfrm>
            <a:off x="749160" y="5515920"/>
            <a:ext cx="5985360" cy="521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5" name="PlaceHolder 3"/>
          <p:cNvSpPr>
            <a:spLocks noGrp="1"/>
          </p:cNvSpPr>
          <p:nvPr>
            <p:ph type="sldNum" idx="222"/>
          </p:nvPr>
        </p:nvSpPr>
        <p:spPr>
          <a:xfrm>
            <a:off x="4239360" y="11032200"/>
            <a:ext cx="3244320" cy="574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6EF048FC-8895-4B2C-B557-1532E4C3D51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24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5413" y="881063"/>
            <a:ext cx="7732713" cy="4349750"/>
          </a:xfrm>
          <a:prstGeom prst="rect">
            <a:avLst/>
          </a:prstGeom>
          <a:ln w="0">
            <a:noFill/>
          </a:ln>
        </p:spPr>
      </p:sp>
      <p:sp>
        <p:nvSpPr>
          <p:cNvPr id="1537" name="PlaceHolder 2"/>
          <p:cNvSpPr>
            <a:spLocks noGrp="1"/>
          </p:cNvSpPr>
          <p:nvPr>
            <p:ph type="body"/>
          </p:nvPr>
        </p:nvSpPr>
        <p:spPr>
          <a:xfrm>
            <a:off x="749160" y="5515920"/>
            <a:ext cx="5985360" cy="521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8" name="PlaceHolder 3"/>
          <p:cNvSpPr>
            <a:spLocks noGrp="1"/>
          </p:cNvSpPr>
          <p:nvPr>
            <p:ph type="sldNum" idx="223"/>
          </p:nvPr>
        </p:nvSpPr>
        <p:spPr>
          <a:xfrm>
            <a:off x="4239360" y="11032200"/>
            <a:ext cx="3244320" cy="574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CC855EEF-013E-4834-B985-F0744444B76E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25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0" y="812800"/>
            <a:ext cx="0" cy="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58B7A-CC1A-7D6A-BD68-3AFADB6BA4FC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0" y="812800"/>
            <a:ext cx="0" cy="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48FCF-EC5B-9DAE-E3B7-AC1FD3B0D8D4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8.jp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8.jp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8E18E3F-8BF9-4717-B98C-ACB7C982C34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1102786" y="2"/>
            <a:ext cx="9986433" cy="549275"/>
          </a:xfrm>
          <a:noFill/>
        </p:spPr>
        <p:txBody>
          <a:bodyPr anchor="b" anchorCtr="0"/>
          <a:lstStyle>
            <a:lvl1pPr>
              <a:defRPr sz="144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2785" y="549275"/>
            <a:ext cx="9986433" cy="575470"/>
          </a:xfrm>
        </p:spPr>
        <p:txBody>
          <a:bodyPr/>
          <a:lstStyle>
            <a:lvl1pPr marL="0" indent="0" algn="l">
              <a:buNone/>
              <a:defRPr sz="1440">
                <a:solidFill>
                  <a:schemeClr val="bg1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COLD Review Meeting | Qing Qin | 21 April, 2026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28642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969600" y="151200"/>
            <a:ext cx="10982400" cy="59616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468800" y="1098000"/>
            <a:ext cx="74832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60"/>
              </a:spcAft>
              <a:buFont typeface="Arial" pitchFamily="34" charset="0"/>
              <a:buNone/>
              <a:defRPr sz="3360">
                <a:solidFill>
                  <a:schemeClr val="bg1"/>
                </a:solidFill>
              </a:defRPr>
            </a:lvl1pPr>
            <a:lvl2pPr marL="0" indent="0">
              <a:spcBef>
                <a:spcPts val="480"/>
              </a:spcBef>
              <a:spcAft>
                <a:spcPts val="0"/>
              </a:spcAft>
              <a:buFont typeface="Arial" pitchFamily="34" charset="0"/>
              <a:buNone/>
              <a:defRPr sz="312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7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SzPct val="80000"/>
              <a:buNone/>
              <a:defRPr sz="210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8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969600" y="1098000"/>
            <a:ext cx="3432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COLD Review Meeting | Qing Qin | 21 April, 2026</a:t>
            </a:r>
          </a:p>
        </p:txBody>
      </p:sp>
    </p:spTree>
    <p:extLst>
      <p:ext uri="{BB962C8B-B14F-4D97-AF65-F5344CB8AC3E}">
        <p14:creationId xmlns:p14="http://schemas.microsoft.com/office/powerpoint/2010/main" val="1684936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60"/>
              </a:spcAft>
              <a:buSzPct val="80000"/>
              <a:defRPr/>
            </a:lvl4pPr>
            <a:lvl5pPr>
              <a:spcAft>
                <a:spcPts val="36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COLD Review Meeting | Qing Qin | 21 April, 2026</a:t>
            </a:r>
          </a:p>
        </p:txBody>
      </p:sp>
    </p:spTree>
    <p:extLst>
      <p:ext uri="{BB962C8B-B14F-4D97-AF65-F5344CB8AC3E}">
        <p14:creationId xmlns:p14="http://schemas.microsoft.com/office/powerpoint/2010/main" val="390348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8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93776" lvl="0" indent="-37033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87552" lvl="1" indent="-342900">
              <a:spcBef>
                <a:spcPts val="1728"/>
              </a:spcBef>
              <a:spcAft>
                <a:spcPts val="0"/>
              </a:spcAft>
              <a:buSzPts val="1400"/>
              <a:buChar char="○"/>
              <a:defRPr/>
            </a:lvl2pPr>
            <a:lvl3pPr marL="1481328" lvl="2" indent="-342900">
              <a:spcBef>
                <a:spcPts val="1728"/>
              </a:spcBef>
              <a:spcAft>
                <a:spcPts val="0"/>
              </a:spcAft>
              <a:buSzPts val="1400"/>
              <a:buChar char="■"/>
              <a:defRPr/>
            </a:lvl3pPr>
            <a:lvl4pPr marL="1975104" lvl="3" indent="-342900">
              <a:spcBef>
                <a:spcPts val="1728"/>
              </a:spcBef>
              <a:spcAft>
                <a:spcPts val="0"/>
              </a:spcAft>
              <a:buSzPts val="1400"/>
              <a:buChar char="●"/>
              <a:defRPr/>
            </a:lvl4pPr>
            <a:lvl5pPr marL="2468880" lvl="4" indent="-342900">
              <a:spcBef>
                <a:spcPts val="1728"/>
              </a:spcBef>
              <a:spcAft>
                <a:spcPts val="0"/>
              </a:spcAft>
              <a:buSzPts val="1400"/>
              <a:buChar char="○"/>
              <a:defRPr/>
            </a:lvl5pPr>
            <a:lvl6pPr marL="2962656" lvl="5" indent="-342900">
              <a:spcBef>
                <a:spcPts val="1728"/>
              </a:spcBef>
              <a:spcAft>
                <a:spcPts val="0"/>
              </a:spcAft>
              <a:buSzPts val="1400"/>
              <a:buChar char="■"/>
              <a:defRPr/>
            </a:lvl6pPr>
            <a:lvl7pPr marL="3456432" lvl="6" indent="-342900">
              <a:spcBef>
                <a:spcPts val="1728"/>
              </a:spcBef>
              <a:spcAft>
                <a:spcPts val="0"/>
              </a:spcAft>
              <a:buSzPts val="1400"/>
              <a:buChar char="●"/>
              <a:defRPr/>
            </a:lvl7pPr>
            <a:lvl8pPr marL="3950208" lvl="7" indent="-342900">
              <a:spcBef>
                <a:spcPts val="1728"/>
              </a:spcBef>
              <a:spcAft>
                <a:spcPts val="0"/>
              </a:spcAft>
              <a:buSzPts val="1400"/>
              <a:buChar char="○"/>
              <a:defRPr/>
            </a:lvl8pPr>
            <a:lvl9pPr marL="4443984" lvl="8" indent="-342900">
              <a:spcBef>
                <a:spcPts val="1728"/>
              </a:spcBef>
              <a:spcAft>
                <a:spcPts val="17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504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1102788" y="3"/>
            <a:ext cx="9986433" cy="549275"/>
          </a:xfrm>
          <a:noFill/>
        </p:spPr>
        <p:txBody>
          <a:bodyPr anchor="b" anchorCtr="0"/>
          <a:lstStyle>
            <a:lvl1pPr>
              <a:defRPr sz="1296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2786" y="549275"/>
            <a:ext cx="9986433" cy="575470"/>
          </a:xfrm>
        </p:spPr>
        <p:txBody>
          <a:bodyPr/>
          <a:lstStyle>
            <a:lvl1pPr marL="0" indent="0" algn="l">
              <a:buNone/>
              <a:defRPr sz="1296">
                <a:solidFill>
                  <a:schemeClr val="bg1"/>
                </a:solidFill>
              </a:defRPr>
            </a:lvl1pPr>
            <a:lvl2pPr marL="49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2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50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COLD Review Meeting | Qing Qin | 21 April, 2026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80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969600" y="151200"/>
            <a:ext cx="10982400" cy="59616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468800" y="1098000"/>
            <a:ext cx="74832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24"/>
              </a:spcAft>
              <a:buFont typeface="Arial" pitchFamily="34" charset="0"/>
              <a:buNone/>
              <a:defRPr sz="3024">
                <a:solidFill>
                  <a:schemeClr val="bg1"/>
                </a:solidFill>
              </a:defRPr>
            </a:lvl1pPr>
            <a:lvl2pPr marL="0" indent="0">
              <a:spcBef>
                <a:spcPts val="432"/>
              </a:spcBef>
              <a:spcAft>
                <a:spcPts val="0"/>
              </a:spcAft>
              <a:buFont typeface="Arial" pitchFamily="34" charset="0"/>
              <a:buNone/>
              <a:defRPr sz="2808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43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16"/>
              </a:spcAft>
              <a:buSzPct val="80000"/>
              <a:buNone/>
              <a:defRPr sz="189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62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969600" y="1098000"/>
            <a:ext cx="3432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‹#›</a:t>
            </a:fld>
            <a:endParaRPr lang="en-US">
              <a:solidFill>
                <a:srgbClr val="132577"/>
              </a:solidFill>
            </a:endParaRP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COLD Review Meeting | Qing Qin | 21 April, 2026</a:t>
            </a:r>
          </a:p>
        </p:txBody>
      </p:sp>
    </p:spTree>
    <p:extLst>
      <p:ext uri="{BB962C8B-B14F-4D97-AF65-F5344CB8AC3E}">
        <p14:creationId xmlns:p14="http://schemas.microsoft.com/office/powerpoint/2010/main" val="2645388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24"/>
              </a:spcAft>
              <a:buSzPct val="80000"/>
              <a:defRPr/>
            </a:lvl4pPr>
            <a:lvl5pPr>
              <a:spcAft>
                <a:spcPts val="324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‹#›</a:t>
            </a:fld>
            <a:endParaRPr lang="en-US">
              <a:solidFill>
                <a:srgbClr val="132577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COLD Review Meeting | Qing Qin | 21 April, 2026</a:t>
            </a:r>
            <a:endParaRPr lang="en-US" dirty="0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0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‹#›</a:t>
            </a:fld>
            <a:endParaRPr lang="en-US">
              <a:solidFill>
                <a:srgbClr val="132577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COLD Review Meeting | Qing Qin | 21 April, 2026</a:t>
            </a:r>
          </a:p>
        </p:txBody>
      </p:sp>
    </p:spTree>
    <p:extLst>
      <p:ext uri="{BB962C8B-B14F-4D97-AF65-F5344CB8AC3E}">
        <p14:creationId xmlns:p14="http://schemas.microsoft.com/office/powerpoint/2010/main" val="4092643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1102788" y="3"/>
            <a:ext cx="9986433" cy="549275"/>
          </a:xfrm>
          <a:noFill/>
        </p:spPr>
        <p:txBody>
          <a:bodyPr anchor="b" anchorCtr="0"/>
          <a:lstStyle>
            <a:lvl1pPr>
              <a:defRPr sz="1296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2786" y="549275"/>
            <a:ext cx="9986433" cy="575470"/>
          </a:xfrm>
        </p:spPr>
        <p:txBody>
          <a:bodyPr/>
          <a:lstStyle>
            <a:lvl1pPr marL="0" indent="0" algn="l">
              <a:buNone/>
              <a:defRPr sz="1296">
                <a:solidFill>
                  <a:schemeClr val="bg1"/>
                </a:solidFill>
              </a:defRPr>
            </a:lvl1pPr>
            <a:lvl2pPr marL="49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2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50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COLD Review Meeting | Qing Qin | 21 April, 2026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1D827041-65C8-4453-9640-77DBDE64649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969600" y="151200"/>
            <a:ext cx="10982400" cy="59616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468800" y="1098000"/>
            <a:ext cx="74832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24"/>
              </a:spcAft>
              <a:buFont typeface="Arial" pitchFamily="34" charset="0"/>
              <a:buNone/>
              <a:defRPr sz="3024">
                <a:solidFill>
                  <a:schemeClr val="bg1"/>
                </a:solidFill>
              </a:defRPr>
            </a:lvl1pPr>
            <a:lvl2pPr marL="0" indent="0">
              <a:spcBef>
                <a:spcPts val="432"/>
              </a:spcBef>
              <a:spcAft>
                <a:spcPts val="0"/>
              </a:spcAft>
              <a:buFont typeface="Arial" pitchFamily="34" charset="0"/>
              <a:buNone/>
              <a:defRPr sz="2808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43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16"/>
              </a:spcAft>
              <a:buSzPct val="80000"/>
              <a:buNone/>
              <a:defRPr sz="189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62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969600" y="1098000"/>
            <a:ext cx="3432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‹#›</a:t>
            </a:fld>
            <a:endParaRPr lang="en-US">
              <a:solidFill>
                <a:srgbClr val="132577"/>
              </a:solidFill>
            </a:endParaRP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COLD Review Meeting | Qing Qin | 21 April, 2026</a:t>
            </a:r>
          </a:p>
        </p:txBody>
      </p:sp>
    </p:spTree>
    <p:extLst>
      <p:ext uri="{BB962C8B-B14F-4D97-AF65-F5344CB8AC3E}">
        <p14:creationId xmlns:p14="http://schemas.microsoft.com/office/powerpoint/2010/main" val="3171927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24"/>
              </a:spcAft>
              <a:buSzPct val="80000"/>
              <a:defRPr/>
            </a:lvl4pPr>
            <a:lvl5pPr>
              <a:spcAft>
                <a:spcPts val="324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‹#›</a:t>
            </a:fld>
            <a:endParaRPr lang="en-US">
              <a:solidFill>
                <a:srgbClr val="132577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COLD Review Meeting | Qing Qin | 21 April, 2026</a:t>
            </a:r>
            <a:endParaRPr lang="en-US" dirty="0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95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‹#›</a:t>
            </a:fld>
            <a:endParaRPr lang="en-US">
              <a:solidFill>
                <a:srgbClr val="132577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COLD Review Meeting | Qing Qin | 21 April, 2026</a:t>
            </a:r>
          </a:p>
        </p:txBody>
      </p:sp>
    </p:spTree>
    <p:extLst>
      <p:ext uri="{BB962C8B-B14F-4D97-AF65-F5344CB8AC3E}">
        <p14:creationId xmlns:p14="http://schemas.microsoft.com/office/powerpoint/2010/main" val="2232281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1102788" y="3"/>
            <a:ext cx="9986433" cy="549275"/>
          </a:xfrm>
          <a:noFill/>
        </p:spPr>
        <p:txBody>
          <a:bodyPr anchor="b" anchorCtr="0"/>
          <a:lstStyle>
            <a:lvl1pPr>
              <a:defRPr sz="1296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2786" y="549275"/>
            <a:ext cx="9986433" cy="575470"/>
          </a:xfrm>
        </p:spPr>
        <p:txBody>
          <a:bodyPr/>
          <a:lstStyle>
            <a:lvl1pPr marL="0" indent="0" algn="l">
              <a:buNone/>
              <a:defRPr sz="1296">
                <a:solidFill>
                  <a:schemeClr val="bg1"/>
                </a:solidFill>
              </a:defRPr>
            </a:lvl1pPr>
            <a:lvl2pPr marL="49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2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50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COLD Review Meeting | Qing Qin | 21 April, 2026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2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969600" y="151200"/>
            <a:ext cx="10982400" cy="59616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468800" y="1098000"/>
            <a:ext cx="74832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24"/>
              </a:spcAft>
              <a:buFont typeface="Arial" pitchFamily="34" charset="0"/>
              <a:buNone/>
              <a:defRPr sz="3024">
                <a:solidFill>
                  <a:schemeClr val="bg1"/>
                </a:solidFill>
              </a:defRPr>
            </a:lvl1pPr>
            <a:lvl2pPr marL="0" indent="0">
              <a:spcBef>
                <a:spcPts val="432"/>
              </a:spcBef>
              <a:spcAft>
                <a:spcPts val="0"/>
              </a:spcAft>
              <a:buFont typeface="Arial" pitchFamily="34" charset="0"/>
              <a:buNone/>
              <a:defRPr sz="2808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43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16"/>
              </a:spcAft>
              <a:buSzPct val="80000"/>
              <a:buNone/>
              <a:defRPr sz="189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62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969600" y="1098000"/>
            <a:ext cx="3432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‹#›</a:t>
            </a:fld>
            <a:endParaRPr lang="en-US">
              <a:solidFill>
                <a:srgbClr val="132577"/>
              </a:solidFill>
            </a:endParaRP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COLD Review Meeting | Qing Qin | 21 April, 2026</a:t>
            </a:r>
          </a:p>
        </p:txBody>
      </p:sp>
    </p:spTree>
    <p:extLst>
      <p:ext uri="{BB962C8B-B14F-4D97-AF65-F5344CB8AC3E}">
        <p14:creationId xmlns:p14="http://schemas.microsoft.com/office/powerpoint/2010/main" val="514275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24"/>
              </a:spcAft>
              <a:buSzPct val="80000"/>
              <a:defRPr/>
            </a:lvl4pPr>
            <a:lvl5pPr>
              <a:spcAft>
                <a:spcPts val="324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‹#›</a:t>
            </a:fld>
            <a:endParaRPr lang="en-US">
              <a:solidFill>
                <a:srgbClr val="132577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COLD Review Meeting | Qing Qin | 21 April, 2026</a:t>
            </a:r>
            <a:endParaRPr lang="en-US" dirty="0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452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‹#›</a:t>
            </a:fld>
            <a:endParaRPr lang="en-US">
              <a:solidFill>
                <a:srgbClr val="132577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COLD Review Meeting | Qing Qin | 21 April, 2026</a:t>
            </a:r>
          </a:p>
        </p:txBody>
      </p:sp>
    </p:spTree>
    <p:extLst>
      <p:ext uri="{BB962C8B-B14F-4D97-AF65-F5344CB8AC3E}">
        <p14:creationId xmlns:p14="http://schemas.microsoft.com/office/powerpoint/2010/main" val="2557911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5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56"/>
          </p:nvPr>
        </p:nvSpPr>
        <p:spPr/>
        <p:txBody>
          <a:bodyPr/>
          <a:lstStyle/>
          <a:p>
            <a:fld id="{B91A4D8C-128C-4640-AF11-0B4822503C6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924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ver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3667375" name="Image 14" descr="logo_couv.jpg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55440" y="1484784"/>
            <a:ext cx="9061347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47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2176491" name="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09031227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4468800" y="1098000"/>
            <a:ext cx="7483200" cy="4563248"/>
          </a:xfrm>
          <a:prstGeom prst="rect">
            <a:avLst/>
          </a:prstGeo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50621294" name="Espace réservé pour une image  7"/>
          <p:cNvSpPr>
            <a:spLocks noGrp="1"/>
          </p:cNvSpPr>
          <p:nvPr>
            <p:ph type="pic" sz="quarter" idx="13"/>
          </p:nvPr>
        </p:nvSpPr>
        <p:spPr bwMode="auto">
          <a:xfrm>
            <a:off x="969600" y="1098000"/>
            <a:ext cx="3432000" cy="4563248"/>
          </a:xfrm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1877637653" name="Espace réservé du numéro de diapositive 17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‹#›</a:t>
            </a:fld>
            <a:endParaRPr lang="fr-FR"/>
          </a:p>
        </p:txBody>
      </p:sp>
      <p:sp>
        <p:nvSpPr>
          <p:cNvPr id="249473023" name="Espace réservé du pied de page 18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COLD Review Meeting | Qing Qin | 21 April, 2026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16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6CF14C6D-9990-4DD4-BDBD-AC4FA3987A4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4649280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85557622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970251" y="764704"/>
            <a:ext cx="10982400" cy="5400000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1038795922" name="Espace réservé du numéro de diapositive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‹#›</a:t>
            </a:fld>
            <a:endParaRPr lang="fr-FR"/>
          </a:p>
        </p:txBody>
      </p:sp>
      <p:sp>
        <p:nvSpPr>
          <p:cNvPr id="528716940" name="Espace réservé du pied de page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COLD Review Meeting | Qing Qin | 21 April, 2026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1603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Use for importing slid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477421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88032941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COLD Review Meeting | Qing Qin | 21 April, 2026</a:t>
            </a:r>
            <a:endParaRPr lang="fr-FR"/>
          </a:p>
        </p:txBody>
      </p:sp>
      <p:sp>
        <p:nvSpPr>
          <p:cNvPr id="137936873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58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lour pale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3549567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ESRF COLOUR PALETTE</a:t>
            </a:r>
            <a:endParaRPr lang="en-GB"/>
          </a:p>
        </p:txBody>
      </p:sp>
      <p:sp>
        <p:nvSpPr>
          <p:cNvPr id="1619171877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COLD Review Meeting | Qing Qin | 21 April, 2026</a:t>
            </a:r>
            <a:endParaRPr lang="fr-FR"/>
          </a:p>
        </p:txBody>
      </p:sp>
      <p:sp>
        <p:nvSpPr>
          <p:cNvPr id="490776160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‹#›</a:t>
            </a:fld>
            <a:endParaRPr lang="fr-FR"/>
          </a:p>
        </p:txBody>
      </p:sp>
      <p:grpSp>
        <p:nvGrpSpPr>
          <p:cNvPr id="1519242681" name="Group 4"/>
          <p:cNvGrpSpPr/>
          <p:nvPr userDrawn="1"/>
        </p:nvGrpSpPr>
        <p:grpSpPr bwMode="auto">
          <a:xfrm>
            <a:off x="2334965" y="1016733"/>
            <a:ext cx="7073403" cy="4780955"/>
            <a:chOff x="977503" y="761588"/>
            <a:chExt cx="6421177" cy="4780955"/>
          </a:xfrm>
        </p:grpSpPr>
        <p:sp>
          <p:nvSpPr>
            <p:cNvPr id="6" name="Oval 5"/>
            <p:cNvSpPr/>
            <p:nvPr/>
          </p:nvSpPr>
          <p:spPr bwMode="auto">
            <a:xfrm>
              <a:off x="2803892" y="1812730"/>
              <a:ext cx="2628292" cy="26282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4175956" y="1016392"/>
              <a:ext cx="576404" cy="576404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003708" y="1393465"/>
              <a:ext cx="576404" cy="576404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5507764" y="1980062"/>
              <a:ext cx="576404" cy="57640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5688124" y="2740535"/>
              <a:ext cx="576404" cy="576404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580282" y="3501008"/>
              <a:ext cx="576404" cy="576404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5148064" y="4169035"/>
              <a:ext cx="576404" cy="576404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2367593" y="1709154"/>
              <a:ext cx="576404" cy="576404"/>
            </a:xfrm>
            <a:prstGeom prst="ellipse">
              <a:avLst/>
            </a:prstGeom>
            <a:solidFill>
              <a:srgbClr val="13257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2079391" y="2433493"/>
              <a:ext cx="576404" cy="576404"/>
            </a:xfrm>
            <a:prstGeom prst="ellipse">
              <a:avLst/>
            </a:prstGeom>
            <a:solidFill>
              <a:srgbClr val="13257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491370" y="4689140"/>
              <a:ext cx="576404" cy="576404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2706262" y="4329100"/>
              <a:ext cx="576404" cy="576404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2113415" y="3746995"/>
              <a:ext cx="576404" cy="576404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3545461" y="3053707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>
                  <a:solidFill>
                    <a:schemeClr val="bg1"/>
                  </a:solidFill>
                </a:rPr>
                <a:t>R019G037B119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4339537" y="761588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R237G119B003</a:t>
              </a:r>
              <a:endParaRPr lang="en-GB" sz="1200"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5273712" y="116293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R244G163B000</a:t>
              </a:r>
              <a:endParaRPr lang="en-GB" sz="1200"/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5795966" y="1756869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R255G221B000</a:t>
              </a:r>
              <a:endParaRPr lang="en-GB" sz="1200"/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6084168" y="257054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R081G160B038</a:t>
              </a:r>
              <a:endParaRPr lang="en-GB" sz="1200"/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6084168" y="3409384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R000G152B212</a:t>
              </a:r>
              <a:endParaRPr lang="en-GB" sz="1200"/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5677172" y="4159448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R175G000B124</a:t>
              </a:r>
              <a:endParaRPr lang="en-GB" sz="1200"/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1312568" y="1497250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ESRF blue 75%</a:t>
              </a:r>
              <a:endParaRPr lang="en-GB" sz="1200"/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977503" y="227946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ESRF blue 50%</a:t>
              </a:r>
              <a:endParaRPr lang="en-GB" sz="1200"/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2878263" y="5265544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R183G185B186</a:t>
              </a:r>
              <a:endParaRPr lang="en-GB" sz="1200"/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1968154" y="4899336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R209G210B212</a:t>
              </a:r>
              <a:endParaRPr lang="en-GB" sz="1200"/>
            </a:p>
          </p:txBody>
        </p:sp>
        <p:sp>
          <p:nvSpPr>
            <p:cNvPr id="29" name="TextBox 28"/>
            <p:cNvSpPr txBox="1"/>
            <p:nvPr/>
          </p:nvSpPr>
          <p:spPr bwMode="auto">
            <a:xfrm>
              <a:off x="1238010" y="431192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R244G244B244</a:t>
              </a:r>
              <a:endParaRPr lang="en-GB" sz="1200"/>
            </a:p>
          </p:txBody>
        </p:sp>
      </p:grpSp>
    </p:spTree>
    <p:extLst>
      <p:ext uri="{BB962C8B-B14F-4D97-AF65-F5344CB8AC3E}">
        <p14:creationId xmlns:p14="http://schemas.microsoft.com/office/powerpoint/2010/main" val="305353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38870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52896324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91292108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678824063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D2B21D-0D51-45EF-A462-566ED68CD9F3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6000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Use for importing slides" userDrawn="1">
  <p:cSld name="1_Use for importing slid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3319234" name="Google Shape;30;p4"/>
          <p:cNvSpPr txBox="1">
            <a:spLocks noGrp="1"/>
          </p:cNvSpPr>
          <p:nvPr>
            <p:ph type="title"/>
          </p:nvPr>
        </p:nvSpPr>
        <p:spPr bwMode="auto"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53245108" name="Google Shape;31;p4"/>
          <p:cNvSpPr txBox="1">
            <a:spLocks noGrp="1"/>
          </p:cNvSpPr>
          <p:nvPr>
            <p:ph type="dt" idx="10"/>
          </p:nvPr>
        </p:nvSpPr>
        <p:spPr bwMode="auto">
          <a:xfrm>
            <a:off x="0" y="6705364"/>
            <a:ext cx="815413" cy="15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796014421" name="Google Shape;32;p4"/>
          <p:cNvSpPr txBox="1">
            <a:spLocks noGrp="1"/>
          </p:cNvSpPr>
          <p:nvPr>
            <p:ph type="sldNum" idx="12"/>
          </p:nvPr>
        </p:nvSpPr>
        <p:spPr bwMode="auto">
          <a:xfrm>
            <a:off x="264002" y="6483437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4852376" name="Google Shape;33;p4"/>
          <p:cNvSpPr txBox="1">
            <a:spLocks noGrp="1"/>
          </p:cNvSpPr>
          <p:nvPr>
            <p:ph type="ftr" idx="11"/>
          </p:nvPr>
        </p:nvSpPr>
        <p:spPr bwMode="auto">
          <a:xfrm>
            <a:off x="840001" y="6483349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COLD Review Meeting | Qing Qin | 21 April, 2026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4041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8411112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  <a:defRPr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7897732" name="PlaceHolder 2"/>
          <p:cNvSpPr>
            <a:spLocks noGrp="1"/>
          </p:cNvSpPr>
          <p:nvPr>
            <p:ph type="subTitle"/>
          </p:nvPr>
        </p:nvSpPr>
        <p:spPr bwMode="auto"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  <a:defRPr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0744733" name="PlaceHolder 3"/>
          <p:cNvSpPr>
            <a:spLocks noGrp="1"/>
          </p:cNvSpPr>
          <p:nvPr>
            <p:ph type="ft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857645524" name="PlaceHolder 4"/>
          <p:cNvSpPr>
            <a:spLocks noGrp="1"/>
          </p:cNvSpPr>
          <p:nvPr>
            <p:ph type="sldNum" idx="4"/>
          </p:nvPr>
        </p:nvSpPr>
        <p:spPr bwMode="auto"/>
        <p:txBody>
          <a:bodyPr/>
          <a:lstStyle/>
          <a:p>
            <a:pPr>
              <a:defRPr/>
            </a:pPr>
            <a:fld id="{2EF62DB7-6490-4AF3-946E-F5BA0CBE066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490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6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37"/>
          </p:nvPr>
        </p:nvSpPr>
        <p:spPr/>
        <p:txBody>
          <a:bodyPr/>
          <a:lstStyle/>
          <a:p>
            <a:fld id="{6382A8E0-1160-4653-9AA8-3793CA8799F5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329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se for importing slides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6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77"/>
          </p:nvPr>
        </p:nvSpPr>
        <p:spPr/>
        <p:txBody>
          <a:bodyPr/>
          <a:lstStyle/>
          <a:p>
            <a:fld id="{F8FF6EB6-1F8D-4696-B454-37B3CE5AF682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96212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4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9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50"/>
          </p:nvPr>
        </p:nvSpPr>
        <p:spPr/>
        <p:txBody>
          <a:bodyPr/>
          <a:lstStyle/>
          <a:p>
            <a:fld id="{5FB686EE-ED69-4B9F-BE5C-969FE8E9ECEE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3345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1102786" y="2"/>
            <a:ext cx="9986433" cy="549275"/>
          </a:xfrm>
          <a:noFill/>
        </p:spPr>
        <p:txBody>
          <a:bodyPr anchor="b" anchorCtr="0"/>
          <a:lstStyle>
            <a:lvl1pPr>
              <a:defRPr sz="144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2785" y="549275"/>
            <a:ext cx="9986433" cy="575470"/>
          </a:xfrm>
        </p:spPr>
        <p:txBody>
          <a:bodyPr/>
          <a:lstStyle>
            <a:lvl1pPr marL="0" indent="0" algn="l">
              <a:buNone/>
              <a:defRPr sz="1440">
                <a:solidFill>
                  <a:schemeClr val="bg1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COLD Review Meeting | Qing Qin | 21 April, 2026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9997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9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FBC206FE-3D1E-48F8-A33C-D43C728E6B7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969600" y="151200"/>
            <a:ext cx="10982400" cy="59616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468800" y="1098000"/>
            <a:ext cx="74832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60"/>
              </a:spcAft>
              <a:buFont typeface="Arial" pitchFamily="34" charset="0"/>
              <a:buNone/>
              <a:defRPr sz="3360">
                <a:solidFill>
                  <a:schemeClr val="bg1"/>
                </a:solidFill>
              </a:defRPr>
            </a:lvl1pPr>
            <a:lvl2pPr marL="0" indent="0">
              <a:spcBef>
                <a:spcPts val="480"/>
              </a:spcBef>
              <a:spcAft>
                <a:spcPts val="0"/>
              </a:spcAft>
              <a:buFont typeface="Arial" pitchFamily="34" charset="0"/>
              <a:buNone/>
              <a:defRPr sz="312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7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SzPct val="80000"/>
              <a:buNone/>
              <a:defRPr sz="210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8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969600" y="1098000"/>
            <a:ext cx="3432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COLD Review Meeting | Qing Qin | 21 April, 2026</a:t>
            </a:r>
          </a:p>
        </p:txBody>
      </p:sp>
    </p:spTree>
    <p:extLst>
      <p:ext uri="{BB962C8B-B14F-4D97-AF65-F5344CB8AC3E}">
        <p14:creationId xmlns:p14="http://schemas.microsoft.com/office/powerpoint/2010/main" val="18548497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60"/>
              </a:spcAft>
              <a:buSzPct val="80000"/>
              <a:defRPr/>
            </a:lvl4pPr>
            <a:lvl5pPr>
              <a:spcAft>
                <a:spcPts val="36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813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COLD Review Meeting | Qing Qin | 21 April, 2026</a:t>
            </a:r>
          </a:p>
        </p:txBody>
      </p:sp>
    </p:spTree>
    <p:extLst>
      <p:ext uri="{BB962C8B-B14F-4D97-AF65-F5344CB8AC3E}">
        <p14:creationId xmlns:p14="http://schemas.microsoft.com/office/powerpoint/2010/main" val="3208497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ver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3667375" name="Image 14" descr="logo_couv.jpg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1055440" y="1484784"/>
            <a:ext cx="9061347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22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2176491" name="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09031227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4468800" y="1098000"/>
            <a:ext cx="7483200" cy="4563248"/>
          </a:xfrm>
          <a:prstGeom prst="rect">
            <a:avLst/>
          </a:prstGeo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50621294" name="Espace réservé pour une image  7"/>
          <p:cNvSpPr>
            <a:spLocks noGrp="1"/>
          </p:cNvSpPr>
          <p:nvPr>
            <p:ph type="pic" sz="quarter" idx="13"/>
          </p:nvPr>
        </p:nvSpPr>
        <p:spPr bwMode="auto">
          <a:xfrm>
            <a:off x="969600" y="1098000"/>
            <a:ext cx="3432000" cy="4563248"/>
          </a:xfrm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1877637653" name="Espace réservé du numéro de diapositive 17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‹#›</a:t>
            </a:fld>
            <a:endParaRPr lang="fr-FR"/>
          </a:p>
        </p:txBody>
      </p:sp>
      <p:sp>
        <p:nvSpPr>
          <p:cNvPr id="249473023" name="Espace réservé du pied de page 18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COLD Review Meeting | Qing Qin | 21 April, 2026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4186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4649280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85557622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970251" y="764704"/>
            <a:ext cx="10982400" cy="5400000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1038795922" name="Espace réservé du numéro de diapositive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‹#›</a:t>
            </a:fld>
            <a:endParaRPr lang="fr-FR"/>
          </a:p>
        </p:txBody>
      </p:sp>
      <p:sp>
        <p:nvSpPr>
          <p:cNvPr id="528716940" name="Espace réservé du pied de page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COLD Review Meeting | Qing Qin | 21 April, 2026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3575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Use for importing slid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477421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88032941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COLD Review Meeting | Qing Qin | 21 April, 2026</a:t>
            </a:r>
            <a:endParaRPr lang="fr-FR"/>
          </a:p>
        </p:txBody>
      </p:sp>
      <p:sp>
        <p:nvSpPr>
          <p:cNvPr id="137936873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189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lour pale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3549567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ESRF COLOUR PALETTE</a:t>
            </a:r>
            <a:endParaRPr lang="en-GB"/>
          </a:p>
        </p:txBody>
      </p:sp>
      <p:sp>
        <p:nvSpPr>
          <p:cNvPr id="1619171877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COLD Review Meeting | Qing Qin | 21 April, 2026</a:t>
            </a:r>
            <a:endParaRPr lang="fr-FR"/>
          </a:p>
        </p:txBody>
      </p:sp>
      <p:sp>
        <p:nvSpPr>
          <p:cNvPr id="490776160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‹#›</a:t>
            </a:fld>
            <a:endParaRPr lang="fr-FR"/>
          </a:p>
        </p:txBody>
      </p:sp>
      <p:grpSp>
        <p:nvGrpSpPr>
          <p:cNvPr id="1519242681" name="Group 4"/>
          <p:cNvGrpSpPr/>
          <p:nvPr userDrawn="1"/>
        </p:nvGrpSpPr>
        <p:grpSpPr bwMode="auto">
          <a:xfrm>
            <a:off x="2334965" y="1016733"/>
            <a:ext cx="7073403" cy="4780955"/>
            <a:chOff x="977503" y="761588"/>
            <a:chExt cx="6421177" cy="4780955"/>
          </a:xfrm>
        </p:grpSpPr>
        <p:sp>
          <p:nvSpPr>
            <p:cNvPr id="6" name="Oval 5"/>
            <p:cNvSpPr/>
            <p:nvPr/>
          </p:nvSpPr>
          <p:spPr bwMode="auto">
            <a:xfrm>
              <a:off x="2803892" y="1812730"/>
              <a:ext cx="2628292" cy="26282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4175956" y="1016392"/>
              <a:ext cx="576404" cy="576404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003708" y="1393465"/>
              <a:ext cx="576404" cy="576404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5507764" y="1980062"/>
              <a:ext cx="576404" cy="57640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5688124" y="2740535"/>
              <a:ext cx="576404" cy="576404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580282" y="3501008"/>
              <a:ext cx="576404" cy="576404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5148064" y="4169035"/>
              <a:ext cx="576404" cy="576404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2367593" y="1709154"/>
              <a:ext cx="576404" cy="576404"/>
            </a:xfrm>
            <a:prstGeom prst="ellipse">
              <a:avLst/>
            </a:prstGeom>
            <a:solidFill>
              <a:srgbClr val="13257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2079391" y="2433493"/>
              <a:ext cx="576404" cy="576404"/>
            </a:xfrm>
            <a:prstGeom prst="ellipse">
              <a:avLst/>
            </a:prstGeom>
            <a:solidFill>
              <a:srgbClr val="13257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491370" y="4689140"/>
              <a:ext cx="576404" cy="576404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2706262" y="4329100"/>
              <a:ext cx="576404" cy="576404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2113415" y="3746995"/>
              <a:ext cx="576404" cy="576404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3545461" y="3053707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>
                  <a:solidFill>
                    <a:schemeClr val="bg1"/>
                  </a:solidFill>
                </a:rPr>
                <a:t>R019G037B119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4339537" y="761588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R237G119B003</a:t>
              </a:r>
              <a:endParaRPr lang="en-GB" sz="1200"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5273712" y="116293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R244G163B000</a:t>
              </a:r>
              <a:endParaRPr lang="en-GB" sz="1200"/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5795966" y="1756869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R255G221B000</a:t>
              </a:r>
              <a:endParaRPr lang="en-GB" sz="1200"/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6084168" y="257054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R081G160B038</a:t>
              </a:r>
              <a:endParaRPr lang="en-GB" sz="1200"/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6084168" y="3409384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R000G152B212</a:t>
              </a:r>
              <a:endParaRPr lang="en-GB" sz="1200"/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5677172" y="4159448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R175G000B124</a:t>
              </a:r>
              <a:endParaRPr lang="en-GB" sz="1200"/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1312568" y="1497250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ESRF blue 75%</a:t>
              </a:r>
              <a:endParaRPr lang="en-GB" sz="1200"/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977503" y="227946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ESRF blue 50%</a:t>
              </a:r>
              <a:endParaRPr lang="en-GB" sz="1200"/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2878263" y="5265544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R183G185B186</a:t>
              </a:r>
              <a:endParaRPr lang="en-GB" sz="1200"/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1968154" y="4899336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R209G210B212</a:t>
              </a:r>
              <a:endParaRPr lang="en-GB" sz="1200"/>
            </a:p>
          </p:txBody>
        </p:sp>
        <p:sp>
          <p:nvSpPr>
            <p:cNvPr id="29" name="TextBox 28"/>
            <p:cNvSpPr txBox="1"/>
            <p:nvPr/>
          </p:nvSpPr>
          <p:spPr bwMode="auto">
            <a:xfrm>
              <a:off x="1238010" y="431192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/>
                <a:t>R244G244B244</a:t>
              </a:r>
              <a:endParaRPr lang="en-GB" sz="1200"/>
            </a:p>
          </p:txBody>
        </p:sp>
      </p:grpSp>
    </p:spTree>
    <p:extLst>
      <p:ext uri="{BB962C8B-B14F-4D97-AF65-F5344CB8AC3E}">
        <p14:creationId xmlns:p14="http://schemas.microsoft.com/office/powerpoint/2010/main" val="15908385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38870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52896324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91292108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678824063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D2B21D-0D51-45EF-A462-566ED68CD9F3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2930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Use for importing slides" userDrawn="1">
  <p:cSld name="1_Use for importing slid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3319234" name="Google Shape;30;p4"/>
          <p:cNvSpPr txBox="1">
            <a:spLocks noGrp="1"/>
          </p:cNvSpPr>
          <p:nvPr>
            <p:ph type="title"/>
          </p:nvPr>
        </p:nvSpPr>
        <p:spPr bwMode="auto"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53245108" name="Google Shape;31;p4"/>
          <p:cNvSpPr txBox="1">
            <a:spLocks noGrp="1"/>
          </p:cNvSpPr>
          <p:nvPr>
            <p:ph type="dt" idx="10"/>
          </p:nvPr>
        </p:nvSpPr>
        <p:spPr bwMode="auto">
          <a:xfrm>
            <a:off x="0" y="6705364"/>
            <a:ext cx="815413" cy="15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796014421" name="Google Shape;32;p4"/>
          <p:cNvSpPr txBox="1">
            <a:spLocks noGrp="1"/>
          </p:cNvSpPr>
          <p:nvPr>
            <p:ph type="sldNum" idx="12"/>
          </p:nvPr>
        </p:nvSpPr>
        <p:spPr bwMode="auto">
          <a:xfrm>
            <a:off x="264002" y="6483437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4852376" name="Google Shape;33;p4"/>
          <p:cNvSpPr txBox="1">
            <a:spLocks noGrp="1"/>
          </p:cNvSpPr>
          <p:nvPr>
            <p:ph type="ftr" idx="11"/>
          </p:nvPr>
        </p:nvSpPr>
        <p:spPr bwMode="auto">
          <a:xfrm>
            <a:off x="840001" y="6483349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COLD Review Meeting | Qing Qin | 21 April, 2026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17013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9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75C7B0CA-FA7C-4CF1-BD3E-F2B4DC047CE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8411112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  <a:defRPr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7897732" name="PlaceHolder 2"/>
          <p:cNvSpPr>
            <a:spLocks noGrp="1"/>
          </p:cNvSpPr>
          <p:nvPr>
            <p:ph type="subTitle"/>
          </p:nvPr>
        </p:nvSpPr>
        <p:spPr bwMode="auto"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  <a:defRPr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0744733" name="PlaceHolder 3"/>
          <p:cNvSpPr>
            <a:spLocks noGrp="1"/>
          </p:cNvSpPr>
          <p:nvPr>
            <p:ph type="ft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857645524" name="PlaceHolder 4"/>
          <p:cNvSpPr>
            <a:spLocks noGrp="1"/>
          </p:cNvSpPr>
          <p:nvPr>
            <p:ph type="sldNum" idx="4"/>
          </p:nvPr>
        </p:nvSpPr>
        <p:spPr bwMode="auto"/>
        <p:txBody>
          <a:bodyPr/>
          <a:lstStyle/>
          <a:p>
            <a:pPr>
              <a:defRPr/>
            </a:pPr>
            <a:fld id="{2EF62DB7-6490-4AF3-946E-F5BA0CBE066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0316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1102786" y="2"/>
            <a:ext cx="9986433" cy="549275"/>
          </a:xfrm>
          <a:noFill/>
        </p:spPr>
        <p:txBody>
          <a:bodyPr anchor="b" anchorCtr="0"/>
          <a:lstStyle>
            <a:lvl1pPr>
              <a:defRPr sz="144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2785" y="549275"/>
            <a:ext cx="9986433" cy="575470"/>
          </a:xfrm>
        </p:spPr>
        <p:txBody>
          <a:bodyPr/>
          <a:lstStyle>
            <a:lvl1pPr marL="0" indent="0" algn="l">
              <a:buNone/>
              <a:defRPr sz="1440">
                <a:solidFill>
                  <a:schemeClr val="bg1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COLD Review Meeting | Qing Qin | 21 April, 2026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053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969600" y="151200"/>
            <a:ext cx="10982400" cy="59616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468800" y="1098000"/>
            <a:ext cx="74832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60"/>
              </a:spcAft>
              <a:buFont typeface="Arial" pitchFamily="34" charset="0"/>
              <a:buNone/>
              <a:defRPr sz="3360">
                <a:solidFill>
                  <a:schemeClr val="bg1"/>
                </a:solidFill>
              </a:defRPr>
            </a:lvl1pPr>
            <a:lvl2pPr marL="0" indent="0">
              <a:spcBef>
                <a:spcPts val="480"/>
              </a:spcBef>
              <a:spcAft>
                <a:spcPts val="0"/>
              </a:spcAft>
              <a:buFont typeface="Arial" pitchFamily="34" charset="0"/>
              <a:buNone/>
              <a:defRPr sz="312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7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SzPct val="80000"/>
              <a:buNone/>
              <a:defRPr sz="210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8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969600" y="1098000"/>
            <a:ext cx="3432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‹#›</a:t>
            </a:fld>
            <a:endParaRPr lang="en-US">
              <a:solidFill>
                <a:srgbClr val="132577"/>
              </a:solidFill>
            </a:endParaRP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COLD Review Meeting | Qing Qin | 21 April, 2026</a:t>
            </a:r>
          </a:p>
        </p:txBody>
      </p:sp>
    </p:spTree>
    <p:extLst>
      <p:ext uri="{BB962C8B-B14F-4D97-AF65-F5344CB8AC3E}">
        <p14:creationId xmlns:p14="http://schemas.microsoft.com/office/powerpoint/2010/main" val="22064134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60"/>
              </a:spcAft>
              <a:buSzPct val="80000"/>
              <a:defRPr/>
            </a:lvl4pPr>
            <a:lvl5pPr>
              <a:spcAft>
                <a:spcPts val="36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‹#›</a:t>
            </a:fld>
            <a:endParaRPr lang="en-US">
              <a:solidFill>
                <a:srgbClr val="132577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COLD Review Meeting | Qing Qin | 21 April, 2026</a:t>
            </a:r>
            <a:endParaRPr lang="en-US" dirty="0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758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‹#›</a:t>
            </a:fld>
            <a:endParaRPr lang="en-US">
              <a:solidFill>
                <a:srgbClr val="132577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COLD Review Meeting | Qing Qin | 21 April, 2026</a:t>
            </a:r>
          </a:p>
        </p:txBody>
      </p:sp>
    </p:spTree>
    <p:extLst>
      <p:ext uri="{BB962C8B-B14F-4D97-AF65-F5344CB8AC3E}">
        <p14:creationId xmlns:p14="http://schemas.microsoft.com/office/powerpoint/2010/main" val="361366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9_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7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28"/>
          </p:nvPr>
        </p:nvSpPr>
        <p:spPr/>
        <p:txBody>
          <a:bodyPr/>
          <a:lstStyle/>
          <a:p>
            <a:fld id="{67849A1D-7D50-46AD-A6AD-8CB80515383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1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52"/>
          </p:nvPr>
        </p:nvSpPr>
        <p:spPr/>
        <p:txBody>
          <a:bodyPr/>
          <a:lstStyle/>
          <a:p>
            <a:fld id="{FB615B77-82DC-4004-88E1-6121669AFE3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97D853E-C7DB-4ABE-9885-4231CF76B4A9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661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ue lines&#10;&#10;Description automatically generated with medium confidence">
            <a:extLst>
              <a:ext uri="{FF2B5EF4-FFF2-40B4-BE49-F238E27FC236}">
                <a16:creationId xmlns:a16="http://schemas.microsoft.com/office/drawing/2014/main" xmlns="" id="{4B3D7D6C-EFE0-C581-DE39-E1907FD4BE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14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theme" Target="../theme/theme10.xml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theme" Target="../theme/theme11.xml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theme" Target="../theme/theme12.xml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svg"/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theme" Target="../theme/theme14.xml"/><Relationship Id="rId10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svg"/><Relationship Id="rId1" Type="http://schemas.openxmlformats.org/officeDocument/2006/relationships/slideLayout" Target="../slideLayouts/slideLayout36.xml"/><Relationship Id="rId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svg"/><Relationship Id="rId1" Type="http://schemas.openxmlformats.org/officeDocument/2006/relationships/slideLayout" Target="../slideLayouts/slideLayout37.xml"/><Relationship Id="rId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theme" Target="../theme/theme17.xml"/><Relationship Id="rId3" Type="http://schemas.openxmlformats.org/officeDocument/2006/relationships/image" Target="../media/image3.jpe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theme" Target="../theme/theme18.xml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theme" Target="../theme/theme19.xml"/><Relationship Id="rId10" Type="http://schemas.openxmlformats.org/officeDocument/2006/relationships/image" Target="../media/image3.jpeg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svg"/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theme" Target="../theme/theme20.xml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svg"/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svg"/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svg"/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svg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4" Type="http://schemas.openxmlformats.org/officeDocument/2006/relationships/image" Target="../media/image1.png"/><Relationship Id="rId5" Type="http://schemas.openxmlformats.org/officeDocument/2006/relationships/image" Target="../media/image2.sv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theme" Target="../theme/theme9.xml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240120" y="126000"/>
            <a:ext cx="636480" cy="470880"/>
          </a:xfrm>
          <a:prstGeom prst="rect">
            <a:avLst/>
          </a:prstGeom>
          <a:solidFill>
            <a:schemeClr val="accent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8" name="Graphic 6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/>
        </p:blipFill>
        <p:spPr>
          <a:xfrm>
            <a:off x="10364760" y="6324480"/>
            <a:ext cx="1561320" cy="34560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/>
          <p:nvPr/>
        </p:nvSpPr>
        <p:spPr>
          <a:xfrm>
            <a:off x="969480" y="126000"/>
            <a:ext cx="10959840" cy="4741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0" rIns="72000" bIns="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6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3" name="PlaceHolder 1"/>
          <p:cNvSpPr>
            <a:spLocks noGrp="1"/>
          </p:cNvSpPr>
          <p:nvPr>
            <p:ph type="ftr" idx="1"/>
          </p:nvPr>
        </p:nvSpPr>
        <p:spPr>
          <a:xfrm>
            <a:off x="959400" y="6483240"/>
            <a:ext cx="81342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800" b="1" strike="noStrike" spc="-1">
                <a:solidFill>
                  <a:schemeClr val="dk2"/>
                </a:solidFill>
                <a:latin typeface="Arial"/>
              </a:rPr>
              <a:t>COLD Review Meeting | Qing Qin | 21 April, 2026</a:t>
            </a:r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ldNum" idx="2"/>
          </p:nvPr>
        </p:nvSpPr>
        <p:spPr>
          <a:xfrm>
            <a:off x="239400" y="6483600"/>
            <a:ext cx="525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F7352EF7-4C59-4306-B4BC-7C00A7A2B286}" type="slidenum">
              <a:rPr lang="fr-FR" sz="800" b="1" strike="noStrike" spc="-1">
                <a:solidFill>
                  <a:schemeClr val="dk2"/>
                </a:solidFill>
                <a:latin typeface="Arial"/>
              </a:rPr>
              <a:t>‹#›</a:t>
            </a:fld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408" y="6080400"/>
            <a:ext cx="2634592" cy="7776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600" y="966326"/>
            <a:ext cx="10982400" cy="51983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705364"/>
            <a:ext cx="815413" cy="1526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48" b="1">
                <a:solidFill>
                  <a:schemeClr val="bg1"/>
                </a:solidFill>
              </a:defRPr>
            </a:lvl1pPr>
          </a:lstStyle>
          <a:p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48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132577"/>
                </a:solidFill>
              </a:rPr>
              <a:t>COLD Review Meeting | Qing Qin | 21 April, 2026</a:t>
            </a:r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64003" y="6483438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48" b="1">
                <a:solidFill>
                  <a:schemeClr val="accent1"/>
                </a:solidFill>
              </a:defRPr>
            </a:lvl1pPr>
          </a:lstStyle>
          <a:p>
            <a:r>
              <a:rPr lang="fr-FR" dirty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‹#›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000" y="151200"/>
            <a:ext cx="662400" cy="596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44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40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hf hdr="0" dt="0"/>
  <p:txStyles>
    <p:titleStyle>
      <a:lvl1pPr algn="l" defTabSz="987552" rtl="0" eaLnBrk="1" latinLnBrk="0" hangingPunct="1">
        <a:spcBef>
          <a:spcPct val="0"/>
        </a:spcBef>
        <a:buNone/>
        <a:defRPr sz="1728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87552" rtl="0" eaLnBrk="1" latinLnBrk="0" hangingPunct="1">
        <a:spcBef>
          <a:spcPts val="0"/>
        </a:spcBef>
        <a:spcAft>
          <a:spcPts val="1080"/>
        </a:spcAft>
        <a:buFont typeface="Arial" pitchFamily="34" charset="0"/>
        <a:buNone/>
        <a:defRPr sz="1944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87552" rtl="0" eaLnBrk="1" latinLnBrk="0" hangingPunct="1">
        <a:spcBef>
          <a:spcPts val="0"/>
        </a:spcBef>
        <a:spcAft>
          <a:spcPts val="1620"/>
        </a:spcAft>
        <a:buFont typeface="Arial" pitchFamily="34" charset="0"/>
        <a:buNone/>
        <a:defRPr sz="1836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87552" rtl="0" eaLnBrk="1" latinLnBrk="0" hangingPunct="1">
        <a:lnSpc>
          <a:spcPct val="105000"/>
        </a:lnSpc>
        <a:spcBef>
          <a:spcPts val="0"/>
        </a:spcBef>
        <a:spcAft>
          <a:spcPts val="540"/>
        </a:spcAft>
        <a:buFont typeface="Arial" pitchFamily="34" charset="0"/>
        <a:buNone/>
        <a:defRPr sz="162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85764" indent="-188596" algn="l" defTabSz="987552" rtl="0" eaLnBrk="1" latinLnBrk="0" hangingPunct="1">
        <a:lnSpc>
          <a:spcPct val="110000"/>
        </a:lnSpc>
        <a:spcBef>
          <a:spcPts val="0"/>
        </a:spcBef>
        <a:spcAft>
          <a:spcPts val="324"/>
        </a:spcAft>
        <a:buClr>
          <a:schemeClr val="accent6"/>
        </a:buClr>
        <a:buSzPct val="80000"/>
        <a:buFont typeface="Wingdings" pitchFamily="2" charset="2"/>
        <a:buChar char="l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255014" indent="-188596" algn="l" defTabSz="987552" rtl="0" eaLnBrk="1" latinLnBrk="0" hangingPunct="1">
        <a:spcBef>
          <a:spcPts val="0"/>
        </a:spcBef>
        <a:spcAft>
          <a:spcPts val="648"/>
        </a:spcAft>
        <a:buClr>
          <a:schemeClr val="accent6"/>
        </a:buClr>
        <a:buFont typeface="ITCOfficinaSans LT Book" pitchFamily="2" charset="0"/>
        <a:buChar char="&gt;"/>
        <a:defRPr sz="1296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715768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09544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703320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197096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2pPr>
      <a:lvl3pPr marL="987552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3pPr>
      <a:lvl4pPr marL="1481328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4pPr>
      <a:lvl5pPr marL="1975104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5pPr>
      <a:lvl6pPr marL="2468880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6pPr>
      <a:lvl7pPr marL="2962656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7pPr>
      <a:lvl8pPr marL="3456432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8pPr>
      <a:lvl9pPr marL="3950208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408" y="6080400"/>
            <a:ext cx="2634592" cy="7776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600" y="966326"/>
            <a:ext cx="10982400" cy="51983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705364"/>
            <a:ext cx="815413" cy="1526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48" b="1">
                <a:solidFill>
                  <a:schemeClr val="bg1"/>
                </a:solidFill>
              </a:defRPr>
            </a:lvl1pPr>
          </a:lstStyle>
          <a:p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48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132577"/>
                </a:solidFill>
              </a:rPr>
              <a:t>COLD Review Meeting | Qing Qin | 21 April, 2026</a:t>
            </a:r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64003" y="6483438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48" b="1">
                <a:solidFill>
                  <a:schemeClr val="accent1"/>
                </a:solidFill>
              </a:defRPr>
            </a:lvl1pPr>
          </a:lstStyle>
          <a:p>
            <a:r>
              <a:rPr lang="fr-FR" dirty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‹#›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000" y="151200"/>
            <a:ext cx="662400" cy="596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44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5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</p:sldLayoutIdLst>
  <p:hf hdr="0" dt="0"/>
  <p:txStyles>
    <p:titleStyle>
      <a:lvl1pPr algn="l" defTabSz="987552" rtl="0" eaLnBrk="1" latinLnBrk="0" hangingPunct="1">
        <a:spcBef>
          <a:spcPct val="0"/>
        </a:spcBef>
        <a:buNone/>
        <a:defRPr sz="1728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87552" rtl="0" eaLnBrk="1" latinLnBrk="0" hangingPunct="1">
        <a:spcBef>
          <a:spcPts val="0"/>
        </a:spcBef>
        <a:spcAft>
          <a:spcPts val="1080"/>
        </a:spcAft>
        <a:buFont typeface="Arial" pitchFamily="34" charset="0"/>
        <a:buNone/>
        <a:defRPr sz="1944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87552" rtl="0" eaLnBrk="1" latinLnBrk="0" hangingPunct="1">
        <a:spcBef>
          <a:spcPts val="0"/>
        </a:spcBef>
        <a:spcAft>
          <a:spcPts val="1620"/>
        </a:spcAft>
        <a:buFont typeface="Arial" pitchFamily="34" charset="0"/>
        <a:buNone/>
        <a:defRPr sz="1836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87552" rtl="0" eaLnBrk="1" latinLnBrk="0" hangingPunct="1">
        <a:lnSpc>
          <a:spcPct val="105000"/>
        </a:lnSpc>
        <a:spcBef>
          <a:spcPts val="0"/>
        </a:spcBef>
        <a:spcAft>
          <a:spcPts val="540"/>
        </a:spcAft>
        <a:buFont typeface="Arial" pitchFamily="34" charset="0"/>
        <a:buNone/>
        <a:defRPr sz="162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85764" indent="-188596" algn="l" defTabSz="987552" rtl="0" eaLnBrk="1" latinLnBrk="0" hangingPunct="1">
        <a:lnSpc>
          <a:spcPct val="110000"/>
        </a:lnSpc>
        <a:spcBef>
          <a:spcPts val="0"/>
        </a:spcBef>
        <a:spcAft>
          <a:spcPts val="324"/>
        </a:spcAft>
        <a:buClr>
          <a:schemeClr val="accent6"/>
        </a:buClr>
        <a:buSzPct val="80000"/>
        <a:buFont typeface="Wingdings" pitchFamily="2" charset="2"/>
        <a:buChar char="l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255014" indent="-188596" algn="l" defTabSz="987552" rtl="0" eaLnBrk="1" latinLnBrk="0" hangingPunct="1">
        <a:spcBef>
          <a:spcPts val="0"/>
        </a:spcBef>
        <a:spcAft>
          <a:spcPts val="648"/>
        </a:spcAft>
        <a:buClr>
          <a:schemeClr val="accent6"/>
        </a:buClr>
        <a:buFont typeface="ITCOfficinaSans LT Book" pitchFamily="2" charset="0"/>
        <a:buChar char="&gt;"/>
        <a:defRPr sz="1296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715768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09544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703320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197096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2pPr>
      <a:lvl3pPr marL="987552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3pPr>
      <a:lvl4pPr marL="1481328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4pPr>
      <a:lvl5pPr marL="1975104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5pPr>
      <a:lvl6pPr marL="2468880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6pPr>
      <a:lvl7pPr marL="2962656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7pPr>
      <a:lvl8pPr marL="3456432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8pPr>
      <a:lvl9pPr marL="3950208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408" y="6080400"/>
            <a:ext cx="2634592" cy="7776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600" y="966326"/>
            <a:ext cx="10982400" cy="51983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705364"/>
            <a:ext cx="815413" cy="1526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48" b="1">
                <a:solidFill>
                  <a:schemeClr val="bg1"/>
                </a:solidFill>
              </a:defRPr>
            </a:lvl1pPr>
          </a:lstStyle>
          <a:p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48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132577"/>
                </a:solidFill>
              </a:rPr>
              <a:t>COLD Review Meeting | Qing Qin | 21 April, 2026</a:t>
            </a:r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64003" y="6483438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48" b="1">
                <a:solidFill>
                  <a:schemeClr val="accent1"/>
                </a:solidFill>
              </a:defRPr>
            </a:lvl1pPr>
          </a:lstStyle>
          <a:p>
            <a:r>
              <a:rPr lang="fr-FR" dirty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‹#›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000" y="151200"/>
            <a:ext cx="662400" cy="596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44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5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</p:sldLayoutIdLst>
  <p:hf hdr="0" dt="0"/>
  <p:txStyles>
    <p:titleStyle>
      <a:lvl1pPr algn="l" defTabSz="987552" rtl="0" eaLnBrk="1" latinLnBrk="0" hangingPunct="1">
        <a:spcBef>
          <a:spcPct val="0"/>
        </a:spcBef>
        <a:buNone/>
        <a:defRPr sz="1728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87552" rtl="0" eaLnBrk="1" latinLnBrk="0" hangingPunct="1">
        <a:spcBef>
          <a:spcPts val="0"/>
        </a:spcBef>
        <a:spcAft>
          <a:spcPts val="1080"/>
        </a:spcAft>
        <a:buFont typeface="Arial" pitchFamily="34" charset="0"/>
        <a:buNone/>
        <a:defRPr sz="1944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87552" rtl="0" eaLnBrk="1" latinLnBrk="0" hangingPunct="1">
        <a:spcBef>
          <a:spcPts val="0"/>
        </a:spcBef>
        <a:spcAft>
          <a:spcPts val="1620"/>
        </a:spcAft>
        <a:buFont typeface="Arial" pitchFamily="34" charset="0"/>
        <a:buNone/>
        <a:defRPr sz="1836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87552" rtl="0" eaLnBrk="1" latinLnBrk="0" hangingPunct="1">
        <a:lnSpc>
          <a:spcPct val="105000"/>
        </a:lnSpc>
        <a:spcBef>
          <a:spcPts val="0"/>
        </a:spcBef>
        <a:spcAft>
          <a:spcPts val="540"/>
        </a:spcAft>
        <a:buFont typeface="Arial" pitchFamily="34" charset="0"/>
        <a:buNone/>
        <a:defRPr sz="162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85764" indent="-188596" algn="l" defTabSz="987552" rtl="0" eaLnBrk="1" latinLnBrk="0" hangingPunct="1">
        <a:lnSpc>
          <a:spcPct val="110000"/>
        </a:lnSpc>
        <a:spcBef>
          <a:spcPts val="0"/>
        </a:spcBef>
        <a:spcAft>
          <a:spcPts val="324"/>
        </a:spcAft>
        <a:buClr>
          <a:schemeClr val="accent6"/>
        </a:buClr>
        <a:buSzPct val="80000"/>
        <a:buFont typeface="Wingdings" pitchFamily="2" charset="2"/>
        <a:buChar char="l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255014" indent="-188596" algn="l" defTabSz="987552" rtl="0" eaLnBrk="1" latinLnBrk="0" hangingPunct="1">
        <a:spcBef>
          <a:spcPts val="0"/>
        </a:spcBef>
        <a:spcAft>
          <a:spcPts val="648"/>
        </a:spcAft>
        <a:buClr>
          <a:schemeClr val="accent6"/>
        </a:buClr>
        <a:buFont typeface="ITCOfficinaSans LT Book" pitchFamily="2" charset="0"/>
        <a:buChar char="&gt;"/>
        <a:defRPr sz="1296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715768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09544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703320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197096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2pPr>
      <a:lvl3pPr marL="987552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3pPr>
      <a:lvl4pPr marL="1481328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4pPr>
      <a:lvl5pPr marL="1975104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5pPr>
      <a:lvl6pPr marL="2468880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6pPr>
      <a:lvl7pPr marL="2962656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7pPr>
      <a:lvl8pPr marL="3456432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8pPr>
      <a:lvl9pPr marL="3950208" algn="l" defTabSz="987552" rtl="0" eaLnBrk="1" latinLnBrk="0" hangingPunct="1">
        <a:defRPr sz="19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Rectangle 7"/>
          <p:cNvSpPr/>
          <p:nvPr/>
        </p:nvSpPr>
        <p:spPr>
          <a:xfrm>
            <a:off x="240120" y="126000"/>
            <a:ext cx="642240" cy="476640"/>
          </a:xfrm>
          <a:prstGeom prst="rect">
            <a:avLst/>
          </a:prstGeom>
          <a:solidFill>
            <a:schemeClr val="accent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575" name="Graphic 6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/>
        </p:blipFill>
        <p:spPr>
          <a:xfrm>
            <a:off x="10364040" y="6324480"/>
            <a:ext cx="1566720" cy="351360"/>
          </a:xfrm>
          <a:prstGeom prst="rect">
            <a:avLst/>
          </a:prstGeom>
          <a:ln w="0">
            <a:noFill/>
          </a:ln>
        </p:spPr>
      </p:pic>
      <p:sp>
        <p:nvSpPr>
          <p:cNvPr id="576" name="PlaceHolder 1"/>
          <p:cNvSpPr/>
          <p:nvPr/>
        </p:nvSpPr>
        <p:spPr>
          <a:xfrm>
            <a:off x="969480" y="126000"/>
            <a:ext cx="10965240" cy="4798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0" rIns="72000" bIns="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6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577" name="PlaceHolder 1"/>
          <p:cNvSpPr>
            <a:spLocks noGrp="1"/>
          </p:cNvSpPr>
          <p:nvPr>
            <p:ph type="ftr" idx="155"/>
          </p:nvPr>
        </p:nvSpPr>
        <p:spPr>
          <a:xfrm>
            <a:off x="959400" y="6483240"/>
            <a:ext cx="8139600" cy="192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800" b="1" strike="noStrike" spc="-1">
                <a:solidFill>
                  <a:schemeClr val="dk2"/>
                </a:solidFill>
                <a:latin typeface="Arial"/>
                <a:ea typeface="DejaVu Sans"/>
              </a:rPr>
              <a:t>COLD Review Meeting | Qing Qin | 21 April, 2026</a:t>
            </a:r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8" name="PlaceHolder 2"/>
          <p:cNvSpPr>
            <a:spLocks noGrp="1"/>
          </p:cNvSpPr>
          <p:nvPr>
            <p:ph type="sldNum" idx="156"/>
          </p:nvPr>
        </p:nvSpPr>
        <p:spPr>
          <a:xfrm>
            <a:off x="239400" y="6483600"/>
            <a:ext cx="531360" cy="192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800" b="1" strike="noStrike" spc="-1">
                <a:solidFill>
                  <a:schemeClr val="dk2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42F70A60-6BE6-415E-B121-05EA9E2C301B}" type="slidenum">
              <a:rPr lang="en-US" sz="800" b="1" strike="noStrike" spc="-1">
                <a:solidFill>
                  <a:schemeClr val="dk2"/>
                </a:solidFill>
                <a:latin typeface="Arial"/>
                <a:ea typeface="DejaVu Sans"/>
              </a:rPr>
              <a:t>‹#›</a:t>
            </a:fld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9" name="PlaceHolder 3"/>
          <p:cNvSpPr>
            <a:spLocks noGrp="1"/>
          </p:cNvSpPr>
          <p:nvPr>
            <p:ph type="dt" idx="157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endParaRPr lang="fr-F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8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55347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81420604" name="Image 8" descr="logo_texte.jpg"/>
          <p:cNvPicPr>
            <a:picLocks noChangeAspect="1"/>
          </p:cNvPicPr>
          <p:nvPr/>
        </p:nvPicPr>
        <p:blipFill rotWithShape="1">
          <a:blip r:embed="rId10"/>
          <a:stretch/>
        </p:blipFill>
        <p:spPr bwMode="auto">
          <a:xfrm>
            <a:off x="9552000" y="6210000"/>
            <a:ext cx="2634592" cy="648000"/>
          </a:xfrm>
          <a:prstGeom prst="rect">
            <a:avLst/>
          </a:prstGeom>
        </p:spPr>
      </p:pic>
      <p:sp>
        <p:nvSpPr>
          <p:cNvPr id="1912443446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pPr>
              <a:defRPr/>
            </a:pPr>
            <a:r>
              <a:rPr lang="fr-FR"/>
              <a:t>CLICK TO MODIFY THE STYLE OF THE TITLE</a:t>
            </a:r>
            <a:endParaRPr/>
          </a:p>
        </p:txBody>
      </p:sp>
      <p:sp>
        <p:nvSpPr>
          <p:cNvPr id="836899624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600" y="764704"/>
            <a:ext cx="10982400" cy="54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fr-FR"/>
              <a:t>Click to modify attributes</a:t>
            </a:r>
          </a:p>
          <a:p>
            <a:pPr lvl="1">
              <a:defRPr/>
            </a:pPr>
            <a:endParaRPr lang="fr-FR"/>
          </a:p>
          <a:p>
            <a:pPr lvl="1">
              <a:defRPr/>
            </a:pPr>
            <a:r>
              <a:rPr lang="fr-FR"/>
              <a:t>Second level</a:t>
            </a:r>
          </a:p>
          <a:p>
            <a:pPr lvl="2">
              <a:defRPr/>
            </a:pPr>
            <a:r>
              <a:rPr lang="fr-FR"/>
              <a:t>Third level</a:t>
            </a:r>
          </a:p>
          <a:p>
            <a:pPr lvl="3">
              <a:defRPr/>
            </a:pPr>
            <a:r>
              <a:rPr lang="fr-FR"/>
              <a:t>Fourth level</a:t>
            </a:r>
          </a:p>
          <a:p>
            <a:pPr lvl="4">
              <a:defRPr/>
            </a:pPr>
            <a:r>
              <a:rPr lang="fr-FR"/>
              <a:t>Fifth level</a:t>
            </a:r>
          </a:p>
        </p:txBody>
      </p:sp>
      <p:sp>
        <p:nvSpPr>
          <p:cNvPr id="1171976946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959429" y="6483350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 cap="none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COLD Review Meeting | Qing Qin | 21 April, 2026</a:t>
            </a:r>
            <a:endParaRPr lang="fr-FR"/>
          </a:p>
        </p:txBody>
      </p:sp>
      <p:sp>
        <p:nvSpPr>
          <p:cNvPr id="1811578228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39350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‹#›</a:t>
            </a:fld>
            <a:endParaRPr lang="fr-FR"/>
          </a:p>
        </p:txBody>
      </p:sp>
      <p:sp>
        <p:nvSpPr>
          <p:cNvPr id="1136832153" name="Rectangle 7"/>
          <p:cNvSpPr/>
          <p:nvPr/>
        </p:nvSpPr>
        <p:spPr bwMode="auto">
          <a:xfrm>
            <a:off x="240000" y="126000"/>
            <a:ext cx="6624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  <p:pic>
        <p:nvPicPr>
          <p:cNvPr id="437864528" name="Image 8" descr="logo_texte.jpg"/>
          <p:cNvPicPr>
            <a:picLocks noChangeAspect="1"/>
          </p:cNvPicPr>
          <p:nvPr userDrawn="1"/>
        </p:nvPicPr>
        <p:blipFill rotWithShape="1">
          <a:blip r:embed="rId10"/>
          <a:stretch/>
        </p:blipFill>
        <p:spPr bwMode="auto">
          <a:xfrm>
            <a:off x="9552000" y="6210000"/>
            <a:ext cx="2634592" cy="648000"/>
          </a:xfrm>
          <a:prstGeom prst="rect">
            <a:avLst/>
          </a:prstGeom>
        </p:spPr>
      </p:pic>
      <p:sp>
        <p:nvSpPr>
          <p:cNvPr id="1892380004" name="Rectangle 10"/>
          <p:cNvSpPr/>
          <p:nvPr userDrawn="1"/>
        </p:nvSpPr>
        <p:spPr bwMode="auto">
          <a:xfrm>
            <a:off x="240000" y="126000"/>
            <a:ext cx="6624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65260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</p:sldLayoutIdLst>
  <p:hf hdr="0" dt="0"/>
  <p:txStyles>
    <p:titleStyle>
      <a:lvl1pPr algn="l" defTabSz="914400" rtl="0">
        <a:spcBef>
          <a:spcPts val="0"/>
        </a:spcBef>
        <a:buNone/>
        <a:defRPr sz="1600" b="1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>
        <a:spcBef>
          <a:spcPts val="0"/>
        </a:spcBef>
        <a:spcAft>
          <a:spcPts val="1000"/>
        </a:spcAft>
        <a:buFont typeface="Arial"/>
        <a:buNone/>
        <a:defRPr sz="1800" b="1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>
        <a:spcBef>
          <a:spcPts val="0"/>
        </a:spcBef>
        <a:spcAft>
          <a:spcPts val="1500"/>
        </a:spcAft>
        <a:buFont typeface="Arial"/>
        <a:buNone/>
        <a:defRPr sz="17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>
        <a:lnSpc>
          <a:spcPct val="105000"/>
        </a:lnSpc>
        <a:spcBef>
          <a:spcPts val="0"/>
        </a:spcBef>
        <a:spcAft>
          <a:spcPts val="500"/>
        </a:spcAft>
        <a:buFont typeface="Arial"/>
        <a:buNone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>
        <a:lnSpc>
          <a:spcPct val="110000"/>
        </a:lnSpc>
        <a:spcBef>
          <a:spcPts val="0"/>
        </a:spcBef>
        <a:spcAft>
          <a:spcPts val="400"/>
        </a:spcAft>
        <a:buClr>
          <a:schemeClr val="accent6"/>
        </a:buClr>
        <a:buFont typeface="Wingdings"/>
        <a:buChar char="l"/>
        <a:defRPr sz="15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>
        <a:spcBef>
          <a:spcPts val="0"/>
        </a:spcBef>
        <a:spcAft>
          <a:spcPts val="600"/>
        </a:spcAft>
        <a:buClr>
          <a:schemeClr val="accent6"/>
        </a:buClr>
        <a:buFont typeface="ITCOfficinaSans LT Book"/>
        <a:buChar char="&gt;"/>
        <a:defRPr sz="1200" i="1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7"/>
          <p:cNvSpPr/>
          <p:nvPr/>
        </p:nvSpPr>
        <p:spPr>
          <a:xfrm>
            <a:off x="240120" y="126000"/>
            <a:ext cx="641160" cy="475560"/>
          </a:xfrm>
          <a:prstGeom prst="rect">
            <a:avLst/>
          </a:prstGeom>
          <a:solidFill>
            <a:srgbClr val="132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63" name="Rectangle 10"/>
          <p:cNvSpPr/>
          <p:nvPr/>
        </p:nvSpPr>
        <p:spPr>
          <a:xfrm>
            <a:off x="240120" y="126000"/>
            <a:ext cx="641160" cy="475560"/>
          </a:xfrm>
          <a:prstGeom prst="rect">
            <a:avLst/>
          </a:prstGeom>
          <a:solidFill>
            <a:srgbClr val="132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64" name="Graphic 6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/>
        </p:blipFill>
        <p:spPr>
          <a:xfrm>
            <a:off x="10364760" y="6324480"/>
            <a:ext cx="1566000" cy="350280"/>
          </a:xfrm>
          <a:prstGeom prst="rect">
            <a:avLst/>
          </a:prstGeom>
          <a:ln w="0">
            <a:noFill/>
          </a:ln>
        </p:spPr>
      </p:pic>
      <p:sp>
        <p:nvSpPr>
          <p:cNvPr id="65" name="PlaceHolder 1"/>
          <p:cNvSpPr>
            <a:spLocks noGrp="1"/>
          </p:cNvSpPr>
          <p:nvPr>
            <p:ph type="ftr" idx="36"/>
          </p:nvPr>
        </p:nvSpPr>
        <p:spPr>
          <a:xfrm>
            <a:off x="959400" y="6483240"/>
            <a:ext cx="8138880" cy="19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800" b="1" strike="noStrike" spc="-1">
                <a:solidFill>
                  <a:schemeClr val="dk2"/>
                </a:solidFill>
                <a:latin typeface="Arial"/>
              </a:rPr>
              <a:t>COLD Review Meeting | Qing Qin | 21 April, 2026</a:t>
            </a:r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sldNum" idx="37"/>
          </p:nvPr>
        </p:nvSpPr>
        <p:spPr>
          <a:xfrm>
            <a:off x="239400" y="6483600"/>
            <a:ext cx="530280" cy="19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1A3BFF09-E3F6-4651-B617-1CA49C7F9821}" type="slidenum">
              <a:rPr lang="fr-FR" sz="800" b="1" strike="noStrike" spc="-1">
                <a:solidFill>
                  <a:schemeClr val="dk2"/>
                </a:solidFill>
                <a:latin typeface="Arial"/>
              </a:rPr>
              <a:t>‹#›</a:t>
            </a:fld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53752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ctangle 7"/>
          <p:cNvSpPr/>
          <p:nvPr/>
        </p:nvSpPr>
        <p:spPr>
          <a:xfrm>
            <a:off x="240120" y="126000"/>
            <a:ext cx="636840" cy="471240"/>
          </a:xfrm>
          <a:prstGeom prst="rect">
            <a:avLst/>
          </a:prstGeom>
          <a:solidFill>
            <a:srgbClr val="132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262" name="Rectangle 10"/>
          <p:cNvSpPr/>
          <p:nvPr/>
        </p:nvSpPr>
        <p:spPr>
          <a:xfrm>
            <a:off x="240120" y="126000"/>
            <a:ext cx="636840" cy="471240"/>
          </a:xfrm>
          <a:prstGeom prst="rect">
            <a:avLst/>
          </a:prstGeom>
          <a:solidFill>
            <a:srgbClr val="132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63" name="Graphic 6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/>
        </p:blipFill>
        <p:spPr>
          <a:xfrm>
            <a:off x="10364760" y="6324480"/>
            <a:ext cx="1561680" cy="345960"/>
          </a:xfrm>
          <a:prstGeom prst="rect">
            <a:avLst/>
          </a:prstGeom>
          <a:ln w="0">
            <a:noFill/>
          </a:ln>
        </p:spPr>
      </p:pic>
      <p:sp>
        <p:nvSpPr>
          <p:cNvPr id="264" name="PlaceHolder 1"/>
          <p:cNvSpPr>
            <a:spLocks noGrp="1"/>
          </p:cNvSpPr>
          <p:nvPr>
            <p:ph type="ftr" idx="76"/>
          </p:nvPr>
        </p:nvSpPr>
        <p:spPr>
          <a:xfrm>
            <a:off x="959400" y="6483240"/>
            <a:ext cx="8134560" cy="18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800" b="1" strike="noStrike" spc="-1">
                <a:solidFill>
                  <a:schemeClr val="dk2"/>
                </a:solidFill>
                <a:latin typeface="Arial"/>
              </a:rPr>
              <a:t>COLD Review Meeting | Qing Qin | 21 April, 2026</a:t>
            </a:r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sldNum" idx="77"/>
          </p:nvPr>
        </p:nvSpPr>
        <p:spPr>
          <a:xfrm>
            <a:off x="239400" y="6483600"/>
            <a:ext cx="525960" cy="18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01B69A03-262D-416D-A369-F5DA9D45F8D1}" type="slidenum">
              <a:rPr lang="fr-FR" sz="800" b="1" strike="noStrike" spc="-1">
                <a:solidFill>
                  <a:schemeClr val="dk2"/>
                </a:solidFill>
                <a:latin typeface="Arial"/>
              </a:rPr>
              <a:t>‹#›</a:t>
            </a:fld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59792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Image 8" descr="logo_texte.jpg"/>
          <p:cNvPicPr/>
          <p:nvPr/>
        </p:nvPicPr>
        <p:blipFill>
          <a:blip r:embed="rId3"/>
          <a:stretch/>
        </p:blipFill>
        <p:spPr>
          <a:xfrm>
            <a:off x="9840240" y="6210000"/>
            <a:ext cx="2340000" cy="641880"/>
          </a:xfrm>
          <a:prstGeom prst="rect">
            <a:avLst/>
          </a:prstGeom>
          <a:ln w="0">
            <a:noFill/>
          </a:ln>
        </p:spPr>
      </p:pic>
      <p:sp>
        <p:nvSpPr>
          <p:cNvPr id="556" name="Rectangle 7"/>
          <p:cNvSpPr/>
          <p:nvPr/>
        </p:nvSpPr>
        <p:spPr>
          <a:xfrm>
            <a:off x="240120" y="126000"/>
            <a:ext cx="656280" cy="490680"/>
          </a:xfrm>
          <a:prstGeom prst="rect">
            <a:avLst/>
          </a:prstGeom>
          <a:solidFill>
            <a:srgbClr val="132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557" name="Rectangle 10"/>
          <p:cNvSpPr/>
          <p:nvPr/>
        </p:nvSpPr>
        <p:spPr>
          <a:xfrm>
            <a:off x="240120" y="126000"/>
            <a:ext cx="656280" cy="490680"/>
          </a:xfrm>
          <a:prstGeom prst="rect">
            <a:avLst/>
          </a:prstGeom>
          <a:solidFill>
            <a:srgbClr val="132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558" name="PlaceHolder 1"/>
          <p:cNvSpPr>
            <a:spLocks noGrp="1"/>
          </p:cNvSpPr>
          <p:nvPr>
            <p:ph type="ftr" idx="149"/>
          </p:nvPr>
        </p:nvSpPr>
        <p:spPr>
          <a:xfrm>
            <a:off x="959400" y="6483240"/>
            <a:ext cx="8154000" cy="20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800" b="1" strike="noStrike" spc="-1">
                <a:solidFill>
                  <a:schemeClr val="dk2"/>
                </a:solidFill>
                <a:latin typeface="Arial"/>
              </a:rPr>
              <a:t>COLD Review Meeting | Qing Qin | 21 April, 2026</a:t>
            </a:r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 type="sldNum" idx="150"/>
          </p:nvPr>
        </p:nvSpPr>
        <p:spPr>
          <a:xfrm>
            <a:off x="239400" y="6483600"/>
            <a:ext cx="545400" cy="20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D2971514-079B-4B66-96CA-A91B0D11AF20}" type="slidenum">
              <a:rPr lang="fr-FR" sz="800" b="1" strike="noStrike" spc="-1">
                <a:solidFill>
                  <a:schemeClr val="dk2"/>
                </a:solidFill>
                <a:latin typeface="Arial"/>
              </a:rPr>
              <a:t>‹#›</a:t>
            </a:fld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0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61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60872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408" y="6080400"/>
            <a:ext cx="2634592" cy="7776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600" y="966326"/>
            <a:ext cx="10982400" cy="51983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705364"/>
            <a:ext cx="815413" cy="1526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20" b="1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2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COLD Review Meeting | Qing Qin | 21 April, 2026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64002" y="6483438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2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40000" y="151200"/>
            <a:ext cx="662400" cy="596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</p:spTree>
    <p:extLst>
      <p:ext uri="{BB962C8B-B14F-4D97-AF65-F5344CB8AC3E}">
        <p14:creationId xmlns:p14="http://schemas.microsoft.com/office/powerpoint/2010/main" val="317847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</p:sldLayoutIdLst>
  <p:hf hdr="0" dt="0"/>
  <p:txStyles>
    <p:titleStyle>
      <a:lvl1pPr algn="l" defTabSz="1097280" rtl="0" eaLnBrk="1" latinLnBrk="0" hangingPunct="1">
        <a:spcBef>
          <a:spcPct val="0"/>
        </a:spcBef>
        <a:buNone/>
        <a:defRPr sz="192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097280" rtl="0" eaLnBrk="1" latinLnBrk="0" hangingPunct="1">
        <a:spcBef>
          <a:spcPts val="0"/>
        </a:spcBef>
        <a:spcAft>
          <a:spcPts val="1200"/>
        </a:spcAft>
        <a:buFont typeface="Arial" pitchFamily="34" charset="0"/>
        <a:buNone/>
        <a:defRPr sz="216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1097280" rtl="0" eaLnBrk="1" latinLnBrk="0" hangingPunct="1">
        <a:spcBef>
          <a:spcPts val="0"/>
        </a:spcBef>
        <a:spcAft>
          <a:spcPts val="1800"/>
        </a:spcAft>
        <a:buFont typeface="Arial" pitchFamily="34" charset="0"/>
        <a:buNone/>
        <a:defRPr sz="204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109728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428626" indent="-209550" algn="l" defTabSz="1097280" rtl="0" eaLnBrk="1" latinLnBrk="0" hangingPunct="1">
        <a:lnSpc>
          <a:spcPct val="110000"/>
        </a:lnSpc>
        <a:spcBef>
          <a:spcPts val="0"/>
        </a:spcBef>
        <a:spcAft>
          <a:spcPts val="360"/>
        </a:spcAft>
        <a:buClr>
          <a:schemeClr val="accent6"/>
        </a:buClr>
        <a:buSzPct val="80000"/>
        <a:buFont typeface="Wingdings" pitchFamily="2" charset="2"/>
        <a:buChar char="l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94460" indent="-209550" algn="l" defTabSz="1097280" rtl="0" eaLnBrk="1" latinLnBrk="0" hangingPunct="1">
        <a:spcBef>
          <a:spcPts val="0"/>
        </a:spcBef>
        <a:spcAft>
          <a:spcPts val="720"/>
        </a:spcAft>
        <a:buClr>
          <a:schemeClr val="accent6"/>
        </a:buClr>
        <a:buFont typeface="ITCOfficinaSans LT Book" pitchFamily="2" charset="0"/>
        <a:buChar char="&gt;"/>
        <a:defRPr sz="144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81420604" name="Image 8" descr="logo_texte.jpg"/>
          <p:cNvPicPr>
            <a:picLocks noChangeAspect="1"/>
          </p:cNvPicPr>
          <p:nvPr/>
        </p:nvPicPr>
        <p:blipFill rotWithShape="1">
          <a:blip r:embed="rId10"/>
          <a:stretch/>
        </p:blipFill>
        <p:spPr bwMode="auto">
          <a:xfrm>
            <a:off x="9552000" y="6210000"/>
            <a:ext cx="2634592" cy="648000"/>
          </a:xfrm>
          <a:prstGeom prst="rect">
            <a:avLst/>
          </a:prstGeom>
        </p:spPr>
      </p:pic>
      <p:sp>
        <p:nvSpPr>
          <p:cNvPr id="1912443446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pPr>
              <a:defRPr/>
            </a:pPr>
            <a:r>
              <a:rPr lang="fr-FR"/>
              <a:t>CLICK TO MODIFY THE STYLE OF THE TITLE</a:t>
            </a:r>
            <a:endParaRPr/>
          </a:p>
        </p:txBody>
      </p:sp>
      <p:sp>
        <p:nvSpPr>
          <p:cNvPr id="836899624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600" y="764704"/>
            <a:ext cx="10982400" cy="54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fr-FR"/>
              <a:t>Click to modify attributes</a:t>
            </a:r>
          </a:p>
          <a:p>
            <a:pPr lvl="1">
              <a:defRPr/>
            </a:pPr>
            <a:endParaRPr lang="fr-FR"/>
          </a:p>
          <a:p>
            <a:pPr lvl="1">
              <a:defRPr/>
            </a:pPr>
            <a:r>
              <a:rPr lang="fr-FR"/>
              <a:t>Second level</a:t>
            </a:r>
          </a:p>
          <a:p>
            <a:pPr lvl="2">
              <a:defRPr/>
            </a:pPr>
            <a:r>
              <a:rPr lang="fr-FR"/>
              <a:t>Third level</a:t>
            </a:r>
          </a:p>
          <a:p>
            <a:pPr lvl="3">
              <a:defRPr/>
            </a:pPr>
            <a:r>
              <a:rPr lang="fr-FR"/>
              <a:t>Fourth level</a:t>
            </a:r>
          </a:p>
          <a:p>
            <a:pPr lvl="4">
              <a:defRPr/>
            </a:pPr>
            <a:r>
              <a:rPr lang="fr-FR"/>
              <a:t>Fifth level</a:t>
            </a:r>
          </a:p>
        </p:txBody>
      </p:sp>
      <p:sp>
        <p:nvSpPr>
          <p:cNvPr id="1171976946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959429" y="6483350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 cap="none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COLD Review Meeting | Qing Qin | 21 April, 2026</a:t>
            </a:r>
            <a:endParaRPr lang="fr-FR"/>
          </a:p>
        </p:txBody>
      </p:sp>
      <p:sp>
        <p:nvSpPr>
          <p:cNvPr id="1811578228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39350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‹#›</a:t>
            </a:fld>
            <a:endParaRPr lang="fr-FR"/>
          </a:p>
        </p:txBody>
      </p:sp>
      <p:sp>
        <p:nvSpPr>
          <p:cNvPr id="1136832153" name="Rectangle 7"/>
          <p:cNvSpPr/>
          <p:nvPr/>
        </p:nvSpPr>
        <p:spPr bwMode="auto">
          <a:xfrm>
            <a:off x="240000" y="126000"/>
            <a:ext cx="6624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  <p:pic>
        <p:nvPicPr>
          <p:cNvPr id="437864528" name="Image 8" descr="logo_texte.jpg"/>
          <p:cNvPicPr>
            <a:picLocks noChangeAspect="1"/>
          </p:cNvPicPr>
          <p:nvPr userDrawn="1"/>
        </p:nvPicPr>
        <p:blipFill rotWithShape="1">
          <a:blip r:embed="rId10"/>
          <a:stretch/>
        </p:blipFill>
        <p:spPr bwMode="auto">
          <a:xfrm>
            <a:off x="9552000" y="6210000"/>
            <a:ext cx="2634592" cy="648000"/>
          </a:xfrm>
          <a:prstGeom prst="rect">
            <a:avLst/>
          </a:prstGeom>
        </p:spPr>
      </p:pic>
      <p:sp>
        <p:nvSpPr>
          <p:cNvPr id="1892380004" name="Rectangle 10"/>
          <p:cNvSpPr/>
          <p:nvPr userDrawn="1"/>
        </p:nvSpPr>
        <p:spPr bwMode="auto">
          <a:xfrm>
            <a:off x="240000" y="126000"/>
            <a:ext cx="6624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212867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</p:sldLayoutIdLst>
  <p:hf hdr="0" dt="0"/>
  <p:txStyles>
    <p:titleStyle>
      <a:lvl1pPr algn="l" defTabSz="914400" rtl="0">
        <a:spcBef>
          <a:spcPts val="0"/>
        </a:spcBef>
        <a:buNone/>
        <a:defRPr sz="1600" b="1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>
        <a:spcBef>
          <a:spcPts val="0"/>
        </a:spcBef>
        <a:spcAft>
          <a:spcPts val="1000"/>
        </a:spcAft>
        <a:buFont typeface="Arial"/>
        <a:buNone/>
        <a:defRPr sz="1800" b="1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>
        <a:spcBef>
          <a:spcPts val="0"/>
        </a:spcBef>
        <a:spcAft>
          <a:spcPts val="1500"/>
        </a:spcAft>
        <a:buFont typeface="Arial"/>
        <a:buNone/>
        <a:defRPr sz="17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>
        <a:lnSpc>
          <a:spcPct val="105000"/>
        </a:lnSpc>
        <a:spcBef>
          <a:spcPts val="0"/>
        </a:spcBef>
        <a:spcAft>
          <a:spcPts val="500"/>
        </a:spcAft>
        <a:buFont typeface="Arial"/>
        <a:buNone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>
        <a:lnSpc>
          <a:spcPct val="110000"/>
        </a:lnSpc>
        <a:spcBef>
          <a:spcPts val="0"/>
        </a:spcBef>
        <a:spcAft>
          <a:spcPts val="400"/>
        </a:spcAft>
        <a:buClr>
          <a:schemeClr val="accent6"/>
        </a:buClr>
        <a:buFont typeface="Wingdings"/>
        <a:buChar char="l"/>
        <a:defRPr sz="15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>
        <a:spcBef>
          <a:spcPts val="0"/>
        </a:spcBef>
        <a:spcAft>
          <a:spcPts val="600"/>
        </a:spcAft>
        <a:buClr>
          <a:schemeClr val="accent6"/>
        </a:buClr>
        <a:buFont typeface="ITCOfficinaSans LT Book"/>
        <a:buChar char="&gt;"/>
        <a:defRPr sz="1200" i="1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240120" y="126000"/>
            <a:ext cx="636480" cy="470880"/>
          </a:xfrm>
          <a:prstGeom prst="rect">
            <a:avLst/>
          </a:prstGeom>
          <a:solidFill>
            <a:schemeClr val="accent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8" name="Graphic 6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/>
        </p:blipFill>
        <p:spPr>
          <a:xfrm>
            <a:off x="10364760" y="6324480"/>
            <a:ext cx="1561320" cy="345600"/>
          </a:xfrm>
          <a:prstGeom prst="rect">
            <a:avLst/>
          </a:prstGeom>
          <a:ln w="0">
            <a:noFill/>
          </a:ln>
        </p:spPr>
      </p:pic>
      <p:sp>
        <p:nvSpPr>
          <p:cNvPr id="9" name="PlaceHolder 1"/>
          <p:cNvSpPr/>
          <p:nvPr/>
        </p:nvSpPr>
        <p:spPr>
          <a:xfrm>
            <a:off x="969480" y="126000"/>
            <a:ext cx="10959840" cy="4741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0" rIns="72000" bIns="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6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ftr" idx="3"/>
          </p:nvPr>
        </p:nvSpPr>
        <p:spPr>
          <a:xfrm>
            <a:off x="959400" y="6483240"/>
            <a:ext cx="81342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800" b="1" strike="noStrike" spc="-1">
                <a:solidFill>
                  <a:schemeClr val="dk2"/>
                </a:solidFill>
                <a:latin typeface="Arial"/>
              </a:rPr>
              <a:t>COLD Review Meeting | Qing Qin | 21 April, 2026</a:t>
            </a:r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sldNum" idx="4"/>
          </p:nvPr>
        </p:nvSpPr>
        <p:spPr>
          <a:xfrm>
            <a:off x="239400" y="6483600"/>
            <a:ext cx="525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3C13BD00-A04E-442E-9912-306BB56480D8}" type="slidenum">
              <a:rPr lang="fr-FR" sz="800" b="1" strike="noStrike" spc="-1">
                <a:solidFill>
                  <a:schemeClr val="dk2"/>
                </a:solidFill>
                <a:latin typeface="Arial"/>
              </a:rPr>
              <a:t>‹#›</a:t>
            </a:fld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57408" y="6080400"/>
            <a:ext cx="2634592" cy="7776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600" y="966326"/>
            <a:ext cx="10982400" cy="51983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705364"/>
            <a:ext cx="815413" cy="1526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20" b="1">
                <a:solidFill>
                  <a:schemeClr val="bg1"/>
                </a:solidFill>
              </a:defRPr>
            </a:lvl1pPr>
          </a:lstStyle>
          <a:p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2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132577"/>
                </a:solidFill>
              </a:rPr>
              <a:t>COLD Review Meeting | Qing Qin | 21 April, 2026</a:t>
            </a:r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64002" y="6483438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20" b="1">
                <a:solidFill>
                  <a:schemeClr val="accent1"/>
                </a:solidFill>
              </a:defRPr>
            </a:lvl1pPr>
          </a:lstStyle>
          <a:p>
            <a:r>
              <a:rPr lang="fr-FR" dirty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‹#›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000" y="151200"/>
            <a:ext cx="662400" cy="596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7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</p:sldLayoutIdLst>
  <p:hf hdr="0" dt="0"/>
  <p:txStyles>
    <p:titleStyle>
      <a:lvl1pPr algn="l" defTabSz="1097280" rtl="0" eaLnBrk="1" latinLnBrk="0" hangingPunct="1">
        <a:spcBef>
          <a:spcPct val="0"/>
        </a:spcBef>
        <a:buNone/>
        <a:defRPr sz="192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097280" rtl="0" eaLnBrk="1" latinLnBrk="0" hangingPunct="1">
        <a:spcBef>
          <a:spcPts val="0"/>
        </a:spcBef>
        <a:spcAft>
          <a:spcPts val="1200"/>
        </a:spcAft>
        <a:buFont typeface="Arial" pitchFamily="34" charset="0"/>
        <a:buNone/>
        <a:defRPr sz="216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1097280" rtl="0" eaLnBrk="1" latinLnBrk="0" hangingPunct="1">
        <a:spcBef>
          <a:spcPts val="0"/>
        </a:spcBef>
        <a:spcAft>
          <a:spcPts val="1800"/>
        </a:spcAft>
        <a:buFont typeface="Arial" pitchFamily="34" charset="0"/>
        <a:buNone/>
        <a:defRPr sz="204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109728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428626" indent="-209550" algn="l" defTabSz="1097280" rtl="0" eaLnBrk="1" latinLnBrk="0" hangingPunct="1">
        <a:lnSpc>
          <a:spcPct val="110000"/>
        </a:lnSpc>
        <a:spcBef>
          <a:spcPts val="0"/>
        </a:spcBef>
        <a:spcAft>
          <a:spcPts val="360"/>
        </a:spcAft>
        <a:buClr>
          <a:schemeClr val="accent6"/>
        </a:buClr>
        <a:buSzPct val="80000"/>
        <a:buFont typeface="Wingdings" pitchFamily="2" charset="2"/>
        <a:buChar char="l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94460" indent="-209550" algn="l" defTabSz="1097280" rtl="0" eaLnBrk="1" latinLnBrk="0" hangingPunct="1">
        <a:spcBef>
          <a:spcPts val="0"/>
        </a:spcBef>
        <a:spcAft>
          <a:spcPts val="720"/>
        </a:spcAft>
        <a:buClr>
          <a:schemeClr val="accent6"/>
        </a:buClr>
        <a:buFont typeface="ITCOfficinaSans LT Book" pitchFamily="2" charset="0"/>
        <a:buChar char="&gt;"/>
        <a:defRPr sz="144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7"/>
          <p:cNvSpPr/>
          <p:nvPr/>
        </p:nvSpPr>
        <p:spPr>
          <a:xfrm>
            <a:off x="240120" y="126000"/>
            <a:ext cx="647640" cy="482040"/>
          </a:xfrm>
          <a:prstGeom prst="rect">
            <a:avLst/>
          </a:prstGeom>
          <a:solidFill>
            <a:schemeClr val="accent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Rectangle 10"/>
          <p:cNvSpPr/>
          <p:nvPr/>
        </p:nvSpPr>
        <p:spPr>
          <a:xfrm>
            <a:off x="240120" y="126000"/>
            <a:ext cx="647640" cy="482040"/>
          </a:xfrm>
          <a:prstGeom prst="rect">
            <a:avLst/>
          </a:prstGeom>
          <a:solidFill>
            <a:schemeClr val="accent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42" name="Graphic 6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/>
        </p:blipFill>
        <p:spPr>
          <a:xfrm>
            <a:off x="10364760" y="6324480"/>
            <a:ext cx="1572480" cy="356760"/>
          </a:xfrm>
          <a:prstGeom prst="rect">
            <a:avLst/>
          </a:prstGeom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ftr" idx="13"/>
          </p:nvPr>
        </p:nvSpPr>
        <p:spPr>
          <a:xfrm>
            <a:off x="959400" y="6483240"/>
            <a:ext cx="8145360" cy="19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800" b="1" strike="noStrike" spc="-1">
                <a:solidFill>
                  <a:schemeClr val="dk2"/>
                </a:solidFill>
                <a:latin typeface="Arial"/>
              </a:rPr>
              <a:t>COLD Review Meeting | Qing Qin | 21 April, 2026</a:t>
            </a:r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ldNum" idx="14"/>
          </p:nvPr>
        </p:nvSpPr>
        <p:spPr>
          <a:xfrm>
            <a:off x="239400" y="6483600"/>
            <a:ext cx="536760" cy="19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CDE61254-8C9F-4435-BC32-D5B61AC23BC2}" type="slidenum">
              <a:rPr lang="fr-FR" sz="800" b="1" strike="noStrike" spc="-1">
                <a:solidFill>
                  <a:schemeClr val="dk2"/>
                </a:solidFill>
                <a:latin typeface="Arial"/>
              </a:rPr>
              <a:t>‹#›</a:t>
            </a:fld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7"/>
          <p:cNvSpPr/>
          <p:nvPr/>
        </p:nvSpPr>
        <p:spPr>
          <a:xfrm>
            <a:off x="240120" y="126000"/>
            <a:ext cx="632880" cy="467280"/>
          </a:xfrm>
          <a:prstGeom prst="rect">
            <a:avLst/>
          </a:prstGeom>
          <a:solidFill>
            <a:schemeClr val="accent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48" name="Graphic 6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/>
        </p:blipFill>
        <p:spPr>
          <a:xfrm>
            <a:off x="10364760" y="6324480"/>
            <a:ext cx="1557720" cy="342000"/>
          </a:xfrm>
          <a:prstGeom prst="rect">
            <a:avLst/>
          </a:prstGeom>
          <a:ln w="0">
            <a:noFill/>
          </a:ln>
        </p:spPr>
      </p:pic>
      <p:sp>
        <p:nvSpPr>
          <p:cNvPr id="49" name="PlaceHolder 1"/>
          <p:cNvSpPr/>
          <p:nvPr/>
        </p:nvSpPr>
        <p:spPr>
          <a:xfrm>
            <a:off x="969480" y="126000"/>
            <a:ext cx="10956240" cy="4705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0" rIns="72000" bIns="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6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50" name="PlaceHolder 1"/>
          <p:cNvSpPr>
            <a:spLocks noGrp="1"/>
          </p:cNvSpPr>
          <p:nvPr>
            <p:ph type="ftr" idx="15"/>
          </p:nvPr>
        </p:nvSpPr>
        <p:spPr>
          <a:xfrm>
            <a:off x="959400" y="6483240"/>
            <a:ext cx="8130600" cy="18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800" b="1" strike="noStrike" spc="-1">
                <a:solidFill>
                  <a:schemeClr val="dk2"/>
                </a:solidFill>
                <a:latin typeface="Arial"/>
              </a:rPr>
              <a:t>COLD Review Meeting | Qing Qin | 21 April, 2026</a:t>
            </a:r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ldNum" idx="16"/>
          </p:nvPr>
        </p:nvSpPr>
        <p:spPr>
          <a:xfrm>
            <a:off x="239400" y="6483600"/>
            <a:ext cx="522000" cy="18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2F58FF99-1DE0-4979-89C9-F89733B4B966}" type="slidenum">
              <a:rPr lang="fr-FR" sz="800" b="1" strike="noStrike" spc="-1">
                <a:solidFill>
                  <a:schemeClr val="dk2"/>
                </a:solidFill>
                <a:latin typeface="Arial"/>
              </a:rPr>
              <a:t>‹#›</a:t>
            </a:fld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7"/>
          <p:cNvSpPr/>
          <p:nvPr/>
        </p:nvSpPr>
        <p:spPr>
          <a:xfrm>
            <a:off x="240120" y="126000"/>
            <a:ext cx="630720" cy="465120"/>
          </a:xfrm>
          <a:prstGeom prst="rect">
            <a:avLst/>
          </a:prstGeom>
          <a:solidFill>
            <a:schemeClr val="accent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55" name="Graphic 6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/>
        </p:blipFill>
        <p:spPr>
          <a:xfrm>
            <a:off x="10364760" y="6324480"/>
            <a:ext cx="1555560" cy="33984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1"/>
          <p:cNvSpPr/>
          <p:nvPr/>
        </p:nvSpPr>
        <p:spPr>
          <a:xfrm>
            <a:off x="969480" y="126000"/>
            <a:ext cx="10954080" cy="4683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0" rIns="72000" bIns="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6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57" name="PlaceHolder 1"/>
          <p:cNvSpPr>
            <a:spLocks noGrp="1"/>
          </p:cNvSpPr>
          <p:nvPr>
            <p:ph type="ftr" idx="17"/>
          </p:nvPr>
        </p:nvSpPr>
        <p:spPr>
          <a:xfrm>
            <a:off x="959400" y="6483240"/>
            <a:ext cx="8128440" cy="1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800" b="1" strike="noStrike" spc="-1">
                <a:solidFill>
                  <a:schemeClr val="dk2"/>
                </a:solidFill>
                <a:latin typeface="Arial"/>
              </a:rPr>
              <a:t>COLD Review Meeting | Qing Qin | 21 April, 2026</a:t>
            </a:r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ldNum" idx="18"/>
          </p:nvPr>
        </p:nvSpPr>
        <p:spPr>
          <a:xfrm>
            <a:off x="239400" y="6483600"/>
            <a:ext cx="519840" cy="1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596D8C88-FB14-4FAA-80AC-87343C2FD6D1}" type="slidenum">
              <a:rPr lang="fr-FR" sz="800" b="1" strike="noStrike" spc="-1">
                <a:solidFill>
                  <a:schemeClr val="dk2"/>
                </a:solidFill>
                <a:latin typeface="Arial"/>
              </a:rPr>
              <a:t>‹#›</a:t>
            </a:fld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7"/>
          <p:cNvSpPr/>
          <p:nvPr/>
        </p:nvSpPr>
        <p:spPr>
          <a:xfrm>
            <a:off x="240120" y="126000"/>
            <a:ext cx="631080" cy="465480"/>
          </a:xfrm>
          <a:prstGeom prst="rect">
            <a:avLst/>
          </a:prstGeom>
          <a:solidFill>
            <a:schemeClr val="accent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91" name="Graphic 6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/>
        </p:blipFill>
        <p:spPr>
          <a:xfrm>
            <a:off x="10364760" y="6324480"/>
            <a:ext cx="1555920" cy="340200"/>
          </a:xfrm>
          <a:prstGeom prst="rect">
            <a:avLst/>
          </a:prstGeom>
          <a:ln w="0">
            <a:noFill/>
          </a:ln>
        </p:spPr>
      </p:pic>
      <p:sp>
        <p:nvSpPr>
          <p:cNvPr id="92" name="PlaceHolder 1"/>
          <p:cNvSpPr/>
          <p:nvPr/>
        </p:nvSpPr>
        <p:spPr>
          <a:xfrm>
            <a:off x="969480" y="126000"/>
            <a:ext cx="10954440" cy="4687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0" rIns="72000" bIns="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6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93" name="PlaceHolder 1"/>
          <p:cNvSpPr>
            <a:spLocks noGrp="1"/>
          </p:cNvSpPr>
          <p:nvPr>
            <p:ph type="ftr" idx="27"/>
          </p:nvPr>
        </p:nvSpPr>
        <p:spPr>
          <a:xfrm>
            <a:off x="959400" y="6483240"/>
            <a:ext cx="8128800" cy="181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800" b="1" strike="noStrike" spc="-1">
                <a:solidFill>
                  <a:schemeClr val="dk2"/>
                </a:solidFill>
                <a:latin typeface="Arial"/>
              </a:rPr>
              <a:t>COLD Review Meeting | Qing Qin | 21 April, 2026</a:t>
            </a:r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ldNum" idx="28"/>
          </p:nvPr>
        </p:nvSpPr>
        <p:spPr>
          <a:xfrm>
            <a:off x="239400" y="6483600"/>
            <a:ext cx="520200" cy="181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CE13A737-24D4-4C3A-BA85-004A85CE697B}" type="slidenum">
              <a:rPr lang="fr-FR" sz="800" b="1" strike="noStrike" spc="-1">
                <a:solidFill>
                  <a:schemeClr val="dk2"/>
                </a:solidFill>
                <a:latin typeface="Arial"/>
              </a:rPr>
              <a:t>‹#›</a:t>
            </a:fld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7"/>
          <p:cNvSpPr/>
          <p:nvPr/>
        </p:nvSpPr>
        <p:spPr>
          <a:xfrm>
            <a:off x="240120" y="126000"/>
            <a:ext cx="640080" cy="474480"/>
          </a:xfrm>
          <a:prstGeom prst="rect">
            <a:avLst/>
          </a:prstGeom>
          <a:solidFill>
            <a:schemeClr val="accent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159" name="Graphic 6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/>
        </p:blipFill>
        <p:spPr>
          <a:xfrm>
            <a:off x="10364760" y="6324480"/>
            <a:ext cx="1564920" cy="349200"/>
          </a:xfrm>
          <a:prstGeom prst="rect">
            <a:avLst/>
          </a:prstGeom>
          <a:ln w="0">
            <a:noFill/>
          </a:ln>
        </p:spPr>
      </p:pic>
      <p:sp>
        <p:nvSpPr>
          <p:cNvPr id="160" name="PlaceHolder 1"/>
          <p:cNvSpPr/>
          <p:nvPr/>
        </p:nvSpPr>
        <p:spPr>
          <a:xfrm>
            <a:off x="969480" y="126000"/>
            <a:ext cx="10963440" cy="4777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0" rIns="72000" bIns="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6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61" name="PlaceHolder 1"/>
          <p:cNvSpPr>
            <a:spLocks noGrp="1"/>
          </p:cNvSpPr>
          <p:nvPr>
            <p:ph type="ftr" idx="51"/>
          </p:nvPr>
        </p:nvSpPr>
        <p:spPr>
          <a:xfrm>
            <a:off x="959400" y="6483240"/>
            <a:ext cx="8137800" cy="19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800" b="1" strike="noStrike" spc="-1">
                <a:solidFill>
                  <a:schemeClr val="dk2"/>
                </a:solidFill>
                <a:latin typeface="Arial"/>
                <a:ea typeface="DejaVu Sans"/>
              </a:rPr>
              <a:t>COLD Review Meeting | Qing Qin | 21 April, 2026</a:t>
            </a:r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sldNum" idx="52"/>
          </p:nvPr>
        </p:nvSpPr>
        <p:spPr>
          <a:xfrm>
            <a:off x="239400" y="6483600"/>
            <a:ext cx="529200" cy="19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800" b="1" strike="noStrike" spc="-1">
                <a:solidFill>
                  <a:schemeClr val="dk2"/>
                </a:solidFill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CBCB6D95-C35B-43D0-BCDA-2270DF7794DD}" type="slidenum">
              <a:rPr lang="en-GB" sz="800" b="1" strike="noStrike" spc="-1">
                <a:solidFill>
                  <a:schemeClr val="dk2"/>
                </a:solidFill>
                <a:latin typeface="Arial"/>
                <a:ea typeface="DejaVu Sans"/>
              </a:rPr>
              <a:t>‹#›</a:t>
            </a:fld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240120" y="126000"/>
            <a:ext cx="656640" cy="491040"/>
          </a:xfrm>
          <a:prstGeom prst="rect">
            <a:avLst/>
          </a:prstGeom>
          <a:solidFill>
            <a:srgbClr val="132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8" name="Graphic 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/>
        </p:blipFill>
        <p:spPr>
          <a:xfrm>
            <a:off x="10364760" y="6324480"/>
            <a:ext cx="1581480" cy="36576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/>
          <p:nvPr/>
        </p:nvSpPr>
        <p:spPr>
          <a:xfrm>
            <a:off x="969480" y="126000"/>
            <a:ext cx="10980000" cy="494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0" rIns="7200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fr-FR" sz="1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1"/>
          <p:cNvSpPr>
            <a:spLocks noGrp="1"/>
          </p:cNvSpPr>
          <p:nvPr>
            <p:ph type="ftr" idx="1"/>
          </p:nvPr>
        </p:nvSpPr>
        <p:spPr>
          <a:xfrm>
            <a:off x="959400" y="6483240"/>
            <a:ext cx="8154360" cy="20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800" b="1" strike="noStrike" spc="-1">
                <a:solidFill>
                  <a:schemeClr val="dk2"/>
                </a:solidFill>
                <a:latin typeface="Arial"/>
              </a:rPr>
              <a:t>COLD Review Meeting | Qing Qin | 21 April, 2026</a:t>
            </a:r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ldNum" idx="2"/>
          </p:nvPr>
        </p:nvSpPr>
        <p:spPr>
          <a:xfrm>
            <a:off x="239400" y="6483600"/>
            <a:ext cx="545760" cy="20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B8CBEDB3-402B-45C3-B24C-AE5B1579F3F7}" type="slidenum">
              <a:rPr lang="fr-FR" sz="800" b="1" strike="noStrike" spc="-1">
                <a:solidFill>
                  <a:schemeClr val="dk2"/>
                </a:solidFill>
                <a:latin typeface="Arial"/>
              </a:rPr>
              <a:t>‹#›</a:t>
            </a:fld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25405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57408" y="6080400"/>
            <a:ext cx="2634592" cy="7776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600" y="966326"/>
            <a:ext cx="10982400" cy="51983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705364"/>
            <a:ext cx="815413" cy="1526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20" b="1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2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COLD Review Meeting | Qing Qin | 21 April, 2026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64002" y="6483438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2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40000" y="151200"/>
            <a:ext cx="662400" cy="596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</p:spTree>
    <p:extLst>
      <p:ext uri="{BB962C8B-B14F-4D97-AF65-F5344CB8AC3E}">
        <p14:creationId xmlns:p14="http://schemas.microsoft.com/office/powerpoint/2010/main" val="88661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hf hdr="0" dt="0"/>
  <p:txStyles>
    <p:titleStyle>
      <a:lvl1pPr algn="l" defTabSz="1097280" rtl="0" eaLnBrk="1" latinLnBrk="0" hangingPunct="1">
        <a:spcBef>
          <a:spcPct val="0"/>
        </a:spcBef>
        <a:buNone/>
        <a:defRPr sz="192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097280" rtl="0" eaLnBrk="1" latinLnBrk="0" hangingPunct="1">
        <a:spcBef>
          <a:spcPts val="0"/>
        </a:spcBef>
        <a:spcAft>
          <a:spcPts val="1200"/>
        </a:spcAft>
        <a:buFont typeface="Arial" pitchFamily="34" charset="0"/>
        <a:buNone/>
        <a:defRPr sz="216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1097280" rtl="0" eaLnBrk="1" latinLnBrk="0" hangingPunct="1">
        <a:spcBef>
          <a:spcPts val="0"/>
        </a:spcBef>
        <a:spcAft>
          <a:spcPts val="1800"/>
        </a:spcAft>
        <a:buFont typeface="Arial" pitchFamily="34" charset="0"/>
        <a:buNone/>
        <a:defRPr sz="204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109728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428626" indent="-209550" algn="l" defTabSz="1097280" rtl="0" eaLnBrk="1" latinLnBrk="0" hangingPunct="1">
        <a:lnSpc>
          <a:spcPct val="110000"/>
        </a:lnSpc>
        <a:spcBef>
          <a:spcPts val="0"/>
        </a:spcBef>
        <a:spcAft>
          <a:spcPts val="360"/>
        </a:spcAft>
        <a:buClr>
          <a:schemeClr val="accent6"/>
        </a:buClr>
        <a:buSzPct val="80000"/>
        <a:buFont typeface="Wingdings" pitchFamily="2" charset="2"/>
        <a:buChar char="l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94460" indent="-209550" algn="l" defTabSz="1097280" rtl="0" eaLnBrk="1" latinLnBrk="0" hangingPunct="1">
        <a:spcBef>
          <a:spcPts val="0"/>
        </a:spcBef>
        <a:spcAft>
          <a:spcPts val="720"/>
        </a:spcAft>
        <a:buClr>
          <a:schemeClr val="accent6"/>
        </a:buClr>
        <a:buFont typeface="ITCOfficinaSans LT Book" pitchFamily="2" charset="0"/>
        <a:buChar char="&gt;"/>
        <a:defRPr sz="144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sv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png"/><Relationship Id="rId12" Type="http://schemas.openxmlformats.org/officeDocument/2006/relationships/image" Target="../media/image73.png"/><Relationship Id="rId13" Type="http://schemas.openxmlformats.org/officeDocument/2006/relationships/image" Target="../media/image74.png"/><Relationship Id="rId14" Type="http://schemas.openxmlformats.org/officeDocument/2006/relationships/image" Target="../media/image101.sv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jpe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93.svg"/><Relationship Id="rId7" Type="http://schemas.openxmlformats.org/officeDocument/2006/relationships/image" Target="../media/image70.png"/><Relationship Id="rId8" Type="http://schemas.openxmlformats.org/officeDocument/2006/relationships/image" Target="../media/image95.svg"/><Relationship Id="rId9" Type="http://schemas.openxmlformats.org/officeDocument/2006/relationships/image" Target="../media/image71.png"/><Relationship Id="rId10" Type="http://schemas.openxmlformats.org/officeDocument/2006/relationships/image" Target="../media/image9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103.svg"/><Relationship Id="rId5" Type="http://schemas.openxmlformats.org/officeDocument/2006/relationships/hyperlink" Target="mailto:Synchrotron@school" TargetMode="External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103.sv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jpe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jpeg"/><Relationship Id="rId9" Type="http://schemas.openxmlformats.org/officeDocument/2006/relationships/image" Target="../media/image97.png"/><Relationship Id="rId10" Type="http://schemas.openxmlformats.org/officeDocument/2006/relationships/image" Target="../media/image98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9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jpg"/><Relationship Id="rId7" Type="http://schemas.openxmlformats.org/officeDocument/2006/relationships/image" Target="../media/image108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openxmlformats.org/officeDocument/2006/relationships/image" Target="../media/image111.jpeg"/><Relationship Id="rId5" Type="http://schemas.openxmlformats.org/officeDocument/2006/relationships/image" Target="../media/image112.jpeg"/><Relationship Id="rId6" Type="http://schemas.openxmlformats.org/officeDocument/2006/relationships/image" Target="../media/image113.jpeg"/><Relationship Id="rId7" Type="http://schemas.openxmlformats.org/officeDocument/2006/relationships/image" Target="../media/image114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20" Type="http://schemas.openxmlformats.org/officeDocument/2006/relationships/image" Target="../media/image27.png"/><Relationship Id="rId21" Type="http://schemas.openxmlformats.org/officeDocument/2006/relationships/image" Target="../media/image28.png"/><Relationship Id="rId22" Type="http://schemas.openxmlformats.org/officeDocument/2006/relationships/image" Target="../media/image29.png"/><Relationship Id="rId23" Type="http://schemas.openxmlformats.org/officeDocument/2006/relationships/image" Target="../media/image30.png"/><Relationship Id="rId10" Type="http://schemas.openxmlformats.org/officeDocument/2006/relationships/hyperlink" Target="http://www.la-metro.org/" TargetMode="External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jpe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6.sv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jpeg"/><Relationship Id="rId8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jpeg"/><Relationship Id="rId5" Type="http://schemas.openxmlformats.org/officeDocument/2006/relationships/image" Target="../media/image118.jpeg"/><Relationship Id="rId6" Type="http://schemas.openxmlformats.org/officeDocument/2006/relationships/image" Target="../media/image119.jpe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53.png"/><Relationship Id="rId7" Type="http://schemas.openxmlformats.org/officeDocument/2006/relationships/image" Target="../media/image154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jpe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8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6.svg"/><Relationship Id="rId12" Type="http://schemas.openxmlformats.org/officeDocument/2006/relationships/image" Target="../media/image145.png"/><Relationship Id="rId13" Type="http://schemas.openxmlformats.org/officeDocument/2006/relationships/image" Target="../media/image178.sv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jpg"/><Relationship Id="rId6" Type="http://schemas.openxmlformats.org/officeDocument/2006/relationships/image" Target="../media/image142.png"/><Relationship Id="rId7" Type="http://schemas.openxmlformats.org/officeDocument/2006/relationships/image" Target="../media/image172.svg"/><Relationship Id="rId8" Type="http://schemas.openxmlformats.org/officeDocument/2006/relationships/image" Target="../media/image143.png"/><Relationship Id="rId9" Type="http://schemas.openxmlformats.org/officeDocument/2006/relationships/image" Target="../media/image174.svg"/><Relationship Id="rId10" Type="http://schemas.openxmlformats.org/officeDocument/2006/relationships/image" Target="../media/image1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1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53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0.png"/><Relationship Id="rId21" Type="http://schemas.openxmlformats.org/officeDocument/2006/relationships/image" Target="../media/image53.svg"/><Relationship Id="rId22" Type="http://schemas.openxmlformats.org/officeDocument/2006/relationships/image" Target="../media/image41.png"/><Relationship Id="rId23" Type="http://schemas.openxmlformats.org/officeDocument/2006/relationships/image" Target="../media/image55.svg"/><Relationship Id="rId24" Type="http://schemas.openxmlformats.org/officeDocument/2006/relationships/image" Target="../media/image42.png"/><Relationship Id="rId25" Type="http://schemas.openxmlformats.org/officeDocument/2006/relationships/image" Target="../media/image57.svg"/><Relationship Id="rId26" Type="http://schemas.openxmlformats.org/officeDocument/2006/relationships/image" Target="../media/image43.png"/><Relationship Id="rId27" Type="http://schemas.openxmlformats.org/officeDocument/2006/relationships/image" Target="../media/image59.svg"/><Relationship Id="rId28" Type="http://schemas.openxmlformats.org/officeDocument/2006/relationships/image" Target="../media/image44.png"/><Relationship Id="rId29" Type="http://schemas.openxmlformats.org/officeDocument/2006/relationships/image" Target="../media/image61.sv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Relationship Id="rId3" Type="http://schemas.openxmlformats.org/officeDocument/2006/relationships/image" Target="../media/image35.svg"/><Relationship Id="rId4" Type="http://schemas.openxmlformats.org/officeDocument/2006/relationships/image" Target="../media/image32.png"/><Relationship Id="rId5" Type="http://schemas.openxmlformats.org/officeDocument/2006/relationships/image" Target="../media/image37.svg"/><Relationship Id="rId30" Type="http://schemas.openxmlformats.org/officeDocument/2006/relationships/image" Target="../media/image45.png"/><Relationship Id="rId31" Type="http://schemas.openxmlformats.org/officeDocument/2006/relationships/image" Target="../media/image63.svg"/><Relationship Id="rId32" Type="http://schemas.openxmlformats.org/officeDocument/2006/relationships/image" Target="../media/image46.png"/><Relationship Id="rId9" Type="http://schemas.openxmlformats.org/officeDocument/2006/relationships/image" Target="../media/image41.svg"/><Relationship Id="rId6" Type="http://schemas.openxmlformats.org/officeDocument/2006/relationships/image" Target="../media/image33.png"/><Relationship Id="rId7" Type="http://schemas.openxmlformats.org/officeDocument/2006/relationships/image" Target="../media/image39.svg"/><Relationship Id="rId8" Type="http://schemas.openxmlformats.org/officeDocument/2006/relationships/image" Target="../media/image34.png"/><Relationship Id="rId33" Type="http://schemas.openxmlformats.org/officeDocument/2006/relationships/image" Target="../media/image65.svg"/><Relationship Id="rId34" Type="http://schemas.openxmlformats.org/officeDocument/2006/relationships/image" Target="../media/image47.png"/><Relationship Id="rId35" Type="http://schemas.openxmlformats.org/officeDocument/2006/relationships/image" Target="../media/image67.svg"/><Relationship Id="rId36" Type="http://schemas.openxmlformats.org/officeDocument/2006/relationships/image" Target="../media/image48.png"/><Relationship Id="rId10" Type="http://schemas.openxmlformats.org/officeDocument/2006/relationships/image" Target="../media/image35.png"/><Relationship Id="rId11" Type="http://schemas.openxmlformats.org/officeDocument/2006/relationships/image" Target="../media/image43.svg"/><Relationship Id="rId12" Type="http://schemas.openxmlformats.org/officeDocument/2006/relationships/image" Target="../media/image36.png"/><Relationship Id="rId13" Type="http://schemas.openxmlformats.org/officeDocument/2006/relationships/image" Target="../media/image45.svg"/><Relationship Id="rId14" Type="http://schemas.openxmlformats.org/officeDocument/2006/relationships/image" Target="../media/image37.png"/><Relationship Id="rId15" Type="http://schemas.openxmlformats.org/officeDocument/2006/relationships/image" Target="../media/image47.svg"/><Relationship Id="rId16" Type="http://schemas.openxmlformats.org/officeDocument/2006/relationships/image" Target="../media/image38.png"/><Relationship Id="rId17" Type="http://schemas.openxmlformats.org/officeDocument/2006/relationships/image" Target="../media/image49.svg"/><Relationship Id="rId18" Type="http://schemas.openxmlformats.org/officeDocument/2006/relationships/image" Target="../media/image39.png"/><Relationship Id="rId19" Type="http://schemas.openxmlformats.org/officeDocument/2006/relationships/image" Target="../media/image51.svg"/><Relationship Id="rId37" Type="http://schemas.openxmlformats.org/officeDocument/2006/relationships/image" Target="../media/image49.png"/><Relationship Id="rId38" Type="http://schemas.openxmlformats.org/officeDocument/2006/relationships/image" Target="../media/image50.png"/><Relationship Id="rId39" Type="http://schemas.openxmlformats.org/officeDocument/2006/relationships/image" Target="../media/image5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4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jpe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4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9.png"/><Relationship Id="rId3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5"/>
          <p:cNvSpPr/>
          <p:nvPr/>
        </p:nvSpPr>
        <p:spPr>
          <a:xfrm>
            <a:off x="-10080" y="-315360"/>
            <a:ext cx="12169800" cy="5522400"/>
          </a:xfrm>
          <a:prstGeom prst="rect">
            <a:avLst/>
          </a:prstGeom>
          <a:solidFill>
            <a:schemeClr val="accent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9" name="TextBox 16"/>
          <p:cNvSpPr/>
          <p:nvPr/>
        </p:nvSpPr>
        <p:spPr>
          <a:xfrm>
            <a:off x="6110280" y="4332559"/>
            <a:ext cx="4078080" cy="6309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defTabSz="609480">
              <a:lnSpc>
                <a:spcPct val="100000"/>
              </a:lnSpc>
              <a:spcBef>
                <a:spcPts val="600"/>
              </a:spcBef>
            </a:pPr>
            <a:r>
              <a:rPr lang="en-GB" sz="1800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Qing Qin, ASD Director</a:t>
            </a:r>
          </a:p>
          <a:p>
            <a:pPr defTabSz="609480">
              <a:lnSpc>
                <a:spcPct val="100000"/>
              </a:lnSpc>
              <a:spcBef>
                <a:spcPts val="600"/>
              </a:spcBef>
            </a:pPr>
            <a:r>
              <a:rPr lang="en-US" spc="-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spc="-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behalf of the accelerator team, ESRF</a:t>
            </a:r>
            <a:endParaRPr lang="en-GB" sz="1800" b="0" strike="noStrike" spc="-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0" name="Rectangle 12"/>
          <p:cNvSpPr/>
          <p:nvPr/>
        </p:nvSpPr>
        <p:spPr>
          <a:xfrm>
            <a:off x="6112080" y="3213720"/>
            <a:ext cx="3387240" cy="121680"/>
          </a:xfrm>
          <a:prstGeom prst="rect">
            <a:avLst/>
          </a:prstGeom>
          <a:solidFill>
            <a:schemeClr val="accent2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70" b="0" strike="noStrike" spc="-1">
              <a:solidFill>
                <a:schemeClr val="dk1"/>
              </a:solidFill>
              <a:latin typeface="Arial"/>
              <a:ea typeface="DejaVu Sans"/>
            </a:endParaRPr>
          </a:p>
        </p:txBody>
      </p:sp>
      <p:sp>
        <p:nvSpPr>
          <p:cNvPr id="181" name="TextBox 34"/>
          <p:cNvSpPr/>
          <p:nvPr/>
        </p:nvSpPr>
        <p:spPr>
          <a:xfrm>
            <a:off x="6110280" y="1340640"/>
            <a:ext cx="5257800" cy="159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defTabSz="609480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ESRF Overview and its long-term plan with the injector upgrade</a:t>
            </a:r>
            <a:endParaRPr lang="fr-FR" sz="32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2" name="Graphic 7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/>
        </p:blipFill>
        <p:spPr>
          <a:xfrm>
            <a:off x="8544240" y="284400"/>
            <a:ext cx="617760" cy="776160"/>
          </a:xfrm>
          <a:prstGeom prst="rect">
            <a:avLst/>
          </a:prstGeom>
          <a:ln w="0">
            <a:noFill/>
          </a:ln>
        </p:spPr>
      </p:pic>
      <p:pic>
        <p:nvPicPr>
          <p:cNvPr id="183" name="Image 8"/>
          <p:cNvPicPr/>
          <p:nvPr/>
        </p:nvPicPr>
        <p:blipFill>
          <a:blip r:embed="rId5"/>
          <a:stretch/>
        </p:blipFill>
        <p:spPr>
          <a:xfrm>
            <a:off x="505080" y="231840"/>
            <a:ext cx="4784760" cy="6011640"/>
          </a:xfrm>
          <a:prstGeom prst="rect">
            <a:avLst/>
          </a:prstGeom>
          <a:ln w="0">
            <a:noFill/>
          </a:ln>
        </p:spPr>
      </p:pic>
      <p:sp>
        <p:nvSpPr>
          <p:cNvPr id="184" name="Rectangle 183"/>
          <p:cNvSpPr/>
          <p:nvPr/>
        </p:nvSpPr>
        <p:spPr>
          <a:xfrm>
            <a:off x="6001560" y="3590280"/>
            <a:ext cx="515340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rgbClr val="FFFFFF"/>
                </a:solidFill>
                <a:latin typeface="Arial"/>
                <a:ea typeface="DejaVu Sans"/>
              </a:rPr>
              <a:t>21</a:t>
            </a:r>
            <a:r>
              <a:rPr lang="en-GB" sz="24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 April 2026</a:t>
            </a: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ADE924A-D7B7-4A8B-8F06-02264CFD90C2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231651" y="6483600"/>
            <a:ext cx="525600" cy="186480"/>
          </a:xfrm>
        </p:spPr>
        <p:txBody>
          <a:bodyPr/>
          <a:lstStyle/>
          <a:p>
            <a:r>
              <a:rPr lang="en-US" dirty="0"/>
              <a:t>Page 1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8"/>
          <p:cNvSpPr txBox="1"/>
          <p:nvPr/>
        </p:nvSpPr>
        <p:spPr>
          <a:xfrm>
            <a:off x="969480" y="126000"/>
            <a:ext cx="10966320" cy="4806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0" rIns="7200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600" b="1" strike="noStrike" cap="all" spc="-1">
                <a:solidFill>
                  <a:schemeClr val="lt1"/>
                </a:solidFill>
                <a:latin typeface="Arial"/>
                <a:ea typeface="DejaVu Sans"/>
              </a:rPr>
              <a:t>A FACILITY IN HIGH DEMAND</a:t>
            </a:r>
            <a:endParaRPr lang="fr-FR" sz="1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9" name="Rectangle 1"/>
          <p:cNvSpPr/>
          <p:nvPr/>
        </p:nvSpPr>
        <p:spPr>
          <a:xfrm>
            <a:off x="1348560" y="1140840"/>
            <a:ext cx="6852600" cy="20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60948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>
                <a:solidFill>
                  <a:srgbClr val="AD007C"/>
                </a:solidFill>
                <a:latin typeface="Libre Franklin ExtraBold"/>
                <a:ea typeface="DejaVu Sans"/>
              </a:rPr>
              <a:t>PUBLIC BEAMTIME USER </a:t>
            </a:r>
            <a:r>
              <a:rPr lang="en-GB" sz="1400" b="0" strike="noStrike" spc="-1">
                <a:solidFill>
                  <a:srgbClr val="AD007C"/>
                </a:solidFill>
                <a:latin typeface="Libre Franklin ExtraBold"/>
                <a:ea typeface="DejaVu Sans"/>
              </a:rPr>
              <a:t>OPERATION AND STATISTICS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Rectangle 9"/>
          <p:cNvSpPr/>
          <p:nvPr/>
        </p:nvSpPr>
        <p:spPr>
          <a:xfrm>
            <a:off x="1480320" y="3068640"/>
            <a:ext cx="6273000" cy="25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609480">
              <a:lnSpc>
                <a:spcPct val="100000"/>
              </a:lnSpc>
              <a:tabLst>
                <a:tab pos="0" algn="l"/>
              </a:tabLst>
            </a:pPr>
            <a:r>
              <a:rPr lang="en-GB" sz="1400" b="0" strike="noStrike" spc="-1">
                <a:solidFill>
                  <a:srgbClr val="0098D4"/>
                </a:solidFill>
                <a:latin typeface="Libre Franklin ExtraBold"/>
                <a:ea typeface="DejaVu Sans"/>
              </a:rPr>
              <a:t>USER VISITS &amp; EXPERIMENTAL SESSIONS (2024)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Rectangle 11"/>
          <p:cNvSpPr/>
          <p:nvPr/>
        </p:nvSpPr>
        <p:spPr>
          <a:xfrm>
            <a:off x="1567080" y="4745160"/>
            <a:ext cx="6434640" cy="30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51A026"/>
                </a:solidFill>
                <a:latin typeface="Libre Franklin ExtraBold"/>
                <a:ea typeface="DejaVu Sans"/>
              </a:rPr>
              <a:t>PUBLICATIONS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Rectangle 16"/>
          <p:cNvSpPr/>
          <p:nvPr/>
        </p:nvSpPr>
        <p:spPr>
          <a:xfrm>
            <a:off x="1366200" y="3401280"/>
            <a:ext cx="1754280" cy="336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98D4"/>
                </a:solidFill>
                <a:latin typeface="Libre Franklin ExtraBold"/>
                <a:ea typeface="DejaVu Sans"/>
              </a:rPr>
              <a:t>2787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Rectangle 17"/>
          <p:cNvSpPr/>
          <p:nvPr/>
        </p:nvSpPr>
        <p:spPr>
          <a:xfrm>
            <a:off x="1334880" y="3817440"/>
            <a:ext cx="1813320" cy="78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Experiment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Sessions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1" strike="noStrike" spc="-1">
                <a:solidFill>
                  <a:srgbClr val="132577"/>
                </a:solidFill>
                <a:latin typeface="Calibri"/>
                <a:ea typeface="DejaVu Sans"/>
              </a:rPr>
              <a:t>ALL-TIME ESRF RECORD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Rectangle 18"/>
          <p:cNvSpPr/>
          <p:nvPr/>
        </p:nvSpPr>
        <p:spPr>
          <a:xfrm>
            <a:off x="7029720" y="3401280"/>
            <a:ext cx="1754280" cy="336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98D4"/>
                </a:solidFill>
                <a:latin typeface="Libre Franklin ExtraBold"/>
                <a:ea typeface="DejaVu Sans"/>
              </a:rPr>
              <a:t>7439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Rectangle 19"/>
          <p:cNvSpPr/>
          <p:nvPr/>
        </p:nvSpPr>
        <p:spPr>
          <a:xfrm>
            <a:off x="6874560" y="3817440"/>
            <a:ext cx="2007360" cy="3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Public user visits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1" strike="noStrike" spc="-1">
                <a:solidFill>
                  <a:srgbClr val="132577"/>
                </a:solidFill>
                <a:latin typeface="Calibri"/>
                <a:ea typeface="DejaVu Sans"/>
              </a:rPr>
              <a:t>ALL-TIME ESRF RECORD 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Rectangle 20"/>
          <p:cNvSpPr/>
          <p:nvPr/>
        </p:nvSpPr>
        <p:spPr>
          <a:xfrm>
            <a:off x="1224000" y="1361520"/>
            <a:ext cx="1754280" cy="3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AF007C"/>
                </a:solidFill>
                <a:latin typeface="Libre Franklin ExtraBold"/>
                <a:ea typeface="DejaVu Sans"/>
              </a:rPr>
              <a:t>2 392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Rectangle 21"/>
          <p:cNvSpPr/>
          <p:nvPr/>
        </p:nvSpPr>
        <p:spPr>
          <a:xfrm>
            <a:off x="1032840" y="1789200"/>
            <a:ext cx="2115360" cy="878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Submitted 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proposals 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in 2025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1" strike="noStrike" spc="-1">
                <a:solidFill>
                  <a:srgbClr val="132577"/>
                </a:solidFill>
                <a:latin typeface="Calibri"/>
                <a:ea typeface="DejaVu Sans"/>
              </a:rPr>
              <a:t>ESRF-EBS RECORD 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Rectangle 22"/>
          <p:cNvSpPr/>
          <p:nvPr/>
        </p:nvSpPr>
        <p:spPr>
          <a:xfrm>
            <a:off x="3262680" y="1389240"/>
            <a:ext cx="1754280" cy="336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AF007C"/>
                </a:solidFill>
                <a:latin typeface="Libre Franklin ExtraBold"/>
                <a:ea typeface="DejaVu Sans"/>
              </a:rPr>
              <a:t>1 018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Rectangle 23"/>
          <p:cNvSpPr/>
          <p:nvPr/>
        </p:nvSpPr>
        <p:spPr>
          <a:xfrm>
            <a:off x="3204720" y="1792080"/>
            <a:ext cx="1936440" cy="878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Accepted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proposals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in 2025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1" strike="noStrike" spc="-1">
                <a:solidFill>
                  <a:srgbClr val="132577"/>
                </a:solidFill>
                <a:latin typeface="Calibri"/>
                <a:ea typeface="DejaVu Sans"/>
              </a:rPr>
              <a:t>ALL-TIME ESRF RECORD 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0" name="Image 23"/>
          <p:cNvPicPr/>
          <p:nvPr/>
        </p:nvPicPr>
        <p:blipFill>
          <a:blip r:embed="rId2"/>
          <a:srcRect t="-47" r="-788"/>
          <a:stretch/>
        </p:blipFill>
        <p:spPr>
          <a:xfrm>
            <a:off x="9316440" y="-3240"/>
            <a:ext cx="2894760" cy="6944400"/>
          </a:xfrm>
          <a:prstGeom prst="rect">
            <a:avLst/>
          </a:prstGeom>
          <a:ln w="0">
            <a:noFill/>
          </a:ln>
        </p:spPr>
      </p:pic>
      <p:sp>
        <p:nvSpPr>
          <p:cNvPr id="271" name="Rectangle 24"/>
          <p:cNvSpPr/>
          <p:nvPr/>
        </p:nvSpPr>
        <p:spPr>
          <a:xfrm>
            <a:off x="1271160" y="5027400"/>
            <a:ext cx="2062440" cy="3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51A026"/>
                </a:solidFill>
                <a:latin typeface="Libre Franklin ExtraBold"/>
                <a:ea typeface="DejaVu Sans"/>
              </a:rPr>
              <a:t>1600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Rectangle 25"/>
          <p:cNvSpPr/>
          <p:nvPr/>
        </p:nvSpPr>
        <p:spPr>
          <a:xfrm>
            <a:off x="1215360" y="5495040"/>
            <a:ext cx="2115360" cy="67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Peer-reviewed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publications in 2025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as of 09/01/2026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(40 % in journals with IF&gt;7)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Rectangle 120"/>
          <p:cNvSpPr/>
          <p:nvPr/>
        </p:nvSpPr>
        <p:spPr>
          <a:xfrm>
            <a:off x="3420360" y="5084640"/>
            <a:ext cx="1754280" cy="336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B050"/>
                </a:solidFill>
                <a:latin typeface="Libre Franklin ExtraBold"/>
                <a:ea typeface="DejaVu Sans"/>
              </a:rPr>
              <a:t>+3</a:t>
            </a:r>
            <a:r>
              <a:rPr lang="en-US" sz="1800" b="0" strike="noStrike" spc="-1">
                <a:solidFill>
                  <a:srgbClr val="51A026"/>
                </a:solidFill>
                <a:latin typeface="Libre Franklin ExtraBold"/>
                <a:ea typeface="DejaVu Sans"/>
              </a:rPr>
              <a:t>00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Rectangle 121"/>
          <p:cNvSpPr/>
          <p:nvPr/>
        </p:nvSpPr>
        <p:spPr>
          <a:xfrm>
            <a:off x="3307680" y="5509800"/>
            <a:ext cx="2007360" cy="3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Compared to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 2021, 2022, 2023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5" name="Image 36"/>
          <p:cNvPicPr/>
          <p:nvPr/>
        </p:nvPicPr>
        <p:blipFill>
          <a:blip r:embed="rId3"/>
          <a:stretch/>
        </p:blipFill>
        <p:spPr>
          <a:xfrm>
            <a:off x="208800" y="1125720"/>
            <a:ext cx="1003680" cy="878760"/>
          </a:xfrm>
          <a:prstGeom prst="rect">
            <a:avLst/>
          </a:prstGeom>
          <a:ln w="31750">
            <a:noFill/>
          </a:ln>
        </p:spPr>
      </p:pic>
      <p:pic>
        <p:nvPicPr>
          <p:cNvPr id="276" name="Image 37"/>
          <p:cNvPicPr/>
          <p:nvPr/>
        </p:nvPicPr>
        <p:blipFill>
          <a:blip r:embed="rId4"/>
          <a:srcRect l="17474" t="13216" r="15426" b="14394"/>
          <a:stretch/>
        </p:blipFill>
        <p:spPr>
          <a:xfrm>
            <a:off x="203400" y="3010680"/>
            <a:ext cx="1117080" cy="979200"/>
          </a:xfrm>
          <a:prstGeom prst="rect">
            <a:avLst/>
          </a:prstGeom>
          <a:ln w="0">
            <a:noFill/>
          </a:ln>
        </p:spPr>
      </p:pic>
      <p:pic>
        <p:nvPicPr>
          <p:cNvPr id="277" name="Graphique 1" descr="Ruban avec un remplissage uni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/>
        </p:blipFill>
        <p:spPr>
          <a:xfrm rot="20439600">
            <a:off x="4651200" y="1890360"/>
            <a:ext cx="517320" cy="517320"/>
          </a:xfrm>
          <a:prstGeom prst="rect">
            <a:avLst/>
          </a:prstGeom>
          <a:ln w="0">
            <a:noFill/>
          </a:ln>
        </p:spPr>
      </p:pic>
      <p:sp>
        <p:nvSpPr>
          <p:cNvPr id="278" name="Rectangle 122"/>
          <p:cNvSpPr/>
          <p:nvPr/>
        </p:nvSpPr>
        <p:spPr>
          <a:xfrm>
            <a:off x="5259960" y="1401480"/>
            <a:ext cx="1754280" cy="336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AF007C"/>
                </a:solidFill>
                <a:latin typeface="Libre Franklin ExtraBold"/>
                <a:ea typeface="DejaVu Sans"/>
              </a:rPr>
              <a:t>16 770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Rectangle 123"/>
          <p:cNvSpPr/>
          <p:nvPr/>
        </p:nvSpPr>
        <p:spPr>
          <a:xfrm>
            <a:off x="5452560" y="1811880"/>
            <a:ext cx="1706040" cy="999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Shifts delivered in 2024 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(incl. Commercial beamtime)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1" strike="noStrike" spc="-1">
                <a:solidFill>
                  <a:srgbClr val="132577"/>
                </a:solidFill>
                <a:latin typeface="Calibri"/>
                <a:ea typeface="DejaVu Sans"/>
              </a:rPr>
              <a:t>ALL-TIME ESRF RECORD 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0" name="Graphique 2" descr="Ruban avec un remplissage uni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/>
        </p:blipFill>
        <p:spPr>
          <a:xfrm rot="20439600">
            <a:off x="6954840" y="2039760"/>
            <a:ext cx="517320" cy="517320"/>
          </a:xfrm>
          <a:prstGeom prst="rect">
            <a:avLst/>
          </a:prstGeom>
          <a:ln w="0">
            <a:noFill/>
          </a:ln>
        </p:spPr>
      </p:pic>
      <p:sp>
        <p:nvSpPr>
          <p:cNvPr id="281" name="Rectangle 124"/>
          <p:cNvSpPr/>
          <p:nvPr/>
        </p:nvSpPr>
        <p:spPr>
          <a:xfrm>
            <a:off x="2951280" y="3401280"/>
            <a:ext cx="1754280" cy="336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98D4"/>
                </a:solidFill>
                <a:latin typeface="Calibri"/>
                <a:ea typeface="Calibri"/>
              </a:rPr>
              <a:t>~</a:t>
            </a:r>
            <a:r>
              <a:rPr lang="en-US" sz="1800" b="0" strike="noStrike" spc="-1">
                <a:solidFill>
                  <a:srgbClr val="0098D4"/>
                </a:solidFill>
                <a:latin typeface="Libre Franklin ExtraBold"/>
                <a:ea typeface="Calibri"/>
              </a:rPr>
              <a:t>800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Rectangle 125"/>
          <p:cNvSpPr/>
          <p:nvPr/>
        </p:nvSpPr>
        <p:spPr>
          <a:xfrm>
            <a:off x="2869920" y="3817440"/>
            <a:ext cx="2007360" cy="3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Commercial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sessions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3" name="Graphique 4" descr="Retour avec un remplissage uni"/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/>
        </p:blipFill>
        <p:spPr>
          <a:xfrm rot="7147200">
            <a:off x="4236120" y="3322080"/>
            <a:ext cx="603000" cy="603000"/>
          </a:xfrm>
          <a:prstGeom prst="rect">
            <a:avLst/>
          </a:prstGeom>
          <a:ln w="0">
            <a:noFill/>
          </a:ln>
        </p:spPr>
      </p:pic>
      <p:pic>
        <p:nvPicPr>
          <p:cNvPr id="284" name="Graphique 5" descr="Retour avec un remplissage uni"/>
          <p:cNvPicPr/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/>
        </p:blipFill>
        <p:spPr>
          <a:xfrm rot="7147200">
            <a:off x="4694760" y="5036040"/>
            <a:ext cx="603000" cy="603000"/>
          </a:xfrm>
          <a:prstGeom prst="rect">
            <a:avLst/>
          </a:prstGeom>
          <a:ln w="0">
            <a:noFill/>
          </a:ln>
        </p:spPr>
      </p:pic>
      <p:pic>
        <p:nvPicPr>
          <p:cNvPr id="285" name="Image 38"/>
          <p:cNvPicPr/>
          <p:nvPr/>
        </p:nvPicPr>
        <p:blipFill>
          <a:blip r:embed="rId11"/>
          <a:srcRect l="14972" t="8578" r="17154" b="14166"/>
          <a:stretch/>
        </p:blipFill>
        <p:spPr>
          <a:xfrm>
            <a:off x="221040" y="4777560"/>
            <a:ext cx="1139400" cy="977400"/>
          </a:xfrm>
          <a:prstGeom prst="rect">
            <a:avLst/>
          </a:prstGeom>
          <a:ln w="0">
            <a:noFill/>
          </a:ln>
        </p:spPr>
      </p:pic>
      <p:pic>
        <p:nvPicPr>
          <p:cNvPr id="286" name="Graphique 6" descr="Ruban avec un remplissage uni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/>
        </p:blipFill>
        <p:spPr>
          <a:xfrm rot="20439600">
            <a:off x="2454120" y="1895400"/>
            <a:ext cx="517320" cy="517320"/>
          </a:xfrm>
          <a:prstGeom prst="rect">
            <a:avLst/>
          </a:prstGeom>
          <a:ln w="0">
            <a:noFill/>
          </a:ln>
        </p:spPr>
      </p:pic>
      <p:sp>
        <p:nvSpPr>
          <p:cNvPr id="287" name="Rectangle 126"/>
          <p:cNvSpPr/>
          <p:nvPr/>
        </p:nvSpPr>
        <p:spPr>
          <a:xfrm>
            <a:off x="4966560" y="3401280"/>
            <a:ext cx="1754280" cy="336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98D4"/>
                </a:solidFill>
                <a:latin typeface="Libre Franklin ExtraBold"/>
                <a:ea typeface="DejaVu Sans"/>
              </a:rPr>
              <a:t>10432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Rectangle 127"/>
          <p:cNvSpPr/>
          <p:nvPr/>
        </p:nvSpPr>
        <p:spPr>
          <a:xfrm>
            <a:off x="4799880" y="3817440"/>
            <a:ext cx="2007360" cy="636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User visits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(34% remote)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1" strike="noStrike" spc="-1">
                <a:solidFill>
                  <a:srgbClr val="132577"/>
                </a:solidFill>
                <a:latin typeface="Calibri"/>
                <a:ea typeface="DejaVu Sans"/>
              </a:rPr>
              <a:t>ALL-TIME ESRF RECORD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9" name="Image 39"/>
          <p:cNvPicPr/>
          <p:nvPr/>
        </p:nvPicPr>
        <p:blipFill>
          <a:blip r:embed="rId12"/>
          <a:stretch/>
        </p:blipFill>
        <p:spPr>
          <a:xfrm>
            <a:off x="98640" y="1080000"/>
            <a:ext cx="1145880" cy="4936320"/>
          </a:xfrm>
          <a:prstGeom prst="rect">
            <a:avLst/>
          </a:prstGeom>
          <a:ln w="0">
            <a:noFill/>
          </a:ln>
        </p:spPr>
      </p:pic>
      <p:pic>
        <p:nvPicPr>
          <p:cNvPr id="290" name="Graphique 8" descr="Ruban avec un remplissage uni"/>
          <p:cNvPicPr/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/>
        </p:blipFill>
        <p:spPr>
          <a:xfrm rot="20439600">
            <a:off x="8471520" y="3503520"/>
            <a:ext cx="517320" cy="517320"/>
          </a:xfrm>
          <a:prstGeom prst="rect">
            <a:avLst/>
          </a:prstGeom>
          <a:ln w="0">
            <a:noFill/>
          </a:ln>
        </p:spPr>
      </p:pic>
      <p:sp>
        <p:nvSpPr>
          <p:cNvPr id="291" name="Rectangle 128"/>
          <p:cNvSpPr/>
          <p:nvPr/>
        </p:nvSpPr>
        <p:spPr>
          <a:xfrm>
            <a:off x="7405200" y="1343520"/>
            <a:ext cx="1754280" cy="3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AF007C"/>
                </a:solidFill>
                <a:latin typeface="Libre Franklin ExtraBold"/>
                <a:ea typeface="DejaVu Sans"/>
              </a:rPr>
              <a:t>1 257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Rectangle 129"/>
          <p:cNvSpPr/>
          <p:nvPr/>
        </p:nvSpPr>
        <p:spPr>
          <a:xfrm>
            <a:off x="7495920" y="1771200"/>
            <a:ext cx="1570680" cy="1332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Submitted </a:t>
            </a:r>
            <a:r>
              <a:rPr lang="fr-FR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proposals 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for 2026-I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(= 17 199 shifts)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1" strike="noStrike" spc="-1">
                <a:solidFill>
                  <a:srgbClr val="132577"/>
                </a:solidFill>
                <a:latin typeface="Calibri"/>
                <a:ea typeface="DejaVu Sans"/>
              </a:rPr>
              <a:t>NEW ESRF-EBS RECORD 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3" name="Graphique 10" descr="Ruban avec un remplissage uni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/>
        </p:blipFill>
        <p:spPr>
          <a:xfrm rot="20439600">
            <a:off x="8681400" y="1821960"/>
            <a:ext cx="517320" cy="517320"/>
          </a:xfrm>
          <a:prstGeom prst="rect">
            <a:avLst/>
          </a:prstGeom>
          <a:ln w="0">
            <a:noFill/>
          </a:ln>
        </p:spPr>
      </p:pic>
      <p:pic>
        <p:nvPicPr>
          <p:cNvPr id="294" name="Graphique 13" descr="Ruban avec un remplissage uni"/>
          <p:cNvPicPr/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/>
        </p:blipFill>
        <p:spPr>
          <a:xfrm rot="20439600">
            <a:off x="2611080" y="3503520"/>
            <a:ext cx="517320" cy="517320"/>
          </a:xfrm>
          <a:prstGeom prst="rect">
            <a:avLst/>
          </a:prstGeom>
          <a:ln w="0">
            <a:noFill/>
          </a:ln>
        </p:spPr>
      </p:pic>
      <p:pic>
        <p:nvPicPr>
          <p:cNvPr id="295" name="Graphique 19" descr="Ruban avec un remplissage uni"/>
          <p:cNvPicPr/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/>
        </p:blipFill>
        <p:spPr>
          <a:xfrm rot="20439600">
            <a:off x="6247800" y="3503520"/>
            <a:ext cx="517320" cy="51732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A30360-1B55-44C9-92A5-2C77EC0234BA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CF14C6D-9990-4DD4-BDBD-AC4FA3987A4C}" type="slidenum">
              <a:rPr lang="en-GB" smtClean="0"/>
              <a:t>10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1105920" y="125640"/>
            <a:ext cx="11055240" cy="4604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0" rIns="7200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600" b="1" strike="noStrike" cap="all" spc="-1">
                <a:solidFill>
                  <a:schemeClr val="lt1"/>
                </a:solidFill>
                <a:latin typeface="Arial"/>
                <a:ea typeface="DejaVu Sans"/>
              </a:rPr>
              <a:t>5 years of achievements to OPTIMISE the exploitation of ESRF-EBS </a:t>
            </a:r>
            <a:endParaRPr lang="fr-FR" sz="1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4" name="Ellipse 5"/>
          <p:cNvSpPr/>
          <p:nvPr/>
        </p:nvSpPr>
        <p:spPr>
          <a:xfrm>
            <a:off x="4798080" y="2238840"/>
            <a:ext cx="2496240" cy="2460960"/>
          </a:xfrm>
          <a:prstGeom prst="ellipse">
            <a:avLst/>
          </a:prstGeom>
          <a:solidFill>
            <a:srgbClr val="1325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5" name="Rectangle 13"/>
          <p:cNvSpPr/>
          <p:nvPr/>
        </p:nvSpPr>
        <p:spPr>
          <a:xfrm>
            <a:off x="7553520" y="660960"/>
            <a:ext cx="4481640" cy="60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defTabSz="1218960">
              <a:lnSpc>
                <a:spcPct val="100000"/>
              </a:lnSpc>
              <a:tabLst>
                <a:tab pos="0" algn="l"/>
              </a:tabLst>
            </a:pPr>
            <a:r>
              <a:rPr lang="en-IN" sz="2000" b="1" strike="noStrike" spc="-1">
                <a:solidFill>
                  <a:srgbClr val="9900CC"/>
                </a:solidFill>
                <a:latin typeface="Arial"/>
                <a:ea typeface="Open Sans"/>
              </a:rPr>
              <a:t>Beamline &amp; Accelerator enabling technologies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Rounded Rectangle 3"/>
          <p:cNvSpPr/>
          <p:nvPr/>
        </p:nvSpPr>
        <p:spPr>
          <a:xfrm>
            <a:off x="2826360" y="4097520"/>
            <a:ext cx="675000" cy="45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320" tIns="76320" rIns="76320" bIns="76320" numCol="1" spcCol="1440" anchor="ctr">
            <a:noAutofit/>
          </a:bodyPr>
          <a:lstStyle/>
          <a:p>
            <a:pPr algn="ctr" defTabSz="888840">
              <a:lnSpc>
                <a:spcPct val="90000"/>
              </a:lnSpc>
              <a:spcAft>
                <a:spcPts val="561"/>
              </a:spcAft>
              <a:tabLst>
                <a:tab pos="0" algn="l"/>
              </a:tabLst>
            </a:pPr>
            <a:r>
              <a:rPr lang="en-US" sz="1600" b="1" strike="noStrike" spc="-1">
                <a:solidFill>
                  <a:srgbClr val="FFFFFF"/>
                </a:solidFill>
                <a:latin typeface="Segoe UI"/>
              </a:rPr>
              <a:t>HUB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Rectangle 14"/>
          <p:cNvSpPr/>
          <p:nvPr/>
        </p:nvSpPr>
        <p:spPr>
          <a:xfrm>
            <a:off x="540000" y="3259080"/>
            <a:ext cx="2875320" cy="57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defTabSz="1218960">
              <a:lnSpc>
                <a:spcPct val="100000"/>
              </a:lnSpc>
              <a:tabLst>
                <a:tab pos="0" algn="l"/>
              </a:tabLst>
            </a:pPr>
            <a:r>
              <a:rPr lang="en-IN" sz="1900" b="1" strike="noStrike" spc="-1">
                <a:solidFill>
                  <a:srgbClr val="ED7703"/>
                </a:solidFill>
                <a:latin typeface="Arial"/>
                <a:ea typeface="Open Sans"/>
              </a:rPr>
              <a:t>Attracting &amp; training the next generations</a:t>
            </a:r>
            <a:endParaRPr lang="fr-FR" sz="1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Rectangle 51"/>
          <p:cNvSpPr/>
          <p:nvPr/>
        </p:nvSpPr>
        <p:spPr>
          <a:xfrm>
            <a:off x="561960" y="671400"/>
            <a:ext cx="41137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algn="ctr" defTabSz="1218960">
              <a:lnSpc>
                <a:spcPct val="100000"/>
              </a:lnSpc>
              <a:tabLst>
                <a:tab pos="0" algn="l"/>
              </a:tabLst>
            </a:pPr>
            <a:r>
              <a:rPr lang="en-IN" sz="2000" b="1" strike="noStrike" spc="-1">
                <a:solidFill>
                  <a:srgbClr val="4D4D4D"/>
                </a:solidFill>
                <a:latin typeface="Arial"/>
                <a:ea typeface="Open Sans"/>
              </a:rPr>
              <a:t>Beamline &amp; Accelerator upgrades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Rectangle 52"/>
          <p:cNvSpPr/>
          <p:nvPr/>
        </p:nvSpPr>
        <p:spPr>
          <a:xfrm>
            <a:off x="7740000" y="2751120"/>
            <a:ext cx="26452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algn="r" defTabSz="1218960">
              <a:lnSpc>
                <a:spcPct val="100000"/>
              </a:lnSpc>
              <a:tabLst>
                <a:tab pos="0" algn="l"/>
              </a:tabLst>
            </a:pPr>
            <a:r>
              <a:rPr lang="en-IN" sz="2000" b="1" strike="noStrike" spc="-1">
                <a:solidFill>
                  <a:srgbClr val="3366FF"/>
                </a:solidFill>
                <a:latin typeface="Arial"/>
                <a:ea typeface="Open Sans"/>
              </a:rPr>
              <a:t>Data Strategy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Rectangle 57"/>
          <p:cNvSpPr/>
          <p:nvPr/>
        </p:nvSpPr>
        <p:spPr>
          <a:xfrm>
            <a:off x="7950960" y="4904640"/>
            <a:ext cx="408420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defTabSz="1218960">
              <a:lnSpc>
                <a:spcPct val="100000"/>
              </a:lnSpc>
              <a:tabLst>
                <a:tab pos="0" algn="l"/>
              </a:tabLst>
            </a:pPr>
            <a:r>
              <a:rPr lang="en-IN" sz="1800" b="1" strike="noStrike" spc="-1">
                <a:solidFill>
                  <a:srgbClr val="0099FF"/>
                </a:solidFill>
                <a:latin typeface="Arial"/>
                <a:ea typeface="Open Sans"/>
              </a:rPr>
              <a:t>New access modes for academia New services for industry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Rectangle 76"/>
          <p:cNvSpPr/>
          <p:nvPr/>
        </p:nvSpPr>
        <p:spPr>
          <a:xfrm>
            <a:off x="540000" y="4966560"/>
            <a:ext cx="467928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defTabSz="1218960">
              <a:lnSpc>
                <a:spcPct val="100000"/>
              </a:lnSpc>
              <a:tabLst>
                <a:tab pos="0" algn="l"/>
              </a:tabLst>
            </a:pPr>
            <a:r>
              <a:rPr lang="en-IN" sz="1800" b="1" strike="noStrike" spc="-1">
                <a:solidFill>
                  <a:srgbClr val="51A026"/>
                </a:solidFill>
                <a:latin typeface="Arial"/>
                <a:ea typeface="Open Sans"/>
              </a:rPr>
              <a:t>Engagement towards sustainable operation of the ESRF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Ellipse 6"/>
          <p:cNvSpPr/>
          <p:nvPr/>
        </p:nvSpPr>
        <p:spPr>
          <a:xfrm>
            <a:off x="4633560" y="2061720"/>
            <a:ext cx="2822760" cy="278280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strike="noStrike" spc="-1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13" name="Group 9"/>
          <p:cNvGrpSpPr/>
          <p:nvPr/>
        </p:nvGrpSpPr>
        <p:grpSpPr>
          <a:xfrm>
            <a:off x="6606720" y="4526280"/>
            <a:ext cx="586800" cy="586800"/>
            <a:chOff x="6606720" y="4526280"/>
            <a:chExt cx="586800" cy="586800"/>
          </a:xfrm>
        </p:grpSpPr>
        <p:sp>
          <p:nvSpPr>
            <p:cNvPr id="314" name="Oval 15"/>
            <p:cNvSpPr/>
            <p:nvPr/>
          </p:nvSpPr>
          <p:spPr>
            <a:xfrm>
              <a:off x="6606720" y="4526280"/>
              <a:ext cx="586800" cy="586800"/>
            </a:xfrm>
            <a:prstGeom prst="ellipse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315" name="Graphic 10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/>
          </p:blipFill>
          <p:spPr>
            <a:xfrm>
              <a:off x="6706800" y="4627080"/>
              <a:ext cx="387000" cy="3855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16" name="Group 15"/>
          <p:cNvGrpSpPr/>
          <p:nvPr/>
        </p:nvGrpSpPr>
        <p:grpSpPr>
          <a:xfrm>
            <a:off x="6634440" y="1832400"/>
            <a:ext cx="586800" cy="586800"/>
            <a:chOff x="6634440" y="1832400"/>
            <a:chExt cx="586800" cy="586800"/>
          </a:xfrm>
        </p:grpSpPr>
        <p:sp>
          <p:nvSpPr>
            <p:cNvPr id="317" name="Oval 16"/>
            <p:cNvSpPr/>
            <p:nvPr/>
          </p:nvSpPr>
          <p:spPr>
            <a:xfrm>
              <a:off x="6634440" y="1832400"/>
              <a:ext cx="586800" cy="586800"/>
            </a:xfrm>
            <a:prstGeom prst="ellipse">
              <a:avLst/>
            </a:prstGeom>
            <a:solidFill>
              <a:srgbClr val="9900C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endParaRPr lang="en-US" sz="1800" b="0" strike="noStrike" spc="-1">
                <a:solidFill>
                  <a:srgbClr val="00B050"/>
                </a:solidFill>
                <a:latin typeface="Arial"/>
              </a:endParaRPr>
            </a:p>
          </p:txBody>
        </p:sp>
        <p:pic>
          <p:nvPicPr>
            <p:cNvPr id="318" name="Graphic 11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/>
          </p:blipFill>
          <p:spPr>
            <a:xfrm>
              <a:off x="6734160" y="1932840"/>
              <a:ext cx="387000" cy="3855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19" name="Group 20"/>
          <p:cNvGrpSpPr/>
          <p:nvPr/>
        </p:nvGrpSpPr>
        <p:grpSpPr>
          <a:xfrm>
            <a:off x="4130640" y="3187800"/>
            <a:ext cx="586800" cy="586800"/>
            <a:chOff x="4130640" y="3187800"/>
            <a:chExt cx="586800" cy="586800"/>
          </a:xfrm>
        </p:grpSpPr>
        <p:sp>
          <p:nvSpPr>
            <p:cNvPr id="320" name="Oval 17"/>
            <p:cNvSpPr/>
            <p:nvPr/>
          </p:nvSpPr>
          <p:spPr>
            <a:xfrm>
              <a:off x="4130640" y="3187800"/>
              <a:ext cx="586800" cy="586800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321" name="Graphic 12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/>
          </p:blipFill>
          <p:spPr>
            <a:xfrm>
              <a:off x="4230360" y="3288600"/>
              <a:ext cx="387000" cy="3855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22" name="Group 21"/>
          <p:cNvGrpSpPr/>
          <p:nvPr/>
        </p:nvGrpSpPr>
        <p:grpSpPr>
          <a:xfrm>
            <a:off x="4836960" y="4526280"/>
            <a:ext cx="586800" cy="586800"/>
            <a:chOff x="4836960" y="4526280"/>
            <a:chExt cx="586800" cy="586800"/>
          </a:xfrm>
        </p:grpSpPr>
        <p:sp>
          <p:nvSpPr>
            <p:cNvPr id="323" name="Oval 18"/>
            <p:cNvSpPr/>
            <p:nvPr/>
          </p:nvSpPr>
          <p:spPr>
            <a:xfrm>
              <a:off x="4836960" y="4526280"/>
              <a:ext cx="586800" cy="586800"/>
            </a:xfrm>
            <a:prstGeom prst="ellipse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324" name="Graphic 13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/>
          </p:blipFill>
          <p:spPr>
            <a:xfrm>
              <a:off x="4936680" y="4627080"/>
              <a:ext cx="387000" cy="3855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25" name="Group 22"/>
          <p:cNvGrpSpPr/>
          <p:nvPr/>
        </p:nvGrpSpPr>
        <p:grpSpPr>
          <a:xfrm>
            <a:off x="4808520" y="1815840"/>
            <a:ext cx="586800" cy="586800"/>
            <a:chOff x="4808520" y="1815840"/>
            <a:chExt cx="586800" cy="586800"/>
          </a:xfrm>
        </p:grpSpPr>
        <p:sp>
          <p:nvSpPr>
            <p:cNvPr id="326" name="Oval 19"/>
            <p:cNvSpPr/>
            <p:nvPr/>
          </p:nvSpPr>
          <p:spPr>
            <a:xfrm>
              <a:off x="4808520" y="1815840"/>
              <a:ext cx="586800" cy="5868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endParaRPr lang="en-US" sz="1800" b="0" strike="noStrike" spc="-1">
                <a:solidFill>
                  <a:srgbClr val="00B050"/>
                </a:solidFill>
                <a:latin typeface="Arial"/>
              </a:endParaRPr>
            </a:p>
          </p:txBody>
        </p:sp>
        <p:pic>
          <p:nvPicPr>
            <p:cNvPr id="327" name="Graphic 14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/>
          </p:blipFill>
          <p:spPr>
            <a:xfrm>
              <a:off x="4908240" y="1916640"/>
              <a:ext cx="387000" cy="3855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28" name="Group 23"/>
          <p:cNvGrpSpPr/>
          <p:nvPr/>
        </p:nvGrpSpPr>
        <p:grpSpPr>
          <a:xfrm>
            <a:off x="7339680" y="3254400"/>
            <a:ext cx="586800" cy="586800"/>
            <a:chOff x="7339680" y="3254400"/>
            <a:chExt cx="586800" cy="586800"/>
          </a:xfrm>
        </p:grpSpPr>
        <p:sp>
          <p:nvSpPr>
            <p:cNvPr id="329" name="Oval 20"/>
            <p:cNvSpPr/>
            <p:nvPr/>
          </p:nvSpPr>
          <p:spPr>
            <a:xfrm>
              <a:off x="7339680" y="3254400"/>
              <a:ext cx="586800" cy="586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330" name="Graphic 15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/>
          </p:blipFill>
          <p:spPr>
            <a:xfrm>
              <a:off x="7439760" y="3354840"/>
              <a:ext cx="387000" cy="3855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31" name="Flèche vers le haut 13"/>
          <p:cNvSpPr/>
          <p:nvPr/>
        </p:nvSpPr>
        <p:spPr>
          <a:xfrm rot="8734200">
            <a:off x="4533120" y="1321200"/>
            <a:ext cx="351360" cy="574200"/>
          </a:xfrm>
          <a:prstGeom prst="upArrow">
            <a:avLst>
              <a:gd name="adj1" fmla="val 33673"/>
              <a:gd name="adj2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2" name="Flèche vers le haut 14"/>
          <p:cNvSpPr/>
          <p:nvPr/>
        </p:nvSpPr>
        <p:spPr>
          <a:xfrm rot="12727200">
            <a:off x="7072920" y="1317600"/>
            <a:ext cx="351360" cy="574200"/>
          </a:xfrm>
          <a:prstGeom prst="upArrow">
            <a:avLst>
              <a:gd name="adj1" fmla="val 33673"/>
              <a:gd name="adj2" fmla="val 50000"/>
            </a:avLst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3" name="Flèche vers le haut 15"/>
          <p:cNvSpPr/>
          <p:nvPr/>
        </p:nvSpPr>
        <p:spPr>
          <a:xfrm rot="16200000">
            <a:off x="8077680" y="3303720"/>
            <a:ext cx="351360" cy="574200"/>
          </a:xfrm>
          <a:prstGeom prst="upArrow">
            <a:avLst>
              <a:gd name="adj1" fmla="val 33673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4" name="Flèche vers le haut 16"/>
          <p:cNvSpPr/>
          <p:nvPr/>
        </p:nvSpPr>
        <p:spPr>
          <a:xfrm rot="18616200">
            <a:off x="7179840" y="5021640"/>
            <a:ext cx="351360" cy="497160"/>
          </a:xfrm>
          <a:prstGeom prst="upArrow">
            <a:avLst>
              <a:gd name="adj1" fmla="val 33673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5" name="Flèche vers le haut 17"/>
          <p:cNvSpPr/>
          <p:nvPr/>
        </p:nvSpPr>
        <p:spPr>
          <a:xfrm rot="3551400">
            <a:off x="4361400" y="4838760"/>
            <a:ext cx="351360" cy="662400"/>
          </a:xfrm>
          <a:prstGeom prst="upArrow">
            <a:avLst>
              <a:gd name="adj1" fmla="val 33673"/>
              <a:gd name="adj2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6" name="Flèche vers le haut 18"/>
          <p:cNvSpPr/>
          <p:nvPr/>
        </p:nvSpPr>
        <p:spPr>
          <a:xfrm rot="5400000">
            <a:off x="3661560" y="3259440"/>
            <a:ext cx="370800" cy="484560"/>
          </a:xfrm>
          <a:prstGeom prst="upArrow">
            <a:avLst>
              <a:gd name="adj1" fmla="val 33673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7" name="ZoneTexte 8"/>
          <p:cNvSpPr/>
          <p:nvPr/>
        </p:nvSpPr>
        <p:spPr>
          <a:xfrm>
            <a:off x="312120" y="3841920"/>
            <a:ext cx="4405320" cy="94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400" b="0" strike="noStrike" spc="-1">
                <a:solidFill>
                  <a:srgbClr val="002060"/>
                </a:solidFill>
                <a:latin typeface="Calibri"/>
              </a:rPr>
              <a:t>79 PhD students and 148 post-docs recruited since 2020, InnovaXN, NEXSTEP, GATES programs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400" b="0" strike="noStrike" spc="-1">
                <a:solidFill>
                  <a:srgbClr val="002060"/>
                </a:solidFill>
                <a:latin typeface="Calibri"/>
              </a:rPr>
              <a:t>&gt; 10.000 pupils welcomed at </a:t>
            </a:r>
            <a:r>
              <a:rPr lang="fr-FR" sz="1400" b="0" u="sng" strike="noStrike" spc="-1">
                <a:solidFill>
                  <a:srgbClr val="000000"/>
                </a:solidFill>
                <a:uFillTx/>
                <a:latin typeface="Calibri"/>
                <a:hlinkClick r:id="rId5"/>
              </a:rPr>
              <a:t>Synchrotron@school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400" b="0" strike="noStrike" spc="-1">
                <a:solidFill>
                  <a:srgbClr val="002060"/>
                </a:solidFill>
                <a:latin typeface="Calibri"/>
              </a:rPr>
              <a:t> « Girls, dare to do science »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ZoneTexte 11"/>
          <p:cNvSpPr/>
          <p:nvPr/>
        </p:nvSpPr>
        <p:spPr>
          <a:xfrm>
            <a:off x="7560000" y="5544720"/>
            <a:ext cx="449532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400" b="0" strike="noStrike" spc="-1">
                <a:solidFill>
                  <a:srgbClr val="002060"/>
                </a:solidFill>
                <a:latin typeface="Calibri"/>
              </a:rPr>
              <a:t>Human Organ Atlas and European Battery HUBs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400" b="0" strike="noStrike" spc="-1">
                <a:solidFill>
                  <a:srgbClr val="002060"/>
                </a:solidFill>
                <a:latin typeface="Calibri"/>
              </a:rPr>
              <a:t>9 BAGS (4 new at last cal)l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400" b="0" strike="noStrike" spc="-1">
                <a:solidFill>
                  <a:srgbClr val="002060"/>
                </a:solidFill>
                <a:latin typeface="Calibri"/>
              </a:rPr>
              <a:t>34 EU projects (25 M€) ; 14 ERC projects (11 active), 1 EIC project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ZoneTexte 12"/>
          <p:cNvSpPr/>
          <p:nvPr/>
        </p:nvSpPr>
        <p:spPr>
          <a:xfrm>
            <a:off x="322200" y="980640"/>
            <a:ext cx="4169520" cy="223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132577"/>
              </a:buClr>
              <a:buFont typeface="Arial"/>
              <a:buChar char="•"/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</a:rPr>
              <a:t>Different filling modes including timing, ~99 % availability, hotswap system, ECO mode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32577"/>
              </a:buClr>
              <a:buFont typeface="Arial"/>
              <a:buChar char="•"/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</a:rPr>
              <a:t>24 Insertion Devices built, 1st equipement delivered for the LINAC refurbishment ; restart of the 4th harmonic cavity project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32577"/>
              </a:buClr>
              <a:buFont typeface="Arial"/>
              <a:buChar char="•"/>
            </a:pPr>
            <a:r>
              <a:rPr lang="fr-FR" sz="1400" b="1" strike="noStrike" spc="-1">
                <a:solidFill>
                  <a:srgbClr val="132577"/>
                </a:solidFill>
                <a:latin typeface="Calibri"/>
              </a:rPr>
              <a:t>10 beamlines built/refurbished in the period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400" b="0" strike="noStrike" spc="-1">
                <a:solidFill>
                  <a:srgbClr val="002060"/>
                </a:solidFill>
                <a:latin typeface="Calibri"/>
              </a:rPr>
              <a:t>Beamline upgrades: </a:t>
            </a:r>
            <a:r>
              <a:rPr lang="en-GB" sz="1400" b="0" strike="noStrike" spc="-1">
                <a:solidFill>
                  <a:srgbClr val="002060"/>
                </a:solidFill>
                <a:latin typeface="Calibri"/>
                <a:ea typeface="Calibri"/>
              </a:rPr>
              <a:t>ID10-COH,</a:t>
            </a:r>
            <a:r>
              <a:rPr lang="fr-FR" sz="1400" b="0" strike="noStrike" spc="-1">
                <a:solidFill>
                  <a:srgbClr val="002060"/>
                </a:solidFill>
                <a:latin typeface="Calibri"/>
                <a:ea typeface="Calibri"/>
              </a:rPr>
              <a:t> </a:t>
            </a:r>
            <a:r>
              <a:rPr lang="en-GB" sz="1400" b="0" strike="noStrike" spc="-1">
                <a:solidFill>
                  <a:srgbClr val="002060"/>
                </a:solidFill>
                <a:latin typeface="Calibri"/>
                <a:ea typeface="Calibri"/>
              </a:rPr>
              <a:t>ID11, ID12, ID13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en-GB" sz="1400" b="0" strike="noStrike" spc="-1">
                <a:solidFill>
                  <a:srgbClr val="002060"/>
                </a:solidFill>
                <a:latin typeface="Calibri"/>
                <a:ea typeface="Calibri"/>
              </a:rPr>
              <a:t>ID18 (nanoimaging for life sciences) TDR in March 2026, commissioning in the second half of 2027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fr-FR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ZoneTexte 13"/>
          <p:cNvSpPr/>
          <p:nvPr/>
        </p:nvSpPr>
        <p:spPr>
          <a:xfrm>
            <a:off x="7430760" y="1274760"/>
            <a:ext cx="426492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algn="just" defTabSz="914400">
              <a:lnSpc>
                <a:spcPct val="100000"/>
              </a:lnSpc>
              <a:buClr>
                <a:srgbClr val="132577"/>
              </a:buClr>
              <a:buFont typeface="Arial"/>
              <a:buChar char="•"/>
            </a:pPr>
            <a:r>
              <a:rPr lang="en-GB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44 new 2D x-ray detectors, 3 with Lima2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132577"/>
              </a:buClr>
              <a:buFont typeface="Arial"/>
              <a:buChar char="•"/>
            </a:pPr>
            <a:r>
              <a:rPr lang="en-GB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 3 new ESRF DCMs installed, 2 procured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132577"/>
              </a:buClr>
              <a:buFont typeface="Arial"/>
              <a:buChar char="•"/>
            </a:pPr>
            <a:r>
              <a:rPr lang="en-GB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&gt; 50 mirrors characterised, 150 multilayer optics, 400 analyser crystals, 1100 refractive lenses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ZoneTexte 14"/>
          <p:cNvSpPr/>
          <p:nvPr/>
        </p:nvSpPr>
        <p:spPr>
          <a:xfrm>
            <a:off x="8640000" y="3119760"/>
            <a:ext cx="3552840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132577"/>
              </a:buClr>
              <a:buFont typeface="Arial"/>
              <a:buChar char="•"/>
            </a:pPr>
            <a:r>
              <a:rPr lang="en-US" sz="1400" b="0" strike="noStrike" spc="-1">
                <a:solidFill>
                  <a:srgbClr val="002060"/>
                </a:solidFill>
                <a:latin typeface="Calibri"/>
              </a:rPr>
              <a:t>40 beamlines using BLISS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32577"/>
              </a:buClr>
              <a:buFont typeface="Arial"/>
              <a:buChar char="•"/>
            </a:pPr>
            <a:r>
              <a:rPr lang="en-US" sz="1400" b="0" strike="noStrike" spc="-1">
                <a:solidFill>
                  <a:srgbClr val="002060"/>
                </a:solidFill>
                <a:latin typeface="Calibri"/>
              </a:rPr>
              <a:t>EWOKS deployed on 35 beamlines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32577"/>
              </a:buClr>
              <a:buFont typeface="Arial"/>
              <a:buChar char="•"/>
            </a:pPr>
            <a:r>
              <a:rPr lang="en-US" sz="1400" b="0" strike="noStrike" spc="-1">
                <a:solidFill>
                  <a:srgbClr val="002060"/>
                </a:solidFill>
                <a:latin typeface="Calibri"/>
              </a:rPr>
              <a:t>E-logbook used at 25 beamlines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32577"/>
              </a:buClr>
              <a:buFont typeface="Arial"/>
              <a:buChar char="•"/>
            </a:pPr>
            <a:r>
              <a:rPr lang="en-US" sz="1400" b="0" strike="noStrike" spc="-1">
                <a:solidFill>
                  <a:srgbClr val="002060"/>
                </a:solidFill>
                <a:latin typeface="Calibri"/>
              </a:rPr>
              <a:t>2.4 M datasets in DRAC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32577"/>
              </a:buClr>
              <a:buFont typeface="Arial"/>
              <a:buChar char="•"/>
            </a:pPr>
            <a:r>
              <a:rPr lang="en-US" sz="1400" b="0" strike="noStrike" spc="-1">
                <a:solidFill>
                  <a:srgbClr val="002060"/>
                </a:solidFill>
                <a:latin typeface="Calibri"/>
              </a:rPr>
              <a:t>VISA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32577"/>
              </a:buClr>
              <a:buFont typeface="Arial"/>
              <a:buChar char="•"/>
            </a:pPr>
            <a:r>
              <a:rPr lang="en-US" sz="1400" b="0" strike="noStrike" spc="-1">
                <a:solidFill>
                  <a:srgbClr val="002060"/>
                </a:solidFill>
                <a:latin typeface="Calibri"/>
              </a:rPr>
              <a:t>2 open data portals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2" name="Image 34"/>
          <p:cNvPicPr/>
          <p:nvPr/>
        </p:nvPicPr>
        <p:blipFill>
          <a:blip r:embed="rId6"/>
          <a:stretch/>
        </p:blipFill>
        <p:spPr>
          <a:xfrm>
            <a:off x="5645520" y="3055680"/>
            <a:ext cx="879480" cy="841320"/>
          </a:xfrm>
          <a:prstGeom prst="rect">
            <a:avLst/>
          </a:prstGeom>
          <a:ln w="0">
            <a:noFill/>
          </a:ln>
        </p:spPr>
      </p:pic>
      <p:sp>
        <p:nvSpPr>
          <p:cNvPr id="343" name="Rectangle 82"/>
          <p:cNvSpPr/>
          <p:nvPr/>
        </p:nvSpPr>
        <p:spPr>
          <a:xfrm>
            <a:off x="352080" y="5544720"/>
            <a:ext cx="5032080" cy="106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2060"/>
                </a:solidFill>
                <a:latin typeface="Calibri"/>
              </a:rPr>
              <a:t>Overall energy consumption reduced from 75 Gwh to 54 Gwh (EBS storage ring, ECO mode, reuse of waste heat.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2060"/>
                </a:solidFill>
                <a:latin typeface="Calibri"/>
              </a:rPr>
              <a:t>Environmental strategy 2025-2030 : solar panels, purchases, travel policy 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B71D66E-134F-4CC5-82C7-E73408F2922D}"/>
              </a:ext>
            </a:extLst>
          </p:cNvPr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75C7B0CA-FA7C-4CF1-BD3E-F2B4DC047CEB}" type="slidenum">
              <a:rPr lang="en-GB" smtClean="0"/>
              <a:t>11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4"/>
          <p:cNvSpPr/>
          <p:nvPr/>
        </p:nvSpPr>
        <p:spPr>
          <a:xfrm>
            <a:off x="970200" y="126720"/>
            <a:ext cx="10935000" cy="4507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0" rIns="7200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600" b="1" strike="noStrike" cap="all" spc="-1">
                <a:solidFill>
                  <a:schemeClr val="lt1"/>
                </a:solidFill>
                <a:latin typeface="Arial"/>
                <a:ea typeface="DejaVu Sans"/>
              </a:rPr>
              <a:t>ESRF DATA STRATEGY: Towards a fully data-centric approach</a:t>
            </a:r>
            <a:endParaRPr lang="fr-FR" sz="1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5" name="Hexagon 3"/>
          <p:cNvSpPr/>
          <p:nvPr/>
        </p:nvSpPr>
        <p:spPr>
          <a:xfrm rot="16200000">
            <a:off x="1607040" y="2702160"/>
            <a:ext cx="3595680" cy="360"/>
          </a:xfrm>
          <a:prstGeom prst="hexagon">
            <a:avLst>
              <a:gd name="adj" fmla="val 671761"/>
              <a:gd name="vf" fmla="val 115470"/>
            </a:avLst>
          </a:prstGeom>
          <a:gradFill rotWithShape="0">
            <a:gsLst>
              <a:gs pos="0">
                <a:srgbClr val="F2F2F2"/>
              </a:gs>
              <a:gs pos="41000">
                <a:srgbClr val="A6A6A6"/>
              </a:gs>
              <a:gs pos="60000">
                <a:srgbClr val="A6A6A6"/>
              </a:gs>
              <a:gs pos="100000">
                <a:srgbClr val="F2F2F2"/>
              </a:gs>
            </a:gsLst>
            <a:lin ang="1620000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346" name="Hexagon 4"/>
          <p:cNvSpPr/>
          <p:nvPr/>
        </p:nvSpPr>
        <p:spPr>
          <a:xfrm rot="16200000">
            <a:off x="714240" y="3588480"/>
            <a:ext cx="5382360" cy="360"/>
          </a:xfrm>
          <a:prstGeom prst="hexagon">
            <a:avLst>
              <a:gd name="adj" fmla="val 671761"/>
              <a:gd name="vf" fmla="val 115470"/>
            </a:avLst>
          </a:prstGeom>
          <a:gradFill rotWithShape="0">
            <a:gsLst>
              <a:gs pos="0">
                <a:srgbClr val="F2F2F2"/>
              </a:gs>
              <a:gs pos="41000">
                <a:srgbClr val="A6A6A6"/>
              </a:gs>
              <a:gs pos="60000">
                <a:srgbClr val="A6A6A6"/>
              </a:gs>
              <a:gs pos="100000">
                <a:srgbClr val="F2F2F2"/>
              </a:gs>
            </a:gsLst>
            <a:lin ang="1620000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347" name="Rectangle 83"/>
          <p:cNvSpPr/>
          <p:nvPr/>
        </p:nvSpPr>
        <p:spPr>
          <a:xfrm>
            <a:off x="303840" y="3051720"/>
            <a:ext cx="2554200" cy="500400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defTabSz="60948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>
                <a:solidFill>
                  <a:srgbClr val="002060"/>
                </a:solidFill>
                <a:latin typeface="Arial"/>
                <a:ea typeface="DejaVu Sans"/>
              </a:rPr>
              <a:t>More efficient tools for data processing and data analysis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Rectangle 84"/>
          <p:cNvSpPr/>
          <p:nvPr/>
        </p:nvSpPr>
        <p:spPr>
          <a:xfrm>
            <a:off x="9213480" y="4560840"/>
            <a:ext cx="269820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defTabSz="1218960">
              <a:lnSpc>
                <a:spcPct val="100000"/>
              </a:lnSpc>
              <a:tabLst>
                <a:tab pos="0" algn="l"/>
              </a:tabLst>
            </a:pPr>
            <a:r>
              <a:rPr lang="en-IN" sz="2000" b="1" strike="noStrike" spc="-1">
                <a:solidFill>
                  <a:srgbClr val="9900CC"/>
                </a:solidFill>
                <a:latin typeface="Arial"/>
                <a:ea typeface="Open Sans"/>
              </a:rPr>
              <a:t>EWOKS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Rectangle 85"/>
          <p:cNvSpPr/>
          <p:nvPr/>
        </p:nvSpPr>
        <p:spPr>
          <a:xfrm>
            <a:off x="8639640" y="1398240"/>
            <a:ext cx="1372680" cy="28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algn="r" defTabSz="1218960">
              <a:lnSpc>
                <a:spcPct val="100000"/>
              </a:lnSpc>
              <a:tabLst>
                <a:tab pos="0" algn="l"/>
              </a:tabLst>
            </a:pPr>
            <a:r>
              <a:rPr lang="en-IN" sz="1900" b="1" strike="noStrike" spc="-1">
                <a:solidFill>
                  <a:srgbClr val="51A026"/>
                </a:solidFill>
                <a:latin typeface="Arial"/>
                <a:ea typeface="Open Sans"/>
              </a:rPr>
              <a:t>LIMA2</a:t>
            </a:r>
            <a:endParaRPr lang="fr-FR" sz="1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Rectangle 86"/>
          <p:cNvSpPr/>
          <p:nvPr/>
        </p:nvSpPr>
        <p:spPr>
          <a:xfrm>
            <a:off x="4352760" y="1350000"/>
            <a:ext cx="18907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algn="r" defTabSz="1218960">
              <a:lnSpc>
                <a:spcPct val="100000"/>
              </a:lnSpc>
              <a:tabLst>
                <a:tab pos="0" algn="l"/>
              </a:tabLst>
            </a:pPr>
            <a:r>
              <a:rPr lang="en-IN" sz="2000" b="1" strike="noStrike" spc="-1">
                <a:solidFill>
                  <a:srgbClr val="4D4D4D"/>
                </a:solidFill>
                <a:latin typeface="Arial"/>
                <a:ea typeface="Open Sans"/>
              </a:rPr>
              <a:t>BLISS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Rectangle 90"/>
          <p:cNvSpPr/>
          <p:nvPr/>
        </p:nvSpPr>
        <p:spPr>
          <a:xfrm>
            <a:off x="4679640" y="3053160"/>
            <a:ext cx="12481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defTabSz="1218960">
              <a:lnSpc>
                <a:spcPct val="100000"/>
              </a:lnSpc>
              <a:tabLst>
                <a:tab pos="0" algn="l"/>
              </a:tabLst>
            </a:pPr>
            <a:r>
              <a:rPr lang="en-IN" sz="2000" b="1" strike="noStrike" spc="-1">
                <a:solidFill>
                  <a:srgbClr val="3366FF"/>
                </a:solidFill>
                <a:latin typeface="Arial"/>
                <a:ea typeface="Open Sans"/>
              </a:rPr>
              <a:t>DRAC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Rectangle 92"/>
          <p:cNvSpPr/>
          <p:nvPr/>
        </p:nvSpPr>
        <p:spPr>
          <a:xfrm>
            <a:off x="5579640" y="4676760"/>
            <a:ext cx="1532520" cy="28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defTabSz="1218960">
              <a:lnSpc>
                <a:spcPct val="100000"/>
              </a:lnSpc>
              <a:tabLst>
                <a:tab pos="0" algn="l"/>
              </a:tabLst>
            </a:pPr>
            <a:r>
              <a:rPr lang="fr-FR" sz="1900" b="1" strike="noStrike" spc="-1">
                <a:solidFill>
                  <a:srgbClr val="0098D5"/>
                </a:solidFill>
                <a:latin typeface="Arial"/>
                <a:ea typeface="Open Sans"/>
              </a:rPr>
              <a:t>VISA</a:t>
            </a:r>
            <a:endParaRPr lang="fr-FR" sz="1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Rectangle 93"/>
          <p:cNvSpPr/>
          <p:nvPr/>
        </p:nvSpPr>
        <p:spPr>
          <a:xfrm>
            <a:off x="9851760" y="3197880"/>
            <a:ext cx="162540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algn="ctr" defTabSz="1218960">
              <a:lnSpc>
                <a:spcPct val="100000"/>
              </a:lnSpc>
              <a:tabLst>
                <a:tab pos="0" algn="l"/>
              </a:tabLst>
            </a:pPr>
            <a:r>
              <a:rPr lang="en-US" sz="2000" b="1" strike="noStrike" spc="-1">
                <a:solidFill>
                  <a:srgbClr val="ED7703"/>
                </a:solidFill>
                <a:latin typeface="Arial"/>
                <a:ea typeface="Noto Sans CJK SC"/>
              </a:rPr>
              <a:t>e</a:t>
            </a:r>
            <a:r>
              <a:rPr lang="en-IN" sz="2000" b="1" strike="noStrike" spc="-1">
                <a:solidFill>
                  <a:srgbClr val="ED7703"/>
                </a:solidFill>
                <a:latin typeface="Arial"/>
                <a:ea typeface="Open Sans"/>
              </a:rPr>
              <a:t>-LOGBOOK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Ellipse 1"/>
          <p:cNvSpPr/>
          <p:nvPr/>
        </p:nvSpPr>
        <p:spPr>
          <a:xfrm>
            <a:off x="6384240" y="2011320"/>
            <a:ext cx="2798280" cy="275832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grpSp>
        <p:nvGrpSpPr>
          <p:cNvPr id="355" name="Group 7"/>
          <p:cNvGrpSpPr/>
          <p:nvPr/>
        </p:nvGrpSpPr>
        <p:grpSpPr>
          <a:xfrm>
            <a:off x="6479640" y="4420800"/>
            <a:ext cx="562320" cy="562320"/>
            <a:chOff x="6479640" y="4420800"/>
            <a:chExt cx="562320" cy="562320"/>
          </a:xfrm>
        </p:grpSpPr>
        <p:sp>
          <p:nvSpPr>
            <p:cNvPr id="356" name="Oval 7"/>
            <p:cNvSpPr/>
            <p:nvPr/>
          </p:nvSpPr>
          <p:spPr>
            <a:xfrm>
              <a:off x="6479640" y="4420800"/>
              <a:ext cx="562320" cy="562320"/>
            </a:xfrm>
            <a:prstGeom prst="ellipse">
              <a:avLst/>
            </a:prstGeom>
            <a:solidFill>
              <a:schemeClr val="accent6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pic>
          <p:nvPicPr>
            <p:cNvPr id="357" name="Graphic 8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/>
          </p:blipFill>
          <p:spPr>
            <a:xfrm>
              <a:off x="6579720" y="4521600"/>
              <a:ext cx="362520" cy="361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58" name="Group 16"/>
          <p:cNvGrpSpPr/>
          <p:nvPr/>
        </p:nvGrpSpPr>
        <p:grpSpPr>
          <a:xfrm>
            <a:off x="8459640" y="4435200"/>
            <a:ext cx="562320" cy="562320"/>
            <a:chOff x="8459640" y="4435200"/>
            <a:chExt cx="562320" cy="562320"/>
          </a:xfrm>
        </p:grpSpPr>
        <p:sp>
          <p:nvSpPr>
            <p:cNvPr id="359" name="Oval 8"/>
            <p:cNvSpPr/>
            <p:nvPr/>
          </p:nvSpPr>
          <p:spPr>
            <a:xfrm>
              <a:off x="8459640" y="4435200"/>
              <a:ext cx="562320" cy="562320"/>
            </a:xfrm>
            <a:prstGeom prst="ellipse">
              <a:avLst/>
            </a:prstGeom>
            <a:solidFill>
              <a:srgbClr val="9900CC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endParaRPr lang="en-US" sz="1800" b="0" strike="noStrike" spc="-1">
                <a:solidFill>
                  <a:srgbClr val="00B050"/>
                </a:solidFill>
                <a:latin typeface="Arial"/>
                <a:ea typeface="DejaVu Sans"/>
              </a:endParaRPr>
            </a:p>
          </p:txBody>
        </p:sp>
        <p:pic>
          <p:nvPicPr>
            <p:cNvPr id="360" name="Graphic 9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/>
          </p:blipFill>
          <p:spPr>
            <a:xfrm>
              <a:off x="8559360" y="4535640"/>
              <a:ext cx="362520" cy="361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61" name="Group 17"/>
          <p:cNvGrpSpPr/>
          <p:nvPr/>
        </p:nvGrpSpPr>
        <p:grpSpPr>
          <a:xfrm>
            <a:off x="9081720" y="3060000"/>
            <a:ext cx="562320" cy="562320"/>
            <a:chOff x="9081720" y="3060000"/>
            <a:chExt cx="562320" cy="562320"/>
          </a:xfrm>
        </p:grpSpPr>
        <p:sp>
          <p:nvSpPr>
            <p:cNvPr id="362" name="Oval 9"/>
            <p:cNvSpPr/>
            <p:nvPr/>
          </p:nvSpPr>
          <p:spPr>
            <a:xfrm>
              <a:off x="9081720" y="3060000"/>
              <a:ext cx="562320" cy="562320"/>
            </a:xfrm>
            <a:prstGeom prst="ellipse">
              <a:avLst/>
            </a:prstGeom>
            <a:solidFill>
              <a:schemeClr val="accent2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pic>
          <p:nvPicPr>
            <p:cNvPr id="363" name="Graphic 16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/>
          </p:blipFill>
          <p:spPr>
            <a:xfrm>
              <a:off x="9181440" y="3160800"/>
              <a:ext cx="362520" cy="361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64" name="Group 18"/>
          <p:cNvGrpSpPr/>
          <p:nvPr/>
        </p:nvGrpSpPr>
        <p:grpSpPr>
          <a:xfrm>
            <a:off x="8214840" y="1620000"/>
            <a:ext cx="562320" cy="562320"/>
            <a:chOff x="8214840" y="1620000"/>
            <a:chExt cx="562320" cy="562320"/>
          </a:xfrm>
        </p:grpSpPr>
        <p:sp>
          <p:nvSpPr>
            <p:cNvPr id="365" name="Oval 10"/>
            <p:cNvSpPr/>
            <p:nvPr/>
          </p:nvSpPr>
          <p:spPr>
            <a:xfrm>
              <a:off x="8214840" y="1620000"/>
              <a:ext cx="562320" cy="562320"/>
            </a:xfrm>
            <a:prstGeom prst="ellipse">
              <a:avLst/>
            </a:prstGeom>
            <a:solidFill>
              <a:schemeClr val="lt2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pic>
          <p:nvPicPr>
            <p:cNvPr id="366" name="Graphic 17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/>
          </p:blipFill>
          <p:spPr>
            <a:xfrm>
              <a:off x="8314560" y="1720800"/>
              <a:ext cx="362520" cy="361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67" name="Group 19"/>
          <p:cNvGrpSpPr/>
          <p:nvPr/>
        </p:nvGrpSpPr>
        <p:grpSpPr>
          <a:xfrm>
            <a:off x="6774840" y="1620000"/>
            <a:ext cx="562320" cy="562320"/>
            <a:chOff x="6774840" y="1620000"/>
            <a:chExt cx="562320" cy="562320"/>
          </a:xfrm>
        </p:grpSpPr>
        <p:sp>
          <p:nvSpPr>
            <p:cNvPr id="368" name="Oval 11"/>
            <p:cNvSpPr/>
            <p:nvPr/>
          </p:nvSpPr>
          <p:spPr>
            <a:xfrm>
              <a:off x="6774840" y="1620000"/>
              <a:ext cx="562320" cy="562320"/>
            </a:xfrm>
            <a:prstGeom prst="ellipse">
              <a:avLst/>
            </a:prstGeom>
            <a:solidFill>
              <a:schemeClr val="dk1">
                <a:lumMod val="65000"/>
                <a:lumOff val="35000"/>
              </a:schemeClr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endParaRPr lang="en-US" sz="1800" b="0" strike="noStrike" spc="-1">
                <a:solidFill>
                  <a:srgbClr val="00B050"/>
                </a:solidFill>
                <a:latin typeface="Arial"/>
                <a:ea typeface="DejaVu Sans"/>
              </a:endParaRPr>
            </a:p>
          </p:txBody>
        </p:sp>
        <p:pic>
          <p:nvPicPr>
            <p:cNvPr id="369" name="Graphic 18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/>
          </p:blipFill>
          <p:spPr>
            <a:xfrm>
              <a:off x="6874560" y="1720800"/>
              <a:ext cx="362520" cy="361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70" name="Group 24"/>
          <p:cNvGrpSpPr/>
          <p:nvPr/>
        </p:nvGrpSpPr>
        <p:grpSpPr>
          <a:xfrm>
            <a:off x="5779440" y="2995200"/>
            <a:ext cx="562320" cy="562320"/>
            <a:chOff x="5779440" y="2995200"/>
            <a:chExt cx="562320" cy="562320"/>
          </a:xfrm>
        </p:grpSpPr>
        <p:sp>
          <p:nvSpPr>
            <p:cNvPr id="371" name="Oval 12"/>
            <p:cNvSpPr/>
            <p:nvPr/>
          </p:nvSpPr>
          <p:spPr>
            <a:xfrm>
              <a:off x="5779440" y="2995200"/>
              <a:ext cx="562320" cy="562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pic>
          <p:nvPicPr>
            <p:cNvPr id="372" name="Graphic 19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/>
          </p:blipFill>
          <p:spPr>
            <a:xfrm>
              <a:off x="5879520" y="3095640"/>
              <a:ext cx="362520" cy="361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73" name="Ellipse 4"/>
          <p:cNvSpPr/>
          <p:nvPr/>
        </p:nvSpPr>
        <p:spPr>
          <a:xfrm>
            <a:off x="6494760" y="2114640"/>
            <a:ext cx="2544480" cy="2546640"/>
          </a:xfrm>
          <a:prstGeom prst="ellipse">
            <a:avLst/>
          </a:prstGeom>
          <a:solidFill>
            <a:schemeClr val="accent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374" name="ZoneTexte 9"/>
          <p:cNvSpPr/>
          <p:nvPr/>
        </p:nvSpPr>
        <p:spPr>
          <a:xfrm>
            <a:off x="6494760" y="3139920"/>
            <a:ext cx="25236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DATA WORKFLOW 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@ THE ESRF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Rectangle 94"/>
          <p:cNvSpPr/>
          <p:nvPr/>
        </p:nvSpPr>
        <p:spPr>
          <a:xfrm>
            <a:off x="3935880" y="1743480"/>
            <a:ext cx="2334600" cy="1050840"/>
          </a:xfrm>
          <a:prstGeom prst="rect">
            <a:avLst/>
          </a:prstGeom>
          <a:noFill/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>
                <a:solidFill>
                  <a:srgbClr val="002060"/>
                </a:solidFill>
                <a:latin typeface="Calibri"/>
                <a:ea typeface="DejaVu Sans"/>
              </a:rPr>
              <a:t>Beamline control – data collection.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>
                <a:solidFill>
                  <a:srgbClr val="002060"/>
                </a:solidFill>
                <a:latin typeface="Calibri"/>
                <a:ea typeface="DejaVu Sans"/>
              </a:rPr>
              <a:t>Deployed at 40 beamlines.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Rectangle 95"/>
          <p:cNvSpPr/>
          <p:nvPr/>
        </p:nvSpPr>
        <p:spPr>
          <a:xfrm>
            <a:off x="9179640" y="1729800"/>
            <a:ext cx="2150640" cy="1257480"/>
          </a:xfrm>
          <a:prstGeom prst="rect">
            <a:avLst/>
          </a:prstGeom>
          <a:noFill/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>
                <a:solidFill>
                  <a:srgbClr val="002060"/>
                </a:solidFill>
                <a:latin typeface="Calibri"/>
                <a:ea typeface="DejaVu Sans"/>
              </a:rPr>
              <a:t>Advanced features (compression, data triage).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>
                <a:solidFill>
                  <a:srgbClr val="002060"/>
                </a:solidFill>
                <a:latin typeface="Calibri"/>
                <a:ea typeface="DejaVu Sans"/>
              </a:rPr>
              <a:t>Deployed at 3 beamlines.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Rectangle 96"/>
          <p:cNvSpPr/>
          <p:nvPr/>
        </p:nvSpPr>
        <p:spPr>
          <a:xfrm>
            <a:off x="9899640" y="3586680"/>
            <a:ext cx="1912320" cy="1050840"/>
          </a:xfrm>
          <a:prstGeom prst="rect">
            <a:avLst/>
          </a:prstGeom>
          <a:noFill/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tabLst>
                <a:tab pos="0" algn="l"/>
              </a:tabLst>
            </a:pPr>
            <a:r>
              <a:rPr lang="en-US" sz="1400" b="0" strike="noStrike" spc="-1">
                <a:solidFill>
                  <a:srgbClr val="002060"/>
                </a:solidFill>
                <a:latin typeface="Calibri"/>
                <a:ea typeface="Noto Sans CJK SC"/>
              </a:rPr>
              <a:t>Allows data integration in data catalog. Used at 25 beamlines.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Rectangle 97"/>
          <p:cNvSpPr/>
          <p:nvPr/>
        </p:nvSpPr>
        <p:spPr>
          <a:xfrm>
            <a:off x="3439800" y="3420000"/>
            <a:ext cx="2234520" cy="901440"/>
          </a:xfrm>
          <a:prstGeom prst="rect">
            <a:avLst/>
          </a:prstGeom>
          <a:noFill/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>
                <a:solidFill>
                  <a:srgbClr val="002060"/>
                </a:solidFill>
                <a:latin typeface="Calibri"/>
                <a:ea typeface="DejaVu Sans"/>
              </a:rPr>
              <a:t>Advanced data catalog for Open Science for all techniques (including MX) based on ICAT metadata catalogue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ZoneTexte 15"/>
          <p:cNvSpPr/>
          <p:nvPr/>
        </p:nvSpPr>
        <p:spPr>
          <a:xfrm>
            <a:off x="3779640" y="5063400"/>
            <a:ext cx="27982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>
                <a:solidFill>
                  <a:srgbClr val="002060"/>
                </a:solidFill>
                <a:latin typeface="Calibri"/>
                <a:ea typeface="DejaVu Sans"/>
              </a:rPr>
              <a:t>Web platform for remote data analysis online and offline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Rectangle 98"/>
          <p:cNvSpPr/>
          <p:nvPr/>
        </p:nvSpPr>
        <p:spPr>
          <a:xfrm>
            <a:off x="335160" y="3683160"/>
            <a:ext cx="2702880" cy="948960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defTabSz="60948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>
                <a:solidFill>
                  <a:srgbClr val="002060"/>
                </a:solidFill>
                <a:latin typeface="Arial"/>
                <a:ea typeface="DejaVu Sans"/>
              </a:rPr>
              <a:t>Development of metadata together with improved automation workflows and AI exploitation of data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Rectangle 99"/>
          <p:cNvSpPr/>
          <p:nvPr/>
        </p:nvSpPr>
        <p:spPr>
          <a:xfrm>
            <a:off x="253440" y="4683960"/>
            <a:ext cx="2604600" cy="308160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defTabSz="60948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>
                <a:solidFill>
                  <a:srgbClr val="002060"/>
                </a:solidFill>
                <a:latin typeface="Arial"/>
                <a:ea typeface="DejaVu Sans"/>
              </a:rPr>
              <a:t>Increased data FAIRness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ZoneTexte 16"/>
          <p:cNvSpPr/>
          <p:nvPr/>
        </p:nvSpPr>
        <p:spPr>
          <a:xfrm>
            <a:off x="6282360" y="767520"/>
            <a:ext cx="3094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800" b="1" strike="noStrike" spc="-1">
                <a:solidFill>
                  <a:srgbClr val="002060"/>
                </a:solidFill>
                <a:latin typeface="Calibri"/>
                <a:ea typeface="DejaVu Sans"/>
              </a:rPr>
              <a:t>SOFTWARE DEVELOPMENTS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Rectangle 100"/>
          <p:cNvSpPr/>
          <p:nvPr/>
        </p:nvSpPr>
        <p:spPr>
          <a:xfrm>
            <a:off x="280800" y="720000"/>
            <a:ext cx="2553840" cy="360000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98D4"/>
                </a:solidFill>
                <a:latin typeface="Libre Franklin ExtraBold"/>
                <a:ea typeface="DejaVu Sans"/>
              </a:rPr>
              <a:t>50 Petabytes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Rectangle 101"/>
          <p:cNvSpPr/>
          <p:nvPr/>
        </p:nvSpPr>
        <p:spPr>
          <a:xfrm>
            <a:off x="352080" y="1107000"/>
            <a:ext cx="2619720" cy="240840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of data archived since 2015 at ESRF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Rectangle 102"/>
          <p:cNvSpPr/>
          <p:nvPr/>
        </p:nvSpPr>
        <p:spPr>
          <a:xfrm>
            <a:off x="180000" y="2413440"/>
            <a:ext cx="6601320" cy="28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600" b="1" strike="noStrike" cap="all" spc="-1">
                <a:solidFill>
                  <a:srgbClr val="2A6099"/>
                </a:solidFill>
                <a:latin typeface="Arial"/>
                <a:ea typeface="DejaVu Sans"/>
              </a:rPr>
              <a:t>Ongoing update of 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600" b="1" strike="noStrike" cap="all" spc="-1">
                <a:solidFill>
                  <a:srgbClr val="2A6099"/>
                </a:solidFill>
                <a:latin typeface="Arial"/>
                <a:ea typeface="DejaVu Sans"/>
              </a:rPr>
              <a:t>the data strategy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Rectangle 103"/>
          <p:cNvSpPr/>
          <p:nvPr/>
        </p:nvSpPr>
        <p:spPr>
          <a:xfrm>
            <a:off x="898920" y="1543320"/>
            <a:ext cx="1219320" cy="360000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98D4"/>
                </a:solidFill>
                <a:latin typeface="Libre Franklin ExtraBold"/>
                <a:ea typeface="DejaVu Sans"/>
              </a:rPr>
              <a:t>1.5 PB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Rectangle 104"/>
          <p:cNvSpPr/>
          <p:nvPr/>
        </p:nvSpPr>
        <p:spPr>
          <a:xfrm>
            <a:off x="469440" y="1894320"/>
            <a:ext cx="2486520" cy="360000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609480">
              <a:lnSpc>
                <a:spcPct val="100000"/>
              </a:lnSpc>
              <a:tabLst>
                <a:tab pos="0" algn="l"/>
              </a:tabLst>
            </a:pPr>
            <a:r>
              <a:rPr lang="fr-FR" sz="1400" b="0" strike="noStrike" spc="-1">
                <a:solidFill>
                  <a:srgbClr val="132577"/>
                </a:solidFill>
                <a:latin typeface="Calibri"/>
                <a:ea typeface="DejaVu Sans"/>
              </a:rPr>
              <a:t>produced in a single experiment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8" name="Image 3"/>
          <p:cNvPicPr/>
          <p:nvPr/>
        </p:nvPicPr>
        <p:blipFill>
          <a:blip r:embed="rId5"/>
          <a:stretch/>
        </p:blipFill>
        <p:spPr>
          <a:xfrm>
            <a:off x="1800360" y="5580000"/>
            <a:ext cx="1244160" cy="672840"/>
          </a:xfrm>
          <a:prstGeom prst="rect">
            <a:avLst/>
          </a:prstGeom>
          <a:ln w="0">
            <a:noFill/>
          </a:ln>
        </p:spPr>
      </p:pic>
      <p:pic>
        <p:nvPicPr>
          <p:cNvPr id="389" name="Image 4"/>
          <p:cNvPicPr/>
          <p:nvPr/>
        </p:nvPicPr>
        <p:blipFill>
          <a:blip r:embed="rId6"/>
          <a:stretch/>
        </p:blipFill>
        <p:spPr>
          <a:xfrm>
            <a:off x="540360" y="5343840"/>
            <a:ext cx="1401480" cy="220320"/>
          </a:xfrm>
          <a:prstGeom prst="rect">
            <a:avLst/>
          </a:prstGeom>
          <a:ln w="0">
            <a:noFill/>
          </a:ln>
        </p:spPr>
      </p:pic>
      <p:sp>
        <p:nvSpPr>
          <p:cNvPr id="390" name="Rectangle 105"/>
          <p:cNvSpPr/>
          <p:nvPr/>
        </p:nvSpPr>
        <p:spPr>
          <a:xfrm>
            <a:off x="9230400" y="4913280"/>
            <a:ext cx="1919880" cy="73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2060"/>
                </a:solidFill>
                <a:latin typeface="Calibri"/>
                <a:ea typeface="Noto Sans CJK SC"/>
              </a:rPr>
              <a:t>Metaworkflow system deployed at 35 beamlines.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0A3DACD-5853-4CE0-A46D-B61520AD1F02}"/>
              </a:ext>
            </a:extLst>
          </p:cNvPr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75C7B0CA-FA7C-4CF1-BD3E-F2B4DC047CEB}" type="slidenum">
              <a:rPr lang="en-GB" smtClean="0"/>
              <a:t>12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Rectangle 1045"/>
          <p:cNvSpPr/>
          <p:nvPr/>
        </p:nvSpPr>
        <p:spPr>
          <a:xfrm>
            <a:off x="900000" y="242640"/>
            <a:ext cx="1132884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600" b="1" strike="noStrike" cap="all" spc="-1">
                <a:solidFill>
                  <a:srgbClr val="FFFFFF"/>
                </a:solidFill>
                <a:latin typeface="Arial"/>
                <a:ea typeface="DejaVu Sans"/>
              </a:rPr>
              <a:t>Towards an environmentally responsible facility – ACTIONS IMPLEMENTED over 2020-2025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Line 2"/>
          <p:cNvSpPr/>
          <p:nvPr/>
        </p:nvSpPr>
        <p:spPr>
          <a:xfrm>
            <a:off x="5832000" y="5280840"/>
            <a:ext cx="659520" cy="360"/>
          </a:xfrm>
          <a:prstGeom prst="line">
            <a:avLst/>
          </a:prstGeom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760" tIns="0" rIns="32760" bIns="0" anchor="ctr">
            <a:noAutofit/>
          </a:bodyPr>
          <a:lstStyle/>
          <a:p>
            <a:endParaRPr lang="en-GB" sz="164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graphicFrame>
        <p:nvGraphicFramePr>
          <p:cNvPr id="393" name="Tableau 3"/>
          <p:cNvGraphicFramePr/>
          <p:nvPr/>
        </p:nvGraphicFramePr>
        <p:xfrm>
          <a:off x="6031800" y="960120"/>
          <a:ext cx="5909400" cy="4303560"/>
        </p:xfrm>
        <a:graphic>
          <a:graphicData uri="http://schemas.openxmlformats.org/drawingml/2006/table">
            <a:tbl>
              <a:tblPr/>
              <a:tblGrid>
                <a:gridCol w="11656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6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95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774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400" b="1" strike="noStrike" spc="-1">
                          <a:solidFill>
                            <a:schemeClr val="lt1"/>
                          </a:solidFill>
                          <a:latin typeface="Arial"/>
                        </a:rPr>
                        <a:t>YEAR</a:t>
                      </a:r>
                      <a:endParaRPr lang="fr-FR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400" b="1" strike="noStrike" spc="-1">
                          <a:solidFill>
                            <a:schemeClr val="lt1"/>
                          </a:solidFill>
                          <a:latin typeface="Arial"/>
                        </a:rPr>
                        <a:t>DESIGNATION</a:t>
                      </a:r>
                      <a:endParaRPr lang="fr-FR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400" b="1" strike="noStrike" spc="-1">
                          <a:solidFill>
                            <a:schemeClr val="lt1"/>
                          </a:solidFill>
                          <a:latin typeface="Arial"/>
                        </a:rPr>
                        <a:t>ENERGY SAVING/YEAR</a:t>
                      </a:r>
                      <a:endParaRPr lang="fr-FR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400" b="1" strike="noStrike" spc="-1">
                          <a:solidFill>
                            <a:schemeClr val="lt1"/>
                          </a:solidFill>
                          <a:latin typeface="Arial"/>
                        </a:rPr>
                        <a:t>Eq CO</a:t>
                      </a:r>
                      <a:r>
                        <a:rPr lang="fr-FR" sz="1400" b="1" strike="noStrike" spc="-1" baseline="-25000">
                          <a:solidFill>
                            <a:schemeClr val="lt1"/>
                          </a:solidFill>
                          <a:latin typeface="Arial"/>
                        </a:rPr>
                        <a:t>2 </a:t>
                      </a:r>
                      <a:r>
                        <a:rPr lang="fr-FR" sz="1400" b="1" strike="noStrike" spc="-1">
                          <a:solidFill>
                            <a:schemeClr val="lt1"/>
                          </a:solidFill>
                          <a:latin typeface="Arial"/>
                        </a:rPr>
                        <a:t>SAVING/YEAR</a:t>
                      </a:r>
                      <a:endParaRPr lang="fr-FR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88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2020-2022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Injector, storage ring &amp; X-ray source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13 600 MWh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680 tons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8840">
                <a:tc>
                  <a:txBody>
                    <a:bodyPr/>
                    <a:lstStyle/>
                    <a:p>
                      <a:endParaRPr lang="fr-FR" sz="1200" b="0" strike="noStrike" spc="-1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171360" indent="-171360" defTabSz="914400">
                        <a:lnSpc>
                          <a:spcPct val="100000"/>
                        </a:lnSpc>
                        <a:buClr>
                          <a:srgbClr val="002060"/>
                        </a:buClr>
                        <a:buFont typeface="OpenSymbol"/>
                        <a:buChar char="-"/>
                      </a:pPr>
                      <a:r>
                        <a:rPr lang="fr-FR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EBS storage ring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1360" indent="-171360" defTabSz="914400">
                        <a:lnSpc>
                          <a:spcPct val="100000"/>
                        </a:lnSpc>
                        <a:buClr>
                          <a:srgbClr val="002060"/>
                        </a:buClr>
                        <a:buFont typeface="OpenSymbol"/>
                        <a:buChar char="-"/>
                      </a:pPr>
                      <a:r>
                        <a:rPr lang="fr-FR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Machine ECO mode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12 000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1 600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600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80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88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2023-2024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Actions implemented since EBS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2 660 MWh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241,5 tons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8840">
                <a:tc>
                  <a:txBody>
                    <a:bodyPr/>
                    <a:lstStyle/>
                    <a:p>
                      <a:endParaRPr lang="fr-FR" sz="1200" b="0" strike="noStrike" spc="-1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171360" indent="-171360" defTabSz="914400">
                        <a:lnSpc>
                          <a:spcPct val="100000"/>
                        </a:lnSpc>
                        <a:buClr>
                          <a:srgbClr val="002060"/>
                        </a:buClr>
                        <a:buFont typeface="OpenSymbol"/>
                        <a:buChar char="-"/>
                      </a:pPr>
                      <a:r>
                        <a:rPr lang="fr-FR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Guest house insulation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1360" indent="-171360" defTabSz="914400">
                        <a:lnSpc>
                          <a:spcPct val="100000"/>
                        </a:lnSpc>
                        <a:buClr>
                          <a:srgbClr val="002060"/>
                        </a:buClr>
                        <a:buFont typeface="OpenSymbol"/>
                        <a:buChar char="-"/>
                      </a:pPr>
                      <a:r>
                        <a:rPr lang="fr-FR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Heat pumps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1360" indent="-171360" defTabSz="914400">
                        <a:lnSpc>
                          <a:spcPct val="100000"/>
                        </a:lnSpc>
                        <a:buClr>
                          <a:srgbClr val="002060"/>
                        </a:buClr>
                        <a:buFont typeface="OpenSymbol"/>
                        <a:buChar char="-"/>
                      </a:pPr>
                      <a:r>
                        <a:rPr lang="fr-FR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Chilled water system optimisation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60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1 400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1 200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11,5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170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60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88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2025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D"/>
                    </a:solidFill>
                  </a:tcPr>
                </a:tc>
                <a:tc gridSpan="3"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Actions towards sustainable development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8840">
                <a:tc>
                  <a:txBody>
                    <a:bodyPr/>
                    <a:lstStyle/>
                    <a:p>
                      <a:endParaRPr lang="fr-FR" sz="1200" b="0" strike="noStrike" spc="-1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71360" indent="-171360" defTabSz="914400">
                        <a:lnSpc>
                          <a:spcPct val="100000"/>
                        </a:lnSpc>
                        <a:buClr>
                          <a:srgbClr val="002060"/>
                        </a:buClr>
                        <a:buFont typeface="OpenSymbol"/>
                        <a:buChar char="-"/>
                      </a:pPr>
                      <a:r>
                        <a:rPr lang="en-US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New bike sheds (sector 10 and 26)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1360" indent="-171360" defTabSz="914400">
                        <a:lnSpc>
                          <a:spcPct val="100000"/>
                        </a:lnSpc>
                        <a:buClr>
                          <a:srgbClr val="002060"/>
                        </a:buClr>
                        <a:buFont typeface="OpenSymbol"/>
                        <a:buChar char="-"/>
                      </a:pPr>
                      <a:r>
                        <a:rPr lang="en-US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Sustainability mobility allowance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1360" indent="-171360" defTabSz="914400">
                        <a:lnSpc>
                          <a:spcPct val="100000"/>
                        </a:lnSpc>
                        <a:buClr>
                          <a:srgbClr val="002060"/>
                        </a:buClr>
                        <a:buFont typeface="OpenSymbol"/>
                        <a:buChar char="-"/>
                      </a:pPr>
                      <a:r>
                        <a:rPr lang="en-US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Helium recovery improvement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1360" indent="-171360" defTabSz="914400">
                        <a:lnSpc>
                          <a:spcPct val="100000"/>
                        </a:lnSpc>
                        <a:buClr>
                          <a:srgbClr val="002060"/>
                        </a:buClr>
                        <a:buFont typeface="OpenSymbol"/>
                        <a:buChar char="-"/>
                      </a:pPr>
                      <a:r>
                        <a:rPr lang="en-US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Trees plantation (between Vercors parking and the highway)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1360" indent="-171360" defTabSz="914400">
                        <a:lnSpc>
                          <a:spcPct val="100000"/>
                        </a:lnSpc>
                        <a:buClr>
                          <a:srgbClr val="002060"/>
                        </a:buClr>
                        <a:buFont typeface="OpenSymbol"/>
                        <a:buChar char="-"/>
                      </a:pPr>
                      <a:r>
                        <a:rPr lang="en-US" sz="10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Participation to the Clean Walk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8840">
                <a:tc>
                  <a:txBody>
                    <a:bodyPr/>
                    <a:lstStyle/>
                    <a:p>
                      <a:endParaRPr lang="fr-FR" sz="1200" b="0" strike="noStrike" spc="-1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1A025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1A025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1A025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1A0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394" name="Picture 6"/>
          <p:cNvPicPr/>
          <p:nvPr/>
        </p:nvPicPr>
        <p:blipFill>
          <a:blip r:embed="rId2"/>
          <a:stretch/>
        </p:blipFill>
        <p:spPr>
          <a:xfrm>
            <a:off x="4947480" y="4838400"/>
            <a:ext cx="2020320" cy="1476360"/>
          </a:xfrm>
          <a:prstGeom prst="rect">
            <a:avLst/>
          </a:prstGeom>
          <a:ln w="57150">
            <a:solidFill>
              <a:srgbClr val="FFFFFF"/>
            </a:solidFill>
            <a:round/>
          </a:ln>
        </p:spPr>
      </p:pic>
      <p:pic>
        <p:nvPicPr>
          <p:cNvPr id="395" name="Picture 16"/>
          <p:cNvPicPr/>
          <p:nvPr/>
        </p:nvPicPr>
        <p:blipFill>
          <a:blip r:embed="rId3"/>
          <a:stretch/>
        </p:blipFill>
        <p:spPr>
          <a:xfrm>
            <a:off x="9055440" y="4838400"/>
            <a:ext cx="3133080" cy="1467360"/>
          </a:xfrm>
          <a:prstGeom prst="rect">
            <a:avLst/>
          </a:prstGeom>
          <a:ln w="57150">
            <a:solidFill>
              <a:srgbClr val="FFFFFF"/>
            </a:solidFill>
            <a:round/>
          </a:ln>
        </p:spPr>
      </p:pic>
      <p:pic>
        <p:nvPicPr>
          <p:cNvPr id="396" name="Picture 17"/>
          <p:cNvPicPr/>
          <p:nvPr/>
        </p:nvPicPr>
        <p:blipFill>
          <a:blip r:embed="rId4"/>
          <a:stretch/>
        </p:blipFill>
        <p:spPr>
          <a:xfrm>
            <a:off x="7040520" y="4838400"/>
            <a:ext cx="1942560" cy="1476360"/>
          </a:xfrm>
          <a:prstGeom prst="rect">
            <a:avLst/>
          </a:prstGeom>
          <a:ln w="57150">
            <a:solidFill>
              <a:srgbClr val="FFFFFF"/>
            </a:solidFill>
            <a:round/>
          </a:ln>
        </p:spPr>
      </p:pic>
      <p:pic>
        <p:nvPicPr>
          <p:cNvPr id="397" name="Picture 18"/>
          <p:cNvPicPr/>
          <p:nvPr/>
        </p:nvPicPr>
        <p:blipFill>
          <a:blip r:embed="rId5"/>
          <a:stretch/>
        </p:blipFill>
        <p:spPr>
          <a:xfrm>
            <a:off x="2326320" y="4838400"/>
            <a:ext cx="2548800" cy="1467360"/>
          </a:xfrm>
          <a:prstGeom prst="rect">
            <a:avLst/>
          </a:prstGeom>
          <a:ln w="0">
            <a:noFill/>
          </a:ln>
        </p:spPr>
      </p:pic>
      <p:pic>
        <p:nvPicPr>
          <p:cNvPr id="398" name="Image 5"/>
          <p:cNvPicPr/>
          <p:nvPr/>
        </p:nvPicPr>
        <p:blipFill>
          <a:blip r:embed="rId6"/>
          <a:stretch/>
        </p:blipFill>
        <p:spPr>
          <a:xfrm>
            <a:off x="0" y="4829400"/>
            <a:ext cx="2253960" cy="1476360"/>
          </a:xfrm>
          <a:prstGeom prst="rect">
            <a:avLst/>
          </a:prstGeom>
          <a:ln w="0">
            <a:noFill/>
          </a:ln>
        </p:spPr>
      </p:pic>
      <p:pic>
        <p:nvPicPr>
          <p:cNvPr id="399" name="Image 7"/>
          <p:cNvPicPr/>
          <p:nvPr/>
        </p:nvPicPr>
        <p:blipFill>
          <a:blip r:embed="rId7"/>
          <a:srcRect l="46454" t="22386" b="5227"/>
          <a:stretch/>
        </p:blipFill>
        <p:spPr>
          <a:xfrm>
            <a:off x="335880" y="2886120"/>
            <a:ext cx="4002480" cy="1948680"/>
          </a:xfrm>
          <a:prstGeom prst="rect">
            <a:avLst/>
          </a:prstGeom>
          <a:ln w="0">
            <a:noFill/>
          </a:ln>
        </p:spPr>
      </p:pic>
      <p:pic>
        <p:nvPicPr>
          <p:cNvPr id="400" name="Image 24"/>
          <p:cNvPicPr/>
          <p:nvPr/>
        </p:nvPicPr>
        <p:blipFill>
          <a:blip r:embed="rId7"/>
          <a:srcRect t="21472" r="53266"/>
          <a:stretch/>
        </p:blipFill>
        <p:spPr>
          <a:xfrm>
            <a:off x="239400" y="749880"/>
            <a:ext cx="3523680" cy="2132640"/>
          </a:xfrm>
          <a:prstGeom prst="rect">
            <a:avLst/>
          </a:prstGeom>
          <a:ln w="0">
            <a:noFill/>
          </a:ln>
        </p:spPr>
      </p:pic>
      <p:sp>
        <p:nvSpPr>
          <p:cNvPr id="401" name="ZoneTexte 4"/>
          <p:cNvSpPr/>
          <p:nvPr/>
        </p:nvSpPr>
        <p:spPr>
          <a:xfrm>
            <a:off x="3986640" y="1490760"/>
            <a:ext cx="1725480" cy="231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800" b="0" strike="noStrike" spc="-1">
                <a:solidFill>
                  <a:schemeClr val="accent2"/>
                </a:solidFill>
                <a:latin typeface="Arial"/>
                <a:ea typeface="DejaVu Sans"/>
              </a:rPr>
              <a:t>Overall power consumption of the ESRF reduced from 2010 to 2024 by 22%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200" b="0" i="1" strike="noStrike" spc="-1">
                <a:solidFill>
                  <a:schemeClr val="accent2"/>
                </a:solidFill>
                <a:latin typeface="Arial"/>
                <a:ea typeface="DejaVu Sans"/>
              </a:rPr>
              <a:t>ESRF Environmental Report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27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924A6E-9785-4601-A60E-3E2CEC50C83B}"/>
              </a:ext>
            </a:extLst>
          </p:cNvPr>
          <p:cNvSpPr>
            <a:spLocks noGrp="1"/>
          </p:cNvSpPr>
          <p:nvPr>
            <p:ph type="sldNum" idx="2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7849A1D-7D50-46AD-A6AD-8CB80515383B}" type="slidenum">
              <a:rPr lang="en-GB" smtClean="0"/>
              <a:t>13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Rectangle 3"/>
          <p:cNvSpPr/>
          <p:nvPr/>
        </p:nvSpPr>
        <p:spPr>
          <a:xfrm>
            <a:off x="928440" y="1506960"/>
            <a:ext cx="2621520" cy="604800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700" b="1" strike="noStrike" spc="-1">
                <a:solidFill>
                  <a:srgbClr val="FFFFFF"/>
                </a:solidFill>
                <a:latin typeface="Calibri"/>
                <a:ea typeface="Times New Roman"/>
              </a:rPr>
              <a:t>EBS higher flux &amp; coherence</a:t>
            </a:r>
            <a:endParaRPr lang="fr-FR" sz="17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600" b="0" strike="noStrike" spc="-1">
                <a:solidFill>
                  <a:srgbClr val="FFFFFF"/>
                </a:solidFill>
                <a:latin typeface="Calibri"/>
                <a:ea typeface="Times New Roman"/>
              </a:rPr>
              <a:t>10 to 100 increase in data flow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Rectangle 1063"/>
          <p:cNvSpPr/>
          <p:nvPr/>
        </p:nvSpPr>
        <p:spPr>
          <a:xfrm>
            <a:off x="900000" y="242640"/>
            <a:ext cx="11149200" cy="3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600" b="1" strike="noStrike" cap="all" spc="-1">
                <a:solidFill>
                  <a:schemeClr val="lt1"/>
                </a:solidFill>
                <a:latin typeface="Arial"/>
                <a:ea typeface="DejaVu Sans"/>
              </a:rPr>
              <a:t>Towards an environmentally responsible facility – ESRf environmental strategy 2025-2030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04" name="Groupe 1"/>
          <p:cNvGrpSpPr/>
          <p:nvPr/>
        </p:nvGrpSpPr>
        <p:grpSpPr>
          <a:xfrm>
            <a:off x="5284080" y="3726720"/>
            <a:ext cx="4714200" cy="1146960"/>
            <a:chOff x="5284080" y="3726720"/>
            <a:chExt cx="4714200" cy="1146960"/>
          </a:xfrm>
        </p:grpSpPr>
        <p:sp>
          <p:nvSpPr>
            <p:cNvPr id="405" name="Rectangle 15"/>
            <p:cNvSpPr/>
            <p:nvPr/>
          </p:nvSpPr>
          <p:spPr>
            <a:xfrm>
              <a:off x="5465880" y="3825720"/>
              <a:ext cx="4170960" cy="1047960"/>
            </a:xfrm>
            <a:prstGeom prst="rect">
              <a:avLst/>
            </a:prstGeom>
            <a:solidFill>
              <a:schemeClr val="lt1">
                <a:lumMod val="85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GB" sz="1800" b="0" strike="noStrike" spc="-1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06" name="Rectangle 59"/>
            <p:cNvSpPr/>
            <p:nvPr/>
          </p:nvSpPr>
          <p:spPr>
            <a:xfrm>
              <a:off x="6112800" y="3726720"/>
              <a:ext cx="3885480" cy="1047960"/>
            </a:xfrm>
            <a:prstGeom prst="rect">
              <a:avLst/>
            </a:prstGeom>
            <a:solidFill>
              <a:schemeClr val="lt1"/>
            </a:solidFill>
            <a:ln w="9360">
              <a:solidFill>
                <a:srgbClr val="BFBF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GB" sz="1800" b="0" strike="noStrike" spc="-1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grpSp>
          <p:nvGrpSpPr>
            <p:cNvPr id="407" name="Group 1"/>
            <p:cNvGrpSpPr/>
            <p:nvPr/>
          </p:nvGrpSpPr>
          <p:grpSpPr>
            <a:xfrm>
              <a:off x="5284080" y="3726720"/>
              <a:ext cx="1510920" cy="1047960"/>
              <a:chOff x="5284080" y="3726720"/>
              <a:chExt cx="1510920" cy="1047960"/>
            </a:xfrm>
          </p:grpSpPr>
          <p:sp>
            <p:nvSpPr>
              <p:cNvPr id="408" name="Rectangle 62"/>
              <p:cNvSpPr/>
              <p:nvPr/>
            </p:nvSpPr>
            <p:spPr>
              <a:xfrm>
                <a:off x="5284080" y="3726720"/>
                <a:ext cx="1212840" cy="1047960"/>
              </a:xfrm>
              <a:prstGeom prst="rect">
                <a:avLst/>
              </a:prstGeom>
              <a:solidFill>
                <a:schemeClr val="accent5"/>
              </a:solidFill>
              <a:ln w="255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GB" sz="32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03</a:t>
                </a:r>
                <a:endParaRPr lang="fr-FR" sz="3200" b="0" strike="noStrike" spc="-1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09" name="Isosceles Triangle 1"/>
              <p:cNvSpPr/>
              <p:nvPr/>
            </p:nvSpPr>
            <p:spPr>
              <a:xfrm rot="5400000">
                <a:off x="6470280" y="4199760"/>
                <a:ext cx="447480" cy="201960"/>
              </a:xfrm>
              <a:prstGeom prst="triangle">
                <a:avLst>
                  <a:gd name="adj" fmla="val 50000"/>
                </a:avLst>
              </a:prstGeom>
              <a:solidFill>
                <a:schemeClr val="accent5"/>
              </a:solidFill>
              <a:ln w="255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GB" sz="1800" b="0" strike="noStrike" spc="-1">
                  <a:solidFill>
                    <a:srgbClr val="FFFFFF"/>
                  </a:solidFill>
                  <a:latin typeface="Calibri"/>
                  <a:ea typeface="DejaVu Sans"/>
                </a:endParaRPr>
              </a:p>
            </p:txBody>
          </p:sp>
        </p:grpSp>
        <p:sp>
          <p:nvSpPr>
            <p:cNvPr id="410" name="TextBox 1"/>
            <p:cNvSpPr/>
            <p:nvPr/>
          </p:nvSpPr>
          <p:spPr>
            <a:xfrm>
              <a:off x="6833880" y="3988800"/>
              <a:ext cx="3125160" cy="516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45000" rIns="90000" bIns="45000" anchor="b">
              <a:sp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600" b="1" strike="noStrike" spc="-1">
                  <a:solidFill>
                    <a:srgbClr val="002060"/>
                  </a:solidFill>
                  <a:latin typeface="Calibri"/>
                  <a:ea typeface="DejaVu Sans"/>
                </a:rPr>
                <a:t>REVISE THE TRAVEL POLICY</a:t>
              </a:r>
              <a:endParaRPr lang="fr-FR" sz="16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200" b="0" strike="noStrike" spc="-1">
                  <a:solidFill>
                    <a:srgbClr val="002060"/>
                  </a:solidFill>
                  <a:latin typeface="Calibri"/>
                  <a:ea typeface="DejaVu Sans"/>
                </a:rPr>
                <a:t>To promote low carbon travel solutions</a:t>
              </a:r>
              <a:endParaRPr lang="fr-FR" sz="1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11" name="Line 7"/>
          <p:cNvSpPr/>
          <p:nvPr/>
        </p:nvSpPr>
        <p:spPr>
          <a:xfrm>
            <a:off x="315000" y="6161400"/>
            <a:ext cx="659520" cy="360"/>
          </a:xfrm>
          <a:prstGeom prst="line">
            <a:avLst/>
          </a:prstGeom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760" tIns="0" rIns="32760" bIns="0" anchor="ctr">
            <a:noAutofit/>
          </a:bodyPr>
          <a:lstStyle/>
          <a:p>
            <a:endParaRPr lang="en-GB" sz="164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12" name="Line 8"/>
          <p:cNvSpPr/>
          <p:nvPr/>
        </p:nvSpPr>
        <p:spPr>
          <a:xfrm>
            <a:off x="974520" y="6161400"/>
            <a:ext cx="659520" cy="360"/>
          </a:xfrm>
          <a:prstGeom prst="line">
            <a:avLst/>
          </a:prstGeom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760" tIns="0" rIns="32760" bIns="0" anchor="ctr">
            <a:noAutofit/>
          </a:bodyPr>
          <a:lstStyle/>
          <a:p>
            <a:endParaRPr lang="en-GB" sz="164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13" name="Line 9"/>
          <p:cNvSpPr/>
          <p:nvPr/>
        </p:nvSpPr>
        <p:spPr>
          <a:xfrm>
            <a:off x="1634040" y="6161400"/>
            <a:ext cx="659880" cy="360"/>
          </a:xfrm>
          <a:prstGeom prst="line">
            <a:avLst/>
          </a:prstGeom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760" tIns="0" rIns="32760" bIns="0" anchor="ctr">
            <a:noAutofit/>
          </a:bodyPr>
          <a:lstStyle/>
          <a:p>
            <a:endParaRPr lang="en-GB" sz="164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14" name="Line 10"/>
          <p:cNvSpPr/>
          <p:nvPr/>
        </p:nvSpPr>
        <p:spPr>
          <a:xfrm>
            <a:off x="2293920" y="6161400"/>
            <a:ext cx="659520" cy="360"/>
          </a:xfrm>
          <a:prstGeom prst="line">
            <a:avLst/>
          </a:prstGeom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760" tIns="0" rIns="32760" bIns="0" anchor="ctr">
            <a:noAutofit/>
          </a:bodyPr>
          <a:lstStyle/>
          <a:p>
            <a:endParaRPr lang="en-GB" sz="164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15" name="Line 11"/>
          <p:cNvSpPr/>
          <p:nvPr/>
        </p:nvSpPr>
        <p:spPr>
          <a:xfrm>
            <a:off x="2953440" y="4993560"/>
            <a:ext cx="659520" cy="360"/>
          </a:xfrm>
          <a:prstGeom prst="line">
            <a:avLst/>
          </a:prstGeom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760" tIns="0" rIns="32760" bIns="0" anchor="ctr">
            <a:noAutofit/>
          </a:bodyPr>
          <a:lstStyle/>
          <a:p>
            <a:endParaRPr lang="en-GB" sz="164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16" name="Rectangle 63"/>
          <p:cNvSpPr/>
          <p:nvPr/>
        </p:nvSpPr>
        <p:spPr>
          <a:xfrm>
            <a:off x="924120" y="5285520"/>
            <a:ext cx="2102400" cy="613800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Times New Roman"/>
              </a:rPr>
              <a:t>xxx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Hexagon 1"/>
          <p:cNvSpPr/>
          <p:nvPr/>
        </p:nvSpPr>
        <p:spPr>
          <a:xfrm rot="16200000">
            <a:off x="2224800" y="3607920"/>
            <a:ext cx="5384520" cy="360"/>
          </a:xfrm>
          <a:prstGeom prst="hexagon">
            <a:avLst>
              <a:gd name="adj" fmla="val 671761"/>
              <a:gd name="vf" fmla="val 115470"/>
            </a:avLst>
          </a:prstGeom>
          <a:gradFill rotWithShape="0">
            <a:gsLst>
              <a:gs pos="0">
                <a:srgbClr val="F2F2F2"/>
              </a:gs>
              <a:gs pos="41000">
                <a:srgbClr val="A6A6A6"/>
              </a:gs>
              <a:gs pos="60000">
                <a:srgbClr val="A6A6A6"/>
              </a:gs>
              <a:gs pos="100000">
                <a:srgbClr val="F2F2F2"/>
              </a:gs>
            </a:gsLst>
            <a:lin ang="1620000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418" name="Rectangle 64"/>
          <p:cNvSpPr/>
          <p:nvPr/>
        </p:nvSpPr>
        <p:spPr>
          <a:xfrm>
            <a:off x="5444640" y="2491920"/>
            <a:ext cx="4170960" cy="1091160"/>
          </a:xfrm>
          <a:prstGeom prst="rect">
            <a:avLst/>
          </a:prstGeom>
          <a:solidFill>
            <a:schemeClr val="lt1">
              <a:lumMod val="85000"/>
            </a:schemeClr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419" name="Rectangle 65"/>
          <p:cNvSpPr/>
          <p:nvPr/>
        </p:nvSpPr>
        <p:spPr>
          <a:xfrm>
            <a:off x="6091560" y="2392920"/>
            <a:ext cx="3885480" cy="1091160"/>
          </a:xfrm>
          <a:prstGeom prst="rect">
            <a:avLst/>
          </a:prstGeom>
          <a:solidFill>
            <a:schemeClr val="lt1"/>
          </a:solidFill>
          <a:ln w="9360">
            <a:solidFill>
              <a:srgbClr val="BFBFB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grpSp>
        <p:nvGrpSpPr>
          <p:cNvPr id="420" name="Group 2"/>
          <p:cNvGrpSpPr/>
          <p:nvPr/>
        </p:nvGrpSpPr>
        <p:grpSpPr>
          <a:xfrm>
            <a:off x="5295240" y="2415600"/>
            <a:ext cx="1510920" cy="1091160"/>
            <a:chOff x="5295240" y="2415600"/>
            <a:chExt cx="1510920" cy="1091160"/>
          </a:xfrm>
        </p:grpSpPr>
        <p:sp>
          <p:nvSpPr>
            <p:cNvPr id="421" name="Rectangle 66"/>
            <p:cNvSpPr/>
            <p:nvPr/>
          </p:nvSpPr>
          <p:spPr>
            <a:xfrm>
              <a:off x="5295240" y="2415600"/>
              <a:ext cx="1212840" cy="1091160"/>
            </a:xfrm>
            <a:prstGeom prst="rect">
              <a:avLst/>
            </a:prstGeom>
            <a:solidFill>
              <a:srgbClr val="00729F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GB" sz="3200" b="1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02</a:t>
              </a:r>
              <a:endParaRPr lang="fr-FR" sz="32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22" name="Isosceles Triangle 2"/>
            <p:cNvSpPr/>
            <p:nvPr/>
          </p:nvSpPr>
          <p:spPr>
            <a:xfrm rot="5400000">
              <a:off x="6481440" y="2840400"/>
              <a:ext cx="447480" cy="201960"/>
            </a:xfrm>
            <a:prstGeom prst="triangle">
              <a:avLst>
                <a:gd name="adj" fmla="val 50000"/>
              </a:avLst>
            </a:prstGeom>
            <a:solidFill>
              <a:srgbClr val="00729F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GB" sz="1800" b="0" strike="noStrike" spc="-1">
                <a:solidFill>
                  <a:srgbClr val="FFFFFF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423" name="TextBox 2"/>
          <p:cNvSpPr/>
          <p:nvPr/>
        </p:nvSpPr>
        <p:spPr>
          <a:xfrm>
            <a:off x="6840000" y="2294640"/>
            <a:ext cx="3137040" cy="124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b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>
                <a:solidFill>
                  <a:srgbClr val="132577"/>
                </a:solidFill>
                <a:latin typeface="Calibri"/>
                <a:ea typeface="DejaVu Sans"/>
              </a:rPr>
              <a:t>PURCHASES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002060"/>
              </a:buClr>
              <a:buFont typeface="OpenSymbol"/>
              <a:buChar char="-"/>
              <a:tabLst>
                <a:tab pos="0" algn="l"/>
              </a:tabLst>
            </a:pPr>
            <a:r>
              <a:rPr lang="en-GB" sz="1200" b="0" strike="noStrike" spc="-1">
                <a:solidFill>
                  <a:srgbClr val="002060"/>
                </a:solidFill>
                <a:latin typeface="Calibri"/>
                <a:ea typeface="Segoe UI"/>
              </a:rPr>
              <a:t>Towards carbon footprint and Life Cycle Assessment in all RFQs &amp; CFTs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002060"/>
              </a:buClr>
              <a:buFont typeface="OpenSymbol"/>
              <a:buChar char="-"/>
              <a:tabLst>
                <a:tab pos="0" algn="l"/>
              </a:tabLst>
            </a:pPr>
            <a:r>
              <a:rPr lang="en-GB" sz="1200" b="0" strike="noStrike" spc="-1">
                <a:solidFill>
                  <a:srgbClr val="002060"/>
                </a:solidFill>
                <a:latin typeface="Calibri"/>
                <a:ea typeface="Segoe UI"/>
              </a:rPr>
              <a:t>Implement coding within the purchasing tool to facilitate the integration of standard emission factors.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4" name="Picture 5"/>
          <p:cNvPicPr/>
          <p:nvPr/>
        </p:nvPicPr>
        <p:blipFill>
          <a:blip r:embed="rId2"/>
          <a:stretch/>
        </p:blipFill>
        <p:spPr>
          <a:xfrm>
            <a:off x="10081440" y="853200"/>
            <a:ext cx="1863720" cy="1151640"/>
          </a:xfrm>
          <a:prstGeom prst="rect">
            <a:avLst/>
          </a:prstGeom>
          <a:ln w="0">
            <a:noFill/>
          </a:ln>
          <a:effectLst>
            <a:outerShdw blurRad="50760" dist="37674" dir="2700000" rotWithShape="0">
              <a:srgbClr val="000000">
                <a:alpha val="40000"/>
              </a:srgbClr>
            </a:outerShdw>
          </a:effectLst>
        </p:spPr>
      </p:pic>
      <p:grpSp>
        <p:nvGrpSpPr>
          <p:cNvPr id="425" name="Groupe 4"/>
          <p:cNvGrpSpPr/>
          <p:nvPr/>
        </p:nvGrpSpPr>
        <p:grpSpPr>
          <a:xfrm>
            <a:off x="5284080" y="849240"/>
            <a:ext cx="4714200" cy="1243800"/>
            <a:chOff x="5284080" y="849240"/>
            <a:chExt cx="4714200" cy="1243800"/>
          </a:xfrm>
        </p:grpSpPr>
        <p:sp>
          <p:nvSpPr>
            <p:cNvPr id="426" name="Rectangle 67"/>
            <p:cNvSpPr/>
            <p:nvPr/>
          </p:nvSpPr>
          <p:spPr>
            <a:xfrm>
              <a:off x="5465880" y="948240"/>
              <a:ext cx="4170960" cy="1144800"/>
            </a:xfrm>
            <a:prstGeom prst="rect">
              <a:avLst/>
            </a:prstGeom>
            <a:solidFill>
              <a:schemeClr val="lt1">
                <a:lumMod val="85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GB" sz="1800" b="0" strike="noStrike" spc="-1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27" name="Rectangle 68"/>
            <p:cNvSpPr/>
            <p:nvPr/>
          </p:nvSpPr>
          <p:spPr>
            <a:xfrm>
              <a:off x="6112800" y="849240"/>
              <a:ext cx="3885480" cy="1144800"/>
            </a:xfrm>
            <a:prstGeom prst="rect">
              <a:avLst/>
            </a:prstGeom>
            <a:solidFill>
              <a:schemeClr val="lt1"/>
            </a:solidFill>
            <a:ln w="9360">
              <a:solidFill>
                <a:srgbClr val="BFBF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GB" sz="1800" b="0" strike="noStrike" spc="-1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grpSp>
          <p:nvGrpSpPr>
            <p:cNvPr id="428" name="Group 3"/>
            <p:cNvGrpSpPr/>
            <p:nvPr/>
          </p:nvGrpSpPr>
          <p:grpSpPr>
            <a:xfrm>
              <a:off x="5284080" y="849240"/>
              <a:ext cx="1510920" cy="1144800"/>
              <a:chOff x="5284080" y="849240"/>
              <a:chExt cx="1510920" cy="1144800"/>
            </a:xfrm>
          </p:grpSpPr>
          <p:sp>
            <p:nvSpPr>
              <p:cNvPr id="429" name="Rectangle 69"/>
              <p:cNvSpPr/>
              <p:nvPr/>
            </p:nvSpPr>
            <p:spPr>
              <a:xfrm>
                <a:off x="5284080" y="849240"/>
                <a:ext cx="1212840" cy="1144800"/>
              </a:xfrm>
              <a:prstGeom prst="rect">
                <a:avLst/>
              </a:prstGeom>
              <a:solidFill>
                <a:srgbClr val="51A025"/>
              </a:solidFill>
              <a:ln w="255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GB" sz="32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01</a:t>
                </a:r>
                <a:endParaRPr lang="fr-FR" sz="3200" b="0" strike="noStrike" spc="-1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30" name="Isosceles Triangle 3"/>
              <p:cNvSpPr/>
              <p:nvPr/>
            </p:nvSpPr>
            <p:spPr>
              <a:xfrm rot="5400000">
                <a:off x="6470280" y="1338120"/>
                <a:ext cx="447480" cy="201960"/>
              </a:xfrm>
              <a:prstGeom prst="triangle">
                <a:avLst>
                  <a:gd name="adj" fmla="val 50000"/>
                </a:avLst>
              </a:prstGeom>
              <a:solidFill>
                <a:srgbClr val="51A025"/>
              </a:solidFill>
              <a:ln w="255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GB" sz="1800" b="0" strike="noStrike" spc="-1">
                  <a:solidFill>
                    <a:srgbClr val="FFFFFF"/>
                  </a:solidFill>
                  <a:latin typeface="Calibri"/>
                  <a:ea typeface="DejaVu Sans"/>
                </a:endParaRPr>
              </a:p>
            </p:txBody>
          </p:sp>
        </p:grpSp>
        <p:sp>
          <p:nvSpPr>
            <p:cNvPr id="431" name="TextBox 3"/>
            <p:cNvSpPr/>
            <p:nvPr/>
          </p:nvSpPr>
          <p:spPr>
            <a:xfrm>
              <a:off x="6855120" y="893880"/>
              <a:ext cx="3125160" cy="1064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45000" rIns="90000" bIns="45000" anchor="b">
              <a:sp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GB" sz="1600" b="1" strike="noStrike" spc="-1">
                  <a:solidFill>
                    <a:srgbClr val="132577"/>
                  </a:solidFill>
                  <a:latin typeface="Calibri"/>
                  <a:ea typeface="DejaVu Sans"/>
                </a:rPr>
                <a:t>REDUCE ESRF CARBON FOOTPRINT</a:t>
              </a:r>
              <a:endParaRPr lang="fr-FR" sz="1600" b="0" strike="noStrike" spc="-1">
                <a:solidFill>
                  <a:srgbClr val="000000"/>
                </a:solidFill>
                <a:latin typeface="Arial"/>
              </a:endParaRPr>
            </a:p>
            <a:p>
              <a:pPr marL="285840" indent="-285840" defTabSz="914400">
                <a:lnSpc>
                  <a:spcPct val="100000"/>
                </a:lnSpc>
                <a:buClr>
                  <a:srgbClr val="132577"/>
                </a:buClr>
                <a:buFont typeface="OpenSymbol"/>
                <a:buChar char="-"/>
                <a:tabLst>
                  <a:tab pos="0" algn="l"/>
                </a:tabLst>
              </a:pPr>
              <a:r>
                <a:rPr lang="en-GB" sz="1200" b="0" strike="noStrike" spc="-1">
                  <a:solidFill>
                    <a:srgbClr val="132577"/>
                  </a:solidFill>
                  <a:latin typeface="Calibri"/>
                  <a:ea typeface="DejaVu Sans"/>
                </a:rPr>
                <a:t>Installation of solar panels</a:t>
              </a:r>
              <a:endParaRPr lang="fr-FR" sz="1200" b="0" strike="noStrike" spc="-1">
                <a:solidFill>
                  <a:srgbClr val="000000"/>
                </a:solidFill>
                <a:latin typeface="Arial"/>
              </a:endParaRPr>
            </a:p>
            <a:p>
              <a:pPr marL="285840" indent="-285840" defTabSz="914400">
                <a:lnSpc>
                  <a:spcPct val="100000"/>
                </a:lnSpc>
                <a:buClr>
                  <a:srgbClr val="132577"/>
                </a:buClr>
                <a:buFont typeface="OpenSymbol"/>
                <a:buChar char="-"/>
                <a:tabLst>
                  <a:tab pos="0" algn="l"/>
                </a:tabLst>
              </a:pPr>
              <a:r>
                <a:rPr lang="en-GB" sz="1200" b="0" strike="noStrike" spc="-1">
                  <a:solidFill>
                    <a:srgbClr val="132577"/>
                  </a:solidFill>
                  <a:latin typeface="Calibri"/>
                  <a:ea typeface="DejaVu Sans"/>
                </a:rPr>
                <a:t>Optimisation of processes, including real-time monitoring for energy consumption</a:t>
              </a:r>
              <a:endParaRPr lang="fr-FR" sz="1200" b="0" strike="noStrike" spc="-1">
                <a:solidFill>
                  <a:srgbClr val="000000"/>
                </a:solidFill>
                <a:latin typeface="Arial"/>
              </a:endParaRPr>
            </a:p>
            <a:p>
              <a:pPr marL="285840" indent="-285840" defTabSz="914400">
                <a:lnSpc>
                  <a:spcPct val="100000"/>
                </a:lnSpc>
                <a:buClr>
                  <a:srgbClr val="132577"/>
                </a:buClr>
                <a:buFont typeface="OpenSymbol"/>
                <a:buChar char="-"/>
                <a:tabLst>
                  <a:tab pos="0" algn="l"/>
                </a:tabLst>
              </a:pPr>
              <a:r>
                <a:rPr lang="en-GB" sz="1200" b="0" strike="noStrike" spc="-1">
                  <a:solidFill>
                    <a:srgbClr val="132577"/>
                  </a:solidFill>
                  <a:latin typeface="Calibri"/>
                  <a:ea typeface="DejaVu Sans"/>
                </a:rPr>
                <a:t>Installation of solar blinds</a:t>
              </a:r>
              <a:endParaRPr lang="fr-FR" sz="1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432" name="Groupe 6"/>
          <p:cNvGrpSpPr/>
          <p:nvPr/>
        </p:nvGrpSpPr>
        <p:grpSpPr>
          <a:xfrm>
            <a:off x="5245200" y="5019480"/>
            <a:ext cx="4714200" cy="1146960"/>
            <a:chOff x="5245200" y="5019480"/>
            <a:chExt cx="4714200" cy="1146960"/>
          </a:xfrm>
        </p:grpSpPr>
        <p:sp>
          <p:nvSpPr>
            <p:cNvPr id="433" name="Rectangle 72"/>
            <p:cNvSpPr/>
            <p:nvPr/>
          </p:nvSpPr>
          <p:spPr>
            <a:xfrm>
              <a:off x="5426640" y="5118480"/>
              <a:ext cx="4170960" cy="1047960"/>
            </a:xfrm>
            <a:prstGeom prst="rect">
              <a:avLst/>
            </a:prstGeom>
            <a:solidFill>
              <a:schemeClr val="lt1">
                <a:lumMod val="85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GB" sz="1800" b="0" strike="noStrike" spc="-1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34" name="Rectangle 74"/>
            <p:cNvSpPr/>
            <p:nvPr/>
          </p:nvSpPr>
          <p:spPr>
            <a:xfrm>
              <a:off x="6073560" y="5019480"/>
              <a:ext cx="3885480" cy="1047960"/>
            </a:xfrm>
            <a:prstGeom prst="rect">
              <a:avLst/>
            </a:prstGeom>
            <a:solidFill>
              <a:schemeClr val="lt1"/>
            </a:solidFill>
            <a:ln w="9360">
              <a:solidFill>
                <a:srgbClr val="BFBF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GB" sz="1800" b="0" strike="noStrike" spc="-1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grpSp>
          <p:nvGrpSpPr>
            <p:cNvPr id="435" name="Group 4"/>
            <p:cNvGrpSpPr/>
            <p:nvPr/>
          </p:nvGrpSpPr>
          <p:grpSpPr>
            <a:xfrm>
              <a:off x="5245200" y="5019480"/>
              <a:ext cx="1514880" cy="1047960"/>
              <a:chOff x="5245200" y="5019480"/>
              <a:chExt cx="1514880" cy="1047960"/>
            </a:xfrm>
          </p:grpSpPr>
          <p:sp>
            <p:nvSpPr>
              <p:cNvPr id="436" name="Rectangle 75"/>
              <p:cNvSpPr/>
              <p:nvPr/>
            </p:nvSpPr>
            <p:spPr>
              <a:xfrm>
                <a:off x="5245200" y="5019480"/>
                <a:ext cx="1212840" cy="1047960"/>
              </a:xfrm>
              <a:prstGeom prst="rect">
                <a:avLst/>
              </a:prstGeom>
              <a:solidFill>
                <a:schemeClr val="accent2"/>
              </a:solidFill>
              <a:ln w="255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GB" sz="32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04</a:t>
                </a:r>
                <a:endParaRPr lang="fr-FR" sz="3200" b="0" strike="noStrike" spc="-1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37" name="Isosceles Triangle 4"/>
              <p:cNvSpPr/>
              <p:nvPr/>
            </p:nvSpPr>
            <p:spPr>
              <a:xfrm rot="5400000">
                <a:off x="6435360" y="5448240"/>
                <a:ext cx="447480" cy="201960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255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GB" sz="1800" b="0" strike="noStrike" spc="-1">
                  <a:solidFill>
                    <a:srgbClr val="FFFFFF"/>
                  </a:solidFill>
                  <a:latin typeface="Calibri"/>
                  <a:ea typeface="DejaVu Sans"/>
                </a:endParaRPr>
              </a:p>
            </p:txBody>
          </p:sp>
        </p:grpSp>
        <p:sp>
          <p:nvSpPr>
            <p:cNvPr id="438" name="TextBox 4"/>
            <p:cNvSpPr/>
            <p:nvPr/>
          </p:nvSpPr>
          <p:spPr>
            <a:xfrm>
              <a:off x="6824160" y="5080680"/>
              <a:ext cx="3135240" cy="882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45000" rIns="90000" bIns="45000" anchor="b">
              <a:sp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600" b="1" strike="noStrike" spc="-1">
                  <a:solidFill>
                    <a:srgbClr val="132577"/>
                  </a:solidFill>
                  <a:latin typeface="Calibri"/>
                  <a:ea typeface="DejaVu Sans"/>
                </a:rPr>
                <a:t>RESOURCES MANAGEMENT</a:t>
              </a:r>
              <a:endParaRPr lang="fr-FR" sz="1600" b="0" strike="noStrike" spc="-1">
                <a:solidFill>
                  <a:srgbClr val="000000"/>
                </a:solidFill>
                <a:latin typeface="Arial"/>
              </a:endParaRPr>
            </a:p>
            <a:p>
              <a:pPr marL="171360" indent="-171360" defTabSz="914400">
                <a:lnSpc>
                  <a:spcPct val="100000"/>
                </a:lnSpc>
                <a:buClr>
                  <a:srgbClr val="132577"/>
                </a:buClr>
                <a:buFont typeface="OpenSymbol"/>
                <a:buChar char="-"/>
                <a:tabLst>
                  <a:tab pos="0" algn="l"/>
                </a:tabLst>
              </a:pPr>
              <a:r>
                <a:rPr lang="fr-FR" sz="1200" b="0" strike="noStrike" spc="-1">
                  <a:solidFill>
                    <a:srgbClr val="132577"/>
                  </a:solidFill>
                  <a:latin typeface="Calibri"/>
                  <a:ea typeface="DejaVu Sans"/>
                </a:rPr>
                <a:t>- Achieve a recycling target of 80%</a:t>
              </a:r>
              <a:endParaRPr lang="fr-FR" sz="1200" b="0" strike="noStrike" spc="-1">
                <a:solidFill>
                  <a:srgbClr val="000000"/>
                </a:solidFill>
                <a:latin typeface="Arial"/>
              </a:endParaRPr>
            </a:p>
            <a:p>
              <a:pPr marL="171360" indent="-171360" defTabSz="914400">
                <a:lnSpc>
                  <a:spcPct val="100000"/>
                </a:lnSpc>
                <a:buClr>
                  <a:srgbClr val="132577"/>
                </a:buClr>
                <a:buFont typeface="OpenSymbol"/>
                <a:buChar char="-"/>
                <a:tabLst>
                  <a:tab pos="0" algn="l"/>
                </a:tabLst>
              </a:pPr>
              <a:r>
                <a:rPr lang="fr-FR" sz="1200" b="0" strike="noStrike" spc="-1">
                  <a:solidFill>
                    <a:srgbClr val="132577"/>
                  </a:solidFill>
                  <a:latin typeface="Calibri"/>
                  <a:ea typeface="DejaVu Sans"/>
                </a:rPr>
                <a:t>Include circular economy actions in the policy/relations with suppliers</a:t>
              </a:r>
              <a:endParaRPr lang="fr-FR" sz="1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39" name="ZoneTexte 25"/>
          <p:cNvSpPr/>
          <p:nvPr/>
        </p:nvSpPr>
        <p:spPr>
          <a:xfrm>
            <a:off x="95760" y="852480"/>
            <a:ext cx="4925880" cy="38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7000"/>
              </a:lnSpc>
              <a:spcBef>
                <a:spcPts val="601"/>
              </a:spcBef>
            </a:pPr>
            <a:r>
              <a:rPr lang="en-GB" sz="1800" b="0" strike="noStrike" spc="-1">
                <a:solidFill>
                  <a:schemeClr val="lt2">
                    <a:lumMod val="75000"/>
                  </a:schemeClr>
                </a:solidFill>
                <a:latin typeface="Libre Franklin ExtraBold"/>
                <a:ea typeface="DejaVu Sans"/>
              </a:rPr>
              <a:t>ESRF environmental strategy 2025-2030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Rectangle 77"/>
          <p:cNvSpPr/>
          <p:nvPr/>
        </p:nvSpPr>
        <p:spPr>
          <a:xfrm>
            <a:off x="230760" y="1406880"/>
            <a:ext cx="2217600" cy="887040"/>
          </a:xfrm>
          <a:prstGeom prst="rect">
            <a:avLst/>
          </a:prstGeom>
          <a:solidFill>
            <a:schemeClr val="lt2"/>
          </a:solidFill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en-GB" sz="1600" b="0" strike="noStrike" spc="-1">
              <a:solidFill>
                <a:srgbClr val="262626"/>
              </a:solidFill>
              <a:latin typeface="Calibri"/>
              <a:ea typeface="DejaVu Sans"/>
            </a:endParaRPr>
          </a:p>
        </p:txBody>
      </p:sp>
      <p:sp>
        <p:nvSpPr>
          <p:cNvPr id="441" name="Rectangle 78"/>
          <p:cNvSpPr/>
          <p:nvPr/>
        </p:nvSpPr>
        <p:spPr>
          <a:xfrm>
            <a:off x="2573280" y="1413720"/>
            <a:ext cx="2202120" cy="8870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en-GB" sz="1600" b="0" strike="noStrike" spc="-1">
              <a:solidFill>
                <a:srgbClr val="262626"/>
              </a:solidFill>
              <a:latin typeface="Calibri"/>
              <a:ea typeface="DejaVu Sans"/>
            </a:endParaRPr>
          </a:p>
        </p:txBody>
      </p:sp>
      <p:sp>
        <p:nvSpPr>
          <p:cNvPr id="442" name="Rectangle 79"/>
          <p:cNvSpPr/>
          <p:nvPr/>
        </p:nvSpPr>
        <p:spPr>
          <a:xfrm>
            <a:off x="280800" y="1450800"/>
            <a:ext cx="2115720" cy="791280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Times New Roman"/>
              </a:rPr>
              <a:t>ENERGY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Rectangle 80"/>
          <p:cNvSpPr/>
          <p:nvPr/>
        </p:nvSpPr>
        <p:spPr>
          <a:xfrm>
            <a:off x="2688120" y="1428840"/>
            <a:ext cx="1986120" cy="828000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Times New Roman"/>
              </a:rPr>
              <a:t>PURCHASES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Rectangle 81"/>
          <p:cNvSpPr/>
          <p:nvPr/>
        </p:nvSpPr>
        <p:spPr>
          <a:xfrm>
            <a:off x="2605320" y="2418120"/>
            <a:ext cx="2177280" cy="887040"/>
          </a:xfrm>
          <a:prstGeom prst="rect">
            <a:avLst/>
          </a:prstGeom>
          <a:solidFill>
            <a:schemeClr val="accent2"/>
          </a:solidFill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en-GB" sz="1600" b="0" strike="noStrike" spc="-1">
              <a:solidFill>
                <a:srgbClr val="262626"/>
              </a:solidFill>
              <a:latin typeface="Calibri"/>
              <a:ea typeface="DejaVu Sans"/>
            </a:endParaRPr>
          </a:p>
        </p:txBody>
      </p:sp>
      <p:sp>
        <p:nvSpPr>
          <p:cNvPr id="445" name="Rectangle 87"/>
          <p:cNvSpPr/>
          <p:nvPr/>
        </p:nvSpPr>
        <p:spPr>
          <a:xfrm>
            <a:off x="2688120" y="2554200"/>
            <a:ext cx="2003760" cy="613800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Times New Roman"/>
              </a:rPr>
              <a:t>RESOURCES MANAGEMENT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Rectangle 88"/>
          <p:cNvSpPr/>
          <p:nvPr/>
        </p:nvSpPr>
        <p:spPr>
          <a:xfrm>
            <a:off x="240840" y="2408040"/>
            <a:ext cx="2217960" cy="887040"/>
          </a:xfrm>
          <a:prstGeom prst="rect">
            <a:avLst/>
          </a:prstGeom>
          <a:solidFill>
            <a:schemeClr val="accent5"/>
          </a:solidFill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en-GB" sz="1600" b="0" strike="noStrike" spc="-1">
              <a:solidFill>
                <a:srgbClr val="262626"/>
              </a:solidFill>
              <a:latin typeface="Calibri"/>
              <a:ea typeface="DejaVu Sans"/>
            </a:endParaRPr>
          </a:p>
        </p:txBody>
      </p:sp>
      <p:sp>
        <p:nvSpPr>
          <p:cNvPr id="447" name="Rectangle 89"/>
          <p:cNvSpPr/>
          <p:nvPr/>
        </p:nvSpPr>
        <p:spPr>
          <a:xfrm>
            <a:off x="280800" y="2517120"/>
            <a:ext cx="2178000" cy="613800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Times New Roman"/>
              </a:rPr>
              <a:t>TRAVELS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48" name="Tableau 2"/>
          <p:cNvGraphicFramePr/>
          <p:nvPr/>
        </p:nvGraphicFramePr>
        <p:xfrm>
          <a:off x="207360" y="3656520"/>
          <a:ext cx="4567320" cy="2658600"/>
        </p:xfrm>
        <a:graphic>
          <a:graphicData uri="http://schemas.openxmlformats.org/drawingml/2006/table">
            <a:tbl>
              <a:tblPr/>
              <a:tblGrid>
                <a:gridCol w="15224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2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24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25600">
                <a:tc>
                  <a:txBody>
                    <a:bodyPr/>
                    <a:lstStyle/>
                    <a:p>
                      <a:endParaRPr lang="fr-FR" sz="1400" b="1" strike="noStrike" spc="-1">
                        <a:solidFill>
                          <a:schemeClr val="lt1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400" b="1" strike="noStrike" spc="-1">
                          <a:solidFill>
                            <a:schemeClr val="lt1"/>
                          </a:solidFill>
                          <a:latin typeface="Arial"/>
                        </a:rPr>
                        <a:t>ENERGY</a:t>
                      </a:r>
                      <a:endParaRPr lang="fr-FR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400" b="1" strike="noStrike" spc="-1">
                          <a:solidFill>
                            <a:schemeClr val="lt1"/>
                          </a:solidFill>
                          <a:latin typeface="Arial"/>
                        </a:rPr>
                        <a:t>CARBON EMISSIONS</a:t>
                      </a:r>
                      <a:endParaRPr lang="fr-FR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90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Target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SNBC / Regulations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CCCDD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-30% in 2030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(vs 2012)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-47,5% in 2030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36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Reference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figure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CCCDD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72 024 MWh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(2013)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6 020 tons CO</a:t>
                      </a:r>
                      <a:r>
                        <a:rPr lang="fr-FR" sz="1200" b="0" strike="noStrike" spc="-1" baseline="-25000">
                          <a:solidFill>
                            <a:srgbClr val="002060"/>
                          </a:solidFill>
                          <a:latin typeface="Arial"/>
                        </a:rPr>
                        <a:t>2</a:t>
                      </a:r>
                      <a:r>
                        <a:rPr lang="fr-FR" sz="12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e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(2013)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36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Status 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In 2023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CCCDD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-24% (vs 2013)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54 987 MWh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-42% (vs 2013)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3 494 tons CO</a:t>
                      </a:r>
                      <a:r>
                        <a:rPr lang="fr-FR" sz="1200" b="0" strike="noStrike" spc="-1" baseline="-25000">
                          <a:solidFill>
                            <a:srgbClr val="002060"/>
                          </a:solidFill>
                          <a:latin typeface="Arial"/>
                        </a:rPr>
                        <a:t>2</a:t>
                      </a:r>
                      <a:r>
                        <a:rPr lang="fr-FR" sz="1200" b="0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e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65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2030 ESRF 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objectives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CCCDD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-27% (vs 2013)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52 400 MWh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CCCDD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-60% (vs 2013)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2 400 tons CO</a:t>
                      </a:r>
                      <a:r>
                        <a:rPr lang="fr-FR" sz="1200" b="1" strike="noStrike" spc="-1" baseline="-25000">
                          <a:solidFill>
                            <a:srgbClr val="002060"/>
                          </a:solidFill>
                          <a:latin typeface="Arial"/>
                        </a:rPr>
                        <a:t>2</a:t>
                      </a:r>
                      <a:r>
                        <a:rPr lang="fr-FR" sz="1200" b="1" strike="noStrike" spc="-1">
                          <a:solidFill>
                            <a:srgbClr val="002060"/>
                          </a:solidFill>
                          <a:latin typeface="Arial"/>
                        </a:rPr>
                        <a:t>e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CCC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449" name="Image 13"/>
          <p:cNvPicPr/>
          <p:nvPr/>
        </p:nvPicPr>
        <p:blipFill>
          <a:blip r:embed="rId3"/>
          <a:stretch/>
        </p:blipFill>
        <p:spPr>
          <a:xfrm>
            <a:off x="10218240" y="2106000"/>
            <a:ext cx="1758600" cy="1491840"/>
          </a:xfrm>
          <a:prstGeom prst="rect">
            <a:avLst/>
          </a:prstGeom>
          <a:ln w="0">
            <a:noFill/>
          </a:ln>
        </p:spPr>
      </p:pic>
      <p:pic>
        <p:nvPicPr>
          <p:cNvPr id="450" name="Image 15"/>
          <p:cNvPicPr/>
          <p:nvPr/>
        </p:nvPicPr>
        <p:blipFill>
          <a:blip r:embed="rId4"/>
          <a:stretch/>
        </p:blipFill>
        <p:spPr>
          <a:xfrm>
            <a:off x="10191600" y="3726720"/>
            <a:ext cx="1753560" cy="1074240"/>
          </a:xfrm>
          <a:prstGeom prst="rect">
            <a:avLst/>
          </a:prstGeom>
          <a:ln w="0">
            <a:noFill/>
          </a:ln>
        </p:spPr>
      </p:pic>
      <p:pic>
        <p:nvPicPr>
          <p:cNvPr id="451" name="Image 16"/>
          <p:cNvPicPr/>
          <p:nvPr/>
        </p:nvPicPr>
        <p:blipFill>
          <a:blip r:embed="rId5"/>
          <a:stretch/>
        </p:blipFill>
        <p:spPr>
          <a:xfrm>
            <a:off x="10113480" y="4980960"/>
            <a:ext cx="1997280" cy="108540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095B35B-A0FC-483E-944A-2FC22F6D1BE3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BC206FE-3D1E-48F8-A33C-D43C728E6B7F}" type="slidenum">
              <a:rPr lang="en-GB" smtClean="0"/>
              <a:t>14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80" spc="-1" dirty="0">
                <a:solidFill>
                  <a:srgbClr val="FFFFFF"/>
                </a:solidFill>
              </a:rPr>
              <a:t>Medium-Term Scientific Plan of ASD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1097280"/>
            <a:r>
              <a:rPr lang="en-US">
                <a:solidFill>
                  <a:srgbClr val="132577"/>
                </a:solidFill>
                <a:latin typeface="Arial"/>
              </a:rPr>
              <a:t>COLD Review Meeting | Qing Qin | 21 April, 2026</a:t>
            </a:r>
          </a:p>
        </p:txBody>
      </p:sp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2746638" y="1666069"/>
            <a:ext cx="4406893" cy="4355220"/>
            <a:chOff x="2572749" y="886528"/>
            <a:chExt cx="3747694" cy="3825769"/>
          </a:xfrm>
        </p:grpSpPr>
        <p:sp>
          <p:nvSpPr>
            <p:cNvPr id="6" name="AutoShape 2"/>
            <p:cNvSpPr>
              <a:spLocks noChangeArrowheads="1"/>
            </p:cNvSpPr>
            <p:nvPr/>
          </p:nvSpPr>
          <p:spPr bwMode="auto">
            <a:xfrm>
              <a:off x="2572749" y="886528"/>
              <a:ext cx="3747690" cy="3825769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1097280"/>
              <a:endParaRPr lang="zh-CN" altLang="en-US" sz="216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3446463" y="2171700"/>
              <a:ext cx="1258887" cy="1258888"/>
            </a:xfrm>
            <a:prstGeom prst="ellipse">
              <a:avLst/>
            </a:prstGeom>
            <a:solidFill>
              <a:srgbClr val="C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1097280"/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167188" y="2171700"/>
              <a:ext cx="1258887" cy="1258888"/>
            </a:xfrm>
            <a:prstGeom prst="ellipse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1097280"/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 rot="16200000">
              <a:off x="4118169" y="584237"/>
              <a:ext cx="634061" cy="158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097280"/>
              <a:r>
                <a:rPr lang="en-US" altLang="zh-CN" sz="168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Brightness</a:t>
              </a:r>
            </a:p>
            <a:p>
              <a:pPr algn="ctr" defTabSz="1097280"/>
              <a:r>
                <a:rPr lang="en-US" altLang="zh-CN" sz="168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Coherence</a:t>
              </a:r>
              <a:endParaRPr lang="zh-CN" altLang="en-US" sz="168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 rot="16200000">
              <a:off x="5679397" y="2304197"/>
              <a:ext cx="400459" cy="881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1097280">
                <a:spcBef>
                  <a:spcPct val="50000"/>
                </a:spcBef>
              </a:pPr>
              <a:r>
                <a:rPr lang="en-US" altLang="zh-CN" sz="168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Stability</a:t>
              </a:r>
              <a:endParaRPr lang="zh-CN" altLang="en-US" sz="168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718230" y="4110979"/>
              <a:ext cx="1665287" cy="350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1097280">
                <a:spcBef>
                  <a:spcPct val="50000"/>
                </a:spcBef>
              </a:pPr>
              <a:r>
                <a:rPr lang="en-US" altLang="zh-CN" sz="192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Sustainability</a:t>
              </a:r>
              <a:endParaRPr lang="zh-CN" altLang="en-US" sz="192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3599892" y="2369990"/>
              <a:ext cx="1657350" cy="83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097280">
                <a:spcBef>
                  <a:spcPct val="50000"/>
                </a:spcBef>
              </a:pPr>
              <a:r>
                <a:rPr lang="en-US" altLang="zh-CN" sz="216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 B S</a:t>
              </a:r>
            </a:p>
            <a:p>
              <a:pPr algn="ctr" defTabSz="1097280">
                <a:spcBef>
                  <a:spcPct val="50000"/>
                </a:spcBef>
              </a:pPr>
              <a:r>
                <a:rPr lang="en-US" altLang="zh-CN" sz="216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Accelerator</a:t>
              </a:r>
            </a:p>
          </p:txBody>
        </p:sp>
      </p:grpSp>
      <p:sp>
        <p:nvSpPr>
          <p:cNvPr id="16" name="Text Box 9"/>
          <p:cNvSpPr txBox="1">
            <a:spLocks noChangeArrowheads="1"/>
          </p:cNvSpPr>
          <p:nvPr/>
        </p:nvSpPr>
        <p:spPr bwMode="auto">
          <a:xfrm rot="16200000">
            <a:off x="2962352" y="3145344"/>
            <a:ext cx="701731" cy="147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097280">
              <a:spcBef>
                <a:spcPct val="50000"/>
              </a:spcBef>
            </a:pPr>
            <a:r>
              <a:rPr lang="en-US" altLang="zh-CN" sz="168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Reliability  Availability</a:t>
            </a:r>
            <a:endParaRPr lang="zh-CN" altLang="en-US" sz="168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0" name="Picture 6" descr="https://www.esrf.fr/files/live/sites/www/files/UsersAndScience/Publications/Highlights/2008/machine/Figure1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26"/>
          <a:stretch/>
        </p:blipFill>
        <p:spPr bwMode="auto">
          <a:xfrm>
            <a:off x="5816065" y="762132"/>
            <a:ext cx="1192468" cy="114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T - ATP - Discover - Superconducto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930" y="591828"/>
            <a:ext cx="1648548" cy="164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031491A-59D6-4E98-A475-A32EC92F40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"/>
          <a:stretch/>
        </p:blipFill>
        <p:spPr>
          <a:xfrm>
            <a:off x="1018446" y="3720014"/>
            <a:ext cx="1637984" cy="14552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74AE6BA-8284-4671-B327-2CC943B04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126" y="3295567"/>
            <a:ext cx="1196195" cy="10962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13141"/>
          <a:stretch/>
        </p:blipFill>
        <p:spPr>
          <a:xfrm>
            <a:off x="7008533" y="2071973"/>
            <a:ext cx="1172566" cy="1012080"/>
          </a:xfrm>
          <a:prstGeom prst="rect">
            <a:avLst/>
          </a:prstGeom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2"/>
          <a:stretch>
            <a:fillRect/>
          </a:stretch>
        </p:blipFill>
        <p:spPr bwMode="auto">
          <a:xfrm>
            <a:off x="123226" y="2079806"/>
            <a:ext cx="2741608" cy="107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0" b="19394"/>
          <a:stretch/>
        </p:blipFill>
        <p:spPr>
          <a:xfrm>
            <a:off x="6101849" y="5806689"/>
            <a:ext cx="3650864" cy="1015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00816D1-C10A-4FD6-B8BD-75FD51B38B1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266" y="5584734"/>
            <a:ext cx="1380952" cy="1247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7330E8-65B4-4D7A-9D7F-B961001D77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7813" y="4436708"/>
            <a:ext cx="1985692" cy="1334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94C0462-9FEA-45C1-A82F-7744AC5E8720}"/>
              </a:ext>
            </a:extLst>
          </p:cNvPr>
          <p:cNvSpPr txBox="1"/>
          <p:nvPr/>
        </p:nvSpPr>
        <p:spPr>
          <a:xfrm>
            <a:off x="8734357" y="920341"/>
            <a:ext cx="33886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Issues related to the injector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Ageing, few spares;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Lack of diagnostics;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cooling sys.;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 &amp; tuning of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Linac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Unmatched emittance from booster to SR;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injection efficiency;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 injection perturbation;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50609F8-E371-4464-9E82-1D17282ED9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15</a:t>
            </a:fld>
            <a:endParaRPr lang="en-US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6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3" name="Table 6"/>
          <p:cNvGraphicFramePr/>
          <p:nvPr>
            <p:extLst>
              <p:ext uri="{D42A27DB-BD31-4B8C-83A1-F6EECF244321}">
                <p14:modId xmlns:p14="http://schemas.microsoft.com/office/powerpoint/2010/main" val="251887504"/>
              </p:ext>
            </p:extLst>
          </p:nvPr>
        </p:nvGraphicFramePr>
        <p:xfrm>
          <a:off x="318960" y="1958524"/>
          <a:ext cx="11216520" cy="4572000"/>
        </p:xfrm>
        <a:graphic>
          <a:graphicData uri="http://schemas.openxmlformats.org/drawingml/2006/table">
            <a:tbl>
              <a:tblPr/>
              <a:tblGrid>
                <a:gridCol w="9255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58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38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438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438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438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4388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4388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4396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8132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4388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4388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4388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4388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4388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4388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4388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443880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443880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443880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443880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443880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</a:tblGrid>
              <a:tr h="257912">
                <a:tc rowSpan="2"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sk-SK" sz="1400" b="1" strike="noStrike" spc="-1">
                          <a:solidFill>
                            <a:srgbClr val="C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2021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s-IS" sz="12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2022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s-IS" sz="12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2023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2024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s-IS" sz="12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2025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6269">
                <a:tc gridSpan="2"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Q1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Q2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Q3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Q4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Q1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Q2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Q3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Q4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Q1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Q2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Q3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Q4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Q1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Q2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Q3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Q4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Q1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Q2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Q3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Q4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7912">
                <a:tc rowSpan="7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Operation Consolidation</a:t>
                      </a:r>
                      <a:endParaRPr lang="fr-FR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Ceramic chamber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Design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Test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Prototyping &amp; Procument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Delivery &amp; Installation</a:t>
                      </a:r>
                      <a:endParaRPr lang="fr-FR" sz="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90 mA operational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7912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Hot-Swap system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Test &amp; off-line commissioning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Control development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Deployment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Quad &amp; DQ in operation</a:t>
                      </a:r>
                      <a:endParaRPr lang="fr-FR" sz="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Sext. &amp; Oct.</a:t>
                      </a:r>
                      <a:endParaRPr lang="fr-FR" sz="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1F4E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Full SR operation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9255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ECO mode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Test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ECO mode operation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9255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RF Power SSA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CFT &amp; Contract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15"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Infrastructure,                                               SSA construction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9255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ID construction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ID32,   ID15,   ID16b,   ID32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ID18,  ID12,  ID27,  ID28,  ID20,  ID24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DB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ID29,   ID03,   ID32 x 2,   C12(3PW)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C9C9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vi-VN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ID14, ID09, ID28 x 2, ID14 (PS)</a:t>
                      </a:r>
                      <a:endParaRPr lang="fr-FR" sz="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7B7B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700" b="0" strike="noStrike" spc="-1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ID28,   ID24 x 2,  ID01  </a:t>
                      </a:r>
                      <a:endParaRPr lang="fr-FR" sz="7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52525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9255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ID control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0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Design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fr-FR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Prototyping                      &amp;              Test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9255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Linac refurbishment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Design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CFT, Procurement, Construction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Delivery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0598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8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8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20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9255">
                <a:tc rowSpan="6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Performance Improvement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S3-TL2 Displacement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Study &amp; design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Procurement, delivery, validation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6"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Installation,  operation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9255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Nonlinear kicker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Beam dynamics study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Simulation study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TL2 lattice design, ceramic delivery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9255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Stripline kicker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Design study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C9C9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9255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Booster light upgrade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Design study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Magnet design, simulation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CFT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9255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4th harmonic RF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Physics design &amp; cavity design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Cavity design, beam dynamics simulation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Postponed due to financial crisis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Relaunched</a:t>
                      </a:r>
                      <a:endParaRPr lang="fr-FR" sz="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9255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Mini-beta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Preparation &amp; beam dynamics study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Installation &amp; test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6269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20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4926">
                <a:tc row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R &amp; D for LTP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8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COLD</a:t>
                      </a:r>
                      <a:endParaRPr lang="fr-FR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Beam dynamics study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Kick-off, collaboration, CFT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14926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8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mini-gap &amp; new type IDs</a:t>
                      </a:r>
                      <a:endParaRPr lang="fr-FR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sk-SK" sz="7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 </a:t>
                      </a:r>
                      <a:endParaRPr lang="fr-FR" sz="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b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9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Investigation</a:t>
                      </a:r>
                      <a:endParaRPr lang="fr-FR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uk-UA" sz="9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R &amp; D</a:t>
                      </a:r>
                      <a:endParaRPr lang="fr-FR" sz="9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920" marR="7920" anchor="ctr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ACB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901" name="ZoneTexte 17"/>
          <p:cNvSpPr/>
          <p:nvPr/>
        </p:nvSpPr>
        <p:spPr>
          <a:xfrm>
            <a:off x="2550240" y="950400"/>
            <a:ext cx="8997480" cy="644877"/>
          </a:xfrm>
          <a:prstGeom prst="rect">
            <a:avLst/>
          </a:prstGeom>
          <a:solidFill>
            <a:schemeClr val="accent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fr-FR" sz="1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Key objectives: 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</a:rPr>
              <a:t>High reliability, availability, stability and sustainability of USM operation +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b="1" spc="-1" dirty="0">
                <a:solidFill>
                  <a:srgbClr val="FFFFFF"/>
                </a:solidFill>
                <a:latin typeface="Calibri"/>
                <a:ea typeface="Calibri"/>
              </a:rPr>
              <a:t>                            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</a:rPr>
              <a:t>Improvement of beam delivery and EBS performance </a:t>
            </a:r>
            <a:endParaRPr kumimoji="0" lang="fr-FR" sz="18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00" name="Picture 2"/>
          <p:cNvPicPr/>
          <p:nvPr/>
        </p:nvPicPr>
        <p:blipFill>
          <a:blip r:embed="rId2"/>
          <a:stretch/>
        </p:blipFill>
        <p:spPr>
          <a:xfrm>
            <a:off x="305312" y="936751"/>
            <a:ext cx="2223531" cy="1492549"/>
          </a:xfrm>
          <a:prstGeom prst="rect">
            <a:avLst/>
          </a:prstGeom>
          <a:ln w="0">
            <a:noFill/>
          </a:ln>
        </p:spPr>
      </p:pic>
      <p:sp>
        <p:nvSpPr>
          <p:cNvPr id="902" name="Right Arrow 4"/>
          <p:cNvSpPr/>
          <p:nvPr/>
        </p:nvSpPr>
        <p:spPr>
          <a:xfrm>
            <a:off x="2542491" y="1685205"/>
            <a:ext cx="8997480" cy="217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32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18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DejaVu Sans"/>
            </a:endParaRPr>
          </a:p>
        </p:txBody>
      </p:sp>
      <p:sp>
        <p:nvSpPr>
          <p:cNvPr id="904" name="ZoneTexte 9"/>
          <p:cNvSpPr/>
          <p:nvPr/>
        </p:nvSpPr>
        <p:spPr>
          <a:xfrm>
            <a:off x="1071360" y="181800"/>
            <a:ext cx="835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1800" b="1" i="0" u="none" strike="noStrike" kern="1200" cap="all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</a:rPr>
              <a:t>2020-2025: Accelerator &amp; source developments</a:t>
            </a:r>
            <a:endParaRPr kumimoji="0" lang="fr-FR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15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800" b="1" i="0" u="none" strike="noStrike" kern="1200" cap="none" spc="-1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</a:rPr>
              <a:t>COLD Review Meeting | Qing Qin | 21 April, 2026</a:t>
            </a:r>
            <a:endParaRPr kumimoji="0" lang="fr-FR" sz="800" b="1" i="0" u="none" strike="noStrike" kern="1200" cap="none" spc="-1" normalizeH="0" baseline="0" noProof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FCB3C36-A36C-4112-8D9F-352E1E2011EC}"/>
              </a:ext>
            </a:extLst>
          </p:cNvPr>
          <p:cNvSpPr>
            <a:spLocks noGrp="1"/>
          </p:cNvSpPr>
          <p:nvPr>
            <p:ph type="sldNum" idx="15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B91A4D8C-128C-4640-AF11-0B4822503C6A}" type="slidenum">
              <a:rPr lang="en-GB" smtClean="0"/>
              <a:t>16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injector of EBS</a:t>
            </a:r>
          </a:p>
        </p:txBody>
      </p:sp>
      <p:pic>
        <p:nvPicPr>
          <p:cNvPr id="4098" name="Picture 2" descr="SRF accelerator complex and beam lines (image courtesy of the ESRF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45" y="776935"/>
            <a:ext cx="4061251" cy="31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ngo Device Server User's Gu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55" y="4112349"/>
            <a:ext cx="4579950" cy="269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0699A335-4E4E-C446-95A5-EDAF609FE0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t="26328" r="18152" b="14974"/>
          <a:stretch/>
        </p:blipFill>
        <p:spPr>
          <a:xfrm>
            <a:off x="5567947" y="922518"/>
            <a:ext cx="6041124" cy="2506482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5EBF46D7-74E7-7642-82CE-10FF868F9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556756"/>
              </p:ext>
            </p:extLst>
          </p:nvPr>
        </p:nvGraphicFramePr>
        <p:xfrm>
          <a:off x="5567947" y="3639419"/>
          <a:ext cx="6041124" cy="3167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0327">
                  <a:extLst>
                    <a:ext uri="{9D8B030D-6E8A-4147-A177-3AD203B41FA5}">
                      <a16:colId xmlns:a16="http://schemas.microsoft.com/office/drawing/2014/main" xmlns="" val="3794451458"/>
                    </a:ext>
                  </a:extLst>
                </a:gridCol>
                <a:gridCol w="3200797">
                  <a:extLst>
                    <a:ext uri="{9D8B030D-6E8A-4147-A177-3AD203B41FA5}">
                      <a16:colId xmlns:a16="http://schemas.microsoft.com/office/drawing/2014/main" xmlns="" val="2514332141"/>
                    </a:ext>
                  </a:extLst>
                </a:gridCol>
              </a:tblGrid>
              <a:tr h="3291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Energy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200MeV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xmlns="" val="34120123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Charge single bunch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1-5, 1 </a:t>
                      </a:r>
                      <a:r>
                        <a:rPr lang="en-US" sz="14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nC</a:t>
                      </a:r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  (short pulse)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2457122115"/>
                  </a:ext>
                </a:extLst>
              </a:tr>
              <a:tr h="3456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Charge long pulse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300 pulse, 10 </a:t>
                      </a:r>
                      <a:r>
                        <a:rPr lang="en-US" sz="14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nC</a:t>
                      </a:r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  (long pulse, 1 </a:t>
                      </a:r>
                      <a:r>
                        <a:rPr lang="en-US" sz="14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ms</a:t>
                      </a:r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924584781"/>
                  </a:ext>
                </a:extLst>
              </a:tr>
              <a:tr h="34563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Bunch length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~ 1000 </a:t>
                      </a:r>
                      <a:r>
                        <a:rPr lang="en-US" sz="14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ps</a:t>
                      </a:r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 (pulse length, 3 bunches)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235819738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Bunches per pulse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1,2,3,4,5 (short pulse)</a:t>
                      </a:r>
                    </a:p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300 (long pulse)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1159923581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Repetition rate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4 Hz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432997043"/>
                  </a:ext>
                </a:extLst>
              </a:tr>
              <a:tr h="39091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Frequency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3 GHz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20224845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Normalized emittance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15 </a:t>
                      </a:r>
                      <a:r>
                        <a:rPr lang="en-US" sz="1400" dirty="0">
                          <a:latin typeface="Symbol" charset="2"/>
                          <a:ea typeface="Symbol" charset="2"/>
                          <a:cs typeface="Symbol" charset="2"/>
                        </a:rPr>
                        <a:t>p</a:t>
                      </a:r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4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mm.mrad</a:t>
                      </a:r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 (long pulse)</a:t>
                      </a:r>
                    </a:p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35 </a:t>
                      </a:r>
                      <a:r>
                        <a:rPr lang="en-US" sz="1400" dirty="0">
                          <a:latin typeface="Symbol" charset="2"/>
                          <a:ea typeface="Symbol" charset="2"/>
                          <a:cs typeface="Symbol" charset="2"/>
                        </a:rPr>
                        <a:t>p</a:t>
                      </a:r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4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mm.mrad</a:t>
                      </a:r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 (short pulse)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1336434252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>
            <a:cxnSpLocks/>
          </p:cNvCxnSpPr>
          <p:nvPr/>
        </p:nvCxnSpPr>
        <p:spPr>
          <a:xfrm flipH="1">
            <a:off x="2466798" y="2069024"/>
            <a:ext cx="594117" cy="2051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B85D1E-60F7-8345-9630-D66364FB521A}"/>
              </a:ext>
            </a:extLst>
          </p:cNvPr>
          <p:cNvSpPr txBox="1"/>
          <p:nvPr/>
        </p:nvSpPr>
        <p:spPr>
          <a:xfrm>
            <a:off x="5529793" y="2619147"/>
            <a:ext cx="92365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" dirty="0"/>
              <a:t>0.09MeV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B85D1E-60F7-8345-9630-D66364FB521A}"/>
              </a:ext>
            </a:extLst>
          </p:cNvPr>
          <p:cNvSpPr txBox="1"/>
          <p:nvPr/>
        </p:nvSpPr>
        <p:spPr>
          <a:xfrm>
            <a:off x="7711018" y="2564734"/>
            <a:ext cx="76976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40" dirty="0"/>
              <a:t>15</a:t>
            </a:r>
            <a:r>
              <a:rPr lang="en-US" sz="1440" dirty="0"/>
              <a:t>MeV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COLD Review Meeting | Qing Qin | 21 April,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FE4D211-8574-415A-B292-6098D889E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17</a:t>
            </a:fld>
            <a:endParaRPr lang="en-US">
              <a:solidFill>
                <a:srgbClr val="132577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31225E0-2C00-4621-AD50-B065F8F86B73}"/>
              </a:ext>
            </a:extLst>
          </p:cNvPr>
          <p:cNvSpPr/>
          <p:nvPr/>
        </p:nvSpPr>
        <p:spPr>
          <a:xfrm>
            <a:off x="3153905" y="1635070"/>
            <a:ext cx="774914" cy="7594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11C1A8B-4FAE-40CA-A3AE-D1AE1591A4E7}"/>
              </a:ext>
            </a:extLst>
          </p:cNvPr>
          <p:cNvCxnSpPr>
            <a:cxnSpLocks/>
          </p:cNvCxnSpPr>
          <p:nvPr/>
        </p:nvCxnSpPr>
        <p:spPr>
          <a:xfrm flipV="1">
            <a:off x="2929180" y="1960535"/>
            <a:ext cx="224725" cy="1317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34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B33CDD0-91A6-4AE5-A5F2-060FDE7AD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819" y="4854423"/>
            <a:ext cx="5129861" cy="1360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71FF19-0014-4379-8948-5BBC63D4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medium- &amp; long-term s</a:t>
            </a:r>
            <a:r>
              <a:rPr lang="en-US" altLang="zh-CN" dirty="0" err="1"/>
              <a:t>cientific</a:t>
            </a:r>
            <a:r>
              <a:rPr lang="en-GB" dirty="0"/>
              <a:t> plan (since 2025) – injector upgrade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C3C371E-671C-4AE2-9C00-38E2ACEAA4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COLD Review Meeting | Qing Qin | 21 April, 2026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99F76D-629C-412D-8A34-1ED08A44CEB2}"/>
              </a:ext>
            </a:extLst>
          </p:cNvPr>
          <p:cNvSpPr txBox="1"/>
          <p:nvPr/>
        </p:nvSpPr>
        <p:spPr>
          <a:xfrm>
            <a:off x="5240528" y="832979"/>
            <a:ext cx="182875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Injector  Upgrade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xmlns="" id="{EF14058C-0905-49BD-B2BE-AC4004C150C8}"/>
              </a:ext>
            </a:extLst>
          </p:cNvPr>
          <p:cNvSpPr/>
          <p:nvPr/>
        </p:nvSpPr>
        <p:spPr>
          <a:xfrm rot="5400000">
            <a:off x="5964751" y="-423626"/>
            <a:ext cx="388844" cy="356439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4D0D0C-379E-4DE3-BCEB-879264488502}"/>
              </a:ext>
            </a:extLst>
          </p:cNvPr>
          <p:cNvSpPr txBox="1"/>
          <p:nvPr/>
        </p:nvSpPr>
        <p:spPr>
          <a:xfrm>
            <a:off x="7069279" y="1562484"/>
            <a:ext cx="1840632" cy="3139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4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Booster light upgrade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2609AB3-EACE-4048-8697-8BBD45DFEBE1}"/>
              </a:ext>
            </a:extLst>
          </p:cNvPr>
          <p:cNvSpPr txBox="1"/>
          <p:nvPr/>
        </p:nvSpPr>
        <p:spPr>
          <a:xfrm>
            <a:off x="627989" y="1568338"/>
            <a:ext cx="5043978" cy="3139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4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Linac</a:t>
            </a:r>
            <a:r>
              <a:rPr lang="en-US" sz="144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refurbishment (maintenance &amp; new spares for the existing 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14969EE-D123-4334-A7DC-9C5A9B84CD5A}"/>
              </a:ext>
            </a:extLst>
          </p:cNvPr>
          <p:cNvCxnSpPr>
            <a:cxnSpLocks/>
          </p:cNvCxnSpPr>
          <p:nvPr/>
        </p:nvCxnSpPr>
        <p:spPr>
          <a:xfrm>
            <a:off x="6529309" y="1366934"/>
            <a:ext cx="0" cy="3402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7F0E21-DA19-41B8-A1DA-1E13023BDB06}"/>
              </a:ext>
            </a:extLst>
          </p:cNvPr>
          <p:cNvSpPr txBox="1"/>
          <p:nvPr/>
        </p:nvSpPr>
        <p:spPr>
          <a:xfrm>
            <a:off x="6940319" y="4602808"/>
            <a:ext cx="3204479" cy="3416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2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Storage ring injection improvement</a:t>
            </a:r>
            <a:endParaRPr lang="en-US" sz="162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3E19B75-1E46-4942-9016-C0ED92FD17C7}"/>
              </a:ext>
            </a:extLst>
          </p:cNvPr>
          <p:cNvCxnSpPr>
            <a:cxnSpLocks/>
          </p:cNvCxnSpPr>
          <p:nvPr/>
        </p:nvCxnSpPr>
        <p:spPr>
          <a:xfrm>
            <a:off x="5751624" y="1366935"/>
            <a:ext cx="15652" cy="3379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82AC2A3-E2ED-412E-A4A2-E1EDF1ADDA34}"/>
              </a:ext>
            </a:extLst>
          </p:cNvPr>
          <p:cNvCxnSpPr>
            <a:cxnSpLocks/>
          </p:cNvCxnSpPr>
          <p:nvPr/>
        </p:nvCxnSpPr>
        <p:spPr>
          <a:xfrm>
            <a:off x="6529309" y="4772883"/>
            <a:ext cx="411011" cy="46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10A37F1-3654-440D-8C3C-4EED429600C7}"/>
              </a:ext>
            </a:extLst>
          </p:cNvPr>
          <p:cNvCxnSpPr>
            <a:cxnSpLocks/>
          </p:cNvCxnSpPr>
          <p:nvPr/>
        </p:nvCxnSpPr>
        <p:spPr>
          <a:xfrm flipV="1">
            <a:off x="5288677" y="4753510"/>
            <a:ext cx="472498" cy="46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CF4A488-8075-4DA3-A022-A0910779F0ED}"/>
              </a:ext>
            </a:extLst>
          </p:cNvPr>
          <p:cNvSpPr txBox="1"/>
          <p:nvPr/>
        </p:nvSpPr>
        <p:spPr>
          <a:xfrm>
            <a:off x="3542780" y="4595059"/>
            <a:ext cx="1738148" cy="3416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2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New </a:t>
            </a:r>
            <a:r>
              <a:rPr lang="en-US" altLang="zh-CN" sz="162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Linac</a:t>
            </a:r>
            <a:r>
              <a:rPr lang="en-US" altLang="zh-CN" sz="162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COLD</a:t>
            </a:r>
            <a:endParaRPr lang="en-US" sz="162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B0DACF4-B8E7-43D5-B8FA-C8ACE2255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95" y="2048468"/>
            <a:ext cx="5567085" cy="24006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C1F5FE6-1953-4E81-B759-A5ACF5A50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421" y="1980995"/>
            <a:ext cx="3564387" cy="165791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7202890-4829-4C75-AE33-FD52EF16D43C}"/>
              </a:ext>
            </a:extLst>
          </p:cNvPr>
          <p:cNvSpPr txBox="1"/>
          <p:nvPr/>
        </p:nvSpPr>
        <p:spPr>
          <a:xfrm>
            <a:off x="6734814" y="3787179"/>
            <a:ext cx="1527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/>
                </a:solidFill>
              </a:rPr>
              <a:t>New lattice</a:t>
            </a:r>
          </a:p>
          <a:p>
            <a:r>
              <a:rPr lang="en-GB" sz="1400" dirty="0"/>
              <a:t>5 quad families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777A2CE-4B83-4733-ABB9-BDE42B0EB903}"/>
              </a:ext>
            </a:extLst>
          </p:cNvPr>
          <p:cNvSpPr txBox="1"/>
          <p:nvPr/>
        </p:nvSpPr>
        <p:spPr>
          <a:xfrm>
            <a:off x="8133293" y="3787179"/>
            <a:ext cx="20115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39 QD, 21 QF,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6 QF1, 6 QF2, 6 QF3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latin typeface="Symbol" pitchFamily="2" charset="2"/>
              </a:rPr>
              <a:t>e</a:t>
            </a:r>
            <a:r>
              <a:rPr lang="en-GB" sz="1100" baseline="-25000" dirty="0"/>
              <a:t>x</a:t>
            </a:r>
            <a:r>
              <a:rPr lang="en-GB" sz="1100" dirty="0"/>
              <a:t> = 59.6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/>
              <a:t>BL = 19.9 mm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BC18B75D-2C08-4B86-92D3-7C4E6343C0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r="20862"/>
          <a:stretch/>
        </p:blipFill>
        <p:spPr>
          <a:xfrm>
            <a:off x="10415161" y="3005582"/>
            <a:ext cx="1485684" cy="160317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BDA0B54-9649-406B-B64B-07798128AF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950" y="1607083"/>
            <a:ext cx="1670902" cy="1180497"/>
          </a:xfrm>
          <a:prstGeom prst="rect">
            <a:avLst/>
          </a:prstGeom>
        </p:spPr>
      </p:pic>
      <p:sp>
        <p:nvSpPr>
          <p:cNvPr id="294" name="Slide Number Placeholder 293">
            <a:extLst>
              <a:ext uri="{FF2B5EF4-FFF2-40B4-BE49-F238E27FC236}">
                <a16:creationId xmlns:a16="http://schemas.microsoft.com/office/drawing/2014/main" xmlns="" id="{C6F215CF-F21F-47A3-AD54-B5D1B82C69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18</a:t>
            </a:fld>
            <a:endParaRPr lang="en-US">
              <a:solidFill>
                <a:srgbClr val="132577"/>
              </a:solidFill>
            </a:endParaRPr>
          </a:p>
        </p:txBody>
      </p:sp>
      <p:sp>
        <p:nvSpPr>
          <p:cNvPr id="3" name="AutoShape 2" descr="ccstruct5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7190" y="5001853"/>
            <a:ext cx="4337713" cy="14814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0098" y="6141874"/>
            <a:ext cx="212987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Courtesy G. </a:t>
            </a:r>
            <a:r>
              <a:rPr lang="en-US" dirty="0" err="1" smtClean="0"/>
              <a:t>Aymar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63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series issues of </a:t>
            </a:r>
            <a:r>
              <a:rPr lang="en-US" dirty="0" err="1"/>
              <a:t>linac</a:t>
            </a:r>
            <a:r>
              <a:rPr lang="en-US" dirty="0"/>
              <a:t> in 2024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37" b="12795"/>
          <a:stretch/>
        </p:blipFill>
        <p:spPr>
          <a:xfrm>
            <a:off x="795572" y="938722"/>
            <a:ext cx="5133433" cy="169958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89" y="4725144"/>
            <a:ext cx="1599642" cy="21328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10" y="2727797"/>
            <a:ext cx="2292152" cy="171911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82" y="1011422"/>
            <a:ext cx="2917028" cy="164082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547" y="990368"/>
            <a:ext cx="2496180" cy="57852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021F6AA-127F-4C4B-83D1-5D2282F87D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25" r="17271" b="5841"/>
          <a:stretch/>
        </p:blipFill>
        <p:spPr>
          <a:xfrm>
            <a:off x="4977990" y="2727797"/>
            <a:ext cx="2149783" cy="1750951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9018DB3B-FC03-43E5-A3AB-22BC8946ADAA}"/>
              </a:ext>
            </a:extLst>
          </p:cNvPr>
          <p:cNvCxnSpPr>
            <a:cxnSpLocks/>
          </p:cNvCxnSpPr>
          <p:nvPr/>
        </p:nvCxnSpPr>
        <p:spPr>
          <a:xfrm flipH="1">
            <a:off x="2726026" y="3416288"/>
            <a:ext cx="2592288" cy="466729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9018DB3B-FC03-43E5-A3AB-22BC8946ADAA}"/>
              </a:ext>
            </a:extLst>
          </p:cNvPr>
          <p:cNvCxnSpPr>
            <a:cxnSpLocks/>
          </p:cNvCxnSpPr>
          <p:nvPr/>
        </p:nvCxnSpPr>
        <p:spPr>
          <a:xfrm>
            <a:off x="7333591" y="1793644"/>
            <a:ext cx="2391612" cy="801038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9018DB3B-FC03-43E5-A3AB-22BC8946ADAA}"/>
              </a:ext>
            </a:extLst>
          </p:cNvPr>
          <p:cNvCxnSpPr>
            <a:cxnSpLocks/>
          </p:cNvCxnSpPr>
          <p:nvPr/>
        </p:nvCxnSpPr>
        <p:spPr>
          <a:xfrm flipV="1">
            <a:off x="7997011" y="5675650"/>
            <a:ext cx="2073830" cy="259230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9018DB3B-FC03-43E5-A3AB-22BC8946ADAA}"/>
              </a:ext>
            </a:extLst>
          </p:cNvPr>
          <p:cNvCxnSpPr>
            <a:cxnSpLocks/>
          </p:cNvCxnSpPr>
          <p:nvPr/>
        </p:nvCxnSpPr>
        <p:spPr>
          <a:xfrm flipH="1" flipV="1">
            <a:off x="4300478" y="2310689"/>
            <a:ext cx="5251906" cy="1234499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COLD Review Meeting | Qing Qin | 21 April, 2026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2790" y="4638735"/>
            <a:ext cx="6122681" cy="18004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40" dirty="0" err="1">
                <a:solidFill>
                  <a:srgbClr val="C00000"/>
                </a:solidFill>
              </a:rPr>
              <a:t>Linac</a:t>
            </a:r>
            <a:r>
              <a:rPr lang="en-GB" sz="1440" dirty="0">
                <a:solidFill>
                  <a:srgbClr val="C00000"/>
                </a:solidFill>
              </a:rPr>
              <a:t> Refurbishment:</a:t>
            </a:r>
            <a:endParaRPr lang="en-GB" sz="1260" dirty="0">
              <a:solidFill>
                <a:srgbClr val="C00000"/>
              </a:solidFill>
            </a:endParaRPr>
          </a:p>
          <a:p>
            <a:pPr marL="285738" indent="-285738">
              <a:buFont typeface="Arial" panose="020B0604020202020204" pitchFamily="34" charset="0"/>
              <a:buChar char="•"/>
            </a:pPr>
            <a:r>
              <a:rPr lang="en-GB" sz="1260" dirty="0"/>
              <a:t>Improve the present </a:t>
            </a:r>
            <a:r>
              <a:rPr lang="en-GB" sz="1260" dirty="0" err="1"/>
              <a:t>Linac</a:t>
            </a:r>
            <a:r>
              <a:rPr lang="en-GB" sz="1260" dirty="0"/>
              <a:t> (</a:t>
            </a:r>
            <a:r>
              <a:rPr lang="en-GB" sz="1260" dirty="0" smtClean="0"/>
              <a:t>short- &amp; medium-term</a:t>
            </a:r>
            <a:r>
              <a:rPr lang="en-GB" sz="1260" dirty="0"/>
              <a:t>)</a:t>
            </a:r>
          </a:p>
          <a:p>
            <a:pPr marL="742920" lvl="1" indent="-285738">
              <a:buFont typeface="Wingdings" panose="05000000000000000000" pitchFamily="2" charset="2"/>
              <a:buChar char="§"/>
            </a:pPr>
            <a:r>
              <a:rPr lang="en-GB" sz="1200" i="1" dirty="0"/>
              <a:t>spare klystrons</a:t>
            </a:r>
            <a:r>
              <a:rPr lang="zh-CN" altLang="en-US" sz="1200" i="1" dirty="0"/>
              <a:t> </a:t>
            </a:r>
            <a:r>
              <a:rPr lang="en-US" altLang="zh-CN" sz="1200" i="1" dirty="0"/>
              <a:t>(2024)</a:t>
            </a:r>
            <a:endParaRPr lang="en-GB" sz="1200" i="1" dirty="0"/>
          </a:p>
          <a:p>
            <a:pPr marL="742920" lvl="1" indent="-285738">
              <a:buFont typeface="Wingdings" panose="05000000000000000000" pitchFamily="2" charset="2"/>
              <a:buChar char="§"/>
            </a:pPr>
            <a:r>
              <a:rPr lang="en-GB" sz="1200" i="1" dirty="0"/>
              <a:t>replacement of all HV capacitors (2024-25)</a:t>
            </a:r>
          </a:p>
          <a:p>
            <a:pPr marL="742920" lvl="1" indent="-285738">
              <a:buFont typeface="Wingdings" panose="05000000000000000000" pitchFamily="2" charset="2"/>
              <a:buChar char="§"/>
            </a:pPr>
            <a:r>
              <a:rPr lang="en-GB" sz="1200" i="1" dirty="0"/>
              <a:t>repair of HV power supply of Modulators (2024)</a:t>
            </a:r>
          </a:p>
          <a:p>
            <a:pPr marL="742920" lvl="1" indent="-285738">
              <a:buFont typeface="Wingdings" panose="05000000000000000000" pitchFamily="2" charset="2"/>
              <a:buChar char="§"/>
            </a:pPr>
            <a:r>
              <a:rPr lang="en-GB" sz="1200" i="1" dirty="0"/>
              <a:t>spare accelerating section(s) (CFT in 2024)</a:t>
            </a:r>
          </a:p>
          <a:p>
            <a:pPr marL="742920" lvl="1" indent="-285738">
              <a:buFont typeface="Wingdings" panose="05000000000000000000" pitchFamily="2" charset="2"/>
              <a:buChar char="§"/>
            </a:pPr>
            <a:r>
              <a:rPr lang="en-GB" sz="1200" i="1" dirty="0" err="1"/>
              <a:t>linac</a:t>
            </a:r>
            <a:r>
              <a:rPr lang="en-GB" sz="1200" i="1" dirty="0"/>
              <a:t> control update to improve the switching to a spare modulator</a:t>
            </a:r>
          </a:p>
          <a:p>
            <a:pPr marL="742920" lvl="1" indent="-285738">
              <a:buFont typeface="Wingdings" panose="05000000000000000000" pitchFamily="2" charset="2"/>
              <a:buChar char="§"/>
            </a:pPr>
            <a:r>
              <a:rPr lang="en-GB" sz="1200" i="1" dirty="0"/>
              <a:t>new modulator(s) (CFT in 2024)</a:t>
            </a:r>
          </a:p>
          <a:p>
            <a:pPr marL="742920" lvl="1" indent="-285738">
              <a:buFont typeface="Wingdings" panose="05000000000000000000" pitchFamily="2" charset="2"/>
              <a:buChar char="§"/>
            </a:pPr>
            <a:r>
              <a:rPr lang="en-GB" sz="1200" i="1" dirty="0"/>
              <a:t>injection in the booster at 100 MeV with only one modulator (done)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41ED30-F0FE-4C40-A64C-0FC65E4F43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19</a:t>
            </a:fld>
            <a:endParaRPr lang="en-US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0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 27"/>
          <p:cNvPicPr/>
          <p:nvPr/>
        </p:nvPicPr>
        <p:blipFill>
          <a:blip r:embed="rId2"/>
          <a:stretch/>
        </p:blipFill>
        <p:spPr>
          <a:xfrm>
            <a:off x="0" y="950040"/>
            <a:ext cx="12183840" cy="3931920"/>
          </a:xfrm>
          <a:prstGeom prst="rect">
            <a:avLst/>
          </a:prstGeom>
          <a:ln w="0">
            <a:noFill/>
          </a:ln>
        </p:spPr>
      </p:pic>
      <p:sp>
        <p:nvSpPr>
          <p:cNvPr id="186" name="Rectangle 2"/>
          <p:cNvSpPr/>
          <p:nvPr/>
        </p:nvSpPr>
        <p:spPr>
          <a:xfrm>
            <a:off x="5291640" y="5081760"/>
            <a:ext cx="6676560" cy="1211040"/>
          </a:xfrm>
          <a:prstGeom prst="rect">
            <a:avLst/>
          </a:prstGeom>
          <a:solidFill>
            <a:schemeClr val="lt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432000" anchor="t">
            <a:noAutofit/>
          </a:bodyPr>
          <a:lstStyle/>
          <a:p>
            <a:pPr marL="285840" lvl="2" indent="-285840" defTabSz="914400">
              <a:lnSpc>
                <a:spcPct val="100000"/>
              </a:lnSpc>
              <a:buClr>
                <a:srgbClr val="FFFFFF"/>
              </a:buClr>
              <a:buSzPct val="80000"/>
              <a:buFont typeface="Wingdings" charset="2"/>
              <a:buChar char=""/>
            </a:pPr>
            <a:r>
              <a:rPr lang="en-GB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3</a:t>
            </a: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en-GB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European research institutes, members of EIROforum </a:t>
            </a: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and the Institute for Structural Biology, at the heart of GIANT, the campus of Innovation (</a:t>
            </a:r>
            <a:r>
              <a:rPr lang="fr-FR" sz="1800" b="0" i="1" strike="noStrike" spc="-1">
                <a:solidFill>
                  <a:srgbClr val="FFFFFF"/>
                </a:solidFill>
                <a:latin typeface="Calibri"/>
                <a:ea typeface="DejaVu Sans"/>
              </a:rPr>
              <a:t>Grenoble Innovation for Advanced New Technologies</a:t>
            </a:r>
            <a:r>
              <a:rPr lang="en-GB" sz="1800" b="0" i="1" strike="noStrike" spc="-1">
                <a:solidFill>
                  <a:srgbClr val="FFFFFF"/>
                </a:solidFill>
                <a:latin typeface="Calibri"/>
                <a:ea typeface="DejaVu Sans"/>
              </a:rPr>
              <a:t>)</a:t>
            </a:r>
            <a:endParaRPr lang="fr-FR" sz="1800" b="0" strike="noStrike" spc="-1">
              <a:solidFill>
                <a:srgbClr val="FFFFFF"/>
              </a:solidFill>
              <a:latin typeface="Arial"/>
            </a:endParaRPr>
          </a:p>
          <a:p>
            <a:pPr marL="285840" lvl="2" indent="-285840" defTabSz="914400">
              <a:lnSpc>
                <a:spcPct val="100000"/>
              </a:lnSpc>
              <a:buClr>
                <a:srgbClr val="FFFFFF"/>
              </a:buClr>
              <a:buSzPct val="80000"/>
              <a:buFont typeface="Wingdings" charset="2"/>
              <a:buChar char=""/>
            </a:pP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Common research and training platforms</a:t>
            </a:r>
            <a:endParaRPr lang="fr-FR" sz="1800" b="0" strike="noStrike" spc="-1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901"/>
              </a:spcAft>
              <a:tabLst>
                <a:tab pos="0" algn="l"/>
              </a:tabLst>
            </a:pPr>
            <a:endParaRPr lang="fr-FR" sz="1800" b="0" strike="noStrike" spc="-1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901"/>
              </a:spcAft>
              <a:tabLst>
                <a:tab pos="0" algn="l"/>
              </a:tabLst>
            </a:pPr>
            <a:endParaRPr lang="fr-FR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7" name="Oval 4"/>
          <p:cNvSpPr/>
          <p:nvPr/>
        </p:nvSpPr>
        <p:spPr>
          <a:xfrm rot="567600">
            <a:off x="5314680" y="3645720"/>
            <a:ext cx="3389040" cy="915120"/>
          </a:xfrm>
          <a:prstGeom prst="ellipse">
            <a:avLst/>
          </a:prstGeom>
          <a:noFill/>
          <a:ln w="38160">
            <a:solidFill>
              <a:srgbClr val="90DB6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188" name="Picture 19"/>
          <p:cNvPicPr/>
          <p:nvPr/>
        </p:nvPicPr>
        <p:blipFill>
          <a:blip r:embed="rId3"/>
          <a:stretch/>
        </p:blipFill>
        <p:spPr>
          <a:xfrm>
            <a:off x="8428320" y="4116600"/>
            <a:ext cx="755640" cy="522720"/>
          </a:xfrm>
          <a:prstGeom prst="rect">
            <a:avLst/>
          </a:prstGeom>
          <a:ln w="0">
            <a:noFill/>
          </a:ln>
        </p:spPr>
      </p:pic>
      <p:sp>
        <p:nvSpPr>
          <p:cNvPr id="189" name="ZoneTexte 7"/>
          <p:cNvSpPr/>
          <p:nvPr/>
        </p:nvSpPr>
        <p:spPr>
          <a:xfrm>
            <a:off x="982800" y="188280"/>
            <a:ext cx="109854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600" b="1" strike="noStrike" cap="all" spc="-1">
                <a:solidFill>
                  <a:srgbClr val="FFFFFF"/>
                </a:solidFill>
                <a:latin typeface="Arial"/>
                <a:ea typeface="DejaVu Sans"/>
              </a:rPr>
              <a:t>MORE THAN 30 YEARS OF SCIENCE AT THE HEART OF a science and innovation european campus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0" name="Picture 20" descr="logo-ILL.png"/>
          <p:cNvPicPr/>
          <p:nvPr/>
        </p:nvPicPr>
        <p:blipFill>
          <a:blip r:embed="rId4"/>
          <a:stretch/>
        </p:blipFill>
        <p:spPr>
          <a:xfrm>
            <a:off x="846000" y="4987440"/>
            <a:ext cx="475200" cy="459360"/>
          </a:xfrm>
          <a:prstGeom prst="rect">
            <a:avLst/>
          </a:prstGeom>
          <a:ln w="0">
            <a:noFill/>
          </a:ln>
        </p:spPr>
      </p:pic>
      <p:pic>
        <p:nvPicPr>
          <p:cNvPr id="191" name="Picture 21"/>
          <p:cNvPicPr/>
          <p:nvPr/>
        </p:nvPicPr>
        <p:blipFill>
          <a:blip r:embed="rId5"/>
          <a:stretch/>
        </p:blipFill>
        <p:spPr>
          <a:xfrm>
            <a:off x="175680" y="4888800"/>
            <a:ext cx="475200" cy="57780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22"/>
          <p:cNvPicPr/>
          <p:nvPr/>
        </p:nvPicPr>
        <p:blipFill>
          <a:blip r:embed="rId6"/>
          <a:stretch/>
        </p:blipFill>
        <p:spPr>
          <a:xfrm>
            <a:off x="1441440" y="5093280"/>
            <a:ext cx="853200" cy="35532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23" descr="GIANT"/>
          <p:cNvPicPr/>
          <p:nvPr/>
        </p:nvPicPr>
        <p:blipFill>
          <a:blip r:embed="rId7"/>
          <a:stretch/>
        </p:blipFill>
        <p:spPr>
          <a:xfrm>
            <a:off x="4162680" y="5550120"/>
            <a:ext cx="947520" cy="389880"/>
          </a:xfrm>
          <a:prstGeom prst="rect">
            <a:avLst/>
          </a:prstGeom>
          <a:ln w="0">
            <a:noFill/>
          </a:ln>
          <a:effectLst>
            <a:outerShdw blurRad="50760" dist="37674" dir="8100000" rotWithShape="0">
              <a:srgbClr val="000000">
                <a:alpha val="40000"/>
              </a:srgbClr>
            </a:outerShdw>
          </a:effectLst>
        </p:spPr>
      </p:pic>
      <p:pic>
        <p:nvPicPr>
          <p:cNvPr id="194" name="Picture 24" descr="WEB_CHEMIN_22241_1152605682"/>
          <p:cNvPicPr/>
          <p:nvPr/>
        </p:nvPicPr>
        <p:blipFill>
          <a:blip r:embed="rId8"/>
          <a:stretch/>
        </p:blipFill>
        <p:spPr>
          <a:xfrm>
            <a:off x="2008080" y="6123600"/>
            <a:ext cx="768600" cy="367920"/>
          </a:xfrm>
          <a:prstGeom prst="rect">
            <a:avLst/>
          </a:prstGeom>
          <a:ln w="38160">
            <a:noFill/>
          </a:ln>
        </p:spPr>
      </p:pic>
      <p:pic>
        <p:nvPicPr>
          <p:cNvPr id="195" name="Picture 25" descr="RA_region_logo"/>
          <p:cNvPicPr/>
          <p:nvPr/>
        </p:nvPicPr>
        <p:blipFill>
          <a:blip r:embed="rId9"/>
          <a:stretch/>
        </p:blipFill>
        <p:spPr>
          <a:xfrm>
            <a:off x="2902680" y="6201000"/>
            <a:ext cx="927360" cy="165960"/>
          </a:xfrm>
          <a:prstGeom prst="rect">
            <a:avLst/>
          </a:prstGeom>
          <a:ln w="38160">
            <a:noFill/>
          </a:ln>
        </p:spPr>
      </p:pic>
      <p:pic>
        <p:nvPicPr>
          <p:cNvPr id="196" name="Picture 26" descr="logo2">
            <a:hlinkClick r:id="rId10"/>
          </p:cNvPr>
          <p:cNvPicPr/>
          <p:nvPr/>
        </p:nvPicPr>
        <p:blipFill>
          <a:blip r:embed="rId11"/>
          <a:stretch/>
        </p:blipFill>
        <p:spPr>
          <a:xfrm>
            <a:off x="1455480" y="6116040"/>
            <a:ext cx="426240" cy="391680"/>
          </a:xfrm>
          <a:prstGeom prst="rect">
            <a:avLst/>
          </a:prstGeom>
          <a:ln w="38160">
            <a:noFill/>
          </a:ln>
        </p:spPr>
      </p:pic>
      <p:pic>
        <p:nvPicPr>
          <p:cNvPr id="197" name="Picture 27" descr="GRENOBLE"/>
          <p:cNvPicPr/>
          <p:nvPr/>
        </p:nvPicPr>
        <p:blipFill>
          <a:blip r:embed="rId12"/>
          <a:stretch/>
        </p:blipFill>
        <p:spPr>
          <a:xfrm>
            <a:off x="983520" y="6112440"/>
            <a:ext cx="356760" cy="356760"/>
          </a:xfrm>
          <a:prstGeom prst="rect">
            <a:avLst/>
          </a:prstGeom>
          <a:ln w="38160">
            <a:noFill/>
          </a:ln>
        </p:spPr>
      </p:pic>
      <p:pic>
        <p:nvPicPr>
          <p:cNvPr id="198" name="Picture 28" descr="logo_republique_francaise"/>
          <p:cNvPicPr/>
          <p:nvPr/>
        </p:nvPicPr>
        <p:blipFill>
          <a:blip r:embed="rId13"/>
          <a:stretch/>
        </p:blipFill>
        <p:spPr>
          <a:xfrm>
            <a:off x="214200" y="6149880"/>
            <a:ext cx="543240" cy="319320"/>
          </a:xfrm>
          <a:prstGeom prst="rect">
            <a:avLst/>
          </a:prstGeom>
          <a:ln w="38160">
            <a:noFill/>
          </a:ln>
        </p:spPr>
      </p:pic>
      <p:pic>
        <p:nvPicPr>
          <p:cNvPr id="199" name="Picture 30" descr="Capture d’écran 2018-06-08 à 09.59.09.png"/>
          <p:cNvPicPr/>
          <p:nvPr/>
        </p:nvPicPr>
        <p:blipFill>
          <a:blip r:embed="rId14"/>
          <a:stretch/>
        </p:blipFill>
        <p:spPr>
          <a:xfrm>
            <a:off x="3583440" y="5555520"/>
            <a:ext cx="489960" cy="498600"/>
          </a:xfrm>
          <a:prstGeom prst="rect">
            <a:avLst/>
          </a:prstGeom>
          <a:ln w="0">
            <a:noFill/>
          </a:ln>
        </p:spPr>
      </p:pic>
      <p:pic>
        <p:nvPicPr>
          <p:cNvPr id="200" name="Graphique 3"/>
          <p:cNvPicPr/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/>
        </p:blipFill>
        <p:spPr>
          <a:xfrm>
            <a:off x="915120" y="5546520"/>
            <a:ext cx="444240" cy="444240"/>
          </a:xfrm>
          <a:prstGeom prst="rect">
            <a:avLst/>
          </a:prstGeom>
          <a:ln w="0">
            <a:noFill/>
          </a:ln>
        </p:spPr>
      </p:pic>
      <p:pic>
        <p:nvPicPr>
          <p:cNvPr id="201" name="Image 28"/>
          <p:cNvPicPr/>
          <p:nvPr/>
        </p:nvPicPr>
        <p:blipFill>
          <a:blip r:embed="rId17"/>
          <a:stretch/>
        </p:blipFill>
        <p:spPr>
          <a:xfrm>
            <a:off x="2103840" y="5550120"/>
            <a:ext cx="894600" cy="534960"/>
          </a:xfrm>
          <a:prstGeom prst="rect">
            <a:avLst/>
          </a:prstGeom>
          <a:ln w="0">
            <a:noFill/>
          </a:ln>
        </p:spPr>
      </p:pic>
      <p:pic>
        <p:nvPicPr>
          <p:cNvPr id="202" name="Image 29"/>
          <p:cNvPicPr/>
          <p:nvPr/>
        </p:nvPicPr>
        <p:blipFill>
          <a:blip r:embed="rId18"/>
          <a:stretch/>
        </p:blipFill>
        <p:spPr>
          <a:xfrm>
            <a:off x="2984400" y="5588640"/>
            <a:ext cx="569520" cy="497520"/>
          </a:xfrm>
          <a:prstGeom prst="rect">
            <a:avLst/>
          </a:prstGeom>
          <a:ln w="0">
            <a:noFill/>
          </a:ln>
        </p:spPr>
      </p:pic>
      <p:pic>
        <p:nvPicPr>
          <p:cNvPr id="203" name="Image 30"/>
          <p:cNvPicPr/>
          <p:nvPr/>
        </p:nvPicPr>
        <p:blipFill>
          <a:blip r:embed="rId19"/>
          <a:stretch/>
        </p:blipFill>
        <p:spPr>
          <a:xfrm>
            <a:off x="188280" y="5558760"/>
            <a:ext cx="557280" cy="453960"/>
          </a:xfrm>
          <a:prstGeom prst="rect">
            <a:avLst/>
          </a:prstGeom>
          <a:ln w="0">
            <a:noFill/>
          </a:ln>
        </p:spPr>
      </p:pic>
      <p:pic>
        <p:nvPicPr>
          <p:cNvPr id="204" name="Image 31"/>
          <p:cNvPicPr/>
          <p:nvPr/>
        </p:nvPicPr>
        <p:blipFill>
          <a:blip r:embed="rId20"/>
          <a:stretch/>
        </p:blipFill>
        <p:spPr>
          <a:xfrm>
            <a:off x="2474640" y="4965480"/>
            <a:ext cx="603000" cy="481320"/>
          </a:xfrm>
          <a:prstGeom prst="rect">
            <a:avLst/>
          </a:prstGeom>
          <a:ln w="0">
            <a:noFill/>
          </a:ln>
        </p:spPr>
      </p:pic>
      <p:pic>
        <p:nvPicPr>
          <p:cNvPr id="205" name="Image 32"/>
          <p:cNvPicPr/>
          <p:nvPr/>
        </p:nvPicPr>
        <p:blipFill>
          <a:blip r:embed="rId21"/>
          <a:stretch/>
        </p:blipFill>
        <p:spPr>
          <a:xfrm>
            <a:off x="3170160" y="4971960"/>
            <a:ext cx="565560" cy="621000"/>
          </a:xfrm>
          <a:prstGeom prst="rect">
            <a:avLst/>
          </a:prstGeom>
          <a:ln w="0">
            <a:noFill/>
          </a:ln>
        </p:spPr>
      </p:pic>
      <p:pic>
        <p:nvPicPr>
          <p:cNvPr id="206" name="Image 33"/>
          <p:cNvPicPr/>
          <p:nvPr/>
        </p:nvPicPr>
        <p:blipFill>
          <a:blip r:embed="rId22"/>
          <a:stretch/>
        </p:blipFill>
        <p:spPr>
          <a:xfrm>
            <a:off x="1451160" y="5543280"/>
            <a:ext cx="674640" cy="355320"/>
          </a:xfrm>
          <a:prstGeom prst="rect">
            <a:avLst/>
          </a:prstGeom>
          <a:ln w="0">
            <a:noFill/>
          </a:ln>
        </p:spPr>
      </p:pic>
      <p:pic>
        <p:nvPicPr>
          <p:cNvPr id="207" name="Image 206"/>
          <p:cNvPicPr/>
          <p:nvPr/>
        </p:nvPicPr>
        <p:blipFill>
          <a:blip r:embed="rId23"/>
          <a:stretch/>
        </p:blipFill>
        <p:spPr>
          <a:xfrm>
            <a:off x="360000" y="1150200"/>
            <a:ext cx="3391200" cy="190908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ftr" idx="51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D1C334-1E11-4E10-B821-8931A33119CB}"/>
              </a:ext>
            </a:extLst>
          </p:cNvPr>
          <p:cNvSpPr>
            <a:spLocks noGrp="1"/>
          </p:cNvSpPr>
          <p:nvPr>
            <p:ph type="sldNum" idx="5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B615B77-82DC-4004-88E1-6121669AFE36}" type="slidenum">
              <a:rPr lang="en-GB" smtClean="0"/>
              <a:t>2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95973E-69D5-40CE-AF93-97841DF2F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Injector upgrade – </a:t>
            </a:r>
            <a:r>
              <a:rPr lang="en-US" dirty="0" err="1"/>
              <a:t>linac</a:t>
            </a:r>
            <a:r>
              <a:rPr lang="en-US" dirty="0"/>
              <a:t> refurbishment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3B3D68-ED2E-45A0-BE16-BA842C8F079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COLD Review Meeting | Qing Qin | 21 April,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7FB79F-2CD2-4626-8E2F-E02A897D6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"/>
          <a:stretch/>
        </p:blipFill>
        <p:spPr>
          <a:xfrm>
            <a:off x="619933" y="958080"/>
            <a:ext cx="6276814" cy="2748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2EF351-F9F7-4555-975F-0475E56B0521}"/>
              </a:ext>
            </a:extLst>
          </p:cNvPr>
          <p:cNvSpPr txBox="1"/>
          <p:nvPr/>
        </p:nvSpPr>
        <p:spPr>
          <a:xfrm>
            <a:off x="511441" y="773414"/>
            <a:ext cx="212109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Linac</a:t>
            </a:r>
            <a:r>
              <a:rPr lang="en-US" dirty="0"/>
              <a:t> configuration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D53CC1-3A91-4801-A6F4-EDF5E36D0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57"/>
          <a:stretch/>
        </p:blipFill>
        <p:spPr>
          <a:xfrm>
            <a:off x="7175719" y="930048"/>
            <a:ext cx="2606933" cy="2433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64FC89-A7F1-4A89-8837-EEFDA0FBE1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3"/>
          <a:stretch/>
        </p:blipFill>
        <p:spPr>
          <a:xfrm>
            <a:off x="9523864" y="3857918"/>
            <a:ext cx="2311716" cy="2879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D50CD69-3AE5-4F10-9F07-BF175AB6472A}"/>
              </a:ext>
            </a:extLst>
          </p:cNvPr>
          <p:cNvSpPr txBox="1"/>
          <p:nvPr/>
        </p:nvSpPr>
        <p:spPr>
          <a:xfrm>
            <a:off x="9796723" y="3673252"/>
            <a:ext cx="793898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New power supplies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E43DFB-5C3C-4715-AA91-059213E08AE7}"/>
              </a:ext>
            </a:extLst>
          </p:cNvPr>
          <p:cNvSpPr txBox="1"/>
          <p:nvPr/>
        </p:nvSpPr>
        <p:spPr>
          <a:xfrm>
            <a:off x="10971704" y="3746214"/>
            <a:ext cx="793898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Old power supplies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F42F16-9124-453F-AF97-5A16E300A9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3" y="4021811"/>
            <a:ext cx="2043602" cy="27248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4B98C4-7B71-43EA-BD7C-846FE138AB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05" y="4021810"/>
            <a:ext cx="2043602" cy="27248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AA4753B-4DB1-4417-BDB9-F3627A91F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76" y="4012180"/>
            <a:ext cx="4439949" cy="2724802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xmlns="" id="{DBF7E0AE-4160-490E-8041-D4E1861754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20</a:t>
            </a:fld>
            <a:endParaRPr lang="en-US">
              <a:solidFill>
                <a:srgbClr val="132577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DB94A66-49BD-423D-B0B6-8138FFBA7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2622" y="930048"/>
            <a:ext cx="1973558" cy="243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A162F8-E7E9-4D7B-B6AB-0F1D41338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20" dirty="0"/>
              <a:t>kicker ceramic chamber &amp; Injection efficiency improvement (2024)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A20F0C-F72C-41C1-8F3E-F4F508B4AB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1097280"/>
            <a:r>
              <a:rPr lang="en-US">
                <a:solidFill>
                  <a:srgbClr val="132577"/>
                </a:solidFill>
                <a:latin typeface="Arial"/>
              </a:rPr>
              <a:t>COLD Review Meeting | Qing Qin | 21 April, 2026</a:t>
            </a:r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8F4C95-5FB9-46CD-BEC5-D78301F77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06" y="1642183"/>
            <a:ext cx="9695432" cy="1798073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B5B2D60D-5816-4A84-BC5F-D7EA44AF649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21870" y="836712"/>
          <a:ext cx="9548260" cy="76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310">
                  <a:extLst>
                    <a:ext uri="{9D8B030D-6E8A-4147-A177-3AD203B41FA5}">
                      <a16:colId xmlns:a16="http://schemas.microsoft.com/office/drawing/2014/main" xmlns="" val="686633057"/>
                    </a:ext>
                  </a:extLst>
                </a:gridCol>
                <a:gridCol w="1127900">
                  <a:extLst>
                    <a:ext uri="{9D8B030D-6E8A-4147-A177-3AD203B41FA5}">
                      <a16:colId xmlns:a16="http://schemas.microsoft.com/office/drawing/2014/main" xmlns="" val="2023267677"/>
                    </a:ext>
                  </a:extLst>
                </a:gridCol>
                <a:gridCol w="2104087">
                  <a:extLst>
                    <a:ext uri="{9D8B030D-6E8A-4147-A177-3AD203B41FA5}">
                      <a16:colId xmlns:a16="http://schemas.microsoft.com/office/drawing/2014/main" xmlns="" val="3977490724"/>
                    </a:ext>
                  </a:extLst>
                </a:gridCol>
                <a:gridCol w="2301346">
                  <a:extLst>
                    <a:ext uri="{9D8B030D-6E8A-4147-A177-3AD203B41FA5}">
                      <a16:colId xmlns:a16="http://schemas.microsoft.com/office/drawing/2014/main" xmlns="" val="3717557048"/>
                    </a:ext>
                  </a:extLst>
                </a:gridCol>
                <a:gridCol w="1380808">
                  <a:extLst>
                    <a:ext uri="{9D8B030D-6E8A-4147-A177-3AD203B41FA5}">
                      <a16:colId xmlns:a16="http://schemas.microsoft.com/office/drawing/2014/main" xmlns="" val="3608108831"/>
                    </a:ext>
                  </a:extLst>
                </a:gridCol>
                <a:gridCol w="1380809">
                  <a:extLst>
                    <a:ext uri="{9D8B030D-6E8A-4147-A177-3AD203B41FA5}">
                      <a16:colId xmlns:a16="http://schemas.microsoft.com/office/drawing/2014/main" xmlns="" val="318549109"/>
                    </a:ext>
                  </a:extLst>
                </a:gridCol>
              </a:tblGrid>
              <a:tr h="28346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Time (2024)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296" marR="82296" marT="41148" marB="41148"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March SD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296" marR="82296" marT="41148" marB="41148"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SD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296" marR="82296" marT="41148" marB="41148"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Summer SD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296" marR="82296" marT="41148" marB="41148"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October SD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296" marR="82296" marT="41148" marB="41148"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Winter SD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296" marR="82296" marT="41148" marB="41148" anchor="ctr"/>
                </a:tc>
                <a:extLst>
                  <a:ext uri="{0D108BD9-81ED-4DB2-BD59-A6C34878D82A}">
                    <a16:rowId xmlns:a16="http://schemas.microsoft.com/office/drawing/2014/main" xmlns="" val="401778713"/>
                  </a:ext>
                </a:extLst>
              </a:tr>
              <a:tr h="48463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Activity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296" marR="82296" marT="41148" marB="41148"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K4 installation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296" marR="82296" marT="41148" marB="41148"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K4 dismount &amp; coating check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296" marR="82296" marT="41148" marB="41148"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K2 &amp; K3 installation + movement of S3 &amp; related TL2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296" marR="82296" marT="41148" marB="41148"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K4 installation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296" marR="82296" marT="41148" marB="41148"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K1 installation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296" marR="82296" marT="41148" marB="41148" anchor="ctr"/>
                </a:tc>
                <a:extLst>
                  <a:ext uri="{0D108BD9-81ED-4DB2-BD59-A6C34878D82A}">
                    <a16:rowId xmlns:a16="http://schemas.microsoft.com/office/drawing/2014/main" xmlns="" val="1594868474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81EC8BCD-B734-470F-914B-26F34E08F627}"/>
              </a:ext>
            </a:extLst>
          </p:cNvPr>
          <p:cNvCxnSpPr>
            <a:cxnSpLocks/>
          </p:cNvCxnSpPr>
          <p:nvPr/>
        </p:nvCxnSpPr>
        <p:spPr>
          <a:xfrm>
            <a:off x="6722470" y="1577376"/>
            <a:ext cx="712879" cy="324036"/>
          </a:xfrm>
          <a:prstGeom prst="straightConnector1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A4A8CE0F-4F42-476C-BB63-8117E7B88E92}"/>
              </a:ext>
            </a:extLst>
          </p:cNvPr>
          <p:cNvCxnSpPr>
            <a:cxnSpLocks/>
          </p:cNvCxnSpPr>
          <p:nvPr/>
        </p:nvCxnSpPr>
        <p:spPr>
          <a:xfrm flipH="1">
            <a:off x="6657663" y="1577376"/>
            <a:ext cx="64807" cy="1166530"/>
          </a:xfrm>
          <a:prstGeom prst="straightConnector1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5660175E-1F8C-47B6-B27A-D79E01A0452D}"/>
              </a:ext>
            </a:extLst>
          </p:cNvPr>
          <p:cNvCxnSpPr>
            <a:cxnSpLocks/>
          </p:cNvCxnSpPr>
          <p:nvPr/>
        </p:nvCxnSpPr>
        <p:spPr>
          <a:xfrm flipH="1">
            <a:off x="4907868" y="1577376"/>
            <a:ext cx="1814602" cy="388843"/>
          </a:xfrm>
          <a:prstGeom prst="straightConnector1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6C682107-4CD3-4889-AFB7-784C25BE1441}"/>
              </a:ext>
            </a:extLst>
          </p:cNvPr>
          <p:cNvCxnSpPr>
            <a:cxnSpLocks/>
          </p:cNvCxnSpPr>
          <p:nvPr/>
        </p:nvCxnSpPr>
        <p:spPr>
          <a:xfrm flipH="1">
            <a:off x="5102290" y="1577376"/>
            <a:ext cx="1620180" cy="963844"/>
          </a:xfrm>
          <a:prstGeom prst="straightConnector1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D060678-A079-4D0F-BCCD-AC18A6FDD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74" y="4277550"/>
            <a:ext cx="7258406" cy="22621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857C6D4-E673-44CC-9D12-05D7B93C432C}"/>
              </a:ext>
            </a:extLst>
          </p:cNvPr>
          <p:cNvSpPr txBox="1"/>
          <p:nvPr/>
        </p:nvSpPr>
        <p:spPr>
          <a:xfrm>
            <a:off x="1216824" y="3923948"/>
            <a:ext cx="624309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en-US" sz="162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Injection perturbation reduction at different beam delivery modes</a:t>
            </a:r>
            <a:endParaRPr lang="en-GB" sz="162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D17855D-F289-4576-98D5-0A9781381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891" y="3736507"/>
            <a:ext cx="2655648" cy="13772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EEC9669-D901-4525-BE1D-8E1D7FD4C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148" y="5103220"/>
            <a:ext cx="2661134" cy="13717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E09ED377-8E1D-4464-B117-1C9F3FE15B1E}"/>
                  </a:ext>
                </a:extLst>
              </p:cNvPr>
              <p:cNvSpPr txBox="1"/>
              <p:nvPr/>
            </p:nvSpPr>
            <p:spPr>
              <a:xfrm>
                <a:off x="8493867" y="3897666"/>
                <a:ext cx="2397866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09728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6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26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26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126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≈122 </m:t>
                      </m:r>
                      <m:r>
                        <a:rPr lang="en-US" sz="126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𝑝𝑚</m:t>
                      </m:r>
                      <m:r>
                        <a:rPr lang="en-US" sz="126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26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𝑟𝑎𝑑</m:t>
                      </m:r>
                      <m:r>
                        <a:rPr lang="en-US" sz="126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7/8+1</m:t>
                      </m:r>
                    </m:oMath>
                  </m:oMathPara>
                </a14:m>
                <a:endParaRPr lang="fr-FR" sz="126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09ED377-8E1D-4464-B117-1C9F3FE15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3867" y="3897666"/>
                <a:ext cx="2397866" cy="286232"/>
              </a:xfrm>
              <a:prstGeom prst="rect">
                <a:avLst/>
              </a:prstGeom>
              <a:blipFill>
                <a:blip r:embed="rId6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6A6EC87A-DDE9-4217-AC73-6C4215A98349}"/>
                  </a:ext>
                </a:extLst>
              </p:cNvPr>
              <p:cNvSpPr txBox="1"/>
              <p:nvPr/>
            </p:nvSpPr>
            <p:spPr>
              <a:xfrm>
                <a:off x="8709601" y="5238867"/>
                <a:ext cx="2013628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09728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6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26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26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126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≈10 </m:t>
                      </m:r>
                      <m:r>
                        <a:rPr lang="en-US" sz="126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𝑝𝑚</m:t>
                      </m:r>
                      <m:r>
                        <a:rPr lang="en-US" sz="126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26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𝑟𝑎𝑑</m:t>
                      </m:r>
                      <m:r>
                        <a:rPr lang="en-US" sz="126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 7/8+1</m:t>
                      </m:r>
                    </m:oMath>
                  </m:oMathPara>
                </a14:m>
                <a:endParaRPr lang="fr-FR" sz="1260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6EC87A-DDE9-4217-AC73-6C4215A98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601" y="5238867"/>
                <a:ext cx="2013628" cy="286232"/>
              </a:xfrm>
              <a:prstGeom prst="rect">
                <a:avLst/>
              </a:prstGeom>
              <a:blipFill>
                <a:blip r:embed="rId7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C3FBD39-7376-4D7E-8B6F-44E3B79884DA}"/>
              </a:ext>
            </a:extLst>
          </p:cNvPr>
          <p:cNvSpPr txBox="1"/>
          <p:nvPr/>
        </p:nvSpPr>
        <p:spPr>
          <a:xfrm>
            <a:off x="7126721" y="3002800"/>
            <a:ext cx="374506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162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 current to be increased @ 16-bunch</a:t>
            </a:r>
            <a:endParaRPr lang="en-GB" sz="162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81EC8BCD-B734-470F-914B-26F34E08F627}"/>
              </a:ext>
            </a:extLst>
          </p:cNvPr>
          <p:cNvCxnSpPr>
            <a:cxnSpLocks/>
          </p:cNvCxnSpPr>
          <p:nvPr/>
        </p:nvCxnSpPr>
        <p:spPr>
          <a:xfrm>
            <a:off x="8713935" y="1577376"/>
            <a:ext cx="885698" cy="388843"/>
          </a:xfrm>
          <a:prstGeom prst="straightConnector1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6C682107-4CD3-4889-AFB7-784C25BE1441}"/>
              </a:ext>
            </a:extLst>
          </p:cNvPr>
          <p:cNvCxnSpPr>
            <a:cxnSpLocks/>
          </p:cNvCxnSpPr>
          <p:nvPr/>
        </p:nvCxnSpPr>
        <p:spPr>
          <a:xfrm flipH="1">
            <a:off x="2578853" y="1604808"/>
            <a:ext cx="7422064" cy="361411"/>
          </a:xfrm>
          <a:prstGeom prst="straightConnector1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445194" y="2116996"/>
            <a:ext cx="954552" cy="1065853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A4B9DCB-3C9B-4D95-B0FF-08DD06458E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21</a:t>
            </a:fld>
            <a:endParaRPr lang="en-US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0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401888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 smtClean="0"/>
              <a:t>COLD – Space </a:t>
            </a:r>
            <a:r>
              <a:rPr lang="en-US" dirty="0"/>
              <a:t>available</a:t>
            </a:r>
            <a:endParaRPr dirty="0"/>
          </a:p>
        </p:txBody>
      </p:sp>
      <p:sp>
        <p:nvSpPr>
          <p:cNvPr id="1155095552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cs typeface="Arial"/>
              </a:rPr>
              <a:t>COLD Review Meeting | Qing Qin | 21 April, 2026</a:t>
            </a:r>
            <a:endParaRPr kumimoji="0" lang="fr-FR" sz="800" b="1" i="0" u="none" strike="noStrike" kern="0" cap="none" spc="0" normalizeH="0" baseline="0" noProof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795749342" name="Picture 5"/>
          <p:cNvPicPr>
            <a:picLocks noChangeAspect="1"/>
          </p:cNvPicPr>
          <p:nvPr/>
        </p:nvPicPr>
        <p:blipFill rotWithShape="1">
          <a:blip r:embed="rId3"/>
          <a:srcRect t="9226"/>
          <a:stretch/>
        </p:blipFill>
        <p:spPr bwMode="auto">
          <a:xfrm>
            <a:off x="0" y="1412776"/>
            <a:ext cx="12192000" cy="4764890"/>
          </a:xfrm>
          <a:prstGeom prst="rect">
            <a:avLst/>
          </a:prstGeom>
        </p:spPr>
      </p:pic>
      <p:sp>
        <p:nvSpPr>
          <p:cNvPr id="1229258861" name="Rectangle 6"/>
          <p:cNvSpPr/>
          <p:nvPr/>
        </p:nvSpPr>
        <p:spPr bwMode="auto">
          <a:xfrm>
            <a:off x="6816080" y="2498810"/>
            <a:ext cx="3744415" cy="288032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Present linac 19.5m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25356988" name="Rectangle 7"/>
          <p:cNvSpPr/>
          <p:nvPr/>
        </p:nvSpPr>
        <p:spPr bwMode="auto">
          <a:xfrm>
            <a:off x="1631504" y="2489984"/>
            <a:ext cx="5112568" cy="288032"/>
          </a:xfrm>
          <a:prstGeom prst="rect">
            <a:avLst/>
          </a:prstGeom>
          <a:solidFill>
            <a:schemeClr val="bg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Empty tunnel space 40m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77633588" name="TextBox 8"/>
          <p:cNvSpPr txBox="1"/>
          <p:nvPr/>
        </p:nvSpPr>
        <p:spPr bwMode="auto">
          <a:xfrm>
            <a:off x="7296190" y="845161"/>
            <a:ext cx="1826141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60m long tunnel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17207075" name="TextBox 11"/>
          <p:cNvSpPr txBox="1"/>
          <p:nvPr/>
        </p:nvSpPr>
        <p:spPr bwMode="auto">
          <a:xfrm>
            <a:off x="3670825" y="6052783"/>
            <a:ext cx="328808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Safety (PSS, shielding) check,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ASNR validation in progress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28118600" name="TextBox 20"/>
          <p:cNvSpPr txBox="1"/>
          <p:nvPr/>
        </p:nvSpPr>
        <p:spPr bwMode="auto">
          <a:xfrm>
            <a:off x="1199457" y="690924"/>
            <a:ext cx="5616624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cs typeface="Arial"/>
              </a:rPr>
              <a:t>~0.5GeV C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cs typeface="Arial"/>
              </a:rPr>
              <a:t>3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cs typeface="Arial"/>
              </a:rPr>
              <a:t> demonstrator could fit in the empty tunnel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and allows independent EBS operation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08854731" name="TextBox 4"/>
          <p:cNvSpPr txBox="1"/>
          <p:nvPr/>
        </p:nvSpPr>
        <p:spPr bwMode="auto">
          <a:xfrm>
            <a:off x="329671" y="5051204"/>
            <a:ext cx="6805079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The empty tunnel space will be used for conditioning of RF structures (S-Band, C-band, …), test of diagnostics, training of personnel with high-power, pulsed RF, UHV, laser technology…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4" name="Picture 5" descr="G:\Annee_2005\Workshop&amp;conf\Doc_Laurent\Linac_sélection traitées\Dscn0454.jpg">
            <a:extLst>
              <a:ext uri="{FF2B5EF4-FFF2-40B4-BE49-F238E27FC236}">
                <a16:creationId xmlns:a16="http://schemas.microsoft.com/office/drawing/2014/main" xmlns="" id="{F5F49738-C186-461F-96AC-1BC8DA26C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9261" y="4071159"/>
            <a:ext cx="3982739" cy="262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CA7CAC2-1D68-42F6-9448-F4FE5993BD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 smtClean="0"/>
              <a:t>22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2" name="Image 2"/>
          <p:cNvPicPr/>
          <p:nvPr/>
        </p:nvPicPr>
        <p:blipFill>
          <a:blip r:embed="rId3"/>
          <a:stretch/>
        </p:blipFill>
        <p:spPr>
          <a:xfrm>
            <a:off x="0" y="-32040"/>
            <a:ext cx="12191400" cy="6937920"/>
          </a:xfrm>
          <a:prstGeom prst="rect">
            <a:avLst/>
          </a:prstGeom>
          <a:ln w="0">
            <a:noFill/>
          </a:ln>
        </p:spPr>
      </p:pic>
      <p:sp>
        <p:nvSpPr>
          <p:cNvPr id="1251" name="PlaceHolder 28"/>
          <p:cNvSpPr/>
          <p:nvPr/>
        </p:nvSpPr>
        <p:spPr>
          <a:xfrm>
            <a:off x="979560" y="113400"/>
            <a:ext cx="10979640" cy="493920"/>
          </a:xfrm>
          <a:prstGeom prst="rect">
            <a:avLst/>
          </a:prstGeom>
          <a:solidFill>
            <a:srgbClr val="13257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0" rIns="7200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8" name="Rectangle 225"/>
          <p:cNvSpPr/>
          <p:nvPr/>
        </p:nvSpPr>
        <p:spPr>
          <a:xfrm>
            <a:off x="1103040" y="183240"/>
            <a:ext cx="10659240" cy="44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all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ESRF </a:t>
            </a:r>
            <a:r>
              <a:rPr kumimoji="0" lang="fr-FR" sz="1800" b="1" i="0" u="none" strike="noStrike" kern="1200" cap="all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strategic</a:t>
            </a:r>
            <a:r>
              <a:rPr kumimoji="0" lang="fr-FR" sz="1800" b="1" i="0" u="none" strike="noStrike" kern="1200" cap="all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objectives for 2025</a:t>
            </a:r>
            <a:endParaRPr kumimoji="0" lang="fr-FR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9" name="PlaceHolder 1"/>
          <p:cNvSpPr>
            <a:spLocks noGrp="1"/>
          </p:cNvSpPr>
          <p:nvPr>
            <p:ph type="ftr" idx="205"/>
          </p:nvPr>
        </p:nvSpPr>
        <p:spPr>
          <a:xfrm>
            <a:off x="959400" y="6483240"/>
            <a:ext cx="8157240" cy="20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800" b="1" i="0" u="none" strike="noStrike" kern="1200" cap="none" spc="-1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COLD Review Meeting | Qing Qin | 21 April, 2026</a:t>
            </a:r>
            <a:endParaRPr kumimoji="0" lang="fr-FR" sz="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53" name="Title 27"/>
          <p:cNvSpPr/>
          <p:nvPr/>
        </p:nvSpPr>
        <p:spPr>
          <a:xfrm>
            <a:off x="6592320" y="5518440"/>
            <a:ext cx="5443560" cy="964080"/>
          </a:xfrm>
          <a:prstGeom prst="rect">
            <a:avLst/>
          </a:prstGeom>
          <a:solidFill>
            <a:srgbClr val="021B9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0" rIns="72000" bIns="0" anchor="ctr">
            <a:noAutofit/>
          </a:bodyPr>
          <a:lstStyle/>
          <a:p>
            <a:pPr marL="0" marR="0" lvl="0" indent="0" algn="ctr" defTabSz="577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6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3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ESRF LONG TERM STRATEGY</a:t>
            </a:r>
            <a:endParaRPr kumimoji="0" lang="fr-FR" sz="23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fr-FR" sz="800" b="1" i="0" u="none" strike="noStrike" kern="1200" cap="none" spc="-1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1CDF67D9-F6DB-417E-B082-EC9CB5140E27}" type="slidenum">
              <a:rPr kumimoji="0" lang="fr-FR" sz="800" b="1" i="0" u="none" strike="noStrike" kern="1200" cap="none" spc="-1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23</a:t>
            </a:fld>
            <a:endParaRPr kumimoji="0" lang="fr-FR" sz="800" b="1" i="0" u="none" strike="noStrike" kern="1200" cap="none" spc="-1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PlaceHolder 1"/>
          <p:cNvSpPr>
            <a:spLocks noGrp="1"/>
          </p:cNvSpPr>
          <p:nvPr>
            <p:ph type="title"/>
          </p:nvPr>
        </p:nvSpPr>
        <p:spPr>
          <a:xfrm>
            <a:off x="969480" y="126000"/>
            <a:ext cx="10976400" cy="4906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0" rIns="7200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00" b="1" strike="noStrike" cap="all" spc="-1">
                <a:solidFill>
                  <a:srgbClr val="FFFFFF"/>
                </a:solidFill>
                <a:latin typeface="Arial"/>
              </a:rPr>
              <a:t>From ESRF-EBS science to the Long-term Scientific Plan (2026 – 2035)</a:t>
            </a:r>
            <a:endParaRPr lang="fr-FR" sz="16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55" name="Picture 41"/>
          <p:cNvPicPr/>
          <p:nvPr/>
        </p:nvPicPr>
        <p:blipFill>
          <a:blip r:embed="rId3"/>
          <a:stretch/>
        </p:blipFill>
        <p:spPr>
          <a:xfrm>
            <a:off x="900000" y="875520"/>
            <a:ext cx="1893240" cy="2462400"/>
          </a:xfrm>
          <a:prstGeom prst="rect">
            <a:avLst/>
          </a:prstGeom>
          <a:ln w="0">
            <a:noFill/>
          </a:ln>
        </p:spPr>
      </p:pic>
      <p:sp>
        <p:nvSpPr>
          <p:cNvPr id="1256" name="TextBox 36"/>
          <p:cNvSpPr/>
          <p:nvPr/>
        </p:nvSpPr>
        <p:spPr>
          <a:xfrm>
            <a:off x="1629360" y="3326760"/>
            <a:ext cx="5187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1987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57" name="Picture 42"/>
          <p:cNvPicPr/>
          <p:nvPr/>
        </p:nvPicPr>
        <p:blipFill>
          <a:blip r:embed="rId4"/>
          <a:stretch/>
        </p:blipFill>
        <p:spPr>
          <a:xfrm>
            <a:off x="900000" y="3668400"/>
            <a:ext cx="1970640" cy="2468160"/>
          </a:xfrm>
          <a:prstGeom prst="rect">
            <a:avLst/>
          </a:prstGeom>
          <a:ln w="0">
            <a:noFill/>
          </a:ln>
        </p:spPr>
      </p:pic>
      <p:sp>
        <p:nvSpPr>
          <p:cNvPr id="1258" name="TextBox 37"/>
          <p:cNvSpPr/>
          <p:nvPr/>
        </p:nvSpPr>
        <p:spPr>
          <a:xfrm>
            <a:off x="1699920" y="6112080"/>
            <a:ext cx="5187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2007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59" name="Picture 50"/>
          <p:cNvPicPr/>
          <p:nvPr/>
        </p:nvPicPr>
        <p:blipFill>
          <a:blip r:embed="rId5"/>
          <a:stretch/>
        </p:blipFill>
        <p:spPr>
          <a:xfrm>
            <a:off x="3050280" y="3600000"/>
            <a:ext cx="1954440" cy="2530800"/>
          </a:xfrm>
          <a:prstGeom prst="rect">
            <a:avLst/>
          </a:prstGeom>
          <a:ln w="0">
            <a:noFill/>
          </a:ln>
        </p:spPr>
      </p:pic>
      <p:sp>
        <p:nvSpPr>
          <p:cNvPr id="1260" name="TextBox 38"/>
          <p:cNvSpPr/>
          <p:nvPr/>
        </p:nvSpPr>
        <p:spPr>
          <a:xfrm>
            <a:off x="3774600" y="6130080"/>
            <a:ext cx="5187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2014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61" name="Picture 51"/>
          <p:cNvPicPr/>
          <p:nvPr/>
        </p:nvPicPr>
        <p:blipFill>
          <a:blip r:embed="rId6"/>
          <a:stretch/>
        </p:blipFill>
        <p:spPr>
          <a:xfrm>
            <a:off x="2991960" y="882000"/>
            <a:ext cx="1867320" cy="24386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262" name="TextBox 39"/>
          <p:cNvSpPr/>
          <p:nvPr/>
        </p:nvSpPr>
        <p:spPr>
          <a:xfrm>
            <a:off x="3556440" y="3320280"/>
            <a:ext cx="5187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1997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63" name="Image 1037"/>
          <p:cNvPicPr/>
          <p:nvPr/>
        </p:nvPicPr>
        <p:blipFill>
          <a:blip r:embed="rId7"/>
          <a:stretch/>
        </p:blipFill>
        <p:spPr>
          <a:xfrm>
            <a:off x="5400000" y="1440000"/>
            <a:ext cx="6451200" cy="449928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7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800" b="1" i="0" u="none" strike="noStrike" kern="1200" cap="none" spc="-1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COLD Review Meeting | Qing Qin | 21 April, 2026</a:t>
            </a:r>
            <a:endParaRPr kumimoji="0" lang="fr-FR" sz="800" b="1" i="0" u="none" strike="noStrike" kern="1200" cap="none" spc="-1" normalizeH="0" baseline="0" noProof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DAF654F-0EF0-40E5-88A3-F4219D8A73F5}"/>
              </a:ext>
            </a:extLst>
          </p:cNvPr>
          <p:cNvSpPr>
            <a:spLocks noGrp="1"/>
          </p:cNvSpPr>
          <p:nvPr>
            <p:ph type="sldNum" idx="7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8FF6EB6-1F8D-4696-B454-37B3CE5AF682}" type="slidenum">
              <a:rPr lang="en-GB" smtClean="0"/>
              <a:t>24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Rectangle 34"/>
          <p:cNvSpPr/>
          <p:nvPr/>
        </p:nvSpPr>
        <p:spPr>
          <a:xfrm>
            <a:off x="8388360" y="0"/>
            <a:ext cx="3794400" cy="6856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5" name="PlaceHolder 4"/>
          <p:cNvSpPr/>
          <p:nvPr/>
        </p:nvSpPr>
        <p:spPr>
          <a:xfrm>
            <a:off x="961560" y="126000"/>
            <a:ext cx="10976400" cy="4906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0" rIns="7200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fr-FR" sz="1600" b="1" i="0" u="none" strike="noStrike" kern="1200" cap="all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LTSP 2026 – 2035</a:t>
            </a:r>
            <a:endParaRPr kumimoji="0" lang="fr-FR" sz="16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66" name="Group 7"/>
          <p:cNvGrpSpPr/>
          <p:nvPr/>
        </p:nvGrpSpPr>
        <p:grpSpPr>
          <a:xfrm>
            <a:off x="8252280" y="1322640"/>
            <a:ext cx="1950840" cy="1825920"/>
            <a:chOff x="8252280" y="1322640"/>
            <a:chExt cx="1950840" cy="1825920"/>
          </a:xfrm>
        </p:grpSpPr>
        <p:sp>
          <p:nvSpPr>
            <p:cNvPr id="1267" name="Graphic 1"/>
            <p:cNvSpPr/>
            <p:nvPr/>
          </p:nvSpPr>
          <p:spPr>
            <a:xfrm>
              <a:off x="8252280" y="1707480"/>
              <a:ext cx="1749960" cy="1441080"/>
            </a:xfrm>
            <a:custGeom>
              <a:avLst/>
              <a:gdLst>
                <a:gd name="textAreaLeft" fmla="*/ 0 w 1749960"/>
                <a:gd name="textAreaRight" fmla="*/ 1756080 w 1749960"/>
                <a:gd name="textAreaTop" fmla="*/ 0 h 1441080"/>
                <a:gd name="textAreaBottom" fmla="*/ 1447200 h 1441080"/>
              </a:gdLst>
              <a:ahLst/>
              <a:cxnLst/>
              <a:rect l="textAreaLeft" t="textAreaTop" r="textAreaRight" b="textAreaBottom"/>
              <a:pathLst>
                <a:path w="2249492" h="2002952">
                  <a:moveTo>
                    <a:pt x="1584793" y="0"/>
                  </a:moveTo>
                  <a:lnTo>
                    <a:pt x="664699" y="0"/>
                  </a:lnTo>
                  <a:cubicBezTo>
                    <a:pt x="591609" y="0"/>
                    <a:pt x="524071" y="39005"/>
                    <a:pt x="487456" y="102326"/>
                  </a:cubicBezTo>
                  <a:lnTo>
                    <a:pt x="27409" y="899150"/>
                  </a:lnTo>
                  <a:cubicBezTo>
                    <a:pt x="-9136" y="962472"/>
                    <a:pt x="-9136" y="1040481"/>
                    <a:pt x="27409" y="1103803"/>
                  </a:cubicBezTo>
                  <a:lnTo>
                    <a:pt x="487456" y="1900627"/>
                  </a:lnTo>
                  <a:cubicBezTo>
                    <a:pt x="524001" y="1963948"/>
                    <a:pt x="591539" y="2002953"/>
                    <a:pt x="664699" y="2002953"/>
                  </a:cubicBezTo>
                  <a:lnTo>
                    <a:pt x="1584793" y="2002953"/>
                  </a:lnTo>
                  <a:cubicBezTo>
                    <a:pt x="1657883" y="2002953"/>
                    <a:pt x="1725421" y="1963948"/>
                    <a:pt x="1762037" y="1900627"/>
                  </a:cubicBezTo>
                  <a:lnTo>
                    <a:pt x="2222083" y="1103803"/>
                  </a:lnTo>
                  <a:cubicBezTo>
                    <a:pt x="2258629" y="1040481"/>
                    <a:pt x="2258629" y="962472"/>
                    <a:pt x="2222083" y="899150"/>
                  </a:cubicBezTo>
                  <a:lnTo>
                    <a:pt x="1762037" y="102326"/>
                  </a:lnTo>
                  <a:cubicBezTo>
                    <a:pt x="1725492" y="39005"/>
                    <a:pt x="1657883" y="0"/>
                    <a:pt x="1584793" y="0"/>
                  </a:cubicBezTo>
                  <a:close/>
                </a:path>
              </a:pathLst>
            </a:custGeom>
            <a:solidFill>
              <a:srgbClr val="000000">
                <a:alpha val="22000"/>
              </a:srgbClr>
            </a:solidFill>
            <a:ln w="7025">
              <a:noFill/>
            </a:ln>
            <a:effectLst>
              <a:softEdge rad="33012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268" name="Group 8"/>
            <p:cNvGrpSpPr/>
            <p:nvPr/>
          </p:nvGrpSpPr>
          <p:grpSpPr>
            <a:xfrm>
              <a:off x="8453160" y="1322640"/>
              <a:ext cx="1749960" cy="1441080"/>
              <a:chOff x="8453160" y="1322640"/>
              <a:chExt cx="1749960" cy="1441080"/>
            </a:xfrm>
          </p:grpSpPr>
          <p:sp>
            <p:nvSpPr>
              <p:cNvPr id="1269" name="Graphic 3"/>
              <p:cNvSpPr/>
              <p:nvPr/>
            </p:nvSpPr>
            <p:spPr>
              <a:xfrm>
                <a:off x="8453160" y="1322640"/>
                <a:ext cx="1749960" cy="1441080"/>
              </a:xfrm>
              <a:custGeom>
                <a:avLst/>
                <a:gdLst>
                  <a:gd name="textAreaLeft" fmla="*/ 0 w 1749960"/>
                  <a:gd name="textAreaRight" fmla="*/ 1756080 w 1749960"/>
                  <a:gd name="textAreaTop" fmla="*/ 0 h 1441080"/>
                  <a:gd name="textAreaBottom" fmla="*/ 1447200 h 1441080"/>
                </a:gdLst>
                <a:ahLst/>
                <a:cxnLst/>
                <a:rect l="textAreaLeft" t="textAreaTop" r="textAreaRight" b="textAreaBottom"/>
                <a:pathLst>
                  <a:path w="2249492" h="2002952">
                    <a:moveTo>
                      <a:pt x="1584793" y="0"/>
                    </a:moveTo>
                    <a:lnTo>
                      <a:pt x="664699" y="0"/>
                    </a:lnTo>
                    <a:cubicBezTo>
                      <a:pt x="591609" y="0"/>
                      <a:pt x="524071" y="39005"/>
                      <a:pt x="487456" y="102326"/>
                    </a:cubicBezTo>
                    <a:lnTo>
                      <a:pt x="27409" y="899150"/>
                    </a:lnTo>
                    <a:cubicBezTo>
                      <a:pt x="-9136" y="962472"/>
                      <a:pt x="-9136" y="1040481"/>
                      <a:pt x="27409" y="1103803"/>
                    </a:cubicBezTo>
                    <a:lnTo>
                      <a:pt x="487456" y="1900627"/>
                    </a:lnTo>
                    <a:cubicBezTo>
                      <a:pt x="524001" y="1963948"/>
                      <a:pt x="591539" y="2002953"/>
                      <a:pt x="664699" y="2002953"/>
                    </a:cubicBezTo>
                    <a:lnTo>
                      <a:pt x="1584793" y="2002953"/>
                    </a:lnTo>
                    <a:cubicBezTo>
                      <a:pt x="1657883" y="2002953"/>
                      <a:pt x="1725421" y="1963948"/>
                      <a:pt x="1762037" y="1900627"/>
                    </a:cubicBezTo>
                    <a:lnTo>
                      <a:pt x="2222083" y="1103803"/>
                    </a:lnTo>
                    <a:cubicBezTo>
                      <a:pt x="2258629" y="1040481"/>
                      <a:pt x="2258629" y="962472"/>
                      <a:pt x="2222083" y="899150"/>
                    </a:cubicBezTo>
                    <a:lnTo>
                      <a:pt x="1762037" y="102326"/>
                    </a:lnTo>
                    <a:cubicBezTo>
                      <a:pt x="1725492" y="39005"/>
                      <a:pt x="1657883" y="0"/>
                      <a:pt x="1584793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4E67C8"/>
                  </a:gs>
                  <a:gs pos="100000">
                    <a:srgbClr val="12B2EB"/>
                  </a:gs>
                </a:gsLst>
                <a:lin ang="2700000"/>
              </a:gradFill>
              <a:ln w="70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70" name="Rectangle 13"/>
              <p:cNvSpPr/>
              <p:nvPr/>
            </p:nvSpPr>
            <p:spPr>
              <a:xfrm flipH="1">
                <a:off x="8628120" y="1747440"/>
                <a:ext cx="1422720" cy="572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noAutofit/>
              </a:bodyPr>
              <a:lstStyle/>
              <a:p>
                <a:pPr marL="0" marR="0" lvl="0" indent="0" algn="ctr" defTabSz="1218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IN" sz="1400" b="1" i="0" u="none" strike="noStrike" kern="120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Open Sans"/>
                    <a:cs typeface="+mn-cs"/>
                  </a:rPr>
                  <a:t>Pioneering </a:t>
                </a:r>
                <a:endParaRPr kumimoji="0" lang="fr-FR" sz="1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1218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IN" sz="1400" b="1" i="0" u="none" strike="noStrike" kern="120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Open Sans"/>
                    <a:cs typeface="+mn-cs"/>
                  </a:rPr>
                  <a:t>new research opportunities</a:t>
                </a:r>
                <a:endParaRPr kumimoji="0" lang="fr-FR" sz="1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1218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IN" sz="1400" b="1" i="0" u="none" strike="noStrike" kern="120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Open Sans"/>
                    <a:cs typeface="+mn-cs"/>
                  </a:rPr>
                  <a:t>with In-House Research</a:t>
                </a:r>
                <a:endParaRPr kumimoji="0" lang="fr-FR" sz="1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71" name="Group 9"/>
          <p:cNvGrpSpPr/>
          <p:nvPr/>
        </p:nvGrpSpPr>
        <p:grpSpPr>
          <a:xfrm>
            <a:off x="9794520" y="2061000"/>
            <a:ext cx="1950480" cy="1826280"/>
            <a:chOff x="9794520" y="2061000"/>
            <a:chExt cx="1950480" cy="1826280"/>
          </a:xfrm>
        </p:grpSpPr>
        <p:sp>
          <p:nvSpPr>
            <p:cNvPr id="1272" name="Graphic 6"/>
            <p:cNvSpPr/>
            <p:nvPr/>
          </p:nvSpPr>
          <p:spPr>
            <a:xfrm>
              <a:off x="9794520" y="2446200"/>
              <a:ext cx="1749960" cy="1441080"/>
            </a:xfrm>
            <a:custGeom>
              <a:avLst/>
              <a:gdLst>
                <a:gd name="textAreaLeft" fmla="*/ 0 w 1749960"/>
                <a:gd name="textAreaRight" fmla="*/ 1756080 w 1749960"/>
                <a:gd name="textAreaTop" fmla="*/ 0 h 1441080"/>
                <a:gd name="textAreaBottom" fmla="*/ 1447200 h 1441080"/>
              </a:gdLst>
              <a:ahLst/>
              <a:cxnLst/>
              <a:rect l="textAreaLeft" t="textAreaTop" r="textAreaRight" b="textAreaBottom"/>
              <a:pathLst>
                <a:path w="2249492" h="2002952">
                  <a:moveTo>
                    <a:pt x="1584793" y="0"/>
                  </a:moveTo>
                  <a:lnTo>
                    <a:pt x="664699" y="0"/>
                  </a:lnTo>
                  <a:cubicBezTo>
                    <a:pt x="591609" y="0"/>
                    <a:pt x="524071" y="39005"/>
                    <a:pt x="487456" y="102326"/>
                  </a:cubicBezTo>
                  <a:lnTo>
                    <a:pt x="27409" y="899150"/>
                  </a:lnTo>
                  <a:cubicBezTo>
                    <a:pt x="-9136" y="962472"/>
                    <a:pt x="-9136" y="1040481"/>
                    <a:pt x="27409" y="1103803"/>
                  </a:cubicBezTo>
                  <a:lnTo>
                    <a:pt x="487456" y="1900627"/>
                  </a:lnTo>
                  <a:cubicBezTo>
                    <a:pt x="524001" y="1963948"/>
                    <a:pt x="591539" y="2002953"/>
                    <a:pt x="664699" y="2002953"/>
                  </a:cubicBezTo>
                  <a:lnTo>
                    <a:pt x="1584793" y="2002953"/>
                  </a:lnTo>
                  <a:cubicBezTo>
                    <a:pt x="1657883" y="2002953"/>
                    <a:pt x="1725421" y="1963948"/>
                    <a:pt x="1762037" y="1900627"/>
                  </a:cubicBezTo>
                  <a:lnTo>
                    <a:pt x="2222083" y="1103803"/>
                  </a:lnTo>
                  <a:cubicBezTo>
                    <a:pt x="2258629" y="1040481"/>
                    <a:pt x="2258629" y="962472"/>
                    <a:pt x="2222083" y="899150"/>
                  </a:cubicBezTo>
                  <a:lnTo>
                    <a:pt x="1762037" y="102326"/>
                  </a:lnTo>
                  <a:cubicBezTo>
                    <a:pt x="1725492" y="39005"/>
                    <a:pt x="1657883" y="0"/>
                    <a:pt x="1584793" y="0"/>
                  </a:cubicBezTo>
                  <a:close/>
                </a:path>
              </a:pathLst>
            </a:custGeom>
            <a:solidFill>
              <a:srgbClr val="000000">
                <a:alpha val="22000"/>
              </a:srgbClr>
            </a:solidFill>
            <a:ln w="7025">
              <a:noFill/>
            </a:ln>
            <a:effectLst>
              <a:softEdge rad="33012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273" name="Group 10"/>
            <p:cNvGrpSpPr/>
            <p:nvPr/>
          </p:nvGrpSpPr>
          <p:grpSpPr>
            <a:xfrm>
              <a:off x="9995040" y="2061000"/>
              <a:ext cx="1749960" cy="1441080"/>
              <a:chOff x="9995040" y="2061000"/>
              <a:chExt cx="1749960" cy="1441080"/>
            </a:xfrm>
          </p:grpSpPr>
          <p:sp>
            <p:nvSpPr>
              <p:cNvPr id="1274" name="Graphic 14"/>
              <p:cNvSpPr/>
              <p:nvPr/>
            </p:nvSpPr>
            <p:spPr>
              <a:xfrm>
                <a:off x="9995040" y="2061000"/>
                <a:ext cx="1749960" cy="1441080"/>
              </a:xfrm>
              <a:custGeom>
                <a:avLst/>
                <a:gdLst>
                  <a:gd name="textAreaLeft" fmla="*/ 0 w 1749960"/>
                  <a:gd name="textAreaRight" fmla="*/ 1756080 w 1749960"/>
                  <a:gd name="textAreaTop" fmla="*/ 0 h 1441080"/>
                  <a:gd name="textAreaBottom" fmla="*/ 1447200 h 1441080"/>
                </a:gdLst>
                <a:ahLst/>
                <a:cxnLst/>
                <a:rect l="textAreaLeft" t="textAreaTop" r="textAreaRight" b="textAreaBottom"/>
                <a:pathLst>
                  <a:path w="2249492" h="2002952">
                    <a:moveTo>
                      <a:pt x="1584793" y="0"/>
                    </a:moveTo>
                    <a:lnTo>
                      <a:pt x="664699" y="0"/>
                    </a:lnTo>
                    <a:cubicBezTo>
                      <a:pt x="591609" y="0"/>
                      <a:pt x="524071" y="39005"/>
                      <a:pt x="487456" y="102326"/>
                    </a:cubicBezTo>
                    <a:lnTo>
                      <a:pt x="27409" y="899150"/>
                    </a:lnTo>
                    <a:cubicBezTo>
                      <a:pt x="-9136" y="962472"/>
                      <a:pt x="-9136" y="1040481"/>
                      <a:pt x="27409" y="1103803"/>
                    </a:cubicBezTo>
                    <a:lnTo>
                      <a:pt x="487456" y="1900627"/>
                    </a:lnTo>
                    <a:cubicBezTo>
                      <a:pt x="524001" y="1963948"/>
                      <a:pt x="591539" y="2002953"/>
                      <a:pt x="664699" y="2002953"/>
                    </a:cubicBezTo>
                    <a:lnTo>
                      <a:pt x="1584793" y="2002953"/>
                    </a:lnTo>
                    <a:cubicBezTo>
                      <a:pt x="1657883" y="2002953"/>
                      <a:pt x="1725421" y="1963948"/>
                      <a:pt x="1762037" y="1900627"/>
                    </a:cubicBezTo>
                    <a:lnTo>
                      <a:pt x="2222083" y="1103803"/>
                    </a:lnTo>
                    <a:cubicBezTo>
                      <a:pt x="2258629" y="1040481"/>
                      <a:pt x="2258629" y="962472"/>
                      <a:pt x="2222083" y="899150"/>
                    </a:cubicBezTo>
                    <a:lnTo>
                      <a:pt x="1762037" y="102326"/>
                    </a:lnTo>
                    <a:cubicBezTo>
                      <a:pt x="1725492" y="39005"/>
                      <a:pt x="1657883" y="0"/>
                      <a:pt x="1584793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4E67C8"/>
                  </a:gs>
                  <a:gs pos="100000">
                    <a:srgbClr val="12B2EB"/>
                  </a:gs>
                </a:gsLst>
                <a:lin ang="2700000"/>
              </a:gradFill>
              <a:ln w="70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75" name="Rectangle 16"/>
              <p:cNvSpPr/>
              <p:nvPr/>
            </p:nvSpPr>
            <p:spPr>
              <a:xfrm flipH="1">
                <a:off x="10219320" y="2411640"/>
                <a:ext cx="1269360" cy="836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noAutofit/>
              </a:bodyPr>
              <a:lstStyle/>
              <a:p>
                <a:pPr marL="0" marR="0" lvl="0" indent="0" algn="ctr" defTabSz="1218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IN" sz="1400" b="1" i="0" u="none" strike="noStrike" kern="120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Open Sans"/>
                    <a:cs typeface="+mn-cs"/>
                  </a:rPr>
                  <a:t>Facility equally </a:t>
                </a:r>
                <a:endParaRPr kumimoji="0" lang="fr-FR" sz="1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1218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IN" sz="1400" b="1" i="0" u="none" strike="noStrike" kern="120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Open Sans"/>
                    <a:cs typeface="+mn-cs"/>
                  </a:rPr>
                  <a:t>accessible </a:t>
                </a:r>
                <a:endParaRPr kumimoji="0" lang="fr-FR" sz="1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1218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IN" sz="1400" b="1" i="0" u="none" strike="noStrike" kern="120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Open Sans"/>
                    <a:cs typeface="+mn-cs"/>
                  </a:rPr>
                  <a:t>to novice &amp; expert users</a:t>
                </a:r>
                <a:endParaRPr kumimoji="0" lang="fr-FR" sz="1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76" name="Group 11"/>
          <p:cNvGrpSpPr/>
          <p:nvPr/>
        </p:nvGrpSpPr>
        <p:grpSpPr>
          <a:xfrm>
            <a:off x="8287200" y="2899080"/>
            <a:ext cx="1950480" cy="1825920"/>
            <a:chOff x="8287200" y="2899080"/>
            <a:chExt cx="1950480" cy="1825920"/>
          </a:xfrm>
        </p:grpSpPr>
        <p:sp>
          <p:nvSpPr>
            <p:cNvPr id="1277" name="Graphic 15"/>
            <p:cNvSpPr/>
            <p:nvPr/>
          </p:nvSpPr>
          <p:spPr>
            <a:xfrm>
              <a:off x="8287200" y="3283920"/>
              <a:ext cx="1749960" cy="1441080"/>
            </a:xfrm>
            <a:custGeom>
              <a:avLst/>
              <a:gdLst>
                <a:gd name="textAreaLeft" fmla="*/ 0 w 1749960"/>
                <a:gd name="textAreaRight" fmla="*/ 1756080 w 1749960"/>
                <a:gd name="textAreaTop" fmla="*/ 0 h 1441080"/>
                <a:gd name="textAreaBottom" fmla="*/ 1447200 h 1441080"/>
              </a:gdLst>
              <a:ahLst/>
              <a:cxnLst/>
              <a:rect l="textAreaLeft" t="textAreaTop" r="textAreaRight" b="textAreaBottom"/>
              <a:pathLst>
                <a:path w="2249492" h="2002952">
                  <a:moveTo>
                    <a:pt x="1584793" y="0"/>
                  </a:moveTo>
                  <a:lnTo>
                    <a:pt x="664699" y="0"/>
                  </a:lnTo>
                  <a:cubicBezTo>
                    <a:pt x="591609" y="0"/>
                    <a:pt x="524071" y="39005"/>
                    <a:pt x="487456" y="102326"/>
                  </a:cubicBezTo>
                  <a:lnTo>
                    <a:pt x="27409" y="899150"/>
                  </a:lnTo>
                  <a:cubicBezTo>
                    <a:pt x="-9136" y="962472"/>
                    <a:pt x="-9136" y="1040481"/>
                    <a:pt x="27409" y="1103803"/>
                  </a:cubicBezTo>
                  <a:lnTo>
                    <a:pt x="487456" y="1900627"/>
                  </a:lnTo>
                  <a:cubicBezTo>
                    <a:pt x="524001" y="1963948"/>
                    <a:pt x="591539" y="2002953"/>
                    <a:pt x="664699" y="2002953"/>
                  </a:cubicBezTo>
                  <a:lnTo>
                    <a:pt x="1584793" y="2002953"/>
                  </a:lnTo>
                  <a:cubicBezTo>
                    <a:pt x="1657883" y="2002953"/>
                    <a:pt x="1725421" y="1963948"/>
                    <a:pt x="1762037" y="1900627"/>
                  </a:cubicBezTo>
                  <a:lnTo>
                    <a:pt x="2222083" y="1103803"/>
                  </a:lnTo>
                  <a:cubicBezTo>
                    <a:pt x="2258629" y="1040481"/>
                    <a:pt x="2258629" y="962472"/>
                    <a:pt x="2222083" y="899150"/>
                  </a:cubicBezTo>
                  <a:lnTo>
                    <a:pt x="1762037" y="102326"/>
                  </a:lnTo>
                  <a:cubicBezTo>
                    <a:pt x="1725492" y="39005"/>
                    <a:pt x="1657883" y="0"/>
                    <a:pt x="1584793" y="0"/>
                  </a:cubicBezTo>
                  <a:close/>
                </a:path>
              </a:pathLst>
            </a:custGeom>
            <a:solidFill>
              <a:srgbClr val="000000">
                <a:alpha val="22000"/>
              </a:srgbClr>
            </a:solidFill>
            <a:ln w="7025">
              <a:noFill/>
            </a:ln>
            <a:effectLst>
              <a:softEdge rad="33012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278" name="Group 12"/>
            <p:cNvGrpSpPr/>
            <p:nvPr/>
          </p:nvGrpSpPr>
          <p:grpSpPr>
            <a:xfrm>
              <a:off x="8487720" y="2899080"/>
              <a:ext cx="1749960" cy="1441080"/>
              <a:chOff x="8487720" y="2899080"/>
              <a:chExt cx="1749960" cy="1441080"/>
            </a:xfrm>
          </p:grpSpPr>
          <p:sp>
            <p:nvSpPr>
              <p:cNvPr id="1279" name="Graphic 16"/>
              <p:cNvSpPr/>
              <p:nvPr/>
            </p:nvSpPr>
            <p:spPr>
              <a:xfrm>
                <a:off x="8487720" y="2899080"/>
                <a:ext cx="1749960" cy="1441080"/>
              </a:xfrm>
              <a:custGeom>
                <a:avLst/>
                <a:gdLst>
                  <a:gd name="textAreaLeft" fmla="*/ 0 w 1749960"/>
                  <a:gd name="textAreaRight" fmla="*/ 1756080 w 1749960"/>
                  <a:gd name="textAreaTop" fmla="*/ 0 h 1441080"/>
                  <a:gd name="textAreaBottom" fmla="*/ 1447200 h 1441080"/>
                </a:gdLst>
                <a:ahLst/>
                <a:cxnLst/>
                <a:rect l="textAreaLeft" t="textAreaTop" r="textAreaRight" b="textAreaBottom"/>
                <a:pathLst>
                  <a:path w="2249492" h="2002952">
                    <a:moveTo>
                      <a:pt x="1584793" y="0"/>
                    </a:moveTo>
                    <a:lnTo>
                      <a:pt x="664699" y="0"/>
                    </a:lnTo>
                    <a:cubicBezTo>
                      <a:pt x="591609" y="0"/>
                      <a:pt x="524071" y="39005"/>
                      <a:pt x="487456" y="102326"/>
                    </a:cubicBezTo>
                    <a:lnTo>
                      <a:pt x="27409" y="899150"/>
                    </a:lnTo>
                    <a:cubicBezTo>
                      <a:pt x="-9136" y="962472"/>
                      <a:pt x="-9136" y="1040481"/>
                      <a:pt x="27409" y="1103803"/>
                    </a:cubicBezTo>
                    <a:lnTo>
                      <a:pt x="487456" y="1900627"/>
                    </a:lnTo>
                    <a:cubicBezTo>
                      <a:pt x="524001" y="1963948"/>
                      <a:pt x="591539" y="2002953"/>
                      <a:pt x="664699" y="2002953"/>
                    </a:cubicBezTo>
                    <a:lnTo>
                      <a:pt x="1584793" y="2002953"/>
                    </a:lnTo>
                    <a:cubicBezTo>
                      <a:pt x="1657883" y="2002953"/>
                      <a:pt x="1725421" y="1963948"/>
                      <a:pt x="1762037" y="1900627"/>
                    </a:cubicBezTo>
                    <a:lnTo>
                      <a:pt x="2222083" y="1103803"/>
                    </a:lnTo>
                    <a:cubicBezTo>
                      <a:pt x="2258629" y="1040481"/>
                      <a:pt x="2258629" y="962472"/>
                      <a:pt x="2222083" y="899150"/>
                    </a:cubicBezTo>
                    <a:lnTo>
                      <a:pt x="1762037" y="102326"/>
                    </a:lnTo>
                    <a:cubicBezTo>
                      <a:pt x="1725492" y="39005"/>
                      <a:pt x="1657883" y="0"/>
                      <a:pt x="1584793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4E67C8"/>
                  </a:gs>
                  <a:gs pos="100000">
                    <a:srgbClr val="12B2EB"/>
                  </a:gs>
                </a:gsLst>
                <a:lin ang="2700000"/>
              </a:gradFill>
              <a:ln w="70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80" name="Rectangle 19"/>
              <p:cNvSpPr/>
              <p:nvPr/>
            </p:nvSpPr>
            <p:spPr>
              <a:xfrm flipH="1">
                <a:off x="8761320" y="2983320"/>
                <a:ext cx="1245600" cy="1230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noAutofit/>
              </a:bodyPr>
              <a:lstStyle/>
              <a:p>
                <a:pPr marL="0" marR="0" lvl="0" indent="0" algn="ctr" defTabSz="1218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IN" sz="1400" b="1" i="0" u="none" strike="noStrike" kern="120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Open Sans"/>
                    <a:cs typeface="+mn-cs"/>
                  </a:rPr>
                  <a:t>Making the most of a beamtime</a:t>
                </a:r>
                <a:endParaRPr kumimoji="0" lang="fr-FR" sz="1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1218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IN" sz="1400" b="1" i="0" u="none" strike="noStrike" kern="120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Open Sans"/>
                    <a:cs typeface="+mn-cs"/>
                  </a:rPr>
                  <a:t>(training)</a:t>
                </a:r>
                <a:endParaRPr kumimoji="0" lang="fr-FR" sz="1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81" name="Group 46"/>
          <p:cNvGrpSpPr/>
          <p:nvPr/>
        </p:nvGrpSpPr>
        <p:grpSpPr>
          <a:xfrm>
            <a:off x="9822240" y="3693600"/>
            <a:ext cx="1950480" cy="1826280"/>
            <a:chOff x="9822240" y="3693600"/>
            <a:chExt cx="1950480" cy="1826280"/>
          </a:xfrm>
        </p:grpSpPr>
        <p:sp>
          <p:nvSpPr>
            <p:cNvPr id="1282" name="Graphic 17"/>
            <p:cNvSpPr/>
            <p:nvPr/>
          </p:nvSpPr>
          <p:spPr>
            <a:xfrm>
              <a:off x="9822240" y="4078800"/>
              <a:ext cx="1749960" cy="1441080"/>
            </a:xfrm>
            <a:custGeom>
              <a:avLst/>
              <a:gdLst>
                <a:gd name="textAreaLeft" fmla="*/ 0 w 1749960"/>
                <a:gd name="textAreaRight" fmla="*/ 1756080 w 1749960"/>
                <a:gd name="textAreaTop" fmla="*/ 0 h 1441080"/>
                <a:gd name="textAreaBottom" fmla="*/ 1447200 h 1441080"/>
              </a:gdLst>
              <a:ahLst/>
              <a:cxnLst/>
              <a:rect l="textAreaLeft" t="textAreaTop" r="textAreaRight" b="textAreaBottom"/>
              <a:pathLst>
                <a:path w="2249492" h="2002952">
                  <a:moveTo>
                    <a:pt x="1584793" y="0"/>
                  </a:moveTo>
                  <a:lnTo>
                    <a:pt x="664699" y="0"/>
                  </a:lnTo>
                  <a:cubicBezTo>
                    <a:pt x="591609" y="0"/>
                    <a:pt x="524071" y="39005"/>
                    <a:pt x="487456" y="102326"/>
                  </a:cubicBezTo>
                  <a:lnTo>
                    <a:pt x="27409" y="899150"/>
                  </a:lnTo>
                  <a:cubicBezTo>
                    <a:pt x="-9136" y="962472"/>
                    <a:pt x="-9136" y="1040481"/>
                    <a:pt x="27409" y="1103803"/>
                  </a:cubicBezTo>
                  <a:lnTo>
                    <a:pt x="487456" y="1900627"/>
                  </a:lnTo>
                  <a:cubicBezTo>
                    <a:pt x="524001" y="1963948"/>
                    <a:pt x="591539" y="2002953"/>
                    <a:pt x="664699" y="2002953"/>
                  </a:cubicBezTo>
                  <a:lnTo>
                    <a:pt x="1584793" y="2002953"/>
                  </a:lnTo>
                  <a:cubicBezTo>
                    <a:pt x="1657883" y="2002953"/>
                    <a:pt x="1725421" y="1963948"/>
                    <a:pt x="1762037" y="1900627"/>
                  </a:cubicBezTo>
                  <a:lnTo>
                    <a:pt x="2222083" y="1103803"/>
                  </a:lnTo>
                  <a:cubicBezTo>
                    <a:pt x="2258629" y="1040481"/>
                    <a:pt x="2258629" y="962472"/>
                    <a:pt x="2222083" y="899150"/>
                  </a:cubicBezTo>
                  <a:lnTo>
                    <a:pt x="1762037" y="102326"/>
                  </a:lnTo>
                  <a:cubicBezTo>
                    <a:pt x="1725492" y="39005"/>
                    <a:pt x="1657883" y="0"/>
                    <a:pt x="1584793" y="0"/>
                  </a:cubicBezTo>
                  <a:close/>
                </a:path>
              </a:pathLst>
            </a:custGeom>
            <a:solidFill>
              <a:srgbClr val="000000">
                <a:alpha val="22000"/>
              </a:srgbClr>
            </a:solidFill>
            <a:ln w="7025">
              <a:noFill/>
            </a:ln>
            <a:effectLst>
              <a:softEdge rad="33012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283" name="Group 47"/>
            <p:cNvGrpSpPr/>
            <p:nvPr/>
          </p:nvGrpSpPr>
          <p:grpSpPr>
            <a:xfrm>
              <a:off x="10022760" y="3693600"/>
              <a:ext cx="1749960" cy="1441080"/>
              <a:chOff x="10022760" y="3693600"/>
              <a:chExt cx="1749960" cy="1441080"/>
            </a:xfrm>
          </p:grpSpPr>
          <p:sp>
            <p:nvSpPr>
              <p:cNvPr id="1284" name="Graphic 31"/>
              <p:cNvSpPr/>
              <p:nvPr/>
            </p:nvSpPr>
            <p:spPr>
              <a:xfrm>
                <a:off x="10022760" y="3693600"/>
                <a:ext cx="1749960" cy="1441080"/>
              </a:xfrm>
              <a:custGeom>
                <a:avLst/>
                <a:gdLst>
                  <a:gd name="textAreaLeft" fmla="*/ 0 w 1749960"/>
                  <a:gd name="textAreaRight" fmla="*/ 1756080 w 1749960"/>
                  <a:gd name="textAreaTop" fmla="*/ 0 h 1441080"/>
                  <a:gd name="textAreaBottom" fmla="*/ 1447200 h 1441080"/>
                </a:gdLst>
                <a:ahLst/>
                <a:cxnLst/>
                <a:rect l="textAreaLeft" t="textAreaTop" r="textAreaRight" b="textAreaBottom"/>
                <a:pathLst>
                  <a:path w="2249492" h="2002952">
                    <a:moveTo>
                      <a:pt x="1584793" y="0"/>
                    </a:moveTo>
                    <a:lnTo>
                      <a:pt x="664699" y="0"/>
                    </a:lnTo>
                    <a:cubicBezTo>
                      <a:pt x="591609" y="0"/>
                      <a:pt x="524071" y="39005"/>
                      <a:pt x="487456" y="102326"/>
                    </a:cubicBezTo>
                    <a:lnTo>
                      <a:pt x="27409" y="899150"/>
                    </a:lnTo>
                    <a:cubicBezTo>
                      <a:pt x="-9136" y="962472"/>
                      <a:pt x="-9136" y="1040481"/>
                      <a:pt x="27409" y="1103803"/>
                    </a:cubicBezTo>
                    <a:lnTo>
                      <a:pt x="487456" y="1900627"/>
                    </a:lnTo>
                    <a:cubicBezTo>
                      <a:pt x="524001" y="1963948"/>
                      <a:pt x="591539" y="2002953"/>
                      <a:pt x="664699" y="2002953"/>
                    </a:cubicBezTo>
                    <a:lnTo>
                      <a:pt x="1584793" y="2002953"/>
                    </a:lnTo>
                    <a:cubicBezTo>
                      <a:pt x="1657883" y="2002953"/>
                      <a:pt x="1725421" y="1963948"/>
                      <a:pt x="1762037" y="1900627"/>
                    </a:cubicBezTo>
                    <a:lnTo>
                      <a:pt x="2222083" y="1103803"/>
                    </a:lnTo>
                    <a:cubicBezTo>
                      <a:pt x="2258629" y="1040481"/>
                      <a:pt x="2258629" y="962472"/>
                      <a:pt x="2222083" y="899150"/>
                    </a:cubicBezTo>
                    <a:lnTo>
                      <a:pt x="1762037" y="102326"/>
                    </a:lnTo>
                    <a:cubicBezTo>
                      <a:pt x="1725492" y="39005"/>
                      <a:pt x="1657883" y="0"/>
                      <a:pt x="1584793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4E67C8"/>
                  </a:gs>
                  <a:gs pos="100000">
                    <a:srgbClr val="12B2EB"/>
                  </a:gs>
                </a:gsLst>
                <a:lin ang="2700000"/>
              </a:gradFill>
              <a:ln w="70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85" name="Rectangle 23"/>
              <p:cNvSpPr/>
              <p:nvPr/>
            </p:nvSpPr>
            <p:spPr>
              <a:xfrm flipH="1">
                <a:off x="10164240" y="3799440"/>
                <a:ext cx="1424160" cy="1146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noAutofit/>
              </a:bodyPr>
              <a:lstStyle/>
              <a:p>
                <a:pPr marL="0" marR="0" lvl="0" indent="0" algn="ctr" defTabSz="1218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IN" sz="1400" b="1" i="0" u="none" strike="noStrike" kern="120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Open Sans"/>
                    <a:cs typeface="+mn-cs"/>
                  </a:rPr>
                  <a:t>Real time </a:t>
                </a:r>
                <a:endParaRPr kumimoji="0" lang="fr-FR" sz="1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1218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IN" sz="1400" b="1" i="0" u="none" strike="noStrike" kern="120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Open Sans"/>
                    <a:cs typeface="+mn-cs"/>
                  </a:rPr>
                  <a:t>access to relevant information</a:t>
                </a:r>
                <a:endParaRPr kumimoji="0" lang="fr-FR" sz="1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86" name="Group 48"/>
          <p:cNvGrpSpPr/>
          <p:nvPr/>
        </p:nvGrpSpPr>
        <p:grpSpPr>
          <a:xfrm>
            <a:off x="9833400" y="5272200"/>
            <a:ext cx="1950840" cy="1825920"/>
            <a:chOff x="9833400" y="5272200"/>
            <a:chExt cx="1950840" cy="1825920"/>
          </a:xfrm>
        </p:grpSpPr>
        <p:sp>
          <p:nvSpPr>
            <p:cNvPr id="1287" name="Graphic 32"/>
            <p:cNvSpPr/>
            <p:nvPr/>
          </p:nvSpPr>
          <p:spPr>
            <a:xfrm>
              <a:off x="9833400" y="5657040"/>
              <a:ext cx="1749960" cy="1441080"/>
            </a:xfrm>
            <a:custGeom>
              <a:avLst/>
              <a:gdLst>
                <a:gd name="textAreaLeft" fmla="*/ 0 w 1749960"/>
                <a:gd name="textAreaRight" fmla="*/ 1756080 w 1749960"/>
                <a:gd name="textAreaTop" fmla="*/ 0 h 1441080"/>
                <a:gd name="textAreaBottom" fmla="*/ 1447200 h 1441080"/>
              </a:gdLst>
              <a:ahLst/>
              <a:cxnLst/>
              <a:rect l="textAreaLeft" t="textAreaTop" r="textAreaRight" b="textAreaBottom"/>
              <a:pathLst>
                <a:path w="2249492" h="2002952">
                  <a:moveTo>
                    <a:pt x="1584793" y="0"/>
                  </a:moveTo>
                  <a:lnTo>
                    <a:pt x="664699" y="0"/>
                  </a:lnTo>
                  <a:cubicBezTo>
                    <a:pt x="591609" y="0"/>
                    <a:pt x="524071" y="39005"/>
                    <a:pt x="487456" y="102326"/>
                  </a:cubicBezTo>
                  <a:lnTo>
                    <a:pt x="27409" y="899150"/>
                  </a:lnTo>
                  <a:cubicBezTo>
                    <a:pt x="-9136" y="962472"/>
                    <a:pt x="-9136" y="1040481"/>
                    <a:pt x="27409" y="1103803"/>
                  </a:cubicBezTo>
                  <a:lnTo>
                    <a:pt x="487456" y="1900627"/>
                  </a:lnTo>
                  <a:cubicBezTo>
                    <a:pt x="524001" y="1963948"/>
                    <a:pt x="591539" y="2002953"/>
                    <a:pt x="664699" y="2002953"/>
                  </a:cubicBezTo>
                  <a:lnTo>
                    <a:pt x="1584793" y="2002953"/>
                  </a:lnTo>
                  <a:cubicBezTo>
                    <a:pt x="1657883" y="2002953"/>
                    <a:pt x="1725421" y="1963948"/>
                    <a:pt x="1762037" y="1900627"/>
                  </a:cubicBezTo>
                  <a:lnTo>
                    <a:pt x="2222083" y="1103803"/>
                  </a:lnTo>
                  <a:cubicBezTo>
                    <a:pt x="2258629" y="1040481"/>
                    <a:pt x="2258629" y="962472"/>
                    <a:pt x="2222083" y="899150"/>
                  </a:cubicBezTo>
                  <a:lnTo>
                    <a:pt x="1762037" y="102326"/>
                  </a:lnTo>
                  <a:cubicBezTo>
                    <a:pt x="1725492" y="39005"/>
                    <a:pt x="1657883" y="0"/>
                    <a:pt x="1584793" y="0"/>
                  </a:cubicBezTo>
                  <a:close/>
                </a:path>
              </a:pathLst>
            </a:custGeom>
            <a:solidFill>
              <a:srgbClr val="000000">
                <a:alpha val="22000"/>
              </a:srgbClr>
            </a:solidFill>
            <a:ln w="7025">
              <a:noFill/>
            </a:ln>
            <a:effectLst>
              <a:softEdge rad="33012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288" name="Group 49"/>
            <p:cNvGrpSpPr/>
            <p:nvPr/>
          </p:nvGrpSpPr>
          <p:grpSpPr>
            <a:xfrm>
              <a:off x="10034280" y="5272200"/>
              <a:ext cx="1749960" cy="1441080"/>
              <a:chOff x="10034280" y="5272200"/>
              <a:chExt cx="1749960" cy="1441080"/>
            </a:xfrm>
          </p:grpSpPr>
          <p:sp>
            <p:nvSpPr>
              <p:cNvPr id="1289" name="Graphic 33"/>
              <p:cNvSpPr/>
              <p:nvPr/>
            </p:nvSpPr>
            <p:spPr>
              <a:xfrm>
                <a:off x="10034280" y="5272200"/>
                <a:ext cx="1749960" cy="1441080"/>
              </a:xfrm>
              <a:custGeom>
                <a:avLst/>
                <a:gdLst>
                  <a:gd name="textAreaLeft" fmla="*/ 0 w 1749960"/>
                  <a:gd name="textAreaRight" fmla="*/ 1756080 w 1749960"/>
                  <a:gd name="textAreaTop" fmla="*/ 0 h 1441080"/>
                  <a:gd name="textAreaBottom" fmla="*/ 1447200 h 1441080"/>
                </a:gdLst>
                <a:ahLst/>
                <a:cxnLst/>
                <a:rect l="textAreaLeft" t="textAreaTop" r="textAreaRight" b="textAreaBottom"/>
                <a:pathLst>
                  <a:path w="2249492" h="2002952">
                    <a:moveTo>
                      <a:pt x="1584793" y="0"/>
                    </a:moveTo>
                    <a:lnTo>
                      <a:pt x="664699" y="0"/>
                    </a:lnTo>
                    <a:cubicBezTo>
                      <a:pt x="591609" y="0"/>
                      <a:pt x="524071" y="39005"/>
                      <a:pt x="487456" y="102326"/>
                    </a:cubicBezTo>
                    <a:lnTo>
                      <a:pt x="27409" y="899150"/>
                    </a:lnTo>
                    <a:cubicBezTo>
                      <a:pt x="-9136" y="962472"/>
                      <a:pt x="-9136" y="1040481"/>
                      <a:pt x="27409" y="1103803"/>
                    </a:cubicBezTo>
                    <a:lnTo>
                      <a:pt x="487456" y="1900627"/>
                    </a:lnTo>
                    <a:cubicBezTo>
                      <a:pt x="524001" y="1963948"/>
                      <a:pt x="591539" y="2002953"/>
                      <a:pt x="664699" y="2002953"/>
                    </a:cubicBezTo>
                    <a:lnTo>
                      <a:pt x="1584793" y="2002953"/>
                    </a:lnTo>
                    <a:cubicBezTo>
                      <a:pt x="1657883" y="2002953"/>
                      <a:pt x="1725421" y="1963948"/>
                      <a:pt x="1762037" y="1900627"/>
                    </a:cubicBezTo>
                    <a:lnTo>
                      <a:pt x="2222083" y="1103803"/>
                    </a:lnTo>
                    <a:cubicBezTo>
                      <a:pt x="2258629" y="1040481"/>
                      <a:pt x="2258629" y="962472"/>
                      <a:pt x="2222083" y="899150"/>
                    </a:cubicBezTo>
                    <a:lnTo>
                      <a:pt x="1762037" y="102326"/>
                    </a:lnTo>
                    <a:cubicBezTo>
                      <a:pt x="1725492" y="39005"/>
                      <a:pt x="1657883" y="0"/>
                      <a:pt x="1584793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4E67C8"/>
                  </a:gs>
                  <a:gs pos="100000">
                    <a:srgbClr val="12B2EB"/>
                  </a:gs>
                </a:gsLst>
                <a:lin ang="2700000"/>
              </a:gradFill>
              <a:ln w="70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90" name="Rectangle 24"/>
              <p:cNvSpPr/>
              <p:nvPr/>
            </p:nvSpPr>
            <p:spPr>
              <a:xfrm flipH="1">
                <a:off x="10255320" y="5708520"/>
                <a:ext cx="1309680" cy="572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noAutofit/>
              </a:bodyPr>
              <a:lstStyle/>
              <a:p>
                <a:pPr marL="0" marR="0" lvl="0" indent="0" algn="ctr" defTabSz="1218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IN" sz="1400" b="1" i="0" u="none" strike="noStrike" kern="120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Open Sans"/>
                    <a:cs typeface="+mn-cs"/>
                  </a:rPr>
                  <a:t>Enhance productivity</a:t>
                </a:r>
                <a:endParaRPr kumimoji="0" lang="fr-FR" sz="1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1218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IN" sz="1400" b="1" i="0" u="none" strike="noStrike" kern="120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Open Sans"/>
                    <a:cs typeface="+mn-cs"/>
                  </a:rPr>
                  <a:t>&amp; reproducibility</a:t>
                </a:r>
                <a:endParaRPr kumimoji="0" lang="fr-FR" sz="1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1218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endParaRPr kumimoji="0" lang="fr-FR" sz="1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91" name="Group 50"/>
          <p:cNvGrpSpPr/>
          <p:nvPr/>
        </p:nvGrpSpPr>
        <p:grpSpPr>
          <a:xfrm>
            <a:off x="8331840" y="4531680"/>
            <a:ext cx="1950480" cy="1825920"/>
            <a:chOff x="8331840" y="4531680"/>
            <a:chExt cx="1950480" cy="1825920"/>
          </a:xfrm>
        </p:grpSpPr>
        <p:sp>
          <p:nvSpPr>
            <p:cNvPr id="1292" name="Graphic 34"/>
            <p:cNvSpPr/>
            <p:nvPr/>
          </p:nvSpPr>
          <p:spPr>
            <a:xfrm>
              <a:off x="8331840" y="4916520"/>
              <a:ext cx="1749960" cy="1441080"/>
            </a:xfrm>
            <a:custGeom>
              <a:avLst/>
              <a:gdLst>
                <a:gd name="textAreaLeft" fmla="*/ 0 w 1749960"/>
                <a:gd name="textAreaRight" fmla="*/ 1756080 w 1749960"/>
                <a:gd name="textAreaTop" fmla="*/ 0 h 1441080"/>
                <a:gd name="textAreaBottom" fmla="*/ 1447200 h 1441080"/>
              </a:gdLst>
              <a:ahLst/>
              <a:cxnLst/>
              <a:rect l="textAreaLeft" t="textAreaTop" r="textAreaRight" b="textAreaBottom"/>
              <a:pathLst>
                <a:path w="2249492" h="2002952">
                  <a:moveTo>
                    <a:pt x="1584793" y="0"/>
                  </a:moveTo>
                  <a:lnTo>
                    <a:pt x="664699" y="0"/>
                  </a:lnTo>
                  <a:cubicBezTo>
                    <a:pt x="591609" y="0"/>
                    <a:pt x="524071" y="39005"/>
                    <a:pt x="487456" y="102326"/>
                  </a:cubicBezTo>
                  <a:lnTo>
                    <a:pt x="27409" y="899150"/>
                  </a:lnTo>
                  <a:cubicBezTo>
                    <a:pt x="-9136" y="962472"/>
                    <a:pt x="-9136" y="1040481"/>
                    <a:pt x="27409" y="1103803"/>
                  </a:cubicBezTo>
                  <a:lnTo>
                    <a:pt x="487456" y="1900627"/>
                  </a:lnTo>
                  <a:cubicBezTo>
                    <a:pt x="524001" y="1963948"/>
                    <a:pt x="591539" y="2002953"/>
                    <a:pt x="664699" y="2002953"/>
                  </a:cubicBezTo>
                  <a:lnTo>
                    <a:pt x="1584793" y="2002953"/>
                  </a:lnTo>
                  <a:cubicBezTo>
                    <a:pt x="1657883" y="2002953"/>
                    <a:pt x="1725421" y="1963948"/>
                    <a:pt x="1762037" y="1900627"/>
                  </a:cubicBezTo>
                  <a:lnTo>
                    <a:pt x="2222083" y="1103803"/>
                  </a:lnTo>
                  <a:cubicBezTo>
                    <a:pt x="2258629" y="1040481"/>
                    <a:pt x="2258629" y="962472"/>
                    <a:pt x="2222083" y="899150"/>
                  </a:cubicBezTo>
                  <a:lnTo>
                    <a:pt x="1762037" y="102326"/>
                  </a:lnTo>
                  <a:cubicBezTo>
                    <a:pt x="1725492" y="39005"/>
                    <a:pt x="1657883" y="0"/>
                    <a:pt x="1584793" y="0"/>
                  </a:cubicBezTo>
                  <a:close/>
                </a:path>
              </a:pathLst>
            </a:custGeom>
            <a:solidFill>
              <a:srgbClr val="000000">
                <a:alpha val="22000"/>
              </a:srgbClr>
            </a:solidFill>
            <a:ln w="7025">
              <a:noFill/>
            </a:ln>
            <a:effectLst>
              <a:softEdge rad="33012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293" name="Group 66"/>
            <p:cNvGrpSpPr/>
            <p:nvPr/>
          </p:nvGrpSpPr>
          <p:grpSpPr>
            <a:xfrm>
              <a:off x="8532360" y="4531680"/>
              <a:ext cx="1749960" cy="1441080"/>
              <a:chOff x="8532360" y="4531680"/>
              <a:chExt cx="1749960" cy="1441080"/>
            </a:xfrm>
          </p:grpSpPr>
          <p:sp>
            <p:nvSpPr>
              <p:cNvPr id="1294" name="Graphic 35"/>
              <p:cNvSpPr/>
              <p:nvPr/>
            </p:nvSpPr>
            <p:spPr>
              <a:xfrm>
                <a:off x="8532360" y="4531680"/>
                <a:ext cx="1749960" cy="1441080"/>
              </a:xfrm>
              <a:custGeom>
                <a:avLst/>
                <a:gdLst>
                  <a:gd name="textAreaLeft" fmla="*/ 0 w 1749960"/>
                  <a:gd name="textAreaRight" fmla="*/ 1756080 w 1749960"/>
                  <a:gd name="textAreaTop" fmla="*/ 0 h 1441080"/>
                  <a:gd name="textAreaBottom" fmla="*/ 1447200 h 1441080"/>
                </a:gdLst>
                <a:ahLst/>
                <a:cxnLst/>
                <a:rect l="textAreaLeft" t="textAreaTop" r="textAreaRight" b="textAreaBottom"/>
                <a:pathLst>
                  <a:path w="2249492" h="2002952">
                    <a:moveTo>
                      <a:pt x="1584793" y="0"/>
                    </a:moveTo>
                    <a:lnTo>
                      <a:pt x="664699" y="0"/>
                    </a:lnTo>
                    <a:cubicBezTo>
                      <a:pt x="591609" y="0"/>
                      <a:pt x="524071" y="39005"/>
                      <a:pt x="487456" y="102326"/>
                    </a:cubicBezTo>
                    <a:lnTo>
                      <a:pt x="27409" y="899150"/>
                    </a:lnTo>
                    <a:cubicBezTo>
                      <a:pt x="-9136" y="962472"/>
                      <a:pt x="-9136" y="1040481"/>
                      <a:pt x="27409" y="1103803"/>
                    </a:cubicBezTo>
                    <a:lnTo>
                      <a:pt x="487456" y="1900627"/>
                    </a:lnTo>
                    <a:cubicBezTo>
                      <a:pt x="524001" y="1963948"/>
                      <a:pt x="591539" y="2002953"/>
                      <a:pt x="664699" y="2002953"/>
                    </a:cubicBezTo>
                    <a:lnTo>
                      <a:pt x="1584793" y="2002953"/>
                    </a:lnTo>
                    <a:cubicBezTo>
                      <a:pt x="1657883" y="2002953"/>
                      <a:pt x="1725421" y="1963948"/>
                      <a:pt x="1762037" y="1900627"/>
                    </a:cubicBezTo>
                    <a:lnTo>
                      <a:pt x="2222083" y="1103803"/>
                    </a:lnTo>
                    <a:cubicBezTo>
                      <a:pt x="2258629" y="1040481"/>
                      <a:pt x="2258629" y="962472"/>
                      <a:pt x="2222083" y="899150"/>
                    </a:cubicBezTo>
                    <a:lnTo>
                      <a:pt x="1762037" y="102326"/>
                    </a:lnTo>
                    <a:cubicBezTo>
                      <a:pt x="1725492" y="39005"/>
                      <a:pt x="1657883" y="0"/>
                      <a:pt x="1584793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4E67C8"/>
                  </a:gs>
                  <a:gs pos="100000">
                    <a:srgbClr val="12B2EB"/>
                  </a:gs>
                </a:gsLst>
                <a:lin ang="2700000"/>
              </a:gradFill>
              <a:ln w="70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95" name="Rectangle 25"/>
              <p:cNvSpPr/>
              <p:nvPr/>
            </p:nvSpPr>
            <p:spPr>
              <a:xfrm flipH="1">
                <a:off x="8848440" y="4999320"/>
                <a:ext cx="1158840" cy="572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noAutofit/>
              </a:bodyPr>
              <a:lstStyle/>
              <a:p>
                <a:pPr marL="0" marR="0" lvl="0" indent="0" algn="ctr" defTabSz="1218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IN" sz="1400" b="1" i="0" u="none" strike="noStrike" kern="120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Open Sans"/>
                    <a:cs typeface="+mn-cs"/>
                  </a:rPr>
                  <a:t>Reliable synchrotron tools for advancing science</a:t>
                </a:r>
                <a:endParaRPr kumimoji="0" lang="fr-FR" sz="14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96" name="ZoneTexte 15"/>
          <p:cNvSpPr/>
          <p:nvPr/>
        </p:nvSpPr>
        <p:spPr>
          <a:xfrm>
            <a:off x="7453800" y="793800"/>
            <a:ext cx="47782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-1" normalizeH="0" baseline="0" noProof="0">
                <a:ln>
                  <a:noFill/>
                </a:ln>
                <a:solidFill>
                  <a:srgbClr val="AF007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Focusing resources to maximise impact</a:t>
            </a:r>
            <a:endParaRPr kumimoji="0" lang="fr-FR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97" name="Straight Connector 1"/>
          <p:cNvCxnSpPr/>
          <p:nvPr/>
        </p:nvCxnSpPr>
        <p:spPr>
          <a:xfrm>
            <a:off x="4266000" y="1455480"/>
            <a:ext cx="26640" cy="4370760"/>
          </a:xfrm>
          <a:prstGeom prst="straightConnector1">
            <a:avLst/>
          </a:prstGeom>
          <a:ln w="31750">
            <a:solidFill>
              <a:srgbClr val="004C6A"/>
            </a:solidFill>
            <a:round/>
          </a:ln>
        </p:spPr>
      </p:cxnSp>
      <p:cxnSp>
        <p:nvCxnSpPr>
          <p:cNvPr id="1298" name="Straight Connector 2"/>
          <p:cNvCxnSpPr/>
          <p:nvPr/>
        </p:nvCxnSpPr>
        <p:spPr>
          <a:xfrm>
            <a:off x="77760" y="3753360"/>
            <a:ext cx="7741080" cy="1080"/>
          </a:xfrm>
          <a:prstGeom prst="straightConnector1">
            <a:avLst/>
          </a:prstGeom>
          <a:ln w="31750">
            <a:solidFill>
              <a:srgbClr val="004C6A"/>
            </a:solidFill>
            <a:round/>
          </a:ln>
        </p:spPr>
      </p:cxnSp>
      <p:sp>
        <p:nvSpPr>
          <p:cNvPr id="1299" name="TextBox 43"/>
          <p:cNvSpPr/>
          <p:nvPr/>
        </p:nvSpPr>
        <p:spPr>
          <a:xfrm>
            <a:off x="87840" y="1455840"/>
            <a:ext cx="44636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1800" b="1" i="0" u="none" strike="noStrike" kern="1200" cap="none" spc="-1" normalizeH="0" baseline="0" noProof="0">
                <a:ln>
                  <a:noFill/>
                </a:ln>
                <a:solidFill>
                  <a:srgbClr val="004C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Integrative Science &amp; Collab. Access</a:t>
            </a:r>
            <a:endParaRPr kumimoji="0" lang="fr-FR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0" name="TextBox 44"/>
          <p:cNvSpPr/>
          <p:nvPr/>
        </p:nvSpPr>
        <p:spPr>
          <a:xfrm>
            <a:off x="4429080" y="1373400"/>
            <a:ext cx="29746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1800" b="1" i="0" u="none" strike="noStrike" kern="1200" cap="none" spc="-1" normalizeH="0" baseline="0" noProof="0">
                <a:ln>
                  <a:noFill/>
                </a:ln>
                <a:solidFill>
                  <a:srgbClr val="004C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 - Experiment Tailored Instrumentation</a:t>
            </a:r>
            <a:endParaRPr kumimoji="0" lang="fr-FR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1" name="TextBox 45"/>
          <p:cNvSpPr/>
          <p:nvPr/>
        </p:nvSpPr>
        <p:spPr>
          <a:xfrm>
            <a:off x="120600" y="3845520"/>
            <a:ext cx="4231800" cy="3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1900" b="1" i="0" u="none" strike="noStrike" kern="1200" cap="none" spc="-1" normalizeH="0" baseline="0" noProof="0">
                <a:ln>
                  <a:noFill/>
                </a:ln>
                <a:solidFill>
                  <a:srgbClr val="004C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&amp; User-centric operations</a:t>
            </a:r>
            <a:endParaRPr kumimoji="0" lang="fr-FR" sz="19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2" name="TextBox 46"/>
          <p:cNvSpPr/>
          <p:nvPr/>
        </p:nvSpPr>
        <p:spPr>
          <a:xfrm>
            <a:off x="4682880" y="3867120"/>
            <a:ext cx="2509200" cy="3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1900" b="1" i="0" u="none" strike="noStrike" kern="1200" cap="none" spc="-1" normalizeH="0" baseline="0" noProof="0">
                <a:ln>
                  <a:noFill/>
                </a:ln>
                <a:solidFill>
                  <a:srgbClr val="004C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View Beyond 2035</a:t>
            </a:r>
            <a:endParaRPr kumimoji="0" lang="fr-FR" sz="19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03" name="Picture 14"/>
          <p:cNvPicPr/>
          <p:nvPr/>
        </p:nvPicPr>
        <p:blipFill>
          <a:blip r:embed="rId3"/>
          <a:stretch/>
        </p:blipFill>
        <p:spPr>
          <a:xfrm>
            <a:off x="2976840" y="1981440"/>
            <a:ext cx="1102680" cy="1074600"/>
          </a:xfrm>
          <a:prstGeom prst="rect">
            <a:avLst/>
          </a:prstGeom>
          <a:ln w="0">
            <a:noFill/>
          </a:ln>
        </p:spPr>
      </p:pic>
      <p:pic>
        <p:nvPicPr>
          <p:cNvPr id="1304" name="Picture 26"/>
          <p:cNvPicPr/>
          <p:nvPr/>
        </p:nvPicPr>
        <p:blipFill>
          <a:blip r:embed="rId4"/>
          <a:stretch/>
        </p:blipFill>
        <p:spPr>
          <a:xfrm>
            <a:off x="4289040" y="2034720"/>
            <a:ext cx="855720" cy="1003320"/>
          </a:xfrm>
          <a:prstGeom prst="rect">
            <a:avLst/>
          </a:prstGeom>
          <a:ln w="0">
            <a:noFill/>
          </a:ln>
        </p:spPr>
      </p:pic>
      <p:pic>
        <p:nvPicPr>
          <p:cNvPr id="1305" name="Picture 27"/>
          <p:cNvPicPr/>
          <p:nvPr/>
        </p:nvPicPr>
        <p:blipFill>
          <a:blip r:embed="rId5"/>
          <a:stretch/>
        </p:blipFill>
        <p:spPr>
          <a:xfrm>
            <a:off x="3058920" y="4464000"/>
            <a:ext cx="996840" cy="1246320"/>
          </a:xfrm>
          <a:prstGeom prst="rect">
            <a:avLst/>
          </a:prstGeom>
          <a:ln w="0">
            <a:noFill/>
          </a:ln>
        </p:spPr>
      </p:pic>
      <p:pic>
        <p:nvPicPr>
          <p:cNvPr id="1306" name="Picture 28"/>
          <p:cNvPicPr/>
          <p:nvPr/>
        </p:nvPicPr>
        <p:blipFill>
          <a:blip r:embed="rId6"/>
          <a:stretch/>
        </p:blipFill>
        <p:spPr>
          <a:xfrm>
            <a:off x="4408560" y="4496760"/>
            <a:ext cx="1016280" cy="1200240"/>
          </a:xfrm>
          <a:prstGeom prst="rect">
            <a:avLst/>
          </a:prstGeom>
          <a:ln w="0">
            <a:noFill/>
          </a:ln>
        </p:spPr>
      </p:pic>
      <p:sp>
        <p:nvSpPr>
          <p:cNvPr id="1307" name="TextBox 47"/>
          <p:cNvSpPr/>
          <p:nvPr/>
        </p:nvSpPr>
        <p:spPr>
          <a:xfrm>
            <a:off x="334080" y="1942200"/>
            <a:ext cx="2406240" cy="123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1500" b="0" i="0" u="none" strike="noStrike" kern="1200" cap="none" spc="-1" normalizeH="0" baseline="0" noProof="0">
                <a:ln>
                  <a:noFill/>
                </a:ln>
                <a:solidFill>
                  <a:srgbClr val="004C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Beamlines operate increasingly as coordinated platforms for</a:t>
            </a:r>
            <a:r>
              <a:rPr kumimoji="0" lang="fr-FR" sz="15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-1" normalizeH="0" baseline="0" noProof="0">
                <a:ln>
                  <a:noFill/>
                </a:ln>
                <a:solidFill>
                  <a:srgbClr val="004C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holistic scientific approaches</a:t>
            </a:r>
            <a:endParaRPr kumimoji="0" lang="fr-FR" sz="15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8" name="TextBox 48"/>
          <p:cNvSpPr/>
          <p:nvPr/>
        </p:nvSpPr>
        <p:spPr>
          <a:xfrm>
            <a:off x="5227920" y="1984680"/>
            <a:ext cx="2831400" cy="168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1500" b="0" i="0" u="none" strike="noStrike" kern="1200" cap="none" spc="-1" normalizeH="0" baseline="0" noProof="0">
                <a:ln>
                  <a:noFill/>
                </a:ln>
                <a:solidFill>
                  <a:srgbClr val="004C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IDs, timing &amp; filling modes, real-time control,</a:t>
            </a:r>
            <a:r>
              <a:rPr kumimoji="0" lang="fr-FR" sz="15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-1" normalizeH="0" baseline="0" noProof="0">
                <a:ln>
                  <a:noFill/>
                </a:ln>
                <a:solidFill>
                  <a:srgbClr val="004C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Autonomous experiments; mechatronics; </a:t>
            </a:r>
            <a:endParaRPr kumimoji="0" lang="fr-FR" sz="15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1500" b="0" i="0" u="none" strike="noStrike" kern="1200" cap="none" spc="-1" normalizeH="0" baseline="0" noProof="0">
                <a:ln>
                  <a:noFill/>
                </a:ln>
                <a:solidFill>
                  <a:srgbClr val="004C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at-wavelength metrology; customized detectors, integrating data treatment at detectors</a:t>
            </a:r>
            <a:endParaRPr kumimoji="0" lang="fr-FR" sz="15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9" name="TextBox 49"/>
          <p:cNvSpPr/>
          <p:nvPr/>
        </p:nvSpPr>
        <p:spPr>
          <a:xfrm>
            <a:off x="119880" y="4255560"/>
            <a:ext cx="2620440" cy="168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1500" b="0" i="0" u="none" strike="noStrike" kern="1200" cap="none" spc="-1" normalizeH="0" baseline="0" noProof="0">
                <a:ln>
                  <a:noFill/>
                </a:ln>
                <a:solidFill>
                  <a:srgbClr val="004C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FAIR data management automated</a:t>
            </a:r>
            <a:r>
              <a:rPr kumimoji="0" lang="fr-FR" sz="15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-1" normalizeH="0" baseline="0" noProof="0">
                <a:ln>
                  <a:noFill/>
                </a:ln>
                <a:solidFill>
                  <a:srgbClr val="004C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pipelines, metadata enrichment,</a:t>
            </a:r>
            <a:r>
              <a:rPr kumimoji="0" lang="fr-FR" sz="15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-1" normalizeH="0" baseline="0" noProof="0">
                <a:ln>
                  <a:noFill/>
                </a:ln>
                <a:solidFill>
                  <a:srgbClr val="004C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open, community-driven databases</a:t>
            </a:r>
            <a:r>
              <a:rPr kumimoji="0" lang="fr-FR" sz="15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-1" normalizeH="0" baseline="0" noProof="0">
                <a:ln>
                  <a:noFill/>
                </a:ln>
                <a:solidFill>
                  <a:srgbClr val="004C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 data portals, AI/ML analytics,</a:t>
            </a:r>
            <a:r>
              <a:rPr kumimoji="0" lang="fr-FR" sz="15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-1" normalizeH="0" baseline="0" noProof="0">
                <a:ln>
                  <a:noFill/>
                </a:ln>
                <a:solidFill>
                  <a:srgbClr val="004C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user-friendly digital services</a:t>
            </a:r>
            <a:endParaRPr kumimoji="0" lang="fr-FR" sz="15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0" name="TextBox 50"/>
          <p:cNvSpPr/>
          <p:nvPr/>
        </p:nvSpPr>
        <p:spPr>
          <a:xfrm>
            <a:off x="5450040" y="4460400"/>
            <a:ext cx="2499480" cy="14758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15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LINAC, diffraction-limited high-energy</a:t>
            </a:r>
            <a:endParaRPr kumimoji="0" lang="fr-FR" sz="1500" b="0" i="0" u="none" strike="noStrike" kern="1200" cap="none" spc="-1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15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X-ray source with next-generation beamlines to address future scientific challenge</a:t>
            </a:r>
            <a:r>
              <a:rPr kumimoji="0" lang="en-GB" sz="15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</a:t>
            </a:r>
            <a:endParaRPr kumimoji="0" lang="fr-FR" sz="1500" b="0" i="0" u="none" strike="noStrike" kern="1200" cap="none" spc="-1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2" name="TextBox 51"/>
          <p:cNvSpPr/>
          <p:nvPr/>
        </p:nvSpPr>
        <p:spPr>
          <a:xfrm>
            <a:off x="2376360" y="807840"/>
            <a:ext cx="44413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2000" b="1" i="0" u="none" strike="noStrike" kern="1200" cap="none" spc="-1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Calibri"/>
                <a:cs typeface="+mn-cs"/>
              </a:rPr>
              <a:t>Exploit EBS now, prepare next leap</a:t>
            </a:r>
            <a:endParaRPr kumimoji="0" lang="fr-FR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13" name="Image 19"/>
          <p:cNvPicPr/>
          <p:nvPr/>
        </p:nvPicPr>
        <p:blipFill>
          <a:blip r:embed="rId7"/>
          <a:stretch/>
        </p:blipFill>
        <p:spPr>
          <a:xfrm>
            <a:off x="11714760" y="6280560"/>
            <a:ext cx="398160" cy="49716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ftr" idx="14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800" b="1" i="0" u="none" strike="noStrike" kern="1200" cap="none" spc="-1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COLD Review Meeting | Qing Qin | 21 April, 2026</a:t>
            </a:r>
            <a:endParaRPr kumimoji="0" lang="fr-FR" sz="800" b="1" i="0" u="none" strike="noStrike" kern="1200" cap="none" spc="-1" normalizeH="0" baseline="0" noProof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E7FF0AB-14EE-4D89-80EA-FBD0036A4CE2}"/>
              </a:ext>
            </a:extLst>
          </p:cNvPr>
          <p:cNvSpPr>
            <a:spLocks noGrp="1"/>
          </p:cNvSpPr>
          <p:nvPr>
            <p:ph type="sldNum" idx="150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5FB686EE-ED69-4B9F-BE5C-969FE8E9ECEE}" type="slidenum">
              <a:rPr lang="en-GB" smtClean="0"/>
              <a:t>25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2325800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cs typeface="Arial"/>
              </a:rPr>
              <a:t>COLD Review Meeting | Qing Qin | 21 April, 2026</a:t>
            </a:r>
            <a:endParaRPr kumimoji="0" lang="fr-FR" sz="800" b="1" i="0" u="none" strike="noStrike" kern="0" cap="none" spc="0" normalizeH="0" baseline="0" noProof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76793481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cs typeface="Arial"/>
              </a:rPr>
              <a:t>Page </a:t>
            </a:r>
            <a:fld id="{733122C9-A0B9-462F-8757-0847AD287B63}" type="slidenum">
              <a:rPr kumimoji="0" lang="fr-FR" sz="800" b="1" i="0" u="none" strike="noStrike" kern="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800" b="1" i="0" u="none" strike="noStrike" kern="0" cap="none" spc="0" normalizeH="0" baseline="0" noProof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08408132" name="TextBox 5"/>
          <p:cNvSpPr txBox="1"/>
          <p:nvPr/>
        </p:nvSpPr>
        <p:spPr bwMode="auto">
          <a:xfrm>
            <a:off x="239350" y="116632"/>
            <a:ext cx="2292753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98D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COLD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30560258" name="TextBox 8"/>
          <p:cNvSpPr txBox="1"/>
          <p:nvPr/>
        </p:nvSpPr>
        <p:spPr bwMode="auto">
          <a:xfrm>
            <a:off x="292130" y="2974168"/>
            <a:ext cx="20509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demonstrator: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prove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gradient cryogenic accelerating structures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users facility grade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low repetition rate.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pre-injector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a new 6GeV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linac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6303002" name="Rectangle 9"/>
          <p:cNvSpPr/>
          <p:nvPr/>
        </p:nvSpPr>
        <p:spPr bwMode="auto">
          <a:xfrm>
            <a:off x="515056" y="898755"/>
            <a:ext cx="2679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Arial"/>
                <a:cs typeface="Arial"/>
              </a:rPr>
              <a:t>C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Arial"/>
                <a:cs typeface="Arial"/>
              </a:rPr>
              <a:t>2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Arial"/>
                <a:cs typeface="Arial"/>
              </a:rPr>
              <a:t>(cold copper) </a:t>
            </a:r>
            <a:endParaRPr kumimoji="0" sz="1800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Arial"/>
                <a:cs typeface="Arial"/>
              </a:rPr>
              <a:t>Operation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Arial"/>
                <a:cs typeface="Arial"/>
              </a:rPr>
              <a:t>Linac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Arial"/>
                <a:cs typeface="Arial"/>
              </a:rPr>
              <a:t>Demonstrator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ED7703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11398847" name="TextBox 1"/>
          <p:cNvSpPr txBox="1"/>
          <p:nvPr/>
        </p:nvSpPr>
        <p:spPr bwMode="auto">
          <a:xfrm>
            <a:off x="8426375" y="568648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4Hz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01142373" name="TextBox 10"/>
          <p:cNvSpPr txBox="1"/>
          <p:nvPr/>
        </p:nvSpPr>
        <p:spPr bwMode="auto">
          <a:xfrm>
            <a:off x="5447928" y="568648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4Hz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674177118" name="Group 11"/>
          <p:cNvGrpSpPr/>
          <p:nvPr/>
        </p:nvGrpSpPr>
        <p:grpSpPr bwMode="auto">
          <a:xfrm>
            <a:off x="2321340" y="172338"/>
            <a:ext cx="9870660" cy="5056862"/>
            <a:chOff x="242048" y="746779"/>
            <a:chExt cx="11224146" cy="5418524"/>
          </a:xfrm>
        </p:grpSpPr>
        <p:grpSp>
          <p:nvGrpSpPr>
            <p:cNvPr id="13" name="Group 12"/>
            <p:cNvGrpSpPr/>
            <p:nvPr/>
          </p:nvGrpSpPr>
          <p:grpSpPr bwMode="auto">
            <a:xfrm>
              <a:off x="242048" y="746779"/>
              <a:ext cx="11224146" cy="5418524"/>
              <a:chOff x="242048" y="269990"/>
              <a:chExt cx="11224146" cy="5418524"/>
            </a:xfrm>
          </p:grpSpPr>
          <p:sp>
            <p:nvSpPr>
              <p:cNvPr id="18" name="Rectangle 17"/>
              <p:cNvSpPr/>
              <p:nvPr/>
            </p:nvSpPr>
            <p:spPr bwMode="auto">
              <a:xfrm>
                <a:off x="242048" y="1656442"/>
                <a:ext cx="1278609" cy="49468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Waveguide S-band</a:t>
                </a: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 rot="5400000">
                <a:off x="481973" y="4230114"/>
                <a:ext cx="955357" cy="314982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Photo-gun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 bwMode="auto">
              <a:xfrm>
                <a:off x="1014552" y="269990"/>
                <a:ext cx="10451642" cy="5418524"/>
                <a:chOff x="1014552" y="269990"/>
                <a:chExt cx="10451642" cy="5418524"/>
              </a:xfrm>
            </p:grpSpPr>
            <p:sp>
              <p:nvSpPr>
                <p:cNvPr id="21" name="Rectangle 20"/>
                <p:cNvSpPr/>
                <p:nvPr/>
              </p:nvSpPr>
              <p:spPr bwMode="auto">
                <a:xfrm>
                  <a:off x="3421295" y="329404"/>
                  <a:ext cx="1842930" cy="127891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cxnSp>
              <p:nvCxnSpPr>
                <p:cNvPr id="22" name="Straight Connector 21"/>
                <p:cNvCxnSpPr/>
                <p:nvPr/>
              </p:nvCxnSpPr>
              <p:spPr bwMode="auto">
                <a:xfrm flipV="1">
                  <a:off x="2336913" y="1737771"/>
                  <a:ext cx="1073252" cy="2737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3" name="Snip Same Side Corner Rectangle 22"/>
                <p:cNvSpPr/>
                <p:nvPr/>
              </p:nvSpPr>
              <p:spPr bwMode="auto">
                <a:xfrm rot="6393424">
                  <a:off x="9744307" y="4307801"/>
                  <a:ext cx="1046071" cy="647632"/>
                </a:xfrm>
                <a:prstGeom prst="snip2SameRect">
                  <a:avLst>
                    <a:gd name="adj1" fmla="val 32002"/>
                    <a:gd name="adj2" fmla="val 0"/>
                  </a:avLst>
                </a:prstGeom>
                <a:solidFill>
                  <a:schemeClr val="accent3"/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 bwMode="auto">
                <a:xfrm rot="6980476">
                  <a:off x="5667254" y="2575125"/>
                  <a:ext cx="106817" cy="25843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 bwMode="auto">
                <a:xfrm>
                  <a:off x="5820170" y="2367301"/>
                  <a:ext cx="499735" cy="509353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 bwMode="auto">
                <a:xfrm rot="13890804">
                  <a:off x="5723653" y="2706598"/>
                  <a:ext cx="90295" cy="30571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 bwMode="auto">
                <a:xfrm rot="10800000">
                  <a:off x="5595663" y="2465997"/>
                  <a:ext cx="84067" cy="12891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 bwMode="auto">
                <a:xfrm rot="10800000">
                  <a:off x="5595663" y="2248680"/>
                  <a:ext cx="84067" cy="12891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 bwMode="auto">
                <a:xfrm>
                  <a:off x="1772401" y="352578"/>
                  <a:ext cx="1402228" cy="1271676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modulator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25 (35) MW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1.5 </a:t>
                  </a: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ymbol"/>
                      <a:cs typeface="Arial"/>
                    </a:rPr>
                    <a:t>m</a:t>
                  </a: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s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S-band (2.998GHz)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 bwMode="auto">
                <a:xfrm rot="16199999">
                  <a:off x="1018508" y="829599"/>
                  <a:ext cx="1157753" cy="20371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klystron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31" name="Triangle 30"/>
                <p:cNvSpPr/>
                <p:nvPr/>
              </p:nvSpPr>
              <p:spPr bwMode="auto">
                <a:xfrm flipV="1">
                  <a:off x="1507354" y="1554151"/>
                  <a:ext cx="174362" cy="16943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 bwMode="auto">
                <a:xfrm>
                  <a:off x="5884175" y="275679"/>
                  <a:ext cx="1392565" cy="1271676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modulator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50 MW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4.0 </a:t>
                  </a: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ymbol"/>
                      <a:cs typeface="Arial"/>
                    </a:rPr>
                    <a:t>m</a:t>
                  </a: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s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C-band 5.712GHz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33" name="Triangle 32"/>
                <p:cNvSpPr/>
                <p:nvPr/>
              </p:nvSpPr>
              <p:spPr bwMode="auto">
                <a:xfrm flipV="1">
                  <a:off x="5590993" y="1462285"/>
                  <a:ext cx="174362" cy="16943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34" name="Rounded Rectangle 33"/>
                <p:cNvSpPr/>
                <p:nvPr/>
              </p:nvSpPr>
              <p:spPr bwMode="auto">
                <a:xfrm>
                  <a:off x="2865561" y="2861465"/>
                  <a:ext cx="73948" cy="175787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 bwMode="auto">
                <a:xfrm>
                  <a:off x="7381610" y="281039"/>
                  <a:ext cx="435906" cy="128641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Control PS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 bwMode="auto">
                <a:xfrm>
                  <a:off x="5246809" y="2176443"/>
                  <a:ext cx="336270" cy="1989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 bwMode="auto">
                <a:xfrm rot="10800000">
                  <a:off x="3957560" y="2716973"/>
                  <a:ext cx="90295" cy="30571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 bwMode="auto">
                <a:xfrm rot="8650523">
                  <a:off x="4022168" y="2982174"/>
                  <a:ext cx="64607" cy="233892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 bwMode="auto">
                <a:xfrm rot="13090773">
                  <a:off x="4025281" y="2995066"/>
                  <a:ext cx="75505" cy="243101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40" name="TextBox 38"/>
                <p:cNvSpPr txBox="1"/>
                <p:nvPr/>
              </p:nvSpPr>
              <p:spPr bwMode="auto">
                <a:xfrm>
                  <a:off x="2893052" y="2945884"/>
                  <a:ext cx="1181546" cy="280320"/>
                </a:xfrm>
                <a:prstGeom prst="rect">
                  <a:avLst/>
                </a:prstGeom>
                <a:noFill/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planar hybrid 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41" name="Triangle 40"/>
                <p:cNvSpPr/>
                <p:nvPr/>
              </p:nvSpPr>
              <p:spPr bwMode="auto">
                <a:xfrm>
                  <a:off x="3474949" y="2305359"/>
                  <a:ext cx="479497" cy="405168"/>
                </a:xfrm>
                <a:prstGeom prst="triangle">
                  <a:avLst>
                    <a:gd name="adj" fmla="val 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 bwMode="auto">
                <a:xfrm rot="10800000">
                  <a:off x="1352842" y="2953759"/>
                  <a:ext cx="199272" cy="95767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 bwMode="auto">
                <a:xfrm>
                  <a:off x="1562362" y="2945231"/>
                  <a:ext cx="766545" cy="280320"/>
                </a:xfrm>
                <a:prstGeom prst="rect">
                  <a:avLst/>
                </a:prstGeom>
                <a:noFill/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>
                  <a:schemeClr val="tx1"/>
                </a:fontRef>
              </p:style>
              <p:txBody>
                <a:bodyPr wrap="squar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isolator </a:t>
                  </a:r>
                </a:p>
              </p:txBody>
            </p:sp>
            <p:cxnSp>
              <p:nvCxnSpPr>
                <p:cNvPr id="44" name="Straight Connector 43"/>
                <p:cNvCxnSpPr>
                  <a:endCxn id="101" idx="3"/>
                </p:cNvCxnSpPr>
                <p:nvPr/>
              </p:nvCxnSpPr>
              <p:spPr bwMode="auto">
                <a:xfrm flipH="1" flipV="1">
                  <a:off x="8871479" y="4439169"/>
                  <a:ext cx="1213227" cy="17725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 bwMode="auto">
                <a:xfrm flipV="1">
                  <a:off x="1197738" y="3334546"/>
                  <a:ext cx="9834439" cy="29777"/>
                </a:xfrm>
                <a:prstGeom prst="line">
                  <a:avLst/>
                </a:prstGeom>
                <a:ln w="762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Rounded Rectangle 45"/>
                <p:cNvSpPr/>
                <p:nvPr/>
              </p:nvSpPr>
              <p:spPr bwMode="auto">
                <a:xfrm>
                  <a:off x="3506919" y="691693"/>
                  <a:ext cx="1165839" cy="85217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laser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cxnSp>
              <p:nvCxnSpPr>
                <p:cNvPr id="47" name="Straight Connector 46"/>
                <p:cNvCxnSpPr/>
                <p:nvPr/>
              </p:nvCxnSpPr>
              <p:spPr bwMode="auto">
                <a:xfrm flipH="1">
                  <a:off x="3401399" y="1642530"/>
                  <a:ext cx="97300" cy="122612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 bwMode="auto">
                <a:xfrm flipV="1">
                  <a:off x="1294260" y="5666416"/>
                  <a:ext cx="9832919" cy="22099"/>
                </a:xfrm>
                <a:prstGeom prst="line">
                  <a:avLst/>
                </a:prstGeom>
                <a:ln w="762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Rectangle 48"/>
                <p:cNvSpPr/>
                <p:nvPr/>
              </p:nvSpPr>
              <p:spPr bwMode="auto">
                <a:xfrm rot="16199999">
                  <a:off x="5420284" y="1853406"/>
                  <a:ext cx="486202" cy="98079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cxnSp>
              <p:nvCxnSpPr>
                <p:cNvPr id="50" name="Straight Connector 49"/>
                <p:cNvCxnSpPr>
                  <a:endCxn id="101" idx="3"/>
                </p:cNvCxnSpPr>
                <p:nvPr/>
              </p:nvCxnSpPr>
              <p:spPr bwMode="auto">
                <a:xfrm flipH="1" flipV="1">
                  <a:off x="8871479" y="4439169"/>
                  <a:ext cx="1128873" cy="3545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Rectangle 50"/>
                <p:cNvSpPr/>
                <p:nvPr/>
              </p:nvSpPr>
              <p:spPr bwMode="auto">
                <a:xfrm>
                  <a:off x="7917929" y="280120"/>
                  <a:ext cx="435906" cy="128733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Alignment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 bwMode="auto">
                <a:xfrm>
                  <a:off x="8535204" y="269990"/>
                  <a:ext cx="435906" cy="128641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Diagnostic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53" name="Can 52"/>
                <p:cNvSpPr/>
                <p:nvPr/>
              </p:nvSpPr>
              <p:spPr bwMode="auto">
                <a:xfrm>
                  <a:off x="2728268" y="2393346"/>
                  <a:ext cx="545661" cy="502024"/>
                </a:xfrm>
                <a:prstGeom prst="can">
                  <a:avLst>
                    <a:gd name="adj" fmla="val 25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LN</a:t>
                  </a:r>
                  <a:r>
                    <a:rPr kumimoji="0" lang="en-US" sz="1200" b="0" i="0" u="none" strike="noStrike" kern="0" cap="none" spc="0" normalizeH="0" baseline="-2500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2</a:t>
                  </a: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 </a:t>
                  </a:r>
                </a:p>
              </p:txBody>
            </p:sp>
            <p:cxnSp>
              <p:nvCxnSpPr>
                <p:cNvPr id="54" name="Straight Connector 53"/>
                <p:cNvCxnSpPr>
                  <a:endCxn id="101" idx="3"/>
                </p:cNvCxnSpPr>
                <p:nvPr/>
              </p:nvCxnSpPr>
              <p:spPr bwMode="auto">
                <a:xfrm>
                  <a:off x="1927880" y="4427889"/>
                  <a:ext cx="6943598" cy="1365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Rectangle 54"/>
                <p:cNvSpPr/>
                <p:nvPr/>
              </p:nvSpPr>
              <p:spPr bwMode="auto">
                <a:xfrm rot="10800000">
                  <a:off x="1562229" y="1735999"/>
                  <a:ext cx="73529" cy="2288563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 bwMode="auto">
                <a:xfrm rot="16199999">
                  <a:off x="1205912" y="4280295"/>
                  <a:ext cx="763375" cy="133885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 bwMode="auto">
                <a:xfrm flipH="1">
                  <a:off x="1324048" y="3798190"/>
                  <a:ext cx="184084" cy="375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cxnSp>
              <p:nvCxnSpPr>
                <p:cNvPr id="58" name="Straight Connector 57"/>
                <p:cNvCxnSpPr/>
                <p:nvPr/>
              </p:nvCxnSpPr>
              <p:spPr bwMode="auto">
                <a:xfrm flipV="1">
                  <a:off x="2284925" y="1736001"/>
                  <a:ext cx="57842" cy="2572935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 bwMode="auto">
                <a:xfrm flipH="1">
                  <a:off x="1689169" y="4322953"/>
                  <a:ext cx="603529" cy="99717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60" name="Rectangle 59"/>
                <p:cNvSpPr/>
                <p:nvPr/>
              </p:nvSpPr>
              <p:spPr bwMode="auto">
                <a:xfrm rot="16199999">
                  <a:off x="1357799" y="4267733"/>
                  <a:ext cx="877557" cy="221185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solenoid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cxnSp>
              <p:nvCxnSpPr>
                <p:cNvPr id="61" name="Straight Connector 60"/>
                <p:cNvCxnSpPr/>
                <p:nvPr/>
              </p:nvCxnSpPr>
              <p:spPr bwMode="auto">
                <a:xfrm>
                  <a:off x="1667386" y="4130842"/>
                  <a:ext cx="7784" cy="81125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2" name="Trapezoid 61"/>
                <p:cNvSpPr/>
                <p:nvPr/>
              </p:nvSpPr>
              <p:spPr bwMode="auto">
                <a:xfrm>
                  <a:off x="1425302" y="4628094"/>
                  <a:ext cx="112090" cy="103134"/>
                </a:xfrm>
                <a:prstGeom prst="trapezoid">
                  <a:avLst>
                    <a:gd name="adj" fmla="val 25000"/>
                  </a:avLst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 bwMode="auto">
                <a:xfrm rot="16199999">
                  <a:off x="1298587" y="4301163"/>
                  <a:ext cx="239418" cy="221067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64" name="Trapezoid 63"/>
                <p:cNvSpPr/>
                <p:nvPr/>
              </p:nvSpPr>
              <p:spPr bwMode="auto">
                <a:xfrm>
                  <a:off x="5107271" y="3663593"/>
                  <a:ext cx="112090" cy="103134"/>
                </a:xfrm>
                <a:prstGeom prst="trapezoid">
                  <a:avLst>
                    <a:gd name="adj" fmla="val 25000"/>
                  </a:avLst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65" name="Trapezoid 64"/>
                <p:cNvSpPr/>
                <p:nvPr/>
              </p:nvSpPr>
              <p:spPr bwMode="auto">
                <a:xfrm>
                  <a:off x="2512440" y="5201822"/>
                  <a:ext cx="112090" cy="103134"/>
                </a:xfrm>
                <a:prstGeom prst="trapezoid">
                  <a:avLst>
                    <a:gd name="adj" fmla="val 25000"/>
                  </a:avLst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66" name="Trapezoid 65"/>
                <p:cNvSpPr/>
                <p:nvPr/>
              </p:nvSpPr>
              <p:spPr bwMode="auto">
                <a:xfrm>
                  <a:off x="2559227" y="3674905"/>
                  <a:ext cx="112090" cy="103134"/>
                </a:xfrm>
                <a:prstGeom prst="trapezoid">
                  <a:avLst>
                    <a:gd name="adj" fmla="val 25000"/>
                  </a:avLst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67" name="Rectangle 66"/>
                <p:cNvSpPr/>
                <p:nvPr/>
              </p:nvSpPr>
              <p:spPr bwMode="auto">
                <a:xfrm>
                  <a:off x="2533478" y="3766728"/>
                  <a:ext cx="2715072" cy="935571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 bwMode="auto">
                <a:xfrm>
                  <a:off x="2554496" y="4024563"/>
                  <a:ext cx="2671482" cy="589336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 bwMode="auto">
                <a:xfrm>
                  <a:off x="4606271" y="3824356"/>
                  <a:ext cx="45182" cy="363731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70" name="Rectangle 69"/>
                <p:cNvSpPr/>
                <p:nvPr/>
              </p:nvSpPr>
              <p:spPr bwMode="auto">
                <a:xfrm>
                  <a:off x="3314218" y="3821057"/>
                  <a:ext cx="641405" cy="72746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71" name="Rectangle 70"/>
                <p:cNvSpPr/>
                <p:nvPr/>
              </p:nvSpPr>
              <p:spPr bwMode="auto">
                <a:xfrm>
                  <a:off x="2743392" y="4216096"/>
                  <a:ext cx="1009451" cy="29466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 bwMode="auto">
                <a:xfrm>
                  <a:off x="4159575" y="4216096"/>
                  <a:ext cx="888226" cy="311901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73" name="Rectangle 72"/>
                <p:cNvSpPr/>
                <p:nvPr/>
              </p:nvSpPr>
              <p:spPr bwMode="auto">
                <a:xfrm>
                  <a:off x="3666437" y="3448103"/>
                  <a:ext cx="336270" cy="1989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74" name="Rectangle 73"/>
                <p:cNvSpPr/>
                <p:nvPr/>
              </p:nvSpPr>
              <p:spPr bwMode="auto">
                <a:xfrm>
                  <a:off x="4133522" y="3444175"/>
                  <a:ext cx="336270" cy="1989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 bwMode="auto">
                <a:xfrm flipH="1">
                  <a:off x="3280746" y="3832107"/>
                  <a:ext cx="54488" cy="339789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cxnSp>
              <p:nvCxnSpPr>
                <p:cNvPr id="76" name="Straight Connector 75"/>
                <p:cNvCxnSpPr/>
                <p:nvPr/>
              </p:nvCxnSpPr>
              <p:spPr bwMode="auto">
                <a:xfrm flipH="1">
                  <a:off x="5060413" y="4208007"/>
                  <a:ext cx="6227" cy="677736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 bwMode="auto">
                <a:xfrm>
                  <a:off x="2728726" y="4203411"/>
                  <a:ext cx="6227" cy="655637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 bwMode="auto">
                <a:xfrm>
                  <a:off x="3759848" y="4218595"/>
                  <a:ext cx="0" cy="618803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 bwMode="auto">
                <a:xfrm flipH="1" flipV="1">
                  <a:off x="8431088" y="4438242"/>
                  <a:ext cx="1829386" cy="1476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Rectangle 79"/>
                <p:cNvSpPr/>
                <p:nvPr/>
              </p:nvSpPr>
              <p:spPr bwMode="auto">
                <a:xfrm>
                  <a:off x="6237265" y="2036104"/>
                  <a:ext cx="1264113" cy="494683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pulse compressor</a:t>
                  </a: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 bwMode="auto">
                <a:xfrm>
                  <a:off x="4798991" y="1937004"/>
                  <a:ext cx="866729" cy="445214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Vacuum pump</a:t>
                  </a: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 bwMode="auto">
                <a:xfrm>
                  <a:off x="5713225" y="1752062"/>
                  <a:ext cx="1694558" cy="296810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Waveguide C-band</a:t>
                  </a: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 bwMode="auto">
                <a:xfrm>
                  <a:off x="3273928" y="5068974"/>
                  <a:ext cx="4762055" cy="296810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SLAC’s C-band distributed coupling accelerating structures</a:t>
                  </a: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cxnSp>
              <p:nvCxnSpPr>
                <p:cNvPr id="84" name="Straight Arrow Connector 83"/>
                <p:cNvCxnSpPr/>
                <p:nvPr/>
              </p:nvCxnSpPr>
              <p:spPr bwMode="auto">
                <a:xfrm flipH="1" flipV="1">
                  <a:off x="3567502" y="4427889"/>
                  <a:ext cx="144974" cy="61488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/>
                <p:cNvCxnSpPr/>
                <p:nvPr/>
              </p:nvCxnSpPr>
              <p:spPr bwMode="auto">
                <a:xfrm flipH="1" flipV="1">
                  <a:off x="4654017" y="4471381"/>
                  <a:ext cx="144974" cy="61488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Rounded Rectangle 85"/>
                <p:cNvSpPr/>
                <p:nvPr/>
              </p:nvSpPr>
              <p:spPr bwMode="auto">
                <a:xfrm rot="16199999">
                  <a:off x="1604086" y="4316044"/>
                  <a:ext cx="818625" cy="11200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0000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Steerer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87" name="Rounded Rectangle 86"/>
                <p:cNvSpPr/>
                <p:nvPr/>
              </p:nvSpPr>
              <p:spPr bwMode="auto">
                <a:xfrm rot="16199999">
                  <a:off x="1907441" y="4307428"/>
                  <a:ext cx="818625" cy="11200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screen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88" name="Rounded Rectangle 87"/>
                <p:cNvSpPr/>
                <p:nvPr/>
              </p:nvSpPr>
              <p:spPr bwMode="auto">
                <a:xfrm rot="16199999">
                  <a:off x="1745380" y="4307428"/>
                  <a:ext cx="818625" cy="11200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Fast CT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89" name="Rounded Rectangle 88"/>
                <p:cNvSpPr/>
                <p:nvPr/>
              </p:nvSpPr>
              <p:spPr bwMode="auto">
                <a:xfrm rot="16199999">
                  <a:off x="8107833" y="4288542"/>
                  <a:ext cx="818625" cy="11200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0000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Steerer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90" name="Rectangle 89"/>
                <p:cNvSpPr/>
                <p:nvPr/>
              </p:nvSpPr>
              <p:spPr bwMode="auto">
                <a:xfrm>
                  <a:off x="1851326" y="5122584"/>
                  <a:ext cx="782350" cy="263831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Vibration</a:t>
                  </a: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cxnSp>
              <p:nvCxnSpPr>
                <p:cNvPr id="91" name="Straight Connector 90"/>
                <p:cNvCxnSpPr/>
                <p:nvPr/>
              </p:nvCxnSpPr>
              <p:spPr bwMode="auto">
                <a:xfrm flipH="1">
                  <a:off x="4125642" y="4203411"/>
                  <a:ext cx="4573" cy="6821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Rounded Rectangle 91"/>
                <p:cNvSpPr/>
                <p:nvPr/>
              </p:nvSpPr>
              <p:spPr bwMode="auto">
                <a:xfrm rot="16199999">
                  <a:off x="7781591" y="4275679"/>
                  <a:ext cx="818625" cy="11200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0000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Quadrupole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93" name="Rounded Rectangle 92"/>
                <p:cNvSpPr/>
                <p:nvPr/>
              </p:nvSpPr>
              <p:spPr bwMode="auto">
                <a:xfrm rot="16199999">
                  <a:off x="9268779" y="4521285"/>
                  <a:ext cx="818625" cy="11200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Screen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94" name="Rounded Rectangle 93"/>
                <p:cNvSpPr/>
                <p:nvPr/>
              </p:nvSpPr>
              <p:spPr bwMode="auto">
                <a:xfrm rot="16199999">
                  <a:off x="8267713" y="4290651"/>
                  <a:ext cx="818625" cy="112003"/>
                </a:xfrm>
                <a:prstGeom prst="roundRect">
                  <a:avLst>
                    <a:gd name="adj" fmla="val 16667"/>
                  </a:avLst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RF deflector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95" name="Rounded Rectangle 94"/>
                <p:cNvSpPr/>
                <p:nvPr/>
              </p:nvSpPr>
              <p:spPr bwMode="auto">
                <a:xfrm rot="16199999">
                  <a:off x="7944021" y="4273854"/>
                  <a:ext cx="818625" cy="11200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BPM/BLM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96" name="Rectangle 95"/>
                <p:cNvSpPr/>
                <p:nvPr/>
              </p:nvSpPr>
              <p:spPr bwMode="auto">
                <a:xfrm>
                  <a:off x="10104814" y="3612968"/>
                  <a:ext cx="1361381" cy="329789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Beam dump</a:t>
                  </a: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 bwMode="auto">
                <a:xfrm>
                  <a:off x="8755369" y="3762705"/>
                  <a:ext cx="672982" cy="2968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dipole</a:t>
                  </a: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98" name="Rectangle 97"/>
                <p:cNvSpPr/>
                <p:nvPr/>
              </p:nvSpPr>
              <p:spPr bwMode="auto">
                <a:xfrm rot="10800000">
                  <a:off x="3963787" y="3209620"/>
                  <a:ext cx="67427" cy="679842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99" name="Rectangle 98"/>
                <p:cNvSpPr/>
                <p:nvPr/>
              </p:nvSpPr>
              <p:spPr bwMode="auto">
                <a:xfrm>
                  <a:off x="4101185" y="3809823"/>
                  <a:ext cx="550268" cy="79532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00" name="Rectangle 99"/>
                <p:cNvSpPr/>
                <p:nvPr/>
              </p:nvSpPr>
              <p:spPr bwMode="auto">
                <a:xfrm rot="10800000">
                  <a:off x="4087752" y="3209619"/>
                  <a:ext cx="69524" cy="675279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01" name="Trapezoid 100"/>
                <p:cNvSpPr/>
                <p:nvPr/>
              </p:nvSpPr>
              <p:spPr bwMode="auto">
                <a:xfrm rot="11205178">
                  <a:off x="8838304" y="4114141"/>
                  <a:ext cx="259986" cy="677736"/>
                </a:xfrm>
                <a:prstGeom prst="trapezoid">
                  <a:avLst>
                    <a:gd name="adj" fmla="val 25000"/>
                  </a:avLst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02" name="Snip Same Side Corner Rectangle 101"/>
                <p:cNvSpPr/>
                <p:nvPr/>
              </p:nvSpPr>
              <p:spPr bwMode="auto">
                <a:xfrm rot="6393424">
                  <a:off x="9858443" y="4385336"/>
                  <a:ext cx="627091" cy="448360"/>
                </a:xfrm>
                <a:prstGeom prst="snip2SameRect">
                  <a:avLst>
                    <a:gd name="adj1" fmla="val 32002"/>
                    <a:gd name="adj2" fmla="val 0"/>
                  </a:avLst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 bwMode="auto">
                <a:xfrm rot="16199999">
                  <a:off x="5096849" y="756219"/>
                  <a:ext cx="1157753" cy="20371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klystron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04" name="Rounded Rectangle 103"/>
                <p:cNvSpPr/>
                <p:nvPr/>
              </p:nvSpPr>
              <p:spPr bwMode="auto">
                <a:xfrm rot="16199999">
                  <a:off x="2048735" y="4307428"/>
                  <a:ext cx="818625" cy="11200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BPM/BLM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05" name="Rounded Rectangle 104"/>
                <p:cNvSpPr/>
                <p:nvPr/>
              </p:nvSpPr>
              <p:spPr bwMode="auto">
                <a:xfrm rot="16199999">
                  <a:off x="4938424" y="4273243"/>
                  <a:ext cx="818625" cy="11200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0000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Quadrupole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06" name="Rounded Rectangle 105"/>
                <p:cNvSpPr/>
                <p:nvPr/>
              </p:nvSpPr>
              <p:spPr bwMode="auto">
                <a:xfrm rot="16199999">
                  <a:off x="5114670" y="4271353"/>
                  <a:ext cx="818625" cy="11200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0000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Quadrupole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07" name="Rounded Rectangle 106"/>
                <p:cNvSpPr/>
                <p:nvPr/>
              </p:nvSpPr>
              <p:spPr bwMode="auto">
                <a:xfrm rot="16199999">
                  <a:off x="5301971" y="4270015"/>
                  <a:ext cx="818625" cy="11200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0000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Quadrupole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08" name="Rounded Rectangle 107"/>
                <p:cNvSpPr/>
                <p:nvPr/>
              </p:nvSpPr>
              <p:spPr bwMode="auto">
                <a:xfrm rot="16199999">
                  <a:off x="5470607" y="4271353"/>
                  <a:ext cx="818625" cy="11200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BPM/BLM</a:t>
                  </a:r>
                  <a:endParaRPr kumimoji="0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grpSp>
              <p:nvGrpSpPr>
                <p:cNvPr id="109" name="Group 108"/>
                <p:cNvGrpSpPr/>
                <p:nvPr/>
              </p:nvGrpSpPr>
              <p:grpSpPr bwMode="auto">
                <a:xfrm>
                  <a:off x="5999266" y="3842780"/>
                  <a:ext cx="2085315" cy="1076491"/>
                  <a:chOff x="8267397" y="1622723"/>
                  <a:chExt cx="2715072" cy="1076491"/>
                </a:xfrm>
              </p:grpSpPr>
              <p:sp>
                <p:nvSpPr>
                  <p:cNvPr id="125" name="Trapezoid 124"/>
                  <p:cNvSpPr/>
                  <p:nvPr/>
                </p:nvSpPr>
                <p:spPr bwMode="auto">
                  <a:xfrm>
                    <a:off x="10841189" y="1781149"/>
                    <a:ext cx="112090" cy="103134"/>
                  </a:xfrm>
                  <a:prstGeom prst="trapezoid">
                    <a:avLst>
                      <a:gd name="adj" fmla="val 25000"/>
                    </a:avLst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26" name="Trapezoid 125"/>
                  <p:cNvSpPr/>
                  <p:nvPr/>
                </p:nvSpPr>
                <p:spPr bwMode="auto">
                  <a:xfrm>
                    <a:off x="8371380" y="1781436"/>
                    <a:ext cx="112090" cy="103134"/>
                  </a:xfrm>
                  <a:prstGeom prst="trapezoid">
                    <a:avLst>
                      <a:gd name="adj" fmla="val 25000"/>
                    </a:avLst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27" name="Rectangle 126"/>
                  <p:cNvSpPr/>
                  <p:nvPr/>
                </p:nvSpPr>
                <p:spPr bwMode="auto">
                  <a:xfrm>
                    <a:off x="8267397" y="1938280"/>
                    <a:ext cx="2715072" cy="49066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28" name="Rectangle 127"/>
                  <p:cNvSpPr/>
                  <p:nvPr/>
                </p:nvSpPr>
                <p:spPr bwMode="auto">
                  <a:xfrm>
                    <a:off x="9239452" y="2334014"/>
                    <a:ext cx="237587" cy="342357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29" name="Rectangle 128"/>
                  <p:cNvSpPr/>
                  <p:nvPr/>
                </p:nvSpPr>
                <p:spPr bwMode="auto">
                  <a:xfrm>
                    <a:off x="10340190" y="1637257"/>
                    <a:ext cx="45182" cy="363731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30" name="Rectangle 129"/>
                  <p:cNvSpPr/>
                  <p:nvPr/>
                </p:nvSpPr>
                <p:spPr bwMode="auto">
                  <a:xfrm>
                    <a:off x="9048137" y="1633958"/>
                    <a:ext cx="641405" cy="72746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31" name="Rectangle 130"/>
                  <p:cNvSpPr/>
                  <p:nvPr/>
                </p:nvSpPr>
                <p:spPr bwMode="auto">
                  <a:xfrm>
                    <a:off x="8345238" y="2028997"/>
                    <a:ext cx="1264127" cy="294668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32" name="Rectangle 131"/>
                  <p:cNvSpPr/>
                  <p:nvPr/>
                </p:nvSpPr>
                <p:spPr bwMode="auto">
                  <a:xfrm>
                    <a:off x="9741713" y="2028997"/>
                    <a:ext cx="1176155" cy="311901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33" name="Rectangle 132"/>
                  <p:cNvSpPr/>
                  <p:nvPr/>
                </p:nvSpPr>
                <p:spPr bwMode="auto">
                  <a:xfrm flipH="1">
                    <a:off x="9014665" y="1645008"/>
                    <a:ext cx="54488" cy="339789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134" name="Straight Connector 133"/>
                  <p:cNvCxnSpPr/>
                  <p:nvPr/>
                </p:nvCxnSpPr>
                <p:spPr bwMode="auto">
                  <a:xfrm flipH="1">
                    <a:off x="10913082" y="2020908"/>
                    <a:ext cx="6227" cy="677736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/>
                  <p:nvPr/>
                </p:nvCxnSpPr>
                <p:spPr bwMode="auto">
                  <a:xfrm>
                    <a:off x="8345238" y="2028997"/>
                    <a:ext cx="6227" cy="655637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 bwMode="auto">
                  <a:xfrm>
                    <a:off x="9624155" y="2031496"/>
                    <a:ext cx="0" cy="618803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 bwMode="auto">
                  <a:xfrm flipH="1">
                    <a:off x="9741713" y="2017096"/>
                    <a:ext cx="4573" cy="682119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8" name="Rectangle 137"/>
                  <p:cNvSpPr/>
                  <p:nvPr/>
                </p:nvSpPr>
                <p:spPr bwMode="auto">
                  <a:xfrm>
                    <a:off x="9835104" y="1622723"/>
                    <a:ext cx="550268" cy="79532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110" name="Rectangle 109"/>
                <p:cNvSpPr/>
                <p:nvPr/>
              </p:nvSpPr>
              <p:spPr bwMode="auto">
                <a:xfrm rot="10800000">
                  <a:off x="7174390" y="2795317"/>
                  <a:ext cx="90295" cy="30571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 bwMode="auto">
                <a:xfrm rot="8650523">
                  <a:off x="7108850" y="3049606"/>
                  <a:ext cx="64607" cy="233892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 bwMode="auto">
                <a:xfrm rot="13090773">
                  <a:off x="7111962" y="3062498"/>
                  <a:ext cx="75505" cy="243101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13" name="Triangle 112"/>
                <p:cNvSpPr/>
                <p:nvPr/>
              </p:nvSpPr>
              <p:spPr bwMode="auto">
                <a:xfrm flipH="1">
                  <a:off x="7207593" y="2407840"/>
                  <a:ext cx="518767" cy="405168"/>
                </a:xfrm>
                <a:prstGeom prst="triangle">
                  <a:avLst>
                    <a:gd name="adj" fmla="val 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 bwMode="auto">
                <a:xfrm>
                  <a:off x="6753119" y="3515535"/>
                  <a:ext cx="336270" cy="1989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15" name="Rectangle 114"/>
                <p:cNvSpPr/>
                <p:nvPr/>
              </p:nvSpPr>
              <p:spPr bwMode="auto">
                <a:xfrm>
                  <a:off x="7220204" y="3511607"/>
                  <a:ext cx="336270" cy="1989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16" name="Rectangle 115"/>
                <p:cNvSpPr/>
                <p:nvPr/>
              </p:nvSpPr>
              <p:spPr bwMode="auto">
                <a:xfrm rot="10800000">
                  <a:off x="7050469" y="3277052"/>
                  <a:ext cx="60280" cy="64970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17" name="Rectangle 116"/>
                <p:cNvSpPr/>
                <p:nvPr/>
              </p:nvSpPr>
              <p:spPr bwMode="auto">
                <a:xfrm rot="10800000">
                  <a:off x="7162559" y="3277052"/>
                  <a:ext cx="61486" cy="653531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18" name="Rectangle 117"/>
                <p:cNvSpPr/>
                <p:nvPr/>
              </p:nvSpPr>
              <p:spPr bwMode="auto">
                <a:xfrm>
                  <a:off x="4133521" y="2964542"/>
                  <a:ext cx="1529125" cy="88033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19" name="Rectangle 118"/>
                <p:cNvSpPr/>
                <p:nvPr/>
              </p:nvSpPr>
              <p:spPr bwMode="auto">
                <a:xfrm>
                  <a:off x="5670773" y="2966603"/>
                  <a:ext cx="1420773" cy="8222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20" name="Triangle 119"/>
                <p:cNvSpPr/>
                <p:nvPr/>
              </p:nvSpPr>
              <p:spPr bwMode="auto">
                <a:xfrm>
                  <a:off x="1014552" y="2561265"/>
                  <a:ext cx="479497" cy="405168"/>
                </a:xfrm>
                <a:prstGeom prst="triangle">
                  <a:avLst>
                    <a:gd name="adj" fmla="val 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21" name="Rectangle 120"/>
                <p:cNvSpPr/>
                <p:nvPr/>
              </p:nvSpPr>
              <p:spPr bwMode="auto">
                <a:xfrm rot="5400000">
                  <a:off x="5152112" y="-268817"/>
                  <a:ext cx="45719" cy="7050991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122" name="Rectangle 121"/>
                <p:cNvSpPr/>
                <p:nvPr/>
              </p:nvSpPr>
              <p:spPr bwMode="auto">
                <a:xfrm rot="10800000" flipH="1">
                  <a:off x="8653473" y="3224835"/>
                  <a:ext cx="54095" cy="710396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cxnSp>
              <p:nvCxnSpPr>
                <p:cNvPr id="123" name="Straight Arrow Connector 122"/>
                <p:cNvCxnSpPr/>
                <p:nvPr/>
              </p:nvCxnSpPr>
              <p:spPr bwMode="auto">
                <a:xfrm flipH="1" flipV="1">
                  <a:off x="6492966" y="4505481"/>
                  <a:ext cx="144974" cy="61488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Arrow Connector 123"/>
                <p:cNvCxnSpPr/>
                <p:nvPr/>
              </p:nvCxnSpPr>
              <p:spPr bwMode="auto">
                <a:xfrm flipH="1" flipV="1">
                  <a:off x="7274601" y="4527588"/>
                  <a:ext cx="144974" cy="61488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" name="Rectangle 13"/>
            <p:cNvSpPr/>
            <p:nvPr/>
          </p:nvSpPr>
          <p:spPr bwMode="auto">
            <a:xfrm>
              <a:off x="7751432" y="5048955"/>
              <a:ext cx="182479" cy="34235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9044470" y="764704"/>
              <a:ext cx="435906" cy="12864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</a:rPr>
                <a:t>Interlocks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9598456" y="755988"/>
              <a:ext cx="435906" cy="12864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</a:rPr>
                <a:t>PSS Safety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0152442" y="765168"/>
              <a:ext cx="435906" cy="12864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</a:rPr>
                <a:t>LLRF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576863352" name="TextBox 138"/>
          <p:cNvSpPr txBox="1"/>
          <p:nvPr/>
        </p:nvSpPr>
        <p:spPr bwMode="auto">
          <a:xfrm>
            <a:off x="3212838" y="5541175"/>
            <a:ext cx="84481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6-Gev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linac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approved, this facility will become a conditioning/test facility and most components will be part of the 6-GeV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linac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If not approved remains C-band cryogenic RF test stand.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5335660" name="Title 6"/>
          <p:cNvSpPr>
            <a:spLocks noGrp="1"/>
          </p:cNvSpPr>
          <p:nvPr>
            <p:ph type="title"/>
          </p:nvPr>
        </p:nvSpPr>
        <p:spPr bwMode="auto">
          <a:xfrm>
            <a:off x="5474642" y="787690"/>
            <a:ext cx="6493549" cy="49680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INFN-LNF</a:t>
            </a:r>
            <a:r>
              <a:rPr lang="en-US">
                <a:solidFill>
                  <a:schemeClr val="tx1"/>
                </a:solidFill>
              </a:rPr>
              <a:t> SPARC (or CLEAR) photo-GUN: </a:t>
            </a:r>
            <a:endParaRPr/>
          </a:p>
        </p:txBody>
      </p:sp>
      <p:pic>
        <p:nvPicPr>
          <p:cNvPr id="1613693336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 bwMode="auto">
          <a:xfrm>
            <a:off x="5474642" y="1394491"/>
            <a:ext cx="3526919" cy="2947227"/>
          </a:xfrm>
        </p:spPr>
      </p:pic>
      <p:sp>
        <p:nvSpPr>
          <p:cNvPr id="132158023" name="Slide Number Placeholder 4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cs typeface="Arial"/>
              </a:rPr>
              <a:t>Page </a:t>
            </a:r>
            <a:fld id="{733122C9-A0B9-462F-8757-0847AD287B63}" type="slidenum">
              <a:rPr kumimoji="0" lang="fr-FR" sz="800" b="1" i="0" u="none" strike="noStrike" kern="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800" b="1" i="0" u="none" strike="noStrike" kern="0" cap="none" spc="0" normalizeH="0" baseline="0" noProof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26220166" name="Footer Placeholder 5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cs typeface="Arial"/>
              </a:rPr>
              <a:t>COLD Review Meeting | Qing Qin | 21 April, 2026</a:t>
            </a:r>
            <a:endParaRPr kumimoji="0" lang="fr-FR" sz="800" b="1" i="0" u="none" strike="noStrike" kern="0" cap="none" spc="0" normalizeH="0" baseline="0" noProof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078459319" name="Picture 11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351552" y="1394491"/>
            <a:ext cx="3017934" cy="2185308"/>
          </a:xfrm>
          <a:prstGeom prst="rect">
            <a:avLst/>
          </a:prstGeom>
        </p:spPr>
      </p:pic>
      <p:pic>
        <p:nvPicPr>
          <p:cNvPr id="629928327" name="Content Placeholder 9"/>
          <p:cNvPicPr>
            <a:picLocks noChangeAspect="1"/>
          </p:cNvPicPr>
          <p:nvPr/>
        </p:nvPicPr>
        <p:blipFill rotWithShape="1">
          <a:blip r:embed="rId5"/>
          <a:srcRect t="16931"/>
          <a:stretch/>
        </p:blipFill>
        <p:spPr bwMode="gray">
          <a:xfrm>
            <a:off x="1630497" y="3080339"/>
            <a:ext cx="2842214" cy="1506438"/>
          </a:xfrm>
          <a:prstGeom prst="rect">
            <a:avLst/>
          </a:prstGeom>
        </p:spPr>
      </p:pic>
      <p:sp>
        <p:nvSpPr>
          <p:cNvPr id="367049300" name="Title 6"/>
          <p:cNvSpPr txBox="1"/>
          <p:nvPr/>
        </p:nvSpPr>
        <p:spPr bwMode="gray">
          <a:xfrm>
            <a:off x="255542" y="787689"/>
            <a:ext cx="5137954" cy="67471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72000" tIns="0" rIns="72000" bIns="0" rtlCol="0" anchor="ctr" anchorCtr="0">
            <a:noAutofit/>
          </a:bodyPr>
          <a:lstStyle>
            <a:lvl1pPr algn="l" defTabSz="914400" rtl="0">
              <a:spcBef>
                <a:spcPts val="0"/>
              </a:spcBef>
              <a:buNone/>
              <a:defRPr sz="16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all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SLAC</a:t>
            </a:r>
            <a:r>
              <a:rPr kumimoji="0" lang="en-US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distributed coupling standing wave cryogenic accelerating structures and cryomodule</a:t>
            </a:r>
            <a:endParaRPr kumimoji="0" sz="1600" b="1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67355305" name="Title 6"/>
          <p:cNvSpPr txBox="1"/>
          <p:nvPr/>
        </p:nvSpPr>
        <p:spPr bwMode="gray">
          <a:xfrm>
            <a:off x="5476627" y="4431255"/>
            <a:ext cx="2923630" cy="496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72000" tIns="0" rIns="72000" bIns="0" rtlCol="0" anchor="ctr" anchorCtr="0">
            <a:noAutofit/>
          </a:bodyPr>
          <a:lstStyle>
            <a:lvl1pPr algn="l" defTabSz="914400" rtl="0">
              <a:spcBef>
                <a:spcPts val="0"/>
              </a:spcBef>
              <a:buNone/>
              <a:defRPr sz="16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all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PSI</a:t>
            </a:r>
            <a:r>
              <a:rPr kumimoji="0" lang="en-US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: </a:t>
            </a:r>
            <a:r>
              <a:rPr kumimoji="0" lang="en-US" sz="1600" b="1" i="0" u="none" strike="noStrike" kern="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Pulse compression</a:t>
            </a:r>
            <a:endParaRPr kumimoji="0" sz="1600" b="1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9577085" name="Rectangle 7"/>
          <p:cNvSpPr/>
          <p:nvPr/>
        </p:nvSpPr>
        <p:spPr bwMode="auto">
          <a:xfrm>
            <a:off x="9208536" y="1463126"/>
            <a:ext cx="2260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high charge,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small emittance, short pulse length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17336466" name="Rectangle 19"/>
          <p:cNvSpPr/>
          <p:nvPr/>
        </p:nvSpPr>
        <p:spPr bwMode="auto">
          <a:xfrm>
            <a:off x="3377261" y="1453835"/>
            <a:ext cx="22600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high gradient (135MV/m)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Low breakdown rates at 77K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04719963" name="Title 6"/>
          <p:cNvSpPr txBox="1"/>
          <p:nvPr/>
        </p:nvSpPr>
        <p:spPr bwMode="gray">
          <a:xfrm>
            <a:off x="959429" y="122972"/>
            <a:ext cx="11008762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 rtl="0">
              <a:spcBef>
                <a:spcPts val="0"/>
              </a:spcBef>
              <a:buNone/>
              <a:defRPr sz="16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Enabling technologies available from the international collaborators</a:t>
            </a:r>
            <a:endParaRPr kumimoji="0" sz="1600" b="1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923808441" name="Title 6"/>
          <p:cNvSpPr txBox="1"/>
          <p:nvPr/>
        </p:nvSpPr>
        <p:spPr bwMode="gray">
          <a:xfrm>
            <a:off x="255542" y="4946388"/>
            <a:ext cx="5137954" cy="496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72000" tIns="0" rIns="72000" bIns="0" rtlCol="0" anchor="ctr" anchorCtr="0">
            <a:noAutofit/>
          </a:bodyPr>
          <a:lstStyle>
            <a:lvl1pPr algn="l" defTabSz="914400" rtl="0">
              <a:spcBef>
                <a:spcPts val="0"/>
              </a:spcBef>
              <a:buNone/>
              <a:defRPr sz="16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all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CERN</a:t>
            </a:r>
            <a:r>
              <a:rPr kumimoji="0" lang="en-US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: simulation tools (RF-Track)</a:t>
            </a:r>
            <a:endParaRPr kumimoji="0" sz="1600" b="1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88604655" name="Title 6"/>
          <p:cNvSpPr txBox="1"/>
          <p:nvPr/>
        </p:nvSpPr>
        <p:spPr bwMode="gray">
          <a:xfrm>
            <a:off x="255542" y="5762193"/>
            <a:ext cx="5137954" cy="496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72000" tIns="0" rIns="72000" bIns="0" rtlCol="0" anchor="ctr" anchorCtr="0">
            <a:noAutofit/>
          </a:bodyPr>
          <a:lstStyle>
            <a:lvl1pPr algn="l" defTabSz="914400" rtl="0">
              <a:spcBef>
                <a:spcPts val="0"/>
              </a:spcBef>
              <a:buNone/>
              <a:defRPr sz="16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all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CORNELL</a:t>
            </a:r>
            <a:r>
              <a:rPr kumimoji="0" lang="en-US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: </a:t>
            </a:r>
            <a:r>
              <a:rPr kumimoji="0" lang="en-US" sz="1600" b="1" i="0" u="none" strike="noStrike" kern="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FEL options</a:t>
            </a:r>
            <a:endParaRPr kumimoji="0" sz="1600" b="1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634362328" name="Group 23"/>
          <p:cNvGrpSpPr/>
          <p:nvPr/>
        </p:nvGrpSpPr>
        <p:grpSpPr bwMode="auto">
          <a:xfrm>
            <a:off x="8446792" y="4150592"/>
            <a:ext cx="3731162" cy="2409233"/>
            <a:chOff x="3429848" y="3169610"/>
            <a:chExt cx="5124763" cy="330908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/>
          </p:blipFill>
          <p:spPr bwMode="auto">
            <a:xfrm>
              <a:off x="4966525" y="3169610"/>
              <a:ext cx="3588086" cy="162500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/>
          </p:blipFill>
          <p:spPr bwMode="auto">
            <a:xfrm>
              <a:off x="3732141" y="4853694"/>
              <a:ext cx="2114027" cy="162500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/>
          </p:blipFill>
          <p:spPr bwMode="auto">
            <a:xfrm>
              <a:off x="6012279" y="4853694"/>
              <a:ext cx="2166675" cy="162500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/>
          </p:blipFill>
          <p:spPr bwMode="auto">
            <a:xfrm>
              <a:off x="3429848" y="3272142"/>
              <a:ext cx="1566702" cy="1373703"/>
            </a:xfrm>
            <a:prstGeom prst="rect">
              <a:avLst/>
            </a:prstGeom>
          </p:spPr>
        </p:pic>
      </p:grpSp>
      <p:sp>
        <p:nvSpPr>
          <p:cNvPr id="1002348908" name="TextBox 28"/>
          <p:cNvSpPr txBox="1"/>
          <p:nvPr/>
        </p:nvSpPr>
        <p:spPr bwMode="auto">
          <a:xfrm>
            <a:off x="5514436" y="5143921"/>
            <a:ext cx="2885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High quality factor C-band RF pulse compressors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74892720" name="Rectangle 1"/>
          <p:cNvSpPr/>
          <p:nvPr/>
        </p:nvSpPr>
        <p:spPr bwMode="auto">
          <a:xfrm>
            <a:off x="5539902" y="5858079"/>
            <a:ext cx="27163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R.Zennaro et al. C-band RF Pulse Compressor for SwissFEL, IPAC2013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946782535" name="Rectangle 2"/>
          <p:cNvSpPr/>
          <p:nvPr/>
        </p:nvSpPr>
        <p:spPr bwMode="auto">
          <a:xfrm>
            <a:off x="9183965" y="2429467"/>
            <a:ext cx="27842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D. Alesini et al. https://doi.org/10.1103/PhysRevAccelBeams.21.112001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122748189" name="Rectangle 29"/>
          <p:cNvSpPr/>
          <p:nvPr/>
        </p:nvSpPr>
        <p:spPr bwMode="auto">
          <a:xfrm>
            <a:off x="255542" y="4588343"/>
            <a:ext cx="23663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https://arxiv.org/abs/2203.09076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89818572" name="Rectangle 30"/>
          <p:cNvSpPr/>
          <p:nvPr/>
        </p:nvSpPr>
        <p:spPr bwMode="auto">
          <a:xfrm>
            <a:off x="119336" y="5405935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https://abpcomputing.web.cern.ch/codes/codes_pages/RF-Track/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F22133-AB3C-43BE-94A5-87AF672A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PLANS (after 2032) – 6-Gev full energy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DBDBEF9-CA7B-40DB-A974-87BF74B855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en-US" sz="72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720" b="1" i="0" u="none" strike="noStrike" kern="1200" cap="none" spc="0" normalizeH="0" baseline="0" noProof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E9AF64E-67B8-4D8D-9F90-547FA1CA49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COLD Review Meeting | Qing Qin | 21 April, 2026</a:t>
            </a:r>
            <a:endParaRPr kumimoji="0" lang="en-US" sz="72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5610A6-1AE8-4F68-B03F-2EEBFC129893}"/>
              </a:ext>
            </a:extLst>
          </p:cNvPr>
          <p:cNvSpPr txBox="1"/>
          <p:nvPr/>
        </p:nvSpPr>
        <p:spPr>
          <a:xfrm>
            <a:off x="379143" y="981307"/>
            <a:ext cx="591014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Design requirements for future: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Low emittance and short bunch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On-axis accumulation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Optimized energy consumption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High efficiency transparent injection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Enable ultra low ID gaps in both planes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Enable ultra-low emittance lattice upgrade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Possible choices: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Low emittance booster/accumulator – long shutdown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Full energy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linac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Recent developments on high gradient accelerating structure: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Extremely compact design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Competitive cost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Better overall beam characteristics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State-of-the-art technology: improve attractiveness of ESRF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D5546C-4B5B-4EF1-9D8C-82067848B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1" t="2055" b="1356"/>
          <a:stretch/>
        </p:blipFill>
        <p:spPr>
          <a:xfrm>
            <a:off x="6292086" y="1221257"/>
            <a:ext cx="5367874" cy="444356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BCEFA63-FCF6-4659-B580-C6CE63D42459}"/>
              </a:ext>
            </a:extLst>
          </p:cNvPr>
          <p:cNvCxnSpPr>
            <a:cxnSpLocks/>
          </p:cNvCxnSpPr>
          <p:nvPr/>
        </p:nvCxnSpPr>
        <p:spPr>
          <a:xfrm flipV="1">
            <a:off x="8136610" y="2766448"/>
            <a:ext cx="1844298" cy="2479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04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en-US" sz="72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720" b="1" i="0" u="none" strike="noStrike" kern="1200" cap="none" spc="0" normalizeH="0" baseline="0" noProof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COLD Review Meeting | Qing Qin | 21 April, 2026</a:t>
            </a:r>
            <a:endParaRPr kumimoji="0" lang="en-US" sz="72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40DFBB2-1C2F-0C46-94E0-7BF7D2702674}"/>
              </a:ext>
            </a:extLst>
          </p:cNvPr>
          <p:cNvGrpSpPr/>
          <p:nvPr/>
        </p:nvGrpSpPr>
        <p:grpSpPr>
          <a:xfrm>
            <a:off x="500907" y="190356"/>
            <a:ext cx="9920000" cy="6525758"/>
            <a:chOff x="303970" y="836712"/>
            <a:chExt cx="9920000" cy="6525758"/>
          </a:xfrm>
        </p:grpSpPr>
        <p:graphicFrame>
          <p:nvGraphicFramePr>
            <p:cNvPr id="20" name="Diagram 19">
              <a:extLst>
                <a:ext uri="{FF2B5EF4-FFF2-40B4-BE49-F238E27FC236}">
                  <a16:creationId xmlns:a16="http://schemas.microsoft.com/office/drawing/2014/main" xmlns="" id="{7C4E25F9-29D8-434C-92A5-B9C28921544F}"/>
                </a:ext>
              </a:extLst>
            </p:cNvPr>
            <p:cNvGraphicFramePr/>
            <p:nvPr>
              <p:extLst/>
            </p:nvPr>
          </p:nvGraphicFramePr>
          <p:xfrm>
            <a:off x="303970" y="836712"/>
            <a:ext cx="9920000" cy="65257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61884B1-E267-8549-A198-6FD986A77451}"/>
                </a:ext>
              </a:extLst>
            </p:cNvPr>
            <p:cNvSpPr txBox="1"/>
            <p:nvPr/>
          </p:nvSpPr>
          <p:spPr>
            <a:xfrm>
              <a:off x="4436494" y="3964221"/>
              <a:ext cx="26752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Non-linear injector kicker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Transparent injections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Maintain injection efficiency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A4C65B3-CFC4-9E46-A429-7864FB04982A}"/>
                </a:ext>
              </a:extLst>
            </p:cNvPr>
            <p:cNvSpPr txBox="1"/>
            <p:nvPr/>
          </p:nvSpPr>
          <p:spPr>
            <a:xfrm>
              <a:off x="2450722" y="5204200"/>
              <a:ext cx="306154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Lower natural emittance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Higher injection efficiency in SR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Higher extraction efficiency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892C34D-52CA-0049-8E02-E32DA0B435AE}"/>
                </a:ext>
              </a:extLst>
            </p:cNvPr>
            <p:cNvSpPr txBox="1"/>
            <p:nvPr/>
          </p:nvSpPr>
          <p:spPr>
            <a:xfrm>
              <a:off x="541220" y="5539728"/>
              <a:ext cx="15055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More reliability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Modernization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Higher energy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A6FFC1F-17C8-C24B-882C-11918D314BD4}"/>
                </a:ext>
              </a:extLst>
            </p:cNvPr>
            <p:cNvSpPr txBox="1"/>
            <p:nvPr/>
          </p:nvSpPr>
          <p:spPr>
            <a:xfrm>
              <a:off x="2943176" y="4364331"/>
              <a:ext cx="81304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98D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Advanced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98D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design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DD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98D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98D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60847AD-2CF6-C24D-B92A-C03DBC34F32F}"/>
                </a:ext>
              </a:extLst>
            </p:cNvPr>
            <p:cNvSpPr txBox="1"/>
            <p:nvPr/>
          </p:nvSpPr>
          <p:spPr>
            <a:xfrm>
              <a:off x="826494" y="4823040"/>
              <a:ext cx="990976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98D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Procurement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98D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98D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✓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98D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A45C6985-5537-BB45-B023-43DB91623C28}"/>
                </a:ext>
              </a:extLst>
            </p:cNvPr>
            <p:cNvSpPr txBox="1"/>
            <p:nvPr/>
          </p:nvSpPr>
          <p:spPr>
            <a:xfrm>
              <a:off x="4517381" y="3285891"/>
              <a:ext cx="877163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98D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Advanced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98D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4A3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98D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98D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0B03445-864A-DB43-BAEF-45708B5685F4}"/>
              </a:ext>
            </a:extLst>
          </p:cNvPr>
          <p:cNvSpPr txBox="1"/>
          <p:nvPr/>
        </p:nvSpPr>
        <p:spPr>
          <a:xfrm>
            <a:off x="3463511" y="5821569"/>
            <a:ext cx="3061544" cy="3693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98D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Medium</a:t>
            </a:r>
            <a:r>
              <a:rPr lang="en-US" altLang="zh-CN" kern="0" dirty="0">
                <a:solidFill>
                  <a:prstClr val="black"/>
                </a:solidFill>
                <a:latin typeface="Arial"/>
                <a:ea typeface=""/>
                <a:cs typeface=""/>
              </a:rPr>
              <a:t>-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term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340AF5F-18ED-C144-A189-7BCF598D9890}"/>
              </a:ext>
            </a:extLst>
          </p:cNvPr>
          <p:cNvSpPr txBox="1"/>
          <p:nvPr/>
        </p:nvSpPr>
        <p:spPr>
          <a:xfrm>
            <a:off x="10776520" y="170080"/>
            <a:ext cx="1152128" cy="3693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98D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Long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-term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1301796-B4BF-1744-9E17-474FF6A8F733}"/>
              </a:ext>
            </a:extLst>
          </p:cNvPr>
          <p:cNvSpPr txBox="1"/>
          <p:nvPr/>
        </p:nvSpPr>
        <p:spPr>
          <a:xfrm>
            <a:off x="7392144" y="1968037"/>
            <a:ext cx="467848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Replace existing injectors with a full energy injector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linac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Higher injection efficiency, lower injection perturbation, enable/facilitate future SR upgrades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6GeV + margin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&gt; 600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(single bunch)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&lt; 1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nm.rad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at SR injection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&lt; 0.1 % energy spread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&lt; 1 mm bunch length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&gt; 4 Hz repetition rate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Bunch spacing 2.8 ns (in the SR)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Fits on site (maximum 180 m)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As low energy consumption as possible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User facility: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Reliability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Stability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Sustainability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Reproducibility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Maintainability </a:t>
            </a:r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xmlns="" id="{B83B7E61-F413-3E4F-977E-11A4636EA18C}"/>
              </a:ext>
            </a:extLst>
          </p:cNvPr>
          <p:cNvSpPr/>
          <p:nvPr/>
        </p:nvSpPr>
        <p:spPr>
          <a:xfrm rot="5400000">
            <a:off x="3093262" y="5839815"/>
            <a:ext cx="365236" cy="336937"/>
          </a:xfrm>
          <a:prstGeom prst="triangle">
            <a:avLst/>
          </a:prstGeom>
          <a:solidFill>
            <a:srgbClr val="0098D4"/>
          </a:solidFill>
          <a:ln w="25400" cap="flat" cmpd="sng" algn="ctr">
            <a:solidFill>
              <a:srgbClr val="0098D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xmlns="" id="{C3B6F64C-6496-BC42-A9BD-C45B075AA6FA}"/>
              </a:ext>
            </a:extLst>
          </p:cNvPr>
          <p:cNvSpPr/>
          <p:nvPr/>
        </p:nvSpPr>
        <p:spPr>
          <a:xfrm rot="5400000">
            <a:off x="10383217" y="220651"/>
            <a:ext cx="365236" cy="289855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0098D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0B0F66C-CD89-434F-B968-6DA63D177EBF}"/>
              </a:ext>
            </a:extLst>
          </p:cNvPr>
          <p:cNvSpPr/>
          <p:nvPr/>
        </p:nvSpPr>
        <p:spPr>
          <a:xfrm>
            <a:off x="5971041" y="747360"/>
            <a:ext cx="1615379" cy="168587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COLD</a:t>
            </a:r>
          </a:p>
          <a:p>
            <a:pPr algn="ctr"/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Started</a:t>
            </a:r>
            <a:endParaRPr lang="en-GB" sz="16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1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FB26A2E-2C57-46C5-8F84-FC30324B5C1F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 dirty="0"/>
              <a:t>COLD Review Meeting | Qing Qin | 21 April, 2026</a:t>
            </a:r>
          </a:p>
        </p:txBody>
      </p:sp>
      <p:sp>
        <p:nvSpPr>
          <p:cNvPr id="213" name="Rectangle 46"/>
          <p:cNvSpPr/>
          <p:nvPr/>
        </p:nvSpPr>
        <p:spPr>
          <a:xfrm>
            <a:off x="396000" y="912960"/>
            <a:ext cx="3758760" cy="1058040"/>
          </a:xfrm>
          <a:prstGeom prst="rect">
            <a:avLst/>
          </a:prstGeom>
          <a:solidFill>
            <a:schemeClr val="bg1"/>
          </a:solidFill>
          <a:ln w="12700">
            <a:solidFill>
              <a:srgbClr val="F2F2F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4" name="Rectangle 52"/>
          <p:cNvSpPr/>
          <p:nvPr/>
        </p:nvSpPr>
        <p:spPr>
          <a:xfrm>
            <a:off x="296640" y="1027450"/>
            <a:ext cx="4044240" cy="1058040"/>
          </a:xfrm>
          <a:prstGeom prst="rect">
            <a:avLst/>
          </a:prstGeom>
          <a:solidFill>
            <a:schemeClr val="bg1"/>
          </a:solidFill>
          <a:ln w="12700">
            <a:solidFill>
              <a:srgbClr val="F2F2F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5" name="Rectangle 53"/>
          <p:cNvSpPr/>
          <p:nvPr/>
        </p:nvSpPr>
        <p:spPr>
          <a:xfrm>
            <a:off x="396000" y="912960"/>
            <a:ext cx="3758760" cy="354960"/>
          </a:xfrm>
          <a:prstGeom prst="rect">
            <a:avLst/>
          </a:prstGeom>
          <a:solidFill>
            <a:schemeClr val="accent6"/>
          </a:solidFill>
          <a:ln w="12700">
            <a:solidFill>
              <a:srgbClr val="0098D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 PARTNER COUNTRIES</a:t>
            </a:r>
            <a:endParaRPr kumimoji="0" lang="fr-FR" sz="18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6" name="Graphic 53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/>
        </p:blipFill>
        <p:spPr>
          <a:xfrm>
            <a:off x="1357394" y="1675080"/>
            <a:ext cx="246960" cy="246960"/>
          </a:xfrm>
          <a:prstGeom prst="rect">
            <a:avLst/>
          </a:prstGeom>
          <a:ln w="0">
            <a:noFill/>
          </a:ln>
        </p:spPr>
      </p:pic>
      <p:pic>
        <p:nvPicPr>
          <p:cNvPr id="217" name="Graphic 5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/>
        </p:blipFill>
        <p:spPr>
          <a:xfrm>
            <a:off x="1981994" y="1675080"/>
            <a:ext cx="246960" cy="246960"/>
          </a:xfrm>
          <a:prstGeom prst="rect">
            <a:avLst/>
          </a:prstGeom>
          <a:ln w="0">
            <a:noFill/>
          </a:ln>
        </p:spPr>
      </p:pic>
      <p:pic>
        <p:nvPicPr>
          <p:cNvPr id="218" name="Graphic 57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/>
        </p:blipFill>
        <p:spPr>
          <a:xfrm>
            <a:off x="1669874" y="1675080"/>
            <a:ext cx="246960" cy="246960"/>
          </a:xfrm>
          <a:prstGeom prst="rect">
            <a:avLst/>
          </a:prstGeom>
          <a:ln w="0">
            <a:noFill/>
          </a:ln>
        </p:spPr>
      </p:pic>
      <p:pic>
        <p:nvPicPr>
          <p:cNvPr id="219" name="Graphic 59"/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/>
        </p:blipFill>
        <p:spPr>
          <a:xfrm>
            <a:off x="1045274" y="1713960"/>
            <a:ext cx="277560" cy="174960"/>
          </a:xfrm>
          <a:prstGeom prst="rect">
            <a:avLst/>
          </a:prstGeom>
          <a:ln w="0">
            <a:noFill/>
          </a:ln>
          <a:effectLst>
            <a:outerShdw blurRad="76320" sx="101000" sy="101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221" name="Graphic 63"/>
          <p:cNvPicPr/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/>
        </p:blipFill>
        <p:spPr>
          <a:xfrm>
            <a:off x="714960" y="1685880"/>
            <a:ext cx="246960" cy="246960"/>
          </a:xfrm>
          <a:prstGeom prst="rect">
            <a:avLst/>
          </a:prstGeom>
          <a:ln w="0">
            <a:noFill/>
          </a:ln>
        </p:spPr>
      </p:pic>
      <p:pic>
        <p:nvPicPr>
          <p:cNvPr id="222" name="Graphic 65"/>
          <p:cNvPicPr/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/>
        </p:blipFill>
        <p:spPr>
          <a:xfrm>
            <a:off x="402840" y="1691640"/>
            <a:ext cx="246960" cy="246960"/>
          </a:xfrm>
          <a:prstGeom prst="rect">
            <a:avLst/>
          </a:prstGeom>
          <a:ln w="0">
            <a:noFill/>
          </a:ln>
        </p:spPr>
      </p:pic>
      <p:pic>
        <p:nvPicPr>
          <p:cNvPr id="223" name="Graphic 67"/>
          <p:cNvPicPr/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/>
        </p:blipFill>
        <p:spPr>
          <a:xfrm>
            <a:off x="1651680" y="1377360"/>
            <a:ext cx="246960" cy="246960"/>
          </a:xfrm>
          <a:prstGeom prst="rect">
            <a:avLst/>
          </a:prstGeom>
          <a:ln w="0">
            <a:noFill/>
          </a:ln>
        </p:spPr>
      </p:pic>
      <p:pic>
        <p:nvPicPr>
          <p:cNvPr id="224" name="Graphic 68"/>
          <p:cNvPicPr/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/>
        </p:blipFill>
        <p:spPr>
          <a:xfrm>
            <a:off x="2276280" y="1377360"/>
            <a:ext cx="246960" cy="246960"/>
          </a:xfrm>
          <a:prstGeom prst="rect">
            <a:avLst/>
          </a:prstGeom>
          <a:ln w="0">
            <a:noFill/>
          </a:ln>
        </p:spPr>
      </p:pic>
      <p:pic>
        <p:nvPicPr>
          <p:cNvPr id="225" name="Graphic 69"/>
          <p:cNvPicPr/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/>
        </p:blipFill>
        <p:spPr>
          <a:xfrm>
            <a:off x="1964160" y="1377360"/>
            <a:ext cx="246960" cy="246960"/>
          </a:xfrm>
          <a:prstGeom prst="rect">
            <a:avLst/>
          </a:prstGeom>
          <a:ln w="0">
            <a:noFill/>
          </a:ln>
        </p:spPr>
      </p:pic>
      <p:pic>
        <p:nvPicPr>
          <p:cNvPr id="227" name="Graphic 73"/>
          <p:cNvPicPr/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/>
        </p:blipFill>
        <p:spPr>
          <a:xfrm>
            <a:off x="1027440" y="1377360"/>
            <a:ext cx="246960" cy="246960"/>
          </a:xfrm>
          <a:prstGeom prst="rect">
            <a:avLst/>
          </a:prstGeom>
          <a:ln w="0">
            <a:noFill/>
          </a:ln>
        </p:spPr>
      </p:pic>
      <p:pic>
        <p:nvPicPr>
          <p:cNvPr id="228" name="Graphic 74"/>
          <p:cNvPicPr/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/>
        </p:blipFill>
        <p:spPr>
          <a:xfrm>
            <a:off x="714960" y="1377360"/>
            <a:ext cx="246960" cy="246960"/>
          </a:xfrm>
          <a:prstGeom prst="rect">
            <a:avLst/>
          </a:prstGeom>
          <a:ln w="0">
            <a:noFill/>
          </a:ln>
        </p:spPr>
      </p:pic>
      <p:pic>
        <p:nvPicPr>
          <p:cNvPr id="229" name="Graphic 75"/>
          <p:cNvPicPr/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/>
        </p:blipFill>
        <p:spPr>
          <a:xfrm>
            <a:off x="402840" y="1377360"/>
            <a:ext cx="246960" cy="246960"/>
          </a:xfrm>
          <a:prstGeom prst="rect">
            <a:avLst/>
          </a:prstGeom>
          <a:ln w="0">
            <a:noFill/>
          </a:ln>
        </p:spPr>
      </p:pic>
      <p:pic>
        <p:nvPicPr>
          <p:cNvPr id="230" name="Graphic 76"/>
          <p:cNvPicPr/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/>
        </p:blipFill>
        <p:spPr>
          <a:xfrm>
            <a:off x="3525120" y="1377360"/>
            <a:ext cx="246960" cy="246960"/>
          </a:xfrm>
          <a:prstGeom prst="rect">
            <a:avLst/>
          </a:prstGeom>
          <a:ln w="0">
            <a:noFill/>
          </a:ln>
        </p:spPr>
      </p:pic>
      <p:pic>
        <p:nvPicPr>
          <p:cNvPr id="232" name="Graphic 78"/>
          <p:cNvPicPr/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/>
        </p:blipFill>
        <p:spPr>
          <a:xfrm>
            <a:off x="2877633" y="1403262"/>
            <a:ext cx="280080" cy="225360"/>
          </a:xfrm>
          <a:prstGeom prst="rect">
            <a:avLst/>
          </a:prstGeom>
          <a:ln w="0">
            <a:noFill/>
          </a:ln>
        </p:spPr>
      </p:pic>
      <p:pic>
        <p:nvPicPr>
          <p:cNvPr id="233" name="Graphic 79"/>
          <p:cNvPicPr/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/>
        </p:blipFill>
        <p:spPr>
          <a:xfrm>
            <a:off x="2588400" y="1377360"/>
            <a:ext cx="246960" cy="246960"/>
          </a:xfrm>
          <a:prstGeom prst="rect">
            <a:avLst/>
          </a:prstGeom>
          <a:ln w="0">
            <a:noFill/>
          </a:ln>
        </p:spPr>
      </p:pic>
      <p:pic>
        <p:nvPicPr>
          <p:cNvPr id="234" name="Graphic 64"/>
          <p:cNvPicPr/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/>
        </p:blipFill>
        <p:spPr>
          <a:xfrm>
            <a:off x="3835440" y="1380600"/>
            <a:ext cx="246960" cy="210960"/>
          </a:xfrm>
          <a:prstGeom prst="rect">
            <a:avLst/>
          </a:prstGeom>
          <a:ln w="0">
            <a:noFill/>
          </a:ln>
        </p:spPr>
      </p:pic>
      <p:pic>
        <p:nvPicPr>
          <p:cNvPr id="235" name="Graphic 66"/>
          <p:cNvPicPr/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/>
        </p:blipFill>
        <p:spPr>
          <a:xfrm>
            <a:off x="4157280" y="1377360"/>
            <a:ext cx="246960" cy="2469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36" name="Table 28"/>
          <p:cNvGraphicFramePr/>
          <p:nvPr>
            <p:extLst/>
          </p:nvPr>
        </p:nvGraphicFramePr>
        <p:xfrm>
          <a:off x="390240" y="1938720"/>
          <a:ext cx="3763800" cy="2640745"/>
        </p:xfrm>
        <a:graphic>
          <a:graphicData uri="http://schemas.openxmlformats.org/drawingml/2006/table">
            <a:tbl>
              <a:tblPr/>
              <a:tblGrid>
                <a:gridCol w="3011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2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5705">
                <a:tc gridSpan="2"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</a:rPr>
                        <a:t>13 MEMBER STATES</a:t>
                      </a:r>
                      <a:endParaRPr lang="fr-FR" sz="1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132577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343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</a:rPr>
                        <a:t>France</a:t>
                      </a:r>
                      <a:endParaRPr lang="fr-FR" sz="1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132577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27.5%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132577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343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</a:rPr>
                        <a:t>Germany</a:t>
                      </a:r>
                      <a:endParaRPr lang="fr-FR" sz="1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24.0%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19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</a:rPr>
                        <a:t>Italy</a:t>
                      </a:r>
                      <a:endParaRPr lang="fr-FR" sz="1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 dirty="0">
                          <a:solidFill>
                            <a:schemeClr val="accent1"/>
                          </a:solidFill>
                          <a:latin typeface="Arial"/>
                        </a:rPr>
                        <a:t>13.2%</a:t>
                      </a:r>
                      <a:endParaRPr lang="fr-FR" sz="1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343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kern="1200" spc="-1" dirty="0">
                          <a:solidFill>
                            <a:schemeClr val="accent1"/>
                          </a:solidFill>
                          <a:latin typeface="Arial"/>
                          <a:ea typeface="+mn-ea"/>
                          <a:cs typeface="+mn-cs"/>
                        </a:rPr>
                        <a:t>United Kingdom </a:t>
                      </a:r>
                      <a:endParaRPr lang="fr-FR" sz="1000" b="0" strike="noStrike" kern="1200" spc="-1" dirty="0">
                        <a:solidFill>
                          <a:schemeClr val="accent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000" b="1" strike="noStrike" kern="1200" spc="-1" dirty="0">
                          <a:solidFill>
                            <a:schemeClr val="accent1"/>
                          </a:solidFill>
                          <a:latin typeface="Arial"/>
                          <a:ea typeface="+mn-ea"/>
                          <a:cs typeface="+mn-cs"/>
                        </a:rPr>
                        <a:t>10.5%</a:t>
                      </a:r>
                      <a:endParaRPr lang="fr-FR" sz="1000" b="1" strike="noStrike" kern="1200" spc="-1" dirty="0">
                        <a:solidFill>
                          <a:schemeClr val="accent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343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Russia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6.0%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343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Benesync (Belgium, The Netherlands)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5.8%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9324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Nordsync 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(Denmark, Finland, Norway, Sweden)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5.0%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343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Spain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4.0%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343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</a:rPr>
                        <a:t>Switzerland</a:t>
                      </a:r>
                      <a:endParaRPr lang="fr-FR" sz="1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 dirty="0">
                          <a:solidFill>
                            <a:schemeClr val="accent1"/>
                          </a:solidFill>
                          <a:latin typeface="Arial"/>
                        </a:rPr>
                        <a:t>4.0%</a:t>
                      </a:r>
                      <a:endParaRPr lang="fr-FR" sz="1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237" name="Table 29"/>
          <p:cNvGraphicFramePr/>
          <p:nvPr>
            <p:extLst/>
          </p:nvPr>
        </p:nvGraphicFramePr>
        <p:xfrm>
          <a:off x="407520" y="4659090"/>
          <a:ext cx="3760920" cy="1957080"/>
        </p:xfrm>
        <a:graphic>
          <a:graphicData uri="http://schemas.openxmlformats.org/drawingml/2006/table">
            <a:tbl>
              <a:tblPr/>
              <a:tblGrid>
                <a:gridCol w="30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69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0200">
                <a:tc gridSpan="2"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</a:rPr>
                        <a:t>6 ASSOCIATE COUNTRIES</a:t>
                      </a:r>
                      <a:endParaRPr lang="fr-FR" sz="1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132577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8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Austria   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132577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1.75%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132577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88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Israel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1.75%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88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Poland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1.00%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88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Portugal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>
                          <a:solidFill>
                            <a:schemeClr val="accent1"/>
                          </a:solidFill>
                          <a:latin typeface="Arial"/>
                        </a:rPr>
                        <a:t>1.00%</a:t>
                      </a:r>
                      <a:endParaRPr lang="fr-FR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88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kern="1200" spc="-1" dirty="0">
                          <a:solidFill>
                            <a:schemeClr val="accent1"/>
                          </a:solidFill>
                          <a:latin typeface="Arial"/>
                          <a:ea typeface="+mn-ea"/>
                          <a:cs typeface="+mn-cs"/>
                        </a:rPr>
                        <a:t>Czech </a:t>
                      </a: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</a:rPr>
                        <a:t>Republic</a:t>
                      </a:r>
                      <a:endParaRPr lang="fr-FR" sz="1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000" b="1" strike="noStrike" spc="-1" dirty="0">
                          <a:solidFill>
                            <a:schemeClr val="accent1"/>
                          </a:solidFill>
                          <a:latin typeface="Arial"/>
                        </a:rPr>
                        <a:t>0.60%</a:t>
                      </a:r>
                      <a:endParaRPr lang="fr-FR" sz="1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88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kern="1200" spc="-1" dirty="0">
                          <a:solidFill>
                            <a:schemeClr val="accent1"/>
                          </a:solidFill>
                          <a:latin typeface="Arial"/>
                          <a:ea typeface="+mn-ea"/>
                          <a:cs typeface="+mn-cs"/>
                        </a:rPr>
                        <a:t>South Africa</a:t>
                      </a:r>
                      <a:endParaRPr lang="fr-FR" sz="1000" b="0" strike="noStrike" kern="1200" spc="-1" dirty="0">
                        <a:solidFill>
                          <a:schemeClr val="accent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000" b="1" strike="noStrike" kern="1200" spc="-1" dirty="0">
                          <a:solidFill>
                            <a:schemeClr val="accent1"/>
                          </a:solidFill>
                          <a:latin typeface="Arial"/>
                          <a:ea typeface="+mn-ea"/>
                          <a:cs typeface="+mn-cs"/>
                        </a:rPr>
                        <a:t>0.30%</a:t>
                      </a:r>
                      <a:endParaRPr lang="fr-FR" sz="1000" b="1" strike="noStrike" kern="1200" spc="-1" dirty="0">
                        <a:solidFill>
                          <a:schemeClr val="accent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4880">
                <a:tc>
                  <a:txBody>
                    <a:bodyPr/>
                    <a:lstStyle/>
                    <a:p>
                      <a:endParaRPr lang="en-US" sz="1000" b="0" strike="noStrike" spc="-1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b="1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238" name="ZoneTexte 2"/>
          <p:cNvSpPr/>
          <p:nvPr/>
        </p:nvSpPr>
        <p:spPr>
          <a:xfrm>
            <a:off x="959400" y="177120"/>
            <a:ext cx="10656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all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ESRF: an international HUB To pioneer science</a:t>
            </a:r>
            <a:endParaRPr kumimoji="0" lang="fr-FR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5">
            <a:extLst>
              <a:ext uri="{FF2B5EF4-FFF2-40B4-BE49-F238E27FC236}">
                <a16:creationId xmlns:a16="http://schemas.microsoft.com/office/drawing/2014/main" xmlns="" id="{6370BB0F-F51A-A59D-C05C-1E2C0D0D09DD}"/>
              </a:ext>
            </a:extLst>
          </p:cNvPr>
          <p:cNvSpPr/>
          <p:nvPr/>
        </p:nvSpPr>
        <p:spPr>
          <a:xfrm>
            <a:off x="7620917" y="4197910"/>
            <a:ext cx="1434960" cy="100296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36">
            <a:extLst>
              <a:ext uri="{FF2B5EF4-FFF2-40B4-BE49-F238E27FC236}">
                <a16:creationId xmlns:a16="http://schemas.microsoft.com/office/drawing/2014/main" xmlns="" id="{BA546FE2-0386-1D52-136A-65BAD385F629}"/>
              </a:ext>
            </a:extLst>
          </p:cNvPr>
          <p:cNvSpPr/>
          <p:nvPr/>
        </p:nvSpPr>
        <p:spPr>
          <a:xfrm>
            <a:off x="6178467" y="4197910"/>
            <a:ext cx="1434960" cy="1002960"/>
          </a:xfrm>
          <a:prstGeom prst="rect">
            <a:avLst/>
          </a:prstGeom>
          <a:solidFill>
            <a:srgbClr val="002060"/>
          </a:solidFill>
          <a:ln w="1270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44">
            <a:extLst>
              <a:ext uri="{FF2B5EF4-FFF2-40B4-BE49-F238E27FC236}">
                <a16:creationId xmlns:a16="http://schemas.microsoft.com/office/drawing/2014/main" xmlns="" id="{B9A4ADFE-E299-726B-4C84-4367FAFC3CCA}"/>
              </a:ext>
            </a:extLst>
          </p:cNvPr>
          <p:cNvSpPr/>
          <p:nvPr/>
        </p:nvSpPr>
        <p:spPr>
          <a:xfrm>
            <a:off x="7656917" y="4710578"/>
            <a:ext cx="1362960" cy="455021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Beamlines</a:t>
            </a:r>
            <a:r>
              <a:rPr kumimoji="0" lang="fr-FR" sz="1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(public + CRG)</a:t>
            </a:r>
            <a:endParaRPr kumimoji="0" lang="fr-FR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45">
            <a:extLst>
              <a:ext uri="{FF2B5EF4-FFF2-40B4-BE49-F238E27FC236}">
                <a16:creationId xmlns:a16="http://schemas.microsoft.com/office/drawing/2014/main" xmlns="" id="{64DB8CEC-A7BB-29E1-773A-19DFE8C8372E}"/>
              </a:ext>
            </a:extLst>
          </p:cNvPr>
          <p:cNvSpPr/>
          <p:nvPr/>
        </p:nvSpPr>
        <p:spPr>
          <a:xfrm>
            <a:off x="7628117" y="4378564"/>
            <a:ext cx="1362960" cy="36432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 + 12</a:t>
            </a:r>
            <a:endParaRPr kumimoji="0" lang="fr-FR" sz="2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xmlns="" id="{5DD7B635-4F7E-A6C2-F8C7-D6D79F69CFFD}"/>
              </a:ext>
            </a:extLst>
          </p:cNvPr>
          <p:cNvSpPr/>
          <p:nvPr/>
        </p:nvSpPr>
        <p:spPr>
          <a:xfrm>
            <a:off x="6206738" y="4740744"/>
            <a:ext cx="1366560" cy="2754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Synchrotron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xmlns="" id="{FD2A2968-3D9C-7855-B67F-2A338F5494D0}"/>
              </a:ext>
            </a:extLst>
          </p:cNvPr>
          <p:cNvSpPr/>
          <p:nvPr/>
        </p:nvSpPr>
        <p:spPr>
          <a:xfrm>
            <a:off x="6206738" y="4362600"/>
            <a:ext cx="1366560" cy="3679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GeV</a:t>
            </a:r>
            <a:endParaRPr kumimoji="0" lang="en-US" sz="2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xmlns="" id="{BFADE0CE-586F-CA07-1952-4E0653AB5E75}"/>
              </a:ext>
            </a:extLst>
          </p:cNvPr>
          <p:cNvSpPr/>
          <p:nvPr/>
        </p:nvSpPr>
        <p:spPr>
          <a:xfrm>
            <a:off x="9055877" y="4199180"/>
            <a:ext cx="1434960" cy="100296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44">
            <a:extLst>
              <a:ext uri="{FF2B5EF4-FFF2-40B4-BE49-F238E27FC236}">
                <a16:creationId xmlns:a16="http://schemas.microsoft.com/office/drawing/2014/main" xmlns="" id="{C9CCDD4F-E77B-B38C-9531-6B58FE365AA2}"/>
              </a:ext>
            </a:extLst>
          </p:cNvPr>
          <p:cNvSpPr/>
          <p:nvPr/>
        </p:nvSpPr>
        <p:spPr>
          <a:xfrm>
            <a:off x="9091877" y="4690828"/>
            <a:ext cx="1362960" cy="45502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CryoEM</a:t>
            </a:r>
            <a:endParaRPr kumimoji="0" lang="fr-FR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45">
            <a:extLst>
              <a:ext uri="{FF2B5EF4-FFF2-40B4-BE49-F238E27FC236}">
                <a16:creationId xmlns:a16="http://schemas.microsoft.com/office/drawing/2014/main" xmlns="" id="{D73653A2-89F3-90DE-CC6A-226CC052A62B}"/>
              </a:ext>
            </a:extLst>
          </p:cNvPr>
          <p:cNvSpPr/>
          <p:nvPr/>
        </p:nvSpPr>
        <p:spPr>
          <a:xfrm>
            <a:off x="9063077" y="4358814"/>
            <a:ext cx="1362960" cy="36432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fr-FR" sz="2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9AD842-65E3-412E-95D3-DD0ED46E352F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t="16171" b="15919"/>
          <a:stretch/>
        </p:blipFill>
        <p:spPr>
          <a:xfrm>
            <a:off x="3186720" y="1403065"/>
            <a:ext cx="312203" cy="212016"/>
          </a:xfrm>
          <a:prstGeom prst="rect">
            <a:avLst/>
          </a:prstGeom>
        </p:spPr>
      </p:pic>
      <p:pic>
        <p:nvPicPr>
          <p:cNvPr id="1028" name="Picture 4" descr="Flag of France - Wikipedia">
            <a:extLst>
              <a:ext uri="{FF2B5EF4-FFF2-40B4-BE49-F238E27FC236}">
                <a16:creationId xmlns:a16="http://schemas.microsoft.com/office/drawing/2014/main" xmlns="" id="{1D2DC3D1-5B2B-4D50-940B-C04F93869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225" y="1403065"/>
            <a:ext cx="294608" cy="19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427B9F6-943F-4140-ABEA-9BAB494B2C8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31116" y="6301388"/>
            <a:ext cx="9028959" cy="591363"/>
          </a:xfrm>
          <a:prstGeom prst="rect">
            <a:avLst/>
          </a:prstGeom>
        </p:spPr>
      </p:pic>
      <p:sp>
        <p:nvSpPr>
          <p:cNvPr id="56" name="Rectangle 37">
            <a:extLst>
              <a:ext uri="{FF2B5EF4-FFF2-40B4-BE49-F238E27FC236}">
                <a16:creationId xmlns:a16="http://schemas.microsoft.com/office/drawing/2014/main" xmlns="" id="{1D0DC7FA-EAB9-4CF4-980C-D04837CEF711}"/>
              </a:ext>
            </a:extLst>
          </p:cNvPr>
          <p:cNvSpPr/>
          <p:nvPr/>
        </p:nvSpPr>
        <p:spPr>
          <a:xfrm>
            <a:off x="4759529" y="5213178"/>
            <a:ext cx="1415160" cy="983160"/>
          </a:xfrm>
          <a:prstGeom prst="rect">
            <a:avLst/>
          </a:prstGeom>
          <a:solidFill>
            <a:schemeClr val="lt2"/>
          </a:solidFill>
          <a:ln w="12600">
            <a:solidFill>
              <a:srgbClr val="51A02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57" name="Rectangle 38">
            <a:extLst>
              <a:ext uri="{FF2B5EF4-FFF2-40B4-BE49-F238E27FC236}">
                <a16:creationId xmlns:a16="http://schemas.microsoft.com/office/drawing/2014/main" xmlns="" id="{9D43177F-4C8D-422F-8806-5204BA4417D6}"/>
              </a:ext>
            </a:extLst>
          </p:cNvPr>
          <p:cNvSpPr/>
          <p:nvPr/>
        </p:nvSpPr>
        <p:spPr>
          <a:xfrm>
            <a:off x="6199529" y="5213178"/>
            <a:ext cx="1415160" cy="983160"/>
          </a:xfrm>
          <a:prstGeom prst="rect">
            <a:avLst/>
          </a:prstGeom>
          <a:solidFill>
            <a:schemeClr val="accent5"/>
          </a:solidFill>
          <a:ln w="12600">
            <a:solidFill>
              <a:srgbClr val="AF007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400" b="1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58" name="Rectangle 39">
            <a:extLst>
              <a:ext uri="{FF2B5EF4-FFF2-40B4-BE49-F238E27FC236}">
                <a16:creationId xmlns:a16="http://schemas.microsoft.com/office/drawing/2014/main" xmlns="" id="{2675F65D-610D-416A-8FFB-1CCBAF84DF5A}"/>
              </a:ext>
            </a:extLst>
          </p:cNvPr>
          <p:cNvSpPr/>
          <p:nvPr/>
        </p:nvSpPr>
        <p:spPr>
          <a:xfrm>
            <a:off x="7639529" y="5213178"/>
            <a:ext cx="1415160" cy="983160"/>
          </a:xfrm>
          <a:prstGeom prst="rect">
            <a:avLst/>
          </a:prstGeom>
          <a:solidFill>
            <a:schemeClr val="accent6"/>
          </a:solidFill>
          <a:ln w="12600">
            <a:solidFill>
              <a:srgbClr val="0098D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400" b="1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59" name="Rectangle 40">
            <a:extLst>
              <a:ext uri="{FF2B5EF4-FFF2-40B4-BE49-F238E27FC236}">
                <a16:creationId xmlns:a16="http://schemas.microsoft.com/office/drawing/2014/main" xmlns="" id="{4788FA71-DC53-4CB6-9770-5BD38646253F}"/>
              </a:ext>
            </a:extLst>
          </p:cNvPr>
          <p:cNvSpPr/>
          <p:nvPr/>
        </p:nvSpPr>
        <p:spPr>
          <a:xfrm>
            <a:off x="4795529" y="5763258"/>
            <a:ext cx="1343160" cy="252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400" b="1" strike="noStrike" spc="-1" dirty="0">
                <a:solidFill>
                  <a:schemeClr val="lt1"/>
                </a:solidFill>
                <a:latin typeface="Calibri"/>
                <a:ea typeface="DejaVu Sans"/>
              </a:rPr>
              <a:t>Scientific </a:t>
            </a:r>
            <a:r>
              <a:rPr sz="1400" dirty="0"/>
              <a:t/>
            </a:r>
            <a:br>
              <a:rPr sz="1400" dirty="0"/>
            </a:br>
            <a:r>
              <a:rPr lang="en-US" sz="1400" b="1" strike="noStrike" spc="-1" dirty="0">
                <a:solidFill>
                  <a:schemeClr val="lt1"/>
                </a:solidFill>
                <a:latin typeface="Calibri"/>
                <a:ea typeface="DejaVu Sans"/>
              </a:rPr>
              <a:t>visitors each year</a:t>
            </a:r>
            <a:endParaRPr lang="fr-FR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Rectangle 41">
            <a:extLst>
              <a:ext uri="{FF2B5EF4-FFF2-40B4-BE49-F238E27FC236}">
                <a16:creationId xmlns:a16="http://schemas.microsoft.com/office/drawing/2014/main" xmlns="" id="{39C0E22F-E6CC-4C30-9FD0-DC05881555D9}"/>
              </a:ext>
            </a:extLst>
          </p:cNvPr>
          <p:cNvSpPr/>
          <p:nvPr/>
        </p:nvSpPr>
        <p:spPr>
          <a:xfrm>
            <a:off x="4795529" y="5373018"/>
            <a:ext cx="1343160" cy="3445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400" b="1" strike="noStrike" spc="-1" dirty="0">
                <a:solidFill>
                  <a:schemeClr val="lt1"/>
                </a:solidFill>
                <a:latin typeface="Calibri"/>
                <a:ea typeface="DejaVu Sans"/>
              </a:rPr>
              <a:t>10 000</a:t>
            </a: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Rectangle 42">
            <a:extLst>
              <a:ext uri="{FF2B5EF4-FFF2-40B4-BE49-F238E27FC236}">
                <a16:creationId xmlns:a16="http://schemas.microsoft.com/office/drawing/2014/main" xmlns="" id="{97321FFB-ED69-478A-A77A-737F5492CC94}"/>
              </a:ext>
            </a:extLst>
          </p:cNvPr>
          <p:cNvSpPr/>
          <p:nvPr/>
        </p:nvSpPr>
        <p:spPr>
          <a:xfrm>
            <a:off x="6235529" y="5763258"/>
            <a:ext cx="1343160" cy="422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400" b="1" strike="noStrike" spc="-1">
                <a:solidFill>
                  <a:schemeClr val="lt1"/>
                </a:solidFill>
                <a:latin typeface="Calibri"/>
                <a:ea typeface="DejaVu Sans"/>
              </a:rPr>
              <a:t>Nobel prizes to ESRF users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Rectangle 43">
            <a:extLst>
              <a:ext uri="{FF2B5EF4-FFF2-40B4-BE49-F238E27FC236}">
                <a16:creationId xmlns:a16="http://schemas.microsoft.com/office/drawing/2014/main" xmlns="" id="{687554A0-0067-4B38-8EA0-766E7FB21F4E}"/>
              </a:ext>
            </a:extLst>
          </p:cNvPr>
          <p:cNvSpPr/>
          <p:nvPr/>
        </p:nvSpPr>
        <p:spPr>
          <a:xfrm>
            <a:off x="6235529" y="5373018"/>
            <a:ext cx="1343160" cy="3445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400" b="1" strike="noStrike" spc="-1">
                <a:solidFill>
                  <a:schemeClr val="lt1"/>
                </a:solidFill>
                <a:latin typeface="Calibri"/>
                <a:ea typeface="DejaVu Sans"/>
              </a:rPr>
              <a:t>7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Rectangle 44">
            <a:extLst>
              <a:ext uri="{FF2B5EF4-FFF2-40B4-BE49-F238E27FC236}">
                <a16:creationId xmlns:a16="http://schemas.microsoft.com/office/drawing/2014/main" xmlns="" id="{54E4472C-E0B0-4718-ACBA-7058C29ED17F}"/>
              </a:ext>
            </a:extLst>
          </p:cNvPr>
          <p:cNvSpPr/>
          <p:nvPr/>
        </p:nvSpPr>
        <p:spPr>
          <a:xfrm>
            <a:off x="7675529" y="5763258"/>
            <a:ext cx="1343160" cy="422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400" b="1" strike="noStrike" spc="-1">
                <a:solidFill>
                  <a:schemeClr val="lt1"/>
                </a:solidFill>
                <a:latin typeface="Calibri"/>
                <a:ea typeface="DejaVu Sans"/>
              </a:rPr>
              <a:t>Scientific </a:t>
            </a:r>
            <a:r>
              <a:rPr sz="1400"/>
              <a:t/>
            </a:r>
            <a:br>
              <a:rPr sz="1400"/>
            </a:br>
            <a:r>
              <a:rPr lang="en-US" sz="1400" b="1" strike="noStrike" spc="-1">
                <a:solidFill>
                  <a:schemeClr val="lt1"/>
                </a:solidFill>
                <a:latin typeface="Calibri"/>
                <a:ea typeface="DejaVu Sans"/>
              </a:rPr>
              <a:t>publications/year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Rectangle 45">
            <a:extLst>
              <a:ext uri="{FF2B5EF4-FFF2-40B4-BE49-F238E27FC236}">
                <a16:creationId xmlns:a16="http://schemas.microsoft.com/office/drawing/2014/main" xmlns="" id="{06761221-EB75-4549-B5AC-B6390D2C17F8}"/>
              </a:ext>
            </a:extLst>
          </p:cNvPr>
          <p:cNvSpPr/>
          <p:nvPr/>
        </p:nvSpPr>
        <p:spPr>
          <a:xfrm>
            <a:off x="7675529" y="5373018"/>
            <a:ext cx="1343160" cy="3445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400" b="1" strike="noStrike" spc="-1">
                <a:solidFill>
                  <a:schemeClr val="lt1"/>
                </a:solidFill>
                <a:latin typeface="Calibri"/>
                <a:ea typeface="DejaVu Sans"/>
              </a:rPr>
              <a:t>1500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Rectangle 46">
            <a:extLst>
              <a:ext uri="{FF2B5EF4-FFF2-40B4-BE49-F238E27FC236}">
                <a16:creationId xmlns:a16="http://schemas.microsoft.com/office/drawing/2014/main" xmlns="" id="{02868410-FE7B-4126-9B1F-6EA4B25F966D}"/>
              </a:ext>
            </a:extLst>
          </p:cNvPr>
          <p:cNvSpPr/>
          <p:nvPr/>
        </p:nvSpPr>
        <p:spPr>
          <a:xfrm>
            <a:off x="9079529" y="5212098"/>
            <a:ext cx="1415160" cy="986760"/>
          </a:xfrm>
          <a:prstGeom prst="rect">
            <a:avLst/>
          </a:prstGeom>
          <a:solidFill>
            <a:schemeClr val="accent2"/>
          </a:solidFill>
          <a:ln w="12600">
            <a:solidFill>
              <a:srgbClr val="ED770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400" b="1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6" name="Rectangle 47">
            <a:extLst>
              <a:ext uri="{FF2B5EF4-FFF2-40B4-BE49-F238E27FC236}">
                <a16:creationId xmlns:a16="http://schemas.microsoft.com/office/drawing/2014/main" xmlns="" id="{A04E33E8-3A18-43C5-8B43-048280A34138}"/>
              </a:ext>
            </a:extLst>
          </p:cNvPr>
          <p:cNvSpPr/>
          <p:nvPr/>
        </p:nvSpPr>
        <p:spPr>
          <a:xfrm>
            <a:off x="10509809" y="5213178"/>
            <a:ext cx="1418760" cy="986760"/>
          </a:xfrm>
          <a:prstGeom prst="rect">
            <a:avLst/>
          </a:prstGeom>
          <a:solidFill>
            <a:srgbClr val="002060"/>
          </a:solidFill>
          <a:ln w="1260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7" name="Rectangle 48">
            <a:extLst>
              <a:ext uri="{FF2B5EF4-FFF2-40B4-BE49-F238E27FC236}">
                <a16:creationId xmlns:a16="http://schemas.microsoft.com/office/drawing/2014/main" xmlns="" id="{2CB8206F-38FD-40F9-948C-AF2A71E10538}"/>
              </a:ext>
            </a:extLst>
          </p:cNvPr>
          <p:cNvSpPr/>
          <p:nvPr/>
        </p:nvSpPr>
        <p:spPr>
          <a:xfrm>
            <a:off x="9105809" y="5371218"/>
            <a:ext cx="1343160" cy="344520"/>
          </a:xfrm>
          <a:prstGeom prst="rect">
            <a:avLst/>
          </a:prstGeom>
          <a:solidFill>
            <a:schemeClr val="accent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400" b="1" strike="noStrike" spc="-1">
                <a:solidFill>
                  <a:schemeClr val="lt1"/>
                </a:solidFill>
                <a:latin typeface="Calibri"/>
                <a:ea typeface="DejaVu Sans"/>
              </a:rPr>
              <a:t>10</a:t>
            </a:r>
            <a:endParaRPr lang="fr-FR" sz="2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8" name="Rectangle 49">
            <a:extLst>
              <a:ext uri="{FF2B5EF4-FFF2-40B4-BE49-F238E27FC236}">
                <a16:creationId xmlns:a16="http://schemas.microsoft.com/office/drawing/2014/main" xmlns="" id="{657B8C9D-A0E0-43CB-87BC-AF6DA3195041}"/>
              </a:ext>
            </a:extLst>
          </p:cNvPr>
          <p:cNvSpPr/>
          <p:nvPr/>
        </p:nvSpPr>
        <p:spPr>
          <a:xfrm>
            <a:off x="9080609" y="5784138"/>
            <a:ext cx="1343160" cy="404280"/>
          </a:xfrm>
          <a:prstGeom prst="rect">
            <a:avLst/>
          </a:prstGeom>
          <a:solidFill>
            <a:schemeClr val="accent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400" b="1" strike="noStrike" spc="-1">
                <a:solidFill>
                  <a:schemeClr val="lt1"/>
                </a:solidFill>
                <a:latin typeface="Calibri"/>
                <a:ea typeface="DejaVu Sans"/>
              </a:rPr>
              <a:t>ERC grants based </a:t>
            </a:r>
            <a:r>
              <a:rPr sz="1400"/>
              <a:t/>
            </a:r>
            <a:br>
              <a:rPr sz="1400"/>
            </a:br>
            <a:r>
              <a:rPr lang="en-US" sz="1400" b="1" strike="noStrike" spc="-1">
                <a:solidFill>
                  <a:schemeClr val="lt1"/>
                </a:solidFill>
                <a:latin typeface="Calibri"/>
                <a:ea typeface="DejaVu Sans"/>
              </a:rPr>
              <a:t>on ESRF-EBS</a:t>
            </a:r>
            <a:endParaRPr lang="fr-FR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Rectangle 53">
            <a:extLst>
              <a:ext uri="{FF2B5EF4-FFF2-40B4-BE49-F238E27FC236}">
                <a16:creationId xmlns:a16="http://schemas.microsoft.com/office/drawing/2014/main" xmlns="" id="{7FBD8AD8-77C9-4973-8F25-F961A7AC2C1A}"/>
              </a:ext>
            </a:extLst>
          </p:cNvPr>
          <p:cNvSpPr/>
          <p:nvPr/>
        </p:nvSpPr>
        <p:spPr>
          <a:xfrm>
            <a:off x="10550129" y="5398578"/>
            <a:ext cx="1343160" cy="3445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400" b="1" strike="noStrike" spc="-1">
                <a:solidFill>
                  <a:schemeClr val="lt1"/>
                </a:solidFill>
                <a:latin typeface="Calibri"/>
                <a:ea typeface="DejaVu Sans"/>
              </a:rPr>
              <a:t>&gt;300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Rectangle 54">
            <a:extLst>
              <a:ext uri="{FF2B5EF4-FFF2-40B4-BE49-F238E27FC236}">
                <a16:creationId xmlns:a16="http://schemas.microsoft.com/office/drawing/2014/main" xmlns="" id="{81417483-336D-4DDE-8905-452592A0350C}"/>
              </a:ext>
            </a:extLst>
          </p:cNvPr>
          <p:cNvSpPr/>
          <p:nvPr/>
        </p:nvSpPr>
        <p:spPr>
          <a:xfrm>
            <a:off x="10565969" y="5835618"/>
            <a:ext cx="1343160" cy="392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400" b="1" strike="noStrike" spc="-1">
                <a:solidFill>
                  <a:schemeClr val="lt1"/>
                </a:solidFill>
                <a:latin typeface="Calibri"/>
                <a:ea typeface="DejaVu Sans"/>
              </a:rPr>
              <a:t>Industrial clients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" name="Picture 1" descr="Capture d’écran 2021-09-09 à 10.23.28.png">
            <a:extLst>
              <a:ext uri="{FF2B5EF4-FFF2-40B4-BE49-F238E27FC236}">
                <a16:creationId xmlns:a16="http://schemas.microsoft.com/office/drawing/2014/main" xmlns="" id="{7049159D-AB9D-4727-89F2-79259FD4ACE8}"/>
              </a:ext>
            </a:extLst>
          </p:cNvPr>
          <p:cNvPicPr/>
          <p:nvPr/>
        </p:nvPicPr>
        <p:blipFill>
          <a:blip r:embed="rId39"/>
          <a:stretch/>
        </p:blipFill>
        <p:spPr>
          <a:xfrm>
            <a:off x="5040000" y="1450800"/>
            <a:ext cx="6339600" cy="2729880"/>
          </a:xfrm>
          <a:prstGeom prst="rect">
            <a:avLst/>
          </a:prstGeom>
          <a:ln w="0">
            <a:noFill/>
          </a:ln>
        </p:spPr>
      </p:pic>
      <p:sp>
        <p:nvSpPr>
          <p:cNvPr id="72" name="Rectangle 36">
            <a:extLst>
              <a:ext uri="{FF2B5EF4-FFF2-40B4-BE49-F238E27FC236}">
                <a16:creationId xmlns:a16="http://schemas.microsoft.com/office/drawing/2014/main" xmlns="" id="{A5FB62F9-C12F-4D39-8E40-10EE3E0A411D}"/>
              </a:ext>
            </a:extLst>
          </p:cNvPr>
          <p:cNvSpPr/>
          <p:nvPr/>
        </p:nvSpPr>
        <p:spPr>
          <a:xfrm>
            <a:off x="4470840" y="620856"/>
            <a:ext cx="7175160" cy="779760"/>
          </a:xfrm>
          <a:prstGeom prst="rect">
            <a:avLst/>
          </a:prstGeom>
          <a:solidFill>
            <a:schemeClr val="lt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1800" b="1" strike="noStrike" spc="-1" dirty="0">
                <a:solidFill>
                  <a:schemeClr val="dk2"/>
                </a:solidFill>
                <a:latin typeface="Calibri"/>
                <a:ea typeface="DejaVu Sans"/>
              </a:rPr>
              <a:t>FROM 2015 TO 2025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1800" b="1" strike="noStrike" spc="-1" dirty="0">
                <a:solidFill>
                  <a:schemeClr val="dk2"/>
                </a:solidFill>
                <a:latin typeface="Calibri"/>
                <a:ea typeface="DejaVu Sans"/>
              </a:rPr>
              <a:t>70 000 USER VISITS FROM 67 COUNTRIES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1800" b="1" strike="noStrike" spc="-1" dirty="0">
                <a:solidFill>
                  <a:schemeClr val="dk2"/>
                </a:solidFill>
                <a:latin typeface="Calibri"/>
                <a:ea typeface="DejaVu Sans"/>
              </a:rPr>
              <a:t>7 000 INDIVIDUAL LABS OR UNIVERSITIES</a:t>
            </a:r>
            <a:r>
              <a:rPr lang="en-GB" sz="1800" b="1" strike="noStrike" spc="-1" dirty="0">
                <a:solidFill>
                  <a:schemeClr val="accent5"/>
                </a:solidFill>
                <a:latin typeface="Calibri"/>
                <a:ea typeface="DejaVu Sans"/>
              </a:rPr>
              <a:t> 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D5CF0E9-8543-4B36-B07C-7AFBEE1F70FD}"/>
              </a:ext>
            </a:extLst>
          </p:cNvPr>
          <p:cNvSpPr>
            <a:spLocks noGrp="1"/>
          </p:cNvSpPr>
          <p:nvPr>
            <p:ph type="sldNum" idx="2"/>
          </p:nvPr>
        </p:nvSpPr>
        <p:spPr>
          <a:xfrm>
            <a:off x="176618" y="6483240"/>
            <a:ext cx="545760" cy="206640"/>
          </a:xfrm>
        </p:spPr>
        <p:txBody>
          <a:bodyPr/>
          <a:lstStyle/>
          <a:p>
            <a:r>
              <a:rPr lang="en-GB" dirty="0"/>
              <a:t>Page </a:t>
            </a:r>
            <a:fld id="{797D853E-C7DB-4ABE-9885-4231CF76B4A9}" type="slidenum">
              <a:rPr lang="en-GB" smtClean="0"/>
              <a:t>3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27C3B9-150D-46DC-B8B4-DDB41E7DF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COLD: C^2 (cold copper) operation </a:t>
            </a:r>
            <a:r>
              <a:rPr lang="en-US" dirty="0" err="1"/>
              <a:t>linac</a:t>
            </a:r>
            <a:r>
              <a:rPr lang="en-US" dirty="0"/>
              <a:t> demonstrator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55D01B4-2ACF-48B4-9DA9-CC78A1ED98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en-US" sz="72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720" b="1" i="0" u="none" strike="noStrike" kern="1200" cap="none" spc="0" normalizeH="0" baseline="0" noProof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41B1D2-4E20-44D0-9223-36FAE3C30AD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COLD Review Meeting | Qing Qin | 21 April, 2026</a:t>
            </a:r>
            <a:endParaRPr kumimoji="0" lang="en-US" sz="72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xmlns="" id="{940A309C-40B8-47FD-8B92-CECB587FC418}"/>
              </a:ext>
            </a:extLst>
          </p:cNvPr>
          <p:cNvSpPr txBox="1">
            <a:spLocks/>
          </p:cNvSpPr>
          <p:nvPr/>
        </p:nvSpPr>
        <p:spPr>
          <a:xfrm>
            <a:off x="539853" y="995440"/>
            <a:ext cx="4972577" cy="50820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OBJECTIVES: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Test C-band 77K high gradient technology (invented at SLAC) </a:t>
            </a:r>
          </a:p>
          <a:p>
            <a:pPr marL="771526" marR="0" lvl="3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98D4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4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High Acc. Gradient</a:t>
            </a:r>
          </a:p>
          <a:p>
            <a:pPr marL="771526" marR="0" lvl="3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98D4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4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Breakdowns</a:t>
            </a:r>
          </a:p>
          <a:p>
            <a:pPr marL="771526" marR="0" lvl="3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98D4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4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Dark currents</a:t>
            </a:r>
          </a:p>
          <a:p>
            <a:pPr marL="771526" marR="0" lvl="3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98D4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4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Reliability</a:t>
            </a:r>
          </a:p>
          <a:p>
            <a:pPr marL="771526" marR="0" lvl="3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98D4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4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Maintainability</a:t>
            </a:r>
          </a:p>
          <a:p>
            <a:pPr marL="357188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98D4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144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Gain experience with new technology, training </a:t>
            </a:r>
          </a:p>
          <a:p>
            <a:pPr marL="771526" marR="0" lvl="3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98D4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4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C-band structures / modulators</a:t>
            </a:r>
          </a:p>
          <a:p>
            <a:pPr marL="771526" marR="0" lvl="3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98D4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4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Laser</a:t>
            </a:r>
          </a:p>
          <a:p>
            <a:pPr marL="771526" marR="0" lvl="3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98D4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4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Cryogenics</a:t>
            </a:r>
          </a:p>
          <a:p>
            <a:pPr marL="357188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98D4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144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Evaluate potential to extend to 6</a:t>
            </a:r>
            <a:r>
              <a:rPr kumimoji="0" lang="zh-CN" alt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 </a:t>
            </a: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GeV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 charset="0"/>
                <a:cs typeface="Calibri" charset="0"/>
              </a:rPr>
              <a:t>Validation for long-term robust operation with users facility standards</a:t>
            </a:r>
            <a:endParaRPr kumimoji="0" lang="en-US" sz="1680" b="1" i="0" u="none" strike="noStrike" kern="1200" cap="none" spc="0" normalizeH="0" baseline="0" noProof="0" dirty="0">
              <a:ln>
                <a:noFill/>
              </a:ln>
              <a:solidFill>
                <a:srgbClr val="0098D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160" b="1" i="0" u="none" strike="noStrike" kern="1200" cap="none" spc="0" normalizeH="0" baseline="0" noProof="0" dirty="0">
              <a:ln>
                <a:noFill/>
              </a:ln>
              <a:solidFill>
                <a:srgbClr val="0098D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0C8F4A-97EA-4813-810A-ACE29BEC10D6}"/>
              </a:ext>
            </a:extLst>
          </p:cNvPr>
          <p:cNvSpPr txBox="1"/>
          <p:nvPr/>
        </p:nvSpPr>
        <p:spPr>
          <a:xfrm>
            <a:off x="6919171" y="831252"/>
            <a:ext cx="5135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Schematic view, to be installed in the present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linac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tunnel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9290DBF-8287-4D9A-B714-907CF3FD4E32}"/>
              </a:ext>
            </a:extLst>
          </p:cNvPr>
          <p:cNvSpPr txBox="1"/>
          <p:nvPr/>
        </p:nvSpPr>
        <p:spPr>
          <a:xfrm flipH="1">
            <a:off x="6283982" y="5355488"/>
            <a:ext cx="5668018" cy="1126462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 interest in the accelerator community for light source, colliders or medical applications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68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 collaboration with major actors in the field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054458" y="10983939"/>
            <a:ext cx="702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beam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430" y="1253698"/>
            <a:ext cx="6679570" cy="39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3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PlaceHolder 1"/>
          <p:cNvSpPr>
            <a:spLocks noGrp="1"/>
          </p:cNvSpPr>
          <p:nvPr>
            <p:ph type="title"/>
          </p:nvPr>
        </p:nvSpPr>
        <p:spPr>
          <a:xfrm>
            <a:off x="969480" y="126000"/>
            <a:ext cx="10976760" cy="4910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0" rIns="7200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600" b="1" strike="noStrike" cap="all" spc="-1">
                <a:solidFill>
                  <a:schemeClr val="lt1"/>
                </a:solidFill>
                <a:latin typeface="Arial"/>
              </a:rPr>
              <a:t>Key milestones in 30 + 1 years of esrf’s history</a:t>
            </a:r>
            <a:endParaRPr lang="fr-FR" sz="1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14" name="PlaceHolder 17"/>
          <p:cNvSpPr/>
          <p:nvPr/>
        </p:nvSpPr>
        <p:spPr>
          <a:xfrm>
            <a:off x="239400" y="6483600"/>
            <a:ext cx="545400" cy="20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800" b="1" i="0" u="none" strike="noStrike" kern="1200" cap="none" spc="-1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C7D9487D-8682-4ACF-8ADD-FC10A1F4F76E}" type="slidenum">
              <a:rPr kumimoji="0" lang="fr-FR" sz="800" b="1" i="0" u="none" strike="noStrike" kern="1200" cap="none" spc="-1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31</a:t>
            </a:fld>
            <a:endParaRPr kumimoji="0" lang="fr-FR" sz="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5" name="Graphic 2"/>
          <p:cNvSpPr/>
          <p:nvPr/>
        </p:nvSpPr>
        <p:spPr>
          <a:xfrm>
            <a:off x="538920" y="1683360"/>
            <a:ext cx="10964160" cy="3789000"/>
          </a:xfrm>
          <a:custGeom>
            <a:avLst/>
            <a:gdLst>
              <a:gd name="textAreaLeft" fmla="*/ 0 w 10964160"/>
              <a:gd name="textAreaRight" fmla="*/ 10969920 w 10964160"/>
              <a:gd name="textAreaTop" fmla="*/ 0 h 3789000"/>
              <a:gd name="textAreaBottom" fmla="*/ 3794760 h 3789000"/>
            </a:gdLst>
            <a:ahLst/>
            <a:cxnLst/>
            <a:rect l="textAreaLeft" t="textAreaTop" r="textAreaRight" b="textAreaBottom"/>
            <a:pathLst>
              <a:path w="10586211" h="3838955">
                <a:moveTo>
                  <a:pt x="5290779" y="0"/>
                </a:moveTo>
                <a:lnTo>
                  <a:pt x="9627636" y="0"/>
                </a:lnTo>
                <a:cubicBezTo>
                  <a:pt x="10154853" y="0"/>
                  <a:pt x="10586211" y="431359"/>
                  <a:pt x="10586211" y="958576"/>
                </a:cubicBezTo>
                <a:lnTo>
                  <a:pt x="10586211" y="958576"/>
                </a:lnTo>
                <a:cubicBezTo>
                  <a:pt x="10586211" y="1485792"/>
                  <a:pt x="10154853" y="1917151"/>
                  <a:pt x="9627636" y="1917151"/>
                </a:cubicBezTo>
                <a:lnTo>
                  <a:pt x="9622982" y="1921804"/>
                </a:lnTo>
                <a:lnTo>
                  <a:pt x="958576" y="1921804"/>
                </a:lnTo>
                <a:cubicBezTo>
                  <a:pt x="431359" y="1921804"/>
                  <a:pt x="0" y="2353163"/>
                  <a:pt x="0" y="2880380"/>
                </a:cubicBezTo>
                <a:lnTo>
                  <a:pt x="0" y="2880380"/>
                </a:lnTo>
                <a:cubicBezTo>
                  <a:pt x="0" y="3407596"/>
                  <a:pt x="431359" y="3838956"/>
                  <a:pt x="958576" y="3838956"/>
                </a:cubicBezTo>
                <a:lnTo>
                  <a:pt x="5290779" y="3838956"/>
                </a:lnTo>
              </a:path>
            </a:pathLst>
          </a:custGeom>
          <a:noFill/>
          <a:ln w="444500" cap="rnd">
            <a:solidFill>
              <a:srgbClr val="13257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16" name="TextBox 54"/>
          <p:cNvSpPr/>
          <p:nvPr/>
        </p:nvSpPr>
        <p:spPr>
          <a:xfrm>
            <a:off x="5601600" y="969120"/>
            <a:ext cx="14720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ESRF convention signed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7" name="TextBox 55"/>
          <p:cNvSpPr/>
          <p:nvPr/>
        </p:nvSpPr>
        <p:spPr>
          <a:xfrm>
            <a:off x="5974200" y="1480680"/>
            <a:ext cx="6354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6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1988</a:t>
            </a:r>
            <a:endParaRPr kumimoji="0" lang="fr-FR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8" name="TextBox 56"/>
          <p:cNvSpPr/>
          <p:nvPr/>
        </p:nvSpPr>
        <p:spPr>
          <a:xfrm>
            <a:off x="7002720" y="1480680"/>
            <a:ext cx="6339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6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1989</a:t>
            </a:r>
            <a:endParaRPr kumimoji="0" lang="fr-FR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9" name="TextBox 57"/>
          <p:cNvSpPr/>
          <p:nvPr/>
        </p:nvSpPr>
        <p:spPr>
          <a:xfrm>
            <a:off x="6469200" y="1910520"/>
            <a:ext cx="16149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1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</a:t>
            </a: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Users 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Meeting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0" name="TextBox 58"/>
          <p:cNvSpPr/>
          <p:nvPr/>
        </p:nvSpPr>
        <p:spPr>
          <a:xfrm>
            <a:off x="7398000" y="599400"/>
            <a:ext cx="18478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1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</a:t>
            </a: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electron beam in the storage ring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1" name="TextBox 59"/>
          <p:cNvSpPr/>
          <p:nvPr/>
        </p:nvSpPr>
        <p:spPr>
          <a:xfrm>
            <a:off x="8063640" y="1480680"/>
            <a:ext cx="6246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6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1992</a:t>
            </a:r>
            <a:endParaRPr kumimoji="0" lang="fr-FR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2" name="TextBox 60"/>
          <p:cNvSpPr/>
          <p:nvPr/>
        </p:nvSpPr>
        <p:spPr>
          <a:xfrm>
            <a:off x="9223200" y="969120"/>
            <a:ext cx="22759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1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</a:t>
            </a: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ESRF 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Highlights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3" name="TextBox 61"/>
          <p:cNvSpPr/>
          <p:nvPr/>
        </p:nvSpPr>
        <p:spPr>
          <a:xfrm>
            <a:off x="10075680" y="1483200"/>
            <a:ext cx="65340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6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1995</a:t>
            </a:r>
            <a:endParaRPr kumimoji="0" lang="fr-FR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4" name="TextBox 62"/>
          <p:cNvSpPr/>
          <p:nvPr/>
        </p:nvSpPr>
        <p:spPr>
          <a:xfrm>
            <a:off x="8904240" y="3859200"/>
            <a:ext cx="29466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SR current:  200mA; 4000 pmrad 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B: 10</a:t>
            </a:r>
            <a:r>
              <a:rPr kumimoji="0" lang="en-US" sz="1200" b="0" i="0" u="none" strike="noStrike" kern="1200" cap="none" spc="-1" normalizeH="0" baseline="3000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 </a:t>
            </a: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ph/mm</a:t>
            </a:r>
            <a:r>
              <a:rPr kumimoji="0" lang="en-US" sz="1200" b="0" i="0" u="none" strike="noStrike" kern="1200" cap="none" spc="-1" normalizeH="0" baseline="3000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/mrad</a:t>
            </a:r>
            <a:r>
              <a:rPr kumimoji="0" lang="en-US" sz="1200" b="0" i="0" u="none" strike="noStrike" kern="1200" cap="none" spc="-1" normalizeH="0" baseline="3000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/0.1%bw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5" name="TextBox 63"/>
          <p:cNvSpPr/>
          <p:nvPr/>
        </p:nvSpPr>
        <p:spPr>
          <a:xfrm>
            <a:off x="10062360" y="3392280"/>
            <a:ext cx="63396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6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1996</a:t>
            </a:r>
            <a:endParaRPr kumimoji="0" lang="fr-FR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6" name="TextBox 64"/>
          <p:cNvSpPr/>
          <p:nvPr/>
        </p:nvSpPr>
        <p:spPr>
          <a:xfrm>
            <a:off x="7783920" y="2831760"/>
            <a:ext cx="19234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Number of 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Beamlines: 40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7" name="TextBox 65"/>
          <p:cNvSpPr/>
          <p:nvPr/>
        </p:nvSpPr>
        <p:spPr>
          <a:xfrm>
            <a:off x="8430480" y="3392280"/>
            <a:ext cx="63396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6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1998</a:t>
            </a:r>
            <a:endParaRPr kumimoji="0" lang="fr-FR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8" name="TextBox 66"/>
          <p:cNvSpPr/>
          <p:nvPr/>
        </p:nvSpPr>
        <p:spPr>
          <a:xfrm>
            <a:off x="5426640" y="3859200"/>
            <a:ext cx="401904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1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Nobel Prizes</a:t>
            </a:r>
            <a:r>
              <a:rPr kumimoji="0" lang="en-US" sz="1200" b="1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 Chemistry 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 ESRF Users: Ada Yonath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Venkatraman Ramakrishnan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(Ribosome) 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9" name="TextBox 67"/>
          <p:cNvSpPr/>
          <p:nvPr/>
        </p:nvSpPr>
        <p:spPr>
          <a:xfrm>
            <a:off x="6955920" y="3392280"/>
            <a:ext cx="66744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600" b="1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2009</a:t>
            </a:r>
            <a:endParaRPr kumimoji="0" lang="fr-FR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0" name="TextBox 68"/>
          <p:cNvSpPr/>
          <p:nvPr/>
        </p:nvSpPr>
        <p:spPr>
          <a:xfrm>
            <a:off x="6225480" y="2770200"/>
            <a:ext cx="21690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Phase I Upgrade 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Programme (UP)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1" name="TextBox 69"/>
          <p:cNvSpPr/>
          <p:nvPr/>
        </p:nvSpPr>
        <p:spPr>
          <a:xfrm>
            <a:off x="4815000" y="3389760"/>
            <a:ext cx="6231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6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2012</a:t>
            </a:r>
            <a:endParaRPr kumimoji="0" lang="fr-FR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2" name="TextBox 70"/>
          <p:cNvSpPr/>
          <p:nvPr/>
        </p:nvSpPr>
        <p:spPr>
          <a:xfrm>
            <a:off x="3619080" y="2616480"/>
            <a:ext cx="30114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1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Nobel Prize </a:t>
            </a: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 Chemistry 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 ESRF User: Brian Kobilka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(G-protein–coupled receptors) 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3" name="TextBox 71"/>
          <p:cNvSpPr/>
          <p:nvPr/>
        </p:nvSpPr>
        <p:spPr>
          <a:xfrm>
            <a:off x="3942000" y="3859200"/>
            <a:ext cx="23655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The ESRF designs a 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revolutionary storage 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ring (H7BA Lattice)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4" name="TextBox 72"/>
          <p:cNvSpPr/>
          <p:nvPr/>
        </p:nvSpPr>
        <p:spPr>
          <a:xfrm>
            <a:off x="2495520" y="3859200"/>
            <a:ext cx="18770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Phase II UP: EBS project launched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5" name="TextBox 73"/>
          <p:cNvSpPr/>
          <p:nvPr/>
        </p:nvSpPr>
        <p:spPr>
          <a:xfrm>
            <a:off x="3230280" y="3389760"/>
            <a:ext cx="6534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600" b="1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2015</a:t>
            </a:r>
            <a:endParaRPr kumimoji="0" lang="fr-FR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6" name="TextBox 74"/>
          <p:cNvSpPr/>
          <p:nvPr/>
        </p:nvSpPr>
        <p:spPr>
          <a:xfrm>
            <a:off x="2224800" y="3389760"/>
            <a:ext cx="61848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6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2017</a:t>
            </a:r>
            <a:endParaRPr kumimoji="0" lang="fr-FR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7" name="TextBox 75"/>
          <p:cNvSpPr/>
          <p:nvPr/>
        </p:nvSpPr>
        <p:spPr>
          <a:xfrm>
            <a:off x="1415520" y="2831760"/>
            <a:ext cx="22327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Number of beamlines: 44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(CM01) 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8" name="TextBox 76"/>
          <p:cNvSpPr/>
          <p:nvPr/>
        </p:nvSpPr>
        <p:spPr>
          <a:xfrm>
            <a:off x="1312560" y="3389760"/>
            <a:ext cx="6534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6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2018</a:t>
            </a:r>
            <a:endParaRPr kumimoji="0" lang="fr-FR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9" name="TextBox 77"/>
          <p:cNvSpPr/>
          <p:nvPr/>
        </p:nvSpPr>
        <p:spPr>
          <a:xfrm>
            <a:off x="487440" y="3859200"/>
            <a:ext cx="23032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20-month 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EBS shutdown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0" name="TextBox 78"/>
          <p:cNvSpPr/>
          <p:nvPr/>
        </p:nvSpPr>
        <p:spPr>
          <a:xfrm>
            <a:off x="1383480" y="5324760"/>
            <a:ext cx="65808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600" b="1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2020</a:t>
            </a:r>
            <a:endParaRPr kumimoji="0" lang="fr-FR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1" name="TextBox 79"/>
          <p:cNvSpPr/>
          <p:nvPr/>
        </p:nvSpPr>
        <p:spPr>
          <a:xfrm>
            <a:off x="4591800" y="5202720"/>
            <a:ext cx="653400" cy="57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600" b="1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2024</a:t>
            </a:r>
            <a:endParaRPr kumimoji="0" lang="fr-FR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2" name="TextBox 80"/>
          <p:cNvSpPr/>
          <p:nvPr/>
        </p:nvSpPr>
        <p:spPr>
          <a:xfrm>
            <a:off x="3688200" y="5732280"/>
            <a:ext cx="233028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1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Nobel Prizes</a:t>
            </a:r>
            <a:r>
              <a:rPr kumimoji="0" lang="en-US" sz="1200" b="1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in Chemistry </a:t>
            </a: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 ESRF collaborators: 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David Baker &amp; John Jumper (protein design)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3" name="TextBox 81"/>
          <p:cNvSpPr/>
          <p:nvPr/>
        </p:nvSpPr>
        <p:spPr>
          <a:xfrm>
            <a:off x="5184360" y="4710600"/>
            <a:ext cx="14324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Number of Beamlines: 45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4" name="TextBox 82"/>
          <p:cNvSpPr/>
          <p:nvPr/>
        </p:nvSpPr>
        <p:spPr>
          <a:xfrm>
            <a:off x="5573880" y="5324760"/>
            <a:ext cx="65340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6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2025</a:t>
            </a:r>
            <a:endParaRPr kumimoji="0" lang="fr-FR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5" name="TextBox 83"/>
          <p:cNvSpPr/>
          <p:nvPr/>
        </p:nvSpPr>
        <p:spPr>
          <a:xfrm>
            <a:off x="9023400" y="1483200"/>
            <a:ext cx="65340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600" b="1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1994</a:t>
            </a:r>
            <a:endParaRPr kumimoji="0" lang="fr-FR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6" name="TextBox 84"/>
          <p:cNvSpPr/>
          <p:nvPr/>
        </p:nvSpPr>
        <p:spPr>
          <a:xfrm>
            <a:off x="8277480" y="1910520"/>
            <a:ext cx="20624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User operations begin with 15 beamlines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7" name="TextBox 85"/>
          <p:cNvSpPr/>
          <p:nvPr/>
        </p:nvSpPr>
        <p:spPr>
          <a:xfrm>
            <a:off x="9489960" y="2831760"/>
            <a:ext cx="17751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1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</a:t>
            </a: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ESRF News magazine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8" name="TextBox 86"/>
          <p:cNvSpPr/>
          <p:nvPr/>
        </p:nvSpPr>
        <p:spPr>
          <a:xfrm>
            <a:off x="263520" y="5766480"/>
            <a:ext cx="294660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Horizontal emittance: 134 pmrad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B: 10</a:t>
            </a:r>
            <a:r>
              <a:rPr kumimoji="0" lang="en-US" sz="1200" b="0" i="0" u="none" strike="noStrike" kern="1200" cap="none" spc="-1" normalizeH="0" baseline="3000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22 </a:t>
            </a: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ph/mm</a:t>
            </a:r>
            <a:r>
              <a:rPr kumimoji="0" lang="en-US" sz="1200" b="0" i="0" u="none" strike="noStrike" kern="1200" cap="none" spc="-1" normalizeH="0" baseline="3000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/mrad</a:t>
            </a:r>
            <a:r>
              <a:rPr kumimoji="0" lang="en-US" sz="1200" b="0" i="0" u="none" strike="noStrike" kern="1200" cap="none" spc="-1" normalizeH="0" baseline="3000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/0.1%bw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Coherent flux: x 30- x 40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9" name="Picture 29"/>
          <p:cNvSpPr/>
          <p:nvPr/>
        </p:nvSpPr>
        <p:spPr>
          <a:xfrm>
            <a:off x="4583880" y="4556160"/>
            <a:ext cx="660600" cy="65484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50" name="Picture 31"/>
          <p:cNvPicPr/>
          <p:nvPr/>
        </p:nvPicPr>
        <p:blipFill>
          <a:blip r:embed="rId3"/>
          <a:stretch/>
        </p:blipFill>
        <p:spPr>
          <a:xfrm>
            <a:off x="7828200" y="1105200"/>
            <a:ext cx="1051920" cy="349200"/>
          </a:xfrm>
          <a:prstGeom prst="rect">
            <a:avLst/>
          </a:prstGeom>
          <a:ln w="0">
            <a:noFill/>
          </a:ln>
        </p:spPr>
      </p:pic>
      <p:pic>
        <p:nvPicPr>
          <p:cNvPr id="1451" name="Picture 32"/>
          <p:cNvPicPr/>
          <p:nvPr/>
        </p:nvPicPr>
        <p:blipFill>
          <a:blip r:embed="rId4"/>
          <a:stretch/>
        </p:blipFill>
        <p:spPr>
          <a:xfrm>
            <a:off x="1397160" y="4914360"/>
            <a:ext cx="660600" cy="282600"/>
          </a:xfrm>
          <a:prstGeom prst="rect">
            <a:avLst/>
          </a:prstGeom>
          <a:ln w="0">
            <a:noFill/>
          </a:ln>
        </p:spPr>
      </p:pic>
      <p:sp>
        <p:nvSpPr>
          <p:cNvPr id="1452" name="TextBox 87"/>
          <p:cNvSpPr/>
          <p:nvPr/>
        </p:nvSpPr>
        <p:spPr>
          <a:xfrm>
            <a:off x="2927520" y="5324760"/>
            <a:ext cx="65340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6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2021</a:t>
            </a:r>
            <a:endParaRPr kumimoji="0" lang="fr-FR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3" name="TextBox 88"/>
          <p:cNvSpPr/>
          <p:nvPr/>
        </p:nvSpPr>
        <p:spPr>
          <a:xfrm>
            <a:off x="2670480" y="4710600"/>
            <a:ext cx="12002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Remote experiments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54" name="Picture 33" descr="Coronavirus - Vicipaedia"/>
          <p:cNvPicPr/>
          <p:nvPr/>
        </p:nvPicPr>
        <p:blipFill>
          <a:blip r:embed="rId5"/>
          <a:stretch/>
        </p:blipFill>
        <p:spPr>
          <a:xfrm>
            <a:off x="2306520" y="5290200"/>
            <a:ext cx="394560" cy="396000"/>
          </a:xfrm>
          <a:prstGeom prst="rect">
            <a:avLst/>
          </a:prstGeom>
          <a:ln w="0">
            <a:noFill/>
          </a:ln>
        </p:spPr>
      </p:pic>
      <p:sp>
        <p:nvSpPr>
          <p:cNvPr id="1455" name="TextBox 89"/>
          <p:cNvSpPr/>
          <p:nvPr/>
        </p:nvSpPr>
        <p:spPr>
          <a:xfrm>
            <a:off x="583560" y="4438800"/>
            <a:ext cx="22482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Restart User 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operations with EBS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6" name="TextBox 90"/>
          <p:cNvSpPr/>
          <p:nvPr/>
        </p:nvSpPr>
        <p:spPr>
          <a:xfrm>
            <a:off x="5566680" y="3000960"/>
            <a:ext cx="908640" cy="90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7" name="TextBox 91"/>
          <p:cNvSpPr/>
          <p:nvPr/>
        </p:nvSpPr>
        <p:spPr>
          <a:xfrm>
            <a:off x="6748560" y="5042160"/>
            <a:ext cx="4943520" cy="96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2000" b="1" i="0" u="none" strike="noStrike" kern="1200" cap="none" spc="-1" normalizeH="0" baseline="0" noProof="0">
                <a:ln>
                  <a:noFill/>
                </a:ln>
                <a:solidFill>
                  <a:srgbClr val="3F5CE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Shaping the future of the </a:t>
            </a:r>
            <a:endParaRPr kumimoji="0" lang="fr-FR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2000" b="1" i="0" u="none" strike="noStrike" kern="1200" cap="none" spc="-1" normalizeH="0" baseline="0" noProof="0">
                <a:ln>
                  <a:noFill/>
                </a:ln>
                <a:solidFill>
                  <a:srgbClr val="3F5CE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ESRF Science &amp; Innovation Programme </a:t>
            </a:r>
            <a:endParaRPr kumimoji="0" lang="fr-FR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2000" b="1" i="0" u="none" strike="noStrike" kern="1200" cap="none" spc="-1" normalizeH="0" baseline="0" noProof="0">
                <a:ln>
                  <a:noFill/>
                </a:ln>
                <a:solidFill>
                  <a:srgbClr val="3F5CE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2026 - 2035</a:t>
            </a:r>
            <a:endParaRPr kumimoji="0" lang="fr-FR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58" name="Picture 34" descr="1988_Signature convention Paris.jpg"/>
          <p:cNvPicPr/>
          <p:nvPr/>
        </p:nvPicPr>
        <p:blipFill>
          <a:blip r:embed="rId6"/>
          <a:stretch/>
        </p:blipFill>
        <p:spPr>
          <a:xfrm>
            <a:off x="2705400" y="896040"/>
            <a:ext cx="2336400" cy="1532880"/>
          </a:xfrm>
          <a:prstGeom prst="rect">
            <a:avLst/>
          </a:prstGeom>
          <a:ln w="0">
            <a:noFill/>
          </a:ln>
        </p:spPr>
      </p:pic>
      <p:sp>
        <p:nvSpPr>
          <p:cNvPr id="1459" name="TextBox 92"/>
          <p:cNvSpPr/>
          <p:nvPr/>
        </p:nvSpPr>
        <p:spPr>
          <a:xfrm>
            <a:off x="5922720" y="5863320"/>
            <a:ext cx="234936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1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Nobel Prize</a:t>
            </a:r>
            <a:r>
              <a:rPr kumimoji="0" lang="en-US" sz="1200" b="1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in Chemistry </a:t>
            </a: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 ESRF collaborator Omar Yaghi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(for metal-organic–frameworks)</a:t>
            </a:r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1" name="PlaceHolder 3"/>
          <p:cNvSpPr>
            <a:spLocks noGrp="1"/>
          </p:cNvSpPr>
          <p:nvPr>
            <p:ph type="ftr" idx="208"/>
          </p:nvPr>
        </p:nvSpPr>
        <p:spPr>
          <a:xfrm>
            <a:off x="959400" y="6483240"/>
            <a:ext cx="8134560" cy="18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800" b="1" i="0" u="none" strike="noStrike" kern="1200" cap="none" spc="-1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COLD Review Meeting | Qing Qin | 21 April, 2026</a:t>
            </a:r>
            <a:endParaRPr kumimoji="0" lang="fr-FR" sz="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Image 10"/>
          <p:cNvPicPr/>
          <p:nvPr/>
        </p:nvPicPr>
        <p:blipFill>
          <a:blip r:embed="rId3"/>
          <a:srcRect r="-1212"/>
          <a:stretch/>
        </p:blipFill>
        <p:spPr>
          <a:xfrm>
            <a:off x="0" y="0"/>
            <a:ext cx="12342240" cy="6934680"/>
          </a:xfrm>
          <a:prstGeom prst="rect">
            <a:avLst/>
          </a:prstGeom>
          <a:ln w="0">
            <a:noFill/>
          </a:ln>
        </p:spPr>
      </p:pic>
      <p:grpSp>
        <p:nvGrpSpPr>
          <p:cNvPr id="501" name="Group 3"/>
          <p:cNvGrpSpPr/>
          <p:nvPr/>
        </p:nvGrpSpPr>
        <p:grpSpPr>
          <a:xfrm>
            <a:off x="6311880" y="5733360"/>
            <a:ext cx="5726520" cy="998640"/>
            <a:chOff x="6311880" y="5733360"/>
            <a:chExt cx="5726520" cy="998640"/>
          </a:xfrm>
        </p:grpSpPr>
        <p:sp>
          <p:nvSpPr>
            <p:cNvPr id="502" name="Rectangle 10"/>
            <p:cNvSpPr/>
            <p:nvPr/>
          </p:nvSpPr>
          <p:spPr>
            <a:xfrm>
              <a:off x="7619760" y="5733360"/>
              <a:ext cx="4418640" cy="998640"/>
            </a:xfrm>
            <a:prstGeom prst="rect">
              <a:avLst/>
            </a:prstGeom>
            <a:solidFill>
              <a:schemeClr val="accent5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endParaRPr lang="fr-FR" sz="1800" b="0" strike="noStrike" spc="-1">
                <a:solidFill>
                  <a:srgbClr val="FFFFFF"/>
                </a:solidFill>
                <a:latin typeface="Arial"/>
                <a:ea typeface="Arial"/>
              </a:endParaRPr>
            </a:p>
          </p:txBody>
        </p:sp>
        <p:pic>
          <p:nvPicPr>
            <p:cNvPr id="503" name="Picture 9"/>
            <p:cNvPicPr/>
            <p:nvPr/>
          </p:nvPicPr>
          <p:blipFill>
            <a:blip r:embed="rId4"/>
            <a:stretch/>
          </p:blipFill>
          <p:spPr>
            <a:xfrm>
              <a:off x="6311880" y="5733360"/>
              <a:ext cx="1294200" cy="9950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4" name="ZoneTexte 5"/>
          <p:cNvSpPr/>
          <p:nvPr/>
        </p:nvSpPr>
        <p:spPr>
          <a:xfrm>
            <a:off x="7761960" y="5999760"/>
            <a:ext cx="41338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2000" b="1" strike="noStrike" spc="-1">
                <a:solidFill>
                  <a:schemeClr val="lt1"/>
                </a:solidFill>
                <a:latin typeface="Calibri"/>
                <a:ea typeface="DejaVu Sans"/>
              </a:rPr>
              <a:t>THANK YOU FOR YOUR </a:t>
            </a:r>
            <a:r>
              <a:rPr lang="en-GB" sz="2000" b="1" strike="noStrike" spc="-1">
                <a:solidFill>
                  <a:schemeClr val="lt1"/>
                </a:solidFill>
                <a:latin typeface="Calibri"/>
                <a:ea typeface="Arial"/>
              </a:rPr>
              <a:t>ATTENTION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r>
              <a:rPr lang="en-GB" dirty="0"/>
              <a:t>Page 27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r="13056"/>
          <a:stretch/>
        </p:blipFill>
        <p:spPr>
          <a:xfrm>
            <a:off x="4466563" y="663893"/>
            <a:ext cx="7073242" cy="4808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ESRF facts and figures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90754" y="788947"/>
            <a:ext cx="4032704" cy="139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7280">
              <a:defRPr/>
            </a:pPr>
            <a:r>
              <a:rPr lang="en-US" altLang="en-US" sz="1728" b="1" dirty="0">
                <a:solidFill>
                  <a:srgbClr val="132577"/>
                </a:solidFill>
                <a:latin typeface="Arial"/>
              </a:rPr>
              <a:t>Light source in operation since 1994</a:t>
            </a:r>
          </a:p>
          <a:p>
            <a:pPr defTabSz="1097280">
              <a:defRPr/>
            </a:pPr>
            <a:r>
              <a:rPr lang="en-US" altLang="en-US" sz="1728" b="1" dirty="0">
                <a:solidFill>
                  <a:srgbClr val="132577"/>
                </a:solidFill>
                <a:latin typeface="Arial"/>
              </a:rPr>
              <a:t>Located in Grenoble, France</a:t>
            </a:r>
          </a:p>
          <a:p>
            <a:pPr defTabSz="1097280">
              <a:defRPr/>
            </a:pPr>
            <a:endParaRPr lang="en-US" altLang="en-US" sz="1728" b="1" dirty="0">
              <a:solidFill>
                <a:srgbClr val="132577"/>
              </a:solidFill>
              <a:latin typeface="Arial"/>
            </a:endParaRPr>
          </a:p>
          <a:p>
            <a:pPr defTabSz="1097280">
              <a:defRPr/>
            </a:pPr>
            <a:r>
              <a:rPr lang="en-US" altLang="en-US" sz="132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Annual budget: </a:t>
            </a:r>
            <a:r>
              <a:rPr lang="en-US" altLang="en-US" sz="1320" b="1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~</a:t>
            </a:r>
            <a:r>
              <a:rPr lang="en-US" altLang="en-US" sz="1320" b="1" i="1" dirty="0" smtClean="0">
                <a:solidFill>
                  <a:srgbClr val="132577"/>
                </a:solidFill>
                <a:latin typeface="Arial"/>
              </a:rPr>
              <a:t>140 </a:t>
            </a:r>
            <a:r>
              <a:rPr lang="en-US" altLang="en-US" sz="1320" b="1" i="1" dirty="0">
                <a:solidFill>
                  <a:srgbClr val="132577"/>
                </a:solidFill>
                <a:latin typeface="Arial"/>
              </a:rPr>
              <a:t>million euros</a:t>
            </a:r>
          </a:p>
          <a:p>
            <a:pPr defTabSz="1097280">
              <a:defRPr/>
            </a:pPr>
            <a:r>
              <a:rPr lang="en-US" altLang="en-US" sz="132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Staff: </a:t>
            </a:r>
            <a:r>
              <a:rPr lang="en-US" altLang="en-US" sz="1320" b="1" i="1" dirty="0">
                <a:solidFill>
                  <a:srgbClr val="132577"/>
                </a:solidFill>
                <a:latin typeface="Arial"/>
              </a:rPr>
              <a:t>650 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8594170" y="2568414"/>
            <a:ext cx="289442" cy="156859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3"/>
          <p:cNvSpPr txBox="1">
            <a:spLocks noChangeArrowheads="1"/>
          </p:cNvSpPr>
          <p:nvPr/>
        </p:nvSpPr>
        <p:spPr bwMode="auto">
          <a:xfrm>
            <a:off x="7729066" y="2769459"/>
            <a:ext cx="1047367" cy="48013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97280">
              <a:defRPr/>
            </a:pPr>
            <a:r>
              <a:rPr lang="fr-FR" sz="1320" b="1" dirty="0">
                <a:solidFill>
                  <a:srgbClr val="51A026"/>
                </a:solidFill>
                <a:latin typeface="Arial"/>
              </a:rPr>
              <a:t>E- </a:t>
            </a:r>
            <a:r>
              <a:rPr lang="fr-FR" sz="1320" b="1" dirty="0" err="1">
                <a:solidFill>
                  <a:srgbClr val="51A026"/>
                </a:solidFill>
                <a:latin typeface="Arial"/>
              </a:rPr>
              <a:t>Linac</a:t>
            </a:r>
            <a:endParaRPr lang="fr-FR" sz="1320" b="1" dirty="0">
              <a:solidFill>
                <a:srgbClr val="51A026"/>
              </a:solidFill>
              <a:latin typeface="Arial"/>
            </a:endParaRPr>
          </a:p>
          <a:p>
            <a:pPr defTabSz="1097280">
              <a:defRPr/>
            </a:pPr>
            <a:r>
              <a:rPr lang="fr-FR" sz="1200" b="1" dirty="0">
                <a:solidFill>
                  <a:srgbClr val="51A026"/>
                </a:solidFill>
                <a:latin typeface="Arial"/>
              </a:rPr>
              <a:t>200 MeV</a:t>
            </a:r>
          </a:p>
        </p:txBody>
      </p:sp>
      <p:sp>
        <p:nvSpPr>
          <p:cNvPr id="36" name="TextBox 10"/>
          <p:cNvSpPr txBox="1">
            <a:spLocks noChangeArrowheads="1"/>
          </p:cNvSpPr>
          <p:nvPr/>
        </p:nvSpPr>
        <p:spPr bwMode="auto">
          <a:xfrm>
            <a:off x="8384156" y="3190875"/>
            <a:ext cx="1600276" cy="72019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97280">
              <a:defRPr/>
            </a:pPr>
            <a:r>
              <a:rPr lang="fr-FR" sz="1440" b="1" dirty="0">
                <a:solidFill>
                  <a:srgbClr val="4E5B99"/>
                </a:solidFill>
                <a:latin typeface="Arial"/>
              </a:rPr>
              <a:t>Booster synchrotron</a:t>
            </a:r>
          </a:p>
          <a:p>
            <a:pPr defTabSz="1097280">
              <a:defRPr/>
            </a:pPr>
            <a:r>
              <a:rPr lang="fr-FR" sz="1200" b="1" dirty="0">
                <a:solidFill>
                  <a:srgbClr val="4E5B99"/>
                </a:solidFill>
                <a:latin typeface="Arial"/>
                <a:sym typeface="Wingdings" pitchFamily="2" charset="2"/>
              </a:rPr>
              <a:t>300m, 4Hz</a:t>
            </a:r>
            <a:endParaRPr lang="fr-FR" sz="1200" b="1" dirty="0">
              <a:solidFill>
                <a:srgbClr val="4E5B99"/>
              </a:solidFill>
              <a:latin typeface="Arial"/>
            </a:endParaRPr>
          </a:p>
        </p:txBody>
      </p:sp>
      <p:sp>
        <p:nvSpPr>
          <p:cNvPr id="31" name="Oval 30"/>
          <p:cNvSpPr/>
          <p:nvPr/>
        </p:nvSpPr>
        <p:spPr>
          <a:xfrm flipH="1">
            <a:off x="8887339" y="2153959"/>
            <a:ext cx="1044828" cy="1044828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>
              <a:solidFill>
                <a:prstClr val="white"/>
              </a:solidFill>
              <a:latin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08578" y="4097434"/>
            <a:ext cx="2246650" cy="137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34" y="2394329"/>
            <a:ext cx="4296846" cy="2448064"/>
          </a:xfrm>
          <a:prstGeom prst="rect">
            <a:avLst/>
          </a:prstGeom>
        </p:spPr>
      </p:pic>
      <p:pic>
        <p:nvPicPr>
          <p:cNvPr id="39" name="Picture 72" descr="t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7722" y="5625452"/>
            <a:ext cx="1356241" cy="76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untitled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49520" y="5441151"/>
            <a:ext cx="2312932" cy="1020752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8502092" y="6007555"/>
            <a:ext cx="6482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380387" y="5153392"/>
            <a:ext cx="4967623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>
              <a:defRPr/>
            </a:pPr>
            <a:r>
              <a:rPr lang="en-US" sz="1680" dirty="0">
                <a:solidFill>
                  <a:prstClr val="black"/>
                </a:solidFill>
                <a:latin typeface="Arial"/>
              </a:rPr>
              <a:t>The </a:t>
            </a:r>
            <a:r>
              <a:rPr lang="en-US" sz="1680" b="1" dirty="0">
                <a:solidFill>
                  <a:prstClr val="black"/>
                </a:solidFill>
                <a:latin typeface="Arial"/>
              </a:rPr>
              <a:t>ESRF Extremely Brilliant Source upgrade </a:t>
            </a:r>
            <a:r>
              <a:rPr lang="en-US" sz="1680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 marL="342900" indent="-342900" defTabSz="1097280">
              <a:buFont typeface="Arial" panose="020B0604020202020204" pitchFamily="34" charset="0"/>
              <a:buChar char="•"/>
              <a:defRPr/>
            </a:pPr>
            <a:r>
              <a:rPr lang="en-US" sz="1680" dirty="0">
                <a:solidFill>
                  <a:prstClr val="black"/>
                </a:solidFill>
                <a:latin typeface="Arial"/>
              </a:rPr>
              <a:t>Decrease the horizontal emittance</a:t>
            </a:r>
          </a:p>
          <a:p>
            <a:pPr marL="342900" indent="-342900" defTabSz="1097280">
              <a:buFont typeface="Arial" panose="020B0604020202020204" pitchFamily="34" charset="0"/>
              <a:buChar char="•"/>
              <a:defRPr/>
            </a:pPr>
            <a:r>
              <a:rPr lang="en-US" sz="1680" dirty="0">
                <a:solidFill>
                  <a:prstClr val="black"/>
                </a:solidFill>
                <a:latin typeface="Arial"/>
              </a:rPr>
              <a:t>Increase the source brilliance</a:t>
            </a:r>
          </a:p>
          <a:p>
            <a:pPr marL="342900" indent="-342900" defTabSz="1097280">
              <a:buFont typeface="Arial" panose="020B0604020202020204" pitchFamily="34" charset="0"/>
              <a:buChar char="•"/>
              <a:defRPr/>
            </a:pPr>
            <a:r>
              <a:rPr lang="en-US" sz="1680" dirty="0">
                <a:solidFill>
                  <a:prstClr val="black"/>
                </a:solidFill>
                <a:latin typeface="Arial"/>
              </a:rPr>
              <a:t>Increase the source coherence</a:t>
            </a:r>
          </a:p>
        </p:txBody>
      </p:sp>
      <p:sp>
        <p:nvSpPr>
          <p:cNvPr id="43" name="TextBox 10"/>
          <p:cNvSpPr txBox="1">
            <a:spLocks noChangeArrowheads="1"/>
          </p:cNvSpPr>
          <p:nvPr/>
        </p:nvSpPr>
        <p:spPr bwMode="auto">
          <a:xfrm>
            <a:off x="8019435" y="4069582"/>
            <a:ext cx="1390319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097280">
              <a:defRPr/>
            </a:pPr>
            <a:r>
              <a:rPr lang="fr-FR" sz="1320" b="1" dirty="0">
                <a:solidFill>
                  <a:srgbClr val="FF0000"/>
                </a:solidFill>
                <a:latin typeface="Arial"/>
              </a:rPr>
              <a:t>Storage Ring</a:t>
            </a:r>
          </a:p>
          <a:p>
            <a:pPr algn="ctr" defTabSz="1097280">
              <a:defRPr/>
            </a:pPr>
            <a:r>
              <a:rPr lang="fr-FR" sz="1320" b="1" dirty="0">
                <a:solidFill>
                  <a:srgbClr val="FF0000"/>
                </a:solidFill>
                <a:latin typeface="Arial"/>
              </a:rPr>
              <a:t>6 </a:t>
            </a:r>
            <a:r>
              <a:rPr lang="fr-FR" sz="1320" b="1" dirty="0" err="1">
                <a:solidFill>
                  <a:srgbClr val="FF0000"/>
                </a:solidFill>
                <a:latin typeface="Arial"/>
              </a:rPr>
              <a:t>GeV</a:t>
            </a:r>
            <a:endParaRPr lang="fr-FR" sz="1320" b="1" dirty="0">
              <a:solidFill>
                <a:srgbClr val="FF0000"/>
              </a:solidFill>
              <a:latin typeface="Arial"/>
            </a:endParaRPr>
          </a:p>
          <a:p>
            <a:pPr algn="ctr" defTabSz="1097280">
              <a:defRPr/>
            </a:pPr>
            <a:r>
              <a:rPr lang="fr-FR" sz="1320" b="1" dirty="0">
                <a:solidFill>
                  <a:srgbClr val="FF0000"/>
                </a:solidFill>
                <a:latin typeface="Arial"/>
              </a:rPr>
              <a:t>32 </a:t>
            </a:r>
            <a:r>
              <a:rPr lang="fr-FR" sz="1320" b="1" dirty="0" err="1">
                <a:solidFill>
                  <a:srgbClr val="FF0000"/>
                </a:solidFill>
                <a:latin typeface="Arial"/>
              </a:rPr>
              <a:t>cells</a:t>
            </a:r>
            <a:endParaRPr lang="fr-FR" sz="144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156746" y="1784540"/>
            <a:ext cx="3057852" cy="30578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1097280"/>
            <a:r>
              <a:rPr lang="en-US">
                <a:solidFill>
                  <a:srgbClr val="132577"/>
                </a:solidFill>
                <a:latin typeface="Arial"/>
              </a:rPr>
              <a:t>COLD Review Meeting | Qing Qin | 21 April,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F2109E7-2EBE-4165-8E79-C22C6B300A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4002" y="6483438"/>
            <a:ext cx="551412" cy="2124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587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A326C4-A3D5-475B-90E1-9041E7CF4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EBS project</a:t>
            </a:r>
            <a:endParaRPr lang="en-GB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BE5CF954-F548-489B-8968-CAA5377464CD}"/>
              </a:ext>
            </a:extLst>
          </p:cNvPr>
          <p:cNvGrpSpPr/>
          <p:nvPr/>
        </p:nvGrpSpPr>
        <p:grpSpPr>
          <a:xfrm>
            <a:off x="4281398" y="3601819"/>
            <a:ext cx="7206048" cy="3078164"/>
            <a:chOff x="1259632" y="2425452"/>
            <a:chExt cx="6797128" cy="26412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AEAE036-B061-4724-BE6D-00724BB77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953" t="33201" r="17713" b="27600"/>
            <a:stretch/>
          </p:blipFill>
          <p:spPr>
            <a:xfrm>
              <a:off x="1259632" y="2425452"/>
              <a:ext cx="6797128" cy="20162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729513A-47EC-4A00-BEBE-986EC358BAAB}"/>
                </a:ext>
              </a:extLst>
            </p:cNvPr>
            <p:cNvSpPr txBox="1"/>
            <p:nvPr/>
          </p:nvSpPr>
          <p:spPr>
            <a:xfrm>
              <a:off x="4024416" y="3253256"/>
              <a:ext cx="1091994" cy="269376"/>
            </a:xfrm>
            <a:prstGeom prst="rect">
              <a:avLst/>
            </a:prstGeom>
            <a:noFill/>
            <a:ln w="15875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pPr defTabSz="1097280"/>
              <a:r>
                <a:rPr lang="en-GB" sz="1440" b="1" dirty="0">
                  <a:solidFill>
                    <a:prstClr val="black"/>
                  </a:solidFill>
                  <a:latin typeface="Arial"/>
                </a:rPr>
                <a:t>Internal SD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4BBD8C9E-24CD-4729-B1AB-E51B0F06F180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 flipV="1">
              <a:off x="3419872" y="3387944"/>
              <a:ext cx="604543" cy="657500"/>
            </a:xfrm>
            <a:prstGeom prst="line">
              <a:avLst/>
            </a:prstGeom>
            <a:ln w="19050">
              <a:solidFill>
                <a:schemeClr val="accent2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0FB70459-16DF-4BA8-970F-6F527DB7A755}"/>
                </a:ext>
              </a:extLst>
            </p:cNvPr>
            <p:cNvCxnSpPr>
              <a:cxnSpLocks/>
              <a:endCxn id="6" idx="3"/>
            </p:cNvCxnSpPr>
            <p:nvPr/>
          </p:nvCxnSpPr>
          <p:spPr>
            <a:xfrm flipH="1" flipV="1">
              <a:off x="5116410" y="3387944"/>
              <a:ext cx="662600" cy="664678"/>
            </a:xfrm>
            <a:prstGeom prst="line">
              <a:avLst/>
            </a:prstGeom>
            <a:ln w="19050">
              <a:solidFill>
                <a:schemeClr val="accent2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CEE769E-016E-4C93-9BF7-47B9878FB262}"/>
                </a:ext>
              </a:extLst>
            </p:cNvPr>
            <p:cNvSpPr txBox="1"/>
            <p:nvPr/>
          </p:nvSpPr>
          <p:spPr>
            <a:xfrm>
              <a:off x="4024416" y="4797360"/>
              <a:ext cx="1150963" cy="269376"/>
            </a:xfrm>
            <a:prstGeom prst="rect">
              <a:avLst/>
            </a:prstGeom>
            <a:noFill/>
            <a:ln w="15875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pPr defTabSz="1097280"/>
              <a:r>
                <a:rPr lang="en-GB" sz="1440" b="1" dirty="0">
                  <a:solidFill>
                    <a:prstClr val="black"/>
                  </a:solidFill>
                  <a:latin typeface="Arial"/>
                </a:rPr>
                <a:t>External SD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08D5F73A-945C-45F3-A469-3C190428DF98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2917404" y="4147933"/>
              <a:ext cx="1107011" cy="784115"/>
            </a:xfrm>
            <a:prstGeom prst="line">
              <a:avLst/>
            </a:prstGeom>
            <a:ln w="19050">
              <a:solidFill>
                <a:schemeClr val="accent2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B1758FC7-E04A-4544-85D4-C475BF092A61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H="1">
              <a:off x="5175379" y="4160103"/>
              <a:ext cx="1059966" cy="771945"/>
            </a:xfrm>
            <a:prstGeom prst="line">
              <a:avLst/>
            </a:prstGeom>
            <a:ln w="19050">
              <a:solidFill>
                <a:schemeClr val="accent2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0077371-B4D6-4C36-A0E9-6481DE960951}"/>
                </a:ext>
              </a:extLst>
            </p:cNvPr>
            <p:cNvSpPr txBox="1"/>
            <p:nvPr/>
          </p:nvSpPr>
          <p:spPr>
            <a:xfrm>
              <a:off x="4382390" y="4433640"/>
              <a:ext cx="396457" cy="269376"/>
            </a:xfrm>
            <a:prstGeom prst="rect">
              <a:avLst/>
            </a:prstGeom>
            <a:noFill/>
            <a:ln w="15875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pPr defTabSz="1097280"/>
              <a:r>
                <a:rPr lang="en-GB" sz="1440" b="1" dirty="0">
                  <a:solidFill>
                    <a:prstClr val="black"/>
                  </a:solidFill>
                  <a:latin typeface="Arial"/>
                </a:rPr>
                <a:t>SF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A7291853-D806-416E-8970-3924F6674B3E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flipH="1">
              <a:off x="4778847" y="4151918"/>
              <a:ext cx="1233317" cy="416410"/>
            </a:xfrm>
            <a:prstGeom prst="line">
              <a:avLst/>
            </a:prstGeom>
            <a:ln w="19050">
              <a:solidFill>
                <a:schemeClr val="accent2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0D3DB67E-6CBA-41D6-82F0-96F4C4803424}"/>
                </a:ext>
              </a:extLst>
            </p:cNvPr>
            <p:cNvCxnSpPr>
              <a:cxnSpLocks/>
            </p:cNvCxnSpPr>
            <p:nvPr/>
          </p:nvCxnSpPr>
          <p:spPr>
            <a:xfrm>
              <a:off x="3168418" y="4160103"/>
              <a:ext cx="1213973" cy="440471"/>
            </a:xfrm>
            <a:prstGeom prst="line">
              <a:avLst/>
            </a:prstGeom>
            <a:ln w="19050">
              <a:solidFill>
                <a:schemeClr val="accent2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F7BB017-050E-4435-8865-BC09AF5CA4EF}"/>
                </a:ext>
              </a:extLst>
            </p:cNvPr>
            <p:cNvSpPr txBox="1"/>
            <p:nvPr/>
          </p:nvSpPr>
          <p:spPr>
            <a:xfrm>
              <a:off x="2221013" y="4585692"/>
              <a:ext cx="927181" cy="269376"/>
            </a:xfrm>
            <a:prstGeom prst="rect">
              <a:avLst/>
            </a:prstGeom>
            <a:noFill/>
            <a:ln w="15875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pPr defTabSz="1097280"/>
              <a:r>
                <a:rPr lang="en-GB" sz="1440" b="1" dirty="0">
                  <a:solidFill>
                    <a:prstClr val="black"/>
                  </a:solidFill>
                  <a:latin typeface="Arial"/>
                </a:rPr>
                <a:t>Octupole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D3AE23EE-7055-4CCD-9E34-801DED67EA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5538" y="4145221"/>
              <a:ext cx="599024" cy="425141"/>
            </a:xfrm>
            <a:prstGeom prst="line">
              <a:avLst/>
            </a:prstGeom>
            <a:ln w="19050">
              <a:solidFill>
                <a:schemeClr val="accent2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063ADFCE-86F7-4C4E-9762-B6DFA5A7653D}"/>
                </a:ext>
              </a:extLst>
            </p:cNvPr>
            <p:cNvCxnSpPr>
              <a:cxnSpLocks/>
            </p:cNvCxnSpPr>
            <p:nvPr/>
          </p:nvCxnSpPr>
          <p:spPr>
            <a:xfrm>
              <a:off x="5901076" y="4145221"/>
              <a:ext cx="668535" cy="440471"/>
            </a:xfrm>
            <a:prstGeom prst="line">
              <a:avLst/>
            </a:prstGeom>
            <a:ln w="19050">
              <a:solidFill>
                <a:schemeClr val="accent2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77046A95-BB64-4E13-B25B-F7986493C41A}"/>
                </a:ext>
              </a:extLst>
            </p:cNvPr>
            <p:cNvSpPr txBox="1"/>
            <p:nvPr/>
          </p:nvSpPr>
          <p:spPr>
            <a:xfrm>
              <a:off x="6084168" y="4585692"/>
              <a:ext cx="927181" cy="269376"/>
            </a:xfrm>
            <a:prstGeom prst="rect">
              <a:avLst/>
            </a:prstGeom>
            <a:noFill/>
            <a:ln w="15875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pPr defTabSz="1097280"/>
              <a:r>
                <a:rPr lang="en-GB" sz="1440" b="1" dirty="0">
                  <a:solidFill>
                    <a:prstClr val="black"/>
                  </a:solidFill>
                  <a:latin typeface="Arial"/>
                </a:rPr>
                <a:t>Octupole</a:t>
              </a:r>
            </a:p>
          </p:txBody>
        </p:sp>
      </p:grp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xmlns="" id="{67067F0E-9B10-4FAF-B9DF-585CBC36B0F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1249" y="3755396"/>
          <a:ext cx="3749857" cy="2579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212">
                  <a:extLst>
                    <a:ext uri="{9D8B030D-6E8A-4147-A177-3AD203B41FA5}">
                      <a16:colId xmlns:a16="http://schemas.microsoft.com/office/drawing/2014/main" xmlns="" val="4017344658"/>
                    </a:ext>
                  </a:extLst>
                </a:gridCol>
                <a:gridCol w="774823">
                  <a:extLst>
                    <a:ext uri="{9D8B030D-6E8A-4147-A177-3AD203B41FA5}">
                      <a16:colId xmlns:a16="http://schemas.microsoft.com/office/drawing/2014/main" xmlns="" val="2265523125"/>
                    </a:ext>
                  </a:extLst>
                </a:gridCol>
                <a:gridCol w="774822">
                  <a:extLst>
                    <a:ext uri="{9D8B030D-6E8A-4147-A177-3AD203B41FA5}">
                      <a16:colId xmlns:a16="http://schemas.microsoft.com/office/drawing/2014/main" xmlns="" val="4036727371"/>
                    </a:ext>
                  </a:extLst>
                </a:gridCol>
              </a:tblGrid>
              <a:tr h="417043">
                <a:tc gridSpan="3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EBS main design parameters</a:t>
                      </a:r>
                      <a:endParaRPr lang="en-GB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2048480"/>
                  </a:ext>
                </a:extLst>
              </a:tr>
              <a:tr h="3603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 energy, </a:t>
                      </a:r>
                      <a:r>
                        <a:rPr lang="en-US" sz="1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endParaRPr lang="en-GB" sz="14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GeV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xmlns="" val="1293227725"/>
                  </a:ext>
                </a:extLst>
              </a:tr>
              <a:tr h="3603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Circumference, </a:t>
                      </a:r>
                      <a:r>
                        <a:rPr lang="en-US" sz="1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en-GB" sz="14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843.98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xmlns="" val="828463311"/>
                  </a:ext>
                </a:extLst>
              </a:tr>
              <a:tr h="3603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 straight section/cell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xmlns="" val="3061316374"/>
                  </a:ext>
                </a:extLst>
              </a:tr>
              <a:tr h="3603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Natural </a:t>
                      </a:r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hori</a:t>
                      </a: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emittance, </a:t>
                      </a:r>
                      <a:r>
                        <a:rPr lang="en-US" sz="1400" i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US" sz="1400" i="1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h</a:t>
                      </a:r>
                      <a:endParaRPr lang="en-GB" sz="1400" i="1" baseline="-25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133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pm</a:t>
                      </a:r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rad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xmlns="" val="1912520797"/>
                  </a:ext>
                </a:extLst>
              </a:tr>
              <a:tr h="3603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 current, </a:t>
                      </a:r>
                      <a:r>
                        <a:rPr lang="en-US" sz="1400" i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lang="en-GB" sz="1400" i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xmlns="" val="3058744882"/>
                  </a:ext>
                </a:extLst>
              </a:tr>
              <a:tr h="3603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Lifetime, </a:t>
                      </a:r>
                      <a:r>
                        <a:rPr lang="en-US" sz="1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  <a:endParaRPr lang="en-GB" sz="14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hour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xmlns="" val="2491493006"/>
                  </a:ext>
                </a:extLst>
              </a:tr>
            </a:tbl>
          </a:graphicData>
        </a:graphic>
      </p:graphicFrame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27FA3CC5-FEEE-49B3-979E-D62D8141E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1" r="6120"/>
          <a:stretch/>
        </p:blipFill>
        <p:spPr>
          <a:xfrm>
            <a:off x="4028785" y="785838"/>
            <a:ext cx="7553615" cy="290520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7DDCC06-9004-481A-B7E3-27072232C8E3}"/>
              </a:ext>
            </a:extLst>
          </p:cNvPr>
          <p:cNvSpPr txBox="1"/>
          <p:nvPr/>
        </p:nvSpPr>
        <p:spPr>
          <a:xfrm>
            <a:off x="4396369" y="2219266"/>
            <a:ext cx="884986" cy="3139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1097280"/>
            <a:r>
              <a:rPr lang="en-US" sz="144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ESRF-EBS</a:t>
            </a:r>
            <a:endParaRPr lang="en-GB" sz="144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ED11346-301A-47F6-8D64-79F4C44FA9CA}"/>
              </a:ext>
            </a:extLst>
          </p:cNvPr>
          <p:cNvSpPr txBox="1"/>
          <p:nvPr/>
        </p:nvSpPr>
        <p:spPr>
          <a:xfrm>
            <a:off x="4419452" y="923122"/>
            <a:ext cx="859338" cy="3139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1097280"/>
            <a:r>
              <a:rPr lang="en-US" sz="144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 ESRF</a:t>
            </a:r>
            <a:endParaRPr lang="en-GB" sz="144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336" y="1808180"/>
            <a:ext cx="218752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1097280"/>
            <a:r>
              <a:rPr lang="en-US" altLang="zh-CN" sz="2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EBS</a:t>
            </a:r>
            <a:r>
              <a:rPr lang="zh-CN" altLang="en-US" sz="2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storage</a:t>
            </a:r>
            <a:r>
              <a:rPr lang="zh-CN" altLang="en-US" sz="2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ring</a:t>
            </a:r>
          </a:p>
          <a:p>
            <a:pPr defTabSz="1097280"/>
            <a:r>
              <a:rPr lang="en-US" altLang="zh-CN" sz="2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program</a:t>
            </a:r>
            <a:endParaRPr lang="en-US" sz="24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xmlns="" id="{28DF5440-A411-49D9-91AE-0125F0565A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COLD Review Meeting | Qing Qin | 21 April, 2026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xmlns="" id="{1405372A-52C4-4F91-B7B0-FA268C4EA5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7223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6E7233-C0A7-4277-AE4A-7607F5BF4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Overview of the EBS project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2705C4-831D-432A-94CD-F030BFC73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1" t="12201" r="5901" b="12201"/>
          <a:stretch/>
        </p:blipFill>
        <p:spPr>
          <a:xfrm>
            <a:off x="847202" y="923122"/>
            <a:ext cx="10519199" cy="4903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B8EB56-7523-44F0-A4E7-EC1DD10242B1}"/>
              </a:ext>
            </a:extLst>
          </p:cNvPr>
          <p:cNvSpPr txBox="1"/>
          <p:nvPr/>
        </p:nvSpPr>
        <p:spPr>
          <a:xfrm>
            <a:off x="1170653" y="5330012"/>
            <a:ext cx="5240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2400" dirty="0">
                <a:solidFill>
                  <a:srgbClr val="1325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 at the 3</a:t>
            </a:r>
            <a:r>
              <a:rPr lang="en-US" sz="2400" baseline="30000" dirty="0">
                <a:solidFill>
                  <a:srgbClr val="1325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dirty="0">
                <a:solidFill>
                  <a:srgbClr val="1325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MAC</a:t>
            </a:r>
            <a:r>
              <a:rPr lang="zh-CN" altLang="en-US" sz="2400" dirty="0">
                <a:solidFill>
                  <a:srgbClr val="1325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1325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meeting</a:t>
            </a:r>
            <a:r>
              <a:rPr lang="en-US" sz="2400" dirty="0">
                <a:solidFill>
                  <a:srgbClr val="1325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400" dirty="0">
                <a:solidFill>
                  <a:srgbClr val="1325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</a:t>
            </a:r>
            <a:r>
              <a:rPr lang="zh-CN" altLang="en-US" sz="2400" dirty="0">
                <a:solidFill>
                  <a:srgbClr val="1325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1325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endParaRPr lang="en-GB" sz="2400" dirty="0">
              <a:solidFill>
                <a:srgbClr val="13257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8CF649E-0D09-42EA-9BF6-1294E999D80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COLD Review Meeting | Qing Qin | 21 April,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D80079-C071-4C25-8F51-CCD0F098C9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370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</a:t>
            </a:r>
            <a:r>
              <a:rPr lang="en-US" baseline="30000" dirty="0"/>
              <a:t>th</a:t>
            </a:r>
            <a:r>
              <a:rPr lang="en-US" dirty="0"/>
              <a:t> August 2020 : a time to remember !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651373" y="2611409"/>
                <a:ext cx="2997271" cy="2160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5740" lvl="1" indent="-205740" algn="just" defTabSz="1097280">
                  <a:buFont typeface="Arial" panose="020B0604020202020204" pitchFamily="34" charset="0"/>
                  <a:buChar char="•"/>
                </a:pPr>
                <a:r>
                  <a:rPr lang="en-US" sz="1680" dirty="0">
                    <a:solidFill>
                      <a:srgbClr val="132577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beamlines started to take beam</a:t>
                </a:r>
              </a:p>
              <a:p>
                <a:pPr marL="0" lvl="1" algn="just" defTabSz="1097280"/>
                <a:endParaRPr lang="en-US" sz="1680" dirty="0">
                  <a:solidFill>
                    <a:srgbClr val="1325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05740" lvl="1" indent="-205740" algn="just" defTabSz="1097280">
                  <a:buFont typeface="Arial" panose="020B0604020202020204" pitchFamily="34" charset="0"/>
                  <a:buChar char="•"/>
                </a:pPr>
                <a:r>
                  <a:rPr lang="en-US" sz="1680" dirty="0">
                    <a:solidFill>
                      <a:srgbClr val="132577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200 mA</a:t>
                </a:r>
              </a:p>
              <a:p>
                <a:pPr marL="0" lvl="1" algn="just" defTabSz="1097280"/>
                <a:endParaRPr lang="en-US" sz="1680" dirty="0">
                  <a:solidFill>
                    <a:srgbClr val="132577">
                      <a:lumMod val="75000"/>
                    </a:srgbClr>
                  </a:solidFill>
                  <a:latin typeface="Arial"/>
                </a:endParaRPr>
              </a:p>
              <a:p>
                <a:pPr marL="205740" lvl="1" indent="-205740" algn="just" defTabSz="109728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80" i="1">
                            <a:solidFill>
                              <a:srgbClr val="132577">
                                <a:lumMod val="75000"/>
                              </a:srgb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80" i="1">
                            <a:solidFill>
                              <a:srgbClr val="132577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680" i="1">
                            <a:solidFill>
                              <a:srgbClr val="132577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80">
                        <a:solidFill>
                          <a:srgbClr val="132577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=(150</m:t>
                    </m:r>
                  </m:oMath>
                </a14:m>
                <a:r>
                  <a:rPr lang="en-US" sz="1680" dirty="0">
                    <a:solidFill>
                      <a:srgbClr val="132577">
                        <a:lumMod val="75000"/>
                      </a:srgbClr>
                    </a:solidFill>
                    <a:latin typeface="Cambria Math" panose="02040503050406030204" pitchFamily="18" charset="0"/>
                  </a:rPr>
                  <a:t>±20)</a:t>
                </a:r>
                <a:r>
                  <a:rPr lang="en-US" sz="1680" dirty="0">
                    <a:solidFill>
                      <a:srgbClr val="132577">
                        <a:lumMod val="75000"/>
                      </a:srgbClr>
                    </a:solidFill>
                    <a:latin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80">
                        <a:solidFill>
                          <a:srgbClr val="132577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pm</m:t>
                    </m:r>
                    <m:r>
                      <a:rPr lang="en-US" sz="1680" i="1">
                        <a:solidFill>
                          <a:srgbClr val="132577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·</m:t>
                    </m:r>
                    <m:r>
                      <m:rPr>
                        <m:sty m:val="p"/>
                      </m:rPr>
                      <a:rPr lang="en-US" sz="1680">
                        <a:solidFill>
                          <a:srgbClr val="132577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rad</m:t>
                    </m:r>
                  </m:oMath>
                </a14:m>
                <a:r>
                  <a:rPr lang="en-US" sz="1680" dirty="0">
                    <a:solidFill>
                      <a:srgbClr val="132577">
                        <a:lumMod val="75000"/>
                      </a:srgbClr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 marL="205740" lvl="1" indent="-205740" algn="just" defTabSz="109728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80" i="1">
                            <a:solidFill>
                              <a:srgbClr val="132577">
                                <a:lumMod val="75000"/>
                              </a:srgb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80" i="1">
                            <a:solidFill>
                              <a:srgbClr val="132577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680" i="1">
                            <a:solidFill>
                              <a:srgbClr val="132577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680">
                        <a:solidFill>
                          <a:srgbClr val="132577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=  </m:t>
                    </m:r>
                    <m:d>
                      <m:dPr>
                        <m:ctrlPr>
                          <a:rPr lang="en-US" sz="1680" i="1">
                            <a:solidFill>
                              <a:srgbClr val="132577">
                                <a:lumMod val="75000"/>
                              </a:srgbClr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1680">
                            <a:solidFill>
                              <a:srgbClr val="132577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m:rPr>
                            <m:nor/>
                          </m:rPr>
                          <a:rPr lang="en-US" sz="1680" dirty="0">
                            <a:solidFill>
                              <a:srgbClr val="132577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sz="1680" dirty="0">
                            <a:solidFill>
                              <a:srgbClr val="132577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1680" dirty="0">
                        <a:solidFill>
                          <a:srgbClr val="132577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80">
                        <a:solidFill>
                          <a:srgbClr val="132577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pm</m:t>
                    </m:r>
                    <m:r>
                      <a:rPr lang="en-US" sz="1680" i="1">
                        <a:solidFill>
                          <a:srgbClr val="132577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·</m:t>
                    </m:r>
                    <m:r>
                      <m:rPr>
                        <m:sty m:val="p"/>
                      </m:rPr>
                      <a:rPr lang="en-US" sz="1680">
                        <a:solidFill>
                          <a:srgbClr val="132577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rad</m:t>
                    </m:r>
                    <m:r>
                      <a:rPr lang="en-US" sz="1680">
                        <a:solidFill>
                          <a:srgbClr val="132577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80" dirty="0">
                  <a:solidFill>
                    <a:srgbClr val="132577">
                      <a:lumMod val="75000"/>
                    </a:srgbClr>
                  </a:solidFill>
                  <a:latin typeface="Arial"/>
                </a:endParaRPr>
              </a:p>
              <a:p>
                <a:pPr marL="0" lvl="1" algn="just" defTabSz="1097280"/>
                <a:endParaRPr lang="en-US" sz="1680" dirty="0">
                  <a:solidFill>
                    <a:srgbClr val="132577">
                      <a:lumMod val="75000"/>
                    </a:srgbClr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373" y="2611409"/>
                <a:ext cx="2997271" cy="2160591"/>
              </a:xfrm>
              <a:prstGeom prst="rect">
                <a:avLst/>
              </a:prstGeom>
              <a:blipFill>
                <a:blip r:embed="rId2"/>
                <a:stretch>
                  <a:fillRect l="-1016" t="-845" r="-12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170654" y="836712"/>
            <a:ext cx="8092273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defTabSz="1097280"/>
            <a:r>
              <a:rPr lang="en-US" sz="1920" b="1" u="sng" dirty="0">
                <a:solidFill>
                  <a:srgbClr val="FF0000"/>
                </a:solidFill>
                <a:latin typeface="Arial"/>
              </a:rPr>
              <a:t>The 25</a:t>
            </a:r>
            <a:r>
              <a:rPr lang="en-US" sz="1920" b="1" u="sng" baseline="30000" dirty="0">
                <a:solidFill>
                  <a:srgbClr val="FF0000"/>
                </a:solidFill>
                <a:latin typeface="Arial"/>
              </a:rPr>
              <a:t>th</a:t>
            </a:r>
            <a:r>
              <a:rPr lang="en-US" sz="1920" b="1" u="sng" dirty="0">
                <a:solidFill>
                  <a:srgbClr val="FF0000"/>
                </a:solidFill>
                <a:latin typeface="Arial"/>
              </a:rPr>
              <a:t> August 2020,</a:t>
            </a:r>
            <a:r>
              <a:rPr lang="en-US" sz="1920" b="1" dirty="0">
                <a:solidFill>
                  <a:srgbClr val="FF0000"/>
                </a:solidFill>
                <a:latin typeface="Arial"/>
              </a:rPr>
              <a:t> first official USM shift starts !</a:t>
            </a:r>
            <a:endParaRPr lang="en-US" sz="1920" b="1" u="sng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654" y="1332329"/>
            <a:ext cx="6181609" cy="40039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47668" y="1394889"/>
            <a:ext cx="4098017" cy="978729"/>
          </a:xfrm>
          <a:prstGeom prst="rect">
            <a:avLst/>
          </a:prstGeom>
          <a:solidFill>
            <a:srgbClr val="C3EEFF"/>
          </a:solidFill>
        </p:spPr>
        <p:txBody>
          <a:bodyPr wrap="square">
            <a:spAutoFit/>
          </a:bodyPr>
          <a:lstStyle/>
          <a:p>
            <a:pPr defTabSz="1097280"/>
            <a:r>
              <a:rPr lang="en-US" sz="192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On-schedule beam delivery shows the very advanced state of </a:t>
            </a:r>
            <a:r>
              <a:rPr lang="en-US" sz="192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the new machine </a:t>
            </a:r>
            <a:r>
              <a:rPr lang="en-US" sz="192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! </a:t>
            </a:r>
          </a:p>
        </p:txBody>
      </p:sp>
      <p:sp>
        <p:nvSpPr>
          <p:cNvPr id="9" name="Content Placeholder 26">
            <a:extLst>
              <a:ext uri="{FF2B5EF4-FFF2-40B4-BE49-F238E27FC236}">
                <a16:creationId xmlns:a16="http://schemas.microsoft.com/office/drawing/2014/main" xmlns="" id="{8B89D752-AEE2-42D2-B09E-CEB129BBD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291" y="5416421"/>
            <a:ext cx="9590880" cy="1023734"/>
          </a:xfrm>
        </p:spPr>
        <p:txBody>
          <a:bodyPr>
            <a:noAutofit/>
          </a:bodyPr>
          <a:lstStyle/>
          <a:p>
            <a:pPr marL="411480" lvl="1" indent="-411480">
              <a:spcAft>
                <a:spcPts val="720"/>
              </a:spcAft>
              <a:buFont typeface="Arial" charset="0"/>
              <a:buChar char="•"/>
            </a:pPr>
            <a:r>
              <a:rPr lang="en-US" sz="1680" dirty="0">
                <a:solidFill>
                  <a:schemeClr val="accent1">
                    <a:lumMod val="75000"/>
                  </a:schemeClr>
                </a:solidFill>
              </a:rPr>
              <a:t>Due to the COVID-19 pandemic, all user experiments were performed using the remote access or mail-in systems.</a:t>
            </a:r>
          </a:p>
          <a:p>
            <a:pPr marL="411480" lvl="1" indent="-411480">
              <a:spcAft>
                <a:spcPts val="720"/>
              </a:spcAft>
              <a:buFont typeface="Arial" charset="0"/>
              <a:buChar char="•"/>
            </a:pPr>
            <a:r>
              <a:rPr lang="en-US" sz="1680" dirty="0">
                <a:solidFill>
                  <a:schemeClr val="accent1">
                    <a:lumMod val="75000"/>
                  </a:schemeClr>
                </a:solidFill>
              </a:rPr>
              <a:t>Start of USM on 25 August as planned, with as many (28) beamlines as possible.</a:t>
            </a:r>
          </a:p>
          <a:p>
            <a:pPr marL="411480" lvl="1" indent="-411480">
              <a:spcAft>
                <a:spcPts val="720"/>
              </a:spcAft>
              <a:buFont typeface="Arial" charset="0"/>
              <a:buChar char="•"/>
            </a:pPr>
            <a:r>
              <a:rPr lang="en-US" sz="1680" dirty="0">
                <a:solidFill>
                  <a:schemeClr val="accent1">
                    <a:lumMod val="75000"/>
                  </a:schemeClr>
                </a:solidFill>
              </a:rPr>
              <a:t>Essentially beamline commissioning.</a:t>
            </a:r>
          </a:p>
          <a:p>
            <a:pPr marL="342900" lvl="1" indent="-342900">
              <a:spcAft>
                <a:spcPts val="720"/>
              </a:spcAft>
              <a:buFont typeface="Arial" charset="0"/>
              <a:buChar char="•"/>
            </a:pPr>
            <a:endParaRPr lang="en-GB" sz="168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0DB1A-7012-4230-B7C8-22F5C1BCBAD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B6FACD-7A48-40C4-BB07-7B587C20FC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7131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20" dirty="0"/>
              <a:t>EBS Operation – nominal beam current reached in operation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9416621"/>
                  </p:ext>
                </p:extLst>
              </p:nvPr>
            </p:nvGraphicFramePr>
            <p:xfrm>
              <a:off x="1549830" y="1520028"/>
              <a:ext cx="8924461" cy="19877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0713">
                      <a:extLst>
                        <a:ext uri="{9D8B030D-6E8A-4147-A177-3AD203B41FA5}">
                          <a16:colId xmlns:a16="http://schemas.microsoft.com/office/drawing/2014/main" xmlns="" val="3086069258"/>
                        </a:ext>
                      </a:extLst>
                    </a:gridCol>
                    <a:gridCol w="1290416">
                      <a:extLst>
                        <a:ext uri="{9D8B030D-6E8A-4147-A177-3AD203B41FA5}">
                          <a16:colId xmlns:a16="http://schemas.microsoft.com/office/drawing/2014/main" xmlns="" val="561776649"/>
                        </a:ext>
                      </a:extLst>
                    </a:gridCol>
                    <a:gridCol w="1306550">
                      <a:extLst>
                        <a:ext uri="{9D8B030D-6E8A-4147-A177-3AD203B41FA5}">
                          <a16:colId xmlns:a16="http://schemas.microsoft.com/office/drawing/2014/main" xmlns="" val="658668306"/>
                        </a:ext>
                      </a:extLst>
                    </a:gridCol>
                    <a:gridCol w="1410656">
                      <a:extLst>
                        <a:ext uri="{9D8B030D-6E8A-4147-A177-3AD203B41FA5}">
                          <a16:colId xmlns:a16="http://schemas.microsoft.com/office/drawing/2014/main" xmlns="" val="654044725"/>
                        </a:ext>
                      </a:extLst>
                    </a:gridCol>
                    <a:gridCol w="1363283">
                      <a:extLst>
                        <a:ext uri="{9D8B030D-6E8A-4147-A177-3AD203B41FA5}">
                          <a16:colId xmlns:a16="http://schemas.microsoft.com/office/drawing/2014/main" xmlns="" val="4084812890"/>
                        </a:ext>
                      </a:extLst>
                    </a:gridCol>
                    <a:gridCol w="1432843">
                      <a:extLst>
                        <a:ext uri="{9D8B030D-6E8A-4147-A177-3AD203B41FA5}">
                          <a16:colId xmlns:a16="http://schemas.microsoft.com/office/drawing/2014/main" xmlns="" val="43734468"/>
                        </a:ext>
                      </a:extLst>
                    </a:gridCol>
                  </a:tblGrid>
                  <a:tr h="461898">
                    <a:tc>
                      <a:txBody>
                        <a:bodyPr/>
                        <a:lstStyle/>
                        <a:p>
                          <a:r>
                            <a:rPr lang="en-GB" sz="1700" dirty="0"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Beam</a:t>
                          </a:r>
                          <a:r>
                            <a:rPr lang="en-GB" sz="1700" baseline="0" dirty="0"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 delivery m</a:t>
                          </a:r>
                          <a:r>
                            <a:rPr lang="en-GB" sz="1700" dirty="0"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ode</a:t>
                          </a: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7/8 + 1</a:t>
                          </a:r>
                          <a:endParaRPr lang="en-GB" sz="1600" dirty="0"/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Uniform</a:t>
                          </a:r>
                          <a:endParaRPr lang="en-GB" sz="1600" dirty="0"/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28*12+1</a:t>
                          </a:r>
                          <a:endParaRPr lang="en-GB" sz="1600" dirty="0"/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16</a:t>
                          </a:r>
                          <a:r>
                            <a:rPr lang="en-US" altLang="zh-CN" sz="1600" dirty="0"/>
                            <a:t>-</a:t>
                          </a:r>
                          <a:r>
                            <a:rPr lang="en-US" sz="1600" dirty="0"/>
                            <a:t>bunch</a:t>
                          </a:r>
                          <a:endParaRPr lang="en-GB" sz="1600" dirty="0"/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4-bunch</a:t>
                          </a:r>
                          <a:endParaRPr lang="en-GB" sz="1600" dirty="0"/>
                        </a:p>
                      </a:txBody>
                      <a:tcPr marL="118112" marR="118112" marT="59057" marB="59057" anchor="ctr"/>
                    </a:tc>
                    <a:extLst>
                      <a:ext uri="{0D108BD9-81ED-4DB2-BD59-A6C34878D82A}">
                        <a16:rowId xmlns:a16="http://schemas.microsoft.com/office/drawing/2014/main" xmlns="" val="1229406381"/>
                      </a:ext>
                    </a:extLst>
                  </a:tr>
                  <a:tr h="381461">
                    <a:tc>
                      <a:txBody>
                        <a:bodyPr/>
                        <a:lstStyle/>
                        <a:p>
                          <a:r>
                            <a:rPr lang="en-GB" sz="1700" i="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Delivery</a:t>
                          </a:r>
                          <a:r>
                            <a:rPr lang="en-GB" sz="1700" i="0" baseline="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started</a:t>
                          </a:r>
                          <a:endParaRPr lang="en-GB" sz="1700" i="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i="1" dirty="0">
                              <a:solidFill>
                                <a:schemeClr val="tx1"/>
                              </a:solidFill>
                            </a:rPr>
                            <a:t>13/09/2022</a:t>
                          </a: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1" dirty="0">
                              <a:solidFill>
                                <a:schemeClr val="tx1"/>
                              </a:solidFill>
                            </a:rPr>
                            <a:t>24/11/2020</a:t>
                          </a: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i="1" dirty="0">
                              <a:solidFill>
                                <a:schemeClr val="tx1"/>
                              </a:solidFill>
                            </a:rPr>
                            <a:t>15/11/2022</a:t>
                          </a: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25</a:t>
                          </a:r>
                          <a:r>
                            <a:rPr lang="en-GB" sz="1600" b="0" i="1" dirty="0">
                              <a:solidFill>
                                <a:schemeClr val="tx1"/>
                              </a:solidFill>
                            </a:rPr>
                            <a:t>/0</a:t>
                          </a:r>
                          <a:r>
                            <a:rPr lang="en-US" sz="1600" b="0" i="1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r>
                            <a:rPr lang="en-GB" sz="1600" b="0" i="1" dirty="0">
                              <a:solidFill>
                                <a:schemeClr val="tx1"/>
                              </a:solidFill>
                            </a:rPr>
                            <a:t>/202</a:t>
                          </a:r>
                          <a:r>
                            <a:rPr lang="en-US" sz="1600" b="0" i="1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  <a:endParaRPr lang="en-GB" sz="16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i="1" dirty="0">
                              <a:solidFill>
                                <a:schemeClr val="tx1"/>
                              </a:solidFill>
                            </a:rPr>
                            <a:t>05/12/202</a:t>
                          </a: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en-GB" sz="16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18112" marR="118112" marT="59057" marB="59057" anchor="ctr"/>
                    </a:tc>
                    <a:extLst>
                      <a:ext uri="{0D108BD9-81ED-4DB2-BD59-A6C34878D82A}">
                        <a16:rowId xmlns:a16="http://schemas.microsoft.com/office/drawing/2014/main" xmlns="" val="1903867908"/>
                      </a:ext>
                    </a:extLst>
                  </a:tr>
                  <a:tr h="381461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7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700" i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GB" sz="1700" i="0" kern="1200" baseline="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(mA)</a:t>
                          </a: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19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r>
                            <a:rPr lang="en-US" altLang="zh-CN" sz="1600" dirty="0">
                              <a:solidFill>
                                <a:srgbClr val="C00000"/>
                              </a:solidFill>
                            </a:rPr>
                            <a:t>8</a:t>
                          </a:r>
                          <a:endParaRPr lang="en-US" sz="16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200</a:t>
                          </a:r>
                          <a:endParaRPr lang="en-GB" sz="1600" dirty="0"/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C00000"/>
                              </a:solidFill>
                            </a:rPr>
                            <a:t>192+8</a:t>
                          </a:r>
                          <a:endParaRPr lang="en-US" sz="16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rgbClr val="C00000"/>
                              </a:solidFill>
                            </a:rPr>
                            <a:t>90</a:t>
                          </a:r>
                          <a:endParaRPr lang="en-GB" sz="1300" b="1" i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rgbClr val="C00000"/>
                              </a:solidFill>
                            </a:rPr>
                            <a:t>40</a:t>
                          </a:r>
                          <a:endParaRPr lang="en-US" sz="16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18112" marR="118112" marT="59057" marB="59057" anchor="ctr"/>
                    </a:tc>
                    <a:extLst>
                      <a:ext uri="{0D108BD9-81ED-4DB2-BD59-A6C34878D82A}">
                        <a16:rowId xmlns:a16="http://schemas.microsoft.com/office/drawing/2014/main" xmlns="" val="1751858063"/>
                      </a:ext>
                    </a:extLst>
                  </a:tr>
                  <a:tr h="381461">
                    <a:tc>
                      <a:txBody>
                        <a:bodyPr/>
                        <a:lstStyle/>
                        <a:p>
                          <a:r>
                            <a:rPr lang="en-US" sz="17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Lifetime </a:t>
                          </a:r>
                          <a:r>
                            <a:rPr lang="en-US" sz="1700" i="0" kern="1200" baseline="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(hours)</a:t>
                          </a:r>
                          <a:endParaRPr lang="en-GB" sz="1700" i="0" kern="1200" baseline="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&gt; 22</a:t>
                          </a:r>
                          <a:endParaRPr lang="en-GB" sz="1600" dirty="0"/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&gt; 25</a:t>
                          </a:r>
                          <a:endParaRPr lang="en-GB" sz="1600" dirty="0"/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&gt; 23</a:t>
                          </a:r>
                          <a:endParaRPr lang="en-GB" sz="1600" dirty="0"/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1097280" rtl="0" eaLnBrk="1" latinLnBrk="0" hangingPunct="1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~ 4</a:t>
                          </a:r>
                          <a:r>
                            <a:rPr lang="en-US" altLang="zh-CN" sz="16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.5</a:t>
                          </a:r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~ 5 </a:t>
                          </a:r>
                          <a:endParaRPr lang="en-GB" sz="1600" dirty="0"/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090516099"/>
                      </a:ext>
                    </a:extLst>
                  </a:tr>
                  <a:tr h="381461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7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7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GB" sz="1700" i="0" kern="1200" baseline="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(pm) </a:t>
                          </a:r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1097280" rtl="0" eaLnBrk="1" latinLnBrk="0" hangingPunct="1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9371521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9416621"/>
                  </p:ext>
                </p:extLst>
              </p:nvPr>
            </p:nvGraphicFramePr>
            <p:xfrm>
              <a:off x="1549830" y="1520028"/>
              <a:ext cx="8924461" cy="19877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0713">
                      <a:extLst>
                        <a:ext uri="{9D8B030D-6E8A-4147-A177-3AD203B41FA5}">
                          <a16:colId xmlns:a16="http://schemas.microsoft.com/office/drawing/2014/main" val="3086069258"/>
                        </a:ext>
                      </a:extLst>
                    </a:gridCol>
                    <a:gridCol w="1290416">
                      <a:extLst>
                        <a:ext uri="{9D8B030D-6E8A-4147-A177-3AD203B41FA5}">
                          <a16:colId xmlns:a16="http://schemas.microsoft.com/office/drawing/2014/main" val="561776649"/>
                        </a:ext>
                      </a:extLst>
                    </a:gridCol>
                    <a:gridCol w="1306550">
                      <a:extLst>
                        <a:ext uri="{9D8B030D-6E8A-4147-A177-3AD203B41FA5}">
                          <a16:colId xmlns:a16="http://schemas.microsoft.com/office/drawing/2014/main" val="658668306"/>
                        </a:ext>
                      </a:extLst>
                    </a:gridCol>
                    <a:gridCol w="1410656">
                      <a:extLst>
                        <a:ext uri="{9D8B030D-6E8A-4147-A177-3AD203B41FA5}">
                          <a16:colId xmlns:a16="http://schemas.microsoft.com/office/drawing/2014/main" val="654044725"/>
                        </a:ext>
                      </a:extLst>
                    </a:gridCol>
                    <a:gridCol w="1363283">
                      <a:extLst>
                        <a:ext uri="{9D8B030D-6E8A-4147-A177-3AD203B41FA5}">
                          <a16:colId xmlns:a16="http://schemas.microsoft.com/office/drawing/2014/main" val="4084812890"/>
                        </a:ext>
                      </a:extLst>
                    </a:gridCol>
                    <a:gridCol w="1432843">
                      <a:extLst>
                        <a:ext uri="{9D8B030D-6E8A-4147-A177-3AD203B41FA5}">
                          <a16:colId xmlns:a16="http://schemas.microsoft.com/office/drawing/2014/main" val="43734468"/>
                        </a:ext>
                      </a:extLst>
                    </a:gridCol>
                  </a:tblGrid>
                  <a:tr h="461898">
                    <a:tc>
                      <a:txBody>
                        <a:bodyPr/>
                        <a:lstStyle/>
                        <a:p>
                          <a:r>
                            <a:rPr lang="en-GB" sz="1700" dirty="0"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Beam</a:t>
                          </a:r>
                          <a:r>
                            <a:rPr lang="en-GB" sz="1700" baseline="0" dirty="0"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 delivery m</a:t>
                          </a:r>
                          <a:r>
                            <a:rPr lang="en-GB" sz="1700" dirty="0"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ode</a:t>
                          </a: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7/8 + 1</a:t>
                          </a:r>
                          <a:endParaRPr lang="en-GB" sz="1600" dirty="0"/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Uniform</a:t>
                          </a:r>
                          <a:endParaRPr lang="en-GB" sz="1600" dirty="0"/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28*12+1</a:t>
                          </a:r>
                          <a:endParaRPr lang="en-GB" sz="1600" dirty="0"/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16</a:t>
                          </a:r>
                          <a:r>
                            <a:rPr lang="en-US" altLang="zh-CN" sz="1600" dirty="0"/>
                            <a:t>-</a:t>
                          </a:r>
                          <a:r>
                            <a:rPr lang="en-US" sz="1600" dirty="0"/>
                            <a:t>bunch</a:t>
                          </a:r>
                          <a:endParaRPr lang="en-GB" sz="1600" dirty="0"/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4-bunch</a:t>
                          </a:r>
                          <a:endParaRPr lang="en-GB" sz="1600" dirty="0"/>
                        </a:p>
                      </a:txBody>
                      <a:tcPr marL="118112" marR="118112" marT="59057" marB="59057" anchor="ctr"/>
                    </a:tc>
                    <a:extLst>
                      <a:ext uri="{0D108BD9-81ED-4DB2-BD59-A6C34878D82A}">
                        <a16:rowId xmlns:a16="http://schemas.microsoft.com/office/drawing/2014/main" val="1229406381"/>
                      </a:ext>
                    </a:extLst>
                  </a:tr>
                  <a:tr h="381461">
                    <a:tc>
                      <a:txBody>
                        <a:bodyPr/>
                        <a:lstStyle/>
                        <a:p>
                          <a:r>
                            <a:rPr lang="en-GB" sz="1700" i="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Delivery</a:t>
                          </a:r>
                          <a:r>
                            <a:rPr lang="en-GB" sz="1700" i="0" baseline="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started</a:t>
                          </a:r>
                          <a:endParaRPr lang="en-GB" sz="1700" i="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i="1" dirty="0">
                              <a:solidFill>
                                <a:schemeClr val="tx1"/>
                              </a:solidFill>
                            </a:rPr>
                            <a:t>13/09/2022</a:t>
                          </a: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1" dirty="0">
                              <a:solidFill>
                                <a:schemeClr val="tx1"/>
                              </a:solidFill>
                            </a:rPr>
                            <a:t>24/11/2020</a:t>
                          </a: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i="1" dirty="0">
                              <a:solidFill>
                                <a:schemeClr val="tx1"/>
                              </a:solidFill>
                            </a:rPr>
                            <a:t>15/11/2022</a:t>
                          </a: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25</a:t>
                          </a:r>
                          <a:r>
                            <a:rPr lang="en-GB" sz="1600" b="0" i="1" dirty="0">
                              <a:solidFill>
                                <a:schemeClr val="tx1"/>
                              </a:solidFill>
                            </a:rPr>
                            <a:t>/0</a:t>
                          </a:r>
                          <a:r>
                            <a:rPr lang="en-US" sz="1600" b="0" i="1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r>
                            <a:rPr lang="en-GB" sz="1600" b="0" i="1" dirty="0">
                              <a:solidFill>
                                <a:schemeClr val="tx1"/>
                              </a:solidFill>
                            </a:rPr>
                            <a:t>/202</a:t>
                          </a:r>
                          <a:r>
                            <a:rPr lang="en-US" sz="1600" b="0" i="1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  <a:endParaRPr lang="en-GB" sz="16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i="1" dirty="0">
                              <a:solidFill>
                                <a:schemeClr val="tx1"/>
                              </a:solidFill>
                            </a:rPr>
                            <a:t>05/12/202</a:t>
                          </a: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en-GB" sz="16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18112" marR="118112" marT="59057" marB="59057" anchor="ctr"/>
                    </a:tc>
                    <a:extLst>
                      <a:ext uri="{0D108BD9-81ED-4DB2-BD59-A6C34878D82A}">
                        <a16:rowId xmlns:a16="http://schemas.microsoft.com/office/drawing/2014/main" val="1903867908"/>
                      </a:ext>
                    </a:extLst>
                  </a:tr>
                  <a:tr h="38146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8112" marR="118112" marT="59057" marB="59057" anchor="ctr">
                        <a:blipFill>
                          <a:blip r:embed="rId2"/>
                          <a:stretch>
                            <a:fillRect l="-287" t="-225806" r="-322126" b="-2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19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r>
                            <a:rPr lang="en-US" altLang="zh-CN" sz="1600" dirty="0">
                              <a:solidFill>
                                <a:srgbClr val="C00000"/>
                              </a:solidFill>
                            </a:rPr>
                            <a:t>8</a:t>
                          </a:r>
                          <a:endParaRPr lang="en-US" sz="16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200</a:t>
                          </a:r>
                          <a:endParaRPr lang="en-GB" sz="1600" dirty="0"/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C00000"/>
                              </a:solidFill>
                            </a:rPr>
                            <a:t>192+8</a:t>
                          </a:r>
                          <a:endParaRPr lang="en-US" sz="16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rgbClr val="C00000"/>
                              </a:solidFill>
                            </a:rPr>
                            <a:t>90</a:t>
                          </a:r>
                          <a:endParaRPr lang="en-GB" sz="1300" b="1" i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18112" marR="118112" marT="59057" marB="59057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rgbClr val="C00000"/>
                              </a:solidFill>
                            </a:rPr>
                            <a:t>40</a:t>
                          </a:r>
                          <a:endParaRPr lang="en-US" sz="16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18112" marR="118112" marT="59057" marB="59057" anchor="ctr"/>
                    </a:tc>
                    <a:extLst>
                      <a:ext uri="{0D108BD9-81ED-4DB2-BD59-A6C34878D82A}">
                        <a16:rowId xmlns:a16="http://schemas.microsoft.com/office/drawing/2014/main" val="1751858063"/>
                      </a:ext>
                    </a:extLst>
                  </a:tr>
                  <a:tr h="381461">
                    <a:tc>
                      <a:txBody>
                        <a:bodyPr/>
                        <a:lstStyle/>
                        <a:p>
                          <a:r>
                            <a:rPr lang="en-US" sz="17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Lifetime </a:t>
                          </a:r>
                          <a:r>
                            <a:rPr lang="en-US" sz="1700" i="0" kern="1200" baseline="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(hours)</a:t>
                          </a:r>
                          <a:endParaRPr lang="en-GB" sz="1700" i="0" kern="1200" baseline="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&gt; 22</a:t>
                          </a:r>
                          <a:endParaRPr lang="en-GB" sz="1600" dirty="0"/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&gt; 25</a:t>
                          </a:r>
                          <a:endParaRPr lang="en-GB" sz="1600" dirty="0"/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&gt; 23</a:t>
                          </a:r>
                          <a:endParaRPr lang="en-GB" sz="1600" dirty="0"/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1097280" rtl="0" eaLnBrk="1" latinLnBrk="0" hangingPunct="1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~ 4</a:t>
                          </a:r>
                          <a:r>
                            <a:rPr lang="en-US" altLang="zh-CN" sz="16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.5</a:t>
                          </a:r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~ 5 </a:t>
                          </a:r>
                          <a:endParaRPr lang="en-GB" sz="1600" dirty="0"/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0516099"/>
                      </a:ext>
                    </a:extLst>
                  </a:tr>
                  <a:tr h="38146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8112" marR="118112" marT="59057" marB="59057" anchor="ctr">
                        <a:blipFill>
                          <a:blip r:embed="rId2"/>
                          <a:stretch>
                            <a:fillRect l="-287" t="-420635" r="-322126" b="-158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1097280" rtl="0" eaLnBrk="1" latinLnBrk="0" hangingPunct="1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18112" marR="118112" marT="59057" marB="59057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71521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/>
          <p:cNvSpPr txBox="1"/>
          <p:nvPr/>
        </p:nvSpPr>
        <p:spPr>
          <a:xfrm>
            <a:off x="1550867" y="921302"/>
            <a:ext cx="6587765" cy="4247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1097280"/>
            <a:r>
              <a:rPr lang="en-US" sz="216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All design beam currents achieved during USM operation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0710" y="3669995"/>
            <a:ext cx="2255291" cy="212305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996248" y="5590868"/>
            <a:ext cx="1306513" cy="2864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333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D5AC528-7E1C-4F24-8D2F-E02928D620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2613" y="3665281"/>
            <a:ext cx="2046448" cy="212776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460380" y="5575616"/>
            <a:ext cx="1336862" cy="324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333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4191" y="3670944"/>
            <a:ext cx="1942391" cy="2113532"/>
          </a:xfrm>
          <a:prstGeom prst="rect">
            <a:avLst/>
          </a:prstGeom>
          <a:ln w="38100">
            <a:noFill/>
          </a:ln>
        </p:spPr>
      </p:pic>
      <p:sp>
        <p:nvSpPr>
          <p:cNvPr id="19" name="Oval 18"/>
          <p:cNvSpPr/>
          <p:nvPr/>
        </p:nvSpPr>
        <p:spPr>
          <a:xfrm>
            <a:off x="6227075" y="3939130"/>
            <a:ext cx="1360951" cy="3429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333">
              <a:solidFill>
                <a:prstClr val="white"/>
              </a:solidFill>
              <a:latin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525835" y="3939130"/>
            <a:ext cx="1199370" cy="3429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333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E1F3F5-EE33-4250-9664-DFE0ACB1B3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134" y="3694374"/>
            <a:ext cx="2284984" cy="209867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354508" y="3849995"/>
            <a:ext cx="1397441" cy="2764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333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1097280"/>
            <a:r>
              <a:rPr lang="en-US">
                <a:solidFill>
                  <a:srgbClr val="132577"/>
                </a:solidFill>
                <a:latin typeface="Arial"/>
              </a:rPr>
              <a:t>COLD Review Meeting | Qing Qin | 21 April, 2026</a:t>
            </a:r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7139" y="6059963"/>
            <a:ext cx="2631216" cy="5355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097280"/>
            <a:r>
              <a:rPr lang="en-US" sz="1440" dirty="0">
                <a:solidFill>
                  <a:prstClr val="black"/>
                </a:solidFill>
                <a:latin typeface="Arial"/>
              </a:rPr>
              <a:t>Last kicker with new ceramic </a:t>
            </a:r>
            <a:r>
              <a:rPr lang="en-US" sz="1440">
                <a:solidFill>
                  <a:prstClr val="black"/>
                </a:solidFill>
                <a:latin typeface="Arial"/>
              </a:rPr>
              <a:t>chamber installed in 12/2024</a:t>
            </a:r>
          </a:p>
        </p:txBody>
      </p:sp>
      <p:cxnSp>
        <p:nvCxnSpPr>
          <p:cNvPr id="8" name="Straight Arrow Connector 7"/>
          <p:cNvCxnSpPr>
            <a:stCxn id="6" idx="0"/>
            <a:endCxn id="16" idx="2"/>
          </p:cNvCxnSpPr>
          <p:nvPr/>
        </p:nvCxnSpPr>
        <p:spPr>
          <a:xfrm flipH="1" flipV="1">
            <a:off x="2618626" y="5793047"/>
            <a:ext cx="1034121" cy="266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8A183190-B270-4190-A00A-CC77B1BC8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8</a:t>
            </a:fld>
            <a:endParaRPr lang="en-US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6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itle 2"/>
          <p:cNvSpPr/>
          <p:nvPr/>
        </p:nvSpPr>
        <p:spPr>
          <a:xfrm>
            <a:off x="975960" y="130320"/>
            <a:ext cx="10967760" cy="6476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0" rIns="7200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600" b="1" strike="noStrike" cap="all" spc="-1" dirty="0" err="1">
                <a:solidFill>
                  <a:srgbClr val="FFFFFF"/>
                </a:solidFill>
                <a:latin typeface="Arial"/>
                <a:ea typeface="DejaVu Sans"/>
              </a:rPr>
              <a:t>ESRf</a:t>
            </a:r>
            <a:r>
              <a:rPr lang="en-GB" sz="1600" b="1" strike="noStrike" cap="all" spc="-1" dirty="0">
                <a:solidFill>
                  <a:srgbClr val="FFFFFF"/>
                </a:solidFill>
                <a:latin typeface="Arial"/>
                <a:ea typeface="DejaVu Sans"/>
              </a:rPr>
              <a:t>-EBS machine statistics 2020 – 2025</a:t>
            </a:r>
            <a:endParaRPr lang="fr-FR" sz="16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7" name="Title 3"/>
          <p:cNvSpPr/>
          <p:nvPr/>
        </p:nvSpPr>
        <p:spPr>
          <a:xfrm>
            <a:off x="221760" y="114840"/>
            <a:ext cx="677160" cy="6649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0" rIns="72000" bIns="0" anchor="ctr">
            <a:noAutofit/>
          </a:bodyPr>
          <a:lstStyle/>
          <a:p>
            <a:endParaRPr lang="en-US" sz="1800" b="1" strike="noStrike" cap="all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298" name="Graphic 1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/>
        </p:blipFill>
        <p:spPr>
          <a:xfrm>
            <a:off x="10364760" y="6324480"/>
            <a:ext cx="1572480" cy="356760"/>
          </a:xfrm>
          <a:prstGeom prst="rect">
            <a:avLst/>
          </a:prstGeom>
          <a:ln w="0">
            <a:noFill/>
          </a:ln>
        </p:spPr>
      </p:pic>
      <p:pic>
        <p:nvPicPr>
          <p:cNvPr id="299" name="Image 6"/>
          <p:cNvPicPr/>
          <p:nvPr/>
        </p:nvPicPr>
        <p:blipFill>
          <a:blip r:embed="rId4"/>
          <a:stretch/>
        </p:blipFill>
        <p:spPr>
          <a:xfrm>
            <a:off x="9043560" y="0"/>
            <a:ext cx="3153600" cy="6843240"/>
          </a:xfrm>
          <a:prstGeom prst="rect">
            <a:avLst/>
          </a:prstGeom>
          <a:ln w="0">
            <a:noFill/>
          </a:ln>
        </p:spPr>
      </p:pic>
      <p:sp>
        <p:nvSpPr>
          <p:cNvPr id="300" name="Rectangle 6"/>
          <p:cNvSpPr/>
          <p:nvPr/>
        </p:nvSpPr>
        <p:spPr>
          <a:xfrm>
            <a:off x="221760" y="908640"/>
            <a:ext cx="8667720" cy="1921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5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FFFFFF"/>
                </a:solidFill>
                <a:latin typeface="Arial"/>
                <a:ea typeface="DejaVu Sans"/>
              </a:rPr>
              <a:t>Machine Statistics for 2020 – 2025 </a:t>
            </a:r>
            <a:r>
              <a:rPr lang="en-US" sz="1600" b="0" strike="noStrike" spc="-1">
                <a:solidFill>
                  <a:srgbClr val="132577"/>
                </a:solidFill>
                <a:latin typeface="Arial"/>
                <a:ea typeface="DejaVu Sans"/>
              </a:rPr>
              <a:t> </a:t>
            </a:r>
            <a:endParaRPr lang="fr-FR" sz="1600" b="0" strike="noStrike" spc="-1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301" name="Table 1"/>
          <p:cNvGraphicFramePr/>
          <p:nvPr>
            <p:extLst>
              <p:ext uri="{D42A27DB-BD31-4B8C-83A1-F6EECF244321}">
                <p14:modId xmlns:p14="http://schemas.microsoft.com/office/powerpoint/2010/main" val="1474340751"/>
              </p:ext>
            </p:extLst>
          </p:nvPr>
        </p:nvGraphicFramePr>
        <p:xfrm>
          <a:off x="221760" y="2892600"/>
          <a:ext cx="8681400" cy="3208320"/>
        </p:xfrm>
        <a:graphic>
          <a:graphicData uri="http://schemas.openxmlformats.org/drawingml/2006/table">
            <a:tbl>
              <a:tblPr/>
              <a:tblGrid>
                <a:gridCol w="2598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5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73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08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51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9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452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563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GB" sz="20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MACHINE – USM</a:t>
                      </a:r>
                      <a:endParaRPr lang="fr-FR" sz="2000" b="0" strike="noStrike" spc="-1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13257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2000" b="0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2020</a:t>
                      </a: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13257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2021</a:t>
                      </a:r>
                      <a:endParaRPr lang="fr-FR" sz="2000" b="0" strike="noStrike" spc="-1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13257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2022</a:t>
                      </a:r>
                      <a:endParaRPr lang="fr-FR" sz="2000" b="0" strike="noStrike" spc="-1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13257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2023</a:t>
                      </a:r>
                      <a:endParaRPr lang="fr-FR" sz="2000" b="0" strike="noStrike" spc="-1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13257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2024</a:t>
                      </a:r>
                      <a:endParaRPr lang="fr-FR" sz="2000" b="0" strike="noStrike" spc="-1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13257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2025</a:t>
                      </a:r>
                      <a:endParaRPr lang="fr-FR" sz="2000" b="0" strike="noStrike" spc="-1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1325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688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en-US" sz="2100" b="0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Availability (%)</a:t>
                      </a:r>
                      <a:endParaRPr lang="fr-FR" sz="2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D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2100" b="0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96.08</a:t>
                      </a:r>
                      <a:endParaRPr lang="fr-FR" sz="2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D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100" b="0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96.35</a:t>
                      </a:r>
                      <a:endParaRPr lang="fr-FR" sz="2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D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100" b="0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99.06</a:t>
                      </a:r>
                      <a:endParaRPr lang="fr-FR" sz="2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D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100" b="0" strike="noStrike" spc="-1">
                          <a:solidFill>
                            <a:schemeClr val="dk2"/>
                          </a:solidFill>
                          <a:latin typeface="Calibri"/>
                        </a:rPr>
                        <a:t>99.28</a:t>
                      </a:r>
                      <a:endParaRPr lang="fr-FR" sz="2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D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100" b="0" strike="noStrike" spc="-1">
                          <a:solidFill>
                            <a:schemeClr val="dk2"/>
                          </a:solidFill>
                          <a:latin typeface="Calibri"/>
                        </a:rPr>
                        <a:t>97.92</a:t>
                      </a:r>
                      <a:endParaRPr lang="fr-FR" sz="2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D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100" b="1" i="1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98.95</a:t>
                      </a:r>
                      <a:endParaRPr lang="fr-FR" sz="2100" b="0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82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en-US" sz="2100" b="0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Mean Time Between Failures (hrs)</a:t>
                      </a:r>
                      <a:endParaRPr lang="fr-FR" sz="2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2100" b="0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46.0</a:t>
                      </a:r>
                      <a:endParaRPr lang="fr-FR" sz="2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2100" b="0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66.4</a:t>
                      </a:r>
                      <a:endParaRPr lang="fr-FR" sz="2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2100" b="0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88.5</a:t>
                      </a:r>
                      <a:endParaRPr lang="fr-FR" sz="2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2100" b="0" strike="noStrike" spc="-1">
                          <a:solidFill>
                            <a:schemeClr val="dk2"/>
                          </a:solidFill>
                          <a:latin typeface="Calibri"/>
                        </a:rPr>
                        <a:t>107.1</a:t>
                      </a:r>
                      <a:endParaRPr lang="fr-FR" sz="2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2100" b="0" strike="noStrike" spc="-1">
                          <a:solidFill>
                            <a:schemeClr val="dk2"/>
                          </a:solidFill>
                          <a:latin typeface="Calibri"/>
                        </a:rPr>
                        <a:t>72.0</a:t>
                      </a:r>
                      <a:endParaRPr lang="fr-FR" sz="2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2100" b="1" i="1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133.9</a:t>
                      </a:r>
                      <a:endParaRPr lang="fr-FR" sz="2100" b="0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688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en-US" sz="2100" b="0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Mean duration of a failure (hrs)</a:t>
                      </a:r>
                      <a:endParaRPr lang="fr-FR" sz="2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D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fr-FR" sz="2100" b="0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1.80</a:t>
                      </a:r>
                      <a:endParaRPr lang="fr-FR" sz="2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D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2100" b="0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2.42</a:t>
                      </a:r>
                      <a:endParaRPr lang="fr-FR" sz="2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D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2100" b="0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0.83 </a:t>
                      </a:r>
                      <a:endParaRPr lang="fr-FR" sz="2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D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2100" b="0" strike="noStrike" spc="-1">
                          <a:solidFill>
                            <a:schemeClr val="dk2"/>
                          </a:solidFill>
                          <a:latin typeface="Calibri"/>
                        </a:rPr>
                        <a:t>0.77 </a:t>
                      </a:r>
                      <a:endParaRPr lang="fr-FR" sz="2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D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2100" b="0" strike="noStrike" spc="-1">
                          <a:solidFill>
                            <a:schemeClr val="dk2"/>
                          </a:solidFill>
                          <a:latin typeface="Calibri"/>
                        </a:rPr>
                        <a:t>1.59</a:t>
                      </a:r>
                      <a:endParaRPr lang="fr-FR" sz="2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D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2100" b="1" i="1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1.40</a:t>
                      </a:r>
                      <a:endParaRPr lang="fr-FR" sz="2100" b="0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7560" marR="975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02" name="Rectangle 7"/>
          <p:cNvSpPr/>
          <p:nvPr/>
        </p:nvSpPr>
        <p:spPr>
          <a:xfrm>
            <a:off x="212400" y="1553400"/>
            <a:ext cx="8667720" cy="110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132577"/>
                </a:solidFill>
                <a:latin typeface="Arial"/>
                <a:ea typeface="DejaVu Sans"/>
              </a:rPr>
              <a:t>• 5372 hours of beam delivered in 2024 out of 5486 scheduled 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C00000"/>
                </a:solidFill>
                <a:latin typeface="Arial"/>
                <a:ea typeface="DejaVu Sans"/>
              </a:rPr>
              <a:t>• </a:t>
            </a:r>
            <a:r>
              <a:rPr lang="en-US" sz="1800" b="1" strike="noStrike" spc="-1">
                <a:solidFill>
                  <a:srgbClr val="C00000"/>
                </a:solidFill>
                <a:latin typeface="Arial"/>
                <a:ea typeface="DejaVu Sans"/>
              </a:rPr>
              <a:t>5431.4 hours of beam delivered in 2025 out of 5489 scheduled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rPr lang="en-US"/>
              <a:t>COLD Review Meeting | Qing Qin | 21 April, 2026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0F5529-A9B6-4519-8B16-CC11F1E77DF7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CF14C6D-9990-4DD4-BDBD-AC4FA3987A4C}" type="slidenum">
              <a:rPr lang="en-GB" smtClean="0"/>
              <a:t>9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RF-default">
  <a:themeElements>
    <a:clrScheme name="ESRF-LightBlue">
      <a:dk1>
        <a:srgbClr val="000000"/>
      </a:dk1>
      <a:lt1>
        <a:srgbClr val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6_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5_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285750" indent="-285750">
          <a:spcAft>
            <a:spcPts val="1200"/>
          </a:spcAft>
          <a:buFont typeface="Wingdings" panose="05000000000000000000" pitchFamily="2" charset="2"/>
          <a:buChar char="ü"/>
          <a:defRPr sz="1400" dirty="0" smtClean="0"/>
        </a:defPPr>
      </a:lstStyle>
    </a:txDef>
  </a:objectDefaults>
  <a:extraClrSchemeLst/>
</a:theme>
</file>

<file path=ppt/theme/theme13.xml><?xml version="1.0" encoding="utf-8"?>
<a:theme xmlns:a="http://schemas.openxmlformats.org/drawingml/2006/main" name="18_ESRF-default">
  <a:themeElements>
    <a:clrScheme name="ESRF-LightBlue">
      <a:dk1>
        <a:srgbClr val="000000"/>
      </a:dk1>
      <a:lt1>
        <a:srgbClr val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ESRF-default">
  <a:themeElements>
    <a:clrScheme name="ESRF-LightBlue">
      <a:dk1>
        <a:sysClr val="windowText" lastClr="000000"/>
      </a:dk1>
      <a:lt1>
        <a:sysClr val="window" lastClr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5.xml><?xml version="1.0" encoding="utf-8"?>
<a:theme xmlns:a="http://schemas.openxmlformats.org/drawingml/2006/main" name="3_ESRF-defaul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  <a:solidFill>
          <a:schemeClr val="phClr"/>
        </a:soli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  <a:ln w="95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0_ESRF-default">
  <a:themeElements>
    <a:clrScheme name="ESRF-LightBlue">
      <a:dk1>
        <a:srgbClr val="000000"/>
      </a:dk1>
      <a:lt1>
        <a:srgbClr val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ESRF-default">
  <a:themeElements>
    <a:clrScheme name="ESRF-LightBlue">
      <a:dk1>
        <a:srgbClr val="000000"/>
      </a:dk1>
      <a:lt1>
        <a:srgbClr val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9.xml><?xml version="1.0" encoding="utf-8"?>
<a:theme xmlns:a="http://schemas.openxmlformats.org/drawingml/2006/main" name="5_ESRF-default">
  <a:themeElements>
    <a:clrScheme name="ESRF-LightBlue">
      <a:dk1>
        <a:sysClr val="windowText" lastClr="000000"/>
      </a:dk1>
      <a:lt1>
        <a:sysClr val="window" lastClr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ESRF-default">
  <a:themeElements>
    <a:clrScheme name="ESRF-LightBlue">
      <a:dk1>
        <a:srgbClr val="000000"/>
      </a:dk1>
      <a:lt1>
        <a:srgbClr val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_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1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ESRF-default">
  <a:themeElements>
    <a:clrScheme name="ESRF-LightBlue">
      <a:dk1>
        <a:srgbClr val="000000"/>
      </a:dk1>
      <a:lt1>
        <a:srgbClr val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5_ESRF-default">
  <a:themeElements>
    <a:clrScheme name="ESRF-LightBlue">
      <a:dk1>
        <a:srgbClr val="000000"/>
      </a:dk1>
      <a:lt1>
        <a:srgbClr val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5_ESRF-default">
  <a:themeElements>
    <a:clrScheme name="ESRF-LightBlue">
      <a:dk1>
        <a:srgbClr val="000000"/>
      </a:dk1>
      <a:lt1>
        <a:srgbClr val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5_ESRF-default">
  <a:themeElements>
    <a:clrScheme name="ESRF-LightBlue">
      <a:dk1>
        <a:srgbClr val="000000"/>
      </a:dk1>
      <a:lt1>
        <a:srgbClr val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ESRF-default">
  <a:themeElements>
    <a:clrScheme name="ESRF-LightBlue">
      <a:dk1>
        <a:srgbClr val="000000"/>
      </a:dk1>
      <a:lt1>
        <a:srgbClr val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ESRF-default">
  <a:themeElements>
    <a:clrScheme name="ESRF-LightBlue">
      <a:dk1>
        <a:srgbClr val="000000"/>
      </a:dk1>
      <a:lt1>
        <a:srgbClr val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14660</TotalTime>
  <Words>3453</Words>
  <Application>Microsoft Macintosh PowerPoint</Application>
  <PresentationFormat>Widescreen</PresentationFormat>
  <Paragraphs>975</Paragraphs>
  <Slides>32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32</vt:i4>
      </vt:variant>
    </vt:vector>
  </HeadingPairs>
  <TitlesOfParts>
    <vt:vector size="68" baseType="lpstr">
      <vt:lpstr>Calibri</vt:lpstr>
      <vt:lpstr>Cambria Math</vt:lpstr>
      <vt:lpstr>DejaVu Sans</vt:lpstr>
      <vt:lpstr>ITCOfficinaSans LT Book</vt:lpstr>
      <vt:lpstr>Libre Franklin ExtraBold</vt:lpstr>
      <vt:lpstr>Noto Sans CJK SC</vt:lpstr>
      <vt:lpstr>Open Sans</vt:lpstr>
      <vt:lpstr>OpenSymbol</vt:lpstr>
      <vt:lpstr>Segoe UI</vt:lpstr>
      <vt:lpstr>Segoe UI Semibold</vt:lpstr>
      <vt:lpstr>Symbol</vt:lpstr>
      <vt:lpstr>Times New Roman</vt:lpstr>
      <vt:lpstr>Wingdings</vt:lpstr>
      <vt:lpstr>宋体</vt:lpstr>
      <vt:lpstr>微软雅黑</vt:lpstr>
      <vt:lpstr>Arial</vt:lpstr>
      <vt:lpstr>ESRF-default</vt:lpstr>
      <vt:lpstr>ESRF-default</vt:lpstr>
      <vt:lpstr>8_ESRF-default</vt:lpstr>
      <vt:lpstr>15_ESRF-default</vt:lpstr>
      <vt:lpstr>15_ESRF-default</vt:lpstr>
      <vt:lpstr>15_ESRF-default</vt:lpstr>
      <vt:lpstr>12_ESRF-default</vt:lpstr>
      <vt:lpstr>1_ESRF-default</vt:lpstr>
      <vt:lpstr>wide-screen</vt:lpstr>
      <vt:lpstr>4_wide-screen</vt:lpstr>
      <vt:lpstr>6_wide-screen</vt:lpstr>
      <vt:lpstr>5_wide-screen</vt:lpstr>
      <vt:lpstr>18_ESRF-default</vt:lpstr>
      <vt:lpstr>2_ESRF-default</vt:lpstr>
      <vt:lpstr>3_ESRF-default</vt:lpstr>
      <vt:lpstr>10_ESRF-default</vt:lpstr>
      <vt:lpstr>4_ESRF-default</vt:lpstr>
      <vt:lpstr>1_wide-screen</vt:lpstr>
      <vt:lpstr>5_ESRF-default</vt:lpstr>
      <vt:lpstr>2_wide-screen</vt:lpstr>
      <vt:lpstr>PowerPoint Presentation</vt:lpstr>
      <vt:lpstr>PowerPoint Presentation</vt:lpstr>
      <vt:lpstr>PowerPoint Presentation</vt:lpstr>
      <vt:lpstr>ESRF facts and figures</vt:lpstr>
      <vt:lpstr>Overview of EBS project</vt:lpstr>
      <vt:lpstr>Overview of the EBS project</vt:lpstr>
      <vt:lpstr>25th August 2020 : a time to remember !</vt:lpstr>
      <vt:lpstr>EBS Operation – nominal beam current reached in operation</vt:lpstr>
      <vt:lpstr>PowerPoint Presentation</vt:lpstr>
      <vt:lpstr>PowerPoint Presentation</vt:lpstr>
      <vt:lpstr>5 years of achievements to OPTIMISE the exploitation of ESRF-EBS </vt:lpstr>
      <vt:lpstr>PowerPoint Presentation</vt:lpstr>
      <vt:lpstr>PowerPoint Presentation</vt:lpstr>
      <vt:lpstr>PowerPoint Presentation</vt:lpstr>
      <vt:lpstr>Medium-Term Scientific Plan of ASD </vt:lpstr>
      <vt:lpstr>PowerPoint Presentation</vt:lpstr>
      <vt:lpstr>injector of EBS</vt:lpstr>
      <vt:lpstr>medium- &amp; long-term scientific plan (since 2025) – injector upgrade </vt:lpstr>
      <vt:lpstr>series issues of linac in 2024</vt:lpstr>
      <vt:lpstr>Injector upgrade – linac refurbishment</vt:lpstr>
      <vt:lpstr>kicker ceramic chamber &amp; Injection efficiency improvement (2024)</vt:lpstr>
      <vt:lpstr>COLD – Space available</vt:lpstr>
      <vt:lpstr>PowerPoint Presentation</vt:lpstr>
      <vt:lpstr>From ESRF-EBS science to the Long-term Scientific Plan (2026 – 2035)</vt:lpstr>
      <vt:lpstr>PowerPoint Presentation</vt:lpstr>
      <vt:lpstr>PowerPoint Presentation</vt:lpstr>
      <vt:lpstr>INFN-LNF SPARC (or CLEAR) photo-GUN: </vt:lpstr>
      <vt:lpstr>Long term PLANS (after 2032) – 6-Gev full energy linac</vt:lpstr>
      <vt:lpstr>PowerPoint Presentation</vt:lpstr>
      <vt:lpstr>COLD: C^2 (cold copper) operation linac demonstrator</vt:lpstr>
      <vt:lpstr>Key milestones in 30 + 1 years of esrf’s history</vt:lpstr>
      <vt:lpstr>PowerPoint Presentation</vt:lpstr>
    </vt:vector>
  </TitlesOfParts>
  <Company>ESRF</Company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DEMESSIEUX Laura</dc:creator>
  <dc:description/>
  <cp:lastModifiedBy>Q Qin</cp:lastModifiedBy>
  <cp:revision>2542</cp:revision>
  <cp:lastPrinted>2026-01-14T09:40:44Z</cp:lastPrinted>
  <dcterms:created xsi:type="dcterms:W3CDTF">2015-04-08T05:55:09Z</dcterms:created>
  <dcterms:modified xsi:type="dcterms:W3CDTF">2026-04-20T14:51:05Z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2</vt:r8>
  </property>
  <property fmtid="{D5CDD505-2E9C-101B-9397-08002B2CF9AE}" pid="3" name="MMClips">
    <vt:r8>1</vt:r8>
  </property>
  <property fmtid="{D5CDD505-2E9C-101B-9397-08002B2CF9AE}" pid="4" name="Notes">
    <vt:r8>14</vt:r8>
  </property>
  <property fmtid="{D5CDD505-2E9C-101B-9397-08002B2CF9AE}" pid="5" name="PresentationFormat">
    <vt:lpwstr>Grand écran</vt:lpwstr>
  </property>
  <property fmtid="{D5CDD505-2E9C-101B-9397-08002B2CF9AE}" pid="6" name="Slides">
    <vt:r8>39</vt:r8>
  </property>
</Properties>
</file>