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256" r:id="rId5"/>
    <p:sldId id="257" r:id="rId6"/>
    <p:sldId id="293" r:id="rId7"/>
    <p:sldId id="287" r:id="rId8"/>
    <p:sldId id="305" r:id="rId9"/>
    <p:sldId id="297" r:id="rId10"/>
    <p:sldId id="296" r:id="rId11"/>
    <p:sldId id="259" r:id="rId12"/>
    <p:sldId id="298" r:id="rId13"/>
    <p:sldId id="261" r:id="rId14"/>
    <p:sldId id="291" r:id="rId15"/>
    <p:sldId id="292" r:id="rId16"/>
    <p:sldId id="262" r:id="rId17"/>
    <p:sldId id="263" r:id="rId18"/>
    <p:sldId id="306" r:id="rId19"/>
    <p:sldId id="264" r:id="rId20"/>
    <p:sldId id="300" r:id="rId21"/>
    <p:sldId id="265" r:id="rId22"/>
    <p:sldId id="303" r:id="rId23"/>
    <p:sldId id="304" r:id="rId24"/>
    <p:sldId id="301" r:id="rId25"/>
    <p:sldId id="271" r:id="rId26"/>
    <p:sldId id="272" r:id="rId27"/>
    <p:sldId id="274" r:id="rId28"/>
    <p:sldId id="307" r:id="rId29"/>
    <p:sldId id="278" r:id="rId30"/>
    <p:sldId id="279" r:id="rId31"/>
    <p:sldId id="280" r:id="rId32"/>
    <p:sldId id="281" r:id="rId33"/>
    <p:sldId id="282" r:id="rId34"/>
    <p:sldId id="284" r:id="rId35"/>
    <p:sldId id="283" r:id="rId36"/>
    <p:sldId id="308" r:id="rId37"/>
    <p:sldId id="285" r:id="rId38"/>
    <p:sldId id="288" r:id="rId39"/>
    <p:sldId id="289" r:id="rId40"/>
    <p:sldId id="295" r:id="rId41"/>
    <p:sldId id="294" r:id="rId42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5D2925-0D20-97CA-6143-5B0080ED6B80}" name="Hirschfeld, Marin (DLSLtd,RAL,CEO)" initials="MH" userId="S::Marin.Hirschfeld@diamond.ac.uk::fdc9620b-bc95-45d2-9ed4-ccca89dc995b" providerId="AD"/>
  <p188:author id="{C60C8377-C9DB-9567-ECFF-22E8203B800E}" name="Cesmat, Francois (Prium,RAL,CEO)" initials="CF" userId="S::francois.cesmat@diamond.ac.uk::55396621-e195-4c3d-a90a-64591b9f3cba" providerId="AD"/>
  <p188:author id="{9333BE90-A0AE-03FA-28FE-A3F9EFED9A6D}" name="Pallister, Katy (DLSLtd,RAL,CEO)" initials="KP" userId="S::katy.pallister@diamond.ac.uk::f090fab5-fc42-4de6-acd0-9971947153f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4D2"/>
    <a:srgbClr val="96A4A1"/>
    <a:srgbClr val="90C73E"/>
    <a:srgbClr val="B0008E"/>
    <a:srgbClr val="318CDD"/>
    <a:srgbClr val="C05FEB"/>
    <a:srgbClr val="00AEA9"/>
    <a:srgbClr val="3A5DAB"/>
    <a:srgbClr val="202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4FEF54-989A-4CED-9016-8D6DA633250D}" v="4" dt="2026-05-15T21:27:05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>
        <p:scale>
          <a:sx n="120" d="100"/>
          <a:sy n="120" d="100"/>
        </p:scale>
        <p:origin x="67" y="-10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cado, Ronaldo (DLSLtd,RAL,TEC)" userId="882bfd65-ea7e-4ab1-9451-6bf70bda84ea" providerId="ADAL" clId="{E808DAB4-8B44-4E8E-8194-800731D157CD}"/>
    <pc:docChg chg="undo custSel addSld modSld sldOrd">
      <pc:chgData name="Mercado, Ronaldo (DLSLtd,RAL,TEC)" userId="882bfd65-ea7e-4ab1-9451-6bf70bda84ea" providerId="ADAL" clId="{E808DAB4-8B44-4E8E-8194-800731D157CD}" dt="2026-05-15T21:37:34.602" v="33" actId="167"/>
      <pc:docMkLst>
        <pc:docMk/>
      </pc:docMkLst>
      <pc:sldChg chg="modSp mod">
        <pc:chgData name="Mercado, Ronaldo (DLSLtd,RAL,TEC)" userId="882bfd65-ea7e-4ab1-9451-6bf70bda84ea" providerId="ADAL" clId="{E808DAB4-8B44-4E8E-8194-800731D157CD}" dt="2026-05-15T21:17:14.175" v="11" actId="20577"/>
        <pc:sldMkLst>
          <pc:docMk/>
          <pc:sldMk cId="466603854" sldId="257"/>
        </pc:sldMkLst>
        <pc:spChg chg="mod">
          <ac:chgData name="Mercado, Ronaldo (DLSLtd,RAL,TEC)" userId="882bfd65-ea7e-4ab1-9451-6bf70bda84ea" providerId="ADAL" clId="{E808DAB4-8B44-4E8E-8194-800731D157CD}" dt="2026-05-15T21:17:14.175" v="11" actId="20577"/>
          <ac:spMkLst>
            <pc:docMk/>
            <pc:sldMk cId="466603854" sldId="257"/>
            <ac:spMk id="3" creationId="{8FC1F6CD-ADB9-3754-CADE-A25A37CB682C}"/>
          </ac:spMkLst>
        </pc:spChg>
      </pc:sldChg>
      <pc:sldChg chg="ord">
        <pc:chgData name="Mercado, Ronaldo (DLSLtd,RAL,TEC)" userId="882bfd65-ea7e-4ab1-9451-6bf70bda84ea" providerId="ADAL" clId="{E808DAB4-8B44-4E8E-8194-800731D157CD}" dt="2026-05-15T21:30:23.245" v="29"/>
        <pc:sldMkLst>
          <pc:docMk/>
          <pc:sldMk cId="3240506129" sldId="259"/>
        </pc:sldMkLst>
      </pc:sldChg>
      <pc:sldChg chg="modSp mod">
        <pc:chgData name="Mercado, Ronaldo (DLSLtd,RAL,TEC)" userId="882bfd65-ea7e-4ab1-9451-6bf70bda84ea" providerId="ADAL" clId="{E808DAB4-8B44-4E8E-8194-800731D157CD}" dt="2026-05-15T21:19:30.165" v="14" actId="1076"/>
        <pc:sldMkLst>
          <pc:docMk/>
          <pc:sldMk cId="1834111283" sldId="272"/>
        </pc:sldMkLst>
        <pc:picChg chg="mod">
          <ac:chgData name="Mercado, Ronaldo (DLSLtd,RAL,TEC)" userId="882bfd65-ea7e-4ab1-9451-6bf70bda84ea" providerId="ADAL" clId="{E808DAB4-8B44-4E8E-8194-800731D157CD}" dt="2026-05-15T21:19:30.165" v="14" actId="1076"/>
          <ac:picMkLst>
            <pc:docMk/>
            <pc:sldMk cId="1834111283" sldId="272"/>
            <ac:picMk id="3" creationId="{2E01607A-9BE2-BB8F-5FF0-8496DBF06AE2}"/>
          </ac:picMkLst>
        </pc:picChg>
      </pc:sldChg>
      <pc:sldChg chg="addSp delSp modSp mod">
        <pc:chgData name="Mercado, Ronaldo (DLSLtd,RAL,TEC)" userId="882bfd65-ea7e-4ab1-9451-6bf70bda84ea" providerId="ADAL" clId="{E808DAB4-8B44-4E8E-8194-800731D157CD}" dt="2026-05-15T21:37:34.602" v="33" actId="167"/>
        <pc:sldMkLst>
          <pc:docMk/>
          <pc:sldMk cId="4009349097" sldId="291"/>
        </pc:sldMkLst>
        <pc:picChg chg="add mod ord">
          <ac:chgData name="Mercado, Ronaldo (DLSLtd,RAL,TEC)" userId="882bfd65-ea7e-4ab1-9451-6bf70bda84ea" providerId="ADAL" clId="{E808DAB4-8B44-4E8E-8194-800731D157CD}" dt="2026-05-15T21:37:34.602" v="33" actId="167"/>
          <ac:picMkLst>
            <pc:docMk/>
            <pc:sldMk cId="4009349097" sldId="291"/>
            <ac:picMk id="11" creationId="{967D0919-3C54-3E7B-D81A-BC1CE05E4077}"/>
          </ac:picMkLst>
        </pc:picChg>
        <pc:picChg chg="del">
          <ac:chgData name="Mercado, Ronaldo (DLSLtd,RAL,TEC)" userId="882bfd65-ea7e-4ab1-9451-6bf70bda84ea" providerId="ADAL" clId="{E808DAB4-8B44-4E8E-8194-800731D157CD}" dt="2026-05-15T21:37:04.962" v="30" actId="478"/>
          <ac:picMkLst>
            <pc:docMk/>
            <pc:sldMk cId="4009349097" sldId="291"/>
            <ac:picMk id="15" creationId="{33D93D3D-757D-9A30-2F66-036976E93FB4}"/>
          </ac:picMkLst>
        </pc:picChg>
      </pc:sldChg>
      <pc:sldChg chg="modSp add mod ord">
        <pc:chgData name="Mercado, Ronaldo (DLSLtd,RAL,TEC)" userId="882bfd65-ea7e-4ab1-9451-6bf70bda84ea" providerId="ADAL" clId="{E808DAB4-8B44-4E8E-8194-800731D157CD}" dt="2026-05-15T21:17:27.813" v="12" actId="20577"/>
        <pc:sldMkLst>
          <pc:docMk/>
          <pc:sldMk cId="2873248541" sldId="305"/>
        </pc:sldMkLst>
        <pc:spChg chg="mod">
          <ac:chgData name="Mercado, Ronaldo (DLSLtd,RAL,TEC)" userId="882bfd65-ea7e-4ab1-9451-6bf70bda84ea" providerId="ADAL" clId="{E808DAB4-8B44-4E8E-8194-800731D157CD}" dt="2026-05-15T21:17:27.813" v="12" actId="20577"/>
          <ac:spMkLst>
            <pc:docMk/>
            <pc:sldMk cId="2873248541" sldId="305"/>
            <ac:spMk id="3" creationId="{7FD41B34-680B-7B16-0B95-CAA085BBC63B}"/>
          </ac:spMkLst>
        </pc:spChg>
      </pc:sldChg>
      <pc:sldChg chg="modSp add mod ord">
        <pc:chgData name="Mercado, Ronaldo (DLSLtd,RAL,TEC)" userId="882bfd65-ea7e-4ab1-9451-6bf70bda84ea" providerId="ADAL" clId="{E808DAB4-8B44-4E8E-8194-800731D157CD}" dt="2026-05-15T21:16:39.931" v="10" actId="20577"/>
        <pc:sldMkLst>
          <pc:docMk/>
          <pc:sldMk cId="2195322480" sldId="306"/>
        </pc:sldMkLst>
        <pc:spChg chg="mod">
          <ac:chgData name="Mercado, Ronaldo (DLSLtd,RAL,TEC)" userId="882bfd65-ea7e-4ab1-9451-6bf70bda84ea" providerId="ADAL" clId="{E808DAB4-8B44-4E8E-8194-800731D157CD}" dt="2026-05-15T21:16:39.931" v="10" actId="20577"/>
          <ac:spMkLst>
            <pc:docMk/>
            <pc:sldMk cId="2195322480" sldId="306"/>
            <ac:spMk id="3" creationId="{A79730FB-1B1A-DF22-4A9E-10B470CA09DD}"/>
          </ac:spMkLst>
        </pc:spChg>
      </pc:sldChg>
      <pc:sldChg chg="modSp add mod ord">
        <pc:chgData name="Mercado, Ronaldo (DLSLtd,RAL,TEC)" userId="882bfd65-ea7e-4ab1-9451-6bf70bda84ea" providerId="ADAL" clId="{E808DAB4-8B44-4E8E-8194-800731D157CD}" dt="2026-05-15T21:26:37.277" v="21" actId="207"/>
        <pc:sldMkLst>
          <pc:docMk/>
          <pc:sldMk cId="1625352629" sldId="307"/>
        </pc:sldMkLst>
        <pc:spChg chg="mod">
          <ac:chgData name="Mercado, Ronaldo (DLSLtd,RAL,TEC)" userId="882bfd65-ea7e-4ab1-9451-6bf70bda84ea" providerId="ADAL" clId="{E808DAB4-8B44-4E8E-8194-800731D157CD}" dt="2026-05-15T21:26:37.277" v="21" actId="207"/>
          <ac:spMkLst>
            <pc:docMk/>
            <pc:sldMk cId="1625352629" sldId="307"/>
            <ac:spMk id="3" creationId="{C4E08CA7-35E7-5932-B59E-A344863DD496}"/>
          </ac:spMkLst>
        </pc:spChg>
      </pc:sldChg>
      <pc:sldChg chg="modSp add mod ord">
        <pc:chgData name="Mercado, Ronaldo (DLSLtd,RAL,TEC)" userId="882bfd65-ea7e-4ab1-9451-6bf70bda84ea" providerId="ADAL" clId="{E808DAB4-8B44-4E8E-8194-800731D157CD}" dt="2026-05-15T21:27:30.353" v="27" actId="207"/>
        <pc:sldMkLst>
          <pc:docMk/>
          <pc:sldMk cId="1662044768" sldId="308"/>
        </pc:sldMkLst>
        <pc:spChg chg="mod">
          <ac:chgData name="Mercado, Ronaldo (DLSLtd,RAL,TEC)" userId="882bfd65-ea7e-4ab1-9451-6bf70bda84ea" providerId="ADAL" clId="{E808DAB4-8B44-4E8E-8194-800731D157CD}" dt="2026-05-15T21:27:30.353" v="27" actId="207"/>
          <ac:spMkLst>
            <pc:docMk/>
            <pc:sldMk cId="1662044768" sldId="308"/>
            <ac:spMk id="3" creationId="{BCCC25E8-8A93-4AEE-8BFE-933FBF26471A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59187734977292"/>
          <c:y val="0.20426893935966914"/>
          <c:w val="0.69481624530045416"/>
          <c:h val="0.65529616483055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Torque [Nm]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Sheet1!$A$2:$A$15</c:f>
              <c:numCache>
                <c:formatCode>General</c:formatCode>
                <c:ptCount val="14"/>
                <c:pt idx="0">
                  <c:v>240</c:v>
                </c:pt>
                <c:pt idx="1">
                  <c:v>300</c:v>
                </c:pt>
                <c:pt idx="2">
                  <c:v>306</c:v>
                </c:pt>
                <c:pt idx="3">
                  <c:v>312</c:v>
                </c:pt>
                <c:pt idx="4">
                  <c:v>318</c:v>
                </c:pt>
                <c:pt idx="5">
                  <c:v>324</c:v>
                </c:pt>
                <c:pt idx="6">
                  <c:v>330</c:v>
                </c:pt>
                <c:pt idx="7">
                  <c:v>336</c:v>
                </c:pt>
                <c:pt idx="8">
                  <c:v>342</c:v>
                </c:pt>
                <c:pt idx="9">
                  <c:v>348</c:v>
                </c:pt>
                <c:pt idx="10">
                  <c:v>354</c:v>
                </c:pt>
                <c:pt idx="11">
                  <c:v>360</c:v>
                </c:pt>
                <c:pt idx="12">
                  <c:v>420</c:v>
                </c:pt>
                <c:pt idx="13">
                  <c:v>467.4</c:v>
                </c:pt>
              </c:numCache>
            </c:numRef>
          </c:xVal>
          <c:yVal>
            <c:numRef>
              <c:f>Sheet1!$B$2:$B$15</c:f>
              <c:numCache>
                <c:formatCode>General</c:formatCode>
                <c:ptCount val="14"/>
                <c:pt idx="0">
                  <c:v>4.9400000000000004</c:v>
                </c:pt>
                <c:pt idx="1">
                  <c:v>4.9400000000000004</c:v>
                </c:pt>
                <c:pt idx="2">
                  <c:v>4.9400000000000004</c:v>
                </c:pt>
                <c:pt idx="3">
                  <c:v>4.9400000000000004</c:v>
                </c:pt>
                <c:pt idx="4">
                  <c:v>4.9400000000000004</c:v>
                </c:pt>
                <c:pt idx="5">
                  <c:v>4.9400000000000004</c:v>
                </c:pt>
                <c:pt idx="6">
                  <c:v>4.5599999999999996</c:v>
                </c:pt>
                <c:pt idx="7">
                  <c:v>4.18</c:v>
                </c:pt>
                <c:pt idx="8">
                  <c:v>3.8</c:v>
                </c:pt>
                <c:pt idx="9">
                  <c:v>3.42</c:v>
                </c:pt>
                <c:pt idx="10">
                  <c:v>3.42</c:v>
                </c:pt>
                <c:pt idx="11">
                  <c:v>3.42</c:v>
                </c:pt>
                <c:pt idx="12">
                  <c:v>0.76</c:v>
                </c:pt>
                <c:pt idx="13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EE-4361-8987-FE28B9F03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2447432"/>
        <c:axId val="422448512"/>
      </c:scatterChart>
      <c:valAx>
        <c:axId val="422447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448512"/>
        <c:crosses val="autoZero"/>
        <c:crossBetween val="midCat"/>
      </c:valAx>
      <c:valAx>
        <c:axId val="422448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24474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9DE15-7C5A-4BF1-B459-793E6B24E636}" type="doc">
      <dgm:prSet loTypeId="urn:microsoft.com/office/officeart/2005/8/layout/vList5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CFCE033-D0A8-48C8-A870-5E1C23A277F8}">
      <dgm:prSet custT="1"/>
      <dgm:spPr/>
      <dgm:t>
        <a:bodyPr/>
        <a:lstStyle/>
        <a:p>
          <a:r>
            <a:rPr lang="en-GB" sz="2400" dirty="0"/>
            <a:t>Diamond</a:t>
          </a:r>
          <a:endParaRPr lang="en-US" sz="2400" dirty="0"/>
        </a:p>
      </dgm:t>
    </dgm:pt>
    <dgm:pt modelId="{C924984E-0D4F-4A6C-A9F5-BE62C407E4DB}" type="parTrans" cxnId="{C10BF21B-53DA-4392-8A4A-128644737D5F}">
      <dgm:prSet/>
      <dgm:spPr/>
      <dgm:t>
        <a:bodyPr/>
        <a:lstStyle/>
        <a:p>
          <a:endParaRPr lang="en-US"/>
        </a:p>
      </dgm:t>
    </dgm:pt>
    <dgm:pt modelId="{04529308-357C-4D11-89E0-4E23C1AD590F}" type="sibTrans" cxnId="{C10BF21B-53DA-4392-8A4A-128644737D5F}">
      <dgm:prSet/>
      <dgm:spPr/>
      <dgm:t>
        <a:bodyPr/>
        <a:lstStyle/>
        <a:p>
          <a:endParaRPr lang="en-US"/>
        </a:p>
      </dgm:t>
    </dgm:pt>
    <dgm:pt modelId="{4A2DED86-DA0D-4FAA-8D33-66DA85A64A76}">
      <dgm:prSet custT="1"/>
      <dgm:spPr/>
      <dgm:t>
        <a:bodyPr/>
        <a:lstStyle/>
        <a:p>
          <a:pPr algn="l">
            <a:spcBef>
              <a:spcPts val="600"/>
            </a:spcBef>
          </a:pPr>
          <a:r>
            <a:rPr lang="en-GB" sz="1800" dirty="0">
              <a:solidFill>
                <a:schemeClr val="bg2">
                  <a:lumMod val="75000"/>
                </a:schemeClr>
              </a:solidFill>
            </a:rPr>
            <a:t>CPMU-1 rework</a:t>
          </a:r>
          <a:endParaRPr lang="en-US" sz="1800" dirty="0">
            <a:solidFill>
              <a:schemeClr val="bg2">
                <a:lumMod val="75000"/>
              </a:schemeClr>
            </a:solidFill>
          </a:endParaRPr>
        </a:p>
      </dgm:t>
    </dgm:pt>
    <dgm:pt modelId="{EDF6C6AE-554C-4C45-ADD6-D121C1A58B4B}" type="parTrans" cxnId="{67BF7A79-FABB-4E5F-9649-AEDD132FA036}">
      <dgm:prSet/>
      <dgm:spPr/>
      <dgm:t>
        <a:bodyPr/>
        <a:lstStyle/>
        <a:p>
          <a:endParaRPr lang="en-US"/>
        </a:p>
      </dgm:t>
    </dgm:pt>
    <dgm:pt modelId="{CB1FD3DE-5A3B-4E98-BDCC-E3C38B13BF89}" type="sibTrans" cxnId="{67BF7A79-FABB-4E5F-9649-AEDD132FA036}">
      <dgm:prSet/>
      <dgm:spPr/>
      <dgm:t>
        <a:bodyPr/>
        <a:lstStyle/>
        <a:p>
          <a:endParaRPr lang="en-US"/>
        </a:p>
      </dgm:t>
    </dgm:pt>
    <dgm:pt modelId="{0DD238AA-77D0-4184-A29E-F219505FBB6E}">
      <dgm:prSet custT="1"/>
      <dgm:spPr/>
      <dgm:t>
        <a:bodyPr/>
        <a:lstStyle/>
        <a:p>
          <a:pPr algn="l">
            <a:spcBef>
              <a:spcPts val="600"/>
            </a:spcBef>
          </a:pPr>
          <a:r>
            <a:rPr lang="en-GB" sz="1800" dirty="0"/>
            <a:t>CPMU-2 rework</a:t>
          </a:r>
          <a:endParaRPr lang="en-US" sz="1800" dirty="0"/>
        </a:p>
      </dgm:t>
    </dgm:pt>
    <dgm:pt modelId="{43BE7A41-970F-41C7-800A-11032D01EED6}" type="parTrans" cxnId="{4F6CA603-57DC-42D4-81BD-480F3818C9A4}">
      <dgm:prSet/>
      <dgm:spPr/>
      <dgm:t>
        <a:bodyPr/>
        <a:lstStyle/>
        <a:p>
          <a:endParaRPr lang="en-US"/>
        </a:p>
      </dgm:t>
    </dgm:pt>
    <dgm:pt modelId="{DAA33FF2-0E31-4680-984E-AD6F5EE4BC95}" type="sibTrans" cxnId="{4F6CA603-57DC-42D4-81BD-480F3818C9A4}">
      <dgm:prSet/>
      <dgm:spPr/>
      <dgm:t>
        <a:bodyPr/>
        <a:lstStyle/>
        <a:p>
          <a:endParaRPr lang="en-US"/>
        </a:p>
      </dgm:t>
    </dgm:pt>
    <dgm:pt modelId="{1618516B-43C7-4903-ABAF-3D21210491EF}">
      <dgm:prSet custT="1"/>
      <dgm:spPr/>
      <dgm:t>
        <a:bodyPr/>
        <a:lstStyle/>
        <a:p>
          <a:pPr algn="l">
            <a:spcBef>
              <a:spcPts val="600"/>
            </a:spcBef>
          </a:pPr>
          <a:r>
            <a:rPr lang="en-GB" sz="1800" dirty="0"/>
            <a:t>Spare SCW</a:t>
          </a:r>
          <a:endParaRPr lang="en-US" sz="3600" dirty="0"/>
        </a:p>
      </dgm:t>
    </dgm:pt>
    <dgm:pt modelId="{D947D6AF-7779-4831-A39C-ECD2DBD2D02E}" type="parTrans" cxnId="{C2991382-35C0-4192-A1B7-066E799EC767}">
      <dgm:prSet/>
      <dgm:spPr/>
      <dgm:t>
        <a:bodyPr/>
        <a:lstStyle/>
        <a:p>
          <a:endParaRPr lang="en-US"/>
        </a:p>
      </dgm:t>
    </dgm:pt>
    <dgm:pt modelId="{BC39A5CF-8D64-483C-AF6C-B4D5C809E442}" type="sibTrans" cxnId="{C2991382-35C0-4192-A1B7-066E799EC767}">
      <dgm:prSet/>
      <dgm:spPr/>
      <dgm:t>
        <a:bodyPr/>
        <a:lstStyle/>
        <a:p>
          <a:endParaRPr lang="en-US"/>
        </a:p>
      </dgm:t>
    </dgm:pt>
    <dgm:pt modelId="{42258444-57E7-46F9-AF97-671B964BFE42}" type="pres">
      <dgm:prSet presAssocID="{25E9DE15-7C5A-4BF1-B459-793E6B24E636}" presName="Name0" presStyleCnt="0">
        <dgm:presLayoutVars>
          <dgm:dir/>
          <dgm:animLvl val="lvl"/>
          <dgm:resizeHandles val="exact"/>
        </dgm:presLayoutVars>
      </dgm:prSet>
      <dgm:spPr/>
    </dgm:pt>
    <dgm:pt modelId="{AA6C48ED-4DE0-485C-9990-AAE68104D9D3}" type="pres">
      <dgm:prSet presAssocID="{4CFCE033-D0A8-48C8-A870-5E1C23A277F8}" presName="linNode" presStyleCnt="0"/>
      <dgm:spPr/>
    </dgm:pt>
    <dgm:pt modelId="{37F7AFD3-6137-4730-A85E-4CD60FE96A1A}" type="pres">
      <dgm:prSet presAssocID="{4CFCE033-D0A8-48C8-A870-5E1C23A277F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842FED8A-FAA9-4B9D-995B-B3B862DB8D23}" type="pres">
      <dgm:prSet presAssocID="{4CFCE033-D0A8-48C8-A870-5E1C23A277F8}" presName="descendantText" presStyleLbl="alignAccFollowNode1" presStyleIdx="0" presStyleCnt="1" custLinFactNeighborY="0">
        <dgm:presLayoutVars>
          <dgm:bulletEnabled val="1"/>
        </dgm:presLayoutVars>
      </dgm:prSet>
      <dgm:spPr/>
    </dgm:pt>
  </dgm:ptLst>
  <dgm:cxnLst>
    <dgm:cxn modelId="{4F6CA603-57DC-42D4-81BD-480F3818C9A4}" srcId="{4CFCE033-D0A8-48C8-A870-5E1C23A277F8}" destId="{0DD238AA-77D0-4184-A29E-F219505FBB6E}" srcOrd="1" destOrd="0" parTransId="{43BE7A41-970F-41C7-800A-11032D01EED6}" sibTransId="{DAA33FF2-0E31-4680-984E-AD6F5EE4BC95}"/>
    <dgm:cxn modelId="{C8F6EA03-40B3-4570-9F6F-52103D9CA4D7}" type="presOf" srcId="{4A2DED86-DA0D-4FAA-8D33-66DA85A64A76}" destId="{842FED8A-FAA9-4B9D-995B-B3B862DB8D23}" srcOrd="0" destOrd="0" presId="urn:microsoft.com/office/officeart/2005/8/layout/vList5"/>
    <dgm:cxn modelId="{5492EC0B-9315-4951-B8AF-C7C433902282}" type="presOf" srcId="{25E9DE15-7C5A-4BF1-B459-793E6B24E636}" destId="{42258444-57E7-46F9-AF97-671B964BFE42}" srcOrd="0" destOrd="0" presId="urn:microsoft.com/office/officeart/2005/8/layout/vList5"/>
    <dgm:cxn modelId="{C10BF21B-53DA-4392-8A4A-128644737D5F}" srcId="{25E9DE15-7C5A-4BF1-B459-793E6B24E636}" destId="{4CFCE033-D0A8-48C8-A870-5E1C23A277F8}" srcOrd="0" destOrd="0" parTransId="{C924984E-0D4F-4A6C-A9F5-BE62C407E4DB}" sibTransId="{04529308-357C-4D11-89E0-4E23C1AD590F}"/>
    <dgm:cxn modelId="{67BF7A79-FABB-4E5F-9649-AEDD132FA036}" srcId="{4CFCE033-D0A8-48C8-A870-5E1C23A277F8}" destId="{4A2DED86-DA0D-4FAA-8D33-66DA85A64A76}" srcOrd="0" destOrd="0" parTransId="{EDF6C6AE-554C-4C45-ADD6-D121C1A58B4B}" sibTransId="{CB1FD3DE-5A3B-4E98-BDCC-E3C38B13BF89}"/>
    <dgm:cxn modelId="{C2991382-35C0-4192-A1B7-066E799EC767}" srcId="{4CFCE033-D0A8-48C8-A870-5E1C23A277F8}" destId="{1618516B-43C7-4903-ABAF-3D21210491EF}" srcOrd="2" destOrd="0" parTransId="{D947D6AF-7779-4831-A39C-ECD2DBD2D02E}" sibTransId="{BC39A5CF-8D64-483C-AF6C-B4D5C809E442}"/>
    <dgm:cxn modelId="{E81B6584-D9BC-43B0-B7CB-BA8ECC5B9FA5}" type="presOf" srcId="{0DD238AA-77D0-4184-A29E-F219505FBB6E}" destId="{842FED8A-FAA9-4B9D-995B-B3B862DB8D23}" srcOrd="0" destOrd="1" presId="urn:microsoft.com/office/officeart/2005/8/layout/vList5"/>
    <dgm:cxn modelId="{4FC33585-56F9-400E-BC55-A1150F8E25A9}" type="presOf" srcId="{1618516B-43C7-4903-ABAF-3D21210491EF}" destId="{842FED8A-FAA9-4B9D-995B-B3B862DB8D23}" srcOrd="0" destOrd="2" presId="urn:microsoft.com/office/officeart/2005/8/layout/vList5"/>
    <dgm:cxn modelId="{B4DD3F87-A009-4EBB-B5EA-CD468D2A5BA5}" type="presOf" srcId="{4CFCE033-D0A8-48C8-A870-5E1C23A277F8}" destId="{37F7AFD3-6137-4730-A85E-4CD60FE96A1A}" srcOrd="0" destOrd="0" presId="urn:microsoft.com/office/officeart/2005/8/layout/vList5"/>
    <dgm:cxn modelId="{C323479F-BB13-4CFB-8012-6A46F6137603}" type="presParOf" srcId="{42258444-57E7-46F9-AF97-671B964BFE42}" destId="{AA6C48ED-4DE0-485C-9990-AAE68104D9D3}" srcOrd="0" destOrd="0" presId="urn:microsoft.com/office/officeart/2005/8/layout/vList5"/>
    <dgm:cxn modelId="{03EAE901-F508-458E-B881-29521674910E}" type="presParOf" srcId="{AA6C48ED-4DE0-485C-9990-AAE68104D9D3}" destId="{37F7AFD3-6137-4730-A85E-4CD60FE96A1A}" srcOrd="0" destOrd="0" presId="urn:microsoft.com/office/officeart/2005/8/layout/vList5"/>
    <dgm:cxn modelId="{AFDE08DD-36F7-427C-A811-3742129C9691}" type="presParOf" srcId="{AA6C48ED-4DE0-485C-9990-AAE68104D9D3}" destId="{842FED8A-FAA9-4B9D-995B-B3B862DB8D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2FED8A-FAA9-4B9D-995B-B3B862DB8D23}">
      <dsp:nvSpPr>
        <dsp:cNvPr id="0" name=""/>
        <dsp:cNvSpPr/>
      </dsp:nvSpPr>
      <dsp:spPr>
        <a:xfrm rot="5400000">
          <a:off x="1782952" y="517556"/>
          <a:ext cx="3481070" cy="331622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ts val="600"/>
            </a:spcBef>
            <a:spcAft>
              <a:spcPct val="15000"/>
            </a:spcAft>
            <a:buChar char="•"/>
          </a:pPr>
          <a:r>
            <a:rPr lang="en-GB" sz="1800" kern="1200" dirty="0">
              <a:solidFill>
                <a:schemeClr val="bg2">
                  <a:lumMod val="75000"/>
                </a:schemeClr>
              </a:solidFill>
            </a:rPr>
            <a:t>CPMU-1 rework</a:t>
          </a:r>
          <a:endParaRPr lang="en-US" sz="1800" kern="1200" dirty="0">
            <a:solidFill>
              <a:schemeClr val="bg2">
                <a:lumMod val="75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ts val="600"/>
            </a:spcBef>
            <a:spcAft>
              <a:spcPct val="15000"/>
            </a:spcAft>
            <a:buChar char="•"/>
          </a:pPr>
          <a:r>
            <a:rPr lang="en-GB" sz="1800" kern="1200" dirty="0"/>
            <a:t>CPMU-2 rework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ts val="600"/>
            </a:spcBef>
            <a:spcAft>
              <a:spcPct val="15000"/>
            </a:spcAft>
            <a:buChar char="•"/>
          </a:pPr>
          <a:r>
            <a:rPr lang="en-GB" sz="1800" kern="1200" dirty="0"/>
            <a:t>Spare SCW</a:t>
          </a:r>
          <a:endParaRPr lang="en-US" sz="3600" kern="1200" dirty="0"/>
        </a:p>
      </dsp:txBody>
      <dsp:txXfrm rot="-5400000">
        <a:off x="1865375" y="597019"/>
        <a:ext cx="3154339" cy="3157300"/>
      </dsp:txXfrm>
    </dsp:sp>
    <dsp:sp modelId="{37F7AFD3-6137-4730-A85E-4CD60FE96A1A}">
      <dsp:nvSpPr>
        <dsp:cNvPr id="0" name=""/>
        <dsp:cNvSpPr/>
      </dsp:nvSpPr>
      <dsp:spPr>
        <a:xfrm>
          <a:off x="0" y="0"/>
          <a:ext cx="1865376" cy="43513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Diamond</a:t>
          </a:r>
          <a:endParaRPr lang="en-US" sz="2400" kern="1200" dirty="0"/>
        </a:p>
      </dsp:txBody>
      <dsp:txXfrm>
        <a:off x="91060" y="91060"/>
        <a:ext cx="1683256" cy="41692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9B71F-70D4-47D1-88C6-E00F8A2913AB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1545B-7825-4CBC-8B78-35C5E987B7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960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yellow triangle with black background&#10;&#10;AI-generated content may be incorrect.">
            <a:extLst>
              <a:ext uri="{FF2B5EF4-FFF2-40B4-BE49-F238E27FC236}">
                <a16:creationId xmlns:a16="http://schemas.microsoft.com/office/drawing/2014/main" id="{CB9B3FB9-E660-B2D4-F8F2-567E677D5F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219"/>
          <a:stretch>
            <a:fillRect/>
          </a:stretch>
        </p:blipFill>
        <p:spPr>
          <a:xfrm rot="16200000">
            <a:off x="2438676" y="67716"/>
            <a:ext cx="4351608" cy="9228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998" y="3482088"/>
            <a:ext cx="7844202" cy="1440000"/>
          </a:xfr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9999" y="4922088"/>
            <a:ext cx="7361600" cy="126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speaker/date/location</a:t>
            </a:r>
          </a:p>
        </p:txBody>
      </p:sp>
      <p:pic>
        <p:nvPicPr>
          <p:cNvPr id="8" name="Picture 7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F8A9D49-27ED-CBF2-1046-6C3412777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4625" y="360001"/>
            <a:ext cx="19173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2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triangle with black background&#10;&#10;AI-generated content may be incorrect.">
            <a:extLst>
              <a:ext uri="{FF2B5EF4-FFF2-40B4-BE49-F238E27FC236}">
                <a16:creationId xmlns:a16="http://schemas.microsoft.com/office/drawing/2014/main" id="{2CE17C5F-F8FB-DEDA-9141-5E2AD4CC78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219"/>
          <a:stretch>
            <a:fillRect/>
          </a:stretch>
        </p:blipFill>
        <p:spPr>
          <a:xfrm rot="16200000">
            <a:off x="2438675" y="67716"/>
            <a:ext cx="4351609" cy="922896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1EBF9CB6-D0A4-075B-E2B5-0C37959F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4922088"/>
            <a:ext cx="7361599" cy="1260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73E3B8-88D2-7F4F-FA6D-4D854BD76C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8" y="3482088"/>
            <a:ext cx="7844201" cy="1440000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21934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orange triangle with black background&#10;&#10;AI-generated content may be incorrect.">
            <a:extLst>
              <a:ext uri="{FF2B5EF4-FFF2-40B4-BE49-F238E27FC236}">
                <a16:creationId xmlns:a16="http://schemas.microsoft.com/office/drawing/2014/main" id="{2B08DB38-3D3B-E016-49FB-58111B4530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4219"/>
          <a:stretch>
            <a:fillRect/>
          </a:stretch>
        </p:blipFill>
        <p:spPr>
          <a:xfrm rot="16200000">
            <a:off x="2438674" y="67716"/>
            <a:ext cx="4351609" cy="92289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3EF5A5-1118-6988-0C11-70ED3098B4B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998" y="3482088"/>
            <a:ext cx="7844201" cy="1440000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thanks/ acknowledgments</a:t>
            </a:r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EC1AB48-FDBA-A757-CF55-7355906651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4625" y="360001"/>
            <a:ext cx="19173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3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black triangle&#10;&#10;AI-generated content may be incorrect.">
            <a:extLst>
              <a:ext uri="{FF2B5EF4-FFF2-40B4-BE49-F238E27FC236}">
                <a16:creationId xmlns:a16="http://schemas.microsoft.com/office/drawing/2014/main" id="{73AD4CCE-3C7A-2261-6D4A-1B60C12203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7031"/>
          <a:stretch>
            <a:fillRect/>
          </a:stretch>
        </p:blipFill>
        <p:spPr>
          <a:xfrm flipH="1">
            <a:off x="9842427" y="6173127"/>
            <a:ext cx="1711569" cy="6848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999" y="1461157"/>
            <a:ext cx="11483265" cy="4623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F8B1C8C-9527-A39E-0D49-E8570B88E5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999" y="6182088"/>
            <a:ext cx="1277339" cy="360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7E0EEDE-7FF8-733D-5B2E-C8178EB3FD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127E9B-FAAE-BAB9-F67D-38437CBB1D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9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yellow and black triangle&#10;&#10;AI-generated content may be incorrect.">
            <a:extLst>
              <a:ext uri="{FF2B5EF4-FFF2-40B4-BE49-F238E27FC236}">
                <a16:creationId xmlns:a16="http://schemas.microsoft.com/office/drawing/2014/main" id="{48F29B54-664F-42C1-31FA-0CF1EB7BE2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7031"/>
          <a:stretch>
            <a:fillRect/>
          </a:stretch>
        </p:blipFill>
        <p:spPr>
          <a:xfrm flipH="1">
            <a:off x="9842427" y="6173127"/>
            <a:ext cx="1711569" cy="68487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461157"/>
            <a:ext cx="5659801" cy="4623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61157"/>
            <a:ext cx="5659800" cy="4623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2A763EB-DE49-0FAD-41CF-6831772B72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999" y="6182088"/>
            <a:ext cx="1277339" cy="3600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E839D70-1102-5E7A-A191-7663768A33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50890A-5D20-E4DF-BFC5-59FBA9EF46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42729C-D898-579D-6391-A2D85058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6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999" y="365125"/>
            <a:ext cx="5659801" cy="10960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99" y="1461156"/>
            <a:ext cx="5659801" cy="4623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552983EE-F9A1-33F7-4355-0A742C6685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182088"/>
            <a:ext cx="1277339" cy="360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12AF75-F974-6597-A41F-7CC410DF30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8000" y="1"/>
            <a:ext cx="6075181" cy="6578637"/>
          </a:xfrm>
          <a:custGeom>
            <a:avLst/>
            <a:gdLst>
              <a:gd name="connsiteX0" fmla="*/ 0 w 6075181"/>
              <a:gd name="connsiteY0" fmla="*/ 0 h 6578637"/>
              <a:gd name="connsiteX1" fmla="*/ 1012530 w 6075181"/>
              <a:gd name="connsiteY1" fmla="*/ 0 h 6578637"/>
              <a:gd name="connsiteX2" fmla="*/ 6075180 w 6075181"/>
              <a:gd name="connsiteY2" fmla="*/ 1 h 6578637"/>
              <a:gd name="connsiteX3" fmla="*/ 6075181 w 6075181"/>
              <a:gd name="connsiteY3" fmla="*/ 3168184 h 6578637"/>
              <a:gd name="connsiteX4" fmla="*/ 1753467 w 6075181"/>
              <a:gd name="connsiteY4" fmla="*/ 6424829 h 6578637"/>
              <a:gd name="connsiteX5" fmla="*/ 1632031 w 6075181"/>
              <a:gd name="connsiteY5" fmla="*/ 6498499 h 6578637"/>
              <a:gd name="connsiteX6" fmla="*/ 1532801 w 6075181"/>
              <a:gd name="connsiteY6" fmla="*/ 6534135 h 6578637"/>
              <a:gd name="connsiteX7" fmla="*/ 1502866 w 6075181"/>
              <a:gd name="connsiteY7" fmla="*/ 6546823 h 6578637"/>
              <a:gd name="connsiteX8" fmla="*/ 1363671 w 6075181"/>
              <a:gd name="connsiteY8" fmla="*/ 6575090 h 6578637"/>
              <a:gd name="connsiteX9" fmla="*/ 596028 w 6075181"/>
              <a:gd name="connsiteY9" fmla="*/ 5947295 h 657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75181" h="6578637">
                <a:moveTo>
                  <a:pt x="0" y="0"/>
                </a:moveTo>
                <a:lnTo>
                  <a:pt x="1012530" y="0"/>
                </a:lnTo>
                <a:lnTo>
                  <a:pt x="6075180" y="1"/>
                </a:lnTo>
                <a:lnTo>
                  <a:pt x="6075181" y="3168184"/>
                </a:lnTo>
                <a:lnTo>
                  <a:pt x="1753467" y="6424829"/>
                </a:lnTo>
                <a:cubicBezTo>
                  <a:pt x="1714805" y="6453962"/>
                  <a:pt x="1674108" y="6478488"/>
                  <a:pt x="1632031" y="6498499"/>
                </a:cubicBezTo>
                <a:lnTo>
                  <a:pt x="1532801" y="6534135"/>
                </a:lnTo>
                <a:lnTo>
                  <a:pt x="1502866" y="6546823"/>
                </a:lnTo>
                <a:cubicBezTo>
                  <a:pt x="1458378" y="6560669"/>
                  <a:pt x="1411839" y="6570263"/>
                  <a:pt x="1363671" y="6575090"/>
                </a:cubicBezTo>
                <a:cubicBezTo>
                  <a:pt x="978333" y="6613708"/>
                  <a:pt x="634646" y="6332635"/>
                  <a:pt x="596028" y="5947295"/>
                </a:cubicBez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08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black triangle&#10;&#10;AI-generated content may be incorrect.">
            <a:extLst>
              <a:ext uri="{FF2B5EF4-FFF2-40B4-BE49-F238E27FC236}">
                <a16:creationId xmlns:a16="http://schemas.microsoft.com/office/drawing/2014/main" id="{410D01EA-BDC0-54D1-B0A4-9B9E44525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4134"/>
          <a:stretch>
            <a:fillRect/>
          </a:stretch>
        </p:blipFill>
        <p:spPr>
          <a:xfrm flipH="1">
            <a:off x="9851954" y="6239802"/>
            <a:ext cx="1711569" cy="6181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8F194068-312C-D5CE-6970-D07E23F6BD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999" y="6182088"/>
            <a:ext cx="12773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0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ack triangle&#10;&#10;AI-generated content may be incorrect.">
            <a:extLst>
              <a:ext uri="{FF2B5EF4-FFF2-40B4-BE49-F238E27FC236}">
                <a16:creationId xmlns:a16="http://schemas.microsoft.com/office/drawing/2014/main" id="{EB565940-7AA8-C75F-A351-3442DA3A13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4134"/>
          <a:stretch>
            <a:fillRect/>
          </a:stretch>
        </p:blipFill>
        <p:spPr>
          <a:xfrm flipH="1">
            <a:off x="9851954" y="6239802"/>
            <a:ext cx="1711569" cy="61819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FEF313C2-E614-D0B1-B4B3-F693D6A83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999" y="6182088"/>
            <a:ext cx="12773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  <a:prstGeom prst="rect">
            <a:avLst/>
          </a:prstGeom>
        </p:spPr>
        <p:txBody>
          <a:bodyPr vert="horz" lIns="0" tIns="36000" rIns="0" bIns="3600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999" y="1461156"/>
            <a:ext cx="11483265" cy="4715807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180409"/>
            <a:ext cx="4114800" cy="365125"/>
          </a:xfrm>
          <a:prstGeom prst="rect">
            <a:avLst/>
          </a:prstGeom>
        </p:spPr>
        <p:txBody>
          <a:bodyPr vert="horz" lIns="0" tIns="36000" rIns="0" bIns="36000" rtlCol="0" anchor="b">
            <a:noAutofit/>
          </a:bodyPr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4001" y="6176963"/>
            <a:ext cx="1278000" cy="365125"/>
          </a:xfrm>
          <a:prstGeom prst="rect">
            <a:avLst/>
          </a:prstGeom>
        </p:spPr>
        <p:txBody>
          <a:bodyPr vert="horz" lIns="0" tIns="36000" rIns="0" bIns="36000" rtlCol="0" anchor="b">
            <a:noAutofit/>
          </a:bodyPr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fld id="{35212B95-9EC4-9549-A171-044945CECD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0BE32E-AEFF-C365-0CA8-CC39940E156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54650" y="6626860"/>
            <a:ext cx="131127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1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Classification: Public</a:t>
            </a:r>
          </a:p>
        </p:txBody>
      </p:sp>
    </p:spTree>
    <p:extLst>
      <p:ext uri="{BB962C8B-B14F-4D97-AF65-F5344CB8AC3E}">
        <p14:creationId xmlns:p14="http://schemas.microsoft.com/office/powerpoint/2010/main" val="178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0" r:id="rId4"/>
    <p:sldLayoutId id="2147483652" r:id="rId5"/>
    <p:sldLayoutId id="2147483657" r:id="rId6"/>
    <p:sldLayoutId id="2147483654" r:id="rId7"/>
    <p:sldLayoutId id="2147483655" r:id="rId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 Nova Light" panose="020B03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sv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sv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sv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4C0A6-C339-38C9-D013-91FDF520E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ID Controls for Diamond-II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685B13-3BF9-E230-275F-508812BFCF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Ronaldo Mercado</a:t>
            </a:r>
          </a:p>
          <a:p>
            <a:r>
              <a:rPr lang="en-GB" dirty="0"/>
              <a:t>ID26 Workshop, Deauville, France</a:t>
            </a:r>
          </a:p>
          <a:p>
            <a:r>
              <a:rPr lang="en-GB" dirty="0"/>
              <a:t>16 May 2026</a:t>
            </a:r>
          </a:p>
        </p:txBody>
      </p:sp>
    </p:spTree>
    <p:extLst>
      <p:ext uri="{BB962C8B-B14F-4D97-AF65-F5344CB8AC3E}">
        <p14:creationId xmlns:p14="http://schemas.microsoft.com/office/powerpoint/2010/main" val="3716299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844804-676E-A11A-52EB-4AD59E51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10</a:t>
            </a:fld>
            <a:endParaRPr lang="en-US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C84A6DA2-C621-EB99-F12B-CC5B2866D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5604" y="825603"/>
            <a:ext cx="6604822" cy="49536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F427A0-8B68-29A9-712F-5F174C4E44C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46153" y="620043"/>
            <a:ext cx="7766640" cy="582480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8CB8EC-04D2-29F5-B171-BCAE01DBB126}"/>
              </a:ext>
            </a:extLst>
          </p:cNvPr>
          <p:cNvSpPr txBox="1"/>
          <p:nvPr/>
        </p:nvSpPr>
        <p:spPr>
          <a:xfrm>
            <a:off x="493986" y="6260177"/>
            <a:ext cx="42672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CPMU-5 (ID J02) installation Oct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D520E-4674-FCCD-FB47-AF9B0A67F32E}"/>
              </a:ext>
            </a:extLst>
          </p:cNvPr>
          <p:cNvSpPr txBox="1"/>
          <p:nvPr/>
        </p:nvSpPr>
        <p:spPr>
          <a:xfrm>
            <a:off x="7656786" y="6075511"/>
            <a:ext cx="426720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dirty="0"/>
              <a:t>CPMU4 and HPMU1 installed ca 2022</a:t>
            </a:r>
          </a:p>
        </p:txBody>
      </p:sp>
    </p:spTree>
    <p:extLst>
      <p:ext uri="{BB962C8B-B14F-4D97-AF65-F5344CB8AC3E}">
        <p14:creationId xmlns:p14="http://schemas.microsoft.com/office/powerpoint/2010/main" val="3263209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7D0919-3C54-3E7B-D81A-BC1CE05E4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14" y="1387178"/>
            <a:ext cx="1571844" cy="42487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16A1F-CCB2-A912-4886-30FE4B476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63DF89F-E7AA-0C7F-6360-05B72D26614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Rack space considerations</a:t>
            </a:r>
            <a:endParaRPr lang="en-GB" dirty="0"/>
          </a:p>
        </p:txBody>
      </p:sp>
      <p:pic>
        <p:nvPicPr>
          <p:cNvPr id="4" name="Picture 3" descr="A close-up of a machine&#10;&#10;AI-generated content may be incorrect.">
            <a:extLst>
              <a:ext uri="{FF2B5EF4-FFF2-40B4-BE49-F238E27FC236}">
                <a16:creationId xmlns:a16="http://schemas.microsoft.com/office/drawing/2014/main" id="{F248BACC-E17F-DADC-3D2C-84300247D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4"/>
          <a:stretch>
            <a:fillRect/>
          </a:stretch>
        </p:blipFill>
        <p:spPr>
          <a:xfrm rot="5400000">
            <a:off x="6181167" y="2092096"/>
            <a:ext cx="5349352" cy="3028113"/>
          </a:xfrm>
          <a:prstGeom prst="rect">
            <a:avLst/>
          </a:prstGeom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A7D37361-1633-B909-1726-EFFFCF8A3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79"/>
          <a:stretch>
            <a:fillRect/>
          </a:stretch>
        </p:blipFill>
        <p:spPr>
          <a:xfrm rot="5400000">
            <a:off x="1597004" y="3628231"/>
            <a:ext cx="2701634" cy="1647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EA55F-11B3-C51A-4482-07051C70F649}"/>
              </a:ext>
            </a:extLst>
          </p:cNvPr>
          <p:cNvSpPr txBox="1"/>
          <p:nvPr/>
        </p:nvSpPr>
        <p:spPr>
          <a:xfrm>
            <a:off x="4350936" y="1690688"/>
            <a:ext cx="2411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generation of</a:t>
            </a:r>
          </a:p>
          <a:p>
            <a:r>
              <a:rPr lang="en-GB" dirty="0"/>
              <a:t>Control system  takes up two racks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6AC76-AF66-74D4-6999-B0FF0AC5D2BE}"/>
              </a:ext>
            </a:extLst>
          </p:cNvPr>
          <p:cNvSpPr txBox="1"/>
          <p:nvPr/>
        </p:nvSpPr>
        <p:spPr>
          <a:xfrm>
            <a:off x="4350935" y="3985759"/>
            <a:ext cx="2411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Shrunk to one rack for the latest two IDs installed</a:t>
            </a:r>
          </a:p>
          <a:p>
            <a:r>
              <a:rPr lang="en-GB" dirty="0"/>
              <a:t>(right)</a:t>
            </a:r>
          </a:p>
          <a:p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55B7A16-FB03-2657-703A-D40E43905E96}"/>
              </a:ext>
            </a:extLst>
          </p:cNvPr>
          <p:cNvSpPr/>
          <p:nvPr/>
        </p:nvSpPr>
        <p:spPr>
          <a:xfrm rot="10800000">
            <a:off x="4350935" y="2770615"/>
            <a:ext cx="1062990" cy="2408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DD25107-A124-E753-49F2-13ECF727335C}"/>
              </a:ext>
            </a:extLst>
          </p:cNvPr>
          <p:cNvSpPr/>
          <p:nvPr/>
        </p:nvSpPr>
        <p:spPr>
          <a:xfrm>
            <a:off x="5025242" y="5300455"/>
            <a:ext cx="1062990" cy="2408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19E491-BD36-FC97-2313-BC13FD5BB3FF}"/>
              </a:ext>
            </a:extLst>
          </p:cNvPr>
          <p:cNvSpPr txBox="1"/>
          <p:nvPr/>
        </p:nvSpPr>
        <p:spPr>
          <a:xfrm>
            <a:off x="2177977" y="1571544"/>
            <a:ext cx="1341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VME crate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8AEA6D11-3265-563A-345A-793FC4F4AAFC}"/>
              </a:ext>
            </a:extLst>
          </p:cNvPr>
          <p:cNvSpPr/>
          <p:nvPr/>
        </p:nvSpPr>
        <p:spPr>
          <a:xfrm rot="8719962">
            <a:off x="1764747" y="2243602"/>
            <a:ext cx="1126896" cy="200188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34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E5FC92-34CB-C649-68E5-EEDDA315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552E46-8763-96F7-21A2-1B23C7F67A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CPMU-6 rack</a:t>
            </a:r>
            <a:endParaRPr lang="en-GB" dirty="0"/>
          </a:p>
        </p:txBody>
      </p:sp>
      <p:pic>
        <p:nvPicPr>
          <p:cNvPr id="4" name="Content Placeholder 8" descr="A close up of a machine&#10;&#10;AI-generated content may be incorrect.">
            <a:extLst>
              <a:ext uri="{FF2B5EF4-FFF2-40B4-BE49-F238E27FC236}">
                <a16:creationId xmlns:a16="http://schemas.microsoft.com/office/drawing/2014/main" id="{EAACBE72-C0C8-A886-2955-04FC25394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b="12136"/>
          <a:stretch>
            <a:fillRect/>
          </a:stretch>
        </p:blipFill>
        <p:spPr>
          <a:xfrm rot="5400000">
            <a:off x="3948541" y="1590151"/>
            <a:ext cx="5587801" cy="3677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79A310-1D06-0B2C-8448-B7C0F87E16E4}"/>
              </a:ext>
            </a:extLst>
          </p:cNvPr>
          <p:cNvSpPr txBox="1"/>
          <p:nvPr/>
        </p:nvSpPr>
        <p:spPr>
          <a:xfrm>
            <a:off x="838200" y="2012235"/>
            <a:ext cx="2411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First system using a </a:t>
            </a:r>
            <a:r>
              <a:rPr lang="en-GB" dirty="0" err="1"/>
              <a:t>powerbrick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B2298-AE09-A234-B9E9-D2BB229ED363}"/>
              </a:ext>
            </a:extLst>
          </p:cNvPr>
          <p:cNvSpPr txBox="1"/>
          <p:nvPr/>
        </p:nvSpPr>
        <p:spPr>
          <a:xfrm>
            <a:off x="7318010" y="6038235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October 2025</a:t>
            </a:r>
          </a:p>
        </p:txBody>
      </p:sp>
    </p:spTree>
    <p:extLst>
      <p:ext uri="{BB962C8B-B14F-4D97-AF65-F5344CB8AC3E}">
        <p14:creationId xmlns:p14="http://schemas.microsoft.com/office/powerpoint/2010/main" val="2183998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3C2CD-F647-A2C9-6611-253833B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EBC07-A5B1-D8CD-5477-35E2AE37D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622" y="1464865"/>
            <a:ext cx="6830378" cy="3210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901584-97BA-8E2C-3F34-CE4B1B17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431" y="0"/>
            <a:ext cx="4365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5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75BA86-0C01-C007-6159-76F1AF94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3E819-C52A-3FDF-7FAB-4EC02820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53" y="530905"/>
            <a:ext cx="5010849" cy="4248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D7312-3599-82DD-EB27-52980F2D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398" y="1286730"/>
            <a:ext cx="4671603" cy="45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07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19E2F-E209-2DE5-B3E6-23ECA1D2C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55676-7471-408E-A889-8D568B914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730FB-1B1A-DF22-4A9E-10B470CA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Self introduction and organisation of groups involved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Diamond and Diamond-II upgrade</a:t>
            </a:r>
          </a:p>
          <a:p>
            <a:r>
              <a:rPr lang="en-GB" sz="2400" dirty="0"/>
              <a:t>Insertion Devices Controls Development Project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Torque tests and apple knot ID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Optics synchronisation for Diamond-II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A261E-5F39-4BF5-0713-98708B06D3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22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1E85C-4984-AC5A-114C-F961D5B7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Insertion devices development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2764-0875-9BF5-F815-9CC405E2A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Digital communication instead of analogue</a:t>
            </a:r>
          </a:p>
          <a:p>
            <a:pPr lvl="1"/>
            <a:r>
              <a:rPr lang="en-GB" sz="2400" dirty="0" err="1"/>
              <a:t>EtherCAT</a:t>
            </a:r>
            <a:endParaRPr lang="en-GB" sz="2400" dirty="0"/>
          </a:p>
          <a:p>
            <a:pPr lvl="1"/>
            <a:r>
              <a:rPr lang="en-GB" sz="2400" dirty="0"/>
              <a:t>Step and direction</a:t>
            </a:r>
          </a:p>
          <a:p>
            <a:r>
              <a:rPr lang="en-GB" sz="3200" dirty="0"/>
              <a:t>Alternatives for encoders</a:t>
            </a:r>
          </a:p>
          <a:p>
            <a:r>
              <a:rPr lang="en-GB" sz="3200" dirty="0"/>
              <a:t>Trial a standard beamline controller</a:t>
            </a:r>
          </a:p>
          <a:p>
            <a:pPr lvl="1"/>
            <a:r>
              <a:rPr lang="en-GB" sz="2400" dirty="0"/>
              <a:t>Use internal amplifiers</a:t>
            </a:r>
          </a:p>
          <a:p>
            <a:r>
              <a:rPr lang="en-GB" sz="3200" dirty="0"/>
              <a:t>Check structure deformation</a:t>
            </a:r>
          </a:p>
          <a:p>
            <a:pPr lvl="1"/>
            <a:r>
              <a:rPr lang="en-GB" sz="2400" dirty="0"/>
              <a:t>Fit encoders across the beam and verify reading against encoders in structure</a:t>
            </a:r>
          </a:p>
          <a:p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773E6-17E6-9243-CDD1-E13107B5FE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2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6327-4B61-2F6C-EFAE-116EC526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Motor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3BF6-84CA-DD31-6D45-05C61A4CE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461157"/>
            <a:ext cx="4897801" cy="3838430"/>
          </a:xfrm>
        </p:spPr>
        <p:txBody>
          <a:bodyPr/>
          <a:lstStyle/>
          <a:p>
            <a:r>
              <a:rPr lang="en-GB" dirty="0"/>
              <a:t>ACCELERATOR SYSTEMS</a:t>
            </a:r>
          </a:p>
          <a:p>
            <a:r>
              <a:rPr lang="en-GB" dirty="0"/>
              <a:t>OMS 58</a:t>
            </a:r>
          </a:p>
          <a:p>
            <a:r>
              <a:rPr lang="en-GB" dirty="0"/>
              <a:t>OMS MaxV</a:t>
            </a:r>
          </a:p>
          <a:p>
            <a:r>
              <a:rPr lang="en-GB" dirty="0"/>
              <a:t>Delta Tau Brick Controller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DeltaTau</a:t>
            </a:r>
            <a:r>
              <a:rPr lang="en-GB" dirty="0"/>
              <a:t>/Omron CK3M (</a:t>
            </a:r>
            <a:r>
              <a:rPr lang="en-GB" dirty="0" err="1"/>
              <a:t>PowerPMAC</a:t>
            </a:r>
            <a:r>
              <a:rPr lang="en-GB" dirty="0"/>
              <a:t>)</a:t>
            </a:r>
          </a:p>
          <a:p>
            <a:r>
              <a:rPr lang="en-GB" dirty="0" err="1"/>
              <a:t>DeltaTau</a:t>
            </a:r>
            <a:r>
              <a:rPr lang="en-GB" dirty="0"/>
              <a:t>/Omron </a:t>
            </a:r>
            <a:r>
              <a:rPr lang="en-GB" dirty="0" err="1"/>
              <a:t>PowerBrick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04E5C-46AC-AA0E-FC26-83776649C6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03B165-020D-49C2-ABB6-8CC8FCDB09C3}"/>
              </a:ext>
            </a:extLst>
          </p:cNvPr>
          <p:cNvSpPr txBox="1">
            <a:spLocks/>
          </p:cNvSpPr>
          <p:nvPr/>
        </p:nvSpPr>
        <p:spPr>
          <a:xfrm>
            <a:off x="5469410" y="1461156"/>
            <a:ext cx="4625085" cy="3507886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BEAMLINE SYSTEMS</a:t>
            </a:r>
          </a:p>
          <a:p>
            <a:r>
              <a:rPr lang="en-GB" dirty="0"/>
              <a:t>TWO systems</a:t>
            </a:r>
          </a:p>
          <a:p>
            <a:r>
              <a:rPr lang="en-GB" dirty="0"/>
              <a:t>-</a:t>
            </a:r>
          </a:p>
          <a:p>
            <a:r>
              <a:rPr lang="en-GB" dirty="0"/>
              <a:t>Not used in beamlines</a:t>
            </a:r>
          </a:p>
          <a:p>
            <a:r>
              <a:rPr lang="en-GB" dirty="0"/>
              <a:t>Delta Tau </a:t>
            </a:r>
            <a:r>
              <a:rPr lang="en-GB" dirty="0" err="1"/>
              <a:t>Geobrick</a:t>
            </a:r>
            <a:r>
              <a:rPr lang="en-GB" dirty="0"/>
              <a:t> (internal amplifiers, hundreds of systems)</a:t>
            </a:r>
          </a:p>
          <a:p>
            <a:endParaRPr lang="en-GB" dirty="0"/>
          </a:p>
          <a:p>
            <a:r>
              <a:rPr lang="en-GB" dirty="0"/>
              <a:t>All upgrades and new systems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FF462C-72DF-CDD4-588F-C722348F018B}"/>
              </a:ext>
            </a:extLst>
          </p:cNvPr>
          <p:cNvSpPr/>
          <p:nvPr/>
        </p:nvSpPr>
        <p:spPr>
          <a:xfrm>
            <a:off x="1356508" y="1728471"/>
            <a:ext cx="17209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Obsolete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73BAA7-749A-1DED-AC51-353D6A6D62CB}"/>
              </a:ext>
            </a:extLst>
          </p:cNvPr>
          <p:cNvSpPr/>
          <p:nvPr/>
        </p:nvSpPr>
        <p:spPr>
          <a:xfrm>
            <a:off x="1676056" y="2077516"/>
            <a:ext cx="17209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Obsolete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789952-2205-99E2-5BBF-FA520353AD45}"/>
              </a:ext>
            </a:extLst>
          </p:cNvPr>
          <p:cNvSpPr/>
          <p:nvPr/>
        </p:nvSpPr>
        <p:spPr>
          <a:xfrm>
            <a:off x="3077498" y="2457450"/>
            <a:ext cx="172099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Obsolete</a:t>
            </a:r>
          </a:p>
        </p:txBody>
      </p:sp>
    </p:spTree>
    <p:extLst>
      <p:ext uri="{BB962C8B-B14F-4D97-AF65-F5344CB8AC3E}">
        <p14:creationId xmlns:p14="http://schemas.microsoft.com/office/powerpoint/2010/main" val="3543233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880C160-C014-4F8B-891A-7F212655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</p:spPr>
        <p:txBody>
          <a:bodyPr/>
          <a:lstStyle/>
          <a:p>
            <a:r>
              <a:rPr lang="en-GB" dirty="0"/>
              <a:t>Analogue velocity demand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82EAE2A-4549-CC5B-143B-7858DF7139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C10E1B-E1A1-8167-E849-1078D46582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43137" y="1071562"/>
            <a:ext cx="770572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4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D7A5F-3D1C-8B87-B45E-675CAB0C0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A9A9795-5FF4-7F3F-09C2-475B1DD7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</p:spPr>
        <p:txBody>
          <a:bodyPr/>
          <a:lstStyle/>
          <a:p>
            <a:r>
              <a:rPr lang="en-GB" dirty="0"/>
              <a:t>Analogue velocity demand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9B4C03F-9786-C2F4-7FB5-688D02AF30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FF7C0CE-8B2E-B40E-F6F5-9158229944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43137" y="1071562"/>
            <a:ext cx="7705725" cy="4714875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4741B2F3-B98E-114B-DAEF-EB847792D7B3}"/>
              </a:ext>
            </a:extLst>
          </p:cNvPr>
          <p:cNvSpPr/>
          <p:nvPr/>
        </p:nvSpPr>
        <p:spPr>
          <a:xfrm>
            <a:off x="2243137" y="4266591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94DBCE-2BA6-37F7-CE9D-8B677548F95D}"/>
              </a:ext>
            </a:extLst>
          </p:cNvPr>
          <p:cNvSpPr txBox="1"/>
          <p:nvPr/>
        </p:nvSpPr>
        <p:spPr>
          <a:xfrm>
            <a:off x="866960" y="2599599"/>
            <a:ext cx="15894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Use a </a:t>
            </a:r>
            <a:r>
              <a:rPr lang="en-GB" dirty="0" err="1"/>
              <a:t>powerPMAC</a:t>
            </a:r>
            <a:endParaRPr lang="en-GB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1DE0F0F-4495-89A5-60D6-086D167E5137}"/>
              </a:ext>
            </a:extLst>
          </p:cNvPr>
          <p:cNvSpPr/>
          <p:nvPr/>
        </p:nvSpPr>
        <p:spPr>
          <a:xfrm rot="3037364">
            <a:off x="1646449" y="3478922"/>
            <a:ext cx="1145044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47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AB79-68F5-2DE8-03EB-DCA875BFA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1F6CD-ADB9-3754-CADE-A25A37CB6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Self introduction and organisation of groups involved</a:t>
            </a:r>
          </a:p>
          <a:p>
            <a:r>
              <a:rPr lang="en-GB" sz="2400" dirty="0"/>
              <a:t>Diamond and Diamond-II upgrade</a:t>
            </a:r>
          </a:p>
          <a:p>
            <a:r>
              <a:rPr lang="en-GB" sz="2400" dirty="0"/>
              <a:t>Insertion Devices Controls Development Project</a:t>
            </a:r>
          </a:p>
          <a:p>
            <a:r>
              <a:rPr lang="en-GB" sz="2400" dirty="0"/>
              <a:t>Torque tests and apple knot ID</a:t>
            </a:r>
          </a:p>
          <a:p>
            <a:r>
              <a:rPr lang="en-GB" sz="2400" dirty="0"/>
              <a:t>Optics synchronisation for Diamond-II</a:t>
            </a:r>
          </a:p>
          <a:p>
            <a:r>
              <a:rPr lang="en-GB" sz="2400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C373A-801F-7A10-3293-4F9B4BE991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38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7CB0F-4A92-7789-C865-79CB39F52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79FFE6-544C-C209-FC5A-DCFFB3F8F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</p:spPr>
        <p:txBody>
          <a:bodyPr/>
          <a:lstStyle/>
          <a:p>
            <a:r>
              <a:rPr lang="en-GB" dirty="0"/>
              <a:t>Analogue velocity demand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F0BE50DA-D875-373A-FA73-388866364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3F51F9C-2607-DDF0-EAE1-F7E51F1530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43137" y="1071562"/>
            <a:ext cx="7705725" cy="4714875"/>
          </a:xfrm>
          <a:prstGeom prst="rect">
            <a:avLst/>
          </a:prstGeom>
        </p:spPr>
      </p:pic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4E2EE0CB-0AEF-592C-21E8-3D7808FBBE7E}"/>
              </a:ext>
            </a:extLst>
          </p:cNvPr>
          <p:cNvSpPr/>
          <p:nvPr/>
        </p:nvSpPr>
        <p:spPr>
          <a:xfrm>
            <a:off x="2243137" y="4266591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76B61C-6845-537D-D3A5-97405D99CC23}"/>
              </a:ext>
            </a:extLst>
          </p:cNvPr>
          <p:cNvSpPr txBox="1"/>
          <p:nvPr/>
        </p:nvSpPr>
        <p:spPr>
          <a:xfrm>
            <a:off x="1085302" y="2512706"/>
            <a:ext cx="1297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Go digital</a:t>
            </a: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6398C76B-CF70-28B5-79A1-16C5B308EE0E}"/>
              </a:ext>
            </a:extLst>
          </p:cNvPr>
          <p:cNvSpPr/>
          <p:nvPr/>
        </p:nvSpPr>
        <p:spPr>
          <a:xfrm>
            <a:off x="3409853" y="3713329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6D49392-BE92-8B6B-957D-B554E12CD954}"/>
              </a:ext>
            </a:extLst>
          </p:cNvPr>
          <p:cNvSpPr/>
          <p:nvPr/>
        </p:nvSpPr>
        <p:spPr>
          <a:xfrm rot="2006577">
            <a:off x="2377568" y="3231660"/>
            <a:ext cx="1731096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7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07793-2731-F7A2-984A-9C7A574A3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6B12091-D591-05F1-5A0A-F1C61F6D6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</p:spPr>
        <p:txBody>
          <a:bodyPr/>
          <a:lstStyle/>
          <a:p>
            <a:r>
              <a:rPr lang="en-GB" dirty="0"/>
              <a:t>Analogue velocity demand</a:t>
            </a: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8D2D732-D74C-5668-C51E-B97AD1A8D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7CDC1E-A02F-7B51-98A4-0A653F3391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243137" y="1071562"/>
            <a:ext cx="7705725" cy="4714875"/>
          </a:xfrm>
          <a:prstGeom prst="rect">
            <a:avLst/>
          </a:prstGeom>
        </p:spPr>
      </p:pic>
      <p:sp>
        <p:nvSpPr>
          <p:cNvPr id="11" name="Multiplication Sign 10">
            <a:extLst>
              <a:ext uri="{FF2B5EF4-FFF2-40B4-BE49-F238E27FC236}">
                <a16:creationId xmlns:a16="http://schemas.microsoft.com/office/drawing/2014/main" id="{EE382772-9012-19D8-DE57-A9A9B3E99F40}"/>
              </a:ext>
            </a:extLst>
          </p:cNvPr>
          <p:cNvSpPr/>
          <p:nvPr/>
        </p:nvSpPr>
        <p:spPr>
          <a:xfrm>
            <a:off x="2243137" y="4266591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280DE036-B461-66DA-B074-A255F66F91F8}"/>
              </a:ext>
            </a:extLst>
          </p:cNvPr>
          <p:cNvSpPr/>
          <p:nvPr/>
        </p:nvSpPr>
        <p:spPr>
          <a:xfrm>
            <a:off x="3409853" y="3713329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ultiplication Sign 13">
            <a:extLst>
              <a:ext uri="{FF2B5EF4-FFF2-40B4-BE49-F238E27FC236}">
                <a16:creationId xmlns:a16="http://schemas.microsoft.com/office/drawing/2014/main" id="{3B6B52E0-F33F-98DC-07CF-CD210BC51885}"/>
              </a:ext>
            </a:extLst>
          </p:cNvPr>
          <p:cNvSpPr/>
          <p:nvPr/>
        </p:nvSpPr>
        <p:spPr>
          <a:xfrm>
            <a:off x="4862483" y="4468364"/>
            <a:ext cx="1297217" cy="983226"/>
          </a:xfrm>
          <a:prstGeom prst="mathMultiply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5E350-5E16-6D91-9DE9-77B42B019024}"/>
              </a:ext>
            </a:extLst>
          </p:cNvPr>
          <p:cNvSpPr txBox="1"/>
          <p:nvPr/>
        </p:nvSpPr>
        <p:spPr>
          <a:xfrm>
            <a:off x="1387361" y="1897569"/>
            <a:ext cx="20632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Use internal amplifiers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B23A68E-0E7C-E270-A936-67FD4CB6B25A}"/>
              </a:ext>
            </a:extLst>
          </p:cNvPr>
          <p:cNvSpPr/>
          <p:nvPr/>
        </p:nvSpPr>
        <p:spPr>
          <a:xfrm rot="2367120">
            <a:off x="2686291" y="2974890"/>
            <a:ext cx="3053341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047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4ABA3-F1B6-C953-16E7-BCD2D080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706" y="68263"/>
            <a:ext cx="9044587" cy="6037262"/>
          </a:xfrm>
          <a:prstGeom prst="rect">
            <a:avLst/>
          </a:prstGeo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49033A21-36FC-C930-7B94-D9418B0379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966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FD2DA-1F7A-0B52-9A8A-986C0467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1607A-9BE2-BB8F-5FF0-8496DBF06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13" y="240610"/>
            <a:ext cx="9288171" cy="6192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A4867-C036-DA16-EEA1-A7DE13754952}"/>
              </a:ext>
            </a:extLst>
          </p:cNvPr>
          <p:cNvSpPr txBox="1"/>
          <p:nvPr/>
        </p:nvSpPr>
        <p:spPr>
          <a:xfrm>
            <a:off x="7096318" y="6207101"/>
            <a:ext cx="32496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Photograph taken in Oct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AA685-1FF3-832D-B805-E49EFC5A1226}"/>
              </a:ext>
            </a:extLst>
          </p:cNvPr>
          <p:cNvSpPr txBox="1"/>
          <p:nvPr/>
        </p:nvSpPr>
        <p:spPr>
          <a:xfrm>
            <a:off x="1035763" y="512464"/>
            <a:ext cx="20197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LC 415 encoder</a:t>
            </a:r>
          </a:p>
          <a:p>
            <a:r>
              <a:rPr lang="en-GB" dirty="0"/>
              <a:t>(10 nm)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E0DD6-6282-E52A-F291-FE550ED916E9}"/>
              </a:ext>
            </a:extLst>
          </p:cNvPr>
          <p:cNvSpPr txBox="1"/>
          <p:nvPr/>
        </p:nvSpPr>
        <p:spPr>
          <a:xfrm>
            <a:off x="334939" y="1975742"/>
            <a:ext cx="20197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TR LT240S encoder 100 nm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ED2A121-28D6-694C-6EF0-DA334D16C99E}"/>
              </a:ext>
            </a:extLst>
          </p:cNvPr>
          <p:cNvSpPr/>
          <p:nvPr/>
        </p:nvSpPr>
        <p:spPr>
          <a:xfrm rot="1278076">
            <a:off x="2744361" y="1200804"/>
            <a:ext cx="3375747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E60C2CD-F819-1FC3-AA5F-B813C2EE7CCA}"/>
              </a:ext>
            </a:extLst>
          </p:cNvPr>
          <p:cNvSpPr/>
          <p:nvPr/>
        </p:nvSpPr>
        <p:spPr>
          <a:xfrm rot="399762">
            <a:off x="2312170" y="2158395"/>
            <a:ext cx="2659088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A70A5F-29B0-01A6-EF3C-A1832B9BC270}"/>
              </a:ext>
            </a:extLst>
          </p:cNvPr>
          <p:cNvSpPr txBox="1"/>
          <p:nvPr/>
        </p:nvSpPr>
        <p:spPr>
          <a:xfrm>
            <a:off x="2971689" y="4968049"/>
            <a:ext cx="201971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Extra mounting</a:t>
            </a:r>
          </a:p>
          <a:p>
            <a:r>
              <a:rPr lang="en-GB" dirty="0"/>
              <a:t>bracket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B3D6C0-92A6-061E-E3C9-E942058424FF}"/>
              </a:ext>
            </a:extLst>
          </p:cNvPr>
          <p:cNvSpPr/>
          <p:nvPr/>
        </p:nvSpPr>
        <p:spPr>
          <a:xfrm rot="17913248">
            <a:off x="4252549" y="4088413"/>
            <a:ext cx="1893869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02B12-B94B-96C0-C6EB-963FEC4D7D5F}"/>
              </a:ext>
            </a:extLst>
          </p:cNvPr>
          <p:cNvSpPr txBox="1"/>
          <p:nvPr/>
        </p:nvSpPr>
        <p:spPr>
          <a:xfrm>
            <a:off x="334939" y="2927466"/>
            <a:ext cx="201971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Tests reading a</a:t>
            </a:r>
          </a:p>
          <a:p>
            <a:r>
              <a:rPr lang="en-GB" dirty="0"/>
              <a:t>10 nm alternative</a:t>
            </a:r>
            <a:br>
              <a:rPr lang="en-GB" dirty="0"/>
            </a:br>
            <a:r>
              <a:rPr lang="en-GB" dirty="0"/>
              <a:t>part no 3200-0196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C4681A-F53B-1D40-5D6C-53FC3F6E47A3}"/>
              </a:ext>
            </a:extLst>
          </p:cNvPr>
          <p:cNvSpPr txBox="1"/>
          <p:nvPr/>
        </p:nvSpPr>
        <p:spPr>
          <a:xfrm>
            <a:off x="272303" y="4910927"/>
            <a:ext cx="20197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Potentiometer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4BAC062-736A-BA92-6C0A-E6D293680AE5}"/>
              </a:ext>
            </a:extLst>
          </p:cNvPr>
          <p:cNvSpPr/>
          <p:nvPr/>
        </p:nvSpPr>
        <p:spPr>
          <a:xfrm rot="19496202">
            <a:off x="1927315" y="3964787"/>
            <a:ext cx="2893173" cy="50209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111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87217-D463-0831-6F0B-F76F3767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 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0779D-94E5-8754-BDB0-F117631447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Has been a problem since the early days.</a:t>
            </a:r>
          </a:p>
          <a:p>
            <a:endParaRPr lang="en-GB" dirty="0"/>
          </a:p>
          <a:p>
            <a:r>
              <a:rPr lang="en-GB" dirty="0"/>
              <a:t>Attempts to mitigate using lead shielding</a:t>
            </a:r>
          </a:p>
          <a:p>
            <a:endParaRPr lang="en-GB" dirty="0"/>
          </a:p>
          <a:p>
            <a:r>
              <a:rPr lang="en-GB" dirty="0"/>
              <a:t>Mechanism in place to power-cycle encoders to recover.</a:t>
            </a:r>
          </a:p>
          <a:p>
            <a:endParaRPr lang="en-GB" dirty="0"/>
          </a:p>
          <a:p>
            <a:r>
              <a:rPr lang="en-GB" dirty="0"/>
              <a:t>Affects most IDs directly after the collimator</a:t>
            </a:r>
          </a:p>
          <a:p>
            <a:endParaRPr lang="en-GB" dirty="0"/>
          </a:p>
          <a:p>
            <a:r>
              <a:rPr lang="en-GB" dirty="0"/>
              <a:t>Regular encoder swapping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AC123-9AB3-CEE3-066A-FA99B907E3B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914063" y="6176963"/>
            <a:ext cx="1277937" cy="365125"/>
          </a:xfrm>
        </p:spPr>
        <p:txBody>
          <a:bodyPr/>
          <a:lstStyle/>
          <a:p>
            <a:fld id="{35212B95-9EC4-9549-A171-044945CECD5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91372C-E177-A06D-9BE2-00937D84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211" y="511632"/>
            <a:ext cx="5591955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49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0F546-6454-3A40-37E2-B53066A6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276A-0D58-76C7-0A23-5065241A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08CA7-35E7-5932-B59E-A344863DD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Self introduction and organisation of groups involved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Diamond and Diamond-II upgrade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Insertion Devices Controls Development Project</a:t>
            </a:r>
          </a:p>
          <a:p>
            <a:r>
              <a:rPr lang="en-GB" sz="2400" dirty="0"/>
              <a:t>Torque tests and apple knot ID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Optics synchronisation for Diamond-II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09EF-45EF-8707-7E79-18EC44CF8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52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48820B-4BD9-02BF-429F-4293AD0F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433B7F-DE9F-B89C-17ED-8190EB298D8E}"/>
              </a:ext>
            </a:extLst>
          </p:cNvPr>
          <p:cNvSpPr txBox="1"/>
          <p:nvPr/>
        </p:nvSpPr>
        <p:spPr>
          <a:xfrm>
            <a:off x="663191" y="452176"/>
            <a:ext cx="251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CPMU-1 structure</a:t>
            </a:r>
          </a:p>
        </p:txBody>
      </p:sp>
      <p:pic>
        <p:nvPicPr>
          <p:cNvPr id="4" name="Picture 3" descr="A machine with many pieces of metal&#10;&#10;AI-generated content may be incorrect.">
            <a:extLst>
              <a:ext uri="{FF2B5EF4-FFF2-40B4-BE49-F238E27FC236}">
                <a16:creationId xmlns:a16="http://schemas.microsoft.com/office/drawing/2014/main" id="{7BC4C218-6B88-8087-5BAE-FAF8301DE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4" y="959617"/>
            <a:ext cx="7127631" cy="5345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F0D2A5-A26B-9B1A-09FF-BD45D8D44BAC}"/>
              </a:ext>
            </a:extLst>
          </p:cNvPr>
          <p:cNvSpPr txBox="1"/>
          <p:nvPr/>
        </p:nvSpPr>
        <p:spPr>
          <a:xfrm>
            <a:off x="7373870" y="6038947"/>
            <a:ext cx="3057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Photograph taken July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DE83F-3DA4-4C51-4BAF-2235AC9B9E23}"/>
              </a:ext>
            </a:extLst>
          </p:cNvPr>
          <p:cNvSpPr txBox="1"/>
          <p:nvPr/>
        </p:nvSpPr>
        <p:spPr>
          <a:xfrm>
            <a:off x="7666064" y="1727640"/>
            <a:ext cx="37085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Structure will be used at 4 mm gap</a:t>
            </a:r>
            <a:br>
              <a:rPr lang="en-GB" dirty="0"/>
            </a:br>
            <a:r>
              <a:rPr lang="en-GB" dirty="0"/>
              <a:t>Forces increase when cold, therefore tested at gap 3.4</a:t>
            </a:r>
          </a:p>
        </p:txBody>
      </p:sp>
    </p:spTree>
    <p:extLst>
      <p:ext uri="{BB962C8B-B14F-4D97-AF65-F5344CB8AC3E}">
        <p14:creationId xmlns:p14="http://schemas.microsoft.com/office/powerpoint/2010/main" val="33590421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2A8E-A166-460B-E5E9-551B8A101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B2775-8E21-4548-7EF5-18725B7B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283A5-2E6E-1522-A520-B0AC6DDE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04" y="1568282"/>
            <a:ext cx="4362896" cy="4262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D0038-2037-BBBF-5774-924B4171D102}"/>
              </a:ext>
            </a:extLst>
          </p:cNvPr>
          <p:cNvSpPr txBox="1"/>
          <p:nvPr/>
        </p:nvSpPr>
        <p:spPr>
          <a:xfrm>
            <a:off x="6375402" y="2044105"/>
            <a:ext cx="292861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Maximum current 3.3 Amp</a:t>
            </a:r>
            <a:br>
              <a:rPr lang="en-GB" dirty="0"/>
            </a:br>
            <a:r>
              <a:rPr lang="en-GB" dirty="0"/>
              <a:t>Motor rating 4.9 Amp</a:t>
            </a:r>
            <a:br>
              <a:rPr lang="en-GB" dirty="0"/>
            </a:br>
            <a:endParaRPr lang="en-GB" dirty="0"/>
          </a:p>
          <a:p>
            <a:r>
              <a:rPr lang="en-GB" dirty="0"/>
              <a:t>32 % headroom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400" dirty="0"/>
              <a:t>Internal Report TDI-ID-CTRL-020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3314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F5B2-6D5D-597A-05E5-98BCC53C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Torque tests for Apple-Knot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549031-8C0D-1DCC-442D-BEAA04D9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90C9992-B2EF-B454-1BEC-628D9C05155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979197" y="1511048"/>
            <a:ext cx="4423320" cy="2114280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3F05B-8F1B-4AEC-6D48-1AAFD1B67860}"/>
              </a:ext>
            </a:extLst>
          </p:cNvPr>
          <p:cNvSpPr txBox="1"/>
          <p:nvPr/>
        </p:nvSpPr>
        <p:spPr>
          <a:xfrm>
            <a:off x="7199586" y="4130566"/>
            <a:ext cx="4423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Ref.: e.g. S. Qiao, D. Ma, D. Feng, S. Marks, R. Schlueter, S. </a:t>
            </a:r>
            <a:r>
              <a:rPr lang="en-GB" sz="1200" spc="-1" dirty="0" err="1">
                <a:solidFill>
                  <a:srgbClr val="000000"/>
                </a:solidFill>
                <a:latin typeface="Arial"/>
                <a:ea typeface="Arial"/>
              </a:rPr>
              <a:t>Prestemon</a:t>
            </a:r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, and Z. Hussain, “Knot undulator to generate linearly polarized photons with low on axis power density,” Review of Scientific Instruments 80, 085108 (2009).</a:t>
            </a:r>
            <a:endParaRPr lang="en-GB" sz="1200" spc="-1" dirty="0">
              <a:solidFill>
                <a:srgbClr val="000000"/>
              </a:solidFill>
              <a:latin typeface="Arial"/>
            </a:endParaRP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8743E-C98E-09E2-FEF7-AAFAAEE96B56}"/>
              </a:ext>
            </a:extLst>
          </p:cNvPr>
          <p:cNvSpPr txBox="1"/>
          <p:nvPr/>
        </p:nvSpPr>
        <p:spPr>
          <a:xfrm>
            <a:off x="838200" y="1596499"/>
            <a:ext cx="61991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Motivation</a:t>
            </a:r>
          </a:p>
          <a:p>
            <a:r>
              <a:rPr lang="en-GB" dirty="0"/>
              <a:t>Provide low photon energies</a:t>
            </a:r>
          </a:p>
          <a:p>
            <a:r>
              <a:rPr lang="en-GB" dirty="0"/>
              <a:t>Variable polarisation: vertical, horizontal and circular</a:t>
            </a:r>
          </a:p>
          <a:p>
            <a:r>
              <a:rPr lang="en-GB" dirty="0"/>
              <a:t>Reduce on-axis heat load – damage to optical components</a:t>
            </a:r>
          </a:p>
          <a:p>
            <a:endParaRPr lang="en-GB" dirty="0"/>
          </a:p>
          <a:p>
            <a:r>
              <a:rPr lang="en-GB" dirty="0"/>
              <a:t>Designed and built in SSRF (Shanghai)</a:t>
            </a:r>
          </a:p>
          <a:p>
            <a:r>
              <a:rPr lang="en-GB" dirty="0"/>
              <a:t>Visit by Prof Shan Qiao April 2019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8171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569059-6465-1A44-B961-68EAEF5D6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large room&#10;&#10;Description automatically generated">
            <a:extLst>
              <a:ext uri="{FF2B5EF4-FFF2-40B4-BE49-F238E27FC236}">
                <a16:creationId xmlns:a16="http://schemas.microsoft.com/office/drawing/2014/main" id="{6EADA370-F19D-F557-57E8-48A9A8FCD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1186"/>
          <a:stretch/>
        </p:blipFill>
        <p:spPr>
          <a:xfrm>
            <a:off x="1608854" y="1439350"/>
            <a:ext cx="8342082" cy="458782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B879FB-FE32-3C5F-E5C4-28F6F800002B}"/>
              </a:ext>
            </a:extLst>
          </p:cNvPr>
          <p:cNvSpPr txBox="1"/>
          <p:nvPr/>
        </p:nvSpPr>
        <p:spPr>
          <a:xfrm>
            <a:off x="7747832" y="1051891"/>
            <a:ext cx="227498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5 metre device</a:t>
            </a:r>
          </a:p>
          <a:p>
            <a:r>
              <a:rPr lang="en-GB" dirty="0"/>
              <a:t>Challenges in forces</a:t>
            </a:r>
          </a:p>
          <a:p>
            <a:r>
              <a:rPr lang="en-GB" dirty="0"/>
              <a:t>and heat load</a:t>
            </a:r>
          </a:p>
        </p:txBody>
      </p:sp>
    </p:spTree>
    <p:extLst>
      <p:ext uri="{BB962C8B-B14F-4D97-AF65-F5344CB8AC3E}">
        <p14:creationId xmlns:p14="http://schemas.microsoft.com/office/powerpoint/2010/main" val="1450502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99C2C-65FB-6C69-ACC1-89E55E7F6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394CF9E-A569-F7A1-35FB-2006105BF58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Acknowledgements and thanks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288E2D-B720-B028-AFE3-2B83BA37D5CC}"/>
              </a:ext>
            </a:extLst>
          </p:cNvPr>
          <p:cNvSpPr txBox="1">
            <a:spLocks/>
          </p:cNvSpPr>
          <p:nvPr/>
        </p:nvSpPr>
        <p:spPr>
          <a:xfrm>
            <a:off x="838200" y="1501160"/>
            <a:ext cx="2362200" cy="35490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Austen Rose</a:t>
            </a:r>
          </a:p>
          <a:p>
            <a:r>
              <a:rPr lang="en-GB" dirty="0"/>
              <a:t>Xuan Tran</a:t>
            </a:r>
          </a:p>
          <a:p>
            <a:r>
              <a:rPr lang="en-GB" dirty="0"/>
              <a:t>Brian Nutter</a:t>
            </a:r>
          </a:p>
          <a:p>
            <a:r>
              <a:rPr lang="en-GB" dirty="0"/>
              <a:t>Gary Dade</a:t>
            </a:r>
          </a:p>
          <a:p>
            <a:r>
              <a:rPr lang="en-GB" dirty="0"/>
              <a:t>Joe Williams</a:t>
            </a:r>
          </a:p>
          <a:p>
            <a:r>
              <a:rPr lang="en-GB" dirty="0"/>
              <a:t>Dave Reading</a:t>
            </a:r>
          </a:p>
          <a:p>
            <a:r>
              <a:rPr lang="en-GB" dirty="0"/>
              <a:t>Mark Popkiss</a:t>
            </a:r>
          </a:p>
          <a:p>
            <a:r>
              <a:rPr lang="en-GB" dirty="0"/>
              <a:t>Steve Milward</a:t>
            </a:r>
          </a:p>
          <a:p>
            <a:r>
              <a:rPr lang="en-GB" dirty="0"/>
              <a:t>Angela George</a:t>
            </a:r>
          </a:p>
          <a:p>
            <a:r>
              <a:rPr lang="en-GB" dirty="0"/>
              <a:t>Fajin Yuan</a:t>
            </a:r>
          </a:p>
          <a:p>
            <a:r>
              <a:rPr lang="en-GB" dirty="0"/>
              <a:t>Deep Biswas</a:t>
            </a:r>
          </a:p>
          <a:p>
            <a:r>
              <a:rPr lang="en-GB" dirty="0"/>
              <a:t>Victor Rogalev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B7025C0-5372-5F62-2ACF-895F52A362F1}"/>
              </a:ext>
            </a:extLst>
          </p:cNvPr>
          <p:cNvSpPr txBox="1">
            <a:spLocks/>
          </p:cNvSpPr>
          <p:nvPr/>
        </p:nvSpPr>
        <p:spPr>
          <a:xfrm>
            <a:off x="3522354" y="1501160"/>
            <a:ext cx="272506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Marco Marziani</a:t>
            </a:r>
          </a:p>
          <a:p>
            <a:r>
              <a:rPr lang="en-GB" sz="1800" dirty="0"/>
              <a:t>Steve Hale</a:t>
            </a:r>
          </a:p>
          <a:p>
            <a:r>
              <a:rPr lang="en-GB" sz="1800" dirty="0"/>
              <a:t>Martin Reeves</a:t>
            </a:r>
          </a:p>
          <a:p>
            <a:r>
              <a:rPr lang="en-GB" sz="1800" dirty="0"/>
              <a:t>Lee Hudson</a:t>
            </a:r>
          </a:p>
          <a:p>
            <a:r>
              <a:rPr lang="en-GB" sz="1800" dirty="0"/>
              <a:t>Zena Patel</a:t>
            </a:r>
          </a:p>
          <a:p>
            <a:r>
              <a:rPr lang="en-GB" sz="1800" dirty="0"/>
              <a:t>Geetanjali Sharma</a:t>
            </a:r>
          </a:p>
          <a:p>
            <a:r>
              <a:rPr lang="en-GB" sz="1800" dirty="0"/>
              <a:t>Sumit Tripathi</a:t>
            </a:r>
          </a:p>
          <a:p>
            <a:r>
              <a:rPr lang="en-GB" sz="1800" dirty="0"/>
              <a:t>Austin Brine</a:t>
            </a:r>
          </a:p>
          <a:p>
            <a:r>
              <a:rPr lang="en-GB" sz="1800" dirty="0"/>
              <a:t>Tom Cobb</a:t>
            </a:r>
          </a:p>
          <a:p>
            <a:r>
              <a:rPr lang="en-GB" sz="1800" dirty="0"/>
              <a:t>Gregory Gay</a:t>
            </a:r>
          </a:p>
          <a:p>
            <a:r>
              <a:rPr lang="en-GB" sz="1800" dirty="0"/>
              <a:t>Konstantin Ignatyev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ACA25E-F37A-1CEA-23CC-B8C287EAB6C3}"/>
              </a:ext>
            </a:extLst>
          </p:cNvPr>
          <p:cNvSpPr txBox="1">
            <a:spLocks/>
          </p:cNvSpPr>
          <p:nvPr/>
        </p:nvSpPr>
        <p:spPr>
          <a:xfrm>
            <a:off x="6358958" y="1501160"/>
            <a:ext cx="286697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Ali Ramezani Moghaddam</a:t>
            </a:r>
          </a:p>
          <a:p>
            <a:r>
              <a:rPr lang="en-GB" sz="1800" dirty="0"/>
              <a:t>Ken Jones</a:t>
            </a:r>
          </a:p>
          <a:p>
            <a:r>
              <a:rPr lang="en-GB" sz="1800" dirty="0"/>
              <a:t>Simon Lay</a:t>
            </a:r>
          </a:p>
          <a:p>
            <a:r>
              <a:rPr lang="en-GB" sz="1800" dirty="0"/>
              <a:t>Nico Rubies</a:t>
            </a:r>
          </a:p>
          <a:p>
            <a:r>
              <a:rPr lang="en-GB" sz="1800" dirty="0"/>
              <a:t>Tien Lin-Lee</a:t>
            </a:r>
          </a:p>
          <a:p>
            <a:r>
              <a:rPr lang="en-GB" sz="1800" dirty="0"/>
              <a:t>Kevin Bolt</a:t>
            </a:r>
          </a:p>
          <a:p>
            <a:r>
              <a:rPr lang="en-GB" sz="1800" dirty="0"/>
              <a:t>Paul Amos</a:t>
            </a:r>
          </a:p>
          <a:p>
            <a:r>
              <a:rPr lang="en-GB" sz="1800" dirty="0"/>
              <a:t>Colin </a:t>
            </a:r>
            <a:r>
              <a:rPr lang="en-GB" sz="1800" dirty="0" err="1"/>
              <a:t>Stunnel</a:t>
            </a:r>
            <a:endParaRPr lang="en-GB" sz="1800" dirty="0"/>
          </a:p>
          <a:p>
            <a:r>
              <a:rPr lang="en-GB" sz="1800" dirty="0"/>
              <a:t>Many others</a:t>
            </a:r>
          </a:p>
          <a:p>
            <a:pPr lvl="1"/>
            <a:r>
              <a:rPr lang="en-GB" sz="1400" dirty="0"/>
              <a:t>Former colleagues</a:t>
            </a:r>
          </a:p>
          <a:p>
            <a:pPr lvl="1"/>
            <a:r>
              <a:rPr lang="en-GB" sz="1400" dirty="0"/>
              <a:t>Current colleagues</a:t>
            </a:r>
          </a:p>
          <a:p>
            <a:pPr lvl="1"/>
            <a:r>
              <a:rPr lang="en-GB" sz="1400" dirty="0"/>
              <a:t>External collaborators</a:t>
            </a: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110419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0A13DA-E5A0-A0A8-B276-CA5CEC8C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4B535-A8EC-1068-A368-A1D29DF55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3632" y="857250"/>
            <a:ext cx="6858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04B16-99C0-F78C-82CE-87D7A8DE3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1221" y="857250"/>
            <a:ext cx="6858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FD924-0CBD-4475-CC10-51B49463CC3B}"/>
              </a:ext>
            </a:extLst>
          </p:cNvPr>
          <p:cNvSpPr txBox="1"/>
          <p:nvPr/>
        </p:nvSpPr>
        <p:spPr>
          <a:xfrm>
            <a:off x="3720082" y="6337194"/>
            <a:ext cx="12635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Offset zero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901A42-3666-4EEC-227C-192CFDDA6A46}"/>
              </a:ext>
            </a:extLst>
          </p:cNvPr>
          <p:cNvSpPr txBox="1"/>
          <p:nvPr/>
        </p:nvSpPr>
        <p:spPr>
          <a:xfrm>
            <a:off x="9825184" y="6337194"/>
            <a:ext cx="1752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Offset ½ period</a:t>
            </a:r>
          </a:p>
        </p:txBody>
      </p:sp>
    </p:spTree>
    <p:extLst>
      <p:ext uri="{BB962C8B-B14F-4D97-AF65-F5344CB8AC3E}">
        <p14:creationId xmlns:p14="http://schemas.microsoft.com/office/powerpoint/2010/main" val="3382858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E4B14E-F849-EDE7-4A23-0B728587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A scale with a metal frame&#10;&#10;AI-generated content may be incorrect.">
            <a:extLst>
              <a:ext uri="{FF2B5EF4-FFF2-40B4-BE49-F238E27FC236}">
                <a16:creationId xmlns:a16="http://schemas.microsoft.com/office/drawing/2014/main" id="{8BE313CC-BFE7-4D7D-3F0E-200D79066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866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08224-7CE0-5D05-7A27-2CCE046D69D8}"/>
              </a:ext>
            </a:extLst>
          </p:cNvPr>
          <p:cNvSpPr txBox="1"/>
          <p:nvPr/>
        </p:nvSpPr>
        <p:spPr>
          <a:xfrm>
            <a:off x="6924935" y="652279"/>
            <a:ext cx="377539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Test setup in motion control lab</a:t>
            </a:r>
          </a:p>
          <a:p>
            <a:endParaRPr lang="en-GB" dirty="0"/>
          </a:p>
          <a:p>
            <a:r>
              <a:rPr lang="en-GB" dirty="0"/>
              <a:t>Support from ID group to build rig</a:t>
            </a:r>
          </a:p>
          <a:p>
            <a:r>
              <a:rPr lang="en-GB" dirty="0"/>
              <a:t>and evaluate results</a:t>
            </a:r>
          </a:p>
          <a:p>
            <a:endParaRPr lang="en-GB" dirty="0"/>
          </a:p>
          <a:p>
            <a:r>
              <a:rPr lang="en-GB" dirty="0"/>
              <a:t>Requirement from the beamline:</a:t>
            </a:r>
          </a:p>
          <a:p>
            <a:endParaRPr lang="en-GB" dirty="0"/>
          </a:p>
          <a:p>
            <a:r>
              <a:rPr lang="en-GB" dirty="0"/>
              <a:t>Drive the phase motor at 1 mm/sec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Conclusion from test:</a:t>
            </a:r>
            <a:br>
              <a:rPr lang="en-GB" dirty="0"/>
            </a:br>
            <a:endParaRPr lang="en-GB" dirty="0"/>
          </a:p>
          <a:p>
            <a:r>
              <a:rPr lang="en-GB" dirty="0"/>
              <a:t>Maximum rotation speed is ~7.9 </a:t>
            </a:r>
          </a:p>
        </p:txBody>
      </p:sp>
    </p:spTree>
    <p:extLst>
      <p:ext uri="{BB962C8B-B14F-4D97-AF65-F5344CB8AC3E}">
        <p14:creationId xmlns:p14="http://schemas.microsoft.com/office/powerpoint/2010/main" val="1428626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28E7FD9A-AA54-8878-1645-F01DB96F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41" y="394186"/>
            <a:ext cx="7243959" cy="1101156"/>
          </a:xfrm>
        </p:spPr>
        <p:txBody>
          <a:bodyPr/>
          <a:lstStyle/>
          <a:p>
            <a:r>
              <a:rPr lang="en-GB" dirty="0"/>
              <a:t>Torque curves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3C9529-7074-9AC6-1A92-F0E582CD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6A7AE-269D-73E2-AC66-CAA3B4CE4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24" y="1074494"/>
            <a:ext cx="5515745" cy="44678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E90D5C-BE70-C225-48EB-747A8097EEB6}"/>
              </a:ext>
            </a:extLst>
          </p:cNvPr>
          <p:cNvGrpSpPr/>
          <p:nvPr/>
        </p:nvGrpSpPr>
        <p:grpSpPr>
          <a:xfrm>
            <a:off x="1985211" y="3164305"/>
            <a:ext cx="4481662" cy="3265532"/>
            <a:chOff x="2365304" y="3314110"/>
            <a:chExt cx="4481662" cy="326553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0B5DBE9-734E-E383-8469-92B346AD2DC9}"/>
                </a:ext>
              </a:extLst>
            </p:cNvPr>
            <p:cNvCxnSpPr>
              <a:cxnSpLocks/>
            </p:cNvCxnSpPr>
            <p:nvPr/>
          </p:nvCxnSpPr>
          <p:spPr>
            <a:xfrm>
              <a:off x="2365304" y="3314110"/>
              <a:ext cx="926431" cy="2378038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0D80EC-D4B7-AEB3-2572-44350170663A}"/>
                </a:ext>
              </a:extLst>
            </p:cNvPr>
            <p:cNvSpPr txBox="1"/>
            <p:nvPr/>
          </p:nvSpPr>
          <p:spPr>
            <a:xfrm>
              <a:off x="3525071" y="5933311"/>
              <a:ext cx="2760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Maximum rpms much smaller at 48 V voltages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819A9AF-6786-576F-B3DF-5E53DB91AA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1735" y="5663381"/>
              <a:ext cx="3555231" cy="0"/>
            </a:xfrm>
            <a:prstGeom prst="straightConnector1">
              <a:avLst/>
            </a:prstGeom>
            <a:ln w="19050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6E0755E-3B0D-442F-8A2B-48826A21F3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887851"/>
              </p:ext>
            </p:extLst>
          </p:nvPr>
        </p:nvGraphicFramePr>
        <p:xfrm>
          <a:off x="1852794" y="3922295"/>
          <a:ext cx="915514" cy="99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DCA726B-D199-E3FC-CA30-5F56031659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1"/>
          <a:stretch>
            <a:fillRect/>
          </a:stretch>
        </p:blipFill>
        <p:spPr>
          <a:xfrm>
            <a:off x="7032889" y="1106067"/>
            <a:ext cx="2181529" cy="34771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5D37CE-B1F1-CD90-09C0-6952F56343D4}"/>
              </a:ext>
            </a:extLst>
          </p:cNvPr>
          <p:cNvSpPr txBox="1"/>
          <p:nvPr/>
        </p:nvSpPr>
        <p:spPr>
          <a:xfrm>
            <a:off x="7177268" y="4971892"/>
            <a:ext cx="3254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Reported by X Tran ca. July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4FA269-5DBE-33AF-AF4F-F97AA1620529}"/>
              </a:ext>
            </a:extLst>
          </p:cNvPr>
          <p:cNvSpPr txBox="1"/>
          <p:nvPr/>
        </p:nvSpPr>
        <p:spPr>
          <a:xfrm>
            <a:off x="4696664" y="1021257"/>
            <a:ext cx="2245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Torque curves from Parker catalogue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8D2CAC-CA82-2FED-B473-B9E06BFFDEA5}"/>
              </a:ext>
            </a:extLst>
          </p:cNvPr>
          <p:cNvCxnSpPr/>
          <p:nvPr/>
        </p:nvCxnSpPr>
        <p:spPr>
          <a:xfrm flipH="1">
            <a:off x="4978400" y="1676400"/>
            <a:ext cx="538480" cy="640080"/>
          </a:xfrm>
          <a:prstGeom prst="straightConnector1">
            <a:avLst/>
          </a:prstGeom>
          <a:ln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40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4F2C4-556E-06CB-E8E6-7FA6818D6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C1254-81FF-6005-3B5B-7EEF5311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CC25E8-8A93-4AEE-8BFE-933FBF264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Self introduction and organisation of groups involved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Diamond and Diamond-II upgrade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Insertion Devices Controls Development Project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Torque tests and apple knot ID</a:t>
            </a:r>
          </a:p>
          <a:p>
            <a:r>
              <a:rPr lang="en-GB" sz="2400" dirty="0"/>
              <a:t>Optics synchronisation for Diamond-II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1AE23-9722-400E-9631-F31F710CF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44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D2B8C8-D38B-C5FA-71F0-BC2FF948C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4F973-F754-8975-3DB6-AD8C86F9E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33" y="730967"/>
            <a:ext cx="7878274" cy="517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7D1C9-D6F7-C0EB-0CDC-301924F3701F}"/>
              </a:ext>
            </a:extLst>
          </p:cNvPr>
          <p:cNvSpPr txBox="1"/>
          <p:nvPr/>
        </p:nvSpPr>
        <p:spPr>
          <a:xfrm>
            <a:off x="6930480" y="5384879"/>
            <a:ext cx="4423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Ref.: D Hidas, AM Kiss, M </a:t>
            </a:r>
            <a:r>
              <a:rPr lang="en-GB" sz="1200" spc="-1" dirty="0" err="1">
                <a:solidFill>
                  <a:srgbClr val="000000"/>
                </a:solidFill>
                <a:latin typeface="Arial"/>
                <a:ea typeface="Arial"/>
              </a:rPr>
              <a:t>Rakitin</a:t>
            </a:r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, J Sinsheimer, T Tanabe, M </a:t>
            </a:r>
            <a:r>
              <a:rPr lang="en-GB" sz="1200" spc="-1" dirty="0" err="1">
                <a:solidFill>
                  <a:srgbClr val="000000"/>
                </a:solidFill>
                <a:latin typeface="Arial"/>
                <a:ea typeface="Arial"/>
              </a:rPr>
              <a:t>Musardo</a:t>
            </a:r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 High precision real-time insertion device and monochromator synchronization at NSLS-II Nuclear Instruments and Methods in Physics A </a:t>
            </a:r>
            <a:r>
              <a:rPr lang="en-GB" sz="1200" b="1" spc="-1" dirty="0">
                <a:solidFill>
                  <a:srgbClr val="000000"/>
                </a:solidFill>
                <a:latin typeface="Arial"/>
                <a:ea typeface="Arial"/>
              </a:rPr>
              <a:t>1031 </a:t>
            </a:r>
            <a:r>
              <a:rPr lang="en-GB" sz="1200" spc="-1" dirty="0">
                <a:solidFill>
                  <a:srgbClr val="000000"/>
                </a:solidFill>
                <a:latin typeface="Arial"/>
                <a:ea typeface="Arial"/>
              </a:rPr>
              <a:t>166505 (2022).</a:t>
            </a:r>
            <a:endParaRPr lang="en-GB" sz="1200" spc="-1" dirty="0">
              <a:solidFill>
                <a:srgbClr val="000000"/>
              </a:solidFill>
              <a:latin typeface="Arial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AD0AF-4534-68C1-7FC6-E11312F20A94}"/>
              </a:ext>
            </a:extLst>
          </p:cNvPr>
          <p:cNvSpPr txBox="1"/>
          <p:nvPr/>
        </p:nvSpPr>
        <p:spPr>
          <a:xfrm>
            <a:off x="8410903" y="1058946"/>
            <a:ext cx="3142593" cy="9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20 times speed-up compared to step-scan at the SRX beamline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E52118A-C747-138B-BD17-9F560C117BF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/>
              <a:t>Optics synchronisation</a:t>
            </a:r>
          </a:p>
        </p:txBody>
      </p:sp>
    </p:spTree>
    <p:extLst>
      <p:ext uri="{BB962C8B-B14F-4D97-AF65-F5344CB8AC3E}">
        <p14:creationId xmlns:p14="http://schemas.microsoft.com/office/powerpoint/2010/main" val="3525390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271572-A960-B15B-9D02-7B4C6FE8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CCD18AC-8D5B-3FC7-D00C-FA0B1E5D679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Synchronization scheme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EAC397-755A-A6D5-C191-AD7F7F4CCAE2}"/>
              </a:ext>
            </a:extLst>
          </p:cNvPr>
          <p:cNvSpPr txBox="1">
            <a:spLocks/>
          </p:cNvSpPr>
          <p:nvPr/>
        </p:nvSpPr>
        <p:spPr>
          <a:xfrm>
            <a:off x="838200" y="4639642"/>
            <a:ext cx="9633155" cy="10772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ova Light" panose="020B03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Master/slave technique using compensation tables as hardware synchronisation method.</a:t>
            </a:r>
          </a:p>
          <a:p>
            <a:r>
              <a:rPr lang="en-GB" dirty="0"/>
              <a:t>Encoder signal from Mono Bragg axis is taken into ID motion controller</a:t>
            </a:r>
          </a:p>
          <a:p>
            <a:r>
              <a:rPr lang="en-GB" dirty="0"/>
              <a:t>Tests performed ID system (CK3M controller)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B4323BE-E0AC-397E-668D-A91924ACC5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51820" y="1204836"/>
            <a:ext cx="5486400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27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2B4AB7-3CB4-41AD-ECE3-FC86F423E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36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036A3E-4750-A3F0-5821-C8ECA3F41A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90662" y="850605"/>
            <a:ext cx="9210675" cy="53263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421EDC-D5AE-B11A-02D8-6204170209A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Synchronization scheme orchestrated externally</a:t>
            </a:r>
          </a:p>
        </p:txBody>
      </p:sp>
    </p:spTree>
    <p:extLst>
      <p:ext uri="{BB962C8B-B14F-4D97-AF65-F5344CB8AC3E}">
        <p14:creationId xmlns:p14="http://schemas.microsoft.com/office/powerpoint/2010/main" val="24872445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13841-492D-83C7-7F35-A80128C9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37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905C150-091A-8012-9620-F82576EFD7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1987" y="1027906"/>
            <a:ext cx="8239432" cy="526406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A0A368-A4B3-2D73-FC8D-FA92184C81C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Agreed schematic control for Apple-Knot ID</a:t>
            </a:r>
          </a:p>
        </p:txBody>
      </p:sp>
    </p:spTree>
    <p:extLst>
      <p:ext uri="{BB962C8B-B14F-4D97-AF65-F5344CB8AC3E}">
        <p14:creationId xmlns:p14="http://schemas.microsoft.com/office/powerpoint/2010/main" val="32233610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B9599-B18C-04D9-B1A6-CA561F82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A1D2A-E1BF-AC3D-AADA-B66CDC0AA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There are advantages to using a </a:t>
            </a:r>
            <a:r>
              <a:rPr lang="en-GB" sz="3200" dirty="0" err="1"/>
              <a:t>powerbrick</a:t>
            </a:r>
            <a:endParaRPr lang="en-GB" sz="3200" dirty="0"/>
          </a:p>
          <a:p>
            <a:r>
              <a:rPr lang="en-GB" sz="3200" dirty="0"/>
              <a:t>There are alternatives if we can’t use a </a:t>
            </a:r>
            <a:r>
              <a:rPr lang="en-GB" sz="3200" dirty="0" err="1"/>
              <a:t>powerbrick</a:t>
            </a:r>
            <a:endParaRPr lang="en-GB" sz="3200" dirty="0"/>
          </a:p>
          <a:p>
            <a:r>
              <a:rPr lang="en-GB" sz="3200" dirty="0"/>
              <a:t>We have validated the synchronization scheme when driving four axes</a:t>
            </a:r>
          </a:p>
          <a:p>
            <a:r>
              <a:rPr lang="en-GB" sz="3200" dirty="0"/>
              <a:t>We have done work to validate the motor controller</a:t>
            </a:r>
          </a:p>
          <a:p>
            <a:pPr lvl="1"/>
            <a:r>
              <a:rPr lang="en-GB" sz="2800" dirty="0"/>
              <a:t>Torque verification</a:t>
            </a:r>
          </a:p>
          <a:p>
            <a:pPr lvl="1"/>
            <a:r>
              <a:rPr lang="en-GB" sz="2800" dirty="0"/>
              <a:t>Selected method to synchronise when driving eight axes (gap and phase IDs)</a:t>
            </a:r>
          </a:p>
          <a:p>
            <a:pPr marL="0" indent="0">
              <a:buNone/>
            </a:pPr>
            <a:endParaRPr lang="en-GB" sz="3200" dirty="0"/>
          </a:p>
          <a:p>
            <a:endParaRPr lang="en-GB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2679F1-0FC8-70E2-D886-A3DBE00A19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2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E19F2C35-F1A8-6B6D-A641-AA5018654E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053029" y="68263"/>
            <a:ext cx="8085942" cy="6037262"/>
          </a:xfrm>
          <a:prstGeom prst="rect">
            <a:avLst/>
          </a:prstGeom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709E1484-70C6-2528-67DE-1139C442696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9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C4179-6487-4855-1CFE-FE5EFC943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AF3DB-25FF-D72D-BA44-47BA7D53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41B34-680B-7B16-0B95-CAA085BBC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Self introduction and organisation of groups involved</a:t>
            </a:r>
          </a:p>
          <a:p>
            <a:r>
              <a:rPr lang="en-GB" sz="2400" dirty="0"/>
              <a:t>Diamond and Diamond-II upgrade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Insertion Devices Controls Development Project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Torque tests and apple knot ID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Optics synchronisation for Diamond-II</a:t>
            </a:r>
          </a:p>
          <a:p>
            <a:r>
              <a:rPr lang="en-GB" sz="2400" dirty="0">
                <a:solidFill>
                  <a:schemeClr val="bg2">
                    <a:lumMod val="90000"/>
                  </a:schemeClr>
                </a:solidFill>
              </a:rPr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67862-73B2-984D-45E5-795095F18C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8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B633F-B3D3-713F-1FBF-64688F20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Diamond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20D515-2716-8AB1-DFCE-5D978C2D7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Diamond is a 3</a:t>
            </a:r>
            <a:r>
              <a:rPr lang="en-GB" baseline="30000" dirty="0"/>
              <a:t>rd</a:t>
            </a:r>
            <a:r>
              <a:rPr lang="en-GB" dirty="0"/>
              <a:t> generation synchrotron light source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Located at Rutherford Appleton Laboratory, Oxfordshire, UK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Joint Venture between UK Government and </a:t>
            </a:r>
            <a:r>
              <a:rPr lang="en-GB" dirty="0" err="1"/>
              <a:t>Wellcome</a:t>
            </a:r>
            <a:r>
              <a:rPr lang="en-GB" dirty="0"/>
              <a:t> Trust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Commissioned in 2006, first users in 2007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Diamond-II upgrade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25E18F-D292-F482-525F-0D53D14E1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AA5DA-721F-6ADA-8EC4-3787D8014A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45"/>
          <a:stretch/>
        </p:blipFill>
        <p:spPr>
          <a:xfrm>
            <a:off x="6278451" y="3509030"/>
            <a:ext cx="3715119" cy="2476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D3D499-D80E-292A-DABF-AA195B67F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30"/>
          <a:stretch/>
        </p:blipFill>
        <p:spPr>
          <a:xfrm>
            <a:off x="1201430" y="3509030"/>
            <a:ext cx="3822976" cy="2476500"/>
          </a:xfrm>
          <a:prstGeom prst="rect">
            <a:avLst/>
          </a:prstGeom>
        </p:spPr>
      </p:pic>
      <p:sp>
        <p:nvSpPr>
          <p:cNvPr id="7" name="Right Arrow 27">
            <a:extLst>
              <a:ext uri="{FF2B5EF4-FFF2-40B4-BE49-F238E27FC236}">
                <a16:creationId xmlns:a16="http://schemas.microsoft.com/office/drawing/2014/main" id="{660F78D0-B01B-AA8E-AC0E-4317C3DDF278}"/>
              </a:ext>
            </a:extLst>
          </p:cNvPr>
          <p:cNvSpPr/>
          <p:nvPr/>
        </p:nvSpPr>
        <p:spPr bwMode="auto">
          <a:xfrm>
            <a:off x="5366766" y="4264534"/>
            <a:ext cx="612648" cy="6126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58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26B16-E8BC-FE7D-7142-D4DED357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7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C325E2-7A0E-AD6C-2B94-5AA6546A5C5E}"/>
              </a:ext>
            </a:extLst>
          </p:cNvPr>
          <p:cNvCxnSpPr/>
          <p:nvPr/>
        </p:nvCxnSpPr>
        <p:spPr>
          <a:xfrm flipV="1">
            <a:off x="1001225" y="2644482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E71E58-3365-5A30-2B4E-C5195868C771}"/>
              </a:ext>
            </a:extLst>
          </p:cNvPr>
          <p:cNvCxnSpPr>
            <a:cxnSpLocks/>
            <a:endCxn id="57" idx="4"/>
          </p:cNvCxnSpPr>
          <p:nvPr/>
        </p:nvCxnSpPr>
        <p:spPr>
          <a:xfrm flipV="1">
            <a:off x="4255718" y="2104153"/>
            <a:ext cx="0" cy="1268177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8AA08D-3652-461D-8035-F265BDC75B70}"/>
              </a:ext>
            </a:extLst>
          </p:cNvPr>
          <p:cNvCxnSpPr>
            <a:cxnSpLocks/>
          </p:cNvCxnSpPr>
          <p:nvPr/>
        </p:nvCxnSpPr>
        <p:spPr>
          <a:xfrm flipV="1">
            <a:off x="7241690" y="3370893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9FE808-FA09-60F7-1489-4545FB0468FD}"/>
              </a:ext>
            </a:extLst>
          </p:cNvPr>
          <p:cNvCxnSpPr>
            <a:cxnSpLocks/>
          </p:cNvCxnSpPr>
          <p:nvPr/>
        </p:nvCxnSpPr>
        <p:spPr>
          <a:xfrm flipV="1">
            <a:off x="9397396" y="3377411"/>
            <a:ext cx="3466" cy="144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47A3C3-5B2A-846D-26A2-F000385781A6}"/>
              </a:ext>
            </a:extLst>
          </p:cNvPr>
          <p:cNvCxnSpPr>
            <a:cxnSpLocks/>
          </p:cNvCxnSpPr>
          <p:nvPr/>
        </p:nvCxnSpPr>
        <p:spPr>
          <a:xfrm flipV="1">
            <a:off x="8691835" y="2657411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C443BC-B052-0BC5-51D4-6E515197DBF0}"/>
              </a:ext>
            </a:extLst>
          </p:cNvPr>
          <p:cNvCxnSpPr>
            <a:cxnSpLocks/>
          </p:cNvCxnSpPr>
          <p:nvPr/>
        </p:nvCxnSpPr>
        <p:spPr>
          <a:xfrm flipV="1">
            <a:off x="10157233" y="3370893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C11496-83AA-B7BE-868C-B57BACB472CD}"/>
              </a:ext>
            </a:extLst>
          </p:cNvPr>
          <p:cNvCxnSpPr>
            <a:cxnSpLocks/>
          </p:cNvCxnSpPr>
          <p:nvPr/>
        </p:nvCxnSpPr>
        <p:spPr>
          <a:xfrm flipV="1">
            <a:off x="5385089" y="3373050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F2EDF8-B2CF-E0AE-67E1-6EC01BD2AA34}"/>
              </a:ext>
            </a:extLst>
          </p:cNvPr>
          <p:cNvCxnSpPr>
            <a:cxnSpLocks/>
            <a:stCxn id="65" idx="0"/>
          </p:cNvCxnSpPr>
          <p:nvPr/>
        </p:nvCxnSpPr>
        <p:spPr>
          <a:xfrm flipV="1">
            <a:off x="5838984" y="3409950"/>
            <a:ext cx="0" cy="1351217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3876D6-66FF-0A69-B874-C0CD129EA60A}"/>
              </a:ext>
            </a:extLst>
          </p:cNvPr>
          <p:cNvCxnSpPr>
            <a:cxnSpLocks/>
          </p:cNvCxnSpPr>
          <p:nvPr/>
        </p:nvCxnSpPr>
        <p:spPr>
          <a:xfrm flipV="1">
            <a:off x="10477822" y="2657411"/>
            <a:ext cx="0" cy="72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C95738-0FE9-5327-B782-093C293C9F8A}"/>
              </a:ext>
            </a:extLst>
          </p:cNvPr>
          <p:cNvCxnSpPr>
            <a:cxnSpLocks/>
          </p:cNvCxnSpPr>
          <p:nvPr/>
        </p:nvCxnSpPr>
        <p:spPr>
          <a:xfrm flipV="1">
            <a:off x="9722651" y="1937411"/>
            <a:ext cx="0" cy="1440000"/>
          </a:xfrm>
          <a:prstGeom prst="line">
            <a:avLst/>
          </a:prstGeom>
          <a:noFill/>
          <a:ln w="6350" cap="flat" cmpd="sng" algn="ctr">
            <a:solidFill>
              <a:srgbClr val="8A8B85"/>
            </a:solidFill>
            <a:prstDash val="solid"/>
            <a:miter lim="800000"/>
          </a:ln>
          <a:effectLst/>
        </p:spPr>
      </p:cxn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E1CCB16-803D-3D00-7C5E-CA6070C9D3BF}"/>
              </a:ext>
            </a:extLst>
          </p:cNvPr>
          <p:cNvSpPr txBox="1">
            <a:spLocks/>
          </p:cNvSpPr>
          <p:nvPr/>
        </p:nvSpPr>
        <p:spPr>
          <a:xfrm>
            <a:off x="10554001" y="6176963"/>
            <a:ext cx="1278000" cy="3651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5212B95-9EC4-9549-A171-044945CECD55}" type="slidenum">
              <a:rPr lang="en-US" smtClean="0">
                <a:solidFill>
                  <a:srgbClr val="202945"/>
                </a:solidFill>
                <a:latin typeface="Arial"/>
              </a:rPr>
              <a:pPr>
                <a:defRPr/>
              </a:pPr>
              <a:t>7</a:t>
            </a:fld>
            <a:endParaRPr lang="en-US">
              <a:solidFill>
                <a:srgbClr val="202945"/>
              </a:solidFill>
              <a:latin typeface="Arial"/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F5FCAAF6-E974-DA88-7501-EAD525122144}"/>
              </a:ext>
            </a:extLst>
          </p:cNvPr>
          <p:cNvSpPr/>
          <p:nvPr/>
        </p:nvSpPr>
        <p:spPr>
          <a:xfrm>
            <a:off x="417238" y="3264921"/>
            <a:ext cx="1506582" cy="213360"/>
          </a:xfrm>
          <a:prstGeom prst="chevron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6EC3883B-826C-C7BD-7B8B-5366D50D54E0}"/>
              </a:ext>
            </a:extLst>
          </p:cNvPr>
          <p:cNvGraphicFramePr>
            <a:graphicFrameLocks noGrp="1"/>
          </p:cNvGraphicFramePr>
          <p:nvPr/>
        </p:nvGraphicFramePr>
        <p:xfrm>
          <a:off x="526574" y="3272096"/>
          <a:ext cx="1248400" cy="202679"/>
        </p:xfrm>
        <a:graphic>
          <a:graphicData uri="http://schemas.openxmlformats.org/drawingml/2006/table">
            <a:tbl>
              <a:tblPr firstRow="1" bandRow="1"/>
              <a:tblGrid>
                <a:gridCol w="312100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12100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12100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12100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26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FF663D-AEA7-F226-E84A-E795D3A5F034}"/>
              </a:ext>
            </a:extLst>
          </p:cNvPr>
          <p:cNvCxnSpPr>
            <a:cxnSpLocks/>
          </p:cNvCxnSpPr>
          <p:nvPr/>
        </p:nvCxnSpPr>
        <p:spPr>
          <a:xfrm flipV="1">
            <a:off x="455733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B2101E4-DA7E-9D93-4406-698C19C307A3}"/>
              </a:ext>
            </a:extLst>
          </p:cNvPr>
          <p:cNvSpPr/>
          <p:nvPr/>
        </p:nvSpPr>
        <p:spPr>
          <a:xfrm>
            <a:off x="1865012" y="3264921"/>
            <a:ext cx="1506582" cy="213360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05BE8B3A-2CDF-E559-985C-E8E2C0002566}"/>
              </a:ext>
            </a:extLst>
          </p:cNvPr>
          <p:cNvSpPr/>
          <p:nvPr/>
        </p:nvSpPr>
        <p:spPr>
          <a:xfrm>
            <a:off x="3312786" y="3264921"/>
            <a:ext cx="1506582" cy="213360"/>
          </a:xfrm>
          <a:prstGeom prst="chevron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7CDF4DDC-4661-FED6-9CB9-78AD6259C952}"/>
              </a:ext>
            </a:extLst>
          </p:cNvPr>
          <p:cNvSpPr/>
          <p:nvPr/>
        </p:nvSpPr>
        <p:spPr>
          <a:xfrm>
            <a:off x="4760560" y="3264921"/>
            <a:ext cx="1506582" cy="213360"/>
          </a:xfrm>
          <a:prstGeom prst="chevron">
            <a:avLst/>
          </a:prstGeom>
          <a:solidFill>
            <a:srgbClr val="97D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B2E9B24-D7FA-0FC6-4F9C-14B6F067F79B}"/>
              </a:ext>
            </a:extLst>
          </p:cNvPr>
          <p:cNvSpPr/>
          <p:nvPr/>
        </p:nvSpPr>
        <p:spPr>
          <a:xfrm>
            <a:off x="6208334" y="3264921"/>
            <a:ext cx="1506582" cy="213360"/>
          </a:xfrm>
          <a:prstGeom prst="chevron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BE936623-EC75-CA09-3522-54F505C8D235}"/>
              </a:ext>
            </a:extLst>
          </p:cNvPr>
          <p:cNvSpPr/>
          <p:nvPr/>
        </p:nvSpPr>
        <p:spPr>
          <a:xfrm>
            <a:off x="7656108" y="3264921"/>
            <a:ext cx="1506582" cy="213360"/>
          </a:xfrm>
          <a:prstGeom prst="chevron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A301E8A1-359B-47A5-9591-5D98709C8A08}"/>
              </a:ext>
            </a:extLst>
          </p:cNvPr>
          <p:cNvSpPr/>
          <p:nvPr/>
        </p:nvSpPr>
        <p:spPr>
          <a:xfrm>
            <a:off x="9103883" y="3264921"/>
            <a:ext cx="1506582" cy="213360"/>
          </a:xfrm>
          <a:prstGeom prst="chevron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FA2586-09A7-9229-FE6E-1E037C437688}"/>
              </a:ext>
            </a:extLst>
          </p:cNvPr>
          <p:cNvSpPr txBox="1"/>
          <p:nvPr/>
        </p:nvSpPr>
        <p:spPr>
          <a:xfrm>
            <a:off x="359999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8E1B1A-D3A7-94E0-EDCA-AC2252767781}"/>
              </a:ext>
            </a:extLst>
          </p:cNvPr>
          <p:cNvSpPr txBox="1"/>
          <p:nvPr/>
        </p:nvSpPr>
        <p:spPr>
          <a:xfrm>
            <a:off x="1961107" y="3076341"/>
            <a:ext cx="859095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F69582"/>
                    </a:gs>
                    <a:gs pos="0">
                      <a:srgbClr val="E5ADAD"/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009C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2024/25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009CA6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98A473-0767-811C-7486-F9FFF02F1098}"/>
              </a:ext>
            </a:extLst>
          </p:cNvPr>
          <p:cNvCxnSpPr>
            <a:cxnSpLocks/>
          </p:cNvCxnSpPr>
          <p:nvPr/>
        </p:nvCxnSpPr>
        <p:spPr>
          <a:xfrm flipV="1">
            <a:off x="1904760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7915878-7860-DFF7-A72B-43007192ECD1}"/>
              </a:ext>
            </a:extLst>
          </p:cNvPr>
          <p:cNvSpPr txBox="1"/>
          <p:nvPr/>
        </p:nvSpPr>
        <p:spPr>
          <a:xfrm>
            <a:off x="1816788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4A21C6-6420-38D3-1EBB-E55A24552103}"/>
              </a:ext>
            </a:extLst>
          </p:cNvPr>
          <p:cNvSpPr txBox="1"/>
          <p:nvPr/>
        </p:nvSpPr>
        <p:spPr>
          <a:xfrm>
            <a:off x="3375515" y="3076210"/>
            <a:ext cx="758152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AA7750"/>
                    </a:gs>
                    <a:gs pos="0">
                      <a:srgbClr val="BC9170"/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008C1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2025/26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008C15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2760D3-FB2B-E4CF-9B6F-59850053446D}"/>
              </a:ext>
            </a:extLst>
          </p:cNvPr>
          <p:cNvCxnSpPr>
            <a:cxnSpLocks/>
          </p:cNvCxnSpPr>
          <p:nvPr/>
        </p:nvCxnSpPr>
        <p:spPr>
          <a:xfrm flipV="1">
            <a:off x="3327660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E0CEC3A-7850-726F-D0BD-DD448A68DE04}"/>
              </a:ext>
            </a:extLst>
          </p:cNvPr>
          <p:cNvSpPr txBox="1"/>
          <p:nvPr/>
        </p:nvSpPr>
        <p:spPr>
          <a:xfrm>
            <a:off x="3237512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91CBCE-F24C-C168-335B-8CFD9E5EDB9B}"/>
              </a:ext>
            </a:extLst>
          </p:cNvPr>
          <p:cNvSpPr txBox="1"/>
          <p:nvPr/>
        </p:nvSpPr>
        <p:spPr>
          <a:xfrm>
            <a:off x="4815491" y="3076209"/>
            <a:ext cx="856271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chemeClr val="accent5">
                        <a:lumMod val="50000"/>
                      </a:schemeClr>
                    </a:gs>
                    <a:gs pos="0">
                      <a:schemeClr val="accent5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2026/27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97D7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289F31-2405-A48C-2787-D938497E3A11}"/>
              </a:ext>
            </a:extLst>
          </p:cNvPr>
          <p:cNvCxnSpPr>
            <a:cxnSpLocks/>
          </p:cNvCxnSpPr>
          <p:nvPr/>
        </p:nvCxnSpPr>
        <p:spPr>
          <a:xfrm flipV="1">
            <a:off x="4759269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5B2C2E-B52B-1307-1FEF-8FB3EA5F9F6F}"/>
              </a:ext>
            </a:extLst>
          </p:cNvPr>
          <p:cNvSpPr txBox="1"/>
          <p:nvPr/>
        </p:nvSpPr>
        <p:spPr>
          <a:xfrm>
            <a:off x="4686210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A69078-36E2-B3CD-E4C9-A7ECDA850C02}"/>
              </a:ext>
            </a:extLst>
          </p:cNvPr>
          <p:cNvSpPr txBox="1"/>
          <p:nvPr/>
        </p:nvSpPr>
        <p:spPr>
          <a:xfrm>
            <a:off x="6236683" y="3076209"/>
            <a:ext cx="926681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gradFill>
                  <a:gsLst>
                    <a:gs pos="98165">
                      <a:srgbClr val="6F3D8B"/>
                    </a:gs>
                    <a:gs pos="6000">
                      <a:srgbClr val="7030A0">
                        <a:alpha val="55000"/>
                      </a:srgbClr>
                    </a:gs>
                  </a:gsLst>
                  <a:lin ang="0" scaled="1"/>
                </a:gra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FCD0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2027/28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FCD021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24D2BA3-5968-D900-C756-E014C1A23003}"/>
              </a:ext>
            </a:extLst>
          </p:cNvPr>
          <p:cNvCxnSpPr>
            <a:cxnSpLocks/>
          </p:cNvCxnSpPr>
          <p:nvPr/>
        </p:nvCxnSpPr>
        <p:spPr>
          <a:xfrm flipV="1">
            <a:off x="6190878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A9BE33-5554-2621-D7B5-8C799AB5F069}"/>
              </a:ext>
            </a:extLst>
          </p:cNvPr>
          <p:cNvSpPr txBox="1"/>
          <p:nvPr/>
        </p:nvSpPr>
        <p:spPr>
          <a:xfrm>
            <a:off x="6108133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2027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FAA34B4-50ED-83CF-07C8-2D24C9FF9A52}"/>
              </a:ext>
            </a:extLst>
          </p:cNvPr>
          <p:cNvCxnSpPr>
            <a:cxnSpLocks/>
          </p:cNvCxnSpPr>
          <p:nvPr/>
        </p:nvCxnSpPr>
        <p:spPr>
          <a:xfrm flipV="1">
            <a:off x="7666032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A8F9D44-5D29-6E21-BC2D-04F7EDCEB843}"/>
              </a:ext>
            </a:extLst>
          </p:cNvPr>
          <p:cNvSpPr txBox="1"/>
          <p:nvPr/>
        </p:nvSpPr>
        <p:spPr>
          <a:xfrm>
            <a:off x="7581470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1314EF-7F74-72F0-2744-ED5C8159F532}"/>
              </a:ext>
            </a:extLst>
          </p:cNvPr>
          <p:cNvSpPr txBox="1"/>
          <p:nvPr/>
        </p:nvSpPr>
        <p:spPr>
          <a:xfrm>
            <a:off x="7716058" y="3066406"/>
            <a:ext cx="882598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gradFill>
                  <a:gsLst>
                    <a:gs pos="98165">
                      <a:srgbClr val="FFC000">
                        <a:lumMod val="75000"/>
                      </a:srgbClr>
                    </a:gs>
                    <a:gs pos="0">
                      <a:srgbClr val="FFC000">
                        <a:lumMod val="60000"/>
                        <a:lumOff val="40000"/>
                      </a:srgbClr>
                    </a:gs>
                  </a:gsLst>
                  <a:lin ang="0" scaled="1"/>
                </a:gradFill>
                <a:effectLst/>
                <a:uLnTx/>
                <a:uFillTx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2028/29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FF69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CC7A720-8054-E99B-8C82-DE9FA3708FDE}"/>
              </a:ext>
            </a:extLst>
          </p:cNvPr>
          <p:cNvCxnSpPr>
            <a:cxnSpLocks/>
          </p:cNvCxnSpPr>
          <p:nvPr/>
        </p:nvCxnSpPr>
        <p:spPr>
          <a:xfrm flipV="1">
            <a:off x="9097641" y="2985934"/>
            <a:ext cx="0" cy="244682"/>
          </a:xfrm>
          <a:prstGeom prst="line">
            <a:avLst/>
          </a:prstGeom>
          <a:noFill/>
          <a:ln w="6350" cap="flat" cmpd="sng" algn="ctr">
            <a:solidFill>
              <a:srgbClr val="E7E6E6"/>
            </a:solidFill>
            <a:prstDash val="solid"/>
            <a:miter lim="800000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AA79A91-9154-9086-FACA-BB36BB703202}"/>
              </a:ext>
            </a:extLst>
          </p:cNvPr>
          <p:cNvSpPr txBox="1"/>
          <p:nvPr/>
        </p:nvSpPr>
        <p:spPr>
          <a:xfrm>
            <a:off x="9003352" y="2880233"/>
            <a:ext cx="41596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2029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A064CF-B41D-B15B-CA30-F9C4DF015C83}"/>
              </a:ext>
            </a:extLst>
          </p:cNvPr>
          <p:cNvSpPr txBox="1"/>
          <p:nvPr/>
        </p:nvSpPr>
        <p:spPr>
          <a:xfrm>
            <a:off x="9127804" y="3067246"/>
            <a:ext cx="951871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1000">
                <a:gradFill>
                  <a:gsLst>
                    <a:gs pos="98165">
                      <a:srgbClr val="357B50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E106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2029/30 FY</a:t>
            </a:r>
            <a:endParaRPr kumimoji="0" lang="en-GB" sz="1050" b="1" i="0" u="none" strike="noStrike" kern="0" cap="none" spc="0" normalizeH="0" baseline="0" noProof="0">
              <a:ln>
                <a:noFill/>
              </a:ln>
              <a:solidFill>
                <a:srgbClr val="E10600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graphicFrame>
        <p:nvGraphicFramePr>
          <p:cNvPr id="42" name="Table 13">
            <a:extLst>
              <a:ext uri="{FF2B5EF4-FFF2-40B4-BE49-F238E27FC236}">
                <a16:creationId xmlns:a16="http://schemas.microsoft.com/office/drawing/2014/main" id="{7BA5CEBE-44B0-2ADB-99AD-A107F498FAA3}"/>
              </a:ext>
            </a:extLst>
          </p:cNvPr>
          <p:cNvGraphicFramePr>
            <a:graphicFrameLocks noGrp="1"/>
          </p:cNvGraphicFramePr>
          <p:nvPr/>
        </p:nvGraphicFramePr>
        <p:xfrm>
          <a:off x="2021035" y="3264279"/>
          <a:ext cx="1216476" cy="205411"/>
        </p:xfrm>
        <a:graphic>
          <a:graphicData uri="http://schemas.openxmlformats.org/drawingml/2006/table">
            <a:tbl>
              <a:tblPr firstRow="1" bandRow="1"/>
              <a:tblGrid>
                <a:gridCol w="304119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04119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04119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04119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54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3" name="Table 13">
            <a:extLst>
              <a:ext uri="{FF2B5EF4-FFF2-40B4-BE49-F238E27FC236}">
                <a16:creationId xmlns:a16="http://schemas.microsoft.com/office/drawing/2014/main" id="{71B35BFC-9233-9764-8AAC-580C78ED3FE5}"/>
              </a:ext>
            </a:extLst>
          </p:cNvPr>
          <p:cNvGraphicFramePr>
            <a:graphicFrameLocks noGrp="1"/>
          </p:cNvGraphicFramePr>
          <p:nvPr/>
        </p:nvGraphicFramePr>
        <p:xfrm>
          <a:off x="3446868" y="3272098"/>
          <a:ext cx="1239340" cy="202536"/>
        </p:xfrm>
        <a:graphic>
          <a:graphicData uri="http://schemas.openxmlformats.org/drawingml/2006/table">
            <a:tbl>
              <a:tblPr firstRow="1" bandRow="1"/>
              <a:tblGrid>
                <a:gridCol w="309835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09835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09835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09835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25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4" name="Table 13">
            <a:extLst>
              <a:ext uri="{FF2B5EF4-FFF2-40B4-BE49-F238E27FC236}">
                <a16:creationId xmlns:a16="http://schemas.microsoft.com/office/drawing/2014/main" id="{1FE74130-897F-FFAF-4831-CF748F855768}"/>
              </a:ext>
            </a:extLst>
          </p:cNvPr>
          <p:cNvGraphicFramePr>
            <a:graphicFrameLocks noGrp="1"/>
          </p:cNvGraphicFramePr>
          <p:nvPr/>
        </p:nvGraphicFramePr>
        <p:xfrm>
          <a:off x="4893719" y="3272097"/>
          <a:ext cx="1244004" cy="202537"/>
        </p:xfrm>
        <a:graphic>
          <a:graphicData uri="http://schemas.openxmlformats.org/drawingml/2006/table">
            <a:tbl>
              <a:tblPr firstRow="1" bandRow="1"/>
              <a:tblGrid>
                <a:gridCol w="311001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11001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11001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11001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2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D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5" name="Table 13">
            <a:extLst>
              <a:ext uri="{FF2B5EF4-FFF2-40B4-BE49-F238E27FC236}">
                <a16:creationId xmlns:a16="http://schemas.microsoft.com/office/drawing/2014/main" id="{24640B3A-7C24-75C3-68A9-B7020557637F}"/>
              </a:ext>
            </a:extLst>
          </p:cNvPr>
          <p:cNvGraphicFramePr>
            <a:graphicFrameLocks noGrp="1"/>
          </p:cNvGraphicFramePr>
          <p:nvPr/>
        </p:nvGraphicFramePr>
        <p:xfrm>
          <a:off x="6315338" y="3272097"/>
          <a:ext cx="1266132" cy="205544"/>
        </p:xfrm>
        <a:graphic>
          <a:graphicData uri="http://schemas.openxmlformats.org/drawingml/2006/table">
            <a:tbl>
              <a:tblPr firstRow="1" bandRow="1"/>
              <a:tblGrid>
                <a:gridCol w="316533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16533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16533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16533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5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 dirty="0">
                          <a:solidFill>
                            <a:schemeClr val="tx2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6" name="Table 13">
            <a:extLst>
              <a:ext uri="{FF2B5EF4-FFF2-40B4-BE49-F238E27FC236}">
                <a16:creationId xmlns:a16="http://schemas.microsoft.com/office/drawing/2014/main" id="{5D1A8A9C-884C-FE06-E505-0D38F41294E9}"/>
              </a:ext>
            </a:extLst>
          </p:cNvPr>
          <p:cNvGraphicFramePr>
            <a:graphicFrameLocks noGrp="1"/>
          </p:cNvGraphicFramePr>
          <p:nvPr/>
        </p:nvGraphicFramePr>
        <p:xfrm>
          <a:off x="7785527" y="3272097"/>
          <a:ext cx="1250500" cy="197593"/>
        </p:xfrm>
        <a:graphic>
          <a:graphicData uri="http://schemas.openxmlformats.org/drawingml/2006/table">
            <a:tbl>
              <a:tblPr firstRow="1" bandRow="1"/>
              <a:tblGrid>
                <a:gridCol w="312625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12625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12625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12625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1975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tx2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graphicFrame>
        <p:nvGraphicFramePr>
          <p:cNvPr id="47" name="Table 13">
            <a:extLst>
              <a:ext uri="{FF2B5EF4-FFF2-40B4-BE49-F238E27FC236}">
                <a16:creationId xmlns:a16="http://schemas.microsoft.com/office/drawing/2014/main" id="{A271B784-8EB2-A8CC-B8A6-185BCBD9451D}"/>
              </a:ext>
            </a:extLst>
          </p:cNvPr>
          <p:cNvGraphicFramePr>
            <a:graphicFrameLocks noGrp="1"/>
          </p:cNvGraphicFramePr>
          <p:nvPr/>
        </p:nvGraphicFramePr>
        <p:xfrm>
          <a:off x="9230546" y="3272097"/>
          <a:ext cx="1247276" cy="205544"/>
        </p:xfrm>
        <a:graphic>
          <a:graphicData uri="http://schemas.openxmlformats.org/drawingml/2006/table">
            <a:tbl>
              <a:tblPr firstRow="1" bandRow="1"/>
              <a:tblGrid>
                <a:gridCol w="311819">
                  <a:extLst>
                    <a:ext uri="{9D8B030D-6E8A-4147-A177-3AD203B41FA5}">
                      <a16:colId xmlns:a16="http://schemas.microsoft.com/office/drawing/2014/main" val="387008818"/>
                    </a:ext>
                  </a:extLst>
                </a:gridCol>
                <a:gridCol w="311819">
                  <a:extLst>
                    <a:ext uri="{9D8B030D-6E8A-4147-A177-3AD203B41FA5}">
                      <a16:colId xmlns:a16="http://schemas.microsoft.com/office/drawing/2014/main" val="919313503"/>
                    </a:ext>
                  </a:extLst>
                </a:gridCol>
                <a:gridCol w="311819">
                  <a:extLst>
                    <a:ext uri="{9D8B030D-6E8A-4147-A177-3AD203B41FA5}">
                      <a16:colId xmlns:a16="http://schemas.microsoft.com/office/drawing/2014/main" val="517828259"/>
                    </a:ext>
                  </a:extLst>
                </a:gridCol>
                <a:gridCol w="311819">
                  <a:extLst>
                    <a:ext uri="{9D8B030D-6E8A-4147-A177-3AD203B41FA5}">
                      <a16:colId xmlns:a16="http://schemas.microsoft.com/office/drawing/2014/main" val="2078777497"/>
                    </a:ext>
                  </a:extLst>
                </a:gridCol>
              </a:tblGrid>
              <a:tr h="2055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Q1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Q2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Q3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800">
                          <a:solidFill>
                            <a:schemeClr val="bg1"/>
                          </a:solidFill>
                          <a:latin typeface="+mj-lt"/>
                        </a:rPr>
                        <a:t>Q4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614381"/>
                  </a:ext>
                </a:extLst>
              </a:tr>
            </a:tbl>
          </a:graphicData>
        </a:graphic>
      </p:graphicFrame>
      <p:sp>
        <p:nvSpPr>
          <p:cNvPr id="48" name="TextBox 47">
            <a:extLst>
              <a:ext uri="{FF2B5EF4-FFF2-40B4-BE49-F238E27FC236}">
                <a16:creationId xmlns:a16="http://schemas.microsoft.com/office/drawing/2014/main" id="{C9C8C509-D8BD-042A-10E0-04E6C7BA20E8}"/>
              </a:ext>
            </a:extLst>
          </p:cNvPr>
          <p:cNvSpPr txBox="1"/>
          <p:nvPr/>
        </p:nvSpPr>
        <p:spPr>
          <a:xfrm>
            <a:off x="1001225" y="2002874"/>
            <a:ext cx="1980200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2023 </a:t>
            </a:r>
            <a:b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Approval for Diamond-II 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start of funding 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40EEC6-EDA2-936A-1C8D-6D34A984F692}"/>
              </a:ext>
            </a:extLst>
          </p:cNvPr>
          <p:cNvSpPr txBox="1"/>
          <p:nvPr/>
        </p:nvSpPr>
        <p:spPr>
          <a:xfrm>
            <a:off x="4066077" y="1355569"/>
            <a:ext cx="2311617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 2025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Completion of the 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Diamond Extension Building  ​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6365AB-19C2-FBA3-49FF-B218C0437345}"/>
              </a:ext>
            </a:extLst>
          </p:cNvPr>
          <p:cNvSpPr txBox="1"/>
          <p:nvPr/>
        </p:nvSpPr>
        <p:spPr>
          <a:xfrm>
            <a:off x="7236762" y="4099846"/>
            <a:ext cx="1173622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 2027 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of the 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dark period ​​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8411B1-A554-EBA5-EDE6-F97DDEA2B8A6}"/>
              </a:ext>
            </a:extLst>
          </p:cNvPr>
          <p:cNvSpPr txBox="1"/>
          <p:nvPr/>
        </p:nvSpPr>
        <p:spPr>
          <a:xfrm>
            <a:off x="9722651" y="1290044"/>
            <a:ext cx="2109349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 2029 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Phase of beamlines become operational  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3AF7014-5236-24FE-B465-F24CC430D0EE}"/>
              </a:ext>
            </a:extLst>
          </p:cNvPr>
          <p:cNvSpPr txBox="1"/>
          <p:nvPr/>
        </p:nvSpPr>
        <p:spPr>
          <a:xfrm>
            <a:off x="9397396" y="4819953"/>
            <a:ext cx="2052988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2029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of the dark period; start of regular beamline X-ray commissioning 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3BDF8A-7684-8439-84E3-983A8C442A7F}"/>
              </a:ext>
            </a:extLst>
          </p:cNvPr>
          <p:cNvSpPr txBox="1"/>
          <p:nvPr/>
        </p:nvSpPr>
        <p:spPr>
          <a:xfrm>
            <a:off x="10152251" y="4084329"/>
            <a:ext cx="158620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Jan 2030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User on a Flagship Beamline 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5AE805-F1C4-EAB5-F532-B6F3492834B0}"/>
              </a:ext>
            </a:extLst>
          </p:cNvPr>
          <p:cNvSpPr txBox="1"/>
          <p:nvPr/>
        </p:nvSpPr>
        <p:spPr>
          <a:xfrm>
            <a:off x="10477822" y="2025668"/>
            <a:ext cx="1167014" cy="6463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 2030 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​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 of the 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D-II project ​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A67046-1B77-A824-6734-3C6D09C7BF64}"/>
              </a:ext>
            </a:extLst>
          </p:cNvPr>
          <p:cNvSpPr txBox="1"/>
          <p:nvPr/>
        </p:nvSpPr>
        <p:spPr>
          <a:xfrm>
            <a:off x="498684" y="3076342"/>
            <a:ext cx="927460" cy="16158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0" cap="none" spc="0" normalizeH="0" baseline="0" noProof="0">
                <a:ln>
                  <a:noFill/>
                </a:ln>
                <a:solidFill>
                  <a:srgbClr val="2029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2023/24 FY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D64568B0-3F32-90F2-6466-1C9A27AE5F97}"/>
              </a:ext>
            </a:extLst>
          </p:cNvPr>
          <p:cNvSpPr/>
          <p:nvPr/>
        </p:nvSpPr>
        <p:spPr>
          <a:xfrm>
            <a:off x="963661" y="2641940"/>
            <a:ext cx="75125" cy="75125"/>
          </a:xfrm>
          <a:prstGeom prst="ellips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7DD30C2-689F-70D8-A633-6B65B7067946}"/>
              </a:ext>
            </a:extLst>
          </p:cNvPr>
          <p:cNvSpPr/>
          <p:nvPr/>
        </p:nvSpPr>
        <p:spPr>
          <a:xfrm>
            <a:off x="4218155" y="2029028"/>
            <a:ext cx="75125" cy="75125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65050AC-24E2-BA37-3D3B-1FF9CBF852A4}"/>
              </a:ext>
            </a:extLst>
          </p:cNvPr>
          <p:cNvSpPr/>
          <p:nvPr/>
        </p:nvSpPr>
        <p:spPr>
          <a:xfrm>
            <a:off x="7205428" y="4040653"/>
            <a:ext cx="75125" cy="75125"/>
          </a:xfrm>
          <a:prstGeom prst="ellipse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E36C5FA-155A-A974-3C08-633CA475DC46}"/>
              </a:ext>
            </a:extLst>
          </p:cNvPr>
          <p:cNvSpPr/>
          <p:nvPr/>
        </p:nvSpPr>
        <p:spPr>
          <a:xfrm>
            <a:off x="9359833" y="4756644"/>
            <a:ext cx="75125" cy="75125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65CAE2-4019-4CCC-4102-38B2588D3C51}"/>
              </a:ext>
            </a:extLst>
          </p:cNvPr>
          <p:cNvSpPr/>
          <p:nvPr/>
        </p:nvSpPr>
        <p:spPr>
          <a:xfrm>
            <a:off x="10122909" y="4022286"/>
            <a:ext cx="75125" cy="75125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83C10E69-E530-57B7-39B0-7A28A544D589}"/>
              </a:ext>
            </a:extLst>
          </p:cNvPr>
          <p:cNvSpPr/>
          <p:nvPr/>
        </p:nvSpPr>
        <p:spPr>
          <a:xfrm>
            <a:off x="9685087" y="1927577"/>
            <a:ext cx="75125" cy="75125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2B19FF9-4350-40EC-6978-5B12FE356231}"/>
              </a:ext>
            </a:extLst>
          </p:cNvPr>
          <p:cNvSpPr/>
          <p:nvPr/>
        </p:nvSpPr>
        <p:spPr>
          <a:xfrm>
            <a:off x="8654271" y="2652853"/>
            <a:ext cx="75125" cy="75125"/>
          </a:xfrm>
          <a:prstGeom prst="ellipse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766E9A8-D559-C385-914D-40E2B4E162E2}"/>
              </a:ext>
            </a:extLst>
          </p:cNvPr>
          <p:cNvSpPr/>
          <p:nvPr/>
        </p:nvSpPr>
        <p:spPr>
          <a:xfrm>
            <a:off x="5348864" y="4026878"/>
            <a:ext cx="75125" cy="75125"/>
          </a:xfrm>
          <a:prstGeom prst="ellipse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BA3C4AB-F044-6025-B823-AD6B3E218723}"/>
              </a:ext>
            </a:extLst>
          </p:cNvPr>
          <p:cNvSpPr txBox="1"/>
          <p:nvPr/>
        </p:nvSpPr>
        <p:spPr>
          <a:xfrm>
            <a:off x="4228100" y="3897809"/>
            <a:ext cx="1397962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 2026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 of main girder assembly​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BAC1BEFB-93E5-99FC-067E-E55BFFA394E1}"/>
              </a:ext>
            </a:extLst>
          </p:cNvPr>
          <p:cNvSpPr/>
          <p:nvPr/>
        </p:nvSpPr>
        <p:spPr>
          <a:xfrm>
            <a:off x="5801421" y="4761167"/>
            <a:ext cx="75125" cy="75125"/>
          </a:xfrm>
          <a:prstGeom prst="ellipse">
            <a:avLst/>
          </a:prstGeom>
          <a:solidFill>
            <a:srgbClr val="97D7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4DCE3FB-1092-A54A-2EB5-9C14B9757696}"/>
              </a:ext>
            </a:extLst>
          </p:cNvPr>
          <p:cNvSpPr txBox="1"/>
          <p:nvPr/>
        </p:nvSpPr>
        <p:spPr>
          <a:xfrm>
            <a:off x="5882777" y="4929923"/>
            <a:ext cx="1615927" cy="6463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 2026</a:t>
            </a:r>
            <a:r>
              <a:rPr kumimoji="0" lang="en-GB" sz="14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202945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Readiness Review ​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/>
              <a:cs typeface="Calibri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2AF0359-AD5F-0F43-9E67-BC642D585DB0}"/>
              </a:ext>
            </a:extLst>
          </p:cNvPr>
          <p:cNvSpPr/>
          <p:nvPr/>
        </p:nvSpPr>
        <p:spPr>
          <a:xfrm>
            <a:off x="10440258" y="2652369"/>
            <a:ext cx="75125" cy="75125"/>
          </a:xfrm>
          <a:prstGeom prst="ellipse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89D4D9F-383C-DEAF-B566-9ADCBFF7D4AE}"/>
              </a:ext>
            </a:extLst>
          </p:cNvPr>
          <p:cNvGrpSpPr/>
          <p:nvPr/>
        </p:nvGrpSpPr>
        <p:grpSpPr>
          <a:xfrm>
            <a:off x="8691832" y="2030307"/>
            <a:ext cx="1785988" cy="615862"/>
            <a:chOff x="8672460" y="2520501"/>
            <a:chExt cx="1785988" cy="61586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A420D3F-20F5-525E-E4A4-2D3B4E5A768B}"/>
                </a:ext>
              </a:extLst>
            </p:cNvPr>
            <p:cNvSpPr txBox="1"/>
            <p:nvPr/>
          </p:nvSpPr>
          <p:spPr>
            <a:xfrm>
              <a:off x="8672461" y="2705476"/>
              <a:ext cx="178598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Start of storage ring beam commissioning 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​​​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21FDCF0-EEA8-8647-1072-BFD8A0BA513B}"/>
                </a:ext>
              </a:extLst>
            </p:cNvPr>
            <p:cNvSpPr txBox="1"/>
            <p:nvPr/>
          </p:nvSpPr>
          <p:spPr>
            <a:xfrm>
              <a:off x="8672460" y="2520501"/>
              <a:ext cx="1297159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Dec 2028 </a:t>
              </a: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​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/>
              </a:endParaRPr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90989F6D-63BB-F105-0CEB-5ADBF8048EE6}"/>
              </a:ext>
            </a:extLst>
          </p:cNvPr>
          <p:cNvSpPr/>
          <p:nvPr/>
        </p:nvSpPr>
        <p:spPr>
          <a:xfrm>
            <a:off x="7241691" y="3216443"/>
            <a:ext cx="2159172" cy="303785"/>
          </a:xfrm>
          <a:prstGeom prst="rect">
            <a:avLst/>
          </a:prstGeom>
          <a:solidFill>
            <a:srgbClr val="515250">
              <a:alpha val="37647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Arrow: Down 71">
            <a:extLst>
              <a:ext uri="{FF2B5EF4-FFF2-40B4-BE49-F238E27FC236}">
                <a16:creationId xmlns:a16="http://schemas.microsoft.com/office/drawing/2014/main" id="{41052C94-2FF6-4B3E-BDB2-2AA1070BC1A1}"/>
              </a:ext>
            </a:extLst>
          </p:cNvPr>
          <p:cNvSpPr/>
          <p:nvPr/>
        </p:nvSpPr>
        <p:spPr>
          <a:xfrm>
            <a:off x="4696684" y="2152817"/>
            <a:ext cx="314205" cy="6463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3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5606D-E387-E17C-439E-A0D5EE193E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9999" y="1461157"/>
            <a:ext cx="5659801" cy="4623378"/>
          </a:xfrm>
        </p:spPr>
        <p:txBody>
          <a:bodyPr>
            <a:normAutofit/>
          </a:bodyPr>
          <a:lstStyle/>
          <a:p>
            <a:r>
              <a:rPr lang="en-GB" dirty="0"/>
              <a:t>Refresh architecture of control system for an insertion device</a:t>
            </a:r>
          </a:p>
          <a:p>
            <a:r>
              <a:rPr lang="en-GB" dirty="0"/>
              <a:t>Context: Facility upgrade that includes build of 12 insertion devices.</a:t>
            </a:r>
          </a:p>
          <a:p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916A45E-203F-7AFD-1320-5FDF87BB0B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83888"/>
            <a:ext cx="5659800" cy="377791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D364D7D-8893-841E-9D75-707A4CC22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54001" y="6176963"/>
            <a:ext cx="12780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35212B95-9EC4-9549-A171-044945CECD5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BC075-3840-920E-AB3C-7B03688A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72001" cy="1101156"/>
          </a:xfrm>
        </p:spPr>
        <p:txBody>
          <a:bodyPr anchor="t">
            <a:normAutofit/>
          </a:bodyPr>
          <a:lstStyle/>
          <a:p>
            <a:r>
              <a:rPr lang="en-GB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324050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D692E9-4DB7-D0E5-056D-F46FB040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Scope of work (ID group view)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028D67-70D5-F3AD-7456-3AAA87C8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09644EC-7CB7-811A-815C-55102895F591}"/>
              </a:ext>
            </a:extLst>
          </p:cNvPr>
          <p:cNvSpPr>
            <a:spLocks noGrp="1"/>
          </p:cNvSpPr>
          <p:nvPr/>
        </p:nvSpPr>
        <p:spPr>
          <a:xfrm>
            <a:off x="10490593" y="6176963"/>
            <a:ext cx="1278000" cy="365125"/>
          </a:xfrm>
          <a:prstGeom prst="rect">
            <a:avLst/>
          </a:prstGeom>
        </p:spPr>
        <p:txBody>
          <a:bodyPr vert="horz" lIns="0" tIns="36000" rIns="0" bIns="36000" rtlCol="0" anchor="b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212B95-9EC4-9549-A171-044945CECD55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F51898C-D35C-2A83-91B9-C5674A529B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029919"/>
              </p:ext>
            </p:extLst>
          </p:nvPr>
        </p:nvGraphicFramePr>
        <p:xfrm>
          <a:off x="359999" y="1538172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3681E28D-E5BD-D300-444B-4900FC3A3901}"/>
              </a:ext>
            </a:extLst>
          </p:cNvPr>
          <p:cNvGrpSpPr/>
          <p:nvPr/>
        </p:nvGrpSpPr>
        <p:grpSpPr>
          <a:xfrm>
            <a:off x="5897421" y="1538172"/>
            <a:ext cx="1865376" cy="4351338"/>
            <a:chOff x="0" y="0"/>
            <a:chExt cx="1865376" cy="4351338"/>
          </a:xfrm>
          <a:solidFill>
            <a:schemeClr val="tx2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A7DCBF8-C23C-9386-FFFC-4F71303799D5}"/>
                </a:ext>
              </a:extLst>
            </p:cNvPr>
            <p:cNvSpPr/>
            <p:nvPr/>
          </p:nvSpPr>
          <p:spPr>
            <a:xfrm>
              <a:off x="0" y="0"/>
              <a:ext cx="1865376" cy="4351338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C5D3FCF2-5695-E26A-699F-DA3D8AD5D825}"/>
                </a:ext>
              </a:extLst>
            </p:cNvPr>
            <p:cNvSpPr txBox="1"/>
            <p:nvPr/>
          </p:nvSpPr>
          <p:spPr>
            <a:xfrm>
              <a:off x="91060" y="91060"/>
              <a:ext cx="1683256" cy="416921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400" kern="1200" dirty="0"/>
                <a:t>Diamond-II</a:t>
              </a:r>
              <a:endParaRPr lang="en-US" sz="2400" kern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80417-E6ED-6A71-52E8-EDD35797D4B6}"/>
              </a:ext>
            </a:extLst>
          </p:cNvPr>
          <p:cNvGrpSpPr/>
          <p:nvPr/>
        </p:nvGrpSpPr>
        <p:grpSpPr>
          <a:xfrm>
            <a:off x="7762794" y="1886123"/>
            <a:ext cx="4045095" cy="1693561"/>
            <a:chOff x="2996571" y="84082"/>
            <a:chExt cx="3316227" cy="3481069"/>
          </a:xfrm>
          <a:solidFill>
            <a:schemeClr val="accent1">
              <a:lumMod val="10000"/>
              <a:lumOff val="90000"/>
            </a:schemeClr>
          </a:solidFill>
        </p:grpSpPr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A2DE0DBA-31FA-2408-BC5C-BDA4350496E0}"/>
                </a:ext>
              </a:extLst>
            </p:cNvPr>
            <p:cNvSpPr/>
            <p:nvPr/>
          </p:nvSpPr>
          <p:spPr>
            <a:xfrm rot="5400000">
              <a:off x="2914151" y="166505"/>
              <a:ext cx="3481069" cy="3316224"/>
            </a:xfrm>
            <a:prstGeom prst="round2SameRect">
              <a:avLst/>
            </a:prstGeom>
            <a:grpFill/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7" name="Rectangle: Top Corners Rounded 4">
              <a:extLst>
                <a:ext uri="{FF2B5EF4-FFF2-40B4-BE49-F238E27FC236}">
                  <a16:creationId xmlns:a16="http://schemas.microsoft.com/office/drawing/2014/main" id="{D26780C1-2ADE-F2D6-DFB5-8C82696A0A2C}"/>
                </a:ext>
              </a:extLst>
            </p:cNvPr>
            <p:cNvSpPr txBox="1"/>
            <p:nvPr/>
          </p:nvSpPr>
          <p:spPr>
            <a:xfrm>
              <a:off x="2996571" y="1434269"/>
              <a:ext cx="3142214" cy="189209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68580" rIns="137160" bIns="68580" numCol="2" spcCol="127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/>
                <a:t>K02 CPMU-6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/>
                <a:t>I05 APPLE-Knot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/>
                <a:t>I06 EMPHU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/>
                <a:t>I17 APPLE-II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3B4F21-1047-E251-F53B-1433B3EEF183}"/>
              </a:ext>
            </a:extLst>
          </p:cNvPr>
          <p:cNvGrpSpPr/>
          <p:nvPr/>
        </p:nvGrpSpPr>
        <p:grpSpPr>
          <a:xfrm>
            <a:off x="7762794" y="3887817"/>
            <a:ext cx="4045094" cy="1693561"/>
            <a:chOff x="1865373" y="435133"/>
            <a:chExt cx="3316226" cy="3481070"/>
          </a:xfrm>
          <a:solidFill>
            <a:schemeClr val="accent1">
              <a:lumMod val="10000"/>
              <a:lumOff val="90000"/>
            </a:schemeClr>
          </a:solidFill>
        </p:grpSpPr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8905C0C5-FDE2-EF11-36C5-28E057674DA7}"/>
                </a:ext>
              </a:extLst>
            </p:cNvPr>
            <p:cNvSpPr/>
            <p:nvPr/>
          </p:nvSpPr>
          <p:spPr>
            <a:xfrm rot="5400000">
              <a:off x="1782952" y="517556"/>
              <a:ext cx="3481070" cy="3316224"/>
            </a:xfrm>
            <a:prstGeom prst="round2SameRect">
              <a:avLst/>
            </a:prstGeom>
            <a:grpFill/>
            <a:ln>
              <a:solidFill>
                <a:schemeClr val="tx1">
                  <a:lumMod val="10000"/>
                  <a:lumOff val="90000"/>
                </a:schemeClr>
              </a:solidFill>
            </a:ln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/>
            </a:p>
          </p:txBody>
        </p:sp>
        <p:sp>
          <p:nvSpPr>
            <p:cNvPr id="15" name="Rectangle: Top Corners Rounded 4">
              <a:extLst>
                <a:ext uri="{FF2B5EF4-FFF2-40B4-BE49-F238E27FC236}">
                  <a16:creationId xmlns:a16="http://schemas.microsoft.com/office/drawing/2014/main" id="{6B58CD4E-B776-9BB9-8870-FCC1E67E597F}"/>
                </a:ext>
              </a:extLst>
            </p:cNvPr>
            <p:cNvSpPr txBox="1"/>
            <p:nvPr/>
          </p:nvSpPr>
          <p:spPr>
            <a:xfrm>
              <a:off x="1865373" y="1608506"/>
              <a:ext cx="3142214" cy="181599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160" tIns="68580" rIns="137160" bIns="68580" numCol="2" spcCol="127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K16 HPMU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K21 HPMU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I06 APPLE-II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I08 APPLE-II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I10 APPLE-II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K18 3PW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K14 MPW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K07 APPLE-II</a:t>
              </a:r>
            </a:p>
          </p:txBody>
        </p:sp>
      </p:grpSp>
      <p:sp>
        <p:nvSpPr>
          <p:cNvPr id="12" name="TextBox 17">
            <a:extLst>
              <a:ext uri="{FF2B5EF4-FFF2-40B4-BE49-F238E27FC236}">
                <a16:creationId xmlns:a16="http://schemas.microsoft.com/office/drawing/2014/main" id="{38E778AC-F89D-594C-0C07-C2154C47215C}"/>
              </a:ext>
            </a:extLst>
          </p:cNvPr>
          <p:cNvSpPr txBox="1"/>
          <p:nvPr/>
        </p:nvSpPr>
        <p:spPr>
          <a:xfrm>
            <a:off x="8492194" y="2011680"/>
            <a:ext cx="27352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In-house builds: 4</a:t>
            </a:r>
          </a:p>
          <a:p>
            <a:endParaRPr lang="en-GB" dirty="0"/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797082D-BB77-AC64-1ED4-D6FED0B487B9}"/>
              </a:ext>
            </a:extLst>
          </p:cNvPr>
          <p:cNvSpPr txBox="1"/>
          <p:nvPr/>
        </p:nvSpPr>
        <p:spPr>
          <a:xfrm>
            <a:off x="8593820" y="389640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Industry builds: 8</a:t>
            </a:r>
          </a:p>
        </p:txBody>
      </p:sp>
    </p:spTree>
    <p:extLst>
      <p:ext uri="{BB962C8B-B14F-4D97-AF65-F5344CB8AC3E}">
        <p14:creationId xmlns:p14="http://schemas.microsoft.com/office/powerpoint/2010/main" val="1560422423"/>
      </p:ext>
    </p:extLst>
  </p:cSld>
  <p:clrMapOvr>
    <a:masterClrMapping/>
  </p:clrMapOvr>
</p:sld>
</file>

<file path=ppt/theme/theme1.xml><?xml version="1.0" encoding="utf-8"?>
<a:theme xmlns:a="http://schemas.openxmlformats.org/drawingml/2006/main" name="Diamond PPT template">
  <a:themeElements>
    <a:clrScheme name="Diamond">
      <a:dk1>
        <a:sysClr val="windowText" lastClr="000000"/>
      </a:dk1>
      <a:lt1>
        <a:sysClr val="window" lastClr="FFFFFF"/>
      </a:lt1>
      <a:dk2>
        <a:srgbClr val="202945"/>
      </a:dk2>
      <a:lt2>
        <a:srgbClr val="E8E8E8"/>
      </a:lt2>
      <a:accent1>
        <a:srgbClr val="202945"/>
      </a:accent1>
      <a:accent2>
        <a:srgbClr val="009CA6"/>
      </a:accent2>
      <a:accent3>
        <a:srgbClr val="008C15"/>
      </a:accent3>
      <a:accent4>
        <a:srgbClr val="FCD021"/>
      </a:accent4>
      <a:accent5>
        <a:srgbClr val="FF6900"/>
      </a:accent5>
      <a:accent6>
        <a:srgbClr val="E10600"/>
      </a:accent6>
      <a:hlink>
        <a:srgbClr val="009CA6"/>
      </a:hlink>
      <a:folHlink>
        <a:srgbClr val="B0008E"/>
      </a:folHlink>
    </a:clrScheme>
    <a:fontScheme name="Diamo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amond_PowerPoint_template.pptx" id="{F04FC931-AB8B-416D-9ED6-FF8B63761193}" vid="{07440020-6A7C-4857-AE6C-D80D94BDBB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0669a9-1f0e-4bf0-b923-4ef2d9164cd6" xsi:nil="true"/>
    <lcf76f155ced4ddcb4097134ff3c332f xmlns="4efff595-9748-44a8-a7f7-a5326e5a18d5">
      <Terms xmlns="http://schemas.microsoft.com/office/infopath/2007/PartnerControls"/>
    </lcf76f155ced4ddcb4097134ff3c332f>
    <link_x0028_test_x0029_ xmlns="4efff595-9748-44a8-a7f7-a5326e5a18d5">
      <Url xsi:nil="true"/>
      <Description xsi:nil="true"/>
    </link_x0028_test_x0029_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8A8B91A78D84A8E4E740900E5BBAE" ma:contentTypeVersion="20" ma:contentTypeDescription="Create a new document." ma:contentTypeScope="" ma:versionID="6dfb34acc6d5fd6868f27b2416372f48">
  <xsd:schema xmlns:xsd="http://www.w3.org/2001/XMLSchema" xmlns:xs="http://www.w3.org/2001/XMLSchema" xmlns:p="http://schemas.microsoft.com/office/2006/metadata/properties" xmlns:ns2="4efff595-9748-44a8-a7f7-a5326e5a18d5" xmlns:ns3="b9e61a8e-ce37-4f6f-ab37-54558243974f" xmlns:ns4="5c0669a9-1f0e-4bf0-b923-4ef2d9164cd6" targetNamespace="http://schemas.microsoft.com/office/2006/metadata/properties" ma:root="true" ma:fieldsID="d1d0b47e42c2a8d0e56003649fa41226" ns2:_="" ns3:_="" ns4:_="">
    <xsd:import namespace="4efff595-9748-44a8-a7f7-a5326e5a18d5"/>
    <xsd:import namespace="b9e61a8e-ce37-4f6f-ab37-54558243974f"/>
    <xsd:import namespace="5c0669a9-1f0e-4bf0-b923-4ef2d9164c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ink_x0028_test_x0029_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ff595-9748-44a8-a7f7-a5326e5a18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ink_x0028_test_x0029_" ma:index="20" nillable="true" ma:displayName="link (test)" ma:format="Hyperlink" ma:internalName="link_x0028_test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337dacbd-2312-46d0-8090-5db071459b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61a8e-ce37-4f6f-ab37-545582439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669a9-1f0e-4bf0-b923-4ef2d9164cd6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5ab0f6cc-d900-402f-a16e-db15990cd4cc}" ma:internalName="TaxCatchAll" ma:showField="CatchAllData" ma:web="b9e61a8e-ce37-4f6f-ab37-5455824397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7DA0CE-D320-4109-BDE5-CA1A049229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EF5239-7931-4BED-9ED4-6460ABE47D0B}">
  <ds:schemaRefs>
    <ds:schemaRef ds:uri="http://purl.org/dc/elements/1.1/"/>
    <ds:schemaRef ds:uri="http://schemas.microsoft.com/office/2006/metadata/properties"/>
    <ds:schemaRef ds:uri="5c0669a9-1f0e-4bf0-b923-4ef2d9164cd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c9ea966-a634-4411-b641-e42787c7e0ce"/>
    <ds:schemaRef ds:uri="b27aca67-d924-4688-b1c4-ec978c541228"/>
    <ds:schemaRef ds:uri="http://www.w3.org/XML/1998/namespace"/>
    <ds:schemaRef ds:uri="http://purl.org/dc/dcmitype/"/>
    <ds:schemaRef ds:uri="4efff595-9748-44a8-a7f7-a5326e5a18d5"/>
  </ds:schemaRefs>
</ds:datastoreItem>
</file>

<file path=customXml/itemProps3.xml><?xml version="1.0" encoding="utf-8"?>
<ds:datastoreItem xmlns:ds="http://schemas.openxmlformats.org/officeDocument/2006/customXml" ds:itemID="{15A3AE71-F605-4A16-9445-AEC06515E2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ff595-9748-44a8-a7f7-a5326e5a18d5"/>
    <ds:schemaRef ds:uri="b9e61a8e-ce37-4f6f-ab37-54558243974f"/>
    <ds:schemaRef ds:uri="5c0669a9-1f0e-4bf0-b923-4ef2d9164c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4710696-f0fd-4659-9c41-342689838806}" enabled="1" method="Privileged" siteId="{9d27ba74-0100-4d0d-81ff-1d728dae8df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Diamond_PowerPoint_template</Template>
  <TotalTime>1000</TotalTime>
  <Words>1124</Words>
  <Application>Microsoft Office PowerPoint</Application>
  <PresentationFormat>Widescreen</PresentationFormat>
  <Paragraphs>324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Aptos</vt:lpstr>
      <vt:lpstr>Arial</vt:lpstr>
      <vt:lpstr>Arial Nova Light</vt:lpstr>
      <vt:lpstr>Courier New</vt:lpstr>
      <vt:lpstr>Times</vt:lpstr>
      <vt:lpstr>Wingdings</vt:lpstr>
      <vt:lpstr>Diamond PPT template</vt:lpstr>
      <vt:lpstr>ID Controls for Diamond-II</vt:lpstr>
      <vt:lpstr>Contents</vt:lpstr>
      <vt:lpstr>PowerPoint Presentation</vt:lpstr>
      <vt:lpstr>PowerPoint Presentation</vt:lpstr>
      <vt:lpstr>Contents</vt:lpstr>
      <vt:lpstr>Diamond</vt:lpstr>
      <vt:lpstr>PowerPoint Presentation</vt:lpstr>
      <vt:lpstr>Motivation</vt:lpstr>
      <vt:lpstr>Scope of work (ID group view)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Contents</vt:lpstr>
      <vt:lpstr>Insertion devices development project</vt:lpstr>
      <vt:lpstr>Motor controllers</vt:lpstr>
      <vt:lpstr>Analogue velocity demand</vt:lpstr>
      <vt:lpstr>Analogue velocity demand</vt:lpstr>
      <vt:lpstr>Analogue velocity demand</vt:lpstr>
      <vt:lpstr>Analogue velocity demand</vt:lpstr>
      <vt:lpstr>PowerPoint Presentation</vt:lpstr>
      <vt:lpstr>PowerPoint Presentation</vt:lpstr>
      <vt:lpstr>Radiation damage</vt:lpstr>
      <vt:lpstr>Contents</vt:lpstr>
      <vt:lpstr>PowerPoint Presentation</vt:lpstr>
      <vt:lpstr>Test results</vt:lpstr>
      <vt:lpstr>Torque tests for Apple-Knot</vt:lpstr>
      <vt:lpstr>PowerPoint Presentation</vt:lpstr>
      <vt:lpstr>PowerPoint Presentation</vt:lpstr>
      <vt:lpstr>PowerPoint Presentation</vt:lpstr>
      <vt:lpstr>Torque curves</vt:lpstr>
      <vt:lpstr>Contents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Diamond Light Source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Mercado, Ronaldo (DLSLtd,RAL,TEC)</dc:creator>
  <cp:lastModifiedBy>Mercado, Ronaldo (DLSLtd,RAL,TEC)</cp:lastModifiedBy>
  <cp:revision>5</cp:revision>
  <cp:lastPrinted>2025-11-17T10:20:24Z</cp:lastPrinted>
  <dcterms:created xsi:type="dcterms:W3CDTF">2026-05-08T10:06:00Z</dcterms:created>
  <dcterms:modified xsi:type="dcterms:W3CDTF">2026-05-15T21:37:35Z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0x010100F1A8A8B91A78D84A8E4E740900E5BBAE</vt:lpwstr>
  </property>
  <property fmtid="{D5CDD505-2E9C-101B-9397-08002B2CF9AE}" pid="3" name="MediaServiceImageTags">
    <vt:lpwstr/>
  </property>
  <property fmtid="{D5CDD505-2E9C-101B-9397-08002B2CF9AE}" pid="4" name="ClassificationContentMarkingFooterLocations">
    <vt:lpwstr>Diamond PPT template:7</vt:lpwstr>
  </property>
  <property fmtid="{D5CDD505-2E9C-101B-9397-08002B2CF9AE}" pid="5" name="ClassificationContentMarkingFooterText">
    <vt:lpwstr>Classification: Public</vt:lpwstr>
  </property>
</Properties>
</file>