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146849217" r:id="rId5"/>
    <p:sldId id="2146849219" r:id="rId6"/>
    <p:sldId id="2146849228" r:id="rId7"/>
    <p:sldId id="2146849229" r:id="rId8"/>
    <p:sldId id="2146849230" r:id="rId9"/>
    <p:sldId id="2146849231" r:id="rId10"/>
    <p:sldId id="2146849232" r:id="rId11"/>
    <p:sldId id="2146849233" r:id="rId12"/>
    <p:sldId id="2146849234" r:id="rId13"/>
    <p:sldId id="2146849235" r:id="rId14"/>
    <p:sldId id="2146849236" r:id="rId15"/>
    <p:sldId id="2146849237" r:id="rId16"/>
    <p:sldId id="2146849238" r:id="rId17"/>
    <p:sldId id="2146849239" r:id="rId18"/>
    <p:sldId id="2146849241" r:id="rId19"/>
    <p:sldId id="2146849243" r:id="rId20"/>
    <p:sldId id="2146849242" r:id="rId21"/>
    <p:sldId id="2146849244" r:id="rId22"/>
    <p:sldId id="2146849248" r:id="rId23"/>
    <p:sldId id="2146849249" r:id="rId24"/>
    <p:sldId id="2146849247" r:id="rId25"/>
    <p:sldId id="2146849250" r:id="rId26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7307" autoAdjust="0"/>
  </p:normalViewPr>
  <p:slideViewPr>
    <p:cSldViewPr snapToGrid="0" showGuides="1">
      <p:cViewPr varScale="1">
        <p:scale>
          <a:sx n="102" d="100"/>
          <a:sy n="102" d="100"/>
        </p:scale>
        <p:origin x="76" y="1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09" d="100"/>
          <a:sy n="109" d="100"/>
        </p:scale>
        <p:origin x="5178" y="102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opfzeilenplatzhalter 1">
            <a:extLst>
              <a:ext uri="{FF2B5EF4-FFF2-40B4-BE49-F238E27FC236}">
                <a16:creationId xmlns:a16="http://schemas.microsoft.com/office/drawing/2014/main" id="{7021594F-60AF-5030-27F4-B919E0755C0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188390" y="0"/>
            <a:ext cx="6006185" cy="513508"/>
          </a:xfrm>
          <a:prstGeom prst="rect">
            <a:avLst/>
          </a:prstGeom>
        </p:spPr>
        <p:txBody>
          <a:bodyPr vert="horz" lIns="0" tIns="147643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umsplatzhalter 2">
            <a:extLst>
              <a:ext uri="{FF2B5EF4-FFF2-40B4-BE49-F238E27FC236}">
                <a16:creationId xmlns:a16="http://schemas.microsoft.com/office/drawing/2014/main" id="{45C4C54D-5268-2170-0B7D-70659D206B08}"/>
              </a:ext>
            </a:extLst>
          </p:cNvPr>
          <p:cNvSpPr>
            <a:spLocks noGrp="1"/>
          </p:cNvSpPr>
          <p:nvPr>
            <p:ph type="dt" idx="1"/>
          </p:nvPr>
        </p:nvSpPr>
        <p:spPr bwMode="gray">
          <a:xfrm>
            <a:off x="6194575" y="0"/>
            <a:ext cx="714695" cy="513508"/>
          </a:xfrm>
          <a:prstGeom prst="rect">
            <a:avLst/>
          </a:prstGeom>
        </p:spPr>
        <p:txBody>
          <a:bodyPr vert="horz" lIns="0" tIns="147643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A7568FAF-32D5-F797-5874-241DEBC3A7A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188390" y="9721106"/>
            <a:ext cx="6006185" cy="513507"/>
          </a:xfrm>
          <a:prstGeom prst="rect">
            <a:avLst/>
          </a:prstGeom>
        </p:spPr>
        <p:txBody>
          <a:bodyPr vert="horz" lIns="0" tIns="0" rIns="0" bIns="147643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6A11AFD2-EF91-BDDC-349A-DB1934250B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6194575" y="9721106"/>
            <a:ext cx="714695" cy="513507"/>
          </a:xfrm>
          <a:prstGeom prst="rect">
            <a:avLst/>
          </a:prstGeom>
        </p:spPr>
        <p:txBody>
          <a:bodyPr vert="horz" lIns="0" tIns="0" rIns="0" bIns="147643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1043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782" userDrawn="1">
          <p15:clr>
            <a:srgbClr val="F26B43"/>
          </p15:clr>
        </p15:guide>
        <p15:guide id="2" pos="223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gray">
          <a:xfrm>
            <a:off x="188390" y="0"/>
            <a:ext cx="6006185" cy="513508"/>
          </a:xfrm>
          <a:prstGeom prst="rect">
            <a:avLst/>
          </a:prstGeom>
        </p:spPr>
        <p:txBody>
          <a:bodyPr vert="horz" lIns="0" tIns="147643" rIns="0" bIns="0" rtlCol="0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gray">
          <a:xfrm>
            <a:off x="6194575" y="0"/>
            <a:ext cx="714695" cy="513508"/>
          </a:xfrm>
          <a:prstGeom prst="rect">
            <a:avLst/>
          </a:prstGeom>
        </p:spPr>
        <p:txBody>
          <a:bodyPr vert="horz" lIns="0" tIns="147643" rIns="0" bIns="0" rtlCol="0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0530C102-DC59-4ADF-BCE9-B21E5AA1F1ED}" type="datetimeFigureOut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58750" y="512763"/>
            <a:ext cx="6781800" cy="3814762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txBody>
          <a:bodyPr vert="horz" lIns="99041" tIns="49521" rIns="99041" bIns="49521" rtlCol="0" anchor="ctr"/>
          <a:lstStyle/>
          <a:p>
            <a:endParaRPr lang="en-US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195989" y="4525258"/>
            <a:ext cx="6714921" cy="481506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gray">
          <a:xfrm>
            <a:off x="188390" y="9721106"/>
            <a:ext cx="6006185" cy="513507"/>
          </a:xfrm>
          <a:prstGeom prst="rect">
            <a:avLst/>
          </a:prstGeom>
        </p:spPr>
        <p:txBody>
          <a:bodyPr vert="horz" lIns="0" tIns="0" rIns="0" bIns="147643" rtlCol="0" anchor="b"/>
          <a:lstStyle>
            <a:lvl1pPr algn="l">
              <a:defRPr sz="7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gray">
          <a:xfrm>
            <a:off x="6194575" y="9721106"/>
            <a:ext cx="714695" cy="513507"/>
          </a:xfrm>
          <a:prstGeom prst="rect">
            <a:avLst/>
          </a:prstGeom>
        </p:spPr>
        <p:txBody>
          <a:bodyPr vert="horz" lIns="0" tIns="0" rIns="0" bIns="147643" rtlCol="0" anchor="b"/>
          <a:lstStyle>
            <a:lvl1pPr algn="r">
              <a:defRPr sz="700">
                <a:solidFill>
                  <a:schemeClr val="bg2"/>
                </a:solidFill>
              </a:defRPr>
            </a:lvl1pPr>
          </a:lstStyle>
          <a:p>
            <a:fld id="{8D601724-35E3-4B40-B93F-B7E192B7F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1200" kern="1200">
        <a:solidFill>
          <a:srgbClr val="000000"/>
        </a:solidFill>
        <a:latin typeface="+mn-lt"/>
        <a:ea typeface="+mn-ea"/>
        <a:cs typeface="+mn-cs"/>
      </a:defRPr>
    </a:lvl1pPr>
    <a:lvl2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Wingdings" panose="05000000000000000000" pitchFamily="2" charset="2"/>
      <a:buChar char="§"/>
      <a:defRPr sz="1200" kern="1200">
        <a:solidFill>
          <a:srgbClr val="000000"/>
        </a:solidFill>
        <a:latin typeface="+mn-lt"/>
        <a:ea typeface="+mn-ea"/>
        <a:cs typeface="+mn-cs"/>
      </a:defRPr>
    </a:lvl2pPr>
    <a:lvl3pPr marL="252000" indent="-25200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buClr>
        <a:schemeClr val="accent1"/>
      </a:buClr>
      <a:buFont typeface="+mj-lt"/>
      <a:buAutoNum type="arabicPeriod"/>
      <a:defRPr sz="1200" kern="1200">
        <a:solidFill>
          <a:srgbClr val="000000"/>
        </a:solidFill>
        <a:latin typeface="+mn-lt"/>
        <a:ea typeface="+mn-ea"/>
        <a:cs typeface="+mn-cs"/>
      </a:defRPr>
    </a:lvl3pPr>
    <a:lvl4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Symbol" panose="05050102010706020507" pitchFamily="18" charset="2"/>
      <a:buChar char="-"/>
      <a:defRPr sz="1200" kern="1200">
        <a:solidFill>
          <a:srgbClr val="000000"/>
        </a:solidFill>
        <a:latin typeface="+mn-lt"/>
        <a:ea typeface="+mn-ea"/>
        <a:cs typeface="+mn-cs"/>
      </a:defRPr>
    </a:lvl4pPr>
    <a:lvl5pPr marL="504000" indent="-252000" algn="l" defTabSz="914400" rtl="0" eaLnBrk="1" latinLnBrk="0" hangingPunct="1">
      <a:lnSpc>
        <a:spcPct val="110000"/>
      </a:lnSpc>
      <a:spcBef>
        <a:spcPts val="0"/>
      </a:spcBef>
      <a:spcAft>
        <a:spcPts val="300"/>
      </a:spcAft>
      <a:buClr>
        <a:schemeClr val="accent1"/>
      </a:buClr>
      <a:buFont typeface="+mj-lt"/>
      <a:buAutoNum type="alphaLcPeriod"/>
      <a:defRPr sz="1200" kern="1200">
        <a:solidFill>
          <a:srgbClr val="000000"/>
        </a:solidFill>
        <a:latin typeface="+mn-lt"/>
        <a:ea typeface="+mn-ea"/>
        <a:cs typeface="+mn-cs"/>
      </a:defRPr>
    </a:lvl5pPr>
    <a:lvl6pPr marL="0" indent="0" algn="l" defTabSz="914400" rtl="0" eaLnBrk="1" latinLnBrk="0" hangingPunct="1">
      <a:lnSpc>
        <a:spcPct val="110000"/>
      </a:lnSpc>
      <a:spcBef>
        <a:spcPts val="1000"/>
      </a:spcBef>
      <a:spcAft>
        <a:spcPts val="600"/>
      </a:spcAft>
      <a:defRPr sz="1600" b="1" kern="1200">
        <a:solidFill>
          <a:schemeClr val="accent1"/>
        </a:solidFill>
        <a:latin typeface="+mn-lt"/>
        <a:ea typeface="+mn-ea"/>
        <a:cs typeface="+mn-cs"/>
      </a:defRPr>
    </a:lvl6pPr>
    <a:lvl7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7pPr>
    <a:lvl8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lnSpc>
        <a:spcPct val="110000"/>
      </a:lnSpc>
      <a:spcBef>
        <a:spcPts val="300"/>
      </a:spcBef>
      <a:spcAft>
        <a:spcPts val="300"/>
      </a:spcAft>
      <a:defRPr sz="800" kern="1200">
        <a:solidFill>
          <a:srgbClr val="000000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52" userDrawn="1">
          <p15:clr>
            <a:srgbClr val="F26B43"/>
          </p15:clr>
        </p15:guide>
        <p15:guide id="2" pos="123" userDrawn="1">
          <p15:clr>
            <a:srgbClr val="F26B43"/>
          </p15:clr>
        </p15:guide>
        <p15:guide id="3" pos="4358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Title Slides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9806C6D-0905-EEEA-0B68-C996F2964F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E157EA1-ECC1-A9AA-1AF8-CA75A4644506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aute 4">
              <a:extLst>
                <a:ext uri="{FF2B5EF4-FFF2-40B4-BE49-F238E27FC236}">
                  <a16:creationId xmlns:a16="http://schemas.microsoft.com/office/drawing/2014/main" id="{FDC88BE7-F254-7F88-E4BE-4948376941C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246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659"/>
            <a:ext cx="1728788" cy="1007704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E8D194-9EDA-738A-DC32-F2142FF7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41590941-2AFE-4A5C-AA06-E5BDF2C4575F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05649568-1C2D-B202-63ED-CEE7405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39B9F8B5-CDA2-B101-8FD8-AD3CDBA0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A6AB963E-1F0D-866D-E3FB-95098EBB08C9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7F437339-9972-1104-C84E-3425CA29FA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E8490089-7E0F-697B-8A21-B674E637433E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B31B9B-7A37-361D-F7F6-4E6344A8A4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0118436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Divider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3ADA49-B8A9-2D5D-A571-94E5F1DD0F54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E2251FA2-90EB-2A45-FC37-A0304FBAD85F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61D9F5AD-F0AD-2CAA-880D-C238F5A4CFA7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5969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49F37-C71A-F97E-E3A7-139DDD7F9D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4041774"/>
            <a:ext cx="7561263" cy="2232025"/>
          </a:xfrm>
        </p:spPr>
        <p:txBody>
          <a:bodyPr tIns="7200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377F9694-8382-FAAE-BF69-4C4EF7EA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1C51A72D-799D-4C24-AD38-13B9E3F86685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1ACFB753-502E-F3E6-F47F-279E23DC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960B388-4E4A-DE89-37D5-609461B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FF8578ED-5C80-7F30-EAC9-58EF35B542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2A2A9F0-A69F-C43F-A107-E3FA32B32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black">
          <a:xfrm>
            <a:off x="10091738" y="4041776"/>
            <a:ext cx="1726244" cy="365518"/>
          </a:xfrm>
        </p:spPr>
        <p:txBody>
          <a:bodyPr wrap="none" tIns="10800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Chapter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4FC48BF4-7798-9F53-9DFC-ED348CD6B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0091738" y="4407464"/>
            <a:ext cx="1726244" cy="858274"/>
          </a:xfrm>
        </p:spPr>
        <p:txBody>
          <a:bodyPr wrap="none" tIns="0"/>
          <a:lstStyle>
            <a:lvl1pPr marL="0" indent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bg1">
                    <a:alpha val="60000"/>
                  </a:schemeClr>
                </a:solidFill>
                <a:latin typeface="+mj-lt"/>
              </a:defRPr>
            </a:lvl1pPr>
            <a:lvl2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2pPr>
            <a:lvl3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3pPr>
            <a:lvl4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4pPr>
            <a:lvl5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5pPr>
            <a:lvl6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6pPr>
            <a:lvl7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7pPr>
            <a:lvl8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8pPr>
            <a:lvl9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000" b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A65190-0278-D712-7185-458914BDE89A}"/>
              </a:ext>
            </a:extLst>
          </p:cNvPr>
          <p:cNvSpPr/>
          <p:nvPr userDrawn="1"/>
        </p:nvSpPr>
        <p:spPr bwMode="gray">
          <a:xfrm>
            <a:off x="12252684" y="4041774"/>
            <a:ext cx="1908212" cy="1835498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t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Divider Slide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a better overview, the color of the chapter separator can be adjusted.</a:t>
            </a:r>
          </a:p>
          <a:p>
            <a:pPr algn="l"/>
            <a:endParaRPr lang="en-US" sz="1000" dirty="0">
              <a:solidFill>
                <a:schemeClr val="tx1"/>
              </a:solidFill>
            </a:endParaRP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Right-click next to the slide, </a:t>
            </a:r>
            <a:r>
              <a:rPr lang="en-US" sz="1000" b="1" dirty="0">
                <a:solidFill>
                  <a:schemeClr val="tx1"/>
                </a:solidFill>
              </a:rPr>
              <a:t>Format background</a:t>
            </a:r>
            <a:r>
              <a:rPr lang="en-US" sz="1000" dirty="0">
                <a:solidFill>
                  <a:schemeClr val="tx1"/>
                </a:solidFill>
              </a:rPr>
              <a:t>, select </a:t>
            </a:r>
            <a:r>
              <a:rPr lang="en-US" sz="1000" b="1" dirty="0">
                <a:solidFill>
                  <a:schemeClr val="tx1"/>
                </a:solidFill>
              </a:rPr>
              <a:t>Theme Colors</a:t>
            </a:r>
            <a:r>
              <a:rPr lang="en-US" sz="1000" dirty="0">
                <a:solidFill>
                  <a:schemeClr val="tx1"/>
                </a:solidFill>
              </a:rPr>
              <a:t>.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0105423-6B46-120A-0BA8-0B71D20B9EDB}"/>
              </a:ext>
            </a:extLst>
          </p:cNvPr>
          <p:cNvSpPr/>
          <p:nvPr userDrawn="1"/>
        </p:nvSpPr>
        <p:spPr bwMode="gray">
          <a:xfrm>
            <a:off x="12396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tx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49502F4-B000-C269-8071-9A63E2A72653}"/>
              </a:ext>
            </a:extLst>
          </p:cNvPr>
          <p:cNvSpPr/>
          <p:nvPr userDrawn="1"/>
        </p:nvSpPr>
        <p:spPr bwMode="gray">
          <a:xfrm>
            <a:off x="126164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7E2FD37A-1CC6-89FD-5DDD-E6570ACC76CE}"/>
              </a:ext>
            </a:extLst>
          </p:cNvPr>
          <p:cNvSpPr/>
          <p:nvPr userDrawn="1"/>
        </p:nvSpPr>
        <p:spPr bwMode="gray">
          <a:xfrm>
            <a:off x="128362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F39F4507-52B0-54F8-D940-968CA169441A}"/>
              </a:ext>
            </a:extLst>
          </p:cNvPr>
          <p:cNvSpPr/>
          <p:nvPr userDrawn="1"/>
        </p:nvSpPr>
        <p:spPr bwMode="gray">
          <a:xfrm>
            <a:off x="1305595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057D053-9A95-35E0-0244-4F994B98FF23}"/>
              </a:ext>
            </a:extLst>
          </p:cNvPr>
          <p:cNvSpPr/>
          <p:nvPr userDrawn="1"/>
        </p:nvSpPr>
        <p:spPr bwMode="gray">
          <a:xfrm>
            <a:off x="13275701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4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F5C6E84-2A68-9158-2D5F-E1AB8B02124C}"/>
              </a:ext>
            </a:extLst>
          </p:cNvPr>
          <p:cNvSpPr/>
          <p:nvPr userDrawn="1"/>
        </p:nvSpPr>
        <p:spPr bwMode="gray">
          <a:xfrm>
            <a:off x="13495450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5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0AE386D5-4201-6C21-55BF-AE30828A74FF}"/>
              </a:ext>
            </a:extLst>
          </p:cNvPr>
          <p:cNvSpPr/>
          <p:nvPr userDrawn="1"/>
        </p:nvSpPr>
        <p:spPr bwMode="gray">
          <a:xfrm>
            <a:off x="13715202" y="5528853"/>
            <a:ext cx="193667" cy="193667"/>
          </a:xfrm>
          <a:prstGeom prst="roundRect">
            <a:avLst>
              <a:gd name="adj" fmla="val 23225"/>
            </a:avLst>
          </a:pr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FCCD13C-13DF-D323-4F51-3921028E77C1}"/>
              </a:ext>
            </a:extLst>
          </p:cNvPr>
          <p:cNvSpPr>
            <a:spLocks/>
          </p:cNvSpPr>
          <p:nvPr/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658049 w 861983"/>
              <a:gd name="connsiteY0" fmla="*/ 308 h 309203"/>
              <a:gd name="connsiteX1" fmla="*/ 861983 w 861983"/>
              <a:gd name="connsiteY1" fmla="*/ 308 h 309203"/>
              <a:gd name="connsiteX2" fmla="*/ 861983 w 861983"/>
              <a:gd name="connsiteY2" fmla="*/ 69770 h 309203"/>
              <a:gd name="connsiteX3" fmla="*/ 802345 w 861983"/>
              <a:gd name="connsiteY3" fmla="*/ 69770 h 309203"/>
              <a:gd name="connsiteX4" fmla="*/ 802345 w 861983"/>
              <a:gd name="connsiteY4" fmla="*/ 309203 h 309203"/>
              <a:gd name="connsiteX5" fmla="*/ 717687 w 861983"/>
              <a:gd name="connsiteY5" fmla="*/ 309203 h 309203"/>
              <a:gd name="connsiteX6" fmla="*/ 717687 w 861983"/>
              <a:gd name="connsiteY6" fmla="*/ 69770 h 309203"/>
              <a:gd name="connsiteX7" fmla="*/ 658049 w 861983"/>
              <a:gd name="connsiteY7" fmla="*/ 69770 h 309203"/>
              <a:gd name="connsiteX8" fmla="*/ 553088 w 861983"/>
              <a:gd name="connsiteY8" fmla="*/ 308 h 309203"/>
              <a:gd name="connsiteX9" fmla="*/ 637743 w 861983"/>
              <a:gd name="connsiteY9" fmla="*/ 308 h 309203"/>
              <a:gd name="connsiteX10" fmla="*/ 637743 w 861983"/>
              <a:gd name="connsiteY10" fmla="*/ 308895 h 309203"/>
              <a:gd name="connsiteX11" fmla="*/ 553088 w 861983"/>
              <a:gd name="connsiteY11" fmla="*/ 308895 h 309203"/>
              <a:gd name="connsiteX12" fmla="*/ 310128 w 861983"/>
              <a:gd name="connsiteY12" fmla="*/ 308 h 309203"/>
              <a:gd name="connsiteX13" fmla="*/ 312683 w 861983"/>
              <a:gd name="connsiteY13" fmla="*/ 308 h 309203"/>
              <a:gd name="connsiteX14" fmla="*/ 312375 w 861983"/>
              <a:gd name="connsiteY14" fmla="*/ 308893 h 309203"/>
              <a:gd name="connsiteX15" fmla="*/ 312376 w 861983"/>
              <a:gd name="connsiteY15" fmla="*/ 308894 h 309203"/>
              <a:gd name="connsiteX16" fmla="*/ 312375 w 861983"/>
              <a:gd name="connsiteY16" fmla="*/ 308894 h 309203"/>
              <a:gd name="connsiteX17" fmla="*/ 312375 w 861983"/>
              <a:gd name="connsiteY17" fmla="*/ 308895 h 309203"/>
              <a:gd name="connsiteX18" fmla="*/ 312330 w 861983"/>
              <a:gd name="connsiteY18" fmla="*/ 308895 h 309203"/>
              <a:gd name="connsiteX19" fmla="*/ 312330 w 861983"/>
              <a:gd name="connsiteY19" fmla="*/ 308894 h 309203"/>
              <a:gd name="connsiteX20" fmla="*/ 0 w 861983"/>
              <a:gd name="connsiteY20" fmla="*/ 308894 h 309203"/>
              <a:gd name="connsiteX21" fmla="*/ 9822 w 861983"/>
              <a:gd name="connsiteY21" fmla="*/ 233400 h 309203"/>
              <a:gd name="connsiteX22" fmla="*/ 312327 w 861983"/>
              <a:gd name="connsiteY22" fmla="*/ 308882 h 309203"/>
              <a:gd name="connsiteX23" fmla="*/ 312324 w 861983"/>
              <a:gd name="connsiteY23" fmla="*/ 308870 h 309203"/>
              <a:gd name="connsiteX24" fmla="*/ 30128 w 861983"/>
              <a:gd name="connsiteY24" fmla="*/ 177592 h 309203"/>
              <a:gd name="connsiteX25" fmla="*/ 71047 w 861983"/>
              <a:gd name="connsiteY25" fmla="*/ 113197 h 309203"/>
              <a:gd name="connsiteX26" fmla="*/ 312318 w 861983"/>
              <a:gd name="connsiteY26" fmla="*/ 308847 h 309203"/>
              <a:gd name="connsiteX27" fmla="*/ 312293 w 861983"/>
              <a:gd name="connsiteY27" fmla="*/ 308749 h 309203"/>
              <a:gd name="connsiteX28" fmla="*/ 116061 w 861983"/>
              <a:gd name="connsiteY28" fmla="*/ 68799 h 309203"/>
              <a:gd name="connsiteX29" fmla="*/ 180765 w 861983"/>
              <a:gd name="connsiteY29" fmla="*/ 28848 h 309203"/>
              <a:gd name="connsiteX30" fmla="*/ 312277 w 861983"/>
              <a:gd name="connsiteY30" fmla="*/ 308685 h 309203"/>
              <a:gd name="connsiteX31" fmla="*/ 237188 w 861983"/>
              <a:gd name="connsiteY31" fmla="*/ 9205 h 309203"/>
              <a:gd name="connsiteX32" fmla="*/ 310128 w 861983"/>
              <a:gd name="connsiteY32" fmla="*/ 308 h 309203"/>
              <a:gd name="connsiteX33" fmla="*/ 441123 w 861983"/>
              <a:gd name="connsiteY33" fmla="*/ 0 h 309203"/>
              <a:gd name="connsiteX34" fmla="*/ 538155 w 861983"/>
              <a:gd name="connsiteY34" fmla="*/ 0 h 309203"/>
              <a:gd name="connsiteX35" fmla="*/ 413197 w 861983"/>
              <a:gd name="connsiteY35" fmla="*/ 155394 h 309203"/>
              <a:gd name="connsiteX36" fmla="*/ 538772 w 861983"/>
              <a:gd name="connsiteY36" fmla="*/ 308895 h 309203"/>
              <a:gd name="connsiteX37" fmla="*/ 444646 w 861983"/>
              <a:gd name="connsiteY37" fmla="*/ 308895 h 309203"/>
              <a:gd name="connsiteX38" fmla="*/ 332681 w 861983"/>
              <a:gd name="connsiteY38" fmla="*/ 188693 h 309203"/>
              <a:gd name="connsiteX39" fmla="*/ 332681 w 861983"/>
              <a:gd name="connsiteY39" fmla="*/ 119895 h 30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1983" h="309203">
                <a:moveTo>
                  <a:pt x="658049" y="308"/>
                </a:moveTo>
                <a:lnTo>
                  <a:pt x="861983" y="308"/>
                </a:lnTo>
                <a:lnTo>
                  <a:pt x="861983" y="69770"/>
                </a:lnTo>
                <a:lnTo>
                  <a:pt x="802345" y="69770"/>
                </a:lnTo>
                <a:lnTo>
                  <a:pt x="802345" y="309203"/>
                </a:lnTo>
                <a:lnTo>
                  <a:pt x="717687" y="309203"/>
                </a:lnTo>
                <a:lnTo>
                  <a:pt x="717687" y="69770"/>
                </a:lnTo>
                <a:lnTo>
                  <a:pt x="658049" y="69770"/>
                </a:lnTo>
                <a:close/>
                <a:moveTo>
                  <a:pt x="553088" y="308"/>
                </a:moveTo>
                <a:lnTo>
                  <a:pt x="637743" y="308"/>
                </a:lnTo>
                <a:lnTo>
                  <a:pt x="637743" y="308895"/>
                </a:lnTo>
                <a:lnTo>
                  <a:pt x="553088" y="308895"/>
                </a:lnTo>
                <a:close/>
                <a:moveTo>
                  <a:pt x="310128" y="308"/>
                </a:moveTo>
                <a:lnTo>
                  <a:pt x="312683" y="308"/>
                </a:lnTo>
                <a:lnTo>
                  <a:pt x="312375" y="308893"/>
                </a:lnTo>
                <a:lnTo>
                  <a:pt x="312376" y="308894"/>
                </a:lnTo>
                <a:lnTo>
                  <a:pt x="312375" y="308894"/>
                </a:lnTo>
                <a:lnTo>
                  <a:pt x="312375" y="308895"/>
                </a:lnTo>
                <a:lnTo>
                  <a:pt x="312330" y="308895"/>
                </a:lnTo>
                <a:lnTo>
                  <a:pt x="312330" y="308894"/>
                </a:lnTo>
                <a:lnTo>
                  <a:pt x="0" y="308894"/>
                </a:lnTo>
                <a:cubicBezTo>
                  <a:pt x="308" y="282863"/>
                  <a:pt x="3480" y="257493"/>
                  <a:pt x="9822" y="233400"/>
                </a:cubicBezTo>
                <a:lnTo>
                  <a:pt x="312327" y="308882"/>
                </a:lnTo>
                <a:lnTo>
                  <a:pt x="312324" y="308870"/>
                </a:lnTo>
                <a:lnTo>
                  <a:pt x="30128" y="177592"/>
                </a:lnTo>
                <a:cubicBezTo>
                  <a:pt x="40920" y="154425"/>
                  <a:pt x="54882" y="132842"/>
                  <a:pt x="71047" y="113197"/>
                </a:cubicBezTo>
                <a:lnTo>
                  <a:pt x="312318" y="308847"/>
                </a:lnTo>
                <a:lnTo>
                  <a:pt x="312293" y="308749"/>
                </a:lnTo>
                <a:lnTo>
                  <a:pt x="116061" y="68799"/>
                </a:lnTo>
                <a:cubicBezTo>
                  <a:pt x="135750" y="52942"/>
                  <a:pt x="157289" y="39640"/>
                  <a:pt x="180765" y="28848"/>
                </a:cubicBezTo>
                <a:lnTo>
                  <a:pt x="312277" y="308685"/>
                </a:lnTo>
                <a:lnTo>
                  <a:pt x="237188" y="9205"/>
                </a:lnTo>
                <a:cubicBezTo>
                  <a:pt x="260665" y="3480"/>
                  <a:pt x="285066" y="308"/>
                  <a:pt x="310128" y="308"/>
                </a:cubicBezTo>
                <a:close/>
                <a:moveTo>
                  <a:pt x="441123" y="0"/>
                </a:moveTo>
                <a:lnTo>
                  <a:pt x="538155" y="0"/>
                </a:lnTo>
                <a:lnTo>
                  <a:pt x="413197" y="155394"/>
                </a:lnTo>
                <a:lnTo>
                  <a:pt x="538772" y="308895"/>
                </a:lnTo>
                <a:lnTo>
                  <a:pt x="444646" y="308895"/>
                </a:lnTo>
                <a:lnTo>
                  <a:pt x="332681" y="188693"/>
                </a:lnTo>
                <a:lnTo>
                  <a:pt x="332681" y="119895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413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Slid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Slides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96487C8-3898-9A0D-C9F9-756ABF29CC7A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BB845C91-C89E-338E-C9EA-4C39346DFA55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176FA26C-F202-41D1-CD6E-898DF2DEBB09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934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7561264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D431E4-E519-1234-FE33-E8AB807780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38985F4-50E8-E270-E8DA-DC9A5DFEC6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11813F-F15B-6052-8D32-B7BF1C278A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0263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03953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038B4-FE9D-E75E-CBA7-A4AFDD61FF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45E4FB2-A8D4-4A44-B523-1A6592E6D6A0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3F8990C-EE9B-9FAE-C44C-270F39377E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BC8FCD27-29AE-82EA-3746-DBEB053279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682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59263" y="1598217"/>
            <a:ext cx="367188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155944" y="1592263"/>
            <a:ext cx="3664582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FCF9B44-89CE-5C78-E17A-E0D8DDD8AA0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E1E6054-7CE0-4EDA-96CC-13B71BA2A6F1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2B90CFD-7675-410D-5FBC-60FE99027A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EE605EC-0BAE-E682-2FEE-959934696D4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756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287713" y="1598217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5FAB14BE-0A96-B2A6-1E7C-652A5A235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03949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A18B540B-0C8C-E249-F263-396FA418CF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120188" y="1592263"/>
            <a:ext cx="270033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6F2C2F2-A469-FDA9-4694-B14CE4D2B83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EC89E41-7072-44CC-B244-1AABA7C6926D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09FE437C-2FB5-8E53-12AF-758B9C09B9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FC6255C4-5E26-8F03-0093-3FE830E79CD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930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Text &amp; </a:t>
            </a:r>
            <a:br>
              <a:rPr lang="en-US" sz="12000" b="1" dirty="0">
                <a:solidFill>
                  <a:schemeClr val="bg1"/>
                </a:solidFill>
              </a:rPr>
            </a:br>
            <a:r>
              <a:rPr lang="en-US" sz="12000" b="1" dirty="0" err="1">
                <a:solidFill>
                  <a:schemeClr val="bg1"/>
                </a:solidFill>
              </a:rPr>
              <a:t>Pictue</a:t>
            </a:r>
            <a:endParaRPr lang="en-US" sz="12000" b="1" dirty="0">
              <a:solidFill>
                <a:schemeClr val="bg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D91CF98-7E64-A92D-A585-8CE7EB1112F2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0DC14551-5FA4-58A0-A5D0-4712444E529A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CA816A33-7090-9599-A875-ED901DF398EA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54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1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D70B73C-0CF1-5C0D-6E7E-0F2140886ACB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F79FA06E-4A79-9BE7-7176-0CDABBFDEA0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EC2F8AC-7E4D-40DF-A811-CA1DDF83347A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CACCEBE-2A95-EBE4-CD9F-A6EDDA24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30C461-1671-0A4D-6841-C1DA8B5BA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EA6D74CA-A6BA-B921-DEB9-D6A49E43D2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5367944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936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0" y="0"/>
            <a:ext cx="59880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250CC-595F-56CB-920B-A07D0AF8DB6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A4A19A95-D23C-445E-8F64-953237B3CA28}" type="datetime3">
              <a:rPr lang="de-DE" smtClean="0"/>
              <a:t>15/05/26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12934-337B-04B6-BBA6-336DE745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7DF1B2-42B7-5543-6886-E7938EDB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484C6BD-91DB-46E4-D1D8-D75CEFB669AE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59D79EA9-159E-AF02-E8D2-0E0E2BFCBD4B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0DC72A4-EA66-1D2C-67F7-6C89ECA758C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C890DB-CD17-4A1F-BD79-44804CD60EB3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457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and 2x Pictur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7561263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60849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8F5116AB-EDC8-4AAB-4B23-B0F880D311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3429000"/>
            <a:ext cx="4043361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76EE313-5AAA-A0EA-8444-811EFE1191D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A1FC182A-F96F-5221-873F-3B2B5AAB8E5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7CA15B4-929B-4BFD-8045-3817D9D96767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2C1A369-5E22-F1DC-FC91-3E67E0891AA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1294EBFA-1C3B-20E4-7E18-EADCA4BF01E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87767C0-1F3D-3EB7-C35E-3DFC7F453FE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2090349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0" y="1"/>
            <a:ext cx="5988049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6D641E1-639F-0493-BBF6-89BD42031440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2E680-3FF9-ABDB-21FE-FBA02779216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3EB0422-72D0-4E96-8704-0F295A1C33A1}" type="datetime3">
              <a:rPr lang="de-DE" noProof="1" smtClean="0"/>
              <a:t>15/05/26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A526B-BB77-0D6A-817F-6C40D944BDC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F4C557-2716-4BAC-1F79-F528FD3982D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644C98EE-B3A7-7238-F3DE-A4EEE986D320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4435738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5616575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5616575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77424FD-F9EC-9D50-76B7-A15217260B9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203952" y="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E6670E1C-5A99-3F90-22DA-92683344E10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203952" y="3429000"/>
            <a:ext cx="598804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E029FC3-CCFD-6807-4B07-283D6D2E4AC3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BE23FB-82F9-256A-844F-E66CF0B1169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7691B29-C999-42D8-9662-5008B7E8BD3B}" type="datetime3">
              <a:rPr lang="de-DE" noProof="1" smtClean="0"/>
              <a:t>15/05/26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B82624-8EFE-AB1E-C365-BC8C7FE4BEC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3887786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15CD544-922E-96F9-8EAB-ABE0DF7E74C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C80D2BB3-E138-B7DD-31BD-76E8F71E4E39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5227583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4" y="1"/>
            <a:ext cx="7932736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C92567-845B-5A16-AD42-AF8D88C03086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41EFE2-E8B5-56D7-6032-6F049A14EA6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DCA3AD0-C09D-49CD-AC8F-F479C62BBA75}" type="datetime3">
              <a:rPr lang="de-DE" noProof="1" smtClean="0"/>
              <a:t>15/05/26</a:t>
            </a:fld>
            <a:endParaRPr lang="en-US" noProof="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05A39-8EF3-2CC5-3106-31B6DF3A23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9CFE138-5A56-42D1-CEDB-6704D5C323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9" name="SmartArt Placeholder 8">
            <a:extLst>
              <a:ext uri="{FF2B5EF4-FFF2-40B4-BE49-F238E27FC236}">
                <a16:creationId xmlns:a16="http://schemas.microsoft.com/office/drawing/2014/main" id="{F2824E2A-4652-0276-77D5-E2F7A17236EF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8865449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259263" y="3429000"/>
            <a:ext cx="7932737" cy="3428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7364D22-E1CE-D3E5-45DB-66B9F8D3C95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25E92D-EEDF-41E0-AFB0-5B7CA56902F1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36F822C-2EC5-4F2F-AB2D-643B1DDD7EF1}" type="datetime3">
              <a:rPr lang="de-DE" noProof="1" smtClean="0"/>
              <a:t>15/05/26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181661-B42D-C815-F777-F226E4013A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A4FC51-B5D1-EA2C-4520-8FBD7D0AD4F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25AC6484-86DB-2DAB-BB62-A5745F449A7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63630723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2x Picture vertic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6858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946D4BB-B535-21BF-5706-F2593173BAA1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2913EC-AA64-42F8-7D39-B16842087D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0262DB0-5878-4A29-BDD1-11904049B6CE}" type="datetime3">
              <a:rPr lang="de-DE" noProof="1" smtClean="0"/>
              <a:t>15/05/26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E0DADB-FC3F-095E-4791-75B52230B02F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A1CFBF2-D69A-34C8-B3BD-C059BF951A1E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B89CE0D6-653F-7F8C-F948-4496D414E60D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09978504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x Pictur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21C31316-62F6-D18F-1737-CCC5C0FA2D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259263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9ECB9B22-62D9-8BEF-B4AF-E3D501B30B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224800" y="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299"/>
            <a:ext cx="3671889" cy="1008063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4" y="1592263"/>
            <a:ext cx="3671889" cy="4684711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Bildplatzhalter 15">
            <a:extLst>
              <a:ext uri="{FF2B5EF4-FFF2-40B4-BE49-F238E27FC236}">
                <a16:creationId xmlns:a16="http://schemas.microsoft.com/office/drawing/2014/main" id="{7F82C154-C2F8-0DAB-C0BD-5339CDD093A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3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20C756FA-7475-759D-D898-FED49EC21C6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224800" y="3429000"/>
            <a:ext cx="3967200" cy="3429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3376BD9-6CCE-719E-7D39-A434E6F082BA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30D9CD-2193-97AA-1758-B1FC1421DAA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07CED4E-5DC2-4A5C-AB35-0A6C404B6149}" type="datetime3">
              <a:rPr lang="de-DE" noProof="1" smtClean="0"/>
              <a:t>15/05/26</a:t>
            </a:fld>
            <a:endParaRPr lang="en-US" noProof="1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9C73A4-0550-88A3-B15C-D839D27C3A4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100264" y="6273800"/>
            <a:ext cx="1943100" cy="584200"/>
          </a:xfrm>
        </p:spPr>
        <p:txBody>
          <a:bodyPr/>
          <a:lstStyle/>
          <a:p>
            <a:r>
              <a:rPr lang="en-US" noProof="1"/>
              <a:t>Name - Title of Presentation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09BE537-47E8-E28E-E31C-569B375CD31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CC855A49-14E5-453A-4AAE-9D55DDBC3682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240119587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and Picture horizontal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2816225"/>
            <a:ext cx="3671889" cy="346074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5615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7600DACF-0260-C244-6BC3-A95B98E320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44990" y="2816225"/>
            <a:ext cx="3671889" cy="346074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26003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8BCFDEC-EEB4-FB94-494B-7A6B7C8104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93170E-C4BC-45BC-A0FA-0C899C2F9EEE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38CEE48-7318-2C48-A4DB-0374240E6D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A6EAAC-D781-C247-456C-6DDB93810F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42044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EC190A-F91D-A63D-5DE6-284075CC06D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3331D24-8C15-4D40-9C7C-9862DAA326B3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7D6DBFAC-7948-6CD4-F795-0F6575875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1806FD95-1722-01B2-D054-0F1C46053F9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6583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4041775"/>
            <a:ext cx="5616575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5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289A028-6BAD-57D6-0C99-2E2EE8D2385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AAFA2D4-8F12-48A5-9C4C-5C067A6FB1C7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FF70BBC8-26C8-72F5-7017-C4E9ADC5110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4220114-93CE-7986-FBD4-6B87CC84D1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15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14472A9-C746-414B-A339-17009C086F0C}"/>
              </a:ext>
            </a:extLst>
          </p:cNvPr>
          <p:cNvSpPr/>
          <p:nvPr userDrawn="1"/>
        </p:nvSpPr>
        <p:spPr bwMode="gray">
          <a:xfrm>
            <a:off x="5988050" y="0"/>
            <a:ext cx="620395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368300"/>
            <a:ext cx="5616575" cy="4681538"/>
          </a:xfrm>
        </p:spPr>
        <p:txBody>
          <a:bodyPr rIns="36000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265738"/>
            <a:ext cx="5616575" cy="1011236"/>
          </a:xfrm>
        </p:spPr>
        <p:txBody>
          <a:bodyPr rIns="36000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5988051" y="1"/>
            <a:ext cx="4103687" cy="6858000"/>
          </a:xfrm>
        </p:spPr>
        <p:txBody>
          <a:bodyPr tIns="864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13F734F-93E9-EAAB-2752-52949F41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77F576C9-A806-4C7F-B6B9-EA3D74A2E7CF}" type="datetime3">
              <a:rPr lang="de-DE" smtClean="0"/>
              <a:t>15/05/26</a:t>
            </a:fld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037DF08-8E92-E882-4AEB-B9E96AA7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9264F0A-C45F-9937-0433-4CE92B3E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A1532E2A-0AD5-78A6-C7F4-C16B026BA9BB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1126D6D5-2B7D-390E-6320-C8E356BB57B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ihandform: Form 10">
              <a:extLst>
                <a:ext uri="{FF2B5EF4-FFF2-40B4-BE49-F238E27FC236}">
                  <a16:creationId xmlns:a16="http://schemas.microsoft.com/office/drawing/2014/main" id="{E48DCF6E-1E81-A530-130D-A40052D29E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57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4041775"/>
            <a:ext cx="5616575" cy="2235198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4041775"/>
            <a:ext cx="3671886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4259261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-1"/>
            <a:ext cx="3889375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B0C0D4B8-0642-DA51-02B4-CD518D792A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48638" y="-1"/>
            <a:ext cx="4043360" cy="382428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4F7FD17-6F08-455B-89F3-014E426ED5A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05F5BBC-28CC-4050-BF5E-4967D5CE53B0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295BB98B-CA7B-1291-9702-334ACEEE83D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49F8E6D6-952F-6259-CB3F-D9FD0CF614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4561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3AEDD-A574-4DAF-D1EC-A27C2292DE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0DF684-D653-4284-9B2A-B6BEF39FCA93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F58EBD7-6711-442F-F11B-AEE90C03C90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8F5ADB7-1DE3-CF4C-2772-4A7CBBB483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4893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03949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08F79B48-DA81-CB7D-4184-C12044C47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2" y="-1"/>
            <a:ext cx="6203948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3DB8F0C-439C-6E68-E1D6-2CD9C93ACE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50" y="-1"/>
            <a:ext cx="5988049" cy="504983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26F2CC-FD06-0D05-F9BC-EA3577B02B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CA8C0BB-3264-405F-A625-AE19452CEBE3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B56F4D1-3BED-CF11-4CA9-195A2857302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682BB5B3-0CF3-C297-3B12-70918709FF8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385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D81F5719-88F7-8122-30E7-C4EDDE47BE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DF833069-8A51-2788-517E-244A50E9A0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8FBD7F7D-0AAE-6C8E-E25F-AD0146EE9D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C866A8-34DE-9962-F35F-CD530235112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9C43FA7-110C-4244-94EF-769FE900A0F7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CD73AD41-5895-7F97-5F11-9EE28D61761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AC39AA92-697F-9C87-7391-FD2148F379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3974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Bildplatzhalter 15">
            <a:extLst>
              <a:ext uri="{FF2B5EF4-FFF2-40B4-BE49-F238E27FC236}">
                <a16:creationId xmlns:a16="http://schemas.microsoft.com/office/drawing/2014/main" id="{57221ED0-08B5-804A-A5D3-858C1FBF6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2C1B9B64-2441-8357-F153-985A05DAB7A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3B17586A-9CCE-8295-2F97-E528DD0C3C8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0C7BBDAF-B20D-60D9-3199-BC0FA5A0FE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B07C1E-75AF-D661-9B0E-FB6406930C72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64AE00C4-099E-4A6A-984A-6CC0B5D80B80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8345-FC50-948A-F811-0B4575026B2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AA0923-C682-650B-E243-7EC5A1EB571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68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5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5DC53031-0D17-F341-B556-CAB21B21AD9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Bildplatzhalter 15">
            <a:extLst>
              <a:ext uri="{FF2B5EF4-FFF2-40B4-BE49-F238E27FC236}">
                <a16:creationId xmlns:a16="http://schemas.microsoft.com/office/drawing/2014/main" id="{7621CD60-0EEE-8EE1-2413-15ACFBB4FD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50498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7834F377-608A-1764-2D89-CC39A31EDC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Bildplatzhalter 15">
            <a:extLst>
              <a:ext uri="{FF2B5EF4-FFF2-40B4-BE49-F238E27FC236}">
                <a16:creationId xmlns:a16="http://schemas.microsoft.com/office/drawing/2014/main" id="{4C11F33F-4952-0822-BD29-5112BEE9D3D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E636C18E-9864-2F8B-F6CA-5E977141C9D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81462F4-7E9B-9816-7A91-CD63748EFFA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7C4A37B6-D0BF-499A-8B3E-7C72515710D0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C2F10F94-6302-EFB2-67BF-534AEC1DF9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3E4D86CD-F0F0-D953-FC70-25716FFC701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0553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6x Picture horizontal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5616575" cy="1011236"/>
          </a:xfrm>
        </p:spPr>
        <p:txBody>
          <a:bodyPr tIns="0"/>
          <a:lstStyle/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6" cy="1008062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06B3F9A9-7D44-E3D9-34C3-186B5CE72C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0"/>
            <a:ext cx="42592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487580F0-10F0-597D-B74B-3AA53C72CB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59263" y="0"/>
            <a:ext cx="3889375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Bildplatzhalter 15">
            <a:extLst>
              <a:ext uri="{FF2B5EF4-FFF2-40B4-BE49-F238E27FC236}">
                <a16:creationId xmlns:a16="http://schemas.microsoft.com/office/drawing/2014/main" id="{479D4CF8-3CF2-33EE-3E52-E67D33D232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0"/>
            <a:ext cx="4043362" cy="25289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681FE394-9FBF-7254-E399-7BF501CFF5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-1" y="2528900"/>
            <a:ext cx="4259263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2EC1BE5C-58BE-A28F-D48F-AACC647D303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2" y="2528900"/>
            <a:ext cx="3889375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A1CE0C82-8D00-6128-A723-75FB35F9E4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8" y="2528900"/>
            <a:ext cx="4043362" cy="2520938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1D9D3A7-656E-5EF8-DC21-9E4100AD724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2D92AAC5-989F-4178-BD31-62C192B777D2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15DD17-D1C2-CAD1-2B57-987C840DD93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FC4E6F-39C1-2BF6-B3CD-824ACF39607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348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" y="-1"/>
            <a:ext cx="12191999" cy="6858001"/>
          </a:xfrm>
        </p:spPr>
        <p:txBody>
          <a:bodyPr tIns="90000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5265737"/>
            <a:ext cx="7561263" cy="1011236"/>
          </a:xfrm>
        </p:spPr>
        <p:txBody>
          <a:bodyPr t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4A93AEE-C09B-11EE-62B2-D258B26B0D2C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26D7894-F140-1F47-D2F6-229CD2C494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1DE5AC-27F5-45CD-82B8-C26DA551C741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60435903-70F1-B75C-C10A-BC04CBD3B6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C091A42-6A7C-132E-E5ED-A7A2F10231A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AF2A633C-85DA-E08F-E985-EE1D753E33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57802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und 2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9" y="1592263"/>
            <a:ext cx="5616575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5265738"/>
            <a:ext cx="5616575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EE3343F-20F8-0E46-42FA-821D2026B50E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E398E94-D9CE-4B5A-A608-4F4E7E889A2C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7DF4F2F-5D04-4C9E-307B-30037ABC94A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D81DB6B4-64B1-EEDE-D757-88A82845A3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9231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und 3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4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8" y="1592263"/>
            <a:ext cx="3671889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9" y="5265738"/>
            <a:ext cx="3671889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CDF1D0DD-152A-CD72-F7A9-948FA54C791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0210641-C560-46CB-B39D-241E6A4EF321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10188A5A-13A0-E431-44B3-E58A8A6D0DD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79C41ECA-AF89-1BAD-40AE-C421974015D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951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41775"/>
            <a:ext cx="5616575" cy="1691479"/>
          </a:xfrm>
        </p:spPr>
        <p:txBody>
          <a:bodyPr rIns="0" anchor="t"/>
          <a:lstStyle>
            <a:lvl1pPr algn="l">
              <a:defRPr sz="5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E52B5CC-CF21-9E7E-CADE-8B782F3AF80F}"/>
              </a:ext>
            </a:extLst>
          </p:cNvPr>
          <p:cNvSpPr/>
          <p:nvPr userDrawn="1"/>
        </p:nvSpPr>
        <p:spPr bwMode="gray">
          <a:xfrm>
            <a:off x="12233756" y="1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613673CC-527A-F7FD-F4BB-EFB8EDA9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2A6BF1E9-0342-46EC-9856-8D917A85838D}" type="datetime3">
              <a:rPr lang="de-DE" smtClean="0"/>
              <a:t>15/05/26</a:t>
            </a:fld>
            <a:endParaRPr lang="en-US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42973810-AFA0-E19F-E5A5-A7F82CD7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1AF4981-2A51-01C8-FC65-7C68623E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8A25F18-5A38-86C1-D835-316B836320E1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922738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und 4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28582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28582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2056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056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120186" y="1592263"/>
            <a:ext cx="2700338" cy="345757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120187" y="5265738"/>
            <a:ext cx="2700338" cy="1011236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5DC6279-864D-E5B0-0BBF-962E9E50B6FD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29E44D78-8D7F-4054-A29E-E8012BDBCFE6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3CF6C9B7-B599-4BE6-52FB-051D2A0B3B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EAF3799-0F9B-7F03-53B6-D30505ED8E7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78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Text und 5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704537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907"/>
            <a:ext cx="11449050" cy="1007455"/>
          </a:xfrm>
        </p:spPr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4538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5037599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037600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7370661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370662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9703724" y="1592263"/>
            <a:ext cx="2116800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9703725" y="4041775"/>
            <a:ext cx="2116800" cy="2235199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99193BC6-5DE5-F84B-817B-E27F95FD4E3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0D45406-601B-409E-AA0B-826FBBC4490C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A4281E8C-1C19-EF23-952B-CD22CCC9F3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C9F951DB-FC7A-C00E-DAB8-004CEF0ABB3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8711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Text und 6x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6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2314574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314575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59262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9263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290663F7-C01E-A524-14EE-F495697580C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149231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4A722441-C52C-1DE3-6900-FAF58B44C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148638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CDB5A221-6B48-924B-A1FD-6D62179C207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10090049" y="1592262"/>
            <a:ext cx="1728788" cy="2232025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6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EB10AE12-A5D0-F238-1264-88B90FA44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10090050" y="4041774"/>
            <a:ext cx="1728788" cy="2232025"/>
          </a:xfrm>
        </p:spPr>
        <p:txBody>
          <a:bodyPr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79DD9CB7-7539-1828-FADA-78A66F2349FA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99F341B8-B38D-4640-B61E-CB50E17DCDD5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63BDBE70-17B1-8520-1846-0D0FF5DC7F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7D5DEFA5-487F-8348-320F-F21E9955110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039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4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5616574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03948" y="1592262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3950" y="3360814"/>
            <a:ext cx="5616575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71475" y="4041775"/>
            <a:ext cx="5616573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71474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6203949" y="4041774"/>
            <a:ext cx="5616575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03950" y="5805774"/>
            <a:ext cx="5616573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7649989-D9AA-435F-7A4A-0B2A5E1ECF2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1DB8991-62F1-4799-A6E3-A702574F4DD4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9F316C1-96F5-A67B-AF23-9ACC6CA9F2A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D2A681F8-D362-068B-DB53-4422E123610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593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icture and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71475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71475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3" name="Bildplatzhalter 15">
            <a:extLst>
              <a:ext uri="{FF2B5EF4-FFF2-40B4-BE49-F238E27FC236}">
                <a16:creationId xmlns:a16="http://schemas.microsoft.com/office/drawing/2014/main" id="{CD8BE5C1-5277-9F0D-214B-6BE9AC8AC9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260846" y="1592262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6D2788FA-E004-70D7-3A51-569E0F254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Add Title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EEEB74CB-203B-02FC-976A-B40F94BCE8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4260848" y="3360814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2" name="Bildplatzhalter 15">
            <a:extLst>
              <a:ext uri="{FF2B5EF4-FFF2-40B4-BE49-F238E27FC236}">
                <a16:creationId xmlns:a16="http://schemas.microsoft.com/office/drawing/2014/main" id="{F8AC44F9-1F23-6873-474A-BE0A023DEAD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48637" y="1594869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EADE0E58-96C3-B4F9-7508-58B7536F7C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8148637" y="3358868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2" name="Bildplatzhalter 15">
            <a:extLst>
              <a:ext uri="{FF2B5EF4-FFF2-40B4-BE49-F238E27FC236}">
                <a16:creationId xmlns:a16="http://schemas.microsoft.com/office/drawing/2014/main" id="{C4D4B916-72EE-D72A-5C96-51535BE77B0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71475" y="4041774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37F1E17B-BC6D-5885-9A9E-8DFC4EE2BF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71474" y="5805774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4" name="Bildplatzhalter 15">
            <a:extLst>
              <a:ext uri="{FF2B5EF4-FFF2-40B4-BE49-F238E27FC236}">
                <a16:creationId xmlns:a16="http://schemas.microsoft.com/office/drawing/2014/main" id="{DC1FEB43-DE82-8732-4F57-F71B0E7269D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259260" y="4044948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1677C5CF-B71C-20E0-5EC4-77FF60F7CB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259262" y="5813500"/>
            <a:ext cx="3671888" cy="463474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DFEEF33F-FBF4-3DE9-D0E5-00A10C7FC5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8148637" y="4041773"/>
            <a:ext cx="3671888" cy="1764000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A36A8A1C-5BB2-98A0-32C5-38F2E40CEF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148637" y="5805773"/>
            <a:ext cx="3671888" cy="464400"/>
          </a:xfrm>
        </p:spPr>
        <p:txBody>
          <a:bodyPr tIns="144000"/>
          <a:lstStyle/>
          <a:p>
            <a:pPr lvl="0"/>
            <a:r>
              <a:rPr lang="en-US" dirty="0"/>
              <a:t>Add text</a:t>
            </a:r>
          </a:p>
        </p:txBody>
      </p:sp>
      <p:sp>
        <p:nvSpPr>
          <p:cNvPr id="18" name="Datumsplatzhalter 17">
            <a:extLst>
              <a:ext uri="{FF2B5EF4-FFF2-40B4-BE49-F238E27FC236}">
                <a16:creationId xmlns:a16="http://schemas.microsoft.com/office/drawing/2014/main" id="{A5232473-C891-573E-C486-121FF378F57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4A1E8E7A-2CC0-4190-98EC-6CEF712D6B86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7302FC03-B491-A207-7DBA-127BB90729D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8B67C2D4-3135-E49A-5148-63257685678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0574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7"/>
          </a:xfrm>
        </p:spPr>
        <p:txBody>
          <a:bodyPr/>
          <a:lstStyle>
            <a:lvl1pPr marL="432000" indent="-432000">
              <a:buClrTx/>
              <a:buFont typeface="Franklin Gothic Medium" panose="020B0603020102020204" pitchFamily="34" charset="0"/>
              <a:buChar char="”"/>
              <a:defRPr sz="5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259262" y="5265738"/>
            <a:ext cx="3673475" cy="1011236"/>
          </a:xfrm>
        </p:spPr>
        <p:txBody>
          <a:bodyPr anchor="b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18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text</a:t>
            </a:r>
          </a:p>
        </p:txBody>
      </p:sp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8148638" y="1"/>
            <a:ext cx="4043362" cy="6857999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2B4EB0-6F81-8A92-AEB6-3A876DF968E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0B1A5CA9-F444-9ABD-A3CA-65CB055B04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2D885B-4C5C-44FF-A3CB-A07773E0A1B0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5110DDBB-783E-176F-3138-CDB539444CF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1568248-D3ED-9CDD-8765-05A7F7D90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CD118D49-289F-F3C3-A4F7-A7BAA877B06B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156005636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8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bg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5E8BE99-BBFE-1166-A5A4-5E8F865BC339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75F87F0-97BD-75C5-3B01-5453495E2DA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838F81-95BD-4883-B6AF-236BB9363614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9DC4A23-8BC7-B256-93F3-F3D72EA72D2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12BEC3C-F478-347A-87BC-A57694C03C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CFA640E-0C3B-EC08-4180-576AB4B63F75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12862243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15">
            <a:extLst>
              <a:ext uri="{FF2B5EF4-FFF2-40B4-BE49-F238E27FC236}">
                <a16:creationId xmlns:a16="http://schemas.microsoft.com/office/drawing/2014/main" id="{3D7FEBCC-B6B1-D6F4-B8C4-39CAEC3BF5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0" y="0"/>
            <a:ext cx="12192000" cy="6857999"/>
          </a:xfrm>
          <a:solidFill>
            <a:schemeClr val="tx1"/>
          </a:solidFill>
        </p:spPr>
        <p:txBody>
          <a:bodyPr tIns="0" rIns="360000"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 the image to the clipboard,</a:t>
            </a:r>
            <a:br>
              <a:rPr lang="en-US" dirty="0"/>
            </a:br>
            <a:r>
              <a:rPr lang="en-US" dirty="0"/>
              <a:t> select the placeholder </a:t>
            </a:r>
            <a:br>
              <a:rPr lang="en-US" dirty="0"/>
            </a:br>
            <a:r>
              <a:rPr lang="en-US" dirty="0"/>
              <a:t>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" y="0"/>
            <a:ext cx="9875838" cy="6858000"/>
          </a:xfrm>
          <a:gradFill>
            <a:gsLst>
              <a:gs pos="0">
                <a:schemeClr val="tx1">
                  <a:alpha val="50000"/>
                </a:schemeClr>
              </a:gs>
              <a:gs pos="45000">
                <a:schemeClr val="tx1">
                  <a:alpha val="0"/>
                </a:schemeClr>
              </a:gs>
            </a:gsLst>
            <a:lin ang="3600000" scaled="0"/>
          </a:gradFill>
        </p:spPr>
        <p:txBody>
          <a:bodyPr lIns="370800" tIns="367200"/>
          <a:lstStyle>
            <a:lvl1pPr marL="0" indent="0">
              <a:buClrTx/>
              <a:buFont typeface="Franklin Gothic Medium" panose="020B0603020102020204" pitchFamily="34" charset="0"/>
              <a:buNone/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4B639C-9221-9BDD-0103-AF80E5F4F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475" y="2816225"/>
            <a:ext cx="3671888" cy="22336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EA6A5AB-5F58-422C-FC11-9570CAC5B5E8}"/>
              </a:ext>
            </a:extLst>
          </p:cNvPr>
          <p:cNvSpPr/>
          <p:nvPr userDrawn="1"/>
        </p:nvSpPr>
        <p:spPr bwMode="gray">
          <a:xfrm>
            <a:off x="12233756" y="6026150"/>
            <a:ext cx="1963144" cy="828677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Logo Color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For light images,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logo color can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be changed to black.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980954-6FA1-FA07-4041-D754784A20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D594B4-FAA6-48FC-8521-E3442E1753B1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BB377EE-E522-561C-164E-DE25C9BDA1C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544A298-CA43-241E-F64B-02F6BEC45A0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5EB352FB-5D9C-29FF-9EFE-4F1988C355BE}"/>
              </a:ext>
            </a:extLst>
          </p:cNvPr>
          <p:cNvSpPr>
            <a:spLocks noGrp="1" noChangeAspect="1"/>
          </p:cNvSpPr>
          <p:nvPr>
            <p:ph type="dgm" sz="quarter" idx="21" hasCustomPrompt="1"/>
          </p:nvPr>
        </p:nvSpPr>
        <p:spPr bwMode="gray">
          <a:xfrm>
            <a:off x="11140463" y="6437457"/>
            <a:ext cx="689586" cy="247362"/>
          </a:xfrm>
          <a:custGeom>
            <a:avLst/>
            <a:gdLst>
              <a:gd name="connsiteX0" fmla="*/ 526439 w 689586"/>
              <a:gd name="connsiteY0" fmla="*/ 247 h 247362"/>
              <a:gd name="connsiteX1" fmla="*/ 689586 w 689586"/>
              <a:gd name="connsiteY1" fmla="*/ 247 h 247362"/>
              <a:gd name="connsiteX2" fmla="*/ 689586 w 689586"/>
              <a:gd name="connsiteY2" fmla="*/ 55816 h 247362"/>
              <a:gd name="connsiteX3" fmla="*/ 641876 w 689586"/>
              <a:gd name="connsiteY3" fmla="*/ 55816 h 247362"/>
              <a:gd name="connsiteX4" fmla="*/ 641876 w 689586"/>
              <a:gd name="connsiteY4" fmla="*/ 247362 h 247362"/>
              <a:gd name="connsiteX5" fmla="*/ 574149 w 689586"/>
              <a:gd name="connsiteY5" fmla="*/ 247362 h 247362"/>
              <a:gd name="connsiteX6" fmla="*/ 574149 w 689586"/>
              <a:gd name="connsiteY6" fmla="*/ 55816 h 247362"/>
              <a:gd name="connsiteX7" fmla="*/ 526439 w 689586"/>
              <a:gd name="connsiteY7" fmla="*/ 55816 h 247362"/>
              <a:gd name="connsiteX8" fmla="*/ 442470 w 689586"/>
              <a:gd name="connsiteY8" fmla="*/ 247 h 247362"/>
              <a:gd name="connsiteX9" fmla="*/ 510194 w 689586"/>
              <a:gd name="connsiteY9" fmla="*/ 247 h 247362"/>
              <a:gd name="connsiteX10" fmla="*/ 510194 w 689586"/>
              <a:gd name="connsiteY10" fmla="*/ 247116 h 247362"/>
              <a:gd name="connsiteX11" fmla="*/ 442470 w 689586"/>
              <a:gd name="connsiteY11" fmla="*/ 247116 h 247362"/>
              <a:gd name="connsiteX12" fmla="*/ 248102 w 689586"/>
              <a:gd name="connsiteY12" fmla="*/ 247 h 247362"/>
              <a:gd name="connsiteX13" fmla="*/ 250146 w 689586"/>
              <a:gd name="connsiteY13" fmla="*/ 247 h 247362"/>
              <a:gd name="connsiteX14" fmla="*/ 249899 w 689586"/>
              <a:gd name="connsiteY14" fmla="*/ 247077 h 247362"/>
              <a:gd name="connsiteX15" fmla="*/ 249900 w 689586"/>
              <a:gd name="connsiteY15" fmla="*/ 247078 h 247362"/>
              <a:gd name="connsiteX16" fmla="*/ 249900 w 689586"/>
              <a:gd name="connsiteY16" fmla="*/ 247113 h 247362"/>
              <a:gd name="connsiteX17" fmla="*/ 249899 w 689586"/>
              <a:gd name="connsiteY17" fmla="*/ 247111 h 247362"/>
              <a:gd name="connsiteX18" fmla="*/ 249899 w 689586"/>
              <a:gd name="connsiteY18" fmla="*/ 247113 h 247362"/>
              <a:gd name="connsiteX19" fmla="*/ 249899 w 689586"/>
              <a:gd name="connsiteY19" fmla="*/ 247114 h 247362"/>
              <a:gd name="connsiteX20" fmla="*/ 249899 w 689586"/>
              <a:gd name="connsiteY20" fmla="*/ 247116 h 247362"/>
              <a:gd name="connsiteX21" fmla="*/ 249864 w 689586"/>
              <a:gd name="connsiteY21" fmla="*/ 247116 h 247362"/>
              <a:gd name="connsiteX22" fmla="*/ 249864 w 689586"/>
              <a:gd name="connsiteY22" fmla="*/ 247114 h 247362"/>
              <a:gd name="connsiteX23" fmla="*/ 0 w 689586"/>
              <a:gd name="connsiteY23" fmla="*/ 247114 h 247362"/>
              <a:gd name="connsiteX24" fmla="*/ 7858 w 689586"/>
              <a:gd name="connsiteY24" fmla="*/ 186719 h 247362"/>
              <a:gd name="connsiteX25" fmla="*/ 249861 w 689586"/>
              <a:gd name="connsiteY25" fmla="*/ 247105 h 247362"/>
              <a:gd name="connsiteX26" fmla="*/ 249859 w 689586"/>
              <a:gd name="connsiteY26" fmla="*/ 247095 h 247362"/>
              <a:gd name="connsiteX27" fmla="*/ 24103 w 689586"/>
              <a:gd name="connsiteY27" fmla="*/ 142073 h 247362"/>
              <a:gd name="connsiteX28" fmla="*/ 56837 w 689586"/>
              <a:gd name="connsiteY28" fmla="*/ 90557 h 247362"/>
              <a:gd name="connsiteX29" fmla="*/ 249854 w 689586"/>
              <a:gd name="connsiteY29" fmla="*/ 247076 h 247362"/>
              <a:gd name="connsiteX30" fmla="*/ 249834 w 689586"/>
              <a:gd name="connsiteY30" fmla="*/ 246997 h 247362"/>
              <a:gd name="connsiteX31" fmla="*/ 92849 w 689586"/>
              <a:gd name="connsiteY31" fmla="*/ 55039 h 247362"/>
              <a:gd name="connsiteX32" fmla="*/ 144612 w 689586"/>
              <a:gd name="connsiteY32" fmla="*/ 23078 h 247362"/>
              <a:gd name="connsiteX33" fmla="*/ 249821 w 689586"/>
              <a:gd name="connsiteY33" fmla="*/ 246945 h 247362"/>
              <a:gd name="connsiteX34" fmla="*/ 189750 w 689586"/>
              <a:gd name="connsiteY34" fmla="*/ 7364 h 247362"/>
              <a:gd name="connsiteX35" fmla="*/ 248102 w 689586"/>
              <a:gd name="connsiteY35" fmla="*/ 247 h 247362"/>
              <a:gd name="connsiteX36" fmla="*/ 352898 w 689586"/>
              <a:gd name="connsiteY36" fmla="*/ 0 h 247362"/>
              <a:gd name="connsiteX37" fmla="*/ 430524 w 689586"/>
              <a:gd name="connsiteY37" fmla="*/ 0 h 247362"/>
              <a:gd name="connsiteX38" fmla="*/ 330557 w 689586"/>
              <a:gd name="connsiteY38" fmla="*/ 124315 h 247362"/>
              <a:gd name="connsiteX39" fmla="*/ 431017 w 689586"/>
              <a:gd name="connsiteY39" fmla="*/ 247116 h 247362"/>
              <a:gd name="connsiteX40" fmla="*/ 355716 w 689586"/>
              <a:gd name="connsiteY40" fmla="*/ 247116 h 247362"/>
              <a:gd name="connsiteX41" fmla="*/ 266144 w 689586"/>
              <a:gd name="connsiteY41" fmla="*/ 150954 h 247362"/>
              <a:gd name="connsiteX42" fmla="*/ 266144 w 689586"/>
              <a:gd name="connsiteY42" fmla="*/ 95916 h 24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89586" h="247362">
                <a:moveTo>
                  <a:pt x="526439" y="247"/>
                </a:moveTo>
                <a:lnTo>
                  <a:pt x="689586" y="247"/>
                </a:lnTo>
                <a:lnTo>
                  <a:pt x="689586" y="55816"/>
                </a:lnTo>
                <a:lnTo>
                  <a:pt x="641876" y="55816"/>
                </a:lnTo>
                <a:lnTo>
                  <a:pt x="641876" y="247362"/>
                </a:lnTo>
                <a:lnTo>
                  <a:pt x="574149" y="247362"/>
                </a:lnTo>
                <a:lnTo>
                  <a:pt x="574149" y="55816"/>
                </a:lnTo>
                <a:lnTo>
                  <a:pt x="526439" y="55816"/>
                </a:lnTo>
                <a:close/>
                <a:moveTo>
                  <a:pt x="442470" y="247"/>
                </a:moveTo>
                <a:lnTo>
                  <a:pt x="510194" y="247"/>
                </a:lnTo>
                <a:lnTo>
                  <a:pt x="510194" y="247116"/>
                </a:lnTo>
                <a:lnTo>
                  <a:pt x="442470" y="247116"/>
                </a:lnTo>
                <a:close/>
                <a:moveTo>
                  <a:pt x="248102" y="247"/>
                </a:moveTo>
                <a:lnTo>
                  <a:pt x="250146" y="247"/>
                </a:lnTo>
                <a:lnTo>
                  <a:pt x="249899" y="247077"/>
                </a:lnTo>
                <a:lnTo>
                  <a:pt x="249900" y="247078"/>
                </a:lnTo>
                <a:lnTo>
                  <a:pt x="249900" y="247113"/>
                </a:lnTo>
                <a:lnTo>
                  <a:pt x="249899" y="247111"/>
                </a:lnTo>
                <a:lnTo>
                  <a:pt x="249899" y="247113"/>
                </a:lnTo>
                <a:lnTo>
                  <a:pt x="249899" y="247114"/>
                </a:lnTo>
                <a:lnTo>
                  <a:pt x="249899" y="247116"/>
                </a:lnTo>
                <a:lnTo>
                  <a:pt x="249864" y="247116"/>
                </a:lnTo>
                <a:lnTo>
                  <a:pt x="249864" y="247114"/>
                </a:lnTo>
                <a:lnTo>
                  <a:pt x="0" y="247114"/>
                </a:lnTo>
                <a:cubicBezTo>
                  <a:pt x="246" y="226289"/>
                  <a:pt x="2784" y="205994"/>
                  <a:pt x="7858" y="186719"/>
                </a:cubicBezTo>
                <a:lnTo>
                  <a:pt x="249861" y="247105"/>
                </a:lnTo>
                <a:lnTo>
                  <a:pt x="249859" y="247095"/>
                </a:lnTo>
                <a:lnTo>
                  <a:pt x="24103" y="142073"/>
                </a:lnTo>
                <a:cubicBezTo>
                  <a:pt x="32736" y="123539"/>
                  <a:pt x="43906" y="106273"/>
                  <a:pt x="56837" y="90557"/>
                </a:cubicBezTo>
                <a:lnTo>
                  <a:pt x="249854" y="247076"/>
                </a:lnTo>
                <a:lnTo>
                  <a:pt x="249834" y="246997"/>
                </a:lnTo>
                <a:lnTo>
                  <a:pt x="92849" y="55039"/>
                </a:lnTo>
                <a:cubicBezTo>
                  <a:pt x="108600" y="42353"/>
                  <a:pt x="125831" y="31712"/>
                  <a:pt x="144612" y="23078"/>
                </a:cubicBezTo>
                <a:lnTo>
                  <a:pt x="249821" y="246945"/>
                </a:lnTo>
                <a:lnTo>
                  <a:pt x="189750" y="7364"/>
                </a:lnTo>
                <a:cubicBezTo>
                  <a:pt x="208531" y="2784"/>
                  <a:pt x="228052" y="247"/>
                  <a:pt x="248102" y="247"/>
                </a:cubicBezTo>
                <a:close/>
                <a:moveTo>
                  <a:pt x="352898" y="0"/>
                </a:moveTo>
                <a:lnTo>
                  <a:pt x="430524" y="0"/>
                </a:lnTo>
                <a:lnTo>
                  <a:pt x="330557" y="124315"/>
                </a:lnTo>
                <a:lnTo>
                  <a:pt x="431017" y="247116"/>
                </a:lnTo>
                <a:lnTo>
                  <a:pt x="355716" y="247116"/>
                </a:lnTo>
                <a:lnTo>
                  <a:pt x="266144" y="150954"/>
                </a:lnTo>
                <a:lnTo>
                  <a:pt x="266144" y="9591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135446597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B1CE1-6CC9-F59B-4D70-B6BAA15374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71475" y="368300"/>
            <a:ext cx="7561263" cy="4681538"/>
          </a:xfrm>
        </p:spPr>
        <p:txBody>
          <a:bodyPr/>
          <a:lstStyle>
            <a:lvl1pPr marL="0" indent="0">
              <a:buClrTx/>
              <a:buFont typeface="Franklin Gothic Medium" panose="020B0603020102020204" pitchFamily="34" charset="0"/>
              <a:buNone/>
              <a:defRPr sz="5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8292EB-A174-4AF5-E760-21B8409923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148637" y="5265738"/>
            <a:ext cx="3671887" cy="1011236"/>
          </a:xfrm>
        </p:spPr>
        <p:txBody>
          <a:bodyPr anchor="t"/>
          <a:lstStyle>
            <a:lvl1pPr algn="r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defRPr sz="2000" b="1">
                <a:solidFill>
                  <a:schemeClr val="accent1"/>
                </a:solidFill>
              </a:defRPr>
            </a:lvl1pPr>
            <a:lvl2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2pPr>
            <a:lvl3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3pPr>
            <a:lvl4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600" b="0">
                <a:solidFill>
                  <a:schemeClr val="tx1"/>
                </a:solidFill>
              </a:defRPr>
            </a:lvl4pPr>
            <a:lvl5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5pPr>
            <a:lvl6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6pPr>
            <a:lvl7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 algn="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98A4DE-C74C-4808-FDCB-EBF6770F28A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573B31-057A-4A29-B696-D42690CFF963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D1B3FA-E430-88B7-E277-5600359CFE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1F58DB-2C93-B018-29B4-F68DDB674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420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F83F67C-6F11-812D-C9A9-0CCF3FAD3E1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C7E830C9-FC8D-4108-AFB5-1BC5CCEAE275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07D85C20-697F-36B4-27AB-4369535EA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AD7C5E3-7820-0372-2225-AD27411D8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E4CDB45-9507-051E-FC07-208E38906803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5484000" y="3209400"/>
            <a:ext cx="1224000" cy="439200"/>
            <a:chOff x="11189494" y="381000"/>
            <a:chExt cx="621506" cy="22294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7E21D00-0F9F-CF9A-2404-7B982CA99715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B7C94D0-DD91-0D9E-E79B-7B7E82C21C56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7831357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E617D12E-D9F2-FE30-962E-F6465561160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0" y="1"/>
            <a:ext cx="12191999" cy="3824287"/>
          </a:xfrm>
        </p:spPr>
        <p:txBody>
          <a:bodyPr tIns="900000" anchor="ctr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/>
            </a:lvl1pPr>
          </a:lstStyle>
          <a:p>
            <a:r>
              <a:rPr lang="en-US" dirty="0"/>
              <a:t>Insert picture by clicking on the symbol.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Alternatively, copy the image to the clipboard,</a:t>
            </a:r>
            <a:br>
              <a:rPr lang="en-US" dirty="0"/>
            </a:br>
            <a:r>
              <a:rPr lang="en-US" dirty="0"/>
              <a:t> select the placeholder and paste the image.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46F4A2-1BBD-C6A2-7866-B5B1968C94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black">
          <a:xfrm>
            <a:off x="371475" y="4038599"/>
            <a:ext cx="5616575" cy="1694655"/>
          </a:xfrm>
        </p:spPr>
        <p:txBody>
          <a:bodyPr rIns="0" anchor="t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604293-CF1F-A295-5586-92D0F86F4A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black">
          <a:xfrm>
            <a:off x="371475" y="5733256"/>
            <a:ext cx="5616575" cy="543718"/>
          </a:xfrm>
        </p:spPr>
        <p:txBody>
          <a:bodyPr rIns="0" anchor="b"/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2pPr>
            <a:lvl3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4pPr>
            <a:lvl5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5pPr>
            <a:lvl6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6pPr>
            <a:lvl7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7pPr>
            <a:lvl8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8pPr>
            <a:lvl9pPr marL="0" indent="0" algn="l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Add Subtitle</a:t>
            </a:r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A0F1769-10E8-A988-F711-DB28498A25E4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black">
          <a:xfrm>
            <a:off x="10488487" y="5553236"/>
            <a:ext cx="1332038" cy="720564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">
                <a:noFill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">
                <a:noFill/>
              </a:defRPr>
            </a:lvl9pPr>
          </a:lstStyle>
          <a:p>
            <a:pPr lvl="0"/>
            <a:r>
              <a:rPr lang="en-US" noProof="1"/>
              <a:t>OE Logoplatzhalter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CDC56E0-CC7D-87E3-D66D-6BEE83D8AE75}"/>
              </a:ext>
            </a:extLst>
          </p:cNvPr>
          <p:cNvSpPr/>
          <p:nvPr userDrawn="1"/>
        </p:nvSpPr>
        <p:spPr bwMode="gray">
          <a:xfrm>
            <a:off x="12233756" y="5553236"/>
            <a:ext cx="1640680" cy="720564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/>
          <a:lstStyle/>
          <a:p>
            <a:pPr algn="l"/>
            <a:r>
              <a:rPr lang="en-US" sz="1000" b="1" dirty="0">
                <a:solidFill>
                  <a:schemeClr val="tx1"/>
                </a:solidFill>
              </a:rPr>
              <a:t>OE-Logo (optional)</a:t>
            </a:r>
          </a:p>
          <a:p>
            <a:pPr algn="l"/>
            <a:r>
              <a:rPr lang="en-US" sz="1000" dirty="0">
                <a:solidFill>
                  <a:schemeClr val="tx1"/>
                </a:solidFill>
              </a:rPr>
              <a:t>Insert with a click on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the image icon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B05E904A-C9EA-86A7-9664-F1BEB574F064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0" y="6858000"/>
            <a:ext cx="0" cy="0"/>
          </a:xfrm>
          <a:prstGeom prst="rect">
            <a:avLst/>
          </a:prstGeom>
        </p:spPr>
        <p:txBody>
          <a:bodyPr vert="horz" wrap="none" lIns="0" tIns="36000" rIns="0" bIns="0" rtlCol="0" anchor="ctr"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Datum aus technischen Gründen nicht deaktivieren!</a:t>
            </a: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46CC5CD-AF6B-4EF0-3308-79576A9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EF9ED98-5AE0-9DB9-A2FD-AB2BDC2F8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black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martArt-Platzhalter 10">
            <a:extLst>
              <a:ext uri="{FF2B5EF4-FFF2-40B4-BE49-F238E27FC236}">
                <a16:creationId xmlns:a16="http://schemas.microsoft.com/office/drawing/2014/main" id="{A96C0EF9-BA74-F815-E094-6E6D6E1F1198}"/>
              </a:ext>
            </a:extLst>
          </p:cNvPr>
          <p:cNvSpPr>
            <a:spLocks noGrp="1" noChangeAspect="1"/>
          </p:cNvSpPr>
          <p:nvPr>
            <p:ph type="dgm" sz="quarter" idx="20" hasCustomPrompt="1"/>
          </p:nvPr>
        </p:nvSpPr>
        <p:spPr bwMode="gray">
          <a:xfrm>
            <a:off x="10710878" y="368661"/>
            <a:ext cx="861983" cy="309203"/>
          </a:xfrm>
          <a:custGeom>
            <a:avLst/>
            <a:gdLst>
              <a:gd name="connsiteX0" fmla="*/ 672615 w 881062"/>
              <a:gd name="connsiteY0" fmla="*/ 316 h 316047"/>
              <a:gd name="connsiteX1" fmla="*/ 881062 w 881062"/>
              <a:gd name="connsiteY1" fmla="*/ 316 h 316047"/>
              <a:gd name="connsiteX2" fmla="*/ 881062 w 881062"/>
              <a:gd name="connsiteY2" fmla="*/ 71315 h 316047"/>
              <a:gd name="connsiteX3" fmla="*/ 820105 w 881062"/>
              <a:gd name="connsiteY3" fmla="*/ 71315 h 316047"/>
              <a:gd name="connsiteX4" fmla="*/ 820105 w 881062"/>
              <a:gd name="connsiteY4" fmla="*/ 316047 h 316047"/>
              <a:gd name="connsiteX5" fmla="*/ 733572 w 881062"/>
              <a:gd name="connsiteY5" fmla="*/ 316047 h 316047"/>
              <a:gd name="connsiteX6" fmla="*/ 733572 w 881062"/>
              <a:gd name="connsiteY6" fmla="*/ 71315 h 316047"/>
              <a:gd name="connsiteX7" fmla="*/ 672615 w 881062"/>
              <a:gd name="connsiteY7" fmla="*/ 71315 h 316047"/>
              <a:gd name="connsiteX8" fmla="*/ 565331 w 881062"/>
              <a:gd name="connsiteY8" fmla="*/ 316 h 316047"/>
              <a:gd name="connsiteX9" fmla="*/ 651859 w 881062"/>
              <a:gd name="connsiteY9" fmla="*/ 316 h 316047"/>
              <a:gd name="connsiteX10" fmla="*/ 651859 w 881062"/>
              <a:gd name="connsiteY10" fmla="*/ 315733 h 316047"/>
              <a:gd name="connsiteX11" fmla="*/ 565331 w 881062"/>
              <a:gd name="connsiteY11" fmla="*/ 315733 h 316047"/>
              <a:gd name="connsiteX12" fmla="*/ 316992 w 881062"/>
              <a:gd name="connsiteY12" fmla="*/ 316 h 316047"/>
              <a:gd name="connsiteX13" fmla="*/ 319603 w 881062"/>
              <a:gd name="connsiteY13" fmla="*/ 316 h 316047"/>
              <a:gd name="connsiteX14" fmla="*/ 319289 w 881062"/>
              <a:gd name="connsiteY14" fmla="*/ 315733 h 316047"/>
              <a:gd name="connsiteX15" fmla="*/ 319243 w 881062"/>
              <a:gd name="connsiteY15" fmla="*/ 315733 h 316047"/>
              <a:gd name="connsiteX16" fmla="*/ 319243 w 881062"/>
              <a:gd name="connsiteY16" fmla="*/ 315729 h 316047"/>
              <a:gd name="connsiteX17" fmla="*/ 0 w 881062"/>
              <a:gd name="connsiteY17" fmla="*/ 315729 h 316047"/>
              <a:gd name="connsiteX18" fmla="*/ 10040 w 881062"/>
              <a:gd name="connsiteY18" fmla="*/ 238565 h 316047"/>
              <a:gd name="connsiteX19" fmla="*/ 319239 w 881062"/>
              <a:gd name="connsiteY19" fmla="*/ 315718 h 316047"/>
              <a:gd name="connsiteX20" fmla="*/ 319236 w 881062"/>
              <a:gd name="connsiteY20" fmla="*/ 315705 h 316047"/>
              <a:gd name="connsiteX21" fmla="*/ 30795 w 881062"/>
              <a:gd name="connsiteY21" fmla="*/ 181522 h 316047"/>
              <a:gd name="connsiteX22" fmla="*/ 72618 w 881062"/>
              <a:gd name="connsiteY22" fmla="*/ 115703 h 316047"/>
              <a:gd name="connsiteX23" fmla="*/ 319230 w 881062"/>
              <a:gd name="connsiteY23" fmla="*/ 315681 h 316047"/>
              <a:gd name="connsiteX24" fmla="*/ 319204 w 881062"/>
              <a:gd name="connsiteY24" fmla="*/ 315579 h 316047"/>
              <a:gd name="connsiteX25" fmla="*/ 118629 w 881062"/>
              <a:gd name="connsiteY25" fmla="*/ 70321 h 316047"/>
              <a:gd name="connsiteX26" fmla="*/ 184766 w 881062"/>
              <a:gd name="connsiteY26" fmla="*/ 29486 h 316047"/>
              <a:gd name="connsiteX27" fmla="*/ 319187 w 881062"/>
              <a:gd name="connsiteY27" fmla="*/ 315512 h 316047"/>
              <a:gd name="connsiteX28" fmla="*/ 242439 w 881062"/>
              <a:gd name="connsiteY28" fmla="*/ 9408 h 316047"/>
              <a:gd name="connsiteX29" fmla="*/ 316992 w 881062"/>
              <a:gd name="connsiteY29" fmla="*/ 316 h 316047"/>
              <a:gd name="connsiteX30" fmla="*/ 450887 w 881062"/>
              <a:gd name="connsiteY30" fmla="*/ 0 h 316047"/>
              <a:gd name="connsiteX31" fmla="*/ 550067 w 881062"/>
              <a:gd name="connsiteY31" fmla="*/ 0 h 316047"/>
              <a:gd name="connsiteX32" fmla="*/ 422343 w 881062"/>
              <a:gd name="connsiteY32" fmla="*/ 158833 h 316047"/>
              <a:gd name="connsiteX33" fmla="*/ 550698 w 881062"/>
              <a:gd name="connsiteY33" fmla="*/ 315733 h 316047"/>
              <a:gd name="connsiteX34" fmla="*/ 454488 w 881062"/>
              <a:gd name="connsiteY34" fmla="*/ 315733 h 316047"/>
              <a:gd name="connsiteX35" fmla="*/ 340045 w 881062"/>
              <a:gd name="connsiteY35" fmla="*/ 192869 h 316047"/>
              <a:gd name="connsiteX36" fmla="*/ 340045 w 881062"/>
              <a:gd name="connsiteY36" fmla="*/ 122548 h 316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81062" h="316047">
                <a:moveTo>
                  <a:pt x="672615" y="316"/>
                </a:moveTo>
                <a:lnTo>
                  <a:pt x="881062" y="316"/>
                </a:lnTo>
                <a:lnTo>
                  <a:pt x="881062" y="71315"/>
                </a:lnTo>
                <a:lnTo>
                  <a:pt x="820105" y="71315"/>
                </a:lnTo>
                <a:lnTo>
                  <a:pt x="820105" y="316047"/>
                </a:lnTo>
                <a:lnTo>
                  <a:pt x="733572" y="316047"/>
                </a:lnTo>
                <a:lnTo>
                  <a:pt x="733572" y="71315"/>
                </a:lnTo>
                <a:lnTo>
                  <a:pt x="672615" y="71315"/>
                </a:lnTo>
                <a:close/>
                <a:moveTo>
                  <a:pt x="565331" y="316"/>
                </a:moveTo>
                <a:lnTo>
                  <a:pt x="651859" y="316"/>
                </a:lnTo>
                <a:lnTo>
                  <a:pt x="651859" y="315733"/>
                </a:lnTo>
                <a:lnTo>
                  <a:pt x="565331" y="315733"/>
                </a:lnTo>
                <a:close/>
                <a:moveTo>
                  <a:pt x="316992" y="316"/>
                </a:moveTo>
                <a:lnTo>
                  <a:pt x="319603" y="316"/>
                </a:lnTo>
                <a:lnTo>
                  <a:pt x="319289" y="315733"/>
                </a:lnTo>
                <a:lnTo>
                  <a:pt x="319243" y="315733"/>
                </a:lnTo>
                <a:lnTo>
                  <a:pt x="319243" y="315729"/>
                </a:lnTo>
                <a:lnTo>
                  <a:pt x="0" y="315729"/>
                </a:lnTo>
                <a:cubicBezTo>
                  <a:pt x="314" y="289122"/>
                  <a:pt x="3556" y="263191"/>
                  <a:pt x="10040" y="238565"/>
                </a:cubicBezTo>
                <a:lnTo>
                  <a:pt x="319239" y="315718"/>
                </a:lnTo>
                <a:lnTo>
                  <a:pt x="319236" y="315705"/>
                </a:lnTo>
                <a:lnTo>
                  <a:pt x="30795" y="181522"/>
                </a:lnTo>
                <a:cubicBezTo>
                  <a:pt x="41825" y="157842"/>
                  <a:pt x="56097" y="135780"/>
                  <a:pt x="72618" y="115703"/>
                </a:cubicBezTo>
                <a:lnTo>
                  <a:pt x="319230" y="315681"/>
                </a:lnTo>
                <a:lnTo>
                  <a:pt x="319204" y="315579"/>
                </a:lnTo>
                <a:lnTo>
                  <a:pt x="118629" y="70321"/>
                </a:lnTo>
                <a:cubicBezTo>
                  <a:pt x="138754" y="54114"/>
                  <a:pt x="160770" y="40518"/>
                  <a:pt x="184766" y="29486"/>
                </a:cubicBezTo>
                <a:lnTo>
                  <a:pt x="319187" y="315512"/>
                </a:lnTo>
                <a:lnTo>
                  <a:pt x="242439" y="9408"/>
                </a:lnTo>
                <a:cubicBezTo>
                  <a:pt x="266435" y="3556"/>
                  <a:pt x="291376" y="316"/>
                  <a:pt x="316992" y="316"/>
                </a:cubicBezTo>
                <a:close/>
                <a:moveTo>
                  <a:pt x="450887" y="0"/>
                </a:moveTo>
                <a:lnTo>
                  <a:pt x="550067" y="0"/>
                </a:lnTo>
                <a:lnTo>
                  <a:pt x="422343" y="158833"/>
                </a:lnTo>
                <a:lnTo>
                  <a:pt x="550698" y="315733"/>
                </a:lnTo>
                <a:lnTo>
                  <a:pt x="454488" y="315733"/>
                </a:lnTo>
                <a:lnTo>
                  <a:pt x="340045" y="192869"/>
                </a:lnTo>
                <a:lnTo>
                  <a:pt x="340045" y="12254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none">
            <a:no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1"/>
              <a:t> dsafasdfadsfdsfasdfsadfasdfadsf sdaf asdfasdf</a:t>
            </a:r>
          </a:p>
        </p:txBody>
      </p:sp>
    </p:spTree>
    <p:extLst>
      <p:ext uri="{BB962C8B-B14F-4D97-AF65-F5344CB8AC3E}">
        <p14:creationId xmlns:p14="http://schemas.microsoft.com/office/powerpoint/2010/main" val="3854709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60EB3CE-8FA7-6B59-50FD-F65D29AB3304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234988" y="1592263"/>
            <a:ext cx="10585538" cy="345757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indent="0" algn="l" defTabSz="914347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90000"/>
              <a:buFont typeface="Wingdings" panose="05000000000000000000" pitchFamily="2" charset="2"/>
              <a:buNone/>
            </a:pPr>
            <a:r>
              <a:rPr lang="en-US" sz="12000" b="1" dirty="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5244B92-11CA-AA31-8AB9-45C253E1FCD6}"/>
              </a:ext>
            </a:extLst>
          </p:cNvPr>
          <p:cNvGrpSpPr/>
          <p:nvPr userDrawn="1"/>
        </p:nvGrpSpPr>
        <p:grpSpPr>
          <a:xfrm>
            <a:off x="9749847" y="2816226"/>
            <a:ext cx="1207276" cy="1009648"/>
            <a:chOff x="9336214" y="2528900"/>
            <a:chExt cx="1980368" cy="1656188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2178F17-D259-CFA4-628D-049EBD28B82E}"/>
                </a:ext>
              </a:extLst>
            </p:cNvPr>
            <p:cNvCxnSpPr>
              <a:cxnSpLocks/>
            </p:cNvCxnSpPr>
            <p:nvPr userDrawn="1"/>
          </p:nvCxnSpPr>
          <p:spPr bwMode="gray">
            <a:xfrm>
              <a:off x="9336214" y="3356994"/>
              <a:ext cx="1980368" cy="0"/>
            </a:xfrm>
            <a:prstGeom prst="line">
              <a:avLst/>
            </a:prstGeom>
            <a:ln w="152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aute 4">
              <a:extLst>
                <a:ext uri="{FF2B5EF4-FFF2-40B4-BE49-F238E27FC236}">
                  <a16:creationId xmlns:a16="http://schemas.microsoft.com/office/drawing/2014/main" id="{27EC8CEF-7F13-B3B5-1CA9-5784DB43CE28}"/>
                </a:ext>
              </a:extLst>
            </p:cNvPr>
            <p:cNvSpPr/>
            <p:nvPr userDrawn="1"/>
          </p:nvSpPr>
          <p:spPr bwMode="gray">
            <a:xfrm>
              <a:off x="10488488" y="2528900"/>
              <a:ext cx="828094" cy="1656188"/>
            </a:xfrm>
            <a:custGeom>
              <a:avLst/>
              <a:gdLst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0 w 648072"/>
                <a:gd name="connsiteY4" fmla="*/ 32403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4" fmla="*/ 91440 w 648072"/>
                <a:gd name="connsiteY4" fmla="*/ 415476 h 648072"/>
                <a:gd name="connsiteX0" fmla="*/ 0 w 648072"/>
                <a:gd name="connsiteY0" fmla="*/ 324036 h 648072"/>
                <a:gd name="connsiteX1" fmla="*/ 324036 w 648072"/>
                <a:gd name="connsiteY1" fmla="*/ 0 h 648072"/>
                <a:gd name="connsiteX2" fmla="*/ 648072 w 648072"/>
                <a:gd name="connsiteY2" fmla="*/ 324036 h 648072"/>
                <a:gd name="connsiteX3" fmla="*/ 324036 w 648072"/>
                <a:gd name="connsiteY3" fmla="*/ 648072 h 648072"/>
                <a:gd name="connsiteX0" fmla="*/ 0 w 324036"/>
                <a:gd name="connsiteY0" fmla="*/ 0 h 648072"/>
                <a:gd name="connsiteX1" fmla="*/ 324036 w 324036"/>
                <a:gd name="connsiteY1" fmla="*/ 324036 h 648072"/>
                <a:gd name="connsiteX2" fmla="*/ 0 w 324036"/>
                <a:gd name="connsiteY2" fmla="*/ 648072 h 64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036" h="648072">
                  <a:moveTo>
                    <a:pt x="0" y="0"/>
                  </a:moveTo>
                  <a:lnTo>
                    <a:pt x="324036" y="324036"/>
                  </a:lnTo>
                  <a:lnTo>
                    <a:pt x="0" y="648072"/>
                  </a:lnTo>
                </a:path>
              </a:pathLst>
            </a:custGeom>
            <a:noFill/>
            <a:ln w="1524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/>
            <a:lstStyle/>
            <a:p>
              <a:pPr algn="ctr"/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089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1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A62E724-8D8E-017B-D237-54AB651DA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AA1E83E6-0784-7D15-05B6-ECA93ACB4E0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712354FD-0474-4525-BD33-C643DFB57DBF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4CFC666-FAD5-95CE-AB04-8312C38E5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E88CBA03-8F50-B545-A32B-4EB8051F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6" name="Gruppieren 8">
            <a:extLst>
              <a:ext uri="{FF2B5EF4-FFF2-40B4-BE49-F238E27FC236}">
                <a16:creationId xmlns:a16="http://schemas.microsoft.com/office/drawing/2014/main" id="{4F193AEC-6C33-5D16-E8BD-11008ABD0D26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2" name="Freihandform: Form 9">
              <a:extLst>
                <a:ext uri="{FF2B5EF4-FFF2-40B4-BE49-F238E27FC236}">
                  <a16:creationId xmlns:a16="http://schemas.microsoft.com/office/drawing/2014/main" id="{BA3CA40A-7851-2B35-5B5A-35D208E1840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ihandform: Form 10">
              <a:extLst>
                <a:ext uri="{FF2B5EF4-FFF2-40B4-BE49-F238E27FC236}">
                  <a16:creationId xmlns:a16="http://schemas.microsoft.com/office/drawing/2014/main" id="{E7EC9A8E-93DF-7D38-89A8-78C0093850F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50791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300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2C08001-0F3C-B494-75F8-9E71BBFF68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1209B3AE-76C7-4718-9D63-1C9D9E307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B6259812-E65C-E700-2748-83B9B6FC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9484FD1-E4AD-217E-F687-4A210DD2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76DED8B8-EFA6-718F-9119-0912343D0EB1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  <a:solidFill>
            <a:schemeClr val="bg1"/>
          </a:solidFill>
        </p:grpSpPr>
        <p:sp>
          <p:nvSpPr>
            <p:cNvPr id="5" name="Freihandform: Form 9">
              <a:extLst>
                <a:ext uri="{FF2B5EF4-FFF2-40B4-BE49-F238E27FC236}">
                  <a16:creationId xmlns:a16="http://schemas.microsoft.com/office/drawing/2014/main" id="{234776EF-E104-BAD6-7E97-FEE9CFC66A6D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ihandform: Form 10">
              <a:extLst>
                <a:ext uri="{FF2B5EF4-FFF2-40B4-BE49-F238E27FC236}">
                  <a16:creationId xmlns:a16="http://schemas.microsoft.com/office/drawing/2014/main" id="{AB56C35B-7BF5-A86F-9241-BB993C9B0B83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158AFF2-074B-D1FB-1C41-F829102F48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9997053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colum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D1E56A9-7120-0C1B-1DFE-FB4F2B9F90B7}"/>
              </a:ext>
            </a:extLst>
          </p:cNvPr>
          <p:cNvSpPr/>
          <p:nvPr userDrawn="1"/>
        </p:nvSpPr>
        <p:spPr bwMode="gray">
          <a:xfrm>
            <a:off x="10091738" y="0"/>
            <a:ext cx="210026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F5B4F9-46BC-DCE2-AB96-AC7CB76E8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371475" y="368299"/>
            <a:ext cx="1728788" cy="1008063"/>
          </a:xfrm>
        </p:spPr>
        <p:txBody>
          <a:bodyPr tIns="252000"/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BE5E7D9-65C6-9061-D956-2409B92B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>
          <a:xfrm>
            <a:off x="0" y="6858000"/>
            <a:ext cx="0" cy="0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>
                <a:noFill/>
              </a:defRPr>
            </a:lvl1pPr>
          </a:lstStyle>
          <a:p>
            <a:fld id="{8E9A2FE8-9545-45E3-A1DB-1DB626F22262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6AE2B0FA-73E6-CDD3-8A4F-6051AF035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US"/>
              <a:t>Name - Title of Presentation</a:t>
            </a:r>
            <a:endParaRPr lang="en-US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03FB7E51-B660-A4E3-16CE-5C9FC11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0" y="6858000"/>
            <a:ext cx="0" cy="0"/>
          </a:xfrm>
        </p:spPr>
        <p:txBody>
          <a:bodyPr wrap="none">
            <a:normAutofit/>
          </a:bodyPr>
          <a:lstStyle>
            <a:lvl1pPr>
              <a:defRPr sz="100">
                <a:noFill/>
              </a:defRPr>
            </a:lvl1pPr>
          </a:lstStyle>
          <a:p>
            <a:fld id="{776FC98F-84AD-404B-BCCB-49E092AA6D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uppieren 8">
            <a:extLst>
              <a:ext uri="{FF2B5EF4-FFF2-40B4-BE49-F238E27FC236}">
                <a16:creationId xmlns:a16="http://schemas.microsoft.com/office/drawing/2014/main" id="{59902170-140E-DD1B-0ABE-04793B9D1C0F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0710878" y="368659"/>
            <a:ext cx="861983" cy="309203"/>
            <a:chOff x="11189494" y="381000"/>
            <a:chExt cx="621506" cy="222941"/>
          </a:xfrm>
        </p:grpSpPr>
        <p:sp>
          <p:nvSpPr>
            <p:cNvPr id="13" name="Freihandform: Form 9">
              <a:extLst>
                <a:ext uri="{FF2B5EF4-FFF2-40B4-BE49-F238E27FC236}">
                  <a16:creationId xmlns:a16="http://schemas.microsoft.com/office/drawing/2014/main" id="{C5FE5ADF-144A-6881-EE4F-B970B5A2EAE1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ihandform: Form 10">
              <a:extLst>
                <a:ext uri="{FF2B5EF4-FFF2-40B4-BE49-F238E27FC236}">
                  <a16:creationId xmlns:a16="http://schemas.microsoft.com/office/drawing/2014/main" id="{A0DD601B-ADFA-837B-6B1A-5F76F3B3FCB5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D1336DF-F71A-7856-88D0-0CE77A6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2316163" y="368300"/>
            <a:ext cx="6588125" cy="4681538"/>
          </a:xfrm>
        </p:spPr>
        <p:txBody>
          <a:bodyPr tIns="252000"/>
          <a:lstStyle>
            <a:lvl1pPr marL="540000" indent="-540000">
              <a:lnSpc>
                <a:spcPct val="85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350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defRPr>
            </a:lvl1pPr>
            <a:lvl2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marL="808038" indent="-268288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+mj-lt"/>
              <a:buAutoNum type="alphaLcPeriod"/>
              <a:defRPr sz="16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None/>
              <a:defRPr sz="1600" b="0">
                <a:solidFill>
                  <a:schemeClr val="bg1"/>
                </a:solidFill>
              </a:defRPr>
            </a:lvl4pPr>
            <a:lvl5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6pPr>
            <a:lvl7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7pPr>
            <a:lvl8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600" b="0">
                <a:solidFill>
                  <a:schemeClr val="bg1"/>
                </a:solidFill>
              </a:defRPr>
            </a:lvl8pPr>
            <a:lvl9pPr marL="540000" indent="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5739620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AC8670-2373-ACE7-1748-0B4F79D1DCA9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371475" y="368907"/>
            <a:ext cx="11449050" cy="10074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F615B8-B68C-BFF2-C357-D019188813E1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371475" y="1592262"/>
            <a:ext cx="11449050" cy="4681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6"/>
            <a:r>
              <a:rPr lang="en-US" dirty="0"/>
              <a:t>Eighth level</a:t>
            </a:r>
          </a:p>
          <a:p>
            <a:pPr lvl="7"/>
            <a:r>
              <a:rPr lang="en-US" dirty="0"/>
              <a:t>Ninth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10645A-C6A4-0669-9312-4601E1886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100263" y="6273800"/>
            <a:ext cx="6875737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5839F2-D397-6E48-3A61-2C5024B4E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371475" y="6273800"/>
            <a:ext cx="575953" cy="584200"/>
          </a:xfrm>
          <a:prstGeom prst="rect">
            <a:avLst/>
          </a:prstGeom>
        </p:spPr>
        <p:txBody>
          <a:bodyPr vert="horz" lIns="0" tIns="36000" rIns="0" bIns="0" rtlCol="0" anchor="ctr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776FC98F-84AD-404B-BCCB-49E092AA6DE0}" type="slidenum">
              <a:rPr lang="en-US" noProof="1" smtClean="0"/>
              <a:pPr/>
              <a:t>‹#›</a:t>
            </a:fld>
            <a:endParaRPr lang="en-US" noProof="1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90F709B-A2DC-57A5-E7E6-8518482A8044}"/>
              </a:ext>
            </a:extLst>
          </p:cNvPr>
          <p:cNvGrpSpPr>
            <a:grpSpLocks/>
          </p:cNvGrpSpPr>
          <p:nvPr userDrawn="1"/>
        </p:nvGrpSpPr>
        <p:grpSpPr bwMode="gray">
          <a:xfrm>
            <a:off x="11140463" y="6437457"/>
            <a:ext cx="689586" cy="247362"/>
            <a:chOff x="11189494" y="381000"/>
            <a:chExt cx="621506" cy="222941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EBFDC3C-E9B5-878F-6873-AAF6A36E7689}"/>
                </a:ext>
              </a:extLst>
            </p:cNvPr>
            <p:cNvSpPr/>
            <p:nvPr/>
          </p:nvSpPr>
          <p:spPr bwMode="gray">
            <a:xfrm>
              <a:off x="11360511" y="381000"/>
              <a:ext cx="450489" cy="222941"/>
            </a:xfrm>
            <a:custGeom>
              <a:avLst/>
              <a:gdLst>
                <a:gd name="connsiteX0" fmla="*/ 303449 w 450489"/>
                <a:gd name="connsiteY0" fmla="*/ 222 h 222941"/>
                <a:gd name="connsiteX1" fmla="*/ 450489 w 450489"/>
                <a:gd name="connsiteY1" fmla="*/ 222 h 222941"/>
                <a:gd name="connsiteX2" fmla="*/ 450489 w 450489"/>
                <a:gd name="connsiteY2" fmla="*/ 50305 h 222941"/>
                <a:gd name="connsiteX3" fmla="*/ 407489 w 450489"/>
                <a:gd name="connsiteY3" fmla="*/ 50305 h 222941"/>
                <a:gd name="connsiteX4" fmla="*/ 407489 w 450489"/>
                <a:gd name="connsiteY4" fmla="*/ 222941 h 222941"/>
                <a:gd name="connsiteX5" fmla="*/ 346449 w 450489"/>
                <a:gd name="connsiteY5" fmla="*/ 222941 h 222941"/>
                <a:gd name="connsiteX6" fmla="*/ 346449 w 450489"/>
                <a:gd name="connsiteY6" fmla="*/ 50305 h 222941"/>
                <a:gd name="connsiteX7" fmla="*/ 303449 w 450489"/>
                <a:gd name="connsiteY7" fmla="*/ 50305 h 222941"/>
                <a:gd name="connsiteX8" fmla="*/ 227770 w 450489"/>
                <a:gd name="connsiteY8" fmla="*/ 222 h 222941"/>
                <a:gd name="connsiteX9" fmla="*/ 288808 w 450489"/>
                <a:gd name="connsiteY9" fmla="*/ 222 h 222941"/>
                <a:gd name="connsiteX10" fmla="*/ 288808 w 450489"/>
                <a:gd name="connsiteY10" fmla="*/ 222719 h 222941"/>
                <a:gd name="connsiteX11" fmla="*/ 227770 w 450489"/>
                <a:gd name="connsiteY11" fmla="*/ 222719 h 222941"/>
                <a:gd name="connsiteX12" fmla="*/ 52591 w 450489"/>
                <a:gd name="connsiteY12" fmla="*/ 222 h 222941"/>
                <a:gd name="connsiteX13" fmla="*/ 54433 w 450489"/>
                <a:gd name="connsiteY13" fmla="*/ 222 h 222941"/>
                <a:gd name="connsiteX14" fmla="*/ 54211 w 450489"/>
                <a:gd name="connsiteY14" fmla="*/ 222719 h 222941"/>
                <a:gd name="connsiteX15" fmla="*/ 54179 w 450489"/>
                <a:gd name="connsiteY15" fmla="*/ 222719 h 222941"/>
                <a:gd name="connsiteX16" fmla="*/ 0 w 450489"/>
                <a:gd name="connsiteY16" fmla="*/ 6637 h 222941"/>
                <a:gd name="connsiteX17" fmla="*/ 52591 w 450489"/>
                <a:gd name="connsiteY17" fmla="*/ 222 h 222941"/>
                <a:gd name="connsiteX18" fmla="*/ 147041 w 450489"/>
                <a:gd name="connsiteY18" fmla="*/ 0 h 222941"/>
                <a:gd name="connsiteX19" fmla="*/ 217003 w 450489"/>
                <a:gd name="connsiteY19" fmla="*/ 0 h 222941"/>
                <a:gd name="connsiteX20" fmla="*/ 126906 w 450489"/>
                <a:gd name="connsiteY20" fmla="*/ 112042 h 222941"/>
                <a:gd name="connsiteX21" fmla="*/ 217448 w 450489"/>
                <a:gd name="connsiteY21" fmla="*/ 222719 h 222941"/>
                <a:gd name="connsiteX22" fmla="*/ 149581 w 450489"/>
                <a:gd name="connsiteY22" fmla="*/ 222719 h 222941"/>
                <a:gd name="connsiteX23" fmla="*/ 68852 w 450489"/>
                <a:gd name="connsiteY23" fmla="*/ 136051 h 222941"/>
                <a:gd name="connsiteX24" fmla="*/ 68852 w 450489"/>
                <a:gd name="connsiteY24" fmla="*/ 86446 h 2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50489" h="222941">
                  <a:moveTo>
                    <a:pt x="303449" y="222"/>
                  </a:moveTo>
                  <a:lnTo>
                    <a:pt x="450489" y="222"/>
                  </a:lnTo>
                  <a:lnTo>
                    <a:pt x="450489" y="50305"/>
                  </a:lnTo>
                  <a:lnTo>
                    <a:pt x="407489" y="50305"/>
                  </a:lnTo>
                  <a:lnTo>
                    <a:pt x="407489" y="222941"/>
                  </a:lnTo>
                  <a:lnTo>
                    <a:pt x="346449" y="222941"/>
                  </a:lnTo>
                  <a:lnTo>
                    <a:pt x="346449" y="50305"/>
                  </a:lnTo>
                  <a:lnTo>
                    <a:pt x="303449" y="50305"/>
                  </a:lnTo>
                  <a:close/>
                  <a:moveTo>
                    <a:pt x="227770" y="222"/>
                  </a:moveTo>
                  <a:lnTo>
                    <a:pt x="288808" y="222"/>
                  </a:lnTo>
                  <a:lnTo>
                    <a:pt x="288808" y="222719"/>
                  </a:lnTo>
                  <a:lnTo>
                    <a:pt x="227770" y="222719"/>
                  </a:lnTo>
                  <a:close/>
                  <a:moveTo>
                    <a:pt x="52591" y="222"/>
                  </a:moveTo>
                  <a:lnTo>
                    <a:pt x="54433" y="222"/>
                  </a:lnTo>
                  <a:lnTo>
                    <a:pt x="54211" y="222719"/>
                  </a:lnTo>
                  <a:lnTo>
                    <a:pt x="54179" y="222719"/>
                  </a:lnTo>
                  <a:lnTo>
                    <a:pt x="0" y="6637"/>
                  </a:lnTo>
                  <a:cubicBezTo>
                    <a:pt x="16927" y="2509"/>
                    <a:pt x="34521" y="222"/>
                    <a:pt x="52591" y="222"/>
                  </a:cubicBezTo>
                  <a:close/>
                  <a:moveTo>
                    <a:pt x="147041" y="0"/>
                  </a:moveTo>
                  <a:lnTo>
                    <a:pt x="217003" y="0"/>
                  </a:lnTo>
                  <a:lnTo>
                    <a:pt x="126906" y="112042"/>
                  </a:lnTo>
                  <a:lnTo>
                    <a:pt x="217448" y="222719"/>
                  </a:lnTo>
                  <a:lnTo>
                    <a:pt x="149581" y="222719"/>
                  </a:lnTo>
                  <a:lnTo>
                    <a:pt x="68852" y="136051"/>
                  </a:lnTo>
                  <a:lnTo>
                    <a:pt x="68852" y="8644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6035EDC6-B9F4-55AD-87D2-DD2E60B1592D}"/>
                </a:ext>
              </a:extLst>
            </p:cNvPr>
            <p:cNvSpPr/>
            <p:nvPr/>
          </p:nvSpPr>
          <p:spPr bwMode="gray">
            <a:xfrm>
              <a:off x="11189494" y="401800"/>
              <a:ext cx="225229" cy="201918"/>
            </a:xfrm>
            <a:custGeom>
              <a:avLst/>
              <a:gdLst>
                <a:gd name="connsiteX0" fmla="*/ 225193 w 225229"/>
                <a:gd name="connsiteY0" fmla="*/ 201842 h 201918"/>
                <a:gd name="connsiteX1" fmla="*/ 225228 w 225229"/>
                <a:gd name="connsiteY1" fmla="*/ 201885 h 201918"/>
                <a:gd name="connsiteX2" fmla="*/ 225228 w 225229"/>
                <a:gd name="connsiteY2" fmla="*/ 201917 h 201918"/>
                <a:gd name="connsiteX3" fmla="*/ 7082 w 225229"/>
                <a:gd name="connsiteY3" fmla="*/ 147485 h 201918"/>
                <a:gd name="connsiteX4" fmla="*/ 225228 w 225229"/>
                <a:gd name="connsiteY4" fmla="*/ 201918 h 201918"/>
                <a:gd name="connsiteX5" fmla="*/ 0 w 225229"/>
                <a:gd name="connsiteY5" fmla="*/ 201918 h 201918"/>
                <a:gd name="connsiteX6" fmla="*/ 7082 w 225229"/>
                <a:gd name="connsiteY6" fmla="*/ 147485 h 201918"/>
                <a:gd name="connsiteX7" fmla="*/ 51226 w 225229"/>
                <a:gd name="connsiteY7" fmla="*/ 60817 h 201918"/>
                <a:gd name="connsiteX8" fmla="*/ 225229 w 225229"/>
                <a:gd name="connsiteY8" fmla="*/ 201918 h 201918"/>
                <a:gd name="connsiteX9" fmla="*/ 21723 w 225229"/>
                <a:gd name="connsiteY9" fmla="*/ 107247 h 201918"/>
                <a:gd name="connsiteX10" fmla="*/ 51226 w 225229"/>
                <a:gd name="connsiteY10" fmla="*/ 60817 h 201918"/>
                <a:gd name="connsiteX11" fmla="*/ 130335 w 225229"/>
                <a:gd name="connsiteY11" fmla="*/ 0 h 201918"/>
                <a:gd name="connsiteX12" fmla="*/ 225193 w 225229"/>
                <a:gd name="connsiteY12" fmla="*/ 201842 h 201918"/>
                <a:gd name="connsiteX13" fmla="*/ 83682 w 225229"/>
                <a:gd name="connsiteY13" fmla="*/ 28805 h 201918"/>
                <a:gd name="connsiteX14" fmla="*/ 130335 w 225229"/>
                <a:gd name="connsiteY14" fmla="*/ 0 h 20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229" h="201918">
                  <a:moveTo>
                    <a:pt x="225193" y="201842"/>
                  </a:moveTo>
                  <a:lnTo>
                    <a:pt x="225228" y="201885"/>
                  </a:lnTo>
                  <a:lnTo>
                    <a:pt x="225228" y="201917"/>
                  </a:lnTo>
                  <a:close/>
                  <a:moveTo>
                    <a:pt x="7082" y="147485"/>
                  </a:moveTo>
                  <a:lnTo>
                    <a:pt x="225228" y="201918"/>
                  </a:lnTo>
                  <a:lnTo>
                    <a:pt x="0" y="201918"/>
                  </a:lnTo>
                  <a:cubicBezTo>
                    <a:pt x="222" y="183149"/>
                    <a:pt x="2509" y="164857"/>
                    <a:pt x="7082" y="147485"/>
                  </a:cubicBezTo>
                  <a:close/>
                  <a:moveTo>
                    <a:pt x="51226" y="60817"/>
                  </a:moveTo>
                  <a:lnTo>
                    <a:pt x="225229" y="201918"/>
                  </a:lnTo>
                  <a:lnTo>
                    <a:pt x="21723" y="107247"/>
                  </a:lnTo>
                  <a:cubicBezTo>
                    <a:pt x="29504" y="90543"/>
                    <a:pt x="39571" y="74981"/>
                    <a:pt x="51226" y="60817"/>
                  </a:cubicBezTo>
                  <a:close/>
                  <a:moveTo>
                    <a:pt x="130335" y="0"/>
                  </a:moveTo>
                  <a:lnTo>
                    <a:pt x="225193" y="201842"/>
                  </a:lnTo>
                  <a:lnTo>
                    <a:pt x="83682" y="28805"/>
                  </a:lnTo>
                  <a:cubicBezTo>
                    <a:pt x="97878" y="17372"/>
                    <a:pt x="113408" y="7781"/>
                    <a:pt x="1303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A50F823-CF9B-29C2-AD0C-587133135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428" y="6273800"/>
            <a:ext cx="1152835" cy="584200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9E69A80E-B4D8-41E8-8E05-3CB59EFCBF2E}" type="datetime3">
              <a:rPr lang="de-DE" noProof="1" smtClean="0"/>
              <a:pPr/>
              <a:t>15/05/26</a:t>
            </a:fld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23452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49" r:id="rId2"/>
    <p:sldLayoutId id="2147483650" r:id="rId3"/>
    <p:sldLayoutId id="2147483651" r:id="rId4"/>
    <p:sldLayoutId id="2147483652" r:id="rId5"/>
    <p:sldLayoutId id="2147483694" r:id="rId6"/>
    <p:sldLayoutId id="2147483653" r:id="rId7"/>
    <p:sldLayoutId id="2147483654" r:id="rId8"/>
    <p:sldLayoutId id="2147483655" r:id="rId9"/>
    <p:sldLayoutId id="2147483656" r:id="rId10"/>
    <p:sldLayoutId id="2147483695" r:id="rId11"/>
    <p:sldLayoutId id="2147483657" r:id="rId12"/>
    <p:sldLayoutId id="2147483696" r:id="rId13"/>
    <p:sldLayoutId id="2147483658" r:id="rId14"/>
    <p:sldLayoutId id="2147483659" r:id="rId15"/>
    <p:sldLayoutId id="2147483660" r:id="rId16"/>
    <p:sldLayoutId id="2147483661" r:id="rId17"/>
    <p:sldLayoutId id="2147483697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</p:sldLayoutIdLst>
  <p:transition>
    <p:fade/>
  </p:transition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85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1459" userDrawn="1">
          <p15:clr>
            <a:srgbClr val="F26B43"/>
          </p15:clr>
        </p15:guide>
        <p15:guide id="6" pos="2547" userDrawn="1">
          <p15:clr>
            <a:srgbClr val="F26B43"/>
          </p15:clr>
        </p15:guide>
        <p15:guide id="7" pos="2683" userDrawn="1">
          <p15:clr>
            <a:srgbClr val="F26B43"/>
          </p15:clr>
        </p15:guide>
        <p15:guide id="8" pos="3772" userDrawn="1">
          <p15:clr>
            <a:srgbClr val="F26B43"/>
          </p15:clr>
        </p15:guide>
        <p15:guide id="9" pos="3908" userDrawn="1">
          <p15:clr>
            <a:srgbClr val="F26B43"/>
          </p15:clr>
        </p15:guide>
        <p15:guide id="10" pos="4997" userDrawn="1">
          <p15:clr>
            <a:srgbClr val="F26B43"/>
          </p15:clr>
        </p15:guide>
        <p15:guide id="11" pos="5133" userDrawn="1">
          <p15:clr>
            <a:srgbClr val="F26B43"/>
          </p15:clr>
        </p15:guide>
        <p15:guide id="12" pos="6221" userDrawn="1">
          <p15:clr>
            <a:srgbClr val="F26B43"/>
          </p15:clr>
        </p15:guide>
        <p15:guide id="13" pos="6357" userDrawn="1">
          <p15:clr>
            <a:srgbClr val="F26B43"/>
          </p15:clr>
        </p15:guide>
        <p15:guide id="14" pos="1935" userDrawn="1">
          <p15:clr>
            <a:srgbClr val="5ACBF0"/>
          </p15:clr>
        </p15:guide>
        <p15:guide id="15" pos="2071" userDrawn="1">
          <p15:clr>
            <a:srgbClr val="5ACBF0"/>
          </p15:clr>
        </p15:guide>
        <p15:guide id="16" pos="5609" userDrawn="1">
          <p15:clr>
            <a:srgbClr val="5ACBF0"/>
          </p15:clr>
        </p15:guide>
        <p15:guide id="17" pos="5745" userDrawn="1">
          <p15:clr>
            <a:srgbClr val="5ACBF0"/>
          </p15:clr>
        </p15:guide>
        <p15:guide id="18" orient="horz" pos="867" userDrawn="1">
          <p15:clr>
            <a:srgbClr val="F26B43"/>
          </p15:clr>
        </p15:guide>
        <p15:guide id="19" orient="horz" pos="1003" userDrawn="1">
          <p15:clr>
            <a:srgbClr val="F26B43"/>
          </p15:clr>
        </p15:guide>
        <p15:guide id="20" orient="horz" pos="1638" userDrawn="1">
          <p15:clr>
            <a:srgbClr val="F26B43"/>
          </p15:clr>
        </p15:guide>
        <p15:guide id="21" orient="horz" pos="1774" userDrawn="1">
          <p15:clr>
            <a:srgbClr val="F26B43"/>
          </p15:clr>
        </p15:guide>
        <p15:guide id="22" orient="horz" pos="2409" userDrawn="1">
          <p15:clr>
            <a:srgbClr val="F26B43"/>
          </p15:clr>
        </p15:guide>
        <p15:guide id="23" orient="horz" pos="2546" userDrawn="1">
          <p15:clr>
            <a:srgbClr val="F26B43"/>
          </p15:clr>
        </p15:guide>
        <p15:guide id="24" orient="horz" pos="3181" userDrawn="1">
          <p15:clr>
            <a:srgbClr val="F26B43"/>
          </p15:clr>
        </p15:guide>
        <p15:guide id="25" orient="horz" pos="3317" userDrawn="1">
          <p15:clr>
            <a:srgbClr val="F26B43"/>
          </p15:clr>
        </p15:guide>
        <p15:guide id="26" orient="horz" pos="3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2.MP4"/><Relationship Id="rId7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74.png"/><Relationship Id="rId4" Type="http://schemas.openxmlformats.org/officeDocument/2006/relationships/video" Target="../media/media2.MP4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5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9114179-F48F-4D74-A6B5-34F9987B2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041775"/>
            <a:ext cx="11664525" cy="1691479"/>
          </a:xfrm>
        </p:spPr>
        <p:txBody>
          <a:bodyPr/>
          <a:lstStyle/>
          <a:p>
            <a:r>
              <a:rPr lang="de-DE" dirty="0"/>
              <a:t>Mobile Measurement Systems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Characterization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Superconducting</a:t>
            </a:r>
            <a:r>
              <a:rPr lang="de-DE" dirty="0"/>
              <a:t> Insertion Devices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F84FF459-4BAF-4B54-9378-2B036E18A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949000"/>
            <a:ext cx="10764525" cy="543718"/>
          </a:xfrm>
        </p:spPr>
        <p:txBody>
          <a:bodyPr/>
          <a:lstStyle/>
          <a:p>
            <a:r>
              <a:rPr lang="de-DE" dirty="0"/>
              <a:t>Andreas Grau, Institute </a:t>
            </a:r>
            <a:r>
              <a:rPr lang="de-DE" dirty="0" err="1"/>
              <a:t>for</a:t>
            </a:r>
            <a:r>
              <a:rPr lang="de-DE" dirty="0"/>
              <a:t> Beam Physics and Technology (IBPT)</a:t>
            </a:r>
          </a:p>
          <a:p>
            <a:r>
              <a:rPr lang="de-DE" dirty="0"/>
              <a:t>15.05.2026, Insertion Devices Workshop 2026, Deauville, France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74711A-50FD-403D-884C-D6E5DF1E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 fontScale="25000" lnSpcReduction="20000"/>
          </a:bodyPr>
          <a:lstStyle/>
          <a:p>
            <a:fld id="{4C898047-5E60-443F-B24F-3D10F6009C81}" type="datetime3">
              <a:rPr lang="de-DE" smtClean="0"/>
              <a:t>15/05/26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B9F464-1694-417D-9620-75E8B4E4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/>
              <a:t>Name - Title of Presentation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474CBD-5D01-48D0-BBA3-EF0490C1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776FC98F-84AD-404B-BCCB-49E092AA6DE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SmartArt-Platzhalter 10">
            <a:extLst>
              <a:ext uri="{FF2B5EF4-FFF2-40B4-BE49-F238E27FC236}">
                <a16:creationId xmlns:a16="http://schemas.microsoft.com/office/drawing/2014/main" id="{B1FF98D4-AE05-47DE-B496-1D67D3861BDA}"/>
              </a:ext>
            </a:extLst>
          </p:cNvPr>
          <p:cNvSpPr>
            <a:spLocks noGrp="1"/>
          </p:cNvSpPr>
          <p:nvPr>
            <p:ph type="dgm" sz="quarter" idx="2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08A9E982-126D-4CCD-B07A-B9376A39BB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6484" b="26484"/>
          <a:stretch>
            <a:fillRect/>
          </a:stretch>
        </p:blipFill>
        <p:spPr/>
      </p:pic>
      <p:graphicFrame>
        <p:nvGraphicFramePr>
          <p:cNvPr id="2" name="Object 36">
            <a:extLst>
              <a:ext uri="{FF2B5EF4-FFF2-40B4-BE49-F238E27FC236}">
                <a16:creationId xmlns:a16="http://schemas.microsoft.com/office/drawing/2014/main" id="{D1F034DB-9B07-1F59-BA4A-9BF936D8C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006264"/>
              </p:ext>
            </p:extLst>
          </p:nvPr>
        </p:nvGraphicFramePr>
        <p:xfrm>
          <a:off x="0" y="2606"/>
          <a:ext cx="12191999" cy="381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3251125" imgH="8504762" progId="MSPhotoEd.3">
                  <p:embed/>
                </p:oleObj>
              </mc:Choice>
              <mc:Fallback>
                <p:oleObj name="Photo Editor Photo" r:id="rId3" imgW="13251125" imgH="8504762" progId="MSPhotoEd.3">
                  <p:embed/>
                  <p:pic>
                    <p:nvPicPr>
                      <p:cNvPr id="5122" name="Object 3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6"/>
                        <a:ext cx="12191999" cy="381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8089039F-FC5A-D1D9-31DD-CEF790D9B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0481" y="369000"/>
            <a:ext cx="7151038" cy="28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5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Andreas Grau</a:t>
            </a:r>
            <a:br>
              <a:rPr lang="de-DE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de-DE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de-DE" altLang="de-DE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br>
              <a:rPr lang="de-DE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de-DE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it-IT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Grau, N. Glamann, B. Krasch, D. Saez de Jauregui,</a:t>
            </a:r>
          </a:p>
          <a:p>
            <a:pPr algn="ctr"/>
            <a:r>
              <a:rPr lang="it-IT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Karlsruhe Institute of Technology, Karlsruhe, Germany </a:t>
            </a:r>
          </a:p>
          <a:p>
            <a:pPr algn="ctr"/>
            <a:endParaRPr lang="it-IT" altLang="de-DE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it-IT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</a:p>
          <a:p>
            <a:pPr algn="ctr"/>
            <a:endParaRPr lang="it-IT" altLang="de-DE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it-IT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T. Gerhard, A. Hobl, A. Vatagin, W. Walter</a:t>
            </a:r>
          </a:p>
          <a:p>
            <a:pPr algn="ctr"/>
            <a:r>
              <a:rPr lang="it-IT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Bilfinger </a:t>
            </a:r>
            <a:r>
              <a:rPr lang="it-IT" altLang="de-DE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Nuclear</a:t>
            </a:r>
            <a:r>
              <a:rPr lang="it-IT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Energy </a:t>
            </a:r>
            <a:r>
              <a:rPr lang="it-IT" altLang="de-DE" sz="20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Transition</a:t>
            </a:r>
            <a:r>
              <a:rPr lang="it-IT" altLang="de-DE" sz="2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GmbH, Würzburg, Germany</a:t>
            </a:r>
            <a:endParaRPr lang="de-DE" altLang="de-DE" sz="20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9589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DF882E-8A29-1886-4DE5-51C541EF4B4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C21CF-579E-12A7-AFDF-860EBF9E7E5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602E9C-9055-C053-8014-E743FC42FE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CF5D9B63-553F-43C6-C5BD-3127B5F83C34}"/>
              </a:ext>
            </a:extLst>
          </p:cNvPr>
          <p:cNvSpPr txBox="1">
            <a:spLocks/>
          </p:cNvSpPr>
          <p:nvPr/>
        </p:nvSpPr>
        <p:spPr bwMode="gray">
          <a:xfrm>
            <a:off x="389052" y="858313"/>
            <a:ext cx="5756253" cy="57708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 and Instrumentation </a:t>
            </a:r>
            <a:endParaRPr lang="en-GB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1400" dirty="0"/>
              <a:t>2x Vacuum chamber Ø 250 with 4 access ports, connected to electron beam chamber (liner) CF 100</a:t>
            </a:r>
          </a:p>
          <a:p>
            <a:pPr lvl="1" algn="just"/>
            <a:r>
              <a:rPr lang="en-US" sz="1400" dirty="0"/>
              <a:t>Turbopump and </a:t>
            </a:r>
            <a:r>
              <a:rPr lang="en-US" sz="1400" dirty="0" err="1"/>
              <a:t>prepumps</a:t>
            </a:r>
            <a:r>
              <a:rPr lang="en-US" sz="1400" dirty="0"/>
              <a:t> upstream and downstream (liner pumped via setup chambers)</a:t>
            </a:r>
          </a:p>
          <a:p>
            <a:pPr lvl="1" algn="just"/>
            <a:r>
              <a:rPr lang="en-US" sz="1400" dirty="0"/>
              <a:t>Pressure reached in setup chambers ~7*10</a:t>
            </a:r>
            <a:r>
              <a:rPr lang="en-US" sz="1400" baseline="30000" dirty="0"/>
              <a:t>-7</a:t>
            </a:r>
            <a:r>
              <a:rPr lang="en-US" sz="1400" dirty="0"/>
              <a:t> mbar </a:t>
            </a:r>
          </a:p>
          <a:p>
            <a:pPr lvl="1" algn="just"/>
            <a:r>
              <a:rPr lang="en-US" sz="1400" dirty="0"/>
              <a:t>Bellows and fixing structure to ID to avoid alignment change during pumping and cooldown</a:t>
            </a:r>
          </a:p>
          <a:p>
            <a:pPr lvl="1" algn="just"/>
            <a:r>
              <a:rPr lang="en-US" sz="1400" dirty="0"/>
              <a:t>Measurement modules aligned with laser tracker to coils middle plane (+/- 25 µm)</a:t>
            </a:r>
          </a:p>
          <a:p>
            <a:pPr lvl="1" algn="just">
              <a:spcBef>
                <a:spcPts val="0"/>
              </a:spcBef>
              <a:spcAft>
                <a:spcPts val="0"/>
              </a:spcAft>
            </a:pPr>
            <a:endParaRPr lang="en-US" sz="1000" dirty="0"/>
          </a:p>
          <a:p>
            <a:pPr lvl="1" algn="just"/>
            <a:r>
              <a:rPr lang="en-US" sz="1400" dirty="0"/>
              <a:t>Piezo stages travelling range horizontally 60 mm, vertically 15 mm</a:t>
            </a:r>
          </a:p>
          <a:p>
            <a:pPr lvl="1" algn="just"/>
            <a:r>
              <a:rPr lang="en-US" sz="1400" dirty="0"/>
              <a:t>Signal voltage preamplification by FEMTO low noise amplifier DLPVA</a:t>
            </a:r>
          </a:p>
          <a:p>
            <a:pPr lvl="1" algn="just"/>
            <a:r>
              <a:rPr lang="en-US" sz="1400" dirty="0"/>
              <a:t>Voltage measurement by Keithley Nanovoltmeter</a:t>
            </a:r>
          </a:p>
          <a:p>
            <a:pPr lvl="1" algn="just"/>
            <a:r>
              <a:rPr lang="en-US" sz="1400" dirty="0"/>
              <a:t>Wire length 3587 mm (for this tests)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Wire tension adjustable by Piezo-Mike linear actuator (upstream)</a:t>
            </a:r>
          </a:p>
          <a:p>
            <a:pPr marL="266700" lvl="1" indent="0" algn="just">
              <a:spcBef>
                <a:spcPts val="0"/>
              </a:spcBef>
              <a:buNone/>
            </a:pPr>
            <a:r>
              <a:rPr lang="en-US" sz="1200" dirty="0"/>
              <a:t>This was needed because the wire shrinks during cooldown an did ripped off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Wire tension gauge downstream</a:t>
            </a:r>
          </a:p>
          <a:p>
            <a:pPr marL="266700" lvl="1" indent="0" algn="just">
              <a:spcBef>
                <a:spcPts val="0"/>
              </a:spcBef>
              <a:buNone/>
            </a:pPr>
            <a:r>
              <a:rPr lang="en-US" sz="1200" dirty="0"/>
              <a:t>After cooldown rise wire tension to 10 N for measurements</a:t>
            </a:r>
          </a:p>
          <a:p>
            <a:pPr marL="0" lvl="1" indent="0" algn="just">
              <a:buNone/>
            </a:pPr>
            <a:r>
              <a:rPr lang="en-US" sz="1400" b="1" dirty="0">
                <a:solidFill>
                  <a:schemeClr val="accent1"/>
                </a:solidFill>
              </a:rPr>
              <a:t>Applicable to all liner chamber dimensions (small gap devices)  </a:t>
            </a:r>
          </a:p>
          <a:p>
            <a:pPr marL="0" lvl="1" indent="0" algn="just">
              <a:buNone/>
            </a:pPr>
            <a:r>
              <a:rPr lang="en-US" sz="1400" b="1" dirty="0">
                <a:solidFill>
                  <a:schemeClr val="accent1"/>
                </a:solidFill>
              </a:rPr>
              <a:t>Setup can be used to perform QA after device shipment worldwide by comparing FAT results with SAT results</a:t>
            </a:r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CDA98744-E1CF-60D0-C87F-1A19780B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907"/>
            <a:ext cx="5013325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Mobile Moving Wire Setup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B2E4ACF-B78E-8C46-E786-78FADED31D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9550" y="4232492"/>
            <a:ext cx="2540641" cy="21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5D39E55-6297-6916-A8F5-197261B11D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036" y="1732387"/>
            <a:ext cx="2598724" cy="2196000"/>
          </a:xfrm>
          <a:prstGeom prst="rect">
            <a:avLst/>
          </a:prstGeom>
        </p:spPr>
      </p:pic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B593D134-66BE-58C8-C7A6-FF2CC1692D1C}"/>
              </a:ext>
            </a:extLst>
          </p:cNvPr>
          <p:cNvSpPr txBox="1">
            <a:spLocks/>
          </p:cNvSpPr>
          <p:nvPr/>
        </p:nvSpPr>
        <p:spPr bwMode="gray">
          <a:xfrm>
            <a:off x="6537937" y="2666500"/>
            <a:ext cx="2386851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n-US" sz="1400" dirty="0"/>
              <a:t>Comparison of fitting result for multipole component (normal quadrupole) gained during FAT in Würzburg and SAT in Melbourne fit quite well.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0731E3F0-172B-C229-FE74-81FDBB2923D3}"/>
              </a:ext>
            </a:extLst>
          </p:cNvPr>
          <p:cNvSpPr txBox="1">
            <a:spLocks/>
          </p:cNvSpPr>
          <p:nvPr/>
        </p:nvSpPr>
        <p:spPr bwMode="gray">
          <a:xfrm>
            <a:off x="7964085" y="1752556"/>
            <a:ext cx="110851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n-US" sz="1400" dirty="0">
                <a:solidFill>
                  <a:schemeClr val="accent1"/>
                </a:solidFill>
              </a:rPr>
              <a:t>FAT at BNET, Würzburg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1E8E6D5A-D2DB-ED42-3329-2C36EF45050A}"/>
              </a:ext>
            </a:extLst>
          </p:cNvPr>
          <p:cNvSpPr txBox="1">
            <a:spLocks/>
          </p:cNvSpPr>
          <p:nvPr/>
        </p:nvSpPr>
        <p:spPr bwMode="gray">
          <a:xfrm>
            <a:off x="7964085" y="4232199"/>
            <a:ext cx="122669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n-US" sz="1400" dirty="0">
                <a:solidFill>
                  <a:schemeClr val="accent1"/>
                </a:solidFill>
              </a:rPr>
              <a:t>SAT at ANSTO, Melbourne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E0C5434B-8735-3EAE-3A90-9E2CEF948C4E}"/>
              </a:ext>
            </a:extLst>
          </p:cNvPr>
          <p:cNvSpPr txBox="1">
            <a:spLocks/>
          </p:cNvSpPr>
          <p:nvPr/>
        </p:nvSpPr>
        <p:spPr bwMode="gray">
          <a:xfrm>
            <a:off x="6537937" y="5060046"/>
            <a:ext cx="264757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n-US" sz="1400" dirty="0"/>
              <a:t>At SAT, upstream and downstream part of the measurement setup were inverted. Therefore, position values and fitting slope is inverted.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2A2E0202-6010-7595-3E2B-428259903A74}"/>
              </a:ext>
            </a:extLst>
          </p:cNvPr>
          <p:cNvSpPr txBox="1">
            <a:spLocks/>
          </p:cNvSpPr>
          <p:nvPr/>
        </p:nvSpPr>
        <p:spPr bwMode="gray">
          <a:xfrm>
            <a:off x="8282492" y="858313"/>
            <a:ext cx="241252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of first application</a:t>
            </a:r>
            <a:endParaRPr lang="en-GB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6D3B4F0-8138-1212-66DF-55C52D8DB4BC}"/>
              </a:ext>
            </a:extLst>
          </p:cNvPr>
          <p:cNvSpPr txBox="1">
            <a:spLocks/>
          </p:cNvSpPr>
          <p:nvPr/>
        </p:nvSpPr>
        <p:spPr bwMode="gray">
          <a:xfrm>
            <a:off x="7175475" y="1149447"/>
            <a:ext cx="462655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n-US" sz="1400" dirty="0"/>
              <a:t>Absolut integral values are not nicely comparable because of different magnetic environment e. g. at FAT and SAT.</a:t>
            </a:r>
            <a:endParaRPr lang="en-US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9093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94C865-8AE7-1F43-2F9B-860D62D1FD5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3AD48D-3D12-9866-42F4-C884E4C0CC4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68007D-1806-801E-B4E4-E6FB32D278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A2123097-B56D-FC19-5BBC-0049D714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8658225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Magnetic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56557353-0A43-0AD4-2747-E57E367EAD85}"/>
              </a:ext>
            </a:extLst>
          </p:cNvPr>
          <p:cNvSpPr txBox="1">
            <a:spLocks/>
          </p:cNvSpPr>
          <p:nvPr/>
        </p:nvSpPr>
        <p:spPr bwMode="gray">
          <a:xfrm>
            <a:off x="383624" y="857064"/>
            <a:ext cx="834350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Improve mobile field integral measurement setup with local field measurement components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69419E8E-C3DC-5B5D-EFAD-04EEBEB6FD02}"/>
              </a:ext>
            </a:extLst>
          </p:cNvPr>
          <p:cNvSpPr txBox="1">
            <a:spLocks/>
          </p:cNvSpPr>
          <p:nvPr/>
        </p:nvSpPr>
        <p:spPr bwMode="gray">
          <a:xfrm>
            <a:off x="390898" y="1176796"/>
            <a:ext cx="5065708" cy="5116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accent1"/>
                </a:solidFill>
              </a:rPr>
              <a:t>Advantages</a:t>
            </a: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chemeClr val="accent1"/>
              </a:solidFill>
            </a:endParaRPr>
          </a:p>
          <a:p>
            <a:pPr lvl="1" algn="just">
              <a:spcAft>
                <a:spcPts val="0"/>
              </a:spcAft>
            </a:pPr>
            <a:r>
              <a:rPr lang="en-US" sz="1400" dirty="0"/>
              <a:t>Insertion device is manufactured to operation.</a:t>
            </a:r>
          </a:p>
          <a:p>
            <a:pPr marL="266700" lvl="1" indent="0" algn="just">
              <a:spcBef>
                <a:spcPts val="0"/>
              </a:spcBef>
              <a:buNone/>
            </a:pPr>
            <a:r>
              <a:rPr lang="en-US" sz="1400" dirty="0"/>
              <a:t>→ No additional uncertainty occurs after cold tests of coils, coils shipment and implementation in the final cryostat (e. g. coil alignment)   </a:t>
            </a:r>
          </a:p>
          <a:p>
            <a:pPr lvl="1" algn="just"/>
            <a:r>
              <a:rPr lang="en-US" sz="1400" dirty="0"/>
              <a:t>Field integral </a:t>
            </a:r>
            <a:r>
              <a:rPr lang="en-US" sz="1400" b="1" dirty="0"/>
              <a:t>and</a:t>
            </a:r>
            <a:r>
              <a:rPr lang="en-US" sz="1400" dirty="0"/>
              <a:t> local field measurements mainly independent from final device length</a:t>
            </a:r>
          </a:p>
          <a:p>
            <a:pPr lvl="1" algn="just"/>
            <a:r>
              <a:rPr lang="en-US" sz="1400" dirty="0"/>
              <a:t>Measurement lengths not restricted to ~1950 mm like in CASPER II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Applicable to vacuum chamber heights of min. 5 mm</a:t>
            </a:r>
          </a:p>
          <a:p>
            <a:pPr marL="268288" lvl="1" indent="0" algn="just">
              <a:spcBef>
                <a:spcPts val="0"/>
              </a:spcBef>
              <a:buNone/>
            </a:pPr>
            <a:r>
              <a:rPr lang="en-US" sz="1400" dirty="0"/>
              <a:t>(depends on HP sledge height and liner cross section layout)  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Setup can be used to perform magnetic characterization directly after manufacturing. No measurement campaign on coils in stationary setups 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Setup can be used after device shipment by comparing FAT results with SAT results.</a:t>
            </a:r>
            <a:endParaRPr lang="en-US" sz="1200" dirty="0"/>
          </a:p>
          <a:p>
            <a:pPr marL="0" lvl="1" indent="0" algn="just">
              <a:spcAft>
                <a:spcPts val="0"/>
              </a:spcAft>
              <a:buNone/>
            </a:pPr>
            <a:endParaRPr lang="en-US" sz="1400" dirty="0"/>
          </a:p>
          <a:p>
            <a:pPr lvl="1" algn="just">
              <a:spcAft>
                <a:spcPts val="0"/>
              </a:spcAft>
            </a:pPr>
            <a:r>
              <a:rPr lang="en-US" sz="1400" dirty="0"/>
              <a:t>Setup has to be installed before cooldown and/or training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In case of insertion device failure longer repair times occur because measurement setup has to be removed and installed after repair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F5589B2D-F484-B0CF-58AA-9D7A5EA6DA84}"/>
              </a:ext>
            </a:extLst>
          </p:cNvPr>
          <p:cNvSpPr txBox="1">
            <a:spLocks/>
          </p:cNvSpPr>
          <p:nvPr/>
        </p:nvSpPr>
        <p:spPr bwMode="gray">
          <a:xfrm>
            <a:off x="6756405" y="1176796"/>
            <a:ext cx="5065708" cy="4993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accent1"/>
                </a:solidFill>
              </a:rPr>
              <a:t>Challenges…How to</a:t>
            </a: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 dirty="0"/>
              <a:t> </a:t>
            </a:r>
          </a:p>
          <a:p>
            <a:pPr lvl="1" algn="just"/>
            <a:r>
              <a:rPr lang="en-US" sz="1400" dirty="0"/>
              <a:t>combine both measurement types in one setup…inspired by CASPER II?</a:t>
            </a:r>
          </a:p>
          <a:p>
            <a:pPr lvl="1" algn="just"/>
            <a:r>
              <a:rPr lang="en-US" sz="1400" dirty="0"/>
              <a:t>design HP sledge for smaller vacuum gaps (height, length)?</a:t>
            </a:r>
          </a:p>
          <a:p>
            <a:pPr lvl="1" algn="just"/>
            <a:r>
              <a:rPr lang="en-US" sz="1400" dirty="0"/>
              <a:t>shape the sledge to incorporate all needed components?</a:t>
            </a:r>
          </a:p>
          <a:p>
            <a:pPr lvl="1" algn="just"/>
            <a:r>
              <a:rPr lang="en-US" sz="1400" dirty="0"/>
              <a:t>enable field measurement with Hall probe for roll-off evaluation?</a:t>
            </a:r>
          </a:p>
          <a:p>
            <a:pPr lvl="1" algn="just"/>
            <a:r>
              <a:rPr lang="en-US" sz="1400" dirty="0"/>
              <a:t>ensure proper sledge movement (pulling wire) and position measurement for long measurement ranges (&gt; 2 m)?</a:t>
            </a:r>
          </a:p>
          <a:p>
            <a:pPr lvl="1" algn="just"/>
            <a:r>
              <a:rPr lang="en-US" sz="1400" dirty="0"/>
              <a:t>deal with the feedthrough of all signals. Moving wire, HP signal while sledge movement? </a:t>
            </a:r>
          </a:p>
          <a:p>
            <a:pPr lvl="1" algn="just"/>
            <a:r>
              <a:rPr lang="en-US" sz="1400" dirty="0"/>
              <a:t>move sledge into/out from liner for field or field integral measurements?</a:t>
            </a:r>
          </a:p>
          <a:p>
            <a:pPr lvl="1" algn="just"/>
            <a:r>
              <a:rPr lang="en-US" sz="1400" dirty="0"/>
              <a:t>park the sledge for field integral measurement (pulling wire)?</a:t>
            </a:r>
          </a:p>
          <a:p>
            <a:pPr lvl="1" algn="just"/>
            <a:r>
              <a:rPr lang="en-US" sz="1400" dirty="0"/>
              <a:t>park moving wire during HP measurements?</a:t>
            </a:r>
          </a:p>
          <a:p>
            <a:pPr lvl="1" algn="just"/>
            <a:r>
              <a:rPr lang="en-US" sz="1400" dirty="0"/>
              <a:t>ensure sledge moving limit in order not to harm any other component?</a:t>
            </a:r>
          </a:p>
          <a:p>
            <a:pPr lvl="1" algn="just"/>
            <a:r>
              <a:rPr lang="en-US" sz="1400" dirty="0"/>
              <a:t>keep all components at least passably accessible during installation?</a:t>
            </a:r>
          </a:p>
        </p:txBody>
      </p:sp>
    </p:spTree>
    <p:extLst>
      <p:ext uri="{BB962C8B-B14F-4D97-AF65-F5344CB8AC3E}">
        <p14:creationId xmlns:p14="http://schemas.microsoft.com/office/powerpoint/2010/main" val="11071515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9FAB93-2062-230E-D58F-06EEF20AF43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027692-E038-1B8C-D897-F25EB27B3F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787114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F077F3-2BDA-D39D-B5B9-D69728E94D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EBE26B5A-C230-5C29-35A0-452638F4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8658225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</a:t>
            </a:r>
            <a:r>
              <a:rPr lang="de-DE" dirty="0" err="1">
                <a:solidFill>
                  <a:schemeClr val="accent1"/>
                </a:solidFill>
              </a:rPr>
              <a:t>Magnetic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160636-8F74-D86F-E568-2D900B4F4D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45" b="10525"/>
          <a:stretch>
            <a:fillRect/>
          </a:stretch>
        </p:blipFill>
        <p:spPr>
          <a:xfrm>
            <a:off x="3396000" y="946264"/>
            <a:ext cx="5400000" cy="2718199"/>
          </a:xfrm>
          <a:prstGeom prst="rect">
            <a:avLst/>
          </a:prstGeom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4D66B3C8-F83F-F7C5-219D-62839E38ECA6}"/>
              </a:ext>
            </a:extLst>
          </p:cNvPr>
          <p:cNvSpPr txBox="1">
            <a:spLocks/>
          </p:cNvSpPr>
          <p:nvPr/>
        </p:nvSpPr>
        <p:spPr bwMode="gray">
          <a:xfrm>
            <a:off x="7092863" y="961317"/>
            <a:ext cx="905697" cy="4077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Chamber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B20E9B05-BBE0-9F71-DE77-E2F9E61E4402}"/>
              </a:ext>
            </a:extLst>
          </p:cNvPr>
          <p:cNvSpPr txBox="1">
            <a:spLocks/>
          </p:cNvSpPr>
          <p:nvPr/>
        </p:nvSpPr>
        <p:spPr bwMode="gray">
          <a:xfrm>
            <a:off x="4380033" y="946264"/>
            <a:ext cx="690894" cy="40771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Chamber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FA3A2404-B13D-B89E-7CA8-ED0AFDA7B914}"/>
              </a:ext>
            </a:extLst>
          </p:cNvPr>
          <p:cNvSpPr txBox="1">
            <a:spLocks/>
          </p:cNvSpPr>
          <p:nvPr/>
        </p:nvSpPr>
        <p:spPr bwMode="gray">
          <a:xfrm>
            <a:off x="3396000" y="1033532"/>
            <a:ext cx="730969" cy="346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FEMTO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preamplifier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1E268A2C-194C-64AE-5A60-6A10D6CB705D}"/>
              </a:ext>
            </a:extLst>
          </p:cNvPr>
          <p:cNvSpPr txBox="1">
            <a:spLocks/>
          </p:cNvSpPr>
          <p:nvPr/>
        </p:nvSpPr>
        <p:spPr bwMode="gray">
          <a:xfrm>
            <a:off x="3449066" y="3297020"/>
            <a:ext cx="896079" cy="34617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Keithley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Nanovoltmeter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E464D85F-0716-62BB-87A6-EF5CA1D467A2}"/>
              </a:ext>
            </a:extLst>
          </p:cNvPr>
          <p:cNvSpPr txBox="1">
            <a:spLocks/>
          </p:cNvSpPr>
          <p:nvPr/>
        </p:nvSpPr>
        <p:spPr bwMode="gray">
          <a:xfrm>
            <a:off x="6414978" y="2600812"/>
            <a:ext cx="1094852" cy="346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 gauges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US + DS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7FE8A3A3-3ADB-945F-D4A5-1E6C47021E82}"/>
              </a:ext>
            </a:extLst>
          </p:cNvPr>
          <p:cNvSpPr txBox="1">
            <a:spLocks/>
          </p:cNvSpPr>
          <p:nvPr/>
        </p:nvSpPr>
        <p:spPr bwMode="gray">
          <a:xfrm>
            <a:off x="7989222" y="2577707"/>
            <a:ext cx="783869" cy="53849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Turbopumps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US + DS</a:t>
            </a:r>
          </a:p>
        </p:txBody>
      </p:sp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E566A45F-4F14-822C-B312-4611EEA6920D}"/>
              </a:ext>
            </a:extLst>
          </p:cNvPr>
          <p:cNvSpPr txBox="1">
            <a:spLocks/>
          </p:cNvSpPr>
          <p:nvPr/>
        </p:nvSpPr>
        <p:spPr bwMode="gray">
          <a:xfrm>
            <a:off x="5253072" y="2577707"/>
            <a:ext cx="995464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 strain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sensor wire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9889A6F0-C049-98A4-6443-6445AEB6CAC2}"/>
              </a:ext>
            </a:extLst>
          </p:cNvPr>
          <p:cNvSpPr txBox="1">
            <a:spLocks/>
          </p:cNvSpPr>
          <p:nvPr/>
        </p:nvSpPr>
        <p:spPr bwMode="gray">
          <a:xfrm>
            <a:off x="3449066" y="2156384"/>
            <a:ext cx="674865" cy="538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Keithley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Multiplexer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Voltmeter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857040F1-6337-BA7E-E209-B2C442CA69D8}"/>
              </a:ext>
            </a:extLst>
          </p:cNvPr>
          <p:cNvSpPr txBox="1">
            <a:spLocks/>
          </p:cNvSpPr>
          <p:nvPr/>
        </p:nvSpPr>
        <p:spPr bwMode="gray">
          <a:xfrm>
            <a:off x="5416649" y="2156384"/>
            <a:ext cx="1386598" cy="1538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 Moving wire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D68AA037-8570-295A-4B7A-E624D4BEA043}"/>
              </a:ext>
            </a:extLst>
          </p:cNvPr>
          <p:cNvSpPr txBox="1">
            <a:spLocks/>
          </p:cNvSpPr>
          <p:nvPr/>
        </p:nvSpPr>
        <p:spPr bwMode="gray">
          <a:xfrm>
            <a:off x="5812268" y="1540876"/>
            <a:ext cx="56746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Test liner</a:t>
            </a:r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69F61FC4-E7B9-341B-8C81-EE7EA514CEBD}"/>
              </a:ext>
            </a:extLst>
          </p:cNvPr>
          <p:cNvSpPr txBox="1">
            <a:spLocks/>
          </p:cNvSpPr>
          <p:nvPr/>
        </p:nvSpPr>
        <p:spPr bwMode="gray">
          <a:xfrm>
            <a:off x="5434695" y="3006468"/>
            <a:ext cx="774251" cy="3461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Temperature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readout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255256FD-A017-27F0-1223-7474975AD3EB}"/>
              </a:ext>
            </a:extLst>
          </p:cNvPr>
          <p:cNvSpPr txBox="1">
            <a:spLocks/>
          </p:cNvSpPr>
          <p:nvPr/>
        </p:nvSpPr>
        <p:spPr bwMode="gray">
          <a:xfrm>
            <a:off x="5930685" y="3418884"/>
            <a:ext cx="1162178" cy="153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 err="1">
                <a:solidFill>
                  <a:schemeClr val="bg1"/>
                </a:solidFill>
              </a:rPr>
              <a:t>Prepumps</a:t>
            </a:r>
            <a:r>
              <a:rPr lang="en-US" sz="1000" b="1" dirty="0">
                <a:solidFill>
                  <a:schemeClr val="bg1"/>
                </a:solidFill>
              </a:rPr>
              <a:t> US + DS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FCD0CCC8-FCAB-70CC-E3FA-7E34B5F9B811}"/>
              </a:ext>
            </a:extLst>
          </p:cNvPr>
          <p:cNvSpPr txBox="1">
            <a:spLocks/>
          </p:cNvSpPr>
          <p:nvPr/>
        </p:nvSpPr>
        <p:spPr bwMode="gray">
          <a:xfrm>
            <a:off x="7680315" y="2248162"/>
            <a:ext cx="120706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 err="1">
                <a:solidFill>
                  <a:schemeClr val="bg1"/>
                </a:solidFill>
              </a:rPr>
              <a:t>Laserinterfero</a:t>
            </a:r>
            <a:r>
              <a:rPr lang="en-US" sz="1000" b="1" dirty="0">
                <a:solidFill>
                  <a:schemeClr val="bg1"/>
                </a:solidFill>
              </a:rPr>
              <a:t>-meter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B21C978-E8CA-BF52-49BF-1C7D3C6ACB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10" r="2938" b="24171"/>
          <a:stretch>
            <a:fillRect/>
          </a:stretch>
        </p:blipFill>
        <p:spPr>
          <a:xfrm>
            <a:off x="8058563" y="3748941"/>
            <a:ext cx="3762247" cy="180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18BDB91-2649-9EA3-DD93-E43A801F1F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62" r="5312" b="29763"/>
          <a:stretch>
            <a:fillRect/>
          </a:stretch>
        </p:blipFill>
        <p:spPr>
          <a:xfrm>
            <a:off x="386972" y="3743418"/>
            <a:ext cx="3879666" cy="1800000"/>
          </a:xfrm>
          <a:prstGeom prst="rect">
            <a:avLst/>
          </a:prstGeom>
        </p:spPr>
      </p:pic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17036455-848D-A99D-61E3-2C8A1970D87A}"/>
              </a:ext>
            </a:extLst>
          </p:cNvPr>
          <p:cNvSpPr txBox="1">
            <a:spLocks/>
          </p:cNvSpPr>
          <p:nvPr/>
        </p:nvSpPr>
        <p:spPr bwMode="gray">
          <a:xfrm>
            <a:off x="642876" y="5999000"/>
            <a:ext cx="995464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Motor sledge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movement US</a:t>
            </a:r>
          </a:p>
        </p:txBody>
      </p:sp>
      <p:sp>
        <p:nvSpPr>
          <p:cNvPr id="32" name="Textplatzhalter 9">
            <a:extLst>
              <a:ext uri="{FF2B5EF4-FFF2-40B4-BE49-F238E27FC236}">
                <a16:creationId xmlns:a16="http://schemas.microsoft.com/office/drawing/2014/main" id="{8FEBE5FE-947A-85C8-1A09-8B96D48C5EE4}"/>
              </a:ext>
            </a:extLst>
          </p:cNvPr>
          <p:cNvSpPr txBox="1">
            <a:spLocks/>
          </p:cNvSpPr>
          <p:nvPr/>
        </p:nvSpPr>
        <p:spPr bwMode="gray">
          <a:xfrm>
            <a:off x="10659100" y="5961619"/>
            <a:ext cx="995464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Motor sledge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movement DS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6DD5BBED-19F5-2243-13CE-B3C8D1B9CE8C}"/>
              </a:ext>
            </a:extLst>
          </p:cNvPr>
          <p:cNvSpPr txBox="1">
            <a:spLocks/>
          </p:cNvSpPr>
          <p:nvPr/>
        </p:nvSpPr>
        <p:spPr bwMode="gray">
          <a:xfrm>
            <a:off x="2032883" y="6028687"/>
            <a:ext cx="99546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Guiding rails sledge</a:t>
            </a: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DE6DC5F1-1D80-1EA1-A5EF-9A2CC622E2DD}"/>
              </a:ext>
            </a:extLst>
          </p:cNvPr>
          <p:cNvSpPr txBox="1">
            <a:spLocks/>
          </p:cNvSpPr>
          <p:nvPr/>
        </p:nvSpPr>
        <p:spPr bwMode="gray">
          <a:xfrm>
            <a:off x="2032883" y="2737091"/>
            <a:ext cx="114701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</a:rPr>
              <a:t>Signal cable (tape)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</a:rPr>
              <a:t>field measurement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(on bobbin)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7010C31D-4EFE-FD63-4B43-D1866EEFACC5}"/>
              </a:ext>
            </a:extLst>
          </p:cNvPr>
          <p:cNvSpPr txBox="1">
            <a:spLocks/>
          </p:cNvSpPr>
          <p:nvPr/>
        </p:nvSpPr>
        <p:spPr bwMode="gray">
          <a:xfrm>
            <a:off x="2775388" y="5626970"/>
            <a:ext cx="99546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Piezo stages moving wire US</a:t>
            </a:r>
          </a:p>
        </p:txBody>
      </p: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A23B34F7-6EDB-C2D5-A3F6-9D9B86A208FD}"/>
              </a:ext>
            </a:extLst>
          </p:cNvPr>
          <p:cNvSpPr txBox="1">
            <a:spLocks/>
          </p:cNvSpPr>
          <p:nvPr/>
        </p:nvSpPr>
        <p:spPr bwMode="gray">
          <a:xfrm>
            <a:off x="9276277" y="6031901"/>
            <a:ext cx="99546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Piezo stages moving wire DS</a:t>
            </a:r>
          </a:p>
        </p:txBody>
      </p:sp>
      <p:sp>
        <p:nvSpPr>
          <p:cNvPr id="37" name="Textplatzhalter 9">
            <a:extLst>
              <a:ext uri="{FF2B5EF4-FFF2-40B4-BE49-F238E27FC236}">
                <a16:creationId xmlns:a16="http://schemas.microsoft.com/office/drawing/2014/main" id="{D9C823E8-C29E-C591-CF78-45ADCC799958}"/>
              </a:ext>
            </a:extLst>
          </p:cNvPr>
          <p:cNvSpPr txBox="1">
            <a:spLocks/>
          </p:cNvSpPr>
          <p:nvPr/>
        </p:nvSpPr>
        <p:spPr bwMode="gray">
          <a:xfrm>
            <a:off x="8965312" y="5633419"/>
            <a:ext cx="995464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Limit switch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for sledge</a:t>
            </a:r>
          </a:p>
        </p:txBody>
      </p:sp>
      <p:sp>
        <p:nvSpPr>
          <p:cNvPr id="38" name="Textplatzhalter 9">
            <a:extLst>
              <a:ext uri="{FF2B5EF4-FFF2-40B4-BE49-F238E27FC236}">
                <a16:creationId xmlns:a16="http://schemas.microsoft.com/office/drawing/2014/main" id="{673AEBAC-A0A3-9634-3F9B-B23B70227D0F}"/>
              </a:ext>
            </a:extLst>
          </p:cNvPr>
          <p:cNvSpPr txBox="1">
            <a:spLocks/>
          </p:cNvSpPr>
          <p:nvPr/>
        </p:nvSpPr>
        <p:spPr bwMode="gray">
          <a:xfrm>
            <a:off x="10495060" y="2962313"/>
            <a:ext cx="123037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Single beam laser interferometer head</a:t>
            </a:r>
          </a:p>
        </p:txBody>
      </p:sp>
      <p:sp>
        <p:nvSpPr>
          <p:cNvPr id="39" name="Textplatzhalter 9">
            <a:extLst>
              <a:ext uri="{FF2B5EF4-FFF2-40B4-BE49-F238E27FC236}">
                <a16:creationId xmlns:a16="http://schemas.microsoft.com/office/drawing/2014/main" id="{D7950137-BCA8-43BC-962A-6E2DA3694D07}"/>
              </a:ext>
            </a:extLst>
          </p:cNvPr>
          <p:cNvSpPr txBox="1">
            <a:spLocks/>
          </p:cNvSpPr>
          <p:nvPr/>
        </p:nvSpPr>
        <p:spPr bwMode="gray">
          <a:xfrm>
            <a:off x="522684" y="2910961"/>
            <a:ext cx="99546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Control and signal feedthroughs</a:t>
            </a:r>
          </a:p>
        </p:txBody>
      </p:sp>
      <p:sp>
        <p:nvSpPr>
          <p:cNvPr id="40" name="Textplatzhalter 9">
            <a:extLst>
              <a:ext uri="{FF2B5EF4-FFF2-40B4-BE49-F238E27FC236}">
                <a16:creationId xmlns:a16="http://schemas.microsoft.com/office/drawing/2014/main" id="{9D2B3129-BAF5-1133-6F3F-FA5CAEDF832A}"/>
              </a:ext>
            </a:extLst>
          </p:cNvPr>
          <p:cNvSpPr txBox="1">
            <a:spLocks/>
          </p:cNvSpPr>
          <p:nvPr/>
        </p:nvSpPr>
        <p:spPr bwMode="gray">
          <a:xfrm>
            <a:off x="9049871" y="2868304"/>
            <a:ext cx="99546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Control and signal feedthroughs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9A8BBD18-D003-0CD6-293C-5167B342AC4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22" t="38946" r="46072" b="36600"/>
          <a:stretch>
            <a:fillRect/>
          </a:stretch>
        </p:blipFill>
        <p:spPr>
          <a:xfrm>
            <a:off x="6185302" y="4903868"/>
            <a:ext cx="1860751" cy="1404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C84DA490-298A-2B1B-8F7C-3425AF2AA1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6" t="40863" r="27519" b="32365"/>
          <a:stretch>
            <a:fillRect/>
          </a:stretch>
        </p:blipFill>
        <p:spPr>
          <a:xfrm>
            <a:off x="4296326" y="4900348"/>
            <a:ext cx="1612539" cy="1440000"/>
          </a:xfrm>
          <a:prstGeom prst="rect">
            <a:avLst/>
          </a:prstGeom>
        </p:spPr>
      </p:pic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9FB9785C-F967-8D71-3C17-6B73859BAD4E}"/>
              </a:ext>
            </a:extLst>
          </p:cNvPr>
          <p:cNvCxnSpPr>
            <a:cxnSpLocks/>
          </p:cNvCxnSpPr>
          <p:nvPr/>
        </p:nvCxnSpPr>
        <p:spPr bwMode="gray">
          <a:xfrm flipV="1">
            <a:off x="8111961" y="1903508"/>
            <a:ext cx="475861" cy="32288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FB8B791-7FB3-B275-467E-5735E5392D4A}"/>
              </a:ext>
            </a:extLst>
          </p:cNvPr>
          <p:cNvCxnSpPr>
            <a:cxnSpLocks/>
          </p:cNvCxnSpPr>
          <p:nvPr/>
        </p:nvCxnSpPr>
        <p:spPr bwMode="gray">
          <a:xfrm>
            <a:off x="11127119" y="3299601"/>
            <a:ext cx="410457" cy="123878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37AA27DB-4CFB-C283-ACD0-18638A1A94FD}"/>
              </a:ext>
            </a:extLst>
          </p:cNvPr>
          <p:cNvCxnSpPr>
            <a:cxnSpLocks/>
          </p:cNvCxnSpPr>
          <p:nvPr/>
        </p:nvCxnSpPr>
        <p:spPr bwMode="gray">
          <a:xfrm flipH="1">
            <a:off x="8058563" y="3116202"/>
            <a:ext cx="322593" cy="6743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0804D380-4D7C-D697-AF04-ADC61EAB979F}"/>
              </a:ext>
            </a:extLst>
          </p:cNvPr>
          <p:cNvCxnSpPr>
            <a:cxnSpLocks/>
          </p:cNvCxnSpPr>
          <p:nvPr/>
        </p:nvCxnSpPr>
        <p:spPr bwMode="gray">
          <a:xfrm flipV="1">
            <a:off x="7112117" y="3438574"/>
            <a:ext cx="272297" cy="3153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2E44711C-DA35-4A24-4F1A-5619F37B1E46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945822" y="3470108"/>
            <a:ext cx="903832" cy="2380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0320ED6B-851B-1911-A09B-1711738EA98E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971710" y="3158878"/>
            <a:ext cx="582801" cy="10387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02965F9C-C2CB-8DEB-143F-EBB8C0395DD8}"/>
              </a:ext>
            </a:extLst>
          </p:cNvPr>
          <p:cNvCxnSpPr>
            <a:cxnSpLocks/>
          </p:cNvCxnSpPr>
          <p:nvPr/>
        </p:nvCxnSpPr>
        <p:spPr bwMode="gray">
          <a:xfrm flipH="1">
            <a:off x="5203921" y="2747130"/>
            <a:ext cx="152475" cy="24234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60215144-8F00-D4FD-FDB6-AA47CC52E015}"/>
              </a:ext>
            </a:extLst>
          </p:cNvPr>
          <p:cNvCxnSpPr>
            <a:cxnSpLocks/>
          </p:cNvCxnSpPr>
          <p:nvPr/>
        </p:nvCxnSpPr>
        <p:spPr bwMode="gray">
          <a:xfrm>
            <a:off x="3786498" y="2717106"/>
            <a:ext cx="412650" cy="23844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4A08421A-C2D7-EE0C-76E3-8596C9440209}"/>
              </a:ext>
            </a:extLst>
          </p:cNvPr>
          <p:cNvCxnSpPr>
            <a:cxnSpLocks/>
          </p:cNvCxnSpPr>
          <p:nvPr/>
        </p:nvCxnSpPr>
        <p:spPr bwMode="gray">
          <a:xfrm flipV="1">
            <a:off x="4176884" y="3014987"/>
            <a:ext cx="328036" cy="35763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B4F7245B-4DA4-36A1-5ED8-FAB069B4B2B6}"/>
              </a:ext>
            </a:extLst>
          </p:cNvPr>
          <p:cNvCxnSpPr>
            <a:cxnSpLocks/>
          </p:cNvCxnSpPr>
          <p:nvPr/>
        </p:nvCxnSpPr>
        <p:spPr bwMode="gray">
          <a:xfrm>
            <a:off x="3683231" y="1416795"/>
            <a:ext cx="103267" cy="5995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94995686-9A36-15E3-9E4D-CF4D6AD42DE9}"/>
              </a:ext>
            </a:extLst>
          </p:cNvPr>
          <p:cNvCxnSpPr>
            <a:cxnSpLocks/>
          </p:cNvCxnSpPr>
          <p:nvPr/>
        </p:nvCxnSpPr>
        <p:spPr bwMode="gray">
          <a:xfrm>
            <a:off x="6803247" y="2243507"/>
            <a:ext cx="289616" cy="3582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689517EB-9635-D4C6-F822-ED2A33C3CDA5}"/>
              </a:ext>
            </a:extLst>
          </p:cNvPr>
          <p:cNvCxnSpPr>
            <a:cxnSpLocks/>
          </p:cNvCxnSpPr>
          <p:nvPr/>
        </p:nvCxnSpPr>
        <p:spPr bwMode="gray">
          <a:xfrm flipH="1">
            <a:off x="5108675" y="2221126"/>
            <a:ext cx="243765" cy="4476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Down Arrow 4">
            <a:extLst>
              <a:ext uri="{FF2B5EF4-FFF2-40B4-BE49-F238E27FC236}">
                <a16:creationId xmlns:a16="http://schemas.microsoft.com/office/drawing/2014/main" id="{AEEF4D28-3E66-BC4D-48B7-9F51D360F0B6}"/>
              </a:ext>
            </a:extLst>
          </p:cNvPr>
          <p:cNvSpPr/>
          <p:nvPr/>
        </p:nvSpPr>
        <p:spPr>
          <a:xfrm rot="16200000">
            <a:off x="3981078" y="-161848"/>
            <a:ext cx="288000" cy="612000"/>
          </a:xfrm>
          <a:prstGeom prst="downArrow">
            <a:avLst/>
          </a:prstGeom>
          <a:solidFill>
            <a:schemeClr val="accent1"/>
          </a:solidFill>
          <a:effectLst>
            <a:glow>
              <a:schemeClr val="accent1">
                <a:alpha val="46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67" name="Rechteckiger Pfeil 1">
            <a:extLst>
              <a:ext uri="{FF2B5EF4-FFF2-40B4-BE49-F238E27FC236}">
                <a16:creationId xmlns:a16="http://schemas.microsoft.com/office/drawing/2014/main" id="{77BD0648-69C9-24BD-A4D3-3A14E03A78F0}"/>
              </a:ext>
            </a:extLst>
          </p:cNvPr>
          <p:cNvSpPr/>
          <p:nvPr/>
        </p:nvSpPr>
        <p:spPr>
          <a:xfrm rot="16200000" flipH="1">
            <a:off x="1929838" y="1370694"/>
            <a:ext cx="973430" cy="1620000"/>
          </a:xfrm>
          <a:prstGeom prst="bentArrow">
            <a:avLst>
              <a:gd name="adj1" fmla="val 20434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97000"/>
              </a:schemeClr>
            </a:glow>
            <a:outerShdw blurRad="40005" dist="25400" dir="12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8" name="Rechteckiger Pfeil 1">
            <a:extLst>
              <a:ext uri="{FF2B5EF4-FFF2-40B4-BE49-F238E27FC236}">
                <a16:creationId xmlns:a16="http://schemas.microsoft.com/office/drawing/2014/main" id="{985AC3DA-716B-B4CF-D57E-0205D74C2F04}"/>
              </a:ext>
            </a:extLst>
          </p:cNvPr>
          <p:cNvSpPr/>
          <p:nvPr/>
        </p:nvSpPr>
        <p:spPr>
          <a:xfrm rot="5400000">
            <a:off x="9197139" y="1370693"/>
            <a:ext cx="972000" cy="1620000"/>
          </a:xfrm>
          <a:prstGeom prst="bentArrow">
            <a:avLst>
              <a:gd name="adj1" fmla="val 20434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97000"/>
              </a:schemeClr>
            </a:glow>
            <a:outerShdw blurRad="40005" dist="25400" dir="12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ACEBE405-8B35-CCF7-6BA0-7D1BB54790A0}"/>
              </a:ext>
            </a:extLst>
          </p:cNvPr>
          <p:cNvCxnSpPr>
            <a:cxnSpLocks/>
          </p:cNvCxnSpPr>
          <p:nvPr/>
        </p:nvCxnSpPr>
        <p:spPr bwMode="gray">
          <a:xfrm>
            <a:off x="9782735" y="3352644"/>
            <a:ext cx="757713" cy="56634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3E46143B-A8E9-5280-17FD-88A42CC68290}"/>
              </a:ext>
            </a:extLst>
          </p:cNvPr>
          <p:cNvCxnSpPr>
            <a:cxnSpLocks/>
          </p:cNvCxnSpPr>
          <p:nvPr/>
        </p:nvCxnSpPr>
        <p:spPr bwMode="gray">
          <a:xfrm flipH="1">
            <a:off x="8994956" y="3372626"/>
            <a:ext cx="361696" cy="39593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platzhalter 9">
            <a:extLst>
              <a:ext uri="{FF2B5EF4-FFF2-40B4-BE49-F238E27FC236}">
                <a16:creationId xmlns:a16="http://schemas.microsoft.com/office/drawing/2014/main" id="{1DFF840B-3982-5A4C-C697-03CB88EEF1EF}"/>
              </a:ext>
            </a:extLst>
          </p:cNvPr>
          <p:cNvSpPr txBox="1">
            <a:spLocks/>
          </p:cNvSpPr>
          <p:nvPr/>
        </p:nvSpPr>
        <p:spPr bwMode="gray">
          <a:xfrm>
            <a:off x="5701363" y="4080132"/>
            <a:ext cx="713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rgbClr val="000000"/>
                </a:solidFill>
              </a:rPr>
              <a:t>Pulling wire sledge</a:t>
            </a:r>
          </a:p>
        </p:txBody>
      </p: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9D9AA0D6-392B-9D58-E416-7869AB15026A}"/>
              </a:ext>
            </a:extLst>
          </p:cNvPr>
          <p:cNvCxnSpPr>
            <a:cxnSpLocks/>
            <a:stCxn id="77" idx="1"/>
          </p:cNvCxnSpPr>
          <p:nvPr/>
        </p:nvCxnSpPr>
        <p:spPr bwMode="gray">
          <a:xfrm flipH="1">
            <a:off x="4756087" y="4234021"/>
            <a:ext cx="945276" cy="1144859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704E7DAC-16C3-4680-88A2-F8EB1229A0D2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9867347" y="4766982"/>
            <a:ext cx="194883" cy="126081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EF686BD3-01DA-F7B5-1065-2638366E016E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7384414" y="5945238"/>
            <a:ext cx="1887197" cy="31981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F8DCEB36-CFAD-9E71-A736-DFA1BF36B8E3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0645275" y="4693024"/>
            <a:ext cx="447140" cy="126321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DECA3FA6-9F1B-DF3A-2379-8AE14271E8A8}"/>
              </a:ext>
            </a:extLst>
          </p:cNvPr>
          <p:cNvCxnSpPr>
            <a:cxnSpLocks/>
            <a:stCxn id="37" idx="0"/>
          </p:cNvCxnSpPr>
          <p:nvPr/>
        </p:nvCxnSpPr>
        <p:spPr bwMode="gray">
          <a:xfrm flipH="1" flipV="1">
            <a:off x="8773091" y="4688224"/>
            <a:ext cx="689953" cy="94519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mit Pfeil 101">
            <a:extLst>
              <a:ext uri="{FF2B5EF4-FFF2-40B4-BE49-F238E27FC236}">
                <a16:creationId xmlns:a16="http://schemas.microsoft.com/office/drawing/2014/main" id="{61E71B15-E69A-37FF-EA4C-F320607564F6}"/>
              </a:ext>
            </a:extLst>
          </p:cNvPr>
          <p:cNvCxnSpPr>
            <a:cxnSpLocks/>
          </p:cNvCxnSpPr>
          <p:nvPr/>
        </p:nvCxnSpPr>
        <p:spPr bwMode="gray">
          <a:xfrm flipV="1">
            <a:off x="2903490" y="5493501"/>
            <a:ext cx="2007107" cy="77154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>
            <a:extLst>
              <a:ext uri="{FF2B5EF4-FFF2-40B4-BE49-F238E27FC236}">
                <a16:creationId xmlns:a16="http://schemas.microsoft.com/office/drawing/2014/main" id="{9358959E-919E-4762-B6B3-6E59E6876187}"/>
              </a:ext>
            </a:extLst>
          </p:cNvPr>
          <p:cNvCxnSpPr>
            <a:cxnSpLocks/>
            <a:stCxn id="33" idx="0"/>
          </p:cNvCxnSpPr>
          <p:nvPr/>
        </p:nvCxnSpPr>
        <p:spPr bwMode="gray">
          <a:xfrm flipH="1" flipV="1">
            <a:off x="2401171" y="4688224"/>
            <a:ext cx="129444" cy="134046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107">
            <a:extLst>
              <a:ext uri="{FF2B5EF4-FFF2-40B4-BE49-F238E27FC236}">
                <a16:creationId xmlns:a16="http://schemas.microsoft.com/office/drawing/2014/main" id="{BF0AD954-779E-BAE8-097F-DC3F5DE5D2FF}"/>
              </a:ext>
            </a:extLst>
          </p:cNvPr>
          <p:cNvCxnSpPr>
            <a:cxnSpLocks/>
            <a:stCxn id="35" idx="0"/>
          </p:cNvCxnSpPr>
          <p:nvPr/>
        </p:nvCxnSpPr>
        <p:spPr bwMode="gray">
          <a:xfrm flipH="1" flipV="1">
            <a:off x="3239790" y="4766013"/>
            <a:ext cx="33330" cy="86095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mit Pfeil 111">
            <a:extLst>
              <a:ext uri="{FF2B5EF4-FFF2-40B4-BE49-F238E27FC236}">
                <a16:creationId xmlns:a16="http://schemas.microsoft.com/office/drawing/2014/main" id="{E6E9EE78-715D-A706-461C-CB8FD41113A3}"/>
              </a:ext>
            </a:extLst>
          </p:cNvPr>
          <p:cNvCxnSpPr>
            <a:cxnSpLocks/>
            <a:stCxn id="34" idx="2"/>
          </p:cNvCxnSpPr>
          <p:nvPr/>
        </p:nvCxnSpPr>
        <p:spPr bwMode="gray">
          <a:xfrm flipH="1">
            <a:off x="2270682" y="3198756"/>
            <a:ext cx="335707" cy="128083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BC9A5516-CA16-91C0-48DF-2B509DE3F92E}"/>
              </a:ext>
            </a:extLst>
          </p:cNvPr>
          <p:cNvCxnSpPr>
            <a:cxnSpLocks/>
          </p:cNvCxnSpPr>
          <p:nvPr/>
        </p:nvCxnSpPr>
        <p:spPr bwMode="gray">
          <a:xfrm>
            <a:off x="1018182" y="3398057"/>
            <a:ext cx="371993" cy="39593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74A50FFB-1BBE-1D53-35BD-6DBFA3F1CEB4}"/>
              </a:ext>
            </a:extLst>
          </p:cNvPr>
          <p:cNvCxnSpPr>
            <a:cxnSpLocks/>
          </p:cNvCxnSpPr>
          <p:nvPr/>
        </p:nvCxnSpPr>
        <p:spPr bwMode="gray">
          <a:xfrm>
            <a:off x="1400026" y="3162091"/>
            <a:ext cx="789625" cy="75402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510CACD6-D406-01AE-F0F3-E9ABC45E36C8}"/>
              </a:ext>
            </a:extLst>
          </p:cNvPr>
          <p:cNvCxnSpPr>
            <a:cxnSpLocks/>
          </p:cNvCxnSpPr>
          <p:nvPr/>
        </p:nvCxnSpPr>
        <p:spPr bwMode="gray">
          <a:xfrm flipV="1">
            <a:off x="1231097" y="4766982"/>
            <a:ext cx="375456" cy="1217919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Gerade Verbindung mit Pfeil 126">
            <a:extLst>
              <a:ext uri="{FF2B5EF4-FFF2-40B4-BE49-F238E27FC236}">
                <a16:creationId xmlns:a16="http://schemas.microsoft.com/office/drawing/2014/main" id="{6ED87593-5B8F-16E0-8B9B-AD1971CBA73E}"/>
              </a:ext>
            </a:extLst>
          </p:cNvPr>
          <p:cNvCxnSpPr>
            <a:cxnSpLocks/>
          </p:cNvCxnSpPr>
          <p:nvPr/>
        </p:nvCxnSpPr>
        <p:spPr bwMode="gray">
          <a:xfrm>
            <a:off x="6486259" y="4208701"/>
            <a:ext cx="730548" cy="108720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1112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47C365-37D0-1574-7C0C-78B86DF1D88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FCFBF-A28E-FE24-DB9E-15690F66AF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DC8D4B-A5A6-54F5-AA38-4E93464DE7C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el 8">
            <a:extLst>
              <a:ext uri="{FF2B5EF4-FFF2-40B4-BE49-F238E27FC236}">
                <a16:creationId xmlns:a16="http://schemas.microsoft.com/office/drawing/2014/main" id="{09F80ADA-9C9C-2AEE-CE42-64BA4C73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11371568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98E6CEE-05EF-4899-DCCE-D3EAA34F69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31" t="17949" r="10565" b="14992"/>
          <a:stretch>
            <a:fillRect/>
          </a:stretch>
        </p:blipFill>
        <p:spPr>
          <a:xfrm>
            <a:off x="390348" y="860815"/>
            <a:ext cx="3530390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76210BF-3F60-BC19-209E-10CD9CA64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13" t="11662" r="16666" b="11755"/>
          <a:stretch>
            <a:fillRect/>
          </a:stretch>
        </p:blipFill>
        <p:spPr>
          <a:xfrm>
            <a:off x="9836915" y="4509000"/>
            <a:ext cx="1981248" cy="180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BD4C8AA-7782-5B13-6751-78029306A5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26" r="22260" b="29718"/>
          <a:stretch>
            <a:fillRect/>
          </a:stretch>
        </p:blipFill>
        <p:spPr>
          <a:xfrm>
            <a:off x="5613007" y="862975"/>
            <a:ext cx="6207518" cy="1800000"/>
          </a:xfrm>
          <a:prstGeom prst="rect">
            <a:avLst/>
          </a:prstGeom>
        </p:spPr>
      </p:pic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9EA6C55-3460-8DFA-F469-90FC6492E38A}"/>
              </a:ext>
            </a:extLst>
          </p:cNvPr>
          <p:cNvSpPr txBox="1"/>
          <p:nvPr/>
        </p:nvSpPr>
        <p:spPr bwMode="gray">
          <a:xfrm>
            <a:off x="4202628" y="3269706"/>
            <a:ext cx="5104242" cy="3039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b="1" dirty="0"/>
              <a:t>Moving stretched wire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 err="1"/>
              <a:t>CuBe</a:t>
            </a:r>
            <a:r>
              <a:rPr lang="en-GB" altLang="de-DE" sz="1500" dirty="0"/>
              <a:t> wire, Ø </a:t>
            </a:r>
            <a:r>
              <a:rPr lang="en-GB" sz="1500" dirty="0"/>
              <a:t>125 µm, tensioned between two x-y piezo stage assemblies</a:t>
            </a:r>
          </a:p>
          <a:p>
            <a:pPr lvl="1" algn="just">
              <a:spcAft>
                <a:spcPts val="0"/>
              </a:spcAft>
            </a:pPr>
            <a:r>
              <a:rPr lang="en-GB" sz="1500" dirty="0"/>
              <a:t>Length customizable to device length (latest test, ~3.8 m)</a:t>
            </a:r>
          </a:p>
          <a:p>
            <a:pPr lvl="1" algn="just">
              <a:spcAft>
                <a:spcPts val="0"/>
              </a:spcAft>
            </a:pPr>
            <a:r>
              <a:rPr lang="en-GB" sz="1500" dirty="0"/>
              <a:t>Strain force adjustable until breaking by tensioning module (piezo motor) </a:t>
            </a:r>
          </a:p>
          <a:p>
            <a:pPr lvl="1" algn="just">
              <a:spcAft>
                <a:spcPts val="0"/>
              </a:spcAft>
            </a:pPr>
            <a:r>
              <a:rPr lang="en-GB" sz="1500" dirty="0"/>
              <a:t>Strain force typically ~10 N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Coils magnetic plane to stretched wire position measured at RT. Alignment to ± 25</a:t>
            </a:r>
            <a:r>
              <a:rPr lang="en-GB" sz="1500" dirty="0"/>
              <a:t> µm.</a:t>
            </a:r>
          </a:p>
          <a:p>
            <a:pPr lvl="1" algn="just">
              <a:spcAft>
                <a:spcPts val="0"/>
              </a:spcAft>
            </a:pPr>
            <a:r>
              <a:rPr lang="en-GB" sz="1500" dirty="0"/>
              <a:t>Induced voltage measured by Keithley Nanovoltmeter</a:t>
            </a:r>
          </a:p>
          <a:p>
            <a:pPr lvl="1" algn="just">
              <a:spcAft>
                <a:spcPts val="0"/>
              </a:spcAft>
            </a:pPr>
            <a:r>
              <a:rPr lang="en-GB" sz="1500" dirty="0"/>
              <a:t>Preamplification with FEMTO DLPVA low noise voltage amplifier.</a:t>
            </a:r>
            <a:endParaRPr lang="en-GB" altLang="de-DE" sz="1500" b="1" dirty="0">
              <a:solidFill>
                <a:schemeClr val="accent1"/>
              </a:solidFill>
            </a:endParaRP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51E10F7D-F667-4699-C724-7BFF94559BAC}"/>
              </a:ext>
            </a:extLst>
          </p:cNvPr>
          <p:cNvSpPr txBox="1">
            <a:spLocks/>
          </p:cNvSpPr>
          <p:nvPr/>
        </p:nvSpPr>
        <p:spPr bwMode="gray">
          <a:xfrm>
            <a:off x="5784329" y="2173567"/>
            <a:ext cx="120706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Piezo stage horizontal movement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8185C5C-30B0-2693-AAF2-631352198545}"/>
              </a:ext>
            </a:extLst>
          </p:cNvPr>
          <p:cNvCxnSpPr>
            <a:cxnSpLocks/>
          </p:cNvCxnSpPr>
          <p:nvPr/>
        </p:nvCxnSpPr>
        <p:spPr bwMode="gray">
          <a:xfrm flipV="1">
            <a:off x="6830769" y="1844393"/>
            <a:ext cx="1221477" cy="38466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56992404-89AD-B4E1-8DF1-0B8B1F4F006F}"/>
              </a:ext>
            </a:extLst>
          </p:cNvPr>
          <p:cNvSpPr txBox="1">
            <a:spLocks/>
          </p:cNvSpPr>
          <p:nvPr/>
        </p:nvSpPr>
        <p:spPr bwMode="gray">
          <a:xfrm>
            <a:off x="7408870" y="2155032"/>
            <a:ext cx="109256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Piezo stage vertical movement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69BD13A-413F-C6F2-8E10-18EBF38487FE}"/>
              </a:ext>
            </a:extLst>
          </p:cNvPr>
          <p:cNvCxnSpPr>
            <a:cxnSpLocks/>
          </p:cNvCxnSpPr>
          <p:nvPr/>
        </p:nvCxnSpPr>
        <p:spPr bwMode="gray">
          <a:xfrm flipV="1">
            <a:off x="8332393" y="1701053"/>
            <a:ext cx="1044258" cy="45397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A8818733-A440-5A4E-BBF8-18F6E577FD4C}"/>
              </a:ext>
            </a:extLst>
          </p:cNvPr>
          <p:cNvSpPr txBox="1">
            <a:spLocks/>
          </p:cNvSpPr>
          <p:nvPr/>
        </p:nvSpPr>
        <p:spPr bwMode="gray">
          <a:xfrm>
            <a:off x="10657717" y="2238183"/>
            <a:ext cx="713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Pulling wire sledge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B0D857C9-9493-E6B4-6BB6-0AA512C091E6}"/>
              </a:ext>
            </a:extLst>
          </p:cNvPr>
          <p:cNvSpPr txBox="1">
            <a:spLocks/>
          </p:cNvSpPr>
          <p:nvPr/>
        </p:nvSpPr>
        <p:spPr bwMode="gray">
          <a:xfrm>
            <a:off x="10149084" y="3164920"/>
            <a:ext cx="71361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accent1"/>
                </a:solidFill>
              </a:rPr>
              <a:t>Wire tensioning module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173A18D-8CBE-0611-6A5F-D66BE7B6AF39}"/>
              </a:ext>
            </a:extLst>
          </p:cNvPr>
          <p:cNvCxnSpPr>
            <a:cxnSpLocks/>
            <a:stCxn id="21" idx="0"/>
          </p:cNvCxnSpPr>
          <p:nvPr/>
        </p:nvCxnSpPr>
        <p:spPr bwMode="gray">
          <a:xfrm flipH="1" flipV="1">
            <a:off x="9687552" y="1666629"/>
            <a:ext cx="818340" cy="149829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9CA6F8C-4ABB-2E3C-F345-47BF855E4CBA}"/>
              </a:ext>
            </a:extLst>
          </p:cNvPr>
          <p:cNvCxnSpPr>
            <a:cxnSpLocks/>
          </p:cNvCxnSpPr>
          <p:nvPr/>
        </p:nvCxnSpPr>
        <p:spPr bwMode="gray">
          <a:xfrm>
            <a:off x="10672460" y="3641592"/>
            <a:ext cx="92619" cy="150664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9735519C-11F6-52BA-711E-39A0CA348AAD}"/>
              </a:ext>
            </a:extLst>
          </p:cNvPr>
          <p:cNvSpPr txBox="1">
            <a:spLocks/>
          </p:cNvSpPr>
          <p:nvPr/>
        </p:nvSpPr>
        <p:spPr bwMode="gray">
          <a:xfrm>
            <a:off x="11043934" y="3424553"/>
            <a:ext cx="713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accent1"/>
                </a:solidFill>
              </a:rPr>
              <a:t>Piezo actuator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11F987A7-23B7-9884-A68B-ACD55713069C}"/>
              </a:ext>
            </a:extLst>
          </p:cNvPr>
          <p:cNvCxnSpPr>
            <a:cxnSpLocks/>
          </p:cNvCxnSpPr>
          <p:nvPr/>
        </p:nvCxnSpPr>
        <p:spPr bwMode="gray">
          <a:xfrm flipH="1">
            <a:off x="11427915" y="3732330"/>
            <a:ext cx="9969" cy="100775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2249DBF2-F424-2E04-4D55-8ADC7455F988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0563978" y="1261778"/>
            <a:ext cx="365303" cy="89442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2031D6CF-C84D-84DC-EF5E-5ECA0B47DD4F}"/>
              </a:ext>
            </a:extLst>
          </p:cNvPr>
          <p:cNvSpPr txBox="1">
            <a:spLocks/>
          </p:cNvSpPr>
          <p:nvPr/>
        </p:nvSpPr>
        <p:spPr bwMode="gray">
          <a:xfrm>
            <a:off x="9332481" y="3367757"/>
            <a:ext cx="713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accent1"/>
                </a:solidFill>
              </a:rPr>
              <a:t>Moving wire</a:t>
            </a:r>
          </a:p>
        </p:txBody>
      </p:sp>
      <p:sp>
        <p:nvSpPr>
          <p:cNvPr id="34" name="Textplatzhalter 9">
            <a:extLst>
              <a:ext uri="{FF2B5EF4-FFF2-40B4-BE49-F238E27FC236}">
                <a16:creationId xmlns:a16="http://schemas.microsoft.com/office/drawing/2014/main" id="{C6FD994B-636F-C7E0-8E41-90AAD8B93276}"/>
              </a:ext>
            </a:extLst>
          </p:cNvPr>
          <p:cNvSpPr txBox="1">
            <a:spLocks/>
          </p:cNvSpPr>
          <p:nvPr/>
        </p:nvSpPr>
        <p:spPr bwMode="gray">
          <a:xfrm>
            <a:off x="9850363" y="5096814"/>
            <a:ext cx="713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Signal connection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86B9453D-D677-1A0C-BC91-B03671FB34D5}"/>
              </a:ext>
            </a:extLst>
          </p:cNvPr>
          <p:cNvCxnSpPr>
            <a:cxnSpLocks/>
          </p:cNvCxnSpPr>
          <p:nvPr/>
        </p:nvCxnSpPr>
        <p:spPr bwMode="gray">
          <a:xfrm>
            <a:off x="10308421" y="5414325"/>
            <a:ext cx="133220" cy="31243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B3BCD0F8-B94D-0B53-FE5F-E2766AEFBD2D}"/>
              </a:ext>
            </a:extLst>
          </p:cNvPr>
          <p:cNvCxnSpPr>
            <a:cxnSpLocks/>
          </p:cNvCxnSpPr>
          <p:nvPr/>
        </p:nvCxnSpPr>
        <p:spPr bwMode="gray">
          <a:xfrm>
            <a:off x="9836915" y="3834013"/>
            <a:ext cx="452904" cy="90607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96B0F08A-E873-1E85-1B47-6B0113DBEFED}"/>
              </a:ext>
            </a:extLst>
          </p:cNvPr>
          <p:cNvCxnSpPr>
            <a:cxnSpLocks/>
          </p:cNvCxnSpPr>
          <p:nvPr/>
        </p:nvCxnSpPr>
        <p:spPr bwMode="gray">
          <a:xfrm>
            <a:off x="10665131" y="3642165"/>
            <a:ext cx="356030" cy="156184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platzhalter 9">
            <a:extLst>
              <a:ext uri="{FF2B5EF4-FFF2-40B4-BE49-F238E27FC236}">
                <a16:creationId xmlns:a16="http://schemas.microsoft.com/office/drawing/2014/main" id="{045A6028-C73C-FAF2-C850-088C555EC78A}"/>
              </a:ext>
            </a:extLst>
          </p:cNvPr>
          <p:cNvSpPr txBox="1">
            <a:spLocks/>
          </p:cNvSpPr>
          <p:nvPr/>
        </p:nvSpPr>
        <p:spPr bwMode="gray">
          <a:xfrm>
            <a:off x="4205688" y="1874381"/>
            <a:ext cx="122183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Pulling wire, sledge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(parking position)</a:t>
            </a:r>
          </a:p>
        </p:txBody>
      </p:sp>
      <p:sp>
        <p:nvSpPr>
          <p:cNvPr id="56" name="Textplatzhalter 9">
            <a:extLst>
              <a:ext uri="{FF2B5EF4-FFF2-40B4-BE49-F238E27FC236}">
                <a16:creationId xmlns:a16="http://schemas.microsoft.com/office/drawing/2014/main" id="{8547D4AB-B952-83A3-9C6E-E02EBA2AA241}"/>
              </a:ext>
            </a:extLst>
          </p:cNvPr>
          <p:cNvSpPr txBox="1">
            <a:spLocks/>
          </p:cNvSpPr>
          <p:nvPr/>
        </p:nvSpPr>
        <p:spPr bwMode="gray">
          <a:xfrm>
            <a:off x="393392" y="3479149"/>
            <a:ext cx="71522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accent1"/>
                </a:solidFill>
              </a:rPr>
              <a:t>Piezo stage horizontal movement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08FFD4B0-75B8-FD49-9AEC-4B26FDCE2B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" t="28216" r="38989" b="28505"/>
          <a:stretch>
            <a:fillRect/>
          </a:stretch>
        </p:blipFill>
        <p:spPr>
          <a:xfrm>
            <a:off x="391737" y="4504591"/>
            <a:ext cx="3336364" cy="1800000"/>
          </a:xfrm>
          <a:prstGeom prst="rect">
            <a:avLst/>
          </a:prstGeom>
        </p:spPr>
      </p:pic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6D507640-AD54-50CB-9E10-0C7B7A9D3D7D}"/>
              </a:ext>
            </a:extLst>
          </p:cNvPr>
          <p:cNvCxnSpPr>
            <a:cxnSpLocks/>
            <a:stCxn id="56" idx="2"/>
          </p:cNvCxnSpPr>
          <p:nvPr/>
        </p:nvCxnSpPr>
        <p:spPr bwMode="gray">
          <a:xfrm>
            <a:off x="751004" y="3940814"/>
            <a:ext cx="81815" cy="200278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platzhalter 9">
            <a:extLst>
              <a:ext uri="{FF2B5EF4-FFF2-40B4-BE49-F238E27FC236}">
                <a16:creationId xmlns:a16="http://schemas.microsoft.com/office/drawing/2014/main" id="{3987960F-8733-3CE0-0E19-15A754A7C331}"/>
              </a:ext>
            </a:extLst>
          </p:cNvPr>
          <p:cNvSpPr txBox="1">
            <a:spLocks/>
          </p:cNvSpPr>
          <p:nvPr/>
        </p:nvSpPr>
        <p:spPr bwMode="gray">
          <a:xfrm>
            <a:off x="1679647" y="3811896"/>
            <a:ext cx="73590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Piezo stage vertical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accent1"/>
                </a:solidFill>
              </a:rPr>
              <a:t>movement</a:t>
            </a:r>
          </a:p>
        </p:txBody>
      </p: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F3A7D99C-05DE-58FC-84AA-9ED85EEEE918}"/>
              </a:ext>
            </a:extLst>
          </p:cNvPr>
          <p:cNvCxnSpPr>
            <a:cxnSpLocks/>
            <a:stCxn id="46" idx="1"/>
          </p:cNvCxnSpPr>
          <p:nvPr/>
        </p:nvCxnSpPr>
        <p:spPr bwMode="gray">
          <a:xfrm flipH="1">
            <a:off x="3655371" y="2028270"/>
            <a:ext cx="550317" cy="53666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platzhalter 9">
            <a:extLst>
              <a:ext uri="{FF2B5EF4-FFF2-40B4-BE49-F238E27FC236}">
                <a16:creationId xmlns:a16="http://schemas.microsoft.com/office/drawing/2014/main" id="{59D978B7-01D8-D86B-B057-43FEF6FA6431}"/>
              </a:ext>
            </a:extLst>
          </p:cNvPr>
          <p:cNvSpPr txBox="1">
            <a:spLocks/>
          </p:cNvSpPr>
          <p:nvPr/>
        </p:nvSpPr>
        <p:spPr bwMode="gray">
          <a:xfrm>
            <a:off x="4016145" y="984525"/>
            <a:ext cx="129213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Moving wire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(measuring position)</a:t>
            </a:r>
          </a:p>
        </p:txBody>
      </p: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94B951B6-1723-9E42-F67B-80943C6F244C}"/>
              </a:ext>
            </a:extLst>
          </p:cNvPr>
          <p:cNvCxnSpPr>
            <a:cxnSpLocks/>
            <a:stCxn id="72" idx="2"/>
          </p:cNvCxnSpPr>
          <p:nvPr/>
        </p:nvCxnSpPr>
        <p:spPr bwMode="gray">
          <a:xfrm flipH="1">
            <a:off x="3819126" y="1292302"/>
            <a:ext cx="843085" cy="86273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platzhalter 9">
            <a:extLst>
              <a:ext uri="{FF2B5EF4-FFF2-40B4-BE49-F238E27FC236}">
                <a16:creationId xmlns:a16="http://schemas.microsoft.com/office/drawing/2014/main" id="{7F4DB05D-8A77-F6B7-1A20-52A943003D8B}"/>
              </a:ext>
            </a:extLst>
          </p:cNvPr>
          <p:cNvSpPr txBox="1">
            <a:spLocks/>
          </p:cNvSpPr>
          <p:nvPr/>
        </p:nvSpPr>
        <p:spPr bwMode="gray">
          <a:xfrm>
            <a:off x="1584368" y="3174900"/>
            <a:ext cx="76273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Sledge guiding rails</a:t>
            </a:r>
          </a:p>
        </p:txBody>
      </p:sp>
      <p:sp>
        <p:nvSpPr>
          <p:cNvPr id="80" name="Textplatzhalter 9">
            <a:extLst>
              <a:ext uri="{FF2B5EF4-FFF2-40B4-BE49-F238E27FC236}">
                <a16:creationId xmlns:a16="http://schemas.microsoft.com/office/drawing/2014/main" id="{B6AEAEFD-EE03-8E1F-ED4A-E540D8AD6B21}"/>
              </a:ext>
            </a:extLst>
          </p:cNvPr>
          <p:cNvSpPr txBox="1">
            <a:spLocks/>
          </p:cNvSpPr>
          <p:nvPr/>
        </p:nvSpPr>
        <p:spPr bwMode="gray">
          <a:xfrm>
            <a:off x="3207379" y="3365030"/>
            <a:ext cx="715223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Stick with pin to shift Hall sample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accent1"/>
                </a:solidFill>
              </a:rPr>
              <a:t>(roll-off)</a:t>
            </a:r>
          </a:p>
        </p:txBody>
      </p:sp>
      <p:cxnSp>
        <p:nvCxnSpPr>
          <p:cNvPr id="81" name="Gerade Verbindung mit Pfeil 80">
            <a:extLst>
              <a:ext uri="{FF2B5EF4-FFF2-40B4-BE49-F238E27FC236}">
                <a16:creationId xmlns:a16="http://schemas.microsoft.com/office/drawing/2014/main" id="{60E2E458-CC40-C2D9-5AA7-D631F58D3711}"/>
              </a:ext>
            </a:extLst>
          </p:cNvPr>
          <p:cNvCxnSpPr>
            <a:cxnSpLocks/>
          </p:cNvCxnSpPr>
          <p:nvPr/>
        </p:nvCxnSpPr>
        <p:spPr bwMode="gray">
          <a:xfrm flipH="1">
            <a:off x="3262376" y="3993829"/>
            <a:ext cx="316483" cy="70411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D450040E-0BED-B7CC-F64C-89F4BA6A32F6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902181" y="1762975"/>
            <a:ext cx="1550811" cy="156512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A63240A7-C329-62B9-DC6E-1C5F32C316D8}"/>
              </a:ext>
            </a:extLst>
          </p:cNvPr>
          <p:cNvCxnSpPr>
            <a:cxnSpLocks/>
            <a:stCxn id="77" idx="0"/>
          </p:cNvCxnSpPr>
          <p:nvPr/>
        </p:nvCxnSpPr>
        <p:spPr bwMode="gray">
          <a:xfrm flipH="1" flipV="1">
            <a:off x="1584368" y="2731283"/>
            <a:ext cx="381366" cy="44361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>
            <a:extLst>
              <a:ext uri="{FF2B5EF4-FFF2-40B4-BE49-F238E27FC236}">
                <a16:creationId xmlns:a16="http://schemas.microsoft.com/office/drawing/2014/main" id="{ABF555C2-69E4-F8B7-BB55-1B5ABA1B7A70}"/>
              </a:ext>
            </a:extLst>
          </p:cNvPr>
          <p:cNvCxnSpPr>
            <a:cxnSpLocks/>
            <a:stCxn id="77" idx="0"/>
          </p:cNvCxnSpPr>
          <p:nvPr/>
        </p:nvCxnSpPr>
        <p:spPr bwMode="gray">
          <a:xfrm flipV="1">
            <a:off x="1965734" y="2881550"/>
            <a:ext cx="957826" cy="29335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mit Pfeil 92">
            <a:extLst>
              <a:ext uri="{FF2B5EF4-FFF2-40B4-BE49-F238E27FC236}">
                <a16:creationId xmlns:a16="http://schemas.microsoft.com/office/drawing/2014/main" id="{BDAB1B27-5FEA-B7E4-2A66-DF6970DDB995}"/>
              </a:ext>
            </a:extLst>
          </p:cNvPr>
          <p:cNvCxnSpPr>
            <a:cxnSpLocks/>
          </p:cNvCxnSpPr>
          <p:nvPr/>
        </p:nvCxnSpPr>
        <p:spPr bwMode="gray">
          <a:xfrm>
            <a:off x="1965782" y="4287050"/>
            <a:ext cx="181670" cy="116300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platzhalter 9">
            <a:extLst>
              <a:ext uri="{FF2B5EF4-FFF2-40B4-BE49-F238E27FC236}">
                <a16:creationId xmlns:a16="http://schemas.microsoft.com/office/drawing/2014/main" id="{94D2C5DF-43EB-BCE2-C0E7-B1298D7A8153}"/>
              </a:ext>
            </a:extLst>
          </p:cNvPr>
          <p:cNvSpPr txBox="1">
            <a:spLocks/>
          </p:cNvSpPr>
          <p:nvPr/>
        </p:nvSpPr>
        <p:spPr bwMode="gray">
          <a:xfrm>
            <a:off x="3253247" y="5943600"/>
            <a:ext cx="40212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Strain gauge</a:t>
            </a:r>
          </a:p>
        </p:txBody>
      </p: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977A22B8-374D-CEA3-D398-3EB68AD43BDB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2677586" y="6027633"/>
            <a:ext cx="572738" cy="324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platzhalter 9">
            <a:extLst>
              <a:ext uri="{FF2B5EF4-FFF2-40B4-BE49-F238E27FC236}">
                <a16:creationId xmlns:a16="http://schemas.microsoft.com/office/drawing/2014/main" id="{DD309E08-1C04-6515-1E1F-D48E60F6CE44}"/>
              </a:ext>
            </a:extLst>
          </p:cNvPr>
          <p:cNvSpPr txBox="1">
            <a:spLocks/>
          </p:cNvSpPr>
          <p:nvPr/>
        </p:nvSpPr>
        <p:spPr bwMode="gray">
          <a:xfrm>
            <a:off x="2975668" y="5055011"/>
            <a:ext cx="71361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Signal connection</a:t>
            </a:r>
          </a:p>
        </p:txBody>
      </p:sp>
      <p:cxnSp>
        <p:nvCxnSpPr>
          <p:cNvPr id="99" name="Gerade Verbindung mit Pfeil 98">
            <a:extLst>
              <a:ext uri="{FF2B5EF4-FFF2-40B4-BE49-F238E27FC236}">
                <a16:creationId xmlns:a16="http://schemas.microsoft.com/office/drawing/2014/main" id="{AAB250CF-02F5-D928-C2D5-44C0F6DDC1E0}"/>
              </a:ext>
            </a:extLst>
          </p:cNvPr>
          <p:cNvCxnSpPr>
            <a:cxnSpLocks/>
          </p:cNvCxnSpPr>
          <p:nvPr/>
        </p:nvCxnSpPr>
        <p:spPr bwMode="gray">
          <a:xfrm flipH="1">
            <a:off x="2826106" y="5404591"/>
            <a:ext cx="466021" cy="21144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26615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1927AD-014B-6081-9182-3EB0D84C997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863AD1-6ED4-DAB2-1082-71A70FDD99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15F889-FDE3-D44E-6912-25B08EAD3D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el 8">
            <a:extLst>
              <a:ext uri="{FF2B5EF4-FFF2-40B4-BE49-F238E27FC236}">
                <a16:creationId xmlns:a16="http://schemas.microsoft.com/office/drawing/2014/main" id="{C65492CD-4D22-8031-5DA7-70DCCFC3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6928820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CA4AE3-2299-F813-AFE4-5E927B893D3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3" t="34801" b="23165"/>
          <a:stretch>
            <a:fillRect/>
          </a:stretch>
        </p:blipFill>
        <p:spPr>
          <a:xfrm>
            <a:off x="391647" y="868429"/>
            <a:ext cx="5438616" cy="17767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AFBB67E-30A1-EF24-0E84-18CDE4BFF9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02" b="16909"/>
          <a:stretch>
            <a:fillRect/>
          </a:stretch>
        </p:blipFill>
        <p:spPr>
          <a:xfrm>
            <a:off x="9114147" y="856821"/>
            <a:ext cx="2706377" cy="180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D29E2CD-562C-B1D1-853F-3626FEF269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02" t="38684" r="1243" b="36507"/>
          <a:stretch>
            <a:fillRect/>
          </a:stretch>
        </p:blipFill>
        <p:spPr>
          <a:xfrm>
            <a:off x="386657" y="2802987"/>
            <a:ext cx="2880000" cy="6586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635C6CC-84AE-492A-D8EC-7E73469DE5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62" r="7514" b="16909"/>
          <a:stretch>
            <a:fillRect/>
          </a:stretch>
        </p:blipFill>
        <p:spPr>
          <a:xfrm>
            <a:off x="9299579" y="3595264"/>
            <a:ext cx="2520000" cy="145967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0D9D65B-C820-86B8-C301-18CAA6A914E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84" t="59892" r="34089" b="17785"/>
          <a:stretch>
            <a:fillRect/>
          </a:stretch>
        </p:blipFill>
        <p:spPr>
          <a:xfrm rot="5400000">
            <a:off x="6180343" y="1565443"/>
            <a:ext cx="1296000" cy="863542"/>
          </a:xfrm>
          <a:prstGeom prst="rect">
            <a:avLst/>
          </a:prstGeom>
        </p:spPr>
      </p:pic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14368B49-2A77-8B1E-E5FC-7F0F9188D3F6}"/>
              </a:ext>
            </a:extLst>
          </p:cNvPr>
          <p:cNvSpPr txBox="1">
            <a:spLocks/>
          </p:cNvSpPr>
          <p:nvPr/>
        </p:nvSpPr>
        <p:spPr bwMode="gray">
          <a:xfrm>
            <a:off x="6183684" y="856821"/>
            <a:ext cx="131304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Hall sample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err="1">
                <a:solidFill>
                  <a:schemeClr val="accent1"/>
                </a:solidFill>
              </a:rPr>
              <a:t>ASensor</a:t>
            </a:r>
            <a:r>
              <a:rPr lang="en-US" sz="1000" b="1" dirty="0">
                <a:solidFill>
                  <a:schemeClr val="accent1"/>
                </a:solidFill>
              </a:rPr>
              <a:t> HT144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3mm x 5mm x 0.5mm</a:t>
            </a:r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F8DC586B-966E-B9FC-AF95-F3FD8B25A244}"/>
              </a:ext>
            </a:extLst>
          </p:cNvPr>
          <p:cNvSpPr txBox="1">
            <a:spLocks/>
          </p:cNvSpPr>
          <p:nvPr/>
        </p:nvSpPr>
        <p:spPr bwMode="gray">
          <a:xfrm>
            <a:off x="2340039" y="2269333"/>
            <a:ext cx="7870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Pulling wires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(Kevlar)</a:t>
            </a:r>
          </a:p>
        </p:txBody>
      </p:sp>
      <p:sp>
        <p:nvSpPr>
          <p:cNvPr id="21" name="Textplatzhalter 9">
            <a:extLst>
              <a:ext uri="{FF2B5EF4-FFF2-40B4-BE49-F238E27FC236}">
                <a16:creationId xmlns:a16="http://schemas.microsoft.com/office/drawing/2014/main" id="{CF77B41F-F758-90C7-6059-50FA6FA07FC1}"/>
              </a:ext>
            </a:extLst>
          </p:cNvPr>
          <p:cNvSpPr txBox="1"/>
          <p:nvPr/>
        </p:nvSpPr>
        <p:spPr bwMode="gray">
          <a:xfrm>
            <a:off x="3358125" y="3799913"/>
            <a:ext cx="5768406" cy="2577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0"/>
              </a:spcAft>
            </a:pPr>
            <a:r>
              <a:rPr lang="en-GB" altLang="de-DE" sz="1500" dirty="0"/>
              <a:t>Hall sample </a:t>
            </a:r>
            <a:r>
              <a:rPr lang="en-GB" altLang="de-DE" sz="1500" dirty="0" err="1"/>
              <a:t>ASensor</a:t>
            </a:r>
            <a:r>
              <a:rPr lang="en-GB" altLang="de-DE" sz="1500" dirty="0"/>
              <a:t> HT144 (4 wires), calibrated at low temperatures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Calibration in PPMS system to ± 90 µT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Hall sample glued to additional small sledge to gain roll-off data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Hall sample shifting with stick, pin and moving wire piezo stage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Temperature monitoring on sledge (CERNOX, 4 wires)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LED attached (2 wires) to find retroreflector for laser adjustment along ~3 m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Tape signal cable (10 strips), length ~5 m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Tape cable coiled on spring loaded bobbin (sledge movement)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6197ED2C-FB1D-3CA2-2D9E-A0C1732D1B44}"/>
              </a:ext>
            </a:extLst>
          </p:cNvPr>
          <p:cNvCxnSpPr>
            <a:cxnSpLocks/>
          </p:cNvCxnSpPr>
          <p:nvPr/>
        </p:nvCxnSpPr>
        <p:spPr bwMode="gray">
          <a:xfrm flipV="1">
            <a:off x="3110955" y="2319618"/>
            <a:ext cx="491929" cy="10772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077651EC-AF79-DDC2-F1BF-FD667C0277E1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997965" y="2200698"/>
            <a:ext cx="284854" cy="22096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251E570B-D685-669D-C883-767534D00D38}"/>
              </a:ext>
            </a:extLst>
          </p:cNvPr>
          <p:cNvSpPr txBox="1">
            <a:spLocks/>
          </p:cNvSpPr>
          <p:nvPr/>
        </p:nvSpPr>
        <p:spPr bwMode="gray">
          <a:xfrm>
            <a:off x="484536" y="1164597"/>
            <a:ext cx="112901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Tape signal cable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(10 strips)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21AC2E03-7D0D-0C29-B041-D0B8CDF4BDE8}"/>
              </a:ext>
            </a:extLst>
          </p:cNvPr>
          <p:cNvSpPr txBox="1">
            <a:spLocks/>
          </p:cNvSpPr>
          <p:nvPr/>
        </p:nvSpPr>
        <p:spPr bwMode="gray">
          <a:xfrm>
            <a:off x="8131482" y="868429"/>
            <a:ext cx="66895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Bobbin for tape cable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2C5EB95C-A9F3-0B5F-B4C0-2B6E16753F51}"/>
              </a:ext>
            </a:extLst>
          </p:cNvPr>
          <p:cNvCxnSpPr>
            <a:cxnSpLocks/>
          </p:cNvCxnSpPr>
          <p:nvPr/>
        </p:nvCxnSpPr>
        <p:spPr bwMode="gray">
          <a:xfrm>
            <a:off x="8800433" y="1031131"/>
            <a:ext cx="749424" cy="5652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9">
            <a:extLst>
              <a:ext uri="{FF2B5EF4-FFF2-40B4-BE49-F238E27FC236}">
                <a16:creationId xmlns:a16="http://schemas.microsoft.com/office/drawing/2014/main" id="{13C620E2-1848-0DC2-C23E-C0A266153263}"/>
              </a:ext>
            </a:extLst>
          </p:cNvPr>
          <p:cNvSpPr txBox="1">
            <a:spLocks/>
          </p:cNvSpPr>
          <p:nvPr/>
        </p:nvSpPr>
        <p:spPr bwMode="gray">
          <a:xfrm>
            <a:off x="7758541" y="1988460"/>
            <a:ext cx="100503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Connections for HP signal wires, T-sensor, LED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F13C3A2D-400E-5569-1B08-D274CA74D402}"/>
              </a:ext>
            </a:extLst>
          </p:cNvPr>
          <p:cNvCxnSpPr>
            <a:cxnSpLocks/>
            <a:stCxn id="32" idx="3"/>
          </p:cNvCxnSpPr>
          <p:nvPr/>
        </p:nvCxnSpPr>
        <p:spPr bwMode="gray">
          <a:xfrm>
            <a:off x="8763578" y="2219293"/>
            <a:ext cx="786279" cy="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platzhalter 9">
            <a:extLst>
              <a:ext uri="{FF2B5EF4-FFF2-40B4-BE49-F238E27FC236}">
                <a16:creationId xmlns:a16="http://schemas.microsoft.com/office/drawing/2014/main" id="{EEC64E8B-5200-F21E-E08F-DE02AABE7857}"/>
              </a:ext>
            </a:extLst>
          </p:cNvPr>
          <p:cNvSpPr txBox="1">
            <a:spLocks/>
          </p:cNvSpPr>
          <p:nvPr/>
        </p:nvSpPr>
        <p:spPr bwMode="gray">
          <a:xfrm>
            <a:off x="10612555" y="2914845"/>
            <a:ext cx="100503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Wheels, bearings sledge movement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528CCC49-B5A3-B638-E11C-592140C81999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10932459" y="2450125"/>
            <a:ext cx="150118" cy="41105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9">
            <a:extLst>
              <a:ext uri="{FF2B5EF4-FFF2-40B4-BE49-F238E27FC236}">
                <a16:creationId xmlns:a16="http://schemas.microsoft.com/office/drawing/2014/main" id="{58AF04EB-14F6-0CE8-55A8-392643746A1A}"/>
              </a:ext>
            </a:extLst>
          </p:cNvPr>
          <p:cNvSpPr txBox="1">
            <a:spLocks/>
          </p:cNvSpPr>
          <p:nvPr/>
        </p:nvSpPr>
        <p:spPr bwMode="gray">
          <a:xfrm>
            <a:off x="5459622" y="1605234"/>
            <a:ext cx="25648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LED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8398B85F-B3FD-5052-41BE-E74EE19B299A}"/>
              </a:ext>
            </a:extLst>
          </p:cNvPr>
          <p:cNvCxnSpPr>
            <a:cxnSpLocks/>
          </p:cNvCxnSpPr>
          <p:nvPr/>
        </p:nvCxnSpPr>
        <p:spPr bwMode="gray">
          <a:xfrm flipH="1">
            <a:off x="4995582" y="1070377"/>
            <a:ext cx="384950" cy="12684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platzhalter 9">
            <a:extLst>
              <a:ext uri="{FF2B5EF4-FFF2-40B4-BE49-F238E27FC236}">
                <a16:creationId xmlns:a16="http://schemas.microsoft.com/office/drawing/2014/main" id="{CA3001AC-EDED-3128-BF8E-88A0CAD38F99}"/>
              </a:ext>
            </a:extLst>
          </p:cNvPr>
          <p:cNvSpPr txBox="1">
            <a:spLocks/>
          </p:cNvSpPr>
          <p:nvPr/>
        </p:nvSpPr>
        <p:spPr bwMode="gray">
          <a:xfrm>
            <a:off x="4158398" y="1682097"/>
            <a:ext cx="78707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Small sledge with HP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(shiftable)</a:t>
            </a:r>
          </a:p>
        </p:txBody>
      </p:sp>
      <p:sp>
        <p:nvSpPr>
          <p:cNvPr id="45" name="Textplatzhalter 9">
            <a:extLst>
              <a:ext uri="{FF2B5EF4-FFF2-40B4-BE49-F238E27FC236}">
                <a16:creationId xmlns:a16="http://schemas.microsoft.com/office/drawing/2014/main" id="{947262EE-2390-422F-E21B-2576D2D48B29}"/>
              </a:ext>
            </a:extLst>
          </p:cNvPr>
          <p:cNvSpPr txBox="1">
            <a:spLocks/>
          </p:cNvSpPr>
          <p:nvPr/>
        </p:nvSpPr>
        <p:spPr bwMode="gray">
          <a:xfrm>
            <a:off x="1827888" y="883069"/>
            <a:ext cx="112901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Wheels, bearings sledge movement</a:t>
            </a:r>
          </a:p>
        </p:txBody>
      </p: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3C03A718-AC0C-8E7D-C717-E87EB8FEB87C}"/>
              </a:ext>
            </a:extLst>
          </p:cNvPr>
          <p:cNvCxnSpPr>
            <a:cxnSpLocks/>
          </p:cNvCxnSpPr>
          <p:nvPr/>
        </p:nvCxnSpPr>
        <p:spPr bwMode="gray">
          <a:xfrm>
            <a:off x="2956775" y="964549"/>
            <a:ext cx="353545" cy="5776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FB819203-8C76-E943-7775-6D304479A97F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106830" y="1472374"/>
            <a:ext cx="371130" cy="19758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platzhalter 9">
            <a:extLst>
              <a:ext uri="{FF2B5EF4-FFF2-40B4-BE49-F238E27FC236}">
                <a16:creationId xmlns:a16="http://schemas.microsoft.com/office/drawing/2014/main" id="{3733823F-0D07-DAEE-06A5-1F04D9E14ED1}"/>
              </a:ext>
            </a:extLst>
          </p:cNvPr>
          <p:cNvSpPr txBox="1">
            <a:spLocks/>
          </p:cNvSpPr>
          <p:nvPr/>
        </p:nvSpPr>
        <p:spPr bwMode="gray">
          <a:xfrm>
            <a:off x="4869531" y="916489"/>
            <a:ext cx="87610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Retroreflector</a:t>
            </a:r>
          </a:p>
        </p:txBody>
      </p: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268C7A59-4D37-CD07-C587-EBEAFC306F03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5124775" y="1428415"/>
            <a:ext cx="273329" cy="26498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platzhalter 9">
            <a:extLst>
              <a:ext uri="{FF2B5EF4-FFF2-40B4-BE49-F238E27FC236}">
                <a16:creationId xmlns:a16="http://schemas.microsoft.com/office/drawing/2014/main" id="{B70E1D02-892A-8070-0579-80CE5A70B141}"/>
              </a:ext>
            </a:extLst>
          </p:cNvPr>
          <p:cNvSpPr txBox="1">
            <a:spLocks/>
          </p:cNvSpPr>
          <p:nvPr/>
        </p:nvSpPr>
        <p:spPr bwMode="gray">
          <a:xfrm>
            <a:off x="2579560" y="1894366"/>
            <a:ext cx="78707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Connection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</a:rPr>
              <a:t>to tape</a:t>
            </a:r>
          </a:p>
        </p:txBody>
      </p: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53C100A8-77C6-DEB2-6287-42E00DC78018}"/>
              </a:ext>
            </a:extLst>
          </p:cNvPr>
          <p:cNvCxnSpPr>
            <a:cxnSpLocks/>
          </p:cNvCxnSpPr>
          <p:nvPr/>
        </p:nvCxnSpPr>
        <p:spPr bwMode="gray">
          <a:xfrm flipV="1">
            <a:off x="3058600" y="1472374"/>
            <a:ext cx="583338" cy="42839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platzhalter 9">
            <a:extLst>
              <a:ext uri="{FF2B5EF4-FFF2-40B4-BE49-F238E27FC236}">
                <a16:creationId xmlns:a16="http://schemas.microsoft.com/office/drawing/2014/main" id="{BAE48C38-B114-4A3F-0F8F-32894CC24BA3}"/>
              </a:ext>
            </a:extLst>
          </p:cNvPr>
          <p:cNvSpPr txBox="1">
            <a:spLocks/>
          </p:cNvSpPr>
          <p:nvPr/>
        </p:nvSpPr>
        <p:spPr bwMode="gray">
          <a:xfrm>
            <a:off x="613761" y="4381763"/>
            <a:ext cx="243308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Interferometer pointing on retroreflector</a:t>
            </a: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7663832A-B7F2-BF02-9BAC-3A032C857F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21" t="19204" r="11192" b="42952"/>
          <a:stretch>
            <a:fillRect/>
          </a:stretch>
        </p:blipFill>
        <p:spPr>
          <a:xfrm>
            <a:off x="9299579" y="5214848"/>
            <a:ext cx="2520000" cy="1090493"/>
          </a:xfrm>
          <a:prstGeom prst="rect">
            <a:avLst/>
          </a:prstGeom>
        </p:spPr>
      </p:pic>
      <p:sp>
        <p:nvSpPr>
          <p:cNvPr id="70" name="Textplatzhalter 9">
            <a:extLst>
              <a:ext uri="{FF2B5EF4-FFF2-40B4-BE49-F238E27FC236}">
                <a16:creationId xmlns:a16="http://schemas.microsoft.com/office/drawing/2014/main" id="{9B4BFD44-A1A3-5098-5516-963CA480F7CF}"/>
              </a:ext>
            </a:extLst>
          </p:cNvPr>
          <p:cNvSpPr txBox="1">
            <a:spLocks/>
          </p:cNvSpPr>
          <p:nvPr/>
        </p:nvSpPr>
        <p:spPr bwMode="gray">
          <a:xfrm>
            <a:off x="10047421" y="3433366"/>
            <a:ext cx="1251433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Hall sample shifting</a:t>
            </a:r>
          </a:p>
        </p:txBody>
      </p: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C3A8B50E-5A42-6FC8-4C54-15C4CFD6A6FB}"/>
              </a:ext>
            </a:extLst>
          </p:cNvPr>
          <p:cNvCxnSpPr>
            <a:cxnSpLocks/>
          </p:cNvCxnSpPr>
          <p:nvPr/>
        </p:nvCxnSpPr>
        <p:spPr bwMode="gray">
          <a:xfrm rot="-120000" flipV="1">
            <a:off x="11081639" y="4168854"/>
            <a:ext cx="126256" cy="518495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198B3DAF-9E9E-8369-FD0F-A1429870DE62}"/>
              </a:ext>
            </a:extLst>
          </p:cNvPr>
          <p:cNvCxnSpPr>
            <a:cxnSpLocks/>
          </p:cNvCxnSpPr>
          <p:nvPr/>
        </p:nvCxnSpPr>
        <p:spPr bwMode="gray">
          <a:xfrm rot="240000" flipV="1">
            <a:off x="10159083" y="4019079"/>
            <a:ext cx="54043" cy="34472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12349297-79CD-7341-78CA-F4D904AFF3FD}"/>
              </a:ext>
            </a:extLst>
          </p:cNvPr>
          <p:cNvCxnSpPr>
            <a:cxnSpLocks/>
          </p:cNvCxnSpPr>
          <p:nvPr/>
        </p:nvCxnSpPr>
        <p:spPr bwMode="gray">
          <a:xfrm rot="240000" flipV="1">
            <a:off x="9247018" y="4258705"/>
            <a:ext cx="54043" cy="344720"/>
          </a:xfrm>
          <a:prstGeom prst="straightConnector1">
            <a:avLst/>
          </a:prstGeom>
          <a:ln w="254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DCC8EA75-9E37-E1D4-D2F3-4F27AAEDD809}"/>
              </a:ext>
            </a:extLst>
          </p:cNvPr>
          <p:cNvCxnSpPr>
            <a:cxnSpLocks/>
          </p:cNvCxnSpPr>
          <p:nvPr/>
        </p:nvCxnSpPr>
        <p:spPr bwMode="gray">
          <a:xfrm rot="120000" flipV="1">
            <a:off x="9348062" y="5347654"/>
            <a:ext cx="635216" cy="553174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>
            <a:extLst>
              <a:ext uri="{FF2B5EF4-FFF2-40B4-BE49-F238E27FC236}">
                <a16:creationId xmlns:a16="http://schemas.microsoft.com/office/drawing/2014/main" id="{AFC5840B-CAF3-D092-1674-CA356E0C28ED}"/>
              </a:ext>
            </a:extLst>
          </p:cNvPr>
          <p:cNvCxnSpPr>
            <a:cxnSpLocks/>
          </p:cNvCxnSpPr>
          <p:nvPr/>
        </p:nvCxnSpPr>
        <p:spPr bwMode="gray">
          <a:xfrm flipV="1">
            <a:off x="10840327" y="5856820"/>
            <a:ext cx="334381" cy="273128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platzhalter 9">
            <a:extLst>
              <a:ext uri="{FF2B5EF4-FFF2-40B4-BE49-F238E27FC236}">
                <a16:creationId xmlns:a16="http://schemas.microsoft.com/office/drawing/2014/main" id="{CA29AC37-8DB1-7142-B144-58116DBC9F1F}"/>
              </a:ext>
            </a:extLst>
          </p:cNvPr>
          <p:cNvSpPr txBox="1"/>
          <p:nvPr/>
        </p:nvSpPr>
        <p:spPr bwMode="gray">
          <a:xfrm>
            <a:off x="3357008" y="2750133"/>
            <a:ext cx="5858309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b="1" dirty="0"/>
              <a:t>Hall probe sledge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Maximum sledge height 4 mm (suitable for vacuum gaps of 5 mm)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Sledge width ~60 mm, to fit between vacuum chamber height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Movement guided by precision rails, wheels and bearings</a:t>
            </a:r>
          </a:p>
        </p:txBody>
      </p:sp>
      <p:sp>
        <p:nvSpPr>
          <p:cNvPr id="83" name="Textplatzhalter 9">
            <a:extLst>
              <a:ext uri="{FF2B5EF4-FFF2-40B4-BE49-F238E27FC236}">
                <a16:creationId xmlns:a16="http://schemas.microsoft.com/office/drawing/2014/main" id="{CB4144E3-32FA-C88D-85F1-6C82C833F85B}"/>
              </a:ext>
            </a:extLst>
          </p:cNvPr>
          <p:cNvSpPr txBox="1">
            <a:spLocks/>
          </p:cNvSpPr>
          <p:nvPr/>
        </p:nvSpPr>
        <p:spPr bwMode="gray">
          <a:xfrm>
            <a:off x="1346569" y="3743649"/>
            <a:ext cx="76430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Sledge height 4 mm</a:t>
            </a:r>
          </a:p>
        </p:txBody>
      </p:sp>
      <p:sp>
        <p:nvSpPr>
          <p:cNvPr id="84" name="Textplatzhalter 9">
            <a:extLst>
              <a:ext uri="{FF2B5EF4-FFF2-40B4-BE49-F238E27FC236}">
                <a16:creationId xmlns:a16="http://schemas.microsoft.com/office/drawing/2014/main" id="{D4A0F6FB-7921-502F-ED7B-99812BE360FE}"/>
              </a:ext>
            </a:extLst>
          </p:cNvPr>
          <p:cNvSpPr txBox="1">
            <a:spLocks/>
          </p:cNvSpPr>
          <p:nvPr/>
        </p:nvSpPr>
        <p:spPr bwMode="gray">
          <a:xfrm>
            <a:off x="2502350" y="3740341"/>
            <a:ext cx="76430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Liner height 6.5 mm</a:t>
            </a:r>
          </a:p>
        </p:txBody>
      </p: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515FF0D9-05A1-816A-9FBE-17F5AC93ED93}"/>
              </a:ext>
            </a:extLst>
          </p:cNvPr>
          <p:cNvCxnSpPr>
            <a:cxnSpLocks/>
          </p:cNvCxnSpPr>
          <p:nvPr/>
        </p:nvCxnSpPr>
        <p:spPr bwMode="gray">
          <a:xfrm flipV="1">
            <a:off x="1888653" y="3348927"/>
            <a:ext cx="292608" cy="38459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F20537E-EBB4-694C-0CE7-54E656E1BDF2}"/>
              </a:ext>
            </a:extLst>
          </p:cNvPr>
          <p:cNvCxnSpPr>
            <a:cxnSpLocks/>
            <a:stCxn id="84" idx="0"/>
          </p:cNvCxnSpPr>
          <p:nvPr/>
        </p:nvCxnSpPr>
        <p:spPr bwMode="gray">
          <a:xfrm flipH="1" flipV="1">
            <a:off x="2733576" y="2902593"/>
            <a:ext cx="150928" cy="83774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platzhalter 9">
            <a:extLst>
              <a:ext uri="{FF2B5EF4-FFF2-40B4-BE49-F238E27FC236}">
                <a16:creationId xmlns:a16="http://schemas.microsoft.com/office/drawing/2014/main" id="{9A80BB1B-B1F2-AC30-DA07-CA09A5667AD1}"/>
              </a:ext>
            </a:extLst>
          </p:cNvPr>
          <p:cNvSpPr txBox="1">
            <a:spLocks/>
          </p:cNvSpPr>
          <p:nvPr/>
        </p:nvSpPr>
        <p:spPr bwMode="gray">
          <a:xfrm>
            <a:off x="490153" y="3786780"/>
            <a:ext cx="52494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Wheels,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guiding rails</a:t>
            </a:r>
          </a:p>
        </p:txBody>
      </p:sp>
      <p:cxnSp>
        <p:nvCxnSpPr>
          <p:cNvPr id="93" name="Gerade Verbindung mit Pfeil 92">
            <a:extLst>
              <a:ext uri="{FF2B5EF4-FFF2-40B4-BE49-F238E27FC236}">
                <a16:creationId xmlns:a16="http://schemas.microsoft.com/office/drawing/2014/main" id="{4D5B4030-643D-E862-0D79-2FF0810FC5D7}"/>
              </a:ext>
            </a:extLst>
          </p:cNvPr>
          <p:cNvCxnSpPr>
            <a:cxnSpLocks/>
          </p:cNvCxnSpPr>
          <p:nvPr/>
        </p:nvCxnSpPr>
        <p:spPr bwMode="gray">
          <a:xfrm flipV="1">
            <a:off x="733939" y="3321467"/>
            <a:ext cx="72885" cy="41192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Grafik 97">
            <a:extLst>
              <a:ext uri="{FF2B5EF4-FFF2-40B4-BE49-F238E27FC236}">
                <a16:creationId xmlns:a16="http://schemas.microsoft.com/office/drawing/2014/main" id="{7DC44EEA-6282-FCF2-6247-16A21970DE8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89" t="37935" r="35561" b="43111"/>
          <a:stretch>
            <a:fillRect/>
          </a:stretch>
        </p:blipFill>
        <p:spPr>
          <a:xfrm>
            <a:off x="392107" y="4558667"/>
            <a:ext cx="2880000" cy="153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747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afik 83">
            <a:extLst>
              <a:ext uri="{FF2B5EF4-FFF2-40B4-BE49-F238E27FC236}">
                <a16:creationId xmlns:a16="http://schemas.microsoft.com/office/drawing/2014/main" id="{2F2600B6-2676-FB2B-0477-D76FA49369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4" t="12636" r="4650" b="20477"/>
          <a:stretch>
            <a:fillRect/>
          </a:stretch>
        </p:blipFill>
        <p:spPr>
          <a:xfrm>
            <a:off x="2072187" y="4513477"/>
            <a:ext cx="3253230" cy="180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ED84DDE7-AFBD-BF8A-7EB1-AC61DABF4F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36" r="29392" b="38725"/>
          <a:stretch>
            <a:fillRect/>
          </a:stretch>
        </p:blipFill>
        <p:spPr>
          <a:xfrm>
            <a:off x="4668020" y="2475927"/>
            <a:ext cx="2113975" cy="180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19D883A-D618-AF2C-FBC9-E1B1895716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3" t="33922" r="43036" b="17549"/>
          <a:stretch>
            <a:fillRect/>
          </a:stretch>
        </p:blipFill>
        <p:spPr>
          <a:xfrm>
            <a:off x="8747323" y="4154935"/>
            <a:ext cx="3072396" cy="2160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268522-B166-5428-7B16-401F895D38D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25EFA0-E605-CDB2-E039-B1C50A063B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4907B8-F7C4-49F0-59E3-69A18CA5F5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01727F88-1F6D-3C37-A749-90A692E6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6816610" cy="430887"/>
          </a:xfr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49AB60-D540-2A76-EE61-D09FAC9522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62" r="5312" b="29763"/>
          <a:stretch>
            <a:fillRect/>
          </a:stretch>
        </p:blipFill>
        <p:spPr>
          <a:xfrm>
            <a:off x="385291" y="866588"/>
            <a:ext cx="4655596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4A98EE-2C37-A8D3-4B6E-D9D23394E7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910" r="2938" b="24171"/>
          <a:stretch>
            <a:fillRect/>
          </a:stretch>
        </p:blipFill>
        <p:spPr>
          <a:xfrm>
            <a:off x="7313247" y="866588"/>
            <a:ext cx="4514697" cy="216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C795969-6D6C-F85C-406A-146577FBD7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62" t="31336" r="37739" b="9500"/>
          <a:stretch>
            <a:fillRect/>
          </a:stretch>
        </p:blipFill>
        <p:spPr>
          <a:xfrm>
            <a:off x="6146963" y="4154935"/>
            <a:ext cx="2555660" cy="2160000"/>
          </a:xfrm>
          <a:prstGeom prst="rect">
            <a:avLst/>
          </a:prstGeom>
        </p:spPr>
      </p:pic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C3E4E1DD-6D71-7C59-142C-C9196495A881}"/>
              </a:ext>
            </a:extLst>
          </p:cNvPr>
          <p:cNvSpPr txBox="1">
            <a:spLocks/>
          </p:cNvSpPr>
          <p:nvPr/>
        </p:nvSpPr>
        <p:spPr bwMode="gray">
          <a:xfrm>
            <a:off x="8591137" y="3268498"/>
            <a:ext cx="10050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Motor sledge movement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AC0208A-2704-1B85-5C0A-8DA18523FB46}"/>
              </a:ext>
            </a:extLst>
          </p:cNvPr>
          <p:cNvCxnSpPr>
            <a:cxnSpLocks/>
            <a:stCxn id="15" idx="3"/>
          </p:cNvCxnSpPr>
          <p:nvPr/>
        </p:nvCxnSpPr>
        <p:spPr bwMode="gray">
          <a:xfrm>
            <a:off x="9596174" y="3422387"/>
            <a:ext cx="993385" cy="90756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E6793D2-395F-6A76-085D-4C18DAACF8BA}"/>
              </a:ext>
            </a:extLst>
          </p:cNvPr>
          <p:cNvCxnSpPr>
            <a:cxnSpLocks/>
          </p:cNvCxnSpPr>
          <p:nvPr/>
        </p:nvCxnSpPr>
        <p:spPr bwMode="gray">
          <a:xfrm flipH="1">
            <a:off x="7927041" y="3757241"/>
            <a:ext cx="650851" cy="89544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2170E629-7ECE-F6B2-BB9A-7C3D4DB2EF97}"/>
              </a:ext>
            </a:extLst>
          </p:cNvPr>
          <p:cNvSpPr txBox="1">
            <a:spLocks/>
          </p:cNvSpPr>
          <p:nvPr/>
        </p:nvSpPr>
        <p:spPr bwMode="gray">
          <a:xfrm>
            <a:off x="7041656" y="3322080"/>
            <a:ext cx="100503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Deflection pulley for pulling wire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4C8A23DF-6CB0-FDCB-B34A-58497986F087}"/>
              </a:ext>
            </a:extLst>
          </p:cNvPr>
          <p:cNvSpPr txBox="1">
            <a:spLocks/>
          </p:cNvSpPr>
          <p:nvPr/>
        </p:nvSpPr>
        <p:spPr bwMode="gray">
          <a:xfrm>
            <a:off x="10057070" y="3322080"/>
            <a:ext cx="129945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Laser interferometer on adjustment table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9B98D221-16DD-FD46-3535-AF017C884401}"/>
              </a:ext>
            </a:extLst>
          </p:cNvPr>
          <p:cNvCxnSpPr>
            <a:cxnSpLocks/>
            <a:stCxn id="23" idx="0"/>
          </p:cNvCxnSpPr>
          <p:nvPr/>
        </p:nvCxnSpPr>
        <p:spPr bwMode="gray">
          <a:xfrm flipV="1">
            <a:off x="10706798" y="2063831"/>
            <a:ext cx="887931" cy="1258249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FB8743EA-646A-0DB3-7BB2-C5C08C698106}"/>
              </a:ext>
            </a:extLst>
          </p:cNvPr>
          <p:cNvSpPr txBox="1">
            <a:spLocks/>
          </p:cNvSpPr>
          <p:nvPr/>
        </p:nvSpPr>
        <p:spPr bwMode="gray">
          <a:xfrm>
            <a:off x="8473898" y="3680297"/>
            <a:ext cx="100503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Pulling wire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CC52529E-0334-CB0F-D22C-D737EDF8A2BB}"/>
              </a:ext>
            </a:extLst>
          </p:cNvPr>
          <p:cNvCxnSpPr>
            <a:cxnSpLocks/>
          </p:cNvCxnSpPr>
          <p:nvPr/>
        </p:nvCxnSpPr>
        <p:spPr bwMode="gray">
          <a:xfrm>
            <a:off x="9422592" y="3757241"/>
            <a:ext cx="925327" cy="107443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12893BE2-A97C-9D2D-B5EB-A3703B85545B}"/>
              </a:ext>
            </a:extLst>
          </p:cNvPr>
          <p:cNvCxnSpPr>
            <a:cxnSpLocks/>
            <a:stCxn id="22" idx="2"/>
          </p:cNvCxnSpPr>
          <p:nvPr/>
        </p:nvCxnSpPr>
        <p:spPr bwMode="gray">
          <a:xfrm flipH="1">
            <a:off x="7416053" y="3783745"/>
            <a:ext cx="128122" cy="69412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fik 44">
            <a:extLst>
              <a:ext uri="{FF2B5EF4-FFF2-40B4-BE49-F238E27FC236}">
                <a16:creationId xmlns:a16="http://schemas.microsoft.com/office/drawing/2014/main" id="{F8E180EC-3F0D-C1AE-9EB5-3964C55051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63" t="24117" r="9798" b="56839"/>
          <a:stretch>
            <a:fillRect/>
          </a:stretch>
        </p:blipFill>
        <p:spPr>
          <a:xfrm>
            <a:off x="386188" y="3068782"/>
            <a:ext cx="3170026" cy="1044684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2655807D-E66E-4242-39F6-6B45442EAC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73" r="38541" b="41765"/>
          <a:stretch>
            <a:fillRect/>
          </a:stretch>
        </p:blipFill>
        <p:spPr>
          <a:xfrm>
            <a:off x="386157" y="4154935"/>
            <a:ext cx="1171413" cy="2160000"/>
          </a:xfrm>
          <a:prstGeom prst="rect">
            <a:avLst/>
          </a:prstGeom>
        </p:spPr>
      </p:pic>
      <p:sp>
        <p:nvSpPr>
          <p:cNvPr id="50" name="Textplatzhalter 9">
            <a:extLst>
              <a:ext uri="{FF2B5EF4-FFF2-40B4-BE49-F238E27FC236}">
                <a16:creationId xmlns:a16="http://schemas.microsoft.com/office/drawing/2014/main" id="{E063C3F7-851B-C463-10F0-4293F7F39122}"/>
              </a:ext>
            </a:extLst>
          </p:cNvPr>
          <p:cNvSpPr txBox="1">
            <a:spLocks/>
          </p:cNvSpPr>
          <p:nvPr/>
        </p:nvSpPr>
        <p:spPr bwMode="gray">
          <a:xfrm>
            <a:off x="3655565" y="3237105"/>
            <a:ext cx="100503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Motor sledge movement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B2C47F1D-6F12-5CD8-8C7A-6022C1E14AA2}"/>
              </a:ext>
            </a:extLst>
          </p:cNvPr>
          <p:cNvCxnSpPr>
            <a:cxnSpLocks/>
            <a:stCxn id="50" idx="1"/>
          </p:cNvCxnSpPr>
          <p:nvPr/>
        </p:nvCxnSpPr>
        <p:spPr bwMode="gray">
          <a:xfrm flipH="1">
            <a:off x="1590425" y="3390994"/>
            <a:ext cx="2065140" cy="12407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platzhalter 9">
            <a:extLst>
              <a:ext uri="{FF2B5EF4-FFF2-40B4-BE49-F238E27FC236}">
                <a16:creationId xmlns:a16="http://schemas.microsoft.com/office/drawing/2014/main" id="{62FF9221-1912-DF39-9DB5-D2AC9CCDACE8}"/>
              </a:ext>
            </a:extLst>
          </p:cNvPr>
          <p:cNvSpPr txBox="1">
            <a:spLocks/>
          </p:cNvSpPr>
          <p:nvPr/>
        </p:nvSpPr>
        <p:spPr bwMode="gray">
          <a:xfrm>
            <a:off x="1730320" y="4253009"/>
            <a:ext cx="100503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Pulling wire</a:t>
            </a:r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631B3404-EFEB-538A-F577-1E1ACDB70AC9}"/>
              </a:ext>
            </a:extLst>
          </p:cNvPr>
          <p:cNvCxnSpPr>
            <a:cxnSpLocks/>
            <a:stCxn id="54" idx="2"/>
          </p:cNvCxnSpPr>
          <p:nvPr/>
        </p:nvCxnSpPr>
        <p:spPr bwMode="gray">
          <a:xfrm flipH="1">
            <a:off x="766492" y="4406897"/>
            <a:ext cx="1466347" cy="158451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platzhalter 9">
            <a:extLst>
              <a:ext uri="{FF2B5EF4-FFF2-40B4-BE49-F238E27FC236}">
                <a16:creationId xmlns:a16="http://schemas.microsoft.com/office/drawing/2014/main" id="{AC1583B6-9CCE-0012-CF21-52BCF43FF3CD}"/>
              </a:ext>
            </a:extLst>
          </p:cNvPr>
          <p:cNvSpPr txBox="1">
            <a:spLocks/>
          </p:cNvSpPr>
          <p:nvPr/>
        </p:nvSpPr>
        <p:spPr bwMode="gray">
          <a:xfrm>
            <a:off x="3651773" y="4107727"/>
            <a:ext cx="3611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Tape cable</a:t>
            </a:r>
          </a:p>
        </p:txBody>
      </p: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04932E16-9D04-A47C-179F-3E8CE60872EA}"/>
              </a:ext>
            </a:extLst>
          </p:cNvPr>
          <p:cNvCxnSpPr>
            <a:cxnSpLocks/>
            <a:stCxn id="57" idx="1"/>
          </p:cNvCxnSpPr>
          <p:nvPr/>
        </p:nvCxnSpPr>
        <p:spPr bwMode="gray">
          <a:xfrm flipH="1">
            <a:off x="2796988" y="4261616"/>
            <a:ext cx="854785" cy="1372702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platzhalter 9">
            <a:extLst>
              <a:ext uri="{FF2B5EF4-FFF2-40B4-BE49-F238E27FC236}">
                <a16:creationId xmlns:a16="http://schemas.microsoft.com/office/drawing/2014/main" id="{B7D61991-157F-8C3B-FE05-84E091A54EC4}"/>
              </a:ext>
            </a:extLst>
          </p:cNvPr>
          <p:cNvSpPr txBox="1">
            <a:spLocks/>
          </p:cNvSpPr>
          <p:nvPr/>
        </p:nvSpPr>
        <p:spPr bwMode="gray">
          <a:xfrm>
            <a:off x="5281626" y="1449759"/>
            <a:ext cx="58102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Bobbin</a:t>
            </a:r>
          </a:p>
        </p:txBody>
      </p: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B8074B36-9E65-1AA2-CD3C-28A5C803D5BE}"/>
              </a:ext>
            </a:extLst>
          </p:cNvPr>
          <p:cNvCxnSpPr>
            <a:cxnSpLocks/>
          </p:cNvCxnSpPr>
          <p:nvPr/>
        </p:nvCxnSpPr>
        <p:spPr bwMode="gray">
          <a:xfrm>
            <a:off x="5547378" y="1597862"/>
            <a:ext cx="88309" cy="1004127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platzhalter 9">
            <a:extLst>
              <a:ext uri="{FF2B5EF4-FFF2-40B4-BE49-F238E27FC236}">
                <a16:creationId xmlns:a16="http://schemas.microsoft.com/office/drawing/2014/main" id="{2BAF0A29-4254-DAFE-474C-CEBEC4D3C760}"/>
              </a:ext>
            </a:extLst>
          </p:cNvPr>
          <p:cNvSpPr txBox="1">
            <a:spLocks/>
          </p:cNvSpPr>
          <p:nvPr/>
        </p:nvSpPr>
        <p:spPr bwMode="gray">
          <a:xfrm>
            <a:off x="6244982" y="1813888"/>
            <a:ext cx="76280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Signal connections</a:t>
            </a:r>
          </a:p>
        </p:txBody>
      </p: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470E2174-7384-549A-603F-F2BF4C28049E}"/>
              </a:ext>
            </a:extLst>
          </p:cNvPr>
          <p:cNvCxnSpPr>
            <a:cxnSpLocks/>
            <a:stCxn id="67" idx="2"/>
          </p:cNvCxnSpPr>
          <p:nvPr/>
        </p:nvCxnSpPr>
        <p:spPr bwMode="gray">
          <a:xfrm flipH="1">
            <a:off x="6510196" y="2121665"/>
            <a:ext cx="116191" cy="52869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>
            <a:extLst>
              <a:ext uri="{FF2B5EF4-FFF2-40B4-BE49-F238E27FC236}">
                <a16:creationId xmlns:a16="http://schemas.microsoft.com/office/drawing/2014/main" id="{CF5E7EF5-DE75-DB95-1437-8375F2D51ADD}"/>
              </a:ext>
            </a:extLst>
          </p:cNvPr>
          <p:cNvCxnSpPr>
            <a:cxnSpLocks/>
            <a:stCxn id="54" idx="2"/>
          </p:cNvCxnSpPr>
          <p:nvPr/>
        </p:nvCxnSpPr>
        <p:spPr bwMode="gray">
          <a:xfrm>
            <a:off x="2232839" y="4406897"/>
            <a:ext cx="133843" cy="1395509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CEA0BD53-D65E-8409-4096-AFEF3C1D4031}"/>
              </a:ext>
            </a:extLst>
          </p:cNvPr>
          <p:cNvCxnSpPr>
            <a:cxnSpLocks/>
            <a:stCxn id="57" idx="3"/>
          </p:cNvCxnSpPr>
          <p:nvPr/>
        </p:nvCxnSpPr>
        <p:spPr bwMode="gray">
          <a:xfrm flipV="1">
            <a:off x="4012917" y="2995041"/>
            <a:ext cx="1824974" cy="126657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041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4B4B-CDCD-C036-5304-7407E204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7FA63-257D-530A-BF84-2A478397CDA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6B3981-AC4A-0EC1-E370-FA6E2FF2A4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6B5048-AD91-CE3F-D560-B0D3406B1C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1199177E-1416-FC44-79CF-ED8BDAC9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6816610" cy="430887"/>
          </a:xfr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970685-15C3-8F38-2C08-6AB691300B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8" t="15139" r="23414" b="5212"/>
          <a:stretch>
            <a:fillRect/>
          </a:stretch>
        </p:blipFill>
        <p:spPr>
          <a:xfrm>
            <a:off x="387371" y="857475"/>
            <a:ext cx="2329834" cy="234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A9482B0-DBBF-5E16-D2BD-0F48638E35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25" t="31323" r="32912" b="19553"/>
          <a:stretch>
            <a:fillRect/>
          </a:stretch>
        </p:blipFill>
        <p:spPr>
          <a:xfrm>
            <a:off x="8995493" y="857474"/>
            <a:ext cx="2821769" cy="2753057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B6BE792-9FC0-D8DD-8A1A-5CD573ADE14D}"/>
              </a:ext>
            </a:extLst>
          </p:cNvPr>
          <p:cNvSpPr txBox="1"/>
          <p:nvPr/>
        </p:nvSpPr>
        <p:spPr bwMode="gray">
          <a:xfrm>
            <a:off x="3417063" y="803486"/>
            <a:ext cx="4664364" cy="3962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0"/>
              </a:spcAft>
            </a:pPr>
            <a:r>
              <a:rPr lang="en-GB" altLang="de-DE" sz="1500" dirty="0"/>
              <a:t>Alignment of vacuum chamber US and DS with laser tracker to insertion device fiducial points coordinates (± ~50 µm)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Final alignment of guiding rails from vacuum chamber into liner by pins fitting to Ø 2.5 mm precision holes in front surface of liner support rails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Support rails serve as guiding rails for the sledge while moving in the vacuum gap during field measurements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Finally seal the vacuum chambers to the liner by closing CF 100 flange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Insert pulling wire and clamp it to the sledge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Insert moving wire and connect it to the piezo stages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Connect moving wire signal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Adjust limit switch to measurement distance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9A43C1-35B1-454D-08DD-1CED114064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39" t="40490" r="21667" b="39903"/>
          <a:stretch>
            <a:fillRect/>
          </a:stretch>
        </p:blipFill>
        <p:spPr>
          <a:xfrm>
            <a:off x="389052" y="3428999"/>
            <a:ext cx="2916000" cy="85263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26BA545-8181-2437-C20D-167EDD85F8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7" t="30786" r="33287" b="21152"/>
          <a:stretch>
            <a:fillRect/>
          </a:stretch>
        </p:blipFill>
        <p:spPr>
          <a:xfrm>
            <a:off x="7862473" y="4015531"/>
            <a:ext cx="3960000" cy="225480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CA2755D-203B-5B92-B5B6-CCD34CA5D6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" t="16161" r="38431" b="55159"/>
          <a:stretch>
            <a:fillRect/>
          </a:stretch>
        </p:blipFill>
        <p:spPr>
          <a:xfrm>
            <a:off x="388053" y="4755031"/>
            <a:ext cx="4320000" cy="1515301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FBB2825-F04D-FB1A-0EB0-B391FFF6E16B}"/>
              </a:ext>
            </a:extLst>
          </p:cNvPr>
          <p:cNvSpPr txBox="1">
            <a:spLocks/>
          </p:cNvSpPr>
          <p:nvPr/>
        </p:nvSpPr>
        <p:spPr bwMode="gray">
          <a:xfrm>
            <a:off x="5419468" y="5314536"/>
            <a:ext cx="19530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accent1"/>
                </a:solidFill>
              </a:rPr>
              <a:t>Moving wire in parking position</a:t>
            </a:r>
          </a:p>
        </p:txBody>
      </p:sp>
      <p:cxnSp>
        <p:nvCxnSpPr>
          <p:cNvPr id="13" name="Gerade Verbindung mit Pfeil 37">
            <a:extLst>
              <a:ext uri="{FF2B5EF4-FFF2-40B4-BE49-F238E27FC236}">
                <a16:creationId xmlns:a16="http://schemas.microsoft.com/office/drawing/2014/main" id="{4E760442-16FB-F6C4-C322-D56DF9745677}"/>
              </a:ext>
            </a:extLst>
          </p:cNvPr>
          <p:cNvCxnSpPr>
            <a:cxnSpLocks/>
          </p:cNvCxnSpPr>
          <p:nvPr/>
        </p:nvCxnSpPr>
        <p:spPr bwMode="gray">
          <a:xfrm flipH="1">
            <a:off x="4597052" y="5424583"/>
            <a:ext cx="751562" cy="324864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37">
            <a:extLst>
              <a:ext uri="{FF2B5EF4-FFF2-40B4-BE49-F238E27FC236}">
                <a16:creationId xmlns:a16="http://schemas.microsoft.com/office/drawing/2014/main" id="{052ECBC0-F5B5-6092-99D5-17DA07836504}"/>
              </a:ext>
            </a:extLst>
          </p:cNvPr>
          <p:cNvCxnSpPr>
            <a:cxnSpLocks/>
          </p:cNvCxnSpPr>
          <p:nvPr/>
        </p:nvCxnSpPr>
        <p:spPr bwMode="gray">
          <a:xfrm flipV="1">
            <a:off x="7449500" y="5059509"/>
            <a:ext cx="3258996" cy="34550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11895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86DAB-EDE5-9925-0891-714B7EE7E2F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non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9D1B0E-3214-9CF2-C95D-0AEFED8C2E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787114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72F1B7-F0C3-92DD-3B91-D8BF03E58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none">
            <a:spAutoFit/>
          </a:bodyPr>
          <a:lstStyle/>
          <a:p>
            <a:fld id="{776FC98F-84AD-404B-BCCB-49E092AA6DE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8" name="P1030100">
            <a:hlinkClick r:id="" action="ppaction://media"/>
            <a:extLst>
              <a:ext uri="{FF2B5EF4-FFF2-40B4-BE49-F238E27FC236}">
                <a16:creationId xmlns:a16="http://schemas.microsoft.com/office/drawing/2014/main" id="{D2D6FBF0-6259-05C8-5B35-BECE3C8E8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902" y="866588"/>
            <a:ext cx="3995849" cy="2996887"/>
          </a:xfrm>
          <a:prstGeom prst="rect">
            <a:avLst/>
          </a:prstGeom>
        </p:spPr>
      </p:pic>
      <p:sp>
        <p:nvSpPr>
          <p:cNvPr id="10" name="Titel 8">
            <a:extLst>
              <a:ext uri="{FF2B5EF4-FFF2-40B4-BE49-F238E27FC236}">
                <a16:creationId xmlns:a16="http://schemas.microsoft.com/office/drawing/2014/main" id="{95CA1FEF-E127-8D06-71A0-CB20F4C4A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8816709" cy="430887"/>
          </a:xfr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 – </a:t>
            </a:r>
            <a:r>
              <a:rPr lang="de-DE" dirty="0" err="1">
                <a:solidFill>
                  <a:schemeClr val="accent1"/>
                </a:solidFill>
              </a:rPr>
              <a:t>It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works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1" name="P1030211">
            <a:hlinkClick r:id="" action="ppaction://media"/>
            <a:extLst>
              <a:ext uri="{FF2B5EF4-FFF2-40B4-BE49-F238E27FC236}">
                <a16:creationId xmlns:a16="http://schemas.microsoft.com/office/drawing/2014/main" id="{24AE2C42-5DD6-1568-4D3A-785345F15D2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7525" y="3311436"/>
            <a:ext cx="3960000" cy="2970000"/>
          </a:xfrm>
          <a:prstGeom prst="rect">
            <a:avLst/>
          </a:prstGeom>
        </p:spPr>
      </p:pic>
      <p:pic>
        <p:nvPicPr>
          <p:cNvPr id="12" name="P1030212">
            <a:hlinkClick r:id="" action="ppaction://media"/>
            <a:extLst>
              <a:ext uri="{FF2B5EF4-FFF2-40B4-BE49-F238E27FC236}">
                <a16:creationId xmlns:a16="http://schemas.microsoft.com/office/drawing/2014/main" id="{043898AC-524A-38EF-B246-6142F2F6C7E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4922" y="3311436"/>
            <a:ext cx="3960000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82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0DFD828-5BBB-434F-E89D-E7959F6342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46" y="4666304"/>
            <a:ext cx="2107277" cy="1800000"/>
          </a:xfrm>
          <a:prstGeom prst="rect">
            <a:avLst/>
          </a:prstGeom>
        </p:spPr>
      </p:pic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B2A6F234-8827-2836-FE4F-B6EBA4F6791C}"/>
              </a:ext>
            </a:extLst>
          </p:cNvPr>
          <p:cNvSpPr txBox="1">
            <a:spLocks/>
          </p:cNvSpPr>
          <p:nvPr/>
        </p:nvSpPr>
        <p:spPr bwMode="gray">
          <a:xfrm>
            <a:off x="147511" y="854214"/>
            <a:ext cx="1189697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application, FAT (BNET) SCW48 for DLS, period length 48 mm, vacuum gap 8 mm, measurement length 1600 mm (4.3 T, 520 A)</a:t>
            </a:r>
            <a:endParaRPr lang="en-GB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D763EFA-E7FF-E28C-E34B-105A434FC9E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0468B3-C148-E809-B665-C89AAECFF0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956C25-E4AE-EE5F-B1E6-539E41389D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64CEEA4D-B66C-1C27-8803-F5944057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6928820" cy="430887"/>
          </a:xfr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F1F0B91C-BF21-A5C7-D353-FD8103017285}"/>
              </a:ext>
            </a:extLst>
          </p:cNvPr>
          <p:cNvSpPr txBox="1">
            <a:spLocks/>
          </p:cNvSpPr>
          <p:nvPr/>
        </p:nvSpPr>
        <p:spPr bwMode="gray">
          <a:xfrm>
            <a:off x="5597039" y="1116147"/>
            <a:ext cx="6156201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Because no Helmholtz coils were attached, it was not foreseen to correct the first (I1y) and second vertical (I2y) field integral, Auxiliary coils were not used for correction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4FADD0C-4F8C-D122-DE51-15ACA59392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142" b="30000"/>
          <a:stretch>
            <a:fillRect/>
          </a:stretch>
        </p:blipFill>
        <p:spPr>
          <a:xfrm>
            <a:off x="389507" y="1143657"/>
            <a:ext cx="5160308" cy="162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53662E0-46ED-BAF1-48A8-01368CF4B52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58" y="2837278"/>
            <a:ext cx="2094947" cy="18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6B4E1-D6A1-84DD-2D01-FC9EC831FB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512" y="4264470"/>
            <a:ext cx="2760137" cy="21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AA087A-CAB4-D9F6-C9F5-0B16FED9D1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483" y="1789420"/>
            <a:ext cx="2760135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66518E-25E5-B377-0E43-DFE66DCC30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169" y="3454736"/>
            <a:ext cx="3555423" cy="2969734"/>
          </a:xfrm>
          <a:prstGeom prst="rect">
            <a:avLst/>
          </a:prstGeom>
        </p:spPr>
      </p:pic>
      <p:sp>
        <p:nvSpPr>
          <p:cNvPr id="2" name="Textplatzhalter 9">
            <a:extLst>
              <a:ext uri="{FF2B5EF4-FFF2-40B4-BE49-F238E27FC236}">
                <a16:creationId xmlns:a16="http://schemas.microsoft.com/office/drawing/2014/main" id="{629B93F3-90DD-780D-3465-DEAEF174A300}"/>
              </a:ext>
            </a:extLst>
          </p:cNvPr>
          <p:cNvSpPr txBox="1">
            <a:spLocks/>
          </p:cNvSpPr>
          <p:nvPr/>
        </p:nvSpPr>
        <p:spPr bwMode="gray">
          <a:xfrm>
            <a:off x="5597039" y="1751751"/>
            <a:ext cx="3308768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No correction for absolute field integral values at beam position </a:t>
            </a:r>
          </a:p>
          <a:p>
            <a:pPr lvl="1" algn="just"/>
            <a:r>
              <a:rPr lang="en-US" sz="1400" dirty="0"/>
              <a:t>I1y and I2y have to be corrected after commissioning in the ring, I1x and I2x can be corrected by outer horizontal steerers</a:t>
            </a:r>
          </a:p>
          <a:p>
            <a:pPr lvl="1" algn="just"/>
            <a:r>
              <a:rPr lang="en-US" sz="1400" dirty="0"/>
              <a:t>Main interest in multipole components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AAEA4773-ABE5-CBC3-1C07-E12474B6DDD1}"/>
              </a:ext>
            </a:extLst>
          </p:cNvPr>
          <p:cNvSpPr txBox="1">
            <a:spLocks/>
          </p:cNvSpPr>
          <p:nvPr/>
        </p:nvSpPr>
        <p:spPr bwMode="gray">
          <a:xfrm>
            <a:off x="2643169" y="4710388"/>
            <a:ext cx="2425774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Peak magnetic field should be reached</a:t>
            </a:r>
          </a:p>
          <a:p>
            <a:pPr lvl="1" algn="just"/>
            <a:r>
              <a:rPr lang="en-US" sz="1400" dirty="0"/>
              <a:t>Peak magnetic field not vary more than 1 % for each current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0DD86-506A-2261-32CE-464DDF907665}"/>
              </a:ext>
            </a:extLst>
          </p:cNvPr>
          <p:cNvSpPr txBox="1"/>
          <p:nvPr/>
        </p:nvSpPr>
        <p:spPr bwMode="gray">
          <a:xfrm>
            <a:off x="2873799" y="5816754"/>
            <a:ext cx="2339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Measurement tasks fulfilled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EED197-7F53-D6DC-7EA1-9582D0C447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00" y="2842671"/>
            <a:ext cx="212672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6710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E7F0B-E781-3CE7-914B-4A8CD53FE1A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1E2F2-E3C0-04CF-B023-967C01DB75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F566D-C55A-EAE4-D454-FCA49E2FBF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F3F6673-3117-5EBC-B77F-ACBB945D2DF0}"/>
              </a:ext>
            </a:extLst>
          </p:cNvPr>
          <p:cNvSpPr txBox="1">
            <a:spLocks/>
          </p:cNvSpPr>
          <p:nvPr/>
        </p:nvSpPr>
        <p:spPr>
          <a:xfrm>
            <a:off x="947428" y="6463085"/>
            <a:ext cx="548227" cy="205629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2FFB06-B78D-4EBE-AF33-C0545DFDE6EB}" type="datetime3">
              <a:rPr lang="de-DE" smtClean="0"/>
              <a:pPr/>
              <a:t>15/05/26</a:t>
            </a:fld>
            <a:endParaRPr lang="en-US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2079C34-17E2-AD57-DD48-82E0A30B860D}"/>
              </a:ext>
            </a:extLst>
          </p:cNvPr>
          <p:cNvSpPr txBox="1">
            <a:spLocks/>
          </p:cNvSpPr>
          <p:nvPr/>
        </p:nvSpPr>
        <p:spPr bwMode="gray">
          <a:xfrm>
            <a:off x="371475" y="6463085"/>
            <a:ext cx="157094" cy="205629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FC98F-84AD-404B-BCCB-49E092AA6DE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01E67642-8550-6F30-7932-33BA86943D95}"/>
              </a:ext>
            </a:extLst>
          </p:cNvPr>
          <p:cNvSpPr txBox="1">
            <a:spLocks/>
          </p:cNvSpPr>
          <p:nvPr/>
        </p:nvSpPr>
        <p:spPr bwMode="gray">
          <a:xfrm>
            <a:off x="390782" y="916844"/>
            <a:ext cx="1071980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 (BNET) SCW48 for ANSTO Period length 48 mm, vacuum gap 6.5 mm, measurement length 2200 mm (4.5 T, 500 A)</a:t>
            </a:r>
            <a:endParaRPr lang="en-GB" sz="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8">
            <a:extLst>
              <a:ext uri="{FF2B5EF4-FFF2-40B4-BE49-F238E27FC236}">
                <a16:creationId xmlns:a16="http://schemas.microsoft.com/office/drawing/2014/main" id="{7157368F-7A82-7570-DA43-9EF11251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6928820" cy="430887"/>
          </a:xfr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SCID Mobile </a:t>
            </a:r>
            <a:r>
              <a:rPr lang="de-DE" dirty="0" err="1">
                <a:solidFill>
                  <a:schemeClr val="accent1"/>
                </a:solidFill>
              </a:rPr>
              <a:t>Characterization</a:t>
            </a:r>
            <a:r>
              <a:rPr lang="de-DE" dirty="0">
                <a:solidFill>
                  <a:schemeClr val="accent1"/>
                </a:solidFill>
              </a:rPr>
              <a:t> Setup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579649-BAEB-C8FD-BB50-80F2AAEE56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10" y="1292247"/>
            <a:ext cx="2932927" cy="25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687D8-1E35-D2A5-F5D9-B6E0A362FA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1204" y="3764592"/>
            <a:ext cx="3089187" cy="25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AC7BD2-03A2-C12D-7CFF-26FDA15E38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753" y="2740610"/>
            <a:ext cx="2748494" cy="23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BCDEB1-AF43-48EC-338D-D9561E9769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43" y="3899244"/>
            <a:ext cx="2845347" cy="2520000"/>
          </a:xfrm>
          <a:prstGeom prst="rect">
            <a:avLst/>
          </a:prstGeom>
        </p:spPr>
      </p:pic>
      <p:sp>
        <p:nvSpPr>
          <p:cNvPr id="18" name="Textplatzhalter 9">
            <a:extLst>
              <a:ext uri="{FF2B5EF4-FFF2-40B4-BE49-F238E27FC236}">
                <a16:creationId xmlns:a16="http://schemas.microsoft.com/office/drawing/2014/main" id="{9D03A66B-9367-520E-7417-85661EA69533}"/>
              </a:ext>
            </a:extLst>
          </p:cNvPr>
          <p:cNvSpPr txBox="1">
            <a:spLocks/>
          </p:cNvSpPr>
          <p:nvPr/>
        </p:nvSpPr>
        <p:spPr bwMode="gray">
          <a:xfrm>
            <a:off x="3570102" y="1188048"/>
            <a:ext cx="486351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r>
              <a:rPr lang="en-US" sz="1400" b="1" dirty="0">
                <a:solidFill>
                  <a:schemeClr val="accent1"/>
                </a:solidFill>
              </a:rPr>
              <a:t>Similar tasks as for DLS Wiggler (No corrections applied)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427BBA89-D2CD-55AE-53DE-D43B4AB33447}"/>
              </a:ext>
            </a:extLst>
          </p:cNvPr>
          <p:cNvSpPr txBox="1">
            <a:spLocks/>
          </p:cNvSpPr>
          <p:nvPr/>
        </p:nvSpPr>
        <p:spPr bwMode="gray">
          <a:xfrm>
            <a:off x="3310502" y="5110534"/>
            <a:ext cx="5392086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Found large horizontal field integrals</a:t>
            </a:r>
          </a:p>
          <a:p>
            <a:pPr lvl="1" algn="just"/>
            <a:r>
              <a:rPr lang="en-US" sz="1400" dirty="0"/>
              <a:t>BNET and ANSTO decided to deal with this during SAT (e. g. mount horizontal corrector along the whole device and remeasure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1B6D8E-1234-9713-24C6-36BD16CF30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899" y="1161409"/>
            <a:ext cx="3188691" cy="252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5BE2AF5-0C04-2CD2-C6E1-7287B4A71FBC}"/>
              </a:ext>
            </a:extLst>
          </p:cNvPr>
          <p:cNvSpPr txBox="1"/>
          <p:nvPr/>
        </p:nvSpPr>
        <p:spPr bwMode="gray">
          <a:xfrm>
            <a:off x="3866247" y="6005089"/>
            <a:ext cx="4157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Measurement tasks FAT, fulfilled !!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536566AA-6A9D-00BA-F2A2-EA053D74D49E}"/>
              </a:ext>
            </a:extLst>
          </p:cNvPr>
          <p:cNvSpPr txBox="1">
            <a:spLocks/>
          </p:cNvSpPr>
          <p:nvPr/>
        </p:nvSpPr>
        <p:spPr bwMode="gray">
          <a:xfrm>
            <a:off x="4170970" y="1458224"/>
            <a:ext cx="3359383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Peak magnetic field should be reached</a:t>
            </a:r>
          </a:p>
          <a:p>
            <a:pPr lvl="1" algn="just"/>
            <a:r>
              <a:rPr lang="en-US" sz="1400" dirty="0"/>
              <a:t>Peak magnetic field not vary more than 2.5 % for each current</a:t>
            </a:r>
          </a:p>
          <a:p>
            <a:pPr lvl="1" algn="just"/>
            <a:r>
              <a:rPr lang="en-US" sz="1400" dirty="0"/>
              <a:t>Evaluate multipole components to be remeasured after shipment to Australia</a:t>
            </a:r>
          </a:p>
        </p:txBody>
      </p:sp>
    </p:spTree>
    <p:extLst>
      <p:ext uri="{BB962C8B-B14F-4D97-AF65-F5344CB8AC3E}">
        <p14:creationId xmlns:p14="http://schemas.microsoft.com/office/powerpoint/2010/main" val="28503334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24C50C2-85E0-47B6-AD9A-095E1B94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372171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BC2B1F-2AD0-41C7-BDC5-ECC2CE4B6C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no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8AC126-45EA-4B25-9EE3-CB972E8AAF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78548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49B11F7-BC1A-4EDB-8502-E838F6B1579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25D4A8E5-CE39-4A68-B966-0BA8BEF49FCA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F1880659-B17D-D033-0751-6ABCC25B213F}"/>
              </a:ext>
            </a:extLst>
          </p:cNvPr>
          <p:cNvSpPr txBox="1">
            <a:spLocks/>
          </p:cNvSpPr>
          <p:nvPr/>
        </p:nvSpPr>
        <p:spPr bwMode="gray">
          <a:xfrm>
            <a:off x="371475" y="1022017"/>
            <a:ext cx="7964996" cy="46935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spcAft>
                <a:spcPts val="0"/>
              </a:spcAft>
            </a:pPr>
            <a:r>
              <a:rPr lang="en-US" sz="2000" dirty="0"/>
              <a:t>Introduction</a:t>
            </a:r>
          </a:p>
          <a:p>
            <a:pPr lvl="1" algn="just">
              <a:spcAft>
                <a:spcPts val="0"/>
              </a:spcAft>
            </a:pPr>
            <a:endParaRPr lang="en-US" sz="2000" dirty="0"/>
          </a:p>
          <a:p>
            <a:pPr lvl="1" algn="just">
              <a:spcAft>
                <a:spcPts val="0"/>
              </a:spcAft>
            </a:pPr>
            <a:r>
              <a:rPr lang="en-US" sz="2000" dirty="0"/>
              <a:t>Magnetic characterization facilities (MCF) at KIT</a:t>
            </a:r>
          </a:p>
          <a:p>
            <a:pPr marL="0" lvl="1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266700" lvl="1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dirty="0"/>
              <a:t>h</a:t>
            </a: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dirty="0"/>
              <a:t>racterization 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en-US" sz="2000" dirty="0"/>
              <a:t>etu</a:t>
            </a:r>
            <a:r>
              <a:rPr lang="en-US" sz="2000" b="1" dirty="0">
                <a:solidFill>
                  <a:srgbClr val="FF0000"/>
                </a:solidFill>
              </a:rPr>
              <a:t>p</a:t>
            </a:r>
            <a:r>
              <a:rPr lang="en-US" sz="2000" dirty="0"/>
              <a:t>s for Field </a:t>
            </a:r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n-US" sz="2000" dirty="0"/>
              <a:t>rror </a:t>
            </a:r>
            <a:r>
              <a:rPr lang="en-US" sz="2000" b="1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eduction (CASPER I + II)</a:t>
            </a:r>
          </a:p>
          <a:p>
            <a:pPr marL="266700" lvl="1" indent="0" algn="just">
              <a:spcAft>
                <a:spcPts val="0"/>
              </a:spcAft>
              <a:buNone/>
            </a:pPr>
            <a:endParaRPr lang="en-US" sz="2000" dirty="0"/>
          </a:p>
          <a:p>
            <a:pPr lvl="1" algn="just">
              <a:spcAft>
                <a:spcPts val="0"/>
              </a:spcAft>
            </a:pPr>
            <a:r>
              <a:rPr lang="en-US" sz="2000" dirty="0"/>
              <a:t>Mobile magnetic measurement setup for field integrals</a:t>
            </a:r>
          </a:p>
          <a:p>
            <a:pPr marL="266700" lvl="1" indent="0" algn="just">
              <a:spcAft>
                <a:spcPts val="0"/>
              </a:spcAft>
              <a:buNone/>
            </a:pPr>
            <a:r>
              <a:rPr lang="en-US" sz="2000" dirty="0"/>
              <a:t>Instrumentation and measurement results</a:t>
            </a:r>
          </a:p>
          <a:p>
            <a:pPr marL="0" lvl="1" indent="0" algn="just">
              <a:spcAft>
                <a:spcPts val="0"/>
              </a:spcAft>
              <a:buNone/>
            </a:pPr>
            <a:endParaRPr lang="en-US" sz="2000" dirty="0"/>
          </a:p>
          <a:p>
            <a:pPr lvl="1" algn="just">
              <a:spcAft>
                <a:spcPts val="0"/>
              </a:spcAft>
            </a:pPr>
            <a:r>
              <a:rPr lang="en-US" sz="2000" dirty="0"/>
              <a:t>Mobile magnetic measurement setup for local field and field integral characterization of superconducting insertion devices</a:t>
            </a:r>
          </a:p>
          <a:p>
            <a:pPr marL="266700" lvl="1" indent="0" algn="just">
              <a:spcAft>
                <a:spcPts val="0"/>
              </a:spcAft>
              <a:buNone/>
              <a:tabLst>
                <a:tab pos="177800" algn="l"/>
              </a:tabLst>
            </a:pPr>
            <a:r>
              <a:rPr lang="en-US" sz="2000" dirty="0"/>
              <a:t>Instrumentation and measurement results</a:t>
            </a:r>
          </a:p>
          <a:p>
            <a:pPr lvl="1" algn="just">
              <a:spcAft>
                <a:spcPts val="0"/>
              </a:spcAft>
            </a:pPr>
            <a:endParaRPr lang="en-US" sz="2000" dirty="0"/>
          </a:p>
          <a:p>
            <a:pPr lvl="1" algn="just">
              <a:spcAft>
                <a:spcPts val="0"/>
              </a:spcAft>
            </a:pPr>
            <a:r>
              <a:rPr lang="en-US" sz="2000" dirty="0"/>
              <a:t>Summary</a:t>
            </a:r>
          </a:p>
        </p:txBody>
      </p:sp>
      <p:pic>
        <p:nvPicPr>
          <p:cNvPr id="11" name="Grafik 1">
            <a:extLst>
              <a:ext uri="{FF2B5EF4-FFF2-40B4-BE49-F238E27FC236}">
                <a16:creationId xmlns:a16="http://schemas.microsoft.com/office/drawing/2014/main" id="{76998C9E-25FC-1746-C0BB-522C05D89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9774" y="1022017"/>
            <a:ext cx="1458599" cy="241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72163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DB5F7-6559-F4B4-BC24-17129DEE2F2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0442F-4CB3-D7FA-3023-2E6CD4BCCF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20A40-C73D-89D7-7150-B5C0F82DD0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76FC98F-84AD-404B-BCCB-49E092AA6DE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A745B86F-7D32-82A0-DD64-7567D122219F}"/>
              </a:ext>
            </a:extLst>
          </p:cNvPr>
          <p:cNvSpPr txBox="1">
            <a:spLocks/>
          </p:cNvSpPr>
          <p:nvPr/>
        </p:nvSpPr>
        <p:spPr>
          <a:xfrm>
            <a:off x="947428" y="6463085"/>
            <a:ext cx="548227" cy="205629"/>
          </a:xfrm>
          <a:prstGeom prst="rect">
            <a:avLst/>
          </a:prstGeom>
        </p:spPr>
        <p:txBody>
          <a:bodyPr vert="horz" wrap="none" lIns="0" tIns="3600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2FFB06-B78D-4EBE-AF33-C0545DFDE6EB}" type="datetime3">
              <a:rPr lang="de-DE" smtClean="0"/>
              <a:pPr/>
              <a:t>15/05/26</a:t>
            </a:fld>
            <a:endParaRPr lang="en-US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0E645F21-F596-D524-315E-827992893E81}"/>
              </a:ext>
            </a:extLst>
          </p:cNvPr>
          <p:cNvSpPr txBox="1">
            <a:spLocks/>
          </p:cNvSpPr>
          <p:nvPr/>
        </p:nvSpPr>
        <p:spPr bwMode="gray">
          <a:xfrm>
            <a:off x="371475" y="6463085"/>
            <a:ext cx="157094" cy="205629"/>
          </a:xfrm>
          <a:prstGeom prst="rect">
            <a:avLst/>
          </a:prstGeom>
        </p:spPr>
        <p:txBody>
          <a:bodyPr vert="horz" wrap="none" lIns="0" tIns="3600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6FC98F-84AD-404B-BCCB-49E092AA6DE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88DB21F7-DB4E-1062-5B51-964884B0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7286867" cy="430887"/>
          </a:xfr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SAT at ANSTO </a:t>
            </a:r>
            <a:r>
              <a:rPr lang="de-DE" dirty="0" err="1">
                <a:solidFill>
                  <a:schemeClr val="accent1"/>
                </a:solidFill>
              </a:rPr>
              <a:t>with</a:t>
            </a:r>
            <a:r>
              <a:rPr lang="de-DE" dirty="0">
                <a:solidFill>
                  <a:schemeClr val="accent1"/>
                </a:solidFill>
              </a:rPr>
              <a:t> Moving Wire Setup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5DCC6-1118-D3BE-0148-42400DD23B8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643" y="869476"/>
            <a:ext cx="3188691" cy="25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F2D107-79ED-CAFC-1F42-D13C3F6A86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17" y="3788999"/>
            <a:ext cx="3574781" cy="25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D27B15-4AAF-CA2E-36ED-51598C22DC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7" b="37723"/>
          <a:stretch>
            <a:fillRect/>
          </a:stretch>
        </p:blipFill>
        <p:spPr>
          <a:xfrm>
            <a:off x="390487" y="954000"/>
            <a:ext cx="5050816" cy="21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346E7D-E3D6-B989-E262-779AAAA890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783" y="3428999"/>
            <a:ext cx="3840000" cy="2880000"/>
          </a:xfrm>
          <a:prstGeom prst="rect">
            <a:avLst/>
          </a:prstGeom>
        </p:spPr>
      </p:pic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7872658C-8C14-90CC-68D9-8B6F059DA756}"/>
              </a:ext>
            </a:extLst>
          </p:cNvPr>
          <p:cNvSpPr txBox="1">
            <a:spLocks/>
          </p:cNvSpPr>
          <p:nvPr/>
        </p:nvSpPr>
        <p:spPr bwMode="gray">
          <a:xfrm>
            <a:off x="5538131" y="1511580"/>
            <a:ext cx="2865838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Remeasuring of field integrals worked well</a:t>
            </a:r>
          </a:p>
          <a:p>
            <a:pPr lvl="1" algn="just"/>
            <a:r>
              <a:rPr lang="en-US" sz="1400" dirty="0"/>
              <a:t>Evaluation of multipoles show similar values as at FAT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8F020DAA-574D-476E-AA52-F44FCB5CEEB2}"/>
              </a:ext>
            </a:extLst>
          </p:cNvPr>
          <p:cNvSpPr txBox="1">
            <a:spLocks/>
          </p:cNvSpPr>
          <p:nvPr/>
        </p:nvSpPr>
        <p:spPr bwMode="gray">
          <a:xfrm>
            <a:off x="382519" y="3242406"/>
            <a:ext cx="712553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Calculations by BNET/ANSTO showed, that the large horizontal field integral FAT/SAT can be corrected for each current by mounting two outer windings along the wiggler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5E2FBA3C-A4AB-158A-949A-894F0B912455}"/>
              </a:ext>
            </a:extLst>
          </p:cNvPr>
          <p:cNvSpPr txBox="1">
            <a:spLocks/>
          </p:cNvSpPr>
          <p:nvPr/>
        </p:nvSpPr>
        <p:spPr bwMode="gray">
          <a:xfrm>
            <a:off x="4199282" y="3825786"/>
            <a:ext cx="3308768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400" dirty="0"/>
              <a:t>The windings should reduce the horizontal field integral component by a factor of ~3</a:t>
            </a:r>
          </a:p>
          <a:p>
            <a:pPr lvl="1" algn="just"/>
            <a:r>
              <a:rPr lang="en-US" sz="1400" dirty="0"/>
              <a:t>Installation of additional windings by ANSTO personnel</a:t>
            </a:r>
          </a:p>
          <a:p>
            <a:pPr lvl="1" algn="just"/>
            <a:r>
              <a:rPr lang="en-US" sz="1400" dirty="0"/>
              <a:t>Reduction of horizontal field integrals I1y and I2y as predicted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27E13C7-E8CF-17B8-2C9B-063FAC5A030B}"/>
              </a:ext>
            </a:extLst>
          </p:cNvPr>
          <p:cNvCxnSpPr>
            <a:cxnSpLocks/>
          </p:cNvCxnSpPr>
          <p:nvPr/>
        </p:nvCxnSpPr>
        <p:spPr bwMode="gray">
          <a:xfrm flipV="1">
            <a:off x="7508050" y="4229100"/>
            <a:ext cx="1280350" cy="58348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0">
            <a:extLst>
              <a:ext uri="{FF2B5EF4-FFF2-40B4-BE49-F238E27FC236}">
                <a16:creationId xmlns:a16="http://schemas.microsoft.com/office/drawing/2014/main" id="{4B137555-EA81-E049-8FE5-4DF5A83FD367}"/>
              </a:ext>
            </a:extLst>
          </p:cNvPr>
          <p:cNvSpPr txBox="1"/>
          <p:nvPr/>
        </p:nvSpPr>
        <p:spPr bwMode="gray">
          <a:xfrm>
            <a:off x="4592006" y="5662668"/>
            <a:ext cx="2305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>
              <a:buNone/>
            </a:pPr>
            <a:r>
              <a:rPr lang="en-US" b="1" dirty="0">
                <a:solidFill>
                  <a:schemeClr val="accent1"/>
                </a:solidFill>
              </a:rPr>
              <a:t>Measurement tasks SAT, fulfilled !!</a:t>
            </a:r>
            <a:endParaRPr lang="en-US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33244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7CD68-5FAF-A3EF-8561-73E434E016B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B5147-E55E-5991-4DCC-866EB5E262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non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8D4FA-3395-7372-0457-DF6C6A53DF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7E14034C-54E7-FFD9-288E-5D52B96E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6" y="368907"/>
            <a:ext cx="1881412" cy="430887"/>
          </a:xfr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CC6889FA-0528-E3C0-E67D-9FF7D769BDBF}"/>
              </a:ext>
            </a:extLst>
          </p:cNvPr>
          <p:cNvSpPr txBox="1">
            <a:spLocks/>
          </p:cNvSpPr>
          <p:nvPr/>
        </p:nvSpPr>
        <p:spPr bwMode="gray">
          <a:xfrm>
            <a:off x="371474" y="918763"/>
            <a:ext cx="11058526" cy="5324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n-US" sz="1800" dirty="0"/>
              <a:t>Due to the long-term collaboration with BNET, the superconducting undulator projects at KIT brought significant impact to SCU technology in terms of device development</a:t>
            </a:r>
          </a:p>
          <a:p>
            <a:pPr lvl="1" algn="just"/>
            <a:r>
              <a:rPr lang="en-US" sz="1800" dirty="0"/>
              <a:t>Moreover, while and after the devices for the KIT synchrotron a lot of effort is put establishing stationary cryogenic measurement setups</a:t>
            </a:r>
          </a:p>
          <a:p>
            <a:pPr lvl="1" algn="just"/>
            <a:r>
              <a:rPr lang="en-US" sz="1800" dirty="0"/>
              <a:t>Leading to many measurement campaigns for KIT SCU devices and test coils (LTS, HTS) on the one hand</a:t>
            </a:r>
          </a:p>
          <a:p>
            <a:pPr lvl="1" algn="just"/>
            <a:r>
              <a:rPr lang="en-US" sz="1800" dirty="0"/>
              <a:t>and service measurements for and together with collaborating partners on the other hand  </a:t>
            </a:r>
          </a:p>
          <a:p>
            <a:pPr lvl="1" algn="just"/>
            <a:r>
              <a:rPr lang="en-US" sz="1800" dirty="0"/>
              <a:t>In this regard KIT focused on the development of mobile measurement systems </a:t>
            </a:r>
            <a:r>
              <a:rPr lang="en-US" sz="1800" dirty="0">
                <a:solidFill>
                  <a:schemeClr val="accent1"/>
                </a:solidFill>
              </a:rPr>
              <a:t>(</a:t>
            </a:r>
            <a:r>
              <a:rPr lang="en-US" sz="1800" b="1" dirty="0">
                <a:solidFill>
                  <a:schemeClr val="accent1"/>
                </a:solidFill>
              </a:rPr>
              <a:t>1</a:t>
            </a:r>
            <a:r>
              <a:rPr lang="en-US" sz="1800" b="1" baseline="30000" dirty="0">
                <a:solidFill>
                  <a:schemeClr val="accent1"/>
                </a:solidFill>
              </a:rPr>
              <a:t>st</a:t>
            </a:r>
            <a:r>
              <a:rPr lang="en-US" sz="1800" b="1" dirty="0">
                <a:solidFill>
                  <a:schemeClr val="accent1"/>
                </a:solidFill>
              </a:rPr>
              <a:t> setups worldwide</a:t>
            </a:r>
            <a:r>
              <a:rPr lang="en-US" sz="1800" dirty="0">
                <a:solidFill>
                  <a:schemeClr val="accent1"/>
                </a:solidFill>
              </a:rPr>
              <a:t>)</a:t>
            </a:r>
            <a:r>
              <a:rPr lang="en-US" sz="1800" dirty="0"/>
              <a:t> to gain the ability to characterize longer devices, everywhere</a:t>
            </a:r>
          </a:p>
          <a:p>
            <a:pPr lvl="1" algn="just"/>
            <a:r>
              <a:rPr lang="en-US" sz="1800" dirty="0"/>
              <a:t>Beside other applications the mobile moving wire measurement system is used to measure (FAT), remeasure (SAT) field integrals and evaluate multipoles to ensure the device operation after shipment </a:t>
            </a:r>
          </a:p>
          <a:p>
            <a:pPr lvl="1" algn="just">
              <a:spcAft>
                <a:spcPts val="0"/>
              </a:spcAft>
            </a:pPr>
            <a:r>
              <a:rPr lang="en-US" sz="1800" dirty="0"/>
              <a:t>Mobile setup for local field characterization and field integrals enables complete FAT/SAT magnetic characterization of final manufactured devices (location-independent) exceeding e. g. length restrictions of stationary setups (CASPER II)</a:t>
            </a:r>
          </a:p>
          <a:p>
            <a:pPr lvl="1" algn="just">
              <a:spcAft>
                <a:spcPts val="0"/>
              </a:spcAft>
            </a:pPr>
            <a:r>
              <a:rPr lang="en-US" sz="1800" dirty="0"/>
              <a:t>Results of both mobile measurement setups are fitting nicely</a:t>
            </a:r>
          </a:p>
          <a:p>
            <a:pPr marL="0" lvl="1" indent="0" algn="just">
              <a:spcAft>
                <a:spcPts val="0"/>
              </a:spcAft>
              <a:buNone/>
            </a:pPr>
            <a:endParaRPr lang="en-US" sz="1800" dirty="0"/>
          </a:p>
          <a:p>
            <a:pPr lvl="1" algn="just">
              <a:spcAft>
                <a:spcPts val="0"/>
              </a:spcAft>
            </a:pPr>
            <a:r>
              <a:rPr lang="en-US" sz="1800" dirty="0"/>
              <a:t>Improvements/refinements of the setups are envisaged, and we are open for discussions/suggestions</a:t>
            </a:r>
          </a:p>
          <a:p>
            <a:pPr marL="266700" lvl="1" indent="0" algn="just">
              <a:spcAft>
                <a:spcPts val="0"/>
              </a:spcAft>
              <a:buNone/>
            </a:pPr>
            <a:r>
              <a:rPr lang="en-US" sz="1800" dirty="0"/>
              <a:t>(implementation of pulsed wire, sledge design…)</a:t>
            </a:r>
          </a:p>
        </p:txBody>
      </p:sp>
    </p:spTree>
    <p:extLst>
      <p:ext uri="{BB962C8B-B14F-4D97-AF65-F5344CB8AC3E}">
        <p14:creationId xmlns:p14="http://schemas.microsoft.com/office/powerpoint/2010/main" val="318384377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21AA4AF2-65C1-5462-A2BF-1D8D54FBC373}"/>
              </a:ext>
            </a:extLst>
          </p:cNvPr>
          <p:cNvGrpSpPr/>
          <p:nvPr/>
        </p:nvGrpSpPr>
        <p:grpSpPr>
          <a:xfrm>
            <a:off x="4816974" y="4552160"/>
            <a:ext cx="3240000" cy="1721640"/>
            <a:chOff x="9183679" y="1628222"/>
            <a:chExt cx="3240000" cy="1721640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A4F17C3A-2490-CFF0-D000-805043DFCEE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3" t="3138" r="4675" b="4434"/>
            <a:stretch/>
          </p:blipFill>
          <p:spPr bwMode="auto">
            <a:xfrm>
              <a:off x="9183679" y="1704737"/>
              <a:ext cx="3240000" cy="164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ihandform 57">
              <a:extLst>
                <a:ext uri="{FF2B5EF4-FFF2-40B4-BE49-F238E27FC236}">
                  <a16:creationId xmlns:a16="http://schemas.microsoft.com/office/drawing/2014/main" id="{BB108E59-76EE-D4CA-2F53-A2A932A3CD34}"/>
                </a:ext>
              </a:extLst>
            </p:cNvPr>
            <p:cNvSpPr/>
            <p:nvPr/>
          </p:nvSpPr>
          <p:spPr bwMode="auto">
            <a:xfrm rot="21417960">
              <a:off x="10113212" y="1735372"/>
              <a:ext cx="674105" cy="646331"/>
            </a:xfrm>
            <a:custGeom>
              <a:avLst/>
              <a:gdLst>
                <a:gd name="connsiteX0" fmla="*/ 609600 w 609600"/>
                <a:gd name="connsiteY0" fmla="*/ 81365 h 154390"/>
                <a:gd name="connsiteX1" fmla="*/ 292100 w 609600"/>
                <a:gd name="connsiteY1" fmla="*/ 1990 h 154390"/>
                <a:gd name="connsiteX2" fmla="*/ 0 w 609600"/>
                <a:gd name="connsiteY2" fmla="*/ 154390 h 154390"/>
                <a:gd name="connsiteX0" fmla="*/ 613080 w 613080"/>
                <a:gd name="connsiteY0" fmla="*/ 81365 h 117664"/>
                <a:gd name="connsiteX1" fmla="*/ 295580 w 613080"/>
                <a:gd name="connsiteY1" fmla="*/ 1990 h 117664"/>
                <a:gd name="connsiteX2" fmla="*/ 0 w 613080"/>
                <a:gd name="connsiteY2" fmla="*/ 117664 h 117664"/>
                <a:gd name="connsiteX0" fmla="*/ 613080 w 613080"/>
                <a:gd name="connsiteY0" fmla="*/ 73229 h 109528"/>
                <a:gd name="connsiteX1" fmla="*/ 288619 w 613080"/>
                <a:gd name="connsiteY1" fmla="*/ 2329 h 109528"/>
                <a:gd name="connsiteX2" fmla="*/ 0 w 613080"/>
                <a:gd name="connsiteY2" fmla="*/ 109528 h 109528"/>
                <a:gd name="connsiteX0" fmla="*/ 613080 w 613080"/>
                <a:gd name="connsiteY0" fmla="*/ 71218 h 107517"/>
                <a:gd name="connsiteX1" fmla="*/ 288619 w 613080"/>
                <a:gd name="connsiteY1" fmla="*/ 318 h 107517"/>
                <a:gd name="connsiteX2" fmla="*/ 0 w 613080"/>
                <a:gd name="connsiteY2" fmla="*/ 107517 h 107517"/>
                <a:gd name="connsiteX0" fmla="*/ 606119 w 606119"/>
                <a:gd name="connsiteY0" fmla="*/ 71218 h 118817"/>
                <a:gd name="connsiteX1" fmla="*/ 281658 w 606119"/>
                <a:gd name="connsiteY1" fmla="*/ 318 h 118817"/>
                <a:gd name="connsiteX2" fmla="*/ 0 w 606119"/>
                <a:gd name="connsiteY2" fmla="*/ 118817 h 118817"/>
                <a:gd name="connsiteX0" fmla="*/ 620040 w 620040"/>
                <a:gd name="connsiteY0" fmla="*/ 71218 h 124467"/>
                <a:gd name="connsiteX1" fmla="*/ 295579 w 620040"/>
                <a:gd name="connsiteY1" fmla="*/ 318 h 124467"/>
                <a:gd name="connsiteX2" fmla="*/ 0 w 620040"/>
                <a:gd name="connsiteY2" fmla="*/ 124467 h 124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040" h="124467">
                  <a:moveTo>
                    <a:pt x="620040" y="71218"/>
                  </a:moveTo>
                  <a:cubicBezTo>
                    <a:pt x="512090" y="25445"/>
                    <a:pt x="386738" y="-3378"/>
                    <a:pt x="295579" y="318"/>
                  </a:cubicBezTo>
                  <a:cubicBezTo>
                    <a:pt x="193979" y="12489"/>
                    <a:pt x="95250" y="54352"/>
                    <a:pt x="0" y="124467"/>
                  </a:cubicBezTo>
                </a:path>
              </a:pathLst>
            </a:custGeom>
            <a:noFill/>
            <a:ln w="19050" cap="flat" cmpd="sng" algn="ctr">
              <a:solidFill>
                <a:srgbClr val="009682"/>
              </a:solidFill>
              <a:prstDash val="solid"/>
              <a:miter lim="800000"/>
              <a:headEnd type="none" w="med" len="med"/>
              <a:tailEnd type="stealth" w="med" len="med"/>
            </a:ln>
            <a:effectLst/>
          </p:spPr>
          <p:txBody>
            <a:bodyPr rtlCol="0" anchor="ctr">
              <a:spAutoFit/>
            </a:bodyPr>
            <a:lstStyle/>
            <a:p>
              <a:pPr marL="0" marR="0" lvl="0" indent="0" algn="ctr" defTabSz="60949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ihandform 58">
              <a:extLst>
                <a:ext uri="{FF2B5EF4-FFF2-40B4-BE49-F238E27FC236}">
                  <a16:creationId xmlns:a16="http://schemas.microsoft.com/office/drawing/2014/main" id="{2FB28E17-96B9-BDBA-A7CC-BFD3DCE4726C}"/>
                </a:ext>
              </a:extLst>
            </p:cNvPr>
            <p:cNvSpPr/>
            <p:nvPr/>
          </p:nvSpPr>
          <p:spPr bwMode="auto">
            <a:xfrm flipH="1">
              <a:off x="10789257" y="2132457"/>
              <a:ext cx="1115501" cy="646331"/>
            </a:xfrm>
            <a:custGeom>
              <a:avLst/>
              <a:gdLst>
                <a:gd name="connsiteX0" fmla="*/ 609600 w 609600"/>
                <a:gd name="connsiteY0" fmla="*/ 81365 h 154390"/>
                <a:gd name="connsiteX1" fmla="*/ 292100 w 609600"/>
                <a:gd name="connsiteY1" fmla="*/ 1990 h 154390"/>
                <a:gd name="connsiteX2" fmla="*/ 0 w 609600"/>
                <a:gd name="connsiteY2" fmla="*/ 154390 h 154390"/>
                <a:gd name="connsiteX0" fmla="*/ 1083741 w 1083741"/>
                <a:gd name="connsiteY0" fmla="*/ 11508 h 262747"/>
                <a:gd name="connsiteX1" fmla="*/ 292100 w 1083741"/>
                <a:gd name="connsiteY1" fmla="*/ 110347 h 262747"/>
                <a:gd name="connsiteX2" fmla="*/ 0 w 1083741"/>
                <a:gd name="connsiteY2" fmla="*/ 262747 h 262747"/>
                <a:gd name="connsiteX0" fmla="*/ 1371871 w 1371871"/>
                <a:gd name="connsiteY0" fmla="*/ 22517 h 771706"/>
                <a:gd name="connsiteX1" fmla="*/ 580230 w 1371871"/>
                <a:gd name="connsiteY1" fmla="*/ 121356 h 771706"/>
                <a:gd name="connsiteX2" fmla="*/ 0 w 1371871"/>
                <a:gd name="connsiteY2" fmla="*/ 771705 h 771706"/>
                <a:gd name="connsiteX0" fmla="*/ 1437520 w 1437520"/>
                <a:gd name="connsiteY0" fmla="*/ 22070 h 758154"/>
                <a:gd name="connsiteX1" fmla="*/ 645879 w 1437520"/>
                <a:gd name="connsiteY1" fmla="*/ 120909 h 758154"/>
                <a:gd name="connsiteX2" fmla="*/ 0 w 1437520"/>
                <a:gd name="connsiteY2" fmla="*/ 758154 h 758154"/>
                <a:gd name="connsiteX0" fmla="*/ 1511908 w 1511908"/>
                <a:gd name="connsiteY0" fmla="*/ 32891 h 733564"/>
                <a:gd name="connsiteX1" fmla="*/ 645879 w 1511908"/>
                <a:gd name="connsiteY1" fmla="*/ 96319 h 733564"/>
                <a:gd name="connsiteX2" fmla="*/ 0 w 1511908"/>
                <a:gd name="connsiteY2" fmla="*/ 733564 h 733564"/>
                <a:gd name="connsiteX0" fmla="*/ 1511908 w 1511908"/>
                <a:gd name="connsiteY0" fmla="*/ 36650 h 737323"/>
                <a:gd name="connsiteX1" fmla="*/ 645879 w 1511908"/>
                <a:gd name="connsiteY1" fmla="*/ 100078 h 737323"/>
                <a:gd name="connsiteX2" fmla="*/ 0 w 1511908"/>
                <a:gd name="connsiteY2" fmla="*/ 737323 h 737323"/>
                <a:gd name="connsiteX0" fmla="*/ 1511908 w 1511908"/>
                <a:gd name="connsiteY0" fmla="*/ 44252 h 744925"/>
                <a:gd name="connsiteX1" fmla="*/ 645879 w 1511908"/>
                <a:gd name="connsiteY1" fmla="*/ 107680 h 744925"/>
                <a:gd name="connsiteX2" fmla="*/ 0 w 1511908"/>
                <a:gd name="connsiteY2" fmla="*/ 744925 h 744925"/>
                <a:gd name="connsiteX0" fmla="*/ 1511908 w 1511908"/>
                <a:gd name="connsiteY0" fmla="*/ 47522 h 748195"/>
                <a:gd name="connsiteX1" fmla="*/ 565292 w 1511908"/>
                <a:gd name="connsiteY1" fmla="*/ 102097 h 748195"/>
                <a:gd name="connsiteX2" fmla="*/ 0 w 1511908"/>
                <a:gd name="connsiteY2" fmla="*/ 748195 h 748195"/>
                <a:gd name="connsiteX0" fmla="*/ 1511908 w 1511908"/>
                <a:gd name="connsiteY0" fmla="*/ 47522 h 748195"/>
                <a:gd name="connsiteX1" fmla="*/ 565292 w 1511908"/>
                <a:gd name="connsiteY1" fmla="*/ 102097 h 748195"/>
                <a:gd name="connsiteX2" fmla="*/ 0 w 1511908"/>
                <a:gd name="connsiteY2" fmla="*/ 748195 h 748195"/>
                <a:gd name="connsiteX0" fmla="*/ 1462316 w 1462316"/>
                <a:gd name="connsiteY0" fmla="*/ 47522 h 810163"/>
                <a:gd name="connsiteX1" fmla="*/ 515700 w 1462316"/>
                <a:gd name="connsiteY1" fmla="*/ 102097 h 810163"/>
                <a:gd name="connsiteX2" fmla="*/ 0 w 1462316"/>
                <a:gd name="connsiteY2" fmla="*/ 810163 h 810163"/>
                <a:gd name="connsiteX0" fmla="*/ 1462316 w 1462316"/>
                <a:gd name="connsiteY0" fmla="*/ 47522 h 810163"/>
                <a:gd name="connsiteX1" fmla="*/ 515700 w 1462316"/>
                <a:gd name="connsiteY1" fmla="*/ 102097 h 810163"/>
                <a:gd name="connsiteX2" fmla="*/ 0 w 1462316"/>
                <a:gd name="connsiteY2" fmla="*/ 810163 h 810163"/>
                <a:gd name="connsiteX0" fmla="*/ 1443719 w 1443719"/>
                <a:gd name="connsiteY0" fmla="*/ 47522 h 845574"/>
                <a:gd name="connsiteX1" fmla="*/ 497103 w 1443719"/>
                <a:gd name="connsiteY1" fmla="*/ 102097 h 845574"/>
                <a:gd name="connsiteX2" fmla="*/ 0 w 1443719"/>
                <a:gd name="connsiteY2" fmla="*/ 845574 h 84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3719" h="845574">
                  <a:moveTo>
                    <a:pt x="1443719" y="47522"/>
                  </a:moveTo>
                  <a:cubicBezTo>
                    <a:pt x="1360565" y="-24809"/>
                    <a:pt x="736690" y="-20584"/>
                    <a:pt x="497103" y="102097"/>
                  </a:cubicBezTo>
                  <a:cubicBezTo>
                    <a:pt x="207924" y="233631"/>
                    <a:pt x="14663" y="744475"/>
                    <a:pt x="0" y="845574"/>
                  </a:cubicBezTo>
                </a:path>
              </a:pathLst>
            </a:custGeom>
            <a:noFill/>
            <a:ln w="19050" cap="flat" cmpd="sng" algn="ctr">
              <a:solidFill>
                <a:srgbClr val="009682"/>
              </a:solidFill>
              <a:prstDash val="solid"/>
              <a:miter lim="800000"/>
              <a:headEnd type="none" w="med" len="med"/>
              <a:tailEnd type="stealth" w="lg" len="lg"/>
            </a:ln>
            <a:effectLst/>
          </p:spPr>
          <p:txBody>
            <a:bodyPr rtlCol="0" anchor="ctr">
              <a:spAutoFit/>
            </a:bodyPr>
            <a:lstStyle/>
            <a:p>
              <a:pPr marL="0" marR="0" lvl="0" indent="0" algn="ctr" defTabSz="60949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7" name="Verbinder: gekrümmt 16">
              <a:extLst>
                <a:ext uri="{FF2B5EF4-FFF2-40B4-BE49-F238E27FC236}">
                  <a16:creationId xmlns:a16="http://schemas.microsoft.com/office/drawing/2014/main" id="{1707E07E-792D-D3B7-0AFB-682C53990E8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711139" y="1999919"/>
              <a:ext cx="73058" cy="46492"/>
            </a:xfrm>
            <a:prstGeom prst="curvedConnector5">
              <a:avLst>
                <a:gd name="adj1" fmla="val 266007"/>
                <a:gd name="adj2" fmla="val 494773"/>
                <a:gd name="adj3" fmla="val 100387"/>
              </a:avLst>
            </a:prstGeom>
            <a:solidFill>
              <a:schemeClr val="accent1"/>
            </a:solidFill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0" name="Freihandform 59">
              <a:extLst>
                <a:ext uri="{FF2B5EF4-FFF2-40B4-BE49-F238E27FC236}">
                  <a16:creationId xmlns:a16="http://schemas.microsoft.com/office/drawing/2014/main" id="{9A61B462-E462-5637-CD37-D7620F6A5027}"/>
                </a:ext>
              </a:extLst>
            </p:cNvPr>
            <p:cNvSpPr/>
            <p:nvPr/>
          </p:nvSpPr>
          <p:spPr bwMode="auto">
            <a:xfrm>
              <a:off x="10764596" y="1628222"/>
              <a:ext cx="49323" cy="646331"/>
            </a:xfrm>
            <a:custGeom>
              <a:avLst/>
              <a:gdLst>
                <a:gd name="connsiteX0" fmla="*/ 609600 w 609600"/>
                <a:gd name="connsiteY0" fmla="*/ 81365 h 154390"/>
                <a:gd name="connsiteX1" fmla="*/ 292100 w 609600"/>
                <a:gd name="connsiteY1" fmla="*/ 1990 h 154390"/>
                <a:gd name="connsiteX2" fmla="*/ 0 w 609600"/>
                <a:gd name="connsiteY2" fmla="*/ 154390 h 154390"/>
                <a:gd name="connsiteX0" fmla="*/ 413537 w 413537"/>
                <a:gd name="connsiteY0" fmla="*/ 142295 h 152422"/>
                <a:gd name="connsiteX1" fmla="*/ 292100 w 413537"/>
                <a:gd name="connsiteY1" fmla="*/ 22 h 152422"/>
                <a:gd name="connsiteX2" fmla="*/ 0 w 413537"/>
                <a:gd name="connsiteY2" fmla="*/ 152422 h 152422"/>
                <a:gd name="connsiteX0" fmla="*/ 121576 w 121576"/>
                <a:gd name="connsiteY0" fmla="*/ 229391 h 229392"/>
                <a:gd name="connsiteX1" fmla="*/ 139 w 121576"/>
                <a:gd name="connsiteY1" fmla="*/ 87118 h 229392"/>
                <a:gd name="connsiteX2" fmla="*/ 85955 w 121576"/>
                <a:gd name="connsiteY2" fmla="*/ 24613 h 229392"/>
                <a:gd name="connsiteX0" fmla="*/ 121766 w 163071"/>
                <a:gd name="connsiteY0" fmla="*/ 142396 h 142396"/>
                <a:gd name="connsiteX1" fmla="*/ 329 w 163071"/>
                <a:gd name="connsiteY1" fmla="*/ 123 h 142396"/>
                <a:gd name="connsiteX2" fmla="*/ 140133 w 163071"/>
                <a:gd name="connsiteY2" fmla="*/ 123694 h 142396"/>
                <a:gd name="connsiteX0" fmla="*/ 65488 w 114338"/>
                <a:gd name="connsiteY0" fmla="*/ 207851 h 207851"/>
                <a:gd name="connsiteX1" fmla="*/ 17929 w 114338"/>
                <a:gd name="connsiteY1" fmla="*/ 58 h 207851"/>
                <a:gd name="connsiteX2" fmla="*/ 83855 w 114338"/>
                <a:gd name="connsiteY2" fmla="*/ 189149 h 207851"/>
                <a:gd name="connsiteX0" fmla="*/ 57744 w 106594"/>
                <a:gd name="connsiteY0" fmla="*/ 207851 h 207851"/>
                <a:gd name="connsiteX1" fmla="*/ 10185 w 106594"/>
                <a:gd name="connsiteY1" fmla="*/ 58 h 207851"/>
                <a:gd name="connsiteX2" fmla="*/ 76111 w 106594"/>
                <a:gd name="connsiteY2" fmla="*/ 189149 h 207851"/>
                <a:gd name="connsiteX0" fmla="*/ 57744 w 77430"/>
                <a:gd name="connsiteY0" fmla="*/ 208219 h 208219"/>
                <a:gd name="connsiteX1" fmla="*/ 10185 w 77430"/>
                <a:gd name="connsiteY1" fmla="*/ 426 h 208219"/>
                <a:gd name="connsiteX2" fmla="*/ 76111 w 77430"/>
                <a:gd name="connsiteY2" fmla="*/ 189517 h 208219"/>
                <a:gd name="connsiteX0" fmla="*/ 57744 w 57744"/>
                <a:gd name="connsiteY0" fmla="*/ 208601 h 208601"/>
                <a:gd name="connsiteX1" fmla="*/ 10185 w 57744"/>
                <a:gd name="connsiteY1" fmla="*/ 808 h 208601"/>
                <a:gd name="connsiteX2" fmla="*/ 55322 w 57744"/>
                <a:gd name="connsiteY2" fmla="*/ 177374 h 208601"/>
                <a:gd name="connsiteX0" fmla="*/ 40352 w 43758"/>
                <a:gd name="connsiteY0" fmla="*/ 292421 h 292421"/>
                <a:gd name="connsiteX1" fmla="*/ 36969 w 43758"/>
                <a:gd name="connsiteY1" fmla="*/ 86 h 292421"/>
                <a:gd name="connsiteX2" fmla="*/ 37930 w 43758"/>
                <a:gd name="connsiteY2" fmla="*/ 261194 h 292421"/>
                <a:gd name="connsiteX0" fmla="*/ 40352 w 79542"/>
                <a:gd name="connsiteY0" fmla="*/ 292421 h 292421"/>
                <a:gd name="connsiteX1" fmla="*/ 36969 w 79542"/>
                <a:gd name="connsiteY1" fmla="*/ 86 h 292421"/>
                <a:gd name="connsiteX2" fmla="*/ 37930 w 79542"/>
                <a:gd name="connsiteY2" fmla="*/ 261194 h 29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42" h="292421">
                  <a:moveTo>
                    <a:pt x="40352" y="292421"/>
                  </a:moveTo>
                  <a:cubicBezTo>
                    <a:pt x="-46809" y="196549"/>
                    <a:pt x="33908" y="3203"/>
                    <a:pt x="36969" y="86"/>
                  </a:cubicBezTo>
                  <a:cubicBezTo>
                    <a:pt x="40030" y="-3031"/>
                    <a:pt x="130581" y="78357"/>
                    <a:pt x="37930" y="261194"/>
                  </a:cubicBezTo>
                </a:path>
              </a:pathLst>
            </a:custGeom>
            <a:noFill/>
            <a:ln w="19050" cap="flat" cmpd="sng" algn="ctr">
              <a:solidFill>
                <a:srgbClr val="009682"/>
              </a:solidFill>
              <a:prstDash val="solid"/>
              <a:miter lim="800000"/>
              <a:headEnd type="none" w="med" len="med"/>
              <a:tailEnd type="stealth" w="med" len="med"/>
            </a:ln>
            <a:effectLst/>
          </p:spPr>
          <p:txBody>
            <a:bodyPr rtlCol="0" anchor="ctr">
              <a:spAutoFit/>
            </a:bodyPr>
            <a:lstStyle/>
            <a:p>
              <a:pPr marL="0" marR="0" lvl="0" indent="0" algn="ctr" defTabSz="60949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8000EFF3-11DC-9433-4C1B-5E0123FF3A82}"/>
                </a:ext>
              </a:extLst>
            </p:cNvPr>
            <p:cNvGrpSpPr/>
            <p:nvPr/>
          </p:nvGrpSpPr>
          <p:grpSpPr>
            <a:xfrm>
              <a:off x="10287646" y="2112906"/>
              <a:ext cx="1013345" cy="215444"/>
              <a:chOff x="8954251" y="658265"/>
              <a:chExt cx="1013345" cy="215444"/>
            </a:xfrm>
          </p:grpSpPr>
          <p:sp>
            <p:nvSpPr>
              <p:cNvPr id="18" name="Textfeld 56">
                <a:extLst>
                  <a:ext uri="{FF2B5EF4-FFF2-40B4-BE49-F238E27FC236}">
                    <a16:creationId xmlns:a16="http://schemas.microsoft.com/office/drawing/2014/main" id="{CC36E299-B529-C979-CD95-0F68983E549C}"/>
                  </a:ext>
                </a:extLst>
              </p:cNvPr>
              <p:cNvSpPr txBox="1">
                <a:spLocks noChangeAspect="1"/>
              </p:cNvSpPr>
              <p:nvPr/>
            </p:nvSpPr>
            <p:spPr bwMode="auto">
              <a:xfrm>
                <a:off x="8954251" y="658265"/>
                <a:ext cx="349776" cy="215444"/>
              </a:xfrm>
              <a:prstGeom prst="rect">
                <a:avLst/>
              </a:prstGeom>
              <a:solidFill>
                <a:srgbClr val="009682"/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800" b="1" dirty="0">
                    <a:solidFill>
                      <a:schemeClr val="bg1"/>
                    </a:solidFill>
                  </a:rPr>
                  <a:t>KIT</a:t>
                </a:r>
              </a:p>
            </p:txBody>
          </p:sp>
          <p:pic>
            <p:nvPicPr>
              <p:cNvPr id="19" name="Grafik 18" descr="Ein Bild, das Text, Schrift, Grafiken, Logo enthält.">
                <a:extLst>
                  <a:ext uri="{FF2B5EF4-FFF2-40B4-BE49-F238E27FC236}">
                    <a16:creationId xmlns:a16="http://schemas.microsoft.com/office/drawing/2014/main" id="{02D4BB98-58DE-5BE6-64B4-179C6F55F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17815" y="675987"/>
                <a:ext cx="649781" cy="180000"/>
              </a:xfrm>
              <a:prstGeom prst="rect">
                <a:avLst/>
              </a:prstGeom>
            </p:spPr>
          </p:pic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DB11D8C-9E52-E39C-DB83-AF2EE99D4D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000" y="1345957"/>
            <a:ext cx="5760000" cy="324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EBB83-1F6A-E428-DE09-5FCF7F7F999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0EB5C-D07D-F4D7-C5D8-DA2F8BB284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378C8-A9D0-15FE-9484-992EA73A77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157094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176E6617-21AB-68E6-9B03-D9DDDA98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643" y="700272"/>
            <a:ext cx="4198714" cy="738664"/>
          </a:xfrm>
        </p:spPr>
        <p:txBody>
          <a:bodyPr wrap="none">
            <a:spAutoFit/>
          </a:bodyPr>
          <a:lstStyle/>
          <a:p>
            <a:r>
              <a:rPr lang="de-DE" sz="6000" dirty="0" err="1">
                <a:solidFill>
                  <a:schemeClr val="accent1"/>
                </a:solidFill>
              </a:rPr>
              <a:t>Thank</a:t>
            </a:r>
            <a:r>
              <a:rPr lang="de-DE" sz="6000" dirty="0">
                <a:solidFill>
                  <a:schemeClr val="accent1"/>
                </a:solidFill>
              </a:rPr>
              <a:t> </a:t>
            </a:r>
            <a:r>
              <a:rPr lang="de-DE" sz="6000" dirty="0" err="1">
                <a:solidFill>
                  <a:schemeClr val="accent1"/>
                </a:solidFill>
              </a:rPr>
              <a:t>you</a:t>
            </a:r>
            <a:r>
              <a:rPr lang="de-DE" sz="6000" dirty="0">
                <a:solidFill>
                  <a:schemeClr val="accent1"/>
                </a:solidFill>
              </a:rPr>
              <a:t> !!!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F53DB9-59B8-2DFF-C706-9661DE2274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332" b="10367"/>
          <a:stretch>
            <a:fillRect/>
          </a:stretch>
        </p:blipFill>
        <p:spPr>
          <a:xfrm>
            <a:off x="7912895" y="4330700"/>
            <a:ext cx="3907630" cy="194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D7963-5BCA-77A8-A2AD-73C962ECBB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01" y="4390373"/>
            <a:ext cx="4931940" cy="188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34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5A03A26E-B49D-4F7A-90D4-DDE24E9E972E}"/>
              </a:ext>
            </a:extLst>
          </p:cNvPr>
          <p:cNvSpPr txBox="1">
            <a:spLocks/>
          </p:cNvSpPr>
          <p:nvPr/>
        </p:nvSpPr>
        <p:spPr bwMode="gray">
          <a:xfrm>
            <a:off x="371475" y="1624964"/>
            <a:ext cx="7964996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800" b="1" dirty="0"/>
              <a:t>SCU and measurement system development timeline at KIT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SCU 15 (superconducting undulator with 15 mm period length), served as light source for IMAGE Beamline (2015 - 2016)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Test coils characterized in CASPER I cryostat at IBPT, long coils characterized at CERN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SCU 20 (SCU with 20 mm period length), serves as light source for NANO Beamline (since 2018)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Test coils characterized in CASPER I cryostat, long coils characterized in CASPER II measurement setup at IBPT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Magnetic characterization of HEX70 wiggler for BNL (2021)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Measurements performed in CASPER II</a:t>
            </a: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400" dirty="0"/>
              <a:t>Magnetic characterization of SCU16 for ANSTO (2021)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Measurements performed in CASPER II</a:t>
            </a: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400" dirty="0"/>
              <a:t>Remeasuring of field integrals and QA onsite at BNET, Würzburg</a:t>
            </a:r>
          </a:p>
          <a:p>
            <a:pPr marL="2667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and check at ANSTO after delivery to Australia (2022)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Measurements performed with mobile field integral measurement system</a:t>
            </a:r>
            <a:endParaRPr lang="en-US" sz="1400" dirty="0"/>
          </a:p>
        </p:txBody>
      </p:sp>
      <p:pic>
        <p:nvPicPr>
          <p:cNvPr id="12" name="Picture 2" descr="C:\Users\lq0409\AppData\Local\Microsoft\Windows\Temporary Internet Files\Content.Outlook\6192NJQW\IMG_5489.jpg">
            <a:extLst>
              <a:ext uri="{FF2B5EF4-FFF2-40B4-BE49-F238E27FC236}">
                <a16:creationId xmlns:a16="http://schemas.microsoft.com/office/drawing/2014/main" id="{47C25FC9-A657-AAF2-49B3-F85A7534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46" t="14226" r="17615" b="11178"/>
          <a:stretch>
            <a:fillRect/>
          </a:stretch>
        </p:blipFill>
        <p:spPr bwMode="auto">
          <a:xfrm>
            <a:off x="8841002" y="1674000"/>
            <a:ext cx="2969998" cy="212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C909B3-7EE5-1586-DD72-FD4DA2FA09E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9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91DE24-4262-9C6D-ABD8-DF9DA7364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08E01-C439-3C79-597C-CA51A60320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6" y="6463085"/>
            <a:ext cx="78548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56F3AE82-79CB-E15D-98E5-0DF071B4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2304525" cy="430887"/>
          </a:xfrm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Introduction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5FD6333-1FF4-5329-A794-48FBD91F44B7}"/>
              </a:ext>
            </a:extLst>
          </p:cNvPr>
          <p:cNvSpPr txBox="1"/>
          <p:nvPr/>
        </p:nvSpPr>
        <p:spPr bwMode="gray">
          <a:xfrm>
            <a:off x="316298" y="846784"/>
            <a:ext cx="11539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KIT and Bilfinger Nuclear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&amp; Energy Transition GmbH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develop, manufacture, and test superconducting insertion devices (SCIDs) for the IBPT accelerators and low emittance light sources.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9223311-8F14-E339-F701-A7B9801CB3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6" t="23097" r="788" b="23979"/>
          <a:stretch>
            <a:fillRect/>
          </a:stretch>
        </p:blipFill>
        <p:spPr>
          <a:xfrm>
            <a:off x="5331000" y="3159000"/>
            <a:ext cx="2565000" cy="105553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A0125FD-5E17-D76E-7EE3-A4F387EDE2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" t="9317" r="43" b="36877"/>
          <a:stretch>
            <a:fillRect/>
          </a:stretch>
        </p:blipFill>
        <p:spPr>
          <a:xfrm>
            <a:off x="4971000" y="4295446"/>
            <a:ext cx="2700000" cy="109357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AB6AFBF-4619-74C8-EE37-383EAA9A1C7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3" t="20905" r="3248" b="23128"/>
          <a:stretch>
            <a:fillRect/>
          </a:stretch>
        </p:blipFill>
        <p:spPr>
          <a:xfrm>
            <a:off x="7954718" y="4673528"/>
            <a:ext cx="3853657" cy="171194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F8501DF-6F50-A47C-4C04-D3EF20FD4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1" t="18504" r="1150" b="19817"/>
          <a:stretch>
            <a:fillRect/>
          </a:stretch>
        </p:blipFill>
        <p:spPr>
          <a:xfrm>
            <a:off x="5826000" y="5422424"/>
            <a:ext cx="1980000" cy="96304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5E48BDB8-E192-15CC-B706-EDED7BC5F4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222" y="3529739"/>
            <a:ext cx="1256618" cy="109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1326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FDABCD-FAB2-10CC-4A3E-4349FC72688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7DEF34-0657-EAF7-4A5E-F4E407946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no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0CFEDB-44A7-3800-B7D9-BA5DAF0BF0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78548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6784BF4D-2642-2A0A-42FD-EF5BE14A2783}"/>
              </a:ext>
            </a:extLst>
          </p:cNvPr>
          <p:cNvSpPr txBox="1">
            <a:spLocks/>
          </p:cNvSpPr>
          <p:nvPr/>
        </p:nvSpPr>
        <p:spPr bwMode="gray">
          <a:xfrm>
            <a:off x="371476" y="877215"/>
            <a:ext cx="7164524" cy="5555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1800" b="1" dirty="0"/>
              <a:t>Timeline…continued</a:t>
            </a:r>
          </a:p>
          <a:p>
            <a:pPr lvl="1">
              <a:spcAft>
                <a:spcPts val="0"/>
              </a:spcAft>
            </a:pPr>
            <a:r>
              <a:rPr lang="en-US" sz="1400" dirty="0"/>
              <a:t>Magnetic characterization of SCU18 mock-up for S-PRESSO (</a:t>
            </a:r>
            <a:r>
              <a:rPr lang="en-US" sz="1400" dirty="0" err="1"/>
              <a:t>EuXFEL</a:t>
            </a:r>
            <a:r>
              <a:rPr lang="en-US" sz="1400" dirty="0"/>
              <a:t>, 2023)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Tests performed in CASPER I and CASPER II at IBPT</a:t>
            </a: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400" dirty="0"/>
              <a:t>Magnetic characterization of THz-SCU for FLUTE at IBPT (2024)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Tests performed in CASPER II at IBPT</a:t>
            </a: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400" dirty="0"/>
              <a:t>Magnetic characterization of SCW48 wiggler for DIAMOND (2025)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Characterization at BNET (Würzburg) with local and integral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mobile magnetic measurement system</a:t>
            </a: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400" dirty="0"/>
              <a:t>Magnetic characterization of SCW48 wiggler for ANSTO (2025)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Characterization at BNET (Würzburg) with local and integral mobile magnetic measurement system</a:t>
            </a: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marL="268288" lvl="1" indent="0">
              <a:spcBef>
                <a:spcPts val="0"/>
              </a:spcBef>
              <a:buNone/>
            </a:pPr>
            <a:endParaRPr lang="en-US" sz="120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1400" dirty="0"/>
              <a:t>Remeasuring of SCW48 field integrals onsite at ANSTO (2025)</a:t>
            </a:r>
          </a:p>
          <a:p>
            <a:pPr marL="2667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after delivery to Australia</a:t>
            </a:r>
          </a:p>
          <a:p>
            <a:pPr marL="268288" lvl="1" indent="0">
              <a:spcBef>
                <a:spcPts val="0"/>
              </a:spcBef>
              <a:buNone/>
            </a:pPr>
            <a:r>
              <a:rPr lang="en-US" sz="1200" dirty="0">
                <a:solidFill>
                  <a:schemeClr val="accent1"/>
                </a:solidFill>
              </a:rPr>
              <a:t>Measurements performed with mobile field integral measurement system</a:t>
            </a:r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4FE314CB-8AAE-70F5-4D36-63AD594E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2304525" cy="430887"/>
          </a:xfrm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Introduction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8010FBFD-34C0-1723-78B6-E385152A78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54" r="3412" b="17628"/>
          <a:stretch>
            <a:fillRect/>
          </a:stretch>
        </p:blipFill>
        <p:spPr>
          <a:xfrm rot="5400000">
            <a:off x="9714643" y="1800430"/>
            <a:ext cx="2936098" cy="125661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7BC1F1E6-F78A-5CEC-BC9E-F5BFA8AB83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303" r="1279" b="42771"/>
          <a:stretch>
            <a:fillRect/>
          </a:stretch>
        </p:blipFill>
        <p:spPr>
          <a:xfrm>
            <a:off x="6847197" y="954001"/>
            <a:ext cx="3618200" cy="1125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C7EE4C0-5F58-3099-B3B0-87E8F31D51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" t="8661" r="1182" b="26378"/>
          <a:stretch>
            <a:fillRect/>
          </a:stretch>
        </p:blipFill>
        <p:spPr>
          <a:xfrm>
            <a:off x="5871000" y="2137887"/>
            <a:ext cx="2879998" cy="142924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36C99B3-AA9C-D3DA-A8FA-A69D9C3AD4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" t="22441" r="4391" b="23754"/>
          <a:stretch>
            <a:fillRect/>
          </a:stretch>
        </p:blipFill>
        <p:spPr>
          <a:xfrm>
            <a:off x="5871000" y="3609193"/>
            <a:ext cx="2797143" cy="119040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E47C0F4-B6C0-2E05-C550-C94BEC1DE0C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47" r="3645" b="38189"/>
          <a:stretch>
            <a:fillRect/>
          </a:stretch>
        </p:blipFill>
        <p:spPr>
          <a:xfrm>
            <a:off x="7631697" y="4880046"/>
            <a:ext cx="4176678" cy="142924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D8CA3AF-CCD9-2816-4C04-D387B2B5B3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0" t="36220" r="9154"/>
          <a:stretch>
            <a:fillRect/>
          </a:stretch>
        </p:blipFill>
        <p:spPr>
          <a:xfrm>
            <a:off x="5746112" y="5350372"/>
            <a:ext cx="1744888" cy="104862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A9B7928-3212-4434-7490-EE96A52557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953" y="3088890"/>
            <a:ext cx="124431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368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9">
            <a:extLst>
              <a:ext uri="{FF2B5EF4-FFF2-40B4-BE49-F238E27FC236}">
                <a16:creationId xmlns:a16="http://schemas.microsoft.com/office/drawing/2014/main" id="{1C23E3B5-C91D-4C25-328E-A78A226E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970" y="4386103"/>
            <a:ext cx="2435881" cy="188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DA3BA-8274-2A3D-D140-2A6F367D5FC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89844C-ADFE-5D91-074A-2D22B1C26D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3D794A-21E4-7001-7C87-EB45C7B97D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78548" cy="205629"/>
          </a:xfrm>
        </p:spPr>
        <p:txBody>
          <a:bodyPr wrap="square">
            <a:spAutoFit/>
          </a:bodyPr>
          <a:lstStyle/>
          <a:p>
            <a:fld id="{776FC98F-84AD-404B-BCCB-49E092AA6DE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1" name="Titel 8">
            <a:extLst>
              <a:ext uri="{FF2B5EF4-FFF2-40B4-BE49-F238E27FC236}">
                <a16:creationId xmlns:a16="http://schemas.microsoft.com/office/drawing/2014/main" id="{218B175B-519D-98C6-CD71-17FD2942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815625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CASPER I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887085B-84C4-36BC-85D9-9F213A403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81" b="12147"/>
          <a:stretch>
            <a:fillRect/>
          </a:stretch>
        </p:blipFill>
        <p:spPr>
          <a:xfrm>
            <a:off x="7125249" y="1299009"/>
            <a:ext cx="2214545" cy="1305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8861ABF-9631-37BB-A5BE-A7F254F16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70516" y="1613398"/>
            <a:ext cx="2515111" cy="188633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C70762C-859B-B0BA-701E-A000A2EDD83A}"/>
              </a:ext>
            </a:extLst>
          </p:cNvPr>
          <p:cNvSpPr txBox="1"/>
          <p:nvPr/>
        </p:nvSpPr>
        <p:spPr bwMode="gray">
          <a:xfrm>
            <a:off x="284105" y="909000"/>
            <a:ext cx="114368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Measurement setup to train and characterize the local magnetic field distribution of short superconducting coils (LTS and HTS)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B1057E96-D643-E479-0403-C5104B75C2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256" y="2158909"/>
            <a:ext cx="414772" cy="360000"/>
          </a:xfrm>
          <a:prstGeom prst="rect">
            <a:avLst/>
          </a:prstGeom>
        </p:spPr>
      </p:pic>
      <p:pic>
        <p:nvPicPr>
          <p:cNvPr id="26" name="Grafik 22">
            <a:extLst>
              <a:ext uri="{FF2B5EF4-FFF2-40B4-BE49-F238E27FC236}">
                <a16:creationId xmlns:a16="http://schemas.microsoft.com/office/drawing/2014/main" id="{4A556C0D-22D0-7418-1DBF-D38A10672F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3843" y="1314001"/>
            <a:ext cx="2110830" cy="346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platzhalter 9">
            <a:extLst>
              <a:ext uri="{FF2B5EF4-FFF2-40B4-BE49-F238E27FC236}">
                <a16:creationId xmlns:a16="http://schemas.microsoft.com/office/drawing/2014/main" id="{6750FDA3-85D7-E13A-90B1-5D4BA135D714}"/>
              </a:ext>
            </a:extLst>
          </p:cNvPr>
          <p:cNvSpPr txBox="1">
            <a:spLocks/>
          </p:cNvSpPr>
          <p:nvPr/>
        </p:nvSpPr>
        <p:spPr bwMode="gray">
          <a:xfrm>
            <a:off x="378964" y="1674000"/>
            <a:ext cx="3858429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dirty="0"/>
              <a:t>Applications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Perform magnet training and quench tests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Test new winding schemes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New superconducting materials and wires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New field correction techniques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EDDDD296-2A96-9678-3F9B-D55F457D65CA}"/>
              </a:ext>
            </a:extLst>
          </p:cNvPr>
          <p:cNvSpPr txBox="1">
            <a:spLocks/>
          </p:cNvSpPr>
          <p:nvPr/>
        </p:nvSpPr>
        <p:spPr bwMode="gray">
          <a:xfrm>
            <a:off x="381000" y="3290254"/>
            <a:ext cx="512159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dirty="0"/>
              <a:t>General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Operating vertical, coils in </a:t>
            </a:r>
            <a:r>
              <a:rPr lang="en-US" sz="1500" dirty="0" err="1"/>
              <a:t>LHe</a:t>
            </a:r>
            <a:endParaRPr lang="en-US" sz="1500" dirty="0"/>
          </a:p>
          <a:p>
            <a:pPr lvl="1">
              <a:spcAft>
                <a:spcPts val="0"/>
              </a:spcAft>
            </a:pPr>
            <a:r>
              <a:rPr lang="en-US" sz="1500" dirty="0"/>
              <a:t>Maximum coil dimensions  35 cm length, 35 cm diameter</a:t>
            </a:r>
          </a:p>
        </p:txBody>
      </p:sp>
      <p:sp>
        <p:nvSpPr>
          <p:cNvPr id="32" name="Textplatzhalter 9">
            <a:extLst>
              <a:ext uri="{FF2B5EF4-FFF2-40B4-BE49-F238E27FC236}">
                <a16:creationId xmlns:a16="http://schemas.microsoft.com/office/drawing/2014/main" id="{4DE6294D-B2AE-CDE9-64EC-3D0899949D10}"/>
              </a:ext>
            </a:extLst>
          </p:cNvPr>
          <p:cNvSpPr txBox="1">
            <a:spLocks/>
          </p:cNvSpPr>
          <p:nvPr/>
        </p:nvSpPr>
        <p:spPr bwMode="gray">
          <a:xfrm>
            <a:off x="381000" y="4427141"/>
            <a:ext cx="5439566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dirty="0"/>
              <a:t>Instrumentation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Keithley constant current source (Hall sample current)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Keithley multiplexer voltmeter (Hall voltage)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Keithley Nanovoltmeters (HTS tests)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2x 1500 A/+-5V power supplies to provide operating currents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Quench detector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Data logging system for quench analysis </a:t>
            </a:r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C118C402-882B-9C9A-8786-5B7F87A21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636" y="5270160"/>
            <a:ext cx="1154054" cy="250764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 u="sng">
              <a:solidFill>
                <a:srgbClr val="FF0000"/>
              </a:solidFill>
            </a:endParaRPr>
          </a:p>
        </p:txBody>
      </p:sp>
      <p:pic>
        <p:nvPicPr>
          <p:cNvPr id="41" name="Picture 11">
            <a:extLst>
              <a:ext uri="{FF2B5EF4-FFF2-40B4-BE49-F238E27FC236}">
                <a16:creationId xmlns:a16="http://schemas.microsoft.com/office/drawing/2014/main" id="{587B8A74-9AFF-050A-A171-08A47215B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9730">
            <a:off x="9885831" y="5510691"/>
            <a:ext cx="1363662" cy="7143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1">
            <a:extLst>
              <a:ext uri="{FF2B5EF4-FFF2-40B4-BE49-F238E27FC236}">
                <a16:creationId xmlns:a16="http://schemas.microsoft.com/office/drawing/2014/main" id="{85049444-F709-BA06-B900-BBFBB1742ABA}"/>
              </a:ext>
            </a:extLst>
          </p:cNvPr>
          <p:cNvSpPr>
            <a:spLocks noChangeArrowheads="1"/>
          </p:cNvSpPr>
          <p:nvPr/>
        </p:nvSpPr>
        <p:spPr bwMode="auto">
          <a:xfrm rot="226442">
            <a:off x="9681086" y="5665664"/>
            <a:ext cx="1663700" cy="454025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de-DE"/>
          </a:p>
        </p:txBody>
      </p:sp>
      <p:cxnSp>
        <p:nvCxnSpPr>
          <p:cNvPr id="43" name="Gerade Verbindung 6">
            <a:extLst>
              <a:ext uri="{FF2B5EF4-FFF2-40B4-BE49-F238E27FC236}">
                <a16:creationId xmlns:a16="http://schemas.microsoft.com/office/drawing/2014/main" id="{294B4FA2-EE1E-E1AD-7F5D-E15FD86478FA}"/>
              </a:ext>
            </a:extLst>
          </p:cNvPr>
          <p:cNvCxnSpPr>
            <a:cxnSpLocks/>
          </p:cNvCxnSpPr>
          <p:nvPr/>
        </p:nvCxnSpPr>
        <p:spPr>
          <a:xfrm flipH="1" flipV="1">
            <a:off x="6769636" y="5528310"/>
            <a:ext cx="2898311" cy="5379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fik 43">
            <a:extLst>
              <a:ext uri="{FF2B5EF4-FFF2-40B4-BE49-F238E27FC236}">
                <a16:creationId xmlns:a16="http://schemas.microsoft.com/office/drawing/2014/main" id="{01C6105C-2343-8DC7-EC70-647AD7FAE9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559" y="2967202"/>
            <a:ext cx="1762044" cy="1321533"/>
          </a:xfrm>
          <a:prstGeom prst="rect">
            <a:avLst/>
          </a:prstGeom>
        </p:spPr>
      </p:pic>
      <p:cxnSp>
        <p:nvCxnSpPr>
          <p:cNvPr id="40" name="Gerade Verbindung 4">
            <a:extLst>
              <a:ext uri="{FF2B5EF4-FFF2-40B4-BE49-F238E27FC236}">
                <a16:creationId xmlns:a16="http://schemas.microsoft.com/office/drawing/2014/main" id="{16D30042-31F4-D706-D76F-F4C6B842EBB5}"/>
              </a:ext>
            </a:extLst>
          </p:cNvPr>
          <p:cNvCxnSpPr>
            <a:cxnSpLocks/>
          </p:cNvCxnSpPr>
          <p:nvPr/>
        </p:nvCxnSpPr>
        <p:spPr>
          <a:xfrm flipH="1" flipV="1">
            <a:off x="7917593" y="5270160"/>
            <a:ext cx="3440332" cy="4582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CC1B0639-C022-2653-0CBF-43EAD1313AB2}"/>
              </a:ext>
            </a:extLst>
          </p:cNvPr>
          <p:cNvSpPr txBox="1"/>
          <p:nvPr/>
        </p:nvSpPr>
        <p:spPr bwMode="gray">
          <a:xfrm>
            <a:off x="6612930" y="2395385"/>
            <a:ext cx="556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9828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51ACB2-56ED-066B-D386-ECF5B8C0324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non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957BAF-23BD-4ED0-8D0C-D312EEFA46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non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D1BF0A-FF77-D7D3-D360-38CEC84F50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78548" cy="205629"/>
          </a:xfrm>
        </p:spPr>
        <p:txBody>
          <a:bodyPr wrap="none">
            <a:spAutoFit/>
          </a:bodyPr>
          <a:lstStyle/>
          <a:p>
            <a:fld id="{776FC98F-84AD-404B-BCCB-49E092AA6DE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4F431EA-A91E-0647-9504-8EFD1A357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967" y="1712439"/>
            <a:ext cx="4341665" cy="32562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0BD741A-7592-13D5-0D79-C35B10EED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23" y="1686634"/>
            <a:ext cx="1473710" cy="4608515"/>
          </a:xfrm>
          <a:prstGeom prst="rect">
            <a:avLst/>
          </a:prstGeom>
        </p:spPr>
      </p:pic>
      <p:sp>
        <p:nvSpPr>
          <p:cNvPr id="13" name="Down Arrow 4">
            <a:extLst>
              <a:ext uri="{FF2B5EF4-FFF2-40B4-BE49-F238E27FC236}">
                <a16:creationId xmlns:a16="http://schemas.microsoft.com/office/drawing/2014/main" id="{D91A1922-0EAC-0446-43AD-DCF6762B24A2}"/>
              </a:ext>
            </a:extLst>
          </p:cNvPr>
          <p:cNvSpPr/>
          <p:nvPr/>
        </p:nvSpPr>
        <p:spPr>
          <a:xfrm rot="5400000">
            <a:off x="2457584" y="3068999"/>
            <a:ext cx="288000" cy="720000"/>
          </a:xfrm>
          <a:prstGeom prst="downArrow">
            <a:avLst/>
          </a:prstGeom>
          <a:solidFill>
            <a:schemeClr val="accent1"/>
          </a:solidFill>
          <a:effectLst>
            <a:glow>
              <a:schemeClr val="accent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bevelB w="0" h="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5F778C3-8546-B596-AA8D-FF1D9E8E9D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59"/>
          <a:stretch/>
        </p:blipFill>
        <p:spPr>
          <a:xfrm>
            <a:off x="9346855" y="2231635"/>
            <a:ext cx="2462023" cy="221562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3D13C89-34C8-FB97-C4EB-FD77B739F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6"/>
          <a:stretch>
            <a:fillRect/>
          </a:stretch>
        </p:blipFill>
        <p:spPr>
          <a:xfrm>
            <a:off x="9346855" y="4492121"/>
            <a:ext cx="2461520" cy="1805406"/>
          </a:xfrm>
          <a:prstGeom prst="rect">
            <a:avLst/>
          </a:prstGeom>
        </p:spPr>
      </p:pic>
      <p:sp>
        <p:nvSpPr>
          <p:cNvPr id="18" name="Down Arrow 4">
            <a:extLst>
              <a:ext uri="{FF2B5EF4-FFF2-40B4-BE49-F238E27FC236}">
                <a16:creationId xmlns:a16="http://schemas.microsoft.com/office/drawing/2014/main" id="{DEB3078E-471B-61FF-3DE5-B7B6DED1BB85}"/>
              </a:ext>
            </a:extLst>
          </p:cNvPr>
          <p:cNvSpPr/>
          <p:nvPr/>
        </p:nvSpPr>
        <p:spPr>
          <a:xfrm rot="16200000">
            <a:off x="8587283" y="2930010"/>
            <a:ext cx="288000" cy="612000"/>
          </a:xfrm>
          <a:prstGeom prst="downArrow">
            <a:avLst/>
          </a:prstGeom>
          <a:solidFill>
            <a:schemeClr val="accent1"/>
          </a:solidFill>
          <a:effectLst>
            <a:glow>
              <a:schemeClr val="accent1">
                <a:alpha val="46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19" name="Rechteckiger Pfeil 1">
            <a:extLst>
              <a:ext uri="{FF2B5EF4-FFF2-40B4-BE49-F238E27FC236}">
                <a16:creationId xmlns:a16="http://schemas.microsoft.com/office/drawing/2014/main" id="{343B7BB1-9F40-3FDE-3E13-26FB4521A875}"/>
              </a:ext>
            </a:extLst>
          </p:cNvPr>
          <p:cNvSpPr/>
          <p:nvPr/>
        </p:nvSpPr>
        <p:spPr>
          <a:xfrm rot="10800000" flipH="1">
            <a:off x="6088049" y="5033292"/>
            <a:ext cx="672033" cy="974712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>
            <a:glow>
              <a:schemeClr val="accent1">
                <a:alpha val="97000"/>
              </a:schemeClr>
            </a:glow>
            <a:outerShdw blurRad="40005" dist="25400" dir="1200000" algn="ctr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1" name="Titel 8">
            <a:extLst>
              <a:ext uri="{FF2B5EF4-FFF2-40B4-BE49-F238E27FC236}">
                <a16:creationId xmlns:a16="http://schemas.microsoft.com/office/drawing/2014/main" id="{883CFDB4-701D-2328-B11E-12ED0A8D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927970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CASPER II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A7EF426-6B13-116F-69F3-3D5140ACC5A0}"/>
              </a:ext>
            </a:extLst>
          </p:cNvPr>
          <p:cNvSpPr txBox="1"/>
          <p:nvPr/>
        </p:nvSpPr>
        <p:spPr bwMode="gray">
          <a:xfrm>
            <a:off x="289770" y="909000"/>
            <a:ext cx="106522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Measure magnetic field distributions and field integrals of superconducting coils with dimensions like in “real” IDs</a:t>
            </a:r>
          </a:p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(e. g. up to 2 m length, ~50 cm diameter, conduction cooled, arrangement horizontally)</a:t>
            </a:r>
          </a:p>
        </p:txBody>
      </p:sp>
      <p:sp>
        <p:nvSpPr>
          <p:cNvPr id="23" name="Textplatzhalter 9">
            <a:extLst>
              <a:ext uri="{FF2B5EF4-FFF2-40B4-BE49-F238E27FC236}">
                <a16:creationId xmlns:a16="http://schemas.microsoft.com/office/drawing/2014/main" id="{CCECD85E-210B-71DC-99F4-B97FACCB9D79}"/>
              </a:ext>
            </a:extLst>
          </p:cNvPr>
          <p:cNvSpPr txBox="1">
            <a:spLocks/>
          </p:cNvSpPr>
          <p:nvPr/>
        </p:nvSpPr>
        <p:spPr bwMode="gray">
          <a:xfrm>
            <a:off x="1955044" y="5520648"/>
            <a:ext cx="1782539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b="1" dirty="0"/>
              <a:t>Magnet Training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Quench detection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Quench analysis</a:t>
            </a:r>
          </a:p>
        </p:txBody>
      </p: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04EC646C-E8E9-52D6-B57A-876A6412673A}"/>
              </a:ext>
            </a:extLst>
          </p:cNvPr>
          <p:cNvSpPr txBox="1">
            <a:spLocks/>
          </p:cNvSpPr>
          <p:nvPr/>
        </p:nvSpPr>
        <p:spPr bwMode="gray">
          <a:xfrm>
            <a:off x="6844745" y="5062784"/>
            <a:ext cx="234719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b="1" dirty="0"/>
              <a:t>Local field measurements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3 Hall probes</a:t>
            </a:r>
          </a:p>
        </p:txBody>
      </p: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0E97518C-593E-3EBF-0A63-80D3C35EFA08}"/>
              </a:ext>
            </a:extLst>
          </p:cNvPr>
          <p:cNvSpPr txBox="1">
            <a:spLocks/>
          </p:cNvSpPr>
          <p:nvPr/>
        </p:nvSpPr>
        <p:spPr bwMode="gray">
          <a:xfrm>
            <a:off x="9191935" y="1686634"/>
            <a:ext cx="2608086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b="1" dirty="0"/>
              <a:t>Field integral measurements</a:t>
            </a:r>
          </a:p>
          <a:p>
            <a:pPr lvl="1">
              <a:spcAft>
                <a:spcPts val="0"/>
              </a:spcAft>
            </a:pPr>
            <a:r>
              <a:rPr lang="en-US" sz="1500" dirty="0"/>
              <a:t>Moving wire</a:t>
            </a:r>
          </a:p>
        </p:txBody>
      </p:sp>
      <p:sp>
        <p:nvSpPr>
          <p:cNvPr id="2" name="Rectangle 16">
            <a:extLst>
              <a:ext uri="{FF2B5EF4-FFF2-40B4-BE49-F238E27FC236}">
                <a16:creationId xmlns:a16="http://schemas.microsoft.com/office/drawing/2014/main" id="{A02426AD-AEF0-E784-E209-47A695090977}"/>
              </a:ext>
            </a:extLst>
          </p:cNvPr>
          <p:cNvSpPr/>
          <p:nvPr/>
        </p:nvSpPr>
        <p:spPr>
          <a:xfrm>
            <a:off x="5277950" y="5976477"/>
            <a:ext cx="2196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Grau et al., IEEE Trans. on </a:t>
            </a:r>
            <a:r>
              <a:rPr lang="fr-FR" altLang="de-DE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</a:t>
            </a:r>
            <a:r>
              <a:rPr lang="fr-FR" altLang="de-DE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Supercond. 9001504 22-3 (2012) </a:t>
            </a:r>
            <a:endParaRPr lang="de-DE" altLang="de-DE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0868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B42C2-FBEF-6100-743D-FEC19F69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6C4138-93CD-77C8-0F9E-1D39A9EFD8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non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0EF644-98E9-B091-15E9-FD779CDD1D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non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AEFD8-1E79-5A0E-91E6-175808B625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78548" cy="205629"/>
          </a:xfrm>
        </p:spPr>
        <p:txBody>
          <a:bodyPr wrap="none">
            <a:spAutoFit/>
          </a:bodyPr>
          <a:lstStyle/>
          <a:p>
            <a:fld id="{776FC98F-84AD-404B-BCCB-49E092AA6DE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1" name="Titel 8">
            <a:extLst>
              <a:ext uri="{FF2B5EF4-FFF2-40B4-BE49-F238E27FC236}">
                <a16:creationId xmlns:a16="http://schemas.microsoft.com/office/drawing/2014/main" id="{9A58F1B1-547E-DDC0-8419-361494A2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907"/>
            <a:ext cx="1927970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CASPER II</a:t>
            </a:r>
          </a:p>
        </p:txBody>
      </p:sp>
      <p:pic>
        <p:nvPicPr>
          <p:cNvPr id="25" name="Grafik 3">
            <a:extLst>
              <a:ext uri="{FF2B5EF4-FFF2-40B4-BE49-F238E27FC236}">
                <a16:creationId xmlns:a16="http://schemas.microsoft.com/office/drawing/2014/main" id="{559B6520-2EC4-D207-7A94-571DC4D274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5" t="10896" r="12734" b="3470"/>
          <a:stretch/>
        </p:blipFill>
        <p:spPr bwMode="auto">
          <a:xfrm>
            <a:off x="7073155" y="2610864"/>
            <a:ext cx="197166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B800510E-6EA2-3E25-3A5C-538163474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88" t="9677" b="19695"/>
          <a:stretch/>
        </p:blipFill>
        <p:spPr>
          <a:xfrm>
            <a:off x="10332583" y="2610864"/>
            <a:ext cx="1063776" cy="180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2E6075DD-EF52-521C-E521-65494FED2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815" y="4501647"/>
            <a:ext cx="2455756" cy="1800000"/>
          </a:xfrm>
          <a:prstGeom prst="rect">
            <a:avLst/>
          </a:prstGeom>
        </p:spPr>
      </p:pic>
      <p:sp>
        <p:nvSpPr>
          <p:cNvPr id="28" name="Text Box 501">
            <a:extLst>
              <a:ext uri="{FF2B5EF4-FFF2-40B4-BE49-F238E27FC236}">
                <a16:creationId xmlns:a16="http://schemas.microsoft.com/office/drawing/2014/main" id="{0DDD5F5A-6CAC-591E-DEDB-40C974CD8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6654" y="4604701"/>
            <a:ext cx="196368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Ctr="1">
            <a:spAutoFit/>
          </a:bodyPr>
          <a:lstStyle>
            <a:lvl1pPr defTabSz="4176713" eaLnBrk="0" hangingPunct="0">
              <a:spcBef>
                <a:spcPct val="20000"/>
              </a:spcBef>
              <a:buBlip>
                <a:blip r:embed="rId5"/>
              </a:buBlip>
              <a:defRPr sz="4000">
                <a:solidFill>
                  <a:srgbClr val="000000"/>
                </a:solidFill>
                <a:latin typeface="Arial" charset="0"/>
              </a:defRPr>
            </a:lvl1pPr>
            <a:lvl2pPr marL="1447800" indent="-658813" defTabSz="4176713" eaLnBrk="0" hangingPunct="0">
              <a:spcBef>
                <a:spcPct val="20000"/>
              </a:spcBef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76713" eaLnBrk="0" hangingPunct="0">
              <a:spcBef>
                <a:spcPct val="20000"/>
              </a:spcBef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76713" eaLnBrk="0" hangingPunct="0">
              <a:spcBef>
                <a:spcPct val="20000"/>
              </a:spcBef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76713" eaLnBrk="0" hangingPunct="0">
              <a:spcBef>
                <a:spcPct val="20000"/>
              </a:spcBef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260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consecutive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measurements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show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reproducibility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1</a:t>
            </a:r>
            <a:r>
              <a:rPr lang="de-DE" altLang="de-DE" sz="1500" baseline="30000" dirty="0">
                <a:solidFill>
                  <a:schemeClr val="tx1"/>
                </a:solidFill>
                <a:latin typeface="+mn-lt"/>
              </a:rPr>
              <a:t>st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vertical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field integral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measured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with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moving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1500" dirty="0" err="1">
                <a:solidFill>
                  <a:schemeClr val="tx1"/>
                </a:solidFill>
                <a:latin typeface="+mn-lt"/>
              </a:rPr>
              <a:t>wire</a:t>
            </a:r>
            <a:r>
              <a:rPr lang="de-DE" altLang="de-DE" sz="15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29" name="Pfeil nach oben 8">
            <a:extLst>
              <a:ext uri="{FF2B5EF4-FFF2-40B4-BE49-F238E27FC236}">
                <a16:creationId xmlns:a16="http://schemas.microsoft.com/office/drawing/2014/main" id="{44358648-4B14-C552-9FB4-AB72F2180019}"/>
              </a:ext>
            </a:extLst>
          </p:cNvPr>
          <p:cNvSpPr/>
          <p:nvPr/>
        </p:nvSpPr>
        <p:spPr>
          <a:xfrm>
            <a:off x="10030500" y="2713918"/>
            <a:ext cx="180000" cy="1511166"/>
          </a:xfrm>
          <a:prstGeom prst="upArrow">
            <a:avLst/>
          </a:prstGeom>
          <a:solidFill>
            <a:srgbClr val="00B050"/>
          </a:solidFill>
          <a:ln cap="rnd">
            <a:solidFill>
              <a:srgbClr val="008000"/>
            </a:solidFill>
          </a:ln>
          <a:scene3d>
            <a:camera prst="orthographicFront"/>
            <a:lightRig rig="sunse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34E93C86-995B-CFF3-BDE4-F77595647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5512" y="3224232"/>
            <a:ext cx="2984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8026" tIns="14013" rIns="28026" bIns="14013">
            <a:spAutoFit/>
          </a:bodyPr>
          <a:lstStyle>
            <a:lvl1pPr defTabSz="1279525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279525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279525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279525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279525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127952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127952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127952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1279525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de-DE" sz="3000" b="1" dirty="0">
                <a:solidFill>
                  <a:srgbClr val="008000"/>
                </a:solidFill>
                <a:latin typeface="Comic Sans MS" pitchFamily="66" charset="0"/>
              </a:rPr>
              <a:t>B</a:t>
            </a:r>
            <a:endParaRPr lang="de-DE" altLang="de-DE" sz="3000" dirty="0">
              <a:latin typeface="Comic Sans MS" pitchFamily="66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2E02131-2A08-D2F3-9C42-79226FD2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" t="28408" b="23211"/>
          <a:stretch/>
        </p:blipFill>
        <p:spPr>
          <a:xfrm>
            <a:off x="7073156" y="796041"/>
            <a:ext cx="4747368" cy="1724040"/>
          </a:xfrm>
          <a:prstGeom prst="rect">
            <a:avLst/>
          </a:prstGeom>
        </p:spPr>
      </p:pic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996B46D3-53F4-4E50-40F1-AE3BBDFE6FFA}"/>
              </a:ext>
            </a:extLst>
          </p:cNvPr>
          <p:cNvSpPr txBox="1"/>
          <p:nvPr/>
        </p:nvSpPr>
        <p:spPr bwMode="gray">
          <a:xfrm>
            <a:off x="384286" y="864317"/>
            <a:ext cx="6652330" cy="5655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Aft>
                <a:spcPts val="0"/>
              </a:spcAft>
              <a:buNone/>
            </a:pPr>
            <a:r>
              <a:rPr lang="en-US" sz="1500" b="1" dirty="0"/>
              <a:t>Local magnetic field measurements</a:t>
            </a:r>
          </a:p>
          <a:p>
            <a:pPr lvl="1" algn="just">
              <a:spcAft>
                <a:spcPts val="0"/>
              </a:spcAft>
            </a:pPr>
            <a:r>
              <a:rPr lang="en-US" altLang="de-DE" sz="1500" dirty="0"/>
              <a:t>Hall </a:t>
            </a:r>
            <a:r>
              <a:rPr lang="en-GB" altLang="de-DE" sz="1500" dirty="0"/>
              <a:t>probes mounted on a sledge moving along the undulator length sliding on precisely machined guiding rails</a:t>
            </a:r>
            <a:endParaRPr lang="en-US" sz="1500" dirty="0"/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Hall probes calibrated to ± 90 µT (PPMS System at Institute for Technical Physics)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Calibration for field -5 to +5 T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Longitudinal position measured with a laser interferometer with sub-µm resolution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I</a:t>
            </a:r>
            <a:r>
              <a:rPr lang="en-GB" altLang="de-DE" sz="1500" baseline="-25000" dirty="0"/>
              <a:t>H</a:t>
            </a:r>
            <a:r>
              <a:rPr lang="en-GB" altLang="de-DE" sz="1500" dirty="0"/>
              <a:t>     Keithley constant current source, U</a:t>
            </a:r>
            <a:r>
              <a:rPr lang="en-GB" altLang="de-DE" sz="1500" baseline="-25000" dirty="0"/>
              <a:t>H</a:t>
            </a:r>
            <a:r>
              <a:rPr lang="en-GB" altLang="de-DE" sz="1500" dirty="0"/>
              <a:t>     Keithley multiplexer </a:t>
            </a:r>
            <a:r>
              <a:rPr lang="en-GB" altLang="de-DE" sz="1500" dirty="0" err="1"/>
              <a:t>multimeter</a:t>
            </a:r>
            <a:endParaRPr lang="en-GB" altLang="de-DE" sz="1500" dirty="0"/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Position measurement via laser interferometer</a:t>
            </a:r>
          </a:p>
          <a:p>
            <a:pPr marL="0" lvl="1" indent="0" algn="just">
              <a:spcAft>
                <a:spcPts val="0"/>
              </a:spcAft>
              <a:buNone/>
            </a:pPr>
            <a:endParaRPr lang="en-GB" altLang="de-DE" sz="1500" dirty="0"/>
          </a:p>
          <a:p>
            <a:pPr marL="0" lvl="1" indent="0" algn="just">
              <a:spcAft>
                <a:spcPts val="0"/>
              </a:spcAft>
              <a:buNone/>
            </a:pPr>
            <a:r>
              <a:rPr lang="en-US" sz="1500" b="1" dirty="0"/>
              <a:t>Field integral measurements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 err="1"/>
              <a:t>CuBe</a:t>
            </a:r>
            <a:r>
              <a:rPr lang="en-GB" altLang="de-DE" sz="1500" dirty="0"/>
              <a:t> wire </a:t>
            </a:r>
            <a:r>
              <a:rPr lang="en-GB" sz="1500" dirty="0"/>
              <a:t>with a diameter of 125 µm is tensioned between two piezo stages placed at a distance of ~2.8 m (strain force 6 N)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Coils magnetic plane to wire movements measured at room temperature. Alignment to </a:t>
            </a:r>
            <a:r>
              <a:rPr lang="en-GB" sz="1500" dirty="0"/>
              <a:t>50 µm.</a:t>
            </a:r>
          </a:p>
          <a:p>
            <a:pPr lvl="1" algn="just">
              <a:spcAft>
                <a:spcPts val="0"/>
              </a:spcAft>
            </a:pPr>
            <a:r>
              <a:rPr lang="en-GB" sz="1500" dirty="0"/>
              <a:t>Induced voltage measured by Keithley Nanovoltmeter after preamplification</a:t>
            </a:r>
          </a:p>
          <a:p>
            <a:pPr marL="268288" lvl="1" indent="0" algn="just">
              <a:spcAft>
                <a:spcPts val="0"/>
              </a:spcAft>
              <a:buNone/>
            </a:pPr>
            <a:r>
              <a:rPr lang="en-GB" sz="1500" dirty="0"/>
              <a:t>With FEMTO low noise voltage amplifier  </a:t>
            </a:r>
          </a:p>
          <a:p>
            <a:pPr lvl="1" algn="just">
              <a:spcAft>
                <a:spcPts val="0"/>
              </a:spcAft>
            </a:pPr>
            <a:r>
              <a:rPr lang="en-GB" altLang="de-DE" sz="1500" dirty="0"/>
              <a:t>Reproducibility of  I1  is ± 2</a:t>
            </a:r>
            <a:r>
              <a:rPr lang="en-GB" sz="1500" dirty="0"/>
              <a:t>x10</a:t>
            </a:r>
            <a:r>
              <a:rPr lang="en-GB" sz="1500" baseline="30000" dirty="0"/>
              <a:t>-6</a:t>
            </a:r>
            <a:r>
              <a:rPr lang="en-GB" sz="1500" dirty="0"/>
              <a:t> </a:t>
            </a:r>
            <a:r>
              <a:rPr lang="en-GB" sz="1500" dirty="0" err="1"/>
              <a:t>Tmm</a:t>
            </a:r>
            <a:r>
              <a:rPr lang="en-GB" sz="1500" dirty="0"/>
              <a:t> and of I2 is ± 1x10</a:t>
            </a:r>
            <a:r>
              <a:rPr lang="en-GB" sz="1500" baseline="30000" dirty="0"/>
              <a:t>-5</a:t>
            </a:r>
            <a:r>
              <a:rPr lang="en-GB" sz="1500" dirty="0"/>
              <a:t> Tmm</a:t>
            </a:r>
            <a:r>
              <a:rPr lang="en-GB" sz="1500" baseline="30000" dirty="0"/>
              <a:t>2</a:t>
            </a:r>
          </a:p>
          <a:p>
            <a:pPr marL="0" lvl="1" indent="0" algn="just">
              <a:spcAft>
                <a:spcPts val="0"/>
              </a:spcAft>
              <a:buNone/>
            </a:pPr>
            <a:endParaRPr lang="en-GB" altLang="de-DE" sz="1000" b="1" dirty="0">
              <a:solidFill>
                <a:schemeClr val="accent1"/>
              </a:solidFill>
            </a:endParaRPr>
          </a:p>
          <a:p>
            <a:pPr marL="0" lvl="1" indent="0" algn="just">
              <a:spcAft>
                <a:spcPts val="0"/>
              </a:spcAft>
              <a:buNone/>
            </a:pPr>
            <a:r>
              <a:rPr lang="en-GB" altLang="de-DE" sz="1500" b="1" dirty="0">
                <a:solidFill>
                  <a:schemeClr val="accent1"/>
                </a:solidFill>
              </a:rPr>
              <a:t>Local and integral field measurements can be performed within the same thermal cycle !!!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BF245D8-2006-E08D-AA29-FF695EE86ECE}"/>
              </a:ext>
            </a:extLst>
          </p:cNvPr>
          <p:cNvCxnSpPr/>
          <p:nvPr/>
        </p:nvCxnSpPr>
        <p:spPr bwMode="gray">
          <a:xfrm>
            <a:off x="835956" y="3003550"/>
            <a:ext cx="19685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236646B-51B3-C521-5DB0-880514151C14}"/>
              </a:ext>
            </a:extLst>
          </p:cNvPr>
          <p:cNvCxnSpPr/>
          <p:nvPr/>
        </p:nvCxnSpPr>
        <p:spPr bwMode="gray">
          <a:xfrm>
            <a:off x="4141692" y="3006165"/>
            <a:ext cx="19685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76942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35C088-D533-B91B-1FF2-55173518A86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A292EC-3026-77D7-BF46-8E1F95ABE5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787114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B4C1E8-1830-1163-83D1-CCC3DEEB99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78548" cy="205629"/>
          </a:xfrm>
        </p:spPr>
        <p:txBody>
          <a:bodyPr wrap="none">
            <a:spAutoFit/>
          </a:bodyPr>
          <a:lstStyle/>
          <a:p>
            <a:fld id="{776FC98F-84AD-404B-BCCB-49E092AA6DE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5D76970C-741E-B74F-8A02-2B045A30C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3" y="368907"/>
            <a:ext cx="6615557" cy="430887"/>
          </a:xfr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Mobile Moving Wire Setup – </a:t>
            </a:r>
            <a:r>
              <a:rPr lang="de-DE" dirty="0" err="1">
                <a:solidFill>
                  <a:schemeClr val="accent1"/>
                </a:solidFill>
              </a:rPr>
              <a:t>Why</a:t>
            </a:r>
            <a:r>
              <a:rPr lang="de-DE" dirty="0">
                <a:solidFill>
                  <a:schemeClr val="accent1"/>
                </a:solidFill>
              </a:rPr>
              <a:t> ?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ED28A80-21B3-8978-DB9D-0E926D6A1084}"/>
              </a:ext>
            </a:extLst>
          </p:cNvPr>
          <p:cNvSpPr txBox="1">
            <a:spLocks/>
          </p:cNvSpPr>
          <p:nvPr/>
        </p:nvSpPr>
        <p:spPr bwMode="gray">
          <a:xfrm>
            <a:off x="383625" y="964274"/>
            <a:ext cx="6615557" cy="5209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Improve stationary field integral measurement system to mobile version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endParaRPr lang="en-GB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Aft>
                <a:spcPts val="0"/>
              </a:spcAft>
            </a:pPr>
            <a:r>
              <a:rPr lang="en-US" sz="1400" dirty="0"/>
              <a:t>Insertion device is manufactured to operation.</a:t>
            </a:r>
          </a:p>
          <a:p>
            <a:pPr marL="266700" lvl="1" indent="0" algn="just">
              <a:spcBef>
                <a:spcPts val="0"/>
              </a:spcBef>
              <a:buNone/>
            </a:pPr>
            <a:r>
              <a:rPr lang="en-US" sz="1400" dirty="0"/>
              <a:t>→ No additional uncertainty occurs after cold tests of coils, coils shipment and implementation in the final cryostat (e. g. coil alignment)   </a:t>
            </a:r>
          </a:p>
          <a:p>
            <a:pPr lvl="1" algn="just"/>
            <a:r>
              <a:rPr lang="en-US" sz="1400" dirty="0"/>
              <a:t>Cross check results from measurements in stationary cryostat possible (CASPER II)</a:t>
            </a:r>
          </a:p>
          <a:p>
            <a:pPr lvl="1" algn="just"/>
            <a:r>
              <a:rPr lang="en-US" sz="1400" dirty="0"/>
              <a:t>Mainly independent from final device length (depends on moving wire material and tensioning structure)</a:t>
            </a:r>
          </a:p>
          <a:p>
            <a:pPr lvl="1" algn="just"/>
            <a:r>
              <a:rPr lang="en-US" sz="1400" dirty="0"/>
              <a:t>Applicable to all vacuum chamber dimensions (small gap devices)  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Setup can be used to perform QA after device shipment (e. g. coils movement inside ID vacuum vessel during shipment) worldwide by comparing FAT results with SAT results.</a:t>
            </a:r>
          </a:p>
          <a:p>
            <a:pPr marL="268288" lvl="1" indent="0" algn="just">
              <a:spcBef>
                <a:spcPts val="0"/>
              </a:spcBef>
              <a:buNone/>
            </a:pPr>
            <a:r>
              <a:rPr lang="en-US" sz="1200" dirty="0"/>
              <a:t>Because of local magnetic conditions compare results for multipoles and not absolute integral values</a:t>
            </a:r>
          </a:p>
          <a:p>
            <a:pPr marL="0" lvl="1" indent="0" algn="just">
              <a:buNone/>
            </a:pPr>
            <a:endParaRPr lang="en-GB" sz="1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Aft>
                <a:spcPts val="0"/>
              </a:spcAft>
            </a:pPr>
            <a:r>
              <a:rPr lang="en-US" sz="1400" dirty="0"/>
              <a:t>Safe shipment of setup is essential to ensure measurement reliability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To safe time for projects the setup has to be installed before cooldown and/or training</a:t>
            </a:r>
          </a:p>
          <a:p>
            <a:pPr lvl="1" algn="just">
              <a:spcAft>
                <a:spcPts val="0"/>
              </a:spcAft>
            </a:pPr>
            <a:r>
              <a:rPr lang="en-US" sz="1400" dirty="0"/>
              <a:t>In case of insertion device failure longer repair times occur because measurement setup has to be removed and installed after repair</a:t>
            </a:r>
          </a:p>
          <a:p>
            <a:pPr marL="266700" lvl="1" indent="0" algn="just">
              <a:spcAft>
                <a:spcPts val="0"/>
              </a:spcAft>
              <a:buNone/>
            </a:pPr>
            <a:r>
              <a:rPr lang="en-US" sz="1400" dirty="0"/>
              <a:t>→ This is less time consuming in stationary setups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646F261-9B18-3977-E221-D4C848D792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"/>
          <a:stretch>
            <a:fillRect/>
          </a:stretch>
        </p:blipFill>
        <p:spPr>
          <a:xfrm rot="5400000">
            <a:off x="8933359" y="1320111"/>
            <a:ext cx="3240000" cy="252832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8553844-BBA8-686B-61D4-98B8137DE2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1" b="4058"/>
          <a:stretch>
            <a:fillRect/>
          </a:stretch>
        </p:blipFill>
        <p:spPr>
          <a:xfrm rot="5400000">
            <a:off x="6745980" y="3452823"/>
            <a:ext cx="3240000" cy="24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506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C0E785-2D23-E312-1260-52C797444FB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47428" y="6463085"/>
            <a:ext cx="548227" cy="205629"/>
          </a:xfrm>
        </p:spPr>
        <p:txBody>
          <a:bodyPr wrap="square">
            <a:spAutoFit/>
          </a:bodyPr>
          <a:lstStyle/>
          <a:p>
            <a:fld id="{382FFB06-B78D-4EBE-AF33-C0545DFDE6EB}" type="datetime3">
              <a:rPr lang="de-DE" smtClean="0"/>
              <a:t>15/05/26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9485D0-C166-2988-421A-E9472DCE5D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0263" y="6463085"/>
            <a:ext cx="6875737" cy="205629"/>
          </a:xfrm>
        </p:spPr>
        <p:txBody>
          <a:bodyPr wrap="square">
            <a:spAutoFit/>
          </a:bodyPr>
          <a:lstStyle/>
          <a:p>
            <a:r>
              <a:rPr lang="en-US" noProof="1"/>
              <a:t>A. Grau – Mobile Measurement Systems for Magnetic Characterization of Superconducting Insertion Devices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69A9C2-2F7D-BD01-766B-1BA0F5531D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71475" y="6463085"/>
            <a:ext cx="78548" cy="205629"/>
          </a:xfrm>
        </p:spPr>
        <p:txBody>
          <a:bodyPr wrap="none">
            <a:spAutoFit/>
          </a:bodyPr>
          <a:lstStyle/>
          <a:p>
            <a:fld id="{776FC98F-84AD-404B-BCCB-49E092AA6DE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el 8">
            <a:extLst>
              <a:ext uri="{FF2B5EF4-FFF2-40B4-BE49-F238E27FC236}">
                <a16:creationId xmlns:a16="http://schemas.microsoft.com/office/drawing/2014/main" id="{E5BD224A-2272-09E6-715C-32E4B4A1FFBB}"/>
              </a:ext>
            </a:extLst>
          </p:cNvPr>
          <p:cNvSpPr txBox="1">
            <a:spLocks/>
          </p:cNvSpPr>
          <p:nvPr/>
        </p:nvSpPr>
        <p:spPr bwMode="gray">
          <a:xfrm>
            <a:off x="371474" y="368907"/>
            <a:ext cx="6638924" cy="43088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accent1"/>
                </a:solidFill>
              </a:rPr>
              <a:t>Mobile Moving Wire Setup - Layout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3B2FCF5-B957-0814-87FC-8E89673CFA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944" b="11667"/>
          <a:stretch>
            <a:fillRect/>
          </a:stretch>
        </p:blipFill>
        <p:spPr>
          <a:xfrm>
            <a:off x="3404698" y="877801"/>
            <a:ext cx="5473302" cy="2520000"/>
          </a:xfrm>
          <a:prstGeom prst="rect">
            <a:avLst/>
          </a:prstGeom>
        </p:spPr>
      </p:pic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E7082D31-1102-3556-8190-BD1780F7B3B2}"/>
              </a:ext>
            </a:extLst>
          </p:cNvPr>
          <p:cNvSpPr txBox="1">
            <a:spLocks/>
          </p:cNvSpPr>
          <p:nvPr/>
        </p:nvSpPr>
        <p:spPr bwMode="gray">
          <a:xfrm>
            <a:off x="7598911" y="877801"/>
            <a:ext cx="955390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Moving wire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4F8B6E78-2756-2970-5ACA-67FF935A85FD}"/>
              </a:ext>
            </a:extLst>
          </p:cNvPr>
          <p:cNvSpPr txBox="1">
            <a:spLocks/>
          </p:cNvSpPr>
          <p:nvPr/>
        </p:nvSpPr>
        <p:spPr bwMode="gray">
          <a:xfrm>
            <a:off x="3535658" y="877801"/>
            <a:ext cx="955390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Moving wire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downstream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E229E661-FBE3-AB45-7F65-861ED04207BA}"/>
              </a:ext>
            </a:extLst>
          </p:cNvPr>
          <p:cNvSpPr txBox="1">
            <a:spLocks/>
          </p:cNvSpPr>
          <p:nvPr/>
        </p:nvSpPr>
        <p:spPr bwMode="gray">
          <a:xfrm>
            <a:off x="4909546" y="1601702"/>
            <a:ext cx="230335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ANSTO SCU16 insertion device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117478AA-4B6C-8152-30FD-1EB264A11F46}"/>
              </a:ext>
            </a:extLst>
          </p:cNvPr>
          <p:cNvSpPr txBox="1">
            <a:spLocks/>
          </p:cNvSpPr>
          <p:nvPr/>
        </p:nvSpPr>
        <p:spPr bwMode="gray">
          <a:xfrm>
            <a:off x="6643521" y="1999734"/>
            <a:ext cx="9553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FEMTO preamplifier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2B1B0EDF-4358-A8AE-F6C0-300FC38C8D3D}"/>
              </a:ext>
            </a:extLst>
          </p:cNvPr>
          <p:cNvCxnSpPr>
            <a:cxnSpLocks/>
          </p:cNvCxnSpPr>
          <p:nvPr/>
        </p:nvCxnSpPr>
        <p:spPr bwMode="gray">
          <a:xfrm>
            <a:off x="7394683" y="2068629"/>
            <a:ext cx="787830" cy="7230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9">
            <a:extLst>
              <a:ext uri="{FF2B5EF4-FFF2-40B4-BE49-F238E27FC236}">
                <a16:creationId xmlns:a16="http://schemas.microsoft.com/office/drawing/2014/main" id="{CB92F40B-5315-57E8-5431-584398F9C04B}"/>
              </a:ext>
            </a:extLst>
          </p:cNvPr>
          <p:cNvSpPr txBox="1">
            <a:spLocks/>
          </p:cNvSpPr>
          <p:nvPr/>
        </p:nvSpPr>
        <p:spPr bwMode="gray">
          <a:xfrm>
            <a:off x="6643521" y="2409217"/>
            <a:ext cx="95539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Keithley Nanovoltmeter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FEAAFA3-7DCF-5064-DEC9-7786ADAE825C}"/>
              </a:ext>
            </a:extLst>
          </p:cNvPr>
          <p:cNvCxnSpPr>
            <a:cxnSpLocks/>
          </p:cNvCxnSpPr>
          <p:nvPr/>
        </p:nvCxnSpPr>
        <p:spPr bwMode="gray">
          <a:xfrm>
            <a:off x="7394683" y="2507876"/>
            <a:ext cx="841618" cy="14557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9">
            <a:extLst>
              <a:ext uri="{FF2B5EF4-FFF2-40B4-BE49-F238E27FC236}">
                <a16:creationId xmlns:a16="http://schemas.microsoft.com/office/drawing/2014/main" id="{E60E76D0-AC83-0918-C5DB-C925DE28E02D}"/>
              </a:ext>
            </a:extLst>
          </p:cNvPr>
          <p:cNvSpPr txBox="1">
            <a:spLocks/>
          </p:cNvSpPr>
          <p:nvPr/>
        </p:nvSpPr>
        <p:spPr bwMode="gray">
          <a:xfrm>
            <a:off x="6192348" y="2936204"/>
            <a:ext cx="153667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 turbopump US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632A3936-8ADA-BDBA-4EED-D241EA8B5D99}"/>
              </a:ext>
            </a:extLst>
          </p:cNvPr>
          <p:cNvSpPr txBox="1">
            <a:spLocks/>
          </p:cNvSpPr>
          <p:nvPr/>
        </p:nvSpPr>
        <p:spPr bwMode="gray">
          <a:xfrm>
            <a:off x="5876344" y="3161117"/>
            <a:ext cx="163176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 gauges US + DS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19BA02C-B717-DD4C-990B-A87FB1F9B7D2}"/>
              </a:ext>
            </a:extLst>
          </p:cNvPr>
          <p:cNvCxnSpPr>
            <a:cxnSpLocks/>
          </p:cNvCxnSpPr>
          <p:nvPr/>
        </p:nvCxnSpPr>
        <p:spPr bwMode="gray">
          <a:xfrm flipV="1">
            <a:off x="7729020" y="2936204"/>
            <a:ext cx="507281" cy="7694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2F53525A-938C-85CA-8008-B23A62EDA0BB}"/>
              </a:ext>
            </a:extLst>
          </p:cNvPr>
          <p:cNvCxnSpPr>
            <a:cxnSpLocks/>
          </p:cNvCxnSpPr>
          <p:nvPr/>
        </p:nvCxnSpPr>
        <p:spPr bwMode="gray">
          <a:xfrm flipV="1">
            <a:off x="7518989" y="3013148"/>
            <a:ext cx="925741" cy="22491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8955FC90-50F9-165D-A1D8-597D081F5553}"/>
              </a:ext>
            </a:extLst>
          </p:cNvPr>
          <p:cNvSpPr txBox="1">
            <a:spLocks/>
          </p:cNvSpPr>
          <p:nvPr/>
        </p:nvSpPr>
        <p:spPr bwMode="gray">
          <a:xfrm>
            <a:off x="4175165" y="2897732"/>
            <a:ext cx="153667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 turbopump DS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49F2D093-37EF-8917-6071-AA8115F8DD79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3832389" y="2935673"/>
            <a:ext cx="302710" cy="3900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78932E21-7D02-62FD-D512-CBCB63C9C45A}"/>
              </a:ext>
            </a:extLst>
          </p:cNvPr>
          <p:cNvSpPr txBox="1">
            <a:spLocks/>
          </p:cNvSpPr>
          <p:nvPr/>
        </p:nvSpPr>
        <p:spPr bwMode="gray">
          <a:xfrm>
            <a:off x="3910285" y="3124981"/>
            <a:ext cx="175986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Controller strain sensor wire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355C2C74-1381-2B5C-0AC3-12131A3019EA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3548266" y="3051620"/>
            <a:ext cx="316006" cy="10949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C18FA12F-CDE7-7794-190C-C4A65B63A5B8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188338" y="2564939"/>
            <a:ext cx="881566" cy="33279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6229982-ABFB-9A95-242A-0837E75C30C2}"/>
              </a:ext>
            </a:extLst>
          </p:cNvPr>
          <p:cNvCxnSpPr>
            <a:cxnSpLocks/>
          </p:cNvCxnSpPr>
          <p:nvPr/>
        </p:nvCxnSpPr>
        <p:spPr bwMode="gray">
          <a:xfrm flipV="1">
            <a:off x="7285454" y="2674065"/>
            <a:ext cx="553673" cy="25191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fik 46">
            <a:extLst>
              <a:ext uri="{FF2B5EF4-FFF2-40B4-BE49-F238E27FC236}">
                <a16:creationId xmlns:a16="http://schemas.microsoft.com/office/drawing/2014/main" id="{F3BD2685-5F00-7BB9-8E95-1384F4EA3E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21" t="11503" r="23981" b="33484"/>
          <a:stretch>
            <a:fillRect/>
          </a:stretch>
        </p:blipFill>
        <p:spPr>
          <a:xfrm>
            <a:off x="9175874" y="877800"/>
            <a:ext cx="2638338" cy="252000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EDA8BE5C-695B-74A6-8E05-BCC1ABFBA2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59" r="21667"/>
          <a:stretch>
            <a:fillRect/>
          </a:stretch>
        </p:blipFill>
        <p:spPr>
          <a:xfrm>
            <a:off x="8805639" y="4027394"/>
            <a:ext cx="3018816" cy="2252778"/>
          </a:xfrm>
          <a:prstGeom prst="rect">
            <a:avLst/>
          </a:prstGeom>
        </p:spPr>
      </p:pic>
      <p:sp>
        <p:nvSpPr>
          <p:cNvPr id="50" name="Textplatzhalter 9">
            <a:extLst>
              <a:ext uri="{FF2B5EF4-FFF2-40B4-BE49-F238E27FC236}">
                <a16:creationId xmlns:a16="http://schemas.microsoft.com/office/drawing/2014/main" id="{A04DC485-BD0E-B28A-7F25-2DE58608765D}"/>
              </a:ext>
            </a:extLst>
          </p:cNvPr>
          <p:cNvSpPr txBox="1">
            <a:spLocks/>
          </p:cNvSpPr>
          <p:nvPr/>
        </p:nvSpPr>
        <p:spPr bwMode="gray">
          <a:xfrm>
            <a:off x="8651070" y="3610383"/>
            <a:ext cx="95539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/>
              <a:t>Moving wire</a:t>
            </a:r>
          </a:p>
        </p:txBody>
      </p:sp>
      <p:sp>
        <p:nvSpPr>
          <p:cNvPr id="51" name="Textplatzhalter 9">
            <a:extLst>
              <a:ext uri="{FF2B5EF4-FFF2-40B4-BE49-F238E27FC236}">
                <a16:creationId xmlns:a16="http://schemas.microsoft.com/office/drawing/2014/main" id="{C6D03386-DADB-E823-63A6-54357266D730}"/>
              </a:ext>
            </a:extLst>
          </p:cNvPr>
          <p:cNvSpPr txBox="1">
            <a:spLocks/>
          </p:cNvSpPr>
          <p:nvPr/>
        </p:nvSpPr>
        <p:spPr bwMode="gray">
          <a:xfrm>
            <a:off x="9089743" y="1540311"/>
            <a:ext cx="106183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SCU vacuum chamber</a:t>
            </a:r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FF79DC47-181C-C491-C98E-FC8EEC6F3D38}"/>
              </a:ext>
            </a:extLst>
          </p:cNvPr>
          <p:cNvCxnSpPr>
            <a:cxnSpLocks/>
          </p:cNvCxnSpPr>
          <p:nvPr/>
        </p:nvCxnSpPr>
        <p:spPr bwMode="gray">
          <a:xfrm>
            <a:off x="9890308" y="1786368"/>
            <a:ext cx="514750" cy="21336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platzhalter 9">
            <a:extLst>
              <a:ext uri="{FF2B5EF4-FFF2-40B4-BE49-F238E27FC236}">
                <a16:creationId xmlns:a16="http://schemas.microsoft.com/office/drawing/2014/main" id="{FCE76970-3A9C-3765-FB0B-35608C066F1F}"/>
              </a:ext>
            </a:extLst>
          </p:cNvPr>
          <p:cNvSpPr txBox="1">
            <a:spLocks/>
          </p:cNvSpPr>
          <p:nvPr/>
        </p:nvSpPr>
        <p:spPr bwMode="gray">
          <a:xfrm>
            <a:off x="9583494" y="3488148"/>
            <a:ext cx="1482861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/>
              <a:t>Moving wire tensioning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/>
              <a:t>(Piezo actuator)</a:t>
            </a:r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F08CB0CB-65EC-46C4-CC97-CFA5DF01A17D}"/>
              </a:ext>
            </a:extLst>
          </p:cNvPr>
          <p:cNvCxnSpPr>
            <a:cxnSpLocks/>
            <a:stCxn id="54" idx="0"/>
          </p:cNvCxnSpPr>
          <p:nvPr/>
        </p:nvCxnSpPr>
        <p:spPr bwMode="gray">
          <a:xfrm flipV="1">
            <a:off x="10324925" y="2801758"/>
            <a:ext cx="643415" cy="68639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48205CB4-C100-9DDB-14CC-721681C020D5}"/>
              </a:ext>
            </a:extLst>
          </p:cNvPr>
          <p:cNvCxnSpPr>
            <a:cxnSpLocks/>
          </p:cNvCxnSpPr>
          <p:nvPr/>
        </p:nvCxnSpPr>
        <p:spPr bwMode="gray">
          <a:xfrm>
            <a:off x="10869066" y="3676273"/>
            <a:ext cx="448260" cy="726605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63BE2ECD-4278-7A40-3327-0B34C3EC619A}"/>
              </a:ext>
            </a:extLst>
          </p:cNvPr>
          <p:cNvCxnSpPr>
            <a:cxnSpLocks/>
          </p:cNvCxnSpPr>
          <p:nvPr/>
        </p:nvCxnSpPr>
        <p:spPr bwMode="gray">
          <a:xfrm>
            <a:off x="9490288" y="3748921"/>
            <a:ext cx="480122" cy="755189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platzhalter 9">
            <a:extLst>
              <a:ext uri="{FF2B5EF4-FFF2-40B4-BE49-F238E27FC236}">
                <a16:creationId xmlns:a16="http://schemas.microsoft.com/office/drawing/2014/main" id="{874E4674-AB5C-36A5-2C1A-3853641F602A}"/>
              </a:ext>
            </a:extLst>
          </p:cNvPr>
          <p:cNvSpPr txBox="1">
            <a:spLocks/>
          </p:cNvSpPr>
          <p:nvPr/>
        </p:nvSpPr>
        <p:spPr bwMode="gray">
          <a:xfrm>
            <a:off x="5689218" y="4846006"/>
            <a:ext cx="222917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Piezo stage for horizontal movement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downstream, upstream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(vertical field integral)</a:t>
            </a:r>
          </a:p>
        </p:txBody>
      </p:sp>
      <p:sp>
        <p:nvSpPr>
          <p:cNvPr id="65" name="Textplatzhalter 9">
            <a:extLst>
              <a:ext uri="{FF2B5EF4-FFF2-40B4-BE49-F238E27FC236}">
                <a16:creationId xmlns:a16="http://schemas.microsoft.com/office/drawing/2014/main" id="{907A85D7-5138-1C6D-B5DF-B35D57B3A745}"/>
              </a:ext>
            </a:extLst>
          </p:cNvPr>
          <p:cNvSpPr txBox="1">
            <a:spLocks/>
          </p:cNvSpPr>
          <p:nvPr/>
        </p:nvSpPr>
        <p:spPr bwMode="gray">
          <a:xfrm>
            <a:off x="5774650" y="5812135"/>
            <a:ext cx="222917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Piezo stage for vertical movement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downstream, upstream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(horizontal field integral)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538A2A21-EEA3-536D-AC45-014A69DEA015}"/>
              </a:ext>
            </a:extLst>
          </p:cNvPr>
          <p:cNvCxnSpPr>
            <a:cxnSpLocks/>
          </p:cNvCxnSpPr>
          <p:nvPr/>
        </p:nvCxnSpPr>
        <p:spPr bwMode="gray">
          <a:xfrm flipV="1">
            <a:off x="7644583" y="5750961"/>
            <a:ext cx="3072723" cy="288120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72AAC6AA-A327-22EA-8C16-17AD1A0537DA}"/>
              </a:ext>
            </a:extLst>
          </p:cNvPr>
          <p:cNvCxnSpPr>
            <a:cxnSpLocks/>
          </p:cNvCxnSpPr>
          <p:nvPr/>
        </p:nvCxnSpPr>
        <p:spPr bwMode="gray">
          <a:xfrm>
            <a:off x="7554654" y="5076838"/>
            <a:ext cx="1596070" cy="769246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platzhalter 9">
            <a:extLst>
              <a:ext uri="{FF2B5EF4-FFF2-40B4-BE49-F238E27FC236}">
                <a16:creationId xmlns:a16="http://schemas.microsoft.com/office/drawing/2014/main" id="{6EA1E747-15C1-5CED-A0B6-7B8C145EB9EC}"/>
              </a:ext>
            </a:extLst>
          </p:cNvPr>
          <p:cNvSpPr txBox="1">
            <a:spLocks/>
          </p:cNvSpPr>
          <p:nvPr/>
        </p:nvSpPr>
        <p:spPr bwMode="gray">
          <a:xfrm>
            <a:off x="10528774" y="6111284"/>
            <a:ext cx="110126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Signal connection</a:t>
            </a:r>
          </a:p>
        </p:txBody>
      </p: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E98B620D-C052-67B4-F8E8-B7CE3651F4EF}"/>
              </a:ext>
            </a:extLst>
          </p:cNvPr>
          <p:cNvCxnSpPr>
            <a:cxnSpLocks/>
          </p:cNvCxnSpPr>
          <p:nvPr/>
        </p:nvCxnSpPr>
        <p:spPr bwMode="gray">
          <a:xfrm flipV="1">
            <a:off x="10935769" y="5917926"/>
            <a:ext cx="503782" cy="14128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Grafik 76">
            <a:extLst>
              <a:ext uri="{FF2B5EF4-FFF2-40B4-BE49-F238E27FC236}">
                <a16:creationId xmlns:a16="http://schemas.microsoft.com/office/drawing/2014/main" id="{C66ADD90-6538-E8D7-8FA2-D287BFFFEA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68" t="40245" r="24806" b="39680"/>
          <a:stretch>
            <a:fillRect/>
          </a:stretch>
        </p:blipFill>
        <p:spPr>
          <a:xfrm>
            <a:off x="9657507" y="972683"/>
            <a:ext cx="1917830" cy="446125"/>
          </a:xfrm>
          <a:prstGeom prst="rect">
            <a:avLst/>
          </a:prstGeom>
        </p:spPr>
      </p:pic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2C7A4413-B038-2C75-8426-45DC81E04FA5}"/>
              </a:ext>
            </a:extLst>
          </p:cNvPr>
          <p:cNvCxnSpPr>
            <a:cxnSpLocks/>
          </p:cNvCxnSpPr>
          <p:nvPr/>
        </p:nvCxnSpPr>
        <p:spPr bwMode="gray">
          <a:xfrm flipV="1">
            <a:off x="10059199" y="1299112"/>
            <a:ext cx="345859" cy="32474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fik 81">
            <a:extLst>
              <a:ext uri="{FF2B5EF4-FFF2-40B4-BE49-F238E27FC236}">
                <a16:creationId xmlns:a16="http://schemas.microsoft.com/office/drawing/2014/main" id="{979BE8BB-DAF7-D48B-54A7-8847DF77C0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8" t="33339" r="35924" b="54515"/>
          <a:stretch>
            <a:fillRect/>
          </a:stretch>
        </p:blipFill>
        <p:spPr>
          <a:xfrm>
            <a:off x="4175325" y="3609057"/>
            <a:ext cx="4478575" cy="832968"/>
          </a:xfrm>
          <a:prstGeom prst="rect">
            <a:avLst/>
          </a:prstGeom>
        </p:spPr>
      </p:pic>
      <p:cxnSp>
        <p:nvCxnSpPr>
          <p:cNvPr id="83" name="Gerade Verbindung mit Pfeil 82">
            <a:extLst>
              <a:ext uri="{FF2B5EF4-FFF2-40B4-BE49-F238E27FC236}">
                <a16:creationId xmlns:a16="http://schemas.microsoft.com/office/drawing/2014/main" id="{DB45728E-38CB-E037-CFED-BFAE809D0C48}"/>
              </a:ext>
            </a:extLst>
          </p:cNvPr>
          <p:cNvCxnSpPr>
            <a:cxnSpLocks/>
            <a:stCxn id="50" idx="1"/>
          </p:cNvCxnSpPr>
          <p:nvPr/>
        </p:nvCxnSpPr>
        <p:spPr bwMode="gray">
          <a:xfrm flipH="1">
            <a:off x="6928373" y="3687327"/>
            <a:ext cx="1722697" cy="322991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Grafik 86">
            <a:extLst>
              <a:ext uri="{FF2B5EF4-FFF2-40B4-BE49-F238E27FC236}">
                <a16:creationId xmlns:a16="http://schemas.microsoft.com/office/drawing/2014/main" id="{32BDC3C3-86CF-4107-35EB-F282742AE9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03" t="28407" r="36561" b="34393"/>
          <a:stretch>
            <a:fillRect/>
          </a:stretch>
        </p:blipFill>
        <p:spPr>
          <a:xfrm>
            <a:off x="387556" y="877801"/>
            <a:ext cx="2739995" cy="2520000"/>
          </a:xfrm>
          <a:prstGeom prst="rect">
            <a:avLst/>
          </a:prstGeom>
        </p:spPr>
      </p:pic>
      <p:sp>
        <p:nvSpPr>
          <p:cNvPr id="88" name="Textplatzhalter 9">
            <a:extLst>
              <a:ext uri="{FF2B5EF4-FFF2-40B4-BE49-F238E27FC236}">
                <a16:creationId xmlns:a16="http://schemas.microsoft.com/office/drawing/2014/main" id="{44376581-DBD3-E8AB-D4E9-70D8101F1FCD}"/>
              </a:ext>
            </a:extLst>
          </p:cNvPr>
          <p:cNvSpPr txBox="1">
            <a:spLocks/>
          </p:cNvSpPr>
          <p:nvPr/>
        </p:nvSpPr>
        <p:spPr bwMode="gray">
          <a:xfrm>
            <a:off x="499338" y="1379938"/>
            <a:ext cx="106183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SCU vacuum chamber</a:t>
            </a:r>
          </a:p>
        </p:txBody>
      </p:sp>
      <p:cxnSp>
        <p:nvCxnSpPr>
          <p:cNvPr id="89" name="Gerade Verbindung mit Pfeil 88">
            <a:extLst>
              <a:ext uri="{FF2B5EF4-FFF2-40B4-BE49-F238E27FC236}">
                <a16:creationId xmlns:a16="http://schemas.microsoft.com/office/drawing/2014/main" id="{BE31525B-BDC7-B340-13BC-1465B3568167}"/>
              </a:ext>
            </a:extLst>
          </p:cNvPr>
          <p:cNvCxnSpPr>
            <a:cxnSpLocks/>
          </p:cNvCxnSpPr>
          <p:nvPr/>
        </p:nvCxnSpPr>
        <p:spPr bwMode="gray">
          <a:xfrm>
            <a:off x="1335085" y="1623856"/>
            <a:ext cx="499208" cy="375878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platzhalter 9">
            <a:extLst>
              <a:ext uri="{FF2B5EF4-FFF2-40B4-BE49-F238E27FC236}">
                <a16:creationId xmlns:a16="http://schemas.microsoft.com/office/drawing/2014/main" id="{EA3086E2-77F3-CC8C-F12C-CFC592085633}"/>
              </a:ext>
            </a:extLst>
          </p:cNvPr>
          <p:cNvSpPr txBox="1">
            <a:spLocks/>
          </p:cNvSpPr>
          <p:nvPr/>
        </p:nvSpPr>
        <p:spPr bwMode="gray">
          <a:xfrm>
            <a:off x="9184640" y="875419"/>
            <a:ext cx="955390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Moving wire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upstream</a:t>
            </a:r>
          </a:p>
        </p:txBody>
      </p:sp>
      <p:sp>
        <p:nvSpPr>
          <p:cNvPr id="97" name="Textplatzhalter 9">
            <a:extLst>
              <a:ext uri="{FF2B5EF4-FFF2-40B4-BE49-F238E27FC236}">
                <a16:creationId xmlns:a16="http://schemas.microsoft.com/office/drawing/2014/main" id="{B4E66A79-533B-4662-EBAB-BD908B58B1A0}"/>
              </a:ext>
            </a:extLst>
          </p:cNvPr>
          <p:cNvSpPr txBox="1">
            <a:spLocks/>
          </p:cNvSpPr>
          <p:nvPr/>
        </p:nvSpPr>
        <p:spPr bwMode="gray">
          <a:xfrm>
            <a:off x="379695" y="873871"/>
            <a:ext cx="955390" cy="407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Moving wire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200" b="1" dirty="0">
                <a:solidFill>
                  <a:schemeClr val="bg1"/>
                </a:solidFill>
              </a:rPr>
              <a:t>downstream</a:t>
            </a:r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8787B1F9-150A-632B-7957-3AF5229066A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49" t="19759" r="29531" b="8426"/>
          <a:stretch>
            <a:fillRect/>
          </a:stretch>
        </p:blipFill>
        <p:spPr>
          <a:xfrm>
            <a:off x="398080" y="3576744"/>
            <a:ext cx="2372328" cy="2705990"/>
          </a:xfrm>
          <a:prstGeom prst="rect">
            <a:avLst/>
          </a:prstGeom>
        </p:spPr>
      </p:pic>
      <p:sp>
        <p:nvSpPr>
          <p:cNvPr id="101" name="Textplatzhalter 9">
            <a:extLst>
              <a:ext uri="{FF2B5EF4-FFF2-40B4-BE49-F238E27FC236}">
                <a16:creationId xmlns:a16="http://schemas.microsoft.com/office/drawing/2014/main" id="{AB2DA01A-FC0C-5FE3-B6FE-8582056C9439}"/>
              </a:ext>
            </a:extLst>
          </p:cNvPr>
          <p:cNvSpPr txBox="1">
            <a:spLocks/>
          </p:cNvSpPr>
          <p:nvPr/>
        </p:nvSpPr>
        <p:spPr bwMode="gray">
          <a:xfrm>
            <a:off x="3342937" y="3649734"/>
            <a:ext cx="79216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/>
              <a:t>Moving wire strain gauge</a:t>
            </a:r>
          </a:p>
        </p:txBody>
      </p:sp>
      <p:cxnSp>
        <p:nvCxnSpPr>
          <p:cNvPr id="102" name="Gerade Verbindung mit Pfeil 101">
            <a:extLst>
              <a:ext uri="{FF2B5EF4-FFF2-40B4-BE49-F238E27FC236}">
                <a16:creationId xmlns:a16="http://schemas.microsoft.com/office/drawing/2014/main" id="{535CD781-AB57-DF41-B21E-C64BB4A6704B}"/>
              </a:ext>
            </a:extLst>
          </p:cNvPr>
          <p:cNvCxnSpPr>
            <a:cxnSpLocks/>
            <a:stCxn id="101" idx="0"/>
          </p:cNvCxnSpPr>
          <p:nvPr/>
        </p:nvCxnSpPr>
        <p:spPr bwMode="gray">
          <a:xfrm flipH="1" flipV="1">
            <a:off x="1694735" y="2844131"/>
            <a:ext cx="2044283" cy="80560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>
            <a:extLst>
              <a:ext uri="{FF2B5EF4-FFF2-40B4-BE49-F238E27FC236}">
                <a16:creationId xmlns:a16="http://schemas.microsoft.com/office/drawing/2014/main" id="{8FF64FF5-B8D7-66CF-8F0C-3DB1037CF95C}"/>
              </a:ext>
            </a:extLst>
          </p:cNvPr>
          <p:cNvCxnSpPr>
            <a:cxnSpLocks/>
            <a:stCxn id="101" idx="2"/>
          </p:cNvCxnSpPr>
          <p:nvPr/>
        </p:nvCxnSpPr>
        <p:spPr bwMode="gray">
          <a:xfrm flipH="1">
            <a:off x="1656650" y="3957511"/>
            <a:ext cx="2082368" cy="202268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Grafik 111">
            <a:extLst>
              <a:ext uri="{FF2B5EF4-FFF2-40B4-BE49-F238E27FC236}">
                <a16:creationId xmlns:a16="http://schemas.microsoft.com/office/drawing/2014/main" id="{44FE0791-3C5A-BCA3-BBAC-D3D1D6D2F3B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7" t="46376" r="43740" b="23634"/>
          <a:stretch>
            <a:fillRect/>
          </a:stretch>
        </p:blipFill>
        <p:spPr>
          <a:xfrm>
            <a:off x="3326151" y="4497387"/>
            <a:ext cx="1817349" cy="1767785"/>
          </a:xfrm>
          <a:prstGeom prst="rect">
            <a:avLst/>
          </a:prstGeom>
        </p:spPr>
      </p:pic>
      <p:sp>
        <p:nvSpPr>
          <p:cNvPr id="116" name="Textplatzhalter 9">
            <a:extLst>
              <a:ext uri="{FF2B5EF4-FFF2-40B4-BE49-F238E27FC236}">
                <a16:creationId xmlns:a16="http://schemas.microsoft.com/office/drawing/2014/main" id="{B6FA74CD-61C5-7629-3DA4-77BD922DB1DC}"/>
              </a:ext>
            </a:extLst>
          </p:cNvPr>
          <p:cNvSpPr txBox="1">
            <a:spLocks/>
          </p:cNvSpPr>
          <p:nvPr/>
        </p:nvSpPr>
        <p:spPr bwMode="gray">
          <a:xfrm>
            <a:off x="2870741" y="4025541"/>
            <a:ext cx="44884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Moving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/>
              <a:t>wire </a:t>
            </a:r>
          </a:p>
        </p:txBody>
      </p: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D32C6F2E-7675-F7AB-A8F9-0DEDD1260425}"/>
              </a:ext>
            </a:extLst>
          </p:cNvPr>
          <p:cNvCxnSpPr>
            <a:cxnSpLocks/>
            <a:stCxn id="116" idx="1"/>
          </p:cNvCxnSpPr>
          <p:nvPr/>
        </p:nvCxnSpPr>
        <p:spPr bwMode="gray">
          <a:xfrm flipH="1">
            <a:off x="1991715" y="4179430"/>
            <a:ext cx="879026" cy="5347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platzhalter 9">
            <a:extLst>
              <a:ext uri="{FF2B5EF4-FFF2-40B4-BE49-F238E27FC236}">
                <a16:creationId xmlns:a16="http://schemas.microsoft.com/office/drawing/2014/main" id="{16C50EB2-A573-A2AD-8D16-3AAB9AF7F9B5}"/>
              </a:ext>
            </a:extLst>
          </p:cNvPr>
          <p:cNvSpPr txBox="1">
            <a:spLocks/>
          </p:cNvSpPr>
          <p:nvPr/>
        </p:nvSpPr>
        <p:spPr bwMode="gray">
          <a:xfrm>
            <a:off x="566573" y="4135582"/>
            <a:ext cx="1101264" cy="1538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8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solidFill>
                  <a:schemeClr val="bg1"/>
                </a:solidFill>
              </a:rPr>
              <a:t>Signal connection</a:t>
            </a:r>
          </a:p>
        </p:txBody>
      </p:sp>
      <p:cxnSp>
        <p:nvCxnSpPr>
          <p:cNvPr id="126" name="Gerade Verbindung mit Pfeil 125">
            <a:extLst>
              <a:ext uri="{FF2B5EF4-FFF2-40B4-BE49-F238E27FC236}">
                <a16:creationId xmlns:a16="http://schemas.microsoft.com/office/drawing/2014/main" id="{ADAC190D-CE4C-419A-A6E0-2EE2A0C432C6}"/>
              </a:ext>
            </a:extLst>
          </p:cNvPr>
          <p:cNvCxnSpPr>
            <a:cxnSpLocks/>
          </p:cNvCxnSpPr>
          <p:nvPr/>
        </p:nvCxnSpPr>
        <p:spPr bwMode="gray">
          <a:xfrm>
            <a:off x="705971" y="4333318"/>
            <a:ext cx="113962" cy="155444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FD81758A-CF8C-3942-26F1-D501B7724EA8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370168" y="5538503"/>
            <a:ext cx="1771181" cy="50057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mit Pfeil 134">
            <a:extLst>
              <a:ext uri="{FF2B5EF4-FFF2-40B4-BE49-F238E27FC236}">
                <a16:creationId xmlns:a16="http://schemas.microsoft.com/office/drawing/2014/main" id="{A8C1EC06-2429-E5FB-99DD-8149D4A1C007}"/>
              </a:ext>
            </a:extLst>
          </p:cNvPr>
          <p:cNvCxnSpPr>
            <a:cxnSpLocks/>
          </p:cNvCxnSpPr>
          <p:nvPr/>
        </p:nvCxnSpPr>
        <p:spPr bwMode="gray">
          <a:xfrm flipH="1">
            <a:off x="4086157" y="5076838"/>
            <a:ext cx="1975068" cy="384623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70534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IT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4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 defTabSz="914347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Pct val="90000"/>
          <a:buFont typeface="Wingdings" panose="05000000000000000000" pitchFamily="2" charset="2"/>
          <a:buChar char="§"/>
          <a:defRPr sz="1400" dirty="0" err="1" smtClean="0"/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KIT_Template_EN_06_EXP.potx" id="{9D79CB2B-911D-4C6F-9468-0737833AA29D}" vid="{B45BFACE-B4DC-43DC-87D8-5DEC4930479A}"/>
    </a:ext>
  </a:extLst>
</a:theme>
</file>

<file path=ppt/theme/theme2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KIT">
      <a:dk1>
        <a:srgbClr val="002D4C"/>
      </a:dk1>
      <a:lt1>
        <a:srgbClr val="FFFFFF"/>
      </a:lt1>
      <a:dk2>
        <a:srgbClr val="DAE1E6"/>
      </a:dk2>
      <a:lt2>
        <a:srgbClr val="A8B9C4"/>
      </a:lt2>
      <a:accent1>
        <a:srgbClr val="009682"/>
      </a:accent1>
      <a:accent2>
        <a:srgbClr val="005A50"/>
      </a:accent2>
      <a:accent3>
        <a:srgbClr val="23A1E0"/>
      </a:accent3>
      <a:accent4>
        <a:srgbClr val="0C537E"/>
      </a:accent4>
      <a:accent5>
        <a:srgbClr val="8CB63C"/>
      </a:accent5>
      <a:accent6>
        <a:srgbClr val="276738"/>
      </a:accent6>
      <a:hlink>
        <a:srgbClr val="009682"/>
      </a:hlink>
      <a:folHlink>
        <a:srgbClr val="002D4C"/>
      </a:folHlink>
    </a:clrScheme>
    <a:fontScheme name="KIT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3175">
          <a:solidFill>
            <a:schemeClr val="accent1"/>
          </a:solidFill>
        </a:ln>
      </a:spPr>
      <a:bodyPr wrap="square" lIns="144000" tIns="144000" rIns="144000" bIns="144000" rtlCol="0" anchor="ctr"/>
      <a:lstStyle>
        <a:defPPr algn="ctr">
          <a:defRPr sz="1200" b="1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marL="180000" indent="-180000" algn="l">
          <a:lnSpc>
            <a:spcPct val="11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Font typeface="Wingdings" panose="05000000000000000000" pitchFamily="2" charset="2"/>
          <a:buChar char="§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custClrLst>
    <a:custClr name="Schwarz">
      <a:srgbClr val="000000"/>
    </a:custClr>
    <a:custClr name="Pink">
      <a:srgbClr val="A3107C"/>
    </a:custClr>
    <a:custClr name="Orange">
      <a:srgbClr val="DF9B1B"/>
    </a:custClr>
    <a:custClr name="Gelb">
      <a:srgbClr val="FCE500"/>
    </a:custClr>
    <a:custClr name="Rot">
      <a:srgbClr val="D30015"/>
    </a:custClr>
    <a:custClr name="Braun">
      <a:srgbClr val="A7822E"/>
    </a:custClr>
  </a:custClr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E5FD0FACC1A441A3B98524628D82BB" ma:contentTypeVersion="18" ma:contentTypeDescription="Ein neues Dokument erstellen." ma:contentTypeScope="" ma:versionID="ca91d1d73b96296e36ac805fd617baf7">
  <xsd:schema xmlns:xsd="http://www.w3.org/2001/XMLSchema" xmlns:xs="http://www.w3.org/2001/XMLSchema" xmlns:p="http://schemas.microsoft.com/office/2006/metadata/properties" xmlns:ns3="81b2a3e8-42da-4da6-905d-11a8afbb605c" xmlns:ns4="a316b092-a2a1-4f3b-b455-46c1e19af03e" targetNamespace="http://schemas.microsoft.com/office/2006/metadata/properties" ma:root="true" ma:fieldsID="c25dfe43a6d077542e50f2e8cf508a91" ns3:_="" ns4:_="">
    <xsd:import namespace="81b2a3e8-42da-4da6-905d-11a8afbb605c"/>
    <xsd:import namespace="a316b092-a2a1-4f3b-b455-46c1e19af0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SearchProperties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2a3e8-42da-4da6-905d-11a8afbb60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16b092-a2a1-4f3b-b455-46c1e19af0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316b092-a2a1-4f3b-b455-46c1e19af03e" xsi:nil="true"/>
  </documentManagement>
</p:properties>
</file>

<file path=customXml/itemProps1.xml><?xml version="1.0" encoding="utf-8"?>
<ds:datastoreItem xmlns:ds="http://schemas.openxmlformats.org/officeDocument/2006/customXml" ds:itemID="{259D8DE2-2B91-453A-899A-5D9038445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b2a3e8-42da-4da6-905d-11a8afbb605c"/>
    <ds:schemaRef ds:uri="a316b092-a2a1-4f3b-b455-46c1e19af0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359DD4-3818-4294-9945-2CC7AB3D12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159617-DEC9-404F-99CE-1D26659791CE}">
  <ds:schemaRefs>
    <ds:schemaRef ds:uri="http://purl.org/dc/dcmitype/"/>
    <ds:schemaRef ds:uri="http://www.w3.org/XML/1998/namespace"/>
    <ds:schemaRef ds:uri="http://purl.org/dc/terms/"/>
    <ds:schemaRef ds:uri="81b2a3e8-42da-4da6-905d-11a8afbb605c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316b092-a2a1-4f3b-b455-46c1e19af03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KIT_Template_EN_06_EXP</Template>
  <TotalTime>41</TotalTime>
  <Words>3128</Words>
  <Application>Microsoft Office PowerPoint</Application>
  <PresentationFormat>Widescreen</PresentationFormat>
  <Paragraphs>452</Paragraphs>
  <Slides>22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Comic Sans MS</vt:lpstr>
      <vt:lpstr>Franklin Gothic Medium</vt:lpstr>
      <vt:lpstr>Symbol</vt:lpstr>
      <vt:lpstr>Times New Roman</vt:lpstr>
      <vt:lpstr>Wingdings</vt:lpstr>
      <vt:lpstr>KIT</vt:lpstr>
      <vt:lpstr>Photo Editor Photo</vt:lpstr>
      <vt:lpstr>Mobile Measurement Systems for Magnetic Characterization of Superconducting Insertion Devices</vt:lpstr>
      <vt:lpstr>Outline</vt:lpstr>
      <vt:lpstr>Introduction</vt:lpstr>
      <vt:lpstr>Introduction</vt:lpstr>
      <vt:lpstr>CASPER I</vt:lpstr>
      <vt:lpstr>CASPER II</vt:lpstr>
      <vt:lpstr>CASPER II</vt:lpstr>
      <vt:lpstr>Mobile Moving Wire Setup – Why ?</vt:lpstr>
      <vt:lpstr>PowerPoint Presentation</vt:lpstr>
      <vt:lpstr>Mobile Moving Wire Setup </vt:lpstr>
      <vt:lpstr>SCID Mobile Magnetic Characterization Setup</vt:lpstr>
      <vt:lpstr>SCID Magnetic Characterization Setup</vt:lpstr>
      <vt:lpstr>SCID Mobile Characterization Setup </vt:lpstr>
      <vt:lpstr>SCID Mobile Characterization Setup </vt:lpstr>
      <vt:lpstr>SCID Mobile Characterization Setup</vt:lpstr>
      <vt:lpstr>SCID Mobile Characterization Setup</vt:lpstr>
      <vt:lpstr>SCID Mobile Characterization Setup – It works</vt:lpstr>
      <vt:lpstr>SCID Mobile Characterization Setup</vt:lpstr>
      <vt:lpstr>SCID Mobile Characterization Setup</vt:lpstr>
      <vt:lpstr>SAT at ANSTO with Moving Wire Setup</vt:lpstr>
      <vt:lpstr>Summary</vt:lpstr>
      <vt:lpstr>Thank you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 Meinhard</dc:creator>
  <cp:lastModifiedBy>Grau, Andreas (IBPT)</cp:lastModifiedBy>
  <cp:revision>67</cp:revision>
  <cp:lastPrinted>2026-05-07T15:50:36Z</cp:lastPrinted>
  <dcterms:created xsi:type="dcterms:W3CDTF">2025-02-04T07:45:31Z</dcterms:created>
  <dcterms:modified xsi:type="dcterms:W3CDTF">2026-05-15T14:18:12Z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0x01010092E5FD0FACC1A441A3B98524628D82BB</vt:lpwstr>
  </property>
</Properties>
</file>