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3.svg" ContentType="image/sv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8" r:id="rId2"/>
    <p:sldId id="357" r:id="rId3"/>
    <p:sldId id="366" r:id="rId4"/>
    <p:sldId id="264" r:id="rId5"/>
    <p:sldId id="368" r:id="rId6"/>
    <p:sldId id="266" r:id="rId7"/>
    <p:sldId id="359" r:id="rId8"/>
    <p:sldId id="267" r:id="rId9"/>
    <p:sldId id="277" r:id="rId10"/>
    <p:sldId id="279" r:id="rId11"/>
    <p:sldId id="363" r:id="rId12"/>
    <p:sldId id="369" r:id="rId13"/>
    <p:sldId id="362" r:id="rId14"/>
    <p:sldId id="270" r:id="rId15"/>
    <p:sldId id="278" r:id="rId16"/>
    <p:sldId id="272" r:id="rId17"/>
    <p:sldId id="275" r:id="rId18"/>
    <p:sldId id="364" r:id="rId19"/>
    <p:sldId id="365" r:id="rId20"/>
    <p:sldId id="340" r:id="rId21"/>
    <p:sldId id="370" r:id="rId22"/>
    <p:sldId id="276" r:id="rId23"/>
    <p:sldId id="269" r:id="rId24"/>
    <p:sldId id="352" r:id="rId25"/>
    <p:sldId id="319" r:id="rId26"/>
    <p:sldId id="318" r:id="rId27"/>
    <p:sldId id="312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A67"/>
    <a:srgbClr val="51A026"/>
    <a:srgbClr val="CCCDD6"/>
    <a:srgbClr val="132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0" autoAdjust="0"/>
    <p:restoredTop sz="86058" autoAdjust="0"/>
  </p:normalViewPr>
  <p:slideViewPr>
    <p:cSldViewPr snapToGrid="0">
      <p:cViewPr varScale="1">
        <p:scale>
          <a:sx n="94" d="100"/>
          <a:sy n="94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111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Sheet2!$AA$10</c:f>
              <c:strCache>
                <c:ptCount val="1"/>
                <c:pt idx="0">
                  <c:v>NbTi wire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Sheet2!$AE$10:$AE$18</c:f>
              <c:numCache>
                <c:formatCode>General</c:formatCode>
                <c:ptCount val="9"/>
                <c:pt idx="0">
                  <c:v>40</c:v>
                </c:pt>
                <c:pt idx="1">
                  <c:v>3.8</c:v>
                </c:pt>
                <c:pt idx="2">
                  <c:v>14</c:v>
                </c:pt>
                <c:pt idx="3">
                  <c:v>16</c:v>
                </c:pt>
                <c:pt idx="4">
                  <c:v>18</c:v>
                </c:pt>
                <c:pt idx="5">
                  <c:v>15</c:v>
                </c:pt>
                <c:pt idx="6">
                  <c:v>20</c:v>
                </c:pt>
                <c:pt idx="7">
                  <c:v>15.5</c:v>
                </c:pt>
                <c:pt idx="8">
                  <c:v>16</c:v>
                </c:pt>
              </c:numCache>
            </c:numRef>
          </c:xVal>
          <c:yVal>
            <c:numRef>
              <c:f>Sheet2!$AH$10:$AH$18</c:f>
              <c:numCache>
                <c:formatCode>General</c:formatCode>
                <c:ptCount val="9"/>
                <c:pt idx="0">
                  <c:v>0.45</c:v>
                </c:pt>
                <c:pt idx="1">
                  <c:v>0.56000000000000005</c:v>
                </c:pt>
                <c:pt idx="2">
                  <c:v>0.38</c:v>
                </c:pt>
                <c:pt idx="3">
                  <c:v>0.8</c:v>
                </c:pt>
                <c:pt idx="4">
                  <c:v>0.98</c:v>
                </c:pt>
                <c:pt idx="5">
                  <c:v>0.73</c:v>
                </c:pt>
                <c:pt idx="6">
                  <c:v>1.18</c:v>
                </c:pt>
                <c:pt idx="7">
                  <c:v>0.8</c:v>
                </c:pt>
                <c:pt idx="8">
                  <c:v>0.62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1F2-41E9-82E7-2486BD808556}"/>
            </c:ext>
          </c:extLst>
        </c:ser>
        <c:ser>
          <c:idx val="1"/>
          <c:order val="1"/>
          <c:tx>
            <c:strRef>
              <c:f>Sheet2!$AA$19</c:f>
              <c:strCache>
                <c:ptCount val="1"/>
                <c:pt idx="0">
                  <c:v>CPMU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Sheet2!$AE$19:$AE$21</c:f>
              <c:numCache>
                <c:formatCode>General</c:formatCode>
                <c:ptCount val="3"/>
                <c:pt idx="0">
                  <c:v>18</c:v>
                </c:pt>
                <c:pt idx="1">
                  <c:v>20.5</c:v>
                </c:pt>
                <c:pt idx="2">
                  <c:v>18</c:v>
                </c:pt>
              </c:numCache>
            </c:numRef>
          </c:xVal>
          <c:yVal>
            <c:numRef>
              <c:f>Sheet2!$AH$19:$AH$21</c:f>
              <c:numCache>
                <c:formatCode>General</c:formatCode>
                <c:ptCount val="3"/>
                <c:pt idx="0">
                  <c:v>1.07</c:v>
                </c:pt>
                <c:pt idx="1">
                  <c:v>1.22</c:v>
                </c:pt>
                <c:pt idx="2">
                  <c:v>0.8926021136818052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F2-41E9-82E7-2486BD808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6481583"/>
        <c:axId val="401994319"/>
      </c:scatterChart>
      <c:valAx>
        <c:axId val="6064815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A6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Period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A67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A6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994319"/>
        <c:crosses val="autoZero"/>
        <c:crossBetween val="midCat"/>
        <c:majorUnit val="5"/>
      </c:valAx>
      <c:valAx>
        <c:axId val="401994319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A6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Magnetic 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A67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A6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481583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2B3A67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A67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Sheet2!$C$14</c:f>
              <c:strCache>
                <c:ptCount val="1"/>
                <c:pt idx="0">
                  <c:v>NbTi wire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Sheet2!$G$14:$G$25</c:f>
              <c:numCache>
                <c:formatCode>General</c:formatCode>
                <c:ptCount val="12"/>
                <c:pt idx="0">
                  <c:v>8.8000000000000007</c:v>
                </c:pt>
                <c:pt idx="1">
                  <c:v>14</c:v>
                </c:pt>
                <c:pt idx="2">
                  <c:v>15</c:v>
                </c:pt>
                <c:pt idx="3">
                  <c:v>15</c:v>
                </c:pt>
                <c:pt idx="4">
                  <c:v>20</c:v>
                </c:pt>
                <c:pt idx="5">
                  <c:v>16</c:v>
                </c:pt>
                <c:pt idx="6">
                  <c:v>15.6</c:v>
                </c:pt>
                <c:pt idx="7">
                  <c:v>15.6</c:v>
                </c:pt>
                <c:pt idx="8">
                  <c:v>21</c:v>
                </c:pt>
                <c:pt idx="9">
                  <c:v>17</c:v>
                </c:pt>
                <c:pt idx="10">
                  <c:v>15.6</c:v>
                </c:pt>
                <c:pt idx="11">
                  <c:v>15</c:v>
                </c:pt>
              </c:numCache>
            </c:numRef>
          </c:xVal>
          <c:yVal>
            <c:numRef>
              <c:f>Sheet2!$J$14:$J$25</c:f>
              <c:numCache>
                <c:formatCode>General</c:formatCode>
                <c:ptCount val="12"/>
                <c:pt idx="0">
                  <c:v>0.5</c:v>
                </c:pt>
                <c:pt idx="1">
                  <c:v>1.33</c:v>
                </c:pt>
                <c:pt idx="2">
                  <c:v>1.45</c:v>
                </c:pt>
                <c:pt idx="3">
                  <c:v>1.36</c:v>
                </c:pt>
                <c:pt idx="4">
                  <c:v>1.2</c:v>
                </c:pt>
                <c:pt idx="5">
                  <c:v>0.93</c:v>
                </c:pt>
                <c:pt idx="6">
                  <c:v>1.2</c:v>
                </c:pt>
                <c:pt idx="7">
                  <c:v>1.2</c:v>
                </c:pt>
                <c:pt idx="8">
                  <c:v>1.67</c:v>
                </c:pt>
                <c:pt idx="9">
                  <c:v>1.3</c:v>
                </c:pt>
                <c:pt idx="10">
                  <c:v>1.2</c:v>
                </c:pt>
                <c:pt idx="11">
                  <c:v>1.01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1D-4D11-80B7-4650E94937FA}"/>
            </c:ext>
          </c:extLst>
        </c:ser>
        <c:ser>
          <c:idx val="1"/>
          <c:order val="1"/>
          <c:tx>
            <c:strRef>
              <c:f>Sheet2!$C$26</c:f>
              <c:strCache>
                <c:ptCount val="1"/>
                <c:pt idx="0">
                  <c:v>Nb3Sn wire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Sheet2!$G$26:$G$27</c:f>
              <c:numCache>
                <c:formatCode>General</c:formatCode>
                <c:ptCount val="2"/>
                <c:pt idx="0">
                  <c:v>19</c:v>
                </c:pt>
                <c:pt idx="1">
                  <c:v>18</c:v>
                </c:pt>
              </c:numCache>
            </c:numRef>
          </c:xVal>
          <c:yVal>
            <c:numRef>
              <c:f>Sheet2!$J$26:$J$27</c:f>
              <c:numCache>
                <c:formatCode>General</c:formatCode>
                <c:ptCount val="2"/>
                <c:pt idx="0">
                  <c:v>1.83</c:v>
                </c:pt>
                <c:pt idx="1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1D-4D11-80B7-4650E94937FA}"/>
            </c:ext>
          </c:extLst>
        </c:ser>
        <c:ser>
          <c:idx val="2"/>
          <c:order val="2"/>
          <c:tx>
            <c:strRef>
              <c:f>Sheet2!$C$28</c:f>
              <c:strCache>
                <c:ptCount val="1"/>
                <c:pt idx="0">
                  <c:v>ReBCO tape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Sheet2!$G$28:$G$29</c:f>
              <c:numCache>
                <c:formatCode>General</c:formatCode>
                <c:ptCount val="2"/>
                <c:pt idx="0">
                  <c:v>14</c:v>
                </c:pt>
                <c:pt idx="1">
                  <c:v>16</c:v>
                </c:pt>
              </c:numCache>
            </c:numRef>
          </c:xVal>
          <c:yVal>
            <c:numRef>
              <c:f>Sheet2!$J$28:$J$29</c:f>
              <c:numCache>
                <c:formatCode>General</c:formatCode>
                <c:ptCount val="2"/>
                <c:pt idx="0">
                  <c:v>0.77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21D-4D11-80B7-4650E94937FA}"/>
            </c:ext>
          </c:extLst>
        </c:ser>
        <c:ser>
          <c:idx val="3"/>
          <c:order val="3"/>
          <c:tx>
            <c:strRef>
              <c:f>Sheet2!$C$30</c:f>
              <c:strCache>
                <c:ptCount val="1"/>
                <c:pt idx="0">
                  <c:v>ReBCO bulk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Sheet2!$G$30:$G$32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xVal>
          <c:yVal>
            <c:numRef>
              <c:f>Sheet2!$J$30:$J$32</c:f>
              <c:numCache>
                <c:formatCode>General</c:formatCode>
                <c:ptCount val="3"/>
                <c:pt idx="0">
                  <c:v>0.85</c:v>
                </c:pt>
                <c:pt idx="1">
                  <c:v>0.85</c:v>
                </c:pt>
                <c:pt idx="2">
                  <c:v>1.54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21D-4D11-80B7-4650E9493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6481583"/>
        <c:axId val="401994319"/>
      </c:scatterChart>
      <c:valAx>
        <c:axId val="6064815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rgbClr val="2B3A6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Period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400" b="0" i="0" u="none" strike="noStrike" kern="1200" baseline="0">
                  <a:solidFill>
                    <a:srgbClr val="2B3A67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2B3A6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994319"/>
        <c:crosses val="autoZero"/>
        <c:crossBetween val="midCat"/>
        <c:majorUnit val="5"/>
      </c:valAx>
      <c:valAx>
        <c:axId val="401994319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rgbClr val="2B3A6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Magnetic 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400" b="0" i="0" u="none" strike="noStrike" kern="1200" baseline="0">
                  <a:solidFill>
                    <a:srgbClr val="2B3A67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2B3A6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4815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2B3A67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400" b="0" i="0" u="none" strike="noStrike" kern="1200" baseline="0">
          <a:solidFill>
            <a:srgbClr val="2B3A67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Sheet2!$C$20</c:f>
              <c:strCache>
                <c:ptCount val="1"/>
                <c:pt idx="0">
                  <c:v>NbTi wire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Sheet2!$G$20:$G$41</c:f>
              <c:numCache>
                <c:formatCode>General</c:formatCode>
                <c:ptCount val="22"/>
                <c:pt idx="0">
                  <c:v>40</c:v>
                </c:pt>
                <c:pt idx="1">
                  <c:v>8.8000000000000007</c:v>
                </c:pt>
                <c:pt idx="2">
                  <c:v>8.8000000000000007</c:v>
                </c:pt>
                <c:pt idx="3">
                  <c:v>3.8</c:v>
                </c:pt>
                <c:pt idx="4">
                  <c:v>14</c:v>
                </c:pt>
                <c:pt idx="5">
                  <c:v>14</c:v>
                </c:pt>
                <c:pt idx="6">
                  <c:v>15</c:v>
                </c:pt>
                <c:pt idx="7">
                  <c:v>15</c:v>
                </c:pt>
                <c:pt idx="8">
                  <c:v>16</c:v>
                </c:pt>
                <c:pt idx="9">
                  <c:v>20</c:v>
                </c:pt>
                <c:pt idx="10">
                  <c:v>18</c:v>
                </c:pt>
                <c:pt idx="11">
                  <c:v>16</c:v>
                </c:pt>
                <c:pt idx="12">
                  <c:v>15</c:v>
                </c:pt>
                <c:pt idx="13">
                  <c:v>15.6</c:v>
                </c:pt>
                <c:pt idx="14">
                  <c:v>15.6</c:v>
                </c:pt>
                <c:pt idx="15">
                  <c:v>21</c:v>
                </c:pt>
                <c:pt idx="16">
                  <c:v>20</c:v>
                </c:pt>
                <c:pt idx="17">
                  <c:v>17</c:v>
                </c:pt>
                <c:pt idx="18">
                  <c:v>15.5</c:v>
                </c:pt>
                <c:pt idx="19">
                  <c:v>15.6</c:v>
                </c:pt>
                <c:pt idx="20">
                  <c:v>16</c:v>
                </c:pt>
                <c:pt idx="21">
                  <c:v>15</c:v>
                </c:pt>
              </c:numCache>
            </c:numRef>
          </c:xVal>
          <c:yVal>
            <c:numRef>
              <c:f>Sheet2!$J$20:$J$41</c:f>
              <c:numCache>
                <c:formatCode>General</c:formatCode>
                <c:ptCount val="22"/>
                <c:pt idx="0">
                  <c:v>0.45</c:v>
                </c:pt>
                <c:pt idx="1">
                  <c:v>0.5</c:v>
                </c:pt>
                <c:pt idx="2">
                  <c:v>0.51</c:v>
                </c:pt>
                <c:pt idx="3">
                  <c:v>0.56000000000000005</c:v>
                </c:pt>
                <c:pt idx="4">
                  <c:v>1.33</c:v>
                </c:pt>
                <c:pt idx="5">
                  <c:v>0.38</c:v>
                </c:pt>
                <c:pt idx="6">
                  <c:v>1.45</c:v>
                </c:pt>
                <c:pt idx="7">
                  <c:v>1.36</c:v>
                </c:pt>
                <c:pt idx="8">
                  <c:v>0.8</c:v>
                </c:pt>
                <c:pt idx="9">
                  <c:v>1.2</c:v>
                </c:pt>
                <c:pt idx="10">
                  <c:v>0.98</c:v>
                </c:pt>
                <c:pt idx="11">
                  <c:v>0.93</c:v>
                </c:pt>
                <c:pt idx="12">
                  <c:v>0.73</c:v>
                </c:pt>
                <c:pt idx="13">
                  <c:v>1.2</c:v>
                </c:pt>
                <c:pt idx="14">
                  <c:v>1.2</c:v>
                </c:pt>
                <c:pt idx="15">
                  <c:v>1.67</c:v>
                </c:pt>
                <c:pt idx="16">
                  <c:v>1.18</c:v>
                </c:pt>
                <c:pt idx="17">
                  <c:v>1.3</c:v>
                </c:pt>
                <c:pt idx="18">
                  <c:v>0.8</c:v>
                </c:pt>
                <c:pt idx="19">
                  <c:v>1.2</c:v>
                </c:pt>
                <c:pt idx="20">
                  <c:v>0.62</c:v>
                </c:pt>
                <c:pt idx="21">
                  <c:v>1.01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40-4EF6-8B15-628FCC50C292}"/>
            </c:ext>
          </c:extLst>
        </c:ser>
        <c:ser>
          <c:idx val="1"/>
          <c:order val="1"/>
          <c:tx>
            <c:strRef>
              <c:f>Sheet2!$C$42</c:f>
              <c:strCache>
                <c:ptCount val="1"/>
                <c:pt idx="0">
                  <c:v>Nb3Sn wire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Sheet2!$G$42:$G$43</c:f>
              <c:numCache>
                <c:formatCode>General</c:formatCode>
                <c:ptCount val="2"/>
                <c:pt idx="0">
                  <c:v>19</c:v>
                </c:pt>
                <c:pt idx="1">
                  <c:v>18</c:v>
                </c:pt>
              </c:numCache>
            </c:numRef>
          </c:xVal>
          <c:yVal>
            <c:numRef>
              <c:f>Sheet2!$J$42:$J$43</c:f>
              <c:numCache>
                <c:formatCode>General</c:formatCode>
                <c:ptCount val="2"/>
                <c:pt idx="0">
                  <c:v>1.83</c:v>
                </c:pt>
                <c:pt idx="1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40-4EF6-8B15-628FCC50C292}"/>
            </c:ext>
          </c:extLst>
        </c:ser>
        <c:ser>
          <c:idx val="2"/>
          <c:order val="2"/>
          <c:tx>
            <c:strRef>
              <c:f>Sheet2!$C$44</c:f>
              <c:strCache>
                <c:ptCount val="1"/>
                <c:pt idx="0">
                  <c:v>ReBCO tape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Sheet2!$G$44:$G$45</c:f>
              <c:numCache>
                <c:formatCode>General</c:formatCode>
                <c:ptCount val="2"/>
                <c:pt idx="0">
                  <c:v>14</c:v>
                </c:pt>
                <c:pt idx="1">
                  <c:v>16</c:v>
                </c:pt>
              </c:numCache>
            </c:numRef>
          </c:xVal>
          <c:yVal>
            <c:numRef>
              <c:f>Sheet2!$J$44:$J$45</c:f>
              <c:numCache>
                <c:formatCode>General</c:formatCode>
                <c:ptCount val="2"/>
                <c:pt idx="0">
                  <c:v>0.77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240-4EF6-8B15-628FCC50C292}"/>
            </c:ext>
          </c:extLst>
        </c:ser>
        <c:ser>
          <c:idx val="3"/>
          <c:order val="3"/>
          <c:tx>
            <c:strRef>
              <c:f>Sheet2!$C$46</c:f>
              <c:strCache>
                <c:ptCount val="1"/>
                <c:pt idx="0">
                  <c:v>ReBCO bulk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Sheet2!$G$46:$G$48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xVal>
          <c:yVal>
            <c:numRef>
              <c:f>Sheet2!$J$46:$J$48</c:f>
              <c:numCache>
                <c:formatCode>General</c:formatCode>
                <c:ptCount val="3"/>
                <c:pt idx="0">
                  <c:v>0.85</c:v>
                </c:pt>
                <c:pt idx="1">
                  <c:v>0.85</c:v>
                </c:pt>
                <c:pt idx="2">
                  <c:v>1.54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240-4EF6-8B15-628FCC50C292}"/>
            </c:ext>
          </c:extLst>
        </c:ser>
        <c:ser>
          <c:idx val="4"/>
          <c:order val="4"/>
          <c:tx>
            <c:strRef>
              <c:f>Sheet2!$C$49</c:f>
              <c:strCache>
                <c:ptCount val="1"/>
                <c:pt idx="0">
                  <c:v>CPMU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Sheet2!$G$49:$G$51</c:f>
              <c:numCache>
                <c:formatCode>General</c:formatCode>
                <c:ptCount val="3"/>
                <c:pt idx="0">
                  <c:v>18</c:v>
                </c:pt>
                <c:pt idx="1">
                  <c:v>20.5</c:v>
                </c:pt>
                <c:pt idx="2">
                  <c:v>18</c:v>
                </c:pt>
              </c:numCache>
            </c:numRef>
          </c:xVal>
          <c:yVal>
            <c:numRef>
              <c:f>Sheet2!$J$49:$J$51</c:f>
              <c:numCache>
                <c:formatCode>General</c:formatCode>
                <c:ptCount val="3"/>
                <c:pt idx="0">
                  <c:v>1.07</c:v>
                </c:pt>
                <c:pt idx="1">
                  <c:v>1.22</c:v>
                </c:pt>
                <c:pt idx="2">
                  <c:v>0.8926021136818052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240-4EF6-8B15-628FCC50C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6481583"/>
        <c:axId val="401994319"/>
      </c:scatterChart>
      <c:valAx>
        <c:axId val="6064815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A6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Period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A67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A6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994319"/>
        <c:crosses val="autoZero"/>
        <c:crossBetween val="midCat"/>
        <c:majorUnit val="5"/>
      </c:valAx>
      <c:valAx>
        <c:axId val="401994319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A6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Magnetic 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A67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A6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481583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2B3A67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A67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'σ-winding'!$AD$44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'σ-winding'!$AC$54:$AC$173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'σ-winding'!$AD$54:$AD$173</c:f>
              <c:numCache>
                <c:formatCode>0.0</c:formatCode>
                <c:ptCount val="120"/>
                <c:pt idx="0">
                  <c:v>1.98019801980198</c:v>
                </c:pt>
                <c:pt idx="1">
                  <c:v>3.9409823335274696</c:v>
                </c:pt>
                <c:pt idx="2">
                  <c:v>5.8827299063430036</c:v>
                </c:pt>
                <c:pt idx="3">
                  <c:v>7.805806829419927</c:v>
                </c:pt>
                <c:pt idx="4">
                  <c:v>9.7105687341818321</c:v>
                </c:pt>
                <c:pt idx="5">
                  <c:v>11.597361187012021</c:v>
                </c:pt>
                <c:pt idx="6">
                  <c:v>13.466520065516693</c:v>
                </c:pt>
                <c:pt idx="7">
                  <c:v>15.318371917368545</c:v>
                </c:pt>
                <c:pt idx="8">
                  <c:v>17.153234302689647</c:v>
                </c:pt>
                <c:pt idx="9">
                  <c:v>18.971416120871464</c:v>
                </c:pt>
                <c:pt idx="10">
                  <c:v>20.773217922673265</c:v>
                </c:pt>
                <c:pt idx="11">
                  <c:v>22.558932208387549</c:v>
                </c:pt>
                <c:pt idx="12">
                  <c:v>24.328843712812329</c:v>
                </c:pt>
                <c:pt idx="13">
                  <c:v>26.08322967772461</c:v>
                </c:pt>
                <c:pt idx="14">
                  <c:v>27.822360112507219</c:v>
                </c:pt>
                <c:pt idx="15">
                  <c:v>29.546498043541703</c:v>
                </c:pt>
                <c:pt idx="16">
                  <c:v>31.255899752943414</c:v>
                </c:pt>
                <c:pt idx="17">
                  <c:v>32.950815007180701</c:v>
                </c:pt>
                <c:pt idx="18">
                  <c:v>34.631487276088265</c:v>
                </c:pt>
                <c:pt idx="19">
                  <c:v>36.298153942754929</c:v>
                </c:pt>
                <c:pt idx="20">
                  <c:v>37.9510465047384</c:v>
                </c:pt>
                <c:pt idx="21">
                  <c:v>39.590390767033483</c:v>
                </c:pt>
                <c:pt idx="22">
                  <c:v>41.216407027196084</c:v>
                </c:pt>
                <c:pt idx="23">
                  <c:v>42.829310253002532</c:v>
                </c:pt>
                <c:pt idx="24">
                  <c:v>44.429310253002534</c:v>
                </c:pt>
                <c:pt idx="25">
                  <c:v>46.016611840304122</c:v>
                </c:pt>
                <c:pt idx="26">
                  <c:v>47.591414989910419</c:v>
                </c:pt>
                <c:pt idx="27">
                  <c:v>49.153914989910419</c:v>
                </c:pt>
                <c:pt idx="28">
                  <c:v>50.704302586809646</c:v>
                </c:pt>
                <c:pt idx="29">
                  <c:v>52.242764125271187</c:v>
                </c:pt>
                <c:pt idx="30">
                  <c:v>53.769481682523093</c:v>
                </c:pt>
                <c:pt idx="31">
                  <c:v>55.284633197674609</c:v>
                </c:pt>
                <c:pt idx="32">
                  <c:v>56.788392596170851</c:v>
                </c:pt>
                <c:pt idx="33">
                  <c:v>58.280929909603685</c:v>
                </c:pt>
                <c:pt idx="34">
                  <c:v>59.762411391085166</c:v>
                </c:pt>
                <c:pt idx="35">
                  <c:v>61.232999626379282</c:v>
                </c:pt>
                <c:pt idx="36">
                  <c:v>62.692853640977823</c:v>
                </c:pt>
                <c:pt idx="37">
                  <c:v>64.14212900329666</c:v>
                </c:pt>
                <c:pt idx="38">
                  <c:v>65.580977924159967</c:v>
                </c:pt>
                <c:pt idx="39">
                  <c:v>67.009549352731398</c:v>
                </c:pt>
                <c:pt idx="40">
                  <c:v>68.427989069043448</c:v>
                </c:pt>
                <c:pt idx="41">
                  <c:v>69.836439773268808</c:v>
                </c:pt>
                <c:pt idx="42">
                  <c:v>71.235041171870208</c:v>
                </c:pt>
                <c:pt idx="43">
                  <c:v>72.623930060759093</c:v>
                </c:pt>
                <c:pt idx="44">
                  <c:v>74.003240405586681</c:v>
                </c:pt>
                <c:pt idx="45">
                  <c:v>75.373103419285314</c:v>
                </c:pt>
                <c:pt idx="46">
                  <c:v>76.733647636972393</c:v>
                </c:pt>
                <c:pt idx="47">
                  <c:v>78.084998988323747</c:v>
                </c:pt>
                <c:pt idx="48">
                  <c:v>79.427280867518377</c:v>
                </c:pt>
                <c:pt idx="49">
                  <c:v>80.760614200851705</c:v>
                </c:pt>
                <c:pt idx="50">
                  <c:v>82.085117512109989</c:v>
                </c:pt>
                <c:pt idx="51">
                  <c:v>83.400906985794194</c:v>
                </c:pt>
                <c:pt idx="52">
                  <c:v>84.708096528277849</c:v>
                </c:pt>
                <c:pt idx="53">
                  <c:v>86.006797826979152</c:v>
                </c:pt>
                <c:pt idx="54">
                  <c:v>87.29712040762432</c:v>
                </c:pt>
                <c:pt idx="55">
                  <c:v>88.579171689675604</c:v>
                </c:pt>
                <c:pt idx="56">
                  <c:v>89.85305703999407</c:v>
                </c:pt>
                <c:pt idx="57">
                  <c:v>91.118879824804196</c:v>
                </c:pt>
                <c:pt idx="58">
                  <c:v>92.37674146002432</c:v>
                </c:pt>
                <c:pt idx="59">
                  <c:v>93.62674146002432</c:v>
                </c:pt>
                <c:pt idx="60">
                  <c:v>94.868977484869035</c:v>
                </c:pt>
                <c:pt idx="61">
                  <c:v>96.103545386103605</c:v>
                </c:pt>
                <c:pt idx="62">
                  <c:v>97.330539251134283</c:v>
                </c:pt>
                <c:pt idx="63">
                  <c:v>98.550051446256234</c:v>
                </c:pt>
                <c:pt idx="64">
                  <c:v>99.762172658377452</c:v>
                </c:pt>
                <c:pt idx="65">
                  <c:v>100.96699193548588</c:v>
                </c:pt>
                <c:pt idx="66">
                  <c:v>102.16459672590504</c:v>
                </c:pt>
                <c:pt idx="67">
                  <c:v>103.35507291638123</c:v>
                </c:pt>
                <c:pt idx="68">
                  <c:v>104.53850486904395</c:v>
                </c:pt>
                <c:pt idx="69">
                  <c:v>105.71497545727924</c:v>
                </c:pt>
                <c:pt idx="70">
                  <c:v>106.8845661005541</c:v>
                </c:pt>
                <c:pt idx="71">
                  <c:v>108.04735679822852</c:v>
                </c:pt>
                <c:pt idx="72">
                  <c:v>109.20342616239037</c:v>
                </c:pt>
                <c:pt idx="73">
                  <c:v>110.35285144974669</c:v>
                </c:pt>
                <c:pt idx="74">
                  <c:v>111.49570859260383</c:v>
                </c:pt>
                <c:pt idx="75">
                  <c:v>112.63207222896747</c:v>
                </c:pt>
                <c:pt idx="76">
                  <c:v>113.76201573179233</c:v>
                </c:pt>
                <c:pt idx="77">
                  <c:v>114.8856112374103</c:v>
                </c:pt>
                <c:pt idx="78">
                  <c:v>116.00292967316449</c:v>
                </c:pt>
                <c:pt idx="79">
                  <c:v>117.1140407842756</c:v>
                </c:pt>
                <c:pt idx="80">
                  <c:v>118.21901315996621</c:v>
                </c:pt>
                <c:pt idx="81">
                  <c:v>119.3179142588673</c:v>
                </c:pt>
                <c:pt idx="82">
                  <c:v>120.41081043373069</c:v>
                </c:pt>
                <c:pt idx="83">
                  <c:v>121.49776695546981</c:v>
                </c:pt>
                <c:pt idx="84">
                  <c:v>122.57884803655089</c:v>
                </c:pt>
                <c:pt idx="85">
                  <c:v>123.6541168537552</c:v>
                </c:pt>
                <c:pt idx="86">
                  <c:v>124.72363557033273</c:v>
                </c:pt>
                <c:pt idx="87">
                  <c:v>125.78746535756677</c:v>
                </c:pt>
                <c:pt idx="88">
                  <c:v>126.84566641576784</c:v>
                </c:pt>
                <c:pt idx="89">
                  <c:v>127.89829799471521</c:v>
                </c:pt>
                <c:pt idx="90">
                  <c:v>128.94541841356337</c:v>
                </c:pt>
                <c:pt idx="91">
                  <c:v>129.98708508023003</c:v>
                </c:pt>
                <c:pt idx="92">
                  <c:v>131.02335451028185</c:v>
                </c:pt>
                <c:pt idx="93">
                  <c:v>132.05428234533341</c:v>
                </c:pt>
                <c:pt idx="94">
                  <c:v>133.07992337097443</c:v>
                </c:pt>
                <c:pt idx="95">
                  <c:v>134.10033153423973</c:v>
                </c:pt>
                <c:pt idx="96">
                  <c:v>135.11555996063566</c:v>
                </c:pt>
                <c:pt idx="97">
                  <c:v>136.12566097073667</c:v>
                </c:pt>
                <c:pt idx="98">
                  <c:v>137.13068609636483</c:v>
                </c:pt>
                <c:pt idx="99">
                  <c:v>138.13068609636483</c:v>
                </c:pt>
                <c:pt idx="100">
                  <c:v>139.12571097198671</c:v>
                </c:pt>
                <c:pt idx="101">
                  <c:v>140.11580998188771</c:v>
                </c:pt>
                <c:pt idx="102">
                  <c:v>141.10103165676455</c:v>
                </c:pt>
                <c:pt idx="103">
                  <c:v>142.08142381362728</c:v>
                </c:pt>
                <c:pt idx="104">
                  <c:v>143.05703356972484</c:v>
                </c:pt>
                <c:pt idx="105">
                  <c:v>144.0279073561326</c:v>
                </c:pt>
                <c:pt idx="106">
                  <c:v>144.99409093101184</c:v>
                </c:pt>
                <c:pt idx="107">
                  <c:v>145.95562939255029</c:v>
                </c:pt>
                <c:pt idx="108">
                  <c:v>146.91256719159335</c:v>
                </c:pt>
                <c:pt idx="109">
                  <c:v>147.86494814397432</c:v>
                </c:pt>
                <c:pt idx="110">
                  <c:v>148.81281544255251</c:v>
                </c:pt>
                <c:pt idx="111">
                  <c:v>149.75621166896761</c:v>
                </c:pt>
                <c:pt idx="112">
                  <c:v>150.69517880511785</c:v>
                </c:pt>
                <c:pt idx="113">
                  <c:v>151.62975824437018</c:v>
                </c:pt>
                <c:pt idx="114">
                  <c:v>152.5599908025097</c:v>
                </c:pt>
                <c:pt idx="115">
                  <c:v>153.48591672843563</c:v>
                </c:pt>
                <c:pt idx="116">
                  <c:v>154.40757571461074</c:v>
                </c:pt>
                <c:pt idx="117">
                  <c:v>155.3250069072713</c:v>
                </c:pt>
                <c:pt idx="118">
                  <c:v>156.23824891640373</c:v>
                </c:pt>
                <c:pt idx="119">
                  <c:v>157.14733982549464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0D-4C96-AEAB-B841692283CD}"/>
            </c:ext>
          </c:extLst>
        </c:ser>
        <c:ser>
          <c:idx val="1"/>
          <c:order val="1"/>
          <c:tx>
            <c:strRef>
              <c:f>'σ-winding'!$AE$44</c:f>
              <c:strCache>
                <c:ptCount val="1"/>
                <c:pt idx="0">
                  <c:v>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'σ-winding'!$AC$54:$AC$173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'σ-winding'!$AE$54:$AE$173</c:f>
              <c:numCache>
                <c:formatCode>0.0</c:formatCode>
                <c:ptCount val="120"/>
                <c:pt idx="0">
                  <c:v>3.9603960396039599</c:v>
                </c:pt>
                <c:pt idx="1">
                  <c:v>7.8819646670549393</c:v>
                </c:pt>
                <c:pt idx="2">
                  <c:v>11.765459812686007</c:v>
                </c:pt>
                <c:pt idx="3">
                  <c:v>15.611613658839854</c:v>
                </c:pt>
                <c:pt idx="4">
                  <c:v>19.421137468363664</c:v>
                </c:pt>
                <c:pt idx="5">
                  <c:v>23.194722374024042</c:v>
                </c:pt>
                <c:pt idx="6">
                  <c:v>26.933040131033387</c:v>
                </c:pt>
                <c:pt idx="7">
                  <c:v>30.636743834737089</c:v>
                </c:pt>
                <c:pt idx="8">
                  <c:v>34.306468605379294</c:v>
                </c:pt>
                <c:pt idx="9">
                  <c:v>37.942832241742927</c:v>
                </c:pt>
                <c:pt idx="10">
                  <c:v>41.546435845346529</c:v>
                </c:pt>
                <c:pt idx="11">
                  <c:v>45.117864416775099</c:v>
                </c:pt>
                <c:pt idx="12">
                  <c:v>48.657687425624658</c:v>
                </c:pt>
                <c:pt idx="13">
                  <c:v>52.16645935544922</c:v>
                </c:pt>
                <c:pt idx="14">
                  <c:v>55.644720225014439</c:v>
                </c:pt>
                <c:pt idx="15">
                  <c:v>59.092996087083407</c:v>
                </c:pt>
                <c:pt idx="16">
                  <c:v>62.511799505886827</c:v>
                </c:pt>
                <c:pt idx="17">
                  <c:v>65.901630014361402</c:v>
                </c:pt>
                <c:pt idx="18">
                  <c:v>69.26297455217653</c:v>
                </c:pt>
                <c:pt idx="19">
                  <c:v>72.596307885509859</c:v>
                </c:pt>
                <c:pt idx="20">
                  <c:v>75.9020930094768</c:v>
                </c:pt>
                <c:pt idx="21">
                  <c:v>79.180781534066966</c:v>
                </c:pt>
                <c:pt idx="22">
                  <c:v>82.432814054392168</c:v>
                </c:pt>
                <c:pt idx="23">
                  <c:v>85.658620506005064</c:v>
                </c:pt>
                <c:pt idx="24">
                  <c:v>88.858620506005067</c:v>
                </c:pt>
                <c:pt idx="25">
                  <c:v>92.033223680608245</c:v>
                </c:pt>
                <c:pt idx="26">
                  <c:v>95.182829979820838</c:v>
                </c:pt>
                <c:pt idx="27">
                  <c:v>98.307829979820838</c:v>
                </c:pt>
                <c:pt idx="28">
                  <c:v>101.40860517361929</c:v>
                </c:pt>
                <c:pt idx="29">
                  <c:v>104.48552825054237</c:v>
                </c:pt>
                <c:pt idx="30">
                  <c:v>107.53896336504619</c:v>
                </c:pt>
                <c:pt idx="31">
                  <c:v>110.56926639534922</c:v>
                </c:pt>
                <c:pt idx="32">
                  <c:v>113.5767851923417</c:v>
                </c:pt>
                <c:pt idx="33">
                  <c:v>116.56185981920737</c:v>
                </c:pt>
                <c:pt idx="34">
                  <c:v>119.52482278217033</c:v>
                </c:pt>
                <c:pt idx="35">
                  <c:v>122.46599925275856</c:v>
                </c:pt>
                <c:pt idx="36">
                  <c:v>125.38570728195565</c:v>
                </c:pt>
                <c:pt idx="37">
                  <c:v>128.28425800659332</c:v>
                </c:pt>
                <c:pt idx="38">
                  <c:v>131.16195584831993</c:v>
                </c:pt>
                <c:pt idx="39">
                  <c:v>134.0190987054628</c:v>
                </c:pt>
                <c:pt idx="40">
                  <c:v>136.8559781380869</c:v>
                </c:pt>
                <c:pt idx="41">
                  <c:v>139.67287954653762</c:v>
                </c:pt>
                <c:pt idx="42">
                  <c:v>142.47008234374042</c:v>
                </c:pt>
                <c:pt idx="43">
                  <c:v>145.24786012151819</c:v>
                </c:pt>
                <c:pt idx="44">
                  <c:v>148.00648081117336</c:v>
                </c:pt>
                <c:pt idx="45">
                  <c:v>150.74620683857063</c:v>
                </c:pt>
                <c:pt idx="46">
                  <c:v>153.46729527394479</c:v>
                </c:pt>
                <c:pt idx="47">
                  <c:v>156.16999797664749</c:v>
                </c:pt>
                <c:pt idx="48">
                  <c:v>158.85456173503675</c:v>
                </c:pt>
                <c:pt idx="49">
                  <c:v>161.52122840170341</c:v>
                </c:pt>
                <c:pt idx="50">
                  <c:v>164.17023502421998</c:v>
                </c:pt>
                <c:pt idx="51">
                  <c:v>166.80181397158839</c:v>
                </c:pt>
                <c:pt idx="52">
                  <c:v>169.4161930565557</c:v>
                </c:pt>
                <c:pt idx="53">
                  <c:v>172.0135956539583</c:v>
                </c:pt>
                <c:pt idx="54">
                  <c:v>174.59424081524864</c:v>
                </c:pt>
                <c:pt idx="55">
                  <c:v>177.15834337935121</c:v>
                </c:pt>
                <c:pt idx="56">
                  <c:v>179.70611407998814</c:v>
                </c:pt>
                <c:pt idx="57">
                  <c:v>182.23775964960839</c:v>
                </c:pt>
                <c:pt idx="58">
                  <c:v>184.75348292004864</c:v>
                </c:pt>
                <c:pt idx="59">
                  <c:v>187.25348292004864</c:v>
                </c:pt>
                <c:pt idx="60">
                  <c:v>189.73795496973807</c:v>
                </c:pt>
                <c:pt idx="61">
                  <c:v>192.20709077220721</c:v>
                </c:pt>
                <c:pt idx="62">
                  <c:v>194.66107850226857</c:v>
                </c:pt>
                <c:pt idx="63">
                  <c:v>197.10010289251247</c:v>
                </c:pt>
                <c:pt idx="64">
                  <c:v>199.5243453167549</c:v>
                </c:pt>
                <c:pt idx="65">
                  <c:v>201.93398387097176</c:v>
                </c:pt>
                <c:pt idx="66">
                  <c:v>204.32919345181008</c:v>
                </c:pt>
                <c:pt idx="67">
                  <c:v>206.71014583276246</c:v>
                </c:pt>
                <c:pt idx="68">
                  <c:v>209.0770097380879</c:v>
                </c:pt>
                <c:pt idx="69">
                  <c:v>211.42995091455848</c:v>
                </c:pt>
                <c:pt idx="70">
                  <c:v>213.76913220110819</c:v>
                </c:pt>
                <c:pt idx="71">
                  <c:v>216.09471359645704</c:v>
                </c:pt>
                <c:pt idx="72">
                  <c:v>218.40685232478074</c:v>
                </c:pt>
                <c:pt idx="73">
                  <c:v>220.70570289949339</c:v>
                </c:pt>
                <c:pt idx="74">
                  <c:v>222.99141718520767</c:v>
                </c:pt>
                <c:pt idx="75">
                  <c:v>225.26414445793495</c:v>
                </c:pt>
                <c:pt idx="76">
                  <c:v>227.52403146358466</c:v>
                </c:pt>
                <c:pt idx="77">
                  <c:v>229.7712224748206</c:v>
                </c:pt>
                <c:pt idx="78">
                  <c:v>232.00585934632898</c:v>
                </c:pt>
                <c:pt idx="79">
                  <c:v>234.2280815685512</c:v>
                </c:pt>
                <c:pt idx="80">
                  <c:v>236.43802631993242</c:v>
                </c:pt>
                <c:pt idx="81">
                  <c:v>238.63582851773461</c:v>
                </c:pt>
                <c:pt idx="82">
                  <c:v>240.82162086746138</c:v>
                </c:pt>
                <c:pt idx="83">
                  <c:v>242.99553391093963</c:v>
                </c:pt>
                <c:pt idx="84">
                  <c:v>245.15769607310179</c:v>
                </c:pt>
                <c:pt idx="85">
                  <c:v>247.3082337075104</c:v>
                </c:pt>
                <c:pt idx="86">
                  <c:v>249.44727114066546</c:v>
                </c:pt>
                <c:pt idx="87">
                  <c:v>251.57493071513355</c:v>
                </c:pt>
                <c:pt idx="88">
                  <c:v>253.69133283153568</c:v>
                </c:pt>
                <c:pt idx="89">
                  <c:v>255.79659598943041</c:v>
                </c:pt>
                <c:pt idx="90">
                  <c:v>257.89083682712675</c:v>
                </c:pt>
                <c:pt idx="91">
                  <c:v>259.97417016046006</c:v>
                </c:pt>
                <c:pt idx="92">
                  <c:v>262.0467090205637</c:v>
                </c:pt>
                <c:pt idx="93">
                  <c:v>264.10856469066681</c:v>
                </c:pt>
                <c:pt idx="94">
                  <c:v>266.15984674194885</c:v>
                </c:pt>
                <c:pt idx="95">
                  <c:v>268.20066306847946</c:v>
                </c:pt>
                <c:pt idx="96">
                  <c:v>270.23111992127133</c:v>
                </c:pt>
                <c:pt idx="97">
                  <c:v>272.25132194147335</c:v>
                </c:pt>
                <c:pt idx="98">
                  <c:v>274.26137219272965</c:v>
                </c:pt>
                <c:pt idx="99">
                  <c:v>276.26137219272965</c:v>
                </c:pt>
                <c:pt idx="100">
                  <c:v>278.25142194397341</c:v>
                </c:pt>
                <c:pt idx="101">
                  <c:v>280.23161996377542</c:v>
                </c:pt>
                <c:pt idx="102">
                  <c:v>282.2020633135291</c:v>
                </c:pt>
                <c:pt idx="103">
                  <c:v>284.16284762725456</c:v>
                </c:pt>
                <c:pt idx="104">
                  <c:v>286.11406713944967</c:v>
                </c:pt>
                <c:pt idx="105">
                  <c:v>288.0558147122652</c:v>
                </c:pt>
                <c:pt idx="106">
                  <c:v>289.98818186202368</c:v>
                </c:pt>
                <c:pt idx="107">
                  <c:v>291.91125878510059</c:v>
                </c:pt>
                <c:pt idx="108">
                  <c:v>293.82513438318671</c:v>
                </c:pt>
                <c:pt idx="109">
                  <c:v>295.72989628794863</c:v>
                </c:pt>
                <c:pt idx="110">
                  <c:v>297.62563088510501</c:v>
                </c:pt>
                <c:pt idx="111">
                  <c:v>299.51242333793522</c:v>
                </c:pt>
                <c:pt idx="112">
                  <c:v>301.3903576102357</c:v>
                </c:pt>
                <c:pt idx="113">
                  <c:v>303.25951648874036</c:v>
                </c:pt>
                <c:pt idx="114">
                  <c:v>305.1199816050194</c:v>
                </c:pt>
                <c:pt idx="115">
                  <c:v>306.97183345687125</c:v>
                </c:pt>
                <c:pt idx="116">
                  <c:v>308.81515142922149</c:v>
                </c:pt>
                <c:pt idx="117">
                  <c:v>310.6500138145426</c:v>
                </c:pt>
                <c:pt idx="118">
                  <c:v>312.47649783280747</c:v>
                </c:pt>
                <c:pt idx="119">
                  <c:v>314.29467965098928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0D-4C96-AEAB-B841692283CD}"/>
            </c:ext>
          </c:extLst>
        </c:ser>
        <c:ser>
          <c:idx val="2"/>
          <c:order val="2"/>
          <c:tx>
            <c:strRef>
              <c:f>'σ-winding'!$AF$44</c:f>
              <c:strCache>
                <c:ptCount val="1"/>
                <c:pt idx="0">
                  <c:v>5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'σ-winding'!$AC$54:$AC$173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'σ-winding'!$AF$54:$AF$173</c:f>
              <c:numCache>
                <c:formatCode>0.0</c:formatCode>
                <c:ptCount val="120"/>
                <c:pt idx="0">
                  <c:v>9.9009900990098991</c:v>
                </c:pt>
                <c:pt idx="1">
                  <c:v>19.704911667637347</c:v>
                </c:pt>
                <c:pt idx="2">
                  <c:v>29.413649531715016</c:v>
                </c:pt>
                <c:pt idx="3">
                  <c:v>39.02903414709963</c:v>
                </c:pt>
                <c:pt idx="4">
                  <c:v>48.552843670909155</c:v>
                </c:pt>
                <c:pt idx="5">
                  <c:v>57.986805935060097</c:v>
                </c:pt>
                <c:pt idx="6">
                  <c:v>67.332600327583464</c:v>
                </c:pt>
                <c:pt idx="7">
                  <c:v>76.59185958684273</c:v>
                </c:pt>
                <c:pt idx="8">
                  <c:v>85.766171513448228</c:v>
                </c:pt>
                <c:pt idx="9">
                  <c:v>94.857080604357321</c:v>
                </c:pt>
                <c:pt idx="10">
                  <c:v>103.86608961336633</c:v>
                </c:pt>
                <c:pt idx="11">
                  <c:v>112.79466104193776</c:v>
                </c:pt>
                <c:pt idx="12">
                  <c:v>121.64421856406165</c:v>
                </c:pt>
                <c:pt idx="13">
                  <c:v>130.41614838862304</c:v>
                </c:pt>
                <c:pt idx="14">
                  <c:v>139.11180056253608</c:v>
                </c:pt>
                <c:pt idx="15">
                  <c:v>147.73249021770849</c:v>
                </c:pt>
                <c:pt idx="16">
                  <c:v>156.27949876471703</c:v>
                </c:pt>
                <c:pt idx="17">
                  <c:v>164.75407503590347</c:v>
                </c:pt>
                <c:pt idx="18">
                  <c:v>173.15743638044128</c:v>
                </c:pt>
                <c:pt idx="19">
                  <c:v>181.49076971377463</c:v>
                </c:pt>
                <c:pt idx="20">
                  <c:v>189.75523252369197</c:v>
                </c:pt>
                <c:pt idx="21">
                  <c:v>197.95195383516739</c:v>
                </c:pt>
                <c:pt idx="22">
                  <c:v>206.08203513598039</c:v>
                </c:pt>
                <c:pt idx="23">
                  <c:v>214.14655126501265</c:v>
                </c:pt>
                <c:pt idx="24">
                  <c:v>222.14655126501265</c:v>
                </c:pt>
                <c:pt idx="25">
                  <c:v>230.08305920152057</c:v>
                </c:pt>
                <c:pt idx="26">
                  <c:v>237.95707494955207</c:v>
                </c:pt>
                <c:pt idx="27">
                  <c:v>245.76957494955207</c:v>
                </c:pt>
                <c:pt idx="28">
                  <c:v>253.52151293404819</c:v>
                </c:pt>
                <c:pt idx="29">
                  <c:v>261.21382062635587</c:v>
                </c:pt>
                <c:pt idx="30">
                  <c:v>268.84740841261544</c:v>
                </c:pt>
                <c:pt idx="31">
                  <c:v>276.423165988373</c:v>
                </c:pt>
                <c:pt idx="32">
                  <c:v>283.94196298085421</c:v>
                </c:pt>
                <c:pt idx="33">
                  <c:v>291.40464954801837</c:v>
                </c:pt>
                <c:pt idx="34">
                  <c:v>298.81205695542576</c:v>
                </c:pt>
                <c:pt idx="35">
                  <c:v>306.16499813189637</c:v>
                </c:pt>
                <c:pt idx="36">
                  <c:v>313.46426820488909</c:v>
                </c:pt>
                <c:pt idx="37">
                  <c:v>320.71064501648328</c:v>
                </c:pt>
                <c:pt idx="38">
                  <c:v>327.90488962079985</c:v>
                </c:pt>
                <c:pt idx="39">
                  <c:v>335.04774676365702</c:v>
                </c:pt>
                <c:pt idx="40">
                  <c:v>342.13994534521731</c:v>
                </c:pt>
                <c:pt idx="41">
                  <c:v>349.18219886634409</c:v>
                </c:pt>
                <c:pt idx="42">
                  <c:v>356.17520585935108</c:v>
                </c:pt>
                <c:pt idx="43">
                  <c:v>363.11965030379554</c:v>
                </c:pt>
                <c:pt idx="44">
                  <c:v>370.01620202793345</c:v>
                </c:pt>
                <c:pt idx="45">
                  <c:v>376.86551709642657</c:v>
                </c:pt>
                <c:pt idx="46">
                  <c:v>383.66823818486193</c:v>
                </c:pt>
                <c:pt idx="47">
                  <c:v>390.42499494161871</c:v>
                </c:pt>
                <c:pt idx="48">
                  <c:v>397.13640433759184</c:v>
                </c:pt>
                <c:pt idx="49">
                  <c:v>403.80307100425853</c:v>
                </c:pt>
                <c:pt idx="50">
                  <c:v>410.4255875605499</c:v>
                </c:pt>
                <c:pt idx="51">
                  <c:v>417.00453492897094</c:v>
                </c:pt>
                <c:pt idx="52">
                  <c:v>423.54048264138925</c:v>
                </c:pt>
                <c:pt idx="53">
                  <c:v>430.03398913489576</c:v>
                </c:pt>
                <c:pt idx="54">
                  <c:v>436.48560203812156</c:v>
                </c:pt>
                <c:pt idx="55">
                  <c:v>442.89585844837796</c:v>
                </c:pt>
                <c:pt idx="56">
                  <c:v>449.26528519997032</c:v>
                </c:pt>
                <c:pt idx="57">
                  <c:v>455.59439912402098</c:v>
                </c:pt>
                <c:pt idx="58">
                  <c:v>461.88370730012161</c:v>
                </c:pt>
                <c:pt idx="59">
                  <c:v>468.13370730012161</c:v>
                </c:pt>
                <c:pt idx="60">
                  <c:v>474.34488742434519</c:v>
                </c:pt>
                <c:pt idx="61">
                  <c:v>480.51772693051805</c:v>
                </c:pt>
                <c:pt idx="62">
                  <c:v>486.6526962556714</c:v>
                </c:pt>
                <c:pt idx="63">
                  <c:v>492.75025723128118</c:v>
                </c:pt>
                <c:pt idx="64">
                  <c:v>498.81086329188724</c:v>
                </c:pt>
                <c:pt idx="65">
                  <c:v>504.83495967742942</c:v>
                </c:pt>
                <c:pt idx="66">
                  <c:v>510.82298362952525</c:v>
                </c:pt>
                <c:pt idx="67">
                  <c:v>516.77536458190616</c:v>
                </c:pt>
                <c:pt idx="68">
                  <c:v>522.69252434521979</c:v>
                </c:pt>
                <c:pt idx="69">
                  <c:v>528.57487728639626</c:v>
                </c:pt>
                <c:pt idx="70">
                  <c:v>534.42283050277058</c:v>
                </c:pt>
                <c:pt idx="71">
                  <c:v>540.23678399114272</c:v>
                </c:pt>
                <c:pt idx="72">
                  <c:v>546.01713081195192</c:v>
                </c:pt>
                <c:pt idx="73">
                  <c:v>551.76425724873354</c:v>
                </c:pt>
                <c:pt idx="74">
                  <c:v>557.47854296301921</c:v>
                </c:pt>
                <c:pt idx="75">
                  <c:v>563.16036114483734</c:v>
                </c:pt>
                <c:pt idx="76">
                  <c:v>568.81007865896163</c:v>
                </c:pt>
                <c:pt idx="77">
                  <c:v>574.42805618705154</c:v>
                </c:pt>
                <c:pt idx="78">
                  <c:v>580.0146483658225</c:v>
                </c:pt>
                <c:pt idx="79">
                  <c:v>585.57020392137804</c:v>
                </c:pt>
                <c:pt idx="80">
                  <c:v>591.0950657998311</c:v>
                </c:pt>
                <c:pt idx="81">
                  <c:v>596.58957129433657</c:v>
                </c:pt>
                <c:pt idx="82">
                  <c:v>602.05405216865347</c:v>
                </c:pt>
                <c:pt idx="83">
                  <c:v>607.4888347773491</c:v>
                </c:pt>
                <c:pt idx="84">
                  <c:v>612.89424018275452</c:v>
                </c:pt>
                <c:pt idx="85">
                  <c:v>618.27058426877602</c:v>
                </c:pt>
                <c:pt idx="86">
                  <c:v>623.61817785166375</c:v>
                </c:pt>
                <c:pt idx="87">
                  <c:v>628.93732678783397</c:v>
                </c:pt>
                <c:pt idx="88">
                  <c:v>634.22833207883923</c:v>
                </c:pt>
                <c:pt idx="89">
                  <c:v>639.49148997357611</c:v>
                </c:pt>
                <c:pt idx="90">
                  <c:v>644.7270920678169</c:v>
                </c:pt>
                <c:pt idx="91">
                  <c:v>649.93542540115027</c:v>
                </c:pt>
                <c:pt idx="92">
                  <c:v>655.11677255140933</c:v>
                </c:pt>
                <c:pt idx="93">
                  <c:v>660.27141172666711</c:v>
                </c:pt>
                <c:pt idx="94">
                  <c:v>665.39961685487219</c:v>
                </c:pt>
                <c:pt idx="95">
                  <c:v>670.5016576711987</c:v>
                </c:pt>
                <c:pt idx="96">
                  <c:v>675.57779980317844</c:v>
                </c:pt>
                <c:pt idx="97">
                  <c:v>680.62830485368352</c:v>
                </c:pt>
                <c:pt idx="98">
                  <c:v>685.65343048182422</c:v>
                </c:pt>
                <c:pt idx="99">
                  <c:v>690.65343048182422</c:v>
                </c:pt>
                <c:pt idx="100">
                  <c:v>695.62855485993362</c:v>
                </c:pt>
                <c:pt idx="101">
                  <c:v>700.5790499094386</c:v>
                </c:pt>
                <c:pt idx="102">
                  <c:v>705.50515828382288</c:v>
                </c:pt>
                <c:pt idx="103">
                  <c:v>710.40711906813658</c:v>
                </c:pt>
                <c:pt idx="104">
                  <c:v>715.28516784862438</c:v>
                </c:pt>
                <c:pt idx="105">
                  <c:v>720.13953678066321</c:v>
                </c:pt>
                <c:pt idx="106">
                  <c:v>724.97045465505937</c:v>
                </c:pt>
                <c:pt idx="107">
                  <c:v>729.77814696275163</c:v>
                </c:pt>
                <c:pt idx="108">
                  <c:v>734.56283595796697</c:v>
                </c:pt>
                <c:pt idx="109">
                  <c:v>739.32474071987178</c:v>
                </c:pt>
                <c:pt idx="110">
                  <c:v>744.06407721276275</c:v>
                </c:pt>
                <c:pt idx="111">
                  <c:v>748.78105834483824</c:v>
                </c:pt>
                <c:pt idx="112">
                  <c:v>753.47589402558947</c:v>
                </c:pt>
                <c:pt idx="113">
                  <c:v>758.14879122185118</c:v>
                </c:pt>
                <c:pt idx="114">
                  <c:v>762.79995401254882</c:v>
                </c:pt>
                <c:pt idx="115">
                  <c:v>767.4295836421785</c:v>
                </c:pt>
                <c:pt idx="116">
                  <c:v>772.03787857305406</c:v>
                </c:pt>
                <c:pt idx="117">
                  <c:v>776.62503453635679</c:v>
                </c:pt>
                <c:pt idx="118">
                  <c:v>781.19124458201884</c:v>
                </c:pt>
                <c:pt idx="119">
                  <c:v>785.73669912747334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E0D-4C96-AEAB-B841692283CD}"/>
            </c:ext>
          </c:extLst>
        </c:ser>
        <c:ser>
          <c:idx val="3"/>
          <c:order val="3"/>
          <c:tx>
            <c:strRef>
              <c:f>'σ-winding'!$AG$44</c:f>
              <c:strCache>
                <c:ptCount val="1"/>
                <c:pt idx="0">
                  <c:v>10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'σ-winding'!$AC$54:$AC$173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'σ-winding'!$AG$54:$AG$173</c:f>
              <c:numCache>
                <c:formatCode>0.0</c:formatCode>
                <c:ptCount val="120"/>
                <c:pt idx="0">
                  <c:v>19.801980198019798</c:v>
                </c:pt>
                <c:pt idx="1">
                  <c:v>39.409823335274695</c:v>
                </c:pt>
                <c:pt idx="2">
                  <c:v>58.827299063430033</c:v>
                </c:pt>
                <c:pt idx="3">
                  <c:v>78.058068294199259</c:v>
                </c:pt>
                <c:pt idx="4">
                  <c:v>97.10568734181831</c:v>
                </c:pt>
                <c:pt idx="5">
                  <c:v>115.97361187012019</c:v>
                </c:pt>
                <c:pt idx="6">
                  <c:v>134.66520065516693</c:v>
                </c:pt>
                <c:pt idx="7">
                  <c:v>153.18371917368546</c:v>
                </c:pt>
                <c:pt idx="8">
                  <c:v>171.53234302689646</c:v>
                </c:pt>
                <c:pt idx="9">
                  <c:v>189.71416120871464</c:v>
                </c:pt>
                <c:pt idx="10">
                  <c:v>207.73217922673265</c:v>
                </c:pt>
                <c:pt idx="11">
                  <c:v>225.58932208387552</c:v>
                </c:pt>
                <c:pt idx="12">
                  <c:v>243.28843712812329</c:v>
                </c:pt>
                <c:pt idx="13">
                  <c:v>260.83229677724609</c:v>
                </c:pt>
                <c:pt idx="14">
                  <c:v>278.22360112507215</c:v>
                </c:pt>
                <c:pt idx="15">
                  <c:v>295.46498043541698</c:v>
                </c:pt>
                <c:pt idx="16">
                  <c:v>312.55899752943407</c:v>
                </c:pt>
                <c:pt idx="17">
                  <c:v>329.50815007180694</c:v>
                </c:pt>
                <c:pt idx="18">
                  <c:v>346.31487276088257</c:v>
                </c:pt>
                <c:pt idx="19">
                  <c:v>362.98153942754925</c:v>
                </c:pt>
                <c:pt idx="20">
                  <c:v>379.51046504738395</c:v>
                </c:pt>
                <c:pt idx="21">
                  <c:v>395.90390767033477</c:v>
                </c:pt>
                <c:pt idx="22">
                  <c:v>412.16407027196078</c:v>
                </c:pt>
                <c:pt idx="23">
                  <c:v>428.29310253002529</c:v>
                </c:pt>
                <c:pt idx="24">
                  <c:v>444.29310253002529</c:v>
                </c:pt>
                <c:pt idx="25">
                  <c:v>460.16611840304114</c:v>
                </c:pt>
                <c:pt idx="26">
                  <c:v>475.91414989910413</c:v>
                </c:pt>
                <c:pt idx="27">
                  <c:v>491.53914989910413</c:v>
                </c:pt>
                <c:pt idx="28">
                  <c:v>507.04302586809638</c:v>
                </c:pt>
                <c:pt idx="29">
                  <c:v>522.42764125271174</c:v>
                </c:pt>
                <c:pt idx="30">
                  <c:v>537.69481682523087</c:v>
                </c:pt>
                <c:pt idx="31">
                  <c:v>552.846331976746</c:v>
                </c:pt>
                <c:pt idx="32">
                  <c:v>567.88392596170843</c:v>
                </c:pt>
                <c:pt idx="33">
                  <c:v>582.80929909603674</c:v>
                </c:pt>
                <c:pt idx="34">
                  <c:v>597.62411391085152</c:v>
                </c:pt>
                <c:pt idx="35">
                  <c:v>612.32999626379274</c:v>
                </c:pt>
                <c:pt idx="36">
                  <c:v>626.92853640977819</c:v>
                </c:pt>
                <c:pt idx="37">
                  <c:v>641.42129003296657</c:v>
                </c:pt>
                <c:pt idx="38">
                  <c:v>655.8097792415997</c:v>
                </c:pt>
                <c:pt idx="39">
                  <c:v>670.09549352731403</c:v>
                </c:pt>
                <c:pt idx="40">
                  <c:v>684.27989069043463</c:v>
                </c:pt>
                <c:pt idx="41">
                  <c:v>698.36439773268819</c:v>
                </c:pt>
                <c:pt idx="42">
                  <c:v>712.35041171870216</c:v>
                </c:pt>
                <c:pt idx="43">
                  <c:v>726.23930060759108</c:v>
                </c:pt>
                <c:pt idx="44">
                  <c:v>740.03240405586689</c:v>
                </c:pt>
                <c:pt idx="45">
                  <c:v>753.73103419285314</c:v>
                </c:pt>
                <c:pt idx="46">
                  <c:v>767.33647636972387</c:v>
                </c:pt>
                <c:pt idx="47">
                  <c:v>780.84998988323741</c:v>
                </c:pt>
                <c:pt idx="48">
                  <c:v>794.27280867518368</c:v>
                </c:pt>
                <c:pt idx="49">
                  <c:v>807.60614200851705</c:v>
                </c:pt>
                <c:pt idx="50">
                  <c:v>820.8511751210998</c:v>
                </c:pt>
                <c:pt idx="51">
                  <c:v>834.00906985794188</c:v>
                </c:pt>
                <c:pt idx="52">
                  <c:v>847.08096528277849</c:v>
                </c:pt>
                <c:pt idx="53">
                  <c:v>860.06797826979152</c:v>
                </c:pt>
                <c:pt idx="54">
                  <c:v>872.97120407624311</c:v>
                </c:pt>
                <c:pt idx="55">
                  <c:v>885.79171689675593</c:v>
                </c:pt>
                <c:pt idx="56">
                  <c:v>898.53057039994064</c:v>
                </c:pt>
                <c:pt idx="57">
                  <c:v>911.18879824804196</c:v>
                </c:pt>
                <c:pt idx="58">
                  <c:v>923.76741460024323</c:v>
                </c:pt>
                <c:pt idx="59">
                  <c:v>936.26741460024323</c:v>
                </c:pt>
                <c:pt idx="60">
                  <c:v>948.68977484869038</c:v>
                </c:pt>
                <c:pt idx="61">
                  <c:v>961.0354538610361</c:v>
                </c:pt>
                <c:pt idx="62">
                  <c:v>973.3053925113428</c:v>
                </c:pt>
                <c:pt idx="63">
                  <c:v>985.50051446256236</c:v>
                </c:pt>
                <c:pt idx="64">
                  <c:v>997.62172658377449</c:v>
                </c:pt>
                <c:pt idx="65">
                  <c:v>1009.6699193548588</c:v>
                </c:pt>
                <c:pt idx="66">
                  <c:v>1021.6459672590505</c:v>
                </c:pt>
                <c:pt idx="67">
                  <c:v>1033.5507291638123</c:v>
                </c:pt>
                <c:pt idx="68">
                  <c:v>1045.3850486904396</c:v>
                </c:pt>
                <c:pt idx="69">
                  <c:v>1057.1497545727925</c:v>
                </c:pt>
                <c:pt idx="70">
                  <c:v>1068.8456610055412</c:v>
                </c:pt>
                <c:pt idx="71">
                  <c:v>1080.4735679822854</c:v>
                </c:pt>
                <c:pt idx="72">
                  <c:v>1092.0342616239038</c:v>
                </c:pt>
                <c:pt idx="73">
                  <c:v>1103.5285144974671</c:v>
                </c:pt>
                <c:pt idx="74">
                  <c:v>1114.9570859260384</c:v>
                </c:pt>
                <c:pt idx="75">
                  <c:v>1126.3207222896747</c:v>
                </c:pt>
                <c:pt idx="76">
                  <c:v>1137.6201573179233</c:v>
                </c:pt>
                <c:pt idx="77">
                  <c:v>1148.8561123741031</c:v>
                </c:pt>
                <c:pt idx="78">
                  <c:v>1160.029296731645</c:v>
                </c:pt>
                <c:pt idx="79">
                  <c:v>1171.1404078427561</c:v>
                </c:pt>
                <c:pt idx="80">
                  <c:v>1182.1901315996622</c:v>
                </c:pt>
                <c:pt idx="81">
                  <c:v>1193.1791425886731</c:v>
                </c:pt>
                <c:pt idx="82">
                  <c:v>1204.1081043373069</c:v>
                </c:pt>
                <c:pt idx="83">
                  <c:v>1214.9776695546982</c:v>
                </c:pt>
                <c:pt idx="84">
                  <c:v>1225.788480365509</c:v>
                </c:pt>
                <c:pt idx="85">
                  <c:v>1236.541168537552</c:v>
                </c:pt>
                <c:pt idx="86">
                  <c:v>1247.2363557033275</c:v>
                </c:pt>
                <c:pt idx="87">
                  <c:v>1257.8746535756679</c:v>
                </c:pt>
                <c:pt idx="88">
                  <c:v>1268.4566641576785</c:v>
                </c:pt>
                <c:pt idx="89">
                  <c:v>1278.9829799471522</c:v>
                </c:pt>
                <c:pt idx="90">
                  <c:v>1289.4541841356338</c:v>
                </c:pt>
                <c:pt idx="91">
                  <c:v>1299.8708508023005</c:v>
                </c:pt>
                <c:pt idx="92">
                  <c:v>1310.2335451028187</c:v>
                </c:pt>
                <c:pt idx="93">
                  <c:v>1320.5428234533342</c:v>
                </c:pt>
                <c:pt idx="94">
                  <c:v>1330.7992337097444</c:v>
                </c:pt>
                <c:pt idx="95">
                  <c:v>1341.0033153423974</c:v>
                </c:pt>
                <c:pt idx="96">
                  <c:v>1351.1555996063569</c:v>
                </c:pt>
                <c:pt idx="97">
                  <c:v>1361.256609707367</c:v>
                </c:pt>
                <c:pt idx="98">
                  <c:v>1371.3068609636484</c:v>
                </c:pt>
                <c:pt idx="99">
                  <c:v>1381.3068609636484</c:v>
                </c:pt>
                <c:pt idx="100">
                  <c:v>1391.2571097198672</c:v>
                </c:pt>
                <c:pt idx="101">
                  <c:v>1401.1580998188772</c:v>
                </c:pt>
                <c:pt idx="102">
                  <c:v>1411.0103165676458</c:v>
                </c:pt>
                <c:pt idx="103">
                  <c:v>1420.8142381362732</c:v>
                </c:pt>
                <c:pt idx="104">
                  <c:v>1430.5703356972488</c:v>
                </c:pt>
                <c:pt idx="105">
                  <c:v>1440.2790735613264</c:v>
                </c:pt>
                <c:pt idx="106">
                  <c:v>1449.9409093101187</c:v>
                </c:pt>
                <c:pt idx="107">
                  <c:v>1459.5562939255033</c:v>
                </c:pt>
                <c:pt idx="108">
                  <c:v>1469.1256719159339</c:v>
                </c:pt>
                <c:pt idx="109">
                  <c:v>1478.6494814397436</c:v>
                </c:pt>
                <c:pt idx="110">
                  <c:v>1488.1281544255255</c:v>
                </c:pt>
                <c:pt idx="111">
                  <c:v>1497.5621166896765</c:v>
                </c:pt>
                <c:pt idx="112">
                  <c:v>1506.9517880511789</c:v>
                </c:pt>
                <c:pt idx="113">
                  <c:v>1516.2975824437024</c:v>
                </c:pt>
                <c:pt idx="114">
                  <c:v>1525.5999080250976</c:v>
                </c:pt>
                <c:pt idx="115">
                  <c:v>1534.859167284357</c:v>
                </c:pt>
                <c:pt idx="116">
                  <c:v>1544.0757571461081</c:v>
                </c:pt>
                <c:pt idx="117">
                  <c:v>1553.2500690727136</c:v>
                </c:pt>
                <c:pt idx="118">
                  <c:v>1562.3824891640377</c:v>
                </c:pt>
                <c:pt idx="119">
                  <c:v>1571.4733982549467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E0D-4C96-AEAB-B841692283CD}"/>
            </c:ext>
          </c:extLst>
        </c:ser>
        <c:ser>
          <c:idx val="4"/>
          <c:order val="4"/>
          <c:tx>
            <c:strRef>
              <c:f>'σ-winding'!$AH$44</c:f>
              <c:strCache>
                <c:ptCount val="1"/>
                <c:pt idx="0">
                  <c:v>15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'σ-winding'!$AC$54:$AC$173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'σ-winding'!$AH$54:$AH$173</c:f>
              <c:numCache>
                <c:formatCode>0.0</c:formatCode>
                <c:ptCount val="120"/>
                <c:pt idx="0">
                  <c:v>29.702970297029697</c:v>
                </c:pt>
                <c:pt idx="1">
                  <c:v>59.114735002912049</c:v>
                </c:pt>
                <c:pt idx="2">
                  <c:v>88.240948595145056</c:v>
                </c:pt>
                <c:pt idx="3">
                  <c:v>117.0871024412989</c:v>
                </c:pt>
                <c:pt idx="4">
                  <c:v>145.65853101272748</c:v>
                </c:pt>
                <c:pt idx="5">
                  <c:v>173.9604178051803</c:v>
                </c:pt>
                <c:pt idx="6">
                  <c:v>201.99780098275039</c:v>
                </c:pt>
                <c:pt idx="7">
                  <c:v>229.77557876052816</c:v>
                </c:pt>
                <c:pt idx="8">
                  <c:v>257.29851454034468</c:v>
                </c:pt>
                <c:pt idx="9">
                  <c:v>284.57124181307194</c:v>
                </c:pt>
                <c:pt idx="10">
                  <c:v>311.59826884009897</c:v>
                </c:pt>
                <c:pt idx="11">
                  <c:v>338.38398312581324</c:v>
                </c:pt>
                <c:pt idx="12">
                  <c:v>364.93265569218494</c:v>
                </c:pt>
                <c:pt idx="13">
                  <c:v>391.24844516586916</c:v>
                </c:pt>
                <c:pt idx="14">
                  <c:v>417.33540168760828</c:v>
                </c:pt>
                <c:pt idx="15">
                  <c:v>443.19747065312549</c:v>
                </c:pt>
                <c:pt idx="16">
                  <c:v>468.83849629415113</c:v>
                </c:pt>
                <c:pt idx="17">
                  <c:v>494.26222510771044</c:v>
                </c:pt>
                <c:pt idx="18">
                  <c:v>519.47230914132388</c:v>
                </c:pt>
                <c:pt idx="19">
                  <c:v>544.47230914132388</c:v>
                </c:pt>
                <c:pt idx="20">
                  <c:v>569.26569757107598</c:v>
                </c:pt>
                <c:pt idx="21">
                  <c:v>593.85586150550216</c:v>
                </c:pt>
                <c:pt idx="22">
                  <c:v>618.24610540794117</c:v>
                </c:pt>
                <c:pt idx="23">
                  <c:v>642.439653795038</c:v>
                </c:pt>
                <c:pt idx="24">
                  <c:v>666.439653795038</c:v>
                </c:pt>
                <c:pt idx="25">
                  <c:v>690.24917760456185</c:v>
                </c:pt>
                <c:pt idx="26">
                  <c:v>713.87122484865631</c:v>
                </c:pt>
                <c:pt idx="27">
                  <c:v>737.30872484865631</c:v>
                </c:pt>
                <c:pt idx="28">
                  <c:v>760.56453880214463</c:v>
                </c:pt>
                <c:pt idx="29">
                  <c:v>783.64146187906772</c:v>
                </c:pt>
                <c:pt idx="30">
                  <c:v>806.54222523784631</c:v>
                </c:pt>
                <c:pt idx="31">
                  <c:v>829.26949796511906</c:v>
                </c:pt>
                <c:pt idx="32">
                  <c:v>851.82588894256264</c:v>
                </c:pt>
                <c:pt idx="33">
                  <c:v>874.21394864405522</c:v>
                </c:pt>
                <c:pt idx="34">
                  <c:v>896.43617086627739</c:v>
                </c:pt>
                <c:pt idx="35">
                  <c:v>918.4949943956891</c:v>
                </c:pt>
                <c:pt idx="36">
                  <c:v>940.39280461466717</c:v>
                </c:pt>
                <c:pt idx="37">
                  <c:v>962.13193504944979</c:v>
                </c:pt>
                <c:pt idx="38">
                  <c:v>983.71466886239944</c:v>
                </c:pt>
                <c:pt idx="39">
                  <c:v>1005.1432402909709</c:v>
                </c:pt>
                <c:pt idx="40">
                  <c:v>1026.4198360356518</c:v>
                </c:pt>
                <c:pt idx="41">
                  <c:v>1047.546596599032</c:v>
                </c:pt>
                <c:pt idx="42">
                  <c:v>1068.525617578053</c:v>
                </c:pt>
                <c:pt idx="43">
                  <c:v>1089.3589509113863</c:v>
                </c:pt>
                <c:pt idx="44">
                  <c:v>1110.0486060838</c:v>
                </c:pt>
                <c:pt idx="45">
                  <c:v>1130.5965512892794</c:v>
                </c:pt>
                <c:pt idx="46">
                  <c:v>1151.0047145545855</c:v>
                </c:pt>
                <c:pt idx="47">
                  <c:v>1171.2749848248557</c:v>
                </c:pt>
                <c:pt idx="48">
                  <c:v>1191.4092130127751</c:v>
                </c:pt>
                <c:pt idx="49">
                  <c:v>1211.4092130127751</c:v>
                </c:pt>
                <c:pt idx="50">
                  <c:v>1231.2767626816492</c:v>
                </c:pt>
                <c:pt idx="51">
                  <c:v>1251.0136047869123</c:v>
                </c:pt>
                <c:pt idx="52">
                  <c:v>1270.6214479241671</c:v>
                </c:pt>
                <c:pt idx="53">
                  <c:v>1290.1019674046865</c:v>
                </c:pt>
                <c:pt idx="54">
                  <c:v>1309.4568061143639</c:v>
                </c:pt>
                <c:pt idx="55">
                  <c:v>1328.6875753451332</c:v>
                </c:pt>
                <c:pt idx="56">
                  <c:v>1347.7958555999103</c:v>
                </c:pt>
                <c:pt idx="57">
                  <c:v>1366.7831973720622</c:v>
                </c:pt>
                <c:pt idx="58">
                  <c:v>1385.6511219003642</c:v>
                </c:pt>
                <c:pt idx="59">
                  <c:v>1404.4011219003642</c:v>
                </c:pt>
                <c:pt idx="60">
                  <c:v>1423.0346622730349</c:v>
                </c:pt>
                <c:pt idx="61">
                  <c:v>1441.5531807915534</c:v>
                </c:pt>
                <c:pt idx="62">
                  <c:v>1459.9580887670136</c:v>
                </c:pt>
                <c:pt idx="63">
                  <c:v>1478.2507716938428</c:v>
                </c:pt>
                <c:pt idx="64">
                  <c:v>1496.4325898756611</c:v>
                </c:pt>
                <c:pt idx="65">
                  <c:v>1514.5048790322876</c:v>
                </c:pt>
                <c:pt idx="66">
                  <c:v>1532.4689508885749</c:v>
                </c:pt>
                <c:pt idx="67">
                  <c:v>1550.3260937457178</c:v>
                </c:pt>
                <c:pt idx="68">
                  <c:v>1568.0775730356586</c:v>
                </c:pt>
                <c:pt idx="69">
                  <c:v>1585.7246318591881</c:v>
                </c:pt>
                <c:pt idx="70">
                  <c:v>1603.2684915083109</c:v>
                </c:pt>
                <c:pt idx="71">
                  <c:v>1620.7103519734271</c:v>
                </c:pt>
                <c:pt idx="72">
                  <c:v>1638.051392435855</c:v>
                </c:pt>
                <c:pt idx="73">
                  <c:v>1655.2927717461998</c:v>
                </c:pt>
                <c:pt idx="74">
                  <c:v>1672.4356288890569</c:v>
                </c:pt>
                <c:pt idx="75">
                  <c:v>1689.4810834345114</c:v>
                </c:pt>
                <c:pt idx="76">
                  <c:v>1706.4302359768844</c:v>
                </c:pt>
                <c:pt idx="77">
                  <c:v>1723.284168561154</c:v>
                </c:pt>
                <c:pt idx="78">
                  <c:v>1740.0439450974668</c:v>
                </c:pt>
                <c:pt idx="79">
                  <c:v>1756.7106117641335</c:v>
                </c:pt>
                <c:pt idx="80">
                  <c:v>1773.2851973994927</c:v>
                </c:pt>
                <c:pt idx="81">
                  <c:v>1789.7687138830092</c:v>
                </c:pt>
                <c:pt idx="82">
                  <c:v>1806.16215650596</c:v>
                </c:pt>
                <c:pt idx="83">
                  <c:v>1822.466504332047</c:v>
                </c:pt>
                <c:pt idx="84">
                  <c:v>1838.6827205482632</c:v>
                </c:pt>
                <c:pt idx="85">
                  <c:v>1854.8117528063278</c:v>
                </c:pt>
                <c:pt idx="86">
                  <c:v>1870.8545335549909</c:v>
                </c:pt>
                <c:pt idx="87">
                  <c:v>1886.8119803635016</c:v>
                </c:pt>
                <c:pt idx="88">
                  <c:v>1902.6849962365175</c:v>
                </c:pt>
                <c:pt idx="89">
                  <c:v>1918.4744699207281</c:v>
                </c:pt>
                <c:pt idx="90">
                  <c:v>1934.1812762034506</c:v>
                </c:pt>
                <c:pt idx="91">
                  <c:v>1949.8062762034506</c:v>
                </c:pt>
                <c:pt idx="92">
                  <c:v>1965.3503176542279</c:v>
                </c:pt>
                <c:pt idx="93">
                  <c:v>1980.8142351800011</c:v>
                </c:pt>
                <c:pt idx="94">
                  <c:v>1996.1988505646166</c:v>
                </c:pt>
                <c:pt idx="95">
                  <c:v>2011.5049730135961</c:v>
                </c:pt>
                <c:pt idx="96">
                  <c:v>2026.7333994095352</c:v>
                </c:pt>
                <c:pt idx="97">
                  <c:v>2041.8849145610504</c:v>
                </c:pt>
                <c:pt idx="98">
                  <c:v>2056.9602914454726</c:v>
                </c:pt>
                <c:pt idx="99">
                  <c:v>2071.9602914454726</c:v>
                </c:pt>
                <c:pt idx="100">
                  <c:v>2086.885664579801</c:v>
                </c:pt>
                <c:pt idx="101">
                  <c:v>2101.7371497283157</c:v>
                </c:pt>
                <c:pt idx="102">
                  <c:v>2116.5154748514683</c:v>
                </c:pt>
                <c:pt idx="103">
                  <c:v>2131.2213572044093</c:v>
                </c:pt>
                <c:pt idx="104">
                  <c:v>2145.8555035458726</c:v>
                </c:pt>
                <c:pt idx="105">
                  <c:v>2160.4186103419893</c:v>
                </c:pt>
                <c:pt idx="106">
                  <c:v>2174.9113639651778</c:v>
                </c:pt>
                <c:pt idx="107">
                  <c:v>2189.3344408882549</c:v>
                </c:pt>
                <c:pt idx="108">
                  <c:v>2203.688507873901</c:v>
                </c:pt>
                <c:pt idx="109">
                  <c:v>2217.9742221596152</c:v>
                </c:pt>
                <c:pt idx="110">
                  <c:v>2232.1922316382884</c:v>
                </c:pt>
                <c:pt idx="111">
                  <c:v>2246.3431750345148</c:v>
                </c:pt>
                <c:pt idx="112">
                  <c:v>2260.4276820767682</c:v>
                </c:pt>
                <c:pt idx="113">
                  <c:v>2274.4463736655534</c:v>
                </c:pt>
                <c:pt idx="114">
                  <c:v>2288.3998620376465</c:v>
                </c:pt>
                <c:pt idx="115">
                  <c:v>2302.2887509265352</c:v>
                </c:pt>
                <c:pt idx="116">
                  <c:v>2316.1136357191617</c:v>
                </c:pt>
                <c:pt idx="117">
                  <c:v>2329.8751036090698</c:v>
                </c:pt>
                <c:pt idx="118">
                  <c:v>2343.573733746056</c:v>
                </c:pt>
                <c:pt idx="119">
                  <c:v>2357.2100973824195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E0D-4C96-AEAB-B84169228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0832816"/>
        <c:axId val="1906274560"/>
      </c:scatterChart>
      <c:valAx>
        <c:axId val="1900832816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A67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Turn index (-)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A67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A67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06274560"/>
        <c:crosses val="autoZero"/>
        <c:crossBetween val="midCat"/>
        <c:majorUnit val="20"/>
      </c:valAx>
      <c:valAx>
        <c:axId val="1906274560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A67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Winding stress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A67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A67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00832816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2B3A67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A67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FCC1C-11EC-4F67-8CC7-804FA3A5A6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F459F-C136-4DAA-802C-D766290967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8E514-7C26-423C-9E4D-DB9E8D5EB256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5DF60-1C15-4D73-BF88-AC09B44629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1AF54-E35E-4494-9E90-F3902EC78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E365-A9AC-4B31-8F8F-AFDC05DA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33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6A35C-0A0A-4D3F-A2FB-D0C7E709430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2B571-F372-41C3-842C-FEC20D4D3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5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ONLY DEVICES 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power, not necessarily useful one </a:t>
            </a:r>
          </a:p>
          <a:p>
            <a:pPr marL="171450" indent="-171450">
              <a:buFontTx/>
              <a:buChar char="-"/>
            </a:pPr>
            <a:r>
              <a:rPr lang="en-US" dirty="0"/>
              <a:t>Power density B*</a:t>
            </a:r>
            <a:r>
              <a:rPr lang="en-US" dirty="0" err="1"/>
              <a:t>dz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More periods -&gt; brilliance 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Short periods, higher energy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Check units font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B571-F372-41C3-842C-FEC20D4D38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0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Scaling factor: dimensions vs B field and gradient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B571-F372-41C3-842C-FEC20D4D38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6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variation in a circuit subjected to KCL, voltages are </a:t>
            </a:r>
            <a:r>
              <a:rPr lang="en-US" dirty="0" err="1"/>
              <a:t>lagrange</a:t>
            </a:r>
            <a:r>
              <a:rPr lang="en-US" dirty="0"/>
              <a:t> multipliers associated to CKL constraint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B571-F372-41C3-842C-FEC20D4D38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CE compliant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Logo </a:t>
            </a:r>
            <a:r>
              <a:rPr lang="en-US" sz="1200" dirty="0" err="1"/>
              <a:t>Automachine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B571-F372-41C3-842C-FEC20D4D38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9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Undulator bench ( HALL probe + stretch wire)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B571-F372-41C3-842C-FEC20D4D38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55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2B571-F372-41C3-842C-FEC20D4D38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9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3300" cy="3421063"/>
          </a:xfrm>
          <a:prstGeom prst="rect">
            <a:avLst/>
          </a:prstGeom>
          <a:ln w="0">
            <a:noFill/>
          </a:ln>
        </p:spPr>
      </p:sp>
      <p:sp>
        <p:nvSpPr>
          <p:cNvPr id="12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320" cy="4104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6" name="PlaceHolder 3"/>
          <p:cNvSpPr>
            <a:spLocks noGrp="1"/>
          </p:cNvSpPr>
          <p:nvPr>
            <p:ph type="sldNum" idx="145"/>
          </p:nvPr>
        </p:nvSpPr>
        <p:spPr>
          <a:xfrm>
            <a:off x="3884760" y="8685360"/>
            <a:ext cx="2961720" cy="44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16B9164-DDA2-4B29-9BAF-3E4746E0ED3E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7D606-0040-4271-9C90-92E0516A6B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A9F00558-839A-4997-93F4-E65599B64EB0}"/>
              </a:ext>
            </a:extLst>
          </p:cNvPr>
          <p:cNvSpPr/>
          <p:nvPr userDrawn="1"/>
        </p:nvSpPr>
        <p:spPr>
          <a:xfrm>
            <a:off x="0" y="0"/>
            <a:ext cx="12192000" cy="5411244"/>
          </a:xfrm>
          <a:prstGeom prst="rect">
            <a:avLst/>
          </a:prstGeom>
          <a:solidFill>
            <a:schemeClr val="tx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244D9-037C-4197-B745-23010D372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799" y="2025007"/>
            <a:ext cx="6477736" cy="1712706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484E0-617C-4DB1-AA1D-64F8D8C98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4800" y="4234318"/>
            <a:ext cx="6477734" cy="10615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4773596-FD3E-4002-8B1A-65933362D977}"/>
              </a:ext>
            </a:extLst>
          </p:cNvPr>
          <p:cNvSpPr/>
          <p:nvPr userDrawn="1"/>
        </p:nvSpPr>
        <p:spPr>
          <a:xfrm>
            <a:off x="4800600" y="3967377"/>
            <a:ext cx="4978401" cy="45719"/>
          </a:xfrm>
          <a:prstGeom prst="rect">
            <a:avLst/>
          </a:prstGeom>
          <a:solidFill>
            <a:schemeClr val="accent2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70" b="0" strike="noStrike" spc="-1" dirty="0">
              <a:solidFill>
                <a:schemeClr val="dk1"/>
              </a:solidFill>
              <a:latin typeface="Arial"/>
              <a:ea typeface="DejaVu San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FC18F1E-9E02-4758-A764-FA7A00AA9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632" y="364252"/>
            <a:ext cx="1109143" cy="141225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55A910D-E223-47F4-9BF6-2BCCAE3E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16727"/>
          <a:stretch/>
        </p:blipFill>
        <p:spPr>
          <a:xfrm>
            <a:off x="346891" y="351552"/>
            <a:ext cx="4276741" cy="5059692"/>
          </a:xfrm>
          <a:prstGeom prst="rect">
            <a:avLst/>
          </a:prstGeom>
        </p:spPr>
      </p:pic>
      <p:sp>
        <p:nvSpPr>
          <p:cNvPr id="88" name="Footer Placeholder 87">
            <a:extLst>
              <a:ext uri="{FF2B5EF4-FFF2-40B4-BE49-F238E27FC236}">
                <a16:creationId xmlns:a16="http://schemas.microsoft.com/office/drawing/2014/main" id="{1E967ABF-D818-4A05-90A4-95FF5DFBF4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Name Event | Date | Speaker</a:t>
            </a:r>
          </a:p>
        </p:txBody>
      </p:sp>
      <p:sp>
        <p:nvSpPr>
          <p:cNvPr id="89" name="Slide Number Placeholder 88">
            <a:extLst>
              <a:ext uri="{FF2B5EF4-FFF2-40B4-BE49-F238E27FC236}">
                <a16:creationId xmlns:a16="http://schemas.microsoft.com/office/drawing/2014/main" id="{2DB7C064-B2ED-458D-9546-57F93D617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8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6079-6DF5-4E61-88E6-B25DC58B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A0BDF-5398-44D8-8786-6F918AFD8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7D4E0-82ED-4165-9B48-74B9D177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1C4E5-A0D6-4B54-9FB6-C3634C47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7F8EE-B7F0-4B3B-A4EF-F4699F0E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5169-F3D0-478B-99BC-D5C53177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F316D-86D1-4DDC-BA2D-7568E269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3F8E9-21F3-42C3-AC0A-A3A167461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2B8E8-E00C-4F44-A0A7-C83249048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96D7E-24D4-420D-9391-62A1225A3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0ADB3-1F53-43CE-9F3D-ECC2EF8E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4E9CF3-D4DE-4F97-948A-7F8EBDA7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822D0-61E4-4B7F-8771-5C99CAE5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9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EDA1-B5B9-4EFC-8AE6-7E88A82A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AAF06B-C0CA-4C72-B61C-E4B44623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964EE-E9E1-4535-A477-5F24AEFA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3E574-D0D7-4825-B2EF-BA81F33E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1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730F-C541-4C47-8CDC-D29D6568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177AB-1133-45FA-B26B-2B19DDDDD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284F6-A6E5-4155-B2D5-5F3A5C6F7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6E560-907C-4DD6-B81E-3B108BA6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7C875-3A95-4F92-8232-2AA2AC37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7E895-F322-4821-861A-C007A0C0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E5CB-87F1-4F98-95E4-2A4F5F0A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DAA40-5CD1-41B8-82D8-42E5D2438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7B558-395B-4DB6-8400-534267F0C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325A3-E0C0-4E53-9991-4054AFC8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CA78C-8478-4202-9D35-CC238BB4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64900-2F18-47B2-9A84-F7D056AF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7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2CF0-77D4-480E-BB2C-850A1260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FB6B4-AF2A-4C70-BCD5-4A7B7EA81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E924C-7CFD-46D0-B17F-5F8A37E8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607B-7F60-41D7-A5AF-B5A58890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B356-18BD-4CA8-944F-19D27FA1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0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00DF5-1644-4395-9566-88740D303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1C67C-79D9-4042-A0C9-5C16ACDA7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3DCC1-CC14-4C4E-B985-4AA150E58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CB72C-B2DC-4106-8B7D-5B67E4A3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30B27-3EBD-4DD4-9378-3A555477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C44A9B-625E-4918-AEFF-DC3FFC8425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0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fr-FR"/>
              <a:t>Name Event | Date | Speaker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7D853E-C7DB-4ABE-9885-4231CF76B4A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098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969600" y="966326"/>
            <a:ext cx="5328000" cy="5198376"/>
          </a:xfrm>
        </p:spPr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7F443F0-052A-486B-B93F-09A9F30843A8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6670604" y="966326"/>
            <a:ext cx="5328000" cy="5198376"/>
          </a:xfrm>
        </p:spPr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4E9B1C9-326E-4E8A-BEC7-F672D7622988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364760" y="6324480"/>
            <a:ext cx="1581480" cy="365760"/>
          </a:xfrm>
          <a:prstGeom prst="rect">
            <a:avLst/>
          </a:prstGeom>
          <a:ln w="0">
            <a:noFill/>
          </a:ln>
        </p:spPr>
      </p:pic>
      <p:sp>
        <p:nvSpPr>
          <p:cNvPr id="12" name="PlaceHolder 1">
            <a:extLst>
              <a:ext uri="{FF2B5EF4-FFF2-40B4-BE49-F238E27FC236}">
                <a16:creationId xmlns:a16="http://schemas.microsoft.com/office/drawing/2014/main" id="{B02397D9-A74D-4411-A8CC-80F7F7BA2DB7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959400" y="6483240"/>
            <a:ext cx="8154360" cy="20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1" strike="noStrike" spc="-1">
                <a:solidFill>
                  <a:srgbClr val="2B3A67"/>
                </a:solidFill>
                <a:latin typeface="Arial"/>
              </a:defRPr>
            </a:lvl1pPr>
          </a:lstStyle>
          <a:p>
            <a:r>
              <a:rPr lang="en-US"/>
              <a:t>Name Event | Date | Speaker</a:t>
            </a:r>
            <a:endParaRPr lang="en-US" b="0">
              <a:latin typeface="Times New Roman"/>
            </a:endParaRPr>
          </a:p>
        </p:txBody>
      </p:sp>
      <p:sp>
        <p:nvSpPr>
          <p:cNvPr id="13" name="PlaceHolder 2">
            <a:extLst>
              <a:ext uri="{FF2B5EF4-FFF2-40B4-BE49-F238E27FC236}">
                <a16:creationId xmlns:a16="http://schemas.microsoft.com/office/drawing/2014/main" id="{452FE7E4-8D4B-4CB9-B89B-BD3C8CBF52A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239400" y="6483600"/>
            <a:ext cx="545760" cy="20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1000" b="1" strike="noStrike" spc="-1">
                <a:solidFill>
                  <a:srgbClr val="2B3A67"/>
                </a:solidFill>
                <a:latin typeface="Arial"/>
              </a:defRPr>
            </a:lvl1pPr>
          </a:lstStyle>
          <a:p>
            <a:fld id="{B8CBEDB3-402B-45C3-B24C-AE5B1579F3F7}" type="slidenum">
              <a:rPr lang="en-US" smtClean="0"/>
              <a:pPr/>
              <a:t>‹#›</a:t>
            </a:fld>
            <a:endParaRPr lang="en-US" b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002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C2E4-2B25-4550-A58C-9B77FEBA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26" y="362369"/>
            <a:ext cx="10808408" cy="72000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0888-141D-4796-9808-AB4892C3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4" y="1458544"/>
            <a:ext cx="11533070" cy="4678321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642BA-03DB-4020-955D-798805477429}"/>
              </a:ext>
            </a:extLst>
          </p:cNvPr>
          <p:cNvSpPr/>
          <p:nvPr userDrawn="1"/>
        </p:nvSpPr>
        <p:spPr>
          <a:xfrm>
            <a:off x="337042" y="361402"/>
            <a:ext cx="625417" cy="431078"/>
          </a:xfrm>
          <a:prstGeom prst="rect">
            <a:avLst/>
          </a:prstGeom>
          <a:solidFill>
            <a:srgbClr val="2B3A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CE9742-471B-4A50-B8AD-5694BD567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534" y="6246734"/>
            <a:ext cx="468000" cy="510513"/>
          </a:xfrm>
          <a:prstGeom prst="rect">
            <a:avLst/>
          </a:prstGeom>
        </p:spPr>
      </p:pic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39A42780-1E80-43B2-8160-56642BDEFB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Name Event | Date | Speaker</a:t>
            </a:r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9DF172F-C809-45B4-AD8B-FAAA3119F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C2E4-2B25-4550-A58C-9B77FEBA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25" y="362369"/>
            <a:ext cx="10808409" cy="720000"/>
          </a:xfrm>
          <a:solidFill>
            <a:schemeClr val="tx1"/>
          </a:solidFill>
          <a:ln>
            <a:solidFill>
              <a:srgbClr val="2B3A67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0888-141D-4796-9808-AB4892C3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4" y="1466164"/>
            <a:ext cx="5397065" cy="4678321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642BA-03DB-4020-955D-798805477429}"/>
              </a:ext>
            </a:extLst>
          </p:cNvPr>
          <p:cNvSpPr/>
          <p:nvPr userDrawn="1"/>
        </p:nvSpPr>
        <p:spPr>
          <a:xfrm>
            <a:off x="337042" y="361402"/>
            <a:ext cx="625417" cy="720000"/>
          </a:xfrm>
          <a:prstGeom prst="rect">
            <a:avLst/>
          </a:prstGeom>
          <a:solidFill>
            <a:srgbClr val="2B3A67"/>
          </a:solidFill>
          <a:ln>
            <a:solidFill>
              <a:srgbClr val="2B3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CE9742-471B-4A50-B8AD-5694BD567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534" y="6246734"/>
            <a:ext cx="468000" cy="510513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78FCE52-36AD-427C-9D50-AF6411C8D6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5469" y="1466164"/>
            <a:ext cx="5397065" cy="4678321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Metropolis" panose="00000500000000000000" pitchFamily="50" charset="0"/>
              </a:defRPr>
            </a:lvl1pPr>
            <a:lvl2pPr>
              <a:defRPr>
                <a:latin typeface="Metropolis" panose="00000500000000000000" pitchFamily="50" charset="0"/>
              </a:defRPr>
            </a:lvl2pPr>
            <a:lvl3pPr>
              <a:defRPr>
                <a:latin typeface="Metropolis" panose="00000500000000000000" pitchFamily="50" charset="0"/>
              </a:defRPr>
            </a:lvl3pPr>
            <a:lvl4pPr>
              <a:defRPr>
                <a:latin typeface="Metropolis" panose="00000500000000000000" pitchFamily="50" charset="0"/>
              </a:defRPr>
            </a:lvl4pPr>
            <a:lvl5pPr>
              <a:defRPr>
                <a:latin typeface="Metropolis" panose="000005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85B5F-3E66-478D-ADCB-12F77B0E36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Name Event | Date | Speaker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14874-B1EB-4746-BB91-6B00F29BFD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2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86BE12-7470-4456-8B67-BDA844E07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534" y="6246734"/>
            <a:ext cx="468000" cy="51051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C54FE-853A-4E7E-AA7A-0159B33B51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Name Event | Date | Speaker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DB118-D80D-4043-A66F-957782A66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7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0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">
            <a:extLst>
              <a:ext uri="{FF2B5EF4-FFF2-40B4-BE49-F238E27FC236}">
                <a16:creationId xmlns:a16="http://schemas.microsoft.com/office/drawing/2014/main" id="{AD69D8CF-4852-436E-8A59-679396A2BF5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0" y="0"/>
            <a:ext cx="12192000" cy="685872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9C54E-A842-4CD8-830A-47F8E467E5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632" y="364252"/>
            <a:ext cx="1109143" cy="14122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E8F426-085B-4F71-BFFE-AA1A0F3C9FA7}"/>
              </a:ext>
            </a:extLst>
          </p:cNvPr>
          <p:cNvSpPr/>
          <p:nvPr userDrawn="1"/>
        </p:nvSpPr>
        <p:spPr>
          <a:xfrm>
            <a:off x="6648209" y="5833382"/>
            <a:ext cx="5214325" cy="58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5FAFB-6674-4EC6-8B85-AA70CCBF5574}"/>
              </a:ext>
            </a:extLst>
          </p:cNvPr>
          <p:cNvSpPr txBox="1"/>
          <p:nvPr userDrawn="1"/>
        </p:nvSpPr>
        <p:spPr>
          <a:xfrm>
            <a:off x="6794499" y="5898517"/>
            <a:ext cx="492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etropolis" panose="00000500000000000000" pitchFamily="50" charset="0"/>
              </a:rPr>
              <a:t>Many thanks for your attention !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03C104E-3E91-4253-99ED-9E856B597ABF}"/>
              </a:ext>
            </a:extLst>
          </p:cNvPr>
          <p:cNvSpPr/>
          <p:nvPr userDrawn="1"/>
        </p:nvSpPr>
        <p:spPr>
          <a:xfrm rot="10800000">
            <a:off x="-3" y="-5"/>
            <a:ext cx="8470901" cy="4911873"/>
          </a:xfrm>
          <a:prstGeom prst="triangle">
            <a:avLst>
              <a:gd name="adj" fmla="val 100000"/>
            </a:avLst>
          </a:prstGeom>
          <a:solidFill>
            <a:srgbClr val="2B3A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79C6AD0-F9B9-45FA-8F4E-393A4D12CB4E}"/>
              </a:ext>
            </a:extLst>
          </p:cNvPr>
          <p:cNvSpPr/>
          <p:nvPr userDrawn="1"/>
        </p:nvSpPr>
        <p:spPr>
          <a:xfrm rot="16200000">
            <a:off x="4694406" y="-933827"/>
            <a:ext cx="1892300" cy="3759955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7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71DAB-3B35-4B18-B7D0-0B4F40770685}"/>
              </a:ext>
            </a:extLst>
          </p:cNvPr>
          <p:cNvCxnSpPr>
            <a:cxnSpLocks/>
          </p:cNvCxnSpPr>
          <p:nvPr userDrawn="1"/>
        </p:nvCxnSpPr>
        <p:spPr>
          <a:xfrm flipH="1">
            <a:off x="-612448" y="6146391"/>
            <a:ext cx="135759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DA9BEE-06C7-4B3D-A7F3-EA792B328DA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552448" y="6501991"/>
            <a:ext cx="13215936" cy="67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D614B-CC43-4734-B623-72B45EBC6B14}"/>
              </a:ext>
            </a:extLst>
          </p:cNvPr>
          <p:cNvCxnSpPr/>
          <p:nvPr userDrawn="1"/>
        </p:nvCxnSpPr>
        <p:spPr>
          <a:xfrm>
            <a:off x="329466" y="-947849"/>
            <a:ext cx="0" cy="8168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4B9A1C-D120-4BD3-B3E3-3ACF6B270F15}"/>
              </a:ext>
            </a:extLst>
          </p:cNvPr>
          <p:cNvCxnSpPr/>
          <p:nvPr userDrawn="1"/>
        </p:nvCxnSpPr>
        <p:spPr>
          <a:xfrm>
            <a:off x="11862534" y="-795449"/>
            <a:ext cx="0" cy="8168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E0DB04-1D37-454E-85B2-1F24414D1A16}"/>
              </a:ext>
            </a:extLst>
          </p:cNvPr>
          <p:cNvCxnSpPr/>
          <p:nvPr userDrawn="1"/>
        </p:nvCxnSpPr>
        <p:spPr>
          <a:xfrm>
            <a:off x="948075" y="-947849"/>
            <a:ext cx="0" cy="8168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F325C2-3304-4887-B523-56CB721988AE}"/>
              </a:ext>
            </a:extLst>
          </p:cNvPr>
          <p:cNvCxnSpPr/>
          <p:nvPr userDrawn="1"/>
        </p:nvCxnSpPr>
        <p:spPr>
          <a:xfrm>
            <a:off x="1061700" y="-947849"/>
            <a:ext cx="0" cy="8168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B3041-65FF-4806-B455-BCD9CCA1A3D9}"/>
              </a:ext>
            </a:extLst>
          </p:cNvPr>
          <p:cNvCxnSpPr>
            <a:cxnSpLocks/>
          </p:cNvCxnSpPr>
          <p:nvPr userDrawn="1"/>
        </p:nvCxnSpPr>
        <p:spPr>
          <a:xfrm>
            <a:off x="-236220" y="349250"/>
            <a:ext cx="13037820" cy="55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E78CCF-F518-44C2-B763-4ED97B2414F0}"/>
              </a:ext>
            </a:extLst>
          </p:cNvPr>
          <p:cNvCxnSpPr>
            <a:cxnSpLocks/>
          </p:cNvCxnSpPr>
          <p:nvPr userDrawn="1"/>
        </p:nvCxnSpPr>
        <p:spPr>
          <a:xfrm>
            <a:off x="-366050" y="1458544"/>
            <a:ext cx="1340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3EDF5B-DA7C-4C8B-B70B-EA95AC495D60}"/>
              </a:ext>
            </a:extLst>
          </p:cNvPr>
          <p:cNvCxnSpPr>
            <a:cxnSpLocks/>
          </p:cNvCxnSpPr>
          <p:nvPr userDrawn="1"/>
        </p:nvCxnSpPr>
        <p:spPr>
          <a:xfrm flipV="1">
            <a:off x="-258273" y="784307"/>
            <a:ext cx="16298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C0F87E-54EE-4CBC-9507-27763C6CC743}"/>
              </a:ext>
            </a:extLst>
          </p:cNvPr>
          <p:cNvCxnSpPr>
            <a:cxnSpLocks/>
          </p:cNvCxnSpPr>
          <p:nvPr userDrawn="1"/>
        </p:nvCxnSpPr>
        <p:spPr>
          <a:xfrm flipV="1">
            <a:off x="-233472" y="1082369"/>
            <a:ext cx="12896960" cy="1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2A89C3EA-BE17-4D0A-B2CE-13120A869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Name Event | Date | Speaker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B3E83E7-60EB-41FD-AD7E-9B5DE2F75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80964-A6FD-4BB1-9CB3-674B6EDC1191}"/>
              </a:ext>
            </a:extLst>
          </p:cNvPr>
          <p:cNvSpPr txBox="1"/>
          <p:nvPr userDrawn="1"/>
        </p:nvSpPr>
        <p:spPr>
          <a:xfrm>
            <a:off x="1371600" y="1721594"/>
            <a:ext cx="506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opolis" panose="00000500000000000000" pitchFamily="50" charset="0"/>
              </a:rPr>
              <a:t>Template slide only for construction</a:t>
            </a:r>
          </a:p>
        </p:txBody>
      </p:sp>
    </p:spTree>
    <p:extLst>
      <p:ext uri="{BB962C8B-B14F-4D97-AF65-F5344CB8AC3E}">
        <p14:creationId xmlns:p14="http://schemas.microsoft.com/office/powerpoint/2010/main" val="5959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30">
            <a:extLst>
              <a:ext uri="{FF2B5EF4-FFF2-40B4-BE49-F238E27FC236}">
                <a16:creationId xmlns:a16="http://schemas.microsoft.com/office/drawing/2014/main" id="{4A193B2B-C337-4ECA-AEB2-FDEF7BF8725E}"/>
              </a:ext>
            </a:extLst>
          </p:cNvPr>
          <p:cNvSpPr>
            <a:spLocks noChangeAspect="1"/>
          </p:cNvSpPr>
          <p:nvPr userDrawn="1"/>
        </p:nvSpPr>
        <p:spPr>
          <a:xfrm>
            <a:off x="324901" y="531603"/>
            <a:ext cx="4608000" cy="5794793"/>
          </a:xfrm>
          <a:custGeom>
            <a:avLst/>
            <a:gdLst>
              <a:gd name="textAreaLeft" fmla="*/ 0 w 4791600"/>
              <a:gd name="textAreaRight" fmla="*/ 4799880 w 4791600"/>
              <a:gd name="textAreaTop" fmla="*/ 0 h 6025680"/>
              <a:gd name="textAreaBottom" fmla="*/ 6033960 h 6025680"/>
            </a:gdLst>
            <a:ahLst/>
            <a:cxnLst/>
            <a:rect l="textAreaLeft" t="textAreaTop" r="textAreaRight" b="textAreaBottom"/>
            <a:pathLst>
              <a:path w="3600000" h="4525543">
                <a:moveTo>
                  <a:pt x="0" y="0"/>
                </a:moveTo>
                <a:lnTo>
                  <a:pt x="3600000" y="0"/>
                </a:lnTo>
                <a:lnTo>
                  <a:pt x="3600000" y="4525543"/>
                </a:lnTo>
                <a:lnTo>
                  <a:pt x="0" y="4525543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D5153-967D-4E25-9CEC-5D2FEDCA7509}"/>
              </a:ext>
            </a:extLst>
          </p:cNvPr>
          <p:cNvSpPr txBox="1"/>
          <p:nvPr userDrawn="1"/>
        </p:nvSpPr>
        <p:spPr>
          <a:xfrm>
            <a:off x="5349240" y="1287254"/>
            <a:ext cx="506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opolis" panose="00000500000000000000" pitchFamily="50" charset="0"/>
              </a:rPr>
              <a:t>Template slide only </a:t>
            </a:r>
            <a:r>
              <a:rPr lang="en-US">
                <a:latin typeface="Metropolis" panose="00000500000000000000" pitchFamily="50" charset="0"/>
              </a:rPr>
              <a:t>for figures</a:t>
            </a:r>
            <a:endParaRPr lang="en-US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7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1E1B-C704-427F-A242-DED8D2F7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40BA-CDF0-4E4A-B379-9DBF1888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0DBA7E-D588-450B-BD57-840AC9DE5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B1C25-8B41-4188-93E0-5DEA9ACB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618ED-7EC1-4052-A28C-86978A83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Event | Date | Speaker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DAFC8-B5CC-44F5-8A7A-4D4F6C23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7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91D1F-DAE0-4EE3-9EFE-FFF8DA59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1AB1-2C58-42E0-AB74-34316499C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1969-2439-41F1-898F-83131394C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4256" y="6508750"/>
            <a:ext cx="503173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B3A67"/>
                </a:solidFill>
                <a:latin typeface="Metropolis" panose="00000500000000000000" pitchFamily="50" charset="0"/>
              </a:defRPr>
            </a:lvl1pPr>
          </a:lstStyle>
          <a:p>
            <a:r>
              <a:rPr lang="en-US" dirty="0"/>
              <a:t>Name Event | Date | Speaker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C066-36C1-4167-A00E-217713497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71" y="6508750"/>
            <a:ext cx="59225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B3A67"/>
                </a:solidFill>
                <a:latin typeface="Metropolis" panose="00000500000000000000" pitchFamily="50" charset="0"/>
              </a:defRPr>
            </a:lvl1pPr>
          </a:lstStyle>
          <a:p>
            <a:fld id="{BE49EC35-7CA6-4A03-91D7-2D72817F2B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DE3DC-16E9-456A-BBB1-745C20EFAB5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534" y="6254354"/>
            <a:ext cx="468000" cy="5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5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5" r:id="rId4"/>
    <p:sldLayoutId id="2147483664" r:id="rId5"/>
    <p:sldLayoutId id="2147483663" r:id="rId6"/>
    <p:sldLayoutId id="2147483662" r:id="rId7"/>
    <p:sldLayoutId id="2147483665" r:id="rId8"/>
    <p:sldLayoutId id="2147483652" r:id="rId9"/>
    <p:sldLayoutId id="2147483651" r:id="rId10"/>
    <p:sldLayoutId id="2147483653" r:id="rId11"/>
    <p:sldLayoutId id="2147483654" r:id="rId12"/>
    <p:sldLayoutId id="2147483656" r:id="rId13"/>
    <p:sldLayoutId id="2147483657" r:id="rId14"/>
    <p:sldLayoutId id="2147483658" r:id="rId15"/>
    <p:sldLayoutId id="2147483659" r:id="rId16"/>
    <p:sldLayoutId id="2147483666" r:id="rId17"/>
    <p:sldLayoutId id="2147483667" r:id="rId18"/>
    <p:sldLayoutId id="214748366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2B3A67"/>
          </a:solidFill>
          <a:latin typeface="Metropolis" panose="000005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2B3A67"/>
          </a:solidFill>
          <a:latin typeface="Metropolis" panose="00000500000000000000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2B3A67"/>
          </a:solidFill>
          <a:latin typeface="Metropolis" panose="00000500000000000000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2B3A67"/>
          </a:solidFill>
          <a:latin typeface="Metropolis" panose="00000500000000000000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rgbClr val="2B3A67"/>
          </a:solidFill>
          <a:latin typeface="Metropolis" panose="00000500000000000000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rgbClr val="2B3A67"/>
          </a:solidFill>
          <a:latin typeface="Metropolis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20.png"/><Relationship Id="rId12" Type="http://schemas.openxmlformats.org/officeDocument/2006/relationships/image" Target="../media/image360.png"/><Relationship Id="rId2" Type="http://schemas.openxmlformats.org/officeDocument/2006/relationships/image" Target="../media/image29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1.png"/><Relationship Id="rId11" Type="http://schemas.openxmlformats.org/officeDocument/2006/relationships/image" Target="../media/image350.png"/><Relationship Id="rId5" Type="http://schemas.openxmlformats.org/officeDocument/2006/relationships/image" Target="../media/image240.png"/><Relationship Id="rId15" Type="http://schemas.openxmlformats.org/officeDocument/2006/relationships/image" Target="../media/image39.png"/><Relationship Id="rId10" Type="http://schemas.openxmlformats.org/officeDocument/2006/relationships/image" Target="../media/image340.png"/><Relationship Id="rId4" Type="http://schemas.openxmlformats.org/officeDocument/2006/relationships/image" Target="../media/image230.png"/><Relationship Id="rId9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NUL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300.png"/><Relationship Id="rId5" Type="http://schemas.openxmlformats.org/officeDocument/2006/relationships/image" Target="../media/image241.png"/><Relationship Id="rId10" Type="http://schemas.openxmlformats.org/officeDocument/2006/relationships/image" Target="../media/image291.png"/><Relationship Id="rId4" Type="http://schemas.openxmlformats.org/officeDocument/2006/relationships/image" Target="../media/image231.png"/><Relationship Id="rId9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nf.ieeecsc.org/files/ieeecsc/slides/LaBombard%20presentation.pdf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1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htsdb.wimbush.eu/dataset/25893079" TargetMode="External"/><Relationship Id="rId3" Type="http://schemas.openxmlformats.org/officeDocument/2006/relationships/image" Target="../media/image69.png"/><Relationship Id="rId7" Type="http://schemas.openxmlformats.org/officeDocument/2006/relationships/hyperlink" Target="https://gitlab.esrf.fr/radia-esrf/radia-python" TargetMode="External"/><Relationship Id="rId12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ochubar/Radia" TargetMode="External"/><Relationship Id="rId11" Type="http://schemas.openxmlformats.org/officeDocument/2006/relationships/image" Target="../media/image74.jpeg"/><Relationship Id="rId5" Type="http://schemas.openxmlformats.org/officeDocument/2006/relationships/image" Target="../media/image71.png"/><Relationship Id="rId10" Type="http://schemas.openxmlformats.org/officeDocument/2006/relationships/image" Target="../media/image73.svg"/><Relationship Id="rId4" Type="http://schemas.openxmlformats.org/officeDocument/2006/relationships/image" Target="../media/image70.jp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adaygroup.com/en/product/" TargetMode="External"/><Relationship Id="rId12" Type="http://schemas.openxmlformats.org/officeDocument/2006/relationships/image" Target="../media/image15.png"/><Relationship Id="rId2" Type="http://schemas.openxmlformats.org/officeDocument/2006/relationships/hyperlink" Target="https://indico.cern.ch/event/1326603/contributions/5773995/" TargetMode="External"/><Relationship Id="rId1" Type="http://schemas.openxmlformats.org/officeDocument/2006/relationships/slideLayout" Target="../slideLayouts/slideLayout3.xml"/><Relationship Id="rId11" Type="http://schemas.openxmlformats.org/officeDocument/2006/relationships/chart" Target="../charts/chart3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snf.ieeecsc.org/files/ieeecsc/slides/LaBombard%20presentation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2B66-8527-4DD5-ABFA-3EFDE3357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4898" y="2025007"/>
            <a:ext cx="6997701" cy="1712706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HTS IDs developments </a:t>
            </a:r>
            <a:br>
              <a:rPr lang="en-US" sz="4000" b="1" dirty="0"/>
            </a:br>
            <a:r>
              <a:rPr lang="en-US" sz="4000" b="1" dirty="0"/>
              <a:t>at the ESRF 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0FC0E-A331-427B-80DF-372B2AD03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4899" y="4234318"/>
            <a:ext cx="6997699" cy="1061581"/>
          </a:xfrm>
        </p:spPr>
        <p:txBody>
          <a:bodyPr/>
          <a:lstStyle/>
          <a:p>
            <a:pPr algn="l"/>
            <a:r>
              <a:rPr lang="it-IT" dirty="0"/>
              <a:t>L. </a:t>
            </a:r>
            <a:r>
              <a:rPr lang="it-IT" dirty="0" err="1"/>
              <a:t>Bortot</a:t>
            </a:r>
            <a:r>
              <a:rPr lang="it-IT" dirty="0"/>
              <a:t>, F. Cianciosi, G. Le </a:t>
            </a:r>
            <a:r>
              <a:rPr lang="it-IT" dirty="0" err="1"/>
              <a:t>Bec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F. </a:t>
            </a:r>
            <a:r>
              <a:rPr lang="it-IT" dirty="0" err="1"/>
              <a:t>Perratone</a:t>
            </a:r>
            <a:r>
              <a:rPr lang="it-IT" dirty="0"/>
              <a:t>, Z. </a:t>
            </a:r>
            <a:r>
              <a:rPr lang="it-IT" dirty="0" err="1"/>
              <a:t>Qiu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8FD67-A598-4810-AE89-B1F2B1A97B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BDF69-934B-42E2-BEC2-8F4F3F5AD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2" descr="Insertion Device Workshop 2026">
            <a:extLst>
              <a:ext uri="{FF2B5EF4-FFF2-40B4-BE49-F238E27FC236}">
                <a16:creationId xmlns:a16="http://schemas.microsoft.com/office/drawing/2014/main" id="{A0F48174-757B-4B66-90FC-114CD8010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8" y="344320"/>
            <a:ext cx="3292765" cy="93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A39921-B53A-4228-80EC-B057327E1F95}"/>
              </a:ext>
            </a:extLst>
          </p:cNvPr>
          <p:cNvSpPr/>
          <p:nvPr/>
        </p:nvSpPr>
        <p:spPr>
          <a:xfrm>
            <a:off x="4927598" y="1294687"/>
            <a:ext cx="3280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May 15 – 16, 2026, Deauville, France </a:t>
            </a:r>
          </a:p>
        </p:txBody>
      </p:sp>
    </p:spTree>
    <p:extLst>
      <p:ext uri="{BB962C8B-B14F-4D97-AF65-F5344CB8AC3E}">
        <p14:creationId xmlns:p14="http://schemas.microsoft.com/office/powerpoint/2010/main" val="1101713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1B63-F9CB-4FF5-9863-DC89B25F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Cryo-Electrical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6793C-4E44-4F84-9D81-9791AB69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4" y="1466164"/>
            <a:ext cx="5397065" cy="4678321"/>
          </a:xfrm>
        </p:spPr>
        <p:txBody>
          <a:bodyPr/>
          <a:lstStyle/>
          <a:p>
            <a:r>
              <a:rPr lang="en-US" b="1" dirty="0"/>
              <a:t>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Conduction-cooled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Electrically conducting mandrel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Aluminum nitride insulating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Bridge joints (Indium pressed, demountable)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A7E71-C626-4342-AA48-4EA85D517B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5469" y="1466164"/>
            <a:ext cx="5397065" cy="4678321"/>
          </a:xfrm>
        </p:spPr>
        <p:txBody>
          <a:bodyPr/>
          <a:lstStyle/>
          <a:p>
            <a:r>
              <a:rPr lang="en-US" b="1" dirty="0"/>
              <a:t>Cryogenics unit</a:t>
            </a:r>
          </a:p>
          <a:p>
            <a:r>
              <a:rPr lang="en-US" dirty="0">
                <a:solidFill>
                  <a:srgbClr val="2B3A67"/>
                </a:solidFill>
              </a:rPr>
              <a:t>Pulse Tube, single-stage Cryocooler: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Less vibrations and maintenance than a GM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Only vertically oriented</a:t>
            </a:r>
          </a:p>
          <a:p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39C39-1736-4623-BEE7-492A758DC4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64256" y="6508750"/>
            <a:ext cx="5031731" cy="216000"/>
          </a:xfrm>
        </p:spPr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AB152-A4F1-4ED0-82A3-CBFF1AAEF8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35771" y="6508750"/>
            <a:ext cx="592256" cy="216000"/>
          </a:xfrm>
        </p:spPr>
        <p:txBody>
          <a:bodyPr/>
          <a:lstStyle/>
          <a:p>
            <a:fld id="{BE49EC35-7CA6-4A03-91D7-2D72817F2B3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3FFACB-0DDC-405B-9330-1B39D44A1C03}"/>
              </a:ext>
            </a:extLst>
          </p:cNvPr>
          <p:cNvGrpSpPr/>
          <p:nvPr/>
        </p:nvGrpSpPr>
        <p:grpSpPr>
          <a:xfrm>
            <a:off x="811290" y="3631164"/>
            <a:ext cx="4474002" cy="2665352"/>
            <a:chOff x="1040297" y="1926607"/>
            <a:chExt cx="4074600" cy="37965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722E1DC-D76A-4017-A3D8-540984ADB1C1}"/>
                </a:ext>
              </a:extLst>
            </p:cNvPr>
            <p:cNvGrpSpPr/>
            <p:nvPr/>
          </p:nvGrpSpPr>
          <p:grpSpPr>
            <a:xfrm>
              <a:off x="1817345" y="2338318"/>
              <a:ext cx="1622082" cy="2668880"/>
              <a:chOff x="997293" y="2174583"/>
              <a:chExt cx="1860207" cy="32564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0D726F4-38D6-48E3-BCD1-F80D88B7BDB1}"/>
                  </a:ext>
                </a:extLst>
              </p:cNvPr>
              <p:cNvSpPr/>
              <p:nvPr/>
            </p:nvSpPr>
            <p:spPr>
              <a:xfrm>
                <a:off x="1296483" y="2871933"/>
                <a:ext cx="195931" cy="2355850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A9424E7-43A3-4DD8-BA62-1CCA8D16AD95}"/>
                  </a:ext>
                </a:extLst>
              </p:cNvPr>
              <p:cNvGrpSpPr/>
              <p:nvPr/>
            </p:nvGrpSpPr>
            <p:grpSpPr>
              <a:xfrm>
                <a:off x="1545780" y="2871932"/>
                <a:ext cx="252080" cy="414056"/>
                <a:chOff x="1550099" y="1777999"/>
                <a:chExt cx="310451" cy="414056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A95405E-60BE-4903-BB2C-8FD0B8B0B688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3ACB498A-E2D0-4354-83E2-2E5AE5A8BFAE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F864364-85B8-4EAA-AD4D-2C1D66A68F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EDEDD4A-47E8-4AE4-A62F-368AE49E0B49}"/>
                  </a:ext>
                </a:extLst>
              </p:cNvPr>
              <p:cNvGrpSpPr/>
              <p:nvPr/>
            </p:nvGrpSpPr>
            <p:grpSpPr>
              <a:xfrm>
                <a:off x="2188483" y="2871932"/>
                <a:ext cx="252080" cy="414056"/>
                <a:chOff x="1550099" y="1777999"/>
                <a:chExt cx="310451" cy="414056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29DB5D2-85A4-48E4-9764-67E6669139BC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707E2625-0976-4A5E-AE75-5FF7CE00B6CD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E7E7E9E0-B9BF-4A89-9133-41017DEF95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2DABBC6-A972-48C4-A7BD-AC9F00ECC301}"/>
                  </a:ext>
                </a:extLst>
              </p:cNvPr>
              <p:cNvGrpSpPr/>
              <p:nvPr/>
            </p:nvGrpSpPr>
            <p:grpSpPr>
              <a:xfrm>
                <a:off x="1538819" y="4813729"/>
                <a:ext cx="252080" cy="414056"/>
                <a:chOff x="1550099" y="1777999"/>
                <a:chExt cx="310451" cy="414056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6CE980A-0416-4A05-8709-75110CF19279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DD52DC9A-59C8-4103-87CC-2F44F0D6C56A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BC642E7A-4C13-4A91-A055-0E5EBA84A7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C24621A-96F0-40B0-984E-69A7632C1286}"/>
                  </a:ext>
                </a:extLst>
              </p:cNvPr>
              <p:cNvGrpSpPr/>
              <p:nvPr/>
            </p:nvGrpSpPr>
            <p:grpSpPr>
              <a:xfrm>
                <a:off x="2195445" y="4813729"/>
                <a:ext cx="252080" cy="414056"/>
                <a:chOff x="1550099" y="1777999"/>
                <a:chExt cx="310451" cy="414056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42E0F6D-0929-4677-B3BC-65F03F53F7F1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4CB79791-5A5F-4E67-9C46-82D55A5BF276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FC8D45D2-9648-4BA1-B13C-B64C933EA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C553E84-66F2-40F3-9D1D-D933AEE34B51}"/>
                  </a:ext>
                </a:extLst>
              </p:cNvPr>
              <p:cNvSpPr/>
              <p:nvPr/>
            </p:nvSpPr>
            <p:spPr>
              <a:xfrm>
                <a:off x="1847473" y="2178585"/>
                <a:ext cx="292313" cy="3252398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0EFBE6B-07AE-456A-85B3-570F94FB90C5}"/>
                  </a:ext>
                </a:extLst>
              </p:cNvPr>
              <p:cNvSpPr/>
              <p:nvPr/>
            </p:nvSpPr>
            <p:spPr>
              <a:xfrm>
                <a:off x="2489260" y="2871933"/>
                <a:ext cx="195931" cy="2355850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DC5E556-7237-44F8-AE66-CF7E601EEDB4}"/>
                  </a:ext>
                </a:extLst>
              </p:cNvPr>
              <p:cNvSpPr/>
              <p:nvPr/>
            </p:nvSpPr>
            <p:spPr>
              <a:xfrm>
                <a:off x="1487743" y="3285987"/>
                <a:ext cx="359730" cy="1527741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F69675-A1FD-48A3-A8D6-FA54C62E50F3}"/>
                  </a:ext>
                </a:extLst>
              </p:cNvPr>
              <p:cNvSpPr/>
              <p:nvPr/>
            </p:nvSpPr>
            <p:spPr>
              <a:xfrm>
                <a:off x="2134658" y="3285987"/>
                <a:ext cx="359730" cy="1527741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45DD2A1-1F1F-483A-8500-135091481B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7293" y="4029848"/>
                <a:ext cx="18602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Dot"/>
                <a:miter lim="800000"/>
              </a:ln>
              <a:effectLst/>
            </p:spPr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46D6A29-A1A2-4153-8E10-045828EB70DD}"/>
                  </a:ext>
                </a:extLst>
              </p:cNvPr>
              <p:cNvSpPr/>
              <p:nvPr/>
            </p:nvSpPr>
            <p:spPr>
              <a:xfrm>
                <a:off x="1847726" y="2174583"/>
                <a:ext cx="292313" cy="752407"/>
              </a:xfrm>
              <a:prstGeom prst="rect">
                <a:avLst/>
              </a:prstGeom>
              <a:gradFill>
                <a:gsLst>
                  <a:gs pos="31000">
                    <a:srgbClr val="0070C0"/>
                  </a:gs>
                  <a:gs pos="0">
                    <a:srgbClr val="0070C0"/>
                  </a:gs>
                  <a:gs pos="100000">
                    <a:srgbClr val="A5A5A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847311FC-4609-4730-BA1F-24233919F951}"/>
                </a:ext>
              </a:extLst>
            </p:cNvPr>
            <p:cNvSpPr/>
            <p:nvPr/>
          </p:nvSpPr>
          <p:spPr>
            <a:xfrm>
              <a:off x="2319462" y="4840658"/>
              <a:ext cx="170850" cy="195585"/>
            </a:xfrm>
            <a:prstGeom prst="trapezoid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4DDD08CC-8566-406E-A80A-9254D4C50E6E}"/>
                </a:ext>
              </a:extLst>
            </p:cNvPr>
            <p:cNvSpPr/>
            <p:nvPr/>
          </p:nvSpPr>
          <p:spPr>
            <a:xfrm>
              <a:off x="2895686" y="4840658"/>
              <a:ext cx="170850" cy="195585"/>
            </a:xfrm>
            <a:prstGeom prst="trapezoid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2BAF792B-A08D-48E1-917E-D05F377F7739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rot="5400000">
              <a:off x="2087607" y="4862725"/>
              <a:ext cx="143763" cy="490799"/>
            </a:xfrm>
            <a:prstGeom prst="bentConnector2">
              <a:avLst/>
            </a:prstGeom>
            <a:noFill/>
            <a:ln w="2857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447ECC27-7162-42EC-9DF5-B3FE6A1C71A7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rot="16200000" flipH="1">
              <a:off x="3138388" y="4878966"/>
              <a:ext cx="143763" cy="458316"/>
            </a:xfrm>
            <a:prstGeom prst="bentConnector2">
              <a:avLst/>
            </a:prstGeom>
            <a:noFill/>
            <a:ln w="2857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AB02B8E1-0F97-4993-B260-47398E657C61}"/>
                </a:ext>
              </a:extLst>
            </p:cNvPr>
            <p:cNvCxnSpPr>
              <a:cxnSpLocks/>
              <a:stCxn id="69" idx="0"/>
              <a:endCxn id="66" idx="0"/>
            </p:cNvCxnSpPr>
            <p:nvPr/>
          </p:nvCxnSpPr>
          <p:spPr>
            <a:xfrm rot="5400000" flipH="1" flipV="1">
              <a:off x="2685742" y="4215025"/>
              <a:ext cx="12700" cy="572572"/>
            </a:xfrm>
            <a:prstGeom prst="bentConnector3">
              <a:avLst>
                <a:gd name="adj1" fmla="val 3050000"/>
              </a:avLst>
            </a:prstGeom>
            <a:noFill/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1D0B0E-C7C2-4DC5-8A23-7E1775773DC8}"/>
                </a:ext>
              </a:extLst>
            </p:cNvPr>
            <p:cNvGrpSpPr/>
            <p:nvPr/>
          </p:nvGrpSpPr>
          <p:grpSpPr>
            <a:xfrm>
              <a:off x="3236579" y="2338318"/>
              <a:ext cx="1622082" cy="2668880"/>
              <a:chOff x="997293" y="2174583"/>
              <a:chExt cx="1860207" cy="32564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A40B5F0-B27B-4B7E-920D-44BCFB45A2CC}"/>
                  </a:ext>
                </a:extLst>
              </p:cNvPr>
              <p:cNvSpPr/>
              <p:nvPr/>
            </p:nvSpPr>
            <p:spPr>
              <a:xfrm>
                <a:off x="1296483" y="2871933"/>
                <a:ext cx="195931" cy="2355850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6D01894-42CE-46F0-8FF9-338A222AE20C}"/>
                  </a:ext>
                </a:extLst>
              </p:cNvPr>
              <p:cNvGrpSpPr/>
              <p:nvPr/>
            </p:nvGrpSpPr>
            <p:grpSpPr>
              <a:xfrm>
                <a:off x="1545780" y="2871932"/>
                <a:ext cx="252080" cy="414056"/>
                <a:chOff x="1550099" y="1777999"/>
                <a:chExt cx="310451" cy="414056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E1BADBD-8804-4555-B7C0-7CBCBE95F0E5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3548AEC-E001-4DAE-80D8-FA242E57CD78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7BED7A6-2FC7-477C-9D78-C1230863F3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C549D19-F2B5-488E-8DA3-DC8710C6D05D}"/>
                  </a:ext>
                </a:extLst>
              </p:cNvPr>
              <p:cNvGrpSpPr/>
              <p:nvPr/>
            </p:nvGrpSpPr>
            <p:grpSpPr>
              <a:xfrm>
                <a:off x="2188483" y="2871932"/>
                <a:ext cx="252080" cy="414056"/>
                <a:chOff x="1550099" y="1777999"/>
                <a:chExt cx="310451" cy="41405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58BA0CC-D5C2-4F6C-856F-5347948458E9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E0A1379-81EE-44D4-BD3D-92AEC67D8BD2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0649D510-D878-4B9A-87F1-5896FDA5C7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EB3BDBC-820A-48ED-97AF-F9BBDD2A0C64}"/>
                  </a:ext>
                </a:extLst>
              </p:cNvPr>
              <p:cNvGrpSpPr/>
              <p:nvPr/>
            </p:nvGrpSpPr>
            <p:grpSpPr>
              <a:xfrm>
                <a:off x="1538819" y="4813729"/>
                <a:ext cx="252080" cy="414056"/>
                <a:chOff x="1550099" y="1777999"/>
                <a:chExt cx="310451" cy="414056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33099A9-2391-45F7-9015-51E03A07B9D9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A09AAAA0-2F4D-48AD-8277-6AB39782F0A5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87A41E3C-9FED-450E-9AA2-B8BA656A8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2F1469D-8CCC-4352-8884-08BBC2A08F91}"/>
                  </a:ext>
                </a:extLst>
              </p:cNvPr>
              <p:cNvGrpSpPr/>
              <p:nvPr/>
            </p:nvGrpSpPr>
            <p:grpSpPr>
              <a:xfrm>
                <a:off x="2195445" y="4813729"/>
                <a:ext cx="252080" cy="414056"/>
                <a:chOff x="1550099" y="1777999"/>
                <a:chExt cx="310451" cy="414056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C594995-34B8-4427-ACFA-BF6AFBA0AD65}"/>
                    </a:ext>
                  </a:extLst>
                </p:cNvPr>
                <p:cNvSpPr/>
                <p:nvPr/>
              </p:nvSpPr>
              <p:spPr>
                <a:xfrm>
                  <a:off x="1550099" y="1778001"/>
                  <a:ext cx="310451" cy="41405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33D9DC1-E321-4031-B7D2-83419C518008}"/>
                    </a:ext>
                  </a:extLst>
                </p:cNvPr>
                <p:cNvCxnSpPr/>
                <p:nvPr/>
              </p:nvCxnSpPr>
              <p:spPr>
                <a:xfrm flipH="1">
                  <a:off x="1550099" y="1778000"/>
                  <a:ext cx="310451" cy="41405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2DECBCEB-4B87-4D5D-83DB-78AC85CB5D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0099" y="1777999"/>
                  <a:ext cx="310451" cy="41405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B672891-74DA-4AF7-AC47-E98C9E7CD5A8}"/>
                  </a:ext>
                </a:extLst>
              </p:cNvPr>
              <p:cNvSpPr/>
              <p:nvPr/>
            </p:nvSpPr>
            <p:spPr>
              <a:xfrm>
                <a:off x="1847473" y="2178585"/>
                <a:ext cx="292313" cy="3252398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D9D0B41-6462-4A8B-8A83-75D4856CA53B}"/>
                  </a:ext>
                </a:extLst>
              </p:cNvPr>
              <p:cNvSpPr/>
              <p:nvPr/>
            </p:nvSpPr>
            <p:spPr>
              <a:xfrm>
                <a:off x="2489260" y="2871933"/>
                <a:ext cx="195931" cy="2355850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9D9CAA2-CBA9-4856-8A83-E03F3EE038D6}"/>
                  </a:ext>
                </a:extLst>
              </p:cNvPr>
              <p:cNvSpPr/>
              <p:nvPr/>
            </p:nvSpPr>
            <p:spPr>
              <a:xfrm>
                <a:off x="1487743" y="3285987"/>
                <a:ext cx="359730" cy="1527741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94D7F7B-3336-48BB-A111-86D01FA5B32B}"/>
                  </a:ext>
                </a:extLst>
              </p:cNvPr>
              <p:cNvSpPr/>
              <p:nvPr/>
            </p:nvSpPr>
            <p:spPr>
              <a:xfrm>
                <a:off x="2134658" y="3285987"/>
                <a:ext cx="359730" cy="1527741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EE06ED5-66C3-4D33-8BD6-5045F2061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7293" y="4029848"/>
                <a:ext cx="18602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Dot"/>
                <a:miter lim="800000"/>
              </a:ln>
              <a:effectLst/>
            </p:spPr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5A2205C-2A29-419B-BB91-59CCBF87B0DA}"/>
                  </a:ext>
                </a:extLst>
              </p:cNvPr>
              <p:cNvSpPr/>
              <p:nvPr/>
            </p:nvSpPr>
            <p:spPr>
              <a:xfrm>
                <a:off x="1847726" y="2174583"/>
                <a:ext cx="292313" cy="752407"/>
              </a:xfrm>
              <a:prstGeom prst="rect">
                <a:avLst/>
              </a:prstGeom>
              <a:gradFill>
                <a:gsLst>
                  <a:gs pos="31000">
                    <a:srgbClr val="0070C0"/>
                  </a:gs>
                  <a:gs pos="0">
                    <a:srgbClr val="0070C0"/>
                  </a:gs>
                  <a:gs pos="100000">
                    <a:srgbClr val="A5A5A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2EF82235-581B-4F02-9610-188CDC77AEF9}"/>
                </a:ext>
              </a:extLst>
            </p:cNvPr>
            <p:cNvSpPr/>
            <p:nvPr/>
          </p:nvSpPr>
          <p:spPr>
            <a:xfrm>
              <a:off x="3738696" y="4840658"/>
              <a:ext cx="170850" cy="195585"/>
            </a:xfrm>
            <a:prstGeom prst="trapezoid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67F9B0F5-E36B-4301-9D0E-6F91F8FC6289}"/>
                </a:ext>
              </a:extLst>
            </p:cNvPr>
            <p:cNvSpPr/>
            <p:nvPr/>
          </p:nvSpPr>
          <p:spPr>
            <a:xfrm>
              <a:off x="4314920" y="4840658"/>
              <a:ext cx="170850" cy="195585"/>
            </a:xfrm>
            <a:prstGeom prst="trapezoid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B4235343-8B8E-44D7-81C7-7A7899A79336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rot="5400000">
              <a:off x="3506841" y="4862725"/>
              <a:ext cx="143763" cy="490799"/>
            </a:xfrm>
            <a:prstGeom prst="bentConnector2">
              <a:avLst/>
            </a:prstGeom>
            <a:noFill/>
            <a:ln w="2857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9DB062C0-DEEB-472A-8387-530D51A596B6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rot="16200000" flipH="1">
              <a:off x="4557622" y="4878966"/>
              <a:ext cx="143763" cy="458316"/>
            </a:xfrm>
            <a:prstGeom prst="bentConnector2">
              <a:avLst/>
            </a:prstGeom>
            <a:noFill/>
            <a:ln w="2857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6E7E3281-2F78-4C51-948D-1A08C2B6D5A6}"/>
                </a:ext>
              </a:extLst>
            </p:cNvPr>
            <p:cNvCxnSpPr>
              <a:cxnSpLocks/>
              <a:stCxn id="46" idx="0"/>
              <a:endCxn id="43" idx="0"/>
            </p:cNvCxnSpPr>
            <p:nvPr/>
          </p:nvCxnSpPr>
          <p:spPr>
            <a:xfrm rot="5400000" flipH="1" flipV="1">
              <a:off x="4104976" y="4215025"/>
              <a:ext cx="12700" cy="572572"/>
            </a:xfrm>
            <a:prstGeom prst="bentConnector3">
              <a:avLst>
                <a:gd name="adj1" fmla="val 3050000"/>
              </a:avLst>
            </a:prstGeom>
            <a:noFill/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F83E7A-E430-4A85-85A9-29A487F52C08}"/>
                </a:ext>
              </a:extLst>
            </p:cNvPr>
            <p:cNvSpPr/>
            <p:nvPr/>
          </p:nvSpPr>
          <p:spPr>
            <a:xfrm>
              <a:off x="3356015" y="2592303"/>
              <a:ext cx="65557" cy="2458224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0378CE-CBD0-4F68-9FB8-0E2968CAB61D}"/>
                </a:ext>
              </a:extLst>
            </p:cNvPr>
            <p:cNvSpPr txBox="1"/>
            <p:nvPr/>
          </p:nvSpPr>
          <p:spPr>
            <a:xfrm>
              <a:off x="2822040" y="1926607"/>
              <a:ext cx="1151037" cy="72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Electrical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insulation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0CDB0D-62E5-49CA-8A75-E47A3A5E3E57}"/>
                </a:ext>
              </a:extLst>
            </p:cNvPr>
            <p:cNvSpPr txBox="1"/>
            <p:nvPr/>
          </p:nvSpPr>
          <p:spPr>
            <a:xfrm>
              <a:off x="1040297" y="3369809"/>
              <a:ext cx="11564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Copper mandrel</a:t>
              </a:r>
              <a:b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(winding support)</a:t>
              </a:r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A0D8378F-0B40-43AD-AA12-DE556EEC76EF}"/>
                </a:ext>
              </a:extLst>
            </p:cNvPr>
            <p:cNvCxnSpPr>
              <a:cxnSpLocks/>
              <a:stCxn id="42" idx="0"/>
              <a:endCxn id="30" idx="0"/>
            </p:cNvCxnSpPr>
            <p:nvPr/>
          </p:nvCxnSpPr>
          <p:spPr>
            <a:xfrm rot="16200000" flipV="1">
              <a:off x="2743673" y="976394"/>
              <a:ext cx="93825" cy="2630020"/>
            </a:xfrm>
            <a:prstGeom prst="bentConnector3">
              <a:avLst>
                <a:gd name="adj1" fmla="val 437586"/>
              </a:avLst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A4D551A6-626F-4A25-9AEB-34BEF1120B0F}"/>
                </a:ext>
              </a:extLst>
            </p:cNvPr>
            <p:cNvCxnSpPr>
              <a:cxnSpLocks/>
              <a:stCxn id="30" idx="0"/>
              <a:endCxn id="65" idx="0"/>
            </p:cNvCxnSpPr>
            <p:nvPr/>
          </p:nvCxnSpPr>
          <p:spPr>
            <a:xfrm rot="16200000" flipH="1">
              <a:off x="2034055" y="1686012"/>
              <a:ext cx="93825" cy="1210786"/>
            </a:xfrm>
            <a:prstGeom prst="bentConnector3">
              <a:avLst>
                <a:gd name="adj1" fmla="val -337586"/>
              </a:avLst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0DD763-B433-4493-8485-D0B99D6DD7E2}"/>
                </a:ext>
              </a:extLst>
            </p:cNvPr>
            <p:cNvSpPr/>
            <p:nvPr/>
          </p:nvSpPr>
          <p:spPr>
            <a:xfrm rot="16200000">
              <a:off x="4074177" y="2099088"/>
              <a:ext cx="61599" cy="340620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48BA1A-B9DF-4432-B37F-8A7E0EE66271}"/>
                </a:ext>
              </a:extLst>
            </p:cNvPr>
            <p:cNvSpPr/>
            <p:nvPr/>
          </p:nvSpPr>
          <p:spPr>
            <a:xfrm rot="16200000">
              <a:off x="2652330" y="2091178"/>
              <a:ext cx="61599" cy="340620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5E7BA2-DAA8-41BF-960B-004A9C0DF0E6}"/>
                </a:ext>
              </a:extLst>
            </p:cNvPr>
            <p:cNvSpPr/>
            <p:nvPr/>
          </p:nvSpPr>
          <p:spPr>
            <a:xfrm>
              <a:off x="2838001" y="5199903"/>
              <a:ext cx="11015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bridge </a:t>
              </a:r>
              <a:br>
                <a:rPr lang="en-US" sz="1400" dirty="0">
                  <a:solidFill>
                    <a:schemeClr val="accent2"/>
                  </a:solidFill>
                </a:rPr>
              </a:br>
              <a:r>
                <a:rPr lang="en-US" sz="1400" dirty="0">
                  <a:solidFill>
                    <a:schemeClr val="accent2"/>
                  </a:solidFill>
                </a:rPr>
                <a:t>connection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3A7C2D-9362-4C5F-9785-C291E03651F2}"/>
                </a:ext>
              </a:extLst>
            </p:cNvPr>
            <p:cNvSpPr/>
            <p:nvPr/>
          </p:nvSpPr>
          <p:spPr>
            <a:xfrm>
              <a:off x="1040297" y="2244492"/>
              <a:ext cx="870556" cy="75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Cryo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System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DA20A4-D050-4AD0-9DB2-49DB9383E554}"/>
                </a:ext>
              </a:extLst>
            </p:cNvPr>
            <p:cNvSpPr/>
            <p:nvPr/>
          </p:nvSpPr>
          <p:spPr>
            <a:xfrm>
              <a:off x="4250557" y="2573683"/>
              <a:ext cx="8643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Winding</a:t>
              </a: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A5EA6C1F-21B4-46A3-BD3B-CB24FBF7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293" y="3009900"/>
            <a:ext cx="4069104" cy="2875567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20B19165-B9D7-4119-A271-358982C9EFE0}"/>
              </a:ext>
            </a:extLst>
          </p:cNvPr>
          <p:cNvSpPr/>
          <p:nvPr/>
        </p:nvSpPr>
        <p:spPr>
          <a:xfrm rot="16200000">
            <a:off x="8349897" y="4583877"/>
            <a:ext cx="757788" cy="1115722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D71E8BE-66AB-420D-B3A3-197DFF63F2FC}"/>
              </a:ext>
            </a:extLst>
          </p:cNvPr>
          <p:cNvCxnSpPr/>
          <p:nvPr/>
        </p:nvCxnSpPr>
        <p:spPr>
          <a:xfrm flipV="1">
            <a:off x="8735998" y="4085651"/>
            <a:ext cx="0" cy="6771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E7421392-5D3E-4B27-9668-5BDA403C6C49}"/>
              </a:ext>
            </a:extLst>
          </p:cNvPr>
          <p:cNvSpPr/>
          <p:nvPr/>
        </p:nvSpPr>
        <p:spPr>
          <a:xfrm>
            <a:off x="8791245" y="4045497"/>
            <a:ext cx="1662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B3A67"/>
                </a:solidFill>
              </a:rPr>
              <a:t>X2 safety </a:t>
            </a:r>
            <a:br>
              <a:rPr lang="en-US" dirty="0">
                <a:solidFill>
                  <a:srgbClr val="2B3A67"/>
                </a:solidFill>
              </a:rPr>
            </a:br>
            <a:r>
              <a:rPr lang="en-US" dirty="0">
                <a:solidFill>
                  <a:srgbClr val="2B3A67"/>
                </a:solidFill>
              </a:rPr>
              <a:t>factor @ 60K </a:t>
            </a:r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1F214E6-0B80-46DC-BD6B-39B09C4F2C5D}"/>
              </a:ext>
            </a:extLst>
          </p:cNvPr>
          <p:cNvSpPr/>
          <p:nvPr/>
        </p:nvSpPr>
        <p:spPr>
          <a:xfrm>
            <a:off x="7521988" y="5125903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Losses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FC1ECBA-3594-44F1-A911-176572278796}"/>
              </a:ext>
            </a:extLst>
          </p:cNvPr>
          <p:cNvSpPr/>
          <p:nvPr/>
        </p:nvSpPr>
        <p:spPr>
          <a:xfrm>
            <a:off x="7137076" y="3138833"/>
            <a:ext cx="132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Operation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range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02B2632-E231-4F19-8CB9-2140DDC15531}"/>
              </a:ext>
            </a:extLst>
          </p:cNvPr>
          <p:cNvSpPr/>
          <p:nvPr/>
        </p:nvSpPr>
        <p:spPr>
          <a:xfrm>
            <a:off x="6465469" y="5872954"/>
            <a:ext cx="3873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B3A67"/>
                </a:solidFill>
              </a:rPr>
              <a:t>Open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Tunnel integration (utility lines)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Radiation hardness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D0DBCE7-7063-412D-B5DD-488FA1D4A6C8}"/>
              </a:ext>
            </a:extLst>
          </p:cNvPr>
          <p:cNvSpPr/>
          <p:nvPr/>
        </p:nvSpPr>
        <p:spPr>
          <a:xfrm>
            <a:off x="4348319" y="6092715"/>
            <a:ext cx="1378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Metropolis" panose="00000500000000000000" pitchFamily="50" charset="0"/>
              </a:rPr>
              <a:t>Interfaces </a:t>
            </a:r>
            <a:br>
              <a:rPr lang="en-US" b="1" dirty="0">
                <a:latin typeface="Metropolis" panose="00000500000000000000" pitchFamily="50" charset="0"/>
              </a:rPr>
            </a:br>
            <a:r>
              <a:rPr lang="en-US" b="1" dirty="0">
                <a:latin typeface="Metropolis" panose="00000500000000000000" pitchFamily="50" charset="0"/>
              </a:rPr>
              <a:t>reliability!</a:t>
            </a:r>
          </a:p>
        </p:txBody>
      </p:sp>
    </p:spTree>
    <p:extLst>
      <p:ext uri="{BB962C8B-B14F-4D97-AF65-F5344CB8AC3E}">
        <p14:creationId xmlns:p14="http://schemas.microsoft.com/office/powerpoint/2010/main" val="9163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2" grpId="0" animBg="1"/>
      <p:bldP spid="94" grpId="0"/>
      <p:bldP spid="95" grpId="0"/>
      <p:bldP spid="96" grpId="0"/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2E6ED5F-232D-4FB4-BC95-DB8C925A36E3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465469" y="1466164"/>
                <a:ext cx="5397065" cy="4934636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Quench-Beam Interaction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b="1" dirty="0"/>
                  <a:t>Tape</a:t>
                </a:r>
                <a:r>
                  <a:rPr lang="en-US" dirty="0">
                    <a:solidFill>
                      <a:schemeClr val="accent1"/>
                    </a:solidFill>
                  </a:rPr>
                  <a:t>: quench initiation and propagation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b="1" dirty="0"/>
                  <a:t>Winding</a:t>
                </a:r>
                <a:r>
                  <a:rPr lang="en-US" dirty="0">
                    <a:solidFill>
                      <a:schemeClr val="accent1"/>
                    </a:solidFill>
                  </a:rPr>
                  <a:t>: electro-thermal dynamics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b="1" dirty="0"/>
                  <a:t>Coil</a:t>
                </a:r>
                <a:r>
                  <a:rPr lang="en-US" dirty="0">
                    <a:solidFill>
                      <a:schemeClr val="accent1"/>
                    </a:solidFill>
                  </a:rPr>
                  <a:t>: magnetic coupling</a:t>
                </a:r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Simulations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dirty="0">
                    <a:solidFill>
                      <a:schemeClr val="accent1"/>
                    </a:solidFill>
                  </a:rPr>
                  <a:t>Nonlinear numerical problem: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dirty="0">
                    <a:solidFill>
                      <a:schemeClr val="accent1"/>
                    </a:solidFill>
                  </a:rPr>
                  <a:t>multi-physics, -scale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/>
                            </a:solidFill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, -rate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2E6ED5F-232D-4FB4-BC95-DB8C925A3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465469" y="1466164"/>
                <a:ext cx="5397065" cy="4934636"/>
              </a:xfrm>
              <a:blipFill>
                <a:blip r:embed="rId2"/>
                <a:stretch>
                  <a:fillRect l="-1017" t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01E2A25-A263-48CC-BC11-2707B677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and Beam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3D1F7D-C8C2-42C9-9C57-B24136B5DA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latin typeface="+mj-lt"/>
                  </a:rPr>
                  <a:t>No-Insulation Coils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  <a:latin typeface="+mj-lt"/>
                  </a:rPr>
                  <a:t>Low turn-to-turn resistivity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  <a:latin typeface="+mj-lt"/>
                  </a:rPr>
                  <a:t>Current redistribution during a quench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  <a:latin typeface="+mj-lt"/>
                  </a:rPr>
                  <a:t>“Hot-spot” zone bypassed, reducing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b="0" dirty="0">
                  <a:solidFill>
                    <a:srgbClr val="2B3A67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2B3A67"/>
                  </a:solidFill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3D1F7D-C8C2-42C9-9C57-B24136B5DA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4" t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D286F-6EB1-4868-8055-1101572918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72741-00AB-4859-9CED-5E42249F19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79FEF9-0F37-434E-9B6F-B02552E9966F}"/>
              </a:ext>
            </a:extLst>
          </p:cNvPr>
          <p:cNvSpPr/>
          <p:nvPr/>
        </p:nvSpPr>
        <p:spPr>
          <a:xfrm>
            <a:off x="1169803" y="5316319"/>
            <a:ext cx="3212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  <a:latin typeface="+mj-lt"/>
              </a:rPr>
              <a:t>Superconducting (left) and </a:t>
            </a:r>
            <a:br>
              <a:rPr lang="en-US" dirty="0">
                <a:solidFill>
                  <a:srgbClr val="2B3A67"/>
                </a:solidFill>
                <a:latin typeface="+mj-lt"/>
              </a:rPr>
            </a:br>
            <a:r>
              <a:rPr lang="en-US" dirty="0">
                <a:solidFill>
                  <a:srgbClr val="2B3A67"/>
                </a:solidFill>
                <a:latin typeface="+mj-lt"/>
              </a:rPr>
              <a:t>quenched (right)winding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489DBFC-078A-49FF-9DBB-FE11631E99FA}"/>
              </a:ext>
            </a:extLst>
          </p:cNvPr>
          <p:cNvGrpSpPr>
            <a:grpSpLocks noChangeAspect="1"/>
          </p:cNvGrpSpPr>
          <p:nvPr/>
        </p:nvGrpSpPr>
        <p:grpSpPr>
          <a:xfrm>
            <a:off x="311882" y="3172116"/>
            <a:ext cx="1872523" cy="1965034"/>
            <a:chOff x="309602" y="3172116"/>
            <a:chExt cx="2115219" cy="22197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A62BB4-CEE1-4837-9CE5-C38D0483E5C6}"/>
                </a:ext>
              </a:extLst>
            </p:cNvPr>
            <p:cNvGrpSpPr/>
            <p:nvPr/>
          </p:nvGrpSpPr>
          <p:grpSpPr>
            <a:xfrm>
              <a:off x="814390" y="3172116"/>
              <a:ext cx="1610431" cy="2219720"/>
              <a:chOff x="956161" y="1616075"/>
              <a:chExt cx="1800000" cy="2520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B03B0D3-386E-4777-A51F-30BD7B59E71D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CEF438C9-5317-45D0-A1B7-D1D5C8351CA7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09A081C8-27A9-4995-96CE-0CC7A9DBB061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591388-D8C0-43BE-B5A9-265EDA9036E3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A50B87D1-B306-4C41-A723-407AE4A9CECC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B8247ECA-C9EE-4F82-9DB3-04F18F58B618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7E286A4-0BC7-4215-9523-BEDD06FE310F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725B1804-B4A3-42E6-833C-AE27BD6D03C4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3CBA725-7777-4A13-BE70-857C4C5E0EA1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83312BD-65EB-45A5-BFE9-9776E892732F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FBAA0091-9C08-4F04-A523-13A105E4FB33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25E0E298-B703-40B4-9484-1FC57D7F8BC4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91CC0C8-CF80-40F3-8EB4-199D5C4036EE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56F7701-CC2F-4FE7-9963-8F2996845370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58B71FB-C997-4C8D-8A4E-4EE7A7A71174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EE5E81-60F4-47A0-AFDD-09FF0376A6F1}"/>
                </a:ext>
              </a:extLst>
            </p:cNvPr>
            <p:cNvSpPr/>
            <p:nvPr/>
          </p:nvSpPr>
          <p:spPr>
            <a:xfrm>
              <a:off x="618633" y="3847028"/>
              <a:ext cx="244070" cy="475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9A7917-7758-4BFF-B35C-5BFECF1BDA23}"/>
                </a:ext>
              </a:extLst>
            </p:cNvPr>
            <p:cNvSpPr/>
            <p:nvPr/>
          </p:nvSpPr>
          <p:spPr>
            <a:xfrm>
              <a:off x="1138158" y="3847028"/>
              <a:ext cx="244070" cy="475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668AD7-FD9D-4F11-9E15-0B5FC2CEB7BD}"/>
                </a:ext>
              </a:extLst>
            </p:cNvPr>
            <p:cNvSpPr/>
            <p:nvPr/>
          </p:nvSpPr>
          <p:spPr>
            <a:xfrm>
              <a:off x="309602" y="3721705"/>
              <a:ext cx="346218" cy="382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+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5D47FE-D9BA-45EF-85E9-EFCD05D8E45E}"/>
                </a:ext>
              </a:extLst>
            </p:cNvPr>
            <p:cNvSpPr/>
            <p:nvPr/>
          </p:nvSpPr>
          <p:spPr>
            <a:xfrm>
              <a:off x="1401823" y="3721705"/>
              <a:ext cx="293707" cy="382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-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EA9273E-DED3-4E77-B5CB-322BDC3B7566}"/>
                </a:ext>
              </a:extLst>
            </p:cNvPr>
            <p:cNvCxnSpPr>
              <a:cxnSpLocks/>
            </p:cNvCxnSpPr>
            <p:nvPr/>
          </p:nvCxnSpPr>
          <p:spPr>
            <a:xfrm>
              <a:off x="524319" y="3793461"/>
              <a:ext cx="185264" cy="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B1BE635-41CF-4180-A1EB-547682459E5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26" y="3793460"/>
              <a:ext cx="185264" cy="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685614AC-C7A7-4798-966A-3FDE3BD153AE}"/>
                </a:ext>
              </a:extLst>
            </p:cNvPr>
            <p:cNvSpPr/>
            <p:nvPr/>
          </p:nvSpPr>
          <p:spPr>
            <a:xfrm rot="10800000">
              <a:off x="914797" y="4135820"/>
              <a:ext cx="184614" cy="3727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B8122ED-50ED-47B9-B372-3AF5DA175446}"/>
                </a:ext>
              </a:extLst>
            </p:cNvPr>
            <p:cNvSpPr/>
            <p:nvPr/>
          </p:nvSpPr>
          <p:spPr>
            <a:xfrm>
              <a:off x="2179011" y="4087820"/>
              <a:ext cx="184614" cy="3727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33F3F-4740-456B-A888-68FF5E1DB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84829" y="3170491"/>
            <a:ext cx="2814483" cy="1965034"/>
            <a:chOff x="2817928" y="3172776"/>
            <a:chExt cx="3179269" cy="22197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FDA2C6F-ACF5-46CD-8F95-9A3828F91CA8}"/>
                </a:ext>
              </a:extLst>
            </p:cNvPr>
            <p:cNvGrpSpPr/>
            <p:nvPr/>
          </p:nvGrpSpPr>
          <p:grpSpPr>
            <a:xfrm>
              <a:off x="3322716" y="3172776"/>
              <a:ext cx="1610431" cy="2219720"/>
              <a:chOff x="956161" y="1616075"/>
              <a:chExt cx="1800000" cy="25200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DBE042B-5AB5-4585-8D7E-49AA2810692F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5242195F-B722-474C-B3C1-C113D221EB48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904267F5-65FA-4B78-BCCF-6A616FB7E575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B5AFF15-444B-4765-8F8C-087F0AA0468A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A3EDFFAC-08E1-4FBE-972D-8D7BEC7340C4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D18BB6E8-3228-434F-94CB-D332F7FF34A2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6068CD3-AD28-468C-9BF8-42BE6B47E819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C05C4D7-7E8A-41D2-BB15-D5309050095C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49C84B47-DB6A-441A-B836-950930BF4F57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605F479-CFD8-4BA3-86E9-A58BAADD62B5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27F36DC9-C17C-4C4A-8BD7-CD4A2ED3B61C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F98FFC6E-56D6-46C7-915A-D2C314BF1B6B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A298318-62AA-4299-A1CD-1B6399E823C7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DF09C5DC-CDAB-4A66-8887-88DFE16B9AE5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82CF9-1F9C-47A7-9BE5-1774B142BBC4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D30772-DE9C-405F-A567-094945430E22}"/>
                </a:ext>
              </a:extLst>
            </p:cNvPr>
            <p:cNvSpPr/>
            <p:nvPr/>
          </p:nvSpPr>
          <p:spPr>
            <a:xfrm>
              <a:off x="3126959" y="3847688"/>
              <a:ext cx="244070" cy="475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8C7C37D-3872-4B19-823E-163EC1E7442C}"/>
                </a:ext>
              </a:extLst>
            </p:cNvPr>
            <p:cNvSpPr/>
            <p:nvPr/>
          </p:nvSpPr>
          <p:spPr>
            <a:xfrm>
              <a:off x="3646484" y="3847688"/>
              <a:ext cx="244070" cy="475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A25BE62-14E7-45CD-9EB6-9CE76139417D}"/>
                </a:ext>
              </a:extLst>
            </p:cNvPr>
            <p:cNvSpPr/>
            <p:nvPr/>
          </p:nvSpPr>
          <p:spPr>
            <a:xfrm>
              <a:off x="2817928" y="3722366"/>
              <a:ext cx="346218" cy="382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+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6C5E076-5D02-4ED2-901D-BFB2170BA7FF}"/>
                </a:ext>
              </a:extLst>
            </p:cNvPr>
            <p:cNvSpPr/>
            <p:nvPr/>
          </p:nvSpPr>
          <p:spPr>
            <a:xfrm>
              <a:off x="3910150" y="3722366"/>
              <a:ext cx="293707" cy="382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-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12D5686-F2FC-4F1E-AEFD-A281AF56832F}"/>
                </a:ext>
              </a:extLst>
            </p:cNvPr>
            <p:cNvCxnSpPr>
              <a:cxnSpLocks/>
            </p:cNvCxnSpPr>
            <p:nvPr/>
          </p:nvCxnSpPr>
          <p:spPr>
            <a:xfrm>
              <a:off x="3026755" y="3794243"/>
              <a:ext cx="185264" cy="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C88021A-D40E-417A-BCCA-584A5C58E1AA}"/>
                </a:ext>
              </a:extLst>
            </p:cNvPr>
            <p:cNvCxnSpPr>
              <a:cxnSpLocks/>
            </p:cNvCxnSpPr>
            <p:nvPr/>
          </p:nvCxnSpPr>
          <p:spPr>
            <a:xfrm>
              <a:off x="3786952" y="3791445"/>
              <a:ext cx="185264" cy="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44289C2B-807F-4611-BBDF-AC6F3B200F5C}"/>
                </a:ext>
              </a:extLst>
            </p:cNvPr>
            <p:cNvSpPr/>
            <p:nvPr/>
          </p:nvSpPr>
          <p:spPr>
            <a:xfrm>
              <a:off x="4519741" y="3968712"/>
              <a:ext cx="260306" cy="342646"/>
            </a:xfrm>
            <a:prstGeom prst="irregularSeal1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56E77F7-C170-4525-9EAA-E16EB4984726}"/>
                </a:ext>
              </a:extLst>
            </p:cNvPr>
            <p:cNvSpPr/>
            <p:nvPr/>
          </p:nvSpPr>
          <p:spPr>
            <a:xfrm>
              <a:off x="4988237" y="3830389"/>
              <a:ext cx="1008960" cy="660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6"/>
                  </a:solidFill>
                  <a:latin typeface="+mj-lt"/>
                </a:rPr>
                <a:t>Bypass</a:t>
              </a:r>
              <a:br>
                <a:rPr lang="en-US" sz="1600" dirty="0">
                  <a:solidFill>
                    <a:schemeClr val="accent6"/>
                  </a:solidFill>
                  <a:latin typeface="+mj-lt"/>
                </a:rPr>
              </a:br>
              <a:r>
                <a:rPr lang="en-US" sz="1600" dirty="0">
                  <a:solidFill>
                    <a:schemeClr val="accent6"/>
                  </a:solidFill>
                  <a:latin typeface="+mj-lt"/>
                </a:rPr>
                <a:t>current</a:t>
              </a: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1DBA12C-D39C-4408-BABB-4A2AC174B4E5}"/>
                </a:ext>
              </a:extLst>
            </p:cNvPr>
            <p:cNvSpPr/>
            <p:nvPr/>
          </p:nvSpPr>
          <p:spPr>
            <a:xfrm rot="10800000">
              <a:off x="3429810" y="4350254"/>
              <a:ext cx="184614" cy="3727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E9C4B29-556E-43A7-9C6E-48121F1D8A2B}"/>
                </a:ext>
              </a:extLst>
            </p:cNvPr>
            <p:cNvSpPr/>
            <p:nvPr/>
          </p:nvSpPr>
          <p:spPr>
            <a:xfrm rot="5400000">
              <a:off x="3456362" y="3774934"/>
              <a:ext cx="118781" cy="184617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71BF4F27-3CC1-4407-8A28-B5D79D398E00}"/>
                </a:ext>
              </a:extLst>
            </p:cNvPr>
            <p:cNvSpPr/>
            <p:nvPr/>
          </p:nvSpPr>
          <p:spPr>
            <a:xfrm rot="1603838">
              <a:off x="4645485" y="4377004"/>
              <a:ext cx="138938" cy="246427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172EE76-2578-4B5B-A378-65D31B31B722}"/>
                </a:ext>
              </a:extLst>
            </p:cNvPr>
            <p:cNvSpPr/>
            <p:nvPr/>
          </p:nvSpPr>
          <p:spPr>
            <a:xfrm rot="19484996">
              <a:off x="4638536" y="3639706"/>
              <a:ext cx="138938" cy="246427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9A1D1665-2DA6-4F34-AE97-42908D7DB8C0}"/>
                </a:ext>
              </a:extLst>
            </p:cNvPr>
            <p:cNvSpPr/>
            <p:nvPr/>
          </p:nvSpPr>
          <p:spPr>
            <a:xfrm>
              <a:off x="4824753" y="3999387"/>
              <a:ext cx="138938" cy="246427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5B96EC63-89FC-4859-B102-84F00F200685}"/>
              </a:ext>
            </a:extLst>
          </p:cNvPr>
          <p:cNvSpPr/>
          <p:nvPr/>
        </p:nvSpPr>
        <p:spPr>
          <a:xfrm rot="5400000">
            <a:off x="1389862" y="4794820"/>
            <a:ext cx="163432" cy="33002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153E373C-36C3-46FB-989B-948B4EBA6B8F}"/>
              </a:ext>
            </a:extLst>
          </p:cNvPr>
          <p:cNvSpPr/>
          <p:nvPr/>
        </p:nvSpPr>
        <p:spPr>
          <a:xfrm rot="16200000">
            <a:off x="1389862" y="3170991"/>
            <a:ext cx="163432" cy="33002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D8F0C3-D859-461E-AE6F-2EFFD4F7BC66}"/>
              </a:ext>
            </a:extLst>
          </p:cNvPr>
          <p:cNvSpPr/>
          <p:nvPr/>
        </p:nvSpPr>
        <p:spPr>
          <a:xfrm>
            <a:off x="2101672" y="3884791"/>
            <a:ext cx="2383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B3A67"/>
                </a:solidFill>
                <a:latin typeface="+mj-lt"/>
              </a:rPr>
              <a:t>Winding </a:t>
            </a:r>
            <a:br>
              <a:rPr lang="en-US" sz="1600" dirty="0">
                <a:solidFill>
                  <a:srgbClr val="2B3A67"/>
                </a:solidFill>
                <a:latin typeface="+mj-lt"/>
              </a:rPr>
            </a:br>
            <a:r>
              <a:rPr lang="en-US" sz="1600" dirty="0">
                <a:solidFill>
                  <a:srgbClr val="2B3A67"/>
                </a:solidFill>
                <a:latin typeface="+mj-lt"/>
              </a:rPr>
              <a:t>current</a:t>
            </a:r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F2609E45-6834-43A6-9045-989243A6DC42}"/>
              </a:ext>
            </a:extLst>
          </p:cNvPr>
          <p:cNvSpPr/>
          <p:nvPr/>
        </p:nvSpPr>
        <p:spPr>
          <a:xfrm rot="5400000">
            <a:off x="3841368" y="4806746"/>
            <a:ext cx="163432" cy="33002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C5703572-91E4-4556-BD0F-961685A3F7F6}"/>
              </a:ext>
            </a:extLst>
          </p:cNvPr>
          <p:cNvSpPr/>
          <p:nvPr/>
        </p:nvSpPr>
        <p:spPr>
          <a:xfrm rot="16200000">
            <a:off x="3841368" y="3169163"/>
            <a:ext cx="163432" cy="33002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ED50FB2-38E4-42C1-8253-F551288EF5DB}"/>
              </a:ext>
            </a:extLst>
          </p:cNvPr>
          <p:cNvGrpSpPr/>
          <p:nvPr/>
        </p:nvGrpSpPr>
        <p:grpSpPr>
          <a:xfrm>
            <a:off x="6563117" y="1812187"/>
            <a:ext cx="4492987" cy="2102599"/>
            <a:chOff x="7165097" y="2132862"/>
            <a:chExt cx="4492987" cy="223262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C0FA220-1603-41D9-A69A-690F804C975C}"/>
                </a:ext>
              </a:extLst>
            </p:cNvPr>
            <p:cNvGrpSpPr/>
            <p:nvPr/>
          </p:nvGrpSpPr>
          <p:grpSpPr>
            <a:xfrm>
              <a:off x="7764631" y="2508708"/>
              <a:ext cx="631735" cy="620393"/>
              <a:chOff x="956161" y="1616075"/>
              <a:chExt cx="1800000" cy="2520000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E32B02E9-AD40-4F72-8CA4-C59137B93D28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0A8F66CA-DB62-45B2-BCF7-EA34F405B2DB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83" name="Rectangle: Rounded Corners 182">
                  <a:extLst>
                    <a:ext uri="{FF2B5EF4-FFF2-40B4-BE49-F238E27FC236}">
                      <a16:creationId xmlns:a16="http://schemas.microsoft.com/office/drawing/2014/main" id="{79A4BDE9-CAE1-4E6C-8D0A-17F08BC51301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02697329-2E70-4115-8528-53E48D2FCCBE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80" name="Rectangle: Rounded Corners 179">
                  <a:extLst>
                    <a:ext uri="{FF2B5EF4-FFF2-40B4-BE49-F238E27FC236}">
                      <a16:creationId xmlns:a16="http://schemas.microsoft.com/office/drawing/2014/main" id="{3B6F28E8-0D80-47AF-BE0E-3B8A7008A2EB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81" name="Rectangle: Rounded Corners 180">
                  <a:extLst>
                    <a:ext uri="{FF2B5EF4-FFF2-40B4-BE49-F238E27FC236}">
                      <a16:creationId xmlns:a16="http://schemas.microsoft.com/office/drawing/2014/main" id="{2B3B0966-2C18-473D-B736-5868E380E38E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081EB8AD-94D9-4896-BA31-16D8F05C3808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78" name="Rectangle: Rounded Corners 177">
                  <a:extLst>
                    <a:ext uri="{FF2B5EF4-FFF2-40B4-BE49-F238E27FC236}">
                      <a16:creationId xmlns:a16="http://schemas.microsoft.com/office/drawing/2014/main" id="{FE0AC60C-DEC6-4169-91DC-55201DDC620E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79" name="Rectangle: Rounded Corners 178">
                  <a:extLst>
                    <a:ext uri="{FF2B5EF4-FFF2-40B4-BE49-F238E27FC236}">
                      <a16:creationId xmlns:a16="http://schemas.microsoft.com/office/drawing/2014/main" id="{0C8C3303-D480-4ABD-A356-B350C26588D1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229B7B97-2A48-4CCD-9331-33C020211C95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76" name="Rectangle: Rounded Corners 175">
                  <a:extLst>
                    <a:ext uri="{FF2B5EF4-FFF2-40B4-BE49-F238E27FC236}">
                      <a16:creationId xmlns:a16="http://schemas.microsoft.com/office/drawing/2014/main" id="{194BCC5B-D228-481D-B603-8F3D5EC3D42A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77" name="Rectangle: Rounded Corners 176">
                  <a:extLst>
                    <a:ext uri="{FF2B5EF4-FFF2-40B4-BE49-F238E27FC236}">
                      <a16:creationId xmlns:a16="http://schemas.microsoft.com/office/drawing/2014/main" id="{E4719799-A3E9-4EA6-BF94-35F81BA02510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DBA06335-B133-40E2-8CB9-FCFD91A6565F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9BF86491-0E29-4DA8-8A2B-82CB22C14987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75" name="Rectangle: Rounded Corners 174">
                  <a:extLst>
                    <a:ext uri="{FF2B5EF4-FFF2-40B4-BE49-F238E27FC236}">
                      <a16:creationId xmlns:a16="http://schemas.microsoft.com/office/drawing/2014/main" id="{BB69B30A-4769-4698-89A5-F641F8F9D4CE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A795154-E9F2-48EF-8B15-54D079D87359}"/>
                </a:ext>
              </a:extLst>
            </p:cNvPr>
            <p:cNvGrpSpPr/>
            <p:nvPr/>
          </p:nvGrpSpPr>
          <p:grpSpPr>
            <a:xfrm>
              <a:off x="7764631" y="3492901"/>
              <a:ext cx="631735" cy="620393"/>
              <a:chOff x="956161" y="1616075"/>
              <a:chExt cx="1800000" cy="2520000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923C4ED3-85B1-45C0-BD6A-065111BD3C4E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id="{AF3987F5-E2E1-425B-9374-7C686B281806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8" name="Rectangle: Rounded Corners 167">
                  <a:extLst>
                    <a:ext uri="{FF2B5EF4-FFF2-40B4-BE49-F238E27FC236}">
                      <a16:creationId xmlns:a16="http://schemas.microsoft.com/office/drawing/2014/main" id="{B17D752E-87CD-40E8-B5B3-C095D5000EDF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C9726408-4730-4411-A99C-A90AD820BB30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7CAB0C5B-E238-46E1-AC0B-3CEDE5B24A33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id="{A8CC3577-7186-4971-A2A8-E65229854DBB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4C10FECC-4ADA-4C3F-90E3-329EE8659CD3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63" name="Rectangle: Rounded Corners 162">
                  <a:extLst>
                    <a:ext uri="{FF2B5EF4-FFF2-40B4-BE49-F238E27FC236}">
                      <a16:creationId xmlns:a16="http://schemas.microsoft.com/office/drawing/2014/main" id="{ECE876A6-6672-464C-A0C6-4E86493110A2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id="{46B7C7F0-F8E2-4143-8CF3-ED5C60836917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90FD41E4-B961-4891-9F58-C752F0707FC5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61" name="Rectangle: Rounded Corners 160">
                  <a:extLst>
                    <a:ext uri="{FF2B5EF4-FFF2-40B4-BE49-F238E27FC236}">
                      <a16:creationId xmlns:a16="http://schemas.microsoft.com/office/drawing/2014/main" id="{5C0DC646-3791-4DEB-B762-AC1FC4F249EF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2" name="Rectangle: Rounded Corners 161">
                  <a:extLst>
                    <a:ext uri="{FF2B5EF4-FFF2-40B4-BE49-F238E27FC236}">
                      <a16:creationId xmlns:a16="http://schemas.microsoft.com/office/drawing/2014/main" id="{9A719D9B-D801-4938-AE2D-AF1AA1F843DD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68AB7E81-4ABC-452A-980B-A5FD5ED0A797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E1ADF1DA-5EF0-4E4E-AE24-FE9A0ECDD30A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0" name="Rectangle: Rounded Corners 159">
                  <a:extLst>
                    <a:ext uri="{FF2B5EF4-FFF2-40B4-BE49-F238E27FC236}">
                      <a16:creationId xmlns:a16="http://schemas.microsoft.com/office/drawing/2014/main" id="{6C4C8AD1-6804-4497-970E-5C3A913DCCDA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1456969-746D-41FB-B43A-A81419FE7816}"/>
                </a:ext>
              </a:extLst>
            </p:cNvPr>
            <p:cNvGrpSpPr/>
            <p:nvPr/>
          </p:nvGrpSpPr>
          <p:grpSpPr>
            <a:xfrm>
              <a:off x="8634929" y="2508708"/>
              <a:ext cx="631735" cy="620393"/>
              <a:chOff x="956161" y="1616075"/>
              <a:chExt cx="1800000" cy="2520000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83733C13-9191-4E37-85A7-9C8990476B75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152" name="Rectangle: Rounded Corners 151">
                  <a:extLst>
                    <a:ext uri="{FF2B5EF4-FFF2-40B4-BE49-F238E27FC236}">
                      <a16:creationId xmlns:a16="http://schemas.microsoft.com/office/drawing/2014/main" id="{B38E5F4C-A0FB-4618-92DB-F11F041F3533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3" name="Rectangle: Rounded Corners 152">
                  <a:extLst>
                    <a:ext uri="{FF2B5EF4-FFF2-40B4-BE49-F238E27FC236}">
                      <a16:creationId xmlns:a16="http://schemas.microsoft.com/office/drawing/2014/main" id="{CB6F220B-2189-40E0-9EB7-3675BC0C633C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F52EE3C1-4EF1-41E3-91C2-3CE76F366C0E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50" name="Rectangle: Rounded Corners 149">
                  <a:extLst>
                    <a:ext uri="{FF2B5EF4-FFF2-40B4-BE49-F238E27FC236}">
                      <a16:creationId xmlns:a16="http://schemas.microsoft.com/office/drawing/2014/main" id="{7A0C4E12-8DE2-4073-A710-5A8281C54D7A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1" name="Rectangle: Rounded Corners 150">
                  <a:extLst>
                    <a:ext uri="{FF2B5EF4-FFF2-40B4-BE49-F238E27FC236}">
                      <a16:creationId xmlns:a16="http://schemas.microsoft.com/office/drawing/2014/main" id="{F4308271-B293-4A00-B47D-0C4D63029819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B9D3A063-E1B2-418D-92AD-49CFC2DD3513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48" name="Rectangle: Rounded Corners 147">
                  <a:extLst>
                    <a:ext uri="{FF2B5EF4-FFF2-40B4-BE49-F238E27FC236}">
                      <a16:creationId xmlns:a16="http://schemas.microsoft.com/office/drawing/2014/main" id="{8660C370-EA9E-4AD5-8F6E-CC9A0AEE5FA7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9" name="Rectangle: Rounded Corners 148">
                  <a:extLst>
                    <a:ext uri="{FF2B5EF4-FFF2-40B4-BE49-F238E27FC236}">
                      <a16:creationId xmlns:a16="http://schemas.microsoft.com/office/drawing/2014/main" id="{95D068EC-E5C4-42FC-B6E1-7A011ED7C82E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C3EF46CB-4594-4A90-93AC-BB9C696E41AD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46" name="Rectangle: Rounded Corners 145">
                  <a:extLst>
                    <a:ext uri="{FF2B5EF4-FFF2-40B4-BE49-F238E27FC236}">
                      <a16:creationId xmlns:a16="http://schemas.microsoft.com/office/drawing/2014/main" id="{4E8FC316-F288-4E00-8430-D3BFE288EBAA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7" name="Rectangle: Rounded Corners 146">
                  <a:extLst>
                    <a:ext uri="{FF2B5EF4-FFF2-40B4-BE49-F238E27FC236}">
                      <a16:creationId xmlns:a16="http://schemas.microsoft.com/office/drawing/2014/main" id="{CA7D05A6-052E-4FDD-9269-41B64AF23B51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A3F7361-C491-4E97-BB2D-486B2B83652D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144" name="Rectangle: Rounded Corners 143">
                  <a:extLst>
                    <a:ext uri="{FF2B5EF4-FFF2-40B4-BE49-F238E27FC236}">
                      <a16:creationId xmlns:a16="http://schemas.microsoft.com/office/drawing/2014/main" id="{545E43D9-A75A-425B-907A-502084121F00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5" name="Rectangle: Rounded Corners 144">
                  <a:extLst>
                    <a:ext uri="{FF2B5EF4-FFF2-40B4-BE49-F238E27FC236}">
                      <a16:creationId xmlns:a16="http://schemas.microsoft.com/office/drawing/2014/main" id="{4800E976-2A11-4959-A08F-BD662F1E2845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48D445D-D16E-40D8-B4E3-FB41EECE8ED3}"/>
                </a:ext>
              </a:extLst>
            </p:cNvPr>
            <p:cNvGrpSpPr/>
            <p:nvPr/>
          </p:nvGrpSpPr>
          <p:grpSpPr>
            <a:xfrm>
              <a:off x="8649232" y="3492901"/>
              <a:ext cx="631735" cy="620393"/>
              <a:chOff x="956161" y="1616075"/>
              <a:chExt cx="1800000" cy="252000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4D29CEE-F0A9-400B-A31B-0079AA8E5DC5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AE3EA81C-6AE8-4163-B632-37B7D508DC27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8" name="Rectangle: Rounded Corners 137">
                  <a:extLst>
                    <a:ext uri="{FF2B5EF4-FFF2-40B4-BE49-F238E27FC236}">
                      <a16:creationId xmlns:a16="http://schemas.microsoft.com/office/drawing/2014/main" id="{7B662ADA-4F50-4E0F-A5B2-85DF8F3C533E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140D718-8EBF-4362-BF6A-A83F7AFCE3B3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35" name="Rectangle: Rounded Corners 134">
                  <a:extLst>
                    <a:ext uri="{FF2B5EF4-FFF2-40B4-BE49-F238E27FC236}">
                      <a16:creationId xmlns:a16="http://schemas.microsoft.com/office/drawing/2014/main" id="{37ED2338-D486-4B71-ABB9-5D0737256449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6" name="Rectangle: Rounded Corners 135">
                  <a:extLst>
                    <a:ext uri="{FF2B5EF4-FFF2-40B4-BE49-F238E27FC236}">
                      <a16:creationId xmlns:a16="http://schemas.microsoft.com/office/drawing/2014/main" id="{5B4E66F1-6156-4C3E-9B99-01BA0CC22719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3ECF2A07-4269-4683-83FB-FBA3DC336C75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33" name="Rectangle: Rounded Corners 132">
                  <a:extLst>
                    <a:ext uri="{FF2B5EF4-FFF2-40B4-BE49-F238E27FC236}">
                      <a16:creationId xmlns:a16="http://schemas.microsoft.com/office/drawing/2014/main" id="{1A1E529F-58AB-4266-84DA-B19A71575ACA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4" name="Rectangle: Rounded Corners 133">
                  <a:extLst>
                    <a:ext uri="{FF2B5EF4-FFF2-40B4-BE49-F238E27FC236}">
                      <a16:creationId xmlns:a16="http://schemas.microsoft.com/office/drawing/2014/main" id="{C35F800C-5BA8-430D-B460-43BFF8BE02A8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136E8746-C0C3-4F41-AE87-FB2863448F19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31" name="Rectangle: Rounded Corners 130">
                  <a:extLst>
                    <a:ext uri="{FF2B5EF4-FFF2-40B4-BE49-F238E27FC236}">
                      <a16:creationId xmlns:a16="http://schemas.microsoft.com/office/drawing/2014/main" id="{C0561974-F906-4717-803D-9BAEA08CE87C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2" name="Rectangle: Rounded Corners 131">
                  <a:extLst>
                    <a:ext uri="{FF2B5EF4-FFF2-40B4-BE49-F238E27FC236}">
                      <a16:creationId xmlns:a16="http://schemas.microsoft.com/office/drawing/2014/main" id="{03702371-3E4D-4D8A-8B90-1FCC59E0BB30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A1F07670-C1A7-4BFB-8FFA-14CF322BC706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129" name="Rectangle: Rounded Corners 128">
                  <a:extLst>
                    <a:ext uri="{FF2B5EF4-FFF2-40B4-BE49-F238E27FC236}">
                      <a16:creationId xmlns:a16="http://schemas.microsoft.com/office/drawing/2014/main" id="{D446CF71-3916-4CB5-A7F5-C57FC6612A4A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0" name="Rectangle: Rounded Corners 129">
                  <a:extLst>
                    <a:ext uri="{FF2B5EF4-FFF2-40B4-BE49-F238E27FC236}">
                      <a16:creationId xmlns:a16="http://schemas.microsoft.com/office/drawing/2014/main" id="{2EF2D0AD-2D5C-4970-A6B8-BA852475883B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B94A2CC-5F97-4D04-9AAE-477CBF39FAD7}"/>
                </a:ext>
              </a:extLst>
            </p:cNvPr>
            <p:cNvGrpSpPr/>
            <p:nvPr/>
          </p:nvGrpSpPr>
          <p:grpSpPr>
            <a:xfrm>
              <a:off x="9515874" y="2508708"/>
              <a:ext cx="631735" cy="620393"/>
              <a:chOff x="956161" y="1616075"/>
              <a:chExt cx="1800000" cy="2520000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AF9478A9-62C5-41D6-A9F3-F95F77EFCDFC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8040818F-9E8E-427C-A9D4-8266106EA1E6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3" name="Rectangle: Rounded Corners 122">
                  <a:extLst>
                    <a:ext uri="{FF2B5EF4-FFF2-40B4-BE49-F238E27FC236}">
                      <a16:creationId xmlns:a16="http://schemas.microsoft.com/office/drawing/2014/main" id="{0394FCA8-F67F-4B8A-81C1-9BEF61AD4BD9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0FF6D34-8249-474F-86A5-4CAC8A55E329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20" name="Rectangle: Rounded Corners 119">
                  <a:extLst>
                    <a:ext uri="{FF2B5EF4-FFF2-40B4-BE49-F238E27FC236}">
                      <a16:creationId xmlns:a16="http://schemas.microsoft.com/office/drawing/2014/main" id="{A5FF9724-A8D2-4DBD-8DE8-20F70B5EDD25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93E32373-B6FD-44F2-A83F-0F63E4DE2DAC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F55C02B-3835-469E-BC6B-9976E68D89DA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18" name="Rectangle: Rounded Corners 117">
                  <a:extLst>
                    <a:ext uri="{FF2B5EF4-FFF2-40B4-BE49-F238E27FC236}">
                      <a16:creationId xmlns:a16="http://schemas.microsoft.com/office/drawing/2014/main" id="{C7D84F90-434C-4EEC-A5AE-283FFD217831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9" name="Rectangle: Rounded Corners 118">
                  <a:extLst>
                    <a:ext uri="{FF2B5EF4-FFF2-40B4-BE49-F238E27FC236}">
                      <a16:creationId xmlns:a16="http://schemas.microsoft.com/office/drawing/2014/main" id="{387F92D5-52BF-43C1-B8CF-3DEF801A1535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67AFD54-1F3D-4345-A406-64FD0023D575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16" name="Rectangle: Rounded Corners 115">
                  <a:extLst>
                    <a:ext uri="{FF2B5EF4-FFF2-40B4-BE49-F238E27FC236}">
                      <a16:creationId xmlns:a16="http://schemas.microsoft.com/office/drawing/2014/main" id="{D119B508-E3A5-442C-86F5-07B4BF26E6F7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027540C4-50B7-4F3E-8EED-8C5AF241D952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5591687-9D70-4F8F-A17A-562559A57B7C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1858BBDA-37AD-490D-960F-CB704170B51C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id="{DC779CEA-5C32-4DCD-9275-9493B8052844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818920B-5D85-4583-8243-9443C21BE80B}"/>
                </a:ext>
              </a:extLst>
            </p:cNvPr>
            <p:cNvGrpSpPr/>
            <p:nvPr/>
          </p:nvGrpSpPr>
          <p:grpSpPr>
            <a:xfrm>
              <a:off x="9514256" y="3492901"/>
              <a:ext cx="631735" cy="620393"/>
              <a:chOff x="956161" y="1616075"/>
              <a:chExt cx="1800000" cy="2520000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D7FADFD-5F09-4DB6-9F64-8011BFB39A5E}"/>
                  </a:ext>
                </a:extLst>
              </p:cNvPr>
              <p:cNvGrpSpPr/>
              <p:nvPr/>
            </p:nvGrpSpPr>
            <p:grpSpPr>
              <a:xfrm>
                <a:off x="956161" y="1616075"/>
                <a:ext cx="1800000" cy="2520000"/>
                <a:chOff x="1085850" y="1781175"/>
                <a:chExt cx="1800000" cy="2520000"/>
              </a:xfrm>
            </p:grpSpPr>
            <p:sp>
              <p:nvSpPr>
                <p:cNvPr id="107" name="Rectangle: Rounded Corners 106">
                  <a:extLst>
                    <a:ext uri="{FF2B5EF4-FFF2-40B4-BE49-F238E27FC236}">
                      <a16:creationId xmlns:a16="http://schemas.microsoft.com/office/drawing/2014/main" id="{6FEB616D-69C3-47AC-8C53-1D0B8D0C0ED3}"/>
                    </a:ext>
                  </a:extLst>
                </p:cNvPr>
                <p:cNvSpPr/>
                <p:nvPr/>
              </p:nvSpPr>
              <p:spPr>
                <a:xfrm>
                  <a:off x="1085850" y="1781175"/>
                  <a:ext cx="1800000" cy="252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08" name="Rectangle: Rounded Corners 107">
                  <a:extLst>
                    <a:ext uri="{FF2B5EF4-FFF2-40B4-BE49-F238E27FC236}">
                      <a16:creationId xmlns:a16="http://schemas.microsoft.com/office/drawing/2014/main" id="{76A7F3EC-E8AA-4B22-8308-EEAF83C3A057}"/>
                    </a:ext>
                  </a:extLst>
                </p:cNvPr>
                <p:cNvSpPr/>
                <p:nvPr/>
              </p:nvSpPr>
              <p:spPr>
                <a:xfrm>
                  <a:off x="1139850" y="1835175"/>
                  <a:ext cx="1692000" cy="241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24FE115-0BE5-41F5-ACE6-23C9273FEB41}"/>
                  </a:ext>
                </a:extLst>
              </p:cNvPr>
              <p:cNvGrpSpPr/>
              <p:nvPr/>
            </p:nvGrpSpPr>
            <p:grpSpPr>
              <a:xfrm>
                <a:off x="1046161" y="1706075"/>
                <a:ext cx="1620000" cy="2340000"/>
                <a:chOff x="3002100" y="1835175"/>
                <a:chExt cx="1620000" cy="2340000"/>
              </a:xfrm>
            </p:grpSpPr>
            <p:sp>
              <p:nvSpPr>
                <p:cNvPr id="105" name="Rectangle: Rounded Corners 104">
                  <a:extLst>
                    <a:ext uri="{FF2B5EF4-FFF2-40B4-BE49-F238E27FC236}">
                      <a16:creationId xmlns:a16="http://schemas.microsoft.com/office/drawing/2014/main" id="{B70A905C-A482-405A-8274-D2BFC8BFE2BC}"/>
                    </a:ext>
                  </a:extLst>
                </p:cNvPr>
                <p:cNvSpPr/>
                <p:nvPr/>
              </p:nvSpPr>
              <p:spPr>
                <a:xfrm>
                  <a:off x="3002100" y="1835175"/>
                  <a:ext cx="1620000" cy="234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06" name="Rectangle: Rounded Corners 105">
                  <a:extLst>
                    <a:ext uri="{FF2B5EF4-FFF2-40B4-BE49-F238E27FC236}">
                      <a16:creationId xmlns:a16="http://schemas.microsoft.com/office/drawing/2014/main" id="{AB160AB4-4C7F-4441-A74B-F5066B899BF4}"/>
                    </a:ext>
                  </a:extLst>
                </p:cNvPr>
                <p:cNvSpPr/>
                <p:nvPr/>
              </p:nvSpPr>
              <p:spPr>
                <a:xfrm>
                  <a:off x="3056100" y="1889175"/>
                  <a:ext cx="1512000" cy="223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CC00083-EDC1-4241-A56B-E4A3AC9CC409}"/>
                  </a:ext>
                </a:extLst>
              </p:cNvPr>
              <p:cNvGrpSpPr/>
              <p:nvPr/>
            </p:nvGrpSpPr>
            <p:grpSpPr>
              <a:xfrm>
                <a:off x="1136161" y="1796075"/>
                <a:ext cx="1440000" cy="2160000"/>
                <a:chOff x="4774350" y="1781175"/>
                <a:chExt cx="1440000" cy="2160000"/>
              </a:xfrm>
            </p:grpSpPr>
            <p:sp>
              <p:nvSpPr>
                <p:cNvPr id="103" name="Rectangle: Rounded Corners 102">
                  <a:extLst>
                    <a:ext uri="{FF2B5EF4-FFF2-40B4-BE49-F238E27FC236}">
                      <a16:creationId xmlns:a16="http://schemas.microsoft.com/office/drawing/2014/main" id="{8BE64A64-7ED5-48B6-98AF-9ED6B2D13313}"/>
                    </a:ext>
                  </a:extLst>
                </p:cNvPr>
                <p:cNvSpPr/>
                <p:nvPr/>
              </p:nvSpPr>
              <p:spPr>
                <a:xfrm>
                  <a:off x="4774350" y="1781175"/>
                  <a:ext cx="1440000" cy="216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04" name="Rectangle: Rounded Corners 103">
                  <a:extLst>
                    <a:ext uri="{FF2B5EF4-FFF2-40B4-BE49-F238E27FC236}">
                      <a16:creationId xmlns:a16="http://schemas.microsoft.com/office/drawing/2014/main" id="{CE3B3D7B-E3FC-4689-9F91-22AF827859C4}"/>
                    </a:ext>
                  </a:extLst>
                </p:cNvPr>
                <p:cNvSpPr/>
                <p:nvPr/>
              </p:nvSpPr>
              <p:spPr>
                <a:xfrm>
                  <a:off x="4828350" y="1835175"/>
                  <a:ext cx="1332000" cy="205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446FD97-5E52-452E-BFF8-FDCF5196314D}"/>
                  </a:ext>
                </a:extLst>
              </p:cNvPr>
              <p:cNvGrpSpPr/>
              <p:nvPr/>
            </p:nvGrpSpPr>
            <p:grpSpPr>
              <a:xfrm>
                <a:off x="1226161" y="1886075"/>
                <a:ext cx="1260000" cy="1980000"/>
                <a:chOff x="6539160" y="1781175"/>
                <a:chExt cx="1260000" cy="1980000"/>
              </a:xfrm>
            </p:grpSpPr>
            <p:sp>
              <p:nvSpPr>
                <p:cNvPr id="101" name="Rectangle: Rounded Corners 100">
                  <a:extLst>
                    <a:ext uri="{FF2B5EF4-FFF2-40B4-BE49-F238E27FC236}">
                      <a16:creationId xmlns:a16="http://schemas.microsoft.com/office/drawing/2014/main" id="{7013859E-37A6-48E2-AB59-C745FC71D634}"/>
                    </a:ext>
                  </a:extLst>
                </p:cNvPr>
                <p:cNvSpPr/>
                <p:nvPr/>
              </p:nvSpPr>
              <p:spPr>
                <a:xfrm>
                  <a:off x="6539160" y="1781175"/>
                  <a:ext cx="1260000" cy="198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02" name="Rectangle: Rounded Corners 101">
                  <a:extLst>
                    <a:ext uri="{FF2B5EF4-FFF2-40B4-BE49-F238E27FC236}">
                      <a16:creationId xmlns:a16="http://schemas.microsoft.com/office/drawing/2014/main" id="{7212159B-EB63-4A9D-872F-CE1218509CAB}"/>
                    </a:ext>
                  </a:extLst>
                </p:cNvPr>
                <p:cNvSpPr/>
                <p:nvPr/>
              </p:nvSpPr>
              <p:spPr>
                <a:xfrm>
                  <a:off x="6593160" y="1835175"/>
                  <a:ext cx="1152000" cy="187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38A30650-CB3C-43D4-8A6B-A7C7093C3ECF}"/>
                  </a:ext>
                </a:extLst>
              </p:cNvPr>
              <p:cNvGrpSpPr/>
              <p:nvPr/>
            </p:nvGrpSpPr>
            <p:grpSpPr>
              <a:xfrm>
                <a:off x="1316161" y="1976075"/>
                <a:ext cx="1080000" cy="1800000"/>
                <a:chOff x="8159970" y="1835175"/>
                <a:chExt cx="1080000" cy="1800000"/>
              </a:xfrm>
            </p:grpSpPr>
            <p:sp>
              <p:nvSpPr>
                <p:cNvPr id="99" name="Rectangle: Rounded Corners 98">
                  <a:extLst>
                    <a:ext uri="{FF2B5EF4-FFF2-40B4-BE49-F238E27FC236}">
                      <a16:creationId xmlns:a16="http://schemas.microsoft.com/office/drawing/2014/main" id="{40F779C1-2C1D-4C04-9E45-73CA840FB628}"/>
                    </a:ext>
                  </a:extLst>
                </p:cNvPr>
                <p:cNvSpPr/>
                <p:nvPr/>
              </p:nvSpPr>
              <p:spPr>
                <a:xfrm>
                  <a:off x="8159970" y="1835175"/>
                  <a:ext cx="1080000" cy="1800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00" name="Rectangle: Rounded Corners 99">
                  <a:extLst>
                    <a:ext uri="{FF2B5EF4-FFF2-40B4-BE49-F238E27FC236}">
                      <a16:creationId xmlns:a16="http://schemas.microsoft.com/office/drawing/2014/main" id="{7A14F041-1C5C-4A13-9AC4-A7C950B6C44A}"/>
                    </a:ext>
                  </a:extLst>
                </p:cNvPr>
                <p:cNvSpPr/>
                <p:nvPr/>
              </p:nvSpPr>
              <p:spPr>
                <a:xfrm>
                  <a:off x="8213970" y="1889175"/>
                  <a:ext cx="972000" cy="1692000"/>
                </a:xfrm>
                <a:prstGeom prst="roundRect">
                  <a:avLst>
                    <a:gd name="adj" fmla="val 3109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C8C5DC6-DA22-4032-8113-860F856426A3}"/>
                </a:ext>
              </a:extLst>
            </p:cNvPr>
            <p:cNvCxnSpPr>
              <a:stCxn id="182" idx="3"/>
              <a:endCxn id="152" idx="1"/>
            </p:cNvCxnSpPr>
            <p:nvPr/>
          </p:nvCxnSpPr>
          <p:spPr>
            <a:xfrm>
              <a:off x="8396366" y="2818904"/>
              <a:ext cx="238563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FD4642E-4BEA-4B77-8ADD-155A5E42EFDA}"/>
                </a:ext>
              </a:extLst>
            </p:cNvPr>
            <p:cNvCxnSpPr>
              <a:cxnSpLocks/>
              <a:stCxn id="122" idx="1"/>
              <a:endCxn id="152" idx="3"/>
            </p:cNvCxnSpPr>
            <p:nvPr/>
          </p:nvCxnSpPr>
          <p:spPr>
            <a:xfrm flipH="1">
              <a:off x="9266664" y="2818904"/>
              <a:ext cx="249211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056AFD4-CBCD-4789-922D-832F494692B8}"/>
                </a:ext>
              </a:extLst>
            </p:cNvPr>
            <p:cNvCxnSpPr>
              <a:cxnSpLocks/>
              <a:stCxn id="107" idx="1"/>
              <a:endCxn id="137" idx="3"/>
            </p:cNvCxnSpPr>
            <p:nvPr/>
          </p:nvCxnSpPr>
          <p:spPr>
            <a:xfrm flipH="1">
              <a:off x="9280967" y="3803098"/>
              <a:ext cx="233288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973172B-D180-4020-85AF-AA4F8844AF09}"/>
                </a:ext>
              </a:extLst>
            </p:cNvPr>
            <p:cNvCxnSpPr>
              <a:cxnSpLocks/>
              <a:stCxn id="137" idx="1"/>
              <a:endCxn id="167" idx="3"/>
            </p:cNvCxnSpPr>
            <p:nvPr/>
          </p:nvCxnSpPr>
          <p:spPr>
            <a:xfrm flipH="1">
              <a:off x="8396366" y="3803098"/>
              <a:ext cx="252866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B7CEFB3-B648-4FDC-877B-881F7D09660C}"/>
                </a:ext>
              </a:extLst>
            </p:cNvPr>
            <p:cNvCxnSpPr>
              <a:cxnSpLocks/>
              <a:endCxn id="167" idx="1"/>
            </p:cNvCxnSpPr>
            <p:nvPr/>
          </p:nvCxnSpPr>
          <p:spPr>
            <a:xfrm>
              <a:off x="7415335" y="3799605"/>
              <a:ext cx="349296" cy="3493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637626D-6C9E-4D6C-907E-901EC7FF97B5}"/>
                </a:ext>
              </a:extLst>
            </p:cNvPr>
            <p:cNvCxnSpPr>
              <a:cxnSpLocks/>
              <a:stCxn id="182" idx="1"/>
            </p:cNvCxnSpPr>
            <p:nvPr/>
          </p:nvCxnSpPr>
          <p:spPr>
            <a:xfrm flipH="1">
              <a:off x="7456040" y="2818904"/>
              <a:ext cx="308591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DE9ABC79-973F-49C7-8EF4-40D72C6086B3}"/>
                </a:ext>
              </a:extLst>
            </p:cNvPr>
            <p:cNvCxnSpPr>
              <a:cxnSpLocks/>
              <a:stCxn id="122" idx="3"/>
              <a:endCxn id="107" idx="3"/>
            </p:cNvCxnSpPr>
            <p:nvPr/>
          </p:nvCxnSpPr>
          <p:spPr>
            <a:xfrm flipH="1">
              <a:off x="10145991" y="2818904"/>
              <a:ext cx="1619" cy="984194"/>
            </a:xfrm>
            <a:prstGeom prst="bentConnector3">
              <a:avLst>
                <a:gd name="adj1" fmla="val -9147221"/>
              </a:avLst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993E976-ACEA-454F-BFBE-F7FBAE96EA6C}"/>
                </a:ext>
              </a:extLst>
            </p:cNvPr>
            <p:cNvSpPr/>
            <p:nvPr/>
          </p:nvSpPr>
          <p:spPr>
            <a:xfrm>
              <a:off x="7165097" y="2677377"/>
              <a:ext cx="273011" cy="2858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+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401F2E3-E3B2-41ED-B1CB-86933A35AD79}"/>
                </a:ext>
              </a:extLst>
            </p:cNvPr>
            <p:cNvSpPr/>
            <p:nvPr/>
          </p:nvSpPr>
          <p:spPr>
            <a:xfrm>
              <a:off x="7173167" y="3649470"/>
              <a:ext cx="231602" cy="2858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-</a:t>
              </a:r>
            </a:p>
          </p:txBody>
        </p:sp>
        <p:sp>
          <p:nvSpPr>
            <p:cNvPr id="85" name="Explosion: 8 Points 84">
              <a:extLst>
                <a:ext uri="{FF2B5EF4-FFF2-40B4-BE49-F238E27FC236}">
                  <a16:creationId xmlns:a16="http://schemas.microsoft.com/office/drawing/2014/main" id="{7452DE3A-F3AD-4957-A6F2-1C1F73337E25}"/>
                </a:ext>
              </a:extLst>
            </p:cNvPr>
            <p:cNvSpPr/>
            <p:nvPr/>
          </p:nvSpPr>
          <p:spPr>
            <a:xfrm>
              <a:off x="8671854" y="2560315"/>
              <a:ext cx="213407" cy="209859"/>
            </a:xfrm>
            <a:prstGeom prst="irregularSeal1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88EBDC2B-BD24-4D64-9FA1-8653C1498FC3}"/>
                </a:ext>
              </a:extLst>
            </p:cNvPr>
            <p:cNvSpPr/>
            <p:nvPr/>
          </p:nvSpPr>
          <p:spPr>
            <a:xfrm>
              <a:off x="8085822" y="2291874"/>
              <a:ext cx="847988" cy="2073614"/>
            </a:xfrm>
            <a:prstGeom prst="roundRect">
              <a:avLst/>
            </a:prstGeom>
            <a:noFill/>
            <a:ln w="1905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081633C6-63BF-4751-AEDD-5CA0527AA34C}"/>
                </a:ext>
              </a:extLst>
            </p:cNvPr>
            <p:cNvSpPr/>
            <p:nvPr/>
          </p:nvSpPr>
          <p:spPr>
            <a:xfrm>
              <a:off x="8986427" y="2287908"/>
              <a:ext cx="847988" cy="2073614"/>
            </a:xfrm>
            <a:prstGeom prst="roundRect">
              <a:avLst/>
            </a:prstGeom>
            <a:noFill/>
            <a:ln w="1905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7F023D90-FA63-4BA1-BD1C-75C82DCB2D2D}"/>
                </a:ext>
              </a:extLst>
            </p:cNvPr>
            <p:cNvSpPr/>
            <p:nvPr/>
          </p:nvSpPr>
          <p:spPr>
            <a:xfrm rot="16200000">
              <a:off x="8382436" y="2161026"/>
              <a:ext cx="146981" cy="266260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CD8BB532-B66F-45C3-B029-D330C8120F2F}"/>
                </a:ext>
              </a:extLst>
            </p:cNvPr>
            <p:cNvSpPr/>
            <p:nvPr/>
          </p:nvSpPr>
          <p:spPr>
            <a:xfrm rot="5400000">
              <a:off x="9326587" y="2155197"/>
              <a:ext cx="146981" cy="266260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B2B0AAF-BDEF-4C2C-9279-61BCBBD044E2}"/>
                    </a:ext>
                  </a:extLst>
                </p:cNvPr>
                <p:cNvSpPr/>
                <p:nvPr/>
              </p:nvSpPr>
              <p:spPr>
                <a:xfrm>
                  <a:off x="9820442" y="2132862"/>
                  <a:ext cx="1038361" cy="3954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mag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B2B0AAF-BDEF-4C2C-9279-61BCBBD044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0442" y="2132862"/>
                  <a:ext cx="1038361" cy="395493"/>
                </a:xfrm>
                <a:prstGeom prst="rect">
                  <a:avLst/>
                </a:prstGeom>
                <a:blipFill>
                  <a:blip r:embed="rId4"/>
                  <a:stretch>
                    <a:fillRect b="-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C55D4AD-10E3-44E0-8F4B-06364616EBB7}"/>
                    </a:ext>
                  </a:extLst>
                </p:cNvPr>
                <p:cNvSpPr/>
                <p:nvPr/>
              </p:nvSpPr>
              <p:spPr>
                <a:xfrm>
                  <a:off x="10426669" y="3595766"/>
                  <a:ext cx="7098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C55D4AD-10E3-44E0-8F4B-06364616EB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669" y="3595766"/>
                  <a:ext cx="709874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A4B0308E-F1CA-4855-B72F-1698703872C9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105" y="3594823"/>
              <a:ext cx="0" cy="35067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10F8DB2-74B4-47E0-BCC2-613990BA1328}"/>
                </a:ext>
              </a:extLst>
            </p:cNvPr>
            <p:cNvSpPr txBox="1"/>
            <p:nvPr/>
          </p:nvSpPr>
          <p:spPr>
            <a:xfrm>
              <a:off x="10923505" y="3150171"/>
              <a:ext cx="734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beam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65B48CBD-5933-4495-AA4E-CE2429121C25}"/>
                </a:ext>
              </a:extLst>
            </p:cNvPr>
            <p:cNvCxnSpPr/>
            <p:nvPr/>
          </p:nvCxnSpPr>
          <p:spPr>
            <a:xfrm>
              <a:off x="7173167" y="3303231"/>
              <a:ext cx="37424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06B7705-BF15-451D-B577-1DCE9FF02EAB}"/>
              </a:ext>
            </a:extLst>
          </p:cNvPr>
          <p:cNvSpPr/>
          <p:nvPr/>
        </p:nvSpPr>
        <p:spPr>
          <a:xfrm>
            <a:off x="6458329" y="5911392"/>
            <a:ext cx="5323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Reliable and efficient simulations, how?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FBE3C4C-B43E-4530-9C40-B581B1CD82AE}"/>
                  </a:ext>
                </a:extLst>
              </p:cNvPr>
              <p:cNvSpPr/>
              <p:nvPr/>
            </p:nvSpPr>
            <p:spPr>
              <a:xfrm>
                <a:off x="3668685" y="3924946"/>
                <a:ext cx="7512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FBE3C4C-B43E-4530-9C40-B581B1CD8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685" y="3924946"/>
                <a:ext cx="751296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369B-F018-43E5-A165-3EC0DD7F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0B52E-AB99-4B52-89F5-A95243F4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Magnetostatics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RADIA: the workhorse of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Exceptional for conventional ID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Less flexible for non-symmetric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21D58F-39D6-4826-BF71-DE2165BF6B77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305107" y="1466164"/>
                <a:ext cx="5557427" cy="51096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 err="1"/>
                  <a:t>Magnetoquasistatics</a:t>
                </a:r>
                <a:endParaRPr lang="en-US" b="1" dirty="0"/>
              </a:p>
              <a:p>
                <a:r>
                  <a:rPr lang="en-US" b="1" dirty="0">
                    <a:solidFill>
                      <a:srgbClr val="2B3A67"/>
                    </a:solidFill>
                  </a:rPr>
                  <a:t>FEA</a:t>
                </a:r>
              </a:p>
              <a:p>
                <a:r>
                  <a:rPr lang="en-US" dirty="0">
                    <a:solidFill>
                      <a:srgbClr val="2B3A67"/>
                    </a:solidFill>
                  </a:rPr>
                  <a:t>Homogenized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en-US" dirty="0">
                    <a:solidFill>
                      <a:srgbClr val="2B3A67"/>
                    </a:solidFill>
                  </a:rPr>
                  <a:t>-form [1], 3D FEM code COMSOL</a:t>
                </a:r>
              </a:p>
              <a:p>
                <a:r>
                  <a:rPr lang="en-US" b="1" dirty="0"/>
                  <a:t> </a:t>
                </a:r>
              </a:p>
              <a:p>
                <a:endParaRPr lang="en-US" b="1" dirty="0"/>
              </a:p>
              <a:p>
                <a:endParaRPr lang="en-US" dirty="0">
                  <a:solidFill>
                    <a:srgbClr val="2B3A67"/>
                  </a:solidFill>
                </a:endParaRPr>
              </a:p>
              <a:p>
                <a:r>
                  <a:rPr lang="en-US" dirty="0">
                    <a:solidFill>
                      <a:srgbClr val="2B3A67"/>
                    </a:solidFill>
                  </a:rPr>
                  <a:t>Verification: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2B3A67"/>
                    </a:solidFill>
                  </a:rPr>
                  <a:t>2</a:t>
                </a:r>
                <a:r>
                  <a:rPr lang="en-US" baseline="30000" dirty="0">
                    <a:solidFill>
                      <a:srgbClr val="2B3A67"/>
                    </a:solidFill>
                  </a:rPr>
                  <a:t>nd</a:t>
                </a:r>
                <a:r>
                  <a:rPr lang="en-US" dirty="0">
                    <a:solidFill>
                      <a:srgbClr val="2B3A67"/>
                    </a:solidFill>
                  </a:rPr>
                  <a:t> order -&gt; slow, converged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2B3A67"/>
                    </a:solidFill>
                  </a:rPr>
                  <a:t>1</a:t>
                </a:r>
                <a:r>
                  <a:rPr lang="en-US" baseline="30000" dirty="0">
                    <a:solidFill>
                      <a:srgbClr val="2B3A67"/>
                    </a:solidFill>
                  </a:rPr>
                  <a:t>st</a:t>
                </a:r>
                <a:r>
                  <a:rPr lang="en-US" dirty="0">
                    <a:solidFill>
                      <a:srgbClr val="2B3A67"/>
                    </a:solidFill>
                  </a:rPr>
                  <a:t> order   -&gt; fast, </a:t>
                </a:r>
                <a:r>
                  <a:rPr lang="en-US" dirty="0">
                    <a:solidFill>
                      <a:srgbClr val="FF0000"/>
                    </a:solidFill>
                  </a:rPr>
                  <a:t>not converged (so far)</a:t>
                </a:r>
              </a:p>
              <a:p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b="1" dirty="0">
                    <a:solidFill>
                      <a:srgbClr val="2B3A67"/>
                    </a:solidFill>
                  </a:rPr>
                  <a:t>Circuit model + Minimum EM entropy production</a:t>
                </a:r>
              </a:p>
              <a:p>
                <a:endParaRPr lang="en-US" dirty="0">
                  <a:solidFill>
                    <a:srgbClr val="2B3A67"/>
                  </a:solidFill>
                </a:endParaRPr>
              </a:p>
              <a:p>
                <a:endParaRPr lang="en-US" dirty="0">
                  <a:solidFill>
                    <a:srgbClr val="2B3A67"/>
                  </a:solidFill>
                </a:endParaRPr>
              </a:p>
              <a:p>
                <a:r>
                  <a:rPr lang="en-US" dirty="0">
                    <a:solidFill>
                      <a:srgbClr val="2B3A67"/>
                    </a:solidFill>
                  </a:rPr>
                  <a:t>Turn-segment resolution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2B3A67"/>
                    </a:solidFill>
                  </a:rPr>
                  <a:t>Potential speedup (FMM compression)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Careful element definition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Nontrivial inductance matrix</a:t>
                </a:r>
                <a:endParaRPr lang="en-US" dirty="0">
                  <a:solidFill>
                    <a:srgbClr val="2B3A67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21D58F-39D6-4826-BF71-DE2165BF6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305107" y="1466164"/>
                <a:ext cx="5557427" cy="5109644"/>
              </a:xfrm>
              <a:blipFill>
                <a:blip r:embed="rId3"/>
                <a:stretch>
                  <a:fillRect l="-658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4171-DFAF-44D0-A488-3D5E1091C1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Name Event | Date | Speaker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B9441-4DB2-4F5D-A70F-BA28F349FF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840E7A-FC54-4AD2-8119-A0D5650B992F}"/>
                  </a:ext>
                </a:extLst>
              </p:cNvPr>
              <p:cNvSpPr/>
              <p:nvPr/>
            </p:nvSpPr>
            <p:spPr>
              <a:xfrm>
                <a:off x="6554256" y="2543869"/>
                <a:ext cx="4030078" cy="794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𝛏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sc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𝝌</m:t>
                      </m:r>
                    </m:oMath>
                  </m:oMathPara>
                </a14:m>
                <a:endParaRPr lang="en-US" b="1" dirty="0"/>
              </a:p>
              <a:p>
                <a:pPr/>
                <a:br>
                  <a:rPr lang="en-US" sz="8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840E7A-FC54-4AD2-8119-A0D5650B9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256" y="2543869"/>
                <a:ext cx="4030078" cy="794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615EC85-F52E-459E-8B5D-A60F091DDD99}"/>
                  </a:ext>
                </a:extLst>
              </p:cNvPr>
              <p:cNvSpPr/>
              <p:nvPr/>
            </p:nvSpPr>
            <p:spPr>
              <a:xfrm>
                <a:off x="9679500" y="1162546"/>
                <a:ext cx="2183034" cy="9925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𝛏</m:t>
                    </m:r>
                    <m:d>
                      <m:dPr>
                        <m:ctrlPr>
                          <a:rPr lang="en-US" sz="1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US" sz="1400" dirty="0"/>
                  <a:t> winding orientation</a:t>
                </a:r>
                <a:endParaRPr lang="en-US" sz="1400" b="1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</m:sSub>
                        </m:e>
                      </m:d>
                      <m:r>
                        <a:rPr lang="en-US" sz="1400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br>
                  <a:rPr lang="en-US" sz="1400" dirty="0"/>
                </a:br>
                <a:endParaRPr lang="en-US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615EC85-F52E-459E-8B5D-A60F091DD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9500" y="1162546"/>
                <a:ext cx="2183034" cy="992579"/>
              </a:xfrm>
              <a:prstGeom prst="rect">
                <a:avLst/>
              </a:prstGeom>
              <a:blipFill>
                <a:blip r:embed="rId5"/>
                <a:stretch>
                  <a:fillRect t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DD186E3-6EEA-4EBE-AC68-1AFB5C176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908" y="4866961"/>
            <a:ext cx="1029446" cy="1438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05FCD-A1AB-46FE-95E9-761E4392C54B}"/>
              </a:ext>
            </a:extLst>
          </p:cNvPr>
          <p:cNvSpPr/>
          <p:nvPr/>
        </p:nvSpPr>
        <p:spPr>
          <a:xfrm>
            <a:off x="6379024" y="6575808"/>
            <a:ext cx="4253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Mataira</a:t>
            </a:r>
            <a:r>
              <a:rPr lang="en-US" sz="1200" dirty="0"/>
              <a:t>, R. C., et al. </a:t>
            </a:r>
            <a:r>
              <a:rPr lang="en-US" sz="1200" i="1" dirty="0" err="1"/>
              <a:t>SuST</a:t>
            </a:r>
            <a:r>
              <a:rPr lang="en-US" sz="1200" dirty="0"/>
              <a:t> 33.8 (2020): 08LT01.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1B77908-6A5A-492D-A16C-571C41F8A0D9}"/>
                  </a:ext>
                </a:extLst>
              </p:cNvPr>
              <p:cNvSpPr/>
              <p:nvPr/>
            </p:nvSpPr>
            <p:spPr>
              <a:xfrm>
                <a:off x="6554256" y="4868949"/>
                <a:ext cx="2639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KCL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1B77908-6A5A-492D-A16C-571C41F8A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256" y="4868949"/>
                <a:ext cx="26397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234EA28-AC75-4E6D-BB22-3174F4CB2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79" y="3023568"/>
            <a:ext cx="2980596" cy="27676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FC2996-A829-4650-8650-47B898EBCCD9}"/>
              </a:ext>
            </a:extLst>
          </p:cNvPr>
          <p:cNvSpPr/>
          <p:nvPr/>
        </p:nvSpPr>
        <p:spPr>
          <a:xfrm>
            <a:off x="591279" y="5588321"/>
            <a:ext cx="458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non-convex iron shape with round holes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F4A24B-7E5B-4DD9-80EC-442A7E898075}"/>
              </a:ext>
            </a:extLst>
          </p:cNvPr>
          <p:cNvSpPr/>
          <p:nvPr/>
        </p:nvSpPr>
        <p:spPr>
          <a:xfrm>
            <a:off x="9238832" y="4868949"/>
            <a:ext cx="1200150" cy="34221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Z. </a:t>
            </a:r>
            <a:r>
              <a:rPr lang="en-US" dirty="0" err="1"/>
              <a:t>Qiu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>
            <a:extLst>
              <a:ext uri="{FF2B5EF4-FFF2-40B4-BE49-F238E27FC236}">
                <a16:creationId xmlns:a16="http://schemas.microsoft.com/office/drawing/2014/main" id="{803704CE-88D7-4C95-867B-296C67859DF1}"/>
              </a:ext>
            </a:extLst>
          </p:cNvPr>
          <p:cNvSpPr/>
          <p:nvPr/>
        </p:nvSpPr>
        <p:spPr>
          <a:xfrm>
            <a:off x="642930" y="2645995"/>
            <a:ext cx="6063480" cy="24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endParaRPr lang="en-US" sz="3600" b="0" strike="noStrike" spc="-1" dirty="0">
              <a:solidFill>
                <a:srgbClr val="2B3A67"/>
              </a:solidFill>
              <a:latin typeface="+mj-lt"/>
            </a:endParaRPr>
          </a:p>
          <a:p>
            <a:pPr defTabSz="609480">
              <a:lnSpc>
                <a:spcPct val="100000"/>
              </a:lnSpc>
            </a:pPr>
            <a:endParaRPr lang="en-US" sz="2400" b="0" strike="noStrike" spc="-1" dirty="0">
              <a:solidFill>
                <a:srgbClr val="2B3A67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7D2DE-B492-4ABF-909B-6DFDA82F0E84}"/>
              </a:ext>
            </a:extLst>
          </p:cNvPr>
          <p:cNvSpPr/>
          <p:nvPr/>
        </p:nvSpPr>
        <p:spPr>
          <a:xfrm>
            <a:off x="642930" y="3429000"/>
            <a:ext cx="5630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80"/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Introduction</a:t>
            </a:r>
            <a:br>
              <a:rPr lang="en-US" sz="3600" b="1" spc="-1" dirty="0">
                <a:solidFill>
                  <a:srgbClr val="2B3A67"/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HTS IDs Developments</a:t>
            </a:r>
            <a:endParaRPr lang="en-US" sz="3600" b="1" spc="-1" dirty="0">
              <a:solidFill>
                <a:schemeClr val="bg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defTabSz="609480"/>
            <a:r>
              <a:rPr lang="en-US" sz="3600" b="1" spc="-1" dirty="0">
                <a:solidFill>
                  <a:srgbClr val="2B3A67"/>
                </a:solidFill>
                <a:latin typeface="+mj-lt"/>
                <a:cs typeface="Arial" panose="020B0604020202020204" pitchFamily="34" charset="0"/>
              </a:rPr>
              <a:t>Infrastructure and Tests</a:t>
            </a:r>
            <a:b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Summary &amp; Outlook</a:t>
            </a:r>
          </a:p>
          <a:p>
            <a:pPr defTabSz="609480">
              <a:lnSpc>
                <a:spcPct val="100000"/>
              </a:lnSpc>
            </a:pPr>
            <a:endParaRPr lang="en-US" sz="3600" b="1" spc="-1" dirty="0">
              <a:solidFill>
                <a:srgbClr val="2B3A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702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3F0E-0F99-41F4-BF7C-1D216603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Mechanical Considerations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04A3B-24B3-42F4-BE88-757BBF2F8D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F5533-B77D-4805-8611-C624C6E7B3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FD334158-A6E2-4503-928D-D07D9CECFA84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pPr/>
                <a:r>
                  <a:rPr lang="en-US" b="1" dirty="0"/>
                  <a:t>Example: </a:t>
                </a:r>
                <a:br>
                  <a:rPr lang="en-US" dirty="0">
                    <a:solidFill>
                      <a:schemeClr val="dk1"/>
                    </a:solidFill>
                  </a:rPr>
                </a:br>
                <a:r>
                  <a:rPr lang="en-US" dirty="0">
                    <a:solidFill>
                      <a:schemeClr val="accent1"/>
                    </a:solidFill>
                  </a:rPr>
                  <a:t>Small coil </a:t>
                </a:r>
                <a:r>
                  <a:rPr lang="en-US" dirty="0">
                    <a:solidFill>
                      <a:schemeClr val="dk1"/>
                    </a:solidFill>
                  </a:rPr>
                  <a:t>for short-period undulator (in mm):</a:t>
                </a:r>
                <a:br>
                  <a:rPr lang="en-US" dirty="0">
                    <a:solidFill>
                      <a:schemeClr val="dk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=0.0</m:t>
                      </m:r>
                      <m:r>
                        <a:rPr lang="en-US" b="0" i="1" smtClean="0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5,  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=5,</m:t>
                      </m:r>
                      <m:r>
                        <a:rPr lang="en-US" b="0" i="1" smtClean="0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=5%</m:t>
                      </m:r>
                    </m:oMath>
                  </m:oMathPara>
                </a14:m>
                <a:endParaRPr lang="en-US" dirty="0">
                  <a:solidFill>
                    <a:srgbClr val="2B3A67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FD334158-A6E2-4503-928D-D07D9CECFA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2"/>
                <a:stretch>
                  <a:fillRect l="-1017" t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A807DC3C-2984-4CB7-9E48-F2E3EAE8F1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464" y="1466164"/>
                <a:ext cx="5397065" cy="467832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dk1"/>
                    </a:solidFill>
                  </a:rPr>
                  <a:t>Coil as stack of thin-walled cylinders</a:t>
                </a:r>
                <a:br>
                  <a:rPr lang="en-US" dirty="0">
                    <a:solidFill>
                      <a:schemeClr val="dk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&gt;10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dk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~10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&lt;0.1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</a:rPr>
                  <a:t>)</a:t>
                </a:r>
              </a:p>
              <a:p>
                <a:br>
                  <a:rPr lang="en-US" b="1" i="1" dirty="0">
                    <a:latin typeface="Cambria Math" panose="02040503050406030204" pitchFamily="18" charset="0"/>
                  </a:rPr>
                </a:br>
                <a:r>
                  <a:rPr lang="en-US" b="1" dirty="0">
                    <a:latin typeface="+mj-lt"/>
                  </a:rPr>
                  <a:t>Individual t</a:t>
                </a:r>
                <a:r>
                  <a:rPr lang="en-US" b="1" dirty="0"/>
                  <a:t>urn</a:t>
                </a:r>
              </a:p>
              <a:p>
                <a:r>
                  <a:rPr lang="en-US" dirty="0">
                    <a:solidFill>
                      <a:srgbClr val="2B3A67"/>
                    </a:solidFill>
                  </a:rPr>
                  <a:t>hoop stress</a:t>
                </a:r>
                <a:endParaRPr lang="en-US" dirty="0"/>
              </a:p>
              <a:p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2B3A67"/>
                    </a:solidFill>
                  </a:rPr>
                  <a:t>normal pressure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endParaRPr lang="en-US" b="0" dirty="0">
                  <a:solidFill>
                    <a:schemeClr val="dk1"/>
                  </a:solidFill>
                </a:endParaRPr>
              </a:p>
              <a:p>
                <a:r>
                  <a:rPr lang="en-US" b="1" dirty="0"/>
                  <a:t>Coil as stack </a:t>
                </a:r>
                <a:r>
                  <a:rPr lang="en-US" b="1" dirty="0">
                    <a:solidFill>
                      <a:schemeClr val="accent6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turns</a:t>
                </a:r>
              </a:p>
              <a:p>
                <a:endParaRPr lang="en-US" dirty="0">
                  <a:solidFill>
                    <a:srgbClr val="2B3A67"/>
                  </a:solidFill>
                </a:endParaRPr>
              </a:p>
              <a:p>
                <a:endParaRPr lang="en-US" i="1" dirty="0">
                  <a:solidFill>
                    <a:srgbClr val="2B3A67"/>
                  </a:solidFill>
                </a:endParaRPr>
              </a:p>
              <a:p>
                <a:endParaRPr lang="en-US" dirty="0">
                  <a:solidFill>
                    <a:srgbClr val="2B3A67"/>
                  </a:solidFill>
                </a:endParaRPr>
              </a:p>
              <a:p>
                <a:endParaRPr lang="en-US" dirty="0">
                  <a:solidFill>
                    <a:srgbClr val="2B3A67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A807DC3C-2984-4CB7-9E48-F2E3EAE8F1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464" y="1466164"/>
                <a:ext cx="5397065" cy="4678321"/>
              </a:xfrm>
              <a:blipFill>
                <a:blip r:embed="rId3"/>
                <a:stretch>
                  <a:fillRect l="-904" t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280C24BE-1ED4-4546-92C9-C279F31ACF4D}"/>
              </a:ext>
            </a:extLst>
          </p:cNvPr>
          <p:cNvGrpSpPr/>
          <p:nvPr/>
        </p:nvGrpSpPr>
        <p:grpSpPr>
          <a:xfrm>
            <a:off x="4437506" y="1274950"/>
            <a:ext cx="1447406" cy="1836497"/>
            <a:chOff x="3571339" y="1413109"/>
            <a:chExt cx="1447406" cy="183649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8C5EBE7-ED32-40BE-9A14-C892F8966F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1339" y="1803012"/>
              <a:ext cx="1447406" cy="1446594"/>
              <a:chOff x="3209386" y="1828412"/>
              <a:chExt cx="1981112" cy="198000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626A68-DE08-41B0-AED0-6CBF82B3E92B}"/>
                  </a:ext>
                </a:extLst>
              </p:cNvPr>
              <p:cNvSpPr/>
              <p:nvPr/>
            </p:nvSpPr>
            <p:spPr>
              <a:xfrm>
                <a:off x="3209386" y="1828414"/>
                <a:ext cx="1980000" cy="1980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97F85B3-C449-43C5-B74E-2089FCE9152C}"/>
                  </a:ext>
                </a:extLst>
              </p:cNvPr>
              <p:cNvSpPr/>
              <p:nvPr/>
            </p:nvSpPr>
            <p:spPr>
              <a:xfrm>
                <a:off x="3299386" y="1918414"/>
                <a:ext cx="1800000" cy="1800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7E08074-F5AA-4E9F-BC6B-E74E5AA4F9E5}"/>
                  </a:ext>
                </a:extLst>
              </p:cNvPr>
              <p:cNvSpPr/>
              <p:nvPr/>
            </p:nvSpPr>
            <p:spPr>
              <a:xfrm>
                <a:off x="3389386" y="2008414"/>
                <a:ext cx="1620000" cy="1620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5327D2F-18C1-448A-AAB1-8C09EBE07E28}"/>
                  </a:ext>
                </a:extLst>
              </p:cNvPr>
              <p:cNvSpPr/>
              <p:nvPr/>
            </p:nvSpPr>
            <p:spPr>
              <a:xfrm>
                <a:off x="3479386" y="2098414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B384932-9A66-4367-AC74-E1491CB55EA3}"/>
                  </a:ext>
                </a:extLst>
              </p:cNvPr>
              <p:cNvSpPr/>
              <p:nvPr/>
            </p:nvSpPr>
            <p:spPr>
              <a:xfrm rot="5400000">
                <a:off x="4578842" y="2350068"/>
                <a:ext cx="1133311" cy="9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62E4466-EDFA-4A6F-B31F-0DDFDD951E52}"/>
                </a:ext>
              </a:extLst>
            </p:cNvPr>
            <p:cNvCxnSpPr>
              <a:cxnSpLocks/>
              <a:endCxn id="17" idx="7"/>
            </p:cNvCxnSpPr>
            <p:nvPr/>
          </p:nvCxnSpPr>
          <p:spPr>
            <a:xfrm flipV="1">
              <a:off x="4294632" y="2154349"/>
              <a:ext cx="371963" cy="371962"/>
            </a:xfrm>
            <a:prstGeom prst="straightConnector1">
              <a:avLst/>
            </a:prstGeom>
            <a:ln w="12700">
              <a:solidFill>
                <a:srgbClr val="2B3A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8A52210-F5DA-415B-BF39-08798A10EB5D}"/>
                    </a:ext>
                  </a:extLst>
                </p:cNvPr>
                <p:cNvSpPr txBox="1"/>
                <p:nvPr/>
              </p:nvSpPr>
              <p:spPr>
                <a:xfrm>
                  <a:off x="4464552" y="2301318"/>
                  <a:ext cx="2582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8A52210-F5DA-415B-BF39-08798A10EB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4552" y="2301318"/>
                  <a:ext cx="25827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9302" r="-6977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DC1205A-EC70-4BF1-9AEB-F65ADFAA70F8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734355" y="1777855"/>
              <a:ext cx="528191" cy="0"/>
            </a:xfrm>
            <a:prstGeom prst="straightConnector1">
              <a:avLst/>
            </a:prstGeom>
            <a:ln>
              <a:solidFill>
                <a:srgbClr val="2B3A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D52E64F-3E1E-4584-8784-DDB9C5378230}"/>
                    </a:ext>
                  </a:extLst>
                </p:cNvPr>
                <p:cNvSpPr txBox="1"/>
                <p:nvPr/>
              </p:nvSpPr>
              <p:spPr>
                <a:xfrm>
                  <a:off x="4674480" y="1413109"/>
                  <a:ext cx="25827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D52E64F-3E1E-4584-8784-DDB9C5378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4480" y="1413109"/>
                  <a:ext cx="25827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6190" r="-11905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5DC9EB-44A6-4314-AB72-1F2E4B59195D}"/>
                </a:ext>
              </a:extLst>
            </p:cNvPr>
            <p:cNvCxnSpPr>
              <a:cxnSpLocks/>
            </p:cNvCxnSpPr>
            <p:nvPr/>
          </p:nvCxnSpPr>
          <p:spPr>
            <a:xfrm>
              <a:off x="4287830" y="1882516"/>
              <a:ext cx="0" cy="36679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09E7D65-9324-446C-BB6B-2F987DE38A54}"/>
                </a:ext>
              </a:extLst>
            </p:cNvPr>
            <p:cNvCxnSpPr>
              <a:cxnSpLocks/>
            </p:cNvCxnSpPr>
            <p:nvPr/>
          </p:nvCxnSpPr>
          <p:spPr>
            <a:xfrm rot="-1800000">
              <a:off x="4072126" y="1939824"/>
              <a:ext cx="0" cy="36679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9FFA866-1FA7-4E61-8305-0575744ADB12}"/>
                </a:ext>
              </a:extLst>
            </p:cNvPr>
            <p:cNvCxnSpPr>
              <a:cxnSpLocks/>
            </p:cNvCxnSpPr>
            <p:nvPr/>
          </p:nvCxnSpPr>
          <p:spPr>
            <a:xfrm rot="-3600000">
              <a:off x="3898423" y="2106134"/>
              <a:ext cx="0" cy="36679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5AFE77-8AB7-41D0-9E53-0F95ACBB4028}"/>
                    </a:ext>
                  </a:extLst>
                </p:cNvPr>
                <p:cNvSpPr txBox="1"/>
                <p:nvPr/>
              </p:nvSpPr>
              <p:spPr>
                <a:xfrm>
                  <a:off x="3889997" y="2373482"/>
                  <a:ext cx="25827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5AFE77-8AB7-41D0-9E53-0F95ACBB40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9997" y="2373482"/>
                  <a:ext cx="25827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0930" r="-16279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601A2BA-3D3F-4E2E-8413-5A2B97010BBC}"/>
                </a:ext>
              </a:extLst>
            </p:cNvPr>
            <p:cNvCxnSpPr/>
            <p:nvPr/>
          </p:nvCxnSpPr>
          <p:spPr>
            <a:xfrm flipH="1">
              <a:off x="4294632" y="2459397"/>
              <a:ext cx="0" cy="1385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7B996B-B8B6-4E53-B806-C4B1B4240BF7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298251" y="2457060"/>
              <a:ext cx="0" cy="1385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15FF032-9484-44CF-A68D-7BBD87F62CEA}"/>
                  </a:ext>
                </a:extLst>
              </p:cNvPr>
              <p:cNvSpPr/>
              <p:nvPr/>
            </p:nvSpPr>
            <p:spPr>
              <a:xfrm>
                <a:off x="2251399" y="3178106"/>
                <a:ext cx="1286186" cy="639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15FF032-9484-44CF-A68D-7BBD87F62C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399" y="3178106"/>
                <a:ext cx="1286186" cy="639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E010C3D-30F9-42EF-B144-F6332291D95F}"/>
                  </a:ext>
                </a:extLst>
              </p:cNvPr>
              <p:cNvSpPr/>
              <p:nvPr/>
            </p:nvSpPr>
            <p:spPr>
              <a:xfrm>
                <a:off x="1669996" y="2485705"/>
                <a:ext cx="1423531" cy="934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dk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E010C3D-30F9-42EF-B144-F6332291D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996" y="2485705"/>
                <a:ext cx="1423531" cy="934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D0671EE8-24DE-46ED-8F55-11FAC6284C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681540"/>
              </p:ext>
            </p:extLst>
          </p:nvPr>
        </p:nvGraphicFramePr>
        <p:xfrm>
          <a:off x="6531144" y="2354655"/>
          <a:ext cx="5025855" cy="289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0" name="TextBox 1">
            <a:extLst>
              <a:ext uri="{FF2B5EF4-FFF2-40B4-BE49-F238E27FC236}">
                <a16:creationId xmlns:a16="http://schemas.microsoft.com/office/drawing/2014/main" id="{54DB143E-C44F-4D45-8135-BB04F8C33340}"/>
              </a:ext>
            </a:extLst>
          </p:cNvPr>
          <p:cNvSpPr txBox="1"/>
          <p:nvPr/>
        </p:nvSpPr>
        <p:spPr>
          <a:xfrm>
            <a:off x="10709494" y="2577687"/>
            <a:ext cx="1469806" cy="6192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Winding</a:t>
            </a:r>
            <a:br>
              <a:rPr lang="en-US" sz="1400" dirty="0"/>
            </a:br>
            <a:r>
              <a:rPr lang="en-US" sz="1400" dirty="0"/>
              <a:t>tension (N)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B5BCEAD-A8B0-496C-848E-420FD75B95A8}"/>
              </a:ext>
            </a:extLst>
          </p:cNvPr>
          <p:cNvSpPr/>
          <p:nvPr/>
        </p:nvSpPr>
        <p:spPr>
          <a:xfrm>
            <a:off x="5726510" y="6249410"/>
            <a:ext cx="52628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B3A67"/>
                </a:solidFill>
              </a:rPr>
              <a:t>(*) estimated via SEM analysis and study of “fingerprints”</a:t>
            </a:r>
          </a:p>
          <a:p>
            <a:r>
              <a:rPr lang="en-US" sz="1000" dirty="0" err="1"/>
              <a:t>Usoskin</a:t>
            </a:r>
            <a:r>
              <a:rPr lang="en-US" sz="1000" dirty="0"/>
              <a:t>, A., et al. </a:t>
            </a:r>
            <a:r>
              <a:rPr lang="en-US" sz="1000" i="1" dirty="0"/>
              <a:t>IEEE Transactions on Applied Superconductivity</a:t>
            </a:r>
            <a:r>
              <a:rPr lang="en-US" sz="1000" dirty="0"/>
              <a:t> 27.4 (2016): 1-5.</a:t>
            </a:r>
          </a:p>
          <a:p>
            <a:endParaRPr lang="en-US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2EB326-2766-4961-958C-980C32FF426B}"/>
              </a:ext>
            </a:extLst>
          </p:cNvPr>
          <p:cNvSpPr/>
          <p:nvPr/>
        </p:nvSpPr>
        <p:spPr>
          <a:xfrm>
            <a:off x="4723758" y="3525074"/>
            <a:ext cx="837437" cy="172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7917E91-8138-4AFA-9912-D38786F70BD2}"/>
                  </a:ext>
                </a:extLst>
              </p:cNvPr>
              <p:cNvSpPr/>
              <p:nvPr/>
            </p:nvSpPr>
            <p:spPr>
              <a:xfrm>
                <a:off x="4384409" y="3419042"/>
                <a:ext cx="427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7917E91-8138-4AFA-9912-D38786F70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409" y="3419042"/>
                <a:ext cx="42774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503A0A2-4DA2-4A1F-8917-798237FA84E0}"/>
                  </a:ext>
                </a:extLst>
              </p:cNvPr>
              <p:cNvSpPr/>
              <p:nvPr/>
            </p:nvSpPr>
            <p:spPr>
              <a:xfrm>
                <a:off x="4911605" y="3165689"/>
                <a:ext cx="501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503A0A2-4DA2-4A1F-8917-798237FA8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605" y="3165689"/>
                <a:ext cx="50199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3838F6A-DB0B-4647-AFB8-9EA653BC4802}"/>
              </a:ext>
            </a:extLst>
          </p:cNvPr>
          <p:cNvSpPr/>
          <p:nvPr/>
        </p:nvSpPr>
        <p:spPr>
          <a:xfrm>
            <a:off x="4598281" y="3715373"/>
            <a:ext cx="1345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B3A67"/>
                </a:solidFill>
              </a:rPr>
              <a:t>Tape </a:t>
            </a:r>
            <a:br>
              <a:rPr lang="en-US" sz="1400" dirty="0">
                <a:solidFill>
                  <a:srgbClr val="2B3A67"/>
                </a:solidFill>
              </a:rPr>
            </a:br>
            <a:r>
              <a:rPr lang="en-US" sz="1400" dirty="0">
                <a:solidFill>
                  <a:srgbClr val="2B3A67"/>
                </a:solidFill>
              </a:rPr>
              <a:t>cross-section</a:t>
            </a:r>
            <a:endParaRPr lang="en-US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CE12E2-0B98-410C-A7C7-C95253875C81}"/>
              </a:ext>
            </a:extLst>
          </p:cNvPr>
          <p:cNvGrpSpPr/>
          <p:nvPr/>
        </p:nvGrpSpPr>
        <p:grpSpPr>
          <a:xfrm>
            <a:off x="424711" y="4447887"/>
            <a:ext cx="5327881" cy="1815882"/>
            <a:chOff x="424711" y="4691727"/>
            <a:chExt cx="5327881" cy="18158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A8656A8-804C-42AA-8523-A41EBCA1B110}"/>
                    </a:ext>
                  </a:extLst>
                </p:cNvPr>
                <p:cNvSpPr/>
                <p:nvPr/>
              </p:nvSpPr>
              <p:spPr>
                <a:xfrm>
                  <a:off x="424711" y="4754054"/>
                  <a:ext cx="2960618" cy="10035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rgbClr val="2B3A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rgbClr val="2B3A67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solidFill>
                                      <a:srgbClr val="2B3A67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</m:sup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  <m:r>
                                  <a:rPr lang="en-US" i="1">
                                    <a:solidFill>
                                      <a:srgbClr val="2B3A67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f>
                                      <m:fPr>
                                        <m:ctrlPr>
                                          <a:rPr lang="en-150" i="1">
                                            <a:solidFill>
                                              <a:srgbClr val="2B3A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2B3A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2B3A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2B3A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i="1">
                                            <a:solidFill>
                                              <a:srgbClr val="2B3A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2B3A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2B3A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2B3A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150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solidFill>
                                          <a:srgbClr val="2B3A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A8656A8-804C-42AA-8523-A41EBCA1B1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711" y="4754054"/>
                  <a:ext cx="2960618" cy="100354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7A015D5-3231-4BFA-90E0-848C238F6501}"/>
                    </a:ext>
                  </a:extLst>
                </p:cNvPr>
                <p:cNvSpPr/>
                <p:nvPr/>
              </p:nvSpPr>
              <p:spPr>
                <a:xfrm>
                  <a:off x="3323643" y="4691727"/>
                  <a:ext cx="2428949" cy="18158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16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a14:m>
                  <a:r>
                    <a:rPr lang="en-US" sz="1600" dirty="0">
                      <a:solidFill>
                        <a:schemeClr val="accent5"/>
                      </a:solidFill>
                    </a:rPr>
                    <a:t> tape surface </a:t>
                  </a:r>
                  <a:br>
                    <a:rPr lang="en-US" sz="1600" dirty="0">
                      <a:solidFill>
                        <a:schemeClr val="accent5"/>
                      </a:solidFill>
                    </a:rPr>
                  </a:br>
                  <a:r>
                    <a:rPr lang="en-US" sz="1600" dirty="0">
                      <a:solidFill>
                        <a:schemeClr val="accent5"/>
                      </a:solidFill>
                    </a:rPr>
                    <a:t>in mechanical contact</a:t>
                  </a:r>
                </a:p>
                <a:p>
                  <a:endParaRPr lang="en-US" sz="1600" i="1" dirty="0">
                    <a:solidFill>
                      <a:schemeClr val="accent5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</m:oMath>
                  </a14:m>
                  <a:r>
                    <a:rPr lang="en-US" sz="1600" dirty="0">
                      <a:solidFill>
                        <a:schemeClr val="bg2"/>
                      </a:solidFill>
                    </a:rPr>
                    <a:t>winding tension</a:t>
                  </a:r>
                </a:p>
                <a:p>
                  <a:br>
                    <a:rPr lang="en-US" sz="1600" i="1" dirty="0">
                      <a:solidFill>
                        <a:srgbClr val="2B3A67"/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1600" dirty="0">
                      <a:solidFill>
                        <a:srgbClr val="2B3A67"/>
                      </a:solidFill>
                    </a:rPr>
                    <a:t> geometry</a:t>
                  </a:r>
                </a:p>
                <a:p>
                  <a:endParaRPr lang="en-US" sz="16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7A015D5-3231-4BFA-90E0-848C238F65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3643" y="4691727"/>
                  <a:ext cx="2428949" cy="1815882"/>
                </a:xfrm>
                <a:prstGeom prst="rect">
                  <a:avLst/>
                </a:prstGeom>
                <a:blipFill>
                  <a:blip r:embed="rId13"/>
                  <a:stretch>
                    <a:fillRect l="-1253" t="-10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62DA83-592C-418B-9492-C778CAF250A8}"/>
                  </a:ext>
                </a:extLst>
              </p:cNvPr>
              <p:cNvSpPr/>
              <p:nvPr/>
            </p:nvSpPr>
            <p:spPr>
              <a:xfrm>
                <a:off x="6458329" y="5252529"/>
                <a:ext cx="313739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dk1"/>
                    </a:solidFill>
                  </a:rPr>
                  <a:t>Small radii, narrow tapes, </a:t>
                </a:r>
                <a:br>
                  <a:rPr lang="en-US" b="1" dirty="0">
                    <a:solidFill>
                      <a:schemeClr val="dk1"/>
                    </a:solidFill>
                  </a:rPr>
                </a:br>
                <a:r>
                  <a:rPr lang="en-US" b="1" dirty="0">
                    <a:solidFill>
                      <a:schemeClr val="dk1"/>
                    </a:solidFill>
                  </a:rPr>
                  <a:t>many turns </a:t>
                </a:r>
                <a:r>
                  <a:rPr lang="en-US" b="1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olidFill>
                      <a:schemeClr val="bg2"/>
                    </a:solidFill>
                  </a:rPr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62DA83-592C-418B-9492-C778CAF25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329" y="5252529"/>
                <a:ext cx="3137397" cy="646331"/>
              </a:xfrm>
              <a:prstGeom prst="rect">
                <a:avLst/>
              </a:prstGeom>
              <a:blipFill>
                <a:blip r:embed="rId15"/>
                <a:stretch>
                  <a:fillRect l="-1553" t="-4717" r="-77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AEE9EDE-C1EC-49C6-BF72-59D7BA4CD7F0}"/>
              </a:ext>
            </a:extLst>
          </p:cNvPr>
          <p:cNvGrpSpPr/>
          <p:nvPr/>
        </p:nvGrpSpPr>
        <p:grpSpPr>
          <a:xfrm>
            <a:off x="1674758" y="5589983"/>
            <a:ext cx="1423531" cy="140121"/>
            <a:chOff x="1669996" y="5629275"/>
            <a:chExt cx="1423531" cy="26958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EF9FD7-EA0A-4AD1-8D21-D2A84EB60230}"/>
                </a:ext>
              </a:extLst>
            </p:cNvPr>
            <p:cNvCxnSpPr/>
            <p:nvPr/>
          </p:nvCxnSpPr>
          <p:spPr>
            <a:xfrm>
              <a:off x="1669996" y="5629275"/>
              <a:ext cx="0" cy="2695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30BCF9D-6145-40E9-A18B-573468BC9BED}"/>
                </a:ext>
              </a:extLst>
            </p:cNvPr>
            <p:cNvCxnSpPr/>
            <p:nvPr/>
          </p:nvCxnSpPr>
          <p:spPr>
            <a:xfrm>
              <a:off x="3093527" y="5629275"/>
              <a:ext cx="0" cy="2695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038A31-EAA6-4380-A9E3-3FBEF896635A}"/>
                </a:ext>
              </a:extLst>
            </p:cNvPr>
            <p:cNvCxnSpPr>
              <a:cxnSpLocks/>
            </p:cNvCxnSpPr>
            <p:nvPr/>
          </p:nvCxnSpPr>
          <p:spPr>
            <a:xfrm>
              <a:off x="1669996" y="5898860"/>
              <a:ext cx="142353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0CE84B-32C5-4F2C-AE10-BFF24509936D}"/>
                  </a:ext>
                </a:extLst>
              </p:cNvPr>
              <p:cNvSpPr/>
              <p:nvPr/>
            </p:nvSpPr>
            <p:spPr>
              <a:xfrm>
                <a:off x="2014842" y="5727572"/>
                <a:ext cx="7139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2B3A67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0CE84B-32C5-4F2C-AE10-BFF245099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842" y="5727572"/>
                <a:ext cx="713977" cy="369332"/>
              </a:xfrm>
              <a:prstGeom prst="rect">
                <a:avLst/>
              </a:prstGeom>
              <a:blipFill>
                <a:blip r:embed="rId1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6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Graphic spid="89" grpId="0">
        <p:bldAsOne/>
      </p:bldGraphic>
      <p:bldP spid="90" grpId="0"/>
      <p:bldP spid="92" grpId="0"/>
      <p:bldP spid="1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5809B-159B-4FDC-BF89-10E52150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4" y="1466164"/>
            <a:ext cx="5397065" cy="4924476"/>
          </a:xfrm>
        </p:spPr>
        <p:txBody>
          <a:bodyPr>
            <a:noAutofit/>
          </a:bodyPr>
          <a:lstStyle/>
          <a:p>
            <a:r>
              <a:rPr lang="en-US" b="1" dirty="0"/>
              <a:t>Winding tests</a:t>
            </a:r>
          </a:p>
          <a:p>
            <a:r>
              <a:rPr lang="en-US" dirty="0">
                <a:solidFill>
                  <a:srgbClr val="2B3A67"/>
                </a:solidFill>
              </a:rPr>
              <a:t>HTS tape behavior at small radii ( 5-10 mm)</a:t>
            </a:r>
            <a:br>
              <a:rPr lang="en-US" dirty="0">
                <a:solidFill>
                  <a:srgbClr val="2B3A67"/>
                </a:solidFill>
              </a:rPr>
            </a:br>
            <a:r>
              <a:rPr lang="en-US" dirty="0">
                <a:solidFill>
                  <a:srgbClr val="2B3A67"/>
                </a:solidFill>
              </a:rPr>
              <a:t>In-house built winding machine</a:t>
            </a:r>
          </a:p>
          <a:p>
            <a:endParaRPr lang="en-US" b="1" dirty="0">
              <a:solidFill>
                <a:srgbClr val="2B3A67"/>
              </a:solidFill>
              <a:sym typeface="Wingdings" panose="05000000000000000000" pitchFamily="2" charset="2"/>
            </a:endParaRPr>
          </a:p>
          <a:p>
            <a:endParaRPr lang="en-US" b="1" dirty="0">
              <a:solidFill>
                <a:srgbClr val="2B3A67"/>
              </a:solidFill>
              <a:sym typeface="Wingdings" panose="05000000000000000000" pitchFamily="2" charset="2"/>
            </a:endParaRPr>
          </a:p>
          <a:p>
            <a:endParaRPr lang="en-US" b="1" dirty="0">
              <a:solidFill>
                <a:srgbClr val="2B3A67"/>
              </a:solidFill>
              <a:sym typeface="Wingdings" panose="05000000000000000000" pitchFamily="2" charset="2"/>
            </a:endParaRPr>
          </a:p>
          <a:p>
            <a:br>
              <a:rPr lang="en-US" b="1" dirty="0">
                <a:solidFill>
                  <a:srgbClr val="2B3A67"/>
                </a:solidFill>
                <a:sym typeface="Wingdings" panose="05000000000000000000" pitchFamily="2" charset="2"/>
              </a:rPr>
            </a:br>
            <a:endParaRPr lang="en-US" b="1" dirty="0">
              <a:solidFill>
                <a:srgbClr val="2B3A67"/>
              </a:solidFill>
              <a:sym typeface="Wingdings" panose="05000000000000000000" pitchFamily="2" charset="2"/>
            </a:endParaRPr>
          </a:p>
          <a:p>
            <a:br>
              <a:rPr lang="en-US" b="1" dirty="0">
                <a:solidFill>
                  <a:srgbClr val="2B3A67"/>
                </a:solidFill>
                <a:sym typeface="Wingdings" panose="05000000000000000000" pitchFamily="2" charset="2"/>
              </a:rPr>
            </a:br>
            <a:r>
              <a:rPr lang="en-US" b="1" dirty="0">
                <a:sym typeface="Wingdings" panose="05000000000000000000" pitchFamily="2" charset="2"/>
              </a:rPr>
              <a:t>Experimental shape optimization</a:t>
            </a:r>
            <a:endParaRPr lang="en-US" b="1" dirty="0"/>
          </a:p>
          <a:p>
            <a:br>
              <a:rPr lang="en-US" dirty="0">
                <a:solidFill>
                  <a:srgbClr val="2B3A67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  <a:p>
            <a:br>
              <a:rPr lang="en-US" b="1" dirty="0">
                <a:solidFill>
                  <a:schemeClr val="bg2"/>
                </a:solidFill>
              </a:rPr>
            </a:br>
            <a:r>
              <a:rPr lang="en-US" b="1" dirty="0">
                <a:solidFill>
                  <a:schemeClr val="bg2"/>
                </a:solidFill>
              </a:rPr>
              <a:t>Excellent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chemeClr val="bg2"/>
                </a:solidFill>
              </a:rPr>
              <a:t>contact</a:t>
            </a:r>
            <a:r>
              <a:rPr lang="en-US" dirty="0">
                <a:solidFill>
                  <a:srgbClr val="2B3A67"/>
                </a:solidFill>
              </a:rPr>
              <a:t> at tape-to-mandrel interface</a:t>
            </a:r>
            <a:br>
              <a:rPr lang="en-US" dirty="0">
                <a:solidFill>
                  <a:srgbClr val="2B3A67"/>
                </a:solidFill>
              </a:rPr>
            </a:br>
            <a:r>
              <a:rPr lang="en-US" b="1" dirty="0">
                <a:solidFill>
                  <a:schemeClr val="bg2"/>
                </a:solidFill>
              </a:rPr>
              <a:t>Reduced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chemeClr val="bg2"/>
                </a:solidFill>
              </a:rPr>
              <a:t>stress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rgbClr val="2B3A67"/>
                </a:solidFill>
              </a:rPr>
              <a:t>concentration in transitions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93F0E-0F99-41F4-BF7C-1D216603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Machine Procurement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90B21E-23DA-4530-8E66-8AA8AF9B24B6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465469" y="1466164"/>
                <a:ext cx="5397065" cy="4678321"/>
              </a:xfrm>
            </p:spPr>
            <p:txBody>
              <a:bodyPr/>
              <a:lstStyle/>
              <a:p>
                <a:r>
                  <a:rPr lang="en-US" b="1" dirty="0"/>
                  <a:t>Design and Fabrication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2-12 mm tapes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10 to 250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250 mm coil dimensions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1-10 N tension range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±5%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control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tape position accuracy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±0.1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dual, independent payload for co-winding		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dirty="0">
                    <a:solidFill>
                      <a:schemeClr val="accent1"/>
                    </a:solidFill>
                  </a:rPr>
                  <a:t>	          </a:t>
                </a:r>
                <a:r>
                  <a:rPr lang="en-US" b="1" dirty="0">
                    <a:solidFill>
                      <a:schemeClr val="accent1"/>
                    </a:solidFill>
                  </a:rPr>
                  <a:t>Low tape tension, tight control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90B21E-23DA-4530-8E66-8AA8AF9B24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465469" y="1466164"/>
                <a:ext cx="5397065" cy="4678321"/>
              </a:xfrm>
              <a:blipFill>
                <a:blip r:embed="rId3"/>
                <a:stretch>
                  <a:fillRect l="-1017" t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04A3B-24B3-42F4-BE88-757BBF2F8D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F5533-B77D-4805-8611-C624C6E7B3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4AF20-C34C-480A-B51E-893A06F7D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5"/>
          <a:stretch/>
        </p:blipFill>
        <p:spPr>
          <a:xfrm>
            <a:off x="10060296" y="4639444"/>
            <a:ext cx="1802238" cy="1260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873D2F3-0E51-4389-B52B-3232930A2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910"/>
          <a:stretch/>
        </p:blipFill>
        <p:spPr>
          <a:xfrm>
            <a:off x="8150889" y="4639444"/>
            <a:ext cx="1785059" cy="12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2316582-AAE6-460A-8A1E-C3D69565AFF2}"/>
              </a:ext>
            </a:extLst>
          </p:cNvPr>
          <p:cNvSpPr/>
          <p:nvPr/>
        </p:nvSpPr>
        <p:spPr>
          <a:xfrm>
            <a:off x="8150889" y="5904709"/>
            <a:ext cx="17850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Prototype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C974CBA-CE6B-4C72-80BF-8F9FE17672FA}"/>
              </a:ext>
            </a:extLst>
          </p:cNvPr>
          <p:cNvSpPr/>
          <p:nvPr/>
        </p:nvSpPr>
        <p:spPr>
          <a:xfrm>
            <a:off x="10138736" y="5904709"/>
            <a:ext cx="1669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Winding machine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D6E80EE-4BF3-4D75-8869-BAED3A5A3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034" y="3793200"/>
            <a:ext cx="2559127" cy="24942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3231A1-6B12-49A4-9E40-42AA2D932B20}"/>
              </a:ext>
            </a:extLst>
          </p:cNvPr>
          <p:cNvGrpSpPr/>
          <p:nvPr/>
        </p:nvGrpSpPr>
        <p:grpSpPr>
          <a:xfrm>
            <a:off x="284480" y="2486601"/>
            <a:ext cx="5242619" cy="1842105"/>
            <a:chOff x="0" y="1145481"/>
            <a:chExt cx="5242619" cy="184210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3988C62-36FA-4F08-BD94-0A70BEB395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77710" y="1145481"/>
              <a:ext cx="2464909" cy="1743551"/>
              <a:chOff x="849285" y="1697705"/>
              <a:chExt cx="4258404" cy="3012182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B0B4F9A0-6111-495E-83D8-0EDE349DE9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81" r="55935"/>
              <a:stretch/>
            </p:blipFill>
            <p:spPr>
              <a:xfrm>
                <a:off x="849285" y="1697705"/>
                <a:ext cx="2105822" cy="3012182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BE2AB1D-D9B4-4262-A1E0-BCA0729E0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536" t="51762" r="19422" b="8367"/>
              <a:stretch/>
            </p:blipFill>
            <p:spPr>
              <a:xfrm rot="16200000">
                <a:off x="2548688" y="2150885"/>
                <a:ext cx="3012180" cy="2105822"/>
              </a:xfrm>
              <a:prstGeom prst="rect">
                <a:avLst/>
              </a:prstGeom>
            </p:spPr>
          </p:pic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208E91A-6CAA-4469-98B9-60E1D512A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58" y="1145481"/>
              <a:ext cx="2521254" cy="1498136"/>
            </a:xfrm>
            <a:prstGeom prst="rect">
              <a:avLst/>
            </a:prstGeom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B313F75-94E8-4E5A-9B83-7E82F22E1F6C}"/>
                </a:ext>
              </a:extLst>
            </p:cNvPr>
            <p:cNvSpPr/>
            <p:nvPr/>
          </p:nvSpPr>
          <p:spPr>
            <a:xfrm>
              <a:off x="2795789" y="1296213"/>
              <a:ext cx="452711" cy="4423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4997E0A-F5D3-42FB-B0DC-10A756BCEF83}"/>
                </a:ext>
              </a:extLst>
            </p:cNvPr>
            <p:cNvSpPr/>
            <p:nvPr/>
          </p:nvSpPr>
          <p:spPr>
            <a:xfrm>
              <a:off x="3340944" y="1172947"/>
              <a:ext cx="601017" cy="38879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A4E2A32-801B-487A-888A-69F68F684775}"/>
                </a:ext>
              </a:extLst>
            </p:cNvPr>
            <p:cNvSpPr/>
            <p:nvPr/>
          </p:nvSpPr>
          <p:spPr>
            <a:xfrm>
              <a:off x="0" y="2679809"/>
              <a:ext cx="28214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winding machine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8050A-6EA7-472F-9D6C-2E44A4C76B8C}"/>
              </a:ext>
            </a:extLst>
          </p:cNvPr>
          <p:cNvGrpSpPr/>
          <p:nvPr/>
        </p:nvGrpSpPr>
        <p:grpSpPr>
          <a:xfrm>
            <a:off x="499152" y="4793660"/>
            <a:ext cx="4172656" cy="844542"/>
            <a:chOff x="499152" y="4793660"/>
            <a:chExt cx="4172656" cy="844542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5DEC739E-5385-4C17-9F5E-2433A6BF6C18}"/>
                </a:ext>
              </a:extLst>
            </p:cNvPr>
            <p:cNvSpPr/>
            <p:nvPr/>
          </p:nvSpPr>
          <p:spPr>
            <a:xfrm>
              <a:off x="499152" y="4840089"/>
              <a:ext cx="1092379" cy="755652"/>
            </a:xfrm>
            <a:prstGeom prst="roundRect">
              <a:avLst>
                <a:gd name="adj" fmla="val 16352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9598E695-A39B-4327-B4A1-685A6F8ADAD6}"/>
                </a:ext>
              </a:extLst>
            </p:cNvPr>
            <p:cNvSpPr/>
            <p:nvPr/>
          </p:nvSpPr>
          <p:spPr>
            <a:xfrm>
              <a:off x="1970097" y="4840089"/>
              <a:ext cx="1092379" cy="755652"/>
            </a:xfrm>
            <a:prstGeom prst="roundRect">
              <a:avLst>
                <a:gd name="adj" fmla="val 41395"/>
              </a:avLst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719E465C-8924-4EA5-AD3A-9EDD5B2CB181}"/>
                </a:ext>
              </a:extLst>
            </p:cNvPr>
            <p:cNvSpPr/>
            <p:nvPr/>
          </p:nvSpPr>
          <p:spPr>
            <a:xfrm>
              <a:off x="1970096" y="4842050"/>
              <a:ext cx="1092379" cy="755652"/>
            </a:xfrm>
            <a:prstGeom prst="roundRect">
              <a:avLst>
                <a:gd name="adj" fmla="val 16352"/>
              </a:avLst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0873F1-64D1-49F6-B3DE-B608394F3BCA}"/>
                </a:ext>
              </a:extLst>
            </p:cNvPr>
            <p:cNvGrpSpPr/>
            <p:nvPr/>
          </p:nvGrpSpPr>
          <p:grpSpPr>
            <a:xfrm>
              <a:off x="3512632" y="4793660"/>
              <a:ext cx="1159176" cy="844542"/>
              <a:chOff x="3258632" y="4793660"/>
              <a:chExt cx="1159176" cy="844542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9E2E967E-55EB-4947-8354-4E401153A86E}"/>
                  </a:ext>
                </a:extLst>
              </p:cNvPr>
              <p:cNvSpPr/>
              <p:nvPr/>
            </p:nvSpPr>
            <p:spPr>
              <a:xfrm>
                <a:off x="3374786" y="4793661"/>
                <a:ext cx="359280" cy="150088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E77E97E-5924-457E-A886-71EC62E939C0}"/>
                  </a:ext>
                </a:extLst>
              </p:cNvPr>
              <p:cNvSpPr/>
              <p:nvPr/>
            </p:nvSpPr>
            <p:spPr>
              <a:xfrm rot="16200000" flipH="1">
                <a:off x="3202128" y="5045522"/>
                <a:ext cx="195357" cy="82348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EBA5590-FC9D-41DC-A4AD-8C3C91AF205C}"/>
                  </a:ext>
                </a:extLst>
              </p:cNvPr>
              <p:cNvSpPr/>
              <p:nvPr/>
            </p:nvSpPr>
            <p:spPr>
              <a:xfrm flipH="1">
                <a:off x="3943032" y="4793660"/>
                <a:ext cx="359280" cy="150088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01E7DB7-E1B2-4617-82E5-919854D9E351}"/>
                  </a:ext>
                </a:extLst>
              </p:cNvPr>
              <p:cNvSpPr/>
              <p:nvPr/>
            </p:nvSpPr>
            <p:spPr>
              <a:xfrm flipV="1">
                <a:off x="3374786" y="5488113"/>
                <a:ext cx="359280" cy="150088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55F5BB9-5423-4B6D-968E-CD68213797AD}"/>
                  </a:ext>
                </a:extLst>
              </p:cNvPr>
              <p:cNvSpPr/>
              <p:nvPr/>
            </p:nvSpPr>
            <p:spPr>
              <a:xfrm rot="5400000" flipH="1" flipV="1">
                <a:off x="3202128" y="5303992"/>
                <a:ext cx="195357" cy="82347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DDCBDC5-6E2C-401C-802C-FD72ECD653C0}"/>
                  </a:ext>
                </a:extLst>
              </p:cNvPr>
              <p:cNvSpPr/>
              <p:nvPr/>
            </p:nvSpPr>
            <p:spPr>
              <a:xfrm flipH="1" flipV="1">
                <a:off x="3943032" y="5488114"/>
                <a:ext cx="359280" cy="150088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C1883D4-5274-46B7-830E-7C90F02332A7}"/>
                  </a:ext>
                </a:extLst>
              </p:cNvPr>
              <p:cNvCxnSpPr>
                <a:stCxn id="108" idx="1"/>
                <a:endCxn id="110" idx="1"/>
              </p:cNvCxnSpPr>
              <p:nvPr/>
            </p:nvCxnSpPr>
            <p:spPr>
              <a:xfrm flipV="1">
                <a:off x="3734066" y="4793660"/>
                <a:ext cx="208966" cy="1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6624717-A517-47E0-84C8-40C8B963837C}"/>
                  </a:ext>
                </a:extLst>
              </p:cNvPr>
              <p:cNvCxnSpPr>
                <a:cxnSpLocks/>
                <a:stCxn id="111" idx="1"/>
                <a:endCxn id="113" idx="1"/>
              </p:cNvCxnSpPr>
              <p:nvPr/>
            </p:nvCxnSpPr>
            <p:spPr>
              <a:xfrm>
                <a:off x="3734066" y="5638201"/>
                <a:ext cx="208966" cy="1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CFAAA46-17DF-4C52-8042-3B6805DBFFDA}"/>
                  </a:ext>
                </a:extLst>
              </p:cNvPr>
              <p:cNvCxnSpPr>
                <a:cxnSpLocks/>
                <a:stCxn id="112" idx="1"/>
                <a:endCxn id="109" idx="1"/>
              </p:cNvCxnSpPr>
              <p:nvPr/>
            </p:nvCxnSpPr>
            <p:spPr>
              <a:xfrm flipH="1" flipV="1">
                <a:off x="3258632" y="5184374"/>
                <a:ext cx="1" cy="63113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BB75EA58-63F2-487A-87F7-776BFCDB3042}"/>
                  </a:ext>
                </a:extLst>
              </p:cNvPr>
              <p:cNvSpPr/>
              <p:nvPr/>
            </p:nvSpPr>
            <p:spPr>
              <a:xfrm>
                <a:off x="3292357" y="4841705"/>
                <a:ext cx="1092379" cy="755652"/>
              </a:xfrm>
              <a:prstGeom prst="roundRect">
                <a:avLst>
                  <a:gd name="adj" fmla="val 41395"/>
                </a:avLst>
              </a:prstGeom>
              <a:noFill/>
              <a:ln w="1270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E1C2EE2-E5B6-4FA0-9ED0-9846A919A7F4}"/>
                  </a:ext>
                </a:extLst>
              </p:cNvPr>
              <p:cNvSpPr/>
              <p:nvPr/>
            </p:nvSpPr>
            <p:spPr>
              <a:xfrm rot="5400000">
                <a:off x="4278955" y="5045522"/>
                <a:ext cx="195357" cy="82348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883EA81-3882-456E-A9BA-2F48D1F22DCB}"/>
                  </a:ext>
                </a:extLst>
              </p:cNvPr>
              <p:cNvSpPr/>
              <p:nvPr/>
            </p:nvSpPr>
            <p:spPr>
              <a:xfrm rot="16200000" flipV="1">
                <a:off x="4278955" y="5303992"/>
                <a:ext cx="195357" cy="82347"/>
              </a:xfrm>
              <a:custGeom>
                <a:avLst/>
                <a:gdLst>
                  <a:gd name="connsiteX0" fmla="*/ 0 w 261938"/>
                  <a:gd name="connsiteY0" fmla="*/ 147637 h 147637"/>
                  <a:gd name="connsiteX1" fmla="*/ 261938 w 261938"/>
                  <a:gd name="connsiteY1" fmla="*/ 0 h 147637"/>
                  <a:gd name="connsiteX2" fmla="*/ 261938 w 261938"/>
                  <a:gd name="connsiteY2" fmla="*/ 0 h 147637"/>
                  <a:gd name="connsiteX0" fmla="*/ 0 w 261938"/>
                  <a:gd name="connsiteY0" fmla="*/ 147641 h 147641"/>
                  <a:gd name="connsiteX1" fmla="*/ 261938 w 261938"/>
                  <a:gd name="connsiteY1" fmla="*/ 4 h 147641"/>
                  <a:gd name="connsiteX2" fmla="*/ 261938 w 261938"/>
                  <a:gd name="connsiteY2" fmla="*/ 4 h 147641"/>
                  <a:gd name="connsiteX0" fmla="*/ 0 w 261938"/>
                  <a:gd name="connsiteY0" fmla="*/ 147644 h 147644"/>
                  <a:gd name="connsiteX1" fmla="*/ 261938 w 261938"/>
                  <a:gd name="connsiteY1" fmla="*/ 7 h 147644"/>
                  <a:gd name="connsiteX2" fmla="*/ 261938 w 261938"/>
                  <a:gd name="connsiteY2" fmla="*/ 7 h 147644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283369"/>
                  <a:gd name="connsiteY0" fmla="*/ 166896 h 166896"/>
                  <a:gd name="connsiteX1" fmla="*/ 283369 w 283369"/>
                  <a:gd name="connsiteY1" fmla="*/ 0 h 166896"/>
                  <a:gd name="connsiteX2" fmla="*/ 283369 w 283369"/>
                  <a:gd name="connsiteY2" fmla="*/ 0 h 166896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  <a:gd name="connsiteX0" fmla="*/ 0 w 316706"/>
                  <a:gd name="connsiteY0" fmla="*/ 202203 h 202203"/>
                  <a:gd name="connsiteX1" fmla="*/ 316706 w 316706"/>
                  <a:gd name="connsiteY1" fmla="*/ 0 h 202203"/>
                  <a:gd name="connsiteX2" fmla="*/ 316706 w 316706"/>
                  <a:gd name="connsiteY2" fmla="*/ 0 h 20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06" h="202203">
                    <a:moveTo>
                      <a:pt x="0" y="202203"/>
                    </a:moveTo>
                    <a:cubicBezTo>
                      <a:pt x="125414" y="22638"/>
                      <a:pt x="202010" y="4815"/>
                      <a:pt x="316706" y="0"/>
                    </a:cubicBezTo>
                    <a:lnTo>
                      <a:pt x="316706" y="0"/>
                    </a:lnTo>
                  </a:path>
                </a:pathLst>
              </a:cu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32808D21-D153-4328-B0F7-BF0420DA67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7807" y="5184374"/>
                <a:ext cx="0" cy="63113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264A465D-F566-4533-82E2-642EBACA08D5}"/>
                </a:ext>
              </a:extLst>
            </p:cNvPr>
            <p:cNvSpPr/>
            <p:nvPr/>
          </p:nvSpPr>
          <p:spPr>
            <a:xfrm>
              <a:off x="1668258" y="5121273"/>
              <a:ext cx="224637" cy="206830"/>
            </a:xfrm>
            <a:prstGeom prst="rightArrow">
              <a:avLst>
                <a:gd name="adj1" fmla="val 3848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F4764FAD-6F54-492E-B874-B5713BE61731}"/>
                </a:ext>
              </a:extLst>
            </p:cNvPr>
            <p:cNvSpPr/>
            <p:nvPr/>
          </p:nvSpPr>
          <p:spPr>
            <a:xfrm>
              <a:off x="3166976" y="5121273"/>
              <a:ext cx="224637" cy="206830"/>
            </a:xfrm>
            <a:prstGeom prst="rightArrow">
              <a:avLst>
                <a:gd name="adj1" fmla="val 3848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083D36-024D-4226-AA1F-9852D62785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395" b="28975"/>
          <a:stretch/>
        </p:blipFill>
        <p:spPr>
          <a:xfrm>
            <a:off x="6008213" y="6001436"/>
            <a:ext cx="1802238" cy="6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1C21-4334-4CD9-B3C1-B9CEDF1F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testing – 77K Liquid Nitrogen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58FF0-A954-41EE-AD8F-20384726C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4" y="1466164"/>
            <a:ext cx="5497606" cy="4678321"/>
          </a:xfrm>
        </p:spPr>
        <p:txBody>
          <a:bodyPr>
            <a:normAutofit/>
          </a:bodyPr>
          <a:lstStyle/>
          <a:p>
            <a:r>
              <a:rPr lang="en-US" b="1" dirty="0"/>
              <a:t>Testing Philosophy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Learn</a:t>
            </a:r>
            <a:r>
              <a:rPr lang="en-US" dirty="0">
                <a:solidFill>
                  <a:srgbClr val="2B3A67"/>
                </a:solidFill>
              </a:rPr>
              <a:t> robust current-controlled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Validate</a:t>
            </a:r>
            <a:r>
              <a:rPr lang="en-US" dirty="0">
                <a:solidFill>
                  <a:srgbClr val="2B3A67"/>
                </a:solidFill>
              </a:rPr>
              <a:t> design principles for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De-risk</a:t>
            </a:r>
            <a:r>
              <a:rPr lang="en-US" dirty="0">
                <a:solidFill>
                  <a:srgbClr val="2B3A67"/>
                </a:solidFill>
              </a:rPr>
              <a:t> technology</a:t>
            </a:r>
          </a:p>
          <a:p>
            <a:r>
              <a:rPr lang="en-US" b="1" dirty="0"/>
              <a:t>Phase 1: 77 K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Magnetic field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Current-controlled scans </a:t>
            </a:r>
            <a:r>
              <a:rPr lang="en-US" dirty="0">
                <a:solidFill>
                  <a:srgbClr val="2B3A67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2B3A67"/>
                </a:solidFill>
              </a:rPr>
              <a:t> </a:t>
            </a:r>
            <a:r>
              <a:rPr lang="en-US" b="1" dirty="0">
                <a:solidFill>
                  <a:srgbClr val="2B3A67"/>
                </a:solidFill>
              </a:rPr>
              <a:t>dynamic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Inter-turn resistance </a:t>
            </a:r>
            <a:r>
              <a:rPr lang="en-US" dirty="0">
                <a:solidFill>
                  <a:srgbClr val="2B3A67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2B3A67"/>
                </a:solidFill>
              </a:rPr>
              <a:t>current redistribution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Quench behavior </a:t>
            </a:r>
            <a:r>
              <a:rPr lang="en-US" dirty="0">
                <a:solidFill>
                  <a:srgbClr val="2B3A67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2B3A67"/>
                </a:solidFill>
              </a:rPr>
              <a:t> </a:t>
            </a:r>
            <a:r>
              <a:rPr lang="en-US" b="1" dirty="0">
                <a:solidFill>
                  <a:srgbClr val="2B3A67"/>
                </a:solidFill>
              </a:rPr>
              <a:t>NI self-protection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Mechanical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Over-current regime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Thermal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Quench transient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70BF1-DEBA-4094-AAC1-68BC85FDEA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C007-F93B-452D-A3D6-80479505B5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4821C9E-DC9F-49E0-B034-DAE795738AC2}"/>
              </a:ext>
            </a:extLst>
          </p:cNvPr>
          <p:cNvGrpSpPr/>
          <p:nvPr/>
        </p:nvGrpSpPr>
        <p:grpSpPr>
          <a:xfrm>
            <a:off x="6051565" y="1438636"/>
            <a:ext cx="5803540" cy="4932914"/>
            <a:chOff x="6051565" y="1438636"/>
            <a:chExt cx="5803540" cy="493291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5B8E42-A9A7-4486-BC12-50B4DB8BB2D1}"/>
                </a:ext>
              </a:extLst>
            </p:cNvPr>
            <p:cNvGrpSpPr/>
            <p:nvPr/>
          </p:nvGrpSpPr>
          <p:grpSpPr>
            <a:xfrm>
              <a:off x="6537522" y="4714013"/>
              <a:ext cx="2169522" cy="1007971"/>
              <a:chOff x="7791450" y="3086099"/>
              <a:chExt cx="1924050" cy="132397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B7AACF-A3C4-4681-B258-62EF89205CE8}"/>
                  </a:ext>
                </a:extLst>
              </p:cNvPr>
              <p:cNvSpPr/>
              <p:nvPr/>
            </p:nvSpPr>
            <p:spPr>
              <a:xfrm>
                <a:off x="7791450" y="3086100"/>
                <a:ext cx="1924050" cy="1323975"/>
              </a:xfrm>
              <a:prstGeom prst="rect">
                <a:avLst/>
              </a:prstGeom>
              <a:pattFill prst="lt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etropolis" panose="00000500000000000000" pitchFamily="50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BDE25A4-BC39-4480-91C2-9D1AA68A4B8A}"/>
                  </a:ext>
                </a:extLst>
              </p:cNvPr>
              <p:cNvSpPr/>
              <p:nvPr/>
            </p:nvSpPr>
            <p:spPr>
              <a:xfrm>
                <a:off x="7991476" y="3086099"/>
                <a:ext cx="1504949" cy="11238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etropolis" panose="00000500000000000000" pitchFamily="50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894746-4230-4EC4-A621-38BED15C214F}"/>
                </a:ext>
              </a:extLst>
            </p:cNvPr>
            <p:cNvSpPr/>
            <p:nvPr/>
          </p:nvSpPr>
          <p:spPr>
            <a:xfrm>
              <a:off x="6763068" y="4930844"/>
              <a:ext cx="1696952" cy="631739"/>
            </a:xfrm>
            <a:prstGeom prst="rect">
              <a:avLst/>
            </a:prstGeom>
            <a:pattFill prst="pct25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2B52D7-912C-4D6A-AEC8-BDE1CDE0EA96}"/>
                </a:ext>
              </a:extLst>
            </p:cNvPr>
            <p:cNvSpPr/>
            <p:nvPr/>
          </p:nvSpPr>
          <p:spPr>
            <a:xfrm>
              <a:off x="6980023" y="4518712"/>
              <a:ext cx="94514" cy="10470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BB02E3-6582-4C25-B095-5BB321FC9D8A}"/>
                </a:ext>
              </a:extLst>
            </p:cNvPr>
            <p:cNvSpPr/>
            <p:nvPr/>
          </p:nvSpPr>
          <p:spPr>
            <a:xfrm>
              <a:off x="8128150" y="4511680"/>
              <a:ext cx="94514" cy="10470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88AB24-0C6E-4DAC-A15C-68051B5E853E}"/>
                </a:ext>
              </a:extLst>
            </p:cNvPr>
            <p:cNvSpPr/>
            <p:nvPr/>
          </p:nvSpPr>
          <p:spPr>
            <a:xfrm rot="16200000">
              <a:off x="7553335" y="3937289"/>
              <a:ext cx="94940" cy="12437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46CC66-8100-4364-9578-E78A3B78C773}"/>
                </a:ext>
              </a:extLst>
            </p:cNvPr>
            <p:cNvSpPr/>
            <p:nvPr/>
          </p:nvSpPr>
          <p:spPr>
            <a:xfrm>
              <a:off x="7203067" y="4955983"/>
              <a:ext cx="8835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LN2</a:t>
              </a:r>
              <a:b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</a:br>
              <a: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@ 77K</a:t>
              </a:r>
              <a:endParaRPr lang="en-US" dirty="0">
                <a:latin typeface="Metropolis" panose="000005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EC304D-4244-44E9-A7EC-378F53001E8D}"/>
                </a:ext>
              </a:extLst>
            </p:cNvPr>
            <p:cNvSpPr/>
            <p:nvPr/>
          </p:nvSpPr>
          <p:spPr>
            <a:xfrm>
              <a:off x="7154955" y="4198154"/>
              <a:ext cx="878807" cy="2707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D56EEE-6C62-4504-93D2-EC647E951C0E}"/>
                </a:ext>
              </a:extLst>
            </p:cNvPr>
            <p:cNvGrpSpPr/>
            <p:nvPr/>
          </p:nvGrpSpPr>
          <p:grpSpPr>
            <a:xfrm>
              <a:off x="7112741" y="4147622"/>
              <a:ext cx="324743" cy="354387"/>
              <a:chOff x="8304395" y="2638954"/>
              <a:chExt cx="288000" cy="288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51609B-4427-4678-954E-E2F0711F9F0B}"/>
                  </a:ext>
                </a:extLst>
              </p:cNvPr>
              <p:cNvSpPr/>
              <p:nvPr/>
            </p:nvSpPr>
            <p:spPr>
              <a:xfrm>
                <a:off x="8339023" y="2676528"/>
                <a:ext cx="219190" cy="22002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etropolis" panose="00000500000000000000" pitchFamily="50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D53B16-3A5C-46A3-BDD7-DAE5D12FB53D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8448395" y="2640382"/>
                <a:ext cx="0" cy="28800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E8EDC62-9672-4806-AAFC-9CC4CE213516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8445163" y="2638954"/>
                <a:ext cx="0" cy="28800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D7AC519-B757-4CF5-B215-326C20FAE7AD}"/>
                </a:ext>
              </a:extLst>
            </p:cNvPr>
            <p:cNvGrpSpPr/>
            <p:nvPr/>
          </p:nvGrpSpPr>
          <p:grpSpPr>
            <a:xfrm>
              <a:off x="7754235" y="4147287"/>
              <a:ext cx="324743" cy="354387"/>
              <a:chOff x="8304395" y="2638954"/>
              <a:chExt cx="288000" cy="288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E010FD9-079D-40E5-B606-315809A036A3}"/>
                  </a:ext>
                </a:extLst>
              </p:cNvPr>
              <p:cNvSpPr/>
              <p:nvPr/>
            </p:nvSpPr>
            <p:spPr>
              <a:xfrm>
                <a:off x="8339023" y="2676528"/>
                <a:ext cx="219190" cy="22002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etropolis" panose="00000500000000000000" pitchFamily="50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E5B74AE-5D76-417F-A4D0-79C41B6E868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8448395" y="2640382"/>
                <a:ext cx="0" cy="28800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FE09782-C8DC-4980-B097-67FDD86DD449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8445163" y="2638954"/>
                <a:ext cx="0" cy="28800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8E72AC0-6437-4D57-8D26-DDF672BDA61F}"/>
                </a:ext>
              </a:extLst>
            </p:cNvPr>
            <p:cNvSpPr/>
            <p:nvPr/>
          </p:nvSpPr>
          <p:spPr>
            <a:xfrm>
              <a:off x="6051565" y="4141925"/>
              <a:ext cx="108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Metropolis" panose="00000500000000000000" pitchFamily="50" charset="0"/>
                </a:rPr>
                <a:t>HTS coil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26092D7-5882-4C73-BA89-2A6559E7FA88}"/>
                </a:ext>
              </a:extLst>
            </p:cNvPr>
            <p:cNvSpPr/>
            <p:nvPr/>
          </p:nvSpPr>
          <p:spPr>
            <a:xfrm>
              <a:off x="8613394" y="2021702"/>
              <a:ext cx="1296000" cy="48999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Power supply</a:t>
              </a:r>
            </a:p>
          </p:txBody>
        </p: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F215CB59-9D4A-49C8-8C6F-EE451C7DD740}"/>
                </a:ext>
              </a:extLst>
            </p:cNvPr>
            <p:cNvCxnSpPr>
              <a:cxnSpLocks/>
              <a:stCxn id="41" idx="1"/>
              <a:endCxn id="31" idx="0"/>
            </p:cNvCxnSpPr>
            <p:nvPr/>
          </p:nvCxnSpPr>
          <p:spPr>
            <a:xfrm rot="10800000" flipV="1">
              <a:off x="7916858" y="2266700"/>
              <a:ext cx="696536" cy="1926821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9F5AEE-B7FB-4F89-9727-29DD17FE33CA}"/>
                </a:ext>
              </a:extLst>
            </p:cNvPr>
            <p:cNvSpPr/>
            <p:nvPr/>
          </p:nvSpPr>
          <p:spPr>
            <a:xfrm>
              <a:off x="8613394" y="3163770"/>
              <a:ext cx="1296000" cy="489997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2B3A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Temperature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monitoring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296FFE9-8E0D-4582-AF33-199BAFE19539}"/>
                </a:ext>
              </a:extLst>
            </p:cNvPr>
            <p:cNvSpPr/>
            <p:nvPr/>
          </p:nvSpPr>
          <p:spPr>
            <a:xfrm>
              <a:off x="9755228" y="5057264"/>
              <a:ext cx="1272312" cy="489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B3A67"/>
                  </a:solidFill>
                </a:rPr>
                <a:t>CTRL </a:t>
              </a:r>
              <a:br>
                <a:rPr lang="en-US" sz="1400" dirty="0">
                  <a:solidFill>
                    <a:srgbClr val="2B3A67"/>
                  </a:solidFill>
                </a:rPr>
              </a:br>
              <a:r>
                <a:rPr lang="en-US" sz="1400" dirty="0">
                  <a:solidFill>
                    <a:srgbClr val="2B3A67"/>
                  </a:solidFill>
                </a:rPr>
                <a:t>&amp; DAQ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13863E4-448D-4F89-A555-BBD438AFA4C4}"/>
                </a:ext>
              </a:extLst>
            </p:cNvPr>
            <p:cNvSpPr/>
            <p:nvPr/>
          </p:nvSpPr>
          <p:spPr>
            <a:xfrm>
              <a:off x="9755228" y="5659724"/>
              <a:ext cx="1272312" cy="489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2B3A67"/>
                  </a:solidFill>
                </a:rPr>
                <a:t>PC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CFF7376-C7EC-4BD1-AF2D-F49C432A245A}"/>
                </a:ext>
              </a:extLst>
            </p:cNvPr>
            <p:cNvCxnSpPr>
              <a:cxnSpLocks/>
              <a:stCxn id="53" idx="0"/>
              <a:endCxn id="52" idx="2"/>
            </p:cNvCxnSpPr>
            <p:nvPr/>
          </p:nvCxnSpPr>
          <p:spPr>
            <a:xfrm flipV="1">
              <a:off x="10391384" y="5547261"/>
              <a:ext cx="0" cy="11246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CBC1BF42-EC1E-4155-A952-4B5F415CC002}"/>
                </a:ext>
              </a:extLst>
            </p:cNvPr>
            <p:cNvCxnSpPr>
              <a:cxnSpLocks/>
              <a:stCxn id="52" idx="0"/>
              <a:endCxn id="54" idx="3"/>
            </p:cNvCxnSpPr>
            <p:nvPr/>
          </p:nvCxnSpPr>
          <p:spPr>
            <a:xfrm rot="16200000" flipV="1">
              <a:off x="9631748" y="4297628"/>
              <a:ext cx="1037282" cy="481990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4621E6CC-1F38-4EBD-9A65-1FA5BFC14F65}"/>
                </a:ext>
              </a:extLst>
            </p:cNvPr>
            <p:cNvCxnSpPr>
              <a:cxnSpLocks/>
              <a:stCxn id="52" idx="0"/>
              <a:endCxn id="48" idx="3"/>
            </p:cNvCxnSpPr>
            <p:nvPr/>
          </p:nvCxnSpPr>
          <p:spPr>
            <a:xfrm rot="16200000" flipV="1">
              <a:off x="9326142" y="3992022"/>
              <a:ext cx="1648495" cy="481990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Elbow 65">
              <a:extLst>
                <a:ext uri="{FF2B5EF4-FFF2-40B4-BE49-F238E27FC236}">
                  <a16:creationId xmlns:a16="http://schemas.microsoft.com/office/drawing/2014/main" id="{1AC8A680-4F15-4B44-B2C6-0CC57D5DFA74}"/>
                </a:ext>
              </a:extLst>
            </p:cNvPr>
            <p:cNvCxnSpPr>
              <a:cxnSpLocks/>
              <a:stCxn id="52" idx="0"/>
              <a:endCxn id="41" idx="3"/>
            </p:cNvCxnSpPr>
            <p:nvPr/>
          </p:nvCxnSpPr>
          <p:spPr>
            <a:xfrm rot="16200000" flipV="1">
              <a:off x="8755108" y="3420988"/>
              <a:ext cx="2790563" cy="481990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0082E47-5B8A-4E9D-94CB-5574589974BF}"/>
                </a:ext>
              </a:extLst>
            </p:cNvPr>
            <p:cNvSpPr/>
            <p:nvPr/>
          </p:nvSpPr>
          <p:spPr>
            <a:xfrm>
              <a:off x="6051565" y="3779309"/>
              <a:ext cx="934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  <a:latin typeface="Metropolis" panose="00000500000000000000" pitchFamily="50" charset="0"/>
                </a:rPr>
                <a:t>Heater</a:t>
              </a:r>
            </a:p>
          </p:txBody>
        </p: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08681CE8-4D07-46BF-9EA3-0E13E690C006}"/>
                </a:ext>
              </a:extLst>
            </p:cNvPr>
            <p:cNvCxnSpPr>
              <a:cxnSpLocks/>
              <a:stCxn id="41" idx="1"/>
              <a:endCxn id="86" idx="0"/>
            </p:cNvCxnSpPr>
            <p:nvPr/>
          </p:nvCxnSpPr>
          <p:spPr>
            <a:xfrm rot="10800000" flipV="1">
              <a:off x="7266368" y="2266701"/>
              <a:ext cx="1347027" cy="1479116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0B62E54-9961-4626-83E1-28753B06AFEC}"/>
                </a:ext>
              </a:extLst>
            </p:cNvPr>
            <p:cNvGrpSpPr/>
            <p:nvPr/>
          </p:nvGrpSpPr>
          <p:grpSpPr>
            <a:xfrm>
              <a:off x="7174031" y="3745817"/>
              <a:ext cx="184671" cy="395884"/>
              <a:chOff x="7187094" y="2710132"/>
              <a:chExt cx="184671" cy="395884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6C2335C-9D40-45E8-93AE-D12356B65A0D}"/>
                  </a:ext>
                </a:extLst>
              </p:cNvPr>
              <p:cNvGrpSpPr/>
              <p:nvPr/>
            </p:nvGrpSpPr>
            <p:grpSpPr>
              <a:xfrm>
                <a:off x="7218844" y="2802092"/>
                <a:ext cx="109276" cy="303924"/>
                <a:chOff x="5750850" y="5933187"/>
                <a:chExt cx="109276" cy="30392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4F570278-19E1-44EF-BDE5-885C604737EA}"/>
                    </a:ext>
                  </a:extLst>
                </p:cNvPr>
                <p:cNvCxnSpPr/>
                <p:nvPr/>
              </p:nvCxnSpPr>
              <p:spPr>
                <a:xfrm>
                  <a:off x="5750850" y="5933187"/>
                  <a:ext cx="0" cy="2880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3B2FE817-890E-42DA-94FD-827443D5D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50850" y="6093619"/>
                  <a:ext cx="57019" cy="1411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80410A3-DB1E-4E51-8493-9D4511B12DA7}"/>
                    </a:ext>
                  </a:extLst>
                </p:cNvPr>
                <p:cNvCxnSpPr/>
                <p:nvPr/>
              </p:nvCxnSpPr>
              <p:spPr>
                <a:xfrm flipH="1">
                  <a:off x="5860126" y="5935568"/>
                  <a:ext cx="0" cy="2880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AB400B5-F2A2-4250-9A9B-8BAECBADC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3107" y="6096000"/>
                  <a:ext cx="57019" cy="1411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017D2D4-8CAF-400E-9156-993E096EF677}"/>
                  </a:ext>
                </a:extLst>
              </p:cNvPr>
              <p:cNvSpPr/>
              <p:nvPr/>
            </p:nvSpPr>
            <p:spPr>
              <a:xfrm>
                <a:off x="7187094" y="2710132"/>
                <a:ext cx="184671" cy="10825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0" name="Connector: Elbow 89">
              <a:extLst>
                <a:ext uri="{FF2B5EF4-FFF2-40B4-BE49-F238E27FC236}">
                  <a16:creationId xmlns:a16="http://schemas.microsoft.com/office/drawing/2014/main" id="{6CF45714-8BE0-44C2-A3E3-84255E52FAEA}"/>
                </a:ext>
              </a:extLst>
            </p:cNvPr>
            <p:cNvCxnSpPr>
              <a:cxnSpLocks/>
              <a:stCxn id="48" idx="1"/>
              <a:endCxn id="31" idx="0"/>
            </p:cNvCxnSpPr>
            <p:nvPr/>
          </p:nvCxnSpPr>
          <p:spPr>
            <a:xfrm rot="10800000" flipV="1">
              <a:off x="7916858" y="3408768"/>
              <a:ext cx="696536" cy="784753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FDCAF0-6D3E-4891-8D31-EA427A832A36}"/>
                </a:ext>
              </a:extLst>
            </p:cNvPr>
            <p:cNvSpPr/>
            <p:nvPr/>
          </p:nvSpPr>
          <p:spPr>
            <a:xfrm>
              <a:off x="8625239" y="2588381"/>
              <a:ext cx="1296000" cy="4899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Voltage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monitoring</a:t>
              </a:r>
            </a:p>
          </p:txBody>
        </p:sp>
        <p:cxnSp>
          <p:nvCxnSpPr>
            <p:cNvPr id="94" name="Connector: Elbow 93">
              <a:extLst>
                <a:ext uri="{FF2B5EF4-FFF2-40B4-BE49-F238E27FC236}">
                  <a16:creationId xmlns:a16="http://schemas.microsoft.com/office/drawing/2014/main" id="{538CDF71-254F-483F-A236-29D86DDDD81D}"/>
                </a:ext>
              </a:extLst>
            </p:cNvPr>
            <p:cNvCxnSpPr>
              <a:cxnSpLocks/>
              <a:stCxn id="31" idx="0"/>
              <a:endCxn id="93" idx="1"/>
            </p:cNvCxnSpPr>
            <p:nvPr/>
          </p:nvCxnSpPr>
          <p:spPr>
            <a:xfrm rot="5400000" flipH="1" flipV="1">
              <a:off x="7590977" y="3159261"/>
              <a:ext cx="1360142" cy="708381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484483F-AE24-411B-9320-D53DD5A33C8B}"/>
                </a:ext>
              </a:extLst>
            </p:cNvPr>
            <p:cNvSpPr/>
            <p:nvPr/>
          </p:nvSpPr>
          <p:spPr>
            <a:xfrm>
              <a:off x="6125611" y="5725219"/>
              <a:ext cx="29607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Conduction-cooled</a:t>
              </a:r>
              <a:b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</a:br>
              <a: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test bench for HTS coils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28B9E34-C76E-45FF-8FC9-D80CD2D06793}"/>
                </a:ext>
              </a:extLst>
            </p:cNvPr>
            <p:cNvSpPr/>
            <p:nvPr/>
          </p:nvSpPr>
          <p:spPr>
            <a:xfrm>
              <a:off x="7990329" y="3999185"/>
              <a:ext cx="1372932" cy="68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4757C8-981A-405B-B4C6-B552750DC3A2}"/>
                </a:ext>
              </a:extLst>
            </p:cNvPr>
            <p:cNvSpPr/>
            <p:nvPr/>
          </p:nvSpPr>
          <p:spPr>
            <a:xfrm>
              <a:off x="7991435" y="3952754"/>
              <a:ext cx="153098" cy="69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5AFB69-87BC-458B-ABAB-F70C4C409626}"/>
                </a:ext>
              </a:extLst>
            </p:cNvPr>
            <p:cNvSpPr/>
            <p:nvPr/>
          </p:nvSpPr>
          <p:spPr>
            <a:xfrm>
              <a:off x="8613394" y="3774983"/>
              <a:ext cx="1296000" cy="4899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Hall Probe</a:t>
              </a:r>
            </a:p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bench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7584332-D32E-4946-AF2A-11A72B3F1506}"/>
                </a:ext>
              </a:extLst>
            </p:cNvPr>
            <p:cNvSpPr/>
            <p:nvPr/>
          </p:nvSpPr>
          <p:spPr>
            <a:xfrm>
              <a:off x="10559105" y="2020890"/>
              <a:ext cx="1296000" cy="489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Quench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detection</a:t>
              </a:r>
            </a:p>
          </p:txBody>
        </p: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7EE46F9D-A39A-422B-90DA-3A24DD349C02}"/>
                </a:ext>
              </a:extLst>
            </p:cNvPr>
            <p:cNvCxnSpPr>
              <a:cxnSpLocks/>
              <a:stCxn id="52" idx="0"/>
              <a:endCxn id="93" idx="3"/>
            </p:cNvCxnSpPr>
            <p:nvPr/>
          </p:nvCxnSpPr>
          <p:spPr>
            <a:xfrm rot="16200000" flipV="1">
              <a:off x="9044370" y="3710249"/>
              <a:ext cx="2223884" cy="470145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D4A02E1-B889-4D37-B8F2-5F3C6A7BAF26}"/>
                </a:ext>
              </a:extLst>
            </p:cNvPr>
            <p:cNvSpPr/>
            <p:nvPr/>
          </p:nvSpPr>
          <p:spPr>
            <a:xfrm>
              <a:off x="8613394" y="1438636"/>
              <a:ext cx="1296000" cy="489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Quench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protection</a:t>
              </a:r>
            </a:p>
          </p:txBody>
        </p: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97952B9F-895A-48C9-A116-8FEA86DBD823}"/>
                </a:ext>
              </a:extLst>
            </p:cNvPr>
            <p:cNvCxnSpPr>
              <a:cxnSpLocks/>
              <a:stCxn id="41" idx="3"/>
              <a:endCxn id="56" idx="1"/>
            </p:cNvCxnSpPr>
            <p:nvPr/>
          </p:nvCxnSpPr>
          <p:spPr>
            <a:xfrm flipV="1">
              <a:off x="9909394" y="2265889"/>
              <a:ext cx="649711" cy="8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428A0EB1-1EE9-4C32-A0D0-CC6F615B91F9}"/>
                </a:ext>
              </a:extLst>
            </p:cNvPr>
            <p:cNvCxnSpPr>
              <a:cxnSpLocks/>
              <a:stCxn id="58" idx="3"/>
              <a:endCxn id="56" idx="0"/>
            </p:cNvCxnSpPr>
            <p:nvPr/>
          </p:nvCxnSpPr>
          <p:spPr>
            <a:xfrm>
              <a:off x="9909394" y="1683635"/>
              <a:ext cx="1297711" cy="337255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or: Elbow 69">
              <a:extLst>
                <a:ext uri="{FF2B5EF4-FFF2-40B4-BE49-F238E27FC236}">
                  <a16:creationId xmlns:a16="http://schemas.microsoft.com/office/drawing/2014/main" id="{635DB3FA-ACBB-484B-8A64-E37EB31F51A8}"/>
                </a:ext>
              </a:extLst>
            </p:cNvPr>
            <p:cNvCxnSpPr>
              <a:cxnSpLocks/>
              <a:stCxn id="58" idx="1"/>
              <a:endCxn id="31" idx="0"/>
            </p:cNvCxnSpPr>
            <p:nvPr/>
          </p:nvCxnSpPr>
          <p:spPr>
            <a:xfrm rot="10800000" flipV="1">
              <a:off x="7916858" y="1683634"/>
              <a:ext cx="696536" cy="2509887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86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EB05B-2CC2-4435-AE0C-9380C13A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25" y="362369"/>
            <a:ext cx="10808409" cy="720000"/>
          </a:xfrm>
        </p:spPr>
        <p:txBody>
          <a:bodyPr/>
          <a:lstStyle/>
          <a:p>
            <a:r>
              <a:rPr lang="en-US" dirty="0"/>
              <a:t>Prototype testing – 60 K Cryocooler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030DB-DAC0-4220-AF64-FF9E5B5EB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Phase 2: 60 K Tests (Full Operation)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Full thermal characterization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Mechanical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Cryocooler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Current leads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Joints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Magnetic field integral </a:t>
            </a:r>
            <a:r>
              <a:rPr lang="en-US" dirty="0">
                <a:solidFill>
                  <a:srgbClr val="2B3A67"/>
                </a:solidFill>
              </a:rPr>
              <a:t>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35% </a:t>
            </a:r>
            <a:r>
              <a:rPr lang="en-US" b="1" dirty="0">
                <a:solidFill>
                  <a:srgbClr val="2B3A67"/>
                </a:solidFill>
              </a:rPr>
              <a:t>quench margin </a:t>
            </a:r>
            <a:r>
              <a:rPr lang="en-US" dirty="0">
                <a:solidFill>
                  <a:srgbClr val="2B3A67"/>
                </a:solidFill>
              </a:rPr>
              <a:t>verification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Thermal cycling </a:t>
            </a:r>
            <a:r>
              <a:rPr lang="en-US" dirty="0">
                <a:solidFill>
                  <a:srgbClr val="2B3A67"/>
                </a:solidFill>
              </a:rPr>
              <a:t>(10+ cycles)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Windings assembly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Demountable joints</a:t>
            </a:r>
            <a:r>
              <a:rPr lang="en-US" dirty="0"/>
              <a:t> reliability</a:t>
            </a:r>
            <a:endParaRPr lang="en-US" dirty="0">
              <a:solidFill>
                <a:srgbClr val="2B3A6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3A67"/>
                </a:solidFill>
              </a:rPr>
              <a:t>Mechanical</a:t>
            </a:r>
            <a:r>
              <a:rPr lang="en-US" dirty="0">
                <a:solidFill>
                  <a:srgbClr val="2B3A67"/>
                </a:solidFill>
              </a:rPr>
              <a:t> </a:t>
            </a:r>
            <a:r>
              <a:rPr lang="en-US" b="1" dirty="0">
                <a:solidFill>
                  <a:srgbClr val="2B3A67"/>
                </a:solidFill>
              </a:rPr>
              <a:t>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Lorentz forces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B9944-3A6E-4A5E-AFD0-29F323438E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CA74B-691F-4344-A963-743ECDF01E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F00267-1330-4875-ADA8-12D8ADBA1BDF}"/>
              </a:ext>
            </a:extLst>
          </p:cNvPr>
          <p:cNvGrpSpPr/>
          <p:nvPr/>
        </p:nvGrpSpPr>
        <p:grpSpPr>
          <a:xfrm>
            <a:off x="5177398" y="1438832"/>
            <a:ext cx="6669628" cy="4724703"/>
            <a:chOff x="11396996" y="1508640"/>
            <a:chExt cx="6669628" cy="472470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1853458-61A7-497F-8D19-16E6D03B5A66}"/>
                </a:ext>
              </a:extLst>
            </p:cNvPr>
            <p:cNvSpPr/>
            <p:nvPr/>
          </p:nvSpPr>
          <p:spPr>
            <a:xfrm>
              <a:off x="14824913" y="2091706"/>
              <a:ext cx="1296000" cy="48999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Power supply</a:t>
              </a:r>
            </a:p>
          </p:txBody>
        </p: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DD639A58-BDFD-461E-BA8B-FAFB97A63567}"/>
                </a:ext>
              </a:extLst>
            </p:cNvPr>
            <p:cNvCxnSpPr>
              <a:cxnSpLocks/>
              <a:stCxn id="91" idx="1"/>
              <a:endCxn id="145" idx="0"/>
            </p:cNvCxnSpPr>
            <p:nvPr/>
          </p:nvCxnSpPr>
          <p:spPr>
            <a:xfrm rot="10800000" flipV="1">
              <a:off x="12919091" y="2336704"/>
              <a:ext cx="1905822" cy="766731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817CA74-F81D-4F51-B921-3DAC100EFA23}"/>
                </a:ext>
              </a:extLst>
            </p:cNvPr>
            <p:cNvSpPr/>
            <p:nvPr/>
          </p:nvSpPr>
          <p:spPr>
            <a:xfrm>
              <a:off x="14824913" y="3233774"/>
              <a:ext cx="1296000" cy="489997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2B3A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Temperature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monitoring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3AD8278-6EDD-4EEA-AD1A-FE6F86D56C3D}"/>
                </a:ext>
              </a:extLst>
            </p:cNvPr>
            <p:cNvSpPr/>
            <p:nvPr/>
          </p:nvSpPr>
          <p:spPr>
            <a:xfrm>
              <a:off x="15966747" y="5127268"/>
              <a:ext cx="1272312" cy="489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B3A67"/>
                  </a:solidFill>
                </a:rPr>
                <a:t>CTRL </a:t>
              </a:r>
              <a:br>
                <a:rPr lang="en-US" sz="1400" dirty="0">
                  <a:solidFill>
                    <a:srgbClr val="2B3A67"/>
                  </a:solidFill>
                </a:rPr>
              </a:br>
              <a:r>
                <a:rPr lang="en-US" sz="1400" dirty="0">
                  <a:solidFill>
                    <a:srgbClr val="2B3A67"/>
                  </a:solidFill>
                </a:rPr>
                <a:t>&amp; DAQ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503F711-4F3F-4A53-AC08-5E1EE523409F}"/>
                </a:ext>
              </a:extLst>
            </p:cNvPr>
            <p:cNvSpPr/>
            <p:nvPr/>
          </p:nvSpPr>
          <p:spPr>
            <a:xfrm>
              <a:off x="15966747" y="5729728"/>
              <a:ext cx="1272312" cy="489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2B3A67"/>
                  </a:solidFill>
                </a:rPr>
                <a:t>PC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42D52C4-B216-4608-9BDE-24A555152AD6}"/>
                </a:ext>
              </a:extLst>
            </p:cNvPr>
            <p:cNvCxnSpPr>
              <a:cxnSpLocks/>
              <a:stCxn id="95" idx="0"/>
              <a:endCxn id="94" idx="2"/>
            </p:cNvCxnSpPr>
            <p:nvPr/>
          </p:nvCxnSpPr>
          <p:spPr>
            <a:xfrm flipV="1">
              <a:off x="16602903" y="5617265"/>
              <a:ext cx="0" cy="11246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or: Elbow 96">
              <a:extLst>
                <a:ext uri="{FF2B5EF4-FFF2-40B4-BE49-F238E27FC236}">
                  <a16:creationId xmlns:a16="http://schemas.microsoft.com/office/drawing/2014/main" id="{2FBC21E7-961D-4B37-BB51-7D5C6EA2A9A3}"/>
                </a:ext>
              </a:extLst>
            </p:cNvPr>
            <p:cNvCxnSpPr>
              <a:cxnSpLocks/>
              <a:stCxn id="94" idx="0"/>
              <a:endCxn id="109" idx="3"/>
            </p:cNvCxnSpPr>
            <p:nvPr/>
          </p:nvCxnSpPr>
          <p:spPr>
            <a:xfrm rot="16200000" flipV="1">
              <a:off x="15843267" y="4367632"/>
              <a:ext cx="1037282" cy="481990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BFBC8B22-0FCA-47C4-B1C1-AE7C6FD47745}"/>
                </a:ext>
              </a:extLst>
            </p:cNvPr>
            <p:cNvCxnSpPr>
              <a:cxnSpLocks/>
              <a:stCxn id="94" idx="0"/>
              <a:endCxn id="93" idx="3"/>
            </p:cNvCxnSpPr>
            <p:nvPr/>
          </p:nvCxnSpPr>
          <p:spPr>
            <a:xfrm rot="16200000" flipV="1">
              <a:off x="15537661" y="4062026"/>
              <a:ext cx="1648495" cy="481990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or: Elbow 98">
              <a:extLst>
                <a:ext uri="{FF2B5EF4-FFF2-40B4-BE49-F238E27FC236}">
                  <a16:creationId xmlns:a16="http://schemas.microsoft.com/office/drawing/2014/main" id="{E39FC3C5-C8E1-4350-AD12-65E5F5E88FBA}"/>
                </a:ext>
              </a:extLst>
            </p:cNvPr>
            <p:cNvCxnSpPr>
              <a:cxnSpLocks/>
              <a:stCxn id="94" idx="0"/>
              <a:endCxn id="91" idx="3"/>
            </p:cNvCxnSpPr>
            <p:nvPr/>
          </p:nvCxnSpPr>
          <p:spPr>
            <a:xfrm rot="16200000" flipV="1">
              <a:off x="14966627" y="3490992"/>
              <a:ext cx="2790563" cy="481990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or: Elbow 102">
              <a:extLst>
                <a:ext uri="{FF2B5EF4-FFF2-40B4-BE49-F238E27FC236}">
                  <a16:creationId xmlns:a16="http://schemas.microsoft.com/office/drawing/2014/main" id="{51FD97F8-92E0-43D3-A880-0C34F90E5F07}"/>
                </a:ext>
              </a:extLst>
            </p:cNvPr>
            <p:cNvCxnSpPr>
              <a:cxnSpLocks/>
              <a:stCxn id="93" idx="1"/>
            </p:cNvCxnSpPr>
            <p:nvPr/>
          </p:nvCxnSpPr>
          <p:spPr>
            <a:xfrm rot="10800000">
              <a:off x="14291785" y="2903383"/>
              <a:ext cx="533128" cy="575390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578C5BC-E1EE-4EF7-A84F-20E620BFAF62}"/>
                </a:ext>
              </a:extLst>
            </p:cNvPr>
            <p:cNvSpPr/>
            <p:nvPr/>
          </p:nvSpPr>
          <p:spPr>
            <a:xfrm>
              <a:off x="14836758" y="2658385"/>
              <a:ext cx="1296000" cy="4899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Voltage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monitoring</a:t>
              </a:r>
            </a:p>
          </p:txBody>
        </p: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25686368-20E2-4A73-B13A-E6A42F742DAB}"/>
                </a:ext>
              </a:extLst>
            </p:cNvPr>
            <p:cNvCxnSpPr>
              <a:cxnSpLocks/>
              <a:stCxn id="145" idx="0"/>
              <a:endCxn id="104" idx="1"/>
            </p:cNvCxnSpPr>
            <p:nvPr/>
          </p:nvCxnSpPr>
          <p:spPr>
            <a:xfrm rot="5400000" flipH="1" flipV="1">
              <a:off x="13777898" y="2044577"/>
              <a:ext cx="200052" cy="1917667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752C0AB-00EE-423A-8117-477644D9ACAB}"/>
                </a:ext>
              </a:extLst>
            </p:cNvPr>
            <p:cNvSpPr/>
            <p:nvPr/>
          </p:nvSpPr>
          <p:spPr>
            <a:xfrm>
              <a:off x="11396996" y="5326821"/>
              <a:ext cx="29607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Conduction-cooled</a:t>
              </a:r>
              <a:b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</a:br>
              <a:r>
                <a:rPr lang="en-US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test bench for HTS coils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6A55BD-EB8A-4E4A-9D19-F593766CAF21}"/>
                </a:ext>
              </a:extLst>
            </p:cNvPr>
            <p:cNvSpPr/>
            <p:nvPr/>
          </p:nvSpPr>
          <p:spPr>
            <a:xfrm>
              <a:off x="11687938" y="4069190"/>
              <a:ext cx="3886842" cy="599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3F456FC-861D-457B-98E7-EDAE30CF9A96}"/>
                </a:ext>
              </a:extLst>
            </p:cNvPr>
            <p:cNvSpPr/>
            <p:nvPr/>
          </p:nvSpPr>
          <p:spPr>
            <a:xfrm>
              <a:off x="12834527" y="4059387"/>
              <a:ext cx="153098" cy="69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D238C0A-9944-44F8-AB51-AE74B15C58E0}"/>
                </a:ext>
              </a:extLst>
            </p:cNvPr>
            <p:cNvSpPr/>
            <p:nvPr/>
          </p:nvSpPr>
          <p:spPr>
            <a:xfrm>
              <a:off x="14824913" y="3844987"/>
              <a:ext cx="1296000" cy="4899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Undulator</a:t>
              </a:r>
            </a:p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bench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A58B69C-AA46-4258-B3D3-CCE6F6D14940}"/>
                </a:ext>
              </a:extLst>
            </p:cNvPr>
            <p:cNvSpPr/>
            <p:nvPr/>
          </p:nvSpPr>
          <p:spPr>
            <a:xfrm>
              <a:off x="16770624" y="2090894"/>
              <a:ext cx="1296000" cy="489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Quench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detection</a:t>
              </a:r>
            </a:p>
          </p:txBody>
        </p:sp>
        <p:cxnSp>
          <p:nvCxnSpPr>
            <p:cNvPr id="111" name="Connector: Elbow 110">
              <a:extLst>
                <a:ext uri="{FF2B5EF4-FFF2-40B4-BE49-F238E27FC236}">
                  <a16:creationId xmlns:a16="http://schemas.microsoft.com/office/drawing/2014/main" id="{7F0E33D1-BB19-4339-B858-6182C37D9C6C}"/>
                </a:ext>
              </a:extLst>
            </p:cNvPr>
            <p:cNvCxnSpPr>
              <a:cxnSpLocks/>
              <a:stCxn id="94" idx="0"/>
              <a:endCxn id="104" idx="3"/>
            </p:cNvCxnSpPr>
            <p:nvPr/>
          </p:nvCxnSpPr>
          <p:spPr>
            <a:xfrm rot="16200000" flipV="1">
              <a:off x="15255889" y="3780253"/>
              <a:ext cx="2223884" cy="470145"/>
            </a:xfrm>
            <a:prstGeom prst="bentConnector2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2F212B6-9AC2-480C-AA92-DB396AB7623F}"/>
                </a:ext>
              </a:extLst>
            </p:cNvPr>
            <p:cNvSpPr/>
            <p:nvPr/>
          </p:nvSpPr>
          <p:spPr>
            <a:xfrm>
              <a:off x="14824913" y="1508640"/>
              <a:ext cx="1296000" cy="489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Quench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protection</a:t>
              </a:r>
            </a:p>
          </p:txBody>
        </p:sp>
        <p:cxnSp>
          <p:nvCxnSpPr>
            <p:cNvPr id="113" name="Connector: Elbow 112">
              <a:extLst>
                <a:ext uri="{FF2B5EF4-FFF2-40B4-BE49-F238E27FC236}">
                  <a16:creationId xmlns:a16="http://schemas.microsoft.com/office/drawing/2014/main" id="{BA593A61-6888-4914-AB5C-A8EA6530C3F2}"/>
                </a:ext>
              </a:extLst>
            </p:cNvPr>
            <p:cNvCxnSpPr>
              <a:cxnSpLocks/>
              <a:stCxn id="91" idx="3"/>
              <a:endCxn id="110" idx="1"/>
            </p:cNvCxnSpPr>
            <p:nvPr/>
          </p:nvCxnSpPr>
          <p:spPr>
            <a:xfrm flipV="1">
              <a:off x="16120913" y="2335893"/>
              <a:ext cx="649711" cy="8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or: Elbow 113">
              <a:extLst>
                <a:ext uri="{FF2B5EF4-FFF2-40B4-BE49-F238E27FC236}">
                  <a16:creationId xmlns:a16="http://schemas.microsoft.com/office/drawing/2014/main" id="{E5E9752E-A93B-4B8A-B647-CF8664B78B62}"/>
                </a:ext>
              </a:extLst>
            </p:cNvPr>
            <p:cNvCxnSpPr>
              <a:cxnSpLocks/>
              <a:stCxn id="112" idx="3"/>
              <a:endCxn id="110" idx="0"/>
            </p:cNvCxnSpPr>
            <p:nvPr/>
          </p:nvCxnSpPr>
          <p:spPr>
            <a:xfrm>
              <a:off x="16120913" y="1753639"/>
              <a:ext cx="1297711" cy="337255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or: Elbow 114">
              <a:extLst>
                <a:ext uri="{FF2B5EF4-FFF2-40B4-BE49-F238E27FC236}">
                  <a16:creationId xmlns:a16="http://schemas.microsoft.com/office/drawing/2014/main" id="{DC8D6484-5A79-4489-AEAB-22D0F28FE1E4}"/>
                </a:ext>
              </a:extLst>
            </p:cNvPr>
            <p:cNvCxnSpPr>
              <a:cxnSpLocks/>
              <a:stCxn id="112" idx="1"/>
              <a:endCxn id="145" idx="0"/>
            </p:cNvCxnSpPr>
            <p:nvPr/>
          </p:nvCxnSpPr>
          <p:spPr>
            <a:xfrm rot="10800000" flipV="1">
              <a:off x="12919091" y="1753638"/>
              <a:ext cx="1905822" cy="1349797"/>
            </a:xfrm>
            <a:prstGeom prst="bentConnector2">
              <a:avLst/>
            </a:prstGeom>
            <a:ln w="19050">
              <a:solidFill>
                <a:srgbClr val="2B3A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750768-8DCC-4CAA-BDF0-470126B60992}"/>
                </a:ext>
              </a:extLst>
            </p:cNvPr>
            <p:cNvGrpSpPr/>
            <p:nvPr/>
          </p:nvGrpSpPr>
          <p:grpSpPr>
            <a:xfrm>
              <a:off x="11584403" y="2419115"/>
              <a:ext cx="2419449" cy="2745814"/>
              <a:chOff x="6277435" y="2537287"/>
              <a:chExt cx="2419449" cy="2745814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3D50FCD-7B44-4514-95EA-2E5EB7E10F17}"/>
                  </a:ext>
                </a:extLst>
              </p:cNvPr>
              <p:cNvSpPr/>
              <p:nvPr/>
            </p:nvSpPr>
            <p:spPr>
              <a:xfrm>
                <a:off x="6277435" y="2537287"/>
                <a:ext cx="100380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accent2"/>
                    </a:solidFill>
                    <a:latin typeface="Metropolis" panose="00000500000000000000" pitchFamily="50" charset="0"/>
                  </a:rPr>
                  <a:t>HTS </a:t>
                </a:r>
                <a:br>
                  <a:rPr lang="en-US" dirty="0">
                    <a:solidFill>
                      <a:schemeClr val="accent2"/>
                    </a:solidFill>
                    <a:latin typeface="Metropolis" panose="00000500000000000000" pitchFamily="50" charset="0"/>
                  </a:rPr>
                </a:br>
                <a:r>
                  <a:rPr lang="en-US" dirty="0">
                    <a:solidFill>
                      <a:schemeClr val="accent2"/>
                    </a:solidFill>
                    <a:latin typeface="Metropolis" panose="00000500000000000000" pitchFamily="50" charset="0"/>
                  </a:rPr>
                  <a:t>wiggler</a:t>
                </a:r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5E046996-3441-4AC9-B855-A872874B47CB}"/>
                  </a:ext>
                </a:extLst>
              </p:cNvPr>
              <p:cNvGrpSpPr/>
              <p:nvPr/>
            </p:nvGrpSpPr>
            <p:grpSpPr>
              <a:xfrm>
                <a:off x="6527362" y="3221608"/>
                <a:ext cx="2169522" cy="905889"/>
                <a:chOff x="6750882" y="3069208"/>
                <a:chExt cx="2169522" cy="905889"/>
              </a:xfrm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441F647F-1E63-4E95-9CF0-634716E10578}"/>
                    </a:ext>
                  </a:extLst>
                </p:cNvPr>
                <p:cNvGrpSpPr/>
                <p:nvPr/>
              </p:nvGrpSpPr>
              <p:grpSpPr>
                <a:xfrm>
                  <a:off x="6750882" y="3069208"/>
                  <a:ext cx="2169522" cy="905889"/>
                  <a:chOff x="6750882" y="3069208"/>
                  <a:chExt cx="2169522" cy="905889"/>
                </a:xfrm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922C06B7-899B-4212-AAAF-DE3A6FCA3112}"/>
                      </a:ext>
                    </a:extLst>
                  </p:cNvPr>
                  <p:cNvGrpSpPr/>
                  <p:nvPr/>
                </p:nvGrpSpPr>
                <p:grpSpPr>
                  <a:xfrm>
                    <a:off x="6750882" y="3069208"/>
                    <a:ext cx="2169522" cy="905889"/>
                    <a:chOff x="7791450" y="3220183"/>
                    <a:chExt cx="1924050" cy="1189891"/>
                  </a:xfrm>
                </p:grpSpPr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BCCF52C5-2951-4674-BF11-1983F65F2E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91450" y="3220183"/>
                      <a:ext cx="1924050" cy="1189891"/>
                    </a:xfrm>
                    <a:prstGeom prst="rect">
                      <a:avLst/>
                    </a:prstGeom>
                    <a:pattFill prst="ltDn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Metropolis" panose="00000500000000000000" pitchFamily="50" charset="0"/>
                      </a:endParaRPr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4E74856E-6D47-4D04-936B-323807E32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9923" y="3440850"/>
                      <a:ext cx="1504949" cy="7565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Metropolis" panose="00000500000000000000" pitchFamily="50" charset="0"/>
                      </a:endParaRPr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95F6321E-8958-4DF9-9A73-765E5E38AE26}"/>
                      </a:ext>
                    </a:extLst>
                  </p:cNvPr>
                  <p:cNvGrpSpPr/>
                  <p:nvPr/>
                </p:nvGrpSpPr>
                <p:grpSpPr>
                  <a:xfrm>
                    <a:off x="7326101" y="3425927"/>
                    <a:ext cx="966237" cy="354722"/>
                    <a:chOff x="7326101" y="3140177"/>
                    <a:chExt cx="966237" cy="354722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24039158-CF59-4E64-BCCF-982DA7020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8315" y="3191044"/>
                      <a:ext cx="878807" cy="270743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Metropolis" panose="00000500000000000000" pitchFamily="50" charset="0"/>
                      </a:endParaRPr>
                    </a:p>
                  </p:txBody>
                </p:sp>
                <p:grpSp>
                  <p:nvGrpSpPr>
                    <p:cNvPr id="137" name="Group 136">
                      <a:extLst>
                        <a:ext uri="{FF2B5EF4-FFF2-40B4-BE49-F238E27FC236}">
                          <a16:creationId xmlns:a16="http://schemas.microsoft.com/office/drawing/2014/main" id="{4EC50AAD-AF66-4708-87A6-F509D3B270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26101" y="3140512"/>
                      <a:ext cx="324743" cy="354387"/>
                      <a:chOff x="8304395" y="2638954"/>
                      <a:chExt cx="288000" cy="288000"/>
                    </a:xfrm>
                  </p:grpSpPr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FD6329B5-059C-41DB-8EB3-9F0DDB36FA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9023" y="2676528"/>
                        <a:ext cx="219190" cy="2200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Metropolis" panose="00000500000000000000" pitchFamily="50" charset="0"/>
                        </a:endParaRPr>
                      </a:p>
                    </p:txBody>
                  </p:sp>
                  <p:cxnSp>
                    <p:nvCxnSpPr>
                      <p:cNvPr id="143" name="Straight Connector 142">
                        <a:extLst>
                          <a:ext uri="{FF2B5EF4-FFF2-40B4-BE49-F238E27FC236}">
                            <a16:creationId xmlns:a16="http://schemas.microsoft.com/office/drawing/2014/main" id="{B1AC215F-57F3-404B-9DA3-9A5986909F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700000">
                        <a:off x="8448395" y="2640382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Straight Connector 143">
                        <a:extLst>
                          <a:ext uri="{FF2B5EF4-FFF2-40B4-BE49-F238E27FC236}">
                            <a16:creationId xmlns:a16="http://schemas.microsoft.com/office/drawing/2014/main" id="{5D74437C-59D0-444D-BCC2-F606CDC266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-2700000">
                        <a:off x="8445163" y="2638954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8" name="Group 137">
                      <a:extLst>
                        <a:ext uri="{FF2B5EF4-FFF2-40B4-BE49-F238E27FC236}">
                          <a16:creationId xmlns:a16="http://schemas.microsoft.com/office/drawing/2014/main" id="{5BAE564F-3D29-402E-B138-1CC215D12E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67595" y="3140177"/>
                      <a:ext cx="324743" cy="354387"/>
                      <a:chOff x="8304395" y="2638954"/>
                      <a:chExt cx="288000" cy="288000"/>
                    </a:xfrm>
                  </p:grpSpPr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89FEC1ED-C6EB-48E4-AB62-EE17B49E65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9023" y="2676528"/>
                        <a:ext cx="219190" cy="2200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Metropolis" panose="00000500000000000000" pitchFamily="50" charset="0"/>
                        </a:endParaRPr>
                      </a:p>
                    </p:txBody>
                  </p:sp>
                  <p:cxnSp>
                    <p:nvCxnSpPr>
                      <p:cNvPr id="140" name="Straight Connector 139">
                        <a:extLst>
                          <a:ext uri="{FF2B5EF4-FFF2-40B4-BE49-F238E27FC236}">
                            <a16:creationId xmlns:a16="http://schemas.microsoft.com/office/drawing/2014/main" id="{4B7DB18C-55C0-493E-8486-B84E4D47DD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700000">
                        <a:off x="8448395" y="2640382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" name="Straight Connector 140">
                        <a:extLst>
                          <a:ext uri="{FF2B5EF4-FFF2-40B4-BE49-F238E27FC236}">
                            <a16:creationId xmlns:a16="http://schemas.microsoft.com/office/drawing/2014/main" id="{1AFEB467-F70F-47F7-A505-7403E520CC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-2700000">
                        <a:off x="8445163" y="2638954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7D4E9E9-7812-44AE-A291-947CE644DEDE}"/>
                    </a:ext>
                  </a:extLst>
                </p:cNvPr>
                <p:cNvSpPr/>
                <p:nvPr/>
              </p:nvSpPr>
              <p:spPr>
                <a:xfrm>
                  <a:off x="7661673" y="3295649"/>
                  <a:ext cx="298215" cy="46141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320DB05-44CE-48E2-A6D3-E6006FF318F2}"/>
                  </a:ext>
                </a:extLst>
              </p:cNvPr>
              <p:cNvGrpSpPr/>
              <p:nvPr/>
            </p:nvGrpSpPr>
            <p:grpSpPr>
              <a:xfrm flipV="1">
                <a:off x="6521937" y="4377212"/>
                <a:ext cx="2169522" cy="905889"/>
                <a:chOff x="6750882" y="3069208"/>
                <a:chExt cx="2169522" cy="905889"/>
              </a:xfrm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942B986E-D7E9-4CCB-A492-6E6EF03F7041}"/>
                    </a:ext>
                  </a:extLst>
                </p:cNvPr>
                <p:cNvGrpSpPr/>
                <p:nvPr/>
              </p:nvGrpSpPr>
              <p:grpSpPr>
                <a:xfrm>
                  <a:off x="6750882" y="3069208"/>
                  <a:ext cx="2169522" cy="905889"/>
                  <a:chOff x="6750882" y="3069208"/>
                  <a:chExt cx="2169522" cy="905889"/>
                </a:xfrm>
              </p:grpSpPr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C36A759E-F2F7-4433-823A-D456D6A97D07}"/>
                      </a:ext>
                    </a:extLst>
                  </p:cNvPr>
                  <p:cNvGrpSpPr/>
                  <p:nvPr/>
                </p:nvGrpSpPr>
                <p:grpSpPr>
                  <a:xfrm>
                    <a:off x="6750882" y="3069208"/>
                    <a:ext cx="2169522" cy="905889"/>
                    <a:chOff x="7791450" y="3220183"/>
                    <a:chExt cx="1924050" cy="1189891"/>
                  </a:xfrm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7244DDDF-4751-4240-9833-23EA7C8D7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91450" y="3220183"/>
                      <a:ext cx="1924050" cy="1189891"/>
                    </a:xfrm>
                    <a:prstGeom prst="rect">
                      <a:avLst/>
                    </a:prstGeom>
                    <a:pattFill prst="ltDn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Metropolis" panose="00000500000000000000" pitchFamily="50" charset="0"/>
                      </a:endParaRPr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8C51A6F4-3E19-4A6C-9685-5EF1E872F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9923" y="3440850"/>
                      <a:ext cx="1504949" cy="7565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Metropolis" panose="00000500000000000000" pitchFamily="50" charset="0"/>
                      </a:endParaRPr>
                    </a:p>
                  </p:txBody>
                </p:sp>
              </p:grpSp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15AA336F-0A68-4F71-BC76-1DA6146DE99E}"/>
                      </a:ext>
                    </a:extLst>
                  </p:cNvPr>
                  <p:cNvGrpSpPr/>
                  <p:nvPr/>
                </p:nvGrpSpPr>
                <p:grpSpPr>
                  <a:xfrm>
                    <a:off x="7326101" y="3425927"/>
                    <a:ext cx="966237" cy="354722"/>
                    <a:chOff x="7326101" y="3140177"/>
                    <a:chExt cx="966237" cy="354722"/>
                  </a:xfrm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6198C629-72CD-4375-BA0A-56C6760D23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8315" y="3191044"/>
                      <a:ext cx="878807" cy="270743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Metropolis" panose="00000500000000000000" pitchFamily="50" charset="0"/>
                      </a:endParaRPr>
                    </a:p>
                  </p:txBody>
                </p:sp>
                <p:grpSp>
                  <p:nvGrpSpPr>
                    <p:cNvPr id="153" name="Group 152">
                      <a:extLst>
                        <a:ext uri="{FF2B5EF4-FFF2-40B4-BE49-F238E27FC236}">
                          <a16:creationId xmlns:a16="http://schemas.microsoft.com/office/drawing/2014/main" id="{F4852851-D50F-4D51-A555-E97F01AE2B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26101" y="3140512"/>
                      <a:ext cx="324743" cy="354387"/>
                      <a:chOff x="8304395" y="2638954"/>
                      <a:chExt cx="288000" cy="288000"/>
                    </a:xfrm>
                  </p:grpSpPr>
                  <p:sp>
                    <p:nvSpPr>
                      <p:cNvPr id="158" name="Rectangle 157">
                        <a:extLst>
                          <a:ext uri="{FF2B5EF4-FFF2-40B4-BE49-F238E27FC236}">
                            <a16:creationId xmlns:a16="http://schemas.microsoft.com/office/drawing/2014/main" id="{99B74D93-E6E7-49E4-BEF0-C80A7110B3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9023" y="2676528"/>
                        <a:ext cx="219190" cy="2200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Metropolis" panose="00000500000000000000" pitchFamily="50" charset="0"/>
                        </a:endParaRPr>
                      </a:p>
                    </p:txBody>
                  </p:sp>
                  <p:cxnSp>
                    <p:nvCxnSpPr>
                      <p:cNvPr id="159" name="Straight Connector 158">
                        <a:extLst>
                          <a:ext uri="{FF2B5EF4-FFF2-40B4-BE49-F238E27FC236}">
                            <a16:creationId xmlns:a16="http://schemas.microsoft.com/office/drawing/2014/main" id="{4EFF5E06-0D5D-4F78-9CC2-B706F43DC5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700000">
                        <a:off x="8448395" y="2640382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0" name="Straight Connector 159">
                        <a:extLst>
                          <a:ext uri="{FF2B5EF4-FFF2-40B4-BE49-F238E27FC236}">
                            <a16:creationId xmlns:a16="http://schemas.microsoft.com/office/drawing/2014/main" id="{21098F87-300A-4CDF-881A-CB9509110D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-2700000">
                        <a:off x="8445163" y="2638954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" name="Group 153">
                      <a:extLst>
                        <a:ext uri="{FF2B5EF4-FFF2-40B4-BE49-F238E27FC236}">
                          <a16:creationId xmlns:a16="http://schemas.microsoft.com/office/drawing/2014/main" id="{CCC2CB6E-B847-4B84-869B-55D9C0ED57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67595" y="3140177"/>
                      <a:ext cx="324743" cy="354387"/>
                      <a:chOff x="8304395" y="2638954"/>
                      <a:chExt cx="288000" cy="288000"/>
                    </a:xfrm>
                  </p:grpSpPr>
                  <p:sp>
                    <p:nvSpPr>
                      <p:cNvPr id="155" name="Rectangle 154">
                        <a:extLst>
                          <a:ext uri="{FF2B5EF4-FFF2-40B4-BE49-F238E27FC236}">
                            <a16:creationId xmlns:a16="http://schemas.microsoft.com/office/drawing/2014/main" id="{9808E2D3-A78F-48C7-84E9-BC80AD199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9023" y="2676528"/>
                        <a:ext cx="219190" cy="2200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Metropolis" panose="00000500000000000000" pitchFamily="50" charset="0"/>
                        </a:endParaRPr>
                      </a:p>
                    </p:txBody>
                  </p:sp>
                  <p:cxnSp>
                    <p:nvCxnSpPr>
                      <p:cNvPr id="156" name="Straight Connector 155">
                        <a:extLst>
                          <a:ext uri="{FF2B5EF4-FFF2-40B4-BE49-F238E27FC236}">
                            <a16:creationId xmlns:a16="http://schemas.microsoft.com/office/drawing/2014/main" id="{43B3EDE0-5E52-4137-B23D-790CB6B9D8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700000">
                        <a:off x="8448395" y="2640382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Straight Connector 156">
                        <a:extLst>
                          <a:ext uri="{FF2B5EF4-FFF2-40B4-BE49-F238E27FC236}">
                            <a16:creationId xmlns:a16="http://schemas.microsoft.com/office/drawing/2014/main" id="{E0A24163-618C-42C5-BA91-D35132461E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-2700000">
                        <a:off x="8445163" y="2638954"/>
                        <a:ext cx="0" cy="288000"/>
                      </a:xfrm>
                      <a:prstGeom prst="line">
                        <a:avLst/>
                      </a:prstGeom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4A4053AC-C793-4E73-B329-075759BAA78E}"/>
                    </a:ext>
                  </a:extLst>
                </p:cNvPr>
                <p:cNvSpPr/>
                <p:nvPr/>
              </p:nvSpPr>
              <p:spPr>
                <a:xfrm>
                  <a:off x="7661673" y="3295649"/>
                  <a:ext cx="298215" cy="46141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257475A9-4AF8-4437-A2F6-FDBB4A1EE943}"/>
                </a:ext>
              </a:extLst>
            </p:cNvPr>
            <p:cNvCxnSpPr>
              <a:cxnSpLocks/>
              <a:stCxn id="168" idx="0"/>
              <a:endCxn id="155" idx="3"/>
            </p:cNvCxnSpPr>
            <p:nvPr/>
          </p:nvCxnSpPr>
          <p:spPr>
            <a:xfrm rot="16200000" flipV="1">
              <a:off x="13722532" y="4235890"/>
              <a:ext cx="1116743" cy="1898170"/>
            </a:xfrm>
            <a:prstGeom prst="bentConnector2">
              <a:avLst/>
            </a:prstGeom>
            <a:ln w="28575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D24E8B0-CF91-40D1-A993-5ECA56ED1D38}"/>
                </a:ext>
              </a:extLst>
            </p:cNvPr>
            <p:cNvSpPr/>
            <p:nvPr/>
          </p:nvSpPr>
          <p:spPr>
            <a:xfrm>
              <a:off x="14581988" y="5743346"/>
              <a:ext cx="1296000" cy="48999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Vacuum pump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B321E73-312B-4487-BDDE-DD21CF5F9BFF}"/>
                </a:ext>
              </a:extLst>
            </p:cNvPr>
            <p:cNvSpPr/>
            <p:nvPr/>
          </p:nvSpPr>
          <p:spPr>
            <a:xfrm>
              <a:off x="14581988" y="5131983"/>
              <a:ext cx="1296000" cy="48999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etropolis" panose="00000500000000000000" pitchFamily="50" charset="0"/>
                </a:rPr>
                <a:t>Pulse-tube</a:t>
              </a:r>
              <a:br>
                <a:rPr lang="en-US" sz="1400" dirty="0">
                  <a:latin typeface="Metropolis" panose="00000500000000000000" pitchFamily="50" charset="0"/>
                </a:rPr>
              </a:br>
              <a:r>
                <a:rPr lang="en-US" sz="1400" dirty="0">
                  <a:latin typeface="Metropolis" panose="00000500000000000000" pitchFamily="50" charset="0"/>
                </a:rPr>
                <a:t>Cryocooler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4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>
            <a:extLst>
              <a:ext uri="{FF2B5EF4-FFF2-40B4-BE49-F238E27FC236}">
                <a16:creationId xmlns:a16="http://schemas.microsoft.com/office/drawing/2014/main" id="{803704CE-88D7-4C95-867B-296C67859DF1}"/>
              </a:ext>
            </a:extLst>
          </p:cNvPr>
          <p:cNvSpPr/>
          <p:nvPr/>
        </p:nvSpPr>
        <p:spPr>
          <a:xfrm>
            <a:off x="642930" y="2645995"/>
            <a:ext cx="6063480" cy="24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endParaRPr lang="en-US" sz="3600" b="0" strike="noStrike" spc="-1" dirty="0">
              <a:solidFill>
                <a:srgbClr val="2B3A67"/>
              </a:solidFill>
              <a:latin typeface="+mj-lt"/>
            </a:endParaRPr>
          </a:p>
          <a:p>
            <a:pPr defTabSz="609480">
              <a:lnSpc>
                <a:spcPct val="100000"/>
              </a:lnSpc>
            </a:pPr>
            <a:endParaRPr lang="en-US" sz="2400" b="0" strike="noStrike" spc="-1" dirty="0">
              <a:solidFill>
                <a:srgbClr val="2B3A67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7D2DE-B492-4ABF-909B-6DFDA82F0E84}"/>
              </a:ext>
            </a:extLst>
          </p:cNvPr>
          <p:cNvSpPr/>
          <p:nvPr/>
        </p:nvSpPr>
        <p:spPr>
          <a:xfrm>
            <a:off x="642930" y="3429000"/>
            <a:ext cx="5630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80"/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Introduction</a:t>
            </a:r>
            <a:br>
              <a:rPr lang="en-US" sz="3600" b="1" spc="-1" dirty="0">
                <a:solidFill>
                  <a:srgbClr val="2B3A67"/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HTS IDs Developments</a:t>
            </a:r>
            <a:endParaRPr lang="en-US" sz="3600" b="1" spc="-1" dirty="0">
              <a:solidFill>
                <a:schemeClr val="bg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defTabSz="609480"/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Infrastructure and Tests</a:t>
            </a:r>
            <a:b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spc="-1" dirty="0">
                <a:solidFill>
                  <a:srgbClr val="2B3A67"/>
                </a:solidFill>
                <a:latin typeface="+mj-lt"/>
                <a:cs typeface="Arial" panose="020B0604020202020204" pitchFamily="34" charset="0"/>
              </a:rPr>
              <a:t>Summary &amp; Outlook</a:t>
            </a:r>
          </a:p>
          <a:p>
            <a:pPr defTabSz="609480">
              <a:lnSpc>
                <a:spcPct val="100000"/>
              </a:lnSpc>
            </a:pPr>
            <a:endParaRPr lang="en-US" sz="3600" b="1" spc="-1" dirty="0">
              <a:solidFill>
                <a:srgbClr val="2B3A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436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A058-3361-40E2-9669-CCB0F9BD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59D92-1B8D-456C-98D3-709C7821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4" y="1466164"/>
            <a:ext cx="4570799" cy="4678321"/>
          </a:xfrm>
        </p:spPr>
        <p:txBody>
          <a:bodyPr/>
          <a:lstStyle/>
          <a:p>
            <a:r>
              <a:rPr lang="en-US" b="1" dirty="0"/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HTS materials as </a:t>
            </a:r>
            <a:r>
              <a:rPr lang="en-US" b="1" dirty="0">
                <a:solidFill>
                  <a:schemeClr val="bg2"/>
                </a:solidFill>
              </a:rPr>
              <a:t>key-enabling technology</a:t>
            </a:r>
            <a:r>
              <a:rPr lang="en-US" dirty="0">
                <a:solidFill>
                  <a:srgbClr val="2B3A67"/>
                </a:solidFill>
              </a:rPr>
              <a:t> for </a:t>
            </a:r>
            <a:r>
              <a:rPr lang="en-US" b="1" dirty="0">
                <a:solidFill>
                  <a:srgbClr val="2B3A67"/>
                </a:solidFill>
              </a:rPr>
              <a:t>high-field</a:t>
            </a:r>
            <a:r>
              <a:rPr lang="en-US" dirty="0">
                <a:solidFill>
                  <a:srgbClr val="2B3A67"/>
                </a:solidFill>
              </a:rPr>
              <a:t>, </a:t>
            </a:r>
            <a:r>
              <a:rPr lang="en-US" b="1" dirty="0">
                <a:solidFill>
                  <a:srgbClr val="2B3A67"/>
                </a:solidFill>
              </a:rPr>
              <a:t>short period </a:t>
            </a:r>
            <a:r>
              <a:rPr lang="en-US" dirty="0">
                <a:solidFill>
                  <a:srgbClr val="2B3A67"/>
                </a:solidFill>
              </a:rPr>
              <a:t>undulators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2B3A67"/>
                </a:solidFill>
              </a:rPr>
              <a:t>Reliability</a:t>
            </a:r>
            <a:r>
              <a:rPr lang="en-US" spc="-1" dirty="0">
                <a:solidFill>
                  <a:srgbClr val="2B3A67"/>
                </a:solidFill>
              </a:rPr>
              <a:t> and </a:t>
            </a:r>
            <a:r>
              <a:rPr lang="en-US" b="1" spc="-1" dirty="0">
                <a:solidFill>
                  <a:srgbClr val="2B3A67"/>
                </a:solidFill>
              </a:rPr>
              <a:t>maintainability</a:t>
            </a:r>
            <a:r>
              <a:rPr lang="en-US" spc="-1" dirty="0">
                <a:solidFill>
                  <a:srgbClr val="2B3A67"/>
                </a:solidFill>
              </a:rPr>
              <a:t> </a:t>
            </a:r>
            <a:r>
              <a:rPr lang="en-US" b="1" spc="-1" dirty="0">
                <a:solidFill>
                  <a:srgbClr val="2B3A67"/>
                </a:solidFill>
              </a:rPr>
              <a:t>crucial aspects </a:t>
            </a:r>
            <a:r>
              <a:rPr lang="en-US" spc="-1" dirty="0">
                <a:solidFill>
                  <a:srgbClr val="2B3A67"/>
                </a:solidFill>
              </a:rPr>
              <a:t>for adoption of HTS technology in light sources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2B3A67"/>
                </a:solidFill>
              </a:rPr>
              <a:t>HTS wiggler for BM18 upgrade as </a:t>
            </a:r>
            <a:r>
              <a:rPr lang="en-US" spc="-1" dirty="0">
                <a:solidFill>
                  <a:srgbClr val="2B3A67"/>
                </a:solidFill>
              </a:rPr>
              <a:t>t</a:t>
            </a:r>
            <a:r>
              <a:rPr lang="en-US" dirty="0">
                <a:solidFill>
                  <a:srgbClr val="2B3A67"/>
                </a:solidFill>
              </a:rPr>
              <a:t>echnological </a:t>
            </a:r>
            <a:r>
              <a:rPr lang="en-US" b="1" dirty="0">
                <a:solidFill>
                  <a:schemeClr val="bg2"/>
                </a:solidFill>
              </a:rPr>
              <a:t>development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2B3A67"/>
                </a:solidFill>
              </a:rPr>
              <a:t>R&amp;D program focused on </a:t>
            </a:r>
            <a:r>
              <a:rPr lang="en-GB" b="1" spc="-1" dirty="0">
                <a:solidFill>
                  <a:srgbClr val="2B3A67"/>
                </a:solidFill>
              </a:rPr>
              <a:t>bridging the gap </a:t>
            </a:r>
            <a:r>
              <a:rPr lang="en-GB" spc="-1" dirty="0">
                <a:solidFill>
                  <a:srgbClr val="2B3A67"/>
                </a:solidFill>
              </a:rPr>
              <a:t>between </a:t>
            </a:r>
            <a:r>
              <a:rPr lang="en-US" spc="-1" dirty="0">
                <a:solidFill>
                  <a:srgbClr val="2B3A67"/>
                </a:solidFill>
              </a:rPr>
              <a:t>design and real operational reliability</a:t>
            </a:r>
            <a:endParaRPr lang="en-GB" spc="-1" dirty="0">
              <a:solidFill>
                <a:srgbClr val="2B3A67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4C49-44A2-409B-8A2F-8F6533D9CE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1601" y="1466164"/>
            <a:ext cx="6680934" cy="4678321"/>
          </a:xfrm>
        </p:spPr>
        <p:txBody>
          <a:bodyPr/>
          <a:lstStyle/>
          <a:p>
            <a:r>
              <a:rPr lang="en-US" b="1" dirty="0"/>
              <a:t>Outlook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AE296-8BDC-469D-A0F1-320E321B1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27170-4FF2-46AC-BCCD-B97E7B0355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3DC350-D6D7-4E97-979A-224B94AB9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10678"/>
              </p:ext>
            </p:extLst>
          </p:nvPr>
        </p:nvGraphicFramePr>
        <p:xfrm>
          <a:off x="5181600" y="2145360"/>
          <a:ext cx="66809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9071">
                  <a:extLst>
                    <a:ext uri="{9D8B030D-6E8A-4147-A177-3AD203B41FA5}">
                      <a16:colId xmlns:a16="http://schemas.microsoft.com/office/drawing/2014/main" val="3544488564"/>
                    </a:ext>
                  </a:extLst>
                </a:gridCol>
                <a:gridCol w="546977">
                  <a:extLst>
                    <a:ext uri="{9D8B030D-6E8A-4147-A177-3AD203B41FA5}">
                      <a16:colId xmlns:a16="http://schemas.microsoft.com/office/drawing/2014/main" val="1219860700"/>
                    </a:ext>
                  </a:extLst>
                </a:gridCol>
                <a:gridCol w="546977">
                  <a:extLst>
                    <a:ext uri="{9D8B030D-6E8A-4147-A177-3AD203B41FA5}">
                      <a16:colId xmlns:a16="http://schemas.microsoft.com/office/drawing/2014/main" val="3722225138"/>
                    </a:ext>
                  </a:extLst>
                </a:gridCol>
                <a:gridCol w="546977">
                  <a:extLst>
                    <a:ext uri="{9D8B030D-6E8A-4147-A177-3AD203B41FA5}">
                      <a16:colId xmlns:a16="http://schemas.microsoft.com/office/drawing/2014/main" val="3329956852"/>
                    </a:ext>
                  </a:extLst>
                </a:gridCol>
                <a:gridCol w="546977">
                  <a:extLst>
                    <a:ext uri="{9D8B030D-6E8A-4147-A177-3AD203B41FA5}">
                      <a16:colId xmlns:a16="http://schemas.microsoft.com/office/drawing/2014/main" val="3909582596"/>
                    </a:ext>
                  </a:extLst>
                </a:gridCol>
                <a:gridCol w="546977">
                  <a:extLst>
                    <a:ext uri="{9D8B030D-6E8A-4147-A177-3AD203B41FA5}">
                      <a16:colId xmlns:a16="http://schemas.microsoft.com/office/drawing/2014/main" val="1862899072"/>
                    </a:ext>
                  </a:extLst>
                </a:gridCol>
                <a:gridCol w="546977">
                  <a:extLst>
                    <a:ext uri="{9D8B030D-6E8A-4147-A177-3AD203B41FA5}">
                      <a16:colId xmlns:a16="http://schemas.microsoft.com/office/drawing/2014/main" val="3783763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>
                    <a:solidFill>
                      <a:srgbClr val="2B3A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Q3</a:t>
                      </a:r>
                    </a:p>
                  </a:txBody>
                  <a:tcPr>
                    <a:solidFill>
                      <a:srgbClr val="2B3A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Q4</a:t>
                      </a:r>
                    </a:p>
                  </a:txBody>
                  <a:tcPr>
                    <a:solidFill>
                      <a:srgbClr val="2B3A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Q1</a:t>
                      </a:r>
                    </a:p>
                  </a:txBody>
                  <a:tcPr>
                    <a:solidFill>
                      <a:srgbClr val="2B3A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Q2</a:t>
                      </a:r>
                    </a:p>
                  </a:txBody>
                  <a:tcPr>
                    <a:solidFill>
                      <a:srgbClr val="2B3A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Q3</a:t>
                      </a:r>
                    </a:p>
                  </a:txBody>
                  <a:tcPr>
                    <a:solidFill>
                      <a:srgbClr val="2B3A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Q4</a:t>
                      </a:r>
                    </a:p>
                  </a:txBody>
                  <a:tcPr>
                    <a:solidFill>
                      <a:srgbClr val="2B3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25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Coil design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29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REBCO tapes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719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Winding of prototype coil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580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Initial cold tests (LN2, 77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94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Winding machine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5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Winding of magnet coil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0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2B3A67"/>
                          </a:solidFill>
                          <a:effectLst/>
                          <a:latin typeface="+mj-lt"/>
                        </a:rPr>
                        <a:t>Integration, tests (65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CCC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28372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DC5B566-7998-425F-BF9F-2F8ABCB85DDC}"/>
              </a:ext>
            </a:extLst>
          </p:cNvPr>
          <p:cNvSpPr/>
          <p:nvPr/>
        </p:nvSpPr>
        <p:spPr>
          <a:xfrm>
            <a:off x="8580120" y="1744570"/>
            <a:ext cx="1097280" cy="369332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n-US" dirty="0">
                <a:solidFill>
                  <a:srgbClr val="2B3A67"/>
                </a:solidFill>
              </a:rPr>
              <a:t>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F48152-47EA-42FB-A1C5-76A18F0B29D0}"/>
              </a:ext>
            </a:extLst>
          </p:cNvPr>
          <p:cNvSpPr/>
          <p:nvPr/>
        </p:nvSpPr>
        <p:spPr>
          <a:xfrm>
            <a:off x="9680307" y="1744570"/>
            <a:ext cx="2182226" cy="369332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n-US" dirty="0">
                <a:solidFill>
                  <a:srgbClr val="2B3A67"/>
                </a:solidFill>
              </a:rPr>
              <a:t>2026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0323F-2784-4D6B-957D-1387A28D181E}"/>
              </a:ext>
            </a:extLst>
          </p:cNvPr>
          <p:cNvSpPr/>
          <p:nvPr/>
        </p:nvSpPr>
        <p:spPr>
          <a:xfrm>
            <a:off x="10241280" y="2509520"/>
            <a:ext cx="508000" cy="286199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  <p:bldP spid="1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>
            <a:extLst>
              <a:ext uri="{FF2B5EF4-FFF2-40B4-BE49-F238E27FC236}">
                <a16:creationId xmlns:a16="http://schemas.microsoft.com/office/drawing/2014/main" id="{803704CE-88D7-4C95-867B-296C67859DF1}"/>
              </a:ext>
            </a:extLst>
          </p:cNvPr>
          <p:cNvSpPr/>
          <p:nvPr/>
        </p:nvSpPr>
        <p:spPr>
          <a:xfrm>
            <a:off x="642930" y="2645995"/>
            <a:ext cx="6063480" cy="24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endParaRPr lang="en-US" sz="3600" b="0" strike="noStrike" spc="-1" dirty="0">
              <a:solidFill>
                <a:srgbClr val="2B3A67"/>
              </a:solidFill>
              <a:latin typeface="+mj-lt"/>
            </a:endParaRPr>
          </a:p>
          <a:p>
            <a:pPr defTabSz="609480">
              <a:lnSpc>
                <a:spcPct val="100000"/>
              </a:lnSpc>
            </a:pPr>
            <a:endParaRPr lang="en-US" sz="2400" b="0" strike="noStrike" spc="-1" dirty="0">
              <a:solidFill>
                <a:srgbClr val="2B3A67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7D2DE-B492-4ABF-909B-6DFDA82F0E84}"/>
              </a:ext>
            </a:extLst>
          </p:cNvPr>
          <p:cNvSpPr/>
          <p:nvPr/>
        </p:nvSpPr>
        <p:spPr>
          <a:xfrm>
            <a:off x="642930" y="3429000"/>
            <a:ext cx="5630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80"/>
            <a:r>
              <a:rPr lang="en-US" sz="3600" b="1" spc="-1" dirty="0">
                <a:solidFill>
                  <a:srgbClr val="2B3A67"/>
                </a:solidFill>
                <a:latin typeface="+mj-lt"/>
              </a:rPr>
              <a:t>Introduction</a:t>
            </a:r>
            <a:br>
              <a:rPr lang="en-US" sz="3600" b="1" spc="-1" dirty="0">
                <a:solidFill>
                  <a:srgbClr val="2B3A67"/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HTS IDs Developments</a:t>
            </a:r>
            <a:endParaRPr lang="en-US" sz="3600" b="1" spc="-1" dirty="0">
              <a:solidFill>
                <a:schemeClr val="bg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defTabSz="609480"/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Infrastructure and Tests</a:t>
            </a:r>
            <a:b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Summary &amp; Outlook</a:t>
            </a:r>
          </a:p>
          <a:p>
            <a:pPr defTabSz="609480">
              <a:lnSpc>
                <a:spcPct val="100000"/>
              </a:lnSpc>
            </a:pPr>
            <a:endParaRPr lang="en-US" sz="3600" b="1" spc="-1" dirty="0">
              <a:solidFill>
                <a:srgbClr val="2B3A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428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Image 4"/>
          <p:cNvPicPr/>
          <p:nvPr/>
        </p:nvPicPr>
        <p:blipFill>
          <a:blip r:embed="rId3"/>
          <a:stretch/>
        </p:blipFill>
        <p:spPr>
          <a:xfrm>
            <a:off x="0" y="0"/>
            <a:ext cx="12192000" cy="6858720"/>
          </a:xfrm>
          <a:prstGeom prst="rect">
            <a:avLst/>
          </a:prstGeom>
          <a:ln w="0">
            <a:noFill/>
          </a:ln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719E0EE-646F-48BC-B916-6A4B9D3DBAD8}"/>
              </a:ext>
            </a:extLst>
          </p:cNvPr>
          <p:cNvSpPr/>
          <p:nvPr/>
        </p:nvSpPr>
        <p:spPr>
          <a:xfrm rot="10800000">
            <a:off x="-2" y="-5"/>
            <a:ext cx="8470901" cy="6858004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1CC47-53F0-4D0F-AB7F-B1C6F7F16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960" y="5733230"/>
            <a:ext cx="4041855" cy="997920"/>
          </a:xfrm>
          <a:prstGeom prst="rect">
            <a:avLst/>
          </a:prstGeom>
        </p:spPr>
      </p:pic>
      <p:pic>
        <p:nvPicPr>
          <p:cNvPr id="1205" name="Picture 2"/>
          <p:cNvPicPr/>
          <p:nvPr/>
        </p:nvPicPr>
        <p:blipFill>
          <a:blip r:embed="rId5"/>
          <a:stretch/>
        </p:blipFill>
        <p:spPr>
          <a:xfrm>
            <a:off x="6311880" y="5733360"/>
            <a:ext cx="1297080" cy="997920"/>
          </a:xfrm>
          <a:prstGeom prst="rect">
            <a:avLst/>
          </a:prstGeom>
          <a:ln w="0">
            <a:noFill/>
          </a:ln>
        </p:spPr>
      </p:pic>
      <p:sp>
        <p:nvSpPr>
          <p:cNvPr id="1206" name="ZoneTexte 1"/>
          <p:cNvSpPr/>
          <p:nvPr/>
        </p:nvSpPr>
        <p:spPr>
          <a:xfrm>
            <a:off x="7761960" y="5999760"/>
            <a:ext cx="41367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20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THANKS FOR YOUR ATTENTION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7" name="PlaceHolder 1"/>
          <p:cNvSpPr>
            <a:spLocks noGrp="1"/>
          </p:cNvSpPr>
          <p:nvPr>
            <p:ph type="sldNum" idx="132"/>
          </p:nvPr>
        </p:nvSpPr>
        <p:spPr>
          <a:xfrm>
            <a:off x="239400" y="6483600"/>
            <a:ext cx="541440" cy="20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rgbClr val="132577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6EFF41ED-E17D-43E6-901F-8A7DFB505068}" type="slidenum">
              <a:rPr lang="fr-FR" sz="800" b="1" strike="noStrike" spc="-1">
                <a:solidFill>
                  <a:srgbClr val="132577"/>
                </a:solidFill>
                <a:latin typeface="Arial"/>
              </a:rPr>
              <a:t>20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53F41F-A568-40BF-9C19-95A7E2415126}"/>
              </a:ext>
            </a:extLst>
          </p:cNvPr>
          <p:cNvSpPr txBox="1">
            <a:spLocks/>
          </p:cNvSpPr>
          <p:nvPr/>
        </p:nvSpPr>
        <p:spPr>
          <a:xfrm>
            <a:off x="239400" y="-17626"/>
            <a:ext cx="4894575" cy="441182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000" b="1" strike="noStrike" kern="1200" spc="-1">
                <a:solidFill>
                  <a:srgbClr val="2B3A67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MANY THANKS TO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ESRF-IDM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 : 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C.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Benabderrahmane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O.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Benezech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F.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Bidault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J.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Caverot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B.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Cottin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G.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Giroud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M. Michel, L.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Samaille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R.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Versteegen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endParaRPr lang="en-US" sz="2000" b="0" dirty="0">
              <a:solidFill>
                <a:schemeClr val="bg1"/>
              </a:solidFill>
              <a:latin typeface="+mn-lt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ESRF-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ISDD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: 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L.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Eybert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, F. Villard, B.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Pelissier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endParaRPr lang="en-US" sz="2000" b="0" dirty="0">
              <a:solidFill>
                <a:schemeClr val="bg1"/>
              </a:solidFill>
              <a:latin typeface="+mn-lt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ESRF-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EXP-BM18</a:t>
            </a:r>
            <a:r>
              <a:rPr lang="en-US" sz="2000" b="0" dirty="0">
                <a:solidFill>
                  <a:schemeClr val="bg1"/>
                </a:solidFill>
                <a:latin typeface="+mn-lt"/>
              </a:rPr>
              <a:t>: 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P. </a:t>
            </a:r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Tafforeau</a:t>
            </a:r>
            <a:endParaRPr lang="en-US" sz="2000" b="0" dirty="0">
              <a:solidFill>
                <a:schemeClr val="bg1"/>
              </a:solidFill>
              <a:latin typeface="+mn-lt"/>
            </a:endParaRPr>
          </a:p>
          <a:p>
            <a:endParaRPr lang="en-US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18173E3-7AA6-479A-8628-2959108B5C4A}"/>
              </a:ext>
            </a:extLst>
          </p:cNvPr>
          <p:cNvSpPr/>
          <p:nvPr/>
        </p:nvSpPr>
        <p:spPr>
          <a:xfrm>
            <a:off x="6315075" y="2057400"/>
            <a:ext cx="3581400" cy="847725"/>
          </a:xfrm>
          <a:custGeom>
            <a:avLst/>
            <a:gdLst>
              <a:gd name="connsiteX0" fmla="*/ 0 w 3581400"/>
              <a:gd name="connsiteY0" fmla="*/ 847725 h 847725"/>
              <a:gd name="connsiteX1" fmla="*/ 3581400 w 3581400"/>
              <a:gd name="connsiteY1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1400" h="847725">
                <a:moveTo>
                  <a:pt x="0" y="847725"/>
                </a:moveTo>
                <a:lnTo>
                  <a:pt x="3581400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F512986-CA51-4A60-A640-7C69EABF143F}"/>
              </a:ext>
            </a:extLst>
          </p:cNvPr>
          <p:cNvSpPr/>
          <p:nvPr/>
        </p:nvSpPr>
        <p:spPr>
          <a:xfrm rot="16200000">
            <a:off x="3945233" y="-933827"/>
            <a:ext cx="1892300" cy="3759955"/>
          </a:xfrm>
          <a:prstGeom prst="triangle">
            <a:avLst>
              <a:gd name="adj" fmla="val 100000"/>
            </a:avLst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>
            <a:extLst>
              <a:ext uri="{FF2B5EF4-FFF2-40B4-BE49-F238E27FC236}">
                <a16:creationId xmlns:a16="http://schemas.microsoft.com/office/drawing/2014/main" id="{803704CE-88D7-4C95-867B-296C67859DF1}"/>
              </a:ext>
            </a:extLst>
          </p:cNvPr>
          <p:cNvSpPr/>
          <p:nvPr/>
        </p:nvSpPr>
        <p:spPr>
          <a:xfrm>
            <a:off x="642930" y="2645995"/>
            <a:ext cx="6063480" cy="24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endParaRPr lang="en-US" sz="3600" b="0" strike="noStrike" spc="-1" dirty="0">
              <a:solidFill>
                <a:srgbClr val="2B3A67"/>
              </a:solidFill>
              <a:latin typeface="+mj-lt"/>
            </a:endParaRPr>
          </a:p>
          <a:p>
            <a:pPr defTabSz="609480">
              <a:lnSpc>
                <a:spcPct val="100000"/>
              </a:lnSpc>
            </a:pPr>
            <a:endParaRPr lang="en-US" sz="2400" b="0" strike="noStrike" spc="-1" dirty="0">
              <a:solidFill>
                <a:srgbClr val="2B3A67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7D2DE-B492-4ABF-909B-6DFDA82F0E84}"/>
              </a:ext>
            </a:extLst>
          </p:cNvPr>
          <p:cNvSpPr/>
          <p:nvPr/>
        </p:nvSpPr>
        <p:spPr>
          <a:xfrm>
            <a:off x="642930" y="3429000"/>
            <a:ext cx="3300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80"/>
            <a:r>
              <a:rPr lang="en-US" sz="3600" b="1" spc="-1" dirty="0">
                <a:solidFill>
                  <a:srgbClr val="2B3A67"/>
                </a:solidFill>
                <a:latin typeface="+mj-lt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41063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E70D-BF65-4E6E-BE8B-272078C2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24C1A-FFD8-4824-904B-B9240C602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32729-E487-41B0-8A55-812E3394031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33E2-6B1F-42BE-8088-D9AD97AB22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E988-A907-4909-B5E5-9EAF04D851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B0DED10-3CB0-4773-8C2D-FAC1445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9" y="1599967"/>
            <a:ext cx="5031731" cy="439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E13F2-A117-4BB4-B96E-F066FBC58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5" y="2077656"/>
            <a:ext cx="5450509" cy="33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51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3F0E-0F99-41F4-BF7C-1D216603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Machine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B5809B-159B-4FDC-BF89-10E521501F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Specifications</a:t>
                </a:r>
                <a:br>
                  <a:rPr lang="en-US" b="1" dirty="0"/>
                </a:br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br>
                  <a:rPr lang="en-US" b="1" dirty="0"/>
                </a:b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2-12 mm tapes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10 to 250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250 mm coil dimensions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1-15 N tension range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±5%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control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tape position accuracy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dual, independent payload for co-winding</a:t>
                </a:r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Low tension and tight control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B5809B-159B-4FDC-BF89-10E521501F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4" t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0B21E-23DA-4530-8E66-8AA8AF9B24B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5469" y="1466164"/>
            <a:ext cx="5397065" cy="4678321"/>
          </a:xfrm>
        </p:spPr>
        <p:txBody>
          <a:bodyPr/>
          <a:lstStyle/>
          <a:p>
            <a:r>
              <a:rPr lang="en-US" b="1" dirty="0"/>
              <a:t>Design and Fabrication (CE compliant)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Vertical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Soldering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Brushless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Recipe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Data logging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USB interface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04A3B-24B3-42F4-BE88-757BBF2F8D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F5533-B77D-4805-8611-C624C6E7B3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A4806-E287-44B7-9804-163E82757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9" r="18701"/>
          <a:stretch/>
        </p:blipFill>
        <p:spPr>
          <a:xfrm>
            <a:off x="10543481" y="4581810"/>
            <a:ext cx="1318190" cy="14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4AF20-C34C-480A-B51E-893A06F7D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5"/>
          <a:stretch/>
        </p:blipFill>
        <p:spPr>
          <a:xfrm>
            <a:off x="8488032" y="4581810"/>
            <a:ext cx="2008208" cy="1404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E0FDA1D-AE06-4432-8DB9-16CE613ED9E9}"/>
              </a:ext>
            </a:extLst>
          </p:cNvPr>
          <p:cNvGrpSpPr>
            <a:grpSpLocks noChangeAspect="1"/>
          </p:cNvGrpSpPr>
          <p:nvPr/>
        </p:nvGrpSpPr>
        <p:grpSpPr>
          <a:xfrm>
            <a:off x="1282380" y="1933193"/>
            <a:ext cx="3769025" cy="1756162"/>
            <a:chOff x="804795" y="4230738"/>
            <a:chExt cx="4107230" cy="19137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471BA70-160D-457F-B3AB-172B40A59D9A}"/>
                </a:ext>
              </a:extLst>
            </p:cNvPr>
            <p:cNvGrpSpPr/>
            <p:nvPr/>
          </p:nvGrpSpPr>
          <p:grpSpPr>
            <a:xfrm rot="16200000">
              <a:off x="1059656" y="4790632"/>
              <a:ext cx="770320" cy="785671"/>
              <a:chOff x="6480276" y="3753842"/>
              <a:chExt cx="1800000" cy="180000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9869A88-10E9-4738-8C43-48C0A9AC8612}"/>
                  </a:ext>
                </a:extLst>
              </p:cNvPr>
              <p:cNvSpPr/>
              <p:nvPr/>
            </p:nvSpPr>
            <p:spPr>
              <a:xfrm>
                <a:off x="6480276" y="3753842"/>
                <a:ext cx="1800000" cy="1800001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47B732D-65A5-453C-BBFB-D6547B8C1610}"/>
                  </a:ext>
                </a:extLst>
              </p:cNvPr>
              <p:cNvGrpSpPr/>
              <p:nvPr/>
            </p:nvGrpSpPr>
            <p:grpSpPr>
              <a:xfrm>
                <a:off x="7178676" y="4452242"/>
                <a:ext cx="403200" cy="403200"/>
                <a:chOff x="1693396" y="2409087"/>
                <a:chExt cx="403200" cy="40320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0DBF8C0-FA6E-446C-A9F4-3C6E9178B0F7}"/>
                    </a:ext>
                  </a:extLst>
                </p:cNvPr>
                <p:cNvSpPr/>
                <p:nvPr/>
              </p:nvSpPr>
              <p:spPr>
                <a:xfrm>
                  <a:off x="1693396" y="2409087"/>
                  <a:ext cx="403200" cy="403200"/>
                </a:xfrm>
                <a:prstGeom prst="ellipse">
                  <a:avLst/>
                </a:prstGeom>
                <a:ln w="1270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150" b="1" dirty="0">
                    <a:latin typeface="+mj-lt"/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46AC718-8D4C-426D-9423-86A0902E402B}"/>
                    </a:ext>
                  </a:extLst>
                </p:cNvPr>
                <p:cNvCxnSpPr>
                  <a:cxnSpLocks/>
                  <a:stCxn id="66" idx="4"/>
                  <a:endCxn id="66" idx="0"/>
                </p:cNvCxnSpPr>
                <p:nvPr/>
              </p:nvCxnSpPr>
              <p:spPr>
                <a:xfrm flipV="1">
                  <a:off x="1894996" y="2409087"/>
                  <a:ext cx="0" cy="40320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DC86D2C4-8680-49FB-9255-A2C261A34D70}"/>
                    </a:ext>
                  </a:extLst>
                </p:cNvPr>
                <p:cNvCxnSpPr>
                  <a:cxnSpLocks/>
                  <a:stCxn id="66" idx="6"/>
                  <a:endCxn id="66" idx="2"/>
                </p:cNvCxnSpPr>
                <p:nvPr/>
              </p:nvCxnSpPr>
              <p:spPr>
                <a:xfrm flipH="1">
                  <a:off x="1693396" y="2610687"/>
                  <a:ext cx="403200" cy="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86FDF93-9D24-4222-8E88-4E0D65F6338D}"/>
                  </a:ext>
                </a:extLst>
              </p:cNvPr>
              <p:cNvSpPr/>
              <p:nvPr/>
            </p:nvSpPr>
            <p:spPr>
              <a:xfrm>
                <a:off x="6930276" y="4203842"/>
                <a:ext cx="900000" cy="900000"/>
              </a:xfrm>
              <a:prstGeom prst="ellipse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22D1D6-AD4F-43A8-82A0-903C2D624312}"/>
                </a:ext>
              </a:extLst>
            </p:cNvPr>
            <p:cNvSpPr txBox="1"/>
            <p:nvPr/>
          </p:nvSpPr>
          <p:spPr>
            <a:xfrm>
              <a:off x="804795" y="5682820"/>
              <a:ext cx="1188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ReBCO tape </a:t>
              </a:r>
              <a:br>
                <a:rPr lang="en-US" sz="1200" dirty="0">
                  <a:latin typeface="+mj-lt"/>
                </a:rPr>
              </a:br>
              <a:r>
                <a:rPr lang="en-US" sz="1200" dirty="0">
                  <a:latin typeface="+mj-lt"/>
                </a:rPr>
                <a:t>spool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D9949-3D50-4580-BA2C-58D09EC7A6D2}"/>
                </a:ext>
              </a:extLst>
            </p:cNvPr>
            <p:cNvSpPr txBox="1"/>
            <p:nvPr/>
          </p:nvSpPr>
          <p:spPr>
            <a:xfrm>
              <a:off x="1884968" y="5682820"/>
              <a:ext cx="1188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Metal tape spool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2F07B7-4F62-4812-942A-2BF666D55A01}"/>
                </a:ext>
              </a:extLst>
            </p:cNvPr>
            <p:cNvGrpSpPr>
              <a:grpSpLocks noChangeAspect="1"/>
            </p:cNvGrpSpPr>
            <p:nvPr/>
          </p:nvGrpSpPr>
          <p:grpSpPr>
            <a:xfrm rot="1298387">
              <a:off x="3877646" y="4285985"/>
              <a:ext cx="858691" cy="1309633"/>
              <a:chOff x="2423155" y="3132121"/>
              <a:chExt cx="1212314" cy="197418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F5ABEC9-4BF5-40A3-BA57-E3CC62F12776}"/>
                  </a:ext>
                </a:extLst>
              </p:cNvPr>
              <p:cNvGrpSpPr/>
              <p:nvPr/>
            </p:nvGrpSpPr>
            <p:grpSpPr>
              <a:xfrm>
                <a:off x="2423155" y="3132121"/>
                <a:ext cx="1212314" cy="1974180"/>
                <a:chOff x="2423155" y="3132121"/>
                <a:chExt cx="1212314" cy="1974180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37A0994-B572-4B9E-B1D5-8DB3695E712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2042222" y="3513054"/>
                  <a:ext cx="1974180" cy="1212314"/>
                  <a:chOff x="3231800" y="1433605"/>
                  <a:chExt cx="3052300" cy="1874371"/>
                </a:xfrm>
              </p:grpSpPr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AF13E0D1-E658-4B2C-B6D6-8D74DCDFB9AC}"/>
                      </a:ext>
                    </a:extLst>
                  </p:cNvPr>
                  <p:cNvGrpSpPr/>
                  <p:nvPr/>
                </p:nvGrpSpPr>
                <p:grpSpPr>
                  <a:xfrm>
                    <a:off x="3231800" y="1460500"/>
                    <a:ext cx="1800000" cy="1800000"/>
                    <a:chOff x="1079500" y="1460500"/>
                    <a:chExt cx="1800000" cy="1800000"/>
                  </a:xfrm>
                </p:grpSpPr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399688F2-9B5B-464F-9FA2-13A482AAE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500" y="1460500"/>
                      <a:ext cx="1800000" cy="180000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FDFB9571-F778-4BB1-85D1-F62C97F03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9500" y="1640500"/>
                      <a:ext cx="1440000" cy="144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p:txBody>
                </p:sp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ACF0929B-EB36-4931-95C8-F4F3F16CD2DB}"/>
                      </a:ext>
                    </a:extLst>
                  </p:cNvPr>
                  <p:cNvGrpSpPr/>
                  <p:nvPr/>
                </p:nvGrpSpPr>
                <p:grpSpPr>
                  <a:xfrm>
                    <a:off x="4484100" y="1460500"/>
                    <a:ext cx="1800000" cy="1800000"/>
                    <a:chOff x="1079500" y="1460500"/>
                    <a:chExt cx="1800000" cy="1800000"/>
                  </a:xfrm>
                </p:grpSpPr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4CC32CAE-8266-475B-A0E3-E958A66046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9500" y="1460500"/>
                      <a:ext cx="1800000" cy="180000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EB8EDAEF-8958-476F-BDCA-A11220826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9500" y="1640500"/>
                      <a:ext cx="1440000" cy="144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398CB76D-CE5A-45BB-B329-37DAE7A24BA5}"/>
                      </a:ext>
                    </a:extLst>
                  </p:cNvPr>
                  <p:cNvSpPr/>
                  <p:nvPr/>
                </p:nvSpPr>
                <p:spPr>
                  <a:xfrm>
                    <a:off x="4114800" y="1433605"/>
                    <a:ext cx="1272988" cy="18743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+mj-lt"/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2B8675FA-4B65-4168-98EC-11A674282C6C}"/>
                      </a:ext>
                    </a:extLst>
                  </p:cNvPr>
                  <p:cNvSpPr/>
                  <p:nvPr/>
                </p:nvSpPr>
                <p:spPr>
                  <a:xfrm>
                    <a:off x="4101586" y="1460500"/>
                    <a:ext cx="1299514" cy="180000"/>
                  </a:xfrm>
                  <a:prstGeom prst="rect">
                    <a:avLst/>
                  </a:prstGeom>
                  <a:solidFill>
                    <a:schemeClr val="accent2"/>
                  </a:solidFill>
                  <a:ln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+mj-lt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14BDF475-D367-4040-A604-54BB1A430AB5}"/>
                      </a:ext>
                    </a:extLst>
                  </p:cNvPr>
                  <p:cNvSpPr/>
                  <p:nvPr/>
                </p:nvSpPr>
                <p:spPr>
                  <a:xfrm>
                    <a:off x="4114800" y="3079340"/>
                    <a:ext cx="1299514" cy="180000"/>
                  </a:xfrm>
                  <a:prstGeom prst="rect">
                    <a:avLst/>
                  </a:prstGeom>
                  <a:solidFill>
                    <a:schemeClr val="accent2"/>
                  </a:solidFill>
                  <a:ln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+mj-lt"/>
                    </a:endParaRPr>
                  </a:p>
                </p:txBody>
              </p:sp>
            </p:grp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4337A0F2-6564-4CA1-AD87-15DDAC278D21}"/>
                    </a:ext>
                  </a:extLst>
                </p:cNvPr>
                <p:cNvSpPr/>
                <p:nvPr/>
              </p:nvSpPr>
              <p:spPr>
                <a:xfrm rot="16200000">
                  <a:off x="2571547" y="3277794"/>
                  <a:ext cx="900055" cy="88802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25C4837-609D-40E3-BEAB-CF8AB849E005}"/>
                    </a:ext>
                  </a:extLst>
                </p:cNvPr>
                <p:cNvSpPr/>
                <p:nvPr/>
              </p:nvSpPr>
              <p:spPr>
                <a:xfrm rot="16200000">
                  <a:off x="2573467" y="4079667"/>
                  <a:ext cx="900055" cy="88802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370DE7E-1607-4E7D-8FAD-F894ED73818F}"/>
                    </a:ext>
                  </a:extLst>
                </p:cNvPr>
                <p:cNvSpPr/>
                <p:nvPr/>
              </p:nvSpPr>
              <p:spPr>
                <a:xfrm>
                  <a:off x="2578052" y="3672694"/>
                  <a:ext cx="887534" cy="84050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+mj-lt"/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37E8940-6836-4CC5-B65A-966926E3F8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51375" y="3966016"/>
                <a:ext cx="314964" cy="316514"/>
                <a:chOff x="8304692" y="4452243"/>
                <a:chExt cx="403200" cy="403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B044C7EB-F1EB-43EF-BF84-310C7B8E43B9}"/>
                    </a:ext>
                  </a:extLst>
                </p:cNvPr>
                <p:cNvSpPr/>
                <p:nvPr/>
              </p:nvSpPr>
              <p:spPr>
                <a:xfrm>
                  <a:off x="8304692" y="4452243"/>
                  <a:ext cx="403200" cy="403200"/>
                </a:xfrm>
                <a:prstGeom prst="ellips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150" b="1" dirty="0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49753C9-5C22-43F7-9C2D-83ACBC6AB547}"/>
                    </a:ext>
                  </a:extLst>
                </p:cNvPr>
                <p:cNvCxnSpPr>
                  <a:cxnSpLocks/>
                  <a:stCxn id="47" idx="0"/>
                  <a:endCxn id="47" idx="4"/>
                </p:cNvCxnSpPr>
                <p:nvPr/>
              </p:nvCxnSpPr>
              <p:spPr>
                <a:xfrm>
                  <a:off x="8506292" y="4452243"/>
                  <a:ext cx="0" cy="40320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EAEA28BE-8366-4964-9247-9C9A35C56F8D}"/>
                    </a:ext>
                  </a:extLst>
                </p:cNvPr>
                <p:cNvCxnSpPr>
                  <a:cxnSpLocks/>
                  <a:stCxn id="47" idx="2"/>
                  <a:endCxn id="47" idx="6"/>
                </p:cNvCxnSpPr>
                <p:nvPr/>
              </p:nvCxnSpPr>
              <p:spPr>
                <a:xfrm>
                  <a:off x="8304692" y="4653843"/>
                  <a:ext cx="40320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AEE4D8A-3613-4DE3-8E8D-CB423832FE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33093" y="4799936"/>
              <a:ext cx="785672" cy="789540"/>
              <a:chOff x="7606292" y="3753843"/>
              <a:chExt cx="1800000" cy="1800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1C98E05-9588-4033-8F74-8B565DAD9FC8}"/>
                  </a:ext>
                </a:extLst>
              </p:cNvPr>
              <p:cNvSpPr/>
              <p:nvPr/>
            </p:nvSpPr>
            <p:spPr>
              <a:xfrm>
                <a:off x="7606292" y="3753843"/>
                <a:ext cx="1800000" cy="180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17592B1-09A3-4001-8AAA-997E2148B823}"/>
                  </a:ext>
                </a:extLst>
              </p:cNvPr>
              <p:cNvSpPr/>
              <p:nvPr/>
            </p:nvSpPr>
            <p:spPr>
              <a:xfrm>
                <a:off x="8304692" y="4452243"/>
                <a:ext cx="403200" cy="403200"/>
              </a:xfrm>
              <a:prstGeom prst="ellipse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B2BF590-FD65-40CA-92B7-5D278D02468E}"/>
                  </a:ext>
                </a:extLst>
              </p:cNvPr>
              <p:cNvCxnSpPr>
                <a:cxnSpLocks/>
                <a:stCxn id="41" idx="0"/>
                <a:endCxn id="41" idx="4"/>
              </p:cNvCxnSpPr>
              <p:nvPr/>
            </p:nvCxnSpPr>
            <p:spPr>
              <a:xfrm>
                <a:off x="8506292" y="4452243"/>
                <a:ext cx="0" cy="4032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B16F00-5EC0-4544-991A-4E3C456D23DE}"/>
                  </a:ext>
                </a:extLst>
              </p:cNvPr>
              <p:cNvCxnSpPr>
                <a:cxnSpLocks/>
                <a:stCxn id="41" idx="2"/>
                <a:endCxn id="41" idx="6"/>
              </p:cNvCxnSpPr>
              <p:nvPr/>
            </p:nvCxnSpPr>
            <p:spPr>
              <a:xfrm>
                <a:off x="8304692" y="4653843"/>
                <a:ext cx="4032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E037D75-711E-4E69-9C66-C104F5362B7C}"/>
                  </a:ext>
                </a:extLst>
              </p:cNvPr>
              <p:cNvSpPr/>
              <p:nvPr/>
            </p:nvSpPr>
            <p:spPr>
              <a:xfrm>
                <a:off x="8056292" y="4203843"/>
                <a:ext cx="900000" cy="90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C61B3CC-6466-43EE-82ED-7B31F8C78253}"/>
                </a:ext>
              </a:extLst>
            </p:cNvPr>
            <p:cNvGrpSpPr/>
            <p:nvPr/>
          </p:nvGrpSpPr>
          <p:grpSpPr>
            <a:xfrm>
              <a:off x="1063896" y="4273830"/>
              <a:ext cx="293244" cy="291808"/>
              <a:chOff x="717139" y="3620789"/>
              <a:chExt cx="293244" cy="291808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2794346-0396-4813-BD9D-FC870AE9FB7B}"/>
                  </a:ext>
                </a:extLst>
              </p:cNvPr>
              <p:cNvSpPr/>
              <p:nvPr/>
            </p:nvSpPr>
            <p:spPr>
              <a:xfrm rot="16200000">
                <a:off x="717857" y="3620071"/>
                <a:ext cx="291808" cy="29324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969B16A-9824-42FC-B471-6C5975568F04}"/>
                  </a:ext>
                </a:extLst>
              </p:cNvPr>
              <p:cNvSpPr/>
              <p:nvPr/>
            </p:nvSpPr>
            <p:spPr>
              <a:xfrm rot="16200000">
                <a:off x="827761" y="3730693"/>
                <a:ext cx="72000" cy="72000"/>
              </a:xfrm>
              <a:prstGeom prst="ellipse">
                <a:avLst/>
              </a:prstGeom>
              <a:solidFill>
                <a:srgbClr val="142577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FA03552-2CD7-4859-B742-BC75E6735B04}"/>
                </a:ext>
              </a:extLst>
            </p:cNvPr>
            <p:cNvGrpSpPr/>
            <p:nvPr/>
          </p:nvGrpSpPr>
          <p:grpSpPr>
            <a:xfrm>
              <a:off x="2009614" y="4409178"/>
              <a:ext cx="293244" cy="291808"/>
              <a:chOff x="800529" y="3616884"/>
              <a:chExt cx="293244" cy="29180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3EB9E28-60E0-44B0-9196-115CFA5E4EC2}"/>
                  </a:ext>
                </a:extLst>
              </p:cNvPr>
              <p:cNvSpPr/>
              <p:nvPr/>
            </p:nvSpPr>
            <p:spPr>
              <a:xfrm rot="16200000">
                <a:off x="801247" y="3616166"/>
                <a:ext cx="291808" cy="29324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51288E5-616E-496A-8006-2E64F1B0EA58}"/>
                  </a:ext>
                </a:extLst>
              </p:cNvPr>
              <p:cNvSpPr/>
              <p:nvPr/>
            </p:nvSpPr>
            <p:spPr>
              <a:xfrm rot="16200000">
                <a:off x="911151" y="3726788"/>
                <a:ext cx="72000" cy="72000"/>
              </a:xfrm>
              <a:prstGeom prst="ellipse">
                <a:avLst/>
              </a:prstGeom>
              <a:solidFill>
                <a:srgbClr val="142577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DE6BA40-3BCE-4A2D-BE23-18D0A9C5E1A7}"/>
                </a:ext>
              </a:extLst>
            </p:cNvPr>
            <p:cNvGrpSpPr/>
            <p:nvPr/>
          </p:nvGrpSpPr>
          <p:grpSpPr>
            <a:xfrm>
              <a:off x="3376343" y="4276784"/>
              <a:ext cx="293244" cy="291808"/>
              <a:chOff x="917171" y="3620789"/>
              <a:chExt cx="293244" cy="2918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16DE871-BFCC-4209-B30B-BA55FEEA376C}"/>
                  </a:ext>
                </a:extLst>
              </p:cNvPr>
              <p:cNvSpPr/>
              <p:nvPr/>
            </p:nvSpPr>
            <p:spPr>
              <a:xfrm rot="16200000">
                <a:off x="917889" y="3620071"/>
                <a:ext cx="291808" cy="29324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C1B97D9-8373-4FC8-BF76-440580CB4B63}"/>
                  </a:ext>
                </a:extLst>
              </p:cNvPr>
              <p:cNvSpPr/>
              <p:nvPr/>
            </p:nvSpPr>
            <p:spPr>
              <a:xfrm rot="16200000">
                <a:off x="1027793" y="3730693"/>
                <a:ext cx="72000" cy="72000"/>
              </a:xfrm>
              <a:prstGeom prst="ellipse">
                <a:avLst/>
              </a:prstGeom>
              <a:solidFill>
                <a:srgbClr val="142577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5FFFBA-6374-4DF6-B9BF-C25EBF3524C7}"/>
                </a:ext>
              </a:extLst>
            </p:cNvPr>
            <p:cNvGrpSpPr/>
            <p:nvPr/>
          </p:nvGrpSpPr>
          <p:grpSpPr>
            <a:xfrm>
              <a:off x="2950335" y="5256248"/>
              <a:ext cx="293244" cy="291808"/>
              <a:chOff x="713300" y="4463954"/>
              <a:chExt cx="293244" cy="29180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E127E11-08D4-42DB-8A99-329AA346E04B}"/>
                  </a:ext>
                </a:extLst>
              </p:cNvPr>
              <p:cNvSpPr/>
              <p:nvPr/>
            </p:nvSpPr>
            <p:spPr>
              <a:xfrm rot="16200000">
                <a:off x="714018" y="4463236"/>
                <a:ext cx="291808" cy="29324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3646B41-A9F7-44B7-8870-64F99569716F}"/>
                  </a:ext>
                </a:extLst>
              </p:cNvPr>
              <p:cNvSpPr/>
              <p:nvPr/>
            </p:nvSpPr>
            <p:spPr>
              <a:xfrm rot="16200000">
                <a:off x="823922" y="4573858"/>
                <a:ext cx="72000" cy="72000"/>
              </a:xfrm>
              <a:prstGeom prst="ellipse">
                <a:avLst/>
              </a:prstGeom>
              <a:solidFill>
                <a:srgbClr val="142577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150" b="1" dirty="0">
                  <a:latin typeface="+mj-lt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19C648-127B-4B9E-9022-1D899A9BECCD}"/>
                </a:ext>
              </a:extLst>
            </p:cNvPr>
            <p:cNvCxnSpPr>
              <a:stCxn id="65" idx="0"/>
              <a:endCxn id="38" idx="0"/>
            </p:cNvCxnSpPr>
            <p:nvPr/>
          </p:nvCxnSpPr>
          <p:spPr>
            <a:xfrm flipH="1" flipV="1">
              <a:off x="1063896" y="4419734"/>
              <a:ext cx="184503" cy="76373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D8EDC5-31EC-43C2-B8AB-DD3EA7E693EB}"/>
                </a:ext>
              </a:extLst>
            </p:cNvPr>
            <p:cNvCxnSpPr>
              <a:cxnSpLocks/>
              <a:stCxn id="34" idx="6"/>
              <a:endCxn id="38" idx="6"/>
            </p:cNvCxnSpPr>
            <p:nvPr/>
          </p:nvCxnSpPr>
          <p:spPr>
            <a:xfrm flipH="1" flipV="1">
              <a:off x="1210518" y="4273830"/>
              <a:ext cx="2312447" cy="295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47D809-3177-4423-B02B-301F6D757BE5}"/>
                </a:ext>
              </a:extLst>
            </p:cNvPr>
            <p:cNvCxnSpPr>
              <a:cxnSpLocks/>
              <a:stCxn id="34" idx="4"/>
              <a:endCxn id="61" idx="0"/>
            </p:cNvCxnSpPr>
            <p:nvPr/>
          </p:nvCxnSpPr>
          <p:spPr>
            <a:xfrm>
              <a:off x="3669587" y="4422688"/>
              <a:ext cx="150698" cy="61405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B68CD0-69A5-4B62-9F84-019531A2029F}"/>
                </a:ext>
              </a:extLst>
            </p:cNvPr>
            <p:cNvCxnSpPr>
              <a:cxnSpLocks/>
              <a:stCxn id="44" idx="2"/>
              <a:endCxn id="36" idx="1"/>
            </p:cNvCxnSpPr>
            <p:nvPr/>
          </p:nvCxnSpPr>
          <p:spPr>
            <a:xfrm flipH="1" flipV="1">
              <a:off x="2052559" y="4658252"/>
              <a:ext cx="176952" cy="53645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702D4E-87DB-4AE1-9AA0-E1C5EE737A64}"/>
                </a:ext>
              </a:extLst>
            </p:cNvPr>
            <p:cNvCxnSpPr>
              <a:cxnSpLocks/>
              <a:stCxn id="29" idx="6"/>
              <a:endCxn id="36" idx="6"/>
            </p:cNvCxnSpPr>
            <p:nvPr/>
          </p:nvCxnSpPr>
          <p:spPr>
            <a:xfrm flipH="1" flipV="1">
              <a:off x="2156236" y="4409178"/>
              <a:ext cx="938296" cy="221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2C78B49-0306-4E43-BC82-30BE9BC1A1E7}"/>
                </a:ext>
              </a:extLst>
            </p:cNvPr>
            <p:cNvCxnSpPr>
              <a:cxnSpLocks/>
              <a:stCxn id="61" idx="2"/>
              <a:endCxn id="32" idx="2"/>
            </p:cNvCxnSpPr>
            <p:nvPr/>
          </p:nvCxnSpPr>
          <p:spPr>
            <a:xfrm flipH="1">
              <a:off x="3096957" y="5547729"/>
              <a:ext cx="964175" cy="32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827AD1-3A53-46AB-8344-49F45A04D378}"/>
                </a:ext>
              </a:extLst>
            </p:cNvPr>
            <p:cNvSpPr txBox="1"/>
            <p:nvPr/>
          </p:nvSpPr>
          <p:spPr>
            <a:xfrm>
              <a:off x="3647590" y="5682820"/>
              <a:ext cx="1068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Winding former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CF82558D-C353-492A-A507-DD2DE6B9B9FD}"/>
                </a:ext>
              </a:extLst>
            </p:cNvPr>
            <p:cNvSpPr/>
            <p:nvPr/>
          </p:nvSpPr>
          <p:spPr>
            <a:xfrm rot="16200000" flipV="1">
              <a:off x="1978436" y="4728098"/>
              <a:ext cx="914400" cy="914400"/>
            </a:xfrm>
            <a:prstGeom prst="arc">
              <a:avLst/>
            </a:prstGeom>
            <a:ln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79F1175E-88D4-43AB-8035-BC5E86324E6A}"/>
                </a:ext>
              </a:extLst>
            </p:cNvPr>
            <p:cNvSpPr/>
            <p:nvPr/>
          </p:nvSpPr>
          <p:spPr>
            <a:xfrm rot="16200000" flipV="1">
              <a:off x="1006971" y="4739196"/>
              <a:ext cx="914400" cy="914400"/>
            </a:xfrm>
            <a:prstGeom prst="arc">
              <a:avLst/>
            </a:prstGeom>
            <a:ln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6C15C04D-F23B-412C-BB11-32F300959E14}"/>
                </a:ext>
              </a:extLst>
            </p:cNvPr>
            <p:cNvSpPr/>
            <p:nvPr/>
          </p:nvSpPr>
          <p:spPr>
            <a:xfrm>
              <a:off x="3997625" y="4230738"/>
              <a:ext cx="914400" cy="914400"/>
            </a:xfrm>
            <a:prstGeom prst="arc">
              <a:avLst/>
            </a:prstGeom>
            <a:ln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6E524DF-5453-4ED6-AA3F-F3C3B0D04AF7}"/>
                </a:ext>
              </a:extLst>
            </p:cNvPr>
            <p:cNvSpPr/>
            <p:nvPr/>
          </p:nvSpPr>
          <p:spPr>
            <a:xfrm rot="16200000">
              <a:off x="2948628" y="4410677"/>
              <a:ext cx="291808" cy="29324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150" b="1" dirty="0"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F0AFD1-C787-4ECD-8117-099637C13C91}"/>
                </a:ext>
              </a:extLst>
            </p:cNvPr>
            <p:cNvSpPr/>
            <p:nvPr/>
          </p:nvSpPr>
          <p:spPr>
            <a:xfrm rot="16200000">
              <a:off x="3058532" y="4521299"/>
              <a:ext cx="72000" cy="72000"/>
            </a:xfrm>
            <a:prstGeom prst="ellipse">
              <a:avLst/>
            </a:prstGeom>
            <a:solidFill>
              <a:srgbClr val="14257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150" b="1" dirty="0">
                <a:latin typeface="+mj-lt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AD37A2-CF8E-43C3-BE93-F43C89607E64}"/>
                </a:ext>
              </a:extLst>
            </p:cNvPr>
            <p:cNvCxnSpPr>
              <a:cxnSpLocks/>
              <a:stCxn id="29" idx="4"/>
              <a:endCxn id="32" idx="0"/>
            </p:cNvCxnSpPr>
            <p:nvPr/>
          </p:nvCxnSpPr>
          <p:spPr>
            <a:xfrm flipH="1">
              <a:off x="2950335" y="4557299"/>
              <a:ext cx="290819" cy="84485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7873D2F3-0E51-4389-B52B-3232930A2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910"/>
          <a:stretch/>
        </p:blipFill>
        <p:spPr>
          <a:xfrm>
            <a:off x="6463480" y="4584381"/>
            <a:ext cx="1989067" cy="1404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2316582-AAE6-460A-8A1E-C3D69565AFF2}"/>
              </a:ext>
            </a:extLst>
          </p:cNvPr>
          <p:cNvSpPr/>
          <p:nvPr/>
        </p:nvSpPr>
        <p:spPr>
          <a:xfrm>
            <a:off x="6425379" y="5997902"/>
            <a:ext cx="2070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Prototype test, 26-02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C974CBA-CE6B-4C72-80BF-8F9FE17672FA}"/>
              </a:ext>
            </a:extLst>
          </p:cNvPr>
          <p:cNvSpPr/>
          <p:nvPr/>
        </p:nvSpPr>
        <p:spPr>
          <a:xfrm>
            <a:off x="9549286" y="6010420"/>
            <a:ext cx="1933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Winding unit, 26-05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D6E80EE-4BF3-4D75-8869-BAED3A5A3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406" y="1832893"/>
            <a:ext cx="2559127" cy="24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14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3E53F-DC34-4D77-ADCA-011BAEF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05923-43A4-49D2-B9FC-2DDCE19AB5A3}"/>
              </a:ext>
            </a:extLst>
          </p:cNvPr>
          <p:cNvSpPr/>
          <p:nvPr/>
        </p:nvSpPr>
        <p:spPr>
          <a:xfrm>
            <a:off x="4254702" y="7414794"/>
            <a:ext cx="26161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6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F5B320-5A28-426B-92D1-3B20CA25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4" y="1432146"/>
            <a:ext cx="3306367" cy="33063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22836E-66E4-4095-AB7B-644C6A1E2FE2}"/>
              </a:ext>
            </a:extLst>
          </p:cNvPr>
          <p:cNvSpPr/>
          <p:nvPr/>
        </p:nvSpPr>
        <p:spPr>
          <a:xfrm>
            <a:off x="616526" y="4871508"/>
            <a:ext cx="2710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Magnetic flux density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in the iron yoke. Holes for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field quality optimization.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A29994-A2A0-4656-A420-500F0735C25D}"/>
              </a:ext>
            </a:extLst>
          </p:cNvPr>
          <p:cNvSpPr/>
          <p:nvPr/>
        </p:nvSpPr>
        <p:spPr>
          <a:xfrm>
            <a:off x="3671021" y="5850650"/>
            <a:ext cx="4794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~ 65% of load line for operations at 65K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First and second field integrals corrected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2CAA63-8917-4E34-8555-35801835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78" y="1428878"/>
            <a:ext cx="3600000" cy="17037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B38E8D-515A-49E0-8980-9759CF558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733" y="2972486"/>
            <a:ext cx="3600000" cy="17037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97DCD8-1E01-4F31-9D1D-693057093AC4}"/>
              </a:ext>
            </a:extLst>
          </p:cNvPr>
          <p:cNvSpPr/>
          <p:nvPr/>
        </p:nvSpPr>
        <p:spPr>
          <a:xfrm>
            <a:off x="4205217" y="4871508"/>
            <a:ext cx="360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Magnetic flux density (top)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and coil load line (bottom)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2A4B45-9973-45C1-8CA5-A2FA755A9245}"/>
              </a:ext>
            </a:extLst>
          </p:cNvPr>
          <p:cNvSpPr/>
          <p:nvPr/>
        </p:nvSpPr>
        <p:spPr>
          <a:xfrm>
            <a:off x="8663855" y="3085566"/>
            <a:ext cx="3086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Beam angle, in </a:t>
            </a:r>
            <a:r>
              <a:rPr lang="en-US" dirty="0" err="1">
                <a:solidFill>
                  <a:schemeClr val="accent1"/>
                </a:solidFill>
              </a:rPr>
              <a:t>mrad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613AF6A-8DB4-41CA-B8B2-ECFA2D572117}"/>
                  </a:ext>
                </a:extLst>
              </p:cNvPr>
              <p:cNvSpPr/>
              <p:nvPr/>
            </p:nvSpPr>
            <p:spPr>
              <a:xfrm>
                <a:off x="8788196" y="5670422"/>
                <a:ext cx="28379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Beam offset, in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613AF6A-8DB4-41CA-B8B2-ECFA2D572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196" y="5670422"/>
                <a:ext cx="2837971" cy="369332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F348D017-4B83-46A7-AD4C-E6B3E8E78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00" y="948386"/>
            <a:ext cx="3600000" cy="22121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42D65-FCD8-4332-A090-3EA0B3875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00" y="3429000"/>
            <a:ext cx="3600000" cy="221213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73B8104-91B2-4774-9C25-9CFE9FF3CA72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959400" y="6483240"/>
            <a:ext cx="8154360" cy="206640"/>
          </a:xfrm>
        </p:spPr>
        <p:txBody>
          <a:bodyPr/>
          <a:lstStyle/>
          <a:p>
            <a:r>
              <a:rPr lang="en-US" dirty="0">
                <a:latin typeface="+mj-lt"/>
              </a:rPr>
              <a:t>ASD Workshop | 30 January 2026 | L. </a:t>
            </a:r>
            <a:r>
              <a:rPr lang="en-US" dirty="0" err="1">
                <a:latin typeface="+mj-lt"/>
              </a:rPr>
              <a:t>Bortot</a:t>
            </a:r>
            <a:endParaRPr lang="en-US" b="0" dirty="0">
              <a:latin typeface="+mj-lt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C14BBBE-22F0-4043-B27F-91696122778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239400" y="6483600"/>
            <a:ext cx="545760" cy="206640"/>
          </a:xfrm>
        </p:spPr>
        <p:txBody>
          <a:bodyPr/>
          <a:lstStyle/>
          <a:p>
            <a:fld id="{B8CBEDB3-402B-45C3-B24C-AE5B1579F3F7}" type="slidenum">
              <a:rPr lang="en-US" smtClean="0">
                <a:latin typeface="+mj-lt"/>
              </a:rPr>
              <a:pPr/>
              <a:t>24</a:t>
            </a:fld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33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179B-AB7F-4B6C-B0AD-82CD0AF1A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HIGH-temperature superconducting TAPES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194F-DA39-4058-938B-6A81D4625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FB760-DF0C-48CE-97B2-9B8AD53F3185}"/>
              </a:ext>
            </a:extLst>
          </p:cNvPr>
          <p:cNvSpPr/>
          <p:nvPr/>
        </p:nvSpPr>
        <p:spPr>
          <a:xfrm>
            <a:off x="5838517" y="5328048"/>
            <a:ext cx="5052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Critical surface (temperature, magnetic field, current density) for various superconductors.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A166EA-E625-44F2-A5FA-EA211C54B455}"/>
              </a:ext>
            </a:extLst>
          </p:cNvPr>
          <p:cNvGrpSpPr>
            <a:grpSpLocks noChangeAspect="1"/>
          </p:cNvGrpSpPr>
          <p:nvPr/>
        </p:nvGrpSpPr>
        <p:grpSpPr>
          <a:xfrm>
            <a:off x="6251556" y="1706274"/>
            <a:ext cx="4105123" cy="3568128"/>
            <a:chOff x="7235655" y="1224694"/>
            <a:chExt cx="3194161" cy="233645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0DF17A1-FC47-4B07-8EB6-0AFF7626EF04}"/>
                </a:ext>
              </a:extLst>
            </p:cNvPr>
            <p:cNvSpPr/>
            <p:nvPr/>
          </p:nvSpPr>
          <p:spPr>
            <a:xfrm>
              <a:off x="7813013" y="1737641"/>
              <a:ext cx="2133923" cy="1561984"/>
            </a:xfrm>
            <a:custGeom>
              <a:avLst/>
              <a:gdLst>
                <a:gd name="connsiteX0" fmla="*/ 752475 w 1847850"/>
                <a:gd name="connsiteY0" fmla="*/ 0 h 1990725"/>
                <a:gd name="connsiteX1" fmla="*/ 1847850 w 1847850"/>
                <a:gd name="connsiteY1" fmla="*/ 1990725 h 1990725"/>
                <a:gd name="connsiteX2" fmla="*/ 0 w 1847850"/>
                <a:gd name="connsiteY2" fmla="*/ 1809750 h 1990725"/>
                <a:gd name="connsiteX3" fmla="*/ 752475 w 1847850"/>
                <a:gd name="connsiteY3" fmla="*/ 0 h 1990725"/>
                <a:gd name="connsiteX0" fmla="*/ 714375 w 1847850"/>
                <a:gd name="connsiteY0" fmla="*/ 0 h 1438275"/>
                <a:gd name="connsiteX1" fmla="*/ 1847850 w 1847850"/>
                <a:gd name="connsiteY1" fmla="*/ 1438275 h 1438275"/>
                <a:gd name="connsiteX2" fmla="*/ 0 w 1847850"/>
                <a:gd name="connsiteY2" fmla="*/ 1257300 h 1438275"/>
                <a:gd name="connsiteX3" fmla="*/ 714375 w 1847850"/>
                <a:gd name="connsiteY3" fmla="*/ 0 h 1438275"/>
                <a:gd name="connsiteX0" fmla="*/ 714375 w 1765300"/>
                <a:gd name="connsiteY0" fmla="*/ 0 h 1400175"/>
                <a:gd name="connsiteX1" fmla="*/ 1765300 w 1765300"/>
                <a:gd name="connsiteY1" fmla="*/ 1400175 h 1400175"/>
                <a:gd name="connsiteX2" fmla="*/ 0 w 1765300"/>
                <a:gd name="connsiteY2" fmla="*/ 1257300 h 1400175"/>
                <a:gd name="connsiteX3" fmla="*/ 714375 w 1765300"/>
                <a:gd name="connsiteY3" fmla="*/ 0 h 1400175"/>
                <a:gd name="connsiteX0" fmla="*/ 650875 w 1701800"/>
                <a:gd name="connsiteY0" fmla="*/ 0 h 1400175"/>
                <a:gd name="connsiteX1" fmla="*/ 1701800 w 1701800"/>
                <a:gd name="connsiteY1" fmla="*/ 1400175 h 1400175"/>
                <a:gd name="connsiteX2" fmla="*/ 0 w 1701800"/>
                <a:gd name="connsiteY2" fmla="*/ 1212850 h 1400175"/>
                <a:gd name="connsiteX3" fmla="*/ 650875 w 1701800"/>
                <a:gd name="connsiteY3" fmla="*/ 0 h 1400175"/>
                <a:gd name="connsiteX0" fmla="*/ 650875 w 1701800"/>
                <a:gd name="connsiteY0" fmla="*/ 0 h 1400175"/>
                <a:gd name="connsiteX1" fmla="*/ 1701800 w 1701800"/>
                <a:gd name="connsiteY1" fmla="*/ 1400175 h 1400175"/>
                <a:gd name="connsiteX2" fmla="*/ 0 w 1701800"/>
                <a:gd name="connsiteY2" fmla="*/ 1212850 h 1400175"/>
                <a:gd name="connsiteX3" fmla="*/ 650875 w 1701800"/>
                <a:gd name="connsiteY3" fmla="*/ 0 h 1400175"/>
                <a:gd name="connsiteX0" fmla="*/ 650875 w 1701800"/>
                <a:gd name="connsiteY0" fmla="*/ 0 h 1464847"/>
                <a:gd name="connsiteX1" fmla="*/ 1701800 w 1701800"/>
                <a:gd name="connsiteY1" fmla="*/ 1400175 h 1464847"/>
                <a:gd name="connsiteX2" fmla="*/ 0 w 1701800"/>
                <a:gd name="connsiteY2" fmla="*/ 1212850 h 1464847"/>
                <a:gd name="connsiteX3" fmla="*/ 650875 w 1701800"/>
                <a:gd name="connsiteY3" fmla="*/ 0 h 14648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2590800"/>
                <a:gd name="connsiteY0" fmla="*/ 0 h 2172627"/>
                <a:gd name="connsiteX1" fmla="*/ 2590800 w 2590800"/>
                <a:gd name="connsiteY1" fmla="*/ 2155825 h 2172627"/>
                <a:gd name="connsiteX2" fmla="*/ 0 w 2590800"/>
                <a:gd name="connsiteY2" fmla="*/ 1441450 h 2172627"/>
                <a:gd name="connsiteX3" fmla="*/ 669925 w 2590800"/>
                <a:gd name="connsiteY3" fmla="*/ 0 h 2172627"/>
                <a:gd name="connsiteX0" fmla="*/ 1476375 w 3397250"/>
                <a:gd name="connsiteY0" fmla="*/ 0 h 2205829"/>
                <a:gd name="connsiteX1" fmla="*/ 3397250 w 3397250"/>
                <a:gd name="connsiteY1" fmla="*/ 2155825 h 2205829"/>
                <a:gd name="connsiteX2" fmla="*/ 0 w 3397250"/>
                <a:gd name="connsiteY2" fmla="*/ 1905000 h 2205829"/>
                <a:gd name="connsiteX3" fmla="*/ 1476375 w 3397250"/>
                <a:gd name="connsiteY3" fmla="*/ 0 h 2205829"/>
                <a:gd name="connsiteX0" fmla="*/ 1476375 w 3397250"/>
                <a:gd name="connsiteY0" fmla="*/ 0 h 2516979"/>
                <a:gd name="connsiteX1" fmla="*/ 3397250 w 3397250"/>
                <a:gd name="connsiteY1" fmla="*/ 2466975 h 2516979"/>
                <a:gd name="connsiteX2" fmla="*/ 0 w 3397250"/>
                <a:gd name="connsiteY2" fmla="*/ 2216150 h 2516979"/>
                <a:gd name="connsiteX3" fmla="*/ 1476375 w 3397250"/>
                <a:gd name="connsiteY3" fmla="*/ 0 h 2516979"/>
                <a:gd name="connsiteX0" fmla="*/ 1533525 w 3454400"/>
                <a:gd name="connsiteY0" fmla="*/ 0 h 2523601"/>
                <a:gd name="connsiteX1" fmla="*/ 3454400 w 3454400"/>
                <a:gd name="connsiteY1" fmla="*/ 2466975 h 2523601"/>
                <a:gd name="connsiteX2" fmla="*/ 0 w 3454400"/>
                <a:gd name="connsiteY2" fmla="*/ 2247900 h 2523601"/>
                <a:gd name="connsiteX3" fmla="*/ 1533525 w 3454400"/>
                <a:gd name="connsiteY3" fmla="*/ 0 h 2523601"/>
                <a:gd name="connsiteX0" fmla="*/ 1419225 w 3340100"/>
                <a:gd name="connsiteY0" fmla="*/ 0 h 2509616"/>
                <a:gd name="connsiteX1" fmla="*/ 3340100 w 3340100"/>
                <a:gd name="connsiteY1" fmla="*/ 2466975 h 2509616"/>
                <a:gd name="connsiteX2" fmla="*/ 0 w 3340100"/>
                <a:gd name="connsiteY2" fmla="*/ 2171700 h 2509616"/>
                <a:gd name="connsiteX3" fmla="*/ 1419225 w 3340100"/>
                <a:gd name="connsiteY3" fmla="*/ 0 h 2509616"/>
                <a:gd name="connsiteX0" fmla="*/ 1628985 w 3340100"/>
                <a:gd name="connsiteY0" fmla="*/ 0 h 4791047"/>
                <a:gd name="connsiteX1" fmla="*/ 3340100 w 3340100"/>
                <a:gd name="connsiteY1" fmla="*/ 4748406 h 4791047"/>
                <a:gd name="connsiteX2" fmla="*/ 0 w 3340100"/>
                <a:gd name="connsiteY2" fmla="*/ 4453131 h 4791047"/>
                <a:gd name="connsiteX3" fmla="*/ 1628985 w 3340100"/>
                <a:gd name="connsiteY3" fmla="*/ 0 h 4791047"/>
                <a:gd name="connsiteX0" fmla="*/ 1628985 w 2560988"/>
                <a:gd name="connsiteY0" fmla="*/ 0 h 4537044"/>
                <a:gd name="connsiteX1" fmla="*/ 2560988 w 2560988"/>
                <a:gd name="connsiteY1" fmla="*/ 4157919 h 4537044"/>
                <a:gd name="connsiteX2" fmla="*/ 0 w 2560988"/>
                <a:gd name="connsiteY2" fmla="*/ 4453131 h 4537044"/>
                <a:gd name="connsiteX3" fmla="*/ 1628985 w 2560988"/>
                <a:gd name="connsiteY3" fmla="*/ 0 h 4537044"/>
                <a:gd name="connsiteX0" fmla="*/ 1628985 w 2560988"/>
                <a:gd name="connsiteY0" fmla="*/ 0 h 4537044"/>
                <a:gd name="connsiteX1" fmla="*/ 2560988 w 2560988"/>
                <a:gd name="connsiteY1" fmla="*/ 4157919 h 4537044"/>
                <a:gd name="connsiteX2" fmla="*/ 0 w 2560988"/>
                <a:gd name="connsiteY2" fmla="*/ 4453131 h 4537044"/>
                <a:gd name="connsiteX3" fmla="*/ 1628985 w 2560988"/>
                <a:gd name="connsiteY3" fmla="*/ 0 h 4537044"/>
                <a:gd name="connsiteX0" fmla="*/ 1628985 w 2560988"/>
                <a:gd name="connsiteY0" fmla="*/ 0 h 4537044"/>
                <a:gd name="connsiteX1" fmla="*/ 2560988 w 2560988"/>
                <a:gd name="connsiteY1" fmla="*/ 4157919 h 4537044"/>
                <a:gd name="connsiteX2" fmla="*/ 0 w 2560988"/>
                <a:gd name="connsiteY2" fmla="*/ 4453131 h 4537044"/>
                <a:gd name="connsiteX3" fmla="*/ 1628985 w 2560988"/>
                <a:gd name="connsiteY3" fmla="*/ 0 h 4537044"/>
                <a:gd name="connsiteX0" fmla="*/ 1628985 w 2560988"/>
                <a:gd name="connsiteY0" fmla="*/ 0 h 4558512"/>
                <a:gd name="connsiteX1" fmla="*/ 2560988 w 2560988"/>
                <a:gd name="connsiteY1" fmla="*/ 4157919 h 4558512"/>
                <a:gd name="connsiteX2" fmla="*/ 0 w 2560988"/>
                <a:gd name="connsiteY2" fmla="*/ 4453131 h 4558512"/>
                <a:gd name="connsiteX3" fmla="*/ 1628985 w 2560988"/>
                <a:gd name="connsiteY3" fmla="*/ 0 h 4558512"/>
                <a:gd name="connsiteX0" fmla="*/ 7951774 w 8883777"/>
                <a:gd name="connsiteY0" fmla="*/ 0 h 9857074"/>
                <a:gd name="connsiteX1" fmla="*/ 8883777 w 8883777"/>
                <a:gd name="connsiteY1" fmla="*/ 4157919 h 9857074"/>
                <a:gd name="connsiteX2" fmla="*/ 0 w 8883777"/>
                <a:gd name="connsiteY2" fmla="*/ 9848046 h 9857074"/>
                <a:gd name="connsiteX3" fmla="*/ 7951774 w 8883777"/>
                <a:gd name="connsiteY3" fmla="*/ 0 h 9857074"/>
                <a:gd name="connsiteX0" fmla="*/ 7951774 w 16105541"/>
                <a:gd name="connsiteY0" fmla="*/ 0 h 10129700"/>
                <a:gd name="connsiteX1" fmla="*/ 16105541 w 16105541"/>
                <a:gd name="connsiteY1" fmla="*/ 9982277 h 10129700"/>
                <a:gd name="connsiteX2" fmla="*/ 0 w 16105541"/>
                <a:gd name="connsiteY2" fmla="*/ 9848046 h 10129700"/>
                <a:gd name="connsiteX3" fmla="*/ 7951774 w 16105541"/>
                <a:gd name="connsiteY3" fmla="*/ 0 h 10129700"/>
                <a:gd name="connsiteX0" fmla="*/ 7951774 w 16105541"/>
                <a:gd name="connsiteY0" fmla="*/ 0 h 10183381"/>
                <a:gd name="connsiteX1" fmla="*/ 16105541 w 16105541"/>
                <a:gd name="connsiteY1" fmla="*/ 10035958 h 10183381"/>
                <a:gd name="connsiteX2" fmla="*/ 0 w 16105541"/>
                <a:gd name="connsiteY2" fmla="*/ 9901727 h 10183381"/>
                <a:gd name="connsiteX3" fmla="*/ 7951774 w 16105541"/>
                <a:gd name="connsiteY3" fmla="*/ 0 h 10183381"/>
                <a:gd name="connsiteX0" fmla="*/ 7951774 w 16105541"/>
                <a:gd name="connsiteY0" fmla="*/ 0 h 10183381"/>
                <a:gd name="connsiteX1" fmla="*/ 16105541 w 16105541"/>
                <a:gd name="connsiteY1" fmla="*/ 10035958 h 10183381"/>
                <a:gd name="connsiteX2" fmla="*/ 0 w 16105541"/>
                <a:gd name="connsiteY2" fmla="*/ 9901727 h 10183381"/>
                <a:gd name="connsiteX3" fmla="*/ 7951774 w 16105541"/>
                <a:gd name="connsiteY3" fmla="*/ 0 h 10183381"/>
                <a:gd name="connsiteX0" fmla="*/ 7951774 w 16105541"/>
                <a:gd name="connsiteY0" fmla="*/ 0 h 10183381"/>
                <a:gd name="connsiteX1" fmla="*/ 16105541 w 16105541"/>
                <a:gd name="connsiteY1" fmla="*/ 10035958 h 10183381"/>
                <a:gd name="connsiteX2" fmla="*/ 0 w 16105541"/>
                <a:gd name="connsiteY2" fmla="*/ 9901727 h 10183381"/>
                <a:gd name="connsiteX3" fmla="*/ 7951774 w 16105541"/>
                <a:gd name="connsiteY3" fmla="*/ 0 h 10183381"/>
                <a:gd name="connsiteX0" fmla="*/ 7951774 w 16105541"/>
                <a:gd name="connsiteY0" fmla="*/ 0 h 10694760"/>
                <a:gd name="connsiteX1" fmla="*/ 16105541 w 16105541"/>
                <a:gd name="connsiteY1" fmla="*/ 10035958 h 10694760"/>
                <a:gd name="connsiteX2" fmla="*/ 0 w 16105541"/>
                <a:gd name="connsiteY2" fmla="*/ 9901727 h 10694760"/>
                <a:gd name="connsiteX3" fmla="*/ 7951774 w 16105541"/>
                <a:gd name="connsiteY3" fmla="*/ 0 h 10694760"/>
                <a:gd name="connsiteX0" fmla="*/ 7951774 w 16105541"/>
                <a:gd name="connsiteY0" fmla="*/ 0 h 11475717"/>
                <a:gd name="connsiteX1" fmla="*/ 16105541 w 16105541"/>
                <a:gd name="connsiteY1" fmla="*/ 10035958 h 11475717"/>
                <a:gd name="connsiteX2" fmla="*/ 0 w 16105541"/>
                <a:gd name="connsiteY2" fmla="*/ 9901727 h 11475717"/>
                <a:gd name="connsiteX3" fmla="*/ 7951774 w 16105541"/>
                <a:gd name="connsiteY3" fmla="*/ 0 h 11475717"/>
                <a:gd name="connsiteX0" fmla="*/ 7951774 w 16105541"/>
                <a:gd name="connsiteY0" fmla="*/ 0 h 11475717"/>
                <a:gd name="connsiteX1" fmla="*/ 16105541 w 16105541"/>
                <a:gd name="connsiteY1" fmla="*/ 10035958 h 11475717"/>
                <a:gd name="connsiteX2" fmla="*/ 0 w 16105541"/>
                <a:gd name="connsiteY2" fmla="*/ 9901727 h 11475717"/>
                <a:gd name="connsiteX3" fmla="*/ 7951774 w 16105541"/>
                <a:gd name="connsiteY3" fmla="*/ 0 h 11475717"/>
                <a:gd name="connsiteX0" fmla="*/ 7957734 w 16111501"/>
                <a:gd name="connsiteY0" fmla="*/ 0 h 11475717"/>
                <a:gd name="connsiteX1" fmla="*/ 16111501 w 16111501"/>
                <a:gd name="connsiteY1" fmla="*/ 10035958 h 11475717"/>
                <a:gd name="connsiteX2" fmla="*/ 5960 w 16111501"/>
                <a:gd name="connsiteY2" fmla="*/ 9901727 h 11475717"/>
                <a:gd name="connsiteX3" fmla="*/ 7957734 w 16111501"/>
                <a:gd name="connsiteY3" fmla="*/ 0 h 11475717"/>
                <a:gd name="connsiteX0" fmla="*/ 7958296 w 16112063"/>
                <a:gd name="connsiteY0" fmla="*/ 0 h 11475717"/>
                <a:gd name="connsiteX1" fmla="*/ 16112063 w 16112063"/>
                <a:gd name="connsiteY1" fmla="*/ 10035958 h 11475717"/>
                <a:gd name="connsiteX2" fmla="*/ 6522 w 16112063"/>
                <a:gd name="connsiteY2" fmla="*/ 9901727 h 11475717"/>
                <a:gd name="connsiteX3" fmla="*/ 7958296 w 16112063"/>
                <a:gd name="connsiteY3" fmla="*/ 0 h 11475717"/>
                <a:gd name="connsiteX0" fmla="*/ 7958296 w 16112063"/>
                <a:gd name="connsiteY0" fmla="*/ 0 h 11475717"/>
                <a:gd name="connsiteX1" fmla="*/ 16112063 w 16112063"/>
                <a:gd name="connsiteY1" fmla="*/ 10035958 h 11475717"/>
                <a:gd name="connsiteX2" fmla="*/ 6522 w 16112063"/>
                <a:gd name="connsiteY2" fmla="*/ 9901727 h 11475717"/>
                <a:gd name="connsiteX3" fmla="*/ 7958296 w 16112063"/>
                <a:gd name="connsiteY3" fmla="*/ 0 h 11475717"/>
                <a:gd name="connsiteX0" fmla="*/ 7958296 w 16112063"/>
                <a:gd name="connsiteY0" fmla="*/ 0 h 11157162"/>
                <a:gd name="connsiteX1" fmla="*/ 16112063 w 16112063"/>
                <a:gd name="connsiteY1" fmla="*/ 10035958 h 11157162"/>
                <a:gd name="connsiteX2" fmla="*/ 6522 w 16112063"/>
                <a:gd name="connsiteY2" fmla="*/ 9901727 h 11157162"/>
                <a:gd name="connsiteX3" fmla="*/ 7958296 w 16112063"/>
                <a:gd name="connsiteY3" fmla="*/ 0 h 11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12063" h="11157162">
                  <a:moveTo>
                    <a:pt x="7958296" y="0"/>
                  </a:moveTo>
                  <a:cubicBezTo>
                    <a:pt x="9885089" y="3358021"/>
                    <a:pt x="15451394" y="6079989"/>
                    <a:pt x="16112063" y="10035958"/>
                  </a:cubicBezTo>
                  <a:cubicBezTo>
                    <a:pt x="14630373" y="11462774"/>
                    <a:pt x="1560092" y="11643590"/>
                    <a:pt x="6522" y="9901727"/>
                  </a:cubicBezTo>
                  <a:cubicBezTo>
                    <a:pt x="-249622" y="7435059"/>
                    <a:pt x="7117408" y="3215057"/>
                    <a:pt x="7958296" y="0"/>
                  </a:cubicBezTo>
                  <a:close/>
                </a:path>
              </a:pathLst>
            </a:custGeom>
            <a:solidFill>
              <a:srgbClr val="027B6D">
                <a:alpha val="20000"/>
              </a:srgbClr>
            </a:solidFill>
            <a:ln>
              <a:solidFill>
                <a:srgbClr val="027B6D">
                  <a:alpha val="3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  <a:ea typeface="Cambria Math" panose="020405030504060302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477CF8-3A54-4D3E-BC4F-09BC19FFC95E}"/>
                </a:ext>
              </a:extLst>
            </p:cNvPr>
            <p:cNvGrpSpPr/>
            <p:nvPr/>
          </p:nvGrpSpPr>
          <p:grpSpPr>
            <a:xfrm>
              <a:off x="8458497" y="1224694"/>
              <a:ext cx="1131165" cy="1372734"/>
              <a:chOff x="2832510" y="804306"/>
              <a:chExt cx="1809864" cy="2319792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39537F1-314D-4B51-B076-8C08190DD9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3432" y="1396098"/>
                <a:ext cx="0" cy="1728000"/>
              </a:xfrm>
              <a:prstGeom prst="straightConnector1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2553029-5881-42A9-9DAB-74F79D4D58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1502" y="2694714"/>
                <a:ext cx="108000" cy="0"/>
              </a:xfrm>
              <a:prstGeom prst="straightConnector1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EBB3F0A-6960-4E33-81D0-DE2AFB734C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1502" y="1681254"/>
                <a:ext cx="108000" cy="0"/>
              </a:xfrm>
              <a:prstGeom prst="straightConnector1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7AD28A0C-6CC6-47BB-8F7B-75DA0EEEB35C}"/>
                      </a:ext>
                    </a:extLst>
                  </p:cNvPr>
                  <p:cNvSpPr/>
                  <p:nvPr/>
                </p:nvSpPr>
                <p:spPr>
                  <a:xfrm>
                    <a:off x="3588351" y="1398927"/>
                    <a:ext cx="1054023" cy="47960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kumimoji="0" lang="en-US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kumimoji="0" lang="it-IT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oMath>
                      </m:oMathPara>
                    </a14:m>
                    <a:endParaRPr kumimoji="0" lang="it-IT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j-lt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7AD28A0C-6CC6-47BB-8F7B-75DA0EEEB3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8351" y="1398927"/>
                    <a:ext cx="1054023" cy="4796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85CA10E6-CBA8-45EA-8119-2F0DAE51DE2E}"/>
                      </a:ext>
                    </a:extLst>
                  </p:cNvPr>
                  <p:cNvSpPr/>
                  <p:nvPr/>
                </p:nvSpPr>
                <p:spPr>
                  <a:xfrm>
                    <a:off x="3588351" y="2397556"/>
                    <a:ext cx="1054023" cy="474424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kumimoji="0" lang="en-US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kumimoji="0" lang="it-IT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it-IT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j-lt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85CA10E6-CBA8-45EA-8119-2F0DAE51DE2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8351" y="2397556"/>
                    <a:ext cx="1054023" cy="47442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2C8EC98-82A4-42EF-916A-9348E06D8EC3}"/>
                  </a:ext>
                </a:extLst>
              </p:cNvPr>
              <p:cNvSpPr/>
              <p:nvPr/>
            </p:nvSpPr>
            <p:spPr>
              <a:xfrm>
                <a:off x="2832510" y="804306"/>
                <a:ext cx="1259657" cy="40869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it-IT" b="0" kern="0" dirty="0">
                    <a:ea typeface="Cambria Math" panose="02040503050406030204" pitchFamily="18" charset="0"/>
                  </a:rPr>
                  <a:t>(Amm</a:t>
                </a:r>
                <a:r>
                  <a:rPr lang="it-IT" kern="0" baseline="30000" dirty="0">
                    <a:ea typeface="Cambria Math" panose="02040503050406030204" pitchFamily="18" charset="0"/>
                  </a:rPr>
                  <a:t>2</a:t>
                </a:r>
                <a:r>
                  <a:rPr lang="it-IT" b="0" kern="0" dirty="0">
                    <a:ea typeface="Cambria Math" panose="02040503050406030204" pitchFamily="18" charset="0"/>
                  </a:rPr>
                  <a:t>)</a:t>
                </a:r>
                <a:endParaRPr kumimoji="0" lang="it-IT" b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43C759F-E496-4884-B9CB-BE6ADFFB2A8F}"/>
                </a:ext>
              </a:extLst>
            </p:cNvPr>
            <p:cNvSpPr/>
            <p:nvPr/>
          </p:nvSpPr>
          <p:spPr>
            <a:xfrm>
              <a:off x="8666062" y="2090903"/>
              <a:ext cx="339184" cy="638184"/>
            </a:xfrm>
            <a:custGeom>
              <a:avLst/>
              <a:gdLst>
                <a:gd name="connsiteX0" fmla="*/ 752475 w 1847850"/>
                <a:gd name="connsiteY0" fmla="*/ 0 h 1990725"/>
                <a:gd name="connsiteX1" fmla="*/ 1847850 w 1847850"/>
                <a:gd name="connsiteY1" fmla="*/ 1990725 h 1990725"/>
                <a:gd name="connsiteX2" fmla="*/ 0 w 1847850"/>
                <a:gd name="connsiteY2" fmla="*/ 1809750 h 1990725"/>
                <a:gd name="connsiteX3" fmla="*/ 752475 w 1847850"/>
                <a:gd name="connsiteY3" fmla="*/ 0 h 1990725"/>
                <a:gd name="connsiteX0" fmla="*/ 714375 w 1847850"/>
                <a:gd name="connsiteY0" fmla="*/ 0 h 1438275"/>
                <a:gd name="connsiteX1" fmla="*/ 1847850 w 1847850"/>
                <a:gd name="connsiteY1" fmla="*/ 1438275 h 1438275"/>
                <a:gd name="connsiteX2" fmla="*/ 0 w 1847850"/>
                <a:gd name="connsiteY2" fmla="*/ 1257300 h 1438275"/>
                <a:gd name="connsiteX3" fmla="*/ 714375 w 1847850"/>
                <a:gd name="connsiteY3" fmla="*/ 0 h 1438275"/>
                <a:gd name="connsiteX0" fmla="*/ 714375 w 1765300"/>
                <a:gd name="connsiteY0" fmla="*/ 0 h 1400175"/>
                <a:gd name="connsiteX1" fmla="*/ 1765300 w 1765300"/>
                <a:gd name="connsiteY1" fmla="*/ 1400175 h 1400175"/>
                <a:gd name="connsiteX2" fmla="*/ 0 w 1765300"/>
                <a:gd name="connsiteY2" fmla="*/ 1257300 h 1400175"/>
                <a:gd name="connsiteX3" fmla="*/ 714375 w 1765300"/>
                <a:gd name="connsiteY3" fmla="*/ 0 h 1400175"/>
                <a:gd name="connsiteX0" fmla="*/ 650875 w 1701800"/>
                <a:gd name="connsiteY0" fmla="*/ 0 h 1400175"/>
                <a:gd name="connsiteX1" fmla="*/ 1701800 w 1701800"/>
                <a:gd name="connsiteY1" fmla="*/ 1400175 h 1400175"/>
                <a:gd name="connsiteX2" fmla="*/ 0 w 1701800"/>
                <a:gd name="connsiteY2" fmla="*/ 1212850 h 1400175"/>
                <a:gd name="connsiteX3" fmla="*/ 650875 w 1701800"/>
                <a:gd name="connsiteY3" fmla="*/ 0 h 1400175"/>
                <a:gd name="connsiteX0" fmla="*/ 650875 w 1701800"/>
                <a:gd name="connsiteY0" fmla="*/ 0 h 1400175"/>
                <a:gd name="connsiteX1" fmla="*/ 1701800 w 1701800"/>
                <a:gd name="connsiteY1" fmla="*/ 1400175 h 1400175"/>
                <a:gd name="connsiteX2" fmla="*/ 0 w 1701800"/>
                <a:gd name="connsiteY2" fmla="*/ 1212850 h 1400175"/>
                <a:gd name="connsiteX3" fmla="*/ 650875 w 1701800"/>
                <a:gd name="connsiteY3" fmla="*/ 0 h 1400175"/>
                <a:gd name="connsiteX0" fmla="*/ 650875 w 1701800"/>
                <a:gd name="connsiteY0" fmla="*/ 0 h 1464847"/>
                <a:gd name="connsiteX1" fmla="*/ 1701800 w 1701800"/>
                <a:gd name="connsiteY1" fmla="*/ 1400175 h 1464847"/>
                <a:gd name="connsiteX2" fmla="*/ 0 w 1701800"/>
                <a:gd name="connsiteY2" fmla="*/ 1212850 h 1464847"/>
                <a:gd name="connsiteX3" fmla="*/ 650875 w 1701800"/>
                <a:gd name="connsiteY3" fmla="*/ 0 h 14648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2590800"/>
                <a:gd name="connsiteY0" fmla="*/ 0 h 2172627"/>
                <a:gd name="connsiteX1" fmla="*/ 2590800 w 2590800"/>
                <a:gd name="connsiteY1" fmla="*/ 2155825 h 2172627"/>
                <a:gd name="connsiteX2" fmla="*/ 0 w 2590800"/>
                <a:gd name="connsiteY2" fmla="*/ 1441450 h 2172627"/>
                <a:gd name="connsiteX3" fmla="*/ 669925 w 2590800"/>
                <a:gd name="connsiteY3" fmla="*/ 0 h 2172627"/>
                <a:gd name="connsiteX0" fmla="*/ 1476375 w 3397250"/>
                <a:gd name="connsiteY0" fmla="*/ 0 h 2205829"/>
                <a:gd name="connsiteX1" fmla="*/ 3397250 w 3397250"/>
                <a:gd name="connsiteY1" fmla="*/ 2155825 h 2205829"/>
                <a:gd name="connsiteX2" fmla="*/ 0 w 3397250"/>
                <a:gd name="connsiteY2" fmla="*/ 1905000 h 2205829"/>
                <a:gd name="connsiteX3" fmla="*/ 1476375 w 3397250"/>
                <a:gd name="connsiteY3" fmla="*/ 0 h 2205829"/>
                <a:gd name="connsiteX0" fmla="*/ 1476375 w 3397250"/>
                <a:gd name="connsiteY0" fmla="*/ 0 h 2516979"/>
                <a:gd name="connsiteX1" fmla="*/ 3397250 w 3397250"/>
                <a:gd name="connsiteY1" fmla="*/ 2466975 h 2516979"/>
                <a:gd name="connsiteX2" fmla="*/ 0 w 3397250"/>
                <a:gd name="connsiteY2" fmla="*/ 2216150 h 2516979"/>
                <a:gd name="connsiteX3" fmla="*/ 1476375 w 3397250"/>
                <a:gd name="connsiteY3" fmla="*/ 0 h 2516979"/>
                <a:gd name="connsiteX0" fmla="*/ 1533525 w 3454400"/>
                <a:gd name="connsiteY0" fmla="*/ 0 h 2523601"/>
                <a:gd name="connsiteX1" fmla="*/ 3454400 w 3454400"/>
                <a:gd name="connsiteY1" fmla="*/ 2466975 h 2523601"/>
                <a:gd name="connsiteX2" fmla="*/ 0 w 3454400"/>
                <a:gd name="connsiteY2" fmla="*/ 2247900 h 2523601"/>
                <a:gd name="connsiteX3" fmla="*/ 1533525 w 3454400"/>
                <a:gd name="connsiteY3" fmla="*/ 0 h 2523601"/>
                <a:gd name="connsiteX0" fmla="*/ 1419225 w 3340100"/>
                <a:gd name="connsiteY0" fmla="*/ 0 h 2509616"/>
                <a:gd name="connsiteX1" fmla="*/ 3340100 w 3340100"/>
                <a:gd name="connsiteY1" fmla="*/ 2466975 h 2509616"/>
                <a:gd name="connsiteX2" fmla="*/ 0 w 3340100"/>
                <a:gd name="connsiteY2" fmla="*/ 2171700 h 2509616"/>
                <a:gd name="connsiteX3" fmla="*/ 1419225 w 3340100"/>
                <a:gd name="connsiteY3" fmla="*/ 0 h 2509616"/>
                <a:gd name="connsiteX0" fmla="*/ 1628985 w 3340100"/>
                <a:gd name="connsiteY0" fmla="*/ 0 h 4791047"/>
                <a:gd name="connsiteX1" fmla="*/ 3340100 w 3340100"/>
                <a:gd name="connsiteY1" fmla="*/ 4748406 h 4791047"/>
                <a:gd name="connsiteX2" fmla="*/ 0 w 3340100"/>
                <a:gd name="connsiteY2" fmla="*/ 4453131 h 4791047"/>
                <a:gd name="connsiteX3" fmla="*/ 1628985 w 3340100"/>
                <a:gd name="connsiteY3" fmla="*/ 0 h 4791047"/>
                <a:gd name="connsiteX0" fmla="*/ 1628985 w 2560988"/>
                <a:gd name="connsiteY0" fmla="*/ 0 h 4537044"/>
                <a:gd name="connsiteX1" fmla="*/ 2560988 w 2560988"/>
                <a:gd name="connsiteY1" fmla="*/ 4157919 h 4537044"/>
                <a:gd name="connsiteX2" fmla="*/ 0 w 2560988"/>
                <a:gd name="connsiteY2" fmla="*/ 4453131 h 4537044"/>
                <a:gd name="connsiteX3" fmla="*/ 1628985 w 2560988"/>
                <a:gd name="connsiteY3" fmla="*/ 0 h 4537044"/>
                <a:gd name="connsiteX0" fmla="*/ 1628985 w 2560988"/>
                <a:gd name="connsiteY0" fmla="*/ 0 h 4537044"/>
                <a:gd name="connsiteX1" fmla="*/ 2560988 w 2560988"/>
                <a:gd name="connsiteY1" fmla="*/ 4157919 h 4537044"/>
                <a:gd name="connsiteX2" fmla="*/ 0 w 2560988"/>
                <a:gd name="connsiteY2" fmla="*/ 4453131 h 4537044"/>
                <a:gd name="connsiteX3" fmla="*/ 1628985 w 2560988"/>
                <a:gd name="connsiteY3" fmla="*/ 0 h 4537044"/>
                <a:gd name="connsiteX0" fmla="*/ 1628985 w 2560988"/>
                <a:gd name="connsiteY0" fmla="*/ 0 h 4537044"/>
                <a:gd name="connsiteX1" fmla="*/ 2560988 w 2560988"/>
                <a:gd name="connsiteY1" fmla="*/ 4157919 h 4537044"/>
                <a:gd name="connsiteX2" fmla="*/ 0 w 2560988"/>
                <a:gd name="connsiteY2" fmla="*/ 4453131 h 4537044"/>
                <a:gd name="connsiteX3" fmla="*/ 1628985 w 2560988"/>
                <a:gd name="connsiteY3" fmla="*/ 0 h 4537044"/>
                <a:gd name="connsiteX0" fmla="*/ 1628985 w 2560988"/>
                <a:gd name="connsiteY0" fmla="*/ 0 h 4558512"/>
                <a:gd name="connsiteX1" fmla="*/ 2560988 w 2560988"/>
                <a:gd name="connsiteY1" fmla="*/ 4157919 h 4558512"/>
                <a:gd name="connsiteX2" fmla="*/ 0 w 2560988"/>
                <a:gd name="connsiteY2" fmla="*/ 4453131 h 4558512"/>
                <a:gd name="connsiteX3" fmla="*/ 1628985 w 2560988"/>
                <a:gd name="connsiteY3" fmla="*/ 0 h 4558512"/>
                <a:gd name="connsiteX0" fmla="*/ 1517066 w 2560988"/>
                <a:gd name="connsiteY0" fmla="*/ 0 h 4558512"/>
                <a:gd name="connsiteX1" fmla="*/ 2560988 w 2560988"/>
                <a:gd name="connsiteY1" fmla="*/ 4157919 h 4558512"/>
                <a:gd name="connsiteX2" fmla="*/ 0 w 2560988"/>
                <a:gd name="connsiteY2" fmla="*/ 4453131 h 4558512"/>
                <a:gd name="connsiteX3" fmla="*/ 1517066 w 2560988"/>
                <a:gd name="connsiteY3" fmla="*/ 0 h 455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0988" h="4558512">
                  <a:moveTo>
                    <a:pt x="1517066" y="0"/>
                  </a:moveTo>
                  <a:cubicBezTo>
                    <a:pt x="1615944" y="1371834"/>
                    <a:pt x="2020180" y="3691194"/>
                    <a:pt x="2560988" y="4157919"/>
                  </a:cubicBezTo>
                  <a:cubicBezTo>
                    <a:pt x="2038205" y="4430600"/>
                    <a:pt x="414867" y="4718773"/>
                    <a:pt x="0" y="4453131"/>
                  </a:cubicBezTo>
                  <a:cubicBezTo>
                    <a:pt x="223308" y="3972648"/>
                    <a:pt x="1395358" y="772583"/>
                    <a:pt x="1517066" y="0"/>
                  </a:cubicBezTo>
                  <a:close/>
                </a:path>
              </a:pathLst>
            </a:custGeom>
            <a:solidFill>
              <a:srgbClr val="027B6D">
                <a:alpha val="30196"/>
              </a:srgbClr>
            </a:solidFill>
            <a:ln>
              <a:solidFill>
                <a:srgbClr val="027B6D">
                  <a:alpha val="3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818BAC3-1007-4B22-915C-711F9C7328E3}"/>
                </a:ext>
              </a:extLst>
            </p:cNvPr>
            <p:cNvSpPr/>
            <p:nvPr/>
          </p:nvSpPr>
          <p:spPr>
            <a:xfrm>
              <a:off x="8753581" y="2375232"/>
              <a:ext cx="178263" cy="310011"/>
            </a:xfrm>
            <a:custGeom>
              <a:avLst/>
              <a:gdLst>
                <a:gd name="connsiteX0" fmla="*/ 752475 w 1847850"/>
                <a:gd name="connsiteY0" fmla="*/ 0 h 1990725"/>
                <a:gd name="connsiteX1" fmla="*/ 1847850 w 1847850"/>
                <a:gd name="connsiteY1" fmla="*/ 1990725 h 1990725"/>
                <a:gd name="connsiteX2" fmla="*/ 0 w 1847850"/>
                <a:gd name="connsiteY2" fmla="*/ 1809750 h 1990725"/>
                <a:gd name="connsiteX3" fmla="*/ 752475 w 1847850"/>
                <a:gd name="connsiteY3" fmla="*/ 0 h 1990725"/>
                <a:gd name="connsiteX0" fmla="*/ 714375 w 1847850"/>
                <a:gd name="connsiteY0" fmla="*/ 0 h 1438275"/>
                <a:gd name="connsiteX1" fmla="*/ 1847850 w 1847850"/>
                <a:gd name="connsiteY1" fmla="*/ 1438275 h 1438275"/>
                <a:gd name="connsiteX2" fmla="*/ 0 w 1847850"/>
                <a:gd name="connsiteY2" fmla="*/ 1257300 h 1438275"/>
                <a:gd name="connsiteX3" fmla="*/ 714375 w 1847850"/>
                <a:gd name="connsiteY3" fmla="*/ 0 h 1438275"/>
                <a:gd name="connsiteX0" fmla="*/ 714375 w 1765300"/>
                <a:gd name="connsiteY0" fmla="*/ 0 h 1400175"/>
                <a:gd name="connsiteX1" fmla="*/ 1765300 w 1765300"/>
                <a:gd name="connsiteY1" fmla="*/ 1400175 h 1400175"/>
                <a:gd name="connsiteX2" fmla="*/ 0 w 1765300"/>
                <a:gd name="connsiteY2" fmla="*/ 1257300 h 1400175"/>
                <a:gd name="connsiteX3" fmla="*/ 714375 w 1765300"/>
                <a:gd name="connsiteY3" fmla="*/ 0 h 1400175"/>
                <a:gd name="connsiteX0" fmla="*/ 650875 w 1701800"/>
                <a:gd name="connsiteY0" fmla="*/ 0 h 1400175"/>
                <a:gd name="connsiteX1" fmla="*/ 1701800 w 1701800"/>
                <a:gd name="connsiteY1" fmla="*/ 1400175 h 1400175"/>
                <a:gd name="connsiteX2" fmla="*/ 0 w 1701800"/>
                <a:gd name="connsiteY2" fmla="*/ 1212850 h 1400175"/>
                <a:gd name="connsiteX3" fmla="*/ 650875 w 1701800"/>
                <a:gd name="connsiteY3" fmla="*/ 0 h 1400175"/>
                <a:gd name="connsiteX0" fmla="*/ 650875 w 1701800"/>
                <a:gd name="connsiteY0" fmla="*/ 0 h 1400175"/>
                <a:gd name="connsiteX1" fmla="*/ 1701800 w 1701800"/>
                <a:gd name="connsiteY1" fmla="*/ 1400175 h 1400175"/>
                <a:gd name="connsiteX2" fmla="*/ 0 w 1701800"/>
                <a:gd name="connsiteY2" fmla="*/ 1212850 h 1400175"/>
                <a:gd name="connsiteX3" fmla="*/ 650875 w 1701800"/>
                <a:gd name="connsiteY3" fmla="*/ 0 h 1400175"/>
                <a:gd name="connsiteX0" fmla="*/ 650875 w 1701800"/>
                <a:gd name="connsiteY0" fmla="*/ 0 h 1464847"/>
                <a:gd name="connsiteX1" fmla="*/ 1701800 w 1701800"/>
                <a:gd name="connsiteY1" fmla="*/ 1400175 h 1464847"/>
                <a:gd name="connsiteX2" fmla="*/ 0 w 1701800"/>
                <a:gd name="connsiteY2" fmla="*/ 1212850 h 1464847"/>
                <a:gd name="connsiteX3" fmla="*/ 650875 w 1701800"/>
                <a:gd name="connsiteY3" fmla="*/ 0 h 14648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701800"/>
                <a:gd name="connsiteY0" fmla="*/ 0 h 1693447"/>
                <a:gd name="connsiteX1" fmla="*/ 1701800 w 1701800"/>
                <a:gd name="connsiteY1" fmla="*/ 1628775 h 1693447"/>
                <a:gd name="connsiteX2" fmla="*/ 0 w 1701800"/>
                <a:gd name="connsiteY2" fmla="*/ 1441450 h 1693447"/>
                <a:gd name="connsiteX3" fmla="*/ 669925 w 1701800"/>
                <a:gd name="connsiteY3" fmla="*/ 0 h 1693447"/>
                <a:gd name="connsiteX0" fmla="*/ 669925 w 1118148"/>
                <a:gd name="connsiteY0" fmla="*/ 0 h 1542002"/>
                <a:gd name="connsiteX1" fmla="*/ 1118148 w 1118148"/>
                <a:gd name="connsiteY1" fmla="*/ 1254353 h 1542002"/>
                <a:gd name="connsiteX2" fmla="*/ 0 w 1118148"/>
                <a:gd name="connsiteY2" fmla="*/ 1441450 h 1542002"/>
                <a:gd name="connsiteX3" fmla="*/ 669925 w 1118148"/>
                <a:gd name="connsiteY3" fmla="*/ 0 h 1542002"/>
                <a:gd name="connsiteX0" fmla="*/ 716993 w 1165216"/>
                <a:gd name="connsiteY0" fmla="*/ 0 h 1500000"/>
                <a:gd name="connsiteX1" fmla="*/ 1165216 w 1165216"/>
                <a:gd name="connsiteY1" fmla="*/ 1254353 h 1500000"/>
                <a:gd name="connsiteX2" fmla="*/ 0 w 1165216"/>
                <a:gd name="connsiteY2" fmla="*/ 1388899 h 1500000"/>
                <a:gd name="connsiteX3" fmla="*/ 716993 w 1165216"/>
                <a:gd name="connsiteY3" fmla="*/ 0 h 1500000"/>
                <a:gd name="connsiteX0" fmla="*/ 716993 w 1165216"/>
                <a:gd name="connsiteY0" fmla="*/ 0 h 1436517"/>
                <a:gd name="connsiteX1" fmla="*/ 1165216 w 1165216"/>
                <a:gd name="connsiteY1" fmla="*/ 1254353 h 1436517"/>
                <a:gd name="connsiteX2" fmla="*/ 0 w 1165216"/>
                <a:gd name="connsiteY2" fmla="*/ 1388899 h 1436517"/>
                <a:gd name="connsiteX3" fmla="*/ 716993 w 1165216"/>
                <a:gd name="connsiteY3" fmla="*/ 0 h 1436517"/>
                <a:gd name="connsiteX0" fmla="*/ 716993 w 1165216"/>
                <a:gd name="connsiteY0" fmla="*/ 0 h 1436517"/>
                <a:gd name="connsiteX1" fmla="*/ 1165216 w 1165216"/>
                <a:gd name="connsiteY1" fmla="*/ 1254353 h 1436517"/>
                <a:gd name="connsiteX2" fmla="*/ 0 w 1165216"/>
                <a:gd name="connsiteY2" fmla="*/ 1388899 h 1436517"/>
                <a:gd name="connsiteX3" fmla="*/ 716993 w 1165216"/>
                <a:gd name="connsiteY3" fmla="*/ 0 h 1436517"/>
                <a:gd name="connsiteX0" fmla="*/ 716993 w 1165216"/>
                <a:gd name="connsiteY0" fmla="*/ 0 h 1436517"/>
                <a:gd name="connsiteX1" fmla="*/ 1165216 w 1165216"/>
                <a:gd name="connsiteY1" fmla="*/ 1254353 h 1436517"/>
                <a:gd name="connsiteX2" fmla="*/ 0 w 1165216"/>
                <a:gd name="connsiteY2" fmla="*/ 1388899 h 1436517"/>
                <a:gd name="connsiteX3" fmla="*/ 716993 w 1165216"/>
                <a:gd name="connsiteY3" fmla="*/ 0 h 1436517"/>
                <a:gd name="connsiteX0" fmla="*/ 716993 w 1165216"/>
                <a:gd name="connsiteY0" fmla="*/ 0 h 1443513"/>
                <a:gd name="connsiteX1" fmla="*/ 1165216 w 1165216"/>
                <a:gd name="connsiteY1" fmla="*/ 1287196 h 1443513"/>
                <a:gd name="connsiteX2" fmla="*/ 0 w 1165216"/>
                <a:gd name="connsiteY2" fmla="*/ 1388899 h 1443513"/>
                <a:gd name="connsiteX3" fmla="*/ 716993 w 1165216"/>
                <a:gd name="connsiteY3" fmla="*/ 0 h 1443513"/>
                <a:gd name="connsiteX0" fmla="*/ 716993 w 1165216"/>
                <a:gd name="connsiteY0" fmla="*/ 0 h 1454186"/>
                <a:gd name="connsiteX1" fmla="*/ 1165216 w 1165216"/>
                <a:gd name="connsiteY1" fmla="*/ 1287196 h 1454186"/>
                <a:gd name="connsiteX2" fmla="*/ 0 w 1165216"/>
                <a:gd name="connsiteY2" fmla="*/ 1388899 h 1454186"/>
                <a:gd name="connsiteX3" fmla="*/ 716993 w 1165216"/>
                <a:gd name="connsiteY3" fmla="*/ 0 h 1454186"/>
                <a:gd name="connsiteX0" fmla="*/ 716993 w 1127561"/>
                <a:gd name="connsiteY0" fmla="*/ 0 h 1445182"/>
                <a:gd name="connsiteX1" fmla="*/ 1127561 w 1127561"/>
                <a:gd name="connsiteY1" fmla="*/ 1254353 h 1445182"/>
                <a:gd name="connsiteX2" fmla="*/ 0 w 1127561"/>
                <a:gd name="connsiteY2" fmla="*/ 1388899 h 1445182"/>
                <a:gd name="connsiteX3" fmla="*/ 716993 w 1127561"/>
                <a:gd name="connsiteY3" fmla="*/ 0 h 14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7561" h="1445182">
                  <a:moveTo>
                    <a:pt x="716993" y="0"/>
                  </a:moveTo>
                  <a:cubicBezTo>
                    <a:pt x="777426" y="578840"/>
                    <a:pt x="586753" y="787628"/>
                    <a:pt x="1127561" y="1254353"/>
                  </a:cubicBezTo>
                  <a:cubicBezTo>
                    <a:pt x="675210" y="1422044"/>
                    <a:pt x="584316" y="1510025"/>
                    <a:pt x="0" y="1388899"/>
                  </a:cubicBezTo>
                  <a:cubicBezTo>
                    <a:pt x="223308" y="908416"/>
                    <a:pt x="529389" y="805430"/>
                    <a:pt x="716993" y="0"/>
                  </a:cubicBezTo>
                  <a:close/>
                </a:path>
              </a:pathLst>
            </a:custGeom>
            <a:solidFill>
              <a:srgbClr val="027B6D">
                <a:alpha val="50196"/>
              </a:srgbClr>
            </a:solidFill>
            <a:ln>
              <a:solidFill>
                <a:srgbClr val="027B6D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+mj-lt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7AE0470-846D-4DBC-939B-52D9794FA3EA}"/>
                    </a:ext>
                  </a:extLst>
                </p:cNvPr>
                <p:cNvSpPr/>
                <p:nvPr/>
              </p:nvSpPr>
              <p:spPr>
                <a:xfrm>
                  <a:off x="8031961" y="1783248"/>
                  <a:ext cx="590213" cy="27609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it-IT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27B6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Nb</m:t>
                      </m:r>
                    </m:oMath>
                  </a14:m>
                  <a:r>
                    <a:rPr kumimoji="0" lang="it-IT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27B6D"/>
                      </a:solidFill>
                      <a:effectLst/>
                      <a:uLnTx/>
                      <a:uFillTx/>
                      <a:latin typeface="+mj-lt"/>
                      <a:ea typeface="Cambria Math" panose="020405030504060302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it-IT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27B6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</m:t>
                      </m:r>
                    </m:oMath>
                  </a14:m>
                  <a:endParaRPr kumimoji="0" lang="it-IT" b="0" u="none" strike="noStrike" kern="0" cap="none" spc="0" normalizeH="0" baseline="0" noProof="0" dirty="0">
                    <a:ln>
                      <a:noFill/>
                    </a:ln>
                    <a:solidFill>
                      <a:srgbClr val="027B6D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7AE0470-846D-4DBC-939B-52D9794FA3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1961" y="1783248"/>
                  <a:ext cx="590213" cy="276090"/>
                </a:xfrm>
                <a:prstGeom prst="rect">
                  <a:avLst/>
                </a:prstGeom>
                <a:blipFill>
                  <a:blip r:embed="rId5"/>
                  <a:stretch>
                    <a:fillRect t="-7246" b="-1159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4FB764-6E4A-4907-8D5E-A9E1FA13B46C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 flipV="1">
              <a:off x="8622174" y="1921293"/>
              <a:ext cx="206632" cy="566506"/>
            </a:xfrm>
            <a:prstGeom prst="line">
              <a:avLst/>
            </a:prstGeom>
            <a:ln w="12700">
              <a:solidFill>
                <a:srgbClr val="077D7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096092-9648-45BF-9074-318EF37825A4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H="1" flipV="1">
              <a:off x="8531277" y="2133457"/>
              <a:ext cx="201118" cy="338003"/>
            </a:xfrm>
            <a:prstGeom prst="line">
              <a:avLst/>
            </a:prstGeom>
            <a:ln w="12700">
              <a:solidFill>
                <a:srgbClr val="077D7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7B0CF48-EBE7-4287-A2D1-DACF53CDB1DC}"/>
                    </a:ext>
                  </a:extLst>
                </p:cNvPr>
                <p:cNvSpPr/>
                <p:nvPr/>
              </p:nvSpPr>
              <p:spPr>
                <a:xfrm>
                  <a:off x="7850063" y="1995412"/>
                  <a:ext cx="681214" cy="27609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it-IT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27B6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it-IT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27B6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Nb</m:t>
                            </m:r>
                          </m:e>
                          <m:sub>
                            <m:r>
                              <a:rPr kumimoji="0" lang="it-IT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27B6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kumimoji="0" lang="it-IT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27B6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Sn</m:t>
                        </m:r>
                      </m:oMath>
                    </m:oMathPara>
                  </a14:m>
                  <a:endParaRPr kumimoji="0" lang="it-IT" b="0" u="none" strike="noStrike" kern="0" cap="none" spc="0" normalizeH="0" baseline="0" noProof="0" dirty="0">
                    <a:ln>
                      <a:noFill/>
                    </a:ln>
                    <a:solidFill>
                      <a:srgbClr val="027B6D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7B0CF48-EBE7-4287-A2D1-DACF53CDB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0063" y="1995412"/>
                  <a:ext cx="681214" cy="27609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702501-9FDC-41A8-B9CF-90BF7881A533}"/>
                </a:ext>
              </a:extLst>
            </p:cNvPr>
            <p:cNvGrpSpPr/>
            <p:nvPr/>
          </p:nvGrpSpPr>
          <p:grpSpPr>
            <a:xfrm>
              <a:off x="8724881" y="2496495"/>
              <a:ext cx="1704935" cy="1064651"/>
              <a:chOff x="3253650" y="2954528"/>
              <a:chExt cx="2727896" cy="179915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47B229D-9BAC-44F2-8FB2-9953492FCF97}"/>
                  </a:ext>
                </a:extLst>
              </p:cNvPr>
              <p:cNvCxnSpPr/>
              <p:nvPr/>
            </p:nvCxnSpPr>
            <p:spPr>
              <a:xfrm rot="18000000" flipH="1" flipV="1">
                <a:off x="4549650" y="2395746"/>
                <a:ext cx="0" cy="2592000"/>
              </a:xfrm>
              <a:prstGeom prst="straightConnector1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791DC4A-F831-4B3E-9273-456E4B0DF539}"/>
                  </a:ext>
                </a:extLst>
              </p:cNvPr>
              <p:cNvGrpSpPr/>
              <p:nvPr/>
            </p:nvGrpSpPr>
            <p:grpSpPr>
              <a:xfrm>
                <a:off x="4218983" y="3375170"/>
                <a:ext cx="736600" cy="544980"/>
                <a:chOff x="4174533" y="3362470"/>
                <a:chExt cx="736600" cy="544980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B9BC5510-270C-48F2-B517-C65734D7C7A9}"/>
                    </a:ext>
                  </a:extLst>
                </p:cNvPr>
                <p:cNvCxnSpPr/>
                <p:nvPr/>
              </p:nvCxnSpPr>
              <p:spPr>
                <a:xfrm rot="16200000">
                  <a:off x="4120533" y="3416470"/>
                  <a:ext cx="108000" cy="0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6EA794F2-A092-4CA9-9528-7488AB2712C8}"/>
                    </a:ext>
                  </a:extLst>
                </p:cNvPr>
                <p:cNvCxnSpPr/>
                <p:nvPr/>
              </p:nvCxnSpPr>
              <p:spPr>
                <a:xfrm rot="16200000">
                  <a:off x="4857133" y="3853450"/>
                  <a:ext cx="108000" cy="0"/>
                </a:xfrm>
                <a:prstGeom prst="straightConnector1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D9C1203-7AC4-4028-A64A-0B5EDBEA180C}"/>
                      </a:ext>
                    </a:extLst>
                  </p:cNvPr>
                  <p:cNvSpPr/>
                  <p:nvPr/>
                </p:nvSpPr>
                <p:spPr>
                  <a:xfrm>
                    <a:off x="3995516" y="2954528"/>
                    <a:ext cx="786685" cy="46656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oMath>
                      </m:oMathPara>
                    </a14:m>
                    <a:endParaRPr kumimoji="0" lang="it-IT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j-lt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D9C1203-7AC4-4028-A64A-0B5EDBEA18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95516" y="2954528"/>
                    <a:ext cx="786685" cy="4665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553EAF5-FE0D-4B28-9607-7ADF64DB260A}"/>
                      </a:ext>
                    </a:extLst>
                  </p:cNvPr>
                  <p:cNvSpPr/>
                  <p:nvPr/>
                </p:nvSpPr>
                <p:spPr>
                  <a:xfrm>
                    <a:off x="4747650" y="3388885"/>
                    <a:ext cx="786685" cy="46656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kumimoji="0" lang="en-US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kumimoji="0" lang="it-IT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j-lt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553EAF5-FE0D-4B28-9607-7ADF64DB260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7650" y="3388885"/>
                    <a:ext cx="786685" cy="4665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46540DA-53AE-4580-A955-4CA8604D2636}"/>
                  </a:ext>
                </a:extLst>
              </p:cNvPr>
              <p:cNvSpPr/>
              <p:nvPr/>
            </p:nvSpPr>
            <p:spPr>
              <a:xfrm>
                <a:off x="5362494" y="4344991"/>
                <a:ext cx="619052" cy="40869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it-IT" kern="0" dirty="0">
                    <a:latin typeface="+mj-lt"/>
                    <a:ea typeface="Cambria Math" panose="02040503050406030204" pitchFamily="18" charset="0"/>
                  </a:rPr>
                  <a:t>(T)</a:t>
                </a:r>
                <a:endParaRPr kumimoji="0" lang="it-IT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5E7072-F450-4464-B3FA-1223C36AF6BC}"/>
                </a:ext>
              </a:extLst>
            </p:cNvPr>
            <p:cNvGrpSpPr/>
            <p:nvPr/>
          </p:nvGrpSpPr>
          <p:grpSpPr>
            <a:xfrm>
              <a:off x="7287583" y="2559042"/>
              <a:ext cx="1721147" cy="995419"/>
              <a:chOff x="971758" y="3056459"/>
              <a:chExt cx="2753832" cy="1682176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254D0E0-ED84-4252-9F89-75F41B490705}"/>
                  </a:ext>
                </a:extLst>
              </p:cNvPr>
              <p:cNvCxnSpPr/>
              <p:nvPr/>
            </p:nvCxnSpPr>
            <p:spPr>
              <a:xfrm rot="3600000" flipH="1" flipV="1">
                <a:off x="2429590" y="2388392"/>
                <a:ext cx="0" cy="2592000"/>
              </a:xfrm>
              <a:prstGeom prst="straightConnector1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D000C25-6967-47EC-8382-8CF0F956EB6A}"/>
                  </a:ext>
                </a:extLst>
              </p:cNvPr>
              <p:cNvCxnSpPr/>
              <p:nvPr/>
            </p:nvCxnSpPr>
            <p:spPr>
              <a:xfrm rot="5400000" flipH="1">
                <a:off x="1586883" y="4084319"/>
                <a:ext cx="108000" cy="0"/>
              </a:xfrm>
              <a:prstGeom prst="straightConnector1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BA341E0-5897-488C-AD21-ED0EE2CA38F2}"/>
                  </a:ext>
                </a:extLst>
              </p:cNvPr>
              <p:cNvGrpSpPr/>
              <p:nvPr/>
            </p:nvGrpSpPr>
            <p:grpSpPr>
              <a:xfrm flipH="1">
                <a:off x="1120903" y="3056459"/>
                <a:ext cx="1659567" cy="997749"/>
                <a:chOff x="4341368" y="3208859"/>
                <a:chExt cx="1659567" cy="99774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08DC6340-142F-4EC3-9B6B-DD8824194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1368" y="3208859"/>
                      <a:ext cx="627035" cy="46656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lvl="0"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kern="0" noProof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kumimoji="0" lang="it-IT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08DC6340-142F-4EC3-9B6B-DD882419411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41368" y="3208859"/>
                      <a:ext cx="627035" cy="46656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745A8FE-30E0-4376-B9CD-8157139C5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4248" y="3740041"/>
                      <a:ext cx="786687" cy="46656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lvl="0"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oMath>
                        </m:oMathPara>
                      </a14:m>
                      <a:endParaRPr kumimoji="0" lang="it-IT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745A8FE-30E0-4376-B9CD-8157139C568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14248" y="3740041"/>
                      <a:ext cx="786687" cy="46656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C3C7D2-C718-4D6F-8315-23E071825F4B}"/>
                  </a:ext>
                </a:extLst>
              </p:cNvPr>
              <p:cNvSpPr/>
              <p:nvPr/>
            </p:nvSpPr>
            <p:spPr>
              <a:xfrm>
                <a:off x="971758" y="4329941"/>
                <a:ext cx="639007" cy="4086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it-IT" kern="0" dirty="0">
                    <a:latin typeface="+mj-lt"/>
                    <a:ea typeface="Cambria Math" panose="02040503050406030204" pitchFamily="18" charset="0"/>
                  </a:rPr>
                  <a:t>(K)</a:t>
                </a:r>
                <a:endParaRPr kumimoji="0" lang="it-IT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0AE438E-D9FA-49D0-BD3A-683A88E5720E}"/>
                    </a:ext>
                  </a:extLst>
                </p:cNvPr>
                <p:cNvSpPr/>
                <p:nvPr/>
              </p:nvSpPr>
              <p:spPr>
                <a:xfrm>
                  <a:off x="7235655" y="2207576"/>
                  <a:ext cx="718683" cy="27609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it-IT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27B6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ReBCO</m:t>
                        </m:r>
                      </m:oMath>
                    </m:oMathPara>
                  </a14:m>
                  <a:endParaRPr kumimoji="0" lang="it-IT" b="0" u="none" strike="noStrike" kern="0" cap="none" spc="0" normalizeH="0" baseline="0" noProof="0" dirty="0">
                    <a:ln>
                      <a:noFill/>
                    </a:ln>
                    <a:solidFill>
                      <a:srgbClr val="027B6D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0AE438E-D9FA-49D0-BD3A-683A88E572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5655" y="2207576"/>
                  <a:ext cx="718683" cy="27609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CF1694-CF29-4964-BE14-557C88710BE2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7954339" y="2343338"/>
              <a:ext cx="495309" cy="2282"/>
            </a:xfrm>
            <a:prstGeom prst="line">
              <a:avLst/>
            </a:prstGeom>
            <a:ln w="12700">
              <a:solidFill>
                <a:srgbClr val="077D7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4876055-98AF-4424-A72A-4BC0034644E4}"/>
                </a:ext>
              </a:extLst>
            </p:cNvPr>
            <p:cNvCxnSpPr/>
            <p:nvPr/>
          </p:nvCxnSpPr>
          <p:spPr>
            <a:xfrm rot="5400000" flipH="1">
              <a:off x="8260880" y="2854328"/>
              <a:ext cx="63909" cy="0"/>
            </a:xfrm>
            <a:prstGeom prst="straightConnector1">
              <a:avLst/>
            </a:prstGeom>
            <a:solidFill>
              <a:sysClr val="window" lastClr="FFFFFF"/>
            </a:solidFill>
            <a:ln w="9525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41">
                <a:extLst>
                  <a:ext uri="{FF2B5EF4-FFF2-40B4-BE49-F238E27FC236}">
                    <a16:creationId xmlns:a16="http://schemas.microsoft.com/office/drawing/2014/main" id="{D372CAC4-CD7D-4C5A-954E-1A8785BA68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9599" y="1410826"/>
                <a:ext cx="5040000" cy="5198376"/>
              </a:xfrm>
            </p:spPr>
            <p:txBody>
              <a:bodyPr/>
              <a:lstStyle/>
              <a:p>
                <a:r>
                  <a:rPr lang="en-US" sz="1800" b="0" dirty="0">
                    <a:solidFill>
                      <a:srgbClr val="2B3A67"/>
                    </a:solidFill>
                  </a:rPr>
                  <a:t>Materials superconducting above 77 K</a:t>
                </a:r>
              </a:p>
              <a:p>
                <a:r>
                  <a:rPr lang="en-US" sz="1800" b="0" dirty="0">
                    <a:solidFill>
                      <a:srgbClr val="2B3A67"/>
                    </a:solidFill>
                  </a:rPr>
                  <a:t>Superconducting state below the </a:t>
                </a:r>
                <a:br>
                  <a:rPr lang="en-US" sz="1800" b="0" dirty="0">
                    <a:solidFill>
                      <a:srgbClr val="2B3A67"/>
                    </a:solidFill>
                  </a:rPr>
                </a:br>
                <a:r>
                  <a:rPr lang="en-US" sz="1800" dirty="0">
                    <a:solidFill>
                      <a:srgbClr val="2B3A67"/>
                    </a:solidFill>
                  </a:rPr>
                  <a:t>critical surface</a:t>
                </a:r>
                <a:r>
                  <a:rPr lang="en-US" sz="1800" b="0" dirty="0">
                    <a:solidFill>
                      <a:srgbClr val="2B3A67"/>
                    </a:solidFill>
                  </a:rPr>
                  <a:t>, otherwise </a:t>
                </a:r>
                <a:r>
                  <a:rPr lang="en-US" sz="1800" dirty="0">
                    <a:solidFill>
                      <a:srgbClr val="FF0000"/>
                    </a:solidFill>
                  </a:rPr>
                  <a:t>quench</a:t>
                </a:r>
                <a:br>
                  <a:rPr lang="en-US" b="0" dirty="0">
                    <a:solidFill>
                      <a:srgbClr val="2B3A67"/>
                    </a:solidFill>
                  </a:rPr>
                </a:br>
                <a:br>
                  <a:rPr lang="en-US" b="0" dirty="0">
                    <a:solidFill>
                      <a:srgbClr val="2B3A67"/>
                    </a:solidFill>
                  </a:rPr>
                </a:br>
                <a:br>
                  <a:rPr lang="en-US" b="0" dirty="0">
                    <a:solidFill>
                      <a:srgbClr val="2B3A67"/>
                    </a:solidFill>
                  </a:rPr>
                </a:br>
                <a:r>
                  <a:rPr lang="en-US" dirty="0"/>
                  <a:t>HTS-</a:t>
                </a:r>
                <a:r>
                  <a:rPr lang="en-US" sz="2200" dirty="0"/>
                  <a:t>REBCO tapes</a:t>
                </a:r>
              </a:p>
              <a:p>
                <a:r>
                  <a:rPr lang="en-GB" sz="1800" b="0" dirty="0">
                    <a:solidFill>
                      <a:srgbClr val="2B3A67"/>
                    </a:solidFill>
                  </a:rPr>
                  <a:t>Copper oxides (CuO</a:t>
                </a:r>
                <a:r>
                  <a:rPr lang="en-GB" sz="1800" b="0" baseline="-25000" dirty="0">
                    <a:solidFill>
                      <a:srgbClr val="2B3A67"/>
                    </a:solidFill>
                  </a:rPr>
                  <a:t>2</a:t>
                </a:r>
                <a:r>
                  <a:rPr lang="en-GB" sz="1800" b="0" dirty="0">
                    <a:solidFill>
                      <a:srgbClr val="2B3A67"/>
                    </a:solidFill>
                  </a:rPr>
                  <a:t>) as thin films doped</a:t>
                </a:r>
                <a:br>
                  <a:rPr lang="en-GB" sz="1800" b="0" dirty="0">
                    <a:solidFill>
                      <a:srgbClr val="2B3A67"/>
                    </a:solidFill>
                  </a:rPr>
                </a:br>
                <a:r>
                  <a:rPr lang="en-GB" sz="1800" b="0" dirty="0">
                    <a:solidFill>
                      <a:srgbClr val="2B3A67"/>
                    </a:solidFill>
                  </a:rPr>
                  <a:t>with rare earths, embedded in tapes.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0" dirty="0">
                    <a:solidFill>
                      <a:srgbClr val="2B3A67"/>
                    </a:solidFill>
                  </a:rPr>
                  <a:t>Record-high critical current density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0" dirty="0">
                    <a:solidFill>
                      <a:srgbClr val="2B3A67"/>
                    </a:solidFill>
                  </a:rPr>
                  <a:t>Critical temperature </a:t>
                </a:r>
                <a:r>
                  <a:rPr lang="en-GB" sz="1800" dirty="0">
                    <a:solidFill>
                      <a:srgbClr val="2B3A67"/>
                    </a:solidFill>
                  </a:rPr>
                  <a:t>93K</a:t>
                </a:r>
                <a:r>
                  <a:rPr lang="en-GB" sz="1800" b="0" dirty="0">
                    <a:solidFill>
                      <a:srgbClr val="2B3A67"/>
                    </a:solidFill>
                  </a:rPr>
                  <a:t> (</a:t>
                </a:r>
                <a:r>
                  <a:rPr lang="en-GB" sz="1800" b="0" dirty="0" err="1">
                    <a:solidFill>
                      <a:srgbClr val="2B3A67"/>
                    </a:solidFill>
                  </a:rPr>
                  <a:t>Nb-Ti</a:t>
                </a:r>
                <a:r>
                  <a:rPr lang="en-GB" sz="1800" b="0" dirty="0">
                    <a:solidFill>
                      <a:srgbClr val="2B3A67"/>
                    </a:solidFill>
                  </a:rPr>
                  <a:t>: 9.2K)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0" dirty="0">
                    <a:solidFill>
                      <a:srgbClr val="2B3A67"/>
                    </a:solidFill>
                  </a:rPr>
                  <a:t>Critical field </a:t>
                </a:r>
                <a:r>
                  <a:rPr lang="en-GB" sz="1800" dirty="0">
                    <a:solidFill>
                      <a:srgbClr val="2B3A67"/>
                    </a:solidFill>
                  </a:rPr>
                  <a:t>240T</a:t>
                </a:r>
                <a:r>
                  <a:rPr lang="en-GB" sz="1800" b="0" dirty="0">
                    <a:solidFill>
                      <a:srgbClr val="2B3A67"/>
                    </a:solidFill>
                  </a:rPr>
                  <a:t> (</a:t>
                </a:r>
                <a:r>
                  <a:rPr lang="en-GB" sz="1800" b="0" dirty="0" err="1">
                    <a:solidFill>
                      <a:srgbClr val="2B3A67"/>
                    </a:solidFill>
                  </a:rPr>
                  <a:t>Nb-Ti</a:t>
                </a:r>
                <a:r>
                  <a:rPr lang="en-GB" sz="1800" b="0" dirty="0">
                    <a:solidFill>
                      <a:srgbClr val="2B3A67"/>
                    </a:solidFill>
                  </a:rPr>
                  <a:t>: 14.5T)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2B3A67"/>
                    </a:solidFill>
                  </a:rPr>
                  <a:t>Anisotropic behavior (max. current </a:t>
                </a:r>
                <a:br>
                  <a:rPr lang="en-US" sz="1800" b="0" dirty="0">
                    <a:solidFill>
                      <a:srgbClr val="2B3A67"/>
                    </a:solidFill>
                  </a:rPr>
                </a:br>
                <a:r>
                  <a:rPr lang="en-US" sz="1800" b="0" dirty="0">
                    <a:solidFill>
                      <a:srgbClr val="2B3A67"/>
                    </a:solidFill>
                  </a:rPr>
                  <a:t>density for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∥</m:t>
                    </m:r>
                  </m:oMath>
                </a14:m>
                <a:r>
                  <a:rPr lang="en-US" dirty="0"/>
                  <a:t> </a:t>
                </a:r>
                <a:r>
                  <a:rPr lang="en-US" sz="1800" b="0" dirty="0">
                    <a:solidFill>
                      <a:srgbClr val="2B3A67"/>
                    </a:solidFill>
                  </a:rPr>
                  <a:t>to tape wide surface)</a:t>
                </a:r>
              </a:p>
            </p:txBody>
          </p:sp>
        </mc:Choice>
        <mc:Fallback xmlns="">
          <p:sp>
            <p:nvSpPr>
              <p:cNvPr id="42" name="Content Placeholder 41">
                <a:extLst>
                  <a:ext uri="{FF2B5EF4-FFF2-40B4-BE49-F238E27FC236}">
                    <a16:creationId xmlns:a16="http://schemas.microsoft.com/office/drawing/2014/main" id="{D372CAC4-CD7D-4C5A-954E-1A8785BA68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9599" y="1410826"/>
                <a:ext cx="5040000" cy="5198376"/>
              </a:xfrm>
              <a:blipFill>
                <a:blip r:embed="rId12"/>
                <a:stretch>
                  <a:fillRect l="-967" t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E69BD542-34FF-402C-AA01-7E3B49E100DE}"/>
              </a:ext>
            </a:extLst>
          </p:cNvPr>
          <p:cNvSpPr/>
          <p:nvPr/>
        </p:nvSpPr>
        <p:spPr>
          <a:xfrm>
            <a:off x="4124146" y="6157732"/>
            <a:ext cx="394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HTS performance &gt; x10 than LTS !</a:t>
            </a:r>
          </a:p>
        </p:txBody>
      </p:sp>
    </p:spTree>
    <p:extLst>
      <p:ext uri="{BB962C8B-B14F-4D97-AF65-F5344CB8AC3E}">
        <p14:creationId xmlns:p14="http://schemas.microsoft.com/office/powerpoint/2010/main" val="93920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76F47088-ADA4-44F1-B368-04FE735B7741}"/>
              </a:ext>
            </a:extLst>
          </p:cNvPr>
          <p:cNvSpPr/>
          <p:nvPr/>
        </p:nvSpPr>
        <p:spPr>
          <a:xfrm>
            <a:off x="7844875" y="1731000"/>
            <a:ext cx="1116000" cy="11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BD879F-8F34-4BB3-AB5E-DD2767376702}"/>
              </a:ext>
            </a:extLst>
          </p:cNvPr>
          <p:cNvSpPr/>
          <p:nvPr/>
        </p:nvSpPr>
        <p:spPr>
          <a:xfrm>
            <a:off x="6707884" y="1274299"/>
            <a:ext cx="1116000" cy="11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33229D-749E-4986-ADBD-CC7B47F502EC}"/>
              </a:ext>
            </a:extLst>
          </p:cNvPr>
          <p:cNvSpPr/>
          <p:nvPr/>
        </p:nvSpPr>
        <p:spPr>
          <a:xfrm>
            <a:off x="9947016" y="2966086"/>
            <a:ext cx="1404000" cy="100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4FF44-E842-4B58-A540-CBA1D9E8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Commercially available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39CCB-02F2-4D69-95B6-5627610E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600" y="1220326"/>
            <a:ext cx="5040000" cy="5198376"/>
          </a:xfrm>
        </p:spPr>
        <p:txBody>
          <a:bodyPr/>
          <a:lstStyle/>
          <a:p>
            <a:r>
              <a:rPr lang="en-US" sz="2200" dirty="0"/>
              <a:t>Considerations (some)</a:t>
            </a:r>
          </a:p>
          <a:p>
            <a:r>
              <a:rPr lang="en-US" sz="1800" dirty="0">
                <a:solidFill>
                  <a:srgbClr val="2B3A67"/>
                </a:solidFill>
              </a:rPr>
              <a:t>Physics:</a:t>
            </a:r>
            <a:r>
              <a:rPr lang="en-US" sz="1800" b="0" dirty="0">
                <a:solidFill>
                  <a:srgbClr val="2B3A67"/>
                </a:solidFill>
              </a:rPr>
              <a:t> </a:t>
            </a:r>
            <a:br>
              <a:rPr lang="en-US" sz="1800" b="0" dirty="0">
                <a:solidFill>
                  <a:srgbClr val="2B3A67"/>
                </a:solidFill>
              </a:rPr>
            </a:br>
            <a:r>
              <a:rPr lang="en-US" sz="1800" b="0" dirty="0">
                <a:solidFill>
                  <a:srgbClr val="2B3A67"/>
                </a:solidFill>
              </a:rPr>
              <a:t>Temperature, magnetic field, current density, mechanical forces, radiation hardness…</a:t>
            </a:r>
          </a:p>
          <a:p>
            <a:r>
              <a:rPr lang="en-US" sz="1800" dirty="0">
                <a:solidFill>
                  <a:srgbClr val="2B3A67"/>
                </a:solidFill>
              </a:rPr>
              <a:t>Coil design:</a:t>
            </a:r>
            <a:r>
              <a:rPr lang="en-US" sz="1800" b="0" dirty="0">
                <a:solidFill>
                  <a:srgbClr val="2B3A67"/>
                </a:solidFill>
              </a:rPr>
              <a:t> </a:t>
            </a:r>
            <a:br>
              <a:rPr lang="en-US" sz="1800" b="0" dirty="0">
                <a:solidFill>
                  <a:srgbClr val="2B3A67"/>
                </a:solidFill>
              </a:rPr>
            </a:br>
            <a:r>
              <a:rPr lang="en-US" sz="1800" b="0" dirty="0">
                <a:solidFill>
                  <a:srgbClr val="2B3A67"/>
                </a:solidFill>
              </a:rPr>
              <a:t>Shape, number of turns, layers and windings,</a:t>
            </a:r>
            <a:br>
              <a:rPr lang="en-US" sz="1800" b="0" dirty="0">
                <a:solidFill>
                  <a:srgbClr val="2B3A67"/>
                </a:solidFill>
              </a:rPr>
            </a:br>
            <a:r>
              <a:rPr lang="en-US" sz="1800" b="0" dirty="0">
                <a:solidFill>
                  <a:srgbClr val="2B3A67"/>
                </a:solidFill>
              </a:rPr>
              <a:t>joints, terminals …</a:t>
            </a:r>
          </a:p>
          <a:p>
            <a:r>
              <a:rPr lang="en-US" sz="1800" dirty="0">
                <a:solidFill>
                  <a:srgbClr val="2B3A67"/>
                </a:solidFill>
              </a:rPr>
              <a:t>Complexity:</a:t>
            </a:r>
            <a:br>
              <a:rPr lang="en-US" sz="1800" dirty="0">
                <a:solidFill>
                  <a:srgbClr val="2B3A67"/>
                </a:solidFill>
              </a:rPr>
            </a:br>
            <a:r>
              <a:rPr lang="en-US" sz="1800" b="0" dirty="0">
                <a:solidFill>
                  <a:srgbClr val="2B3A67"/>
                </a:solidFill>
              </a:rPr>
              <a:t>Power supply, vacuum system, cryogenic system, diagnostics …</a:t>
            </a:r>
          </a:p>
          <a:p>
            <a:r>
              <a:rPr lang="en-US" sz="1800" dirty="0">
                <a:solidFill>
                  <a:srgbClr val="2B3A67"/>
                </a:solidFill>
              </a:rPr>
              <a:t>Technology: </a:t>
            </a:r>
            <a:br>
              <a:rPr lang="en-US" sz="1800" dirty="0">
                <a:solidFill>
                  <a:srgbClr val="2B3A67"/>
                </a:solidFill>
              </a:rPr>
            </a:br>
            <a:r>
              <a:rPr lang="en-US" sz="1800" dirty="0">
                <a:solidFill>
                  <a:srgbClr val="00B0F0"/>
                </a:solidFill>
              </a:rPr>
              <a:t>Quality</a:t>
            </a:r>
            <a:r>
              <a:rPr lang="en-US" sz="1800" b="0" dirty="0">
                <a:solidFill>
                  <a:srgbClr val="2B3A67"/>
                </a:solidFill>
              </a:rPr>
              <a:t>, characterization, data availability, reproducibility, </a:t>
            </a:r>
            <a:r>
              <a:rPr lang="en-US" sz="1800" dirty="0">
                <a:solidFill>
                  <a:srgbClr val="00B0F0"/>
                </a:solidFill>
              </a:rPr>
              <a:t>quantity at industrial scale</a:t>
            </a:r>
            <a:r>
              <a:rPr lang="en-US" sz="1800" b="0" dirty="0">
                <a:solidFill>
                  <a:srgbClr val="2B3A67"/>
                </a:solidFill>
              </a:rPr>
              <a:t>, supply chain resilience, price …</a:t>
            </a:r>
          </a:p>
          <a:p>
            <a:endParaRPr lang="en-US" sz="1800" dirty="0">
              <a:solidFill>
                <a:srgbClr val="2B3A67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6FDC3-D178-4566-9F1F-017336039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pic>
        <p:nvPicPr>
          <p:cNvPr id="6" name="Content Placeholder 65">
            <a:extLst>
              <a:ext uri="{FF2B5EF4-FFF2-40B4-BE49-F238E27FC236}">
                <a16:creationId xmlns:a16="http://schemas.microsoft.com/office/drawing/2014/main" id="{3481D993-6A23-4234-B9C0-74B55AB47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5"/>
          <a:stretch/>
        </p:blipFill>
        <p:spPr bwMode="gray">
          <a:xfrm>
            <a:off x="10004502" y="3001559"/>
            <a:ext cx="1302770" cy="944880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11F331-6A34-4B31-A2A8-B75C01843880}"/>
              </a:ext>
            </a:extLst>
          </p:cNvPr>
          <p:cNvSpPr/>
          <p:nvPr/>
        </p:nvSpPr>
        <p:spPr>
          <a:xfrm flipV="1">
            <a:off x="6028781" y="1229058"/>
            <a:ext cx="228647" cy="4252889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84610-91D9-4E0E-A42F-F6B2B58B47CB}"/>
              </a:ext>
            </a:extLst>
          </p:cNvPr>
          <p:cNvSpPr txBox="1"/>
          <p:nvPr/>
        </p:nvSpPr>
        <p:spPr>
          <a:xfrm rot="16200000">
            <a:off x="5125918" y="2060305"/>
            <a:ext cx="1973612" cy="29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Liquid Helium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1CDF75-09EF-46F3-A976-94A40AA59A1D}"/>
              </a:ext>
            </a:extLst>
          </p:cNvPr>
          <p:cNvSpPr txBox="1"/>
          <p:nvPr/>
        </p:nvSpPr>
        <p:spPr>
          <a:xfrm rot="16200000">
            <a:off x="5048748" y="4519834"/>
            <a:ext cx="2127950" cy="29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17462-F71B-41E9-B845-511B93731DC0}"/>
              </a:ext>
            </a:extLst>
          </p:cNvPr>
          <p:cNvSpPr txBox="1"/>
          <p:nvPr/>
        </p:nvSpPr>
        <p:spPr>
          <a:xfrm>
            <a:off x="10116551" y="3939114"/>
            <a:ext cx="109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REBCO</a:t>
            </a:r>
            <a:br>
              <a:rPr lang="en-US" sz="1600" dirty="0"/>
            </a:br>
            <a:r>
              <a:rPr lang="en-US" sz="1600" dirty="0"/>
              <a:t>tape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A09B9-F316-472F-87E2-E48A45914223}"/>
              </a:ext>
            </a:extLst>
          </p:cNvPr>
          <p:cNvGrpSpPr/>
          <p:nvPr/>
        </p:nvGrpSpPr>
        <p:grpSpPr>
          <a:xfrm>
            <a:off x="6285476" y="5568527"/>
            <a:ext cx="5666524" cy="888689"/>
            <a:chOff x="920483" y="4676419"/>
            <a:chExt cx="7236166" cy="76553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B10C62-490A-4E1E-A993-CE4A941B6620}"/>
                </a:ext>
              </a:extLst>
            </p:cNvPr>
            <p:cNvCxnSpPr/>
            <p:nvPr/>
          </p:nvCxnSpPr>
          <p:spPr>
            <a:xfrm flipV="1">
              <a:off x="1043615" y="5029632"/>
              <a:ext cx="670838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1265E6-ED50-4F0A-9D5B-E32A008DC387}"/>
                </a:ext>
              </a:extLst>
            </p:cNvPr>
            <p:cNvCxnSpPr/>
            <p:nvPr/>
          </p:nvCxnSpPr>
          <p:spPr>
            <a:xfrm>
              <a:off x="1046644" y="4948974"/>
              <a:ext cx="0" cy="155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692C6D-CDE5-497C-AF64-4D8DA32F7BEE}"/>
                </a:ext>
              </a:extLst>
            </p:cNvPr>
            <p:cNvCxnSpPr/>
            <p:nvPr/>
          </p:nvCxnSpPr>
          <p:spPr>
            <a:xfrm>
              <a:off x="1960139" y="4981806"/>
              <a:ext cx="0" cy="930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B83B28-4037-4622-8DAF-D4DA6131E52F}"/>
                </a:ext>
              </a:extLst>
            </p:cNvPr>
            <p:cNvCxnSpPr/>
            <p:nvPr/>
          </p:nvCxnSpPr>
          <p:spPr>
            <a:xfrm>
              <a:off x="2873634" y="4948974"/>
              <a:ext cx="0" cy="155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0E27995-D5AD-40E8-A8A1-EEB2C274A34B}"/>
                </a:ext>
              </a:extLst>
            </p:cNvPr>
            <p:cNvCxnSpPr/>
            <p:nvPr/>
          </p:nvCxnSpPr>
          <p:spPr>
            <a:xfrm>
              <a:off x="3787130" y="4981806"/>
              <a:ext cx="0" cy="930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1981AC-47C4-43CF-BAA9-1895BA1623D4}"/>
                </a:ext>
              </a:extLst>
            </p:cNvPr>
            <p:cNvCxnSpPr/>
            <p:nvPr/>
          </p:nvCxnSpPr>
          <p:spPr>
            <a:xfrm>
              <a:off x="4700625" y="4948974"/>
              <a:ext cx="0" cy="155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E7F163-BE1E-4D26-8FDC-0249707335E2}"/>
                </a:ext>
              </a:extLst>
            </p:cNvPr>
            <p:cNvCxnSpPr/>
            <p:nvPr/>
          </p:nvCxnSpPr>
          <p:spPr>
            <a:xfrm>
              <a:off x="5614120" y="4981806"/>
              <a:ext cx="0" cy="930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985A86-E360-4109-87A0-B580CF65AA02}"/>
                </a:ext>
              </a:extLst>
            </p:cNvPr>
            <p:cNvCxnSpPr/>
            <p:nvPr/>
          </p:nvCxnSpPr>
          <p:spPr>
            <a:xfrm>
              <a:off x="6527615" y="4948974"/>
              <a:ext cx="0" cy="1551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64D702-FA28-40E3-8945-41122FDDEEC2}"/>
                </a:ext>
              </a:extLst>
            </p:cNvPr>
            <p:cNvSpPr txBox="1"/>
            <p:nvPr/>
          </p:nvSpPr>
          <p:spPr>
            <a:xfrm>
              <a:off x="7751997" y="4867398"/>
              <a:ext cx="404652" cy="31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3462D-0D89-4122-A0DF-E43C496CB24A}"/>
                </a:ext>
              </a:extLst>
            </p:cNvPr>
            <p:cNvSpPr txBox="1"/>
            <p:nvPr/>
          </p:nvSpPr>
          <p:spPr>
            <a:xfrm>
              <a:off x="920483" y="4676419"/>
              <a:ext cx="257207" cy="291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50EA6B-25FE-4E74-8587-CEEB09F1BB39}"/>
                </a:ext>
              </a:extLst>
            </p:cNvPr>
            <p:cNvSpPr txBox="1"/>
            <p:nvPr/>
          </p:nvSpPr>
          <p:spPr>
            <a:xfrm>
              <a:off x="2698915" y="4676419"/>
              <a:ext cx="355282" cy="291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930780-5F77-4916-BBE9-C04FB73C819A}"/>
                </a:ext>
              </a:extLst>
            </p:cNvPr>
            <p:cNvSpPr txBox="1"/>
            <p:nvPr/>
          </p:nvSpPr>
          <p:spPr>
            <a:xfrm>
              <a:off x="4522951" y="4676419"/>
              <a:ext cx="355282" cy="291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3B6D39-9768-4470-90E7-BF39F0BB417E}"/>
                </a:ext>
              </a:extLst>
            </p:cNvPr>
            <p:cNvSpPr txBox="1"/>
            <p:nvPr/>
          </p:nvSpPr>
          <p:spPr>
            <a:xfrm>
              <a:off x="6361189" y="4676419"/>
              <a:ext cx="355282" cy="291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BFE29C-DABC-4FAE-A2ED-04E08EBFCB09}"/>
                </a:ext>
              </a:extLst>
            </p:cNvPr>
            <p:cNvSpPr/>
            <p:nvPr/>
          </p:nvSpPr>
          <p:spPr>
            <a:xfrm>
              <a:off x="1112134" y="5150210"/>
              <a:ext cx="976889" cy="2917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field </a:t>
              </a:r>
              <a:endParaRPr lang="en-GB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E82B14-BD23-43A4-A0AC-4DDFE106E3D8}"/>
                </a:ext>
              </a:extLst>
            </p:cNvPr>
            <p:cNvSpPr/>
            <p:nvPr/>
          </p:nvSpPr>
          <p:spPr>
            <a:xfrm>
              <a:off x="2429510" y="5150210"/>
              <a:ext cx="1015566" cy="2917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D80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field </a:t>
              </a:r>
              <a:endParaRPr lang="en-GB" sz="1600" b="1" dirty="0">
                <a:solidFill>
                  <a:srgbClr val="ED8013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39D6F5-6D03-4A0C-8982-07BB06FDE9BB}"/>
                </a:ext>
              </a:extLst>
            </p:cNvPr>
            <p:cNvSpPr/>
            <p:nvPr/>
          </p:nvSpPr>
          <p:spPr>
            <a:xfrm>
              <a:off x="4574487" y="5150210"/>
              <a:ext cx="1468647" cy="2917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Ultra High field 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46D1DDA-CEC7-43C0-B522-3DE92D3D16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/>
          <a:stretch/>
        </p:blipFill>
        <p:spPr>
          <a:xfrm>
            <a:off x="8894989" y="3903667"/>
            <a:ext cx="950612" cy="100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EEA0C1-AFFF-4326-A69B-D20EB2714EC0}"/>
              </a:ext>
            </a:extLst>
          </p:cNvPr>
          <p:cNvSpPr txBox="1"/>
          <p:nvPr/>
        </p:nvSpPr>
        <p:spPr>
          <a:xfrm>
            <a:off x="8790528" y="4911667"/>
            <a:ext cx="1159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BSCCO 2212 wire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00177F-1C34-4E94-A2FC-8FFC2FCA6148}"/>
              </a:ext>
            </a:extLst>
          </p:cNvPr>
          <p:cNvGrpSpPr>
            <a:grpSpLocks noChangeAspect="1"/>
          </p:cNvGrpSpPr>
          <p:nvPr/>
        </p:nvGrpSpPr>
        <p:grpSpPr>
          <a:xfrm>
            <a:off x="7515739" y="3910017"/>
            <a:ext cx="1354717" cy="1008000"/>
            <a:chOff x="6506791" y="4508432"/>
            <a:chExt cx="1698806" cy="13532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790DEF-3CF2-4AB4-9752-B31A1C384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791" y="4508432"/>
              <a:ext cx="1066800" cy="1066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5854C31-CBF9-4BD8-90F0-4EDB9FE2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308" y="5060791"/>
              <a:ext cx="1121289" cy="80092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2F7CE7-B35D-44BA-80C6-D5967E101057}"/>
              </a:ext>
            </a:extLst>
          </p:cNvPr>
          <p:cNvSpPr txBox="1"/>
          <p:nvPr/>
        </p:nvSpPr>
        <p:spPr>
          <a:xfrm>
            <a:off x="7702315" y="4897172"/>
            <a:ext cx="87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YBCO</a:t>
            </a:r>
            <a:br>
              <a:rPr lang="en-US" sz="1600" dirty="0"/>
            </a:br>
            <a:r>
              <a:rPr lang="en-US" sz="1600" dirty="0"/>
              <a:t>bulk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DC544A4-3C2E-4367-9BDD-10EF419A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230" y="4596913"/>
            <a:ext cx="1533288" cy="2966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C03317-9FCF-4353-84C2-757C98E4FCEB}"/>
              </a:ext>
            </a:extLst>
          </p:cNvPr>
          <p:cNvSpPr txBox="1"/>
          <p:nvPr/>
        </p:nvSpPr>
        <p:spPr>
          <a:xfrm>
            <a:off x="9901092" y="4879917"/>
            <a:ext cx="153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BSCCO </a:t>
            </a:r>
            <a:br>
              <a:rPr lang="en-US" sz="1600" dirty="0"/>
            </a:br>
            <a:r>
              <a:rPr lang="en-US" sz="1600" dirty="0"/>
              <a:t>2223 tape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0F6AF9-7E29-425B-9D51-12DC0D7F35AA}"/>
              </a:ext>
            </a:extLst>
          </p:cNvPr>
          <p:cNvSpPr txBox="1"/>
          <p:nvPr/>
        </p:nvSpPr>
        <p:spPr>
          <a:xfrm>
            <a:off x="6866608" y="2337315"/>
            <a:ext cx="825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Nb-Ti</a:t>
            </a:r>
            <a:br>
              <a:rPr lang="en-US" sz="1600" dirty="0"/>
            </a:br>
            <a:r>
              <a:rPr lang="en-US" sz="1600" dirty="0"/>
              <a:t>wire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077663-9531-4A23-A3D6-E5CD2F3D4423}"/>
              </a:ext>
            </a:extLst>
          </p:cNvPr>
          <p:cNvSpPr txBox="1"/>
          <p:nvPr/>
        </p:nvSpPr>
        <p:spPr>
          <a:xfrm>
            <a:off x="7936403" y="2788956"/>
            <a:ext cx="87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Nb3Sn</a:t>
            </a:r>
            <a:br>
              <a:rPr lang="en-US" sz="1600" dirty="0"/>
            </a:br>
            <a:r>
              <a:rPr lang="en-US" sz="1600" dirty="0"/>
              <a:t>wire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1C8B03-7B99-4332-963A-254EED1FD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29" y="1770473"/>
            <a:ext cx="977053" cy="100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F2743D-53C5-47A6-8ABE-86A625426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92" y="1330668"/>
            <a:ext cx="1021561" cy="100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C04254A-E602-4BEB-B659-72B23013E04E}"/>
              </a:ext>
            </a:extLst>
          </p:cNvPr>
          <p:cNvSpPr/>
          <p:nvPr/>
        </p:nvSpPr>
        <p:spPr>
          <a:xfrm>
            <a:off x="6325580" y="1242083"/>
            <a:ext cx="5371837" cy="425435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D9F46C-7F51-44BC-BC0A-0B950FB48A73}"/>
              </a:ext>
            </a:extLst>
          </p:cNvPr>
          <p:cNvSpPr/>
          <p:nvPr/>
        </p:nvSpPr>
        <p:spPr>
          <a:xfrm>
            <a:off x="6323883" y="1234463"/>
            <a:ext cx="2685730" cy="2189755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6AD334-BCA4-4A9D-B4EE-B83158D28C7D}"/>
              </a:ext>
            </a:extLst>
          </p:cNvPr>
          <p:cNvSpPr/>
          <p:nvPr/>
        </p:nvSpPr>
        <p:spPr>
          <a:xfrm>
            <a:off x="8366461" y="1234463"/>
            <a:ext cx="643152" cy="246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29CE70-F519-473C-8514-436FC73529A2}"/>
              </a:ext>
            </a:extLst>
          </p:cNvPr>
          <p:cNvSpPr/>
          <p:nvPr/>
        </p:nvSpPr>
        <p:spPr>
          <a:xfrm>
            <a:off x="11054265" y="1238020"/>
            <a:ext cx="643152" cy="2465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HTS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1ECB844-CC38-4BA8-8C10-76A80B19A1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4" r="35505"/>
          <a:stretch/>
        </p:blipFill>
        <p:spPr>
          <a:xfrm>
            <a:off x="6370305" y="2910066"/>
            <a:ext cx="1005530" cy="1008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70F771B-CF2F-402C-8527-4D12B7086999}"/>
              </a:ext>
            </a:extLst>
          </p:cNvPr>
          <p:cNvSpPr txBox="1"/>
          <p:nvPr/>
        </p:nvSpPr>
        <p:spPr>
          <a:xfrm>
            <a:off x="6446449" y="3903272"/>
            <a:ext cx="82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MgB2</a:t>
            </a:r>
            <a:br>
              <a:rPr lang="en-US" sz="1600" dirty="0"/>
            </a:br>
            <a:r>
              <a:rPr lang="en-US" sz="1600" dirty="0"/>
              <a:t>wire</a:t>
            </a:r>
          </a:p>
        </p:txBody>
      </p:sp>
    </p:spTree>
    <p:extLst>
      <p:ext uri="{BB962C8B-B14F-4D97-AF65-F5344CB8AC3E}">
        <p14:creationId xmlns:p14="http://schemas.microsoft.com/office/powerpoint/2010/main" val="1433336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979B-0795-4D22-B6AE-C7E5A389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technological Limits of REBCO TAPES (1/3)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564D6-D354-45B1-B776-F7E0D28FBC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9599" y="1144126"/>
                <a:ext cx="7015689" cy="5198376"/>
              </a:xfrm>
            </p:spPr>
            <p:txBody>
              <a:bodyPr/>
              <a:lstStyle/>
              <a:p>
                <a:r>
                  <a:rPr lang="en-US" sz="2200" dirty="0"/>
                  <a:t>Quench</a:t>
                </a:r>
              </a:p>
              <a:p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Local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 transition from superconducting to normal conducting state</a:t>
                </a:r>
              </a:p>
              <a:p>
                <a:r>
                  <a:rPr lang="en-US" sz="1800" b="0" dirty="0">
                    <a:solidFill>
                      <a:srgbClr val="2B3A67"/>
                    </a:solidFill>
                  </a:rPr>
                  <a:t>Stored magnetic energy </a:t>
                </a:r>
                <a:r>
                  <a:rPr lang="en-US" sz="1800" b="0" dirty="0">
                    <a:solidFill>
                      <a:srgbClr val="2B3A67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1800" b="0" dirty="0">
                    <a:solidFill>
                      <a:srgbClr val="2B3A67"/>
                    </a:solidFill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</a:rPr>
                  <a:t>heat</a:t>
                </a:r>
                <a:r>
                  <a:rPr lang="en-US" sz="1800" b="0" dirty="0">
                    <a:solidFill>
                      <a:srgbClr val="2B3A67"/>
                    </a:solidFill>
                  </a:rPr>
                  <a:t> in the superconductor </a:t>
                </a:r>
              </a:p>
              <a:p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Possible </a:t>
                </a:r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degradation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 due to </a:t>
                </a:r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local stress 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and </a:t>
                </a:r>
                <a:r>
                  <a:rPr lang="en-US" sz="1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thermal runaway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br>
                  <a:rPr lang="en-US" sz="1800" b="0" dirty="0">
                    <a:solidFill>
                      <a:srgbClr val="2B3A67"/>
                    </a:solidFill>
                  </a:rPr>
                </a:br>
                <a:r>
                  <a:rPr lang="en-US" sz="1800" b="0" dirty="0">
                    <a:solidFill>
                      <a:srgbClr val="2B3A67"/>
                    </a:solidFill>
                  </a:rPr>
                  <a:t>REBCO tapes:</a:t>
                </a:r>
                <a:endParaRPr lang="en-US" sz="1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High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 energy density</a:t>
                </a:r>
                <a:endParaRPr lang="en-US" sz="1800" b="0" dirty="0">
                  <a:solidFill>
                    <a:srgbClr val="2B3A67"/>
                  </a:solidFill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Slow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 quench propagation (high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  <a:b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</a:b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d</a:t>
                </a:r>
                <a:r>
                  <a:rPr lang="en-US" sz="180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ifficult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 quench detection 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1800" b="0" dirty="0">
                    <a:solidFill>
                      <a:srgbClr val="2B3A67"/>
                    </a:solidFill>
                    <a:cs typeface="Times New Roman" panose="02020603050405020304" pitchFamily="18" charset="0"/>
                  </a:rPr>
                  <a:t> Potential damage </a:t>
                </a:r>
                <a:endParaRPr lang="en-GB" sz="1800" b="0" dirty="0">
                  <a:solidFill>
                    <a:srgbClr val="2B3A67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564D6-D354-45B1-B776-F7E0D28FBC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9599" y="1144126"/>
                <a:ext cx="7015689" cy="5198376"/>
              </a:xfrm>
              <a:blipFill>
                <a:blip r:embed="rId2"/>
                <a:stretch>
                  <a:fillRect l="-1129" t="-1526" r="-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FDC09-5BB3-4103-9BD1-CB5EE1313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5771" y="6559550"/>
            <a:ext cx="592256" cy="216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 dirty="0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B934A703-4A3F-4377-ADD0-5203B9B0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126" y="1203884"/>
            <a:ext cx="1941931" cy="147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D10E224-FB45-48EF-B02B-ADE22ED54C92}"/>
              </a:ext>
            </a:extLst>
          </p:cNvPr>
          <p:cNvSpPr/>
          <p:nvPr/>
        </p:nvSpPr>
        <p:spPr>
          <a:xfrm>
            <a:off x="8506224" y="2753382"/>
            <a:ext cx="24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B3A67"/>
                </a:solidFill>
              </a:rPr>
              <a:t>LHC accident (2008)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354C14-17D1-4F5B-8D21-422D3BB0B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68" y="1207626"/>
            <a:ext cx="1102688" cy="147025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18BFC6A-447F-4363-BB04-EEC84A6D6D7E}"/>
              </a:ext>
            </a:extLst>
          </p:cNvPr>
          <p:cNvGrpSpPr/>
          <p:nvPr/>
        </p:nvGrpSpPr>
        <p:grpSpPr>
          <a:xfrm>
            <a:off x="8502068" y="3186408"/>
            <a:ext cx="3558987" cy="2281235"/>
            <a:chOff x="5405013" y="2278643"/>
            <a:chExt cx="3558987" cy="22812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7676A0-A3B9-41D7-A995-69300F7B6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5013" y="2283172"/>
              <a:ext cx="1415100" cy="217431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301683-4A7A-4175-AF27-70341C13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7336" y="2278643"/>
              <a:ext cx="1694666" cy="138654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CFE0A85-65D0-4B31-9CAF-26B3C85DA74D}"/>
                </a:ext>
              </a:extLst>
            </p:cNvPr>
            <p:cNvSpPr/>
            <p:nvPr/>
          </p:nvSpPr>
          <p:spPr>
            <a:xfrm>
              <a:off x="6901361" y="3728881"/>
              <a:ext cx="20626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2B3A67"/>
                  </a:solidFill>
                </a:rPr>
                <a:t>Quench in the </a:t>
              </a:r>
              <a:br>
                <a:rPr lang="en-US" sz="1600" dirty="0">
                  <a:solidFill>
                    <a:srgbClr val="2B3A67"/>
                  </a:solidFill>
                </a:rPr>
              </a:br>
              <a:r>
                <a:rPr lang="en-US" sz="1600" dirty="0">
                  <a:solidFill>
                    <a:srgbClr val="2B3A67"/>
                  </a:solidFill>
                </a:rPr>
                <a:t>CFS-SPARC </a:t>
              </a:r>
              <a:br>
                <a:rPr lang="en-US" sz="1600" dirty="0">
                  <a:solidFill>
                    <a:srgbClr val="2B3A67"/>
                  </a:solidFill>
                </a:rPr>
              </a:br>
              <a:r>
                <a:rPr lang="en-US" sz="1600" dirty="0">
                  <a:solidFill>
                    <a:srgbClr val="2B3A67"/>
                  </a:solidFill>
                </a:rPr>
                <a:t>TF Coil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0DA7EB-A3E3-4D35-B50B-47670978AF94}"/>
                </a:ext>
              </a:extLst>
            </p:cNvPr>
            <p:cNvSpPr/>
            <p:nvPr/>
          </p:nvSpPr>
          <p:spPr>
            <a:xfrm>
              <a:off x="5505450" y="2368550"/>
              <a:ext cx="634281" cy="588334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AA6918-A9B8-4CF0-8F58-675A918C9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9731" y="2300166"/>
              <a:ext cx="761630" cy="68384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C1B5A8-46DF-4BC8-B7FB-EC7074B7B9EC}"/>
                </a:ext>
              </a:extLst>
            </p:cNvPr>
            <p:cNvCxnSpPr>
              <a:cxnSpLocks/>
            </p:cNvCxnSpPr>
            <p:nvPr/>
          </p:nvCxnSpPr>
          <p:spPr>
            <a:xfrm>
              <a:off x="6139731" y="2956884"/>
              <a:ext cx="761630" cy="70830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A3155D4-E4AD-4F7F-B506-E3BCF215AF9B}"/>
              </a:ext>
            </a:extLst>
          </p:cNvPr>
          <p:cNvSpPr/>
          <p:nvPr/>
        </p:nvSpPr>
        <p:spPr>
          <a:xfrm>
            <a:off x="1934914" y="4753177"/>
            <a:ext cx="4525885" cy="317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D054FB-0911-458F-A001-25EEDF27DB17}"/>
              </a:ext>
            </a:extLst>
          </p:cNvPr>
          <p:cNvSpPr/>
          <p:nvPr/>
        </p:nvSpPr>
        <p:spPr>
          <a:xfrm>
            <a:off x="2147977" y="4963099"/>
            <a:ext cx="4525885" cy="317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77CBC5B-CDC2-42C2-A719-AC087309921C}"/>
              </a:ext>
            </a:extLst>
          </p:cNvPr>
          <p:cNvSpPr/>
          <p:nvPr/>
        </p:nvSpPr>
        <p:spPr>
          <a:xfrm>
            <a:off x="4697413" y="4964112"/>
            <a:ext cx="325241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CEE876-D520-4F44-935C-C269DB719249}"/>
              </a:ext>
            </a:extLst>
          </p:cNvPr>
          <p:cNvSpPr/>
          <p:nvPr/>
        </p:nvSpPr>
        <p:spPr>
          <a:xfrm>
            <a:off x="2362289" y="5195447"/>
            <a:ext cx="4525885" cy="317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80772D4-28FF-4F58-8064-058CB63F9E88}"/>
              </a:ext>
            </a:extLst>
          </p:cNvPr>
          <p:cNvSpPr/>
          <p:nvPr/>
        </p:nvSpPr>
        <p:spPr>
          <a:xfrm>
            <a:off x="4835240" y="5197473"/>
            <a:ext cx="514636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DC96297-0EDF-49D4-A6AF-82F081DB69AD}"/>
              </a:ext>
            </a:extLst>
          </p:cNvPr>
          <p:cNvSpPr/>
          <p:nvPr/>
        </p:nvSpPr>
        <p:spPr>
          <a:xfrm>
            <a:off x="4934772" y="5191480"/>
            <a:ext cx="307758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25E3FB9-E8F1-4BDB-95F8-C7B069347E32}"/>
              </a:ext>
            </a:extLst>
          </p:cNvPr>
          <p:cNvSpPr/>
          <p:nvPr/>
        </p:nvSpPr>
        <p:spPr>
          <a:xfrm>
            <a:off x="2576601" y="5396046"/>
            <a:ext cx="4525885" cy="317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F2FA695-65C1-4A96-8083-0F562E07A863}"/>
              </a:ext>
            </a:extLst>
          </p:cNvPr>
          <p:cNvSpPr/>
          <p:nvPr/>
        </p:nvSpPr>
        <p:spPr>
          <a:xfrm>
            <a:off x="4957762" y="5398072"/>
            <a:ext cx="739775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20E4579-B490-4B48-AF84-B2EA889D6A0A}"/>
              </a:ext>
            </a:extLst>
          </p:cNvPr>
          <p:cNvSpPr/>
          <p:nvPr/>
        </p:nvSpPr>
        <p:spPr>
          <a:xfrm>
            <a:off x="5126037" y="5392079"/>
            <a:ext cx="375255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B17D3A7-581A-4870-B2CC-8AF3E8808E25}"/>
              </a:ext>
            </a:extLst>
          </p:cNvPr>
          <p:cNvSpPr/>
          <p:nvPr/>
        </p:nvSpPr>
        <p:spPr>
          <a:xfrm>
            <a:off x="5186938" y="5386086"/>
            <a:ext cx="238769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C2E6CA4-5515-40D8-8747-980A799E8FE4}"/>
              </a:ext>
            </a:extLst>
          </p:cNvPr>
          <p:cNvSpPr/>
          <p:nvPr/>
        </p:nvSpPr>
        <p:spPr>
          <a:xfrm>
            <a:off x="5264755" y="5396045"/>
            <a:ext cx="99226" cy="321468"/>
          </a:xfrm>
          <a:custGeom>
            <a:avLst/>
            <a:gdLst>
              <a:gd name="connsiteX0" fmla="*/ 145256 w 145256"/>
              <a:gd name="connsiteY0" fmla="*/ 0 h 321468"/>
              <a:gd name="connsiteX1" fmla="*/ 0 w 145256"/>
              <a:gd name="connsiteY1" fmla="*/ 2381 h 321468"/>
              <a:gd name="connsiteX2" fmla="*/ 0 w 145256"/>
              <a:gd name="connsiteY2" fmla="*/ 321468 h 321468"/>
              <a:gd name="connsiteX3" fmla="*/ 145256 w 145256"/>
              <a:gd name="connsiteY3" fmla="*/ 319087 h 321468"/>
              <a:gd name="connsiteX4" fmla="*/ 145256 w 145256"/>
              <a:gd name="connsiteY4" fmla="*/ 0 h 321468"/>
              <a:gd name="connsiteX0" fmla="*/ 145256 w 210168"/>
              <a:gd name="connsiteY0" fmla="*/ 0 h 321468"/>
              <a:gd name="connsiteX1" fmla="*/ 0 w 210168"/>
              <a:gd name="connsiteY1" fmla="*/ 2381 h 321468"/>
              <a:gd name="connsiteX2" fmla="*/ 0 w 210168"/>
              <a:gd name="connsiteY2" fmla="*/ 321468 h 321468"/>
              <a:gd name="connsiteX3" fmla="*/ 145256 w 210168"/>
              <a:gd name="connsiteY3" fmla="*/ 319087 h 321468"/>
              <a:gd name="connsiteX4" fmla="*/ 145256 w 210168"/>
              <a:gd name="connsiteY4" fmla="*/ 0 h 321468"/>
              <a:gd name="connsiteX0" fmla="*/ 145256 w 288004"/>
              <a:gd name="connsiteY0" fmla="*/ 0 h 321468"/>
              <a:gd name="connsiteX1" fmla="*/ 0 w 288004"/>
              <a:gd name="connsiteY1" fmla="*/ 2381 h 321468"/>
              <a:gd name="connsiteX2" fmla="*/ 0 w 288004"/>
              <a:gd name="connsiteY2" fmla="*/ 321468 h 321468"/>
              <a:gd name="connsiteX3" fmla="*/ 145256 w 288004"/>
              <a:gd name="connsiteY3" fmla="*/ 319087 h 321468"/>
              <a:gd name="connsiteX4" fmla="*/ 145256 w 288004"/>
              <a:gd name="connsiteY4" fmla="*/ 0 h 321468"/>
              <a:gd name="connsiteX0" fmla="*/ 252147 w 394895"/>
              <a:gd name="connsiteY0" fmla="*/ 0 h 321468"/>
              <a:gd name="connsiteX1" fmla="*/ 106891 w 394895"/>
              <a:gd name="connsiteY1" fmla="*/ 2381 h 321468"/>
              <a:gd name="connsiteX2" fmla="*/ 106891 w 394895"/>
              <a:gd name="connsiteY2" fmla="*/ 321468 h 321468"/>
              <a:gd name="connsiteX3" fmla="*/ 252147 w 394895"/>
              <a:gd name="connsiteY3" fmla="*/ 319087 h 321468"/>
              <a:gd name="connsiteX4" fmla="*/ 252147 w 394895"/>
              <a:gd name="connsiteY4" fmla="*/ 0 h 321468"/>
              <a:gd name="connsiteX0" fmla="*/ 279406 w 422154"/>
              <a:gd name="connsiteY0" fmla="*/ 0 h 321468"/>
              <a:gd name="connsiteX1" fmla="*/ 134150 w 422154"/>
              <a:gd name="connsiteY1" fmla="*/ 2381 h 321468"/>
              <a:gd name="connsiteX2" fmla="*/ 134150 w 422154"/>
              <a:gd name="connsiteY2" fmla="*/ 321468 h 321468"/>
              <a:gd name="connsiteX3" fmla="*/ 279406 w 422154"/>
              <a:gd name="connsiteY3" fmla="*/ 319087 h 321468"/>
              <a:gd name="connsiteX4" fmla="*/ 279406 w 422154"/>
              <a:gd name="connsiteY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54" h="321468">
                <a:moveTo>
                  <a:pt x="279406" y="0"/>
                </a:moveTo>
                <a:lnTo>
                  <a:pt x="134150" y="2381"/>
                </a:lnTo>
                <a:cubicBezTo>
                  <a:pt x="29375" y="73024"/>
                  <a:pt x="-106356" y="186531"/>
                  <a:pt x="134150" y="321468"/>
                </a:cubicBezTo>
                <a:lnTo>
                  <a:pt x="279406" y="319087"/>
                </a:lnTo>
                <a:cubicBezTo>
                  <a:pt x="508800" y="169862"/>
                  <a:pt x="426250" y="118268"/>
                  <a:pt x="279406" y="0"/>
                </a:cubicBezTo>
                <a:close/>
              </a:path>
            </a:pathLst>
          </a:custGeom>
          <a:solidFill>
            <a:srgbClr val="CC321A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573EC7B-0C45-4E45-A4C4-7FCFB9A683F3}"/>
              </a:ext>
            </a:extLst>
          </p:cNvPr>
          <p:cNvCxnSpPr/>
          <p:nvPr/>
        </p:nvCxnSpPr>
        <p:spPr>
          <a:xfrm>
            <a:off x="1815472" y="5112804"/>
            <a:ext cx="825619" cy="956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94A1E33-B433-456F-AC1E-0ACE275F4438}"/>
              </a:ext>
            </a:extLst>
          </p:cNvPr>
          <p:cNvSpPr/>
          <p:nvPr/>
        </p:nvSpPr>
        <p:spPr>
          <a:xfrm>
            <a:off x="2284262" y="6097173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B3A6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Time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D5CA972-1EA5-4356-8C91-AEB13DDFDF43}"/>
              </a:ext>
            </a:extLst>
          </p:cNvPr>
          <p:cNvSpPr/>
          <p:nvPr/>
        </p:nvSpPr>
        <p:spPr>
          <a:xfrm>
            <a:off x="4786172" y="5783751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B3A6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Hot spot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D2A77A5-E40A-45BA-B76C-E70517684853}"/>
              </a:ext>
            </a:extLst>
          </p:cNvPr>
          <p:cNvSpPr/>
          <p:nvPr/>
        </p:nvSpPr>
        <p:spPr>
          <a:xfrm>
            <a:off x="1274985" y="471577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B3A6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tape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D9FECB3-1EF8-419C-818A-01D960D1208F}"/>
              </a:ext>
            </a:extLst>
          </p:cNvPr>
          <p:cNvSpPr/>
          <p:nvPr/>
        </p:nvSpPr>
        <p:spPr>
          <a:xfrm>
            <a:off x="4027973" y="6397936"/>
            <a:ext cx="410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Mitigate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consequences of quench 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6E6606-7C55-4DAA-8BAF-967D9CAE9430}"/>
              </a:ext>
            </a:extLst>
          </p:cNvPr>
          <p:cNvSpPr/>
          <p:nvPr/>
        </p:nvSpPr>
        <p:spPr>
          <a:xfrm>
            <a:off x="8502068" y="5555150"/>
            <a:ext cx="3166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B3A67"/>
                </a:solidFill>
              </a:rPr>
              <a:t>LaBombard</a:t>
            </a:r>
            <a:r>
              <a:rPr lang="en-US" sz="1200" dirty="0">
                <a:solidFill>
                  <a:srgbClr val="2B3A67"/>
                </a:solidFill>
              </a:rPr>
              <a:t> IEEE-ASC 2024. </a:t>
            </a:r>
            <a:r>
              <a:rPr lang="en-US" sz="1200" dirty="0">
                <a:solidFill>
                  <a:srgbClr val="2B3A6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https://snf.ieeecsc.org/files/ieeecsc/slides/LaBombard%20presentation.pdf</a:t>
            </a:r>
            <a:endParaRPr lang="en-US" sz="1200" dirty="0">
              <a:solidFill>
                <a:srgbClr val="2B3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 animBg="1"/>
      <p:bldP spid="37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3" grpId="0"/>
      <p:bldP spid="54" grpId="0"/>
      <p:bldP spid="55" grpId="0"/>
      <p:bldP spid="5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8D6C-5DDD-46D7-84DA-2140A942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6758F-9007-48BE-9A20-AEE570979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r>
              <a:rPr lang="en-US" noProof="0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A82A74-168F-4A85-9A05-AB134F1D1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600" y="1106026"/>
            <a:ext cx="10982400" cy="5198376"/>
          </a:xfrm>
        </p:spPr>
        <p:txBody>
          <a:bodyPr/>
          <a:lstStyle/>
          <a:p>
            <a:r>
              <a:rPr lang="en-US" dirty="0"/>
              <a:t>Iron yoke shape optimized for minimizing field integrals</a:t>
            </a:r>
          </a:p>
          <a:p>
            <a:br>
              <a:rPr lang="en-US" sz="1800" b="0" dirty="0">
                <a:solidFill>
                  <a:srgbClr val="2B3A67"/>
                </a:solidFill>
              </a:rPr>
            </a:br>
            <a:r>
              <a:rPr lang="en-US" sz="1800" b="0" dirty="0">
                <a:solidFill>
                  <a:srgbClr val="2B3A67"/>
                </a:solidFill>
              </a:rPr>
              <a:t>Optimization loop 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A714D-0768-44B0-B75B-4BBD03CC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74" y="3450686"/>
            <a:ext cx="596160" cy="59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BAD7F-8193-4239-A1D7-E076D77D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855" y="3375082"/>
            <a:ext cx="755922" cy="755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F2FE95-39BF-4D5C-86E6-93AD04112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1" y="3303060"/>
            <a:ext cx="819362" cy="819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25390-0D83-4002-823A-2002F21E87CF}"/>
              </a:ext>
            </a:extLst>
          </p:cNvPr>
          <p:cNvSpPr txBox="1"/>
          <p:nvPr/>
        </p:nvSpPr>
        <p:spPr>
          <a:xfrm>
            <a:off x="1559946" y="2636072"/>
            <a:ext cx="16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Model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1B03C-4B8F-4B64-AD13-EE1396F0B802}"/>
              </a:ext>
            </a:extLst>
          </p:cNvPr>
          <p:cNvSpPr txBox="1"/>
          <p:nvPr/>
        </p:nvSpPr>
        <p:spPr>
          <a:xfrm>
            <a:off x="3986144" y="2636072"/>
            <a:ext cx="16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Model assembly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5322EC-1777-4F7C-960E-96DACAF36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25" y="4307461"/>
            <a:ext cx="1927372" cy="1657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C46E21-ECBC-4FA3-9E6A-2A4FE7BA6FB9}"/>
              </a:ext>
            </a:extLst>
          </p:cNvPr>
          <p:cNvSpPr txBox="1"/>
          <p:nvPr/>
        </p:nvSpPr>
        <p:spPr>
          <a:xfrm>
            <a:off x="1424505" y="4695193"/>
            <a:ext cx="263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B3A67"/>
                </a:solidFill>
              </a:rPr>
              <a:t>RADIA code </a:t>
            </a:r>
            <a:r>
              <a:rPr lang="en-US" baseline="30000" dirty="0">
                <a:solidFill>
                  <a:srgbClr val="2B3A67"/>
                </a:solidFill>
              </a:rPr>
              <a:t>(1)</a:t>
            </a:r>
            <a:br>
              <a:rPr lang="en-US" dirty="0">
                <a:solidFill>
                  <a:srgbClr val="2B3A67"/>
                </a:solidFill>
              </a:rPr>
            </a:br>
            <a:r>
              <a:rPr lang="en-US" dirty="0" err="1">
                <a:solidFill>
                  <a:srgbClr val="2B3A67"/>
                </a:solidFill>
              </a:rPr>
              <a:t>CPython</a:t>
            </a:r>
            <a:r>
              <a:rPr lang="en-US" dirty="0">
                <a:solidFill>
                  <a:srgbClr val="2B3A67"/>
                </a:solidFill>
              </a:rPr>
              <a:t> C API </a:t>
            </a:r>
            <a:r>
              <a:rPr lang="en-US" baseline="30000" dirty="0">
                <a:solidFill>
                  <a:srgbClr val="2B3A67"/>
                </a:solidFill>
              </a:rPr>
              <a:t>(2)</a:t>
            </a:r>
            <a:r>
              <a:rPr lang="en-US" dirty="0">
                <a:solidFill>
                  <a:srgbClr val="2B3A67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05B101-7481-454D-8B9B-CA217E68F8E1}"/>
              </a:ext>
            </a:extLst>
          </p:cNvPr>
          <p:cNvSpPr/>
          <p:nvPr/>
        </p:nvSpPr>
        <p:spPr>
          <a:xfrm>
            <a:off x="382894" y="5784220"/>
            <a:ext cx="372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Both"/>
            </a:pPr>
            <a:r>
              <a:rPr lang="en-US" sz="1200" dirty="0">
                <a:solidFill>
                  <a:srgbClr val="2B3A6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https://github.com/ochubar/Radia</a:t>
            </a:r>
            <a:endParaRPr lang="en-US" sz="1200" dirty="0">
              <a:solidFill>
                <a:srgbClr val="2B3A67"/>
              </a:solidFill>
            </a:endParaRPr>
          </a:p>
          <a:p>
            <a:pPr marL="342900" indent="-342900">
              <a:buFontTx/>
              <a:buAutoNum type="arabicParenBoth"/>
            </a:pPr>
            <a:r>
              <a:rPr lang="en-US" sz="1200" dirty="0">
                <a:solidFill>
                  <a:srgbClr val="2B3A6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https://gitlab.esrf.fr/radia-esrf/radia-python</a:t>
            </a:r>
            <a:endParaRPr lang="en-US" sz="1200" dirty="0">
              <a:solidFill>
                <a:srgbClr val="2B3A67"/>
              </a:solidFill>
            </a:endParaRPr>
          </a:p>
          <a:p>
            <a:pPr marL="342900" indent="-342900">
              <a:buFontTx/>
              <a:buAutoNum type="arabicParenBoth"/>
            </a:pPr>
            <a:r>
              <a:rPr lang="en-US" sz="1200" dirty="0">
                <a:solidFill>
                  <a:srgbClr val="2B3A6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https://htsdb.wimbush.eu/dataset/25893079</a:t>
            </a:r>
            <a:endParaRPr lang="en-US" sz="1200" dirty="0">
              <a:solidFill>
                <a:srgbClr val="2B3A67"/>
              </a:solidFill>
            </a:endParaRPr>
          </a:p>
        </p:txBody>
      </p:sp>
      <p:pic>
        <p:nvPicPr>
          <p:cNvPr id="15" name="Content Placeholder 22">
            <a:extLst>
              <a:ext uri="{FF2B5EF4-FFF2-40B4-BE49-F238E27FC236}">
                <a16:creationId xmlns:a16="http://schemas.microsoft.com/office/drawing/2014/main" id="{1EE918DB-1D52-4AF2-A770-9D236453D8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7078572" y="3380122"/>
            <a:ext cx="680421" cy="6804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DA80F1-0F7A-4365-9A36-C52401D30A08}"/>
              </a:ext>
            </a:extLst>
          </p:cNvPr>
          <p:cNvSpPr txBox="1"/>
          <p:nvPr/>
        </p:nvSpPr>
        <p:spPr>
          <a:xfrm>
            <a:off x="6584016" y="2636072"/>
            <a:ext cx="16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Stochastic optimization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196B0-594F-4393-8288-3B47D31DB255}"/>
              </a:ext>
            </a:extLst>
          </p:cNvPr>
          <p:cNvSpPr txBox="1"/>
          <p:nvPr/>
        </p:nvSpPr>
        <p:spPr>
          <a:xfrm>
            <a:off x="6041982" y="5451225"/>
            <a:ext cx="272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Multiprocessing on ESRF HPC cluster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AEC7F7-8BF5-439B-8ABE-80975344A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7699" r="69639" b="7697"/>
          <a:stretch/>
        </p:blipFill>
        <p:spPr>
          <a:xfrm>
            <a:off x="6086455" y="4697986"/>
            <a:ext cx="658236" cy="6463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5A5A99-57A2-4ABC-87E9-2F4AED7BAA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7699" r="69639" b="7697"/>
          <a:stretch/>
        </p:blipFill>
        <p:spPr>
          <a:xfrm>
            <a:off x="6792831" y="4697986"/>
            <a:ext cx="658236" cy="646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C4A5A0-E952-4DF3-90AF-99036EE417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7699" r="69639" b="7697"/>
          <a:stretch/>
        </p:blipFill>
        <p:spPr>
          <a:xfrm>
            <a:off x="7946882" y="4697986"/>
            <a:ext cx="658236" cy="646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4CB200-BE80-4087-9334-223C6BBFE5F1}"/>
              </a:ext>
            </a:extLst>
          </p:cNvPr>
          <p:cNvCxnSpPr>
            <a:cxnSpLocks/>
          </p:cNvCxnSpPr>
          <p:nvPr/>
        </p:nvCxnSpPr>
        <p:spPr>
          <a:xfrm>
            <a:off x="7929481" y="3712741"/>
            <a:ext cx="14326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011B84-8DCE-4C64-8DCF-7DD85DB2EC45}"/>
              </a:ext>
            </a:extLst>
          </p:cNvPr>
          <p:cNvSpPr txBox="1"/>
          <p:nvPr/>
        </p:nvSpPr>
        <p:spPr>
          <a:xfrm>
            <a:off x="9160904" y="2636072"/>
            <a:ext cx="162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Coil load-line</a:t>
            </a:r>
          </a:p>
          <a:p>
            <a:pPr algn="ctr"/>
            <a:r>
              <a:rPr lang="en-US" dirty="0">
                <a:solidFill>
                  <a:srgbClr val="2B3A67"/>
                </a:solidFill>
              </a:rPr>
              <a:t>verification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A7D5AE-F5D0-49CA-91BD-42C1EA08DE4C}"/>
              </a:ext>
            </a:extLst>
          </p:cNvPr>
          <p:cNvCxnSpPr>
            <a:cxnSpLocks/>
          </p:cNvCxnSpPr>
          <p:nvPr/>
        </p:nvCxnSpPr>
        <p:spPr>
          <a:xfrm flipH="1" flipV="1">
            <a:off x="9980461" y="4101656"/>
            <a:ext cx="1" cy="38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2FA2DFE-33DD-4ED1-AD3F-B565EA7B2E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2658" y="4570260"/>
            <a:ext cx="784705" cy="7236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C147F1-D0DB-486F-87B7-B9BC85145DFD}"/>
              </a:ext>
            </a:extLst>
          </p:cNvPr>
          <p:cNvSpPr txBox="1"/>
          <p:nvPr/>
        </p:nvSpPr>
        <p:spPr>
          <a:xfrm>
            <a:off x="8981172" y="5451225"/>
            <a:ext cx="220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Critical current measurement </a:t>
            </a:r>
            <a:r>
              <a:rPr lang="en-US" baseline="30000" dirty="0">
                <a:solidFill>
                  <a:srgbClr val="2B3A67"/>
                </a:solidFill>
              </a:rPr>
              <a:t>(3)</a:t>
            </a:r>
            <a:endParaRPr lang="en-US" dirty="0">
              <a:solidFill>
                <a:srgbClr val="2B3A67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07550BB-FE2D-4058-829B-F4C7DDB3F2D2}"/>
              </a:ext>
            </a:extLst>
          </p:cNvPr>
          <p:cNvSpPr/>
          <p:nvPr/>
        </p:nvSpPr>
        <p:spPr>
          <a:xfrm>
            <a:off x="1047787" y="3408552"/>
            <a:ext cx="809939" cy="648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090DBB1-1256-408F-816C-A4DFA17AEDD5}"/>
              </a:ext>
            </a:extLst>
          </p:cNvPr>
          <p:cNvSpPr/>
          <p:nvPr/>
        </p:nvSpPr>
        <p:spPr>
          <a:xfrm>
            <a:off x="10681395" y="3411546"/>
            <a:ext cx="819363" cy="648000"/>
          </a:xfrm>
          <a:prstGeom prst="rightArrow">
            <a:avLst/>
          </a:prstGeom>
          <a:solidFill>
            <a:srgbClr val="2A9D8F"/>
          </a:solidFill>
          <a:ln>
            <a:solidFill>
              <a:srgbClr val="2A9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4445D84-3F01-4846-A85E-D8FD49EBE081}"/>
              </a:ext>
            </a:extLst>
          </p:cNvPr>
          <p:cNvCxnSpPr>
            <a:cxnSpLocks/>
            <a:stCxn id="22" idx="0"/>
            <a:endCxn id="10" idx="0"/>
          </p:cNvCxnSpPr>
          <p:nvPr/>
        </p:nvCxnSpPr>
        <p:spPr>
          <a:xfrm rot="16200000" flipV="1">
            <a:off x="6173633" y="-1164407"/>
            <a:ext cx="12700" cy="7600958"/>
          </a:xfrm>
          <a:prstGeom prst="bentConnector3">
            <a:avLst>
              <a:gd name="adj1" fmla="val 2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96DEAA-13CB-4FA9-AFA7-B1F0F813FD03}"/>
              </a:ext>
            </a:extLst>
          </p:cNvPr>
          <p:cNvCxnSpPr>
            <a:cxnSpLocks/>
          </p:cNvCxnSpPr>
          <p:nvPr/>
        </p:nvCxnSpPr>
        <p:spPr>
          <a:xfrm>
            <a:off x="5405157" y="3725441"/>
            <a:ext cx="14326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C1BC9F-3525-4CAF-B685-E8F6858414BA}"/>
              </a:ext>
            </a:extLst>
          </p:cNvPr>
          <p:cNvCxnSpPr>
            <a:cxnSpLocks/>
          </p:cNvCxnSpPr>
          <p:nvPr/>
        </p:nvCxnSpPr>
        <p:spPr>
          <a:xfrm>
            <a:off x="2848769" y="3725441"/>
            <a:ext cx="14326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53E1BFAA-7C6B-42A8-8F04-DA19EC643134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 rot="5400000">
            <a:off x="6598457" y="3877659"/>
            <a:ext cx="637443" cy="10032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2A0470-6EB7-446B-8B04-073E6D0ED2C0}"/>
              </a:ext>
            </a:extLst>
          </p:cNvPr>
          <p:cNvCxnSpPr>
            <a:cxnSpLocks/>
          </p:cNvCxnSpPr>
          <p:nvPr/>
        </p:nvCxnSpPr>
        <p:spPr>
          <a:xfrm flipH="1" flipV="1">
            <a:off x="4840816" y="4131004"/>
            <a:ext cx="0" cy="3600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A2DC7B7-C6E6-454A-841E-D192062A2F19}"/>
              </a:ext>
            </a:extLst>
          </p:cNvPr>
          <p:cNvSpPr txBox="1"/>
          <p:nvPr/>
        </p:nvSpPr>
        <p:spPr>
          <a:xfrm>
            <a:off x="7504806" y="4805382"/>
            <a:ext cx="4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B3A67"/>
                </a:solidFill>
              </a:rPr>
              <a:t>…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E986D24-5936-4FB7-B3F0-55EDF5E28535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 rot="5400000">
            <a:off x="6951645" y="4230847"/>
            <a:ext cx="637443" cy="29683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CFCFDA6C-707C-428A-AE26-80480E1246BC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rot="16200000" flipH="1">
            <a:off x="7528670" y="3950655"/>
            <a:ext cx="637443" cy="8572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1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22" grpId="0"/>
      <p:bldP spid="25" grpId="0"/>
      <p:bldP spid="27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A3C823B-6B4E-488C-8E1F-3B3D890898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839078"/>
              </p:ext>
            </p:extLst>
          </p:nvPr>
        </p:nvGraphicFramePr>
        <p:xfrm>
          <a:off x="6069206" y="1462808"/>
          <a:ext cx="5040000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BD6B2BE-4052-4B0C-A7CB-4C333425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High-Field, Short-Period Undulators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857AC1-CB96-4C65-B762-3E62C88DE2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464" y="1466164"/>
                <a:ext cx="5397065" cy="4932264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Advantages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2B3A67"/>
                    </a:solidFill>
                  </a:rPr>
                  <a:t>Higher Brilliance</a:t>
                </a:r>
                <a:r>
                  <a:rPr lang="en-US" dirty="0">
                    <a:solidFill>
                      <a:srgbClr val="2B3A67"/>
                    </a:solidFill>
                  </a:rPr>
                  <a:t>: Better spatial resolution, 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2B3A67"/>
                    </a:solidFill>
                  </a:rPr>
                  <a:t>faster measurements, smaller samples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2B3A67"/>
                    </a:solidFill>
                  </a:rPr>
                  <a:t>Higher harmonics</a:t>
                </a:r>
                <a:r>
                  <a:rPr lang="en-US" dirty="0">
                    <a:solidFill>
                      <a:srgbClr val="2B3A67"/>
                    </a:solidFill>
                  </a:rPr>
                  <a:t>: Expanded scientific capabilities on the same storage 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2B3A67"/>
                    </a:solidFill>
                  </a:rPr>
                  <a:t>Compactness</a:t>
                </a:r>
                <a:r>
                  <a:rPr lang="en-US" dirty="0">
                    <a:solidFill>
                      <a:srgbClr val="2B3A67"/>
                    </a:solidFill>
                  </a:rPr>
                  <a:t>: More space in straight </a:t>
                </a:r>
                <a:br>
                  <a:rPr lang="en-US" dirty="0">
                    <a:solidFill>
                      <a:srgbClr val="2B3A67"/>
                    </a:solidFill>
                  </a:rPr>
                </a:br>
                <a:r>
                  <a:rPr lang="en-US" dirty="0">
                    <a:solidFill>
                      <a:srgbClr val="2B3A67"/>
                    </a:solidFill>
                  </a:rPr>
                  <a:t>sections, increased lattice flexibility</a:t>
                </a:r>
              </a:p>
              <a:p>
                <a:br>
                  <a:rPr lang="en-US" sz="2400" dirty="0">
                    <a:highlight>
                      <a:srgbClr val="FFFF00"/>
                    </a:highlight>
                  </a:rPr>
                </a:br>
                <a:r>
                  <a:rPr lang="en-US" b="1" dirty="0"/>
                  <a:t>Accelerator Physic Perspective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</a:rPr>
                  <a:t>More spectral brilliance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2B3A67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</a:rPr>
                  <a:t>Higher photon energies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b="0" dirty="0">
                  <a:solidFill>
                    <a:schemeClr val="bg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</a:rPr>
                  <a:t>Keep high photon flux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B3A67"/>
                    </a:solidFill>
                  </a:rPr>
                  <a:t> </a:t>
                </a:r>
                <a:endParaRPr lang="en-US" b="1" dirty="0">
                  <a:solidFill>
                    <a:schemeClr val="bg2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en-US" b="1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Shorter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b="1" dirty="0">
                    <a:sym typeface="Wingdings" panose="05000000000000000000" pitchFamily="2" charset="2"/>
                  </a:rPr>
                  <a:t>higher</a:t>
                </a:r>
                <a:r>
                  <a:rPr lang="en-US" b="1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857AC1-CB96-4C65-B762-3E62C88DE2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464" y="1466164"/>
                <a:ext cx="5397065" cy="4932264"/>
              </a:xfrm>
              <a:blipFill>
                <a:blip r:embed="rId4"/>
                <a:stretch>
                  <a:fillRect l="-904" t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5FDAA-796C-4C6F-ABC6-7D393D480E9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85E35-6241-43F1-BCE7-B8F912CECC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B2C15-D870-4BA7-8E18-F8F47051505B}"/>
              </a:ext>
            </a:extLst>
          </p:cNvPr>
          <p:cNvSpPr/>
          <p:nvPr/>
        </p:nvSpPr>
        <p:spPr>
          <a:xfrm>
            <a:off x="6485163" y="6398428"/>
            <a:ext cx="54610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</a:rPr>
              <a:t>(1) Zhang, K., </a:t>
            </a:r>
            <a:r>
              <a:rPr lang="en-US" sz="1000" dirty="0" err="1">
                <a:solidFill>
                  <a:srgbClr val="2B3A67"/>
                </a:solidFill>
                <a:latin typeface="Metropolis" panose="00000500000000000000" pitchFamily="50" charset="0"/>
              </a:rPr>
              <a:t>Calvi</a:t>
            </a:r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</a:rPr>
              <a:t>, M.. 2022 SUST 35 093001</a:t>
            </a:r>
            <a:b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</a:rPr>
            </a:br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</a:rPr>
              <a:t>(2) </a:t>
            </a:r>
            <a:r>
              <a:rPr lang="en-US" altLang="en-US" sz="1000" dirty="0" err="1">
                <a:latin typeface="Metropolis" panose="00000500000000000000" pitchFamily="50" charset="0"/>
              </a:rPr>
              <a:t>Benabderrahmane</a:t>
            </a:r>
            <a:r>
              <a:rPr lang="en-US" altLang="en-US" sz="1000" dirty="0">
                <a:latin typeface="Metropolis" panose="00000500000000000000" pitchFamily="50" charset="0"/>
              </a:rPr>
              <a:t>, C et al. </a:t>
            </a:r>
            <a:r>
              <a:rPr lang="en-US" sz="1000" dirty="0">
                <a:latin typeface="Metropolis" panose="00000500000000000000" pitchFamily="50" charset="0"/>
              </a:rPr>
              <a:t>doi:10.18429/JACoW-IPAC2022-THPOPT050</a:t>
            </a:r>
            <a:r>
              <a:rPr lang="en-US" altLang="en-US" sz="1000" dirty="0">
                <a:latin typeface="Metropolis" panose="00000500000000000000" pitchFamily="50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067C8-EFD9-4409-B54C-87FB7D645424}"/>
              </a:ext>
            </a:extLst>
          </p:cNvPr>
          <p:cNvSpPr/>
          <p:nvPr/>
        </p:nvSpPr>
        <p:spPr>
          <a:xfrm>
            <a:off x="6709240" y="5691914"/>
            <a:ext cx="3126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B3A67"/>
                </a:solidFill>
                <a:latin typeface="Metropolis" panose="00000500000000000000" pitchFamily="50" charset="0"/>
              </a:rPr>
              <a:t>Figure: Planar undulators (various technologies)</a:t>
            </a:r>
            <a:endParaRPr lang="en-US" sz="1600" dirty="0">
              <a:latin typeface="Metropolis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D06375-C500-4D6F-AAF2-D6F7EAA8A8BE}"/>
              </a:ext>
            </a:extLst>
          </p:cNvPr>
          <p:cNvSpPr/>
          <p:nvPr/>
        </p:nvSpPr>
        <p:spPr>
          <a:xfrm>
            <a:off x="9909056" y="1617362"/>
            <a:ext cx="1200150" cy="34221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Device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FC9167-1AFD-4125-9810-312EF4AE4429}"/>
              </a:ext>
            </a:extLst>
          </p:cNvPr>
          <p:cNvSpPr/>
          <p:nvPr/>
        </p:nvSpPr>
        <p:spPr>
          <a:xfrm>
            <a:off x="7712856" y="3378937"/>
            <a:ext cx="1200150" cy="2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DA81E2C-F257-45C8-824B-43902D4703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240062"/>
              </p:ext>
            </p:extLst>
          </p:nvPr>
        </p:nvGraphicFramePr>
        <p:xfrm>
          <a:off x="6069205" y="3503250"/>
          <a:ext cx="5217919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F27EB5A5-8EFF-4CC1-92B6-B9F837C1E1EF}"/>
              </a:ext>
            </a:extLst>
          </p:cNvPr>
          <p:cNvSpPr/>
          <p:nvPr/>
        </p:nvSpPr>
        <p:spPr>
          <a:xfrm>
            <a:off x="9909056" y="3657804"/>
            <a:ext cx="1200150" cy="34221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FE610E-02A2-46D9-A0D1-758D53335A2E}"/>
              </a:ext>
            </a:extLst>
          </p:cNvPr>
          <p:cNvCxnSpPr>
            <a:cxnSpLocks/>
          </p:cNvCxnSpPr>
          <p:nvPr/>
        </p:nvCxnSpPr>
        <p:spPr>
          <a:xfrm flipV="1">
            <a:off x="7769725" y="2023338"/>
            <a:ext cx="2053725" cy="102465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BE7A69-7E91-4C3F-93C7-0026675C4093}"/>
              </a:ext>
            </a:extLst>
          </p:cNvPr>
          <p:cNvCxnSpPr>
            <a:cxnSpLocks/>
          </p:cNvCxnSpPr>
          <p:nvPr/>
        </p:nvCxnSpPr>
        <p:spPr>
          <a:xfrm flipV="1">
            <a:off x="7795906" y="4042292"/>
            <a:ext cx="2027544" cy="106170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3E14E7C-CD72-4471-92C3-33C96DD250DC}"/>
              </a:ext>
            </a:extLst>
          </p:cNvPr>
          <p:cNvSpPr/>
          <p:nvPr/>
        </p:nvSpPr>
        <p:spPr>
          <a:xfrm>
            <a:off x="6709241" y="1264869"/>
            <a:ext cx="131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B3A67"/>
                </a:solidFill>
                <a:latin typeface="Metropolis" panose="00000500000000000000" pitchFamily="50" charset="0"/>
              </a:rPr>
              <a:t>Data from [1,2] </a:t>
            </a:r>
            <a:endParaRPr lang="en-US" sz="1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262672-2176-4E9E-AC43-671314CADEAA}"/>
              </a:ext>
            </a:extLst>
          </p:cNvPr>
          <p:cNvSpPr/>
          <p:nvPr/>
        </p:nvSpPr>
        <p:spPr>
          <a:xfrm>
            <a:off x="6764150" y="1663607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Metropolis" panose="00000500000000000000" pitchFamily="50" charset="0"/>
              </a:rPr>
              <a:t>R&amp;D Space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0AD8DAA-D195-4492-86DE-262EDD5EA29D}"/>
              </a:ext>
            </a:extLst>
          </p:cNvPr>
          <p:cNvSpPr/>
          <p:nvPr/>
        </p:nvSpPr>
        <p:spPr>
          <a:xfrm>
            <a:off x="6739724" y="1625948"/>
            <a:ext cx="3096013" cy="1428959"/>
          </a:xfrm>
          <a:custGeom>
            <a:avLst/>
            <a:gdLst>
              <a:gd name="connsiteX0" fmla="*/ 0 w 2025650"/>
              <a:gd name="connsiteY0" fmla="*/ 2114550 h 2114550"/>
              <a:gd name="connsiteX1" fmla="*/ 2025650 w 2025650"/>
              <a:gd name="connsiteY1" fmla="*/ 0 h 2114550"/>
              <a:gd name="connsiteX2" fmla="*/ 6350 w 2025650"/>
              <a:gd name="connsiteY2" fmla="*/ 0 h 2114550"/>
              <a:gd name="connsiteX3" fmla="*/ 0 w 2025650"/>
              <a:gd name="connsiteY3" fmla="*/ 2114550 h 2114550"/>
              <a:gd name="connsiteX0" fmla="*/ 1764 w 2019794"/>
              <a:gd name="connsiteY0" fmla="*/ 2830830 h 2830830"/>
              <a:gd name="connsiteX1" fmla="*/ 2019794 w 2019794"/>
              <a:gd name="connsiteY1" fmla="*/ 0 h 2830830"/>
              <a:gd name="connsiteX2" fmla="*/ 494 w 2019794"/>
              <a:gd name="connsiteY2" fmla="*/ 0 h 2830830"/>
              <a:gd name="connsiteX3" fmla="*/ 1764 w 2019794"/>
              <a:gd name="connsiteY3" fmla="*/ 2830830 h 2830830"/>
              <a:gd name="connsiteX0" fmla="*/ 1764 w 2019794"/>
              <a:gd name="connsiteY0" fmla="*/ 2175510 h 2175510"/>
              <a:gd name="connsiteX1" fmla="*/ 2019794 w 2019794"/>
              <a:gd name="connsiteY1" fmla="*/ 0 h 2175510"/>
              <a:gd name="connsiteX2" fmla="*/ 494 w 2019794"/>
              <a:gd name="connsiteY2" fmla="*/ 0 h 2175510"/>
              <a:gd name="connsiteX3" fmla="*/ 1764 w 2019794"/>
              <a:gd name="connsiteY3" fmla="*/ 2175510 h 2175510"/>
              <a:gd name="connsiteX0" fmla="*/ 1764 w 2019794"/>
              <a:gd name="connsiteY0" fmla="*/ 2175510 h 2175510"/>
              <a:gd name="connsiteX1" fmla="*/ 2019794 w 2019794"/>
              <a:gd name="connsiteY1" fmla="*/ 0 h 2175510"/>
              <a:gd name="connsiteX2" fmla="*/ 494 w 2019794"/>
              <a:gd name="connsiteY2" fmla="*/ 0 h 2175510"/>
              <a:gd name="connsiteX3" fmla="*/ 1764 w 2019794"/>
              <a:gd name="connsiteY3" fmla="*/ 2175510 h 2175510"/>
              <a:gd name="connsiteX0" fmla="*/ 1764 w 2019794"/>
              <a:gd name="connsiteY0" fmla="*/ 2177007 h 2177007"/>
              <a:gd name="connsiteX1" fmla="*/ 2019794 w 2019794"/>
              <a:gd name="connsiteY1" fmla="*/ 1497 h 2177007"/>
              <a:gd name="connsiteX2" fmla="*/ 1947384 w 2019794"/>
              <a:gd name="connsiteY2" fmla="*/ 0 h 2177007"/>
              <a:gd name="connsiteX3" fmla="*/ 494 w 2019794"/>
              <a:gd name="connsiteY3" fmla="*/ 1497 h 2177007"/>
              <a:gd name="connsiteX4" fmla="*/ 1764 w 2019794"/>
              <a:gd name="connsiteY4" fmla="*/ 2177007 h 2177007"/>
              <a:gd name="connsiteX0" fmla="*/ 1764 w 2022386"/>
              <a:gd name="connsiteY0" fmla="*/ 2556123 h 2556123"/>
              <a:gd name="connsiteX1" fmla="*/ 2019794 w 2022386"/>
              <a:gd name="connsiteY1" fmla="*/ 380613 h 2556123"/>
              <a:gd name="connsiteX2" fmla="*/ 2022386 w 2022386"/>
              <a:gd name="connsiteY2" fmla="*/ 0 h 2556123"/>
              <a:gd name="connsiteX3" fmla="*/ 494 w 2022386"/>
              <a:gd name="connsiteY3" fmla="*/ 380613 h 2556123"/>
              <a:gd name="connsiteX4" fmla="*/ 1764 w 2022386"/>
              <a:gd name="connsiteY4" fmla="*/ 2556123 h 2556123"/>
              <a:gd name="connsiteX0" fmla="*/ 551 w 2021173"/>
              <a:gd name="connsiteY0" fmla="*/ 2556123 h 2556123"/>
              <a:gd name="connsiteX1" fmla="*/ 2018581 w 2021173"/>
              <a:gd name="connsiteY1" fmla="*/ 380613 h 2556123"/>
              <a:gd name="connsiteX2" fmla="*/ 2021173 w 2021173"/>
              <a:gd name="connsiteY2" fmla="*/ 0 h 2556123"/>
              <a:gd name="connsiteX3" fmla="*/ 620 w 2021173"/>
              <a:gd name="connsiteY3" fmla="*/ 8475 h 2556123"/>
              <a:gd name="connsiteX4" fmla="*/ 551 w 2021173"/>
              <a:gd name="connsiteY4" fmla="*/ 2556123 h 2556123"/>
              <a:gd name="connsiteX0" fmla="*/ 551 w 2023939"/>
              <a:gd name="connsiteY0" fmla="*/ 2556123 h 2556123"/>
              <a:gd name="connsiteX1" fmla="*/ 2023939 w 2023939"/>
              <a:gd name="connsiteY1" fmla="*/ 1184939 h 2556123"/>
              <a:gd name="connsiteX2" fmla="*/ 2021173 w 2023939"/>
              <a:gd name="connsiteY2" fmla="*/ 0 h 2556123"/>
              <a:gd name="connsiteX3" fmla="*/ 620 w 2023939"/>
              <a:gd name="connsiteY3" fmla="*/ 8475 h 2556123"/>
              <a:gd name="connsiteX4" fmla="*/ 551 w 2023939"/>
              <a:gd name="connsiteY4" fmla="*/ 2556123 h 2556123"/>
              <a:gd name="connsiteX0" fmla="*/ 551 w 2021173"/>
              <a:gd name="connsiteY0" fmla="*/ 2556123 h 2556123"/>
              <a:gd name="connsiteX1" fmla="*/ 2018582 w 2021173"/>
              <a:gd name="connsiteY1" fmla="*/ 1184939 h 2556123"/>
              <a:gd name="connsiteX2" fmla="*/ 2021173 w 2021173"/>
              <a:gd name="connsiteY2" fmla="*/ 0 h 2556123"/>
              <a:gd name="connsiteX3" fmla="*/ 620 w 2021173"/>
              <a:gd name="connsiteY3" fmla="*/ 8475 h 2556123"/>
              <a:gd name="connsiteX4" fmla="*/ 551 w 2021173"/>
              <a:gd name="connsiteY4" fmla="*/ 2556123 h 2556123"/>
              <a:gd name="connsiteX0" fmla="*/ 551 w 2022965"/>
              <a:gd name="connsiteY0" fmla="*/ 2556123 h 2556123"/>
              <a:gd name="connsiteX1" fmla="*/ 2022823 w 2022965"/>
              <a:gd name="connsiteY1" fmla="*/ 1407977 h 2556123"/>
              <a:gd name="connsiteX2" fmla="*/ 2021173 w 2022965"/>
              <a:gd name="connsiteY2" fmla="*/ 0 h 2556123"/>
              <a:gd name="connsiteX3" fmla="*/ 620 w 2022965"/>
              <a:gd name="connsiteY3" fmla="*/ 8475 h 2556123"/>
              <a:gd name="connsiteX4" fmla="*/ 551 w 2022965"/>
              <a:gd name="connsiteY4" fmla="*/ 2556123 h 2556123"/>
              <a:gd name="connsiteX0" fmla="*/ 551 w 2022965"/>
              <a:gd name="connsiteY0" fmla="*/ 2556123 h 2662936"/>
              <a:gd name="connsiteX1" fmla="*/ 739981 w 2022965"/>
              <a:gd name="connsiteY1" fmla="*/ 2108716 h 2662936"/>
              <a:gd name="connsiteX2" fmla="*/ 2022823 w 2022965"/>
              <a:gd name="connsiteY2" fmla="*/ 1407977 h 2662936"/>
              <a:gd name="connsiteX3" fmla="*/ 2021173 w 2022965"/>
              <a:gd name="connsiteY3" fmla="*/ 0 h 2662936"/>
              <a:gd name="connsiteX4" fmla="*/ 620 w 2022965"/>
              <a:gd name="connsiteY4" fmla="*/ 8475 h 2662936"/>
              <a:gd name="connsiteX5" fmla="*/ 551 w 2022965"/>
              <a:gd name="connsiteY5" fmla="*/ 2556123 h 2662936"/>
              <a:gd name="connsiteX0" fmla="*/ 551 w 2022965"/>
              <a:gd name="connsiteY0" fmla="*/ 2556123 h 2766412"/>
              <a:gd name="connsiteX1" fmla="*/ 677649 w 2022965"/>
              <a:gd name="connsiteY1" fmla="*/ 2563783 h 2766412"/>
              <a:gd name="connsiteX2" fmla="*/ 2022823 w 2022965"/>
              <a:gd name="connsiteY2" fmla="*/ 1407977 h 2766412"/>
              <a:gd name="connsiteX3" fmla="*/ 2021173 w 2022965"/>
              <a:gd name="connsiteY3" fmla="*/ 0 h 2766412"/>
              <a:gd name="connsiteX4" fmla="*/ 620 w 2022965"/>
              <a:gd name="connsiteY4" fmla="*/ 8475 h 2766412"/>
              <a:gd name="connsiteX5" fmla="*/ 551 w 2022965"/>
              <a:gd name="connsiteY5" fmla="*/ 2556123 h 2766412"/>
              <a:gd name="connsiteX0" fmla="*/ 551 w 2022965"/>
              <a:gd name="connsiteY0" fmla="*/ 2556123 h 2718261"/>
              <a:gd name="connsiteX1" fmla="*/ 677649 w 2022965"/>
              <a:gd name="connsiteY1" fmla="*/ 2563783 h 2718261"/>
              <a:gd name="connsiteX2" fmla="*/ 2022823 w 2022965"/>
              <a:gd name="connsiteY2" fmla="*/ 1407977 h 2718261"/>
              <a:gd name="connsiteX3" fmla="*/ 2021173 w 2022965"/>
              <a:gd name="connsiteY3" fmla="*/ 0 h 2718261"/>
              <a:gd name="connsiteX4" fmla="*/ 620 w 2022965"/>
              <a:gd name="connsiteY4" fmla="*/ 8475 h 2718261"/>
              <a:gd name="connsiteX5" fmla="*/ 551 w 2022965"/>
              <a:gd name="connsiteY5" fmla="*/ 2556123 h 2718261"/>
              <a:gd name="connsiteX0" fmla="*/ 551 w 2022965"/>
              <a:gd name="connsiteY0" fmla="*/ 2556123 h 2569526"/>
              <a:gd name="connsiteX1" fmla="*/ 677649 w 2022965"/>
              <a:gd name="connsiteY1" fmla="*/ 2563783 h 2569526"/>
              <a:gd name="connsiteX2" fmla="*/ 2022823 w 2022965"/>
              <a:gd name="connsiteY2" fmla="*/ 1407977 h 2569526"/>
              <a:gd name="connsiteX3" fmla="*/ 2021173 w 2022965"/>
              <a:gd name="connsiteY3" fmla="*/ 0 h 2569526"/>
              <a:gd name="connsiteX4" fmla="*/ 620 w 2022965"/>
              <a:gd name="connsiteY4" fmla="*/ 8475 h 2569526"/>
              <a:gd name="connsiteX5" fmla="*/ 551 w 2022965"/>
              <a:gd name="connsiteY5" fmla="*/ 2556123 h 2569526"/>
              <a:gd name="connsiteX0" fmla="*/ 551 w 2022965"/>
              <a:gd name="connsiteY0" fmla="*/ 2573296 h 2573296"/>
              <a:gd name="connsiteX1" fmla="*/ 677649 w 2022965"/>
              <a:gd name="connsiteY1" fmla="*/ 2563783 h 2573296"/>
              <a:gd name="connsiteX2" fmla="*/ 2022823 w 2022965"/>
              <a:gd name="connsiteY2" fmla="*/ 1407977 h 2573296"/>
              <a:gd name="connsiteX3" fmla="*/ 2021173 w 2022965"/>
              <a:gd name="connsiteY3" fmla="*/ 0 h 2573296"/>
              <a:gd name="connsiteX4" fmla="*/ 620 w 2022965"/>
              <a:gd name="connsiteY4" fmla="*/ 8475 h 2573296"/>
              <a:gd name="connsiteX5" fmla="*/ 551 w 2022965"/>
              <a:gd name="connsiteY5" fmla="*/ 2573296 h 2573296"/>
              <a:gd name="connsiteX0" fmla="*/ 551 w 2022965"/>
              <a:gd name="connsiteY0" fmla="*/ 2573296 h 2578506"/>
              <a:gd name="connsiteX1" fmla="*/ 677649 w 2022965"/>
              <a:gd name="connsiteY1" fmla="*/ 2563783 h 2578506"/>
              <a:gd name="connsiteX2" fmla="*/ 2022823 w 2022965"/>
              <a:gd name="connsiteY2" fmla="*/ 1407977 h 2578506"/>
              <a:gd name="connsiteX3" fmla="*/ 2021173 w 2022965"/>
              <a:gd name="connsiteY3" fmla="*/ 0 h 2578506"/>
              <a:gd name="connsiteX4" fmla="*/ 620 w 2022965"/>
              <a:gd name="connsiteY4" fmla="*/ 8475 h 2578506"/>
              <a:gd name="connsiteX5" fmla="*/ 551 w 2022965"/>
              <a:gd name="connsiteY5" fmla="*/ 2573296 h 2578506"/>
              <a:gd name="connsiteX0" fmla="*/ 551 w 2022965"/>
              <a:gd name="connsiteY0" fmla="*/ 2573296 h 2576236"/>
              <a:gd name="connsiteX1" fmla="*/ 677649 w 2022965"/>
              <a:gd name="connsiteY1" fmla="*/ 2563783 h 2576236"/>
              <a:gd name="connsiteX2" fmla="*/ 2022823 w 2022965"/>
              <a:gd name="connsiteY2" fmla="*/ 1407977 h 2576236"/>
              <a:gd name="connsiteX3" fmla="*/ 2021173 w 2022965"/>
              <a:gd name="connsiteY3" fmla="*/ 0 h 2576236"/>
              <a:gd name="connsiteX4" fmla="*/ 620 w 2022965"/>
              <a:gd name="connsiteY4" fmla="*/ 8475 h 2576236"/>
              <a:gd name="connsiteX5" fmla="*/ 551 w 2022965"/>
              <a:gd name="connsiteY5" fmla="*/ 2573296 h 2576236"/>
              <a:gd name="connsiteX0" fmla="*/ 551 w 2022965"/>
              <a:gd name="connsiteY0" fmla="*/ 2573296 h 2576238"/>
              <a:gd name="connsiteX1" fmla="*/ 677649 w 2022965"/>
              <a:gd name="connsiteY1" fmla="*/ 2563783 h 2576238"/>
              <a:gd name="connsiteX2" fmla="*/ 2022823 w 2022965"/>
              <a:gd name="connsiteY2" fmla="*/ 1407977 h 2576238"/>
              <a:gd name="connsiteX3" fmla="*/ 2021173 w 2022965"/>
              <a:gd name="connsiteY3" fmla="*/ 0 h 2576238"/>
              <a:gd name="connsiteX4" fmla="*/ 620 w 2022965"/>
              <a:gd name="connsiteY4" fmla="*/ 8475 h 2576238"/>
              <a:gd name="connsiteX5" fmla="*/ 551 w 2022965"/>
              <a:gd name="connsiteY5" fmla="*/ 2573296 h 2576238"/>
              <a:gd name="connsiteX0" fmla="*/ 551 w 2022965"/>
              <a:gd name="connsiteY0" fmla="*/ 2573296 h 2576236"/>
              <a:gd name="connsiteX1" fmla="*/ 677649 w 2022965"/>
              <a:gd name="connsiteY1" fmla="*/ 2563783 h 2576236"/>
              <a:gd name="connsiteX2" fmla="*/ 2022823 w 2022965"/>
              <a:gd name="connsiteY2" fmla="*/ 1030185 h 2576236"/>
              <a:gd name="connsiteX3" fmla="*/ 2021173 w 2022965"/>
              <a:gd name="connsiteY3" fmla="*/ 0 h 2576236"/>
              <a:gd name="connsiteX4" fmla="*/ 620 w 2022965"/>
              <a:gd name="connsiteY4" fmla="*/ 8475 h 2576236"/>
              <a:gd name="connsiteX5" fmla="*/ 551 w 2022965"/>
              <a:gd name="connsiteY5" fmla="*/ 2573296 h 2576236"/>
              <a:gd name="connsiteX0" fmla="*/ 551 w 2026019"/>
              <a:gd name="connsiteY0" fmla="*/ 2573296 h 2576238"/>
              <a:gd name="connsiteX1" fmla="*/ 677649 w 2026019"/>
              <a:gd name="connsiteY1" fmla="*/ 2563783 h 2576238"/>
              <a:gd name="connsiteX2" fmla="*/ 2025940 w 2026019"/>
              <a:gd name="connsiteY2" fmla="*/ 703910 h 2576238"/>
              <a:gd name="connsiteX3" fmla="*/ 2021173 w 2026019"/>
              <a:gd name="connsiteY3" fmla="*/ 0 h 2576238"/>
              <a:gd name="connsiteX4" fmla="*/ 620 w 2026019"/>
              <a:gd name="connsiteY4" fmla="*/ 8475 h 2576238"/>
              <a:gd name="connsiteX5" fmla="*/ 551 w 2026019"/>
              <a:gd name="connsiteY5" fmla="*/ 2573296 h 2576238"/>
              <a:gd name="connsiteX0" fmla="*/ 551 w 2026019"/>
              <a:gd name="connsiteY0" fmla="*/ 2573296 h 2576236"/>
              <a:gd name="connsiteX1" fmla="*/ 677649 w 2026019"/>
              <a:gd name="connsiteY1" fmla="*/ 2563783 h 2576236"/>
              <a:gd name="connsiteX2" fmla="*/ 2025940 w 2026019"/>
              <a:gd name="connsiteY2" fmla="*/ 703910 h 2576236"/>
              <a:gd name="connsiteX3" fmla="*/ 2021173 w 2026019"/>
              <a:gd name="connsiteY3" fmla="*/ 0 h 2576236"/>
              <a:gd name="connsiteX4" fmla="*/ 620 w 2026019"/>
              <a:gd name="connsiteY4" fmla="*/ 8475 h 2576236"/>
              <a:gd name="connsiteX5" fmla="*/ 551 w 2026019"/>
              <a:gd name="connsiteY5" fmla="*/ 2573296 h 257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6019" h="2576236">
                <a:moveTo>
                  <a:pt x="551" y="2573296"/>
                </a:moveTo>
                <a:cubicBezTo>
                  <a:pt x="142477" y="2579889"/>
                  <a:pt x="487082" y="2574830"/>
                  <a:pt x="677649" y="2563783"/>
                </a:cubicBezTo>
                <a:cubicBezTo>
                  <a:pt x="1011578" y="2106251"/>
                  <a:pt x="1790592" y="1055362"/>
                  <a:pt x="2025940" y="703910"/>
                </a:cubicBezTo>
                <a:cubicBezTo>
                  <a:pt x="2026804" y="308930"/>
                  <a:pt x="2020309" y="394980"/>
                  <a:pt x="2021173" y="0"/>
                </a:cubicBezTo>
                <a:lnTo>
                  <a:pt x="620" y="8475"/>
                </a:lnTo>
                <a:cubicBezTo>
                  <a:pt x="-1497" y="713325"/>
                  <a:pt x="2668" y="1868446"/>
                  <a:pt x="551" y="2573296"/>
                </a:cubicBezTo>
                <a:close/>
              </a:path>
            </a:pathLst>
          </a:custGeom>
          <a:solidFill>
            <a:srgbClr val="51A02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B3A67"/>
              </a:solidFill>
              <a:latin typeface="Metropolis" panose="00000500000000000000" pitchFamily="50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8DC7ECE-5A48-4B45-865D-D222872627A7}"/>
              </a:ext>
            </a:extLst>
          </p:cNvPr>
          <p:cNvSpPr/>
          <p:nvPr/>
        </p:nvSpPr>
        <p:spPr>
          <a:xfrm rot="14227352">
            <a:off x="7849674" y="4086246"/>
            <a:ext cx="400527" cy="397458"/>
          </a:xfrm>
          <a:prstGeom prst="rightArrow">
            <a:avLst>
              <a:gd name="adj1" fmla="val 3402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9" grpId="0"/>
      <p:bldP spid="10" grpId="0"/>
      <p:bldP spid="4" grpId="0" animBg="1"/>
      <p:bldP spid="30" grpId="0" animBg="1"/>
      <p:bldGraphic spid="31" grpId="0">
        <p:bldAsOne/>
      </p:bldGraphic>
      <p:bldP spid="32" grpId="0" animBg="1"/>
      <p:bldP spid="36" grpId="0"/>
      <p:bldP spid="37" grpId="0"/>
      <p:bldP spid="38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BF87-5892-479B-A334-BFE5474E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Available Technologies (Industrial Scale)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59B019-928C-496B-A234-AC1B349955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464" y="1466164"/>
                <a:ext cx="5397065" cy="4893996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2B3A67"/>
                    </a:solidFill>
                  </a:rPr>
                  <a:t>Hypothesis: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gap</m:t>
                        </m:r>
                      </m:sub>
                    </m:sSub>
                  </m:oMath>
                </a14:m>
                <a:br>
                  <a:rPr lang="en-US" b="1" dirty="0">
                    <a:solidFill>
                      <a:schemeClr val="tx1"/>
                    </a:solidFill>
                  </a:rPr>
                </a:br>
                <a:br>
                  <a:rPr lang="en-US" b="1" dirty="0">
                    <a:solidFill>
                      <a:schemeClr val="tx1"/>
                    </a:solidFill>
                  </a:rPr>
                </a:br>
                <a:r>
                  <a:rPr lang="en-US" b="1" dirty="0">
                    <a:solidFill>
                      <a:schemeClr val="tx1"/>
                    </a:solidFill>
                  </a:rPr>
                  <a:t>Permanent Magnets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b="0" i="0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2B3A67"/>
                    </a:solidFill>
                  </a:rPr>
                  <a:t>PMUs / CPMUs constrained by material limit</a:t>
                </a:r>
              </a:p>
              <a:p>
                <a:br>
                  <a:rPr lang="en-US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</a:br>
                <a:r>
                  <a:rPr lang="en-US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Electromagnets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 @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nc</m:t>
                        </m:r>
                      </m:sub>
                    </m:sSub>
                    <m:r>
                      <a:rPr lang="en-US" b="0" i="1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b="0" i="0" smtClean="0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rgbClr val="2B3A67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Doomed</a:t>
                </a:r>
                <a:r>
                  <a:rPr lang="en-US" dirty="0">
                    <a:solidFill>
                      <a:srgbClr val="2B3A67"/>
                    </a:solidFill>
                  </a:rPr>
                  <a:t> by Joule losses,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solidFill>
                      <a:srgbClr val="2B3A67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Joule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2B3A67"/>
                  </a:solidFill>
                </a:endParaRPr>
              </a:p>
              <a:p>
                <a:br>
                  <a:rPr lang="en-US" b="1" dirty="0">
                    <a:solidFill>
                      <a:schemeClr val="tx1"/>
                    </a:solidFill>
                  </a:rPr>
                </a:br>
                <a:r>
                  <a:rPr lang="en-US" b="1" dirty="0">
                    <a:solidFill>
                      <a:schemeClr val="tx1"/>
                    </a:solidFill>
                  </a:rPr>
                  <a:t>Superconducting magnets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B3A6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 @ </m:t>
                    </m:r>
                    <m:sSub>
                      <m:sSubPr>
                        <m:ctrlP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a:rPr lang="en-US" i="1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>
                        <a:solidFill>
                          <a:srgbClr val="2B3A67"/>
                        </a:solidFill>
                        <a:latin typeface="Cambria Math" panose="02040503050406030204" pitchFamily="18" charset="0"/>
                      </a:rPr>
                      <m:t>. ≫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nc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DC Joule losses are </a:t>
                </a:r>
                <a:r>
                  <a:rPr lang="en-US" b="1" dirty="0">
                    <a:solidFill>
                      <a:schemeClr val="bg2"/>
                    </a:solidFill>
                    <a:cs typeface="Arial" panose="020B0604020202020204" pitchFamily="34" charset="0"/>
                  </a:rPr>
                  <a:t>abolished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59B019-928C-496B-A234-AC1B349955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464" y="1466164"/>
                <a:ext cx="5397065" cy="4893996"/>
              </a:xfrm>
              <a:blipFill>
                <a:blip r:embed="rId3"/>
                <a:stretch>
                  <a:fillRect l="-904" t="-1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8AAAF-80E1-4783-A239-370F775852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5469" y="1466164"/>
            <a:ext cx="5397065" cy="4678321"/>
          </a:xfrm>
        </p:spPr>
        <p:txBody>
          <a:bodyPr/>
          <a:lstStyle/>
          <a:p>
            <a:r>
              <a:rPr lang="en-US" b="1" dirty="0"/>
              <a:t>HTS-</a:t>
            </a:r>
            <a:r>
              <a:rPr lang="en-US" b="1" dirty="0" err="1"/>
              <a:t>ReBCO</a:t>
            </a:r>
            <a:r>
              <a:rPr lang="en-US" b="1" dirty="0"/>
              <a:t> Tapes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B3A67"/>
                </a:solidFill>
              </a:rPr>
              <a:t>Mature technology (~km of tapes)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Cryogen-free (no </a:t>
            </a:r>
            <a:r>
              <a:rPr lang="en-US" dirty="0" err="1">
                <a:solidFill>
                  <a:srgbClr val="2B3A67"/>
                </a:solidFill>
              </a:rPr>
              <a:t>LHe</a:t>
            </a:r>
            <a:r>
              <a:rPr lang="en-US" dirty="0">
                <a:solidFill>
                  <a:srgbClr val="2B3A67"/>
                </a:solidFill>
              </a:rPr>
              <a:t>)</a:t>
            </a:r>
            <a:endParaRPr lang="en-GB" dirty="0">
              <a:solidFill>
                <a:srgbClr val="2B3A6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B3A67"/>
                </a:solidFill>
              </a:rPr>
              <a:t>Record-high engineering current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500 A/mm</a:t>
            </a:r>
            <a:r>
              <a:rPr lang="en-GB" sz="1400" baseline="30000" dirty="0"/>
              <a:t>2</a:t>
            </a:r>
            <a:r>
              <a:rPr lang="en-GB" sz="1400" dirty="0"/>
              <a:t> in a 2T field, at 60 K</a:t>
            </a:r>
            <a:endParaRPr lang="en-GB" sz="1400" dirty="0">
              <a:solidFill>
                <a:srgbClr val="2B3A6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B3A67"/>
                </a:solidFill>
              </a:rPr>
              <a:t>2000 A/mm</a:t>
            </a:r>
            <a:r>
              <a:rPr lang="en-GB" sz="1400" baseline="30000" dirty="0">
                <a:solidFill>
                  <a:srgbClr val="2B3A67"/>
                </a:solidFill>
              </a:rPr>
              <a:t>2</a:t>
            </a:r>
            <a:r>
              <a:rPr lang="en-GB" sz="1400" dirty="0">
                <a:solidFill>
                  <a:srgbClr val="2B3A67"/>
                </a:solidFill>
              </a:rPr>
              <a:t> in a 5T field, at 20 K</a:t>
            </a:r>
            <a:br>
              <a:rPr lang="en-GB" sz="1400" dirty="0">
                <a:solidFill>
                  <a:srgbClr val="2B3A67"/>
                </a:solidFill>
              </a:rPr>
            </a:br>
            <a:endParaRPr lang="en-US" dirty="0">
              <a:solidFill>
                <a:srgbClr val="2B3A67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bg2"/>
                </a:solidFill>
              </a:rPr>
              <a:t>Compact design </a:t>
            </a:r>
            <a:r>
              <a:rPr lang="en-US" dirty="0">
                <a:solidFill>
                  <a:srgbClr val="2B3A67"/>
                </a:solidFill>
              </a:rPr>
              <a:t>(high power density)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40B99-04B1-482A-976B-7C6460C267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FF310-6EFE-4ECD-BB2D-70B97BFC7D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F3DE8-519B-4FAE-A352-F11A18DE5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9" r="22455"/>
          <a:stretch/>
        </p:blipFill>
        <p:spPr>
          <a:xfrm>
            <a:off x="6465469" y="2002146"/>
            <a:ext cx="1907178" cy="1536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F01F4B-C996-440D-B863-C2D2FE9BB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209" y="2002146"/>
            <a:ext cx="3384000" cy="12579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B89E7E-10E6-4FFD-9F5D-A83A1DC6A851}"/>
              </a:ext>
            </a:extLst>
          </p:cNvPr>
          <p:cNvSpPr/>
          <p:nvPr/>
        </p:nvSpPr>
        <p:spPr>
          <a:xfrm>
            <a:off x="8956856" y="3283313"/>
            <a:ext cx="23214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2B3A67"/>
                </a:solidFill>
              </a:rPr>
              <a:t>Dilasser</a:t>
            </a:r>
            <a:r>
              <a:rPr lang="en-US" sz="1000" dirty="0">
                <a:solidFill>
                  <a:srgbClr val="2B3A67"/>
                </a:solidFill>
              </a:rPr>
              <a:t>, G. PhD Dissertation, 2017</a:t>
            </a:r>
          </a:p>
        </p:txBody>
      </p:sp>
    </p:spTree>
    <p:extLst>
      <p:ext uri="{BB962C8B-B14F-4D97-AF65-F5344CB8AC3E}">
        <p14:creationId xmlns:p14="http://schemas.microsoft.com/office/powerpoint/2010/main" val="143933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A154-C4D7-4533-BD8D-054820218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Leap for Insertion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72ABE-0FC9-48CA-AB37-2D02511B7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Magnetostatics Simulations</a:t>
            </a:r>
            <a:r>
              <a:rPr lang="en-US" baseline="30000" dirty="0"/>
              <a:t>(1)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Planar undulator, simplified 2D 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Fusion grade</a:t>
            </a:r>
            <a:r>
              <a:rPr lang="en-US" baseline="30000" dirty="0">
                <a:solidFill>
                  <a:srgbClr val="2B3A67"/>
                </a:solidFill>
              </a:rPr>
              <a:t>(2)</a:t>
            </a:r>
            <a:r>
              <a:rPr lang="en-US" dirty="0">
                <a:solidFill>
                  <a:srgbClr val="2B3A67"/>
                </a:solidFill>
              </a:rPr>
              <a:t>, 65 um REBCO tape</a:t>
            </a:r>
            <a:endParaRPr lang="en-US" sz="1200" dirty="0">
              <a:solidFill>
                <a:srgbClr val="2B3A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Operations at 4.5 K, 80 % critical current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B42F-EF95-4379-9D95-5F69E6FF03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918E5-FE94-4A34-98B2-62A97F487B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7548C-66CA-494F-BEC9-B65349CC1414}"/>
              </a:ext>
            </a:extLst>
          </p:cNvPr>
          <p:cNvSpPr/>
          <p:nvPr/>
        </p:nvSpPr>
        <p:spPr>
          <a:xfrm>
            <a:off x="7300712" y="1083472"/>
            <a:ext cx="4687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cs typeface="Arial" panose="020B0604020202020204" pitchFamily="34" charset="0"/>
              </a:rPr>
              <a:t>(1) see also </a:t>
            </a:r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https://indico.cern.ch/event/1326603/contributions/5773995/</a:t>
            </a:r>
            <a:endParaRPr lang="en-US" sz="1000" dirty="0">
              <a:solidFill>
                <a:srgbClr val="2B3A67"/>
              </a:solidFill>
              <a:latin typeface="Metropolis" panose="00000500000000000000" pitchFamily="50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cs typeface="Arial" panose="020B0604020202020204" pitchFamily="34" charset="0"/>
              </a:rPr>
              <a:t>(2) </a:t>
            </a:r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https://www.faradaygroup.com/en/product/</a:t>
            </a:r>
            <a:endParaRPr lang="en-US" sz="1000" dirty="0">
              <a:solidFill>
                <a:srgbClr val="2B3A67"/>
              </a:solidFill>
              <a:latin typeface="Metropolis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F6A9E4-289E-4754-9653-EC1D5079B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077" y="2859040"/>
            <a:ext cx="2721190" cy="326450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0D8787-B40E-4334-A233-7F083AE1966A}"/>
              </a:ext>
            </a:extLst>
          </p:cNvPr>
          <p:cNvCxnSpPr>
            <a:cxnSpLocks/>
          </p:cNvCxnSpPr>
          <p:nvPr/>
        </p:nvCxnSpPr>
        <p:spPr>
          <a:xfrm>
            <a:off x="2262879" y="5866879"/>
            <a:ext cx="28416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F37D6E-52CF-4E7D-9E5A-A9392411AFB0}"/>
                  </a:ext>
                </a:extLst>
              </p:cNvPr>
              <p:cNvSpPr txBox="1"/>
              <p:nvPr/>
            </p:nvSpPr>
            <p:spPr>
              <a:xfrm>
                <a:off x="4672025" y="5518157"/>
                <a:ext cx="375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accent2"/>
                  </a:solidFill>
                  <a:latin typeface="Metropolis" panose="00000500000000000000" pitchFamily="50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F37D6E-52CF-4E7D-9E5A-A9392411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025" y="5518157"/>
                <a:ext cx="375423" cy="369332"/>
              </a:xfrm>
              <a:prstGeom prst="rect">
                <a:avLst/>
              </a:prstGeom>
              <a:blipFill>
                <a:blip r:embed="rId9"/>
                <a:stretch>
                  <a:fillRect t="-21311" r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BE2A81D3-D88E-4E08-AB3C-15E9E25086CB}"/>
              </a:ext>
            </a:extLst>
          </p:cNvPr>
          <p:cNvSpPr/>
          <p:nvPr/>
        </p:nvSpPr>
        <p:spPr>
          <a:xfrm>
            <a:off x="2308599" y="3184626"/>
            <a:ext cx="170110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2B3A67"/>
                </a:solidFill>
                <a:latin typeface="Metropolis" panose="00000500000000000000" pitchFamily="50" charset="0"/>
              </a:rPr>
              <a:t>Vacoflux</a:t>
            </a:r>
            <a:r>
              <a:rPr lang="en-US" sz="1400" dirty="0">
                <a:solidFill>
                  <a:srgbClr val="2B3A67"/>
                </a:solidFill>
                <a:latin typeface="Metropolis" panose="00000500000000000000" pitchFamily="50" charset="0"/>
              </a:rPr>
              <a:t> 50 yoke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AD5207-CC7D-43F4-9C55-8A54A75E5D51}"/>
              </a:ext>
            </a:extLst>
          </p:cNvPr>
          <p:cNvSpPr/>
          <p:nvPr/>
        </p:nvSpPr>
        <p:spPr>
          <a:xfrm rot="16200000">
            <a:off x="2241065" y="4673444"/>
            <a:ext cx="5004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B3A67"/>
                </a:solidFill>
                <a:latin typeface="Metropolis" panose="00000500000000000000" pitchFamily="50" charset="0"/>
              </a:rPr>
              <a:t>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D3E530-559B-4299-A9F6-A235E6628875}"/>
                  </a:ext>
                </a:extLst>
              </p:cNvPr>
              <p:cNvSpPr/>
              <p:nvPr/>
            </p:nvSpPr>
            <p:spPr>
              <a:xfrm>
                <a:off x="761106" y="3100167"/>
                <a:ext cx="1423788" cy="1503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2B3A67"/>
                    </a:solidFill>
                    <a:latin typeface="Metropolis" panose="00000500000000000000" pitchFamily="50" charset="0"/>
                  </a:rPr>
                  <a:t>In figure:</a:t>
                </a:r>
              </a:p>
              <a:p>
                <a:r>
                  <a:rPr lang="en-US" dirty="0">
                    <a:solidFill>
                      <a:srgbClr val="2B3A67"/>
                    </a:solidFill>
                    <a:latin typeface="Metropolis" panose="00000500000000000000" pitchFamily="50" charset="0"/>
                  </a:rPr>
                  <a:t>Is = 1000 A</a:t>
                </a:r>
                <a:br>
                  <a:rPr lang="en-US" dirty="0">
                    <a:solidFill>
                      <a:srgbClr val="2B3A67"/>
                    </a:solidFill>
                    <a:latin typeface="Metropolis" panose="00000500000000000000" pitchFamily="50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B3A67"/>
                    </a:solidFill>
                    <a:latin typeface="Metropolis" panose="00000500000000000000" pitchFamily="50" charset="0"/>
                  </a:rPr>
                  <a:t>= 15 mm </a:t>
                </a:r>
                <a:br>
                  <a:rPr lang="en-US" dirty="0">
                    <a:solidFill>
                      <a:srgbClr val="2B3A67"/>
                    </a:solidFill>
                    <a:latin typeface="Metropolis" panose="00000500000000000000" pitchFamily="50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2B3A67"/>
                            </a:solidFill>
                            <a:latin typeface="Cambria Math" panose="02040503050406030204" pitchFamily="18" charset="0"/>
                          </a:rPr>
                          <m:t>gap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B3A67"/>
                    </a:solidFill>
                    <a:latin typeface="Metropolis" panose="00000500000000000000" pitchFamily="50" charset="0"/>
                  </a:rPr>
                  <a:t>= 4mm</a:t>
                </a:r>
              </a:p>
              <a:p>
                <a:endParaRPr lang="en-US" dirty="0">
                  <a:solidFill>
                    <a:srgbClr val="2B3A67"/>
                  </a:solidFill>
                  <a:latin typeface="Metropolis" panose="00000500000000000000" pitchFamily="50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D3E530-559B-4299-A9F6-A235E6628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06" y="3100167"/>
                <a:ext cx="1423788" cy="1503489"/>
              </a:xfrm>
              <a:prstGeom prst="rect">
                <a:avLst/>
              </a:prstGeom>
              <a:blipFill>
                <a:blip r:embed="rId10"/>
                <a:stretch>
                  <a:fillRect l="-3863" t="-2033" r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B00BADB-0517-4B07-B1A2-64EA4393A67F}"/>
              </a:ext>
            </a:extLst>
          </p:cNvPr>
          <p:cNvCxnSpPr>
            <a:cxnSpLocks/>
          </p:cNvCxnSpPr>
          <p:nvPr/>
        </p:nvCxnSpPr>
        <p:spPr>
          <a:xfrm flipV="1">
            <a:off x="2134288" y="5386388"/>
            <a:ext cx="0" cy="48049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4500AD1-3A7E-4C48-B4EA-AD380D03DDA5}"/>
              </a:ext>
            </a:extLst>
          </p:cNvPr>
          <p:cNvSpPr/>
          <p:nvPr/>
        </p:nvSpPr>
        <p:spPr>
          <a:xfrm>
            <a:off x="2703850" y="6092185"/>
            <a:ext cx="682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Quicksand" pitchFamily="2" charset="0"/>
              </a:rPr>
              <a:t>Unmatched HTS performance </a:t>
            </a:r>
            <a:r>
              <a:rPr lang="en-US" b="1" dirty="0">
                <a:solidFill>
                  <a:schemeClr val="bg2"/>
                </a:solidFill>
                <a:latin typeface="Quicksand" pitchFamily="2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bg2"/>
                </a:solidFill>
                <a:latin typeface="Quicksand" pitchFamily="2" charset="0"/>
              </a:rPr>
              <a:t>Exploration of R&amp;D space 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66A71D64-4EF2-4646-85E9-3B660B942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28817"/>
              </p:ext>
            </p:extLst>
          </p:nvPr>
        </p:nvGraphicFramePr>
        <p:xfrm>
          <a:off x="6469521" y="1871679"/>
          <a:ext cx="52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3841D4F6-98E4-4873-B478-B333316A6575}"/>
              </a:ext>
            </a:extLst>
          </p:cNvPr>
          <p:cNvSpPr/>
          <p:nvPr/>
        </p:nvSpPr>
        <p:spPr>
          <a:xfrm>
            <a:off x="10399063" y="2053874"/>
            <a:ext cx="1200150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Devices Models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8AD8197-18FF-4713-AC87-41173C57AF96}"/>
              </a:ext>
            </a:extLst>
          </p:cNvPr>
          <p:cNvCxnSpPr>
            <a:cxnSpLocks/>
          </p:cNvCxnSpPr>
          <p:nvPr/>
        </p:nvCxnSpPr>
        <p:spPr>
          <a:xfrm flipV="1">
            <a:off x="8163478" y="3100167"/>
            <a:ext cx="2094839" cy="16326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C0091435-D737-4F7A-B6CE-CE9B7FBA8328}"/>
              </a:ext>
            </a:extLst>
          </p:cNvPr>
          <p:cNvSpPr/>
          <p:nvPr/>
        </p:nvSpPr>
        <p:spPr>
          <a:xfrm>
            <a:off x="7719295" y="4207120"/>
            <a:ext cx="108000" cy="108000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CE18485D-9628-4D10-96B0-F453A17070DA}"/>
              </a:ext>
            </a:extLst>
          </p:cNvPr>
          <p:cNvSpPr/>
          <p:nvPr/>
        </p:nvSpPr>
        <p:spPr>
          <a:xfrm>
            <a:off x="8305612" y="2984243"/>
            <a:ext cx="108000" cy="108000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74D25177-D971-4493-B459-1E76A9CFF15A}"/>
              </a:ext>
            </a:extLst>
          </p:cNvPr>
          <p:cNvSpPr/>
          <p:nvPr/>
        </p:nvSpPr>
        <p:spPr>
          <a:xfrm>
            <a:off x="8690183" y="2223933"/>
            <a:ext cx="108000" cy="108000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6BDF4E7-76D8-4978-8A9F-9A7A200B9773}"/>
              </a:ext>
            </a:extLst>
          </p:cNvPr>
          <p:cNvCxnSpPr>
            <a:cxnSpLocks/>
            <a:stCxn id="66" idx="5"/>
            <a:endCxn id="68" idx="3"/>
          </p:cNvCxnSpPr>
          <p:nvPr/>
        </p:nvCxnSpPr>
        <p:spPr>
          <a:xfrm flipV="1">
            <a:off x="7800295" y="2331933"/>
            <a:ext cx="943888" cy="1929187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7485DB3-44A9-4F5D-9DBE-723B1DB939CD}"/>
              </a:ext>
            </a:extLst>
          </p:cNvPr>
          <p:cNvSpPr/>
          <p:nvPr/>
        </p:nvSpPr>
        <p:spPr>
          <a:xfrm rot="17758514">
            <a:off x="7303528" y="3443610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Simulations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862A7E0-D571-45EA-87DC-622B8C534B04}"/>
              </a:ext>
            </a:extLst>
          </p:cNvPr>
          <p:cNvSpPr/>
          <p:nvPr/>
        </p:nvSpPr>
        <p:spPr>
          <a:xfrm>
            <a:off x="7613189" y="2036900"/>
            <a:ext cx="2645288" cy="2695060"/>
          </a:xfrm>
          <a:custGeom>
            <a:avLst/>
            <a:gdLst>
              <a:gd name="connsiteX0" fmla="*/ 0 w 2025650"/>
              <a:gd name="connsiteY0" fmla="*/ 2114550 h 2114550"/>
              <a:gd name="connsiteX1" fmla="*/ 2025650 w 2025650"/>
              <a:gd name="connsiteY1" fmla="*/ 0 h 2114550"/>
              <a:gd name="connsiteX2" fmla="*/ 6350 w 2025650"/>
              <a:gd name="connsiteY2" fmla="*/ 0 h 2114550"/>
              <a:gd name="connsiteX3" fmla="*/ 0 w 2025650"/>
              <a:gd name="connsiteY3" fmla="*/ 2114550 h 2114550"/>
              <a:gd name="connsiteX0" fmla="*/ 1764 w 2019794"/>
              <a:gd name="connsiteY0" fmla="*/ 2830830 h 2830830"/>
              <a:gd name="connsiteX1" fmla="*/ 2019794 w 2019794"/>
              <a:gd name="connsiteY1" fmla="*/ 0 h 2830830"/>
              <a:gd name="connsiteX2" fmla="*/ 494 w 2019794"/>
              <a:gd name="connsiteY2" fmla="*/ 0 h 2830830"/>
              <a:gd name="connsiteX3" fmla="*/ 1764 w 2019794"/>
              <a:gd name="connsiteY3" fmla="*/ 2830830 h 2830830"/>
              <a:gd name="connsiteX0" fmla="*/ 1764 w 2019794"/>
              <a:gd name="connsiteY0" fmla="*/ 2175510 h 2175510"/>
              <a:gd name="connsiteX1" fmla="*/ 2019794 w 2019794"/>
              <a:gd name="connsiteY1" fmla="*/ 0 h 2175510"/>
              <a:gd name="connsiteX2" fmla="*/ 494 w 2019794"/>
              <a:gd name="connsiteY2" fmla="*/ 0 h 2175510"/>
              <a:gd name="connsiteX3" fmla="*/ 1764 w 2019794"/>
              <a:gd name="connsiteY3" fmla="*/ 2175510 h 2175510"/>
              <a:gd name="connsiteX0" fmla="*/ 1764 w 2019794"/>
              <a:gd name="connsiteY0" fmla="*/ 2175510 h 2175510"/>
              <a:gd name="connsiteX1" fmla="*/ 2019794 w 2019794"/>
              <a:gd name="connsiteY1" fmla="*/ 0 h 2175510"/>
              <a:gd name="connsiteX2" fmla="*/ 494 w 2019794"/>
              <a:gd name="connsiteY2" fmla="*/ 0 h 2175510"/>
              <a:gd name="connsiteX3" fmla="*/ 1764 w 2019794"/>
              <a:gd name="connsiteY3" fmla="*/ 2175510 h 2175510"/>
              <a:gd name="connsiteX0" fmla="*/ 1764 w 2019794"/>
              <a:gd name="connsiteY0" fmla="*/ 2177007 h 2177007"/>
              <a:gd name="connsiteX1" fmla="*/ 2019794 w 2019794"/>
              <a:gd name="connsiteY1" fmla="*/ 1497 h 2177007"/>
              <a:gd name="connsiteX2" fmla="*/ 1947384 w 2019794"/>
              <a:gd name="connsiteY2" fmla="*/ 0 h 2177007"/>
              <a:gd name="connsiteX3" fmla="*/ 494 w 2019794"/>
              <a:gd name="connsiteY3" fmla="*/ 1497 h 2177007"/>
              <a:gd name="connsiteX4" fmla="*/ 1764 w 2019794"/>
              <a:gd name="connsiteY4" fmla="*/ 2177007 h 2177007"/>
              <a:gd name="connsiteX0" fmla="*/ 1764 w 2022386"/>
              <a:gd name="connsiteY0" fmla="*/ 2556123 h 2556123"/>
              <a:gd name="connsiteX1" fmla="*/ 2019794 w 2022386"/>
              <a:gd name="connsiteY1" fmla="*/ 380613 h 2556123"/>
              <a:gd name="connsiteX2" fmla="*/ 2022386 w 2022386"/>
              <a:gd name="connsiteY2" fmla="*/ 0 h 2556123"/>
              <a:gd name="connsiteX3" fmla="*/ 494 w 2022386"/>
              <a:gd name="connsiteY3" fmla="*/ 380613 h 2556123"/>
              <a:gd name="connsiteX4" fmla="*/ 1764 w 2022386"/>
              <a:gd name="connsiteY4" fmla="*/ 2556123 h 2556123"/>
              <a:gd name="connsiteX0" fmla="*/ 551 w 2021173"/>
              <a:gd name="connsiteY0" fmla="*/ 2556123 h 2556123"/>
              <a:gd name="connsiteX1" fmla="*/ 2018581 w 2021173"/>
              <a:gd name="connsiteY1" fmla="*/ 380613 h 2556123"/>
              <a:gd name="connsiteX2" fmla="*/ 2021173 w 2021173"/>
              <a:gd name="connsiteY2" fmla="*/ 0 h 2556123"/>
              <a:gd name="connsiteX3" fmla="*/ 620 w 2021173"/>
              <a:gd name="connsiteY3" fmla="*/ 8475 h 2556123"/>
              <a:gd name="connsiteX4" fmla="*/ 551 w 2021173"/>
              <a:gd name="connsiteY4" fmla="*/ 2556123 h 2556123"/>
              <a:gd name="connsiteX0" fmla="*/ 551 w 2023939"/>
              <a:gd name="connsiteY0" fmla="*/ 2556123 h 2556123"/>
              <a:gd name="connsiteX1" fmla="*/ 2023939 w 2023939"/>
              <a:gd name="connsiteY1" fmla="*/ 1184939 h 2556123"/>
              <a:gd name="connsiteX2" fmla="*/ 2021173 w 2023939"/>
              <a:gd name="connsiteY2" fmla="*/ 0 h 2556123"/>
              <a:gd name="connsiteX3" fmla="*/ 620 w 2023939"/>
              <a:gd name="connsiteY3" fmla="*/ 8475 h 2556123"/>
              <a:gd name="connsiteX4" fmla="*/ 551 w 2023939"/>
              <a:gd name="connsiteY4" fmla="*/ 2556123 h 2556123"/>
              <a:gd name="connsiteX0" fmla="*/ 551 w 2021173"/>
              <a:gd name="connsiteY0" fmla="*/ 2556123 h 2556123"/>
              <a:gd name="connsiteX1" fmla="*/ 2018582 w 2021173"/>
              <a:gd name="connsiteY1" fmla="*/ 1184939 h 2556123"/>
              <a:gd name="connsiteX2" fmla="*/ 2021173 w 2021173"/>
              <a:gd name="connsiteY2" fmla="*/ 0 h 2556123"/>
              <a:gd name="connsiteX3" fmla="*/ 620 w 2021173"/>
              <a:gd name="connsiteY3" fmla="*/ 8475 h 2556123"/>
              <a:gd name="connsiteX4" fmla="*/ 551 w 2021173"/>
              <a:gd name="connsiteY4" fmla="*/ 2556123 h 2556123"/>
              <a:gd name="connsiteX0" fmla="*/ 0 w 2020622"/>
              <a:gd name="connsiteY0" fmla="*/ 2556123 h 2556123"/>
              <a:gd name="connsiteX1" fmla="*/ 2018031 w 2020622"/>
              <a:gd name="connsiteY1" fmla="*/ 1184939 h 2556123"/>
              <a:gd name="connsiteX2" fmla="*/ 2020622 w 2020622"/>
              <a:gd name="connsiteY2" fmla="*/ 0 h 2556123"/>
              <a:gd name="connsiteX3" fmla="*/ 1320112 w 2020622"/>
              <a:gd name="connsiteY3" fmla="*/ 8475 h 2556123"/>
              <a:gd name="connsiteX4" fmla="*/ 0 w 2020622"/>
              <a:gd name="connsiteY4" fmla="*/ 2556123 h 2556123"/>
              <a:gd name="connsiteX0" fmla="*/ 0 w 1566321"/>
              <a:gd name="connsiteY0" fmla="*/ 2252883 h 2252883"/>
              <a:gd name="connsiteX1" fmla="*/ 1563730 w 1566321"/>
              <a:gd name="connsiteY1" fmla="*/ 1184939 h 2252883"/>
              <a:gd name="connsiteX2" fmla="*/ 1566321 w 1566321"/>
              <a:gd name="connsiteY2" fmla="*/ 0 h 2252883"/>
              <a:gd name="connsiteX3" fmla="*/ 865811 w 1566321"/>
              <a:gd name="connsiteY3" fmla="*/ 8475 h 2252883"/>
              <a:gd name="connsiteX4" fmla="*/ 0 w 1566321"/>
              <a:gd name="connsiteY4" fmla="*/ 2252883 h 2252883"/>
              <a:gd name="connsiteX0" fmla="*/ 0 w 1566321"/>
              <a:gd name="connsiteY0" fmla="*/ 2252883 h 2252883"/>
              <a:gd name="connsiteX1" fmla="*/ 1563730 w 1566321"/>
              <a:gd name="connsiteY1" fmla="*/ 1184939 h 2252883"/>
              <a:gd name="connsiteX2" fmla="*/ 1566321 w 1566321"/>
              <a:gd name="connsiteY2" fmla="*/ 0 h 2252883"/>
              <a:gd name="connsiteX3" fmla="*/ 865811 w 1566321"/>
              <a:gd name="connsiteY3" fmla="*/ 8475 h 2252883"/>
              <a:gd name="connsiteX4" fmla="*/ 0 w 1566321"/>
              <a:gd name="connsiteY4" fmla="*/ 2252883 h 2252883"/>
              <a:gd name="connsiteX0" fmla="*/ 0 w 1566321"/>
              <a:gd name="connsiteY0" fmla="*/ 2252883 h 2252883"/>
              <a:gd name="connsiteX1" fmla="*/ 1563730 w 1566321"/>
              <a:gd name="connsiteY1" fmla="*/ 1184939 h 2252883"/>
              <a:gd name="connsiteX2" fmla="*/ 1566321 w 1566321"/>
              <a:gd name="connsiteY2" fmla="*/ 0 h 2252883"/>
              <a:gd name="connsiteX3" fmla="*/ 865811 w 1566321"/>
              <a:gd name="connsiteY3" fmla="*/ 8475 h 2252883"/>
              <a:gd name="connsiteX4" fmla="*/ 0 w 1566321"/>
              <a:gd name="connsiteY4" fmla="*/ 2252883 h 2252883"/>
              <a:gd name="connsiteX0" fmla="*/ 0 w 1566321"/>
              <a:gd name="connsiteY0" fmla="*/ 2252883 h 2252883"/>
              <a:gd name="connsiteX1" fmla="*/ 1563730 w 1566321"/>
              <a:gd name="connsiteY1" fmla="*/ 1184939 h 2252883"/>
              <a:gd name="connsiteX2" fmla="*/ 1566321 w 1566321"/>
              <a:gd name="connsiteY2" fmla="*/ 0 h 2252883"/>
              <a:gd name="connsiteX3" fmla="*/ 865811 w 1566321"/>
              <a:gd name="connsiteY3" fmla="*/ 15872 h 2252883"/>
              <a:gd name="connsiteX4" fmla="*/ 0 w 1566321"/>
              <a:gd name="connsiteY4" fmla="*/ 2252883 h 2252883"/>
              <a:gd name="connsiteX0" fmla="*/ 0 w 1566321"/>
              <a:gd name="connsiteY0" fmla="*/ 2252883 h 2252883"/>
              <a:gd name="connsiteX1" fmla="*/ 1563730 w 1566321"/>
              <a:gd name="connsiteY1" fmla="*/ 1184939 h 2252883"/>
              <a:gd name="connsiteX2" fmla="*/ 1566321 w 1566321"/>
              <a:gd name="connsiteY2" fmla="*/ 0 h 2252883"/>
              <a:gd name="connsiteX3" fmla="*/ 876525 w 1566321"/>
              <a:gd name="connsiteY3" fmla="*/ 11248 h 2252883"/>
              <a:gd name="connsiteX4" fmla="*/ 0 w 1566321"/>
              <a:gd name="connsiteY4" fmla="*/ 2252883 h 2252883"/>
              <a:gd name="connsiteX0" fmla="*/ 0 w 1571678"/>
              <a:gd name="connsiteY0" fmla="*/ 2252883 h 2252883"/>
              <a:gd name="connsiteX1" fmla="*/ 1569087 w 1571678"/>
              <a:gd name="connsiteY1" fmla="*/ 1184939 h 2252883"/>
              <a:gd name="connsiteX2" fmla="*/ 1571678 w 1571678"/>
              <a:gd name="connsiteY2" fmla="*/ 0 h 2252883"/>
              <a:gd name="connsiteX3" fmla="*/ 881882 w 1571678"/>
              <a:gd name="connsiteY3" fmla="*/ 11248 h 2252883"/>
              <a:gd name="connsiteX4" fmla="*/ 0 w 1571678"/>
              <a:gd name="connsiteY4" fmla="*/ 2252883 h 2252883"/>
              <a:gd name="connsiteX0" fmla="*/ 0 w 1571678"/>
              <a:gd name="connsiteY0" fmla="*/ 2252883 h 2252883"/>
              <a:gd name="connsiteX1" fmla="*/ 1569087 w 1571678"/>
              <a:gd name="connsiteY1" fmla="*/ 1184939 h 2252883"/>
              <a:gd name="connsiteX2" fmla="*/ 1571678 w 1571678"/>
              <a:gd name="connsiteY2" fmla="*/ 0 h 2252883"/>
              <a:gd name="connsiteX3" fmla="*/ 889918 w 1571678"/>
              <a:gd name="connsiteY3" fmla="*/ 2003 h 2252883"/>
              <a:gd name="connsiteX4" fmla="*/ 0 w 1571678"/>
              <a:gd name="connsiteY4" fmla="*/ 2252883 h 2252883"/>
              <a:gd name="connsiteX0" fmla="*/ 0 w 1702933"/>
              <a:gd name="connsiteY0" fmla="*/ 2340712 h 2340712"/>
              <a:gd name="connsiteX1" fmla="*/ 1700342 w 1702933"/>
              <a:gd name="connsiteY1" fmla="*/ 1184939 h 2340712"/>
              <a:gd name="connsiteX2" fmla="*/ 1702933 w 1702933"/>
              <a:gd name="connsiteY2" fmla="*/ 0 h 2340712"/>
              <a:gd name="connsiteX3" fmla="*/ 1021173 w 1702933"/>
              <a:gd name="connsiteY3" fmla="*/ 2003 h 2340712"/>
              <a:gd name="connsiteX4" fmla="*/ 0 w 1702933"/>
              <a:gd name="connsiteY4" fmla="*/ 2340712 h 2340712"/>
              <a:gd name="connsiteX0" fmla="*/ 0 w 1702933"/>
              <a:gd name="connsiteY0" fmla="*/ 2343332 h 2343332"/>
              <a:gd name="connsiteX1" fmla="*/ 1700342 w 1702933"/>
              <a:gd name="connsiteY1" fmla="*/ 1187559 h 2343332"/>
              <a:gd name="connsiteX2" fmla="*/ 1702933 w 1702933"/>
              <a:gd name="connsiteY2" fmla="*/ 2620 h 2343332"/>
              <a:gd name="connsiteX3" fmla="*/ 847060 w 1702933"/>
              <a:gd name="connsiteY3" fmla="*/ 0 h 2343332"/>
              <a:gd name="connsiteX4" fmla="*/ 0 w 1702933"/>
              <a:gd name="connsiteY4" fmla="*/ 2343332 h 2343332"/>
              <a:gd name="connsiteX0" fmla="*/ 0 w 1702933"/>
              <a:gd name="connsiteY0" fmla="*/ 2343332 h 2343332"/>
              <a:gd name="connsiteX1" fmla="*/ 1700342 w 1702933"/>
              <a:gd name="connsiteY1" fmla="*/ 1187559 h 2343332"/>
              <a:gd name="connsiteX2" fmla="*/ 1702933 w 1702933"/>
              <a:gd name="connsiteY2" fmla="*/ 2620 h 2343332"/>
              <a:gd name="connsiteX3" fmla="*/ 847060 w 1702933"/>
              <a:gd name="connsiteY3" fmla="*/ 0 h 2343332"/>
              <a:gd name="connsiteX4" fmla="*/ 0 w 1702933"/>
              <a:gd name="connsiteY4" fmla="*/ 2343332 h 2343332"/>
              <a:gd name="connsiteX0" fmla="*/ 0 w 1684182"/>
              <a:gd name="connsiteY0" fmla="*/ 2324842 h 2324842"/>
              <a:gd name="connsiteX1" fmla="*/ 1681591 w 1684182"/>
              <a:gd name="connsiteY1" fmla="*/ 1187559 h 2324842"/>
              <a:gd name="connsiteX2" fmla="*/ 1684182 w 1684182"/>
              <a:gd name="connsiteY2" fmla="*/ 2620 h 2324842"/>
              <a:gd name="connsiteX3" fmla="*/ 828309 w 1684182"/>
              <a:gd name="connsiteY3" fmla="*/ 0 h 2324842"/>
              <a:gd name="connsiteX4" fmla="*/ 0 w 1684182"/>
              <a:gd name="connsiteY4" fmla="*/ 2324842 h 2324842"/>
              <a:gd name="connsiteX0" fmla="*/ 0 w 1630609"/>
              <a:gd name="connsiteY0" fmla="*/ 2176920 h 2176920"/>
              <a:gd name="connsiteX1" fmla="*/ 1628018 w 1630609"/>
              <a:gd name="connsiteY1" fmla="*/ 1187559 h 2176920"/>
              <a:gd name="connsiteX2" fmla="*/ 1630609 w 1630609"/>
              <a:gd name="connsiteY2" fmla="*/ 2620 h 2176920"/>
              <a:gd name="connsiteX3" fmla="*/ 774736 w 1630609"/>
              <a:gd name="connsiteY3" fmla="*/ 0 h 2176920"/>
              <a:gd name="connsiteX4" fmla="*/ 0 w 1630609"/>
              <a:gd name="connsiteY4" fmla="*/ 2176920 h 2176920"/>
              <a:gd name="connsiteX0" fmla="*/ 0 w 1630609"/>
              <a:gd name="connsiteY0" fmla="*/ 2176920 h 2176920"/>
              <a:gd name="connsiteX1" fmla="*/ 1620875 w 1630609"/>
              <a:gd name="connsiteY1" fmla="*/ 1341645 h 2176920"/>
              <a:gd name="connsiteX2" fmla="*/ 1630609 w 1630609"/>
              <a:gd name="connsiteY2" fmla="*/ 2620 h 2176920"/>
              <a:gd name="connsiteX3" fmla="*/ 774736 w 1630609"/>
              <a:gd name="connsiteY3" fmla="*/ 0 h 2176920"/>
              <a:gd name="connsiteX4" fmla="*/ 0 w 1630609"/>
              <a:gd name="connsiteY4" fmla="*/ 2176920 h 2176920"/>
              <a:gd name="connsiteX0" fmla="*/ 0 w 1630609"/>
              <a:gd name="connsiteY0" fmla="*/ 2176920 h 2176920"/>
              <a:gd name="connsiteX1" fmla="*/ 1620875 w 1630609"/>
              <a:gd name="connsiteY1" fmla="*/ 1341645 h 2176920"/>
              <a:gd name="connsiteX2" fmla="*/ 1630609 w 1630609"/>
              <a:gd name="connsiteY2" fmla="*/ 2620 h 2176920"/>
              <a:gd name="connsiteX3" fmla="*/ 774736 w 1630609"/>
              <a:gd name="connsiteY3" fmla="*/ 0 h 2176920"/>
              <a:gd name="connsiteX4" fmla="*/ 0 w 1630609"/>
              <a:gd name="connsiteY4" fmla="*/ 2176920 h 2176920"/>
              <a:gd name="connsiteX0" fmla="*/ 0 w 1641324"/>
              <a:gd name="connsiteY0" fmla="*/ 2213901 h 2213901"/>
              <a:gd name="connsiteX1" fmla="*/ 1631590 w 1641324"/>
              <a:gd name="connsiteY1" fmla="*/ 1341645 h 2213901"/>
              <a:gd name="connsiteX2" fmla="*/ 1641324 w 1641324"/>
              <a:gd name="connsiteY2" fmla="*/ 2620 h 2213901"/>
              <a:gd name="connsiteX3" fmla="*/ 785451 w 1641324"/>
              <a:gd name="connsiteY3" fmla="*/ 0 h 2213901"/>
              <a:gd name="connsiteX4" fmla="*/ 0 w 1641324"/>
              <a:gd name="connsiteY4" fmla="*/ 2213901 h 2213901"/>
              <a:gd name="connsiteX0" fmla="*/ 0 w 1641324"/>
              <a:gd name="connsiteY0" fmla="*/ 2213901 h 2213901"/>
              <a:gd name="connsiteX1" fmla="*/ 1631590 w 1641324"/>
              <a:gd name="connsiteY1" fmla="*/ 1341645 h 2213901"/>
              <a:gd name="connsiteX2" fmla="*/ 1641324 w 1641324"/>
              <a:gd name="connsiteY2" fmla="*/ 2620 h 2213901"/>
              <a:gd name="connsiteX3" fmla="*/ 785451 w 1641324"/>
              <a:gd name="connsiteY3" fmla="*/ 0 h 2213901"/>
              <a:gd name="connsiteX4" fmla="*/ 0 w 1641324"/>
              <a:gd name="connsiteY4" fmla="*/ 2213901 h 2213901"/>
              <a:gd name="connsiteX0" fmla="*/ 0 w 1641324"/>
              <a:gd name="connsiteY0" fmla="*/ 2213901 h 2213901"/>
              <a:gd name="connsiteX1" fmla="*/ 1631590 w 1641324"/>
              <a:gd name="connsiteY1" fmla="*/ 1341645 h 2213901"/>
              <a:gd name="connsiteX2" fmla="*/ 1641324 w 1641324"/>
              <a:gd name="connsiteY2" fmla="*/ 2620 h 2213901"/>
              <a:gd name="connsiteX3" fmla="*/ 785451 w 1641324"/>
              <a:gd name="connsiteY3" fmla="*/ 0 h 2213901"/>
              <a:gd name="connsiteX4" fmla="*/ 0 w 1641324"/>
              <a:gd name="connsiteY4" fmla="*/ 2213901 h 2213901"/>
              <a:gd name="connsiteX0" fmla="*/ 0 w 1523463"/>
              <a:gd name="connsiteY0" fmla="*/ 2633014 h 2633014"/>
              <a:gd name="connsiteX1" fmla="*/ 1513729 w 1523463"/>
              <a:gd name="connsiteY1" fmla="*/ 1341645 h 2633014"/>
              <a:gd name="connsiteX2" fmla="*/ 1523463 w 1523463"/>
              <a:gd name="connsiteY2" fmla="*/ 2620 h 2633014"/>
              <a:gd name="connsiteX3" fmla="*/ 667590 w 1523463"/>
              <a:gd name="connsiteY3" fmla="*/ 0 h 2633014"/>
              <a:gd name="connsiteX4" fmla="*/ 0 w 1523463"/>
              <a:gd name="connsiteY4" fmla="*/ 2633014 h 2633014"/>
              <a:gd name="connsiteX0" fmla="*/ 0 w 1523463"/>
              <a:gd name="connsiteY0" fmla="*/ 2633014 h 2633014"/>
              <a:gd name="connsiteX1" fmla="*/ 1513729 w 1523463"/>
              <a:gd name="connsiteY1" fmla="*/ 1341645 h 2633014"/>
              <a:gd name="connsiteX2" fmla="*/ 1523463 w 1523463"/>
              <a:gd name="connsiteY2" fmla="*/ 2620 h 2633014"/>
              <a:gd name="connsiteX3" fmla="*/ 667590 w 1523463"/>
              <a:gd name="connsiteY3" fmla="*/ 0 h 2633014"/>
              <a:gd name="connsiteX4" fmla="*/ 0 w 1523463"/>
              <a:gd name="connsiteY4" fmla="*/ 2633014 h 2633014"/>
              <a:gd name="connsiteX0" fmla="*/ 0 w 1487748"/>
              <a:gd name="connsiteY0" fmla="*/ 2614524 h 2614524"/>
              <a:gd name="connsiteX1" fmla="*/ 1478014 w 1487748"/>
              <a:gd name="connsiteY1" fmla="*/ 1341645 h 2614524"/>
              <a:gd name="connsiteX2" fmla="*/ 1487748 w 1487748"/>
              <a:gd name="connsiteY2" fmla="*/ 2620 h 2614524"/>
              <a:gd name="connsiteX3" fmla="*/ 631875 w 1487748"/>
              <a:gd name="connsiteY3" fmla="*/ 0 h 2614524"/>
              <a:gd name="connsiteX4" fmla="*/ 0 w 1487748"/>
              <a:gd name="connsiteY4" fmla="*/ 2614524 h 2614524"/>
              <a:gd name="connsiteX0" fmla="*/ 0 w 1487748"/>
              <a:gd name="connsiteY0" fmla="*/ 2614524 h 2614524"/>
              <a:gd name="connsiteX1" fmla="*/ 1478014 w 1487748"/>
              <a:gd name="connsiteY1" fmla="*/ 1341645 h 2614524"/>
              <a:gd name="connsiteX2" fmla="*/ 1487748 w 1487748"/>
              <a:gd name="connsiteY2" fmla="*/ 2620 h 2614524"/>
              <a:gd name="connsiteX3" fmla="*/ 631875 w 1487748"/>
              <a:gd name="connsiteY3" fmla="*/ 0 h 2614524"/>
              <a:gd name="connsiteX4" fmla="*/ 0 w 1487748"/>
              <a:gd name="connsiteY4" fmla="*/ 2614524 h 2614524"/>
              <a:gd name="connsiteX0" fmla="*/ 0 w 1487748"/>
              <a:gd name="connsiteY0" fmla="*/ 2611904 h 2611904"/>
              <a:gd name="connsiteX1" fmla="*/ 1478014 w 1487748"/>
              <a:gd name="connsiteY1" fmla="*/ 1339025 h 2611904"/>
              <a:gd name="connsiteX2" fmla="*/ 1487748 w 1487748"/>
              <a:gd name="connsiteY2" fmla="*/ 0 h 2611904"/>
              <a:gd name="connsiteX3" fmla="*/ 606874 w 1487748"/>
              <a:gd name="connsiteY3" fmla="*/ 3543 h 2611904"/>
              <a:gd name="connsiteX4" fmla="*/ 0 w 1487748"/>
              <a:gd name="connsiteY4" fmla="*/ 2611904 h 2611904"/>
              <a:gd name="connsiteX0" fmla="*/ 0 w 1487748"/>
              <a:gd name="connsiteY0" fmla="*/ 2611904 h 2611904"/>
              <a:gd name="connsiteX1" fmla="*/ 1478014 w 1487748"/>
              <a:gd name="connsiteY1" fmla="*/ 1339025 h 2611904"/>
              <a:gd name="connsiteX2" fmla="*/ 1487748 w 1487748"/>
              <a:gd name="connsiteY2" fmla="*/ 0 h 2611904"/>
              <a:gd name="connsiteX3" fmla="*/ 606874 w 1487748"/>
              <a:gd name="connsiteY3" fmla="*/ 3543 h 2611904"/>
              <a:gd name="connsiteX4" fmla="*/ 0 w 1487748"/>
              <a:gd name="connsiteY4" fmla="*/ 2611904 h 2611904"/>
              <a:gd name="connsiteX0" fmla="*/ 0 w 1487748"/>
              <a:gd name="connsiteY0" fmla="*/ 2611904 h 2611904"/>
              <a:gd name="connsiteX1" fmla="*/ 1481586 w 1487748"/>
              <a:gd name="connsiteY1" fmla="*/ 673376 h 2611904"/>
              <a:gd name="connsiteX2" fmla="*/ 1487748 w 1487748"/>
              <a:gd name="connsiteY2" fmla="*/ 0 h 2611904"/>
              <a:gd name="connsiteX3" fmla="*/ 606874 w 1487748"/>
              <a:gd name="connsiteY3" fmla="*/ 3543 h 2611904"/>
              <a:gd name="connsiteX4" fmla="*/ 0 w 1487748"/>
              <a:gd name="connsiteY4" fmla="*/ 2611904 h 2611904"/>
              <a:gd name="connsiteX0" fmla="*/ 0 w 1487748"/>
              <a:gd name="connsiteY0" fmla="*/ 2611904 h 2611904"/>
              <a:gd name="connsiteX1" fmla="*/ 1481586 w 1487748"/>
              <a:gd name="connsiteY1" fmla="*/ 673376 h 2611904"/>
              <a:gd name="connsiteX2" fmla="*/ 1487748 w 1487748"/>
              <a:gd name="connsiteY2" fmla="*/ 0 h 2611904"/>
              <a:gd name="connsiteX3" fmla="*/ 606874 w 1487748"/>
              <a:gd name="connsiteY3" fmla="*/ 3543 h 2611904"/>
              <a:gd name="connsiteX4" fmla="*/ 0 w 1487748"/>
              <a:gd name="connsiteY4" fmla="*/ 2611904 h 2611904"/>
              <a:gd name="connsiteX0" fmla="*/ 0 w 1487748"/>
              <a:gd name="connsiteY0" fmla="*/ 2611904 h 2611904"/>
              <a:gd name="connsiteX1" fmla="*/ 1481586 w 1487748"/>
              <a:gd name="connsiteY1" fmla="*/ 685703 h 2611904"/>
              <a:gd name="connsiteX2" fmla="*/ 1487748 w 1487748"/>
              <a:gd name="connsiteY2" fmla="*/ 0 h 2611904"/>
              <a:gd name="connsiteX3" fmla="*/ 606874 w 1487748"/>
              <a:gd name="connsiteY3" fmla="*/ 3543 h 2611904"/>
              <a:gd name="connsiteX4" fmla="*/ 0 w 1487748"/>
              <a:gd name="connsiteY4" fmla="*/ 2611904 h 2611904"/>
              <a:gd name="connsiteX0" fmla="*/ 0 w 1487748"/>
              <a:gd name="connsiteY0" fmla="*/ 2611904 h 2611904"/>
              <a:gd name="connsiteX1" fmla="*/ 1481586 w 1487748"/>
              <a:gd name="connsiteY1" fmla="*/ 685703 h 2611904"/>
              <a:gd name="connsiteX2" fmla="*/ 1487748 w 1487748"/>
              <a:gd name="connsiteY2" fmla="*/ 0 h 2611904"/>
              <a:gd name="connsiteX3" fmla="*/ 606874 w 1487748"/>
              <a:gd name="connsiteY3" fmla="*/ 3543 h 2611904"/>
              <a:gd name="connsiteX4" fmla="*/ 0 w 1487748"/>
              <a:gd name="connsiteY4" fmla="*/ 2611904 h 2611904"/>
              <a:gd name="connsiteX0" fmla="*/ 14377 w 1502125"/>
              <a:gd name="connsiteY0" fmla="*/ 2611904 h 2802509"/>
              <a:gd name="connsiteX1" fmla="*/ 302146 w 1502125"/>
              <a:gd name="connsiteY1" fmla="*/ 2389734 h 2802509"/>
              <a:gd name="connsiteX2" fmla="*/ 1495963 w 1502125"/>
              <a:gd name="connsiteY2" fmla="*/ 685703 h 2802509"/>
              <a:gd name="connsiteX3" fmla="*/ 1502125 w 1502125"/>
              <a:gd name="connsiteY3" fmla="*/ 0 h 2802509"/>
              <a:gd name="connsiteX4" fmla="*/ 621251 w 1502125"/>
              <a:gd name="connsiteY4" fmla="*/ 3543 h 2802509"/>
              <a:gd name="connsiteX5" fmla="*/ 14377 w 1502125"/>
              <a:gd name="connsiteY5" fmla="*/ 2611904 h 2802509"/>
              <a:gd name="connsiteX0" fmla="*/ 12854 w 1500602"/>
              <a:gd name="connsiteY0" fmla="*/ 2611904 h 2883481"/>
              <a:gd name="connsiteX1" fmla="*/ 320267 w 1500602"/>
              <a:gd name="connsiteY1" fmla="*/ 2614699 h 2883481"/>
              <a:gd name="connsiteX2" fmla="*/ 1494440 w 1500602"/>
              <a:gd name="connsiteY2" fmla="*/ 685703 h 2883481"/>
              <a:gd name="connsiteX3" fmla="*/ 1500602 w 1500602"/>
              <a:gd name="connsiteY3" fmla="*/ 0 h 2883481"/>
              <a:gd name="connsiteX4" fmla="*/ 619728 w 1500602"/>
              <a:gd name="connsiteY4" fmla="*/ 3543 h 2883481"/>
              <a:gd name="connsiteX5" fmla="*/ 12854 w 1500602"/>
              <a:gd name="connsiteY5" fmla="*/ 2611904 h 2883481"/>
              <a:gd name="connsiteX0" fmla="*/ 6820 w 1494568"/>
              <a:gd name="connsiteY0" fmla="*/ 2611904 h 2789506"/>
              <a:gd name="connsiteX1" fmla="*/ 314233 w 1494568"/>
              <a:gd name="connsiteY1" fmla="*/ 2614699 h 2789506"/>
              <a:gd name="connsiteX2" fmla="*/ 1488406 w 1494568"/>
              <a:gd name="connsiteY2" fmla="*/ 685703 h 2789506"/>
              <a:gd name="connsiteX3" fmla="*/ 1494568 w 1494568"/>
              <a:gd name="connsiteY3" fmla="*/ 0 h 2789506"/>
              <a:gd name="connsiteX4" fmla="*/ 613694 w 1494568"/>
              <a:gd name="connsiteY4" fmla="*/ 3543 h 2789506"/>
              <a:gd name="connsiteX5" fmla="*/ 6820 w 1494568"/>
              <a:gd name="connsiteY5" fmla="*/ 2611904 h 2789506"/>
              <a:gd name="connsiteX0" fmla="*/ 0 w 1487748"/>
              <a:gd name="connsiteY0" fmla="*/ 2611904 h 2615873"/>
              <a:gd name="connsiteX1" fmla="*/ 307413 w 1487748"/>
              <a:gd name="connsiteY1" fmla="*/ 2614699 h 2615873"/>
              <a:gd name="connsiteX2" fmla="*/ 1481586 w 1487748"/>
              <a:gd name="connsiteY2" fmla="*/ 685703 h 2615873"/>
              <a:gd name="connsiteX3" fmla="*/ 1487748 w 1487748"/>
              <a:gd name="connsiteY3" fmla="*/ 0 h 2615873"/>
              <a:gd name="connsiteX4" fmla="*/ 606874 w 1487748"/>
              <a:gd name="connsiteY4" fmla="*/ 3543 h 2615873"/>
              <a:gd name="connsiteX5" fmla="*/ 0 w 1487748"/>
              <a:gd name="connsiteY5" fmla="*/ 2611904 h 2615873"/>
              <a:gd name="connsiteX0" fmla="*/ 0 w 1487748"/>
              <a:gd name="connsiteY0" fmla="*/ 2611904 h 2615873"/>
              <a:gd name="connsiteX1" fmla="*/ 307413 w 1487748"/>
              <a:gd name="connsiteY1" fmla="*/ 2614699 h 2615873"/>
              <a:gd name="connsiteX2" fmla="*/ 1481586 w 1487748"/>
              <a:gd name="connsiteY2" fmla="*/ 685703 h 2615873"/>
              <a:gd name="connsiteX3" fmla="*/ 1487748 w 1487748"/>
              <a:gd name="connsiteY3" fmla="*/ 0 h 2615873"/>
              <a:gd name="connsiteX4" fmla="*/ 606874 w 1487748"/>
              <a:gd name="connsiteY4" fmla="*/ 3543 h 2615873"/>
              <a:gd name="connsiteX5" fmla="*/ 0 w 1487748"/>
              <a:gd name="connsiteY5" fmla="*/ 2611904 h 2615873"/>
              <a:gd name="connsiteX0" fmla="*/ 0 w 1487748"/>
              <a:gd name="connsiteY0" fmla="*/ 2611904 h 2615873"/>
              <a:gd name="connsiteX1" fmla="*/ 307413 w 1487748"/>
              <a:gd name="connsiteY1" fmla="*/ 2614699 h 2615873"/>
              <a:gd name="connsiteX2" fmla="*/ 1481586 w 1487748"/>
              <a:gd name="connsiteY2" fmla="*/ 685703 h 2615873"/>
              <a:gd name="connsiteX3" fmla="*/ 1487748 w 1487748"/>
              <a:gd name="connsiteY3" fmla="*/ 0 h 2615873"/>
              <a:gd name="connsiteX4" fmla="*/ 606874 w 1487748"/>
              <a:gd name="connsiteY4" fmla="*/ 3543 h 2615873"/>
              <a:gd name="connsiteX5" fmla="*/ 0 w 1487748"/>
              <a:gd name="connsiteY5" fmla="*/ 2611904 h 2615873"/>
              <a:gd name="connsiteX0" fmla="*/ 0 w 1487748"/>
              <a:gd name="connsiteY0" fmla="*/ 2611904 h 2615873"/>
              <a:gd name="connsiteX1" fmla="*/ 307413 w 1487748"/>
              <a:gd name="connsiteY1" fmla="*/ 2614699 h 2615873"/>
              <a:gd name="connsiteX2" fmla="*/ 1481586 w 1487748"/>
              <a:gd name="connsiteY2" fmla="*/ 685703 h 2615873"/>
              <a:gd name="connsiteX3" fmla="*/ 1487748 w 1487748"/>
              <a:gd name="connsiteY3" fmla="*/ 0 h 2615873"/>
              <a:gd name="connsiteX4" fmla="*/ 606874 w 1487748"/>
              <a:gd name="connsiteY4" fmla="*/ 3543 h 2615873"/>
              <a:gd name="connsiteX5" fmla="*/ 0 w 1487748"/>
              <a:gd name="connsiteY5" fmla="*/ 2611904 h 2615873"/>
              <a:gd name="connsiteX0" fmla="*/ 0 w 1487748"/>
              <a:gd name="connsiteY0" fmla="*/ 2611904 h 2615873"/>
              <a:gd name="connsiteX1" fmla="*/ 307413 w 1487748"/>
              <a:gd name="connsiteY1" fmla="*/ 2614699 h 2615873"/>
              <a:gd name="connsiteX2" fmla="*/ 1481586 w 1487748"/>
              <a:gd name="connsiteY2" fmla="*/ 685703 h 2615873"/>
              <a:gd name="connsiteX3" fmla="*/ 1487748 w 1487748"/>
              <a:gd name="connsiteY3" fmla="*/ 0 h 2615873"/>
              <a:gd name="connsiteX4" fmla="*/ 714519 w 1487748"/>
              <a:gd name="connsiteY4" fmla="*/ 13863 h 2615873"/>
              <a:gd name="connsiteX5" fmla="*/ 0 w 1487748"/>
              <a:gd name="connsiteY5" fmla="*/ 2611904 h 2615873"/>
              <a:gd name="connsiteX0" fmla="*/ 0 w 1487838"/>
              <a:gd name="connsiteY0" fmla="*/ 2611904 h 2615873"/>
              <a:gd name="connsiteX1" fmla="*/ 307413 w 1487838"/>
              <a:gd name="connsiteY1" fmla="*/ 2614699 h 2615873"/>
              <a:gd name="connsiteX2" fmla="*/ 1487566 w 1487838"/>
              <a:gd name="connsiteY2" fmla="*/ 1036588 h 2615873"/>
              <a:gd name="connsiteX3" fmla="*/ 1487748 w 1487838"/>
              <a:gd name="connsiteY3" fmla="*/ 0 h 2615873"/>
              <a:gd name="connsiteX4" fmla="*/ 714519 w 1487838"/>
              <a:gd name="connsiteY4" fmla="*/ 13863 h 2615873"/>
              <a:gd name="connsiteX5" fmla="*/ 0 w 1487838"/>
              <a:gd name="connsiteY5" fmla="*/ 2611904 h 261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7838" h="2615873">
                <a:moveTo>
                  <a:pt x="0" y="2611904"/>
                </a:moveTo>
                <a:cubicBezTo>
                  <a:pt x="87892" y="2618226"/>
                  <a:pt x="219416" y="2615234"/>
                  <a:pt x="307413" y="2614699"/>
                </a:cubicBezTo>
                <a:cubicBezTo>
                  <a:pt x="404339" y="2456996"/>
                  <a:pt x="1323285" y="1299281"/>
                  <a:pt x="1487566" y="1036588"/>
                </a:cubicBezTo>
                <a:cubicBezTo>
                  <a:pt x="1488430" y="641608"/>
                  <a:pt x="1486884" y="394980"/>
                  <a:pt x="1487748" y="0"/>
                </a:cubicBezTo>
                <a:lnTo>
                  <a:pt x="714519" y="13863"/>
                </a:lnTo>
                <a:cubicBezTo>
                  <a:pt x="633649" y="349215"/>
                  <a:pt x="141765" y="2005669"/>
                  <a:pt x="0" y="2611904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3A67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0192355-7CBD-427F-9459-DF47B743FA10}"/>
              </a:ext>
            </a:extLst>
          </p:cNvPr>
          <p:cNvSpPr/>
          <p:nvPr/>
        </p:nvSpPr>
        <p:spPr>
          <a:xfrm>
            <a:off x="8880157" y="2123036"/>
            <a:ext cx="139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B3A67"/>
                </a:solidFill>
              </a:rPr>
              <a:t>Potentially</a:t>
            </a:r>
            <a:br>
              <a:rPr lang="en-US" b="1" dirty="0">
                <a:solidFill>
                  <a:srgbClr val="2B3A67"/>
                </a:solidFill>
              </a:rPr>
            </a:br>
            <a:r>
              <a:rPr lang="en-US" b="1" dirty="0">
                <a:solidFill>
                  <a:srgbClr val="2B3A67"/>
                </a:solidFill>
              </a:rPr>
              <a:t>at reach!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9A2B58-2BC3-46D9-8DBC-6D69C98B185D}"/>
              </a:ext>
            </a:extLst>
          </p:cNvPr>
          <p:cNvSpPr/>
          <p:nvPr/>
        </p:nvSpPr>
        <p:spPr>
          <a:xfrm>
            <a:off x="7280979" y="2123036"/>
            <a:ext cx="1149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Tech </a:t>
            </a:r>
            <a:br>
              <a:rPr lang="en-US" b="1" dirty="0">
                <a:solidFill>
                  <a:schemeClr val="bg2"/>
                </a:solidFill>
              </a:rPr>
            </a:br>
            <a:r>
              <a:rPr lang="en-US" b="1" dirty="0">
                <a:solidFill>
                  <a:schemeClr val="bg2"/>
                </a:solidFill>
              </a:rPr>
              <a:t>advance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262C84-80A0-4B23-9BDB-EB0E80C2B68F}"/>
                  </a:ext>
                </a:extLst>
              </p:cNvPr>
              <p:cNvSpPr/>
              <p:nvPr/>
            </p:nvSpPr>
            <p:spPr>
              <a:xfrm>
                <a:off x="1426745" y="5428886"/>
                <a:ext cx="683136" cy="395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2B3A67"/>
                              </a:solidFill>
                              <a:latin typeface="Cambria Math" panose="02040503050406030204" pitchFamily="18" charset="0"/>
                            </a:rPr>
                            <m:t>gap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2B3A67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262C84-80A0-4B23-9BDB-EB0E80C2B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45" y="5428886"/>
                <a:ext cx="683136" cy="395493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3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Graphic spid="50" grpId="0">
        <p:bldAsOne/>
      </p:bldGraphic>
      <p:bldP spid="54" grpId="0" animBg="1"/>
      <p:bldP spid="66" grpId="0" animBg="1"/>
      <p:bldP spid="67" grpId="0" animBg="1"/>
      <p:bldP spid="68" grpId="0" animBg="1"/>
      <p:bldP spid="13" grpId="0"/>
      <p:bldP spid="70" grpId="0" animBg="1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98FAC-D1D6-490B-A7B7-A0FF5085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challenges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2C02E-042A-45E2-9DCC-4B9895D1AF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F688F-778F-490C-BD58-977F176A3F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A115F3-D96E-4894-A19F-917380894656}"/>
              </a:ext>
            </a:extLst>
          </p:cNvPr>
          <p:cNvSpPr txBox="1">
            <a:spLocks/>
          </p:cNvSpPr>
          <p:nvPr/>
        </p:nvSpPr>
        <p:spPr>
          <a:xfrm>
            <a:off x="569550" y="1471151"/>
            <a:ext cx="3384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Metropolis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Persistent Magnetization</a:t>
            </a:r>
          </a:p>
          <a:p>
            <a:r>
              <a:rPr lang="en-US" dirty="0">
                <a:solidFill>
                  <a:srgbClr val="2B3A67"/>
                </a:solidFill>
              </a:rPr>
              <a:t>Persistent eddy currents in superconductors, </a:t>
            </a:r>
            <a:r>
              <a:rPr lang="en-US" b="1" dirty="0">
                <a:solidFill>
                  <a:srgbClr val="2B3A67"/>
                </a:solidFill>
              </a:rPr>
              <a:t>undesired contribution </a:t>
            </a:r>
            <a:r>
              <a:rPr lang="en-US" dirty="0">
                <a:solidFill>
                  <a:srgbClr val="2B3A67"/>
                </a:solidFill>
              </a:rPr>
              <a:t>to principal magnetic field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A244E84-75DB-45E5-8E22-F51AFFC0CBBA}"/>
              </a:ext>
            </a:extLst>
          </p:cNvPr>
          <p:cNvSpPr txBox="1">
            <a:spLocks/>
          </p:cNvSpPr>
          <p:nvPr/>
        </p:nvSpPr>
        <p:spPr>
          <a:xfrm>
            <a:off x="8364179" y="1471151"/>
            <a:ext cx="3384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Metropolis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2B3A67"/>
                </a:solidFill>
                <a:latin typeface="Metropoli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Quench Phenomena</a:t>
            </a:r>
          </a:p>
          <a:p>
            <a:r>
              <a:rPr lang="en-US" dirty="0">
                <a:solidFill>
                  <a:srgbClr val="2B3A67"/>
                </a:solidFill>
              </a:rPr>
              <a:t>Local transition to the resistive state, </a:t>
            </a:r>
            <a:r>
              <a:rPr lang="en-US" b="1" dirty="0">
                <a:solidFill>
                  <a:srgbClr val="2B3A67"/>
                </a:solidFill>
              </a:rPr>
              <a:t>Joule dissipation</a:t>
            </a:r>
            <a:r>
              <a:rPr lang="en-US" dirty="0">
                <a:solidFill>
                  <a:srgbClr val="2B3A67"/>
                </a:solidFill>
              </a:rPr>
              <a:t> of stored energy</a:t>
            </a:r>
          </a:p>
          <a:p>
            <a:endParaRPr lang="en-US" sz="2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3FD1D2-1DC4-42AF-98D3-123BC876B397}"/>
              </a:ext>
            </a:extLst>
          </p:cNvPr>
          <p:cNvSpPr txBox="1">
            <a:spLocks/>
          </p:cNvSpPr>
          <p:nvPr/>
        </p:nvSpPr>
        <p:spPr bwMode="gray">
          <a:xfrm>
            <a:off x="4325536" y="1471151"/>
            <a:ext cx="3678286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09728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2160" b="1" kern="1200">
                <a:solidFill>
                  <a:srgbClr val="2A9D8F"/>
                </a:solidFill>
                <a:latin typeface="Quicksand" pitchFamily="2" charset="0"/>
                <a:ea typeface="+mn-ea"/>
                <a:cs typeface="+mn-cs"/>
              </a:defRPr>
            </a:lvl1pPr>
            <a:lvl2pPr marL="0" indent="0" algn="l" defTabSz="1097280" rtl="0" eaLnBrk="1" latinLnBrk="0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sz="2040" kern="1200">
                <a:solidFill>
                  <a:srgbClr val="2B3A67"/>
                </a:solidFill>
                <a:latin typeface="Quicksand" pitchFamily="2" charset="0"/>
                <a:ea typeface="+mn-ea"/>
                <a:cs typeface="+mn-cs"/>
              </a:defRPr>
            </a:lvl2pPr>
            <a:lvl3pPr marL="0" indent="0" algn="l" defTabSz="109728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 baseline="0">
                <a:solidFill>
                  <a:srgbClr val="2B3A67"/>
                </a:solidFill>
                <a:latin typeface="Quicksand" pitchFamily="2" charset="0"/>
                <a:ea typeface="+mn-ea"/>
                <a:cs typeface="+mn-cs"/>
              </a:defRPr>
            </a:lvl3pPr>
            <a:lvl4pPr marL="428626" indent="-209550" algn="l" defTabSz="109728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60"/>
              </a:spcAft>
              <a:buClr>
                <a:srgbClr val="2A9D8F"/>
              </a:buClr>
              <a:buSzPct val="80000"/>
              <a:buFont typeface="Wingdings" pitchFamily="2" charset="2"/>
              <a:buChar char="l"/>
              <a:defRPr sz="1800" kern="1200">
                <a:solidFill>
                  <a:srgbClr val="2B3A67"/>
                </a:solidFill>
                <a:latin typeface="Quicksand" pitchFamily="2" charset="0"/>
                <a:ea typeface="+mn-ea"/>
                <a:cs typeface="+mn-cs"/>
              </a:defRPr>
            </a:lvl4pPr>
            <a:lvl5pPr marL="1394460" indent="-209550" algn="l" defTabSz="1097280" rtl="0" eaLnBrk="1" latinLnBrk="0" hangingPunct="1">
              <a:spcBef>
                <a:spcPts val="0"/>
              </a:spcBef>
              <a:spcAft>
                <a:spcPts val="360"/>
              </a:spcAft>
              <a:buClr>
                <a:srgbClr val="2A9D8F"/>
              </a:buClr>
              <a:buFont typeface="ITCOfficinaSans LT Book" pitchFamily="2" charset="0"/>
              <a:buChar char="&gt;"/>
              <a:defRPr sz="1440" i="1" kern="1200">
                <a:solidFill>
                  <a:srgbClr val="2B3A67"/>
                </a:solidFill>
                <a:latin typeface="Quicksand" pitchFamily="2" charset="0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  <a:latin typeface="Metropolis" panose="00000500000000000000" pitchFamily="50" charset="0"/>
              </a:rPr>
              <a:t>Mechanical Degradation</a:t>
            </a:r>
          </a:p>
          <a:p>
            <a:r>
              <a:rPr lang="en-US" sz="1800" dirty="0">
                <a:solidFill>
                  <a:srgbClr val="2B3A67"/>
                </a:solidFill>
                <a:latin typeface="Metropolis" panose="00000500000000000000" pitchFamily="50" charset="0"/>
              </a:rPr>
              <a:t>Brittle HTS layer</a:t>
            </a:r>
            <a:r>
              <a:rPr lang="en-US" sz="1800" b="0" dirty="0">
                <a:solidFill>
                  <a:srgbClr val="2B3A67"/>
                </a:solidFill>
                <a:latin typeface="Metropolis" panose="00000500000000000000" pitchFamily="50" charset="0"/>
              </a:rPr>
              <a:t>, local defects, bending limits, delamination, Lorentz forces (static and transient phenomena)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78EA9-A301-4D14-BEE2-A5DA2DE899F3}"/>
              </a:ext>
            </a:extLst>
          </p:cNvPr>
          <p:cNvGrpSpPr/>
          <p:nvPr/>
        </p:nvGrpSpPr>
        <p:grpSpPr>
          <a:xfrm>
            <a:off x="8396792" y="3051897"/>
            <a:ext cx="3558987" cy="2281235"/>
            <a:chOff x="5405013" y="2278643"/>
            <a:chExt cx="3558987" cy="22812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1C2D2E-D215-464F-B2EC-0B70DABA3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5013" y="2283172"/>
              <a:ext cx="1415100" cy="21743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4ECCB3-5168-4ED6-A187-4A3E7D320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7336" y="2278643"/>
              <a:ext cx="1694666" cy="138654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DAF493-4693-4DE1-93DB-8BEC5205FAA2}"/>
                </a:ext>
              </a:extLst>
            </p:cNvPr>
            <p:cNvSpPr/>
            <p:nvPr/>
          </p:nvSpPr>
          <p:spPr>
            <a:xfrm>
              <a:off x="6901361" y="3728881"/>
              <a:ext cx="20626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Quench in the </a:t>
              </a:r>
              <a:br>
                <a:rPr lang="en-US" sz="1600" dirty="0">
                  <a:solidFill>
                    <a:srgbClr val="2B3A67"/>
                  </a:solidFill>
                  <a:latin typeface="Metropolis" panose="00000500000000000000" pitchFamily="50" charset="0"/>
                </a:rPr>
              </a:br>
              <a:r>
                <a:rPr lang="en-US" sz="16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CFS-SPARC </a:t>
              </a:r>
              <a:br>
                <a:rPr lang="en-US" sz="1600" dirty="0">
                  <a:solidFill>
                    <a:srgbClr val="2B3A67"/>
                  </a:solidFill>
                  <a:latin typeface="Metropolis" panose="00000500000000000000" pitchFamily="50" charset="0"/>
                </a:rPr>
              </a:br>
              <a:r>
                <a:rPr lang="en-US" sz="16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TF Coil</a:t>
              </a:r>
              <a:r>
                <a:rPr lang="en-US" sz="1600" baseline="300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(1)</a:t>
              </a:r>
              <a:endParaRPr lang="en-US" sz="1600" dirty="0">
                <a:solidFill>
                  <a:srgbClr val="2B3A67"/>
                </a:solidFill>
                <a:latin typeface="Metropolis" panose="000005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768FA7-E994-4CD7-B32F-CE5F1EC5DD87}"/>
                </a:ext>
              </a:extLst>
            </p:cNvPr>
            <p:cNvSpPr/>
            <p:nvPr/>
          </p:nvSpPr>
          <p:spPr>
            <a:xfrm>
              <a:off x="5505450" y="2368550"/>
              <a:ext cx="634281" cy="588334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Metropolis" panose="00000500000000000000" pitchFamily="50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F88E5B-B382-4E3E-96B5-588F4A51A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9731" y="2300166"/>
              <a:ext cx="761630" cy="68384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DEC141-8A52-4827-A757-DFFC1D6C73CF}"/>
                </a:ext>
              </a:extLst>
            </p:cNvPr>
            <p:cNvCxnSpPr>
              <a:cxnSpLocks/>
            </p:cNvCxnSpPr>
            <p:nvPr/>
          </p:nvCxnSpPr>
          <p:spPr>
            <a:xfrm>
              <a:off x="6139731" y="2956884"/>
              <a:ext cx="761630" cy="70830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608BD97-B5DE-4BF0-A2E4-C62D4760FD2A}"/>
              </a:ext>
            </a:extLst>
          </p:cNvPr>
          <p:cNvSpPr/>
          <p:nvPr/>
        </p:nvSpPr>
        <p:spPr>
          <a:xfrm>
            <a:off x="8387040" y="5350432"/>
            <a:ext cx="317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</a:rPr>
              <a:t>(1) </a:t>
            </a:r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https://snf.ieeecsc.org/files/ieeecsc/</a:t>
            </a:r>
            <a:b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dirty="0">
                <a:solidFill>
                  <a:srgbClr val="2B3A67"/>
                </a:solidFill>
                <a:latin typeface="Metropolis" panose="000005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slides/LaBombard%20presentation.pdf</a:t>
            </a:r>
            <a:endParaRPr lang="en-US" sz="1000" dirty="0">
              <a:solidFill>
                <a:srgbClr val="2B3A67"/>
              </a:solidFill>
              <a:latin typeface="Metropolis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2BE9EA-BB10-4202-BE1B-7C35062B7E2C}"/>
              </a:ext>
            </a:extLst>
          </p:cNvPr>
          <p:cNvSpPr/>
          <p:nvPr/>
        </p:nvSpPr>
        <p:spPr>
          <a:xfrm>
            <a:off x="7684258" y="5895417"/>
            <a:ext cx="416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Metropolis" panose="00000500000000000000" pitchFamily="50" charset="0"/>
              </a:rPr>
              <a:t>Possibly Irreversible degradation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CFD0ED-F054-4591-83D3-0C6FBF3879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b="17518"/>
          <a:stretch/>
        </p:blipFill>
        <p:spPr>
          <a:xfrm>
            <a:off x="749971" y="3293790"/>
            <a:ext cx="2810101" cy="16112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9727A6-AE7E-45BB-9650-0908E669D69D}"/>
              </a:ext>
            </a:extLst>
          </p:cNvPr>
          <p:cNvSpPr/>
          <p:nvPr/>
        </p:nvSpPr>
        <p:spPr>
          <a:xfrm>
            <a:off x="2013511" y="4580879"/>
            <a:ext cx="2062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B3A67"/>
                </a:solidFill>
                <a:latin typeface="Metropolis" panose="00000500000000000000" pitchFamily="50" charset="0"/>
              </a:rPr>
              <a:t>Eddy currents </a:t>
            </a:r>
            <a:br>
              <a:rPr lang="en-US" sz="1600" dirty="0">
                <a:solidFill>
                  <a:srgbClr val="2B3A67"/>
                </a:solidFill>
                <a:latin typeface="Metropolis" panose="00000500000000000000" pitchFamily="50" charset="0"/>
              </a:rPr>
            </a:br>
            <a:r>
              <a:rPr lang="en-US" sz="1600" dirty="0">
                <a:solidFill>
                  <a:srgbClr val="2B3A67"/>
                </a:solidFill>
                <a:latin typeface="Metropolis" panose="00000500000000000000" pitchFamily="50" charset="0"/>
              </a:rPr>
              <a:t>in an HTS tape</a:t>
            </a:r>
            <a:br>
              <a:rPr lang="en-US" sz="1600" dirty="0">
                <a:solidFill>
                  <a:srgbClr val="2B3A67"/>
                </a:solidFill>
                <a:latin typeface="Metropolis" panose="00000500000000000000" pitchFamily="50" charset="0"/>
              </a:rPr>
            </a:br>
            <a:endParaRPr lang="en-US" sz="1600" dirty="0">
              <a:solidFill>
                <a:srgbClr val="2B3A67"/>
              </a:solidFill>
              <a:latin typeface="Metropolis" panose="00000500000000000000" pitchFamily="50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EB4BAD-FAC7-49D9-8383-2CCF2AA7FDAE}"/>
              </a:ext>
            </a:extLst>
          </p:cNvPr>
          <p:cNvCxnSpPr>
            <a:cxnSpLocks/>
          </p:cNvCxnSpPr>
          <p:nvPr/>
        </p:nvCxnSpPr>
        <p:spPr>
          <a:xfrm flipH="1" flipV="1">
            <a:off x="2155021" y="3579954"/>
            <a:ext cx="1" cy="67955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535A476-64C7-4253-B1A7-80D85B45F4B3}"/>
                  </a:ext>
                </a:extLst>
              </p:cNvPr>
              <p:cNvSpPr/>
              <p:nvPr/>
            </p:nvSpPr>
            <p:spPr>
              <a:xfrm>
                <a:off x="1376583" y="3405757"/>
                <a:ext cx="762132" cy="357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pers</m:t>
                          </m:r>
                        </m:sub>
                      </m:sSub>
                    </m:oMath>
                  </m:oMathPara>
                </a14:m>
                <a:endParaRPr kumimoji="0" lang="it-IT" sz="16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tropolis" panose="00000500000000000000" pitchFamily="50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535A476-64C7-4253-B1A7-80D85B45F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583" y="3405757"/>
                <a:ext cx="762132" cy="357534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CE0734DE-7426-4D9E-AE73-4315FA99602D}"/>
              </a:ext>
            </a:extLst>
          </p:cNvPr>
          <p:cNvSpPr/>
          <p:nvPr/>
        </p:nvSpPr>
        <p:spPr>
          <a:xfrm>
            <a:off x="833896" y="5895417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FF0000"/>
                </a:solidFill>
                <a:latin typeface="Metropolis" panose="00000500000000000000" pitchFamily="50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b="1" dirty="0">
                <a:solidFill>
                  <a:srgbClr val="FF0000"/>
                </a:solidFill>
                <a:latin typeface="Metropolis" panose="00000500000000000000" pitchFamily="50" charset="0"/>
                <a:cs typeface="Times New Roman" panose="02020603050405020304" pitchFamily="18" charset="0"/>
                <a:sym typeface="Wingdings" panose="05000000000000000000" pitchFamily="2" charset="2"/>
              </a:rPr>
              <a:t>ield quality degradation</a:t>
            </a:r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F75715-1940-4955-A4FF-5FDAFE750A75}"/>
              </a:ext>
            </a:extLst>
          </p:cNvPr>
          <p:cNvSpPr/>
          <p:nvPr/>
        </p:nvSpPr>
        <p:spPr>
          <a:xfrm>
            <a:off x="4427940" y="5895417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Metropolis" panose="00000500000000000000" pitchFamily="50" charset="0"/>
              </a:rPr>
              <a:t>Performance degradation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0CF7F9-6F41-416A-8E58-8AAEE7BDD44E}"/>
              </a:ext>
            </a:extLst>
          </p:cNvPr>
          <p:cNvGrpSpPr/>
          <p:nvPr/>
        </p:nvGrpSpPr>
        <p:grpSpPr>
          <a:xfrm>
            <a:off x="4010773" y="3088318"/>
            <a:ext cx="3805413" cy="2676208"/>
            <a:chOff x="6193574" y="2993859"/>
            <a:chExt cx="5665174" cy="28763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57ED15-DB3A-4173-A4F1-1A3294FFA1B2}"/>
                </a:ext>
              </a:extLst>
            </p:cNvPr>
            <p:cNvGrpSpPr/>
            <p:nvPr/>
          </p:nvGrpSpPr>
          <p:grpSpPr>
            <a:xfrm>
              <a:off x="6673268" y="4874592"/>
              <a:ext cx="1152000" cy="343642"/>
              <a:chOff x="6780431" y="3578224"/>
              <a:chExt cx="1762015" cy="34364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54334BB-7C49-415D-B9BD-738183A253ED}"/>
                  </a:ext>
                </a:extLst>
              </p:cNvPr>
              <p:cNvSpPr/>
              <p:nvPr/>
            </p:nvSpPr>
            <p:spPr>
              <a:xfrm>
                <a:off x="6980346" y="3578224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C8AE7B4-3D74-4925-A72F-C0A7D6307276}"/>
                  </a:ext>
                </a:extLst>
              </p:cNvPr>
              <p:cNvSpPr/>
              <p:nvPr/>
            </p:nvSpPr>
            <p:spPr>
              <a:xfrm>
                <a:off x="6780431" y="3807566"/>
                <a:ext cx="1562099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F0F6D4F-F716-4FE0-AB35-AEA91BAAFE6F}"/>
                  </a:ext>
                </a:extLst>
              </p:cNvPr>
              <p:cNvSpPr/>
              <p:nvPr/>
            </p:nvSpPr>
            <p:spPr>
              <a:xfrm>
                <a:off x="6888956" y="3692526"/>
                <a:ext cx="1562100" cy="1143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488F304-2576-4694-8744-D2B7263BFF2B}"/>
                </a:ext>
              </a:extLst>
            </p:cNvPr>
            <p:cNvGrpSpPr/>
            <p:nvPr/>
          </p:nvGrpSpPr>
          <p:grpSpPr>
            <a:xfrm>
              <a:off x="8471790" y="3582034"/>
              <a:ext cx="1152000" cy="343642"/>
              <a:chOff x="6888956" y="3578224"/>
              <a:chExt cx="1562100" cy="343642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14A770C-8EDA-4368-8C9F-452A29F3AC78}"/>
                  </a:ext>
                </a:extLst>
              </p:cNvPr>
              <p:cNvSpPr/>
              <p:nvPr/>
            </p:nvSpPr>
            <p:spPr>
              <a:xfrm>
                <a:off x="6888956" y="3578224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6BE421-393F-4DCE-8F62-F310016A7EF0}"/>
                  </a:ext>
                </a:extLst>
              </p:cNvPr>
              <p:cNvSpPr/>
              <p:nvPr/>
            </p:nvSpPr>
            <p:spPr>
              <a:xfrm>
                <a:off x="6888956" y="3807566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12C0B1A-D3D4-4E91-8268-448656C51818}"/>
                  </a:ext>
                </a:extLst>
              </p:cNvPr>
              <p:cNvSpPr/>
              <p:nvPr/>
            </p:nvSpPr>
            <p:spPr>
              <a:xfrm>
                <a:off x="6888956" y="3692526"/>
                <a:ext cx="1562100" cy="1143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0F3C10A-1DC1-4222-8A66-39D717694832}"/>
                </a:ext>
              </a:extLst>
            </p:cNvPr>
            <p:cNvGrpSpPr/>
            <p:nvPr/>
          </p:nvGrpSpPr>
          <p:grpSpPr>
            <a:xfrm>
              <a:off x="10256552" y="3581665"/>
              <a:ext cx="1152000" cy="343642"/>
              <a:chOff x="6888956" y="3578224"/>
              <a:chExt cx="1562100" cy="343642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9AFD543-CBB3-4AD0-A935-1CDF53913DEE}"/>
                  </a:ext>
                </a:extLst>
              </p:cNvPr>
              <p:cNvSpPr/>
              <p:nvPr/>
            </p:nvSpPr>
            <p:spPr>
              <a:xfrm>
                <a:off x="6888956" y="3578224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84381D0-D283-487B-8E44-6A3EE6EE432B}"/>
                  </a:ext>
                </a:extLst>
              </p:cNvPr>
              <p:cNvSpPr/>
              <p:nvPr/>
            </p:nvSpPr>
            <p:spPr>
              <a:xfrm>
                <a:off x="6888956" y="3807566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4545FBC-E4C2-4725-B8DA-10CE0D07FE3E}"/>
                  </a:ext>
                </a:extLst>
              </p:cNvPr>
              <p:cNvSpPr/>
              <p:nvPr/>
            </p:nvSpPr>
            <p:spPr>
              <a:xfrm>
                <a:off x="6888956" y="3692526"/>
                <a:ext cx="1562100" cy="1143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50F7861-5FCD-4E3A-B762-82F6D7C4B972}"/>
                </a:ext>
              </a:extLst>
            </p:cNvPr>
            <p:cNvGrpSpPr/>
            <p:nvPr/>
          </p:nvGrpSpPr>
          <p:grpSpPr>
            <a:xfrm>
              <a:off x="8501567" y="4796539"/>
              <a:ext cx="1148136" cy="422064"/>
              <a:chOff x="6811289" y="4377880"/>
              <a:chExt cx="1320999" cy="422064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1C53118-6F8E-4C30-AB60-4488BB873E57}"/>
                  </a:ext>
                </a:extLst>
              </p:cNvPr>
              <p:cNvSpPr/>
              <p:nvPr/>
            </p:nvSpPr>
            <p:spPr>
              <a:xfrm rot="20873410">
                <a:off x="6814821" y="4377880"/>
                <a:ext cx="1313528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6463434-B993-4575-9A13-563F4CFB9FB1}"/>
                  </a:ext>
                </a:extLst>
              </p:cNvPr>
              <p:cNvSpPr/>
              <p:nvPr/>
            </p:nvSpPr>
            <p:spPr>
              <a:xfrm>
                <a:off x="6829744" y="4685644"/>
                <a:ext cx="1302544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066D65F-A977-4C83-8455-1879C92F250F}"/>
                  </a:ext>
                </a:extLst>
              </p:cNvPr>
              <p:cNvSpPr/>
              <p:nvPr/>
            </p:nvSpPr>
            <p:spPr>
              <a:xfrm>
                <a:off x="6811289" y="4407190"/>
                <a:ext cx="1319268" cy="273842"/>
              </a:xfrm>
              <a:custGeom>
                <a:avLst/>
                <a:gdLst>
                  <a:gd name="connsiteX0" fmla="*/ 0 w 1295400"/>
                  <a:gd name="connsiteY0" fmla="*/ 273843 h 280987"/>
                  <a:gd name="connsiteX1" fmla="*/ 2382 w 1295400"/>
                  <a:gd name="connsiteY1" fmla="*/ 171450 h 280987"/>
                  <a:gd name="connsiteX2" fmla="*/ 1295400 w 1295400"/>
                  <a:gd name="connsiteY2" fmla="*/ 0 h 280987"/>
                  <a:gd name="connsiteX3" fmla="*/ 1295400 w 1295400"/>
                  <a:gd name="connsiteY3" fmla="*/ 280987 h 280987"/>
                  <a:gd name="connsiteX4" fmla="*/ 0 w 1295400"/>
                  <a:gd name="connsiteY4" fmla="*/ 273843 h 280987"/>
                  <a:gd name="connsiteX0" fmla="*/ 0 w 1295400"/>
                  <a:gd name="connsiteY0" fmla="*/ 273843 h 280987"/>
                  <a:gd name="connsiteX1" fmla="*/ 2382 w 1295400"/>
                  <a:gd name="connsiteY1" fmla="*/ 171450 h 280987"/>
                  <a:gd name="connsiteX2" fmla="*/ 1295400 w 1295400"/>
                  <a:gd name="connsiteY2" fmla="*/ 0 h 280987"/>
                  <a:gd name="connsiteX3" fmla="*/ 1295400 w 1295400"/>
                  <a:gd name="connsiteY3" fmla="*/ 280987 h 280987"/>
                  <a:gd name="connsiteX4" fmla="*/ 0 w 1295400"/>
                  <a:gd name="connsiteY4" fmla="*/ 273843 h 280987"/>
                  <a:gd name="connsiteX0" fmla="*/ 0 w 1295400"/>
                  <a:gd name="connsiteY0" fmla="*/ 273843 h 280987"/>
                  <a:gd name="connsiteX1" fmla="*/ 2382 w 1295400"/>
                  <a:gd name="connsiteY1" fmla="*/ 171450 h 280987"/>
                  <a:gd name="connsiteX2" fmla="*/ 1295400 w 1295400"/>
                  <a:gd name="connsiteY2" fmla="*/ 0 h 280987"/>
                  <a:gd name="connsiteX3" fmla="*/ 1295400 w 1295400"/>
                  <a:gd name="connsiteY3" fmla="*/ 280987 h 280987"/>
                  <a:gd name="connsiteX4" fmla="*/ 0 w 1295400"/>
                  <a:gd name="connsiteY4" fmla="*/ 273843 h 280987"/>
                  <a:gd name="connsiteX0" fmla="*/ 14741 w 1310141"/>
                  <a:gd name="connsiteY0" fmla="*/ 273843 h 280987"/>
                  <a:gd name="connsiteX1" fmla="*/ 17123 w 1310141"/>
                  <a:gd name="connsiteY1" fmla="*/ 171450 h 280987"/>
                  <a:gd name="connsiteX2" fmla="*/ 1310141 w 1310141"/>
                  <a:gd name="connsiteY2" fmla="*/ 0 h 280987"/>
                  <a:gd name="connsiteX3" fmla="*/ 1310141 w 1310141"/>
                  <a:gd name="connsiteY3" fmla="*/ 280987 h 280987"/>
                  <a:gd name="connsiteX4" fmla="*/ 14741 w 1310141"/>
                  <a:gd name="connsiteY4" fmla="*/ 273843 h 280987"/>
                  <a:gd name="connsiteX0" fmla="*/ 23868 w 1319268"/>
                  <a:gd name="connsiteY0" fmla="*/ 273843 h 280987"/>
                  <a:gd name="connsiteX1" fmla="*/ 26250 w 1319268"/>
                  <a:gd name="connsiteY1" fmla="*/ 171450 h 280987"/>
                  <a:gd name="connsiteX2" fmla="*/ 1319268 w 1319268"/>
                  <a:gd name="connsiteY2" fmla="*/ 0 h 280987"/>
                  <a:gd name="connsiteX3" fmla="*/ 1319268 w 1319268"/>
                  <a:gd name="connsiteY3" fmla="*/ 280987 h 280987"/>
                  <a:gd name="connsiteX4" fmla="*/ 23868 w 1319268"/>
                  <a:gd name="connsiteY4" fmla="*/ 273843 h 280987"/>
                  <a:gd name="connsiteX0" fmla="*/ 23868 w 1319268"/>
                  <a:gd name="connsiteY0" fmla="*/ 273843 h 273843"/>
                  <a:gd name="connsiteX1" fmla="*/ 26250 w 1319268"/>
                  <a:gd name="connsiteY1" fmla="*/ 171450 h 273843"/>
                  <a:gd name="connsiteX2" fmla="*/ 1319268 w 1319268"/>
                  <a:gd name="connsiteY2" fmla="*/ 0 h 273843"/>
                  <a:gd name="connsiteX3" fmla="*/ 1319268 w 1319268"/>
                  <a:gd name="connsiteY3" fmla="*/ 273309 h 273843"/>
                  <a:gd name="connsiteX4" fmla="*/ 23868 w 1319268"/>
                  <a:gd name="connsiteY4" fmla="*/ 273843 h 273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9268" h="273843">
                    <a:moveTo>
                      <a:pt x="23868" y="273843"/>
                    </a:moveTo>
                    <a:cubicBezTo>
                      <a:pt x="-10263" y="239712"/>
                      <a:pt x="-6294" y="208756"/>
                      <a:pt x="26250" y="171450"/>
                    </a:cubicBezTo>
                    <a:lnTo>
                      <a:pt x="1319268" y="0"/>
                    </a:lnTo>
                    <a:cubicBezTo>
                      <a:pt x="1259736" y="134143"/>
                      <a:pt x="1269262" y="189172"/>
                      <a:pt x="1319268" y="273309"/>
                    </a:cubicBezTo>
                    <a:lnTo>
                      <a:pt x="23868" y="27384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solidFill>
                    <a:schemeClr val="dk1"/>
                  </a:solidFill>
                  <a:latin typeface="Metropolis" panose="00000500000000000000" pitchFamily="50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22C2944-C15A-4E03-B5A9-CEC1C33C60CC}"/>
                </a:ext>
              </a:extLst>
            </p:cNvPr>
            <p:cNvGrpSpPr/>
            <p:nvPr/>
          </p:nvGrpSpPr>
          <p:grpSpPr>
            <a:xfrm>
              <a:off x="6667575" y="3588387"/>
              <a:ext cx="1152000" cy="343642"/>
              <a:chOff x="6888956" y="3578224"/>
              <a:chExt cx="1562100" cy="34364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EDE3103-1A23-4207-B7FF-41F4AA5F3235}"/>
                  </a:ext>
                </a:extLst>
              </p:cNvPr>
              <p:cNvSpPr/>
              <p:nvPr/>
            </p:nvSpPr>
            <p:spPr>
              <a:xfrm>
                <a:off x="6888956" y="3578224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DC8AF13-F65F-4C9E-B0FB-077B3E2C2B5E}"/>
                  </a:ext>
                </a:extLst>
              </p:cNvPr>
              <p:cNvSpPr/>
              <p:nvPr/>
            </p:nvSpPr>
            <p:spPr>
              <a:xfrm>
                <a:off x="6888956" y="3807566"/>
                <a:ext cx="1562100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5B2E6F8-DA49-4CC3-B4C9-D143E822D780}"/>
                  </a:ext>
                </a:extLst>
              </p:cNvPr>
              <p:cNvSpPr/>
              <p:nvPr/>
            </p:nvSpPr>
            <p:spPr>
              <a:xfrm>
                <a:off x="6888956" y="3692526"/>
                <a:ext cx="1562100" cy="1143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3A26E7-66E6-4A4D-B26E-1A86A624308A}"/>
                </a:ext>
              </a:extLst>
            </p:cNvPr>
            <p:cNvGrpSpPr/>
            <p:nvPr/>
          </p:nvGrpSpPr>
          <p:grpSpPr>
            <a:xfrm>
              <a:off x="10269718" y="4624645"/>
              <a:ext cx="1152000" cy="593958"/>
              <a:chOff x="8471396" y="4526855"/>
              <a:chExt cx="1305616" cy="59395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1431E59-0C6B-4E7D-8F07-0F080C8A3A4B}"/>
                  </a:ext>
                </a:extLst>
              </p:cNvPr>
              <p:cNvSpPr/>
              <p:nvPr/>
            </p:nvSpPr>
            <p:spPr>
              <a:xfrm>
                <a:off x="8474468" y="5006513"/>
                <a:ext cx="1302544" cy="114300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E696B80-523E-44C4-9DCD-AC0E7EDDEB34}"/>
                  </a:ext>
                </a:extLst>
              </p:cNvPr>
              <p:cNvSpPr/>
              <p:nvPr/>
            </p:nvSpPr>
            <p:spPr>
              <a:xfrm>
                <a:off x="8471396" y="4904843"/>
                <a:ext cx="1302546" cy="1143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latin typeface="Metropolis" panose="00000500000000000000" pitchFamily="50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D338A2D-E855-4BB1-8B43-489B97121B43}"/>
                  </a:ext>
                </a:extLst>
              </p:cNvPr>
              <p:cNvSpPr/>
              <p:nvPr/>
            </p:nvSpPr>
            <p:spPr>
              <a:xfrm>
                <a:off x="8471778" y="4526855"/>
                <a:ext cx="1197769" cy="377988"/>
              </a:xfrm>
              <a:custGeom>
                <a:avLst/>
                <a:gdLst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904875 w 1197769"/>
                  <a:gd name="connsiteY3" fmla="*/ 373856 h 376238"/>
                  <a:gd name="connsiteX4" fmla="*/ 0 w 1197769"/>
                  <a:gd name="connsiteY4" fmla="*/ 376238 h 376238"/>
                  <a:gd name="connsiteX5" fmla="*/ 0 w 1197769"/>
                  <a:gd name="connsiteY5" fmla="*/ 259556 h 376238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904875 w 1197769"/>
                  <a:gd name="connsiteY3" fmla="*/ 373856 h 376238"/>
                  <a:gd name="connsiteX4" fmla="*/ 0 w 1197769"/>
                  <a:gd name="connsiteY4" fmla="*/ 376238 h 376238"/>
                  <a:gd name="connsiteX5" fmla="*/ 0 w 1197769"/>
                  <a:gd name="connsiteY5" fmla="*/ 259556 h 376238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904875 w 1197769"/>
                  <a:gd name="connsiteY3" fmla="*/ 373856 h 376238"/>
                  <a:gd name="connsiteX4" fmla="*/ 0 w 1197769"/>
                  <a:gd name="connsiteY4" fmla="*/ 376238 h 376238"/>
                  <a:gd name="connsiteX5" fmla="*/ 0 w 1197769"/>
                  <a:gd name="connsiteY5" fmla="*/ 259556 h 376238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904875 w 1197769"/>
                  <a:gd name="connsiteY3" fmla="*/ 373856 h 376238"/>
                  <a:gd name="connsiteX4" fmla="*/ 0 w 1197769"/>
                  <a:gd name="connsiteY4" fmla="*/ 376238 h 376238"/>
                  <a:gd name="connsiteX5" fmla="*/ 0 w 1197769"/>
                  <a:gd name="connsiteY5" fmla="*/ 259556 h 376238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904875 w 1197769"/>
                  <a:gd name="connsiteY3" fmla="*/ 373856 h 376238"/>
                  <a:gd name="connsiteX4" fmla="*/ 0 w 1197769"/>
                  <a:gd name="connsiteY4" fmla="*/ 376238 h 376238"/>
                  <a:gd name="connsiteX5" fmla="*/ 0 w 1197769"/>
                  <a:gd name="connsiteY5" fmla="*/ 259556 h 376238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0 w 1197769"/>
                  <a:gd name="connsiteY3" fmla="*/ 376238 h 376238"/>
                  <a:gd name="connsiteX4" fmla="*/ 0 w 1197769"/>
                  <a:gd name="connsiteY4" fmla="*/ 259556 h 376238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0 w 1197769"/>
                  <a:gd name="connsiteY3" fmla="*/ 376238 h 376238"/>
                  <a:gd name="connsiteX4" fmla="*/ 0 w 1197769"/>
                  <a:gd name="connsiteY4" fmla="*/ 259556 h 376238"/>
                  <a:gd name="connsiteX0" fmla="*/ 0 w 1197769"/>
                  <a:gd name="connsiteY0" fmla="*/ 259556 h 417315"/>
                  <a:gd name="connsiteX1" fmla="*/ 1081087 w 1197769"/>
                  <a:gd name="connsiteY1" fmla="*/ 0 h 417315"/>
                  <a:gd name="connsiteX2" fmla="*/ 1197769 w 1197769"/>
                  <a:gd name="connsiteY2" fmla="*/ 9525 h 417315"/>
                  <a:gd name="connsiteX3" fmla="*/ 0 w 1197769"/>
                  <a:gd name="connsiteY3" fmla="*/ 376238 h 417315"/>
                  <a:gd name="connsiteX4" fmla="*/ 0 w 1197769"/>
                  <a:gd name="connsiteY4" fmla="*/ 259556 h 417315"/>
                  <a:gd name="connsiteX0" fmla="*/ 0 w 1197769"/>
                  <a:gd name="connsiteY0" fmla="*/ 259556 h 384809"/>
                  <a:gd name="connsiteX1" fmla="*/ 1081087 w 1197769"/>
                  <a:gd name="connsiteY1" fmla="*/ 0 h 384809"/>
                  <a:gd name="connsiteX2" fmla="*/ 1197769 w 1197769"/>
                  <a:gd name="connsiteY2" fmla="*/ 9525 h 384809"/>
                  <a:gd name="connsiteX3" fmla="*/ 0 w 1197769"/>
                  <a:gd name="connsiteY3" fmla="*/ 376238 h 384809"/>
                  <a:gd name="connsiteX4" fmla="*/ 0 w 1197769"/>
                  <a:gd name="connsiteY4" fmla="*/ 259556 h 384809"/>
                  <a:gd name="connsiteX0" fmla="*/ 0 w 1197769"/>
                  <a:gd name="connsiteY0" fmla="*/ 259556 h 376366"/>
                  <a:gd name="connsiteX1" fmla="*/ 1081087 w 1197769"/>
                  <a:gd name="connsiteY1" fmla="*/ 0 h 376366"/>
                  <a:gd name="connsiteX2" fmla="*/ 1197769 w 1197769"/>
                  <a:gd name="connsiteY2" fmla="*/ 9525 h 376366"/>
                  <a:gd name="connsiteX3" fmla="*/ 0 w 1197769"/>
                  <a:gd name="connsiteY3" fmla="*/ 376238 h 376366"/>
                  <a:gd name="connsiteX4" fmla="*/ 0 w 1197769"/>
                  <a:gd name="connsiteY4" fmla="*/ 259556 h 376366"/>
                  <a:gd name="connsiteX0" fmla="*/ 0 w 1197769"/>
                  <a:gd name="connsiteY0" fmla="*/ 259556 h 376366"/>
                  <a:gd name="connsiteX1" fmla="*/ 1081087 w 1197769"/>
                  <a:gd name="connsiteY1" fmla="*/ 0 h 376366"/>
                  <a:gd name="connsiteX2" fmla="*/ 1197769 w 1197769"/>
                  <a:gd name="connsiteY2" fmla="*/ 9525 h 376366"/>
                  <a:gd name="connsiteX3" fmla="*/ 0 w 1197769"/>
                  <a:gd name="connsiteY3" fmla="*/ 376238 h 376366"/>
                  <a:gd name="connsiteX4" fmla="*/ 0 w 1197769"/>
                  <a:gd name="connsiteY4" fmla="*/ 259556 h 376366"/>
                  <a:gd name="connsiteX0" fmla="*/ 0 w 1197769"/>
                  <a:gd name="connsiteY0" fmla="*/ 259556 h 376366"/>
                  <a:gd name="connsiteX1" fmla="*/ 1081087 w 1197769"/>
                  <a:gd name="connsiteY1" fmla="*/ 0 h 376366"/>
                  <a:gd name="connsiteX2" fmla="*/ 1197769 w 1197769"/>
                  <a:gd name="connsiteY2" fmla="*/ 9525 h 376366"/>
                  <a:gd name="connsiteX3" fmla="*/ 0 w 1197769"/>
                  <a:gd name="connsiteY3" fmla="*/ 376238 h 376366"/>
                  <a:gd name="connsiteX4" fmla="*/ 0 w 1197769"/>
                  <a:gd name="connsiteY4" fmla="*/ 259556 h 376366"/>
                  <a:gd name="connsiteX0" fmla="*/ 0 w 1197769"/>
                  <a:gd name="connsiteY0" fmla="*/ 259556 h 376238"/>
                  <a:gd name="connsiteX1" fmla="*/ 1081087 w 1197769"/>
                  <a:gd name="connsiteY1" fmla="*/ 0 h 376238"/>
                  <a:gd name="connsiteX2" fmla="*/ 1197769 w 1197769"/>
                  <a:gd name="connsiteY2" fmla="*/ 9525 h 376238"/>
                  <a:gd name="connsiteX3" fmla="*/ 0 w 1197769"/>
                  <a:gd name="connsiteY3" fmla="*/ 376238 h 376238"/>
                  <a:gd name="connsiteX4" fmla="*/ 0 w 1197769"/>
                  <a:gd name="connsiteY4" fmla="*/ 259556 h 376238"/>
                  <a:gd name="connsiteX0" fmla="*/ 0 w 1197769"/>
                  <a:gd name="connsiteY0" fmla="*/ 259556 h 377988"/>
                  <a:gd name="connsiteX1" fmla="*/ 1081087 w 1197769"/>
                  <a:gd name="connsiteY1" fmla="*/ 0 h 377988"/>
                  <a:gd name="connsiteX2" fmla="*/ 1197769 w 1197769"/>
                  <a:gd name="connsiteY2" fmla="*/ 9525 h 377988"/>
                  <a:gd name="connsiteX3" fmla="*/ 0 w 1197769"/>
                  <a:gd name="connsiteY3" fmla="*/ 376238 h 377988"/>
                  <a:gd name="connsiteX4" fmla="*/ 0 w 1197769"/>
                  <a:gd name="connsiteY4" fmla="*/ 259556 h 37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769" h="377988">
                    <a:moveTo>
                      <a:pt x="0" y="259556"/>
                    </a:moveTo>
                    <a:cubicBezTo>
                      <a:pt x="1046162" y="254000"/>
                      <a:pt x="923130" y="336550"/>
                      <a:pt x="1081087" y="0"/>
                    </a:cubicBezTo>
                    <a:lnTo>
                      <a:pt x="1197769" y="9525"/>
                    </a:lnTo>
                    <a:cubicBezTo>
                      <a:pt x="1074738" y="453232"/>
                      <a:pt x="1054099" y="368300"/>
                      <a:pt x="0" y="376238"/>
                    </a:cubicBezTo>
                    <a:cubicBezTo>
                      <a:pt x="794" y="342107"/>
                      <a:pt x="1587" y="307975"/>
                      <a:pt x="0" y="25955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>
                  <a:solidFill>
                    <a:schemeClr val="dk1"/>
                  </a:solidFill>
                  <a:latin typeface="Metropolis" panose="00000500000000000000" pitchFamily="50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2316B90-F28A-4C8F-A53B-D5E106A06C45}"/>
                </a:ext>
              </a:extLst>
            </p:cNvPr>
            <p:cNvSpPr/>
            <p:nvPr/>
          </p:nvSpPr>
          <p:spPr>
            <a:xfrm>
              <a:off x="6193574" y="2993859"/>
              <a:ext cx="12570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Tension (ab)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DF2A9A-4B7D-4C34-A35F-8AFE53844950}"/>
                </a:ext>
              </a:extLst>
            </p:cNvPr>
            <p:cNvSpPr/>
            <p:nvPr/>
          </p:nvSpPr>
          <p:spPr>
            <a:xfrm>
              <a:off x="8035769" y="2993859"/>
              <a:ext cx="11384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Tension (c)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B0C699-A2A0-4DED-8573-79E0A849F8BD}"/>
                </a:ext>
              </a:extLst>
            </p:cNvPr>
            <p:cNvSpPr/>
            <p:nvPr/>
          </p:nvSpPr>
          <p:spPr>
            <a:xfrm>
              <a:off x="9872478" y="2993859"/>
              <a:ext cx="13099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Compression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CB0860-8731-4E49-92BA-D3B894A53019}"/>
                </a:ext>
              </a:extLst>
            </p:cNvPr>
            <p:cNvSpPr/>
            <p:nvPr/>
          </p:nvSpPr>
          <p:spPr>
            <a:xfrm>
              <a:off x="6475765" y="4420845"/>
              <a:ext cx="6799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Shear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DCB2FD-9F7B-4DBA-BED0-DC449FB554B2}"/>
                </a:ext>
              </a:extLst>
            </p:cNvPr>
            <p:cNvSpPr/>
            <p:nvPr/>
          </p:nvSpPr>
          <p:spPr>
            <a:xfrm>
              <a:off x="8184164" y="4420845"/>
              <a:ext cx="9813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Cleavage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1D776C-853B-457A-A4DD-3B2A9F122FBA}"/>
                </a:ext>
              </a:extLst>
            </p:cNvPr>
            <p:cNvSpPr/>
            <p:nvPr/>
          </p:nvSpPr>
          <p:spPr>
            <a:xfrm>
              <a:off x="9992176" y="4420845"/>
              <a:ext cx="5549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Peel</a:t>
              </a:r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884BEB8D-0745-4940-9B4B-834570F47732}"/>
                </a:ext>
              </a:extLst>
            </p:cNvPr>
            <p:cNvSpPr/>
            <p:nvPr/>
          </p:nvSpPr>
          <p:spPr>
            <a:xfrm rot="16200000">
              <a:off x="7859792" y="3647188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0B4CD7E2-F773-4552-9A11-40753E12E608}"/>
                </a:ext>
              </a:extLst>
            </p:cNvPr>
            <p:cNvSpPr/>
            <p:nvPr/>
          </p:nvSpPr>
          <p:spPr>
            <a:xfrm rot="5400000">
              <a:off x="6411497" y="3654536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D9660CD5-9AD7-4415-9B43-23ADB1DE5DFC}"/>
                </a:ext>
              </a:extLst>
            </p:cNvPr>
            <p:cNvSpPr/>
            <p:nvPr/>
          </p:nvSpPr>
          <p:spPr>
            <a:xfrm>
              <a:off x="8788427" y="3970345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23CDD384-BCF3-4664-9750-7ED98377C136}"/>
                </a:ext>
              </a:extLst>
            </p:cNvPr>
            <p:cNvSpPr/>
            <p:nvPr/>
          </p:nvSpPr>
          <p:spPr>
            <a:xfrm rot="10800000">
              <a:off x="8788428" y="3328023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CA5F9627-57C0-4E56-9CD9-282A65DD9CE4}"/>
                </a:ext>
              </a:extLst>
            </p:cNvPr>
            <p:cNvSpPr/>
            <p:nvPr/>
          </p:nvSpPr>
          <p:spPr>
            <a:xfrm rot="10800000">
              <a:off x="10553249" y="3950038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B0A3A056-F225-41B6-B703-E2E60CE3F656}"/>
                </a:ext>
              </a:extLst>
            </p:cNvPr>
            <p:cNvSpPr/>
            <p:nvPr/>
          </p:nvSpPr>
          <p:spPr>
            <a:xfrm>
              <a:off x="10553250" y="3350583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1476114D-ADD0-492E-89FE-607D36F7C1E4}"/>
                </a:ext>
              </a:extLst>
            </p:cNvPr>
            <p:cNvSpPr/>
            <p:nvPr/>
          </p:nvSpPr>
          <p:spPr>
            <a:xfrm rot="16200000">
              <a:off x="7878629" y="4821765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F33E357F-812D-41AC-B07A-A64C2860E7F6}"/>
                </a:ext>
              </a:extLst>
            </p:cNvPr>
            <p:cNvSpPr/>
            <p:nvPr/>
          </p:nvSpPr>
          <p:spPr>
            <a:xfrm rot="5400000">
              <a:off x="6391514" y="5053084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A8830EC5-3757-46A5-B4DE-37E56315D124}"/>
                </a:ext>
              </a:extLst>
            </p:cNvPr>
            <p:cNvSpPr/>
            <p:nvPr/>
          </p:nvSpPr>
          <p:spPr>
            <a:xfrm rot="10179711">
              <a:off x="9390162" y="4495115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5E2B16F1-A9EB-43C5-B2BA-E98D73706F1E}"/>
                </a:ext>
              </a:extLst>
            </p:cNvPr>
            <p:cNvSpPr/>
            <p:nvPr/>
          </p:nvSpPr>
          <p:spPr>
            <a:xfrm>
              <a:off x="9459218" y="5263477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B1EBD1A4-4010-4D3A-8131-D2AA87122778}"/>
                </a:ext>
              </a:extLst>
            </p:cNvPr>
            <p:cNvSpPr/>
            <p:nvPr/>
          </p:nvSpPr>
          <p:spPr>
            <a:xfrm>
              <a:off x="11218897" y="5263477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2ADE2C63-1EC1-4A85-8487-2C7D65512855}"/>
                </a:ext>
              </a:extLst>
            </p:cNvPr>
            <p:cNvSpPr/>
            <p:nvPr/>
          </p:nvSpPr>
          <p:spPr>
            <a:xfrm rot="5400000">
              <a:off x="10958706" y="4539099"/>
              <a:ext cx="216000" cy="216000"/>
            </a:xfrm>
            <a:prstGeom prst="downArrow">
              <a:avLst>
                <a:gd name="adj1" fmla="val 29729"/>
                <a:gd name="adj2" fmla="val 584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Metropolis" panose="00000500000000000000" pitchFamily="50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875C25C-700D-4A0F-840D-187CA0DB8D69}"/>
                </a:ext>
              </a:extLst>
            </p:cNvPr>
            <p:cNvSpPr/>
            <p:nvPr/>
          </p:nvSpPr>
          <p:spPr>
            <a:xfrm>
              <a:off x="8428647" y="5616293"/>
              <a:ext cx="2969083" cy="25391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Hideaki M., Yoshinori Y. IEEE 2014 4602412.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5045C1F-1C12-4B66-9AFF-A3D7723BF077}"/>
                </a:ext>
              </a:extLst>
            </p:cNvPr>
            <p:cNvSpPr/>
            <p:nvPr/>
          </p:nvSpPr>
          <p:spPr>
            <a:xfrm>
              <a:off x="9095148" y="3928487"/>
              <a:ext cx="9188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~50 MPa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4B9C4A-38A0-4BE7-8503-66BB4148C79C}"/>
                </a:ext>
              </a:extLst>
            </p:cNvPr>
            <p:cNvSpPr/>
            <p:nvPr/>
          </p:nvSpPr>
          <p:spPr>
            <a:xfrm>
              <a:off x="10834109" y="3930028"/>
              <a:ext cx="10246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&gt;100 MPa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23EAEA6-A496-497D-A959-B3D81D1C038E}"/>
                </a:ext>
              </a:extLst>
            </p:cNvPr>
            <p:cNvSpPr/>
            <p:nvPr/>
          </p:nvSpPr>
          <p:spPr>
            <a:xfrm>
              <a:off x="6749340" y="5224100"/>
              <a:ext cx="9428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&gt;20 MPa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D87F107-ED7D-4C4D-A916-D5F538F0BB3C}"/>
                </a:ext>
              </a:extLst>
            </p:cNvPr>
            <p:cNvSpPr/>
            <p:nvPr/>
          </p:nvSpPr>
          <p:spPr>
            <a:xfrm>
              <a:off x="8607512" y="5224100"/>
              <a:ext cx="803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~ 1 MPa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F4891C0-B32C-4F88-B350-9879D5678527}"/>
                </a:ext>
              </a:extLst>
            </p:cNvPr>
            <p:cNvSpPr/>
            <p:nvPr/>
          </p:nvSpPr>
          <p:spPr>
            <a:xfrm>
              <a:off x="10368878" y="5228371"/>
              <a:ext cx="803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~ 1 MPa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42C7639-9991-4433-B454-1B249AEA734A}"/>
                </a:ext>
              </a:extLst>
            </p:cNvPr>
            <p:cNvSpPr/>
            <p:nvPr/>
          </p:nvSpPr>
          <p:spPr>
            <a:xfrm>
              <a:off x="6706093" y="3912882"/>
              <a:ext cx="10422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2B3A67"/>
                  </a:solidFill>
                  <a:latin typeface="Metropolis" panose="00000500000000000000" pitchFamily="50" charset="0"/>
                </a:rPr>
                <a:t>~700 MPa</a:t>
              </a:r>
              <a:endParaRPr lang="en-US" sz="1400" dirty="0">
                <a:latin typeface="Metropolis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>
            <a:extLst>
              <a:ext uri="{FF2B5EF4-FFF2-40B4-BE49-F238E27FC236}">
                <a16:creationId xmlns:a16="http://schemas.microsoft.com/office/drawing/2014/main" id="{803704CE-88D7-4C95-867B-296C67859DF1}"/>
              </a:ext>
            </a:extLst>
          </p:cNvPr>
          <p:cNvSpPr/>
          <p:nvPr/>
        </p:nvSpPr>
        <p:spPr>
          <a:xfrm>
            <a:off x="642930" y="2645995"/>
            <a:ext cx="6063480" cy="24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endParaRPr lang="en-US" sz="3600" b="0" strike="noStrike" spc="-1" dirty="0">
              <a:solidFill>
                <a:srgbClr val="2B3A67"/>
              </a:solidFill>
              <a:latin typeface="+mj-lt"/>
            </a:endParaRPr>
          </a:p>
          <a:p>
            <a:pPr defTabSz="609480">
              <a:lnSpc>
                <a:spcPct val="100000"/>
              </a:lnSpc>
            </a:pPr>
            <a:endParaRPr lang="en-US" sz="2400" b="0" strike="noStrike" spc="-1" dirty="0">
              <a:solidFill>
                <a:srgbClr val="2B3A67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7D2DE-B492-4ABF-909B-6DFDA82F0E84}"/>
              </a:ext>
            </a:extLst>
          </p:cNvPr>
          <p:cNvSpPr/>
          <p:nvPr/>
        </p:nvSpPr>
        <p:spPr>
          <a:xfrm>
            <a:off x="642930" y="3429000"/>
            <a:ext cx="5630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80"/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Introduction</a:t>
            </a:r>
            <a:br>
              <a:rPr lang="en-US" sz="3600" b="1" spc="-1" dirty="0">
                <a:solidFill>
                  <a:srgbClr val="2B3A67"/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2B3A67"/>
                </a:solidFill>
              </a:rPr>
              <a:t>HTS IDs Developments</a:t>
            </a:r>
            <a:endParaRPr lang="en-US" sz="3600" b="1" spc="-1" dirty="0">
              <a:solidFill>
                <a:srgbClr val="2B3A67"/>
              </a:solidFill>
              <a:latin typeface="+mj-lt"/>
              <a:cs typeface="Arial" panose="020B0604020202020204" pitchFamily="34" charset="0"/>
            </a:endParaRPr>
          </a:p>
          <a:p>
            <a:pPr defTabSz="609480"/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Infrastructure and Tests</a:t>
            </a:r>
            <a:b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en-US" sz="3600" b="1" spc="-1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Summary &amp; Outlook</a:t>
            </a:r>
          </a:p>
          <a:p>
            <a:pPr defTabSz="609480">
              <a:lnSpc>
                <a:spcPct val="100000"/>
              </a:lnSpc>
            </a:pPr>
            <a:endParaRPr lang="en-US" sz="3600" b="1" spc="-1" dirty="0">
              <a:solidFill>
                <a:srgbClr val="2B3A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875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3F0E-0F99-41F4-BF7C-1D216603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Superconducting Wiggler for BM18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5809B-159B-4FDC-BF89-10E521501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BM18 Upgrade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  <a:cs typeface="Arial" panose="020B0604020202020204" pitchFamily="34" charset="0"/>
              </a:rPr>
              <a:t>field-tunable wiggler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  <a:cs typeface="Arial" panose="020B0604020202020204" pitchFamily="34" charset="0"/>
              </a:rPr>
              <a:t>low-photon-energy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  <a:cs typeface="Arial" panose="020B0604020202020204" pitchFamily="34" charset="0"/>
              </a:rPr>
              <a:t>tight space constraints (~250 mm length)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0B21E-23DA-4530-8E66-8AA8AF9B24B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b="1" dirty="0"/>
              <a:t>Principal Design Choices</a:t>
            </a:r>
          </a:p>
          <a:p>
            <a:r>
              <a:rPr lang="en-US" dirty="0">
                <a:solidFill>
                  <a:srgbClr val="2B3A67"/>
                </a:solidFill>
              </a:rPr>
              <a:t>Approach: simple, robust, modular</a:t>
            </a:r>
            <a:br>
              <a:rPr lang="en-US" dirty="0">
                <a:solidFill>
                  <a:srgbClr val="2B3A67"/>
                </a:solidFill>
              </a:rPr>
            </a:br>
            <a:endParaRPr lang="en-US" dirty="0">
              <a:solidFill>
                <a:srgbClr val="2B3A6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Iron-dominated electromagnet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80A, 1.58T @ 65K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Magnet vacuum separated from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Planar, double-pancake windings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No-insulation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High quench margin (~ 35%)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Demountable 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3A67"/>
                </a:solidFill>
              </a:rPr>
              <a:t>Normal-conducting current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solidFill>
                <a:srgbClr val="2B3A67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04A3B-24B3-42F4-BE88-757BBF2F8D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F5533-B77D-4805-8611-C624C6E7B3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C84164-356B-46BB-ACAB-63DFF2A81B53}"/>
              </a:ext>
            </a:extLst>
          </p:cNvPr>
          <p:cNvGrpSpPr/>
          <p:nvPr/>
        </p:nvGrpSpPr>
        <p:grpSpPr>
          <a:xfrm flipH="1">
            <a:off x="1230449" y="3043039"/>
            <a:ext cx="3785567" cy="2606300"/>
            <a:chOff x="329464" y="3166010"/>
            <a:chExt cx="3785567" cy="26063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CEDE1C-DBA7-46D5-B17D-9CE925D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802"/>
            <a:stretch/>
          </p:blipFill>
          <p:spPr>
            <a:xfrm>
              <a:off x="904069" y="3166010"/>
              <a:ext cx="3210962" cy="1916392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A6C89F5-18E0-42DB-B633-62C2C5B1C7D1}"/>
                </a:ext>
              </a:extLst>
            </p:cNvPr>
            <p:cNvCxnSpPr>
              <a:cxnSpLocks/>
            </p:cNvCxnSpPr>
            <p:nvPr/>
          </p:nvCxnSpPr>
          <p:spPr>
            <a:xfrm>
              <a:off x="1729601" y="3166010"/>
              <a:ext cx="696696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DE5B1A-670E-4FA4-86B0-F8F9387AEFD2}"/>
                </a:ext>
              </a:extLst>
            </p:cNvPr>
            <p:cNvGrpSpPr/>
            <p:nvPr/>
          </p:nvGrpSpPr>
          <p:grpSpPr>
            <a:xfrm>
              <a:off x="329464" y="4960160"/>
              <a:ext cx="3785567" cy="812150"/>
              <a:chOff x="394995" y="4502538"/>
              <a:chExt cx="3785567" cy="81215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603432-BD9A-4D6D-B35D-BF5CC5C84378}"/>
                  </a:ext>
                </a:extLst>
              </p:cNvPr>
              <p:cNvSpPr/>
              <p:nvPr/>
            </p:nvSpPr>
            <p:spPr>
              <a:xfrm>
                <a:off x="964355" y="4706254"/>
                <a:ext cx="629892" cy="288000"/>
              </a:xfrm>
              <a:prstGeom prst="rect">
                <a:avLst/>
              </a:prstGeom>
              <a:solidFill>
                <a:srgbClr val="CC32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E17F80-F8F4-44A7-A5E7-CF7CA8FB378E}"/>
                  </a:ext>
                </a:extLst>
              </p:cNvPr>
              <p:cNvSpPr/>
              <p:nvPr/>
            </p:nvSpPr>
            <p:spPr>
              <a:xfrm>
                <a:off x="1758304" y="4706254"/>
                <a:ext cx="475087" cy="288000"/>
              </a:xfrm>
              <a:prstGeom prst="rect">
                <a:avLst/>
              </a:prstGeom>
              <a:solidFill>
                <a:srgbClr val="7F82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4BD89F-301C-45CA-8FA6-AC7F698EC61B}"/>
                  </a:ext>
                </a:extLst>
              </p:cNvPr>
              <p:cNvSpPr/>
              <p:nvPr/>
            </p:nvSpPr>
            <p:spPr>
              <a:xfrm>
                <a:off x="2468968" y="4706254"/>
                <a:ext cx="214204" cy="288000"/>
              </a:xfrm>
              <a:prstGeom prst="rect">
                <a:avLst/>
              </a:prstGeom>
              <a:solidFill>
                <a:srgbClr val="A28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5C23FA-017A-4D1C-96E7-09F7D67CD0D3}"/>
                  </a:ext>
                </a:extLst>
              </p:cNvPr>
              <p:cNvSpPr/>
              <p:nvPr/>
            </p:nvSpPr>
            <p:spPr>
              <a:xfrm>
                <a:off x="3040492" y="4706254"/>
                <a:ext cx="214203" cy="288000"/>
              </a:xfrm>
              <a:prstGeom prst="rect">
                <a:avLst/>
              </a:prstGeom>
              <a:solidFill>
                <a:srgbClr val="92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E68101-62BE-4961-9573-90EF6435B8CA}"/>
                  </a:ext>
                </a:extLst>
              </p:cNvPr>
              <p:cNvSpPr/>
              <p:nvPr/>
            </p:nvSpPr>
            <p:spPr>
              <a:xfrm>
                <a:off x="3488093" y="4706254"/>
                <a:ext cx="687362" cy="288000"/>
              </a:xfrm>
              <a:prstGeom prst="rect">
                <a:avLst/>
              </a:prstGeom>
              <a:solidFill>
                <a:srgbClr val="1C4F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5C37486-E55E-4FF3-A3F6-CB8D190AAE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694" y="4849129"/>
                <a:ext cx="347386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56A1F80-2D87-463F-82FF-5E81537FB7B6}"/>
                  </a:ext>
                </a:extLst>
              </p:cNvPr>
              <p:cNvSpPr/>
              <p:nvPr/>
            </p:nvSpPr>
            <p:spPr>
              <a:xfrm>
                <a:off x="978537" y="4976134"/>
                <a:ext cx="56938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B3A67"/>
                    </a:solidFill>
                  </a:rPr>
                  <a:t>QF8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3A3759-B850-45B7-816B-C8CDA39C73A8}"/>
                  </a:ext>
                </a:extLst>
              </p:cNvPr>
              <p:cNvSpPr/>
              <p:nvPr/>
            </p:nvSpPr>
            <p:spPr>
              <a:xfrm>
                <a:off x="1646253" y="4976134"/>
                <a:ext cx="6126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B3A67"/>
                    </a:solidFill>
                  </a:rPr>
                  <a:t>3PW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86E50E-BA31-4379-A328-5782F7C2336C}"/>
                  </a:ext>
                </a:extLst>
              </p:cNvPr>
              <p:cNvSpPr/>
              <p:nvPr/>
            </p:nvSpPr>
            <p:spPr>
              <a:xfrm>
                <a:off x="2151581" y="4976134"/>
                <a:ext cx="8338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B3A67"/>
                    </a:solidFill>
                  </a:rPr>
                  <a:t>Flange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71EC15-CA2D-40B5-8D7E-5FCE9794213E}"/>
                  </a:ext>
                </a:extLst>
              </p:cNvPr>
              <p:cNvSpPr/>
              <p:nvPr/>
            </p:nvSpPr>
            <p:spPr>
              <a:xfrm>
                <a:off x="2866682" y="4976134"/>
                <a:ext cx="6094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B3A67"/>
                    </a:solidFill>
                  </a:rPr>
                  <a:t>BPM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2A7FF7-BDB6-4C59-848B-FC359BE6C2F6}"/>
                  </a:ext>
                </a:extLst>
              </p:cNvPr>
              <p:cNvSpPr/>
              <p:nvPr/>
            </p:nvSpPr>
            <p:spPr>
              <a:xfrm>
                <a:off x="3517098" y="4976134"/>
                <a:ext cx="60465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B3A67"/>
                    </a:solidFill>
                  </a:rPr>
                  <a:t>DQ2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1A4D7FFF-6F05-4B53-98A7-EF9459B29B30}"/>
                      </a:ext>
                    </a:extLst>
                  </p:cNvPr>
                  <p:cNvSpPr/>
                  <p:nvPr/>
                </p:nvSpPr>
                <p:spPr>
                  <a:xfrm>
                    <a:off x="394995" y="4502538"/>
                    <a:ext cx="3660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2B3A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2B3A67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oMath>
                      </m:oMathPara>
                    </a14:m>
                    <a:endParaRPr lang="en-US" dirty="0">
                      <a:solidFill>
                        <a:srgbClr val="2B3A6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DF5B712E-37AB-4F28-B38D-5EF0FDEA04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995" y="4502538"/>
                    <a:ext cx="366061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1667" r="-1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85BF3-3C6A-4A45-AE97-0E9B9FCF7086}"/>
              </a:ext>
            </a:extLst>
          </p:cNvPr>
          <p:cNvSpPr/>
          <p:nvPr/>
        </p:nvSpPr>
        <p:spPr>
          <a:xfrm>
            <a:off x="329464" y="56931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Technological development platform</a:t>
            </a:r>
            <a:br>
              <a:rPr lang="en-US" dirty="0">
                <a:solidFill>
                  <a:srgbClr val="2B3A67"/>
                </a:solidFill>
              </a:rPr>
            </a:br>
            <a:r>
              <a:rPr lang="en-US" dirty="0">
                <a:solidFill>
                  <a:srgbClr val="2B3A67"/>
                </a:solidFill>
              </a:rPr>
              <a:t>towards short-period, HTS undulators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E597A0-A2D8-42CF-96B6-BFFE9E2B6BAE}"/>
              </a:ext>
            </a:extLst>
          </p:cNvPr>
          <p:cNvSpPr/>
          <p:nvPr/>
        </p:nvSpPr>
        <p:spPr>
          <a:xfrm>
            <a:off x="6505475" y="5501795"/>
            <a:ext cx="5397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Maximize learning</a:t>
            </a:r>
          </a:p>
          <a:p>
            <a:r>
              <a:rPr lang="en-US" b="1" dirty="0">
                <a:solidFill>
                  <a:schemeClr val="bg2"/>
                </a:solidFill>
              </a:rPr>
              <a:t>Validate critical interfaces</a:t>
            </a:r>
          </a:p>
          <a:p>
            <a:r>
              <a:rPr lang="en-US" b="1" dirty="0">
                <a:solidFill>
                  <a:schemeClr val="bg2"/>
                </a:solidFill>
              </a:rPr>
              <a:t>De-risk details before they become failures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F94DBB-46FD-44B4-9834-47052D8273BC}"/>
              </a:ext>
            </a:extLst>
          </p:cNvPr>
          <p:cNvSpPr/>
          <p:nvPr/>
        </p:nvSpPr>
        <p:spPr>
          <a:xfrm>
            <a:off x="2875368" y="3212288"/>
            <a:ext cx="783320" cy="1319227"/>
          </a:xfrm>
          <a:prstGeom prst="roundRect">
            <a:avLst>
              <a:gd name="adj" fmla="val 39367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1182-9226-4443-9A5F-CB876DFC3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AB838-9FA3-4849-90D9-5469DE194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Wiggler Assembly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FD7A5-08B1-48C7-BE05-20633F3E3B7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b="1" dirty="0"/>
              <a:t>Mechanical Forces</a:t>
            </a:r>
          </a:p>
          <a:p>
            <a:r>
              <a:rPr lang="en-US" dirty="0">
                <a:solidFill>
                  <a:schemeClr val="tx1"/>
                </a:solidFill>
              </a:rPr>
              <a:t>Central pole,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beam-side winding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Relevant </a:t>
            </a:r>
            <a:r>
              <a:rPr lang="en-US" dirty="0">
                <a:solidFill>
                  <a:schemeClr val="tx1"/>
                </a:solidFill>
              </a:rPr>
              <a:t>radial forces</a:t>
            </a:r>
          </a:p>
          <a:p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561AE-01E9-410B-92E9-41B805254E9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ID26 Workshop | May 15-16 2026 | L. </a:t>
            </a:r>
            <a:r>
              <a:rPr lang="en-US" dirty="0" err="1"/>
              <a:t>Bortot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E5740-72EB-4B04-BD06-DA55A7E508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49EC35-7CA6-4A03-91D7-2D72817F2B3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531D11-65A7-4B82-9296-A6E5A6D18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0" y="2773971"/>
            <a:ext cx="3694560" cy="32242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9CF6F9-676C-4E84-AD41-9CE679238BE1}"/>
              </a:ext>
            </a:extLst>
          </p:cNvPr>
          <p:cNvSpPr txBox="1"/>
          <p:nvPr/>
        </p:nvSpPr>
        <p:spPr>
          <a:xfrm>
            <a:off x="1169751" y="2248647"/>
            <a:ext cx="1550112" cy="476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Pulse-tube cryocooler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249C60-913A-4876-8B49-8698EF852C36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736964" y="3357392"/>
            <a:ext cx="338278" cy="268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FD69F1-D2A5-4300-B394-7B39BEE11E8B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083255" y="4027174"/>
            <a:ext cx="441738" cy="513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527A987-3B23-4984-9A24-A3856CA2320B}"/>
              </a:ext>
            </a:extLst>
          </p:cNvPr>
          <p:cNvSpPr txBox="1"/>
          <p:nvPr/>
        </p:nvSpPr>
        <p:spPr>
          <a:xfrm>
            <a:off x="3203397" y="3550665"/>
            <a:ext cx="643192" cy="476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Iron </a:t>
            </a:r>
            <a:b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</a:br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yoke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9CEAAD7-0DED-4E8A-A170-00707150FB63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3593584" y="4370678"/>
            <a:ext cx="618566" cy="517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F589F15-FC67-4E3C-B8D0-B2180B2B2D02}"/>
              </a:ext>
            </a:extLst>
          </p:cNvPr>
          <p:cNvSpPr txBox="1"/>
          <p:nvPr/>
        </p:nvSpPr>
        <p:spPr>
          <a:xfrm>
            <a:off x="3894463" y="3894169"/>
            <a:ext cx="635373" cy="476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HTS </a:t>
            </a:r>
          </a:p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coil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7E43E0-E972-47B6-A591-5ABF72068CA2}"/>
              </a:ext>
            </a:extLst>
          </p:cNvPr>
          <p:cNvSpPr txBox="1"/>
          <p:nvPr/>
        </p:nvSpPr>
        <p:spPr>
          <a:xfrm>
            <a:off x="4152156" y="4509298"/>
            <a:ext cx="944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Beam vacuum </a:t>
            </a:r>
          </a:p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chamber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099B25-BE6A-4379-808C-D36FC9B99386}"/>
              </a:ext>
            </a:extLst>
          </p:cNvPr>
          <p:cNvSpPr txBox="1"/>
          <p:nvPr/>
        </p:nvSpPr>
        <p:spPr>
          <a:xfrm>
            <a:off x="2239996" y="2907108"/>
            <a:ext cx="110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Vacuum chamber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43E6C9-E9F4-40F9-9796-EC18541E0750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2322116" y="3430328"/>
            <a:ext cx="470094" cy="5490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CAE20A7-A180-4DAC-A566-277532EE7729}"/>
              </a:ext>
            </a:extLst>
          </p:cNvPr>
          <p:cNvSpPr txBox="1"/>
          <p:nvPr/>
        </p:nvSpPr>
        <p:spPr>
          <a:xfrm>
            <a:off x="324092" y="5675111"/>
            <a:ext cx="882870" cy="476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Current lead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B45493-A1FF-44A6-8A04-D60CD8AB605B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765527" y="5317133"/>
            <a:ext cx="296343" cy="357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1B34F9-4E5B-48FB-9F2B-C032EB7C331E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3203397" y="5533329"/>
            <a:ext cx="562230" cy="305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F41AAA9-A2F0-4D15-B391-8DA98D959EF0}"/>
              </a:ext>
            </a:extLst>
          </p:cNvPr>
          <p:cNvSpPr txBox="1"/>
          <p:nvPr/>
        </p:nvSpPr>
        <p:spPr>
          <a:xfrm>
            <a:off x="3765627" y="5577297"/>
            <a:ext cx="123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Correction coil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1F44B3-ECDA-4FF3-9B49-C02D96F5EB96}"/>
              </a:ext>
            </a:extLst>
          </p:cNvPr>
          <p:cNvSpPr txBox="1"/>
          <p:nvPr/>
        </p:nvSpPr>
        <p:spPr>
          <a:xfrm>
            <a:off x="142553" y="2618728"/>
            <a:ext cx="1188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Electrical feed-through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A24369A-C588-462B-85FC-A755E49B1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01924" y="1910366"/>
            <a:ext cx="2245733" cy="87371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712317D-73BA-413E-9E41-6F11349F0113}"/>
              </a:ext>
            </a:extLst>
          </p:cNvPr>
          <p:cNvSpPr txBox="1"/>
          <p:nvPr/>
        </p:nvSpPr>
        <p:spPr>
          <a:xfrm>
            <a:off x="3494102" y="2772515"/>
            <a:ext cx="226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tropolis" panose="00000500000000000000" pitchFamily="50" charset="0"/>
                <a:cs typeface="Arial" panose="020B0604020202020204" pitchFamily="34" charset="0"/>
              </a:rPr>
              <a:t>Detail: winding mandrel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7BD72F5-4257-4DA6-8C8A-F5E776C03101}"/>
              </a:ext>
            </a:extLst>
          </p:cNvPr>
          <p:cNvGrpSpPr>
            <a:grpSpLocks noChangeAspect="1"/>
          </p:cNvGrpSpPr>
          <p:nvPr/>
        </p:nvGrpSpPr>
        <p:grpSpPr>
          <a:xfrm>
            <a:off x="8762595" y="1235186"/>
            <a:ext cx="3299964" cy="1847801"/>
            <a:chOff x="8656950" y="1876352"/>
            <a:chExt cx="3534318" cy="1979027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88014250-27EA-40BC-86BB-AF041A5D9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327"/>
            <a:stretch/>
          </p:blipFill>
          <p:spPr>
            <a:xfrm>
              <a:off x="11666927" y="1876352"/>
              <a:ext cx="524341" cy="1979027"/>
            </a:xfrm>
            <a:prstGeom prst="rect">
              <a:avLst/>
            </a:prstGeom>
          </p:spPr>
        </p:pic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0235FC1-0482-4594-8914-099DDCD289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56950" y="2136865"/>
              <a:ext cx="3215038" cy="1709124"/>
              <a:chOff x="6073326" y="1985463"/>
              <a:chExt cx="4681359" cy="2488624"/>
            </a:xfrm>
          </p:grpSpPr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5BFFCABA-61AD-43F5-BEED-8157DD57A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403" b="21582"/>
              <a:stretch/>
            </p:blipFill>
            <p:spPr>
              <a:xfrm>
                <a:off x="6577723" y="2006662"/>
                <a:ext cx="3568205" cy="2259689"/>
              </a:xfrm>
              <a:prstGeom prst="rect">
                <a:avLst/>
              </a:prstGeom>
            </p:spPr>
          </p:pic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1C4BC56-2305-406C-997D-409A63725446}"/>
                  </a:ext>
                </a:extLst>
              </p:cNvPr>
              <p:cNvGrpSpPr/>
              <p:nvPr/>
            </p:nvGrpSpPr>
            <p:grpSpPr>
              <a:xfrm>
                <a:off x="9228694" y="2444852"/>
                <a:ext cx="1525991" cy="821364"/>
                <a:chOff x="601882" y="4148412"/>
                <a:chExt cx="1830342" cy="964926"/>
              </a:xfrm>
            </p:grpSpPr>
            <p:cxnSp>
              <p:nvCxnSpPr>
                <p:cNvPr id="200" name="Straight Arrow Connector 199">
                  <a:extLst>
                    <a:ext uri="{FF2B5EF4-FFF2-40B4-BE49-F238E27FC236}">
                      <a16:creationId xmlns:a16="http://schemas.microsoft.com/office/drawing/2014/main" id="{DFCC29ED-1BB2-4493-BAE3-7D1E7B54CF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6350" y="4946650"/>
                  <a:ext cx="409577" cy="165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Arrow Connector 200">
                  <a:extLst>
                    <a:ext uri="{FF2B5EF4-FFF2-40B4-BE49-F238E27FC236}">
                      <a16:creationId xmlns:a16="http://schemas.microsoft.com/office/drawing/2014/main" id="{08E28DF9-5F2B-4B9A-8B3A-A7E6B5A47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57300" y="4667250"/>
                  <a:ext cx="0" cy="4445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Arrow Connector 201">
                  <a:extLst>
                    <a:ext uri="{FF2B5EF4-FFF2-40B4-BE49-F238E27FC236}">
                      <a16:creationId xmlns:a16="http://schemas.microsoft.com/office/drawing/2014/main" id="{41CC56DF-353C-4926-AAFD-7C0EEB899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73125" y="4847034"/>
                  <a:ext cx="393702" cy="2663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D5614717-CFC7-4634-B303-61836FCA5ECF}"/>
                    </a:ext>
                  </a:extLst>
                </p:cNvPr>
                <p:cNvSpPr txBox="1"/>
                <p:nvPr/>
              </p:nvSpPr>
              <p:spPr>
                <a:xfrm>
                  <a:off x="1418222" y="4460317"/>
                  <a:ext cx="1014002" cy="563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102</a:t>
                  </a:r>
                </a:p>
              </p:txBody>
            </p: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E263896D-EA6E-433E-8BA3-5128535DBE33}"/>
                    </a:ext>
                  </a:extLst>
                </p:cNvPr>
                <p:cNvSpPr txBox="1"/>
                <p:nvPr/>
              </p:nvSpPr>
              <p:spPr>
                <a:xfrm>
                  <a:off x="943717" y="4148412"/>
                  <a:ext cx="563738" cy="361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168</a:t>
                  </a:r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EE88260D-50DA-439A-B267-15D0C10F8BDB}"/>
                    </a:ext>
                  </a:extLst>
                </p:cNvPr>
                <p:cNvSpPr txBox="1"/>
                <p:nvPr/>
              </p:nvSpPr>
              <p:spPr>
                <a:xfrm>
                  <a:off x="601882" y="4363762"/>
                  <a:ext cx="348396" cy="5264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2</a:t>
                  </a: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EB021B2-984F-44E6-8144-C0174AA6E4B5}"/>
                  </a:ext>
                </a:extLst>
              </p:cNvPr>
              <p:cNvGrpSpPr/>
              <p:nvPr/>
            </p:nvGrpSpPr>
            <p:grpSpPr>
              <a:xfrm>
                <a:off x="7511738" y="1985463"/>
                <a:ext cx="1667460" cy="802338"/>
                <a:chOff x="355850" y="4278768"/>
                <a:chExt cx="2000017" cy="942576"/>
              </a:xfrm>
            </p:grpSpPr>
            <p:cxnSp>
              <p:nvCxnSpPr>
                <p:cNvPr id="194" name="Straight Arrow Connector 193">
                  <a:extLst>
                    <a:ext uri="{FF2B5EF4-FFF2-40B4-BE49-F238E27FC236}">
                      <a16:creationId xmlns:a16="http://schemas.microsoft.com/office/drawing/2014/main" id="{BCD7E2E3-0ED8-434D-9439-65748F78E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6350" y="4946650"/>
                  <a:ext cx="409577" cy="165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Arrow Connector 194">
                  <a:extLst>
                    <a:ext uri="{FF2B5EF4-FFF2-40B4-BE49-F238E27FC236}">
                      <a16:creationId xmlns:a16="http://schemas.microsoft.com/office/drawing/2014/main" id="{2E9B918E-B6B4-4AA3-9055-CBF1FDE4C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57300" y="4667250"/>
                  <a:ext cx="0" cy="4445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63AEDC08-BF80-46AC-8766-DFEF4C124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73125" y="4847034"/>
                  <a:ext cx="393702" cy="2663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AFB40F50-2C25-4EFF-88A7-98B71ECB8865}"/>
                    </a:ext>
                  </a:extLst>
                </p:cNvPr>
                <p:cNvSpPr txBox="1"/>
                <p:nvPr/>
              </p:nvSpPr>
              <p:spPr>
                <a:xfrm>
                  <a:off x="1590666" y="4657476"/>
                  <a:ext cx="765201" cy="5638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62</a:t>
                  </a:r>
                </a:p>
              </p:txBody>
            </p:sp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0EE13DF3-36A3-4BA4-B7D8-9BA9E7258302}"/>
                    </a:ext>
                  </a:extLst>
                </p:cNvPr>
                <p:cNvSpPr txBox="1"/>
                <p:nvPr/>
              </p:nvSpPr>
              <p:spPr>
                <a:xfrm>
                  <a:off x="1076802" y="4278768"/>
                  <a:ext cx="554125" cy="361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127</a:t>
                  </a: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64142B04-6CAE-494B-8728-A91A795719CB}"/>
                    </a:ext>
                  </a:extLst>
                </p:cNvPr>
                <p:cNvSpPr txBox="1"/>
                <p:nvPr/>
              </p:nvSpPr>
              <p:spPr>
                <a:xfrm>
                  <a:off x="355850" y="4634661"/>
                  <a:ext cx="699235" cy="5638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61</a:t>
                  </a: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77951EB5-300B-4FBE-890A-3E1BF0FA11F4}"/>
                  </a:ext>
                </a:extLst>
              </p:cNvPr>
              <p:cNvGrpSpPr/>
              <p:nvPr/>
            </p:nvGrpSpPr>
            <p:grpSpPr>
              <a:xfrm>
                <a:off x="6073326" y="2217814"/>
                <a:ext cx="1233049" cy="724270"/>
                <a:chOff x="461943" y="4262475"/>
                <a:chExt cx="1478968" cy="850863"/>
              </a:xfrm>
            </p:grpSpPr>
            <p:cxnSp>
              <p:nvCxnSpPr>
                <p:cNvPr id="188" name="Straight Arrow Connector 187">
                  <a:extLst>
                    <a:ext uri="{FF2B5EF4-FFF2-40B4-BE49-F238E27FC236}">
                      <a16:creationId xmlns:a16="http://schemas.microsoft.com/office/drawing/2014/main" id="{9E856A9D-BE17-4761-8866-4B4CD748F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6350" y="4946650"/>
                  <a:ext cx="409577" cy="165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Arrow Connector 188">
                  <a:extLst>
                    <a:ext uri="{FF2B5EF4-FFF2-40B4-BE49-F238E27FC236}">
                      <a16:creationId xmlns:a16="http://schemas.microsoft.com/office/drawing/2014/main" id="{307B3B32-6B91-4107-9E76-E57067369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57300" y="4667250"/>
                  <a:ext cx="0" cy="4445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Arrow Connector 189">
                  <a:extLst>
                    <a:ext uri="{FF2B5EF4-FFF2-40B4-BE49-F238E27FC236}">
                      <a16:creationId xmlns:a16="http://schemas.microsoft.com/office/drawing/2014/main" id="{32FBFFFB-C667-48FD-A4CB-3715F82671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73125" y="4847034"/>
                  <a:ext cx="393702" cy="2663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D8EA5C0D-175B-4089-8509-640DF7052D0D}"/>
                    </a:ext>
                  </a:extLst>
                </p:cNvPr>
                <p:cNvSpPr txBox="1"/>
                <p:nvPr/>
              </p:nvSpPr>
              <p:spPr>
                <a:xfrm>
                  <a:off x="1592517" y="4579980"/>
                  <a:ext cx="348394" cy="361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2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B6BB49C6-7001-4EFA-ADE1-1D003369F1BB}"/>
                    </a:ext>
                  </a:extLst>
                </p:cNvPr>
                <p:cNvSpPr txBox="1"/>
                <p:nvPr/>
              </p:nvSpPr>
              <p:spPr>
                <a:xfrm>
                  <a:off x="1076800" y="4262475"/>
                  <a:ext cx="484908" cy="361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76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E5BDD1CC-3851-4223-AE12-AFD0970D652C}"/>
                    </a:ext>
                  </a:extLst>
                </p:cNvPr>
                <p:cNvSpPr txBox="1"/>
                <p:nvPr/>
              </p:nvSpPr>
              <p:spPr>
                <a:xfrm>
                  <a:off x="461943" y="4433084"/>
                  <a:ext cx="756207" cy="5638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53</a:t>
                  </a:r>
                </a:p>
              </p:txBody>
            </p:sp>
          </p:grp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2F895E67-E3D8-4265-8B44-F5A5939FBC78}"/>
                  </a:ext>
                </a:extLst>
              </p:cNvPr>
              <p:cNvSpPr txBox="1"/>
              <p:nvPr/>
            </p:nvSpPr>
            <p:spPr>
              <a:xfrm>
                <a:off x="6707391" y="3712236"/>
                <a:ext cx="3050222" cy="76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Vectors in N Colormap in N/cm3</a:t>
                </a:r>
              </a:p>
            </p:txBody>
          </p:sp>
        </p:grpSp>
      </p:grpSp>
      <p:graphicFrame>
        <p:nvGraphicFramePr>
          <p:cNvPr id="207" name="Table 206">
            <a:extLst>
              <a:ext uri="{FF2B5EF4-FFF2-40B4-BE49-F238E27FC236}">
                <a16:creationId xmlns:a16="http://schemas.microsoft.com/office/drawing/2014/main" id="{73A4FDD0-95EF-4F46-BBCC-BFA6705B2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157519"/>
              </p:ext>
            </p:extLst>
          </p:nvPr>
        </p:nvGraphicFramePr>
        <p:xfrm>
          <a:off x="5486407" y="5313586"/>
          <a:ext cx="6323659" cy="73152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891107">
                  <a:extLst>
                    <a:ext uri="{9D8B030D-6E8A-4147-A177-3AD203B41FA5}">
                      <a16:colId xmlns:a16="http://schemas.microsoft.com/office/drawing/2014/main" val="2872024495"/>
                    </a:ext>
                  </a:extLst>
                </a:gridCol>
                <a:gridCol w="721511">
                  <a:extLst>
                    <a:ext uri="{9D8B030D-6E8A-4147-A177-3AD203B41FA5}">
                      <a16:colId xmlns:a16="http://schemas.microsoft.com/office/drawing/2014/main" val="2911054448"/>
                    </a:ext>
                  </a:extLst>
                </a:gridCol>
                <a:gridCol w="806394">
                  <a:extLst>
                    <a:ext uri="{9D8B030D-6E8A-4147-A177-3AD203B41FA5}">
                      <a16:colId xmlns:a16="http://schemas.microsoft.com/office/drawing/2014/main" val="555648723"/>
                    </a:ext>
                  </a:extLst>
                </a:gridCol>
                <a:gridCol w="806394">
                  <a:extLst>
                    <a:ext uri="{9D8B030D-6E8A-4147-A177-3AD203B41FA5}">
                      <a16:colId xmlns:a16="http://schemas.microsoft.com/office/drawing/2014/main" val="1328335935"/>
                    </a:ext>
                  </a:extLst>
                </a:gridCol>
                <a:gridCol w="806394">
                  <a:extLst>
                    <a:ext uri="{9D8B030D-6E8A-4147-A177-3AD203B41FA5}">
                      <a16:colId xmlns:a16="http://schemas.microsoft.com/office/drawing/2014/main" val="4026938145"/>
                    </a:ext>
                  </a:extLst>
                </a:gridCol>
                <a:gridCol w="2291859">
                  <a:extLst>
                    <a:ext uri="{9D8B030D-6E8A-4147-A177-3AD203B41FA5}">
                      <a16:colId xmlns:a16="http://schemas.microsoft.com/office/drawing/2014/main" val="825544704"/>
                    </a:ext>
                  </a:extLst>
                </a:gridCol>
              </a:tblGrid>
              <a:tr h="193412">
                <a:tc>
                  <a:txBody>
                    <a:bodyPr/>
                    <a:lstStyle/>
                    <a:p>
                      <a:r>
                        <a:rPr lang="en-US" sz="1800" dirty="0"/>
                        <a:t>Upper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2361071"/>
                  </a:ext>
                </a:extLst>
              </a:tr>
              <a:tr h="193412">
                <a:tc>
                  <a:txBody>
                    <a:bodyPr/>
                    <a:lstStyle/>
                    <a:p>
                      <a:r>
                        <a:rPr lang="en-US" sz="1800" dirty="0"/>
                        <a:t>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735493"/>
                  </a:ext>
                </a:extLst>
              </a:tr>
            </a:tbl>
          </a:graphicData>
        </a:graphic>
      </p:graphicFrame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1B7B764-B090-4744-B1FA-6D66E763D47A}"/>
              </a:ext>
            </a:extLst>
          </p:cNvPr>
          <p:cNvGrpSpPr>
            <a:grpSpLocks noChangeAspect="1"/>
          </p:cNvGrpSpPr>
          <p:nvPr/>
        </p:nvGrpSpPr>
        <p:grpSpPr>
          <a:xfrm>
            <a:off x="6658747" y="3280789"/>
            <a:ext cx="3123282" cy="2046697"/>
            <a:chOff x="6239501" y="3606691"/>
            <a:chExt cx="3664493" cy="2401354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12CF984-900A-4E25-B597-B7344452CA39}"/>
                </a:ext>
              </a:extLst>
            </p:cNvPr>
            <p:cNvGrpSpPr/>
            <p:nvPr/>
          </p:nvGrpSpPr>
          <p:grpSpPr>
            <a:xfrm>
              <a:off x="6239501" y="3606691"/>
              <a:ext cx="3664493" cy="2401354"/>
              <a:chOff x="6080034" y="4089377"/>
              <a:chExt cx="3664493" cy="2401354"/>
            </a:xfrm>
          </p:grpSpPr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F7CBE77A-92BF-4D04-8F4E-7FB964A1B8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80034" y="4703537"/>
                <a:ext cx="3604729" cy="1428286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918D7ADA-BBF1-4459-875C-12BB56CF2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44527" y="4089377"/>
                <a:ext cx="3600000" cy="2401354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C487425-FA6A-4F53-A55D-9BFFBCEECD51}"/>
                  </a:ext>
                </a:extLst>
              </p:cNvPr>
              <p:cNvSpPr txBox="1"/>
              <p:nvPr/>
            </p:nvSpPr>
            <p:spPr>
              <a:xfrm>
                <a:off x="6158350" y="6069512"/>
                <a:ext cx="861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beam</a:t>
                </a:r>
              </a:p>
            </p:txBody>
          </p:sp>
        </p:grp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A556B747-D8BA-43E9-BDFC-512BE70B1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3645" y="3636664"/>
              <a:ext cx="0" cy="108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A2F0AED-7D5F-4108-A442-B6C210435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686" y="4509298"/>
              <a:ext cx="0" cy="6056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0A760839-1972-4CC7-9F82-041FCA1C6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3975" y="3805324"/>
              <a:ext cx="0" cy="6056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9" name="Picture 218">
            <a:extLst>
              <a:ext uri="{FF2B5EF4-FFF2-40B4-BE49-F238E27FC236}">
                <a16:creationId xmlns:a16="http://schemas.microsoft.com/office/drawing/2014/main" id="{E5D36828-AAAA-4FF4-AC87-AEC0746738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2773" y="3221994"/>
            <a:ext cx="2357293" cy="157241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4F2C0949-1426-4A39-8BD2-92806E6245C4}"/>
              </a:ext>
            </a:extLst>
          </p:cNvPr>
          <p:cNvSpPr/>
          <p:nvPr/>
        </p:nvSpPr>
        <p:spPr>
          <a:xfrm>
            <a:off x="5453306" y="6185819"/>
            <a:ext cx="3632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Metropolis" panose="00000500000000000000" pitchFamily="50" charset="0"/>
              </a:rPr>
              <a:t>Forces management is crucial!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67908B5-DE11-4073-9ABD-710721D62748}"/>
              </a:ext>
            </a:extLst>
          </p:cNvPr>
          <p:cNvSpPr/>
          <p:nvPr/>
        </p:nvSpPr>
        <p:spPr>
          <a:xfrm rot="16200000">
            <a:off x="7086068" y="4018138"/>
            <a:ext cx="790442" cy="362651"/>
          </a:xfrm>
          <a:prstGeom prst="rightArrow">
            <a:avLst>
              <a:gd name="adj1" fmla="val 19551"/>
              <a:gd name="adj2" fmla="val 63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B53C53FA-5ACA-49BF-BAD7-7470CA6819D8}"/>
              </a:ext>
            </a:extLst>
          </p:cNvPr>
          <p:cNvSpPr/>
          <p:nvPr/>
        </p:nvSpPr>
        <p:spPr>
          <a:xfrm rot="16200000">
            <a:off x="7735108" y="3548073"/>
            <a:ext cx="1061111" cy="362649"/>
          </a:xfrm>
          <a:prstGeom prst="rightArrow">
            <a:avLst>
              <a:gd name="adj1" fmla="val 19551"/>
              <a:gd name="adj2" fmla="val 63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60EEF945-79E2-4E05-A62E-616C3A9DABA3}"/>
              </a:ext>
            </a:extLst>
          </p:cNvPr>
          <p:cNvSpPr/>
          <p:nvPr/>
        </p:nvSpPr>
        <p:spPr>
          <a:xfrm rot="16200000">
            <a:off x="8615357" y="3385162"/>
            <a:ext cx="790442" cy="362651"/>
          </a:xfrm>
          <a:prstGeom prst="rightArrow">
            <a:avLst>
              <a:gd name="adj1" fmla="val 19551"/>
              <a:gd name="adj2" fmla="val 63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D16BD5C4-582F-408C-A9C2-CB55D73597B6}"/>
              </a:ext>
            </a:extLst>
          </p:cNvPr>
          <p:cNvSpPr/>
          <p:nvPr/>
        </p:nvSpPr>
        <p:spPr>
          <a:xfrm rot="5400000">
            <a:off x="10501648" y="4691180"/>
            <a:ext cx="731520" cy="333114"/>
          </a:xfrm>
          <a:prstGeom prst="rightArrow">
            <a:avLst>
              <a:gd name="adj1" fmla="val 19551"/>
              <a:gd name="adj2" fmla="val 63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1" grpId="0"/>
      <p:bldP spid="7" grpId="0" animBg="1"/>
      <p:bldP spid="63" grpId="0" animBg="1"/>
      <p:bldP spid="64" grpId="0" animBg="1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heme_colors_ESRF_2025">
      <a:dk1>
        <a:srgbClr val="2B3A67"/>
      </a:dk1>
      <a:lt1>
        <a:srgbClr val="FFFFFF"/>
      </a:lt1>
      <a:dk2>
        <a:srgbClr val="2B3A6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theme_fonts_ESRF_metropolis">
      <a:majorFont>
        <a:latin typeface="Metropolis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2537</Words>
  <Application>Microsoft Office PowerPoint</Application>
  <PresentationFormat>Widescreen</PresentationFormat>
  <Paragraphs>540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 Math</vt:lpstr>
      <vt:lpstr>DejaVu Sans</vt:lpstr>
      <vt:lpstr>Metropolis</vt:lpstr>
      <vt:lpstr>Quicksand</vt:lpstr>
      <vt:lpstr>Times New Roman</vt:lpstr>
      <vt:lpstr>Wingdings</vt:lpstr>
      <vt:lpstr>Office Theme</vt:lpstr>
      <vt:lpstr>HTS IDs developments  at the ESRF </vt:lpstr>
      <vt:lpstr>PowerPoint Presentation</vt:lpstr>
      <vt:lpstr>Motivation: High-Field, Short-Period Undulators</vt:lpstr>
      <vt:lpstr>Currently Available Technologies (Industrial Scale)</vt:lpstr>
      <vt:lpstr>Potential Leap for Insertion Devices</vt:lpstr>
      <vt:lpstr>Technology challenges</vt:lpstr>
      <vt:lpstr>PowerPoint Presentation</vt:lpstr>
      <vt:lpstr>A Superconducting Wiggler for BM18</vt:lpstr>
      <vt:lpstr>Mechanical Assembly</vt:lpstr>
      <vt:lpstr>Cryo-Electrical System</vt:lpstr>
      <vt:lpstr>Quench and Beam Dynamics</vt:lpstr>
      <vt:lpstr>Numerical Simulations</vt:lpstr>
      <vt:lpstr>PowerPoint Presentation</vt:lpstr>
      <vt:lpstr>Coil Mechanical Considerations</vt:lpstr>
      <vt:lpstr>Winding Machine Procurement</vt:lpstr>
      <vt:lpstr>Prototype testing – 77K Liquid Nitrogen</vt:lpstr>
      <vt:lpstr>Prototype testing – 60 K Cryocooler  </vt:lpstr>
      <vt:lpstr>PowerPoint Presentation</vt:lpstr>
      <vt:lpstr>Summary and Outlook</vt:lpstr>
      <vt:lpstr>PowerPoint Presentation</vt:lpstr>
      <vt:lpstr>PowerPoint Presentation</vt:lpstr>
      <vt:lpstr>Magnet Assembly</vt:lpstr>
      <vt:lpstr>Winding Machine Layout</vt:lpstr>
      <vt:lpstr>Magnetic design</vt:lpstr>
      <vt:lpstr>HIGH-temperature superconducting TAPES</vt:lpstr>
      <vt:lpstr> Commercially available superconductors</vt:lpstr>
      <vt:lpstr>technological Limits of REBCO TAPES (1/3)</vt:lpstr>
      <vt:lpstr>magnetic field quality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BORTOT Lorenzo</dc:creator>
  <cp:lastModifiedBy>BORTOT Lorenzo</cp:lastModifiedBy>
  <cp:revision>188</cp:revision>
  <dcterms:created xsi:type="dcterms:W3CDTF">2026-03-13T14:18:31Z</dcterms:created>
  <dcterms:modified xsi:type="dcterms:W3CDTF">2026-05-15T09:27:13Z</dcterms:modified>
</cp:coreProperties>
</file>