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3"/>
  </p:notesMasterIdLst>
  <p:handoutMasterIdLst>
    <p:handoutMasterId r:id="rId44"/>
  </p:handoutMasterIdLst>
  <p:sldIdLst>
    <p:sldId id="397" r:id="rId5"/>
    <p:sldId id="398" r:id="rId6"/>
    <p:sldId id="405" r:id="rId7"/>
    <p:sldId id="434" r:id="rId8"/>
    <p:sldId id="435" r:id="rId9"/>
    <p:sldId id="436" r:id="rId10"/>
    <p:sldId id="437" r:id="rId11"/>
    <p:sldId id="438" r:id="rId12"/>
    <p:sldId id="433" r:id="rId13"/>
    <p:sldId id="406" r:id="rId14"/>
    <p:sldId id="401" r:id="rId15"/>
    <p:sldId id="409" r:id="rId16"/>
    <p:sldId id="432" r:id="rId17"/>
    <p:sldId id="403" r:id="rId18"/>
    <p:sldId id="442" r:id="rId19"/>
    <p:sldId id="439" r:id="rId20"/>
    <p:sldId id="440" r:id="rId21"/>
    <p:sldId id="410" r:id="rId22"/>
    <p:sldId id="413" r:id="rId23"/>
    <p:sldId id="427" r:id="rId24"/>
    <p:sldId id="428" r:id="rId25"/>
    <p:sldId id="429" r:id="rId26"/>
    <p:sldId id="411" r:id="rId27"/>
    <p:sldId id="415" r:id="rId28"/>
    <p:sldId id="419" r:id="rId29"/>
    <p:sldId id="416" r:id="rId30"/>
    <p:sldId id="441" r:id="rId31"/>
    <p:sldId id="430" r:id="rId32"/>
    <p:sldId id="417" r:id="rId33"/>
    <p:sldId id="418" r:id="rId34"/>
    <p:sldId id="414" r:id="rId35"/>
    <p:sldId id="422" r:id="rId36"/>
    <p:sldId id="420" r:id="rId37"/>
    <p:sldId id="424" r:id="rId38"/>
    <p:sldId id="423" r:id="rId39"/>
    <p:sldId id="425" r:id="rId40"/>
    <p:sldId id="426" r:id="rId41"/>
    <p:sldId id="431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F5F5"/>
    <a:srgbClr val="FC3E3E"/>
    <a:srgbClr val="FC2828"/>
    <a:srgbClr val="E30303"/>
    <a:srgbClr val="00B050"/>
    <a:srgbClr val="0014E6"/>
    <a:srgbClr val="FF9900"/>
    <a:srgbClr val="CC6600"/>
    <a:srgbClr val="F0F0F0"/>
    <a:srgbClr val="CBC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93" autoAdjust="0"/>
  </p:normalViewPr>
  <p:slideViewPr>
    <p:cSldViewPr showGuides="1">
      <p:cViewPr varScale="1">
        <p:scale>
          <a:sx n="150" d="100"/>
          <a:sy n="150" d="100"/>
        </p:scale>
        <p:origin x="654" y="132"/>
      </p:cViewPr>
      <p:guideLst/>
    </p:cSldViewPr>
  </p:slideViewPr>
  <p:outlineViewPr>
    <p:cViewPr>
      <p:scale>
        <a:sx n="33" d="100"/>
        <a:sy n="33" d="100"/>
      </p:scale>
      <p:origin x="0" y="-49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Bmax, circular (T)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  <c:pt idx="4">
                  <c:v>38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0.94699999999999995</c:v>
                </c:pt>
                <c:pt idx="1">
                  <c:v>1.3320000000000001</c:v>
                </c:pt>
                <c:pt idx="2">
                  <c:v>1.613</c:v>
                </c:pt>
                <c:pt idx="3">
                  <c:v>1.8169999999999999</c:v>
                </c:pt>
                <c:pt idx="4">
                  <c:v>2.0329999999999999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8D5-4C54-B876-E2127C1E4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451359"/>
        <c:axId val="591437439"/>
      </c:scatterChart>
      <c:valAx>
        <c:axId val="591451359"/>
        <c:scaling>
          <c:orientation val="minMax"/>
          <c:min val="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Period</a:t>
                </a:r>
                <a:r>
                  <a:rPr lang="de-DE" baseline="0"/>
                  <a:t> length (mm)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1437439"/>
        <c:crosses val="autoZero"/>
        <c:crossBetween val="midCat"/>
      </c:valAx>
      <c:valAx>
        <c:axId val="591437439"/>
        <c:scaling>
          <c:orientation val="minMax"/>
          <c:max val="2.1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Bmax, circular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14513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54B13C-E30C-48EE-B94B-9B6985AB765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EC88E0B-F9A4-4190-B8DC-45CCDFC80F94}">
      <dgm:prSet phldrT="[Text]" phldr="0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Winding, liquid nitrogen testing, splicing</a:t>
          </a:r>
          <a:endParaRPr lang="de-DE" dirty="0"/>
        </a:p>
      </dgm:t>
    </dgm:pt>
    <dgm:pt modelId="{1B9B4335-6212-41AA-8C09-CF75F73D2C75}" type="parTrans" cxnId="{87990352-05AB-4D90-825A-745A409BD8E6}">
      <dgm:prSet/>
      <dgm:spPr/>
      <dgm:t>
        <a:bodyPr/>
        <a:lstStyle/>
        <a:p>
          <a:endParaRPr lang="de-DE"/>
        </a:p>
      </dgm:t>
    </dgm:pt>
    <dgm:pt modelId="{16665BFF-0632-4891-96D9-AEB7F244D900}" type="sibTrans" cxnId="{87990352-05AB-4D90-825A-745A409BD8E6}">
      <dgm:prSet/>
      <dgm:spPr/>
      <dgm:t>
        <a:bodyPr/>
        <a:lstStyle/>
        <a:p>
          <a:endParaRPr lang="de-DE"/>
        </a:p>
      </dgm:t>
    </dgm:pt>
    <dgm:pt modelId="{AE63174A-91A3-4927-BA63-E3B0FE8AEEA5}">
      <dgm:prSet phldrT="[Text]" phldr="0"/>
      <dgm:spPr>
        <a:solidFill>
          <a:schemeClr val="bg2"/>
        </a:solidFill>
      </dgm:spPr>
      <dgm:t>
        <a:bodyPr/>
        <a:lstStyle/>
        <a:p>
          <a:r>
            <a:rPr lang="en-US" dirty="0"/>
            <a:t>Test facility and measurements</a:t>
          </a:r>
          <a:endParaRPr lang="de-DE" dirty="0"/>
        </a:p>
      </dgm:t>
    </dgm:pt>
    <dgm:pt modelId="{13C5434B-979E-4524-8AD6-9978F35CA625}" type="parTrans" cxnId="{C51F196A-AFA5-44CB-BA66-5C5E805B7024}">
      <dgm:prSet/>
      <dgm:spPr/>
      <dgm:t>
        <a:bodyPr/>
        <a:lstStyle/>
        <a:p>
          <a:endParaRPr lang="de-DE"/>
        </a:p>
      </dgm:t>
    </dgm:pt>
    <dgm:pt modelId="{8D847086-2DF9-44CD-942D-485DD6C2C120}" type="sibTrans" cxnId="{C51F196A-AFA5-44CB-BA66-5C5E805B7024}">
      <dgm:prSet/>
      <dgm:spPr/>
      <dgm:t>
        <a:bodyPr/>
        <a:lstStyle/>
        <a:p>
          <a:endParaRPr lang="de-DE"/>
        </a:p>
      </dgm:t>
    </dgm:pt>
    <dgm:pt modelId="{D4DC8D3E-BD24-4C53-ADAA-5B570D7FFC7C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10 periods prototypes, 1 meter-long prototype</a:t>
          </a:r>
          <a:endParaRPr lang="de-DE" dirty="0"/>
        </a:p>
      </dgm:t>
    </dgm:pt>
    <dgm:pt modelId="{5EDE6AF6-0C94-48C9-A4C5-38713C5B9833}" type="parTrans" cxnId="{296B20A8-4FD0-41EE-B1B5-90EBDFF52E0B}">
      <dgm:prSet/>
      <dgm:spPr/>
      <dgm:t>
        <a:bodyPr/>
        <a:lstStyle/>
        <a:p>
          <a:endParaRPr lang="de-DE"/>
        </a:p>
      </dgm:t>
    </dgm:pt>
    <dgm:pt modelId="{0043D475-2350-4BA1-B1E0-86604956C91F}" type="sibTrans" cxnId="{296B20A8-4FD0-41EE-B1B5-90EBDFF52E0B}">
      <dgm:prSet/>
      <dgm:spPr/>
      <dgm:t>
        <a:bodyPr/>
        <a:lstStyle/>
        <a:p>
          <a:endParaRPr lang="de-DE"/>
        </a:p>
      </dgm:t>
    </dgm:pt>
    <dgm:pt modelId="{8314840D-8E28-4336-9EAD-56774604BAE3}" type="pres">
      <dgm:prSet presAssocID="{5954B13C-E30C-48EE-B94B-9B6985AB7652}" presName="linearFlow" presStyleCnt="0">
        <dgm:presLayoutVars>
          <dgm:resizeHandles val="exact"/>
        </dgm:presLayoutVars>
      </dgm:prSet>
      <dgm:spPr/>
    </dgm:pt>
    <dgm:pt modelId="{C8BDE529-F7EA-40CA-81F8-A5E80FA96BDA}" type="pres">
      <dgm:prSet presAssocID="{CEC88E0B-F9A4-4190-B8DC-45CCDFC80F94}" presName="node" presStyleLbl="node1" presStyleIdx="0" presStyleCnt="3">
        <dgm:presLayoutVars>
          <dgm:bulletEnabled val="1"/>
        </dgm:presLayoutVars>
      </dgm:prSet>
      <dgm:spPr/>
    </dgm:pt>
    <dgm:pt modelId="{4F73B825-ED2D-4AAA-A1D5-1607D1C650A0}" type="pres">
      <dgm:prSet presAssocID="{16665BFF-0632-4891-96D9-AEB7F244D900}" presName="sibTrans" presStyleLbl="sibTrans2D1" presStyleIdx="0" presStyleCnt="2"/>
      <dgm:spPr/>
    </dgm:pt>
    <dgm:pt modelId="{F2350AA0-F4A5-49E0-A2E0-3A4B3D45C970}" type="pres">
      <dgm:prSet presAssocID="{16665BFF-0632-4891-96D9-AEB7F244D900}" presName="connectorText" presStyleLbl="sibTrans2D1" presStyleIdx="0" presStyleCnt="2"/>
      <dgm:spPr/>
    </dgm:pt>
    <dgm:pt modelId="{6AA521B1-4146-4B95-A0E0-92F868598D97}" type="pres">
      <dgm:prSet presAssocID="{D4DC8D3E-BD24-4C53-ADAA-5B570D7FFC7C}" presName="node" presStyleLbl="node1" presStyleIdx="1" presStyleCnt="3">
        <dgm:presLayoutVars>
          <dgm:bulletEnabled val="1"/>
        </dgm:presLayoutVars>
      </dgm:prSet>
      <dgm:spPr/>
    </dgm:pt>
    <dgm:pt modelId="{30762452-21C8-48CD-A034-98646808327A}" type="pres">
      <dgm:prSet presAssocID="{0043D475-2350-4BA1-B1E0-86604956C91F}" presName="sibTrans" presStyleLbl="sibTrans2D1" presStyleIdx="1" presStyleCnt="2"/>
      <dgm:spPr/>
    </dgm:pt>
    <dgm:pt modelId="{6468509B-0F31-4D43-97F8-A7C985FA492D}" type="pres">
      <dgm:prSet presAssocID="{0043D475-2350-4BA1-B1E0-86604956C91F}" presName="connectorText" presStyleLbl="sibTrans2D1" presStyleIdx="1" presStyleCnt="2"/>
      <dgm:spPr/>
    </dgm:pt>
    <dgm:pt modelId="{7DC0D34C-491F-447C-95AB-56D588C9E7F8}" type="pres">
      <dgm:prSet presAssocID="{AE63174A-91A3-4927-BA63-E3B0FE8AEEA5}" presName="node" presStyleLbl="node1" presStyleIdx="2" presStyleCnt="3">
        <dgm:presLayoutVars>
          <dgm:bulletEnabled val="1"/>
        </dgm:presLayoutVars>
      </dgm:prSet>
      <dgm:spPr/>
    </dgm:pt>
  </dgm:ptLst>
  <dgm:cxnLst>
    <dgm:cxn modelId="{DB319833-BA3B-4DD1-AB6F-E48868FAA8AF}" type="presOf" srcId="{16665BFF-0632-4891-96D9-AEB7F244D900}" destId="{F2350AA0-F4A5-49E0-A2E0-3A4B3D45C970}" srcOrd="1" destOrd="0" presId="urn:microsoft.com/office/officeart/2005/8/layout/process2"/>
    <dgm:cxn modelId="{3A1AD240-3005-42E1-B785-62C3B5DF8A53}" type="presOf" srcId="{5954B13C-E30C-48EE-B94B-9B6985AB7652}" destId="{8314840D-8E28-4336-9EAD-56774604BAE3}" srcOrd="0" destOrd="0" presId="urn:microsoft.com/office/officeart/2005/8/layout/process2"/>
    <dgm:cxn modelId="{C51F196A-AFA5-44CB-BA66-5C5E805B7024}" srcId="{5954B13C-E30C-48EE-B94B-9B6985AB7652}" destId="{AE63174A-91A3-4927-BA63-E3B0FE8AEEA5}" srcOrd="2" destOrd="0" parTransId="{13C5434B-979E-4524-8AD6-9978F35CA625}" sibTransId="{8D847086-2DF9-44CD-942D-485DD6C2C120}"/>
    <dgm:cxn modelId="{87990352-05AB-4D90-825A-745A409BD8E6}" srcId="{5954B13C-E30C-48EE-B94B-9B6985AB7652}" destId="{CEC88E0B-F9A4-4190-B8DC-45CCDFC80F94}" srcOrd="0" destOrd="0" parTransId="{1B9B4335-6212-41AA-8C09-CF75F73D2C75}" sibTransId="{16665BFF-0632-4891-96D9-AEB7F244D900}"/>
    <dgm:cxn modelId="{DC776D86-9E40-46E3-A680-FE86383735E1}" type="presOf" srcId="{0043D475-2350-4BA1-B1E0-86604956C91F}" destId="{30762452-21C8-48CD-A034-98646808327A}" srcOrd="0" destOrd="0" presId="urn:microsoft.com/office/officeart/2005/8/layout/process2"/>
    <dgm:cxn modelId="{1423BD9C-D4E9-4AAD-9ECC-932F34B431A5}" type="presOf" srcId="{0043D475-2350-4BA1-B1E0-86604956C91F}" destId="{6468509B-0F31-4D43-97F8-A7C985FA492D}" srcOrd="1" destOrd="0" presId="urn:microsoft.com/office/officeart/2005/8/layout/process2"/>
    <dgm:cxn modelId="{296B20A8-4FD0-41EE-B1B5-90EBDFF52E0B}" srcId="{5954B13C-E30C-48EE-B94B-9B6985AB7652}" destId="{D4DC8D3E-BD24-4C53-ADAA-5B570D7FFC7C}" srcOrd="1" destOrd="0" parTransId="{5EDE6AF6-0C94-48C9-A4C5-38713C5B9833}" sibTransId="{0043D475-2350-4BA1-B1E0-86604956C91F}"/>
    <dgm:cxn modelId="{9C6189AD-F9D0-4BA9-BB97-EDAF8945190B}" type="presOf" srcId="{D4DC8D3E-BD24-4C53-ADAA-5B570D7FFC7C}" destId="{6AA521B1-4146-4B95-A0E0-92F868598D97}" srcOrd="0" destOrd="0" presId="urn:microsoft.com/office/officeart/2005/8/layout/process2"/>
    <dgm:cxn modelId="{C4E75EB4-B245-48FB-BA63-C8E5E067CBDB}" type="presOf" srcId="{CEC88E0B-F9A4-4190-B8DC-45CCDFC80F94}" destId="{C8BDE529-F7EA-40CA-81F8-A5E80FA96BDA}" srcOrd="0" destOrd="0" presId="urn:microsoft.com/office/officeart/2005/8/layout/process2"/>
    <dgm:cxn modelId="{4E5357E3-AA33-4747-8D87-8A30F9597C88}" type="presOf" srcId="{16665BFF-0632-4891-96D9-AEB7F244D900}" destId="{4F73B825-ED2D-4AAA-A1D5-1607D1C650A0}" srcOrd="0" destOrd="0" presId="urn:microsoft.com/office/officeart/2005/8/layout/process2"/>
    <dgm:cxn modelId="{428260ED-5065-4629-BF2E-2E82BC3696F8}" type="presOf" srcId="{AE63174A-91A3-4927-BA63-E3B0FE8AEEA5}" destId="{7DC0D34C-491F-447C-95AB-56D588C9E7F8}" srcOrd="0" destOrd="0" presId="urn:microsoft.com/office/officeart/2005/8/layout/process2"/>
    <dgm:cxn modelId="{4BA7FB5E-DDE9-4F7A-AD85-21F38F3DA70D}" type="presParOf" srcId="{8314840D-8E28-4336-9EAD-56774604BAE3}" destId="{C8BDE529-F7EA-40CA-81F8-A5E80FA96BDA}" srcOrd="0" destOrd="0" presId="urn:microsoft.com/office/officeart/2005/8/layout/process2"/>
    <dgm:cxn modelId="{2329AACA-65E6-4460-87F6-7F759DFF0D46}" type="presParOf" srcId="{8314840D-8E28-4336-9EAD-56774604BAE3}" destId="{4F73B825-ED2D-4AAA-A1D5-1607D1C650A0}" srcOrd="1" destOrd="0" presId="urn:microsoft.com/office/officeart/2005/8/layout/process2"/>
    <dgm:cxn modelId="{886EFDC8-834A-41F3-98A8-C50FA62CA6CE}" type="presParOf" srcId="{4F73B825-ED2D-4AAA-A1D5-1607D1C650A0}" destId="{F2350AA0-F4A5-49E0-A2E0-3A4B3D45C970}" srcOrd="0" destOrd="0" presId="urn:microsoft.com/office/officeart/2005/8/layout/process2"/>
    <dgm:cxn modelId="{BE1774F5-01BD-4AEF-91E8-98D305415146}" type="presParOf" srcId="{8314840D-8E28-4336-9EAD-56774604BAE3}" destId="{6AA521B1-4146-4B95-A0E0-92F868598D97}" srcOrd="2" destOrd="0" presId="urn:microsoft.com/office/officeart/2005/8/layout/process2"/>
    <dgm:cxn modelId="{AA0B2394-22CF-45E9-BF03-0B01BE44EFED}" type="presParOf" srcId="{8314840D-8E28-4336-9EAD-56774604BAE3}" destId="{30762452-21C8-48CD-A034-98646808327A}" srcOrd="3" destOrd="0" presId="urn:microsoft.com/office/officeart/2005/8/layout/process2"/>
    <dgm:cxn modelId="{1DED0ED9-58A7-4B0C-B21B-E46F4DE32D8D}" type="presParOf" srcId="{30762452-21C8-48CD-A034-98646808327A}" destId="{6468509B-0F31-4D43-97F8-A7C985FA492D}" srcOrd="0" destOrd="0" presId="urn:microsoft.com/office/officeart/2005/8/layout/process2"/>
    <dgm:cxn modelId="{9CDFF4D3-D9C2-4F1C-A960-8764849111BB}" type="presParOf" srcId="{8314840D-8E28-4336-9EAD-56774604BAE3}" destId="{7DC0D34C-491F-447C-95AB-56D588C9E7F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DE529-F7EA-40CA-81F8-A5E80FA96BDA}">
      <dsp:nvSpPr>
        <dsp:cNvPr id="0" name=""/>
        <dsp:cNvSpPr/>
      </dsp:nvSpPr>
      <dsp:spPr>
        <a:xfrm>
          <a:off x="1436972" y="0"/>
          <a:ext cx="2200660" cy="99464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Winding, liquid nitrogen testing, splicing</a:t>
          </a:r>
          <a:endParaRPr lang="de-DE" sz="1800" kern="1200" dirty="0"/>
        </a:p>
      </dsp:txBody>
      <dsp:txXfrm>
        <a:off x="1466104" y="29132"/>
        <a:ext cx="2142396" cy="936385"/>
      </dsp:txXfrm>
    </dsp:sp>
    <dsp:sp modelId="{4F73B825-ED2D-4AAA-A1D5-1607D1C650A0}">
      <dsp:nvSpPr>
        <dsp:cNvPr id="0" name=""/>
        <dsp:cNvSpPr/>
      </dsp:nvSpPr>
      <dsp:spPr>
        <a:xfrm rot="5400000">
          <a:off x="2350805" y="1019515"/>
          <a:ext cx="372993" cy="447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 rot="-5400000">
        <a:off x="2403024" y="1056814"/>
        <a:ext cx="268556" cy="261095"/>
      </dsp:txXfrm>
    </dsp:sp>
    <dsp:sp modelId="{6AA521B1-4146-4B95-A0E0-92F868598D97}">
      <dsp:nvSpPr>
        <dsp:cNvPr id="0" name=""/>
        <dsp:cNvSpPr/>
      </dsp:nvSpPr>
      <dsp:spPr>
        <a:xfrm>
          <a:off x="1436972" y="1491973"/>
          <a:ext cx="2200660" cy="99464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10 periods prototypes, 1 meter-long prototype</a:t>
          </a:r>
          <a:endParaRPr lang="de-DE" sz="1800" kern="1200" dirty="0"/>
        </a:p>
      </dsp:txBody>
      <dsp:txXfrm>
        <a:off x="1466104" y="1521105"/>
        <a:ext cx="2142396" cy="936385"/>
      </dsp:txXfrm>
    </dsp:sp>
    <dsp:sp modelId="{30762452-21C8-48CD-A034-98646808327A}">
      <dsp:nvSpPr>
        <dsp:cNvPr id="0" name=""/>
        <dsp:cNvSpPr/>
      </dsp:nvSpPr>
      <dsp:spPr>
        <a:xfrm rot="5400000">
          <a:off x="2350805" y="2511488"/>
          <a:ext cx="372993" cy="447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 rot="-5400000">
        <a:off x="2403024" y="2548787"/>
        <a:ext cx="268556" cy="261095"/>
      </dsp:txXfrm>
    </dsp:sp>
    <dsp:sp modelId="{7DC0D34C-491F-447C-95AB-56D588C9E7F8}">
      <dsp:nvSpPr>
        <dsp:cNvPr id="0" name=""/>
        <dsp:cNvSpPr/>
      </dsp:nvSpPr>
      <dsp:spPr>
        <a:xfrm>
          <a:off x="1436972" y="2983947"/>
          <a:ext cx="2200660" cy="99464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Test facility and measurements</a:t>
          </a:r>
          <a:endParaRPr lang="de-DE" sz="1800" kern="1200" dirty="0"/>
        </a:p>
      </dsp:txBody>
      <dsp:txXfrm>
        <a:off x="1466104" y="3013079"/>
        <a:ext cx="2142396" cy="936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12.05.2026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12.05.2026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CASPER is also a measurement facility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0094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Athos 38mm, Porthos aims at 25-30 mm, Aramis afterburner 15mm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16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relaxed parameters for first prototypes, then more realistic ones for Porthos and finally towards hard X-ray variable polarization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1037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 the fact that tapes need to be bended such that HTS is under compression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6950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EE9-29C0-2141-A489-2A4BA5A34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3"/>
          <a:stretch/>
        </p:blipFill>
        <p:spPr>
          <a:xfrm>
            <a:off x="631137" y="358671"/>
            <a:ext cx="983351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22868-1576-071B-E02E-9CD70D5B494D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AB254-92A5-7C1F-983C-107CA0212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70078A-CA75-6E51-EAF3-607D965A5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1A34A1-2093-78E5-BDC0-6F5FCE184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EE30C-2586-654A-BF54-CCEAD6C813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2977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8630E5-6617-6EC8-B1AA-7FE318E4A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3097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9CEAA5-5F9D-F7C3-AF88-8662AFFE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98C08-46AF-EBED-4A96-23C91C0A4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7C6E0-D112-01A6-5C12-D3A0AB6D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0" r:id="rId2"/>
    <p:sldLayoutId id="2147483718" r:id="rId3"/>
    <p:sldLayoutId id="2147483726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743" r:id="rId3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7C9690C-7C2F-0AED-E75D-7F87EC58B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628800"/>
            <a:ext cx="3744416" cy="975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6CCCD-E98E-3D6E-1647-31C22738C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44624"/>
            <a:ext cx="8568952" cy="4673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04D6D-DAD3-0C26-B473-AA1BA7E97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4163" y="2340516"/>
            <a:ext cx="1584175" cy="551006"/>
          </a:xfrm>
        </p:spPr>
        <p:txBody>
          <a:bodyPr anchor="b">
            <a:normAutofit/>
          </a:bodyPr>
          <a:lstStyle/>
          <a:p>
            <a:r>
              <a:rPr lang="en-US" sz="3300" u="sng" dirty="0"/>
              <a:t>CASPER</a:t>
            </a:r>
            <a:endParaRPr lang="de-CH" sz="3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90706-81BE-4017-A17D-4B88ECEDD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5841268"/>
            <a:ext cx="5292725" cy="288032"/>
          </a:xfrm>
        </p:spPr>
        <p:txBody>
          <a:bodyPr anchor="b">
            <a:normAutofit/>
          </a:bodyPr>
          <a:lstStyle/>
          <a:p>
            <a:r>
              <a:rPr lang="en-US" dirty="0"/>
              <a:t>Alexandre Arsenault	and Marco Calvi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850346-5089-C4B3-3DB8-C9A273B1A1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6129300"/>
            <a:ext cx="5292725" cy="252028"/>
          </a:xfrm>
        </p:spPr>
        <p:txBody>
          <a:bodyPr anchor="t">
            <a:normAutofit/>
          </a:bodyPr>
          <a:lstStyle/>
          <a:p>
            <a:r>
              <a:rPr lang="en-US" dirty="0"/>
              <a:t>ID workshop, May 15, 2026</a:t>
            </a:r>
            <a:endParaRPr lang="de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4070FA-A50B-F675-7D20-EB3C5600D311}"/>
              </a:ext>
            </a:extLst>
          </p:cNvPr>
          <p:cNvSpPr txBox="1"/>
          <p:nvPr/>
        </p:nvSpPr>
        <p:spPr>
          <a:xfrm>
            <a:off x="-24680" y="2907723"/>
            <a:ext cx="6691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</a:t>
            </a:r>
            <a:r>
              <a:rPr lang="en-US" sz="1400" b="1" dirty="0"/>
              <a:t>ompact </a:t>
            </a:r>
            <a:r>
              <a:rPr lang="en-US" sz="2800" b="1" dirty="0"/>
              <a:t>A</a:t>
            </a:r>
            <a:r>
              <a:rPr lang="en-US" sz="1400" b="1" dirty="0"/>
              <a:t>rbitrary </a:t>
            </a:r>
            <a:r>
              <a:rPr lang="en-US" sz="2800" b="1" dirty="0"/>
              <a:t>S</a:t>
            </a:r>
            <a:r>
              <a:rPr lang="en-US" sz="1400" b="1" dirty="0"/>
              <a:t>uperconducting </a:t>
            </a:r>
            <a:r>
              <a:rPr lang="en-US" sz="2800" b="1" dirty="0"/>
              <a:t>P</a:t>
            </a:r>
            <a:r>
              <a:rPr lang="en-US" sz="1400" b="1" dirty="0"/>
              <a:t>olarization </a:t>
            </a:r>
            <a:r>
              <a:rPr lang="en-US" sz="2800" b="1" dirty="0"/>
              <a:t>E</a:t>
            </a:r>
            <a:r>
              <a:rPr lang="en-US" sz="1400" b="1" dirty="0"/>
              <a:t>mitting </a:t>
            </a:r>
            <a:r>
              <a:rPr lang="en-US" sz="2800" b="1" dirty="0"/>
              <a:t>R</a:t>
            </a:r>
            <a:r>
              <a:rPr lang="en-US" sz="1400" b="1" dirty="0"/>
              <a:t>adiator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01260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33467-04F2-5141-C781-EE11AB9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02E5A-4FF7-E6FB-3FC4-C6D39EEE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543D8-9361-CFDE-A80A-398ABACA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F08BB5-F057-4FC3-B4F8-1F43A35B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8D301A-DBDB-7455-7321-15480BF5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68" y="3429000"/>
            <a:ext cx="4121852" cy="27479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E3E97F-B432-38FE-DFAC-AC716B1EFC48}"/>
              </a:ext>
            </a:extLst>
          </p:cNvPr>
          <p:cNvSpPr/>
          <p:nvPr/>
        </p:nvSpPr>
        <p:spPr>
          <a:xfrm>
            <a:off x="1273678" y="5931559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7AE394-6DF5-DC7E-9CB5-0145A0062D19}"/>
              </a:ext>
            </a:extLst>
          </p:cNvPr>
          <p:cNvSpPr/>
          <p:nvPr/>
        </p:nvSpPr>
        <p:spPr>
          <a:xfrm>
            <a:off x="7076945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CEDA6-C7F9-F25B-3D68-567F186A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052736"/>
            <a:ext cx="3720432" cy="1917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908CE3-367D-9CC8-5B3A-06725627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60" y="991418"/>
            <a:ext cx="3720432" cy="1960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D1C1A-5948-4E69-187D-8B8E73CBA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3429000"/>
            <a:ext cx="4121852" cy="27479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78A862-C68E-3D5A-E2B3-8DF960105D10}"/>
              </a:ext>
            </a:extLst>
          </p:cNvPr>
          <p:cNvSpPr/>
          <p:nvPr/>
        </p:nvSpPr>
        <p:spPr>
          <a:xfrm>
            <a:off x="6997538" y="5945736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194283-5A6A-339A-9D5A-C759D4908ADC}"/>
              </a:ext>
            </a:extLst>
          </p:cNvPr>
          <p:cNvCxnSpPr>
            <a:cxnSpLocks/>
          </p:cNvCxnSpPr>
          <p:nvPr/>
        </p:nvCxnSpPr>
        <p:spPr>
          <a:xfrm flipV="1">
            <a:off x="3347704" y="1863948"/>
            <a:ext cx="5411372" cy="1039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D37B31-1183-711C-06B9-4DDB35A23A7F}"/>
              </a:ext>
            </a:extLst>
          </p:cNvPr>
          <p:cNvSpPr txBox="1"/>
          <p:nvPr/>
        </p:nvSpPr>
        <p:spPr>
          <a:xfrm>
            <a:off x="5299447" y="1704687"/>
            <a:ext cx="176868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Changing current direction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10503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E94B2-ACD2-B52D-1B7B-EE620D9F4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9285-FFF7-5DC2-EA8A-DC7B004CB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25A4-931D-9D9A-F6EE-E8A00B06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8DC4-E770-AD9A-227E-C7CE40B2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E5E82-7449-A998-335F-3D066766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D285E6-4100-A622-DD46-CF7C9D5F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68" y="764704"/>
            <a:ext cx="10272464" cy="4647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3B4E97-371E-8847-A2A4-79B510C04013}"/>
              </a:ext>
            </a:extLst>
          </p:cNvPr>
          <p:cNvSpPr txBox="1"/>
          <p:nvPr/>
        </p:nvSpPr>
        <p:spPr>
          <a:xfrm>
            <a:off x="908137" y="5517232"/>
            <a:ext cx="103757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With a circular field amplitude of 1T, the K value remains above 2.0 for a period length of 15mm</a:t>
            </a:r>
            <a:endParaRPr lang="de-DE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ABF9A0-9232-BD61-A298-B1ADC5D7B5BD}"/>
                  </a:ext>
                </a:extLst>
              </p:cNvPr>
              <p:cNvSpPr txBox="1"/>
              <p:nvPr/>
            </p:nvSpPr>
            <p:spPr>
              <a:xfrm>
                <a:off x="5445982" y="6013627"/>
                <a:ext cx="1300035" cy="270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ABF9A0-9232-BD61-A298-B1ADC5D7B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982" y="6013627"/>
                <a:ext cx="1300035" cy="270587"/>
              </a:xfrm>
              <a:prstGeom prst="rect">
                <a:avLst/>
              </a:prstGeom>
              <a:blipFill>
                <a:blip r:embed="rId3"/>
                <a:stretch>
                  <a:fillRect l="-3271" r="-467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44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F281E-EB3E-3F54-D687-272ACF4E1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FC2D-CEFF-3974-A948-CDA622C11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EF80E-1B9B-C9F2-CD37-9042120B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2C45-BD29-F0BA-12B3-C45D5A7D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6F37B-13F2-8F6B-62BC-CB4FD4CD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CAE4F4-A680-CCF1-1D7E-813B0350F6ED}"/>
              </a:ext>
            </a:extLst>
          </p:cNvPr>
          <p:cNvSpPr txBox="1"/>
          <p:nvPr/>
        </p:nvSpPr>
        <p:spPr>
          <a:xfrm>
            <a:off x="2981654" y="5063851"/>
            <a:ext cx="62286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Gap of 6mm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Assuming constant current of 320 A (80% of </a:t>
            </a:r>
            <a:r>
              <a:rPr lang="en-US" sz="2000" dirty="0" err="1"/>
              <a:t>Ic</a:t>
            </a:r>
            <a:r>
              <a:rPr lang="en-US" sz="2000" dirty="0"/>
              <a:t> at 2T)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C964A886-2063-3814-6463-495610F7E7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902490"/>
              </p:ext>
            </p:extLst>
          </p:nvPr>
        </p:nvGraphicFramePr>
        <p:xfrm>
          <a:off x="6645323" y="1213774"/>
          <a:ext cx="4907272" cy="360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FED83024-97D5-35F9-137B-D7CF412B6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4" y="1700808"/>
            <a:ext cx="1908156" cy="25442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C15DF-E840-8186-83F2-62CF31473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644" y="1637016"/>
            <a:ext cx="1908156" cy="25442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EF23BE-4B4A-449C-5D99-738DFFA3A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00" y="1638134"/>
            <a:ext cx="1911482" cy="25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8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982F3-73F1-1A25-5DB4-5A421E031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9484-3302-77D9-87C4-991D0567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36DE-8336-C9B5-6BF7-2D7F512C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F500E-DA49-CA9B-C06D-694D0342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CFEC-08CE-1E39-5CD3-736712E2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13</a:t>
            </a:fld>
            <a:endParaRPr lang="en-GB" noProof="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9F6FA8D-20FB-76EA-EEEF-C824179E83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277863"/>
              </p:ext>
            </p:extLst>
          </p:nvPr>
        </p:nvGraphicFramePr>
        <p:xfrm>
          <a:off x="479376" y="1757358"/>
          <a:ext cx="5074605" cy="397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10A145-D27E-9B62-61C8-11D4C3EFFD4C}"/>
              </a:ext>
            </a:extLst>
          </p:cNvPr>
          <p:cNvSpPr txBox="1"/>
          <p:nvPr/>
        </p:nvSpPr>
        <p:spPr>
          <a:xfrm>
            <a:off x="710676" y="1934342"/>
            <a:ext cx="5450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2026</a:t>
            </a:r>
            <a:endParaRPr lang="de-D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C97C7-5370-404A-26F6-0F0CF830AB35}"/>
              </a:ext>
            </a:extLst>
          </p:cNvPr>
          <p:cNvSpPr txBox="1"/>
          <p:nvPr/>
        </p:nvSpPr>
        <p:spPr>
          <a:xfrm>
            <a:off x="712423" y="5309305"/>
            <a:ext cx="5450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2028</a:t>
            </a:r>
            <a:endParaRPr lang="de-D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E1077-E088-5255-AA53-EACDAA43A2A9}"/>
              </a:ext>
            </a:extLst>
          </p:cNvPr>
          <p:cNvSpPr txBox="1"/>
          <p:nvPr/>
        </p:nvSpPr>
        <p:spPr>
          <a:xfrm>
            <a:off x="4690967" y="1261975"/>
            <a:ext cx="28100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u="sng" dirty="0" err="1"/>
              <a:t>SwissFEL</a:t>
            </a:r>
            <a:r>
              <a:rPr lang="en-US" sz="2000" i="1" u="sng" dirty="0" err="1"/>
              <a:t>plus</a:t>
            </a:r>
            <a:r>
              <a:rPr lang="en-US" sz="2000" u="sng" dirty="0"/>
              <a:t> pre-project</a:t>
            </a:r>
            <a:endParaRPr lang="de-DE" sz="2000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3777C-40E3-BA34-AC96-D6E8883F3B1E}"/>
              </a:ext>
            </a:extLst>
          </p:cNvPr>
          <p:cNvSpPr txBox="1"/>
          <p:nvPr/>
        </p:nvSpPr>
        <p:spPr>
          <a:xfrm>
            <a:off x="7571379" y="2231186"/>
            <a:ext cx="15768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u="sng" dirty="0"/>
              <a:t>Specifications</a:t>
            </a:r>
            <a:endParaRPr lang="de-DE" sz="2000" u="sng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FAFEA12-61E1-6B54-173A-B71B8881F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00692"/>
              </p:ext>
            </p:extLst>
          </p:nvPr>
        </p:nvGraphicFramePr>
        <p:xfrm>
          <a:off x="5303913" y="2719384"/>
          <a:ext cx="6264696" cy="2694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15347985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772818539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518160476"/>
                    </a:ext>
                  </a:extLst>
                </a:gridCol>
              </a:tblGrid>
              <a:tr h="410909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 relaxed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 optimal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357907"/>
                  </a:ext>
                </a:extLst>
              </a:tr>
              <a:tr h="410909">
                <a:tc>
                  <a:txBody>
                    <a:bodyPr/>
                    <a:lstStyle/>
                    <a:p>
                      <a:r>
                        <a:rPr lang="en-US" dirty="0"/>
                        <a:t>Gap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mm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687160"/>
                  </a:ext>
                </a:extLst>
              </a:tr>
              <a:tr h="410909">
                <a:tc>
                  <a:txBody>
                    <a:bodyPr/>
                    <a:lstStyle/>
                    <a:p>
                      <a:r>
                        <a:rPr lang="en-US" dirty="0"/>
                        <a:t>Period length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 mm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mm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525327"/>
                  </a:ext>
                </a:extLst>
              </a:tr>
              <a:tr h="410909">
                <a:tc>
                  <a:txBody>
                    <a:bodyPr/>
                    <a:lstStyle/>
                    <a:p>
                      <a:r>
                        <a:rPr lang="en-US" dirty="0"/>
                        <a:t>Field amplitude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2-4 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 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911151"/>
                  </a:ext>
                </a:extLst>
              </a:tr>
              <a:tr h="410909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eff</a:t>
                      </a:r>
                      <a:r>
                        <a:rPr lang="en-US" baseline="0" dirty="0"/>
                        <a:t> values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9.9(circular) - 14 (linear)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2(circular) – 2.8 (linear)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66392"/>
                  </a:ext>
                </a:extLst>
              </a:tr>
              <a:tr h="410909">
                <a:tc>
                  <a:txBody>
                    <a:bodyPr/>
                    <a:lstStyle/>
                    <a:p>
                      <a:r>
                        <a:rPr lang="en-US" dirty="0"/>
                        <a:t>Temperature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 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 K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32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12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E0FF3-3E7C-0D89-12D3-460667E8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73C2-99F2-968F-5560-4511DAAE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4DE5E-C737-0375-9C35-C116333B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AC46C-68E0-99E0-F171-87A70D6B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1D08D-723B-2F91-35C5-90F26971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0E66A-F517-7D68-3862-6E618BDB71BB}"/>
              </a:ext>
            </a:extLst>
          </p:cNvPr>
          <p:cNvSpPr txBox="1"/>
          <p:nvPr/>
        </p:nvSpPr>
        <p:spPr>
          <a:xfrm>
            <a:off x="1649943" y="2505670"/>
            <a:ext cx="8892114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Main challenges :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 err="1"/>
              <a:t>Magnetization</a:t>
            </a:r>
            <a:r>
              <a:rPr lang="de-DE" sz="2000" dirty="0"/>
              <a:t> </a:t>
            </a:r>
            <a:r>
              <a:rPr lang="de-DE" sz="2000" dirty="0" err="1"/>
              <a:t>currents</a:t>
            </a:r>
            <a:endParaRPr lang="de-DE" sz="2000" dirty="0"/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Design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end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terminations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Small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bending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radius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(&lt;3mm)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Alternating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local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thicknesses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between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crossing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points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straight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segments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Insulation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82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5E7F9-755D-87A3-D9DD-D3BA5342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BEC8-AB35-0F3E-798F-CDCF9E98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57AA4-563F-98C9-DC2B-7F933479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2BD9E-33F9-22DF-49F2-733E36F5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0E144-A502-84C3-6AC7-77764A41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15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D03CB-6F75-310B-B7AF-4CDB392F9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53"/>
          <a:stretch>
            <a:fillRect/>
          </a:stretch>
        </p:blipFill>
        <p:spPr>
          <a:xfrm>
            <a:off x="228541" y="1207223"/>
            <a:ext cx="3099386" cy="4365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0FBDA2-C655-7C6E-28D7-74BF04CA5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556792"/>
            <a:ext cx="5760529" cy="3840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A44817-4459-70BE-ADD9-13D27CE855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39"/>
          <a:stretch>
            <a:fillRect/>
          </a:stretch>
        </p:blipFill>
        <p:spPr>
          <a:xfrm rot="21425674">
            <a:off x="2872054" y="899262"/>
            <a:ext cx="2963411" cy="46726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F190CA-CE07-1092-A175-AF3B757CBC9A}"/>
              </a:ext>
            </a:extLst>
          </p:cNvPr>
          <p:cNvSpPr txBox="1"/>
          <p:nvPr/>
        </p:nvSpPr>
        <p:spPr>
          <a:xfrm>
            <a:off x="7104112" y="395474"/>
            <a:ext cx="22597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Single helix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76889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68377-2391-D7C8-53C2-55B3740E1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800AD-37D1-7B98-D0AC-3ADACC6F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AFEA7-E929-0F1F-015E-91C56A8F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5CB3B-2065-D75B-4940-DB6D8862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B0863-FB95-CA64-01F8-56974D3E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C3ECF-F392-BABC-EE77-5AAF215D21C0}"/>
              </a:ext>
            </a:extLst>
          </p:cNvPr>
          <p:cNvSpPr txBox="1"/>
          <p:nvPr/>
        </p:nvSpPr>
        <p:spPr>
          <a:xfrm>
            <a:off x="3430045" y="5830997"/>
            <a:ext cx="533190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Single tape layer produces circular field of 20 </a:t>
            </a:r>
            <a:r>
              <a:rPr lang="en-US" sz="2000" dirty="0" err="1"/>
              <a:t>mT</a:t>
            </a:r>
            <a:endParaRPr lang="de-DE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3BA3D1-AC58-3CD5-F54E-8BD9F50AA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292799"/>
            <a:ext cx="3204300" cy="4272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5923A-B0BD-56A7-1E3C-D10881AA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656" y="1486634"/>
            <a:ext cx="5809018" cy="38726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19A98E-6671-22C4-87FF-21EAE2622124}"/>
              </a:ext>
            </a:extLst>
          </p:cNvPr>
          <p:cNvSpPr txBox="1"/>
          <p:nvPr/>
        </p:nvSpPr>
        <p:spPr>
          <a:xfrm>
            <a:off x="7104112" y="395474"/>
            <a:ext cx="22597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Single helix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6561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B2BA0-0AB7-09CB-DB21-A7CFF5D8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2FA3F-76F6-8D20-ED6D-51B7FC2E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7C8CA-CF57-B61B-D70F-35EA58FE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F9060-6E3A-1896-DEBC-66EAE633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0ABFE-2D00-769F-C53B-06527AC53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3D5E9-8CB1-8638-0DD4-6F77051C9CBC}"/>
              </a:ext>
            </a:extLst>
          </p:cNvPr>
          <p:cNvSpPr txBox="1"/>
          <p:nvPr/>
        </p:nvSpPr>
        <p:spPr>
          <a:xfrm>
            <a:off x="3447678" y="5704983"/>
            <a:ext cx="529664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Magnetization currents reduce the field by ~20%</a:t>
            </a:r>
            <a:endParaRPr lang="de-DE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BBF61-50DE-3277-0535-375967FA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236278"/>
            <a:ext cx="1789082" cy="2385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3BF41-02FF-4476-EF4E-A31078DC0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2236279"/>
            <a:ext cx="1789081" cy="2385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26221C-2FAA-0898-D01E-C417E25B5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541" y="2236279"/>
            <a:ext cx="1431265" cy="23854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4A6F51-977C-ABDE-5793-ADF433A56F9C}"/>
              </a:ext>
            </a:extLst>
          </p:cNvPr>
          <p:cNvSpPr txBox="1"/>
          <p:nvPr/>
        </p:nvSpPr>
        <p:spPr>
          <a:xfrm>
            <a:off x="2068334" y="2983210"/>
            <a:ext cx="26129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/>
              <a:t>-</a:t>
            </a:r>
            <a:endParaRPr lang="de-DE" sz="6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C1FC7-341D-80DE-308E-06146953AC0A}"/>
              </a:ext>
            </a:extLst>
          </p:cNvPr>
          <p:cNvSpPr txBox="1"/>
          <p:nvPr/>
        </p:nvSpPr>
        <p:spPr>
          <a:xfrm>
            <a:off x="3975126" y="3059761"/>
            <a:ext cx="41036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/>
              <a:t>=</a:t>
            </a:r>
            <a:endParaRPr lang="de-DE" sz="6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AE21C8-94BB-1018-0425-AE45273EE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147" y="1544827"/>
            <a:ext cx="5652517" cy="37683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8E88B6-85BE-5ACD-67BA-E1012C1123D3}"/>
              </a:ext>
            </a:extLst>
          </p:cNvPr>
          <p:cNvSpPr txBox="1"/>
          <p:nvPr/>
        </p:nvSpPr>
        <p:spPr>
          <a:xfrm>
            <a:off x="7104112" y="395474"/>
            <a:ext cx="22597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Single helix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11836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9C5F-B656-4947-3090-A8C1B7133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54B6-1FD1-602A-79DD-E7832766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B1BD-AC6A-54DC-F4E1-A5B7241C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6E612-1D40-4BBF-14F5-FF7ED865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41998-C498-189A-5537-3144A3DC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18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88300-AA22-C297-470B-125585826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836712"/>
            <a:ext cx="4273195" cy="4883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1DD2D-D1B8-512A-0DE6-56E7B6BBDC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53"/>
          <a:stretch>
            <a:fillRect/>
          </a:stretch>
        </p:blipFill>
        <p:spPr>
          <a:xfrm>
            <a:off x="228541" y="1207223"/>
            <a:ext cx="3099386" cy="4365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A8480-EC88-B2CF-84A7-453E07003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53"/>
          <a:stretch>
            <a:fillRect/>
          </a:stretch>
        </p:blipFill>
        <p:spPr>
          <a:xfrm>
            <a:off x="2639616" y="1207223"/>
            <a:ext cx="3099386" cy="43651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2E6A6F-77E5-B48E-47B0-F305B1B21343}"/>
              </a:ext>
            </a:extLst>
          </p:cNvPr>
          <p:cNvSpPr txBox="1"/>
          <p:nvPr/>
        </p:nvSpPr>
        <p:spPr>
          <a:xfrm>
            <a:off x="7104112" y="395474"/>
            <a:ext cx="23026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Two helices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943812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2BD6F-CBEE-C85D-4D7D-A5B205EC0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3625-E3BF-0AB5-099F-D384C6B5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1A6F5-EE03-61C6-4DD6-B09ABC66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10D0B-C74A-D212-F0B4-06517027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F416C-E010-67D3-2FA0-17E66D1F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19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31246B-0333-62E0-CA57-546CCF3812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53"/>
          <a:stretch>
            <a:fillRect/>
          </a:stretch>
        </p:blipFill>
        <p:spPr>
          <a:xfrm>
            <a:off x="228541" y="1207223"/>
            <a:ext cx="3099386" cy="4365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47CCE-E37E-55FE-0BEE-66626018EC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53"/>
          <a:stretch>
            <a:fillRect/>
          </a:stretch>
        </p:blipFill>
        <p:spPr>
          <a:xfrm>
            <a:off x="2639616" y="1207223"/>
            <a:ext cx="3099386" cy="4365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2D679F-9244-7950-4ACD-518CD2702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798" y="908720"/>
            <a:ext cx="5976553" cy="39843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258194-8D82-D218-AA46-99FDD5C115D3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6528048" y="2708920"/>
            <a:ext cx="2963136" cy="2728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928D4A-4CAC-E5DA-3E5A-C44E08E3E4D3}"/>
              </a:ext>
            </a:extLst>
          </p:cNvPr>
          <p:cNvSpPr txBox="1"/>
          <p:nvPr/>
        </p:nvSpPr>
        <p:spPr>
          <a:xfrm>
            <a:off x="7608168" y="5437170"/>
            <a:ext cx="376603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Nonzero (~3%) perpendicular field</a:t>
            </a:r>
            <a:endParaRPr lang="de-D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8CD50-602E-2FD9-3272-6D37DAA8AE6A}"/>
              </a:ext>
            </a:extLst>
          </p:cNvPr>
          <p:cNvSpPr txBox="1"/>
          <p:nvPr/>
        </p:nvSpPr>
        <p:spPr>
          <a:xfrm>
            <a:off x="7104112" y="395474"/>
            <a:ext cx="23026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Two helices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896225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5313-04CD-EAD8-C6D9-A1A98CEE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70982-780E-2D12-1160-D852B2F2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4FC8E-D083-9884-6CBB-20CFBB48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EFD5E-1E44-8F8F-6196-BBDD3E5E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41A41-21F9-419E-7EAB-7E28260A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916832"/>
            <a:ext cx="5452855" cy="1383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C057F9-7D1F-1065-C829-1B056B054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7" y="1196752"/>
            <a:ext cx="6056147" cy="3240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0D91B3-8022-6D05-5C9A-0B3464704C94}"/>
              </a:ext>
            </a:extLst>
          </p:cNvPr>
          <p:cNvSpPr txBox="1"/>
          <p:nvPr/>
        </p:nvSpPr>
        <p:spPr>
          <a:xfrm>
            <a:off x="3935760" y="4293096"/>
            <a:ext cx="74888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 err="1"/>
              <a:t>SwissFELplus</a:t>
            </a:r>
            <a:r>
              <a:rPr lang="en-US" sz="2000" dirty="0"/>
              <a:t> upgrade requiring high field and variable polarization: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Aramis afterburn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New Porthos beamline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01165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768CC-522D-2471-620E-3CE4AE983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3117-1F17-DC4D-7C32-C4081086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CA04E-517B-6EBF-20C4-56BC4D0F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D3D08-D880-F4EF-24BA-9C5DC5F1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8C36-606A-CB33-09B2-23421966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20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02817-F046-2BFA-14BB-BE3382F2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0728"/>
            <a:ext cx="2619062" cy="436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86FA3-FFA8-828F-D15C-57907598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795" y="980728"/>
            <a:ext cx="2619062" cy="4365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5B072-037E-0AF1-CB3E-F1727F7BE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47" y="980728"/>
            <a:ext cx="2619062" cy="4365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07AC21-7CD4-F2B6-481F-683C46676FD7}"/>
              </a:ext>
            </a:extLst>
          </p:cNvPr>
          <p:cNvSpPr txBox="1"/>
          <p:nvPr/>
        </p:nvSpPr>
        <p:spPr>
          <a:xfrm>
            <a:off x="2937677" y="2701614"/>
            <a:ext cx="26129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/>
              <a:t>-</a:t>
            </a:r>
            <a:endParaRPr lang="de-DE" sz="6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C537B-98CD-3F68-6D69-009AD3C8356C}"/>
              </a:ext>
            </a:extLst>
          </p:cNvPr>
          <p:cNvSpPr txBox="1"/>
          <p:nvPr/>
        </p:nvSpPr>
        <p:spPr>
          <a:xfrm>
            <a:off x="5842154" y="2701614"/>
            <a:ext cx="26129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/>
              <a:t>-</a:t>
            </a:r>
            <a:endParaRPr lang="de-DE" sz="6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09295-72FE-FCDF-D3AB-0F1970DD476D}"/>
              </a:ext>
            </a:extLst>
          </p:cNvPr>
          <p:cNvSpPr txBox="1"/>
          <p:nvPr/>
        </p:nvSpPr>
        <p:spPr>
          <a:xfrm>
            <a:off x="8815906" y="2751311"/>
            <a:ext cx="41036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/>
              <a:t>=</a:t>
            </a:r>
            <a:endParaRPr lang="de-DE" sz="6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BB659E-7505-BCC0-756D-B86A6F35E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676" y="980728"/>
            <a:ext cx="2619062" cy="43651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38A190-57A6-5D56-23DF-EA0D6C278FAC}"/>
              </a:ext>
            </a:extLst>
          </p:cNvPr>
          <p:cNvSpPr txBox="1"/>
          <p:nvPr/>
        </p:nvSpPr>
        <p:spPr>
          <a:xfrm>
            <a:off x="560196" y="5345831"/>
            <a:ext cx="19749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All tapes powered</a:t>
            </a:r>
            <a:endParaRPr lang="de-DE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9EE2F3-3B85-2781-1FD9-B0854E6657D8}"/>
              </a:ext>
            </a:extLst>
          </p:cNvPr>
          <p:cNvSpPr txBox="1"/>
          <p:nvPr/>
        </p:nvSpPr>
        <p:spPr>
          <a:xfrm>
            <a:off x="3292438" y="5345830"/>
            <a:ext cx="23657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Left-handed powered</a:t>
            </a:r>
            <a:endParaRPr lang="de-DE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F93186-E1E3-DB48-BB8B-6C0702D78838}"/>
              </a:ext>
            </a:extLst>
          </p:cNvPr>
          <p:cNvSpPr txBox="1"/>
          <p:nvPr/>
        </p:nvSpPr>
        <p:spPr>
          <a:xfrm>
            <a:off x="6309579" y="5345829"/>
            <a:ext cx="250632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Right-handed powered</a:t>
            </a:r>
            <a:endParaRPr lang="de-DE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CAB16-65D0-6E96-1002-B59CD45841CC}"/>
              </a:ext>
            </a:extLst>
          </p:cNvPr>
          <p:cNvSpPr txBox="1"/>
          <p:nvPr/>
        </p:nvSpPr>
        <p:spPr>
          <a:xfrm>
            <a:off x="9370462" y="5345829"/>
            <a:ext cx="25374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Magnetization currents</a:t>
            </a:r>
            <a:endParaRPr lang="de-DE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4A16F0-0BFA-B9E3-C0A8-489C9BEAEDF2}"/>
              </a:ext>
            </a:extLst>
          </p:cNvPr>
          <p:cNvSpPr txBox="1"/>
          <p:nvPr/>
        </p:nvSpPr>
        <p:spPr>
          <a:xfrm>
            <a:off x="7104112" y="395474"/>
            <a:ext cx="23026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Two helices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34219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C9CAD-63D2-DE2C-E182-6F5F498B6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2D939E9-4DE1-4158-A80F-F8FCB370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308" y="1742650"/>
            <a:ext cx="5059050" cy="3372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53251-61B8-F157-3F65-C2D238B3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4929F-2443-C020-5768-3D907D76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2B8B-E73E-1C05-9841-CA9D68EC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4A15C-9BFB-EC0D-300B-B7527D74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21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054EF-E2D8-3CD5-AD5E-154519B4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304" y="1837993"/>
            <a:ext cx="1431265" cy="2385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EAAF6-FBCF-A978-D2C7-2C35B123E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978" y="1837994"/>
            <a:ext cx="1431265" cy="2385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E91DA0-5760-D7EB-90B6-461C0481E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29" y="1837994"/>
            <a:ext cx="1431265" cy="2385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E8B760-563E-F81A-E9B8-FA585DF3D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630" y="1837993"/>
            <a:ext cx="1431265" cy="23854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F5BC52-9DCF-A171-ABF4-B37B4024482A}"/>
              </a:ext>
            </a:extLst>
          </p:cNvPr>
          <p:cNvSpPr txBox="1"/>
          <p:nvPr/>
        </p:nvSpPr>
        <p:spPr>
          <a:xfrm>
            <a:off x="565216" y="4365104"/>
            <a:ext cx="5298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Total</a:t>
            </a:r>
            <a:endParaRPr lang="de-DE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130854-72C7-F6BB-62F7-9EF4A7E498FC}"/>
              </a:ext>
            </a:extLst>
          </p:cNvPr>
          <p:cNvSpPr txBox="1"/>
          <p:nvPr/>
        </p:nvSpPr>
        <p:spPr>
          <a:xfrm>
            <a:off x="1970621" y="4363258"/>
            <a:ext cx="99597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Left helix</a:t>
            </a:r>
            <a:endParaRPr lang="de-DE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C55C7B-84B3-0553-B822-7DDCB06B1A62}"/>
              </a:ext>
            </a:extLst>
          </p:cNvPr>
          <p:cNvSpPr txBox="1"/>
          <p:nvPr/>
        </p:nvSpPr>
        <p:spPr>
          <a:xfrm>
            <a:off x="3612672" y="4363258"/>
            <a:ext cx="11365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Right helix</a:t>
            </a:r>
            <a:endParaRPr lang="de-DE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6C87EF-8D53-3DD8-1425-F09B185EF48B}"/>
              </a:ext>
            </a:extLst>
          </p:cNvPr>
          <p:cNvSpPr txBox="1"/>
          <p:nvPr/>
        </p:nvSpPr>
        <p:spPr>
          <a:xfrm>
            <a:off x="5066338" y="4209369"/>
            <a:ext cx="16538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Magnetization currents</a:t>
            </a:r>
            <a:endParaRPr lang="de-DE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60A354-FDD6-C1FF-EB38-208E27196DDE}"/>
              </a:ext>
            </a:extLst>
          </p:cNvPr>
          <p:cNvSpPr txBox="1"/>
          <p:nvPr/>
        </p:nvSpPr>
        <p:spPr>
          <a:xfrm>
            <a:off x="3685820" y="5606072"/>
            <a:ext cx="48203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Magnetization effects account for &lt;1% of Bx</a:t>
            </a:r>
            <a:endParaRPr lang="de-DE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3E7CAE-61EE-2D1E-56BA-729DFB64E2B5}"/>
              </a:ext>
            </a:extLst>
          </p:cNvPr>
          <p:cNvSpPr txBox="1"/>
          <p:nvPr/>
        </p:nvSpPr>
        <p:spPr>
          <a:xfrm>
            <a:off x="7104112" y="395474"/>
            <a:ext cx="23026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Two helices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898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987D-1102-D4EA-20F1-CEB75AEE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55FA-B2FD-5EE5-9B1C-4068E8CE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Magnetization currents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FC796-036D-4CC7-99E2-A78D8AFA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4E39E-5C95-B22E-4D8A-01244ECF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43F80-67A6-885A-C5C7-AC77BE87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D64C7-5967-72B8-6F71-0CA4879D8B2D}"/>
              </a:ext>
            </a:extLst>
          </p:cNvPr>
          <p:cNvSpPr txBox="1"/>
          <p:nvPr/>
        </p:nvSpPr>
        <p:spPr>
          <a:xfrm>
            <a:off x="1828581" y="5801011"/>
            <a:ext cx="85348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Using 250 A in inner helix and 270 A in outer helix, Bx is suppressed (&lt;1% of By)</a:t>
            </a:r>
            <a:endParaRPr lang="de-D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D56FC-21B1-6871-756C-DB2290E7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083526"/>
            <a:ext cx="2653020" cy="442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5C0C0-C266-0C68-63CC-0029C9FEF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1592833"/>
            <a:ext cx="5508500" cy="3672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01DFE-EDE3-6DE3-8EDB-7BC4EBBCA839}"/>
              </a:ext>
            </a:extLst>
          </p:cNvPr>
          <p:cNvSpPr txBox="1"/>
          <p:nvPr/>
        </p:nvSpPr>
        <p:spPr>
          <a:xfrm>
            <a:off x="7104112" y="395474"/>
            <a:ext cx="23026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Two helices powered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71117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B2CB6-5105-5558-361A-3420109CB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5CEF-EDCC-5ACF-E556-7BEB1FAC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3B91-B5E9-B5DB-C9F6-96F6677A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F5607-7E81-28EF-6FCA-4494E2015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1B52E-7A76-CCEC-5D0A-448D1247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82129-4785-08C0-FC67-3DD392A73569}"/>
              </a:ext>
            </a:extLst>
          </p:cNvPr>
          <p:cNvSpPr txBox="1"/>
          <p:nvPr/>
        </p:nvSpPr>
        <p:spPr>
          <a:xfrm>
            <a:off x="1649943" y="2505670"/>
            <a:ext cx="8892114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Main challenges :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 err="1"/>
              <a:t>Magnetization</a:t>
            </a:r>
            <a:r>
              <a:rPr lang="de-DE" sz="2000" dirty="0"/>
              <a:t> </a:t>
            </a:r>
            <a:r>
              <a:rPr lang="de-DE" sz="2000" dirty="0" err="1"/>
              <a:t>currents</a:t>
            </a:r>
            <a:endParaRPr lang="de-DE" sz="2000" dirty="0"/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/>
              <a:t>Design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end </a:t>
            </a:r>
            <a:r>
              <a:rPr lang="de-DE" sz="2000" dirty="0" err="1"/>
              <a:t>terminations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Small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bending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radius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(&lt;3mm)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Alternating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local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thicknesses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between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crossing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points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straight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segments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Insulation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25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13AC6-E7A7-BBCF-A4DC-73455C79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D900-FD34-9CF5-B7DD-D1803818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End terminations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9E9FD-4131-F144-15BC-54B3C90F5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D08EF-DBAF-F2BF-FFAA-B1C19556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B7529-CBD8-2BF3-88CC-8D6076F9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1F53D9-8216-9900-0CF5-1ABB3F181BA0}"/>
              </a:ext>
            </a:extLst>
          </p:cNvPr>
          <p:cNvSpPr txBox="1"/>
          <p:nvPr/>
        </p:nvSpPr>
        <p:spPr>
          <a:xfrm>
            <a:off x="835873" y="5759057"/>
            <a:ext cx="36993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1: Looping each tape back</a:t>
            </a:r>
            <a:endParaRPr lang="de-DE" sz="20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9F13330-403C-49C7-CC61-65CFEF05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5" y="692696"/>
            <a:ext cx="2983701" cy="28306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A2774E-F232-647D-3064-EDDCC3029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80" y="3672264"/>
            <a:ext cx="4179924" cy="189530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6461F00-688E-1405-7F9F-6200DC6964BF}"/>
              </a:ext>
            </a:extLst>
          </p:cNvPr>
          <p:cNvSpPr txBox="1"/>
          <p:nvPr/>
        </p:nvSpPr>
        <p:spPr>
          <a:xfrm>
            <a:off x="1968009" y="3454411"/>
            <a:ext cx="189474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/>
              <a:t>Credit: S. Richter, PhD thesis 2023</a:t>
            </a:r>
            <a:endParaRPr lang="de-DE" sz="10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A0CCB4-D6CF-67E4-DA5A-B56138DDB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2302283"/>
            <a:ext cx="5668504" cy="230425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89EDA6-F4EE-5E2D-8D13-9DB8A08DAECF}"/>
              </a:ext>
            </a:extLst>
          </p:cNvPr>
          <p:cNvSpPr txBox="1"/>
          <p:nvPr/>
        </p:nvSpPr>
        <p:spPr>
          <a:xfrm>
            <a:off x="5879976" y="1191685"/>
            <a:ext cx="150970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Current leads</a:t>
            </a:r>
            <a:endParaRPr lang="de-DE" sz="20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2C0251B-EC51-71DB-B283-C0C0174F8EC5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634831" y="1499462"/>
            <a:ext cx="0" cy="80282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18AC22-272B-4B2F-3E87-3781E4B91EA5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6312024" y="1499462"/>
            <a:ext cx="322807" cy="110297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3713256-EE49-A5D0-DCA2-BDF92842DFC3}"/>
              </a:ext>
            </a:extLst>
          </p:cNvPr>
          <p:cNvSpPr txBox="1"/>
          <p:nvPr/>
        </p:nvSpPr>
        <p:spPr>
          <a:xfrm>
            <a:off x="7934862" y="4109059"/>
            <a:ext cx="129099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HTS splices</a:t>
            </a:r>
            <a:endParaRPr lang="de-DE" sz="20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5DF8A72-10E0-F18D-3A50-58D4EC425727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7430806" y="3025439"/>
            <a:ext cx="1149553" cy="10836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96D358-AC41-10F5-BD33-345283B792E3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9225856" y="4262948"/>
            <a:ext cx="2309406" cy="275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7F8A148-037A-65F1-6358-4FA2358D8204}"/>
              </a:ext>
            </a:extLst>
          </p:cNvPr>
          <p:cNvSpPr txBox="1"/>
          <p:nvPr/>
        </p:nvSpPr>
        <p:spPr>
          <a:xfrm>
            <a:off x="6946626" y="5759058"/>
            <a:ext cx="46689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2: Splicing each tape layer in series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5993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3DF9D-1B8D-9F53-F09B-7D11C02FF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9E9A-76CD-E00E-ECB3-43E237BB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End terminations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A6E57-869A-C267-62D8-C00B270C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3ACB-E4E1-79AF-858F-DAD6A40E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2F92-8B19-4FD4-FED2-4332B49E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25</a:t>
            </a:fld>
            <a:endParaRPr lang="en-GB" noProof="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E537D9-8224-1291-48AC-9C6DB3239C17}"/>
              </a:ext>
            </a:extLst>
          </p:cNvPr>
          <p:cNvSpPr txBox="1"/>
          <p:nvPr/>
        </p:nvSpPr>
        <p:spPr>
          <a:xfrm>
            <a:off x="835873" y="5759057"/>
            <a:ext cx="36993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1: Looping each tape back</a:t>
            </a:r>
            <a:endParaRPr lang="de-DE" sz="20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27700DB-1681-89AE-873B-D8843988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35" y="692696"/>
            <a:ext cx="2983701" cy="28306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2749FE-B183-D437-CD9A-6C8B016A7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0" y="3672264"/>
            <a:ext cx="4179924" cy="1895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5C6CB-3FDF-4AA3-C80C-EFD3D5C7C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1283275"/>
            <a:ext cx="3355852" cy="1895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8C87C6-C616-CC5C-074B-9D71201DDCD2}"/>
              </a:ext>
            </a:extLst>
          </p:cNvPr>
          <p:cNvSpPr txBox="1"/>
          <p:nvPr/>
        </p:nvSpPr>
        <p:spPr>
          <a:xfrm>
            <a:off x="4943872" y="4196508"/>
            <a:ext cx="313066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Advantages: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Continuous winding</a:t>
            </a:r>
            <a:endParaRPr lang="de-D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33CE5-A74B-1080-F75C-E2A34883F254}"/>
              </a:ext>
            </a:extLst>
          </p:cNvPr>
          <p:cNvSpPr txBox="1"/>
          <p:nvPr/>
        </p:nvSpPr>
        <p:spPr>
          <a:xfrm>
            <a:off x="8832304" y="4196508"/>
            <a:ext cx="301018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Disadvantages: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Complex geometry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May create dipole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Limited 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47B85-BEEC-D3B1-70D7-3832F85993C4}"/>
              </a:ext>
            </a:extLst>
          </p:cNvPr>
          <p:cNvSpPr txBox="1"/>
          <p:nvPr/>
        </p:nvSpPr>
        <p:spPr>
          <a:xfrm>
            <a:off x="1968009" y="3454411"/>
            <a:ext cx="189474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/>
              <a:t>Credit: S. Richter, PhD thesis 2023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03525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5BF0-D6D5-5637-8740-F67930B9A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B9D8F83-A491-D426-1EF5-24401BC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881" y="1141503"/>
            <a:ext cx="5668504" cy="2304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2C8A11-AE7F-7309-E8A1-02933A5D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End terminations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A1108-41F5-49FF-160B-CC3D3DBC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BF744-1BD2-0CD6-8B3E-283C9D24B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516C3-4BD7-5B86-162C-EDE3360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26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5D37F-93E2-FC22-5668-0222A21A0B80}"/>
              </a:ext>
            </a:extLst>
          </p:cNvPr>
          <p:cNvSpPr txBox="1"/>
          <p:nvPr/>
        </p:nvSpPr>
        <p:spPr>
          <a:xfrm>
            <a:off x="8544272" y="4725144"/>
            <a:ext cx="150970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Current leads</a:t>
            </a:r>
            <a:endParaRPr lang="de-DE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4A752D-CB1D-E148-3E6E-E609A9530A00}"/>
              </a:ext>
            </a:extLst>
          </p:cNvPr>
          <p:cNvSpPr txBox="1"/>
          <p:nvPr/>
        </p:nvSpPr>
        <p:spPr>
          <a:xfrm>
            <a:off x="5698726" y="452685"/>
            <a:ext cx="46689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2: Splicing each tape layer in series</a:t>
            </a:r>
            <a:endParaRPr lang="de-DE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F821C-0AA0-78D9-F717-D8A19290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2492896"/>
            <a:ext cx="6012683" cy="351314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0B75C2-E190-EDF1-CD8F-DC444DC913FA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7608168" y="3235914"/>
            <a:ext cx="1690959" cy="148923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387F03-0E78-8622-9F14-C38507F48F77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8256240" y="3501008"/>
            <a:ext cx="1042887" cy="12241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827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43028-F24C-3A1B-5110-452BF42D7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8155-3C96-A175-50B0-6694B03F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End terminations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4D007-1E44-5F42-F380-AD9F822D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D7C29-F170-1B65-BF0A-B6167B3D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A6853-D83E-3E33-D173-05FE1E20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27</a:t>
            </a:fld>
            <a:endParaRPr lang="en-GB" noProof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714679-04BA-1523-B448-6F929BD8683A}"/>
              </a:ext>
            </a:extLst>
          </p:cNvPr>
          <p:cNvSpPr txBox="1"/>
          <p:nvPr/>
        </p:nvSpPr>
        <p:spPr>
          <a:xfrm>
            <a:off x="5698726" y="452685"/>
            <a:ext cx="46689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2: Splicing each tape layer in series</a:t>
            </a:r>
            <a:endParaRPr lang="de-DE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148E3-7E00-AEC6-8B05-196C62675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648" y="2034932"/>
            <a:ext cx="4264811" cy="278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1DECF-8881-D1DB-3C5C-F9217035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984779"/>
            <a:ext cx="5403084" cy="2888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33BAE1-9AD0-C049-4FEA-26FB34351F2D}"/>
              </a:ext>
            </a:extLst>
          </p:cNvPr>
          <p:cNvSpPr txBox="1"/>
          <p:nvPr/>
        </p:nvSpPr>
        <p:spPr>
          <a:xfrm>
            <a:off x="3047536" y="5038731"/>
            <a:ext cx="6096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000" dirty="0">
                <a:effectLst/>
              </a:rPr>
              <a:t>B. Krasch, F. </a:t>
            </a:r>
            <a:r>
              <a:rPr lang="de-DE" sz="1000" dirty="0" err="1">
                <a:effectLst/>
              </a:rPr>
              <a:t>Abusaif</a:t>
            </a:r>
            <a:r>
              <a:rPr lang="de-DE" sz="1000" dirty="0">
                <a:effectLst/>
              </a:rPr>
              <a:t>, T. Arndt, N. </a:t>
            </a:r>
            <a:r>
              <a:rPr lang="de-DE" sz="1000" dirty="0" err="1">
                <a:effectLst/>
              </a:rPr>
              <a:t>Glamann</a:t>
            </a:r>
            <a:r>
              <a:rPr lang="de-DE" sz="1000" dirty="0">
                <a:effectLst/>
              </a:rPr>
              <a:t>, A. Grau, and D. S. de </a:t>
            </a:r>
            <a:r>
              <a:rPr lang="de-DE" sz="1000" dirty="0" err="1">
                <a:effectLst/>
              </a:rPr>
              <a:t>Jauregui</a:t>
            </a:r>
            <a:r>
              <a:rPr lang="de-DE" sz="1000" dirty="0">
                <a:effectLst/>
              </a:rPr>
              <a:t>, </a:t>
            </a:r>
            <a:r>
              <a:rPr lang="de-DE" sz="1000" i="1" dirty="0">
                <a:effectLst/>
              </a:rPr>
              <a:t>IEEE Transactions on Applied </a:t>
            </a:r>
            <a:r>
              <a:rPr lang="de-DE" sz="1000" i="1" dirty="0" err="1">
                <a:effectLst/>
              </a:rPr>
              <a:t>Superconductivity</a:t>
            </a:r>
            <a:r>
              <a:rPr lang="de-DE" sz="1000" dirty="0">
                <a:effectLst/>
              </a:rPr>
              <a:t>, vol. 34, </a:t>
            </a:r>
            <a:r>
              <a:rPr lang="de-DE" sz="1000" dirty="0" err="1">
                <a:effectLst/>
              </a:rPr>
              <a:t>no</a:t>
            </a:r>
            <a:r>
              <a:rPr lang="de-DE" sz="1000" dirty="0">
                <a:effectLst/>
              </a:rPr>
              <a:t>. 5, pp. 1–4, Aug. 2024</a:t>
            </a:r>
          </a:p>
        </p:txBody>
      </p:sp>
    </p:spTree>
    <p:extLst>
      <p:ext uri="{BB962C8B-B14F-4D97-AF65-F5344CB8AC3E}">
        <p14:creationId xmlns:p14="http://schemas.microsoft.com/office/powerpoint/2010/main" val="553358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3657D-FBFC-7E2C-98DD-2ED1E045F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2D4616-60DC-B06A-DDD8-58E64827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" y="1672426"/>
            <a:ext cx="6012683" cy="3513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4012D-AE45-C1C7-58BF-AEFD162B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End terminations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49F18-6655-0807-84A1-B4A1006B5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C0B5C-3EBC-6A37-DD7A-230C8B23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4975-D38B-B81A-E191-5A5A4D55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28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EFDC3-22FD-3A9B-BD8F-6DEE51A4862F}"/>
              </a:ext>
            </a:extLst>
          </p:cNvPr>
          <p:cNvSpPr txBox="1"/>
          <p:nvPr/>
        </p:nvSpPr>
        <p:spPr>
          <a:xfrm>
            <a:off x="4943872" y="934851"/>
            <a:ext cx="150970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Current leads</a:t>
            </a:r>
            <a:endParaRPr lang="de-DE" sz="20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24F1B2-43C7-898F-4EB9-D6E8CCCC130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698727" y="1242628"/>
            <a:ext cx="0" cy="11062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5568B8-F41C-DACA-EEC8-10B6C918E996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5447928" y="1242628"/>
            <a:ext cx="250799" cy="8182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9FCF22D-21D1-6E46-94CE-3E3EEE3ED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464" y="2831717"/>
            <a:ext cx="6668536" cy="33548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755B75-04D4-B641-EB1D-201B82FB2FB0}"/>
              </a:ext>
            </a:extLst>
          </p:cNvPr>
          <p:cNvSpPr/>
          <p:nvPr/>
        </p:nvSpPr>
        <p:spPr>
          <a:xfrm rot="403943">
            <a:off x="118955" y="3207280"/>
            <a:ext cx="3528392" cy="2045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7CD64D-F7E5-E42E-5ABB-E17B121BED87}"/>
              </a:ext>
            </a:extLst>
          </p:cNvPr>
          <p:cNvSpPr/>
          <p:nvPr/>
        </p:nvSpPr>
        <p:spPr>
          <a:xfrm>
            <a:off x="5523464" y="2831717"/>
            <a:ext cx="6657297" cy="33548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A2F9FE-D410-86E8-20C3-9580276B0449}"/>
              </a:ext>
            </a:extLst>
          </p:cNvPr>
          <p:cNvCxnSpPr/>
          <p:nvPr/>
        </p:nvCxnSpPr>
        <p:spPr>
          <a:xfrm flipV="1">
            <a:off x="3755064" y="2831717"/>
            <a:ext cx="1768400" cy="5972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3A51A4-71A9-5EEA-3556-603AC9CE290B}"/>
              </a:ext>
            </a:extLst>
          </p:cNvPr>
          <p:cNvCxnSpPr>
            <a:cxnSpLocks/>
          </p:cNvCxnSpPr>
          <p:nvPr/>
        </p:nvCxnSpPr>
        <p:spPr>
          <a:xfrm>
            <a:off x="3503712" y="5452253"/>
            <a:ext cx="2019752" cy="73427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F2572FC-CE71-7CF6-4704-44CB09AB6707}"/>
              </a:ext>
            </a:extLst>
          </p:cNvPr>
          <p:cNvSpPr txBox="1"/>
          <p:nvPr/>
        </p:nvSpPr>
        <p:spPr>
          <a:xfrm>
            <a:off x="7464152" y="2060848"/>
            <a:ext cx="35914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Helices connected in same layer</a:t>
            </a:r>
            <a:endParaRPr lang="de-DE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52A9D1-4A3D-8AAE-A1D1-E995FD625237}"/>
              </a:ext>
            </a:extLst>
          </p:cNvPr>
          <p:cNvSpPr txBox="1"/>
          <p:nvPr/>
        </p:nvSpPr>
        <p:spPr>
          <a:xfrm>
            <a:off x="5698726" y="452685"/>
            <a:ext cx="46689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2: Splicing each tape layer in series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51481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F6C43-8A01-71EA-EE53-3AFCFB5BC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D1C092-1056-9328-B29F-D33892B71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" y="1672426"/>
            <a:ext cx="6012683" cy="3513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D51C93-D71F-731E-FD33-028F192B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End terminations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AB244-E7E0-9D53-C90E-455D11DD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5851E-E13F-ED73-38C0-4D8A9E85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D5739-36D0-653F-7E56-B4CB96E2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29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1363E2-1DC0-17A6-84C4-DABA1E61E797}"/>
              </a:ext>
            </a:extLst>
          </p:cNvPr>
          <p:cNvSpPr txBox="1"/>
          <p:nvPr/>
        </p:nvSpPr>
        <p:spPr>
          <a:xfrm>
            <a:off x="4943872" y="934851"/>
            <a:ext cx="150970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Current leads</a:t>
            </a:r>
            <a:endParaRPr lang="de-DE" sz="20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555152-0747-0522-7C53-FC4257A29BF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698727" y="1242628"/>
            <a:ext cx="0" cy="11062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25DA77-FA7B-B1EF-4132-400D66FCDA79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5447928" y="1242628"/>
            <a:ext cx="250799" cy="8182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DA3878-875C-F044-DDB1-2B3F4CB0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26" y="3264403"/>
            <a:ext cx="6488306" cy="3572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068F43-8FF8-F8BC-E9A5-026821B5FFFC}"/>
              </a:ext>
            </a:extLst>
          </p:cNvPr>
          <p:cNvSpPr/>
          <p:nvPr/>
        </p:nvSpPr>
        <p:spPr>
          <a:xfrm rot="403943">
            <a:off x="2779402" y="1647023"/>
            <a:ext cx="3264689" cy="13793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AA34E-5DC7-429A-FA97-643F0AD9D54A}"/>
              </a:ext>
            </a:extLst>
          </p:cNvPr>
          <p:cNvSpPr/>
          <p:nvPr/>
        </p:nvSpPr>
        <p:spPr>
          <a:xfrm>
            <a:off x="5807968" y="3264402"/>
            <a:ext cx="6372793" cy="35727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C03779-41AD-4C84-0FE9-EEE88290D82B}"/>
              </a:ext>
            </a:extLst>
          </p:cNvPr>
          <p:cNvCxnSpPr>
            <a:cxnSpLocks/>
          </p:cNvCxnSpPr>
          <p:nvPr/>
        </p:nvCxnSpPr>
        <p:spPr>
          <a:xfrm>
            <a:off x="2703534" y="2831717"/>
            <a:ext cx="3104434" cy="400548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B36FD3-A08D-52C6-71DE-6291020325D4}"/>
              </a:ext>
            </a:extLst>
          </p:cNvPr>
          <p:cNvCxnSpPr>
            <a:cxnSpLocks/>
          </p:cNvCxnSpPr>
          <p:nvPr/>
        </p:nvCxnSpPr>
        <p:spPr>
          <a:xfrm>
            <a:off x="6113688" y="1840743"/>
            <a:ext cx="6067073" cy="142365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AA8716B-A36D-BD96-3C20-C1460CE911FB}"/>
              </a:ext>
            </a:extLst>
          </p:cNvPr>
          <p:cNvSpPr txBox="1"/>
          <p:nvPr/>
        </p:nvSpPr>
        <p:spPr>
          <a:xfrm>
            <a:off x="7216720" y="1507253"/>
            <a:ext cx="42799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Tapes connected to layer above/below</a:t>
            </a:r>
            <a:endParaRPr lang="de-DE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FEB0FA-B538-897B-B0D2-EFD0AFFEF743}"/>
              </a:ext>
            </a:extLst>
          </p:cNvPr>
          <p:cNvSpPr txBox="1"/>
          <p:nvPr/>
        </p:nvSpPr>
        <p:spPr>
          <a:xfrm>
            <a:off x="5698726" y="452685"/>
            <a:ext cx="46689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2: Splicing each tape layer in series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9946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33467-04F2-5141-C781-EE11AB9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02E5A-4FF7-E6FB-3FC4-C6D39EEE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543D8-9361-CFDE-A80A-398ABACA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F08BB5-F057-4FC3-B4F8-1F43A35B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7001A6-60E7-D454-D3C3-961691BA0491}"/>
              </a:ext>
            </a:extLst>
          </p:cNvPr>
          <p:cNvSpPr/>
          <p:nvPr/>
        </p:nvSpPr>
        <p:spPr>
          <a:xfrm>
            <a:off x="1991544" y="5877272"/>
            <a:ext cx="331670" cy="16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E3E97F-B432-38FE-DFAC-AC716B1EFC48}"/>
              </a:ext>
            </a:extLst>
          </p:cNvPr>
          <p:cNvSpPr/>
          <p:nvPr/>
        </p:nvSpPr>
        <p:spPr>
          <a:xfrm>
            <a:off x="4222684" y="6005567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7AE394-6DF5-DC7E-9CB5-0145A0062D19}"/>
              </a:ext>
            </a:extLst>
          </p:cNvPr>
          <p:cNvSpPr/>
          <p:nvPr/>
        </p:nvSpPr>
        <p:spPr>
          <a:xfrm>
            <a:off x="6500881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DA238F-75BB-CE0B-C743-91CEAB64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747" y="790485"/>
            <a:ext cx="3602508" cy="24342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E1F224-6AD7-A49E-5DEA-4AB3E66C4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3318308"/>
            <a:ext cx="4181191" cy="28991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1A8339B-47E0-15D0-931D-DF4A03039ACB}"/>
              </a:ext>
            </a:extLst>
          </p:cNvPr>
          <p:cNvSpPr txBox="1"/>
          <p:nvPr/>
        </p:nvSpPr>
        <p:spPr>
          <a:xfrm>
            <a:off x="10416480" y="2700339"/>
            <a:ext cx="184773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000" dirty="0">
                <a:effectLst/>
              </a:rPr>
              <a:t>Y. </a:t>
            </a:r>
            <a:r>
              <a:rPr lang="de-DE" sz="1000" dirty="0" err="1">
                <a:effectLst/>
              </a:rPr>
              <a:t>Ivanyushenkov</a:t>
            </a:r>
            <a:r>
              <a:rPr lang="de-DE" sz="1000" dirty="0">
                <a:effectLst/>
              </a:rPr>
              <a:t>, </a:t>
            </a:r>
            <a:r>
              <a:rPr lang="de-DE" sz="1000" i="1" dirty="0">
                <a:effectLst/>
              </a:rPr>
              <a:t>Proceedings </a:t>
            </a:r>
            <a:r>
              <a:rPr lang="de-DE" sz="1000" i="1" dirty="0" err="1">
                <a:effectLst/>
              </a:rPr>
              <a:t>of</a:t>
            </a:r>
            <a:r>
              <a:rPr lang="de-DE" sz="1000" i="1" dirty="0">
                <a:effectLst/>
              </a:rPr>
              <a:t> </a:t>
            </a:r>
            <a:r>
              <a:rPr lang="de-DE" sz="1000" i="1" dirty="0" err="1">
                <a:effectLst/>
              </a:rPr>
              <a:t>the</a:t>
            </a:r>
            <a:r>
              <a:rPr lang="de-DE" sz="1000" i="1" dirty="0">
                <a:effectLst/>
              </a:rPr>
              <a:t> 5th Int. </a:t>
            </a:r>
            <a:r>
              <a:rPr lang="de-DE" sz="1000" i="1" dirty="0" err="1">
                <a:effectLst/>
              </a:rPr>
              <a:t>Particle</a:t>
            </a:r>
            <a:r>
              <a:rPr lang="de-DE" sz="1000" i="1" dirty="0">
                <a:effectLst/>
              </a:rPr>
              <a:t> </a:t>
            </a:r>
            <a:r>
              <a:rPr lang="de-DE" sz="1000" i="1" dirty="0" err="1">
                <a:effectLst/>
              </a:rPr>
              <a:t>Accelerator</a:t>
            </a:r>
            <a:r>
              <a:rPr lang="de-DE" sz="1000" i="1" dirty="0">
                <a:effectLst/>
              </a:rPr>
              <a:t> </a:t>
            </a:r>
            <a:r>
              <a:rPr lang="de-DE" sz="1000" i="1" dirty="0" err="1">
                <a:effectLst/>
              </a:rPr>
              <a:t>Conf</a:t>
            </a:r>
            <a:r>
              <a:rPr lang="de-DE" sz="1000" i="1" dirty="0">
                <a:effectLst/>
              </a:rPr>
              <a:t>.</a:t>
            </a:r>
            <a:r>
              <a:rPr lang="de-DE" sz="1000" dirty="0">
                <a:effectLst/>
              </a:rPr>
              <a:t>, vol. IPAC2014, p. 3 </a:t>
            </a:r>
            <a:r>
              <a:rPr lang="de-DE" sz="1000" dirty="0" err="1">
                <a:effectLst/>
              </a:rPr>
              <a:t>pages</a:t>
            </a:r>
            <a:r>
              <a:rPr lang="de-DE" sz="1000" dirty="0">
                <a:effectLst/>
              </a:rPr>
              <a:t>, 2014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E48DB3-268C-E0C3-018B-D18B8B64A882}"/>
              </a:ext>
            </a:extLst>
          </p:cNvPr>
          <p:cNvSpPr txBox="1"/>
          <p:nvPr/>
        </p:nvSpPr>
        <p:spPr>
          <a:xfrm>
            <a:off x="1188109" y="2603945"/>
            <a:ext cx="444910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Universal superconducting undulator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Concentric helical undulators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Inner helix -&gt; Right-handed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Outer helix -&gt; Left-handed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6220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709DE-189D-D951-FF83-49E91C925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0F53-994E-6D54-5C8C-5A46C447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End terminations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26175-BD82-4DE0-290E-00C80B65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57FA3-205F-F0BA-304F-61D83949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0FD8D-F035-72E3-3129-C3380558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30</a:t>
            </a:fld>
            <a:endParaRPr lang="en-GB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684D1-BC1C-C9FC-76EA-8A4F875B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836712"/>
            <a:ext cx="12192000" cy="3340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DEA728-B5A6-5B32-B75C-D70EF95E7DD4}"/>
              </a:ext>
            </a:extLst>
          </p:cNvPr>
          <p:cNvSpPr txBox="1"/>
          <p:nvPr/>
        </p:nvSpPr>
        <p:spPr>
          <a:xfrm>
            <a:off x="1305330" y="4653136"/>
            <a:ext cx="432002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Advantages: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Easier to bring tapes out of coil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More scalable</a:t>
            </a:r>
            <a:endParaRPr lang="de-DE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FA346-57A6-8186-0BE0-7A35148F98A2}"/>
              </a:ext>
            </a:extLst>
          </p:cNvPr>
          <p:cNvSpPr txBox="1"/>
          <p:nvPr/>
        </p:nvSpPr>
        <p:spPr>
          <a:xfrm>
            <a:off x="7104112" y="4653136"/>
            <a:ext cx="481837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Disadvantages: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Requires ~800 low resistance joints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Heat buildup</a:t>
            </a:r>
            <a:endParaRPr lang="de-DE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9F8AD0-A231-5F48-A530-DC71B23B83A3}"/>
              </a:ext>
            </a:extLst>
          </p:cNvPr>
          <p:cNvSpPr txBox="1"/>
          <p:nvPr/>
        </p:nvSpPr>
        <p:spPr>
          <a:xfrm>
            <a:off x="5698726" y="452685"/>
            <a:ext cx="46689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Option 2: Splicing each tape layer in series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854417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C152F-C479-AA96-0B3F-B2F79823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10B2-1BED-3A00-DFAE-4B2E62B3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A554-D514-9F70-382D-16DBF980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95369-426C-04C5-7AE4-C56D835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4A03F-08A6-23E5-D8A2-E03AF695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31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109F4-04FD-EC22-E54E-1FAA89CF6341}"/>
              </a:ext>
            </a:extLst>
          </p:cNvPr>
          <p:cNvSpPr txBox="1"/>
          <p:nvPr/>
        </p:nvSpPr>
        <p:spPr>
          <a:xfrm>
            <a:off x="1649943" y="2505670"/>
            <a:ext cx="8892114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Main challenges 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Magnetization</a:t>
            </a:r>
            <a:r>
              <a:rPr lang="de-DE" sz="2000" dirty="0"/>
              <a:t> </a:t>
            </a:r>
            <a:r>
              <a:rPr lang="de-DE" sz="2000" dirty="0" err="1"/>
              <a:t>currents</a:t>
            </a:r>
            <a:endParaRPr lang="de-DE" sz="2000" dirty="0"/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/>
              <a:t>Design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end </a:t>
            </a:r>
            <a:r>
              <a:rPr lang="de-DE" sz="2000" dirty="0" err="1"/>
              <a:t>terminations</a:t>
            </a:r>
            <a:r>
              <a:rPr lang="de-DE" sz="20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Small </a:t>
            </a:r>
            <a:r>
              <a:rPr lang="de-DE" sz="2000" dirty="0" err="1"/>
              <a:t>bending</a:t>
            </a:r>
            <a:r>
              <a:rPr lang="de-DE" sz="2000" dirty="0"/>
              <a:t> </a:t>
            </a:r>
            <a:r>
              <a:rPr lang="de-DE" sz="2000" dirty="0" err="1"/>
              <a:t>radius</a:t>
            </a:r>
            <a:r>
              <a:rPr lang="de-DE" sz="2000" dirty="0"/>
              <a:t> (&lt;3mm)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Alternating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local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thicknesses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between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crossing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points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straight</a:t>
            </a:r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segments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Insulation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95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8A2E0-DE9C-BE2D-087A-95E622E48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AF09-899E-0AFB-F1F2-1787D754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Minimum bending radius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B242A-6049-1112-477A-B4D24189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1438D-CAD5-1B55-21D8-14F3113F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6933-DEB8-E323-1FBA-FBDE2E9E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32</a:t>
            </a:fld>
            <a:endParaRPr lang="en-GB" noProof="0" dirty="0"/>
          </a:p>
        </p:txBody>
      </p:sp>
      <p:pic>
        <p:nvPicPr>
          <p:cNvPr id="2050" name="Picture 2" descr="Superconducting Power Cables for Electric Ships and Transmission Grids -  News">
            <a:extLst>
              <a:ext uri="{FF2B5EF4-FFF2-40B4-BE49-F238E27FC236}">
                <a16:creationId xmlns:a16="http://schemas.microsoft.com/office/drawing/2014/main" id="{0A252632-E3B2-412F-062D-1743892F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091">
            <a:off x="6461189" y="20100"/>
            <a:ext cx="5334744" cy="30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AF73C-2F0E-AFAC-308E-67EE7988B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463145"/>
            <a:ext cx="4061905" cy="2807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61EA33-7594-89A7-841E-38B17A9E7DE1}"/>
              </a:ext>
            </a:extLst>
          </p:cNvPr>
          <p:cNvSpPr txBox="1"/>
          <p:nvPr/>
        </p:nvSpPr>
        <p:spPr>
          <a:xfrm>
            <a:off x="6415574" y="5517232"/>
            <a:ext cx="542597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~82% critical current reduction for CORC winding</a:t>
            </a:r>
            <a:endParaRPr lang="de-DE" sz="20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20F1840-6D2B-7A0D-0F2A-1BE89EE68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348" y="3011458"/>
            <a:ext cx="1200562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T. Mulder et al., </a:t>
            </a:r>
            <a:r>
              <a:rPr kumimoji="0" lang="de-DE" altLang="de-DE" sz="1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IEEE Transactions on Applied </a:t>
            </a:r>
            <a:r>
              <a:rPr kumimoji="0" lang="de-DE" altLang="de-DE" sz="10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Superconductivity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, vol. 28,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no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. 3, pp. 1-4, April 2018, Art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no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Neue Regular"/>
              </a:rPr>
              <a:t>. 4800504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46171-0C94-B390-1BB3-B0317DD78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804208"/>
            <a:ext cx="2157600" cy="1728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9B4306-E22A-1E75-7328-C60B00DE5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26" y="2609506"/>
            <a:ext cx="4339685" cy="25143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4BD9BF-9CB1-8256-9A8C-E08D6E45FD44}"/>
              </a:ext>
            </a:extLst>
          </p:cNvPr>
          <p:cNvSpPr txBox="1"/>
          <p:nvPr/>
        </p:nvSpPr>
        <p:spPr>
          <a:xfrm>
            <a:off x="758753" y="5517232"/>
            <a:ext cx="50552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Single tape minimum bending radius of ~2mm</a:t>
            </a:r>
            <a:endParaRPr lang="de-DE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0D2E0-448C-A996-9A3F-225BD3B567F4}"/>
              </a:ext>
            </a:extLst>
          </p:cNvPr>
          <p:cNvSpPr txBox="1"/>
          <p:nvPr/>
        </p:nvSpPr>
        <p:spPr>
          <a:xfrm>
            <a:off x="110852" y="1278292"/>
            <a:ext cx="18722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000" dirty="0">
                <a:effectLst/>
              </a:rPr>
              <a:t>S. Richter </a:t>
            </a:r>
            <a:r>
              <a:rPr lang="de-DE" sz="1000" i="1" dirty="0">
                <a:effectLst/>
              </a:rPr>
              <a:t>et al.</a:t>
            </a:r>
            <a:r>
              <a:rPr lang="de-DE" sz="1000" dirty="0">
                <a:effectLst/>
              </a:rPr>
              <a:t>, </a:t>
            </a:r>
            <a:r>
              <a:rPr lang="de-DE" sz="1000" i="1" dirty="0">
                <a:effectLst/>
              </a:rPr>
              <a:t>Proceedings </a:t>
            </a:r>
            <a:r>
              <a:rPr lang="de-DE" sz="1000" i="1" dirty="0" err="1">
                <a:effectLst/>
              </a:rPr>
              <a:t>of</a:t>
            </a:r>
            <a:r>
              <a:rPr lang="de-DE" sz="1000" i="1" dirty="0">
                <a:effectLst/>
              </a:rPr>
              <a:t> </a:t>
            </a:r>
            <a:r>
              <a:rPr lang="de-DE" sz="1000" i="1" dirty="0" err="1">
                <a:effectLst/>
              </a:rPr>
              <a:t>the</a:t>
            </a:r>
            <a:r>
              <a:rPr lang="de-DE" sz="1000" i="1" dirty="0">
                <a:effectLst/>
              </a:rPr>
              <a:t> 12th International </a:t>
            </a:r>
            <a:r>
              <a:rPr lang="de-DE" sz="1000" i="1" dirty="0" err="1">
                <a:effectLst/>
              </a:rPr>
              <a:t>Particle</a:t>
            </a:r>
            <a:r>
              <a:rPr lang="de-DE" sz="1000" i="1" dirty="0">
                <a:effectLst/>
              </a:rPr>
              <a:t> </a:t>
            </a:r>
            <a:r>
              <a:rPr lang="de-DE" sz="1000" i="1" dirty="0" err="1">
                <a:effectLst/>
              </a:rPr>
              <a:t>Accelerator</a:t>
            </a:r>
            <a:r>
              <a:rPr lang="de-DE" sz="1000" i="1" dirty="0">
                <a:effectLst/>
              </a:rPr>
              <a:t> Conference</a:t>
            </a:r>
            <a:r>
              <a:rPr lang="de-DE" sz="1000" dirty="0">
                <a:effectLst/>
              </a:rPr>
              <a:t>, vol. IPAC2021, p. 4 </a:t>
            </a:r>
            <a:r>
              <a:rPr lang="de-DE" sz="1000" dirty="0" err="1">
                <a:effectLst/>
              </a:rPr>
              <a:t>pages</a:t>
            </a:r>
            <a:r>
              <a:rPr lang="de-DE" sz="1000" dirty="0">
                <a:effectLst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63224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2775-B4CB-301B-91A6-37ED0C9A5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B168-EC23-9552-4018-556B34C2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73736-00F6-B4DE-465B-0F8C8491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05196-5F93-C13E-0E30-C3C002C9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06AE2-8CB7-C300-090B-87A75ADB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33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2A720-C9FD-053B-9C44-2749C97634CA}"/>
              </a:ext>
            </a:extLst>
          </p:cNvPr>
          <p:cNvSpPr txBox="1"/>
          <p:nvPr/>
        </p:nvSpPr>
        <p:spPr>
          <a:xfrm>
            <a:off x="1649943" y="2505670"/>
            <a:ext cx="8892114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Main challenges 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Magnetization</a:t>
            </a:r>
            <a:r>
              <a:rPr lang="de-DE" sz="2000" dirty="0"/>
              <a:t> </a:t>
            </a:r>
            <a:r>
              <a:rPr lang="de-DE" sz="2000" dirty="0" err="1"/>
              <a:t>currents</a:t>
            </a:r>
            <a:endParaRPr lang="de-DE" sz="2000" dirty="0"/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/>
              <a:t>Design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end </a:t>
            </a:r>
            <a:r>
              <a:rPr lang="de-DE" sz="2000" dirty="0" err="1"/>
              <a:t>terminations</a:t>
            </a:r>
            <a:r>
              <a:rPr lang="de-DE" sz="20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Small </a:t>
            </a:r>
            <a:r>
              <a:rPr lang="de-DE" sz="2000" dirty="0" err="1"/>
              <a:t>bending</a:t>
            </a:r>
            <a:r>
              <a:rPr lang="de-DE" sz="2000" dirty="0"/>
              <a:t> </a:t>
            </a:r>
            <a:r>
              <a:rPr lang="de-DE" sz="2000" dirty="0" err="1"/>
              <a:t>radius</a:t>
            </a:r>
            <a:r>
              <a:rPr lang="de-DE" sz="2000" dirty="0"/>
              <a:t> (&lt;3mm)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Alternating</a:t>
            </a:r>
            <a:r>
              <a:rPr lang="de-DE" sz="2000" dirty="0"/>
              <a:t> </a:t>
            </a:r>
            <a:r>
              <a:rPr lang="de-DE" sz="2000" dirty="0" err="1"/>
              <a:t>local</a:t>
            </a:r>
            <a:r>
              <a:rPr lang="de-DE" sz="2000" dirty="0"/>
              <a:t> </a:t>
            </a:r>
            <a:r>
              <a:rPr lang="de-DE" sz="2000" dirty="0" err="1"/>
              <a:t>thicknesses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crossing</a:t>
            </a:r>
            <a:r>
              <a:rPr lang="de-DE" sz="2000" dirty="0"/>
              <a:t> </a:t>
            </a:r>
            <a:r>
              <a:rPr lang="de-DE" sz="2000" dirty="0" err="1"/>
              <a:t>points</a:t>
            </a:r>
            <a:r>
              <a:rPr lang="de-DE" sz="2000" dirty="0"/>
              <a:t> and </a:t>
            </a:r>
            <a:r>
              <a:rPr lang="de-DE" sz="2000" dirty="0" err="1"/>
              <a:t>straight</a:t>
            </a:r>
            <a:r>
              <a:rPr lang="de-DE" sz="2000" dirty="0"/>
              <a:t> </a:t>
            </a:r>
            <a:r>
              <a:rPr lang="de-DE" sz="2000" dirty="0" err="1"/>
              <a:t>segments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Insulation</a:t>
            </a:r>
            <a:endParaRPr lang="de-DE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54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B9D7E-8B80-39C8-821C-3B9EE746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43DA-CA29-CCD0-0B90-71D2CA62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Crossing points spacing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F0D54-3D94-4692-F7EE-EA74D3FD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16A8D-4198-4824-ECA3-9FE2E3F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E6DAE-976B-EF0D-E929-3E064C13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34</a:t>
            </a:fld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95708-AFB9-9B91-4D88-46442FCC3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916832"/>
            <a:ext cx="4939517" cy="2460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8B7507-AEA0-8BC7-458C-0C53E203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844824"/>
            <a:ext cx="5179856" cy="3933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C9D6D9-7FD8-6583-3757-65A2217466F7}"/>
              </a:ext>
            </a:extLst>
          </p:cNvPr>
          <p:cNvSpPr txBox="1"/>
          <p:nvPr/>
        </p:nvSpPr>
        <p:spPr>
          <a:xfrm>
            <a:off x="7896200" y="1412776"/>
            <a:ext cx="31459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Tapes stacked on each other</a:t>
            </a:r>
            <a:endParaRPr lang="de-DE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FCB693-FCC6-7AB6-8BF2-150E32610C04}"/>
              </a:ext>
            </a:extLst>
          </p:cNvPr>
          <p:cNvSpPr txBox="1"/>
          <p:nvPr/>
        </p:nvSpPr>
        <p:spPr>
          <a:xfrm>
            <a:off x="4079776" y="4825598"/>
            <a:ext cx="257089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Spacing between tapes</a:t>
            </a:r>
            <a:endParaRPr lang="de-DE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5D949F-DBCD-D3F8-219F-0DE9AD03497A}"/>
              </a:ext>
            </a:extLst>
          </p:cNvPr>
          <p:cNvCxnSpPr>
            <a:stCxn id="16" idx="3"/>
          </p:cNvCxnSpPr>
          <p:nvPr/>
        </p:nvCxnSpPr>
        <p:spPr>
          <a:xfrm flipV="1">
            <a:off x="6650673" y="4437112"/>
            <a:ext cx="309423" cy="54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49BFAB-C926-D8C5-D6ED-D6C16FECF0A9}"/>
              </a:ext>
            </a:extLst>
          </p:cNvPr>
          <p:cNvCxnSpPr>
            <a:cxnSpLocks/>
          </p:cNvCxnSpPr>
          <p:nvPr/>
        </p:nvCxnSpPr>
        <p:spPr>
          <a:xfrm>
            <a:off x="6650673" y="4979486"/>
            <a:ext cx="885487" cy="15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E1B6802-1D27-9681-1096-7647425052D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8760296" y="1720553"/>
            <a:ext cx="708899" cy="484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AFBD94-7105-4BEE-C7F3-7FBCF558422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9469195" y="1720553"/>
            <a:ext cx="697089" cy="2284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647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8A68-13A1-E1F2-1AE9-D52875701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E70B-6FF4-8090-78E0-7D6E24D5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8564-6BAC-1F94-0944-1709B23A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8AA8C-9944-B89A-13A0-C10360FD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932E3-08E6-A7AC-62D0-7B035AB1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35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7BFC4-CC39-6F11-7E86-21A6F6D42C2E}"/>
              </a:ext>
            </a:extLst>
          </p:cNvPr>
          <p:cNvSpPr txBox="1"/>
          <p:nvPr/>
        </p:nvSpPr>
        <p:spPr>
          <a:xfrm>
            <a:off x="1649943" y="2505670"/>
            <a:ext cx="8892114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Main challenges 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Magnetization</a:t>
            </a:r>
            <a:r>
              <a:rPr lang="de-DE" sz="2000" dirty="0"/>
              <a:t> </a:t>
            </a:r>
            <a:r>
              <a:rPr lang="de-DE" sz="2000" dirty="0" err="1"/>
              <a:t>currents</a:t>
            </a:r>
            <a:endParaRPr lang="de-DE" sz="2000" dirty="0"/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/>
              <a:t>Design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end </a:t>
            </a:r>
            <a:r>
              <a:rPr lang="de-DE" sz="2000" dirty="0" err="1"/>
              <a:t>terminations</a:t>
            </a:r>
            <a:r>
              <a:rPr lang="de-DE" sz="20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Small </a:t>
            </a:r>
            <a:r>
              <a:rPr lang="de-DE" sz="2000" dirty="0" err="1"/>
              <a:t>bending</a:t>
            </a:r>
            <a:r>
              <a:rPr lang="de-DE" sz="2000" dirty="0"/>
              <a:t> </a:t>
            </a:r>
            <a:r>
              <a:rPr lang="de-DE" sz="2000" dirty="0" err="1"/>
              <a:t>radius</a:t>
            </a:r>
            <a:r>
              <a:rPr lang="de-DE" sz="2000" dirty="0"/>
              <a:t> (&lt;3mm)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Alternating</a:t>
            </a:r>
            <a:r>
              <a:rPr lang="de-DE" sz="2000" dirty="0"/>
              <a:t> </a:t>
            </a:r>
            <a:r>
              <a:rPr lang="de-DE" sz="2000" dirty="0" err="1"/>
              <a:t>local</a:t>
            </a:r>
            <a:r>
              <a:rPr lang="de-DE" sz="2000" dirty="0"/>
              <a:t> </a:t>
            </a:r>
            <a:r>
              <a:rPr lang="de-DE" sz="2000" dirty="0" err="1"/>
              <a:t>thicknesses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crossing</a:t>
            </a:r>
            <a:r>
              <a:rPr lang="de-DE" sz="2000" dirty="0"/>
              <a:t> </a:t>
            </a:r>
            <a:r>
              <a:rPr lang="de-DE" sz="2000" dirty="0" err="1"/>
              <a:t>points</a:t>
            </a:r>
            <a:r>
              <a:rPr lang="de-DE" sz="2000" dirty="0"/>
              <a:t> and </a:t>
            </a:r>
            <a:r>
              <a:rPr lang="de-DE" sz="2000" dirty="0" err="1"/>
              <a:t>straight</a:t>
            </a:r>
            <a:r>
              <a:rPr lang="de-DE" sz="2000" dirty="0"/>
              <a:t> </a:t>
            </a:r>
            <a:r>
              <a:rPr lang="de-DE" sz="2000" dirty="0" err="1"/>
              <a:t>segments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Insulation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85586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1E6BE-6D3A-8D50-6F06-3F0F00105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E8E10-42F9-3407-80DA-091E56F4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 : Insulation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4186-1596-25B3-8606-D16BD1B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8C1EA-B772-204D-0F30-A2145441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2EBC0-1380-B7B4-259A-9DAA86A6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36</a:t>
            </a:fld>
            <a:endParaRPr lang="en-GB" noProof="0" dirty="0"/>
          </a:p>
        </p:txBody>
      </p:sp>
      <p:pic>
        <p:nvPicPr>
          <p:cNvPr id="3074" name="Picture 2" descr="Applsci 10 01564 g001">
            <a:extLst>
              <a:ext uri="{FF2B5EF4-FFF2-40B4-BE49-F238E27FC236}">
                <a16:creationId xmlns:a16="http://schemas.microsoft.com/office/drawing/2014/main" id="{7D1DFEDB-14E1-154A-D8B2-030F9A65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56792"/>
            <a:ext cx="6096000" cy="29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ECCA2-16D0-19EE-2E7F-7676934FA111}"/>
              </a:ext>
            </a:extLst>
          </p:cNvPr>
          <p:cNvSpPr txBox="1"/>
          <p:nvPr/>
        </p:nvSpPr>
        <p:spPr>
          <a:xfrm>
            <a:off x="2451059" y="4823645"/>
            <a:ext cx="461664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err="1"/>
              <a:t>Faster</a:t>
            </a:r>
            <a:r>
              <a:rPr lang="de-DE" sz="2000" dirty="0"/>
              <a:t> </a:t>
            </a:r>
            <a:r>
              <a:rPr lang="de-DE" sz="2000" dirty="0" err="1"/>
              <a:t>current</a:t>
            </a:r>
            <a:r>
              <a:rPr lang="de-DE" sz="2000" dirty="0"/>
              <a:t> </a:t>
            </a:r>
            <a:r>
              <a:rPr lang="de-DE" sz="2000" dirty="0" err="1"/>
              <a:t>ramping</a:t>
            </a:r>
            <a:endParaRPr lang="de-D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Lower </a:t>
            </a:r>
            <a:r>
              <a:rPr lang="de-DE" sz="2000" dirty="0" err="1"/>
              <a:t>current</a:t>
            </a:r>
            <a:r>
              <a:rPr lang="de-DE" sz="2000" dirty="0"/>
              <a:t> </a:t>
            </a:r>
            <a:r>
              <a:rPr lang="de-DE" sz="2000" dirty="0" err="1"/>
              <a:t>density</a:t>
            </a:r>
            <a:endParaRPr lang="de-D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err="1"/>
              <a:t>Complicated</a:t>
            </a:r>
            <a:r>
              <a:rPr lang="de-DE" sz="2000" dirty="0"/>
              <a:t> </a:t>
            </a:r>
            <a:r>
              <a:rPr lang="de-DE" sz="2000" dirty="0" err="1"/>
              <a:t>quench</a:t>
            </a:r>
            <a:r>
              <a:rPr lang="de-DE" sz="2000" dirty="0"/>
              <a:t> </a:t>
            </a:r>
            <a:r>
              <a:rPr lang="de-DE" sz="2000" dirty="0" err="1"/>
              <a:t>protection</a:t>
            </a:r>
            <a:r>
              <a:rPr lang="de-DE" sz="2000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CE2DF-A8BD-9D41-B00A-6DA6E893EED2}"/>
              </a:ext>
            </a:extLst>
          </p:cNvPr>
          <p:cNvSpPr txBox="1"/>
          <p:nvPr/>
        </p:nvSpPr>
        <p:spPr>
          <a:xfrm>
            <a:off x="6635988" y="4823644"/>
            <a:ext cx="312329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Slow </a:t>
            </a:r>
            <a:r>
              <a:rPr lang="de-DE" sz="2000" dirty="0" err="1"/>
              <a:t>ramping</a:t>
            </a:r>
            <a:r>
              <a:rPr lang="de-DE" sz="2000" dirty="0"/>
              <a:t>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Possible </a:t>
            </a:r>
            <a:r>
              <a:rPr lang="de-DE" sz="2000" dirty="0" err="1"/>
              <a:t>current</a:t>
            </a:r>
            <a:r>
              <a:rPr lang="de-DE" sz="2000" dirty="0"/>
              <a:t> </a:t>
            </a:r>
            <a:r>
              <a:rPr lang="de-DE" sz="2000" dirty="0" err="1"/>
              <a:t>sharing</a:t>
            </a:r>
            <a:endParaRPr lang="de-D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err="1"/>
              <a:t>Easier</a:t>
            </a:r>
            <a:r>
              <a:rPr lang="de-DE" sz="2000" dirty="0"/>
              <a:t> </a:t>
            </a:r>
            <a:r>
              <a:rPr lang="de-DE" sz="2000" dirty="0" err="1"/>
              <a:t>quench</a:t>
            </a:r>
            <a:r>
              <a:rPr lang="de-DE" sz="2000" dirty="0"/>
              <a:t> </a:t>
            </a:r>
            <a:r>
              <a:rPr lang="de-DE" sz="2000" dirty="0" err="1"/>
              <a:t>protection</a:t>
            </a:r>
            <a:endParaRPr lang="de-D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75387-F346-BB2E-581F-E8FC422FEC5C}"/>
              </a:ext>
            </a:extLst>
          </p:cNvPr>
          <p:cNvSpPr txBox="1"/>
          <p:nvPr/>
        </p:nvSpPr>
        <p:spPr>
          <a:xfrm>
            <a:off x="4141610" y="1206971"/>
            <a:ext cx="14956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u="sng" dirty="0"/>
              <a:t>Full insulated</a:t>
            </a:r>
            <a:endParaRPr lang="de-DE" sz="20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D9968-FE03-4142-2062-777902A0926C}"/>
              </a:ext>
            </a:extLst>
          </p:cNvPr>
          <p:cNvSpPr txBox="1"/>
          <p:nvPr/>
        </p:nvSpPr>
        <p:spPr>
          <a:xfrm>
            <a:off x="7104112" y="1206971"/>
            <a:ext cx="158184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u="sng" dirty="0"/>
              <a:t>Non-insulated</a:t>
            </a:r>
            <a:endParaRPr lang="de-DE" sz="2000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224F4-3487-024D-62E3-D99987E173BE}"/>
              </a:ext>
            </a:extLst>
          </p:cNvPr>
          <p:cNvSpPr txBox="1"/>
          <p:nvPr/>
        </p:nvSpPr>
        <p:spPr>
          <a:xfrm>
            <a:off x="9552384" y="2756137"/>
            <a:ext cx="189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dirty="0">
                <a:solidFill>
                  <a:srgbClr val="222222"/>
                </a:solidFill>
                <a:effectLst/>
                <a:latin typeface="Helvetica Neue"/>
              </a:rPr>
              <a:t>Hwang YJ et al., </a:t>
            </a:r>
            <a:r>
              <a:rPr lang="de-DE" sz="1000" b="0" i="1" dirty="0">
                <a:solidFill>
                  <a:srgbClr val="222222"/>
                </a:solidFill>
                <a:effectLst/>
                <a:latin typeface="Helvetica Neue"/>
              </a:rPr>
              <a:t>Applied Sciences</a:t>
            </a:r>
            <a:r>
              <a:rPr lang="de-DE" sz="1000" b="0" i="0" dirty="0">
                <a:solidFill>
                  <a:srgbClr val="222222"/>
                </a:solidFill>
                <a:effectLst/>
                <a:latin typeface="Helvetica Neue"/>
              </a:rPr>
              <a:t>. 2020; 10(5):1564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170474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1402F-D3E3-0559-E47D-CEE4A298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B12E-B4FF-64FD-10AD-CE558C76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A2FFE-9F18-8DDA-6085-F7815D43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5C514-0A62-6692-10E0-79C7ED1A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03D57-5A12-5265-2AB8-1DE18FB2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37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5326B-0BC0-08A4-125A-4909EE3B428C}"/>
              </a:ext>
            </a:extLst>
          </p:cNvPr>
          <p:cNvSpPr txBox="1"/>
          <p:nvPr/>
        </p:nvSpPr>
        <p:spPr>
          <a:xfrm>
            <a:off x="1130410" y="2505670"/>
            <a:ext cx="9931180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CASPER undulator promises high field at small period lengths with variable polarization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Several challenges need to be overcome:</a:t>
            </a:r>
          </a:p>
          <a:p>
            <a:pPr marL="1371600" lvl="2" indent="-457200">
              <a:buFont typeface="+mj-lt"/>
              <a:buAutoNum type="arabicPeriod"/>
            </a:pPr>
            <a:r>
              <a:rPr lang="de-DE" sz="2000" dirty="0" err="1"/>
              <a:t>Magnetization</a:t>
            </a:r>
            <a:r>
              <a:rPr lang="de-DE" sz="2000" dirty="0"/>
              <a:t> </a:t>
            </a:r>
            <a:r>
              <a:rPr lang="de-DE" sz="2000" dirty="0" err="1"/>
              <a:t>currents</a:t>
            </a:r>
            <a:endParaRPr lang="de-DE" sz="2000" dirty="0"/>
          </a:p>
          <a:p>
            <a:pPr marL="1371600" lvl="2" indent="-457200">
              <a:buFont typeface="+mj-lt"/>
              <a:buAutoNum type="arabicPeriod"/>
            </a:pPr>
            <a:r>
              <a:rPr lang="de-DE" sz="2000" dirty="0"/>
              <a:t>Winding and end </a:t>
            </a:r>
            <a:r>
              <a:rPr lang="de-DE" sz="2000" dirty="0" err="1"/>
              <a:t>terminations</a:t>
            </a:r>
            <a:endParaRPr lang="de-DE" sz="2000" dirty="0"/>
          </a:p>
          <a:p>
            <a:pPr marL="1371600" lvl="2" indent="-457200">
              <a:buFont typeface="+mj-lt"/>
              <a:buAutoNum type="arabicPeriod"/>
            </a:pPr>
            <a:r>
              <a:rPr lang="de-DE" sz="2000" dirty="0"/>
              <a:t>Minimum </a:t>
            </a:r>
            <a:r>
              <a:rPr lang="de-DE" sz="2000" dirty="0" err="1"/>
              <a:t>bending</a:t>
            </a:r>
            <a:r>
              <a:rPr lang="de-DE" sz="2000" dirty="0"/>
              <a:t> </a:t>
            </a:r>
            <a:r>
              <a:rPr lang="de-DE" sz="2000" dirty="0" err="1"/>
              <a:t>radius</a:t>
            </a:r>
            <a:r>
              <a:rPr lang="de-DE" sz="2000" dirty="0"/>
              <a:t> </a:t>
            </a:r>
            <a:r>
              <a:rPr lang="de-DE" sz="2000" dirty="0" err="1"/>
              <a:t>studies</a:t>
            </a:r>
            <a:endParaRPr lang="de-DE" sz="2000" dirty="0"/>
          </a:p>
          <a:p>
            <a:pPr marL="1371600" lvl="2" indent="-457200">
              <a:buFont typeface="+mj-lt"/>
              <a:buAutoNum type="arabicPeriod"/>
            </a:pPr>
            <a:r>
              <a:rPr lang="de-DE" sz="2000" dirty="0" err="1"/>
              <a:t>Spacings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tapes</a:t>
            </a:r>
            <a:endParaRPr lang="de-DE" sz="2000" dirty="0"/>
          </a:p>
          <a:p>
            <a:pPr marL="1371600" lvl="2" indent="-457200">
              <a:buFont typeface="+mj-lt"/>
              <a:buAutoNum type="arabicPeriod"/>
            </a:pPr>
            <a:r>
              <a:rPr lang="de-DE" sz="2000" dirty="0" err="1"/>
              <a:t>Insulation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647522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D8D8691-E415-D813-AC63-FB8E3E8E4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46C5-07B0-7D30-BE7D-0AF6C19E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25B8B-453A-CA1F-6EF8-01449842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89EBF-111C-AFD6-3C1D-99328A01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C8FC6-BE18-0F71-B287-3B12D92D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38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37ACF-5D70-7888-C890-8F40DB24A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8" y="4144026"/>
            <a:ext cx="3254528" cy="2169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AB65E1-85CF-073B-C0DA-FB2E3DE0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18" y="4136690"/>
            <a:ext cx="3254529" cy="2169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9D12D5-2ADF-02D3-E29D-83FF0D90F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040" y="721051"/>
            <a:ext cx="5112457" cy="3408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539304-5EDA-0BCB-9287-DBA5E305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10" y="899815"/>
            <a:ext cx="3754216" cy="291143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C2FFE2-53E7-93EC-9590-92B80EC91C70}"/>
              </a:ext>
            </a:extLst>
          </p:cNvPr>
          <p:cNvCxnSpPr>
            <a:cxnSpLocks/>
          </p:cNvCxnSpPr>
          <p:nvPr/>
        </p:nvCxnSpPr>
        <p:spPr>
          <a:xfrm>
            <a:off x="947282" y="2600228"/>
            <a:ext cx="3769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BDC0CF-B439-B138-F307-CC587DF3E97A}"/>
              </a:ext>
            </a:extLst>
          </p:cNvPr>
          <p:cNvCxnSpPr>
            <a:cxnSpLocks/>
          </p:cNvCxnSpPr>
          <p:nvPr/>
        </p:nvCxnSpPr>
        <p:spPr>
          <a:xfrm>
            <a:off x="1315884" y="2612875"/>
            <a:ext cx="0" cy="7920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F66060FC-3ADE-70D9-A591-DAA67EFAA4D9}"/>
              </a:ext>
            </a:extLst>
          </p:cNvPr>
          <p:cNvSpPr/>
          <p:nvPr/>
        </p:nvSpPr>
        <p:spPr>
          <a:xfrm>
            <a:off x="1279880" y="257872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4D2491-A1C7-ECAF-7888-C238300192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443"/>
          <a:stretch>
            <a:fillRect/>
          </a:stretch>
        </p:blipFill>
        <p:spPr>
          <a:xfrm>
            <a:off x="559172" y="4144025"/>
            <a:ext cx="2296279" cy="21696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F1D0A9-6278-52CE-0050-335A1C30A159}"/>
              </a:ext>
            </a:extLst>
          </p:cNvPr>
          <p:cNvSpPr txBox="1"/>
          <p:nvPr/>
        </p:nvSpPr>
        <p:spPr>
          <a:xfrm>
            <a:off x="8760296" y="4921091"/>
            <a:ext cx="30963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Assuming constant current of 320 A (80% of </a:t>
            </a:r>
            <a:r>
              <a:rPr lang="en-US" sz="2000" dirty="0" err="1"/>
              <a:t>Ic</a:t>
            </a:r>
            <a:r>
              <a:rPr lang="en-US" sz="2000" dirty="0"/>
              <a:t> at 2T)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B91913-912E-78C0-3799-60F66B69CCE8}"/>
              </a:ext>
            </a:extLst>
          </p:cNvPr>
          <p:cNvSpPr txBox="1"/>
          <p:nvPr/>
        </p:nvSpPr>
        <p:spPr>
          <a:xfrm>
            <a:off x="7723194" y="551245"/>
            <a:ext cx="15960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Tape thickness variation</a:t>
            </a:r>
            <a:endParaRPr lang="de-DE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AA1449-E4E9-ED25-4BD8-76FF08847E58}"/>
              </a:ext>
            </a:extLst>
          </p:cNvPr>
          <p:cNvSpPr txBox="1"/>
          <p:nvPr/>
        </p:nvSpPr>
        <p:spPr>
          <a:xfrm>
            <a:off x="1046956" y="3836822"/>
            <a:ext cx="3254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000" dirty="0">
                <a:effectLst/>
              </a:rPr>
              <a:t>K. Tsuchiya </a:t>
            </a:r>
            <a:r>
              <a:rPr lang="de-DE" sz="1000" i="1" dirty="0">
                <a:effectLst/>
              </a:rPr>
              <a:t>et al.</a:t>
            </a:r>
            <a:r>
              <a:rPr lang="de-DE" sz="1000" dirty="0">
                <a:effectLst/>
              </a:rPr>
              <a:t>, </a:t>
            </a:r>
            <a:r>
              <a:rPr lang="de-DE" sz="1000" i="1" dirty="0" err="1">
                <a:effectLst/>
              </a:rPr>
              <a:t>Cryogenics</a:t>
            </a:r>
            <a:r>
              <a:rPr lang="de-DE" sz="1000" dirty="0">
                <a:effectLst/>
              </a:rPr>
              <a:t>, vol. 85, pp. 1–7, Jul. 2017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65036-84BF-B7FA-E3E0-24DE31CC4469}"/>
              </a:ext>
            </a:extLst>
          </p:cNvPr>
          <p:cNvSpPr txBox="1"/>
          <p:nvPr/>
        </p:nvSpPr>
        <p:spPr>
          <a:xfrm>
            <a:off x="2783632" y="3652156"/>
            <a:ext cx="9361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perpendicular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8076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0184C-C08F-5E8A-31FE-882DE31A6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2C68F4E-F2D7-6A04-2537-9795023D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2200185"/>
            <a:ext cx="5470502" cy="23877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D7F2-A569-17C9-181D-97744118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1FCCE-5622-C2E1-A0B5-3675D387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D12CD-069F-4E9A-1D88-BBCC075D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899869B-05DB-32C4-510F-19A98A0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020F39-3991-95F5-F7F0-5FBFA37217DD}"/>
              </a:ext>
            </a:extLst>
          </p:cNvPr>
          <p:cNvSpPr/>
          <p:nvPr/>
        </p:nvSpPr>
        <p:spPr>
          <a:xfrm>
            <a:off x="1991544" y="5877272"/>
            <a:ext cx="331670" cy="16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CB11F4-87AE-778E-10A3-F5F67C8BA7CD}"/>
              </a:ext>
            </a:extLst>
          </p:cNvPr>
          <p:cNvSpPr/>
          <p:nvPr/>
        </p:nvSpPr>
        <p:spPr>
          <a:xfrm>
            <a:off x="4222684" y="6005567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50D267-C109-48F8-8077-630E22DB66FA}"/>
              </a:ext>
            </a:extLst>
          </p:cNvPr>
          <p:cNvSpPr/>
          <p:nvPr/>
        </p:nvSpPr>
        <p:spPr>
          <a:xfrm>
            <a:off x="6500881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9B3736-E156-1E62-F3B8-7504FFCB38A6}"/>
              </a:ext>
            </a:extLst>
          </p:cNvPr>
          <p:cNvSpPr txBox="1"/>
          <p:nvPr/>
        </p:nvSpPr>
        <p:spPr>
          <a:xfrm>
            <a:off x="695325" y="3275111"/>
            <a:ext cx="429111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/>
              <a:t>CASPER undulator: Intertwined helices</a:t>
            </a:r>
          </a:p>
          <a:p>
            <a:pPr algn="ctr"/>
            <a:r>
              <a:rPr lang="en-US" sz="2000" dirty="0"/>
              <a:t>Layer 1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427472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6E80-058D-0B60-5F3B-F62893291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2AAB0F-CB4A-356F-F5D3-882946FA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2290756"/>
            <a:ext cx="5663953" cy="25842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87899-0118-CE5A-A548-83AB5BCF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19C46-C64C-0169-7606-CB88FE01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27629-8CFC-D96E-DBAC-3701D7B8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2C899FC-B47C-D8D4-B486-7B4A74E6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F9AD67-44D9-AE96-3F65-3A10C281AFAE}"/>
              </a:ext>
            </a:extLst>
          </p:cNvPr>
          <p:cNvSpPr/>
          <p:nvPr/>
        </p:nvSpPr>
        <p:spPr>
          <a:xfrm>
            <a:off x="1991544" y="5877272"/>
            <a:ext cx="331670" cy="16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6302A3-ABC3-61A8-BBF9-A231323C6423}"/>
              </a:ext>
            </a:extLst>
          </p:cNvPr>
          <p:cNvSpPr/>
          <p:nvPr/>
        </p:nvSpPr>
        <p:spPr>
          <a:xfrm>
            <a:off x="4222684" y="6005567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35898-29C4-2D27-FA01-5CB1230B75E7}"/>
              </a:ext>
            </a:extLst>
          </p:cNvPr>
          <p:cNvSpPr/>
          <p:nvPr/>
        </p:nvSpPr>
        <p:spPr>
          <a:xfrm>
            <a:off x="6500881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1F45B-7D07-68BD-CD28-E31807786431}"/>
              </a:ext>
            </a:extLst>
          </p:cNvPr>
          <p:cNvSpPr txBox="1"/>
          <p:nvPr/>
        </p:nvSpPr>
        <p:spPr>
          <a:xfrm>
            <a:off x="695325" y="3275111"/>
            <a:ext cx="429111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/>
              <a:t>CASPER undulator: Intertwined helices</a:t>
            </a:r>
          </a:p>
          <a:p>
            <a:pPr algn="ctr"/>
            <a:r>
              <a:rPr lang="en-US" sz="2000" dirty="0"/>
              <a:t>Layer 2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8213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C98C-C361-E000-2471-DCA54A2E4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734EBFC-6DC6-85CC-BE82-585CF400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2125802"/>
            <a:ext cx="5544690" cy="26063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EB223-E54D-471F-0065-01A9CFB2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3E85E-6546-4ADE-D604-F9E495B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6B7C8-6C45-5B30-BDA4-A03CE734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2D1EC8B-095F-B044-2C10-05EB1562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FB8656-6AD8-EA62-167D-B92B62F4CDA0}"/>
              </a:ext>
            </a:extLst>
          </p:cNvPr>
          <p:cNvSpPr/>
          <p:nvPr/>
        </p:nvSpPr>
        <p:spPr>
          <a:xfrm>
            <a:off x="1991544" y="5877272"/>
            <a:ext cx="331670" cy="16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65C82C-C0A6-D48A-8654-B3C2E0D0AAD1}"/>
              </a:ext>
            </a:extLst>
          </p:cNvPr>
          <p:cNvSpPr/>
          <p:nvPr/>
        </p:nvSpPr>
        <p:spPr>
          <a:xfrm>
            <a:off x="4222684" y="6005567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A44017-8E73-B425-245E-CCCF2BA3EFEA}"/>
              </a:ext>
            </a:extLst>
          </p:cNvPr>
          <p:cNvSpPr/>
          <p:nvPr/>
        </p:nvSpPr>
        <p:spPr>
          <a:xfrm>
            <a:off x="6500881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74F30D-9EAD-EAFF-8514-C916554BFCAB}"/>
              </a:ext>
            </a:extLst>
          </p:cNvPr>
          <p:cNvSpPr txBox="1"/>
          <p:nvPr/>
        </p:nvSpPr>
        <p:spPr>
          <a:xfrm>
            <a:off x="695325" y="3275111"/>
            <a:ext cx="429111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/>
              <a:t>CASPER undulator: Intertwined helices</a:t>
            </a:r>
          </a:p>
          <a:p>
            <a:pPr algn="ctr"/>
            <a:r>
              <a:rPr lang="en-US" sz="2000" dirty="0"/>
              <a:t>Layer 3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72163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DC867-4CB7-0856-22B9-834E2B73F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87A3DB-3ADA-ABFA-4478-1F021ACD1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664" y="2093746"/>
            <a:ext cx="5691119" cy="26764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505D-ED82-292C-3BF1-6DECA483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E339-D2A6-5D92-962A-FD42C79F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FB3B9-0E05-387D-E492-ABA22908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342C389-7EBF-4202-78AB-075A6BE3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D299EF-9037-D847-A921-C72A80B27FF9}"/>
              </a:ext>
            </a:extLst>
          </p:cNvPr>
          <p:cNvSpPr/>
          <p:nvPr/>
        </p:nvSpPr>
        <p:spPr>
          <a:xfrm>
            <a:off x="1991544" y="5877272"/>
            <a:ext cx="331670" cy="16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A6E44E-C11B-334F-73DC-534ECC644127}"/>
              </a:ext>
            </a:extLst>
          </p:cNvPr>
          <p:cNvSpPr/>
          <p:nvPr/>
        </p:nvSpPr>
        <p:spPr>
          <a:xfrm>
            <a:off x="4222684" y="6005567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F95B89-AC4C-2118-F2F2-B7471AD78BA7}"/>
              </a:ext>
            </a:extLst>
          </p:cNvPr>
          <p:cNvSpPr/>
          <p:nvPr/>
        </p:nvSpPr>
        <p:spPr>
          <a:xfrm>
            <a:off x="6500881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F87C2-F404-35AC-8F42-F06DBF32E06F}"/>
              </a:ext>
            </a:extLst>
          </p:cNvPr>
          <p:cNvSpPr txBox="1"/>
          <p:nvPr/>
        </p:nvSpPr>
        <p:spPr>
          <a:xfrm>
            <a:off x="695325" y="3275111"/>
            <a:ext cx="429111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/>
              <a:t>CASPER undulator: Intertwined helices</a:t>
            </a:r>
          </a:p>
          <a:p>
            <a:pPr algn="ctr"/>
            <a:r>
              <a:rPr lang="en-US" sz="2000" dirty="0"/>
              <a:t>Layer 4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2725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5ECF3-ADDA-5D3B-4459-49E11A499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8AC103-BC8C-05D4-4AB5-DDA18696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172" y="2247688"/>
            <a:ext cx="5470502" cy="256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7479B-CC7C-A4E9-361A-E9365ACE6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72" y="2206319"/>
            <a:ext cx="5470502" cy="2603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CB9C-F2EF-C06A-ABD8-943EF16D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50A7-6868-B1BA-0835-888A7052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E614-9096-1AB1-11AB-04E7C26F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B4EAA-07AD-F260-1EE6-B6592B2A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EA4ED-A638-89BD-091B-95E78F56F467}"/>
              </a:ext>
            </a:extLst>
          </p:cNvPr>
          <p:cNvSpPr/>
          <p:nvPr/>
        </p:nvSpPr>
        <p:spPr>
          <a:xfrm>
            <a:off x="1991544" y="5877272"/>
            <a:ext cx="331670" cy="16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E7375F-CBDE-39AC-043A-78318C6735D1}"/>
              </a:ext>
            </a:extLst>
          </p:cNvPr>
          <p:cNvSpPr/>
          <p:nvPr/>
        </p:nvSpPr>
        <p:spPr>
          <a:xfrm>
            <a:off x="4222684" y="6005567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EF2372-1B24-C8E0-D7F5-D718D84377E7}"/>
              </a:ext>
            </a:extLst>
          </p:cNvPr>
          <p:cNvSpPr/>
          <p:nvPr/>
        </p:nvSpPr>
        <p:spPr>
          <a:xfrm>
            <a:off x="6500881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DAF4A-39AB-2394-290E-2BE4DD6EE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172" y="2031578"/>
            <a:ext cx="5470502" cy="2794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5B147-98A7-2873-3ADF-92A040635A20}"/>
              </a:ext>
            </a:extLst>
          </p:cNvPr>
          <p:cNvSpPr txBox="1"/>
          <p:nvPr/>
        </p:nvSpPr>
        <p:spPr>
          <a:xfrm>
            <a:off x="695325" y="3275111"/>
            <a:ext cx="429111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/>
              <a:t>CASPER undulator: Intertwined helices</a:t>
            </a:r>
          </a:p>
          <a:p>
            <a:pPr algn="ctr"/>
            <a:r>
              <a:rPr lang="en-US" sz="2000" dirty="0"/>
              <a:t>Layer 10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9709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33467-04F2-5141-C781-EE11AB9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15.05.2026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02E5A-4FF7-E6FB-3FC4-C6D39EEE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543D8-9361-CFDE-A80A-398ABACA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pic>
        <p:nvPicPr>
          <p:cNvPr id="13" name="CASPER_periodic">
            <a:hlinkClick r:id="" action="ppaction://media"/>
            <a:extLst>
              <a:ext uri="{FF2B5EF4-FFF2-40B4-BE49-F238E27FC236}">
                <a16:creationId xmlns:a16="http://schemas.microsoft.com/office/drawing/2014/main" id="{A1745B66-0715-B801-64F6-C7C34A878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272" y="1123674"/>
            <a:ext cx="9433048" cy="2456523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C1F08BB5-F057-4FC3-B4F8-1F43A35B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sz="1400" dirty="0"/>
              <a:t>ompact </a:t>
            </a:r>
            <a:r>
              <a:rPr lang="en-US" dirty="0"/>
              <a:t>A</a:t>
            </a:r>
            <a:r>
              <a:rPr lang="en-US" sz="1400" dirty="0"/>
              <a:t>rbitrary </a:t>
            </a:r>
            <a:r>
              <a:rPr lang="en-US" dirty="0"/>
              <a:t>S</a:t>
            </a:r>
            <a:r>
              <a:rPr lang="en-US" sz="1400" dirty="0"/>
              <a:t>uperconducting </a:t>
            </a:r>
            <a:r>
              <a:rPr lang="en-US" dirty="0"/>
              <a:t>P</a:t>
            </a:r>
            <a:r>
              <a:rPr lang="en-US" sz="1400" dirty="0"/>
              <a:t>olarization </a:t>
            </a:r>
            <a:r>
              <a:rPr lang="en-US" dirty="0"/>
              <a:t>E</a:t>
            </a:r>
            <a:r>
              <a:rPr lang="en-US" sz="1400" dirty="0"/>
              <a:t>mitting </a:t>
            </a:r>
            <a:r>
              <a:rPr lang="en-US" dirty="0"/>
              <a:t>R</a:t>
            </a:r>
            <a:r>
              <a:rPr lang="en-US" sz="1400" dirty="0"/>
              <a:t>adiator</a:t>
            </a:r>
            <a:endParaRPr lang="de-DE" sz="2000" b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8D301A-DBDB-7455-7321-15480BF50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074" y="3503008"/>
            <a:ext cx="4121852" cy="2747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A3BB2D-860E-37A3-DA1B-B205C6BBA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796" y="3473418"/>
            <a:ext cx="4094598" cy="2729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D03D2F-C2D0-371D-E34C-359F17808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536" y="3470559"/>
            <a:ext cx="4094600" cy="27297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C7001A6-60E7-D454-D3C3-961691BA0491}"/>
              </a:ext>
            </a:extLst>
          </p:cNvPr>
          <p:cNvSpPr/>
          <p:nvPr/>
        </p:nvSpPr>
        <p:spPr>
          <a:xfrm>
            <a:off x="1991544" y="5877272"/>
            <a:ext cx="331670" cy="16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E3E97F-B432-38FE-DFAC-AC716B1EFC48}"/>
              </a:ext>
            </a:extLst>
          </p:cNvPr>
          <p:cNvSpPr/>
          <p:nvPr/>
        </p:nvSpPr>
        <p:spPr>
          <a:xfrm>
            <a:off x="4222684" y="6005567"/>
            <a:ext cx="220617" cy="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7AE394-6DF5-DC7E-9CB5-0145A0062D19}"/>
              </a:ext>
            </a:extLst>
          </p:cNvPr>
          <p:cNvSpPr/>
          <p:nvPr/>
        </p:nvSpPr>
        <p:spPr>
          <a:xfrm>
            <a:off x="6500881" y="5968915"/>
            <a:ext cx="220617" cy="6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            </a:t>
            </a:r>
            <a:endParaRPr lang="de-DE" sz="2000" dirty="0" err="1"/>
          </a:p>
        </p:txBody>
      </p:sp>
    </p:spTree>
    <p:extLst>
      <p:ext uri="{BB962C8B-B14F-4D97-AF65-F5344CB8AC3E}">
        <p14:creationId xmlns:p14="http://schemas.microsoft.com/office/powerpoint/2010/main" val="26074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17474 0.0048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18646 0.0046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bc24777f-78b6-4f3c-a73a-d5fa08e4d537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9077d15-72ed-4fec-bcfe-3472729e91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PSI_CPS_Presentation_Content_Slides</Template>
  <TotalTime>0</TotalTime>
  <Words>1353</Words>
  <Application>Microsoft Office PowerPoint</Application>
  <PresentationFormat>Widescreen</PresentationFormat>
  <Paragraphs>330</Paragraphs>
  <Slides>38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Arial</vt:lpstr>
      <vt:lpstr>Cambria Math</vt:lpstr>
      <vt:lpstr>Helvetica Neue</vt:lpstr>
      <vt:lpstr>HelveticaNeue Regular</vt:lpstr>
      <vt:lpstr>Benutzerdefiniertes Design</vt:lpstr>
      <vt:lpstr>CASPER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Compact Arbitrary Superconducting Polarization Emitting Radiator</vt:lpstr>
      <vt:lpstr>CASPER : Magnetization currents</vt:lpstr>
      <vt:lpstr>CASPER : Magnetization currents</vt:lpstr>
      <vt:lpstr>CASPER : Magnetization currents</vt:lpstr>
      <vt:lpstr>CASPER : Magnetization currents</vt:lpstr>
      <vt:lpstr>CASPER : Magnetization currents</vt:lpstr>
      <vt:lpstr>CASPER : Magnetization currents</vt:lpstr>
      <vt:lpstr>CASPER : Magnetization currents</vt:lpstr>
      <vt:lpstr>CASPER : Magnetization currents</vt:lpstr>
      <vt:lpstr>Compact Arbitrary Superconducting Polarization Emitting Radiator</vt:lpstr>
      <vt:lpstr>CASPER : End terminations</vt:lpstr>
      <vt:lpstr>CASPER : End terminations</vt:lpstr>
      <vt:lpstr>CASPER : End terminations</vt:lpstr>
      <vt:lpstr>CASPER : End terminations</vt:lpstr>
      <vt:lpstr>CASPER : End terminations</vt:lpstr>
      <vt:lpstr>CASPER : End terminations</vt:lpstr>
      <vt:lpstr>CASPER : End terminations</vt:lpstr>
      <vt:lpstr>Compact Arbitrary Superconducting Polarization Emitting Radiator</vt:lpstr>
      <vt:lpstr>CASPER : Minimum bending radius</vt:lpstr>
      <vt:lpstr>Compact Arbitrary Superconducting Polarization Emitting Radiator</vt:lpstr>
      <vt:lpstr>CASPER : Crossing points spacing</vt:lpstr>
      <vt:lpstr>Compact Arbitrary Superconducting Polarization Emitting Radiator</vt:lpstr>
      <vt:lpstr>CASPER : Insulation</vt:lpstr>
      <vt:lpstr>Conclusion</vt:lpstr>
      <vt:lpstr>Compact Arbitrary Superconducting Polarization Emitting Radiator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field uniformity of high-temperature superconducting undulators</dc:title>
  <dc:creator>Arsenault Alexandre</dc:creator>
  <dc:description>erstellt durch Vorlagenbauer.ch</dc:description>
  <cp:lastModifiedBy>Arsenault, Alexandre</cp:lastModifiedBy>
  <cp:revision>315</cp:revision>
  <dcterms:created xsi:type="dcterms:W3CDTF">2024-05-29T12:36:28Z</dcterms:created>
  <dcterms:modified xsi:type="dcterms:W3CDTF">2026-05-12T07:51:33Z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