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handoutMasterIdLst>
    <p:handoutMasterId r:id="rId31"/>
  </p:handoutMasterIdLst>
  <p:sldIdLst>
    <p:sldId id="268" r:id="rId2"/>
    <p:sldId id="295" r:id="rId3"/>
    <p:sldId id="297" r:id="rId4"/>
    <p:sldId id="308" r:id="rId5"/>
    <p:sldId id="299" r:id="rId6"/>
    <p:sldId id="292" r:id="rId7"/>
    <p:sldId id="312" r:id="rId8"/>
    <p:sldId id="318" r:id="rId9"/>
    <p:sldId id="296" r:id="rId10"/>
    <p:sldId id="313" r:id="rId11"/>
    <p:sldId id="319" r:id="rId12"/>
    <p:sldId id="310" r:id="rId13"/>
    <p:sldId id="315" r:id="rId14"/>
    <p:sldId id="316" r:id="rId15"/>
    <p:sldId id="321" r:id="rId16"/>
    <p:sldId id="304" r:id="rId17"/>
    <p:sldId id="309" r:id="rId18"/>
    <p:sldId id="293" r:id="rId19"/>
    <p:sldId id="298" r:id="rId20"/>
    <p:sldId id="317" r:id="rId21"/>
    <p:sldId id="320" r:id="rId22"/>
    <p:sldId id="300" r:id="rId23"/>
    <p:sldId id="306" r:id="rId24"/>
    <p:sldId id="307" r:id="rId25"/>
    <p:sldId id="301" r:id="rId26"/>
    <p:sldId id="302" r:id="rId27"/>
    <p:sldId id="303" r:id="rId28"/>
    <p:sldId id="305" r:id="rId29"/>
  </p:sldIdLst>
  <p:sldSz cx="9144000" cy="6858000" type="screen4x3"/>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userDrawn="1">
          <p15:clr>
            <a:srgbClr val="A4A3A4"/>
          </p15:clr>
        </p15:guide>
        <p15:guide id="2" pos="249"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FF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4" autoAdjust="0"/>
    <p:restoredTop sz="86892" autoAdjust="0"/>
  </p:normalViewPr>
  <p:slideViewPr>
    <p:cSldViewPr showGuides="1">
      <p:cViewPr>
        <p:scale>
          <a:sx n="110" d="100"/>
          <a:sy n="110" d="100"/>
        </p:scale>
        <p:origin x="1818" y="102"/>
      </p:cViewPr>
      <p:guideLst>
        <p:guide orient="horz" pos="913"/>
        <p:guide pos="24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p:scale>
          <a:sx n="100" d="100"/>
          <a:sy n="100" d="100"/>
        </p:scale>
        <p:origin x="3552" y="72"/>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4283" cy="49829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8646" y="1"/>
            <a:ext cx="2944283" cy="498295"/>
          </a:xfrm>
          <a:prstGeom prst="rect">
            <a:avLst/>
          </a:prstGeom>
        </p:spPr>
        <p:txBody>
          <a:bodyPr vert="horz" lIns="91440" tIns="45720" rIns="91440" bIns="45720" rtlCol="0"/>
          <a:lstStyle>
            <a:lvl1pPr algn="r">
              <a:defRPr sz="1200"/>
            </a:lvl1pPr>
          </a:lstStyle>
          <a:p>
            <a:fld id="{FC75E6C4-5F43-4FF9-96D4-21B8157BE639}" type="datetimeFigureOut">
              <a:rPr lang="de-DE" smtClean="0"/>
              <a:t>12.05.2026</a:t>
            </a:fld>
            <a:endParaRPr lang="de-DE"/>
          </a:p>
        </p:txBody>
      </p:sp>
      <p:sp>
        <p:nvSpPr>
          <p:cNvPr id="4" name="Fußzeilenplatzhalter 3"/>
          <p:cNvSpPr>
            <a:spLocks noGrp="1"/>
          </p:cNvSpPr>
          <p:nvPr>
            <p:ph type="ftr" sz="quarter" idx="2"/>
          </p:nvPr>
        </p:nvSpPr>
        <p:spPr>
          <a:xfrm>
            <a:off x="1" y="9433107"/>
            <a:ext cx="2944283" cy="498293"/>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8646" y="9433107"/>
            <a:ext cx="2944283" cy="498293"/>
          </a:xfrm>
          <a:prstGeom prst="rect">
            <a:avLst/>
          </a:prstGeom>
        </p:spPr>
        <p:txBody>
          <a:bodyPr vert="horz" lIns="91440" tIns="45720" rIns="91440" bIns="45720" rtlCol="0" anchor="b"/>
          <a:lstStyle>
            <a:lvl1pPr algn="r">
              <a:defRPr sz="1200"/>
            </a:lvl1pPr>
          </a:lstStyle>
          <a:p>
            <a:fld id="{53E8B182-0F75-451D-B88B-ABD1C205B431}" type="slidenum">
              <a:rPr lang="de-DE" smtClean="0"/>
              <a:t>‹Nr.›</a:t>
            </a:fld>
            <a:endParaRPr lang="de-DE"/>
          </a:p>
        </p:txBody>
      </p:sp>
    </p:spTree>
    <p:extLst>
      <p:ext uri="{BB962C8B-B14F-4D97-AF65-F5344CB8AC3E}">
        <p14:creationId xmlns:p14="http://schemas.microsoft.com/office/powerpoint/2010/main" val="391809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4283" cy="49829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8646" y="1"/>
            <a:ext cx="2944283" cy="498295"/>
          </a:xfrm>
          <a:prstGeom prst="rect">
            <a:avLst/>
          </a:prstGeom>
        </p:spPr>
        <p:txBody>
          <a:bodyPr vert="horz" lIns="91440" tIns="45720" rIns="91440" bIns="45720" rtlCol="0"/>
          <a:lstStyle>
            <a:lvl1pPr algn="r">
              <a:defRPr sz="1200"/>
            </a:lvl1pPr>
          </a:lstStyle>
          <a:p>
            <a:fld id="{801BD367-6A7A-405A-BFB1-15817186491F}" type="datetimeFigureOut">
              <a:rPr lang="de-DE" smtClean="0"/>
              <a:t>12.05.2026</a:t>
            </a:fld>
            <a:endParaRPr lang="de-DE"/>
          </a:p>
        </p:txBody>
      </p:sp>
      <p:sp>
        <p:nvSpPr>
          <p:cNvPr id="4" name="Folienbildplatzhalter 3"/>
          <p:cNvSpPr>
            <a:spLocks noGrp="1" noRot="1" noChangeAspect="1"/>
          </p:cNvSpPr>
          <p:nvPr>
            <p:ph type="sldImg" idx="2"/>
          </p:nvPr>
        </p:nvSpPr>
        <p:spPr>
          <a:xfrm>
            <a:off x="1163638" y="1241425"/>
            <a:ext cx="4467225" cy="3351213"/>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79486"/>
            <a:ext cx="5435600" cy="4487692"/>
          </a:xfrm>
          <a:prstGeom prst="rect">
            <a:avLst/>
          </a:prstGeom>
        </p:spPr>
        <p:txBody>
          <a:bodyPr vert="horz" lIns="91440" tIns="45720" rIns="91440" bIns="45720" rtlCol="0"/>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1" y="9433107"/>
            <a:ext cx="2944283" cy="498293"/>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8646" y="9433107"/>
            <a:ext cx="2944283" cy="498293"/>
          </a:xfrm>
          <a:prstGeom prst="rect">
            <a:avLst/>
          </a:prstGeom>
        </p:spPr>
        <p:txBody>
          <a:bodyPr vert="horz" lIns="91440" tIns="45720" rIns="91440" bIns="45720" rtlCol="0" anchor="b"/>
          <a:lstStyle>
            <a:lvl1pPr algn="r">
              <a:defRPr sz="1200"/>
            </a:lvl1pPr>
          </a:lstStyle>
          <a:p>
            <a:fld id="{BE7B5255-5329-45F9-87F3-A2F9FB4734DF}" type="slidenum">
              <a:rPr lang="de-DE" smtClean="0"/>
              <a:t>‹Nr.›</a:t>
            </a:fld>
            <a:endParaRPr lang="de-DE"/>
          </a:p>
        </p:txBody>
      </p:sp>
    </p:spTree>
    <p:extLst>
      <p:ext uri="{BB962C8B-B14F-4D97-AF65-F5344CB8AC3E}">
        <p14:creationId xmlns:p14="http://schemas.microsoft.com/office/powerpoint/2010/main" val="1927676706"/>
      </p:ext>
    </p:extLst>
  </p:cSld>
  <p:clrMap bg1="lt1" tx1="dk1" bg2="lt2" tx2="dk2" accent1="accent1" accent2="accent2" accent3="accent3" accent4="accent4" accent5="accent5" accent6="accent6" hlink="hlink" folHlink="folHlink"/>
  <p:notesStyle>
    <a:lvl1pPr marL="1778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556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2925" indent="-187325" algn="l" defTabSz="914400" rtl="0" eaLnBrk="1" latinLnBrk="0" hangingPunct="1">
      <a:buFont typeface="Arial" panose="020B0604020202020204" pitchFamily="34" charset="0"/>
      <a:buChar char="•"/>
      <a:tabLst/>
      <a:defRPr sz="1200" kern="1200">
        <a:solidFill>
          <a:schemeClr val="tx1"/>
        </a:solidFill>
        <a:latin typeface="+mn-lt"/>
        <a:ea typeface="+mn-ea"/>
        <a:cs typeface="+mn-cs"/>
      </a:defRPr>
    </a:lvl3pPr>
    <a:lvl4pPr marL="7207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985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E7B5255-5329-45F9-87F3-A2F9FB4734DF}" type="slidenum">
              <a:rPr lang="de-DE" smtClean="0"/>
              <a:t>1</a:t>
            </a:fld>
            <a:endParaRPr lang="de-DE"/>
          </a:p>
        </p:txBody>
      </p:sp>
    </p:spTree>
    <p:extLst>
      <p:ext uri="{BB962C8B-B14F-4D97-AF65-F5344CB8AC3E}">
        <p14:creationId xmlns:p14="http://schemas.microsoft.com/office/powerpoint/2010/main" val="3987961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coil is 3 turns (at bottom and top, respectively) of ~5mm^2 copper wire</a:t>
            </a:r>
          </a:p>
          <a:p>
            <a:r>
              <a:rPr lang="en-GB" dirty="0"/>
              <a:t>makes 38uT per Ampere at minimum gap 1mm, and 6.3uT at fully opened gap 200mm</a:t>
            </a:r>
          </a:p>
          <a:p>
            <a:r>
              <a:rPr lang="en-GB" dirty="0"/>
              <a:t>x2.5m long makes 95mTmm/A @ 1mm and 16mTmm/A @ 200mm</a:t>
            </a:r>
          </a:p>
          <a:p>
            <a:r>
              <a:rPr lang="en-GB" dirty="0"/>
              <a:t>maximum current 10Amp -&gt; 380uT / 0.95Tmm</a:t>
            </a:r>
          </a:p>
          <a:p>
            <a:r>
              <a:rPr lang="en-GB" dirty="0"/>
              <a:t>coil width 100mm, distance between </a:t>
            </a:r>
            <a:r>
              <a:rPr lang="en-GB" dirty="0" err="1"/>
              <a:t>top&amp;bottom</a:t>
            </a:r>
            <a:r>
              <a:rPr lang="en-GB" dirty="0"/>
              <a:t> coils 50mm at minimum gap</a:t>
            </a:r>
          </a:p>
          <a:p>
            <a:endParaRPr lang="en-GB" dirty="0"/>
          </a:p>
        </p:txBody>
      </p:sp>
      <p:sp>
        <p:nvSpPr>
          <p:cNvPr id="4" name="Foliennummernplatzhalter 3"/>
          <p:cNvSpPr>
            <a:spLocks noGrp="1"/>
          </p:cNvSpPr>
          <p:nvPr>
            <p:ph type="sldNum" sz="quarter" idx="5"/>
          </p:nvPr>
        </p:nvSpPr>
        <p:spPr/>
        <p:txBody>
          <a:bodyPr/>
          <a:lstStyle/>
          <a:p>
            <a:fld id="{BE7B5255-5329-45F9-87F3-A2F9FB4734DF}" type="slidenum">
              <a:rPr lang="de-DE" smtClean="0"/>
              <a:t>10</a:t>
            </a:fld>
            <a:endParaRPr lang="de-DE"/>
          </a:p>
        </p:txBody>
      </p:sp>
    </p:spTree>
    <p:extLst>
      <p:ext uri="{BB962C8B-B14F-4D97-AF65-F5344CB8AC3E}">
        <p14:creationId xmlns:p14="http://schemas.microsoft.com/office/powerpoint/2010/main" val="566865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coil is 3 turns (at bottom and top, respectively) of ~5mm^2 copper wire</a:t>
            </a:r>
          </a:p>
          <a:p>
            <a:r>
              <a:rPr lang="en-GB" dirty="0"/>
              <a:t>makes 38uT per Ampere at minimum gap 1mm, and 6.3uT at fully opened gap 200mm</a:t>
            </a:r>
          </a:p>
          <a:p>
            <a:r>
              <a:rPr lang="en-GB" dirty="0"/>
              <a:t>x2.5m long makes 95mTmm/A @ 1mm and 16mTmm/A @ 200mm</a:t>
            </a:r>
          </a:p>
          <a:p>
            <a:r>
              <a:rPr lang="en-GB" dirty="0"/>
              <a:t>maximum current 10Amp -&gt; 380uT / 0.95Tmm</a:t>
            </a:r>
          </a:p>
          <a:p>
            <a:r>
              <a:rPr lang="en-GB" dirty="0"/>
              <a:t>coil width 100mm, distance between </a:t>
            </a:r>
            <a:r>
              <a:rPr lang="en-GB" dirty="0" err="1"/>
              <a:t>top&amp;bottom</a:t>
            </a:r>
            <a:r>
              <a:rPr lang="en-GB" dirty="0"/>
              <a:t> coils 50mm at minimum gap</a:t>
            </a:r>
          </a:p>
          <a:p>
            <a:endParaRPr lang="en-GB" dirty="0"/>
          </a:p>
        </p:txBody>
      </p:sp>
      <p:sp>
        <p:nvSpPr>
          <p:cNvPr id="4" name="Foliennummernplatzhalter 3"/>
          <p:cNvSpPr>
            <a:spLocks noGrp="1"/>
          </p:cNvSpPr>
          <p:nvPr>
            <p:ph type="sldNum" sz="quarter" idx="5"/>
          </p:nvPr>
        </p:nvSpPr>
        <p:spPr/>
        <p:txBody>
          <a:bodyPr/>
          <a:lstStyle/>
          <a:p>
            <a:fld id="{BE7B5255-5329-45F9-87F3-A2F9FB4734DF}" type="slidenum">
              <a:rPr lang="de-DE" smtClean="0"/>
              <a:t>11</a:t>
            </a:fld>
            <a:endParaRPr lang="de-DE"/>
          </a:p>
        </p:txBody>
      </p:sp>
    </p:spTree>
    <p:extLst>
      <p:ext uri="{BB962C8B-B14F-4D97-AF65-F5344CB8AC3E}">
        <p14:creationId xmlns:p14="http://schemas.microsoft.com/office/powerpoint/2010/main" val="1738054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E7B5255-5329-45F9-87F3-A2F9FB4734DF}" type="slidenum">
              <a:rPr lang="de-DE" smtClean="0"/>
              <a:t>12</a:t>
            </a:fld>
            <a:endParaRPr lang="de-DE"/>
          </a:p>
        </p:txBody>
      </p:sp>
    </p:spTree>
    <p:extLst>
      <p:ext uri="{BB962C8B-B14F-4D97-AF65-F5344CB8AC3E}">
        <p14:creationId xmlns:p14="http://schemas.microsoft.com/office/powerpoint/2010/main" val="2407522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r>
              <a:rPr lang="en-GB" dirty="0"/>
              <a:t>"with adjusted calibration polynomial by </a:t>
            </a:r>
            <a:r>
              <a:rPr lang="en-GB" dirty="0" err="1"/>
              <a:t>Bz</a:t>
            </a:r>
            <a:r>
              <a:rPr lang="en-GB" dirty="0"/>
              <a:t>+=0.00011By^2" correction should be checked/recalibrated by stretched wire for different devices (most probably depends on undulator period/field gradients)</a:t>
            </a:r>
          </a:p>
          <a:p>
            <a:pPr lvl="1"/>
            <a:r>
              <a:rPr lang="en-GB" dirty="0"/>
              <a:t>If sensor is rotated by 90 </a:t>
            </a:r>
            <a:r>
              <a:rPr lang="en-GB" dirty="0" err="1"/>
              <a:t>deg</a:t>
            </a:r>
            <a:r>
              <a:rPr lang="en-GB" dirty="0"/>
              <a:t> around horizontal axis, difference to the wire is significantly reduced.</a:t>
            </a:r>
          </a:p>
          <a:p>
            <a:pPr lvl="1"/>
            <a:r>
              <a:rPr lang="en-GB" dirty="0"/>
              <a:t>Because in this case the horizontal sensors are vertically displaced and there is no vertical gradient of the vertical field.</a:t>
            </a:r>
          </a:p>
          <a:p>
            <a:endParaRPr lang="en-GB" dirty="0"/>
          </a:p>
        </p:txBody>
      </p:sp>
      <p:sp>
        <p:nvSpPr>
          <p:cNvPr id="4" name="Foliennummernplatzhalter 3"/>
          <p:cNvSpPr>
            <a:spLocks noGrp="1"/>
          </p:cNvSpPr>
          <p:nvPr>
            <p:ph type="sldNum" sz="quarter" idx="5"/>
          </p:nvPr>
        </p:nvSpPr>
        <p:spPr/>
        <p:txBody>
          <a:bodyPr/>
          <a:lstStyle/>
          <a:p>
            <a:fld id="{BE7B5255-5329-45F9-87F3-A2F9FB4734DF}" type="slidenum">
              <a:rPr lang="de-DE" smtClean="0"/>
              <a:t>13</a:t>
            </a:fld>
            <a:endParaRPr lang="de-DE"/>
          </a:p>
        </p:txBody>
      </p:sp>
    </p:spTree>
    <p:extLst>
      <p:ext uri="{BB962C8B-B14F-4D97-AF65-F5344CB8AC3E}">
        <p14:creationId xmlns:p14="http://schemas.microsoft.com/office/powerpoint/2010/main" val="2385696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BE7B5255-5329-45F9-87F3-A2F9FB4734DF}" type="slidenum">
              <a:rPr lang="de-DE" smtClean="0"/>
              <a:t>14</a:t>
            </a:fld>
            <a:endParaRPr lang="de-DE"/>
          </a:p>
        </p:txBody>
      </p:sp>
    </p:spTree>
    <p:extLst>
      <p:ext uri="{BB962C8B-B14F-4D97-AF65-F5344CB8AC3E}">
        <p14:creationId xmlns:p14="http://schemas.microsoft.com/office/powerpoint/2010/main" val="2396976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BE7B5255-5329-45F9-87F3-A2F9FB4734DF}" type="slidenum">
              <a:rPr lang="de-DE" smtClean="0"/>
              <a:t>15</a:t>
            </a:fld>
            <a:endParaRPr lang="de-DE"/>
          </a:p>
        </p:txBody>
      </p:sp>
    </p:spTree>
    <p:extLst>
      <p:ext uri="{BB962C8B-B14F-4D97-AF65-F5344CB8AC3E}">
        <p14:creationId xmlns:p14="http://schemas.microsoft.com/office/powerpoint/2010/main" val="2988750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UE17 no skew quad</a:t>
            </a:r>
          </a:p>
        </p:txBody>
      </p:sp>
      <p:sp>
        <p:nvSpPr>
          <p:cNvPr id="4" name="Foliennummernplatzhalter 3"/>
          <p:cNvSpPr>
            <a:spLocks noGrp="1"/>
          </p:cNvSpPr>
          <p:nvPr>
            <p:ph type="sldNum" sz="quarter" idx="5"/>
          </p:nvPr>
        </p:nvSpPr>
        <p:spPr/>
        <p:txBody>
          <a:bodyPr/>
          <a:lstStyle/>
          <a:p>
            <a:fld id="{BE7B5255-5329-45F9-87F3-A2F9FB4734DF}" type="slidenum">
              <a:rPr lang="de-DE" smtClean="0"/>
              <a:t>16</a:t>
            </a:fld>
            <a:endParaRPr lang="de-DE"/>
          </a:p>
        </p:txBody>
      </p:sp>
    </p:spTree>
    <p:extLst>
      <p:ext uri="{BB962C8B-B14F-4D97-AF65-F5344CB8AC3E}">
        <p14:creationId xmlns:p14="http://schemas.microsoft.com/office/powerpoint/2010/main" val="355291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E7B5255-5329-45F9-87F3-A2F9FB4734DF}" type="slidenum">
              <a:rPr lang="de-DE" smtClean="0"/>
              <a:t>17</a:t>
            </a:fld>
            <a:endParaRPr lang="de-DE"/>
          </a:p>
        </p:txBody>
      </p:sp>
    </p:spTree>
    <p:extLst>
      <p:ext uri="{BB962C8B-B14F-4D97-AF65-F5344CB8AC3E}">
        <p14:creationId xmlns:p14="http://schemas.microsoft.com/office/powerpoint/2010/main" val="949459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E7B5255-5329-45F9-87F3-A2F9FB4734DF}" type="slidenum">
              <a:rPr lang="de-DE" smtClean="0"/>
              <a:t>18</a:t>
            </a:fld>
            <a:endParaRPr lang="de-DE"/>
          </a:p>
        </p:txBody>
      </p:sp>
    </p:spTree>
    <p:extLst>
      <p:ext uri="{BB962C8B-B14F-4D97-AF65-F5344CB8AC3E}">
        <p14:creationId xmlns:p14="http://schemas.microsoft.com/office/powerpoint/2010/main" val="2255964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Touch probe measurements of the girder profiles after assembly to the support structure but before mounting keepers, with dummy mechanical keeper to measure both actual horizontal and vertical positions. Hall probe bench temporarily converted into CMM.</a:t>
            </a:r>
          </a:p>
          <a:p>
            <a:endParaRPr lang="en-GB" dirty="0"/>
          </a:p>
        </p:txBody>
      </p:sp>
      <p:sp>
        <p:nvSpPr>
          <p:cNvPr id="4" name="Foliennummernplatzhalter 3"/>
          <p:cNvSpPr>
            <a:spLocks noGrp="1"/>
          </p:cNvSpPr>
          <p:nvPr>
            <p:ph type="sldNum" sz="quarter" idx="5"/>
          </p:nvPr>
        </p:nvSpPr>
        <p:spPr/>
        <p:txBody>
          <a:bodyPr/>
          <a:lstStyle/>
          <a:p>
            <a:fld id="{BE7B5255-5329-45F9-87F3-A2F9FB4734DF}" type="slidenum">
              <a:rPr lang="de-DE" smtClean="0"/>
              <a:t>19</a:t>
            </a:fld>
            <a:endParaRPr lang="de-DE"/>
          </a:p>
        </p:txBody>
      </p:sp>
    </p:spTree>
    <p:extLst>
      <p:ext uri="{BB962C8B-B14F-4D97-AF65-F5344CB8AC3E}">
        <p14:creationId xmlns:p14="http://schemas.microsoft.com/office/powerpoint/2010/main" val="362405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E7B5255-5329-45F9-87F3-A2F9FB4734DF}" type="slidenum">
              <a:rPr lang="de-DE" smtClean="0"/>
              <a:t>2</a:t>
            </a:fld>
            <a:endParaRPr lang="de-DE"/>
          </a:p>
        </p:txBody>
      </p:sp>
    </p:spTree>
    <p:extLst>
      <p:ext uri="{BB962C8B-B14F-4D97-AF65-F5344CB8AC3E}">
        <p14:creationId xmlns:p14="http://schemas.microsoft.com/office/powerpoint/2010/main" val="4059815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coil is 3 turns (at bottom and top, respectively) of ~5mm^2 copper wire</a:t>
            </a:r>
          </a:p>
          <a:p>
            <a:r>
              <a:rPr lang="en-GB" dirty="0"/>
              <a:t>makes 38uT per Ampere at minimum gap 1mm, and 6.3uT at fully opened gap 200mm</a:t>
            </a:r>
          </a:p>
          <a:p>
            <a:r>
              <a:rPr lang="en-GB" dirty="0"/>
              <a:t>x2.5m long makes 95mTmm/A @ 1mm and 16mTmm/A @ 200mm</a:t>
            </a:r>
          </a:p>
          <a:p>
            <a:r>
              <a:rPr lang="en-GB" dirty="0"/>
              <a:t>maximum current 10Amp -&gt; 380uT / 0.95Tmm</a:t>
            </a:r>
          </a:p>
          <a:p>
            <a:r>
              <a:rPr lang="en-GB" dirty="0"/>
              <a:t>coil width 100mm, distance between </a:t>
            </a:r>
            <a:r>
              <a:rPr lang="en-GB" dirty="0" err="1"/>
              <a:t>top&amp;bottom</a:t>
            </a:r>
            <a:r>
              <a:rPr lang="en-GB" dirty="0"/>
              <a:t> coils 50mm at minimum gap</a:t>
            </a:r>
          </a:p>
          <a:p>
            <a:endParaRPr lang="en-GB" dirty="0"/>
          </a:p>
        </p:txBody>
      </p:sp>
      <p:sp>
        <p:nvSpPr>
          <p:cNvPr id="4" name="Foliennummernplatzhalter 3"/>
          <p:cNvSpPr>
            <a:spLocks noGrp="1"/>
          </p:cNvSpPr>
          <p:nvPr>
            <p:ph type="sldNum" sz="quarter" idx="5"/>
          </p:nvPr>
        </p:nvSpPr>
        <p:spPr/>
        <p:txBody>
          <a:bodyPr/>
          <a:lstStyle/>
          <a:p>
            <a:fld id="{BE7B5255-5329-45F9-87F3-A2F9FB4734DF}" type="slidenum">
              <a:rPr lang="de-DE" smtClean="0"/>
              <a:t>20</a:t>
            </a:fld>
            <a:endParaRPr lang="de-DE"/>
          </a:p>
        </p:txBody>
      </p:sp>
    </p:spTree>
    <p:extLst>
      <p:ext uri="{BB962C8B-B14F-4D97-AF65-F5344CB8AC3E}">
        <p14:creationId xmlns:p14="http://schemas.microsoft.com/office/powerpoint/2010/main" val="1700795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E7B5255-5329-45F9-87F3-A2F9FB4734DF}" type="slidenum">
              <a:rPr lang="de-DE" smtClean="0"/>
              <a:t>21</a:t>
            </a:fld>
            <a:endParaRPr lang="de-DE"/>
          </a:p>
        </p:txBody>
      </p:sp>
    </p:spTree>
    <p:extLst>
      <p:ext uri="{BB962C8B-B14F-4D97-AF65-F5344CB8AC3E}">
        <p14:creationId xmlns:p14="http://schemas.microsoft.com/office/powerpoint/2010/main" val="3286284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E7B5255-5329-45F9-87F3-A2F9FB4734DF}" type="slidenum">
              <a:rPr lang="de-DE" smtClean="0"/>
              <a:t>22</a:t>
            </a:fld>
            <a:endParaRPr lang="de-DE"/>
          </a:p>
        </p:txBody>
      </p:sp>
    </p:spTree>
    <p:extLst>
      <p:ext uri="{BB962C8B-B14F-4D97-AF65-F5344CB8AC3E}">
        <p14:creationId xmlns:p14="http://schemas.microsoft.com/office/powerpoint/2010/main" val="4047994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E7B5255-5329-45F9-87F3-A2F9FB4734DF}" type="slidenum">
              <a:rPr lang="de-DE" smtClean="0"/>
              <a:t>23</a:t>
            </a:fld>
            <a:endParaRPr lang="de-DE"/>
          </a:p>
        </p:txBody>
      </p:sp>
    </p:spTree>
    <p:extLst>
      <p:ext uri="{BB962C8B-B14F-4D97-AF65-F5344CB8AC3E}">
        <p14:creationId xmlns:p14="http://schemas.microsoft.com/office/powerpoint/2010/main" val="2876076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E7B5255-5329-45F9-87F3-A2F9FB4734DF}" type="slidenum">
              <a:rPr lang="de-DE" smtClean="0"/>
              <a:t>24</a:t>
            </a:fld>
            <a:endParaRPr lang="de-DE"/>
          </a:p>
        </p:txBody>
      </p:sp>
    </p:spTree>
    <p:extLst>
      <p:ext uri="{BB962C8B-B14F-4D97-AF65-F5344CB8AC3E}">
        <p14:creationId xmlns:p14="http://schemas.microsoft.com/office/powerpoint/2010/main" val="3949087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E7B5255-5329-45F9-87F3-A2F9FB4734DF}" type="slidenum">
              <a:rPr lang="de-DE" smtClean="0"/>
              <a:t>25</a:t>
            </a:fld>
            <a:endParaRPr lang="de-DE"/>
          </a:p>
        </p:txBody>
      </p:sp>
    </p:spTree>
    <p:extLst>
      <p:ext uri="{BB962C8B-B14F-4D97-AF65-F5344CB8AC3E}">
        <p14:creationId xmlns:p14="http://schemas.microsoft.com/office/powerpoint/2010/main" val="2304732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E7B5255-5329-45F9-87F3-A2F9FB4734DF}" type="slidenum">
              <a:rPr lang="de-DE" smtClean="0"/>
              <a:t>26</a:t>
            </a:fld>
            <a:endParaRPr lang="de-DE"/>
          </a:p>
        </p:txBody>
      </p:sp>
    </p:spTree>
    <p:extLst>
      <p:ext uri="{BB962C8B-B14F-4D97-AF65-F5344CB8AC3E}">
        <p14:creationId xmlns:p14="http://schemas.microsoft.com/office/powerpoint/2010/main" val="1578119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E7B5255-5329-45F9-87F3-A2F9FB4734DF}" type="slidenum">
              <a:rPr lang="de-DE" smtClean="0"/>
              <a:t>27</a:t>
            </a:fld>
            <a:endParaRPr lang="de-DE"/>
          </a:p>
        </p:txBody>
      </p:sp>
    </p:spTree>
    <p:extLst>
      <p:ext uri="{BB962C8B-B14F-4D97-AF65-F5344CB8AC3E}">
        <p14:creationId xmlns:p14="http://schemas.microsoft.com/office/powerpoint/2010/main" val="3700314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E7B5255-5329-45F9-87F3-A2F9FB4734DF}" type="slidenum">
              <a:rPr lang="de-DE" smtClean="0"/>
              <a:t>28</a:t>
            </a:fld>
            <a:endParaRPr lang="de-DE"/>
          </a:p>
        </p:txBody>
      </p:sp>
    </p:spTree>
    <p:extLst>
      <p:ext uri="{BB962C8B-B14F-4D97-AF65-F5344CB8AC3E}">
        <p14:creationId xmlns:p14="http://schemas.microsoft.com/office/powerpoint/2010/main" val="1233113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Force compensation allows to reuse our usual planar undulator support structures (e.g. in comparison to bulky PU04 without compensation, or APPLE-X)</a:t>
            </a:r>
          </a:p>
          <a:p>
            <a:endParaRPr lang="en-GB" dirty="0"/>
          </a:p>
        </p:txBody>
      </p:sp>
      <p:sp>
        <p:nvSpPr>
          <p:cNvPr id="4" name="Foliennummernplatzhalter 3"/>
          <p:cNvSpPr>
            <a:spLocks noGrp="1"/>
          </p:cNvSpPr>
          <p:nvPr>
            <p:ph type="sldNum" sz="quarter" idx="5"/>
          </p:nvPr>
        </p:nvSpPr>
        <p:spPr/>
        <p:txBody>
          <a:bodyPr/>
          <a:lstStyle/>
          <a:p>
            <a:fld id="{BE7B5255-5329-45F9-87F3-A2F9FB4734DF}" type="slidenum">
              <a:rPr lang="de-DE" smtClean="0"/>
              <a:t>3</a:t>
            </a:fld>
            <a:endParaRPr lang="de-DE"/>
          </a:p>
        </p:txBody>
      </p:sp>
    </p:spTree>
    <p:extLst>
      <p:ext uri="{BB962C8B-B14F-4D97-AF65-F5344CB8AC3E}">
        <p14:creationId xmlns:p14="http://schemas.microsoft.com/office/powerpoint/2010/main" val="3954582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E7B5255-5329-45F9-87F3-A2F9FB4734DF}" type="slidenum">
              <a:rPr lang="de-DE" smtClean="0"/>
              <a:t>4</a:t>
            </a:fld>
            <a:endParaRPr lang="de-DE"/>
          </a:p>
        </p:txBody>
      </p:sp>
    </p:spTree>
    <p:extLst>
      <p:ext uri="{BB962C8B-B14F-4D97-AF65-F5344CB8AC3E}">
        <p14:creationId xmlns:p14="http://schemas.microsoft.com/office/powerpoint/2010/main" val="1763059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E7B5255-5329-45F9-87F3-A2F9FB4734DF}" type="slidenum">
              <a:rPr lang="de-DE" smtClean="0"/>
              <a:t>5</a:t>
            </a:fld>
            <a:endParaRPr lang="de-DE"/>
          </a:p>
        </p:txBody>
      </p:sp>
    </p:spTree>
    <p:extLst>
      <p:ext uri="{BB962C8B-B14F-4D97-AF65-F5344CB8AC3E}">
        <p14:creationId xmlns:p14="http://schemas.microsoft.com/office/powerpoint/2010/main" val="873085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Support </a:t>
            </a:r>
            <a:r>
              <a:rPr lang="de-DE" dirty="0" err="1"/>
              <a:t>structures</a:t>
            </a:r>
            <a:r>
              <a:rPr lang="de-DE" dirty="0"/>
              <a:t> </a:t>
            </a:r>
            <a:r>
              <a:rPr lang="de-DE" dirty="0" err="1"/>
              <a:t>look</a:t>
            </a:r>
            <a:r>
              <a:rPr lang="de-DE" dirty="0"/>
              <a:t> </a:t>
            </a:r>
            <a:r>
              <a:rPr lang="de-DE" dirty="0" err="1"/>
              <a:t>the</a:t>
            </a:r>
            <a:r>
              <a:rPr lang="de-DE" dirty="0"/>
              <a:t> same – </a:t>
            </a:r>
            <a:r>
              <a:rPr lang="de-DE" dirty="0" err="1"/>
              <a:t>thanks</a:t>
            </a:r>
            <a:r>
              <a:rPr lang="de-DE" dirty="0"/>
              <a:t> </a:t>
            </a:r>
            <a:r>
              <a:rPr lang="de-DE" dirty="0" err="1"/>
              <a:t>to</a:t>
            </a:r>
            <a:r>
              <a:rPr lang="de-DE" dirty="0"/>
              <a:t> </a:t>
            </a:r>
            <a:r>
              <a:rPr lang="de-DE" dirty="0" err="1"/>
              <a:t>force</a:t>
            </a:r>
            <a:r>
              <a:rPr lang="de-DE" dirty="0"/>
              <a:t> </a:t>
            </a:r>
            <a:r>
              <a:rPr lang="de-DE" dirty="0" err="1"/>
              <a:t>compensation</a:t>
            </a:r>
            <a:r>
              <a:rPr lang="de-DE" dirty="0"/>
              <a:t> </a:t>
            </a:r>
            <a:r>
              <a:rPr lang="de-DE" dirty="0" err="1"/>
              <a:t>concept</a:t>
            </a:r>
            <a:r>
              <a:rPr lang="de-DE" dirty="0"/>
              <a:t>, </a:t>
            </a:r>
            <a:r>
              <a:rPr lang="de-DE" dirty="0" err="1"/>
              <a:t>no</a:t>
            </a:r>
            <a:r>
              <a:rPr lang="de-DE" dirty="0"/>
              <a:t> </a:t>
            </a:r>
            <a:r>
              <a:rPr lang="de-DE" dirty="0" err="1"/>
              <a:t>reinforcement</a:t>
            </a:r>
            <a:r>
              <a:rPr lang="de-DE" dirty="0"/>
              <a:t> </a:t>
            </a:r>
            <a:r>
              <a:rPr lang="de-DE" dirty="0" err="1"/>
              <a:t>needed</a:t>
            </a:r>
            <a:endParaRPr lang="en-GB" dirty="0"/>
          </a:p>
        </p:txBody>
      </p:sp>
      <p:sp>
        <p:nvSpPr>
          <p:cNvPr id="4" name="Foliennummernplatzhalter 3"/>
          <p:cNvSpPr>
            <a:spLocks noGrp="1"/>
          </p:cNvSpPr>
          <p:nvPr>
            <p:ph type="sldNum" sz="quarter" idx="5"/>
          </p:nvPr>
        </p:nvSpPr>
        <p:spPr/>
        <p:txBody>
          <a:bodyPr/>
          <a:lstStyle/>
          <a:p>
            <a:fld id="{BE7B5255-5329-45F9-87F3-A2F9FB4734DF}" type="slidenum">
              <a:rPr lang="de-DE" smtClean="0"/>
              <a:t>6</a:t>
            </a:fld>
            <a:endParaRPr lang="de-DE"/>
          </a:p>
        </p:txBody>
      </p:sp>
    </p:spTree>
    <p:extLst>
      <p:ext uri="{BB962C8B-B14F-4D97-AF65-F5344CB8AC3E}">
        <p14:creationId xmlns:p14="http://schemas.microsoft.com/office/powerpoint/2010/main" val="1671596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BE7B5255-5329-45F9-87F3-A2F9FB4734DF}" type="slidenum">
              <a:rPr lang="de-DE" smtClean="0"/>
              <a:t>7</a:t>
            </a:fld>
            <a:endParaRPr lang="de-DE"/>
          </a:p>
        </p:txBody>
      </p:sp>
    </p:spTree>
    <p:extLst>
      <p:ext uri="{BB962C8B-B14F-4D97-AF65-F5344CB8AC3E}">
        <p14:creationId xmlns:p14="http://schemas.microsoft.com/office/powerpoint/2010/main" val="1873904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E7B5255-5329-45F9-87F3-A2F9FB4734DF}" type="slidenum">
              <a:rPr lang="de-DE" smtClean="0"/>
              <a:t>8</a:t>
            </a:fld>
            <a:endParaRPr lang="de-DE"/>
          </a:p>
        </p:txBody>
      </p:sp>
    </p:spTree>
    <p:extLst>
      <p:ext uri="{BB962C8B-B14F-4D97-AF65-F5344CB8AC3E}">
        <p14:creationId xmlns:p14="http://schemas.microsoft.com/office/powerpoint/2010/main" val="1288196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fld id="{BE7B5255-5329-45F9-87F3-A2F9FB4734DF}" type="slidenum">
              <a:rPr lang="de-DE" smtClean="0"/>
              <a:t>9</a:t>
            </a:fld>
            <a:endParaRPr lang="de-DE"/>
          </a:p>
        </p:txBody>
      </p:sp>
    </p:spTree>
    <p:extLst>
      <p:ext uri="{BB962C8B-B14F-4D97-AF65-F5344CB8AC3E}">
        <p14:creationId xmlns:p14="http://schemas.microsoft.com/office/powerpoint/2010/main" val="4005820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395288" y="349611"/>
            <a:ext cx="8353425" cy="1855254"/>
          </a:xfrm>
        </p:spPr>
        <p:txBody>
          <a:bodyPr anchor="t"/>
          <a:lstStyle>
            <a:lvl1pPr algn="l">
              <a:lnSpc>
                <a:spcPct val="100000"/>
              </a:lnSpc>
              <a:defRPr sz="6000"/>
            </a:lvl1pPr>
          </a:lstStyle>
          <a:p>
            <a:r>
              <a:rPr lang="de-DE" noProof="0"/>
              <a:t>Mastertitelformat bearbeiten</a:t>
            </a:r>
            <a:endParaRPr lang="en-US" noProof="0" dirty="0"/>
          </a:p>
        </p:txBody>
      </p:sp>
      <p:sp>
        <p:nvSpPr>
          <p:cNvPr id="3" name="Subtitle 2"/>
          <p:cNvSpPr>
            <a:spLocks noGrp="1"/>
          </p:cNvSpPr>
          <p:nvPr>
            <p:ph type="subTitle" idx="1"/>
          </p:nvPr>
        </p:nvSpPr>
        <p:spPr>
          <a:xfrm>
            <a:off x="395287" y="2335013"/>
            <a:ext cx="8353425" cy="1525787"/>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US" noProof="0" dirty="0"/>
          </a:p>
        </p:txBody>
      </p:sp>
      <p:sp>
        <p:nvSpPr>
          <p:cNvPr id="12" name="Textplatzhalter 11"/>
          <p:cNvSpPr>
            <a:spLocks noGrp="1"/>
          </p:cNvSpPr>
          <p:nvPr>
            <p:ph type="body" sz="quarter" idx="10"/>
          </p:nvPr>
        </p:nvSpPr>
        <p:spPr>
          <a:xfrm>
            <a:off x="400043" y="4096779"/>
            <a:ext cx="8348669" cy="700373"/>
          </a:xfrm>
        </p:spPr>
        <p:txBody>
          <a:bodyPr/>
          <a:lstStyle>
            <a:lvl1pPr marL="0" indent="0">
              <a:spcAft>
                <a:spcPts val="0"/>
              </a:spcAft>
              <a:buNone/>
              <a:defRPr sz="1800"/>
            </a:lvl1pPr>
          </a:lstStyle>
          <a:p>
            <a:pPr lvl="0"/>
            <a:r>
              <a:rPr lang="de-DE" noProof="0"/>
              <a:t>Mastertextformat bearbeiten</a:t>
            </a:r>
          </a:p>
        </p:txBody>
      </p:sp>
      <p:pic>
        <p:nvPicPr>
          <p:cNvPr id="9" name="Grafik 8" descr="Logo Helmholtz">
            <a:extLst>
              <a:ext uri="{FF2B5EF4-FFF2-40B4-BE49-F238E27FC236}">
                <a16:creationId xmlns:a16="http://schemas.microsoft.com/office/drawing/2014/main" id="{4133ED5D-E09D-4AF2-82CF-F29F318F523B}"/>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287" y="6258632"/>
            <a:ext cx="1188244" cy="161813"/>
          </a:xfrm>
          <a:prstGeom prst="rect">
            <a:avLst/>
          </a:prstGeom>
        </p:spPr>
      </p:pic>
      <p:pic>
        <p:nvPicPr>
          <p:cNvPr id="8" name="Grafik 7" descr="Logo DES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9215" y="5585299"/>
            <a:ext cx="899498" cy="900000"/>
          </a:xfrm>
          <a:prstGeom prst="rect">
            <a:avLst/>
          </a:prstGeom>
        </p:spPr>
      </p:pic>
    </p:spTree>
    <p:extLst>
      <p:ext uri="{BB962C8B-B14F-4D97-AF65-F5344CB8AC3E}">
        <p14:creationId xmlns:p14="http://schemas.microsoft.com/office/powerpoint/2010/main" val="83941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395287" y="188640"/>
            <a:ext cx="8353425" cy="451098"/>
          </a:xfrm>
        </p:spPr>
        <p:txBody>
          <a:bodyPr/>
          <a:lstStyle/>
          <a:p>
            <a:r>
              <a:rPr lang="de-DE" noProof="0"/>
              <a:t>Mastertitelformat bearbeiten</a:t>
            </a:r>
            <a:endParaRPr lang="en-US" noProof="0" dirty="0"/>
          </a:p>
        </p:txBody>
      </p:sp>
      <p:sp>
        <p:nvSpPr>
          <p:cNvPr id="6" name="Textplatzhalter 7"/>
          <p:cNvSpPr>
            <a:spLocks noGrp="1"/>
          </p:cNvSpPr>
          <p:nvPr>
            <p:ph type="body" sz="quarter" idx="13"/>
          </p:nvPr>
        </p:nvSpPr>
        <p:spPr>
          <a:xfrm>
            <a:off x="395287" y="673484"/>
            <a:ext cx="8364699"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4" name="Footer Placeholder 3"/>
          <p:cNvSpPr>
            <a:spLocks noGrp="1"/>
          </p:cNvSpPr>
          <p:nvPr>
            <p:ph type="ftr" sz="quarter" idx="11"/>
          </p:nvPr>
        </p:nvSpPr>
        <p:spPr/>
        <p:txBody>
          <a:bodyPr/>
          <a:lstStyle>
            <a:lvl1pPr>
              <a:defRPr>
                <a:solidFill>
                  <a:schemeClr val="tx2"/>
                </a:solidFill>
              </a:defRPr>
            </a:lvl1pPr>
          </a:lstStyle>
          <a:p>
            <a:r>
              <a:rPr lang="en-GB"/>
              <a:t>APPLE-III developments at DESY - </a:t>
            </a:r>
            <a:r>
              <a:rPr lang="en-US"/>
              <a:t>Kathrin Götze, ID26 workshop, 15</a:t>
            </a:r>
            <a:r>
              <a:rPr lang="en-US" baseline="30000"/>
              <a:t>th</a:t>
            </a:r>
            <a:r>
              <a:rPr lang="en-US"/>
              <a:t> May 2026</a:t>
            </a:r>
          </a:p>
          <a:p>
            <a:endParaRPr lang="en-US" dirty="0"/>
          </a:p>
        </p:txBody>
      </p:sp>
    </p:spTree>
    <p:extLst>
      <p:ext uri="{BB962C8B-B14F-4D97-AF65-F5344CB8AC3E}">
        <p14:creationId xmlns:p14="http://schemas.microsoft.com/office/powerpoint/2010/main" val="3472297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2"/>
                </a:solidFill>
              </a:defRPr>
            </a:lvl1pPr>
          </a:lstStyle>
          <a:p>
            <a:r>
              <a:rPr lang="en-GB"/>
              <a:t>APPLE-III developments at DESY - </a:t>
            </a:r>
            <a:r>
              <a:rPr lang="en-US"/>
              <a:t>Kathrin Götze, ID26 workshop, 15</a:t>
            </a:r>
            <a:r>
              <a:rPr lang="en-US" baseline="30000"/>
              <a:t>th</a:t>
            </a:r>
            <a:r>
              <a:rPr lang="en-US"/>
              <a:t> May 2026</a:t>
            </a:r>
            <a:endParaRPr lang="en-US" dirty="0"/>
          </a:p>
        </p:txBody>
      </p:sp>
    </p:spTree>
    <p:extLst>
      <p:ext uri="{BB962C8B-B14F-4D97-AF65-F5344CB8AC3E}">
        <p14:creationId xmlns:p14="http://schemas.microsoft.com/office/powerpoint/2010/main" val="3759894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E82049A-6019-4056-8638-0E7938261DF0}"/>
              </a:ext>
            </a:extLst>
          </p:cNvPr>
          <p:cNvSpPr/>
          <p:nvPr userDrawn="1"/>
        </p:nvSpPr>
        <p:spPr>
          <a:xfrm>
            <a:off x="395288" y="5301208"/>
            <a:ext cx="4572000" cy="229091"/>
          </a:xfrm>
          <a:prstGeom prst="rect">
            <a:avLst/>
          </a:prstGeom>
        </p:spPr>
        <p:txBody>
          <a:bodyPr lIns="0" tIns="0" rIns="0" bIns="0">
            <a:noAutofit/>
          </a:bodyPr>
          <a:lstStyle/>
          <a:p>
            <a:pPr>
              <a:lnSpc>
                <a:spcPct val="110000"/>
              </a:lnSpc>
            </a:pPr>
            <a:r>
              <a:rPr lang="de-DE" sz="1200" b="1" dirty="0"/>
              <a:t>Contact</a:t>
            </a:r>
          </a:p>
        </p:txBody>
      </p:sp>
      <p:sp>
        <p:nvSpPr>
          <p:cNvPr id="6" name="Rechteck 5">
            <a:extLst>
              <a:ext uri="{FF2B5EF4-FFF2-40B4-BE49-F238E27FC236}">
                <a16:creationId xmlns:a16="http://schemas.microsoft.com/office/drawing/2014/main" id="{8E7668B4-E772-45DD-8F6B-23E9883B6073}"/>
              </a:ext>
            </a:extLst>
          </p:cNvPr>
          <p:cNvSpPr/>
          <p:nvPr userDrawn="1"/>
        </p:nvSpPr>
        <p:spPr>
          <a:xfrm>
            <a:off x="395288" y="5589240"/>
            <a:ext cx="2700548" cy="827434"/>
          </a:xfrm>
          <a:prstGeom prst="rect">
            <a:avLst/>
          </a:prstGeom>
        </p:spPr>
        <p:txBody>
          <a:bodyPr lIns="0" tIns="0" rIns="0" bIns="0">
            <a:noAutofit/>
          </a:bodyPr>
          <a:lstStyle/>
          <a:p>
            <a:pPr>
              <a:lnSpc>
                <a:spcPct val="120000"/>
              </a:lnSpc>
              <a:tabLst/>
            </a:pPr>
            <a:r>
              <a:rPr lang="de-DE" sz="1200" dirty="0"/>
              <a:t>Deutsches Elektronen-</a:t>
            </a:r>
          </a:p>
          <a:p>
            <a:pPr>
              <a:lnSpc>
                <a:spcPct val="120000"/>
              </a:lnSpc>
              <a:tabLst/>
            </a:pPr>
            <a:r>
              <a:rPr lang="de-DE" sz="1200" dirty="0"/>
              <a:t>Synchrotron DESY</a:t>
            </a:r>
          </a:p>
          <a:p>
            <a:pPr>
              <a:lnSpc>
                <a:spcPct val="120000"/>
              </a:lnSpc>
            </a:pPr>
            <a:endParaRPr lang="de-DE" sz="1200" dirty="0"/>
          </a:p>
          <a:p>
            <a:pPr>
              <a:lnSpc>
                <a:spcPct val="120000"/>
              </a:lnSpc>
            </a:pPr>
            <a:r>
              <a:rPr lang="de-DE" sz="1200" dirty="0"/>
              <a:t>www.desy.de</a:t>
            </a:r>
          </a:p>
        </p:txBody>
      </p:sp>
      <p:sp>
        <p:nvSpPr>
          <p:cNvPr id="7" name="Textplatzhalter 7">
            <a:extLst>
              <a:ext uri="{FF2B5EF4-FFF2-40B4-BE49-F238E27FC236}">
                <a16:creationId xmlns:a16="http://schemas.microsoft.com/office/drawing/2014/main" id="{1383398B-695A-4C6B-980D-9B67FB512D7F}"/>
              </a:ext>
            </a:extLst>
          </p:cNvPr>
          <p:cNvSpPr>
            <a:spLocks noGrp="1"/>
          </p:cNvSpPr>
          <p:nvPr>
            <p:ph type="body" sz="quarter" idx="10"/>
          </p:nvPr>
        </p:nvSpPr>
        <p:spPr>
          <a:xfrm>
            <a:off x="2051721" y="5589240"/>
            <a:ext cx="3240360" cy="827434"/>
          </a:xfrm>
        </p:spPr>
        <p:txBody>
          <a:bodyPr/>
          <a:lstStyle>
            <a:lvl1pPr marL="0" indent="0">
              <a:lnSpc>
                <a:spcPct val="120000"/>
              </a:lnSpc>
              <a:spcAft>
                <a:spcPts val="0"/>
              </a:spcAft>
              <a:buNone/>
              <a:defRPr sz="1200"/>
            </a:lvl1pPr>
            <a:lvl2pPr marL="361950" indent="0">
              <a:buNone/>
              <a:defRPr/>
            </a:lvl2pPr>
          </a:lstStyle>
          <a:p>
            <a:pPr lvl="0"/>
            <a:r>
              <a:rPr lang="de-DE" dirty="0"/>
              <a:t>Mastertextformat bearbeiten</a:t>
            </a:r>
          </a:p>
        </p:txBody>
      </p:sp>
    </p:spTree>
    <p:extLst>
      <p:ext uri="{BB962C8B-B14F-4D97-AF65-F5344CB8AC3E}">
        <p14:creationId xmlns:p14="http://schemas.microsoft.com/office/powerpoint/2010/main" val="311050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1" y="0"/>
            <a:ext cx="9143998" cy="3429001"/>
          </a:xfrm>
          <a:solidFill>
            <a:schemeClr val="tx2"/>
          </a:solidFill>
        </p:spPr>
        <p:txBody>
          <a:bodyPr anchor="ctr"/>
          <a:lstStyle>
            <a:lvl1pPr marL="0" indent="0" algn="ctr">
              <a:buNone/>
              <a:defRPr/>
            </a:lvl1pPr>
          </a:lstStyle>
          <a:p>
            <a:r>
              <a:rPr lang="de-DE" noProof="0"/>
              <a:t>Bild durch Klicken auf Symbol hinzufügen</a:t>
            </a:r>
            <a:endParaRPr lang="en-US" noProof="0"/>
          </a:p>
        </p:txBody>
      </p:sp>
      <p:sp>
        <p:nvSpPr>
          <p:cNvPr id="2" name="Title 1"/>
          <p:cNvSpPr>
            <a:spLocks noGrp="1"/>
          </p:cNvSpPr>
          <p:nvPr>
            <p:ph type="ctrTitle"/>
          </p:nvPr>
        </p:nvSpPr>
        <p:spPr>
          <a:xfrm>
            <a:off x="395288" y="349611"/>
            <a:ext cx="8353425" cy="1099777"/>
          </a:xfrm>
        </p:spPr>
        <p:txBody>
          <a:bodyPr anchor="t"/>
          <a:lstStyle>
            <a:lvl1pPr algn="l">
              <a:lnSpc>
                <a:spcPct val="100000"/>
              </a:lnSpc>
              <a:defRPr sz="6000">
                <a:solidFill>
                  <a:schemeClr val="bg1"/>
                </a:solidFill>
              </a:defRPr>
            </a:lvl1pPr>
          </a:lstStyle>
          <a:p>
            <a:r>
              <a:rPr lang="de-DE" noProof="0"/>
              <a:t>Mastertitelformat bearbeiten</a:t>
            </a:r>
            <a:endParaRPr lang="en-US" noProof="0" dirty="0"/>
          </a:p>
        </p:txBody>
      </p:sp>
      <p:sp>
        <p:nvSpPr>
          <p:cNvPr id="3" name="Subtitle 2"/>
          <p:cNvSpPr>
            <a:spLocks noGrp="1"/>
          </p:cNvSpPr>
          <p:nvPr>
            <p:ph type="subTitle" idx="1"/>
          </p:nvPr>
        </p:nvSpPr>
        <p:spPr>
          <a:xfrm>
            <a:off x="395287" y="2335013"/>
            <a:ext cx="8353425" cy="889339"/>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US" noProof="0" dirty="0"/>
          </a:p>
        </p:txBody>
      </p:sp>
      <p:sp>
        <p:nvSpPr>
          <p:cNvPr id="12" name="Textplatzhalter 11"/>
          <p:cNvSpPr>
            <a:spLocks noGrp="1"/>
          </p:cNvSpPr>
          <p:nvPr>
            <p:ph type="body" sz="quarter" idx="10"/>
          </p:nvPr>
        </p:nvSpPr>
        <p:spPr>
          <a:xfrm>
            <a:off x="400043" y="4096779"/>
            <a:ext cx="8348669" cy="700373"/>
          </a:xfrm>
        </p:spPr>
        <p:txBody>
          <a:bodyPr/>
          <a:lstStyle>
            <a:lvl1pPr marL="0" indent="0">
              <a:spcAft>
                <a:spcPts val="0"/>
              </a:spcAft>
              <a:buNone/>
              <a:defRPr sz="1800"/>
            </a:lvl1pPr>
          </a:lstStyle>
          <a:p>
            <a:pPr lvl="0"/>
            <a:r>
              <a:rPr lang="de-DE" noProof="0"/>
              <a:t>Mastertextformat bearbeiten</a:t>
            </a:r>
          </a:p>
        </p:txBody>
      </p:sp>
      <p:pic>
        <p:nvPicPr>
          <p:cNvPr id="8" name="Grafik 7" descr="Logo Helmholtz">
            <a:extLst>
              <a:ext uri="{FF2B5EF4-FFF2-40B4-BE49-F238E27FC236}">
                <a16:creationId xmlns:a16="http://schemas.microsoft.com/office/drawing/2014/main" id="{63777721-5FF6-4F79-892C-F4233F57CAE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287" y="6258632"/>
            <a:ext cx="1188244" cy="161813"/>
          </a:xfrm>
          <a:prstGeom prst="rect">
            <a:avLst/>
          </a:prstGeom>
        </p:spPr>
      </p:pic>
      <p:pic>
        <p:nvPicPr>
          <p:cNvPr id="11" name="Grafik 10" descr="Logo DESY">
            <a:extLst>
              <a:ext uri="{FF2B5EF4-FFF2-40B4-BE49-F238E27FC236}">
                <a16:creationId xmlns:a16="http://schemas.microsoft.com/office/drawing/2014/main" id="{AD71804E-76B6-4901-BC63-91145FE900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9215" y="5585299"/>
            <a:ext cx="899498" cy="900000"/>
          </a:xfrm>
          <a:prstGeom prst="rect">
            <a:avLst/>
          </a:prstGeom>
        </p:spPr>
      </p:pic>
    </p:spTree>
    <p:extLst>
      <p:ext uri="{BB962C8B-B14F-4D97-AF65-F5344CB8AC3E}">
        <p14:creationId xmlns:p14="http://schemas.microsoft.com/office/powerpoint/2010/main" val="860856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288" y="349610"/>
            <a:ext cx="8353425" cy="3511190"/>
          </a:xfrm>
        </p:spPr>
        <p:txBody>
          <a:bodyPr anchor="t"/>
          <a:lstStyle>
            <a:lvl1pPr algn="l">
              <a:lnSpc>
                <a:spcPct val="100000"/>
              </a:lnSpc>
              <a:defRPr sz="6000">
                <a:solidFill>
                  <a:schemeClr val="bg1"/>
                </a:solidFill>
              </a:defRPr>
            </a:lvl1pPr>
          </a:lstStyle>
          <a:p>
            <a:r>
              <a:rPr lang="de-DE" noProof="0"/>
              <a:t>Mastertitelformat bearbeiten</a:t>
            </a:r>
            <a:endParaRPr lang="en-US" noProof="0" dirty="0"/>
          </a:p>
        </p:txBody>
      </p:sp>
    </p:spTree>
    <p:extLst>
      <p:ext uri="{BB962C8B-B14F-4D97-AF65-F5344CB8AC3E}">
        <p14:creationId xmlns:p14="http://schemas.microsoft.com/office/powerpoint/2010/main" val="1457579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hite">
    <p:spTree>
      <p:nvGrpSpPr>
        <p:cNvPr id="1" name=""/>
        <p:cNvGrpSpPr/>
        <p:nvPr/>
      </p:nvGrpSpPr>
      <p:grpSpPr>
        <a:xfrm>
          <a:off x="0" y="0"/>
          <a:ext cx="0" cy="0"/>
          <a:chOff x="0" y="0"/>
          <a:chExt cx="0" cy="0"/>
        </a:xfrm>
      </p:grpSpPr>
      <p:sp>
        <p:nvSpPr>
          <p:cNvPr id="2" name="Title 1"/>
          <p:cNvSpPr>
            <a:spLocks noGrp="1"/>
          </p:cNvSpPr>
          <p:nvPr>
            <p:ph type="ctrTitle"/>
          </p:nvPr>
        </p:nvSpPr>
        <p:spPr>
          <a:xfrm>
            <a:off x="395288" y="349610"/>
            <a:ext cx="8353425" cy="3511190"/>
          </a:xfrm>
        </p:spPr>
        <p:txBody>
          <a:bodyPr anchor="t"/>
          <a:lstStyle>
            <a:lvl1pPr algn="l">
              <a:lnSpc>
                <a:spcPct val="100000"/>
              </a:lnSpc>
              <a:defRPr sz="6000">
                <a:solidFill>
                  <a:schemeClr val="accent1"/>
                </a:solidFill>
              </a:defRPr>
            </a:lvl1pPr>
          </a:lstStyle>
          <a:p>
            <a:r>
              <a:rPr lang="de-DE" noProof="0"/>
              <a:t>Mastertitelformat bearbeiten</a:t>
            </a:r>
            <a:endParaRPr lang="en-US" noProof="0" dirty="0"/>
          </a:p>
        </p:txBody>
      </p:sp>
    </p:spTree>
    <p:extLst>
      <p:ext uri="{BB962C8B-B14F-4D97-AF65-F5344CB8AC3E}">
        <p14:creationId xmlns:p14="http://schemas.microsoft.com/office/powerpoint/2010/main" val="3227151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395287" y="188640"/>
            <a:ext cx="8353425" cy="451098"/>
          </a:xfrm>
        </p:spPr>
        <p:txBody>
          <a:bodyPr/>
          <a:lstStyle/>
          <a:p>
            <a:r>
              <a:rPr lang="de-DE" noProof="0" dirty="0"/>
              <a:t>Mastertitelformat bearbeiten</a:t>
            </a:r>
            <a:endParaRPr lang="en-US" noProof="0" dirty="0"/>
          </a:p>
        </p:txBody>
      </p:sp>
      <p:sp>
        <p:nvSpPr>
          <p:cNvPr id="8" name="Textplatzhalter 7"/>
          <p:cNvSpPr>
            <a:spLocks noGrp="1"/>
          </p:cNvSpPr>
          <p:nvPr>
            <p:ph type="body" sz="quarter" idx="13"/>
          </p:nvPr>
        </p:nvSpPr>
        <p:spPr>
          <a:xfrm>
            <a:off x="395287" y="673484"/>
            <a:ext cx="8364699"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3" name="Content Placeholder 2"/>
          <p:cNvSpPr>
            <a:spLocks noGrp="1"/>
          </p:cNvSpPr>
          <p:nvPr>
            <p:ph idx="1"/>
          </p:nvPr>
        </p:nvSpPr>
        <p:spPr/>
        <p:txBody>
          <a:bodyPr/>
          <a:lstStyle/>
          <a:p>
            <a:pPr lvl="0"/>
            <a:r>
              <a:rPr lang="de-DE" noProof="0"/>
              <a:t>Mastertextformat bearbeiten</a:t>
            </a:r>
          </a:p>
        </p:txBody>
      </p:sp>
      <p:sp>
        <p:nvSpPr>
          <p:cNvPr id="5" name="Footer Placeholder 4"/>
          <p:cNvSpPr>
            <a:spLocks noGrp="1"/>
          </p:cNvSpPr>
          <p:nvPr>
            <p:ph type="ftr" sz="quarter" idx="11"/>
          </p:nvPr>
        </p:nvSpPr>
        <p:spPr/>
        <p:txBody>
          <a:bodyPr/>
          <a:lstStyle>
            <a:lvl1pPr>
              <a:defRPr>
                <a:solidFill>
                  <a:schemeClr val="tx2"/>
                </a:solidFill>
              </a:defRPr>
            </a:lvl1pPr>
          </a:lstStyle>
          <a:p>
            <a:r>
              <a:rPr lang="en-GB"/>
              <a:t>APPLE-III developments at DESY - </a:t>
            </a:r>
            <a:r>
              <a:rPr lang="en-US"/>
              <a:t>Kathrin Götze, ID26 workshop, 15</a:t>
            </a:r>
            <a:r>
              <a:rPr lang="en-US" baseline="30000"/>
              <a:t>th</a:t>
            </a:r>
            <a:r>
              <a:rPr lang="en-US"/>
              <a:t> May 2026</a:t>
            </a:r>
            <a:endParaRPr lang="en-US" dirty="0"/>
          </a:p>
        </p:txBody>
      </p:sp>
    </p:spTree>
    <p:extLst>
      <p:ext uri="{BB962C8B-B14F-4D97-AF65-F5344CB8AC3E}">
        <p14:creationId xmlns:p14="http://schemas.microsoft.com/office/powerpoint/2010/main" val="173340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a:xfrm>
            <a:off x="395287" y="188640"/>
            <a:ext cx="8353425" cy="451098"/>
          </a:xfrm>
        </p:spPr>
        <p:txBody>
          <a:bodyPr/>
          <a:lstStyle/>
          <a:p>
            <a:r>
              <a:rPr lang="de-DE" noProof="0"/>
              <a:t>Mastertitelformat bearbeiten</a:t>
            </a:r>
            <a:endParaRPr lang="en-US" noProof="0" dirty="0"/>
          </a:p>
        </p:txBody>
      </p:sp>
      <p:sp>
        <p:nvSpPr>
          <p:cNvPr id="8" name="Textplatzhalter 7"/>
          <p:cNvSpPr>
            <a:spLocks noGrp="1"/>
          </p:cNvSpPr>
          <p:nvPr>
            <p:ph type="body" sz="quarter" idx="13"/>
          </p:nvPr>
        </p:nvSpPr>
        <p:spPr>
          <a:xfrm>
            <a:off x="395287" y="673484"/>
            <a:ext cx="8364699"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dirty="0"/>
              <a:t>Mastertextformat bearbeiten</a:t>
            </a:r>
          </a:p>
        </p:txBody>
      </p:sp>
      <p:sp>
        <p:nvSpPr>
          <p:cNvPr id="3" name="Content Placeholder 2"/>
          <p:cNvSpPr>
            <a:spLocks noGrp="1"/>
          </p:cNvSpPr>
          <p:nvPr>
            <p:ph idx="1"/>
          </p:nvPr>
        </p:nvSpPr>
        <p:spPr>
          <a:xfrm>
            <a:off x="395288" y="1406426"/>
            <a:ext cx="4105276" cy="5010249"/>
          </a:xfrm>
        </p:spPr>
        <p:txBody>
          <a:bodyPr/>
          <a:lstStyle/>
          <a:p>
            <a:pPr lvl="0"/>
            <a:r>
              <a:rPr lang="de-DE" noProof="0"/>
              <a:t>Mastertextformat bearbeiten</a:t>
            </a:r>
          </a:p>
        </p:txBody>
      </p:sp>
      <p:sp>
        <p:nvSpPr>
          <p:cNvPr id="6" name="Content Placeholder 2"/>
          <p:cNvSpPr>
            <a:spLocks noGrp="1"/>
          </p:cNvSpPr>
          <p:nvPr>
            <p:ph idx="14"/>
          </p:nvPr>
        </p:nvSpPr>
        <p:spPr>
          <a:xfrm>
            <a:off x="4643438" y="1406426"/>
            <a:ext cx="4116548" cy="5010249"/>
          </a:xfrm>
        </p:spPr>
        <p:txBody>
          <a:bodyPr/>
          <a:lstStyle/>
          <a:p>
            <a:pPr lvl="0"/>
            <a:r>
              <a:rPr lang="de-DE" noProof="0"/>
              <a:t>Mastertextformat bearbeiten</a:t>
            </a:r>
          </a:p>
        </p:txBody>
      </p:sp>
      <p:sp>
        <p:nvSpPr>
          <p:cNvPr id="5" name="Footer Placeholder 4"/>
          <p:cNvSpPr>
            <a:spLocks noGrp="1"/>
          </p:cNvSpPr>
          <p:nvPr>
            <p:ph type="ftr" sz="quarter" idx="11"/>
          </p:nvPr>
        </p:nvSpPr>
        <p:spPr/>
        <p:txBody>
          <a:bodyPr/>
          <a:lstStyle>
            <a:lvl1pPr>
              <a:defRPr>
                <a:solidFill>
                  <a:schemeClr val="tx2"/>
                </a:solidFill>
              </a:defRPr>
            </a:lvl1pPr>
          </a:lstStyle>
          <a:p>
            <a:r>
              <a:rPr lang="en-GB"/>
              <a:t>APPLE-III developments at DESY - </a:t>
            </a:r>
            <a:r>
              <a:rPr lang="en-US"/>
              <a:t>Kathrin Götze, ID26 workshop, 15</a:t>
            </a:r>
            <a:r>
              <a:rPr lang="en-US" baseline="30000"/>
              <a:t>th</a:t>
            </a:r>
            <a:r>
              <a:rPr lang="en-US"/>
              <a:t> May 2026</a:t>
            </a:r>
            <a:endParaRPr lang="en-US" dirty="0"/>
          </a:p>
        </p:txBody>
      </p:sp>
    </p:spTree>
    <p:extLst>
      <p:ext uri="{BB962C8B-B14F-4D97-AF65-F5344CB8AC3E}">
        <p14:creationId xmlns:p14="http://schemas.microsoft.com/office/powerpoint/2010/main" val="354871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2 Pictures">
    <p:spTree>
      <p:nvGrpSpPr>
        <p:cNvPr id="1" name=""/>
        <p:cNvGrpSpPr/>
        <p:nvPr/>
      </p:nvGrpSpPr>
      <p:grpSpPr>
        <a:xfrm>
          <a:off x="0" y="0"/>
          <a:ext cx="0" cy="0"/>
          <a:chOff x="0" y="0"/>
          <a:chExt cx="0" cy="0"/>
        </a:xfrm>
      </p:grpSpPr>
      <p:sp>
        <p:nvSpPr>
          <p:cNvPr id="2" name="Title 1"/>
          <p:cNvSpPr>
            <a:spLocks noGrp="1"/>
          </p:cNvSpPr>
          <p:nvPr>
            <p:ph type="title"/>
          </p:nvPr>
        </p:nvSpPr>
        <p:spPr>
          <a:xfrm>
            <a:off x="395287" y="188640"/>
            <a:ext cx="8353425" cy="451098"/>
          </a:xfrm>
        </p:spPr>
        <p:txBody>
          <a:bodyPr/>
          <a:lstStyle/>
          <a:p>
            <a:r>
              <a:rPr lang="de-DE" noProof="0"/>
              <a:t>Mastertitelformat bearbeiten</a:t>
            </a:r>
            <a:endParaRPr lang="en-US" noProof="0" dirty="0"/>
          </a:p>
        </p:txBody>
      </p:sp>
      <p:sp>
        <p:nvSpPr>
          <p:cNvPr id="8" name="Textplatzhalter 7"/>
          <p:cNvSpPr>
            <a:spLocks noGrp="1"/>
          </p:cNvSpPr>
          <p:nvPr>
            <p:ph type="body" sz="quarter" idx="13"/>
          </p:nvPr>
        </p:nvSpPr>
        <p:spPr>
          <a:xfrm>
            <a:off x="395287" y="673484"/>
            <a:ext cx="8364699"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395289" y="1406427"/>
            <a:ext cx="4105276"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395289" y="3963533"/>
            <a:ext cx="4105276" cy="2454374"/>
          </a:xfrm>
        </p:spPr>
        <p:txBody>
          <a:bodyPr/>
          <a:lstStyle/>
          <a:p>
            <a:pPr lvl="0"/>
            <a:r>
              <a:rPr lang="de-DE" noProof="0"/>
              <a:t>Mastertextformat bearbeiten</a:t>
            </a:r>
          </a:p>
        </p:txBody>
      </p:sp>
      <p:sp>
        <p:nvSpPr>
          <p:cNvPr id="10" name="Bildplatzhalter 6"/>
          <p:cNvSpPr>
            <a:spLocks noGrp="1"/>
          </p:cNvSpPr>
          <p:nvPr>
            <p:ph type="pic" sz="quarter" idx="14"/>
          </p:nvPr>
        </p:nvSpPr>
        <p:spPr>
          <a:xfrm>
            <a:off x="4643438" y="1449389"/>
            <a:ext cx="4105274"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4643439" y="4005263"/>
            <a:ext cx="4105274"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5" name="Footer Placeholder 4"/>
          <p:cNvSpPr>
            <a:spLocks noGrp="1"/>
          </p:cNvSpPr>
          <p:nvPr>
            <p:ph type="ftr" sz="quarter" idx="11"/>
          </p:nvPr>
        </p:nvSpPr>
        <p:spPr/>
        <p:txBody>
          <a:bodyPr/>
          <a:lstStyle>
            <a:lvl1pPr>
              <a:defRPr>
                <a:solidFill>
                  <a:schemeClr val="tx2"/>
                </a:solidFill>
              </a:defRPr>
            </a:lvl1pPr>
          </a:lstStyle>
          <a:p>
            <a:r>
              <a:rPr lang="en-GB"/>
              <a:t>APPLE-III developments at DESY - </a:t>
            </a:r>
            <a:r>
              <a:rPr lang="en-US"/>
              <a:t>Kathrin Götze, ID26 workshop, 15</a:t>
            </a:r>
            <a:r>
              <a:rPr lang="en-US" baseline="30000"/>
              <a:t>th</a:t>
            </a:r>
            <a:r>
              <a:rPr lang="en-US"/>
              <a:t> May 2026</a:t>
            </a:r>
            <a:endParaRPr lang="en-US" dirty="0"/>
          </a:p>
        </p:txBody>
      </p:sp>
    </p:spTree>
    <p:extLst>
      <p:ext uri="{BB962C8B-B14F-4D97-AF65-F5344CB8AC3E}">
        <p14:creationId xmlns:p14="http://schemas.microsoft.com/office/powerpoint/2010/main" val="471160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2 Objects">
    <p:spTree>
      <p:nvGrpSpPr>
        <p:cNvPr id="1" name=""/>
        <p:cNvGrpSpPr/>
        <p:nvPr/>
      </p:nvGrpSpPr>
      <p:grpSpPr>
        <a:xfrm>
          <a:off x="0" y="0"/>
          <a:ext cx="0" cy="0"/>
          <a:chOff x="0" y="0"/>
          <a:chExt cx="0" cy="0"/>
        </a:xfrm>
      </p:grpSpPr>
      <p:sp>
        <p:nvSpPr>
          <p:cNvPr id="2" name="Title 1"/>
          <p:cNvSpPr>
            <a:spLocks noGrp="1"/>
          </p:cNvSpPr>
          <p:nvPr>
            <p:ph type="title"/>
          </p:nvPr>
        </p:nvSpPr>
        <p:spPr>
          <a:xfrm>
            <a:off x="395287" y="188640"/>
            <a:ext cx="8353425" cy="451098"/>
          </a:xfrm>
        </p:spPr>
        <p:txBody>
          <a:bodyPr/>
          <a:lstStyle/>
          <a:p>
            <a:r>
              <a:rPr lang="de-DE" noProof="0"/>
              <a:t>Mastertitelformat bearbeiten</a:t>
            </a:r>
            <a:endParaRPr lang="en-US" noProof="0" dirty="0"/>
          </a:p>
        </p:txBody>
      </p:sp>
      <p:sp>
        <p:nvSpPr>
          <p:cNvPr id="8" name="Textplatzhalter 7"/>
          <p:cNvSpPr>
            <a:spLocks noGrp="1"/>
          </p:cNvSpPr>
          <p:nvPr>
            <p:ph type="body" sz="quarter" idx="13"/>
          </p:nvPr>
        </p:nvSpPr>
        <p:spPr>
          <a:xfrm>
            <a:off x="395287" y="673484"/>
            <a:ext cx="8364699"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395289" y="1406427"/>
            <a:ext cx="4105276"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395289" y="3963533"/>
            <a:ext cx="4105276" cy="2454374"/>
          </a:xfrm>
        </p:spPr>
        <p:txBody>
          <a:bodyPr/>
          <a:lstStyle/>
          <a:p>
            <a:pPr lvl="0"/>
            <a:r>
              <a:rPr lang="de-DE" noProof="0"/>
              <a:t>Mastertextformat bearbeiten</a:t>
            </a:r>
          </a:p>
        </p:txBody>
      </p:sp>
      <p:sp>
        <p:nvSpPr>
          <p:cNvPr id="12" name="Inhaltsplatzhalter 10">
            <a:extLst>
              <a:ext uri="{FF2B5EF4-FFF2-40B4-BE49-F238E27FC236}">
                <a16:creationId xmlns:a16="http://schemas.microsoft.com/office/drawing/2014/main" id="{3940162A-D75D-4335-9E40-1D7B2D50CB14}"/>
              </a:ext>
            </a:extLst>
          </p:cNvPr>
          <p:cNvSpPr>
            <a:spLocks noGrp="1"/>
          </p:cNvSpPr>
          <p:nvPr>
            <p:ph sz="quarter" idx="18" hasCustomPrompt="1"/>
          </p:nvPr>
        </p:nvSpPr>
        <p:spPr>
          <a:xfrm>
            <a:off x="4643438" y="1449389"/>
            <a:ext cx="4105274" cy="2411411"/>
          </a:xfrm>
          <a:solidFill>
            <a:schemeClr val="bg1">
              <a:lumMod val="95000"/>
            </a:schemeClr>
          </a:solidFill>
        </p:spPr>
        <p:txBody>
          <a:bodyPr lIns="72000" tIns="36000" rIns="72000" bIns="36000"/>
          <a:lstStyle>
            <a:lvl1pPr marL="0" indent="0">
              <a:buNone/>
              <a:defRPr/>
            </a:lvl1pPr>
          </a:lstStyle>
          <a:p>
            <a:r>
              <a:rPr lang="de-DE" dirty="0" err="1"/>
              <a:t>Object</a:t>
            </a:r>
            <a:endParaRPr lang="de-DE" dirty="0"/>
          </a:p>
        </p:txBody>
      </p:sp>
      <p:sp>
        <p:nvSpPr>
          <p:cNvPr id="13" name="Inhaltsplatzhalter 11">
            <a:extLst>
              <a:ext uri="{FF2B5EF4-FFF2-40B4-BE49-F238E27FC236}">
                <a16:creationId xmlns:a16="http://schemas.microsoft.com/office/drawing/2014/main" id="{383D9EF4-C943-4128-A189-76FB47C215CE}"/>
              </a:ext>
            </a:extLst>
          </p:cNvPr>
          <p:cNvSpPr>
            <a:spLocks noGrp="1"/>
          </p:cNvSpPr>
          <p:nvPr>
            <p:ph sz="quarter" idx="19" hasCustomPrompt="1"/>
          </p:nvPr>
        </p:nvSpPr>
        <p:spPr>
          <a:xfrm>
            <a:off x="4643438" y="4005263"/>
            <a:ext cx="4105274" cy="2412644"/>
          </a:xfrm>
          <a:solidFill>
            <a:schemeClr val="bg1">
              <a:lumMod val="95000"/>
            </a:schemeClr>
          </a:solidFill>
        </p:spPr>
        <p:txBody>
          <a:bodyPr lIns="72000" tIns="36000" rIns="72000" bIns="36000"/>
          <a:lstStyle>
            <a:lvl1pPr marL="0" indent="0">
              <a:buNone/>
              <a:defRPr/>
            </a:lvl1pPr>
          </a:lstStyle>
          <a:p>
            <a:r>
              <a:rPr lang="de-DE" dirty="0" err="1"/>
              <a:t>Object</a:t>
            </a:r>
            <a:r>
              <a:rPr lang="de-DE" dirty="0"/>
              <a:t> </a:t>
            </a:r>
          </a:p>
        </p:txBody>
      </p:sp>
      <p:sp>
        <p:nvSpPr>
          <p:cNvPr id="5" name="Footer Placeholder 4"/>
          <p:cNvSpPr>
            <a:spLocks noGrp="1"/>
          </p:cNvSpPr>
          <p:nvPr>
            <p:ph type="ftr" sz="quarter" idx="11"/>
          </p:nvPr>
        </p:nvSpPr>
        <p:spPr/>
        <p:txBody>
          <a:bodyPr/>
          <a:lstStyle>
            <a:lvl1pPr>
              <a:defRPr>
                <a:solidFill>
                  <a:schemeClr val="tx2"/>
                </a:solidFill>
              </a:defRPr>
            </a:lvl1pPr>
          </a:lstStyle>
          <a:p>
            <a:r>
              <a:rPr lang="en-GB"/>
              <a:t>APPLE-III developments at DESY - </a:t>
            </a:r>
            <a:r>
              <a:rPr lang="en-US"/>
              <a:t>Kathrin Götze, ID26 workshop, 15</a:t>
            </a:r>
            <a:r>
              <a:rPr lang="en-US" baseline="30000"/>
              <a:t>th</a:t>
            </a:r>
            <a:r>
              <a:rPr lang="en-US"/>
              <a:t> May 2026</a:t>
            </a:r>
            <a:endParaRPr lang="en-US" dirty="0"/>
          </a:p>
        </p:txBody>
      </p:sp>
    </p:spTree>
    <p:extLst>
      <p:ext uri="{BB962C8B-B14F-4D97-AF65-F5344CB8AC3E}">
        <p14:creationId xmlns:p14="http://schemas.microsoft.com/office/powerpoint/2010/main" val="860804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395287" y="188640"/>
            <a:ext cx="8353425" cy="451098"/>
          </a:xfrm>
        </p:spPr>
        <p:txBody>
          <a:bodyPr/>
          <a:lstStyle/>
          <a:p>
            <a:r>
              <a:rPr lang="de-DE" noProof="0"/>
              <a:t>Mastertitelformat bearbeiten</a:t>
            </a:r>
            <a:endParaRPr lang="en-US" noProof="0" dirty="0"/>
          </a:p>
        </p:txBody>
      </p:sp>
      <p:sp>
        <p:nvSpPr>
          <p:cNvPr id="8" name="Textplatzhalter 7"/>
          <p:cNvSpPr>
            <a:spLocks noGrp="1"/>
          </p:cNvSpPr>
          <p:nvPr>
            <p:ph type="body" sz="quarter" idx="13"/>
          </p:nvPr>
        </p:nvSpPr>
        <p:spPr>
          <a:xfrm>
            <a:off x="395287" y="673484"/>
            <a:ext cx="8364699"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Bildplatzhalter 6"/>
          <p:cNvSpPr>
            <a:spLocks noGrp="1"/>
          </p:cNvSpPr>
          <p:nvPr>
            <p:ph type="pic" sz="quarter" idx="14"/>
          </p:nvPr>
        </p:nvSpPr>
        <p:spPr>
          <a:xfrm>
            <a:off x="395288" y="1449388"/>
            <a:ext cx="8353424"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5" name="Footer Placeholder 4"/>
          <p:cNvSpPr>
            <a:spLocks noGrp="1"/>
          </p:cNvSpPr>
          <p:nvPr>
            <p:ph type="ftr" sz="quarter" idx="11"/>
          </p:nvPr>
        </p:nvSpPr>
        <p:spPr/>
        <p:txBody>
          <a:bodyPr/>
          <a:lstStyle>
            <a:lvl1pPr>
              <a:defRPr>
                <a:solidFill>
                  <a:schemeClr val="tx2"/>
                </a:solidFill>
              </a:defRPr>
            </a:lvl1pPr>
          </a:lstStyle>
          <a:p>
            <a:r>
              <a:rPr lang="en-GB"/>
              <a:t>APPLE-III developments at DESY - </a:t>
            </a:r>
            <a:r>
              <a:rPr lang="en-US"/>
              <a:t>Kathrin Götze, ID26 workshop, 15</a:t>
            </a:r>
            <a:r>
              <a:rPr lang="en-US" baseline="30000"/>
              <a:t>th</a:t>
            </a:r>
            <a:r>
              <a:rPr lang="en-US"/>
              <a:t> May 2026</a:t>
            </a:r>
            <a:endParaRPr lang="en-US" dirty="0"/>
          </a:p>
        </p:txBody>
      </p:sp>
    </p:spTree>
    <p:extLst>
      <p:ext uri="{BB962C8B-B14F-4D97-AF65-F5344CB8AC3E}">
        <p14:creationId xmlns:p14="http://schemas.microsoft.com/office/powerpoint/2010/main" val="3896943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287" y="349611"/>
            <a:ext cx="8353425" cy="451098"/>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395287" y="1406426"/>
            <a:ext cx="8353425" cy="5010249"/>
          </a:xfrm>
          <a:prstGeom prst="rect">
            <a:avLst/>
          </a:prstGeom>
        </p:spPr>
        <p:txBody>
          <a:bodyPr vert="horz" lIns="0" tIns="0" rIns="0" bIns="0" rtlCol="0" anchor="t" anchorCtr="0">
            <a:noAutofit/>
          </a:bodyPr>
          <a:lstStyle/>
          <a:p>
            <a:pPr lvl="0"/>
            <a:endParaRPr lang="en-US" noProof="0" dirty="0"/>
          </a:p>
        </p:txBody>
      </p:sp>
      <p:sp>
        <p:nvSpPr>
          <p:cNvPr id="7" name="Textfeld 6">
            <a:extLst>
              <a:ext uri="{FF2B5EF4-FFF2-40B4-BE49-F238E27FC236}">
                <a16:creationId xmlns:a16="http://schemas.microsoft.com/office/drawing/2014/main" id="{BA95E08D-4E32-4B4E-8FC1-57AB7C3104C8}"/>
              </a:ext>
            </a:extLst>
          </p:cNvPr>
          <p:cNvSpPr txBox="1"/>
          <p:nvPr userDrawn="1"/>
        </p:nvSpPr>
        <p:spPr>
          <a:xfrm>
            <a:off x="403112" y="6580800"/>
            <a:ext cx="436304" cy="186841"/>
          </a:xfrm>
          <a:prstGeom prst="rect">
            <a:avLst/>
          </a:prstGeom>
        </p:spPr>
        <p:txBody>
          <a:bodyPr vert="horz" lIns="0" tIns="0" rIns="0" bIns="0" rtlCol="0" anchor="t" anchorCtr="0">
            <a:noAutofit/>
          </a:bodyPr>
          <a:lstStyle>
            <a:defPPr>
              <a:defRPr lang="en-US"/>
            </a:defPPr>
            <a:lvl1pPr>
              <a:defRPr sz="1000"/>
            </a:lvl1pPr>
          </a:lstStyle>
          <a:p>
            <a:pPr lvl="0"/>
            <a:r>
              <a:rPr lang="de-DE" b="1" dirty="0">
                <a:solidFill>
                  <a:schemeClr val="accent1"/>
                </a:solidFill>
              </a:rPr>
              <a:t>DESY</a:t>
            </a:r>
            <a:r>
              <a:rPr lang="de-DE" b="1" dirty="0">
                <a:solidFill>
                  <a:schemeClr val="accent2"/>
                </a:solidFill>
              </a:rPr>
              <a:t>.</a:t>
            </a:r>
          </a:p>
        </p:txBody>
      </p:sp>
      <p:sp>
        <p:nvSpPr>
          <p:cNvPr id="14" name="Textfeld 13"/>
          <p:cNvSpPr txBox="1"/>
          <p:nvPr userDrawn="1"/>
        </p:nvSpPr>
        <p:spPr>
          <a:xfrm>
            <a:off x="8136396" y="6580800"/>
            <a:ext cx="612316" cy="186841"/>
          </a:xfrm>
          <a:prstGeom prst="rect">
            <a:avLst/>
          </a:prstGeom>
          <a:noFill/>
        </p:spPr>
        <p:txBody>
          <a:bodyPr wrap="square" lIns="0" tIns="0" rIns="0" bIns="0" rtlCol="0">
            <a:noAutofit/>
          </a:bodyPr>
          <a:lstStyle/>
          <a:p>
            <a:pPr algn="r"/>
            <a:r>
              <a:rPr lang="en-US" sz="1000" b="1" noProof="0" dirty="0"/>
              <a:t>Page </a:t>
            </a:r>
            <a:fld id="{0427E4B2-AC28-443E-BE04-5CD55098A90B}" type="slidenum">
              <a:rPr lang="en-US" sz="1000" b="1" noProof="0" smtClean="0"/>
              <a:pPr algn="r"/>
              <a:t>‹Nr.›</a:t>
            </a:fld>
            <a:endParaRPr lang="en-US" sz="1000" b="1" noProof="0" dirty="0"/>
          </a:p>
        </p:txBody>
      </p:sp>
      <p:sp>
        <p:nvSpPr>
          <p:cNvPr id="5" name="Footer Placeholder 4"/>
          <p:cNvSpPr>
            <a:spLocks noGrp="1"/>
          </p:cNvSpPr>
          <p:nvPr>
            <p:ph type="ftr" sz="quarter" idx="3"/>
          </p:nvPr>
        </p:nvSpPr>
        <p:spPr>
          <a:xfrm>
            <a:off x="839415" y="6580800"/>
            <a:ext cx="7224973" cy="186841"/>
          </a:xfrm>
          <a:prstGeom prst="rect">
            <a:avLst/>
          </a:prstGeom>
        </p:spPr>
        <p:txBody>
          <a:bodyPr vert="horz" lIns="0" tIns="0" rIns="0" bIns="0" rtlCol="0" anchor="t" anchorCtr="0">
            <a:noAutofit/>
          </a:bodyPr>
          <a:lstStyle>
            <a:lvl1pPr algn="l">
              <a:defRPr sz="1000">
                <a:solidFill>
                  <a:schemeClr val="tx1"/>
                </a:solidFill>
              </a:defRPr>
            </a:lvl1pPr>
          </a:lstStyle>
          <a:p>
            <a:r>
              <a:rPr lang="en-GB" dirty="0"/>
              <a:t>APPLE-III developments at DESY - </a:t>
            </a:r>
            <a:r>
              <a:rPr lang="en-US" dirty="0"/>
              <a:t>Kathrin Götze, ID26 workshop, 15</a:t>
            </a:r>
            <a:r>
              <a:rPr lang="en-US" baseline="30000" dirty="0"/>
              <a:t>th</a:t>
            </a:r>
            <a:r>
              <a:rPr lang="en-US" dirty="0"/>
              <a:t> May 2026</a:t>
            </a:r>
          </a:p>
        </p:txBody>
      </p:sp>
    </p:spTree>
    <p:extLst>
      <p:ext uri="{BB962C8B-B14F-4D97-AF65-F5344CB8AC3E}">
        <p14:creationId xmlns:p14="http://schemas.microsoft.com/office/powerpoint/2010/main" val="2845299319"/>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2" r:id="rId3"/>
    <p:sldLayoutId id="2147483674" r:id="rId4"/>
    <p:sldLayoutId id="2147483662" r:id="rId5"/>
    <p:sldLayoutId id="2147483668" r:id="rId6"/>
    <p:sldLayoutId id="2147483670" r:id="rId7"/>
    <p:sldLayoutId id="2147483673" r:id="rId8"/>
    <p:sldLayoutId id="2147483669" r:id="rId9"/>
    <p:sldLayoutId id="2147483666" r:id="rId10"/>
    <p:sldLayoutId id="2147483667" r:id="rId11"/>
    <p:sldLayoutId id="2147483675" r:id="rId12"/>
  </p:sldLayoutIdLst>
  <p:hf sldNum="0" hd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3" userDrawn="1">
          <p15:clr>
            <a:srgbClr val="F26B43"/>
          </p15:clr>
        </p15:guide>
        <p15:guide id="2" pos="2925" userDrawn="1">
          <p15:clr>
            <a:srgbClr val="F26B43"/>
          </p15:clr>
        </p15:guide>
        <p15:guide id="3" pos="2835" userDrawn="1">
          <p15:clr>
            <a:srgbClr val="F26B43"/>
          </p15:clr>
        </p15:guide>
        <p15:guide id="4" pos="5511" userDrawn="1">
          <p15:clr>
            <a:srgbClr val="F26B43"/>
          </p15:clr>
        </p15:guide>
        <p15:guide id="5" pos="249" userDrawn="1">
          <p15:clr>
            <a:srgbClr val="F26B43"/>
          </p15:clr>
        </p15:guide>
        <p15:guide id="6" orient="horz" pos="4042" userDrawn="1">
          <p15:clr>
            <a:srgbClr val="F26B43"/>
          </p15:clr>
        </p15:guide>
        <p15:guide id="7" orient="horz" pos="2432" userDrawn="1">
          <p15:clr>
            <a:srgbClr val="F26B43"/>
          </p15:clr>
        </p15:guide>
        <p15:guide id="8" orient="horz" pos="252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29.png"/><Relationship Id="rId12"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9.svg"/><Relationship Id="rId11" Type="http://schemas.openxmlformats.org/officeDocument/2006/relationships/image" Target="../media/image31.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png"/><Relationship Id="rId7" Type="http://schemas.openxmlformats.org/officeDocument/2006/relationships/image" Target="../media/image49.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16.png"/><Relationship Id="rId4" Type="http://schemas.openxmlformats.org/officeDocument/2006/relationships/image" Target="../media/image47.jpg"/><Relationship Id="rId9" Type="http://schemas.openxmlformats.org/officeDocument/2006/relationships/image" Target="../media/image51.sv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1.sv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gi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sv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7.jpg"/><Relationship Id="rId4" Type="http://schemas.openxmlformats.org/officeDocument/2006/relationships/image" Target="../media/image56.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8.pn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29.png"/><Relationship Id="rId4" Type="http://schemas.openxmlformats.org/officeDocument/2006/relationships/image" Target="../media/image39.svg"/><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7.jpg"/><Relationship Id="rId5" Type="http://schemas.openxmlformats.org/officeDocument/2006/relationships/image" Target="../media/image56.sv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svg"/><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86.png"/><Relationship Id="rId7" Type="http://schemas.openxmlformats.org/officeDocument/2006/relationships/image" Target="../media/image89.jp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88.jpeg"/><Relationship Id="rId5" Type="http://schemas.microsoft.com/office/2007/relationships/hdphoto" Target="../media/hdphoto2.wdp"/><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image" Target="../media/image99.jpe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14.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p:cNvPicPr>
            <a:picLocks noGrp="1" noChangeAspect="1"/>
          </p:cNvPicPr>
          <p:nvPr>
            <p:ph type="pic" sz="quarter" idx="14"/>
          </p:nvPr>
        </p:nvPicPr>
        <p:blipFill>
          <a:blip r:embed="rId3">
            <a:extLst>
              <a:ext uri="{BEBA8EAE-BF5A-486C-A8C5-ECC9F3942E4B}">
                <a14:imgProps xmlns:a14="http://schemas.microsoft.com/office/drawing/2010/main">
                  <a14:imgLayer r:embed="rId4">
                    <a14:imgEffect>
                      <a14:brightnessContrast bright="-32000"/>
                    </a14:imgEffect>
                  </a14:imgLayer>
                </a14:imgProps>
              </a:ext>
              <a:ext uri="{28A0092B-C50C-407E-A947-70E740481C1C}">
                <a14:useLocalDpi xmlns:a14="http://schemas.microsoft.com/office/drawing/2010/main" val="0"/>
              </a:ext>
            </a:extLst>
          </a:blip>
          <a:srcRect/>
          <a:stretch/>
        </p:blipFill>
        <p:spPr>
          <a:xfrm>
            <a:off x="1" y="1714"/>
            <a:ext cx="9143998" cy="3425573"/>
          </a:xfrm>
        </p:spPr>
      </p:pic>
      <p:sp>
        <p:nvSpPr>
          <p:cNvPr id="2" name="Titel 1"/>
          <p:cNvSpPr>
            <a:spLocks noGrp="1"/>
          </p:cNvSpPr>
          <p:nvPr>
            <p:ph type="ctrTitle"/>
          </p:nvPr>
        </p:nvSpPr>
        <p:spPr>
          <a:xfrm>
            <a:off x="393014" y="349611"/>
            <a:ext cx="8353425" cy="1769269"/>
          </a:xfrm>
        </p:spPr>
        <p:txBody>
          <a:bodyPr/>
          <a:lstStyle/>
          <a:p>
            <a:r>
              <a:rPr lang="en-GB" sz="5500" dirty="0"/>
              <a:t>APPLE III developments at DESY</a:t>
            </a:r>
            <a:endParaRPr lang="en-US" sz="5500" dirty="0"/>
          </a:p>
        </p:txBody>
      </p:sp>
      <p:sp>
        <p:nvSpPr>
          <p:cNvPr id="3" name="Untertitel 2"/>
          <p:cNvSpPr>
            <a:spLocks noGrp="1"/>
          </p:cNvSpPr>
          <p:nvPr>
            <p:ph type="subTitle" idx="1"/>
          </p:nvPr>
        </p:nvSpPr>
        <p:spPr>
          <a:xfrm>
            <a:off x="393014" y="2132856"/>
            <a:ext cx="8353425" cy="504056"/>
          </a:xfrm>
        </p:spPr>
        <p:txBody>
          <a:bodyPr/>
          <a:lstStyle/>
          <a:p>
            <a:r>
              <a:rPr lang="en-US" sz="2000" dirty="0"/>
              <a:t>Variable </a:t>
            </a:r>
            <a:r>
              <a:rPr lang="en-US" sz="2000" dirty="0" err="1"/>
              <a:t>polarisation</a:t>
            </a:r>
            <a:r>
              <a:rPr lang="en-US" sz="2000" dirty="0"/>
              <a:t> for FLASH</a:t>
            </a:r>
          </a:p>
        </p:txBody>
      </p:sp>
      <p:sp>
        <p:nvSpPr>
          <p:cNvPr id="4" name="Textplatzhalter 3"/>
          <p:cNvSpPr>
            <a:spLocks noGrp="1"/>
          </p:cNvSpPr>
          <p:nvPr>
            <p:ph type="body" sz="quarter" idx="10"/>
          </p:nvPr>
        </p:nvSpPr>
        <p:spPr>
          <a:xfrm>
            <a:off x="400043" y="3717032"/>
            <a:ext cx="8348669" cy="2376264"/>
          </a:xfrm>
        </p:spPr>
        <p:txBody>
          <a:bodyPr/>
          <a:lstStyle/>
          <a:p>
            <a:r>
              <a:rPr lang="en-US" b="1" dirty="0"/>
              <a:t>Kathrin Götze </a:t>
            </a:r>
            <a:r>
              <a:rPr lang="en-US" dirty="0"/>
              <a:t>(DESY Undulator group)</a:t>
            </a:r>
          </a:p>
          <a:p>
            <a:r>
              <a:rPr lang="en-US" dirty="0"/>
              <a:t>ID26 workshop Deauville, 15</a:t>
            </a:r>
            <a:r>
              <a:rPr lang="en-US" baseline="30000" dirty="0"/>
              <a:t>th</a:t>
            </a:r>
            <a:r>
              <a:rPr lang="en-US" dirty="0"/>
              <a:t> May 2026</a:t>
            </a:r>
          </a:p>
          <a:p>
            <a:endParaRPr lang="en-US" dirty="0"/>
          </a:p>
          <a:p>
            <a:r>
              <a:rPr lang="en-US" i="1" dirty="0"/>
              <a:t>On behalf of: Markus </a:t>
            </a:r>
            <a:r>
              <a:rPr lang="en-US" i="1" dirty="0" err="1"/>
              <a:t>Tischer</a:t>
            </a:r>
            <a:r>
              <a:rPr lang="en-US" i="1" dirty="0"/>
              <a:t>, Pavel </a:t>
            </a:r>
            <a:r>
              <a:rPr lang="en-US" i="1" dirty="0" err="1"/>
              <a:t>Vagin</a:t>
            </a:r>
            <a:r>
              <a:rPr lang="en-US" i="1" dirty="0"/>
              <a:t>, Andreas </a:t>
            </a:r>
            <a:r>
              <a:rPr lang="en-US" i="1" dirty="0" err="1"/>
              <a:t>Schöps</a:t>
            </a:r>
            <a:r>
              <a:rPr lang="en-US" i="1" dirty="0"/>
              <a:t>, Paul Neumann, Thorsten </a:t>
            </a:r>
            <a:r>
              <a:rPr lang="en-US" i="1" dirty="0" err="1"/>
              <a:t>Vielitz</a:t>
            </a:r>
            <a:r>
              <a:rPr lang="en-US" i="1" dirty="0"/>
              <a:t>, Philip </a:t>
            </a:r>
            <a:r>
              <a:rPr lang="en-US" i="1" dirty="0" err="1"/>
              <a:t>Eckoldt</a:t>
            </a:r>
            <a:r>
              <a:rPr lang="en-US" i="1" dirty="0"/>
              <a:t>  and the other members of the </a:t>
            </a:r>
            <a:r>
              <a:rPr lang="en-US" b="1" i="1" dirty="0"/>
              <a:t>DESY undulator group</a:t>
            </a:r>
            <a:r>
              <a:rPr lang="en-US" i="1" dirty="0"/>
              <a:t>, and with thanks to colleagues at the </a:t>
            </a:r>
            <a:r>
              <a:rPr lang="en-US" b="1" i="1" dirty="0"/>
              <a:t>central mechanics </a:t>
            </a:r>
            <a:r>
              <a:rPr lang="en-US" i="1" dirty="0"/>
              <a:t>and </a:t>
            </a:r>
            <a:r>
              <a:rPr lang="en-US" b="1" i="1" dirty="0"/>
              <a:t>mechanical design groups</a:t>
            </a:r>
            <a:r>
              <a:rPr lang="en-US" i="1" dirty="0"/>
              <a:t> and at </a:t>
            </a:r>
            <a:r>
              <a:rPr lang="en-US" b="1" i="1" dirty="0"/>
              <a:t>FLASH machine and controls</a:t>
            </a:r>
          </a:p>
        </p:txBody>
      </p:sp>
    </p:spTree>
    <p:extLst>
      <p:ext uri="{BB962C8B-B14F-4D97-AF65-F5344CB8AC3E}">
        <p14:creationId xmlns:p14="http://schemas.microsoft.com/office/powerpoint/2010/main" val="862967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Grafik 55">
            <a:extLst>
              <a:ext uri="{FF2B5EF4-FFF2-40B4-BE49-F238E27FC236}">
                <a16:creationId xmlns:a16="http://schemas.microsoft.com/office/drawing/2014/main" id="{222B8A39-1D9D-9136-A12E-52504E5C62E4}"/>
              </a:ext>
            </a:extLst>
          </p:cNvPr>
          <p:cNvPicPr>
            <a:picLocks noChangeAspect="1"/>
          </p:cNvPicPr>
          <p:nvPr/>
        </p:nvPicPr>
        <p:blipFill>
          <a:blip r:embed="rId3"/>
          <a:srcRect l="49816"/>
          <a:stretch/>
        </p:blipFill>
        <p:spPr>
          <a:xfrm>
            <a:off x="1475656" y="5445224"/>
            <a:ext cx="1414579" cy="931715"/>
          </a:xfrm>
          <a:prstGeom prst="rect">
            <a:avLst/>
          </a:prstGeom>
        </p:spPr>
      </p:pic>
      <p:pic>
        <p:nvPicPr>
          <p:cNvPr id="54" name="Grafik 53">
            <a:extLst>
              <a:ext uri="{FF2B5EF4-FFF2-40B4-BE49-F238E27FC236}">
                <a16:creationId xmlns:a16="http://schemas.microsoft.com/office/drawing/2014/main" id="{5E4E2B0D-5BD8-BDEB-66F4-E29FF5AFA416}"/>
              </a:ext>
            </a:extLst>
          </p:cNvPr>
          <p:cNvPicPr>
            <a:picLocks noChangeAspect="1"/>
          </p:cNvPicPr>
          <p:nvPr/>
        </p:nvPicPr>
        <p:blipFill>
          <a:blip r:embed="rId4"/>
          <a:srcRect l="49465" r="1"/>
          <a:stretch/>
        </p:blipFill>
        <p:spPr>
          <a:xfrm>
            <a:off x="61762" y="5445224"/>
            <a:ext cx="1414579" cy="895337"/>
          </a:xfrm>
          <a:prstGeom prst="rect">
            <a:avLst/>
          </a:prstGeom>
        </p:spPr>
      </p:pic>
      <p:sp>
        <p:nvSpPr>
          <p:cNvPr id="2" name="Titel 1">
            <a:extLst>
              <a:ext uri="{FF2B5EF4-FFF2-40B4-BE49-F238E27FC236}">
                <a16:creationId xmlns:a16="http://schemas.microsoft.com/office/drawing/2014/main" id="{73B4A497-479F-E7C6-23FA-1742B541B206}"/>
              </a:ext>
            </a:extLst>
          </p:cNvPr>
          <p:cNvSpPr>
            <a:spLocks noGrp="1"/>
          </p:cNvSpPr>
          <p:nvPr>
            <p:ph type="title"/>
          </p:nvPr>
        </p:nvSpPr>
        <p:spPr/>
        <p:txBody>
          <a:bodyPr/>
          <a:lstStyle/>
          <a:p>
            <a:r>
              <a:rPr lang="en-GB" dirty="0"/>
              <a:t>Six UE35 APPLE III for FLASH1</a:t>
            </a:r>
          </a:p>
        </p:txBody>
      </p:sp>
      <p:sp>
        <p:nvSpPr>
          <p:cNvPr id="3" name="Textplatzhalter 2">
            <a:extLst>
              <a:ext uri="{FF2B5EF4-FFF2-40B4-BE49-F238E27FC236}">
                <a16:creationId xmlns:a16="http://schemas.microsoft.com/office/drawing/2014/main" id="{39E085C9-B868-1F05-1634-A99B83258645}"/>
              </a:ext>
            </a:extLst>
          </p:cNvPr>
          <p:cNvSpPr>
            <a:spLocks noGrp="1"/>
          </p:cNvSpPr>
          <p:nvPr>
            <p:ph type="body" sz="quarter" idx="13"/>
          </p:nvPr>
        </p:nvSpPr>
        <p:spPr/>
        <p:txBody>
          <a:bodyPr/>
          <a:lstStyle/>
          <a:p>
            <a:r>
              <a:rPr lang="en-US" dirty="0"/>
              <a:t>Characteristics and results</a:t>
            </a:r>
          </a:p>
          <a:p>
            <a:endParaRPr lang="en-GB" dirty="0"/>
          </a:p>
        </p:txBody>
      </p:sp>
      <p:sp>
        <p:nvSpPr>
          <p:cNvPr id="6" name="Fußzeilenplatzhalter 5">
            <a:extLst>
              <a:ext uri="{FF2B5EF4-FFF2-40B4-BE49-F238E27FC236}">
                <a16:creationId xmlns:a16="http://schemas.microsoft.com/office/drawing/2014/main" id="{06A46146-8FA1-2D96-818C-64E4A02DD7BD}"/>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sp>
        <p:nvSpPr>
          <p:cNvPr id="18" name="Textfeld 17">
            <a:extLst>
              <a:ext uri="{FF2B5EF4-FFF2-40B4-BE49-F238E27FC236}">
                <a16:creationId xmlns:a16="http://schemas.microsoft.com/office/drawing/2014/main" id="{A1F7E42D-7FF6-7CDE-6B0A-49356C5F591C}"/>
              </a:ext>
            </a:extLst>
          </p:cNvPr>
          <p:cNvSpPr txBox="1"/>
          <p:nvPr/>
        </p:nvSpPr>
        <p:spPr>
          <a:xfrm>
            <a:off x="418527" y="908720"/>
            <a:ext cx="1018227" cy="369332"/>
          </a:xfrm>
          <a:prstGeom prst="rect">
            <a:avLst/>
          </a:prstGeom>
          <a:noFill/>
        </p:spPr>
        <p:txBody>
          <a:bodyPr wrap="none" rtlCol="0">
            <a:spAutoFit/>
          </a:bodyPr>
          <a:lstStyle/>
          <a:p>
            <a:r>
              <a:rPr lang="de-DE" i="1" dirty="0"/>
              <a:t>K </a:t>
            </a:r>
            <a:r>
              <a:rPr lang="de-DE" i="1" dirty="0" err="1"/>
              <a:t>value</a:t>
            </a:r>
            <a:r>
              <a:rPr lang="de-DE" i="1" dirty="0"/>
              <a:t> </a:t>
            </a:r>
            <a:endParaRPr lang="en-GB" i="1" dirty="0" err="1"/>
          </a:p>
        </p:txBody>
      </p:sp>
      <p:pic>
        <p:nvPicPr>
          <p:cNvPr id="22" name="Grafik 21">
            <a:extLst>
              <a:ext uri="{FF2B5EF4-FFF2-40B4-BE49-F238E27FC236}">
                <a16:creationId xmlns:a16="http://schemas.microsoft.com/office/drawing/2014/main" id="{B6F6249C-29C3-A866-A452-CE878BF6C9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528" y="1334158"/>
            <a:ext cx="3528392" cy="2373121"/>
          </a:xfrm>
          <a:prstGeom prst="rect">
            <a:avLst/>
          </a:prstGeom>
        </p:spPr>
      </p:pic>
      <p:pic>
        <p:nvPicPr>
          <p:cNvPr id="23" name="Grafik 22">
            <a:extLst>
              <a:ext uri="{FF2B5EF4-FFF2-40B4-BE49-F238E27FC236}">
                <a16:creationId xmlns:a16="http://schemas.microsoft.com/office/drawing/2014/main" id="{ADFC17EC-CA2B-3C0D-E651-39EC3A48E156}"/>
              </a:ext>
            </a:extLst>
          </p:cNvPr>
          <p:cNvPicPr>
            <a:picLocks noChangeAspect="1"/>
          </p:cNvPicPr>
          <p:nvPr/>
        </p:nvPicPr>
        <p:blipFill>
          <a:blip r:embed="rId7"/>
          <a:stretch>
            <a:fillRect/>
          </a:stretch>
        </p:blipFill>
        <p:spPr>
          <a:xfrm>
            <a:off x="3150544" y="1842793"/>
            <a:ext cx="1126388" cy="726520"/>
          </a:xfrm>
          <a:prstGeom prst="rect">
            <a:avLst/>
          </a:prstGeom>
        </p:spPr>
      </p:pic>
      <p:sp>
        <p:nvSpPr>
          <p:cNvPr id="24" name="Textfeld 23">
            <a:extLst>
              <a:ext uri="{FF2B5EF4-FFF2-40B4-BE49-F238E27FC236}">
                <a16:creationId xmlns:a16="http://schemas.microsoft.com/office/drawing/2014/main" id="{E29BC497-C540-8CA5-4791-9BB929B3F56F}"/>
              </a:ext>
            </a:extLst>
          </p:cNvPr>
          <p:cNvSpPr txBox="1"/>
          <p:nvPr/>
        </p:nvSpPr>
        <p:spPr>
          <a:xfrm>
            <a:off x="2051721" y="1302975"/>
            <a:ext cx="2088232" cy="584775"/>
          </a:xfrm>
          <a:prstGeom prst="rect">
            <a:avLst/>
          </a:prstGeom>
          <a:noFill/>
        </p:spPr>
        <p:txBody>
          <a:bodyPr wrap="square" rtlCol="0">
            <a:spAutoFit/>
          </a:bodyPr>
          <a:lstStyle/>
          <a:p>
            <a:pPr marL="285750" indent="-285750">
              <a:buFont typeface="Arial" panose="020B0604020202020204" pitchFamily="34" charset="0"/>
              <a:buChar char="•"/>
            </a:pPr>
            <a:r>
              <a:rPr lang="de-DE" sz="1600" dirty="0" err="1"/>
              <a:t>minimum</a:t>
            </a:r>
            <a:r>
              <a:rPr lang="de-DE" sz="1600" dirty="0"/>
              <a:t> </a:t>
            </a:r>
            <a:r>
              <a:rPr lang="de-DE" sz="1600" dirty="0" err="1"/>
              <a:t>gap</a:t>
            </a:r>
            <a:r>
              <a:rPr lang="de-DE" sz="1600" dirty="0"/>
              <a:t>: 1.3-1.4mm</a:t>
            </a:r>
            <a:endParaRPr lang="en-GB" sz="1600" b="1" dirty="0" err="1"/>
          </a:p>
        </p:txBody>
      </p:sp>
      <p:sp>
        <p:nvSpPr>
          <p:cNvPr id="25" name="Textfeld 24">
            <a:extLst>
              <a:ext uri="{FF2B5EF4-FFF2-40B4-BE49-F238E27FC236}">
                <a16:creationId xmlns:a16="http://schemas.microsoft.com/office/drawing/2014/main" id="{7313C6A0-A474-2033-8E0F-C66843470B61}"/>
              </a:ext>
            </a:extLst>
          </p:cNvPr>
          <p:cNvSpPr txBox="1"/>
          <p:nvPr/>
        </p:nvSpPr>
        <p:spPr>
          <a:xfrm>
            <a:off x="4683796" y="692696"/>
            <a:ext cx="1390124" cy="369332"/>
          </a:xfrm>
          <a:prstGeom prst="rect">
            <a:avLst/>
          </a:prstGeom>
          <a:noFill/>
        </p:spPr>
        <p:txBody>
          <a:bodyPr wrap="none" rtlCol="0">
            <a:spAutoFit/>
          </a:bodyPr>
          <a:lstStyle/>
          <a:p>
            <a:r>
              <a:rPr lang="de-DE" i="1" dirty="0"/>
              <a:t>Phase </a:t>
            </a:r>
            <a:r>
              <a:rPr lang="de-DE" i="1" dirty="0" err="1"/>
              <a:t>error</a:t>
            </a:r>
            <a:endParaRPr lang="en-GB" i="1" dirty="0" err="1"/>
          </a:p>
        </p:txBody>
      </p:sp>
      <p:sp>
        <p:nvSpPr>
          <p:cNvPr id="29" name="Textfeld 28">
            <a:extLst>
              <a:ext uri="{FF2B5EF4-FFF2-40B4-BE49-F238E27FC236}">
                <a16:creationId xmlns:a16="http://schemas.microsoft.com/office/drawing/2014/main" id="{4822D6CC-709D-8C19-9456-5A1B6B9029D6}"/>
              </a:ext>
            </a:extLst>
          </p:cNvPr>
          <p:cNvSpPr txBox="1"/>
          <p:nvPr/>
        </p:nvSpPr>
        <p:spPr>
          <a:xfrm>
            <a:off x="927640" y="1416588"/>
            <a:ext cx="784189" cy="276999"/>
          </a:xfrm>
          <a:prstGeom prst="rect">
            <a:avLst/>
          </a:prstGeom>
          <a:noFill/>
        </p:spPr>
        <p:txBody>
          <a:bodyPr wrap="none" rtlCol="0">
            <a:spAutoFit/>
          </a:bodyPr>
          <a:lstStyle/>
          <a:p>
            <a:r>
              <a:rPr lang="de-DE" sz="1200" i="1" dirty="0" err="1"/>
              <a:t>K</a:t>
            </a:r>
            <a:r>
              <a:rPr lang="de-DE" sz="1200" baseline="-25000" dirty="0" err="1"/>
              <a:t>max</a:t>
            </a:r>
            <a:r>
              <a:rPr lang="de-DE" sz="1200" dirty="0"/>
              <a:t>=4.3</a:t>
            </a:r>
            <a:endParaRPr lang="en-GB" sz="1200" dirty="0" err="1"/>
          </a:p>
        </p:txBody>
      </p:sp>
      <p:sp>
        <p:nvSpPr>
          <p:cNvPr id="30" name="Textfeld 29">
            <a:extLst>
              <a:ext uri="{FF2B5EF4-FFF2-40B4-BE49-F238E27FC236}">
                <a16:creationId xmlns:a16="http://schemas.microsoft.com/office/drawing/2014/main" id="{7F163091-5944-6A22-1CB8-A977B4B2AFAF}"/>
              </a:ext>
            </a:extLst>
          </p:cNvPr>
          <p:cNvSpPr txBox="1"/>
          <p:nvPr/>
        </p:nvSpPr>
        <p:spPr>
          <a:xfrm>
            <a:off x="4572000" y="5551039"/>
            <a:ext cx="4572001" cy="923330"/>
          </a:xfrm>
          <a:prstGeom prst="rect">
            <a:avLst/>
          </a:prstGeom>
          <a:noFill/>
        </p:spPr>
        <p:txBody>
          <a:bodyPr wrap="square" rtlCol="0">
            <a:spAutoFit/>
          </a:bodyPr>
          <a:lstStyle/>
          <a:p>
            <a:r>
              <a:rPr lang="en-GB" dirty="0"/>
              <a:t>Significant variation of phase error for different polarisation modes. Correction by taper and resistive long coil.</a:t>
            </a:r>
          </a:p>
        </p:txBody>
      </p:sp>
      <p:pic>
        <p:nvPicPr>
          <p:cNvPr id="32" name="Grafik 31">
            <a:extLst>
              <a:ext uri="{FF2B5EF4-FFF2-40B4-BE49-F238E27FC236}">
                <a16:creationId xmlns:a16="http://schemas.microsoft.com/office/drawing/2014/main" id="{B9624B1F-1454-C63F-8D58-EFEB7F290111}"/>
              </a:ext>
            </a:extLst>
          </p:cNvPr>
          <p:cNvPicPr>
            <a:picLocks noChangeAspect="1"/>
          </p:cNvPicPr>
          <p:nvPr/>
        </p:nvPicPr>
        <p:blipFill>
          <a:blip r:embed="rId8"/>
          <a:srcRect t="7662"/>
          <a:stretch/>
        </p:blipFill>
        <p:spPr>
          <a:xfrm>
            <a:off x="4355976" y="4054772"/>
            <a:ext cx="4772558" cy="1590040"/>
          </a:xfrm>
          <a:prstGeom prst="rect">
            <a:avLst/>
          </a:prstGeom>
        </p:spPr>
      </p:pic>
      <p:sp>
        <p:nvSpPr>
          <p:cNvPr id="33" name="Textfeld 32">
            <a:extLst>
              <a:ext uri="{FF2B5EF4-FFF2-40B4-BE49-F238E27FC236}">
                <a16:creationId xmlns:a16="http://schemas.microsoft.com/office/drawing/2014/main" id="{2D5ED8B8-BCB0-0D3A-95AB-BC14FACE358C}"/>
              </a:ext>
            </a:extLst>
          </p:cNvPr>
          <p:cNvSpPr txBox="1"/>
          <p:nvPr/>
        </p:nvSpPr>
        <p:spPr>
          <a:xfrm>
            <a:off x="5037278" y="4848525"/>
            <a:ext cx="1656184" cy="461665"/>
          </a:xfrm>
          <a:prstGeom prst="rect">
            <a:avLst/>
          </a:prstGeom>
          <a:noFill/>
        </p:spPr>
        <p:txBody>
          <a:bodyPr wrap="square" rtlCol="0">
            <a:spAutoFit/>
          </a:bodyPr>
          <a:lstStyle/>
          <a:p>
            <a:r>
              <a:rPr lang="de-DE" sz="1200" dirty="0" err="1"/>
              <a:t>without</a:t>
            </a:r>
            <a:r>
              <a:rPr lang="de-DE" sz="1200" dirty="0"/>
              <a:t> </a:t>
            </a:r>
            <a:r>
              <a:rPr lang="de-DE" sz="1200" dirty="0" err="1"/>
              <a:t>taper</a:t>
            </a:r>
            <a:r>
              <a:rPr lang="de-DE" sz="1200" dirty="0"/>
              <a:t>&amp; </a:t>
            </a:r>
            <a:r>
              <a:rPr lang="de-DE" sz="1200" dirty="0" err="1"/>
              <a:t>long</a:t>
            </a:r>
            <a:r>
              <a:rPr lang="de-DE" sz="1200" dirty="0"/>
              <a:t> </a:t>
            </a:r>
            <a:r>
              <a:rPr lang="de-DE" sz="1200" dirty="0" err="1"/>
              <a:t>coil</a:t>
            </a:r>
            <a:endParaRPr lang="en-GB" sz="1200" dirty="0" err="1"/>
          </a:p>
        </p:txBody>
      </p:sp>
      <p:sp>
        <p:nvSpPr>
          <p:cNvPr id="34" name="Textfeld 33">
            <a:extLst>
              <a:ext uri="{FF2B5EF4-FFF2-40B4-BE49-F238E27FC236}">
                <a16:creationId xmlns:a16="http://schemas.microsoft.com/office/drawing/2014/main" id="{07846722-47EC-6E08-0A10-E9EB98FE7000}"/>
              </a:ext>
            </a:extLst>
          </p:cNvPr>
          <p:cNvSpPr txBox="1"/>
          <p:nvPr/>
        </p:nvSpPr>
        <p:spPr>
          <a:xfrm>
            <a:off x="7474455" y="4114690"/>
            <a:ext cx="1556836" cy="276999"/>
          </a:xfrm>
          <a:prstGeom prst="rect">
            <a:avLst/>
          </a:prstGeom>
          <a:noFill/>
        </p:spPr>
        <p:txBody>
          <a:bodyPr wrap="none" rtlCol="0">
            <a:spAutoFit/>
          </a:bodyPr>
          <a:lstStyle/>
          <a:p>
            <a:r>
              <a:rPr lang="de-DE" sz="1200" dirty="0" err="1"/>
              <a:t>with</a:t>
            </a:r>
            <a:r>
              <a:rPr lang="de-DE" sz="1200" dirty="0"/>
              <a:t> </a:t>
            </a:r>
            <a:r>
              <a:rPr lang="de-DE" sz="1200" dirty="0" err="1"/>
              <a:t>taper</a:t>
            </a:r>
            <a:r>
              <a:rPr lang="de-DE" sz="1200" dirty="0"/>
              <a:t>&amp; </a:t>
            </a:r>
            <a:r>
              <a:rPr lang="de-DE" sz="1200" dirty="0" err="1"/>
              <a:t>long</a:t>
            </a:r>
            <a:r>
              <a:rPr lang="de-DE" sz="1200" dirty="0"/>
              <a:t> </a:t>
            </a:r>
            <a:r>
              <a:rPr lang="de-DE" sz="1200" dirty="0" err="1"/>
              <a:t>coil</a:t>
            </a:r>
            <a:endParaRPr lang="en-GB" sz="1200" dirty="0" err="1"/>
          </a:p>
        </p:txBody>
      </p:sp>
      <p:sp>
        <p:nvSpPr>
          <p:cNvPr id="12" name="Textfeld 11">
            <a:extLst>
              <a:ext uri="{FF2B5EF4-FFF2-40B4-BE49-F238E27FC236}">
                <a16:creationId xmlns:a16="http://schemas.microsoft.com/office/drawing/2014/main" id="{DC3612F1-3857-F9C7-6511-86C103FB001B}"/>
              </a:ext>
            </a:extLst>
          </p:cNvPr>
          <p:cNvSpPr txBox="1"/>
          <p:nvPr/>
        </p:nvSpPr>
        <p:spPr>
          <a:xfrm>
            <a:off x="406744" y="3680864"/>
            <a:ext cx="2735557" cy="369332"/>
          </a:xfrm>
          <a:prstGeom prst="rect">
            <a:avLst/>
          </a:prstGeom>
          <a:noFill/>
        </p:spPr>
        <p:txBody>
          <a:bodyPr wrap="none" rtlCol="0">
            <a:spAutoFit/>
          </a:bodyPr>
          <a:lstStyle/>
          <a:p>
            <a:r>
              <a:rPr lang="de-DE" i="1" dirty="0" err="1"/>
              <a:t>Trajectories</a:t>
            </a:r>
            <a:r>
              <a:rPr lang="de-DE" i="1" dirty="0"/>
              <a:t> (@1.35GeV)</a:t>
            </a:r>
            <a:endParaRPr lang="en-GB" i="1" dirty="0" err="1"/>
          </a:p>
        </p:txBody>
      </p:sp>
      <p:pic>
        <p:nvPicPr>
          <p:cNvPr id="14" name="Grafik 13">
            <a:extLst>
              <a:ext uri="{FF2B5EF4-FFF2-40B4-BE49-F238E27FC236}">
                <a16:creationId xmlns:a16="http://schemas.microsoft.com/office/drawing/2014/main" id="{43172032-47B0-4D15-E707-98C7461B9813}"/>
              </a:ext>
            </a:extLst>
          </p:cNvPr>
          <p:cNvPicPr>
            <a:picLocks noChangeAspect="1"/>
          </p:cNvPicPr>
          <p:nvPr/>
        </p:nvPicPr>
        <p:blipFill>
          <a:blip r:embed="rId9"/>
          <a:srcRect r="39763"/>
          <a:stretch/>
        </p:blipFill>
        <p:spPr>
          <a:xfrm>
            <a:off x="4456032" y="1142358"/>
            <a:ext cx="4493236" cy="2367036"/>
          </a:xfrm>
          <a:prstGeom prst="rect">
            <a:avLst/>
          </a:prstGeom>
        </p:spPr>
      </p:pic>
      <p:sp>
        <p:nvSpPr>
          <p:cNvPr id="15" name="Textfeld 14">
            <a:extLst>
              <a:ext uri="{FF2B5EF4-FFF2-40B4-BE49-F238E27FC236}">
                <a16:creationId xmlns:a16="http://schemas.microsoft.com/office/drawing/2014/main" id="{685FA4D0-F194-D8D4-3EAB-67FA4C4F0D54}"/>
              </a:ext>
            </a:extLst>
          </p:cNvPr>
          <p:cNvSpPr txBox="1"/>
          <p:nvPr/>
        </p:nvSpPr>
        <p:spPr>
          <a:xfrm>
            <a:off x="5485958" y="1258354"/>
            <a:ext cx="527709" cy="338554"/>
          </a:xfrm>
          <a:prstGeom prst="rect">
            <a:avLst/>
          </a:prstGeom>
          <a:noFill/>
        </p:spPr>
        <p:txBody>
          <a:bodyPr wrap="none" rtlCol="0">
            <a:spAutoFit/>
          </a:bodyPr>
          <a:lstStyle/>
          <a:p>
            <a:r>
              <a:rPr lang="de-DE" sz="1600" dirty="0" err="1"/>
              <a:t>vert</a:t>
            </a:r>
            <a:endParaRPr lang="en-GB" sz="1600" dirty="0" err="1"/>
          </a:p>
        </p:txBody>
      </p:sp>
      <p:sp>
        <p:nvSpPr>
          <p:cNvPr id="16" name="Textfeld 15">
            <a:extLst>
              <a:ext uri="{FF2B5EF4-FFF2-40B4-BE49-F238E27FC236}">
                <a16:creationId xmlns:a16="http://schemas.microsoft.com/office/drawing/2014/main" id="{D915191A-C9ED-3372-E392-B52198B2A78C}"/>
              </a:ext>
            </a:extLst>
          </p:cNvPr>
          <p:cNvSpPr txBox="1"/>
          <p:nvPr/>
        </p:nvSpPr>
        <p:spPr>
          <a:xfrm>
            <a:off x="4519140" y="1027706"/>
            <a:ext cx="2573140" cy="276999"/>
          </a:xfrm>
          <a:prstGeom prst="rect">
            <a:avLst/>
          </a:prstGeom>
          <a:solidFill>
            <a:schemeClr val="bg1"/>
          </a:solidFill>
        </p:spPr>
        <p:txBody>
          <a:bodyPr wrap="none" rtlCol="0">
            <a:spAutoFit/>
          </a:bodyPr>
          <a:lstStyle/>
          <a:p>
            <a:r>
              <a:rPr lang="en-GB" sz="1200" b="0" i="0" u="none" strike="noStrike" dirty="0"/>
              <a:t> without taper correction &amp; long coil</a:t>
            </a:r>
            <a:endParaRPr lang="en-GB" sz="1100" dirty="0"/>
          </a:p>
        </p:txBody>
      </p:sp>
      <p:sp>
        <p:nvSpPr>
          <p:cNvPr id="17" name="Textfeld 16">
            <a:extLst>
              <a:ext uri="{FF2B5EF4-FFF2-40B4-BE49-F238E27FC236}">
                <a16:creationId xmlns:a16="http://schemas.microsoft.com/office/drawing/2014/main" id="{C22CC3D5-0C9B-34E3-1970-FB8A51FB920A}"/>
              </a:ext>
            </a:extLst>
          </p:cNvPr>
          <p:cNvSpPr txBox="1"/>
          <p:nvPr/>
        </p:nvSpPr>
        <p:spPr>
          <a:xfrm>
            <a:off x="4504719" y="2241571"/>
            <a:ext cx="2403222" cy="276999"/>
          </a:xfrm>
          <a:prstGeom prst="rect">
            <a:avLst/>
          </a:prstGeom>
          <a:solidFill>
            <a:schemeClr val="bg1"/>
          </a:solidFill>
        </p:spPr>
        <p:txBody>
          <a:bodyPr wrap="none" rtlCol="0">
            <a:spAutoFit/>
          </a:bodyPr>
          <a:lstStyle/>
          <a:p>
            <a:r>
              <a:rPr lang="en-GB" sz="1200" b="0" i="0" u="none" strike="noStrike" dirty="0"/>
              <a:t> with taper correction &amp; long coil</a:t>
            </a:r>
            <a:endParaRPr lang="en-GB" sz="1100" dirty="0"/>
          </a:p>
        </p:txBody>
      </p:sp>
      <p:sp>
        <p:nvSpPr>
          <p:cNvPr id="19" name="Textfeld 18">
            <a:extLst>
              <a:ext uri="{FF2B5EF4-FFF2-40B4-BE49-F238E27FC236}">
                <a16:creationId xmlns:a16="http://schemas.microsoft.com/office/drawing/2014/main" id="{9A59C644-F491-940F-0013-27C10F9CFEED}"/>
              </a:ext>
            </a:extLst>
          </p:cNvPr>
          <p:cNvSpPr txBox="1"/>
          <p:nvPr/>
        </p:nvSpPr>
        <p:spPr>
          <a:xfrm>
            <a:off x="8421559" y="1284577"/>
            <a:ext cx="481222" cy="338554"/>
          </a:xfrm>
          <a:prstGeom prst="rect">
            <a:avLst/>
          </a:prstGeom>
          <a:noFill/>
        </p:spPr>
        <p:txBody>
          <a:bodyPr wrap="none" rtlCol="0">
            <a:spAutoFit/>
          </a:bodyPr>
          <a:lstStyle/>
          <a:p>
            <a:r>
              <a:rPr lang="de-DE" sz="1600" dirty="0" err="1"/>
              <a:t>hor</a:t>
            </a:r>
            <a:endParaRPr lang="en-GB" sz="1600" dirty="0" err="1"/>
          </a:p>
        </p:txBody>
      </p:sp>
      <p:sp>
        <p:nvSpPr>
          <p:cNvPr id="20" name="Textfeld 19">
            <a:extLst>
              <a:ext uri="{FF2B5EF4-FFF2-40B4-BE49-F238E27FC236}">
                <a16:creationId xmlns:a16="http://schemas.microsoft.com/office/drawing/2014/main" id="{A1F31B60-2037-15AC-9BE6-BD76E4E81436}"/>
              </a:ext>
            </a:extLst>
          </p:cNvPr>
          <p:cNvSpPr txBox="1"/>
          <p:nvPr/>
        </p:nvSpPr>
        <p:spPr>
          <a:xfrm>
            <a:off x="6427104" y="1703905"/>
            <a:ext cx="503664" cy="338554"/>
          </a:xfrm>
          <a:prstGeom prst="rect">
            <a:avLst/>
          </a:prstGeom>
          <a:noFill/>
        </p:spPr>
        <p:txBody>
          <a:bodyPr wrap="none" rtlCol="0">
            <a:spAutoFit/>
          </a:bodyPr>
          <a:lstStyle/>
          <a:p>
            <a:r>
              <a:rPr lang="de-DE" sz="1600" dirty="0" err="1"/>
              <a:t>circ</a:t>
            </a:r>
            <a:endParaRPr lang="en-GB" sz="1600" dirty="0" err="1"/>
          </a:p>
        </p:txBody>
      </p:sp>
      <p:sp>
        <p:nvSpPr>
          <p:cNvPr id="21" name="Textfeld 20">
            <a:extLst>
              <a:ext uri="{FF2B5EF4-FFF2-40B4-BE49-F238E27FC236}">
                <a16:creationId xmlns:a16="http://schemas.microsoft.com/office/drawing/2014/main" id="{F50FA16B-6147-2CB2-41C4-A669F0457647}"/>
              </a:ext>
            </a:extLst>
          </p:cNvPr>
          <p:cNvSpPr txBox="1"/>
          <p:nvPr/>
        </p:nvSpPr>
        <p:spPr>
          <a:xfrm>
            <a:off x="5481979" y="2437832"/>
            <a:ext cx="527709" cy="338554"/>
          </a:xfrm>
          <a:prstGeom prst="rect">
            <a:avLst/>
          </a:prstGeom>
          <a:noFill/>
        </p:spPr>
        <p:txBody>
          <a:bodyPr wrap="none" rtlCol="0">
            <a:spAutoFit/>
          </a:bodyPr>
          <a:lstStyle/>
          <a:p>
            <a:r>
              <a:rPr lang="de-DE" sz="1600" dirty="0" err="1"/>
              <a:t>vert</a:t>
            </a:r>
            <a:endParaRPr lang="en-GB" sz="1600" dirty="0" err="1"/>
          </a:p>
        </p:txBody>
      </p:sp>
      <p:sp>
        <p:nvSpPr>
          <p:cNvPr id="27" name="Textfeld 26">
            <a:extLst>
              <a:ext uri="{FF2B5EF4-FFF2-40B4-BE49-F238E27FC236}">
                <a16:creationId xmlns:a16="http://schemas.microsoft.com/office/drawing/2014/main" id="{04197B58-D2B4-317B-4D4F-865B5D1ED8F0}"/>
              </a:ext>
            </a:extLst>
          </p:cNvPr>
          <p:cNvSpPr txBox="1"/>
          <p:nvPr/>
        </p:nvSpPr>
        <p:spPr>
          <a:xfrm>
            <a:off x="8417580" y="2464055"/>
            <a:ext cx="481222" cy="338554"/>
          </a:xfrm>
          <a:prstGeom prst="rect">
            <a:avLst/>
          </a:prstGeom>
          <a:noFill/>
        </p:spPr>
        <p:txBody>
          <a:bodyPr wrap="none" rtlCol="0">
            <a:spAutoFit/>
          </a:bodyPr>
          <a:lstStyle/>
          <a:p>
            <a:r>
              <a:rPr lang="de-DE" sz="1600" dirty="0" err="1"/>
              <a:t>hor</a:t>
            </a:r>
            <a:endParaRPr lang="en-GB" sz="1600" dirty="0" err="1"/>
          </a:p>
        </p:txBody>
      </p:sp>
      <p:sp>
        <p:nvSpPr>
          <p:cNvPr id="28" name="Textfeld 27">
            <a:extLst>
              <a:ext uri="{FF2B5EF4-FFF2-40B4-BE49-F238E27FC236}">
                <a16:creationId xmlns:a16="http://schemas.microsoft.com/office/drawing/2014/main" id="{997FFDA3-659B-9A85-9836-80E93E4D01AD}"/>
              </a:ext>
            </a:extLst>
          </p:cNvPr>
          <p:cNvSpPr txBox="1"/>
          <p:nvPr/>
        </p:nvSpPr>
        <p:spPr>
          <a:xfrm>
            <a:off x="6423125" y="3018438"/>
            <a:ext cx="503664" cy="338554"/>
          </a:xfrm>
          <a:prstGeom prst="rect">
            <a:avLst/>
          </a:prstGeom>
          <a:noFill/>
        </p:spPr>
        <p:txBody>
          <a:bodyPr wrap="none" rtlCol="0">
            <a:spAutoFit/>
          </a:bodyPr>
          <a:lstStyle/>
          <a:p>
            <a:r>
              <a:rPr lang="de-DE" sz="1600" dirty="0" err="1"/>
              <a:t>circ</a:t>
            </a:r>
            <a:endParaRPr lang="en-GB" sz="1600" dirty="0" err="1"/>
          </a:p>
        </p:txBody>
      </p:sp>
      <p:sp>
        <p:nvSpPr>
          <p:cNvPr id="31" name="Textfeld 30">
            <a:extLst>
              <a:ext uri="{FF2B5EF4-FFF2-40B4-BE49-F238E27FC236}">
                <a16:creationId xmlns:a16="http://schemas.microsoft.com/office/drawing/2014/main" id="{1489A71D-2563-A106-B590-ABB934657525}"/>
              </a:ext>
            </a:extLst>
          </p:cNvPr>
          <p:cNvSpPr txBox="1"/>
          <p:nvPr/>
        </p:nvSpPr>
        <p:spPr>
          <a:xfrm rot="16200000">
            <a:off x="3997791" y="1697246"/>
            <a:ext cx="864339" cy="261610"/>
          </a:xfrm>
          <a:prstGeom prst="rect">
            <a:avLst/>
          </a:prstGeom>
          <a:noFill/>
        </p:spPr>
        <p:txBody>
          <a:bodyPr wrap="none" rtlCol="0">
            <a:spAutoFit/>
          </a:bodyPr>
          <a:lstStyle/>
          <a:p>
            <a:r>
              <a:rPr lang="de-DE" sz="1100" dirty="0" err="1">
                <a:solidFill>
                  <a:schemeClr val="tx1">
                    <a:lumMod val="50000"/>
                    <a:lumOff val="50000"/>
                  </a:schemeClr>
                </a:solidFill>
              </a:rPr>
              <a:t>ph.err</a:t>
            </a:r>
            <a:r>
              <a:rPr lang="de-DE" sz="1100" dirty="0">
                <a:solidFill>
                  <a:schemeClr val="tx1">
                    <a:lumMod val="50000"/>
                    <a:lumOff val="50000"/>
                  </a:schemeClr>
                </a:solidFill>
              </a:rPr>
              <a:t>, </a:t>
            </a:r>
            <a:r>
              <a:rPr lang="de-DE" sz="1100" dirty="0" err="1">
                <a:solidFill>
                  <a:schemeClr val="tx1">
                    <a:lumMod val="50000"/>
                    <a:lumOff val="50000"/>
                  </a:schemeClr>
                </a:solidFill>
              </a:rPr>
              <a:t>deg</a:t>
            </a:r>
            <a:endParaRPr lang="en-GB" sz="1100" dirty="0" err="1">
              <a:solidFill>
                <a:schemeClr val="tx1">
                  <a:lumMod val="50000"/>
                  <a:lumOff val="50000"/>
                </a:schemeClr>
              </a:solidFill>
            </a:endParaRPr>
          </a:p>
        </p:txBody>
      </p:sp>
      <p:sp>
        <p:nvSpPr>
          <p:cNvPr id="39" name="Textfeld 38">
            <a:extLst>
              <a:ext uri="{FF2B5EF4-FFF2-40B4-BE49-F238E27FC236}">
                <a16:creationId xmlns:a16="http://schemas.microsoft.com/office/drawing/2014/main" id="{653EAEE0-9B4C-7B07-0A11-CA89FD9D4F33}"/>
              </a:ext>
            </a:extLst>
          </p:cNvPr>
          <p:cNvSpPr txBox="1"/>
          <p:nvPr/>
        </p:nvSpPr>
        <p:spPr>
          <a:xfrm rot="16200000">
            <a:off x="4009025" y="2835120"/>
            <a:ext cx="864339" cy="261610"/>
          </a:xfrm>
          <a:prstGeom prst="rect">
            <a:avLst/>
          </a:prstGeom>
          <a:noFill/>
        </p:spPr>
        <p:txBody>
          <a:bodyPr wrap="none" rtlCol="0">
            <a:spAutoFit/>
          </a:bodyPr>
          <a:lstStyle/>
          <a:p>
            <a:r>
              <a:rPr lang="de-DE" sz="1100" dirty="0" err="1">
                <a:solidFill>
                  <a:schemeClr val="tx1">
                    <a:lumMod val="50000"/>
                    <a:lumOff val="50000"/>
                  </a:schemeClr>
                </a:solidFill>
              </a:rPr>
              <a:t>ph.err</a:t>
            </a:r>
            <a:r>
              <a:rPr lang="de-DE" sz="1100" dirty="0">
                <a:solidFill>
                  <a:schemeClr val="tx1">
                    <a:lumMod val="50000"/>
                    <a:lumOff val="50000"/>
                  </a:schemeClr>
                </a:solidFill>
              </a:rPr>
              <a:t>, </a:t>
            </a:r>
            <a:r>
              <a:rPr lang="de-DE" sz="1100" dirty="0" err="1">
                <a:solidFill>
                  <a:schemeClr val="tx1">
                    <a:lumMod val="50000"/>
                    <a:lumOff val="50000"/>
                  </a:schemeClr>
                </a:solidFill>
              </a:rPr>
              <a:t>deg</a:t>
            </a:r>
            <a:endParaRPr lang="en-GB" sz="1100" dirty="0" err="1">
              <a:solidFill>
                <a:schemeClr val="tx1">
                  <a:lumMod val="50000"/>
                  <a:lumOff val="50000"/>
                </a:schemeClr>
              </a:solidFill>
            </a:endParaRPr>
          </a:p>
        </p:txBody>
      </p:sp>
      <p:sp>
        <p:nvSpPr>
          <p:cNvPr id="42" name="Textfeld 41">
            <a:extLst>
              <a:ext uri="{FF2B5EF4-FFF2-40B4-BE49-F238E27FC236}">
                <a16:creationId xmlns:a16="http://schemas.microsoft.com/office/drawing/2014/main" id="{5ABFCB0C-0C0B-F273-1D83-619D9F195710}"/>
              </a:ext>
            </a:extLst>
          </p:cNvPr>
          <p:cNvSpPr txBox="1"/>
          <p:nvPr/>
        </p:nvSpPr>
        <p:spPr>
          <a:xfrm>
            <a:off x="8006385" y="3378589"/>
            <a:ext cx="566181" cy="261610"/>
          </a:xfrm>
          <a:prstGeom prst="rect">
            <a:avLst/>
          </a:prstGeom>
          <a:noFill/>
        </p:spPr>
        <p:txBody>
          <a:bodyPr wrap="none" rtlCol="0">
            <a:spAutoFit/>
          </a:bodyPr>
          <a:lstStyle/>
          <a:p>
            <a:r>
              <a:rPr lang="de-DE" sz="1100" dirty="0">
                <a:solidFill>
                  <a:schemeClr val="tx1">
                    <a:lumMod val="50000"/>
                    <a:lumOff val="50000"/>
                  </a:schemeClr>
                </a:solidFill>
              </a:rPr>
              <a:t>x, mm</a:t>
            </a:r>
            <a:endParaRPr lang="en-GB" sz="1100" dirty="0" err="1">
              <a:solidFill>
                <a:schemeClr val="tx1">
                  <a:lumMod val="50000"/>
                  <a:lumOff val="50000"/>
                </a:schemeClr>
              </a:solidFill>
            </a:endParaRPr>
          </a:p>
        </p:txBody>
      </p:sp>
      <p:sp>
        <p:nvSpPr>
          <p:cNvPr id="43" name="Textfeld 42">
            <a:extLst>
              <a:ext uri="{FF2B5EF4-FFF2-40B4-BE49-F238E27FC236}">
                <a16:creationId xmlns:a16="http://schemas.microsoft.com/office/drawing/2014/main" id="{6B94BD1D-FC14-8507-3C21-3007C02DB92D}"/>
              </a:ext>
            </a:extLst>
          </p:cNvPr>
          <p:cNvSpPr txBox="1"/>
          <p:nvPr/>
        </p:nvSpPr>
        <p:spPr>
          <a:xfrm>
            <a:off x="6577905" y="3379355"/>
            <a:ext cx="566181" cy="261610"/>
          </a:xfrm>
          <a:prstGeom prst="rect">
            <a:avLst/>
          </a:prstGeom>
          <a:noFill/>
        </p:spPr>
        <p:txBody>
          <a:bodyPr wrap="none" rtlCol="0">
            <a:spAutoFit/>
          </a:bodyPr>
          <a:lstStyle/>
          <a:p>
            <a:r>
              <a:rPr lang="de-DE" sz="1100" dirty="0">
                <a:solidFill>
                  <a:schemeClr val="tx1">
                    <a:lumMod val="50000"/>
                    <a:lumOff val="50000"/>
                  </a:schemeClr>
                </a:solidFill>
              </a:rPr>
              <a:t>x, mm</a:t>
            </a:r>
            <a:endParaRPr lang="en-GB" sz="1100" dirty="0" err="1">
              <a:solidFill>
                <a:schemeClr val="tx1">
                  <a:lumMod val="50000"/>
                  <a:lumOff val="50000"/>
                </a:schemeClr>
              </a:solidFill>
            </a:endParaRPr>
          </a:p>
        </p:txBody>
      </p:sp>
      <p:sp>
        <p:nvSpPr>
          <p:cNvPr id="44" name="Textfeld 43">
            <a:extLst>
              <a:ext uri="{FF2B5EF4-FFF2-40B4-BE49-F238E27FC236}">
                <a16:creationId xmlns:a16="http://schemas.microsoft.com/office/drawing/2014/main" id="{D86B4B9E-6694-77CB-69EB-C8C2C9D87FAC}"/>
              </a:ext>
            </a:extLst>
          </p:cNvPr>
          <p:cNvSpPr txBox="1"/>
          <p:nvPr/>
        </p:nvSpPr>
        <p:spPr>
          <a:xfrm>
            <a:off x="5055079" y="3371376"/>
            <a:ext cx="566181" cy="261610"/>
          </a:xfrm>
          <a:prstGeom prst="rect">
            <a:avLst/>
          </a:prstGeom>
          <a:noFill/>
        </p:spPr>
        <p:txBody>
          <a:bodyPr wrap="none" rtlCol="0">
            <a:spAutoFit/>
          </a:bodyPr>
          <a:lstStyle/>
          <a:p>
            <a:r>
              <a:rPr lang="de-DE" sz="1100" dirty="0">
                <a:solidFill>
                  <a:schemeClr val="tx1">
                    <a:lumMod val="50000"/>
                    <a:lumOff val="50000"/>
                  </a:schemeClr>
                </a:solidFill>
              </a:rPr>
              <a:t>x, mm</a:t>
            </a:r>
            <a:endParaRPr lang="en-GB" sz="1100" dirty="0" err="1">
              <a:solidFill>
                <a:schemeClr val="tx1">
                  <a:lumMod val="50000"/>
                  <a:lumOff val="50000"/>
                </a:schemeClr>
              </a:solidFill>
            </a:endParaRPr>
          </a:p>
        </p:txBody>
      </p:sp>
      <p:sp>
        <p:nvSpPr>
          <p:cNvPr id="45" name="Textfeld 44">
            <a:extLst>
              <a:ext uri="{FF2B5EF4-FFF2-40B4-BE49-F238E27FC236}">
                <a16:creationId xmlns:a16="http://schemas.microsoft.com/office/drawing/2014/main" id="{C206098E-7A22-62C3-6748-D09D951346CD}"/>
              </a:ext>
            </a:extLst>
          </p:cNvPr>
          <p:cNvSpPr txBox="1"/>
          <p:nvPr/>
        </p:nvSpPr>
        <p:spPr>
          <a:xfrm>
            <a:off x="4683796" y="3706749"/>
            <a:ext cx="3788217" cy="369332"/>
          </a:xfrm>
          <a:prstGeom prst="rect">
            <a:avLst/>
          </a:prstGeom>
          <a:noFill/>
        </p:spPr>
        <p:txBody>
          <a:bodyPr wrap="none" rtlCol="0">
            <a:spAutoFit/>
          </a:bodyPr>
          <a:lstStyle/>
          <a:p>
            <a:r>
              <a:rPr lang="en-GB" b="0" i="1" u="none" strike="noStrike" dirty="0"/>
              <a:t> RMS phase error gap dependence</a:t>
            </a:r>
            <a:endParaRPr lang="en-GB" sz="1600" i="1" dirty="0"/>
          </a:p>
        </p:txBody>
      </p:sp>
      <p:pic>
        <p:nvPicPr>
          <p:cNvPr id="49" name="Grafik 48">
            <a:extLst>
              <a:ext uri="{FF2B5EF4-FFF2-40B4-BE49-F238E27FC236}">
                <a16:creationId xmlns:a16="http://schemas.microsoft.com/office/drawing/2014/main" id="{005A21FD-152A-B972-5F2D-BB6546496D9E}"/>
              </a:ext>
            </a:extLst>
          </p:cNvPr>
          <p:cNvPicPr>
            <a:picLocks noChangeAspect="1"/>
          </p:cNvPicPr>
          <p:nvPr/>
        </p:nvPicPr>
        <p:blipFill>
          <a:blip r:embed="rId10"/>
          <a:srcRect l="51347"/>
          <a:stretch/>
        </p:blipFill>
        <p:spPr>
          <a:xfrm>
            <a:off x="2987824" y="5448091"/>
            <a:ext cx="1377377" cy="916696"/>
          </a:xfrm>
          <a:prstGeom prst="rect">
            <a:avLst/>
          </a:prstGeom>
        </p:spPr>
      </p:pic>
      <p:pic>
        <p:nvPicPr>
          <p:cNvPr id="57" name="Picture 4">
            <a:extLst>
              <a:ext uri="{FF2B5EF4-FFF2-40B4-BE49-F238E27FC236}">
                <a16:creationId xmlns:a16="http://schemas.microsoft.com/office/drawing/2014/main" id="{70E2D3BC-41AD-CD68-FCCC-41BAD3D35E5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42414" b="93013"/>
          <a:stretch/>
        </p:blipFill>
        <p:spPr bwMode="auto">
          <a:xfrm>
            <a:off x="7557" y="4065395"/>
            <a:ext cx="4430062" cy="158537"/>
          </a:xfrm>
          <a:prstGeom prst="rect">
            <a:avLst/>
          </a:prstGeom>
          <a:noFill/>
          <a:extLst>
            <a:ext uri="{909E8E84-426E-40DD-AFC4-6F175D3DCCD1}">
              <a14:hiddenFill xmlns:a14="http://schemas.microsoft.com/office/drawing/2010/main">
                <a:solidFill>
                  <a:srgbClr val="FFFFFF"/>
                </a:solidFill>
              </a14:hiddenFill>
            </a:ext>
          </a:extLst>
        </p:spPr>
      </p:pic>
      <p:pic>
        <p:nvPicPr>
          <p:cNvPr id="59" name="Grafik 58">
            <a:extLst>
              <a:ext uri="{FF2B5EF4-FFF2-40B4-BE49-F238E27FC236}">
                <a16:creationId xmlns:a16="http://schemas.microsoft.com/office/drawing/2014/main" id="{0164EF9F-64A5-2D73-6AB7-E0276CDECC3B}"/>
              </a:ext>
            </a:extLst>
          </p:cNvPr>
          <p:cNvPicPr>
            <a:picLocks noChangeAspect="1"/>
          </p:cNvPicPr>
          <p:nvPr/>
        </p:nvPicPr>
        <p:blipFill>
          <a:blip r:embed="rId4"/>
          <a:srcRect r="49937"/>
          <a:stretch/>
        </p:blipFill>
        <p:spPr>
          <a:xfrm>
            <a:off x="59994" y="4284293"/>
            <a:ext cx="1382029" cy="882979"/>
          </a:xfrm>
          <a:prstGeom prst="rect">
            <a:avLst/>
          </a:prstGeom>
        </p:spPr>
      </p:pic>
      <p:pic>
        <p:nvPicPr>
          <p:cNvPr id="60" name="Grafik 59">
            <a:extLst>
              <a:ext uri="{FF2B5EF4-FFF2-40B4-BE49-F238E27FC236}">
                <a16:creationId xmlns:a16="http://schemas.microsoft.com/office/drawing/2014/main" id="{D2BBAA01-BABD-BE9C-9BD2-4A3AD7097062}"/>
              </a:ext>
            </a:extLst>
          </p:cNvPr>
          <p:cNvPicPr>
            <a:picLocks noChangeAspect="1"/>
          </p:cNvPicPr>
          <p:nvPr/>
        </p:nvPicPr>
        <p:blipFill>
          <a:blip r:embed="rId10"/>
          <a:srcRect l="1" r="50455"/>
          <a:stretch/>
        </p:blipFill>
        <p:spPr>
          <a:xfrm>
            <a:off x="2901315" y="4282279"/>
            <a:ext cx="1375617" cy="899048"/>
          </a:xfrm>
          <a:prstGeom prst="rect">
            <a:avLst/>
          </a:prstGeom>
        </p:spPr>
      </p:pic>
      <p:pic>
        <p:nvPicPr>
          <p:cNvPr id="61" name="Grafik 60">
            <a:extLst>
              <a:ext uri="{FF2B5EF4-FFF2-40B4-BE49-F238E27FC236}">
                <a16:creationId xmlns:a16="http://schemas.microsoft.com/office/drawing/2014/main" id="{76B71671-F724-12A8-4934-0FB63036E29A}"/>
              </a:ext>
            </a:extLst>
          </p:cNvPr>
          <p:cNvPicPr>
            <a:picLocks noChangeAspect="1"/>
          </p:cNvPicPr>
          <p:nvPr/>
        </p:nvPicPr>
        <p:blipFill>
          <a:blip r:embed="rId3"/>
          <a:srcRect r="49861"/>
          <a:stretch/>
        </p:blipFill>
        <p:spPr>
          <a:xfrm>
            <a:off x="1441873" y="4277369"/>
            <a:ext cx="1437104" cy="947399"/>
          </a:xfrm>
          <a:prstGeom prst="rect">
            <a:avLst/>
          </a:prstGeom>
        </p:spPr>
      </p:pic>
      <p:pic>
        <p:nvPicPr>
          <p:cNvPr id="58" name="Picture 4">
            <a:extLst>
              <a:ext uri="{FF2B5EF4-FFF2-40B4-BE49-F238E27FC236}">
                <a16:creationId xmlns:a16="http://schemas.microsoft.com/office/drawing/2014/main" id="{B64647FA-289A-E242-C6AD-C0CE17B9D45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50303" r="42414" b="41909"/>
          <a:stretch/>
        </p:blipFill>
        <p:spPr bwMode="auto">
          <a:xfrm>
            <a:off x="7557" y="5268516"/>
            <a:ext cx="4430062" cy="176708"/>
          </a:xfrm>
          <a:prstGeom prst="rect">
            <a:avLst/>
          </a:prstGeom>
          <a:noFill/>
          <a:extLst>
            <a:ext uri="{909E8E84-426E-40DD-AFC4-6F175D3DCCD1}">
              <a14:hiddenFill xmlns:a14="http://schemas.microsoft.com/office/drawing/2010/main">
                <a:solidFill>
                  <a:srgbClr val="FFFFFF"/>
                </a:solidFill>
              </a14:hiddenFill>
            </a:ext>
          </a:extLst>
        </p:spPr>
      </p:pic>
      <p:pic>
        <p:nvPicPr>
          <p:cNvPr id="47" name="Grafik 46">
            <a:extLst>
              <a:ext uri="{FF2B5EF4-FFF2-40B4-BE49-F238E27FC236}">
                <a16:creationId xmlns:a16="http://schemas.microsoft.com/office/drawing/2014/main" id="{CFA28ECE-DF95-9FC4-34FB-120309780957}"/>
              </a:ext>
            </a:extLst>
          </p:cNvPr>
          <p:cNvPicPr>
            <a:picLocks noChangeAspect="1"/>
          </p:cNvPicPr>
          <p:nvPr/>
        </p:nvPicPr>
        <p:blipFill>
          <a:blip r:embed="rId12"/>
          <a:stretch>
            <a:fillRect/>
          </a:stretch>
        </p:blipFill>
        <p:spPr>
          <a:xfrm>
            <a:off x="3142043" y="5639782"/>
            <a:ext cx="326890" cy="546196"/>
          </a:xfrm>
          <a:prstGeom prst="rect">
            <a:avLst/>
          </a:prstGeom>
        </p:spPr>
      </p:pic>
      <p:sp>
        <p:nvSpPr>
          <p:cNvPr id="62" name="Textfeld 61">
            <a:extLst>
              <a:ext uri="{FF2B5EF4-FFF2-40B4-BE49-F238E27FC236}">
                <a16:creationId xmlns:a16="http://schemas.microsoft.com/office/drawing/2014/main" id="{38CD6603-ACF1-F958-EB25-AF4C74AE23F4}"/>
              </a:ext>
            </a:extLst>
          </p:cNvPr>
          <p:cNvSpPr txBox="1"/>
          <p:nvPr/>
        </p:nvSpPr>
        <p:spPr>
          <a:xfrm>
            <a:off x="201006" y="6254398"/>
            <a:ext cx="1757212" cy="338554"/>
          </a:xfrm>
          <a:prstGeom prst="rect">
            <a:avLst/>
          </a:prstGeom>
          <a:noFill/>
        </p:spPr>
        <p:txBody>
          <a:bodyPr wrap="none" rtlCol="0">
            <a:spAutoFit/>
          </a:bodyPr>
          <a:lstStyle/>
          <a:p>
            <a:r>
              <a:rPr lang="de-DE" sz="1600" i="1" dirty="0"/>
              <a:t>Gap </a:t>
            </a:r>
            <a:r>
              <a:rPr lang="de-DE" sz="1600" i="1" dirty="0" err="1"/>
              <a:t>dependence</a:t>
            </a:r>
            <a:endParaRPr lang="en-GB" sz="1600" i="1" dirty="0" err="1"/>
          </a:p>
        </p:txBody>
      </p:sp>
      <p:sp>
        <p:nvSpPr>
          <p:cNvPr id="63" name="Textfeld 62">
            <a:extLst>
              <a:ext uri="{FF2B5EF4-FFF2-40B4-BE49-F238E27FC236}">
                <a16:creationId xmlns:a16="http://schemas.microsoft.com/office/drawing/2014/main" id="{0B9947F5-8DBD-5240-4211-9E27EE4AEB15}"/>
              </a:ext>
            </a:extLst>
          </p:cNvPr>
          <p:cNvSpPr txBox="1"/>
          <p:nvPr/>
        </p:nvSpPr>
        <p:spPr>
          <a:xfrm>
            <a:off x="470320" y="4600346"/>
            <a:ext cx="527709" cy="338554"/>
          </a:xfrm>
          <a:prstGeom prst="rect">
            <a:avLst/>
          </a:prstGeom>
          <a:noFill/>
        </p:spPr>
        <p:txBody>
          <a:bodyPr wrap="none" rtlCol="0">
            <a:spAutoFit/>
          </a:bodyPr>
          <a:lstStyle/>
          <a:p>
            <a:r>
              <a:rPr lang="de-DE" sz="1600" dirty="0" err="1"/>
              <a:t>vert</a:t>
            </a:r>
            <a:endParaRPr lang="en-GB" sz="1600" dirty="0" err="1"/>
          </a:p>
        </p:txBody>
      </p:sp>
      <p:sp>
        <p:nvSpPr>
          <p:cNvPr id="4096" name="Textfeld 4095">
            <a:extLst>
              <a:ext uri="{FF2B5EF4-FFF2-40B4-BE49-F238E27FC236}">
                <a16:creationId xmlns:a16="http://schemas.microsoft.com/office/drawing/2014/main" id="{B1E1E6FC-BB94-74DC-7B14-01ADF077180E}"/>
              </a:ext>
            </a:extLst>
          </p:cNvPr>
          <p:cNvSpPr txBox="1"/>
          <p:nvPr/>
        </p:nvSpPr>
        <p:spPr>
          <a:xfrm>
            <a:off x="3405921" y="4626569"/>
            <a:ext cx="481222" cy="338554"/>
          </a:xfrm>
          <a:prstGeom prst="rect">
            <a:avLst/>
          </a:prstGeom>
          <a:noFill/>
        </p:spPr>
        <p:txBody>
          <a:bodyPr wrap="none" rtlCol="0">
            <a:spAutoFit/>
          </a:bodyPr>
          <a:lstStyle/>
          <a:p>
            <a:r>
              <a:rPr lang="de-DE" sz="1600" dirty="0" err="1"/>
              <a:t>hor</a:t>
            </a:r>
            <a:endParaRPr lang="en-GB" sz="1600" dirty="0" err="1"/>
          </a:p>
        </p:txBody>
      </p:sp>
      <p:sp>
        <p:nvSpPr>
          <p:cNvPr id="4097" name="Textfeld 4096">
            <a:extLst>
              <a:ext uri="{FF2B5EF4-FFF2-40B4-BE49-F238E27FC236}">
                <a16:creationId xmlns:a16="http://schemas.microsoft.com/office/drawing/2014/main" id="{39AC64CF-AEB0-91DC-D093-09EDE3227A5A}"/>
              </a:ext>
            </a:extLst>
          </p:cNvPr>
          <p:cNvSpPr txBox="1"/>
          <p:nvPr/>
        </p:nvSpPr>
        <p:spPr>
          <a:xfrm>
            <a:off x="1811316" y="4635402"/>
            <a:ext cx="503664" cy="338554"/>
          </a:xfrm>
          <a:prstGeom prst="rect">
            <a:avLst/>
          </a:prstGeom>
          <a:noFill/>
        </p:spPr>
        <p:txBody>
          <a:bodyPr wrap="none" rtlCol="0">
            <a:spAutoFit/>
          </a:bodyPr>
          <a:lstStyle/>
          <a:p>
            <a:r>
              <a:rPr lang="de-DE" sz="1600" dirty="0" err="1"/>
              <a:t>circ</a:t>
            </a:r>
            <a:endParaRPr lang="en-GB" sz="1600" dirty="0" err="1"/>
          </a:p>
        </p:txBody>
      </p:sp>
      <p:sp>
        <p:nvSpPr>
          <p:cNvPr id="4099" name="Textfeld 4098">
            <a:extLst>
              <a:ext uri="{FF2B5EF4-FFF2-40B4-BE49-F238E27FC236}">
                <a16:creationId xmlns:a16="http://schemas.microsoft.com/office/drawing/2014/main" id="{5DB1F520-60D1-5A92-CA09-44B012D25785}"/>
              </a:ext>
            </a:extLst>
          </p:cNvPr>
          <p:cNvSpPr txBox="1"/>
          <p:nvPr/>
        </p:nvSpPr>
        <p:spPr>
          <a:xfrm>
            <a:off x="429878" y="5702128"/>
            <a:ext cx="527709" cy="338554"/>
          </a:xfrm>
          <a:prstGeom prst="rect">
            <a:avLst/>
          </a:prstGeom>
          <a:noFill/>
        </p:spPr>
        <p:txBody>
          <a:bodyPr wrap="none" rtlCol="0">
            <a:spAutoFit/>
          </a:bodyPr>
          <a:lstStyle/>
          <a:p>
            <a:r>
              <a:rPr lang="de-DE" sz="1600" dirty="0" err="1"/>
              <a:t>vert</a:t>
            </a:r>
            <a:endParaRPr lang="en-GB" sz="1600" dirty="0" err="1"/>
          </a:p>
        </p:txBody>
      </p:sp>
      <p:sp>
        <p:nvSpPr>
          <p:cNvPr id="4101" name="Textfeld 4100">
            <a:extLst>
              <a:ext uri="{FF2B5EF4-FFF2-40B4-BE49-F238E27FC236}">
                <a16:creationId xmlns:a16="http://schemas.microsoft.com/office/drawing/2014/main" id="{E8E6C787-7972-A4DB-F14F-BF524B292942}"/>
              </a:ext>
            </a:extLst>
          </p:cNvPr>
          <p:cNvSpPr txBox="1"/>
          <p:nvPr/>
        </p:nvSpPr>
        <p:spPr>
          <a:xfrm>
            <a:off x="3365479" y="5728351"/>
            <a:ext cx="481222" cy="338554"/>
          </a:xfrm>
          <a:prstGeom prst="rect">
            <a:avLst/>
          </a:prstGeom>
          <a:noFill/>
        </p:spPr>
        <p:txBody>
          <a:bodyPr wrap="none" rtlCol="0">
            <a:spAutoFit/>
          </a:bodyPr>
          <a:lstStyle/>
          <a:p>
            <a:r>
              <a:rPr lang="de-DE" sz="1600" dirty="0" err="1"/>
              <a:t>hor</a:t>
            </a:r>
            <a:endParaRPr lang="en-GB" sz="1600" dirty="0" err="1"/>
          </a:p>
        </p:txBody>
      </p:sp>
      <p:sp>
        <p:nvSpPr>
          <p:cNvPr id="4102" name="Textfeld 4101">
            <a:extLst>
              <a:ext uri="{FF2B5EF4-FFF2-40B4-BE49-F238E27FC236}">
                <a16:creationId xmlns:a16="http://schemas.microsoft.com/office/drawing/2014/main" id="{A9A719DF-6ECE-0B4D-3C70-31F8850D4324}"/>
              </a:ext>
            </a:extLst>
          </p:cNvPr>
          <p:cNvSpPr txBox="1"/>
          <p:nvPr/>
        </p:nvSpPr>
        <p:spPr>
          <a:xfrm>
            <a:off x="1770874" y="5737184"/>
            <a:ext cx="503664" cy="338554"/>
          </a:xfrm>
          <a:prstGeom prst="rect">
            <a:avLst/>
          </a:prstGeom>
          <a:noFill/>
        </p:spPr>
        <p:txBody>
          <a:bodyPr wrap="none" rtlCol="0">
            <a:spAutoFit/>
          </a:bodyPr>
          <a:lstStyle/>
          <a:p>
            <a:r>
              <a:rPr lang="de-DE" sz="1600" dirty="0" err="1"/>
              <a:t>circ</a:t>
            </a:r>
            <a:endParaRPr lang="en-GB" sz="1600" dirty="0" err="1"/>
          </a:p>
        </p:txBody>
      </p:sp>
    </p:spTree>
    <p:extLst>
      <p:ext uri="{BB962C8B-B14F-4D97-AF65-F5344CB8AC3E}">
        <p14:creationId xmlns:p14="http://schemas.microsoft.com/office/powerpoint/2010/main" val="876560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B4A497-479F-E7C6-23FA-1742B541B206}"/>
              </a:ext>
            </a:extLst>
          </p:cNvPr>
          <p:cNvSpPr>
            <a:spLocks noGrp="1"/>
          </p:cNvSpPr>
          <p:nvPr>
            <p:ph type="title"/>
          </p:nvPr>
        </p:nvSpPr>
        <p:spPr/>
        <p:txBody>
          <a:bodyPr/>
          <a:lstStyle/>
          <a:p>
            <a:r>
              <a:rPr lang="en-GB" dirty="0"/>
              <a:t>Six UE35 APPLE III for FLASH1</a:t>
            </a:r>
          </a:p>
        </p:txBody>
      </p:sp>
      <p:sp>
        <p:nvSpPr>
          <p:cNvPr id="3" name="Textplatzhalter 2">
            <a:extLst>
              <a:ext uri="{FF2B5EF4-FFF2-40B4-BE49-F238E27FC236}">
                <a16:creationId xmlns:a16="http://schemas.microsoft.com/office/drawing/2014/main" id="{39E085C9-B868-1F05-1634-A99B83258645}"/>
              </a:ext>
            </a:extLst>
          </p:cNvPr>
          <p:cNvSpPr>
            <a:spLocks noGrp="1"/>
          </p:cNvSpPr>
          <p:nvPr>
            <p:ph type="body" sz="quarter" idx="13"/>
          </p:nvPr>
        </p:nvSpPr>
        <p:spPr/>
        <p:txBody>
          <a:bodyPr/>
          <a:lstStyle/>
          <a:p>
            <a:r>
              <a:rPr lang="en-US" dirty="0"/>
              <a:t>Characteristics and results</a:t>
            </a:r>
          </a:p>
          <a:p>
            <a:endParaRPr lang="en-GB" dirty="0"/>
          </a:p>
        </p:txBody>
      </p:sp>
      <p:sp>
        <p:nvSpPr>
          <p:cNvPr id="6" name="Fußzeilenplatzhalter 5">
            <a:extLst>
              <a:ext uri="{FF2B5EF4-FFF2-40B4-BE49-F238E27FC236}">
                <a16:creationId xmlns:a16="http://schemas.microsoft.com/office/drawing/2014/main" id="{06A46146-8FA1-2D96-818C-64E4A02DD7BD}"/>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sp>
        <p:nvSpPr>
          <p:cNvPr id="26" name="Textfeld 25">
            <a:extLst>
              <a:ext uri="{FF2B5EF4-FFF2-40B4-BE49-F238E27FC236}">
                <a16:creationId xmlns:a16="http://schemas.microsoft.com/office/drawing/2014/main" id="{A9AA4A59-FFA5-3BBB-EDB6-642D4A2D82BC}"/>
              </a:ext>
            </a:extLst>
          </p:cNvPr>
          <p:cNvSpPr txBox="1"/>
          <p:nvPr/>
        </p:nvSpPr>
        <p:spPr>
          <a:xfrm>
            <a:off x="3887492" y="658327"/>
            <a:ext cx="1890261" cy="369332"/>
          </a:xfrm>
          <a:prstGeom prst="rect">
            <a:avLst/>
          </a:prstGeom>
          <a:noFill/>
        </p:spPr>
        <p:txBody>
          <a:bodyPr wrap="none" rtlCol="0">
            <a:spAutoFit/>
          </a:bodyPr>
          <a:lstStyle/>
          <a:p>
            <a:r>
              <a:rPr lang="en-GB" i="1" dirty="0"/>
              <a:t>Multipoles errors</a:t>
            </a:r>
          </a:p>
        </p:txBody>
      </p:sp>
      <p:pic>
        <p:nvPicPr>
          <p:cNvPr id="7" name="Picture 7">
            <a:extLst>
              <a:ext uri="{FF2B5EF4-FFF2-40B4-BE49-F238E27FC236}">
                <a16:creationId xmlns:a16="http://schemas.microsoft.com/office/drawing/2014/main" id="{241152EA-08B2-6E3D-3B55-753980382A9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6009" y="1052736"/>
            <a:ext cx="3073988" cy="3320435"/>
          </a:xfrm>
          <a:prstGeom prst="rect">
            <a:avLst/>
          </a:prstGeom>
        </p:spPr>
      </p:pic>
      <p:sp>
        <p:nvSpPr>
          <p:cNvPr id="12" name="Textfeld 8">
            <a:extLst>
              <a:ext uri="{FF2B5EF4-FFF2-40B4-BE49-F238E27FC236}">
                <a16:creationId xmlns:a16="http://schemas.microsoft.com/office/drawing/2014/main" id="{73B62044-2AD2-5A8E-3C36-578400CE5977}"/>
              </a:ext>
            </a:extLst>
          </p:cNvPr>
          <p:cNvSpPr txBox="1"/>
          <p:nvPr/>
        </p:nvSpPr>
        <p:spPr>
          <a:xfrm>
            <a:off x="102094" y="4299021"/>
            <a:ext cx="3183559" cy="1200329"/>
          </a:xfrm>
          <a:prstGeom prst="rect">
            <a:avLst/>
          </a:prstGeom>
          <a:noFill/>
        </p:spPr>
        <p:txBody>
          <a:bodyPr wrap="square">
            <a:spAutoFit/>
          </a:bodyPr>
          <a:lstStyle/>
          <a:p>
            <a:r>
              <a:rPr lang="en-US" dirty="0"/>
              <a:t>Transverse dependence of vert. and </a:t>
            </a:r>
            <a:r>
              <a:rPr lang="en-US" dirty="0" err="1"/>
              <a:t>horiz</a:t>
            </a:r>
            <a:r>
              <a:rPr lang="en-US" dirty="0"/>
              <a:t>. field integrals for shift 0 (</a:t>
            </a:r>
            <a:r>
              <a:rPr lang="en-US" dirty="0" err="1"/>
              <a:t>hor</a:t>
            </a:r>
            <a:r>
              <a:rPr lang="en-US" dirty="0"/>
              <a:t> pol) and shift 0.5 (circ) at different gaps</a:t>
            </a:r>
            <a:endParaRPr lang="de-CH" dirty="0"/>
          </a:p>
        </p:txBody>
      </p:sp>
      <p:sp>
        <p:nvSpPr>
          <p:cNvPr id="13" name="Textfeld 15">
            <a:extLst>
              <a:ext uri="{FF2B5EF4-FFF2-40B4-BE49-F238E27FC236}">
                <a16:creationId xmlns:a16="http://schemas.microsoft.com/office/drawing/2014/main" id="{4CFED2F7-E587-D6D6-832F-0E11F2FC8C21}"/>
              </a:ext>
            </a:extLst>
          </p:cNvPr>
          <p:cNvSpPr txBox="1"/>
          <p:nvPr/>
        </p:nvSpPr>
        <p:spPr>
          <a:xfrm>
            <a:off x="1942364" y="3644903"/>
            <a:ext cx="1884503" cy="253916"/>
          </a:xfrm>
          <a:prstGeom prst="rect">
            <a:avLst/>
          </a:prstGeom>
          <a:noFill/>
        </p:spPr>
        <p:txBody>
          <a:bodyPr wrap="square" rtlCol="0">
            <a:spAutoFit/>
          </a:bodyPr>
          <a:lstStyle/>
          <a:p>
            <a:r>
              <a:rPr lang="de-DE" sz="1050" dirty="0" err="1"/>
              <a:t>Optimized</a:t>
            </a:r>
            <a:r>
              <a:rPr lang="de-DE" sz="1050" dirty="0"/>
              <a:t> </a:t>
            </a:r>
            <a:r>
              <a:rPr lang="de-DE" sz="1050" dirty="0" err="1"/>
              <a:t>for</a:t>
            </a:r>
            <a:r>
              <a:rPr lang="de-DE" sz="1050" dirty="0"/>
              <a:t> </a:t>
            </a:r>
            <a:r>
              <a:rPr lang="de-DE" sz="1050" dirty="0" err="1"/>
              <a:t>circular</a:t>
            </a:r>
            <a:r>
              <a:rPr lang="de-DE" sz="1050" dirty="0"/>
              <a:t> </a:t>
            </a:r>
            <a:r>
              <a:rPr lang="de-DE" sz="1050" dirty="0" err="1"/>
              <a:t>mode</a:t>
            </a:r>
            <a:endParaRPr lang="en-GB" sz="1050" dirty="0"/>
          </a:p>
        </p:txBody>
      </p:sp>
      <p:sp>
        <p:nvSpPr>
          <p:cNvPr id="14" name="Rectangle 6">
            <a:extLst>
              <a:ext uri="{FF2B5EF4-FFF2-40B4-BE49-F238E27FC236}">
                <a16:creationId xmlns:a16="http://schemas.microsoft.com/office/drawing/2014/main" id="{74C401A0-6C26-EF97-6F3C-DB3F07C1EB5D}"/>
              </a:ext>
            </a:extLst>
          </p:cNvPr>
          <p:cNvSpPr/>
          <p:nvPr/>
        </p:nvSpPr>
        <p:spPr>
          <a:xfrm>
            <a:off x="1909022" y="3139153"/>
            <a:ext cx="1488855" cy="46336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6" name="Picture 5">
            <a:extLst>
              <a:ext uri="{FF2B5EF4-FFF2-40B4-BE49-F238E27FC236}">
                <a16:creationId xmlns:a16="http://schemas.microsoft.com/office/drawing/2014/main" id="{EE8EE829-6DA4-C9C2-61CA-88C4AC87531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409997" y="4102074"/>
            <a:ext cx="5734003" cy="1761589"/>
          </a:xfrm>
          <a:prstGeom prst="rect">
            <a:avLst/>
          </a:prstGeom>
        </p:spPr>
      </p:pic>
      <p:sp>
        <p:nvSpPr>
          <p:cNvPr id="17" name="Rectangle 6">
            <a:extLst>
              <a:ext uri="{FF2B5EF4-FFF2-40B4-BE49-F238E27FC236}">
                <a16:creationId xmlns:a16="http://schemas.microsoft.com/office/drawing/2014/main" id="{F63307FB-72B7-15B0-D9E7-A46341E63E96}"/>
              </a:ext>
            </a:extLst>
          </p:cNvPr>
          <p:cNvSpPr/>
          <p:nvPr/>
        </p:nvSpPr>
        <p:spPr>
          <a:xfrm>
            <a:off x="6312912" y="4780554"/>
            <a:ext cx="2363543" cy="23726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Textfeld 15">
            <a:extLst>
              <a:ext uri="{FF2B5EF4-FFF2-40B4-BE49-F238E27FC236}">
                <a16:creationId xmlns:a16="http://schemas.microsoft.com/office/drawing/2014/main" id="{6E533E86-3014-B511-30BF-D3D3E77937D5}"/>
              </a:ext>
            </a:extLst>
          </p:cNvPr>
          <p:cNvSpPr txBox="1"/>
          <p:nvPr/>
        </p:nvSpPr>
        <p:spPr>
          <a:xfrm>
            <a:off x="6917255" y="5121713"/>
            <a:ext cx="1831457" cy="253916"/>
          </a:xfrm>
          <a:prstGeom prst="rect">
            <a:avLst/>
          </a:prstGeom>
          <a:noFill/>
        </p:spPr>
        <p:txBody>
          <a:bodyPr wrap="square" rtlCol="0">
            <a:spAutoFit/>
          </a:bodyPr>
          <a:lstStyle/>
          <a:p>
            <a:r>
              <a:rPr lang="de-DE" sz="1050" dirty="0" err="1"/>
              <a:t>Optimized</a:t>
            </a:r>
            <a:r>
              <a:rPr lang="de-DE" sz="1050" dirty="0"/>
              <a:t> </a:t>
            </a:r>
            <a:r>
              <a:rPr lang="de-DE" sz="1050" dirty="0" err="1"/>
              <a:t>for</a:t>
            </a:r>
            <a:r>
              <a:rPr lang="de-DE" sz="1050" dirty="0"/>
              <a:t> </a:t>
            </a:r>
            <a:r>
              <a:rPr lang="de-DE" sz="1050" dirty="0" err="1"/>
              <a:t>circular</a:t>
            </a:r>
            <a:r>
              <a:rPr lang="de-DE" sz="1050" dirty="0"/>
              <a:t> </a:t>
            </a:r>
            <a:r>
              <a:rPr lang="de-DE" sz="1050" dirty="0" err="1"/>
              <a:t>mode</a:t>
            </a:r>
            <a:endParaRPr lang="en-GB" sz="1050" dirty="0"/>
          </a:p>
        </p:txBody>
      </p:sp>
      <p:grpSp>
        <p:nvGrpSpPr>
          <p:cNvPr id="20" name="Group 2">
            <a:extLst>
              <a:ext uri="{FF2B5EF4-FFF2-40B4-BE49-F238E27FC236}">
                <a16:creationId xmlns:a16="http://schemas.microsoft.com/office/drawing/2014/main" id="{5C9155DA-AB07-BA87-A329-86202FDB3C49}"/>
              </a:ext>
            </a:extLst>
          </p:cNvPr>
          <p:cNvGrpSpPr/>
          <p:nvPr/>
        </p:nvGrpSpPr>
        <p:grpSpPr>
          <a:xfrm>
            <a:off x="4344393" y="1102242"/>
            <a:ext cx="4687468" cy="2830813"/>
            <a:chOff x="3988898" y="3777188"/>
            <a:chExt cx="5219571" cy="3043972"/>
          </a:xfrm>
        </p:grpSpPr>
        <p:pic>
          <p:nvPicPr>
            <p:cNvPr id="21" name="Picture 3">
              <a:extLst>
                <a:ext uri="{FF2B5EF4-FFF2-40B4-BE49-F238E27FC236}">
                  <a16:creationId xmlns:a16="http://schemas.microsoft.com/office/drawing/2014/main" id="{5507D40F-718F-422E-DDAC-A7232B118C8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88898" y="3777188"/>
              <a:ext cx="5219571" cy="3043972"/>
            </a:xfrm>
            <a:prstGeom prst="rect">
              <a:avLst/>
            </a:prstGeom>
          </p:spPr>
        </p:pic>
        <p:sp>
          <p:nvSpPr>
            <p:cNvPr id="27" name="Oval 4">
              <a:extLst>
                <a:ext uri="{FF2B5EF4-FFF2-40B4-BE49-F238E27FC236}">
                  <a16:creationId xmlns:a16="http://schemas.microsoft.com/office/drawing/2014/main" id="{4F06D048-4C78-6128-FD53-F1EDAB79515F}"/>
                </a:ext>
              </a:extLst>
            </p:cNvPr>
            <p:cNvSpPr/>
            <p:nvPr/>
          </p:nvSpPr>
          <p:spPr>
            <a:xfrm>
              <a:off x="6845314" y="5779326"/>
              <a:ext cx="272355" cy="28879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400"/>
            </a:p>
          </p:txBody>
        </p:sp>
        <p:sp>
          <p:nvSpPr>
            <p:cNvPr id="28" name="Oval 5">
              <a:extLst>
                <a:ext uri="{FF2B5EF4-FFF2-40B4-BE49-F238E27FC236}">
                  <a16:creationId xmlns:a16="http://schemas.microsoft.com/office/drawing/2014/main" id="{A426C571-77B7-138C-5B32-870D3B8FD8BF}"/>
                </a:ext>
              </a:extLst>
            </p:cNvPr>
            <p:cNvSpPr/>
            <p:nvPr/>
          </p:nvSpPr>
          <p:spPr>
            <a:xfrm>
              <a:off x="7854975" y="5779326"/>
              <a:ext cx="272355" cy="28879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400"/>
            </a:p>
          </p:txBody>
        </p:sp>
      </p:grpSp>
      <p:sp>
        <p:nvSpPr>
          <p:cNvPr id="31" name="TextBox 7">
            <a:extLst>
              <a:ext uri="{FF2B5EF4-FFF2-40B4-BE49-F238E27FC236}">
                <a16:creationId xmlns:a16="http://schemas.microsoft.com/office/drawing/2014/main" id="{CF25F522-9E4B-3A5B-17A4-142D5F6FBE83}"/>
              </a:ext>
            </a:extLst>
          </p:cNvPr>
          <p:cNvSpPr txBox="1"/>
          <p:nvPr/>
        </p:nvSpPr>
        <p:spPr>
          <a:xfrm>
            <a:off x="3621047" y="5882252"/>
            <a:ext cx="5410814" cy="369332"/>
          </a:xfrm>
          <a:prstGeom prst="rect">
            <a:avLst/>
          </a:prstGeom>
          <a:noFill/>
        </p:spPr>
        <p:txBody>
          <a:bodyPr wrap="square" rtlCol="0">
            <a:spAutoFit/>
          </a:bodyPr>
          <a:lstStyle/>
          <a:p>
            <a:r>
              <a:rPr lang="en-US" dirty="0"/>
              <a:t>Shift and gap dependence of vert. and </a:t>
            </a:r>
            <a:r>
              <a:rPr lang="en-US" dirty="0" err="1"/>
              <a:t>horiz</a:t>
            </a:r>
            <a:r>
              <a:rPr lang="en-US" dirty="0"/>
              <a:t>. quads</a:t>
            </a:r>
          </a:p>
        </p:txBody>
      </p:sp>
      <p:sp>
        <p:nvSpPr>
          <p:cNvPr id="35" name="Textfeld 34">
            <a:extLst>
              <a:ext uri="{FF2B5EF4-FFF2-40B4-BE49-F238E27FC236}">
                <a16:creationId xmlns:a16="http://schemas.microsoft.com/office/drawing/2014/main" id="{3EC8FCA2-EBF6-5410-B32F-C88C284EABD4}"/>
              </a:ext>
            </a:extLst>
          </p:cNvPr>
          <p:cNvSpPr txBox="1"/>
          <p:nvPr/>
        </p:nvSpPr>
        <p:spPr>
          <a:xfrm rot="16200000">
            <a:off x="-141542" y="1702879"/>
            <a:ext cx="747769" cy="276999"/>
          </a:xfrm>
          <a:prstGeom prst="rect">
            <a:avLst/>
          </a:prstGeom>
          <a:noFill/>
        </p:spPr>
        <p:txBody>
          <a:bodyPr wrap="none" rtlCol="0">
            <a:spAutoFit/>
          </a:bodyPr>
          <a:lstStyle/>
          <a:p>
            <a:r>
              <a:rPr lang="de-DE" sz="1200" dirty="0">
                <a:solidFill>
                  <a:schemeClr val="tx1">
                    <a:lumMod val="50000"/>
                    <a:lumOff val="50000"/>
                  </a:schemeClr>
                </a:solidFill>
              </a:rPr>
              <a:t>I1, </a:t>
            </a:r>
            <a:r>
              <a:rPr lang="de-DE" sz="1200" dirty="0" err="1">
                <a:solidFill>
                  <a:schemeClr val="tx1">
                    <a:lumMod val="50000"/>
                    <a:lumOff val="50000"/>
                  </a:schemeClr>
                </a:solidFill>
              </a:rPr>
              <a:t>Tmm</a:t>
            </a:r>
            <a:endParaRPr lang="en-GB" sz="1200" dirty="0" err="1">
              <a:solidFill>
                <a:schemeClr val="tx1">
                  <a:lumMod val="50000"/>
                  <a:lumOff val="50000"/>
                </a:schemeClr>
              </a:solidFill>
            </a:endParaRPr>
          </a:p>
        </p:txBody>
      </p:sp>
      <p:sp>
        <p:nvSpPr>
          <p:cNvPr id="36" name="Textfeld 35">
            <a:extLst>
              <a:ext uri="{FF2B5EF4-FFF2-40B4-BE49-F238E27FC236}">
                <a16:creationId xmlns:a16="http://schemas.microsoft.com/office/drawing/2014/main" id="{96211268-ECFB-4687-12D7-7F76D07512DB}"/>
              </a:ext>
            </a:extLst>
          </p:cNvPr>
          <p:cNvSpPr txBox="1"/>
          <p:nvPr/>
        </p:nvSpPr>
        <p:spPr>
          <a:xfrm rot="16200000">
            <a:off x="-141542" y="3232337"/>
            <a:ext cx="747769" cy="276999"/>
          </a:xfrm>
          <a:prstGeom prst="rect">
            <a:avLst/>
          </a:prstGeom>
          <a:noFill/>
        </p:spPr>
        <p:txBody>
          <a:bodyPr wrap="none" rtlCol="0">
            <a:spAutoFit/>
          </a:bodyPr>
          <a:lstStyle/>
          <a:p>
            <a:r>
              <a:rPr lang="de-DE" sz="1200" dirty="0">
                <a:solidFill>
                  <a:schemeClr val="tx1">
                    <a:lumMod val="50000"/>
                    <a:lumOff val="50000"/>
                  </a:schemeClr>
                </a:solidFill>
              </a:rPr>
              <a:t>I1, </a:t>
            </a:r>
            <a:r>
              <a:rPr lang="de-DE" sz="1200" dirty="0" err="1">
                <a:solidFill>
                  <a:schemeClr val="tx1">
                    <a:lumMod val="50000"/>
                    <a:lumOff val="50000"/>
                  </a:schemeClr>
                </a:solidFill>
              </a:rPr>
              <a:t>Tmm</a:t>
            </a:r>
            <a:endParaRPr lang="en-GB" sz="1200" dirty="0" err="1">
              <a:solidFill>
                <a:schemeClr val="tx1">
                  <a:lumMod val="50000"/>
                  <a:lumOff val="50000"/>
                </a:schemeClr>
              </a:solidFill>
            </a:endParaRPr>
          </a:p>
        </p:txBody>
      </p:sp>
      <p:sp>
        <p:nvSpPr>
          <p:cNvPr id="39" name="Textfeld 38">
            <a:extLst>
              <a:ext uri="{FF2B5EF4-FFF2-40B4-BE49-F238E27FC236}">
                <a16:creationId xmlns:a16="http://schemas.microsoft.com/office/drawing/2014/main" id="{B899542F-5763-8A89-BCBA-EC008EDB968C}"/>
              </a:ext>
            </a:extLst>
          </p:cNvPr>
          <p:cNvSpPr txBox="1"/>
          <p:nvPr/>
        </p:nvSpPr>
        <p:spPr>
          <a:xfrm>
            <a:off x="1216456" y="1290151"/>
            <a:ext cx="481222" cy="338554"/>
          </a:xfrm>
          <a:prstGeom prst="rect">
            <a:avLst/>
          </a:prstGeom>
          <a:noFill/>
        </p:spPr>
        <p:txBody>
          <a:bodyPr wrap="none" rtlCol="0">
            <a:spAutoFit/>
          </a:bodyPr>
          <a:lstStyle/>
          <a:p>
            <a:r>
              <a:rPr lang="de-DE" sz="1600" dirty="0" err="1"/>
              <a:t>hor</a:t>
            </a:r>
            <a:endParaRPr lang="en-GB" sz="1600" dirty="0" err="1"/>
          </a:p>
        </p:txBody>
      </p:sp>
      <p:sp>
        <p:nvSpPr>
          <p:cNvPr id="42" name="Textfeld 41">
            <a:extLst>
              <a:ext uri="{FF2B5EF4-FFF2-40B4-BE49-F238E27FC236}">
                <a16:creationId xmlns:a16="http://schemas.microsoft.com/office/drawing/2014/main" id="{0518F117-3106-5778-3910-036F97E0E57D}"/>
              </a:ext>
            </a:extLst>
          </p:cNvPr>
          <p:cNvSpPr txBox="1"/>
          <p:nvPr/>
        </p:nvSpPr>
        <p:spPr>
          <a:xfrm>
            <a:off x="2734179" y="1296457"/>
            <a:ext cx="503664" cy="338554"/>
          </a:xfrm>
          <a:prstGeom prst="rect">
            <a:avLst/>
          </a:prstGeom>
          <a:noFill/>
        </p:spPr>
        <p:txBody>
          <a:bodyPr wrap="none" rtlCol="0">
            <a:spAutoFit/>
          </a:bodyPr>
          <a:lstStyle/>
          <a:p>
            <a:r>
              <a:rPr lang="de-DE" sz="1600" dirty="0" err="1"/>
              <a:t>circ</a:t>
            </a:r>
            <a:endParaRPr lang="en-GB" sz="1600" dirty="0" err="1"/>
          </a:p>
        </p:txBody>
      </p:sp>
      <p:sp>
        <p:nvSpPr>
          <p:cNvPr id="43" name="Textfeld 42">
            <a:extLst>
              <a:ext uri="{FF2B5EF4-FFF2-40B4-BE49-F238E27FC236}">
                <a16:creationId xmlns:a16="http://schemas.microsoft.com/office/drawing/2014/main" id="{2D2B29E8-A9FF-9811-9DA9-F6A0E574130C}"/>
              </a:ext>
            </a:extLst>
          </p:cNvPr>
          <p:cNvSpPr txBox="1"/>
          <p:nvPr/>
        </p:nvSpPr>
        <p:spPr>
          <a:xfrm>
            <a:off x="1212652" y="2796549"/>
            <a:ext cx="481222" cy="338554"/>
          </a:xfrm>
          <a:prstGeom prst="rect">
            <a:avLst/>
          </a:prstGeom>
          <a:noFill/>
        </p:spPr>
        <p:txBody>
          <a:bodyPr wrap="none" rtlCol="0">
            <a:spAutoFit/>
          </a:bodyPr>
          <a:lstStyle/>
          <a:p>
            <a:r>
              <a:rPr lang="de-DE" sz="1600" dirty="0" err="1"/>
              <a:t>hor</a:t>
            </a:r>
            <a:endParaRPr lang="en-GB" sz="1600" dirty="0" err="1"/>
          </a:p>
        </p:txBody>
      </p:sp>
      <p:sp>
        <p:nvSpPr>
          <p:cNvPr id="44" name="Textfeld 43">
            <a:extLst>
              <a:ext uri="{FF2B5EF4-FFF2-40B4-BE49-F238E27FC236}">
                <a16:creationId xmlns:a16="http://schemas.microsoft.com/office/drawing/2014/main" id="{5C279D61-EC18-E161-317B-C79A538320FA}"/>
              </a:ext>
            </a:extLst>
          </p:cNvPr>
          <p:cNvSpPr txBox="1"/>
          <p:nvPr/>
        </p:nvSpPr>
        <p:spPr>
          <a:xfrm>
            <a:off x="2730375" y="2802855"/>
            <a:ext cx="503664" cy="338554"/>
          </a:xfrm>
          <a:prstGeom prst="rect">
            <a:avLst/>
          </a:prstGeom>
          <a:noFill/>
        </p:spPr>
        <p:txBody>
          <a:bodyPr wrap="none" rtlCol="0">
            <a:spAutoFit/>
          </a:bodyPr>
          <a:lstStyle/>
          <a:p>
            <a:r>
              <a:rPr lang="de-DE" sz="1600" dirty="0" err="1"/>
              <a:t>circ</a:t>
            </a:r>
            <a:endParaRPr lang="en-GB" sz="1600" dirty="0" err="1"/>
          </a:p>
        </p:txBody>
      </p:sp>
      <p:sp>
        <p:nvSpPr>
          <p:cNvPr id="45" name="Textfeld 44">
            <a:extLst>
              <a:ext uri="{FF2B5EF4-FFF2-40B4-BE49-F238E27FC236}">
                <a16:creationId xmlns:a16="http://schemas.microsoft.com/office/drawing/2014/main" id="{0D4C46EC-FF23-2D1C-A879-178A709314DA}"/>
              </a:ext>
            </a:extLst>
          </p:cNvPr>
          <p:cNvSpPr txBox="1"/>
          <p:nvPr/>
        </p:nvSpPr>
        <p:spPr>
          <a:xfrm>
            <a:off x="2407227" y="927941"/>
            <a:ext cx="492443" cy="338554"/>
          </a:xfrm>
          <a:prstGeom prst="rect">
            <a:avLst/>
          </a:prstGeom>
          <a:solidFill>
            <a:schemeClr val="bg1"/>
          </a:solidFill>
        </p:spPr>
        <p:txBody>
          <a:bodyPr wrap="none" rtlCol="0">
            <a:spAutoFit/>
          </a:bodyPr>
          <a:lstStyle/>
          <a:p>
            <a:r>
              <a:rPr lang="de-DE" sz="1600" dirty="0"/>
              <a:t>I1V</a:t>
            </a:r>
            <a:endParaRPr lang="en-GB" sz="1600" dirty="0" err="1"/>
          </a:p>
        </p:txBody>
      </p:sp>
      <p:sp>
        <p:nvSpPr>
          <p:cNvPr id="46" name="Textfeld 45">
            <a:extLst>
              <a:ext uri="{FF2B5EF4-FFF2-40B4-BE49-F238E27FC236}">
                <a16:creationId xmlns:a16="http://schemas.microsoft.com/office/drawing/2014/main" id="{8187464F-ED17-0F20-EEA3-9C8EA6BA7669}"/>
              </a:ext>
            </a:extLst>
          </p:cNvPr>
          <p:cNvSpPr txBox="1"/>
          <p:nvPr/>
        </p:nvSpPr>
        <p:spPr>
          <a:xfrm>
            <a:off x="2198980" y="2703043"/>
            <a:ext cx="503664" cy="338554"/>
          </a:xfrm>
          <a:prstGeom prst="rect">
            <a:avLst/>
          </a:prstGeom>
          <a:solidFill>
            <a:schemeClr val="bg1"/>
          </a:solidFill>
        </p:spPr>
        <p:txBody>
          <a:bodyPr wrap="none" rtlCol="0">
            <a:spAutoFit/>
          </a:bodyPr>
          <a:lstStyle/>
          <a:p>
            <a:r>
              <a:rPr lang="de-DE" sz="1600" dirty="0"/>
              <a:t>I1H</a:t>
            </a:r>
            <a:endParaRPr lang="en-GB" sz="1600" dirty="0" err="1"/>
          </a:p>
        </p:txBody>
      </p:sp>
      <p:sp>
        <p:nvSpPr>
          <p:cNvPr id="47" name="Textfeld 46">
            <a:extLst>
              <a:ext uri="{FF2B5EF4-FFF2-40B4-BE49-F238E27FC236}">
                <a16:creationId xmlns:a16="http://schemas.microsoft.com/office/drawing/2014/main" id="{8EA7A09E-9C4B-9745-B3B5-F74D8C2C2EAA}"/>
              </a:ext>
            </a:extLst>
          </p:cNvPr>
          <p:cNvSpPr txBox="1"/>
          <p:nvPr/>
        </p:nvSpPr>
        <p:spPr>
          <a:xfrm>
            <a:off x="926962" y="927941"/>
            <a:ext cx="492443" cy="338554"/>
          </a:xfrm>
          <a:prstGeom prst="rect">
            <a:avLst/>
          </a:prstGeom>
          <a:solidFill>
            <a:schemeClr val="bg1"/>
          </a:solidFill>
        </p:spPr>
        <p:txBody>
          <a:bodyPr wrap="none" rtlCol="0">
            <a:spAutoFit/>
          </a:bodyPr>
          <a:lstStyle/>
          <a:p>
            <a:r>
              <a:rPr lang="de-DE" sz="1600" dirty="0"/>
              <a:t>I1V</a:t>
            </a:r>
            <a:endParaRPr lang="en-GB" sz="1600" dirty="0" err="1"/>
          </a:p>
        </p:txBody>
      </p:sp>
      <p:sp>
        <p:nvSpPr>
          <p:cNvPr id="48" name="Textfeld 47">
            <a:extLst>
              <a:ext uri="{FF2B5EF4-FFF2-40B4-BE49-F238E27FC236}">
                <a16:creationId xmlns:a16="http://schemas.microsoft.com/office/drawing/2014/main" id="{3A46F79B-CF73-7703-97BB-63DBC7B48E00}"/>
              </a:ext>
            </a:extLst>
          </p:cNvPr>
          <p:cNvSpPr txBox="1"/>
          <p:nvPr/>
        </p:nvSpPr>
        <p:spPr>
          <a:xfrm>
            <a:off x="636247" y="2712953"/>
            <a:ext cx="503664" cy="338554"/>
          </a:xfrm>
          <a:prstGeom prst="rect">
            <a:avLst/>
          </a:prstGeom>
          <a:solidFill>
            <a:schemeClr val="bg1"/>
          </a:solidFill>
        </p:spPr>
        <p:txBody>
          <a:bodyPr wrap="none" rtlCol="0">
            <a:spAutoFit/>
          </a:bodyPr>
          <a:lstStyle/>
          <a:p>
            <a:r>
              <a:rPr lang="de-DE" sz="1600" dirty="0"/>
              <a:t>I1H</a:t>
            </a:r>
            <a:endParaRPr lang="en-GB" sz="1600" dirty="0" err="1"/>
          </a:p>
        </p:txBody>
      </p:sp>
      <p:sp>
        <p:nvSpPr>
          <p:cNvPr id="49" name="Textfeld 48">
            <a:extLst>
              <a:ext uri="{FF2B5EF4-FFF2-40B4-BE49-F238E27FC236}">
                <a16:creationId xmlns:a16="http://schemas.microsoft.com/office/drawing/2014/main" id="{9548F05C-0F9C-D1A1-6A93-2083EAFA3016}"/>
              </a:ext>
            </a:extLst>
          </p:cNvPr>
          <p:cNvSpPr txBox="1"/>
          <p:nvPr/>
        </p:nvSpPr>
        <p:spPr>
          <a:xfrm>
            <a:off x="4659957" y="939059"/>
            <a:ext cx="1736373" cy="307777"/>
          </a:xfrm>
          <a:prstGeom prst="rect">
            <a:avLst/>
          </a:prstGeom>
          <a:noFill/>
        </p:spPr>
        <p:txBody>
          <a:bodyPr wrap="none" rtlCol="0">
            <a:spAutoFit/>
          </a:bodyPr>
          <a:lstStyle/>
          <a:p>
            <a:r>
              <a:rPr lang="de-DE" sz="1400" dirty="0" err="1"/>
              <a:t>ver</a:t>
            </a:r>
            <a:r>
              <a:rPr lang="de-DE" sz="1400" dirty="0"/>
              <a:t> </a:t>
            </a:r>
            <a:r>
              <a:rPr lang="de-DE" sz="1400" dirty="0" err="1"/>
              <a:t>dipole</a:t>
            </a:r>
            <a:r>
              <a:rPr lang="de-DE" sz="1400" dirty="0"/>
              <a:t>, shift </a:t>
            </a:r>
            <a:r>
              <a:rPr lang="de-DE" sz="1400" dirty="0" err="1"/>
              <a:t>dep</a:t>
            </a:r>
            <a:endParaRPr lang="en-GB" sz="1400" dirty="0" err="1"/>
          </a:p>
        </p:txBody>
      </p:sp>
      <p:sp>
        <p:nvSpPr>
          <p:cNvPr id="50" name="Textfeld 49">
            <a:extLst>
              <a:ext uri="{FF2B5EF4-FFF2-40B4-BE49-F238E27FC236}">
                <a16:creationId xmlns:a16="http://schemas.microsoft.com/office/drawing/2014/main" id="{F96AC89B-148C-05C6-4185-A1D3974FFE6C}"/>
              </a:ext>
            </a:extLst>
          </p:cNvPr>
          <p:cNvSpPr txBox="1"/>
          <p:nvPr/>
        </p:nvSpPr>
        <p:spPr>
          <a:xfrm>
            <a:off x="6730490" y="2366951"/>
            <a:ext cx="1665841" cy="307777"/>
          </a:xfrm>
          <a:prstGeom prst="rect">
            <a:avLst/>
          </a:prstGeom>
          <a:noFill/>
        </p:spPr>
        <p:txBody>
          <a:bodyPr wrap="none" rtlCol="0">
            <a:spAutoFit/>
          </a:bodyPr>
          <a:lstStyle/>
          <a:p>
            <a:r>
              <a:rPr lang="de-DE" sz="1400" dirty="0" err="1"/>
              <a:t>hor</a:t>
            </a:r>
            <a:r>
              <a:rPr lang="de-DE" sz="1400" dirty="0"/>
              <a:t> </a:t>
            </a:r>
            <a:r>
              <a:rPr lang="de-DE" sz="1400" dirty="0" err="1"/>
              <a:t>quad</a:t>
            </a:r>
            <a:r>
              <a:rPr lang="de-DE" sz="1400" dirty="0"/>
              <a:t>, shift </a:t>
            </a:r>
            <a:r>
              <a:rPr lang="de-DE" sz="1400" dirty="0" err="1"/>
              <a:t>dep</a:t>
            </a:r>
            <a:endParaRPr lang="en-GB" sz="1400" dirty="0" err="1"/>
          </a:p>
        </p:txBody>
      </p:sp>
      <p:sp>
        <p:nvSpPr>
          <p:cNvPr id="51" name="Textfeld 50">
            <a:extLst>
              <a:ext uri="{FF2B5EF4-FFF2-40B4-BE49-F238E27FC236}">
                <a16:creationId xmlns:a16="http://schemas.microsoft.com/office/drawing/2014/main" id="{CB658BE9-0D00-FA11-B486-00ED0F0CF90F}"/>
              </a:ext>
            </a:extLst>
          </p:cNvPr>
          <p:cNvSpPr txBox="1"/>
          <p:nvPr/>
        </p:nvSpPr>
        <p:spPr>
          <a:xfrm>
            <a:off x="4709330" y="2366951"/>
            <a:ext cx="1656223" cy="307777"/>
          </a:xfrm>
          <a:prstGeom prst="rect">
            <a:avLst/>
          </a:prstGeom>
          <a:noFill/>
        </p:spPr>
        <p:txBody>
          <a:bodyPr wrap="none" rtlCol="0">
            <a:spAutoFit/>
          </a:bodyPr>
          <a:lstStyle/>
          <a:p>
            <a:r>
              <a:rPr lang="de-DE" sz="1400" dirty="0" err="1"/>
              <a:t>ver</a:t>
            </a:r>
            <a:r>
              <a:rPr lang="de-DE" sz="1400" dirty="0"/>
              <a:t> </a:t>
            </a:r>
            <a:r>
              <a:rPr lang="de-DE" sz="1400" dirty="0" err="1"/>
              <a:t>quad</a:t>
            </a:r>
            <a:r>
              <a:rPr lang="de-DE" sz="1400" dirty="0"/>
              <a:t>, shift </a:t>
            </a:r>
            <a:r>
              <a:rPr lang="de-DE" sz="1400" dirty="0" err="1"/>
              <a:t>dep</a:t>
            </a:r>
            <a:endParaRPr lang="en-GB" sz="1400" dirty="0" err="1"/>
          </a:p>
        </p:txBody>
      </p:sp>
      <p:sp>
        <p:nvSpPr>
          <p:cNvPr id="52" name="Textfeld 51">
            <a:extLst>
              <a:ext uri="{FF2B5EF4-FFF2-40B4-BE49-F238E27FC236}">
                <a16:creationId xmlns:a16="http://schemas.microsoft.com/office/drawing/2014/main" id="{27147153-CA50-11B6-9EF2-46B61AEF8743}"/>
              </a:ext>
            </a:extLst>
          </p:cNvPr>
          <p:cNvSpPr txBox="1"/>
          <p:nvPr/>
        </p:nvSpPr>
        <p:spPr>
          <a:xfrm>
            <a:off x="6656019" y="942962"/>
            <a:ext cx="1745991" cy="307777"/>
          </a:xfrm>
          <a:prstGeom prst="rect">
            <a:avLst/>
          </a:prstGeom>
          <a:noFill/>
        </p:spPr>
        <p:txBody>
          <a:bodyPr wrap="none" rtlCol="0">
            <a:spAutoFit/>
          </a:bodyPr>
          <a:lstStyle/>
          <a:p>
            <a:r>
              <a:rPr lang="de-DE" sz="1400" dirty="0" err="1"/>
              <a:t>hor</a:t>
            </a:r>
            <a:r>
              <a:rPr lang="de-DE" sz="1400" dirty="0"/>
              <a:t> </a:t>
            </a:r>
            <a:r>
              <a:rPr lang="de-DE" sz="1400" dirty="0" err="1"/>
              <a:t>dipole</a:t>
            </a:r>
            <a:r>
              <a:rPr lang="de-DE" sz="1400" dirty="0"/>
              <a:t>, shift </a:t>
            </a:r>
            <a:r>
              <a:rPr lang="de-DE" sz="1400" dirty="0" err="1"/>
              <a:t>dep</a:t>
            </a:r>
            <a:endParaRPr lang="en-GB" sz="1400" dirty="0" err="1"/>
          </a:p>
        </p:txBody>
      </p:sp>
      <p:sp>
        <p:nvSpPr>
          <p:cNvPr id="53" name="Textfeld 52">
            <a:extLst>
              <a:ext uri="{FF2B5EF4-FFF2-40B4-BE49-F238E27FC236}">
                <a16:creationId xmlns:a16="http://schemas.microsoft.com/office/drawing/2014/main" id="{0382EB1D-E746-15D3-0C35-7DAACF4BA9BB}"/>
              </a:ext>
            </a:extLst>
          </p:cNvPr>
          <p:cNvSpPr txBox="1"/>
          <p:nvPr/>
        </p:nvSpPr>
        <p:spPr>
          <a:xfrm>
            <a:off x="4454287" y="3660115"/>
            <a:ext cx="418704" cy="261610"/>
          </a:xfrm>
          <a:prstGeom prst="rect">
            <a:avLst/>
          </a:prstGeom>
          <a:noFill/>
        </p:spPr>
        <p:txBody>
          <a:bodyPr wrap="none" rtlCol="0">
            <a:spAutoFit/>
          </a:bodyPr>
          <a:lstStyle/>
          <a:p>
            <a:r>
              <a:rPr lang="de-DE" sz="1100" dirty="0" err="1"/>
              <a:t>vert</a:t>
            </a:r>
            <a:endParaRPr lang="en-GB" sz="1100" dirty="0" err="1"/>
          </a:p>
        </p:txBody>
      </p:sp>
      <p:sp>
        <p:nvSpPr>
          <p:cNvPr id="54" name="Textfeld 53">
            <a:extLst>
              <a:ext uri="{FF2B5EF4-FFF2-40B4-BE49-F238E27FC236}">
                <a16:creationId xmlns:a16="http://schemas.microsoft.com/office/drawing/2014/main" id="{34371CC3-2F65-C0A2-4DB3-C09472E0F730}"/>
              </a:ext>
            </a:extLst>
          </p:cNvPr>
          <p:cNvSpPr txBox="1"/>
          <p:nvPr/>
        </p:nvSpPr>
        <p:spPr>
          <a:xfrm>
            <a:off x="5328488" y="3660115"/>
            <a:ext cx="388248" cy="261610"/>
          </a:xfrm>
          <a:prstGeom prst="rect">
            <a:avLst/>
          </a:prstGeom>
          <a:noFill/>
        </p:spPr>
        <p:txBody>
          <a:bodyPr wrap="none" rtlCol="0">
            <a:spAutoFit/>
          </a:bodyPr>
          <a:lstStyle/>
          <a:p>
            <a:r>
              <a:rPr lang="de-DE" sz="1100" dirty="0" err="1"/>
              <a:t>hor</a:t>
            </a:r>
            <a:endParaRPr lang="en-GB" sz="1100" dirty="0" err="1"/>
          </a:p>
        </p:txBody>
      </p:sp>
      <p:sp>
        <p:nvSpPr>
          <p:cNvPr id="55" name="Textfeld 54">
            <a:extLst>
              <a:ext uri="{FF2B5EF4-FFF2-40B4-BE49-F238E27FC236}">
                <a16:creationId xmlns:a16="http://schemas.microsoft.com/office/drawing/2014/main" id="{17502889-E41C-9529-50B9-30473C3993BB}"/>
              </a:ext>
            </a:extLst>
          </p:cNvPr>
          <p:cNvSpPr txBox="1"/>
          <p:nvPr/>
        </p:nvSpPr>
        <p:spPr>
          <a:xfrm>
            <a:off x="4903410" y="3660115"/>
            <a:ext cx="404278" cy="261610"/>
          </a:xfrm>
          <a:prstGeom prst="rect">
            <a:avLst/>
          </a:prstGeom>
          <a:noFill/>
        </p:spPr>
        <p:txBody>
          <a:bodyPr wrap="none" rtlCol="0">
            <a:spAutoFit/>
          </a:bodyPr>
          <a:lstStyle/>
          <a:p>
            <a:r>
              <a:rPr lang="de-DE" sz="1100" dirty="0" err="1"/>
              <a:t>circ</a:t>
            </a:r>
            <a:endParaRPr lang="en-GB" sz="1100" dirty="0" err="1"/>
          </a:p>
        </p:txBody>
      </p:sp>
      <p:sp>
        <p:nvSpPr>
          <p:cNvPr id="56" name="Textfeld 55">
            <a:extLst>
              <a:ext uri="{FF2B5EF4-FFF2-40B4-BE49-F238E27FC236}">
                <a16:creationId xmlns:a16="http://schemas.microsoft.com/office/drawing/2014/main" id="{B501EC43-CF1C-1555-45BC-461486066B8B}"/>
              </a:ext>
            </a:extLst>
          </p:cNvPr>
          <p:cNvSpPr txBox="1"/>
          <p:nvPr/>
        </p:nvSpPr>
        <p:spPr>
          <a:xfrm>
            <a:off x="6156201" y="3660115"/>
            <a:ext cx="418704" cy="261610"/>
          </a:xfrm>
          <a:prstGeom prst="rect">
            <a:avLst/>
          </a:prstGeom>
          <a:noFill/>
        </p:spPr>
        <p:txBody>
          <a:bodyPr wrap="none" rtlCol="0">
            <a:spAutoFit/>
          </a:bodyPr>
          <a:lstStyle/>
          <a:p>
            <a:r>
              <a:rPr lang="de-DE" sz="1100" dirty="0" err="1"/>
              <a:t>vert</a:t>
            </a:r>
            <a:endParaRPr lang="en-GB" sz="1100" dirty="0" err="1"/>
          </a:p>
        </p:txBody>
      </p:sp>
      <p:sp>
        <p:nvSpPr>
          <p:cNvPr id="57" name="Textfeld 56">
            <a:extLst>
              <a:ext uri="{FF2B5EF4-FFF2-40B4-BE49-F238E27FC236}">
                <a16:creationId xmlns:a16="http://schemas.microsoft.com/office/drawing/2014/main" id="{14CF98C6-B4D3-6CB6-C406-0AA7E7E011B0}"/>
              </a:ext>
            </a:extLst>
          </p:cNvPr>
          <p:cNvSpPr txBox="1"/>
          <p:nvPr/>
        </p:nvSpPr>
        <p:spPr>
          <a:xfrm>
            <a:off x="5731124" y="3660115"/>
            <a:ext cx="404278" cy="261610"/>
          </a:xfrm>
          <a:prstGeom prst="rect">
            <a:avLst/>
          </a:prstGeom>
          <a:noFill/>
        </p:spPr>
        <p:txBody>
          <a:bodyPr wrap="none" rtlCol="0">
            <a:spAutoFit/>
          </a:bodyPr>
          <a:lstStyle/>
          <a:p>
            <a:r>
              <a:rPr lang="de-DE" sz="1100" dirty="0" err="1"/>
              <a:t>circ</a:t>
            </a:r>
            <a:endParaRPr lang="en-GB" sz="1100" dirty="0" err="1"/>
          </a:p>
        </p:txBody>
      </p:sp>
      <p:sp>
        <p:nvSpPr>
          <p:cNvPr id="58" name="Textfeld 57">
            <a:extLst>
              <a:ext uri="{FF2B5EF4-FFF2-40B4-BE49-F238E27FC236}">
                <a16:creationId xmlns:a16="http://schemas.microsoft.com/office/drawing/2014/main" id="{8585BD98-E75C-F60D-03C9-985CF8D17EA9}"/>
              </a:ext>
            </a:extLst>
          </p:cNvPr>
          <p:cNvSpPr txBox="1"/>
          <p:nvPr/>
        </p:nvSpPr>
        <p:spPr>
          <a:xfrm>
            <a:off x="6499770" y="3671445"/>
            <a:ext cx="418704" cy="261610"/>
          </a:xfrm>
          <a:prstGeom prst="rect">
            <a:avLst/>
          </a:prstGeom>
          <a:noFill/>
        </p:spPr>
        <p:txBody>
          <a:bodyPr wrap="none" rtlCol="0">
            <a:spAutoFit/>
          </a:bodyPr>
          <a:lstStyle/>
          <a:p>
            <a:r>
              <a:rPr lang="de-DE" sz="1100" dirty="0" err="1"/>
              <a:t>vert</a:t>
            </a:r>
            <a:endParaRPr lang="en-GB" sz="1100" dirty="0" err="1"/>
          </a:p>
        </p:txBody>
      </p:sp>
      <p:sp>
        <p:nvSpPr>
          <p:cNvPr id="59" name="Textfeld 58">
            <a:extLst>
              <a:ext uri="{FF2B5EF4-FFF2-40B4-BE49-F238E27FC236}">
                <a16:creationId xmlns:a16="http://schemas.microsoft.com/office/drawing/2014/main" id="{19375D4D-AB60-284B-38BE-EA7D5F886D99}"/>
              </a:ext>
            </a:extLst>
          </p:cNvPr>
          <p:cNvSpPr txBox="1"/>
          <p:nvPr/>
        </p:nvSpPr>
        <p:spPr>
          <a:xfrm>
            <a:off x="7373971" y="3671445"/>
            <a:ext cx="388248" cy="261610"/>
          </a:xfrm>
          <a:prstGeom prst="rect">
            <a:avLst/>
          </a:prstGeom>
          <a:noFill/>
        </p:spPr>
        <p:txBody>
          <a:bodyPr wrap="none" rtlCol="0">
            <a:spAutoFit/>
          </a:bodyPr>
          <a:lstStyle/>
          <a:p>
            <a:r>
              <a:rPr lang="de-DE" sz="1100" dirty="0" err="1"/>
              <a:t>hor</a:t>
            </a:r>
            <a:endParaRPr lang="en-GB" sz="1100" dirty="0" err="1"/>
          </a:p>
        </p:txBody>
      </p:sp>
      <p:sp>
        <p:nvSpPr>
          <p:cNvPr id="60" name="Textfeld 59">
            <a:extLst>
              <a:ext uri="{FF2B5EF4-FFF2-40B4-BE49-F238E27FC236}">
                <a16:creationId xmlns:a16="http://schemas.microsoft.com/office/drawing/2014/main" id="{B7E0EF13-5B44-9A9B-E51A-06463A1B332D}"/>
              </a:ext>
            </a:extLst>
          </p:cNvPr>
          <p:cNvSpPr txBox="1"/>
          <p:nvPr/>
        </p:nvSpPr>
        <p:spPr>
          <a:xfrm>
            <a:off x="6948893" y="3671445"/>
            <a:ext cx="404278" cy="261610"/>
          </a:xfrm>
          <a:prstGeom prst="rect">
            <a:avLst/>
          </a:prstGeom>
          <a:noFill/>
        </p:spPr>
        <p:txBody>
          <a:bodyPr wrap="none" rtlCol="0">
            <a:spAutoFit/>
          </a:bodyPr>
          <a:lstStyle/>
          <a:p>
            <a:r>
              <a:rPr lang="de-DE" sz="1100" dirty="0" err="1"/>
              <a:t>circ</a:t>
            </a:r>
            <a:endParaRPr lang="en-GB" sz="1100" dirty="0" err="1"/>
          </a:p>
        </p:txBody>
      </p:sp>
      <p:sp>
        <p:nvSpPr>
          <p:cNvPr id="61" name="Textfeld 60">
            <a:extLst>
              <a:ext uri="{FF2B5EF4-FFF2-40B4-BE49-F238E27FC236}">
                <a16:creationId xmlns:a16="http://schemas.microsoft.com/office/drawing/2014/main" id="{85090C4E-E632-BF40-A6CD-7A59D55B0654}"/>
              </a:ext>
            </a:extLst>
          </p:cNvPr>
          <p:cNvSpPr txBox="1"/>
          <p:nvPr/>
        </p:nvSpPr>
        <p:spPr>
          <a:xfrm>
            <a:off x="8201684" y="3671445"/>
            <a:ext cx="418704" cy="261610"/>
          </a:xfrm>
          <a:prstGeom prst="rect">
            <a:avLst/>
          </a:prstGeom>
          <a:noFill/>
        </p:spPr>
        <p:txBody>
          <a:bodyPr wrap="none" rtlCol="0">
            <a:spAutoFit/>
          </a:bodyPr>
          <a:lstStyle/>
          <a:p>
            <a:r>
              <a:rPr lang="de-DE" sz="1100" dirty="0" err="1"/>
              <a:t>vert</a:t>
            </a:r>
            <a:endParaRPr lang="en-GB" sz="1100" dirty="0" err="1"/>
          </a:p>
        </p:txBody>
      </p:sp>
      <p:sp>
        <p:nvSpPr>
          <p:cNvPr id="62" name="Textfeld 61">
            <a:extLst>
              <a:ext uri="{FF2B5EF4-FFF2-40B4-BE49-F238E27FC236}">
                <a16:creationId xmlns:a16="http://schemas.microsoft.com/office/drawing/2014/main" id="{F450350E-E258-7133-84E0-70FE118F052C}"/>
              </a:ext>
            </a:extLst>
          </p:cNvPr>
          <p:cNvSpPr txBox="1"/>
          <p:nvPr/>
        </p:nvSpPr>
        <p:spPr>
          <a:xfrm>
            <a:off x="7776607" y="3671445"/>
            <a:ext cx="404278" cy="261610"/>
          </a:xfrm>
          <a:prstGeom prst="rect">
            <a:avLst/>
          </a:prstGeom>
          <a:noFill/>
        </p:spPr>
        <p:txBody>
          <a:bodyPr wrap="none" rtlCol="0">
            <a:spAutoFit/>
          </a:bodyPr>
          <a:lstStyle/>
          <a:p>
            <a:r>
              <a:rPr lang="de-DE" sz="1100" dirty="0" err="1"/>
              <a:t>circ</a:t>
            </a:r>
            <a:endParaRPr lang="en-GB" sz="1100" dirty="0" err="1"/>
          </a:p>
        </p:txBody>
      </p:sp>
      <p:sp>
        <p:nvSpPr>
          <p:cNvPr id="63" name="Textfeld 62">
            <a:extLst>
              <a:ext uri="{FF2B5EF4-FFF2-40B4-BE49-F238E27FC236}">
                <a16:creationId xmlns:a16="http://schemas.microsoft.com/office/drawing/2014/main" id="{3414535E-0830-6A98-B5AA-0DAC2518EE06}"/>
              </a:ext>
            </a:extLst>
          </p:cNvPr>
          <p:cNvSpPr txBox="1"/>
          <p:nvPr/>
        </p:nvSpPr>
        <p:spPr>
          <a:xfrm>
            <a:off x="8595548" y="4372069"/>
            <a:ext cx="513282" cy="261610"/>
          </a:xfrm>
          <a:prstGeom prst="rect">
            <a:avLst/>
          </a:prstGeom>
          <a:noFill/>
        </p:spPr>
        <p:txBody>
          <a:bodyPr wrap="none" rtlCol="0">
            <a:spAutoFit/>
          </a:bodyPr>
          <a:lstStyle/>
          <a:p>
            <a:r>
              <a:rPr lang="de-DE" sz="1100" dirty="0" err="1">
                <a:solidFill>
                  <a:schemeClr val="accent4"/>
                </a:solidFill>
              </a:rPr>
              <a:t>shifts</a:t>
            </a:r>
            <a:endParaRPr lang="en-GB" sz="1100" dirty="0" err="1">
              <a:solidFill>
                <a:schemeClr val="accent4"/>
              </a:solidFill>
            </a:endParaRPr>
          </a:p>
        </p:txBody>
      </p:sp>
    </p:spTree>
    <p:extLst>
      <p:ext uri="{BB962C8B-B14F-4D97-AF65-F5344CB8AC3E}">
        <p14:creationId xmlns:p14="http://schemas.microsoft.com/office/powerpoint/2010/main" val="2240738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A69402-80C4-FA85-25E8-9A5C0EEEC988}"/>
              </a:ext>
            </a:extLst>
          </p:cNvPr>
          <p:cNvSpPr>
            <a:spLocks noGrp="1"/>
          </p:cNvSpPr>
          <p:nvPr>
            <p:ph type="title"/>
          </p:nvPr>
        </p:nvSpPr>
        <p:spPr/>
        <p:txBody>
          <a:bodyPr/>
          <a:lstStyle/>
          <a:p>
            <a:r>
              <a:rPr lang="de-DE" dirty="0" err="1"/>
              <a:t>Lessons</a:t>
            </a:r>
            <a:r>
              <a:rPr lang="de-DE" dirty="0"/>
              <a:t> </a:t>
            </a:r>
            <a:r>
              <a:rPr lang="de-DE" dirty="0" err="1"/>
              <a:t>learnt</a:t>
            </a:r>
            <a:endParaRPr lang="en-GB" dirty="0"/>
          </a:p>
        </p:txBody>
      </p:sp>
      <p:sp>
        <p:nvSpPr>
          <p:cNvPr id="4" name="Inhaltsplatzhalter 3">
            <a:extLst>
              <a:ext uri="{FF2B5EF4-FFF2-40B4-BE49-F238E27FC236}">
                <a16:creationId xmlns:a16="http://schemas.microsoft.com/office/drawing/2014/main" id="{577611CC-D189-80CF-9D2B-53EE8242DF79}"/>
              </a:ext>
            </a:extLst>
          </p:cNvPr>
          <p:cNvSpPr>
            <a:spLocks noGrp="1"/>
          </p:cNvSpPr>
          <p:nvPr>
            <p:ph idx="1"/>
          </p:nvPr>
        </p:nvSpPr>
        <p:spPr>
          <a:xfrm>
            <a:off x="323403" y="764704"/>
            <a:ext cx="7632973" cy="5666827"/>
          </a:xfrm>
        </p:spPr>
        <p:txBody>
          <a:bodyPr/>
          <a:lstStyle/>
          <a:p>
            <a:r>
              <a:rPr lang="en-GB" dirty="0"/>
              <a:t>Gluing of magnets to AB-pairs </a:t>
            </a:r>
          </a:p>
          <a:p>
            <a:r>
              <a:rPr lang="en-GB" dirty="0"/>
              <a:t>One-period keepers for UE35 (and for UE17); longer super-structures (e.g. like </a:t>
            </a:r>
            <a:r>
              <a:rPr lang="en-GB" dirty="0" err="1"/>
              <a:t>SwissFel</a:t>
            </a:r>
            <a:r>
              <a:rPr lang="en-GB" dirty="0"/>
              <a:t> Apple-X) could be good option for future. Single keeper flipping/swapping was not necessary.</a:t>
            </a:r>
          </a:p>
          <a:p>
            <a:r>
              <a:rPr lang="en-GB" dirty="0"/>
              <a:t>Pre-characterisation at several stages in the assembly process (magnets separately, single keepers, sub girders mechanically) costs time but is worth it.</a:t>
            </a:r>
          </a:p>
          <a:p>
            <a:r>
              <a:rPr lang="en-GB" dirty="0"/>
              <a:t>Additional linear encoder for shift drive regarded as mandatory; helped to detect deficiencies with the shift drive.</a:t>
            </a:r>
          </a:p>
          <a:p>
            <a:r>
              <a:rPr lang="en-GB" dirty="0"/>
              <a:t>Shift drive design needs substantial safety margins in terms of load. Exceeding manufacturing tolerances will quickly use up any buffer on the parameters of the drive train assembly (motor, coupling, bearings, spindle nut).</a:t>
            </a:r>
          </a:p>
          <a:p>
            <a:r>
              <a:rPr lang="en-GB" dirty="0"/>
              <a:t>Focusing properties of Apple-3/X structures: need sufficient awareness on the beam physics side.</a:t>
            </a:r>
          </a:p>
          <a:p>
            <a:endParaRPr lang="en-GB" dirty="0"/>
          </a:p>
          <a:p>
            <a:endParaRPr lang="en-GB" dirty="0"/>
          </a:p>
        </p:txBody>
      </p:sp>
      <p:sp>
        <p:nvSpPr>
          <p:cNvPr id="6" name="Fußzeilenplatzhalter 5">
            <a:extLst>
              <a:ext uri="{FF2B5EF4-FFF2-40B4-BE49-F238E27FC236}">
                <a16:creationId xmlns:a16="http://schemas.microsoft.com/office/drawing/2014/main" id="{506B6BBF-15C9-0722-9957-88EA86B60A48}"/>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pic>
        <p:nvPicPr>
          <p:cNvPr id="12" name="Picture 2">
            <a:extLst>
              <a:ext uri="{FF2B5EF4-FFF2-40B4-BE49-F238E27FC236}">
                <a16:creationId xmlns:a16="http://schemas.microsoft.com/office/drawing/2014/main" id="{3DB1F263-C36A-0E7C-994F-70477CE67840}"/>
              </a:ext>
            </a:extLst>
          </p:cNvPr>
          <p:cNvPicPr/>
          <p:nvPr/>
        </p:nvPicPr>
        <p:blipFill>
          <a:blip r:embed="rId3"/>
          <a:srcRect l="64590"/>
          <a:stretch/>
        </p:blipFill>
        <p:spPr>
          <a:xfrm rot="451874">
            <a:off x="6586188" y="92785"/>
            <a:ext cx="808685" cy="1120989"/>
          </a:xfrm>
          <a:prstGeom prst="rect">
            <a:avLst/>
          </a:prstGeom>
          <a:ln w="0">
            <a:noFill/>
          </a:ln>
        </p:spPr>
      </p:pic>
      <p:sp>
        <p:nvSpPr>
          <p:cNvPr id="13" name="CustomShape 6">
            <a:extLst>
              <a:ext uri="{FF2B5EF4-FFF2-40B4-BE49-F238E27FC236}">
                <a16:creationId xmlns:a16="http://schemas.microsoft.com/office/drawing/2014/main" id="{9AE52CF7-EB7C-7356-CAB5-561396CB120A}"/>
              </a:ext>
            </a:extLst>
          </p:cNvPr>
          <p:cNvSpPr/>
          <p:nvPr/>
        </p:nvSpPr>
        <p:spPr>
          <a:xfrm>
            <a:off x="6739478" y="551836"/>
            <a:ext cx="251052" cy="87902"/>
          </a:xfrm>
          <a:custGeom>
            <a:avLst/>
            <a:gdLst/>
            <a:ahLst/>
            <a:cxnLst/>
            <a:rect l="l" t="t" r="r" b="b"/>
            <a:pathLst>
              <a:path w="21600" h="21600">
                <a:moveTo>
                  <a:pt x="0" y="0"/>
                </a:moveTo>
                <a:lnTo>
                  <a:pt x="21600" y="21600"/>
                </a:lnTo>
              </a:path>
            </a:pathLst>
          </a:custGeom>
          <a:noFill/>
          <a:ln w="38100">
            <a:solidFill>
              <a:srgbClr val="00B050"/>
            </a:solidFill>
            <a:tailEnd type="arrow" w="med" len="med"/>
          </a:ln>
        </p:spPr>
        <p:style>
          <a:lnRef idx="1">
            <a:schemeClr val="accent1"/>
          </a:lnRef>
          <a:fillRef idx="0">
            <a:schemeClr val="accent1"/>
          </a:fillRef>
          <a:effectRef idx="0">
            <a:schemeClr val="accent1"/>
          </a:effectRef>
          <a:fontRef idx="minor"/>
        </p:style>
      </p:sp>
      <p:sp>
        <p:nvSpPr>
          <p:cNvPr id="14" name="CustomShape 7">
            <a:extLst>
              <a:ext uri="{FF2B5EF4-FFF2-40B4-BE49-F238E27FC236}">
                <a16:creationId xmlns:a16="http://schemas.microsoft.com/office/drawing/2014/main" id="{832B4A60-549A-248A-C743-4F42F36265FA}"/>
              </a:ext>
            </a:extLst>
          </p:cNvPr>
          <p:cNvSpPr/>
          <p:nvPr/>
        </p:nvSpPr>
        <p:spPr>
          <a:xfrm flipV="1">
            <a:off x="7001381" y="528075"/>
            <a:ext cx="251052" cy="451097"/>
          </a:xfrm>
          <a:custGeom>
            <a:avLst/>
            <a:gdLst/>
            <a:ahLst/>
            <a:cxnLst/>
            <a:rect l="l" t="t" r="r" b="b"/>
            <a:pathLst>
              <a:path w="21600" h="21600">
                <a:moveTo>
                  <a:pt x="0" y="0"/>
                </a:moveTo>
                <a:lnTo>
                  <a:pt x="21600" y="21600"/>
                </a:lnTo>
              </a:path>
            </a:pathLst>
          </a:custGeom>
          <a:noFill/>
          <a:ln w="38100">
            <a:solidFill>
              <a:srgbClr val="00B050"/>
            </a:solidFill>
            <a:tailEnd type="arrow" w="med" len="med"/>
          </a:ln>
        </p:spPr>
        <p:style>
          <a:lnRef idx="1">
            <a:schemeClr val="accent1"/>
          </a:lnRef>
          <a:fillRef idx="0">
            <a:schemeClr val="accent1"/>
          </a:fillRef>
          <a:effectRef idx="0">
            <a:schemeClr val="accent1"/>
          </a:effectRef>
          <a:fontRef idx="minor"/>
        </p:style>
      </p:sp>
      <p:sp>
        <p:nvSpPr>
          <p:cNvPr id="16" name="Textfeld 15">
            <a:extLst>
              <a:ext uri="{FF2B5EF4-FFF2-40B4-BE49-F238E27FC236}">
                <a16:creationId xmlns:a16="http://schemas.microsoft.com/office/drawing/2014/main" id="{2274E613-44F1-4861-1AC2-6CDBE3F99928}"/>
              </a:ext>
            </a:extLst>
          </p:cNvPr>
          <p:cNvSpPr txBox="1"/>
          <p:nvPr/>
        </p:nvSpPr>
        <p:spPr>
          <a:xfrm>
            <a:off x="6422194" y="90359"/>
            <a:ext cx="556563" cy="400110"/>
          </a:xfrm>
          <a:prstGeom prst="rect">
            <a:avLst/>
          </a:prstGeom>
          <a:noFill/>
        </p:spPr>
        <p:txBody>
          <a:bodyPr wrap="none" rtlCol="0">
            <a:spAutoFit/>
          </a:bodyPr>
          <a:lstStyle/>
          <a:p>
            <a:r>
              <a:rPr lang="de-DE" sz="2000" b="1" dirty="0">
                <a:solidFill>
                  <a:schemeClr val="accent1"/>
                </a:solidFill>
              </a:rPr>
              <a:t>AB</a:t>
            </a:r>
          </a:p>
        </p:txBody>
      </p:sp>
      <p:pic>
        <p:nvPicPr>
          <p:cNvPr id="17" name="Grafik 16" descr="Ein Bild, das Im Haus, Maschine, Boden, Tisch enthält.&#10;&#10;KI-generierte Inhalte können fehlerhaft sein.">
            <a:extLst>
              <a:ext uri="{FF2B5EF4-FFF2-40B4-BE49-F238E27FC236}">
                <a16:creationId xmlns:a16="http://schemas.microsoft.com/office/drawing/2014/main" id="{52247E63-72A5-A25F-B7F8-BF262DD43710}"/>
              </a:ext>
            </a:extLst>
          </p:cNvPr>
          <p:cNvPicPr>
            <a:picLocks noChangeAspect="1"/>
          </p:cNvPicPr>
          <p:nvPr/>
        </p:nvPicPr>
        <p:blipFill>
          <a:blip r:embed="rId4">
            <a:extLst>
              <a:ext uri="{28A0092B-C50C-407E-A947-70E740481C1C}">
                <a14:useLocalDpi xmlns:a14="http://schemas.microsoft.com/office/drawing/2010/main" val="0"/>
              </a:ext>
            </a:extLst>
          </a:blip>
          <a:srcRect l="20645" t="15613" r="17141" b="10232"/>
          <a:stretch/>
        </p:blipFill>
        <p:spPr>
          <a:xfrm>
            <a:off x="7812360" y="1052736"/>
            <a:ext cx="1132910" cy="1014036"/>
          </a:xfrm>
          <a:prstGeom prst="rect">
            <a:avLst/>
          </a:prstGeom>
        </p:spPr>
      </p:pic>
      <p:pic>
        <p:nvPicPr>
          <p:cNvPr id="18" name="Picture 17">
            <a:extLst>
              <a:ext uri="{FF2B5EF4-FFF2-40B4-BE49-F238E27FC236}">
                <a16:creationId xmlns:a16="http://schemas.microsoft.com/office/drawing/2014/main" id="{D30C0763-3E1D-CC93-9C2B-FC508D0A71AA}"/>
              </a:ext>
            </a:extLst>
          </p:cNvPr>
          <p:cNvPicPr/>
          <p:nvPr/>
        </p:nvPicPr>
        <p:blipFill>
          <a:blip r:embed="rId5"/>
          <a:stretch>
            <a:fillRect/>
          </a:stretch>
        </p:blipFill>
        <p:spPr>
          <a:xfrm>
            <a:off x="7788573" y="2204864"/>
            <a:ext cx="1103907" cy="899943"/>
          </a:xfrm>
          <a:prstGeom prst="rect">
            <a:avLst/>
          </a:prstGeom>
        </p:spPr>
      </p:pic>
      <p:pic>
        <p:nvPicPr>
          <p:cNvPr id="20" name="Grafik 19" descr="Daumen hoch-Zeichen mit einfarbiger Füllung">
            <a:extLst>
              <a:ext uri="{FF2B5EF4-FFF2-40B4-BE49-F238E27FC236}">
                <a16:creationId xmlns:a16="http://schemas.microsoft.com/office/drawing/2014/main" id="{6DA5A518-D865-84AB-E0AE-06577BFF0A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52" y="620688"/>
            <a:ext cx="432000" cy="432000"/>
          </a:xfrm>
          <a:prstGeom prst="rect">
            <a:avLst/>
          </a:prstGeom>
        </p:spPr>
      </p:pic>
      <p:pic>
        <p:nvPicPr>
          <p:cNvPr id="22" name="Grafik 21" descr="Ausrufezeichen mit einfarbiger Füllung">
            <a:extLst>
              <a:ext uri="{FF2B5EF4-FFF2-40B4-BE49-F238E27FC236}">
                <a16:creationId xmlns:a16="http://schemas.microsoft.com/office/drawing/2014/main" id="{062241AA-1E1F-29C5-1585-1663602578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162" y="3191860"/>
            <a:ext cx="599721" cy="663246"/>
          </a:xfrm>
          <a:prstGeom prst="rect">
            <a:avLst/>
          </a:prstGeom>
        </p:spPr>
      </p:pic>
      <p:pic>
        <p:nvPicPr>
          <p:cNvPr id="23" name="Grafik 22" descr="Daumen hoch-Zeichen mit einfarbiger Füllung">
            <a:extLst>
              <a:ext uri="{FF2B5EF4-FFF2-40B4-BE49-F238E27FC236}">
                <a16:creationId xmlns:a16="http://schemas.microsoft.com/office/drawing/2014/main" id="{7D7BEACE-15A6-E60A-681F-94F316598D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52" y="1100094"/>
            <a:ext cx="432000" cy="432000"/>
          </a:xfrm>
          <a:prstGeom prst="rect">
            <a:avLst/>
          </a:prstGeom>
        </p:spPr>
      </p:pic>
      <p:pic>
        <p:nvPicPr>
          <p:cNvPr id="24" name="Grafik 23" descr="Daumen hoch-Zeichen mit einfarbiger Füllung">
            <a:extLst>
              <a:ext uri="{FF2B5EF4-FFF2-40B4-BE49-F238E27FC236}">
                <a16:creationId xmlns:a16="http://schemas.microsoft.com/office/drawing/2014/main" id="{3C40A3BE-8833-5BDA-E976-521F53746E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52" y="2113982"/>
            <a:ext cx="432000" cy="432000"/>
          </a:xfrm>
          <a:prstGeom prst="rect">
            <a:avLst/>
          </a:prstGeom>
        </p:spPr>
      </p:pic>
      <p:pic>
        <p:nvPicPr>
          <p:cNvPr id="25" name="Grafik 24" descr="Ausrufezeichen mit einfarbiger Füllung">
            <a:extLst>
              <a:ext uri="{FF2B5EF4-FFF2-40B4-BE49-F238E27FC236}">
                <a16:creationId xmlns:a16="http://schemas.microsoft.com/office/drawing/2014/main" id="{4B433105-5EE8-5EE1-1369-B70738C1CD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162" y="4004375"/>
            <a:ext cx="599721" cy="663246"/>
          </a:xfrm>
          <a:prstGeom prst="rect">
            <a:avLst/>
          </a:prstGeom>
        </p:spPr>
      </p:pic>
      <p:pic>
        <p:nvPicPr>
          <p:cNvPr id="26" name="Grafik 25" descr="Ausrufezeichen mit einfarbiger Füllung">
            <a:extLst>
              <a:ext uri="{FF2B5EF4-FFF2-40B4-BE49-F238E27FC236}">
                <a16:creationId xmlns:a16="http://schemas.microsoft.com/office/drawing/2014/main" id="{360AB5C2-1CBE-80A9-7848-B3C1B36238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162" y="5233803"/>
            <a:ext cx="599721" cy="663246"/>
          </a:xfrm>
          <a:prstGeom prst="rect">
            <a:avLst/>
          </a:prstGeom>
        </p:spPr>
      </p:pic>
    </p:spTree>
    <p:extLst>
      <p:ext uri="{BB962C8B-B14F-4D97-AF65-F5344CB8AC3E}">
        <p14:creationId xmlns:p14="http://schemas.microsoft.com/office/powerpoint/2010/main" val="3569416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A69402-80C4-FA85-25E8-9A5C0EEEC988}"/>
              </a:ext>
            </a:extLst>
          </p:cNvPr>
          <p:cNvSpPr>
            <a:spLocks noGrp="1"/>
          </p:cNvSpPr>
          <p:nvPr>
            <p:ph type="title"/>
          </p:nvPr>
        </p:nvSpPr>
        <p:spPr/>
        <p:txBody>
          <a:bodyPr/>
          <a:lstStyle/>
          <a:p>
            <a:r>
              <a:rPr lang="de-DE" dirty="0" err="1"/>
              <a:t>Lessons</a:t>
            </a:r>
            <a:r>
              <a:rPr lang="de-DE" dirty="0"/>
              <a:t> </a:t>
            </a:r>
            <a:r>
              <a:rPr lang="de-DE" dirty="0" err="1"/>
              <a:t>learnt</a:t>
            </a:r>
            <a:endParaRPr lang="en-GB" dirty="0"/>
          </a:p>
        </p:txBody>
      </p:sp>
      <p:sp>
        <p:nvSpPr>
          <p:cNvPr id="4" name="Inhaltsplatzhalter 3">
            <a:extLst>
              <a:ext uri="{FF2B5EF4-FFF2-40B4-BE49-F238E27FC236}">
                <a16:creationId xmlns:a16="http://schemas.microsoft.com/office/drawing/2014/main" id="{577611CC-D189-80CF-9D2B-53EE8242DF79}"/>
              </a:ext>
            </a:extLst>
          </p:cNvPr>
          <p:cNvSpPr>
            <a:spLocks noGrp="1"/>
          </p:cNvSpPr>
          <p:nvPr>
            <p:ph idx="1"/>
          </p:nvPr>
        </p:nvSpPr>
        <p:spPr>
          <a:xfrm>
            <a:off x="323403" y="764704"/>
            <a:ext cx="8497192" cy="5298281"/>
          </a:xfrm>
        </p:spPr>
        <p:txBody>
          <a:bodyPr/>
          <a:lstStyle/>
          <a:p>
            <a:r>
              <a:rPr lang="en-GB" dirty="0"/>
              <a:t>“Planar” Hall effect: Hall measurements show an unusual behaviour of the transverse field for the U84 modulators</a:t>
            </a:r>
          </a:p>
          <a:p>
            <a:pPr lvl="1"/>
            <a:r>
              <a:rPr lang="en-GB" dirty="0"/>
              <a:t>Large discrepancy between Hall probe and stretched-wire measurements for transverse direction that cannot be explained by misalignment, mispositioning or wire sag. Adjusted the Hall calibration polynomial by </a:t>
            </a:r>
            <a:r>
              <a:rPr lang="en-GB" dirty="0" err="1"/>
              <a:t>B</a:t>
            </a:r>
            <a:r>
              <a:rPr lang="en-GB" baseline="-25000" dirty="0" err="1"/>
              <a:t>z</a:t>
            </a:r>
            <a:r>
              <a:rPr lang="en-GB" dirty="0"/>
              <a:t>+=0.00011B</a:t>
            </a:r>
            <a:r>
              <a:rPr lang="en-GB" baseline="-25000" dirty="0"/>
              <a:t>y</a:t>
            </a:r>
            <a:r>
              <a:rPr lang="en-GB" baseline="30000" dirty="0"/>
              <a:t>2</a:t>
            </a:r>
            <a:r>
              <a:rPr lang="en-GB" dirty="0"/>
              <a:t> (dashed). But: correction should be checked/recalibrated by stretched wire for different devices.</a:t>
            </a:r>
          </a:p>
          <a:p>
            <a:pPr lvl="1"/>
            <a:r>
              <a:rPr lang="en-GB" dirty="0"/>
              <a:t>If sensor is rotated by 90 </a:t>
            </a:r>
            <a:r>
              <a:rPr lang="en-GB" dirty="0" err="1"/>
              <a:t>deg</a:t>
            </a:r>
            <a:r>
              <a:rPr lang="en-GB" dirty="0"/>
              <a:t> around horizontal axis, difference to the wire is significantly reduced. → Horizontal sensors are vertically displaced and there is no vertical gradient of the vertical field.</a:t>
            </a:r>
          </a:p>
          <a:p>
            <a:pPr lvl="1"/>
            <a:endParaRPr lang="en-GB" dirty="0"/>
          </a:p>
          <a:p>
            <a:pPr marL="0" indent="0">
              <a:buNone/>
            </a:pPr>
            <a:endParaRPr lang="en-GB" dirty="0"/>
          </a:p>
          <a:p>
            <a:endParaRPr lang="en-GB" dirty="0"/>
          </a:p>
        </p:txBody>
      </p:sp>
      <p:sp>
        <p:nvSpPr>
          <p:cNvPr id="6" name="Fußzeilenplatzhalter 5">
            <a:extLst>
              <a:ext uri="{FF2B5EF4-FFF2-40B4-BE49-F238E27FC236}">
                <a16:creationId xmlns:a16="http://schemas.microsoft.com/office/drawing/2014/main" id="{506B6BBF-15C9-0722-9957-88EA86B60A48}"/>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pic>
        <p:nvPicPr>
          <p:cNvPr id="10" name="Grafik 9">
            <a:extLst>
              <a:ext uri="{FF2B5EF4-FFF2-40B4-BE49-F238E27FC236}">
                <a16:creationId xmlns:a16="http://schemas.microsoft.com/office/drawing/2014/main" id="{47B28EC7-B765-B1F4-08FA-6708AEF2E714}"/>
              </a:ext>
            </a:extLst>
          </p:cNvPr>
          <p:cNvPicPr>
            <a:picLocks noChangeAspect="1"/>
          </p:cNvPicPr>
          <p:nvPr/>
        </p:nvPicPr>
        <p:blipFill>
          <a:blip r:embed="rId3"/>
          <a:stretch>
            <a:fillRect/>
          </a:stretch>
        </p:blipFill>
        <p:spPr>
          <a:xfrm>
            <a:off x="5055231" y="3862427"/>
            <a:ext cx="3765363" cy="1595961"/>
          </a:xfrm>
          <a:prstGeom prst="rect">
            <a:avLst/>
          </a:prstGeom>
        </p:spPr>
      </p:pic>
      <p:sp>
        <p:nvSpPr>
          <p:cNvPr id="11" name="Textfeld 10">
            <a:extLst>
              <a:ext uri="{FF2B5EF4-FFF2-40B4-BE49-F238E27FC236}">
                <a16:creationId xmlns:a16="http://schemas.microsoft.com/office/drawing/2014/main" id="{2E68994D-205C-0744-8147-6C2E60E38122}"/>
              </a:ext>
            </a:extLst>
          </p:cNvPr>
          <p:cNvSpPr txBox="1"/>
          <p:nvPr/>
        </p:nvSpPr>
        <p:spPr>
          <a:xfrm>
            <a:off x="6012160" y="90359"/>
            <a:ext cx="2905161" cy="577081"/>
          </a:xfrm>
          <a:prstGeom prst="rect">
            <a:avLst/>
          </a:prstGeom>
          <a:noFill/>
        </p:spPr>
        <p:txBody>
          <a:bodyPr wrap="square" rtlCol="0">
            <a:spAutoFit/>
          </a:bodyPr>
          <a:lstStyle/>
          <a:p>
            <a:r>
              <a:rPr lang="en-GB" sz="1050" dirty="0"/>
              <a:t>https://www.senis.swiss/wp-content/uploads/2024/10/Datasheet-F3A-Magnetic-Field-Transducer_rev.1.2.pdf</a:t>
            </a:r>
          </a:p>
        </p:txBody>
      </p:sp>
      <p:pic>
        <p:nvPicPr>
          <p:cNvPr id="3" name="Grafik 2">
            <a:extLst>
              <a:ext uri="{FF2B5EF4-FFF2-40B4-BE49-F238E27FC236}">
                <a16:creationId xmlns:a16="http://schemas.microsoft.com/office/drawing/2014/main" id="{10D40688-8DED-6ED0-FC06-F64A77DE35F6}"/>
              </a:ext>
            </a:extLst>
          </p:cNvPr>
          <p:cNvPicPr>
            <a:picLocks noChangeAspect="1"/>
          </p:cNvPicPr>
          <p:nvPr/>
        </p:nvPicPr>
        <p:blipFill>
          <a:blip r:embed="rId4"/>
          <a:srcRect r="15432"/>
          <a:stretch/>
        </p:blipFill>
        <p:spPr>
          <a:xfrm>
            <a:off x="572220" y="3460239"/>
            <a:ext cx="4353642" cy="2753615"/>
          </a:xfrm>
          <a:prstGeom prst="rect">
            <a:avLst/>
          </a:prstGeom>
        </p:spPr>
      </p:pic>
      <p:sp>
        <p:nvSpPr>
          <p:cNvPr id="26" name="Rechteck 25">
            <a:extLst>
              <a:ext uri="{FF2B5EF4-FFF2-40B4-BE49-F238E27FC236}">
                <a16:creationId xmlns:a16="http://schemas.microsoft.com/office/drawing/2014/main" id="{0C73A74A-8D89-A0A4-5AA6-5BF81C8A8299}"/>
              </a:ext>
            </a:extLst>
          </p:cNvPr>
          <p:cNvSpPr/>
          <p:nvPr/>
        </p:nvSpPr>
        <p:spPr>
          <a:xfrm rot="16200000">
            <a:off x="2828217" y="4153192"/>
            <a:ext cx="202810" cy="39185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tx1"/>
              </a:solidFill>
            </a:endParaRPr>
          </a:p>
        </p:txBody>
      </p:sp>
      <p:sp>
        <p:nvSpPr>
          <p:cNvPr id="25" name="Rechteck 24">
            <a:extLst>
              <a:ext uri="{FF2B5EF4-FFF2-40B4-BE49-F238E27FC236}">
                <a16:creationId xmlns:a16="http://schemas.microsoft.com/office/drawing/2014/main" id="{3A11B248-2D3A-018C-98CB-63E02803B4AA}"/>
              </a:ext>
            </a:extLst>
          </p:cNvPr>
          <p:cNvSpPr/>
          <p:nvPr/>
        </p:nvSpPr>
        <p:spPr>
          <a:xfrm>
            <a:off x="388800" y="3460239"/>
            <a:ext cx="468000" cy="275361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tx1"/>
              </a:solidFill>
            </a:endParaRPr>
          </a:p>
        </p:txBody>
      </p:sp>
      <p:sp>
        <p:nvSpPr>
          <p:cNvPr id="8" name="Textfeld 7">
            <a:extLst>
              <a:ext uri="{FF2B5EF4-FFF2-40B4-BE49-F238E27FC236}">
                <a16:creationId xmlns:a16="http://schemas.microsoft.com/office/drawing/2014/main" id="{E1445C3A-EA72-1746-343D-08DDCDB940BE}"/>
              </a:ext>
            </a:extLst>
          </p:cNvPr>
          <p:cNvSpPr txBox="1"/>
          <p:nvPr/>
        </p:nvSpPr>
        <p:spPr>
          <a:xfrm>
            <a:off x="539552" y="3816457"/>
            <a:ext cx="397866" cy="276999"/>
          </a:xfrm>
          <a:prstGeom prst="rect">
            <a:avLst/>
          </a:prstGeom>
          <a:noFill/>
        </p:spPr>
        <p:txBody>
          <a:bodyPr wrap="none" rtlCol="0">
            <a:spAutoFit/>
          </a:bodyPr>
          <a:lstStyle/>
          <a:p>
            <a:r>
              <a:rPr lang="de-DE" sz="1200" dirty="0">
                <a:solidFill>
                  <a:schemeClr val="accent5">
                    <a:lumMod val="50000"/>
                  </a:schemeClr>
                </a:solidFill>
              </a:rPr>
              <a:t>1.5</a:t>
            </a:r>
            <a:endParaRPr lang="en-GB" sz="1200" dirty="0" err="1">
              <a:solidFill>
                <a:schemeClr val="accent5">
                  <a:lumMod val="50000"/>
                </a:schemeClr>
              </a:solidFill>
            </a:endParaRPr>
          </a:p>
        </p:txBody>
      </p:sp>
      <p:sp>
        <p:nvSpPr>
          <p:cNvPr id="9" name="Textfeld 8">
            <a:extLst>
              <a:ext uri="{FF2B5EF4-FFF2-40B4-BE49-F238E27FC236}">
                <a16:creationId xmlns:a16="http://schemas.microsoft.com/office/drawing/2014/main" id="{32C32AEF-2E02-C230-07D9-C07E9A3C04F8}"/>
              </a:ext>
            </a:extLst>
          </p:cNvPr>
          <p:cNvSpPr txBox="1"/>
          <p:nvPr/>
        </p:nvSpPr>
        <p:spPr>
          <a:xfrm>
            <a:off x="539552" y="5110999"/>
            <a:ext cx="397866" cy="276999"/>
          </a:xfrm>
          <a:prstGeom prst="rect">
            <a:avLst/>
          </a:prstGeom>
          <a:noFill/>
        </p:spPr>
        <p:txBody>
          <a:bodyPr wrap="none" rtlCol="0">
            <a:spAutoFit/>
          </a:bodyPr>
          <a:lstStyle/>
          <a:p>
            <a:r>
              <a:rPr lang="de-DE" sz="1200" dirty="0">
                <a:solidFill>
                  <a:schemeClr val="accent5">
                    <a:lumMod val="50000"/>
                  </a:schemeClr>
                </a:solidFill>
              </a:rPr>
              <a:t>0.5</a:t>
            </a:r>
            <a:endParaRPr lang="en-GB" sz="1200" dirty="0" err="1">
              <a:solidFill>
                <a:schemeClr val="accent5">
                  <a:lumMod val="50000"/>
                </a:schemeClr>
              </a:solidFill>
            </a:endParaRPr>
          </a:p>
        </p:txBody>
      </p:sp>
      <p:sp>
        <p:nvSpPr>
          <p:cNvPr id="12" name="Textfeld 11">
            <a:extLst>
              <a:ext uri="{FF2B5EF4-FFF2-40B4-BE49-F238E27FC236}">
                <a16:creationId xmlns:a16="http://schemas.microsoft.com/office/drawing/2014/main" id="{93360C88-5015-9233-F834-3E9572697F5F}"/>
              </a:ext>
            </a:extLst>
          </p:cNvPr>
          <p:cNvSpPr txBox="1"/>
          <p:nvPr/>
        </p:nvSpPr>
        <p:spPr>
          <a:xfrm>
            <a:off x="539552" y="4460402"/>
            <a:ext cx="397866" cy="276999"/>
          </a:xfrm>
          <a:prstGeom prst="rect">
            <a:avLst/>
          </a:prstGeom>
          <a:noFill/>
        </p:spPr>
        <p:txBody>
          <a:bodyPr wrap="none" rtlCol="0">
            <a:spAutoFit/>
          </a:bodyPr>
          <a:lstStyle/>
          <a:p>
            <a:r>
              <a:rPr lang="de-DE" sz="1200" dirty="0">
                <a:solidFill>
                  <a:schemeClr val="accent5">
                    <a:lumMod val="50000"/>
                  </a:schemeClr>
                </a:solidFill>
              </a:rPr>
              <a:t>1.0</a:t>
            </a:r>
            <a:endParaRPr lang="en-GB" sz="1200" dirty="0" err="1">
              <a:solidFill>
                <a:schemeClr val="accent5">
                  <a:lumMod val="50000"/>
                </a:schemeClr>
              </a:solidFill>
            </a:endParaRPr>
          </a:p>
        </p:txBody>
      </p:sp>
      <p:sp>
        <p:nvSpPr>
          <p:cNvPr id="13" name="Textfeld 12">
            <a:extLst>
              <a:ext uri="{FF2B5EF4-FFF2-40B4-BE49-F238E27FC236}">
                <a16:creationId xmlns:a16="http://schemas.microsoft.com/office/drawing/2014/main" id="{CD80D8D2-BC29-47C2-91A9-C4BEC04CA725}"/>
              </a:ext>
            </a:extLst>
          </p:cNvPr>
          <p:cNvSpPr txBox="1"/>
          <p:nvPr/>
        </p:nvSpPr>
        <p:spPr>
          <a:xfrm>
            <a:off x="539552" y="5781298"/>
            <a:ext cx="397866" cy="276999"/>
          </a:xfrm>
          <a:prstGeom prst="rect">
            <a:avLst/>
          </a:prstGeom>
          <a:noFill/>
        </p:spPr>
        <p:txBody>
          <a:bodyPr wrap="none" rtlCol="0">
            <a:spAutoFit/>
          </a:bodyPr>
          <a:lstStyle/>
          <a:p>
            <a:r>
              <a:rPr lang="de-DE" sz="1200" dirty="0">
                <a:solidFill>
                  <a:schemeClr val="accent5">
                    <a:lumMod val="50000"/>
                  </a:schemeClr>
                </a:solidFill>
              </a:rPr>
              <a:t>0.0</a:t>
            </a:r>
            <a:endParaRPr lang="en-GB" sz="1200" dirty="0" err="1">
              <a:solidFill>
                <a:schemeClr val="accent5">
                  <a:lumMod val="50000"/>
                </a:schemeClr>
              </a:solidFill>
            </a:endParaRPr>
          </a:p>
        </p:txBody>
      </p:sp>
      <p:sp>
        <p:nvSpPr>
          <p:cNvPr id="14" name="Textfeld 13">
            <a:extLst>
              <a:ext uri="{FF2B5EF4-FFF2-40B4-BE49-F238E27FC236}">
                <a16:creationId xmlns:a16="http://schemas.microsoft.com/office/drawing/2014/main" id="{7C477D80-04AE-AD47-8280-535924E134BB}"/>
              </a:ext>
            </a:extLst>
          </p:cNvPr>
          <p:cNvSpPr txBox="1"/>
          <p:nvPr/>
        </p:nvSpPr>
        <p:spPr>
          <a:xfrm>
            <a:off x="1030863" y="5939682"/>
            <a:ext cx="354584" cy="276999"/>
          </a:xfrm>
          <a:prstGeom prst="rect">
            <a:avLst/>
          </a:prstGeom>
          <a:noFill/>
        </p:spPr>
        <p:txBody>
          <a:bodyPr wrap="none" rtlCol="0">
            <a:spAutoFit/>
          </a:bodyPr>
          <a:lstStyle/>
          <a:p>
            <a:r>
              <a:rPr lang="de-DE" sz="1200" dirty="0">
                <a:solidFill>
                  <a:schemeClr val="accent5">
                    <a:lumMod val="50000"/>
                  </a:schemeClr>
                </a:solidFill>
              </a:rPr>
              <a:t>10</a:t>
            </a:r>
            <a:endParaRPr lang="en-GB" sz="1200" dirty="0" err="1">
              <a:solidFill>
                <a:schemeClr val="accent5">
                  <a:lumMod val="50000"/>
                </a:schemeClr>
              </a:solidFill>
            </a:endParaRPr>
          </a:p>
        </p:txBody>
      </p:sp>
      <p:sp>
        <p:nvSpPr>
          <p:cNvPr id="15" name="Textfeld 14">
            <a:extLst>
              <a:ext uri="{FF2B5EF4-FFF2-40B4-BE49-F238E27FC236}">
                <a16:creationId xmlns:a16="http://schemas.microsoft.com/office/drawing/2014/main" id="{49927783-B4EC-BDBA-C5CB-9C860608D8CF}"/>
              </a:ext>
            </a:extLst>
          </p:cNvPr>
          <p:cNvSpPr txBox="1"/>
          <p:nvPr/>
        </p:nvSpPr>
        <p:spPr>
          <a:xfrm>
            <a:off x="1870696" y="5939682"/>
            <a:ext cx="354584" cy="276999"/>
          </a:xfrm>
          <a:prstGeom prst="rect">
            <a:avLst/>
          </a:prstGeom>
          <a:noFill/>
        </p:spPr>
        <p:txBody>
          <a:bodyPr wrap="none" rtlCol="0">
            <a:spAutoFit/>
          </a:bodyPr>
          <a:lstStyle/>
          <a:p>
            <a:r>
              <a:rPr lang="de-DE" sz="1200" dirty="0">
                <a:solidFill>
                  <a:schemeClr val="accent5">
                    <a:lumMod val="50000"/>
                  </a:schemeClr>
                </a:solidFill>
              </a:rPr>
              <a:t>20</a:t>
            </a:r>
            <a:endParaRPr lang="en-GB" sz="1200" dirty="0" err="1">
              <a:solidFill>
                <a:schemeClr val="accent5">
                  <a:lumMod val="50000"/>
                </a:schemeClr>
              </a:solidFill>
            </a:endParaRPr>
          </a:p>
        </p:txBody>
      </p:sp>
      <p:sp>
        <p:nvSpPr>
          <p:cNvPr id="16" name="Textfeld 15">
            <a:extLst>
              <a:ext uri="{FF2B5EF4-FFF2-40B4-BE49-F238E27FC236}">
                <a16:creationId xmlns:a16="http://schemas.microsoft.com/office/drawing/2014/main" id="{410F6C5F-71BC-F692-9381-B7355099997E}"/>
              </a:ext>
            </a:extLst>
          </p:cNvPr>
          <p:cNvSpPr txBox="1"/>
          <p:nvPr/>
        </p:nvSpPr>
        <p:spPr>
          <a:xfrm>
            <a:off x="2951642" y="5939682"/>
            <a:ext cx="354584" cy="276999"/>
          </a:xfrm>
          <a:prstGeom prst="rect">
            <a:avLst/>
          </a:prstGeom>
          <a:noFill/>
        </p:spPr>
        <p:txBody>
          <a:bodyPr wrap="none" rtlCol="0">
            <a:spAutoFit/>
          </a:bodyPr>
          <a:lstStyle/>
          <a:p>
            <a:r>
              <a:rPr lang="de-DE" sz="1200" dirty="0">
                <a:solidFill>
                  <a:schemeClr val="accent5">
                    <a:lumMod val="50000"/>
                  </a:schemeClr>
                </a:solidFill>
              </a:rPr>
              <a:t>50</a:t>
            </a:r>
            <a:endParaRPr lang="en-GB" sz="1200" dirty="0" err="1">
              <a:solidFill>
                <a:schemeClr val="accent5">
                  <a:lumMod val="50000"/>
                </a:schemeClr>
              </a:solidFill>
            </a:endParaRPr>
          </a:p>
        </p:txBody>
      </p:sp>
      <p:sp>
        <p:nvSpPr>
          <p:cNvPr id="17" name="Textfeld 16">
            <a:extLst>
              <a:ext uri="{FF2B5EF4-FFF2-40B4-BE49-F238E27FC236}">
                <a16:creationId xmlns:a16="http://schemas.microsoft.com/office/drawing/2014/main" id="{406F5CE5-6288-7C35-0235-AA20C29DEFA6}"/>
              </a:ext>
            </a:extLst>
          </p:cNvPr>
          <p:cNvSpPr txBox="1"/>
          <p:nvPr/>
        </p:nvSpPr>
        <p:spPr>
          <a:xfrm>
            <a:off x="3716261" y="5939682"/>
            <a:ext cx="439544" cy="276999"/>
          </a:xfrm>
          <a:prstGeom prst="rect">
            <a:avLst/>
          </a:prstGeom>
          <a:noFill/>
        </p:spPr>
        <p:txBody>
          <a:bodyPr wrap="none" rtlCol="0">
            <a:spAutoFit/>
          </a:bodyPr>
          <a:lstStyle/>
          <a:p>
            <a:r>
              <a:rPr lang="de-DE" sz="1200" dirty="0">
                <a:solidFill>
                  <a:schemeClr val="accent5">
                    <a:lumMod val="50000"/>
                  </a:schemeClr>
                </a:solidFill>
              </a:rPr>
              <a:t>100</a:t>
            </a:r>
            <a:endParaRPr lang="en-GB" sz="1200" dirty="0" err="1">
              <a:solidFill>
                <a:schemeClr val="accent5">
                  <a:lumMod val="50000"/>
                </a:schemeClr>
              </a:solidFill>
            </a:endParaRPr>
          </a:p>
        </p:txBody>
      </p:sp>
      <p:sp>
        <p:nvSpPr>
          <p:cNvPr id="18" name="Textfeld 17">
            <a:extLst>
              <a:ext uri="{FF2B5EF4-FFF2-40B4-BE49-F238E27FC236}">
                <a16:creationId xmlns:a16="http://schemas.microsoft.com/office/drawing/2014/main" id="{8F0D02D5-05BC-3D33-2B00-FB7761AB43B5}"/>
              </a:ext>
            </a:extLst>
          </p:cNvPr>
          <p:cNvSpPr txBox="1"/>
          <p:nvPr/>
        </p:nvSpPr>
        <p:spPr>
          <a:xfrm>
            <a:off x="4520001" y="5939682"/>
            <a:ext cx="439544" cy="276999"/>
          </a:xfrm>
          <a:prstGeom prst="rect">
            <a:avLst/>
          </a:prstGeom>
          <a:noFill/>
        </p:spPr>
        <p:txBody>
          <a:bodyPr wrap="none" rtlCol="0">
            <a:spAutoFit/>
          </a:bodyPr>
          <a:lstStyle/>
          <a:p>
            <a:r>
              <a:rPr lang="de-DE" sz="1200" dirty="0">
                <a:solidFill>
                  <a:schemeClr val="accent5">
                    <a:lumMod val="50000"/>
                  </a:schemeClr>
                </a:solidFill>
              </a:rPr>
              <a:t>200</a:t>
            </a:r>
            <a:endParaRPr lang="en-GB" sz="1200" dirty="0" err="1">
              <a:solidFill>
                <a:schemeClr val="accent5">
                  <a:lumMod val="50000"/>
                </a:schemeClr>
              </a:solidFill>
            </a:endParaRPr>
          </a:p>
        </p:txBody>
      </p:sp>
      <p:pic>
        <p:nvPicPr>
          <p:cNvPr id="22" name="Grafik 21">
            <a:extLst>
              <a:ext uri="{FF2B5EF4-FFF2-40B4-BE49-F238E27FC236}">
                <a16:creationId xmlns:a16="http://schemas.microsoft.com/office/drawing/2014/main" id="{13FA419A-F2CB-8AB6-F3D9-93D3564F7601}"/>
              </a:ext>
            </a:extLst>
          </p:cNvPr>
          <p:cNvPicPr>
            <a:picLocks noChangeAspect="1"/>
          </p:cNvPicPr>
          <p:nvPr/>
        </p:nvPicPr>
        <p:blipFill>
          <a:blip r:embed="rId5"/>
          <a:stretch>
            <a:fillRect/>
          </a:stretch>
        </p:blipFill>
        <p:spPr>
          <a:xfrm>
            <a:off x="3588828" y="3649075"/>
            <a:ext cx="1343212" cy="1600423"/>
          </a:xfrm>
          <a:prstGeom prst="rect">
            <a:avLst/>
          </a:prstGeom>
        </p:spPr>
      </p:pic>
      <p:sp>
        <p:nvSpPr>
          <p:cNvPr id="23" name="Textfeld 22">
            <a:extLst>
              <a:ext uri="{FF2B5EF4-FFF2-40B4-BE49-F238E27FC236}">
                <a16:creationId xmlns:a16="http://schemas.microsoft.com/office/drawing/2014/main" id="{D6D77895-2CB0-0164-3C24-6CD0525A9C62}"/>
              </a:ext>
            </a:extLst>
          </p:cNvPr>
          <p:cNvSpPr txBox="1"/>
          <p:nvPr/>
        </p:nvSpPr>
        <p:spPr>
          <a:xfrm rot="16200000">
            <a:off x="-613274" y="4710735"/>
            <a:ext cx="2087431" cy="276999"/>
          </a:xfrm>
          <a:prstGeom prst="rect">
            <a:avLst/>
          </a:prstGeom>
          <a:noFill/>
        </p:spPr>
        <p:txBody>
          <a:bodyPr wrap="none" rtlCol="0">
            <a:spAutoFit/>
          </a:bodyPr>
          <a:lstStyle/>
          <a:p>
            <a:r>
              <a:rPr lang="de-DE" sz="1200" dirty="0">
                <a:solidFill>
                  <a:schemeClr val="accent5">
                    <a:lumMod val="50000"/>
                  </a:schemeClr>
                </a:solidFill>
              </a:rPr>
              <a:t>Field(T)/Field integral(</a:t>
            </a:r>
            <a:r>
              <a:rPr lang="de-DE" sz="1200" dirty="0" err="1">
                <a:solidFill>
                  <a:schemeClr val="accent5">
                    <a:lumMod val="50000"/>
                  </a:schemeClr>
                </a:solidFill>
              </a:rPr>
              <a:t>Tmm</a:t>
            </a:r>
            <a:r>
              <a:rPr lang="de-DE" sz="1200" dirty="0">
                <a:solidFill>
                  <a:schemeClr val="accent5">
                    <a:lumMod val="50000"/>
                  </a:schemeClr>
                </a:solidFill>
              </a:rPr>
              <a:t>)</a:t>
            </a:r>
            <a:endParaRPr lang="en-GB" sz="1200" dirty="0" err="1">
              <a:solidFill>
                <a:schemeClr val="accent5">
                  <a:lumMod val="50000"/>
                </a:schemeClr>
              </a:solidFill>
            </a:endParaRPr>
          </a:p>
        </p:txBody>
      </p:sp>
      <p:sp>
        <p:nvSpPr>
          <p:cNvPr id="24" name="Textfeld 23">
            <a:extLst>
              <a:ext uri="{FF2B5EF4-FFF2-40B4-BE49-F238E27FC236}">
                <a16:creationId xmlns:a16="http://schemas.microsoft.com/office/drawing/2014/main" id="{FD9CCF6A-F437-7D47-EE7D-56BF93B30DF1}"/>
              </a:ext>
            </a:extLst>
          </p:cNvPr>
          <p:cNvSpPr txBox="1"/>
          <p:nvPr/>
        </p:nvSpPr>
        <p:spPr>
          <a:xfrm>
            <a:off x="1870696" y="6160249"/>
            <a:ext cx="1548822" cy="276999"/>
          </a:xfrm>
          <a:prstGeom prst="rect">
            <a:avLst/>
          </a:prstGeom>
          <a:noFill/>
        </p:spPr>
        <p:txBody>
          <a:bodyPr wrap="none" rtlCol="0">
            <a:spAutoFit/>
          </a:bodyPr>
          <a:lstStyle/>
          <a:p>
            <a:r>
              <a:rPr lang="de-DE" sz="1200" dirty="0" err="1">
                <a:solidFill>
                  <a:schemeClr val="accent5">
                    <a:lumMod val="50000"/>
                  </a:schemeClr>
                </a:solidFill>
              </a:rPr>
              <a:t>Undulator</a:t>
            </a:r>
            <a:r>
              <a:rPr lang="de-DE" sz="1200" dirty="0">
                <a:solidFill>
                  <a:schemeClr val="accent5">
                    <a:lumMod val="50000"/>
                  </a:schemeClr>
                </a:solidFill>
              </a:rPr>
              <a:t> </a:t>
            </a:r>
            <a:r>
              <a:rPr lang="de-DE" sz="1200" dirty="0" err="1">
                <a:solidFill>
                  <a:schemeClr val="accent5">
                    <a:lumMod val="50000"/>
                  </a:schemeClr>
                </a:solidFill>
              </a:rPr>
              <a:t>gap</a:t>
            </a:r>
            <a:r>
              <a:rPr lang="de-DE" sz="1200" dirty="0">
                <a:solidFill>
                  <a:schemeClr val="accent5">
                    <a:lumMod val="50000"/>
                  </a:schemeClr>
                </a:solidFill>
              </a:rPr>
              <a:t> (mm)</a:t>
            </a:r>
            <a:endParaRPr lang="en-GB" sz="1200" dirty="0" err="1">
              <a:solidFill>
                <a:schemeClr val="accent5">
                  <a:lumMod val="50000"/>
                </a:schemeClr>
              </a:solidFill>
            </a:endParaRPr>
          </a:p>
        </p:txBody>
      </p:sp>
      <p:sp>
        <p:nvSpPr>
          <p:cNvPr id="7" name="Textfeld 6">
            <a:extLst>
              <a:ext uri="{FF2B5EF4-FFF2-40B4-BE49-F238E27FC236}">
                <a16:creationId xmlns:a16="http://schemas.microsoft.com/office/drawing/2014/main" id="{5E08E4D7-8A84-A071-595A-99ED134B0B04}"/>
              </a:ext>
            </a:extLst>
          </p:cNvPr>
          <p:cNvSpPr txBox="1"/>
          <p:nvPr/>
        </p:nvSpPr>
        <p:spPr>
          <a:xfrm>
            <a:off x="518554" y="5311981"/>
            <a:ext cx="535724" cy="461665"/>
          </a:xfrm>
          <a:prstGeom prst="rect">
            <a:avLst/>
          </a:prstGeom>
          <a:noFill/>
        </p:spPr>
        <p:txBody>
          <a:bodyPr wrap="none" rtlCol="0">
            <a:spAutoFit/>
          </a:bodyPr>
          <a:lstStyle/>
          <a:p>
            <a:r>
              <a:rPr lang="en-GB" sz="1200" dirty="0">
                <a:solidFill>
                  <a:srgbClr val="FF0000"/>
                </a:solidFill>
              </a:rPr>
              <a:t>0.35</a:t>
            </a:r>
          </a:p>
          <a:p>
            <a:r>
              <a:rPr lang="en-GB" sz="1200" dirty="0" err="1">
                <a:solidFill>
                  <a:srgbClr val="FF0000"/>
                </a:solidFill>
              </a:rPr>
              <a:t>Tmm</a:t>
            </a:r>
            <a:endParaRPr lang="en-GB" sz="1200" dirty="0">
              <a:solidFill>
                <a:srgbClr val="FF0000"/>
              </a:solidFill>
            </a:endParaRPr>
          </a:p>
        </p:txBody>
      </p:sp>
      <p:pic>
        <p:nvPicPr>
          <p:cNvPr id="27" name="Grafik 26" descr="Ausrufezeichen mit einfarbiger Füllung">
            <a:extLst>
              <a:ext uri="{FF2B5EF4-FFF2-40B4-BE49-F238E27FC236}">
                <a16:creationId xmlns:a16="http://schemas.microsoft.com/office/drawing/2014/main" id="{BAE2F1B7-AF0C-8826-F46A-170A9C744A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200" y="737002"/>
            <a:ext cx="599721" cy="663246"/>
          </a:xfrm>
          <a:prstGeom prst="rect">
            <a:avLst/>
          </a:prstGeom>
        </p:spPr>
      </p:pic>
      <p:cxnSp>
        <p:nvCxnSpPr>
          <p:cNvPr id="19" name="Gerade Verbindung mit Pfeil 18">
            <a:extLst>
              <a:ext uri="{FF2B5EF4-FFF2-40B4-BE49-F238E27FC236}">
                <a16:creationId xmlns:a16="http://schemas.microsoft.com/office/drawing/2014/main" id="{08528BF3-5516-85C7-0678-94C89412553D}"/>
              </a:ext>
            </a:extLst>
          </p:cNvPr>
          <p:cNvCxnSpPr>
            <a:cxnSpLocks/>
          </p:cNvCxnSpPr>
          <p:nvPr/>
        </p:nvCxnSpPr>
        <p:spPr>
          <a:xfrm flipV="1">
            <a:off x="5796136" y="3862427"/>
            <a:ext cx="0" cy="2148616"/>
          </a:xfrm>
          <a:prstGeom prst="straightConnector1">
            <a:avLst/>
          </a:prstGeom>
          <a:ln w="19050">
            <a:solidFill>
              <a:schemeClr val="tx1"/>
            </a:solidFill>
            <a:headEnd w="lg" len="lg"/>
            <a:tailEnd type="triangle" w="med" len="lg"/>
          </a:ln>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id="{F6D060AB-5C96-F9CA-E3E0-DBA73E2972CE}"/>
              </a:ext>
            </a:extLst>
          </p:cNvPr>
          <p:cNvSpPr txBox="1"/>
          <p:nvPr/>
        </p:nvSpPr>
        <p:spPr>
          <a:xfrm rot="16200000">
            <a:off x="5034909" y="5359033"/>
            <a:ext cx="1189749" cy="276999"/>
          </a:xfrm>
          <a:prstGeom prst="rect">
            <a:avLst/>
          </a:prstGeom>
          <a:noFill/>
        </p:spPr>
        <p:txBody>
          <a:bodyPr wrap="none" rtlCol="0">
            <a:spAutoFit/>
          </a:bodyPr>
          <a:lstStyle/>
          <a:p>
            <a:r>
              <a:rPr lang="de-DE" sz="1200" dirty="0"/>
              <a:t>beam </a:t>
            </a:r>
            <a:r>
              <a:rPr lang="de-DE" sz="1200" dirty="0" err="1"/>
              <a:t>direction</a:t>
            </a:r>
            <a:endParaRPr lang="en-GB" sz="1200" dirty="0" err="1"/>
          </a:p>
        </p:txBody>
      </p:sp>
    </p:spTree>
    <p:extLst>
      <p:ext uri="{BB962C8B-B14F-4D97-AF65-F5344CB8AC3E}">
        <p14:creationId xmlns:p14="http://schemas.microsoft.com/office/powerpoint/2010/main" val="3110032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A69402-80C4-FA85-25E8-9A5C0EEEC988}"/>
              </a:ext>
            </a:extLst>
          </p:cNvPr>
          <p:cNvSpPr>
            <a:spLocks noGrp="1"/>
          </p:cNvSpPr>
          <p:nvPr>
            <p:ph type="title"/>
          </p:nvPr>
        </p:nvSpPr>
        <p:spPr/>
        <p:txBody>
          <a:bodyPr/>
          <a:lstStyle/>
          <a:p>
            <a:r>
              <a:rPr lang="de-DE" dirty="0" err="1"/>
              <a:t>Lessons</a:t>
            </a:r>
            <a:r>
              <a:rPr lang="de-DE" dirty="0"/>
              <a:t> </a:t>
            </a:r>
            <a:r>
              <a:rPr lang="de-DE" dirty="0" err="1"/>
              <a:t>learnt</a:t>
            </a:r>
            <a:endParaRPr lang="en-GB" dirty="0"/>
          </a:p>
        </p:txBody>
      </p:sp>
      <p:sp>
        <p:nvSpPr>
          <p:cNvPr id="6" name="Fußzeilenplatzhalter 5">
            <a:extLst>
              <a:ext uri="{FF2B5EF4-FFF2-40B4-BE49-F238E27FC236}">
                <a16:creationId xmlns:a16="http://schemas.microsoft.com/office/drawing/2014/main" id="{506B6BBF-15C9-0722-9957-88EA86B60A48}"/>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sp>
        <p:nvSpPr>
          <p:cNvPr id="25" name="Rechteck 24">
            <a:extLst>
              <a:ext uri="{FF2B5EF4-FFF2-40B4-BE49-F238E27FC236}">
                <a16:creationId xmlns:a16="http://schemas.microsoft.com/office/drawing/2014/main" id="{3A11B248-2D3A-018C-98CB-63E02803B4AA}"/>
              </a:ext>
            </a:extLst>
          </p:cNvPr>
          <p:cNvSpPr/>
          <p:nvPr/>
        </p:nvSpPr>
        <p:spPr>
          <a:xfrm>
            <a:off x="388800" y="3460239"/>
            <a:ext cx="468000" cy="275361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tx1"/>
              </a:solidFill>
            </a:endParaRPr>
          </a:p>
        </p:txBody>
      </p:sp>
      <p:sp>
        <p:nvSpPr>
          <p:cNvPr id="28" name="Textfeld 27">
            <a:extLst>
              <a:ext uri="{FF2B5EF4-FFF2-40B4-BE49-F238E27FC236}">
                <a16:creationId xmlns:a16="http://schemas.microsoft.com/office/drawing/2014/main" id="{0DCCBE7B-7973-3B87-88D5-62256C3030F8}"/>
              </a:ext>
            </a:extLst>
          </p:cNvPr>
          <p:cNvSpPr txBox="1"/>
          <p:nvPr/>
        </p:nvSpPr>
        <p:spPr>
          <a:xfrm>
            <a:off x="1724974" y="5921466"/>
            <a:ext cx="3269875" cy="584775"/>
          </a:xfrm>
          <a:prstGeom prst="rect">
            <a:avLst/>
          </a:prstGeom>
          <a:solidFill>
            <a:schemeClr val="bg1"/>
          </a:solidFill>
          <a:ln>
            <a:noFill/>
          </a:ln>
        </p:spPr>
        <p:txBody>
          <a:bodyPr wrap="square" rtlCol="0">
            <a:spAutoFit/>
          </a:bodyPr>
          <a:lstStyle/>
          <a:p>
            <a:pPr algn="ctr"/>
            <a:r>
              <a:rPr lang="de-DE" sz="1600" dirty="0"/>
              <a:t>shift </a:t>
            </a:r>
            <a:r>
              <a:rPr lang="de-DE" sz="1600" dirty="0" err="1"/>
              <a:t>moving</a:t>
            </a:r>
            <a:r>
              <a:rPr lang="de-DE" sz="1600" dirty="0"/>
              <a:t> </a:t>
            </a:r>
            <a:r>
              <a:rPr lang="de-DE" sz="1600" dirty="0" err="1"/>
              <a:t>from</a:t>
            </a:r>
            <a:endParaRPr lang="de-DE" sz="1600" dirty="0"/>
          </a:p>
          <a:p>
            <a:pPr algn="ctr"/>
            <a:r>
              <a:rPr lang="de-DE" sz="1600" dirty="0"/>
              <a:t>-1…….-0.5..…..0..…..+0.5.……+1</a:t>
            </a:r>
            <a:endParaRPr lang="en-GB" sz="1600" dirty="0" err="1"/>
          </a:p>
        </p:txBody>
      </p:sp>
      <p:pic>
        <p:nvPicPr>
          <p:cNvPr id="37" name="Grafik 36" descr="Fragezeichen mit einfarbiger Füllung">
            <a:extLst>
              <a:ext uri="{FF2B5EF4-FFF2-40B4-BE49-F238E27FC236}">
                <a16:creationId xmlns:a16="http://schemas.microsoft.com/office/drawing/2014/main" id="{CFC8C7FC-6A28-5E19-FFC9-A46B5BF6BD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88" y="590771"/>
            <a:ext cx="689682" cy="689682"/>
          </a:xfrm>
          <a:prstGeom prst="rect">
            <a:avLst/>
          </a:prstGeom>
        </p:spPr>
      </p:pic>
      <p:pic>
        <p:nvPicPr>
          <p:cNvPr id="5" name="Grafik 4" descr="Ein Bild, das Design enthält.&#10;&#10;KI-generierte Inhalte können fehlerhaft sein.">
            <a:extLst>
              <a:ext uri="{FF2B5EF4-FFF2-40B4-BE49-F238E27FC236}">
                <a16:creationId xmlns:a16="http://schemas.microsoft.com/office/drawing/2014/main" id="{BE7A9574-F683-7A24-76A6-27647133FA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480" y="117293"/>
            <a:ext cx="1382338" cy="1630373"/>
          </a:xfrm>
          <a:prstGeom prst="rect">
            <a:avLst/>
          </a:prstGeom>
        </p:spPr>
      </p:pic>
      <p:pic>
        <p:nvPicPr>
          <p:cNvPr id="8" name="Grafik 7" descr="Ein Bild, das Reihe, Diagramm, parallel, Screenshot enthält.&#10;&#10;KI-generierte Inhalte können fehlerhaft sein.">
            <a:extLst>
              <a:ext uri="{FF2B5EF4-FFF2-40B4-BE49-F238E27FC236}">
                <a16:creationId xmlns:a16="http://schemas.microsoft.com/office/drawing/2014/main" id="{2B713DA8-4DEB-98DD-7849-003C725EE1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4888" y="1722211"/>
            <a:ext cx="4379112" cy="1634781"/>
          </a:xfrm>
          <a:prstGeom prst="rect">
            <a:avLst/>
          </a:prstGeom>
        </p:spPr>
      </p:pic>
      <p:pic>
        <p:nvPicPr>
          <p:cNvPr id="10" name="Grafik 9" descr="Ein Bild, das Farbigkeit, Screenshot, rot, Electric Blue (Farbe) enthält.&#10;&#10;KI-generierte Inhalte können fehlerhaft sein.">
            <a:extLst>
              <a:ext uri="{FF2B5EF4-FFF2-40B4-BE49-F238E27FC236}">
                <a16:creationId xmlns:a16="http://schemas.microsoft.com/office/drawing/2014/main" id="{09F1B6A4-356F-E8E1-B36B-46A92E6ED4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5887" y="3413844"/>
            <a:ext cx="4030609" cy="3022956"/>
          </a:xfrm>
          <a:prstGeom prst="rect">
            <a:avLst/>
          </a:prstGeom>
        </p:spPr>
      </p:pic>
      <p:sp>
        <p:nvSpPr>
          <p:cNvPr id="11" name="Geschweifte Klammer links 10">
            <a:extLst>
              <a:ext uri="{FF2B5EF4-FFF2-40B4-BE49-F238E27FC236}">
                <a16:creationId xmlns:a16="http://schemas.microsoft.com/office/drawing/2014/main" id="{54511F3A-012D-DC88-DC2A-F2CC31B68DD5}"/>
              </a:ext>
            </a:extLst>
          </p:cNvPr>
          <p:cNvSpPr/>
          <p:nvPr/>
        </p:nvSpPr>
        <p:spPr>
          <a:xfrm rot="16200000">
            <a:off x="8234725" y="6097526"/>
            <a:ext cx="209547" cy="631536"/>
          </a:xfrm>
          <a:prstGeom prst="leftBrace">
            <a:avLst/>
          </a:prstGeom>
          <a:ln w="25400">
            <a:solidFill>
              <a:schemeClr val="accent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2" name="Geschweifte Klammer links 11">
            <a:extLst>
              <a:ext uri="{FF2B5EF4-FFF2-40B4-BE49-F238E27FC236}">
                <a16:creationId xmlns:a16="http://schemas.microsoft.com/office/drawing/2014/main" id="{353B3AA1-17A1-496C-685D-F98CBF2F6567}"/>
              </a:ext>
            </a:extLst>
          </p:cNvPr>
          <p:cNvSpPr/>
          <p:nvPr/>
        </p:nvSpPr>
        <p:spPr>
          <a:xfrm rot="16200000">
            <a:off x="7535866" y="6097526"/>
            <a:ext cx="209547" cy="631536"/>
          </a:xfrm>
          <a:prstGeom prst="leftBrace">
            <a:avLst/>
          </a:prstGeom>
          <a:ln w="25400">
            <a:solidFill>
              <a:schemeClr val="accent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3" name="Geschweifte Klammer links 12">
            <a:extLst>
              <a:ext uri="{FF2B5EF4-FFF2-40B4-BE49-F238E27FC236}">
                <a16:creationId xmlns:a16="http://schemas.microsoft.com/office/drawing/2014/main" id="{00500B96-7217-7A65-7D63-C574CC0EA8A9}"/>
              </a:ext>
            </a:extLst>
          </p:cNvPr>
          <p:cNvSpPr/>
          <p:nvPr/>
        </p:nvSpPr>
        <p:spPr>
          <a:xfrm rot="16200000">
            <a:off x="6799219" y="6097526"/>
            <a:ext cx="209547" cy="631536"/>
          </a:xfrm>
          <a:prstGeom prst="leftBrace">
            <a:avLst/>
          </a:prstGeom>
          <a:ln w="25400">
            <a:solidFill>
              <a:schemeClr val="accent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4" name="Geschweifte Klammer links 13">
            <a:extLst>
              <a:ext uri="{FF2B5EF4-FFF2-40B4-BE49-F238E27FC236}">
                <a16:creationId xmlns:a16="http://schemas.microsoft.com/office/drawing/2014/main" id="{D61EF7CD-A4A6-F34F-05BC-85767A29545D}"/>
              </a:ext>
            </a:extLst>
          </p:cNvPr>
          <p:cNvSpPr/>
          <p:nvPr/>
        </p:nvSpPr>
        <p:spPr>
          <a:xfrm rot="16200000">
            <a:off x="6137090" y="6097526"/>
            <a:ext cx="209547" cy="631536"/>
          </a:xfrm>
          <a:prstGeom prst="leftBrace">
            <a:avLst/>
          </a:prstGeom>
          <a:ln w="25400">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a:p>
        </p:txBody>
      </p:sp>
      <p:sp>
        <p:nvSpPr>
          <p:cNvPr id="15" name="Geschweifte Klammer links 14">
            <a:extLst>
              <a:ext uri="{FF2B5EF4-FFF2-40B4-BE49-F238E27FC236}">
                <a16:creationId xmlns:a16="http://schemas.microsoft.com/office/drawing/2014/main" id="{F5CF5267-099F-BB10-40A3-9A3899DFE6DF}"/>
              </a:ext>
            </a:extLst>
          </p:cNvPr>
          <p:cNvSpPr/>
          <p:nvPr/>
        </p:nvSpPr>
        <p:spPr>
          <a:xfrm rot="16200000">
            <a:off x="5391746" y="6097526"/>
            <a:ext cx="209547" cy="631536"/>
          </a:xfrm>
          <a:prstGeom prst="leftBrace">
            <a:avLst/>
          </a:prstGeom>
          <a:ln w="25400">
            <a:solidFill>
              <a:schemeClr val="accent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17" name="Grafik 16">
            <a:extLst>
              <a:ext uri="{FF2B5EF4-FFF2-40B4-BE49-F238E27FC236}">
                <a16:creationId xmlns:a16="http://schemas.microsoft.com/office/drawing/2014/main" id="{EEF8A7FA-72E1-6479-403A-49C3C08ADA1B}"/>
              </a:ext>
            </a:extLst>
          </p:cNvPr>
          <p:cNvPicPr>
            <a:picLocks noChangeAspect="1"/>
          </p:cNvPicPr>
          <p:nvPr/>
        </p:nvPicPr>
        <p:blipFill>
          <a:blip r:embed="rId8"/>
          <a:stretch>
            <a:fillRect/>
          </a:stretch>
        </p:blipFill>
        <p:spPr>
          <a:xfrm>
            <a:off x="6534819" y="87430"/>
            <a:ext cx="1914180" cy="1634781"/>
          </a:xfrm>
          <a:prstGeom prst="rect">
            <a:avLst/>
          </a:prstGeom>
        </p:spPr>
      </p:pic>
      <p:cxnSp>
        <p:nvCxnSpPr>
          <p:cNvPr id="19" name="Gerade Verbindung mit Pfeil 18">
            <a:extLst>
              <a:ext uri="{FF2B5EF4-FFF2-40B4-BE49-F238E27FC236}">
                <a16:creationId xmlns:a16="http://schemas.microsoft.com/office/drawing/2014/main" id="{94AA882B-1C30-1FF7-C4A3-2AE65F24FAA5}"/>
              </a:ext>
            </a:extLst>
          </p:cNvPr>
          <p:cNvCxnSpPr/>
          <p:nvPr/>
        </p:nvCxnSpPr>
        <p:spPr>
          <a:xfrm>
            <a:off x="7139369" y="669876"/>
            <a:ext cx="1002539" cy="0"/>
          </a:xfrm>
          <a:prstGeom prst="straightConnector1">
            <a:avLst/>
          </a:prstGeom>
          <a:ln w="1905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4" name="Inhaltsplatzhalter 3">
            <a:extLst>
              <a:ext uri="{FF2B5EF4-FFF2-40B4-BE49-F238E27FC236}">
                <a16:creationId xmlns:a16="http://schemas.microsoft.com/office/drawing/2014/main" id="{BE3455A6-95C1-A55D-22FF-5C9A4324EE12}"/>
              </a:ext>
            </a:extLst>
          </p:cNvPr>
          <p:cNvSpPr txBox="1">
            <a:spLocks/>
          </p:cNvSpPr>
          <p:nvPr/>
        </p:nvSpPr>
        <p:spPr>
          <a:xfrm>
            <a:off x="251521" y="764704"/>
            <a:ext cx="4205960" cy="5298281"/>
          </a:xfrm>
          <a:prstGeom prst="rect">
            <a:avLst/>
          </a:prstGeom>
        </p:spPr>
        <p:txBody>
          <a:bodyPr vert="horz"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	Skew quad investigation:</a:t>
            </a:r>
          </a:p>
          <a:p>
            <a:r>
              <a:rPr lang="en-GB" dirty="0"/>
              <a:t>Conducted optical measurements of local mechanical movement of the magnets during shift movement (resolution &lt;1um)</a:t>
            </a:r>
          </a:p>
          <a:p>
            <a:r>
              <a:rPr lang="en-GB" dirty="0"/>
              <a:t>Magnets on one keeper move by about 25um and 0.1mrad in pitch angle during one shift cycle.</a:t>
            </a:r>
          </a:p>
          <a:p>
            <a:r>
              <a:rPr lang="en-GB" dirty="0"/>
              <a:t>Difference between magnet pairs on one keeper: 5-7um and 1E-5rad.</a:t>
            </a:r>
          </a:p>
          <a:p>
            <a:pPr>
              <a:buFont typeface="Wingdings" panose="05000000000000000000" pitchFamily="2" charset="2"/>
              <a:buChar char="Ø"/>
            </a:pPr>
            <a:r>
              <a:rPr lang="en-GB" dirty="0"/>
              <a:t>Small but systematic difference for "positive" / "negative" </a:t>
            </a:r>
            <a:r>
              <a:rPr lang="en-GB" dirty="0" err="1"/>
              <a:t>halfperiods</a:t>
            </a:r>
            <a:r>
              <a:rPr lang="en-GB" dirty="0"/>
              <a:t> most probably causes multipoles shift dependence.</a:t>
            </a:r>
          </a:p>
          <a:p>
            <a:endParaRPr lang="en-GB" dirty="0"/>
          </a:p>
          <a:p>
            <a:pPr lvl="1"/>
            <a:endParaRPr lang="en-GB" dirty="0"/>
          </a:p>
          <a:p>
            <a:pPr marL="0" indent="0">
              <a:buFont typeface="Arial" panose="020B0604020202020204" pitchFamily="34" charset="0"/>
              <a:buNone/>
            </a:pPr>
            <a:endParaRPr lang="en-GB" dirty="0"/>
          </a:p>
          <a:p>
            <a:endParaRPr lang="en-GB" dirty="0"/>
          </a:p>
        </p:txBody>
      </p:sp>
    </p:spTree>
    <p:extLst>
      <p:ext uri="{BB962C8B-B14F-4D97-AF65-F5344CB8AC3E}">
        <p14:creationId xmlns:p14="http://schemas.microsoft.com/office/powerpoint/2010/main" val="763438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A69402-80C4-FA85-25E8-9A5C0EEEC988}"/>
              </a:ext>
            </a:extLst>
          </p:cNvPr>
          <p:cNvSpPr>
            <a:spLocks noGrp="1"/>
          </p:cNvSpPr>
          <p:nvPr>
            <p:ph type="title"/>
          </p:nvPr>
        </p:nvSpPr>
        <p:spPr/>
        <p:txBody>
          <a:bodyPr/>
          <a:lstStyle/>
          <a:p>
            <a:r>
              <a:rPr lang="de-DE" dirty="0" err="1"/>
              <a:t>Lessons</a:t>
            </a:r>
            <a:r>
              <a:rPr lang="de-DE" dirty="0"/>
              <a:t> </a:t>
            </a:r>
            <a:r>
              <a:rPr lang="de-DE" dirty="0" err="1"/>
              <a:t>learnt</a:t>
            </a:r>
            <a:endParaRPr lang="en-GB" dirty="0"/>
          </a:p>
        </p:txBody>
      </p:sp>
      <p:sp>
        <p:nvSpPr>
          <p:cNvPr id="6" name="Fußzeilenplatzhalter 5">
            <a:extLst>
              <a:ext uri="{FF2B5EF4-FFF2-40B4-BE49-F238E27FC236}">
                <a16:creationId xmlns:a16="http://schemas.microsoft.com/office/drawing/2014/main" id="{506B6BBF-15C9-0722-9957-88EA86B60A48}"/>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sp>
        <p:nvSpPr>
          <p:cNvPr id="25" name="Rechteck 24">
            <a:extLst>
              <a:ext uri="{FF2B5EF4-FFF2-40B4-BE49-F238E27FC236}">
                <a16:creationId xmlns:a16="http://schemas.microsoft.com/office/drawing/2014/main" id="{3A11B248-2D3A-018C-98CB-63E02803B4AA}"/>
              </a:ext>
            </a:extLst>
          </p:cNvPr>
          <p:cNvSpPr/>
          <p:nvPr/>
        </p:nvSpPr>
        <p:spPr>
          <a:xfrm>
            <a:off x="388800" y="3460239"/>
            <a:ext cx="468000" cy="275361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tx1"/>
              </a:solidFill>
            </a:endParaRPr>
          </a:p>
        </p:txBody>
      </p:sp>
      <p:sp>
        <p:nvSpPr>
          <p:cNvPr id="27" name="Inhaltsplatzhalter 3">
            <a:extLst>
              <a:ext uri="{FF2B5EF4-FFF2-40B4-BE49-F238E27FC236}">
                <a16:creationId xmlns:a16="http://schemas.microsoft.com/office/drawing/2014/main" id="{11179E82-EBF4-7B07-E3E8-4F172915C195}"/>
              </a:ext>
            </a:extLst>
          </p:cNvPr>
          <p:cNvSpPr>
            <a:spLocks noGrp="1"/>
          </p:cNvSpPr>
          <p:nvPr>
            <p:ph idx="1"/>
          </p:nvPr>
        </p:nvSpPr>
        <p:spPr>
          <a:xfrm>
            <a:off x="251521" y="764704"/>
            <a:ext cx="4205960" cy="5298281"/>
          </a:xfrm>
        </p:spPr>
        <p:txBody>
          <a:bodyPr/>
          <a:lstStyle/>
          <a:p>
            <a:pPr marL="0" indent="0">
              <a:buNone/>
            </a:pPr>
            <a:r>
              <a:rPr lang="en-GB" dirty="0"/>
              <a:t>	Skew quad investigation:</a:t>
            </a:r>
          </a:p>
          <a:p>
            <a:r>
              <a:rPr lang="en-GB" dirty="0"/>
              <a:t>Conducted optical measurements of local mechanical movement of the magnets during shift movement (resolution &lt;1um)</a:t>
            </a:r>
          </a:p>
          <a:p>
            <a:r>
              <a:rPr lang="en-GB" dirty="0"/>
              <a:t>Magnets on one keeper move by about 25um and 0.1mrad in pitch angle during one shift cycle.</a:t>
            </a:r>
          </a:p>
          <a:p>
            <a:r>
              <a:rPr lang="en-GB" dirty="0"/>
              <a:t>Difference between magnet pairs on one keeper: 5-7um and 1E-5rad.</a:t>
            </a:r>
          </a:p>
          <a:p>
            <a:pPr>
              <a:buFont typeface="Wingdings" panose="05000000000000000000" pitchFamily="2" charset="2"/>
              <a:buChar char="Ø"/>
            </a:pPr>
            <a:r>
              <a:rPr lang="en-GB" dirty="0"/>
              <a:t>Small but systematic difference for "positive" / "negative" </a:t>
            </a:r>
            <a:r>
              <a:rPr lang="en-GB" dirty="0" err="1"/>
              <a:t>halfperiods</a:t>
            </a:r>
            <a:r>
              <a:rPr lang="en-GB" dirty="0"/>
              <a:t> most probably causes multipoles shift dependence.</a:t>
            </a:r>
          </a:p>
          <a:p>
            <a:endParaRPr lang="en-GB" dirty="0"/>
          </a:p>
          <a:p>
            <a:pPr lvl="1"/>
            <a:endParaRPr lang="en-GB" dirty="0"/>
          </a:p>
          <a:p>
            <a:pPr marL="0" indent="0">
              <a:buNone/>
            </a:pPr>
            <a:endParaRPr lang="en-GB" dirty="0"/>
          </a:p>
          <a:p>
            <a:endParaRPr lang="en-GB" dirty="0"/>
          </a:p>
        </p:txBody>
      </p:sp>
      <p:pic>
        <p:nvPicPr>
          <p:cNvPr id="37" name="Grafik 36" descr="Fragezeichen mit einfarbiger Füllung">
            <a:extLst>
              <a:ext uri="{FF2B5EF4-FFF2-40B4-BE49-F238E27FC236}">
                <a16:creationId xmlns:a16="http://schemas.microsoft.com/office/drawing/2014/main" id="{CFC8C7FC-6A28-5E19-FFC9-A46B5BF6BD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88" y="590771"/>
            <a:ext cx="689682" cy="689682"/>
          </a:xfrm>
          <a:prstGeom prst="rect">
            <a:avLst/>
          </a:prstGeom>
        </p:spPr>
      </p:pic>
      <p:pic>
        <p:nvPicPr>
          <p:cNvPr id="5" name="Grafik 4" descr="Ein Bild, das Design enthält.&#10;&#10;KI-generierte Inhalte können fehlerhaft sein.">
            <a:extLst>
              <a:ext uri="{FF2B5EF4-FFF2-40B4-BE49-F238E27FC236}">
                <a16:creationId xmlns:a16="http://schemas.microsoft.com/office/drawing/2014/main" id="{BE7A9574-F683-7A24-76A6-27647133FA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480" y="117293"/>
            <a:ext cx="1382338" cy="1630373"/>
          </a:xfrm>
          <a:prstGeom prst="rect">
            <a:avLst/>
          </a:prstGeom>
        </p:spPr>
      </p:pic>
      <p:pic>
        <p:nvPicPr>
          <p:cNvPr id="17" name="Grafik 16">
            <a:extLst>
              <a:ext uri="{FF2B5EF4-FFF2-40B4-BE49-F238E27FC236}">
                <a16:creationId xmlns:a16="http://schemas.microsoft.com/office/drawing/2014/main" id="{EEF8A7FA-72E1-6479-403A-49C3C08ADA1B}"/>
              </a:ext>
            </a:extLst>
          </p:cNvPr>
          <p:cNvPicPr>
            <a:picLocks noChangeAspect="1"/>
          </p:cNvPicPr>
          <p:nvPr/>
        </p:nvPicPr>
        <p:blipFill>
          <a:blip r:embed="rId6"/>
          <a:stretch>
            <a:fillRect/>
          </a:stretch>
        </p:blipFill>
        <p:spPr>
          <a:xfrm>
            <a:off x="6534819" y="87430"/>
            <a:ext cx="1914180" cy="1634781"/>
          </a:xfrm>
          <a:prstGeom prst="rect">
            <a:avLst/>
          </a:prstGeom>
        </p:spPr>
      </p:pic>
      <p:cxnSp>
        <p:nvCxnSpPr>
          <p:cNvPr id="19" name="Gerade Verbindung mit Pfeil 18">
            <a:extLst>
              <a:ext uri="{FF2B5EF4-FFF2-40B4-BE49-F238E27FC236}">
                <a16:creationId xmlns:a16="http://schemas.microsoft.com/office/drawing/2014/main" id="{94AA882B-1C30-1FF7-C4A3-2AE65F24FAA5}"/>
              </a:ext>
            </a:extLst>
          </p:cNvPr>
          <p:cNvCxnSpPr/>
          <p:nvPr/>
        </p:nvCxnSpPr>
        <p:spPr>
          <a:xfrm>
            <a:off x="7139369" y="669876"/>
            <a:ext cx="1002539" cy="0"/>
          </a:xfrm>
          <a:prstGeom prst="straightConnector1">
            <a:avLst/>
          </a:prstGeom>
          <a:ln w="1905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pic>
        <p:nvPicPr>
          <p:cNvPr id="4" name="Grafik 3" descr="Ein Bild, das Text, Diagramm, Reihe enthält.&#10;&#10;KI-generierte Inhalte können fehlerhaft sein.">
            <a:extLst>
              <a:ext uri="{FF2B5EF4-FFF2-40B4-BE49-F238E27FC236}">
                <a16:creationId xmlns:a16="http://schemas.microsoft.com/office/drawing/2014/main" id="{67DB4CD6-57C6-4519-51D8-1D7851C1B9D5}"/>
              </a:ext>
            </a:extLst>
          </p:cNvPr>
          <p:cNvPicPr>
            <a:picLocks noChangeAspect="1"/>
          </p:cNvPicPr>
          <p:nvPr/>
        </p:nvPicPr>
        <p:blipFill>
          <a:blip r:embed="rId7">
            <a:extLst>
              <a:ext uri="{28A0092B-C50C-407E-A947-70E740481C1C}">
                <a14:useLocalDpi xmlns:a14="http://schemas.microsoft.com/office/drawing/2010/main" val="0"/>
              </a:ext>
            </a:extLst>
          </a:blip>
          <a:srcRect r="53465" b="50000"/>
          <a:stretch/>
        </p:blipFill>
        <p:spPr>
          <a:xfrm>
            <a:off x="5036107" y="1727439"/>
            <a:ext cx="3914852" cy="2499503"/>
          </a:xfrm>
          <a:prstGeom prst="rect">
            <a:avLst/>
          </a:prstGeom>
        </p:spPr>
      </p:pic>
      <p:pic>
        <p:nvPicPr>
          <p:cNvPr id="7" name="Grafik 6" descr="Ein Bild, das Text, Diagramm, Reihe enthält.&#10;&#10;KI-generierte Inhalte können fehlerhaft sein.">
            <a:extLst>
              <a:ext uri="{FF2B5EF4-FFF2-40B4-BE49-F238E27FC236}">
                <a16:creationId xmlns:a16="http://schemas.microsoft.com/office/drawing/2014/main" id="{369D5236-A59F-A449-08A7-5005B433731E}"/>
              </a:ext>
            </a:extLst>
          </p:cNvPr>
          <p:cNvPicPr>
            <a:picLocks noChangeAspect="1"/>
          </p:cNvPicPr>
          <p:nvPr/>
        </p:nvPicPr>
        <p:blipFill>
          <a:blip r:embed="rId7">
            <a:extLst>
              <a:ext uri="{28A0092B-C50C-407E-A947-70E740481C1C}">
                <a14:useLocalDpi xmlns:a14="http://schemas.microsoft.com/office/drawing/2010/main" val="0"/>
              </a:ext>
            </a:extLst>
          </a:blip>
          <a:srcRect l="45875" b="50000"/>
          <a:stretch/>
        </p:blipFill>
        <p:spPr>
          <a:xfrm>
            <a:off x="4572000" y="4055842"/>
            <a:ext cx="4553354" cy="2499503"/>
          </a:xfrm>
          <a:prstGeom prst="rect">
            <a:avLst/>
          </a:prstGeom>
        </p:spPr>
      </p:pic>
      <p:sp>
        <p:nvSpPr>
          <p:cNvPr id="9" name="Textfeld 8">
            <a:extLst>
              <a:ext uri="{FF2B5EF4-FFF2-40B4-BE49-F238E27FC236}">
                <a16:creationId xmlns:a16="http://schemas.microsoft.com/office/drawing/2014/main" id="{28165514-6FDF-E99E-61D3-2BBE1AD82D0C}"/>
              </a:ext>
            </a:extLst>
          </p:cNvPr>
          <p:cNvSpPr txBox="1"/>
          <p:nvPr/>
        </p:nvSpPr>
        <p:spPr>
          <a:xfrm>
            <a:off x="7349128" y="3964111"/>
            <a:ext cx="715260" cy="276999"/>
          </a:xfrm>
          <a:prstGeom prst="rect">
            <a:avLst/>
          </a:prstGeom>
          <a:solidFill>
            <a:schemeClr val="bg1"/>
          </a:solidFill>
        </p:spPr>
        <p:txBody>
          <a:bodyPr wrap="none" rtlCol="0">
            <a:spAutoFit/>
          </a:bodyPr>
          <a:lstStyle/>
          <a:p>
            <a:r>
              <a:rPr lang="de-DE" sz="1200" dirty="0">
                <a:solidFill>
                  <a:schemeClr val="tx2">
                    <a:lumMod val="75000"/>
                  </a:schemeClr>
                </a:solidFill>
              </a:rPr>
              <a:t>Shift, Pi</a:t>
            </a:r>
            <a:endParaRPr lang="en-GB" sz="1200" dirty="0" err="1">
              <a:solidFill>
                <a:schemeClr val="tx2">
                  <a:lumMod val="75000"/>
                </a:schemeClr>
              </a:solidFill>
            </a:endParaRPr>
          </a:p>
        </p:txBody>
      </p:sp>
      <p:sp>
        <p:nvSpPr>
          <p:cNvPr id="16" name="Textfeld 15">
            <a:extLst>
              <a:ext uri="{FF2B5EF4-FFF2-40B4-BE49-F238E27FC236}">
                <a16:creationId xmlns:a16="http://schemas.microsoft.com/office/drawing/2014/main" id="{8E57ECC2-6BCB-AA52-1BA0-952D20E8E142}"/>
              </a:ext>
            </a:extLst>
          </p:cNvPr>
          <p:cNvSpPr txBox="1"/>
          <p:nvPr/>
        </p:nvSpPr>
        <p:spPr>
          <a:xfrm>
            <a:off x="6534819" y="6282777"/>
            <a:ext cx="715260" cy="276999"/>
          </a:xfrm>
          <a:prstGeom prst="rect">
            <a:avLst/>
          </a:prstGeom>
          <a:solidFill>
            <a:schemeClr val="bg1"/>
          </a:solidFill>
        </p:spPr>
        <p:txBody>
          <a:bodyPr wrap="none" rtlCol="0">
            <a:spAutoFit/>
          </a:bodyPr>
          <a:lstStyle/>
          <a:p>
            <a:r>
              <a:rPr lang="de-DE" sz="1200" dirty="0">
                <a:solidFill>
                  <a:schemeClr val="tx2">
                    <a:lumMod val="75000"/>
                  </a:schemeClr>
                </a:solidFill>
              </a:rPr>
              <a:t>Shift, Pi</a:t>
            </a:r>
            <a:endParaRPr lang="en-GB" sz="1200" dirty="0" err="1">
              <a:solidFill>
                <a:schemeClr val="tx2">
                  <a:lumMod val="75000"/>
                </a:schemeClr>
              </a:solidFill>
            </a:endParaRPr>
          </a:p>
        </p:txBody>
      </p:sp>
    </p:spTree>
    <p:extLst>
      <p:ext uri="{BB962C8B-B14F-4D97-AF65-F5344CB8AC3E}">
        <p14:creationId xmlns:p14="http://schemas.microsoft.com/office/powerpoint/2010/main" val="2095248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4D9EAF-8473-2496-52E4-EA35AC146CB9}"/>
              </a:ext>
            </a:extLst>
          </p:cNvPr>
          <p:cNvSpPr>
            <a:spLocks noGrp="1"/>
          </p:cNvSpPr>
          <p:nvPr>
            <p:ph type="title"/>
          </p:nvPr>
        </p:nvSpPr>
        <p:spPr/>
        <p:txBody>
          <a:bodyPr/>
          <a:lstStyle/>
          <a:p>
            <a:r>
              <a:rPr lang="de-DE" dirty="0"/>
              <a:t>Summary and Outlook</a:t>
            </a:r>
            <a:endParaRPr lang="en-GB" dirty="0"/>
          </a:p>
        </p:txBody>
      </p:sp>
      <p:sp>
        <p:nvSpPr>
          <p:cNvPr id="5" name="Fußzeilenplatzhalter 4">
            <a:extLst>
              <a:ext uri="{FF2B5EF4-FFF2-40B4-BE49-F238E27FC236}">
                <a16:creationId xmlns:a16="http://schemas.microsoft.com/office/drawing/2014/main" id="{EF265DC5-6498-72E3-CB72-FA3923F9B3FD}"/>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sp>
        <p:nvSpPr>
          <p:cNvPr id="7" name="Textfeld 6">
            <a:extLst>
              <a:ext uri="{FF2B5EF4-FFF2-40B4-BE49-F238E27FC236}">
                <a16:creationId xmlns:a16="http://schemas.microsoft.com/office/drawing/2014/main" id="{7F9D5D5B-68FD-6D3F-155B-7A11010BFE2D}"/>
              </a:ext>
            </a:extLst>
          </p:cNvPr>
          <p:cNvSpPr txBox="1"/>
          <p:nvPr/>
        </p:nvSpPr>
        <p:spPr>
          <a:xfrm>
            <a:off x="167424" y="804768"/>
            <a:ext cx="8797064" cy="3970318"/>
          </a:xfrm>
          <a:prstGeom prst="rect">
            <a:avLst/>
          </a:prstGeom>
          <a:noFill/>
        </p:spPr>
        <p:txBody>
          <a:bodyPr wrap="square">
            <a:spAutoFit/>
          </a:bodyPr>
          <a:lstStyle/>
          <a:p>
            <a:pPr marL="285750" indent="-285750">
              <a:buFont typeface="Arial" panose="020B0604020202020204" pitchFamily="34" charset="0"/>
              <a:buChar char="•"/>
            </a:pPr>
            <a:r>
              <a:rPr lang="en-GB" dirty="0"/>
              <a:t>We successfully designed, manufactured and tuned </a:t>
            </a:r>
            <a:r>
              <a:rPr lang="en-GB" b="1" dirty="0"/>
              <a:t>six APPLE III UE35 </a:t>
            </a:r>
            <a:r>
              <a:rPr lang="en-GB" dirty="0"/>
              <a:t>and one </a:t>
            </a:r>
            <a:r>
              <a:rPr lang="en-GB" b="1" dirty="0"/>
              <a:t>afterburner APPLE III UE17 </a:t>
            </a:r>
            <a:r>
              <a:rPr lang="en-GB" dirty="0"/>
              <a:t>for the free-electron laser FLASH.</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Devices were tuned by </a:t>
            </a:r>
            <a:r>
              <a:rPr lang="en-GB" b="1" dirty="0"/>
              <a:t>virtual shimming </a:t>
            </a:r>
            <a:r>
              <a:rPr lang="en-GB" dirty="0"/>
              <a:t>(wedge movement on the keepers), </a:t>
            </a:r>
            <a:r>
              <a:rPr lang="en-GB" b="1" dirty="0"/>
              <a:t>magic fingers</a:t>
            </a:r>
            <a:r>
              <a:rPr lang="en-GB" dirty="0"/>
              <a:t>, (shift dependent) </a:t>
            </a:r>
            <a:r>
              <a:rPr lang="en-GB" b="1" dirty="0"/>
              <a:t>taper and resistive long coils</a:t>
            </a:r>
            <a:r>
              <a:rPr lang="en-GB" dirty="0"/>
              <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Phase error between 2 and 10 </a:t>
            </a:r>
            <a:r>
              <a:rPr lang="en-GB" b="1" dirty="0" err="1"/>
              <a:t>deg</a:t>
            </a:r>
            <a:r>
              <a:rPr lang="en-GB" b="1" dirty="0"/>
              <a:t> for UE35 and &lt;5deg for UE17 afterburner</a:t>
            </a:r>
            <a:r>
              <a:rPr lang="en-GB" dirty="0"/>
              <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Hall measurements </a:t>
            </a:r>
            <a:r>
              <a:rPr lang="en-GB" dirty="0"/>
              <a:t>show an </a:t>
            </a:r>
            <a:r>
              <a:rPr lang="en-GB" b="1" dirty="0"/>
              <a:t>unusual behaviour of the transverse field</a:t>
            </a:r>
            <a:r>
              <a:rPr lang="en-GB" dirty="0"/>
              <a:t> for very high vertical fields (gradients), calibration function needs to be adapted.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UE35: </a:t>
            </a:r>
            <a:r>
              <a:rPr lang="en-GB" b="1" dirty="0"/>
              <a:t>Skew quads minimized for circular mode</a:t>
            </a:r>
            <a:r>
              <a:rPr lang="en-GB" dirty="0"/>
              <a:t>. Might be caused by </a:t>
            </a:r>
            <a:r>
              <a:rPr lang="en-GB" b="1" dirty="0"/>
              <a:t>keeper deformation/movement of </a:t>
            </a:r>
            <a:r>
              <a:rPr lang="en-GB" b="1" dirty="0" err="1"/>
              <a:t>halfperiods</a:t>
            </a:r>
            <a:r>
              <a:rPr lang="en-GB" dirty="0"/>
              <a:t>. Further investigation by optical measurement of magnet displacement during shift movement planned.</a:t>
            </a:r>
          </a:p>
        </p:txBody>
      </p:sp>
    </p:spTree>
    <p:extLst>
      <p:ext uri="{BB962C8B-B14F-4D97-AF65-F5344CB8AC3E}">
        <p14:creationId xmlns:p14="http://schemas.microsoft.com/office/powerpoint/2010/main" val="2035032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ACE1DE-7D02-2BF7-7823-ACDCFB56F8D5}"/>
              </a:ext>
            </a:extLst>
          </p:cNvPr>
          <p:cNvSpPr>
            <a:spLocks noGrp="1"/>
          </p:cNvSpPr>
          <p:nvPr>
            <p:ph type="title"/>
          </p:nvPr>
        </p:nvSpPr>
        <p:spPr/>
        <p:txBody>
          <a:bodyPr/>
          <a:lstStyle/>
          <a:p>
            <a:r>
              <a:rPr lang="de-DE" dirty="0"/>
              <a:t>Back </a:t>
            </a:r>
            <a:r>
              <a:rPr lang="de-DE" dirty="0" err="1"/>
              <a:t>up</a:t>
            </a:r>
            <a:endParaRPr lang="en-GB" dirty="0"/>
          </a:p>
        </p:txBody>
      </p:sp>
      <p:sp>
        <p:nvSpPr>
          <p:cNvPr id="3" name="Textplatzhalter 2">
            <a:extLst>
              <a:ext uri="{FF2B5EF4-FFF2-40B4-BE49-F238E27FC236}">
                <a16:creationId xmlns:a16="http://schemas.microsoft.com/office/drawing/2014/main" id="{7BDA1962-7755-6DDA-04B2-E39AEC8EBA1C}"/>
              </a:ext>
            </a:extLst>
          </p:cNvPr>
          <p:cNvSpPr>
            <a:spLocks noGrp="1"/>
          </p:cNvSpPr>
          <p:nvPr>
            <p:ph type="body" sz="quarter" idx="13"/>
          </p:nvPr>
        </p:nvSpPr>
        <p:spPr/>
        <p:txBody>
          <a:bodyPr/>
          <a:lstStyle/>
          <a:p>
            <a:r>
              <a:rPr lang="de-DE" dirty="0"/>
              <a:t>Additional </a:t>
            </a:r>
            <a:r>
              <a:rPr lang="de-DE" dirty="0" err="1"/>
              <a:t>slides</a:t>
            </a:r>
            <a:endParaRPr lang="en-GB" dirty="0"/>
          </a:p>
          <a:p>
            <a:endParaRPr lang="en-GB" dirty="0"/>
          </a:p>
        </p:txBody>
      </p:sp>
      <p:sp>
        <p:nvSpPr>
          <p:cNvPr id="5" name="Fußzeilenplatzhalter 4">
            <a:extLst>
              <a:ext uri="{FF2B5EF4-FFF2-40B4-BE49-F238E27FC236}">
                <a16:creationId xmlns:a16="http://schemas.microsoft.com/office/drawing/2014/main" id="{4C81E1E4-22EC-D7B5-C755-27C14447E464}"/>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spTree>
    <p:extLst>
      <p:ext uri="{BB962C8B-B14F-4D97-AF65-F5344CB8AC3E}">
        <p14:creationId xmlns:p14="http://schemas.microsoft.com/office/powerpoint/2010/main" val="2482040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9B463-F3F6-1B48-5D31-0E0753D31961}"/>
              </a:ext>
            </a:extLst>
          </p:cNvPr>
          <p:cNvSpPr>
            <a:spLocks noGrp="1"/>
          </p:cNvSpPr>
          <p:nvPr>
            <p:ph type="title"/>
          </p:nvPr>
        </p:nvSpPr>
        <p:spPr/>
        <p:txBody>
          <a:bodyPr/>
          <a:lstStyle/>
          <a:p>
            <a:r>
              <a:rPr lang="en-US" dirty="0"/>
              <a:t>The FLASH2020+ upgrade</a:t>
            </a:r>
            <a:endParaRPr lang="en-GB" dirty="0"/>
          </a:p>
        </p:txBody>
      </p:sp>
      <p:sp>
        <p:nvSpPr>
          <p:cNvPr id="3" name="Textplatzhalter 2">
            <a:extLst>
              <a:ext uri="{FF2B5EF4-FFF2-40B4-BE49-F238E27FC236}">
                <a16:creationId xmlns:a16="http://schemas.microsoft.com/office/drawing/2014/main" id="{2A974DAC-9D10-CCC9-CB51-5630A93DA745}"/>
              </a:ext>
            </a:extLst>
          </p:cNvPr>
          <p:cNvSpPr>
            <a:spLocks noGrp="1"/>
          </p:cNvSpPr>
          <p:nvPr>
            <p:ph type="body" sz="quarter" idx="13"/>
          </p:nvPr>
        </p:nvSpPr>
        <p:spPr/>
        <p:txBody>
          <a:bodyPr/>
          <a:lstStyle/>
          <a:p>
            <a:r>
              <a:rPr lang="en-GB" dirty="0"/>
              <a:t>The future high repetition rate XUV and soft X-ray FEL facility</a:t>
            </a:r>
          </a:p>
          <a:p>
            <a:endParaRPr lang="en-GB" dirty="0"/>
          </a:p>
        </p:txBody>
      </p:sp>
      <p:sp>
        <p:nvSpPr>
          <p:cNvPr id="4" name="Textplatzhalter 3">
            <a:extLst>
              <a:ext uri="{FF2B5EF4-FFF2-40B4-BE49-F238E27FC236}">
                <a16:creationId xmlns:a16="http://schemas.microsoft.com/office/drawing/2014/main" id="{24050F61-7E76-945D-C6D8-D11F2C4627A4}"/>
              </a:ext>
            </a:extLst>
          </p:cNvPr>
          <p:cNvSpPr>
            <a:spLocks noGrp="1"/>
          </p:cNvSpPr>
          <p:nvPr>
            <p:ph type="body" sz="quarter" idx="15"/>
          </p:nvPr>
        </p:nvSpPr>
        <p:spPr>
          <a:xfrm>
            <a:off x="396001" y="3267394"/>
            <a:ext cx="8352712" cy="3041925"/>
          </a:xfrm>
        </p:spPr>
        <p:txBody>
          <a:bodyPr/>
          <a:lstStyle/>
          <a:p>
            <a:r>
              <a:rPr lang="en-GB" dirty="0"/>
              <a:t>Small increase in electron beam energy to 1.35 GeV</a:t>
            </a:r>
          </a:p>
          <a:p>
            <a:r>
              <a:rPr lang="en-GB" dirty="0" err="1"/>
              <a:t>Tunable</a:t>
            </a:r>
            <a:r>
              <a:rPr lang="en-GB" dirty="0"/>
              <a:t> undulators at FLASH1 allow fully parallel operation of two FEL lines.</a:t>
            </a:r>
          </a:p>
          <a:p>
            <a:r>
              <a:rPr lang="en-GB" dirty="0"/>
              <a:t>FLASH1 fully externally seeded with full repetition rate that FLASH can provide in burst mode.</a:t>
            </a:r>
          </a:p>
          <a:p>
            <a:r>
              <a:rPr lang="en-GB" dirty="0"/>
              <a:t>Afterburner for FLASH2 to provide circularly polarised light</a:t>
            </a:r>
          </a:p>
          <a:p>
            <a:r>
              <a:rPr lang="en-GB" dirty="0"/>
              <a:t>Extended the wavelength reach of the fundamental harmonics to the oxygen K-edge and L-edges of Fe, Co, and Ni. </a:t>
            </a:r>
          </a:p>
          <a:p>
            <a:r>
              <a:rPr lang="en-GB" dirty="0"/>
              <a:t>FL1: 4 – 60 nm, FL2: 3.3 – 90 nm (3rd Harmonic Wavelength down to 1.7 nm)</a:t>
            </a:r>
          </a:p>
        </p:txBody>
      </p:sp>
      <p:sp>
        <p:nvSpPr>
          <p:cNvPr id="8" name="Fußzeilenplatzhalter 7">
            <a:extLst>
              <a:ext uri="{FF2B5EF4-FFF2-40B4-BE49-F238E27FC236}">
                <a16:creationId xmlns:a16="http://schemas.microsoft.com/office/drawing/2014/main" id="{6E3C77A2-1BAE-04E9-3EE7-651BB9D26FE9}"/>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pic>
        <p:nvPicPr>
          <p:cNvPr id="9" name="Picture 2">
            <a:extLst>
              <a:ext uri="{FF2B5EF4-FFF2-40B4-BE49-F238E27FC236}">
                <a16:creationId xmlns:a16="http://schemas.microsoft.com/office/drawing/2014/main" id="{68A2FE54-3507-1366-74DD-03DD2F1F93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763" b="36295"/>
          <a:stretch/>
        </p:blipFill>
        <p:spPr bwMode="auto">
          <a:xfrm>
            <a:off x="269551" y="1388292"/>
            <a:ext cx="8364699" cy="187910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240ADA17-D8EB-E288-771F-E5BD332ACBC5}"/>
              </a:ext>
            </a:extLst>
          </p:cNvPr>
          <p:cNvSpPr/>
          <p:nvPr/>
        </p:nvSpPr>
        <p:spPr>
          <a:xfrm>
            <a:off x="621453" y="4869159"/>
            <a:ext cx="1286251" cy="432049"/>
          </a:xfrm>
          <a:prstGeom prst="ellipse">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tx1"/>
              </a:solidFill>
            </a:endParaRPr>
          </a:p>
        </p:txBody>
      </p:sp>
      <p:sp>
        <p:nvSpPr>
          <p:cNvPr id="6" name="Ellipse 5">
            <a:extLst>
              <a:ext uri="{FF2B5EF4-FFF2-40B4-BE49-F238E27FC236}">
                <a16:creationId xmlns:a16="http://schemas.microsoft.com/office/drawing/2014/main" id="{86E49697-36A3-15EF-35D9-8A8A70B20619}"/>
              </a:ext>
            </a:extLst>
          </p:cNvPr>
          <p:cNvSpPr/>
          <p:nvPr/>
        </p:nvSpPr>
        <p:spPr>
          <a:xfrm>
            <a:off x="6588224" y="2213658"/>
            <a:ext cx="360040" cy="360040"/>
          </a:xfrm>
          <a:prstGeom prst="ellipse">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tx1"/>
              </a:solidFill>
            </a:endParaRPr>
          </a:p>
        </p:txBody>
      </p:sp>
      <p:sp>
        <p:nvSpPr>
          <p:cNvPr id="7" name="Ellipse 6">
            <a:extLst>
              <a:ext uri="{FF2B5EF4-FFF2-40B4-BE49-F238E27FC236}">
                <a16:creationId xmlns:a16="http://schemas.microsoft.com/office/drawing/2014/main" id="{3F4239BA-F30C-0C44-134E-B0F4DFCDD5A8}"/>
              </a:ext>
            </a:extLst>
          </p:cNvPr>
          <p:cNvSpPr/>
          <p:nvPr/>
        </p:nvSpPr>
        <p:spPr>
          <a:xfrm>
            <a:off x="628713" y="3611662"/>
            <a:ext cx="3298576" cy="498772"/>
          </a:xfrm>
          <a:prstGeom prst="ellipse">
            <a:avLst/>
          </a:prstGeom>
          <a:noFill/>
          <a:ln w="222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accent3">
                  <a:lumMod val="60000"/>
                  <a:lumOff val="40000"/>
                </a:schemeClr>
              </a:solidFill>
            </a:endParaRPr>
          </a:p>
        </p:txBody>
      </p:sp>
      <p:sp>
        <p:nvSpPr>
          <p:cNvPr id="10" name="Ellipse 9">
            <a:extLst>
              <a:ext uri="{FF2B5EF4-FFF2-40B4-BE49-F238E27FC236}">
                <a16:creationId xmlns:a16="http://schemas.microsoft.com/office/drawing/2014/main" id="{B2954EED-9C87-07FF-F0B7-7AEEC1DEA02F}"/>
              </a:ext>
            </a:extLst>
          </p:cNvPr>
          <p:cNvSpPr/>
          <p:nvPr/>
        </p:nvSpPr>
        <p:spPr>
          <a:xfrm>
            <a:off x="5076056" y="1690519"/>
            <a:ext cx="1296144" cy="326198"/>
          </a:xfrm>
          <a:prstGeom prst="ellipse">
            <a:avLst/>
          </a:prstGeom>
          <a:noFill/>
          <a:ln w="222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accent3">
                  <a:lumMod val="60000"/>
                  <a:lumOff val="40000"/>
                </a:schemeClr>
              </a:solidFill>
            </a:endParaRPr>
          </a:p>
        </p:txBody>
      </p:sp>
    </p:spTree>
    <p:extLst>
      <p:ext uri="{BB962C8B-B14F-4D97-AF65-F5344CB8AC3E}">
        <p14:creationId xmlns:p14="http://schemas.microsoft.com/office/powerpoint/2010/main" val="1247897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Grafik 2050" descr="Ein Bild, das Im Haus, Wand, Design enthält.&#10;&#10;KI-generierte Inhalte können fehlerhaft sein.">
            <a:extLst>
              <a:ext uri="{FF2B5EF4-FFF2-40B4-BE49-F238E27FC236}">
                <a16:creationId xmlns:a16="http://schemas.microsoft.com/office/drawing/2014/main" id="{77BF7978-154E-7D5E-AD81-5D3CB75F6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219" y="3400039"/>
            <a:ext cx="4152900" cy="2333625"/>
          </a:xfrm>
          <a:prstGeom prst="rect">
            <a:avLst/>
          </a:prstGeom>
        </p:spPr>
      </p:pic>
      <p:sp>
        <p:nvSpPr>
          <p:cNvPr id="2" name="Titel 1">
            <a:extLst>
              <a:ext uri="{FF2B5EF4-FFF2-40B4-BE49-F238E27FC236}">
                <a16:creationId xmlns:a16="http://schemas.microsoft.com/office/drawing/2014/main" id="{452637D0-6C0C-0085-B850-3A1218276D03}"/>
              </a:ext>
            </a:extLst>
          </p:cNvPr>
          <p:cNvSpPr>
            <a:spLocks noGrp="1"/>
          </p:cNvSpPr>
          <p:nvPr>
            <p:ph type="title"/>
          </p:nvPr>
        </p:nvSpPr>
        <p:spPr/>
        <p:txBody>
          <a:bodyPr/>
          <a:lstStyle/>
          <a:p>
            <a:r>
              <a:rPr lang="en-GB" dirty="0"/>
              <a:t>Six UE35 APPLE III for FLASH1</a:t>
            </a:r>
          </a:p>
        </p:txBody>
      </p:sp>
      <p:sp>
        <p:nvSpPr>
          <p:cNvPr id="3" name="Textplatzhalter 2">
            <a:extLst>
              <a:ext uri="{FF2B5EF4-FFF2-40B4-BE49-F238E27FC236}">
                <a16:creationId xmlns:a16="http://schemas.microsoft.com/office/drawing/2014/main" id="{58122980-43DC-ED48-4202-32A3C3B695E6}"/>
              </a:ext>
            </a:extLst>
          </p:cNvPr>
          <p:cNvSpPr>
            <a:spLocks noGrp="1"/>
          </p:cNvSpPr>
          <p:nvPr>
            <p:ph type="body" sz="quarter" idx="13"/>
          </p:nvPr>
        </p:nvSpPr>
        <p:spPr/>
        <p:txBody>
          <a:bodyPr/>
          <a:lstStyle/>
          <a:p>
            <a:r>
              <a:rPr lang="en-US" dirty="0"/>
              <a:t>Mechanical shimming</a:t>
            </a:r>
            <a:endParaRPr lang="en-GB" dirty="0"/>
          </a:p>
        </p:txBody>
      </p:sp>
      <p:sp>
        <p:nvSpPr>
          <p:cNvPr id="4" name="Inhaltsplatzhalter 3">
            <a:extLst>
              <a:ext uri="{FF2B5EF4-FFF2-40B4-BE49-F238E27FC236}">
                <a16:creationId xmlns:a16="http://schemas.microsoft.com/office/drawing/2014/main" id="{81ED1B65-B5C7-14F0-EA7A-A7BB6F372FFB}"/>
              </a:ext>
            </a:extLst>
          </p:cNvPr>
          <p:cNvSpPr>
            <a:spLocks noGrp="1"/>
          </p:cNvSpPr>
          <p:nvPr>
            <p:ph idx="1"/>
          </p:nvPr>
        </p:nvSpPr>
        <p:spPr>
          <a:xfrm>
            <a:off x="395287" y="4337274"/>
            <a:ext cx="4211110" cy="909484"/>
          </a:xfrm>
        </p:spPr>
        <p:txBody>
          <a:bodyPr/>
          <a:lstStyle/>
          <a:p>
            <a:pPr marL="0" lvl="1" indent="0">
              <a:spcAft>
                <a:spcPts val="600"/>
              </a:spcAft>
              <a:buNone/>
            </a:pPr>
            <a:r>
              <a:rPr lang="en-GB" sz="1800" dirty="0"/>
              <a:t>Manual shimming of </a:t>
            </a:r>
            <a:r>
              <a:rPr lang="en-GB" sz="1800" dirty="0" err="1"/>
              <a:t>subgirders</a:t>
            </a:r>
            <a:r>
              <a:rPr lang="en-GB" sz="1800" dirty="0"/>
              <a:t> to even out differences in height of up to 200um (“chain of tolerances”)</a:t>
            </a:r>
          </a:p>
        </p:txBody>
      </p:sp>
      <p:sp>
        <p:nvSpPr>
          <p:cNvPr id="6" name="Fußzeilenplatzhalter 5">
            <a:extLst>
              <a:ext uri="{FF2B5EF4-FFF2-40B4-BE49-F238E27FC236}">
                <a16:creationId xmlns:a16="http://schemas.microsoft.com/office/drawing/2014/main" id="{D1C61252-F959-B379-39DA-61742965FACA}"/>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sp>
        <p:nvSpPr>
          <p:cNvPr id="21" name="Textfeld 20">
            <a:extLst>
              <a:ext uri="{FF2B5EF4-FFF2-40B4-BE49-F238E27FC236}">
                <a16:creationId xmlns:a16="http://schemas.microsoft.com/office/drawing/2014/main" id="{DF4E8E7A-E2B1-F131-D89A-DB852DC4F5CF}"/>
              </a:ext>
            </a:extLst>
          </p:cNvPr>
          <p:cNvSpPr txBox="1"/>
          <p:nvPr/>
        </p:nvSpPr>
        <p:spPr>
          <a:xfrm>
            <a:off x="7132882" y="332656"/>
            <a:ext cx="1863011" cy="338554"/>
          </a:xfrm>
          <a:prstGeom prst="rect">
            <a:avLst/>
          </a:prstGeom>
          <a:noFill/>
        </p:spPr>
        <p:txBody>
          <a:bodyPr wrap="none" rtlCol="0">
            <a:spAutoFit/>
          </a:bodyPr>
          <a:lstStyle/>
          <a:p>
            <a:r>
              <a:rPr lang="de-DE" sz="1600" i="1" dirty="0"/>
              <a:t>Support </a:t>
            </a:r>
            <a:r>
              <a:rPr lang="de-DE" sz="1600" i="1" dirty="0" err="1"/>
              <a:t>structures</a:t>
            </a:r>
            <a:endParaRPr lang="de-DE" sz="1600" i="1" dirty="0"/>
          </a:p>
        </p:txBody>
      </p:sp>
      <p:pic>
        <p:nvPicPr>
          <p:cNvPr id="2050" name="Picture 2">
            <a:extLst>
              <a:ext uri="{FF2B5EF4-FFF2-40B4-BE49-F238E27FC236}">
                <a16:creationId xmlns:a16="http://schemas.microsoft.com/office/drawing/2014/main" id="{80693DCD-F6D5-E6BA-100E-27AE8BE9B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580" y="1614323"/>
            <a:ext cx="3739420" cy="2232616"/>
          </a:xfrm>
          <a:prstGeom prst="rect">
            <a:avLst/>
          </a:prstGeom>
          <a:noFill/>
          <a:extLst>
            <a:ext uri="{909E8E84-426E-40DD-AFC4-6F175D3DCCD1}">
              <a14:hiddenFill xmlns:a14="http://schemas.microsoft.com/office/drawing/2010/main">
                <a:solidFill>
                  <a:srgbClr val="FFFFFF"/>
                </a:solidFill>
              </a14:hiddenFill>
            </a:ext>
          </a:extLst>
        </p:spPr>
      </p:pic>
      <p:sp>
        <p:nvSpPr>
          <p:cNvPr id="31" name="Textfeld 30">
            <a:extLst>
              <a:ext uri="{FF2B5EF4-FFF2-40B4-BE49-F238E27FC236}">
                <a16:creationId xmlns:a16="http://schemas.microsoft.com/office/drawing/2014/main" id="{519D5CBC-D65F-3CBA-44F6-88A6DD4D20CF}"/>
              </a:ext>
            </a:extLst>
          </p:cNvPr>
          <p:cNvSpPr txBox="1"/>
          <p:nvPr/>
        </p:nvSpPr>
        <p:spPr>
          <a:xfrm>
            <a:off x="876383" y="1068088"/>
            <a:ext cx="3730014" cy="584775"/>
          </a:xfrm>
          <a:prstGeom prst="rect">
            <a:avLst/>
          </a:prstGeom>
          <a:noFill/>
        </p:spPr>
        <p:txBody>
          <a:bodyPr wrap="square" rtlCol="0">
            <a:spAutoFit/>
          </a:bodyPr>
          <a:lstStyle/>
          <a:p>
            <a:r>
              <a:rPr lang="de-DE" sz="1600" i="1" dirty="0"/>
              <a:t>Horizontal </a:t>
            </a:r>
            <a:r>
              <a:rPr lang="de-DE" sz="1600" i="1" dirty="0" err="1"/>
              <a:t>profile</a:t>
            </a:r>
            <a:r>
              <a:rPr lang="de-DE" sz="1600" i="1" dirty="0"/>
              <a:t> </a:t>
            </a:r>
            <a:r>
              <a:rPr lang="de-DE" sz="1600" i="1" dirty="0" err="1"/>
              <a:t>before</a:t>
            </a:r>
            <a:r>
              <a:rPr lang="de-DE" sz="1600" i="1" dirty="0"/>
              <a:t> (</a:t>
            </a:r>
            <a:r>
              <a:rPr lang="de-DE" sz="1600" i="1" dirty="0" err="1"/>
              <a:t>dashed</a:t>
            </a:r>
            <a:r>
              <a:rPr lang="de-DE" sz="1600" i="1" dirty="0"/>
              <a:t>) and after </a:t>
            </a:r>
            <a:r>
              <a:rPr lang="de-DE" sz="1600" i="1" dirty="0" err="1"/>
              <a:t>shimming</a:t>
            </a:r>
            <a:r>
              <a:rPr lang="de-DE" sz="1600" i="1" dirty="0"/>
              <a:t> (Touch probe</a:t>
            </a:r>
            <a:r>
              <a:rPr lang="en-GB" sz="1600" i="1" dirty="0"/>
              <a:t>)</a:t>
            </a:r>
          </a:p>
        </p:txBody>
      </p:sp>
      <p:sp>
        <p:nvSpPr>
          <p:cNvPr id="32" name="Textfeld 31">
            <a:extLst>
              <a:ext uri="{FF2B5EF4-FFF2-40B4-BE49-F238E27FC236}">
                <a16:creationId xmlns:a16="http://schemas.microsoft.com/office/drawing/2014/main" id="{28482EE7-2C8D-3A2B-7211-02653A642155}"/>
              </a:ext>
            </a:extLst>
          </p:cNvPr>
          <p:cNvSpPr txBox="1"/>
          <p:nvPr/>
        </p:nvSpPr>
        <p:spPr>
          <a:xfrm>
            <a:off x="603707" y="1619088"/>
            <a:ext cx="397866" cy="276999"/>
          </a:xfrm>
          <a:prstGeom prst="rect">
            <a:avLst/>
          </a:prstGeom>
          <a:noFill/>
        </p:spPr>
        <p:txBody>
          <a:bodyPr wrap="none" rtlCol="0">
            <a:spAutoFit/>
          </a:bodyPr>
          <a:lstStyle/>
          <a:p>
            <a:r>
              <a:rPr lang="de-DE" sz="1200" dirty="0">
                <a:solidFill>
                  <a:schemeClr val="accent5">
                    <a:lumMod val="50000"/>
                  </a:schemeClr>
                </a:solidFill>
              </a:rPr>
              <a:t>0.3</a:t>
            </a:r>
            <a:endParaRPr lang="en-GB" sz="1200" dirty="0" err="1">
              <a:solidFill>
                <a:schemeClr val="accent5">
                  <a:lumMod val="50000"/>
                </a:schemeClr>
              </a:solidFill>
            </a:endParaRPr>
          </a:p>
        </p:txBody>
      </p:sp>
      <p:sp>
        <p:nvSpPr>
          <p:cNvPr id="33" name="Textfeld 32">
            <a:extLst>
              <a:ext uri="{FF2B5EF4-FFF2-40B4-BE49-F238E27FC236}">
                <a16:creationId xmlns:a16="http://schemas.microsoft.com/office/drawing/2014/main" id="{C44A6223-58CF-5CB5-A63D-3022D4245CF7}"/>
              </a:ext>
            </a:extLst>
          </p:cNvPr>
          <p:cNvSpPr txBox="1"/>
          <p:nvPr/>
        </p:nvSpPr>
        <p:spPr>
          <a:xfrm>
            <a:off x="603707" y="2586699"/>
            <a:ext cx="397866" cy="276999"/>
          </a:xfrm>
          <a:prstGeom prst="rect">
            <a:avLst/>
          </a:prstGeom>
          <a:noFill/>
        </p:spPr>
        <p:txBody>
          <a:bodyPr wrap="none" rtlCol="0">
            <a:spAutoFit/>
          </a:bodyPr>
          <a:lstStyle/>
          <a:p>
            <a:r>
              <a:rPr lang="de-DE" sz="1200" dirty="0">
                <a:solidFill>
                  <a:schemeClr val="accent5">
                    <a:lumMod val="50000"/>
                  </a:schemeClr>
                </a:solidFill>
              </a:rPr>
              <a:t>0.0</a:t>
            </a:r>
            <a:endParaRPr lang="en-GB" sz="1200" dirty="0" err="1">
              <a:solidFill>
                <a:schemeClr val="accent5">
                  <a:lumMod val="50000"/>
                </a:schemeClr>
              </a:solidFill>
            </a:endParaRPr>
          </a:p>
        </p:txBody>
      </p:sp>
      <p:sp>
        <p:nvSpPr>
          <p:cNvPr id="34" name="Textfeld 33">
            <a:extLst>
              <a:ext uri="{FF2B5EF4-FFF2-40B4-BE49-F238E27FC236}">
                <a16:creationId xmlns:a16="http://schemas.microsoft.com/office/drawing/2014/main" id="{FD78D9A7-A685-3357-FEF3-F67BFAC1C45D}"/>
              </a:ext>
            </a:extLst>
          </p:cNvPr>
          <p:cNvSpPr txBox="1"/>
          <p:nvPr/>
        </p:nvSpPr>
        <p:spPr>
          <a:xfrm>
            <a:off x="603707" y="2246848"/>
            <a:ext cx="397866" cy="276999"/>
          </a:xfrm>
          <a:prstGeom prst="rect">
            <a:avLst/>
          </a:prstGeom>
          <a:noFill/>
        </p:spPr>
        <p:txBody>
          <a:bodyPr wrap="none" rtlCol="0">
            <a:spAutoFit/>
          </a:bodyPr>
          <a:lstStyle/>
          <a:p>
            <a:r>
              <a:rPr lang="de-DE" sz="1200" dirty="0">
                <a:solidFill>
                  <a:schemeClr val="accent5">
                    <a:lumMod val="50000"/>
                  </a:schemeClr>
                </a:solidFill>
              </a:rPr>
              <a:t>0.1</a:t>
            </a:r>
            <a:endParaRPr lang="en-GB" sz="1200" dirty="0" err="1">
              <a:solidFill>
                <a:schemeClr val="accent5">
                  <a:lumMod val="50000"/>
                </a:schemeClr>
              </a:solidFill>
            </a:endParaRPr>
          </a:p>
        </p:txBody>
      </p:sp>
      <p:sp>
        <p:nvSpPr>
          <p:cNvPr id="35" name="Textfeld 34">
            <a:extLst>
              <a:ext uri="{FF2B5EF4-FFF2-40B4-BE49-F238E27FC236}">
                <a16:creationId xmlns:a16="http://schemas.microsoft.com/office/drawing/2014/main" id="{D038C5F9-2940-122C-647B-8328F23772AF}"/>
              </a:ext>
            </a:extLst>
          </p:cNvPr>
          <p:cNvSpPr txBox="1"/>
          <p:nvPr/>
        </p:nvSpPr>
        <p:spPr>
          <a:xfrm>
            <a:off x="603707" y="1921649"/>
            <a:ext cx="397866" cy="276999"/>
          </a:xfrm>
          <a:prstGeom prst="rect">
            <a:avLst/>
          </a:prstGeom>
          <a:noFill/>
        </p:spPr>
        <p:txBody>
          <a:bodyPr wrap="none" rtlCol="0">
            <a:spAutoFit/>
          </a:bodyPr>
          <a:lstStyle/>
          <a:p>
            <a:r>
              <a:rPr lang="de-DE" sz="1200" dirty="0">
                <a:solidFill>
                  <a:schemeClr val="accent5">
                    <a:lumMod val="50000"/>
                  </a:schemeClr>
                </a:solidFill>
              </a:rPr>
              <a:t>0.2</a:t>
            </a:r>
            <a:endParaRPr lang="en-GB" sz="1200" dirty="0" err="1">
              <a:solidFill>
                <a:schemeClr val="accent5">
                  <a:lumMod val="50000"/>
                </a:schemeClr>
              </a:solidFill>
            </a:endParaRPr>
          </a:p>
        </p:txBody>
      </p:sp>
      <p:sp>
        <p:nvSpPr>
          <p:cNvPr id="36" name="Textfeld 35">
            <a:extLst>
              <a:ext uri="{FF2B5EF4-FFF2-40B4-BE49-F238E27FC236}">
                <a16:creationId xmlns:a16="http://schemas.microsoft.com/office/drawing/2014/main" id="{308A7737-085C-278B-4727-0BEF89EF643B}"/>
              </a:ext>
            </a:extLst>
          </p:cNvPr>
          <p:cNvSpPr txBox="1"/>
          <p:nvPr/>
        </p:nvSpPr>
        <p:spPr>
          <a:xfrm>
            <a:off x="552411" y="2896094"/>
            <a:ext cx="449162" cy="276999"/>
          </a:xfrm>
          <a:prstGeom prst="rect">
            <a:avLst/>
          </a:prstGeom>
          <a:noFill/>
        </p:spPr>
        <p:txBody>
          <a:bodyPr wrap="none" rtlCol="0">
            <a:spAutoFit/>
          </a:bodyPr>
          <a:lstStyle/>
          <a:p>
            <a:r>
              <a:rPr lang="de-DE" sz="1200" dirty="0">
                <a:solidFill>
                  <a:schemeClr val="accent5">
                    <a:lumMod val="50000"/>
                  </a:schemeClr>
                </a:solidFill>
              </a:rPr>
              <a:t>-0.1</a:t>
            </a:r>
            <a:endParaRPr lang="en-GB" sz="1200" dirty="0" err="1">
              <a:solidFill>
                <a:schemeClr val="accent5">
                  <a:lumMod val="50000"/>
                </a:schemeClr>
              </a:solidFill>
            </a:endParaRPr>
          </a:p>
        </p:txBody>
      </p:sp>
      <p:sp>
        <p:nvSpPr>
          <p:cNvPr id="37" name="Textfeld 36">
            <a:extLst>
              <a:ext uri="{FF2B5EF4-FFF2-40B4-BE49-F238E27FC236}">
                <a16:creationId xmlns:a16="http://schemas.microsoft.com/office/drawing/2014/main" id="{D0851DA5-2858-D23E-4855-23D004BA40BC}"/>
              </a:ext>
            </a:extLst>
          </p:cNvPr>
          <p:cNvSpPr txBox="1"/>
          <p:nvPr/>
        </p:nvSpPr>
        <p:spPr>
          <a:xfrm>
            <a:off x="552411" y="3226389"/>
            <a:ext cx="449162" cy="276999"/>
          </a:xfrm>
          <a:prstGeom prst="rect">
            <a:avLst/>
          </a:prstGeom>
          <a:noFill/>
        </p:spPr>
        <p:txBody>
          <a:bodyPr wrap="none" rtlCol="0">
            <a:spAutoFit/>
          </a:bodyPr>
          <a:lstStyle/>
          <a:p>
            <a:r>
              <a:rPr lang="de-DE" sz="1200" dirty="0">
                <a:solidFill>
                  <a:schemeClr val="accent5">
                    <a:lumMod val="50000"/>
                  </a:schemeClr>
                </a:solidFill>
              </a:rPr>
              <a:t>-0.2</a:t>
            </a:r>
            <a:endParaRPr lang="en-GB" sz="1200" dirty="0" err="1">
              <a:solidFill>
                <a:schemeClr val="accent5">
                  <a:lumMod val="50000"/>
                </a:schemeClr>
              </a:solidFill>
            </a:endParaRPr>
          </a:p>
        </p:txBody>
      </p:sp>
      <p:sp>
        <p:nvSpPr>
          <p:cNvPr id="38" name="Textfeld 37">
            <a:extLst>
              <a:ext uri="{FF2B5EF4-FFF2-40B4-BE49-F238E27FC236}">
                <a16:creationId xmlns:a16="http://schemas.microsoft.com/office/drawing/2014/main" id="{A654849D-FEC6-9229-4BF8-27964DD518C8}"/>
              </a:ext>
            </a:extLst>
          </p:cNvPr>
          <p:cNvSpPr txBox="1"/>
          <p:nvPr/>
        </p:nvSpPr>
        <p:spPr>
          <a:xfrm>
            <a:off x="552411" y="3554310"/>
            <a:ext cx="449162" cy="276999"/>
          </a:xfrm>
          <a:prstGeom prst="rect">
            <a:avLst/>
          </a:prstGeom>
          <a:noFill/>
        </p:spPr>
        <p:txBody>
          <a:bodyPr wrap="none" rtlCol="0">
            <a:spAutoFit/>
          </a:bodyPr>
          <a:lstStyle/>
          <a:p>
            <a:r>
              <a:rPr lang="de-DE" sz="1200" dirty="0">
                <a:solidFill>
                  <a:schemeClr val="accent5">
                    <a:lumMod val="50000"/>
                  </a:schemeClr>
                </a:solidFill>
              </a:rPr>
              <a:t>-0.3</a:t>
            </a:r>
            <a:endParaRPr lang="en-GB" sz="1200" dirty="0" err="1">
              <a:solidFill>
                <a:schemeClr val="accent5">
                  <a:lumMod val="50000"/>
                </a:schemeClr>
              </a:solidFill>
            </a:endParaRPr>
          </a:p>
        </p:txBody>
      </p:sp>
      <p:sp>
        <p:nvSpPr>
          <p:cNvPr id="39" name="Textfeld 38">
            <a:extLst>
              <a:ext uri="{FF2B5EF4-FFF2-40B4-BE49-F238E27FC236}">
                <a16:creationId xmlns:a16="http://schemas.microsoft.com/office/drawing/2014/main" id="{F95F47E7-5819-E9F2-7BFA-13748C465EE3}"/>
              </a:ext>
            </a:extLst>
          </p:cNvPr>
          <p:cNvSpPr txBox="1"/>
          <p:nvPr/>
        </p:nvSpPr>
        <p:spPr>
          <a:xfrm>
            <a:off x="971998" y="3752186"/>
            <a:ext cx="575799" cy="276999"/>
          </a:xfrm>
          <a:prstGeom prst="rect">
            <a:avLst/>
          </a:prstGeom>
          <a:noFill/>
        </p:spPr>
        <p:txBody>
          <a:bodyPr wrap="none" rtlCol="0">
            <a:spAutoFit/>
          </a:bodyPr>
          <a:lstStyle/>
          <a:p>
            <a:r>
              <a:rPr lang="de-DE" sz="1200" dirty="0">
                <a:solidFill>
                  <a:schemeClr val="accent5">
                    <a:lumMod val="50000"/>
                  </a:schemeClr>
                </a:solidFill>
              </a:rPr>
              <a:t>-1000</a:t>
            </a:r>
            <a:endParaRPr lang="en-GB" sz="1200" dirty="0" err="1">
              <a:solidFill>
                <a:schemeClr val="accent5">
                  <a:lumMod val="50000"/>
                </a:schemeClr>
              </a:solidFill>
            </a:endParaRPr>
          </a:p>
        </p:txBody>
      </p:sp>
      <p:sp>
        <p:nvSpPr>
          <p:cNvPr id="40" name="Textfeld 39">
            <a:extLst>
              <a:ext uri="{FF2B5EF4-FFF2-40B4-BE49-F238E27FC236}">
                <a16:creationId xmlns:a16="http://schemas.microsoft.com/office/drawing/2014/main" id="{B4DBF9EB-7733-0677-D538-AF92AF427A67}"/>
              </a:ext>
            </a:extLst>
          </p:cNvPr>
          <p:cNvSpPr txBox="1"/>
          <p:nvPr/>
        </p:nvSpPr>
        <p:spPr>
          <a:xfrm>
            <a:off x="1629819" y="3752186"/>
            <a:ext cx="490840" cy="276999"/>
          </a:xfrm>
          <a:prstGeom prst="rect">
            <a:avLst/>
          </a:prstGeom>
          <a:noFill/>
        </p:spPr>
        <p:txBody>
          <a:bodyPr wrap="none" rtlCol="0">
            <a:spAutoFit/>
          </a:bodyPr>
          <a:lstStyle/>
          <a:p>
            <a:r>
              <a:rPr lang="de-DE" sz="1200" dirty="0">
                <a:solidFill>
                  <a:schemeClr val="accent5">
                    <a:lumMod val="50000"/>
                  </a:schemeClr>
                </a:solidFill>
              </a:rPr>
              <a:t>-500</a:t>
            </a:r>
            <a:endParaRPr lang="en-GB" sz="1200" dirty="0" err="1">
              <a:solidFill>
                <a:schemeClr val="accent5">
                  <a:lumMod val="50000"/>
                </a:schemeClr>
              </a:solidFill>
            </a:endParaRPr>
          </a:p>
        </p:txBody>
      </p:sp>
      <p:sp>
        <p:nvSpPr>
          <p:cNvPr id="41" name="Textfeld 40">
            <a:extLst>
              <a:ext uri="{FF2B5EF4-FFF2-40B4-BE49-F238E27FC236}">
                <a16:creationId xmlns:a16="http://schemas.microsoft.com/office/drawing/2014/main" id="{A2C3142A-A796-13FA-CEF3-93C6B8B0F2D1}"/>
              </a:ext>
            </a:extLst>
          </p:cNvPr>
          <p:cNvSpPr txBox="1"/>
          <p:nvPr/>
        </p:nvSpPr>
        <p:spPr>
          <a:xfrm>
            <a:off x="3112334" y="3752186"/>
            <a:ext cx="439544" cy="276999"/>
          </a:xfrm>
          <a:prstGeom prst="rect">
            <a:avLst/>
          </a:prstGeom>
          <a:noFill/>
        </p:spPr>
        <p:txBody>
          <a:bodyPr wrap="none" rtlCol="0">
            <a:spAutoFit/>
          </a:bodyPr>
          <a:lstStyle/>
          <a:p>
            <a:r>
              <a:rPr lang="de-DE" sz="1200" dirty="0">
                <a:solidFill>
                  <a:schemeClr val="accent5">
                    <a:lumMod val="50000"/>
                  </a:schemeClr>
                </a:solidFill>
              </a:rPr>
              <a:t>500</a:t>
            </a:r>
            <a:endParaRPr lang="en-GB" sz="1200" dirty="0" err="1">
              <a:solidFill>
                <a:schemeClr val="accent5">
                  <a:lumMod val="50000"/>
                </a:schemeClr>
              </a:solidFill>
            </a:endParaRPr>
          </a:p>
        </p:txBody>
      </p:sp>
      <p:sp>
        <p:nvSpPr>
          <p:cNvPr id="42" name="Textfeld 41">
            <a:extLst>
              <a:ext uri="{FF2B5EF4-FFF2-40B4-BE49-F238E27FC236}">
                <a16:creationId xmlns:a16="http://schemas.microsoft.com/office/drawing/2014/main" id="{6993099D-1801-1C04-4FE4-ECF1853C7F92}"/>
              </a:ext>
            </a:extLst>
          </p:cNvPr>
          <p:cNvSpPr txBox="1"/>
          <p:nvPr/>
        </p:nvSpPr>
        <p:spPr>
          <a:xfrm>
            <a:off x="3753922" y="3752186"/>
            <a:ext cx="524503" cy="276999"/>
          </a:xfrm>
          <a:prstGeom prst="rect">
            <a:avLst/>
          </a:prstGeom>
          <a:noFill/>
        </p:spPr>
        <p:txBody>
          <a:bodyPr wrap="none" rtlCol="0">
            <a:spAutoFit/>
          </a:bodyPr>
          <a:lstStyle/>
          <a:p>
            <a:r>
              <a:rPr lang="de-DE" sz="1200" dirty="0">
                <a:solidFill>
                  <a:schemeClr val="accent5">
                    <a:lumMod val="50000"/>
                  </a:schemeClr>
                </a:solidFill>
              </a:rPr>
              <a:t>1000</a:t>
            </a:r>
            <a:endParaRPr lang="en-GB" sz="1200" dirty="0" err="1">
              <a:solidFill>
                <a:schemeClr val="accent5">
                  <a:lumMod val="50000"/>
                </a:schemeClr>
              </a:solidFill>
            </a:endParaRPr>
          </a:p>
        </p:txBody>
      </p:sp>
      <p:sp>
        <p:nvSpPr>
          <p:cNvPr id="43" name="Textfeld 42">
            <a:extLst>
              <a:ext uri="{FF2B5EF4-FFF2-40B4-BE49-F238E27FC236}">
                <a16:creationId xmlns:a16="http://schemas.microsoft.com/office/drawing/2014/main" id="{2C4B4F99-184E-A823-4A34-CC93280E5200}"/>
              </a:ext>
            </a:extLst>
          </p:cNvPr>
          <p:cNvSpPr txBox="1"/>
          <p:nvPr/>
        </p:nvSpPr>
        <p:spPr>
          <a:xfrm>
            <a:off x="2507763" y="3752186"/>
            <a:ext cx="269626" cy="276999"/>
          </a:xfrm>
          <a:prstGeom prst="rect">
            <a:avLst/>
          </a:prstGeom>
          <a:noFill/>
        </p:spPr>
        <p:txBody>
          <a:bodyPr wrap="none" rtlCol="0">
            <a:spAutoFit/>
          </a:bodyPr>
          <a:lstStyle/>
          <a:p>
            <a:r>
              <a:rPr lang="de-DE" sz="1200" dirty="0">
                <a:solidFill>
                  <a:schemeClr val="accent5">
                    <a:lumMod val="50000"/>
                  </a:schemeClr>
                </a:solidFill>
              </a:rPr>
              <a:t>0</a:t>
            </a:r>
            <a:endParaRPr lang="en-GB" sz="1200" dirty="0" err="1">
              <a:solidFill>
                <a:schemeClr val="accent5">
                  <a:lumMod val="50000"/>
                </a:schemeClr>
              </a:solidFill>
            </a:endParaRPr>
          </a:p>
        </p:txBody>
      </p:sp>
      <p:sp>
        <p:nvSpPr>
          <p:cNvPr id="44" name="Textfeld 43">
            <a:extLst>
              <a:ext uri="{FF2B5EF4-FFF2-40B4-BE49-F238E27FC236}">
                <a16:creationId xmlns:a16="http://schemas.microsoft.com/office/drawing/2014/main" id="{91FD3310-633B-546C-495E-BEB4404E0E38}"/>
              </a:ext>
            </a:extLst>
          </p:cNvPr>
          <p:cNvSpPr txBox="1"/>
          <p:nvPr/>
        </p:nvSpPr>
        <p:spPr>
          <a:xfrm>
            <a:off x="2366617" y="3891405"/>
            <a:ext cx="671979" cy="307777"/>
          </a:xfrm>
          <a:prstGeom prst="rect">
            <a:avLst/>
          </a:prstGeom>
          <a:noFill/>
        </p:spPr>
        <p:txBody>
          <a:bodyPr wrap="none" rtlCol="0">
            <a:spAutoFit/>
          </a:bodyPr>
          <a:lstStyle/>
          <a:p>
            <a:r>
              <a:rPr lang="de-DE" sz="1400" dirty="0">
                <a:solidFill>
                  <a:schemeClr val="accent5">
                    <a:lumMod val="50000"/>
                  </a:schemeClr>
                </a:solidFill>
              </a:rPr>
              <a:t>x, mm</a:t>
            </a:r>
            <a:endParaRPr lang="en-GB" sz="1400" dirty="0" err="1">
              <a:solidFill>
                <a:schemeClr val="accent5">
                  <a:lumMod val="50000"/>
                </a:schemeClr>
              </a:solidFill>
            </a:endParaRPr>
          </a:p>
        </p:txBody>
      </p:sp>
      <p:sp>
        <p:nvSpPr>
          <p:cNvPr id="45" name="Textfeld 44">
            <a:extLst>
              <a:ext uri="{FF2B5EF4-FFF2-40B4-BE49-F238E27FC236}">
                <a16:creationId xmlns:a16="http://schemas.microsoft.com/office/drawing/2014/main" id="{82F96516-9E41-CB97-6794-4C2345AF7BC8}"/>
              </a:ext>
            </a:extLst>
          </p:cNvPr>
          <p:cNvSpPr txBox="1"/>
          <p:nvPr/>
        </p:nvSpPr>
        <p:spPr>
          <a:xfrm rot="16200000">
            <a:off x="228743" y="2399587"/>
            <a:ext cx="681597" cy="307777"/>
          </a:xfrm>
          <a:prstGeom prst="rect">
            <a:avLst/>
          </a:prstGeom>
          <a:noFill/>
        </p:spPr>
        <p:txBody>
          <a:bodyPr wrap="none" rtlCol="0">
            <a:spAutoFit/>
          </a:bodyPr>
          <a:lstStyle/>
          <a:p>
            <a:r>
              <a:rPr lang="de-DE" sz="1400" dirty="0">
                <a:solidFill>
                  <a:schemeClr val="accent5">
                    <a:lumMod val="50000"/>
                  </a:schemeClr>
                </a:solidFill>
              </a:rPr>
              <a:t>h, mm</a:t>
            </a:r>
            <a:endParaRPr lang="en-GB" sz="1400" dirty="0" err="1">
              <a:solidFill>
                <a:schemeClr val="accent5">
                  <a:lumMod val="50000"/>
                </a:schemeClr>
              </a:solidFill>
            </a:endParaRPr>
          </a:p>
        </p:txBody>
      </p:sp>
      <p:sp>
        <p:nvSpPr>
          <p:cNvPr id="46" name="Textfeld 45">
            <a:extLst>
              <a:ext uri="{FF2B5EF4-FFF2-40B4-BE49-F238E27FC236}">
                <a16:creationId xmlns:a16="http://schemas.microsoft.com/office/drawing/2014/main" id="{214C52AD-AC41-8F98-9289-1F1A9E666D2F}"/>
              </a:ext>
            </a:extLst>
          </p:cNvPr>
          <p:cNvSpPr txBox="1"/>
          <p:nvPr/>
        </p:nvSpPr>
        <p:spPr>
          <a:xfrm>
            <a:off x="1316685" y="1874123"/>
            <a:ext cx="527709" cy="338554"/>
          </a:xfrm>
          <a:prstGeom prst="rect">
            <a:avLst/>
          </a:prstGeom>
          <a:noFill/>
        </p:spPr>
        <p:txBody>
          <a:bodyPr wrap="none" rtlCol="0">
            <a:spAutoFit/>
          </a:bodyPr>
          <a:lstStyle/>
          <a:p>
            <a:r>
              <a:rPr lang="de-DE" sz="1600" dirty="0" err="1"/>
              <a:t>Left</a:t>
            </a:r>
            <a:endParaRPr lang="en-GB" sz="1600" dirty="0" err="1"/>
          </a:p>
        </p:txBody>
      </p:sp>
      <p:sp>
        <p:nvSpPr>
          <p:cNvPr id="47" name="Textfeld 46">
            <a:extLst>
              <a:ext uri="{FF2B5EF4-FFF2-40B4-BE49-F238E27FC236}">
                <a16:creationId xmlns:a16="http://schemas.microsoft.com/office/drawing/2014/main" id="{9D73FE48-7AC7-7C94-36E8-237ACE8ECE6C}"/>
              </a:ext>
            </a:extLst>
          </p:cNvPr>
          <p:cNvSpPr txBox="1"/>
          <p:nvPr/>
        </p:nvSpPr>
        <p:spPr>
          <a:xfrm>
            <a:off x="3422741" y="3293966"/>
            <a:ext cx="662361" cy="338554"/>
          </a:xfrm>
          <a:prstGeom prst="rect">
            <a:avLst/>
          </a:prstGeom>
          <a:noFill/>
        </p:spPr>
        <p:txBody>
          <a:bodyPr wrap="none" rtlCol="0">
            <a:spAutoFit/>
          </a:bodyPr>
          <a:lstStyle/>
          <a:p>
            <a:r>
              <a:rPr lang="de-DE" sz="1600" dirty="0"/>
              <a:t>Right</a:t>
            </a:r>
            <a:endParaRPr lang="en-GB" sz="1600" dirty="0" err="1"/>
          </a:p>
        </p:txBody>
      </p:sp>
      <p:cxnSp>
        <p:nvCxnSpPr>
          <p:cNvPr id="51" name="Gerade Verbindung mit Pfeil 50">
            <a:extLst>
              <a:ext uri="{FF2B5EF4-FFF2-40B4-BE49-F238E27FC236}">
                <a16:creationId xmlns:a16="http://schemas.microsoft.com/office/drawing/2014/main" id="{FFF19422-30D6-C640-6A81-3B707D42DE2B}"/>
              </a:ext>
            </a:extLst>
          </p:cNvPr>
          <p:cNvCxnSpPr>
            <a:cxnSpLocks/>
          </p:cNvCxnSpPr>
          <p:nvPr/>
        </p:nvCxnSpPr>
        <p:spPr>
          <a:xfrm>
            <a:off x="7237639" y="3740319"/>
            <a:ext cx="0" cy="30245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Gerade Verbindung mit Pfeil 53">
            <a:extLst>
              <a:ext uri="{FF2B5EF4-FFF2-40B4-BE49-F238E27FC236}">
                <a16:creationId xmlns:a16="http://schemas.microsoft.com/office/drawing/2014/main" id="{5F4042CF-C645-7BE3-9D3D-C368412B5074}"/>
              </a:ext>
            </a:extLst>
          </p:cNvPr>
          <p:cNvCxnSpPr>
            <a:cxnSpLocks/>
          </p:cNvCxnSpPr>
          <p:nvPr/>
        </p:nvCxnSpPr>
        <p:spPr>
          <a:xfrm>
            <a:off x="7813500" y="3740319"/>
            <a:ext cx="0" cy="30245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54">
            <a:extLst>
              <a:ext uri="{FF2B5EF4-FFF2-40B4-BE49-F238E27FC236}">
                <a16:creationId xmlns:a16="http://schemas.microsoft.com/office/drawing/2014/main" id="{2871E76F-4E5E-7A38-B3ED-E550629318EC}"/>
              </a:ext>
            </a:extLst>
          </p:cNvPr>
          <p:cNvCxnSpPr>
            <a:cxnSpLocks/>
          </p:cNvCxnSpPr>
          <p:nvPr/>
        </p:nvCxnSpPr>
        <p:spPr>
          <a:xfrm>
            <a:off x="6553628" y="3740319"/>
            <a:ext cx="0" cy="30245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Gerade Verbindung mit Pfeil 55">
            <a:extLst>
              <a:ext uri="{FF2B5EF4-FFF2-40B4-BE49-F238E27FC236}">
                <a16:creationId xmlns:a16="http://schemas.microsoft.com/office/drawing/2014/main" id="{0AEDFA79-4786-8CD4-3189-F345BC810EED}"/>
              </a:ext>
            </a:extLst>
          </p:cNvPr>
          <p:cNvCxnSpPr>
            <a:cxnSpLocks/>
          </p:cNvCxnSpPr>
          <p:nvPr/>
        </p:nvCxnSpPr>
        <p:spPr>
          <a:xfrm>
            <a:off x="5977628" y="3740319"/>
            <a:ext cx="0" cy="30245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a:extLst>
              <a:ext uri="{FF2B5EF4-FFF2-40B4-BE49-F238E27FC236}">
                <a16:creationId xmlns:a16="http://schemas.microsoft.com/office/drawing/2014/main" id="{0C6EB409-F07E-FE0E-40A4-D625D82130D4}"/>
              </a:ext>
            </a:extLst>
          </p:cNvPr>
          <p:cNvCxnSpPr>
            <a:cxnSpLocks/>
          </p:cNvCxnSpPr>
          <p:nvPr/>
        </p:nvCxnSpPr>
        <p:spPr>
          <a:xfrm flipH="1">
            <a:off x="7309444" y="4136036"/>
            <a:ext cx="343069"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id="{FF193E31-DE91-D755-FE4D-9369B84A674B}"/>
              </a:ext>
            </a:extLst>
          </p:cNvPr>
          <p:cNvCxnSpPr>
            <a:cxnSpLocks/>
          </p:cNvCxnSpPr>
          <p:nvPr/>
        </p:nvCxnSpPr>
        <p:spPr>
          <a:xfrm flipH="1">
            <a:off x="6085308" y="4136036"/>
            <a:ext cx="343069" cy="0"/>
          </a:xfrm>
          <a:prstGeom prst="straightConnector1">
            <a:avLst/>
          </a:prstGeom>
          <a:ln w="1905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2" name="Textfeld 61">
            <a:extLst>
              <a:ext uri="{FF2B5EF4-FFF2-40B4-BE49-F238E27FC236}">
                <a16:creationId xmlns:a16="http://schemas.microsoft.com/office/drawing/2014/main" id="{AB97E2B7-BE4E-9241-3E0C-068FCB88B175}"/>
              </a:ext>
            </a:extLst>
          </p:cNvPr>
          <p:cNvSpPr txBox="1"/>
          <p:nvPr/>
        </p:nvSpPr>
        <p:spPr>
          <a:xfrm>
            <a:off x="4785074" y="5744882"/>
            <a:ext cx="4214045" cy="584775"/>
          </a:xfrm>
          <a:prstGeom prst="rect">
            <a:avLst/>
          </a:prstGeom>
          <a:noFill/>
        </p:spPr>
        <p:txBody>
          <a:bodyPr wrap="square" rtlCol="0">
            <a:spAutoFit/>
          </a:bodyPr>
          <a:lstStyle/>
          <a:p>
            <a:r>
              <a:rPr lang="de-DE" sz="1600" i="1" dirty="0"/>
              <a:t>Position </a:t>
            </a:r>
            <a:r>
              <a:rPr lang="de-DE" sz="1600" i="1" dirty="0" err="1"/>
              <a:t>of</a:t>
            </a:r>
            <a:r>
              <a:rPr lang="de-DE" sz="1600" i="1" dirty="0"/>
              <a:t> </a:t>
            </a:r>
            <a:r>
              <a:rPr lang="de-DE" sz="1600" i="1" dirty="0" err="1"/>
              <a:t>shims</a:t>
            </a:r>
            <a:r>
              <a:rPr lang="de-DE" sz="1600" i="1" dirty="0"/>
              <a:t> </a:t>
            </a:r>
            <a:r>
              <a:rPr lang="de-DE" sz="1600" i="1" dirty="0" err="1"/>
              <a:t>for</a:t>
            </a:r>
            <a:r>
              <a:rPr lang="de-DE" sz="1600" i="1" dirty="0"/>
              <a:t> </a:t>
            </a:r>
            <a:r>
              <a:rPr lang="de-DE" sz="1600" i="1" dirty="0" err="1">
                <a:solidFill>
                  <a:srgbClr val="E35D50"/>
                </a:solidFill>
              </a:rPr>
              <a:t>vertical</a:t>
            </a:r>
            <a:r>
              <a:rPr lang="de-DE" sz="1600" i="1" dirty="0"/>
              <a:t> and </a:t>
            </a:r>
            <a:r>
              <a:rPr lang="de-DE" sz="1600" i="1" dirty="0">
                <a:solidFill>
                  <a:schemeClr val="accent1"/>
                </a:solidFill>
              </a:rPr>
              <a:t>horizontal</a:t>
            </a:r>
            <a:r>
              <a:rPr lang="de-DE" sz="1600" i="1" dirty="0"/>
              <a:t> </a:t>
            </a:r>
            <a:r>
              <a:rPr lang="de-DE" sz="1600" i="1" dirty="0" err="1"/>
              <a:t>shimming</a:t>
            </a:r>
            <a:endParaRPr lang="en-GB" sz="1600" i="1" dirty="0" err="1"/>
          </a:p>
        </p:txBody>
      </p:sp>
      <p:pic>
        <p:nvPicPr>
          <p:cNvPr id="2048" name="Grafik 2047" descr="Ein Bild, das Im Haus, Fabrik, Maschine, Industrie enthält.&#10;&#10;KI-generierte Inhalte können fehlerhaft sein.">
            <a:extLst>
              <a:ext uri="{FF2B5EF4-FFF2-40B4-BE49-F238E27FC236}">
                <a16:creationId xmlns:a16="http://schemas.microsoft.com/office/drawing/2014/main" id="{B441770C-E4A2-6539-77A7-406F24CB8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5831" y="638428"/>
            <a:ext cx="3350062" cy="2510468"/>
          </a:xfrm>
          <a:prstGeom prst="rect">
            <a:avLst/>
          </a:prstGeom>
        </p:spPr>
      </p:pic>
    </p:spTree>
    <p:extLst>
      <p:ext uri="{BB962C8B-B14F-4D97-AF65-F5344CB8AC3E}">
        <p14:creationId xmlns:p14="http://schemas.microsoft.com/office/powerpoint/2010/main" val="3221423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6BEAB092-3250-E2B5-9D3D-A39E60956E9F}"/>
              </a:ext>
            </a:extLst>
          </p:cNvPr>
          <p:cNvSpPr>
            <a:spLocks noGrp="1"/>
          </p:cNvSpPr>
          <p:nvPr>
            <p:ph type="title"/>
          </p:nvPr>
        </p:nvSpPr>
        <p:spPr/>
        <p:txBody>
          <a:bodyPr/>
          <a:lstStyle/>
          <a:p>
            <a:r>
              <a:rPr lang="de-DE" dirty="0"/>
              <a:t>Outline</a:t>
            </a:r>
            <a:endParaRPr lang="en-GB" dirty="0"/>
          </a:p>
        </p:txBody>
      </p:sp>
      <p:sp>
        <p:nvSpPr>
          <p:cNvPr id="21" name="Textplatzhalter 20">
            <a:extLst>
              <a:ext uri="{FF2B5EF4-FFF2-40B4-BE49-F238E27FC236}">
                <a16:creationId xmlns:a16="http://schemas.microsoft.com/office/drawing/2014/main" id="{B616664A-0312-39CB-46F8-FB796D72F605}"/>
              </a:ext>
            </a:extLst>
          </p:cNvPr>
          <p:cNvSpPr>
            <a:spLocks noGrp="1"/>
          </p:cNvSpPr>
          <p:nvPr>
            <p:ph type="body" sz="quarter" idx="13"/>
          </p:nvPr>
        </p:nvSpPr>
        <p:spPr/>
        <p:txBody>
          <a:bodyPr/>
          <a:lstStyle/>
          <a:p>
            <a:r>
              <a:rPr lang="en-GB" sz="1800" b="1" dirty="0"/>
              <a:t>APPLE III developments at DESY</a:t>
            </a:r>
            <a:endParaRPr lang="en-US" b="1" dirty="0"/>
          </a:p>
          <a:p>
            <a:endParaRPr lang="en-GB" dirty="0"/>
          </a:p>
        </p:txBody>
      </p:sp>
      <p:sp>
        <p:nvSpPr>
          <p:cNvPr id="20" name="Inhaltsplatzhalter 19">
            <a:extLst>
              <a:ext uri="{FF2B5EF4-FFF2-40B4-BE49-F238E27FC236}">
                <a16:creationId xmlns:a16="http://schemas.microsoft.com/office/drawing/2014/main" id="{1C5DD567-52F5-043B-12B3-4264890A4A14}"/>
              </a:ext>
            </a:extLst>
          </p:cNvPr>
          <p:cNvSpPr>
            <a:spLocks noGrp="1"/>
          </p:cNvSpPr>
          <p:nvPr>
            <p:ph idx="1"/>
          </p:nvPr>
        </p:nvSpPr>
        <p:spPr/>
        <p:txBody>
          <a:bodyPr/>
          <a:lstStyle/>
          <a:p>
            <a:pPr>
              <a:lnSpc>
                <a:spcPct val="200000"/>
              </a:lnSpc>
            </a:pPr>
            <a:r>
              <a:rPr lang="en-US" dirty="0"/>
              <a:t>APPLE III concept</a:t>
            </a:r>
          </a:p>
          <a:p>
            <a:pPr>
              <a:lnSpc>
                <a:spcPct val="200000"/>
              </a:lnSpc>
            </a:pPr>
            <a:r>
              <a:rPr lang="en-US" dirty="0"/>
              <a:t>The “prototype”: APPLE III Afterburner for FLASH2, UE17.5</a:t>
            </a:r>
          </a:p>
          <a:p>
            <a:pPr>
              <a:lnSpc>
                <a:spcPct val="200000"/>
              </a:lnSpc>
            </a:pPr>
            <a:r>
              <a:rPr lang="en-US" dirty="0"/>
              <a:t>The seeding upgrade: Six UE35 APPLE III for FLASH1</a:t>
            </a:r>
          </a:p>
          <a:p>
            <a:pPr>
              <a:lnSpc>
                <a:spcPct val="200000"/>
              </a:lnSpc>
            </a:pPr>
            <a:r>
              <a:rPr lang="en-US" dirty="0"/>
              <a:t>Lessons learnt</a:t>
            </a:r>
          </a:p>
          <a:p>
            <a:pPr>
              <a:lnSpc>
                <a:spcPct val="200000"/>
              </a:lnSpc>
            </a:pPr>
            <a:r>
              <a:rPr lang="en-US" dirty="0"/>
              <a:t>Summary and outlook</a:t>
            </a:r>
          </a:p>
          <a:p>
            <a:endParaRPr lang="en-GB" dirty="0"/>
          </a:p>
        </p:txBody>
      </p:sp>
      <p:sp>
        <p:nvSpPr>
          <p:cNvPr id="8" name="Fußzeilenplatzhalter 7">
            <a:extLst>
              <a:ext uri="{FF2B5EF4-FFF2-40B4-BE49-F238E27FC236}">
                <a16:creationId xmlns:a16="http://schemas.microsoft.com/office/drawing/2014/main" id="{819A7431-859B-0D06-720B-FC416C92A710}"/>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grpSp>
        <p:nvGrpSpPr>
          <p:cNvPr id="28" name="Group 35">
            <a:extLst>
              <a:ext uri="{FF2B5EF4-FFF2-40B4-BE49-F238E27FC236}">
                <a16:creationId xmlns:a16="http://schemas.microsoft.com/office/drawing/2014/main" id="{D98E7598-3574-6F30-DABE-79997A34FA20}"/>
              </a:ext>
            </a:extLst>
          </p:cNvPr>
          <p:cNvGrpSpPr>
            <a:grpSpLocks noChangeAspect="1"/>
          </p:cNvGrpSpPr>
          <p:nvPr/>
        </p:nvGrpSpPr>
        <p:grpSpPr>
          <a:xfrm>
            <a:off x="7308304" y="1216861"/>
            <a:ext cx="1051819" cy="1113251"/>
            <a:chOff x="527051" y="1324658"/>
            <a:chExt cx="2747717" cy="2880000"/>
          </a:xfrm>
        </p:grpSpPr>
        <p:pic>
          <p:nvPicPr>
            <p:cNvPr id="29" name="Picture 3">
              <a:extLst>
                <a:ext uri="{FF2B5EF4-FFF2-40B4-BE49-F238E27FC236}">
                  <a16:creationId xmlns:a16="http://schemas.microsoft.com/office/drawing/2014/main" id="{C32D073F-E956-D3AD-5B68-C57296BFA7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051" y="1324658"/>
              <a:ext cx="2747717"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oup 37">
              <a:extLst>
                <a:ext uri="{FF2B5EF4-FFF2-40B4-BE49-F238E27FC236}">
                  <a16:creationId xmlns:a16="http://schemas.microsoft.com/office/drawing/2014/main" id="{26BF8037-A658-8BA6-951B-B5F69A10F984}"/>
                </a:ext>
              </a:extLst>
            </p:cNvPr>
            <p:cNvGrpSpPr/>
            <p:nvPr/>
          </p:nvGrpSpPr>
          <p:grpSpPr>
            <a:xfrm>
              <a:off x="1997699" y="2802953"/>
              <a:ext cx="492835" cy="598874"/>
              <a:chOff x="6278675" y="2450590"/>
              <a:chExt cx="492835" cy="598874"/>
            </a:xfrm>
          </p:grpSpPr>
          <p:cxnSp>
            <p:nvCxnSpPr>
              <p:cNvPr id="31" name="Straight Connector 38">
                <a:extLst>
                  <a:ext uri="{FF2B5EF4-FFF2-40B4-BE49-F238E27FC236}">
                    <a16:creationId xmlns:a16="http://schemas.microsoft.com/office/drawing/2014/main" id="{8C7390A7-95C9-FCBA-944D-A4DC4A7DF7B6}"/>
                  </a:ext>
                </a:extLst>
              </p:cNvPr>
              <p:cNvCxnSpPr/>
              <p:nvPr/>
            </p:nvCxnSpPr>
            <p:spPr>
              <a:xfrm>
                <a:off x="6278675" y="2450590"/>
                <a:ext cx="492835" cy="441699"/>
              </a:xfrm>
              <a:prstGeom prst="line">
                <a:avLst/>
              </a:prstGeom>
              <a:ln w="28575">
                <a:solidFill>
                  <a:srgbClr val="FF0000"/>
                </a:solidFill>
                <a:prstDash val="dash"/>
                <a:headEnd type="triangle" w="med" len="lg"/>
                <a:tailEnd type="none" w="med" len="med"/>
              </a:ln>
            </p:spPr>
            <p:style>
              <a:lnRef idx="1">
                <a:schemeClr val="accent1"/>
              </a:lnRef>
              <a:fillRef idx="0">
                <a:schemeClr val="accent1"/>
              </a:fillRef>
              <a:effectRef idx="0">
                <a:schemeClr val="accent1"/>
              </a:effectRef>
              <a:fontRef idx="minor">
                <a:schemeClr val="tx1"/>
              </a:fontRef>
            </p:style>
          </p:cxnSp>
          <p:sp>
            <p:nvSpPr>
              <p:cNvPr id="32" name="TextBox 39">
                <a:extLst>
                  <a:ext uri="{FF2B5EF4-FFF2-40B4-BE49-F238E27FC236}">
                    <a16:creationId xmlns:a16="http://schemas.microsoft.com/office/drawing/2014/main" id="{7C4D3824-4A23-DA87-F4CB-095E84B9DB21}"/>
                  </a:ext>
                </a:extLst>
              </p:cNvPr>
              <p:cNvSpPr txBox="1"/>
              <p:nvPr/>
            </p:nvSpPr>
            <p:spPr>
              <a:xfrm>
                <a:off x="6342576" y="2710910"/>
                <a:ext cx="34336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FF0000"/>
                    </a:solidFill>
                    <a:effectLst/>
                    <a:uLnTx/>
                    <a:uFillTx/>
                    <a:latin typeface="Arial"/>
                    <a:ea typeface="+mn-ea"/>
                    <a:cs typeface="+mn-cs"/>
                  </a:rPr>
                  <a:t>e</a:t>
                </a:r>
                <a:r>
                  <a:rPr kumimoji="0" lang="de-DE" sz="1600" b="1" i="0" u="none" strike="noStrike" kern="1200" cap="none" spc="0" normalizeH="0" baseline="30000" noProof="0" dirty="0">
                    <a:ln>
                      <a:noFill/>
                    </a:ln>
                    <a:solidFill>
                      <a:srgbClr val="FF0000"/>
                    </a:solidFill>
                    <a:effectLst/>
                    <a:uLnTx/>
                    <a:uFillTx/>
                    <a:latin typeface="Arial"/>
                    <a:ea typeface="+mn-ea"/>
                    <a:cs typeface="+mn-cs"/>
                  </a:rPr>
                  <a:t>-</a:t>
                </a:r>
              </a:p>
            </p:txBody>
          </p:sp>
        </p:grpSp>
      </p:grpSp>
      <p:pic>
        <p:nvPicPr>
          <p:cNvPr id="4" name="Grafik 3" descr="Ein Bild, das Maßstabsmodell, Im Haus, Spielzeug, Bautechnik enthält.&#10;&#10;KI-generierte Inhalte können fehlerhaft sein.">
            <a:extLst>
              <a:ext uri="{FF2B5EF4-FFF2-40B4-BE49-F238E27FC236}">
                <a16:creationId xmlns:a16="http://schemas.microsoft.com/office/drawing/2014/main" id="{E3727F29-F569-9B39-A24F-D404B4D1DB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272" y="2852936"/>
            <a:ext cx="1446415" cy="1924396"/>
          </a:xfrm>
          <a:prstGeom prst="rect">
            <a:avLst/>
          </a:prstGeom>
        </p:spPr>
      </p:pic>
      <p:pic>
        <p:nvPicPr>
          <p:cNvPr id="2" name="Grafik 1" descr="Ein Bild, das Im Haus, Stahl, Bautechnik, Maschine enthält.&#10;&#10;KI-generierte Inhalte können fehlerhaft sein.">
            <a:extLst>
              <a:ext uri="{FF2B5EF4-FFF2-40B4-BE49-F238E27FC236}">
                <a16:creationId xmlns:a16="http://schemas.microsoft.com/office/drawing/2014/main" id="{25D35DE5-8D43-1C93-AC5C-8CF9C7B980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3968" y="4437112"/>
            <a:ext cx="2076434" cy="1558261"/>
          </a:xfrm>
          <a:prstGeom prst="rect">
            <a:avLst/>
          </a:prstGeom>
        </p:spPr>
      </p:pic>
    </p:spTree>
    <p:extLst>
      <p:ext uri="{BB962C8B-B14F-4D97-AF65-F5344CB8AC3E}">
        <p14:creationId xmlns:p14="http://schemas.microsoft.com/office/powerpoint/2010/main" val="3385092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B4A497-479F-E7C6-23FA-1742B541B206}"/>
              </a:ext>
            </a:extLst>
          </p:cNvPr>
          <p:cNvSpPr>
            <a:spLocks noGrp="1"/>
          </p:cNvSpPr>
          <p:nvPr>
            <p:ph type="title"/>
          </p:nvPr>
        </p:nvSpPr>
        <p:spPr/>
        <p:txBody>
          <a:bodyPr/>
          <a:lstStyle/>
          <a:p>
            <a:r>
              <a:rPr lang="en-GB" dirty="0"/>
              <a:t>Six UE35 APPLE III for FLASH1</a:t>
            </a:r>
          </a:p>
        </p:txBody>
      </p:sp>
      <p:sp>
        <p:nvSpPr>
          <p:cNvPr id="3" name="Textplatzhalter 2">
            <a:extLst>
              <a:ext uri="{FF2B5EF4-FFF2-40B4-BE49-F238E27FC236}">
                <a16:creationId xmlns:a16="http://schemas.microsoft.com/office/drawing/2014/main" id="{39E085C9-B868-1F05-1634-A99B83258645}"/>
              </a:ext>
            </a:extLst>
          </p:cNvPr>
          <p:cNvSpPr>
            <a:spLocks noGrp="1"/>
          </p:cNvSpPr>
          <p:nvPr>
            <p:ph type="body" sz="quarter" idx="13"/>
          </p:nvPr>
        </p:nvSpPr>
        <p:spPr/>
        <p:txBody>
          <a:bodyPr/>
          <a:lstStyle/>
          <a:p>
            <a:r>
              <a:rPr lang="en-US" dirty="0"/>
              <a:t>Characteristics and results</a:t>
            </a:r>
          </a:p>
          <a:p>
            <a:endParaRPr lang="en-GB" dirty="0"/>
          </a:p>
        </p:txBody>
      </p:sp>
      <p:sp>
        <p:nvSpPr>
          <p:cNvPr id="6" name="Fußzeilenplatzhalter 5">
            <a:extLst>
              <a:ext uri="{FF2B5EF4-FFF2-40B4-BE49-F238E27FC236}">
                <a16:creationId xmlns:a16="http://schemas.microsoft.com/office/drawing/2014/main" id="{06A46146-8FA1-2D96-818C-64E4A02DD7BD}"/>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sp>
        <p:nvSpPr>
          <p:cNvPr id="4" name="Textfeld 3">
            <a:extLst>
              <a:ext uri="{FF2B5EF4-FFF2-40B4-BE49-F238E27FC236}">
                <a16:creationId xmlns:a16="http://schemas.microsoft.com/office/drawing/2014/main" id="{175F0B99-1330-D20B-2A1A-5D0B28FBC3DF}"/>
              </a:ext>
            </a:extLst>
          </p:cNvPr>
          <p:cNvSpPr txBox="1"/>
          <p:nvPr/>
        </p:nvSpPr>
        <p:spPr>
          <a:xfrm>
            <a:off x="173088" y="5804038"/>
            <a:ext cx="8074646" cy="646331"/>
          </a:xfrm>
          <a:prstGeom prst="rect">
            <a:avLst/>
          </a:prstGeom>
          <a:noFill/>
        </p:spPr>
        <p:txBody>
          <a:bodyPr wrap="none" rtlCol="0">
            <a:spAutoFit/>
          </a:bodyPr>
          <a:lstStyle/>
          <a:p>
            <a:pPr marL="285750" indent="-285750">
              <a:buFont typeface="Arial" panose="020B0604020202020204" pitchFamily="34" charset="0"/>
              <a:buChar char="•"/>
            </a:pPr>
            <a:r>
              <a:rPr lang="de-DE" dirty="0"/>
              <a:t>After multipole </a:t>
            </a:r>
            <a:r>
              <a:rPr lang="de-DE" dirty="0" err="1"/>
              <a:t>tuning</a:t>
            </a:r>
            <a:r>
              <a:rPr lang="de-DE" dirty="0"/>
              <a:t> and </a:t>
            </a:r>
            <a:r>
              <a:rPr lang="de-DE" dirty="0" err="1"/>
              <a:t>magic</a:t>
            </a:r>
            <a:r>
              <a:rPr lang="de-DE" dirty="0"/>
              <a:t> </a:t>
            </a:r>
            <a:r>
              <a:rPr lang="de-DE" dirty="0" err="1"/>
              <a:t>fingers</a:t>
            </a:r>
            <a:r>
              <a:rPr lang="de-DE" dirty="0"/>
              <a:t>: </a:t>
            </a:r>
            <a:r>
              <a:rPr lang="en-GB" dirty="0"/>
              <a:t>±0.15Tmm (</a:t>
            </a:r>
            <a:r>
              <a:rPr lang="en-GB" dirty="0" err="1"/>
              <a:t>ver</a:t>
            </a:r>
            <a:r>
              <a:rPr lang="en-GB" dirty="0"/>
              <a:t>), ±0.25Tmm (</a:t>
            </a:r>
            <a:r>
              <a:rPr lang="en-GB" dirty="0" err="1"/>
              <a:t>hor</a:t>
            </a:r>
            <a:r>
              <a:rPr lang="en-GB" dirty="0"/>
              <a:t>)</a:t>
            </a:r>
            <a:endParaRPr lang="de-DE" dirty="0"/>
          </a:p>
          <a:p>
            <a:pPr marL="285750" indent="-285750">
              <a:buFont typeface="Arial" panose="020B0604020202020204" pitchFamily="34" charset="0"/>
              <a:buChar char="•"/>
            </a:pPr>
            <a:r>
              <a:rPr lang="de-DE" dirty="0" err="1"/>
              <a:t>Skew</a:t>
            </a:r>
            <a:r>
              <a:rPr lang="de-DE" dirty="0"/>
              <a:t> </a:t>
            </a:r>
            <a:r>
              <a:rPr lang="de-DE" dirty="0" err="1"/>
              <a:t>quad</a:t>
            </a:r>
            <a:r>
              <a:rPr lang="de-DE" dirty="0"/>
              <a:t> </a:t>
            </a:r>
            <a:r>
              <a:rPr lang="de-DE" dirty="0" err="1"/>
              <a:t>optimised</a:t>
            </a:r>
            <a:r>
              <a:rPr lang="de-DE" dirty="0"/>
              <a:t> </a:t>
            </a:r>
            <a:r>
              <a:rPr lang="de-DE" dirty="0" err="1"/>
              <a:t>for</a:t>
            </a:r>
            <a:r>
              <a:rPr lang="de-DE" dirty="0"/>
              <a:t> </a:t>
            </a:r>
            <a:r>
              <a:rPr lang="de-DE" dirty="0" err="1"/>
              <a:t>circular</a:t>
            </a:r>
            <a:r>
              <a:rPr lang="de-DE" dirty="0"/>
              <a:t> </a:t>
            </a:r>
            <a:r>
              <a:rPr lang="de-DE" dirty="0" err="1"/>
              <a:t>mode</a:t>
            </a:r>
            <a:endParaRPr lang="de-DE" dirty="0"/>
          </a:p>
        </p:txBody>
      </p:sp>
      <p:sp>
        <p:nvSpPr>
          <p:cNvPr id="18" name="Textfeld 17">
            <a:extLst>
              <a:ext uri="{FF2B5EF4-FFF2-40B4-BE49-F238E27FC236}">
                <a16:creationId xmlns:a16="http://schemas.microsoft.com/office/drawing/2014/main" id="{A1F7E42D-7FF6-7CDE-6B0A-49356C5F591C}"/>
              </a:ext>
            </a:extLst>
          </p:cNvPr>
          <p:cNvSpPr txBox="1"/>
          <p:nvPr/>
        </p:nvSpPr>
        <p:spPr>
          <a:xfrm>
            <a:off x="418527" y="982200"/>
            <a:ext cx="1018227" cy="369332"/>
          </a:xfrm>
          <a:prstGeom prst="rect">
            <a:avLst/>
          </a:prstGeom>
          <a:noFill/>
        </p:spPr>
        <p:txBody>
          <a:bodyPr wrap="none" rtlCol="0">
            <a:spAutoFit/>
          </a:bodyPr>
          <a:lstStyle/>
          <a:p>
            <a:r>
              <a:rPr lang="de-DE" i="1" dirty="0"/>
              <a:t>K </a:t>
            </a:r>
            <a:r>
              <a:rPr lang="de-DE" i="1" dirty="0" err="1"/>
              <a:t>value</a:t>
            </a:r>
            <a:r>
              <a:rPr lang="de-DE" i="1" dirty="0"/>
              <a:t> </a:t>
            </a:r>
            <a:endParaRPr lang="en-GB" i="1" dirty="0" err="1"/>
          </a:p>
        </p:txBody>
      </p:sp>
      <p:pic>
        <p:nvPicPr>
          <p:cNvPr id="22" name="Grafik 21">
            <a:extLst>
              <a:ext uri="{FF2B5EF4-FFF2-40B4-BE49-F238E27FC236}">
                <a16:creationId xmlns:a16="http://schemas.microsoft.com/office/drawing/2014/main" id="{B6F6249C-29C3-A866-A452-CE878BF6C9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528" y="1334158"/>
            <a:ext cx="3528392" cy="2373121"/>
          </a:xfrm>
          <a:prstGeom prst="rect">
            <a:avLst/>
          </a:prstGeom>
        </p:spPr>
      </p:pic>
      <p:pic>
        <p:nvPicPr>
          <p:cNvPr id="23" name="Grafik 22">
            <a:extLst>
              <a:ext uri="{FF2B5EF4-FFF2-40B4-BE49-F238E27FC236}">
                <a16:creationId xmlns:a16="http://schemas.microsoft.com/office/drawing/2014/main" id="{ADFC17EC-CA2B-3C0D-E651-39EC3A48E156}"/>
              </a:ext>
            </a:extLst>
          </p:cNvPr>
          <p:cNvPicPr>
            <a:picLocks noChangeAspect="1"/>
          </p:cNvPicPr>
          <p:nvPr/>
        </p:nvPicPr>
        <p:blipFill>
          <a:blip r:embed="rId5"/>
          <a:stretch>
            <a:fillRect/>
          </a:stretch>
        </p:blipFill>
        <p:spPr>
          <a:xfrm>
            <a:off x="3150544" y="1842793"/>
            <a:ext cx="1126388" cy="726520"/>
          </a:xfrm>
          <a:prstGeom prst="rect">
            <a:avLst/>
          </a:prstGeom>
        </p:spPr>
      </p:pic>
      <p:sp>
        <p:nvSpPr>
          <p:cNvPr id="24" name="Textfeld 23">
            <a:extLst>
              <a:ext uri="{FF2B5EF4-FFF2-40B4-BE49-F238E27FC236}">
                <a16:creationId xmlns:a16="http://schemas.microsoft.com/office/drawing/2014/main" id="{E29BC497-C540-8CA5-4791-9BB929B3F56F}"/>
              </a:ext>
            </a:extLst>
          </p:cNvPr>
          <p:cNvSpPr txBox="1"/>
          <p:nvPr/>
        </p:nvSpPr>
        <p:spPr>
          <a:xfrm>
            <a:off x="2051721" y="1302975"/>
            <a:ext cx="2088232" cy="584775"/>
          </a:xfrm>
          <a:prstGeom prst="rect">
            <a:avLst/>
          </a:prstGeom>
          <a:noFill/>
        </p:spPr>
        <p:txBody>
          <a:bodyPr wrap="square" rtlCol="0">
            <a:spAutoFit/>
          </a:bodyPr>
          <a:lstStyle/>
          <a:p>
            <a:pPr marL="285750" indent="-285750">
              <a:buFont typeface="Arial" panose="020B0604020202020204" pitchFamily="34" charset="0"/>
              <a:buChar char="•"/>
            </a:pPr>
            <a:r>
              <a:rPr lang="de-DE" sz="1600" dirty="0" err="1"/>
              <a:t>minimum</a:t>
            </a:r>
            <a:r>
              <a:rPr lang="de-DE" sz="1600" dirty="0"/>
              <a:t> </a:t>
            </a:r>
            <a:r>
              <a:rPr lang="de-DE" sz="1600" dirty="0" err="1"/>
              <a:t>gap</a:t>
            </a:r>
            <a:r>
              <a:rPr lang="de-DE" sz="1600" dirty="0"/>
              <a:t>: 1.3-1.4mm</a:t>
            </a:r>
            <a:endParaRPr lang="en-GB" sz="1600" b="1" dirty="0" err="1"/>
          </a:p>
        </p:txBody>
      </p:sp>
      <p:sp>
        <p:nvSpPr>
          <p:cNvPr id="25" name="Textfeld 24">
            <a:extLst>
              <a:ext uri="{FF2B5EF4-FFF2-40B4-BE49-F238E27FC236}">
                <a16:creationId xmlns:a16="http://schemas.microsoft.com/office/drawing/2014/main" id="{7313C6A0-A474-2033-8E0F-C66843470B61}"/>
              </a:ext>
            </a:extLst>
          </p:cNvPr>
          <p:cNvSpPr txBox="1"/>
          <p:nvPr/>
        </p:nvSpPr>
        <p:spPr>
          <a:xfrm>
            <a:off x="4698686" y="980728"/>
            <a:ext cx="1390124" cy="369332"/>
          </a:xfrm>
          <a:prstGeom prst="rect">
            <a:avLst/>
          </a:prstGeom>
          <a:noFill/>
        </p:spPr>
        <p:txBody>
          <a:bodyPr wrap="none" rtlCol="0">
            <a:spAutoFit/>
          </a:bodyPr>
          <a:lstStyle/>
          <a:p>
            <a:r>
              <a:rPr lang="de-DE" i="1" dirty="0"/>
              <a:t>Phase </a:t>
            </a:r>
            <a:r>
              <a:rPr lang="de-DE" i="1" dirty="0" err="1"/>
              <a:t>error</a:t>
            </a:r>
            <a:endParaRPr lang="en-GB" i="1" dirty="0" err="1"/>
          </a:p>
        </p:txBody>
      </p:sp>
      <p:sp>
        <p:nvSpPr>
          <p:cNvPr id="26" name="Textfeld 25">
            <a:extLst>
              <a:ext uri="{FF2B5EF4-FFF2-40B4-BE49-F238E27FC236}">
                <a16:creationId xmlns:a16="http://schemas.microsoft.com/office/drawing/2014/main" id="{A9AA4A59-FFA5-3BBB-EDB6-642D4A2D82BC}"/>
              </a:ext>
            </a:extLst>
          </p:cNvPr>
          <p:cNvSpPr txBox="1"/>
          <p:nvPr/>
        </p:nvSpPr>
        <p:spPr>
          <a:xfrm>
            <a:off x="3347864" y="3821987"/>
            <a:ext cx="2839239" cy="369332"/>
          </a:xfrm>
          <a:prstGeom prst="rect">
            <a:avLst/>
          </a:prstGeom>
          <a:noFill/>
        </p:spPr>
        <p:txBody>
          <a:bodyPr wrap="none" rtlCol="0">
            <a:spAutoFit/>
          </a:bodyPr>
          <a:lstStyle/>
          <a:p>
            <a:r>
              <a:rPr lang="en-GB" i="1" dirty="0"/>
              <a:t>Kick errors and multipoles</a:t>
            </a:r>
          </a:p>
        </p:txBody>
      </p:sp>
      <p:sp>
        <p:nvSpPr>
          <p:cNvPr id="29" name="Textfeld 28">
            <a:extLst>
              <a:ext uri="{FF2B5EF4-FFF2-40B4-BE49-F238E27FC236}">
                <a16:creationId xmlns:a16="http://schemas.microsoft.com/office/drawing/2014/main" id="{4822D6CC-709D-8C19-9456-5A1B6B9029D6}"/>
              </a:ext>
            </a:extLst>
          </p:cNvPr>
          <p:cNvSpPr txBox="1"/>
          <p:nvPr/>
        </p:nvSpPr>
        <p:spPr>
          <a:xfrm>
            <a:off x="927640" y="1416588"/>
            <a:ext cx="784189" cy="276999"/>
          </a:xfrm>
          <a:prstGeom prst="rect">
            <a:avLst/>
          </a:prstGeom>
          <a:noFill/>
        </p:spPr>
        <p:txBody>
          <a:bodyPr wrap="none" rtlCol="0">
            <a:spAutoFit/>
          </a:bodyPr>
          <a:lstStyle/>
          <a:p>
            <a:r>
              <a:rPr lang="de-DE" sz="1200" i="1" dirty="0" err="1"/>
              <a:t>K</a:t>
            </a:r>
            <a:r>
              <a:rPr lang="de-DE" sz="1200" baseline="-25000" dirty="0" err="1"/>
              <a:t>max</a:t>
            </a:r>
            <a:r>
              <a:rPr lang="de-DE" sz="1200" dirty="0"/>
              <a:t>=4.3</a:t>
            </a:r>
            <a:endParaRPr lang="en-GB" sz="1200" dirty="0" err="1"/>
          </a:p>
        </p:txBody>
      </p:sp>
      <p:sp>
        <p:nvSpPr>
          <p:cNvPr id="30" name="Textfeld 29">
            <a:extLst>
              <a:ext uri="{FF2B5EF4-FFF2-40B4-BE49-F238E27FC236}">
                <a16:creationId xmlns:a16="http://schemas.microsoft.com/office/drawing/2014/main" id="{7F163091-5944-6A22-1CB8-A977B4B2AFAF}"/>
              </a:ext>
            </a:extLst>
          </p:cNvPr>
          <p:cNvSpPr txBox="1"/>
          <p:nvPr/>
        </p:nvSpPr>
        <p:spPr>
          <a:xfrm>
            <a:off x="4571998" y="2852936"/>
            <a:ext cx="4572001" cy="923330"/>
          </a:xfrm>
          <a:prstGeom prst="rect">
            <a:avLst/>
          </a:prstGeom>
          <a:noFill/>
        </p:spPr>
        <p:txBody>
          <a:bodyPr wrap="square" rtlCol="0">
            <a:spAutoFit/>
          </a:bodyPr>
          <a:lstStyle/>
          <a:p>
            <a:pPr marL="285750" indent="-285750">
              <a:buFont typeface="Arial" panose="020B0604020202020204" pitchFamily="34" charset="0"/>
              <a:buChar char="•"/>
            </a:pPr>
            <a:r>
              <a:rPr lang="en-GB" dirty="0"/>
              <a:t>Significant variation of phase error for different polarisation modes. Correction by taper and resistive long coil.</a:t>
            </a:r>
          </a:p>
        </p:txBody>
      </p:sp>
      <p:pic>
        <p:nvPicPr>
          <p:cNvPr id="32" name="Grafik 31">
            <a:extLst>
              <a:ext uri="{FF2B5EF4-FFF2-40B4-BE49-F238E27FC236}">
                <a16:creationId xmlns:a16="http://schemas.microsoft.com/office/drawing/2014/main" id="{B9624B1F-1454-C63F-8D58-EFEB7F290111}"/>
              </a:ext>
            </a:extLst>
          </p:cNvPr>
          <p:cNvPicPr>
            <a:picLocks noChangeAspect="1"/>
          </p:cNvPicPr>
          <p:nvPr/>
        </p:nvPicPr>
        <p:blipFill>
          <a:blip r:embed="rId6"/>
          <a:srcRect t="7662"/>
          <a:stretch/>
        </p:blipFill>
        <p:spPr>
          <a:xfrm>
            <a:off x="4355976" y="1356669"/>
            <a:ext cx="4772558" cy="1590040"/>
          </a:xfrm>
          <a:prstGeom prst="rect">
            <a:avLst/>
          </a:prstGeom>
        </p:spPr>
      </p:pic>
      <p:sp>
        <p:nvSpPr>
          <p:cNvPr id="33" name="Textfeld 32">
            <a:extLst>
              <a:ext uri="{FF2B5EF4-FFF2-40B4-BE49-F238E27FC236}">
                <a16:creationId xmlns:a16="http://schemas.microsoft.com/office/drawing/2014/main" id="{2D5ED8B8-BCB0-0D3A-95AB-BC14FACE358C}"/>
              </a:ext>
            </a:extLst>
          </p:cNvPr>
          <p:cNvSpPr txBox="1"/>
          <p:nvPr/>
        </p:nvSpPr>
        <p:spPr>
          <a:xfrm>
            <a:off x="5000765" y="2150422"/>
            <a:ext cx="1656184" cy="461665"/>
          </a:xfrm>
          <a:prstGeom prst="rect">
            <a:avLst/>
          </a:prstGeom>
          <a:noFill/>
        </p:spPr>
        <p:txBody>
          <a:bodyPr wrap="square" rtlCol="0">
            <a:spAutoFit/>
          </a:bodyPr>
          <a:lstStyle/>
          <a:p>
            <a:r>
              <a:rPr lang="de-DE" sz="1200" dirty="0" err="1"/>
              <a:t>without</a:t>
            </a:r>
            <a:r>
              <a:rPr lang="de-DE" sz="1200" dirty="0"/>
              <a:t> </a:t>
            </a:r>
            <a:r>
              <a:rPr lang="de-DE" sz="1200" dirty="0" err="1"/>
              <a:t>taper</a:t>
            </a:r>
            <a:r>
              <a:rPr lang="de-DE" sz="1200" dirty="0"/>
              <a:t>&amp; </a:t>
            </a:r>
            <a:r>
              <a:rPr lang="de-DE" sz="1200" dirty="0" err="1"/>
              <a:t>long</a:t>
            </a:r>
            <a:r>
              <a:rPr lang="de-DE" sz="1200" dirty="0"/>
              <a:t> </a:t>
            </a:r>
            <a:r>
              <a:rPr lang="de-DE" sz="1200" dirty="0" err="1"/>
              <a:t>coil</a:t>
            </a:r>
            <a:endParaRPr lang="en-GB" sz="1200" dirty="0" err="1"/>
          </a:p>
        </p:txBody>
      </p:sp>
      <p:sp>
        <p:nvSpPr>
          <p:cNvPr id="34" name="Textfeld 33">
            <a:extLst>
              <a:ext uri="{FF2B5EF4-FFF2-40B4-BE49-F238E27FC236}">
                <a16:creationId xmlns:a16="http://schemas.microsoft.com/office/drawing/2014/main" id="{07846722-47EC-6E08-0A10-E9EB98FE7000}"/>
              </a:ext>
            </a:extLst>
          </p:cNvPr>
          <p:cNvSpPr txBox="1"/>
          <p:nvPr/>
        </p:nvSpPr>
        <p:spPr>
          <a:xfrm>
            <a:off x="7437942" y="1416587"/>
            <a:ext cx="1556836" cy="276999"/>
          </a:xfrm>
          <a:prstGeom prst="rect">
            <a:avLst/>
          </a:prstGeom>
          <a:noFill/>
        </p:spPr>
        <p:txBody>
          <a:bodyPr wrap="none" rtlCol="0">
            <a:spAutoFit/>
          </a:bodyPr>
          <a:lstStyle/>
          <a:p>
            <a:r>
              <a:rPr lang="de-DE" sz="1200" dirty="0" err="1"/>
              <a:t>with</a:t>
            </a:r>
            <a:r>
              <a:rPr lang="de-DE" sz="1200" dirty="0"/>
              <a:t> </a:t>
            </a:r>
            <a:r>
              <a:rPr lang="de-DE" sz="1200" dirty="0" err="1"/>
              <a:t>taper</a:t>
            </a:r>
            <a:r>
              <a:rPr lang="de-DE" sz="1200" dirty="0"/>
              <a:t>&amp; </a:t>
            </a:r>
            <a:r>
              <a:rPr lang="de-DE" sz="1200" dirty="0" err="1"/>
              <a:t>long</a:t>
            </a:r>
            <a:r>
              <a:rPr lang="de-DE" sz="1200" dirty="0"/>
              <a:t> </a:t>
            </a:r>
            <a:r>
              <a:rPr lang="de-DE" sz="1200" dirty="0" err="1"/>
              <a:t>coil</a:t>
            </a:r>
            <a:endParaRPr lang="en-GB" sz="1200" dirty="0" err="1"/>
          </a:p>
        </p:txBody>
      </p:sp>
      <p:pic>
        <p:nvPicPr>
          <p:cNvPr id="4098" name="Picture 2">
            <a:extLst>
              <a:ext uri="{FF2B5EF4-FFF2-40B4-BE49-F238E27FC236}">
                <a16:creationId xmlns:a16="http://schemas.microsoft.com/office/drawing/2014/main" id="{59BF9FE0-E85E-8885-9530-7692A1D60AE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8684" r="82974"/>
          <a:stretch/>
        </p:blipFill>
        <p:spPr bwMode="auto">
          <a:xfrm>
            <a:off x="4571999" y="4120789"/>
            <a:ext cx="1556853" cy="165127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E8FA2D95-5432-30AB-6F3E-FC92D8499E9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038" r="32936" b="48684"/>
          <a:stretch/>
        </p:blipFill>
        <p:spPr bwMode="auto">
          <a:xfrm>
            <a:off x="2071045" y="4147876"/>
            <a:ext cx="1556853" cy="165127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C0694ECA-2A24-A687-3488-37A09928896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82974" b="49686"/>
          <a:stretch/>
        </p:blipFill>
        <p:spPr bwMode="auto">
          <a:xfrm>
            <a:off x="420226" y="4131297"/>
            <a:ext cx="1556853" cy="16190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2FC6B6B4-C5C3-33AC-EEDA-3E631030309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038" t="50277" r="32936"/>
          <a:stretch/>
        </p:blipFill>
        <p:spPr bwMode="auto">
          <a:xfrm>
            <a:off x="6163757" y="4173510"/>
            <a:ext cx="1556854" cy="16000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16EA4D9-9490-C6A3-796A-931983DE0FD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t="50416" r="32974"/>
          <a:stretch/>
        </p:blipFill>
        <p:spPr bwMode="auto">
          <a:xfrm>
            <a:off x="7757468" y="4308967"/>
            <a:ext cx="1237310" cy="1263685"/>
          </a:xfrm>
          <a:prstGeom prst="rect">
            <a:avLst/>
          </a:prstGeom>
          <a:noFill/>
          <a:extLst>
            <a:ext uri="{909E8E84-426E-40DD-AFC4-6F175D3DCCD1}">
              <a14:hiddenFill xmlns:a14="http://schemas.microsoft.com/office/drawing/2010/main">
                <a:solidFill>
                  <a:srgbClr val="FFFFFF"/>
                </a:solidFill>
              </a14:hiddenFill>
            </a:ext>
          </a:extLst>
        </p:spPr>
      </p:pic>
      <p:sp>
        <p:nvSpPr>
          <p:cNvPr id="38" name="Textfeld 37">
            <a:extLst>
              <a:ext uri="{FF2B5EF4-FFF2-40B4-BE49-F238E27FC236}">
                <a16:creationId xmlns:a16="http://schemas.microsoft.com/office/drawing/2014/main" id="{EC505D20-1659-BFA5-769E-A46E2F5B26E6}"/>
              </a:ext>
            </a:extLst>
          </p:cNvPr>
          <p:cNvSpPr txBox="1"/>
          <p:nvPr/>
        </p:nvSpPr>
        <p:spPr>
          <a:xfrm>
            <a:off x="8171170" y="4999072"/>
            <a:ext cx="619080" cy="276999"/>
          </a:xfrm>
          <a:prstGeom prst="rect">
            <a:avLst/>
          </a:prstGeom>
          <a:noFill/>
        </p:spPr>
        <p:txBody>
          <a:bodyPr wrap="none" rtlCol="0">
            <a:spAutoFit/>
          </a:bodyPr>
          <a:lstStyle/>
          <a:p>
            <a:r>
              <a:rPr lang="de-DE" sz="1200" i="1" dirty="0" err="1"/>
              <a:t>before</a:t>
            </a:r>
            <a:endParaRPr lang="en-GB" sz="1200" i="1" dirty="0" err="1"/>
          </a:p>
        </p:txBody>
      </p:sp>
      <p:pic>
        <p:nvPicPr>
          <p:cNvPr id="40" name="Grafik 39">
            <a:extLst>
              <a:ext uri="{FF2B5EF4-FFF2-40B4-BE49-F238E27FC236}">
                <a16:creationId xmlns:a16="http://schemas.microsoft.com/office/drawing/2014/main" id="{8CEADC32-905C-DEF4-0560-CD480FBA2EA6}"/>
              </a:ext>
            </a:extLst>
          </p:cNvPr>
          <p:cNvPicPr>
            <a:picLocks noChangeAspect="1"/>
          </p:cNvPicPr>
          <p:nvPr/>
        </p:nvPicPr>
        <p:blipFill>
          <a:blip r:embed="rId9"/>
          <a:stretch>
            <a:fillRect/>
          </a:stretch>
        </p:blipFill>
        <p:spPr>
          <a:xfrm>
            <a:off x="3722636" y="4598164"/>
            <a:ext cx="637928" cy="978639"/>
          </a:xfrm>
          <a:prstGeom prst="rect">
            <a:avLst/>
          </a:prstGeom>
        </p:spPr>
      </p:pic>
      <p:sp>
        <p:nvSpPr>
          <p:cNvPr id="41" name="Textfeld 40">
            <a:extLst>
              <a:ext uri="{FF2B5EF4-FFF2-40B4-BE49-F238E27FC236}">
                <a16:creationId xmlns:a16="http://schemas.microsoft.com/office/drawing/2014/main" id="{39B8CFF3-DE6C-9EFE-7ADC-59E58DD4B71A}"/>
              </a:ext>
            </a:extLst>
          </p:cNvPr>
          <p:cNvSpPr txBox="1"/>
          <p:nvPr/>
        </p:nvSpPr>
        <p:spPr>
          <a:xfrm>
            <a:off x="3611896" y="4172452"/>
            <a:ext cx="1056113" cy="461665"/>
          </a:xfrm>
          <a:prstGeom prst="rect">
            <a:avLst/>
          </a:prstGeom>
          <a:noFill/>
        </p:spPr>
        <p:txBody>
          <a:bodyPr wrap="square" rtlCol="0">
            <a:spAutoFit/>
          </a:bodyPr>
          <a:lstStyle/>
          <a:p>
            <a:r>
              <a:rPr lang="de-DE" sz="1200" dirty="0" err="1"/>
              <a:t>gap</a:t>
            </a:r>
            <a:r>
              <a:rPr lang="de-DE" sz="1200" dirty="0"/>
              <a:t> </a:t>
            </a:r>
            <a:r>
              <a:rPr lang="de-DE" sz="1200" dirty="0" err="1"/>
              <a:t>dependence</a:t>
            </a:r>
            <a:endParaRPr lang="en-GB" sz="1200" dirty="0" err="1"/>
          </a:p>
        </p:txBody>
      </p:sp>
      <p:cxnSp>
        <p:nvCxnSpPr>
          <p:cNvPr id="8" name="Gerade Verbindung mit Pfeil 7">
            <a:extLst>
              <a:ext uri="{FF2B5EF4-FFF2-40B4-BE49-F238E27FC236}">
                <a16:creationId xmlns:a16="http://schemas.microsoft.com/office/drawing/2014/main" id="{C8E10DE3-7546-0F3C-910D-D7F1835F5107}"/>
              </a:ext>
            </a:extLst>
          </p:cNvPr>
          <p:cNvCxnSpPr>
            <a:cxnSpLocks/>
          </p:cNvCxnSpPr>
          <p:nvPr/>
        </p:nvCxnSpPr>
        <p:spPr>
          <a:xfrm flipV="1">
            <a:off x="6876256" y="4984120"/>
            <a:ext cx="0" cy="25568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718F7151-2568-6876-CE07-C09D986215E0}"/>
              </a:ext>
            </a:extLst>
          </p:cNvPr>
          <p:cNvCxnSpPr>
            <a:cxnSpLocks/>
          </p:cNvCxnSpPr>
          <p:nvPr/>
        </p:nvCxnSpPr>
        <p:spPr>
          <a:xfrm flipV="1">
            <a:off x="7308304" y="4984120"/>
            <a:ext cx="0" cy="25568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113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A69402-80C4-FA85-25E8-9A5C0EEEC988}"/>
              </a:ext>
            </a:extLst>
          </p:cNvPr>
          <p:cNvSpPr>
            <a:spLocks noGrp="1"/>
          </p:cNvSpPr>
          <p:nvPr>
            <p:ph type="title"/>
          </p:nvPr>
        </p:nvSpPr>
        <p:spPr/>
        <p:txBody>
          <a:bodyPr/>
          <a:lstStyle/>
          <a:p>
            <a:r>
              <a:rPr lang="de-DE" dirty="0" err="1"/>
              <a:t>Lessons</a:t>
            </a:r>
            <a:r>
              <a:rPr lang="de-DE" dirty="0"/>
              <a:t> </a:t>
            </a:r>
            <a:r>
              <a:rPr lang="de-DE" dirty="0" err="1"/>
              <a:t>learnt</a:t>
            </a:r>
            <a:endParaRPr lang="en-GB" dirty="0"/>
          </a:p>
        </p:txBody>
      </p:sp>
      <p:sp>
        <p:nvSpPr>
          <p:cNvPr id="6" name="Fußzeilenplatzhalter 5">
            <a:extLst>
              <a:ext uri="{FF2B5EF4-FFF2-40B4-BE49-F238E27FC236}">
                <a16:creationId xmlns:a16="http://schemas.microsoft.com/office/drawing/2014/main" id="{506B6BBF-15C9-0722-9957-88EA86B60A48}"/>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sp>
        <p:nvSpPr>
          <p:cNvPr id="25" name="Rechteck 24">
            <a:extLst>
              <a:ext uri="{FF2B5EF4-FFF2-40B4-BE49-F238E27FC236}">
                <a16:creationId xmlns:a16="http://schemas.microsoft.com/office/drawing/2014/main" id="{3A11B248-2D3A-018C-98CB-63E02803B4AA}"/>
              </a:ext>
            </a:extLst>
          </p:cNvPr>
          <p:cNvSpPr/>
          <p:nvPr/>
        </p:nvSpPr>
        <p:spPr>
          <a:xfrm>
            <a:off x="388800" y="3460239"/>
            <a:ext cx="468000" cy="275361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tx1"/>
              </a:solidFill>
            </a:endParaRPr>
          </a:p>
        </p:txBody>
      </p:sp>
      <p:pic>
        <p:nvPicPr>
          <p:cNvPr id="21" name="Grafik 20">
            <a:extLst>
              <a:ext uri="{FF2B5EF4-FFF2-40B4-BE49-F238E27FC236}">
                <a16:creationId xmlns:a16="http://schemas.microsoft.com/office/drawing/2014/main" id="{3918433D-D654-6AB6-ECA8-BFA18A71CA2D}"/>
              </a:ext>
            </a:extLst>
          </p:cNvPr>
          <p:cNvPicPr>
            <a:picLocks noChangeAspect="1"/>
          </p:cNvPicPr>
          <p:nvPr/>
        </p:nvPicPr>
        <p:blipFill>
          <a:blip r:embed="rId3"/>
          <a:stretch>
            <a:fillRect/>
          </a:stretch>
        </p:blipFill>
        <p:spPr>
          <a:xfrm>
            <a:off x="5285592" y="1768931"/>
            <a:ext cx="3463120" cy="4264710"/>
          </a:xfrm>
          <a:prstGeom prst="rect">
            <a:avLst/>
          </a:prstGeom>
        </p:spPr>
      </p:pic>
      <p:sp>
        <p:nvSpPr>
          <p:cNvPr id="27" name="Inhaltsplatzhalter 3">
            <a:extLst>
              <a:ext uri="{FF2B5EF4-FFF2-40B4-BE49-F238E27FC236}">
                <a16:creationId xmlns:a16="http://schemas.microsoft.com/office/drawing/2014/main" id="{11179E82-EBF4-7B07-E3E8-4F172915C195}"/>
              </a:ext>
            </a:extLst>
          </p:cNvPr>
          <p:cNvSpPr>
            <a:spLocks noGrp="1"/>
          </p:cNvSpPr>
          <p:nvPr>
            <p:ph idx="1"/>
          </p:nvPr>
        </p:nvSpPr>
        <p:spPr>
          <a:xfrm>
            <a:off x="591597" y="764704"/>
            <a:ext cx="4484459" cy="5298281"/>
          </a:xfrm>
        </p:spPr>
        <p:txBody>
          <a:bodyPr/>
          <a:lstStyle/>
          <a:p>
            <a:pPr marL="0" indent="0">
              <a:buNone/>
            </a:pPr>
            <a:r>
              <a:rPr lang="en-GB" dirty="0"/>
              <a:t>Skew quad investigation:</a:t>
            </a:r>
          </a:p>
          <a:p>
            <a:r>
              <a:rPr lang="en-GB" dirty="0"/>
              <a:t>Conducted optical measurements of local mechanical movement of the magnets during shift movement (resolution &lt;1um)</a:t>
            </a:r>
          </a:p>
          <a:p>
            <a:r>
              <a:rPr lang="en-GB" dirty="0"/>
              <a:t>Magnets on one keeper move by about 20um and up to 1mrad in angle during one shift cycle.</a:t>
            </a:r>
          </a:p>
          <a:p>
            <a:r>
              <a:rPr lang="en-GB" dirty="0"/>
              <a:t>Difference between magnet pairs on the keeper: 2-3um.</a:t>
            </a:r>
          </a:p>
          <a:p>
            <a:pPr>
              <a:buFont typeface="Wingdings" panose="05000000000000000000" pitchFamily="2" charset="2"/>
              <a:buChar char="Ø"/>
            </a:pPr>
            <a:r>
              <a:rPr lang="en-GB" dirty="0"/>
              <a:t>Small but systematic difference for "positive" / "negative" </a:t>
            </a:r>
            <a:r>
              <a:rPr lang="en-GB" dirty="0" err="1"/>
              <a:t>halfperiods</a:t>
            </a:r>
            <a:r>
              <a:rPr lang="en-GB" dirty="0"/>
              <a:t> most probably causes multipoles shift dependence.</a:t>
            </a:r>
          </a:p>
          <a:p>
            <a:endParaRPr lang="en-GB" dirty="0"/>
          </a:p>
          <a:p>
            <a:pPr lvl="1"/>
            <a:endParaRPr lang="en-GB" dirty="0"/>
          </a:p>
          <a:p>
            <a:pPr marL="0" indent="0">
              <a:buNone/>
            </a:pPr>
            <a:endParaRPr lang="en-GB" dirty="0"/>
          </a:p>
          <a:p>
            <a:endParaRPr lang="en-GB" dirty="0"/>
          </a:p>
        </p:txBody>
      </p:sp>
      <p:sp>
        <p:nvSpPr>
          <p:cNvPr id="28" name="Textfeld 27">
            <a:extLst>
              <a:ext uri="{FF2B5EF4-FFF2-40B4-BE49-F238E27FC236}">
                <a16:creationId xmlns:a16="http://schemas.microsoft.com/office/drawing/2014/main" id="{0DCCBE7B-7973-3B87-88D5-62256C3030F8}"/>
              </a:ext>
            </a:extLst>
          </p:cNvPr>
          <p:cNvSpPr txBox="1"/>
          <p:nvPr/>
        </p:nvSpPr>
        <p:spPr>
          <a:xfrm>
            <a:off x="5580112" y="5921466"/>
            <a:ext cx="3269875" cy="584775"/>
          </a:xfrm>
          <a:prstGeom prst="rect">
            <a:avLst/>
          </a:prstGeom>
          <a:solidFill>
            <a:schemeClr val="bg1"/>
          </a:solidFill>
          <a:ln>
            <a:noFill/>
          </a:ln>
        </p:spPr>
        <p:txBody>
          <a:bodyPr wrap="square" rtlCol="0">
            <a:spAutoFit/>
          </a:bodyPr>
          <a:lstStyle/>
          <a:p>
            <a:pPr algn="ctr"/>
            <a:r>
              <a:rPr lang="de-DE" sz="1600" dirty="0">
                <a:solidFill>
                  <a:schemeClr val="tx2"/>
                </a:solidFill>
              </a:rPr>
              <a:t>shift </a:t>
            </a:r>
            <a:r>
              <a:rPr lang="de-DE" sz="1600" dirty="0" err="1">
                <a:solidFill>
                  <a:schemeClr val="tx2"/>
                </a:solidFill>
              </a:rPr>
              <a:t>moving</a:t>
            </a:r>
            <a:r>
              <a:rPr lang="de-DE" sz="1600" dirty="0">
                <a:solidFill>
                  <a:schemeClr val="tx2"/>
                </a:solidFill>
              </a:rPr>
              <a:t> </a:t>
            </a:r>
            <a:r>
              <a:rPr lang="de-DE" sz="1600" dirty="0" err="1">
                <a:solidFill>
                  <a:schemeClr val="tx2"/>
                </a:solidFill>
              </a:rPr>
              <a:t>from</a:t>
            </a:r>
            <a:endParaRPr lang="de-DE" sz="1600" dirty="0">
              <a:solidFill>
                <a:schemeClr val="tx2"/>
              </a:solidFill>
            </a:endParaRPr>
          </a:p>
          <a:p>
            <a:pPr algn="ctr"/>
            <a:r>
              <a:rPr lang="de-DE" sz="1600" dirty="0">
                <a:solidFill>
                  <a:schemeClr val="tx2"/>
                </a:solidFill>
              </a:rPr>
              <a:t>-1…….-0.5..…..0..…..+0.5.……+1</a:t>
            </a:r>
            <a:endParaRPr lang="en-GB" sz="1600" dirty="0" err="1">
              <a:solidFill>
                <a:schemeClr val="tx2"/>
              </a:solidFill>
            </a:endParaRPr>
          </a:p>
        </p:txBody>
      </p:sp>
      <p:sp>
        <p:nvSpPr>
          <p:cNvPr id="29" name="Textfeld 28">
            <a:extLst>
              <a:ext uri="{FF2B5EF4-FFF2-40B4-BE49-F238E27FC236}">
                <a16:creationId xmlns:a16="http://schemas.microsoft.com/office/drawing/2014/main" id="{A84EC740-6285-E272-EC3C-275EA76FE8FD}"/>
              </a:ext>
            </a:extLst>
          </p:cNvPr>
          <p:cNvSpPr txBox="1"/>
          <p:nvPr/>
        </p:nvSpPr>
        <p:spPr>
          <a:xfrm rot="16200000">
            <a:off x="4140390" y="4872780"/>
            <a:ext cx="2093843" cy="307777"/>
          </a:xfrm>
          <a:prstGeom prst="rect">
            <a:avLst/>
          </a:prstGeom>
          <a:noFill/>
        </p:spPr>
        <p:txBody>
          <a:bodyPr wrap="none" rtlCol="0">
            <a:spAutoFit/>
          </a:bodyPr>
          <a:lstStyle/>
          <a:p>
            <a:r>
              <a:rPr lang="de-DE" sz="1400" dirty="0" err="1">
                <a:solidFill>
                  <a:schemeClr val="tx2"/>
                </a:solidFill>
              </a:rPr>
              <a:t>change</a:t>
            </a:r>
            <a:r>
              <a:rPr lang="de-DE" sz="1400" dirty="0">
                <a:solidFill>
                  <a:schemeClr val="tx2"/>
                </a:solidFill>
              </a:rPr>
              <a:t> in </a:t>
            </a:r>
            <a:r>
              <a:rPr lang="de-DE" sz="1400" dirty="0" err="1">
                <a:solidFill>
                  <a:schemeClr val="tx2"/>
                </a:solidFill>
              </a:rPr>
              <a:t>position</a:t>
            </a:r>
            <a:r>
              <a:rPr lang="de-DE" sz="1400" dirty="0">
                <a:solidFill>
                  <a:schemeClr val="tx2"/>
                </a:solidFill>
              </a:rPr>
              <a:t> (mm)</a:t>
            </a:r>
            <a:endParaRPr lang="en-GB" sz="1400" dirty="0" err="1">
              <a:solidFill>
                <a:schemeClr val="tx2"/>
              </a:solidFill>
            </a:endParaRPr>
          </a:p>
        </p:txBody>
      </p:sp>
      <p:sp>
        <p:nvSpPr>
          <p:cNvPr id="30" name="Textfeld 29">
            <a:extLst>
              <a:ext uri="{FF2B5EF4-FFF2-40B4-BE49-F238E27FC236}">
                <a16:creationId xmlns:a16="http://schemas.microsoft.com/office/drawing/2014/main" id="{F3F09B09-3509-A3C4-8C93-BCD0B683B404}"/>
              </a:ext>
            </a:extLst>
          </p:cNvPr>
          <p:cNvSpPr txBox="1"/>
          <p:nvPr/>
        </p:nvSpPr>
        <p:spPr>
          <a:xfrm rot="16200000">
            <a:off x="4300834" y="2778936"/>
            <a:ext cx="1874231" cy="307777"/>
          </a:xfrm>
          <a:prstGeom prst="rect">
            <a:avLst/>
          </a:prstGeom>
          <a:noFill/>
        </p:spPr>
        <p:txBody>
          <a:bodyPr wrap="none" rtlCol="0">
            <a:spAutoFit/>
          </a:bodyPr>
          <a:lstStyle/>
          <a:p>
            <a:r>
              <a:rPr lang="de-DE" sz="1400" dirty="0" err="1">
                <a:solidFill>
                  <a:schemeClr val="tx2"/>
                </a:solidFill>
              </a:rPr>
              <a:t>change</a:t>
            </a:r>
            <a:r>
              <a:rPr lang="de-DE" sz="1400" dirty="0">
                <a:solidFill>
                  <a:schemeClr val="tx2"/>
                </a:solidFill>
              </a:rPr>
              <a:t> in angle (</a:t>
            </a:r>
            <a:r>
              <a:rPr lang="de-DE" sz="1400" dirty="0" err="1">
                <a:solidFill>
                  <a:schemeClr val="tx2"/>
                </a:solidFill>
              </a:rPr>
              <a:t>rad</a:t>
            </a:r>
            <a:r>
              <a:rPr lang="de-DE" sz="1400" dirty="0">
                <a:solidFill>
                  <a:schemeClr val="tx2"/>
                </a:solidFill>
              </a:rPr>
              <a:t>)</a:t>
            </a:r>
            <a:endParaRPr lang="en-GB" sz="1400" dirty="0" err="1">
              <a:solidFill>
                <a:schemeClr val="tx2"/>
              </a:solidFill>
            </a:endParaRPr>
          </a:p>
        </p:txBody>
      </p:sp>
      <p:sp>
        <p:nvSpPr>
          <p:cNvPr id="31" name="Textfeld 30">
            <a:extLst>
              <a:ext uri="{FF2B5EF4-FFF2-40B4-BE49-F238E27FC236}">
                <a16:creationId xmlns:a16="http://schemas.microsoft.com/office/drawing/2014/main" id="{86590905-CAAB-2DA6-9E45-B92B3E354E41}"/>
              </a:ext>
            </a:extLst>
          </p:cNvPr>
          <p:cNvSpPr txBox="1"/>
          <p:nvPr/>
        </p:nvSpPr>
        <p:spPr>
          <a:xfrm>
            <a:off x="7523470" y="1908221"/>
            <a:ext cx="1081835" cy="338554"/>
          </a:xfrm>
          <a:prstGeom prst="rect">
            <a:avLst/>
          </a:prstGeom>
          <a:noFill/>
        </p:spPr>
        <p:txBody>
          <a:bodyPr wrap="none" rtlCol="0">
            <a:spAutoFit/>
          </a:bodyPr>
          <a:lstStyle/>
          <a:p>
            <a:r>
              <a:rPr lang="de-DE" sz="1600" dirty="0" err="1">
                <a:solidFill>
                  <a:srgbClr val="00B050"/>
                </a:solidFill>
              </a:rPr>
              <a:t>difference</a:t>
            </a:r>
            <a:endParaRPr lang="en-GB" sz="1600" dirty="0" err="1">
              <a:solidFill>
                <a:srgbClr val="00B050"/>
              </a:solidFill>
            </a:endParaRPr>
          </a:p>
        </p:txBody>
      </p:sp>
      <p:sp>
        <p:nvSpPr>
          <p:cNvPr id="32" name="Textfeld 31">
            <a:extLst>
              <a:ext uri="{FF2B5EF4-FFF2-40B4-BE49-F238E27FC236}">
                <a16:creationId xmlns:a16="http://schemas.microsoft.com/office/drawing/2014/main" id="{24CB6101-B7E0-D51C-D551-E161782981FF}"/>
              </a:ext>
            </a:extLst>
          </p:cNvPr>
          <p:cNvSpPr txBox="1"/>
          <p:nvPr/>
        </p:nvSpPr>
        <p:spPr>
          <a:xfrm>
            <a:off x="7308894" y="2584708"/>
            <a:ext cx="1439818" cy="338554"/>
          </a:xfrm>
          <a:prstGeom prst="rect">
            <a:avLst/>
          </a:prstGeom>
          <a:noFill/>
        </p:spPr>
        <p:txBody>
          <a:bodyPr wrap="none" rtlCol="0">
            <a:spAutoFit/>
          </a:bodyPr>
          <a:lstStyle/>
          <a:p>
            <a:r>
              <a:rPr lang="de-DE" sz="1600" dirty="0" err="1">
                <a:solidFill>
                  <a:srgbClr val="FF9933"/>
                </a:solidFill>
              </a:rPr>
              <a:t>magnet</a:t>
            </a:r>
            <a:r>
              <a:rPr lang="de-DE" sz="1600" dirty="0">
                <a:solidFill>
                  <a:srgbClr val="FF9933"/>
                </a:solidFill>
              </a:rPr>
              <a:t> pair 1</a:t>
            </a:r>
            <a:endParaRPr lang="en-GB" sz="1600" dirty="0" err="1">
              <a:solidFill>
                <a:srgbClr val="FF9933"/>
              </a:solidFill>
            </a:endParaRPr>
          </a:p>
        </p:txBody>
      </p:sp>
      <p:sp>
        <p:nvSpPr>
          <p:cNvPr id="33" name="Textfeld 32">
            <a:extLst>
              <a:ext uri="{FF2B5EF4-FFF2-40B4-BE49-F238E27FC236}">
                <a16:creationId xmlns:a16="http://schemas.microsoft.com/office/drawing/2014/main" id="{6AB75E5B-3D8A-AA75-F13A-E2F325246837}"/>
              </a:ext>
            </a:extLst>
          </p:cNvPr>
          <p:cNvSpPr txBox="1"/>
          <p:nvPr/>
        </p:nvSpPr>
        <p:spPr>
          <a:xfrm>
            <a:off x="5668037" y="3337368"/>
            <a:ext cx="1439818" cy="338554"/>
          </a:xfrm>
          <a:prstGeom prst="rect">
            <a:avLst/>
          </a:prstGeom>
          <a:noFill/>
        </p:spPr>
        <p:txBody>
          <a:bodyPr wrap="none" rtlCol="0">
            <a:spAutoFit/>
          </a:bodyPr>
          <a:lstStyle/>
          <a:p>
            <a:r>
              <a:rPr lang="de-DE" sz="1600" dirty="0" err="1">
                <a:solidFill>
                  <a:schemeClr val="accent1"/>
                </a:solidFill>
              </a:rPr>
              <a:t>magnet</a:t>
            </a:r>
            <a:r>
              <a:rPr lang="de-DE" sz="1600" dirty="0">
                <a:solidFill>
                  <a:schemeClr val="accent1"/>
                </a:solidFill>
              </a:rPr>
              <a:t> pair 2</a:t>
            </a:r>
            <a:endParaRPr lang="en-GB" sz="1600" dirty="0" err="1">
              <a:solidFill>
                <a:schemeClr val="accent1"/>
              </a:solidFill>
            </a:endParaRPr>
          </a:p>
        </p:txBody>
      </p:sp>
      <p:sp>
        <p:nvSpPr>
          <p:cNvPr id="34" name="Textfeld 33">
            <a:extLst>
              <a:ext uri="{FF2B5EF4-FFF2-40B4-BE49-F238E27FC236}">
                <a16:creationId xmlns:a16="http://schemas.microsoft.com/office/drawing/2014/main" id="{76DA8BE7-926D-CB5A-31F3-3B898E2A0ADF}"/>
              </a:ext>
            </a:extLst>
          </p:cNvPr>
          <p:cNvSpPr txBox="1"/>
          <p:nvPr/>
        </p:nvSpPr>
        <p:spPr>
          <a:xfrm>
            <a:off x="7340470" y="5360284"/>
            <a:ext cx="1439818" cy="338554"/>
          </a:xfrm>
          <a:prstGeom prst="rect">
            <a:avLst/>
          </a:prstGeom>
          <a:noFill/>
        </p:spPr>
        <p:txBody>
          <a:bodyPr wrap="none" rtlCol="0">
            <a:spAutoFit/>
          </a:bodyPr>
          <a:lstStyle/>
          <a:p>
            <a:r>
              <a:rPr lang="de-DE" sz="1600" dirty="0" err="1">
                <a:solidFill>
                  <a:srgbClr val="FF9933"/>
                </a:solidFill>
              </a:rPr>
              <a:t>magnet</a:t>
            </a:r>
            <a:r>
              <a:rPr lang="de-DE" sz="1600" dirty="0">
                <a:solidFill>
                  <a:srgbClr val="FF9933"/>
                </a:solidFill>
              </a:rPr>
              <a:t> pair 1</a:t>
            </a:r>
            <a:endParaRPr lang="en-GB" sz="1600" dirty="0" err="1">
              <a:solidFill>
                <a:srgbClr val="FF9933"/>
              </a:solidFill>
            </a:endParaRPr>
          </a:p>
        </p:txBody>
      </p:sp>
      <p:sp>
        <p:nvSpPr>
          <p:cNvPr id="35" name="Textfeld 34">
            <a:extLst>
              <a:ext uri="{FF2B5EF4-FFF2-40B4-BE49-F238E27FC236}">
                <a16:creationId xmlns:a16="http://schemas.microsoft.com/office/drawing/2014/main" id="{6BD19C74-32B5-7DB3-356E-C642A7788069}"/>
              </a:ext>
            </a:extLst>
          </p:cNvPr>
          <p:cNvSpPr txBox="1"/>
          <p:nvPr/>
        </p:nvSpPr>
        <p:spPr>
          <a:xfrm>
            <a:off x="5601679" y="4013855"/>
            <a:ext cx="1439818" cy="338554"/>
          </a:xfrm>
          <a:prstGeom prst="rect">
            <a:avLst/>
          </a:prstGeom>
          <a:noFill/>
        </p:spPr>
        <p:txBody>
          <a:bodyPr wrap="none" rtlCol="0">
            <a:spAutoFit/>
          </a:bodyPr>
          <a:lstStyle/>
          <a:p>
            <a:r>
              <a:rPr lang="de-DE" sz="1600" dirty="0" err="1">
                <a:solidFill>
                  <a:schemeClr val="accent1"/>
                </a:solidFill>
              </a:rPr>
              <a:t>magnet</a:t>
            </a:r>
            <a:r>
              <a:rPr lang="de-DE" sz="1600" dirty="0">
                <a:solidFill>
                  <a:schemeClr val="accent1"/>
                </a:solidFill>
              </a:rPr>
              <a:t> pair 2</a:t>
            </a:r>
            <a:endParaRPr lang="en-GB" sz="1600" dirty="0" err="1">
              <a:solidFill>
                <a:schemeClr val="accent1"/>
              </a:solidFill>
            </a:endParaRPr>
          </a:p>
        </p:txBody>
      </p:sp>
      <p:pic>
        <p:nvPicPr>
          <p:cNvPr id="37" name="Grafik 36" descr="Fragezeichen mit einfarbiger Füllung">
            <a:extLst>
              <a:ext uri="{FF2B5EF4-FFF2-40B4-BE49-F238E27FC236}">
                <a16:creationId xmlns:a16="http://schemas.microsoft.com/office/drawing/2014/main" id="{CFC8C7FC-6A28-5E19-FFC9-A46B5BF6BD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88" y="590771"/>
            <a:ext cx="689682" cy="689682"/>
          </a:xfrm>
          <a:prstGeom prst="rect">
            <a:avLst/>
          </a:prstGeom>
        </p:spPr>
      </p:pic>
      <p:pic>
        <p:nvPicPr>
          <p:cNvPr id="5" name="Grafik 4" descr="Ein Bild, das Design enthält.&#10;&#10;KI-generierte Inhalte können fehlerhaft sein.">
            <a:extLst>
              <a:ext uri="{FF2B5EF4-FFF2-40B4-BE49-F238E27FC236}">
                <a16:creationId xmlns:a16="http://schemas.microsoft.com/office/drawing/2014/main" id="{BE7A9574-F683-7A24-76A6-27647133FA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112" y="137938"/>
            <a:ext cx="1382338" cy="1630373"/>
          </a:xfrm>
          <a:prstGeom prst="rect">
            <a:avLst/>
          </a:prstGeom>
        </p:spPr>
      </p:pic>
    </p:spTree>
    <p:extLst>
      <p:ext uri="{BB962C8B-B14F-4D97-AF65-F5344CB8AC3E}">
        <p14:creationId xmlns:p14="http://schemas.microsoft.com/office/powerpoint/2010/main" val="2618695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CFD482-C037-3C01-D81E-6FD0A55CFE14}"/>
              </a:ext>
            </a:extLst>
          </p:cNvPr>
          <p:cNvSpPr>
            <a:spLocks noGrp="1"/>
          </p:cNvSpPr>
          <p:nvPr>
            <p:ph type="title"/>
          </p:nvPr>
        </p:nvSpPr>
        <p:spPr/>
        <p:txBody>
          <a:bodyPr/>
          <a:lstStyle/>
          <a:p>
            <a:r>
              <a:rPr lang="en-US" dirty="0"/>
              <a:t>APPLEIII Afterburner for FLASH2</a:t>
            </a:r>
            <a:endParaRPr lang="en-GB" dirty="0"/>
          </a:p>
        </p:txBody>
      </p:sp>
      <p:sp>
        <p:nvSpPr>
          <p:cNvPr id="3" name="Textplatzhalter 2">
            <a:extLst>
              <a:ext uri="{FF2B5EF4-FFF2-40B4-BE49-F238E27FC236}">
                <a16:creationId xmlns:a16="http://schemas.microsoft.com/office/drawing/2014/main" id="{AD0400DC-DA6E-9B71-6E81-08A5A675E3CF}"/>
              </a:ext>
            </a:extLst>
          </p:cNvPr>
          <p:cNvSpPr>
            <a:spLocks noGrp="1"/>
          </p:cNvSpPr>
          <p:nvPr>
            <p:ph type="body" sz="quarter" idx="13"/>
          </p:nvPr>
        </p:nvSpPr>
        <p:spPr/>
        <p:txBody>
          <a:bodyPr/>
          <a:lstStyle/>
          <a:p>
            <a:r>
              <a:rPr lang="en-US" dirty="0"/>
              <a:t>In operation</a:t>
            </a:r>
            <a:endParaRPr lang="en-GB" dirty="0"/>
          </a:p>
        </p:txBody>
      </p:sp>
      <p:sp>
        <p:nvSpPr>
          <p:cNvPr id="6" name="Fußzeilenplatzhalter 5">
            <a:extLst>
              <a:ext uri="{FF2B5EF4-FFF2-40B4-BE49-F238E27FC236}">
                <a16:creationId xmlns:a16="http://schemas.microsoft.com/office/drawing/2014/main" id="{0329468E-5E0B-5A1F-850A-A13DF6D8994E}"/>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pic>
        <p:nvPicPr>
          <p:cNvPr id="7" name="Grafik 6">
            <a:extLst>
              <a:ext uri="{FF2B5EF4-FFF2-40B4-BE49-F238E27FC236}">
                <a16:creationId xmlns:a16="http://schemas.microsoft.com/office/drawing/2014/main" id="{44F97A40-EAE0-2FF9-3006-54A1B73A89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597" y="1052736"/>
            <a:ext cx="4234115" cy="2695364"/>
          </a:xfrm>
          <a:prstGeom prst="rect">
            <a:avLst/>
          </a:prstGeom>
        </p:spPr>
      </p:pic>
      <p:sp>
        <p:nvSpPr>
          <p:cNvPr id="8" name="Textfeld 7">
            <a:extLst>
              <a:ext uri="{FF2B5EF4-FFF2-40B4-BE49-F238E27FC236}">
                <a16:creationId xmlns:a16="http://schemas.microsoft.com/office/drawing/2014/main" id="{CA27CF87-9B5B-7BEB-5F6E-5CA311E63A5D}"/>
              </a:ext>
            </a:extLst>
          </p:cNvPr>
          <p:cNvSpPr txBox="1"/>
          <p:nvPr/>
        </p:nvSpPr>
        <p:spPr>
          <a:xfrm>
            <a:off x="252000" y="3701873"/>
            <a:ext cx="4316511"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ea typeface="Calibri" panose="020F0502020204030204" pitchFamily="34" charset="0"/>
                <a:cs typeface="Calibri" panose="020F0502020204030204" pitchFamily="34" charset="0"/>
              </a:rPr>
              <a:t>Ball chamber instrument</a:t>
            </a:r>
          </a:p>
          <a:p>
            <a:pPr marL="285750" indent="-285750">
              <a:buFont typeface="Arial" panose="020B0604020202020204" pitchFamily="34" charset="0"/>
              <a:buChar char="•"/>
            </a:pPr>
            <a:r>
              <a:rPr lang="en-US" sz="1600" dirty="0">
                <a:ea typeface="Calibri" panose="020F0502020204030204" pitchFamily="34" charset="0"/>
                <a:cs typeface="Calibri" panose="020F0502020204030204" pitchFamily="34" charset="0"/>
              </a:rPr>
              <a:t>Measuring angular distribution of photoelectron emission</a:t>
            </a:r>
            <a:br>
              <a:rPr lang="en-US" sz="1600" dirty="0">
                <a:ea typeface="Calibri" panose="020F0502020204030204" pitchFamily="34" charset="0"/>
                <a:cs typeface="Calibri" panose="020F0502020204030204" pitchFamily="34" charset="0"/>
              </a:rPr>
            </a:br>
            <a:r>
              <a:rPr lang="en-US" sz="1600" dirty="0">
                <a:ea typeface="Calibri" panose="020F0502020204030204" pitchFamily="34" charset="0"/>
                <a:cs typeface="Calibri" panose="020F0502020204030204" pitchFamily="34" charset="0"/>
              </a:rPr>
              <a:t>of a certain photoelectron feature from 3rd harmonic</a:t>
            </a:r>
          </a:p>
          <a:p>
            <a:endParaRPr lang="de-DE" sz="1600" dirty="0" err="1"/>
          </a:p>
        </p:txBody>
      </p:sp>
      <p:pic>
        <p:nvPicPr>
          <p:cNvPr id="9" name="Grafik 8">
            <a:extLst>
              <a:ext uri="{FF2B5EF4-FFF2-40B4-BE49-F238E27FC236}">
                <a16:creationId xmlns:a16="http://schemas.microsoft.com/office/drawing/2014/main" id="{5E82C5EF-0E72-F496-996B-46160FB02D76}"/>
              </a:ext>
            </a:extLst>
          </p:cNvPr>
          <p:cNvPicPr>
            <a:picLocks noChangeAspect="1"/>
          </p:cNvPicPr>
          <p:nvPr/>
        </p:nvPicPr>
        <p:blipFill>
          <a:blip r:embed="rId5"/>
          <a:stretch>
            <a:fillRect/>
          </a:stretch>
        </p:blipFill>
        <p:spPr>
          <a:xfrm>
            <a:off x="3004637" y="2840561"/>
            <a:ext cx="1685091" cy="713266"/>
          </a:xfrm>
          <a:prstGeom prst="rect">
            <a:avLst/>
          </a:prstGeom>
        </p:spPr>
      </p:pic>
      <p:pic>
        <p:nvPicPr>
          <p:cNvPr id="10" name="Grafik 9">
            <a:extLst>
              <a:ext uri="{FF2B5EF4-FFF2-40B4-BE49-F238E27FC236}">
                <a16:creationId xmlns:a16="http://schemas.microsoft.com/office/drawing/2014/main" id="{71352BBD-6C82-D2A9-A88D-30352C908602}"/>
              </a:ext>
            </a:extLst>
          </p:cNvPr>
          <p:cNvPicPr>
            <a:picLocks noChangeAspect="1"/>
          </p:cNvPicPr>
          <p:nvPr/>
        </p:nvPicPr>
        <p:blipFill>
          <a:blip r:embed="rId6"/>
          <a:stretch>
            <a:fillRect/>
          </a:stretch>
        </p:blipFill>
        <p:spPr>
          <a:xfrm>
            <a:off x="6948264" y="1568831"/>
            <a:ext cx="2039349" cy="1422403"/>
          </a:xfrm>
          <a:prstGeom prst="rect">
            <a:avLst/>
          </a:prstGeom>
        </p:spPr>
      </p:pic>
      <p:pic>
        <p:nvPicPr>
          <p:cNvPr id="11" name="Grafik 10">
            <a:extLst>
              <a:ext uri="{FF2B5EF4-FFF2-40B4-BE49-F238E27FC236}">
                <a16:creationId xmlns:a16="http://schemas.microsoft.com/office/drawing/2014/main" id="{29A039C9-47E8-9449-2F83-790512264D84}"/>
              </a:ext>
            </a:extLst>
          </p:cNvPr>
          <p:cNvPicPr>
            <a:picLocks noChangeAspect="1"/>
          </p:cNvPicPr>
          <p:nvPr/>
        </p:nvPicPr>
        <p:blipFill>
          <a:blip r:embed="rId7"/>
          <a:stretch>
            <a:fillRect/>
          </a:stretch>
        </p:blipFill>
        <p:spPr>
          <a:xfrm>
            <a:off x="2132620" y="4869160"/>
            <a:ext cx="2056486" cy="1415547"/>
          </a:xfrm>
          <a:prstGeom prst="rect">
            <a:avLst/>
          </a:prstGeom>
        </p:spPr>
      </p:pic>
      <p:sp>
        <p:nvSpPr>
          <p:cNvPr id="12" name="Rechteck 11">
            <a:extLst>
              <a:ext uri="{FF2B5EF4-FFF2-40B4-BE49-F238E27FC236}">
                <a16:creationId xmlns:a16="http://schemas.microsoft.com/office/drawing/2014/main" id="{C0C91D49-5A8A-4F4F-36A6-4E6A8AB7F7FD}"/>
              </a:ext>
            </a:extLst>
          </p:cNvPr>
          <p:cNvSpPr/>
          <p:nvPr/>
        </p:nvSpPr>
        <p:spPr>
          <a:xfrm>
            <a:off x="7426202" y="3018438"/>
            <a:ext cx="1083472" cy="338554"/>
          </a:xfrm>
          <a:prstGeom prst="rect">
            <a:avLst/>
          </a:prstGeom>
          <a:solidFill>
            <a:schemeClr val="bg1"/>
          </a:solidFill>
          <a:ln w="6350">
            <a:solidFill>
              <a:schemeClr val="bg1">
                <a:lumMod val="50000"/>
              </a:schemeClr>
            </a:solidFill>
          </a:ln>
        </p:spPr>
        <p:txBody>
          <a:bodyPr wrap="square">
            <a:spAutoFit/>
          </a:bodyPr>
          <a:lstStyle/>
          <a:p>
            <a:r>
              <a:rPr lang="de-DE" sz="1600" dirty="0">
                <a:solidFill>
                  <a:srgbClr val="000000"/>
                </a:solidFill>
              </a:rPr>
              <a:t>P1= 0.98</a:t>
            </a:r>
            <a:endParaRPr lang="de-DE" sz="1600" dirty="0"/>
          </a:p>
        </p:txBody>
      </p:sp>
      <p:sp>
        <p:nvSpPr>
          <p:cNvPr id="13" name="Rechteck 12">
            <a:extLst>
              <a:ext uri="{FF2B5EF4-FFF2-40B4-BE49-F238E27FC236}">
                <a16:creationId xmlns:a16="http://schemas.microsoft.com/office/drawing/2014/main" id="{7D790D92-C477-48C8-4726-49DF5E0551D1}"/>
              </a:ext>
            </a:extLst>
          </p:cNvPr>
          <p:cNvSpPr/>
          <p:nvPr/>
        </p:nvSpPr>
        <p:spPr>
          <a:xfrm>
            <a:off x="2630757" y="5949280"/>
            <a:ext cx="1075743" cy="338554"/>
          </a:xfrm>
          <a:prstGeom prst="rect">
            <a:avLst/>
          </a:prstGeom>
          <a:solidFill>
            <a:schemeClr val="bg1"/>
          </a:solidFill>
          <a:ln w="6350">
            <a:solidFill>
              <a:schemeClr val="bg1">
                <a:lumMod val="50000"/>
              </a:schemeClr>
            </a:solidFill>
          </a:ln>
        </p:spPr>
        <p:txBody>
          <a:bodyPr wrap="square">
            <a:spAutoFit/>
          </a:bodyPr>
          <a:lstStyle/>
          <a:p>
            <a:r>
              <a:rPr lang="de-DE" sz="1600" dirty="0">
                <a:solidFill>
                  <a:srgbClr val="000000"/>
                </a:solidFill>
              </a:rPr>
              <a:t>P1= 0.99</a:t>
            </a:r>
            <a:endParaRPr lang="de-DE" sz="1600" dirty="0"/>
          </a:p>
        </p:txBody>
      </p:sp>
      <p:sp>
        <p:nvSpPr>
          <p:cNvPr id="14" name="Rechteck 13">
            <a:extLst>
              <a:ext uri="{FF2B5EF4-FFF2-40B4-BE49-F238E27FC236}">
                <a16:creationId xmlns:a16="http://schemas.microsoft.com/office/drawing/2014/main" id="{3F834FBF-51EA-4C2B-C39D-0C6A18181B42}"/>
              </a:ext>
            </a:extLst>
          </p:cNvPr>
          <p:cNvSpPr/>
          <p:nvPr/>
        </p:nvSpPr>
        <p:spPr>
          <a:xfrm>
            <a:off x="2323404" y="6242246"/>
            <a:ext cx="1976233" cy="338554"/>
          </a:xfrm>
          <a:prstGeom prst="rect">
            <a:avLst/>
          </a:prstGeom>
          <a:solidFill>
            <a:srgbClr val="C00000">
              <a:alpha val="17000"/>
            </a:srgbClr>
          </a:solidFill>
          <a:ln w="6350">
            <a:solidFill>
              <a:srgbClr val="C00000"/>
            </a:solidFill>
          </a:ln>
        </p:spPr>
        <p:txBody>
          <a:bodyPr wrap="square">
            <a:spAutoFit/>
          </a:bodyPr>
          <a:lstStyle/>
          <a:p>
            <a:r>
              <a:rPr lang="en-US" sz="1600" b="1" dirty="0">
                <a:solidFill>
                  <a:srgbClr val="C00000"/>
                </a:solidFill>
                <a:ea typeface="Calibri" panose="020F0502020204030204" pitchFamily="34" charset="0"/>
                <a:cs typeface="Calibri" panose="020F0502020204030204" pitchFamily="34" charset="0"/>
              </a:rPr>
              <a:t>ABU shift =  0.0</a:t>
            </a:r>
            <a:endParaRPr lang="de-DE" sz="1600" b="1" dirty="0">
              <a:solidFill>
                <a:srgbClr val="C00000"/>
              </a:solidFill>
            </a:endParaRPr>
          </a:p>
        </p:txBody>
      </p:sp>
      <p:pic>
        <p:nvPicPr>
          <p:cNvPr id="15" name="Grafik 14">
            <a:extLst>
              <a:ext uri="{FF2B5EF4-FFF2-40B4-BE49-F238E27FC236}">
                <a16:creationId xmlns:a16="http://schemas.microsoft.com/office/drawing/2014/main" id="{A2654427-2DC2-FD48-3812-D182901E38D8}"/>
              </a:ext>
            </a:extLst>
          </p:cNvPr>
          <p:cNvPicPr>
            <a:picLocks noChangeAspect="1"/>
          </p:cNvPicPr>
          <p:nvPr/>
        </p:nvPicPr>
        <p:blipFill>
          <a:blip r:embed="rId8"/>
          <a:stretch>
            <a:fillRect/>
          </a:stretch>
        </p:blipFill>
        <p:spPr>
          <a:xfrm>
            <a:off x="4644008" y="1656826"/>
            <a:ext cx="2063341" cy="1394983"/>
          </a:xfrm>
          <a:prstGeom prst="rect">
            <a:avLst/>
          </a:prstGeom>
        </p:spPr>
      </p:pic>
      <p:sp>
        <p:nvSpPr>
          <p:cNvPr id="16" name="Rechteck 15">
            <a:extLst>
              <a:ext uri="{FF2B5EF4-FFF2-40B4-BE49-F238E27FC236}">
                <a16:creationId xmlns:a16="http://schemas.microsoft.com/office/drawing/2014/main" id="{E6FD5603-1F06-71B0-3A89-E4555D77D7D3}"/>
              </a:ext>
            </a:extLst>
          </p:cNvPr>
          <p:cNvSpPr/>
          <p:nvPr/>
        </p:nvSpPr>
        <p:spPr>
          <a:xfrm>
            <a:off x="4962389" y="3018438"/>
            <a:ext cx="1083472" cy="338554"/>
          </a:xfrm>
          <a:prstGeom prst="rect">
            <a:avLst/>
          </a:prstGeom>
          <a:solidFill>
            <a:schemeClr val="bg1"/>
          </a:solidFill>
          <a:ln w="6350">
            <a:solidFill>
              <a:schemeClr val="bg1">
                <a:lumMod val="50000"/>
              </a:schemeClr>
            </a:solidFill>
          </a:ln>
        </p:spPr>
        <p:txBody>
          <a:bodyPr wrap="square">
            <a:spAutoFit/>
          </a:bodyPr>
          <a:lstStyle/>
          <a:p>
            <a:r>
              <a:rPr lang="de-DE" sz="1600" dirty="0">
                <a:solidFill>
                  <a:srgbClr val="000000"/>
                </a:solidFill>
              </a:rPr>
              <a:t>P1= 0.08</a:t>
            </a:r>
            <a:endParaRPr lang="de-DE" sz="1600" dirty="0"/>
          </a:p>
        </p:txBody>
      </p:sp>
      <p:pic>
        <p:nvPicPr>
          <p:cNvPr id="17" name="Grafik 16">
            <a:extLst>
              <a:ext uri="{FF2B5EF4-FFF2-40B4-BE49-F238E27FC236}">
                <a16:creationId xmlns:a16="http://schemas.microsoft.com/office/drawing/2014/main" id="{9C7523B6-5EC5-ABDE-C173-3B85015C70CC}"/>
              </a:ext>
            </a:extLst>
          </p:cNvPr>
          <p:cNvPicPr>
            <a:picLocks noChangeAspect="1"/>
          </p:cNvPicPr>
          <p:nvPr/>
        </p:nvPicPr>
        <p:blipFill>
          <a:blip r:embed="rId9"/>
          <a:stretch>
            <a:fillRect/>
          </a:stretch>
        </p:blipFill>
        <p:spPr>
          <a:xfrm>
            <a:off x="4595395" y="3471148"/>
            <a:ext cx="2059913" cy="1415547"/>
          </a:xfrm>
          <a:prstGeom prst="rect">
            <a:avLst/>
          </a:prstGeom>
        </p:spPr>
      </p:pic>
      <p:pic>
        <p:nvPicPr>
          <p:cNvPr id="18" name="Grafik 17">
            <a:extLst>
              <a:ext uri="{FF2B5EF4-FFF2-40B4-BE49-F238E27FC236}">
                <a16:creationId xmlns:a16="http://schemas.microsoft.com/office/drawing/2014/main" id="{3411E295-50AB-4451-BC3A-0E968FE75FCF}"/>
              </a:ext>
            </a:extLst>
          </p:cNvPr>
          <p:cNvPicPr>
            <a:picLocks noChangeAspect="1"/>
          </p:cNvPicPr>
          <p:nvPr/>
        </p:nvPicPr>
        <p:blipFill>
          <a:blip r:embed="rId10"/>
          <a:stretch>
            <a:fillRect/>
          </a:stretch>
        </p:blipFill>
        <p:spPr>
          <a:xfrm>
            <a:off x="6948264" y="3429473"/>
            <a:ext cx="2059913" cy="1418975"/>
          </a:xfrm>
          <a:prstGeom prst="rect">
            <a:avLst/>
          </a:prstGeom>
        </p:spPr>
      </p:pic>
      <p:sp>
        <p:nvSpPr>
          <p:cNvPr id="19" name="Rechteck 18">
            <a:extLst>
              <a:ext uri="{FF2B5EF4-FFF2-40B4-BE49-F238E27FC236}">
                <a16:creationId xmlns:a16="http://schemas.microsoft.com/office/drawing/2014/main" id="{8BB40FB8-64DE-9842-B0BD-A42A350ABBC8}"/>
              </a:ext>
            </a:extLst>
          </p:cNvPr>
          <p:cNvSpPr/>
          <p:nvPr/>
        </p:nvSpPr>
        <p:spPr>
          <a:xfrm>
            <a:off x="7426202" y="4780854"/>
            <a:ext cx="1083472" cy="338554"/>
          </a:xfrm>
          <a:prstGeom prst="rect">
            <a:avLst/>
          </a:prstGeom>
          <a:solidFill>
            <a:schemeClr val="bg1"/>
          </a:solidFill>
          <a:ln w="6350">
            <a:solidFill>
              <a:schemeClr val="bg1">
                <a:lumMod val="50000"/>
              </a:schemeClr>
            </a:solidFill>
          </a:ln>
        </p:spPr>
        <p:txBody>
          <a:bodyPr wrap="square">
            <a:spAutoFit/>
          </a:bodyPr>
          <a:lstStyle/>
          <a:p>
            <a:r>
              <a:rPr lang="de-DE" sz="1600" dirty="0">
                <a:solidFill>
                  <a:srgbClr val="000000"/>
                </a:solidFill>
              </a:rPr>
              <a:t>P1= 0.98</a:t>
            </a:r>
            <a:endParaRPr lang="de-DE" sz="1600" dirty="0"/>
          </a:p>
        </p:txBody>
      </p:sp>
      <p:sp>
        <p:nvSpPr>
          <p:cNvPr id="20" name="Rechteck 19">
            <a:extLst>
              <a:ext uri="{FF2B5EF4-FFF2-40B4-BE49-F238E27FC236}">
                <a16:creationId xmlns:a16="http://schemas.microsoft.com/office/drawing/2014/main" id="{F062F61F-9B16-FF9A-254D-42022B6DC02D}"/>
              </a:ext>
            </a:extLst>
          </p:cNvPr>
          <p:cNvSpPr/>
          <p:nvPr/>
        </p:nvSpPr>
        <p:spPr>
          <a:xfrm>
            <a:off x="4963992" y="4780854"/>
            <a:ext cx="1081869" cy="338554"/>
          </a:xfrm>
          <a:prstGeom prst="rect">
            <a:avLst/>
          </a:prstGeom>
          <a:solidFill>
            <a:schemeClr val="bg1"/>
          </a:solidFill>
          <a:ln w="6350">
            <a:solidFill>
              <a:schemeClr val="bg1">
                <a:lumMod val="50000"/>
              </a:schemeClr>
            </a:solidFill>
          </a:ln>
        </p:spPr>
        <p:txBody>
          <a:bodyPr wrap="square">
            <a:spAutoFit/>
          </a:bodyPr>
          <a:lstStyle/>
          <a:p>
            <a:r>
              <a:rPr lang="de-DE" sz="1600" dirty="0">
                <a:solidFill>
                  <a:srgbClr val="000000"/>
                </a:solidFill>
              </a:rPr>
              <a:t>P1= 0.06</a:t>
            </a:r>
            <a:endParaRPr lang="de-DE" sz="1600" dirty="0"/>
          </a:p>
        </p:txBody>
      </p:sp>
      <p:sp>
        <p:nvSpPr>
          <p:cNvPr id="21" name="Textfeld 20">
            <a:extLst>
              <a:ext uri="{FF2B5EF4-FFF2-40B4-BE49-F238E27FC236}">
                <a16:creationId xmlns:a16="http://schemas.microsoft.com/office/drawing/2014/main" id="{348B85B0-4A4E-C977-DD52-B605E38B1FFD}"/>
              </a:ext>
            </a:extLst>
          </p:cNvPr>
          <p:cNvSpPr txBox="1"/>
          <p:nvPr/>
        </p:nvSpPr>
        <p:spPr>
          <a:xfrm>
            <a:off x="5816398" y="669167"/>
            <a:ext cx="2747577" cy="584775"/>
          </a:xfrm>
          <a:prstGeom prst="rect">
            <a:avLst/>
          </a:prstGeom>
          <a:noFill/>
        </p:spPr>
        <p:txBody>
          <a:bodyPr wrap="square" rtlCol="0">
            <a:spAutoFit/>
          </a:bodyPr>
          <a:lstStyle/>
          <a:p>
            <a:r>
              <a:rPr lang="de-DE" sz="1600" dirty="0"/>
              <a:t>E</a:t>
            </a:r>
            <a:r>
              <a:rPr lang="de-DE" sz="1600" baseline="-25000" dirty="0"/>
              <a:t>ACC</a:t>
            </a:r>
            <a:r>
              <a:rPr lang="de-DE" sz="1600" dirty="0"/>
              <a:t> = 880 </a:t>
            </a:r>
            <a:r>
              <a:rPr lang="de-DE" sz="1600" dirty="0" err="1"/>
              <a:t>MeV</a:t>
            </a:r>
            <a:endParaRPr lang="de-DE" sz="1600" dirty="0"/>
          </a:p>
          <a:p>
            <a:r>
              <a:rPr lang="de-DE" sz="1600" dirty="0" err="1"/>
              <a:t>hv</a:t>
            </a:r>
            <a:r>
              <a:rPr lang="de-DE" sz="1600" dirty="0"/>
              <a:t> = 104.6 eV  /  313.8 eV</a:t>
            </a:r>
          </a:p>
        </p:txBody>
      </p:sp>
      <p:sp>
        <p:nvSpPr>
          <p:cNvPr id="22" name="Rechteck 21">
            <a:extLst>
              <a:ext uri="{FF2B5EF4-FFF2-40B4-BE49-F238E27FC236}">
                <a16:creationId xmlns:a16="http://schemas.microsoft.com/office/drawing/2014/main" id="{DDE1011C-D27D-C63C-2D20-A76E5C956BE5}"/>
              </a:ext>
            </a:extLst>
          </p:cNvPr>
          <p:cNvSpPr/>
          <p:nvPr/>
        </p:nvSpPr>
        <p:spPr>
          <a:xfrm>
            <a:off x="4572001" y="5074975"/>
            <a:ext cx="2056486" cy="338554"/>
          </a:xfrm>
          <a:prstGeom prst="rect">
            <a:avLst/>
          </a:prstGeom>
          <a:solidFill>
            <a:srgbClr val="C00000">
              <a:alpha val="17000"/>
            </a:srgbClr>
          </a:solidFill>
          <a:ln w="6350">
            <a:solidFill>
              <a:srgbClr val="C00000"/>
            </a:solidFill>
          </a:ln>
        </p:spPr>
        <p:txBody>
          <a:bodyPr wrap="square">
            <a:spAutoFit/>
          </a:bodyPr>
          <a:lstStyle/>
          <a:p>
            <a:r>
              <a:rPr lang="en-US" sz="1600" b="1" dirty="0">
                <a:solidFill>
                  <a:srgbClr val="C00000"/>
                </a:solidFill>
                <a:ea typeface="Calibri" panose="020F0502020204030204" pitchFamily="34" charset="0"/>
                <a:cs typeface="Calibri" panose="020F0502020204030204" pitchFamily="34" charset="0"/>
              </a:rPr>
              <a:t>ABU shift = +/- 0.25</a:t>
            </a:r>
            <a:endParaRPr lang="de-DE" sz="1600" b="1" dirty="0">
              <a:solidFill>
                <a:srgbClr val="C00000"/>
              </a:solidFill>
            </a:endParaRPr>
          </a:p>
        </p:txBody>
      </p:sp>
      <p:sp>
        <p:nvSpPr>
          <p:cNvPr id="23" name="Rechteck 22">
            <a:extLst>
              <a:ext uri="{FF2B5EF4-FFF2-40B4-BE49-F238E27FC236}">
                <a16:creationId xmlns:a16="http://schemas.microsoft.com/office/drawing/2014/main" id="{49E98442-6A78-FAB0-2DAF-48D09E57AAD2}"/>
              </a:ext>
            </a:extLst>
          </p:cNvPr>
          <p:cNvSpPr/>
          <p:nvPr/>
        </p:nvSpPr>
        <p:spPr>
          <a:xfrm>
            <a:off x="7011380" y="5055989"/>
            <a:ext cx="2056486" cy="338554"/>
          </a:xfrm>
          <a:prstGeom prst="rect">
            <a:avLst/>
          </a:prstGeom>
          <a:solidFill>
            <a:srgbClr val="C00000">
              <a:alpha val="17000"/>
            </a:srgbClr>
          </a:solidFill>
          <a:ln w="6350">
            <a:solidFill>
              <a:srgbClr val="C00000"/>
            </a:solidFill>
          </a:ln>
        </p:spPr>
        <p:txBody>
          <a:bodyPr wrap="square">
            <a:spAutoFit/>
          </a:bodyPr>
          <a:lstStyle/>
          <a:p>
            <a:r>
              <a:rPr lang="en-US" sz="1600" b="1" dirty="0">
                <a:solidFill>
                  <a:srgbClr val="C00000"/>
                </a:solidFill>
                <a:ea typeface="Calibri" panose="020F0502020204030204" pitchFamily="34" charset="0"/>
                <a:cs typeface="Calibri" panose="020F0502020204030204" pitchFamily="34" charset="0"/>
              </a:rPr>
              <a:t>ABU shift = +/- 0.5</a:t>
            </a:r>
            <a:endParaRPr lang="de-DE" sz="1600" b="1" dirty="0">
              <a:solidFill>
                <a:srgbClr val="C00000"/>
              </a:solidFill>
            </a:endParaRPr>
          </a:p>
        </p:txBody>
      </p:sp>
      <p:sp>
        <p:nvSpPr>
          <p:cNvPr id="24" name="Textfeld 23">
            <a:extLst>
              <a:ext uri="{FF2B5EF4-FFF2-40B4-BE49-F238E27FC236}">
                <a16:creationId xmlns:a16="http://schemas.microsoft.com/office/drawing/2014/main" id="{3835A78D-01A1-049E-0D1E-1838C66794C5}"/>
              </a:ext>
            </a:extLst>
          </p:cNvPr>
          <p:cNvSpPr txBox="1"/>
          <p:nvPr/>
        </p:nvSpPr>
        <p:spPr>
          <a:xfrm>
            <a:off x="4595395" y="5551521"/>
            <a:ext cx="4392218"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Circularly polarized light down to 1.46 nm generated</a:t>
            </a:r>
          </a:p>
          <a:p>
            <a:pPr marL="285750" indent="-285750">
              <a:buFont typeface="Arial" panose="020B0604020202020204" pitchFamily="34" charset="0"/>
              <a:buChar char="•"/>
            </a:pPr>
            <a:r>
              <a:rPr lang="en-US" sz="1600" dirty="0"/>
              <a:t>First successful user experiments</a:t>
            </a:r>
            <a:endParaRPr lang="de-DE" sz="1600" dirty="0" err="1"/>
          </a:p>
        </p:txBody>
      </p:sp>
      <p:sp>
        <p:nvSpPr>
          <p:cNvPr id="25" name="Textfeld 24">
            <a:extLst>
              <a:ext uri="{FF2B5EF4-FFF2-40B4-BE49-F238E27FC236}">
                <a16:creationId xmlns:a16="http://schemas.microsoft.com/office/drawing/2014/main" id="{25495D1D-1FC8-38AA-41F2-39675444006B}"/>
              </a:ext>
            </a:extLst>
          </p:cNvPr>
          <p:cNvSpPr txBox="1"/>
          <p:nvPr/>
        </p:nvSpPr>
        <p:spPr>
          <a:xfrm>
            <a:off x="4490421" y="6314494"/>
            <a:ext cx="4451860" cy="253916"/>
          </a:xfrm>
          <a:prstGeom prst="rect">
            <a:avLst/>
          </a:prstGeom>
          <a:noFill/>
        </p:spPr>
        <p:txBody>
          <a:bodyPr wrap="none" rtlCol="0">
            <a:spAutoFit/>
          </a:bodyPr>
          <a:lstStyle/>
          <a:p>
            <a:r>
              <a:rPr lang="en-GB" sz="1050" dirty="0"/>
              <a:t>Courtesy M. </a:t>
            </a:r>
            <a:r>
              <a:rPr lang="en-GB" sz="1050" dirty="0" err="1"/>
              <a:t>Braune</a:t>
            </a:r>
            <a:r>
              <a:rPr lang="en-GB" sz="1050" dirty="0"/>
              <a:t>, K. </a:t>
            </a:r>
            <a:r>
              <a:rPr lang="en-GB" sz="1050" dirty="0" err="1"/>
              <a:t>Tiedke</a:t>
            </a:r>
            <a:r>
              <a:rPr lang="en-GB" sz="1050" dirty="0"/>
              <a:t>, J. </a:t>
            </a:r>
            <a:r>
              <a:rPr lang="en-GB" sz="1050" dirty="0" err="1"/>
              <a:t>Rönsch</a:t>
            </a:r>
            <a:r>
              <a:rPr lang="en-GB" sz="1050" dirty="0"/>
              <a:t>-Schulenburg and colleagues</a:t>
            </a:r>
          </a:p>
        </p:txBody>
      </p:sp>
    </p:spTree>
    <p:extLst>
      <p:ext uri="{BB962C8B-B14F-4D97-AF65-F5344CB8AC3E}">
        <p14:creationId xmlns:p14="http://schemas.microsoft.com/office/powerpoint/2010/main" val="2143672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181EB-D6CC-3D0B-CF09-3326B1BD832A}"/>
              </a:ext>
            </a:extLst>
          </p:cNvPr>
          <p:cNvSpPr>
            <a:spLocks noGrp="1"/>
          </p:cNvSpPr>
          <p:nvPr>
            <p:ph type="title"/>
          </p:nvPr>
        </p:nvSpPr>
        <p:spPr/>
        <p:txBody>
          <a:bodyPr/>
          <a:lstStyle/>
          <a:p>
            <a:r>
              <a:rPr lang="en-US" dirty="0"/>
              <a:t>Modulators</a:t>
            </a:r>
            <a:endParaRPr lang="en-GB" dirty="0"/>
          </a:p>
        </p:txBody>
      </p:sp>
      <p:sp>
        <p:nvSpPr>
          <p:cNvPr id="3" name="Textplatzhalter 2">
            <a:extLst>
              <a:ext uri="{FF2B5EF4-FFF2-40B4-BE49-F238E27FC236}">
                <a16:creationId xmlns:a16="http://schemas.microsoft.com/office/drawing/2014/main" id="{AD6823F5-AEF4-E530-E20D-B07BC30F1121}"/>
              </a:ext>
            </a:extLst>
          </p:cNvPr>
          <p:cNvSpPr>
            <a:spLocks noGrp="1"/>
          </p:cNvSpPr>
          <p:nvPr>
            <p:ph type="body" sz="quarter" idx="13"/>
          </p:nvPr>
        </p:nvSpPr>
        <p:spPr/>
        <p:txBody>
          <a:bodyPr/>
          <a:lstStyle/>
          <a:p>
            <a:r>
              <a:rPr lang="en-US" dirty="0"/>
              <a:t>Two U84 planar undulators with hybrid structure (magnet and poles)</a:t>
            </a:r>
          </a:p>
          <a:p>
            <a:endParaRPr lang="en-GB" dirty="0"/>
          </a:p>
        </p:txBody>
      </p:sp>
      <p:sp>
        <p:nvSpPr>
          <p:cNvPr id="5" name="Fußzeilenplatzhalter 4">
            <a:extLst>
              <a:ext uri="{FF2B5EF4-FFF2-40B4-BE49-F238E27FC236}">
                <a16:creationId xmlns:a16="http://schemas.microsoft.com/office/drawing/2014/main" id="{5D95D0C9-0E79-3582-E31E-38DF8D43EC79}"/>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pic>
        <p:nvPicPr>
          <p:cNvPr id="7" name="Picture 7">
            <a:extLst>
              <a:ext uri="{FF2B5EF4-FFF2-40B4-BE49-F238E27FC236}">
                <a16:creationId xmlns:a16="http://schemas.microsoft.com/office/drawing/2014/main" id="{B1425B99-438D-AEC8-32B3-557E48748A77}"/>
              </a:ext>
            </a:extLst>
          </p:cNvPr>
          <p:cNvPicPr>
            <a:picLocks noChangeAspect="1"/>
          </p:cNvPicPr>
          <p:nvPr/>
        </p:nvPicPr>
        <p:blipFill>
          <a:blip r:embed="rId3"/>
          <a:stretch>
            <a:fillRect/>
          </a:stretch>
        </p:blipFill>
        <p:spPr>
          <a:xfrm>
            <a:off x="2495134" y="1151748"/>
            <a:ext cx="6105525" cy="1457916"/>
          </a:xfrm>
          <a:prstGeom prst="rect">
            <a:avLst/>
          </a:prstGeom>
        </p:spPr>
      </p:pic>
      <p:sp>
        <p:nvSpPr>
          <p:cNvPr id="8" name="Textfeld 7">
            <a:extLst>
              <a:ext uri="{FF2B5EF4-FFF2-40B4-BE49-F238E27FC236}">
                <a16:creationId xmlns:a16="http://schemas.microsoft.com/office/drawing/2014/main" id="{057C8C72-DAE4-6311-9C71-14ADD9924752}"/>
              </a:ext>
            </a:extLst>
          </p:cNvPr>
          <p:cNvSpPr txBox="1"/>
          <p:nvPr/>
        </p:nvSpPr>
        <p:spPr>
          <a:xfrm>
            <a:off x="3312284" y="2097162"/>
            <a:ext cx="755335" cy="338554"/>
          </a:xfrm>
          <a:prstGeom prst="rect">
            <a:avLst/>
          </a:prstGeom>
          <a:solidFill>
            <a:schemeClr val="bg1">
              <a:alpha val="47000"/>
            </a:schemeClr>
          </a:solidFill>
        </p:spPr>
        <p:txBody>
          <a:bodyPr wrap="none" rtlCol="0">
            <a:spAutoFit/>
          </a:bodyPr>
          <a:lstStyle/>
          <a:p>
            <a:r>
              <a:rPr lang="en-US" sz="1600" dirty="0"/>
              <a:t>84mm</a:t>
            </a:r>
            <a:endParaRPr lang="de-DE" sz="1600" dirty="0" err="1"/>
          </a:p>
        </p:txBody>
      </p:sp>
      <p:cxnSp>
        <p:nvCxnSpPr>
          <p:cNvPr id="9" name="Gerade Verbindung mit Pfeil 8">
            <a:extLst>
              <a:ext uri="{FF2B5EF4-FFF2-40B4-BE49-F238E27FC236}">
                <a16:creationId xmlns:a16="http://schemas.microsoft.com/office/drawing/2014/main" id="{3CEF2129-9BCA-147F-E0D1-C79E37AAD692}"/>
              </a:ext>
            </a:extLst>
          </p:cNvPr>
          <p:cNvCxnSpPr>
            <a:cxnSpLocks/>
          </p:cNvCxnSpPr>
          <p:nvPr/>
        </p:nvCxnSpPr>
        <p:spPr>
          <a:xfrm>
            <a:off x="3239952" y="2105608"/>
            <a:ext cx="900000" cy="0"/>
          </a:xfrm>
          <a:prstGeom prst="straightConnector1">
            <a:avLst/>
          </a:prstGeom>
          <a:ln w="190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10" name="Picture 3">
            <a:extLst>
              <a:ext uri="{FF2B5EF4-FFF2-40B4-BE49-F238E27FC236}">
                <a16:creationId xmlns:a16="http://schemas.microsoft.com/office/drawing/2014/main" id="{657C478E-2A12-7CE7-1E3F-8E00AEA233DA}"/>
              </a:ext>
            </a:extLst>
          </p:cNvPr>
          <p:cNvPicPr>
            <a:picLocks noChangeAspect="1"/>
          </p:cNvPicPr>
          <p:nvPr/>
        </p:nvPicPr>
        <p:blipFill rotWithShape="1">
          <a:blip r:embed="rId4"/>
          <a:srcRect r="32619"/>
          <a:stretch/>
        </p:blipFill>
        <p:spPr>
          <a:xfrm>
            <a:off x="251520" y="2632190"/>
            <a:ext cx="4940441" cy="3001810"/>
          </a:xfrm>
          <a:prstGeom prst="rect">
            <a:avLst/>
          </a:prstGeom>
        </p:spPr>
      </p:pic>
      <p:sp>
        <p:nvSpPr>
          <p:cNvPr id="11" name="Content Placeholder 2">
            <a:extLst>
              <a:ext uri="{FF2B5EF4-FFF2-40B4-BE49-F238E27FC236}">
                <a16:creationId xmlns:a16="http://schemas.microsoft.com/office/drawing/2014/main" id="{32A2D8FE-9F6C-7668-831A-FF83D7A3EE67}"/>
              </a:ext>
            </a:extLst>
          </p:cNvPr>
          <p:cNvSpPr txBox="1">
            <a:spLocks/>
          </p:cNvSpPr>
          <p:nvPr/>
        </p:nvSpPr>
        <p:spPr>
          <a:xfrm>
            <a:off x="5191962" y="2697190"/>
            <a:ext cx="3818190" cy="3547457"/>
          </a:xfrm>
          <a:prstGeom prst="rect">
            <a:avLst/>
          </a:prstGeom>
        </p:spPr>
        <p:txBody>
          <a:bodyPr>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lnSpc>
                <a:spcPct val="100000"/>
              </a:lnSpc>
              <a:spcAft>
                <a:spcPts val="0"/>
              </a:spcAft>
              <a:tabLst/>
            </a:pPr>
            <a:r>
              <a:rPr lang="en-US" sz="1600" dirty="0"/>
              <a:t>Sorting of magnets based on novel Hall mapper reduces amount of pole tuning</a:t>
            </a:r>
          </a:p>
          <a:p>
            <a:pPr defTabSz="457200">
              <a:lnSpc>
                <a:spcPct val="100000"/>
              </a:lnSpc>
              <a:spcAft>
                <a:spcPts val="0"/>
              </a:spcAft>
              <a:buFont typeface="Wingdings" panose="05000000000000000000" pitchFamily="2" charset="2"/>
              <a:buChar char="Ø"/>
              <a:tabLst/>
            </a:pPr>
            <a:r>
              <a:rPr lang="en-US" sz="1600" dirty="0">
                <a:solidFill>
                  <a:prstClr val="black"/>
                </a:solidFill>
              </a:rPr>
              <a:t>Parameters were within specs without any pole tuning (straight trajectory, phase error &lt;4°).</a:t>
            </a:r>
          </a:p>
          <a:p>
            <a:pPr defTabSz="457200">
              <a:lnSpc>
                <a:spcPct val="100000"/>
              </a:lnSpc>
              <a:spcAft>
                <a:spcPts val="0"/>
              </a:spcAft>
              <a:buFont typeface="Wingdings" panose="05000000000000000000" pitchFamily="2" charset="2"/>
              <a:buChar char="Ø"/>
              <a:tabLst/>
            </a:pPr>
            <a:endParaRPr lang="en-US" sz="1200" dirty="0">
              <a:solidFill>
                <a:prstClr val="black"/>
              </a:solidFill>
            </a:endParaRPr>
          </a:p>
          <a:p>
            <a:pPr lvl="0" defTabSz="457200">
              <a:lnSpc>
                <a:spcPct val="100000"/>
              </a:lnSpc>
              <a:spcAft>
                <a:spcPts val="0"/>
              </a:spcAft>
              <a:tabLst/>
            </a:pPr>
            <a:r>
              <a:rPr lang="en-US" sz="1600" dirty="0">
                <a:solidFill>
                  <a:prstClr val="black"/>
                </a:solidFill>
              </a:rPr>
              <a:t>Additional girder curvature spoiled phase error</a:t>
            </a:r>
          </a:p>
          <a:p>
            <a:pPr lvl="0" defTabSz="457200">
              <a:lnSpc>
                <a:spcPct val="100000"/>
              </a:lnSpc>
              <a:spcAft>
                <a:spcPts val="0"/>
              </a:spcAft>
              <a:tabLst/>
            </a:pPr>
            <a:endParaRPr lang="en-US" sz="1200" dirty="0">
              <a:solidFill>
                <a:prstClr val="black"/>
              </a:solidFill>
            </a:endParaRPr>
          </a:p>
          <a:p>
            <a:pPr marL="285750" indent="-285750">
              <a:lnSpc>
                <a:spcPct val="100000"/>
              </a:lnSpc>
              <a:spcAft>
                <a:spcPts val="0"/>
              </a:spcAft>
            </a:pPr>
            <a:r>
              <a:rPr lang="de-DE" sz="1600" dirty="0"/>
              <a:t>Strong </a:t>
            </a:r>
            <a:r>
              <a:rPr lang="de-DE" sz="1600" dirty="0" err="1"/>
              <a:t>fields</a:t>
            </a:r>
            <a:endParaRPr lang="de-DE" sz="1600" dirty="0"/>
          </a:p>
          <a:p>
            <a:pPr marL="285750" indent="-285750">
              <a:lnSpc>
                <a:spcPct val="100000"/>
              </a:lnSpc>
              <a:spcAft>
                <a:spcPts val="0"/>
              </a:spcAft>
              <a:buFont typeface="Wingdings" panose="05000000000000000000" pitchFamily="2" charset="2"/>
              <a:buChar char="Ø"/>
            </a:pPr>
            <a:r>
              <a:rPr lang="de-DE" sz="1600" dirty="0"/>
              <a:t>Strong </a:t>
            </a:r>
            <a:r>
              <a:rPr lang="de-DE" sz="1600" dirty="0" err="1"/>
              <a:t>forces</a:t>
            </a:r>
            <a:endParaRPr lang="de-DE" sz="1600" dirty="0"/>
          </a:p>
          <a:p>
            <a:pPr marL="285750" indent="-285750">
              <a:lnSpc>
                <a:spcPct val="100000"/>
              </a:lnSpc>
              <a:spcAft>
                <a:spcPts val="0"/>
              </a:spcAft>
              <a:buFont typeface="Wingdings" panose="05000000000000000000" pitchFamily="2" charset="2"/>
              <a:buChar char="Ø"/>
            </a:pPr>
            <a:r>
              <a:rPr lang="de-DE" sz="1600" dirty="0" err="1"/>
              <a:t>Reaching</a:t>
            </a:r>
            <a:r>
              <a:rPr lang="de-DE" sz="1600" dirty="0"/>
              <a:t> </a:t>
            </a:r>
            <a:r>
              <a:rPr lang="de-DE" sz="1600" dirty="0" err="1"/>
              <a:t>limits</a:t>
            </a:r>
            <a:r>
              <a:rPr lang="de-DE" sz="1600" dirty="0"/>
              <a:t> </a:t>
            </a:r>
            <a:r>
              <a:rPr lang="de-DE" sz="1600" dirty="0" err="1"/>
              <a:t>of</a:t>
            </a:r>
            <a:r>
              <a:rPr lang="de-DE" sz="1600" dirty="0"/>
              <a:t> </a:t>
            </a:r>
            <a:r>
              <a:rPr lang="de-DE" sz="1600" dirty="0" err="1"/>
              <a:t>sensor</a:t>
            </a:r>
            <a:r>
              <a:rPr lang="de-DE" sz="1600" dirty="0"/>
              <a:t> </a:t>
            </a:r>
            <a:r>
              <a:rPr lang="de-DE" sz="1600" dirty="0" err="1"/>
              <a:t>calibration</a:t>
            </a:r>
            <a:endParaRPr lang="de-DE" sz="1600" dirty="0"/>
          </a:p>
          <a:p>
            <a:pPr lvl="0" defTabSz="457200">
              <a:lnSpc>
                <a:spcPct val="100000"/>
              </a:lnSpc>
              <a:spcAft>
                <a:spcPts val="0"/>
              </a:spcAft>
              <a:tabLst/>
            </a:pPr>
            <a:endParaRPr lang="de-CH" sz="1600" dirty="0">
              <a:solidFill>
                <a:prstClr val="black"/>
              </a:solidFill>
            </a:endParaRPr>
          </a:p>
          <a:p>
            <a:endParaRPr lang="en-US" sz="1600" dirty="0"/>
          </a:p>
        </p:txBody>
      </p:sp>
      <p:pic>
        <p:nvPicPr>
          <p:cNvPr id="12" name="Picture 3">
            <a:extLst>
              <a:ext uri="{FF2B5EF4-FFF2-40B4-BE49-F238E27FC236}">
                <a16:creationId xmlns:a16="http://schemas.microsoft.com/office/drawing/2014/main" id="{F1E0CB8A-1625-521B-6501-E8A52D767137}"/>
              </a:ext>
            </a:extLst>
          </p:cNvPr>
          <p:cNvPicPr>
            <a:picLocks noChangeAspect="1"/>
          </p:cNvPicPr>
          <p:nvPr/>
        </p:nvPicPr>
        <p:blipFill rotWithShape="1">
          <a:blip r:embed="rId4"/>
          <a:srcRect l="67398" t="46803"/>
          <a:stretch/>
        </p:blipFill>
        <p:spPr>
          <a:xfrm>
            <a:off x="1345265" y="5157192"/>
            <a:ext cx="2390431" cy="1596866"/>
          </a:xfrm>
          <a:prstGeom prst="rect">
            <a:avLst/>
          </a:prstGeom>
        </p:spPr>
      </p:pic>
      <p:sp>
        <p:nvSpPr>
          <p:cNvPr id="13" name="Textfeld 12">
            <a:extLst>
              <a:ext uri="{FF2B5EF4-FFF2-40B4-BE49-F238E27FC236}">
                <a16:creationId xmlns:a16="http://schemas.microsoft.com/office/drawing/2014/main" id="{009A7305-EC39-695C-6F21-4C5DF6ED8486}"/>
              </a:ext>
            </a:extLst>
          </p:cNvPr>
          <p:cNvSpPr txBox="1"/>
          <p:nvPr/>
        </p:nvSpPr>
        <p:spPr>
          <a:xfrm>
            <a:off x="2038553" y="6204650"/>
            <a:ext cx="776175" cy="338554"/>
          </a:xfrm>
          <a:prstGeom prst="rect">
            <a:avLst/>
          </a:prstGeom>
          <a:noFill/>
        </p:spPr>
        <p:txBody>
          <a:bodyPr wrap="none" rtlCol="0">
            <a:spAutoFit/>
          </a:bodyPr>
          <a:lstStyle/>
          <a:p>
            <a:r>
              <a:rPr lang="de-DE" sz="1600" b="1" dirty="0" err="1">
                <a:solidFill>
                  <a:schemeClr val="accent2"/>
                </a:solidFill>
              </a:rPr>
              <a:t>phase</a:t>
            </a:r>
            <a:endParaRPr lang="de-DE" sz="1600" b="1" dirty="0">
              <a:solidFill>
                <a:schemeClr val="accent2"/>
              </a:solidFill>
            </a:endParaRPr>
          </a:p>
        </p:txBody>
      </p:sp>
      <p:sp>
        <p:nvSpPr>
          <p:cNvPr id="14" name="Textfeld 13">
            <a:extLst>
              <a:ext uri="{FF2B5EF4-FFF2-40B4-BE49-F238E27FC236}">
                <a16:creationId xmlns:a16="http://schemas.microsoft.com/office/drawing/2014/main" id="{D414B44F-E30D-3A68-F0BB-EF0CB889A191}"/>
              </a:ext>
            </a:extLst>
          </p:cNvPr>
          <p:cNvSpPr txBox="1"/>
          <p:nvPr/>
        </p:nvSpPr>
        <p:spPr>
          <a:xfrm>
            <a:off x="2409808" y="5708467"/>
            <a:ext cx="332142" cy="338554"/>
          </a:xfrm>
          <a:prstGeom prst="rect">
            <a:avLst/>
          </a:prstGeom>
          <a:noFill/>
        </p:spPr>
        <p:txBody>
          <a:bodyPr wrap="none" rtlCol="0">
            <a:spAutoFit/>
          </a:bodyPr>
          <a:lstStyle/>
          <a:p>
            <a:r>
              <a:rPr lang="de-DE" sz="1600" b="1" dirty="0">
                <a:solidFill>
                  <a:schemeClr val="accent1"/>
                </a:solidFill>
              </a:rPr>
              <a:t>K</a:t>
            </a:r>
          </a:p>
        </p:txBody>
      </p:sp>
      <p:sp>
        <p:nvSpPr>
          <p:cNvPr id="15" name="Textfeld 14">
            <a:extLst>
              <a:ext uri="{FF2B5EF4-FFF2-40B4-BE49-F238E27FC236}">
                <a16:creationId xmlns:a16="http://schemas.microsoft.com/office/drawing/2014/main" id="{460FB900-4763-ABE4-9FD5-619E42912CAA}"/>
              </a:ext>
            </a:extLst>
          </p:cNvPr>
          <p:cNvSpPr txBox="1"/>
          <p:nvPr/>
        </p:nvSpPr>
        <p:spPr>
          <a:xfrm>
            <a:off x="61200" y="2681672"/>
            <a:ext cx="432048" cy="1149610"/>
          </a:xfrm>
          <a:prstGeom prst="rect">
            <a:avLst/>
          </a:prstGeom>
          <a:solidFill>
            <a:schemeClr val="bg1"/>
          </a:solidFill>
        </p:spPr>
        <p:txBody>
          <a:bodyPr wrap="square" rtlCol="0">
            <a:spAutoFit/>
          </a:bodyPr>
          <a:lstStyle/>
          <a:p>
            <a:pPr algn="r">
              <a:lnSpc>
                <a:spcPct val="350000"/>
              </a:lnSpc>
            </a:pPr>
            <a:r>
              <a:rPr lang="de-DE" sz="700" b="1" dirty="0"/>
              <a:t>5E-5</a:t>
            </a:r>
          </a:p>
          <a:p>
            <a:pPr algn="r">
              <a:lnSpc>
                <a:spcPct val="350000"/>
              </a:lnSpc>
            </a:pPr>
            <a:r>
              <a:rPr lang="de-DE" sz="700" b="1" dirty="0"/>
              <a:t>0</a:t>
            </a:r>
          </a:p>
          <a:p>
            <a:pPr algn="r">
              <a:lnSpc>
                <a:spcPct val="350000"/>
              </a:lnSpc>
            </a:pPr>
            <a:r>
              <a:rPr lang="de-DE" sz="700" b="1" dirty="0"/>
              <a:t>-5E-5</a:t>
            </a:r>
          </a:p>
        </p:txBody>
      </p:sp>
      <p:sp>
        <p:nvSpPr>
          <p:cNvPr id="16" name="Rechteck 15">
            <a:extLst>
              <a:ext uri="{FF2B5EF4-FFF2-40B4-BE49-F238E27FC236}">
                <a16:creationId xmlns:a16="http://schemas.microsoft.com/office/drawing/2014/main" id="{04755920-AB9C-3F65-6810-75832C59C5AC}"/>
              </a:ext>
            </a:extLst>
          </p:cNvPr>
          <p:cNvSpPr/>
          <p:nvPr/>
        </p:nvSpPr>
        <p:spPr>
          <a:xfrm>
            <a:off x="2555777" y="2911235"/>
            <a:ext cx="225288" cy="92004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17" name="Textfeld 16">
            <a:extLst>
              <a:ext uri="{FF2B5EF4-FFF2-40B4-BE49-F238E27FC236}">
                <a16:creationId xmlns:a16="http://schemas.microsoft.com/office/drawing/2014/main" id="{BEE05808-1724-4666-720C-A0634FBE605B}"/>
              </a:ext>
            </a:extLst>
          </p:cNvPr>
          <p:cNvSpPr txBox="1"/>
          <p:nvPr/>
        </p:nvSpPr>
        <p:spPr>
          <a:xfrm>
            <a:off x="2430000" y="2681672"/>
            <a:ext cx="432048" cy="1149610"/>
          </a:xfrm>
          <a:prstGeom prst="rect">
            <a:avLst/>
          </a:prstGeom>
          <a:noFill/>
        </p:spPr>
        <p:txBody>
          <a:bodyPr wrap="square" rtlCol="0">
            <a:spAutoFit/>
          </a:bodyPr>
          <a:lstStyle/>
          <a:p>
            <a:pPr algn="r">
              <a:lnSpc>
                <a:spcPct val="350000"/>
              </a:lnSpc>
            </a:pPr>
            <a:r>
              <a:rPr lang="de-DE" sz="700" dirty="0"/>
              <a:t>5E-5</a:t>
            </a:r>
          </a:p>
          <a:p>
            <a:pPr algn="r">
              <a:lnSpc>
                <a:spcPct val="350000"/>
              </a:lnSpc>
            </a:pPr>
            <a:r>
              <a:rPr lang="de-DE" sz="700" dirty="0"/>
              <a:t>0</a:t>
            </a:r>
          </a:p>
          <a:p>
            <a:pPr algn="r">
              <a:lnSpc>
                <a:spcPct val="350000"/>
              </a:lnSpc>
            </a:pPr>
            <a:r>
              <a:rPr lang="de-DE" sz="700" dirty="0"/>
              <a:t>-5E-5</a:t>
            </a:r>
          </a:p>
        </p:txBody>
      </p:sp>
      <p:sp>
        <p:nvSpPr>
          <p:cNvPr id="18" name="Rechteck 17">
            <a:extLst>
              <a:ext uri="{FF2B5EF4-FFF2-40B4-BE49-F238E27FC236}">
                <a16:creationId xmlns:a16="http://schemas.microsoft.com/office/drawing/2014/main" id="{6F9298AD-80C5-23E3-EEE7-F567E256D4F0}"/>
              </a:ext>
            </a:extLst>
          </p:cNvPr>
          <p:cNvSpPr/>
          <p:nvPr/>
        </p:nvSpPr>
        <p:spPr>
          <a:xfrm>
            <a:off x="144017" y="4193840"/>
            <a:ext cx="251519" cy="135736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err="1">
              <a:solidFill>
                <a:schemeClr val="tx1"/>
              </a:solidFill>
            </a:endParaRPr>
          </a:p>
        </p:txBody>
      </p:sp>
      <p:sp>
        <p:nvSpPr>
          <p:cNvPr id="19" name="Textfeld 18">
            <a:extLst>
              <a:ext uri="{FF2B5EF4-FFF2-40B4-BE49-F238E27FC236}">
                <a16:creationId xmlns:a16="http://schemas.microsoft.com/office/drawing/2014/main" id="{37F560FC-981F-1718-A568-AA452CF56894}"/>
              </a:ext>
            </a:extLst>
          </p:cNvPr>
          <p:cNvSpPr txBox="1"/>
          <p:nvPr/>
        </p:nvSpPr>
        <p:spPr>
          <a:xfrm>
            <a:off x="34452" y="4017350"/>
            <a:ext cx="432048" cy="1526636"/>
          </a:xfrm>
          <a:prstGeom prst="rect">
            <a:avLst/>
          </a:prstGeom>
          <a:noFill/>
        </p:spPr>
        <p:txBody>
          <a:bodyPr wrap="square" rtlCol="0">
            <a:spAutoFit/>
          </a:bodyPr>
          <a:lstStyle/>
          <a:p>
            <a:pPr algn="r">
              <a:lnSpc>
                <a:spcPct val="350000"/>
              </a:lnSpc>
            </a:pPr>
            <a:r>
              <a:rPr lang="de-DE" sz="700" b="1" dirty="0"/>
              <a:t>1.005</a:t>
            </a:r>
          </a:p>
          <a:p>
            <a:pPr algn="r">
              <a:lnSpc>
                <a:spcPct val="350000"/>
              </a:lnSpc>
            </a:pPr>
            <a:r>
              <a:rPr lang="de-DE" sz="700" b="1" dirty="0"/>
              <a:t>1.000</a:t>
            </a:r>
          </a:p>
          <a:p>
            <a:pPr algn="r">
              <a:lnSpc>
                <a:spcPct val="350000"/>
              </a:lnSpc>
            </a:pPr>
            <a:r>
              <a:rPr lang="de-DE" sz="700" b="1" dirty="0"/>
              <a:t>0.995</a:t>
            </a:r>
          </a:p>
          <a:p>
            <a:pPr algn="r">
              <a:lnSpc>
                <a:spcPct val="350000"/>
              </a:lnSpc>
            </a:pPr>
            <a:r>
              <a:rPr lang="de-DE" sz="700" b="1" dirty="0"/>
              <a:t>0.990</a:t>
            </a:r>
          </a:p>
        </p:txBody>
      </p:sp>
      <p:sp>
        <p:nvSpPr>
          <p:cNvPr id="20" name="Rechteck 19">
            <a:extLst>
              <a:ext uri="{FF2B5EF4-FFF2-40B4-BE49-F238E27FC236}">
                <a16:creationId xmlns:a16="http://schemas.microsoft.com/office/drawing/2014/main" id="{7D03D1A1-6F76-64D5-7E31-44311363827E}"/>
              </a:ext>
            </a:extLst>
          </p:cNvPr>
          <p:cNvSpPr/>
          <p:nvPr/>
        </p:nvSpPr>
        <p:spPr>
          <a:xfrm>
            <a:off x="2549583" y="4117110"/>
            <a:ext cx="144016" cy="90107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21" name="Textfeld 20">
            <a:extLst>
              <a:ext uri="{FF2B5EF4-FFF2-40B4-BE49-F238E27FC236}">
                <a16:creationId xmlns:a16="http://schemas.microsoft.com/office/drawing/2014/main" id="{FAA0D682-1C20-7355-33B3-70F1D3D97565}"/>
              </a:ext>
            </a:extLst>
          </p:cNvPr>
          <p:cNvSpPr txBox="1"/>
          <p:nvPr/>
        </p:nvSpPr>
        <p:spPr>
          <a:xfrm>
            <a:off x="2349016" y="3981150"/>
            <a:ext cx="432048" cy="1122680"/>
          </a:xfrm>
          <a:prstGeom prst="rect">
            <a:avLst/>
          </a:prstGeom>
          <a:noFill/>
        </p:spPr>
        <p:txBody>
          <a:bodyPr wrap="square" rtlCol="0">
            <a:spAutoFit/>
          </a:bodyPr>
          <a:lstStyle/>
          <a:p>
            <a:pPr algn="r">
              <a:lnSpc>
                <a:spcPct val="250000"/>
              </a:lnSpc>
            </a:pPr>
            <a:r>
              <a:rPr lang="de-DE" sz="700" dirty="0"/>
              <a:t>10</a:t>
            </a:r>
          </a:p>
          <a:p>
            <a:pPr algn="r">
              <a:lnSpc>
                <a:spcPct val="250000"/>
              </a:lnSpc>
            </a:pPr>
            <a:r>
              <a:rPr lang="de-DE" sz="700" dirty="0"/>
              <a:t>5</a:t>
            </a:r>
          </a:p>
          <a:p>
            <a:pPr algn="r">
              <a:lnSpc>
                <a:spcPct val="250000"/>
              </a:lnSpc>
            </a:pPr>
            <a:r>
              <a:rPr lang="de-DE" sz="700" dirty="0"/>
              <a:t>0</a:t>
            </a:r>
          </a:p>
          <a:p>
            <a:pPr algn="r">
              <a:lnSpc>
                <a:spcPct val="250000"/>
              </a:lnSpc>
            </a:pPr>
            <a:r>
              <a:rPr lang="de-DE" sz="700" dirty="0"/>
              <a:t>-5</a:t>
            </a:r>
          </a:p>
        </p:txBody>
      </p:sp>
      <p:sp>
        <p:nvSpPr>
          <p:cNvPr id="22" name="Rechteck 21">
            <a:extLst>
              <a:ext uri="{FF2B5EF4-FFF2-40B4-BE49-F238E27FC236}">
                <a16:creationId xmlns:a16="http://schemas.microsoft.com/office/drawing/2014/main" id="{2FF62464-B4D8-68EB-FA15-5AFFFD738CC7}"/>
              </a:ext>
            </a:extLst>
          </p:cNvPr>
          <p:cNvSpPr/>
          <p:nvPr/>
        </p:nvSpPr>
        <p:spPr>
          <a:xfrm>
            <a:off x="482160" y="3992644"/>
            <a:ext cx="4366784" cy="9697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err="1">
              <a:solidFill>
                <a:schemeClr val="tx1"/>
              </a:solidFill>
            </a:endParaRPr>
          </a:p>
        </p:txBody>
      </p:sp>
      <p:sp>
        <p:nvSpPr>
          <p:cNvPr id="23" name="Textfeld 22">
            <a:extLst>
              <a:ext uri="{FF2B5EF4-FFF2-40B4-BE49-F238E27FC236}">
                <a16:creationId xmlns:a16="http://schemas.microsoft.com/office/drawing/2014/main" id="{608D4AC4-A74C-6688-6E32-BEE8464DED6F}"/>
              </a:ext>
            </a:extLst>
          </p:cNvPr>
          <p:cNvSpPr txBox="1"/>
          <p:nvPr/>
        </p:nvSpPr>
        <p:spPr>
          <a:xfrm>
            <a:off x="443931" y="3946058"/>
            <a:ext cx="2182008" cy="200055"/>
          </a:xfrm>
          <a:prstGeom prst="rect">
            <a:avLst/>
          </a:prstGeom>
          <a:noFill/>
        </p:spPr>
        <p:txBody>
          <a:bodyPr wrap="none" rtlCol="0">
            <a:spAutoFit/>
          </a:bodyPr>
          <a:lstStyle/>
          <a:p>
            <a:r>
              <a:rPr lang="de-DE" sz="700" b="1" dirty="0"/>
              <a:t>-1.5     -1.0	     -0.5	0         0.5	     1.0	1.5 </a:t>
            </a:r>
          </a:p>
        </p:txBody>
      </p:sp>
      <p:sp>
        <p:nvSpPr>
          <p:cNvPr id="24" name="Textfeld 23">
            <a:extLst>
              <a:ext uri="{FF2B5EF4-FFF2-40B4-BE49-F238E27FC236}">
                <a16:creationId xmlns:a16="http://schemas.microsoft.com/office/drawing/2014/main" id="{A5CA3686-9997-DCBD-2EF7-226566367F7A}"/>
              </a:ext>
            </a:extLst>
          </p:cNvPr>
          <p:cNvSpPr txBox="1"/>
          <p:nvPr/>
        </p:nvSpPr>
        <p:spPr>
          <a:xfrm>
            <a:off x="2733212" y="3936550"/>
            <a:ext cx="2182008" cy="200055"/>
          </a:xfrm>
          <a:prstGeom prst="rect">
            <a:avLst/>
          </a:prstGeom>
          <a:noFill/>
        </p:spPr>
        <p:txBody>
          <a:bodyPr wrap="none" rtlCol="0">
            <a:spAutoFit/>
          </a:bodyPr>
          <a:lstStyle/>
          <a:p>
            <a:r>
              <a:rPr lang="de-DE" sz="700" b="1" dirty="0"/>
              <a:t>-1.5     -1.0	     -0.5	0         0.5	     1.0	1.5 </a:t>
            </a:r>
          </a:p>
        </p:txBody>
      </p:sp>
      <p:sp>
        <p:nvSpPr>
          <p:cNvPr id="25" name="Textfeld 24">
            <a:extLst>
              <a:ext uri="{FF2B5EF4-FFF2-40B4-BE49-F238E27FC236}">
                <a16:creationId xmlns:a16="http://schemas.microsoft.com/office/drawing/2014/main" id="{3BD396DE-6DC7-B78B-BA21-C7545A2E04E1}"/>
              </a:ext>
            </a:extLst>
          </p:cNvPr>
          <p:cNvSpPr txBox="1"/>
          <p:nvPr/>
        </p:nvSpPr>
        <p:spPr>
          <a:xfrm>
            <a:off x="370367" y="5491375"/>
            <a:ext cx="824265" cy="200055"/>
          </a:xfrm>
          <a:prstGeom prst="rect">
            <a:avLst/>
          </a:prstGeom>
          <a:solidFill>
            <a:schemeClr val="bg1"/>
          </a:solidFill>
        </p:spPr>
        <p:txBody>
          <a:bodyPr wrap="none" rtlCol="0">
            <a:spAutoFit/>
          </a:bodyPr>
          <a:lstStyle/>
          <a:p>
            <a:r>
              <a:rPr lang="de-DE" sz="700" b="1" dirty="0"/>
              <a:t>-1000         -500</a:t>
            </a:r>
          </a:p>
        </p:txBody>
      </p:sp>
      <p:sp>
        <p:nvSpPr>
          <p:cNvPr id="26" name="Textfeld 25">
            <a:extLst>
              <a:ext uri="{FF2B5EF4-FFF2-40B4-BE49-F238E27FC236}">
                <a16:creationId xmlns:a16="http://schemas.microsoft.com/office/drawing/2014/main" id="{C3F00C62-4ECD-9932-22FB-572F8933897A}"/>
              </a:ext>
            </a:extLst>
          </p:cNvPr>
          <p:cNvSpPr txBox="1"/>
          <p:nvPr/>
        </p:nvSpPr>
        <p:spPr>
          <a:xfrm>
            <a:off x="3689951" y="5522190"/>
            <a:ext cx="1197764" cy="200055"/>
          </a:xfrm>
          <a:prstGeom prst="rect">
            <a:avLst/>
          </a:prstGeom>
          <a:solidFill>
            <a:schemeClr val="bg1"/>
          </a:solidFill>
        </p:spPr>
        <p:txBody>
          <a:bodyPr wrap="none" rtlCol="0">
            <a:spAutoFit/>
          </a:bodyPr>
          <a:lstStyle/>
          <a:p>
            <a:r>
              <a:rPr lang="de-DE" sz="700" b="1" dirty="0"/>
              <a:t>0            500            1000</a:t>
            </a:r>
          </a:p>
        </p:txBody>
      </p:sp>
      <p:sp>
        <p:nvSpPr>
          <p:cNvPr id="27" name="Textfeld 26">
            <a:extLst>
              <a:ext uri="{FF2B5EF4-FFF2-40B4-BE49-F238E27FC236}">
                <a16:creationId xmlns:a16="http://schemas.microsoft.com/office/drawing/2014/main" id="{322590EC-F369-1DB5-CC20-76B1BE4A9B3E}"/>
              </a:ext>
            </a:extLst>
          </p:cNvPr>
          <p:cNvSpPr txBox="1"/>
          <p:nvPr/>
        </p:nvSpPr>
        <p:spPr>
          <a:xfrm>
            <a:off x="4757228" y="5494988"/>
            <a:ext cx="453970" cy="215444"/>
          </a:xfrm>
          <a:prstGeom prst="rect">
            <a:avLst/>
          </a:prstGeom>
          <a:noFill/>
        </p:spPr>
        <p:txBody>
          <a:bodyPr wrap="none" rtlCol="0">
            <a:spAutoFit/>
          </a:bodyPr>
          <a:lstStyle/>
          <a:p>
            <a:r>
              <a:rPr lang="de-DE" sz="800" b="1" dirty="0"/>
              <a:t>x/mm</a:t>
            </a:r>
          </a:p>
        </p:txBody>
      </p:sp>
      <p:sp>
        <p:nvSpPr>
          <p:cNvPr id="28" name="Textfeld 27">
            <a:extLst>
              <a:ext uri="{FF2B5EF4-FFF2-40B4-BE49-F238E27FC236}">
                <a16:creationId xmlns:a16="http://schemas.microsoft.com/office/drawing/2014/main" id="{5DC1D2FE-D7C0-4155-C14A-240203425C1E}"/>
              </a:ext>
            </a:extLst>
          </p:cNvPr>
          <p:cNvSpPr txBox="1"/>
          <p:nvPr/>
        </p:nvSpPr>
        <p:spPr>
          <a:xfrm>
            <a:off x="4779945" y="3917651"/>
            <a:ext cx="362600" cy="215444"/>
          </a:xfrm>
          <a:prstGeom prst="rect">
            <a:avLst/>
          </a:prstGeom>
          <a:noFill/>
        </p:spPr>
        <p:txBody>
          <a:bodyPr wrap="none" rtlCol="0">
            <a:spAutoFit/>
          </a:bodyPr>
          <a:lstStyle/>
          <a:p>
            <a:r>
              <a:rPr lang="de-DE" sz="800" b="1" dirty="0"/>
              <a:t>x/m</a:t>
            </a:r>
          </a:p>
        </p:txBody>
      </p:sp>
      <p:sp>
        <p:nvSpPr>
          <p:cNvPr id="29" name="Textfeld 28">
            <a:extLst>
              <a:ext uri="{FF2B5EF4-FFF2-40B4-BE49-F238E27FC236}">
                <a16:creationId xmlns:a16="http://schemas.microsoft.com/office/drawing/2014/main" id="{F1E2DC5F-48C9-E2AA-CE4B-181B34EE8613}"/>
              </a:ext>
            </a:extLst>
          </p:cNvPr>
          <p:cNvSpPr txBox="1"/>
          <p:nvPr/>
        </p:nvSpPr>
        <p:spPr>
          <a:xfrm>
            <a:off x="3709828" y="6579028"/>
            <a:ext cx="596638" cy="215444"/>
          </a:xfrm>
          <a:prstGeom prst="rect">
            <a:avLst/>
          </a:prstGeom>
          <a:solidFill>
            <a:schemeClr val="bg1"/>
          </a:solidFill>
        </p:spPr>
        <p:txBody>
          <a:bodyPr wrap="none" rtlCol="0">
            <a:spAutoFit/>
          </a:bodyPr>
          <a:lstStyle/>
          <a:p>
            <a:r>
              <a:rPr lang="de-DE" sz="800" b="1" dirty="0"/>
              <a:t>Gap/mm</a:t>
            </a:r>
          </a:p>
        </p:txBody>
      </p:sp>
      <p:sp>
        <p:nvSpPr>
          <p:cNvPr id="30" name="Rechteck 29">
            <a:extLst>
              <a:ext uri="{FF2B5EF4-FFF2-40B4-BE49-F238E27FC236}">
                <a16:creationId xmlns:a16="http://schemas.microsoft.com/office/drawing/2014/main" id="{BE071602-0357-D400-089F-AAF544BF05F6}"/>
              </a:ext>
            </a:extLst>
          </p:cNvPr>
          <p:cNvSpPr/>
          <p:nvPr/>
        </p:nvSpPr>
        <p:spPr>
          <a:xfrm>
            <a:off x="1331640" y="5325039"/>
            <a:ext cx="126398" cy="14855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err="1">
              <a:solidFill>
                <a:schemeClr val="tx1"/>
              </a:solidFill>
            </a:endParaRPr>
          </a:p>
        </p:txBody>
      </p:sp>
      <p:sp>
        <p:nvSpPr>
          <p:cNvPr id="31" name="Textfeld 30">
            <a:extLst>
              <a:ext uri="{FF2B5EF4-FFF2-40B4-BE49-F238E27FC236}">
                <a16:creationId xmlns:a16="http://schemas.microsoft.com/office/drawing/2014/main" id="{093A7377-47D2-D1D3-CB58-DFC90F2521B8}"/>
              </a:ext>
            </a:extLst>
          </p:cNvPr>
          <p:cNvSpPr txBox="1"/>
          <p:nvPr/>
        </p:nvSpPr>
        <p:spPr>
          <a:xfrm>
            <a:off x="1074242" y="5213682"/>
            <a:ext cx="432048" cy="1526636"/>
          </a:xfrm>
          <a:prstGeom prst="rect">
            <a:avLst/>
          </a:prstGeom>
          <a:noFill/>
        </p:spPr>
        <p:txBody>
          <a:bodyPr wrap="square" rtlCol="0">
            <a:spAutoFit/>
          </a:bodyPr>
          <a:lstStyle/>
          <a:p>
            <a:pPr algn="r">
              <a:lnSpc>
                <a:spcPct val="350000"/>
              </a:lnSpc>
            </a:pPr>
            <a:r>
              <a:rPr lang="de-DE" sz="700" b="1" dirty="0"/>
              <a:t>12</a:t>
            </a:r>
          </a:p>
          <a:p>
            <a:pPr algn="r">
              <a:lnSpc>
                <a:spcPct val="350000"/>
              </a:lnSpc>
            </a:pPr>
            <a:r>
              <a:rPr lang="de-DE" sz="700" b="1" dirty="0"/>
              <a:t>8</a:t>
            </a:r>
          </a:p>
          <a:p>
            <a:pPr algn="r">
              <a:lnSpc>
                <a:spcPct val="350000"/>
              </a:lnSpc>
            </a:pPr>
            <a:r>
              <a:rPr lang="de-DE" sz="700" b="1" dirty="0"/>
              <a:t>4</a:t>
            </a:r>
          </a:p>
          <a:p>
            <a:pPr algn="r">
              <a:lnSpc>
                <a:spcPct val="350000"/>
              </a:lnSpc>
            </a:pPr>
            <a:r>
              <a:rPr lang="de-DE" sz="700" b="1" dirty="0"/>
              <a:t>0</a:t>
            </a:r>
          </a:p>
        </p:txBody>
      </p:sp>
      <p:sp>
        <p:nvSpPr>
          <p:cNvPr id="32" name="Content Placeholder 2">
            <a:extLst>
              <a:ext uri="{FF2B5EF4-FFF2-40B4-BE49-F238E27FC236}">
                <a16:creationId xmlns:a16="http://schemas.microsoft.com/office/drawing/2014/main" id="{39F8B642-B656-FA03-AA88-5F95BD0A14A8}"/>
              </a:ext>
            </a:extLst>
          </p:cNvPr>
          <p:cNvSpPr txBox="1">
            <a:spLocks/>
          </p:cNvSpPr>
          <p:nvPr/>
        </p:nvSpPr>
        <p:spPr>
          <a:xfrm>
            <a:off x="251521" y="1124744"/>
            <a:ext cx="2376264" cy="1572439"/>
          </a:xfrm>
          <a:prstGeom prst="rect">
            <a:avLst/>
          </a:prstGeom>
        </p:spPr>
        <p:txBody>
          <a:bodyPr>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US" sz="1600" dirty="0"/>
              <a:t>Length = 2.5m</a:t>
            </a:r>
          </a:p>
          <a:p>
            <a:pPr>
              <a:lnSpc>
                <a:spcPct val="100000"/>
              </a:lnSpc>
              <a:spcAft>
                <a:spcPts val="0"/>
              </a:spcAft>
            </a:pPr>
            <a:r>
              <a:rPr lang="en-US" sz="1600" dirty="0"/>
              <a:t>Period = 84mm</a:t>
            </a:r>
          </a:p>
          <a:p>
            <a:pPr>
              <a:lnSpc>
                <a:spcPct val="100000"/>
              </a:lnSpc>
              <a:spcAft>
                <a:spcPts val="0"/>
              </a:spcAft>
            </a:pPr>
            <a:r>
              <a:rPr lang="en-US" sz="1600" dirty="0"/>
              <a:t>Min. gap = 9mm</a:t>
            </a:r>
          </a:p>
          <a:p>
            <a:pPr>
              <a:lnSpc>
                <a:spcPct val="100000"/>
              </a:lnSpc>
              <a:spcAft>
                <a:spcPts val="0"/>
              </a:spcAft>
            </a:pPr>
            <a:r>
              <a:rPr lang="en-US" sz="1600" dirty="0" err="1"/>
              <a:t>B</a:t>
            </a:r>
            <a:r>
              <a:rPr lang="en-US" sz="1600" baseline="-25000" dirty="0" err="1"/>
              <a:t>max</a:t>
            </a:r>
            <a:r>
              <a:rPr lang="en-US" sz="1600" dirty="0"/>
              <a:t> = 1.8T</a:t>
            </a:r>
          </a:p>
          <a:p>
            <a:pPr>
              <a:lnSpc>
                <a:spcPct val="100000"/>
              </a:lnSpc>
              <a:spcAft>
                <a:spcPts val="0"/>
              </a:spcAft>
            </a:pPr>
            <a:r>
              <a:rPr lang="en-US" sz="1600" dirty="0"/>
              <a:t>Specs: K=11, achieved: K = 12.9</a:t>
            </a:r>
          </a:p>
        </p:txBody>
      </p:sp>
    </p:spTree>
    <p:extLst>
      <p:ext uri="{BB962C8B-B14F-4D97-AF65-F5344CB8AC3E}">
        <p14:creationId xmlns:p14="http://schemas.microsoft.com/office/powerpoint/2010/main" val="3752901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685254-45E8-BD68-9242-D32DC51AD2F2}"/>
              </a:ext>
            </a:extLst>
          </p:cNvPr>
          <p:cNvSpPr>
            <a:spLocks noGrp="1"/>
          </p:cNvSpPr>
          <p:nvPr>
            <p:ph type="title"/>
          </p:nvPr>
        </p:nvSpPr>
        <p:spPr/>
        <p:txBody>
          <a:bodyPr/>
          <a:lstStyle/>
          <a:p>
            <a:r>
              <a:rPr lang="en-US" dirty="0"/>
              <a:t>Modulators</a:t>
            </a:r>
            <a:endParaRPr lang="en-GB" dirty="0"/>
          </a:p>
        </p:txBody>
      </p:sp>
      <p:sp>
        <p:nvSpPr>
          <p:cNvPr id="3" name="Textplatzhalter 2">
            <a:extLst>
              <a:ext uri="{FF2B5EF4-FFF2-40B4-BE49-F238E27FC236}">
                <a16:creationId xmlns:a16="http://schemas.microsoft.com/office/drawing/2014/main" id="{F06ABF54-83AA-6234-31EA-D49CB72ABB74}"/>
              </a:ext>
            </a:extLst>
          </p:cNvPr>
          <p:cNvSpPr>
            <a:spLocks noGrp="1"/>
          </p:cNvSpPr>
          <p:nvPr>
            <p:ph type="body" sz="quarter" idx="13"/>
          </p:nvPr>
        </p:nvSpPr>
        <p:spPr/>
        <p:txBody>
          <a:bodyPr/>
          <a:lstStyle/>
          <a:p>
            <a:r>
              <a:rPr lang="en-US" dirty="0"/>
              <a:t>Two U84 planar undulators with hybrid structure (magnet and poles)</a:t>
            </a:r>
          </a:p>
          <a:p>
            <a:endParaRPr lang="en-GB" dirty="0"/>
          </a:p>
        </p:txBody>
      </p:sp>
      <p:sp>
        <p:nvSpPr>
          <p:cNvPr id="5" name="Fußzeilenplatzhalter 4">
            <a:extLst>
              <a:ext uri="{FF2B5EF4-FFF2-40B4-BE49-F238E27FC236}">
                <a16:creationId xmlns:a16="http://schemas.microsoft.com/office/drawing/2014/main" id="{719CEF01-0235-8FB6-F9D6-A6D0B9B65B76}"/>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pic>
        <p:nvPicPr>
          <p:cNvPr id="6" name="Grafik 5">
            <a:extLst>
              <a:ext uri="{FF2B5EF4-FFF2-40B4-BE49-F238E27FC236}">
                <a16:creationId xmlns:a16="http://schemas.microsoft.com/office/drawing/2014/main" id="{2F777324-408A-E505-4C4A-3E8AF292F537}"/>
              </a:ext>
            </a:extLst>
          </p:cNvPr>
          <p:cNvPicPr>
            <a:picLocks noChangeAspect="1"/>
          </p:cNvPicPr>
          <p:nvPr/>
        </p:nvPicPr>
        <p:blipFill rotWithShape="1">
          <a:blip r:embed="rId3">
            <a:extLst>
              <a:ext uri="{28A0092B-C50C-407E-A947-70E740481C1C}">
                <a14:useLocalDpi xmlns:a14="http://schemas.microsoft.com/office/drawing/2010/main" val="0"/>
              </a:ext>
            </a:extLst>
          </a:blip>
          <a:srcRect t="79400" r="56008"/>
          <a:stretch/>
        </p:blipFill>
        <p:spPr>
          <a:xfrm>
            <a:off x="3728615" y="3081925"/>
            <a:ext cx="4376253" cy="2931358"/>
          </a:xfrm>
          <a:prstGeom prst="rect">
            <a:avLst/>
          </a:prstGeom>
        </p:spPr>
      </p:pic>
      <p:pic>
        <p:nvPicPr>
          <p:cNvPr id="7" name="Picture 4">
            <a:extLst>
              <a:ext uri="{FF2B5EF4-FFF2-40B4-BE49-F238E27FC236}">
                <a16:creationId xmlns:a16="http://schemas.microsoft.com/office/drawing/2014/main" id="{C57B3564-35AF-313C-5ABC-4B87020C1E99}"/>
              </a:ext>
            </a:extLst>
          </p:cNvPr>
          <p:cNvPicPr>
            <a:picLocks noChangeAspect="1"/>
          </p:cNvPicPr>
          <p:nvPr/>
        </p:nvPicPr>
        <p:blipFill rotWithShape="1">
          <a:blip r:embed="rId4"/>
          <a:srcRect r="31391"/>
          <a:stretch/>
        </p:blipFill>
        <p:spPr>
          <a:xfrm>
            <a:off x="3058396" y="1097342"/>
            <a:ext cx="5978100" cy="1928555"/>
          </a:xfrm>
          <a:prstGeom prst="rect">
            <a:avLst/>
          </a:prstGeom>
        </p:spPr>
      </p:pic>
      <p:sp>
        <p:nvSpPr>
          <p:cNvPr id="8" name="Textfeld 7">
            <a:extLst>
              <a:ext uri="{FF2B5EF4-FFF2-40B4-BE49-F238E27FC236}">
                <a16:creationId xmlns:a16="http://schemas.microsoft.com/office/drawing/2014/main" id="{8EDEB563-8196-6297-E4D8-DCD241A3E6F4}"/>
              </a:ext>
            </a:extLst>
          </p:cNvPr>
          <p:cNvSpPr txBox="1"/>
          <p:nvPr/>
        </p:nvSpPr>
        <p:spPr>
          <a:xfrm>
            <a:off x="5331589" y="4014226"/>
            <a:ext cx="370614" cy="400110"/>
          </a:xfrm>
          <a:prstGeom prst="rect">
            <a:avLst/>
          </a:prstGeom>
          <a:noFill/>
        </p:spPr>
        <p:txBody>
          <a:bodyPr wrap="none" rtlCol="0">
            <a:spAutoFit/>
          </a:bodyPr>
          <a:lstStyle/>
          <a:p>
            <a:r>
              <a:rPr lang="de-DE" sz="2000" b="1" dirty="0">
                <a:solidFill>
                  <a:schemeClr val="accent1"/>
                </a:solidFill>
              </a:rPr>
              <a:t>K</a:t>
            </a:r>
          </a:p>
        </p:txBody>
      </p:sp>
      <p:sp>
        <p:nvSpPr>
          <p:cNvPr id="9" name="Textfeld 8">
            <a:extLst>
              <a:ext uri="{FF2B5EF4-FFF2-40B4-BE49-F238E27FC236}">
                <a16:creationId xmlns:a16="http://schemas.microsoft.com/office/drawing/2014/main" id="{0FE6476E-C11F-57C4-36DF-2774CE7736ED}"/>
              </a:ext>
            </a:extLst>
          </p:cNvPr>
          <p:cNvSpPr txBox="1"/>
          <p:nvPr/>
        </p:nvSpPr>
        <p:spPr>
          <a:xfrm>
            <a:off x="4448014" y="5422104"/>
            <a:ext cx="883575" cy="400110"/>
          </a:xfrm>
          <a:prstGeom prst="rect">
            <a:avLst/>
          </a:prstGeom>
          <a:noFill/>
        </p:spPr>
        <p:txBody>
          <a:bodyPr wrap="none" rtlCol="0">
            <a:spAutoFit/>
          </a:bodyPr>
          <a:lstStyle/>
          <a:p>
            <a:r>
              <a:rPr lang="de-DE" sz="2000" dirty="0" err="1">
                <a:solidFill>
                  <a:srgbClr val="E35D50"/>
                </a:solidFill>
              </a:rPr>
              <a:t>phase</a:t>
            </a:r>
            <a:endParaRPr lang="de-DE" sz="2000" dirty="0">
              <a:solidFill>
                <a:srgbClr val="E35D50"/>
              </a:solidFill>
            </a:endParaRPr>
          </a:p>
        </p:txBody>
      </p:sp>
      <p:sp>
        <p:nvSpPr>
          <p:cNvPr id="10" name="Textfeld 9">
            <a:extLst>
              <a:ext uri="{FF2B5EF4-FFF2-40B4-BE49-F238E27FC236}">
                <a16:creationId xmlns:a16="http://schemas.microsoft.com/office/drawing/2014/main" id="{277FA967-4796-9519-E42B-6696DF07C234}"/>
              </a:ext>
            </a:extLst>
          </p:cNvPr>
          <p:cNvSpPr txBox="1"/>
          <p:nvPr/>
        </p:nvSpPr>
        <p:spPr>
          <a:xfrm>
            <a:off x="3058396" y="1218570"/>
            <a:ext cx="432048" cy="1445845"/>
          </a:xfrm>
          <a:prstGeom prst="rect">
            <a:avLst/>
          </a:prstGeom>
          <a:solidFill>
            <a:schemeClr val="bg1"/>
          </a:solidFill>
        </p:spPr>
        <p:txBody>
          <a:bodyPr wrap="square" rtlCol="0">
            <a:spAutoFit/>
          </a:bodyPr>
          <a:lstStyle/>
          <a:p>
            <a:pPr algn="r">
              <a:lnSpc>
                <a:spcPct val="450000"/>
              </a:lnSpc>
            </a:pPr>
            <a:r>
              <a:rPr lang="de-DE" sz="700" b="1" dirty="0"/>
              <a:t>5E-5</a:t>
            </a:r>
          </a:p>
          <a:p>
            <a:pPr algn="r">
              <a:lnSpc>
                <a:spcPct val="450000"/>
              </a:lnSpc>
            </a:pPr>
            <a:r>
              <a:rPr lang="de-DE" sz="700" b="1" dirty="0"/>
              <a:t>0</a:t>
            </a:r>
          </a:p>
          <a:p>
            <a:pPr algn="r">
              <a:lnSpc>
                <a:spcPct val="450000"/>
              </a:lnSpc>
            </a:pPr>
            <a:r>
              <a:rPr lang="de-DE" sz="700" b="1" dirty="0"/>
              <a:t>-5E-5</a:t>
            </a:r>
          </a:p>
        </p:txBody>
      </p:sp>
      <p:sp>
        <p:nvSpPr>
          <p:cNvPr id="11" name="Rechteck 10">
            <a:extLst>
              <a:ext uri="{FF2B5EF4-FFF2-40B4-BE49-F238E27FC236}">
                <a16:creationId xmlns:a16="http://schemas.microsoft.com/office/drawing/2014/main" id="{2805E349-6B03-A487-997D-0B0C77595D6A}"/>
              </a:ext>
            </a:extLst>
          </p:cNvPr>
          <p:cNvSpPr/>
          <p:nvPr/>
        </p:nvSpPr>
        <p:spPr>
          <a:xfrm>
            <a:off x="5992363" y="1388402"/>
            <a:ext cx="180738" cy="12485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err="1">
              <a:solidFill>
                <a:schemeClr val="tx1"/>
              </a:solidFill>
            </a:endParaRPr>
          </a:p>
        </p:txBody>
      </p:sp>
      <p:sp>
        <p:nvSpPr>
          <p:cNvPr id="12" name="Textfeld 11">
            <a:extLst>
              <a:ext uri="{FF2B5EF4-FFF2-40B4-BE49-F238E27FC236}">
                <a16:creationId xmlns:a16="http://schemas.microsoft.com/office/drawing/2014/main" id="{6B2CC643-0DBA-3C33-189E-0204A5131CFA}"/>
              </a:ext>
            </a:extLst>
          </p:cNvPr>
          <p:cNvSpPr txBox="1"/>
          <p:nvPr/>
        </p:nvSpPr>
        <p:spPr>
          <a:xfrm>
            <a:off x="5831422" y="1140888"/>
            <a:ext cx="432048" cy="1445845"/>
          </a:xfrm>
          <a:prstGeom prst="rect">
            <a:avLst/>
          </a:prstGeom>
          <a:noFill/>
        </p:spPr>
        <p:txBody>
          <a:bodyPr wrap="square" rtlCol="0">
            <a:spAutoFit/>
          </a:bodyPr>
          <a:lstStyle/>
          <a:p>
            <a:pPr algn="r">
              <a:lnSpc>
                <a:spcPct val="450000"/>
              </a:lnSpc>
            </a:pPr>
            <a:r>
              <a:rPr lang="de-DE" sz="700" b="1" dirty="0"/>
              <a:t>5</a:t>
            </a:r>
          </a:p>
          <a:p>
            <a:pPr algn="r">
              <a:lnSpc>
                <a:spcPct val="450000"/>
              </a:lnSpc>
            </a:pPr>
            <a:r>
              <a:rPr lang="de-DE" sz="700" b="1" dirty="0"/>
              <a:t>0</a:t>
            </a:r>
          </a:p>
          <a:p>
            <a:pPr algn="r">
              <a:lnSpc>
                <a:spcPct val="450000"/>
              </a:lnSpc>
            </a:pPr>
            <a:r>
              <a:rPr lang="de-DE" sz="700" b="1" dirty="0"/>
              <a:t>-5</a:t>
            </a:r>
          </a:p>
        </p:txBody>
      </p:sp>
      <p:sp>
        <p:nvSpPr>
          <p:cNvPr id="13" name="Rechteck 12">
            <a:extLst>
              <a:ext uri="{FF2B5EF4-FFF2-40B4-BE49-F238E27FC236}">
                <a16:creationId xmlns:a16="http://schemas.microsoft.com/office/drawing/2014/main" id="{4683F152-A7F0-5D6A-3044-866D80ECECFE}"/>
              </a:ext>
            </a:extLst>
          </p:cNvPr>
          <p:cNvSpPr/>
          <p:nvPr/>
        </p:nvSpPr>
        <p:spPr>
          <a:xfrm>
            <a:off x="3546050" y="2839952"/>
            <a:ext cx="2501919" cy="17400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dirty="0" err="1">
              <a:solidFill>
                <a:schemeClr val="tx1"/>
              </a:solidFill>
            </a:endParaRPr>
          </a:p>
        </p:txBody>
      </p:sp>
      <p:sp>
        <p:nvSpPr>
          <p:cNvPr id="14" name="Textfeld 13">
            <a:extLst>
              <a:ext uri="{FF2B5EF4-FFF2-40B4-BE49-F238E27FC236}">
                <a16:creationId xmlns:a16="http://schemas.microsoft.com/office/drawing/2014/main" id="{C72217C7-1515-2971-82AE-A8B368E65800}"/>
              </a:ext>
            </a:extLst>
          </p:cNvPr>
          <p:cNvSpPr txBox="1"/>
          <p:nvPr/>
        </p:nvSpPr>
        <p:spPr>
          <a:xfrm>
            <a:off x="3614248" y="2796897"/>
            <a:ext cx="2255746" cy="200055"/>
          </a:xfrm>
          <a:prstGeom prst="rect">
            <a:avLst/>
          </a:prstGeom>
          <a:noFill/>
        </p:spPr>
        <p:txBody>
          <a:bodyPr wrap="none" rtlCol="0">
            <a:spAutoFit/>
          </a:bodyPr>
          <a:lstStyle/>
          <a:p>
            <a:r>
              <a:rPr lang="de-DE" sz="700" b="1" dirty="0"/>
              <a:t>-1.5       -1.0      -0.5       0          0.5       1.0        1.5 </a:t>
            </a:r>
          </a:p>
        </p:txBody>
      </p:sp>
      <p:sp>
        <p:nvSpPr>
          <p:cNvPr id="15" name="Content Placeholder 5">
            <a:extLst>
              <a:ext uri="{FF2B5EF4-FFF2-40B4-BE49-F238E27FC236}">
                <a16:creationId xmlns:a16="http://schemas.microsoft.com/office/drawing/2014/main" id="{FCC4ADDE-125B-B2C4-0993-360BB7B2D37C}"/>
              </a:ext>
            </a:extLst>
          </p:cNvPr>
          <p:cNvSpPr txBox="1">
            <a:spLocks/>
          </p:cNvSpPr>
          <p:nvPr/>
        </p:nvSpPr>
        <p:spPr>
          <a:xfrm>
            <a:off x="252000" y="1224000"/>
            <a:ext cx="3239880" cy="5315190"/>
          </a:xfrm>
          <a:prstGeom prst="rect">
            <a:avLst/>
          </a:prstGeom>
        </p:spPr>
        <p:txBody>
          <a:bodyPr>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None/>
            </a:pPr>
            <a:r>
              <a:rPr lang="en-US" sz="1600" dirty="0"/>
              <a:t>After tuning</a:t>
            </a:r>
          </a:p>
          <a:p>
            <a:pPr>
              <a:lnSpc>
                <a:spcPct val="100000"/>
              </a:lnSpc>
              <a:spcAft>
                <a:spcPts val="1000"/>
              </a:spcAft>
            </a:pPr>
            <a:r>
              <a:rPr lang="en-US" sz="1600" dirty="0"/>
              <a:t>Trajectories further straightened</a:t>
            </a:r>
          </a:p>
          <a:p>
            <a:pPr>
              <a:lnSpc>
                <a:spcPct val="100000"/>
              </a:lnSpc>
              <a:spcAft>
                <a:spcPts val="1000"/>
              </a:spcAft>
            </a:pPr>
            <a:r>
              <a:rPr lang="en-US" sz="1600" dirty="0"/>
              <a:t>0.5deg RMS phase error at minimum gap</a:t>
            </a:r>
          </a:p>
          <a:p>
            <a:pPr>
              <a:lnSpc>
                <a:spcPct val="100000"/>
              </a:lnSpc>
              <a:spcAft>
                <a:spcPts val="1000"/>
              </a:spcAft>
            </a:pPr>
            <a:r>
              <a:rPr lang="en-US" sz="1600" dirty="0"/>
              <a:t>Girder shape strikes back at intermediate gaps due to different gap dep.</a:t>
            </a:r>
          </a:p>
          <a:p>
            <a:pPr>
              <a:lnSpc>
                <a:spcPct val="100000"/>
              </a:lnSpc>
              <a:spcAft>
                <a:spcPts val="1000"/>
              </a:spcAft>
            </a:pPr>
            <a:r>
              <a:rPr lang="en-US" sz="1600" dirty="0"/>
              <a:t>K = 12.9</a:t>
            </a:r>
          </a:p>
          <a:p>
            <a:pPr>
              <a:lnSpc>
                <a:spcPct val="100000"/>
              </a:lnSpc>
              <a:spcAft>
                <a:spcPts val="1000"/>
              </a:spcAft>
            </a:pPr>
            <a:r>
              <a:rPr lang="de-DE" altLang="de-DE" sz="1600" dirty="0">
                <a:latin typeface="Arial Unicode MS"/>
              </a:rPr>
              <a:t>„Target" </a:t>
            </a:r>
            <a:r>
              <a:rPr lang="de-DE" altLang="de-DE" sz="1600" dirty="0" err="1">
                <a:latin typeface="Arial Unicode MS"/>
              </a:rPr>
              <a:t>value</a:t>
            </a:r>
            <a:r>
              <a:rPr lang="de-DE" altLang="de-DE" sz="1600" dirty="0">
                <a:latin typeface="Arial Unicode MS"/>
              </a:rPr>
              <a:t> was </a:t>
            </a:r>
            <a:r>
              <a:rPr lang="de-DE" altLang="de-DE" sz="1600" dirty="0" err="1">
                <a:latin typeface="Arial Unicode MS"/>
              </a:rPr>
              <a:t>K</a:t>
            </a:r>
            <a:r>
              <a:rPr lang="de-DE" altLang="de-DE" sz="1600" baseline="-25000" dirty="0" err="1">
                <a:latin typeface="Arial Unicode MS"/>
              </a:rPr>
              <a:t>target</a:t>
            </a:r>
            <a:r>
              <a:rPr lang="de-DE" altLang="de-DE" sz="1600" dirty="0">
                <a:latin typeface="Arial Unicode MS"/>
              </a:rPr>
              <a:t>=11 at 9.5mm </a:t>
            </a:r>
            <a:r>
              <a:rPr lang="de-DE" altLang="de-DE" sz="1600" dirty="0" err="1">
                <a:latin typeface="Arial Unicode MS"/>
              </a:rPr>
              <a:t>gap</a:t>
            </a:r>
            <a:r>
              <a:rPr lang="de-DE" altLang="de-DE" sz="1600" dirty="0">
                <a:latin typeface="Arial Unicode MS"/>
              </a:rPr>
              <a:t>, </a:t>
            </a:r>
            <a:r>
              <a:rPr lang="de-DE" altLang="de-DE" sz="1600" dirty="0" err="1">
                <a:latin typeface="Arial Unicode MS"/>
              </a:rPr>
              <a:t>to</a:t>
            </a:r>
            <a:r>
              <a:rPr lang="de-DE" altLang="de-DE" sz="1600" dirty="0">
                <a:latin typeface="Arial Unicode MS"/>
              </a:rPr>
              <a:t> </a:t>
            </a:r>
            <a:r>
              <a:rPr lang="de-DE" altLang="de-DE" sz="1600" dirty="0" err="1">
                <a:latin typeface="Arial Unicode MS"/>
              </a:rPr>
              <a:t>reach</a:t>
            </a:r>
            <a:r>
              <a:rPr lang="de-DE" altLang="de-DE" sz="1600" dirty="0">
                <a:latin typeface="Arial Unicode MS"/>
              </a:rPr>
              <a:t> 343nm at 1.4GeV</a:t>
            </a:r>
          </a:p>
          <a:p>
            <a:pPr>
              <a:lnSpc>
                <a:spcPct val="100000"/>
              </a:lnSpc>
              <a:spcAft>
                <a:spcPts val="1000"/>
              </a:spcAft>
            </a:pPr>
            <a:r>
              <a:rPr lang="de-DE" altLang="de-DE" sz="1600" dirty="0" err="1">
                <a:latin typeface="Arial Unicode MS"/>
              </a:rPr>
              <a:t>Now</a:t>
            </a:r>
            <a:r>
              <a:rPr lang="de-DE" altLang="de-DE" sz="1600" dirty="0">
                <a:latin typeface="Arial Unicode MS"/>
              </a:rPr>
              <a:t> at 1.35GeV: 343nm </a:t>
            </a:r>
            <a:r>
              <a:rPr lang="de-DE" altLang="de-DE" sz="1600" dirty="0" err="1">
                <a:latin typeface="Arial Unicode MS"/>
              </a:rPr>
              <a:t>reached</a:t>
            </a:r>
            <a:r>
              <a:rPr lang="de-DE" altLang="de-DE" sz="1600" dirty="0">
                <a:latin typeface="Arial Unicode MS"/>
              </a:rPr>
              <a:t> at K=10.6, </a:t>
            </a:r>
            <a:r>
              <a:rPr lang="de-DE" altLang="de-DE" sz="1600" dirty="0" err="1">
                <a:latin typeface="Arial Unicode MS"/>
              </a:rPr>
              <a:t>or</a:t>
            </a:r>
            <a:r>
              <a:rPr lang="de-DE" altLang="de-DE" sz="1600" dirty="0">
                <a:latin typeface="Arial Unicode MS"/>
              </a:rPr>
              <a:t> </a:t>
            </a:r>
            <a:r>
              <a:rPr lang="de-DE" altLang="de-DE" sz="1600" dirty="0" err="1">
                <a:latin typeface="Arial Unicode MS"/>
              </a:rPr>
              <a:t>operating</a:t>
            </a:r>
            <a:r>
              <a:rPr lang="de-DE" altLang="de-DE" sz="1600" dirty="0">
                <a:latin typeface="Arial Unicode MS"/>
              </a:rPr>
              <a:t> </a:t>
            </a:r>
            <a:r>
              <a:rPr lang="de-DE" altLang="de-DE" sz="1600" dirty="0" err="1">
                <a:latin typeface="Arial Unicode MS"/>
              </a:rPr>
              <a:t>gap</a:t>
            </a:r>
            <a:r>
              <a:rPr lang="de-DE" altLang="de-DE" sz="1600" dirty="0">
                <a:latin typeface="Arial Unicode MS"/>
              </a:rPr>
              <a:t> ~12.5mm</a:t>
            </a:r>
            <a:endParaRPr lang="de-DE" altLang="de-DE" sz="1600" dirty="0">
              <a:latin typeface="Arial" panose="020B0604020202020204" pitchFamily="34" charset="0"/>
            </a:endParaRPr>
          </a:p>
          <a:p>
            <a:pPr>
              <a:spcAft>
                <a:spcPts val="1000"/>
              </a:spcAft>
              <a:buFont typeface="Wingdings" panose="05000000000000000000" pitchFamily="2" charset="2"/>
              <a:buChar char="Ø"/>
            </a:pPr>
            <a:r>
              <a:rPr lang="de-CH" sz="1600" dirty="0"/>
              <a:t>Both Modulators </a:t>
            </a:r>
            <a:r>
              <a:rPr lang="de-CH" sz="1600" dirty="0" err="1"/>
              <a:t>tuned</a:t>
            </a:r>
            <a:r>
              <a:rPr lang="de-CH" sz="1600" dirty="0"/>
              <a:t> and </a:t>
            </a:r>
            <a:r>
              <a:rPr lang="de-CH" sz="1600" dirty="0" err="1"/>
              <a:t>close</a:t>
            </a:r>
            <a:r>
              <a:rPr lang="de-CH" sz="1600" dirty="0"/>
              <a:t> </a:t>
            </a:r>
            <a:r>
              <a:rPr lang="de-CH" sz="1600" dirty="0" err="1"/>
              <a:t>to</a:t>
            </a:r>
            <a:r>
              <a:rPr lang="de-CH" sz="1600" dirty="0"/>
              <a:t> </a:t>
            </a:r>
            <a:r>
              <a:rPr lang="de-CH" sz="1600" dirty="0" err="1"/>
              <a:t>ready</a:t>
            </a:r>
            <a:r>
              <a:rPr lang="de-CH" sz="1600" dirty="0"/>
              <a:t>.</a:t>
            </a:r>
          </a:p>
        </p:txBody>
      </p:sp>
      <p:sp>
        <p:nvSpPr>
          <p:cNvPr id="16" name="Textfeld 15">
            <a:extLst>
              <a:ext uri="{FF2B5EF4-FFF2-40B4-BE49-F238E27FC236}">
                <a16:creationId xmlns:a16="http://schemas.microsoft.com/office/drawing/2014/main" id="{19D55A09-4E0D-EB1E-4160-6E3F028887A8}"/>
              </a:ext>
            </a:extLst>
          </p:cNvPr>
          <p:cNvSpPr txBox="1"/>
          <p:nvPr/>
        </p:nvSpPr>
        <p:spPr>
          <a:xfrm>
            <a:off x="6216348" y="2836839"/>
            <a:ext cx="2478564" cy="200055"/>
          </a:xfrm>
          <a:prstGeom prst="rect">
            <a:avLst/>
          </a:prstGeom>
          <a:solidFill>
            <a:schemeClr val="bg1"/>
          </a:solidFill>
        </p:spPr>
        <p:txBody>
          <a:bodyPr wrap="none" rtlCol="0">
            <a:spAutoFit/>
          </a:bodyPr>
          <a:lstStyle/>
          <a:p>
            <a:r>
              <a:rPr lang="de-DE" sz="700" b="1" dirty="0"/>
              <a:t>-1000           -500                0                500              1000</a:t>
            </a:r>
          </a:p>
        </p:txBody>
      </p:sp>
      <p:sp>
        <p:nvSpPr>
          <p:cNvPr id="17" name="Textfeld 16">
            <a:extLst>
              <a:ext uri="{FF2B5EF4-FFF2-40B4-BE49-F238E27FC236}">
                <a16:creationId xmlns:a16="http://schemas.microsoft.com/office/drawing/2014/main" id="{AFC5805B-20E4-8255-E0BB-E8E062545D83}"/>
              </a:ext>
            </a:extLst>
          </p:cNvPr>
          <p:cNvSpPr txBox="1"/>
          <p:nvPr/>
        </p:nvSpPr>
        <p:spPr>
          <a:xfrm>
            <a:off x="5782383" y="2840775"/>
            <a:ext cx="362600" cy="215444"/>
          </a:xfrm>
          <a:prstGeom prst="rect">
            <a:avLst/>
          </a:prstGeom>
          <a:noFill/>
        </p:spPr>
        <p:txBody>
          <a:bodyPr wrap="none" rtlCol="0">
            <a:spAutoFit/>
          </a:bodyPr>
          <a:lstStyle/>
          <a:p>
            <a:r>
              <a:rPr lang="de-DE" sz="800" b="1" dirty="0"/>
              <a:t>x/m</a:t>
            </a:r>
          </a:p>
        </p:txBody>
      </p:sp>
      <p:sp>
        <p:nvSpPr>
          <p:cNvPr id="18" name="Textfeld 17">
            <a:extLst>
              <a:ext uri="{FF2B5EF4-FFF2-40B4-BE49-F238E27FC236}">
                <a16:creationId xmlns:a16="http://schemas.microsoft.com/office/drawing/2014/main" id="{F232C6AE-4BB3-413E-2213-3F44F2F9121F}"/>
              </a:ext>
            </a:extLst>
          </p:cNvPr>
          <p:cNvSpPr txBox="1"/>
          <p:nvPr/>
        </p:nvSpPr>
        <p:spPr>
          <a:xfrm>
            <a:off x="8556933" y="2929172"/>
            <a:ext cx="453970" cy="215444"/>
          </a:xfrm>
          <a:prstGeom prst="rect">
            <a:avLst/>
          </a:prstGeom>
          <a:noFill/>
        </p:spPr>
        <p:txBody>
          <a:bodyPr wrap="none" rtlCol="0">
            <a:spAutoFit/>
          </a:bodyPr>
          <a:lstStyle/>
          <a:p>
            <a:r>
              <a:rPr lang="de-DE" sz="800" b="1" dirty="0"/>
              <a:t>x/mm</a:t>
            </a:r>
          </a:p>
        </p:txBody>
      </p:sp>
      <p:sp>
        <p:nvSpPr>
          <p:cNvPr id="19" name="Textfeld 18">
            <a:extLst>
              <a:ext uri="{FF2B5EF4-FFF2-40B4-BE49-F238E27FC236}">
                <a16:creationId xmlns:a16="http://schemas.microsoft.com/office/drawing/2014/main" id="{076A6AD6-C9E7-5354-B0CF-E75D808944C4}"/>
              </a:ext>
            </a:extLst>
          </p:cNvPr>
          <p:cNvSpPr txBox="1"/>
          <p:nvPr/>
        </p:nvSpPr>
        <p:spPr>
          <a:xfrm>
            <a:off x="8052100" y="5947171"/>
            <a:ext cx="627095" cy="230832"/>
          </a:xfrm>
          <a:prstGeom prst="rect">
            <a:avLst/>
          </a:prstGeom>
          <a:solidFill>
            <a:schemeClr val="bg1"/>
          </a:solidFill>
        </p:spPr>
        <p:txBody>
          <a:bodyPr wrap="none" rtlCol="0">
            <a:spAutoFit/>
          </a:bodyPr>
          <a:lstStyle/>
          <a:p>
            <a:r>
              <a:rPr lang="de-DE" sz="900" dirty="0"/>
              <a:t>Gap/mm</a:t>
            </a:r>
          </a:p>
        </p:txBody>
      </p:sp>
    </p:spTree>
    <p:extLst>
      <p:ext uri="{BB962C8B-B14F-4D97-AF65-F5344CB8AC3E}">
        <p14:creationId xmlns:p14="http://schemas.microsoft.com/office/powerpoint/2010/main" val="1108745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A7ECC-AABE-3DB6-5E48-D731AB1A03D0}"/>
              </a:ext>
            </a:extLst>
          </p:cNvPr>
          <p:cNvSpPr>
            <a:spLocks noGrp="1"/>
          </p:cNvSpPr>
          <p:nvPr>
            <p:ph type="title"/>
          </p:nvPr>
        </p:nvSpPr>
        <p:spPr/>
        <p:txBody>
          <a:bodyPr/>
          <a:lstStyle/>
          <a:p>
            <a:r>
              <a:rPr lang="en-US" dirty="0"/>
              <a:t>Refurbished U32s from </a:t>
            </a:r>
            <a:r>
              <a:rPr lang="en-US" dirty="0" err="1"/>
              <a:t>sFLASH</a:t>
            </a:r>
            <a:endParaRPr lang="en-GB" dirty="0"/>
          </a:p>
        </p:txBody>
      </p:sp>
      <p:sp>
        <p:nvSpPr>
          <p:cNvPr id="3" name="Textplatzhalter 2">
            <a:extLst>
              <a:ext uri="{FF2B5EF4-FFF2-40B4-BE49-F238E27FC236}">
                <a16:creationId xmlns:a16="http://schemas.microsoft.com/office/drawing/2014/main" id="{46CC4E5B-4196-BF20-3F98-8458F2F20D80}"/>
              </a:ext>
            </a:extLst>
          </p:cNvPr>
          <p:cNvSpPr>
            <a:spLocks noGrp="1"/>
          </p:cNvSpPr>
          <p:nvPr>
            <p:ph type="body" sz="quarter" idx="13"/>
          </p:nvPr>
        </p:nvSpPr>
        <p:spPr/>
        <p:txBody>
          <a:bodyPr/>
          <a:lstStyle/>
          <a:p>
            <a:r>
              <a:rPr lang="en-US" dirty="0"/>
              <a:t>Three devices for the interim to </a:t>
            </a:r>
            <a:r>
              <a:rPr lang="en-GB" dirty="0"/>
              <a:t>increase pulse energy at short wavelengths</a:t>
            </a:r>
            <a:endParaRPr lang="en-US" dirty="0"/>
          </a:p>
          <a:p>
            <a:endParaRPr lang="en-GB" dirty="0"/>
          </a:p>
        </p:txBody>
      </p:sp>
      <p:sp>
        <p:nvSpPr>
          <p:cNvPr id="6" name="Fußzeilenplatzhalter 5">
            <a:extLst>
              <a:ext uri="{FF2B5EF4-FFF2-40B4-BE49-F238E27FC236}">
                <a16:creationId xmlns:a16="http://schemas.microsoft.com/office/drawing/2014/main" id="{EC974B5F-7411-7C02-D6CE-11B300EFA97C}"/>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pic>
        <p:nvPicPr>
          <p:cNvPr id="7" name="Grafik 6">
            <a:extLst>
              <a:ext uri="{FF2B5EF4-FFF2-40B4-BE49-F238E27FC236}">
                <a16:creationId xmlns:a16="http://schemas.microsoft.com/office/drawing/2014/main" id="{487C70F1-1660-6050-E2CC-D68E240443AE}"/>
              </a:ext>
            </a:extLst>
          </p:cNvPr>
          <p:cNvPicPr>
            <a:picLocks noChangeAspect="1"/>
          </p:cNvPicPr>
          <p:nvPr/>
        </p:nvPicPr>
        <p:blipFill rotWithShape="1">
          <a:blip r:embed="rId3">
            <a:extLst>
              <a:ext uri="{28A0092B-C50C-407E-A947-70E740481C1C}">
                <a14:useLocalDpi xmlns:a14="http://schemas.microsoft.com/office/drawing/2010/main" val="0"/>
              </a:ext>
            </a:extLst>
          </a:blip>
          <a:srcRect t="79400" r="55542"/>
          <a:stretch/>
        </p:blipFill>
        <p:spPr>
          <a:xfrm>
            <a:off x="6020777" y="3933056"/>
            <a:ext cx="3087727" cy="2205509"/>
          </a:xfrm>
          <a:prstGeom prst="rect">
            <a:avLst/>
          </a:prstGeom>
        </p:spPr>
      </p:pic>
      <p:pic>
        <p:nvPicPr>
          <p:cNvPr id="10" name="Grafik 9">
            <a:extLst>
              <a:ext uri="{FF2B5EF4-FFF2-40B4-BE49-F238E27FC236}">
                <a16:creationId xmlns:a16="http://schemas.microsoft.com/office/drawing/2014/main" id="{21AD88BA-57D8-675A-632B-B46E04598140}"/>
              </a:ext>
            </a:extLst>
          </p:cNvPr>
          <p:cNvPicPr>
            <a:picLocks noChangeAspect="1"/>
          </p:cNvPicPr>
          <p:nvPr/>
        </p:nvPicPr>
        <p:blipFill rotWithShape="1">
          <a:blip r:embed="rId4">
            <a:extLst>
              <a:ext uri="{28A0092B-C50C-407E-A947-70E740481C1C}">
                <a14:useLocalDpi xmlns:a14="http://schemas.microsoft.com/office/drawing/2010/main" val="0"/>
              </a:ext>
            </a:extLst>
          </a:blip>
          <a:srcRect r="7602"/>
          <a:stretch/>
        </p:blipFill>
        <p:spPr>
          <a:xfrm>
            <a:off x="2987824" y="3968120"/>
            <a:ext cx="2991079" cy="2044542"/>
          </a:xfrm>
          <a:prstGeom prst="rect">
            <a:avLst/>
          </a:prstGeom>
        </p:spPr>
      </p:pic>
      <p:sp>
        <p:nvSpPr>
          <p:cNvPr id="11" name="Textfeld 10">
            <a:extLst>
              <a:ext uri="{FF2B5EF4-FFF2-40B4-BE49-F238E27FC236}">
                <a16:creationId xmlns:a16="http://schemas.microsoft.com/office/drawing/2014/main" id="{874B3FF1-1611-D62E-5BA4-0E02379EB0BE}"/>
              </a:ext>
            </a:extLst>
          </p:cNvPr>
          <p:cNvSpPr txBox="1"/>
          <p:nvPr/>
        </p:nvSpPr>
        <p:spPr>
          <a:xfrm>
            <a:off x="3561188" y="5946490"/>
            <a:ext cx="2642070" cy="461665"/>
          </a:xfrm>
          <a:prstGeom prst="rect">
            <a:avLst/>
          </a:prstGeom>
          <a:noFill/>
        </p:spPr>
        <p:txBody>
          <a:bodyPr wrap="none" rtlCol="0">
            <a:spAutoFit/>
          </a:bodyPr>
          <a:lstStyle/>
          <a:p>
            <a:r>
              <a:rPr lang="en-US" sz="1200" b="1" dirty="0">
                <a:solidFill>
                  <a:srgbClr val="FFC000"/>
                </a:solidFill>
              </a:rPr>
              <a:t>--</a:t>
            </a:r>
            <a:r>
              <a:rPr lang="en-US" sz="1200" dirty="0"/>
              <a:t> Field before</a:t>
            </a:r>
          </a:p>
          <a:p>
            <a:r>
              <a:rPr lang="en-US" sz="1200" b="1" dirty="0">
                <a:solidFill>
                  <a:schemeClr val="accent1"/>
                </a:solidFill>
              </a:rPr>
              <a:t>--</a:t>
            </a:r>
            <a:r>
              <a:rPr lang="en-US" sz="1200" dirty="0"/>
              <a:t> Field after flipping 18 magnets US</a:t>
            </a:r>
          </a:p>
        </p:txBody>
      </p:sp>
      <p:sp>
        <p:nvSpPr>
          <p:cNvPr id="12" name="Textfeld 11">
            <a:extLst>
              <a:ext uri="{FF2B5EF4-FFF2-40B4-BE49-F238E27FC236}">
                <a16:creationId xmlns:a16="http://schemas.microsoft.com/office/drawing/2014/main" id="{F58EB42D-24CC-750A-F996-F0199467F132}"/>
              </a:ext>
            </a:extLst>
          </p:cNvPr>
          <p:cNvSpPr txBox="1"/>
          <p:nvPr/>
        </p:nvSpPr>
        <p:spPr>
          <a:xfrm>
            <a:off x="5665902" y="3712521"/>
            <a:ext cx="914033" cy="338554"/>
          </a:xfrm>
          <a:prstGeom prst="rect">
            <a:avLst/>
          </a:prstGeom>
          <a:noFill/>
        </p:spPr>
        <p:txBody>
          <a:bodyPr wrap="none" rtlCol="0">
            <a:spAutoFit/>
          </a:bodyPr>
          <a:lstStyle/>
          <a:p>
            <a:r>
              <a:rPr lang="de-DE" sz="1600" dirty="0"/>
              <a:t>sfund01</a:t>
            </a:r>
          </a:p>
        </p:txBody>
      </p:sp>
      <p:sp>
        <p:nvSpPr>
          <p:cNvPr id="13" name="Textfeld 12">
            <a:extLst>
              <a:ext uri="{FF2B5EF4-FFF2-40B4-BE49-F238E27FC236}">
                <a16:creationId xmlns:a16="http://schemas.microsoft.com/office/drawing/2014/main" id="{1B835FE1-FF84-66AA-563E-FA05B5390715}"/>
              </a:ext>
            </a:extLst>
          </p:cNvPr>
          <p:cNvSpPr txBox="1"/>
          <p:nvPr/>
        </p:nvSpPr>
        <p:spPr>
          <a:xfrm>
            <a:off x="7045702" y="5073309"/>
            <a:ext cx="370614" cy="400110"/>
          </a:xfrm>
          <a:prstGeom prst="rect">
            <a:avLst/>
          </a:prstGeom>
          <a:noFill/>
        </p:spPr>
        <p:txBody>
          <a:bodyPr wrap="none" rtlCol="0">
            <a:spAutoFit/>
          </a:bodyPr>
          <a:lstStyle/>
          <a:p>
            <a:r>
              <a:rPr lang="de-DE" sz="2000" b="1" dirty="0">
                <a:solidFill>
                  <a:schemeClr val="accent2"/>
                </a:solidFill>
              </a:rPr>
              <a:t>K</a:t>
            </a:r>
          </a:p>
        </p:txBody>
      </p:sp>
      <p:sp>
        <p:nvSpPr>
          <p:cNvPr id="14" name="Textfeld 13">
            <a:extLst>
              <a:ext uri="{FF2B5EF4-FFF2-40B4-BE49-F238E27FC236}">
                <a16:creationId xmlns:a16="http://schemas.microsoft.com/office/drawing/2014/main" id="{2E44363D-CED0-0F3F-0032-22F5F073A77F}"/>
              </a:ext>
            </a:extLst>
          </p:cNvPr>
          <p:cNvSpPr txBox="1"/>
          <p:nvPr/>
        </p:nvSpPr>
        <p:spPr>
          <a:xfrm>
            <a:off x="7836402" y="4187211"/>
            <a:ext cx="883575" cy="400110"/>
          </a:xfrm>
          <a:prstGeom prst="rect">
            <a:avLst/>
          </a:prstGeom>
          <a:noFill/>
        </p:spPr>
        <p:txBody>
          <a:bodyPr wrap="none" rtlCol="0">
            <a:spAutoFit/>
          </a:bodyPr>
          <a:lstStyle/>
          <a:p>
            <a:r>
              <a:rPr lang="de-DE" sz="2000" dirty="0" err="1">
                <a:solidFill>
                  <a:schemeClr val="accent1"/>
                </a:solidFill>
              </a:rPr>
              <a:t>phase</a:t>
            </a:r>
            <a:endParaRPr lang="de-DE" sz="2000" dirty="0">
              <a:solidFill>
                <a:schemeClr val="accent1"/>
              </a:solidFill>
            </a:endParaRPr>
          </a:p>
        </p:txBody>
      </p:sp>
      <p:sp>
        <p:nvSpPr>
          <p:cNvPr id="15" name="Textfeld 14">
            <a:extLst>
              <a:ext uri="{FF2B5EF4-FFF2-40B4-BE49-F238E27FC236}">
                <a16:creationId xmlns:a16="http://schemas.microsoft.com/office/drawing/2014/main" id="{9AC5D5E9-44D0-D768-A300-87E9AB695088}"/>
              </a:ext>
            </a:extLst>
          </p:cNvPr>
          <p:cNvSpPr txBox="1"/>
          <p:nvPr/>
        </p:nvSpPr>
        <p:spPr>
          <a:xfrm>
            <a:off x="251521" y="1224000"/>
            <a:ext cx="3309667" cy="3539430"/>
          </a:xfrm>
          <a:prstGeom prst="rect">
            <a:avLst/>
          </a:prstGeom>
          <a:noFill/>
        </p:spPr>
        <p:txBody>
          <a:bodyPr wrap="square" rtlCol="0">
            <a:spAutoFit/>
          </a:bodyPr>
          <a:lstStyle/>
          <a:p>
            <a:pPr marL="285750" indent="-285750">
              <a:buFont typeface="Arial" panose="020B0604020202020204" pitchFamily="34" charset="0"/>
              <a:buChar char="•"/>
            </a:pPr>
            <a:r>
              <a:rPr lang="en-GB" sz="1600" dirty="0"/>
              <a:t>Three planar devices with 32mm period length from the former </a:t>
            </a:r>
            <a:r>
              <a:rPr lang="en-GB" sz="1600" dirty="0" err="1"/>
              <a:t>sFLASH</a:t>
            </a:r>
            <a:r>
              <a:rPr lang="en-GB" sz="1600" dirty="0"/>
              <a:t> experiment were retuned.</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sfund01: Severe radiation damage (&gt;10%) – flipped 18 magnet pairs and replaced end magnets upstream.</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K between 2.65 and 2.70 at min gap of 9mm</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Phase errors &lt;3°</a:t>
            </a:r>
          </a:p>
        </p:txBody>
      </p:sp>
      <p:sp>
        <p:nvSpPr>
          <p:cNvPr id="16" name="Textfeld 15">
            <a:extLst>
              <a:ext uri="{FF2B5EF4-FFF2-40B4-BE49-F238E27FC236}">
                <a16:creationId xmlns:a16="http://schemas.microsoft.com/office/drawing/2014/main" id="{80EC74CF-BD93-7AE5-C8D7-B12B37C96328}"/>
              </a:ext>
            </a:extLst>
          </p:cNvPr>
          <p:cNvSpPr txBox="1"/>
          <p:nvPr/>
        </p:nvSpPr>
        <p:spPr>
          <a:xfrm>
            <a:off x="251521" y="4780115"/>
            <a:ext cx="2736303" cy="1815882"/>
          </a:xfrm>
          <a:prstGeom prst="rect">
            <a:avLst/>
          </a:prstGeom>
          <a:noFill/>
        </p:spPr>
        <p:txBody>
          <a:bodyPr wrap="square" rtlCol="0">
            <a:spAutoFit/>
          </a:bodyPr>
          <a:lstStyle/>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Remaining kick errors: ±50 </a:t>
            </a:r>
            <a:r>
              <a:rPr lang="en-GB" sz="1600" dirty="0" err="1"/>
              <a:t>Gcm</a:t>
            </a:r>
            <a:r>
              <a:rPr lang="en-GB" sz="1600" dirty="0"/>
              <a:t>. Corrected in a feed-forward by small air coils.</a:t>
            </a:r>
          </a:p>
          <a:p>
            <a:endParaRPr lang="en-GB" sz="1600" dirty="0"/>
          </a:p>
          <a:p>
            <a:pPr marL="285750" indent="-285750">
              <a:buFont typeface="Arial" panose="020B0604020202020204" pitchFamily="34" charset="0"/>
              <a:buChar char="•"/>
            </a:pPr>
            <a:endParaRPr lang="en-GB" sz="1600" dirty="0"/>
          </a:p>
        </p:txBody>
      </p:sp>
      <p:pic>
        <p:nvPicPr>
          <p:cNvPr id="5" name="Grafik 4" descr="Ein Bild, das Maschine, Rad, Bautechnik, Gebäude enthält.&#10;&#10;KI-generierte Inhalte können fehlerhaft sein.">
            <a:extLst>
              <a:ext uri="{FF2B5EF4-FFF2-40B4-BE49-F238E27FC236}">
                <a16:creationId xmlns:a16="http://schemas.microsoft.com/office/drawing/2014/main" id="{78CB79FF-4032-A060-7F58-5F7C3E61C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9068" y="1357392"/>
            <a:ext cx="1873135" cy="2050473"/>
          </a:xfrm>
          <a:prstGeom prst="rect">
            <a:avLst/>
          </a:prstGeom>
        </p:spPr>
      </p:pic>
      <p:pic>
        <p:nvPicPr>
          <p:cNvPr id="18" name="Grafik 17" descr="Ein Bild, das Maschine, Im Haus, Bautechnik, Elektrische Leitungen enthält.&#10;&#10;KI-generierte Inhalte können fehlerhaft sein.">
            <a:extLst>
              <a:ext uri="{FF2B5EF4-FFF2-40B4-BE49-F238E27FC236}">
                <a16:creationId xmlns:a16="http://schemas.microsoft.com/office/drawing/2014/main" id="{B5A9F55F-F98A-9134-962F-5FA6E1BE3B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8968" y="1516508"/>
            <a:ext cx="2951018" cy="1706880"/>
          </a:xfrm>
          <a:prstGeom prst="rect">
            <a:avLst/>
          </a:prstGeom>
        </p:spPr>
      </p:pic>
    </p:spTree>
    <p:extLst>
      <p:ext uri="{BB962C8B-B14F-4D97-AF65-F5344CB8AC3E}">
        <p14:creationId xmlns:p14="http://schemas.microsoft.com/office/powerpoint/2010/main" val="1901522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AAD2B0-7319-CC22-0BD3-4AD4807EBFE4}"/>
              </a:ext>
            </a:extLst>
          </p:cNvPr>
          <p:cNvSpPr>
            <a:spLocks noGrp="1"/>
          </p:cNvSpPr>
          <p:nvPr>
            <p:ph type="title"/>
          </p:nvPr>
        </p:nvSpPr>
        <p:spPr>
          <a:xfrm>
            <a:off x="395287" y="349611"/>
            <a:ext cx="8364699" cy="451098"/>
          </a:xfrm>
        </p:spPr>
        <p:txBody>
          <a:bodyPr/>
          <a:lstStyle/>
          <a:p>
            <a:r>
              <a:rPr lang="en-US" dirty="0"/>
              <a:t>Resistive coils with variable field direction</a:t>
            </a:r>
            <a:endParaRPr lang="en-GB" dirty="0"/>
          </a:p>
        </p:txBody>
      </p:sp>
      <p:sp>
        <p:nvSpPr>
          <p:cNvPr id="3" name="Textplatzhalter 2">
            <a:extLst>
              <a:ext uri="{FF2B5EF4-FFF2-40B4-BE49-F238E27FC236}">
                <a16:creationId xmlns:a16="http://schemas.microsoft.com/office/drawing/2014/main" id="{B0AA68CB-7E5C-8B85-CB79-63D90504AEBE}"/>
              </a:ext>
            </a:extLst>
          </p:cNvPr>
          <p:cNvSpPr>
            <a:spLocks noGrp="1"/>
          </p:cNvSpPr>
          <p:nvPr>
            <p:ph type="body" sz="quarter" idx="13"/>
          </p:nvPr>
        </p:nvSpPr>
        <p:spPr/>
        <p:txBody>
          <a:bodyPr/>
          <a:lstStyle/>
          <a:p>
            <a:r>
              <a:rPr lang="en-US" dirty="0"/>
              <a:t>Ferrite enforced steerer/corrector coils (air-cooled)</a:t>
            </a:r>
          </a:p>
          <a:p>
            <a:endParaRPr lang="en-GB" dirty="0"/>
          </a:p>
        </p:txBody>
      </p:sp>
      <p:sp>
        <p:nvSpPr>
          <p:cNvPr id="6" name="Fußzeilenplatzhalter 5">
            <a:extLst>
              <a:ext uri="{FF2B5EF4-FFF2-40B4-BE49-F238E27FC236}">
                <a16:creationId xmlns:a16="http://schemas.microsoft.com/office/drawing/2014/main" id="{BF76153B-E682-51CD-CE85-4DB5EDEB5F06}"/>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pic>
        <p:nvPicPr>
          <p:cNvPr id="7" name="Grafik 6">
            <a:extLst>
              <a:ext uri="{FF2B5EF4-FFF2-40B4-BE49-F238E27FC236}">
                <a16:creationId xmlns:a16="http://schemas.microsoft.com/office/drawing/2014/main" id="{E29B2A2A-81A0-B95F-57F0-0FEED5934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779" y="1617246"/>
            <a:ext cx="1773393" cy="1401973"/>
          </a:xfrm>
          <a:prstGeom prst="rect">
            <a:avLst/>
          </a:prstGeom>
        </p:spPr>
      </p:pic>
      <p:grpSp>
        <p:nvGrpSpPr>
          <p:cNvPr id="9" name="Gruppieren 8">
            <a:extLst>
              <a:ext uri="{FF2B5EF4-FFF2-40B4-BE49-F238E27FC236}">
                <a16:creationId xmlns:a16="http://schemas.microsoft.com/office/drawing/2014/main" id="{9967DD08-192F-6D05-BA65-AAF56AD1F3FF}"/>
              </a:ext>
            </a:extLst>
          </p:cNvPr>
          <p:cNvGrpSpPr>
            <a:grpSpLocks noChangeAspect="1"/>
          </p:cNvGrpSpPr>
          <p:nvPr/>
        </p:nvGrpSpPr>
        <p:grpSpPr>
          <a:xfrm>
            <a:off x="3995936" y="1504912"/>
            <a:ext cx="4824536" cy="1493339"/>
            <a:chOff x="-16924781" y="9589084"/>
            <a:chExt cx="15925800" cy="5353050"/>
          </a:xfrm>
        </p:grpSpPr>
        <p:pic>
          <p:nvPicPr>
            <p:cNvPr id="10" name="Picture 1">
              <a:extLst>
                <a:ext uri="{FF2B5EF4-FFF2-40B4-BE49-F238E27FC236}">
                  <a16:creationId xmlns:a16="http://schemas.microsoft.com/office/drawing/2014/main" id="{5ADFFCB3-714E-E50B-C700-010D6BBF148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74"/>
                      </a14:imgEffect>
                      <a14:imgEffect>
                        <a14:saturation sat="230000"/>
                      </a14:imgEffect>
                      <a14:imgEffect>
                        <a14:brightnessContrast bright="45000" contrast="84000"/>
                      </a14:imgEffect>
                    </a14:imgLayer>
                  </a14:imgProps>
                </a:ext>
              </a:extLst>
            </a:blip>
            <a:stretch>
              <a:fillRect/>
            </a:stretch>
          </p:blipFill>
          <p:spPr>
            <a:xfrm>
              <a:off x="-16924781" y="9589084"/>
              <a:ext cx="15925800" cy="5353050"/>
            </a:xfrm>
            <a:prstGeom prst="rect">
              <a:avLst/>
            </a:prstGeom>
          </p:spPr>
        </p:pic>
        <p:sp>
          <p:nvSpPr>
            <p:cNvPr id="11" name="Pfeil: nach links 51">
              <a:extLst>
                <a:ext uri="{FF2B5EF4-FFF2-40B4-BE49-F238E27FC236}">
                  <a16:creationId xmlns:a16="http://schemas.microsoft.com/office/drawing/2014/main" id="{533A9015-1009-D0CF-0F81-EB979B29A450}"/>
                </a:ext>
              </a:extLst>
            </p:cNvPr>
            <p:cNvSpPr/>
            <p:nvPr/>
          </p:nvSpPr>
          <p:spPr>
            <a:xfrm rot="8100000">
              <a:off x="-16027676" y="11002658"/>
              <a:ext cx="1586522" cy="357729"/>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links 51">
              <a:extLst>
                <a:ext uri="{FF2B5EF4-FFF2-40B4-BE49-F238E27FC236}">
                  <a16:creationId xmlns:a16="http://schemas.microsoft.com/office/drawing/2014/main" id="{152B0AF6-5ECD-F942-9EB4-D53DDDB4F368}"/>
                </a:ext>
              </a:extLst>
            </p:cNvPr>
            <p:cNvSpPr/>
            <p:nvPr/>
          </p:nvSpPr>
          <p:spPr>
            <a:xfrm rot="8100000">
              <a:off x="-13959390" y="12977879"/>
              <a:ext cx="1586522" cy="357729"/>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links 51">
              <a:extLst>
                <a:ext uri="{FF2B5EF4-FFF2-40B4-BE49-F238E27FC236}">
                  <a16:creationId xmlns:a16="http://schemas.microsoft.com/office/drawing/2014/main" id="{05F54B95-38C5-0F61-4EE8-D7457605003B}"/>
                </a:ext>
              </a:extLst>
            </p:cNvPr>
            <p:cNvSpPr/>
            <p:nvPr/>
          </p:nvSpPr>
          <p:spPr>
            <a:xfrm rot="2700000">
              <a:off x="-16011148" y="12963796"/>
              <a:ext cx="1586522" cy="357729"/>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links 51">
              <a:extLst>
                <a:ext uri="{FF2B5EF4-FFF2-40B4-BE49-F238E27FC236}">
                  <a16:creationId xmlns:a16="http://schemas.microsoft.com/office/drawing/2014/main" id="{EA2D3D9A-B9C7-898E-DFF8-AA991AA2AACC}"/>
                </a:ext>
              </a:extLst>
            </p:cNvPr>
            <p:cNvSpPr/>
            <p:nvPr/>
          </p:nvSpPr>
          <p:spPr>
            <a:xfrm rot="2700000">
              <a:off x="-14012808" y="11045498"/>
              <a:ext cx="1586522" cy="357729"/>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links 51">
              <a:extLst>
                <a:ext uri="{FF2B5EF4-FFF2-40B4-BE49-F238E27FC236}">
                  <a16:creationId xmlns:a16="http://schemas.microsoft.com/office/drawing/2014/main" id="{D96F0805-6BF7-99E8-9EE1-CC0951A20CDA}"/>
                </a:ext>
              </a:extLst>
            </p:cNvPr>
            <p:cNvSpPr/>
            <p:nvPr/>
          </p:nvSpPr>
          <p:spPr>
            <a:xfrm rot="18900000">
              <a:off x="-10721892" y="11017690"/>
              <a:ext cx="1586522" cy="357729"/>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Pfeil: nach links 51">
              <a:extLst>
                <a:ext uri="{FF2B5EF4-FFF2-40B4-BE49-F238E27FC236}">
                  <a16:creationId xmlns:a16="http://schemas.microsoft.com/office/drawing/2014/main" id="{26C7A192-CEA4-CFBF-F8D4-7FAADADBC628}"/>
                </a:ext>
              </a:extLst>
            </p:cNvPr>
            <p:cNvSpPr/>
            <p:nvPr/>
          </p:nvSpPr>
          <p:spPr>
            <a:xfrm rot="18900000">
              <a:off x="-8653606" y="12992911"/>
              <a:ext cx="1586522" cy="357729"/>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Pfeil: nach links 51">
              <a:extLst>
                <a:ext uri="{FF2B5EF4-FFF2-40B4-BE49-F238E27FC236}">
                  <a16:creationId xmlns:a16="http://schemas.microsoft.com/office/drawing/2014/main" id="{2B03858F-4865-9B82-35F7-8017B0CCA2FA}"/>
                </a:ext>
              </a:extLst>
            </p:cNvPr>
            <p:cNvSpPr/>
            <p:nvPr/>
          </p:nvSpPr>
          <p:spPr>
            <a:xfrm rot="2700000">
              <a:off x="-10705364" y="12978828"/>
              <a:ext cx="1586522" cy="357729"/>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Pfeil: nach links 51">
              <a:extLst>
                <a:ext uri="{FF2B5EF4-FFF2-40B4-BE49-F238E27FC236}">
                  <a16:creationId xmlns:a16="http://schemas.microsoft.com/office/drawing/2014/main" id="{8E0A698E-BD33-E504-CB2A-285D5928FC8E}"/>
                </a:ext>
              </a:extLst>
            </p:cNvPr>
            <p:cNvSpPr/>
            <p:nvPr/>
          </p:nvSpPr>
          <p:spPr>
            <a:xfrm rot="2700000">
              <a:off x="-8707024" y="11060530"/>
              <a:ext cx="1586522" cy="357729"/>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links 51">
              <a:extLst>
                <a:ext uri="{FF2B5EF4-FFF2-40B4-BE49-F238E27FC236}">
                  <a16:creationId xmlns:a16="http://schemas.microsoft.com/office/drawing/2014/main" id="{8C72AE54-2276-BB44-A6AA-F17BE0CC6544}"/>
                </a:ext>
              </a:extLst>
            </p:cNvPr>
            <p:cNvSpPr/>
            <p:nvPr/>
          </p:nvSpPr>
          <p:spPr>
            <a:xfrm rot="8100000">
              <a:off x="-5450111" y="11085455"/>
              <a:ext cx="1586522" cy="357729"/>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links 51">
              <a:extLst>
                <a:ext uri="{FF2B5EF4-FFF2-40B4-BE49-F238E27FC236}">
                  <a16:creationId xmlns:a16="http://schemas.microsoft.com/office/drawing/2014/main" id="{AB265C27-05A5-7010-0A66-D7620F3725B8}"/>
                </a:ext>
              </a:extLst>
            </p:cNvPr>
            <p:cNvSpPr/>
            <p:nvPr/>
          </p:nvSpPr>
          <p:spPr>
            <a:xfrm rot="18904134">
              <a:off x="-3381825" y="13060676"/>
              <a:ext cx="1586522" cy="357729"/>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Pfeil: nach links 51">
              <a:extLst>
                <a:ext uri="{FF2B5EF4-FFF2-40B4-BE49-F238E27FC236}">
                  <a16:creationId xmlns:a16="http://schemas.microsoft.com/office/drawing/2014/main" id="{B1BFBFA9-93B2-AA05-5702-D81FF63BEE44}"/>
                </a:ext>
              </a:extLst>
            </p:cNvPr>
            <p:cNvSpPr/>
            <p:nvPr/>
          </p:nvSpPr>
          <p:spPr>
            <a:xfrm rot="13504134">
              <a:off x="-5433583" y="13046593"/>
              <a:ext cx="1586522" cy="357729"/>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Pfeil: nach links 51">
              <a:extLst>
                <a:ext uri="{FF2B5EF4-FFF2-40B4-BE49-F238E27FC236}">
                  <a16:creationId xmlns:a16="http://schemas.microsoft.com/office/drawing/2014/main" id="{0E538DCA-DA30-71C3-61EA-3F9E2047EC9A}"/>
                </a:ext>
              </a:extLst>
            </p:cNvPr>
            <p:cNvSpPr/>
            <p:nvPr/>
          </p:nvSpPr>
          <p:spPr>
            <a:xfrm rot="2700000">
              <a:off x="-3435243" y="11128295"/>
              <a:ext cx="1586522" cy="357729"/>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3" name="Pfeil: nach oben 22">
            <a:extLst>
              <a:ext uri="{FF2B5EF4-FFF2-40B4-BE49-F238E27FC236}">
                <a16:creationId xmlns:a16="http://schemas.microsoft.com/office/drawing/2014/main" id="{183176E6-2A02-F5D3-1690-207B01B390B4}"/>
              </a:ext>
            </a:extLst>
          </p:cNvPr>
          <p:cNvSpPr/>
          <p:nvPr/>
        </p:nvSpPr>
        <p:spPr>
          <a:xfrm rot="2647373">
            <a:off x="4432114" y="1683918"/>
            <a:ext cx="182578" cy="490812"/>
          </a:xfrm>
          <a:prstGeom prst="upArrow">
            <a:avLst>
              <a:gd name="adj1" fmla="val 50000"/>
              <a:gd name="adj2" fmla="val 1015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Pfeil: nach oben 23">
            <a:extLst>
              <a:ext uri="{FF2B5EF4-FFF2-40B4-BE49-F238E27FC236}">
                <a16:creationId xmlns:a16="http://schemas.microsoft.com/office/drawing/2014/main" id="{77DC2BC2-340E-8AEE-583B-9152B374DD9E}"/>
              </a:ext>
            </a:extLst>
          </p:cNvPr>
          <p:cNvSpPr/>
          <p:nvPr/>
        </p:nvSpPr>
        <p:spPr>
          <a:xfrm rot="2647373">
            <a:off x="5072945" y="2219676"/>
            <a:ext cx="182578" cy="503279"/>
          </a:xfrm>
          <a:prstGeom prst="upArrow">
            <a:avLst>
              <a:gd name="adj1" fmla="val 50000"/>
              <a:gd name="adj2" fmla="val 940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oben 24">
            <a:extLst>
              <a:ext uri="{FF2B5EF4-FFF2-40B4-BE49-F238E27FC236}">
                <a16:creationId xmlns:a16="http://schemas.microsoft.com/office/drawing/2014/main" id="{C8744F7E-E570-3020-1C34-C01D66022CDC}"/>
              </a:ext>
            </a:extLst>
          </p:cNvPr>
          <p:cNvSpPr/>
          <p:nvPr/>
        </p:nvSpPr>
        <p:spPr>
          <a:xfrm rot="18861534">
            <a:off x="5022197" y="1689789"/>
            <a:ext cx="168132" cy="518907"/>
          </a:xfrm>
          <a:prstGeom prst="upArrow">
            <a:avLst>
              <a:gd name="adj1" fmla="val 50000"/>
              <a:gd name="adj2" fmla="val 1221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oben 25">
            <a:extLst>
              <a:ext uri="{FF2B5EF4-FFF2-40B4-BE49-F238E27FC236}">
                <a16:creationId xmlns:a16="http://schemas.microsoft.com/office/drawing/2014/main" id="{5D326F15-C62C-DD9F-A160-64664D8F104C}"/>
              </a:ext>
            </a:extLst>
          </p:cNvPr>
          <p:cNvSpPr/>
          <p:nvPr/>
        </p:nvSpPr>
        <p:spPr>
          <a:xfrm rot="18861534">
            <a:off x="4422015" y="2224794"/>
            <a:ext cx="168132" cy="521922"/>
          </a:xfrm>
          <a:prstGeom prst="upArrow">
            <a:avLst>
              <a:gd name="adj1" fmla="val 50000"/>
              <a:gd name="adj2" fmla="val 1040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Pfeil: nach oben 26">
            <a:extLst>
              <a:ext uri="{FF2B5EF4-FFF2-40B4-BE49-F238E27FC236}">
                <a16:creationId xmlns:a16="http://schemas.microsoft.com/office/drawing/2014/main" id="{4DEF26D3-C6DA-5E0C-5E1D-508AEBF3C395}"/>
              </a:ext>
            </a:extLst>
          </p:cNvPr>
          <p:cNvSpPr/>
          <p:nvPr/>
        </p:nvSpPr>
        <p:spPr>
          <a:xfrm rot="18861534">
            <a:off x="6642887" y="1698019"/>
            <a:ext cx="168132" cy="507613"/>
          </a:xfrm>
          <a:prstGeom prst="upArrow">
            <a:avLst>
              <a:gd name="adj1" fmla="val 50000"/>
              <a:gd name="adj2" fmla="val 1021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Pfeil: nach oben 27">
            <a:extLst>
              <a:ext uri="{FF2B5EF4-FFF2-40B4-BE49-F238E27FC236}">
                <a16:creationId xmlns:a16="http://schemas.microsoft.com/office/drawing/2014/main" id="{C0A6A629-D17B-982B-217D-1C4CA9C0597A}"/>
              </a:ext>
            </a:extLst>
          </p:cNvPr>
          <p:cNvSpPr/>
          <p:nvPr/>
        </p:nvSpPr>
        <p:spPr>
          <a:xfrm rot="18861534">
            <a:off x="6026653" y="2239011"/>
            <a:ext cx="168132" cy="511899"/>
          </a:xfrm>
          <a:prstGeom prst="upArrow">
            <a:avLst>
              <a:gd name="adj1" fmla="val 50000"/>
              <a:gd name="adj2" fmla="val 981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Pfeil: nach oben 28">
            <a:extLst>
              <a:ext uri="{FF2B5EF4-FFF2-40B4-BE49-F238E27FC236}">
                <a16:creationId xmlns:a16="http://schemas.microsoft.com/office/drawing/2014/main" id="{E0495970-A2B5-6B98-E56B-DBCBADECE2B4}"/>
              </a:ext>
            </a:extLst>
          </p:cNvPr>
          <p:cNvSpPr/>
          <p:nvPr/>
        </p:nvSpPr>
        <p:spPr>
          <a:xfrm rot="13451466">
            <a:off x="6010384" y="1728409"/>
            <a:ext cx="182578" cy="485807"/>
          </a:xfrm>
          <a:prstGeom prst="upArrow">
            <a:avLst>
              <a:gd name="adj1" fmla="val 50000"/>
              <a:gd name="adj2" fmla="val 924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Pfeil: nach oben 29">
            <a:extLst>
              <a:ext uri="{FF2B5EF4-FFF2-40B4-BE49-F238E27FC236}">
                <a16:creationId xmlns:a16="http://schemas.microsoft.com/office/drawing/2014/main" id="{B400F027-BE75-BFC6-7B38-DC45D4771246}"/>
              </a:ext>
            </a:extLst>
          </p:cNvPr>
          <p:cNvSpPr/>
          <p:nvPr/>
        </p:nvSpPr>
        <p:spPr>
          <a:xfrm rot="13451466">
            <a:off x="6633110" y="2269775"/>
            <a:ext cx="182578" cy="496820"/>
          </a:xfrm>
          <a:prstGeom prst="upArrow">
            <a:avLst>
              <a:gd name="adj1" fmla="val 50000"/>
              <a:gd name="adj2" fmla="val 1034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Pfeil: nach oben 30">
            <a:extLst>
              <a:ext uri="{FF2B5EF4-FFF2-40B4-BE49-F238E27FC236}">
                <a16:creationId xmlns:a16="http://schemas.microsoft.com/office/drawing/2014/main" id="{4C18DBAD-7614-C3F8-CF6F-EF8778C1A7A9}"/>
              </a:ext>
            </a:extLst>
          </p:cNvPr>
          <p:cNvSpPr/>
          <p:nvPr/>
        </p:nvSpPr>
        <p:spPr>
          <a:xfrm rot="18861534">
            <a:off x="8238678" y="1744440"/>
            <a:ext cx="168132" cy="484971"/>
          </a:xfrm>
          <a:prstGeom prst="upArrow">
            <a:avLst>
              <a:gd name="adj1" fmla="val 50000"/>
              <a:gd name="adj2" fmla="val 1094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Pfeil: nach oben 31">
            <a:extLst>
              <a:ext uri="{FF2B5EF4-FFF2-40B4-BE49-F238E27FC236}">
                <a16:creationId xmlns:a16="http://schemas.microsoft.com/office/drawing/2014/main" id="{755BA8BD-51FD-FBD2-3570-4DC88F962B8E}"/>
              </a:ext>
            </a:extLst>
          </p:cNvPr>
          <p:cNvSpPr/>
          <p:nvPr/>
        </p:nvSpPr>
        <p:spPr>
          <a:xfrm rot="8146401">
            <a:off x="7642093" y="2289361"/>
            <a:ext cx="182578" cy="492513"/>
          </a:xfrm>
          <a:prstGeom prst="upArrow">
            <a:avLst>
              <a:gd name="adj1" fmla="val 50000"/>
              <a:gd name="adj2" fmla="val 887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Pfeil: nach oben 32">
            <a:extLst>
              <a:ext uri="{FF2B5EF4-FFF2-40B4-BE49-F238E27FC236}">
                <a16:creationId xmlns:a16="http://schemas.microsoft.com/office/drawing/2014/main" id="{4CC21346-39FC-8B97-04A7-36E4D724113C}"/>
              </a:ext>
            </a:extLst>
          </p:cNvPr>
          <p:cNvSpPr/>
          <p:nvPr/>
        </p:nvSpPr>
        <p:spPr>
          <a:xfrm rot="2647373">
            <a:off x="7634623" y="1707543"/>
            <a:ext cx="182578" cy="501876"/>
          </a:xfrm>
          <a:prstGeom prst="upArrow">
            <a:avLst>
              <a:gd name="adj1" fmla="val 50000"/>
              <a:gd name="adj2" fmla="val 923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Pfeil: nach oben 33">
            <a:extLst>
              <a:ext uri="{FF2B5EF4-FFF2-40B4-BE49-F238E27FC236}">
                <a16:creationId xmlns:a16="http://schemas.microsoft.com/office/drawing/2014/main" id="{E7E7CCC5-5F73-43C9-266F-A1AF5EFC786F}"/>
              </a:ext>
            </a:extLst>
          </p:cNvPr>
          <p:cNvSpPr/>
          <p:nvPr/>
        </p:nvSpPr>
        <p:spPr>
          <a:xfrm rot="13451466">
            <a:off x="8225867" y="2298269"/>
            <a:ext cx="182578" cy="501077"/>
          </a:xfrm>
          <a:prstGeom prst="upArrow">
            <a:avLst>
              <a:gd name="adj1" fmla="val 50000"/>
              <a:gd name="adj2" fmla="val 925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feld 34">
            <a:extLst>
              <a:ext uri="{FF2B5EF4-FFF2-40B4-BE49-F238E27FC236}">
                <a16:creationId xmlns:a16="http://schemas.microsoft.com/office/drawing/2014/main" id="{920504BA-6280-50E0-E1E4-F39E507CBA62}"/>
              </a:ext>
            </a:extLst>
          </p:cNvPr>
          <p:cNvSpPr txBox="1"/>
          <p:nvPr/>
        </p:nvSpPr>
        <p:spPr>
          <a:xfrm>
            <a:off x="4320258" y="2850266"/>
            <a:ext cx="971100" cy="400110"/>
          </a:xfrm>
          <a:prstGeom prst="rect">
            <a:avLst/>
          </a:prstGeom>
          <a:noFill/>
        </p:spPr>
        <p:txBody>
          <a:bodyPr wrap="none" rtlCol="0">
            <a:spAutoFit/>
          </a:bodyPr>
          <a:lstStyle/>
          <a:p>
            <a:r>
              <a:rPr lang="en-GB" sz="2000" b="1" dirty="0"/>
              <a:t>vertical</a:t>
            </a:r>
          </a:p>
        </p:txBody>
      </p:sp>
      <p:sp>
        <p:nvSpPr>
          <p:cNvPr id="36" name="Textfeld 35">
            <a:extLst>
              <a:ext uri="{FF2B5EF4-FFF2-40B4-BE49-F238E27FC236}">
                <a16:creationId xmlns:a16="http://schemas.microsoft.com/office/drawing/2014/main" id="{62100BAD-8A1A-6C04-E07B-B693CAAAE5D9}"/>
              </a:ext>
            </a:extLst>
          </p:cNvPr>
          <p:cNvSpPr txBox="1"/>
          <p:nvPr/>
        </p:nvSpPr>
        <p:spPr>
          <a:xfrm>
            <a:off x="5759606" y="2850266"/>
            <a:ext cx="1260666" cy="400110"/>
          </a:xfrm>
          <a:prstGeom prst="rect">
            <a:avLst/>
          </a:prstGeom>
          <a:noFill/>
        </p:spPr>
        <p:txBody>
          <a:bodyPr wrap="none" rtlCol="0">
            <a:spAutoFit/>
          </a:bodyPr>
          <a:lstStyle/>
          <a:p>
            <a:r>
              <a:rPr lang="en-GB" sz="2000" b="1" dirty="0"/>
              <a:t>horizontal</a:t>
            </a:r>
          </a:p>
        </p:txBody>
      </p:sp>
      <p:sp>
        <p:nvSpPr>
          <p:cNvPr id="37" name="Textfeld 36">
            <a:extLst>
              <a:ext uri="{FF2B5EF4-FFF2-40B4-BE49-F238E27FC236}">
                <a16:creationId xmlns:a16="http://schemas.microsoft.com/office/drawing/2014/main" id="{8CCB64D6-8964-0F89-39EB-A628D432E272}"/>
              </a:ext>
            </a:extLst>
          </p:cNvPr>
          <p:cNvSpPr txBox="1"/>
          <p:nvPr/>
        </p:nvSpPr>
        <p:spPr>
          <a:xfrm>
            <a:off x="7231995" y="2850266"/>
            <a:ext cx="1422184" cy="400110"/>
          </a:xfrm>
          <a:prstGeom prst="rect">
            <a:avLst/>
          </a:prstGeom>
          <a:noFill/>
        </p:spPr>
        <p:txBody>
          <a:bodyPr wrap="none" rtlCol="0">
            <a:spAutoFit/>
          </a:bodyPr>
          <a:lstStyle/>
          <a:p>
            <a:r>
              <a:rPr lang="en-GB" sz="2000" b="1" dirty="0"/>
              <a:t>quadrupole</a:t>
            </a:r>
          </a:p>
        </p:txBody>
      </p:sp>
      <p:pic>
        <p:nvPicPr>
          <p:cNvPr id="38" name="Grafik 37">
            <a:extLst>
              <a:ext uri="{FF2B5EF4-FFF2-40B4-BE49-F238E27FC236}">
                <a16:creationId xmlns:a16="http://schemas.microsoft.com/office/drawing/2014/main" id="{5BCEDE88-1E00-C805-BD90-63E2B8C72C64}"/>
              </a:ext>
            </a:extLst>
          </p:cNvPr>
          <p:cNvPicPr>
            <a:picLocks noChangeAspect="1"/>
          </p:cNvPicPr>
          <p:nvPr/>
        </p:nvPicPr>
        <p:blipFill rotWithShape="1">
          <a:blip r:embed="rId6"/>
          <a:srcRect t="8214" r="11127"/>
          <a:stretch/>
        </p:blipFill>
        <p:spPr>
          <a:xfrm>
            <a:off x="3732989" y="3319947"/>
            <a:ext cx="2991410" cy="2215831"/>
          </a:xfrm>
          <a:prstGeom prst="rect">
            <a:avLst/>
          </a:prstGeom>
        </p:spPr>
      </p:pic>
      <p:sp>
        <p:nvSpPr>
          <p:cNvPr id="39" name="Textfeld 38">
            <a:extLst>
              <a:ext uri="{FF2B5EF4-FFF2-40B4-BE49-F238E27FC236}">
                <a16:creationId xmlns:a16="http://schemas.microsoft.com/office/drawing/2014/main" id="{B5A4907D-BD87-DB11-E520-A80FAB7AF534}"/>
              </a:ext>
            </a:extLst>
          </p:cNvPr>
          <p:cNvSpPr txBox="1"/>
          <p:nvPr/>
        </p:nvSpPr>
        <p:spPr>
          <a:xfrm>
            <a:off x="252000" y="3203630"/>
            <a:ext cx="3570310" cy="3200876"/>
          </a:xfrm>
          <a:prstGeom prst="rect">
            <a:avLst/>
          </a:prstGeom>
          <a:noFill/>
        </p:spPr>
        <p:txBody>
          <a:bodyPr wrap="square" rtlCol="0">
            <a:spAutoFit/>
          </a:bodyPr>
          <a:lstStyle/>
          <a:p>
            <a:r>
              <a:rPr lang="en-GB" sz="1600" dirty="0"/>
              <a:t>Correct (gap dependent) kick up and down stream of undulators</a:t>
            </a:r>
          </a:p>
          <a:p>
            <a:endParaRPr lang="en-GB" sz="1000" dirty="0"/>
          </a:p>
          <a:p>
            <a:pPr marL="285750" indent="-285750">
              <a:buFont typeface="Arial" panose="020B0604020202020204" pitchFamily="34" charset="0"/>
              <a:buChar char="•"/>
            </a:pPr>
            <a:r>
              <a:rPr lang="en-GB" sz="1600" dirty="0"/>
              <a:t>In-house design for stronger coils with slow feedback option</a:t>
            </a:r>
          </a:p>
          <a:p>
            <a:pPr marL="285750" indent="-285750">
              <a:buFont typeface="Arial" panose="020B0604020202020204" pitchFamily="34" charset="0"/>
              <a:buChar char="•"/>
            </a:pPr>
            <a:r>
              <a:rPr lang="en-GB" sz="1600" dirty="0"/>
              <a:t>Resistive, air-cooled coils</a:t>
            </a:r>
          </a:p>
          <a:p>
            <a:pPr marL="285750" indent="-285750">
              <a:buFont typeface="Arial" panose="020B0604020202020204" pitchFamily="34" charset="0"/>
              <a:buChar char="•"/>
            </a:pPr>
            <a:r>
              <a:rPr lang="en-GB" sz="1600" dirty="0"/>
              <a:t>Compact and cost-efficient design</a:t>
            </a:r>
          </a:p>
          <a:p>
            <a:pPr marL="285750" indent="-285750">
              <a:buFont typeface="Arial" panose="020B0604020202020204" pitchFamily="34" charset="0"/>
              <a:buChar char="•"/>
            </a:pPr>
            <a:r>
              <a:rPr lang="en-GB" sz="1600" dirty="0"/>
              <a:t>Ferrite-based – 0.55Tmm at 1A</a:t>
            </a:r>
          </a:p>
          <a:p>
            <a:pPr marL="285750" indent="-285750">
              <a:buFont typeface="Arial" panose="020B0604020202020204" pitchFamily="34" charset="0"/>
              <a:buChar char="•"/>
            </a:pPr>
            <a:r>
              <a:rPr lang="en-GB" sz="1600" dirty="0"/>
              <a:t>Four sub-coils per unit – variable field direction</a:t>
            </a:r>
          </a:p>
          <a:p>
            <a:pPr marL="285750" indent="-285750">
              <a:buFont typeface="Arial" panose="020B0604020202020204" pitchFamily="34" charset="0"/>
              <a:buChar char="•"/>
            </a:pPr>
            <a:r>
              <a:rPr lang="en-GB" sz="1600" dirty="0"/>
              <a:t>AC capability</a:t>
            </a:r>
          </a:p>
          <a:p>
            <a:pPr marL="285750" indent="-285750">
              <a:buFont typeface="Arial" panose="020B0604020202020204" pitchFamily="34" charset="0"/>
              <a:buChar char="•"/>
            </a:pPr>
            <a:endParaRPr lang="en-GB" sz="1600" dirty="0">
              <a:latin typeface="DilleniaUPC" panose="02020603050405020304" pitchFamily="18" charset="-34"/>
              <a:cs typeface="DilleniaUPC" panose="02020603050405020304" pitchFamily="18" charset="-34"/>
            </a:endParaRPr>
          </a:p>
          <a:p>
            <a:pPr marL="285750" indent="-285750">
              <a:buFont typeface="Wingdings" panose="05000000000000000000" pitchFamily="2" charset="2"/>
              <a:buChar char="Ø"/>
            </a:pPr>
            <a:r>
              <a:rPr lang="en-GB" sz="1600" dirty="0"/>
              <a:t>Series of 40 coils manufactured</a:t>
            </a:r>
            <a:endParaRPr lang="de-DE" sz="1600" dirty="0" err="1"/>
          </a:p>
        </p:txBody>
      </p:sp>
      <p:sp>
        <p:nvSpPr>
          <p:cNvPr id="40" name="Textfeld 39">
            <a:extLst>
              <a:ext uri="{FF2B5EF4-FFF2-40B4-BE49-F238E27FC236}">
                <a16:creationId xmlns:a16="http://schemas.microsoft.com/office/drawing/2014/main" id="{4A39DD27-8647-A328-8325-0DE299C57E42}"/>
              </a:ext>
            </a:extLst>
          </p:cNvPr>
          <p:cNvSpPr txBox="1"/>
          <p:nvPr/>
        </p:nvSpPr>
        <p:spPr>
          <a:xfrm>
            <a:off x="3951889" y="5500242"/>
            <a:ext cx="3043623" cy="523220"/>
          </a:xfrm>
          <a:prstGeom prst="rect">
            <a:avLst/>
          </a:prstGeom>
          <a:noFill/>
        </p:spPr>
        <p:txBody>
          <a:bodyPr wrap="square" rtlCol="0">
            <a:spAutoFit/>
          </a:bodyPr>
          <a:lstStyle/>
          <a:p>
            <a:r>
              <a:rPr lang="en-GB" sz="1400" dirty="0"/>
              <a:t>On-axis first field-integral as a function of current (</a:t>
            </a:r>
            <a:r>
              <a:rPr lang="en-GB" sz="1400" dirty="0" err="1"/>
              <a:t>hor</a:t>
            </a:r>
            <a:r>
              <a:rPr lang="en-GB" sz="1400" dirty="0"/>
              <a:t>/vert field). </a:t>
            </a:r>
          </a:p>
        </p:txBody>
      </p:sp>
      <p:sp>
        <p:nvSpPr>
          <p:cNvPr id="41" name="Textfeld 40">
            <a:extLst>
              <a:ext uri="{FF2B5EF4-FFF2-40B4-BE49-F238E27FC236}">
                <a16:creationId xmlns:a16="http://schemas.microsoft.com/office/drawing/2014/main" id="{2FD9EB36-6353-F737-F3CB-BE6769CB1B77}"/>
              </a:ext>
            </a:extLst>
          </p:cNvPr>
          <p:cNvSpPr txBox="1"/>
          <p:nvPr/>
        </p:nvSpPr>
        <p:spPr>
          <a:xfrm>
            <a:off x="2660605" y="2009058"/>
            <a:ext cx="755335" cy="338554"/>
          </a:xfrm>
          <a:prstGeom prst="rect">
            <a:avLst/>
          </a:prstGeom>
          <a:noFill/>
        </p:spPr>
        <p:txBody>
          <a:bodyPr wrap="none" rtlCol="0">
            <a:spAutoFit/>
          </a:bodyPr>
          <a:lstStyle/>
          <a:p>
            <a:r>
              <a:rPr lang="de-DE" sz="1600" dirty="0"/>
              <a:t>35mm</a:t>
            </a:r>
          </a:p>
        </p:txBody>
      </p:sp>
      <p:cxnSp>
        <p:nvCxnSpPr>
          <p:cNvPr id="42" name="Gerade Verbindung mit Pfeil 41">
            <a:extLst>
              <a:ext uri="{FF2B5EF4-FFF2-40B4-BE49-F238E27FC236}">
                <a16:creationId xmlns:a16="http://schemas.microsoft.com/office/drawing/2014/main" id="{34AC10FD-60F0-6F25-4892-14734ABBEBD0}"/>
              </a:ext>
            </a:extLst>
          </p:cNvPr>
          <p:cNvCxnSpPr>
            <a:cxnSpLocks/>
          </p:cNvCxnSpPr>
          <p:nvPr/>
        </p:nvCxnSpPr>
        <p:spPr>
          <a:xfrm>
            <a:off x="2660605" y="2321890"/>
            <a:ext cx="684000" cy="0"/>
          </a:xfrm>
          <a:prstGeom prst="straightConnector1">
            <a:avLst/>
          </a:prstGeom>
          <a:ln w="158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4" name="Textfeld 43">
            <a:extLst>
              <a:ext uri="{FF2B5EF4-FFF2-40B4-BE49-F238E27FC236}">
                <a16:creationId xmlns:a16="http://schemas.microsoft.com/office/drawing/2014/main" id="{470C69ED-94F8-2F5C-5900-5FE16437B26E}"/>
              </a:ext>
            </a:extLst>
          </p:cNvPr>
          <p:cNvSpPr txBox="1"/>
          <p:nvPr/>
        </p:nvSpPr>
        <p:spPr>
          <a:xfrm>
            <a:off x="7757715" y="5157168"/>
            <a:ext cx="1255472" cy="338554"/>
          </a:xfrm>
          <a:prstGeom prst="rect">
            <a:avLst/>
          </a:prstGeom>
          <a:noFill/>
        </p:spPr>
        <p:txBody>
          <a:bodyPr wrap="none" rtlCol="0">
            <a:spAutoFit/>
          </a:bodyPr>
          <a:lstStyle/>
          <a:p>
            <a:r>
              <a:rPr lang="de-DE" sz="1600" dirty="0" err="1"/>
              <a:t>Stored</a:t>
            </a:r>
            <a:r>
              <a:rPr lang="de-DE" sz="1600" dirty="0"/>
              <a:t> </a:t>
            </a:r>
            <a:r>
              <a:rPr lang="de-DE" sz="1600" dirty="0" err="1"/>
              <a:t>coils</a:t>
            </a:r>
            <a:endParaRPr lang="de-DE" sz="1600" dirty="0"/>
          </a:p>
        </p:txBody>
      </p:sp>
      <p:pic>
        <p:nvPicPr>
          <p:cNvPr id="5" name="Grafik 4" descr="Ein Bild, das Gerät, Maschine, Bautechnik, Im Haus enthält.&#10;&#10;KI-generierte Inhalte können fehlerhaft sein.">
            <a:extLst>
              <a:ext uri="{FF2B5EF4-FFF2-40B4-BE49-F238E27FC236}">
                <a16:creationId xmlns:a16="http://schemas.microsoft.com/office/drawing/2014/main" id="{F5314982-09C8-3FFF-7AB9-1DCCBC2735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458" y="1358047"/>
            <a:ext cx="1512916" cy="1645920"/>
          </a:xfrm>
          <a:prstGeom prst="rect">
            <a:avLst/>
          </a:prstGeom>
        </p:spPr>
      </p:pic>
      <p:pic>
        <p:nvPicPr>
          <p:cNvPr id="46" name="Grafik 45" descr="Ein Bild, das Im Haus, Elektrische Leitungen, Kabel, Elektronik enthält.&#10;&#10;KI-generierte Inhalte können fehlerhaft sein.">
            <a:extLst>
              <a:ext uri="{FF2B5EF4-FFF2-40B4-BE49-F238E27FC236}">
                <a16:creationId xmlns:a16="http://schemas.microsoft.com/office/drawing/2014/main" id="{3E4393D7-F5CD-DCE2-87B0-32FCAF3BAF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4399" y="3353828"/>
            <a:ext cx="2286000" cy="1715193"/>
          </a:xfrm>
          <a:prstGeom prst="rect">
            <a:avLst/>
          </a:prstGeom>
        </p:spPr>
      </p:pic>
    </p:spTree>
    <p:extLst>
      <p:ext uri="{BB962C8B-B14F-4D97-AF65-F5344CB8AC3E}">
        <p14:creationId xmlns:p14="http://schemas.microsoft.com/office/powerpoint/2010/main" val="3255849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6FBD9F-6634-76A0-7960-38A67D55B2C8}"/>
              </a:ext>
            </a:extLst>
          </p:cNvPr>
          <p:cNvSpPr>
            <a:spLocks noGrp="1"/>
          </p:cNvSpPr>
          <p:nvPr>
            <p:ph type="title"/>
          </p:nvPr>
        </p:nvSpPr>
        <p:spPr/>
        <p:txBody>
          <a:bodyPr/>
          <a:lstStyle/>
          <a:p>
            <a:r>
              <a:rPr lang="en-US" dirty="0"/>
              <a:t>Phase shifters</a:t>
            </a:r>
            <a:endParaRPr lang="en-GB" dirty="0"/>
          </a:p>
        </p:txBody>
      </p:sp>
      <p:sp>
        <p:nvSpPr>
          <p:cNvPr id="3" name="Textplatzhalter 2">
            <a:extLst>
              <a:ext uri="{FF2B5EF4-FFF2-40B4-BE49-F238E27FC236}">
                <a16:creationId xmlns:a16="http://schemas.microsoft.com/office/drawing/2014/main" id="{E5EEBA59-B2C5-24F2-CE62-13ADB711EE98}"/>
              </a:ext>
            </a:extLst>
          </p:cNvPr>
          <p:cNvSpPr>
            <a:spLocks noGrp="1"/>
          </p:cNvSpPr>
          <p:nvPr>
            <p:ph type="body" sz="quarter" idx="13"/>
          </p:nvPr>
        </p:nvSpPr>
        <p:spPr/>
        <p:txBody>
          <a:bodyPr/>
          <a:lstStyle/>
          <a:p>
            <a:r>
              <a:rPr lang="en-US" dirty="0"/>
              <a:t>Compact, permanent magnet-based phase shifters on intersections</a:t>
            </a:r>
          </a:p>
          <a:p>
            <a:endParaRPr lang="en-GB" dirty="0"/>
          </a:p>
        </p:txBody>
      </p:sp>
      <p:sp>
        <p:nvSpPr>
          <p:cNvPr id="6" name="Fußzeilenplatzhalter 5">
            <a:extLst>
              <a:ext uri="{FF2B5EF4-FFF2-40B4-BE49-F238E27FC236}">
                <a16:creationId xmlns:a16="http://schemas.microsoft.com/office/drawing/2014/main" id="{C3E9C066-D998-CC89-29AE-380502E0A460}"/>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pic>
        <p:nvPicPr>
          <p:cNvPr id="7" name="Grafik 6">
            <a:extLst>
              <a:ext uri="{FF2B5EF4-FFF2-40B4-BE49-F238E27FC236}">
                <a16:creationId xmlns:a16="http://schemas.microsoft.com/office/drawing/2014/main" id="{F0ADACA6-E61C-D24B-4820-07BA2B13E810}"/>
              </a:ext>
            </a:extLst>
          </p:cNvPr>
          <p:cNvPicPr>
            <a:picLocks noChangeAspect="1"/>
          </p:cNvPicPr>
          <p:nvPr/>
        </p:nvPicPr>
        <p:blipFill>
          <a:blip r:embed="rId3"/>
          <a:stretch>
            <a:fillRect/>
          </a:stretch>
        </p:blipFill>
        <p:spPr>
          <a:xfrm>
            <a:off x="3275856" y="2564904"/>
            <a:ext cx="2421001" cy="2131210"/>
          </a:xfrm>
          <a:prstGeom prst="rect">
            <a:avLst/>
          </a:prstGeom>
        </p:spPr>
      </p:pic>
      <p:pic>
        <p:nvPicPr>
          <p:cNvPr id="8" name="Picture 1">
            <a:extLst>
              <a:ext uri="{FF2B5EF4-FFF2-40B4-BE49-F238E27FC236}">
                <a16:creationId xmlns:a16="http://schemas.microsoft.com/office/drawing/2014/main" id="{86488D97-2E61-06A1-DC95-0D9E12D91899}"/>
              </a:ext>
            </a:extLst>
          </p:cNvPr>
          <p:cNvPicPr>
            <a:picLocks noChangeAspect="1"/>
          </p:cNvPicPr>
          <p:nvPr/>
        </p:nvPicPr>
        <p:blipFill rotWithShape="1">
          <a:blip r:embed="rId4"/>
          <a:srcRect r="64754"/>
          <a:stretch/>
        </p:blipFill>
        <p:spPr>
          <a:xfrm>
            <a:off x="5765694" y="1111483"/>
            <a:ext cx="1522775" cy="3456385"/>
          </a:xfrm>
          <a:prstGeom prst="rect">
            <a:avLst/>
          </a:prstGeom>
        </p:spPr>
      </p:pic>
      <p:pic>
        <p:nvPicPr>
          <p:cNvPr id="9" name="Grafik 8">
            <a:extLst>
              <a:ext uri="{FF2B5EF4-FFF2-40B4-BE49-F238E27FC236}">
                <a16:creationId xmlns:a16="http://schemas.microsoft.com/office/drawing/2014/main" id="{262D2A62-F335-F0D3-2824-D94613EE6070}"/>
              </a:ext>
            </a:extLst>
          </p:cNvPr>
          <p:cNvPicPr>
            <a:picLocks noChangeAspect="1"/>
          </p:cNvPicPr>
          <p:nvPr/>
        </p:nvPicPr>
        <p:blipFill rotWithShape="1">
          <a:blip r:embed="rId5">
            <a:extLst>
              <a:ext uri="{28A0092B-C50C-407E-A947-70E740481C1C}">
                <a14:useLocalDpi xmlns:a14="http://schemas.microsoft.com/office/drawing/2010/main" val="0"/>
              </a:ext>
            </a:extLst>
          </a:blip>
          <a:srcRect l="26823" t="20239" r="31910" b="23898"/>
          <a:stretch/>
        </p:blipFill>
        <p:spPr>
          <a:xfrm>
            <a:off x="5557620" y="5052992"/>
            <a:ext cx="1411402" cy="1432955"/>
          </a:xfrm>
          <a:prstGeom prst="rect">
            <a:avLst/>
          </a:prstGeom>
        </p:spPr>
      </p:pic>
      <p:grpSp>
        <p:nvGrpSpPr>
          <p:cNvPr id="10" name="Gruppieren 9">
            <a:extLst>
              <a:ext uri="{FF2B5EF4-FFF2-40B4-BE49-F238E27FC236}">
                <a16:creationId xmlns:a16="http://schemas.microsoft.com/office/drawing/2014/main" id="{737FBF00-18DE-0020-973C-E213B763BD20}"/>
              </a:ext>
            </a:extLst>
          </p:cNvPr>
          <p:cNvGrpSpPr>
            <a:grpSpLocks noChangeAspect="1"/>
          </p:cNvGrpSpPr>
          <p:nvPr/>
        </p:nvGrpSpPr>
        <p:grpSpPr>
          <a:xfrm>
            <a:off x="7668344" y="1422431"/>
            <a:ext cx="1278038" cy="1834201"/>
            <a:chOff x="564602" y="19087379"/>
            <a:chExt cx="5597745" cy="6074067"/>
          </a:xfrm>
        </p:grpSpPr>
        <p:pic>
          <p:nvPicPr>
            <p:cNvPr id="11" name="Picture 174">
              <a:extLst>
                <a:ext uri="{FF2B5EF4-FFF2-40B4-BE49-F238E27FC236}">
                  <a16:creationId xmlns:a16="http://schemas.microsoft.com/office/drawing/2014/main" id="{56AD8C47-5974-3C1F-9DE7-C08EDF4E0665}"/>
                </a:ext>
              </a:extLst>
            </p:cNvPr>
            <p:cNvPicPr>
              <a:picLocks noChangeAspect="1"/>
            </p:cNvPicPr>
            <p:nvPr/>
          </p:nvPicPr>
          <p:blipFill>
            <a:blip r:embed="rId6"/>
            <a:stretch>
              <a:fillRect/>
            </a:stretch>
          </p:blipFill>
          <p:spPr>
            <a:xfrm>
              <a:off x="564602" y="19087379"/>
              <a:ext cx="5597745" cy="6074067"/>
            </a:xfrm>
            <a:prstGeom prst="rect">
              <a:avLst/>
            </a:prstGeom>
          </p:spPr>
        </p:pic>
        <p:sp>
          <p:nvSpPr>
            <p:cNvPr id="12" name="Arrow: Right 175">
              <a:extLst>
                <a:ext uri="{FF2B5EF4-FFF2-40B4-BE49-F238E27FC236}">
                  <a16:creationId xmlns:a16="http://schemas.microsoft.com/office/drawing/2014/main" id="{5369903B-E6A1-0C51-B2C3-27490E5866A7}"/>
                </a:ext>
              </a:extLst>
            </p:cNvPr>
            <p:cNvSpPr/>
            <p:nvPr/>
          </p:nvSpPr>
          <p:spPr>
            <a:xfrm>
              <a:off x="1180263" y="20316402"/>
              <a:ext cx="826335" cy="45064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Arrow: Right 176">
              <a:extLst>
                <a:ext uri="{FF2B5EF4-FFF2-40B4-BE49-F238E27FC236}">
                  <a16:creationId xmlns:a16="http://schemas.microsoft.com/office/drawing/2014/main" id="{3E5C37C7-DD61-B4E6-ACD6-AB87B1FAACC0}"/>
                </a:ext>
              </a:extLst>
            </p:cNvPr>
            <p:cNvSpPr/>
            <p:nvPr/>
          </p:nvSpPr>
          <p:spPr>
            <a:xfrm>
              <a:off x="4957795" y="20316402"/>
              <a:ext cx="826335" cy="45064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Arrow: Right 177">
              <a:extLst>
                <a:ext uri="{FF2B5EF4-FFF2-40B4-BE49-F238E27FC236}">
                  <a16:creationId xmlns:a16="http://schemas.microsoft.com/office/drawing/2014/main" id="{80B0B6E0-437E-FCCE-95B1-3F6EE26826A4}"/>
                </a:ext>
              </a:extLst>
            </p:cNvPr>
            <p:cNvSpPr/>
            <p:nvPr/>
          </p:nvSpPr>
          <p:spPr>
            <a:xfrm rot="10800000">
              <a:off x="2442700" y="20316402"/>
              <a:ext cx="826335" cy="45064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Arrow: Right 178">
              <a:extLst>
                <a:ext uri="{FF2B5EF4-FFF2-40B4-BE49-F238E27FC236}">
                  <a16:creationId xmlns:a16="http://schemas.microsoft.com/office/drawing/2014/main" id="{3C1017A0-7873-80BD-C287-17AD07C3D02E}"/>
                </a:ext>
              </a:extLst>
            </p:cNvPr>
            <p:cNvSpPr/>
            <p:nvPr/>
          </p:nvSpPr>
          <p:spPr>
            <a:xfrm rot="10800000">
              <a:off x="3695358" y="20316402"/>
              <a:ext cx="826335" cy="45064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6" name="Group 179">
              <a:extLst>
                <a:ext uri="{FF2B5EF4-FFF2-40B4-BE49-F238E27FC236}">
                  <a16:creationId xmlns:a16="http://schemas.microsoft.com/office/drawing/2014/main" id="{E4CFBACB-1895-FB78-3CB1-5FA5C89D2602}"/>
                </a:ext>
              </a:extLst>
            </p:cNvPr>
            <p:cNvGrpSpPr/>
            <p:nvPr/>
          </p:nvGrpSpPr>
          <p:grpSpPr>
            <a:xfrm rot="10800000">
              <a:off x="1180263" y="23409438"/>
              <a:ext cx="4603867" cy="450641"/>
              <a:chOff x="6524625" y="3162300"/>
              <a:chExt cx="1857375" cy="209550"/>
            </a:xfrm>
            <a:solidFill>
              <a:schemeClr val="tx1"/>
            </a:solidFill>
          </p:grpSpPr>
          <p:sp>
            <p:nvSpPr>
              <p:cNvPr id="17" name="Arrow: Right 180">
                <a:extLst>
                  <a:ext uri="{FF2B5EF4-FFF2-40B4-BE49-F238E27FC236}">
                    <a16:creationId xmlns:a16="http://schemas.microsoft.com/office/drawing/2014/main" id="{E4BD52C0-D891-757B-8369-64985875BCB0}"/>
                  </a:ext>
                </a:extLst>
              </p:cNvPr>
              <p:cNvSpPr/>
              <p:nvPr/>
            </p:nvSpPr>
            <p:spPr>
              <a:xfrm>
                <a:off x="6524625" y="3162300"/>
                <a:ext cx="333375" cy="209550"/>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Arrow: Right 181">
                <a:extLst>
                  <a:ext uri="{FF2B5EF4-FFF2-40B4-BE49-F238E27FC236}">
                    <a16:creationId xmlns:a16="http://schemas.microsoft.com/office/drawing/2014/main" id="{8862BB7C-02B7-BFB6-0913-5DE80AF49C0D}"/>
                  </a:ext>
                </a:extLst>
              </p:cNvPr>
              <p:cNvSpPr/>
              <p:nvPr/>
            </p:nvSpPr>
            <p:spPr>
              <a:xfrm>
                <a:off x="8048625" y="3162300"/>
                <a:ext cx="333375" cy="209550"/>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Arrow: Right 182">
                <a:extLst>
                  <a:ext uri="{FF2B5EF4-FFF2-40B4-BE49-F238E27FC236}">
                    <a16:creationId xmlns:a16="http://schemas.microsoft.com/office/drawing/2014/main" id="{B439531C-9B11-4D00-ADF0-BB254219B4F4}"/>
                  </a:ext>
                </a:extLst>
              </p:cNvPr>
              <p:cNvSpPr/>
              <p:nvPr/>
            </p:nvSpPr>
            <p:spPr>
              <a:xfrm rot="10800000">
                <a:off x="7033940" y="3162300"/>
                <a:ext cx="333375" cy="209550"/>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Arrow: Right 183">
                <a:extLst>
                  <a:ext uri="{FF2B5EF4-FFF2-40B4-BE49-F238E27FC236}">
                    <a16:creationId xmlns:a16="http://schemas.microsoft.com/office/drawing/2014/main" id="{B7DA5E34-2D43-60EE-9FAE-701784A1CD64}"/>
                  </a:ext>
                </a:extLst>
              </p:cNvPr>
              <p:cNvSpPr/>
              <p:nvPr/>
            </p:nvSpPr>
            <p:spPr>
              <a:xfrm rot="10800000">
                <a:off x="7539310" y="3162300"/>
                <a:ext cx="333375" cy="209550"/>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sp>
        <p:nvSpPr>
          <p:cNvPr id="21" name="Textfeld 20">
            <a:extLst>
              <a:ext uri="{FF2B5EF4-FFF2-40B4-BE49-F238E27FC236}">
                <a16:creationId xmlns:a16="http://schemas.microsoft.com/office/drawing/2014/main" id="{610916AF-2883-EECA-65F2-CC61D082C826}"/>
              </a:ext>
            </a:extLst>
          </p:cNvPr>
          <p:cNvSpPr txBox="1"/>
          <p:nvPr/>
        </p:nvSpPr>
        <p:spPr>
          <a:xfrm>
            <a:off x="7110257" y="2294727"/>
            <a:ext cx="655949" cy="338554"/>
          </a:xfrm>
          <a:prstGeom prst="rect">
            <a:avLst/>
          </a:prstGeom>
          <a:noFill/>
        </p:spPr>
        <p:txBody>
          <a:bodyPr wrap="none" rtlCol="0">
            <a:spAutoFit/>
          </a:bodyPr>
          <a:lstStyle/>
          <a:p>
            <a:r>
              <a:rPr lang="de-DE" sz="1600" dirty="0">
                <a:solidFill>
                  <a:schemeClr val="accent6"/>
                </a:solidFill>
              </a:rPr>
              <a:t>beam</a:t>
            </a:r>
          </a:p>
        </p:txBody>
      </p:sp>
      <p:cxnSp>
        <p:nvCxnSpPr>
          <p:cNvPr id="22" name="Gerade Verbindung mit Pfeil 21">
            <a:extLst>
              <a:ext uri="{FF2B5EF4-FFF2-40B4-BE49-F238E27FC236}">
                <a16:creationId xmlns:a16="http://schemas.microsoft.com/office/drawing/2014/main" id="{429E734C-0749-837F-3916-2DF4AFB221B4}"/>
              </a:ext>
            </a:extLst>
          </p:cNvPr>
          <p:cNvCxnSpPr>
            <a:cxnSpLocks/>
            <a:stCxn id="11" idx="1"/>
          </p:cNvCxnSpPr>
          <p:nvPr/>
        </p:nvCxnSpPr>
        <p:spPr>
          <a:xfrm>
            <a:off x="7668344" y="2339532"/>
            <a:ext cx="1299707" cy="666"/>
          </a:xfrm>
          <a:prstGeom prst="straightConnector1">
            <a:avLst/>
          </a:prstGeom>
          <a:ln w="28575">
            <a:headEnd w="lg" len="lg"/>
            <a:tailEnd type="triangle" w="lg" len="med"/>
          </a:ln>
        </p:spPr>
        <p:style>
          <a:lnRef idx="1">
            <a:schemeClr val="accent6"/>
          </a:lnRef>
          <a:fillRef idx="0">
            <a:schemeClr val="accent6"/>
          </a:fillRef>
          <a:effectRef idx="0">
            <a:schemeClr val="accent6"/>
          </a:effectRef>
          <a:fontRef idx="minor">
            <a:schemeClr val="tx1"/>
          </a:fontRef>
        </p:style>
      </p:cxnSp>
      <p:pic>
        <p:nvPicPr>
          <p:cNvPr id="23" name="Grafik 22">
            <a:extLst>
              <a:ext uri="{FF2B5EF4-FFF2-40B4-BE49-F238E27FC236}">
                <a16:creationId xmlns:a16="http://schemas.microsoft.com/office/drawing/2014/main" id="{7AB24541-BBA8-E5F0-1BF8-8AABD4C5E906}"/>
              </a:ext>
            </a:extLst>
          </p:cNvPr>
          <p:cNvPicPr>
            <a:picLocks noChangeAspect="1"/>
          </p:cNvPicPr>
          <p:nvPr/>
        </p:nvPicPr>
        <p:blipFill rotWithShape="1">
          <a:blip r:embed="rId7">
            <a:extLst>
              <a:ext uri="{28A0092B-C50C-407E-A947-70E740481C1C}">
                <a14:useLocalDpi xmlns:a14="http://schemas.microsoft.com/office/drawing/2010/main" val="0"/>
              </a:ext>
            </a:extLst>
          </a:blip>
          <a:srcRect l="31416" t="38685" r="45069" b="40384"/>
          <a:stretch/>
        </p:blipFill>
        <p:spPr>
          <a:xfrm rot="16200000">
            <a:off x="7491763" y="4347291"/>
            <a:ext cx="1189215" cy="1411403"/>
          </a:xfrm>
          <a:prstGeom prst="rect">
            <a:avLst/>
          </a:prstGeom>
        </p:spPr>
      </p:pic>
      <p:sp>
        <p:nvSpPr>
          <p:cNvPr id="24" name="Textfeld 23">
            <a:extLst>
              <a:ext uri="{FF2B5EF4-FFF2-40B4-BE49-F238E27FC236}">
                <a16:creationId xmlns:a16="http://schemas.microsoft.com/office/drawing/2014/main" id="{3797F76F-2E86-4239-CA09-A4E3B20550AB}"/>
              </a:ext>
            </a:extLst>
          </p:cNvPr>
          <p:cNvSpPr txBox="1"/>
          <p:nvPr/>
        </p:nvSpPr>
        <p:spPr>
          <a:xfrm>
            <a:off x="7124996" y="5692546"/>
            <a:ext cx="2028011" cy="584775"/>
          </a:xfrm>
          <a:prstGeom prst="rect">
            <a:avLst/>
          </a:prstGeom>
          <a:noFill/>
        </p:spPr>
        <p:txBody>
          <a:bodyPr wrap="square" rtlCol="0">
            <a:spAutoFit/>
          </a:bodyPr>
          <a:lstStyle/>
          <a:p>
            <a:r>
              <a:rPr lang="de-DE" sz="1600" dirty="0"/>
              <a:t>Magnet </a:t>
            </a:r>
            <a:r>
              <a:rPr lang="en-GB" sz="1600" dirty="0"/>
              <a:t>blocks</a:t>
            </a:r>
            <a:r>
              <a:rPr lang="de-DE" sz="1600" dirty="0"/>
              <a:t>. Size: 35x35x15mm</a:t>
            </a:r>
            <a:r>
              <a:rPr lang="de-DE" sz="1600" baseline="30000" dirty="0"/>
              <a:t>3</a:t>
            </a:r>
            <a:endParaRPr lang="en-GB" sz="1600" dirty="0"/>
          </a:p>
        </p:txBody>
      </p:sp>
      <p:pic>
        <p:nvPicPr>
          <p:cNvPr id="25" name="Grafik 24">
            <a:extLst>
              <a:ext uri="{FF2B5EF4-FFF2-40B4-BE49-F238E27FC236}">
                <a16:creationId xmlns:a16="http://schemas.microsoft.com/office/drawing/2014/main" id="{AA27A096-5C29-09CB-BDA0-46C8ED3CDB19}"/>
              </a:ext>
            </a:extLst>
          </p:cNvPr>
          <p:cNvPicPr>
            <a:picLocks noChangeAspect="1"/>
          </p:cNvPicPr>
          <p:nvPr/>
        </p:nvPicPr>
        <p:blipFill rotWithShape="1">
          <a:blip r:embed="rId8">
            <a:extLst>
              <a:ext uri="{28A0092B-C50C-407E-A947-70E740481C1C}">
                <a14:useLocalDpi xmlns:a14="http://schemas.microsoft.com/office/drawing/2010/main" val="0"/>
              </a:ext>
            </a:extLst>
          </a:blip>
          <a:srcRect t="1" r="49540" b="47657"/>
          <a:stretch/>
        </p:blipFill>
        <p:spPr>
          <a:xfrm>
            <a:off x="42980" y="3356992"/>
            <a:ext cx="3160868" cy="2317751"/>
          </a:xfrm>
          <a:prstGeom prst="rect">
            <a:avLst/>
          </a:prstGeom>
        </p:spPr>
      </p:pic>
      <p:sp>
        <p:nvSpPr>
          <p:cNvPr id="26" name="Textfeld 25">
            <a:extLst>
              <a:ext uri="{FF2B5EF4-FFF2-40B4-BE49-F238E27FC236}">
                <a16:creationId xmlns:a16="http://schemas.microsoft.com/office/drawing/2014/main" id="{0F624839-19B1-11D0-F810-04D059BDFD94}"/>
              </a:ext>
            </a:extLst>
          </p:cNvPr>
          <p:cNvSpPr txBox="1"/>
          <p:nvPr/>
        </p:nvSpPr>
        <p:spPr>
          <a:xfrm>
            <a:off x="252000" y="5665276"/>
            <a:ext cx="4529020" cy="830997"/>
          </a:xfrm>
          <a:prstGeom prst="rect">
            <a:avLst/>
          </a:prstGeom>
          <a:noFill/>
        </p:spPr>
        <p:txBody>
          <a:bodyPr wrap="square" rtlCol="0">
            <a:spAutoFit/>
          </a:bodyPr>
          <a:lstStyle/>
          <a:p>
            <a:pPr marL="285750" indent="-285750" algn="just">
              <a:buFont typeface="Wingdings" panose="05000000000000000000" pitchFamily="2" charset="2"/>
              <a:buChar char="Ø"/>
            </a:pPr>
            <a:r>
              <a:rPr lang="en-GB" sz="1600" dirty="0"/>
              <a:t>Phase advance as a function of gap.</a:t>
            </a:r>
          </a:p>
          <a:p>
            <a:pPr algn="just"/>
            <a:r>
              <a:rPr lang="de-DE" sz="1600" dirty="0"/>
              <a:t>All 10 </a:t>
            </a:r>
            <a:r>
              <a:rPr lang="de-DE" sz="1600" dirty="0" err="1"/>
              <a:t>phase</a:t>
            </a:r>
            <a:r>
              <a:rPr lang="de-DE" sz="1600" dirty="0"/>
              <a:t> </a:t>
            </a:r>
            <a:r>
              <a:rPr lang="de-DE" sz="1600" dirty="0" err="1"/>
              <a:t>shifters</a:t>
            </a:r>
            <a:r>
              <a:rPr lang="de-DE" sz="1600" dirty="0"/>
              <a:t> </a:t>
            </a:r>
            <a:r>
              <a:rPr lang="de-DE" sz="1600" dirty="0" err="1"/>
              <a:t>achieve</a:t>
            </a:r>
            <a:r>
              <a:rPr lang="de-DE" sz="1600" dirty="0"/>
              <a:t> at least </a:t>
            </a:r>
            <a:r>
              <a:rPr lang="de-DE" sz="1600" b="1" dirty="0"/>
              <a:t>2.8</a:t>
            </a:r>
            <a:r>
              <a:rPr lang="en-GB" sz="1600" b="1" dirty="0"/>
              <a:t>*2</a:t>
            </a:r>
            <a:r>
              <a:rPr lang="el-GR" sz="1600" b="1" dirty="0"/>
              <a:t>π</a:t>
            </a:r>
            <a:r>
              <a:rPr lang="de-DE" sz="1600" b="1" dirty="0"/>
              <a:t> </a:t>
            </a:r>
            <a:r>
              <a:rPr lang="en-GB" sz="1600" dirty="0">
                <a:cs typeface="DilleniaUPC" panose="02020603050405020304" pitchFamily="18" charset="-34"/>
              </a:rPr>
              <a:t>for 20nm</a:t>
            </a:r>
            <a:r>
              <a:rPr lang="en-US" sz="1600" dirty="0">
                <a:cs typeface="DilleniaUPC" panose="02020603050405020304" pitchFamily="18" charset="-34"/>
              </a:rPr>
              <a:t>@1.35GeV.</a:t>
            </a:r>
            <a:endParaRPr lang="en-GB" sz="1600" dirty="0"/>
          </a:p>
        </p:txBody>
      </p:sp>
      <p:sp>
        <p:nvSpPr>
          <p:cNvPr id="27" name="Textfeld 26">
            <a:extLst>
              <a:ext uri="{FF2B5EF4-FFF2-40B4-BE49-F238E27FC236}">
                <a16:creationId xmlns:a16="http://schemas.microsoft.com/office/drawing/2014/main" id="{113412F3-C89A-BC97-C2A4-690CCB97CFB1}"/>
              </a:ext>
            </a:extLst>
          </p:cNvPr>
          <p:cNvSpPr txBox="1"/>
          <p:nvPr/>
        </p:nvSpPr>
        <p:spPr>
          <a:xfrm>
            <a:off x="1460058" y="4398591"/>
            <a:ext cx="1692001" cy="307777"/>
          </a:xfrm>
          <a:prstGeom prst="rect">
            <a:avLst/>
          </a:prstGeom>
          <a:noFill/>
        </p:spPr>
        <p:txBody>
          <a:bodyPr wrap="square" rtlCol="0">
            <a:spAutoFit/>
          </a:bodyPr>
          <a:lstStyle/>
          <a:p>
            <a:r>
              <a:rPr lang="en-US" sz="1400" dirty="0">
                <a:solidFill>
                  <a:schemeClr val="accent1"/>
                </a:solidFill>
              </a:rPr>
              <a:t>As measured</a:t>
            </a:r>
            <a:endParaRPr lang="de-DE" sz="1400" dirty="0">
              <a:solidFill>
                <a:schemeClr val="accent2"/>
              </a:solidFill>
            </a:endParaRPr>
          </a:p>
        </p:txBody>
      </p:sp>
      <p:sp>
        <p:nvSpPr>
          <p:cNvPr id="28" name="Textfeld 27">
            <a:extLst>
              <a:ext uri="{FF2B5EF4-FFF2-40B4-BE49-F238E27FC236}">
                <a16:creationId xmlns:a16="http://schemas.microsoft.com/office/drawing/2014/main" id="{F0D329B8-49EE-AE33-949C-019DBE6661CB}"/>
              </a:ext>
            </a:extLst>
          </p:cNvPr>
          <p:cNvSpPr txBox="1"/>
          <p:nvPr/>
        </p:nvSpPr>
        <p:spPr>
          <a:xfrm>
            <a:off x="1115616" y="4869160"/>
            <a:ext cx="2046714" cy="307777"/>
          </a:xfrm>
          <a:prstGeom prst="rect">
            <a:avLst/>
          </a:prstGeom>
          <a:solidFill>
            <a:srgbClr val="FFFFFF">
              <a:alpha val="47059"/>
            </a:srgbClr>
          </a:solidFill>
        </p:spPr>
        <p:txBody>
          <a:bodyPr wrap="square" rtlCol="0">
            <a:spAutoFit/>
          </a:bodyPr>
          <a:lstStyle/>
          <a:p>
            <a:pPr algn="r"/>
            <a:r>
              <a:rPr lang="en-US" sz="1400" dirty="0">
                <a:solidFill>
                  <a:schemeClr val="accent2"/>
                </a:solidFill>
              </a:rPr>
              <a:t>Background subtracted</a:t>
            </a:r>
            <a:endParaRPr lang="de-DE" sz="1400" dirty="0">
              <a:solidFill>
                <a:schemeClr val="accent2"/>
              </a:solidFill>
            </a:endParaRPr>
          </a:p>
        </p:txBody>
      </p:sp>
      <p:sp>
        <p:nvSpPr>
          <p:cNvPr id="29" name="Textfeld 28">
            <a:extLst>
              <a:ext uri="{FF2B5EF4-FFF2-40B4-BE49-F238E27FC236}">
                <a16:creationId xmlns:a16="http://schemas.microsoft.com/office/drawing/2014/main" id="{21D73D9C-7070-F6B1-A10C-6B429CCED758}"/>
              </a:ext>
            </a:extLst>
          </p:cNvPr>
          <p:cNvSpPr txBox="1"/>
          <p:nvPr/>
        </p:nvSpPr>
        <p:spPr>
          <a:xfrm>
            <a:off x="3219027" y="4771783"/>
            <a:ext cx="1245854" cy="338554"/>
          </a:xfrm>
          <a:prstGeom prst="rect">
            <a:avLst/>
          </a:prstGeom>
          <a:noFill/>
        </p:spPr>
        <p:txBody>
          <a:bodyPr wrap="none" rtlCol="0">
            <a:spAutoFit/>
          </a:bodyPr>
          <a:lstStyle/>
          <a:p>
            <a:r>
              <a:rPr lang="de-DE" sz="1600" dirty="0" err="1"/>
              <a:t>Intersection</a:t>
            </a:r>
            <a:endParaRPr lang="de-DE" sz="1600" dirty="0"/>
          </a:p>
        </p:txBody>
      </p:sp>
      <p:sp>
        <p:nvSpPr>
          <p:cNvPr id="30" name="Textfeld 29">
            <a:extLst>
              <a:ext uri="{FF2B5EF4-FFF2-40B4-BE49-F238E27FC236}">
                <a16:creationId xmlns:a16="http://schemas.microsoft.com/office/drawing/2014/main" id="{82B2D488-042B-9749-0E29-EC025392CC06}"/>
              </a:ext>
            </a:extLst>
          </p:cNvPr>
          <p:cNvSpPr txBox="1"/>
          <p:nvPr/>
        </p:nvSpPr>
        <p:spPr>
          <a:xfrm>
            <a:off x="5728147" y="4554732"/>
            <a:ext cx="1382110" cy="338554"/>
          </a:xfrm>
          <a:prstGeom prst="rect">
            <a:avLst/>
          </a:prstGeom>
          <a:noFill/>
        </p:spPr>
        <p:txBody>
          <a:bodyPr wrap="none" rtlCol="0">
            <a:spAutoFit/>
          </a:bodyPr>
          <a:lstStyle/>
          <a:p>
            <a:r>
              <a:rPr lang="de-DE" sz="1600" dirty="0"/>
              <a:t>Phase </a:t>
            </a:r>
            <a:r>
              <a:rPr lang="de-DE" sz="1600" dirty="0" err="1"/>
              <a:t>shifter</a:t>
            </a:r>
            <a:endParaRPr lang="de-DE" sz="1600" dirty="0"/>
          </a:p>
        </p:txBody>
      </p:sp>
      <p:sp>
        <p:nvSpPr>
          <p:cNvPr id="31" name="Textfeld 30">
            <a:extLst>
              <a:ext uri="{FF2B5EF4-FFF2-40B4-BE49-F238E27FC236}">
                <a16:creationId xmlns:a16="http://schemas.microsoft.com/office/drawing/2014/main" id="{8546EE26-2C8C-08BC-4A01-02AC23D39F88}"/>
              </a:ext>
            </a:extLst>
          </p:cNvPr>
          <p:cNvSpPr txBox="1"/>
          <p:nvPr/>
        </p:nvSpPr>
        <p:spPr>
          <a:xfrm>
            <a:off x="7484862" y="3286113"/>
            <a:ext cx="1645002" cy="338554"/>
          </a:xfrm>
          <a:prstGeom prst="rect">
            <a:avLst/>
          </a:prstGeom>
          <a:noFill/>
        </p:spPr>
        <p:txBody>
          <a:bodyPr wrap="none" rtlCol="0">
            <a:spAutoFit/>
          </a:bodyPr>
          <a:lstStyle/>
          <a:p>
            <a:r>
              <a:rPr lang="de-DE" sz="1600" dirty="0" err="1"/>
              <a:t>Magnetic</a:t>
            </a:r>
            <a:r>
              <a:rPr lang="de-DE" sz="1600" dirty="0"/>
              <a:t> </a:t>
            </a:r>
            <a:r>
              <a:rPr lang="de-DE" sz="1600" dirty="0" err="1"/>
              <a:t>set-up</a:t>
            </a:r>
            <a:endParaRPr lang="de-DE" sz="1600" dirty="0"/>
          </a:p>
        </p:txBody>
      </p:sp>
      <p:sp>
        <p:nvSpPr>
          <p:cNvPr id="32" name="Textfeld 31">
            <a:extLst>
              <a:ext uri="{FF2B5EF4-FFF2-40B4-BE49-F238E27FC236}">
                <a16:creationId xmlns:a16="http://schemas.microsoft.com/office/drawing/2014/main" id="{90F72C5D-5F1E-8E0D-D2E3-12CB732CD547}"/>
              </a:ext>
            </a:extLst>
          </p:cNvPr>
          <p:cNvSpPr txBox="1"/>
          <p:nvPr/>
        </p:nvSpPr>
        <p:spPr>
          <a:xfrm>
            <a:off x="252000" y="1224000"/>
            <a:ext cx="5573594"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a:cs typeface="DilleniaUPC" panose="02020603050405020304" pitchFamily="18" charset="-34"/>
              </a:rPr>
              <a:t>C</a:t>
            </a:r>
            <a:r>
              <a:rPr lang="en-GB" sz="1600" dirty="0"/>
              <a:t>ompact, permanent magnet-based design </a:t>
            </a:r>
            <a:endParaRPr lang="en-GB" sz="1600" dirty="0">
              <a:cs typeface="DilleniaUPC" panose="02020603050405020304" pitchFamily="18" charset="-34"/>
            </a:endParaRPr>
          </a:p>
          <a:p>
            <a:pPr marL="285750" indent="-285750">
              <a:buFont typeface="Arial" panose="020B0604020202020204" pitchFamily="34" charset="0"/>
              <a:buChar char="•"/>
            </a:pPr>
            <a:r>
              <a:rPr lang="en-GB" sz="1600" dirty="0">
                <a:cs typeface="DilleniaUPC" panose="02020603050405020304" pitchFamily="18" charset="-34"/>
              </a:rPr>
              <a:t>Pre-s</a:t>
            </a:r>
            <a:r>
              <a:rPr lang="en-GB" sz="1600" dirty="0"/>
              <a:t>orting allows for using lower quality, low price magnets</a:t>
            </a:r>
          </a:p>
          <a:p>
            <a:pPr marL="285750" indent="-285750">
              <a:buFont typeface="Arial" panose="020B0604020202020204" pitchFamily="34" charset="0"/>
              <a:buChar char="•"/>
            </a:pPr>
            <a:r>
              <a:rPr lang="en-GB" sz="1600" dirty="0"/>
              <a:t>Series of 10 phase shifters built and tuned</a:t>
            </a:r>
            <a:endParaRPr lang="en-GB" sz="1600" dirty="0">
              <a:cs typeface="DilleniaUPC" panose="02020603050405020304" pitchFamily="18" charset="-34"/>
            </a:endParaRPr>
          </a:p>
          <a:p>
            <a:pPr marL="285750" indent="-285750">
              <a:buFont typeface="Arial" panose="020B0604020202020204" pitchFamily="34" charset="0"/>
              <a:buChar char="•"/>
            </a:pPr>
            <a:r>
              <a:rPr lang="en-GB" sz="1600" dirty="0">
                <a:cs typeface="DilleniaUPC" panose="02020603050405020304" pitchFamily="18" charset="-34"/>
              </a:rPr>
              <a:t>&lt;0.02Tmm (6µrad) on-axis</a:t>
            </a:r>
            <a:r>
              <a:rPr lang="en-GB" sz="1600" dirty="0"/>
              <a:t> kick remaining</a:t>
            </a:r>
          </a:p>
          <a:p>
            <a:pPr marL="285750" indent="-285750">
              <a:buFont typeface="Arial" panose="020B0604020202020204" pitchFamily="34" charset="0"/>
              <a:buChar char="•"/>
            </a:pPr>
            <a:r>
              <a:rPr lang="en-GB" sz="1600" dirty="0"/>
              <a:t>high uniformity within series</a:t>
            </a:r>
            <a:endParaRPr lang="de-DE" sz="1600" dirty="0" err="1"/>
          </a:p>
        </p:txBody>
      </p:sp>
    </p:spTree>
    <p:extLst>
      <p:ext uri="{BB962C8B-B14F-4D97-AF65-F5344CB8AC3E}">
        <p14:creationId xmlns:p14="http://schemas.microsoft.com/office/powerpoint/2010/main" val="125169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Maschine, Bautechnik, Forschungsinstrument, Im Haus enthält.&#10;&#10;KI-generierte Inhalte können fehlerhaft sein.">
            <a:extLst>
              <a:ext uri="{FF2B5EF4-FFF2-40B4-BE49-F238E27FC236}">
                <a16:creationId xmlns:a16="http://schemas.microsoft.com/office/drawing/2014/main" id="{0D359BC8-E8C5-3AEC-E17C-50BC60C967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112" y="1129073"/>
            <a:ext cx="3832167" cy="5112327"/>
          </a:xfrm>
          <a:prstGeom prst="rect">
            <a:avLst/>
          </a:prstGeom>
        </p:spPr>
      </p:pic>
      <p:sp>
        <p:nvSpPr>
          <p:cNvPr id="9" name="Titel 8">
            <a:extLst>
              <a:ext uri="{FF2B5EF4-FFF2-40B4-BE49-F238E27FC236}">
                <a16:creationId xmlns:a16="http://schemas.microsoft.com/office/drawing/2014/main" id="{98D63177-9A1E-592A-6A87-CF106AFE3604}"/>
              </a:ext>
            </a:extLst>
          </p:cNvPr>
          <p:cNvSpPr>
            <a:spLocks noGrp="1"/>
          </p:cNvSpPr>
          <p:nvPr>
            <p:ph type="title"/>
          </p:nvPr>
        </p:nvSpPr>
        <p:spPr/>
        <p:txBody>
          <a:bodyPr/>
          <a:lstStyle/>
          <a:p>
            <a:r>
              <a:rPr lang="de-DE" dirty="0"/>
              <a:t>Phase </a:t>
            </a:r>
            <a:r>
              <a:rPr lang="de-DE" dirty="0" err="1"/>
              <a:t>shifters</a:t>
            </a:r>
            <a:r>
              <a:rPr lang="de-DE" dirty="0"/>
              <a:t> and </a:t>
            </a:r>
            <a:r>
              <a:rPr lang="de-DE" dirty="0" err="1"/>
              <a:t>corrector</a:t>
            </a:r>
            <a:r>
              <a:rPr lang="de-DE" dirty="0"/>
              <a:t> </a:t>
            </a:r>
            <a:r>
              <a:rPr lang="de-DE" dirty="0" err="1"/>
              <a:t>coils</a:t>
            </a:r>
            <a:endParaRPr lang="en-GB" dirty="0"/>
          </a:p>
        </p:txBody>
      </p:sp>
      <p:sp>
        <p:nvSpPr>
          <p:cNvPr id="11" name="Textplatzhalter 10">
            <a:extLst>
              <a:ext uri="{FF2B5EF4-FFF2-40B4-BE49-F238E27FC236}">
                <a16:creationId xmlns:a16="http://schemas.microsoft.com/office/drawing/2014/main" id="{2BF7AF47-7104-17BE-A98F-26FB6E26196D}"/>
              </a:ext>
            </a:extLst>
          </p:cNvPr>
          <p:cNvSpPr>
            <a:spLocks noGrp="1"/>
          </p:cNvSpPr>
          <p:nvPr>
            <p:ph type="body" sz="quarter" idx="13"/>
          </p:nvPr>
        </p:nvSpPr>
        <p:spPr/>
        <p:txBody>
          <a:bodyPr/>
          <a:lstStyle/>
          <a:p>
            <a:r>
              <a:rPr lang="de-DE" dirty="0"/>
              <a:t>Managing </a:t>
            </a:r>
            <a:r>
              <a:rPr lang="de-DE" dirty="0" err="1"/>
              <a:t>cross</a:t>
            </a:r>
            <a:r>
              <a:rPr lang="de-DE" dirty="0"/>
              <a:t>-talk</a:t>
            </a:r>
          </a:p>
          <a:p>
            <a:endParaRPr lang="en-GB" dirty="0"/>
          </a:p>
        </p:txBody>
      </p:sp>
      <p:sp>
        <p:nvSpPr>
          <p:cNvPr id="5" name="Fußzeilenplatzhalter 4">
            <a:extLst>
              <a:ext uri="{FF2B5EF4-FFF2-40B4-BE49-F238E27FC236}">
                <a16:creationId xmlns:a16="http://schemas.microsoft.com/office/drawing/2014/main" id="{24EC87F8-0A4B-E0E5-DCA5-CDC87C2CAEDB}"/>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sp>
        <p:nvSpPr>
          <p:cNvPr id="12" name="Textfeld 11">
            <a:extLst>
              <a:ext uri="{FF2B5EF4-FFF2-40B4-BE49-F238E27FC236}">
                <a16:creationId xmlns:a16="http://schemas.microsoft.com/office/drawing/2014/main" id="{A80DD119-5168-EDBE-3878-88238A9A28A5}"/>
              </a:ext>
            </a:extLst>
          </p:cNvPr>
          <p:cNvSpPr txBox="1"/>
          <p:nvPr/>
        </p:nvSpPr>
        <p:spPr>
          <a:xfrm>
            <a:off x="252000" y="1224000"/>
            <a:ext cx="4642088" cy="2308324"/>
          </a:xfrm>
          <a:prstGeom prst="rect">
            <a:avLst/>
          </a:prstGeom>
          <a:noFill/>
        </p:spPr>
        <p:txBody>
          <a:bodyPr wrap="square" rtlCol="0">
            <a:spAutoFit/>
          </a:bodyPr>
          <a:lstStyle/>
          <a:p>
            <a:pPr marL="285750" indent="-285750">
              <a:buFont typeface="Arial" panose="020B0604020202020204" pitchFamily="34" charset="0"/>
              <a:buChar char="•"/>
            </a:pPr>
            <a:r>
              <a:rPr lang="en-GB" sz="1600" dirty="0"/>
              <a:t>Originally only 22mm distance between permanent magnets of phase shifter and ferrite enforced coils</a:t>
            </a:r>
          </a:p>
          <a:p>
            <a:pPr marL="285750" indent="-285750">
              <a:buFont typeface="Arial" panose="020B0604020202020204" pitchFamily="34" charset="0"/>
              <a:buChar char="•"/>
            </a:pPr>
            <a:r>
              <a:rPr lang="en-GB" sz="1600" dirty="0"/>
              <a:t>Strong, unwanted dampening of PS fringe fields due to cross-talk</a:t>
            </a:r>
          </a:p>
          <a:p>
            <a:pPr marL="285750" indent="-285750">
              <a:buFont typeface="Wingdings" panose="05000000000000000000" pitchFamily="2" charset="2"/>
              <a:buChar char="Ø"/>
            </a:pPr>
            <a:r>
              <a:rPr lang="en-GB" sz="1600" dirty="0"/>
              <a:t>Increased the distance to 30 mm (max)</a:t>
            </a:r>
          </a:p>
          <a:p>
            <a:pPr marL="285750" indent="-285750">
              <a:buFont typeface="Wingdings" panose="05000000000000000000" pitchFamily="2" charset="2"/>
              <a:buChar char="Ø"/>
            </a:pPr>
            <a:r>
              <a:rPr lang="en-GB" sz="1600" dirty="0"/>
              <a:t>Passive compensation by installing</a:t>
            </a:r>
            <a:r>
              <a:rPr lang="en-GB" sz="1600" b="1" dirty="0"/>
              <a:t> </a:t>
            </a:r>
            <a:r>
              <a:rPr lang="en-GB" sz="1600" dirty="0"/>
              <a:t>two sets of ferromagnetic screws above and below the beam pipe.</a:t>
            </a:r>
          </a:p>
        </p:txBody>
      </p:sp>
      <p:pic>
        <p:nvPicPr>
          <p:cNvPr id="13" name="Grafik 12">
            <a:extLst>
              <a:ext uri="{FF2B5EF4-FFF2-40B4-BE49-F238E27FC236}">
                <a16:creationId xmlns:a16="http://schemas.microsoft.com/office/drawing/2014/main" id="{7191F87B-3C48-3C16-E221-C85132AA3462}"/>
              </a:ext>
            </a:extLst>
          </p:cNvPr>
          <p:cNvPicPr>
            <a:picLocks noChangeAspect="1"/>
          </p:cNvPicPr>
          <p:nvPr/>
        </p:nvPicPr>
        <p:blipFill rotWithShape="1">
          <a:blip r:embed="rId4">
            <a:extLst>
              <a:ext uri="{28A0092B-C50C-407E-A947-70E740481C1C}">
                <a14:useLocalDpi xmlns:a14="http://schemas.microsoft.com/office/drawing/2010/main" val="0"/>
              </a:ext>
            </a:extLst>
          </a:blip>
          <a:srcRect r="82645"/>
          <a:stretch/>
        </p:blipFill>
        <p:spPr>
          <a:xfrm>
            <a:off x="233883" y="3829938"/>
            <a:ext cx="1295589" cy="2475020"/>
          </a:xfrm>
          <a:prstGeom prst="rect">
            <a:avLst/>
          </a:prstGeom>
        </p:spPr>
      </p:pic>
      <p:pic>
        <p:nvPicPr>
          <p:cNvPr id="14" name="Grafik 13">
            <a:extLst>
              <a:ext uri="{FF2B5EF4-FFF2-40B4-BE49-F238E27FC236}">
                <a16:creationId xmlns:a16="http://schemas.microsoft.com/office/drawing/2014/main" id="{C7183DA3-FE55-AC98-F261-068B76AF7550}"/>
              </a:ext>
            </a:extLst>
          </p:cNvPr>
          <p:cNvPicPr>
            <a:picLocks noChangeAspect="1"/>
          </p:cNvPicPr>
          <p:nvPr/>
        </p:nvPicPr>
        <p:blipFill>
          <a:blip r:embed="rId5"/>
          <a:stretch>
            <a:fillRect/>
          </a:stretch>
        </p:blipFill>
        <p:spPr>
          <a:xfrm>
            <a:off x="1779300" y="3520220"/>
            <a:ext cx="3292127" cy="2520280"/>
          </a:xfrm>
          <a:prstGeom prst="rect">
            <a:avLst/>
          </a:prstGeom>
        </p:spPr>
      </p:pic>
      <p:pic>
        <p:nvPicPr>
          <p:cNvPr id="16" name="Grafik 15">
            <a:extLst>
              <a:ext uri="{FF2B5EF4-FFF2-40B4-BE49-F238E27FC236}">
                <a16:creationId xmlns:a16="http://schemas.microsoft.com/office/drawing/2014/main" id="{CBFB9BAB-5B19-DA98-FC28-3D7B194C4629}"/>
              </a:ext>
            </a:extLst>
          </p:cNvPr>
          <p:cNvPicPr>
            <a:picLocks noChangeAspect="1"/>
          </p:cNvPicPr>
          <p:nvPr/>
        </p:nvPicPr>
        <p:blipFill>
          <a:blip r:embed="rId6"/>
          <a:stretch>
            <a:fillRect/>
          </a:stretch>
        </p:blipFill>
        <p:spPr>
          <a:xfrm>
            <a:off x="4451901" y="800709"/>
            <a:ext cx="1989981" cy="1751783"/>
          </a:xfrm>
          <a:prstGeom prst="rect">
            <a:avLst/>
          </a:prstGeom>
        </p:spPr>
      </p:pic>
      <p:sp>
        <p:nvSpPr>
          <p:cNvPr id="17" name="Textfeld 16">
            <a:extLst>
              <a:ext uri="{FF2B5EF4-FFF2-40B4-BE49-F238E27FC236}">
                <a16:creationId xmlns:a16="http://schemas.microsoft.com/office/drawing/2014/main" id="{BBA88030-25DC-84FB-7AFA-247042BBCADA}"/>
              </a:ext>
            </a:extLst>
          </p:cNvPr>
          <p:cNvSpPr txBox="1"/>
          <p:nvPr/>
        </p:nvSpPr>
        <p:spPr>
          <a:xfrm>
            <a:off x="515907" y="3690980"/>
            <a:ext cx="1080744" cy="276999"/>
          </a:xfrm>
          <a:prstGeom prst="rect">
            <a:avLst/>
          </a:prstGeom>
          <a:noFill/>
        </p:spPr>
        <p:txBody>
          <a:bodyPr wrap="none" rtlCol="0">
            <a:spAutoFit/>
          </a:bodyPr>
          <a:lstStyle/>
          <a:p>
            <a:pPr algn="ctr"/>
            <a:r>
              <a:rPr lang="de-DE" sz="1200" dirty="0"/>
              <a:t>Phase </a:t>
            </a:r>
            <a:r>
              <a:rPr lang="de-DE" sz="1200" dirty="0" err="1"/>
              <a:t>shifter</a:t>
            </a:r>
            <a:endParaRPr lang="de-DE" sz="1200" dirty="0"/>
          </a:p>
        </p:txBody>
      </p:sp>
      <p:sp>
        <p:nvSpPr>
          <p:cNvPr id="18" name="Textfeld 17">
            <a:extLst>
              <a:ext uri="{FF2B5EF4-FFF2-40B4-BE49-F238E27FC236}">
                <a16:creationId xmlns:a16="http://schemas.microsoft.com/office/drawing/2014/main" id="{10348FC7-A957-2C4B-8476-E975825289E8}"/>
              </a:ext>
            </a:extLst>
          </p:cNvPr>
          <p:cNvSpPr txBox="1"/>
          <p:nvPr/>
        </p:nvSpPr>
        <p:spPr>
          <a:xfrm>
            <a:off x="832744" y="4121491"/>
            <a:ext cx="415498" cy="276999"/>
          </a:xfrm>
          <a:prstGeom prst="rect">
            <a:avLst/>
          </a:prstGeom>
          <a:noFill/>
        </p:spPr>
        <p:txBody>
          <a:bodyPr wrap="none" rtlCol="0">
            <a:spAutoFit/>
          </a:bodyPr>
          <a:lstStyle/>
          <a:p>
            <a:pPr algn="ctr"/>
            <a:r>
              <a:rPr lang="de-DE" sz="1200" dirty="0"/>
              <a:t>PM</a:t>
            </a:r>
          </a:p>
        </p:txBody>
      </p:sp>
      <p:sp>
        <p:nvSpPr>
          <p:cNvPr id="19" name="Textfeld 18">
            <a:extLst>
              <a:ext uri="{FF2B5EF4-FFF2-40B4-BE49-F238E27FC236}">
                <a16:creationId xmlns:a16="http://schemas.microsoft.com/office/drawing/2014/main" id="{B74DC0AB-9A25-06CF-929B-267434111AE9}"/>
              </a:ext>
            </a:extLst>
          </p:cNvPr>
          <p:cNvSpPr txBox="1"/>
          <p:nvPr/>
        </p:nvSpPr>
        <p:spPr>
          <a:xfrm>
            <a:off x="834265" y="5763501"/>
            <a:ext cx="415498" cy="276999"/>
          </a:xfrm>
          <a:prstGeom prst="rect">
            <a:avLst/>
          </a:prstGeom>
          <a:noFill/>
        </p:spPr>
        <p:txBody>
          <a:bodyPr wrap="none" rtlCol="0">
            <a:spAutoFit/>
          </a:bodyPr>
          <a:lstStyle/>
          <a:p>
            <a:pPr algn="ctr"/>
            <a:r>
              <a:rPr lang="de-DE" sz="1200" dirty="0"/>
              <a:t>PM</a:t>
            </a:r>
          </a:p>
        </p:txBody>
      </p:sp>
      <p:sp>
        <p:nvSpPr>
          <p:cNvPr id="20" name="Textfeld 19">
            <a:extLst>
              <a:ext uri="{FF2B5EF4-FFF2-40B4-BE49-F238E27FC236}">
                <a16:creationId xmlns:a16="http://schemas.microsoft.com/office/drawing/2014/main" id="{D3816226-DC76-E8B7-7BA4-52E830451096}"/>
              </a:ext>
            </a:extLst>
          </p:cNvPr>
          <p:cNvSpPr txBox="1"/>
          <p:nvPr/>
        </p:nvSpPr>
        <p:spPr>
          <a:xfrm>
            <a:off x="-15037" y="4304893"/>
            <a:ext cx="755577" cy="646331"/>
          </a:xfrm>
          <a:prstGeom prst="rect">
            <a:avLst/>
          </a:prstGeom>
          <a:noFill/>
        </p:spPr>
        <p:txBody>
          <a:bodyPr wrap="square" rtlCol="0">
            <a:spAutoFit/>
          </a:bodyPr>
          <a:lstStyle/>
          <a:p>
            <a:r>
              <a:rPr lang="de-DE" sz="1200" dirty="0"/>
              <a:t>Coil w/ </a:t>
            </a:r>
            <a:r>
              <a:rPr lang="de-DE" sz="1200" dirty="0" err="1"/>
              <a:t>ferrite</a:t>
            </a:r>
            <a:r>
              <a:rPr lang="de-DE" sz="1200" dirty="0"/>
              <a:t> </a:t>
            </a:r>
            <a:r>
              <a:rPr lang="de-DE" sz="1200" dirty="0" err="1"/>
              <a:t>core</a:t>
            </a:r>
            <a:endParaRPr lang="de-DE" sz="1200" dirty="0"/>
          </a:p>
        </p:txBody>
      </p:sp>
      <p:sp>
        <p:nvSpPr>
          <p:cNvPr id="21" name="Textfeld 20">
            <a:extLst>
              <a:ext uri="{FF2B5EF4-FFF2-40B4-BE49-F238E27FC236}">
                <a16:creationId xmlns:a16="http://schemas.microsoft.com/office/drawing/2014/main" id="{849AA333-CA79-24B8-2FAC-FAB60FDE2308}"/>
              </a:ext>
            </a:extLst>
          </p:cNvPr>
          <p:cNvSpPr txBox="1"/>
          <p:nvPr/>
        </p:nvSpPr>
        <p:spPr>
          <a:xfrm>
            <a:off x="1638307" y="5902000"/>
            <a:ext cx="1152127" cy="461665"/>
          </a:xfrm>
          <a:prstGeom prst="rect">
            <a:avLst/>
          </a:prstGeom>
          <a:noFill/>
        </p:spPr>
        <p:txBody>
          <a:bodyPr wrap="square" rtlCol="0">
            <a:spAutoFit/>
          </a:bodyPr>
          <a:lstStyle/>
          <a:p>
            <a:r>
              <a:rPr lang="en-GB" sz="1200" dirty="0"/>
              <a:t>ferromagnetic screws</a:t>
            </a:r>
            <a:endParaRPr lang="de-DE" sz="1200" dirty="0" err="1"/>
          </a:p>
        </p:txBody>
      </p:sp>
      <p:cxnSp>
        <p:nvCxnSpPr>
          <p:cNvPr id="22" name="Gerade Verbindung mit Pfeil 21">
            <a:extLst>
              <a:ext uri="{FF2B5EF4-FFF2-40B4-BE49-F238E27FC236}">
                <a16:creationId xmlns:a16="http://schemas.microsoft.com/office/drawing/2014/main" id="{E5B38B2F-C0D2-9ED1-2F8A-2BABB4C83148}"/>
              </a:ext>
            </a:extLst>
          </p:cNvPr>
          <p:cNvCxnSpPr/>
          <p:nvPr/>
        </p:nvCxnSpPr>
        <p:spPr>
          <a:xfrm flipH="1" flipV="1">
            <a:off x="881677" y="5229200"/>
            <a:ext cx="897623" cy="672800"/>
          </a:xfrm>
          <a:prstGeom prst="straightConnector1">
            <a:avLst/>
          </a:prstGeom>
          <a:ln>
            <a:tailEnd type="triangle" w="lg" len="med"/>
          </a:ln>
        </p:spPr>
        <p:style>
          <a:lnRef idx="3">
            <a:schemeClr val="accent2"/>
          </a:lnRef>
          <a:fillRef idx="0">
            <a:schemeClr val="accent2"/>
          </a:fillRef>
          <a:effectRef idx="2">
            <a:schemeClr val="accent2"/>
          </a:effectRef>
          <a:fontRef idx="minor">
            <a:schemeClr val="tx1"/>
          </a:fontRef>
        </p:style>
      </p:cxnSp>
      <p:cxnSp>
        <p:nvCxnSpPr>
          <p:cNvPr id="23" name="Gerade Verbindung mit Pfeil 22">
            <a:extLst>
              <a:ext uri="{FF2B5EF4-FFF2-40B4-BE49-F238E27FC236}">
                <a16:creationId xmlns:a16="http://schemas.microsoft.com/office/drawing/2014/main" id="{15B2B15F-A0E1-99AB-4A9A-FBA4EC52335E}"/>
              </a:ext>
            </a:extLst>
          </p:cNvPr>
          <p:cNvCxnSpPr/>
          <p:nvPr/>
        </p:nvCxnSpPr>
        <p:spPr>
          <a:xfrm flipH="1" flipV="1">
            <a:off x="881677" y="4951224"/>
            <a:ext cx="897623" cy="950776"/>
          </a:xfrm>
          <a:prstGeom prst="straightConnector1">
            <a:avLst/>
          </a:prstGeom>
          <a:ln>
            <a:tailEnd type="triangle" w="lg"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7743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C221F3-2714-4346-25B1-1230181F6205}"/>
              </a:ext>
            </a:extLst>
          </p:cNvPr>
          <p:cNvSpPr>
            <a:spLocks noGrp="1"/>
          </p:cNvSpPr>
          <p:nvPr>
            <p:ph type="title"/>
          </p:nvPr>
        </p:nvSpPr>
        <p:spPr/>
        <p:txBody>
          <a:bodyPr/>
          <a:lstStyle/>
          <a:p>
            <a:r>
              <a:rPr lang="en-US" dirty="0"/>
              <a:t>APPLE III concept</a:t>
            </a:r>
            <a:endParaRPr lang="en-GB" dirty="0"/>
          </a:p>
        </p:txBody>
      </p:sp>
      <p:sp>
        <p:nvSpPr>
          <p:cNvPr id="5" name="Inhaltsplatzhalter 4">
            <a:extLst>
              <a:ext uri="{FF2B5EF4-FFF2-40B4-BE49-F238E27FC236}">
                <a16:creationId xmlns:a16="http://schemas.microsoft.com/office/drawing/2014/main" id="{5D760CC9-55A5-BA19-0B55-0D9B4F98892B}"/>
              </a:ext>
            </a:extLst>
          </p:cNvPr>
          <p:cNvSpPr>
            <a:spLocks noGrp="1"/>
          </p:cNvSpPr>
          <p:nvPr>
            <p:ph idx="14"/>
          </p:nvPr>
        </p:nvSpPr>
        <p:spPr>
          <a:xfrm>
            <a:off x="396000" y="3060459"/>
            <a:ext cx="5759843" cy="810086"/>
          </a:xfrm>
        </p:spPr>
        <p:txBody>
          <a:bodyPr/>
          <a:lstStyle/>
          <a:p>
            <a:pPr marL="363600" lvl="1" indent="-363600">
              <a:spcAft>
                <a:spcPts val="0"/>
              </a:spcAft>
            </a:pPr>
            <a:r>
              <a:rPr lang="en-US" sz="1800" dirty="0"/>
              <a:t>APPLE III: highest field, less bulky, cost efficient</a:t>
            </a:r>
          </a:p>
          <a:p>
            <a:pPr marL="363600" lvl="1" indent="-363600">
              <a:spcAft>
                <a:spcPts val="0"/>
              </a:spcAft>
            </a:pPr>
            <a:r>
              <a:rPr lang="en-US" sz="1800" dirty="0"/>
              <a:t>Force reduction up to factor of 8 - </a:t>
            </a:r>
            <a:r>
              <a:rPr lang="en-GB" sz="1800" dirty="0"/>
              <a:t>reuse of planar undulator support structures</a:t>
            </a:r>
            <a:endParaRPr lang="en-US" sz="1800" dirty="0"/>
          </a:p>
        </p:txBody>
      </p:sp>
      <p:sp>
        <p:nvSpPr>
          <p:cNvPr id="6" name="Fußzeilenplatzhalter 5">
            <a:extLst>
              <a:ext uri="{FF2B5EF4-FFF2-40B4-BE49-F238E27FC236}">
                <a16:creationId xmlns:a16="http://schemas.microsoft.com/office/drawing/2014/main" id="{9D7E9197-4F8B-5BDE-1556-55D31EAAECE0}"/>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pic>
        <p:nvPicPr>
          <p:cNvPr id="7" name="Grafik 6">
            <a:extLst>
              <a:ext uri="{FF2B5EF4-FFF2-40B4-BE49-F238E27FC236}">
                <a16:creationId xmlns:a16="http://schemas.microsoft.com/office/drawing/2014/main" id="{11F9CC9C-DF02-4ADA-5018-4EA47BAFF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748" y="836712"/>
            <a:ext cx="2555876" cy="1967281"/>
          </a:xfrm>
          <a:prstGeom prst="rect">
            <a:avLst/>
          </a:prstGeom>
        </p:spPr>
      </p:pic>
      <p:cxnSp>
        <p:nvCxnSpPr>
          <p:cNvPr id="8" name="Straight Arrow Connector 31">
            <a:extLst>
              <a:ext uri="{FF2B5EF4-FFF2-40B4-BE49-F238E27FC236}">
                <a16:creationId xmlns:a16="http://schemas.microsoft.com/office/drawing/2014/main" id="{71EFD22E-6A5E-8C27-A6E6-FD616B019D0C}"/>
              </a:ext>
            </a:extLst>
          </p:cNvPr>
          <p:cNvCxnSpPr>
            <a:cxnSpLocks/>
          </p:cNvCxnSpPr>
          <p:nvPr/>
        </p:nvCxnSpPr>
        <p:spPr>
          <a:xfrm>
            <a:off x="444961" y="1500781"/>
            <a:ext cx="0" cy="100160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46">
            <a:extLst>
              <a:ext uri="{FF2B5EF4-FFF2-40B4-BE49-F238E27FC236}">
                <a16:creationId xmlns:a16="http://schemas.microsoft.com/office/drawing/2014/main" id="{39141CCE-CF36-A645-BB06-831FC64A681E}"/>
              </a:ext>
            </a:extLst>
          </p:cNvPr>
          <p:cNvSpPr txBox="1"/>
          <p:nvPr/>
        </p:nvSpPr>
        <p:spPr>
          <a:xfrm>
            <a:off x="89273" y="1795253"/>
            <a:ext cx="719942" cy="43088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Gap</a:t>
            </a:r>
            <a:br>
              <a:rPr kumimoji="0" lang="en-US" sz="1050" b="0" i="0" u="none" strike="noStrike" kern="1200" cap="none" spc="0" normalizeH="0" baseline="0" noProof="0" dirty="0">
                <a:ln>
                  <a:noFill/>
                </a:ln>
                <a:solidFill>
                  <a:prstClr val="black"/>
                </a:solidFill>
                <a:effectLst/>
                <a:uLnTx/>
                <a:uFillTx/>
                <a:latin typeface="Arial"/>
                <a:ea typeface="+mn-ea"/>
                <a:cs typeface="+mn-cs"/>
              </a:rPr>
            </a:br>
            <a:r>
              <a:rPr kumimoji="0" lang="en-US" sz="1050" b="0" i="0" u="none" strike="noStrike" kern="1200" cap="none" spc="0" normalizeH="0" baseline="0" noProof="0" dirty="0">
                <a:ln>
                  <a:noFill/>
                </a:ln>
                <a:solidFill>
                  <a:prstClr val="black"/>
                </a:solidFill>
                <a:effectLst/>
                <a:uLnTx/>
                <a:uFillTx/>
                <a:latin typeface="Arial"/>
                <a:ea typeface="+mn-ea"/>
                <a:cs typeface="+mn-cs"/>
              </a:rPr>
              <a:t>change</a:t>
            </a:r>
          </a:p>
        </p:txBody>
      </p:sp>
      <p:grpSp>
        <p:nvGrpSpPr>
          <p:cNvPr id="10" name="Group 35">
            <a:extLst>
              <a:ext uri="{FF2B5EF4-FFF2-40B4-BE49-F238E27FC236}">
                <a16:creationId xmlns:a16="http://schemas.microsoft.com/office/drawing/2014/main" id="{6EB3AFF4-9F6E-1293-C119-F4D54D6EE036}"/>
              </a:ext>
            </a:extLst>
          </p:cNvPr>
          <p:cNvGrpSpPr>
            <a:grpSpLocks noChangeAspect="1"/>
          </p:cNvGrpSpPr>
          <p:nvPr/>
        </p:nvGrpSpPr>
        <p:grpSpPr>
          <a:xfrm>
            <a:off x="688119" y="1351703"/>
            <a:ext cx="1294481" cy="1388233"/>
            <a:chOff x="10504" y="455108"/>
            <a:chExt cx="2747717" cy="2946719"/>
          </a:xfrm>
        </p:grpSpPr>
        <p:pic>
          <p:nvPicPr>
            <p:cNvPr id="11" name="Picture 3">
              <a:extLst>
                <a:ext uri="{FF2B5EF4-FFF2-40B4-BE49-F238E27FC236}">
                  <a16:creationId xmlns:a16="http://schemas.microsoft.com/office/drawing/2014/main" id="{600EC3AD-475B-02CE-D6B7-D5C5F63D49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4" y="455108"/>
              <a:ext cx="2747717"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37">
              <a:extLst>
                <a:ext uri="{FF2B5EF4-FFF2-40B4-BE49-F238E27FC236}">
                  <a16:creationId xmlns:a16="http://schemas.microsoft.com/office/drawing/2014/main" id="{19ECF145-A391-E5C7-3623-60B118433BB0}"/>
                </a:ext>
              </a:extLst>
            </p:cNvPr>
            <p:cNvGrpSpPr/>
            <p:nvPr/>
          </p:nvGrpSpPr>
          <p:grpSpPr>
            <a:xfrm>
              <a:off x="1997699" y="2802953"/>
              <a:ext cx="492835" cy="598874"/>
              <a:chOff x="6278675" y="2450590"/>
              <a:chExt cx="492835" cy="598874"/>
            </a:xfrm>
          </p:grpSpPr>
          <p:cxnSp>
            <p:nvCxnSpPr>
              <p:cNvPr id="13" name="Straight Connector 38">
                <a:extLst>
                  <a:ext uri="{FF2B5EF4-FFF2-40B4-BE49-F238E27FC236}">
                    <a16:creationId xmlns:a16="http://schemas.microsoft.com/office/drawing/2014/main" id="{AC3F1C93-D056-7A35-04A7-CBBB23537A3F}"/>
                  </a:ext>
                </a:extLst>
              </p:cNvPr>
              <p:cNvCxnSpPr/>
              <p:nvPr/>
            </p:nvCxnSpPr>
            <p:spPr>
              <a:xfrm>
                <a:off x="6278675" y="2450590"/>
                <a:ext cx="492835" cy="441699"/>
              </a:xfrm>
              <a:prstGeom prst="line">
                <a:avLst/>
              </a:prstGeom>
              <a:ln w="28575">
                <a:solidFill>
                  <a:srgbClr val="FF0000"/>
                </a:solidFill>
                <a:prstDash val="dash"/>
                <a:headEnd type="triangle" w="med" len="lg"/>
                <a:tailEnd type="none" w="med" len="med"/>
              </a:ln>
            </p:spPr>
            <p:style>
              <a:lnRef idx="1">
                <a:schemeClr val="accent1"/>
              </a:lnRef>
              <a:fillRef idx="0">
                <a:schemeClr val="accent1"/>
              </a:fillRef>
              <a:effectRef idx="0">
                <a:schemeClr val="accent1"/>
              </a:effectRef>
              <a:fontRef idx="minor">
                <a:schemeClr val="tx1"/>
              </a:fontRef>
            </p:style>
          </p:cxnSp>
          <p:sp>
            <p:nvSpPr>
              <p:cNvPr id="14" name="TextBox 39">
                <a:extLst>
                  <a:ext uri="{FF2B5EF4-FFF2-40B4-BE49-F238E27FC236}">
                    <a16:creationId xmlns:a16="http://schemas.microsoft.com/office/drawing/2014/main" id="{A2B6821E-3E75-C4EB-7A3E-3E1C6BA13783}"/>
                  </a:ext>
                </a:extLst>
              </p:cNvPr>
              <p:cNvSpPr txBox="1"/>
              <p:nvPr/>
            </p:nvSpPr>
            <p:spPr>
              <a:xfrm>
                <a:off x="6342576" y="2710910"/>
                <a:ext cx="34336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FF0000"/>
                    </a:solidFill>
                    <a:effectLst/>
                    <a:uLnTx/>
                    <a:uFillTx/>
                    <a:latin typeface="Arial"/>
                    <a:ea typeface="+mn-ea"/>
                    <a:cs typeface="+mn-cs"/>
                  </a:rPr>
                  <a:t>e</a:t>
                </a:r>
                <a:r>
                  <a:rPr kumimoji="0" lang="de-DE" sz="1600" b="1" i="0" u="none" strike="noStrike" kern="1200" cap="none" spc="0" normalizeH="0" baseline="30000" noProof="0" dirty="0">
                    <a:ln>
                      <a:noFill/>
                    </a:ln>
                    <a:solidFill>
                      <a:srgbClr val="FF0000"/>
                    </a:solidFill>
                    <a:effectLst/>
                    <a:uLnTx/>
                    <a:uFillTx/>
                    <a:latin typeface="Arial"/>
                    <a:ea typeface="+mn-ea"/>
                    <a:cs typeface="+mn-cs"/>
                  </a:rPr>
                  <a:t>-</a:t>
                </a:r>
              </a:p>
            </p:txBody>
          </p:sp>
        </p:grpSp>
      </p:grpSp>
      <p:pic>
        <p:nvPicPr>
          <p:cNvPr id="15" name="Picture 2">
            <a:extLst>
              <a:ext uri="{FF2B5EF4-FFF2-40B4-BE49-F238E27FC236}">
                <a16:creationId xmlns:a16="http://schemas.microsoft.com/office/drawing/2014/main" id="{8143F46F-C663-B202-9960-F7E4EA164063}"/>
              </a:ext>
            </a:extLst>
          </p:cNvPr>
          <p:cNvPicPr/>
          <p:nvPr/>
        </p:nvPicPr>
        <p:blipFill>
          <a:blip r:embed="rId5"/>
          <a:stretch/>
        </p:blipFill>
        <p:spPr>
          <a:xfrm>
            <a:off x="2555776" y="1225665"/>
            <a:ext cx="2898632" cy="1530765"/>
          </a:xfrm>
          <a:prstGeom prst="rect">
            <a:avLst/>
          </a:prstGeom>
          <a:ln w="0">
            <a:noFill/>
          </a:ln>
        </p:spPr>
      </p:pic>
      <p:sp>
        <p:nvSpPr>
          <p:cNvPr id="16" name="CustomShape 2">
            <a:extLst>
              <a:ext uri="{FF2B5EF4-FFF2-40B4-BE49-F238E27FC236}">
                <a16:creationId xmlns:a16="http://schemas.microsoft.com/office/drawing/2014/main" id="{6CC9032C-74AF-E2D7-19EE-D986CCAC9736}"/>
              </a:ext>
            </a:extLst>
          </p:cNvPr>
          <p:cNvSpPr/>
          <p:nvPr/>
        </p:nvSpPr>
        <p:spPr>
          <a:xfrm>
            <a:off x="3278836" y="2340569"/>
            <a:ext cx="270784" cy="270784"/>
          </a:xfrm>
          <a:prstGeom prst="mathPlus">
            <a:avLst>
              <a:gd name="adj1" fmla="val 13872"/>
            </a:avLst>
          </a:prstGeom>
          <a:solidFill>
            <a:srgbClr val="009FDF"/>
          </a:solidFill>
          <a:ln>
            <a:solidFill>
              <a:srgbClr val="0075A4"/>
            </a:solidFill>
          </a:ln>
        </p:spPr>
        <p:style>
          <a:lnRef idx="2">
            <a:schemeClr val="accent1">
              <a:shade val="50000"/>
            </a:schemeClr>
          </a:lnRef>
          <a:fillRef idx="1">
            <a:schemeClr val="accent1"/>
          </a:fillRef>
          <a:effectRef idx="0">
            <a:schemeClr val="accent1"/>
          </a:effectRef>
          <a:fontRef idx="minor"/>
        </p:style>
      </p:sp>
      <p:sp>
        <p:nvSpPr>
          <p:cNvPr id="17" name="CustomShape 3">
            <a:extLst>
              <a:ext uri="{FF2B5EF4-FFF2-40B4-BE49-F238E27FC236}">
                <a16:creationId xmlns:a16="http://schemas.microsoft.com/office/drawing/2014/main" id="{2D05352D-7256-D9E4-BA87-F709D8BBE2C3}"/>
              </a:ext>
            </a:extLst>
          </p:cNvPr>
          <p:cNvSpPr/>
          <p:nvPr/>
        </p:nvSpPr>
        <p:spPr>
          <a:xfrm>
            <a:off x="4243045" y="2340569"/>
            <a:ext cx="240568" cy="270784"/>
          </a:xfrm>
          <a:prstGeom prst="mathEqual">
            <a:avLst>
              <a:gd name="adj1" fmla="val 15078"/>
              <a:gd name="adj2" fmla="val 11760"/>
            </a:avLst>
          </a:prstGeom>
          <a:solidFill>
            <a:srgbClr val="009FDF"/>
          </a:solidFill>
          <a:ln>
            <a:solidFill>
              <a:srgbClr val="0075A4"/>
            </a:solidFill>
          </a:ln>
        </p:spPr>
        <p:style>
          <a:lnRef idx="2">
            <a:schemeClr val="accent1">
              <a:shade val="50000"/>
            </a:schemeClr>
          </a:lnRef>
          <a:fillRef idx="1">
            <a:schemeClr val="accent1"/>
          </a:fillRef>
          <a:effectRef idx="0">
            <a:schemeClr val="accent1"/>
          </a:effectRef>
          <a:fontRef idx="minor"/>
        </p:style>
      </p:sp>
      <p:sp>
        <p:nvSpPr>
          <p:cNvPr id="18" name="CustomShape 4">
            <a:extLst>
              <a:ext uri="{FF2B5EF4-FFF2-40B4-BE49-F238E27FC236}">
                <a16:creationId xmlns:a16="http://schemas.microsoft.com/office/drawing/2014/main" id="{9D1CEC9C-5236-9E0B-C70D-312447216451}"/>
              </a:ext>
            </a:extLst>
          </p:cNvPr>
          <p:cNvSpPr/>
          <p:nvPr/>
        </p:nvSpPr>
        <p:spPr>
          <a:xfrm>
            <a:off x="2748371" y="1825923"/>
            <a:ext cx="444351" cy="113959"/>
          </a:xfrm>
          <a:custGeom>
            <a:avLst/>
            <a:gdLst/>
            <a:ahLst/>
            <a:cxnLst/>
            <a:rect l="l" t="t" r="r" b="b"/>
            <a:pathLst>
              <a:path w="21600" h="21600">
                <a:moveTo>
                  <a:pt x="0" y="0"/>
                </a:moveTo>
                <a:lnTo>
                  <a:pt x="21600" y="21600"/>
                </a:lnTo>
              </a:path>
            </a:pathLst>
          </a:custGeom>
          <a:noFill/>
          <a:ln w="38100">
            <a:solidFill>
              <a:srgbClr val="00B050"/>
            </a:solidFill>
            <a:tailEnd type="arrow" w="med" len="med"/>
          </a:ln>
        </p:spPr>
        <p:style>
          <a:lnRef idx="1">
            <a:schemeClr val="accent1"/>
          </a:lnRef>
          <a:fillRef idx="0">
            <a:schemeClr val="accent1"/>
          </a:fillRef>
          <a:effectRef idx="0">
            <a:schemeClr val="accent1"/>
          </a:effectRef>
          <a:fontRef idx="minor"/>
        </p:style>
      </p:sp>
      <p:sp>
        <p:nvSpPr>
          <p:cNvPr id="19" name="CustomShape 5">
            <a:extLst>
              <a:ext uri="{FF2B5EF4-FFF2-40B4-BE49-F238E27FC236}">
                <a16:creationId xmlns:a16="http://schemas.microsoft.com/office/drawing/2014/main" id="{EFF9293B-D8D5-B3D2-BB7F-47FDACB04A81}"/>
              </a:ext>
            </a:extLst>
          </p:cNvPr>
          <p:cNvSpPr/>
          <p:nvPr/>
        </p:nvSpPr>
        <p:spPr>
          <a:xfrm flipV="1">
            <a:off x="4059811" y="1732706"/>
            <a:ext cx="183234" cy="466416"/>
          </a:xfrm>
          <a:custGeom>
            <a:avLst/>
            <a:gdLst/>
            <a:ahLst/>
            <a:cxnLst/>
            <a:rect l="l" t="t" r="r" b="b"/>
            <a:pathLst>
              <a:path w="21600" h="21600">
                <a:moveTo>
                  <a:pt x="0" y="0"/>
                </a:moveTo>
                <a:lnTo>
                  <a:pt x="21600" y="21600"/>
                </a:lnTo>
              </a:path>
            </a:pathLst>
          </a:custGeom>
          <a:noFill/>
          <a:ln w="38100">
            <a:solidFill>
              <a:srgbClr val="00B050"/>
            </a:solidFill>
            <a:tailEnd type="arrow" w="med" len="med"/>
          </a:ln>
        </p:spPr>
        <p:style>
          <a:lnRef idx="1">
            <a:schemeClr val="accent1"/>
          </a:lnRef>
          <a:fillRef idx="0">
            <a:schemeClr val="accent1"/>
          </a:fillRef>
          <a:effectRef idx="0">
            <a:schemeClr val="accent1"/>
          </a:effectRef>
          <a:fontRef idx="minor"/>
        </p:style>
      </p:sp>
      <p:sp>
        <p:nvSpPr>
          <p:cNvPr id="20" name="CustomShape 6">
            <a:extLst>
              <a:ext uri="{FF2B5EF4-FFF2-40B4-BE49-F238E27FC236}">
                <a16:creationId xmlns:a16="http://schemas.microsoft.com/office/drawing/2014/main" id="{0127553C-1C66-E876-7E4E-95FB94FBD579}"/>
              </a:ext>
            </a:extLst>
          </p:cNvPr>
          <p:cNvSpPr/>
          <p:nvPr/>
        </p:nvSpPr>
        <p:spPr>
          <a:xfrm>
            <a:off x="4544825" y="1768880"/>
            <a:ext cx="352432" cy="119085"/>
          </a:xfrm>
          <a:custGeom>
            <a:avLst/>
            <a:gdLst/>
            <a:ahLst/>
            <a:cxnLst/>
            <a:rect l="l" t="t" r="r" b="b"/>
            <a:pathLst>
              <a:path w="21600" h="21600">
                <a:moveTo>
                  <a:pt x="0" y="0"/>
                </a:moveTo>
                <a:lnTo>
                  <a:pt x="21600" y="21600"/>
                </a:lnTo>
              </a:path>
            </a:pathLst>
          </a:custGeom>
          <a:noFill/>
          <a:ln w="38100">
            <a:solidFill>
              <a:srgbClr val="00B050"/>
            </a:solidFill>
            <a:tailEnd type="arrow" w="med" len="med"/>
          </a:ln>
        </p:spPr>
        <p:style>
          <a:lnRef idx="1">
            <a:schemeClr val="accent1"/>
          </a:lnRef>
          <a:fillRef idx="0">
            <a:schemeClr val="accent1"/>
          </a:fillRef>
          <a:effectRef idx="0">
            <a:schemeClr val="accent1"/>
          </a:effectRef>
          <a:fontRef idx="minor"/>
        </p:style>
      </p:sp>
      <p:sp>
        <p:nvSpPr>
          <p:cNvPr id="21" name="CustomShape 7">
            <a:extLst>
              <a:ext uri="{FF2B5EF4-FFF2-40B4-BE49-F238E27FC236}">
                <a16:creationId xmlns:a16="http://schemas.microsoft.com/office/drawing/2014/main" id="{F3B869B4-E2C2-9A9F-EE79-EEDC849496DF}"/>
              </a:ext>
            </a:extLst>
          </p:cNvPr>
          <p:cNvSpPr/>
          <p:nvPr/>
        </p:nvSpPr>
        <p:spPr>
          <a:xfrm flipV="1">
            <a:off x="5047002" y="1758942"/>
            <a:ext cx="214538" cy="532321"/>
          </a:xfrm>
          <a:custGeom>
            <a:avLst/>
            <a:gdLst/>
            <a:ahLst/>
            <a:cxnLst/>
            <a:rect l="l" t="t" r="r" b="b"/>
            <a:pathLst>
              <a:path w="21600" h="21600">
                <a:moveTo>
                  <a:pt x="0" y="0"/>
                </a:moveTo>
                <a:lnTo>
                  <a:pt x="21600" y="21600"/>
                </a:lnTo>
              </a:path>
            </a:pathLst>
          </a:custGeom>
          <a:noFill/>
          <a:ln w="38100">
            <a:solidFill>
              <a:srgbClr val="00B050"/>
            </a:solidFill>
            <a:tailEnd type="arrow" w="med" len="med"/>
          </a:ln>
        </p:spPr>
        <p:style>
          <a:lnRef idx="1">
            <a:schemeClr val="accent1"/>
          </a:lnRef>
          <a:fillRef idx="0">
            <a:schemeClr val="accent1"/>
          </a:fillRef>
          <a:effectRef idx="0">
            <a:schemeClr val="accent1"/>
          </a:effectRef>
          <a:fontRef idx="minor"/>
        </p:style>
      </p:sp>
      <p:sp>
        <p:nvSpPr>
          <p:cNvPr id="22" name="Line 8">
            <a:extLst>
              <a:ext uri="{FF2B5EF4-FFF2-40B4-BE49-F238E27FC236}">
                <a16:creationId xmlns:a16="http://schemas.microsoft.com/office/drawing/2014/main" id="{B3385159-77C1-0199-92BB-3EBEDCF6ECA9}"/>
              </a:ext>
            </a:extLst>
          </p:cNvPr>
          <p:cNvSpPr/>
          <p:nvPr/>
        </p:nvSpPr>
        <p:spPr>
          <a:xfrm>
            <a:off x="3155066" y="1292877"/>
            <a:ext cx="361433" cy="90455"/>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p:style>
      </p:sp>
      <p:sp>
        <p:nvSpPr>
          <p:cNvPr id="23" name="Line 9">
            <a:extLst>
              <a:ext uri="{FF2B5EF4-FFF2-40B4-BE49-F238E27FC236}">
                <a16:creationId xmlns:a16="http://schemas.microsoft.com/office/drawing/2014/main" id="{4AB659CC-F3F0-303B-5B11-97463C039800}"/>
              </a:ext>
            </a:extLst>
          </p:cNvPr>
          <p:cNvSpPr/>
          <p:nvPr/>
        </p:nvSpPr>
        <p:spPr>
          <a:xfrm>
            <a:off x="4078986" y="1292877"/>
            <a:ext cx="361433" cy="90455"/>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p:style>
      </p:sp>
      <p:sp>
        <p:nvSpPr>
          <p:cNvPr id="24" name="Line 10">
            <a:extLst>
              <a:ext uri="{FF2B5EF4-FFF2-40B4-BE49-F238E27FC236}">
                <a16:creationId xmlns:a16="http://schemas.microsoft.com/office/drawing/2014/main" id="{7A162E3A-E069-822C-223A-D723249FC4EA}"/>
              </a:ext>
            </a:extLst>
          </p:cNvPr>
          <p:cNvSpPr/>
          <p:nvPr/>
        </p:nvSpPr>
        <p:spPr>
          <a:xfrm>
            <a:off x="5016659" y="1292877"/>
            <a:ext cx="361433" cy="90455"/>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p:style>
      </p:sp>
      <p:sp>
        <p:nvSpPr>
          <p:cNvPr id="25" name="Textfeld 24">
            <a:extLst>
              <a:ext uri="{FF2B5EF4-FFF2-40B4-BE49-F238E27FC236}">
                <a16:creationId xmlns:a16="http://schemas.microsoft.com/office/drawing/2014/main" id="{AC4F95C7-3146-9039-C46E-095044369EC2}"/>
              </a:ext>
            </a:extLst>
          </p:cNvPr>
          <p:cNvSpPr txBox="1"/>
          <p:nvPr/>
        </p:nvSpPr>
        <p:spPr>
          <a:xfrm>
            <a:off x="2741528" y="2557255"/>
            <a:ext cx="444352" cy="523220"/>
          </a:xfrm>
          <a:prstGeom prst="rect">
            <a:avLst/>
          </a:prstGeom>
          <a:noFill/>
        </p:spPr>
        <p:txBody>
          <a:bodyPr wrap="none" rtlCol="0">
            <a:spAutoFit/>
          </a:bodyPr>
          <a:lstStyle/>
          <a:p>
            <a:r>
              <a:rPr lang="de-DE" sz="2800" b="1" dirty="0">
                <a:solidFill>
                  <a:schemeClr val="accent1"/>
                </a:solidFill>
              </a:rPr>
              <a:t>A</a:t>
            </a:r>
          </a:p>
        </p:txBody>
      </p:sp>
      <p:sp>
        <p:nvSpPr>
          <p:cNvPr id="26" name="Textfeld 25">
            <a:extLst>
              <a:ext uri="{FF2B5EF4-FFF2-40B4-BE49-F238E27FC236}">
                <a16:creationId xmlns:a16="http://schemas.microsoft.com/office/drawing/2014/main" id="{7A969D28-137A-B6F9-E298-FE702311C52A}"/>
              </a:ext>
            </a:extLst>
          </p:cNvPr>
          <p:cNvSpPr txBox="1"/>
          <p:nvPr/>
        </p:nvSpPr>
        <p:spPr>
          <a:xfrm>
            <a:off x="3516499" y="2557255"/>
            <a:ext cx="444352" cy="523220"/>
          </a:xfrm>
          <a:prstGeom prst="rect">
            <a:avLst/>
          </a:prstGeom>
          <a:noFill/>
        </p:spPr>
        <p:txBody>
          <a:bodyPr wrap="none" rtlCol="0">
            <a:spAutoFit/>
          </a:bodyPr>
          <a:lstStyle/>
          <a:p>
            <a:r>
              <a:rPr lang="de-DE" sz="2800" b="1" dirty="0">
                <a:solidFill>
                  <a:schemeClr val="accent1"/>
                </a:solidFill>
              </a:rPr>
              <a:t>B</a:t>
            </a:r>
          </a:p>
        </p:txBody>
      </p:sp>
      <p:sp>
        <p:nvSpPr>
          <p:cNvPr id="27" name="Textfeld 26">
            <a:extLst>
              <a:ext uri="{FF2B5EF4-FFF2-40B4-BE49-F238E27FC236}">
                <a16:creationId xmlns:a16="http://schemas.microsoft.com/office/drawing/2014/main" id="{0FB20B2F-A58D-310D-9BB6-E5457979515E}"/>
              </a:ext>
            </a:extLst>
          </p:cNvPr>
          <p:cNvSpPr txBox="1"/>
          <p:nvPr/>
        </p:nvSpPr>
        <p:spPr>
          <a:xfrm>
            <a:off x="4253400" y="2546124"/>
            <a:ext cx="704039" cy="523220"/>
          </a:xfrm>
          <a:prstGeom prst="rect">
            <a:avLst/>
          </a:prstGeom>
          <a:noFill/>
        </p:spPr>
        <p:txBody>
          <a:bodyPr wrap="none" rtlCol="0">
            <a:spAutoFit/>
          </a:bodyPr>
          <a:lstStyle/>
          <a:p>
            <a:r>
              <a:rPr lang="de-DE" sz="2800" b="1" dirty="0">
                <a:solidFill>
                  <a:schemeClr val="accent1"/>
                </a:solidFill>
              </a:rPr>
              <a:t>AB</a:t>
            </a:r>
          </a:p>
        </p:txBody>
      </p:sp>
      <p:sp>
        <p:nvSpPr>
          <p:cNvPr id="31" name="Textfeld 30">
            <a:extLst>
              <a:ext uri="{FF2B5EF4-FFF2-40B4-BE49-F238E27FC236}">
                <a16:creationId xmlns:a16="http://schemas.microsoft.com/office/drawing/2014/main" id="{01C2EB9E-2D5C-57C5-D731-BEEC7F1B984A}"/>
              </a:ext>
            </a:extLst>
          </p:cNvPr>
          <p:cNvSpPr txBox="1"/>
          <p:nvPr/>
        </p:nvSpPr>
        <p:spPr>
          <a:xfrm>
            <a:off x="5660400" y="2790793"/>
            <a:ext cx="3483600" cy="307777"/>
          </a:xfrm>
          <a:prstGeom prst="rect">
            <a:avLst/>
          </a:prstGeom>
          <a:solidFill>
            <a:schemeClr val="bg1"/>
          </a:solidFill>
        </p:spPr>
        <p:txBody>
          <a:bodyPr wrap="square" rtlCol="0">
            <a:spAutoFit/>
          </a:bodyPr>
          <a:lstStyle/>
          <a:p>
            <a:r>
              <a:rPr lang="de-DE" sz="1400" i="1" dirty="0"/>
              <a:t>Shift </a:t>
            </a:r>
            <a:r>
              <a:rPr lang="de-DE" sz="1400" i="1" dirty="0" err="1"/>
              <a:t>drive</a:t>
            </a:r>
            <a:r>
              <a:rPr lang="de-DE" sz="1400" i="1" dirty="0"/>
              <a:t> </a:t>
            </a:r>
            <a:r>
              <a:rPr lang="de-DE" sz="1400" i="1" dirty="0" err="1"/>
              <a:t>for</a:t>
            </a:r>
            <a:r>
              <a:rPr lang="de-DE" sz="1400" i="1" dirty="0"/>
              <a:t> </a:t>
            </a:r>
            <a:r>
              <a:rPr lang="en-US" sz="1400" i="1" dirty="0"/>
              <a:t>different polarization modes</a:t>
            </a:r>
            <a:endParaRPr lang="de-DE" sz="1400" i="1" dirty="0"/>
          </a:p>
        </p:txBody>
      </p:sp>
      <p:sp>
        <p:nvSpPr>
          <p:cNvPr id="37" name="Pfeil: nach links und rechts 36">
            <a:extLst>
              <a:ext uri="{FF2B5EF4-FFF2-40B4-BE49-F238E27FC236}">
                <a16:creationId xmlns:a16="http://schemas.microsoft.com/office/drawing/2014/main" id="{C533FEAA-38EA-DEAE-E79D-3750338DA6D6}"/>
              </a:ext>
            </a:extLst>
          </p:cNvPr>
          <p:cNvSpPr/>
          <p:nvPr/>
        </p:nvSpPr>
        <p:spPr>
          <a:xfrm rot="20073344">
            <a:off x="6539658" y="1761568"/>
            <a:ext cx="660507" cy="199438"/>
          </a:xfrm>
          <a:prstGeom prst="leftRightArrow">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600" dirty="0" err="1">
              <a:solidFill>
                <a:schemeClr val="tx1"/>
              </a:solidFill>
            </a:endParaRPr>
          </a:p>
        </p:txBody>
      </p:sp>
      <p:sp>
        <p:nvSpPr>
          <p:cNvPr id="38" name="Pfeil: nach links und rechts 37">
            <a:extLst>
              <a:ext uri="{FF2B5EF4-FFF2-40B4-BE49-F238E27FC236}">
                <a16:creationId xmlns:a16="http://schemas.microsoft.com/office/drawing/2014/main" id="{D9D09FBB-AE23-B507-04C2-D906498C07F3}"/>
              </a:ext>
            </a:extLst>
          </p:cNvPr>
          <p:cNvSpPr/>
          <p:nvPr/>
        </p:nvSpPr>
        <p:spPr>
          <a:xfrm rot="20073344">
            <a:off x="6215972" y="2241645"/>
            <a:ext cx="660507" cy="199438"/>
          </a:xfrm>
          <a:prstGeom prst="leftRightArrow">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600" dirty="0" err="1">
              <a:solidFill>
                <a:schemeClr val="tx1"/>
              </a:solidFill>
            </a:endParaRPr>
          </a:p>
        </p:txBody>
      </p:sp>
      <p:pic>
        <p:nvPicPr>
          <p:cNvPr id="42" name="Grafik 41">
            <a:extLst>
              <a:ext uri="{FF2B5EF4-FFF2-40B4-BE49-F238E27FC236}">
                <a16:creationId xmlns:a16="http://schemas.microsoft.com/office/drawing/2014/main" id="{86B20DCB-3EC3-B4B3-B8DC-1D9E0595BC8D}"/>
              </a:ext>
            </a:extLst>
          </p:cNvPr>
          <p:cNvPicPr>
            <a:picLocks noChangeAspect="1"/>
          </p:cNvPicPr>
          <p:nvPr/>
        </p:nvPicPr>
        <p:blipFill>
          <a:blip r:embed="rId6"/>
          <a:stretch>
            <a:fillRect/>
          </a:stretch>
        </p:blipFill>
        <p:spPr>
          <a:xfrm>
            <a:off x="96121" y="4579462"/>
            <a:ext cx="3174374" cy="1297810"/>
          </a:xfrm>
          <a:prstGeom prst="rect">
            <a:avLst/>
          </a:prstGeom>
        </p:spPr>
      </p:pic>
      <p:pic>
        <p:nvPicPr>
          <p:cNvPr id="44" name="Grafik 43">
            <a:extLst>
              <a:ext uri="{FF2B5EF4-FFF2-40B4-BE49-F238E27FC236}">
                <a16:creationId xmlns:a16="http://schemas.microsoft.com/office/drawing/2014/main" id="{A3EDCC12-7FAE-6443-568D-FE37AD1D8494}"/>
              </a:ext>
            </a:extLst>
          </p:cNvPr>
          <p:cNvPicPr>
            <a:picLocks noChangeAspect="1"/>
          </p:cNvPicPr>
          <p:nvPr/>
        </p:nvPicPr>
        <p:blipFill>
          <a:blip r:embed="rId7"/>
          <a:stretch>
            <a:fillRect/>
          </a:stretch>
        </p:blipFill>
        <p:spPr>
          <a:xfrm>
            <a:off x="6644162" y="3229184"/>
            <a:ext cx="2403717" cy="3129203"/>
          </a:xfrm>
          <a:prstGeom prst="rect">
            <a:avLst/>
          </a:prstGeom>
        </p:spPr>
      </p:pic>
      <p:pic>
        <p:nvPicPr>
          <p:cNvPr id="40" name="Grafik 39">
            <a:extLst>
              <a:ext uri="{FF2B5EF4-FFF2-40B4-BE49-F238E27FC236}">
                <a16:creationId xmlns:a16="http://schemas.microsoft.com/office/drawing/2014/main" id="{2BAD9D75-715C-AB45-EDB3-B5C430D61807}"/>
              </a:ext>
            </a:extLst>
          </p:cNvPr>
          <p:cNvPicPr>
            <a:picLocks noChangeAspect="1"/>
          </p:cNvPicPr>
          <p:nvPr/>
        </p:nvPicPr>
        <p:blipFill>
          <a:blip r:embed="rId8"/>
          <a:stretch>
            <a:fillRect/>
          </a:stretch>
        </p:blipFill>
        <p:spPr>
          <a:xfrm>
            <a:off x="3253775" y="4471473"/>
            <a:ext cx="3110068" cy="1443960"/>
          </a:xfrm>
          <a:prstGeom prst="rect">
            <a:avLst/>
          </a:prstGeom>
        </p:spPr>
      </p:pic>
      <p:sp>
        <p:nvSpPr>
          <p:cNvPr id="45" name="Textfeld 44">
            <a:extLst>
              <a:ext uri="{FF2B5EF4-FFF2-40B4-BE49-F238E27FC236}">
                <a16:creationId xmlns:a16="http://schemas.microsoft.com/office/drawing/2014/main" id="{6B933C23-133B-DE59-0D03-5FDBFE1A78CD}"/>
              </a:ext>
            </a:extLst>
          </p:cNvPr>
          <p:cNvSpPr txBox="1"/>
          <p:nvPr/>
        </p:nvSpPr>
        <p:spPr>
          <a:xfrm>
            <a:off x="2039069" y="5376324"/>
            <a:ext cx="893193" cy="338554"/>
          </a:xfrm>
          <a:prstGeom prst="rect">
            <a:avLst/>
          </a:prstGeom>
          <a:noFill/>
        </p:spPr>
        <p:txBody>
          <a:bodyPr wrap="none" rtlCol="0">
            <a:spAutoFit/>
          </a:bodyPr>
          <a:lstStyle/>
          <a:p>
            <a:r>
              <a:rPr lang="de-DE" sz="1600" dirty="0">
                <a:solidFill>
                  <a:schemeClr val="accent1"/>
                </a:solidFill>
              </a:rPr>
              <a:t>shift </a:t>
            </a:r>
            <a:r>
              <a:rPr lang="el-GR" sz="1600" dirty="0">
                <a:solidFill>
                  <a:schemeClr val="accent1"/>
                </a:solidFill>
              </a:rPr>
              <a:t>λ</a:t>
            </a:r>
            <a:r>
              <a:rPr lang="de-DE" sz="1600" dirty="0">
                <a:solidFill>
                  <a:schemeClr val="accent1"/>
                </a:solidFill>
              </a:rPr>
              <a:t>/2</a:t>
            </a:r>
            <a:endParaRPr lang="en-GB" sz="1600" dirty="0" err="1">
              <a:solidFill>
                <a:schemeClr val="accent1"/>
              </a:solidFill>
            </a:endParaRPr>
          </a:p>
        </p:txBody>
      </p:sp>
      <p:sp>
        <p:nvSpPr>
          <p:cNvPr id="46" name="Textfeld 45">
            <a:extLst>
              <a:ext uri="{FF2B5EF4-FFF2-40B4-BE49-F238E27FC236}">
                <a16:creationId xmlns:a16="http://schemas.microsoft.com/office/drawing/2014/main" id="{CC50034C-FC9E-6314-792A-A09BFDB6EDCB}"/>
              </a:ext>
            </a:extLst>
          </p:cNvPr>
          <p:cNvSpPr txBox="1"/>
          <p:nvPr/>
        </p:nvSpPr>
        <p:spPr>
          <a:xfrm>
            <a:off x="6587529" y="3554307"/>
            <a:ext cx="893193" cy="338554"/>
          </a:xfrm>
          <a:prstGeom prst="rect">
            <a:avLst/>
          </a:prstGeom>
          <a:noFill/>
        </p:spPr>
        <p:txBody>
          <a:bodyPr wrap="none" rtlCol="0">
            <a:spAutoFit/>
          </a:bodyPr>
          <a:lstStyle/>
          <a:p>
            <a:r>
              <a:rPr lang="de-DE" sz="1600" dirty="0">
                <a:solidFill>
                  <a:schemeClr val="accent2"/>
                </a:solidFill>
              </a:rPr>
              <a:t>shift </a:t>
            </a:r>
            <a:r>
              <a:rPr lang="el-GR" sz="1600" dirty="0">
                <a:solidFill>
                  <a:schemeClr val="accent2"/>
                </a:solidFill>
              </a:rPr>
              <a:t>λ</a:t>
            </a:r>
            <a:r>
              <a:rPr lang="de-DE" sz="1600" dirty="0">
                <a:solidFill>
                  <a:schemeClr val="accent2"/>
                </a:solidFill>
              </a:rPr>
              <a:t>/4</a:t>
            </a:r>
            <a:endParaRPr lang="en-GB" sz="1600" dirty="0" err="1">
              <a:solidFill>
                <a:schemeClr val="accent2"/>
              </a:solidFill>
            </a:endParaRPr>
          </a:p>
        </p:txBody>
      </p:sp>
      <p:sp>
        <p:nvSpPr>
          <p:cNvPr id="47" name="Textfeld 46">
            <a:extLst>
              <a:ext uri="{FF2B5EF4-FFF2-40B4-BE49-F238E27FC236}">
                <a16:creationId xmlns:a16="http://schemas.microsoft.com/office/drawing/2014/main" id="{9E3A6969-4957-1CED-4FF8-3ABD407F146D}"/>
              </a:ext>
            </a:extLst>
          </p:cNvPr>
          <p:cNvSpPr txBox="1"/>
          <p:nvPr/>
        </p:nvSpPr>
        <p:spPr>
          <a:xfrm>
            <a:off x="5233175" y="5252548"/>
            <a:ext cx="732893" cy="338554"/>
          </a:xfrm>
          <a:prstGeom prst="rect">
            <a:avLst/>
          </a:prstGeom>
          <a:noFill/>
        </p:spPr>
        <p:txBody>
          <a:bodyPr wrap="none" rtlCol="0">
            <a:spAutoFit/>
          </a:bodyPr>
          <a:lstStyle/>
          <a:p>
            <a:r>
              <a:rPr lang="de-DE" sz="1600" dirty="0">
                <a:solidFill>
                  <a:srgbClr val="7030A0"/>
                </a:solidFill>
              </a:rPr>
              <a:t>shift 0</a:t>
            </a:r>
            <a:endParaRPr lang="en-GB" sz="1600" dirty="0" err="1">
              <a:solidFill>
                <a:srgbClr val="7030A0"/>
              </a:solidFill>
            </a:endParaRPr>
          </a:p>
        </p:txBody>
      </p:sp>
      <p:sp>
        <p:nvSpPr>
          <p:cNvPr id="4" name="Textfeld 3">
            <a:extLst>
              <a:ext uri="{FF2B5EF4-FFF2-40B4-BE49-F238E27FC236}">
                <a16:creationId xmlns:a16="http://schemas.microsoft.com/office/drawing/2014/main" id="{F88C7C14-F7DF-1886-61CA-00CAA2E73D95}"/>
              </a:ext>
            </a:extLst>
          </p:cNvPr>
          <p:cNvSpPr txBox="1"/>
          <p:nvPr/>
        </p:nvSpPr>
        <p:spPr>
          <a:xfrm>
            <a:off x="3123648" y="3978534"/>
            <a:ext cx="2501519" cy="369332"/>
          </a:xfrm>
          <a:prstGeom prst="rect">
            <a:avLst/>
          </a:prstGeom>
          <a:noFill/>
        </p:spPr>
        <p:txBody>
          <a:bodyPr wrap="none" rtlCol="0">
            <a:spAutoFit/>
          </a:bodyPr>
          <a:lstStyle/>
          <a:p>
            <a:r>
              <a:rPr lang="de-DE" dirty="0"/>
              <a:t>Variable </a:t>
            </a:r>
            <a:r>
              <a:rPr lang="de-DE" dirty="0" err="1"/>
              <a:t>field</a:t>
            </a:r>
            <a:r>
              <a:rPr lang="de-DE" dirty="0"/>
              <a:t> </a:t>
            </a:r>
            <a:r>
              <a:rPr lang="de-DE" dirty="0" err="1"/>
              <a:t>direction</a:t>
            </a:r>
            <a:r>
              <a:rPr lang="de-DE" dirty="0"/>
              <a:t>:</a:t>
            </a:r>
            <a:endParaRPr lang="en-GB" dirty="0" err="1"/>
          </a:p>
        </p:txBody>
      </p:sp>
      <p:sp>
        <p:nvSpPr>
          <p:cNvPr id="34" name="Textfeld 33">
            <a:extLst>
              <a:ext uri="{FF2B5EF4-FFF2-40B4-BE49-F238E27FC236}">
                <a16:creationId xmlns:a16="http://schemas.microsoft.com/office/drawing/2014/main" id="{0317B841-CFF2-9D63-FC18-2C9B79C8F2AB}"/>
              </a:ext>
            </a:extLst>
          </p:cNvPr>
          <p:cNvSpPr txBox="1"/>
          <p:nvPr/>
        </p:nvSpPr>
        <p:spPr>
          <a:xfrm>
            <a:off x="68816" y="6236917"/>
            <a:ext cx="7339718" cy="369332"/>
          </a:xfrm>
          <a:prstGeom prst="rect">
            <a:avLst/>
          </a:prstGeom>
          <a:noFill/>
        </p:spPr>
        <p:txBody>
          <a:bodyPr wrap="square" rtlCol="0">
            <a:spAutoFit/>
          </a:bodyPr>
          <a:lstStyle/>
          <a:p>
            <a:r>
              <a:rPr lang="en-GB" sz="900" dirty="0"/>
              <a:t>APPLE III design: </a:t>
            </a:r>
            <a:r>
              <a:rPr lang="en-GB" sz="900" i="1" dirty="0" err="1"/>
              <a:t>Bahrdt</a:t>
            </a:r>
            <a:r>
              <a:rPr lang="en-GB" sz="900" i="1" dirty="0"/>
              <a:t> J, </a:t>
            </a:r>
            <a:r>
              <a:rPr lang="en-GB" sz="900" i="1" dirty="0" err="1"/>
              <a:t>Frentrup</a:t>
            </a:r>
            <a:r>
              <a:rPr lang="en-GB" sz="900" i="1" dirty="0"/>
              <a:t> W, </a:t>
            </a:r>
            <a:r>
              <a:rPr lang="en-GB" sz="900" i="1" dirty="0" err="1"/>
              <a:t>Gaupp</a:t>
            </a:r>
            <a:r>
              <a:rPr lang="en-GB" sz="900" i="1" dirty="0"/>
              <a:t> A, </a:t>
            </a:r>
            <a:r>
              <a:rPr lang="en-GB" sz="900" i="1" dirty="0" err="1"/>
              <a:t>Kuske</a:t>
            </a:r>
            <a:r>
              <a:rPr lang="en-GB" sz="900" i="1" dirty="0"/>
              <a:t> B, </a:t>
            </a:r>
            <a:r>
              <a:rPr lang="en-GB" sz="900" i="1" dirty="0" err="1"/>
              <a:t>Meseck</a:t>
            </a:r>
            <a:r>
              <a:rPr lang="en-GB" sz="900" i="1" dirty="0"/>
              <a:t> A, and Scheer M 2004 Proc. SRI Conference 2003 AIP CP 705 215‒18</a:t>
            </a:r>
          </a:p>
          <a:p>
            <a:r>
              <a:rPr lang="en-US" sz="900" dirty="0"/>
              <a:t>Source shift drive picture: Hannon, F.E., </a:t>
            </a:r>
            <a:r>
              <a:rPr lang="en-US" sz="900" i="1" dirty="0"/>
              <a:t>et al., Proceedings of EPAC</a:t>
            </a:r>
            <a:r>
              <a:rPr lang="en-US" sz="900" dirty="0"/>
              <a:t>. 2004.</a:t>
            </a:r>
            <a:endParaRPr lang="en-GB" sz="900" dirty="0" err="1"/>
          </a:p>
        </p:txBody>
      </p:sp>
      <p:sp>
        <p:nvSpPr>
          <p:cNvPr id="3" name="Textplatzhalter 2">
            <a:extLst>
              <a:ext uri="{FF2B5EF4-FFF2-40B4-BE49-F238E27FC236}">
                <a16:creationId xmlns:a16="http://schemas.microsoft.com/office/drawing/2014/main" id="{6731A506-C70C-DD60-3AC7-2CCAE377A270}"/>
              </a:ext>
            </a:extLst>
          </p:cNvPr>
          <p:cNvSpPr>
            <a:spLocks noGrp="1"/>
          </p:cNvSpPr>
          <p:nvPr>
            <p:ph type="body" sz="quarter" idx="13"/>
          </p:nvPr>
        </p:nvSpPr>
        <p:spPr/>
        <p:txBody>
          <a:bodyPr/>
          <a:lstStyle/>
          <a:p>
            <a:r>
              <a:rPr lang="en-US" sz="1800" dirty="0"/>
              <a:t>Variable </a:t>
            </a:r>
            <a:r>
              <a:rPr lang="en-US" sz="1800" dirty="0" err="1"/>
              <a:t>polarisation</a:t>
            </a:r>
            <a:r>
              <a:rPr lang="en-US" sz="1800" dirty="0"/>
              <a:t> for investigating magnetism and chirality</a:t>
            </a:r>
            <a:endParaRPr lang="en-GB" dirty="0"/>
          </a:p>
        </p:txBody>
      </p:sp>
    </p:spTree>
    <p:extLst>
      <p:ext uri="{BB962C8B-B14F-4D97-AF65-F5344CB8AC3E}">
        <p14:creationId xmlns:p14="http://schemas.microsoft.com/office/powerpoint/2010/main" val="3080665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fik 58" descr="Ein Bild, das Maschine, Im Haus, Design enthält.&#10;&#10;KI-generierte Inhalte können fehlerhaft sein.">
            <a:extLst>
              <a:ext uri="{FF2B5EF4-FFF2-40B4-BE49-F238E27FC236}">
                <a16:creationId xmlns:a16="http://schemas.microsoft.com/office/drawing/2014/main" id="{91975513-A4D3-5721-EDF2-6C63542EA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432" y="153422"/>
            <a:ext cx="2501900" cy="2374900"/>
          </a:xfrm>
          <a:prstGeom prst="rect">
            <a:avLst/>
          </a:prstGeom>
        </p:spPr>
      </p:pic>
      <p:sp>
        <p:nvSpPr>
          <p:cNvPr id="2" name="Titel 1">
            <a:extLst>
              <a:ext uri="{FF2B5EF4-FFF2-40B4-BE49-F238E27FC236}">
                <a16:creationId xmlns:a16="http://schemas.microsoft.com/office/drawing/2014/main" id="{7747C7BF-461B-AA19-4C2B-3197B0394A5E}"/>
              </a:ext>
            </a:extLst>
          </p:cNvPr>
          <p:cNvSpPr>
            <a:spLocks noGrp="1"/>
          </p:cNvSpPr>
          <p:nvPr>
            <p:ph type="title"/>
          </p:nvPr>
        </p:nvSpPr>
        <p:spPr/>
        <p:txBody>
          <a:bodyPr/>
          <a:lstStyle/>
          <a:p>
            <a:r>
              <a:rPr lang="en-US" dirty="0"/>
              <a:t>APPLE III concept</a:t>
            </a:r>
            <a:endParaRPr lang="en-GB" dirty="0"/>
          </a:p>
        </p:txBody>
      </p:sp>
      <p:sp>
        <p:nvSpPr>
          <p:cNvPr id="3" name="Textplatzhalter 2">
            <a:extLst>
              <a:ext uri="{FF2B5EF4-FFF2-40B4-BE49-F238E27FC236}">
                <a16:creationId xmlns:a16="http://schemas.microsoft.com/office/drawing/2014/main" id="{AFDC732A-9AA7-8F78-3CF9-3AC20630BD25}"/>
              </a:ext>
            </a:extLst>
          </p:cNvPr>
          <p:cNvSpPr>
            <a:spLocks noGrp="1"/>
          </p:cNvSpPr>
          <p:nvPr>
            <p:ph type="body" sz="quarter" idx="13"/>
          </p:nvPr>
        </p:nvSpPr>
        <p:spPr/>
        <p:txBody>
          <a:bodyPr/>
          <a:lstStyle/>
          <a:p>
            <a:r>
              <a:rPr lang="de-DE" dirty="0"/>
              <a:t>Magnet and </a:t>
            </a:r>
            <a:r>
              <a:rPr lang="de-DE" dirty="0" err="1"/>
              <a:t>keeper</a:t>
            </a:r>
            <a:r>
              <a:rPr lang="de-DE" dirty="0"/>
              <a:t> design</a:t>
            </a:r>
            <a:endParaRPr lang="en-GB" dirty="0"/>
          </a:p>
        </p:txBody>
      </p:sp>
      <p:sp>
        <p:nvSpPr>
          <p:cNvPr id="6" name="Fußzeilenplatzhalter 5">
            <a:extLst>
              <a:ext uri="{FF2B5EF4-FFF2-40B4-BE49-F238E27FC236}">
                <a16:creationId xmlns:a16="http://schemas.microsoft.com/office/drawing/2014/main" id="{8904A8E6-8C9C-A8B2-5EC6-7E2A52FB4293}"/>
              </a:ext>
            </a:extLst>
          </p:cNvPr>
          <p:cNvSpPr>
            <a:spLocks noGrp="1"/>
          </p:cNvSpPr>
          <p:nvPr>
            <p:ph type="ftr" sz="quarter" idx="11"/>
          </p:nvPr>
        </p:nvSpPr>
        <p:spPr/>
        <p:txBody>
          <a:bodyPr/>
          <a:lstStyle/>
          <a:p>
            <a:r>
              <a:rPr lang="en-GB" dirty="0"/>
              <a:t>APPLE-III developments at DESY - </a:t>
            </a:r>
            <a:r>
              <a:rPr lang="en-US" dirty="0"/>
              <a:t>Kathrin Götze, ID26 workshop, 15</a:t>
            </a:r>
            <a:r>
              <a:rPr lang="en-US" baseline="30000" dirty="0"/>
              <a:t>th</a:t>
            </a:r>
            <a:r>
              <a:rPr lang="en-US" dirty="0"/>
              <a:t> May 2026</a:t>
            </a:r>
          </a:p>
        </p:txBody>
      </p:sp>
      <p:sp>
        <p:nvSpPr>
          <p:cNvPr id="32" name="Textfeld 31">
            <a:extLst>
              <a:ext uri="{FF2B5EF4-FFF2-40B4-BE49-F238E27FC236}">
                <a16:creationId xmlns:a16="http://schemas.microsoft.com/office/drawing/2014/main" id="{D4FDD334-1B60-D086-AC82-11C4B34F1B2B}"/>
              </a:ext>
            </a:extLst>
          </p:cNvPr>
          <p:cNvSpPr txBox="1"/>
          <p:nvPr/>
        </p:nvSpPr>
        <p:spPr>
          <a:xfrm>
            <a:off x="6742314" y="80694"/>
            <a:ext cx="2352781" cy="1200329"/>
          </a:xfrm>
          <a:prstGeom prst="rect">
            <a:avLst/>
          </a:prstGeom>
          <a:noFill/>
        </p:spPr>
        <p:txBody>
          <a:bodyPr wrap="square" rtlCol="0">
            <a:spAutoFit/>
          </a:bodyPr>
          <a:lstStyle/>
          <a:p>
            <a:r>
              <a:rPr lang="de-DE" i="1" dirty="0"/>
              <a:t>◄FLASH2 </a:t>
            </a:r>
            <a:r>
              <a:rPr lang="de-DE" i="1" dirty="0" err="1"/>
              <a:t>Afterburner</a:t>
            </a:r>
            <a:r>
              <a:rPr lang="de-DE" i="1" dirty="0"/>
              <a:t> </a:t>
            </a:r>
            <a:r>
              <a:rPr lang="de-DE" i="1" dirty="0" err="1"/>
              <a:t>keeper</a:t>
            </a:r>
            <a:r>
              <a:rPr lang="de-DE" i="1" dirty="0"/>
              <a:t> 17.5mm </a:t>
            </a:r>
            <a:r>
              <a:rPr lang="de-DE" i="1" dirty="0" err="1"/>
              <a:t>period</a:t>
            </a:r>
            <a:r>
              <a:rPr lang="de-DE" i="1" dirty="0"/>
              <a:t> </a:t>
            </a:r>
            <a:r>
              <a:rPr lang="de-DE" i="1" dirty="0" err="1"/>
              <a:t>length</a:t>
            </a:r>
            <a:endParaRPr lang="de-DE" i="1" dirty="0"/>
          </a:p>
        </p:txBody>
      </p:sp>
      <p:sp>
        <p:nvSpPr>
          <p:cNvPr id="7" name="Textfeld 6">
            <a:extLst>
              <a:ext uri="{FF2B5EF4-FFF2-40B4-BE49-F238E27FC236}">
                <a16:creationId xmlns:a16="http://schemas.microsoft.com/office/drawing/2014/main" id="{4FAF113A-F47D-B8D0-5151-F19732CE7194}"/>
              </a:ext>
            </a:extLst>
          </p:cNvPr>
          <p:cNvSpPr txBox="1"/>
          <p:nvPr/>
        </p:nvSpPr>
        <p:spPr>
          <a:xfrm>
            <a:off x="216000" y="4600654"/>
            <a:ext cx="4212614" cy="2031325"/>
          </a:xfrm>
          <a:prstGeom prst="rect">
            <a:avLst/>
          </a:prstGeom>
          <a:noFill/>
        </p:spPr>
        <p:txBody>
          <a:bodyPr wrap="square" rtlCol="0">
            <a:spAutoFit/>
          </a:bodyPr>
          <a:lstStyle/>
          <a:p>
            <a:pPr marL="285750" indent="-285750">
              <a:buFont typeface="Arial" panose="020B0604020202020204" pitchFamily="34" charset="0"/>
              <a:buChar char="•"/>
            </a:pPr>
            <a:r>
              <a:rPr lang="en-US" dirty="0"/>
              <a:t>Field tuning by</a:t>
            </a:r>
            <a:r>
              <a:rPr lang="en-US" dirty="0">
                <a:sym typeface="Wingdings" panose="05000000000000000000" pitchFamily="2" charset="2"/>
              </a:rPr>
              <a:t> virtual shimming</a:t>
            </a:r>
          </a:p>
          <a:p>
            <a:pPr marL="285750" indent="-285750">
              <a:buFont typeface="Arial" panose="020B0604020202020204" pitchFamily="34" charset="0"/>
              <a:buChar char="•"/>
            </a:pPr>
            <a:r>
              <a:rPr lang="en-US" dirty="0">
                <a:sym typeface="Wingdings" panose="05000000000000000000" pitchFamily="2" charset="2"/>
              </a:rPr>
              <a:t>Keeper body: </a:t>
            </a:r>
            <a:r>
              <a:rPr lang="en-US" dirty="0" err="1">
                <a:sym typeface="Wingdings" panose="05000000000000000000" pitchFamily="2" charset="2"/>
              </a:rPr>
              <a:t>aluminium</a:t>
            </a:r>
            <a:r>
              <a:rPr lang="en-US" dirty="0">
                <a:sym typeface="Wingdings" panose="05000000000000000000" pitchFamily="2" charset="2"/>
              </a:rPr>
              <a:t>, wedge: copper tin bronze </a:t>
            </a:r>
            <a:r>
              <a:rPr lang="en-GB" b="0" i="0" u="none" strike="noStrike" baseline="0" dirty="0"/>
              <a:t>CuSn</a:t>
            </a:r>
            <a:r>
              <a:rPr lang="en-GB" b="0" i="0" u="none" strike="noStrike" baseline="-25000" dirty="0"/>
              <a:t>2</a:t>
            </a:r>
            <a:r>
              <a:rPr lang="en-GB" b="0" i="0" u="none" strike="noStrike" baseline="0" dirty="0"/>
              <a:t>.</a:t>
            </a:r>
          </a:p>
          <a:p>
            <a:pPr marL="285750" indent="-285750">
              <a:buFont typeface="Arial" panose="020B0604020202020204" pitchFamily="34" charset="0"/>
              <a:buChar char="•"/>
            </a:pPr>
            <a:r>
              <a:rPr lang="en-GB" dirty="0"/>
              <a:t>Differential screw (M3/M4 thread)</a:t>
            </a:r>
          </a:p>
          <a:p>
            <a:pPr marL="285750" indent="-285750">
              <a:buFont typeface="Arial" panose="020B0604020202020204" pitchFamily="34" charset="0"/>
              <a:buChar char="•"/>
            </a:pPr>
            <a:r>
              <a:rPr lang="en-GB" dirty="0"/>
              <a:t>One full period per keeper, separated by cut in keeper body for individual tuning of half periods.</a:t>
            </a:r>
            <a:endParaRPr lang="en-GB" sz="2000" dirty="0"/>
          </a:p>
        </p:txBody>
      </p:sp>
      <p:pic>
        <p:nvPicPr>
          <p:cNvPr id="8" name="Grafik 7">
            <a:extLst>
              <a:ext uri="{FF2B5EF4-FFF2-40B4-BE49-F238E27FC236}">
                <a16:creationId xmlns:a16="http://schemas.microsoft.com/office/drawing/2014/main" id="{C289DB8C-6E18-B972-6697-BB909EDC19D2}"/>
              </a:ext>
            </a:extLst>
          </p:cNvPr>
          <p:cNvPicPr>
            <a:picLocks noChangeAspect="1"/>
          </p:cNvPicPr>
          <p:nvPr/>
        </p:nvPicPr>
        <p:blipFill>
          <a:blip r:embed="rId4"/>
          <a:stretch>
            <a:fillRect/>
          </a:stretch>
        </p:blipFill>
        <p:spPr>
          <a:xfrm>
            <a:off x="342662" y="1319407"/>
            <a:ext cx="3765774" cy="3114159"/>
          </a:xfrm>
          <a:prstGeom prst="rect">
            <a:avLst/>
          </a:prstGeom>
        </p:spPr>
      </p:pic>
      <p:sp>
        <p:nvSpPr>
          <p:cNvPr id="9" name="Pfeil: nach links und rechts 8">
            <a:extLst>
              <a:ext uri="{FF2B5EF4-FFF2-40B4-BE49-F238E27FC236}">
                <a16:creationId xmlns:a16="http://schemas.microsoft.com/office/drawing/2014/main" id="{3B691432-54D4-08A4-262B-AA3E5656E103}"/>
              </a:ext>
            </a:extLst>
          </p:cNvPr>
          <p:cNvSpPr/>
          <p:nvPr/>
        </p:nvSpPr>
        <p:spPr>
          <a:xfrm rot="2565068">
            <a:off x="933263" y="2180877"/>
            <a:ext cx="695083" cy="220729"/>
          </a:xfrm>
          <a:prstGeom prst="leftRightArrow">
            <a:avLst/>
          </a:prstGeom>
          <a:solidFill>
            <a:srgbClr val="F18F1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10" name="Pfeil: nach links und rechts 9">
            <a:extLst>
              <a:ext uri="{FF2B5EF4-FFF2-40B4-BE49-F238E27FC236}">
                <a16:creationId xmlns:a16="http://schemas.microsoft.com/office/drawing/2014/main" id="{05A12257-07CC-2D75-B5AC-9C330699975E}"/>
              </a:ext>
            </a:extLst>
          </p:cNvPr>
          <p:cNvSpPr/>
          <p:nvPr/>
        </p:nvSpPr>
        <p:spPr>
          <a:xfrm rot="19126553">
            <a:off x="1757908" y="3136106"/>
            <a:ext cx="935281" cy="233459"/>
          </a:xfrm>
          <a:prstGeom prst="leftRigh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11" name="Pfeil: gebogen 10">
            <a:extLst>
              <a:ext uri="{FF2B5EF4-FFF2-40B4-BE49-F238E27FC236}">
                <a16:creationId xmlns:a16="http://schemas.microsoft.com/office/drawing/2014/main" id="{6F8F01DD-670D-2DC9-E9C9-BA30B7ABBB18}"/>
              </a:ext>
            </a:extLst>
          </p:cNvPr>
          <p:cNvSpPr/>
          <p:nvPr/>
        </p:nvSpPr>
        <p:spPr>
          <a:xfrm rot="2792830">
            <a:off x="3118432" y="1756973"/>
            <a:ext cx="849451" cy="694966"/>
          </a:xfrm>
          <a:prstGeom prst="circular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13" name="Textfeld 12">
            <a:extLst>
              <a:ext uri="{FF2B5EF4-FFF2-40B4-BE49-F238E27FC236}">
                <a16:creationId xmlns:a16="http://schemas.microsoft.com/office/drawing/2014/main" id="{DE98009A-CEA7-48B2-401B-162F6297A1FF}"/>
              </a:ext>
            </a:extLst>
          </p:cNvPr>
          <p:cNvSpPr txBox="1"/>
          <p:nvPr/>
        </p:nvSpPr>
        <p:spPr>
          <a:xfrm>
            <a:off x="405231" y="1585072"/>
            <a:ext cx="894913" cy="523220"/>
          </a:xfrm>
          <a:prstGeom prst="rect">
            <a:avLst/>
          </a:prstGeom>
          <a:noFill/>
        </p:spPr>
        <p:txBody>
          <a:bodyPr wrap="square" rtlCol="0">
            <a:spAutoFit/>
          </a:bodyPr>
          <a:lstStyle/>
          <a:p>
            <a:r>
              <a:rPr lang="en-US" sz="1400" b="0" dirty="0">
                <a:solidFill>
                  <a:schemeClr val="tx1"/>
                </a:solidFill>
                <a:latin typeface="DesySans Office" panose="020B0604020202020204" charset="0"/>
              </a:rPr>
              <a:t>Function magnets</a:t>
            </a:r>
            <a:endParaRPr lang="de-DE" sz="1400" b="0" dirty="0">
              <a:solidFill>
                <a:schemeClr val="tx1"/>
              </a:solidFill>
              <a:latin typeface="DesySans Office" panose="020B0604020202020204" charset="0"/>
            </a:endParaRPr>
          </a:p>
        </p:txBody>
      </p:sp>
      <p:sp>
        <p:nvSpPr>
          <p:cNvPr id="14" name="Textfeld 13">
            <a:extLst>
              <a:ext uri="{FF2B5EF4-FFF2-40B4-BE49-F238E27FC236}">
                <a16:creationId xmlns:a16="http://schemas.microsoft.com/office/drawing/2014/main" id="{ED65CF0D-E677-67D1-B37C-45DB07DB740B}"/>
              </a:ext>
            </a:extLst>
          </p:cNvPr>
          <p:cNvSpPr txBox="1"/>
          <p:nvPr/>
        </p:nvSpPr>
        <p:spPr>
          <a:xfrm>
            <a:off x="509619" y="2576404"/>
            <a:ext cx="1219469" cy="600164"/>
          </a:xfrm>
          <a:prstGeom prst="rect">
            <a:avLst/>
          </a:prstGeom>
          <a:noFill/>
        </p:spPr>
        <p:txBody>
          <a:bodyPr wrap="square" rtlCol="0">
            <a:spAutoFit/>
          </a:bodyPr>
          <a:lstStyle/>
          <a:p>
            <a:r>
              <a:rPr lang="en-US" sz="1100" b="0" dirty="0">
                <a:solidFill>
                  <a:schemeClr val="tx1"/>
                </a:solidFill>
                <a:latin typeface="DesySans Office" panose="020B0604020202020204" charset="0"/>
              </a:rPr>
              <a:t>Force compensation magnets</a:t>
            </a:r>
            <a:endParaRPr lang="de-DE" sz="1100" b="0" dirty="0">
              <a:solidFill>
                <a:schemeClr val="tx1"/>
              </a:solidFill>
              <a:latin typeface="DesySans Office" panose="020B0604020202020204" charset="0"/>
            </a:endParaRPr>
          </a:p>
        </p:txBody>
      </p:sp>
      <p:sp>
        <p:nvSpPr>
          <p:cNvPr id="15" name="Textfeld 14">
            <a:extLst>
              <a:ext uri="{FF2B5EF4-FFF2-40B4-BE49-F238E27FC236}">
                <a16:creationId xmlns:a16="http://schemas.microsoft.com/office/drawing/2014/main" id="{03AF3808-72E2-4F24-185C-0B36D84E9139}"/>
              </a:ext>
            </a:extLst>
          </p:cNvPr>
          <p:cNvSpPr txBox="1"/>
          <p:nvPr/>
        </p:nvSpPr>
        <p:spPr>
          <a:xfrm>
            <a:off x="1582909" y="1448288"/>
            <a:ext cx="1078528" cy="600164"/>
          </a:xfrm>
          <a:prstGeom prst="rect">
            <a:avLst/>
          </a:prstGeom>
          <a:noFill/>
        </p:spPr>
        <p:txBody>
          <a:bodyPr wrap="square" rtlCol="0">
            <a:spAutoFit/>
          </a:bodyPr>
          <a:lstStyle/>
          <a:p>
            <a:r>
              <a:rPr lang="en-US" sz="1100" b="0" dirty="0">
                <a:solidFill>
                  <a:schemeClr val="tx1"/>
                </a:solidFill>
                <a:latin typeface="DesySans Office" panose="020B0604020202020204" charset="0"/>
              </a:rPr>
              <a:t>Force compensation magnets</a:t>
            </a:r>
            <a:endParaRPr lang="de-DE" sz="1100" b="0" dirty="0">
              <a:solidFill>
                <a:schemeClr val="tx1"/>
              </a:solidFill>
              <a:latin typeface="DesySans Office" panose="020B0604020202020204" charset="0"/>
            </a:endParaRPr>
          </a:p>
        </p:txBody>
      </p:sp>
      <p:sp>
        <p:nvSpPr>
          <p:cNvPr id="17" name="Textfeld 16">
            <a:extLst>
              <a:ext uri="{FF2B5EF4-FFF2-40B4-BE49-F238E27FC236}">
                <a16:creationId xmlns:a16="http://schemas.microsoft.com/office/drawing/2014/main" id="{574DE6D0-E7DA-380D-3400-0A6104D281FE}"/>
              </a:ext>
            </a:extLst>
          </p:cNvPr>
          <p:cNvSpPr txBox="1"/>
          <p:nvPr/>
        </p:nvSpPr>
        <p:spPr>
          <a:xfrm rot="2857961">
            <a:off x="2767478" y="2354130"/>
            <a:ext cx="1466363" cy="307777"/>
          </a:xfrm>
          <a:prstGeom prst="rect">
            <a:avLst/>
          </a:prstGeom>
          <a:noFill/>
        </p:spPr>
        <p:txBody>
          <a:bodyPr wrap="none" rtlCol="0">
            <a:spAutoFit/>
          </a:bodyPr>
          <a:lstStyle/>
          <a:p>
            <a:r>
              <a:rPr lang="de-DE" sz="1400" dirty="0">
                <a:latin typeface="DesySans Office" panose="020B0604020202020204"/>
              </a:rPr>
              <a:t>Differential </a:t>
            </a:r>
            <a:r>
              <a:rPr lang="de-DE" sz="1400" dirty="0" err="1">
                <a:latin typeface="DesySans Office" panose="020B0604020202020204"/>
              </a:rPr>
              <a:t>screw</a:t>
            </a:r>
            <a:endParaRPr lang="en-GB" sz="1400" dirty="0" err="1">
              <a:latin typeface="DesySans Office" panose="020B0604020202020204"/>
            </a:endParaRPr>
          </a:p>
        </p:txBody>
      </p:sp>
      <p:sp>
        <p:nvSpPr>
          <p:cNvPr id="18" name="Textfeld 17">
            <a:extLst>
              <a:ext uri="{FF2B5EF4-FFF2-40B4-BE49-F238E27FC236}">
                <a16:creationId xmlns:a16="http://schemas.microsoft.com/office/drawing/2014/main" id="{9CE0F297-04C7-96FE-5A43-55AC90E0DD6E}"/>
              </a:ext>
            </a:extLst>
          </p:cNvPr>
          <p:cNvSpPr txBox="1"/>
          <p:nvPr/>
        </p:nvSpPr>
        <p:spPr>
          <a:xfrm rot="18986166">
            <a:off x="1829827" y="3047541"/>
            <a:ext cx="894913" cy="307777"/>
          </a:xfrm>
          <a:prstGeom prst="rect">
            <a:avLst/>
          </a:prstGeom>
          <a:noFill/>
        </p:spPr>
        <p:txBody>
          <a:bodyPr wrap="square" rtlCol="0">
            <a:spAutoFit/>
          </a:bodyPr>
          <a:lstStyle/>
          <a:p>
            <a:r>
              <a:rPr lang="en-US" sz="1400" b="0" dirty="0">
                <a:solidFill>
                  <a:schemeClr val="tx1"/>
                </a:solidFill>
                <a:latin typeface="DesySans Office" panose="020B0604020202020204" charset="0"/>
              </a:rPr>
              <a:t>Wedge</a:t>
            </a:r>
            <a:endParaRPr lang="de-DE" sz="1400" b="0" dirty="0">
              <a:solidFill>
                <a:schemeClr val="tx1"/>
              </a:solidFill>
              <a:latin typeface="DesySans Office" panose="020B0604020202020204" charset="0"/>
            </a:endParaRPr>
          </a:p>
        </p:txBody>
      </p:sp>
      <p:sp>
        <p:nvSpPr>
          <p:cNvPr id="19" name="Textfeld 18">
            <a:extLst>
              <a:ext uri="{FF2B5EF4-FFF2-40B4-BE49-F238E27FC236}">
                <a16:creationId xmlns:a16="http://schemas.microsoft.com/office/drawing/2014/main" id="{E6209A57-4750-41DD-0959-DD6C2CE2E083}"/>
              </a:ext>
            </a:extLst>
          </p:cNvPr>
          <p:cNvSpPr txBox="1"/>
          <p:nvPr/>
        </p:nvSpPr>
        <p:spPr>
          <a:xfrm>
            <a:off x="2797339" y="3292161"/>
            <a:ext cx="1720331" cy="523220"/>
          </a:xfrm>
          <a:prstGeom prst="rect">
            <a:avLst/>
          </a:prstGeom>
          <a:noFill/>
        </p:spPr>
        <p:txBody>
          <a:bodyPr wrap="square" rtlCol="0">
            <a:spAutoFit/>
          </a:bodyPr>
          <a:lstStyle/>
          <a:p>
            <a:r>
              <a:rPr lang="de-DE" sz="1400" dirty="0" err="1">
                <a:latin typeface="DesySans Office" panose="020B0604020202020204"/>
              </a:rPr>
              <a:t>Pretension</a:t>
            </a:r>
            <a:r>
              <a:rPr lang="de-DE" sz="1400" dirty="0">
                <a:latin typeface="DesySans Office" panose="020B0604020202020204"/>
              </a:rPr>
              <a:t> </a:t>
            </a:r>
            <a:r>
              <a:rPr lang="de-DE" sz="1400" dirty="0" err="1">
                <a:latin typeface="DesySans Office" panose="020B0604020202020204"/>
              </a:rPr>
              <a:t>Screw</a:t>
            </a:r>
            <a:r>
              <a:rPr lang="de-DE" sz="1400" dirty="0">
                <a:latin typeface="DesySans Office" panose="020B0604020202020204"/>
              </a:rPr>
              <a:t> and Spring</a:t>
            </a:r>
          </a:p>
        </p:txBody>
      </p:sp>
      <p:sp>
        <p:nvSpPr>
          <p:cNvPr id="20" name="Textfeld 19">
            <a:extLst>
              <a:ext uri="{FF2B5EF4-FFF2-40B4-BE49-F238E27FC236}">
                <a16:creationId xmlns:a16="http://schemas.microsoft.com/office/drawing/2014/main" id="{A3C97518-AA8C-1909-FC48-B94B344C57D8}"/>
              </a:ext>
            </a:extLst>
          </p:cNvPr>
          <p:cNvSpPr txBox="1"/>
          <p:nvPr/>
        </p:nvSpPr>
        <p:spPr>
          <a:xfrm>
            <a:off x="6210420" y="4277488"/>
            <a:ext cx="1853968" cy="646331"/>
          </a:xfrm>
          <a:prstGeom prst="rect">
            <a:avLst/>
          </a:prstGeom>
          <a:noFill/>
        </p:spPr>
        <p:txBody>
          <a:bodyPr wrap="square" rtlCol="0">
            <a:spAutoFit/>
          </a:bodyPr>
          <a:lstStyle/>
          <a:p>
            <a:r>
              <a:rPr lang="de-DE" i="1" dirty="0"/>
              <a:t>Vacuum </a:t>
            </a:r>
            <a:r>
              <a:rPr lang="de-DE" i="1" dirty="0" err="1"/>
              <a:t>chamber</a:t>
            </a:r>
            <a:r>
              <a:rPr lang="de-DE" i="1" dirty="0"/>
              <a:t>:</a:t>
            </a:r>
            <a:endParaRPr lang="en-GB" i="1" dirty="0" err="1"/>
          </a:p>
        </p:txBody>
      </p:sp>
      <p:sp>
        <p:nvSpPr>
          <p:cNvPr id="21" name="Raute 20">
            <a:extLst>
              <a:ext uri="{FF2B5EF4-FFF2-40B4-BE49-F238E27FC236}">
                <a16:creationId xmlns:a16="http://schemas.microsoft.com/office/drawing/2014/main" id="{DDB9ADBA-A8B3-86B6-69CA-9431F7BE4C9B}"/>
              </a:ext>
            </a:extLst>
          </p:cNvPr>
          <p:cNvSpPr/>
          <p:nvPr/>
        </p:nvSpPr>
        <p:spPr>
          <a:xfrm>
            <a:off x="7645794" y="4674299"/>
            <a:ext cx="216000" cy="216000"/>
          </a:xfrm>
          <a:prstGeom prst="diamond">
            <a:avLst/>
          </a:prstGeom>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600" dirty="0" err="1">
              <a:solidFill>
                <a:schemeClr val="tx1"/>
              </a:solidFill>
            </a:endParaRPr>
          </a:p>
        </p:txBody>
      </p:sp>
      <p:sp>
        <p:nvSpPr>
          <p:cNvPr id="24" name="Textfeld 23">
            <a:extLst>
              <a:ext uri="{FF2B5EF4-FFF2-40B4-BE49-F238E27FC236}">
                <a16:creationId xmlns:a16="http://schemas.microsoft.com/office/drawing/2014/main" id="{246CF62A-46D7-6E86-876C-8EAC8E178DD0}"/>
              </a:ext>
            </a:extLst>
          </p:cNvPr>
          <p:cNvSpPr txBox="1"/>
          <p:nvPr/>
        </p:nvSpPr>
        <p:spPr>
          <a:xfrm>
            <a:off x="4871154" y="2533249"/>
            <a:ext cx="1523816" cy="1200329"/>
          </a:xfrm>
          <a:prstGeom prst="rect">
            <a:avLst/>
          </a:prstGeom>
          <a:noFill/>
        </p:spPr>
        <p:txBody>
          <a:bodyPr wrap="square" rtlCol="0">
            <a:spAutoFit/>
          </a:bodyPr>
          <a:lstStyle/>
          <a:p>
            <a:r>
              <a:rPr lang="en-US" i="1" dirty="0"/>
              <a:t>FL1 radiator keeper  </a:t>
            </a:r>
            <a:r>
              <a:rPr lang="de-DE" i="1" dirty="0"/>
              <a:t>► 35mm </a:t>
            </a:r>
            <a:r>
              <a:rPr lang="de-DE" i="1" dirty="0" err="1"/>
              <a:t>period</a:t>
            </a:r>
            <a:r>
              <a:rPr lang="de-DE" i="1" dirty="0"/>
              <a:t> </a:t>
            </a:r>
            <a:r>
              <a:rPr lang="de-DE" i="1" dirty="0" err="1"/>
              <a:t>length</a:t>
            </a:r>
            <a:endParaRPr lang="de-DE" i="1" dirty="0"/>
          </a:p>
        </p:txBody>
      </p:sp>
      <p:sp>
        <p:nvSpPr>
          <p:cNvPr id="25" name="Rechteck: eine Ecke abgeschnitten 24">
            <a:extLst>
              <a:ext uri="{FF2B5EF4-FFF2-40B4-BE49-F238E27FC236}">
                <a16:creationId xmlns:a16="http://schemas.microsoft.com/office/drawing/2014/main" id="{C3B01BE7-E303-A3A1-C4E4-6BE59FABD60F}"/>
              </a:ext>
            </a:extLst>
          </p:cNvPr>
          <p:cNvSpPr/>
          <p:nvPr/>
        </p:nvSpPr>
        <p:spPr>
          <a:xfrm>
            <a:off x="7339778" y="4804702"/>
            <a:ext cx="396000" cy="396000"/>
          </a:xfrm>
          <a:prstGeom prst="snip1Rect">
            <a:avLst>
              <a:gd name="adj" fmla="val 33213"/>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sz="1600" dirty="0" err="1">
              <a:solidFill>
                <a:schemeClr val="tx1"/>
              </a:solidFill>
            </a:endParaRPr>
          </a:p>
        </p:txBody>
      </p:sp>
      <p:sp>
        <p:nvSpPr>
          <p:cNvPr id="26" name="Rechteck: eine Ecke abgeschnitten 25">
            <a:extLst>
              <a:ext uri="{FF2B5EF4-FFF2-40B4-BE49-F238E27FC236}">
                <a16:creationId xmlns:a16="http://schemas.microsoft.com/office/drawing/2014/main" id="{3C0422EB-662A-0B9F-B716-0EDC7C7144E3}"/>
              </a:ext>
            </a:extLst>
          </p:cNvPr>
          <p:cNvSpPr/>
          <p:nvPr/>
        </p:nvSpPr>
        <p:spPr>
          <a:xfrm rot="10800000">
            <a:off x="7779276" y="4363895"/>
            <a:ext cx="396000" cy="396000"/>
          </a:xfrm>
          <a:prstGeom prst="snip1Rect">
            <a:avLst>
              <a:gd name="adj" fmla="val 33213"/>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sz="1600" dirty="0" err="1">
              <a:solidFill>
                <a:schemeClr val="accent2"/>
              </a:solidFill>
            </a:endParaRPr>
          </a:p>
        </p:txBody>
      </p:sp>
      <p:sp>
        <p:nvSpPr>
          <p:cNvPr id="33" name="Rechteck: eine Ecke abgeschnitten 32">
            <a:extLst>
              <a:ext uri="{FF2B5EF4-FFF2-40B4-BE49-F238E27FC236}">
                <a16:creationId xmlns:a16="http://schemas.microsoft.com/office/drawing/2014/main" id="{05AD6079-3DD9-D8E8-2CE2-BEAE3C22BADF}"/>
              </a:ext>
            </a:extLst>
          </p:cNvPr>
          <p:cNvSpPr/>
          <p:nvPr/>
        </p:nvSpPr>
        <p:spPr>
          <a:xfrm rot="5400000">
            <a:off x="7339778" y="4363895"/>
            <a:ext cx="396000" cy="396000"/>
          </a:xfrm>
          <a:prstGeom prst="snip1Rect">
            <a:avLst>
              <a:gd name="adj" fmla="val 33213"/>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sz="1600" dirty="0" err="1">
              <a:solidFill>
                <a:schemeClr val="tx1"/>
              </a:solidFill>
            </a:endParaRPr>
          </a:p>
        </p:txBody>
      </p:sp>
      <p:sp>
        <p:nvSpPr>
          <p:cNvPr id="34" name="Rechteck: eine Ecke abgeschnitten 33">
            <a:extLst>
              <a:ext uri="{FF2B5EF4-FFF2-40B4-BE49-F238E27FC236}">
                <a16:creationId xmlns:a16="http://schemas.microsoft.com/office/drawing/2014/main" id="{9C0A7988-B38F-0A79-3AF3-225FA5E10B8A}"/>
              </a:ext>
            </a:extLst>
          </p:cNvPr>
          <p:cNvSpPr/>
          <p:nvPr/>
        </p:nvSpPr>
        <p:spPr>
          <a:xfrm rot="16200000">
            <a:off x="7779276" y="4804702"/>
            <a:ext cx="396000" cy="396000"/>
          </a:xfrm>
          <a:prstGeom prst="snip1Rect">
            <a:avLst>
              <a:gd name="adj" fmla="val 33213"/>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sz="1600" dirty="0" err="1">
              <a:solidFill>
                <a:schemeClr val="tx1"/>
              </a:solidFill>
            </a:endParaRPr>
          </a:p>
        </p:txBody>
      </p:sp>
      <p:sp>
        <p:nvSpPr>
          <p:cNvPr id="35" name="Rechteck 34">
            <a:extLst>
              <a:ext uri="{FF2B5EF4-FFF2-40B4-BE49-F238E27FC236}">
                <a16:creationId xmlns:a16="http://schemas.microsoft.com/office/drawing/2014/main" id="{9717BE4B-879F-057D-2C07-80E61E0E8E7D}"/>
              </a:ext>
            </a:extLst>
          </p:cNvPr>
          <p:cNvSpPr/>
          <p:nvPr/>
        </p:nvSpPr>
        <p:spPr>
          <a:xfrm>
            <a:off x="7851807" y="4772810"/>
            <a:ext cx="504000" cy="21600"/>
          </a:xfrm>
          <a:prstGeom prst="rect">
            <a:avLst/>
          </a:prstGeom>
          <a:solidFill>
            <a:schemeClr val="accent3">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tx1"/>
              </a:solidFill>
            </a:endParaRPr>
          </a:p>
        </p:txBody>
      </p:sp>
      <p:sp>
        <p:nvSpPr>
          <p:cNvPr id="37" name="Textfeld 36">
            <a:extLst>
              <a:ext uri="{FF2B5EF4-FFF2-40B4-BE49-F238E27FC236}">
                <a16:creationId xmlns:a16="http://schemas.microsoft.com/office/drawing/2014/main" id="{FAFB0834-7E2B-3699-19B3-2596FB4DD9AA}"/>
              </a:ext>
            </a:extLst>
          </p:cNvPr>
          <p:cNvSpPr txBox="1"/>
          <p:nvPr/>
        </p:nvSpPr>
        <p:spPr>
          <a:xfrm rot="2534223">
            <a:off x="7704129" y="4491537"/>
            <a:ext cx="441146" cy="284501"/>
          </a:xfrm>
          <a:prstGeom prst="rect">
            <a:avLst/>
          </a:prstGeom>
          <a:noFill/>
        </p:spPr>
        <p:txBody>
          <a:bodyPr wrap="none" rtlCol="0">
            <a:spAutoFit/>
          </a:bodyPr>
          <a:lstStyle/>
          <a:p>
            <a:pPr algn="ctr">
              <a:lnSpc>
                <a:spcPts val="700"/>
              </a:lnSpc>
            </a:pPr>
            <a:r>
              <a:rPr lang="de-DE" sz="1200" dirty="0">
                <a:solidFill>
                  <a:schemeClr val="accent2"/>
                </a:solidFill>
              </a:rPr>
              <a:t>8</a:t>
            </a:r>
          </a:p>
          <a:p>
            <a:pPr>
              <a:lnSpc>
                <a:spcPts val="700"/>
              </a:lnSpc>
            </a:pPr>
            <a:r>
              <a:rPr lang="de-DE" sz="1200" dirty="0">
                <a:solidFill>
                  <a:schemeClr val="accent2"/>
                </a:solidFill>
              </a:rPr>
              <a:t>mm</a:t>
            </a:r>
            <a:endParaRPr lang="en-GB" sz="1200" dirty="0" err="1">
              <a:solidFill>
                <a:schemeClr val="accent2"/>
              </a:solidFill>
            </a:endParaRPr>
          </a:p>
        </p:txBody>
      </p:sp>
      <p:cxnSp>
        <p:nvCxnSpPr>
          <p:cNvPr id="39" name="Gerade Verbindung mit Pfeil 38">
            <a:extLst>
              <a:ext uri="{FF2B5EF4-FFF2-40B4-BE49-F238E27FC236}">
                <a16:creationId xmlns:a16="http://schemas.microsoft.com/office/drawing/2014/main" id="{3EB6FA3F-7429-0944-663E-D13651F8EC9B}"/>
              </a:ext>
            </a:extLst>
          </p:cNvPr>
          <p:cNvCxnSpPr>
            <a:cxnSpLocks/>
          </p:cNvCxnSpPr>
          <p:nvPr/>
        </p:nvCxnSpPr>
        <p:spPr>
          <a:xfrm>
            <a:off x="7676258" y="4682501"/>
            <a:ext cx="166034" cy="180106"/>
          </a:xfrm>
          <a:prstGeom prst="straightConnector1">
            <a:avLst/>
          </a:prstGeom>
          <a:ln w="9525">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feld 39">
            <a:extLst>
              <a:ext uri="{FF2B5EF4-FFF2-40B4-BE49-F238E27FC236}">
                <a16:creationId xmlns:a16="http://schemas.microsoft.com/office/drawing/2014/main" id="{CFB7364C-324C-4A4C-035A-6B9FBAB70234}"/>
              </a:ext>
            </a:extLst>
          </p:cNvPr>
          <p:cNvSpPr txBox="1"/>
          <p:nvPr/>
        </p:nvSpPr>
        <p:spPr>
          <a:xfrm>
            <a:off x="8310785" y="4521085"/>
            <a:ext cx="614271" cy="415498"/>
          </a:xfrm>
          <a:prstGeom prst="rect">
            <a:avLst/>
          </a:prstGeom>
          <a:noFill/>
        </p:spPr>
        <p:txBody>
          <a:bodyPr wrap="none" rtlCol="0">
            <a:spAutoFit/>
          </a:bodyPr>
          <a:lstStyle/>
          <a:p>
            <a:r>
              <a:rPr lang="de-DE" sz="1000" dirty="0">
                <a:solidFill>
                  <a:schemeClr val="accent1"/>
                </a:solidFill>
              </a:rPr>
              <a:t>blade</a:t>
            </a:r>
          </a:p>
          <a:p>
            <a:r>
              <a:rPr lang="de-DE" sz="1100" dirty="0">
                <a:solidFill>
                  <a:schemeClr val="accent1"/>
                </a:solidFill>
              </a:rPr>
              <a:t>0.5mm</a:t>
            </a:r>
            <a:endParaRPr lang="en-GB" sz="1100" dirty="0" err="1">
              <a:solidFill>
                <a:schemeClr val="accent1"/>
              </a:solidFill>
            </a:endParaRPr>
          </a:p>
        </p:txBody>
      </p:sp>
      <p:cxnSp>
        <p:nvCxnSpPr>
          <p:cNvPr id="42" name="Gerade Verbindung mit Pfeil 41">
            <a:extLst>
              <a:ext uri="{FF2B5EF4-FFF2-40B4-BE49-F238E27FC236}">
                <a16:creationId xmlns:a16="http://schemas.microsoft.com/office/drawing/2014/main" id="{8A59594B-88E5-02C8-3ADB-12441A470033}"/>
              </a:ext>
            </a:extLst>
          </p:cNvPr>
          <p:cNvCxnSpPr>
            <a:cxnSpLocks/>
          </p:cNvCxnSpPr>
          <p:nvPr/>
        </p:nvCxnSpPr>
        <p:spPr>
          <a:xfrm>
            <a:off x="8245173" y="4473050"/>
            <a:ext cx="0" cy="285644"/>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BFD585AB-204D-DAC4-BE5D-358ACEC27EF6}"/>
              </a:ext>
            </a:extLst>
          </p:cNvPr>
          <p:cNvCxnSpPr>
            <a:cxnSpLocks/>
          </p:cNvCxnSpPr>
          <p:nvPr/>
        </p:nvCxnSpPr>
        <p:spPr>
          <a:xfrm flipV="1">
            <a:off x="8241105" y="4801894"/>
            <a:ext cx="8136" cy="23860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0BCDBEF0-F449-009C-CF44-DDB10BF65C79}"/>
              </a:ext>
            </a:extLst>
          </p:cNvPr>
          <p:cNvCxnSpPr>
            <a:cxnSpLocks/>
          </p:cNvCxnSpPr>
          <p:nvPr/>
        </p:nvCxnSpPr>
        <p:spPr>
          <a:xfrm>
            <a:off x="8098306" y="4758694"/>
            <a:ext cx="274623"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57222ED1-EC4B-F558-3C18-4CA7477DB7BC}"/>
              </a:ext>
            </a:extLst>
          </p:cNvPr>
          <p:cNvCxnSpPr>
            <a:cxnSpLocks/>
          </p:cNvCxnSpPr>
          <p:nvPr/>
        </p:nvCxnSpPr>
        <p:spPr>
          <a:xfrm>
            <a:off x="8098306" y="4801894"/>
            <a:ext cx="274623"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811ADF74-C2C7-0E78-8D4E-0A69C84B4E71}"/>
              </a:ext>
            </a:extLst>
          </p:cNvPr>
          <p:cNvSpPr txBox="1"/>
          <p:nvPr/>
        </p:nvSpPr>
        <p:spPr>
          <a:xfrm>
            <a:off x="8186450" y="4833953"/>
            <a:ext cx="949299" cy="415498"/>
          </a:xfrm>
          <a:prstGeom prst="rect">
            <a:avLst/>
          </a:prstGeom>
          <a:noFill/>
        </p:spPr>
        <p:txBody>
          <a:bodyPr wrap="none" rtlCol="0">
            <a:spAutoFit/>
          </a:bodyPr>
          <a:lstStyle/>
          <a:p>
            <a:r>
              <a:rPr lang="de-DE" sz="1100" dirty="0"/>
              <a:t>1mm</a:t>
            </a:r>
          </a:p>
          <a:p>
            <a:r>
              <a:rPr lang="de-DE" sz="1000" dirty="0" err="1"/>
              <a:t>magnetic</a:t>
            </a:r>
            <a:r>
              <a:rPr lang="de-DE" sz="1000" dirty="0"/>
              <a:t> </a:t>
            </a:r>
            <a:r>
              <a:rPr lang="de-DE" sz="1000" dirty="0" err="1"/>
              <a:t>gap</a:t>
            </a:r>
            <a:endParaRPr lang="en-GB" sz="1000" dirty="0" err="1"/>
          </a:p>
        </p:txBody>
      </p:sp>
      <p:pic>
        <p:nvPicPr>
          <p:cNvPr id="57" name="Grafik 56" descr="Ein Bild, das Im Haus enthält.&#10;&#10;KI-generierte Inhalte können fehlerhaft sein.">
            <a:extLst>
              <a:ext uri="{FF2B5EF4-FFF2-40B4-BE49-F238E27FC236}">
                <a16:creationId xmlns:a16="http://schemas.microsoft.com/office/drawing/2014/main" id="{3B7CDA2E-C245-7991-5EEC-29B3115897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9819" y="1865127"/>
            <a:ext cx="2647950" cy="2362200"/>
          </a:xfrm>
          <a:prstGeom prst="rect">
            <a:avLst/>
          </a:prstGeom>
        </p:spPr>
      </p:pic>
      <p:pic>
        <p:nvPicPr>
          <p:cNvPr id="61" name="Grafik 60" descr="Ein Bild, das Maßstabsmodell, Im Haus, Spielzeug, Bautechnik enthält.&#10;&#10;KI-generierte Inhalte können fehlerhaft sein.">
            <a:extLst>
              <a:ext uri="{FF2B5EF4-FFF2-40B4-BE49-F238E27FC236}">
                <a16:creationId xmlns:a16="http://schemas.microsoft.com/office/drawing/2014/main" id="{58024E71-B5DF-B3FE-3361-2C09F05D14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6310" y="3872314"/>
            <a:ext cx="1776283" cy="2363272"/>
          </a:xfrm>
          <a:prstGeom prst="rect">
            <a:avLst/>
          </a:prstGeom>
        </p:spPr>
      </p:pic>
      <p:pic>
        <p:nvPicPr>
          <p:cNvPr id="63" name="Grafik 62" descr="Ein Bild, das Maschine, Bautechnik, Werkzeugmaschine, Fabrik enthält.&#10;&#10;KI-generierte Inhalte können fehlerhaft sein.">
            <a:extLst>
              <a:ext uri="{FF2B5EF4-FFF2-40B4-BE49-F238E27FC236}">
                <a16:creationId xmlns:a16="http://schemas.microsoft.com/office/drawing/2014/main" id="{1876FB73-DB01-FD7A-B79B-7CF3F64BB5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3413" y="5320509"/>
            <a:ext cx="2464724" cy="1384069"/>
          </a:xfrm>
          <a:prstGeom prst="rect">
            <a:avLst/>
          </a:prstGeom>
        </p:spPr>
      </p:pic>
      <p:sp>
        <p:nvSpPr>
          <p:cNvPr id="4" name="Textfeld 3">
            <a:extLst>
              <a:ext uri="{FF2B5EF4-FFF2-40B4-BE49-F238E27FC236}">
                <a16:creationId xmlns:a16="http://schemas.microsoft.com/office/drawing/2014/main" id="{A10C51C4-2758-B89A-D632-D6910E050E1D}"/>
              </a:ext>
            </a:extLst>
          </p:cNvPr>
          <p:cNvSpPr txBox="1"/>
          <p:nvPr/>
        </p:nvSpPr>
        <p:spPr>
          <a:xfrm>
            <a:off x="530212" y="997931"/>
            <a:ext cx="3390672" cy="584775"/>
          </a:xfrm>
          <a:prstGeom prst="rect">
            <a:avLst/>
          </a:prstGeom>
          <a:noFill/>
        </p:spPr>
        <p:txBody>
          <a:bodyPr wrap="none" rtlCol="0">
            <a:spAutoFit/>
          </a:bodyPr>
          <a:lstStyle/>
          <a:p>
            <a:r>
              <a:rPr lang="en-US" sz="1600" dirty="0">
                <a:sym typeface="Wingdings" panose="05000000000000000000" pitchFamily="2" charset="2"/>
              </a:rPr>
              <a:t>Full period (17.5 or 35mm) keepers</a:t>
            </a:r>
            <a:endParaRPr lang="en-US" sz="1600" dirty="0"/>
          </a:p>
          <a:p>
            <a:endParaRPr lang="en-GB" sz="1600" dirty="0" err="1"/>
          </a:p>
        </p:txBody>
      </p:sp>
    </p:spTree>
    <p:extLst>
      <p:ext uri="{BB962C8B-B14F-4D97-AF65-F5344CB8AC3E}">
        <p14:creationId xmlns:p14="http://schemas.microsoft.com/office/powerpoint/2010/main" val="3793195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B4A497-479F-E7C6-23FA-1742B541B206}"/>
              </a:ext>
            </a:extLst>
          </p:cNvPr>
          <p:cNvSpPr>
            <a:spLocks noGrp="1"/>
          </p:cNvSpPr>
          <p:nvPr>
            <p:ph type="title"/>
          </p:nvPr>
        </p:nvSpPr>
        <p:spPr/>
        <p:txBody>
          <a:bodyPr/>
          <a:lstStyle/>
          <a:p>
            <a:r>
              <a:rPr lang="en-US" dirty="0"/>
              <a:t>APPLE III concept</a:t>
            </a:r>
            <a:endParaRPr lang="en-GB" dirty="0"/>
          </a:p>
        </p:txBody>
      </p:sp>
      <p:sp>
        <p:nvSpPr>
          <p:cNvPr id="3" name="Textplatzhalter 2">
            <a:extLst>
              <a:ext uri="{FF2B5EF4-FFF2-40B4-BE49-F238E27FC236}">
                <a16:creationId xmlns:a16="http://schemas.microsoft.com/office/drawing/2014/main" id="{39E085C9-B868-1F05-1634-A99B83258645}"/>
              </a:ext>
            </a:extLst>
          </p:cNvPr>
          <p:cNvSpPr>
            <a:spLocks noGrp="1"/>
          </p:cNvSpPr>
          <p:nvPr>
            <p:ph type="body" sz="quarter" idx="13"/>
          </p:nvPr>
        </p:nvSpPr>
        <p:spPr/>
        <p:txBody>
          <a:bodyPr/>
          <a:lstStyle/>
          <a:p>
            <a:r>
              <a:rPr lang="en-US" dirty="0"/>
              <a:t>Magnet and keeper </a:t>
            </a:r>
            <a:r>
              <a:rPr lang="en-US" dirty="0" err="1"/>
              <a:t>characterisation</a:t>
            </a:r>
            <a:endParaRPr lang="en-US" dirty="0"/>
          </a:p>
          <a:p>
            <a:endParaRPr lang="en-GB" dirty="0"/>
          </a:p>
        </p:txBody>
      </p:sp>
      <p:sp>
        <p:nvSpPr>
          <p:cNvPr id="6" name="Fußzeilenplatzhalter 5">
            <a:extLst>
              <a:ext uri="{FF2B5EF4-FFF2-40B4-BE49-F238E27FC236}">
                <a16:creationId xmlns:a16="http://schemas.microsoft.com/office/drawing/2014/main" id="{06A46146-8FA1-2D96-818C-64E4A02DD7BD}"/>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sp>
        <p:nvSpPr>
          <p:cNvPr id="11" name="Textfeld 10">
            <a:extLst>
              <a:ext uri="{FF2B5EF4-FFF2-40B4-BE49-F238E27FC236}">
                <a16:creationId xmlns:a16="http://schemas.microsoft.com/office/drawing/2014/main" id="{481FD93C-7BD8-FE94-AE0F-81F1F374DEF5}"/>
              </a:ext>
            </a:extLst>
          </p:cNvPr>
          <p:cNvSpPr txBox="1"/>
          <p:nvPr/>
        </p:nvSpPr>
        <p:spPr>
          <a:xfrm>
            <a:off x="6236306" y="2360295"/>
            <a:ext cx="2457145" cy="923330"/>
          </a:xfrm>
          <a:prstGeom prst="rect">
            <a:avLst/>
          </a:prstGeom>
          <a:noFill/>
        </p:spPr>
        <p:txBody>
          <a:bodyPr wrap="square" rtlCol="0">
            <a:spAutoFit/>
          </a:bodyPr>
          <a:lstStyle/>
          <a:p>
            <a:pPr algn="ctr"/>
            <a:r>
              <a:rPr lang="de-DE" dirty="0" err="1"/>
              <a:t>Sorting</a:t>
            </a:r>
            <a:r>
              <a:rPr lang="de-DE" dirty="0"/>
              <a:t> </a:t>
            </a:r>
            <a:r>
              <a:rPr lang="de-DE" dirty="0" err="1"/>
              <a:t>list</a:t>
            </a:r>
            <a:r>
              <a:rPr lang="de-DE" dirty="0"/>
              <a:t> </a:t>
            </a:r>
            <a:r>
              <a:rPr lang="de-DE" dirty="0" err="1"/>
              <a:t>for</a:t>
            </a:r>
            <a:r>
              <a:rPr lang="de-DE" dirty="0"/>
              <a:t> </a:t>
            </a:r>
            <a:r>
              <a:rPr lang="de-DE" dirty="0" err="1"/>
              <a:t>each</a:t>
            </a:r>
            <a:r>
              <a:rPr lang="de-DE" dirty="0"/>
              <a:t> </a:t>
            </a:r>
            <a:r>
              <a:rPr lang="de-DE" dirty="0" err="1"/>
              <a:t>device</a:t>
            </a:r>
            <a:r>
              <a:rPr lang="de-DE" dirty="0"/>
              <a:t> </a:t>
            </a:r>
            <a:r>
              <a:rPr lang="de-DE" dirty="0" err="1"/>
              <a:t>based</a:t>
            </a:r>
            <a:r>
              <a:rPr lang="de-DE" dirty="0"/>
              <a:t> on </a:t>
            </a:r>
            <a:r>
              <a:rPr lang="de-DE" dirty="0" err="1"/>
              <a:t>these</a:t>
            </a:r>
            <a:r>
              <a:rPr lang="de-DE" dirty="0"/>
              <a:t> </a:t>
            </a:r>
            <a:r>
              <a:rPr lang="de-DE" dirty="0" err="1"/>
              <a:t>data</a:t>
            </a:r>
            <a:endParaRPr lang="de-DE" sz="3200" dirty="0"/>
          </a:p>
        </p:txBody>
      </p:sp>
      <p:sp>
        <p:nvSpPr>
          <p:cNvPr id="12" name="Textfeld 11">
            <a:extLst>
              <a:ext uri="{FF2B5EF4-FFF2-40B4-BE49-F238E27FC236}">
                <a16:creationId xmlns:a16="http://schemas.microsoft.com/office/drawing/2014/main" id="{E0059120-27C3-AC02-7106-E467AC2A87DF}"/>
              </a:ext>
            </a:extLst>
          </p:cNvPr>
          <p:cNvSpPr txBox="1"/>
          <p:nvPr/>
        </p:nvSpPr>
        <p:spPr>
          <a:xfrm>
            <a:off x="6290139" y="3898609"/>
            <a:ext cx="2349478" cy="923330"/>
          </a:xfrm>
          <a:prstGeom prst="rect">
            <a:avLst/>
          </a:prstGeom>
          <a:noFill/>
        </p:spPr>
        <p:txBody>
          <a:bodyPr wrap="square" rtlCol="0">
            <a:spAutoFit/>
          </a:bodyPr>
          <a:lstStyle/>
          <a:p>
            <a:pPr algn="ctr"/>
            <a:r>
              <a:rPr lang="de-DE" dirty="0"/>
              <a:t>Assembly </a:t>
            </a:r>
            <a:r>
              <a:rPr lang="de-DE" dirty="0" err="1"/>
              <a:t>onto</a:t>
            </a:r>
            <a:r>
              <a:rPr lang="de-DE" dirty="0"/>
              <a:t> </a:t>
            </a:r>
            <a:r>
              <a:rPr lang="de-DE" dirty="0" err="1"/>
              <a:t>girders</a:t>
            </a:r>
            <a:r>
              <a:rPr lang="de-DE" dirty="0"/>
              <a:t>/support </a:t>
            </a:r>
            <a:r>
              <a:rPr lang="de-DE" dirty="0" err="1"/>
              <a:t>structures</a:t>
            </a:r>
            <a:endParaRPr lang="de-DE" sz="3200" dirty="0"/>
          </a:p>
        </p:txBody>
      </p:sp>
      <p:sp>
        <p:nvSpPr>
          <p:cNvPr id="13" name="Textfeld 12">
            <a:extLst>
              <a:ext uri="{FF2B5EF4-FFF2-40B4-BE49-F238E27FC236}">
                <a16:creationId xmlns:a16="http://schemas.microsoft.com/office/drawing/2014/main" id="{AD5E0FC8-0670-6145-1869-81DD03317EBA}"/>
              </a:ext>
            </a:extLst>
          </p:cNvPr>
          <p:cNvSpPr txBox="1"/>
          <p:nvPr/>
        </p:nvSpPr>
        <p:spPr>
          <a:xfrm>
            <a:off x="5436096" y="5436921"/>
            <a:ext cx="3661553" cy="923330"/>
          </a:xfrm>
          <a:prstGeom prst="rect">
            <a:avLst/>
          </a:prstGeom>
          <a:noFill/>
        </p:spPr>
        <p:txBody>
          <a:bodyPr wrap="square" rtlCol="0">
            <a:spAutoFit/>
          </a:bodyPr>
          <a:lstStyle/>
          <a:p>
            <a:pPr algn="ctr"/>
            <a:r>
              <a:rPr lang="en-GB" dirty="0"/>
              <a:t>Measurement and tuning of complete device with Hall probe and stretched-wire set-up</a:t>
            </a:r>
          </a:p>
        </p:txBody>
      </p:sp>
      <p:sp>
        <p:nvSpPr>
          <p:cNvPr id="14" name="Pfeil: nach rechts 13">
            <a:extLst>
              <a:ext uri="{FF2B5EF4-FFF2-40B4-BE49-F238E27FC236}">
                <a16:creationId xmlns:a16="http://schemas.microsoft.com/office/drawing/2014/main" id="{6E5BB949-D18C-99D3-99BE-0A8EAD4D50CD}"/>
              </a:ext>
            </a:extLst>
          </p:cNvPr>
          <p:cNvSpPr/>
          <p:nvPr/>
        </p:nvSpPr>
        <p:spPr>
          <a:xfrm rot="5400000">
            <a:off x="7176846" y="4939804"/>
            <a:ext cx="576064" cy="379252"/>
          </a:xfrm>
          <a:prstGeom prst="rightArrow">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sz="1600" dirty="0" err="1">
              <a:solidFill>
                <a:schemeClr val="tx1"/>
              </a:solidFill>
            </a:endParaRPr>
          </a:p>
        </p:txBody>
      </p:sp>
      <p:sp>
        <p:nvSpPr>
          <p:cNvPr id="15" name="Pfeil: nach rechts 14">
            <a:extLst>
              <a:ext uri="{FF2B5EF4-FFF2-40B4-BE49-F238E27FC236}">
                <a16:creationId xmlns:a16="http://schemas.microsoft.com/office/drawing/2014/main" id="{1F58278C-C6B0-9FD2-A140-CD234EEA4898}"/>
              </a:ext>
            </a:extLst>
          </p:cNvPr>
          <p:cNvSpPr/>
          <p:nvPr/>
        </p:nvSpPr>
        <p:spPr>
          <a:xfrm rot="5400000">
            <a:off x="7176846" y="3401491"/>
            <a:ext cx="576064" cy="379252"/>
          </a:xfrm>
          <a:prstGeom prst="rightArrow">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sz="1600" dirty="0" err="1">
              <a:solidFill>
                <a:schemeClr val="tx1"/>
              </a:solidFill>
            </a:endParaRPr>
          </a:p>
        </p:txBody>
      </p:sp>
      <p:sp>
        <p:nvSpPr>
          <p:cNvPr id="16" name="Pfeil: nach rechts 15">
            <a:extLst>
              <a:ext uri="{FF2B5EF4-FFF2-40B4-BE49-F238E27FC236}">
                <a16:creationId xmlns:a16="http://schemas.microsoft.com/office/drawing/2014/main" id="{7A564B5E-CA09-9AE9-D1AC-550DB41B8F62}"/>
              </a:ext>
            </a:extLst>
          </p:cNvPr>
          <p:cNvSpPr/>
          <p:nvPr/>
        </p:nvSpPr>
        <p:spPr>
          <a:xfrm>
            <a:off x="5436096" y="2725363"/>
            <a:ext cx="576064" cy="379252"/>
          </a:xfrm>
          <a:prstGeom prst="rightArrow">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sz="1600" dirty="0" err="1">
              <a:solidFill>
                <a:schemeClr val="tx1"/>
              </a:solidFill>
            </a:endParaRPr>
          </a:p>
        </p:txBody>
      </p:sp>
      <p:pic>
        <p:nvPicPr>
          <p:cNvPr id="20" name="Picture 17">
            <a:extLst>
              <a:ext uri="{FF2B5EF4-FFF2-40B4-BE49-F238E27FC236}">
                <a16:creationId xmlns:a16="http://schemas.microsoft.com/office/drawing/2014/main" id="{EF1A152E-EE46-EB0C-908D-FD7C1FEC4F0C}"/>
              </a:ext>
            </a:extLst>
          </p:cNvPr>
          <p:cNvPicPr/>
          <p:nvPr/>
        </p:nvPicPr>
        <p:blipFill>
          <a:blip r:embed="rId3"/>
          <a:stretch>
            <a:fillRect/>
          </a:stretch>
        </p:blipFill>
        <p:spPr>
          <a:xfrm>
            <a:off x="2495867" y="4473273"/>
            <a:ext cx="1739880" cy="1403451"/>
          </a:xfrm>
          <a:prstGeom prst="rect">
            <a:avLst/>
          </a:prstGeom>
        </p:spPr>
      </p:pic>
      <p:sp>
        <p:nvSpPr>
          <p:cNvPr id="21" name="Textfeld 20">
            <a:extLst>
              <a:ext uri="{FF2B5EF4-FFF2-40B4-BE49-F238E27FC236}">
                <a16:creationId xmlns:a16="http://schemas.microsoft.com/office/drawing/2014/main" id="{D1133401-4E2A-6129-7812-FC8C6CF5F2F6}"/>
              </a:ext>
            </a:extLst>
          </p:cNvPr>
          <p:cNvSpPr txBox="1"/>
          <p:nvPr/>
        </p:nvSpPr>
        <p:spPr>
          <a:xfrm>
            <a:off x="461294" y="2180868"/>
            <a:ext cx="1825289" cy="1477328"/>
          </a:xfrm>
          <a:prstGeom prst="rect">
            <a:avLst/>
          </a:prstGeom>
          <a:noFill/>
        </p:spPr>
        <p:txBody>
          <a:bodyPr wrap="square" rtlCol="0">
            <a:spAutoFit/>
          </a:bodyPr>
          <a:lstStyle/>
          <a:p>
            <a:pPr algn="ctr"/>
            <a:r>
              <a:rPr lang="de-DE" dirty="0" err="1"/>
              <a:t>Stretched-wire</a:t>
            </a:r>
            <a:r>
              <a:rPr lang="de-DE" dirty="0"/>
              <a:t> and Hall </a:t>
            </a:r>
            <a:r>
              <a:rPr lang="de-DE" dirty="0" err="1"/>
              <a:t>measurements</a:t>
            </a:r>
            <a:r>
              <a:rPr lang="de-DE" dirty="0"/>
              <a:t> </a:t>
            </a:r>
            <a:r>
              <a:rPr lang="de-DE" dirty="0" err="1"/>
              <a:t>of</a:t>
            </a:r>
            <a:r>
              <a:rPr lang="de-DE" dirty="0"/>
              <a:t> all individual </a:t>
            </a:r>
            <a:r>
              <a:rPr lang="de-DE" dirty="0" err="1"/>
              <a:t>keepers</a:t>
            </a:r>
            <a:endParaRPr lang="de-DE" sz="3200" b="1" dirty="0"/>
          </a:p>
        </p:txBody>
      </p:sp>
      <p:sp>
        <p:nvSpPr>
          <p:cNvPr id="18" name="Textfeld 17">
            <a:extLst>
              <a:ext uri="{FF2B5EF4-FFF2-40B4-BE49-F238E27FC236}">
                <a16:creationId xmlns:a16="http://schemas.microsoft.com/office/drawing/2014/main" id="{1F704C78-EE7D-0FB2-7E57-2F91E6EAF6A4}"/>
              </a:ext>
            </a:extLst>
          </p:cNvPr>
          <p:cNvSpPr txBox="1"/>
          <p:nvPr/>
        </p:nvSpPr>
        <p:spPr>
          <a:xfrm>
            <a:off x="323529" y="1089397"/>
            <a:ext cx="4248472" cy="646331"/>
          </a:xfrm>
          <a:prstGeom prst="rect">
            <a:avLst/>
          </a:prstGeom>
          <a:noFill/>
        </p:spPr>
        <p:txBody>
          <a:bodyPr wrap="square" rtlCol="0">
            <a:spAutoFit/>
          </a:bodyPr>
          <a:lstStyle/>
          <a:p>
            <a:r>
              <a:rPr lang="de-DE" dirty="0" err="1"/>
              <a:t>Glued</a:t>
            </a:r>
            <a:r>
              <a:rPr lang="de-DE" dirty="0"/>
              <a:t> AB </a:t>
            </a:r>
            <a:r>
              <a:rPr lang="de-DE" dirty="0" err="1"/>
              <a:t>magnets</a:t>
            </a:r>
            <a:r>
              <a:rPr lang="de-DE" dirty="0"/>
              <a:t> </a:t>
            </a:r>
            <a:r>
              <a:rPr lang="de-DE" dirty="0" err="1"/>
              <a:t>measured</a:t>
            </a:r>
            <a:r>
              <a:rPr lang="de-DE" dirty="0"/>
              <a:t>  </a:t>
            </a:r>
            <a:r>
              <a:rPr lang="de-DE" dirty="0" err="1"/>
              <a:t>individually</a:t>
            </a:r>
            <a:r>
              <a:rPr lang="de-DE" dirty="0"/>
              <a:t> </a:t>
            </a:r>
            <a:r>
              <a:rPr lang="de-DE" dirty="0" err="1"/>
              <a:t>by</a:t>
            </a:r>
            <a:r>
              <a:rPr lang="de-DE" dirty="0"/>
              <a:t> Helmholtz </a:t>
            </a:r>
            <a:r>
              <a:rPr lang="de-DE" dirty="0" err="1"/>
              <a:t>coil</a:t>
            </a:r>
            <a:endParaRPr lang="de-DE" dirty="0"/>
          </a:p>
        </p:txBody>
      </p:sp>
      <p:sp>
        <p:nvSpPr>
          <p:cNvPr id="19" name="Pfeil: nach rechts 18">
            <a:extLst>
              <a:ext uri="{FF2B5EF4-FFF2-40B4-BE49-F238E27FC236}">
                <a16:creationId xmlns:a16="http://schemas.microsoft.com/office/drawing/2014/main" id="{A5CFAC9E-29C0-B0DA-D530-CBDC781FB677}"/>
              </a:ext>
            </a:extLst>
          </p:cNvPr>
          <p:cNvSpPr/>
          <p:nvPr/>
        </p:nvSpPr>
        <p:spPr>
          <a:xfrm>
            <a:off x="4572000" y="1332743"/>
            <a:ext cx="435975" cy="238157"/>
          </a:xfrm>
          <a:prstGeom prst="rightArrow">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sz="1600" dirty="0" err="1">
              <a:solidFill>
                <a:schemeClr val="tx1"/>
              </a:solidFill>
            </a:endParaRPr>
          </a:p>
        </p:txBody>
      </p:sp>
      <p:sp>
        <p:nvSpPr>
          <p:cNvPr id="22" name="Textfeld 21">
            <a:extLst>
              <a:ext uri="{FF2B5EF4-FFF2-40B4-BE49-F238E27FC236}">
                <a16:creationId xmlns:a16="http://schemas.microsoft.com/office/drawing/2014/main" id="{BC83A9C9-4AFC-B8E7-A811-EC80D8655E7A}"/>
              </a:ext>
            </a:extLst>
          </p:cNvPr>
          <p:cNvSpPr txBox="1"/>
          <p:nvPr/>
        </p:nvSpPr>
        <p:spPr>
          <a:xfrm>
            <a:off x="5144817" y="1085835"/>
            <a:ext cx="3883233" cy="830997"/>
          </a:xfrm>
          <a:prstGeom prst="rect">
            <a:avLst/>
          </a:prstGeom>
          <a:noFill/>
        </p:spPr>
        <p:txBody>
          <a:bodyPr wrap="square" rtlCol="0">
            <a:spAutoFit/>
          </a:bodyPr>
          <a:lstStyle/>
          <a:p>
            <a:r>
              <a:rPr lang="de-DE" dirty="0"/>
              <a:t>Magnets </a:t>
            </a:r>
            <a:r>
              <a:rPr lang="de-DE" dirty="0" err="1"/>
              <a:t>sorted</a:t>
            </a:r>
            <a:r>
              <a:rPr lang="de-DE" dirty="0"/>
              <a:t> </a:t>
            </a:r>
            <a:r>
              <a:rPr lang="de-DE" dirty="0" err="1"/>
              <a:t>into</a:t>
            </a:r>
            <a:r>
              <a:rPr lang="de-DE" dirty="0"/>
              <a:t> </a:t>
            </a:r>
            <a:r>
              <a:rPr lang="de-DE" dirty="0" err="1"/>
              <a:t>pairs</a:t>
            </a:r>
            <a:r>
              <a:rPr lang="de-DE" dirty="0"/>
              <a:t> and </a:t>
            </a:r>
            <a:r>
              <a:rPr lang="de-DE" dirty="0" err="1"/>
              <a:t>mounted</a:t>
            </a:r>
            <a:r>
              <a:rPr lang="de-DE" dirty="0"/>
              <a:t> </a:t>
            </a:r>
            <a:r>
              <a:rPr lang="de-DE" dirty="0" err="1"/>
              <a:t>into</a:t>
            </a:r>
            <a:r>
              <a:rPr lang="de-DE" dirty="0"/>
              <a:t> </a:t>
            </a:r>
            <a:r>
              <a:rPr lang="de-DE" dirty="0" err="1"/>
              <a:t>keepers</a:t>
            </a:r>
            <a:endParaRPr lang="de-DE" dirty="0"/>
          </a:p>
          <a:p>
            <a:r>
              <a:rPr lang="de-DE" sz="1200" i="1" dirty="0"/>
              <a:t>(</a:t>
            </a:r>
            <a:r>
              <a:rPr lang="de-DE" sz="1200" i="1" dirty="0" err="1"/>
              <a:t>one</a:t>
            </a:r>
            <a:r>
              <a:rPr lang="de-DE" sz="1200" i="1" dirty="0"/>
              <a:t> </a:t>
            </a:r>
            <a:r>
              <a:rPr lang="de-DE" sz="1200" i="1" dirty="0" err="1"/>
              <a:t>keeper</a:t>
            </a:r>
            <a:r>
              <a:rPr lang="de-DE" sz="1200" i="1" dirty="0"/>
              <a:t>=</a:t>
            </a:r>
            <a:r>
              <a:rPr lang="de-DE" sz="1200" i="1" dirty="0" err="1"/>
              <a:t>one</a:t>
            </a:r>
            <a:r>
              <a:rPr lang="de-DE" sz="1200" i="1" dirty="0"/>
              <a:t> </a:t>
            </a:r>
            <a:r>
              <a:rPr lang="de-DE" sz="1200" i="1" dirty="0" err="1"/>
              <a:t>period</a:t>
            </a:r>
            <a:r>
              <a:rPr lang="de-DE" sz="1200" i="1" dirty="0"/>
              <a:t>=</a:t>
            </a:r>
            <a:r>
              <a:rPr lang="de-DE" sz="1200" i="1" dirty="0" err="1"/>
              <a:t>two</a:t>
            </a:r>
            <a:r>
              <a:rPr lang="de-DE" sz="1200" i="1" dirty="0"/>
              <a:t> </a:t>
            </a:r>
            <a:r>
              <a:rPr lang="de-DE" sz="1200" i="1" dirty="0" err="1"/>
              <a:t>function</a:t>
            </a:r>
            <a:r>
              <a:rPr lang="de-DE" sz="1200" i="1" dirty="0"/>
              <a:t> </a:t>
            </a:r>
            <a:r>
              <a:rPr lang="de-DE" sz="1200" i="1" dirty="0" err="1"/>
              <a:t>magnet</a:t>
            </a:r>
            <a:r>
              <a:rPr lang="de-DE" sz="1200" i="1" dirty="0"/>
              <a:t> </a:t>
            </a:r>
            <a:r>
              <a:rPr lang="de-DE" sz="1200" i="1" dirty="0" err="1"/>
              <a:t>pairs</a:t>
            </a:r>
            <a:r>
              <a:rPr lang="de-DE" sz="1200" i="1" dirty="0"/>
              <a:t>)</a:t>
            </a:r>
            <a:endParaRPr lang="de-DE" sz="2000" i="1" dirty="0"/>
          </a:p>
        </p:txBody>
      </p:sp>
      <p:sp>
        <p:nvSpPr>
          <p:cNvPr id="24" name="Textfeld 23">
            <a:extLst>
              <a:ext uri="{FF2B5EF4-FFF2-40B4-BE49-F238E27FC236}">
                <a16:creationId xmlns:a16="http://schemas.microsoft.com/office/drawing/2014/main" id="{0FD42372-08BF-57B2-1789-B9F90C698AC4}"/>
              </a:ext>
            </a:extLst>
          </p:cNvPr>
          <p:cNvSpPr txBox="1"/>
          <p:nvPr/>
        </p:nvSpPr>
        <p:spPr>
          <a:xfrm>
            <a:off x="2201062" y="4086102"/>
            <a:ext cx="3810659" cy="369332"/>
          </a:xfrm>
          <a:prstGeom prst="rect">
            <a:avLst/>
          </a:prstGeom>
          <a:noFill/>
        </p:spPr>
        <p:txBody>
          <a:bodyPr wrap="none" rtlCol="0">
            <a:spAutoFit/>
          </a:bodyPr>
          <a:lstStyle/>
          <a:p>
            <a:r>
              <a:rPr lang="de-DE" i="1" dirty="0"/>
              <a:t>◄▲Keeper on </a:t>
            </a:r>
            <a:r>
              <a:rPr lang="de-DE" i="1" dirty="0" err="1"/>
              <a:t>measurement</a:t>
            </a:r>
            <a:r>
              <a:rPr lang="de-DE" i="1" dirty="0"/>
              <a:t> stand</a:t>
            </a:r>
            <a:endParaRPr lang="en-GB" i="1" dirty="0" err="1"/>
          </a:p>
        </p:txBody>
      </p:sp>
      <p:sp>
        <p:nvSpPr>
          <p:cNvPr id="25" name="Textfeld 24">
            <a:extLst>
              <a:ext uri="{FF2B5EF4-FFF2-40B4-BE49-F238E27FC236}">
                <a16:creationId xmlns:a16="http://schemas.microsoft.com/office/drawing/2014/main" id="{8F8D8CED-D6CF-9077-91BE-3C09E87831B8}"/>
              </a:ext>
            </a:extLst>
          </p:cNvPr>
          <p:cNvSpPr txBox="1"/>
          <p:nvPr/>
        </p:nvSpPr>
        <p:spPr>
          <a:xfrm>
            <a:off x="2447683" y="5863496"/>
            <a:ext cx="2088858" cy="646331"/>
          </a:xfrm>
          <a:prstGeom prst="rect">
            <a:avLst/>
          </a:prstGeom>
          <a:noFill/>
        </p:spPr>
        <p:txBody>
          <a:bodyPr wrap="square" rtlCol="0">
            <a:spAutoFit/>
          </a:bodyPr>
          <a:lstStyle/>
          <a:p>
            <a:r>
              <a:rPr lang="de-DE" i="1" dirty="0"/>
              <a:t>Measurement stand </a:t>
            </a:r>
            <a:r>
              <a:rPr lang="de-DE" i="1" dirty="0" err="1"/>
              <a:t>scheme</a:t>
            </a:r>
            <a:endParaRPr lang="en-GB" i="1" dirty="0" err="1"/>
          </a:p>
        </p:txBody>
      </p:sp>
      <p:sp>
        <p:nvSpPr>
          <p:cNvPr id="28" name="Pfeil: 180-Grad 27">
            <a:extLst>
              <a:ext uri="{FF2B5EF4-FFF2-40B4-BE49-F238E27FC236}">
                <a16:creationId xmlns:a16="http://schemas.microsoft.com/office/drawing/2014/main" id="{DF74A2AB-2519-EFAC-8B9D-E0D23CF11941}"/>
              </a:ext>
            </a:extLst>
          </p:cNvPr>
          <p:cNvSpPr/>
          <p:nvPr/>
        </p:nvSpPr>
        <p:spPr>
          <a:xfrm rot="5400000" flipV="1">
            <a:off x="-46606" y="2158207"/>
            <a:ext cx="992856" cy="540618"/>
          </a:xfrm>
          <a:prstGeom prst="uturnArrow">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600" dirty="0" err="1">
              <a:solidFill>
                <a:schemeClr val="tx1"/>
              </a:solidFill>
            </a:endParaRPr>
          </a:p>
        </p:txBody>
      </p:sp>
      <p:sp>
        <p:nvSpPr>
          <p:cNvPr id="29" name="Rechteck 28">
            <a:extLst>
              <a:ext uri="{FF2B5EF4-FFF2-40B4-BE49-F238E27FC236}">
                <a16:creationId xmlns:a16="http://schemas.microsoft.com/office/drawing/2014/main" id="{8932F3AF-8A4D-B52C-7078-FF8B6E67AA32}"/>
              </a:ext>
            </a:extLst>
          </p:cNvPr>
          <p:cNvSpPr/>
          <p:nvPr/>
        </p:nvSpPr>
        <p:spPr>
          <a:xfrm>
            <a:off x="720131" y="1926957"/>
            <a:ext cx="8100340" cy="131430"/>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600" dirty="0" err="1">
              <a:solidFill>
                <a:schemeClr val="tx1"/>
              </a:solidFill>
            </a:endParaRPr>
          </a:p>
        </p:txBody>
      </p:sp>
      <p:sp>
        <p:nvSpPr>
          <p:cNvPr id="31" name="Halbbogen 30">
            <a:extLst>
              <a:ext uri="{FF2B5EF4-FFF2-40B4-BE49-F238E27FC236}">
                <a16:creationId xmlns:a16="http://schemas.microsoft.com/office/drawing/2014/main" id="{2A630111-5770-020A-94D2-A0C023B2202D}"/>
              </a:ext>
            </a:extLst>
          </p:cNvPr>
          <p:cNvSpPr/>
          <p:nvPr/>
        </p:nvSpPr>
        <p:spPr>
          <a:xfrm rot="5400000">
            <a:off x="8378154" y="1421276"/>
            <a:ext cx="651720" cy="648071"/>
          </a:xfrm>
          <a:prstGeom prst="blockArc">
            <a:avLst>
              <a:gd name="adj1" fmla="val 10657413"/>
              <a:gd name="adj2" fmla="val 20822548"/>
              <a:gd name="adj3" fmla="val 20098"/>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1600" dirty="0" err="1">
              <a:solidFill>
                <a:schemeClr val="tx1"/>
              </a:solidFill>
            </a:endParaRPr>
          </a:p>
        </p:txBody>
      </p:sp>
      <p:pic>
        <p:nvPicPr>
          <p:cNvPr id="34" name="Grafik 33" descr="Tools mit einfarbiger Füllung">
            <a:extLst>
              <a:ext uri="{FF2B5EF4-FFF2-40B4-BE49-F238E27FC236}">
                <a16:creationId xmlns:a16="http://schemas.microsoft.com/office/drawing/2014/main" id="{A8F68AD5-4A06-44EB-CA07-2F0DD1607A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39229" y="4070128"/>
            <a:ext cx="553400" cy="553400"/>
          </a:xfrm>
          <a:prstGeom prst="rect">
            <a:avLst/>
          </a:prstGeom>
        </p:spPr>
      </p:pic>
      <p:pic>
        <p:nvPicPr>
          <p:cNvPr id="36" name="Grafik 35" descr="Liste mit einfarbiger Füllung">
            <a:extLst>
              <a:ext uri="{FF2B5EF4-FFF2-40B4-BE49-F238E27FC236}">
                <a16:creationId xmlns:a16="http://schemas.microsoft.com/office/drawing/2014/main" id="{41B554E6-68AF-C429-676C-251164654F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9775" y="2549382"/>
            <a:ext cx="697874" cy="697874"/>
          </a:xfrm>
          <a:prstGeom prst="rect">
            <a:avLst/>
          </a:prstGeom>
        </p:spPr>
      </p:pic>
      <p:pic>
        <p:nvPicPr>
          <p:cNvPr id="37" name="Grafik 36" descr="Liste mit einfarbiger Füllung">
            <a:extLst>
              <a:ext uri="{FF2B5EF4-FFF2-40B4-BE49-F238E27FC236}">
                <a16:creationId xmlns:a16="http://schemas.microsoft.com/office/drawing/2014/main" id="{82037D10-2C44-C3DC-4A84-014CF81747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96147" y="1149958"/>
            <a:ext cx="552565" cy="552565"/>
          </a:xfrm>
          <a:prstGeom prst="rect">
            <a:avLst/>
          </a:prstGeom>
        </p:spPr>
      </p:pic>
      <p:pic>
        <p:nvPicPr>
          <p:cNvPr id="39" name="Grafik 38" descr="Ein Bild, das Maschine, Im Haus, Mobiliar, Bautechnik enthält.&#10;&#10;KI-generierte Inhalte können fehlerhaft sein.">
            <a:extLst>
              <a:ext uri="{FF2B5EF4-FFF2-40B4-BE49-F238E27FC236}">
                <a16:creationId xmlns:a16="http://schemas.microsoft.com/office/drawing/2014/main" id="{0AC94993-2A00-EB42-AA9E-0DAFA8FB7827}"/>
              </a:ext>
            </a:extLst>
          </p:cNvPr>
          <p:cNvPicPr>
            <a:picLocks noChangeAspect="1"/>
          </p:cNvPicPr>
          <p:nvPr/>
        </p:nvPicPr>
        <p:blipFill>
          <a:blip r:embed="rId8">
            <a:extLst>
              <a:ext uri="{28A0092B-C50C-407E-A947-70E740481C1C}">
                <a14:useLocalDpi xmlns:a14="http://schemas.microsoft.com/office/drawing/2010/main" val="0"/>
              </a:ext>
            </a:extLst>
          </a:blip>
          <a:srcRect l="10980" t="11920" r="10161" b="29689"/>
          <a:stretch/>
        </p:blipFill>
        <p:spPr>
          <a:xfrm>
            <a:off x="3492112" y="970613"/>
            <a:ext cx="881588" cy="870362"/>
          </a:xfrm>
          <a:prstGeom prst="rect">
            <a:avLst/>
          </a:prstGeom>
        </p:spPr>
      </p:pic>
      <p:pic>
        <p:nvPicPr>
          <p:cNvPr id="43" name="Grafik 42" descr="Ein Bild, das Maschine, Bautechnik, Forschungsinstrument, Werkzeugmaschine enthält.&#10;&#10;KI-generierte Inhalte können fehlerhaft sein.">
            <a:extLst>
              <a:ext uri="{FF2B5EF4-FFF2-40B4-BE49-F238E27FC236}">
                <a16:creationId xmlns:a16="http://schemas.microsoft.com/office/drawing/2014/main" id="{7114827B-598F-6004-FAE7-AE50A13BAE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5001" y="2180868"/>
            <a:ext cx="2585258" cy="1939636"/>
          </a:xfrm>
          <a:prstGeom prst="rect">
            <a:avLst/>
          </a:prstGeom>
        </p:spPr>
      </p:pic>
      <p:pic>
        <p:nvPicPr>
          <p:cNvPr id="45" name="Grafik 44" descr="Ein Bild, das Im Haus, Wand, Waschbecken, Maschine enthält.&#10;&#10;KI-generierte Inhalte können fehlerhaft sein.">
            <a:extLst>
              <a:ext uri="{FF2B5EF4-FFF2-40B4-BE49-F238E27FC236}">
                <a16:creationId xmlns:a16="http://schemas.microsoft.com/office/drawing/2014/main" id="{7F9EDA36-D20D-39C7-A293-7CAF79F68C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369" y="3995985"/>
            <a:ext cx="1787236" cy="2382982"/>
          </a:xfrm>
          <a:prstGeom prst="rect">
            <a:avLst/>
          </a:prstGeom>
        </p:spPr>
      </p:pic>
    </p:spTree>
    <p:extLst>
      <p:ext uri="{BB962C8B-B14F-4D97-AF65-F5344CB8AC3E}">
        <p14:creationId xmlns:p14="http://schemas.microsoft.com/office/powerpoint/2010/main" val="3777874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Maschine, Im Haus, Bautechnik, Fabrik enthält.&#10;&#10;KI-generierte Inhalte können fehlerhaft sein.">
            <a:extLst>
              <a:ext uri="{FF2B5EF4-FFF2-40B4-BE49-F238E27FC236}">
                <a16:creationId xmlns:a16="http://schemas.microsoft.com/office/drawing/2014/main" id="{5D6FCDB8-CABA-B832-90DF-EE5154C68882}"/>
              </a:ext>
            </a:extLst>
          </p:cNvPr>
          <p:cNvPicPr>
            <a:picLocks noChangeAspect="1"/>
          </p:cNvPicPr>
          <p:nvPr/>
        </p:nvPicPr>
        <p:blipFill>
          <a:blip r:embed="rId3">
            <a:extLst>
              <a:ext uri="{28A0092B-C50C-407E-A947-70E740481C1C}">
                <a14:useLocalDpi xmlns:a14="http://schemas.microsoft.com/office/drawing/2010/main" val="0"/>
              </a:ext>
            </a:extLst>
          </a:blip>
          <a:srcRect t="9610"/>
          <a:stretch/>
        </p:blipFill>
        <p:spPr>
          <a:xfrm>
            <a:off x="5717052" y="3140968"/>
            <a:ext cx="3059084" cy="3423833"/>
          </a:xfrm>
          <a:prstGeom prst="rect">
            <a:avLst/>
          </a:prstGeom>
        </p:spPr>
      </p:pic>
      <p:sp>
        <p:nvSpPr>
          <p:cNvPr id="2" name="Titel 1">
            <a:extLst>
              <a:ext uri="{FF2B5EF4-FFF2-40B4-BE49-F238E27FC236}">
                <a16:creationId xmlns:a16="http://schemas.microsoft.com/office/drawing/2014/main" id="{394C2F3A-AB19-C1CE-913B-2DF74AFCA368}"/>
              </a:ext>
            </a:extLst>
          </p:cNvPr>
          <p:cNvSpPr>
            <a:spLocks noGrp="1"/>
          </p:cNvSpPr>
          <p:nvPr>
            <p:ph type="title"/>
          </p:nvPr>
        </p:nvSpPr>
        <p:spPr/>
        <p:txBody>
          <a:bodyPr/>
          <a:lstStyle/>
          <a:p>
            <a:r>
              <a:rPr lang="en-US" dirty="0"/>
              <a:t>APPLE III Afterburner</a:t>
            </a:r>
            <a:endParaRPr lang="en-GB" dirty="0"/>
          </a:p>
        </p:txBody>
      </p:sp>
      <p:sp>
        <p:nvSpPr>
          <p:cNvPr id="7" name="Textplatzhalter 6">
            <a:extLst>
              <a:ext uri="{FF2B5EF4-FFF2-40B4-BE49-F238E27FC236}">
                <a16:creationId xmlns:a16="http://schemas.microsoft.com/office/drawing/2014/main" id="{46AE941A-91F5-BF0D-C910-3128707415FB}"/>
              </a:ext>
            </a:extLst>
          </p:cNvPr>
          <p:cNvSpPr>
            <a:spLocks noGrp="1"/>
          </p:cNvSpPr>
          <p:nvPr>
            <p:ph type="body" sz="quarter" idx="13"/>
          </p:nvPr>
        </p:nvSpPr>
        <p:spPr/>
        <p:txBody>
          <a:bodyPr/>
          <a:lstStyle/>
          <a:p>
            <a:r>
              <a:rPr lang="en-GB" dirty="0"/>
              <a:t>C</a:t>
            </a:r>
            <a:r>
              <a:rPr lang="en-GB" sz="1800" dirty="0"/>
              <a:t>ircularly polarised SASE radiation at FLASH2.</a:t>
            </a:r>
          </a:p>
          <a:p>
            <a:endParaRPr lang="en-GB" dirty="0"/>
          </a:p>
        </p:txBody>
      </p:sp>
      <p:sp>
        <p:nvSpPr>
          <p:cNvPr id="6" name="Inhaltsplatzhalter 5">
            <a:extLst>
              <a:ext uri="{FF2B5EF4-FFF2-40B4-BE49-F238E27FC236}">
                <a16:creationId xmlns:a16="http://schemas.microsoft.com/office/drawing/2014/main" id="{744CF8A1-BB8F-7139-372B-99CED08784EF}"/>
              </a:ext>
            </a:extLst>
          </p:cNvPr>
          <p:cNvSpPr>
            <a:spLocks noGrp="1"/>
          </p:cNvSpPr>
          <p:nvPr>
            <p:ph idx="1"/>
          </p:nvPr>
        </p:nvSpPr>
        <p:spPr>
          <a:xfrm>
            <a:off x="395288" y="1124744"/>
            <a:ext cx="8209160" cy="5010249"/>
          </a:xfrm>
        </p:spPr>
        <p:txBody>
          <a:bodyPr/>
          <a:lstStyle/>
          <a:p>
            <a:pPr>
              <a:lnSpc>
                <a:spcPct val="100000"/>
              </a:lnSpc>
            </a:pPr>
            <a:r>
              <a:rPr lang="en-GB" dirty="0"/>
              <a:t>Period length 17.5mm</a:t>
            </a:r>
          </a:p>
          <a:p>
            <a:pPr>
              <a:lnSpc>
                <a:spcPct val="100000"/>
              </a:lnSpc>
            </a:pPr>
            <a:r>
              <a:rPr lang="en-GB" dirty="0"/>
              <a:t>Wavelength range FLASH1: 3.3 – 90 nm (3rd Harmonic Wavelength down to 1.7 nm)</a:t>
            </a:r>
          </a:p>
          <a:p>
            <a:pPr>
              <a:lnSpc>
                <a:spcPct val="100000"/>
              </a:lnSpc>
            </a:pPr>
            <a:r>
              <a:rPr lang="en-GB" dirty="0"/>
              <a:t>Radiates on the third harmonic of the SASE section to provide </a:t>
            </a:r>
            <a:r>
              <a:rPr lang="en-GB" sz="1800" dirty="0"/>
              <a:t>photon energies around the L-edges of iron, cobalt and </a:t>
            </a:r>
            <a:r>
              <a:rPr lang="en-GB" dirty="0"/>
              <a:t>nickel (890-700 eV or wavelength </a:t>
            </a:r>
            <a:r>
              <a:rPr lang="en-GB" sz="1800" dirty="0"/>
              <a:t>range 1.33--1.77 nm) for studies of ultrafast magnetisation dynamics.</a:t>
            </a:r>
          </a:p>
          <a:p>
            <a:pPr>
              <a:lnSpc>
                <a:spcPct val="100000"/>
              </a:lnSpc>
            </a:pPr>
            <a:r>
              <a:rPr lang="en-GB" dirty="0"/>
              <a:t>Installed August 2023</a:t>
            </a:r>
          </a:p>
          <a:p>
            <a:pPr>
              <a:lnSpc>
                <a:spcPct val="100000"/>
              </a:lnSpc>
            </a:pPr>
            <a:r>
              <a:rPr lang="en-GB" sz="1800" dirty="0"/>
              <a:t>First publication May 2025</a:t>
            </a:r>
          </a:p>
        </p:txBody>
      </p:sp>
      <p:sp>
        <p:nvSpPr>
          <p:cNvPr id="5" name="Fußzeilenplatzhalter 4">
            <a:extLst>
              <a:ext uri="{FF2B5EF4-FFF2-40B4-BE49-F238E27FC236}">
                <a16:creationId xmlns:a16="http://schemas.microsoft.com/office/drawing/2014/main" id="{D3C5D950-6338-85CD-91DC-BE7DAEB35132}"/>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pic>
        <p:nvPicPr>
          <p:cNvPr id="4" name="Grafik 3">
            <a:extLst>
              <a:ext uri="{FF2B5EF4-FFF2-40B4-BE49-F238E27FC236}">
                <a16:creationId xmlns:a16="http://schemas.microsoft.com/office/drawing/2014/main" id="{873976FF-4B35-1DAB-0DF5-65E907CF7196}"/>
              </a:ext>
            </a:extLst>
          </p:cNvPr>
          <p:cNvPicPr>
            <a:picLocks noChangeAspect="1"/>
          </p:cNvPicPr>
          <p:nvPr/>
        </p:nvPicPr>
        <p:blipFill>
          <a:blip r:embed="rId4"/>
          <a:stretch>
            <a:fillRect/>
          </a:stretch>
        </p:blipFill>
        <p:spPr>
          <a:xfrm>
            <a:off x="347599" y="4299231"/>
            <a:ext cx="5184576" cy="2226113"/>
          </a:xfrm>
          <a:prstGeom prst="rect">
            <a:avLst/>
          </a:prstGeom>
        </p:spPr>
      </p:pic>
      <p:sp>
        <p:nvSpPr>
          <p:cNvPr id="12" name="Ellipse 11">
            <a:extLst>
              <a:ext uri="{FF2B5EF4-FFF2-40B4-BE49-F238E27FC236}">
                <a16:creationId xmlns:a16="http://schemas.microsoft.com/office/drawing/2014/main" id="{D64E53C8-3BE5-4876-4DB0-50229E465C28}"/>
              </a:ext>
            </a:extLst>
          </p:cNvPr>
          <p:cNvSpPr/>
          <p:nvPr/>
        </p:nvSpPr>
        <p:spPr>
          <a:xfrm>
            <a:off x="6372200" y="3501008"/>
            <a:ext cx="2653376" cy="2892952"/>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tx1"/>
              </a:solidFill>
            </a:endParaRPr>
          </a:p>
        </p:txBody>
      </p:sp>
      <p:sp>
        <p:nvSpPr>
          <p:cNvPr id="3" name="Textfeld 2">
            <a:extLst>
              <a:ext uri="{FF2B5EF4-FFF2-40B4-BE49-F238E27FC236}">
                <a16:creationId xmlns:a16="http://schemas.microsoft.com/office/drawing/2014/main" id="{026F4C9D-7772-F2C1-BA3B-FE7C8B52D529}"/>
              </a:ext>
            </a:extLst>
          </p:cNvPr>
          <p:cNvSpPr txBox="1"/>
          <p:nvPr/>
        </p:nvSpPr>
        <p:spPr>
          <a:xfrm>
            <a:off x="2201660" y="6102694"/>
            <a:ext cx="3254417" cy="338554"/>
          </a:xfrm>
          <a:prstGeom prst="rect">
            <a:avLst/>
          </a:prstGeom>
          <a:noFill/>
        </p:spPr>
        <p:txBody>
          <a:bodyPr wrap="none" rtlCol="0">
            <a:spAutoFit/>
          </a:bodyPr>
          <a:lstStyle/>
          <a:p>
            <a:r>
              <a:rPr lang="de-DE" sz="1600" dirty="0"/>
              <a:t>https://doi.org/10.1063/4.0000298</a:t>
            </a:r>
            <a:endParaRPr lang="en-GB" sz="1600" dirty="0" err="1"/>
          </a:p>
        </p:txBody>
      </p:sp>
    </p:spTree>
    <p:extLst>
      <p:ext uri="{BB962C8B-B14F-4D97-AF65-F5344CB8AC3E}">
        <p14:creationId xmlns:p14="http://schemas.microsoft.com/office/powerpoint/2010/main" val="1935672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4C2F3A-AB19-C1CE-913B-2DF74AFCA368}"/>
              </a:ext>
            </a:extLst>
          </p:cNvPr>
          <p:cNvSpPr>
            <a:spLocks noGrp="1"/>
          </p:cNvSpPr>
          <p:nvPr>
            <p:ph type="title"/>
          </p:nvPr>
        </p:nvSpPr>
        <p:spPr/>
        <p:txBody>
          <a:bodyPr/>
          <a:lstStyle/>
          <a:p>
            <a:r>
              <a:rPr lang="en-US" dirty="0"/>
              <a:t>APPLE III Afterburner for FLASH2</a:t>
            </a:r>
            <a:endParaRPr lang="en-GB" dirty="0"/>
          </a:p>
        </p:txBody>
      </p:sp>
      <p:sp>
        <p:nvSpPr>
          <p:cNvPr id="7" name="Textplatzhalter 6">
            <a:extLst>
              <a:ext uri="{FF2B5EF4-FFF2-40B4-BE49-F238E27FC236}">
                <a16:creationId xmlns:a16="http://schemas.microsoft.com/office/drawing/2014/main" id="{46AE941A-91F5-BF0D-C910-3128707415FB}"/>
              </a:ext>
            </a:extLst>
          </p:cNvPr>
          <p:cNvSpPr>
            <a:spLocks noGrp="1"/>
          </p:cNvSpPr>
          <p:nvPr>
            <p:ph type="body" sz="quarter" idx="13"/>
          </p:nvPr>
        </p:nvSpPr>
        <p:spPr/>
        <p:txBody>
          <a:bodyPr/>
          <a:lstStyle/>
          <a:p>
            <a:r>
              <a:rPr lang="en-US" dirty="0"/>
              <a:t>Characteristics and results</a:t>
            </a:r>
          </a:p>
          <a:p>
            <a:endParaRPr lang="en-GB" dirty="0"/>
          </a:p>
        </p:txBody>
      </p:sp>
      <p:sp>
        <p:nvSpPr>
          <p:cNvPr id="5" name="Fußzeilenplatzhalter 4">
            <a:extLst>
              <a:ext uri="{FF2B5EF4-FFF2-40B4-BE49-F238E27FC236}">
                <a16:creationId xmlns:a16="http://schemas.microsoft.com/office/drawing/2014/main" id="{D3C5D950-6338-85CD-91DC-BE7DAEB35132}"/>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pic>
        <p:nvPicPr>
          <p:cNvPr id="8" name="Picture 31">
            <a:extLst>
              <a:ext uri="{FF2B5EF4-FFF2-40B4-BE49-F238E27FC236}">
                <a16:creationId xmlns:a16="http://schemas.microsoft.com/office/drawing/2014/main" id="{1D3A436C-D014-73BE-9B28-A60797FC87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13" r="12113" b="703"/>
          <a:stretch/>
        </p:blipFill>
        <p:spPr bwMode="auto">
          <a:xfrm>
            <a:off x="5137993" y="3893463"/>
            <a:ext cx="3907126" cy="1863187"/>
          </a:xfrm>
          <a:prstGeom prst="rect">
            <a:avLst/>
          </a:prstGeom>
          <a:noFill/>
          <a:ln>
            <a:noFill/>
          </a:ln>
          <a:extLst>
            <a:ext uri="{53640926-AAD7-44D8-BBD7-CCE9431645EC}">
              <a14:shadowObscured xmlns:a14="http://schemas.microsoft.com/office/drawing/2010/main"/>
            </a:ext>
          </a:extLst>
        </p:spPr>
      </p:pic>
      <p:sp>
        <p:nvSpPr>
          <p:cNvPr id="13" name="Textfeld 12">
            <a:extLst>
              <a:ext uri="{FF2B5EF4-FFF2-40B4-BE49-F238E27FC236}">
                <a16:creationId xmlns:a16="http://schemas.microsoft.com/office/drawing/2014/main" id="{C9E91561-A586-D41B-46FF-9F1D1EDC03A6}"/>
              </a:ext>
            </a:extLst>
          </p:cNvPr>
          <p:cNvSpPr txBox="1"/>
          <p:nvPr/>
        </p:nvSpPr>
        <p:spPr>
          <a:xfrm>
            <a:off x="5364088" y="5603915"/>
            <a:ext cx="3639924" cy="646331"/>
          </a:xfrm>
          <a:prstGeom prst="rect">
            <a:avLst/>
          </a:prstGeom>
          <a:noFill/>
        </p:spPr>
        <p:txBody>
          <a:bodyPr wrap="square" rtlCol="0">
            <a:spAutoFit/>
          </a:bodyPr>
          <a:lstStyle/>
          <a:p>
            <a:r>
              <a:rPr lang="de-DE" dirty="0"/>
              <a:t>&lt;6deg after </a:t>
            </a:r>
            <a:r>
              <a:rPr lang="de-DE" dirty="0" err="1"/>
              <a:t>tuning</a:t>
            </a:r>
            <a:r>
              <a:rPr lang="de-DE" dirty="0"/>
              <a:t>.</a:t>
            </a:r>
          </a:p>
          <a:p>
            <a:r>
              <a:rPr lang="de-DE" dirty="0"/>
              <a:t>Taper-</a:t>
            </a:r>
            <a:r>
              <a:rPr lang="de-DE" dirty="0" err="1"/>
              <a:t>corrected</a:t>
            </a:r>
            <a:r>
              <a:rPr lang="de-DE" dirty="0"/>
              <a:t>: &lt;5deg.</a:t>
            </a:r>
          </a:p>
        </p:txBody>
      </p:sp>
      <p:sp>
        <p:nvSpPr>
          <p:cNvPr id="22" name="Textfeld 21">
            <a:extLst>
              <a:ext uri="{FF2B5EF4-FFF2-40B4-BE49-F238E27FC236}">
                <a16:creationId xmlns:a16="http://schemas.microsoft.com/office/drawing/2014/main" id="{9C1D42B4-B07D-4BCC-EB67-B8C9493BB33A}"/>
              </a:ext>
            </a:extLst>
          </p:cNvPr>
          <p:cNvSpPr txBox="1"/>
          <p:nvPr/>
        </p:nvSpPr>
        <p:spPr>
          <a:xfrm>
            <a:off x="410017" y="980728"/>
            <a:ext cx="954107" cy="369332"/>
          </a:xfrm>
          <a:prstGeom prst="rect">
            <a:avLst/>
          </a:prstGeom>
          <a:noFill/>
        </p:spPr>
        <p:txBody>
          <a:bodyPr wrap="none" rtlCol="0">
            <a:spAutoFit/>
          </a:bodyPr>
          <a:lstStyle/>
          <a:p>
            <a:r>
              <a:rPr lang="de-DE" i="1" dirty="0"/>
              <a:t>K </a:t>
            </a:r>
            <a:r>
              <a:rPr lang="de-DE" i="1" dirty="0" err="1"/>
              <a:t>value</a:t>
            </a:r>
            <a:endParaRPr lang="en-GB" i="1" dirty="0" err="1"/>
          </a:p>
        </p:txBody>
      </p:sp>
      <p:sp>
        <p:nvSpPr>
          <p:cNvPr id="23" name="Textfeld 22">
            <a:extLst>
              <a:ext uri="{FF2B5EF4-FFF2-40B4-BE49-F238E27FC236}">
                <a16:creationId xmlns:a16="http://schemas.microsoft.com/office/drawing/2014/main" id="{CD14C7D0-A062-B83B-53A3-22A0E3D33C6F}"/>
              </a:ext>
            </a:extLst>
          </p:cNvPr>
          <p:cNvSpPr txBox="1"/>
          <p:nvPr/>
        </p:nvSpPr>
        <p:spPr>
          <a:xfrm>
            <a:off x="5004048" y="997823"/>
            <a:ext cx="1390124" cy="369332"/>
          </a:xfrm>
          <a:prstGeom prst="rect">
            <a:avLst/>
          </a:prstGeom>
          <a:noFill/>
        </p:spPr>
        <p:txBody>
          <a:bodyPr wrap="none" rtlCol="0">
            <a:spAutoFit/>
          </a:bodyPr>
          <a:lstStyle/>
          <a:p>
            <a:r>
              <a:rPr lang="de-DE" i="1" dirty="0"/>
              <a:t>Phase </a:t>
            </a:r>
            <a:r>
              <a:rPr lang="de-DE" i="1" dirty="0" err="1"/>
              <a:t>error</a:t>
            </a:r>
            <a:endParaRPr lang="en-GB" i="1" dirty="0" err="1"/>
          </a:p>
        </p:txBody>
      </p:sp>
      <p:pic>
        <p:nvPicPr>
          <p:cNvPr id="26" name="Grafik 25">
            <a:extLst>
              <a:ext uri="{FF2B5EF4-FFF2-40B4-BE49-F238E27FC236}">
                <a16:creationId xmlns:a16="http://schemas.microsoft.com/office/drawing/2014/main" id="{BA156FB4-7744-EED4-0FF9-226F27B9BC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988" y="1315049"/>
            <a:ext cx="3505572" cy="2272779"/>
          </a:xfrm>
          <a:prstGeom prst="rect">
            <a:avLst/>
          </a:prstGeom>
        </p:spPr>
      </p:pic>
      <p:pic>
        <p:nvPicPr>
          <p:cNvPr id="28" name="Grafik 27">
            <a:extLst>
              <a:ext uri="{FF2B5EF4-FFF2-40B4-BE49-F238E27FC236}">
                <a16:creationId xmlns:a16="http://schemas.microsoft.com/office/drawing/2014/main" id="{18C86742-8A76-B9DD-1F42-D2420C1BA540}"/>
              </a:ext>
            </a:extLst>
          </p:cNvPr>
          <p:cNvPicPr>
            <a:picLocks noChangeAspect="1"/>
          </p:cNvPicPr>
          <p:nvPr/>
        </p:nvPicPr>
        <p:blipFill>
          <a:blip r:embed="rId6"/>
          <a:stretch>
            <a:fillRect/>
          </a:stretch>
        </p:blipFill>
        <p:spPr>
          <a:xfrm>
            <a:off x="2412008" y="1653638"/>
            <a:ext cx="1126388" cy="726520"/>
          </a:xfrm>
          <a:prstGeom prst="rect">
            <a:avLst/>
          </a:prstGeom>
        </p:spPr>
      </p:pic>
      <p:sp>
        <p:nvSpPr>
          <p:cNvPr id="29" name="Textfeld 28">
            <a:extLst>
              <a:ext uri="{FF2B5EF4-FFF2-40B4-BE49-F238E27FC236}">
                <a16:creationId xmlns:a16="http://schemas.microsoft.com/office/drawing/2014/main" id="{D7DE0830-3A88-BD08-1562-62B11F0827D6}"/>
              </a:ext>
            </a:extLst>
          </p:cNvPr>
          <p:cNvSpPr txBox="1"/>
          <p:nvPr/>
        </p:nvSpPr>
        <p:spPr>
          <a:xfrm>
            <a:off x="1231688" y="1290289"/>
            <a:ext cx="2088232" cy="584775"/>
          </a:xfrm>
          <a:prstGeom prst="rect">
            <a:avLst/>
          </a:prstGeom>
          <a:noFill/>
        </p:spPr>
        <p:txBody>
          <a:bodyPr wrap="square" rtlCol="0">
            <a:spAutoFit/>
          </a:bodyPr>
          <a:lstStyle/>
          <a:p>
            <a:r>
              <a:rPr lang="de-DE" sz="1600" dirty="0" err="1"/>
              <a:t>minimum</a:t>
            </a:r>
            <a:r>
              <a:rPr lang="de-DE" sz="1600" dirty="0"/>
              <a:t> </a:t>
            </a:r>
            <a:r>
              <a:rPr lang="de-DE" sz="1600" dirty="0" err="1"/>
              <a:t>gap</a:t>
            </a:r>
            <a:r>
              <a:rPr lang="de-DE" sz="1600" dirty="0"/>
              <a:t>: 1.5mm</a:t>
            </a:r>
            <a:endParaRPr lang="en-GB" sz="1600" dirty="0" err="1"/>
          </a:p>
        </p:txBody>
      </p:sp>
      <p:sp>
        <p:nvSpPr>
          <p:cNvPr id="3" name="Textfeld 2">
            <a:extLst>
              <a:ext uri="{FF2B5EF4-FFF2-40B4-BE49-F238E27FC236}">
                <a16:creationId xmlns:a16="http://schemas.microsoft.com/office/drawing/2014/main" id="{1CE545FF-410F-7685-65BB-E9836AF7F683}"/>
              </a:ext>
            </a:extLst>
          </p:cNvPr>
          <p:cNvSpPr txBox="1"/>
          <p:nvPr/>
        </p:nvSpPr>
        <p:spPr>
          <a:xfrm>
            <a:off x="6660232" y="103030"/>
            <a:ext cx="2483768" cy="738664"/>
          </a:xfrm>
          <a:prstGeom prst="rect">
            <a:avLst/>
          </a:prstGeom>
          <a:noFill/>
        </p:spPr>
        <p:txBody>
          <a:bodyPr wrap="square" rtlCol="0">
            <a:spAutoFit/>
          </a:bodyPr>
          <a:lstStyle/>
          <a:p>
            <a:r>
              <a:rPr lang="de-DE" sz="1050" dirty="0" err="1"/>
              <a:t>see</a:t>
            </a:r>
            <a:r>
              <a:rPr lang="de-DE" sz="1050" dirty="0"/>
              <a:t> also </a:t>
            </a:r>
            <a:r>
              <a:rPr lang="en-GB" sz="1050" dirty="0">
                <a:effectLst/>
              </a:rPr>
              <a:t>Markus </a:t>
            </a:r>
            <a:r>
              <a:rPr lang="en-GB" sz="1050" dirty="0" err="1">
                <a:effectLst/>
              </a:rPr>
              <a:t>Tischer</a:t>
            </a:r>
            <a:r>
              <a:rPr lang="en-GB" sz="1050" dirty="0">
                <a:effectLst/>
              </a:rPr>
              <a:t> </a:t>
            </a:r>
            <a:r>
              <a:rPr lang="en-GB" sz="1050" i="1" dirty="0">
                <a:effectLst/>
              </a:rPr>
              <a:t>et al.</a:t>
            </a:r>
            <a:r>
              <a:rPr lang="en-GB" sz="1050" dirty="0">
                <a:effectLst/>
              </a:rPr>
              <a:t> 2025 </a:t>
            </a:r>
            <a:r>
              <a:rPr lang="en-GB" sz="1050" i="1" dirty="0">
                <a:effectLst/>
              </a:rPr>
              <a:t>J. Phys.: Conf. Ser.</a:t>
            </a:r>
            <a:r>
              <a:rPr lang="en-GB" sz="1050" dirty="0">
                <a:effectLst/>
              </a:rPr>
              <a:t> </a:t>
            </a:r>
            <a:r>
              <a:rPr lang="en-GB" sz="1050" b="1" dirty="0">
                <a:effectLst/>
              </a:rPr>
              <a:t>3010</a:t>
            </a:r>
            <a:r>
              <a:rPr lang="en-GB" sz="1050" dirty="0">
                <a:effectLst/>
              </a:rPr>
              <a:t> 012045</a:t>
            </a:r>
          </a:p>
          <a:p>
            <a:r>
              <a:rPr lang="en-GB" sz="1050" dirty="0">
                <a:effectLst/>
              </a:rPr>
              <a:t>DOI 10.1088/1742-6596/3010/1/012045</a:t>
            </a:r>
            <a:endParaRPr lang="en-GB" sz="1050" dirty="0"/>
          </a:p>
        </p:txBody>
      </p:sp>
      <p:pic>
        <p:nvPicPr>
          <p:cNvPr id="1026" name="Picture 2">
            <a:extLst>
              <a:ext uri="{FF2B5EF4-FFF2-40B4-BE49-F238E27FC236}">
                <a16:creationId xmlns:a16="http://schemas.microsoft.com/office/drawing/2014/main" id="{5AC0EEEE-B381-8359-D81E-BD2BDA0A90F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2194"/>
          <a:stretch/>
        </p:blipFill>
        <p:spPr bwMode="auto">
          <a:xfrm>
            <a:off x="4868655" y="1315049"/>
            <a:ext cx="4176464" cy="21850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8EBCAE-F9F0-BB72-6AA5-5A0E995C74F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2414"/>
          <a:stretch/>
        </p:blipFill>
        <p:spPr bwMode="auto">
          <a:xfrm>
            <a:off x="297331" y="4117769"/>
            <a:ext cx="4430062" cy="2269137"/>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8A7C6F01-5D23-DA07-B70B-9B066EBCB3B9}"/>
              </a:ext>
            </a:extLst>
          </p:cNvPr>
          <p:cNvSpPr txBox="1"/>
          <p:nvPr/>
        </p:nvSpPr>
        <p:spPr>
          <a:xfrm>
            <a:off x="406744" y="3680864"/>
            <a:ext cx="2735557" cy="369332"/>
          </a:xfrm>
          <a:prstGeom prst="rect">
            <a:avLst/>
          </a:prstGeom>
          <a:noFill/>
        </p:spPr>
        <p:txBody>
          <a:bodyPr wrap="none" rtlCol="0">
            <a:spAutoFit/>
          </a:bodyPr>
          <a:lstStyle/>
          <a:p>
            <a:r>
              <a:rPr lang="de-DE" i="1" dirty="0" err="1"/>
              <a:t>Trajectories</a:t>
            </a:r>
            <a:r>
              <a:rPr lang="de-DE" i="1" dirty="0"/>
              <a:t> (@1.35GeV)</a:t>
            </a:r>
            <a:endParaRPr lang="en-GB" i="1" dirty="0" err="1"/>
          </a:p>
        </p:txBody>
      </p:sp>
      <p:sp>
        <p:nvSpPr>
          <p:cNvPr id="10" name="Textfeld 9">
            <a:extLst>
              <a:ext uri="{FF2B5EF4-FFF2-40B4-BE49-F238E27FC236}">
                <a16:creationId xmlns:a16="http://schemas.microsoft.com/office/drawing/2014/main" id="{C77043FB-C8C4-71DE-4A02-BF28460EA361}"/>
              </a:ext>
            </a:extLst>
          </p:cNvPr>
          <p:cNvSpPr txBox="1"/>
          <p:nvPr/>
        </p:nvSpPr>
        <p:spPr>
          <a:xfrm rot="16200000">
            <a:off x="47071" y="4603735"/>
            <a:ext cx="397866" cy="276999"/>
          </a:xfrm>
          <a:prstGeom prst="rect">
            <a:avLst/>
          </a:prstGeom>
          <a:noFill/>
        </p:spPr>
        <p:txBody>
          <a:bodyPr wrap="none" rtlCol="0">
            <a:spAutoFit/>
          </a:bodyPr>
          <a:lstStyle/>
          <a:p>
            <a:r>
              <a:rPr lang="de-DE" sz="1200" dirty="0">
                <a:solidFill>
                  <a:schemeClr val="tx1">
                    <a:lumMod val="50000"/>
                    <a:lumOff val="50000"/>
                  </a:schemeClr>
                </a:solidFill>
              </a:rPr>
              <a:t>µm</a:t>
            </a:r>
            <a:endParaRPr lang="en-GB" sz="1200" dirty="0" err="1">
              <a:solidFill>
                <a:schemeClr val="tx1">
                  <a:lumMod val="50000"/>
                  <a:lumOff val="50000"/>
                </a:schemeClr>
              </a:solidFill>
            </a:endParaRPr>
          </a:p>
        </p:txBody>
      </p:sp>
      <p:sp>
        <p:nvSpPr>
          <p:cNvPr id="12" name="Textfeld 11">
            <a:extLst>
              <a:ext uri="{FF2B5EF4-FFF2-40B4-BE49-F238E27FC236}">
                <a16:creationId xmlns:a16="http://schemas.microsoft.com/office/drawing/2014/main" id="{979FCFA7-B430-DBF7-7C0F-3D6134B54E3A}"/>
              </a:ext>
            </a:extLst>
          </p:cNvPr>
          <p:cNvSpPr txBox="1"/>
          <p:nvPr/>
        </p:nvSpPr>
        <p:spPr>
          <a:xfrm rot="16200000">
            <a:off x="79555" y="5755863"/>
            <a:ext cx="397866" cy="276999"/>
          </a:xfrm>
          <a:prstGeom prst="rect">
            <a:avLst/>
          </a:prstGeom>
          <a:noFill/>
        </p:spPr>
        <p:txBody>
          <a:bodyPr wrap="square" rtlCol="0">
            <a:spAutoFit/>
          </a:bodyPr>
          <a:lstStyle/>
          <a:p>
            <a:r>
              <a:rPr lang="de-DE" sz="1200" dirty="0">
                <a:solidFill>
                  <a:schemeClr val="tx1">
                    <a:lumMod val="50000"/>
                    <a:lumOff val="50000"/>
                  </a:schemeClr>
                </a:solidFill>
              </a:rPr>
              <a:t>µm</a:t>
            </a:r>
            <a:endParaRPr lang="en-GB" sz="1200" dirty="0" err="1">
              <a:solidFill>
                <a:schemeClr val="tx1">
                  <a:lumMod val="50000"/>
                  <a:lumOff val="50000"/>
                </a:schemeClr>
              </a:solidFill>
            </a:endParaRPr>
          </a:p>
        </p:txBody>
      </p:sp>
      <p:sp>
        <p:nvSpPr>
          <p:cNvPr id="15" name="Textfeld 14">
            <a:extLst>
              <a:ext uri="{FF2B5EF4-FFF2-40B4-BE49-F238E27FC236}">
                <a16:creationId xmlns:a16="http://schemas.microsoft.com/office/drawing/2014/main" id="{864A5A4A-2AAD-B357-E7A9-978FCD679CFD}"/>
              </a:ext>
            </a:extLst>
          </p:cNvPr>
          <p:cNvSpPr txBox="1"/>
          <p:nvPr/>
        </p:nvSpPr>
        <p:spPr>
          <a:xfrm>
            <a:off x="788060" y="6309322"/>
            <a:ext cx="312906" cy="276999"/>
          </a:xfrm>
          <a:prstGeom prst="rect">
            <a:avLst/>
          </a:prstGeom>
          <a:noFill/>
        </p:spPr>
        <p:txBody>
          <a:bodyPr wrap="none" rtlCol="0">
            <a:spAutoFit/>
          </a:bodyPr>
          <a:lstStyle/>
          <a:p>
            <a:r>
              <a:rPr lang="de-DE" sz="1200" dirty="0">
                <a:solidFill>
                  <a:schemeClr val="tx1">
                    <a:lumMod val="50000"/>
                    <a:lumOff val="50000"/>
                  </a:schemeClr>
                </a:solidFill>
              </a:rPr>
              <a:t>m</a:t>
            </a:r>
            <a:endParaRPr lang="en-GB" sz="1200" dirty="0" err="1">
              <a:solidFill>
                <a:schemeClr val="tx1">
                  <a:lumMod val="50000"/>
                  <a:lumOff val="50000"/>
                </a:schemeClr>
              </a:solidFill>
            </a:endParaRPr>
          </a:p>
        </p:txBody>
      </p:sp>
      <p:sp>
        <p:nvSpPr>
          <p:cNvPr id="16" name="Textfeld 15">
            <a:extLst>
              <a:ext uri="{FF2B5EF4-FFF2-40B4-BE49-F238E27FC236}">
                <a16:creationId xmlns:a16="http://schemas.microsoft.com/office/drawing/2014/main" id="{C66108DF-484D-EA15-811B-6D5B79757301}"/>
              </a:ext>
            </a:extLst>
          </p:cNvPr>
          <p:cNvSpPr txBox="1"/>
          <p:nvPr/>
        </p:nvSpPr>
        <p:spPr>
          <a:xfrm>
            <a:off x="2458894" y="6309321"/>
            <a:ext cx="312906" cy="276999"/>
          </a:xfrm>
          <a:prstGeom prst="rect">
            <a:avLst/>
          </a:prstGeom>
          <a:noFill/>
        </p:spPr>
        <p:txBody>
          <a:bodyPr wrap="none" rtlCol="0">
            <a:spAutoFit/>
          </a:bodyPr>
          <a:lstStyle/>
          <a:p>
            <a:r>
              <a:rPr lang="de-DE" sz="1200" dirty="0">
                <a:solidFill>
                  <a:schemeClr val="tx1">
                    <a:lumMod val="50000"/>
                    <a:lumOff val="50000"/>
                  </a:schemeClr>
                </a:solidFill>
              </a:rPr>
              <a:t>m</a:t>
            </a:r>
            <a:endParaRPr lang="en-GB" sz="1200" dirty="0" err="1">
              <a:solidFill>
                <a:schemeClr val="tx1">
                  <a:lumMod val="50000"/>
                  <a:lumOff val="50000"/>
                </a:schemeClr>
              </a:solidFill>
            </a:endParaRPr>
          </a:p>
        </p:txBody>
      </p:sp>
      <p:sp>
        <p:nvSpPr>
          <p:cNvPr id="17" name="Textfeld 16">
            <a:extLst>
              <a:ext uri="{FF2B5EF4-FFF2-40B4-BE49-F238E27FC236}">
                <a16:creationId xmlns:a16="http://schemas.microsoft.com/office/drawing/2014/main" id="{86066DBB-04A8-19D4-26F2-180A438C205F}"/>
              </a:ext>
            </a:extLst>
          </p:cNvPr>
          <p:cNvSpPr txBox="1"/>
          <p:nvPr/>
        </p:nvSpPr>
        <p:spPr>
          <a:xfrm>
            <a:off x="3899054" y="6309320"/>
            <a:ext cx="312906" cy="276999"/>
          </a:xfrm>
          <a:prstGeom prst="rect">
            <a:avLst/>
          </a:prstGeom>
          <a:noFill/>
        </p:spPr>
        <p:txBody>
          <a:bodyPr wrap="none" rtlCol="0">
            <a:spAutoFit/>
          </a:bodyPr>
          <a:lstStyle/>
          <a:p>
            <a:r>
              <a:rPr lang="de-DE" sz="1200" dirty="0">
                <a:solidFill>
                  <a:schemeClr val="tx1">
                    <a:lumMod val="50000"/>
                    <a:lumOff val="50000"/>
                  </a:schemeClr>
                </a:solidFill>
              </a:rPr>
              <a:t>m</a:t>
            </a:r>
            <a:endParaRPr lang="en-GB" sz="1200" dirty="0" err="1">
              <a:solidFill>
                <a:schemeClr val="tx1">
                  <a:lumMod val="50000"/>
                  <a:lumOff val="50000"/>
                </a:schemeClr>
              </a:solidFill>
            </a:endParaRPr>
          </a:p>
        </p:txBody>
      </p:sp>
      <p:sp>
        <p:nvSpPr>
          <p:cNvPr id="18" name="Textfeld 17">
            <a:extLst>
              <a:ext uri="{FF2B5EF4-FFF2-40B4-BE49-F238E27FC236}">
                <a16:creationId xmlns:a16="http://schemas.microsoft.com/office/drawing/2014/main" id="{860A5023-9828-BEF7-6F15-526F82E20C6B}"/>
              </a:ext>
            </a:extLst>
          </p:cNvPr>
          <p:cNvSpPr txBox="1"/>
          <p:nvPr/>
        </p:nvSpPr>
        <p:spPr>
          <a:xfrm>
            <a:off x="5004048" y="3723032"/>
            <a:ext cx="3788217" cy="369332"/>
          </a:xfrm>
          <a:prstGeom prst="rect">
            <a:avLst/>
          </a:prstGeom>
          <a:noFill/>
        </p:spPr>
        <p:txBody>
          <a:bodyPr wrap="none" rtlCol="0">
            <a:spAutoFit/>
          </a:bodyPr>
          <a:lstStyle/>
          <a:p>
            <a:r>
              <a:rPr lang="en-GB" b="0" i="1" u="none" strike="noStrike" dirty="0"/>
              <a:t> RMS phase error gap dependence</a:t>
            </a:r>
            <a:endParaRPr lang="en-GB" sz="1600" i="1" dirty="0"/>
          </a:p>
        </p:txBody>
      </p:sp>
      <p:sp>
        <p:nvSpPr>
          <p:cNvPr id="21" name="Textfeld 20">
            <a:extLst>
              <a:ext uri="{FF2B5EF4-FFF2-40B4-BE49-F238E27FC236}">
                <a16:creationId xmlns:a16="http://schemas.microsoft.com/office/drawing/2014/main" id="{7A0C3F4B-5C20-2DC6-102C-2ECEDEDE548E}"/>
              </a:ext>
            </a:extLst>
          </p:cNvPr>
          <p:cNvSpPr txBox="1"/>
          <p:nvPr/>
        </p:nvSpPr>
        <p:spPr>
          <a:xfrm>
            <a:off x="5556815" y="1495208"/>
            <a:ext cx="527709" cy="338554"/>
          </a:xfrm>
          <a:prstGeom prst="rect">
            <a:avLst/>
          </a:prstGeom>
          <a:noFill/>
        </p:spPr>
        <p:txBody>
          <a:bodyPr wrap="none" rtlCol="0">
            <a:spAutoFit/>
          </a:bodyPr>
          <a:lstStyle/>
          <a:p>
            <a:r>
              <a:rPr lang="de-DE" sz="1600" dirty="0" err="1"/>
              <a:t>vert</a:t>
            </a:r>
            <a:endParaRPr lang="en-GB" sz="1600" dirty="0" err="1"/>
          </a:p>
        </p:txBody>
      </p:sp>
      <p:sp>
        <p:nvSpPr>
          <p:cNvPr id="25" name="Textfeld 24">
            <a:extLst>
              <a:ext uri="{FF2B5EF4-FFF2-40B4-BE49-F238E27FC236}">
                <a16:creationId xmlns:a16="http://schemas.microsoft.com/office/drawing/2014/main" id="{C9DA8BE7-7658-3718-9E9E-0D8B2271A930}"/>
              </a:ext>
            </a:extLst>
          </p:cNvPr>
          <p:cNvSpPr txBox="1"/>
          <p:nvPr/>
        </p:nvSpPr>
        <p:spPr>
          <a:xfrm>
            <a:off x="8492416" y="1495208"/>
            <a:ext cx="481222" cy="338554"/>
          </a:xfrm>
          <a:prstGeom prst="rect">
            <a:avLst/>
          </a:prstGeom>
          <a:noFill/>
        </p:spPr>
        <p:txBody>
          <a:bodyPr wrap="none" rtlCol="0">
            <a:spAutoFit/>
          </a:bodyPr>
          <a:lstStyle/>
          <a:p>
            <a:r>
              <a:rPr lang="de-DE" sz="1600" dirty="0" err="1"/>
              <a:t>hor</a:t>
            </a:r>
            <a:endParaRPr lang="en-GB" sz="1600" dirty="0" err="1"/>
          </a:p>
        </p:txBody>
      </p:sp>
      <p:sp>
        <p:nvSpPr>
          <p:cNvPr id="27" name="Textfeld 26">
            <a:extLst>
              <a:ext uri="{FF2B5EF4-FFF2-40B4-BE49-F238E27FC236}">
                <a16:creationId xmlns:a16="http://schemas.microsoft.com/office/drawing/2014/main" id="{6A9388AA-2115-184B-C715-311D048C9CD5}"/>
              </a:ext>
            </a:extLst>
          </p:cNvPr>
          <p:cNvSpPr txBox="1"/>
          <p:nvPr/>
        </p:nvSpPr>
        <p:spPr>
          <a:xfrm rot="1067044">
            <a:off x="5907536" y="4427093"/>
            <a:ext cx="423514" cy="276999"/>
          </a:xfrm>
          <a:prstGeom prst="rect">
            <a:avLst/>
          </a:prstGeom>
          <a:noFill/>
        </p:spPr>
        <p:txBody>
          <a:bodyPr wrap="none" rtlCol="0">
            <a:spAutoFit/>
          </a:bodyPr>
          <a:lstStyle/>
          <a:p>
            <a:r>
              <a:rPr lang="de-DE" sz="1200" dirty="0" err="1">
                <a:solidFill>
                  <a:srgbClr val="FFC000"/>
                </a:solidFill>
              </a:rPr>
              <a:t>ci</a:t>
            </a:r>
            <a:r>
              <a:rPr lang="de-DE" sz="1200" dirty="0" err="1">
                <a:solidFill>
                  <a:schemeClr val="accent2"/>
                </a:solidFill>
              </a:rPr>
              <a:t>rc</a:t>
            </a:r>
            <a:endParaRPr lang="en-GB" sz="1200" dirty="0" err="1">
              <a:solidFill>
                <a:schemeClr val="accent2"/>
              </a:solidFill>
            </a:endParaRPr>
          </a:p>
        </p:txBody>
      </p:sp>
      <p:sp>
        <p:nvSpPr>
          <p:cNvPr id="31" name="Textfeld 30">
            <a:extLst>
              <a:ext uri="{FF2B5EF4-FFF2-40B4-BE49-F238E27FC236}">
                <a16:creationId xmlns:a16="http://schemas.microsoft.com/office/drawing/2014/main" id="{3CBFA01E-7057-7399-EA05-E07A8812361B}"/>
              </a:ext>
            </a:extLst>
          </p:cNvPr>
          <p:cNvSpPr txBox="1"/>
          <p:nvPr/>
        </p:nvSpPr>
        <p:spPr>
          <a:xfrm rot="1067044">
            <a:off x="8081235" y="4307599"/>
            <a:ext cx="423514" cy="276999"/>
          </a:xfrm>
          <a:prstGeom prst="rect">
            <a:avLst/>
          </a:prstGeom>
          <a:noFill/>
        </p:spPr>
        <p:txBody>
          <a:bodyPr wrap="none" rtlCol="0">
            <a:spAutoFit/>
          </a:bodyPr>
          <a:lstStyle/>
          <a:p>
            <a:r>
              <a:rPr lang="de-DE" sz="1200" dirty="0" err="1">
                <a:solidFill>
                  <a:srgbClr val="FFC000"/>
                </a:solidFill>
              </a:rPr>
              <a:t>ci</a:t>
            </a:r>
            <a:r>
              <a:rPr lang="de-DE" sz="1200" dirty="0" err="1">
                <a:solidFill>
                  <a:schemeClr val="accent2"/>
                </a:solidFill>
              </a:rPr>
              <a:t>rc</a:t>
            </a:r>
            <a:endParaRPr lang="en-GB" sz="1200" dirty="0" err="1">
              <a:solidFill>
                <a:schemeClr val="accent2"/>
              </a:solidFill>
            </a:endParaRPr>
          </a:p>
        </p:txBody>
      </p:sp>
      <p:sp>
        <p:nvSpPr>
          <p:cNvPr id="32" name="Textfeld 31">
            <a:extLst>
              <a:ext uri="{FF2B5EF4-FFF2-40B4-BE49-F238E27FC236}">
                <a16:creationId xmlns:a16="http://schemas.microsoft.com/office/drawing/2014/main" id="{59D63686-2226-6E40-F8CE-D466FAA66A38}"/>
              </a:ext>
            </a:extLst>
          </p:cNvPr>
          <p:cNvSpPr txBox="1"/>
          <p:nvPr/>
        </p:nvSpPr>
        <p:spPr>
          <a:xfrm>
            <a:off x="6363234" y="4846287"/>
            <a:ext cx="652743" cy="276999"/>
          </a:xfrm>
          <a:prstGeom prst="rect">
            <a:avLst/>
          </a:prstGeom>
          <a:noFill/>
        </p:spPr>
        <p:txBody>
          <a:bodyPr wrap="none" rtlCol="0">
            <a:spAutoFit/>
          </a:bodyPr>
          <a:lstStyle/>
          <a:p>
            <a:r>
              <a:rPr lang="de-DE" sz="1200" dirty="0" err="1">
                <a:solidFill>
                  <a:srgbClr val="92D050"/>
                </a:solidFill>
              </a:rPr>
              <a:t>hor</a:t>
            </a:r>
            <a:r>
              <a:rPr lang="de-DE" sz="1200" dirty="0">
                <a:solidFill>
                  <a:srgbClr val="92D050"/>
                </a:solidFill>
              </a:rPr>
              <a:t> pol</a:t>
            </a:r>
            <a:endParaRPr lang="en-GB" sz="1200" dirty="0" err="1">
              <a:solidFill>
                <a:srgbClr val="92D050"/>
              </a:solidFill>
            </a:endParaRPr>
          </a:p>
        </p:txBody>
      </p:sp>
      <p:sp>
        <p:nvSpPr>
          <p:cNvPr id="33" name="Textfeld 32">
            <a:extLst>
              <a:ext uri="{FF2B5EF4-FFF2-40B4-BE49-F238E27FC236}">
                <a16:creationId xmlns:a16="http://schemas.microsoft.com/office/drawing/2014/main" id="{F8934DF1-EC6B-8B60-3996-6026E9D9DC8A}"/>
              </a:ext>
            </a:extLst>
          </p:cNvPr>
          <p:cNvSpPr txBox="1"/>
          <p:nvPr/>
        </p:nvSpPr>
        <p:spPr>
          <a:xfrm>
            <a:off x="7918854" y="4752586"/>
            <a:ext cx="644728" cy="276999"/>
          </a:xfrm>
          <a:prstGeom prst="rect">
            <a:avLst/>
          </a:prstGeom>
          <a:noFill/>
        </p:spPr>
        <p:txBody>
          <a:bodyPr wrap="none" rtlCol="0">
            <a:spAutoFit/>
          </a:bodyPr>
          <a:lstStyle/>
          <a:p>
            <a:r>
              <a:rPr lang="de-DE" sz="1200" dirty="0" err="1">
                <a:solidFill>
                  <a:schemeClr val="accent1"/>
                </a:solidFill>
              </a:rPr>
              <a:t>ver</a:t>
            </a:r>
            <a:r>
              <a:rPr lang="de-DE" sz="1200" dirty="0">
                <a:solidFill>
                  <a:srgbClr val="92D050"/>
                </a:solidFill>
              </a:rPr>
              <a:t> </a:t>
            </a:r>
            <a:r>
              <a:rPr lang="de-DE" sz="1200" dirty="0">
                <a:solidFill>
                  <a:srgbClr val="8B6EC9"/>
                </a:solidFill>
              </a:rPr>
              <a:t>pol</a:t>
            </a:r>
            <a:endParaRPr lang="en-GB" sz="1200" dirty="0" err="1">
              <a:solidFill>
                <a:srgbClr val="8B6EC9"/>
              </a:solidFill>
            </a:endParaRPr>
          </a:p>
        </p:txBody>
      </p:sp>
      <p:sp>
        <p:nvSpPr>
          <p:cNvPr id="34" name="Textfeld 33">
            <a:extLst>
              <a:ext uri="{FF2B5EF4-FFF2-40B4-BE49-F238E27FC236}">
                <a16:creationId xmlns:a16="http://schemas.microsoft.com/office/drawing/2014/main" id="{F774E56D-85E7-AF73-19A8-E9E462B4C41A}"/>
              </a:ext>
            </a:extLst>
          </p:cNvPr>
          <p:cNvSpPr txBox="1"/>
          <p:nvPr/>
        </p:nvSpPr>
        <p:spPr>
          <a:xfrm>
            <a:off x="7011668" y="1495208"/>
            <a:ext cx="503664" cy="338554"/>
          </a:xfrm>
          <a:prstGeom prst="rect">
            <a:avLst/>
          </a:prstGeom>
          <a:noFill/>
        </p:spPr>
        <p:txBody>
          <a:bodyPr wrap="none" rtlCol="0">
            <a:spAutoFit/>
          </a:bodyPr>
          <a:lstStyle/>
          <a:p>
            <a:r>
              <a:rPr lang="de-DE" sz="1600" dirty="0" err="1"/>
              <a:t>circ</a:t>
            </a:r>
            <a:endParaRPr lang="en-GB" sz="1600" dirty="0" err="1"/>
          </a:p>
        </p:txBody>
      </p:sp>
      <p:sp>
        <p:nvSpPr>
          <p:cNvPr id="35" name="Textfeld 34">
            <a:extLst>
              <a:ext uri="{FF2B5EF4-FFF2-40B4-BE49-F238E27FC236}">
                <a16:creationId xmlns:a16="http://schemas.microsoft.com/office/drawing/2014/main" id="{5F567035-9F0F-455B-53B1-144E2588F564}"/>
              </a:ext>
            </a:extLst>
          </p:cNvPr>
          <p:cNvSpPr txBox="1"/>
          <p:nvPr/>
        </p:nvSpPr>
        <p:spPr>
          <a:xfrm>
            <a:off x="1331640" y="4011418"/>
            <a:ext cx="527709" cy="338554"/>
          </a:xfrm>
          <a:prstGeom prst="rect">
            <a:avLst/>
          </a:prstGeom>
          <a:noFill/>
        </p:spPr>
        <p:txBody>
          <a:bodyPr wrap="none" rtlCol="0">
            <a:spAutoFit/>
          </a:bodyPr>
          <a:lstStyle/>
          <a:p>
            <a:r>
              <a:rPr lang="de-DE" sz="1600" dirty="0" err="1"/>
              <a:t>vert</a:t>
            </a:r>
            <a:endParaRPr lang="en-GB" sz="1600" dirty="0" err="1"/>
          </a:p>
        </p:txBody>
      </p:sp>
      <p:sp>
        <p:nvSpPr>
          <p:cNvPr id="36" name="Textfeld 35">
            <a:extLst>
              <a:ext uri="{FF2B5EF4-FFF2-40B4-BE49-F238E27FC236}">
                <a16:creationId xmlns:a16="http://schemas.microsoft.com/office/drawing/2014/main" id="{0693F27A-1A0E-4D4C-C425-FBCAA408CC0A}"/>
              </a:ext>
            </a:extLst>
          </p:cNvPr>
          <p:cNvSpPr txBox="1"/>
          <p:nvPr/>
        </p:nvSpPr>
        <p:spPr>
          <a:xfrm>
            <a:off x="4267241" y="4011418"/>
            <a:ext cx="481222" cy="338554"/>
          </a:xfrm>
          <a:prstGeom prst="rect">
            <a:avLst/>
          </a:prstGeom>
          <a:noFill/>
        </p:spPr>
        <p:txBody>
          <a:bodyPr wrap="none" rtlCol="0">
            <a:spAutoFit/>
          </a:bodyPr>
          <a:lstStyle/>
          <a:p>
            <a:r>
              <a:rPr lang="de-DE" sz="1600" dirty="0" err="1"/>
              <a:t>hor</a:t>
            </a:r>
            <a:endParaRPr lang="en-GB" sz="1600" dirty="0" err="1"/>
          </a:p>
        </p:txBody>
      </p:sp>
      <p:sp>
        <p:nvSpPr>
          <p:cNvPr id="37" name="Textfeld 36">
            <a:extLst>
              <a:ext uri="{FF2B5EF4-FFF2-40B4-BE49-F238E27FC236}">
                <a16:creationId xmlns:a16="http://schemas.microsoft.com/office/drawing/2014/main" id="{32175B51-D5AC-6C1D-AA1E-F2E4DC4901DB}"/>
              </a:ext>
            </a:extLst>
          </p:cNvPr>
          <p:cNvSpPr txBox="1"/>
          <p:nvPr/>
        </p:nvSpPr>
        <p:spPr>
          <a:xfrm>
            <a:off x="2916208" y="4011418"/>
            <a:ext cx="503664" cy="338554"/>
          </a:xfrm>
          <a:prstGeom prst="rect">
            <a:avLst/>
          </a:prstGeom>
          <a:noFill/>
        </p:spPr>
        <p:txBody>
          <a:bodyPr wrap="none" rtlCol="0">
            <a:spAutoFit/>
          </a:bodyPr>
          <a:lstStyle/>
          <a:p>
            <a:r>
              <a:rPr lang="de-DE" sz="1600" dirty="0" err="1"/>
              <a:t>circ</a:t>
            </a:r>
            <a:endParaRPr lang="en-GB" sz="1600" dirty="0" err="1"/>
          </a:p>
        </p:txBody>
      </p:sp>
    </p:spTree>
    <p:extLst>
      <p:ext uri="{BB962C8B-B14F-4D97-AF65-F5344CB8AC3E}">
        <p14:creationId xmlns:p14="http://schemas.microsoft.com/office/powerpoint/2010/main" val="1604036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4C2F3A-AB19-C1CE-913B-2DF74AFCA368}"/>
              </a:ext>
            </a:extLst>
          </p:cNvPr>
          <p:cNvSpPr>
            <a:spLocks noGrp="1"/>
          </p:cNvSpPr>
          <p:nvPr>
            <p:ph type="title"/>
          </p:nvPr>
        </p:nvSpPr>
        <p:spPr/>
        <p:txBody>
          <a:bodyPr/>
          <a:lstStyle/>
          <a:p>
            <a:r>
              <a:rPr lang="en-US" dirty="0"/>
              <a:t>APPLE III Afterburner for FLASH2</a:t>
            </a:r>
            <a:endParaRPr lang="en-GB" dirty="0"/>
          </a:p>
        </p:txBody>
      </p:sp>
      <p:sp>
        <p:nvSpPr>
          <p:cNvPr id="7" name="Textplatzhalter 6">
            <a:extLst>
              <a:ext uri="{FF2B5EF4-FFF2-40B4-BE49-F238E27FC236}">
                <a16:creationId xmlns:a16="http://schemas.microsoft.com/office/drawing/2014/main" id="{46AE941A-91F5-BF0D-C910-3128707415FB}"/>
              </a:ext>
            </a:extLst>
          </p:cNvPr>
          <p:cNvSpPr>
            <a:spLocks noGrp="1"/>
          </p:cNvSpPr>
          <p:nvPr>
            <p:ph type="body" sz="quarter" idx="13"/>
          </p:nvPr>
        </p:nvSpPr>
        <p:spPr/>
        <p:txBody>
          <a:bodyPr/>
          <a:lstStyle/>
          <a:p>
            <a:r>
              <a:rPr lang="en-US" dirty="0"/>
              <a:t>Characteristics and results</a:t>
            </a:r>
          </a:p>
          <a:p>
            <a:endParaRPr lang="en-GB" dirty="0"/>
          </a:p>
        </p:txBody>
      </p:sp>
      <p:sp>
        <p:nvSpPr>
          <p:cNvPr id="5" name="Fußzeilenplatzhalter 4">
            <a:extLst>
              <a:ext uri="{FF2B5EF4-FFF2-40B4-BE49-F238E27FC236}">
                <a16:creationId xmlns:a16="http://schemas.microsoft.com/office/drawing/2014/main" id="{D3C5D950-6338-85CD-91DC-BE7DAEB35132}"/>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pic>
        <p:nvPicPr>
          <p:cNvPr id="11" name="Picture 9">
            <a:extLst>
              <a:ext uri="{FF2B5EF4-FFF2-40B4-BE49-F238E27FC236}">
                <a16:creationId xmlns:a16="http://schemas.microsoft.com/office/drawing/2014/main" id="{2D5A8A54-FA9C-A613-8DC2-286A95F0DB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42" b="1"/>
          <a:stretch/>
        </p:blipFill>
        <p:spPr bwMode="auto">
          <a:xfrm>
            <a:off x="1547664" y="3469774"/>
            <a:ext cx="6036046" cy="2080836"/>
          </a:xfrm>
          <a:prstGeom prst="rect">
            <a:avLst/>
          </a:prstGeom>
          <a:noFill/>
          <a:ln>
            <a:noFill/>
          </a:ln>
          <a:extLst>
            <a:ext uri="{53640926-AAD7-44D8-BBD7-CCE9431645EC}">
              <a14:shadowObscured xmlns:a14="http://schemas.microsoft.com/office/drawing/2010/main"/>
            </a:ext>
          </a:extLst>
        </p:spPr>
      </p:pic>
      <p:sp>
        <p:nvSpPr>
          <p:cNvPr id="14" name="Textfeld 13">
            <a:extLst>
              <a:ext uri="{FF2B5EF4-FFF2-40B4-BE49-F238E27FC236}">
                <a16:creationId xmlns:a16="http://schemas.microsoft.com/office/drawing/2014/main" id="{D3D3C5FD-DC2F-4D22-3CAB-4E55003A4C99}"/>
              </a:ext>
            </a:extLst>
          </p:cNvPr>
          <p:cNvSpPr txBox="1"/>
          <p:nvPr/>
        </p:nvSpPr>
        <p:spPr>
          <a:xfrm>
            <a:off x="277719" y="5550610"/>
            <a:ext cx="8712967" cy="923330"/>
          </a:xfrm>
          <a:prstGeom prst="rect">
            <a:avLst/>
          </a:prstGeom>
          <a:noFill/>
        </p:spPr>
        <p:txBody>
          <a:bodyPr wrap="square" rtlCol="0">
            <a:spAutoFit/>
          </a:bodyPr>
          <a:lstStyle/>
          <a:p>
            <a:pPr marL="285750" indent="-285750">
              <a:buFont typeface="Arial" panose="020B0604020202020204" pitchFamily="34" charset="0"/>
              <a:buChar char="•"/>
            </a:pPr>
            <a:r>
              <a:rPr lang="en-GB" dirty="0"/>
              <a:t>Dipoles: ±50 </a:t>
            </a:r>
            <a:r>
              <a:rPr lang="en-GB" dirty="0" err="1"/>
              <a:t>Gcm</a:t>
            </a:r>
            <a:r>
              <a:rPr lang="en-GB" dirty="0"/>
              <a:t> gap dependence plus shift-dependent kick error of similar size.</a:t>
            </a:r>
          </a:p>
          <a:p>
            <a:pPr marL="285750" indent="-285750">
              <a:buFont typeface="Wingdings" panose="05000000000000000000" pitchFamily="2" charset="2"/>
              <a:buChar char="Ø"/>
            </a:pPr>
            <a:r>
              <a:rPr lang="en-GB" dirty="0"/>
              <a:t>Corrected in a feed-forward by small air coils.</a:t>
            </a:r>
          </a:p>
          <a:p>
            <a:pPr marL="285750" indent="-285750">
              <a:buFont typeface="Arial" panose="020B0604020202020204" pitchFamily="34" charset="0"/>
              <a:buChar char="•"/>
            </a:pPr>
            <a:r>
              <a:rPr lang="en-GB" dirty="0"/>
              <a:t>Only small quadrupole contribution.</a:t>
            </a:r>
            <a:endParaRPr lang="de-DE" dirty="0"/>
          </a:p>
        </p:txBody>
      </p:sp>
      <p:sp>
        <p:nvSpPr>
          <p:cNvPr id="3" name="Textfeld 2">
            <a:extLst>
              <a:ext uri="{FF2B5EF4-FFF2-40B4-BE49-F238E27FC236}">
                <a16:creationId xmlns:a16="http://schemas.microsoft.com/office/drawing/2014/main" id="{1CE545FF-410F-7685-65BB-E9836AF7F683}"/>
              </a:ext>
            </a:extLst>
          </p:cNvPr>
          <p:cNvSpPr txBox="1"/>
          <p:nvPr/>
        </p:nvSpPr>
        <p:spPr>
          <a:xfrm>
            <a:off x="6660232" y="103030"/>
            <a:ext cx="2483768" cy="738664"/>
          </a:xfrm>
          <a:prstGeom prst="rect">
            <a:avLst/>
          </a:prstGeom>
          <a:noFill/>
        </p:spPr>
        <p:txBody>
          <a:bodyPr wrap="square" rtlCol="0">
            <a:spAutoFit/>
          </a:bodyPr>
          <a:lstStyle/>
          <a:p>
            <a:r>
              <a:rPr lang="de-DE" sz="1050" dirty="0" err="1"/>
              <a:t>see</a:t>
            </a:r>
            <a:r>
              <a:rPr lang="de-DE" sz="1050" dirty="0"/>
              <a:t> also </a:t>
            </a:r>
            <a:r>
              <a:rPr lang="en-GB" sz="1050" dirty="0">
                <a:effectLst/>
              </a:rPr>
              <a:t>Markus </a:t>
            </a:r>
            <a:r>
              <a:rPr lang="en-GB" sz="1050" dirty="0" err="1">
                <a:effectLst/>
              </a:rPr>
              <a:t>Tischer</a:t>
            </a:r>
            <a:r>
              <a:rPr lang="en-GB" sz="1050" dirty="0">
                <a:effectLst/>
              </a:rPr>
              <a:t> </a:t>
            </a:r>
            <a:r>
              <a:rPr lang="en-GB" sz="1050" i="1" dirty="0">
                <a:effectLst/>
              </a:rPr>
              <a:t>et al.</a:t>
            </a:r>
            <a:r>
              <a:rPr lang="en-GB" sz="1050" dirty="0">
                <a:effectLst/>
              </a:rPr>
              <a:t> 2025 </a:t>
            </a:r>
            <a:r>
              <a:rPr lang="en-GB" sz="1050" i="1" dirty="0">
                <a:effectLst/>
              </a:rPr>
              <a:t>J. Phys.: Conf. Ser.</a:t>
            </a:r>
            <a:r>
              <a:rPr lang="en-GB" sz="1050" dirty="0">
                <a:effectLst/>
              </a:rPr>
              <a:t> </a:t>
            </a:r>
            <a:r>
              <a:rPr lang="en-GB" sz="1050" b="1" dirty="0">
                <a:effectLst/>
              </a:rPr>
              <a:t>3010</a:t>
            </a:r>
            <a:r>
              <a:rPr lang="en-GB" sz="1050" dirty="0">
                <a:effectLst/>
              </a:rPr>
              <a:t> 012045</a:t>
            </a:r>
          </a:p>
          <a:p>
            <a:r>
              <a:rPr lang="en-GB" sz="1050" dirty="0">
                <a:effectLst/>
              </a:rPr>
              <a:t>DOI 10.1088/1742-6596/3010/1/012045</a:t>
            </a:r>
            <a:endParaRPr lang="en-GB" sz="1050" dirty="0"/>
          </a:p>
        </p:txBody>
      </p:sp>
      <p:sp>
        <p:nvSpPr>
          <p:cNvPr id="4" name="Textfeld 3">
            <a:extLst>
              <a:ext uri="{FF2B5EF4-FFF2-40B4-BE49-F238E27FC236}">
                <a16:creationId xmlns:a16="http://schemas.microsoft.com/office/drawing/2014/main" id="{DDD536EE-C737-533B-36B9-2B11EEF6A162}"/>
              </a:ext>
            </a:extLst>
          </p:cNvPr>
          <p:cNvSpPr txBox="1"/>
          <p:nvPr/>
        </p:nvSpPr>
        <p:spPr>
          <a:xfrm>
            <a:off x="2790791" y="980728"/>
            <a:ext cx="2839239" cy="369332"/>
          </a:xfrm>
          <a:prstGeom prst="rect">
            <a:avLst/>
          </a:prstGeom>
          <a:noFill/>
        </p:spPr>
        <p:txBody>
          <a:bodyPr wrap="none" rtlCol="0">
            <a:spAutoFit/>
          </a:bodyPr>
          <a:lstStyle/>
          <a:p>
            <a:r>
              <a:rPr lang="en-GB" i="1" dirty="0"/>
              <a:t>Kick errors and multipoles</a:t>
            </a:r>
          </a:p>
        </p:txBody>
      </p:sp>
      <p:pic>
        <p:nvPicPr>
          <p:cNvPr id="4098" name="Picture 2">
            <a:extLst>
              <a:ext uri="{FF2B5EF4-FFF2-40B4-BE49-F238E27FC236}">
                <a16:creationId xmlns:a16="http://schemas.microsoft.com/office/drawing/2014/main" id="{005F8413-F779-F51A-145B-D39DE771E7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6300"/>
          <a:stretch/>
        </p:blipFill>
        <p:spPr bwMode="auto">
          <a:xfrm>
            <a:off x="257436" y="1455635"/>
            <a:ext cx="5106652" cy="181908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827F391A-C2CF-97E7-C1F2-5B4F49602CBA}"/>
              </a:ext>
            </a:extLst>
          </p:cNvPr>
          <p:cNvSpPr txBox="1"/>
          <p:nvPr/>
        </p:nvSpPr>
        <p:spPr>
          <a:xfrm>
            <a:off x="5430298" y="1679871"/>
            <a:ext cx="2653712" cy="923330"/>
          </a:xfrm>
          <a:prstGeom prst="rect">
            <a:avLst/>
          </a:prstGeom>
          <a:noFill/>
        </p:spPr>
        <p:txBody>
          <a:bodyPr wrap="square" rtlCol="0">
            <a:spAutoFit/>
          </a:bodyPr>
          <a:lstStyle/>
          <a:p>
            <a:r>
              <a:rPr lang="en-US" dirty="0"/>
              <a:t>Transverse dependence of vert. and </a:t>
            </a:r>
            <a:r>
              <a:rPr lang="en-US" dirty="0" err="1"/>
              <a:t>horiz</a:t>
            </a:r>
            <a:r>
              <a:rPr lang="en-US" dirty="0"/>
              <a:t>. field integrals at </a:t>
            </a:r>
            <a:r>
              <a:rPr lang="en-GB" dirty="0"/>
              <a:t>gap = 2mm</a:t>
            </a:r>
          </a:p>
        </p:txBody>
      </p:sp>
      <p:sp>
        <p:nvSpPr>
          <p:cNvPr id="12" name="Textfeld 11">
            <a:extLst>
              <a:ext uri="{FF2B5EF4-FFF2-40B4-BE49-F238E27FC236}">
                <a16:creationId xmlns:a16="http://schemas.microsoft.com/office/drawing/2014/main" id="{4F86EF76-0CEB-0F50-D69E-27EBD44C95BE}"/>
              </a:ext>
            </a:extLst>
          </p:cNvPr>
          <p:cNvSpPr txBox="1"/>
          <p:nvPr/>
        </p:nvSpPr>
        <p:spPr>
          <a:xfrm>
            <a:off x="2195736" y="1408016"/>
            <a:ext cx="1440160" cy="276999"/>
          </a:xfrm>
          <a:prstGeom prst="rect">
            <a:avLst/>
          </a:prstGeom>
          <a:noFill/>
        </p:spPr>
        <p:txBody>
          <a:bodyPr wrap="square" rtlCol="0">
            <a:spAutoFit/>
          </a:bodyPr>
          <a:lstStyle/>
          <a:p>
            <a:r>
              <a:rPr lang="de-DE" sz="1200" dirty="0"/>
              <a:t>Shift </a:t>
            </a:r>
            <a:r>
              <a:rPr lang="de-DE" sz="1200" dirty="0" err="1"/>
              <a:t>dependence</a:t>
            </a:r>
            <a:endParaRPr lang="en-GB" sz="1200" dirty="0" err="1"/>
          </a:p>
        </p:txBody>
      </p:sp>
      <p:sp>
        <p:nvSpPr>
          <p:cNvPr id="15" name="Textfeld 14">
            <a:extLst>
              <a:ext uri="{FF2B5EF4-FFF2-40B4-BE49-F238E27FC236}">
                <a16:creationId xmlns:a16="http://schemas.microsoft.com/office/drawing/2014/main" id="{696C6052-75BA-B873-2500-5ED1053BFF7C}"/>
              </a:ext>
            </a:extLst>
          </p:cNvPr>
          <p:cNvSpPr txBox="1"/>
          <p:nvPr/>
        </p:nvSpPr>
        <p:spPr>
          <a:xfrm>
            <a:off x="3731821" y="3429000"/>
            <a:ext cx="1440160" cy="276999"/>
          </a:xfrm>
          <a:prstGeom prst="rect">
            <a:avLst/>
          </a:prstGeom>
          <a:noFill/>
        </p:spPr>
        <p:txBody>
          <a:bodyPr wrap="square" rtlCol="0">
            <a:spAutoFit/>
          </a:bodyPr>
          <a:lstStyle/>
          <a:p>
            <a:r>
              <a:rPr lang="de-DE" sz="1200" dirty="0"/>
              <a:t>Gap </a:t>
            </a:r>
            <a:r>
              <a:rPr lang="de-DE" sz="1200" dirty="0" err="1"/>
              <a:t>dependence</a:t>
            </a:r>
            <a:endParaRPr lang="en-GB" sz="1200" dirty="0" err="1"/>
          </a:p>
        </p:txBody>
      </p:sp>
    </p:spTree>
    <p:extLst>
      <p:ext uri="{BB962C8B-B14F-4D97-AF65-F5344CB8AC3E}">
        <p14:creationId xmlns:p14="http://schemas.microsoft.com/office/powerpoint/2010/main" val="4109201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894D87-32A4-450B-5B65-ED3106A161F3}"/>
              </a:ext>
            </a:extLst>
          </p:cNvPr>
          <p:cNvSpPr>
            <a:spLocks noGrp="1"/>
          </p:cNvSpPr>
          <p:nvPr>
            <p:ph type="title"/>
          </p:nvPr>
        </p:nvSpPr>
        <p:spPr/>
        <p:txBody>
          <a:bodyPr/>
          <a:lstStyle/>
          <a:p>
            <a:r>
              <a:rPr lang="en-US" dirty="0"/>
              <a:t>FLASH1 Seeding upgrade</a:t>
            </a:r>
            <a:endParaRPr lang="en-GB" dirty="0"/>
          </a:p>
        </p:txBody>
      </p:sp>
      <p:sp>
        <p:nvSpPr>
          <p:cNvPr id="3" name="Textplatzhalter 2">
            <a:extLst>
              <a:ext uri="{FF2B5EF4-FFF2-40B4-BE49-F238E27FC236}">
                <a16:creationId xmlns:a16="http://schemas.microsoft.com/office/drawing/2014/main" id="{44DE612F-CC10-7A4C-2FA9-FD5C7024D222}"/>
              </a:ext>
            </a:extLst>
          </p:cNvPr>
          <p:cNvSpPr>
            <a:spLocks noGrp="1"/>
          </p:cNvSpPr>
          <p:nvPr>
            <p:ph type="body" sz="quarter" idx="13"/>
          </p:nvPr>
        </p:nvSpPr>
        <p:spPr/>
        <p:txBody>
          <a:bodyPr/>
          <a:lstStyle/>
          <a:p>
            <a:r>
              <a:rPr lang="en-US" dirty="0"/>
              <a:t>General layout of the radiation section</a:t>
            </a:r>
            <a:endParaRPr lang="en-GB" dirty="0"/>
          </a:p>
          <a:p>
            <a:endParaRPr lang="en-GB" dirty="0"/>
          </a:p>
        </p:txBody>
      </p:sp>
      <p:sp>
        <p:nvSpPr>
          <p:cNvPr id="4" name="Inhaltsplatzhalter 3">
            <a:extLst>
              <a:ext uri="{FF2B5EF4-FFF2-40B4-BE49-F238E27FC236}">
                <a16:creationId xmlns:a16="http://schemas.microsoft.com/office/drawing/2014/main" id="{64D7BD01-3A61-776B-8F92-976591FE2AC7}"/>
              </a:ext>
            </a:extLst>
          </p:cNvPr>
          <p:cNvSpPr>
            <a:spLocks noGrp="1"/>
          </p:cNvSpPr>
          <p:nvPr>
            <p:ph idx="1"/>
          </p:nvPr>
        </p:nvSpPr>
        <p:spPr>
          <a:xfrm>
            <a:off x="293390" y="1933577"/>
            <a:ext cx="5358730" cy="2338405"/>
          </a:xfrm>
        </p:spPr>
        <p:txBody>
          <a:bodyPr/>
          <a:lstStyle/>
          <a:p>
            <a:pPr marL="285750" indent="-285750">
              <a:lnSpc>
                <a:spcPct val="100000"/>
              </a:lnSpc>
              <a:spcAft>
                <a:spcPts val="0"/>
              </a:spcAft>
              <a:buFont typeface="Arial" panose="020B0604020202020204" pitchFamily="34" charset="0"/>
              <a:buChar char="•"/>
            </a:pPr>
            <a:r>
              <a:rPr lang="en-GB" dirty="0"/>
              <a:t>2 Modulator undulators with 84mm period length and hybrid (</a:t>
            </a:r>
            <a:r>
              <a:rPr lang="en-GB" dirty="0" err="1"/>
              <a:t>magnets&amp;poles</a:t>
            </a:r>
            <a:r>
              <a:rPr lang="en-GB" dirty="0"/>
              <a:t>) structure.</a:t>
            </a:r>
          </a:p>
          <a:p>
            <a:pPr marL="285750" indent="-285750">
              <a:lnSpc>
                <a:spcPct val="100000"/>
              </a:lnSpc>
              <a:spcAft>
                <a:spcPts val="0"/>
              </a:spcAft>
              <a:buFont typeface="Arial" panose="020B0604020202020204" pitchFamily="34" charset="0"/>
              <a:buChar char="•"/>
            </a:pPr>
            <a:endParaRPr lang="en-GB" sz="1000" dirty="0"/>
          </a:p>
          <a:p>
            <a:pPr marL="285750" indent="-285750">
              <a:lnSpc>
                <a:spcPct val="100000"/>
              </a:lnSpc>
              <a:spcAft>
                <a:spcPts val="0"/>
              </a:spcAft>
            </a:pPr>
            <a:r>
              <a:rPr lang="en-GB" dirty="0"/>
              <a:t>3 refurbished planar U32 undulators from </a:t>
            </a:r>
            <a:r>
              <a:rPr lang="en-GB" dirty="0" err="1"/>
              <a:t>sFLASH</a:t>
            </a:r>
            <a:r>
              <a:rPr lang="en-GB" dirty="0"/>
              <a:t> to increase the pulse energy at short wavelengths.</a:t>
            </a:r>
          </a:p>
          <a:p>
            <a:pPr marL="285750" indent="-285750">
              <a:lnSpc>
                <a:spcPct val="150000"/>
              </a:lnSpc>
              <a:spcAft>
                <a:spcPts val="0"/>
              </a:spcAft>
              <a:buFont typeface="Arial" panose="020B0604020202020204" pitchFamily="34" charset="0"/>
              <a:buChar char="•"/>
            </a:pPr>
            <a:r>
              <a:rPr lang="en-GB" dirty="0"/>
              <a:t>6 radiator undulators of APPLE III type UE35.</a:t>
            </a:r>
          </a:p>
          <a:p>
            <a:pPr marL="285750" indent="-285750">
              <a:lnSpc>
                <a:spcPct val="150000"/>
              </a:lnSpc>
              <a:spcAft>
                <a:spcPts val="0"/>
              </a:spcAft>
              <a:buFont typeface="Arial" panose="020B0604020202020204" pitchFamily="34" charset="0"/>
              <a:buChar char="•"/>
            </a:pPr>
            <a:r>
              <a:rPr lang="en-GB" dirty="0"/>
              <a:t>Wavelength range: 4 – 60 nm</a:t>
            </a:r>
          </a:p>
        </p:txBody>
      </p:sp>
      <p:sp>
        <p:nvSpPr>
          <p:cNvPr id="6" name="Fußzeilenplatzhalter 5">
            <a:extLst>
              <a:ext uri="{FF2B5EF4-FFF2-40B4-BE49-F238E27FC236}">
                <a16:creationId xmlns:a16="http://schemas.microsoft.com/office/drawing/2014/main" id="{D7F71030-2B38-A4B6-C4D1-4566F664882B}"/>
              </a:ext>
            </a:extLst>
          </p:cNvPr>
          <p:cNvSpPr>
            <a:spLocks noGrp="1"/>
          </p:cNvSpPr>
          <p:nvPr>
            <p:ph type="ftr" sz="quarter" idx="11"/>
          </p:nvPr>
        </p:nvSpPr>
        <p:spPr/>
        <p:txBody>
          <a:bodyPr/>
          <a:lstStyle/>
          <a:p>
            <a:r>
              <a:rPr lang="en-GB"/>
              <a:t>APPLE-III developments at DESY - </a:t>
            </a:r>
            <a:r>
              <a:rPr lang="en-US"/>
              <a:t>Kathrin Götze, ID26 workshop, 15</a:t>
            </a:r>
            <a:r>
              <a:rPr lang="en-US" baseline="30000"/>
              <a:t>th</a:t>
            </a:r>
            <a:r>
              <a:rPr lang="en-US"/>
              <a:t> May 2026</a:t>
            </a:r>
            <a:endParaRPr lang="en-US" dirty="0"/>
          </a:p>
        </p:txBody>
      </p:sp>
      <p:pic>
        <p:nvPicPr>
          <p:cNvPr id="7" name="Grafik 6">
            <a:extLst>
              <a:ext uri="{FF2B5EF4-FFF2-40B4-BE49-F238E27FC236}">
                <a16:creationId xmlns:a16="http://schemas.microsoft.com/office/drawing/2014/main" id="{42323320-62E1-00EA-5AD2-F0185862D1D1}"/>
              </a:ext>
            </a:extLst>
          </p:cNvPr>
          <p:cNvPicPr>
            <a:picLocks noChangeAspect="1"/>
          </p:cNvPicPr>
          <p:nvPr/>
        </p:nvPicPr>
        <p:blipFill>
          <a:blip r:embed="rId3"/>
          <a:stretch>
            <a:fillRect/>
          </a:stretch>
        </p:blipFill>
        <p:spPr>
          <a:xfrm flipH="1">
            <a:off x="313973" y="4414081"/>
            <a:ext cx="8323533" cy="1206716"/>
          </a:xfrm>
          <a:prstGeom prst="rect">
            <a:avLst/>
          </a:prstGeom>
        </p:spPr>
      </p:pic>
      <p:pic>
        <p:nvPicPr>
          <p:cNvPr id="8" name="Grafik 7">
            <a:extLst>
              <a:ext uri="{FF2B5EF4-FFF2-40B4-BE49-F238E27FC236}">
                <a16:creationId xmlns:a16="http://schemas.microsoft.com/office/drawing/2014/main" id="{43801B2E-DD5F-1525-D901-EAF21AFC9C24}"/>
              </a:ext>
            </a:extLst>
          </p:cNvPr>
          <p:cNvPicPr>
            <a:picLocks noChangeAspect="1"/>
          </p:cNvPicPr>
          <p:nvPr/>
        </p:nvPicPr>
        <p:blipFill>
          <a:blip r:embed="rId4"/>
          <a:srcRect t="58242"/>
          <a:stretch/>
        </p:blipFill>
        <p:spPr>
          <a:xfrm>
            <a:off x="274602" y="1107924"/>
            <a:ext cx="8365178" cy="722799"/>
          </a:xfrm>
          <a:prstGeom prst="rect">
            <a:avLst/>
          </a:prstGeom>
        </p:spPr>
      </p:pic>
      <p:sp>
        <p:nvSpPr>
          <p:cNvPr id="9" name="Geschweifte Klammer links 8">
            <a:extLst>
              <a:ext uri="{FF2B5EF4-FFF2-40B4-BE49-F238E27FC236}">
                <a16:creationId xmlns:a16="http://schemas.microsoft.com/office/drawing/2014/main" id="{76E5F610-208F-DE9F-78B6-A0BFEAF6F6AC}"/>
              </a:ext>
            </a:extLst>
          </p:cNvPr>
          <p:cNvSpPr/>
          <p:nvPr/>
        </p:nvSpPr>
        <p:spPr>
          <a:xfrm rot="16200000">
            <a:off x="6113907" y="3239296"/>
            <a:ext cx="261611" cy="4785586"/>
          </a:xfrm>
          <a:prstGeom prst="lef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Textfeld 9">
            <a:extLst>
              <a:ext uri="{FF2B5EF4-FFF2-40B4-BE49-F238E27FC236}">
                <a16:creationId xmlns:a16="http://schemas.microsoft.com/office/drawing/2014/main" id="{FA6FB36D-9732-48FA-537C-05791C988242}"/>
              </a:ext>
            </a:extLst>
          </p:cNvPr>
          <p:cNvSpPr txBox="1"/>
          <p:nvPr/>
        </p:nvSpPr>
        <p:spPr>
          <a:xfrm>
            <a:off x="5207165" y="5780641"/>
            <a:ext cx="3172663" cy="338554"/>
          </a:xfrm>
          <a:prstGeom prst="rect">
            <a:avLst/>
          </a:prstGeom>
          <a:noFill/>
        </p:spPr>
        <p:txBody>
          <a:bodyPr wrap="none" rtlCol="0">
            <a:spAutoFit/>
          </a:bodyPr>
          <a:lstStyle/>
          <a:p>
            <a:r>
              <a:rPr lang="en-GB" sz="1600" dirty="0"/>
              <a:t>Radiator undulators (APPLE III)</a:t>
            </a:r>
            <a:endParaRPr lang="de-DE" sz="1600" dirty="0" err="1"/>
          </a:p>
        </p:txBody>
      </p:sp>
      <p:sp>
        <p:nvSpPr>
          <p:cNvPr id="11" name="Textfeld 10">
            <a:extLst>
              <a:ext uri="{FF2B5EF4-FFF2-40B4-BE49-F238E27FC236}">
                <a16:creationId xmlns:a16="http://schemas.microsoft.com/office/drawing/2014/main" id="{453806AD-0903-617E-B0C1-672710DF7E6E}"/>
              </a:ext>
            </a:extLst>
          </p:cNvPr>
          <p:cNvSpPr txBox="1"/>
          <p:nvPr/>
        </p:nvSpPr>
        <p:spPr>
          <a:xfrm>
            <a:off x="910088" y="5852803"/>
            <a:ext cx="2941831" cy="338554"/>
          </a:xfrm>
          <a:prstGeom prst="rect">
            <a:avLst/>
          </a:prstGeom>
          <a:noFill/>
        </p:spPr>
        <p:txBody>
          <a:bodyPr wrap="square" rtlCol="0">
            <a:spAutoFit/>
          </a:bodyPr>
          <a:lstStyle/>
          <a:p>
            <a:r>
              <a:rPr lang="en-GB" sz="1600" dirty="0"/>
              <a:t>U32 undulators from </a:t>
            </a:r>
            <a:r>
              <a:rPr lang="en-GB" sz="1600" dirty="0" err="1"/>
              <a:t>sFLASH</a:t>
            </a:r>
            <a:endParaRPr lang="de-DE" sz="1600" dirty="0" err="1"/>
          </a:p>
        </p:txBody>
      </p:sp>
      <p:sp>
        <p:nvSpPr>
          <p:cNvPr id="12" name="Geschweifte Klammer links 11">
            <a:extLst>
              <a:ext uri="{FF2B5EF4-FFF2-40B4-BE49-F238E27FC236}">
                <a16:creationId xmlns:a16="http://schemas.microsoft.com/office/drawing/2014/main" id="{A9114134-14CC-8673-1023-BCFAB19C08A8}"/>
              </a:ext>
            </a:extLst>
          </p:cNvPr>
          <p:cNvSpPr/>
          <p:nvPr/>
        </p:nvSpPr>
        <p:spPr>
          <a:xfrm rot="16200000">
            <a:off x="2091055" y="4614782"/>
            <a:ext cx="261613" cy="2273641"/>
          </a:xfrm>
          <a:prstGeom prst="lef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 name="Textfeld 4">
            <a:extLst>
              <a:ext uri="{FF2B5EF4-FFF2-40B4-BE49-F238E27FC236}">
                <a16:creationId xmlns:a16="http://schemas.microsoft.com/office/drawing/2014/main" id="{2715CA7F-439A-0F9C-BEB6-45E9A3D9BEAA}"/>
              </a:ext>
            </a:extLst>
          </p:cNvPr>
          <p:cNvSpPr txBox="1"/>
          <p:nvPr/>
        </p:nvSpPr>
        <p:spPr>
          <a:xfrm>
            <a:off x="229535" y="4660089"/>
            <a:ext cx="905529" cy="338554"/>
          </a:xfrm>
          <a:prstGeom prst="rect">
            <a:avLst/>
          </a:prstGeom>
          <a:solidFill>
            <a:schemeClr val="bg1"/>
          </a:solidFill>
        </p:spPr>
        <p:txBody>
          <a:bodyPr wrap="square" rtlCol="0">
            <a:spAutoFit/>
          </a:bodyPr>
          <a:lstStyle/>
          <a:p>
            <a:r>
              <a:rPr lang="de-DE" sz="1600" dirty="0">
                <a:solidFill>
                  <a:srgbClr val="E35D50"/>
                </a:solidFill>
              </a:rPr>
              <a:t>e-beam</a:t>
            </a:r>
            <a:endParaRPr lang="en-GB" sz="1600" dirty="0" err="1">
              <a:solidFill>
                <a:srgbClr val="E35D50"/>
              </a:solidFill>
            </a:endParaRPr>
          </a:p>
        </p:txBody>
      </p:sp>
      <p:sp>
        <p:nvSpPr>
          <p:cNvPr id="13" name="Rechteck 12">
            <a:extLst>
              <a:ext uri="{FF2B5EF4-FFF2-40B4-BE49-F238E27FC236}">
                <a16:creationId xmlns:a16="http://schemas.microsoft.com/office/drawing/2014/main" id="{BA8628DB-A53D-9472-FD2C-3AA820DAD149}"/>
              </a:ext>
            </a:extLst>
          </p:cNvPr>
          <p:cNvSpPr/>
          <p:nvPr/>
        </p:nvSpPr>
        <p:spPr>
          <a:xfrm>
            <a:off x="1223024" y="4414081"/>
            <a:ext cx="468656" cy="24600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tx1"/>
              </a:solidFill>
            </a:endParaRPr>
          </a:p>
        </p:txBody>
      </p:sp>
      <p:sp>
        <p:nvSpPr>
          <p:cNvPr id="14" name="Rechteck 13">
            <a:extLst>
              <a:ext uri="{FF2B5EF4-FFF2-40B4-BE49-F238E27FC236}">
                <a16:creationId xmlns:a16="http://schemas.microsoft.com/office/drawing/2014/main" id="{9A661E8D-80B3-FBAF-E3BA-30A7E36B2FD7}"/>
              </a:ext>
            </a:extLst>
          </p:cNvPr>
          <p:cNvSpPr/>
          <p:nvPr/>
        </p:nvSpPr>
        <p:spPr>
          <a:xfrm>
            <a:off x="1979712" y="4437112"/>
            <a:ext cx="468656" cy="24600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tx1"/>
              </a:solidFill>
            </a:endParaRPr>
          </a:p>
        </p:txBody>
      </p:sp>
      <p:sp>
        <p:nvSpPr>
          <p:cNvPr id="15" name="Rechteck 14">
            <a:extLst>
              <a:ext uri="{FF2B5EF4-FFF2-40B4-BE49-F238E27FC236}">
                <a16:creationId xmlns:a16="http://schemas.microsoft.com/office/drawing/2014/main" id="{98EA663D-3910-C106-85A0-B17895583A7B}"/>
              </a:ext>
            </a:extLst>
          </p:cNvPr>
          <p:cNvSpPr/>
          <p:nvPr/>
        </p:nvSpPr>
        <p:spPr>
          <a:xfrm>
            <a:off x="2695781" y="4437112"/>
            <a:ext cx="468656" cy="24600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tx1"/>
              </a:solidFill>
            </a:endParaRPr>
          </a:p>
        </p:txBody>
      </p:sp>
      <p:sp>
        <p:nvSpPr>
          <p:cNvPr id="16" name="Rechteck 15">
            <a:extLst>
              <a:ext uri="{FF2B5EF4-FFF2-40B4-BE49-F238E27FC236}">
                <a16:creationId xmlns:a16="http://schemas.microsoft.com/office/drawing/2014/main" id="{AB51B533-5F6C-BA55-1542-C12EA69451FB}"/>
              </a:ext>
            </a:extLst>
          </p:cNvPr>
          <p:cNvSpPr/>
          <p:nvPr/>
        </p:nvSpPr>
        <p:spPr>
          <a:xfrm>
            <a:off x="4108980" y="4414080"/>
            <a:ext cx="607036" cy="22098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tx1"/>
              </a:solidFill>
            </a:endParaRPr>
          </a:p>
        </p:txBody>
      </p:sp>
      <p:sp>
        <p:nvSpPr>
          <p:cNvPr id="17" name="Rechteck 16">
            <a:extLst>
              <a:ext uri="{FF2B5EF4-FFF2-40B4-BE49-F238E27FC236}">
                <a16:creationId xmlns:a16="http://schemas.microsoft.com/office/drawing/2014/main" id="{3FD53892-E74B-4341-C35F-788AC2CD3E67}"/>
              </a:ext>
            </a:extLst>
          </p:cNvPr>
          <p:cNvSpPr/>
          <p:nvPr/>
        </p:nvSpPr>
        <p:spPr>
          <a:xfrm>
            <a:off x="5398558" y="4439100"/>
            <a:ext cx="607036" cy="22098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tx1"/>
              </a:solidFill>
            </a:endParaRPr>
          </a:p>
        </p:txBody>
      </p:sp>
      <p:sp>
        <p:nvSpPr>
          <p:cNvPr id="18" name="Rechteck 17">
            <a:extLst>
              <a:ext uri="{FF2B5EF4-FFF2-40B4-BE49-F238E27FC236}">
                <a16:creationId xmlns:a16="http://schemas.microsoft.com/office/drawing/2014/main" id="{DF6426A5-45EA-A119-AA7A-3F253C6753B4}"/>
              </a:ext>
            </a:extLst>
          </p:cNvPr>
          <p:cNvSpPr/>
          <p:nvPr/>
        </p:nvSpPr>
        <p:spPr>
          <a:xfrm>
            <a:off x="6081100" y="4427216"/>
            <a:ext cx="607036" cy="22098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tx1"/>
              </a:solidFill>
            </a:endParaRPr>
          </a:p>
        </p:txBody>
      </p:sp>
      <p:sp>
        <p:nvSpPr>
          <p:cNvPr id="19" name="Rechteck 18">
            <a:extLst>
              <a:ext uri="{FF2B5EF4-FFF2-40B4-BE49-F238E27FC236}">
                <a16:creationId xmlns:a16="http://schemas.microsoft.com/office/drawing/2014/main" id="{07DAD169-F783-3412-C8DF-4540EA99AE38}"/>
              </a:ext>
            </a:extLst>
          </p:cNvPr>
          <p:cNvSpPr/>
          <p:nvPr/>
        </p:nvSpPr>
        <p:spPr>
          <a:xfrm>
            <a:off x="6646619" y="4387771"/>
            <a:ext cx="607036" cy="22098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tx1"/>
              </a:solidFill>
            </a:endParaRPr>
          </a:p>
        </p:txBody>
      </p:sp>
      <p:sp>
        <p:nvSpPr>
          <p:cNvPr id="20" name="Rechteck 19">
            <a:extLst>
              <a:ext uri="{FF2B5EF4-FFF2-40B4-BE49-F238E27FC236}">
                <a16:creationId xmlns:a16="http://schemas.microsoft.com/office/drawing/2014/main" id="{88167115-7C90-A181-C266-2711748640D7}"/>
              </a:ext>
            </a:extLst>
          </p:cNvPr>
          <p:cNvSpPr/>
          <p:nvPr/>
        </p:nvSpPr>
        <p:spPr>
          <a:xfrm>
            <a:off x="7313940" y="4387771"/>
            <a:ext cx="607036" cy="22098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tx1"/>
              </a:solidFill>
            </a:endParaRPr>
          </a:p>
        </p:txBody>
      </p:sp>
      <p:sp>
        <p:nvSpPr>
          <p:cNvPr id="21" name="Rechteck 20">
            <a:extLst>
              <a:ext uri="{FF2B5EF4-FFF2-40B4-BE49-F238E27FC236}">
                <a16:creationId xmlns:a16="http://schemas.microsoft.com/office/drawing/2014/main" id="{48B84738-A8B5-353E-34E5-056F436E00B8}"/>
              </a:ext>
            </a:extLst>
          </p:cNvPr>
          <p:cNvSpPr/>
          <p:nvPr/>
        </p:nvSpPr>
        <p:spPr>
          <a:xfrm>
            <a:off x="7870968" y="4370025"/>
            <a:ext cx="607036" cy="22098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chemeClr val="tx1"/>
              </a:solidFill>
            </a:endParaRPr>
          </a:p>
        </p:txBody>
      </p:sp>
      <p:pic>
        <p:nvPicPr>
          <p:cNvPr id="24" name="Grafik 23" descr="Ein Bild, das Im Haus, Stahl, Bautechnik, Maschine enthält.&#10;&#10;KI-generierte Inhalte können fehlerhaft sein.">
            <a:extLst>
              <a:ext uri="{FF2B5EF4-FFF2-40B4-BE49-F238E27FC236}">
                <a16:creationId xmlns:a16="http://schemas.microsoft.com/office/drawing/2014/main" id="{4EFB20FD-BED2-C7A9-1322-27A724F578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0019" y="1893930"/>
            <a:ext cx="3075709" cy="2308167"/>
          </a:xfrm>
          <a:prstGeom prst="rect">
            <a:avLst/>
          </a:prstGeom>
        </p:spPr>
      </p:pic>
    </p:spTree>
    <p:extLst>
      <p:ext uri="{BB962C8B-B14F-4D97-AF65-F5344CB8AC3E}">
        <p14:creationId xmlns:p14="http://schemas.microsoft.com/office/powerpoint/2010/main" val="2439079893"/>
      </p:ext>
    </p:extLst>
  </p:cSld>
  <p:clrMapOvr>
    <a:masterClrMapping/>
  </p:clrMapOvr>
</p:sld>
</file>

<file path=ppt/theme/theme1.xml><?xml version="1.0" encoding="utf-8"?>
<a:theme xmlns:a="http://schemas.openxmlformats.org/drawingml/2006/main" name="DESY">
  <a:themeElements>
    <a:clrScheme name="Benutzerdefiniert 30">
      <a:dk1>
        <a:sysClr val="windowText" lastClr="000000"/>
      </a:dk1>
      <a:lt1>
        <a:sysClr val="window" lastClr="FFFFFF"/>
      </a:lt1>
      <a:dk2>
        <a:srgbClr val="898D8D"/>
      </a:dk2>
      <a:lt2>
        <a:srgbClr val="B2B4B2"/>
      </a:lt2>
      <a:accent1>
        <a:srgbClr val="007BC8"/>
      </a:accent1>
      <a:accent2>
        <a:srgbClr val="EB6E0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DESY_PowerPoint_4x3_en_2022" id="{E93C1CD5-99D2-3B42-B995-9E4C048B1E4C}" vid="{CEEBB94D-8691-4B44-8E2B-F7E1F01EF89A}"/>
    </a:ext>
  </a:extLst>
</a:theme>
</file>

<file path=ppt/theme/theme2.xml><?xml version="1.0" encoding="utf-8"?>
<a:theme xmlns:a="http://schemas.openxmlformats.org/drawingml/2006/main" name="Office">
  <a:themeElements>
    <a:clrScheme name="Benutzerdefiniert 30">
      <a:dk1>
        <a:sysClr val="windowText" lastClr="000000"/>
      </a:dk1>
      <a:lt1>
        <a:sysClr val="window" lastClr="FFFFFF"/>
      </a:lt1>
      <a:dk2>
        <a:srgbClr val="898D8D"/>
      </a:dk2>
      <a:lt2>
        <a:srgbClr val="B2B4B2"/>
      </a:lt2>
      <a:accent1>
        <a:srgbClr val="007BC8"/>
      </a:accent1>
      <a:accent2>
        <a:srgbClr val="EB6E0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30">
      <a:dk1>
        <a:sysClr val="windowText" lastClr="000000"/>
      </a:dk1>
      <a:lt1>
        <a:sysClr val="window" lastClr="FFFFFF"/>
      </a:lt1>
      <a:dk2>
        <a:srgbClr val="898D8D"/>
      </a:dk2>
      <a:lt2>
        <a:srgbClr val="B2B4B2"/>
      </a:lt2>
      <a:accent1>
        <a:srgbClr val="007BC8"/>
      </a:accent1>
      <a:accent2>
        <a:srgbClr val="EB6E0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FLASH Rev Meeting_Rad Mod PS_Goetze</Template>
  <TotalTime>0</TotalTime>
  <Words>3348</Words>
  <Application>Microsoft Office PowerPoint</Application>
  <PresentationFormat>Bildschirmpräsentation (4:3)</PresentationFormat>
  <Paragraphs>523</Paragraphs>
  <Slides>28</Slides>
  <Notes>28</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28</vt:i4>
      </vt:variant>
    </vt:vector>
  </HeadingPairs>
  <TitlesOfParts>
    <vt:vector size="35" baseType="lpstr">
      <vt:lpstr>Arial</vt:lpstr>
      <vt:lpstr>Arial Unicode MS</vt:lpstr>
      <vt:lpstr>Calibri</vt:lpstr>
      <vt:lpstr>DesySans Office</vt:lpstr>
      <vt:lpstr>DilleniaUPC</vt:lpstr>
      <vt:lpstr>Wingdings</vt:lpstr>
      <vt:lpstr>DESY</vt:lpstr>
      <vt:lpstr>APPLE III developments at DESY</vt:lpstr>
      <vt:lpstr>Outline</vt:lpstr>
      <vt:lpstr>APPLE III concept</vt:lpstr>
      <vt:lpstr>APPLE III concept</vt:lpstr>
      <vt:lpstr>APPLE III concept</vt:lpstr>
      <vt:lpstr>APPLE III Afterburner</vt:lpstr>
      <vt:lpstr>APPLE III Afterburner for FLASH2</vt:lpstr>
      <vt:lpstr>APPLE III Afterburner for FLASH2</vt:lpstr>
      <vt:lpstr>FLASH1 Seeding upgrade</vt:lpstr>
      <vt:lpstr>Six UE35 APPLE III for FLASH1</vt:lpstr>
      <vt:lpstr>Six UE35 APPLE III for FLASH1</vt:lpstr>
      <vt:lpstr>Lessons learnt</vt:lpstr>
      <vt:lpstr>Lessons learnt</vt:lpstr>
      <vt:lpstr>Lessons learnt</vt:lpstr>
      <vt:lpstr>Lessons learnt</vt:lpstr>
      <vt:lpstr>Summary and Outlook</vt:lpstr>
      <vt:lpstr>Back up</vt:lpstr>
      <vt:lpstr>The FLASH2020+ upgrade</vt:lpstr>
      <vt:lpstr>Six UE35 APPLE III for FLASH1</vt:lpstr>
      <vt:lpstr>Six UE35 APPLE III for FLASH1</vt:lpstr>
      <vt:lpstr>Lessons learnt</vt:lpstr>
      <vt:lpstr>APPLEIII Afterburner for FLASH2</vt:lpstr>
      <vt:lpstr>Modulators</vt:lpstr>
      <vt:lpstr>Modulators</vt:lpstr>
      <vt:lpstr>Refurbished U32s from sFLASH</vt:lpstr>
      <vt:lpstr>Resistive coils with variable field direction</vt:lpstr>
      <vt:lpstr>Phase shifters</vt:lpstr>
      <vt:lpstr>Phase shifters and corrector coils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Goetze, Kathrin Constanze</dc:creator>
  <cp:lastModifiedBy>Goetze, Kathrin Constanze</cp:lastModifiedBy>
  <cp:revision>290</cp:revision>
  <dcterms:created xsi:type="dcterms:W3CDTF">2024-10-04T08:43:33Z</dcterms:created>
  <dcterms:modified xsi:type="dcterms:W3CDTF">2026-05-13T09:59:36Z</dcterms:modified>
</cp:coreProperties>
</file>