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339" r:id="rId3"/>
    <p:sldId id="517" r:id="rId4"/>
    <p:sldId id="508" r:id="rId5"/>
    <p:sldId id="509" r:id="rId6"/>
    <p:sldId id="518" r:id="rId7"/>
    <p:sldId id="360" r:id="rId8"/>
    <p:sldId id="287" r:id="rId9"/>
    <p:sldId id="507" r:id="rId10"/>
    <p:sldId id="379" r:id="rId11"/>
    <p:sldId id="374" r:id="rId12"/>
    <p:sldId id="377" r:id="rId13"/>
    <p:sldId id="386" r:id="rId14"/>
    <p:sldId id="519" r:id="rId15"/>
    <p:sldId id="497" r:id="rId16"/>
    <p:sldId id="499" r:id="rId17"/>
    <p:sldId id="503" r:id="rId18"/>
    <p:sldId id="505" r:id="rId19"/>
    <p:sldId id="504" r:id="rId20"/>
    <p:sldId id="506" r:id="rId21"/>
    <p:sldId id="520" r:id="rId22"/>
    <p:sldId id="511" r:id="rId23"/>
    <p:sldId id="512" r:id="rId24"/>
    <p:sldId id="515" r:id="rId25"/>
    <p:sldId id="516" r:id="rId26"/>
    <p:sldId id="514" r:id="rId27"/>
    <p:sldId id="521" r:id="rId28"/>
    <p:sldId id="522" r:id="rId29"/>
    <p:sldId id="358" r:id="rId30"/>
    <p:sldId id="378" r:id="rId31"/>
  </p:sldIdLst>
  <p:sldSz cx="9144000" cy="6858000" type="screen4x3"/>
  <p:notesSz cx="6858000" cy="9144000"/>
  <p:embeddedFontLst>
    <p:embeddedFont>
      <p:font typeface="Meiryo UI" panose="020B0604030504040204" pitchFamily="50" charset="-128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Meiryo UI" pitchFamily="50" charset="-128"/>
        <a:ea typeface="メイリオ" pitchFamily="50" charset="-128"/>
        <a:cs typeface="メイリオ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shi Tanaka" initials="TT" lastIdx="2" clrIdx="0">
    <p:extLst>
      <p:ext uri="{19B8F6BF-5375-455C-9EA6-DF929625EA0E}">
        <p15:presenceInfo xmlns:p15="http://schemas.microsoft.com/office/powerpoint/2012/main" userId="Takashi Tana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17181-F6A8-4518-8427-6C9B0420DE9A}" type="datetimeFigureOut">
              <a:rPr lang="ja-JP" altLang="en-US"/>
              <a:pPr>
                <a:defRPr/>
              </a:pPr>
              <a:t>2026/5/15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BDA86C-0693-49F8-931F-4D67FB55AB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7766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DA86C-0693-49F8-931F-4D67FB55AB84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50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AB00-D339-46F2-A903-B7301F5B8E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559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468313" y="765175"/>
            <a:ext cx="1782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Meiryo UI" pitchFamily="50" charset="-128"/>
                <a:ea typeface="メイリオ" pitchFamily="50" charset="-128"/>
                <a:cs typeface="メイリオ" pitchFamily="50" charset="-128"/>
              </a:defRPr>
            </a:lvl9pPr>
          </a:lstStyle>
          <a:p>
            <a:pPr>
              <a:defRPr/>
            </a:pPr>
            <a:r>
              <a:rPr lang="en-US" altLang="ja-JP" sz="3600"/>
              <a:t>Outline</a:t>
            </a:r>
            <a:endParaRPr lang="ja-JP" altLang="en-US" sz="36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>
            <a:lvl3pPr marL="1143000" indent="-228600">
              <a:buSzPct val="50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8532813" y="6597650"/>
            <a:ext cx="611187" cy="258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560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>
            <a:lvl3pPr marL="1143000" indent="-228600">
              <a:buSzPct val="50000"/>
              <a:buFont typeface="Wingdings" pitchFamily="2" charset="2"/>
              <a:buChar char="Ø"/>
              <a:defRPr/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>
          <a:xfrm>
            <a:off x="0" y="6597650"/>
            <a:ext cx="8532813" cy="2603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>
          <a:xfrm>
            <a:off x="8532813" y="6597650"/>
            <a:ext cx="611187" cy="258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1EC06D-8691-4A0E-ABEA-C1698ED8076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97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C60DE-04D6-46AB-BE48-5FB3134255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メイリオ" pitchFamily="5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Meiryo UI" pitchFamily="50" charset="-128"/>
          <a:ea typeface="メイリオ" pitchFamily="50" charset="-128"/>
          <a:cs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>
          <a:xfrm>
            <a:off x="0" y="1039391"/>
            <a:ext cx="9144000" cy="2561060"/>
          </a:xfrm>
        </p:spPr>
        <p:txBody>
          <a:bodyPr/>
          <a:lstStyle/>
          <a:p>
            <a:r>
              <a:rPr lang="en-US" altLang="ja-JP" sz="3600" dirty="0"/>
              <a:t>Undulator Demagnetization and </a:t>
            </a:r>
            <a:br>
              <a:rPr lang="en-US" altLang="ja-JP" sz="3600" dirty="0"/>
            </a:br>
            <a:r>
              <a:rPr lang="en-US" altLang="ja-JP" sz="3600" dirty="0"/>
              <a:t>Related Issues in SPring-8 and SACLA</a:t>
            </a:r>
            <a:endParaRPr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57275" y="3879376"/>
            <a:ext cx="7029450" cy="11287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>
                <a:solidFill>
                  <a:schemeClr val="tx1"/>
                </a:solidFill>
                <a:cs typeface="+mn-cs"/>
              </a:rPr>
              <a:t>Takashi TANAKA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>
                <a:solidFill>
                  <a:schemeClr val="tx1"/>
                </a:solidFill>
                <a:cs typeface="+mn-cs"/>
              </a:rPr>
              <a:t>on behalf of SPring-8 ID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Demagnetization in SACLA BL1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5ABB00-1634-DF53-CAEA-FD3C13D51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6" y="1059740"/>
            <a:ext cx="8582768" cy="57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1722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Local </a:t>
            </a:r>
            <a:r>
              <a:rPr kumimoji="1" lang="en-US" altLang="ja-JP" dirty="0" err="1"/>
              <a:t>demag</a:t>
            </a:r>
            <a:r>
              <a:rPr kumimoji="1" lang="en-US" altLang="ja-JP" dirty="0"/>
              <a:t>. in BL3(&amp;2)</a:t>
            </a:r>
            <a:endParaRPr lang="en-US" altLang="ja-JP" dirty="0"/>
          </a:p>
          <a:p>
            <a:pPr lvl="1"/>
            <a:r>
              <a:rPr lang="en-US" altLang="ja-JP" dirty="0"/>
              <a:t>Extremely localized (~10 cm = 0.1%) and thus practically not a critical problem</a:t>
            </a:r>
          </a:p>
          <a:p>
            <a:r>
              <a:rPr lang="en-US" altLang="ja-JP" dirty="0"/>
              <a:t>Global </a:t>
            </a:r>
            <a:r>
              <a:rPr lang="en-US" altLang="ja-JP" dirty="0" err="1"/>
              <a:t>demag</a:t>
            </a:r>
            <a:r>
              <a:rPr lang="en-US" altLang="ja-JP" dirty="0"/>
              <a:t>. in BL1</a:t>
            </a:r>
          </a:p>
          <a:p>
            <a:pPr lvl="1"/>
            <a:r>
              <a:rPr lang="en-US" altLang="ja-JP" dirty="0"/>
              <a:t>Phase error &gt; 160</a:t>
            </a:r>
            <a:r>
              <a:rPr lang="en-US" altLang="ja-JP" baseline="30000" dirty="0"/>
              <a:t>o</a:t>
            </a:r>
            <a:r>
              <a:rPr lang="en-US" altLang="ja-JP" dirty="0"/>
              <a:t> (#1); FEL gain greatly reduced (next slide)</a:t>
            </a:r>
          </a:p>
          <a:p>
            <a:pPr lvl="1"/>
            <a:r>
              <a:rPr lang="en-US" altLang="ja-JP" dirty="0"/>
              <a:t>Much faster than BL2&amp;3</a:t>
            </a:r>
            <a:r>
              <a:rPr lang="ja-JP" altLang="en-US" dirty="0"/>
              <a:t> </a:t>
            </a:r>
            <a:r>
              <a:rPr lang="en-US" altLang="ja-JP" dirty="0"/>
              <a:t>regardless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lower</a:t>
            </a:r>
            <a:r>
              <a:rPr lang="ja-JP" altLang="en-US" dirty="0"/>
              <a:t> </a:t>
            </a:r>
            <a:r>
              <a:rPr lang="en-US" altLang="ja-JP" dirty="0"/>
              <a:t>e</a:t>
            </a:r>
            <a:r>
              <a:rPr lang="en-US" altLang="ja-JP" baseline="30000" dirty="0"/>
              <a:t>-</a:t>
            </a:r>
            <a:r>
              <a:rPr lang="ja-JP" altLang="en-US" dirty="0"/>
              <a:t> </a:t>
            </a:r>
            <a:r>
              <a:rPr lang="en-US" altLang="ja-JP" dirty="0"/>
              <a:t>energy (bad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 matching?)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15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History of FEL Output in BL1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4394A9-939A-5644-8795-549B984D3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70" y="980728"/>
            <a:ext cx="7985060" cy="58772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65564" y="1226127"/>
            <a:ext cx="155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 of </a:t>
            </a:r>
          </a:p>
          <a:p>
            <a:r>
              <a:rPr kumimoji="1" lang="en-US" altLang="ja-JP" dirty="0"/>
              <a:t>K. </a:t>
            </a:r>
            <a:r>
              <a:rPr kumimoji="1" lang="en-US" altLang="ja-JP" dirty="0" err="1"/>
              <a:t>Togawa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12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Countermeasures in BL1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64185"/>
          </a:xfrm>
        </p:spPr>
        <p:txBody>
          <a:bodyPr/>
          <a:lstStyle/>
          <a:p>
            <a:r>
              <a:rPr lang="en-US" altLang="ja-JP" dirty="0"/>
              <a:t>Recover the FEL gain by</a:t>
            </a:r>
          </a:p>
          <a:p>
            <a:pPr lvl="1"/>
            <a:r>
              <a:rPr lang="en-US" altLang="ja-JP" dirty="0"/>
              <a:t>Replacement of 2 IVUs with new ones (borrowed from BL2&amp;3)</a:t>
            </a:r>
          </a:p>
          <a:p>
            <a:pPr lvl="1"/>
            <a:r>
              <a:rPr lang="en-US" altLang="ja-JP" dirty="0"/>
              <a:t>Partially fixing 1 IVU (by introducing a local gap variation)</a:t>
            </a:r>
          </a:p>
          <a:p>
            <a:r>
              <a:rPr lang="en-US" altLang="ja-JP" dirty="0"/>
              <a:t>Reduce e</a:t>
            </a:r>
            <a:r>
              <a:rPr lang="en-US" altLang="ja-JP" baseline="30000" dirty="0"/>
              <a:t>-</a:t>
            </a:r>
            <a:r>
              <a:rPr lang="en-US" altLang="ja-JP" dirty="0"/>
              <a:t> to hit the magnet by</a:t>
            </a:r>
          </a:p>
          <a:p>
            <a:pPr lvl="1"/>
            <a:r>
              <a:rPr lang="en-US" altLang="ja-JP" dirty="0"/>
              <a:t>Collimator at the upstream of BL1</a:t>
            </a:r>
          </a:p>
          <a:p>
            <a:pPr lvl="1"/>
            <a:r>
              <a:rPr lang="en-US" altLang="ja-JP" dirty="0"/>
              <a:t>Opening the gap as much as possible (during e</a:t>
            </a:r>
            <a:r>
              <a:rPr lang="en-US" altLang="ja-JP" baseline="30000" dirty="0"/>
              <a:t>-</a:t>
            </a:r>
            <a:r>
              <a:rPr lang="en-US" altLang="ja-JP" dirty="0"/>
              <a:t> tuning etc.)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455163C-8E0F-4C0A-2812-A0188D8D77F3}"/>
              </a:ext>
            </a:extLst>
          </p:cNvPr>
          <p:cNvSpPr/>
          <p:nvPr/>
        </p:nvSpPr>
        <p:spPr>
          <a:xfrm>
            <a:off x="542685" y="5586746"/>
            <a:ext cx="8058630" cy="1141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Routine on-site measurements </a:t>
            </a:r>
            <a:r>
              <a:rPr lang="en-US" altLang="ja-JP" sz="2800" b="1" dirty="0"/>
              <a:t>have </a:t>
            </a:r>
            <a:r>
              <a:rPr kumimoji="1" lang="en-US" altLang="ja-JP" sz="2800" b="1" dirty="0"/>
              <a:t>revealed that these measures work fine!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09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B6F13-C32F-BCD6-47D6-A9C5A544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323F9B3-530E-A2D1-F203-913B76399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Demagnetization in IVUs</a:t>
            </a:r>
          </a:p>
          <a:p>
            <a:pPr lvl="1"/>
            <a:r>
              <a:rPr kumimoji="1" lang="en-US" altLang="ja-JP" dirty="0"/>
              <a:t>In-situ magnetic measurement of IVUs</a:t>
            </a:r>
          </a:p>
          <a:p>
            <a:pPr lvl="1"/>
            <a:r>
              <a:rPr kumimoji="1" lang="en-US" altLang="ja-JP" dirty="0"/>
              <a:t>Demagnetization in SACLA IVUs</a:t>
            </a:r>
          </a:p>
          <a:p>
            <a:pPr lvl="1"/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Demagnetization in SPring-8 IVUs</a:t>
            </a:r>
          </a:p>
          <a:p>
            <a:r>
              <a:rPr lang="en-US" altLang="ja-JP" dirty="0"/>
              <a:t>Radiation Induced Physical Damage in SPring-8 IDs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85CD15C-AF19-47FD-D31B-881762F53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96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C5BD9-29BB-ECA1-E19F-EB5FA8DA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27B17-6938-FB8C-43BE-7B3E174A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SPring-8 is in the course of a major upgrade (SPring-8-II)</a:t>
            </a:r>
          </a:p>
          <a:p>
            <a:pPr lvl="1"/>
            <a:r>
              <a:rPr lang="en-US" altLang="ja-JP" dirty="0"/>
              <a:t>Most of IVUs should be replaced; old IVUs are thrown away</a:t>
            </a:r>
            <a:endParaRPr kumimoji="1" lang="en-US" altLang="ja-JP" dirty="0"/>
          </a:p>
          <a:p>
            <a:r>
              <a:rPr kumimoji="1" lang="en-US" altLang="ja-JP" dirty="0"/>
              <a:t>Before disassembling, magnetic quality of an old IVU checked</a:t>
            </a:r>
          </a:p>
          <a:p>
            <a:pPr lvl="1"/>
            <a:r>
              <a:rPr lang="en-US" altLang="ja-JP" dirty="0" err="1">
                <a:latin typeface="Symbol" panose="05050102010706020507" pitchFamily="18" charset="2"/>
                <a:cs typeface="Symap" panose="00000400000000000000" pitchFamily="2" charset="0"/>
              </a:rPr>
              <a:t>l</a:t>
            </a:r>
            <a:r>
              <a:rPr lang="en-US" altLang="ja-JP" baseline="-25000" dirty="0" err="1"/>
              <a:t>u</a:t>
            </a:r>
            <a:r>
              <a:rPr lang="en-US" altLang="ja-JP" dirty="0"/>
              <a:t>=32mm, L=4.5m, </a:t>
            </a:r>
            <a:r>
              <a:rPr lang="en-US" altLang="ja-JP" dirty="0" err="1"/>
              <a:t>G</a:t>
            </a:r>
            <a:r>
              <a:rPr lang="en-US" altLang="ja-JP" baseline="-25000" dirty="0" err="1"/>
              <a:t>min</a:t>
            </a:r>
            <a:r>
              <a:rPr lang="en-US" altLang="ja-JP" dirty="0"/>
              <a:t>=8mm</a:t>
            </a:r>
          </a:p>
          <a:p>
            <a:pPr lvl="1"/>
            <a:r>
              <a:rPr lang="en-US" altLang="ja-JP" dirty="0"/>
              <a:t>Operated in BL29XU (ID29) in 1998-2025</a:t>
            </a:r>
            <a:endParaRPr kumimoji="1" lang="en-US" altLang="ja-JP" dirty="0"/>
          </a:p>
          <a:p>
            <a:r>
              <a:rPr lang="en-US" altLang="ja-JP" dirty="0"/>
              <a:t>In-situ measurement done to check demagnetization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1AF2E6-C036-3077-25FA-18384579D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731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CBA211-CB58-7DC6-5D29-19A3CF3A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Demagnetization in SP8-ID29</a:t>
            </a:r>
            <a:endParaRPr kumimoji="1" lang="ja-JP" alt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76C4EAE-96B0-D8FD-0915-FF3B6FA1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30" y="1019205"/>
            <a:ext cx="8578725" cy="582906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6A47562-A70A-7CE0-814A-07A2F8E1A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423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BD121-11A5-4E09-62FF-7B94D63DE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040EE6-E0A4-DA1D-D222-10946900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Mapping of Demag. Magnet Units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AE5071-0D76-332D-58EF-E768C477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36" y="1145843"/>
            <a:ext cx="7068417" cy="564836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6C5129-EE8D-F4C8-5159-83D51F138683}"/>
              </a:ext>
            </a:extLst>
          </p:cNvPr>
          <p:cNvSpPr txBox="1"/>
          <p:nvPr/>
        </p:nvSpPr>
        <p:spPr>
          <a:xfrm>
            <a:off x="2017059" y="11458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B</a:t>
            </a:r>
            <a:r>
              <a:rPr kumimoji="1" lang="en-US" altLang="ja-JP" sz="2400" baseline="-25000" dirty="0" err="1"/>
              <a:t>z</a:t>
            </a:r>
            <a:endParaRPr kumimoji="1" lang="ja-JP" altLang="en-US" sz="2400" baseline="-25000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8F33562-7120-4FD9-8E05-C773B5F1A220}"/>
              </a:ext>
            </a:extLst>
          </p:cNvPr>
          <p:cNvSpPr/>
          <p:nvPr/>
        </p:nvSpPr>
        <p:spPr>
          <a:xfrm>
            <a:off x="7538926" y="3678194"/>
            <a:ext cx="673100" cy="5461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3B0E64-A4E2-77E4-2D06-5948EC529B0E}"/>
              </a:ext>
            </a:extLst>
          </p:cNvPr>
          <p:cNvSpPr txBox="1"/>
          <p:nvPr/>
        </p:nvSpPr>
        <p:spPr>
          <a:xfrm>
            <a:off x="7418335" y="4224294"/>
            <a:ext cx="172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outer </a:t>
            </a:r>
          </a:p>
          <a:p>
            <a:r>
              <a:rPr kumimoji="1" lang="en-US" altLang="ja-JP" sz="2400" dirty="0"/>
              <a:t>(exp. hall)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B0A611-8898-8C3C-0B18-92B2AFB3D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950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FC7C-290D-B29A-FE83-48513CB21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1A70F-F81E-48CE-18B1-F90A3572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Mapping of Upstream Magnet Unit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005CB5-4C1B-015E-FC80-BDE8121F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36" y="1145843"/>
            <a:ext cx="7068417" cy="564836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841C87-9F6A-9762-4DEB-E6E8617B7390}"/>
              </a:ext>
            </a:extLst>
          </p:cNvPr>
          <p:cNvSpPr txBox="1"/>
          <p:nvPr/>
        </p:nvSpPr>
        <p:spPr>
          <a:xfrm>
            <a:off x="2017059" y="11458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B</a:t>
            </a:r>
            <a:r>
              <a:rPr kumimoji="1" lang="en-US" altLang="ja-JP" sz="2400" baseline="-25000" dirty="0" err="1"/>
              <a:t>z</a:t>
            </a:r>
            <a:endParaRPr kumimoji="1" lang="ja-JP" altLang="en-US" sz="2400" baseline="-250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337F20C-8F91-A472-3522-4D186080DA62}"/>
              </a:ext>
            </a:extLst>
          </p:cNvPr>
          <p:cNvSpPr/>
          <p:nvPr/>
        </p:nvSpPr>
        <p:spPr>
          <a:xfrm>
            <a:off x="3302000" y="3060700"/>
            <a:ext cx="3098800" cy="9017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75D349-B32F-C156-07D1-3F3C2A811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964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1100F9-59C1-EBAB-704E-DEB69F3B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Detail of Upstream Unit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A8B265-D948-2827-6BE5-6E102C21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55" y="980728"/>
            <a:ext cx="7778290" cy="5877272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85CD22A-D514-B901-43E4-C2A860C5C52D}"/>
              </a:ext>
            </a:extLst>
          </p:cNvPr>
          <p:cNvCxnSpPr>
            <a:cxnSpLocks/>
          </p:cNvCxnSpPr>
          <p:nvPr/>
        </p:nvCxnSpPr>
        <p:spPr>
          <a:xfrm flipV="1">
            <a:off x="1460500" y="3932064"/>
            <a:ext cx="6975245" cy="17636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4944B7-9F06-6BD7-27BB-930C54404844}"/>
              </a:ext>
            </a:extLst>
          </p:cNvPr>
          <p:cNvSpPr txBox="1"/>
          <p:nvPr/>
        </p:nvSpPr>
        <p:spPr>
          <a:xfrm>
            <a:off x="5037022" y="5578187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e- (g=8mm)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443A88-C278-E175-FF2F-5A68AC22B824}"/>
              </a:ext>
            </a:extLst>
          </p:cNvPr>
          <p:cNvSpPr txBox="1"/>
          <p:nvPr/>
        </p:nvSpPr>
        <p:spPr>
          <a:xfrm>
            <a:off x="7620001" y="3962870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Mag. </a:t>
            </a:r>
          </a:p>
          <a:p>
            <a:r>
              <a:rPr kumimoji="1" lang="en-US" altLang="ja-JP" sz="2800" dirty="0"/>
              <a:t>surface</a:t>
            </a:r>
            <a:endParaRPr kumimoji="1" lang="ja-JP" altLang="en-US" sz="28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4933864-14CB-F60C-04D5-C2B2AA5F2707}"/>
              </a:ext>
            </a:extLst>
          </p:cNvPr>
          <p:cNvSpPr/>
          <p:nvPr/>
        </p:nvSpPr>
        <p:spPr>
          <a:xfrm>
            <a:off x="7659517" y="1816414"/>
            <a:ext cx="673100" cy="5461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69964B-DD29-608A-8C2E-C217490A84E5}"/>
              </a:ext>
            </a:extLst>
          </p:cNvPr>
          <p:cNvSpPr txBox="1"/>
          <p:nvPr/>
        </p:nvSpPr>
        <p:spPr>
          <a:xfrm>
            <a:off x="7538926" y="2362514"/>
            <a:ext cx="172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outer </a:t>
            </a:r>
          </a:p>
          <a:p>
            <a:r>
              <a:rPr kumimoji="1" lang="en-US" altLang="ja-JP" sz="2400" dirty="0"/>
              <a:t>(exp. hall)</a:t>
            </a:r>
            <a:endParaRPr kumimoji="1" lang="ja-JP" altLang="en-US" sz="2400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3615738-355F-DDCE-0956-71A8652BE31E}"/>
              </a:ext>
            </a:extLst>
          </p:cNvPr>
          <p:cNvGrpSpPr/>
          <p:nvPr/>
        </p:nvGrpSpPr>
        <p:grpSpPr>
          <a:xfrm>
            <a:off x="4800600" y="5953472"/>
            <a:ext cx="307628" cy="307628"/>
            <a:chOff x="4800600" y="5953472"/>
            <a:chExt cx="307628" cy="307628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5A9F95DA-FF2A-D30C-28CD-D5EB064E6A9B}"/>
                </a:ext>
              </a:extLst>
            </p:cNvPr>
            <p:cNvSpPr/>
            <p:nvPr/>
          </p:nvSpPr>
          <p:spPr>
            <a:xfrm>
              <a:off x="4800600" y="5953472"/>
              <a:ext cx="307628" cy="307628"/>
            </a:xfrm>
            <a:prstGeom prst="ellipse">
              <a:avLst/>
            </a:prstGeom>
            <a:solidFill>
              <a:schemeClr val="bg1"/>
            </a:solidFill>
            <a:ln w="3175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F8746B0-BCFF-B9D0-A233-F1A9CF39ECAE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>
              <a:off x="4854228" y="6007100"/>
              <a:ext cx="208949" cy="20894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77D04939-8114-5B96-51A6-7141DCBBD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3647" y="6007099"/>
              <a:ext cx="208949" cy="20894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B47F12-5E3B-C4D0-3443-8D5283D49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993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Demagnetization in IVUs</a:t>
            </a:r>
          </a:p>
          <a:p>
            <a:pPr lvl="1"/>
            <a:r>
              <a:rPr kumimoji="1" lang="en-US" altLang="ja-JP" dirty="0"/>
              <a:t>In-situ magnetic measurement of IVUs</a:t>
            </a:r>
          </a:p>
          <a:p>
            <a:pPr lvl="1"/>
            <a:r>
              <a:rPr kumimoji="1" lang="en-US" altLang="ja-JP" dirty="0"/>
              <a:t>Demagnetization in SACLA IVUs</a:t>
            </a:r>
          </a:p>
          <a:p>
            <a:pPr lvl="1"/>
            <a:r>
              <a:rPr lang="en-US" altLang="ja-JP" dirty="0"/>
              <a:t>Demagnetization in SPring-8 IVUs</a:t>
            </a:r>
          </a:p>
          <a:p>
            <a:r>
              <a:rPr lang="en-US" altLang="ja-JP" dirty="0"/>
              <a:t>Radiation Induced Physical Damage in SPring-8 IDs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0789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9A45A-4CB8-DA84-7102-0CB47D995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DE1D7E-68C5-96CF-90E0-BB92CC0B8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Demag. found only in the top units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/>
              <a:t>strongly suggests</a:t>
            </a:r>
            <a:r>
              <a:rPr lang="ja-JP" altLang="en-US" dirty="0"/>
              <a:t> </a:t>
            </a:r>
            <a:r>
              <a:rPr lang="en-US" altLang="ja-JP" dirty="0"/>
              <a:t>vertical</a:t>
            </a:r>
            <a:r>
              <a:rPr lang="ja-JP" altLang="en-US" dirty="0"/>
              <a:t> </a:t>
            </a:r>
            <a:r>
              <a:rPr lang="en-US" altLang="ja-JP" dirty="0"/>
              <a:t>misalignment of ID29 and/or e- beam position</a:t>
            </a:r>
          </a:p>
          <a:p>
            <a:r>
              <a:rPr kumimoji="1" lang="en-US" altLang="ja-JP" dirty="0"/>
              <a:t>Several </a:t>
            </a:r>
            <a:r>
              <a:rPr kumimoji="1" lang="en-US" altLang="ja-JP" dirty="0" err="1"/>
              <a:t>demag</a:t>
            </a:r>
            <a:r>
              <a:rPr kumimoji="1" lang="en-US" altLang="ja-JP" dirty="0"/>
              <a:t>. </a:t>
            </a:r>
            <a:r>
              <a:rPr lang="en-US" altLang="ja-JP" dirty="0"/>
              <a:t>spots somehow “scatter”, unlike SACLA-BL3 case</a:t>
            </a:r>
          </a:p>
          <a:p>
            <a:pPr lvl="1"/>
            <a:r>
              <a:rPr kumimoji="1" lang="en-US" altLang="ja-JP" dirty="0"/>
              <a:t>c</a:t>
            </a:r>
            <a:r>
              <a:rPr lang="en-US" altLang="ja-JP" dirty="0"/>
              <a:t>an injected beam (or its halo) behave in that manner?</a:t>
            </a:r>
          </a:p>
          <a:p>
            <a:r>
              <a:rPr kumimoji="1" lang="en-US" altLang="ja-JP" dirty="0"/>
              <a:t>In any case, not so critical because of the localization of </a:t>
            </a:r>
            <a:r>
              <a:rPr kumimoji="1" lang="en-US" altLang="ja-JP" dirty="0" err="1"/>
              <a:t>demag</a:t>
            </a:r>
            <a:r>
              <a:rPr kumimoji="1" lang="en-US" altLang="ja-JP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EC1A4A-3A12-DC1F-8127-603C16B81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19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F8058-B8E7-A184-48E3-D4D452F2B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2C96BA2-EA83-080A-1DDD-84195C2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423978" cy="4824536"/>
          </a:xfrm>
        </p:spPr>
        <p:txBody>
          <a:bodyPr/>
          <a:lstStyle/>
          <a:p>
            <a:r>
              <a:rPr kumimoji="1" lang="en-US" altLang="ja-JP" dirty="0"/>
              <a:t>Demagnetization in IVUs</a:t>
            </a:r>
          </a:p>
          <a:p>
            <a:pPr lvl="1"/>
            <a:r>
              <a:rPr kumimoji="1" lang="en-US" altLang="ja-JP" dirty="0"/>
              <a:t>In-situ magnetic measurement of IVUs</a:t>
            </a:r>
          </a:p>
          <a:p>
            <a:pPr lvl="1"/>
            <a:r>
              <a:rPr kumimoji="1" lang="en-US" altLang="ja-JP" dirty="0"/>
              <a:t>Demagnetization in SACLA IVUs</a:t>
            </a:r>
          </a:p>
          <a:p>
            <a:pPr lvl="1"/>
            <a:r>
              <a:rPr lang="en-US" altLang="ja-JP" dirty="0"/>
              <a:t>Demagnetization in SPring-8 IVUs</a:t>
            </a:r>
          </a:p>
          <a:p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Induced Physical Damage in SPring-8 IDs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F2A5BC2-1228-FED4-C2B7-80ADCBFCB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6941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3B3B55-265D-20B4-649C-832EFFBE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Radiation Induced Physical Damage?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2C4F48-4F59-F6A0-B74B-3102FA477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Malfunctions in SPring-8 IDs after a long-term operation</a:t>
            </a:r>
          </a:p>
          <a:p>
            <a:pPr lvl="1"/>
            <a:r>
              <a:rPr lang="en-US" altLang="ja-JP" dirty="0"/>
              <a:t>Encoders: radiation damage in semi-conductors</a:t>
            </a:r>
          </a:p>
          <a:p>
            <a:pPr lvl="1"/>
            <a:r>
              <a:rPr lang="en-US" altLang="ja-JP" dirty="0"/>
              <a:t>Others: literally due to “physical damage” in sensitive components</a:t>
            </a:r>
          </a:p>
          <a:p>
            <a:r>
              <a:rPr kumimoji="1" lang="en-US" altLang="ja-JP" dirty="0"/>
              <a:t>Two major problems encountered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Linear guide tables to support the gap motion etc.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/>
              <a:t>Pinholes in cooling water channels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4C78F-93DB-53A5-9161-C740FEDF2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699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409416-F760-7859-F653-2C865067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Two Major Problems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70B121-4574-861D-5ECD-CF5F8ED9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24071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“End cap” of a linear guide table to accommodate bearings broken</a:t>
            </a:r>
          </a:p>
          <a:p>
            <a:pPr lvl="1"/>
            <a:r>
              <a:rPr lang="en-US" altLang="ja-JP" dirty="0"/>
              <a:t>During the maintenance period, bearings are found ejected</a:t>
            </a:r>
          </a:p>
          <a:p>
            <a:pPr lvl="1"/>
            <a:r>
              <a:rPr lang="en-US" altLang="ja-JP" dirty="0"/>
              <a:t>Made of plastic, became brittle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Pinhole in cooling water channels</a:t>
            </a:r>
          </a:p>
          <a:p>
            <a:pPr lvl="1"/>
            <a:r>
              <a:rPr lang="en-US" altLang="ja-JP" dirty="0"/>
              <a:t>Resulted in a sudden increase in pressure of an IVU</a:t>
            </a: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F83750-EC28-A41A-59FF-6510A02D9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D6954B-5248-265D-BEE7-1F40D1013C0C}"/>
              </a:ext>
            </a:extLst>
          </p:cNvPr>
          <p:cNvSpPr txBox="1"/>
          <p:nvPr/>
        </p:nvSpPr>
        <p:spPr>
          <a:xfrm>
            <a:off x="1205917" y="5406942"/>
            <a:ext cx="6732165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3200" dirty="0"/>
              <a:t>Both of them need to be fixed; BLs are closed until that!!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2099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C539E2-8155-17D3-CDF9-DBFE14FA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AB00-D339-46F2-A903-B7301F5B8E99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045D0F-266A-D7C7-97DD-FED994A5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"/>
            <a:ext cx="9144000" cy="6856433"/>
          </a:xfrm>
          <a:prstGeom prst="rect">
            <a:avLst/>
          </a:prstGeom>
        </p:spPr>
      </p:pic>
      <p:sp>
        <p:nvSpPr>
          <p:cNvPr id="6" name="円/楕円 3">
            <a:extLst>
              <a:ext uri="{FF2B5EF4-FFF2-40B4-BE49-F238E27FC236}">
                <a16:creationId xmlns:a16="http://schemas.microsoft.com/office/drawing/2014/main" id="{BCCA3F3D-3660-B574-6927-1DC6BADA9C3F}"/>
              </a:ext>
            </a:extLst>
          </p:cNvPr>
          <p:cNvSpPr/>
          <p:nvPr/>
        </p:nvSpPr>
        <p:spPr>
          <a:xfrm>
            <a:off x="2913682" y="2630836"/>
            <a:ext cx="3068664" cy="15963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97F168-5CCC-D45C-EB63-5F9684CAF657}"/>
              </a:ext>
            </a:extLst>
          </p:cNvPr>
          <p:cNvSpPr txBox="1"/>
          <p:nvPr/>
        </p:nvSpPr>
        <p:spPr>
          <a:xfrm>
            <a:off x="3700131" y="5084102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Linear-Guide Table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B3EEFF-720D-83BF-19A9-4F4138F24CAF}"/>
              </a:ext>
            </a:extLst>
          </p:cNvPr>
          <p:cNvSpPr txBox="1"/>
          <p:nvPr/>
        </p:nvSpPr>
        <p:spPr>
          <a:xfrm>
            <a:off x="5982346" y="3198166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“End Cap”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CECA7F-BB89-B7C8-22B6-77D4AAD33E73}"/>
              </a:ext>
            </a:extLst>
          </p:cNvPr>
          <p:cNvSpPr txBox="1"/>
          <p:nvPr/>
        </p:nvSpPr>
        <p:spPr>
          <a:xfrm>
            <a:off x="2996610" y="186036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Linear-Guide Rail</a:t>
            </a:r>
            <a:endParaRPr kumimoji="1" lang="ja-JP" altLang="en-US" sz="2400" dirty="0"/>
          </a:p>
        </p:txBody>
      </p:sp>
      <p:sp>
        <p:nvSpPr>
          <p:cNvPr id="9" name="矢印: 上下 8">
            <a:extLst>
              <a:ext uri="{FF2B5EF4-FFF2-40B4-BE49-F238E27FC236}">
                <a16:creationId xmlns:a16="http://schemas.microsoft.com/office/drawing/2014/main" id="{708DD971-9AA7-D9F2-4D7B-14E422757FE9}"/>
              </a:ext>
            </a:extLst>
          </p:cNvPr>
          <p:cNvSpPr/>
          <p:nvPr/>
        </p:nvSpPr>
        <p:spPr>
          <a:xfrm>
            <a:off x="6313968" y="5140751"/>
            <a:ext cx="430619" cy="717698"/>
          </a:xfrm>
          <a:prstGeom prst="up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193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D5D302-CB44-E2ED-87EB-266D0AFC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AB00-D339-46F2-A903-B7301F5B8E99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7E51217-E691-A6B8-37E9-3EE68AF76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" y="0"/>
            <a:ext cx="9147073" cy="714615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8B114C-3418-918D-1D0C-8B038B6D51E3}"/>
              </a:ext>
            </a:extLst>
          </p:cNvPr>
          <p:cNvSpPr txBox="1"/>
          <p:nvPr/>
        </p:nvSpPr>
        <p:spPr>
          <a:xfrm>
            <a:off x="911153" y="388712"/>
            <a:ext cx="732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Interior Photo of Cu Tube with Vacuum Leakage (Cooling for Flexible Taper of an IVU)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659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CEB02-76F8-E1A3-86D5-B67D47C0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Discussions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D1E3CD-7CF6-D44E-0FD1-DE8830856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Locations of damaged components are specific: main source point?</a:t>
            </a:r>
          </a:p>
          <a:p>
            <a:pPr lvl="1"/>
            <a:r>
              <a:rPr lang="en-US" altLang="ja-JP" dirty="0"/>
              <a:t>NG for </a:t>
            </a:r>
            <a:r>
              <a:rPr kumimoji="1" lang="en-US" altLang="ja-JP" dirty="0"/>
              <a:t>LG tables at specific locations</a:t>
            </a:r>
          </a:p>
          <a:p>
            <a:pPr lvl="1"/>
            <a:r>
              <a:rPr lang="en-US" altLang="ja-JP" dirty="0"/>
              <a:t>NG for Cu tubes for flexible taper, but no problem for magnetic array</a:t>
            </a:r>
            <a:endParaRPr kumimoji="1" lang="en-US" altLang="ja-JP" dirty="0"/>
          </a:p>
          <a:p>
            <a:r>
              <a:rPr lang="en-US" altLang="ja-JP" dirty="0"/>
              <a:t>Distribution of radiation dose measured by radiochromic films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B0B00A-03D2-833B-508A-61B49D81B2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8752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3247ACE-1A75-5E94-E9B9-CD897056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46417" cy="685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863F0E-4D8B-6B8B-1C81-FEBE9AD12983}"/>
              </a:ext>
            </a:extLst>
          </p:cNvPr>
          <p:cNvSpPr txBox="1"/>
          <p:nvPr/>
        </p:nvSpPr>
        <p:spPr>
          <a:xfrm>
            <a:off x="2881424" y="1461976"/>
            <a:ext cx="199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Radiochromic Film (inside)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FC43A3-AD7E-939A-CB2A-BC74E1108DE4}"/>
              </a:ext>
            </a:extLst>
          </p:cNvPr>
          <p:cNvSpPr txBox="1"/>
          <p:nvPr/>
        </p:nvSpPr>
        <p:spPr>
          <a:xfrm>
            <a:off x="514538" y="1415809"/>
            <a:ext cx="111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LG Rail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D112B5-6942-939C-26BA-516AAAA9B93C}"/>
              </a:ext>
            </a:extLst>
          </p:cNvPr>
          <p:cNvSpPr txBox="1"/>
          <p:nvPr/>
        </p:nvSpPr>
        <p:spPr>
          <a:xfrm>
            <a:off x="7837967" y="5281787"/>
            <a:ext cx="137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Magnetic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Array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6D8FE8-95E3-E142-E311-3101A7197659}"/>
              </a:ext>
            </a:extLst>
          </p:cNvPr>
          <p:cNvSpPr txBox="1"/>
          <p:nvPr/>
        </p:nvSpPr>
        <p:spPr>
          <a:xfrm>
            <a:off x="3375092" y="6457890"/>
            <a:ext cx="130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LG Table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FC6BF3-4136-7C09-9D1E-156CF18D231F}"/>
              </a:ext>
            </a:extLst>
          </p:cNvPr>
          <p:cNvSpPr txBox="1"/>
          <p:nvPr/>
        </p:nvSpPr>
        <p:spPr>
          <a:xfrm>
            <a:off x="165691" y="4635123"/>
            <a:ext cx="130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LG Table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170F8E-D775-D3C5-05CA-17D272F4C903}"/>
              </a:ext>
            </a:extLst>
          </p:cNvPr>
          <p:cNvSpPr txBox="1"/>
          <p:nvPr/>
        </p:nvSpPr>
        <p:spPr>
          <a:xfrm>
            <a:off x="2762227" y="5195969"/>
            <a:ext cx="111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LG Rail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827389-A7AF-4197-F9E2-3707CACE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AB00-D339-46F2-A903-B7301F5B8E99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821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図 116">
            <a:extLst>
              <a:ext uri="{FF2B5EF4-FFF2-40B4-BE49-F238E27FC236}">
                <a16:creationId xmlns:a16="http://schemas.microsoft.com/office/drawing/2014/main" id="{1D49EE5C-43CF-6DC6-2DCE-2416948FE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3442" cy="6858000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FAC2A86-900C-B246-B4AB-24F952132A3D}"/>
              </a:ext>
            </a:extLst>
          </p:cNvPr>
          <p:cNvSpPr txBox="1"/>
          <p:nvPr/>
        </p:nvSpPr>
        <p:spPr>
          <a:xfrm>
            <a:off x="322206" y="5434947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</a:rPr>
              <a:t>Absorber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C1CF851-F09A-D9C2-70E1-24042E07082F}"/>
              </a:ext>
            </a:extLst>
          </p:cNvPr>
          <p:cNvSpPr txBox="1"/>
          <p:nvPr/>
        </p:nvSpPr>
        <p:spPr>
          <a:xfrm>
            <a:off x="3707404" y="2748541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Scattered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X-ray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76C8CAB-BFA5-6C9C-961B-29F7E1B35346}"/>
              </a:ext>
            </a:extLst>
          </p:cNvPr>
          <p:cNvSpPr txBox="1"/>
          <p:nvPr/>
        </p:nvSpPr>
        <p:spPr>
          <a:xfrm>
            <a:off x="4615177" y="4360126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Magnetic Array</a:t>
            </a:r>
            <a:endParaRPr kumimoji="1" lang="ja-JP" altLang="en-US" sz="2000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F2FE5953-EA42-355C-0B4B-7C784EE0291A}"/>
              </a:ext>
            </a:extLst>
          </p:cNvPr>
          <p:cNvSpPr txBox="1"/>
          <p:nvPr/>
        </p:nvSpPr>
        <p:spPr>
          <a:xfrm>
            <a:off x="3255608" y="5071967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SR from BM</a:t>
            </a:r>
            <a:endParaRPr kumimoji="1" lang="ja-JP" altLang="en-US" sz="2000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D9FD661-3676-DD79-1994-DAF8219F9386}"/>
              </a:ext>
            </a:extLst>
          </p:cNvPr>
          <p:cNvSpPr txBox="1"/>
          <p:nvPr/>
        </p:nvSpPr>
        <p:spPr>
          <a:xfrm>
            <a:off x="7710370" y="2206490"/>
            <a:ext cx="159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Mechanical Structure (S</a:t>
            </a:r>
            <a:r>
              <a:rPr lang="en-US" altLang="ja-JP" sz="2000" dirty="0"/>
              <a:t>teel)</a:t>
            </a:r>
            <a:endParaRPr kumimoji="1" lang="ja-JP" altLang="en-US" sz="2000" dirty="0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FC16581C-CDE2-DCD5-FB0D-1180D0576204}"/>
              </a:ext>
            </a:extLst>
          </p:cNvPr>
          <p:cNvSpPr txBox="1"/>
          <p:nvPr/>
        </p:nvSpPr>
        <p:spPr>
          <a:xfrm>
            <a:off x="4750868" y="1919398"/>
            <a:ext cx="591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89EDEC5-249D-0A8C-DAB8-D7B1CD7071D0}"/>
              </a:ext>
            </a:extLst>
          </p:cNvPr>
          <p:cNvSpPr txBox="1"/>
          <p:nvPr/>
        </p:nvSpPr>
        <p:spPr>
          <a:xfrm>
            <a:off x="7420066" y="1919398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CD4101A8-805C-4223-E4C7-292C52003C8E}"/>
              </a:ext>
            </a:extLst>
          </p:cNvPr>
          <p:cNvSpPr txBox="1"/>
          <p:nvPr/>
        </p:nvSpPr>
        <p:spPr>
          <a:xfrm>
            <a:off x="5791200" y="910026"/>
            <a:ext cx="1191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LG Table</a:t>
            </a:r>
            <a:endParaRPr lang="ja-JP" altLang="en-US" dirty="0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EDBBCA40-7D3F-FB7C-DFEE-E21A11134E23}"/>
              </a:ext>
            </a:extLst>
          </p:cNvPr>
          <p:cNvSpPr/>
          <p:nvPr/>
        </p:nvSpPr>
        <p:spPr>
          <a:xfrm>
            <a:off x="5422232" y="1279358"/>
            <a:ext cx="1929063" cy="565484"/>
          </a:xfrm>
          <a:custGeom>
            <a:avLst/>
            <a:gdLst>
              <a:gd name="csX0" fmla="*/ 0 w 1929063"/>
              <a:gd name="csY0" fmla="*/ 565484 h 565484"/>
              <a:gd name="csX1" fmla="*/ 906379 w 1929063"/>
              <a:gd name="csY1" fmla="*/ 0 h 565484"/>
              <a:gd name="csX2" fmla="*/ 1929063 w 1929063"/>
              <a:gd name="csY2" fmla="*/ 529389 h 5654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29063" h="565484">
                <a:moveTo>
                  <a:pt x="0" y="565484"/>
                </a:moveTo>
                <a:lnTo>
                  <a:pt x="906379" y="0"/>
                </a:lnTo>
                <a:lnTo>
                  <a:pt x="1929063" y="529389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CF6E71C-0E75-2ADA-6720-400962AF3883}"/>
              </a:ext>
            </a:extLst>
          </p:cNvPr>
          <p:cNvSpPr txBox="1"/>
          <p:nvPr/>
        </p:nvSpPr>
        <p:spPr>
          <a:xfrm>
            <a:off x="276673" y="191946"/>
            <a:ext cx="36387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/>
              <a:t>Locations of absorbers and broken LG tables</a:t>
            </a:r>
            <a:endParaRPr kumimoji="1" lang="ja-JP" altLang="en-US" sz="2400" dirty="0"/>
          </a:p>
        </p:txBody>
      </p:sp>
      <p:sp>
        <p:nvSpPr>
          <p:cNvPr id="136" name="四角形: 角を丸くする 135">
            <a:extLst>
              <a:ext uri="{FF2B5EF4-FFF2-40B4-BE49-F238E27FC236}">
                <a16:creationId xmlns:a16="http://schemas.microsoft.com/office/drawing/2014/main" id="{25C0D62E-634E-457F-3982-EC30B8F59FCD}"/>
              </a:ext>
            </a:extLst>
          </p:cNvPr>
          <p:cNvSpPr/>
          <p:nvPr/>
        </p:nvSpPr>
        <p:spPr>
          <a:xfrm>
            <a:off x="2522054" y="5383069"/>
            <a:ext cx="6538291" cy="13423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Protection from scattered x-rays needed; effective methods under consideration </a:t>
            </a:r>
            <a:endParaRPr kumimoji="1"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97E80BE-DB91-17DF-D780-EBC41653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AB00-D339-46F2-A903-B7301F5B8E99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78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26479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Thank you for attention!</a:t>
            </a:r>
            <a:endParaRPr kumimoji="1" lang="ja-JP" altLang="en-US" sz="4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22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3637-A78E-4926-4808-ACD476349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45369FF-24A1-CACE-AFC3-327034D0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451356" cy="4824536"/>
          </a:xfrm>
        </p:spPr>
        <p:txBody>
          <a:bodyPr/>
          <a:lstStyle/>
          <a:p>
            <a:r>
              <a:rPr kumimoji="1" lang="en-US" altLang="ja-JP" dirty="0"/>
              <a:t>Demagnetization in IVUs</a:t>
            </a:r>
          </a:p>
          <a:p>
            <a:pPr lvl="1"/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magnetic measurement of IVUs</a:t>
            </a:r>
          </a:p>
          <a:p>
            <a:pPr lvl="1"/>
            <a:r>
              <a:rPr kumimoji="1" lang="en-US" altLang="ja-JP" dirty="0"/>
              <a:t>Demagnetization in SACLA IVUs</a:t>
            </a:r>
          </a:p>
          <a:p>
            <a:pPr lvl="1"/>
            <a:r>
              <a:rPr lang="en-US" altLang="ja-JP" dirty="0"/>
              <a:t>Demagnetization in SPring-8 IVUs</a:t>
            </a:r>
          </a:p>
          <a:p>
            <a:r>
              <a:rPr lang="en-US" altLang="ja-JP" dirty="0"/>
              <a:t>Radiation Induced Physical Damage in SPring-8 IDs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B0CFB27-FCF0-86E3-013D-D6D3F9144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54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Spontaneous Radiation </a:t>
            </a:r>
            <a:r>
              <a:rPr lang="en-US" altLang="ja-JP" dirty="0"/>
              <a:t>Spectrum</a:t>
            </a:r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46841"/>
              </p:ext>
            </p:extLst>
          </p:nvPr>
        </p:nvGraphicFramePr>
        <p:xfrm>
          <a:off x="604838" y="1071563"/>
          <a:ext cx="7772400" cy="578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ｸﾞﾗﾌ" r:id="rId2" imgW="7949160" imgH="5919120" progId="Origin50.Graph">
                  <p:embed/>
                </p:oleObj>
              </mc:Choice>
              <mc:Fallback>
                <p:oleObj name="ｸﾞﾗﾌ" r:id="rId2" imgW="7949160" imgH="5919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838" y="1071563"/>
                        <a:ext cx="7772400" cy="578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7622"/>
              </p:ext>
            </p:extLst>
          </p:nvPr>
        </p:nvGraphicFramePr>
        <p:xfrm>
          <a:off x="1451409" y="1075772"/>
          <a:ext cx="6922227" cy="508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ｸﾞﾗﾌ" r:id="rId4" imgW="7080480" imgH="5204520" progId="Origin50.Graph">
                  <p:embed/>
                </p:oleObj>
              </mc:Choice>
              <mc:Fallback>
                <p:oleObj name="ｸﾞﾗﾌ" r:id="rId4" imgW="7080480" imgH="5204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1409" y="1075772"/>
                        <a:ext cx="6922227" cy="508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624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6CDFE-4709-AA5E-2751-E4F21E40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In-situ Measurement of IVUs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307F0-AC11-A1D0-9DC2-92668DC22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2736"/>
            <a:ext cx="8359629" cy="5544914"/>
          </a:xfrm>
        </p:spPr>
        <p:txBody>
          <a:bodyPr/>
          <a:lstStyle/>
          <a:p>
            <a:r>
              <a:rPr lang="en-US" altLang="ja-JP" dirty="0"/>
              <a:t>Portable system to inspect IVU quality</a:t>
            </a:r>
          </a:p>
          <a:p>
            <a:pPr lvl="1"/>
            <a:r>
              <a:rPr lang="en-US" altLang="ja-JP" dirty="0"/>
              <a:t>Compact Hall sensor carriage and its dynamic alignment with laser </a:t>
            </a:r>
            <a:r>
              <a:rPr lang="en-US" altLang="ja-JP" dirty="0" err="1"/>
              <a:t>instrum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Originally developed to check the final condition of IVUs for SACLA</a:t>
            </a:r>
          </a:p>
          <a:p>
            <a:r>
              <a:rPr lang="en-US" altLang="ja-JP" dirty="0"/>
              <a:t>“On-site” measurement possible w/o moving to a dedicated facility</a:t>
            </a:r>
          </a:p>
          <a:p>
            <a:pPr lvl="1"/>
            <a:r>
              <a:rPr lang="en-US" altLang="ja-JP" dirty="0"/>
              <a:t>Helped a lot to find out mechanical malfunctions and </a:t>
            </a:r>
            <a:r>
              <a:rPr lang="en-US" altLang="ja-JP" u="sng" dirty="0"/>
              <a:t>demagnetization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3586F5-4CDE-0576-84E4-FDD98626F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75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5BC88A4-4A95-62C2-E04D-1FF527B42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51" y="0"/>
            <a:ext cx="6659497" cy="4994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9C166A-F0AF-1C53-C332-EA3FF44C1CEE}"/>
              </a:ext>
            </a:extLst>
          </p:cNvPr>
          <p:cNvSpPr txBox="1"/>
          <p:nvPr/>
        </p:nvSpPr>
        <p:spPr>
          <a:xfrm>
            <a:off x="4361847" y="84525"/>
            <a:ext cx="3539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On-Site Measurement of a SACLA IVU</a:t>
            </a:r>
            <a:endParaRPr kumimoji="1" lang="ja-JP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64D6BF0-187B-8151-4101-B70D7469E79A}"/>
              </a:ext>
            </a:extLst>
          </p:cNvPr>
          <p:cNvGrpSpPr/>
          <p:nvPr/>
        </p:nvGrpSpPr>
        <p:grpSpPr>
          <a:xfrm>
            <a:off x="-1" y="2043928"/>
            <a:ext cx="4165674" cy="4814072"/>
            <a:chOff x="-1" y="2043928"/>
            <a:chExt cx="4165674" cy="481407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D532A30-B7E3-2315-7A5C-0F6D68D8B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733744"/>
              <a:ext cx="4165674" cy="312425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C4B107C-A0DE-C9ED-3B4A-B1231EF803AF}"/>
                </a:ext>
              </a:extLst>
            </p:cNvPr>
            <p:cNvSpPr txBox="1"/>
            <p:nvPr/>
          </p:nvSpPr>
          <p:spPr>
            <a:xfrm>
              <a:off x="108682" y="6282735"/>
              <a:ext cx="3178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Hall Sensor</a:t>
              </a:r>
              <a:r>
                <a:rPr lang="ja-JP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Carrier</a:t>
              </a:r>
              <a:endParaRPr kumimoji="1"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矢印: 下 1">
              <a:extLst>
                <a:ext uri="{FF2B5EF4-FFF2-40B4-BE49-F238E27FC236}">
                  <a16:creationId xmlns:a16="http://schemas.microsoft.com/office/drawing/2014/main" id="{5A6EEA7F-F514-FBA0-7F41-AB08D9A30DE3}"/>
                </a:ext>
              </a:extLst>
            </p:cNvPr>
            <p:cNvSpPr/>
            <p:nvPr/>
          </p:nvSpPr>
          <p:spPr>
            <a:xfrm rot="2112379">
              <a:off x="2962935" y="2043928"/>
              <a:ext cx="432560" cy="2022187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57D0E9-0050-B25C-0C65-FAE7B5886F0A}"/>
              </a:ext>
            </a:extLst>
          </p:cNvPr>
          <p:cNvGrpSpPr/>
          <p:nvPr/>
        </p:nvGrpSpPr>
        <p:grpSpPr>
          <a:xfrm>
            <a:off x="4978326" y="3085781"/>
            <a:ext cx="4165674" cy="3772219"/>
            <a:chOff x="4978326" y="3085781"/>
            <a:chExt cx="4165674" cy="3772219"/>
          </a:xfrm>
        </p:grpSpPr>
        <p:pic>
          <p:nvPicPr>
            <p:cNvPr id="13" name="図 12" descr="屋内, 座る, エンジン, テーブル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8D8F44D-80DF-323A-1A7D-DF8E5BC9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8326" y="3733744"/>
              <a:ext cx="4165674" cy="3124256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B61CE9C-118D-2909-8B48-39C77CF8A593}"/>
                </a:ext>
              </a:extLst>
            </p:cNvPr>
            <p:cNvSpPr txBox="1"/>
            <p:nvPr/>
          </p:nvSpPr>
          <p:spPr>
            <a:xfrm>
              <a:off x="5163893" y="3818269"/>
              <a:ext cx="26933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Laser Instrumentation</a:t>
              </a:r>
              <a:endPara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矢印: 下 3">
              <a:extLst>
                <a:ext uri="{FF2B5EF4-FFF2-40B4-BE49-F238E27FC236}">
                  <a16:creationId xmlns:a16="http://schemas.microsoft.com/office/drawing/2014/main" id="{CF32164B-C49E-F940-22A7-15D77E2931BC}"/>
                </a:ext>
              </a:extLst>
            </p:cNvPr>
            <p:cNvSpPr/>
            <p:nvPr/>
          </p:nvSpPr>
          <p:spPr>
            <a:xfrm>
              <a:off x="6701950" y="3085781"/>
              <a:ext cx="481839" cy="77426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957948-F6D9-B5BC-8E36-18F8A238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AB00-D339-46F2-A903-B7301F5B8E99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5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DFF3-A53A-3917-3AD3-50138E732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BE3FDC4-9794-FFA7-0416-EE3D9CA19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Demagnetization in IVUs</a:t>
            </a:r>
          </a:p>
          <a:p>
            <a:pPr lvl="1"/>
            <a:r>
              <a:rPr kumimoji="1" lang="en-US" altLang="ja-JP" dirty="0"/>
              <a:t>In-situ magnetic measurement of IVUs</a:t>
            </a:r>
          </a:p>
          <a:p>
            <a:pPr lvl="1"/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Demagnetization in SACLA IVUs</a:t>
            </a:r>
          </a:p>
          <a:p>
            <a:pPr lvl="1"/>
            <a:r>
              <a:rPr lang="en-US" altLang="ja-JP" dirty="0"/>
              <a:t>Demagnetization in SPring-8 IVUs</a:t>
            </a:r>
          </a:p>
          <a:p>
            <a:r>
              <a:rPr lang="en-US" altLang="ja-JP" dirty="0"/>
              <a:t>Radiation Induced Physical Damage in SPring-8 IDs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2C4059A-7E79-40C4-FB41-723CE11B8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675D5-6A16-489E-8151-F52117966913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77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SACLA Accelerator Layout</a:t>
            </a:r>
            <a:endParaRPr kumimoji="1" lang="ja-JP" altLang="en-US" dirty="0"/>
          </a:p>
        </p:txBody>
      </p:sp>
      <p:pic>
        <p:nvPicPr>
          <p:cNvPr id="1898" name="図 18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821"/>
            <a:ext cx="9036496" cy="3926358"/>
          </a:xfrm>
          <a:prstGeom prst="rect">
            <a:avLst/>
          </a:prstGeom>
        </p:spPr>
      </p:pic>
      <p:sp>
        <p:nvSpPr>
          <p:cNvPr id="1901" name="右矢印 1900"/>
          <p:cNvSpPr/>
          <p:nvPr/>
        </p:nvSpPr>
        <p:spPr>
          <a:xfrm>
            <a:off x="2771800" y="5754141"/>
            <a:ext cx="108012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右矢印 1901"/>
          <p:cNvSpPr/>
          <p:nvPr/>
        </p:nvSpPr>
        <p:spPr>
          <a:xfrm rot="10800000">
            <a:off x="1537438" y="5754141"/>
            <a:ext cx="1080120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テキスト ボックス 1902"/>
          <p:cNvSpPr txBox="1"/>
          <p:nvPr/>
        </p:nvSpPr>
        <p:spPr>
          <a:xfrm>
            <a:off x="3832002" y="5610995"/>
            <a:ext cx="1372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Undulator </a:t>
            </a:r>
          </a:p>
          <a:p>
            <a:r>
              <a:rPr kumimoji="1" lang="en-US" altLang="ja-JP" dirty="0"/>
              <a:t>Bldg.</a:t>
            </a:r>
            <a:endParaRPr kumimoji="1" lang="ja-JP" altLang="en-US" dirty="0"/>
          </a:p>
        </p:txBody>
      </p:sp>
      <p:sp>
        <p:nvSpPr>
          <p:cNvPr id="1904" name="テキスト ボックス 1903"/>
          <p:cNvSpPr txBox="1"/>
          <p:nvPr/>
        </p:nvSpPr>
        <p:spPr>
          <a:xfrm>
            <a:off x="244180" y="5610994"/>
            <a:ext cx="1526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Accelerator </a:t>
            </a:r>
          </a:p>
          <a:p>
            <a:r>
              <a:rPr kumimoji="1" lang="en-US" altLang="ja-JP" dirty="0"/>
              <a:t>Bldg.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B0C14C-952A-8F92-47E3-DE50F2043AD0}"/>
              </a:ext>
            </a:extLst>
          </p:cNvPr>
          <p:cNvSpPr txBox="1"/>
          <p:nvPr/>
        </p:nvSpPr>
        <p:spPr>
          <a:xfrm>
            <a:off x="7614877" y="30596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3IVUs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C01E0D-FDE6-1F62-46CE-7EABA4AE1A36}"/>
              </a:ext>
            </a:extLst>
          </p:cNvPr>
          <p:cNvSpPr txBox="1"/>
          <p:nvPr/>
        </p:nvSpPr>
        <p:spPr>
          <a:xfrm>
            <a:off x="6084474" y="355016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18IVUs</a:t>
            </a:r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45B778-C705-2988-1D09-A8903BBC5ED3}"/>
              </a:ext>
            </a:extLst>
          </p:cNvPr>
          <p:cNvSpPr txBox="1"/>
          <p:nvPr/>
        </p:nvSpPr>
        <p:spPr>
          <a:xfrm>
            <a:off x="5522259" y="400665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22</a:t>
            </a:r>
            <a:r>
              <a:rPr kumimoji="1" lang="en-US" altLang="ja-JP" b="1" dirty="0"/>
              <a:t>IVUs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F8E555-F04B-E639-3238-64D25C897619}"/>
              </a:ext>
            </a:extLst>
          </p:cNvPr>
          <p:cNvSpPr txBox="1"/>
          <p:nvPr/>
        </p:nvSpPr>
        <p:spPr>
          <a:xfrm>
            <a:off x="5522259" y="305966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0.8GeV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4299CB-B136-1774-B36B-29253B31436A}"/>
              </a:ext>
            </a:extLst>
          </p:cNvPr>
          <p:cNvSpPr txBox="1"/>
          <p:nvPr/>
        </p:nvSpPr>
        <p:spPr>
          <a:xfrm>
            <a:off x="3851920" y="355016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8GeV</a:t>
            </a:r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500D4C-4DE5-6112-8D35-B8D0A1DA7808}"/>
              </a:ext>
            </a:extLst>
          </p:cNvPr>
          <p:cNvSpPr txBox="1"/>
          <p:nvPr/>
        </p:nvSpPr>
        <p:spPr>
          <a:xfrm>
            <a:off x="3741323" y="400665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8GeV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2128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Demagnetization in SACLA </a:t>
            </a:r>
            <a:r>
              <a:rPr lang="en-US" altLang="ja-JP" dirty="0"/>
              <a:t>BL3#1-4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5CCFE13-DFC2-8142-0919-E87D3FC1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9" y="998522"/>
            <a:ext cx="8747161" cy="585947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1BA3CC6-E441-0623-7F62-46C870E2B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9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Surface Mapping of </a:t>
            </a:r>
            <a:r>
              <a:rPr kumimoji="1" lang="en-US" altLang="ja-JP" dirty="0" err="1"/>
              <a:t>Demag</a:t>
            </a:r>
            <a:r>
              <a:rPr kumimoji="1" lang="en-US" altLang="ja-JP" dirty="0"/>
              <a:t>. PM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31988" y="1622528"/>
            <a:ext cx="91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B</a:t>
            </a:r>
            <a:r>
              <a:rPr kumimoji="1" lang="en-US" altLang="ja-JP" sz="2000" baseline="-25000" dirty="0" err="1"/>
              <a:t>z</a:t>
            </a:r>
            <a:r>
              <a:rPr kumimoji="1" lang="en-US" altLang="ja-JP" sz="2000" dirty="0"/>
              <a:t>(T)</a:t>
            </a:r>
            <a:endParaRPr kumimoji="1" lang="ja-JP" altLang="en-US" sz="2000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476023" y="1908443"/>
          <a:ext cx="7968537" cy="440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ｸﾞﾗﾌ" r:id="rId2" imgW="6234840" imgH="3445560" progId="Origin50.Graph">
                  <p:embed/>
                </p:oleObj>
              </mc:Choice>
              <mc:Fallback>
                <p:oleObj name="ｸﾞﾗﾌ" r:id="rId2" imgW="6234840" imgH="3445560" progId="Origin50.Graph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023" y="1908443"/>
                        <a:ext cx="7968537" cy="440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235605" y="1200557"/>
            <a:ext cx="216531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/>
              <a:t>e</a:t>
            </a:r>
            <a:r>
              <a:rPr kumimoji="1" lang="en-US" altLang="ja-JP" sz="2000" baseline="30000" dirty="0"/>
              <a:t>-</a:t>
            </a:r>
            <a:r>
              <a:rPr kumimoji="1" lang="en-US" altLang="ja-JP" sz="2000" dirty="0"/>
              <a:t> beam center at g = 4mm</a:t>
            </a:r>
            <a:endParaRPr kumimoji="1" lang="ja-JP" altLang="en-US" sz="2000" dirty="0"/>
          </a:p>
        </p:txBody>
      </p:sp>
      <p:cxnSp>
        <p:nvCxnSpPr>
          <p:cNvPr id="12" name="直線矢印コネクタ 11"/>
          <p:cNvCxnSpPr>
            <a:stCxn id="10" idx="3"/>
          </p:cNvCxnSpPr>
          <p:nvPr/>
        </p:nvCxnSpPr>
        <p:spPr>
          <a:xfrm>
            <a:off x="3400921" y="1554500"/>
            <a:ext cx="759582" cy="639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172533" y="2952796"/>
            <a:ext cx="191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Mag. Reversal Region</a:t>
            </a:r>
            <a:endParaRPr kumimoji="1" lang="ja-JP" altLang="en-US" sz="20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4460291" y="2793337"/>
            <a:ext cx="710940" cy="473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780712" y="2521498"/>
            <a:ext cx="0" cy="50470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009647" y="258346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4mm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827019" y="3129729"/>
            <a:ext cx="87877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881524" y="313356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8mm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151B8E0-87A4-30FD-73A6-825D17D1D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EC06D-8691-4A0E-ABEA-C1698ED8076E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7930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025ab3d2b8a485bc3c17c15f2ccd230c0d927"/>
</p:tagLst>
</file>

<file path=ppt/theme/theme1.xml><?xml version="1.0" encoding="utf-8"?>
<a:theme xmlns:a="http://schemas.openxmlformats.org/drawingml/2006/main" name="Template2012O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Template2012Oct</Template>
  <TotalTime>29490</TotalTime>
  <Words>807</Words>
  <Application>Microsoft Office PowerPoint</Application>
  <PresentationFormat>画面に合わせる (4:3)</PresentationFormat>
  <Paragraphs>172</Paragraphs>
  <Slides>30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Symbol</vt:lpstr>
      <vt:lpstr>Wingdings</vt:lpstr>
      <vt:lpstr>Calibri</vt:lpstr>
      <vt:lpstr>Meiryo UI</vt:lpstr>
      <vt:lpstr>Arial</vt:lpstr>
      <vt:lpstr>Template2012Oct</vt:lpstr>
      <vt:lpstr>ｸﾞﾗﾌ</vt:lpstr>
      <vt:lpstr>Undulator Demagnetization and  Related Issues in SPring-8 and SACLA</vt:lpstr>
      <vt:lpstr>PowerPoint プレゼンテーション</vt:lpstr>
      <vt:lpstr>PowerPoint プレゼンテーション</vt:lpstr>
      <vt:lpstr>In-situ Measurement of IVUs</vt:lpstr>
      <vt:lpstr>PowerPoint プレゼンテーション</vt:lpstr>
      <vt:lpstr>PowerPoint プレゼンテーション</vt:lpstr>
      <vt:lpstr>SACLA Accelerator Layout</vt:lpstr>
      <vt:lpstr>Demagnetization in SACLA BL3#1-4</vt:lpstr>
      <vt:lpstr>Surface Mapping of Demag. PM</vt:lpstr>
      <vt:lpstr>Demagnetization in SACLA BL1</vt:lpstr>
      <vt:lpstr>Discussions</vt:lpstr>
      <vt:lpstr>History of FEL Output in BL1</vt:lpstr>
      <vt:lpstr>Countermeasures in BL1</vt:lpstr>
      <vt:lpstr>PowerPoint プレゼンテーション</vt:lpstr>
      <vt:lpstr>Background</vt:lpstr>
      <vt:lpstr>Demagnetization in SP8-ID29</vt:lpstr>
      <vt:lpstr>Mapping of Demag. Magnet Units</vt:lpstr>
      <vt:lpstr>Mapping of Upstream Magnet Unit</vt:lpstr>
      <vt:lpstr>Detail of Upstream Unit</vt:lpstr>
      <vt:lpstr>Discussion</vt:lpstr>
      <vt:lpstr>PowerPoint プレゼンテーション</vt:lpstr>
      <vt:lpstr>Radiation Induced Physical Damage?</vt:lpstr>
      <vt:lpstr>Two Major Problems</vt:lpstr>
      <vt:lpstr>PowerPoint プレゼンテーション</vt:lpstr>
      <vt:lpstr>PowerPoint プレゼンテーション</vt:lpstr>
      <vt:lpstr>Discussions</vt:lpstr>
      <vt:lpstr>PowerPoint プレゼンテーション</vt:lpstr>
      <vt:lpstr>PowerPoint プレゼンテーション</vt:lpstr>
      <vt:lpstr>PowerPoint プレゼンテーション</vt:lpstr>
      <vt:lpstr>Spontaneous Radiation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of the Synchrotron Radiation Calculation Code SPECTRA</dc:title>
  <dc:creator>Takashi Tanaka</dc:creator>
  <cp:lastModifiedBy>Takashi Tanaka</cp:lastModifiedBy>
  <cp:revision>252</cp:revision>
  <dcterms:created xsi:type="dcterms:W3CDTF">2017-04-25T22:24:58Z</dcterms:created>
  <dcterms:modified xsi:type="dcterms:W3CDTF">2026-05-15T03:34:15Z</dcterms:modified>
</cp:coreProperties>
</file>