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  <p:sldMasterId id="2147483744" r:id="rId6"/>
  </p:sldMasterIdLst>
  <p:notesMasterIdLst>
    <p:notesMasterId r:id="rId35"/>
  </p:notesMasterIdLst>
  <p:handoutMasterIdLst>
    <p:handoutMasterId r:id="rId36"/>
  </p:handoutMasterIdLst>
  <p:sldIdLst>
    <p:sldId id="258" r:id="rId7"/>
    <p:sldId id="268" r:id="rId8"/>
    <p:sldId id="271" r:id="rId9"/>
    <p:sldId id="534" r:id="rId10"/>
    <p:sldId id="537" r:id="rId11"/>
    <p:sldId id="535" r:id="rId12"/>
    <p:sldId id="335" r:id="rId13"/>
    <p:sldId id="536" r:id="rId14"/>
    <p:sldId id="557" r:id="rId15"/>
    <p:sldId id="542" r:id="rId16"/>
    <p:sldId id="377" r:id="rId17"/>
    <p:sldId id="553" r:id="rId18"/>
    <p:sldId id="558" r:id="rId19"/>
    <p:sldId id="559" r:id="rId20"/>
    <p:sldId id="552" r:id="rId21"/>
    <p:sldId id="540" r:id="rId22"/>
    <p:sldId id="524" r:id="rId23"/>
    <p:sldId id="538" r:id="rId24"/>
    <p:sldId id="560" r:id="rId25"/>
    <p:sldId id="511" r:id="rId26"/>
    <p:sldId id="417" r:id="rId27"/>
    <p:sldId id="546" r:id="rId28"/>
    <p:sldId id="323" r:id="rId29"/>
    <p:sldId id="554" r:id="rId30"/>
    <p:sldId id="280" r:id="rId31"/>
    <p:sldId id="555" r:id="rId32"/>
    <p:sldId id="477" r:id="rId33"/>
    <p:sldId id="556" r:id="rId34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AAB70C-E02B-99E8-6D01-DBF8307F1861}" name="NADOLSKI Laurent" initials="LN" userId="S::laurent.nadolski@synchrotron-soleil.fr::fa35b1dd-c0cd-4f80-9a06-043ba3fb4a30" providerId="AD"/>
  <p188:author id="{ABB6B6CA-65D5-B11C-883E-5785F82797DF}" name="BRUNELLE Pascale" initials="BP" userId="S::pascale.brunelle@synchrotron-soleil.fr::b4d3c4dc-87df-4ed5-bbda-06c8a68256ab" providerId="AD"/>
  <p188:author id="{04BA72E4-3FCE-E233-4CF5-2728AC1A2B8B}" name="NADJI Amor" initials="AN" userId="S::amor.nadji@synchrotron-soleil.fr::47ea8bd0-a68b-4d5c-8d36-588b59a3a84c" providerId="AD"/>
  <p188:author id="{732385F5-A4C5-0B18-AE90-075F443CAA05}" name="Utilisateur invité" initials="Ui" userId="S::urn:spo:anon#d73fd94f996fc381b62bb7525982823ba9b4490de1243af145f17ce18682820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843"/>
    <a:srgbClr val="FC9804"/>
    <a:srgbClr val="4326C0"/>
    <a:srgbClr val="3F6BAE"/>
    <a:srgbClr val="0E4194"/>
    <a:srgbClr val="FFCC00"/>
    <a:srgbClr val="42A1D0"/>
    <a:srgbClr val="808080"/>
    <a:srgbClr val="092A5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2" autoAdjust="0"/>
    <p:restoredTop sz="94273" autoAdjust="0"/>
  </p:normalViewPr>
  <p:slideViewPr>
    <p:cSldViewPr>
      <p:cViewPr>
        <p:scale>
          <a:sx n="90" d="100"/>
          <a:sy n="90" d="100"/>
        </p:scale>
        <p:origin x="1512" y="198"/>
      </p:cViewPr>
      <p:guideLst>
        <p:guide orient="horz" pos="1979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05/05/2026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05/05/2026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23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179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12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BC365-6861-DF13-9990-2194E5AB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EB6208-E726-1CCB-601B-C6E9D8E81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8DF132-D9D8-62C5-90C6-8272B4F48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246FC0-14F2-832E-CEDB-C6993BF04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63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5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861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F69F-0BBA-64A1-22BB-26C113C81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EAE47-18C2-AF6E-ADD2-80D55BC84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B74BA6-A5BF-B0AD-4838-87430DBE3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004F91-92FF-3E88-1F62-9CB5908A5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06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 - SOLEIL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4294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 - Synchrotron SOL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4010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87499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  <p:sldLayoutId id="2147483747" r:id="rId3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48" r:id="rId3"/>
    <p:sldLayoutId id="2147483749" r:id="rId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3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690BE17-6FC6-A7A4-16B9-8429241A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482" y="869536"/>
            <a:ext cx="7298059" cy="1068986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SOLEIL Insertion Devices and Prospects for the Upgrade </a:t>
            </a:r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00D7DF48-8E82-3817-7270-496F6D7CF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1813" y="2004728"/>
            <a:ext cx="5856240" cy="849809"/>
          </a:xfrm>
        </p:spPr>
        <p:txBody>
          <a:bodyPr/>
          <a:lstStyle/>
          <a:p>
            <a:r>
              <a:rPr lang="en-US" b="1" u="sng" noProof="0" dirty="0"/>
              <a:t>O. </a:t>
            </a:r>
            <a:r>
              <a:rPr lang="en-US" b="1" u="sng" noProof="0" dirty="0" err="1"/>
              <a:t>Marcouillé</a:t>
            </a:r>
            <a:br>
              <a:rPr lang="en-US" noProof="0" dirty="0"/>
            </a:br>
            <a:r>
              <a:rPr lang="en-US" spc="-1" noProof="0" dirty="0">
                <a:ea typeface="DejaVu Sans"/>
              </a:rPr>
              <a:t>on behalf of SOLEIL II Project Team</a:t>
            </a:r>
            <a:r>
              <a:rPr lang="en-US" noProof="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C82D2F-00C5-1BE4-067C-A8D09D982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6226485"/>
            <a:ext cx="2016224" cy="5741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F93F14-D03E-27AD-D0C2-29AFBDD558ED}"/>
              </a:ext>
            </a:extLst>
          </p:cNvPr>
          <p:cNvSpPr txBox="1"/>
          <p:nvPr/>
        </p:nvSpPr>
        <p:spPr>
          <a:xfrm>
            <a:off x="2921084" y="6454903"/>
            <a:ext cx="5195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Insertion </a:t>
            </a:r>
            <a:r>
              <a:rPr lang="fr-FR" sz="1400" i="1" dirty="0" err="1"/>
              <a:t>Device</a:t>
            </a:r>
            <a:r>
              <a:rPr lang="fr-FR" sz="1400" i="1" dirty="0"/>
              <a:t> Workshop 2026, 15 – 16 May 2026 - Deauville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AA9E2D-3708-D741-BB3C-66C90A07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87" y="3278773"/>
            <a:ext cx="2808312" cy="2751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B2619A-2B82-5900-B724-A7A489AF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36" r="17412"/>
          <a:stretch>
            <a:fillRect/>
          </a:stretch>
        </p:blipFill>
        <p:spPr>
          <a:xfrm>
            <a:off x="137427" y="774141"/>
            <a:ext cx="4320480" cy="2642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768E30D-7192-F4BD-E382-BD72A591E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713" y="4523445"/>
            <a:ext cx="1944216" cy="1783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047A525-99E7-24C1-8626-C480E3570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664" y="2737277"/>
            <a:ext cx="2651836" cy="1690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68B4B3A-D6CC-7428-718F-F420DD046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673" y="2565645"/>
            <a:ext cx="1944215" cy="3489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71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3FD0-D7B6-0ACB-62DC-A632EEE73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803EF-74D1-2D52-98D5-96C07349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5" y="1412776"/>
            <a:ext cx="9818338" cy="681959"/>
          </a:xfrm>
        </p:spPr>
        <p:txBody>
          <a:bodyPr>
            <a:normAutofit fontScale="90000"/>
          </a:bodyPr>
          <a:lstStyle/>
          <a:p>
            <a:r>
              <a:rPr lang="fr-FR" dirty="0"/>
              <a:t>Re-use of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polarized</a:t>
            </a:r>
            <a:r>
              <a:rPr lang="fr-FR" dirty="0"/>
              <a:t> </a:t>
            </a:r>
            <a:r>
              <a:rPr lang="fr-FR" dirty="0" err="1"/>
              <a:t>undulators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DUAL solution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ECA173-4D56-8227-EC08-35A9581F3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1137841"/>
          </a:xfrm>
        </p:spPr>
        <p:txBody>
          <a:bodyPr/>
          <a:lstStyle/>
          <a:p>
            <a:r>
              <a:rPr lang="fr-FR" dirty="0" err="1"/>
              <a:t>Undulators</a:t>
            </a:r>
            <a:r>
              <a:rPr lang="fr-FR" dirty="0"/>
              <a:t> for DEIMOS </a:t>
            </a:r>
            <a:r>
              <a:rPr lang="fr-FR" dirty="0" err="1"/>
              <a:t>Beamline</a:t>
            </a:r>
            <a:endParaRPr lang="fr-FR" dirty="0"/>
          </a:p>
          <a:p>
            <a:r>
              <a:rPr lang="fr-FR" dirty="0" err="1"/>
              <a:t>Undulators</a:t>
            </a:r>
            <a:r>
              <a:rPr lang="fr-FR" dirty="0"/>
              <a:t> of HERMES </a:t>
            </a:r>
            <a:r>
              <a:rPr lang="fr-FR" dirty="0" err="1"/>
              <a:t>Beamline</a:t>
            </a:r>
            <a:endParaRPr lang="fr-FR" dirty="0"/>
          </a:p>
          <a:p>
            <a:r>
              <a:rPr lang="fr-FR" dirty="0" err="1"/>
              <a:t>Undulators</a:t>
            </a:r>
            <a:r>
              <a:rPr lang="fr-FR" dirty="0"/>
              <a:t> of TEMPO </a:t>
            </a:r>
            <a:r>
              <a:rPr lang="fr-FR" dirty="0" err="1"/>
              <a:t>beamline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3060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1A06D90-F55B-A7FD-B6FE-7DAFF1324A7F}"/>
              </a:ext>
            </a:extLst>
          </p:cNvPr>
          <p:cNvGrpSpPr/>
          <p:nvPr/>
        </p:nvGrpSpPr>
        <p:grpSpPr>
          <a:xfrm>
            <a:off x="0" y="2722780"/>
            <a:ext cx="8579838" cy="4128214"/>
            <a:chOff x="0" y="2722780"/>
            <a:chExt cx="8579838" cy="4128214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BDAE710-F1E9-BCEC-66C2-B9D1B0446B1F}"/>
                </a:ext>
              </a:extLst>
            </p:cNvPr>
            <p:cNvGrpSpPr/>
            <p:nvPr/>
          </p:nvGrpSpPr>
          <p:grpSpPr>
            <a:xfrm>
              <a:off x="0" y="2722780"/>
              <a:ext cx="8579838" cy="4128214"/>
              <a:chOff x="0" y="2722780"/>
              <a:chExt cx="8579838" cy="4128214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BFF08AD9-8E65-8018-DFC9-032BA585697F}"/>
                  </a:ext>
                </a:extLst>
              </p:cNvPr>
              <p:cNvGrpSpPr/>
              <p:nvPr/>
            </p:nvGrpSpPr>
            <p:grpSpPr>
              <a:xfrm>
                <a:off x="0" y="2722780"/>
                <a:ext cx="8579838" cy="4128214"/>
                <a:chOff x="0" y="2722780"/>
                <a:chExt cx="8579838" cy="4128214"/>
              </a:xfrm>
            </p:grpSpPr>
            <p:pic>
              <p:nvPicPr>
                <p:cNvPr id="37" name="Image 36" descr="Une image contenant train, Modèle réduit&#10;&#10;Description générée automatiquement">
                  <a:extLst>
                    <a:ext uri="{FF2B5EF4-FFF2-40B4-BE49-F238E27FC236}">
                      <a16:creationId xmlns:a16="http://schemas.microsoft.com/office/drawing/2014/main" id="{C466E426-7186-AEE3-B94D-6167A8745F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951" b="13250"/>
                <a:stretch/>
              </p:blipFill>
              <p:spPr>
                <a:xfrm>
                  <a:off x="0" y="2962562"/>
                  <a:ext cx="8579838" cy="3888432"/>
                </a:xfrm>
                <a:prstGeom prst="rect">
                  <a:avLst/>
                </a:prstGeom>
              </p:spPr>
            </p:pic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09AD002E-8F74-A3E0-F7E4-8AAE80A6F14C}"/>
                    </a:ext>
                  </a:extLst>
                </p:cNvPr>
                <p:cNvSpPr txBox="1"/>
                <p:nvPr/>
              </p:nvSpPr>
              <p:spPr>
                <a:xfrm>
                  <a:off x="1566674" y="2722780"/>
                  <a:ext cx="162095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FC9804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SOLEIL</a:t>
                  </a:r>
                </a:p>
              </p:txBody>
            </p:sp>
          </p:grpSp>
          <p:cxnSp>
            <p:nvCxnSpPr>
              <p:cNvPr id="46" name="Connecteur droit avec flèche 45">
                <a:extLst>
                  <a:ext uri="{FF2B5EF4-FFF2-40B4-BE49-F238E27FC236}">
                    <a16:creationId xmlns:a16="http://schemas.microsoft.com/office/drawing/2014/main" id="{A3195CB3-D4C7-BB81-1698-CAFEF1116B93}"/>
                  </a:ext>
                </a:extLst>
              </p:cNvPr>
              <p:cNvCxnSpPr/>
              <p:nvPr/>
            </p:nvCxnSpPr>
            <p:spPr>
              <a:xfrm flipH="1" flipV="1">
                <a:off x="2746384" y="5835386"/>
                <a:ext cx="4494566" cy="1008112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CD767B04-E547-12F6-9A70-C30F21137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3116" y="3196685"/>
                <a:ext cx="1460858" cy="235246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543ED838-E131-B110-C941-55BBCD25A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4575" y="3472768"/>
                <a:ext cx="1460858" cy="235246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CF10C3F9-AE33-BC82-BE83-7921B999AD3F}"/>
                  </a:ext>
                </a:extLst>
              </p:cNvPr>
              <p:cNvSpPr txBox="1"/>
              <p:nvPr/>
            </p:nvSpPr>
            <p:spPr>
              <a:xfrm rot="509063">
                <a:off x="4123933" y="2947506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1.8 m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B7E1C6CA-2BCA-2C97-356A-4DAB5787EFE9}"/>
                  </a:ext>
                </a:extLst>
              </p:cNvPr>
              <p:cNvSpPr txBox="1"/>
              <p:nvPr/>
            </p:nvSpPr>
            <p:spPr>
              <a:xfrm rot="605073">
                <a:off x="5780387" y="3232760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1.8 m</a:t>
                </a:r>
              </a:p>
            </p:txBody>
          </p: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285FE62-CB51-E260-219B-FD86676DB872}"/>
                </a:ext>
              </a:extLst>
            </p:cNvPr>
            <p:cNvSpPr txBox="1"/>
            <p:nvPr/>
          </p:nvSpPr>
          <p:spPr>
            <a:xfrm rot="736318">
              <a:off x="4463953" y="6332918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6.6 m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881E7E9-23C3-2B95-9CE1-F4CF6EB421CB}"/>
              </a:ext>
            </a:extLst>
          </p:cNvPr>
          <p:cNvGrpSpPr/>
          <p:nvPr/>
        </p:nvGrpSpPr>
        <p:grpSpPr>
          <a:xfrm>
            <a:off x="3299789" y="620688"/>
            <a:ext cx="8785692" cy="3112627"/>
            <a:chOff x="3143877" y="620688"/>
            <a:chExt cx="8785692" cy="311262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569D0EC-0A9C-287C-CD21-0EC53303CD68}"/>
                </a:ext>
              </a:extLst>
            </p:cNvPr>
            <p:cNvGrpSpPr/>
            <p:nvPr/>
          </p:nvGrpSpPr>
          <p:grpSpPr>
            <a:xfrm>
              <a:off x="3143877" y="620688"/>
              <a:ext cx="8474156" cy="3112627"/>
              <a:chOff x="3143877" y="620688"/>
              <a:chExt cx="8474156" cy="3112627"/>
            </a:xfrm>
          </p:grpSpPr>
          <p:pic>
            <p:nvPicPr>
              <p:cNvPr id="36" name="Image 35" descr="Une image contenant Jeu de construction, Modèle réduit, jouet, Bloc de verrouillage&#10;&#10;Description générée automatiquement">
                <a:extLst>
                  <a:ext uri="{FF2B5EF4-FFF2-40B4-BE49-F238E27FC236}">
                    <a16:creationId xmlns:a16="http://schemas.microsoft.com/office/drawing/2014/main" id="{75F3A707-C050-EDB8-E256-6D310BB59E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60" t="20601" r="1230" b="11150"/>
              <a:stretch>
                <a:fillRect/>
              </a:stretch>
            </p:blipFill>
            <p:spPr>
              <a:xfrm>
                <a:off x="6694834" y="620688"/>
                <a:ext cx="4923199" cy="3014798"/>
              </a:xfrm>
              <a:prstGeom prst="rect">
                <a:avLst/>
              </a:prstGeom>
            </p:spPr>
          </p:pic>
          <p:sp>
            <p:nvSpPr>
              <p:cNvPr id="38" name="Flèche : droite 37">
                <a:extLst>
                  <a:ext uri="{FF2B5EF4-FFF2-40B4-BE49-F238E27FC236}">
                    <a16:creationId xmlns:a16="http://schemas.microsoft.com/office/drawing/2014/main" id="{901F28EB-809C-7B0F-42C0-6F22447A5F12}"/>
                  </a:ext>
                </a:extLst>
              </p:cNvPr>
              <p:cNvSpPr/>
              <p:nvPr/>
            </p:nvSpPr>
            <p:spPr>
              <a:xfrm rot="19989917">
                <a:off x="3143877" y="2055080"/>
                <a:ext cx="1371477" cy="36004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33051A9-8533-EBE0-946F-D04C0B20825D}"/>
                  </a:ext>
                </a:extLst>
              </p:cNvPr>
              <p:cNvSpPr txBox="1"/>
              <p:nvPr/>
            </p:nvSpPr>
            <p:spPr>
              <a:xfrm>
                <a:off x="4606618" y="1438708"/>
                <a:ext cx="19471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C980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SOLEIL II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BF122AF-39F4-A611-3E4C-58747B238BE1}"/>
                  </a:ext>
                </a:extLst>
              </p:cNvPr>
              <p:cNvSpPr txBox="1"/>
              <p:nvPr/>
            </p:nvSpPr>
            <p:spPr>
              <a:xfrm rot="715620">
                <a:off x="8729373" y="3363983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3.8/4.26 m</a:t>
                </a:r>
              </a:p>
            </p:txBody>
          </p: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81D3995D-BC64-0B7D-593A-91EC3BCE6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6997" y="2928134"/>
                <a:ext cx="3799563" cy="799600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4EE026A-EABB-F179-4F40-F9519EFB8738}"/>
                </a:ext>
              </a:extLst>
            </p:cNvPr>
            <p:cNvSpPr txBox="1"/>
            <p:nvPr/>
          </p:nvSpPr>
          <p:spPr>
            <a:xfrm>
              <a:off x="10744629" y="780509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Undulator</a:t>
              </a:r>
              <a:endParaRPr lang="fr-FR" dirty="0"/>
            </a:p>
            <a:p>
              <a:r>
                <a:rPr lang="fr-FR" dirty="0"/>
                <a:t>« single »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AAE35FF-D2D5-1CB5-AD21-50B9CAE7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3124"/>
            <a:ext cx="11640616" cy="565200"/>
          </a:xfrm>
        </p:spPr>
        <p:txBody>
          <a:bodyPr/>
          <a:lstStyle/>
          <a:p>
            <a:r>
              <a:rPr lang="fr-FR" dirty="0" err="1"/>
              <a:t>Implementation</a:t>
            </a:r>
            <a:r>
              <a:rPr lang="fr-FR" dirty="0"/>
              <a:t> on Medium Straight Section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BE1371-9532-8BFE-DE52-863A9187B3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B1890C7-4E13-9E73-3628-5AB005C18076}"/>
              </a:ext>
            </a:extLst>
          </p:cNvPr>
          <p:cNvGrpSpPr/>
          <p:nvPr/>
        </p:nvGrpSpPr>
        <p:grpSpPr>
          <a:xfrm>
            <a:off x="8946938" y="3852628"/>
            <a:ext cx="2826821" cy="2568304"/>
            <a:chOff x="8946938" y="3852628"/>
            <a:chExt cx="2826821" cy="2568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4FC4A7D-72DB-DDB9-1CD7-1225E0261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6938" y="3852628"/>
              <a:ext cx="2826821" cy="2568304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7AECB23-474A-01E6-6F7F-6B0B0C8A27F9}"/>
                </a:ext>
              </a:extLst>
            </p:cNvPr>
            <p:cNvSpPr txBox="1"/>
            <p:nvPr/>
          </p:nvSpPr>
          <p:spPr>
            <a:xfrm>
              <a:off x="9556655" y="5979568"/>
              <a:ext cx="18560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DUAL </a:t>
              </a:r>
              <a:r>
                <a:rPr lang="fr-FR" dirty="0" err="1"/>
                <a:t>Undulator</a:t>
              </a:r>
              <a:endParaRPr lang="fr-FR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19931-102C-883A-B5B2-DE687E3C37EF}"/>
              </a:ext>
            </a:extLst>
          </p:cNvPr>
          <p:cNvSpPr/>
          <p:nvPr/>
        </p:nvSpPr>
        <p:spPr>
          <a:xfrm>
            <a:off x="8946938" y="3852628"/>
            <a:ext cx="2826821" cy="25193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07BFC81-727A-4A49-1AB5-4472320DBB79}"/>
              </a:ext>
            </a:extLst>
          </p:cNvPr>
          <p:cNvCxnSpPr/>
          <p:nvPr/>
        </p:nvCxnSpPr>
        <p:spPr>
          <a:xfrm flipH="1">
            <a:off x="8040216" y="1052736"/>
            <a:ext cx="3372460" cy="21835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65F308B-CF46-9037-2424-2311B0E191AB}"/>
              </a:ext>
            </a:extLst>
          </p:cNvPr>
          <p:cNvCxnSpPr>
            <a:cxnSpLocks/>
          </p:cNvCxnSpPr>
          <p:nvPr/>
        </p:nvCxnSpPr>
        <p:spPr>
          <a:xfrm>
            <a:off x="8651654" y="676366"/>
            <a:ext cx="2226256" cy="303164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0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6F2CF-D268-9CD4-B68B-B9CD7FA8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DUAL </a:t>
            </a:r>
            <a:r>
              <a:rPr lang="fr-FR" dirty="0" err="1"/>
              <a:t>undulators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29A103-0191-C83D-615B-27BE49265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FAB2AD-8871-5977-F921-E3C33D36C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54" y="3829116"/>
            <a:ext cx="2734815" cy="2673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393997-0C03-9257-CDEF-6C5F38B3E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692696"/>
            <a:ext cx="5989074" cy="299815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Image 7" descr="Une image contenant Modèle réduit&#10;&#10;Description générée automatiquement">
            <a:extLst>
              <a:ext uri="{FF2B5EF4-FFF2-40B4-BE49-F238E27FC236}">
                <a16:creationId xmlns:a16="http://schemas.microsoft.com/office/drawing/2014/main" id="{2E050FA0-1D5A-08A0-E687-8427AB450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8" y="3803287"/>
            <a:ext cx="2903162" cy="26730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520AEAB-D86E-5916-0D40-B08713E0FC62}"/>
              </a:ext>
            </a:extLst>
          </p:cNvPr>
          <p:cNvSpPr txBox="1"/>
          <p:nvPr/>
        </p:nvSpPr>
        <p:spPr>
          <a:xfrm>
            <a:off x="3742994" y="6488668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Parking mode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AFF527-6D0E-58B0-5DB6-1A74E74EC6F1}"/>
              </a:ext>
            </a:extLst>
          </p:cNvPr>
          <p:cNvSpPr txBox="1"/>
          <p:nvPr/>
        </p:nvSpPr>
        <p:spPr>
          <a:xfrm>
            <a:off x="1036869" y="6474562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Operation</a:t>
            </a:r>
            <a:r>
              <a:rPr lang="fr-FR" sz="1600" dirty="0"/>
              <a:t> mode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180B3-AA0B-1D64-13A9-DA9ADB263322}"/>
              </a:ext>
            </a:extLst>
          </p:cNvPr>
          <p:cNvSpPr txBox="1"/>
          <p:nvPr/>
        </p:nvSpPr>
        <p:spPr>
          <a:xfrm>
            <a:off x="6057847" y="710301"/>
            <a:ext cx="59752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plateform</a:t>
            </a:r>
            <a:r>
              <a:rPr lang="fr-FR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For </a:t>
            </a:r>
            <a:r>
              <a:rPr lang="fr-FR" sz="1600" dirty="0" err="1"/>
              <a:t>existing</a:t>
            </a:r>
            <a:r>
              <a:rPr lang="fr-FR" sz="1600" dirty="0"/>
              <a:t>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For new ID in a </a:t>
            </a:r>
            <a:r>
              <a:rPr lang="fr-FR" sz="1600" dirty="0" err="1"/>
              <a:t>next</a:t>
            </a:r>
            <a:r>
              <a:rPr lang="fr-FR" sz="1600" dirty="0"/>
              <a:t> </a:t>
            </a:r>
            <a:r>
              <a:rPr lang="fr-FR" sz="1600" dirty="0" err="1"/>
              <a:t>step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Reproducibility</a:t>
            </a:r>
            <a:r>
              <a:rPr lang="fr-FR" dirty="0"/>
              <a:t> of transverse re-</a:t>
            </a:r>
            <a:r>
              <a:rPr lang="fr-FR" dirty="0" err="1"/>
              <a:t>positionning</a:t>
            </a:r>
            <a:r>
              <a:rPr lang="fr-FR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Horizontal: 10 µm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Vertical: 6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Ground vibrations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motorized</a:t>
            </a:r>
            <a:r>
              <a:rPr lang="fr-FR" dirty="0"/>
              <a:t> switch </a:t>
            </a:r>
            <a:r>
              <a:rPr lang="fr-FR" dirty="0" err="1"/>
              <a:t>bw</a:t>
            </a:r>
            <a:r>
              <a:rPr lang="fr-FR" dirty="0"/>
              <a:t> 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Longitudinal: 200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Vertical: 40 nm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BCC8E9C-8A16-7731-ED01-79E258D89106}"/>
              </a:ext>
            </a:extLst>
          </p:cNvPr>
          <p:cNvCxnSpPr>
            <a:cxnSpLocks/>
          </p:cNvCxnSpPr>
          <p:nvPr/>
        </p:nvCxnSpPr>
        <p:spPr>
          <a:xfrm>
            <a:off x="3009520" y="3212976"/>
            <a:ext cx="540060" cy="1080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DC6CBD3-0693-38DE-56AE-121E749DB8B3}"/>
              </a:ext>
            </a:extLst>
          </p:cNvPr>
          <p:cNvCxnSpPr>
            <a:cxnSpLocks/>
          </p:cNvCxnSpPr>
          <p:nvPr/>
        </p:nvCxnSpPr>
        <p:spPr>
          <a:xfrm>
            <a:off x="4439816" y="2852936"/>
            <a:ext cx="863480" cy="1440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267430C-4B78-67D2-7BF3-388F3D3D035E}"/>
              </a:ext>
            </a:extLst>
          </p:cNvPr>
          <p:cNvSpPr txBox="1"/>
          <p:nvPr/>
        </p:nvSpPr>
        <p:spPr>
          <a:xfrm>
            <a:off x="6610363" y="3854214"/>
            <a:ext cx="230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Motorized</a:t>
            </a:r>
            <a:r>
              <a:rPr lang="fr-FR" sz="1400" dirty="0"/>
              <a:t> DUAL </a:t>
            </a:r>
            <a:r>
              <a:rPr lang="fr-FR" sz="1400" dirty="0" err="1"/>
              <a:t>Plateform</a:t>
            </a:r>
            <a:endParaRPr lang="fr-FR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42BC803-6788-3719-A0DB-A637AF0DE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542" y="4168995"/>
            <a:ext cx="2359778" cy="19813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D0A60F-7B3F-C825-A72B-1A6ADC40F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207" y="3429000"/>
            <a:ext cx="2950158" cy="2733184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4B426ED-47E7-0728-82F2-3F127C5ED606}"/>
              </a:ext>
            </a:extLst>
          </p:cNvPr>
          <p:cNvCxnSpPr/>
          <p:nvPr/>
        </p:nvCxnSpPr>
        <p:spPr>
          <a:xfrm>
            <a:off x="6400519" y="4494189"/>
            <a:ext cx="792088" cy="1667995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006A23C-443D-02D6-ED2C-279BCA56CF1A}"/>
              </a:ext>
            </a:extLst>
          </p:cNvPr>
          <p:cNvSpPr txBox="1"/>
          <p:nvPr/>
        </p:nvSpPr>
        <p:spPr>
          <a:xfrm rot="3900813">
            <a:off x="6178949" y="514351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2.5 m</a:t>
            </a:r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B503EFAE-929F-3951-A6A8-AD83BFCB41A2}"/>
              </a:ext>
            </a:extLst>
          </p:cNvPr>
          <p:cNvSpPr txBox="1">
            <a:spLocks/>
          </p:cNvSpPr>
          <p:nvPr/>
        </p:nvSpPr>
        <p:spPr>
          <a:xfrm>
            <a:off x="6584824" y="6195424"/>
            <a:ext cx="1955613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i="1"/>
              <a:t>In memory of Fabien …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45705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95CA4-B39A-9FE8-5FEC-6D8CE655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ID </a:t>
            </a:r>
            <a:r>
              <a:rPr lang="fr-FR" dirty="0" err="1"/>
              <a:t>positionning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979DDD-F4BC-D640-F461-9C572426C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311A15-1E6E-1175-D37A-E238F8AC5E82}"/>
              </a:ext>
            </a:extLst>
          </p:cNvPr>
          <p:cNvSpPr txBox="1"/>
          <p:nvPr/>
        </p:nvSpPr>
        <p:spPr>
          <a:xfrm>
            <a:off x="452410" y="6007846"/>
            <a:ext cx="285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F. Briquez, M. </a:t>
            </a:r>
            <a:r>
              <a:rPr lang="fr-FR" sz="1400" i="1" dirty="0" err="1">
                <a:solidFill>
                  <a:schemeClr val="bg1"/>
                </a:solidFill>
              </a:rPr>
              <a:t>Sebdaoui</a:t>
            </a:r>
            <a:r>
              <a:rPr lang="fr-FR" sz="1400" i="1" dirty="0">
                <a:solidFill>
                  <a:schemeClr val="bg1"/>
                </a:solidFill>
              </a:rPr>
              <a:t> / SOLEIL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0379A9-511F-43B8-7B6E-0C32CD19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846004"/>
            <a:ext cx="3240360" cy="3004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573989-5E7F-2405-6C5B-B71EB8A1E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1" y="4068774"/>
            <a:ext cx="3225675" cy="239803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54ECB17-4841-6519-E035-03E6B2FA0617}"/>
              </a:ext>
            </a:extLst>
          </p:cNvPr>
          <p:cNvGrpSpPr/>
          <p:nvPr/>
        </p:nvGrpSpPr>
        <p:grpSpPr>
          <a:xfrm>
            <a:off x="3388272" y="806143"/>
            <a:ext cx="8727623" cy="4847251"/>
            <a:chOff x="3325059" y="1410629"/>
            <a:chExt cx="8727623" cy="4847251"/>
          </a:xfrm>
        </p:grpSpPr>
        <p:pic>
          <p:nvPicPr>
            <p:cNvPr id="11" name="Image 10" descr="Une image contenant graphique&#10;&#10;Description générée automatiquement">
              <a:extLst>
                <a:ext uri="{FF2B5EF4-FFF2-40B4-BE49-F238E27FC236}">
                  <a16:creationId xmlns:a16="http://schemas.microsoft.com/office/drawing/2014/main" id="{ECF94687-325E-D37E-CE0C-C0E90B2AC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/>
            <a:stretch/>
          </p:blipFill>
          <p:spPr>
            <a:xfrm>
              <a:off x="3359696" y="1491205"/>
              <a:ext cx="8692986" cy="476667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949BAF9-443F-0E09-97E5-40E5C752B718}"/>
                </a:ext>
              </a:extLst>
            </p:cNvPr>
            <p:cNvSpPr txBox="1"/>
            <p:nvPr/>
          </p:nvSpPr>
          <p:spPr>
            <a:xfrm>
              <a:off x="4765546" y="1410629"/>
              <a:ext cx="61993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REPRODUCIBILITY AND STABILITY DURING 96 HOURS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2C4A19C-9030-8671-6696-95BB584EAC73}"/>
                </a:ext>
              </a:extLst>
            </p:cNvPr>
            <p:cNvSpPr txBox="1"/>
            <p:nvPr/>
          </p:nvSpPr>
          <p:spPr>
            <a:xfrm rot="16200000">
              <a:off x="2814997" y="3505703"/>
              <a:ext cx="12971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Excursion (µm)</a:t>
              </a:r>
            </a:p>
          </p:txBody>
        </p:sp>
        <p:sp>
          <p:nvSpPr>
            <p:cNvPr id="14" name="Accolade fermante 13">
              <a:extLst>
                <a:ext uri="{FF2B5EF4-FFF2-40B4-BE49-F238E27FC236}">
                  <a16:creationId xmlns:a16="http://schemas.microsoft.com/office/drawing/2014/main" id="{B3B18AE2-4848-B550-D124-E7C872BFDDF7}"/>
                </a:ext>
              </a:extLst>
            </p:cNvPr>
            <p:cNvSpPr/>
            <p:nvPr/>
          </p:nvSpPr>
          <p:spPr>
            <a:xfrm rot="16200000">
              <a:off x="5115696" y="984085"/>
              <a:ext cx="277000" cy="2652445"/>
            </a:xfrm>
            <a:prstGeom prst="rightBrac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2D0F9C0-9D1A-38B6-4C01-B38A3B5F5632}"/>
                </a:ext>
              </a:extLst>
            </p:cNvPr>
            <p:cNvSpPr txBox="1"/>
            <p:nvPr/>
          </p:nvSpPr>
          <p:spPr>
            <a:xfrm>
              <a:off x="4165596" y="1884979"/>
              <a:ext cx="21771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33 CYCLES OF 1H00</a:t>
              </a:r>
            </a:p>
          </p:txBody>
        </p:sp>
        <p:sp>
          <p:nvSpPr>
            <p:cNvPr id="16" name="Accolade fermante 15">
              <a:extLst>
                <a:ext uri="{FF2B5EF4-FFF2-40B4-BE49-F238E27FC236}">
                  <a16:creationId xmlns:a16="http://schemas.microsoft.com/office/drawing/2014/main" id="{AAEF10A5-847B-4EE6-B9BC-C41587EFECCE}"/>
                </a:ext>
              </a:extLst>
            </p:cNvPr>
            <p:cNvSpPr/>
            <p:nvPr/>
          </p:nvSpPr>
          <p:spPr>
            <a:xfrm rot="5400000">
              <a:off x="9075781" y="2350587"/>
              <a:ext cx="200808" cy="5196400"/>
            </a:xfrm>
            <a:prstGeom prst="rightBrac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DF739B3-BB8B-8D8A-69B1-81F4F530C200}"/>
                </a:ext>
              </a:extLst>
            </p:cNvPr>
            <p:cNvSpPr txBox="1"/>
            <p:nvPr/>
          </p:nvSpPr>
          <p:spPr>
            <a:xfrm>
              <a:off x="8493947" y="5049191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NO CYCLE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0F20D7F-2D33-D747-85D2-AFAB494BA4C6}"/>
              </a:ext>
            </a:extLst>
          </p:cNvPr>
          <p:cNvSpPr txBox="1"/>
          <p:nvPr/>
        </p:nvSpPr>
        <p:spPr>
          <a:xfrm>
            <a:off x="3359696" y="6257637"/>
            <a:ext cx="382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F. Briquez, F. Blache, M. </a:t>
            </a:r>
            <a:r>
              <a:rPr lang="fr-FR" sz="1400" i="1" dirty="0" err="1"/>
              <a:t>Sebdaoui</a:t>
            </a:r>
            <a:r>
              <a:rPr lang="fr-FR" sz="1400" i="1" dirty="0"/>
              <a:t>, B. </a:t>
            </a:r>
            <a:r>
              <a:rPr lang="fr-FR" sz="1400" i="1" dirty="0" err="1"/>
              <a:t>Luluan</a:t>
            </a:r>
            <a:endParaRPr lang="fr-FR" sz="1400" i="1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A5AF67-694A-0397-343C-91746A11BC66}"/>
              </a:ext>
            </a:extLst>
          </p:cNvPr>
          <p:cNvGrpSpPr/>
          <p:nvPr/>
        </p:nvGrpSpPr>
        <p:grpSpPr>
          <a:xfrm>
            <a:off x="3613820" y="1124864"/>
            <a:ext cx="8513915" cy="4514454"/>
            <a:chOff x="3613820" y="1403604"/>
            <a:chExt cx="8513915" cy="4514454"/>
          </a:xfrm>
        </p:grpSpPr>
        <p:pic>
          <p:nvPicPr>
            <p:cNvPr id="21" name="Image 20" descr="Une image contenant texte, diagramme, ligne, Tracé&#10;&#10;Description générée automatiquement">
              <a:extLst>
                <a:ext uri="{FF2B5EF4-FFF2-40B4-BE49-F238E27FC236}">
                  <a16:creationId xmlns:a16="http://schemas.microsoft.com/office/drawing/2014/main" id="{3A71F487-49A4-AEE3-2FA5-C3671C3688E5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" t="7121"/>
            <a:stretch/>
          </p:blipFill>
          <p:spPr>
            <a:xfrm>
              <a:off x="3613820" y="1484784"/>
              <a:ext cx="8513915" cy="4433274"/>
            </a:xfrm>
            <a:prstGeom prst="rect">
              <a:avLst/>
            </a:prstGeom>
          </p:spPr>
        </p:pic>
        <p:sp>
          <p:nvSpPr>
            <p:cNvPr id="22" name="Accolade fermante 21">
              <a:extLst>
                <a:ext uri="{FF2B5EF4-FFF2-40B4-BE49-F238E27FC236}">
                  <a16:creationId xmlns:a16="http://schemas.microsoft.com/office/drawing/2014/main" id="{3CE78D5E-AC04-E328-9D95-9EBF453C9999}"/>
                </a:ext>
              </a:extLst>
            </p:cNvPr>
            <p:cNvSpPr/>
            <p:nvPr/>
          </p:nvSpPr>
          <p:spPr>
            <a:xfrm rot="16200000">
              <a:off x="5936159" y="-251417"/>
              <a:ext cx="231094" cy="4121040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FF0000"/>
                </a:highlight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77AD0F1-978D-756F-4148-F97BFE4D993B}"/>
                </a:ext>
              </a:extLst>
            </p:cNvPr>
            <p:cNvSpPr txBox="1"/>
            <p:nvPr/>
          </p:nvSpPr>
          <p:spPr>
            <a:xfrm>
              <a:off x="4852348" y="1403604"/>
              <a:ext cx="21771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50 CYCLES OF 1H00</a:t>
              </a:r>
            </a:p>
          </p:txBody>
        </p:sp>
        <p:sp>
          <p:nvSpPr>
            <p:cNvPr id="24" name="Accolade fermante 23">
              <a:extLst>
                <a:ext uri="{FF2B5EF4-FFF2-40B4-BE49-F238E27FC236}">
                  <a16:creationId xmlns:a16="http://schemas.microsoft.com/office/drawing/2014/main" id="{C159529E-AF79-D786-90A8-D6290EC11E40}"/>
                </a:ext>
              </a:extLst>
            </p:cNvPr>
            <p:cNvSpPr/>
            <p:nvPr/>
          </p:nvSpPr>
          <p:spPr>
            <a:xfrm rot="5400000">
              <a:off x="9673910" y="2891389"/>
              <a:ext cx="188998" cy="331236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89862EB-0065-3F6A-9CAB-A87BF1D1CB03}"/>
                </a:ext>
              </a:extLst>
            </p:cNvPr>
            <p:cNvSpPr txBox="1"/>
            <p:nvPr/>
          </p:nvSpPr>
          <p:spPr>
            <a:xfrm>
              <a:off x="9205440" y="4617359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NO 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0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84984-8EFA-1DD0-2EF7-0B82722E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Vibrations </a:t>
            </a:r>
            <a:r>
              <a:rPr lang="fr-FR" dirty="0" err="1"/>
              <a:t>during</a:t>
            </a:r>
            <a:r>
              <a:rPr lang="fr-FR" dirty="0"/>
              <a:t> ID Switch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DF045F-754F-C501-93B0-B7FAF4CE8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SOLEIL II MAC#9 - 22-23 April 2026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7BF00B-8C61-9D25-FD31-0592A754B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0E4526-5E37-B2DD-2AC6-EBE84E320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92" y="3969796"/>
            <a:ext cx="2058943" cy="27441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1660CE-4D54-3E72-BE0E-6CB6CD32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846004"/>
            <a:ext cx="3240360" cy="30048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6F6BD14-08F7-535B-7798-CFD42F7EC38A}"/>
              </a:ext>
            </a:extLst>
          </p:cNvPr>
          <p:cNvSpPr txBox="1"/>
          <p:nvPr/>
        </p:nvSpPr>
        <p:spPr>
          <a:xfrm>
            <a:off x="770301" y="63111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112843"/>
                </a:solidFill>
              </a:rPr>
              <a:t>Accelerometers</a:t>
            </a:r>
            <a:endParaRPr lang="fr-FR" dirty="0">
              <a:solidFill>
                <a:srgbClr val="112843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FD88D7C-3B18-24FF-CA7F-518924ED756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664136" y="5821044"/>
            <a:ext cx="73827" cy="490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5E877A4-8B4A-963B-F13F-A58B2DBFEA7E}"/>
              </a:ext>
            </a:extLst>
          </p:cNvPr>
          <p:cNvCxnSpPr>
            <a:cxnSpLocks/>
          </p:cNvCxnSpPr>
          <p:nvPr/>
        </p:nvCxnSpPr>
        <p:spPr>
          <a:xfrm flipV="1">
            <a:off x="1343472" y="5341888"/>
            <a:ext cx="394491" cy="908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B2B8EE2E-A28C-550B-3D1C-40D5B920B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827252"/>
              </p:ext>
            </p:extLst>
          </p:nvPr>
        </p:nvGraphicFramePr>
        <p:xfrm>
          <a:off x="3804616" y="4150910"/>
          <a:ext cx="5562539" cy="2280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1385">
                  <a:extLst>
                    <a:ext uri="{9D8B030D-6E8A-4147-A177-3AD203B41FA5}">
                      <a16:colId xmlns:a16="http://schemas.microsoft.com/office/drawing/2014/main" val="3333984743"/>
                    </a:ext>
                  </a:extLst>
                </a:gridCol>
                <a:gridCol w="3271154">
                  <a:extLst>
                    <a:ext uri="{9D8B030D-6E8A-4147-A177-3AD203B41FA5}">
                      <a16:colId xmlns:a16="http://schemas.microsoft.com/office/drawing/2014/main" val="2407386181"/>
                    </a:ext>
                  </a:extLst>
                </a:gridCol>
              </a:tblGrid>
              <a:tr h="20802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Frequency (Hz)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Vertical </a:t>
                      </a:r>
                      <a:r>
                        <a:rPr lang="fr-FR" sz="1600" u="none" strike="noStrike" dirty="0" err="1">
                          <a:effectLst/>
                        </a:rPr>
                        <a:t>displacement</a:t>
                      </a:r>
                      <a:r>
                        <a:rPr lang="fr-FR" sz="1600" u="none" strike="noStrike" dirty="0">
                          <a:effectLst/>
                        </a:rPr>
                        <a:t> (µm)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188662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0607119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1095060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5413134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9113489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3140274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5845417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0930208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6952278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697A9514-DB3B-2E53-8419-A15426838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2530"/>
              </p:ext>
            </p:extLst>
          </p:nvPr>
        </p:nvGraphicFramePr>
        <p:xfrm>
          <a:off x="3804616" y="735246"/>
          <a:ext cx="5514362" cy="3293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3208">
                  <a:extLst>
                    <a:ext uri="{9D8B030D-6E8A-4147-A177-3AD203B41FA5}">
                      <a16:colId xmlns:a16="http://schemas.microsoft.com/office/drawing/2014/main" val="4205933286"/>
                    </a:ext>
                  </a:extLst>
                </a:gridCol>
                <a:gridCol w="3261154">
                  <a:extLst>
                    <a:ext uri="{9D8B030D-6E8A-4147-A177-3AD203B41FA5}">
                      <a16:colId xmlns:a16="http://schemas.microsoft.com/office/drawing/2014/main" val="2457921425"/>
                    </a:ext>
                  </a:extLst>
                </a:gridCol>
              </a:tblGrid>
              <a:tr h="1787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Fréquence (Hz)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Longitudinal </a:t>
                      </a:r>
                      <a:r>
                        <a:rPr lang="fr-FR" sz="1600" u="none" strike="noStrike" dirty="0" err="1">
                          <a:effectLst/>
                        </a:rPr>
                        <a:t>displacement</a:t>
                      </a:r>
                      <a:r>
                        <a:rPr lang="fr-FR" sz="1600" u="none" strike="noStrike" dirty="0">
                          <a:effectLst/>
                        </a:rPr>
                        <a:t> (µm)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68405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81041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56995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94883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01815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06194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71713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4273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34993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1490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24445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58023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6057719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A51715DE-9290-7EEA-A344-BBAC72B2D7C1}"/>
              </a:ext>
            </a:extLst>
          </p:cNvPr>
          <p:cNvSpPr txBox="1"/>
          <p:nvPr/>
        </p:nvSpPr>
        <p:spPr>
          <a:xfrm>
            <a:off x="4655840" y="6512633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Z. Fan</a:t>
            </a:r>
          </a:p>
        </p:txBody>
      </p:sp>
    </p:spTree>
    <p:extLst>
      <p:ext uri="{BB962C8B-B14F-4D97-AF65-F5344CB8AC3E}">
        <p14:creationId xmlns:p14="http://schemas.microsoft.com/office/powerpoint/2010/main" val="96097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55F5A-C93F-69AB-0E04-F0C6D1FEC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5D833-95AA-3DA2-8FD4-3E1DF90F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Three</a:t>
            </a:r>
            <a:r>
              <a:rPr lang="fr-FR" dirty="0"/>
              <a:t> New Insertion </a:t>
            </a:r>
            <a:r>
              <a:rPr lang="fr-FR" dirty="0" err="1"/>
              <a:t>Devices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D549CD-1654-735A-0F39-99A097AC4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1137841"/>
          </a:xfrm>
        </p:spPr>
        <p:txBody>
          <a:bodyPr/>
          <a:lstStyle/>
          <a:p>
            <a:r>
              <a:rPr lang="fr-FR" dirty="0"/>
              <a:t>APU250 for DESIRS </a:t>
            </a:r>
            <a:r>
              <a:rPr lang="fr-FR" dirty="0" err="1"/>
              <a:t>beamline</a:t>
            </a:r>
            <a:endParaRPr lang="fr-FR" dirty="0"/>
          </a:p>
          <a:p>
            <a:r>
              <a:rPr lang="fr-FR" dirty="0"/>
              <a:t>DUAL HU130-HU44 for CASSIOPEE </a:t>
            </a:r>
            <a:r>
              <a:rPr lang="fr-FR" dirty="0" err="1"/>
              <a:t>beamline</a:t>
            </a:r>
            <a:endParaRPr lang="fr-FR" dirty="0"/>
          </a:p>
          <a:p>
            <a:r>
              <a:rPr lang="fr-FR" dirty="0"/>
              <a:t>APPLE X for SEXTANTS </a:t>
            </a:r>
            <a:r>
              <a:rPr lang="fr-FR" dirty="0" err="1"/>
              <a:t>beamline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73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48DEEB4-66B0-B2B3-61D0-5D7FBE75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3151188"/>
            <a:ext cx="5261231" cy="36724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A9F486-46BA-3869-252C-98DD7530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639966" cy="565200"/>
          </a:xfrm>
        </p:spPr>
        <p:txBody>
          <a:bodyPr/>
          <a:lstStyle/>
          <a:p>
            <a:r>
              <a:rPr lang="fr-FR" dirty="0"/>
              <a:t>APU250* </a:t>
            </a:r>
            <a:r>
              <a:rPr lang="en-US" dirty="0"/>
              <a:t>for DESIRS II Beamline </a:t>
            </a:r>
            <a:r>
              <a:rPr lang="fr-FR" dirty="0"/>
              <a:t>: Phase </a:t>
            </a:r>
            <a:r>
              <a:rPr lang="fr-FR" dirty="0" err="1"/>
              <a:t>dependant</a:t>
            </a:r>
            <a:r>
              <a:rPr lang="fr-FR" dirty="0"/>
              <a:t> </a:t>
            </a:r>
            <a:r>
              <a:rPr lang="fr-FR" dirty="0" err="1"/>
              <a:t>operation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81B655-535D-EF11-0807-9A9E933BAC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16</a:t>
            </a:fld>
            <a:endParaRPr lang="fr-FR" dirty="0"/>
          </a:p>
        </p:txBody>
      </p:sp>
      <p:graphicFrame>
        <p:nvGraphicFramePr>
          <p:cNvPr id="6" name="Tableau 4">
            <a:extLst>
              <a:ext uri="{FF2B5EF4-FFF2-40B4-BE49-F238E27FC236}">
                <a16:creationId xmlns:a16="http://schemas.microsoft.com/office/drawing/2014/main" id="{E1A6390D-89AF-8B43-47A9-478D90E17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3060"/>
              </p:ext>
            </p:extLst>
          </p:nvPr>
        </p:nvGraphicFramePr>
        <p:xfrm>
          <a:off x="498623" y="761157"/>
          <a:ext cx="4884471" cy="3078612"/>
        </p:xfrm>
        <a:graphic>
          <a:graphicData uri="http://schemas.openxmlformats.org/drawingml/2006/table">
            <a:tbl>
              <a:tblPr firstRow="1" bandRow="1"/>
              <a:tblGrid>
                <a:gridCol w="2396155">
                  <a:extLst>
                    <a:ext uri="{9D8B030D-6E8A-4147-A177-3AD203B41FA5}">
                      <a16:colId xmlns:a16="http://schemas.microsoft.com/office/drawing/2014/main" val="4187816460"/>
                    </a:ext>
                  </a:extLst>
                </a:gridCol>
                <a:gridCol w="1722125">
                  <a:extLst>
                    <a:ext uri="{9D8B030D-6E8A-4147-A177-3AD203B41FA5}">
                      <a16:colId xmlns:a16="http://schemas.microsoft.com/office/drawing/2014/main" val="3899385716"/>
                    </a:ext>
                  </a:extLst>
                </a:gridCol>
                <a:gridCol w="766191">
                  <a:extLst>
                    <a:ext uri="{9D8B030D-6E8A-4147-A177-3AD203B41FA5}">
                      <a16:colId xmlns:a16="http://schemas.microsoft.com/office/drawing/2014/main" val="404190573"/>
                    </a:ext>
                  </a:extLst>
                </a:gridCol>
              </a:tblGrid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Parameters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Values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Unit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86807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Period</a:t>
                      </a:r>
                      <a:r>
                        <a:rPr lang="fr-FR" sz="1600" b="0" dirty="0">
                          <a:latin typeface="+mn-lt"/>
                        </a:rPr>
                        <a:t> </a:t>
                      </a:r>
                      <a:r>
                        <a:rPr lang="fr-FR" sz="1600" b="0" dirty="0" err="1">
                          <a:latin typeface="+mn-lt"/>
                        </a:rPr>
                        <a:t>number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31391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Magnetic </a:t>
                      </a:r>
                      <a:r>
                        <a:rPr lang="fr-FR" sz="1600" b="0" dirty="0" err="1">
                          <a:latin typeface="+mn-lt"/>
                        </a:rPr>
                        <a:t>period</a:t>
                      </a:r>
                      <a:r>
                        <a:rPr lang="fr-FR" sz="1600" b="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250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mm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065139"/>
                  </a:ext>
                </a:extLst>
              </a:tr>
              <a:tr h="329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Permanent magnets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 err="1">
                          <a:latin typeface="+mn-lt"/>
                        </a:rPr>
                        <a:t>NdFeB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98345"/>
                  </a:ext>
                </a:extLst>
              </a:tr>
              <a:tr h="32987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Magnetization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>
                          <a:latin typeface="+mn-lt"/>
                        </a:rPr>
                        <a:t>1.37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788727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Max. </a:t>
                      </a:r>
                      <a:r>
                        <a:rPr lang="fr-FR" sz="1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magnetic</a:t>
                      </a:r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fr-FR" sz="1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field</a:t>
                      </a:r>
                      <a:endParaRPr lang="fr-FR" sz="16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0.46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340849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Spectral Domain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5 - 40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eV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86773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Polarisation modes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All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916240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3949AAB8-72B2-DBFD-9925-4929339AE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665272"/>
            <a:ext cx="4777911" cy="1944216"/>
          </a:xfrm>
          <a:prstGeom prst="rect">
            <a:avLst/>
          </a:prstGeom>
        </p:spPr>
      </p:pic>
      <p:sp>
        <p:nvSpPr>
          <p:cNvPr id="20" name="Flèche : demi-tour 19">
            <a:extLst>
              <a:ext uri="{FF2B5EF4-FFF2-40B4-BE49-F238E27FC236}">
                <a16:creationId xmlns:a16="http://schemas.microsoft.com/office/drawing/2014/main" id="{EA952937-C630-B72C-0DF2-07E1CEF60424}"/>
              </a:ext>
            </a:extLst>
          </p:cNvPr>
          <p:cNvSpPr/>
          <p:nvPr/>
        </p:nvSpPr>
        <p:spPr>
          <a:xfrm rot="5400000">
            <a:off x="9566577" y="2976848"/>
            <a:ext cx="3311768" cy="892549"/>
          </a:xfrm>
          <a:prstGeom prst="uturnArrow">
            <a:avLst>
              <a:gd name="adj1" fmla="val 25872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8995EFD-B92E-19BE-6D88-977A19EEF74A}"/>
              </a:ext>
            </a:extLst>
          </p:cNvPr>
          <p:cNvSpPr txBox="1"/>
          <p:nvPr/>
        </p:nvSpPr>
        <p:spPr>
          <a:xfrm rot="5400000">
            <a:off x="10604506" y="3348349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Magnetic force </a:t>
            </a:r>
            <a:r>
              <a:rPr lang="fr-FR" dirty="0" err="1"/>
              <a:t>reduction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86ED012-2F93-B35E-C12F-58414A9AC9CC}"/>
              </a:ext>
            </a:extLst>
          </p:cNvPr>
          <p:cNvSpPr txBox="1"/>
          <p:nvPr/>
        </p:nvSpPr>
        <p:spPr>
          <a:xfrm>
            <a:off x="9466027" y="62068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Main system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B79D030-6D5C-3061-C14F-C50FD2B5C1C5}"/>
              </a:ext>
            </a:extLst>
          </p:cNvPr>
          <p:cNvCxnSpPr/>
          <p:nvPr/>
        </p:nvCxnSpPr>
        <p:spPr>
          <a:xfrm>
            <a:off x="7032104" y="1216105"/>
            <a:ext cx="432048" cy="72008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B96C522A-D228-8480-1DA8-4FE079C82C51}"/>
              </a:ext>
            </a:extLst>
          </p:cNvPr>
          <p:cNvSpPr txBox="1"/>
          <p:nvPr/>
        </p:nvSpPr>
        <p:spPr>
          <a:xfrm rot="401660">
            <a:off x="6875700" y="869164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11 mm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4D0FC3A-F721-1F3F-30DA-BCD874F9AD92}"/>
              </a:ext>
            </a:extLst>
          </p:cNvPr>
          <p:cNvCxnSpPr/>
          <p:nvPr/>
        </p:nvCxnSpPr>
        <p:spPr>
          <a:xfrm>
            <a:off x="8260554" y="2264459"/>
            <a:ext cx="360040" cy="7200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159FAAA-8AE0-5E6D-64D7-493C7B0B62A6}"/>
              </a:ext>
            </a:extLst>
          </p:cNvPr>
          <p:cNvSpPr txBox="1"/>
          <p:nvPr/>
        </p:nvSpPr>
        <p:spPr>
          <a:xfrm rot="648216">
            <a:off x="7991572" y="2424822"/>
            <a:ext cx="87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11 mm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F035C04-C980-8AE1-BFA8-13CA56AA1D94}"/>
              </a:ext>
            </a:extLst>
          </p:cNvPr>
          <p:cNvCxnSpPr/>
          <p:nvPr/>
        </p:nvCxnSpPr>
        <p:spPr>
          <a:xfrm>
            <a:off x="7667596" y="5079006"/>
            <a:ext cx="1512168" cy="1446338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570BF46-C34A-6FFD-35F6-674E2BCD9A09}"/>
              </a:ext>
            </a:extLst>
          </p:cNvPr>
          <p:cNvCxnSpPr/>
          <p:nvPr/>
        </p:nvCxnSpPr>
        <p:spPr>
          <a:xfrm>
            <a:off x="7943754" y="4862982"/>
            <a:ext cx="1512168" cy="1446338"/>
          </a:xfrm>
          <a:prstGeom prst="line">
            <a:avLst/>
          </a:prstGeom>
          <a:ln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86F062E-006A-4E5D-9101-C75E0F53DA2E}"/>
              </a:ext>
            </a:extLst>
          </p:cNvPr>
          <p:cNvCxnSpPr/>
          <p:nvPr/>
        </p:nvCxnSpPr>
        <p:spPr>
          <a:xfrm flipV="1">
            <a:off x="9183919" y="6341382"/>
            <a:ext cx="360040" cy="2786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A0917FB0-E7C8-6380-A900-1627D6EA62B6}"/>
              </a:ext>
            </a:extLst>
          </p:cNvPr>
          <p:cNvSpPr txBox="1"/>
          <p:nvPr/>
        </p:nvSpPr>
        <p:spPr>
          <a:xfrm>
            <a:off x="9308579" y="6410513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25 mm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4E8857A-7454-B660-CF4A-9BFBA7C698EB}"/>
              </a:ext>
            </a:extLst>
          </p:cNvPr>
          <p:cNvSpPr txBox="1"/>
          <p:nvPr/>
        </p:nvSpPr>
        <p:spPr>
          <a:xfrm>
            <a:off x="16646" y="6540512"/>
            <a:ext cx="7386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*: </a:t>
            </a:r>
            <a:r>
              <a:rPr lang="en-US" sz="1200" i="1" dirty="0"/>
              <a:t>Carr. (1992). Design study for an adjustable phase undulator. Review of Scientific Instruments, 347-351.</a:t>
            </a:r>
            <a:endParaRPr lang="fr-FR" sz="12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BC649F-0F48-E960-5A17-CA231039C248}"/>
              </a:ext>
            </a:extLst>
          </p:cNvPr>
          <p:cNvSpPr txBox="1"/>
          <p:nvPr/>
        </p:nvSpPr>
        <p:spPr>
          <a:xfrm>
            <a:off x="214484" y="4426850"/>
            <a:ext cx="5179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Photon </a:t>
            </a:r>
            <a:r>
              <a:rPr lang="fr-FR" dirty="0" err="1"/>
              <a:t>energy</a:t>
            </a:r>
            <a:r>
              <a:rPr lang="fr-FR" dirty="0"/>
              <a:t> and </a:t>
            </a:r>
            <a:r>
              <a:rPr lang="fr-FR" dirty="0" err="1"/>
              <a:t>polarization</a:t>
            </a:r>
            <a:r>
              <a:rPr lang="fr-FR" dirty="0"/>
              <a:t> state </a:t>
            </a:r>
            <a:r>
              <a:rPr lang="fr-FR" dirty="0" err="1"/>
              <a:t>changed</a:t>
            </a:r>
            <a:endParaRPr lang="fr-FR" dirty="0"/>
          </a:p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dephasing</a:t>
            </a:r>
            <a:r>
              <a:rPr lang="fr-FR" dirty="0"/>
              <a:t> of magnet </a:t>
            </a:r>
            <a:r>
              <a:rPr lang="fr-FR" dirty="0" err="1"/>
              <a:t>arrays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Counterforce</a:t>
            </a:r>
            <a:r>
              <a:rPr lang="fr-FR" dirty="0"/>
              <a:t> magnet: force </a:t>
            </a:r>
            <a:r>
              <a:rPr lang="fr-FR" dirty="0" err="1"/>
              <a:t>reduction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4 to 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167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3E6F46-EEE2-46C5-5DB3-0665E0FF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APU250 for DESIRS II Beamline: Mechanical design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290405-2EBE-2E5A-EBE4-F686173D2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AC789DCA-4746-B4B8-5B59-E618BAC7DB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69" y="624218"/>
            <a:ext cx="7816036" cy="2068111"/>
          </a:xfrm>
        </p:spPr>
        <p:txBody>
          <a:bodyPr/>
          <a:lstStyle/>
          <a:p>
            <a:r>
              <a:rPr lang="en-US" sz="2000" dirty="0"/>
              <a:t>Prototype of magnets support wire-machined at SOLEIL </a:t>
            </a:r>
          </a:p>
          <a:p>
            <a:r>
              <a:rPr lang="en-US" sz="2000" dirty="0"/>
              <a:t>150 magnets in fabrication for 3-period prototype using</a:t>
            </a:r>
          </a:p>
          <a:p>
            <a:pPr lvl="1"/>
            <a:r>
              <a:rPr lang="en-US" sz="1800" dirty="0"/>
              <a:t>« Conventional » magnets by MAGSOUND (Ningbo, CHINA)</a:t>
            </a:r>
          </a:p>
          <a:p>
            <a:pPr lvl="1"/>
            <a:r>
              <a:rPr lang="en-US" sz="1800" dirty="0"/>
              <a:t>Recycled magnets by </a:t>
            </a:r>
            <a:r>
              <a:rPr lang="en-US" sz="1800" dirty="0" err="1"/>
              <a:t>MagREEsource</a:t>
            </a:r>
            <a:r>
              <a:rPr lang="en-US" sz="1800" dirty="0"/>
              <a:t> (Grenoble, FRANCE)</a:t>
            </a:r>
          </a:p>
          <a:p>
            <a:pPr marL="457200" lvl="1" indent="0">
              <a:buNone/>
            </a:pPr>
            <a:r>
              <a:rPr lang="en-US" sz="1600" i="1" dirty="0">
                <a:solidFill>
                  <a:srgbClr val="FF0000"/>
                </a:solidFill>
              </a:rPr>
              <a:t>Sophie </a:t>
            </a:r>
            <a:r>
              <a:rPr lang="en-US" sz="1600" i="1" dirty="0" err="1">
                <a:solidFill>
                  <a:srgbClr val="FF0000"/>
                </a:solidFill>
              </a:rPr>
              <a:t>Rivoirard</a:t>
            </a:r>
            <a:r>
              <a:rPr lang="en-US" sz="1600" i="1" dirty="0">
                <a:solidFill>
                  <a:srgbClr val="FF0000"/>
                </a:solidFill>
              </a:rPr>
              <a:t> from </a:t>
            </a:r>
            <a:r>
              <a:rPr lang="en-US" sz="1600" i="1" dirty="0" err="1">
                <a:solidFill>
                  <a:srgbClr val="FF0000"/>
                </a:solidFill>
              </a:rPr>
              <a:t>MAGREESource</a:t>
            </a:r>
            <a:r>
              <a:rPr lang="en-US" sz="1600" i="1" dirty="0">
                <a:solidFill>
                  <a:srgbClr val="FF0000"/>
                </a:solidFill>
              </a:rPr>
              <a:t> will give more details in a dedicated talk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ym typeface="Wingdings" panose="05000000000000000000" pitchFamily="2" charset="2"/>
              </a:rPr>
              <a:t>Check magnetic field, demagnetization and local deformation</a:t>
            </a:r>
            <a:endParaRPr lang="en-US" sz="18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A7E67D-94CD-3464-6BD9-C541A8540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t="26201" r="11151" b="14205"/>
          <a:stretch>
            <a:fillRect/>
          </a:stretch>
        </p:blipFill>
        <p:spPr>
          <a:xfrm rot="5400000">
            <a:off x="10042715" y="867327"/>
            <a:ext cx="2170422" cy="1710926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30B7044-13D6-94ED-A7E2-11A5DC3947F3}"/>
              </a:ext>
            </a:extLst>
          </p:cNvPr>
          <p:cNvSpPr txBox="1"/>
          <p:nvPr/>
        </p:nvSpPr>
        <p:spPr>
          <a:xfrm>
            <a:off x="10649087" y="2783882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S. Bonnin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DFCA9EA-66BB-DEA1-61AA-4FED6FBA97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597" r="14726" b="19573"/>
          <a:stretch>
            <a:fillRect/>
          </a:stretch>
        </p:blipFill>
        <p:spPr>
          <a:xfrm>
            <a:off x="43761" y="2907160"/>
            <a:ext cx="9943660" cy="392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F0A342F-76E5-BE50-D3B1-95304DD222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28" t="9047" r="31691" b="12196"/>
          <a:stretch>
            <a:fillRect/>
          </a:stretch>
        </p:blipFill>
        <p:spPr>
          <a:xfrm>
            <a:off x="8317026" y="624218"/>
            <a:ext cx="1911235" cy="217185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B4D6697-791D-1AE4-F3E4-67443A647CD0}"/>
              </a:ext>
            </a:extLst>
          </p:cNvPr>
          <p:cNvSpPr txBox="1"/>
          <p:nvPr/>
        </p:nvSpPr>
        <p:spPr>
          <a:xfrm>
            <a:off x="1127448" y="6507250"/>
            <a:ext cx="1808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A. Mary / A. </a:t>
            </a:r>
            <a:r>
              <a:rPr lang="en-US" sz="1400" i="1" dirty="0" err="1"/>
              <a:t>Berlioux</a:t>
            </a:r>
            <a:endParaRPr lang="en-US" sz="1400" i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A5920DD-F4AF-C377-1428-AB29CA126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601" y="3129329"/>
            <a:ext cx="2118761" cy="2276821"/>
          </a:xfrm>
          <a:prstGeom prst="rect">
            <a:avLst/>
          </a:prstGeom>
          <a:ln w="28575">
            <a:solidFill>
              <a:srgbClr val="FF0000"/>
            </a:solidFill>
            <a:prstDash val="sysDot"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034B63-42A6-B910-0512-D333A8C6FB27}"/>
              </a:ext>
            </a:extLst>
          </p:cNvPr>
          <p:cNvSpPr/>
          <p:nvPr/>
        </p:nvSpPr>
        <p:spPr>
          <a:xfrm>
            <a:off x="7608168" y="4975270"/>
            <a:ext cx="288032" cy="75798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ADB409E-F90F-21EA-D554-AA48919A3881}"/>
              </a:ext>
            </a:extLst>
          </p:cNvPr>
          <p:cNvCxnSpPr>
            <a:cxnSpLocks/>
          </p:cNvCxnSpPr>
          <p:nvPr/>
        </p:nvCxnSpPr>
        <p:spPr>
          <a:xfrm flipV="1">
            <a:off x="7608168" y="3129329"/>
            <a:ext cx="2456433" cy="182685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552DF1A-5AA7-D8C9-32B2-74AC12910381}"/>
              </a:ext>
            </a:extLst>
          </p:cNvPr>
          <p:cNvCxnSpPr>
            <a:cxnSpLocks/>
          </p:cNvCxnSpPr>
          <p:nvPr/>
        </p:nvCxnSpPr>
        <p:spPr>
          <a:xfrm flipV="1">
            <a:off x="7896200" y="5406150"/>
            <a:ext cx="4295800" cy="32132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AE0EFBD-E5C6-6D6A-9FBD-27CC3DA84E69}"/>
              </a:ext>
            </a:extLst>
          </p:cNvPr>
          <p:cNvCxnSpPr/>
          <p:nvPr/>
        </p:nvCxnSpPr>
        <p:spPr>
          <a:xfrm>
            <a:off x="1847528" y="4509120"/>
            <a:ext cx="6336704" cy="4470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7E0039BE-685E-F693-BD6C-3DC71DBE6317}"/>
              </a:ext>
            </a:extLst>
          </p:cNvPr>
          <p:cNvSpPr txBox="1"/>
          <p:nvPr/>
        </p:nvSpPr>
        <p:spPr>
          <a:xfrm rot="249593">
            <a:off x="4724485" y="441090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5 m</a:t>
            </a:r>
          </a:p>
        </p:txBody>
      </p:sp>
    </p:spTree>
    <p:extLst>
      <p:ext uri="{BB962C8B-B14F-4D97-AF65-F5344CB8AC3E}">
        <p14:creationId xmlns:p14="http://schemas.microsoft.com/office/powerpoint/2010/main" val="264620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32B0F-717A-27E2-D588-6C2FDB17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APU250 for DESIRS II Beamline: First Recycled Magnets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70BADD-50BD-973E-01A3-3844F28A9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1F9C6F-7955-5841-0E29-BBCFD39A5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18125" b="30087"/>
          <a:stretch>
            <a:fillRect/>
          </a:stretch>
        </p:blipFill>
        <p:spPr>
          <a:xfrm>
            <a:off x="8531834" y="5376165"/>
            <a:ext cx="1738744" cy="13388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71160D-AC81-6268-6054-2B8D78975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620688"/>
            <a:ext cx="6469045" cy="4551045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62015E9-0C60-B865-47CF-480558C5C84C}"/>
              </a:ext>
            </a:extLst>
          </p:cNvPr>
          <p:cNvGraphicFramePr>
            <a:graphicFrameLocks noGrp="1"/>
          </p:cNvGraphicFramePr>
          <p:nvPr/>
        </p:nvGraphicFramePr>
        <p:xfrm>
          <a:off x="119336" y="620688"/>
          <a:ext cx="5134650" cy="4551045"/>
        </p:xfrm>
        <a:graphic>
          <a:graphicData uri="http://schemas.openxmlformats.org/drawingml/2006/table">
            <a:tbl>
              <a:tblPr/>
              <a:tblGrid>
                <a:gridCol w="1793307">
                  <a:extLst>
                    <a:ext uri="{9D8B030D-6E8A-4147-A177-3AD203B41FA5}">
                      <a16:colId xmlns:a16="http://schemas.microsoft.com/office/drawing/2014/main" val="1092138214"/>
                    </a:ext>
                  </a:extLst>
                </a:gridCol>
                <a:gridCol w="3341343">
                  <a:extLst>
                    <a:ext uri="{9D8B030D-6E8A-4147-A177-3AD203B41FA5}">
                      <a16:colId xmlns:a16="http://schemas.microsoft.com/office/drawing/2014/main" val="2527953687"/>
                    </a:ext>
                  </a:extLst>
                </a:gridCol>
              </a:tblGrid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Sample 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Matière APU250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626274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Date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24/03/2026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562982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Temperature (°C)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21,3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841941"/>
                  </a:ext>
                </a:extLst>
              </a:tr>
              <a:tr h="465654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Applied magnetic field (T) 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259765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Volume (mm3)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1582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061416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Shape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disk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11862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N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0,44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17435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Q_dBtail 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dirty="0">
                          <a:effectLst/>
                          <a:latin typeface="Aptos" panose="020B00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315190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Density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dirty="0">
                          <a:effectLst/>
                          <a:latin typeface="Aptos" panose="020B0004020202020204" pitchFamily="34" charset="0"/>
                        </a:rPr>
                        <a:t>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106609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Br (T)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1,375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655583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Mmax (T)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dirty="0">
                          <a:effectLst/>
                          <a:latin typeface="Aptos" panose="020B0004020202020204" pitchFamily="34" charset="0"/>
                        </a:rPr>
                        <a:t>1,449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353982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HcB (kA/m)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dirty="0">
                          <a:effectLst/>
                          <a:latin typeface="Aptos" panose="020B0004020202020204" pitchFamily="34" charset="0"/>
                        </a:rPr>
                        <a:t>1047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40081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HcJ (kA/m)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1225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05706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(BH)max (kJ/m3)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364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990317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(BH)max (MGOe)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45,7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068908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SQknee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>
                          <a:effectLst/>
                          <a:latin typeface="Aptos" panose="020B0004020202020204" pitchFamily="34" charset="0"/>
                        </a:rPr>
                        <a:t>0,94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335515"/>
                  </a:ext>
                </a:extLst>
              </a:tr>
              <a:tr h="23873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b="1">
                          <a:effectLst/>
                          <a:latin typeface="Aptos" panose="020B0004020202020204" pitchFamily="34" charset="0"/>
                        </a:rPr>
                        <a:t>Grade</a:t>
                      </a:r>
                      <a:endParaRPr lang="fr-FR" sz="16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fr-FR" sz="1600" dirty="0">
                          <a:effectLst/>
                          <a:latin typeface="Aptos" panose="020B0004020202020204" pitchFamily="34" charset="0"/>
                        </a:rPr>
                        <a:t>N45M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645440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23A3CB3-DD47-665D-2877-48A823868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7083" r="29074" b="24522"/>
          <a:stretch>
            <a:fillRect/>
          </a:stretch>
        </p:blipFill>
        <p:spPr>
          <a:xfrm rot="5400000">
            <a:off x="1833698" y="3822809"/>
            <a:ext cx="1338844" cy="44795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089F32-CBCB-AB12-C7A9-0CE730BF1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5" t="26118" r="51779" b="23050"/>
          <a:stretch>
            <a:fillRect/>
          </a:stretch>
        </p:blipFill>
        <p:spPr>
          <a:xfrm rot="5400000">
            <a:off x="5983542" y="4353486"/>
            <a:ext cx="1338843" cy="341818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A64F88A-F383-5C16-64ED-E9A506754D30}"/>
              </a:ext>
            </a:extLst>
          </p:cNvPr>
          <p:cNvSpPr txBox="1"/>
          <p:nvPr/>
        </p:nvSpPr>
        <p:spPr>
          <a:xfrm>
            <a:off x="5360822" y="587791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Counterforce</a:t>
            </a:r>
            <a:r>
              <a:rPr lang="fr-FR" dirty="0">
                <a:solidFill>
                  <a:schemeClr val="bg1"/>
                </a:solidFill>
              </a:rPr>
              <a:t> Magnets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C11C1C-5462-1F15-0577-C2EBAA13F3ED}"/>
              </a:ext>
            </a:extLst>
          </p:cNvPr>
          <p:cNvSpPr txBox="1"/>
          <p:nvPr/>
        </p:nvSpPr>
        <p:spPr>
          <a:xfrm>
            <a:off x="1832568" y="586092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Main Magnets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65A02F-95CB-7806-BCF5-D303973FA0EB}"/>
              </a:ext>
            </a:extLst>
          </p:cNvPr>
          <p:cNvSpPr txBox="1"/>
          <p:nvPr/>
        </p:nvSpPr>
        <p:spPr>
          <a:xfrm>
            <a:off x="10396627" y="5633156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MagREESource</a:t>
            </a:r>
            <a:endParaRPr lang="fr-FR" sz="1400" i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7A7CA46-18DF-4F6B-83F1-2D556F465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524" y="2434026"/>
            <a:ext cx="1368152" cy="10544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789E9C-D12F-BA24-ED4F-66485A168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072" y="2324172"/>
            <a:ext cx="1209518" cy="120951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06B642-1FF0-3305-A763-77404A5FCD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587" b="20403"/>
          <a:stretch>
            <a:fillRect/>
          </a:stretch>
        </p:blipFill>
        <p:spPr>
          <a:xfrm>
            <a:off x="9565610" y="2434026"/>
            <a:ext cx="1468855" cy="99896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2D21ED3-A1E7-A7DE-A2B4-9351FF718945}"/>
              </a:ext>
            </a:extLst>
          </p:cNvPr>
          <p:cNvSpPr txBox="1"/>
          <p:nvPr/>
        </p:nvSpPr>
        <p:spPr>
          <a:xfrm>
            <a:off x="8727882" y="6372000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Zn </a:t>
            </a:r>
            <a:r>
              <a:rPr lang="fr-FR" sz="1600" dirty="0" err="1">
                <a:solidFill>
                  <a:schemeClr val="bg1"/>
                </a:solidFill>
              </a:rPr>
              <a:t>coating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43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74242-16A7-19DE-7D11-A83191FE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APU250 for DESIRS II Beamline: First Recycled Magnets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E46B02-0F6B-243F-4A8B-9BEA39E25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902107-2BB2-E67D-93EE-B5CE758E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5" r="10316"/>
          <a:stretch>
            <a:fillRect/>
          </a:stretch>
        </p:blipFill>
        <p:spPr>
          <a:xfrm>
            <a:off x="13813" y="2555576"/>
            <a:ext cx="12033258" cy="38164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313C02-E285-5CF2-BAC5-3549B6E33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146866"/>
            <a:ext cx="1605465" cy="12058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0BE67B9-1F67-DC60-4E32-BAAE0D5BEAB6}"/>
              </a:ext>
            </a:extLst>
          </p:cNvPr>
          <p:cNvSpPr txBox="1"/>
          <p:nvPr/>
        </p:nvSpPr>
        <p:spPr>
          <a:xfrm>
            <a:off x="1031605" y="176650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Counterforce</a:t>
            </a:r>
            <a:r>
              <a:rPr lang="fr-FR" dirty="0"/>
              <a:t> magnet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93AB4A8-4B02-6E74-5271-CA41BF5691B8}"/>
              </a:ext>
            </a:extLst>
          </p:cNvPr>
          <p:cNvGrpSpPr/>
          <p:nvPr/>
        </p:nvGrpSpPr>
        <p:grpSpPr>
          <a:xfrm>
            <a:off x="8342128" y="2146866"/>
            <a:ext cx="2060908" cy="1210126"/>
            <a:chOff x="8044958" y="1871942"/>
            <a:chExt cx="2060908" cy="121012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DDEBBCF-6EA6-97DC-1546-FC3AA767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6280" y="1871942"/>
              <a:ext cx="1065123" cy="112501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A11279-115A-68DA-516F-2AE5643417DE}"/>
                </a:ext>
              </a:extLst>
            </p:cNvPr>
            <p:cNvSpPr/>
            <p:nvPr/>
          </p:nvSpPr>
          <p:spPr>
            <a:xfrm>
              <a:off x="9480376" y="2739126"/>
              <a:ext cx="625490" cy="30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0359CF-7905-1446-CE6A-DE65A95D434A}"/>
                </a:ext>
              </a:extLst>
            </p:cNvPr>
            <p:cNvSpPr/>
            <p:nvPr/>
          </p:nvSpPr>
          <p:spPr>
            <a:xfrm>
              <a:off x="8044958" y="2776007"/>
              <a:ext cx="625490" cy="30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D4E903C-379F-C6DE-B9B9-263A1C1E900D}"/>
              </a:ext>
            </a:extLst>
          </p:cNvPr>
          <p:cNvSpPr txBox="1"/>
          <p:nvPr/>
        </p:nvSpPr>
        <p:spPr>
          <a:xfrm>
            <a:off x="7896200" y="177753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Main magnet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FB0328-2851-4D62-0007-316E0426AC53}"/>
              </a:ext>
            </a:extLst>
          </p:cNvPr>
          <p:cNvSpPr txBox="1"/>
          <p:nvPr/>
        </p:nvSpPr>
        <p:spPr>
          <a:xfrm>
            <a:off x="4447130" y="598890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Magnetization</a:t>
            </a:r>
            <a:r>
              <a:rPr lang="fr-FR" sz="2400" dirty="0"/>
              <a:t> angle &lt; 1°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C37B8F2-A7BE-D58A-3550-C419C10C8627}"/>
              </a:ext>
            </a:extLst>
          </p:cNvPr>
          <p:cNvGrpSpPr/>
          <p:nvPr/>
        </p:nvGrpSpPr>
        <p:grpSpPr>
          <a:xfrm>
            <a:off x="5274360" y="1124744"/>
            <a:ext cx="1613728" cy="1349300"/>
            <a:chOff x="5274360" y="1480299"/>
            <a:chExt cx="1613728" cy="1349300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41D21B9E-B810-57F1-6DB3-909C744A2C99}"/>
                </a:ext>
              </a:extLst>
            </p:cNvPr>
            <p:cNvCxnSpPr/>
            <p:nvPr/>
          </p:nvCxnSpPr>
          <p:spPr>
            <a:xfrm>
              <a:off x="5879976" y="2420888"/>
              <a:ext cx="10081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066B34A-4DF0-932C-EE67-8368D7E1D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4360" y="2420888"/>
              <a:ext cx="605616" cy="4087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495D231-B4C1-558A-EECC-500D6E156A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9976" y="1480299"/>
              <a:ext cx="0" cy="9405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57F3FFF7-AC68-B6B1-935C-FC3F3290DBB9}"/>
                </a:ext>
              </a:extLst>
            </p:cNvPr>
            <p:cNvCxnSpPr/>
            <p:nvPr/>
          </p:nvCxnSpPr>
          <p:spPr>
            <a:xfrm flipV="1">
              <a:off x="5879976" y="1962200"/>
              <a:ext cx="381112" cy="458687"/>
            </a:xfrm>
            <a:prstGeom prst="straightConnector1">
              <a:avLst/>
            </a:prstGeom>
            <a:ln w="76200">
              <a:solidFill>
                <a:srgbClr val="1128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424983B-8395-F66F-D5BE-C5474B4D6918}"/>
                </a:ext>
              </a:extLst>
            </p:cNvPr>
            <p:cNvCxnSpPr>
              <a:cxnSpLocks/>
            </p:cNvCxnSpPr>
            <p:nvPr/>
          </p:nvCxnSpPr>
          <p:spPr>
            <a:xfrm>
              <a:off x="6261088" y="1962200"/>
              <a:ext cx="0" cy="8673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06FE0C95-BCF9-DF49-AD53-B81A25FBB2DD}"/>
                </a:ext>
              </a:extLst>
            </p:cNvPr>
            <p:cNvCxnSpPr/>
            <p:nvPr/>
          </p:nvCxnSpPr>
          <p:spPr>
            <a:xfrm>
              <a:off x="5879976" y="2420887"/>
              <a:ext cx="381112" cy="408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44421D4-7F01-E88C-258C-6C18F25E8BCC}"/>
                </a:ext>
              </a:extLst>
            </p:cNvPr>
            <p:cNvSpPr txBox="1"/>
            <p:nvPr/>
          </p:nvSpPr>
          <p:spPr>
            <a:xfrm>
              <a:off x="6290417" y="165891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M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48835B51-D6DB-49AE-7431-DF18899A08DA}"/>
              </a:ext>
            </a:extLst>
          </p:cNvPr>
          <p:cNvSpPr txBox="1"/>
          <p:nvPr/>
        </p:nvSpPr>
        <p:spPr>
          <a:xfrm>
            <a:off x="5174830" y="1500535"/>
            <a:ext cx="64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Alpha</a:t>
            </a:r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592F400C-3FBA-B06C-20C0-754FDD0B3DBB}"/>
              </a:ext>
            </a:extLst>
          </p:cNvPr>
          <p:cNvSpPr/>
          <p:nvPr/>
        </p:nvSpPr>
        <p:spPr>
          <a:xfrm>
            <a:off x="5879805" y="1754372"/>
            <a:ext cx="180753" cy="308344"/>
          </a:xfrm>
          <a:custGeom>
            <a:avLst/>
            <a:gdLst>
              <a:gd name="csX0" fmla="*/ 0 w 180753"/>
              <a:gd name="csY0" fmla="*/ 308344 h 308344"/>
              <a:gd name="csX1" fmla="*/ 180753 w 180753"/>
              <a:gd name="csY1" fmla="*/ 95693 h 308344"/>
              <a:gd name="csX2" fmla="*/ 10632 w 180753"/>
              <a:gd name="csY2" fmla="*/ 0 h 308344"/>
              <a:gd name="csX3" fmla="*/ 0 w 180753"/>
              <a:gd name="csY3" fmla="*/ 308344 h 3083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80753" h="308344">
                <a:moveTo>
                  <a:pt x="0" y="308344"/>
                </a:moveTo>
                <a:lnTo>
                  <a:pt x="180753" y="95693"/>
                </a:lnTo>
                <a:lnTo>
                  <a:pt x="10632" y="0"/>
                </a:lnTo>
                <a:lnTo>
                  <a:pt x="0" y="308344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E68DD6FA-EB98-5510-F88C-59A48DABBA3C}"/>
              </a:ext>
            </a:extLst>
          </p:cNvPr>
          <p:cNvSpPr/>
          <p:nvPr/>
        </p:nvSpPr>
        <p:spPr>
          <a:xfrm>
            <a:off x="5635256" y="2062716"/>
            <a:ext cx="446567" cy="212651"/>
          </a:xfrm>
          <a:custGeom>
            <a:avLst/>
            <a:gdLst>
              <a:gd name="csX0" fmla="*/ 255181 w 446567"/>
              <a:gd name="csY0" fmla="*/ 0 h 212651"/>
              <a:gd name="csX1" fmla="*/ 446567 w 446567"/>
              <a:gd name="csY1" fmla="*/ 212651 h 212651"/>
              <a:gd name="csX2" fmla="*/ 0 w 446567"/>
              <a:gd name="csY2" fmla="*/ 180754 h 212651"/>
              <a:gd name="csX3" fmla="*/ 255181 w 446567"/>
              <a:gd name="csY3" fmla="*/ 0 h 2126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46567" h="212651">
                <a:moveTo>
                  <a:pt x="255181" y="0"/>
                </a:moveTo>
                <a:lnTo>
                  <a:pt x="446567" y="212651"/>
                </a:lnTo>
                <a:lnTo>
                  <a:pt x="0" y="180754"/>
                </a:lnTo>
                <a:lnTo>
                  <a:pt x="255181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0A78B73-C8D4-C7BF-159F-965CBAF46267}"/>
              </a:ext>
            </a:extLst>
          </p:cNvPr>
          <p:cNvSpPr txBox="1"/>
          <p:nvPr/>
        </p:nvSpPr>
        <p:spPr>
          <a:xfrm>
            <a:off x="5534504" y="2228313"/>
            <a:ext cx="64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Beta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C6CC3E8-5605-E0AF-C2FC-ED7A6FEE9DD5}"/>
              </a:ext>
            </a:extLst>
          </p:cNvPr>
          <p:cNvSpPr txBox="1"/>
          <p:nvPr/>
        </p:nvSpPr>
        <p:spPr>
          <a:xfrm>
            <a:off x="5447436" y="6218111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MagREESource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80374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E6E810-55C1-3AC2-6F23-B77AC2C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F95B6-ADBE-EADC-8950-E672B77E3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517BA9-7FFE-8892-75C4-08ABDBA510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709" y="836712"/>
            <a:ext cx="11088582" cy="5067264"/>
          </a:xfrm>
        </p:spPr>
        <p:txBody>
          <a:bodyPr lIns="91440" tIns="45720" rIns="91440" bIns="45720" anchor="t"/>
          <a:lstStyle/>
          <a:p>
            <a:r>
              <a:rPr lang="en-US" noProof="0" dirty="0"/>
              <a:t>SOLEIL Synchrotron</a:t>
            </a:r>
          </a:p>
          <a:p>
            <a:r>
              <a:rPr lang="en-US" dirty="0"/>
              <a:t>Insertion Devices at SOLEIL</a:t>
            </a:r>
          </a:p>
          <a:p>
            <a:r>
              <a:rPr lang="en-US" dirty="0"/>
              <a:t>From SOLEIL to SOLEIL II</a:t>
            </a:r>
          </a:p>
          <a:p>
            <a:r>
              <a:rPr lang="en-US" dirty="0"/>
              <a:t>Three new Insertion Devices for SOLEIL II</a:t>
            </a:r>
          </a:p>
          <a:p>
            <a:r>
              <a:rPr lang="en-US" dirty="0"/>
              <a:t>Re-use of Insertion Devices for SOLEIL II</a:t>
            </a:r>
          </a:p>
        </p:txBody>
      </p:sp>
    </p:spTree>
    <p:extLst>
      <p:ext uri="{BB962C8B-B14F-4D97-AF65-F5344CB8AC3E}">
        <p14:creationId xmlns:p14="http://schemas.microsoft.com/office/powerpoint/2010/main" val="4287125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90EC6-2F3F-9ED8-5095-E357E241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HU130-HU44 for CASSIOPEE II Beamline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C548D2-B4C2-051E-7689-20AAE704E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52DD52B-0525-F9F5-4BAF-7983E93CC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3589" b="7713"/>
          <a:stretch>
            <a:fillRect/>
          </a:stretch>
        </p:blipFill>
        <p:spPr bwMode="auto">
          <a:xfrm>
            <a:off x="3747885" y="3645024"/>
            <a:ext cx="4424548" cy="29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C582E6-FBCB-A579-C015-71393272E066}"/>
              </a:ext>
            </a:extLst>
          </p:cNvPr>
          <p:cNvSpPr/>
          <p:nvPr/>
        </p:nvSpPr>
        <p:spPr>
          <a:xfrm>
            <a:off x="450151" y="4391734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B19B6B-550F-9E47-A30F-2BEB8A0A8C45}"/>
              </a:ext>
            </a:extLst>
          </p:cNvPr>
          <p:cNvSpPr/>
          <p:nvPr/>
        </p:nvSpPr>
        <p:spPr>
          <a:xfrm>
            <a:off x="1569148" y="4391734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1EA1E7-BC48-687A-9AC0-2EE8D0799901}"/>
              </a:ext>
            </a:extLst>
          </p:cNvPr>
          <p:cNvSpPr/>
          <p:nvPr/>
        </p:nvSpPr>
        <p:spPr>
          <a:xfrm>
            <a:off x="450151" y="5477965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7D63D1-EB0D-4AD7-7ECC-39930A789F42}"/>
              </a:ext>
            </a:extLst>
          </p:cNvPr>
          <p:cNvSpPr/>
          <p:nvPr/>
        </p:nvSpPr>
        <p:spPr>
          <a:xfrm>
            <a:off x="1569148" y="5477965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6C355DC-F5F0-4D90-1B87-CF5865FE1C9F}"/>
              </a:ext>
            </a:extLst>
          </p:cNvPr>
          <p:cNvCxnSpPr/>
          <p:nvPr/>
        </p:nvCxnSpPr>
        <p:spPr>
          <a:xfrm flipV="1">
            <a:off x="612076" y="5646749"/>
            <a:ext cx="393192" cy="4206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2C000FB-5D46-D486-E0B5-8DBA9B9D6F8F}"/>
              </a:ext>
            </a:extLst>
          </p:cNvPr>
          <p:cNvCxnSpPr/>
          <p:nvPr/>
        </p:nvCxnSpPr>
        <p:spPr>
          <a:xfrm flipV="1">
            <a:off x="1732552" y="4541422"/>
            <a:ext cx="393192" cy="4206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6F70718-E5BA-789C-0DE9-81936B2966F8}"/>
              </a:ext>
            </a:extLst>
          </p:cNvPr>
          <p:cNvCxnSpPr>
            <a:cxnSpLocks/>
          </p:cNvCxnSpPr>
          <p:nvPr/>
        </p:nvCxnSpPr>
        <p:spPr>
          <a:xfrm rot="16200000" flipV="1">
            <a:off x="598573" y="4541422"/>
            <a:ext cx="393192" cy="4206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F67102F-0BF7-0F44-F16C-2CE364FD94A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32552" y="5627653"/>
            <a:ext cx="393192" cy="4206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5F057D7-458A-027E-B66F-17AFCDCFEA68}"/>
              </a:ext>
            </a:extLst>
          </p:cNvPr>
          <p:cNvSpPr txBox="1"/>
          <p:nvPr/>
        </p:nvSpPr>
        <p:spPr>
          <a:xfrm>
            <a:off x="773973" y="5105382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HU130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34873CA-E628-A302-8AFB-2D46A347F96C}"/>
              </a:ext>
            </a:extLst>
          </p:cNvPr>
          <p:cNvCxnSpPr>
            <a:cxnSpLocks/>
          </p:cNvCxnSpPr>
          <p:nvPr/>
        </p:nvCxnSpPr>
        <p:spPr>
          <a:xfrm rot="5400000">
            <a:off x="1383196" y="6151439"/>
            <a:ext cx="0" cy="3570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5F118FF-897B-33BA-4F75-B7095B547400}"/>
              </a:ext>
            </a:extLst>
          </p:cNvPr>
          <p:cNvSpPr txBox="1"/>
          <p:nvPr/>
        </p:nvSpPr>
        <p:spPr>
          <a:xfrm>
            <a:off x="899913" y="6361369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</a:t>
            </a:r>
            <a:r>
              <a:rPr lang="en-US" sz="1200" baseline="-25000" dirty="0"/>
              <a:t>x</a:t>
            </a:r>
            <a:r>
              <a:rPr lang="en-US" sz="1200" dirty="0"/>
              <a:t> = 14 mm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75FBAF5-CBE6-FC47-333E-9436D93433D4}"/>
              </a:ext>
            </a:extLst>
          </p:cNvPr>
          <p:cNvCxnSpPr>
            <a:cxnSpLocks/>
          </p:cNvCxnSpPr>
          <p:nvPr/>
        </p:nvCxnSpPr>
        <p:spPr>
          <a:xfrm>
            <a:off x="2322359" y="5120878"/>
            <a:ext cx="0" cy="3570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0E62FF8-0FB3-5E82-92D1-72B81FAEDB6B}"/>
              </a:ext>
            </a:extLst>
          </p:cNvPr>
          <p:cNvSpPr txBox="1"/>
          <p:nvPr/>
        </p:nvSpPr>
        <p:spPr>
          <a:xfrm>
            <a:off x="2394367" y="5160921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</a:t>
            </a:r>
            <a:r>
              <a:rPr lang="en-US" sz="1200" baseline="-25000" dirty="0" err="1"/>
              <a:t>z</a:t>
            </a:r>
            <a:r>
              <a:rPr lang="en-US" sz="1200" dirty="0"/>
              <a:t> = 14 mm</a:t>
            </a: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968929B0-7151-45BE-2F7F-FB2948E5ECE7}"/>
              </a:ext>
            </a:extLst>
          </p:cNvPr>
          <p:cNvSpPr/>
          <p:nvPr/>
        </p:nvSpPr>
        <p:spPr>
          <a:xfrm rot="5400000">
            <a:off x="5574737" y="5918526"/>
            <a:ext cx="251478" cy="21706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èche : double flèche verticale 38">
            <a:extLst>
              <a:ext uri="{FF2B5EF4-FFF2-40B4-BE49-F238E27FC236}">
                <a16:creationId xmlns:a16="http://schemas.microsoft.com/office/drawing/2014/main" id="{76D63FA7-E089-B949-9DBB-09EFA7F191A9}"/>
              </a:ext>
            </a:extLst>
          </p:cNvPr>
          <p:cNvSpPr/>
          <p:nvPr/>
        </p:nvSpPr>
        <p:spPr>
          <a:xfrm>
            <a:off x="5633252" y="3725697"/>
            <a:ext cx="216024" cy="495391"/>
          </a:xfrm>
          <a:prstGeom prst="upDownArrow">
            <a:avLst/>
          </a:prstGeom>
          <a:solidFill>
            <a:srgbClr val="FC98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lèche : double flèche verticale 39">
            <a:extLst>
              <a:ext uri="{FF2B5EF4-FFF2-40B4-BE49-F238E27FC236}">
                <a16:creationId xmlns:a16="http://schemas.microsoft.com/office/drawing/2014/main" id="{D528AB90-1FFF-DCE0-CEC7-94983B60F49C}"/>
              </a:ext>
            </a:extLst>
          </p:cNvPr>
          <p:cNvSpPr/>
          <p:nvPr/>
        </p:nvSpPr>
        <p:spPr>
          <a:xfrm>
            <a:off x="6037703" y="3911851"/>
            <a:ext cx="216024" cy="495391"/>
          </a:xfrm>
          <a:prstGeom prst="upDownArrow">
            <a:avLst/>
          </a:prstGeom>
          <a:solidFill>
            <a:srgbClr val="FC98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èche : double flèche verticale 41">
            <a:extLst>
              <a:ext uri="{FF2B5EF4-FFF2-40B4-BE49-F238E27FC236}">
                <a16:creationId xmlns:a16="http://schemas.microsoft.com/office/drawing/2014/main" id="{D81A8217-CE02-8422-1E6E-7EE7B21E9770}"/>
              </a:ext>
            </a:extLst>
          </p:cNvPr>
          <p:cNvSpPr/>
          <p:nvPr/>
        </p:nvSpPr>
        <p:spPr>
          <a:xfrm flipH="1">
            <a:off x="5977536" y="5813929"/>
            <a:ext cx="216024" cy="495391"/>
          </a:xfrm>
          <a:prstGeom prst="upDownArrow">
            <a:avLst/>
          </a:prstGeom>
          <a:solidFill>
            <a:srgbClr val="FC980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èche : double flèche horizontale 42">
            <a:extLst>
              <a:ext uri="{FF2B5EF4-FFF2-40B4-BE49-F238E27FC236}">
                <a16:creationId xmlns:a16="http://schemas.microsoft.com/office/drawing/2014/main" id="{64C3634B-F369-5F36-4E32-4FB063A327F3}"/>
              </a:ext>
            </a:extLst>
          </p:cNvPr>
          <p:cNvSpPr/>
          <p:nvPr/>
        </p:nvSpPr>
        <p:spPr>
          <a:xfrm rot="21194779">
            <a:off x="3515737" y="4642740"/>
            <a:ext cx="633575" cy="310510"/>
          </a:xfrm>
          <a:prstGeom prst="leftRightArrow">
            <a:avLst>
              <a:gd name="adj1" fmla="val 5296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lèche : double flèche horizontale 43">
            <a:extLst>
              <a:ext uri="{FF2B5EF4-FFF2-40B4-BE49-F238E27FC236}">
                <a16:creationId xmlns:a16="http://schemas.microsoft.com/office/drawing/2014/main" id="{72A75750-8A4D-0B6D-F0E6-B80AC3A34544}"/>
              </a:ext>
            </a:extLst>
          </p:cNvPr>
          <p:cNvSpPr/>
          <p:nvPr/>
        </p:nvSpPr>
        <p:spPr>
          <a:xfrm rot="20859401">
            <a:off x="4105275" y="4862126"/>
            <a:ext cx="633575" cy="31051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lèche : double flèche horizontale 44">
            <a:extLst>
              <a:ext uri="{FF2B5EF4-FFF2-40B4-BE49-F238E27FC236}">
                <a16:creationId xmlns:a16="http://schemas.microsoft.com/office/drawing/2014/main" id="{E2A775C8-8694-AF48-F2AA-BFE434897E6E}"/>
              </a:ext>
            </a:extLst>
          </p:cNvPr>
          <p:cNvSpPr/>
          <p:nvPr/>
        </p:nvSpPr>
        <p:spPr>
          <a:xfrm rot="20417083">
            <a:off x="4135165" y="5899892"/>
            <a:ext cx="633575" cy="31051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èche : double flèche horizontale 45">
            <a:extLst>
              <a:ext uri="{FF2B5EF4-FFF2-40B4-BE49-F238E27FC236}">
                <a16:creationId xmlns:a16="http://schemas.microsoft.com/office/drawing/2014/main" id="{0215B25B-1713-0C73-64DC-D5FF60DE6D7A}"/>
              </a:ext>
            </a:extLst>
          </p:cNvPr>
          <p:cNvSpPr/>
          <p:nvPr/>
        </p:nvSpPr>
        <p:spPr>
          <a:xfrm rot="20761110">
            <a:off x="3503671" y="5612900"/>
            <a:ext cx="633575" cy="31051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F233CD-D69E-7172-B0AA-3FDB72799377}"/>
              </a:ext>
            </a:extLst>
          </p:cNvPr>
          <p:cNvSpPr txBox="1"/>
          <p:nvPr/>
        </p:nvSpPr>
        <p:spPr>
          <a:xfrm>
            <a:off x="6639970" y="5900227"/>
            <a:ext cx="102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M. </a:t>
            </a:r>
            <a:r>
              <a:rPr lang="en-US" sz="1400" i="1" dirty="0" err="1"/>
              <a:t>Valléau</a:t>
            </a:r>
            <a:endParaRPr lang="en-US" sz="14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A0736-F3C8-A10D-BB81-6FB1D68B7D10}"/>
              </a:ext>
            </a:extLst>
          </p:cNvPr>
          <p:cNvSpPr/>
          <p:nvPr/>
        </p:nvSpPr>
        <p:spPr>
          <a:xfrm>
            <a:off x="8688288" y="4391734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1D812-81EC-D229-E7BB-F7BFD3871B85}"/>
              </a:ext>
            </a:extLst>
          </p:cNvPr>
          <p:cNvSpPr/>
          <p:nvPr/>
        </p:nvSpPr>
        <p:spPr>
          <a:xfrm>
            <a:off x="9536887" y="4391734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C095D5-002D-3573-4023-09E319DBB850}"/>
              </a:ext>
            </a:extLst>
          </p:cNvPr>
          <p:cNvSpPr/>
          <p:nvPr/>
        </p:nvSpPr>
        <p:spPr>
          <a:xfrm>
            <a:off x="8688288" y="5477965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D181A-9DDE-85A4-DA1F-169EFA52FFCF}"/>
              </a:ext>
            </a:extLst>
          </p:cNvPr>
          <p:cNvSpPr/>
          <p:nvPr/>
        </p:nvSpPr>
        <p:spPr>
          <a:xfrm>
            <a:off x="9536887" y="5477965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04928CA-96AA-6231-3DC8-B8224F4D2562}"/>
              </a:ext>
            </a:extLst>
          </p:cNvPr>
          <p:cNvCxnSpPr>
            <a:cxnSpLocks/>
          </p:cNvCxnSpPr>
          <p:nvPr/>
        </p:nvCxnSpPr>
        <p:spPr>
          <a:xfrm flipH="1" flipV="1">
            <a:off x="9023830" y="4511615"/>
            <a:ext cx="213" cy="501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8B6C7D7A-05FA-420E-3E02-CA6447DEDA4F}"/>
              </a:ext>
            </a:extLst>
          </p:cNvPr>
          <p:cNvSpPr txBox="1"/>
          <p:nvPr/>
        </p:nvSpPr>
        <p:spPr>
          <a:xfrm>
            <a:off x="8896325" y="5085184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HU44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CD51740-5C7E-E149-380A-453596557A2C}"/>
              </a:ext>
            </a:extLst>
          </p:cNvPr>
          <p:cNvCxnSpPr>
            <a:cxnSpLocks/>
          </p:cNvCxnSpPr>
          <p:nvPr/>
        </p:nvCxnSpPr>
        <p:spPr>
          <a:xfrm>
            <a:off x="10328975" y="5120878"/>
            <a:ext cx="0" cy="3570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75D309EC-2C4A-968F-85D9-CBB5DF08A753}"/>
              </a:ext>
            </a:extLst>
          </p:cNvPr>
          <p:cNvSpPr txBox="1"/>
          <p:nvPr/>
        </p:nvSpPr>
        <p:spPr>
          <a:xfrm>
            <a:off x="10367075" y="5160921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</a:t>
            </a:r>
            <a:r>
              <a:rPr lang="en-US" sz="1200" baseline="-25000" dirty="0" err="1"/>
              <a:t>z</a:t>
            </a:r>
            <a:r>
              <a:rPr lang="en-US" sz="1200" dirty="0"/>
              <a:t> = 12.5 mm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B300C8F7-EAFE-383F-E318-D8D469E8DCB5}"/>
              </a:ext>
            </a:extLst>
          </p:cNvPr>
          <p:cNvCxnSpPr>
            <a:cxnSpLocks/>
          </p:cNvCxnSpPr>
          <p:nvPr/>
        </p:nvCxnSpPr>
        <p:spPr>
          <a:xfrm flipH="1" flipV="1">
            <a:off x="9048115" y="5562169"/>
            <a:ext cx="213" cy="501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F2C8A606-7651-6C8E-2C59-7DD5A93275B5}"/>
              </a:ext>
            </a:extLst>
          </p:cNvPr>
          <p:cNvCxnSpPr>
            <a:cxnSpLocks/>
          </p:cNvCxnSpPr>
          <p:nvPr/>
        </p:nvCxnSpPr>
        <p:spPr>
          <a:xfrm flipH="1" flipV="1">
            <a:off x="9896674" y="5564705"/>
            <a:ext cx="213" cy="501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B43704A0-04FD-945F-D42E-CE9D7A91F4F5}"/>
              </a:ext>
            </a:extLst>
          </p:cNvPr>
          <p:cNvCxnSpPr>
            <a:cxnSpLocks/>
          </p:cNvCxnSpPr>
          <p:nvPr/>
        </p:nvCxnSpPr>
        <p:spPr>
          <a:xfrm flipH="1" flipV="1">
            <a:off x="9911880" y="4511615"/>
            <a:ext cx="213" cy="5010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au 52">
            <a:extLst>
              <a:ext uri="{FF2B5EF4-FFF2-40B4-BE49-F238E27FC236}">
                <a16:creationId xmlns:a16="http://schemas.microsoft.com/office/drawing/2014/main" id="{1AF630E0-1A89-FC51-6DE8-05BD4C6DA8A7}"/>
              </a:ext>
            </a:extLst>
          </p:cNvPr>
          <p:cNvGraphicFramePr>
            <a:graphicFrameLocks noGrp="1"/>
          </p:cNvGraphicFramePr>
          <p:nvPr/>
        </p:nvGraphicFramePr>
        <p:xfrm>
          <a:off x="6063975" y="599353"/>
          <a:ext cx="6048672" cy="3017520"/>
        </p:xfrm>
        <a:graphic>
          <a:graphicData uri="http://schemas.openxmlformats.org/drawingml/2006/table">
            <a:tbl>
              <a:tblPr firstRow="1" bandRow="1"/>
              <a:tblGrid>
                <a:gridCol w="2193801">
                  <a:extLst>
                    <a:ext uri="{9D8B030D-6E8A-4147-A177-3AD203B41FA5}">
                      <a16:colId xmlns:a16="http://schemas.microsoft.com/office/drawing/2014/main" val="2898309522"/>
                    </a:ext>
                  </a:extLst>
                </a:gridCol>
                <a:gridCol w="1576692">
                  <a:extLst>
                    <a:ext uri="{9D8B030D-6E8A-4147-A177-3AD203B41FA5}">
                      <a16:colId xmlns:a16="http://schemas.microsoft.com/office/drawing/2014/main" val="3056253956"/>
                    </a:ext>
                  </a:extLst>
                </a:gridCol>
                <a:gridCol w="1576692">
                  <a:extLst>
                    <a:ext uri="{9D8B030D-6E8A-4147-A177-3AD203B41FA5}">
                      <a16:colId xmlns:a16="http://schemas.microsoft.com/office/drawing/2014/main" val="4143520808"/>
                    </a:ext>
                  </a:extLst>
                </a:gridCol>
                <a:gridCol w="701487">
                  <a:extLst>
                    <a:ext uri="{9D8B030D-6E8A-4147-A177-3AD203B41FA5}">
                      <a16:colId xmlns:a16="http://schemas.microsoft.com/office/drawing/2014/main" val="567928917"/>
                    </a:ext>
                  </a:extLst>
                </a:gridCol>
              </a:tblGrid>
              <a:tr h="1694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Parameters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HU130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+mn-lt"/>
                        </a:rPr>
                        <a:t>HU44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777894"/>
                  </a:ext>
                </a:extLst>
              </a:tr>
              <a:tr h="25806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Type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APPLE I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APPLE II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026372"/>
                  </a:ext>
                </a:extLst>
              </a:tr>
              <a:tr h="258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Period</a:t>
                      </a:r>
                      <a:r>
                        <a:rPr lang="fr-FR" sz="1600" b="0" dirty="0">
                          <a:latin typeface="+mn-lt"/>
                        </a:rPr>
                        <a:t> </a:t>
                      </a:r>
                      <a:r>
                        <a:rPr lang="fr-FR" sz="1600" b="0" dirty="0" err="1">
                          <a:latin typeface="+mn-lt"/>
                        </a:rPr>
                        <a:t>number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12434"/>
                  </a:ext>
                </a:extLst>
              </a:tr>
              <a:tr h="258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Magnetic </a:t>
                      </a:r>
                      <a:r>
                        <a:rPr lang="fr-FR" sz="1600" b="0" dirty="0" err="1">
                          <a:latin typeface="+mn-lt"/>
                        </a:rPr>
                        <a:t>period</a:t>
                      </a:r>
                      <a:r>
                        <a:rPr lang="fr-FR" sz="1600" b="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130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mm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78025"/>
                  </a:ext>
                </a:extLst>
              </a:tr>
              <a:tr h="258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Permanent magnets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 err="1">
                          <a:latin typeface="+mn-lt"/>
                        </a:rPr>
                        <a:t>NdFeB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 err="1">
                          <a:latin typeface="+mn-lt"/>
                        </a:rPr>
                        <a:t>NdFeB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531991"/>
                  </a:ext>
                </a:extLst>
              </a:tr>
              <a:tr h="258069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Magnetization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>
                          <a:latin typeface="+mn-lt"/>
                        </a:rPr>
                        <a:t>1.32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>
                          <a:latin typeface="+mn-lt"/>
                        </a:rPr>
                        <a:t>1.32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629824"/>
                  </a:ext>
                </a:extLst>
              </a:tr>
              <a:tr h="258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Max. </a:t>
                      </a:r>
                      <a:r>
                        <a:rPr lang="fr-FR" sz="1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magnetic</a:t>
                      </a:r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fr-FR" sz="1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field</a:t>
                      </a:r>
                      <a:endParaRPr lang="fr-FR" sz="16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0,873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0.87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920118"/>
                  </a:ext>
                </a:extLst>
              </a:tr>
              <a:tr h="258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Spectral Domain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10 - 300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300 - 1500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eV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060417"/>
                  </a:ext>
                </a:extLst>
              </a:tr>
              <a:tr h="258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Polarisation modes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LH/LV/LT/</a:t>
                      </a:r>
                      <a:r>
                        <a:rPr lang="fr-FR" sz="1600" b="0" dirty="0" err="1">
                          <a:latin typeface="+mn-lt"/>
                        </a:rPr>
                        <a:t>Circ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latin typeface="+mn-lt"/>
                        </a:rPr>
                        <a:t>LH/LV/LT/</a:t>
                      </a:r>
                      <a:r>
                        <a:rPr lang="fr-FR" sz="1600" b="0" dirty="0" err="1">
                          <a:latin typeface="+mn-lt"/>
                        </a:rPr>
                        <a:t>Circ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284947"/>
                  </a:ext>
                </a:extLst>
              </a:tr>
            </a:tbl>
          </a:graphicData>
        </a:graphic>
      </p:graphicFrame>
      <p:pic>
        <p:nvPicPr>
          <p:cNvPr id="55" name="Image 54">
            <a:extLst>
              <a:ext uri="{FF2B5EF4-FFF2-40B4-BE49-F238E27FC236}">
                <a16:creationId xmlns:a16="http://schemas.microsoft.com/office/drawing/2014/main" id="{FDDB0062-F753-2F65-6FD3-318ADC37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74" y="648026"/>
            <a:ext cx="4170650" cy="3212091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706CF7E5-F1E0-A568-F0CE-179D7C3157E2}"/>
              </a:ext>
            </a:extLst>
          </p:cNvPr>
          <p:cNvSpPr txBox="1"/>
          <p:nvPr/>
        </p:nvSpPr>
        <p:spPr>
          <a:xfrm>
            <a:off x="899913" y="398158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APPLE I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1654271B-E6C4-DE9D-067D-1839EBCEEC31}"/>
              </a:ext>
            </a:extLst>
          </p:cNvPr>
          <p:cNvSpPr txBox="1"/>
          <p:nvPr/>
        </p:nvSpPr>
        <p:spPr>
          <a:xfrm>
            <a:off x="8966502" y="399406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APPLE II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187E1866-5B6B-44B7-DC5D-38CC6C13A52A}"/>
              </a:ext>
            </a:extLst>
          </p:cNvPr>
          <p:cNvSpPr txBox="1"/>
          <p:nvPr/>
        </p:nvSpPr>
        <p:spPr>
          <a:xfrm>
            <a:off x="3932809" y="3519214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A. </a:t>
            </a:r>
            <a:r>
              <a:rPr lang="fr-FR" sz="1400" i="1" dirty="0" err="1"/>
              <a:t>Lejollec</a:t>
            </a:r>
            <a:endParaRPr lang="fr-FR" sz="14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C6EAEF-4FF2-3710-5307-019B666185AB}"/>
              </a:ext>
            </a:extLst>
          </p:cNvPr>
          <p:cNvSpPr txBox="1"/>
          <p:nvPr/>
        </p:nvSpPr>
        <p:spPr>
          <a:xfrm rot="21140513">
            <a:off x="2790455" y="326350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DUAL</a:t>
            </a:r>
          </a:p>
        </p:txBody>
      </p:sp>
    </p:spTree>
    <p:extLst>
      <p:ext uri="{BB962C8B-B14F-4D97-AF65-F5344CB8AC3E}">
        <p14:creationId xmlns:p14="http://schemas.microsoft.com/office/powerpoint/2010/main" val="3573005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47E0A-25ED-8914-20B9-A049CCADB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6E62121-C1FB-3BD7-F4F4-4181D8F0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AX42 for SEXTANTS II </a:t>
            </a:r>
            <a:r>
              <a:rPr lang="en-US" dirty="0"/>
              <a:t>B</a:t>
            </a:r>
            <a:r>
              <a:rPr lang="en-US" noProof="0" dirty="0" err="1"/>
              <a:t>eamline</a:t>
            </a:r>
            <a:endParaRPr lang="en-US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545F1BF-A8D5-9CDC-EE73-B716F8B2A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9" y="3812133"/>
            <a:ext cx="5650877" cy="29636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39CD1D-F9F6-BD3C-FE17-70E4343C563D}"/>
              </a:ext>
            </a:extLst>
          </p:cNvPr>
          <p:cNvSpPr txBox="1"/>
          <p:nvPr/>
        </p:nvSpPr>
        <p:spPr>
          <a:xfrm>
            <a:off x="47328" y="2111187"/>
            <a:ext cx="102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M. </a:t>
            </a:r>
            <a:r>
              <a:rPr lang="en-US" sz="1400" i="1" dirty="0" err="1"/>
              <a:t>Valléau</a:t>
            </a:r>
            <a:endParaRPr lang="en-US" sz="1400" i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F077B3D-B876-D145-62F5-DD9FB0A47F16}"/>
              </a:ext>
            </a:extLst>
          </p:cNvPr>
          <p:cNvGrpSpPr/>
          <p:nvPr/>
        </p:nvGrpSpPr>
        <p:grpSpPr>
          <a:xfrm>
            <a:off x="1019473" y="736658"/>
            <a:ext cx="3024336" cy="3056833"/>
            <a:chOff x="505658" y="732422"/>
            <a:chExt cx="2872729" cy="324660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D031A82-129C-25F5-DB5D-E327B909B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9" t="6379" r="18718" b="6421"/>
            <a:stretch>
              <a:fillRect/>
            </a:stretch>
          </p:blipFill>
          <p:spPr>
            <a:xfrm>
              <a:off x="505658" y="732422"/>
              <a:ext cx="2872729" cy="3246606"/>
            </a:xfrm>
            <a:prstGeom prst="rect">
              <a:avLst/>
            </a:prstGeom>
          </p:spPr>
        </p:pic>
        <p:sp>
          <p:nvSpPr>
            <p:cNvPr id="5" name="Flèche : bas 4">
              <a:extLst>
                <a:ext uri="{FF2B5EF4-FFF2-40B4-BE49-F238E27FC236}">
                  <a16:creationId xmlns:a16="http://schemas.microsoft.com/office/drawing/2014/main" id="{27DD3B46-575A-E554-2386-2102C081A821}"/>
                </a:ext>
              </a:extLst>
            </p:cNvPr>
            <p:cNvSpPr/>
            <p:nvPr/>
          </p:nvSpPr>
          <p:spPr>
            <a:xfrm rot="14036950">
              <a:off x="1439260" y="2463486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èche : bas 7">
              <a:extLst>
                <a:ext uri="{FF2B5EF4-FFF2-40B4-BE49-F238E27FC236}">
                  <a16:creationId xmlns:a16="http://schemas.microsoft.com/office/drawing/2014/main" id="{1F99A16F-BD44-65B1-D3D3-75B543825839}"/>
                </a:ext>
              </a:extLst>
            </p:cNvPr>
            <p:cNvSpPr/>
            <p:nvPr/>
          </p:nvSpPr>
          <p:spPr>
            <a:xfrm rot="8470740">
              <a:off x="1873698" y="2529590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472FE7E2-5961-3FFC-D789-E34AE23533EB}"/>
                </a:ext>
              </a:extLst>
            </p:cNvPr>
            <p:cNvSpPr/>
            <p:nvPr/>
          </p:nvSpPr>
          <p:spPr>
            <a:xfrm rot="19097705" flipV="1">
              <a:off x="1483517" y="2001805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lèche : bas 10">
              <a:extLst>
                <a:ext uri="{FF2B5EF4-FFF2-40B4-BE49-F238E27FC236}">
                  <a16:creationId xmlns:a16="http://schemas.microsoft.com/office/drawing/2014/main" id="{5908E183-F706-A590-14BB-1F26D7A5878F}"/>
                </a:ext>
              </a:extLst>
            </p:cNvPr>
            <p:cNvSpPr/>
            <p:nvPr/>
          </p:nvSpPr>
          <p:spPr>
            <a:xfrm rot="3012738" flipV="1">
              <a:off x="1907584" y="2059187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9D622F6C-E566-5D0C-8A98-D9CC95D3484F}"/>
                </a:ext>
              </a:extLst>
            </p:cNvPr>
            <p:cNvSpPr/>
            <p:nvPr/>
          </p:nvSpPr>
          <p:spPr>
            <a:xfrm rot="3012738" flipV="1">
              <a:off x="2572420" y="2661881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9C6B8DCC-43CC-FBF0-BEA1-2658C66CFE24}"/>
                </a:ext>
              </a:extLst>
            </p:cNvPr>
            <p:cNvSpPr/>
            <p:nvPr/>
          </p:nvSpPr>
          <p:spPr>
            <a:xfrm rot="8242150" flipV="1">
              <a:off x="2646533" y="2147580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lèche : bas 13">
              <a:extLst>
                <a:ext uri="{FF2B5EF4-FFF2-40B4-BE49-F238E27FC236}">
                  <a16:creationId xmlns:a16="http://schemas.microsoft.com/office/drawing/2014/main" id="{B910DFE1-C1F4-6575-7032-A28D6234FD52}"/>
                </a:ext>
              </a:extLst>
            </p:cNvPr>
            <p:cNvSpPr/>
            <p:nvPr/>
          </p:nvSpPr>
          <p:spPr>
            <a:xfrm rot="8242150" flipV="1">
              <a:off x="1484314" y="1327617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èche : bas 14">
              <a:extLst>
                <a:ext uri="{FF2B5EF4-FFF2-40B4-BE49-F238E27FC236}">
                  <a16:creationId xmlns:a16="http://schemas.microsoft.com/office/drawing/2014/main" id="{F2679955-0F48-7B4D-EEC2-8AD48E97114B}"/>
                </a:ext>
              </a:extLst>
            </p:cNvPr>
            <p:cNvSpPr/>
            <p:nvPr/>
          </p:nvSpPr>
          <p:spPr>
            <a:xfrm rot="3012738" flipV="1">
              <a:off x="1921589" y="1347041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lèche : bas 18">
              <a:extLst>
                <a:ext uri="{FF2B5EF4-FFF2-40B4-BE49-F238E27FC236}">
                  <a16:creationId xmlns:a16="http://schemas.microsoft.com/office/drawing/2014/main" id="{CBF4144E-5663-27F8-B716-B53FED50F365}"/>
                </a:ext>
              </a:extLst>
            </p:cNvPr>
            <p:cNvSpPr/>
            <p:nvPr/>
          </p:nvSpPr>
          <p:spPr>
            <a:xfrm rot="3012738" flipV="1">
              <a:off x="1849581" y="3147241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lèche : bas 21">
              <a:extLst>
                <a:ext uri="{FF2B5EF4-FFF2-40B4-BE49-F238E27FC236}">
                  <a16:creationId xmlns:a16="http://schemas.microsoft.com/office/drawing/2014/main" id="{8A586756-88A3-4C8B-37B2-65F3F3AC3FBC}"/>
                </a:ext>
              </a:extLst>
            </p:cNvPr>
            <p:cNvSpPr/>
            <p:nvPr/>
          </p:nvSpPr>
          <p:spPr>
            <a:xfrm rot="8242150" flipV="1">
              <a:off x="1422423" y="3045994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lèche : bas 24">
              <a:extLst>
                <a:ext uri="{FF2B5EF4-FFF2-40B4-BE49-F238E27FC236}">
                  <a16:creationId xmlns:a16="http://schemas.microsoft.com/office/drawing/2014/main" id="{405160F1-787B-9448-8C13-B4AC74B65C1F}"/>
                </a:ext>
              </a:extLst>
            </p:cNvPr>
            <p:cNvSpPr/>
            <p:nvPr/>
          </p:nvSpPr>
          <p:spPr>
            <a:xfrm rot="3012738" flipV="1">
              <a:off x="886595" y="1923105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lèche : bas 25">
              <a:extLst>
                <a:ext uri="{FF2B5EF4-FFF2-40B4-BE49-F238E27FC236}">
                  <a16:creationId xmlns:a16="http://schemas.microsoft.com/office/drawing/2014/main" id="{98DF5FCF-BA7E-6CBF-9FEF-D4CCED46777C}"/>
                </a:ext>
              </a:extLst>
            </p:cNvPr>
            <p:cNvSpPr/>
            <p:nvPr/>
          </p:nvSpPr>
          <p:spPr>
            <a:xfrm rot="8242150" flipV="1">
              <a:off x="908319" y="2367778"/>
              <a:ext cx="136648" cy="25679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7" name="Tableau 4">
            <a:extLst>
              <a:ext uri="{FF2B5EF4-FFF2-40B4-BE49-F238E27FC236}">
                <a16:creationId xmlns:a16="http://schemas.microsoft.com/office/drawing/2014/main" id="{55853B4E-4769-7986-5F14-5C349AB73CA6}"/>
              </a:ext>
            </a:extLst>
          </p:cNvPr>
          <p:cNvGraphicFramePr>
            <a:graphicFrameLocks/>
          </p:cNvGraphicFramePr>
          <p:nvPr/>
        </p:nvGraphicFramePr>
        <p:xfrm>
          <a:off x="7244079" y="670123"/>
          <a:ext cx="4884471" cy="3078612"/>
        </p:xfrm>
        <a:graphic>
          <a:graphicData uri="http://schemas.openxmlformats.org/drawingml/2006/table">
            <a:tbl>
              <a:tblPr firstRow="1" bandRow="1"/>
              <a:tblGrid>
                <a:gridCol w="2396155">
                  <a:extLst>
                    <a:ext uri="{9D8B030D-6E8A-4147-A177-3AD203B41FA5}">
                      <a16:colId xmlns:a16="http://schemas.microsoft.com/office/drawing/2014/main" val="4187816460"/>
                    </a:ext>
                  </a:extLst>
                </a:gridCol>
                <a:gridCol w="1722125">
                  <a:extLst>
                    <a:ext uri="{9D8B030D-6E8A-4147-A177-3AD203B41FA5}">
                      <a16:colId xmlns:a16="http://schemas.microsoft.com/office/drawing/2014/main" val="3899385716"/>
                    </a:ext>
                  </a:extLst>
                </a:gridCol>
                <a:gridCol w="766191">
                  <a:extLst>
                    <a:ext uri="{9D8B030D-6E8A-4147-A177-3AD203B41FA5}">
                      <a16:colId xmlns:a16="http://schemas.microsoft.com/office/drawing/2014/main" val="404190573"/>
                    </a:ext>
                  </a:extLst>
                </a:gridCol>
              </a:tblGrid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Parameters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Values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Unit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86807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Period</a:t>
                      </a:r>
                      <a:r>
                        <a:rPr lang="fr-FR" sz="1600" b="0" dirty="0">
                          <a:latin typeface="+mn-lt"/>
                        </a:rPr>
                        <a:t> </a:t>
                      </a:r>
                      <a:r>
                        <a:rPr lang="fr-FR" sz="1600" b="0" dirty="0" err="1">
                          <a:latin typeface="+mn-lt"/>
                        </a:rPr>
                        <a:t>number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31391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Magnetic </a:t>
                      </a:r>
                      <a:r>
                        <a:rPr lang="fr-FR" sz="1600" b="0" dirty="0" err="1">
                          <a:latin typeface="+mn-lt"/>
                        </a:rPr>
                        <a:t>period</a:t>
                      </a:r>
                      <a:r>
                        <a:rPr lang="fr-FR" sz="1600" b="0" dirty="0">
                          <a:latin typeface="+mn-lt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42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mm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065139"/>
                  </a:ext>
                </a:extLst>
              </a:tr>
              <a:tr h="329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Permanent magnets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 err="1">
                          <a:latin typeface="+mn-lt"/>
                        </a:rPr>
                        <a:t>NdFeB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98345"/>
                  </a:ext>
                </a:extLst>
              </a:tr>
              <a:tr h="32987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err="1">
                          <a:latin typeface="+mn-lt"/>
                        </a:rPr>
                        <a:t>Magnetization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1600" b="0" dirty="0">
                          <a:latin typeface="+mn-lt"/>
                        </a:rPr>
                        <a:t>1.37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916818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Max. </a:t>
                      </a:r>
                      <a:r>
                        <a:rPr lang="fr-FR" sz="1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magnetic</a:t>
                      </a:r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fr-FR" sz="16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field</a:t>
                      </a:r>
                      <a:endParaRPr lang="fr-FR" sz="16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1,156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solidFill>
                            <a:srgbClr val="FF0000"/>
                          </a:solidFill>
                          <a:latin typeface="+mn-lt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340849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Spectral Domain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150 - 1800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eV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86773"/>
                  </a:ext>
                </a:extLst>
              </a:tr>
              <a:tr h="401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Polarisation modes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LH/LV/LT/</a:t>
                      </a:r>
                      <a:r>
                        <a:rPr lang="fr-FR" sz="1600" b="0" dirty="0" err="1">
                          <a:latin typeface="+mn-lt"/>
                        </a:rPr>
                        <a:t>Circ</a:t>
                      </a:r>
                      <a:endParaRPr lang="fr-FR" sz="16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he Hand"/>
                        </a:defRPr>
                      </a:lvl9pPr>
                    </a:lstStyle>
                    <a:p>
                      <a:pPr algn="ctr"/>
                      <a:r>
                        <a:rPr lang="fr-FR" sz="1600" b="0" dirty="0">
                          <a:latin typeface="+mn-lt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AE3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916240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062E468F-6FED-61F0-AE91-6693F388F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406" y="4041189"/>
            <a:ext cx="3297074" cy="250552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524725E-817B-6640-CCFD-4AF34E96D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364" y="736658"/>
            <a:ext cx="288365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1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D3342-B102-A841-D2E9-9C7F7FC3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IVU-CPMU at SOLEIL II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0594CF-A47F-FF3F-35FB-1EF246867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3999" cy="1281857"/>
          </a:xfrm>
        </p:spPr>
        <p:txBody>
          <a:bodyPr/>
          <a:lstStyle/>
          <a:p>
            <a:r>
              <a:rPr lang="fr-FR" dirty="0" err="1"/>
              <a:t>Technical</a:t>
            </a:r>
            <a:r>
              <a:rPr lang="fr-FR" dirty="0"/>
              <a:t> changes</a:t>
            </a:r>
          </a:p>
          <a:p>
            <a:r>
              <a:rPr lang="fr-FR" dirty="0" err="1"/>
              <a:t>Towards</a:t>
            </a:r>
            <a:r>
              <a:rPr lang="fr-FR" dirty="0"/>
              <a:t> shorter </a:t>
            </a:r>
            <a:r>
              <a:rPr lang="fr-FR" dirty="0" err="1"/>
              <a:t>periods</a:t>
            </a:r>
            <a:r>
              <a:rPr lang="fr-FR" dirty="0"/>
              <a:t>: CPMU12</a:t>
            </a:r>
          </a:p>
          <a:p>
            <a:r>
              <a:rPr lang="fr-FR" dirty="0" err="1"/>
              <a:t>Robotics</a:t>
            </a:r>
            <a:r>
              <a:rPr lang="fr-FR" dirty="0"/>
              <a:t> </a:t>
            </a:r>
            <a:r>
              <a:rPr lang="fr-FR" dirty="0" err="1"/>
              <a:t>developments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14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76A63-CD21-3F37-E444-293E21C2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IMPLEMENTATION IN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r>
              <a:rPr lang="fr-FR" dirty="0"/>
              <a:t> STRAIGHT SECTION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257764CC-F032-F979-F4A7-C87BAEF21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474562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7" name="Image 6" descr="Une image contenant jouet, Jeu de construction, Modèle réduit&#10;&#10;Description générée automatiquement">
            <a:extLst>
              <a:ext uri="{FF2B5EF4-FFF2-40B4-BE49-F238E27FC236}">
                <a16:creationId xmlns:a16="http://schemas.microsoft.com/office/drawing/2014/main" id="{AB6185C0-F2FA-8AE0-FCF0-C258CEF18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10649" b="11150"/>
          <a:stretch/>
        </p:blipFill>
        <p:spPr>
          <a:xfrm>
            <a:off x="4944901" y="587674"/>
            <a:ext cx="7240081" cy="3489398"/>
          </a:xfrm>
          <a:prstGeom prst="rect">
            <a:avLst/>
          </a:prstGeom>
        </p:spPr>
      </p:pic>
      <p:pic>
        <p:nvPicPr>
          <p:cNvPr id="4" name="Image 3" descr="Une image contenant dessin, croquis, dessin humoristique&#10;&#10;Description générée automatiquement">
            <a:extLst>
              <a:ext uri="{FF2B5EF4-FFF2-40B4-BE49-F238E27FC236}">
                <a16:creationId xmlns:a16="http://schemas.microsoft.com/office/drawing/2014/main" id="{C8C03F18-5087-F672-F6D7-4ACFD2275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8500"/>
          <a:stretch/>
        </p:blipFill>
        <p:spPr>
          <a:xfrm>
            <a:off x="12968" y="3140968"/>
            <a:ext cx="7694653" cy="3257835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FF05F68F-396D-E94D-1604-BF3FBED0E57B}"/>
              </a:ext>
            </a:extLst>
          </p:cNvPr>
          <p:cNvSpPr/>
          <p:nvPr/>
        </p:nvSpPr>
        <p:spPr>
          <a:xfrm rot="18789433">
            <a:off x="5927182" y="2815002"/>
            <a:ext cx="792248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99BB5F-262C-EFC7-86E7-16BC3D7914D3}"/>
              </a:ext>
            </a:extLst>
          </p:cNvPr>
          <p:cNvSpPr txBox="1"/>
          <p:nvPr/>
        </p:nvSpPr>
        <p:spPr>
          <a:xfrm>
            <a:off x="2063552" y="2778384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C98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2D3F93-C9A6-3E2A-C4B7-5D916DD07911}"/>
              </a:ext>
            </a:extLst>
          </p:cNvPr>
          <p:cNvSpPr txBox="1"/>
          <p:nvPr/>
        </p:nvSpPr>
        <p:spPr>
          <a:xfrm>
            <a:off x="7591373" y="585205"/>
            <a:ext cx="1947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FC98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 II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759920-07AE-3472-CD86-CE11C5E29EBF}"/>
              </a:ext>
            </a:extLst>
          </p:cNvPr>
          <p:cNvSpPr txBox="1"/>
          <p:nvPr/>
        </p:nvSpPr>
        <p:spPr>
          <a:xfrm rot="657631">
            <a:off x="9724876" y="1353193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IVU/CPMU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0CBB94-3A99-9B0F-C17E-A6E42DCA195A}"/>
              </a:ext>
            </a:extLst>
          </p:cNvPr>
          <p:cNvSpPr txBox="1"/>
          <p:nvPr/>
        </p:nvSpPr>
        <p:spPr>
          <a:xfrm rot="657631">
            <a:off x="4264056" y="3166044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IVU/CPMU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B348A4C-9832-4768-02F4-958694A186E5}"/>
              </a:ext>
            </a:extLst>
          </p:cNvPr>
          <p:cNvCxnSpPr/>
          <p:nvPr/>
        </p:nvCxnSpPr>
        <p:spPr>
          <a:xfrm>
            <a:off x="8976320" y="3363159"/>
            <a:ext cx="2592288" cy="49932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A88BB54-3EAC-2D93-1FDF-FBE09770609B}"/>
              </a:ext>
            </a:extLst>
          </p:cNvPr>
          <p:cNvSpPr txBox="1"/>
          <p:nvPr/>
        </p:nvSpPr>
        <p:spPr>
          <a:xfrm rot="663181">
            <a:off x="9678717" y="362199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2.378 m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FBA3E32-1897-EB90-7431-4B9C9C8614E9}"/>
              </a:ext>
            </a:extLst>
          </p:cNvPr>
          <p:cNvCxnSpPr/>
          <p:nvPr/>
        </p:nvCxnSpPr>
        <p:spPr>
          <a:xfrm flipH="1" flipV="1">
            <a:off x="8142514" y="3674870"/>
            <a:ext cx="4000750" cy="78717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E0B72DB2-AFB2-57C5-BD8C-5BF7FA719A6B}"/>
              </a:ext>
            </a:extLst>
          </p:cNvPr>
          <p:cNvSpPr/>
          <p:nvPr/>
        </p:nvSpPr>
        <p:spPr>
          <a:xfrm>
            <a:off x="8142514" y="1767840"/>
            <a:ext cx="444137" cy="1889760"/>
          </a:xfrm>
          <a:custGeom>
            <a:avLst/>
            <a:gdLst>
              <a:gd name="connsiteX0" fmla="*/ 444137 w 444137"/>
              <a:gd name="connsiteY0" fmla="*/ 0 h 1889760"/>
              <a:gd name="connsiteX1" fmla="*/ 339635 w 444137"/>
              <a:gd name="connsiteY1" fmla="*/ 1454331 h 1889760"/>
              <a:gd name="connsiteX2" fmla="*/ 0 w 444137"/>
              <a:gd name="connsiteY2" fmla="*/ 1889760 h 1889760"/>
              <a:gd name="connsiteX3" fmla="*/ 444137 w 444137"/>
              <a:gd name="connsiteY3" fmla="*/ 0 h 188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137" h="1889760">
                <a:moveTo>
                  <a:pt x="444137" y="0"/>
                </a:moveTo>
                <a:lnTo>
                  <a:pt x="339635" y="1454331"/>
                </a:lnTo>
                <a:lnTo>
                  <a:pt x="0" y="1889760"/>
                </a:lnTo>
                <a:lnTo>
                  <a:pt x="444137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C33E115-A99E-54F1-731F-6877B1DA5576}"/>
              </a:ext>
            </a:extLst>
          </p:cNvPr>
          <p:cNvSpPr txBox="1"/>
          <p:nvPr/>
        </p:nvSpPr>
        <p:spPr>
          <a:xfrm rot="665882">
            <a:off x="9556221" y="402760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3.1 m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E5DAAF2-A97C-6594-0BBB-3A2803D50333}"/>
              </a:ext>
            </a:extLst>
          </p:cNvPr>
          <p:cNvCxnSpPr/>
          <p:nvPr/>
        </p:nvCxnSpPr>
        <p:spPr>
          <a:xfrm>
            <a:off x="2946038" y="6237312"/>
            <a:ext cx="3221970" cy="52524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37D0C14-FF4B-2108-0DCF-86A580C5B338}"/>
              </a:ext>
            </a:extLst>
          </p:cNvPr>
          <p:cNvSpPr txBox="1"/>
          <p:nvPr/>
        </p:nvSpPr>
        <p:spPr>
          <a:xfrm rot="578191">
            <a:off x="3858108" y="64698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3.6 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5FE147-CC2B-5553-9E6A-881012A538DD}"/>
              </a:ext>
            </a:extLst>
          </p:cNvPr>
          <p:cNvSpPr txBox="1"/>
          <p:nvPr/>
        </p:nvSpPr>
        <p:spPr>
          <a:xfrm>
            <a:off x="8564941" y="4760884"/>
            <a:ext cx="2755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Main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Space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Mechanical</a:t>
            </a:r>
            <a:r>
              <a:rPr lang="fr-FR" dirty="0"/>
              <a:t> connexion</a:t>
            </a:r>
          </a:p>
        </p:txBody>
      </p:sp>
    </p:spTree>
    <p:extLst>
      <p:ext uri="{BB962C8B-B14F-4D97-AF65-F5344CB8AC3E}">
        <p14:creationId xmlns:p14="http://schemas.microsoft.com/office/powerpoint/2010/main" val="3993022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76A63-CD21-3F37-E444-293E21C2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IVU/IVW/CPMU: TECHNICAL CHANGES</a:t>
            </a:r>
          </a:p>
        </p:txBody>
      </p:sp>
      <p:sp>
        <p:nvSpPr>
          <p:cNvPr id="34" name="Espace réservé du numéro de diapositive 3">
            <a:extLst>
              <a:ext uri="{FF2B5EF4-FFF2-40B4-BE49-F238E27FC236}">
                <a16:creationId xmlns:a16="http://schemas.microsoft.com/office/drawing/2014/main" id="{C3B18AEB-8890-B4F1-D765-B23FFC85D2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474562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0FEF37-0FE5-8B88-6F36-6322DD073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9" y="2610834"/>
            <a:ext cx="4956361" cy="4027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8DC470-343C-1AB9-9484-101775CB917B}"/>
              </a:ext>
            </a:extLst>
          </p:cNvPr>
          <p:cNvSpPr/>
          <p:nvPr/>
        </p:nvSpPr>
        <p:spPr>
          <a:xfrm>
            <a:off x="1163180" y="4273576"/>
            <a:ext cx="648072" cy="12961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48C199-37D0-A1B0-C6AB-B74258DA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300" y="2620258"/>
            <a:ext cx="4219372" cy="3429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5BADFA-E914-10DA-419A-8304A8739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395" r="55084" b="30721"/>
          <a:stretch/>
        </p:blipFill>
        <p:spPr>
          <a:xfrm>
            <a:off x="5327025" y="5444227"/>
            <a:ext cx="1908616" cy="12100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0BDC94-DFDB-B895-C88C-286FB673421D}"/>
              </a:ext>
            </a:extLst>
          </p:cNvPr>
          <p:cNvSpPr txBox="1"/>
          <p:nvPr/>
        </p:nvSpPr>
        <p:spPr>
          <a:xfrm>
            <a:off x="452542" y="2685430"/>
            <a:ext cx="4467890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Storage Ring-IVU interface to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changed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D85CA7B-04E0-2769-CF64-E2008D6BBBDB}"/>
              </a:ext>
            </a:extLst>
          </p:cNvPr>
          <p:cNvCxnSpPr>
            <a:cxnSpLocks/>
          </p:cNvCxnSpPr>
          <p:nvPr/>
        </p:nvCxnSpPr>
        <p:spPr>
          <a:xfrm flipH="1" flipV="1">
            <a:off x="452542" y="3054762"/>
            <a:ext cx="722967" cy="12636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B62C104-F8A3-B16A-5670-047CDA7D399D}"/>
              </a:ext>
            </a:extLst>
          </p:cNvPr>
          <p:cNvCxnSpPr>
            <a:cxnSpLocks/>
          </p:cNvCxnSpPr>
          <p:nvPr/>
        </p:nvCxnSpPr>
        <p:spPr>
          <a:xfrm flipV="1">
            <a:off x="1811252" y="3054762"/>
            <a:ext cx="3132620" cy="12636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B83133-35B7-A3BE-5C8D-6BDEA24A9AE6}"/>
              </a:ext>
            </a:extLst>
          </p:cNvPr>
          <p:cNvSpPr/>
          <p:nvPr/>
        </p:nvSpPr>
        <p:spPr>
          <a:xfrm>
            <a:off x="7925300" y="3353918"/>
            <a:ext cx="1605750" cy="1076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virage 13">
            <a:extLst>
              <a:ext uri="{FF2B5EF4-FFF2-40B4-BE49-F238E27FC236}">
                <a16:creationId xmlns:a16="http://schemas.microsoft.com/office/drawing/2014/main" id="{2DEDB5EA-B5FD-F6DF-A3C7-0CFD3B8D87BA}"/>
              </a:ext>
            </a:extLst>
          </p:cNvPr>
          <p:cNvSpPr/>
          <p:nvPr/>
        </p:nvSpPr>
        <p:spPr>
          <a:xfrm rot="10800000">
            <a:off x="7487064" y="4531960"/>
            <a:ext cx="1605750" cy="1757840"/>
          </a:xfrm>
          <a:prstGeom prst="bentArrow">
            <a:avLst>
              <a:gd name="adj1" fmla="val 25000"/>
              <a:gd name="adj2" fmla="val 22105"/>
              <a:gd name="adj3" fmla="val 25000"/>
              <a:gd name="adj4" fmla="val 437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6CAD4CF-48A6-6FAF-CE5B-B2649E43B750}"/>
              </a:ext>
            </a:extLst>
          </p:cNvPr>
          <p:cNvSpPr txBox="1"/>
          <p:nvPr/>
        </p:nvSpPr>
        <p:spPr>
          <a:xfrm>
            <a:off x="302030" y="1527096"/>
            <a:ext cx="4580755" cy="861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Shorter ID correctors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Shorter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Compact system: BPM/</a:t>
            </a:r>
            <a:r>
              <a:rPr lang="fr-FR" sz="1600" dirty="0" err="1"/>
              <a:t>bellows</a:t>
            </a:r>
            <a:r>
              <a:rPr lang="fr-FR" sz="1600" dirty="0"/>
              <a:t>/ID correctors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99B7897C-B439-A014-95BE-045D4C922881}"/>
              </a:ext>
            </a:extLst>
          </p:cNvPr>
          <p:cNvGraphicFramePr>
            <a:graphicFrameLocks noGrp="1"/>
          </p:cNvGraphicFramePr>
          <p:nvPr/>
        </p:nvGraphicFramePr>
        <p:xfrm>
          <a:off x="8112224" y="1031306"/>
          <a:ext cx="4032448" cy="998220"/>
        </p:xfrm>
        <a:graphic>
          <a:graphicData uri="http://schemas.openxmlformats.org/drawingml/2006/table">
            <a:tbl>
              <a:tblPr/>
              <a:tblGrid>
                <a:gridCol w="1069833">
                  <a:extLst>
                    <a:ext uri="{9D8B030D-6E8A-4147-A177-3AD203B41FA5}">
                      <a16:colId xmlns:a16="http://schemas.microsoft.com/office/drawing/2014/main" val="1662047640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315132907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3164154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1674670128"/>
                    </a:ext>
                  </a:extLst>
                </a:gridCol>
              </a:tblGrid>
              <a:tr h="4017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 CORRECTOR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 (mm)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 FORCE (</a:t>
                      </a:r>
                      <a:r>
                        <a:rPr lang="fr-F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G.m</a:t>
                      </a: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 GAP (mm)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167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533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UPGRADE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962030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811D8B51-D61F-1699-558F-CB9DA939AE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348" t="27992" r="82843"/>
          <a:stretch>
            <a:fillRect/>
          </a:stretch>
        </p:blipFill>
        <p:spPr>
          <a:xfrm>
            <a:off x="6721292" y="1525015"/>
            <a:ext cx="1055806" cy="33966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8493B36-CDB1-8EBD-48E2-2743F0C35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4" t="35908" r="12796" b="2351"/>
          <a:stretch>
            <a:fillRect/>
          </a:stretch>
        </p:blipFill>
        <p:spPr>
          <a:xfrm>
            <a:off x="5303912" y="1492647"/>
            <a:ext cx="1055806" cy="3429001"/>
          </a:xfrm>
          <a:prstGeom prst="rect">
            <a:avLst/>
          </a:prstGeom>
        </p:spPr>
      </p:pic>
      <p:sp>
        <p:nvSpPr>
          <p:cNvPr id="20" name="Flèche : en arc 19">
            <a:extLst>
              <a:ext uri="{FF2B5EF4-FFF2-40B4-BE49-F238E27FC236}">
                <a16:creationId xmlns:a16="http://schemas.microsoft.com/office/drawing/2014/main" id="{AD7BC3F3-4136-5330-0B4A-22BE44C049DB}"/>
              </a:ext>
            </a:extLst>
          </p:cNvPr>
          <p:cNvSpPr/>
          <p:nvPr/>
        </p:nvSpPr>
        <p:spPr>
          <a:xfrm>
            <a:off x="5506270" y="620688"/>
            <a:ext cx="1570880" cy="1408838"/>
          </a:xfrm>
          <a:prstGeom prst="circular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8EDAB2C-71E2-601C-A9C5-160D5A941AB7}"/>
              </a:ext>
            </a:extLst>
          </p:cNvPr>
          <p:cNvSpPr txBox="1"/>
          <p:nvPr/>
        </p:nvSpPr>
        <p:spPr>
          <a:xfrm>
            <a:off x="8205146" y="6505599"/>
            <a:ext cx="1054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K. </a:t>
            </a:r>
            <a:r>
              <a:rPr lang="fr-FR" sz="1400" i="1" dirty="0" err="1"/>
              <a:t>Tavakoli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349894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6B07F0-C5BF-EB09-4732-EE1FBE5F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Short </a:t>
            </a:r>
            <a:r>
              <a:rPr lang="fr-FR" dirty="0" err="1"/>
              <a:t>period</a:t>
            </a:r>
            <a:r>
              <a:rPr lang="fr-FR" dirty="0"/>
              <a:t> CPMU: CPMU12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BDED2C-4AD1-E6A3-142B-AE1D1A613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0A28079-A111-7C0C-81FD-A270AA557FE2}"/>
              </a:ext>
            </a:extLst>
          </p:cNvPr>
          <p:cNvSpPr txBox="1">
            <a:spLocks/>
          </p:cNvSpPr>
          <p:nvPr/>
        </p:nvSpPr>
        <p:spPr>
          <a:xfrm>
            <a:off x="108989" y="631556"/>
            <a:ext cx="5181600" cy="1440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Change of </a:t>
            </a:r>
            <a:r>
              <a:rPr lang="fr-FR" sz="2000" dirty="0" err="1"/>
              <a:t>technical</a:t>
            </a:r>
            <a:r>
              <a:rPr lang="fr-FR" sz="2000" dirty="0"/>
              <a:t> </a:t>
            </a:r>
            <a:r>
              <a:rPr lang="fr-FR" sz="2000" b="1" dirty="0" err="1"/>
              <a:t>approach</a:t>
            </a:r>
            <a:r>
              <a:rPr lang="fr-FR" sz="2000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</a:t>
            </a:r>
            <a:r>
              <a:rPr lang="fr-FR" sz="2000" dirty="0"/>
              <a:t>Prototype: 1m long CPMU12 </a:t>
            </a:r>
            <a:r>
              <a:rPr lang="fr-FR" sz="2000" dirty="0" err="1"/>
              <a:t>with</a:t>
            </a:r>
            <a:r>
              <a:rPr lang="fr-FR" sz="2000" dirty="0"/>
              <a:t> 12 mm </a:t>
            </a:r>
            <a:r>
              <a:rPr lang="fr-FR" sz="2000" dirty="0" err="1"/>
              <a:t>period</a:t>
            </a:r>
            <a:r>
              <a:rPr lang="fr-FR" sz="2000" dirty="0"/>
              <a:t> in the frame of LEAPS INNOV</a:t>
            </a:r>
          </a:p>
          <a:p>
            <a:r>
              <a:rPr lang="fr-FR" sz="1800" i="1" dirty="0">
                <a:solidFill>
                  <a:srgbClr val="C00000"/>
                </a:solidFill>
              </a:rPr>
              <a:t>More </a:t>
            </a:r>
            <a:r>
              <a:rPr lang="fr-FR" sz="1800" i="1" dirty="0" err="1">
                <a:solidFill>
                  <a:srgbClr val="C00000"/>
                </a:solidFill>
              </a:rPr>
              <a:t>details</a:t>
            </a:r>
            <a:r>
              <a:rPr lang="fr-FR" sz="1800" i="1" dirty="0">
                <a:solidFill>
                  <a:srgbClr val="C00000"/>
                </a:solidFill>
              </a:rPr>
              <a:t> in </a:t>
            </a:r>
            <a:r>
              <a:rPr lang="fr-FR" sz="1800" b="1" i="1" dirty="0">
                <a:solidFill>
                  <a:srgbClr val="C00000"/>
                </a:solidFill>
              </a:rPr>
              <a:t>Mathieu </a:t>
            </a:r>
            <a:r>
              <a:rPr lang="fr-FR" sz="1800" b="1" i="1" dirty="0" err="1">
                <a:solidFill>
                  <a:srgbClr val="C00000"/>
                </a:solidFill>
              </a:rPr>
              <a:t>Valléau</a:t>
            </a:r>
            <a:r>
              <a:rPr lang="fr-FR" sz="1800" b="1" i="1" dirty="0">
                <a:solidFill>
                  <a:srgbClr val="C00000"/>
                </a:solidFill>
              </a:rPr>
              <a:t> talk</a:t>
            </a:r>
          </a:p>
          <a:p>
            <a:pPr marL="0" indent="0">
              <a:buNone/>
            </a:pPr>
            <a:endParaRPr lang="fr-FR" sz="2000" b="1" i="1" dirty="0"/>
          </a:p>
        </p:txBody>
      </p:sp>
      <p:pic>
        <p:nvPicPr>
          <p:cNvPr id="7" name="Espace réservé du contenu 19" descr="Une image contenant bâtiment, texte, ville, intérieur&#10;&#10;Le contenu généré par l’IA peut être incorrect.">
            <a:extLst>
              <a:ext uri="{FF2B5EF4-FFF2-40B4-BE49-F238E27FC236}">
                <a16:creationId xmlns:a16="http://schemas.microsoft.com/office/drawing/2014/main" id="{3D29A567-6897-DAED-19EC-E3369A22A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95" y="764704"/>
            <a:ext cx="6877978" cy="30950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F755AA-81FB-7026-28DA-9131807C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3" y="4505790"/>
            <a:ext cx="1776511" cy="10987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271854-75A5-8C42-0A58-3CBCC4561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329" y="4263848"/>
            <a:ext cx="2389839" cy="1798476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8B3A7C82-EAB0-F0B6-D014-A093C1A82F56}"/>
              </a:ext>
            </a:extLst>
          </p:cNvPr>
          <p:cNvSpPr/>
          <p:nvPr/>
        </p:nvSpPr>
        <p:spPr>
          <a:xfrm>
            <a:off x="1978316" y="5003837"/>
            <a:ext cx="3039873" cy="3184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F0D48C-9F66-AC16-5127-A6CCCEE93C5A}"/>
              </a:ext>
            </a:extLst>
          </p:cNvPr>
          <p:cNvSpPr txBox="1"/>
          <p:nvPr/>
        </p:nvSpPr>
        <p:spPr>
          <a:xfrm>
            <a:off x="2114041" y="4733571"/>
            <a:ext cx="2514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Less</a:t>
            </a:r>
            <a:r>
              <a:rPr lang="fr-FR" dirty="0"/>
              <a:t> time </a:t>
            </a:r>
            <a:r>
              <a:rPr lang="fr-FR" dirty="0" err="1"/>
              <a:t>consumption</a:t>
            </a:r>
            <a:endParaRPr lang="fr-FR" dirty="0"/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25D4114-5467-C383-4F01-953814AB804F}"/>
              </a:ext>
            </a:extLst>
          </p:cNvPr>
          <p:cNvSpPr txBox="1"/>
          <p:nvPr/>
        </p:nvSpPr>
        <p:spPr>
          <a:xfrm>
            <a:off x="2208487" y="5224019"/>
            <a:ext cx="197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 </a:t>
            </a:r>
            <a:r>
              <a:rPr lang="fr-FR" dirty="0" err="1"/>
              <a:t>install</a:t>
            </a:r>
            <a:r>
              <a:rPr lang="fr-FR" dirty="0"/>
              <a:t> magnets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6E9F3B9-2F77-701E-1CCD-694D184D970D}"/>
              </a:ext>
            </a:extLst>
          </p:cNvPr>
          <p:cNvSpPr/>
          <p:nvPr/>
        </p:nvSpPr>
        <p:spPr>
          <a:xfrm>
            <a:off x="7744601" y="5003837"/>
            <a:ext cx="1519751" cy="31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9A1EF7B-83BE-3049-0522-ED615CDBEA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15"/>
          <a:stretch/>
        </p:blipFill>
        <p:spPr>
          <a:xfrm>
            <a:off x="9236996" y="4231670"/>
            <a:ext cx="2835668" cy="20776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E8019D9-6E47-398C-DFBE-97E9C6FB9E12}"/>
              </a:ext>
            </a:extLst>
          </p:cNvPr>
          <p:cNvSpPr txBox="1"/>
          <p:nvPr/>
        </p:nvSpPr>
        <p:spPr>
          <a:xfrm>
            <a:off x="552034" y="6550223"/>
            <a:ext cx="5944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M. </a:t>
            </a:r>
            <a:r>
              <a:rPr lang="fr-FR" sz="1400" i="1" dirty="0" err="1"/>
              <a:t>Valléau</a:t>
            </a:r>
            <a:r>
              <a:rPr lang="fr-FR" sz="1400" i="1" dirty="0"/>
              <a:t> / P. </a:t>
            </a:r>
            <a:r>
              <a:rPr lang="fr-FR" sz="1400" i="1" dirty="0" err="1"/>
              <a:t>Berteaud</a:t>
            </a:r>
            <a:r>
              <a:rPr lang="fr-FR" sz="1400" i="1" dirty="0"/>
              <a:t> / R. </a:t>
            </a:r>
            <a:r>
              <a:rPr lang="fr-FR" sz="1400" i="1" dirty="0" err="1"/>
              <a:t>Baillier</a:t>
            </a:r>
            <a:r>
              <a:rPr lang="fr-FR" sz="1400" i="1" dirty="0"/>
              <a:t> / S. </a:t>
            </a:r>
            <a:r>
              <a:rPr lang="fr-FR" sz="1400" i="1" dirty="0" err="1"/>
              <a:t>Pautard</a:t>
            </a:r>
            <a:r>
              <a:rPr lang="fr-FR" sz="1400" i="1" dirty="0"/>
              <a:t> / A. </a:t>
            </a:r>
            <a:r>
              <a:rPr lang="fr-FR" sz="1400" i="1" dirty="0" err="1"/>
              <a:t>Berlioux</a:t>
            </a:r>
            <a:r>
              <a:rPr lang="fr-FR" sz="1400" i="1" dirty="0"/>
              <a:t> / S. Bonnin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A961951-9088-ACB7-502A-0E31187F29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26" t="4711" b="5566"/>
          <a:stretch>
            <a:fillRect/>
          </a:stretch>
        </p:blipFill>
        <p:spPr>
          <a:xfrm>
            <a:off x="1157081" y="1985106"/>
            <a:ext cx="3569444" cy="227761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43590DB-6DEA-925E-EB14-14705000ABB4}"/>
              </a:ext>
            </a:extLst>
          </p:cNvPr>
          <p:cNvSpPr txBox="1"/>
          <p:nvPr/>
        </p:nvSpPr>
        <p:spPr>
          <a:xfrm>
            <a:off x="255338" y="5585074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Single support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D98951-0420-74BA-ADA5-329B2AB1E18F}"/>
              </a:ext>
            </a:extLst>
          </p:cNvPr>
          <p:cNvSpPr txBox="1"/>
          <p:nvPr/>
        </p:nvSpPr>
        <p:spPr>
          <a:xfrm>
            <a:off x="5409857" y="3941638"/>
            <a:ext cx="179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Cu Super-module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F4DFD5E-DA42-36EF-CCE6-B78D4AC90BC6}"/>
              </a:ext>
            </a:extLst>
          </p:cNvPr>
          <p:cNvSpPr txBox="1"/>
          <p:nvPr/>
        </p:nvSpPr>
        <p:spPr>
          <a:xfrm>
            <a:off x="5833049" y="6017213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8-periods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F37E6A2-FA56-8526-7A64-534551291F65}"/>
              </a:ext>
            </a:extLst>
          </p:cNvPr>
          <p:cNvSpPr txBox="1"/>
          <p:nvPr/>
        </p:nvSpPr>
        <p:spPr>
          <a:xfrm>
            <a:off x="9638859" y="3941638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S. Steel Super-module</a:t>
            </a:r>
          </a:p>
        </p:txBody>
      </p:sp>
    </p:spTree>
    <p:extLst>
      <p:ext uri="{BB962C8B-B14F-4D97-AF65-F5344CB8AC3E}">
        <p14:creationId xmlns:p14="http://schemas.microsoft.com/office/powerpoint/2010/main" val="168969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3946F-0AD2-44D4-7DA6-7CFBC5C2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9" y="20662"/>
            <a:ext cx="11088582" cy="565200"/>
          </a:xfrm>
        </p:spPr>
        <p:txBody>
          <a:bodyPr/>
          <a:lstStyle/>
          <a:p>
            <a:r>
              <a:rPr lang="fr-FR" dirty="0" err="1"/>
              <a:t>Robotics</a:t>
            </a:r>
            <a:r>
              <a:rPr lang="fr-FR" dirty="0"/>
              <a:t> </a:t>
            </a:r>
            <a:r>
              <a:rPr lang="fr-FR" dirty="0" err="1"/>
              <a:t>development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20A11-7A3E-6701-F50C-62D864888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8C3A9DF-BE27-3BD0-9A56-89F0BAACE85D}"/>
              </a:ext>
            </a:extLst>
          </p:cNvPr>
          <p:cNvSpPr txBox="1">
            <a:spLocks/>
          </p:cNvSpPr>
          <p:nvPr/>
        </p:nvSpPr>
        <p:spPr>
          <a:xfrm>
            <a:off x="5173" y="585862"/>
            <a:ext cx="7058101" cy="2132778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/>
              <a:t>Objective: </a:t>
            </a:r>
            <a:r>
              <a:rPr lang="fr-FR" sz="2000" dirty="0" err="1"/>
              <a:t>Automatization</a:t>
            </a:r>
            <a:r>
              <a:rPr lang="fr-FR" sz="2000" dirty="0"/>
              <a:t> of </a:t>
            </a:r>
            <a:r>
              <a:rPr lang="fr-FR" sz="2000" dirty="0" err="1"/>
              <a:t>repetitive</a:t>
            </a:r>
            <a:r>
              <a:rPr lang="fr-FR" sz="2000" dirty="0"/>
              <a:t> </a:t>
            </a:r>
            <a:r>
              <a:rPr lang="fr-FR" sz="2000" dirty="0" err="1"/>
              <a:t>tasks</a:t>
            </a:r>
            <a:r>
              <a:rPr lang="fr-FR" sz="2000" dirty="0"/>
              <a:t> </a:t>
            </a:r>
            <a:endParaRPr lang="fr-FR" sz="2000" b="1" i="1" dirty="0"/>
          </a:p>
          <a:p>
            <a:r>
              <a:rPr lang="fr-FR" sz="2000" b="1" i="1" dirty="0"/>
              <a:t>Initial </a:t>
            </a:r>
            <a:r>
              <a:rPr lang="fr-FR" sz="2000" b="1" i="1" dirty="0" err="1"/>
              <a:t>developments</a:t>
            </a:r>
            <a:r>
              <a:rPr lang="fr-FR" sz="2000" b="1" i="1" dirty="0"/>
              <a:t> in 3 </a:t>
            </a:r>
            <a:r>
              <a:rPr lang="fr-FR" sz="2000" b="1" i="1" dirty="0" err="1"/>
              <a:t>steps</a:t>
            </a:r>
            <a:r>
              <a:rPr lang="fr-FR" sz="2000" b="1" i="1" dirty="0"/>
              <a:t>:</a:t>
            </a:r>
          </a:p>
          <a:p>
            <a:pPr lvl="1"/>
            <a:r>
              <a:rPr lang="fr-FR" sz="1800" dirty="0" err="1"/>
              <a:t>Individual</a:t>
            </a:r>
            <a:r>
              <a:rPr lang="fr-FR" sz="1800" dirty="0"/>
              <a:t> </a:t>
            </a:r>
            <a:r>
              <a:rPr lang="fr-FR" sz="1800" dirty="0" err="1"/>
              <a:t>measurement</a:t>
            </a:r>
            <a:r>
              <a:rPr lang="fr-FR" sz="1800" dirty="0"/>
              <a:t> of single modules</a:t>
            </a:r>
          </a:p>
          <a:p>
            <a:pPr lvl="1"/>
            <a:r>
              <a:rPr lang="fr-FR" sz="1800" dirty="0" err="1"/>
              <a:t>Mounting</a:t>
            </a:r>
            <a:r>
              <a:rPr lang="fr-FR" sz="1800" dirty="0"/>
              <a:t> of modules on </a:t>
            </a:r>
            <a:r>
              <a:rPr lang="fr-FR" sz="1800" dirty="0" err="1"/>
              <a:t>girders</a:t>
            </a:r>
            <a:endParaRPr lang="fr-FR" sz="1800" dirty="0"/>
          </a:p>
          <a:p>
            <a:pPr lvl="1"/>
            <a:r>
              <a:rPr lang="fr-FR" sz="1800" dirty="0"/>
              <a:t>Magnetic Corrections</a:t>
            </a:r>
          </a:p>
          <a:p>
            <a:r>
              <a:rPr lang="fr-FR" sz="2000" b="1" i="1" dirty="0" err="1"/>
              <a:t>Development</a:t>
            </a:r>
            <a:r>
              <a:rPr lang="fr-FR" sz="2000" b="1" i="1" dirty="0"/>
              <a:t> for </a:t>
            </a:r>
            <a:r>
              <a:rPr lang="fr-FR" sz="2000" b="1" i="1" dirty="0" err="1"/>
              <a:t>SuperModules</a:t>
            </a:r>
            <a:endParaRPr lang="fr-FR" sz="2000" b="1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306F19-9C44-1105-1930-44E08D030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0" t="16401" r="85313" b="16009"/>
          <a:stretch/>
        </p:blipFill>
        <p:spPr>
          <a:xfrm>
            <a:off x="2747728" y="3165377"/>
            <a:ext cx="2379338" cy="36105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87C364-2AAE-5A02-01BC-89AE694A7C99}"/>
              </a:ext>
            </a:extLst>
          </p:cNvPr>
          <p:cNvSpPr txBox="1"/>
          <p:nvPr/>
        </p:nvSpPr>
        <p:spPr>
          <a:xfrm>
            <a:off x="676531" y="6081271"/>
            <a:ext cx="12586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/>
              <a:t>L. Hernandez</a:t>
            </a:r>
          </a:p>
          <a:p>
            <a:pPr algn="r"/>
            <a:r>
              <a:rPr lang="fr-FR" sz="1400" i="1" dirty="0"/>
              <a:t>M. </a:t>
            </a:r>
            <a:r>
              <a:rPr lang="fr-FR" sz="1400" i="1" dirty="0" err="1"/>
              <a:t>Valleau</a:t>
            </a:r>
            <a:endParaRPr lang="fr-FR" sz="1400" i="1" dirty="0"/>
          </a:p>
          <a:p>
            <a:pPr algn="r"/>
            <a:r>
              <a:rPr lang="fr-FR" sz="1400" i="1" dirty="0"/>
              <a:t>F. Briquez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3E8502-F5AD-17BB-34CC-91F89D4B1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4" t="16662" r="51772" b="11965"/>
          <a:stretch/>
        </p:blipFill>
        <p:spPr>
          <a:xfrm>
            <a:off x="218826" y="3143663"/>
            <a:ext cx="2232248" cy="29376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65269E-740E-0597-7EB8-1CAD0BEE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69" y="980728"/>
            <a:ext cx="2969042" cy="53257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A45DD18-842E-62A3-CDEB-D9221CA9AA29}"/>
              </a:ext>
            </a:extLst>
          </p:cNvPr>
          <p:cNvSpPr txBox="1"/>
          <p:nvPr/>
        </p:nvSpPr>
        <p:spPr>
          <a:xfrm>
            <a:off x="1129336" y="276926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Single module </a:t>
            </a:r>
            <a:r>
              <a:rPr lang="fr-FR" dirty="0" err="1"/>
              <a:t>measurements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754C1031-38F3-8144-D88E-A22F91EB068C}"/>
              </a:ext>
            </a:extLst>
          </p:cNvPr>
          <p:cNvSpPr txBox="1">
            <a:spLocks/>
          </p:cNvSpPr>
          <p:nvPr/>
        </p:nvSpPr>
        <p:spPr>
          <a:xfrm>
            <a:off x="8171208" y="3851728"/>
            <a:ext cx="71944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620CC9-C982-429E-97C9-9F71A6603CFC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6" name="Image 15" descr="Une image contenant intérieur, équipement&#10;&#10;Description générée automatiquement">
            <a:extLst>
              <a:ext uri="{FF2B5EF4-FFF2-40B4-BE49-F238E27FC236}">
                <a16:creationId xmlns:a16="http://schemas.microsoft.com/office/drawing/2014/main" id="{7D90AE20-7EF1-3624-72DA-C99972BC21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25850" r="15001" b="26901"/>
          <a:stretch/>
        </p:blipFill>
        <p:spPr>
          <a:xfrm>
            <a:off x="5938320" y="992448"/>
            <a:ext cx="2952328" cy="324036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0B57F-37F8-912E-FE56-17F1ABDBFA9F}"/>
              </a:ext>
            </a:extLst>
          </p:cNvPr>
          <p:cNvSpPr txBox="1"/>
          <p:nvPr/>
        </p:nvSpPr>
        <p:spPr>
          <a:xfrm>
            <a:off x="6435949" y="3452164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Mechanical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reference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C17D45F-0754-1844-9705-3247D1D758EA}"/>
              </a:ext>
            </a:extLst>
          </p:cNvPr>
          <p:cNvCxnSpPr>
            <a:cxnSpLocks/>
          </p:cNvCxnSpPr>
          <p:nvPr/>
        </p:nvCxnSpPr>
        <p:spPr>
          <a:xfrm flipV="1">
            <a:off x="7595144" y="2930077"/>
            <a:ext cx="72008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A7A80A1-6D25-2C5F-2907-88DAC3FC1244}"/>
              </a:ext>
            </a:extLst>
          </p:cNvPr>
          <p:cNvSpPr txBox="1"/>
          <p:nvPr/>
        </p:nvSpPr>
        <p:spPr>
          <a:xfrm>
            <a:off x="5972246" y="1045161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 laser </a:t>
            </a:r>
            <a:r>
              <a:rPr lang="fr-FR" dirty="0" err="1">
                <a:solidFill>
                  <a:srgbClr val="FF0000"/>
                </a:solidFill>
              </a:rPr>
              <a:t>arms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F36B080-2617-15D9-B2A2-6A37246ABE6B}"/>
              </a:ext>
            </a:extLst>
          </p:cNvPr>
          <p:cNvCxnSpPr/>
          <p:nvPr/>
        </p:nvCxnSpPr>
        <p:spPr>
          <a:xfrm>
            <a:off x="6641660" y="1414493"/>
            <a:ext cx="669414" cy="5074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D4815E6-5EC6-4E5B-FC5D-B3EDD3C37629}"/>
              </a:ext>
            </a:extLst>
          </p:cNvPr>
          <p:cNvSpPr txBox="1"/>
          <p:nvPr/>
        </p:nvSpPr>
        <p:spPr>
          <a:xfrm>
            <a:off x="6446560" y="3964219"/>
            <a:ext cx="2297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L. Hernandez, M. </a:t>
            </a:r>
            <a:r>
              <a:rPr lang="fr-FR" sz="1400" i="1" dirty="0" err="1">
                <a:solidFill>
                  <a:schemeClr val="bg1"/>
                </a:solidFill>
              </a:rPr>
              <a:t>Valléau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Flèche : en arc 21">
            <a:extLst>
              <a:ext uri="{FF2B5EF4-FFF2-40B4-BE49-F238E27FC236}">
                <a16:creationId xmlns:a16="http://schemas.microsoft.com/office/drawing/2014/main" id="{AAFCB133-9C13-3DCF-D820-E1EE1CDAF151}"/>
              </a:ext>
            </a:extLst>
          </p:cNvPr>
          <p:cNvSpPr/>
          <p:nvPr/>
        </p:nvSpPr>
        <p:spPr>
          <a:xfrm rot="5400000" flipH="1">
            <a:off x="2873423" y="2909781"/>
            <a:ext cx="4518454" cy="2969042"/>
          </a:xfrm>
          <a:prstGeom prst="circularArrow">
            <a:avLst>
              <a:gd name="adj1" fmla="val 14939"/>
              <a:gd name="adj2" fmla="val 977416"/>
              <a:gd name="adj3" fmla="val 15332159"/>
              <a:gd name="adj4" fmla="val 10765650"/>
              <a:gd name="adj5" fmla="val 131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1F329C0-FB05-6E6A-5DC6-080CFF8BBF64}"/>
              </a:ext>
            </a:extLst>
          </p:cNvPr>
          <p:cNvSpPr txBox="1"/>
          <p:nvPr/>
        </p:nvSpPr>
        <p:spPr>
          <a:xfrm>
            <a:off x="9444106" y="5976288"/>
            <a:ext cx="2297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L. Hernandez, M. </a:t>
            </a:r>
            <a:r>
              <a:rPr lang="fr-FR" sz="1400" i="1" dirty="0" err="1">
                <a:solidFill>
                  <a:schemeClr val="bg1"/>
                </a:solidFill>
              </a:rPr>
              <a:t>Valléau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D7ACED-4724-5305-2043-AAF9D5D6B1F4}"/>
              </a:ext>
            </a:extLst>
          </p:cNvPr>
          <p:cNvSpPr txBox="1"/>
          <p:nvPr/>
        </p:nvSpPr>
        <p:spPr>
          <a:xfrm>
            <a:off x="7178690" y="633849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SuperModule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and tuning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B630229-4346-4143-0148-06DBBCC795AE}"/>
              </a:ext>
            </a:extLst>
          </p:cNvPr>
          <p:cNvSpPr txBox="1"/>
          <p:nvPr/>
        </p:nvSpPr>
        <p:spPr>
          <a:xfrm>
            <a:off x="10644635" y="1084509"/>
            <a:ext cx="1236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Hall probe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AEF1476-565D-3E21-0424-3D9F2910A089}"/>
              </a:ext>
            </a:extLst>
          </p:cNvPr>
          <p:cNvCxnSpPr/>
          <p:nvPr/>
        </p:nvCxnSpPr>
        <p:spPr>
          <a:xfrm flipH="1">
            <a:off x="10825946" y="1453841"/>
            <a:ext cx="360040" cy="5743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798DA10-00CB-C651-EC61-7E6560554FBE}"/>
              </a:ext>
            </a:extLst>
          </p:cNvPr>
          <p:cNvSpPr/>
          <p:nvPr/>
        </p:nvSpPr>
        <p:spPr>
          <a:xfrm>
            <a:off x="47328" y="2769268"/>
            <a:ext cx="5256584" cy="406807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3B776-581B-4821-6F16-44D2F9C2416F}"/>
              </a:ext>
            </a:extLst>
          </p:cNvPr>
          <p:cNvSpPr/>
          <p:nvPr/>
        </p:nvSpPr>
        <p:spPr>
          <a:xfrm>
            <a:off x="5861400" y="588736"/>
            <a:ext cx="6211263" cy="572058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69A1C16-42E9-E5FA-5755-25FDA910D451}"/>
              </a:ext>
            </a:extLst>
          </p:cNvPr>
          <p:cNvSpPr txBox="1"/>
          <p:nvPr/>
        </p:nvSpPr>
        <p:spPr>
          <a:xfrm>
            <a:off x="6295450" y="6392905"/>
            <a:ext cx="6129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C00000"/>
                </a:solidFill>
              </a:rPr>
              <a:t>More </a:t>
            </a:r>
            <a:r>
              <a:rPr lang="fr-FR" sz="1600" i="1" dirty="0" err="1">
                <a:solidFill>
                  <a:srgbClr val="C00000"/>
                </a:solidFill>
              </a:rPr>
              <a:t>details</a:t>
            </a:r>
            <a:r>
              <a:rPr lang="fr-FR" sz="1600" i="1" dirty="0">
                <a:solidFill>
                  <a:srgbClr val="C00000"/>
                </a:solidFill>
              </a:rPr>
              <a:t> in </a:t>
            </a:r>
            <a:r>
              <a:rPr lang="fr-FR" sz="1600" b="1" i="1" dirty="0">
                <a:solidFill>
                  <a:srgbClr val="C00000"/>
                </a:solidFill>
              </a:rPr>
              <a:t>Mathieu </a:t>
            </a:r>
            <a:r>
              <a:rPr lang="fr-FR" sz="1600" b="1" i="1" dirty="0" err="1">
                <a:solidFill>
                  <a:srgbClr val="C00000"/>
                </a:solidFill>
              </a:rPr>
              <a:t>Valléau</a:t>
            </a:r>
            <a:r>
              <a:rPr lang="fr-FR" sz="1600" b="1" i="1" dirty="0">
                <a:solidFill>
                  <a:srgbClr val="C00000"/>
                </a:solidFill>
              </a:rPr>
              <a:t> talk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A7724DF-9C61-1D08-7D93-251F0C401C06}"/>
              </a:ext>
            </a:extLst>
          </p:cNvPr>
          <p:cNvSpPr txBox="1"/>
          <p:nvPr/>
        </p:nvSpPr>
        <p:spPr>
          <a:xfrm>
            <a:off x="6693542" y="4394302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Magnet/Pole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Magnet/Pole correction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76C97-8DA8-A6E4-61BB-25C6F00CDA89}"/>
              </a:ext>
            </a:extLst>
          </p:cNvPr>
          <p:cNvSpPr txBox="1"/>
          <p:nvPr/>
        </p:nvSpPr>
        <p:spPr>
          <a:xfrm>
            <a:off x="6350104" y="5889029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Supermodule</a:t>
            </a:r>
            <a:r>
              <a:rPr lang="fr-FR" sz="1400" dirty="0"/>
              <a:t> </a:t>
            </a:r>
            <a:r>
              <a:rPr lang="fr-FR" sz="1400" dirty="0" err="1"/>
              <a:t>measurement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27153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EAE0F-1BDD-F223-7ACC-BB309D5DF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9" y="29008"/>
            <a:ext cx="11088582" cy="565200"/>
          </a:xfrm>
        </p:spPr>
        <p:txBody>
          <a:bodyPr/>
          <a:lstStyle/>
          <a:p>
            <a:r>
              <a:rPr lang="en-US" noProof="0" dirty="0"/>
              <a:t>Conclusion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BB6DC1-F137-97EA-3149-0EFB2E539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4C70D55-B039-4721-6396-30179A551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360" y="692696"/>
            <a:ext cx="11809312" cy="5679304"/>
          </a:xfrm>
        </p:spPr>
        <p:txBody>
          <a:bodyPr lIns="91440" tIns="45720" rIns="91440" bIns="45720" anchor="t"/>
          <a:lstStyle/>
          <a:p>
            <a:r>
              <a:rPr lang="en-US" b="1" dirty="0"/>
              <a:t>Overview of present insertion devices of SOLEIL</a:t>
            </a:r>
          </a:p>
          <a:p>
            <a:r>
              <a:rPr lang="en-US" b="1" dirty="0"/>
              <a:t>Three new insertion devices at the start of SOLEIL II</a:t>
            </a:r>
          </a:p>
          <a:p>
            <a:r>
              <a:rPr lang="en-US" b="1" dirty="0"/>
              <a:t>Re-use of IVU-IVW-CPMUs</a:t>
            </a:r>
          </a:p>
          <a:p>
            <a:r>
              <a:rPr lang="en-US" b="1" dirty="0"/>
              <a:t>Re-use of EPUs</a:t>
            </a:r>
          </a:p>
          <a:p>
            <a:r>
              <a:rPr lang="en-US" b="1" dirty="0"/>
              <a:t>Developments for SOLEIL II</a:t>
            </a:r>
          </a:p>
        </p:txBody>
      </p:sp>
    </p:spTree>
    <p:extLst>
      <p:ext uri="{BB962C8B-B14F-4D97-AF65-F5344CB8AC3E}">
        <p14:creationId xmlns:p14="http://schemas.microsoft.com/office/powerpoint/2010/main" val="1338504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54072-9818-A45C-C3E4-302C6B8D7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BAA9D-4419-D9CF-7024-16D67675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09" y="29008"/>
            <a:ext cx="11088582" cy="565200"/>
          </a:xfrm>
        </p:spPr>
        <p:txBody>
          <a:bodyPr/>
          <a:lstStyle/>
          <a:p>
            <a:r>
              <a:rPr lang="en-US" noProof="0" dirty="0"/>
              <a:t>Acknowledgements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FEC8EE-DE6C-89E6-BD27-683B37DC13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20B5807-45A4-4C6E-FE3A-F51E182451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360" y="692696"/>
            <a:ext cx="11809312" cy="5679304"/>
          </a:xfrm>
        </p:spPr>
        <p:txBody>
          <a:bodyPr lIns="91440" tIns="45720" rIns="91440" bIns="45720" anchor="t"/>
          <a:lstStyle/>
          <a:p>
            <a:r>
              <a:rPr lang="en-US" b="1" dirty="0"/>
              <a:t>Magnetism and Insertion Group </a:t>
            </a:r>
            <a:endParaRPr lang="fr-FR" dirty="0"/>
          </a:p>
          <a:p>
            <a:pPr>
              <a:buNone/>
            </a:pPr>
            <a:r>
              <a:rPr lang="en-US" sz="2000" i="1" dirty="0">
                <a:latin typeface="Arial"/>
                <a:cs typeface="Arial"/>
              </a:rPr>
              <a:t>M.-E. </a:t>
            </a:r>
            <a:r>
              <a:rPr lang="en-US" sz="2000" i="1" dirty="0" err="1">
                <a:latin typeface="Arial"/>
                <a:cs typeface="Arial"/>
              </a:rPr>
              <a:t>Couprie</a:t>
            </a:r>
            <a:r>
              <a:rPr lang="en-US" sz="2000" i="1" dirty="0">
                <a:latin typeface="Arial"/>
                <a:cs typeface="Arial"/>
              </a:rPr>
              <a:t>, M. </a:t>
            </a:r>
            <a:r>
              <a:rPr lang="en-US" sz="2000" i="1" dirty="0" err="1">
                <a:latin typeface="Arial"/>
                <a:cs typeface="Arial"/>
              </a:rPr>
              <a:t>Valléau</a:t>
            </a:r>
            <a:r>
              <a:rPr lang="en-US" sz="2000" i="1" dirty="0">
                <a:latin typeface="Arial"/>
                <a:cs typeface="Arial"/>
              </a:rPr>
              <a:t>, P. </a:t>
            </a:r>
            <a:r>
              <a:rPr lang="en-US" sz="2000" i="1" dirty="0" err="1">
                <a:latin typeface="Arial"/>
                <a:cs typeface="Arial"/>
              </a:rPr>
              <a:t>Berteaud</a:t>
            </a:r>
            <a:r>
              <a:rPr lang="en-US" sz="2000" i="1" dirty="0">
                <a:latin typeface="Arial"/>
                <a:cs typeface="Arial"/>
              </a:rPr>
              <a:t>, F. Blache, R. </a:t>
            </a:r>
            <a:r>
              <a:rPr lang="en-US" sz="2000" i="1" dirty="0" err="1">
                <a:latin typeface="Arial"/>
                <a:cs typeface="Arial"/>
              </a:rPr>
              <a:t>Baillier</a:t>
            </a:r>
            <a:r>
              <a:rPr lang="en-US" sz="2000" i="1" dirty="0">
                <a:latin typeface="Arial"/>
                <a:cs typeface="Arial"/>
              </a:rPr>
              <a:t>, A. Esper, S. M. Khan, C. </a:t>
            </a:r>
            <a:r>
              <a:rPr lang="en-US" sz="2000" i="1" dirty="0" err="1">
                <a:latin typeface="Arial"/>
                <a:cs typeface="Arial"/>
              </a:rPr>
              <a:t>Kitégi</a:t>
            </a:r>
            <a:r>
              <a:rPr lang="en-US" sz="2000" i="1" dirty="0">
                <a:latin typeface="Arial"/>
                <a:cs typeface="Arial"/>
              </a:rPr>
              <a:t>, F. Marteau, T. </a:t>
            </a:r>
            <a:r>
              <a:rPr lang="en-US" sz="2000" i="1" dirty="0" err="1">
                <a:latin typeface="Arial"/>
                <a:cs typeface="Arial"/>
              </a:rPr>
              <a:t>Mutin</a:t>
            </a:r>
            <a:r>
              <a:rPr lang="en-US" sz="2000" i="1" dirty="0">
                <a:latin typeface="Arial"/>
                <a:cs typeface="Arial"/>
              </a:rPr>
              <a:t>, C. Tournier, J. </a:t>
            </a:r>
            <a:r>
              <a:rPr lang="en-US" sz="2000" i="1" dirty="0" err="1">
                <a:latin typeface="Arial"/>
                <a:cs typeface="Arial"/>
              </a:rPr>
              <a:t>Vétéran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/>
              <a:t>Mechanical Engineering Group </a:t>
            </a:r>
            <a:endParaRPr lang="en-US" dirty="0"/>
          </a:p>
          <a:p>
            <a:pPr>
              <a:buNone/>
            </a:pPr>
            <a:r>
              <a:rPr lang="en-US" sz="2000" i="1" dirty="0">
                <a:latin typeface="Arial"/>
                <a:cs typeface="Arial"/>
              </a:rPr>
              <a:t>S. Bonnin, A. </a:t>
            </a:r>
            <a:r>
              <a:rPr lang="en-US" sz="2000" i="1" dirty="0" err="1">
                <a:latin typeface="Arial"/>
                <a:cs typeface="Arial"/>
              </a:rPr>
              <a:t>Berlioux</a:t>
            </a:r>
            <a:r>
              <a:rPr lang="en-US" sz="2000" i="1" dirty="0">
                <a:latin typeface="Arial"/>
                <a:cs typeface="Arial"/>
              </a:rPr>
              <a:t>, A. Mary, S. </a:t>
            </a:r>
            <a:r>
              <a:rPr lang="en-US" sz="2000" i="1" dirty="0" err="1">
                <a:latin typeface="Arial"/>
                <a:cs typeface="Arial"/>
              </a:rPr>
              <a:t>Pautard</a:t>
            </a:r>
            <a:r>
              <a:rPr lang="en-US" sz="2000" i="1" dirty="0">
                <a:latin typeface="Arial"/>
                <a:cs typeface="Arial"/>
              </a:rPr>
              <a:t>, K. Tavakoli, Z. Fan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/>
              <a:t>Electronic Group</a:t>
            </a:r>
          </a:p>
          <a:p>
            <a:pPr marL="0" indent="0">
              <a:buNone/>
            </a:pPr>
            <a:r>
              <a:rPr lang="en-US" sz="2000" i="1" dirty="0"/>
              <a:t>L. Hernandez</a:t>
            </a:r>
          </a:p>
          <a:p>
            <a:r>
              <a:rPr lang="en-US" b="1" dirty="0"/>
              <a:t>Accelerators Physics Group </a:t>
            </a:r>
            <a:endParaRPr lang="en-US" dirty="0"/>
          </a:p>
          <a:p>
            <a:pPr>
              <a:buNone/>
            </a:pPr>
            <a:r>
              <a:rPr lang="en-US" sz="2000" i="1" dirty="0">
                <a:latin typeface="Arial"/>
                <a:cs typeface="Arial"/>
              </a:rPr>
              <a:t>P. Brunelle, L. S. Nadolski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/>
              <a:t>Beamline Scientists</a:t>
            </a:r>
          </a:p>
          <a:p>
            <a:pPr>
              <a:buNone/>
            </a:pPr>
            <a:r>
              <a:rPr lang="en-US" sz="2000" i="1" dirty="0"/>
              <a:t>F. Bertrand, P. </a:t>
            </a:r>
            <a:r>
              <a:rPr lang="en-US" sz="2000" i="1" dirty="0" err="1"/>
              <a:t>Fertey</a:t>
            </a:r>
            <a:r>
              <a:rPr lang="en-US" sz="2000" i="1" dirty="0"/>
              <a:t>, L. Nahon, N. </a:t>
            </a:r>
            <a:r>
              <a:rPr lang="en-US" sz="2000" i="1" dirty="0" err="1"/>
              <a:t>Jaouen</a:t>
            </a:r>
            <a:endParaRPr lang="en-US" sz="2000" i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D2B687-80C8-EEE2-A2F9-64259B8AF139}"/>
              </a:ext>
            </a:extLst>
          </p:cNvPr>
          <p:cNvSpPr txBox="1"/>
          <p:nvPr/>
        </p:nvSpPr>
        <p:spPr>
          <a:xfrm>
            <a:off x="2040755" y="5600284"/>
            <a:ext cx="811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27384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A3AD8-3DC1-AB11-01F1-FFCC094E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-1"/>
            <a:ext cx="11088582" cy="1052737"/>
          </a:xfrm>
        </p:spPr>
        <p:txBody>
          <a:bodyPr/>
          <a:lstStyle/>
          <a:p>
            <a:r>
              <a:rPr lang="fr-FR" dirty="0" err="1"/>
              <a:t>Technical</a:t>
            </a:r>
            <a:r>
              <a:rPr lang="fr-FR" dirty="0"/>
              <a:t> and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SOLEIL Synchrotron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36E6CA-1785-9B0C-5F77-AA00EBF64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" name="Espace réservé du contenu 8">
            <a:extLst>
              <a:ext uri="{FF2B5EF4-FFF2-40B4-BE49-F238E27FC236}">
                <a16:creationId xmlns:a16="http://schemas.microsoft.com/office/drawing/2014/main" id="{8704BF91-0BEA-9882-4500-89A95A460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31"/>
          <a:stretch/>
        </p:blipFill>
        <p:spPr>
          <a:xfrm>
            <a:off x="8049239" y="1484784"/>
            <a:ext cx="4070223" cy="16772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75C9EB7-A418-17A2-A3B6-C92F016FA15D}"/>
              </a:ext>
            </a:extLst>
          </p:cNvPr>
          <p:cNvGrpSpPr/>
          <p:nvPr/>
        </p:nvGrpSpPr>
        <p:grpSpPr>
          <a:xfrm>
            <a:off x="72537" y="1268760"/>
            <a:ext cx="7900026" cy="5013399"/>
            <a:chOff x="65060" y="888909"/>
            <a:chExt cx="6921801" cy="436251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63BD629-E014-7D53-1867-51B0B5A7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3" r="890" b="4782"/>
            <a:stretch>
              <a:fillRect/>
            </a:stretch>
          </p:blipFill>
          <p:spPr>
            <a:xfrm>
              <a:off x="65060" y="888909"/>
              <a:ext cx="6921801" cy="4124268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A4683CA-2DC1-8680-3313-E97DD1985271}"/>
                </a:ext>
              </a:extLst>
            </p:cNvPr>
            <p:cNvSpPr txBox="1"/>
            <p:nvPr/>
          </p:nvSpPr>
          <p:spPr>
            <a:xfrm>
              <a:off x="3229602" y="4983603"/>
              <a:ext cx="1181474" cy="267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Photon </a:t>
              </a:r>
              <a:r>
                <a:rPr lang="fr-FR" sz="1400" dirty="0" err="1"/>
                <a:t>energy</a:t>
              </a:r>
              <a:endParaRPr lang="fr-FR" sz="1400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76B9AE3B-1D74-6C85-676C-B4FEF548712B}"/>
              </a:ext>
            </a:extLst>
          </p:cNvPr>
          <p:cNvSpPr txBox="1"/>
          <p:nvPr/>
        </p:nvSpPr>
        <p:spPr>
          <a:xfrm>
            <a:off x="1010976" y="1509172"/>
            <a:ext cx="2348720" cy="14157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/>
              <a:t>Synchrotron SOLEIL</a:t>
            </a:r>
          </a:p>
          <a:p>
            <a:r>
              <a:rPr lang="fr-FR" sz="1400" dirty="0"/>
              <a:t>Energy: 2.75 </a:t>
            </a:r>
            <a:r>
              <a:rPr lang="fr-FR" sz="1400" dirty="0" err="1"/>
              <a:t>GeV</a:t>
            </a:r>
            <a:endParaRPr lang="fr-FR" sz="1400" dirty="0"/>
          </a:p>
          <a:p>
            <a:r>
              <a:rPr lang="fr-FR" sz="1400" dirty="0" err="1"/>
              <a:t>Current</a:t>
            </a:r>
            <a:r>
              <a:rPr lang="fr-FR" sz="1400" dirty="0"/>
              <a:t>: 500 mA</a:t>
            </a:r>
          </a:p>
          <a:p>
            <a:r>
              <a:rPr lang="fr-FR" sz="1400" dirty="0"/>
              <a:t>Emittance: 3.9 </a:t>
            </a:r>
            <a:r>
              <a:rPr lang="fr-FR" sz="1400" dirty="0" err="1"/>
              <a:t>nm.rad</a:t>
            </a:r>
            <a:endParaRPr lang="fr-FR" sz="1400" dirty="0"/>
          </a:p>
          <a:p>
            <a:r>
              <a:rPr lang="fr-FR" sz="1400" dirty="0" err="1"/>
              <a:t>Coupling</a:t>
            </a:r>
            <a:r>
              <a:rPr lang="fr-FR" sz="1400" dirty="0"/>
              <a:t>: 1%</a:t>
            </a:r>
          </a:p>
          <a:p>
            <a:r>
              <a:rPr lang="fr-FR" sz="1400" dirty="0"/>
              <a:t>Energy spread: 0.125 %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1B9F970-4BF9-1FB9-7956-BD89FDF58312}"/>
              </a:ext>
            </a:extLst>
          </p:cNvPr>
          <p:cNvGrpSpPr/>
          <p:nvPr/>
        </p:nvGrpSpPr>
        <p:grpSpPr>
          <a:xfrm>
            <a:off x="3796100" y="1939997"/>
            <a:ext cx="3402378" cy="2058737"/>
            <a:chOff x="3083872" y="1103284"/>
            <a:chExt cx="3402378" cy="2058737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31F9867-1CEF-94F8-10EF-C63785104357}"/>
                </a:ext>
              </a:extLst>
            </p:cNvPr>
            <p:cNvSpPr txBox="1"/>
            <p:nvPr/>
          </p:nvSpPr>
          <p:spPr>
            <a:xfrm>
              <a:off x="5663952" y="2837542"/>
              <a:ext cx="453970" cy="30777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IDs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1055EE0E-97EA-4DC0-543A-EF46E082F292}"/>
                </a:ext>
              </a:extLst>
            </p:cNvPr>
            <p:cNvCxnSpPr/>
            <p:nvPr/>
          </p:nvCxnSpPr>
          <p:spPr>
            <a:xfrm flipH="1">
              <a:off x="5015880" y="3162021"/>
              <a:ext cx="6480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CE42354B-F35F-9F56-25FF-F4665DC9207E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3083872" y="2708513"/>
              <a:ext cx="2580080" cy="2829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ACDC2FC-50BC-F7D3-BC12-23989ABF7E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9890" y="1961677"/>
              <a:ext cx="854062" cy="8758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591E913-3EDF-6FC6-9D1E-C6672EF7C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44983" y="1861943"/>
              <a:ext cx="207001" cy="9755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9C92AA0-1750-2534-D090-0BE7CC546474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5890937" y="1103284"/>
              <a:ext cx="595313" cy="17342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1A855DED-F28E-44CD-B22A-81F7B7BB333A}"/>
              </a:ext>
            </a:extLst>
          </p:cNvPr>
          <p:cNvSpPr/>
          <p:nvPr/>
        </p:nvSpPr>
        <p:spPr>
          <a:xfrm>
            <a:off x="8046754" y="3356992"/>
            <a:ext cx="4072708" cy="2468145"/>
          </a:xfrm>
          <a:custGeom>
            <a:avLst/>
            <a:gdLst>
              <a:gd name="connsiteX0" fmla="*/ 0 w 3464425"/>
              <a:gd name="connsiteY0" fmla="*/ 0 h 2824500"/>
              <a:gd name="connsiteX1" fmla="*/ 3464425 w 3464425"/>
              <a:gd name="connsiteY1" fmla="*/ 0 h 2824500"/>
              <a:gd name="connsiteX2" fmla="*/ 3464425 w 3464425"/>
              <a:gd name="connsiteY2" fmla="*/ 2824500 h 2824500"/>
              <a:gd name="connsiteX3" fmla="*/ 0 w 3464425"/>
              <a:gd name="connsiteY3" fmla="*/ 2824500 h 2824500"/>
              <a:gd name="connsiteX4" fmla="*/ 0 w 3464425"/>
              <a:gd name="connsiteY4" fmla="*/ 0 h 28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4425" h="2824500">
                <a:moveTo>
                  <a:pt x="0" y="0"/>
                </a:moveTo>
                <a:lnTo>
                  <a:pt x="3464425" y="0"/>
                </a:lnTo>
                <a:lnTo>
                  <a:pt x="3464425" y="2824500"/>
                </a:lnTo>
                <a:lnTo>
                  <a:pt x="0" y="28245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285750" indent="-285750" defTabSz="66675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dirty="0"/>
              <a:t>24h/24h and 7j/7j</a:t>
            </a:r>
            <a:endParaRPr lang="fr-FR" b="1" dirty="0">
              <a:solidFill>
                <a:srgbClr val="0000FF"/>
              </a:solidFill>
            </a:endParaRPr>
          </a:p>
          <a:p>
            <a:pPr marL="285750" lvl="0" indent="-285750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000FF"/>
                </a:solidFill>
              </a:rPr>
              <a:t>THz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00FF"/>
                </a:solidFill>
              </a:rPr>
              <a:t>Hard X-Rays</a:t>
            </a:r>
            <a:r>
              <a:rPr lang="fr-FR" b="1" dirty="0">
                <a:solidFill>
                  <a:srgbClr val="4326C0"/>
                </a:solidFill>
              </a:rPr>
              <a:t>:</a:t>
            </a:r>
          </a:p>
          <a:p>
            <a:pPr marL="285750" lvl="0" indent="-285750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9 BM </a:t>
            </a:r>
            <a:r>
              <a:rPr lang="fr-FR" b="1" dirty="0" err="1">
                <a:solidFill>
                  <a:srgbClr val="FF0000"/>
                </a:solidFill>
              </a:rPr>
              <a:t>based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beamlines</a:t>
            </a:r>
            <a:endParaRPr lang="fr-FR" b="1" dirty="0">
              <a:solidFill>
                <a:srgbClr val="FF0000"/>
              </a:solidFill>
            </a:endParaRPr>
          </a:p>
          <a:p>
            <a:pPr marL="285750" lvl="0" indent="-285750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20 ID </a:t>
            </a:r>
            <a:r>
              <a:rPr lang="fr-FR" b="1" dirty="0" err="1">
                <a:solidFill>
                  <a:srgbClr val="FF0000"/>
                </a:solidFill>
              </a:rPr>
              <a:t>based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beamlines</a:t>
            </a:r>
            <a:endParaRPr lang="fr-FR" b="1" dirty="0">
              <a:solidFill>
                <a:srgbClr val="FF0000"/>
              </a:solidFill>
            </a:endParaRPr>
          </a:p>
          <a:p>
            <a:pPr marL="742950" lvl="1" indent="-285750" defTabSz="66675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Short Straight Section </a:t>
            </a:r>
          </a:p>
          <a:p>
            <a:pPr marL="742950" lvl="1" indent="-285750" defTabSz="66675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Medium Straight Section </a:t>
            </a:r>
          </a:p>
          <a:p>
            <a:pPr marL="742950" lvl="1" indent="-285750" defTabSz="66675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Long Straight Section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50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99D2F-332A-7670-0190-1ABD8BB8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C6EE0-B9BE-8911-3F69-F70A3EE6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Insertion </a:t>
            </a:r>
            <a:r>
              <a:rPr lang="fr-FR" dirty="0" err="1"/>
              <a:t>Devices</a:t>
            </a:r>
            <a:r>
              <a:rPr lang="fr-FR" dirty="0"/>
              <a:t> at SOLEIL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10F5C2-F992-0908-D5B2-1B97439A7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18CB030-E71F-7870-E12F-047193A2B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410013"/>
              </p:ext>
            </p:extLst>
          </p:nvPr>
        </p:nvGraphicFramePr>
        <p:xfrm>
          <a:off x="20211" y="908720"/>
          <a:ext cx="4167397" cy="5790196"/>
        </p:xfrm>
        <a:graphic>
          <a:graphicData uri="http://schemas.openxmlformats.org/drawingml/2006/table">
            <a:tbl>
              <a:tblPr/>
              <a:tblGrid>
                <a:gridCol w="1449907">
                  <a:extLst>
                    <a:ext uri="{9D8B030D-6E8A-4147-A177-3AD203B41FA5}">
                      <a16:colId xmlns:a16="http://schemas.microsoft.com/office/drawing/2014/main" val="3971326590"/>
                    </a:ext>
                  </a:extLst>
                </a:gridCol>
                <a:gridCol w="1328357">
                  <a:extLst>
                    <a:ext uri="{9D8B030D-6E8A-4147-A177-3AD203B41FA5}">
                      <a16:colId xmlns:a16="http://schemas.microsoft.com/office/drawing/2014/main" val="1772848014"/>
                    </a:ext>
                  </a:extLst>
                </a:gridCol>
                <a:gridCol w="1389133">
                  <a:extLst>
                    <a:ext uri="{9D8B030D-6E8A-4147-A177-3AD203B41FA5}">
                      <a16:colId xmlns:a16="http://schemas.microsoft.com/office/drawing/2014/main" val="2123412741"/>
                    </a:ext>
                  </a:extLst>
                </a:gridCol>
              </a:tblGrid>
              <a:tr h="3549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SOLEIL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23018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Straight Section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81593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LUCIA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9685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PSICHE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IVW50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63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PLEIADES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HU256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44263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DEIMOS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HU52 - EMPHU65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0037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PUMA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W164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14279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CRISTAL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63860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GALAXIES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558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TEMPO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HU44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56773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DESIRS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SDL05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47558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HERMES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HU64 - HU42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04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PXI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014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PXII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12068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SWING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45955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ANTARES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HU60 - HU256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049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ANATOMIX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27558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NANOSCOPIUM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09406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SEXTANTS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 (Corps)"/>
                        </a:rPr>
                        <a:t>HU80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- HU44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0216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SIXS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2657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SIRIUS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HU36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83912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CASSIOPEE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 (Corps)"/>
                        </a:rPr>
                        <a:t>HU60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- HU256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74645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09994"/>
                  </a:ext>
                </a:extLst>
              </a:tr>
              <a:tr h="21130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Aptos Display (En-têtes)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63690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B182D91-7D57-3E51-1F8D-06124A4B3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314202"/>
              </p:ext>
            </p:extLst>
          </p:nvPr>
        </p:nvGraphicFramePr>
        <p:xfrm>
          <a:off x="4295800" y="908720"/>
          <a:ext cx="7704857" cy="3836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5685455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012481139"/>
                    </a:ext>
                  </a:extLst>
                </a:gridCol>
                <a:gridCol w="967813">
                  <a:extLst>
                    <a:ext uri="{9D8B030D-6E8A-4147-A177-3AD203B41FA5}">
                      <a16:colId xmlns:a16="http://schemas.microsoft.com/office/drawing/2014/main" val="1690722510"/>
                    </a:ext>
                  </a:extLst>
                </a:gridCol>
                <a:gridCol w="1336443">
                  <a:extLst>
                    <a:ext uri="{9D8B030D-6E8A-4147-A177-3AD203B41FA5}">
                      <a16:colId xmlns:a16="http://schemas.microsoft.com/office/drawing/2014/main" val="289051229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74269727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645639377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4123491994"/>
                    </a:ext>
                  </a:extLst>
                </a:gridCol>
              </a:tblGrid>
              <a:tr h="57046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Number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Technology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Magnetic </a:t>
                      </a:r>
                      <a:r>
                        <a:rPr lang="fr-FR" sz="1400" dirty="0" err="1"/>
                        <a:t>period</a:t>
                      </a:r>
                      <a:r>
                        <a:rPr lang="fr-FR" sz="1400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Length</a:t>
                      </a:r>
                      <a:r>
                        <a:rPr lang="fr-FR" sz="1400" dirty="0"/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Type of </a:t>
                      </a:r>
                      <a:r>
                        <a:rPr lang="fr-FR" sz="1400" dirty="0" err="1"/>
                        <a:t>polarization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Prefix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69868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Electromag</a:t>
                      </a:r>
                      <a:r>
                        <a:rPr lang="fr-FR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Undulator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HU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995957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Electromag</a:t>
                      </a:r>
                      <a:r>
                        <a:rPr lang="fr-FR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Undulator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LH/LV/</a:t>
                      </a:r>
                      <a:r>
                        <a:rPr lang="fr-FR" sz="1400" dirty="0" err="1"/>
                        <a:t>Circ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HU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878784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Electro-PPM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Undulator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LH/LV/</a:t>
                      </a:r>
                      <a:r>
                        <a:rPr lang="fr-FR" sz="1400" dirty="0" err="1"/>
                        <a:t>Circ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EMPHU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269761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APPLE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Undulator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36 to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LH/LV/LT/</a:t>
                      </a:r>
                      <a:r>
                        <a:rPr lang="fr-FR" sz="1400" dirty="0" err="1"/>
                        <a:t>Circ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HU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541573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Out-vacuum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Wiggler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1145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In-vacuum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Undulator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 and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IVU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297017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In-vacuum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Wiggler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IVW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79346"/>
                  </a:ext>
                </a:extLst>
              </a:tr>
              <a:tr h="40827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Cryogenic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Undulator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CPMU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374957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083DF315-8F72-4645-C3C1-0587EFDD49DE}"/>
              </a:ext>
            </a:extLst>
          </p:cNvPr>
          <p:cNvSpPr txBox="1"/>
          <p:nvPr/>
        </p:nvSpPr>
        <p:spPr>
          <a:xfrm>
            <a:off x="4461962" y="5050050"/>
            <a:ext cx="737253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One of Long Straight Section </a:t>
            </a:r>
            <a:r>
              <a:rPr lang="fr-FR" dirty="0" err="1"/>
              <a:t>accommodates</a:t>
            </a:r>
            <a:r>
              <a:rPr lang="fr-FR" dirty="0"/>
              <a:t> large </a:t>
            </a:r>
            <a:r>
              <a:rPr lang="fr-FR" dirty="0" err="1"/>
              <a:t>undulator</a:t>
            </a:r>
            <a:r>
              <a:rPr lang="fr-FR" dirty="0"/>
              <a:t> </a:t>
            </a:r>
            <a:r>
              <a:rPr lang="fr-FR" dirty="0" err="1"/>
              <a:t>period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One of Long Straight Section </a:t>
            </a:r>
            <a:r>
              <a:rPr lang="fr-FR" dirty="0" err="1"/>
              <a:t>accommodates</a:t>
            </a:r>
            <a:r>
              <a:rPr lang="fr-FR" dirty="0"/>
              <a:t> </a:t>
            </a:r>
            <a:r>
              <a:rPr lang="fr-FR" dirty="0" err="1"/>
              <a:t>canted</a:t>
            </a:r>
            <a:r>
              <a:rPr lang="fr-FR" dirty="0"/>
              <a:t> </a:t>
            </a:r>
            <a:r>
              <a:rPr lang="fr-FR" dirty="0" err="1"/>
              <a:t>undulators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9FA88-6ED1-B1BA-B3A2-9F6BB314D1D5}"/>
              </a:ext>
            </a:extLst>
          </p:cNvPr>
          <p:cNvSpPr/>
          <p:nvPr/>
        </p:nvSpPr>
        <p:spPr>
          <a:xfrm>
            <a:off x="4295800" y="1484784"/>
            <a:ext cx="770485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2FFC20-60E8-BB2F-C849-3AF64BD93C9E}"/>
              </a:ext>
            </a:extLst>
          </p:cNvPr>
          <p:cNvSpPr/>
          <p:nvPr/>
        </p:nvSpPr>
        <p:spPr>
          <a:xfrm>
            <a:off x="1473432" y="3429000"/>
            <a:ext cx="270012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77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73E2B-1541-8286-3815-AC41761A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Insertion </a:t>
            </a:r>
            <a:r>
              <a:rPr lang="fr-FR" dirty="0" err="1"/>
              <a:t>Device</a:t>
            </a:r>
            <a:r>
              <a:rPr lang="fr-FR" dirty="0"/>
              <a:t> at SOLEIL: </a:t>
            </a:r>
            <a:r>
              <a:rPr lang="fr-FR" dirty="0" err="1"/>
              <a:t>Polarized</a:t>
            </a:r>
            <a:r>
              <a:rPr lang="fr-FR" dirty="0"/>
              <a:t> Insertion </a:t>
            </a:r>
            <a:r>
              <a:rPr lang="fr-FR" dirty="0" err="1"/>
              <a:t>Devices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DCF5A1-0566-0E84-83AA-3EA1830D4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1C2C839-BA4D-7A8F-B04A-C32889E1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8" t="4167" r="5898" b="5161"/>
          <a:stretch>
            <a:fillRect/>
          </a:stretch>
        </p:blipFill>
        <p:spPr>
          <a:xfrm>
            <a:off x="4511824" y="960322"/>
            <a:ext cx="7344816" cy="4700926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A46C5A3-1824-3835-E144-6933A1356747}"/>
              </a:ext>
            </a:extLst>
          </p:cNvPr>
          <p:cNvCxnSpPr/>
          <p:nvPr/>
        </p:nvCxnSpPr>
        <p:spPr>
          <a:xfrm flipV="1">
            <a:off x="7824192" y="4848754"/>
            <a:ext cx="1800200" cy="57606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85DC276-9DFF-7F98-CC2D-029F5E4C1DA0}"/>
              </a:ext>
            </a:extLst>
          </p:cNvPr>
          <p:cNvCxnSpPr/>
          <p:nvPr/>
        </p:nvCxnSpPr>
        <p:spPr>
          <a:xfrm flipV="1">
            <a:off x="9912424" y="4200682"/>
            <a:ext cx="1800200" cy="57606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8091E0D-7CFF-9EB8-4350-8252EB4D5A91}"/>
              </a:ext>
            </a:extLst>
          </p:cNvPr>
          <p:cNvSpPr txBox="1"/>
          <p:nvPr/>
        </p:nvSpPr>
        <p:spPr>
          <a:xfrm rot="20452003">
            <a:off x="8441797" y="5177279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1.8 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7F0E63B-A0DB-AA4C-1084-2969A436448B}"/>
              </a:ext>
            </a:extLst>
          </p:cNvPr>
          <p:cNvSpPr txBox="1"/>
          <p:nvPr/>
        </p:nvSpPr>
        <p:spPr>
          <a:xfrm rot="20452003">
            <a:off x="10431651" y="4569518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1.8 m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B1D913B-D289-CEC1-6BF7-A109FBC47EEE}"/>
              </a:ext>
            </a:extLst>
          </p:cNvPr>
          <p:cNvCxnSpPr/>
          <p:nvPr/>
        </p:nvCxnSpPr>
        <p:spPr>
          <a:xfrm flipV="1">
            <a:off x="4367808" y="816306"/>
            <a:ext cx="6746170" cy="22322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E15B800-239E-3297-B68B-8DD4F1BA9ACE}"/>
              </a:ext>
            </a:extLst>
          </p:cNvPr>
          <p:cNvSpPr txBox="1"/>
          <p:nvPr/>
        </p:nvSpPr>
        <p:spPr>
          <a:xfrm rot="20518566">
            <a:off x="7142560" y="156232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6.6 m</a:t>
            </a: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ECB6A08D-A3E8-708E-B173-56DBF967E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555457"/>
              </p:ext>
            </p:extLst>
          </p:nvPr>
        </p:nvGraphicFramePr>
        <p:xfrm>
          <a:off x="20211" y="922456"/>
          <a:ext cx="4167397" cy="5790196"/>
        </p:xfrm>
        <a:graphic>
          <a:graphicData uri="http://schemas.openxmlformats.org/drawingml/2006/table">
            <a:tbl>
              <a:tblPr/>
              <a:tblGrid>
                <a:gridCol w="1449907">
                  <a:extLst>
                    <a:ext uri="{9D8B030D-6E8A-4147-A177-3AD203B41FA5}">
                      <a16:colId xmlns:a16="http://schemas.microsoft.com/office/drawing/2014/main" val="3971326590"/>
                    </a:ext>
                  </a:extLst>
                </a:gridCol>
                <a:gridCol w="1328357">
                  <a:extLst>
                    <a:ext uri="{9D8B030D-6E8A-4147-A177-3AD203B41FA5}">
                      <a16:colId xmlns:a16="http://schemas.microsoft.com/office/drawing/2014/main" val="1772848014"/>
                    </a:ext>
                  </a:extLst>
                </a:gridCol>
                <a:gridCol w="1389133">
                  <a:extLst>
                    <a:ext uri="{9D8B030D-6E8A-4147-A177-3AD203B41FA5}">
                      <a16:colId xmlns:a16="http://schemas.microsoft.com/office/drawing/2014/main" val="2123412741"/>
                    </a:ext>
                  </a:extLst>
                </a:gridCol>
              </a:tblGrid>
              <a:tr h="3549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SOLEIL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23018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Straight Section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81593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LUCIA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9685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PSICHE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IVW50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63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PLEIADES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HU256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44263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DEIMOS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HU52 - EMPHU65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0037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PUMA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W164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14279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CRISTAL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63860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GALAXIES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558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TEMPO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HU44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56773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DESIRS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SDL05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47558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HERMES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HU64 - HU42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04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PXI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014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PXII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12068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SWING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45955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ANTARES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HU60 - HU256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049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ANATOMIX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27558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NANOSCOPIUM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09406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SEXTANTS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 (Corps)"/>
                        </a:rPr>
                        <a:t>HU80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 - HU44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0216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SIXS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2657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SIRIUS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HU36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83912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CASSIOPEE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 (Corps)"/>
                        </a:rPr>
                        <a:t>HU60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 - HU256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74645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09994"/>
                  </a:ext>
                </a:extLst>
              </a:tr>
              <a:tr h="21130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0" i="0" u="sng" strike="noStrike" dirty="0">
                        <a:solidFill>
                          <a:srgbClr val="000000"/>
                        </a:solidFill>
                        <a:effectLst/>
                        <a:latin typeface="Aptos Display (En-têtes)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63690"/>
                  </a:ext>
                </a:extLst>
              </a:tr>
            </a:tbl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228C045C-D7D3-B493-2943-5790F97738DD}"/>
              </a:ext>
            </a:extLst>
          </p:cNvPr>
          <p:cNvSpPr txBox="1"/>
          <p:nvPr/>
        </p:nvSpPr>
        <p:spPr>
          <a:xfrm>
            <a:off x="4223792" y="5775647"/>
            <a:ext cx="7901522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Medium Straight Section </a:t>
            </a:r>
            <a:r>
              <a:rPr lang="fr-F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Up to 2 insertion </a:t>
            </a:r>
            <a:r>
              <a:rPr lang="fr-FR" sz="2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devices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3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75F22-522B-4E21-C6B2-3CC972152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Insertion </a:t>
            </a:r>
            <a:r>
              <a:rPr lang="fr-FR" dirty="0" err="1"/>
              <a:t>Device</a:t>
            </a:r>
            <a:r>
              <a:rPr lang="fr-FR" dirty="0"/>
              <a:t> at SOLEIL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97566A-B643-56CF-BE19-F5BDCDACA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681C30-BE53-A79E-D63C-F92BC76F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8" t="11318" r="2851" b="12485"/>
          <a:stretch/>
        </p:blipFill>
        <p:spPr>
          <a:xfrm>
            <a:off x="4511824" y="770655"/>
            <a:ext cx="2083553" cy="24874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8413DAE-037B-6F01-D16C-5394EFF9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749825"/>
            <a:ext cx="3275517" cy="251283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2C0304-F0D0-C780-D0FB-1AB2222B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42951"/>
            <a:ext cx="4439817" cy="25420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8B98EE-329A-6AC2-7B50-C12935077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3501008"/>
            <a:ext cx="3888432" cy="291932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C6050F4-47EF-1487-CB71-77AD0F3F2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632" y="3503489"/>
            <a:ext cx="4087325" cy="24918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ED0BD1C-7B0C-645D-74DC-5EAEF0AC3E17}"/>
              </a:ext>
            </a:extLst>
          </p:cNvPr>
          <p:cNvSpPr txBox="1"/>
          <p:nvPr/>
        </p:nvSpPr>
        <p:spPr>
          <a:xfrm>
            <a:off x="2837247" y="2776759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HU640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5E0592-CC6D-D3DE-B68C-5D11E4BED0BE}"/>
              </a:ext>
            </a:extLst>
          </p:cNvPr>
          <p:cNvSpPr txBox="1"/>
          <p:nvPr/>
        </p:nvSpPr>
        <p:spPr>
          <a:xfrm>
            <a:off x="11086735" y="2804388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HU256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986281-6E3F-8399-3F55-A3EE4BB7465B}"/>
              </a:ext>
            </a:extLst>
          </p:cNvPr>
          <p:cNvSpPr txBox="1"/>
          <p:nvPr/>
        </p:nvSpPr>
        <p:spPr>
          <a:xfrm>
            <a:off x="2365585" y="592580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IVW50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DABEFE-AEEA-2B89-0312-43A64329E60C}"/>
              </a:ext>
            </a:extLst>
          </p:cNvPr>
          <p:cNvSpPr txBox="1"/>
          <p:nvPr/>
        </p:nvSpPr>
        <p:spPr>
          <a:xfrm>
            <a:off x="7094309" y="5471722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IVU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77400E2-423A-BF61-FF99-F994034336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3" y="3503489"/>
            <a:ext cx="3811188" cy="28006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627643E-E3EA-E0FF-2A2E-AF6301A78F66}"/>
              </a:ext>
            </a:extLst>
          </p:cNvPr>
          <p:cNvSpPr txBox="1"/>
          <p:nvPr/>
        </p:nvSpPr>
        <p:spPr>
          <a:xfrm>
            <a:off x="10612328" y="5471722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CPMU18</a:t>
            </a:r>
          </a:p>
        </p:txBody>
      </p:sp>
      <p:pic>
        <p:nvPicPr>
          <p:cNvPr id="2050" name="Picture 2" descr="DEIMOS | Centre de rayonnement synchrotron">
            <a:extLst>
              <a:ext uri="{FF2B5EF4-FFF2-40B4-BE49-F238E27FC236}">
                <a16:creationId xmlns:a16="http://schemas.microsoft.com/office/drawing/2014/main" id="{8AD92FEC-40D8-F174-11BC-44A715A1C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7" r="13718"/>
          <a:stretch>
            <a:fillRect/>
          </a:stretch>
        </p:blipFill>
        <p:spPr bwMode="auto">
          <a:xfrm>
            <a:off x="6724537" y="757470"/>
            <a:ext cx="1891743" cy="25128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E4AFCA-8486-7AAF-FFE1-DC83F784D53F}"/>
              </a:ext>
            </a:extLst>
          </p:cNvPr>
          <p:cNvSpPr txBox="1"/>
          <p:nvPr/>
        </p:nvSpPr>
        <p:spPr>
          <a:xfrm>
            <a:off x="5767605" y="2809385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W164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324AF0-39A0-54EF-E42F-02B012B83F46}"/>
              </a:ext>
            </a:extLst>
          </p:cNvPr>
          <p:cNvSpPr txBox="1"/>
          <p:nvPr/>
        </p:nvSpPr>
        <p:spPr>
          <a:xfrm>
            <a:off x="7434523" y="2809385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APPLE II</a:t>
            </a:r>
          </a:p>
        </p:txBody>
      </p:sp>
    </p:spTree>
    <p:extLst>
      <p:ext uri="{BB962C8B-B14F-4D97-AF65-F5344CB8AC3E}">
        <p14:creationId xmlns:p14="http://schemas.microsoft.com/office/powerpoint/2010/main" val="420680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A6174093-9F0F-00D3-3704-321D99B5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37"/>
          <a:stretch>
            <a:fillRect/>
          </a:stretch>
        </p:blipFill>
        <p:spPr>
          <a:xfrm>
            <a:off x="5596828" y="623437"/>
            <a:ext cx="6479796" cy="40224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18C8DA-8266-9477-1F3B-9E8965DA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639966" cy="565200"/>
          </a:xfrm>
        </p:spPr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SOLEIL to SOLEIL II: Straight Section </a:t>
            </a:r>
            <a:r>
              <a:rPr lang="fr-FR" dirty="0" err="1"/>
              <a:t>length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C42503-8F7F-BA42-F4DC-847013F249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5701397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934F17A-B195-EDC4-ED9B-8B08C9CF70AC}"/>
              </a:ext>
            </a:extLst>
          </p:cNvPr>
          <p:cNvGrpSpPr/>
          <p:nvPr/>
        </p:nvGrpSpPr>
        <p:grpSpPr>
          <a:xfrm>
            <a:off x="346258" y="625820"/>
            <a:ext cx="4957358" cy="3354651"/>
            <a:chOff x="3924460" y="3226524"/>
            <a:chExt cx="4099482" cy="3124704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AAD900C-B4CC-CD5B-81DC-241BD8D3C6FE}"/>
                </a:ext>
              </a:extLst>
            </p:cNvPr>
            <p:cNvSpPr/>
            <p:nvPr/>
          </p:nvSpPr>
          <p:spPr>
            <a:xfrm>
              <a:off x="4367591" y="3226524"/>
              <a:ext cx="3464425" cy="510444"/>
            </a:xfrm>
            <a:custGeom>
              <a:avLst/>
              <a:gdLst>
                <a:gd name="connsiteX0" fmla="*/ 0 w 3464425"/>
                <a:gd name="connsiteY0" fmla="*/ 0 h 510444"/>
                <a:gd name="connsiteX1" fmla="*/ 3464425 w 3464425"/>
                <a:gd name="connsiteY1" fmla="*/ 0 h 510444"/>
                <a:gd name="connsiteX2" fmla="*/ 3464425 w 3464425"/>
                <a:gd name="connsiteY2" fmla="*/ 510444 h 510444"/>
                <a:gd name="connsiteX3" fmla="*/ 0 w 3464425"/>
                <a:gd name="connsiteY3" fmla="*/ 510444 h 510444"/>
                <a:gd name="connsiteX4" fmla="*/ 0 w 3464425"/>
                <a:gd name="connsiteY4" fmla="*/ 0 h 51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4425" h="510444">
                  <a:moveTo>
                    <a:pt x="0" y="0"/>
                  </a:moveTo>
                  <a:lnTo>
                    <a:pt x="3464425" y="0"/>
                  </a:lnTo>
                  <a:lnTo>
                    <a:pt x="3464425" y="510444"/>
                  </a:lnTo>
                  <a:lnTo>
                    <a:pt x="0" y="5104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fr-FR" sz="2800" kern="1200" dirty="0">
                  <a:solidFill>
                    <a:srgbClr val="FC9804"/>
                  </a:solidFill>
                </a:rPr>
                <a:t>SOLEIL II</a:t>
              </a:r>
              <a:endParaRPr lang="en-US" sz="2800" kern="1200" dirty="0">
                <a:solidFill>
                  <a:srgbClr val="FC9804"/>
                </a:solidFill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A25F45B-32DC-D7FB-3736-2D9F05B0812F}"/>
                </a:ext>
              </a:extLst>
            </p:cNvPr>
            <p:cNvSpPr/>
            <p:nvPr/>
          </p:nvSpPr>
          <p:spPr>
            <a:xfrm>
              <a:off x="3924460" y="3658540"/>
              <a:ext cx="4099482" cy="2692688"/>
            </a:xfrm>
            <a:custGeom>
              <a:avLst/>
              <a:gdLst>
                <a:gd name="connsiteX0" fmla="*/ 0 w 3464425"/>
                <a:gd name="connsiteY0" fmla="*/ 0 h 2824500"/>
                <a:gd name="connsiteX1" fmla="*/ 3464425 w 3464425"/>
                <a:gd name="connsiteY1" fmla="*/ 0 h 2824500"/>
                <a:gd name="connsiteX2" fmla="*/ 3464425 w 3464425"/>
                <a:gd name="connsiteY2" fmla="*/ 2824500 h 2824500"/>
                <a:gd name="connsiteX3" fmla="*/ 0 w 3464425"/>
                <a:gd name="connsiteY3" fmla="*/ 2824500 h 2824500"/>
                <a:gd name="connsiteX4" fmla="*/ 0 w 3464425"/>
                <a:gd name="connsiteY4" fmla="*/ 0 h 282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4425" h="2824500">
                  <a:moveTo>
                    <a:pt x="0" y="0"/>
                  </a:moveTo>
                  <a:lnTo>
                    <a:pt x="3464425" y="0"/>
                  </a:lnTo>
                  <a:lnTo>
                    <a:pt x="3464425" y="2824500"/>
                  </a:lnTo>
                  <a:lnTo>
                    <a:pt x="0" y="28245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Objective</a:t>
              </a:r>
              <a:r>
                <a:rPr lang="en-US" kern="1200" dirty="0"/>
                <a:t>: </a:t>
              </a:r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ym typeface="Wingdings" panose="05000000000000000000" pitchFamily="2" charset="2"/>
                </a:rPr>
                <a:t></a:t>
              </a:r>
              <a:r>
                <a:rPr lang="en-US" sz="1600" kern="1200" dirty="0"/>
                <a:t>Increase of the Brightness</a:t>
              </a:r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/>
                <a:t>(2 orders of magnitude)</a:t>
              </a:r>
              <a:endParaRPr lang="en-US" sz="1600" kern="1200" dirty="0"/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/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ym typeface="Wingdings" panose="05000000000000000000" pitchFamily="2" charset="2"/>
                </a:rPr>
                <a:t></a:t>
              </a:r>
              <a:r>
                <a:rPr lang="en-US" sz="1600" kern="1200" dirty="0"/>
                <a:t>Decrease of the horizontal emittance</a:t>
              </a:r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from 3.9 </a:t>
              </a:r>
              <a:r>
                <a:rPr lang="en-US" sz="1600" kern="1200" dirty="0" err="1"/>
                <a:t>nm.rad</a:t>
              </a:r>
              <a:r>
                <a:rPr lang="en-US" sz="1600" kern="1200" dirty="0"/>
                <a:t> to </a:t>
              </a:r>
              <a:r>
                <a:rPr lang="en-US" sz="1600" b="1" kern="1200" dirty="0">
                  <a:solidFill>
                    <a:schemeClr val="accent6"/>
                  </a:solidFill>
                </a:rPr>
                <a:t>85 </a:t>
              </a:r>
              <a:r>
                <a:rPr lang="en-US" sz="1600" b="1" kern="1200" dirty="0" err="1">
                  <a:solidFill>
                    <a:schemeClr val="accent6"/>
                  </a:solidFill>
                </a:rPr>
                <a:t>pm.rad</a:t>
              </a:r>
              <a:endParaRPr lang="en-US" sz="1600" b="1" kern="1200" dirty="0">
                <a:solidFill>
                  <a:schemeClr val="accent6"/>
                </a:solidFill>
              </a:endParaRPr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1600" kern="1200" dirty="0"/>
            </a:p>
            <a:p>
              <a:pPr marL="0" lvl="0" indent="0" algn="ctr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sym typeface="Wingdings" panose="05000000000000000000" pitchFamily="2" charset="2"/>
                </a:rPr>
                <a:t>Strong </a:t>
              </a:r>
              <a:r>
                <a:rPr lang="en-US" b="1" kern="1200" dirty="0"/>
                <a:t>Increase of the number of guiding </a:t>
              </a:r>
              <a:r>
                <a:rPr lang="en-US" b="1" kern="1200" dirty="0" err="1"/>
                <a:t>equipments</a:t>
              </a:r>
              <a:r>
                <a:rPr lang="en-US" b="1" kern="1200" dirty="0"/>
                <a:t> </a:t>
              </a:r>
              <a:r>
                <a:rPr lang="fr-FR" sz="1600" kern="1200" dirty="0"/>
                <a:t>(</a:t>
              </a:r>
              <a:r>
                <a:rPr lang="fr-FR" sz="1600" kern="1200" dirty="0" err="1"/>
                <a:t>Dipoles</a:t>
              </a:r>
              <a:r>
                <a:rPr lang="fr-FR" sz="1600" kern="1200" dirty="0"/>
                <a:t>, </a:t>
              </a:r>
              <a:r>
                <a:rPr lang="fr-FR" sz="1600" kern="1200" dirty="0" err="1"/>
                <a:t>Qpoles</a:t>
              </a:r>
              <a:r>
                <a:rPr lang="fr-FR" sz="1600" kern="1200" dirty="0"/>
                <a:t>, </a:t>
              </a:r>
              <a:r>
                <a:rPr lang="fr-FR" sz="1600" kern="1200" dirty="0" err="1"/>
                <a:t>Spoles</a:t>
              </a:r>
              <a:r>
                <a:rPr lang="fr-FR" sz="1600" kern="1200" dirty="0"/>
                <a:t> …)</a:t>
              </a:r>
            </a:p>
          </p:txBody>
        </p:sp>
      </p:grp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92EAB70-DA2C-6F46-E24B-A3DF0FFD1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58272"/>
              </p:ext>
            </p:extLst>
          </p:nvPr>
        </p:nvGraphicFramePr>
        <p:xfrm>
          <a:off x="346257" y="4645897"/>
          <a:ext cx="4957359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3896">
                  <a:extLst>
                    <a:ext uri="{9D8B030D-6E8A-4147-A177-3AD203B41FA5}">
                      <a16:colId xmlns:a16="http://schemas.microsoft.com/office/drawing/2014/main" val="302853108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872857890"/>
                    </a:ext>
                  </a:extLst>
                </a:gridCol>
                <a:gridCol w="997158">
                  <a:extLst>
                    <a:ext uri="{9D8B030D-6E8A-4147-A177-3AD203B41FA5}">
                      <a16:colId xmlns:a16="http://schemas.microsoft.com/office/drawing/2014/main" val="3232632390"/>
                    </a:ext>
                  </a:extLst>
                </a:gridCol>
                <a:gridCol w="708193">
                  <a:extLst>
                    <a:ext uri="{9D8B030D-6E8A-4147-A177-3AD203B41FA5}">
                      <a16:colId xmlns:a16="http://schemas.microsoft.com/office/drawing/2014/main" val="1528542292"/>
                    </a:ext>
                  </a:extLst>
                </a:gridCol>
              </a:tblGrid>
              <a:tr h="20508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Straight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SOLEIL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SOLEIL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3817"/>
                  </a:ext>
                </a:extLst>
              </a:tr>
              <a:tr h="205082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265196"/>
                  </a:ext>
                </a:extLst>
              </a:tr>
              <a:tr h="23104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Medium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4.26/3.8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846341"/>
                  </a:ext>
                </a:extLst>
              </a:tr>
              <a:tr h="205082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89160"/>
                  </a:ext>
                </a:extLst>
              </a:tr>
              <a:tr h="22559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308671"/>
                  </a:ext>
                </a:extLst>
              </a:tr>
              <a:tr h="22559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Ratio to </a:t>
                      </a:r>
                      <a:r>
                        <a:rPr lang="fr-FR" sz="1600" b="0" dirty="0" err="1">
                          <a:solidFill>
                            <a:schemeClr val="tx1"/>
                          </a:solidFill>
                        </a:rPr>
                        <a:t>circumference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~40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~25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029669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C317A5C4-A1B7-9FF4-CA95-7AD973A6297C}"/>
              </a:ext>
            </a:extLst>
          </p:cNvPr>
          <p:cNvSpPr txBox="1"/>
          <p:nvPr/>
        </p:nvSpPr>
        <p:spPr>
          <a:xfrm>
            <a:off x="8328248" y="274963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Spectral </a:t>
            </a:r>
            <a:r>
              <a:rPr lang="fr-FR" b="1" dirty="0" err="1"/>
              <a:t>domain</a:t>
            </a:r>
            <a:endParaRPr lang="fr-FR" b="1" dirty="0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157D47B2-7B7D-A573-A36C-4D2A561160CE}"/>
              </a:ext>
            </a:extLst>
          </p:cNvPr>
          <p:cNvSpPr/>
          <p:nvPr/>
        </p:nvSpPr>
        <p:spPr>
          <a:xfrm>
            <a:off x="2711624" y="2132856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A01E73D2-C7DD-ABB3-46BB-C334BEF58EC3}"/>
              </a:ext>
            </a:extLst>
          </p:cNvPr>
          <p:cNvSpPr/>
          <p:nvPr/>
        </p:nvSpPr>
        <p:spPr>
          <a:xfrm>
            <a:off x="2722886" y="3200493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E3932A50-E7D4-7F1D-BE6E-F21BADB4A8F6}"/>
              </a:ext>
            </a:extLst>
          </p:cNvPr>
          <p:cNvSpPr/>
          <p:nvPr/>
        </p:nvSpPr>
        <p:spPr>
          <a:xfrm>
            <a:off x="2711624" y="4169168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F5EBA7D-B671-1B22-E01D-61C3D467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5102"/>
          <a:stretch>
            <a:fillRect/>
          </a:stretch>
        </p:blipFill>
        <p:spPr>
          <a:xfrm>
            <a:off x="5709922" y="4724262"/>
            <a:ext cx="6366701" cy="200785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45AFA11-56A9-6161-F352-2E65A928C263}"/>
              </a:ext>
            </a:extLst>
          </p:cNvPr>
          <p:cNvSpPr txBox="1"/>
          <p:nvPr/>
        </p:nvSpPr>
        <p:spPr>
          <a:xfrm>
            <a:off x="8000939" y="5363924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SOLEIL II </a:t>
            </a:r>
            <a:r>
              <a:rPr lang="fr-FR" dirty="0" err="1"/>
              <a:t>lattice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29D122A-9D7F-48EE-844C-310EA6B22F5C}"/>
              </a:ext>
            </a:extLst>
          </p:cNvPr>
          <p:cNvSpPr txBox="1"/>
          <p:nvPr/>
        </p:nvSpPr>
        <p:spPr>
          <a:xfrm>
            <a:off x="8065058" y="6372036"/>
            <a:ext cx="171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SOLEIL </a:t>
            </a:r>
            <a:r>
              <a:rPr lang="fr-FR" dirty="0" err="1"/>
              <a:t>lattice</a:t>
            </a:r>
            <a:endParaRPr lang="fr-FR" dirty="0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B19A024E-FEEC-2B2B-4D3B-7484FE73BACE}"/>
              </a:ext>
            </a:extLst>
          </p:cNvPr>
          <p:cNvSpPr/>
          <p:nvPr/>
        </p:nvSpPr>
        <p:spPr>
          <a:xfrm>
            <a:off x="3503712" y="5353056"/>
            <a:ext cx="216024" cy="15118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22750BE2-9B58-8DC7-A666-9E9B3885F75B}"/>
              </a:ext>
            </a:extLst>
          </p:cNvPr>
          <p:cNvSpPr/>
          <p:nvPr/>
        </p:nvSpPr>
        <p:spPr>
          <a:xfrm>
            <a:off x="3503712" y="5013176"/>
            <a:ext cx="216024" cy="15118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05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44FAE-16C7-02A0-9C1F-34C00FA7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SOLEIL to SOLEIL II: ID Phase1 (P1)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162BB6-A453-05D1-CFCC-D67BBCF9F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22C70C2-D919-BEF9-DBEE-99233EE57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031369"/>
              </p:ext>
            </p:extLst>
          </p:nvPr>
        </p:nvGraphicFramePr>
        <p:xfrm>
          <a:off x="33660" y="620689"/>
          <a:ext cx="7351421" cy="5993522"/>
        </p:xfrm>
        <a:graphic>
          <a:graphicData uri="http://schemas.openxmlformats.org/drawingml/2006/table">
            <a:tbl>
              <a:tblPr/>
              <a:tblGrid>
                <a:gridCol w="1321486">
                  <a:extLst>
                    <a:ext uri="{9D8B030D-6E8A-4147-A177-3AD203B41FA5}">
                      <a16:colId xmlns:a16="http://schemas.microsoft.com/office/drawing/2014/main" val="3971326590"/>
                    </a:ext>
                  </a:extLst>
                </a:gridCol>
                <a:gridCol w="1286595">
                  <a:extLst>
                    <a:ext uri="{9D8B030D-6E8A-4147-A177-3AD203B41FA5}">
                      <a16:colId xmlns:a16="http://schemas.microsoft.com/office/drawing/2014/main" val="1772848014"/>
                    </a:ext>
                  </a:extLst>
                </a:gridCol>
                <a:gridCol w="1408179">
                  <a:extLst>
                    <a:ext uri="{9D8B030D-6E8A-4147-A177-3AD203B41FA5}">
                      <a16:colId xmlns:a16="http://schemas.microsoft.com/office/drawing/2014/main" val="2123412741"/>
                    </a:ext>
                  </a:extLst>
                </a:gridCol>
                <a:gridCol w="1334064">
                  <a:extLst>
                    <a:ext uri="{9D8B030D-6E8A-4147-A177-3AD203B41FA5}">
                      <a16:colId xmlns:a16="http://schemas.microsoft.com/office/drawing/2014/main" val="221959566"/>
                    </a:ext>
                  </a:extLst>
                </a:gridCol>
                <a:gridCol w="2001097">
                  <a:extLst>
                    <a:ext uri="{9D8B030D-6E8A-4147-A177-3AD203B41FA5}">
                      <a16:colId xmlns:a16="http://schemas.microsoft.com/office/drawing/2014/main" val="3410724293"/>
                    </a:ext>
                  </a:extLst>
                </a:gridCol>
              </a:tblGrid>
              <a:tr h="3549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SOLEIL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SOLEIL II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23018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Straight Section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Straight Section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 P1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81593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LUCIA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SD03C</a:t>
                      </a:r>
                    </a:p>
                  </a:txBody>
                  <a:tcPr marL="6633" marR="6633" marT="6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IVU24</a:t>
                      </a:r>
                    </a:p>
                  </a:txBody>
                  <a:tcPr marL="6633" marR="6633" marT="6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9685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PSICHE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IVW50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SD04C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IVW50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63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PLEIADES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HU256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SD05MC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4326C0"/>
                          </a:solidFill>
                          <a:effectLst/>
                          <a:latin typeface="Aptos Display" panose="020B0004020202020204" pitchFamily="34" charset="0"/>
                        </a:rPr>
                        <a:t>HU60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44263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DEIMOS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HU52 - EMPHU65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SD06L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C9804"/>
                          </a:solidFill>
                          <a:effectLst/>
                          <a:latin typeface="Aptos Display" panose="020B0004020202020204" pitchFamily="34" charset="0"/>
                        </a:rPr>
                        <a:t>DUAL HU52 - EMPHU65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0037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PUMA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W164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SD07MC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14279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CRISTAL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SD08C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63860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GALAXIES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SD09C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558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TEMPO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HU44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SD10ML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C9804"/>
                          </a:solidFill>
                          <a:effectLst/>
                          <a:latin typeface="Aptos Display" panose="020B0004020202020204" pitchFamily="34" charset="0"/>
                        </a:rPr>
                        <a:t>DUAL HU44 - HU80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56773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DESIRS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SDL05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SD11L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APU250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47558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HERMES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HU64 - HU42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SD12ML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C9804"/>
                          </a:solidFill>
                          <a:effectLst/>
                          <a:latin typeface="Aptos Display" panose="020B0004020202020204" pitchFamily="34" charset="0"/>
                        </a:rPr>
                        <a:t>DUAL HU42 - HU64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04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PX-ID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IVU20 - IVU24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SD13C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014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SWING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SD14C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45955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ANTARES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HU60 - HU256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SD15MC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4326C0"/>
                          </a:solidFill>
                          <a:effectLst/>
                          <a:latin typeface="Aptos Display" panose="020B0004020202020204" pitchFamily="34" charset="0"/>
                        </a:rPr>
                        <a:t>HU80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049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ANATOMIX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SD16L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27558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NANOSCOPIUM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SD16L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09406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SEXTANTS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 (Corps)"/>
                        </a:rPr>
                        <a:t>HU80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- HU44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SD17MC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AX42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0216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SIXS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SD18C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2657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SIRIUS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HU36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SD19C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4326C0"/>
                          </a:solidFill>
                          <a:effectLst/>
                          <a:latin typeface="Aptos Display" panose="020B0004020202020204" pitchFamily="34" charset="0"/>
                        </a:rPr>
                        <a:t>HU36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83912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CASSIOPEE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 (Corps)"/>
                        </a:rPr>
                        <a:t>HU60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- HU256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SD20ML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DUAL HU44 - HU130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74645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3 New Insertion Devices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09994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Start of SOLEIL II: mid2030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409734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272694"/>
                  </a:ext>
                </a:extLst>
              </a:tr>
              <a:tr h="21130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Display (En-têtes)"/>
                        </a:rPr>
                        <a:t>underline =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To be re-installed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bold =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To be constructed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63690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5F86B1AB-C564-C674-766B-829B5F8229CA}"/>
              </a:ext>
            </a:extLst>
          </p:cNvPr>
          <p:cNvSpPr txBox="1"/>
          <p:nvPr/>
        </p:nvSpPr>
        <p:spPr>
          <a:xfrm>
            <a:off x="7392144" y="3141663"/>
            <a:ext cx="4752527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3 new insertion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All BL start with synchrotron radiation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Some </a:t>
            </a:r>
            <a:r>
              <a:rPr lang="en-US" sz="1600" dirty="0" err="1"/>
              <a:t>BL:with</a:t>
            </a:r>
            <a:r>
              <a:rPr lang="en-US" sz="1600" dirty="0"/>
              <a:t> only </a:t>
            </a:r>
            <a:r>
              <a:rPr lang="en-US" sz="1600" b="1" dirty="0">
                <a:solidFill>
                  <a:srgbClr val="4326C0"/>
                </a:solidFill>
              </a:rPr>
              <a:t>1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Some BL start with </a:t>
            </a:r>
            <a:r>
              <a:rPr lang="en-US" sz="1600" b="1" dirty="0">
                <a:solidFill>
                  <a:srgbClr val="FC9804"/>
                </a:solidFill>
              </a:rPr>
              <a:t>2 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Re-use of the majority of existing IDs: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Polarized IDs: DUAL solution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IVU-IVW-CPMU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Gap: 5.5 mm </a:t>
            </a:r>
            <a:r>
              <a:rPr lang="en-US" sz="1400" dirty="0">
                <a:sym typeface="Wingdings" panose="05000000000000000000" pitchFamily="2" charset="2"/>
              </a:rPr>
              <a:t>4.5 mm</a:t>
            </a: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Minor mechanical changes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188676-E7F9-D48B-4945-9A7941E6690E}"/>
              </a:ext>
            </a:extLst>
          </p:cNvPr>
          <p:cNvSpPr txBox="1"/>
          <p:nvPr/>
        </p:nvSpPr>
        <p:spPr>
          <a:xfrm>
            <a:off x="7449156" y="1670353"/>
            <a:ext cx="341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Phase 1: Start of SOLEIL II</a:t>
            </a:r>
          </a:p>
        </p:txBody>
      </p:sp>
    </p:spTree>
    <p:extLst>
      <p:ext uri="{BB962C8B-B14F-4D97-AF65-F5344CB8AC3E}">
        <p14:creationId xmlns:p14="http://schemas.microsoft.com/office/powerpoint/2010/main" val="288215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24B2-1FE6-9ABF-8375-875B7C68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A130B-B3C6-6E55-ABD2-F7E3A84A9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SOLEIL to SOLEIL II: ID Phase1 (P1) and Phase 2 (P2)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F8796E-EB14-E38C-21C2-E93EC979D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EC91354-FDD8-4BE2-7519-495EC169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018520"/>
              </p:ext>
            </p:extLst>
          </p:nvPr>
        </p:nvGraphicFramePr>
        <p:xfrm>
          <a:off x="33661" y="620688"/>
          <a:ext cx="8870650" cy="5553536"/>
        </p:xfrm>
        <a:graphic>
          <a:graphicData uri="http://schemas.openxmlformats.org/drawingml/2006/table">
            <a:tbl>
              <a:tblPr/>
              <a:tblGrid>
                <a:gridCol w="1299264">
                  <a:extLst>
                    <a:ext uri="{9D8B030D-6E8A-4147-A177-3AD203B41FA5}">
                      <a16:colId xmlns:a16="http://schemas.microsoft.com/office/drawing/2014/main" val="3971326590"/>
                    </a:ext>
                  </a:extLst>
                </a:gridCol>
                <a:gridCol w="1285707">
                  <a:extLst>
                    <a:ext uri="{9D8B030D-6E8A-4147-A177-3AD203B41FA5}">
                      <a16:colId xmlns:a16="http://schemas.microsoft.com/office/drawing/2014/main" val="1772848014"/>
                    </a:ext>
                  </a:extLst>
                </a:gridCol>
                <a:gridCol w="1357135">
                  <a:extLst>
                    <a:ext uri="{9D8B030D-6E8A-4147-A177-3AD203B41FA5}">
                      <a16:colId xmlns:a16="http://schemas.microsoft.com/office/drawing/2014/main" val="2123412741"/>
                    </a:ext>
                  </a:extLst>
                </a:gridCol>
                <a:gridCol w="1285707">
                  <a:extLst>
                    <a:ext uri="{9D8B030D-6E8A-4147-A177-3AD203B41FA5}">
                      <a16:colId xmlns:a16="http://schemas.microsoft.com/office/drawing/2014/main" val="221959566"/>
                    </a:ext>
                  </a:extLst>
                </a:gridCol>
                <a:gridCol w="1844594">
                  <a:extLst>
                    <a:ext uri="{9D8B030D-6E8A-4147-A177-3AD203B41FA5}">
                      <a16:colId xmlns:a16="http://schemas.microsoft.com/office/drawing/2014/main" val="3410724293"/>
                    </a:ext>
                  </a:extLst>
                </a:gridCol>
                <a:gridCol w="1798243">
                  <a:extLst>
                    <a:ext uri="{9D8B030D-6E8A-4147-A177-3AD203B41FA5}">
                      <a16:colId xmlns:a16="http://schemas.microsoft.com/office/drawing/2014/main" val="924474309"/>
                    </a:ext>
                  </a:extLst>
                </a:gridCol>
              </a:tblGrid>
              <a:tr h="3549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SOLEIL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SOLEIL II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1" i="0" u="none" strike="noStrike" dirty="0">
                        <a:solidFill>
                          <a:srgbClr val="0061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423018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Straight Section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Straight Section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 P1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 Display" panose="020B0004020202020204" pitchFamily="34" charset="0"/>
                        </a:rPr>
                        <a:t>Insertion Device P2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81593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LUCIA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SD03C</a:t>
                      </a:r>
                    </a:p>
                  </a:txBody>
                  <a:tcPr marL="6633" marR="6633" marT="6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IVU24</a:t>
                      </a:r>
                    </a:p>
                  </a:txBody>
                  <a:tcPr marL="6633" marR="6633" marT="6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IVU24</a:t>
                      </a:r>
                    </a:p>
                  </a:txBody>
                  <a:tcPr marL="6633" marR="6633" marT="66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9685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PSICHE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IVW50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SD04C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IVW50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CPMW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63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PLEIADES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HU256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SD05MC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HU60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AX63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44263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DEIMOS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HU52 - EMPHU65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SD06L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DUAL HU52 - EMPHU65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DUAL HU52 - EMPHU65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0037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PUMA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W164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SD07MC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CPMU*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14279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CRISTAL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SD08C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63860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GALAXIES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SDC07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SD09C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CPMU*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558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TEMPO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SDM08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HU80 - HU44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SD10ML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DUAL HU44 - HU80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DUAL HU40-HU70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56773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DESIRS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SDL05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SD11L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</a:rPr>
                        <a:t>APU250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</a:rPr>
                        <a:t>APU250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475584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HERMES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HU64 - HU42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SD12ML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DUAL HU42 - HU64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DUAL HU42 - HU64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0481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PX-ID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IVU20 - IVU24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SD13C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CPMU*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014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SWING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SDC11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SD14C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CPMU*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45955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ANTARES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HU60 - HU256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SD15MC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HU80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DUAL HU60 – HU90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04969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ANATOMIX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SD16L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27558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NANOSCOPIUM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SDL13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SD16L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CPMU18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09406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SEXTANTS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 (Corps)"/>
                        </a:rPr>
                        <a:t>HU80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- HU44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SD17MC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</a:rPr>
                        <a:t>AX42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CPMUE38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02162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SIXS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SDC14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SD18C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Narrow" panose="020B0004020202020204" pitchFamily="34" charset="0"/>
                        </a:rPr>
                        <a:t>IVU20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CPMU*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26577"/>
                  </a:ext>
                </a:extLst>
              </a:tr>
              <a:tr h="2366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SIRIUS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SDC15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HU36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SD19C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HU36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AX38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183912"/>
                  </a:ext>
                </a:extLst>
              </a:tr>
              <a:tr h="2451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CASSIOPEE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SDM15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Narrow (Corps)"/>
                        </a:rPr>
                        <a:t>HU60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- HU256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75317"/>
                          </a:solidFill>
                          <a:effectLst/>
                          <a:latin typeface="Aptos Display" panose="020B0004020202020204" pitchFamily="34" charset="0"/>
                        </a:rPr>
                        <a:t>SD20ML 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</a:rPr>
                        <a:t>DUAL HU44 - HU130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</a:rPr>
                        <a:t>DUAL HU44 - HU130</a:t>
                      </a:r>
                    </a:p>
                  </a:txBody>
                  <a:tcPr marL="6633" marR="6633" marT="66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74645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46581"/>
                  </a:ext>
                </a:extLst>
              </a:tr>
              <a:tr h="21130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 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Aptos Display (En-têtes)"/>
                        </a:rPr>
                        <a:t>underline =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To be re-installed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bold =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Display" panose="020B0004020202020204" pitchFamily="34" charset="0"/>
                        </a:rPr>
                        <a:t>To be constructed</a:t>
                      </a: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6633" marR="6633" marT="66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6369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8B20C9E-F4BB-DD6C-DCA8-F410BD30C5E2}"/>
              </a:ext>
            </a:extLst>
          </p:cNvPr>
          <p:cNvSpPr txBox="1"/>
          <p:nvPr/>
        </p:nvSpPr>
        <p:spPr>
          <a:xfrm>
            <a:off x="8960025" y="1556792"/>
            <a:ext cx="32319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Phase 2: </a:t>
            </a:r>
            <a:r>
              <a:rPr lang="fr-FR" b="1" dirty="0" err="1"/>
              <a:t>towards</a:t>
            </a:r>
            <a:r>
              <a:rPr lang="fr-FR" b="1" dirty="0"/>
              <a:t> full Perf.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0000"/>
                </a:solidFill>
              </a:rPr>
              <a:t>All </a:t>
            </a:r>
            <a:r>
              <a:rPr lang="fr-FR" sz="1600" b="1" dirty="0" err="1">
                <a:solidFill>
                  <a:srgbClr val="FF0000"/>
                </a:solidFill>
              </a:rPr>
              <a:t>existing</a:t>
            </a:r>
            <a:r>
              <a:rPr lang="fr-FR" sz="1600" b="1" dirty="0">
                <a:solidFill>
                  <a:srgbClr val="FF0000"/>
                </a:solidFill>
              </a:rPr>
              <a:t> IDs </a:t>
            </a:r>
            <a:r>
              <a:rPr lang="fr-FR" sz="1600" b="1" dirty="0" err="1">
                <a:solidFill>
                  <a:srgbClr val="FF0000"/>
                </a:solidFill>
              </a:rPr>
              <a:t>will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be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1600" b="1" dirty="0" err="1">
                <a:solidFill>
                  <a:srgbClr val="FF0000"/>
                </a:solidFill>
              </a:rPr>
              <a:t>progressively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replaced</a:t>
            </a:r>
            <a:endParaRPr lang="fr-FR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CPMU: </a:t>
            </a:r>
            <a:r>
              <a:rPr lang="fr-FR" sz="1600" dirty="0" err="1"/>
              <a:t>Period</a:t>
            </a:r>
            <a:r>
              <a:rPr lang="fr-FR" sz="1600" dirty="0"/>
              <a:t>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optimized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32174406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A0F3B06-2744-A645-8E00-481209AE52B5}">
  <we:reference id="wa104379997" version="2.0.0.0" store="fr-F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A4C5212A-280A-D943-B938-FADD73EA4578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14bda27d-42c5-482e-863b-f3688cf9732b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36161</TotalTime>
  <Words>2087</Words>
  <Application>Microsoft Office PowerPoint</Application>
  <PresentationFormat>Grand écran</PresentationFormat>
  <Paragraphs>905</Paragraphs>
  <Slides>28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28</vt:i4>
      </vt:variant>
    </vt:vector>
  </HeadingPairs>
  <TitlesOfParts>
    <vt:vector size="43" baseType="lpstr">
      <vt:lpstr>Aptos</vt:lpstr>
      <vt:lpstr>Aptos Display</vt:lpstr>
      <vt:lpstr>Aptos Display (En-têtes)</vt:lpstr>
      <vt:lpstr>Aptos Narrow</vt:lpstr>
      <vt:lpstr>Aptos Narrow (Corps)</vt:lpstr>
      <vt:lpstr>Arial</vt:lpstr>
      <vt:lpstr>Calibri</vt:lpstr>
      <vt:lpstr>DejaVu Sans</vt:lpstr>
      <vt:lpstr>Wingdings</vt:lpstr>
      <vt:lpstr>Couverture</vt:lpstr>
      <vt:lpstr>Titre - Fond blanc</vt:lpstr>
      <vt:lpstr>Titre - Fond foncé</vt:lpstr>
      <vt:lpstr>Diapositive - Fond blanc</vt:lpstr>
      <vt:lpstr>Diapositive - Fond foncé</vt:lpstr>
      <vt:lpstr>1_Diapositive - Fond foncé</vt:lpstr>
      <vt:lpstr>SOLEIL Insertion Devices and Prospects for the Upgrade </vt:lpstr>
      <vt:lpstr>Contents</vt:lpstr>
      <vt:lpstr>Technical and scientific environment:  SOLEIL Synchrotron </vt:lpstr>
      <vt:lpstr>Insertion Devices at SOLEIL</vt:lpstr>
      <vt:lpstr>Insertion Device at SOLEIL: Polarized Insertion Devices</vt:lpstr>
      <vt:lpstr>Insertion Device at SOLEIL</vt:lpstr>
      <vt:lpstr>From SOLEIL to SOLEIL II: Straight Section length</vt:lpstr>
      <vt:lpstr>From SOLEIL to SOLEIL II: ID Phase1 (P1)</vt:lpstr>
      <vt:lpstr>From SOLEIL to SOLEIL II: ID Phase1 (P1) and Phase 2 (P2)</vt:lpstr>
      <vt:lpstr>Re-use of existing polarized undulators:  DUAL solution</vt:lpstr>
      <vt:lpstr>Implementation on Medium Straight Section</vt:lpstr>
      <vt:lpstr>DUAL undulators</vt:lpstr>
      <vt:lpstr>ID positionning</vt:lpstr>
      <vt:lpstr>Vibrations during ID Switch</vt:lpstr>
      <vt:lpstr>Three New Insertion Devices</vt:lpstr>
      <vt:lpstr>APU250* for DESIRS II Beamline : Phase dependant operation</vt:lpstr>
      <vt:lpstr>APU250 for DESIRS II Beamline: Mechanical design</vt:lpstr>
      <vt:lpstr>APU250 for DESIRS II Beamline: First Recycled Magnets</vt:lpstr>
      <vt:lpstr>APU250 for DESIRS II Beamline: First Recycled Magnets</vt:lpstr>
      <vt:lpstr>DUAL HU130-HU44 for CASSIOPEE II Beamline </vt:lpstr>
      <vt:lpstr>AX42 for SEXTANTS II Beamline</vt:lpstr>
      <vt:lpstr>IVU-CPMU at SOLEIL II</vt:lpstr>
      <vt:lpstr>IMPLEMENTATION IN SHORT STRAIGHT SECTION</vt:lpstr>
      <vt:lpstr>IVU/IVW/CPMU: TECHNICAL CHANGES</vt:lpstr>
      <vt:lpstr>Short period CPMU: CPMU12</vt:lpstr>
      <vt:lpstr>Robotics development</vt:lpstr>
      <vt:lpstr>Conclusion</vt:lpstr>
      <vt:lpstr>Acknowledgements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MARCOUILLE Olivier</cp:lastModifiedBy>
  <cp:revision>545</cp:revision>
  <cp:lastPrinted>2018-10-16T09:18:49Z</cp:lastPrinted>
  <dcterms:created xsi:type="dcterms:W3CDTF">2016-11-25T17:34:53Z</dcterms:created>
  <dcterms:modified xsi:type="dcterms:W3CDTF">2026-05-13T16:00:49Z</dcterms:modified>
</cp:coreProperties>
</file>