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0DE0D-7115-4225-A06B-501EC218E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91CC4A-E636-4791-8601-2963BA730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5F17F-B91E-4247-873C-5A3CC3780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FC883-550A-40AA-B5AA-5775951D8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A0F26-1D49-4F90-832D-41349EACF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79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6382A-0819-4AF4-B41E-533A49922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0CB04-8A2A-4AEE-B6CA-2CDCF2031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87BD0-8886-49B2-9DE3-67053AFBA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4788A-7813-4CC8-9B8C-516BEB15A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C209F-44D5-4DCE-BAB4-AC3887563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21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819A96-CB41-4CAC-B2B8-2A4FCF705B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02CB2A-EA9D-4933-91E4-DD9EF93FBD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76A77-D792-474F-AE09-348C1FFB1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95B33-BF94-4600-95A7-BE3BF3D04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4D4C0-494F-40B6-8AE9-D94C2DACB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4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082A4-1D25-483D-9801-9C433B81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41EE0-ECA5-4DE7-A762-1791F4A9B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9C068-B537-46C2-8895-A4F51EA56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6AE0C-5F71-4799-9284-F7D15531E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681E5-DAFF-4C81-9DEF-56E786E8E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1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BAE6D-D419-4056-B718-745FA03B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8DCF7-91DD-44E1-90EE-17F0B3E95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ED623-FBEE-49A6-8B30-CB5D9BD2B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E54A9-7F52-4896-BB59-59056487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7F61A-1A56-4F5F-8D3A-9D6DBD4AD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1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CAF2-D902-446D-88D0-5D11A029F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4ABB5-77E7-4800-B14A-33AABEC8B9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7D1517-ACE1-4967-AB12-F144F6701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AB8AF-E99B-4E0F-9D90-EA67F93EB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37404-71FF-45E5-95BF-E949D969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D6EBF-DDEE-40D4-821B-6FC74F6A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54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9ABA0-F5C0-4296-802A-7BD13122B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C4AED-4E4B-4043-9D28-4AFFB0651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D75EA-522C-4ACE-99AA-EFC9193AD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15AE48-6FBA-4427-A993-FA0979E69D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623EF2-E4CA-46DD-B3E0-6D18A9D2A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879798-7D11-48C2-B021-288A9A71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AEDE60-3180-4CCB-87A5-57AA67BCC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ED51B6-76DE-46A8-A879-73CDB615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4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651F7-5AD3-4A71-9AB6-5EAD3B469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01E07B-6BB7-484C-9707-1A3988B3A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75FD62-288F-4505-AA78-3F71BE6B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BBE02E-5A87-462E-814F-A4390C45A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1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213327-F0D1-4D93-A6DF-32831BE30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126654-CA25-47F8-B1F0-815E6EA0F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4D8D7-D5EB-4952-A446-8FED8B2CA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96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887CD-8630-4D37-8A2A-F67BC848A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DBF4C-7F82-42ED-AA54-2C4B190FD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C34961-78CE-4C37-AD05-B88DA7291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361B9B-A3A4-4878-8333-2964BB667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DF174-C815-42FA-A2B2-F6A3D133B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D69B2-ED98-4758-B668-6F78D5E7A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3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E88D0-F7F8-4062-8199-9705B5B7C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EC1410-0E1F-4E16-98CD-1C4FC093E1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4362B-4884-4E5D-A600-1BACF04B6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7CF8B-7182-4733-A146-32FC6861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EA82E-590F-46CA-AF53-85F184C74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47B3F-779C-47D5-A15F-2AB90FA00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6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0B38C0-6FB7-445C-82FD-A64438940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DAC5C-6406-4DA8-8FAB-763735F9D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62CD4-872B-4011-8F71-F1BD51FC0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07D22-C8B2-4973-8C90-417700B94854}" type="datetimeFigureOut">
              <a:rPr lang="en-US" smtClean="0"/>
              <a:t>25/09/2025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E01AC-35EE-4A81-97D0-282D98E00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EE9C8-B847-4541-8738-0FD3B6A05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47039-6AB9-45D7-8B4A-A0781917A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9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28C714-A2AC-44CE-A236-25372FE85CC0}"/>
              </a:ext>
            </a:extLst>
          </p:cNvPr>
          <p:cNvSpPr txBox="1"/>
          <p:nvPr/>
        </p:nvSpPr>
        <p:spPr>
          <a:xfrm>
            <a:off x="594360" y="937260"/>
            <a:ext cx="415985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Laser: Pulse spacing N*1/88 MHz</a:t>
            </a:r>
          </a:p>
          <a:p>
            <a:endParaRPr lang="en-US" dirty="0"/>
          </a:p>
          <a:p>
            <a:r>
              <a:rPr lang="en-US" dirty="0"/>
              <a:t>Gun: S-band 2.998 GHz</a:t>
            </a:r>
          </a:p>
          <a:p>
            <a:endParaRPr lang="en-US" dirty="0"/>
          </a:p>
          <a:p>
            <a:r>
              <a:rPr lang="en-US" dirty="0"/>
              <a:t>Accelerating Structures: C-Band 5.712 GHz</a:t>
            </a:r>
          </a:p>
          <a:p>
            <a:endParaRPr lang="en-US" dirty="0"/>
          </a:p>
          <a:p>
            <a:r>
              <a:rPr lang="en-US" dirty="0" err="1"/>
              <a:t>fRF</a:t>
            </a:r>
            <a:r>
              <a:rPr lang="en-US" dirty="0"/>
              <a:t> = 352.373882557 MHz</a:t>
            </a:r>
          </a:p>
          <a:p>
            <a:endParaRPr lang="en-US" dirty="0"/>
          </a:p>
          <a:p>
            <a:r>
              <a:rPr lang="en-US" dirty="0"/>
              <a:t>SR-bunch clock = </a:t>
            </a:r>
            <a:r>
              <a:rPr lang="en-US" dirty="0" err="1"/>
              <a:t>fRF</a:t>
            </a:r>
            <a:r>
              <a:rPr lang="en-US" dirty="0"/>
              <a:t>/992 = </a:t>
            </a:r>
            <a:r>
              <a:rPr lang="en-US" dirty="0" err="1"/>
              <a:t>fRF</a:t>
            </a:r>
            <a:r>
              <a:rPr lang="en-US" dirty="0"/>
              <a:t>/(32*31)</a:t>
            </a:r>
          </a:p>
          <a:p>
            <a:endParaRPr lang="en-US" dirty="0"/>
          </a:p>
          <a:p>
            <a:r>
              <a:rPr lang="en-US" dirty="0"/>
              <a:t>SY-bunch clock = </a:t>
            </a:r>
            <a:r>
              <a:rPr lang="en-US" dirty="0" err="1"/>
              <a:t>fRF</a:t>
            </a:r>
            <a:r>
              <a:rPr lang="en-US" dirty="0"/>
              <a:t>/(32*11)</a:t>
            </a:r>
          </a:p>
          <a:p>
            <a:endParaRPr lang="en-US" dirty="0"/>
          </a:p>
          <a:p>
            <a:r>
              <a:rPr lang="en-US" dirty="0"/>
              <a:t>Super Period : </a:t>
            </a:r>
            <a:r>
              <a:rPr lang="en-US" dirty="0" err="1"/>
              <a:t>fRF</a:t>
            </a:r>
            <a:r>
              <a:rPr lang="en-US" dirty="0"/>
              <a:t>/(32*31*11) = 322.7 kHz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672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A15BDEF-241A-4DFF-B052-95C58CC2CA74}"/>
              </a:ext>
            </a:extLst>
          </p:cNvPr>
          <p:cNvCxnSpPr/>
          <p:nvPr/>
        </p:nvCxnSpPr>
        <p:spPr>
          <a:xfrm flipH="1">
            <a:off x="3383280" y="1428750"/>
            <a:ext cx="1543050" cy="65151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960DA60-F654-4FE2-92B3-A5B47A7E5E07}"/>
              </a:ext>
            </a:extLst>
          </p:cNvPr>
          <p:cNvCxnSpPr>
            <a:cxnSpLocks/>
          </p:cNvCxnSpPr>
          <p:nvPr/>
        </p:nvCxnSpPr>
        <p:spPr>
          <a:xfrm>
            <a:off x="5972653" y="1502867"/>
            <a:ext cx="0" cy="106870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6EE50D5-5114-4A9E-A589-4C0CE72ED39E}"/>
              </a:ext>
            </a:extLst>
          </p:cNvPr>
          <p:cNvSpPr txBox="1"/>
          <p:nvPr/>
        </p:nvSpPr>
        <p:spPr>
          <a:xfrm>
            <a:off x="5287646" y="2731770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RF Gun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422BC28-6E88-4C29-8FC7-0B32CD057797}"/>
              </a:ext>
            </a:extLst>
          </p:cNvPr>
          <p:cNvSpPr/>
          <p:nvPr/>
        </p:nvSpPr>
        <p:spPr>
          <a:xfrm>
            <a:off x="4686778" y="660440"/>
            <a:ext cx="2571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MasterClock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 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70AAC93-DFAF-45C0-A882-EE5543E8D343}"/>
              </a:ext>
            </a:extLst>
          </p:cNvPr>
          <p:cNvSpPr txBox="1"/>
          <p:nvPr/>
        </p:nvSpPr>
        <p:spPr>
          <a:xfrm>
            <a:off x="9092609" y="2720340"/>
            <a:ext cx="94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RF </a:t>
            </a:r>
            <a:r>
              <a:rPr lang="en-US" dirty="0" err="1"/>
              <a:t>Linac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F2BDB8C-2367-4F0B-A00A-FB63BBF505ED}"/>
              </a:ext>
            </a:extLst>
          </p:cNvPr>
          <p:cNvSpPr txBox="1"/>
          <p:nvPr/>
        </p:nvSpPr>
        <p:spPr>
          <a:xfrm>
            <a:off x="9112267" y="3716536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fRF</a:t>
            </a:r>
            <a:r>
              <a:rPr lang="en-US" dirty="0"/>
              <a:t>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33C07D0-6F20-41C8-8934-E12A739EC5CF}"/>
              </a:ext>
            </a:extLst>
          </p:cNvPr>
          <p:cNvSpPr txBox="1"/>
          <p:nvPr/>
        </p:nvSpPr>
        <p:spPr>
          <a:xfrm>
            <a:off x="9092609" y="4830961"/>
            <a:ext cx="1580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SR bunch clock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F74B1F-BB34-44B1-B807-EFBC62ABEDDA}"/>
              </a:ext>
            </a:extLst>
          </p:cNvPr>
          <p:cNvSpPr txBox="1"/>
          <p:nvPr/>
        </p:nvSpPr>
        <p:spPr>
          <a:xfrm>
            <a:off x="2201606" y="4438769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Laser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FAF307-860C-45BC-A415-82C517EF95B4}"/>
              </a:ext>
            </a:extLst>
          </p:cNvPr>
          <p:cNvSpPr txBox="1"/>
          <p:nvPr/>
        </p:nvSpPr>
        <p:spPr>
          <a:xfrm>
            <a:off x="1689179" y="2202239"/>
            <a:ext cx="1868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Frequency divider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F738900-FC4F-4C2F-93C0-9098F8B1C561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2540801" y="2693550"/>
            <a:ext cx="1" cy="1745219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F218596-1F5F-4E29-8976-9D27FE012C08}"/>
              </a:ext>
            </a:extLst>
          </p:cNvPr>
          <p:cNvCxnSpPr>
            <a:cxnSpLocks/>
          </p:cNvCxnSpPr>
          <p:nvPr/>
        </p:nvCxnSpPr>
        <p:spPr>
          <a:xfrm flipV="1">
            <a:off x="6620431" y="2905005"/>
            <a:ext cx="2237819" cy="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A1C218-75F7-4E89-8AE7-9EAD35923C3F}"/>
              </a:ext>
            </a:extLst>
          </p:cNvPr>
          <p:cNvCxnSpPr>
            <a:cxnSpLocks/>
          </p:cNvCxnSpPr>
          <p:nvPr/>
        </p:nvCxnSpPr>
        <p:spPr>
          <a:xfrm flipH="1">
            <a:off x="9381731" y="3141464"/>
            <a:ext cx="1" cy="50292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A1F4F54-B8EF-4739-BD85-C3D5F39D858F}"/>
              </a:ext>
            </a:extLst>
          </p:cNvPr>
          <p:cNvCxnSpPr>
            <a:cxnSpLocks/>
          </p:cNvCxnSpPr>
          <p:nvPr/>
        </p:nvCxnSpPr>
        <p:spPr>
          <a:xfrm flipH="1">
            <a:off x="9381731" y="4149090"/>
            <a:ext cx="1" cy="68187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C016BCD8-A899-4EAD-8F58-7D258A058A15}"/>
              </a:ext>
            </a:extLst>
          </p:cNvPr>
          <p:cNvSpPr txBox="1"/>
          <p:nvPr/>
        </p:nvSpPr>
        <p:spPr>
          <a:xfrm>
            <a:off x="2718179" y="3285142"/>
            <a:ext cx="167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Synchronisation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E27E4B9-D631-415B-A5C7-0BD41ED4281A}"/>
              </a:ext>
            </a:extLst>
          </p:cNvPr>
          <p:cNvSpPr txBox="1"/>
          <p:nvPr/>
        </p:nvSpPr>
        <p:spPr>
          <a:xfrm>
            <a:off x="3712767" y="4526099"/>
            <a:ext cx="35457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Which jitter </a:t>
            </a:r>
            <a:r>
              <a:rPr lang="en-US" dirty="0">
                <a:latin typeface="Symbol" panose="05050102010706020507" pitchFamily="18" charset="2"/>
              </a:rPr>
              <a:t>D</a:t>
            </a:r>
            <a:r>
              <a:rPr lang="en-US" dirty="0"/>
              <a:t>t can be accepted from the laser for capture of electrons in the gun?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344C7CF-0019-498F-81BC-9BC52C59F471}"/>
              </a:ext>
            </a:extLst>
          </p:cNvPr>
          <p:cNvSpPr/>
          <p:nvPr/>
        </p:nvSpPr>
        <p:spPr>
          <a:xfrm>
            <a:off x="5446733" y="3059668"/>
            <a:ext cx="1144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2.998 GHz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5ADF34A-338D-4308-AC35-BFFD067E356B}"/>
              </a:ext>
            </a:extLst>
          </p:cNvPr>
          <p:cNvSpPr/>
          <p:nvPr/>
        </p:nvSpPr>
        <p:spPr>
          <a:xfrm>
            <a:off x="10041908" y="2731770"/>
            <a:ext cx="1144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5.712 GHz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D59024A-39D0-4216-93FE-8A98BA86218B}"/>
              </a:ext>
            </a:extLst>
          </p:cNvPr>
          <p:cNvSpPr/>
          <p:nvPr/>
        </p:nvSpPr>
        <p:spPr>
          <a:xfrm>
            <a:off x="9607333" y="3724394"/>
            <a:ext cx="1529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352.37…. MHz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6D4D671-4F52-471F-8F6B-87D73B711779}"/>
              </a:ext>
            </a:extLst>
          </p:cNvPr>
          <p:cNvSpPr/>
          <p:nvPr/>
        </p:nvSpPr>
        <p:spPr>
          <a:xfrm>
            <a:off x="1916271" y="4783008"/>
            <a:ext cx="12490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88 MHz / N</a:t>
            </a:r>
          </a:p>
          <a:p>
            <a:r>
              <a:rPr lang="en-US" dirty="0"/>
              <a:t>= </a:t>
            </a:r>
            <a:r>
              <a:rPr lang="en-US" dirty="0" err="1"/>
              <a:t>fRF</a:t>
            </a:r>
            <a:r>
              <a:rPr lang="en-US" dirty="0"/>
              <a:t> / 4</a:t>
            </a:r>
          </a:p>
          <a:p>
            <a:endParaRPr lang="en-US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E29FCF0-F6CA-4476-BF23-BE7815634369}"/>
              </a:ext>
            </a:extLst>
          </p:cNvPr>
          <p:cNvSpPr txBox="1"/>
          <p:nvPr/>
        </p:nvSpPr>
        <p:spPr>
          <a:xfrm>
            <a:off x="6255632" y="2308951"/>
            <a:ext cx="2967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this conversion is done ?</a:t>
            </a:r>
          </a:p>
        </p:txBody>
      </p:sp>
    </p:spTree>
    <p:extLst>
      <p:ext uri="{BB962C8B-B14F-4D97-AF65-F5344CB8AC3E}">
        <p14:creationId xmlns:p14="http://schemas.microsoft.com/office/powerpoint/2010/main" val="2978503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105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Friederike Ewald</dc:creator>
  <cp:lastModifiedBy>Friederike Ewald</cp:lastModifiedBy>
  <cp:revision>5</cp:revision>
  <dcterms:created xsi:type="dcterms:W3CDTF">2025-09-25T07:51:33Z</dcterms:created>
  <dcterms:modified xsi:type="dcterms:W3CDTF">2025-09-26T11:18:46Z</dcterms:modified>
</cp:coreProperties>
</file>