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5" r:id="rId1"/>
  </p:sldMasterIdLst>
  <p:notesMasterIdLst>
    <p:notesMasterId r:id="rId14"/>
  </p:notesMasterIdLst>
  <p:sldIdLst>
    <p:sldId id="256" r:id="rId2"/>
    <p:sldId id="265" r:id="rId3"/>
    <p:sldId id="267" r:id="rId4"/>
    <p:sldId id="269" r:id="rId5"/>
    <p:sldId id="264" r:id="rId6"/>
    <p:sldId id="295" r:id="rId7"/>
    <p:sldId id="296" r:id="rId8"/>
    <p:sldId id="297" r:id="rId9"/>
    <p:sldId id="299" r:id="rId10"/>
    <p:sldId id="257" r:id="rId11"/>
    <p:sldId id="298" r:id="rId12"/>
    <p:sldId id="300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346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orient="horz" pos="1026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pos="695" userDrawn="1">
          <p15:clr>
            <a:srgbClr val="A4A3A4"/>
          </p15:clr>
        </p15:guide>
        <p15:guide id="7" pos="69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703"/>
    <a:srgbClr val="132577"/>
    <a:srgbClr val="F4F4F4"/>
    <a:srgbClr val="D1D2D4"/>
    <a:srgbClr val="B7B9BA"/>
    <a:srgbClr val="AF007C"/>
    <a:srgbClr val="0098D4"/>
    <a:srgbClr val="51A026"/>
    <a:srgbClr val="FFDD00"/>
    <a:srgbClr val="F4A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7" autoAdjust="0"/>
    <p:restoredTop sz="94660"/>
  </p:normalViewPr>
  <p:slideViewPr>
    <p:cSldViewPr showGuides="1">
      <p:cViewPr varScale="1">
        <p:scale>
          <a:sx n="102" d="100"/>
          <a:sy n="102" d="100"/>
        </p:scale>
        <p:origin x="216" y="312"/>
      </p:cViewPr>
      <p:guideLst>
        <p:guide orient="horz" pos="2160"/>
        <p:guide orient="horz" pos="346"/>
        <p:guide orient="horz" pos="3974"/>
        <p:guide orient="horz" pos="1026"/>
        <p:guide pos="3840"/>
        <p:guide pos="695"/>
        <p:guide pos="698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0E798-53FF-4C51-A981-953463752515}" type="datetimeFigureOut">
              <a:rPr lang="fr-FR" smtClean="0"/>
              <a:pPr/>
              <a:t>24/09/2025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6CD8F-B7ED-4A05-9FB1-A01CC0EF02C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08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4" descr="logo_couv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55440" y="1484784"/>
            <a:ext cx="9061347" cy="3600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969600" y="126000"/>
            <a:ext cx="10982400" cy="496800"/>
          </a:xfrm>
          <a:solidFill>
            <a:schemeClr val="accent1"/>
          </a:solidFill>
        </p:spPr>
        <p:txBody>
          <a:bodyPr lIns="108000" tIns="0" rIns="108000" anchor="ctr" anchorCtr="0"/>
          <a:lstStyle>
            <a:lvl1pPr>
              <a:lnSpc>
                <a:spcPct val="85000"/>
              </a:lnSpc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4468800" y="1098000"/>
            <a:ext cx="7483200" cy="4563248"/>
          </a:xfrm>
          <a:solidFill>
            <a:srgbClr val="4E5B99"/>
          </a:solidFill>
        </p:spPr>
        <p:txBody>
          <a:bodyPr lIns="216000" tIns="252000"/>
          <a:lstStyle>
            <a:lvl1pPr marL="0" indent="0">
              <a:spcAft>
                <a:spcPts val="300"/>
              </a:spcAft>
              <a:buFont typeface="Arial" pitchFamily="34" charset="0"/>
              <a:buNone/>
              <a:defRPr sz="2800">
                <a:solidFill>
                  <a:schemeClr val="bg1"/>
                </a:solidFill>
              </a:defRPr>
            </a:lvl1pPr>
            <a:lvl2pPr marL="0" indent="0">
              <a:spcBef>
                <a:spcPts val="400"/>
              </a:spcBef>
              <a:spcAft>
                <a:spcPts val="0"/>
              </a:spcAft>
              <a:buFont typeface="Arial" pitchFamily="34" charset="0"/>
              <a:buNone/>
              <a:defRPr sz="2600" b="1">
                <a:solidFill>
                  <a:schemeClr val="bg1"/>
                </a:solidFill>
              </a:defRPr>
            </a:lvl2pPr>
            <a:lvl3pPr marL="0" indent="0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 sz="225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SzPct val="80000"/>
              <a:buNone/>
              <a:defRPr sz="1750">
                <a:solidFill>
                  <a:schemeClr val="bg1"/>
                </a:solidFill>
              </a:defRPr>
            </a:lvl4pPr>
            <a:lvl5pPr marL="0" indent="0">
              <a:lnSpc>
                <a:spcPct val="80000"/>
              </a:lnSpc>
              <a:spcAft>
                <a:spcPts val="0"/>
              </a:spcAft>
              <a:buNone/>
              <a:defRPr sz="15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969600" y="1098000"/>
            <a:ext cx="3432000" cy="4563248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l  COLD 5th update meeting l WP11-BD, 26th Sep 2025 l S.M.Liuzzo et al.</a:t>
            </a:r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970251" y="764704"/>
            <a:ext cx="10982400" cy="5400000"/>
          </a:xfrm>
        </p:spPr>
        <p:txBody>
          <a:bodyPr/>
          <a:lstStyle>
            <a:lvl1pPr>
              <a:defRPr baseline="0"/>
            </a:lvl1pPr>
            <a:lvl2pPr>
              <a:defRPr>
                <a:solidFill>
                  <a:schemeClr val="tx1"/>
                </a:solidFill>
              </a:defRPr>
            </a:lvl2pPr>
            <a:lvl4pPr>
              <a:spcBef>
                <a:spcPts val="0"/>
              </a:spcBef>
              <a:spcAft>
                <a:spcPts val="300"/>
              </a:spcAft>
              <a:buSzPct val="80000"/>
              <a:defRPr/>
            </a:lvl4pPr>
            <a:lvl5pPr>
              <a:spcAft>
                <a:spcPts val="3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l  COLD 5th update meeting l WP11-BD, 26th Sep 2025 l S.M.Liuzzo et al.</a:t>
            </a:r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importing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l  COLD 5th update meeting l WP11-BD, 26th Sep 2025 l S.M.Liuzzo et al.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9597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ESRF COLOUR PALETTE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l  COLD 5th update meeting l WP11-BD, 26th Sep 2025 l S.M.Liuzzo et al.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2334965" y="1016733"/>
            <a:ext cx="7073403" cy="4780955"/>
            <a:chOff x="977503" y="761588"/>
            <a:chExt cx="6421177" cy="4780955"/>
          </a:xfrm>
        </p:grpSpPr>
        <p:sp>
          <p:nvSpPr>
            <p:cNvPr id="6" name="Oval 5"/>
            <p:cNvSpPr/>
            <p:nvPr/>
          </p:nvSpPr>
          <p:spPr>
            <a:xfrm>
              <a:off x="2803893" y="1812730"/>
              <a:ext cx="2628292" cy="26282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7" name="Oval 6"/>
            <p:cNvSpPr/>
            <p:nvPr/>
          </p:nvSpPr>
          <p:spPr>
            <a:xfrm>
              <a:off x="4175956" y="1016392"/>
              <a:ext cx="576404" cy="576404"/>
            </a:xfrm>
            <a:prstGeom prst="ellipse">
              <a:avLst/>
            </a:prstGeom>
            <a:solidFill>
              <a:srgbClr val="ED77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8" name="Oval 7"/>
            <p:cNvSpPr/>
            <p:nvPr/>
          </p:nvSpPr>
          <p:spPr>
            <a:xfrm>
              <a:off x="5003708" y="1393465"/>
              <a:ext cx="576404" cy="576404"/>
            </a:xfrm>
            <a:prstGeom prst="ellipse">
              <a:avLst/>
            </a:prstGeom>
            <a:solidFill>
              <a:srgbClr val="F4A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9" name="Oval 8"/>
            <p:cNvSpPr/>
            <p:nvPr/>
          </p:nvSpPr>
          <p:spPr>
            <a:xfrm>
              <a:off x="5507764" y="1980062"/>
              <a:ext cx="576404" cy="576404"/>
            </a:xfrm>
            <a:prstGeom prst="ellipse">
              <a:avLst/>
            </a:prstGeom>
            <a:solidFill>
              <a:srgbClr val="FFD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0" name="Oval 9"/>
            <p:cNvSpPr/>
            <p:nvPr/>
          </p:nvSpPr>
          <p:spPr>
            <a:xfrm>
              <a:off x="5688124" y="2740535"/>
              <a:ext cx="576404" cy="576404"/>
            </a:xfrm>
            <a:prstGeom prst="ellipse">
              <a:avLst/>
            </a:prstGeom>
            <a:solidFill>
              <a:srgbClr val="51A0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1" name="Oval 10"/>
            <p:cNvSpPr/>
            <p:nvPr/>
          </p:nvSpPr>
          <p:spPr>
            <a:xfrm>
              <a:off x="5580282" y="3501008"/>
              <a:ext cx="576404" cy="576404"/>
            </a:xfrm>
            <a:prstGeom prst="ellipse">
              <a:avLst/>
            </a:prstGeom>
            <a:solidFill>
              <a:srgbClr val="0098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2" name="Oval 11"/>
            <p:cNvSpPr/>
            <p:nvPr/>
          </p:nvSpPr>
          <p:spPr>
            <a:xfrm>
              <a:off x="5148064" y="4169035"/>
              <a:ext cx="576404" cy="576404"/>
            </a:xfrm>
            <a:prstGeom prst="ellipse">
              <a:avLst/>
            </a:prstGeom>
            <a:solidFill>
              <a:srgbClr val="AF00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3" name="Oval 12"/>
            <p:cNvSpPr/>
            <p:nvPr/>
          </p:nvSpPr>
          <p:spPr>
            <a:xfrm>
              <a:off x="2367594" y="1709154"/>
              <a:ext cx="576404" cy="576404"/>
            </a:xfrm>
            <a:prstGeom prst="ellipse">
              <a:avLst/>
            </a:prstGeom>
            <a:solidFill>
              <a:srgbClr val="132577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4" name="Oval 13"/>
            <p:cNvSpPr/>
            <p:nvPr/>
          </p:nvSpPr>
          <p:spPr>
            <a:xfrm>
              <a:off x="2079392" y="2433493"/>
              <a:ext cx="576404" cy="576404"/>
            </a:xfrm>
            <a:prstGeom prst="ellipse">
              <a:avLst/>
            </a:prstGeom>
            <a:solidFill>
              <a:srgbClr val="132577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5" name="Oval 14"/>
            <p:cNvSpPr/>
            <p:nvPr/>
          </p:nvSpPr>
          <p:spPr>
            <a:xfrm>
              <a:off x="3491370" y="4689140"/>
              <a:ext cx="576404" cy="576404"/>
            </a:xfrm>
            <a:prstGeom prst="ellipse">
              <a:avLst/>
            </a:prstGeom>
            <a:solidFill>
              <a:srgbClr val="B7B9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6" name="Oval 15"/>
            <p:cNvSpPr/>
            <p:nvPr/>
          </p:nvSpPr>
          <p:spPr>
            <a:xfrm>
              <a:off x="2706262" y="4329100"/>
              <a:ext cx="576404" cy="576404"/>
            </a:xfrm>
            <a:prstGeom prst="ellipse">
              <a:avLst/>
            </a:prstGeom>
            <a:solidFill>
              <a:srgbClr val="D1D2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7" name="Oval 16"/>
            <p:cNvSpPr/>
            <p:nvPr/>
          </p:nvSpPr>
          <p:spPr>
            <a:xfrm>
              <a:off x="2113415" y="3746995"/>
              <a:ext cx="576404" cy="576404"/>
            </a:xfrm>
            <a:prstGeom prst="ellipse">
              <a:avLst/>
            </a:prstGeom>
            <a:solidFill>
              <a:srgbClr val="F4F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45461" y="3053707"/>
              <a:ext cx="12609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>
                  <a:solidFill>
                    <a:schemeClr val="bg1"/>
                  </a:solidFill>
                </a:rPr>
                <a:t>R019G037B119</a:t>
              </a:r>
              <a:endParaRPr lang="en-GB" sz="1200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339537" y="761588"/>
              <a:ext cx="12609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R237G119B003</a:t>
              </a:r>
              <a:endParaRPr lang="en-GB" sz="12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273712" y="1162931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R244G163B000</a:t>
              </a:r>
              <a:endParaRPr lang="en-GB" sz="12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795966" y="1756869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R255G221B000</a:t>
              </a:r>
              <a:endParaRPr lang="en-GB" sz="12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084168" y="2570541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R081G160B038</a:t>
              </a:r>
              <a:endParaRPr lang="en-GB" sz="12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084168" y="3409385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R000G152B212</a:t>
              </a:r>
              <a:endParaRPr lang="en-GB" sz="12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677172" y="4159448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R175G000B124</a:t>
              </a:r>
              <a:endParaRPr lang="en-GB" sz="12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12568" y="1497250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ESRF </a:t>
              </a:r>
              <a:r>
                <a:rPr lang="fr-FR" sz="1200" dirty="0" err="1"/>
                <a:t>blue</a:t>
              </a:r>
              <a:r>
                <a:rPr lang="fr-FR" sz="1200" dirty="0"/>
                <a:t> 75%</a:t>
              </a:r>
              <a:endParaRPr lang="en-GB" sz="12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77503" y="2279467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ESRF </a:t>
              </a:r>
              <a:r>
                <a:rPr lang="fr-FR" sz="1200" dirty="0" err="1"/>
                <a:t>blue</a:t>
              </a:r>
              <a:r>
                <a:rPr lang="fr-FR" sz="1200" dirty="0"/>
                <a:t> 50%</a:t>
              </a:r>
              <a:endParaRPr lang="en-GB" sz="12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878263" y="5265544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R183G185B186</a:t>
              </a:r>
              <a:endParaRPr lang="en-GB" sz="12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968154" y="4899336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R209G210B212</a:t>
              </a:r>
              <a:endParaRPr lang="en-GB" sz="12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238010" y="4311927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R244G244B244</a:t>
              </a:r>
              <a:endParaRPr lang="en-GB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74857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logo_text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552000" y="6210000"/>
            <a:ext cx="2634592" cy="648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969600" y="126000"/>
            <a:ext cx="10982400" cy="496800"/>
          </a:xfrm>
          <a:prstGeom prst="rect">
            <a:avLst/>
          </a:prstGeom>
          <a:solidFill>
            <a:schemeClr val="accent1"/>
          </a:solidFill>
        </p:spPr>
        <p:txBody>
          <a:bodyPr vert="horz" lIns="72000" tIns="0" rIns="72000" bIns="0" rtlCol="0" anchor="ctr" anchorCtr="0">
            <a:noAutofit/>
          </a:bodyPr>
          <a:lstStyle/>
          <a:p>
            <a:r>
              <a:rPr lang="fr-FR" dirty="0"/>
              <a:t>CLICK TO MODIFY THE STYLE OF THE TITLE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969600" y="764704"/>
            <a:ext cx="10982400" cy="54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dirty="0"/>
              <a:t>Click to </a:t>
            </a:r>
            <a:r>
              <a:rPr lang="fr-FR" dirty="0" err="1"/>
              <a:t>modify</a:t>
            </a:r>
            <a:r>
              <a:rPr lang="fr-FR" dirty="0"/>
              <a:t> </a:t>
            </a:r>
            <a:r>
              <a:rPr lang="fr-FR" dirty="0" err="1"/>
              <a:t>attributes</a:t>
            </a:r>
            <a:endParaRPr lang="fr-FR" dirty="0"/>
          </a:p>
          <a:p>
            <a:pPr lvl="1"/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959429" y="6483350"/>
            <a:ext cx="8160000" cy="21248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 b="1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l  COLD 5th update meeting l WP11-BD, 26th Sep 2025 l S.M.Liuzzo et al.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239350" y="6483438"/>
            <a:ext cx="551412" cy="2124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 b="1">
                <a:solidFill>
                  <a:schemeClr val="tx2"/>
                </a:solidFill>
              </a:defRPr>
            </a:lvl1pPr>
          </a:lstStyle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240000" y="126000"/>
            <a:ext cx="662400" cy="49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10" name="Image 8" descr="logo_texte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9552000" y="6210000"/>
            <a:ext cx="2634592" cy="64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240000" y="126000"/>
            <a:ext cx="662400" cy="49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1" r:id="rId5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16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000"/>
        </a:spcAft>
        <a:buFont typeface="Arial" pitchFamily="34" charset="0"/>
        <a:buNone/>
        <a:defRPr sz="1800" b="1" kern="1200" baseline="0">
          <a:solidFill>
            <a:schemeClr val="accent6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spcAft>
          <a:spcPts val="1500"/>
        </a:spcAft>
        <a:buFont typeface="Arial" pitchFamily="34" charset="0"/>
        <a:buNone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5000"/>
        </a:lnSpc>
        <a:spcBef>
          <a:spcPts val="0"/>
        </a:spcBef>
        <a:spcAft>
          <a:spcPts val="500"/>
        </a:spcAft>
        <a:buFont typeface="Arial" pitchFamily="34" charset="0"/>
        <a:buNone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357188" indent="-174625" algn="l" defTabSz="914400" rtl="0" eaLnBrk="1" latinLnBrk="0" hangingPunct="1">
        <a:lnSpc>
          <a:spcPct val="110000"/>
        </a:lnSpc>
        <a:spcBef>
          <a:spcPts val="0"/>
        </a:spcBef>
        <a:spcAft>
          <a:spcPts val="400"/>
        </a:spcAft>
        <a:buClr>
          <a:schemeClr val="accent6"/>
        </a:buClr>
        <a:buFont typeface="Wingdings" pitchFamily="2" charset="2"/>
        <a:buChar char="l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162050" indent="-174625" algn="l" defTabSz="914400" rtl="0" eaLnBrk="1" latinLnBrk="0" hangingPunct="1">
        <a:spcBef>
          <a:spcPts val="0"/>
        </a:spcBef>
        <a:spcAft>
          <a:spcPts val="600"/>
        </a:spcAft>
        <a:buClr>
          <a:schemeClr val="accent6"/>
        </a:buClr>
        <a:buFont typeface="ITCOfficinaSans LT Book" pitchFamily="2" charset="0"/>
        <a:buChar char="&gt;"/>
        <a:defRPr sz="12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884" userDrawn="1">
          <p15:clr>
            <a:srgbClr val="F26B43"/>
          </p15:clr>
        </p15:guide>
        <p15:guide id="2" pos="151" userDrawn="1">
          <p15:clr>
            <a:srgbClr val="F26B43"/>
          </p15:clr>
        </p15:guide>
        <p15:guide id="3" orient="horz" pos="482" userDrawn="1">
          <p15:clr>
            <a:srgbClr val="F26B43"/>
          </p15:clr>
        </p15:guide>
        <p15:guide id="4" pos="604" userDrawn="1">
          <p15:clr>
            <a:srgbClr val="F26B43"/>
          </p15:clr>
        </p15:guide>
        <p15:guide id="5" pos="75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C101A6-7EE5-7D43-87AE-98E743801C13}"/>
              </a:ext>
            </a:extLst>
          </p:cNvPr>
          <p:cNvSpPr txBox="1"/>
          <p:nvPr/>
        </p:nvSpPr>
        <p:spPr>
          <a:xfrm>
            <a:off x="4132546" y="6309320"/>
            <a:ext cx="3736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S.Liuzzo</a:t>
            </a:r>
            <a:r>
              <a:rPr lang="en-US" dirty="0"/>
              <a:t> (ESRF), </a:t>
            </a:r>
            <a:r>
              <a:rPr lang="en-US" dirty="0" err="1"/>
              <a:t>A.Latina</a:t>
            </a:r>
            <a:r>
              <a:rPr lang="en-US" dirty="0"/>
              <a:t> (CERN)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2DDB30-7191-DF41-9E12-2C1C8B485274}"/>
              </a:ext>
            </a:extLst>
          </p:cNvPr>
          <p:cNvSpPr txBox="1"/>
          <p:nvPr/>
        </p:nvSpPr>
        <p:spPr>
          <a:xfrm>
            <a:off x="2837353" y="4331932"/>
            <a:ext cx="6365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COLD and 6GeV </a:t>
            </a:r>
            <a:r>
              <a:rPr lang="en-US" b="1" dirty="0" err="1">
                <a:solidFill>
                  <a:schemeClr val="accent2"/>
                </a:solidFill>
              </a:rPr>
              <a:t>Linac</a:t>
            </a:r>
            <a:r>
              <a:rPr lang="en-US" b="1" dirty="0">
                <a:solidFill>
                  <a:schemeClr val="accent2"/>
                </a:solidFill>
              </a:rPr>
              <a:t> optics matching and optimization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73469D-2245-0D48-ACC0-38242CA34E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32" y="33980"/>
            <a:ext cx="5539350" cy="32463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8D411D-FF10-1A43-BC68-4667CED1A2A0}"/>
              </a:ext>
            </a:extLst>
          </p:cNvPr>
          <p:cNvSpPr txBox="1"/>
          <p:nvPr/>
        </p:nvSpPr>
        <p:spPr>
          <a:xfrm>
            <a:off x="2737966" y="4854227"/>
            <a:ext cx="65646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More realistic assumptions for COLD and 6GeV </a:t>
            </a:r>
            <a:r>
              <a:rPr lang="en-US" dirty="0" err="1"/>
              <a:t>linac</a:t>
            </a:r>
            <a:r>
              <a:rPr lang="en-US" dirty="0"/>
              <a:t> space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Shorter </a:t>
            </a:r>
            <a:r>
              <a:rPr lang="en-US" dirty="0" err="1"/>
              <a:t>linac</a:t>
            </a:r>
            <a:r>
              <a:rPr lang="en-US" dirty="0"/>
              <a:t> module options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Magnet gradients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Effect of a gaussian or flat beam at cathode.</a:t>
            </a:r>
          </a:p>
        </p:txBody>
      </p:sp>
    </p:spTree>
    <p:extLst>
      <p:ext uri="{BB962C8B-B14F-4D97-AF65-F5344CB8AC3E}">
        <p14:creationId xmlns:p14="http://schemas.microsoft.com/office/powerpoint/2010/main" val="456492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C99387E-3553-C242-A8E6-034D46B78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Shorter unit module 6GeV </a:t>
            </a:r>
            <a:r>
              <a:rPr lang="en-US" dirty="0" err="1"/>
              <a:t>Linac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113F00-253D-6D4E-A324-8E2065DE74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33DF4-086C-9C44-9D1E-5CC80290FF2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l  COLD 5th update meeting l WP11-BD, 26th Sep 2025 l S.M.Liuzzo et al.</a:t>
            </a:r>
            <a:endParaRPr lang="fr-FR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CF2E872-8DE4-2748-B926-AF7026CBE9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1"/>
          <a:stretch/>
        </p:blipFill>
        <p:spPr>
          <a:xfrm>
            <a:off x="959429" y="1152006"/>
            <a:ext cx="4636114" cy="418683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DF10F32-B617-1146-9C17-4DEA9457BE8D}"/>
              </a:ext>
            </a:extLst>
          </p:cNvPr>
          <p:cNvSpPr txBox="1"/>
          <p:nvPr/>
        </p:nvSpPr>
        <p:spPr>
          <a:xfrm>
            <a:off x="1465170" y="5338301"/>
            <a:ext cx="3413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4mm.mrad, ~400pmrad@6GeV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F516D0-61FD-6B4C-A81C-8A24D5F7E74C}"/>
              </a:ext>
            </a:extLst>
          </p:cNvPr>
          <p:cNvSpPr txBox="1"/>
          <p:nvPr/>
        </p:nvSpPr>
        <p:spPr>
          <a:xfrm>
            <a:off x="1465170" y="5654138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0.19% energy spread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67EEBB8-6BE9-6D46-A3BB-4AC38A30068A}"/>
              </a:ext>
            </a:extLst>
          </p:cNvPr>
          <p:cNvSpPr txBox="1"/>
          <p:nvPr/>
        </p:nvSpPr>
        <p:spPr>
          <a:xfrm>
            <a:off x="1457686" y="6023470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0.5mm bunch length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71522DE-8AFE-4B4E-B85E-7742A172858D}"/>
              </a:ext>
            </a:extLst>
          </p:cNvPr>
          <p:cNvSpPr txBox="1"/>
          <p:nvPr/>
        </p:nvSpPr>
        <p:spPr>
          <a:xfrm>
            <a:off x="1155790" y="780447"/>
            <a:ext cx="4249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6.444 GeV in 170m, 21 x 7.8m modules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959CB04-FD82-1D49-A1BD-E21CAAA044CC}"/>
              </a:ext>
            </a:extLst>
          </p:cNvPr>
          <p:cNvSpPr txBox="1"/>
          <p:nvPr/>
        </p:nvSpPr>
        <p:spPr>
          <a:xfrm>
            <a:off x="7445442" y="5269082"/>
            <a:ext cx="3605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5.6mm.mrad, ~500pmrad@6GeV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C592910-714B-0E41-AFC1-787ACD4E7C6E}"/>
              </a:ext>
            </a:extLst>
          </p:cNvPr>
          <p:cNvSpPr txBox="1"/>
          <p:nvPr/>
        </p:nvSpPr>
        <p:spPr>
          <a:xfrm>
            <a:off x="7445442" y="5584919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0.18% energy spread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5CA1404-8EC5-7040-B472-132EFBC489DE}"/>
              </a:ext>
            </a:extLst>
          </p:cNvPr>
          <p:cNvSpPr txBox="1"/>
          <p:nvPr/>
        </p:nvSpPr>
        <p:spPr>
          <a:xfrm>
            <a:off x="7437958" y="5954251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0.5mm bunch length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73A33F1-CE8E-8A4B-989E-29DA08A33326}"/>
              </a:ext>
            </a:extLst>
          </p:cNvPr>
          <p:cNvSpPr txBox="1"/>
          <p:nvPr/>
        </p:nvSpPr>
        <p:spPr>
          <a:xfrm>
            <a:off x="6816912" y="780447"/>
            <a:ext cx="4378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6.159 GeV in 132m, 21 x 5.93m modules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3377AAE-719D-154F-B6C7-3F18576D34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34"/>
          <a:stretch/>
        </p:blipFill>
        <p:spPr>
          <a:xfrm>
            <a:off x="6787724" y="1242749"/>
            <a:ext cx="4564860" cy="405203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E28043C5-FFE5-C345-B5B1-107433CD6E5A}"/>
              </a:ext>
            </a:extLst>
          </p:cNvPr>
          <p:cNvSpPr txBox="1"/>
          <p:nvPr/>
        </p:nvSpPr>
        <p:spPr>
          <a:xfrm>
            <a:off x="10085497" y="1242749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Fits on ESRF site</a:t>
            </a:r>
          </a:p>
        </p:txBody>
      </p:sp>
    </p:spTree>
    <p:extLst>
      <p:ext uri="{BB962C8B-B14F-4D97-AF65-F5344CB8AC3E}">
        <p14:creationId xmlns:p14="http://schemas.microsoft.com/office/powerpoint/2010/main" val="2686328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4FA5B-9E17-A345-8552-C19FA051E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 beam instead of plateau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E395E2-70D6-DB4C-84C2-91FF4EDD48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A8DD47-032F-3244-B74A-A0AA95562D4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l  COLD 5th update meeting l WP11-BD, 26th Sep 2025 l S.M.Liuzzo et al.</a:t>
            </a:r>
            <a:endParaRPr lang="fr-F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2A5CD1-1F3E-6B4B-B432-1A1CF07A47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1"/>
          <a:stretch/>
        </p:blipFill>
        <p:spPr>
          <a:xfrm>
            <a:off x="969729" y="932677"/>
            <a:ext cx="4636114" cy="41868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05D37F-AB1C-6B4F-8B2E-46BB15CBE036}"/>
              </a:ext>
            </a:extLst>
          </p:cNvPr>
          <p:cNvSpPr txBox="1"/>
          <p:nvPr/>
        </p:nvSpPr>
        <p:spPr>
          <a:xfrm>
            <a:off x="1475470" y="5118972"/>
            <a:ext cx="3413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4mm.mrad, ~400pmrad@6GeV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D8971D-E56E-544D-A2BA-FF46F0071F70}"/>
              </a:ext>
            </a:extLst>
          </p:cNvPr>
          <p:cNvSpPr txBox="1"/>
          <p:nvPr/>
        </p:nvSpPr>
        <p:spPr>
          <a:xfrm>
            <a:off x="1475470" y="5434809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0.2% energy spread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80B343-0684-9B47-B92D-05EE56E1D199}"/>
              </a:ext>
            </a:extLst>
          </p:cNvPr>
          <p:cNvSpPr txBox="1"/>
          <p:nvPr/>
        </p:nvSpPr>
        <p:spPr>
          <a:xfrm>
            <a:off x="1467986" y="5804141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0.5mm bunch length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47BFC0-226A-2642-852E-462A0CA9E35A}"/>
              </a:ext>
            </a:extLst>
          </p:cNvPr>
          <p:cNvSpPr txBox="1"/>
          <p:nvPr/>
        </p:nvSpPr>
        <p:spPr>
          <a:xfrm>
            <a:off x="2054955" y="622800"/>
            <a:ext cx="2318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Flat beam “</a:t>
            </a:r>
            <a:r>
              <a:rPr lang="en-US" dirty="0" err="1"/>
              <a:t>pleateau</a:t>
            </a:r>
            <a:r>
              <a:rPr lang="en-US" dirty="0"/>
              <a:t>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C40B45-60BA-2B4C-A282-69C53E7D0EB7}"/>
              </a:ext>
            </a:extLst>
          </p:cNvPr>
          <p:cNvSpPr txBox="1"/>
          <p:nvPr/>
        </p:nvSpPr>
        <p:spPr>
          <a:xfrm>
            <a:off x="8236102" y="627584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Gaussian beam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6D508C0-4957-8740-92CA-67B2C7DD54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57"/>
          <a:stretch/>
        </p:blipFill>
        <p:spPr>
          <a:xfrm>
            <a:off x="6744072" y="1014321"/>
            <a:ext cx="4564812" cy="402355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18B1994-6B02-F940-A4C1-2B519DEEF78E}"/>
              </a:ext>
            </a:extLst>
          </p:cNvPr>
          <p:cNvSpPr txBox="1"/>
          <p:nvPr/>
        </p:nvSpPr>
        <p:spPr>
          <a:xfrm>
            <a:off x="7287861" y="5037871"/>
            <a:ext cx="3605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5.3mm.mrad, ~500pmrad@6GeV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588CAF-996C-E54A-A885-82401F44B708}"/>
              </a:ext>
            </a:extLst>
          </p:cNvPr>
          <p:cNvSpPr txBox="1"/>
          <p:nvPr/>
        </p:nvSpPr>
        <p:spPr>
          <a:xfrm>
            <a:off x="7295345" y="5421910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0.2% energy spread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2ED10E-0B34-EE45-A240-0C96457A60F2}"/>
              </a:ext>
            </a:extLst>
          </p:cNvPr>
          <p:cNvSpPr txBox="1"/>
          <p:nvPr/>
        </p:nvSpPr>
        <p:spPr>
          <a:xfrm>
            <a:off x="7287861" y="5791242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0.5mm bunch length</a:t>
            </a:r>
          </a:p>
        </p:txBody>
      </p:sp>
    </p:spTree>
    <p:extLst>
      <p:ext uri="{BB962C8B-B14F-4D97-AF65-F5344CB8AC3E}">
        <p14:creationId xmlns:p14="http://schemas.microsoft.com/office/powerpoint/2010/main" val="1783675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1AB66-66B3-B64B-87B1-C2698425C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CF2179-4656-4945-941F-7E340CF71A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728027-B1D7-0B40-AD3B-6E7071BE9B6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l  COLD 5th update meeting l WP11-BD, 26th Sep 2025 l S.M.Liuzzo et al.</a:t>
            </a:r>
            <a:endParaRPr lang="fr-FR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64A07F2-8DBA-2F44-AC8E-9DC22E14D6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Beam dynamics model updated with more realistic dimensions. </a:t>
            </a:r>
          </a:p>
          <a:p>
            <a:r>
              <a:rPr lang="en-US" dirty="0"/>
              <a:t>Start-to-end simulations including space charge and short range wavefields for 700pC beam</a:t>
            </a:r>
          </a:p>
          <a:p>
            <a:r>
              <a:rPr lang="en-US" dirty="0" err="1"/>
              <a:t>Linac</a:t>
            </a:r>
            <a:r>
              <a:rPr lang="en-US" dirty="0"/>
              <a:t> optics matching in presence of </a:t>
            </a:r>
            <a:r>
              <a:rPr lang="en-US" dirty="0" err="1"/>
              <a:t>wakefields</a:t>
            </a:r>
            <a:r>
              <a:rPr lang="en-US" dirty="0"/>
              <a:t> and space charge is not trivial. Improvements done.</a:t>
            </a:r>
          </a:p>
          <a:p>
            <a:r>
              <a:rPr lang="en-US" dirty="0"/>
              <a:t>A shorter </a:t>
            </a:r>
            <a:r>
              <a:rPr lang="en-US" dirty="0" err="1"/>
              <a:t>linac</a:t>
            </a:r>
            <a:r>
              <a:rPr lang="en-US" dirty="0"/>
              <a:t> unit module is needed for the 6GeV </a:t>
            </a:r>
            <a:r>
              <a:rPr lang="en-US" dirty="0" err="1"/>
              <a:t>linac</a:t>
            </a:r>
            <a:r>
              <a:rPr lang="en-US" dirty="0"/>
              <a:t>. Using the SLAC cryomodule design, the </a:t>
            </a:r>
            <a:r>
              <a:rPr lang="en-US" dirty="0" err="1"/>
              <a:t>linac</a:t>
            </a:r>
            <a:r>
              <a:rPr lang="en-US" dirty="0"/>
              <a:t> dimensions exceed the available space. A module length of 5.7m would allow for a 6.3 GeV in 132m (5% margin, one </a:t>
            </a:r>
            <a:r>
              <a:rPr lang="en-US" dirty="0" err="1"/>
              <a:t>linac</a:t>
            </a:r>
            <a:r>
              <a:rPr lang="en-US" dirty="0"/>
              <a:t> module). </a:t>
            </a:r>
          </a:p>
          <a:p>
            <a:r>
              <a:rPr lang="en-US" dirty="0"/>
              <a:t>A 5.93m long module, using half the quadrupoles and half the diagnostics, and assuming 50cm shorter cryomodules, would work with similar parameters. Error tolerances to be assessed.</a:t>
            </a:r>
          </a:p>
          <a:p>
            <a:r>
              <a:rPr lang="en-US" dirty="0"/>
              <a:t>Gaussian beam instead of flat top, would also be ok.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450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6CD35-1BDF-BC4D-86DB-9DE2EDC99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Layout for High power RF tests and dark currents measurement with dimensions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208E68-79FB-8E40-9583-D26C67FE02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B2B886-8CA0-604F-ADE7-E90E1D9C852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l  COLD 5th update meeting l WP11-BD, 26th Sep 2025 l S.M.Liuzzo et al.</a:t>
            </a:r>
            <a:endParaRPr lang="fr-FR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481CE47-00D5-AE4C-8641-A3CEEF937C1F}"/>
              </a:ext>
            </a:extLst>
          </p:cNvPr>
          <p:cNvSpPr txBox="1"/>
          <p:nvPr/>
        </p:nvSpPr>
        <p:spPr>
          <a:xfrm rot="16200000">
            <a:off x="3340930" y="5772898"/>
            <a:ext cx="813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 cm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F27AF9E-AE35-A244-A7BA-B474206C5D93}"/>
              </a:ext>
            </a:extLst>
          </p:cNvPr>
          <p:cNvSpPr txBox="1"/>
          <p:nvPr/>
        </p:nvSpPr>
        <p:spPr>
          <a:xfrm rot="16200000">
            <a:off x="3805327" y="5772898"/>
            <a:ext cx="813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 cm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5235D69-53EE-6547-A590-4A8C6E922F1A}"/>
              </a:ext>
            </a:extLst>
          </p:cNvPr>
          <p:cNvSpPr txBox="1"/>
          <p:nvPr/>
        </p:nvSpPr>
        <p:spPr>
          <a:xfrm rot="16200000">
            <a:off x="6317306" y="5756406"/>
            <a:ext cx="813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 cm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3783213-AAC8-5444-A930-463CBAA56116}"/>
              </a:ext>
            </a:extLst>
          </p:cNvPr>
          <p:cNvSpPr txBox="1"/>
          <p:nvPr/>
        </p:nvSpPr>
        <p:spPr>
          <a:xfrm rot="16200000">
            <a:off x="6701114" y="5769598"/>
            <a:ext cx="813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 cm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F8C09C1-AB2E-D442-AB38-818F815A4D8D}"/>
              </a:ext>
            </a:extLst>
          </p:cNvPr>
          <p:cNvSpPr txBox="1"/>
          <p:nvPr/>
        </p:nvSpPr>
        <p:spPr>
          <a:xfrm rot="16200000">
            <a:off x="5799778" y="5781456"/>
            <a:ext cx="813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 cm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A5BDEF9E-7C30-5A4B-9D5E-DFE9D33A896E}"/>
              </a:ext>
            </a:extLst>
          </p:cNvPr>
          <p:cNvSpPr txBox="1"/>
          <p:nvPr/>
        </p:nvSpPr>
        <p:spPr>
          <a:xfrm rot="16200000">
            <a:off x="7706854" y="5776645"/>
            <a:ext cx="813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 cm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393AF0A8-D7B4-CB47-9CE8-D8D49ECD3165}"/>
              </a:ext>
            </a:extLst>
          </p:cNvPr>
          <p:cNvSpPr txBox="1"/>
          <p:nvPr/>
        </p:nvSpPr>
        <p:spPr>
          <a:xfrm rot="16200000">
            <a:off x="8236291" y="5781455"/>
            <a:ext cx="813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 cm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2CF9BE37-F8EF-9344-8957-101657B88E44}"/>
              </a:ext>
            </a:extLst>
          </p:cNvPr>
          <p:cNvSpPr txBox="1"/>
          <p:nvPr/>
        </p:nvSpPr>
        <p:spPr>
          <a:xfrm rot="16200000">
            <a:off x="7166098" y="5822564"/>
            <a:ext cx="813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 cm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872790F8-F817-334F-B9DA-EDDC4087F2FF}"/>
              </a:ext>
            </a:extLst>
          </p:cNvPr>
          <p:cNvGrpSpPr/>
          <p:nvPr/>
        </p:nvGrpSpPr>
        <p:grpSpPr>
          <a:xfrm>
            <a:off x="3473185" y="866467"/>
            <a:ext cx="5321634" cy="3777677"/>
            <a:chOff x="3473185" y="866467"/>
            <a:chExt cx="5321634" cy="3777677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E950F819-F679-734F-B886-4E7DC6D110EB}"/>
                </a:ext>
              </a:extLst>
            </p:cNvPr>
            <p:cNvSpPr txBox="1"/>
            <p:nvPr/>
          </p:nvSpPr>
          <p:spPr>
            <a:xfrm rot="16200000">
              <a:off x="7295516" y="2707646"/>
              <a:ext cx="2075276" cy="92333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shielding</a:t>
              </a:r>
            </a:p>
          </p:txBody>
        </p:sp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650BBAC9-C15D-9245-8AA5-8AA26DBCC54B}"/>
                </a:ext>
              </a:extLst>
            </p:cNvPr>
            <p:cNvSpPr/>
            <p:nvPr/>
          </p:nvSpPr>
          <p:spPr>
            <a:xfrm>
              <a:off x="4541667" y="2587690"/>
              <a:ext cx="1325170" cy="114646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Accelerating structures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0A033CB-28F6-4C4F-81DE-48CD00E69074}"/>
                </a:ext>
              </a:extLst>
            </p:cNvPr>
            <p:cNvSpPr txBox="1"/>
            <p:nvPr/>
          </p:nvSpPr>
          <p:spPr>
            <a:xfrm rot="16200000">
              <a:off x="5948842" y="2991590"/>
              <a:ext cx="1390124" cy="369332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Quadrupole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F8F6D0E3-34CD-3042-B999-DF62190F49A7}"/>
                </a:ext>
              </a:extLst>
            </p:cNvPr>
            <p:cNvSpPr txBox="1"/>
            <p:nvPr/>
          </p:nvSpPr>
          <p:spPr>
            <a:xfrm rot="16200000">
              <a:off x="5397447" y="2956629"/>
              <a:ext cx="1603837" cy="369332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err="1"/>
                <a:t>Vaccum</a:t>
              </a:r>
              <a:r>
                <a:rPr lang="en-US" dirty="0"/>
                <a:t> valve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94445240-1F43-A14D-A89D-06710D3F2D50}"/>
                </a:ext>
              </a:extLst>
            </p:cNvPr>
            <p:cNvSpPr txBox="1"/>
            <p:nvPr/>
          </p:nvSpPr>
          <p:spPr>
            <a:xfrm rot="16200000">
              <a:off x="7430906" y="2985816"/>
              <a:ext cx="1467068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Faraday cup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51C07EA2-B2EA-7B48-943C-E8053C01A959}"/>
                </a:ext>
              </a:extLst>
            </p:cNvPr>
            <p:cNvSpPr txBox="1"/>
            <p:nvPr/>
          </p:nvSpPr>
          <p:spPr>
            <a:xfrm rot="5400000">
              <a:off x="2897212" y="2753809"/>
              <a:ext cx="2075276" cy="92333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shielding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B62C2E29-D5F2-0F48-AE56-8EBAC4EC681B}"/>
                </a:ext>
              </a:extLst>
            </p:cNvPr>
            <p:cNvSpPr txBox="1"/>
            <p:nvPr/>
          </p:nvSpPr>
          <p:spPr>
            <a:xfrm rot="5400000">
              <a:off x="3329331" y="3030808"/>
              <a:ext cx="1467068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Faraday cup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D6D1C5F1-C1B6-3E43-B9DB-B91193A0EDFA}"/>
                </a:ext>
              </a:extLst>
            </p:cNvPr>
            <p:cNvSpPr txBox="1"/>
            <p:nvPr/>
          </p:nvSpPr>
          <p:spPr>
            <a:xfrm rot="16200000">
              <a:off x="6739881" y="4129901"/>
              <a:ext cx="659155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BLM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B36AC4D7-6AE0-0D4B-B531-C47B0299813D}"/>
                </a:ext>
              </a:extLst>
            </p:cNvPr>
            <p:cNvSpPr txBox="1"/>
            <p:nvPr/>
          </p:nvSpPr>
          <p:spPr>
            <a:xfrm rot="16200000">
              <a:off x="4366774" y="1899194"/>
              <a:ext cx="659155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BLM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AE8BB7FE-C069-194F-AA16-2C5ED206122E}"/>
                </a:ext>
              </a:extLst>
            </p:cNvPr>
            <p:cNvSpPr txBox="1"/>
            <p:nvPr/>
          </p:nvSpPr>
          <p:spPr>
            <a:xfrm>
              <a:off x="5140513" y="866467"/>
              <a:ext cx="1838965" cy="369332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Neutron monitor</a:t>
              </a:r>
            </a:p>
          </p:txBody>
        </p:sp>
        <p:sp>
          <p:nvSpPr>
            <p:cNvPr id="104" name="Left-Right Arrow 103">
              <a:extLst>
                <a:ext uri="{FF2B5EF4-FFF2-40B4-BE49-F238E27FC236}">
                  <a16:creationId xmlns:a16="http://schemas.microsoft.com/office/drawing/2014/main" id="{743513FD-5145-3449-AB59-FE6D12F2FB15}"/>
                </a:ext>
              </a:extLst>
            </p:cNvPr>
            <p:cNvSpPr/>
            <p:nvPr/>
          </p:nvSpPr>
          <p:spPr>
            <a:xfrm>
              <a:off x="4376980" y="3068960"/>
              <a:ext cx="149406" cy="133500"/>
            </a:xfrm>
            <a:prstGeom prst="left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A98ECF7F-B44A-6343-8AF4-0078E058A657}"/>
                </a:ext>
              </a:extLst>
            </p:cNvPr>
            <p:cNvSpPr txBox="1"/>
            <p:nvPr/>
          </p:nvSpPr>
          <p:spPr>
            <a:xfrm rot="16200000">
              <a:off x="4163598" y="3352480"/>
              <a:ext cx="54694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bellow</a:t>
              </a:r>
            </a:p>
          </p:txBody>
        </p:sp>
        <p:sp>
          <p:nvSpPr>
            <p:cNvPr id="106" name="Left-Right Arrow 105">
              <a:extLst>
                <a:ext uri="{FF2B5EF4-FFF2-40B4-BE49-F238E27FC236}">
                  <a16:creationId xmlns:a16="http://schemas.microsoft.com/office/drawing/2014/main" id="{3F4FF032-76AC-384F-A0C4-4A14950F3E04}"/>
                </a:ext>
              </a:extLst>
            </p:cNvPr>
            <p:cNvSpPr/>
            <p:nvPr/>
          </p:nvSpPr>
          <p:spPr>
            <a:xfrm>
              <a:off x="5847062" y="3086705"/>
              <a:ext cx="149406" cy="133500"/>
            </a:xfrm>
            <a:prstGeom prst="left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DC98D49F-694E-5940-8C28-99FB85FC46E2}"/>
                </a:ext>
              </a:extLst>
            </p:cNvPr>
            <p:cNvSpPr txBox="1"/>
            <p:nvPr/>
          </p:nvSpPr>
          <p:spPr>
            <a:xfrm rot="16200000">
              <a:off x="5633680" y="3370225"/>
              <a:ext cx="54694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bellow</a:t>
              </a:r>
            </a:p>
          </p:txBody>
        </p:sp>
      </p:grpSp>
      <p:sp>
        <p:nvSpPr>
          <p:cNvPr id="109" name="TextBox 108">
            <a:extLst>
              <a:ext uri="{FF2B5EF4-FFF2-40B4-BE49-F238E27FC236}">
                <a16:creationId xmlns:a16="http://schemas.microsoft.com/office/drawing/2014/main" id="{AB728012-DCCB-CB4F-97C3-ACD71A903FE6}"/>
              </a:ext>
            </a:extLst>
          </p:cNvPr>
          <p:cNvSpPr txBox="1"/>
          <p:nvPr/>
        </p:nvSpPr>
        <p:spPr>
          <a:xfrm>
            <a:off x="4753420" y="5769598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328 cm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335E994-5DC2-B747-936F-295B1354812D}"/>
              </a:ext>
            </a:extLst>
          </p:cNvPr>
          <p:cNvSpPr txBox="1"/>
          <p:nvPr/>
        </p:nvSpPr>
        <p:spPr>
          <a:xfrm rot="16200000">
            <a:off x="6374396" y="2978834"/>
            <a:ext cx="1390124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Quadrupole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04B946C-486E-0845-8D01-779D1F07A0E0}"/>
              </a:ext>
            </a:extLst>
          </p:cNvPr>
          <p:cNvSpPr txBox="1"/>
          <p:nvPr/>
        </p:nvSpPr>
        <p:spPr>
          <a:xfrm rot="16200000">
            <a:off x="6807282" y="2991589"/>
            <a:ext cx="1390124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Quadrupole</a:t>
            </a:r>
          </a:p>
        </p:txBody>
      </p:sp>
    </p:spTree>
    <p:extLst>
      <p:ext uri="{BB962C8B-B14F-4D97-AF65-F5344CB8AC3E}">
        <p14:creationId xmlns:p14="http://schemas.microsoft.com/office/powerpoint/2010/main" val="3010405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6CD35-1BDF-BC4D-86DB-9DE2EDC99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 beam Layout COLD Phase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208E68-79FB-8E40-9583-D26C67FE02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B2B886-8CA0-604F-ADE7-E90E1D9C852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l  COLD 5th update meeting l WP11-BD, 26th Sep 2025 l S.M.Liuzzo et al.</a:t>
            </a:r>
            <a:endParaRPr lang="fr-FR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C1967D0-3D77-344A-BB09-51342D39446D}"/>
              </a:ext>
            </a:extLst>
          </p:cNvPr>
          <p:cNvSpPr txBox="1"/>
          <p:nvPr/>
        </p:nvSpPr>
        <p:spPr>
          <a:xfrm rot="16200000">
            <a:off x="1440269" y="5780592"/>
            <a:ext cx="813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 cm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67EFE6E-2B07-774F-B46D-7B389A9337DE}"/>
              </a:ext>
            </a:extLst>
          </p:cNvPr>
          <p:cNvSpPr txBox="1"/>
          <p:nvPr/>
        </p:nvSpPr>
        <p:spPr>
          <a:xfrm rot="16200000">
            <a:off x="1892915" y="5775860"/>
            <a:ext cx="813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 cm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EB63DF6-3EAC-3C4D-AE90-AA2BA8AA47C9}"/>
              </a:ext>
            </a:extLst>
          </p:cNvPr>
          <p:cNvSpPr txBox="1"/>
          <p:nvPr/>
        </p:nvSpPr>
        <p:spPr>
          <a:xfrm rot="16200000">
            <a:off x="2359049" y="5775860"/>
            <a:ext cx="813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 cm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3F40316-2E4B-1142-9B90-6AB1BC75D2BF}"/>
              </a:ext>
            </a:extLst>
          </p:cNvPr>
          <p:cNvSpPr txBox="1"/>
          <p:nvPr/>
        </p:nvSpPr>
        <p:spPr>
          <a:xfrm rot="16200000">
            <a:off x="2876533" y="5775859"/>
            <a:ext cx="813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 cm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481CE47-00D5-AE4C-8641-A3CEEF937C1F}"/>
              </a:ext>
            </a:extLst>
          </p:cNvPr>
          <p:cNvSpPr txBox="1"/>
          <p:nvPr/>
        </p:nvSpPr>
        <p:spPr>
          <a:xfrm rot="16200000">
            <a:off x="3340930" y="5772898"/>
            <a:ext cx="813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 cm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F27AF9E-AE35-A244-A7BA-B474206C5D93}"/>
              </a:ext>
            </a:extLst>
          </p:cNvPr>
          <p:cNvSpPr txBox="1"/>
          <p:nvPr/>
        </p:nvSpPr>
        <p:spPr>
          <a:xfrm rot="16200000">
            <a:off x="3805327" y="5772898"/>
            <a:ext cx="813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 cm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5235D69-53EE-6547-A590-4A8C6E922F1A}"/>
              </a:ext>
            </a:extLst>
          </p:cNvPr>
          <p:cNvSpPr txBox="1"/>
          <p:nvPr/>
        </p:nvSpPr>
        <p:spPr>
          <a:xfrm rot="16200000">
            <a:off x="6317306" y="5756406"/>
            <a:ext cx="813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 cm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3783213-AAC8-5444-A930-463CBAA56116}"/>
              </a:ext>
            </a:extLst>
          </p:cNvPr>
          <p:cNvSpPr txBox="1"/>
          <p:nvPr/>
        </p:nvSpPr>
        <p:spPr>
          <a:xfrm rot="16200000">
            <a:off x="6701114" y="5769598"/>
            <a:ext cx="813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 cm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F8C09C1-AB2E-D442-AB38-818F815A4D8D}"/>
              </a:ext>
            </a:extLst>
          </p:cNvPr>
          <p:cNvSpPr txBox="1"/>
          <p:nvPr/>
        </p:nvSpPr>
        <p:spPr>
          <a:xfrm rot="16200000">
            <a:off x="5799778" y="5781456"/>
            <a:ext cx="813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 cm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F5DC07A-1537-CD4F-A760-D79B2B65F909}"/>
              </a:ext>
            </a:extLst>
          </p:cNvPr>
          <p:cNvSpPr txBox="1"/>
          <p:nvPr/>
        </p:nvSpPr>
        <p:spPr>
          <a:xfrm rot="16200000">
            <a:off x="10176858" y="5806412"/>
            <a:ext cx="813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 cm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DCDE93F-9A26-9448-83D7-CF6B3A2FDB33}"/>
              </a:ext>
            </a:extLst>
          </p:cNvPr>
          <p:cNvSpPr txBox="1"/>
          <p:nvPr/>
        </p:nvSpPr>
        <p:spPr>
          <a:xfrm rot="16200000">
            <a:off x="7755882" y="5837571"/>
            <a:ext cx="813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40 cm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A7966799-365E-4943-AE96-35726431D89C}"/>
              </a:ext>
            </a:extLst>
          </p:cNvPr>
          <p:cNvSpPr/>
          <p:nvPr/>
        </p:nvSpPr>
        <p:spPr>
          <a:xfrm>
            <a:off x="8707201" y="130519"/>
            <a:ext cx="324479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err="1">
                <a:solidFill>
                  <a:schemeClr val="bg1"/>
                </a:solidFill>
              </a:rPr>
              <a:t>A.Cianchi</a:t>
            </a:r>
            <a:r>
              <a:rPr lang="en-US" sz="1000" dirty="0">
                <a:solidFill>
                  <a:schemeClr val="bg1"/>
                </a:solidFill>
              </a:rPr>
              <a:t>: https://</a:t>
            </a:r>
            <a:r>
              <a:rPr lang="en-US" sz="1000" dirty="0" err="1">
                <a:solidFill>
                  <a:schemeClr val="bg1"/>
                </a:solidFill>
              </a:rPr>
              <a:t>jacow.org</a:t>
            </a:r>
            <a:r>
              <a:rPr lang="en-US" sz="1000" dirty="0">
                <a:solidFill>
                  <a:schemeClr val="bg1"/>
                </a:solidFill>
              </a:rPr>
              <a:t>/e08/papers/MOPC068.pdf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E90D924-2BB4-9C4E-9E1C-21D4D72014BB}"/>
              </a:ext>
            </a:extLst>
          </p:cNvPr>
          <p:cNvSpPr/>
          <p:nvPr/>
        </p:nvSpPr>
        <p:spPr>
          <a:xfrm>
            <a:off x="8816205" y="360072"/>
            <a:ext cx="313579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err="1">
                <a:solidFill>
                  <a:schemeClr val="bg1"/>
                </a:solidFill>
              </a:rPr>
              <a:t>L.Badano</a:t>
            </a:r>
            <a:r>
              <a:rPr lang="en-US" sz="1000" dirty="0">
                <a:solidFill>
                  <a:schemeClr val="bg1"/>
                </a:solidFill>
              </a:rPr>
              <a:t>: https://</a:t>
            </a:r>
            <a:r>
              <a:rPr lang="en-US" sz="1000" dirty="0" err="1">
                <a:solidFill>
                  <a:schemeClr val="bg1"/>
                </a:solidFill>
              </a:rPr>
              <a:t>jacow.org</a:t>
            </a:r>
            <a:r>
              <a:rPr lang="en-US" sz="1000" dirty="0">
                <a:solidFill>
                  <a:schemeClr val="bg1"/>
                </a:solidFill>
              </a:rPr>
              <a:t>/d07/papers/TUPC11.pdf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4EA9D56-FCAD-5842-85D8-4AAE627F648C}"/>
              </a:ext>
            </a:extLst>
          </p:cNvPr>
          <p:cNvSpPr txBox="1"/>
          <p:nvPr/>
        </p:nvSpPr>
        <p:spPr>
          <a:xfrm rot="16200000">
            <a:off x="8454752" y="5803400"/>
            <a:ext cx="813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 cm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B511A24-64C1-6741-B158-7D5A97456630}"/>
              </a:ext>
            </a:extLst>
          </p:cNvPr>
          <p:cNvSpPr txBox="1"/>
          <p:nvPr/>
        </p:nvSpPr>
        <p:spPr>
          <a:xfrm rot="16200000">
            <a:off x="8919148" y="5811991"/>
            <a:ext cx="813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 cm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9876D8F8-1E3E-2644-8E5A-4234E2D5E577}"/>
              </a:ext>
            </a:extLst>
          </p:cNvPr>
          <p:cNvSpPr txBox="1"/>
          <p:nvPr/>
        </p:nvSpPr>
        <p:spPr>
          <a:xfrm rot="16200000">
            <a:off x="9527796" y="5772005"/>
            <a:ext cx="813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40 cm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A5BDEF9E-7C30-5A4B-9D5E-DFE9D33A896E}"/>
              </a:ext>
            </a:extLst>
          </p:cNvPr>
          <p:cNvSpPr txBox="1"/>
          <p:nvPr/>
        </p:nvSpPr>
        <p:spPr>
          <a:xfrm rot="16200000">
            <a:off x="10706295" y="5837572"/>
            <a:ext cx="813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 cm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393AF0A8-D7B4-CB47-9CE8-D8D49ECD3165}"/>
              </a:ext>
            </a:extLst>
          </p:cNvPr>
          <p:cNvSpPr txBox="1"/>
          <p:nvPr/>
        </p:nvSpPr>
        <p:spPr>
          <a:xfrm rot="16200000">
            <a:off x="11235732" y="5842382"/>
            <a:ext cx="813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 cm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2CF9BE37-F8EF-9344-8957-101657B88E44}"/>
              </a:ext>
            </a:extLst>
          </p:cNvPr>
          <p:cNvSpPr txBox="1"/>
          <p:nvPr/>
        </p:nvSpPr>
        <p:spPr>
          <a:xfrm rot="16200000">
            <a:off x="7013343" y="5669808"/>
            <a:ext cx="1118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*12 cm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D6D411F-2775-8E43-B4DB-570F9BEFF858}"/>
              </a:ext>
            </a:extLst>
          </p:cNvPr>
          <p:cNvGrpSpPr/>
          <p:nvPr/>
        </p:nvGrpSpPr>
        <p:grpSpPr>
          <a:xfrm>
            <a:off x="291253" y="643892"/>
            <a:ext cx="11766128" cy="4680537"/>
            <a:chOff x="291253" y="643892"/>
            <a:chExt cx="11766128" cy="4680537"/>
          </a:xfrm>
        </p:grpSpPr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373D386E-7BC6-DD41-B1AC-54E547E9199D}"/>
                </a:ext>
              </a:extLst>
            </p:cNvPr>
            <p:cNvCxnSpPr>
              <a:cxnSpLocks/>
              <a:endCxn id="77" idx="2"/>
            </p:cNvCxnSpPr>
            <p:nvPr/>
          </p:nvCxnSpPr>
          <p:spPr>
            <a:xfrm flipV="1">
              <a:off x="8740641" y="1651893"/>
              <a:ext cx="2520420" cy="14067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C1DF6C0C-2E15-7D4C-B20D-811EE74AB540}"/>
                </a:ext>
              </a:extLst>
            </p:cNvPr>
            <p:cNvCxnSpPr>
              <a:cxnSpLocks/>
              <a:stCxn id="6" idx="3"/>
            </p:cNvCxnSpPr>
            <p:nvPr/>
          </p:nvCxnSpPr>
          <p:spPr>
            <a:xfrm>
              <a:off x="1136703" y="3110380"/>
              <a:ext cx="9670783" cy="796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E950F819-F679-734F-B886-4E7DC6D110EB}"/>
                </a:ext>
              </a:extLst>
            </p:cNvPr>
            <p:cNvSpPr txBox="1"/>
            <p:nvPr/>
          </p:nvSpPr>
          <p:spPr>
            <a:xfrm rot="16200000">
              <a:off x="10317948" y="2807280"/>
              <a:ext cx="2075276" cy="92333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shielding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FC5F4D2-7104-CC40-BCDC-D28D58A47CFB}"/>
                </a:ext>
              </a:extLst>
            </p:cNvPr>
            <p:cNvSpPr txBox="1"/>
            <p:nvPr/>
          </p:nvSpPr>
          <p:spPr>
            <a:xfrm>
              <a:off x="439076" y="2925714"/>
              <a:ext cx="697627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GUN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DA2A2FE-8943-904B-A612-9A754D2E755C}"/>
                </a:ext>
              </a:extLst>
            </p:cNvPr>
            <p:cNvSpPr txBox="1"/>
            <p:nvPr/>
          </p:nvSpPr>
          <p:spPr>
            <a:xfrm rot="16200000">
              <a:off x="755971" y="2954243"/>
              <a:ext cx="1377300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SOLENOID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B32AF38-7A72-144D-A610-E2863D47C2F7}"/>
                </a:ext>
              </a:extLst>
            </p:cNvPr>
            <p:cNvSpPr txBox="1"/>
            <p:nvPr/>
          </p:nvSpPr>
          <p:spPr>
            <a:xfrm>
              <a:off x="933416" y="1446397"/>
              <a:ext cx="985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on movers</a:t>
              </a:r>
            </a:p>
          </p:txBody>
        </p:sp>
        <p:sp>
          <p:nvSpPr>
            <p:cNvPr id="20" name="Quad Arrow 19">
              <a:extLst>
                <a:ext uri="{FF2B5EF4-FFF2-40B4-BE49-F238E27FC236}">
                  <a16:creationId xmlns:a16="http://schemas.microsoft.com/office/drawing/2014/main" id="{9D24BC51-9D3C-CF49-B919-E34F285796EB}"/>
                </a:ext>
              </a:extLst>
            </p:cNvPr>
            <p:cNvSpPr/>
            <p:nvPr/>
          </p:nvSpPr>
          <p:spPr>
            <a:xfrm>
              <a:off x="1259955" y="2023449"/>
              <a:ext cx="332091" cy="332091"/>
            </a:xfrm>
            <a:prstGeom prst="quad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D2EFBC6-D714-2948-B01E-11C45EEE5E77}"/>
                </a:ext>
              </a:extLst>
            </p:cNvPr>
            <p:cNvSpPr txBox="1"/>
            <p:nvPr/>
          </p:nvSpPr>
          <p:spPr>
            <a:xfrm rot="16200000">
              <a:off x="1578983" y="2952479"/>
              <a:ext cx="1479892" cy="369332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HV corrector</a:t>
              </a: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12D3D178-60C6-6F4D-9FB8-487156E262E1}"/>
                </a:ext>
              </a:extLst>
            </p:cNvPr>
            <p:cNvGrpSpPr/>
            <p:nvPr/>
          </p:nvGrpSpPr>
          <p:grpSpPr>
            <a:xfrm>
              <a:off x="3247766" y="643892"/>
              <a:ext cx="865943" cy="3041104"/>
              <a:chOff x="1478631" y="401141"/>
              <a:chExt cx="865943" cy="3041104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5D87B5E-EC04-EC4C-A02E-91168936066E}"/>
                  </a:ext>
                </a:extLst>
              </p:cNvPr>
              <p:cNvSpPr txBox="1"/>
              <p:nvPr/>
            </p:nvSpPr>
            <p:spPr>
              <a:xfrm rot="16200000">
                <a:off x="1363969" y="2684345"/>
                <a:ext cx="1146468" cy="3693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/>
                  <a:t>SCREEN</a:t>
                </a:r>
              </a:p>
            </p:txBody>
          </p: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E46098B1-D347-CD45-A58F-F12B11FF87E0}"/>
                  </a:ext>
                </a:extLst>
              </p:cNvPr>
              <p:cNvGrpSpPr/>
              <p:nvPr/>
            </p:nvGrpSpPr>
            <p:grpSpPr>
              <a:xfrm>
                <a:off x="1528897" y="401141"/>
                <a:ext cx="792088" cy="1282902"/>
                <a:chOff x="1095795" y="-6365401"/>
                <a:chExt cx="2044700" cy="3311690"/>
              </a:xfrm>
            </p:grpSpPr>
            <p:pic>
              <p:nvPicPr>
                <p:cNvPr id="10" name="Picture 9">
                  <a:extLst>
                    <a:ext uri="{FF2B5EF4-FFF2-40B4-BE49-F238E27FC236}">
                      <a16:creationId xmlns:a16="http://schemas.microsoft.com/office/drawing/2014/main" id="{AA94895B-A0BD-8A48-BBA0-A2146DCFFA7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95795" y="-6365401"/>
                  <a:ext cx="2044700" cy="2679700"/>
                </a:xfrm>
                <a:prstGeom prst="rect">
                  <a:avLst/>
                </a:prstGeom>
              </p:spPr>
            </p:pic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097DD8CD-8910-E043-973E-AC654B4C56AF}"/>
                    </a:ext>
                  </a:extLst>
                </p:cNvPr>
                <p:cNvSpPr txBox="1"/>
                <p:nvPr/>
              </p:nvSpPr>
              <p:spPr>
                <a:xfrm>
                  <a:off x="1256338" y="-3768758"/>
                  <a:ext cx="1783671" cy="7150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00" dirty="0"/>
                    <a:t>From Compact Light CDR</a:t>
                  </a:r>
                </a:p>
              </p:txBody>
            </p:sp>
          </p:grpSp>
          <p:sp>
            <p:nvSpPr>
              <p:cNvPr id="22" name="Lightning Bolt 21">
                <a:extLst>
                  <a:ext uri="{FF2B5EF4-FFF2-40B4-BE49-F238E27FC236}">
                    <a16:creationId xmlns:a16="http://schemas.microsoft.com/office/drawing/2014/main" id="{09873827-FDAD-4D4D-BBB2-3A467DF31788}"/>
                  </a:ext>
                </a:extLst>
              </p:cNvPr>
              <p:cNvSpPr/>
              <p:nvPr/>
            </p:nvSpPr>
            <p:spPr>
              <a:xfrm>
                <a:off x="1798147" y="1898721"/>
                <a:ext cx="226912" cy="226912"/>
              </a:xfrm>
              <a:prstGeom prst="lightningBol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F14580F-096E-BF4C-B45A-4D8F9F218338}"/>
                  </a:ext>
                </a:extLst>
              </p:cNvPr>
              <p:cNvSpPr txBox="1"/>
              <p:nvPr/>
            </p:nvSpPr>
            <p:spPr>
              <a:xfrm>
                <a:off x="1478631" y="1616478"/>
                <a:ext cx="86594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/>
                  <a:t>destructive</a:t>
                </a: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7D377F7-CF28-7545-BC7E-7946F915D926}"/>
                </a:ext>
              </a:extLst>
            </p:cNvPr>
            <p:cNvGrpSpPr/>
            <p:nvPr/>
          </p:nvGrpSpPr>
          <p:grpSpPr>
            <a:xfrm>
              <a:off x="2196915" y="1035005"/>
              <a:ext cx="889987" cy="820579"/>
              <a:chOff x="2110349" y="4862971"/>
              <a:chExt cx="889987" cy="820579"/>
            </a:xfrm>
          </p:grpSpPr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F59AB762-599B-9E42-A25D-E848AFCE58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1869" y="4862971"/>
                <a:ext cx="818182" cy="655340"/>
              </a:xfrm>
              <a:prstGeom prst="rect">
                <a:avLst/>
              </a:prstGeom>
            </p:spPr>
          </p:pic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50358EE-443A-C342-8A28-BECB723CB50D}"/>
                  </a:ext>
                </a:extLst>
              </p:cNvPr>
              <p:cNvSpPr txBox="1"/>
              <p:nvPr/>
            </p:nvSpPr>
            <p:spPr>
              <a:xfrm>
                <a:off x="2110349" y="5483495"/>
                <a:ext cx="889987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dirty="0"/>
                  <a:t>sparc-mm-06/001</a:t>
                </a: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D367FB7-211A-4640-8AC1-6988CAFE82A8}"/>
                </a:ext>
              </a:extLst>
            </p:cNvPr>
            <p:cNvSpPr txBox="1"/>
            <p:nvPr/>
          </p:nvSpPr>
          <p:spPr>
            <a:xfrm rot="16200000">
              <a:off x="1672822" y="2969305"/>
              <a:ext cx="2198038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Current transformer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03DAE50-2410-064E-898B-709ABF400A02}"/>
                </a:ext>
              </a:extLst>
            </p:cNvPr>
            <p:cNvSpPr txBox="1"/>
            <p:nvPr/>
          </p:nvSpPr>
          <p:spPr>
            <a:xfrm rot="16200000">
              <a:off x="3786001" y="2937891"/>
              <a:ext cx="684803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BPM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24CE8E3-AF34-F741-B0A5-E12A11E3BA8E}"/>
                </a:ext>
              </a:extLst>
            </p:cNvPr>
            <p:cNvSpPr txBox="1"/>
            <p:nvPr/>
          </p:nvSpPr>
          <p:spPr>
            <a:xfrm rot="16200000">
              <a:off x="1058687" y="2943309"/>
              <a:ext cx="1603837" cy="369332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err="1"/>
                <a:t>Vaccum</a:t>
              </a:r>
              <a:r>
                <a:rPr lang="en-US" dirty="0"/>
                <a:t> valve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135DDC7-AEFB-934E-82A6-1FB8BFB2A9B0}"/>
                </a:ext>
              </a:extLst>
            </p:cNvPr>
            <p:cNvSpPr txBox="1"/>
            <p:nvPr/>
          </p:nvSpPr>
          <p:spPr>
            <a:xfrm>
              <a:off x="3911584" y="2079831"/>
              <a:ext cx="7120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/>
                <a:t>stripline</a:t>
              </a:r>
              <a:endParaRPr lang="en-US" sz="1200" dirty="0"/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CEE58C2E-4C20-B84D-8EC3-B6F954DF8B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8561" y="912611"/>
              <a:ext cx="442755" cy="1359155"/>
            </a:xfrm>
            <a:prstGeom prst="rect">
              <a:avLst/>
            </a:prstGeom>
          </p:spPr>
        </p:pic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650BBAC9-C15D-9245-8AA5-8AA26DBCC54B}"/>
                </a:ext>
              </a:extLst>
            </p:cNvPr>
            <p:cNvSpPr/>
            <p:nvPr/>
          </p:nvSpPr>
          <p:spPr>
            <a:xfrm>
              <a:off x="4541667" y="2587690"/>
              <a:ext cx="1274548" cy="114646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Accelerating structures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0A033CB-28F6-4C4F-81DE-48CD00E69074}"/>
                </a:ext>
              </a:extLst>
            </p:cNvPr>
            <p:cNvSpPr txBox="1"/>
            <p:nvPr/>
          </p:nvSpPr>
          <p:spPr>
            <a:xfrm rot="16200000">
              <a:off x="5829718" y="2991590"/>
              <a:ext cx="1633781" cy="369332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3xQuadrupole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7DE39DF-CE65-9247-A403-5BE2867EE82C}"/>
                </a:ext>
              </a:extLst>
            </p:cNvPr>
            <p:cNvSpPr txBox="1"/>
            <p:nvPr/>
          </p:nvSpPr>
          <p:spPr>
            <a:xfrm>
              <a:off x="6122468" y="1359776"/>
              <a:ext cx="985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on movers</a:t>
              </a:r>
            </a:p>
          </p:txBody>
        </p:sp>
        <p:sp>
          <p:nvSpPr>
            <p:cNvPr id="47" name="Quad Arrow 46">
              <a:extLst>
                <a:ext uri="{FF2B5EF4-FFF2-40B4-BE49-F238E27FC236}">
                  <a16:creationId xmlns:a16="http://schemas.microsoft.com/office/drawing/2014/main" id="{32336708-18EF-814F-89A3-11C4180E3EDE}"/>
                </a:ext>
              </a:extLst>
            </p:cNvPr>
            <p:cNvSpPr/>
            <p:nvPr/>
          </p:nvSpPr>
          <p:spPr>
            <a:xfrm>
              <a:off x="6449007" y="1936828"/>
              <a:ext cx="332091" cy="332091"/>
            </a:xfrm>
            <a:prstGeom prst="quad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DFD9478-B6FD-5343-9012-73EA72A1925F}"/>
                </a:ext>
              </a:extLst>
            </p:cNvPr>
            <p:cNvSpPr txBox="1"/>
            <p:nvPr/>
          </p:nvSpPr>
          <p:spPr>
            <a:xfrm rot="16200000">
              <a:off x="6738690" y="2952479"/>
              <a:ext cx="684803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BPM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867A089-4500-584C-8FF9-606851A174F9}"/>
                </a:ext>
              </a:extLst>
            </p:cNvPr>
            <p:cNvSpPr txBox="1"/>
            <p:nvPr/>
          </p:nvSpPr>
          <p:spPr>
            <a:xfrm>
              <a:off x="6717217" y="2131782"/>
              <a:ext cx="7120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/>
                <a:t>stripline</a:t>
              </a:r>
              <a:endParaRPr lang="en-US" sz="1200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F8F6D0E3-34CD-3042-B999-DF62190F49A7}"/>
                </a:ext>
              </a:extLst>
            </p:cNvPr>
            <p:cNvSpPr txBox="1"/>
            <p:nvPr/>
          </p:nvSpPr>
          <p:spPr>
            <a:xfrm rot="16200000">
              <a:off x="5397447" y="2956629"/>
              <a:ext cx="1603837" cy="369332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err="1"/>
                <a:t>Vaccum</a:t>
              </a:r>
              <a:r>
                <a:rPr lang="en-US" dirty="0"/>
                <a:t> valve</a:t>
              </a:r>
            </a:p>
          </p:txBody>
        </p: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40AED07A-147D-D845-B1A2-8C2356EA75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0357" y="880031"/>
              <a:ext cx="442755" cy="1359155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7C3C64CD-610D-EF4A-8ED3-608F658DA842}"/>
                </a:ext>
              </a:extLst>
            </p:cNvPr>
            <p:cNvSpPr txBox="1"/>
            <p:nvPr/>
          </p:nvSpPr>
          <p:spPr>
            <a:xfrm>
              <a:off x="1624702" y="4582869"/>
              <a:ext cx="1806523" cy="646331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laser optics table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A15F309-18C8-5045-A0DE-4C7473AB7C47}"/>
                </a:ext>
              </a:extLst>
            </p:cNvPr>
            <p:cNvSpPr txBox="1"/>
            <p:nvPr/>
          </p:nvSpPr>
          <p:spPr>
            <a:xfrm rot="16200000">
              <a:off x="9988666" y="3085450"/>
              <a:ext cx="1146468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SCREEN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E9E565E-1946-AE43-BDA4-94E0E497B1B9}"/>
                </a:ext>
              </a:extLst>
            </p:cNvPr>
            <p:cNvSpPr txBox="1"/>
            <p:nvPr/>
          </p:nvSpPr>
          <p:spPr>
            <a:xfrm rot="16200000">
              <a:off x="9655939" y="4101940"/>
              <a:ext cx="180110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For emittance with quadrupole scan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3CD7F732-7ADC-7B45-A661-1C32A00BF75A}"/>
                </a:ext>
              </a:extLst>
            </p:cNvPr>
            <p:cNvSpPr txBox="1"/>
            <p:nvPr/>
          </p:nvSpPr>
          <p:spPr>
            <a:xfrm rot="16200000">
              <a:off x="7161809" y="2971357"/>
              <a:ext cx="2124299" cy="492443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RF deflector </a:t>
              </a:r>
            </a:p>
            <a:p>
              <a:pPr algn="ctr"/>
              <a:r>
                <a:rPr lang="en-US" sz="800" dirty="0"/>
                <a:t>https://</a:t>
              </a:r>
              <a:r>
                <a:rPr lang="en-US" sz="800" dirty="0" err="1"/>
                <a:t>doi.org</a:t>
              </a:r>
              <a:r>
                <a:rPr lang="en-US" sz="800" dirty="0"/>
                <a:t>/10.1016/j.nima.2006.07.050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6D3228D3-B4AE-4941-89A4-742549E7B683}"/>
                </a:ext>
              </a:extLst>
            </p:cNvPr>
            <p:cNvSpPr txBox="1"/>
            <p:nvPr/>
          </p:nvSpPr>
          <p:spPr>
            <a:xfrm rot="16200000">
              <a:off x="8377758" y="2969550"/>
              <a:ext cx="838691" cy="369332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Dipole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94445240-1F43-A14D-A89D-06710D3F2D50}"/>
                </a:ext>
              </a:extLst>
            </p:cNvPr>
            <p:cNvSpPr txBox="1"/>
            <p:nvPr/>
          </p:nvSpPr>
          <p:spPr>
            <a:xfrm rot="16200000">
              <a:off x="10453338" y="3085450"/>
              <a:ext cx="1467068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Faraday cup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100AC5CA-603B-CD40-B15F-00F01CE0DE27}"/>
                </a:ext>
              </a:extLst>
            </p:cNvPr>
            <p:cNvSpPr txBox="1"/>
            <p:nvPr/>
          </p:nvSpPr>
          <p:spPr>
            <a:xfrm rot="16200000">
              <a:off x="8943715" y="2980814"/>
              <a:ext cx="684803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BPM</a:t>
              </a:r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3B2C9692-BADD-1C44-BE79-83726A52A057}"/>
                </a:ext>
              </a:extLst>
            </p:cNvPr>
            <p:cNvGrpSpPr/>
            <p:nvPr/>
          </p:nvGrpSpPr>
          <p:grpSpPr>
            <a:xfrm rot="21121560">
              <a:off x="9407804" y="827729"/>
              <a:ext cx="2349227" cy="1892358"/>
              <a:chOff x="8732180" y="878757"/>
              <a:chExt cx="2349227" cy="1892358"/>
            </a:xfrm>
          </p:grpSpPr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8F985AD1-D6D8-2E46-AC6A-BAC084F276A0}"/>
                  </a:ext>
                </a:extLst>
              </p:cNvPr>
              <p:cNvSpPr txBox="1"/>
              <p:nvPr/>
            </p:nvSpPr>
            <p:spPr>
              <a:xfrm rot="14878441">
                <a:off x="9705723" y="1331111"/>
                <a:ext cx="1828038" cy="923330"/>
              </a:xfrm>
              <a:prstGeom prst="rect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r>
                  <a:rPr lang="en-US" dirty="0"/>
                  <a:t>shielding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A4495C3E-F593-2041-B803-DC55EC0CF26F}"/>
                  </a:ext>
                </a:extLst>
              </p:cNvPr>
              <p:cNvSpPr txBox="1"/>
              <p:nvPr/>
            </p:nvSpPr>
            <p:spPr>
              <a:xfrm rot="14878441">
                <a:off x="9278329" y="1893306"/>
                <a:ext cx="1213199" cy="3693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/>
                  <a:t>SCREEN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DDF4C2FE-7285-C148-9A6B-9DF4073814E3}"/>
                  </a:ext>
                </a:extLst>
              </p:cNvPr>
              <p:cNvSpPr txBox="1"/>
              <p:nvPr/>
            </p:nvSpPr>
            <p:spPr>
              <a:xfrm rot="14878441">
                <a:off x="9691080" y="1682834"/>
                <a:ext cx="1467068" cy="3693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/>
                  <a:t>Faraday cup</a:t>
                </a: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825F6200-50E0-4E46-8502-FA9A3D7E775F}"/>
                  </a:ext>
                </a:extLst>
              </p:cNvPr>
              <p:cNvSpPr txBox="1"/>
              <p:nvPr/>
            </p:nvSpPr>
            <p:spPr>
              <a:xfrm rot="14817791">
                <a:off x="8574444" y="2244048"/>
                <a:ext cx="684803" cy="3693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/>
                  <a:t>BPM</a:t>
                </a:r>
              </a:p>
            </p:txBody>
          </p:sp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91DD46FA-03EE-FA4B-9EBD-30D0DAF8BD0E}"/>
                </a:ext>
              </a:extLst>
            </p:cNvPr>
            <p:cNvSpPr txBox="1"/>
            <p:nvPr/>
          </p:nvSpPr>
          <p:spPr>
            <a:xfrm rot="16200000">
              <a:off x="2583107" y="2954996"/>
              <a:ext cx="1326004" cy="36933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Laser input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F6230E64-21B3-6248-B7E1-B18CC7C10BF8}"/>
                </a:ext>
              </a:extLst>
            </p:cNvPr>
            <p:cNvSpPr txBox="1"/>
            <p:nvPr/>
          </p:nvSpPr>
          <p:spPr>
            <a:xfrm>
              <a:off x="9012434" y="1887445"/>
              <a:ext cx="7120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/>
                <a:t>stripline</a:t>
              </a:r>
              <a:endParaRPr lang="en-US" sz="1200" dirty="0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904C5949-6DE5-784B-921E-691739E5EA9D}"/>
                </a:ext>
              </a:extLst>
            </p:cNvPr>
            <p:cNvSpPr txBox="1"/>
            <p:nvPr/>
          </p:nvSpPr>
          <p:spPr>
            <a:xfrm>
              <a:off x="9418954" y="1207009"/>
              <a:ext cx="9587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For energy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8F0012C2-53D8-DC49-8057-E5EAC01ED658}"/>
                </a:ext>
              </a:extLst>
            </p:cNvPr>
            <p:cNvSpPr txBox="1"/>
            <p:nvPr/>
          </p:nvSpPr>
          <p:spPr>
            <a:xfrm rot="16200000">
              <a:off x="6806013" y="2986832"/>
              <a:ext cx="1479892" cy="369332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HV corrector</a:t>
              </a:r>
            </a:p>
          </p:txBody>
        </p:sp>
        <p:sp>
          <p:nvSpPr>
            <p:cNvPr id="96" name="Left Brace 95">
              <a:extLst>
                <a:ext uri="{FF2B5EF4-FFF2-40B4-BE49-F238E27FC236}">
                  <a16:creationId xmlns:a16="http://schemas.microsoft.com/office/drawing/2014/main" id="{3A4F9573-E3C9-F443-912B-F0F2A367E6AE}"/>
                </a:ext>
              </a:extLst>
            </p:cNvPr>
            <p:cNvSpPr/>
            <p:nvPr/>
          </p:nvSpPr>
          <p:spPr>
            <a:xfrm rot="16200000">
              <a:off x="5798424" y="3293861"/>
              <a:ext cx="228941" cy="3032753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4EBF4036-CCEF-9B41-8391-C6BAE6E16660}"/>
                </a:ext>
              </a:extLst>
            </p:cNvPr>
            <p:cNvSpPr txBox="1"/>
            <p:nvPr/>
          </p:nvSpPr>
          <p:spPr>
            <a:xfrm>
              <a:off x="4164550" y="4955097"/>
              <a:ext cx="33650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1x “6GeV </a:t>
              </a:r>
              <a:r>
                <a:rPr lang="en-US" dirty="0" err="1"/>
                <a:t>linac</a:t>
              </a:r>
              <a:r>
                <a:rPr lang="en-US" dirty="0"/>
                <a:t> module”, the #0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3AEA83F0-DBD1-DF4D-B646-58B7FA8F5A9A}"/>
                </a:ext>
              </a:extLst>
            </p:cNvPr>
            <p:cNvSpPr txBox="1"/>
            <p:nvPr/>
          </p:nvSpPr>
          <p:spPr>
            <a:xfrm rot="16200000">
              <a:off x="6760040" y="3715062"/>
              <a:ext cx="659155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BLM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95C32A2C-943D-B447-925B-C3E96767D679}"/>
                </a:ext>
              </a:extLst>
            </p:cNvPr>
            <p:cNvSpPr txBox="1"/>
            <p:nvPr/>
          </p:nvSpPr>
          <p:spPr>
            <a:xfrm rot="16200000">
              <a:off x="3798826" y="3749416"/>
              <a:ext cx="659155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BLM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72F90EA-5013-C041-863F-716483A970AF}"/>
                </a:ext>
              </a:extLst>
            </p:cNvPr>
            <p:cNvSpPr txBox="1"/>
            <p:nvPr/>
          </p:nvSpPr>
          <p:spPr>
            <a:xfrm rot="16200000">
              <a:off x="8960643" y="3774737"/>
              <a:ext cx="659155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BLM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3BE1DF8A-D9E8-8E46-B1F2-FA9EB50D3A95}"/>
                </a:ext>
              </a:extLst>
            </p:cNvPr>
            <p:cNvSpPr txBox="1"/>
            <p:nvPr/>
          </p:nvSpPr>
          <p:spPr>
            <a:xfrm>
              <a:off x="4556031" y="920616"/>
              <a:ext cx="1284326" cy="276999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200" dirty="0"/>
                <a:t>Neutron monitor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8B2D1497-6B55-A745-B30E-0E2CA6ED0393}"/>
                </a:ext>
              </a:extLst>
            </p:cNvPr>
            <p:cNvSpPr txBox="1"/>
            <p:nvPr/>
          </p:nvSpPr>
          <p:spPr>
            <a:xfrm>
              <a:off x="291253" y="4067661"/>
              <a:ext cx="1284326" cy="276999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200" dirty="0"/>
                <a:t>Neutron monitor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50F388D3-DC32-554F-A4F8-71C28BFBFD55}"/>
                </a:ext>
              </a:extLst>
            </p:cNvPr>
            <p:cNvSpPr txBox="1"/>
            <p:nvPr/>
          </p:nvSpPr>
          <p:spPr>
            <a:xfrm>
              <a:off x="10773055" y="4480201"/>
              <a:ext cx="1284326" cy="276999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200" dirty="0"/>
                <a:t>Neutron monitor</a:t>
              </a:r>
            </a:p>
          </p:txBody>
        </p:sp>
        <p:sp>
          <p:nvSpPr>
            <p:cNvPr id="100" name="Left-Right Arrow 99">
              <a:extLst>
                <a:ext uri="{FF2B5EF4-FFF2-40B4-BE49-F238E27FC236}">
                  <a16:creationId xmlns:a16="http://schemas.microsoft.com/office/drawing/2014/main" id="{E78248AA-90D8-844F-8966-DCDD1B894062}"/>
                </a:ext>
              </a:extLst>
            </p:cNvPr>
            <p:cNvSpPr/>
            <p:nvPr/>
          </p:nvSpPr>
          <p:spPr>
            <a:xfrm>
              <a:off x="4376980" y="3068960"/>
              <a:ext cx="149406" cy="133500"/>
            </a:xfrm>
            <a:prstGeom prst="left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5929939-77AA-9B44-B062-5CAE3EF54780}"/>
                </a:ext>
              </a:extLst>
            </p:cNvPr>
            <p:cNvSpPr txBox="1"/>
            <p:nvPr/>
          </p:nvSpPr>
          <p:spPr>
            <a:xfrm rot="16200000">
              <a:off x="4163598" y="3352480"/>
              <a:ext cx="54694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bellow</a:t>
              </a:r>
            </a:p>
          </p:txBody>
        </p:sp>
        <p:sp>
          <p:nvSpPr>
            <p:cNvPr id="102" name="Left-Right Arrow 101">
              <a:extLst>
                <a:ext uri="{FF2B5EF4-FFF2-40B4-BE49-F238E27FC236}">
                  <a16:creationId xmlns:a16="http://schemas.microsoft.com/office/drawing/2014/main" id="{AA542015-9165-E947-8D2D-A662B9FDBFE0}"/>
                </a:ext>
              </a:extLst>
            </p:cNvPr>
            <p:cNvSpPr/>
            <p:nvPr/>
          </p:nvSpPr>
          <p:spPr>
            <a:xfrm>
              <a:off x="5847062" y="3086705"/>
              <a:ext cx="149406" cy="133500"/>
            </a:xfrm>
            <a:prstGeom prst="left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B9E49BF0-60E1-D443-8176-F11F019E46A8}"/>
                </a:ext>
              </a:extLst>
            </p:cNvPr>
            <p:cNvSpPr txBox="1"/>
            <p:nvPr/>
          </p:nvSpPr>
          <p:spPr>
            <a:xfrm rot="16200000">
              <a:off x="5633680" y="3370225"/>
              <a:ext cx="54694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bellow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81322CD-CBA8-5647-A831-27389957794A}"/>
              </a:ext>
            </a:extLst>
          </p:cNvPr>
          <p:cNvSpPr txBox="1"/>
          <p:nvPr/>
        </p:nvSpPr>
        <p:spPr>
          <a:xfrm>
            <a:off x="7174424" y="6347594"/>
            <a:ext cx="117181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Corrector around BPM</a:t>
            </a: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F0840850-57A0-924C-996F-A1310157716F}"/>
              </a:ext>
            </a:extLst>
          </p:cNvPr>
          <p:cNvSpPr/>
          <p:nvPr/>
        </p:nvSpPr>
        <p:spPr>
          <a:xfrm>
            <a:off x="4525754" y="5465940"/>
            <a:ext cx="914400" cy="914400"/>
          </a:xfrm>
          <a:prstGeom prst="ellips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PC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9973E810-B01A-CE4C-A001-220466814977}"/>
              </a:ext>
            </a:extLst>
          </p:cNvPr>
          <p:cNvSpPr/>
          <p:nvPr/>
        </p:nvSpPr>
        <p:spPr>
          <a:xfrm>
            <a:off x="5422792" y="5812357"/>
            <a:ext cx="438737" cy="203509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DD50CB2A-16D6-2A4F-9A50-9F994E6179DB}"/>
              </a:ext>
            </a:extLst>
          </p:cNvPr>
          <p:cNvSpPr/>
          <p:nvPr/>
        </p:nvSpPr>
        <p:spPr>
          <a:xfrm rot="16200000">
            <a:off x="5433057" y="5570740"/>
            <a:ext cx="735580" cy="158257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F45E0483-3E8B-AE4E-B285-89192A216121}"/>
              </a:ext>
            </a:extLst>
          </p:cNvPr>
          <p:cNvSpPr txBox="1"/>
          <p:nvPr/>
        </p:nvSpPr>
        <p:spPr>
          <a:xfrm>
            <a:off x="3618399" y="6350427"/>
            <a:ext cx="2621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single C-band RF-unit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20EC8F0-C187-1245-83C2-4B0B121C8C7B}"/>
              </a:ext>
            </a:extLst>
          </p:cNvPr>
          <p:cNvCxnSpPr>
            <a:cxnSpLocks/>
            <a:stCxn id="24" idx="2"/>
            <a:endCxn id="63" idx="3"/>
          </p:cNvCxnSpPr>
          <p:nvPr/>
        </p:nvCxnSpPr>
        <p:spPr>
          <a:xfrm>
            <a:off x="8168897" y="1305450"/>
            <a:ext cx="55062" cy="8499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A05E449-47B1-3A4A-80EF-D337015A3304}"/>
              </a:ext>
            </a:extLst>
          </p:cNvPr>
          <p:cNvSpPr txBox="1"/>
          <p:nvPr/>
        </p:nvSpPr>
        <p:spPr>
          <a:xfrm>
            <a:off x="6608181" y="659119"/>
            <a:ext cx="3121432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/>
              <a:t>Needed? How to power it?</a:t>
            </a:r>
          </a:p>
          <a:p>
            <a:pPr algn="ctr"/>
            <a:r>
              <a:rPr lang="en-US" dirty="0"/>
              <a:t>To be designed or available?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B764D0EB-4BD3-3D44-A7A4-3BAB18C672A8}"/>
              </a:ext>
            </a:extLst>
          </p:cNvPr>
          <p:cNvSpPr txBox="1"/>
          <p:nvPr/>
        </p:nvSpPr>
        <p:spPr>
          <a:xfrm rot="16200000">
            <a:off x="2980532" y="4269192"/>
            <a:ext cx="146706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Faraday cup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4F50D5-F9B9-454D-B95D-F028885A06A1}"/>
              </a:ext>
            </a:extLst>
          </p:cNvPr>
          <p:cNvSpPr txBox="1"/>
          <p:nvPr/>
        </p:nvSpPr>
        <p:spPr>
          <a:xfrm rot="16200000">
            <a:off x="3547009" y="4750563"/>
            <a:ext cx="8451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switchable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E690A7-EB6A-324A-85DD-9294F49DEF4D}"/>
              </a:ext>
            </a:extLst>
          </p:cNvPr>
          <p:cNvSpPr txBox="1"/>
          <p:nvPr/>
        </p:nvSpPr>
        <p:spPr>
          <a:xfrm>
            <a:off x="5170719" y="4420256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3.9m long</a:t>
            </a:r>
          </a:p>
        </p:txBody>
      </p:sp>
    </p:spTree>
    <p:extLst>
      <p:ext uri="{BB962C8B-B14F-4D97-AF65-F5344CB8AC3E}">
        <p14:creationId xmlns:p14="http://schemas.microsoft.com/office/powerpoint/2010/main" val="1395062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C1DF6C0C-2E15-7D4C-B20D-811EE74AB540}"/>
              </a:ext>
            </a:extLst>
          </p:cNvPr>
          <p:cNvCxnSpPr>
            <a:cxnSpLocks/>
            <a:stCxn id="6" idx="3"/>
            <a:endCxn id="71" idx="2"/>
          </p:cNvCxnSpPr>
          <p:nvPr/>
        </p:nvCxnSpPr>
        <p:spPr>
          <a:xfrm>
            <a:off x="932711" y="2847319"/>
            <a:ext cx="10094087" cy="864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E66CD35-1BDF-BC4D-86DB-9DE2EDC99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 Beam line Layout COLD Phase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208E68-79FB-8E40-9583-D26C67FE02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B2B886-8CA0-604F-ADE7-E90E1D9C852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l  COLD 5th update meeting l WP11-BD, 26th Sep 2025 l S.M.Liuzzo et al.</a:t>
            </a:r>
            <a:endParaRPr lang="fr-FR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135DDC7-AEFB-934E-82A6-1FB8BFB2A9B0}"/>
              </a:ext>
            </a:extLst>
          </p:cNvPr>
          <p:cNvSpPr txBox="1"/>
          <p:nvPr/>
        </p:nvSpPr>
        <p:spPr>
          <a:xfrm>
            <a:off x="2889769" y="2181506"/>
            <a:ext cx="7120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stripline</a:t>
            </a:r>
            <a:endParaRPr lang="en-US" sz="1200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A7966799-365E-4943-AE96-35726431D89C}"/>
              </a:ext>
            </a:extLst>
          </p:cNvPr>
          <p:cNvSpPr/>
          <p:nvPr/>
        </p:nvSpPr>
        <p:spPr>
          <a:xfrm>
            <a:off x="8707201" y="130519"/>
            <a:ext cx="324479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err="1">
                <a:solidFill>
                  <a:schemeClr val="bg1"/>
                </a:solidFill>
              </a:rPr>
              <a:t>A.Cianchi</a:t>
            </a:r>
            <a:r>
              <a:rPr lang="en-US" sz="1000" dirty="0">
                <a:solidFill>
                  <a:schemeClr val="bg1"/>
                </a:solidFill>
              </a:rPr>
              <a:t>: https://</a:t>
            </a:r>
            <a:r>
              <a:rPr lang="en-US" sz="1000" dirty="0" err="1">
                <a:solidFill>
                  <a:schemeClr val="bg1"/>
                </a:solidFill>
              </a:rPr>
              <a:t>jacow.org</a:t>
            </a:r>
            <a:r>
              <a:rPr lang="en-US" sz="1000" dirty="0">
                <a:solidFill>
                  <a:schemeClr val="bg1"/>
                </a:solidFill>
              </a:rPr>
              <a:t>/e08/papers/MOPC068.pdf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E90D924-2BB4-9C4E-9E1C-21D4D72014BB}"/>
              </a:ext>
            </a:extLst>
          </p:cNvPr>
          <p:cNvSpPr/>
          <p:nvPr/>
        </p:nvSpPr>
        <p:spPr>
          <a:xfrm>
            <a:off x="8799076" y="352833"/>
            <a:ext cx="313579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err="1">
                <a:solidFill>
                  <a:schemeClr val="bg1"/>
                </a:solidFill>
              </a:rPr>
              <a:t>L.Badano</a:t>
            </a:r>
            <a:r>
              <a:rPr lang="en-US" sz="1000" dirty="0">
                <a:solidFill>
                  <a:schemeClr val="bg1"/>
                </a:solidFill>
              </a:rPr>
              <a:t>: https://</a:t>
            </a:r>
            <a:r>
              <a:rPr lang="en-US" sz="1000" dirty="0" err="1">
                <a:solidFill>
                  <a:schemeClr val="bg1"/>
                </a:solidFill>
              </a:rPr>
              <a:t>jacow.org</a:t>
            </a:r>
            <a:r>
              <a:rPr lang="en-US" sz="1000" dirty="0">
                <a:solidFill>
                  <a:schemeClr val="bg1"/>
                </a:solidFill>
              </a:rPr>
              <a:t>/d07/papers/TUPC11.pdf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EBF4036-CCEF-9B41-8391-C6BAE6E16660}"/>
              </a:ext>
            </a:extLst>
          </p:cNvPr>
          <p:cNvSpPr txBox="1"/>
          <p:nvPr/>
        </p:nvSpPr>
        <p:spPr>
          <a:xfrm>
            <a:off x="3601822" y="4380463"/>
            <a:ext cx="2207787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1x “6GeV </a:t>
            </a:r>
            <a:r>
              <a:rPr lang="en-US" dirty="0" err="1"/>
              <a:t>linac</a:t>
            </a:r>
            <a:r>
              <a:rPr lang="en-US" dirty="0"/>
              <a:t> module”, prototype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1CB6C85-5971-9A47-879F-787F0BB2823C}"/>
              </a:ext>
            </a:extLst>
          </p:cNvPr>
          <p:cNvGrpSpPr/>
          <p:nvPr/>
        </p:nvGrpSpPr>
        <p:grpSpPr>
          <a:xfrm>
            <a:off x="291253" y="928219"/>
            <a:ext cx="3132788" cy="3350746"/>
            <a:chOff x="291253" y="643893"/>
            <a:chExt cx="4014636" cy="429394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FC5F4D2-7104-CC40-BCDC-D28D58A47CFB}"/>
                </a:ext>
              </a:extLst>
            </p:cNvPr>
            <p:cNvSpPr txBox="1"/>
            <p:nvPr/>
          </p:nvSpPr>
          <p:spPr>
            <a:xfrm>
              <a:off x="439075" y="2925714"/>
              <a:ext cx="674199" cy="35497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200" dirty="0"/>
                <a:t>GUN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DA2A2FE-8943-904B-A612-9A754D2E755C}"/>
                </a:ext>
              </a:extLst>
            </p:cNvPr>
            <p:cNvSpPr txBox="1"/>
            <p:nvPr/>
          </p:nvSpPr>
          <p:spPr>
            <a:xfrm rot="16200000">
              <a:off x="816848" y="2961423"/>
              <a:ext cx="1255546" cy="35497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200" dirty="0"/>
                <a:t>SOLENOID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B32AF38-7A72-144D-A610-E2863D47C2F7}"/>
                </a:ext>
              </a:extLst>
            </p:cNvPr>
            <p:cNvSpPr txBox="1"/>
            <p:nvPr/>
          </p:nvSpPr>
          <p:spPr>
            <a:xfrm>
              <a:off x="933415" y="1446397"/>
              <a:ext cx="985167" cy="552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/>
                <a:t>on movers</a:t>
              </a:r>
            </a:p>
          </p:txBody>
        </p:sp>
        <p:sp>
          <p:nvSpPr>
            <p:cNvPr id="20" name="Quad Arrow 19">
              <a:extLst>
                <a:ext uri="{FF2B5EF4-FFF2-40B4-BE49-F238E27FC236}">
                  <a16:creationId xmlns:a16="http://schemas.microsoft.com/office/drawing/2014/main" id="{9D24BC51-9D3C-CF49-B919-E34F285796EB}"/>
                </a:ext>
              </a:extLst>
            </p:cNvPr>
            <p:cNvSpPr/>
            <p:nvPr/>
          </p:nvSpPr>
          <p:spPr>
            <a:xfrm>
              <a:off x="1259955" y="2023449"/>
              <a:ext cx="332091" cy="332091"/>
            </a:xfrm>
            <a:prstGeom prst="quad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D2EFBC6-D714-2948-B01E-11C45EEE5E77}"/>
                </a:ext>
              </a:extLst>
            </p:cNvPr>
            <p:cNvSpPr txBox="1"/>
            <p:nvPr/>
          </p:nvSpPr>
          <p:spPr>
            <a:xfrm rot="16200000">
              <a:off x="1648015" y="2959658"/>
              <a:ext cx="1341825" cy="354971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200" dirty="0"/>
                <a:t>HV corrector</a:t>
              </a: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12D3D178-60C6-6F4D-9FB8-487156E262E1}"/>
                </a:ext>
              </a:extLst>
            </p:cNvPr>
            <p:cNvGrpSpPr/>
            <p:nvPr/>
          </p:nvGrpSpPr>
          <p:grpSpPr>
            <a:xfrm>
              <a:off x="3247766" y="643893"/>
              <a:ext cx="951520" cy="2996013"/>
              <a:chOff x="1478631" y="401142"/>
              <a:chExt cx="951520" cy="2996013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5D87B5E-EC04-EC4C-A02E-91168936066E}"/>
                  </a:ext>
                </a:extLst>
              </p:cNvPr>
              <p:cNvSpPr txBox="1"/>
              <p:nvPr/>
            </p:nvSpPr>
            <p:spPr>
              <a:xfrm rot="16200000">
                <a:off x="1409059" y="2691526"/>
                <a:ext cx="1056287" cy="354971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SCREEN</a:t>
                </a:r>
              </a:p>
            </p:txBody>
          </p: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E46098B1-D347-CD45-A58F-F12B11FF87E0}"/>
                  </a:ext>
                </a:extLst>
              </p:cNvPr>
              <p:cNvGrpSpPr/>
              <p:nvPr/>
            </p:nvGrpSpPr>
            <p:grpSpPr>
              <a:xfrm>
                <a:off x="1528897" y="401142"/>
                <a:ext cx="792088" cy="1242550"/>
                <a:chOff x="1095795" y="-6365401"/>
                <a:chExt cx="2044700" cy="3207526"/>
              </a:xfrm>
            </p:grpSpPr>
            <p:pic>
              <p:nvPicPr>
                <p:cNvPr id="10" name="Picture 9">
                  <a:extLst>
                    <a:ext uri="{FF2B5EF4-FFF2-40B4-BE49-F238E27FC236}">
                      <a16:creationId xmlns:a16="http://schemas.microsoft.com/office/drawing/2014/main" id="{AA94895B-A0BD-8A48-BBA0-A2146DCFFA7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95795" y="-6365401"/>
                  <a:ext cx="2044700" cy="2679700"/>
                </a:xfrm>
                <a:prstGeom prst="rect">
                  <a:avLst/>
                </a:prstGeom>
              </p:spPr>
            </p:pic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097DD8CD-8910-E043-973E-AC654B4C56AF}"/>
                    </a:ext>
                  </a:extLst>
                </p:cNvPr>
                <p:cNvSpPr txBox="1"/>
                <p:nvPr/>
              </p:nvSpPr>
              <p:spPr>
                <a:xfrm>
                  <a:off x="1256338" y="-3768758"/>
                  <a:ext cx="1783672" cy="6108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" dirty="0"/>
                    <a:t>From Compact Light CDR</a:t>
                  </a:r>
                </a:p>
              </p:txBody>
            </p:sp>
          </p:grpSp>
          <p:sp>
            <p:nvSpPr>
              <p:cNvPr id="22" name="Lightning Bolt 21">
                <a:extLst>
                  <a:ext uri="{FF2B5EF4-FFF2-40B4-BE49-F238E27FC236}">
                    <a16:creationId xmlns:a16="http://schemas.microsoft.com/office/drawing/2014/main" id="{09873827-FDAD-4D4D-BBB2-3A467DF31788}"/>
                  </a:ext>
                </a:extLst>
              </p:cNvPr>
              <p:cNvSpPr/>
              <p:nvPr/>
            </p:nvSpPr>
            <p:spPr>
              <a:xfrm>
                <a:off x="1798147" y="1898721"/>
                <a:ext cx="226912" cy="226912"/>
              </a:xfrm>
              <a:prstGeom prst="lightningBol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F14580F-096E-BF4C-B45A-4D8F9F218338}"/>
                  </a:ext>
                </a:extLst>
              </p:cNvPr>
              <p:cNvSpPr txBox="1"/>
              <p:nvPr/>
            </p:nvSpPr>
            <p:spPr>
              <a:xfrm>
                <a:off x="1478631" y="1616477"/>
                <a:ext cx="951520" cy="2958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destructive</a:t>
                </a: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7D377F7-CF28-7545-BC7E-7946F915D926}"/>
                </a:ext>
              </a:extLst>
            </p:cNvPr>
            <p:cNvGrpSpPr/>
            <p:nvPr/>
          </p:nvGrpSpPr>
          <p:grpSpPr>
            <a:xfrm>
              <a:off x="2196915" y="1035005"/>
              <a:ext cx="829702" cy="817730"/>
              <a:chOff x="2110349" y="4862971"/>
              <a:chExt cx="829702" cy="817730"/>
            </a:xfrm>
          </p:grpSpPr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F59AB762-599B-9E42-A25D-E848AFCE58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1869" y="4862971"/>
                <a:ext cx="818182" cy="655340"/>
              </a:xfrm>
              <a:prstGeom prst="rect">
                <a:avLst/>
              </a:prstGeom>
            </p:spPr>
          </p:pic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50358EE-443A-C342-8A28-BECB723CB50D}"/>
                  </a:ext>
                </a:extLst>
              </p:cNvPr>
              <p:cNvSpPr txBox="1"/>
              <p:nvPr/>
            </p:nvSpPr>
            <p:spPr>
              <a:xfrm>
                <a:off x="2110349" y="5483495"/>
                <a:ext cx="758423" cy="1972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" dirty="0"/>
                  <a:t>sparc-mm-06/001</a:t>
                </a: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D367FB7-211A-4640-8AC1-6988CAFE82A8}"/>
                </a:ext>
              </a:extLst>
            </p:cNvPr>
            <p:cNvSpPr txBox="1"/>
            <p:nvPr/>
          </p:nvSpPr>
          <p:spPr>
            <a:xfrm rot="16200000">
              <a:off x="1794846" y="2976485"/>
              <a:ext cx="1953985" cy="35497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200" dirty="0"/>
                <a:t>Current transformer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03DAE50-2410-064E-898B-709ABF400A02}"/>
                </a:ext>
              </a:extLst>
            </p:cNvPr>
            <p:cNvSpPr txBox="1"/>
            <p:nvPr/>
          </p:nvSpPr>
          <p:spPr>
            <a:xfrm rot="16200000">
              <a:off x="3786002" y="2945070"/>
              <a:ext cx="684803" cy="35497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200" dirty="0"/>
                <a:t>BPM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24CE8E3-AF34-F741-B0A5-E12A11E3BA8E}"/>
                </a:ext>
              </a:extLst>
            </p:cNvPr>
            <p:cNvSpPr txBox="1"/>
            <p:nvPr/>
          </p:nvSpPr>
          <p:spPr>
            <a:xfrm rot="16200000">
              <a:off x="1137433" y="2950489"/>
              <a:ext cx="1446343" cy="354971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200" dirty="0" err="1"/>
                <a:t>Vaccum</a:t>
              </a:r>
              <a:r>
                <a:rPr lang="en-US" sz="1200" dirty="0"/>
                <a:t> valve</a:t>
              </a:r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CEE58C2E-4C20-B84D-8EC3-B6F954DF8B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8561" y="912611"/>
              <a:ext cx="442755" cy="1359155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7C3C64CD-610D-EF4A-8ED3-608F658DA842}"/>
                </a:ext>
              </a:extLst>
            </p:cNvPr>
            <p:cNvSpPr txBox="1"/>
            <p:nvPr/>
          </p:nvSpPr>
          <p:spPr>
            <a:xfrm>
              <a:off x="1624702" y="4582869"/>
              <a:ext cx="1806522" cy="354971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200" dirty="0"/>
                <a:t>laser optics table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91DD46FA-03EE-FA4B-9EBD-30D0DAF8BD0E}"/>
                </a:ext>
              </a:extLst>
            </p:cNvPr>
            <p:cNvSpPr txBox="1"/>
            <p:nvPr/>
          </p:nvSpPr>
          <p:spPr>
            <a:xfrm rot="16200000">
              <a:off x="2641957" y="2962177"/>
              <a:ext cx="1208300" cy="35497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Laser input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95C32A2C-943D-B447-925B-C3E96767D679}"/>
                </a:ext>
              </a:extLst>
            </p:cNvPr>
            <p:cNvSpPr txBox="1"/>
            <p:nvPr/>
          </p:nvSpPr>
          <p:spPr>
            <a:xfrm rot="16200000">
              <a:off x="3798826" y="3756595"/>
              <a:ext cx="659155" cy="35497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200" dirty="0"/>
                <a:t>BLM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8B2D1497-6B55-A745-B30E-0E2CA6ED0393}"/>
                </a:ext>
              </a:extLst>
            </p:cNvPr>
            <p:cNvSpPr txBox="1"/>
            <p:nvPr/>
          </p:nvSpPr>
          <p:spPr>
            <a:xfrm>
              <a:off x="291253" y="4067661"/>
              <a:ext cx="1409614" cy="31553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000" dirty="0"/>
                <a:t>Neutron monitor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D661648-8FA1-424F-9F37-766BAA4ADC0E}"/>
              </a:ext>
            </a:extLst>
          </p:cNvPr>
          <p:cNvGrpSpPr/>
          <p:nvPr/>
        </p:nvGrpSpPr>
        <p:grpSpPr>
          <a:xfrm>
            <a:off x="7630163" y="929814"/>
            <a:ext cx="3696315" cy="3606335"/>
            <a:chOff x="7603199" y="831436"/>
            <a:chExt cx="4512817" cy="4386501"/>
          </a:xfrm>
        </p:grpSpPr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373D386E-7BC6-DD41-B1AC-54E547E9199D}"/>
                </a:ext>
              </a:extLst>
            </p:cNvPr>
            <p:cNvCxnSpPr>
              <a:cxnSpLocks/>
              <a:endCxn id="77" idx="2"/>
            </p:cNvCxnSpPr>
            <p:nvPr/>
          </p:nvCxnSpPr>
          <p:spPr>
            <a:xfrm flipV="1">
              <a:off x="8740641" y="1660282"/>
              <a:ext cx="2506953" cy="13983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E950F819-F679-734F-B886-4E7DC6D110EB}"/>
                </a:ext>
              </a:extLst>
            </p:cNvPr>
            <p:cNvSpPr txBox="1"/>
            <p:nvPr/>
          </p:nvSpPr>
          <p:spPr>
            <a:xfrm rot="16200000">
              <a:off x="10317948" y="2874391"/>
              <a:ext cx="2075275" cy="789103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 sz="1200" dirty="0"/>
            </a:p>
            <a:p>
              <a:pPr algn="ctr"/>
              <a:endParaRPr lang="en-US" sz="1200" dirty="0"/>
            </a:p>
            <a:p>
              <a:pPr algn="ctr"/>
              <a:r>
                <a:rPr lang="en-US" sz="1200" dirty="0"/>
                <a:t>shielding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A15F309-18C8-5045-A0DE-4C7473AB7C47}"/>
                </a:ext>
              </a:extLst>
            </p:cNvPr>
            <p:cNvSpPr txBox="1"/>
            <p:nvPr/>
          </p:nvSpPr>
          <p:spPr>
            <a:xfrm rot="16200000">
              <a:off x="10060611" y="3101022"/>
              <a:ext cx="1002580" cy="33818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200" dirty="0"/>
                <a:t>SCREEN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E9E565E-1946-AE43-BDA4-94E0E497B1B9}"/>
                </a:ext>
              </a:extLst>
            </p:cNvPr>
            <p:cNvSpPr txBox="1"/>
            <p:nvPr/>
          </p:nvSpPr>
          <p:spPr>
            <a:xfrm rot="16200000">
              <a:off x="9655939" y="4091926"/>
              <a:ext cx="1801107" cy="450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For emittance with quadrupole scan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3CD7F732-7ADC-7B45-A661-1C32A00BF75A}"/>
                </a:ext>
              </a:extLst>
            </p:cNvPr>
            <p:cNvSpPr txBox="1"/>
            <p:nvPr/>
          </p:nvSpPr>
          <p:spPr>
            <a:xfrm rot="16200000">
              <a:off x="7388282" y="3001515"/>
              <a:ext cx="1671355" cy="432128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RF deflector </a:t>
              </a:r>
            </a:p>
            <a:p>
              <a:pPr algn="ctr"/>
              <a:r>
                <a:rPr lang="en-US" sz="500" dirty="0"/>
                <a:t>https://</a:t>
              </a:r>
              <a:r>
                <a:rPr lang="en-US" sz="500" dirty="0" err="1"/>
                <a:t>doi.org</a:t>
              </a:r>
              <a:r>
                <a:rPr lang="en-US" sz="500" dirty="0"/>
                <a:t>/10.1016/j.nima.2006.07.050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6D3228D3-B4AE-4941-89A4-742549E7B683}"/>
                </a:ext>
              </a:extLst>
            </p:cNvPr>
            <p:cNvSpPr txBox="1"/>
            <p:nvPr/>
          </p:nvSpPr>
          <p:spPr>
            <a:xfrm rot="16200000">
              <a:off x="8421575" y="2985123"/>
              <a:ext cx="751057" cy="338187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200" dirty="0"/>
                <a:t>Dipole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94445240-1F43-A14D-A89D-06710D3F2D50}"/>
                </a:ext>
              </a:extLst>
            </p:cNvPr>
            <p:cNvSpPr txBox="1"/>
            <p:nvPr/>
          </p:nvSpPr>
          <p:spPr>
            <a:xfrm rot="16200000">
              <a:off x="10555922" y="3101022"/>
              <a:ext cx="1261900" cy="33818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200" dirty="0"/>
                <a:t>Faraday cup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100AC5CA-603B-CD40-B15F-00F01CE0DE27}"/>
                </a:ext>
              </a:extLst>
            </p:cNvPr>
            <p:cNvSpPr txBox="1"/>
            <p:nvPr/>
          </p:nvSpPr>
          <p:spPr>
            <a:xfrm rot="16200000">
              <a:off x="8971032" y="2996387"/>
              <a:ext cx="630171" cy="33818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200" dirty="0"/>
                <a:t>BPM</a:t>
              </a:r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3B2C9692-BADD-1C44-BE79-83726A52A057}"/>
                </a:ext>
              </a:extLst>
            </p:cNvPr>
            <p:cNvGrpSpPr/>
            <p:nvPr/>
          </p:nvGrpSpPr>
          <p:grpSpPr>
            <a:xfrm rot="21121560">
              <a:off x="9421731" y="831436"/>
              <a:ext cx="2266542" cy="1865043"/>
              <a:chOff x="8747753" y="878756"/>
              <a:chExt cx="2266542" cy="1865043"/>
            </a:xfrm>
          </p:grpSpPr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8F985AD1-D6D8-2E46-AC6A-BAC084F276A0}"/>
                  </a:ext>
                </a:extLst>
              </p:cNvPr>
              <p:cNvSpPr txBox="1"/>
              <p:nvPr/>
            </p:nvSpPr>
            <p:spPr>
              <a:xfrm rot="14878441">
                <a:off x="9705724" y="1398224"/>
                <a:ext cx="1828039" cy="789103"/>
              </a:xfrm>
              <a:prstGeom prst="rect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sz="1200" dirty="0"/>
              </a:p>
              <a:p>
                <a:pPr algn="ctr"/>
                <a:endParaRPr lang="en-US" sz="1200" dirty="0"/>
              </a:p>
              <a:p>
                <a:pPr algn="ctr"/>
                <a:r>
                  <a:rPr lang="en-US" sz="1200" dirty="0"/>
                  <a:t>shielding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A4495C3E-F593-2041-B803-DC55EC0CF26F}"/>
                  </a:ext>
                </a:extLst>
              </p:cNvPr>
              <p:cNvSpPr txBox="1"/>
              <p:nvPr/>
            </p:nvSpPr>
            <p:spPr>
              <a:xfrm rot="14878441">
                <a:off x="9278328" y="1908879"/>
                <a:ext cx="1213199" cy="33818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SCREEN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DDF4C2FE-7285-C148-9A6B-9DF4073814E3}"/>
                  </a:ext>
                </a:extLst>
              </p:cNvPr>
              <p:cNvSpPr txBox="1"/>
              <p:nvPr/>
            </p:nvSpPr>
            <p:spPr>
              <a:xfrm rot="14878441">
                <a:off x="9691080" y="1698406"/>
                <a:ext cx="1467068" cy="33818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Faraday cup</a:t>
                </a: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825F6200-50E0-4E46-8502-FA9A3D7E775F}"/>
                  </a:ext>
                </a:extLst>
              </p:cNvPr>
              <p:cNvSpPr txBox="1"/>
              <p:nvPr/>
            </p:nvSpPr>
            <p:spPr>
              <a:xfrm rot="14817791">
                <a:off x="8601761" y="2259620"/>
                <a:ext cx="630171" cy="33818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BPM</a:t>
                </a:r>
              </a:p>
            </p:txBody>
          </p:sp>
        </p:grp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F6230E64-21B3-6248-B7E1-B18CC7C10BF8}"/>
                </a:ext>
              </a:extLst>
            </p:cNvPr>
            <p:cNvSpPr txBox="1"/>
            <p:nvPr/>
          </p:nvSpPr>
          <p:spPr>
            <a:xfrm>
              <a:off x="9012434" y="1887445"/>
              <a:ext cx="763661" cy="2994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err="1"/>
                <a:t>stripline</a:t>
              </a:r>
              <a:endParaRPr lang="en-US" sz="1000" dirty="0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904C5949-6DE5-784B-921E-691739E5EA9D}"/>
                </a:ext>
              </a:extLst>
            </p:cNvPr>
            <p:cNvSpPr txBox="1"/>
            <p:nvPr/>
          </p:nvSpPr>
          <p:spPr>
            <a:xfrm>
              <a:off x="9355077" y="1117391"/>
              <a:ext cx="978943" cy="2994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For energy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8F0012C2-53D8-DC49-8057-E5EAC01ED658}"/>
                </a:ext>
              </a:extLst>
            </p:cNvPr>
            <p:cNvSpPr txBox="1"/>
            <p:nvPr/>
          </p:nvSpPr>
          <p:spPr>
            <a:xfrm rot="16200000">
              <a:off x="7135493" y="3030025"/>
              <a:ext cx="1273599" cy="338187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200" dirty="0"/>
                <a:t>HV corrector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72F90EA-5013-C041-863F-716483A970AF}"/>
                </a:ext>
              </a:extLst>
            </p:cNvPr>
            <p:cNvSpPr txBox="1"/>
            <p:nvPr/>
          </p:nvSpPr>
          <p:spPr>
            <a:xfrm rot="16200000">
              <a:off x="8985858" y="3790309"/>
              <a:ext cx="608723" cy="33818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200" dirty="0"/>
                <a:t>BLM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50F388D3-DC32-554F-A4F8-71C28BFBFD55}"/>
                </a:ext>
              </a:extLst>
            </p:cNvPr>
            <p:cNvSpPr txBox="1"/>
            <p:nvPr/>
          </p:nvSpPr>
          <p:spPr>
            <a:xfrm>
              <a:off x="10773053" y="4480201"/>
              <a:ext cx="1342963" cy="299487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000" dirty="0"/>
                <a:t>Neutron monitor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9368C54-81B8-D640-870F-8A0F4DE68279}"/>
              </a:ext>
            </a:extLst>
          </p:cNvPr>
          <p:cNvGrpSpPr/>
          <p:nvPr/>
        </p:nvGrpSpPr>
        <p:grpSpPr>
          <a:xfrm>
            <a:off x="3441103" y="1148507"/>
            <a:ext cx="2400483" cy="3067751"/>
            <a:chOff x="4376980" y="880031"/>
            <a:chExt cx="3164917" cy="4044677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650BBAC9-C15D-9245-8AA5-8AA26DBCC54B}"/>
                </a:ext>
              </a:extLst>
            </p:cNvPr>
            <p:cNvSpPr/>
            <p:nvPr/>
          </p:nvSpPr>
          <p:spPr>
            <a:xfrm>
              <a:off x="4541667" y="2587690"/>
              <a:ext cx="1274548" cy="114646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Acc. structures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0A033CB-28F6-4C4F-81DE-48CD00E69074}"/>
                </a:ext>
              </a:extLst>
            </p:cNvPr>
            <p:cNvSpPr txBox="1"/>
            <p:nvPr/>
          </p:nvSpPr>
          <p:spPr>
            <a:xfrm rot="16200000">
              <a:off x="5890827" y="2993650"/>
              <a:ext cx="1511561" cy="365209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200" dirty="0"/>
                <a:t>3xQuadrupole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7DE39DF-CE65-9247-A403-5BE2867EE82C}"/>
                </a:ext>
              </a:extLst>
            </p:cNvPr>
            <p:cNvSpPr txBox="1"/>
            <p:nvPr/>
          </p:nvSpPr>
          <p:spPr>
            <a:xfrm>
              <a:off x="6122468" y="1359775"/>
              <a:ext cx="985167" cy="568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/>
                <a:t>on movers</a:t>
              </a:r>
            </a:p>
          </p:txBody>
        </p:sp>
        <p:sp>
          <p:nvSpPr>
            <p:cNvPr id="47" name="Quad Arrow 46">
              <a:extLst>
                <a:ext uri="{FF2B5EF4-FFF2-40B4-BE49-F238E27FC236}">
                  <a16:creationId xmlns:a16="http://schemas.microsoft.com/office/drawing/2014/main" id="{32336708-18EF-814F-89A3-11C4180E3EDE}"/>
                </a:ext>
              </a:extLst>
            </p:cNvPr>
            <p:cNvSpPr/>
            <p:nvPr/>
          </p:nvSpPr>
          <p:spPr>
            <a:xfrm>
              <a:off x="6449007" y="1936828"/>
              <a:ext cx="332091" cy="332091"/>
            </a:xfrm>
            <a:prstGeom prst="quad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DFD9478-B6FD-5343-9012-73EA72A1925F}"/>
                </a:ext>
              </a:extLst>
            </p:cNvPr>
            <p:cNvSpPr txBox="1"/>
            <p:nvPr/>
          </p:nvSpPr>
          <p:spPr>
            <a:xfrm rot="16200000">
              <a:off x="6739553" y="2954540"/>
              <a:ext cx="683077" cy="36520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200" dirty="0"/>
                <a:t>BPM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867A089-4500-584C-8FF9-606851A174F9}"/>
                </a:ext>
              </a:extLst>
            </p:cNvPr>
            <p:cNvSpPr txBox="1"/>
            <p:nvPr/>
          </p:nvSpPr>
          <p:spPr>
            <a:xfrm>
              <a:off x="6717217" y="2131782"/>
              <a:ext cx="824680" cy="3246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err="1"/>
                <a:t>stripline</a:t>
              </a:r>
              <a:endParaRPr lang="en-US" sz="1000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F8F6D0E3-34CD-3042-B999-DF62190F49A7}"/>
                </a:ext>
              </a:extLst>
            </p:cNvPr>
            <p:cNvSpPr txBox="1"/>
            <p:nvPr/>
          </p:nvSpPr>
          <p:spPr>
            <a:xfrm rot="16200000">
              <a:off x="5455335" y="2958689"/>
              <a:ext cx="1488058" cy="365209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200" dirty="0" err="1"/>
                <a:t>Vaccum</a:t>
              </a:r>
              <a:r>
                <a:rPr lang="en-US" sz="1200" dirty="0"/>
                <a:t> valve</a:t>
              </a:r>
            </a:p>
          </p:txBody>
        </p: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40AED07A-147D-D845-B1A2-8C2356EA75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0357" y="880031"/>
              <a:ext cx="442755" cy="1359155"/>
            </a:xfrm>
            <a:prstGeom prst="rect">
              <a:avLst/>
            </a:prstGeom>
          </p:spPr>
        </p:pic>
        <p:sp>
          <p:nvSpPr>
            <p:cNvPr id="96" name="Left Brace 95">
              <a:extLst>
                <a:ext uri="{FF2B5EF4-FFF2-40B4-BE49-F238E27FC236}">
                  <a16:creationId xmlns:a16="http://schemas.microsoft.com/office/drawing/2014/main" id="{3A4F9573-E3C9-F443-912B-F0F2A367E6AE}"/>
                </a:ext>
              </a:extLst>
            </p:cNvPr>
            <p:cNvSpPr/>
            <p:nvPr/>
          </p:nvSpPr>
          <p:spPr>
            <a:xfrm rot="16200000">
              <a:off x="5798424" y="3293861"/>
              <a:ext cx="228941" cy="3032753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3AEA83F0-DBD1-DF4D-B646-58B7FA8F5A9A}"/>
                </a:ext>
              </a:extLst>
            </p:cNvPr>
            <p:cNvSpPr txBox="1"/>
            <p:nvPr/>
          </p:nvSpPr>
          <p:spPr>
            <a:xfrm rot="16200000">
              <a:off x="6759703" y="3717122"/>
              <a:ext cx="659829" cy="36520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200" dirty="0"/>
                <a:t>BLM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3BE1DF8A-D9E8-8E46-B1F2-FA9EB50D3A95}"/>
                </a:ext>
              </a:extLst>
            </p:cNvPr>
            <p:cNvSpPr txBox="1"/>
            <p:nvPr/>
          </p:nvSpPr>
          <p:spPr>
            <a:xfrm>
              <a:off x="4556031" y="920616"/>
              <a:ext cx="1450270" cy="32463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000" dirty="0"/>
                <a:t>Neutron monitor</a:t>
              </a:r>
            </a:p>
          </p:txBody>
        </p:sp>
        <p:sp>
          <p:nvSpPr>
            <p:cNvPr id="100" name="Left-Right Arrow 99">
              <a:extLst>
                <a:ext uri="{FF2B5EF4-FFF2-40B4-BE49-F238E27FC236}">
                  <a16:creationId xmlns:a16="http://schemas.microsoft.com/office/drawing/2014/main" id="{E78248AA-90D8-844F-8966-DCDD1B894062}"/>
                </a:ext>
              </a:extLst>
            </p:cNvPr>
            <p:cNvSpPr/>
            <p:nvPr/>
          </p:nvSpPr>
          <p:spPr>
            <a:xfrm>
              <a:off x="4376980" y="3068960"/>
              <a:ext cx="149406" cy="133500"/>
            </a:xfrm>
            <a:prstGeom prst="left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02" name="Left-Right Arrow 101">
              <a:extLst>
                <a:ext uri="{FF2B5EF4-FFF2-40B4-BE49-F238E27FC236}">
                  <a16:creationId xmlns:a16="http://schemas.microsoft.com/office/drawing/2014/main" id="{AA542015-9165-E947-8D2D-A662B9FDBFE0}"/>
                </a:ext>
              </a:extLst>
            </p:cNvPr>
            <p:cNvSpPr/>
            <p:nvPr/>
          </p:nvSpPr>
          <p:spPr>
            <a:xfrm>
              <a:off x="5847062" y="3086705"/>
              <a:ext cx="149406" cy="133500"/>
            </a:xfrm>
            <a:prstGeom prst="left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B9E49BF0-60E1-D443-8176-F11F019E46A8}"/>
                </a:ext>
              </a:extLst>
            </p:cNvPr>
            <p:cNvSpPr txBox="1"/>
            <p:nvPr/>
          </p:nvSpPr>
          <p:spPr>
            <a:xfrm rot="16200000">
              <a:off x="5619507" y="3361453"/>
              <a:ext cx="575290" cy="263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/>
                <a:t>bellow</a:t>
              </a:r>
            </a:p>
          </p:txBody>
        </p:sp>
      </p:grpSp>
      <p:sp>
        <p:nvSpPr>
          <p:cNvPr id="132" name="TextBox 131">
            <a:extLst>
              <a:ext uri="{FF2B5EF4-FFF2-40B4-BE49-F238E27FC236}">
                <a16:creationId xmlns:a16="http://schemas.microsoft.com/office/drawing/2014/main" id="{0355D6B1-2D0F-8B4C-8E73-B1E4E617B429}"/>
              </a:ext>
            </a:extLst>
          </p:cNvPr>
          <p:cNvSpPr txBox="1"/>
          <p:nvPr/>
        </p:nvSpPr>
        <p:spPr>
          <a:xfrm>
            <a:off x="6096444" y="4384230"/>
            <a:ext cx="198354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1x “6GeV </a:t>
            </a:r>
            <a:r>
              <a:rPr lang="en-US" dirty="0" err="1"/>
              <a:t>linac</a:t>
            </a:r>
            <a:r>
              <a:rPr lang="en-US" dirty="0"/>
              <a:t> module”, the #1</a:t>
            </a:r>
          </a:p>
        </p:txBody>
      </p:sp>
      <p:sp>
        <p:nvSpPr>
          <p:cNvPr id="134" name="Left Brace 133">
            <a:extLst>
              <a:ext uri="{FF2B5EF4-FFF2-40B4-BE49-F238E27FC236}">
                <a16:creationId xmlns:a16="http://schemas.microsoft.com/office/drawing/2014/main" id="{8D0484EF-4E96-3244-8528-CD0CF53B66C7}"/>
              </a:ext>
            </a:extLst>
          </p:cNvPr>
          <p:cNvSpPr/>
          <p:nvPr/>
        </p:nvSpPr>
        <p:spPr>
          <a:xfrm rot="16200000">
            <a:off x="1760508" y="3307135"/>
            <a:ext cx="147318" cy="308582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976BAA0-BD62-4A43-A283-D5EDC47E156B}"/>
              </a:ext>
            </a:extLst>
          </p:cNvPr>
          <p:cNvSpPr txBox="1"/>
          <p:nvPr/>
        </p:nvSpPr>
        <p:spPr>
          <a:xfrm>
            <a:off x="959429" y="5056652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GUN SECTION</a:t>
            </a:r>
          </a:p>
        </p:txBody>
      </p:sp>
      <p:sp>
        <p:nvSpPr>
          <p:cNvPr id="135" name="Left Brace 134">
            <a:extLst>
              <a:ext uri="{FF2B5EF4-FFF2-40B4-BE49-F238E27FC236}">
                <a16:creationId xmlns:a16="http://schemas.microsoft.com/office/drawing/2014/main" id="{2CC15C12-080C-E645-A383-5A45E5EC73D1}"/>
              </a:ext>
            </a:extLst>
          </p:cNvPr>
          <p:cNvSpPr/>
          <p:nvPr/>
        </p:nvSpPr>
        <p:spPr>
          <a:xfrm rot="16200000">
            <a:off x="9641385" y="3181576"/>
            <a:ext cx="193938" cy="317625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C6DA2942-82E2-B94A-AEC8-7C595D09BDDC}"/>
              </a:ext>
            </a:extLst>
          </p:cNvPr>
          <p:cNvSpPr txBox="1"/>
          <p:nvPr/>
        </p:nvSpPr>
        <p:spPr>
          <a:xfrm>
            <a:off x="8238882" y="4950846"/>
            <a:ext cx="2916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DIAGNOSTICS/DUMP SECTION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623EA4D-38A9-2C48-A06C-6881BCC6B5E9}"/>
              </a:ext>
            </a:extLst>
          </p:cNvPr>
          <p:cNvGrpSpPr/>
          <p:nvPr/>
        </p:nvGrpSpPr>
        <p:grpSpPr>
          <a:xfrm>
            <a:off x="5568911" y="1037869"/>
            <a:ext cx="2240242" cy="3187269"/>
            <a:chOff x="5926197" y="1037869"/>
            <a:chExt cx="2240242" cy="3187269"/>
          </a:xfrm>
        </p:grpSpPr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1EDE9E63-461B-7948-A174-2F2D3C9F0D54}"/>
                </a:ext>
              </a:extLst>
            </p:cNvPr>
            <p:cNvGrpSpPr/>
            <p:nvPr/>
          </p:nvGrpSpPr>
          <p:grpSpPr>
            <a:xfrm>
              <a:off x="5926197" y="1037869"/>
              <a:ext cx="2240242" cy="3187269"/>
              <a:chOff x="4556031" y="693576"/>
              <a:chExt cx="2953649" cy="4202255"/>
            </a:xfrm>
          </p:grpSpPr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7180A15D-F36C-774D-BA51-8A04D7D24821}"/>
                  </a:ext>
                </a:extLst>
              </p:cNvPr>
              <p:cNvSpPr txBox="1"/>
              <p:nvPr/>
            </p:nvSpPr>
            <p:spPr>
              <a:xfrm rot="16200000">
                <a:off x="5986451" y="2954540"/>
                <a:ext cx="1771520" cy="365209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BPM inside quad</a:t>
                </a:r>
              </a:p>
            </p:txBody>
          </p:sp>
          <p:sp>
            <p:nvSpPr>
              <p:cNvPr id="118" name="Rounded Rectangle 117">
                <a:extLst>
                  <a:ext uri="{FF2B5EF4-FFF2-40B4-BE49-F238E27FC236}">
                    <a16:creationId xmlns:a16="http://schemas.microsoft.com/office/drawing/2014/main" id="{73AE4830-435F-BA4E-B432-CFD97ECAA48E}"/>
                  </a:ext>
                </a:extLst>
              </p:cNvPr>
              <p:cNvSpPr/>
              <p:nvPr/>
            </p:nvSpPr>
            <p:spPr>
              <a:xfrm>
                <a:off x="4849375" y="2587690"/>
                <a:ext cx="966839" cy="1146469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/>
                  <a:t>Acc. structures</a:t>
                </a:r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01085A86-A8E3-8541-AD81-D78BC8FD9BA7}"/>
                  </a:ext>
                </a:extLst>
              </p:cNvPr>
              <p:cNvSpPr txBox="1"/>
              <p:nvPr/>
            </p:nvSpPr>
            <p:spPr>
              <a:xfrm rot="16200000">
                <a:off x="5938340" y="2993650"/>
                <a:ext cx="1298100" cy="365209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Quadrupole</a:t>
                </a:r>
              </a:p>
            </p:txBody>
          </p: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58A453E5-C58A-B14A-A592-1085E3B29B34}"/>
                  </a:ext>
                </a:extLst>
              </p:cNvPr>
              <p:cNvSpPr txBox="1"/>
              <p:nvPr/>
            </p:nvSpPr>
            <p:spPr>
              <a:xfrm>
                <a:off x="6122468" y="1359775"/>
                <a:ext cx="985167" cy="568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/>
                  <a:t>on movers</a:t>
                </a:r>
              </a:p>
            </p:txBody>
          </p:sp>
          <p:sp>
            <p:nvSpPr>
              <p:cNvPr id="121" name="Quad Arrow 120">
                <a:extLst>
                  <a:ext uri="{FF2B5EF4-FFF2-40B4-BE49-F238E27FC236}">
                    <a16:creationId xmlns:a16="http://schemas.microsoft.com/office/drawing/2014/main" id="{9E3266E7-3B9B-BE41-BB23-640FE6CF63EA}"/>
                  </a:ext>
                </a:extLst>
              </p:cNvPr>
              <p:cNvSpPr/>
              <p:nvPr/>
            </p:nvSpPr>
            <p:spPr>
              <a:xfrm>
                <a:off x="6449007" y="1936828"/>
                <a:ext cx="332091" cy="332091"/>
              </a:xfrm>
              <a:prstGeom prst="quad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B7CCEE93-A5A9-B543-B5F2-70EE05D4303D}"/>
                  </a:ext>
                </a:extLst>
              </p:cNvPr>
              <p:cNvSpPr txBox="1"/>
              <p:nvPr/>
            </p:nvSpPr>
            <p:spPr>
              <a:xfrm>
                <a:off x="6685000" y="1912357"/>
                <a:ext cx="824680" cy="3246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err="1"/>
                  <a:t>stripline</a:t>
                </a:r>
                <a:endParaRPr lang="en-US" sz="1000" dirty="0"/>
              </a:p>
            </p:txBody>
          </p: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C697EF0C-036F-324A-BCD5-3DE75991B9EB}"/>
                  </a:ext>
                </a:extLst>
              </p:cNvPr>
              <p:cNvSpPr txBox="1"/>
              <p:nvPr/>
            </p:nvSpPr>
            <p:spPr>
              <a:xfrm rot="16200000">
                <a:off x="5166570" y="2995195"/>
                <a:ext cx="2012456" cy="324630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Compact </a:t>
                </a:r>
                <a:r>
                  <a:rPr lang="en-US" sz="1000" dirty="0" err="1"/>
                  <a:t>Vaccum</a:t>
                </a:r>
                <a:r>
                  <a:rPr lang="en-US" sz="1000" dirty="0"/>
                  <a:t> valve</a:t>
                </a:r>
              </a:p>
            </p:txBody>
          </p:sp>
          <p:pic>
            <p:nvPicPr>
              <p:cNvPr id="125" name="Picture 124">
                <a:extLst>
                  <a:ext uri="{FF2B5EF4-FFF2-40B4-BE49-F238E27FC236}">
                    <a16:creationId xmlns:a16="http://schemas.microsoft.com/office/drawing/2014/main" id="{98F4C01C-703E-7C4A-8D29-DB48F9B20F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87164" y="693576"/>
                <a:ext cx="442755" cy="1359155"/>
              </a:xfrm>
              <a:prstGeom prst="rect">
                <a:avLst/>
              </a:prstGeom>
            </p:spPr>
          </p:pic>
          <p:sp>
            <p:nvSpPr>
              <p:cNvPr id="126" name="Left Brace 125">
                <a:extLst>
                  <a:ext uri="{FF2B5EF4-FFF2-40B4-BE49-F238E27FC236}">
                    <a16:creationId xmlns:a16="http://schemas.microsoft.com/office/drawing/2014/main" id="{4C334F6C-20FB-C74B-9FCE-31DE9B6D302F}"/>
                  </a:ext>
                </a:extLst>
              </p:cNvPr>
              <p:cNvSpPr/>
              <p:nvPr/>
            </p:nvSpPr>
            <p:spPr>
              <a:xfrm rot="16200000">
                <a:off x="5853874" y="3642071"/>
                <a:ext cx="231584" cy="2275936"/>
              </a:xfrm>
              <a:prstGeom prst="lef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77A9628C-CC89-864C-B36A-2116FE88731F}"/>
                  </a:ext>
                </a:extLst>
              </p:cNvPr>
              <p:cNvSpPr txBox="1"/>
              <p:nvPr/>
            </p:nvSpPr>
            <p:spPr>
              <a:xfrm rot="16200000">
                <a:off x="6337870" y="4183351"/>
                <a:ext cx="659829" cy="36521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BLM</a:t>
                </a:r>
              </a:p>
            </p:txBody>
          </p: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FC98FF2E-5698-174D-B03B-E17105C25C98}"/>
                  </a:ext>
                </a:extLst>
              </p:cNvPr>
              <p:cNvSpPr txBox="1"/>
              <p:nvPr/>
            </p:nvSpPr>
            <p:spPr>
              <a:xfrm>
                <a:off x="4556031" y="920616"/>
                <a:ext cx="1450270" cy="32463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Neutron monitor</a:t>
                </a:r>
              </a:p>
            </p:txBody>
          </p:sp>
          <p:sp>
            <p:nvSpPr>
              <p:cNvPr id="129" name="Left-Right Arrow 128">
                <a:extLst>
                  <a:ext uri="{FF2B5EF4-FFF2-40B4-BE49-F238E27FC236}">
                    <a16:creationId xmlns:a16="http://schemas.microsoft.com/office/drawing/2014/main" id="{B8B8D1F6-5911-5D4D-9508-9B0DA1A186A5}"/>
                  </a:ext>
                </a:extLst>
              </p:cNvPr>
              <p:cNvSpPr/>
              <p:nvPr/>
            </p:nvSpPr>
            <p:spPr>
              <a:xfrm>
                <a:off x="4702195" y="3068960"/>
                <a:ext cx="149405" cy="133500"/>
              </a:xfrm>
              <a:prstGeom prst="leftRight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30" name="Left-Right Arrow 129">
                <a:extLst>
                  <a:ext uri="{FF2B5EF4-FFF2-40B4-BE49-F238E27FC236}">
                    <a16:creationId xmlns:a16="http://schemas.microsoft.com/office/drawing/2014/main" id="{82444AF7-CF21-DE4A-8124-05153146EA26}"/>
                  </a:ext>
                </a:extLst>
              </p:cNvPr>
              <p:cNvSpPr/>
              <p:nvPr/>
            </p:nvSpPr>
            <p:spPr>
              <a:xfrm>
                <a:off x="5847062" y="3086705"/>
                <a:ext cx="149406" cy="133500"/>
              </a:xfrm>
              <a:prstGeom prst="leftRight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7728EF91-435B-4E43-A29A-E82D8AD69FBF}"/>
                  </a:ext>
                </a:extLst>
              </p:cNvPr>
              <p:cNvSpPr txBox="1"/>
              <p:nvPr/>
            </p:nvSpPr>
            <p:spPr>
              <a:xfrm rot="16200000">
                <a:off x="5619507" y="3361453"/>
                <a:ext cx="575290" cy="2637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dirty="0"/>
                  <a:t>bellow</a:t>
                </a:r>
              </a:p>
            </p:txBody>
          </p:sp>
        </p:grp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C990EBA3-B5E9-EE46-978C-CB7CFE2FC676}"/>
                </a:ext>
              </a:extLst>
            </p:cNvPr>
            <p:cNvSpPr txBox="1"/>
            <p:nvPr/>
          </p:nvSpPr>
          <p:spPr>
            <a:xfrm rot="16200000">
              <a:off x="5850827" y="3012831"/>
              <a:ext cx="43633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/>
                <a:t>bellow</a:t>
              </a: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A5F8B697-52B1-C841-88E0-68DBD24815FE}"/>
              </a:ext>
            </a:extLst>
          </p:cNvPr>
          <p:cNvSpPr txBox="1"/>
          <p:nvPr/>
        </p:nvSpPr>
        <p:spPr>
          <a:xfrm rot="16200000">
            <a:off x="3269238" y="3036749"/>
            <a:ext cx="43633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/>
              <a:t>bellow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B20C5F5-B3A5-994F-9ABE-DD00627494EE}"/>
              </a:ext>
            </a:extLst>
          </p:cNvPr>
          <p:cNvSpPr/>
          <p:nvPr/>
        </p:nvSpPr>
        <p:spPr>
          <a:xfrm>
            <a:off x="3755030" y="5211847"/>
            <a:ext cx="914400" cy="914400"/>
          </a:xfrm>
          <a:prstGeom prst="ellips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PC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7E68A30-0483-EE4E-9007-5B454FDAC905}"/>
              </a:ext>
            </a:extLst>
          </p:cNvPr>
          <p:cNvSpPr/>
          <p:nvPr/>
        </p:nvSpPr>
        <p:spPr>
          <a:xfrm>
            <a:off x="4652068" y="5558264"/>
            <a:ext cx="2570996" cy="205302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3EAE485F-410E-7D49-BA69-5D2A450B5138}"/>
              </a:ext>
            </a:extLst>
          </p:cNvPr>
          <p:cNvSpPr/>
          <p:nvPr/>
        </p:nvSpPr>
        <p:spPr>
          <a:xfrm rot="16200000">
            <a:off x="4633707" y="5316647"/>
            <a:ext cx="735580" cy="158257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64E6640D-88B8-8144-B0C3-4DE9FEE530E3}"/>
              </a:ext>
            </a:extLst>
          </p:cNvPr>
          <p:cNvSpPr/>
          <p:nvPr/>
        </p:nvSpPr>
        <p:spPr>
          <a:xfrm rot="16200000">
            <a:off x="6791754" y="5316647"/>
            <a:ext cx="735580" cy="158257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F3032F6-A687-2948-B9E2-D1E3762D69C9}"/>
              </a:ext>
            </a:extLst>
          </p:cNvPr>
          <p:cNvSpPr txBox="1"/>
          <p:nvPr/>
        </p:nvSpPr>
        <p:spPr>
          <a:xfrm>
            <a:off x="2847675" y="6096334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single C-band RF-unit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193F97-814D-5143-8EB2-AE2D27E0E4B3}"/>
              </a:ext>
            </a:extLst>
          </p:cNvPr>
          <p:cNvSpPr txBox="1"/>
          <p:nvPr/>
        </p:nvSpPr>
        <p:spPr>
          <a:xfrm>
            <a:off x="5561264" y="631732"/>
            <a:ext cx="2703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Optimized length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F8EE4A-47E0-6444-B6B3-3B02355D0DE6}"/>
              </a:ext>
            </a:extLst>
          </p:cNvPr>
          <p:cNvSpPr txBox="1"/>
          <p:nvPr/>
        </p:nvSpPr>
        <p:spPr>
          <a:xfrm>
            <a:off x="7004669" y="1065791"/>
            <a:ext cx="1582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Screen or valve alternating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7244DB2A-4AF5-5444-B0B2-0FBD6B6650EB}"/>
              </a:ext>
            </a:extLst>
          </p:cNvPr>
          <p:cNvSpPr txBox="1"/>
          <p:nvPr/>
        </p:nvSpPr>
        <p:spPr>
          <a:xfrm>
            <a:off x="4005278" y="3768971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3.9m long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D8304714-600F-3A4A-AF92-2F4C951FFDAA}"/>
              </a:ext>
            </a:extLst>
          </p:cNvPr>
          <p:cNvSpPr txBox="1"/>
          <p:nvPr/>
        </p:nvSpPr>
        <p:spPr>
          <a:xfrm>
            <a:off x="5806168" y="3782895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3.1m long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A6785EA-DF39-AA41-9B2C-EB5CC3BD899C}"/>
              </a:ext>
            </a:extLst>
          </p:cNvPr>
          <p:cNvSpPr txBox="1"/>
          <p:nvPr/>
        </p:nvSpPr>
        <p:spPr>
          <a:xfrm>
            <a:off x="3771699" y="2205086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328cm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07ED14D1-4CAA-9D46-8EFB-84ED32BFD127}"/>
              </a:ext>
            </a:extLst>
          </p:cNvPr>
          <p:cNvSpPr txBox="1"/>
          <p:nvPr/>
        </p:nvSpPr>
        <p:spPr>
          <a:xfrm>
            <a:off x="5852941" y="2232989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278cm</a:t>
            </a:r>
          </a:p>
        </p:txBody>
      </p:sp>
    </p:spTree>
    <p:extLst>
      <p:ext uri="{BB962C8B-B14F-4D97-AF65-F5344CB8AC3E}">
        <p14:creationId xmlns:p14="http://schemas.microsoft.com/office/powerpoint/2010/main" val="4181869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67FE2-4B67-5645-9E34-82A040D4A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WP-11 Beam dynamics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28813B-E5F9-254E-8BC1-F0520BC00B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Cryomodule length = 3.28m </a:t>
            </a:r>
          </a:p>
          <a:p>
            <a:r>
              <a:rPr lang="en-US" dirty="0"/>
              <a:t>1 </a:t>
            </a:r>
            <a:r>
              <a:rPr lang="en-US" dirty="0" err="1"/>
              <a:t>Acc.Struct</a:t>
            </a:r>
            <a:r>
              <a:rPr lang="en-US" dirty="0"/>
              <a:t>. Length = 1.06 m</a:t>
            </a:r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25F8C2-D308-0F49-866B-CBA829AB42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46F81-5A25-A542-9074-68A70DE5238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l  COLD 5th update meeting l WP11-BD, 26th Sep 2025 l S.M.Liuzzo et al.</a:t>
            </a:r>
            <a:endParaRPr lang="fr-F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A1D1DE-9201-3447-82BC-9AF7CA67E3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330" y="2565773"/>
            <a:ext cx="3803271" cy="380327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099A01F-DB6F-F140-9031-2AA1D346B02D}"/>
              </a:ext>
            </a:extLst>
          </p:cNvPr>
          <p:cNvSpPr txBox="1"/>
          <p:nvPr/>
        </p:nvSpPr>
        <p:spPr>
          <a:xfrm>
            <a:off x="623393" y="429309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Phase 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CDA8DB-FDCC-3242-9C8A-0BA67696E436}"/>
              </a:ext>
            </a:extLst>
          </p:cNvPr>
          <p:cNvSpPr/>
          <p:nvPr/>
        </p:nvSpPr>
        <p:spPr>
          <a:xfrm>
            <a:off x="875536" y="1605428"/>
            <a:ext cx="104825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Updated COLD simulations including all elements described above and full size QCM, for phase 1 and 2</a:t>
            </a:r>
          </a:p>
          <a:p>
            <a:r>
              <a:rPr lang="en-US" sz="1600" dirty="0"/>
              <a:t>Will update also full </a:t>
            </a:r>
            <a:r>
              <a:rPr lang="en-US" sz="1600" dirty="0" err="1"/>
              <a:t>linac</a:t>
            </a:r>
            <a:r>
              <a:rPr lang="en-US" sz="1600" dirty="0"/>
              <a:t> simulations, likely less energy margin and longer </a:t>
            </a:r>
            <a:r>
              <a:rPr lang="en-US" sz="1600" dirty="0" err="1"/>
              <a:t>linac</a:t>
            </a:r>
            <a:r>
              <a:rPr lang="en-US" sz="1600" dirty="0"/>
              <a:t>: </a:t>
            </a:r>
            <a:r>
              <a:rPr lang="en-US" sz="1600" b="1" dirty="0">
                <a:solidFill>
                  <a:schemeClr val="accent2"/>
                </a:solidFill>
              </a:rPr>
              <a:t>161m for a 6GeV </a:t>
            </a:r>
            <a:r>
              <a:rPr lang="en-US" sz="1600" b="1" dirty="0" err="1">
                <a:solidFill>
                  <a:schemeClr val="accent2"/>
                </a:solidFill>
              </a:rPr>
              <a:t>linac</a:t>
            </a:r>
            <a:r>
              <a:rPr lang="en-US" sz="1600" dirty="0"/>
              <a:t>. Instead of 110m for a 6.7GeV </a:t>
            </a:r>
            <a:r>
              <a:rPr lang="en-US" sz="1600" dirty="0" err="1"/>
              <a:t>linac</a:t>
            </a:r>
            <a:r>
              <a:rPr lang="en-US" sz="1600" dirty="0"/>
              <a:t> in previous simulations.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8B3B23E-C9BC-C94D-B750-B9E05B3D8FBD}"/>
              </a:ext>
            </a:extLst>
          </p:cNvPr>
          <p:cNvSpPr/>
          <p:nvPr/>
        </p:nvSpPr>
        <p:spPr>
          <a:xfrm>
            <a:off x="4583832" y="64347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The cryomodule adds more than 1m to the over all length. A more compact design will be studied for the second module to be installed.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D5851E-4409-924F-935A-F9819F0205E3}"/>
              </a:ext>
            </a:extLst>
          </p:cNvPr>
          <p:cNvSpPr txBox="1"/>
          <p:nvPr/>
        </p:nvSpPr>
        <p:spPr>
          <a:xfrm>
            <a:off x="10573646" y="410843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Phase 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899DDF-634A-7F42-A8EF-84391DD38663}"/>
              </a:ext>
            </a:extLst>
          </p:cNvPr>
          <p:cNvSpPr txBox="1"/>
          <p:nvPr/>
        </p:nvSpPr>
        <p:spPr>
          <a:xfrm>
            <a:off x="3793445" y="6333040"/>
            <a:ext cx="62020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Thanks to </a:t>
            </a:r>
            <a:r>
              <a:rPr lang="en-US" sz="1400" dirty="0" err="1"/>
              <a:t>A.Latina</a:t>
            </a:r>
            <a:r>
              <a:rPr lang="en-US" sz="1400" dirty="0"/>
              <a:t> for correction and improvement of the simulations scripts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B12F67B-3DBC-8348-95E8-25CC7002D4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040" y="2604761"/>
            <a:ext cx="3744415" cy="374441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F97B760-B900-B741-AA99-C1C5F63B5989}"/>
              </a:ext>
            </a:extLst>
          </p:cNvPr>
          <p:cNvSpPr txBox="1"/>
          <p:nvPr/>
        </p:nvSpPr>
        <p:spPr>
          <a:xfrm>
            <a:off x="7752184" y="3459164"/>
            <a:ext cx="8563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5mm.mrad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4454070-0166-0D44-87B7-83DBCB57C9CF}"/>
              </a:ext>
            </a:extLst>
          </p:cNvPr>
          <p:cNvSpPr txBox="1"/>
          <p:nvPr/>
        </p:nvSpPr>
        <p:spPr>
          <a:xfrm>
            <a:off x="9075580" y="3419053"/>
            <a:ext cx="82907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9mm.mrad</a:t>
            </a:r>
          </a:p>
        </p:txBody>
      </p:sp>
    </p:spTree>
    <p:extLst>
      <p:ext uri="{BB962C8B-B14F-4D97-AF65-F5344CB8AC3E}">
        <p14:creationId xmlns:p14="http://schemas.microsoft.com/office/powerpoint/2010/main" val="1320048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291E3-81EB-4F4B-B035-D76F8621C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6GeV </a:t>
            </a:r>
            <a:r>
              <a:rPr lang="en-US" dirty="0" err="1"/>
              <a:t>linac</a:t>
            </a:r>
            <a:r>
              <a:rPr lang="en-US" dirty="0"/>
              <a:t> in 161m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661679-4563-7D46-B550-2E083BB139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01163E-E6C7-404D-9990-9899F8D51BC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l  COLD 5th update meeting l WP11-BD, 26th Sep 2025 l S.M.Liuzzo et al.</a:t>
            </a:r>
            <a:endParaRPr lang="fr-FR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8F4591-6EDA-2748-94C4-112C2F4EBA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49" y="620688"/>
            <a:ext cx="5423952" cy="541703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C40044E-D629-294E-A295-A75E263CE907}"/>
              </a:ext>
            </a:extLst>
          </p:cNvPr>
          <p:cNvSpPr txBox="1"/>
          <p:nvPr/>
        </p:nvSpPr>
        <p:spPr>
          <a:xfrm>
            <a:off x="9236645" y="194428"/>
            <a:ext cx="277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/COLD/cold_6Gev_V0.py</a:t>
            </a: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6890043A-6BAF-B44B-A93F-7A2030B768C5}"/>
              </a:ext>
            </a:extLst>
          </p:cNvPr>
          <p:cNvSpPr/>
          <p:nvPr/>
        </p:nvSpPr>
        <p:spPr>
          <a:xfrm rot="20191261">
            <a:off x="5725492" y="2219481"/>
            <a:ext cx="978408" cy="48463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C0CDB1-458E-4943-BD60-56B2E39B0241}"/>
              </a:ext>
            </a:extLst>
          </p:cNvPr>
          <p:cNvSpPr txBox="1"/>
          <p:nvPr/>
        </p:nvSpPr>
        <p:spPr>
          <a:xfrm>
            <a:off x="3700620" y="2554747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Emittance blow up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1D0992-9968-B842-B387-79EDCE681669}"/>
              </a:ext>
            </a:extLst>
          </p:cNvPr>
          <p:cNvSpPr txBox="1"/>
          <p:nvPr/>
        </p:nvSpPr>
        <p:spPr>
          <a:xfrm>
            <a:off x="1051194" y="3709828"/>
            <a:ext cx="48691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Classic linear optics matching does not work, missing RF focusing, wake fields, Space charge,…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019FD8-4C45-124C-8EDD-5B7C39347976}"/>
              </a:ext>
            </a:extLst>
          </p:cNvPr>
          <p:cNvSpPr txBox="1"/>
          <p:nvPr/>
        </p:nvSpPr>
        <p:spPr>
          <a:xfrm>
            <a:off x="969600" y="1223883"/>
            <a:ext cx="5451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6GeV </a:t>
            </a:r>
            <a:r>
              <a:rPr lang="en-US" dirty="0" err="1"/>
              <a:t>linac</a:t>
            </a:r>
            <a:r>
              <a:rPr lang="en-US" dirty="0"/>
              <a:t> using SLAC’s cryomodules is too long</a:t>
            </a:r>
          </a:p>
        </p:txBody>
      </p:sp>
    </p:spTree>
    <p:extLst>
      <p:ext uri="{BB962C8B-B14F-4D97-AF65-F5344CB8AC3E}">
        <p14:creationId xmlns:p14="http://schemas.microsoft.com/office/powerpoint/2010/main" val="2587267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2F82F-057C-F540-BCF5-9805F49DD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Slow, step by step optimization, including long cryomodules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BC3636-39FC-584D-8B73-FD438E2D62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E705F6-C393-434B-9A08-58BF608FFF6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l  COLD 5th update meeting l WP11-BD, 26th Sep 2025 l S.M.Liuzzo et al.</a:t>
            </a:r>
            <a:endParaRPr lang="fr-FR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F607207-AF30-3C46-BC61-50201D401EDB}"/>
              </a:ext>
            </a:extLst>
          </p:cNvPr>
          <p:cNvGrpSpPr/>
          <p:nvPr/>
        </p:nvGrpSpPr>
        <p:grpSpPr>
          <a:xfrm>
            <a:off x="47328" y="677955"/>
            <a:ext cx="8064896" cy="4664572"/>
            <a:chOff x="47328" y="677954"/>
            <a:chExt cx="9740552" cy="563373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151DA3C-07BD-5249-AB21-6D062B4475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23"/>
            <a:stretch/>
          </p:blipFill>
          <p:spPr>
            <a:xfrm>
              <a:off x="47328" y="1340767"/>
              <a:ext cx="5517232" cy="493664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B06AD59-7F37-9F40-A4F4-2AEB355EC1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458"/>
            <a:stretch/>
          </p:blipFill>
          <p:spPr>
            <a:xfrm>
              <a:off x="1559496" y="1340767"/>
              <a:ext cx="5551512" cy="4970924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AD943B6-633F-0A4D-A22A-49633A533A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943"/>
            <a:stretch/>
          </p:blipFill>
          <p:spPr>
            <a:xfrm>
              <a:off x="4223792" y="1340767"/>
              <a:ext cx="5564088" cy="495520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FE4F0B1-85FD-5141-847E-DFE4ACF3F671}"/>
                </a:ext>
              </a:extLst>
            </p:cNvPr>
            <p:cNvSpPr txBox="1"/>
            <p:nvPr/>
          </p:nvSpPr>
          <p:spPr>
            <a:xfrm>
              <a:off x="3054555" y="1022399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Step 5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1C2DB72-04D7-ED4B-B41E-37D742826018}"/>
                </a:ext>
              </a:extLst>
            </p:cNvPr>
            <p:cNvSpPr txBox="1"/>
            <p:nvPr/>
          </p:nvSpPr>
          <p:spPr>
            <a:xfrm>
              <a:off x="841664" y="1003594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Step 3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DC371AA-DE82-2C48-8C08-76C4C2C039FD}"/>
                </a:ext>
              </a:extLst>
            </p:cNvPr>
            <p:cNvSpPr txBox="1"/>
            <p:nvPr/>
          </p:nvSpPr>
          <p:spPr>
            <a:xfrm>
              <a:off x="5935028" y="1022399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Step 7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E7352EC-3DDC-7843-B287-710F7E3B643E}"/>
                </a:ext>
              </a:extLst>
            </p:cNvPr>
            <p:cNvSpPr txBox="1"/>
            <p:nvPr/>
          </p:nvSpPr>
          <p:spPr>
            <a:xfrm>
              <a:off x="811637" y="677954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1GeV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150CF35-A5AE-BF4B-A4DD-E82D277D99AE}"/>
                </a:ext>
              </a:extLst>
            </p:cNvPr>
            <p:cNvSpPr txBox="1"/>
            <p:nvPr/>
          </p:nvSpPr>
          <p:spPr>
            <a:xfrm>
              <a:off x="3081267" y="708566"/>
              <a:ext cx="9669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2.7GeV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6927656-B9CA-1A45-B488-9E2A7EB58300}"/>
                </a:ext>
              </a:extLst>
            </p:cNvPr>
            <p:cNvSpPr txBox="1"/>
            <p:nvPr/>
          </p:nvSpPr>
          <p:spPr>
            <a:xfrm>
              <a:off x="5936935" y="693078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5GeV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63DB6662-B498-374D-92C5-24D01A18B533}"/>
              </a:ext>
            </a:extLst>
          </p:cNvPr>
          <p:cNvSpPr txBox="1"/>
          <p:nvPr/>
        </p:nvSpPr>
        <p:spPr>
          <a:xfrm>
            <a:off x="515056" y="5761806"/>
            <a:ext cx="6417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Progressively frozen beam parameters for faster optimization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118786E-780F-0F41-B0D0-D41595902D8E}"/>
              </a:ext>
            </a:extLst>
          </p:cNvPr>
          <p:cNvCxnSpPr>
            <a:cxnSpLocks/>
          </p:cNvCxnSpPr>
          <p:nvPr/>
        </p:nvCxnSpPr>
        <p:spPr>
          <a:xfrm>
            <a:off x="6023992" y="1100474"/>
            <a:ext cx="0" cy="4213669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5A16A19-AA83-FB4E-A5F8-F19C387A2024}"/>
              </a:ext>
            </a:extLst>
          </p:cNvPr>
          <p:cNvCxnSpPr>
            <a:cxnSpLocks/>
          </p:cNvCxnSpPr>
          <p:nvPr/>
        </p:nvCxnSpPr>
        <p:spPr>
          <a:xfrm flipV="1">
            <a:off x="5895851" y="5342527"/>
            <a:ext cx="128141" cy="4192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191A1418-7CB5-9348-8D9F-42E1F12CFF8D}"/>
              </a:ext>
            </a:extLst>
          </p:cNvPr>
          <p:cNvSpPr txBox="1"/>
          <p:nvPr/>
        </p:nvSpPr>
        <p:spPr>
          <a:xfrm>
            <a:off x="5224666" y="6458789"/>
            <a:ext cx="38058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85000"/>
                  </a:schemeClr>
                </a:solidFill>
              </a:rPr>
              <a:t>Scripts in: /</a:t>
            </a:r>
            <a:r>
              <a:rPr lang="en-US" sz="1100" dirty="0" err="1">
                <a:solidFill>
                  <a:schemeClr val="bg1">
                    <a:lumMod val="85000"/>
                  </a:schemeClr>
                </a:solidFill>
              </a:rPr>
              <a:t>machfs</a:t>
            </a:r>
            <a:r>
              <a:rPr lang="en-US" sz="1100" dirty="0">
                <a:solidFill>
                  <a:schemeClr val="bg1">
                    <a:lumMod val="85000"/>
                  </a:schemeClr>
                </a:solidFill>
              </a:rPr>
              <a:t>/</a:t>
            </a:r>
            <a:r>
              <a:rPr lang="en-US" sz="1100" dirty="0" err="1">
                <a:solidFill>
                  <a:schemeClr val="bg1">
                    <a:lumMod val="85000"/>
                  </a:schemeClr>
                </a:solidFill>
              </a:rPr>
              <a:t>liuzzo</a:t>
            </a:r>
            <a:r>
              <a:rPr lang="en-US" sz="1100" dirty="0">
                <a:solidFill>
                  <a:schemeClr val="bg1">
                    <a:lumMod val="85000"/>
                  </a:schemeClr>
                </a:solidFill>
              </a:rPr>
              <a:t>/C3Linac/COLD/</a:t>
            </a:r>
            <a:r>
              <a:rPr lang="en-US" sz="1100" dirty="0" err="1">
                <a:solidFill>
                  <a:schemeClr val="bg1">
                    <a:lumMod val="85000"/>
                  </a:schemeClr>
                </a:solidFill>
              </a:rPr>
              <a:t>cold_ph</a:t>
            </a:r>
            <a:r>
              <a:rPr lang="en-US" sz="1100" dirty="0">
                <a:solidFill>
                  <a:schemeClr val="bg1">
                    <a:lumMod val="85000"/>
                  </a:schemeClr>
                </a:solidFill>
              </a:rPr>
              <a:t>**_V3.py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33F4BB48-5E68-394C-B42A-59FE623EE74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1"/>
          <a:stretch/>
        </p:blipFill>
        <p:spPr>
          <a:xfrm>
            <a:off x="7474086" y="1184707"/>
            <a:ext cx="4636114" cy="4186838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A10A201B-7FDD-1A41-A5EE-024DD6B19C6F}"/>
              </a:ext>
            </a:extLst>
          </p:cNvPr>
          <p:cNvSpPr txBox="1"/>
          <p:nvPr/>
        </p:nvSpPr>
        <p:spPr>
          <a:xfrm>
            <a:off x="9165773" y="914449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10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C72A71A-0BDE-6B48-B0EC-06ED4116BB74}"/>
              </a:ext>
            </a:extLst>
          </p:cNvPr>
          <p:cNvSpPr txBox="1"/>
          <p:nvPr/>
        </p:nvSpPr>
        <p:spPr>
          <a:xfrm>
            <a:off x="9167352" y="64178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6.4GeV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83BCF21-8070-014D-9527-73ED865E2917}"/>
              </a:ext>
            </a:extLst>
          </p:cNvPr>
          <p:cNvSpPr txBox="1"/>
          <p:nvPr/>
        </p:nvSpPr>
        <p:spPr>
          <a:xfrm>
            <a:off x="7979827" y="5371002"/>
            <a:ext cx="3477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4mm.mrad, ~ 500pmrad@6GeV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90AD6B2-8AF8-8145-A7CE-DCFAE9FD016B}"/>
              </a:ext>
            </a:extLst>
          </p:cNvPr>
          <p:cNvSpPr txBox="1"/>
          <p:nvPr/>
        </p:nvSpPr>
        <p:spPr>
          <a:xfrm>
            <a:off x="7979827" y="5686839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0.2% energy spread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6A4E9B4-F933-FF4D-868C-09F09283292D}"/>
              </a:ext>
            </a:extLst>
          </p:cNvPr>
          <p:cNvSpPr txBox="1"/>
          <p:nvPr/>
        </p:nvSpPr>
        <p:spPr>
          <a:xfrm>
            <a:off x="7972343" y="6056171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0.5mm bunch length</a:t>
            </a:r>
          </a:p>
        </p:txBody>
      </p:sp>
      <p:sp>
        <p:nvSpPr>
          <p:cNvPr id="44" name="Lightning Bolt 43">
            <a:extLst>
              <a:ext uri="{FF2B5EF4-FFF2-40B4-BE49-F238E27FC236}">
                <a16:creationId xmlns:a16="http://schemas.microsoft.com/office/drawing/2014/main" id="{7622D270-1FFB-3E48-B2F3-5E11E0ECFA6D}"/>
              </a:ext>
            </a:extLst>
          </p:cNvPr>
          <p:cNvSpPr/>
          <p:nvPr/>
        </p:nvSpPr>
        <p:spPr>
          <a:xfrm>
            <a:off x="11254004" y="914449"/>
            <a:ext cx="298209" cy="312296"/>
          </a:xfrm>
          <a:prstGeom prst="lightningBol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9F8F01C-8837-E642-AD2E-12C586D4F2FE}"/>
              </a:ext>
            </a:extLst>
          </p:cNvPr>
          <p:cNvSpPr txBox="1"/>
          <p:nvPr/>
        </p:nvSpPr>
        <p:spPr>
          <a:xfrm>
            <a:off x="10632504" y="62280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170m</a:t>
            </a:r>
          </a:p>
        </p:txBody>
      </p:sp>
    </p:spTree>
    <p:extLst>
      <p:ext uri="{BB962C8B-B14F-4D97-AF65-F5344CB8AC3E}">
        <p14:creationId xmlns:p14="http://schemas.microsoft.com/office/powerpoint/2010/main" val="2103073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F6D35-F2FA-264D-982D-C5BB940EF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754BF-2B73-4E4F-BA68-C60EEF7AEF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F64A15-3350-B644-B289-9EA66CD936B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l  COLD 5th update meeting l WP11-BD, 26th Sep 2025 l S.M.Liuzzo et al.</a:t>
            </a:r>
            <a:endParaRPr lang="fr-FR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6DCE994D-B9DE-984D-9961-242ABCEFB3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200" y="980728"/>
            <a:ext cx="720080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750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>
            <a:extLst>
              <a:ext uri="{FF2B5EF4-FFF2-40B4-BE49-F238E27FC236}">
                <a16:creationId xmlns:a16="http://schemas.microsoft.com/office/drawing/2014/main" id="{038E2F8D-FA77-3A44-824E-CDC6D7439C67}"/>
              </a:ext>
            </a:extLst>
          </p:cNvPr>
          <p:cNvSpPr/>
          <p:nvPr/>
        </p:nvSpPr>
        <p:spPr>
          <a:xfrm>
            <a:off x="1159348" y="3621395"/>
            <a:ext cx="2314841" cy="16171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0B8740-10D2-CE4A-9FCE-38F84F7DF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Shorter 6GeV </a:t>
            </a:r>
            <a:r>
              <a:rPr lang="en-US" dirty="0" err="1"/>
              <a:t>linac</a:t>
            </a:r>
            <a:r>
              <a:rPr lang="en-US" dirty="0"/>
              <a:t> unit module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F46997-CC85-7F4E-92BC-80769D87FD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DA82F4-152A-D542-8559-6847799CB8F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l  COLD 5th update meeting l WP11-BD, 26th Sep 2025 l </a:t>
            </a:r>
            <a:r>
              <a:rPr lang="en-US" dirty="0" err="1"/>
              <a:t>S.M.Liuzzo</a:t>
            </a:r>
            <a:r>
              <a:rPr lang="en-US" dirty="0"/>
              <a:t> et al.</a:t>
            </a:r>
            <a:endParaRPr lang="fr-FR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3174904-7200-5A4A-8557-5A8E1DD2F881}"/>
              </a:ext>
            </a:extLst>
          </p:cNvPr>
          <p:cNvGrpSpPr/>
          <p:nvPr/>
        </p:nvGrpSpPr>
        <p:grpSpPr>
          <a:xfrm>
            <a:off x="1000261" y="1197986"/>
            <a:ext cx="3709584" cy="3083947"/>
            <a:chOff x="5968968" y="1543159"/>
            <a:chExt cx="3709584" cy="308394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5E28D95-CE7B-884F-9BC8-CE27EDA0DA13}"/>
                </a:ext>
              </a:extLst>
            </p:cNvPr>
            <p:cNvGrpSpPr/>
            <p:nvPr/>
          </p:nvGrpSpPr>
          <p:grpSpPr>
            <a:xfrm>
              <a:off x="6037058" y="1543159"/>
              <a:ext cx="3641494" cy="3083947"/>
              <a:chOff x="4702195" y="1359775"/>
              <a:chExt cx="4801131" cy="4066030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1C8BBCF-0AE3-E14E-88B9-D3A7169FB21E}"/>
                  </a:ext>
                </a:extLst>
              </p:cNvPr>
              <p:cNvSpPr txBox="1"/>
              <p:nvPr/>
            </p:nvSpPr>
            <p:spPr>
              <a:xfrm rot="16200000">
                <a:off x="5986451" y="2954540"/>
                <a:ext cx="1771520" cy="365209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BPM inside quad</a:t>
                </a:r>
              </a:p>
            </p:txBody>
          </p:sp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D5900805-328B-1E41-B772-F0EF72722BB2}"/>
                  </a:ext>
                </a:extLst>
              </p:cNvPr>
              <p:cNvSpPr/>
              <p:nvPr/>
            </p:nvSpPr>
            <p:spPr>
              <a:xfrm>
                <a:off x="4849375" y="2587690"/>
                <a:ext cx="966839" cy="1146469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/>
                  <a:t>Acc. structures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EA88F51-670C-CC41-9EA1-46978321A164}"/>
                  </a:ext>
                </a:extLst>
              </p:cNvPr>
              <p:cNvSpPr txBox="1"/>
              <p:nvPr/>
            </p:nvSpPr>
            <p:spPr>
              <a:xfrm rot="16200000">
                <a:off x="5938340" y="2993650"/>
                <a:ext cx="1298100" cy="365209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Quadrupole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D7B24E8-6948-EA4F-B3B0-AF922848F393}"/>
                  </a:ext>
                </a:extLst>
              </p:cNvPr>
              <p:cNvSpPr txBox="1"/>
              <p:nvPr/>
            </p:nvSpPr>
            <p:spPr>
              <a:xfrm>
                <a:off x="6122468" y="1359775"/>
                <a:ext cx="985167" cy="568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/>
                  <a:t>on movers</a:t>
                </a:r>
              </a:p>
            </p:txBody>
          </p:sp>
          <p:sp>
            <p:nvSpPr>
              <p:cNvPr id="13" name="Quad Arrow 12">
                <a:extLst>
                  <a:ext uri="{FF2B5EF4-FFF2-40B4-BE49-F238E27FC236}">
                    <a16:creationId xmlns:a16="http://schemas.microsoft.com/office/drawing/2014/main" id="{6CFBF19D-24F1-5A49-80E9-BE2AC98939EE}"/>
                  </a:ext>
                </a:extLst>
              </p:cNvPr>
              <p:cNvSpPr/>
              <p:nvPr/>
            </p:nvSpPr>
            <p:spPr>
              <a:xfrm>
                <a:off x="6449007" y="1936828"/>
                <a:ext cx="332091" cy="332091"/>
              </a:xfrm>
              <a:prstGeom prst="quad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C3B44B7-5CE7-AA4E-9D9B-DAB51EFB6571}"/>
                  </a:ext>
                </a:extLst>
              </p:cNvPr>
              <p:cNvSpPr txBox="1"/>
              <p:nvPr/>
            </p:nvSpPr>
            <p:spPr>
              <a:xfrm>
                <a:off x="6685000" y="1912357"/>
                <a:ext cx="824680" cy="3246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err="1"/>
                  <a:t>stripline</a:t>
                </a:r>
                <a:endParaRPr lang="en-US" sz="1000" dirty="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5B89621-F9E7-5A4A-AD96-5B37992A1DBA}"/>
                  </a:ext>
                </a:extLst>
              </p:cNvPr>
              <p:cNvSpPr txBox="1"/>
              <p:nvPr/>
            </p:nvSpPr>
            <p:spPr>
              <a:xfrm rot="16200000">
                <a:off x="5166570" y="2995195"/>
                <a:ext cx="2012456" cy="324630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Compact </a:t>
                </a:r>
                <a:r>
                  <a:rPr lang="en-US" sz="1000" dirty="0" err="1"/>
                  <a:t>Vaccum</a:t>
                </a:r>
                <a:r>
                  <a:rPr lang="en-US" sz="1000" dirty="0"/>
                  <a:t> valve</a:t>
                </a:r>
              </a:p>
            </p:txBody>
          </p:sp>
          <p:sp>
            <p:nvSpPr>
              <p:cNvPr id="17" name="Left Brace 16">
                <a:extLst>
                  <a:ext uri="{FF2B5EF4-FFF2-40B4-BE49-F238E27FC236}">
                    <a16:creationId xmlns:a16="http://schemas.microsoft.com/office/drawing/2014/main" id="{84D2E964-D8DC-BB49-9DAD-F23195EC4677}"/>
                  </a:ext>
                </a:extLst>
              </p:cNvPr>
              <p:cNvSpPr/>
              <p:nvPr/>
            </p:nvSpPr>
            <p:spPr>
              <a:xfrm rot="16200000">
                <a:off x="7010503" y="2932982"/>
                <a:ext cx="314017" cy="4671629"/>
              </a:xfrm>
              <a:prstGeom prst="lef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68EC58B-4DA3-1E40-B070-17792D18E995}"/>
                  </a:ext>
                </a:extLst>
              </p:cNvPr>
              <p:cNvSpPr txBox="1"/>
              <p:nvPr/>
            </p:nvSpPr>
            <p:spPr>
              <a:xfrm rot="16200000">
                <a:off x="6337870" y="4183351"/>
                <a:ext cx="659829" cy="36521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BLM</a:t>
                </a:r>
              </a:p>
            </p:txBody>
          </p:sp>
          <p:sp>
            <p:nvSpPr>
              <p:cNvPr id="20" name="Left-Right Arrow 19">
                <a:extLst>
                  <a:ext uri="{FF2B5EF4-FFF2-40B4-BE49-F238E27FC236}">
                    <a16:creationId xmlns:a16="http://schemas.microsoft.com/office/drawing/2014/main" id="{B62A0E54-530E-8B49-84E6-166B354C1603}"/>
                  </a:ext>
                </a:extLst>
              </p:cNvPr>
              <p:cNvSpPr/>
              <p:nvPr/>
            </p:nvSpPr>
            <p:spPr>
              <a:xfrm>
                <a:off x="4702195" y="3068960"/>
                <a:ext cx="149405" cy="133500"/>
              </a:xfrm>
              <a:prstGeom prst="leftRight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21" name="Left-Right Arrow 20">
                <a:extLst>
                  <a:ext uri="{FF2B5EF4-FFF2-40B4-BE49-F238E27FC236}">
                    <a16:creationId xmlns:a16="http://schemas.microsoft.com/office/drawing/2014/main" id="{21880700-81A4-8444-862F-80455E3D58CD}"/>
                  </a:ext>
                </a:extLst>
              </p:cNvPr>
              <p:cNvSpPr/>
              <p:nvPr/>
            </p:nvSpPr>
            <p:spPr>
              <a:xfrm>
                <a:off x="5847062" y="3086705"/>
                <a:ext cx="149406" cy="133500"/>
              </a:xfrm>
              <a:prstGeom prst="leftRight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8C247A6-D6E7-C744-9A8D-E7521C8CA4E2}"/>
                  </a:ext>
                </a:extLst>
              </p:cNvPr>
              <p:cNvSpPr txBox="1"/>
              <p:nvPr/>
            </p:nvSpPr>
            <p:spPr>
              <a:xfrm rot="16200000">
                <a:off x="5619507" y="3361453"/>
                <a:ext cx="575290" cy="2637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dirty="0"/>
                  <a:t>bellow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0143F7B-B4AA-8848-B004-8C030DDA0656}"/>
                </a:ext>
              </a:extLst>
            </p:cNvPr>
            <p:cNvSpPr txBox="1"/>
            <p:nvPr/>
          </p:nvSpPr>
          <p:spPr>
            <a:xfrm rot="16200000">
              <a:off x="5850827" y="3012831"/>
              <a:ext cx="43633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/>
                <a:t>bellow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3D28422-CFA2-1C40-9509-C7994F370FB2}"/>
              </a:ext>
            </a:extLst>
          </p:cNvPr>
          <p:cNvSpPr txBox="1"/>
          <p:nvPr/>
        </p:nvSpPr>
        <p:spPr>
          <a:xfrm>
            <a:off x="1241520" y="1887816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328cm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5F749E6-B545-2F4C-962B-2DB1F379B377}"/>
              </a:ext>
            </a:extLst>
          </p:cNvPr>
          <p:cNvSpPr txBox="1"/>
          <p:nvPr/>
        </p:nvSpPr>
        <p:spPr>
          <a:xfrm rot="16200000">
            <a:off x="1708022" y="441105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10cm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AFF42C4-8B4B-144E-B88A-0737122CDE88}"/>
              </a:ext>
            </a:extLst>
          </p:cNvPr>
          <p:cNvSpPr txBox="1"/>
          <p:nvPr/>
        </p:nvSpPr>
        <p:spPr>
          <a:xfrm rot="16200000">
            <a:off x="2025046" y="4413736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10cm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7A7BC9C-707E-0445-8C4C-4EDED2E8D0CE}"/>
              </a:ext>
            </a:extLst>
          </p:cNvPr>
          <p:cNvSpPr txBox="1"/>
          <p:nvPr/>
        </p:nvSpPr>
        <p:spPr>
          <a:xfrm rot="16200000">
            <a:off x="2301525" y="4426252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12cm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69E9F1C-D45B-ED40-9A3E-634196F89FC6}"/>
              </a:ext>
            </a:extLst>
          </p:cNvPr>
          <p:cNvSpPr txBox="1"/>
          <p:nvPr/>
        </p:nvSpPr>
        <p:spPr>
          <a:xfrm>
            <a:off x="882529" y="5145231"/>
            <a:ext cx="51110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Is a 50cm shorter cryomodule possible?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For example assuming a single 2m long structure instead of 2 x 1m.</a:t>
            </a:r>
          </a:p>
          <a:p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60DAFE3-BADF-CB4F-9166-922563F5036F}"/>
              </a:ext>
            </a:extLst>
          </p:cNvPr>
          <p:cNvSpPr txBox="1"/>
          <p:nvPr/>
        </p:nvSpPr>
        <p:spPr>
          <a:xfrm>
            <a:off x="1179981" y="3839136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7.8m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9C17A478-F331-2741-BDF2-E62FA7FAF478}"/>
              </a:ext>
            </a:extLst>
          </p:cNvPr>
          <p:cNvGrpSpPr/>
          <p:nvPr/>
        </p:nvGrpSpPr>
        <p:grpSpPr>
          <a:xfrm>
            <a:off x="6358219" y="1277155"/>
            <a:ext cx="3046133" cy="3719011"/>
            <a:chOff x="4367806" y="1222156"/>
            <a:chExt cx="3046133" cy="3719011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BB1D257-9B7E-4146-8789-A8C1043C6C81}"/>
                </a:ext>
              </a:extLst>
            </p:cNvPr>
            <p:cNvSpPr txBox="1"/>
            <p:nvPr/>
          </p:nvSpPr>
          <p:spPr>
            <a:xfrm rot="16200000">
              <a:off x="6258621" y="2431731"/>
              <a:ext cx="1343638" cy="27699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200" dirty="0"/>
                <a:t>BPM inside quad</a:t>
              </a:r>
            </a:p>
          </p:txBody>
        </p:sp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F128325B-AA7D-E14F-AB5B-C81BF4388FDE}"/>
                </a:ext>
              </a:extLst>
            </p:cNvPr>
            <p:cNvSpPr/>
            <p:nvPr/>
          </p:nvSpPr>
          <p:spPr>
            <a:xfrm>
              <a:off x="5396188" y="2153488"/>
              <a:ext cx="733314" cy="869558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Acc. structures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229AC52-9E7D-734E-8D26-A2EAB4814ADC}"/>
                </a:ext>
              </a:extLst>
            </p:cNvPr>
            <p:cNvSpPr txBox="1"/>
            <p:nvPr/>
          </p:nvSpPr>
          <p:spPr>
            <a:xfrm rot="16200000">
              <a:off x="6222131" y="2461395"/>
              <a:ext cx="984565" cy="276999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200" dirty="0"/>
                <a:t>Quadrupole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3216CAD-9680-E64B-AC9A-B2DE6A36E402}"/>
                </a:ext>
              </a:extLst>
            </p:cNvPr>
            <p:cNvSpPr txBox="1"/>
            <p:nvPr/>
          </p:nvSpPr>
          <p:spPr>
            <a:xfrm>
              <a:off x="6361786" y="1222156"/>
              <a:ext cx="74721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/>
                <a:t>on movers</a:t>
              </a:r>
            </a:p>
          </p:txBody>
        </p:sp>
        <p:sp>
          <p:nvSpPr>
            <p:cNvPr id="36" name="Quad Arrow 35">
              <a:extLst>
                <a:ext uri="{FF2B5EF4-FFF2-40B4-BE49-F238E27FC236}">
                  <a16:creationId xmlns:a16="http://schemas.microsoft.com/office/drawing/2014/main" id="{8A00F635-10A4-F84C-B5F6-6B0D10FA6698}"/>
                </a:ext>
              </a:extLst>
            </p:cNvPr>
            <p:cNvSpPr/>
            <p:nvPr/>
          </p:nvSpPr>
          <p:spPr>
            <a:xfrm>
              <a:off x="6609455" y="1659831"/>
              <a:ext cx="251880" cy="251880"/>
            </a:xfrm>
            <a:prstGeom prst="quad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C3B02F0-1DBF-384F-B483-5D2465FE3453}"/>
                </a:ext>
              </a:extLst>
            </p:cNvPr>
            <p:cNvSpPr txBox="1"/>
            <p:nvPr/>
          </p:nvSpPr>
          <p:spPr>
            <a:xfrm>
              <a:off x="6788447" y="1641270"/>
              <a:ext cx="62549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err="1"/>
                <a:t>stripline</a:t>
              </a:r>
              <a:endParaRPr lang="en-US" sz="1000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7E0413C-D57E-8F42-8AB0-A004273DFC8C}"/>
                </a:ext>
              </a:extLst>
            </p:cNvPr>
            <p:cNvSpPr txBox="1"/>
            <p:nvPr/>
          </p:nvSpPr>
          <p:spPr>
            <a:xfrm rot="16200000">
              <a:off x="5636770" y="2462567"/>
              <a:ext cx="1526380" cy="246221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000" dirty="0"/>
                <a:t>Compact </a:t>
              </a:r>
              <a:r>
                <a:rPr lang="en-US" sz="1000" dirty="0" err="1"/>
                <a:t>Vaccum</a:t>
              </a:r>
              <a:r>
                <a:rPr lang="en-US" sz="1000" dirty="0"/>
                <a:t> valve</a:t>
              </a:r>
            </a:p>
          </p:txBody>
        </p:sp>
        <p:sp>
          <p:nvSpPr>
            <p:cNvPr id="40" name="Left Brace 39">
              <a:extLst>
                <a:ext uri="{FF2B5EF4-FFF2-40B4-BE49-F238E27FC236}">
                  <a16:creationId xmlns:a16="http://schemas.microsoft.com/office/drawing/2014/main" id="{5F3933FA-FF07-C74C-B1CB-EBC4D08A9DAE}"/>
                </a:ext>
              </a:extLst>
            </p:cNvPr>
            <p:cNvSpPr/>
            <p:nvPr/>
          </p:nvSpPr>
          <p:spPr>
            <a:xfrm rot="16200000">
              <a:off x="5657797" y="2720647"/>
              <a:ext cx="181607" cy="2761585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19BC6A9-94DE-6244-B175-151766C3C985}"/>
                </a:ext>
              </a:extLst>
            </p:cNvPr>
            <p:cNvSpPr txBox="1"/>
            <p:nvPr/>
          </p:nvSpPr>
          <p:spPr>
            <a:xfrm rot="16200000">
              <a:off x="6525161" y="3363743"/>
              <a:ext cx="500458" cy="27699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200" dirty="0"/>
                <a:t>BLM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7587CEA-7059-684E-8873-8A042EBC7294}"/>
                </a:ext>
              </a:extLst>
            </p:cNvPr>
            <p:cNvSpPr txBox="1"/>
            <p:nvPr/>
          </p:nvSpPr>
          <p:spPr>
            <a:xfrm>
              <a:off x="4931772" y="1465414"/>
              <a:ext cx="1099980" cy="246221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000" dirty="0"/>
                <a:t>Neutron monitor</a:t>
              </a:r>
            </a:p>
          </p:txBody>
        </p:sp>
        <p:sp>
          <p:nvSpPr>
            <p:cNvPr id="43" name="Left-Right Arrow 42">
              <a:extLst>
                <a:ext uri="{FF2B5EF4-FFF2-40B4-BE49-F238E27FC236}">
                  <a16:creationId xmlns:a16="http://schemas.microsoft.com/office/drawing/2014/main" id="{31743DAE-F820-4648-A1C9-323A9FF96B4A}"/>
                </a:ext>
              </a:extLst>
            </p:cNvPr>
            <p:cNvSpPr/>
            <p:nvPr/>
          </p:nvSpPr>
          <p:spPr>
            <a:xfrm>
              <a:off x="5284557" y="2518515"/>
              <a:ext cx="113319" cy="101255"/>
            </a:xfrm>
            <a:prstGeom prst="left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44" name="Left-Right Arrow 43">
              <a:extLst>
                <a:ext uri="{FF2B5EF4-FFF2-40B4-BE49-F238E27FC236}">
                  <a16:creationId xmlns:a16="http://schemas.microsoft.com/office/drawing/2014/main" id="{CAB3E80D-F4B3-E248-A595-A004DFB7AF5A}"/>
                </a:ext>
              </a:extLst>
            </p:cNvPr>
            <p:cNvSpPr/>
            <p:nvPr/>
          </p:nvSpPr>
          <p:spPr>
            <a:xfrm>
              <a:off x="6152900" y="2531974"/>
              <a:ext cx="113319" cy="101255"/>
            </a:xfrm>
            <a:prstGeom prst="left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2C47EE6-0853-4246-9379-E60B5FCD15D2}"/>
                </a:ext>
              </a:extLst>
            </p:cNvPr>
            <p:cNvSpPr txBox="1"/>
            <p:nvPr/>
          </p:nvSpPr>
          <p:spPr>
            <a:xfrm rot="16200000">
              <a:off x="5980307" y="2740361"/>
              <a:ext cx="43633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/>
                <a:t>bellow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C8E8667-9D72-754C-AE5F-85ACAD456C9E}"/>
                </a:ext>
              </a:extLst>
            </p:cNvPr>
            <p:cNvSpPr txBox="1"/>
            <p:nvPr/>
          </p:nvSpPr>
          <p:spPr>
            <a:xfrm rot="16200000">
              <a:off x="5098327" y="2691828"/>
              <a:ext cx="43633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/>
                <a:t>bellow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A7B6E7E-4EB9-384E-92C9-8EFA56CDB9FF}"/>
                </a:ext>
              </a:extLst>
            </p:cNvPr>
            <p:cNvSpPr txBox="1"/>
            <p:nvPr/>
          </p:nvSpPr>
          <p:spPr>
            <a:xfrm>
              <a:off x="5457727" y="1911986"/>
              <a:ext cx="6078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278cm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C00C446-4E29-0A4E-B5FB-AF3DC9D83212}"/>
                </a:ext>
              </a:extLst>
            </p:cNvPr>
            <p:cNvSpPr txBox="1"/>
            <p:nvPr/>
          </p:nvSpPr>
          <p:spPr>
            <a:xfrm rot="16200000">
              <a:off x="5976762" y="4366838"/>
              <a:ext cx="7489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10cm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21A46B1-4BC7-6F46-8B99-B099343907F7}"/>
                </a:ext>
              </a:extLst>
            </p:cNvPr>
            <p:cNvSpPr txBox="1"/>
            <p:nvPr/>
          </p:nvSpPr>
          <p:spPr>
            <a:xfrm rot="16200000">
              <a:off x="6293786" y="4369524"/>
              <a:ext cx="7489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10cm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62FD754-4BB2-394A-8943-868BF4264307}"/>
                </a:ext>
              </a:extLst>
            </p:cNvPr>
            <p:cNvSpPr txBox="1"/>
            <p:nvPr/>
          </p:nvSpPr>
          <p:spPr>
            <a:xfrm rot="16200000">
              <a:off x="6570265" y="4382040"/>
              <a:ext cx="7489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12cm</a:t>
              </a:r>
            </a:p>
          </p:txBody>
        </p:sp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id="{4ABBFE68-276B-C84B-9418-2BE0DB392623}"/>
                </a:ext>
              </a:extLst>
            </p:cNvPr>
            <p:cNvSpPr/>
            <p:nvPr/>
          </p:nvSpPr>
          <p:spPr>
            <a:xfrm>
              <a:off x="4547526" y="2131211"/>
              <a:ext cx="733314" cy="869558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Acc. structures</a:t>
              </a:r>
            </a:p>
          </p:txBody>
        </p:sp>
        <p:sp>
          <p:nvSpPr>
            <p:cNvPr id="52" name="Left-Right Arrow 51">
              <a:extLst>
                <a:ext uri="{FF2B5EF4-FFF2-40B4-BE49-F238E27FC236}">
                  <a16:creationId xmlns:a16="http://schemas.microsoft.com/office/drawing/2014/main" id="{EEB51414-9CF7-4347-8D7A-8CEA3016D81C}"/>
                </a:ext>
              </a:extLst>
            </p:cNvPr>
            <p:cNvSpPr/>
            <p:nvPr/>
          </p:nvSpPr>
          <p:spPr>
            <a:xfrm>
              <a:off x="4435895" y="2496238"/>
              <a:ext cx="113319" cy="101255"/>
            </a:xfrm>
            <a:prstGeom prst="left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9BFE7EF-A772-D84D-A1FA-AF68A48269D0}"/>
                </a:ext>
              </a:extLst>
            </p:cNvPr>
            <p:cNvSpPr txBox="1"/>
            <p:nvPr/>
          </p:nvSpPr>
          <p:spPr>
            <a:xfrm rot="16200000">
              <a:off x="4249665" y="2669551"/>
              <a:ext cx="43633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/>
                <a:t>bellow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13A1612-F614-5444-B324-A3DC4644F9CB}"/>
                </a:ext>
              </a:extLst>
            </p:cNvPr>
            <p:cNvSpPr txBox="1"/>
            <p:nvPr/>
          </p:nvSpPr>
          <p:spPr>
            <a:xfrm>
              <a:off x="4609065" y="1889709"/>
              <a:ext cx="6078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278cm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7812A2C-5584-B64F-8365-687EEFFF5018}"/>
                </a:ext>
              </a:extLst>
            </p:cNvPr>
            <p:cNvSpPr txBox="1"/>
            <p:nvPr/>
          </p:nvSpPr>
          <p:spPr>
            <a:xfrm rot="16200000">
              <a:off x="6105962" y="3563601"/>
              <a:ext cx="588623" cy="246221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000" dirty="0"/>
                <a:t>Screen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65695AE-BAC0-564F-B3FF-238002A2741D}"/>
                </a:ext>
              </a:extLst>
            </p:cNvPr>
            <p:cNvSpPr txBox="1"/>
            <p:nvPr/>
          </p:nvSpPr>
          <p:spPr>
            <a:xfrm>
              <a:off x="4376627" y="3770634"/>
              <a:ext cx="954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5.93 m </a:t>
              </a:r>
            </a:p>
          </p:txBody>
        </p: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A671DB71-A178-3443-A1C2-7B8805EB3155}"/>
              </a:ext>
            </a:extLst>
          </p:cNvPr>
          <p:cNvSpPr/>
          <p:nvPr/>
        </p:nvSpPr>
        <p:spPr>
          <a:xfrm>
            <a:off x="6393267" y="5160325"/>
            <a:ext cx="46597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Quadrupole on mover around BPM </a:t>
            </a:r>
            <a:r>
              <a:rPr lang="en-US" dirty="0" err="1"/>
              <a:t>stripline</a:t>
            </a:r>
            <a:r>
              <a:rPr lang="en-US" dirty="0"/>
              <a:t>. bore radius of quadrupoles (10cm, 35T/m) needs to let space for BPM </a:t>
            </a:r>
            <a:r>
              <a:rPr lang="en-US" dirty="0" err="1"/>
              <a:t>stripline</a:t>
            </a:r>
            <a:r>
              <a:rPr lang="en-US" dirty="0"/>
              <a:t> and mover motions. 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417E749-4207-3744-845E-4D6F5280BA43}"/>
              </a:ext>
            </a:extLst>
          </p:cNvPr>
          <p:cNvSpPr txBox="1"/>
          <p:nvPr/>
        </p:nvSpPr>
        <p:spPr>
          <a:xfrm>
            <a:off x="9400014" y="2664248"/>
            <a:ext cx="29352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shorter the better!</a:t>
            </a:r>
          </a:p>
          <a:p>
            <a:r>
              <a:rPr lang="en-US" sz="2000" dirty="0"/>
              <a:t>5.7m possible? (one extra module)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EC1122B2-9234-924F-B5DF-DDF2F085DBE8}"/>
              </a:ext>
            </a:extLst>
          </p:cNvPr>
          <p:cNvGrpSpPr/>
          <p:nvPr/>
        </p:nvGrpSpPr>
        <p:grpSpPr>
          <a:xfrm>
            <a:off x="2817310" y="1200563"/>
            <a:ext cx="2197472" cy="2530316"/>
            <a:chOff x="5968968" y="1543158"/>
            <a:chExt cx="2197472" cy="2530316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0F117BE9-B588-364B-8848-D3857E722A25}"/>
                </a:ext>
              </a:extLst>
            </p:cNvPr>
            <p:cNvGrpSpPr/>
            <p:nvPr/>
          </p:nvGrpSpPr>
          <p:grpSpPr>
            <a:xfrm>
              <a:off x="6029381" y="1543158"/>
              <a:ext cx="2137059" cy="2530316"/>
              <a:chOff x="4692073" y="1359775"/>
              <a:chExt cx="2817607" cy="3336095"/>
            </a:xfrm>
          </p:grpSpPr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85497CDB-6197-5747-989F-DB2C19B6338F}"/>
                  </a:ext>
                </a:extLst>
              </p:cNvPr>
              <p:cNvSpPr txBox="1"/>
              <p:nvPr/>
            </p:nvSpPr>
            <p:spPr>
              <a:xfrm rot="16200000">
                <a:off x="5986451" y="2954540"/>
                <a:ext cx="1771520" cy="365209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BPM inside quad</a:t>
                </a:r>
              </a:p>
            </p:txBody>
          </p:sp>
          <p:sp>
            <p:nvSpPr>
              <p:cNvPr id="66" name="Rounded Rectangle 65">
                <a:extLst>
                  <a:ext uri="{FF2B5EF4-FFF2-40B4-BE49-F238E27FC236}">
                    <a16:creationId xmlns:a16="http://schemas.microsoft.com/office/drawing/2014/main" id="{3EC84472-A6DE-6E49-9950-506AAB1A3483}"/>
                  </a:ext>
                </a:extLst>
              </p:cNvPr>
              <p:cNvSpPr/>
              <p:nvPr/>
            </p:nvSpPr>
            <p:spPr>
              <a:xfrm>
                <a:off x="4849375" y="2587690"/>
                <a:ext cx="966839" cy="1146469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/>
                  <a:t>Acc. structures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F7C5ABB0-5C7E-8941-BC12-2F820436AF3E}"/>
                  </a:ext>
                </a:extLst>
              </p:cNvPr>
              <p:cNvSpPr txBox="1"/>
              <p:nvPr/>
            </p:nvSpPr>
            <p:spPr>
              <a:xfrm rot="16200000">
                <a:off x="5938340" y="2993650"/>
                <a:ext cx="1298100" cy="365209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Quadrupole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8108E6F3-ADAA-7B43-AE21-DBD50FFA8ACF}"/>
                  </a:ext>
                </a:extLst>
              </p:cNvPr>
              <p:cNvSpPr txBox="1"/>
              <p:nvPr/>
            </p:nvSpPr>
            <p:spPr>
              <a:xfrm>
                <a:off x="6122468" y="1359775"/>
                <a:ext cx="985167" cy="568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/>
                  <a:t>on movers</a:t>
                </a:r>
              </a:p>
            </p:txBody>
          </p:sp>
          <p:sp>
            <p:nvSpPr>
              <p:cNvPr id="69" name="Quad Arrow 68">
                <a:extLst>
                  <a:ext uri="{FF2B5EF4-FFF2-40B4-BE49-F238E27FC236}">
                    <a16:creationId xmlns:a16="http://schemas.microsoft.com/office/drawing/2014/main" id="{18A09949-6181-674A-90EF-827A8FDF6537}"/>
                  </a:ext>
                </a:extLst>
              </p:cNvPr>
              <p:cNvSpPr/>
              <p:nvPr/>
            </p:nvSpPr>
            <p:spPr>
              <a:xfrm>
                <a:off x="6449007" y="1936828"/>
                <a:ext cx="332091" cy="332091"/>
              </a:xfrm>
              <a:prstGeom prst="quad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306F971E-8389-9240-9C0A-0A5AFD34D3A0}"/>
                  </a:ext>
                </a:extLst>
              </p:cNvPr>
              <p:cNvSpPr txBox="1"/>
              <p:nvPr/>
            </p:nvSpPr>
            <p:spPr>
              <a:xfrm>
                <a:off x="6685000" y="1912357"/>
                <a:ext cx="824680" cy="3246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err="1"/>
                  <a:t>stripline</a:t>
                </a:r>
                <a:endParaRPr lang="en-US" sz="1000" dirty="0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1EE819B-0E5A-C942-B42E-2F0D940901D4}"/>
                  </a:ext>
                </a:extLst>
              </p:cNvPr>
              <p:cNvSpPr txBox="1"/>
              <p:nvPr/>
            </p:nvSpPr>
            <p:spPr>
              <a:xfrm rot="16200000">
                <a:off x="5798501" y="2995195"/>
                <a:ext cx="748595" cy="324630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screen</a:t>
                </a: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D419411D-A66F-BA4D-912B-F42A521B65B4}"/>
                  </a:ext>
                </a:extLst>
              </p:cNvPr>
              <p:cNvSpPr txBox="1"/>
              <p:nvPr/>
            </p:nvSpPr>
            <p:spPr>
              <a:xfrm rot="16200000">
                <a:off x="6337870" y="4183351"/>
                <a:ext cx="659829" cy="36521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BLM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CA27D1C3-EEE2-A646-92A3-3D11B130DE52}"/>
                  </a:ext>
                </a:extLst>
              </p:cNvPr>
              <p:cNvSpPr txBox="1"/>
              <p:nvPr/>
            </p:nvSpPr>
            <p:spPr>
              <a:xfrm>
                <a:off x="4692073" y="1449011"/>
                <a:ext cx="1450270" cy="32463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Neutron monitor</a:t>
                </a:r>
              </a:p>
            </p:txBody>
          </p:sp>
          <p:sp>
            <p:nvSpPr>
              <p:cNvPr id="76" name="Left-Right Arrow 75">
                <a:extLst>
                  <a:ext uri="{FF2B5EF4-FFF2-40B4-BE49-F238E27FC236}">
                    <a16:creationId xmlns:a16="http://schemas.microsoft.com/office/drawing/2014/main" id="{C67A179A-B21C-9945-A3FB-FFB35A1BD22B}"/>
                  </a:ext>
                </a:extLst>
              </p:cNvPr>
              <p:cNvSpPr/>
              <p:nvPr/>
            </p:nvSpPr>
            <p:spPr>
              <a:xfrm>
                <a:off x="4702195" y="3068960"/>
                <a:ext cx="149405" cy="133500"/>
              </a:xfrm>
              <a:prstGeom prst="leftRight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77" name="Left-Right Arrow 76">
                <a:extLst>
                  <a:ext uri="{FF2B5EF4-FFF2-40B4-BE49-F238E27FC236}">
                    <a16:creationId xmlns:a16="http://schemas.microsoft.com/office/drawing/2014/main" id="{3622D2C8-0AC9-674A-A0BE-0E5DC0B6F3CF}"/>
                  </a:ext>
                </a:extLst>
              </p:cNvPr>
              <p:cNvSpPr/>
              <p:nvPr/>
            </p:nvSpPr>
            <p:spPr>
              <a:xfrm>
                <a:off x="5847062" y="3086705"/>
                <a:ext cx="149406" cy="133500"/>
              </a:xfrm>
              <a:prstGeom prst="leftRight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95B9EB2D-9CFA-2143-94D5-4F06C44B6798}"/>
                  </a:ext>
                </a:extLst>
              </p:cNvPr>
              <p:cNvSpPr txBox="1"/>
              <p:nvPr/>
            </p:nvSpPr>
            <p:spPr>
              <a:xfrm rot="16200000">
                <a:off x="5619507" y="3361453"/>
                <a:ext cx="575290" cy="2637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dirty="0"/>
                  <a:t>bellow</a:t>
                </a:r>
              </a:p>
            </p:txBody>
          </p:sp>
        </p:grp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D3DEF087-89FF-B044-AC0D-57B775DDDC57}"/>
                </a:ext>
              </a:extLst>
            </p:cNvPr>
            <p:cNvSpPr txBox="1"/>
            <p:nvPr/>
          </p:nvSpPr>
          <p:spPr>
            <a:xfrm rot="16200000">
              <a:off x="5850827" y="3012831"/>
              <a:ext cx="43633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/>
                <a:t>bellow</a:t>
              </a:r>
            </a:p>
          </p:txBody>
        </p:sp>
      </p:grpSp>
      <p:sp>
        <p:nvSpPr>
          <p:cNvPr id="80" name="Oval 79">
            <a:extLst>
              <a:ext uri="{FF2B5EF4-FFF2-40B4-BE49-F238E27FC236}">
                <a16:creationId xmlns:a16="http://schemas.microsoft.com/office/drawing/2014/main" id="{720267BF-09F0-5F49-96A2-81206F0C389D}"/>
              </a:ext>
            </a:extLst>
          </p:cNvPr>
          <p:cNvSpPr/>
          <p:nvPr/>
        </p:nvSpPr>
        <p:spPr>
          <a:xfrm>
            <a:off x="614519" y="3387354"/>
            <a:ext cx="608651" cy="608651"/>
          </a:xfrm>
          <a:prstGeom prst="ellips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PC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B9287DA3-9EEF-0945-91D7-86279BAB3405}"/>
              </a:ext>
            </a:extLst>
          </p:cNvPr>
          <p:cNvSpPr/>
          <p:nvPr/>
        </p:nvSpPr>
        <p:spPr>
          <a:xfrm rot="16200000">
            <a:off x="1140987" y="3312413"/>
            <a:ext cx="735580" cy="158257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C8B9E1E0-8CCD-DD49-8BFE-6EBE15179995}"/>
              </a:ext>
            </a:extLst>
          </p:cNvPr>
          <p:cNvSpPr/>
          <p:nvPr/>
        </p:nvSpPr>
        <p:spPr>
          <a:xfrm rot="16200000">
            <a:off x="3025393" y="3325581"/>
            <a:ext cx="735580" cy="158257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riangle 83">
            <a:extLst>
              <a:ext uri="{FF2B5EF4-FFF2-40B4-BE49-F238E27FC236}">
                <a16:creationId xmlns:a16="http://schemas.microsoft.com/office/drawing/2014/main" id="{6C0D19FE-8529-7F4B-83F2-B005FFF8DED5}"/>
              </a:ext>
            </a:extLst>
          </p:cNvPr>
          <p:cNvSpPr/>
          <p:nvPr/>
        </p:nvSpPr>
        <p:spPr>
          <a:xfrm rot="5400000">
            <a:off x="-17631" y="3399298"/>
            <a:ext cx="702852" cy="60590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900" dirty="0"/>
              <a:t>50MW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F7D6E5CB-3767-5144-8137-416FE21BAC19}"/>
              </a:ext>
            </a:extLst>
          </p:cNvPr>
          <p:cNvSpPr/>
          <p:nvPr/>
        </p:nvSpPr>
        <p:spPr>
          <a:xfrm>
            <a:off x="6640061" y="3482267"/>
            <a:ext cx="1224235" cy="137937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FD82F41E-FC38-1D48-BB3F-BE0B11FBEB66}"/>
              </a:ext>
            </a:extLst>
          </p:cNvPr>
          <p:cNvSpPr/>
          <p:nvPr/>
        </p:nvSpPr>
        <p:spPr>
          <a:xfrm>
            <a:off x="6095232" y="3248226"/>
            <a:ext cx="608651" cy="608651"/>
          </a:xfrm>
          <a:prstGeom prst="ellips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PC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4FCBF457-717B-BC41-9DF0-3F46A590949F}"/>
              </a:ext>
            </a:extLst>
          </p:cNvPr>
          <p:cNvSpPr/>
          <p:nvPr/>
        </p:nvSpPr>
        <p:spPr>
          <a:xfrm rot="16200000">
            <a:off x="6698880" y="3267250"/>
            <a:ext cx="564436" cy="141471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1DFF9BE8-4051-6B40-A42C-D11499EC9F4E}"/>
              </a:ext>
            </a:extLst>
          </p:cNvPr>
          <p:cNvSpPr/>
          <p:nvPr/>
        </p:nvSpPr>
        <p:spPr>
          <a:xfrm rot="16200000">
            <a:off x="7540143" y="3242561"/>
            <a:ext cx="490048" cy="15825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riangle 88">
            <a:extLst>
              <a:ext uri="{FF2B5EF4-FFF2-40B4-BE49-F238E27FC236}">
                <a16:creationId xmlns:a16="http://schemas.microsoft.com/office/drawing/2014/main" id="{8BBB7EA4-3CB8-7B40-9E2F-194FBB83523D}"/>
              </a:ext>
            </a:extLst>
          </p:cNvPr>
          <p:cNvSpPr/>
          <p:nvPr/>
        </p:nvSpPr>
        <p:spPr>
          <a:xfrm rot="5400000">
            <a:off x="5463082" y="3260170"/>
            <a:ext cx="702852" cy="60590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900" dirty="0"/>
              <a:t>50MW</a:t>
            </a:r>
          </a:p>
        </p:txBody>
      </p:sp>
    </p:spTree>
    <p:extLst>
      <p:ext uri="{BB962C8B-B14F-4D97-AF65-F5344CB8AC3E}">
        <p14:creationId xmlns:p14="http://schemas.microsoft.com/office/powerpoint/2010/main" val="156916052"/>
      </p:ext>
    </p:extLst>
  </p:cSld>
  <p:clrMapOvr>
    <a:masterClrMapping/>
  </p:clrMapOvr>
</p:sld>
</file>

<file path=ppt/theme/theme1.xml><?xml version="1.0" encoding="utf-8"?>
<a:theme xmlns:a="http://schemas.openxmlformats.org/drawingml/2006/main" name="ESRF-default">
  <a:themeElements>
    <a:clrScheme name="ESRF-LightBlue">
      <a:dk1>
        <a:sysClr val="windowText" lastClr="000000"/>
      </a:dk1>
      <a:lt1>
        <a:sysClr val="window" lastClr="FFFFFF"/>
      </a:lt1>
      <a:dk2>
        <a:srgbClr val="132577"/>
      </a:dk2>
      <a:lt2>
        <a:srgbClr val="51A026"/>
      </a:lt2>
      <a:accent1>
        <a:srgbClr val="132577"/>
      </a:accent1>
      <a:accent2>
        <a:srgbClr val="ED7703"/>
      </a:accent2>
      <a:accent3>
        <a:srgbClr val="F4A300"/>
      </a:accent3>
      <a:accent4>
        <a:srgbClr val="FFDD00"/>
      </a:accent4>
      <a:accent5>
        <a:srgbClr val="AF007C"/>
      </a:accent5>
      <a:accent6>
        <a:srgbClr val="0098D4"/>
      </a:accent6>
      <a:hlink>
        <a:srgbClr val="000000"/>
      </a:hlink>
      <a:folHlink>
        <a:srgbClr val="000000"/>
      </a:folHlink>
    </a:clrScheme>
    <a:fontScheme name="Solocal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Large" id="{B15BCB97-A8FD-D541-8A4F-8B7C02A4B762}" vid="{1D0DB679-6EAB-7647-A91B-77781071ADD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ESRF-default</Template>
  <TotalTime>3006</TotalTime>
  <Words>1301</Words>
  <Application>Microsoft Macintosh PowerPoint</Application>
  <PresentationFormat>Widescreen</PresentationFormat>
  <Paragraphs>317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ITCOfficinaSans LT Book</vt:lpstr>
      <vt:lpstr>Wingdings</vt:lpstr>
      <vt:lpstr>ESRF-default</vt:lpstr>
      <vt:lpstr>PowerPoint Presentation</vt:lpstr>
      <vt:lpstr>Layout for High power RF tests and dark currents measurement with dimensions</vt:lpstr>
      <vt:lpstr>Electron beam Layout COLD Phase 1</vt:lpstr>
      <vt:lpstr>Electron Beam line Layout COLD Phase 2</vt:lpstr>
      <vt:lpstr>WP-11 Beam dynamics</vt:lpstr>
      <vt:lpstr>6GeV linac in 161m</vt:lpstr>
      <vt:lpstr>Slow, step by step optimization, including long cryomodules</vt:lpstr>
      <vt:lpstr>gradients</vt:lpstr>
      <vt:lpstr>Shorter 6GeV linac unit module</vt:lpstr>
      <vt:lpstr>Shorter unit module 6GeV Linac</vt:lpstr>
      <vt:lpstr>Gaussian beam instead of plateau</vt:lpstr>
      <vt:lpstr>CONCLUSION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Simone Liuzzo</dc:creator>
  <cp:lastModifiedBy>Simone Liuzzo</cp:lastModifiedBy>
  <cp:revision>29</cp:revision>
  <dcterms:created xsi:type="dcterms:W3CDTF">2025-09-24T05:59:28Z</dcterms:created>
  <dcterms:modified xsi:type="dcterms:W3CDTF">2025-09-26T08:06:31Z</dcterms:modified>
</cp:coreProperties>
</file>