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96" r:id="rId2"/>
    <p:sldId id="307" r:id="rId3"/>
    <p:sldId id="297" r:id="rId4"/>
    <p:sldId id="298" r:id="rId5"/>
    <p:sldId id="310" r:id="rId6"/>
    <p:sldId id="299" r:id="rId7"/>
    <p:sldId id="300" r:id="rId8"/>
    <p:sldId id="312" r:id="rId9"/>
    <p:sldId id="308" r:id="rId10"/>
    <p:sldId id="303" r:id="rId11"/>
    <p:sldId id="305" r:id="rId12"/>
    <p:sldId id="294" r:id="rId13"/>
    <p:sldId id="311" r:id="rId14"/>
    <p:sldId id="287" r:id="rId15"/>
    <p:sldId id="309" r:id="rId16"/>
    <p:sldId id="314" r:id="rId17"/>
    <p:sldId id="313" r:id="rId18"/>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6"/>
    <p:restoredTop sz="95909"/>
  </p:normalViewPr>
  <p:slideViewPr>
    <p:cSldViewPr snapToGrid="0" snapToObjects="1">
      <p:cViewPr>
        <p:scale>
          <a:sx n="110" d="100"/>
          <a:sy n="110" d="100"/>
        </p:scale>
        <p:origin x="168" y="7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41D5703-CF45-3349-BDEE-352E2CD3C738}" type="datetimeFigureOut">
              <a:rPr lang="en-US" smtClean="0"/>
              <a:t>26/09/2025</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D53026B2-88E9-B64A-BA69-260A56953DCF}" type="slidenum">
              <a:rPr lang="en-US" smtClean="0"/>
              <a:t>‹#›</a:t>
            </a:fld>
            <a:endParaRPr lang="en-US"/>
          </a:p>
        </p:txBody>
      </p:sp>
    </p:spTree>
    <p:extLst>
      <p:ext uri="{BB962C8B-B14F-4D97-AF65-F5344CB8AC3E}">
        <p14:creationId xmlns:p14="http://schemas.microsoft.com/office/powerpoint/2010/main" val="372193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page">
    <p:spTree>
      <p:nvGrpSpPr>
        <p:cNvPr id="1" name=""/>
        <p:cNvGrpSpPr/>
        <p:nvPr/>
      </p:nvGrpSpPr>
      <p:grpSpPr>
        <a:xfrm>
          <a:off x="0" y="0"/>
          <a:ext cx="0" cy="0"/>
          <a:chOff x="0" y="0"/>
          <a:chExt cx="0" cy="0"/>
        </a:xfrm>
      </p:grpSpPr>
      <p:sp>
        <p:nvSpPr>
          <p:cNvPr id="2" name="Titre 1"/>
          <p:cNvSpPr>
            <a:spLocks noGrp="1"/>
          </p:cNvSpPr>
          <p:nvPr>
            <p:ph type="ctrTitle" hasCustomPrompt="1"/>
          </p:nvPr>
        </p:nvSpPr>
        <p:spPr bwMode="gray">
          <a:xfrm>
            <a:off x="1102786" y="2"/>
            <a:ext cx="9986433" cy="549275"/>
          </a:xfrm>
          <a:noFill/>
        </p:spPr>
        <p:txBody>
          <a:bodyPr anchor="b" anchorCtr="0"/>
          <a:lstStyle>
            <a:lvl1pPr>
              <a:defRPr sz="1440">
                <a:solidFill>
                  <a:schemeClr val="bg1"/>
                </a:solidFill>
              </a:defRPr>
            </a:lvl1pPr>
          </a:lstStyle>
          <a:p>
            <a:r>
              <a:rPr lang="en-US" noProof="0" dirty="0"/>
              <a:t>Click to edit Master title style</a:t>
            </a:r>
          </a:p>
        </p:txBody>
      </p:sp>
      <p:sp>
        <p:nvSpPr>
          <p:cNvPr id="3" name="Sous-titre 2"/>
          <p:cNvSpPr>
            <a:spLocks noGrp="1"/>
          </p:cNvSpPr>
          <p:nvPr>
            <p:ph type="subTitle" idx="1" hasCustomPrompt="1"/>
          </p:nvPr>
        </p:nvSpPr>
        <p:spPr bwMode="gray">
          <a:xfrm>
            <a:off x="1102785" y="549275"/>
            <a:ext cx="9986433" cy="575470"/>
          </a:xfrm>
        </p:spPr>
        <p:txBody>
          <a:bodyPr/>
          <a:lstStyle>
            <a:lvl1pPr marL="0" indent="0" algn="l">
              <a:buNone/>
              <a:defRPr sz="1440">
                <a:solidFill>
                  <a:schemeClr val="bg1"/>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noProof="0" dirty="0"/>
              <a:t>Click to edit Master subtitle style</a:t>
            </a:r>
          </a:p>
        </p:txBody>
      </p:sp>
      <p:sp>
        <p:nvSpPr>
          <p:cNvPr id="12" name="Espace réservé de la date 11"/>
          <p:cNvSpPr>
            <a:spLocks noGrp="1"/>
          </p:cNvSpPr>
          <p:nvPr>
            <p:ph type="dt" sz="half" idx="10"/>
          </p:nvPr>
        </p:nvSpPr>
        <p:spPr/>
        <p:txBody>
          <a:bodyPr/>
          <a:lstStyle/>
          <a:p>
            <a:r>
              <a:rPr lang="fr-FR">
                <a:solidFill>
                  <a:prstClr val="white"/>
                </a:solidFill>
              </a:rPr>
              <a:t>26/07/2013</a:t>
            </a:r>
            <a:endParaRPr lang="en-US">
              <a:solidFill>
                <a:prstClr val="white"/>
              </a:solidFill>
            </a:endParaRPr>
          </a:p>
        </p:txBody>
      </p:sp>
      <p:sp>
        <p:nvSpPr>
          <p:cNvPr id="13" name="Espace réservé du numéro de diapositive 12"/>
          <p:cNvSpPr>
            <a:spLocks noGrp="1"/>
          </p:cNvSpPr>
          <p:nvPr>
            <p:ph type="sldNum" sz="quarter" idx="11"/>
          </p:nvPr>
        </p:nvSpPr>
        <p:spPr/>
        <p:txBody>
          <a:bodyPr/>
          <a:lstStyle>
            <a:lvl1pPr>
              <a:defRPr>
                <a:solidFill>
                  <a:schemeClr val="bg1"/>
                </a:solidFill>
              </a:defRPr>
            </a:lvl1pPr>
          </a:lstStyle>
          <a:p>
            <a:r>
              <a:rPr lang="en-US">
                <a:solidFill>
                  <a:prstClr val="white"/>
                </a:solidFill>
              </a:rPr>
              <a:t>Page </a:t>
            </a:r>
            <a:fld id="{733122C9-A0B9-462F-8757-0847AD287B63}" type="slidenum">
              <a:rPr lang="en-US" smtClean="0">
                <a:solidFill>
                  <a:prstClr val="white"/>
                </a:solidFill>
              </a:rPr>
              <a:pPr/>
              <a:t>‹#›</a:t>
            </a:fld>
            <a:endParaRPr lang="en-US">
              <a:solidFill>
                <a:prstClr val="white"/>
              </a:solidFill>
            </a:endParaRPr>
          </a:p>
        </p:txBody>
      </p:sp>
      <p:sp>
        <p:nvSpPr>
          <p:cNvPr id="14" name="Espace réservé du pied de page 13"/>
          <p:cNvSpPr>
            <a:spLocks noGrp="1"/>
          </p:cNvSpPr>
          <p:nvPr>
            <p:ph type="ftr" sz="quarter" idx="12"/>
          </p:nvPr>
        </p:nvSpPr>
        <p:spPr/>
        <p:txBody>
          <a:bodyPr/>
          <a:lstStyle>
            <a:lvl1pPr>
              <a:defRPr>
                <a:solidFill>
                  <a:schemeClr val="bg1"/>
                </a:solidFill>
              </a:defRPr>
            </a:lvl1pPr>
          </a:lstStyle>
          <a:p>
            <a:r>
              <a:rPr lang="en-GB">
                <a:solidFill>
                  <a:prstClr val="white"/>
                </a:solidFill>
              </a:rPr>
              <a:t>82nd COUNCIL MEETING – 25-26 June 2024 - Qing Qin</a:t>
            </a:r>
            <a:endParaRPr lang="en-US" dirty="0">
              <a:solidFill>
                <a:prstClr val="white"/>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969600" y="151200"/>
            <a:ext cx="10982400" cy="596160"/>
          </a:xfrm>
          <a:solidFill>
            <a:schemeClr val="accent1"/>
          </a:solidFill>
        </p:spPr>
        <p:txBody>
          <a:bodyPr lIns="108000" tIns="0" rIns="108000" anchor="ctr" anchorCtr="0"/>
          <a:lstStyle>
            <a:lvl1pPr>
              <a:lnSpc>
                <a:spcPct val="85000"/>
              </a:lnSpc>
              <a:defRPr sz="3000">
                <a:solidFill>
                  <a:schemeClr val="bg1"/>
                </a:solidFill>
              </a:defRPr>
            </a:lvl1pPr>
          </a:lstStyle>
          <a:p>
            <a:r>
              <a:rPr lang="en-US" noProof="0" dirty="0"/>
              <a:t>Click to edit Master title style</a:t>
            </a:r>
          </a:p>
        </p:txBody>
      </p:sp>
      <p:sp>
        <p:nvSpPr>
          <p:cNvPr id="3" name="Espace réservé du contenu 2"/>
          <p:cNvSpPr>
            <a:spLocks noGrp="1"/>
          </p:cNvSpPr>
          <p:nvPr>
            <p:ph idx="1" hasCustomPrompt="1"/>
          </p:nvPr>
        </p:nvSpPr>
        <p:spPr bwMode="gray">
          <a:xfrm>
            <a:off x="4468800" y="1098000"/>
            <a:ext cx="7483200" cy="3564000"/>
          </a:xfrm>
          <a:solidFill>
            <a:srgbClr val="4E5B99"/>
          </a:solidFill>
        </p:spPr>
        <p:txBody>
          <a:bodyPr lIns="216000" tIns="252000"/>
          <a:lstStyle>
            <a:lvl1pPr marL="0" indent="0">
              <a:spcAft>
                <a:spcPts val="360"/>
              </a:spcAft>
              <a:buFont typeface="Arial" pitchFamily="34" charset="0"/>
              <a:buNone/>
              <a:defRPr sz="3360">
                <a:solidFill>
                  <a:schemeClr val="bg1"/>
                </a:solidFill>
              </a:defRPr>
            </a:lvl1pPr>
            <a:lvl2pPr marL="0" indent="0">
              <a:spcBef>
                <a:spcPts val="480"/>
              </a:spcBef>
              <a:spcAft>
                <a:spcPts val="0"/>
              </a:spcAft>
              <a:buFont typeface="Arial" pitchFamily="34" charset="0"/>
              <a:buNone/>
              <a:defRPr sz="3120" b="1">
                <a:solidFill>
                  <a:schemeClr val="bg1"/>
                </a:solidFill>
              </a:defRPr>
            </a:lvl2pPr>
            <a:lvl3pPr marL="0" indent="0">
              <a:lnSpc>
                <a:spcPct val="80000"/>
              </a:lnSpc>
              <a:spcAft>
                <a:spcPts val="0"/>
              </a:spcAft>
              <a:buFont typeface="Arial" pitchFamily="34" charset="0"/>
              <a:buNone/>
              <a:defRPr sz="2700">
                <a:solidFill>
                  <a:schemeClr val="bg1"/>
                </a:solidFill>
              </a:defRPr>
            </a:lvl3pPr>
            <a:lvl4pPr marL="0" indent="0">
              <a:lnSpc>
                <a:spcPct val="100000"/>
              </a:lnSpc>
              <a:spcBef>
                <a:spcPts val="0"/>
              </a:spcBef>
              <a:spcAft>
                <a:spcPts val="240"/>
              </a:spcAft>
              <a:buSzPct val="80000"/>
              <a:buNone/>
              <a:defRPr sz="2100">
                <a:solidFill>
                  <a:schemeClr val="bg1"/>
                </a:solidFill>
              </a:defRPr>
            </a:lvl4pPr>
            <a:lvl5pPr marL="0" indent="0">
              <a:lnSpc>
                <a:spcPct val="80000"/>
              </a:lnSpc>
              <a:spcAft>
                <a:spcPts val="0"/>
              </a:spcAft>
              <a:buNone/>
              <a:defRPr sz="1800" b="1" i="0">
                <a:solidFill>
                  <a:schemeClr val="bg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Espace réservé pour une image  7"/>
          <p:cNvSpPr>
            <a:spLocks noGrp="1"/>
          </p:cNvSpPr>
          <p:nvPr>
            <p:ph type="pic" sz="quarter" idx="13"/>
          </p:nvPr>
        </p:nvSpPr>
        <p:spPr>
          <a:xfrm>
            <a:off x="969600" y="1098000"/>
            <a:ext cx="3432000" cy="3564000"/>
          </a:xfrm>
        </p:spPr>
        <p:txBody>
          <a:bodyPr anchor="ctr" anchorCtr="0"/>
          <a:lstStyle>
            <a:lvl1pPr algn="ctr">
              <a:defRPr/>
            </a:lvl1pPr>
          </a:lstStyle>
          <a:p>
            <a:r>
              <a:rPr lang="en-US" noProof="0"/>
              <a:t>Click icon to add picture</a:t>
            </a:r>
            <a:endParaRPr lang="en-US" noProof="0" dirty="0"/>
          </a:p>
        </p:txBody>
      </p:sp>
      <p:sp>
        <p:nvSpPr>
          <p:cNvPr id="17" name="Espace réservé de la date 16"/>
          <p:cNvSpPr>
            <a:spLocks noGrp="1"/>
          </p:cNvSpPr>
          <p:nvPr>
            <p:ph type="dt" sz="half" idx="14"/>
          </p:nvPr>
        </p:nvSpPr>
        <p:spPr/>
        <p:txBody>
          <a:bodyPr/>
          <a:lstStyle/>
          <a:p>
            <a:r>
              <a:rPr lang="fr-FR">
                <a:solidFill>
                  <a:prstClr val="white"/>
                </a:solidFill>
              </a:rPr>
              <a:t>26/07/2013</a:t>
            </a:r>
            <a:endParaRPr lang="en-US">
              <a:solidFill>
                <a:prstClr val="white"/>
              </a:solidFill>
            </a:endParaRPr>
          </a:p>
        </p:txBody>
      </p:sp>
      <p:sp>
        <p:nvSpPr>
          <p:cNvPr id="18" name="Espace réservé du numéro de diapositive 17"/>
          <p:cNvSpPr>
            <a:spLocks noGrp="1"/>
          </p:cNvSpPr>
          <p:nvPr>
            <p:ph type="sldNum" sz="quarter" idx="15"/>
          </p:nvPr>
        </p:nvSpPr>
        <p:spPr/>
        <p:txBody>
          <a:bodyPr/>
          <a:lstStyle/>
          <a:p>
            <a:r>
              <a:rPr lang="en-US">
                <a:solidFill>
                  <a:srgbClr val="132577"/>
                </a:solidFill>
              </a:rPr>
              <a:t>Page </a:t>
            </a:r>
            <a:fld id="{733122C9-A0B9-462F-8757-0847AD287B63}" type="slidenum">
              <a:rPr lang="en-US" smtClean="0">
                <a:solidFill>
                  <a:srgbClr val="132577"/>
                </a:solidFill>
              </a:rPr>
              <a:pPr/>
              <a:t>‹#›</a:t>
            </a:fld>
            <a:endParaRPr lang="en-US">
              <a:solidFill>
                <a:srgbClr val="132577"/>
              </a:solidFill>
            </a:endParaRPr>
          </a:p>
        </p:txBody>
      </p:sp>
      <p:sp>
        <p:nvSpPr>
          <p:cNvPr id="19" name="Espace réservé du pied de page 18"/>
          <p:cNvSpPr>
            <a:spLocks noGrp="1"/>
          </p:cNvSpPr>
          <p:nvPr>
            <p:ph type="ftr" sz="quarter" idx="16"/>
          </p:nvPr>
        </p:nvSpPr>
        <p:spPr/>
        <p:txBody>
          <a:bodyPr/>
          <a:lstStyle/>
          <a:p>
            <a:r>
              <a:rPr lang="en-GB">
                <a:solidFill>
                  <a:srgbClr val="132577"/>
                </a:solidFill>
              </a:rPr>
              <a:t>82nd COUNCIL MEETING – 25-26 June 2024 - Qing Qin</a:t>
            </a:r>
            <a:endParaRPr lang="en-US">
              <a:solidFill>
                <a:srgbClr val="132577"/>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dirty="0"/>
              <a:t>Click to edit Master title style</a:t>
            </a:r>
          </a:p>
        </p:txBody>
      </p:sp>
      <p:sp>
        <p:nvSpPr>
          <p:cNvPr id="3" name="Espace réservé du contenu 2"/>
          <p:cNvSpPr>
            <a:spLocks noGrp="1"/>
          </p:cNvSpPr>
          <p:nvPr>
            <p:ph idx="1" hasCustomPrompt="1"/>
          </p:nvPr>
        </p:nvSpPr>
        <p:spPr bwMode="gray"/>
        <p:txBody>
          <a:bodyPr/>
          <a:lstStyle>
            <a:lvl4pPr>
              <a:spcBef>
                <a:spcPts val="0"/>
              </a:spcBef>
              <a:spcAft>
                <a:spcPts val="360"/>
              </a:spcAft>
              <a:buSzPct val="80000"/>
              <a:defRPr/>
            </a:lvl4pPr>
            <a:lvl5pPr>
              <a:spcAft>
                <a:spcPts val="360"/>
              </a:spcAf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Espace réservé de la date 6"/>
          <p:cNvSpPr>
            <a:spLocks noGrp="1"/>
          </p:cNvSpPr>
          <p:nvPr>
            <p:ph type="dt" sz="half" idx="10"/>
          </p:nvPr>
        </p:nvSpPr>
        <p:spPr/>
        <p:txBody>
          <a:bodyPr/>
          <a:lstStyle/>
          <a:p>
            <a:r>
              <a:rPr lang="fr-FR">
                <a:solidFill>
                  <a:prstClr val="white"/>
                </a:solidFill>
              </a:rPr>
              <a:t>26/07/2013</a:t>
            </a:r>
            <a:endParaRPr lang="en-US">
              <a:solidFill>
                <a:prstClr val="white"/>
              </a:solidFill>
            </a:endParaRPr>
          </a:p>
        </p:txBody>
      </p:sp>
      <p:sp>
        <p:nvSpPr>
          <p:cNvPr id="8" name="Espace réservé du numéro de diapositive 7"/>
          <p:cNvSpPr>
            <a:spLocks noGrp="1"/>
          </p:cNvSpPr>
          <p:nvPr>
            <p:ph type="sldNum" sz="quarter" idx="11"/>
          </p:nvPr>
        </p:nvSpPr>
        <p:spPr/>
        <p:txBody>
          <a:bodyPr/>
          <a:lstStyle/>
          <a:p>
            <a:r>
              <a:rPr lang="en-US">
                <a:solidFill>
                  <a:srgbClr val="132577"/>
                </a:solidFill>
              </a:rPr>
              <a:t>Page </a:t>
            </a:r>
            <a:fld id="{733122C9-A0B9-462F-8757-0847AD287B63}" type="slidenum">
              <a:rPr lang="en-US" smtClean="0">
                <a:solidFill>
                  <a:srgbClr val="132577"/>
                </a:solidFill>
              </a:rPr>
              <a:pPr/>
              <a:t>‹#›</a:t>
            </a:fld>
            <a:endParaRPr lang="en-US">
              <a:solidFill>
                <a:srgbClr val="132577"/>
              </a:solidFill>
            </a:endParaRPr>
          </a:p>
        </p:txBody>
      </p:sp>
      <p:sp>
        <p:nvSpPr>
          <p:cNvPr id="9" name="Espace réservé du pied de page 8"/>
          <p:cNvSpPr>
            <a:spLocks noGrp="1"/>
          </p:cNvSpPr>
          <p:nvPr>
            <p:ph type="ftr" sz="quarter" idx="12"/>
          </p:nvPr>
        </p:nvSpPr>
        <p:spPr/>
        <p:txBody>
          <a:bodyPr/>
          <a:lstStyle/>
          <a:p>
            <a:r>
              <a:rPr lang="en-GB">
                <a:solidFill>
                  <a:srgbClr val="132577"/>
                </a:solidFill>
              </a:rPr>
              <a:t>82nd COUNCIL MEETING – 25-26 June 2024 - Qing Qin</a:t>
            </a:r>
            <a:endParaRPr lang="en-US" dirty="0">
              <a:solidFill>
                <a:srgbClr val="132577"/>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se for importing slid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dirty="0"/>
              <a:t>Click to edit Master title style</a:t>
            </a:r>
          </a:p>
        </p:txBody>
      </p:sp>
      <p:sp>
        <p:nvSpPr>
          <p:cNvPr id="7" name="Espace réservé de la date 6"/>
          <p:cNvSpPr>
            <a:spLocks noGrp="1"/>
          </p:cNvSpPr>
          <p:nvPr>
            <p:ph type="dt" sz="half" idx="10"/>
          </p:nvPr>
        </p:nvSpPr>
        <p:spPr/>
        <p:txBody>
          <a:bodyPr/>
          <a:lstStyle/>
          <a:p>
            <a:r>
              <a:rPr lang="fr-FR">
                <a:solidFill>
                  <a:prstClr val="white"/>
                </a:solidFill>
              </a:rPr>
              <a:t>26/07/2013</a:t>
            </a:r>
            <a:endParaRPr lang="en-US">
              <a:solidFill>
                <a:prstClr val="white"/>
              </a:solidFill>
            </a:endParaRPr>
          </a:p>
        </p:txBody>
      </p:sp>
      <p:sp>
        <p:nvSpPr>
          <p:cNvPr id="8" name="Espace réservé du numéro de diapositive 7"/>
          <p:cNvSpPr>
            <a:spLocks noGrp="1"/>
          </p:cNvSpPr>
          <p:nvPr>
            <p:ph type="sldNum" sz="quarter" idx="11"/>
          </p:nvPr>
        </p:nvSpPr>
        <p:spPr/>
        <p:txBody>
          <a:bodyPr/>
          <a:lstStyle/>
          <a:p>
            <a:r>
              <a:rPr lang="en-US">
                <a:solidFill>
                  <a:srgbClr val="132577"/>
                </a:solidFill>
              </a:rPr>
              <a:t>Page </a:t>
            </a:r>
            <a:fld id="{733122C9-A0B9-462F-8757-0847AD287B63}" type="slidenum">
              <a:rPr lang="en-US" smtClean="0">
                <a:solidFill>
                  <a:srgbClr val="132577"/>
                </a:solidFill>
              </a:rPr>
              <a:pPr/>
              <a:t>‹#›</a:t>
            </a:fld>
            <a:endParaRPr lang="en-US">
              <a:solidFill>
                <a:srgbClr val="132577"/>
              </a:solidFill>
            </a:endParaRPr>
          </a:p>
        </p:txBody>
      </p:sp>
      <p:sp>
        <p:nvSpPr>
          <p:cNvPr id="9" name="Espace réservé du pied de page 8"/>
          <p:cNvSpPr>
            <a:spLocks noGrp="1"/>
          </p:cNvSpPr>
          <p:nvPr>
            <p:ph type="ftr" sz="quarter" idx="12"/>
          </p:nvPr>
        </p:nvSpPr>
        <p:spPr/>
        <p:txBody>
          <a:bodyPr/>
          <a:lstStyle/>
          <a:p>
            <a:r>
              <a:rPr lang="en-GB">
                <a:solidFill>
                  <a:srgbClr val="132577"/>
                </a:solidFill>
              </a:rPr>
              <a:t>82nd COUNCIL MEETING – 25-26 June 2024 - Qing Qin</a:t>
            </a:r>
            <a:endParaRPr lang="en-US">
              <a:solidFill>
                <a:srgbClr val="132577"/>
              </a:solidFill>
            </a:endParaRP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Image 10" descr="logo_texte.jpg"/>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9557408" y="6080400"/>
            <a:ext cx="2634592" cy="777600"/>
          </a:xfrm>
          <a:prstGeom prst="rect">
            <a:avLst/>
          </a:prstGeom>
        </p:spPr>
      </p:pic>
      <p:sp>
        <p:nvSpPr>
          <p:cNvPr id="2" name="Espace réservé du titre 1"/>
          <p:cNvSpPr>
            <a:spLocks noGrp="1"/>
          </p:cNvSpPr>
          <p:nvPr>
            <p:ph type="title"/>
          </p:nvPr>
        </p:nvSpPr>
        <p:spPr bwMode="gray">
          <a:xfrm>
            <a:off x="969600" y="151200"/>
            <a:ext cx="10982400" cy="596160"/>
          </a:xfrm>
          <a:prstGeom prst="rect">
            <a:avLst/>
          </a:prstGeom>
          <a:solidFill>
            <a:schemeClr val="accent1"/>
          </a:solidFill>
        </p:spPr>
        <p:txBody>
          <a:bodyPr vert="horz" lIns="72000" tIns="0" rIns="72000" bIns="0" rtlCol="0" anchor="ctr" anchorCtr="0">
            <a:noAutofit/>
          </a:bodyPr>
          <a:lstStyle/>
          <a:p>
            <a:r>
              <a:rPr lang="en-US"/>
              <a:t>Click to edit Master title style</a:t>
            </a:r>
            <a:endParaRPr lang="fr-FR" dirty="0"/>
          </a:p>
        </p:txBody>
      </p:sp>
      <p:sp>
        <p:nvSpPr>
          <p:cNvPr id="3" name="Espace réservé du texte 2"/>
          <p:cNvSpPr>
            <a:spLocks noGrp="1"/>
          </p:cNvSpPr>
          <p:nvPr>
            <p:ph type="body" idx="1"/>
          </p:nvPr>
        </p:nvSpPr>
        <p:spPr bwMode="gray">
          <a:xfrm>
            <a:off x="969600" y="966326"/>
            <a:ext cx="10982400" cy="5198376"/>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Espace réservé de la date 3"/>
          <p:cNvSpPr>
            <a:spLocks noGrp="1"/>
          </p:cNvSpPr>
          <p:nvPr>
            <p:ph type="dt" sz="half" idx="2"/>
          </p:nvPr>
        </p:nvSpPr>
        <p:spPr bwMode="gray">
          <a:xfrm>
            <a:off x="0" y="6705364"/>
            <a:ext cx="815413" cy="152636"/>
          </a:xfrm>
          <a:prstGeom prst="rect">
            <a:avLst/>
          </a:prstGeom>
        </p:spPr>
        <p:txBody>
          <a:bodyPr vert="horz" lIns="0" tIns="0" rIns="0" bIns="0" rtlCol="0" anchor="b" anchorCtr="0">
            <a:noAutofit/>
          </a:bodyPr>
          <a:lstStyle>
            <a:lvl1pPr algn="l">
              <a:defRPr sz="720" b="1">
                <a:solidFill>
                  <a:schemeClr val="bg1"/>
                </a:solidFill>
              </a:defRPr>
            </a:lvl1pPr>
          </a:lstStyle>
          <a:p>
            <a:r>
              <a:rPr lang="fr-FR">
                <a:solidFill>
                  <a:prstClr val="white"/>
                </a:solidFill>
              </a:rPr>
              <a:t>26/07/2013</a:t>
            </a:r>
            <a:endParaRPr lang="fr-FR" dirty="0">
              <a:solidFill>
                <a:prstClr val="white"/>
              </a:solidFill>
            </a:endParaRPr>
          </a:p>
        </p:txBody>
      </p:sp>
      <p:sp>
        <p:nvSpPr>
          <p:cNvPr id="5" name="Espace réservé du pied de page 4"/>
          <p:cNvSpPr>
            <a:spLocks noGrp="1"/>
          </p:cNvSpPr>
          <p:nvPr>
            <p:ph type="ftr" sz="quarter" idx="3"/>
          </p:nvPr>
        </p:nvSpPr>
        <p:spPr bwMode="gray">
          <a:xfrm>
            <a:off x="840001" y="6483349"/>
            <a:ext cx="8160000" cy="212489"/>
          </a:xfrm>
          <a:prstGeom prst="rect">
            <a:avLst/>
          </a:prstGeom>
        </p:spPr>
        <p:txBody>
          <a:bodyPr vert="horz" lIns="0" tIns="0" rIns="0" bIns="0" rtlCol="0" anchor="b" anchorCtr="0">
            <a:noAutofit/>
          </a:bodyPr>
          <a:lstStyle>
            <a:lvl1pPr algn="l">
              <a:defRPr sz="720" b="1" cap="none" baseline="0">
                <a:solidFill>
                  <a:schemeClr val="accent1"/>
                </a:solidFill>
              </a:defRPr>
            </a:lvl1pPr>
          </a:lstStyle>
          <a:p>
            <a:r>
              <a:rPr lang="en-GB">
                <a:solidFill>
                  <a:srgbClr val="132577"/>
                </a:solidFill>
              </a:rPr>
              <a:t>82nd COUNCIL MEETING – 25-26 June 2024 - Qing Qin</a:t>
            </a:r>
            <a:endParaRPr lang="fr-FR" dirty="0">
              <a:solidFill>
                <a:srgbClr val="132577"/>
              </a:solidFill>
            </a:endParaRPr>
          </a:p>
        </p:txBody>
      </p:sp>
      <p:sp>
        <p:nvSpPr>
          <p:cNvPr id="6" name="Espace réservé du numéro de diapositive 5"/>
          <p:cNvSpPr>
            <a:spLocks noGrp="1"/>
          </p:cNvSpPr>
          <p:nvPr>
            <p:ph type="sldNum" sz="quarter" idx="4"/>
          </p:nvPr>
        </p:nvSpPr>
        <p:spPr bwMode="gray">
          <a:xfrm>
            <a:off x="264002" y="6483438"/>
            <a:ext cx="551412" cy="212400"/>
          </a:xfrm>
          <a:prstGeom prst="rect">
            <a:avLst/>
          </a:prstGeom>
        </p:spPr>
        <p:txBody>
          <a:bodyPr vert="horz" lIns="0" tIns="0" rIns="0" bIns="0" rtlCol="0" anchor="b" anchorCtr="0">
            <a:noAutofit/>
          </a:bodyPr>
          <a:lstStyle>
            <a:lvl1pPr algn="l">
              <a:defRPr sz="720" b="1">
                <a:solidFill>
                  <a:schemeClr val="accent1"/>
                </a:solidFill>
              </a:defRPr>
            </a:lvl1pPr>
          </a:lstStyle>
          <a:p>
            <a:r>
              <a:rPr lang="fr-FR" dirty="0">
                <a:solidFill>
                  <a:srgbClr val="132577"/>
                </a:solidFill>
              </a:rPr>
              <a:t>Page </a:t>
            </a:r>
            <a:fld id="{733122C9-A0B9-462F-8757-0847AD287B63}" type="slidenum">
              <a:rPr lang="fr-FR" smtClean="0">
                <a:solidFill>
                  <a:srgbClr val="132577"/>
                </a:solidFill>
              </a:rPr>
              <a:pPr/>
              <a:t>‹#›</a:t>
            </a:fld>
            <a:endParaRPr lang="fr-FR" dirty="0">
              <a:solidFill>
                <a:srgbClr val="132577"/>
              </a:solidFill>
            </a:endParaRPr>
          </a:p>
        </p:txBody>
      </p:sp>
      <p:sp>
        <p:nvSpPr>
          <p:cNvPr id="8" name="Rectangle 7"/>
          <p:cNvSpPr/>
          <p:nvPr/>
        </p:nvSpPr>
        <p:spPr>
          <a:xfrm>
            <a:off x="240000" y="151200"/>
            <a:ext cx="662400" cy="596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60">
              <a:solidFill>
                <a:prstClr val="white"/>
              </a:solidFill>
            </a:endParaRPr>
          </a:p>
        </p:txBody>
      </p:sp>
    </p:spTree>
    <p:extLst>
      <p:ext uri="{BB962C8B-B14F-4D97-AF65-F5344CB8AC3E}">
        <p14:creationId xmlns:p14="http://schemas.microsoft.com/office/powerpoint/2010/main" val="4516822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defTabSz="1097280" rtl="0" eaLnBrk="1" latinLnBrk="0" hangingPunct="1">
        <a:spcBef>
          <a:spcPct val="0"/>
        </a:spcBef>
        <a:buNone/>
        <a:defRPr sz="1920" b="1" kern="1200" cap="all" baseline="0">
          <a:solidFill>
            <a:schemeClr val="bg1"/>
          </a:solidFill>
          <a:latin typeface="+mj-lt"/>
          <a:ea typeface="+mj-ea"/>
          <a:cs typeface="+mj-cs"/>
        </a:defRPr>
      </a:lvl1pPr>
    </p:titleStyle>
    <p:bodyStyle>
      <a:lvl1pPr marL="0" indent="0" algn="l" defTabSz="1097280" rtl="0" eaLnBrk="1" latinLnBrk="0" hangingPunct="1">
        <a:spcBef>
          <a:spcPts val="0"/>
        </a:spcBef>
        <a:spcAft>
          <a:spcPts val="1200"/>
        </a:spcAft>
        <a:buFont typeface="Arial" pitchFamily="34" charset="0"/>
        <a:buNone/>
        <a:defRPr sz="2160" b="1" kern="1200">
          <a:solidFill>
            <a:schemeClr val="accent6"/>
          </a:solidFill>
          <a:latin typeface="+mn-lt"/>
          <a:ea typeface="+mn-ea"/>
          <a:cs typeface="+mn-cs"/>
        </a:defRPr>
      </a:lvl1pPr>
      <a:lvl2pPr marL="0" indent="0" algn="l" defTabSz="1097280" rtl="0" eaLnBrk="1" latinLnBrk="0" hangingPunct="1">
        <a:spcBef>
          <a:spcPts val="0"/>
        </a:spcBef>
        <a:spcAft>
          <a:spcPts val="1800"/>
        </a:spcAft>
        <a:buFont typeface="Arial" pitchFamily="34" charset="0"/>
        <a:buNone/>
        <a:defRPr sz="2040" kern="1200">
          <a:solidFill>
            <a:schemeClr val="accent6"/>
          </a:solidFill>
          <a:latin typeface="+mn-lt"/>
          <a:ea typeface="+mn-ea"/>
          <a:cs typeface="+mn-cs"/>
        </a:defRPr>
      </a:lvl2pPr>
      <a:lvl3pPr marL="0" indent="0" algn="l" defTabSz="1097280" rtl="0" eaLnBrk="1" latinLnBrk="0" hangingPunct="1">
        <a:lnSpc>
          <a:spcPct val="105000"/>
        </a:lnSpc>
        <a:spcBef>
          <a:spcPts val="0"/>
        </a:spcBef>
        <a:spcAft>
          <a:spcPts val="600"/>
        </a:spcAft>
        <a:buFont typeface="Arial" pitchFamily="34" charset="0"/>
        <a:buNone/>
        <a:defRPr sz="1800" kern="1200" baseline="0">
          <a:solidFill>
            <a:schemeClr val="tx1"/>
          </a:solidFill>
          <a:latin typeface="+mn-lt"/>
          <a:ea typeface="+mn-ea"/>
          <a:cs typeface="+mn-cs"/>
        </a:defRPr>
      </a:lvl3pPr>
      <a:lvl4pPr marL="428626" indent="-209550" algn="l" defTabSz="1097280" rtl="0" eaLnBrk="1" latinLnBrk="0" hangingPunct="1">
        <a:lnSpc>
          <a:spcPct val="110000"/>
        </a:lnSpc>
        <a:spcBef>
          <a:spcPts val="0"/>
        </a:spcBef>
        <a:spcAft>
          <a:spcPts val="360"/>
        </a:spcAft>
        <a:buClr>
          <a:schemeClr val="accent6"/>
        </a:buClr>
        <a:buSzPct val="80000"/>
        <a:buFont typeface="Wingdings" pitchFamily="2" charset="2"/>
        <a:buChar char="l"/>
        <a:defRPr sz="1800" kern="1200">
          <a:solidFill>
            <a:schemeClr val="tx1"/>
          </a:solidFill>
          <a:latin typeface="+mn-lt"/>
          <a:ea typeface="+mn-ea"/>
          <a:cs typeface="+mn-cs"/>
        </a:defRPr>
      </a:lvl4pPr>
      <a:lvl5pPr marL="1394460" indent="-209550" algn="l" defTabSz="1097280" rtl="0" eaLnBrk="1" latinLnBrk="0" hangingPunct="1">
        <a:spcBef>
          <a:spcPts val="0"/>
        </a:spcBef>
        <a:spcAft>
          <a:spcPts val="720"/>
        </a:spcAft>
        <a:buClr>
          <a:schemeClr val="accent6"/>
        </a:buClr>
        <a:buFont typeface="ITCOfficinaSans LT Book" pitchFamily="2" charset="0"/>
        <a:buChar char="&gt;"/>
        <a:defRPr sz="1440" i="1" kern="1200">
          <a:solidFill>
            <a:schemeClr val="tx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fr-FR"/>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Deliverables of the </a:t>
            </a:r>
            <a:r>
              <a:rPr lang="en-GB" dirty="0" err="1" smtClean="0"/>
              <a:t>Linac</a:t>
            </a:r>
            <a:r>
              <a:rPr lang="en-GB" dirty="0" smtClean="0"/>
              <a:t> projects</a:t>
            </a:r>
            <a:endParaRPr lang="en-GB" dirty="0"/>
          </a:p>
        </p:txBody>
      </p:sp>
      <p:sp>
        <p:nvSpPr>
          <p:cNvPr id="3" name="Slide Number Placeholder 2"/>
          <p:cNvSpPr>
            <a:spLocks noGrp="1"/>
          </p:cNvSpPr>
          <p:nvPr>
            <p:ph type="sldNum" sz="quarter" idx="11"/>
          </p:nvPr>
        </p:nvSpPr>
        <p:spPr/>
        <p:txBody>
          <a:bodyPr/>
          <a:lstStyle/>
          <a:p>
            <a:r>
              <a:rPr lang="en-US">
                <a:solidFill>
                  <a:srgbClr val="132577"/>
                </a:solidFill>
              </a:rPr>
              <a:t>Page </a:t>
            </a:r>
            <a:fld id="{733122C9-A0B9-462F-8757-0847AD287B63}" type="slidenum">
              <a:rPr lang="en-US" smtClean="0">
                <a:solidFill>
                  <a:srgbClr val="132577"/>
                </a:solidFill>
              </a:rPr>
              <a:pPr/>
              <a:t>1</a:t>
            </a:fld>
            <a:endParaRPr lang="en-US">
              <a:solidFill>
                <a:srgbClr val="132577"/>
              </a:solidFill>
            </a:endParaRPr>
          </a:p>
        </p:txBody>
      </p:sp>
      <p:pic>
        <p:nvPicPr>
          <p:cNvPr id="4" name="Picture 3"/>
          <p:cNvPicPr>
            <a:picLocks noChangeAspect="1"/>
          </p:cNvPicPr>
          <p:nvPr/>
        </p:nvPicPr>
        <p:blipFill rotWithShape="1">
          <a:blip r:embed="rId2"/>
          <a:srcRect l="13058" t="13272" r="2185" b="24074"/>
          <a:stretch/>
        </p:blipFill>
        <p:spPr>
          <a:xfrm rot="408752">
            <a:off x="456377" y="1428290"/>
            <a:ext cx="10174663" cy="4220644"/>
          </a:xfrm>
          <a:prstGeom prst="rect">
            <a:avLst/>
          </a:prstGeom>
        </p:spPr>
      </p:pic>
      <p:cxnSp>
        <p:nvCxnSpPr>
          <p:cNvPr id="6" name="Straight Arrow Connector 5"/>
          <p:cNvCxnSpPr/>
          <p:nvPr/>
        </p:nvCxnSpPr>
        <p:spPr>
          <a:xfrm>
            <a:off x="1330001" y="2863229"/>
            <a:ext cx="4860000" cy="0"/>
          </a:xfrm>
          <a:prstGeom prst="straightConnector1">
            <a:avLst/>
          </a:prstGeom>
          <a:ln w="28575">
            <a:solidFill>
              <a:schemeClr val="accent5">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320144" y="3055500"/>
            <a:ext cx="7200000" cy="0"/>
          </a:xfrm>
          <a:prstGeom prst="straightConnector1">
            <a:avLst/>
          </a:prstGeom>
          <a:ln w="28575">
            <a:solidFill>
              <a:schemeClr val="accent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180144" y="2863229"/>
            <a:ext cx="2340000" cy="0"/>
          </a:xfrm>
          <a:prstGeom prst="straightConnector1">
            <a:avLst/>
          </a:prstGeom>
          <a:ln w="28575">
            <a:solidFill>
              <a:schemeClr val="accent1">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533896" y="2863229"/>
            <a:ext cx="957600" cy="0"/>
          </a:xfrm>
          <a:prstGeom prst="straightConnector1">
            <a:avLst/>
          </a:prstGeom>
          <a:ln w="28575">
            <a:solidFill>
              <a:schemeClr val="accent1">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928984" y="2500957"/>
            <a:ext cx="1705765" cy="623410"/>
          </a:xfrm>
          <a:prstGeom prst="rect">
            <a:avLst/>
          </a:prstGeom>
          <a:noFill/>
        </p:spPr>
        <p:txBody>
          <a:bodyPr wrap="square" rtlCol="0">
            <a:spAutoFit/>
          </a:bodyPr>
          <a:lstStyle/>
          <a:p>
            <a:r>
              <a:rPr lang="en-GB" dirty="0">
                <a:solidFill>
                  <a:schemeClr val="accent5">
                    <a:lumMod val="75000"/>
                  </a:schemeClr>
                </a:solidFill>
              </a:rPr>
              <a:t>40.5 m</a:t>
            </a:r>
          </a:p>
        </p:txBody>
      </p:sp>
      <p:sp>
        <p:nvSpPr>
          <p:cNvPr id="14" name="TextBox 13"/>
          <p:cNvSpPr txBox="1"/>
          <p:nvPr/>
        </p:nvSpPr>
        <p:spPr>
          <a:xfrm>
            <a:off x="8755296" y="2508751"/>
            <a:ext cx="1705765" cy="623410"/>
          </a:xfrm>
          <a:prstGeom prst="rect">
            <a:avLst/>
          </a:prstGeom>
          <a:noFill/>
        </p:spPr>
        <p:txBody>
          <a:bodyPr wrap="square" rtlCol="0">
            <a:spAutoFit/>
          </a:bodyPr>
          <a:lstStyle/>
          <a:p>
            <a:r>
              <a:rPr lang="en-GB" dirty="0">
                <a:solidFill>
                  <a:schemeClr val="accent1">
                    <a:lumMod val="60000"/>
                    <a:lumOff val="40000"/>
                  </a:schemeClr>
                </a:solidFill>
              </a:rPr>
              <a:t>8 m</a:t>
            </a:r>
          </a:p>
        </p:txBody>
      </p:sp>
      <p:sp>
        <p:nvSpPr>
          <p:cNvPr id="15" name="TextBox 14"/>
          <p:cNvSpPr txBox="1"/>
          <p:nvPr/>
        </p:nvSpPr>
        <p:spPr>
          <a:xfrm>
            <a:off x="6497261" y="2508751"/>
            <a:ext cx="1705765" cy="623410"/>
          </a:xfrm>
          <a:prstGeom prst="rect">
            <a:avLst/>
          </a:prstGeom>
          <a:noFill/>
        </p:spPr>
        <p:txBody>
          <a:bodyPr wrap="square" rtlCol="0">
            <a:spAutoFit/>
          </a:bodyPr>
          <a:lstStyle/>
          <a:p>
            <a:r>
              <a:rPr lang="en-GB" dirty="0">
                <a:solidFill>
                  <a:schemeClr val="accent1">
                    <a:lumMod val="60000"/>
                    <a:lumOff val="40000"/>
                  </a:schemeClr>
                </a:solidFill>
              </a:rPr>
              <a:t>19.5 m</a:t>
            </a:r>
          </a:p>
        </p:txBody>
      </p:sp>
      <p:sp>
        <p:nvSpPr>
          <p:cNvPr id="20" name="TextBox 19"/>
          <p:cNvSpPr txBox="1"/>
          <p:nvPr/>
        </p:nvSpPr>
        <p:spPr>
          <a:xfrm>
            <a:off x="5140296" y="2793607"/>
            <a:ext cx="929148" cy="338554"/>
          </a:xfrm>
          <a:prstGeom prst="rect">
            <a:avLst/>
          </a:prstGeom>
          <a:noFill/>
        </p:spPr>
        <p:txBody>
          <a:bodyPr wrap="square" rtlCol="0">
            <a:spAutoFit/>
          </a:bodyPr>
          <a:lstStyle/>
          <a:p>
            <a:r>
              <a:rPr lang="en-GB" sz="1600" i="1" dirty="0">
                <a:solidFill>
                  <a:srgbClr val="FFC000"/>
                </a:solidFill>
              </a:rPr>
              <a:t>60 m</a:t>
            </a:r>
          </a:p>
        </p:txBody>
      </p:sp>
      <p:sp>
        <p:nvSpPr>
          <p:cNvPr id="34" name="TextBox 33"/>
          <p:cNvSpPr txBox="1"/>
          <p:nvPr/>
        </p:nvSpPr>
        <p:spPr>
          <a:xfrm>
            <a:off x="743137" y="900660"/>
            <a:ext cx="10185057" cy="1477328"/>
          </a:xfrm>
          <a:prstGeom prst="rect">
            <a:avLst/>
          </a:prstGeom>
          <a:solidFill>
            <a:schemeClr val="accent3">
              <a:lumMod val="40000"/>
              <a:lumOff val="60000"/>
            </a:schemeClr>
          </a:solidFill>
        </p:spPr>
        <p:txBody>
          <a:bodyPr wrap="square" rtlCol="0">
            <a:spAutoFit/>
          </a:bodyPr>
          <a:lstStyle/>
          <a:p>
            <a:r>
              <a:rPr lang="en-GB" dirty="0"/>
              <a:t>WP06-operation: plan of </a:t>
            </a:r>
            <a:r>
              <a:rPr lang="en-GB" dirty="0" smtClean="0"/>
              <a:t>installation</a:t>
            </a:r>
          </a:p>
          <a:p>
            <a:endParaRPr lang="en-GB" dirty="0"/>
          </a:p>
          <a:p>
            <a:pPr marL="342900" indent="-342900">
              <a:buAutoNum type="arabicParenR"/>
            </a:pPr>
            <a:r>
              <a:rPr lang="en-GB" dirty="0" err="1" smtClean="0"/>
              <a:t>Linac</a:t>
            </a:r>
            <a:r>
              <a:rPr lang="en-GB" dirty="0" smtClean="0"/>
              <a:t> refurbishment and Cold project deliverables</a:t>
            </a:r>
          </a:p>
          <a:p>
            <a:pPr marL="342900" indent="-342900">
              <a:buAutoNum type="arabicParenR"/>
            </a:pPr>
            <a:endParaRPr lang="en-GB" dirty="0"/>
          </a:p>
          <a:p>
            <a:pPr marL="342900" indent="-342900">
              <a:buAutoNum type="arabicParenR"/>
            </a:pPr>
            <a:r>
              <a:rPr lang="en-GB" dirty="0" smtClean="0"/>
              <a:t>Safety issues (PSS, access, free space in corridors, LN2, ASNR authorization …)</a:t>
            </a:r>
            <a:endParaRPr lang="en-GB" dirty="0"/>
          </a:p>
        </p:txBody>
      </p:sp>
      <p:sp>
        <p:nvSpPr>
          <p:cNvPr id="8" name="TextBox 7"/>
          <p:cNvSpPr txBox="1"/>
          <p:nvPr/>
        </p:nvSpPr>
        <p:spPr>
          <a:xfrm>
            <a:off x="672857" y="5531743"/>
            <a:ext cx="7923784" cy="923330"/>
          </a:xfrm>
          <a:prstGeom prst="rect">
            <a:avLst/>
          </a:prstGeom>
          <a:solidFill>
            <a:schemeClr val="accent5">
              <a:lumMod val="20000"/>
              <a:lumOff val="80000"/>
            </a:schemeClr>
          </a:solidFill>
        </p:spPr>
        <p:txBody>
          <a:bodyPr wrap="square" rtlCol="0">
            <a:spAutoFit/>
          </a:bodyPr>
          <a:lstStyle/>
          <a:p>
            <a:r>
              <a:rPr lang="en-GB" dirty="0" smtClean="0"/>
              <a:t>All </a:t>
            </a:r>
            <a:r>
              <a:rPr lang="en-GB" dirty="0" err="1" smtClean="0"/>
              <a:t>X_ray</a:t>
            </a:r>
            <a:r>
              <a:rPr lang="en-GB" dirty="0" smtClean="0"/>
              <a:t> sources must be declared to ASNR</a:t>
            </a:r>
          </a:p>
          <a:p>
            <a:r>
              <a:rPr lang="en-GB" dirty="0" smtClean="0"/>
              <a:t>Safety will ask for a single authorisation for  </a:t>
            </a:r>
            <a:r>
              <a:rPr lang="en-GB" dirty="0" err="1" smtClean="0"/>
              <a:t>linac</a:t>
            </a:r>
            <a:r>
              <a:rPr lang="en-GB" dirty="0" smtClean="0"/>
              <a:t> refurbishment and for COLD projects and not by phases. To be done in the coming weeks </a:t>
            </a:r>
            <a:endParaRPr lang="en-GB" dirty="0"/>
          </a:p>
        </p:txBody>
      </p:sp>
      <p:sp>
        <p:nvSpPr>
          <p:cNvPr id="33" name="Rectangle 32"/>
          <p:cNvSpPr/>
          <p:nvPr/>
        </p:nvSpPr>
        <p:spPr>
          <a:xfrm>
            <a:off x="7798075" y="3339278"/>
            <a:ext cx="720000" cy="1652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Section2</a:t>
            </a:r>
            <a:endParaRPr lang="en-GB" sz="1600" i="1" dirty="0">
              <a:solidFill>
                <a:schemeClr val="tx1"/>
              </a:solidFill>
            </a:endParaRPr>
          </a:p>
        </p:txBody>
      </p:sp>
      <p:sp>
        <p:nvSpPr>
          <p:cNvPr id="35" name="Rectangle 34"/>
          <p:cNvSpPr/>
          <p:nvPr/>
        </p:nvSpPr>
        <p:spPr>
          <a:xfrm>
            <a:off x="7040545" y="3339278"/>
            <a:ext cx="720000" cy="1652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Section1</a:t>
            </a:r>
            <a:endParaRPr lang="en-GB" sz="1600" i="1" dirty="0">
              <a:solidFill>
                <a:schemeClr val="tx1"/>
              </a:solidFill>
            </a:endParaRPr>
          </a:p>
        </p:txBody>
      </p:sp>
      <p:sp>
        <p:nvSpPr>
          <p:cNvPr id="36" name="Rectangle 35"/>
          <p:cNvSpPr/>
          <p:nvPr/>
        </p:nvSpPr>
        <p:spPr>
          <a:xfrm>
            <a:off x="7688971" y="3823867"/>
            <a:ext cx="407140" cy="2972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S2</a:t>
            </a:r>
            <a:endParaRPr lang="en-GB" sz="1600" i="1" dirty="0">
              <a:solidFill>
                <a:schemeClr val="tx1"/>
              </a:solidFill>
            </a:endParaRPr>
          </a:p>
        </p:txBody>
      </p:sp>
      <p:sp>
        <p:nvSpPr>
          <p:cNvPr id="37" name="Rectangle 36"/>
          <p:cNvSpPr/>
          <p:nvPr/>
        </p:nvSpPr>
        <p:spPr>
          <a:xfrm>
            <a:off x="7017110" y="3827634"/>
            <a:ext cx="407140" cy="2972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 1</a:t>
            </a:r>
            <a:endParaRPr lang="en-GB" sz="1600" i="1" dirty="0">
              <a:solidFill>
                <a:schemeClr val="tx1"/>
              </a:solidFill>
            </a:endParaRPr>
          </a:p>
        </p:txBody>
      </p:sp>
      <p:sp>
        <p:nvSpPr>
          <p:cNvPr id="40" name="Rectangle 39"/>
          <p:cNvSpPr/>
          <p:nvPr/>
        </p:nvSpPr>
        <p:spPr>
          <a:xfrm>
            <a:off x="7350143" y="4190679"/>
            <a:ext cx="407140" cy="2972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S3</a:t>
            </a:r>
            <a:endParaRPr lang="en-GB" sz="1600" i="1" dirty="0">
              <a:solidFill>
                <a:schemeClr val="tx1"/>
              </a:solidFill>
            </a:endParaRPr>
          </a:p>
        </p:txBody>
      </p:sp>
      <p:sp>
        <p:nvSpPr>
          <p:cNvPr id="41" name="Rectangle 40"/>
          <p:cNvSpPr/>
          <p:nvPr/>
        </p:nvSpPr>
        <p:spPr>
          <a:xfrm>
            <a:off x="6216111" y="3349734"/>
            <a:ext cx="360000" cy="1652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smtClean="0">
                <a:solidFill>
                  <a:schemeClr val="tx1"/>
                </a:solidFill>
              </a:rPr>
              <a:t>Gun</a:t>
            </a:r>
            <a:endParaRPr lang="en-GB" sz="900" dirty="0">
              <a:solidFill>
                <a:schemeClr val="tx1"/>
              </a:solidFill>
            </a:endParaRPr>
          </a:p>
        </p:txBody>
      </p:sp>
      <p:sp>
        <p:nvSpPr>
          <p:cNvPr id="42" name="Rectangle 41"/>
          <p:cNvSpPr/>
          <p:nvPr/>
        </p:nvSpPr>
        <p:spPr>
          <a:xfrm>
            <a:off x="6622531" y="3356443"/>
            <a:ext cx="360000" cy="165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smtClean="0">
                <a:solidFill>
                  <a:schemeClr val="tx1"/>
                </a:solidFill>
              </a:rPr>
              <a:t>Bunch</a:t>
            </a:r>
            <a:endParaRPr lang="en-GB" sz="800" dirty="0">
              <a:solidFill>
                <a:schemeClr val="tx1"/>
              </a:solidFill>
            </a:endParaRPr>
          </a:p>
        </p:txBody>
      </p:sp>
      <p:cxnSp>
        <p:nvCxnSpPr>
          <p:cNvPr id="43" name="Straight Connector 42"/>
          <p:cNvCxnSpPr>
            <a:stCxn id="35" idx="2"/>
            <a:endCxn id="37" idx="0"/>
          </p:cNvCxnSpPr>
          <p:nvPr/>
        </p:nvCxnSpPr>
        <p:spPr>
          <a:xfrm flipH="1">
            <a:off x="7220680" y="3504479"/>
            <a:ext cx="179865" cy="32315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3" idx="2"/>
            <a:endCxn id="36" idx="0"/>
          </p:cNvCxnSpPr>
          <p:nvPr/>
        </p:nvCxnSpPr>
        <p:spPr>
          <a:xfrm flipH="1">
            <a:off x="7892541" y="3504479"/>
            <a:ext cx="265534" cy="3193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36" idx="0"/>
          </p:cNvCxnSpPr>
          <p:nvPr/>
        </p:nvCxnSpPr>
        <p:spPr>
          <a:xfrm flipH="1" flipV="1">
            <a:off x="7239045" y="3818361"/>
            <a:ext cx="653496" cy="550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565793" y="3814594"/>
            <a:ext cx="1" cy="37111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2" idx="2"/>
            <a:endCxn id="37" idx="0"/>
          </p:cNvCxnSpPr>
          <p:nvPr/>
        </p:nvCxnSpPr>
        <p:spPr>
          <a:xfrm>
            <a:off x="6802531" y="3522043"/>
            <a:ext cx="418149" cy="30559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6566781" y="3454591"/>
            <a:ext cx="2381004" cy="0"/>
          </a:xfrm>
          <a:prstGeom prst="straightConnector1">
            <a:avLst/>
          </a:prstGeom>
          <a:ln w="190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8555605" y="3449598"/>
            <a:ext cx="1492250" cy="307777"/>
          </a:xfrm>
          <a:prstGeom prst="rect">
            <a:avLst/>
          </a:prstGeom>
          <a:noFill/>
        </p:spPr>
        <p:txBody>
          <a:bodyPr wrap="square" rtlCol="0">
            <a:spAutoFit/>
          </a:bodyPr>
          <a:lstStyle/>
          <a:p>
            <a:r>
              <a:rPr lang="en-GB" sz="1400" b="1" dirty="0" smtClean="0"/>
              <a:t>200 MeV</a:t>
            </a:r>
            <a:endParaRPr lang="en-GB" sz="1400" b="1" dirty="0"/>
          </a:p>
        </p:txBody>
      </p:sp>
    </p:spTree>
    <p:extLst>
      <p:ext uri="{BB962C8B-B14F-4D97-AF65-F5344CB8AC3E}">
        <p14:creationId xmlns:p14="http://schemas.microsoft.com/office/powerpoint/2010/main" val="2342983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deliverable 6: </a:t>
            </a:r>
            <a:r>
              <a:rPr lang="en-US" dirty="0"/>
              <a:t>Preparation </a:t>
            </a:r>
            <a:r>
              <a:rPr lang="en-US" dirty="0" smtClean="0"/>
              <a:t>of a new </a:t>
            </a:r>
            <a:r>
              <a:rPr lang="en-US" dirty="0" err="1"/>
              <a:t>linac</a:t>
            </a:r>
            <a:r>
              <a:rPr lang="en-US" dirty="0"/>
              <a:t> as pre-injector</a:t>
            </a:r>
            <a:endParaRPr lang="en-GB" dirty="0"/>
          </a:p>
        </p:txBody>
      </p:sp>
      <p:sp>
        <p:nvSpPr>
          <p:cNvPr id="3" name="Slide Number Placeholder 2"/>
          <p:cNvSpPr>
            <a:spLocks noGrp="1"/>
          </p:cNvSpPr>
          <p:nvPr>
            <p:ph type="sldNum" sz="quarter" idx="11"/>
          </p:nvPr>
        </p:nvSpPr>
        <p:spPr/>
        <p:txBody>
          <a:bodyPr/>
          <a:lstStyle/>
          <a:p>
            <a:r>
              <a:rPr lang="en-US">
                <a:solidFill>
                  <a:srgbClr val="132577"/>
                </a:solidFill>
              </a:rPr>
              <a:t>Page </a:t>
            </a:r>
            <a:fld id="{733122C9-A0B9-462F-8757-0847AD287B63}" type="slidenum">
              <a:rPr lang="en-US" smtClean="0">
                <a:solidFill>
                  <a:srgbClr val="132577"/>
                </a:solidFill>
              </a:rPr>
              <a:pPr/>
              <a:t>10</a:t>
            </a:fld>
            <a:endParaRPr lang="en-US">
              <a:solidFill>
                <a:srgbClr val="132577"/>
              </a:solidFill>
            </a:endParaRPr>
          </a:p>
        </p:txBody>
      </p:sp>
      <p:pic>
        <p:nvPicPr>
          <p:cNvPr id="4" name="Picture 3"/>
          <p:cNvPicPr>
            <a:picLocks noChangeAspect="1"/>
          </p:cNvPicPr>
          <p:nvPr/>
        </p:nvPicPr>
        <p:blipFill rotWithShape="1">
          <a:blip r:embed="rId2"/>
          <a:srcRect l="13058" t="13272" r="2185" b="24074"/>
          <a:stretch/>
        </p:blipFill>
        <p:spPr>
          <a:xfrm rot="408752">
            <a:off x="456377" y="1428290"/>
            <a:ext cx="10174663" cy="4220644"/>
          </a:xfrm>
          <a:prstGeom prst="rect">
            <a:avLst/>
          </a:prstGeom>
        </p:spPr>
      </p:pic>
      <p:sp>
        <p:nvSpPr>
          <p:cNvPr id="41" name="Rectangle 40"/>
          <p:cNvSpPr/>
          <p:nvPr/>
        </p:nvSpPr>
        <p:spPr>
          <a:xfrm>
            <a:off x="2844774" y="3332809"/>
            <a:ext cx="298800" cy="1652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smtClean="0">
                <a:solidFill>
                  <a:schemeClr val="tx1"/>
                </a:solidFill>
              </a:rPr>
              <a:t>C3_1</a:t>
            </a:r>
            <a:endParaRPr lang="en-GB" sz="900" dirty="0">
              <a:solidFill>
                <a:schemeClr val="tx1"/>
              </a:solidFill>
            </a:endParaRPr>
          </a:p>
        </p:txBody>
      </p:sp>
      <p:sp>
        <p:nvSpPr>
          <p:cNvPr id="42" name="Rectangle 41"/>
          <p:cNvSpPr/>
          <p:nvPr/>
        </p:nvSpPr>
        <p:spPr>
          <a:xfrm>
            <a:off x="2466029" y="3332809"/>
            <a:ext cx="216000" cy="1652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smtClean="0">
                <a:solidFill>
                  <a:schemeClr val="tx1"/>
                </a:solidFill>
              </a:rPr>
              <a:t>Gun</a:t>
            </a:r>
            <a:endParaRPr lang="en-GB" sz="800" dirty="0">
              <a:solidFill>
                <a:schemeClr val="tx1"/>
              </a:solidFill>
            </a:endParaRPr>
          </a:p>
        </p:txBody>
      </p:sp>
      <p:sp>
        <p:nvSpPr>
          <p:cNvPr id="43" name="Rectangle 42"/>
          <p:cNvSpPr/>
          <p:nvPr/>
        </p:nvSpPr>
        <p:spPr>
          <a:xfrm>
            <a:off x="2015284" y="3316409"/>
            <a:ext cx="288000" cy="19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smtClean="0">
                <a:solidFill>
                  <a:schemeClr val="tx1"/>
                </a:solidFill>
              </a:rPr>
              <a:t>Laser</a:t>
            </a:r>
            <a:endParaRPr lang="en-GB" sz="800" dirty="0">
              <a:solidFill>
                <a:schemeClr val="tx1"/>
              </a:solidFill>
            </a:endParaRPr>
          </a:p>
        </p:txBody>
      </p:sp>
      <p:sp>
        <p:nvSpPr>
          <p:cNvPr id="44" name="Rectangle 43"/>
          <p:cNvSpPr/>
          <p:nvPr/>
        </p:nvSpPr>
        <p:spPr>
          <a:xfrm>
            <a:off x="3767863" y="3332809"/>
            <a:ext cx="720000" cy="1652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err="1" smtClean="0">
                <a:solidFill>
                  <a:schemeClr val="tx1"/>
                </a:solidFill>
              </a:rPr>
              <a:t>Diag</a:t>
            </a:r>
            <a:r>
              <a:rPr lang="en-GB" sz="900" dirty="0" smtClean="0">
                <a:solidFill>
                  <a:schemeClr val="tx1"/>
                </a:solidFill>
              </a:rPr>
              <a:t> &amp;Dump</a:t>
            </a:r>
            <a:endParaRPr lang="en-GB" sz="900" dirty="0">
              <a:solidFill>
                <a:schemeClr val="tx1"/>
              </a:solidFill>
            </a:endParaRPr>
          </a:p>
        </p:txBody>
      </p:sp>
      <p:sp>
        <p:nvSpPr>
          <p:cNvPr id="45" name="Rectangle 44"/>
          <p:cNvSpPr/>
          <p:nvPr/>
        </p:nvSpPr>
        <p:spPr>
          <a:xfrm>
            <a:off x="2520423" y="3829627"/>
            <a:ext cx="407140" cy="29726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S_4</a:t>
            </a:r>
            <a:endParaRPr lang="en-GB" sz="1600" i="1" dirty="0">
              <a:solidFill>
                <a:schemeClr val="tx1"/>
              </a:solidFill>
            </a:endParaRPr>
          </a:p>
        </p:txBody>
      </p:sp>
      <p:cxnSp>
        <p:nvCxnSpPr>
          <p:cNvPr id="55" name="Straight Connector 54"/>
          <p:cNvCxnSpPr>
            <a:stCxn id="42" idx="2"/>
            <a:endCxn id="45" idx="0"/>
          </p:cNvCxnSpPr>
          <p:nvPr/>
        </p:nvCxnSpPr>
        <p:spPr>
          <a:xfrm>
            <a:off x="2574029" y="3498010"/>
            <a:ext cx="149964" cy="33161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12705" y="5296537"/>
            <a:ext cx="6408701" cy="923330"/>
          </a:xfrm>
          <a:prstGeom prst="rect">
            <a:avLst/>
          </a:prstGeom>
          <a:solidFill>
            <a:schemeClr val="accent2">
              <a:lumMod val="20000"/>
              <a:lumOff val="80000"/>
            </a:schemeClr>
          </a:solidFill>
        </p:spPr>
        <p:txBody>
          <a:bodyPr wrap="square" rtlCol="0">
            <a:spAutoFit/>
          </a:bodyPr>
          <a:lstStyle/>
          <a:p>
            <a:r>
              <a:rPr lang="en-GB" u="sng" dirty="0" smtClean="0"/>
              <a:t>Objective</a:t>
            </a:r>
            <a:r>
              <a:rPr lang="en-GB" dirty="0" smtClean="0"/>
              <a:t>:</a:t>
            </a:r>
          </a:p>
          <a:p>
            <a:pPr marL="171450" indent="-171450">
              <a:buFont typeface="Arial" panose="020B0604020202020204" pitchFamily="34" charset="0"/>
              <a:buChar char="•"/>
            </a:pPr>
            <a:r>
              <a:rPr lang="en-GB" sz="1200" dirty="0" smtClean="0"/>
              <a:t>Installation second SLAC </a:t>
            </a:r>
            <a:r>
              <a:rPr lang="en-GB" sz="1200" dirty="0" err="1" smtClean="0"/>
              <a:t>cryomodule</a:t>
            </a:r>
            <a:endParaRPr lang="en-GB" sz="1200" dirty="0"/>
          </a:p>
          <a:p>
            <a:pPr marL="171450" indent="-171450">
              <a:buFont typeface="Arial" panose="020B0604020202020204" pitchFamily="34" charset="0"/>
              <a:buChar char="•"/>
            </a:pPr>
            <a:r>
              <a:rPr lang="en-GB" sz="1200" dirty="0" smtClean="0"/>
              <a:t>Installation second C band modulator Mod_C_2</a:t>
            </a:r>
          </a:p>
          <a:p>
            <a:pPr marL="171450" indent="-171450">
              <a:buFont typeface="Arial" panose="020B0604020202020204" pitchFamily="34" charset="0"/>
              <a:buChar char="•"/>
            </a:pPr>
            <a:r>
              <a:rPr lang="en-GB" sz="1200" dirty="0" smtClean="0"/>
              <a:t>Beam at 325 MeV</a:t>
            </a:r>
          </a:p>
        </p:txBody>
      </p:sp>
      <p:sp>
        <p:nvSpPr>
          <p:cNvPr id="53" name="Rectangle 52"/>
          <p:cNvSpPr/>
          <p:nvPr/>
        </p:nvSpPr>
        <p:spPr>
          <a:xfrm>
            <a:off x="3306319" y="3332809"/>
            <a:ext cx="298800" cy="1652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smtClean="0">
                <a:solidFill>
                  <a:schemeClr val="tx1"/>
                </a:solidFill>
              </a:rPr>
              <a:t>C3_2</a:t>
            </a:r>
            <a:endParaRPr lang="en-GB" sz="900" dirty="0">
              <a:solidFill>
                <a:schemeClr val="tx1"/>
              </a:solidFill>
            </a:endParaRPr>
          </a:p>
        </p:txBody>
      </p:sp>
      <p:cxnSp>
        <p:nvCxnSpPr>
          <p:cNvPr id="52" name="Straight Arrow Connector 51"/>
          <p:cNvCxnSpPr>
            <a:endCxn id="44" idx="1"/>
          </p:cNvCxnSpPr>
          <p:nvPr/>
        </p:nvCxnSpPr>
        <p:spPr>
          <a:xfrm>
            <a:off x="2303284" y="3415409"/>
            <a:ext cx="1464579" cy="1"/>
          </a:xfrm>
          <a:prstGeom prst="straightConnector1">
            <a:avLst/>
          </a:prstGeom>
          <a:ln w="190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921407" y="1141172"/>
            <a:ext cx="3539654" cy="369332"/>
          </a:xfrm>
          <a:prstGeom prst="rect">
            <a:avLst/>
          </a:prstGeom>
          <a:noFill/>
        </p:spPr>
        <p:txBody>
          <a:bodyPr wrap="square" rtlCol="0">
            <a:spAutoFit/>
          </a:bodyPr>
          <a:lstStyle/>
          <a:p>
            <a:r>
              <a:rPr lang="en-GB" dirty="0" smtClean="0"/>
              <a:t>Project: COLD Phase 2</a:t>
            </a:r>
            <a:endParaRPr lang="en-GB" dirty="0"/>
          </a:p>
        </p:txBody>
      </p:sp>
      <p:sp>
        <p:nvSpPr>
          <p:cNvPr id="49" name="TextBox 48"/>
          <p:cNvSpPr txBox="1"/>
          <p:nvPr/>
        </p:nvSpPr>
        <p:spPr>
          <a:xfrm>
            <a:off x="9413135" y="4472208"/>
            <a:ext cx="1571932" cy="646331"/>
          </a:xfrm>
          <a:prstGeom prst="rect">
            <a:avLst/>
          </a:prstGeom>
          <a:solidFill>
            <a:schemeClr val="accent5">
              <a:lumMod val="20000"/>
              <a:lumOff val="80000"/>
            </a:schemeClr>
          </a:solidFill>
        </p:spPr>
        <p:txBody>
          <a:bodyPr wrap="square" rtlCol="0">
            <a:spAutoFit/>
          </a:bodyPr>
          <a:lstStyle/>
          <a:p>
            <a:r>
              <a:rPr lang="en-GB" dirty="0" smtClean="0"/>
              <a:t>Status:</a:t>
            </a:r>
          </a:p>
          <a:p>
            <a:r>
              <a:rPr lang="en-GB" dirty="0" smtClean="0"/>
              <a:t>Study</a:t>
            </a:r>
            <a:endParaRPr lang="en-GB" dirty="0"/>
          </a:p>
        </p:txBody>
      </p:sp>
      <p:grpSp>
        <p:nvGrpSpPr>
          <p:cNvPr id="78" name="Group 77"/>
          <p:cNvGrpSpPr/>
          <p:nvPr/>
        </p:nvGrpSpPr>
        <p:grpSpPr>
          <a:xfrm>
            <a:off x="5079575" y="3339278"/>
            <a:ext cx="3868210" cy="1134621"/>
            <a:chOff x="5079575" y="3339278"/>
            <a:chExt cx="3868210" cy="1134621"/>
          </a:xfrm>
        </p:grpSpPr>
        <p:sp>
          <p:nvSpPr>
            <p:cNvPr id="79" name="Rectangle 78"/>
            <p:cNvSpPr/>
            <p:nvPr/>
          </p:nvSpPr>
          <p:spPr>
            <a:xfrm>
              <a:off x="7798075" y="3339278"/>
              <a:ext cx="720000" cy="1652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Section 2</a:t>
              </a:r>
              <a:endParaRPr lang="en-GB" sz="1600" i="1" dirty="0">
                <a:solidFill>
                  <a:schemeClr val="tx1"/>
                </a:solidFill>
              </a:endParaRPr>
            </a:p>
          </p:txBody>
        </p:sp>
        <p:sp>
          <p:nvSpPr>
            <p:cNvPr id="80" name="Rectangle 79"/>
            <p:cNvSpPr/>
            <p:nvPr/>
          </p:nvSpPr>
          <p:spPr>
            <a:xfrm>
              <a:off x="7040545" y="3339278"/>
              <a:ext cx="720000" cy="1652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Section1</a:t>
              </a:r>
              <a:endParaRPr lang="en-GB" sz="1600" i="1" dirty="0">
                <a:solidFill>
                  <a:schemeClr val="tx1"/>
                </a:solidFill>
              </a:endParaRPr>
            </a:p>
          </p:txBody>
        </p:sp>
        <p:sp>
          <p:nvSpPr>
            <p:cNvPr id="81" name="Rectangle 80"/>
            <p:cNvSpPr/>
            <p:nvPr/>
          </p:nvSpPr>
          <p:spPr>
            <a:xfrm>
              <a:off x="7688971" y="3831122"/>
              <a:ext cx="407140" cy="2972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S2</a:t>
              </a:r>
              <a:endParaRPr lang="en-GB" sz="1600" i="1" dirty="0">
                <a:solidFill>
                  <a:schemeClr val="tx1"/>
                </a:solidFill>
              </a:endParaRPr>
            </a:p>
          </p:txBody>
        </p:sp>
        <p:sp>
          <p:nvSpPr>
            <p:cNvPr id="82" name="Rectangle 81"/>
            <p:cNvSpPr/>
            <p:nvPr/>
          </p:nvSpPr>
          <p:spPr>
            <a:xfrm>
              <a:off x="7017110" y="3831122"/>
              <a:ext cx="407140" cy="2972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 1</a:t>
              </a:r>
              <a:endParaRPr lang="en-GB" sz="1600" i="1" dirty="0">
                <a:solidFill>
                  <a:schemeClr val="tx1"/>
                </a:solidFill>
              </a:endParaRPr>
            </a:p>
          </p:txBody>
        </p:sp>
        <p:sp>
          <p:nvSpPr>
            <p:cNvPr id="83" name="Rectangle 82"/>
            <p:cNvSpPr/>
            <p:nvPr/>
          </p:nvSpPr>
          <p:spPr>
            <a:xfrm>
              <a:off x="7411554" y="4176634"/>
              <a:ext cx="407140" cy="29726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S0</a:t>
              </a:r>
              <a:endParaRPr lang="en-GB" sz="1600" i="1" dirty="0">
                <a:solidFill>
                  <a:schemeClr val="tx1"/>
                </a:solidFill>
              </a:endParaRPr>
            </a:p>
          </p:txBody>
        </p:sp>
        <p:sp>
          <p:nvSpPr>
            <p:cNvPr id="84" name="Rectangle 83"/>
            <p:cNvSpPr/>
            <p:nvPr/>
          </p:nvSpPr>
          <p:spPr>
            <a:xfrm>
              <a:off x="5079575" y="3831122"/>
              <a:ext cx="407140" cy="2972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S3</a:t>
              </a:r>
              <a:endParaRPr lang="en-GB" sz="1600" i="1" dirty="0">
                <a:solidFill>
                  <a:schemeClr val="tx1"/>
                </a:solidFill>
              </a:endParaRPr>
            </a:p>
          </p:txBody>
        </p:sp>
        <p:sp>
          <p:nvSpPr>
            <p:cNvPr id="85" name="Rectangle 84"/>
            <p:cNvSpPr/>
            <p:nvPr/>
          </p:nvSpPr>
          <p:spPr>
            <a:xfrm>
              <a:off x="6216111" y="3349734"/>
              <a:ext cx="360000" cy="1652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smtClean="0">
                  <a:solidFill>
                    <a:schemeClr val="tx1"/>
                  </a:solidFill>
                </a:rPr>
                <a:t>Gun</a:t>
              </a:r>
              <a:endParaRPr lang="en-GB" sz="900" dirty="0">
                <a:solidFill>
                  <a:schemeClr val="tx1"/>
                </a:solidFill>
              </a:endParaRPr>
            </a:p>
          </p:txBody>
        </p:sp>
        <p:sp>
          <p:nvSpPr>
            <p:cNvPr id="86" name="Rectangle 85"/>
            <p:cNvSpPr/>
            <p:nvPr/>
          </p:nvSpPr>
          <p:spPr>
            <a:xfrm>
              <a:off x="6622531" y="3356443"/>
              <a:ext cx="360000" cy="165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smtClean="0">
                  <a:solidFill>
                    <a:schemeClr val="tx1"/>
                  </a:solidFill>
                </a:rPr>
                <a:t>Bunch</a:t>
              </a:r>
              <a:endParaRPr lang="en-GB" sz="800" dirty="0">
                <a:solidFill>
                  <a:schemeClr val="tx1"/>
                </a:solidFill>
              </a:endParaRPr>
            </a:p>
          </p:txBody>
        </p:sp>
        <p:cxnSp>
          <p:nvCxnSpPr>
            <p:cNvPr id="87" name="Straight Connector 86"/>
            <p:cNvCxnSpPr>
              <a:stCxn id="80" idx="2"/>
              <a:endCxn id="82" idx="0"/>
            </p:cNvCxnSpPr>
            <p:nvPr/>
          </p:nvCxnSpPr>
          <p:spPr>
            <a:xfrm flipH="1">
              <a:off x="7220680" y="3504479"/>
              <a:ext cx="179865" cy="3266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79" idx="2"/>
              <a:endCxn id="81" idx="0"/>
            </p:cNvCxnSpPr>
            <p:nvPr/>
          </p:nvCxnSpPr>
          <p:spPr>
            <a:xfrm flipH="1">
              <a:off x="7892541" y="3504479"/>
              <a:ext cx="265534" cy="3266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81" idx="0"/>
            </p:cNvCxnSpPr>
            <p:nvPr/>
          </p:nvCxnSpPr>
          <p:spPr>
            <a:xfrm flipH="1">
              <a:off x="7604115" y="3831122"/>
              <a:ext cx="288426"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endCxn id="83" idx="0"/>
            </p:cNvCxnSpPr>
            <p:nvPr/>
          </p:nvCxnSpPr>
          <p:spPr>
            <a:xfrm flipH="1">
              <a:off x="7615124" y="3830739"/>
              <a:ext cx="6677" cy="34589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86" idx="2"/>
              <a:endCxn id="82" idx="0"/>
            </p:cNvCxnSpPr>
            <p:nvPr/>
          </p:nvCxnSpPr>
          <p:spPr>
            <a:xfrm>
              <a:off x="6802531" y="3522043"/>
              <a:ext cx="418149" cy="3090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6566781" y="3454591"/>
              <a:ext cx="2381004" cy="0"/>
            </a:xfrm>
            <a:prstGeom prst="straightConnector1">
              <a:avLst/>
            </a:prstGeom>
            <a:ln w="190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82" idx="0"/>
              <a:endCxn id="84" idx="0"/>
            </p:cNvCxnSpPr>
            <p:nvPr/>
          </p:nvCxnSpPr>
          <p:spPr>
            <a:xfrm flipH="1">
              <a:off x="5283145" y="3831122"/>
              <a:ext cx="1937535"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sp>
        <p:nvSpPr>
          <p:cNvPr id="96" name="Rectangle 95"/>
          <p:cNvSpPr/>
          <p:nvPr/>
        </p:nvSpPr>
        <p:spPr>
          <a:xfrm>
            <a:off x="5587309" y="3217496"/>
            <a:ext cx="184557" cy="3589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TextBox 96"/>
          <p:cNvSpPr txBox="1"/>
          <p:nvPr/>
        </p:nvSpPr>
        <p:spPr>
          <a:xfrm>
            <a:off x="5443789" y="2935299"/>
            <a:ext cx="685405" cy="461665"/>
          </a:xfrm>
          <a:prstGeom prst="rect">
            <a:avLst/>
          </a:prstGeom>
          <a:noFill/>
        </p:spPr>
        <p:txBody>
          <a:bodyPr wrap="square" rtlCol="0">
            <a:spAutoFit/>
          </a:bodyPr>
          <a:lstStyle/>
          <a:p>
            <a:r>
              <a:rPr lang="en-GB" sz="1200" dirty="0" smtClean="0"/>
              <a:t>door</a:t>
            </a:r>
            <a:endParaRPr lang="en-GB" sz="1200" dirty="0"/>
          </a:p>
          <a:p>
            <a:endParaRPr lang="en-GB" sz="1200" dirty="0"/>
          </a:p>
        </p:txBody>
      </p:sp>
      <p:sp>
        <p:nvSpPr>
          <p:cNvPr id="108" name="Rectangle 107"/>
          <p:cNvSpPr/>
          <p:nvPr/>
        </p:nvSpPr>
        <p:spPr>
          <a:xfrm>
            <a:off x="3385889" y="3829627"/>
            <a:ext cx="407140" cy="29726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C1</a:t>
            </a:r>
            <a:endParaRPr lang="en-GB" sz="1600" i="1" dirty="0">
              <a:solidFill>
                <a:schemeClr val="tx1"/>
              </a:solidFill>
            </a:endParaRPr>
          </a:p>
        </p:txBody>
      </p:sp>
      <p:cxnSp>
        <p:nvCxnSpPr>
          <p:cNvPr id="109" name="Straight Connector 108"/>
          <p:cNvCxnSpPr>
            <a:endCxn id="111" idx="0"/>
          </p:cNvCxnSpPr>
          <p:nvPr/>
        </p:nvCxnSpPr>
        <p:spPr>
          <a:xfrm>
            <a:off x="2994174" y="3498010"/>
            <a:ext cx="271586" cy="32588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0" name="Straight Connector 109"/>
          <p:cNvCxnSpPr>
            <a:endCxn id="111" idx="0"/>
          </p:cNvCxnSpPr>
          <p:nvPr/>
        </p:nvCxnSpPr>
        <p:spPr>
          <a:xfrm flipH="1">
            <a:off x="3265760" y="3498010"/>
            <a:ext cx="189959" cy="32588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3143574" y="3823894"/>
            <a:ext cx="244371" cy="308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PC</a:t>
            </a:r>
            <a:endParaRPr lang="en-GB" sz="1100" dirty="0">
              <a:solidFill>
                <a:schemeClr val="tx1"/>
              </a:solidFill>
            </a:endParaRPr>
          </a:p>
        </p:txBody>
      </p:sp>
      <p:sp>
        <p:nvSpPr>
          <p:cNvPr id="112" name="TextBox 111"/>
          <p:cNvSpPr txBox="1"/>
          <p:nvPr/>
        </p:nvSpPr>
        <p:spPr>
          <a:xfrm>
            <a:off x="3277174" y="2945174"/>
            <a:ext cx="1492250" cy="307777"/>
          </a:xfrm>
          <a:prstGeom prst="rect">
            <a:avLst/>
          </a:prstGeom>
          <a:noFill/>
        </p:spPr>
        <p:txBody>
          <a:bodyPr wrap="square" rtlCol="0">
            <a:spAutoFit/>
          </a:bodyPr>
          <a:lstStyle/>
          <a:p>
            <a:r>
              <a:rPr lang="en-GB" sz="1400" b="1" dirty="0" smtClean="0"/>
              <a:t>325 MeV</a:t>
            </a:r>
            <a:endParaRPr lang="en-GB" sz="1400" b="1" dirty="0"/>
          </a:p>
        </p:txBody>
      </p:sp>
      <p:sp>
        <p:nvSpPr>
          <p:cNvPr id="114" name="TextBox 113"/>
          <p:cNvSpPr txBox="1"/>
          <p:nvPr/>
        </p:nvSpPr>
        <p:spPr>
          <a:xfrm>
            <a:off x="8555605" y="3449598"/>
            <a:ext cx="1492250" cy="307777"/>
          </a:xfrm>
          <a:prstGeom prst="rect">
            <a:avLst/>
          </a:prstGeom>
          <a:noFill/>
        </p:spPr>
        <p:txBody>
          <a:bodyPr wrap="square" rtlCol="0">
            <a:spAutoFit/>
          </a:bodyPr>
          <a:lstStyle/>
          <a:p>
            <a:r>
              <a:rPr lang="en-GB" sz="1400" b="1" dirty="0" smtClean="0"/>
              <a:t>200 MeV</a:t>
            </a:r>
            <a:endParaRPr lang="en-GB" sz="1400" b="1" dirty="0"/>
          </a:p>
        </p:txBody>
      </p:sp>
      <p:sp>
        <p:nvSpPr>
          <p:cNvPr id="116" name="Rectangle 115"/>
          <p:cNvSpPr/>
          <p:nvPr/>
        </p:nvSpPr>
        <p:spPr>
          <a:xfrm>
            <a:off x="3638650" y="4369871"/>
            <a:ext cx="360000" cy="1656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smtClean="0">
                <a:solidFill>
                  <a:schemeClr val="tx1"/>
                </a:solidFill>
              </a:rPr>
              <a:t>Bunch</a:t>
            </a:r>
            <a:endParaRPr lang="en-GB" sz="800" dirty="0">
              <a:solidFill>
                <a:schemeClr val="tx1"/>
              </a:solidFill>
            </a:endParaRPr>
          </a:p>
        </p:txBody>
      </p:sp>
      <p:sp>
        <p:nvSpPr>
          <p:cNvPr id="117" name="Rectangle 116"/>
          <p:cNvSpPr/>
          <p:nvPr/>
        </p:nvSpPr>
        <p:spPr>
          <a:xfrm>
            <a:off x="3001427" y="4370071"/>
            <a:ext cx="284293" cy="1652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smtClean="0">
                <a:solidFill>
                  <a:schemeClr val="tx1"/>
                </a:solidFill>
              </a:rPr>
              <a:t>Gun</a:t>
            </a:r>
            <a:endParaRPr lang="en-GB" sz="900" dirty="0">
              <a:solidFill>
                <a:schemeClr val="tx1"/>
              </a:solidFill>
            </a:endParaRPr>
          </a:p>
        </p:txBody>
      </p:sp>
      <p:sp>
        <p:nvSpPr>
          <p:cNvPr id="46" name="TextBox 45"/>
          <p:cNvSpPr txBox="1"/>
          <p:nvPr/>
        </p:nvSpPr>
        <p:spPr>
          <a:xfrm>
            <a:off x="7277675" y="4425522"/>
            <a:ext cx="688252" cy="200055"/>
          </a:xfrm>
          <a:prstGeom prst="rect">
            <a:avLst/>
          </a:prstGeom>
          <a:noFill/>
        </p:spPr>
        <p:txBody>
          <a:bodyPr wrap="square" rtlCol="0">
            <a:spAutoFit/>
          </a:bodyPr>
          <a:lstStyle/>
          <a:p>
            <a:r>
              <a:rPr lang="en-GB" sz="700" i="1" dirty="0" err="1" smtClean="0"/>
              <a:t>Scandinova</a:t>
            </a:r>
            <a:endParaRPr lang="en-GB" sz="700" i="1" dirty="0"/>
          </a:p>
        </p:txBody>
      </p:sp>
      <p:sp>
        <p:nvSpPr>
          <p:cNvPr id="47" name="TextBox 46"/>
          <p:cNvSpPr txBox="1"/>
          <p:nvPr/>
        </p:nvSpPr>
        <p:spPr>
          <a:xfrm>
            <a:off x="2379867" y="4076606"/>
            <a:ext cx="688252" cy="200055"/>
          </a:xfrm>
          <a:prstGeom prst="rect">
            <a:avLst/>
          </a:prstGeom>
          <a:noFill/>
        </p:spPr>
        <p:txBody>
          <a:bodyPr wrap="square" rtlCol="0">
            <a:spAutoFit/>
          </a:bodyPr>
          <a:lstStyle/>
          <a:p>
            <a:r>
              <a:rPr lang="en-GB" sz="700" i="1" dirty="0" err="1" smtClean="0"/>
              <a:t>Scandinova</a:t>
            </a:r>
            <a:endParaRPr lang="en-GB" sz="700" i="1" dirty="0"/>
          </a:p>
        </p:txBody>
      </p:sp>
      <p:sp>
        <p:nvSpPr>
          <p:cNvPr id="48" name="TextBox 47"/>
          <p:cNvSpPr txBox="1"/>
          <p:nvPr/>
        </p:nvSpPr>
        <p:spPr>
          <a:xfrm>
            <a:off x="3225682" y="4097191"/>
            <a:ext cx="688252" cy="200055"/>
          </a:xfrm>
          <a:prstGeom prst="rect">
            <a:avLst/>
          </a:prstGeom>
          <a:noFill/>
        </p:spPr>
        <p:txBody>
          <a:bodyPr wrap="square" rtlCol="0">
            <a:spAutoFit/>
          </a:bodyPr>
          <a:lstStyle/>
          <a:p>
            <a:r>
              <a:rPr lang="en-GB" sz="700" i="1" dirty="0" err="1" smtClean="0"/>
              <a:t>Scandinova</a:t>
            </a:r>
            <a:endParaRPr lang="en-GB" sz="700" i="1" dirty="0"/>
          </a:p>
        </p:txBody>
      </p:sp>
      <p:cxnSp>
        <p:nvCxnSpPr>
          <p:cNvPr id="51" name="Straight Connector 50"/>
          <p:cNvCxnSpPr/>
          <p:nvPr/>
        </p:nvCxnSpPr>
        <p:spPr>
          <a:xfrm>
            <a:off x="1906201" y="3939611"/>
            <a:ext cx="0" cy="68596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9187280" y="2688265"/>
            <a:ext cx="720000" cy="1652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Section0</a:t>
            </a:r>
            <a:endParaRPr lang="en-GB" sz="1600" i="1" dirty="0">
              <a:solidFill>
                <a:schemeClr val="tx1"/>
              </a:solidFill>
            </a:endParaRPr>
          </a:p>
        </p:txBody>
      </p:sp>
    </p:spTree>
    <p:extLst>
      <p:ext uri="{BB962C8B-B14F-4D97-AF65-F5344CB8AC3E}">
        <p14:creationId xmlns:p14="http://schemas.microsoft.com/office/powerpoint/2010/main" val="1369495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058" t="13272" r="2185" b="24074"/>
          <a:stretch/>
        </p:blipFill>
        <p:spPr>
          <a:xfrm rot="408752">
            <a:off x="456378" y="1428290"/>
            <a:ext cx="10174663" cy="4220644"/>
          </a:xfrm>
          <a:prstGeom prst="rect">
            <a:avLst/>
          </a:prstGeom>
        </p:spPr>
      </p:pic>
      <p:sp>
        <p:nvSpPr>
          <p:cNvPr id="2" name="Title 1"/>
          <p:cNvSpPr>
            <a:spLocks noGrp="1"/>
          </p:cNvSpPr>
          <p:nvPr>
            <p:ph type="title"/>
          </p:nvPr>
        </p:nvSpPr>
        <p:spPr/>
        <p:txBody>
          <a:bodyPr/>
          <a:lstStyle/>
          <a:p>
            <a:r>
              <a:rPr lang="en-GB" dirty="0" smtClean="0"/>
              <a:t>deliverable 7: Injection in the booster</a:t>
            </a:r>
            <a:endParaRPr lang="en-GB" dirty="0"/>
          </a:p>
        </p:txBody>
      </p:sp>
      <p:sp>
        <p:nvSpPr>
          <p:cNvPr id="3" name="Slide Number Placeholder 2"/>
          <p:cNvSpPr>
            <a:spLocks noGrp="1"/>
          </p:cNvSpPr>
          <p:nvPr>
            <p:ph type="sldNum" sz="quarter" idx="11"/>
          </p:nvPr>
        </p:nvSpPr>
        <p:spPr/>
        <p:txBody>
          <a:bodyPr/>
          <a:lstStyle/>
          <a:p>
            <a:r>
              <a:rPr lang="en-US">
                <a:solidFill>
                  <a:srgbClr val="132577"/>
                </a:solidFill>
              </a:rPr>
              <a:t>Page </a:t>
            </a:r>
            <a:fld id="{733122C9-A0B9-462F-8757-0847AD287B63}" type="slidenum">
              <a:rPr lang="en-US" smtClean="0">
                <a:solidFill>
                  <a:srgbClr val="132577"/>
                </a:solidFill>
              </a:rPr>
              <a:pPr/>
              <a:t>11</a:t>
            </a:fld>
            <a:endParaRPr lang="en-US">
              <a:solidFill>
                <a:srgbClr val="132577"/>
              </a:solidFill>
            </a:endParaRPr>
          </a:p>
        </p:txBody>
      </p:sp>
      <p:sp>
        <p:nvSpPr>
          <p:cNvPr id="50" name="TextBox 49"/>
          <p:cNvSpPr txBox="1"/>
          <p:nvPr/>
        </p:nvSpPr>
        <p:spPr>
          <a:xfrm>
            <a:off x="512705" y="5296537"/>
            <a:ext cx="6408701" cy="923330"/>
          </a:xfrm>
          <a:prstGeom prst="rect">
            <a:avLst/>
          </a:prstGeom>
          <a:solidFill>
            <a:schemeClr val="accent2">
              <a:lumMod val="20000"/>
              <a:lumOff val="80000"/>
            </a:schemeClr>
          </a:solidFill>
        </p:spPr>
        <p:txBody>
          <a:bodyPr wrap="square" rtlCol="0">
            <a:spAutoFit/>
          </a:bodyPr>
          <a:lstStyle/>
          <a:p>
            <a:r>
              <a:rPr lang="en-GB" u="sng" dirty="0" smtClean="0"/>
              <a:t>Objective</a:t>
            </a:r>
            <a:r>
              <a:rPr lang="en-GB" dirty="0" smtClean="0"/>
              <a:t>: Injection in Booster</a:t>
            </a:r>
          </a:p>
          <a:p>
            <a:pPr marL="171450" indent="-171450">
              <a:buFont typeface="Arial" panose="020B0604020202020204" pitchFamily="34" charset="0"/>
              <a:buChar char="•"/>
            </a:pPr>
            <a:r>
              <a:rPr lang="en-GB" sz="1200" dirty="0" smtClean="0"/>
              <a:t>Transfer line </a:t>
            </a:r>
          </a:p>
          <a:p>
            <a:pPr marL="171450" indent="-171450">
              <a:buFont typeface="Arial" panose="020B0604020202020204" pitchFamily="34" charset="0"/>
              <a:buChar char="•"/>
            </a:pPr>
            <a:r>
              <a:rPr lang="en-GB" sz="1200" dirty="0" smtClean="0"/>
              <a:t>TL1 + injection septum adaptation</a:t>
            </a:r>
          </a:p>
          <a:p>
            <a:pPr marL="171450" indent="-171450">
              <a:buFont typeface="Arial" panose="020B0604020202020204" pitchFamily="34" charset="0"/>
              <a:buChar char="•"/>
            </a:pPr>
            <a:r>
              <a:rPr lang="en-GB" sz="1200" dirty="0" smtClean="0"/>
              <a:t>Present </a:t>
            </a:r>
            <a:r>
              <a:rPr lang="en-GB" sz="1200" dirty="0" err="1" smtClean="0"/>
              <a:t>linac</a:t>
            </a:r>
            <a:r>
              <a:rPr lang="en-GB" sz="1200" dirty="0" smtClean="0"/>
              <a:t> kept as spare if possible</a:t>
            </a:r>
          </a:p>
        </p:txBody>
      </p:sp>
      <p:cxnSp>
        <p:nvCxnSpPr>
          <p:cNvPr id="52" name="Straight Arrow Connector 51"/>
          <p:cNvCxnSpPr/>
          <p:nvPr/>
        </p:nvCxnSpPr>
        <p:spPr>
          <a:xfrm>
            <a:off x="2303284" y="3398730"/>
            <a:ext cx="7188212" cy="50868"/>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921407" y="1141172"/>
            <a:ext cx="3539654" cy="369332"/>
          </a:xfrm>
          <a:prstGeom prst="rect">
            <a:avLst/>
          </a:prstGeom>
          <a:noFill/>
        </p:spPr>
        <p:txBody>
          <a:bodyPr wrap="square" rtlCol="0">
            <a:spAutoFit/>
          </a:bodyPr>
          <a:lstStyle/>
          <a:p>
            <a:r>
              <a:rPr lang="en-GB" dirty="0" smtClean="0"/>
              <a:t>Project: COLD Phase 2</a:t>
            </a:r>
            <a:endParaRPr lang="en-GB" dirty="0"/>
          </a:p>
        </p:txBody>
      </p:sp>
      <p:sp>
        <p:nvSpPr>
          <p:cNvPr id="48" name="TextBox 47"/>
          <p:cNvSpPr txBox="1"/>
          <p:nvPr/>
        </p:nvSpPr>
        <p:spPr>
          <a:xfrm>
            <a:off x="8974439" y="4627115"/>
            <a:ext cx="2399427" cy="584775"/>
          </a:xfrm>
          <a:prstGeom prst="rect">
            <a:avLst/>
          </a:prstGeom>
          <a:solidFill>
            <a:schemeClr val="accent5">
              <a:lumMod val="20000"/>
              <a:lumOff val="80000"/>
            </a:schemeClr>
          </a:solidFill>
        </p:spPr>
        <p:txBody>
          <a:bodyPr wrap="square" rtlCol="0">
            <a:spAutoFit/>
          </a:bodyPr>
          <a:lstStyle/>
          <a:p>
            <a:r>
              <a:rPr lang="en-GB" sz="1600" dirty="0" smtClean="0"/>
              <a:t>Status:</a:t>
            </a:r>
          </a:p>
          <a:p>
            <a:r>
              <a:rPr lang="en-GB" sz="1600" dirty="0" smtClean="0"/>
              <a:t>Proposal</a:t>
            </a:r>
          </a:p>
        </p:txBody>
      </p:sp>
      <p:sp>
        <p:nvSpPr>
          <p:cNvPr id="66" name="Rectangle 65"/>
          <p:cNvSpPr/>
          <p:nvPr/>
        </p:nvSpPr>
        <p:spPr>
          <a:xfrm>
            <a:off x="6012493" y="3233529"/>
            <a:ext cx="360000" cy="1652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smtClean="0">
                <a:solidFill>
                  <a:schemeClr val="tx1"/>
                </a:solidFill>
              </a:rPr>
              <a:t>Gun</a:t>
            </a:r>
            <a:endParaRPr lang="en-GB" sz="900" dirty="0">
              <a:solidFill>
                <a:schemeClr val="tx1"/>
              </a:solidFill>
            </a:endParaRPr>
          </a:p>
        </p:txBody>
      </p:sp>
      <p:sp>
        <p:nvSpPr>
          <p:cNvPr id="67" name="Rectangle 66"/>
          <p:cNvSpPr/>
          <p:nvPr/>
        </p:nvSpPr>
        <p:spPr>
          <a:xfrm>
            <a:off x="6365022" y="3285892"/>
            <a:ext cx="360000" cy="11283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smtClean="0">
                <a:solidFill>
                  <a:schemeClr val="tx1"/>
                </a:solidFill>
              </a:rPr>
              <a:t>Bunch</a:t>
            </a:r>
            <a:endParaRPr lang="en-GB" sz="800" dirty="0">
              <a:solidFill>
                <a:schemeClr val="tx1"/>
              </a:solidFill>
            </a:endParaRPr>
          </a:p>
        </p:txBody>
      </p:sp>
      <p:sp>
        <p:nvSpPr>
          <p:cNvPr id="87" name="Rectangle 86"/>
          <p:cNvSpPr/>
          <p:nvPr/>
        </p:nvSpPr>
        <p:spPr>
          <a:xfrm>
            <a:off x="2844774" y="3332809"/>
            <a:ext cx="298800" cy="1652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smtClean="0">
                <a:solidFill>
                  <a:schemeClr val="tx1"/>
                </a:solidFill>
              </a:rPr>
              <a:t>C3_1</a:t>
            </a:r>
            <a:endParaRPr lang="en-GB" sz="900" dirty="0">
              <a:solidFill>
                <a:schemeClr val="tx1"/>
              </a:solidFill>
            </a:endParaRPr>
          </a:p>
        </p:txBody>
      </p:sp>
      <p:sp>
        <p:nvSpPr>
          <p:cNvPr id="88" name="Rectangle 87"/>
          <p:cNvSpPr/>
          <p:nvPr/>
        </p:nvSpPr>
        <p:spPr>
          <a:xfrm>
            <a:off x="2466029" y="3332809"/>
            <a:ext cx="216000" cy="1652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smtClean="0">
                <a:solidFill>
                  <a:schemeClr val="tx1"/>
                </a:solidFill>
              </a:rPr>
              <a:t>Gun</a:t>
            </a:r>
            <a:endParaRPr lang="en-GB" sz="800" dirty="0">
              <a:solidFill>
                <a:schemeClr val="tx1"/>
              </a:solidFill>
            </a:endParaRPr>
          </a:p>
        </p:txBody>
      </p:sp>
      <p:sp>
        <p:nvSpPr>
          <p:cNvPr id="89" name="Rectangle 88"/>
          <p:cNvSpPr/>
          <p:nvPr/>
        </p:nvSpPr>
        <p:spPr>
          <a:xfrm>
            <a:off x="2015284" y="3316409"/>
            <a:ext cx="288000" cy="19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smtClean="0">
                <a:solidFill>
                  <a:schemeClr val="tx1"/>
                </a:solidFill>
              </a:rPr>
              <a:t>Laser</a:t>
            </a:r>
            <a:endParaRPr lang="en-GB" sz="800" dirty="0">
              <a:solidFill>
                <a:schemeClr val="tx1"/>
              </a:solidFill>
            </a:endParaRPr>
          </a:p>
        </p:txBody>
      </p:sp>
      <p:sp>
        <p:nvSpPr>
          <p:cNvPr id="91" name="Rectangle 90"/>
          <p:cNvSpPr/>
          <p:nvPr/>
        </p:nvSpPr>
        <p:spPr>
          <a:xfrm>
            <a:off x="2520423" y="3829627"/>
            <a:ext cx="407140" cy="29726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S_4</a:t>
            </a:r>
            <a:endParaRPr lang="en-GB" sz="1600" i="1" dirty="0">
              <a:solidFill>
                <a:schemeClr val="tx1"/>
              </a:solidFill>
            </a:endParaRPr>
          </a:p>
        </p:txBody>
      </p:sp>
      <p:sp>
        <p:nvSpPr>
          <p:cNvPr id="92" name="Rectangle 91"/>
          <p:cNvSpPr/>
          <p:nvPr/>
        </p:nvSpPr>
        <p:spPr>
          <a:xfrm>
            <a:off x="3385889" y="3829627"/>
            <a:ext cx="407140" cy="29726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C1</a:t>
            </a:r>
            <a:endParaRPr lang="en-GB" sz="1600" i="1" dirty="0">
              <a:solidFill>
                <a:schemeClr val="tx1"/>
              </a:solidFill>
            </a:endParaRPr>
          </a:p>
        </p:txBody>
      </p:sp>
      <p:cxnSp>
        <p:nvCxnSpPr>
          <p:cNvPr id="93" name="Straight Connector 92"/>
          <p:cNvCxnSpPr>
            <a:stCxn id="88" idx="2"/>
            <a:endCxn id="91" idx="0"/>
          </p:cNvCxnSpPr>
          <p:nvPr/>
        </p:nvCxnSpPr>
        <p:spPr>
          <a:xfrm>
            <a:off x="2574029" y="3498010"/>
            <a:ext cx="149964" cy="33161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87" idx="2"/>
            <a:endCxn id="7" idx="0"/>
          </p:cNvCxnSpPr>
          <p:nvPr/>
        </p:nvCxnSpPr>
        <p:spPr>
          <a:xfrm>
            <a:off x="2994174" y="3498010"/>
            <a:ext cx="271586" cy="32588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a:off x="3306319" y="3332809"/>
            <a:ext cx="298800" cy="1652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smtClean="0">
                <a:solidFill>
                  <a:schemeClr val="tx1"/>
                </a:solidFill>
              </a:rPr>
              <a:t>C3_2</a:t>
            </a:r>
            <a:endParaRPr lang="en-GB" sz="900" dirty="0">
              <a:solidFill>
                <a:schemeClr val="tx1"/>
              </a:solidFill>
            </a:endParaRPr>
          </a:p>
        </p:txBody>
      </p:sp>
      <p:cxnSp>
        <p:nvCxnSpPr>
          <p:cNvPr id="97" name="Straight Connector 96"/>
          <p:cNvCxnSpPr>
            <a:stCxn id="95" idx="2"/>
            <a:endCxn id="7" idx="0"/>
          </p:cNvCxnSpPr>
          <p:nvPr/>
        </p:nvCxnSpPr>
        <p:spPr>
          <a:xfrm flipH="1">
            <a:off x="3265760" y="3498010"/>
            <a:ext cx="189959" cy="32588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3767863" y="3332809"/>
            <a:ext cx="720000" cy="1652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err="1" smtClean="0">
                <a:solidFill>
                  <a:schemeClr val="tx1"/>
                </a:solidFill>
              </a:rPr>
              <a:t>Diag</a:t>
            </a:r>
            <a:r>
              <a:rPr lang="en-GB" sz="900" dirty="0" smtClean="0">
                <a:solidFill>
                  <a:schemeClr val="tx1"/>
                </a:solidFill>
              </a:rPr>
              <a:t> &amp;Optics</a:t>
            </a:r>
            <a:endParaRPr lang="en-GB" sz="900" dirty="0">
              <a:solidFill>
                <a:schemeClr val="tx1"/>
              </a:solidFill>
            </a:endParaRPr>
          </a:p>
        </p:txBody>
      </p:sp>
      <p:sp>
        <p:nvSpPr>
          <p:cNvPr id="7" name="Rectangle 6"/>
          <p:cNvSpPr/>
          <p:nvPr/>
        </p:nvSpPr>
        <p:spPr>
          <a:xfrm>
            <a:off x="3143574" y="3823894"/>
            <a:ext cx="244371" cy="308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PC</a:t>
            </a:r>
            <a:endParaRPr lang="en-GB" sz="1100" dirty="0">
              <a:solidFill>
                <a:schemeClr val="tx1"/>
              </a:solidFill>
            </a:endParaRPr>
          </a:p>
        </p:txBody>
      </p:sp>
      <p:sp>
        <p:nvSpPr>
          <p:cNvPr id="27" name="TextBox 26"/>
          <p:cNvSpPr txBox="1"/>
          <p:nvPr/>
        </p:nvSpPr>
        <p:spPr>
          <a:xfrm>
            <a:off x="8555605" y="3449598"/>
            <a:ext cx="1492250" cy="307777"/>
          </a:xfrm>
          <a:prstGeom prst="rect">
            <a:avLst/>
          </a:prstGeom>
          <a:noFill/>
        </p:spPr>
        <p:txBody>
          <a:bodyPr wrap="square" rtlCol="0">
            <a:spAutoFit/>
          </a:bodyPr>
          <a:lstStyle/>
          <a:p>
            <a:r>
              <a:rPr lang="en-GB" sz="1400" b="1" dirty="0" smtClean="0"/>
              <a:t>325 MeV</a:t>
            </a:r>
            <a:endParaRPr lang="en-GB" sz="1400" b="1" dirty="0"/>
          </a:p>
        </p:txBody>
      </p:sp>
      <p:sp>
        <p:nvSpPr>
          <p:cNvPr id="99" name="TextBox 98"/>
          <p:cNvSpPr txBox="1"/>
          <p:nvPr/>
        </p:nvSpPr>
        <p:spPr>
          <a:xfrm>
            <a:off x="3277174" y="2945174"/>
            <a:ext cx="1492250" cy="307777"/>
          </a:xfrm>
          <a:prstGeom prst="rect">
            <a:avLst/>
          </a:prstGeom>
          <a:noFill/>
        </p:spPr>
        <p:txBody>
          <a:bodyPr wrap="square" rtlCol="0">
            <a:spAutoFit/>
          </a:bodyPr>
          <a:lstStyle/>
          <a:p>
            <a:r>
              <a:rPr lang="en-GB" sz="1400" b="1" dirty="0" smtClean="0"/>
              <a:t>325 MeV</a:t>
            </a:r>
            <a:endParaRPr lang="en-GB" sz="1400" b="1" dirty="0"/>
          </a:p>
        </p:txBody>
      </p:sp>
      <p:sp>
        <p:nvSpPr>
          <p:cNvPr id="100" name="Rectangle 99"/>
          <p:cNvSpPr/>
          <p:nvPr/>
        </p:nvSpPr>
        <p:spPr>
          <a:xfrm>
            <a:off x="4467551" y="4370071"/>
            <a:ext cx="720000" cy="1652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Section0</a:t>
            </a:r>
            <a:endParaRPr lang="en-GB" sz="1600" i="1" dirty="0">
              <a:solidFill>
                <a:schemeClr val="tx1"/>
              </a:solidFill>
            </a:endParaRPr>
          </a:p>
        </p:txBody>
      </p:sp>
      <p:sp>
        <p:nvSpPr>
          <p:cNvPr id="101" name="Rectangle 100"/>
          <p:cNvSpPr/>
          <p:nvPr/>
        </p:nvSpPr>
        <p:spPr>
          <a:xfrm>
            <a:off x="3638650" y="4369871"/>
            <a:ext cx="360000" cy="1656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smtClean="0">
                <a:solidFill>
                  <a:schemeClr val="tx1"/>
                </a:solidFill>
              </a:rPr>
              <a:t>Bunch</a:t>
            </a:r>
            <a:endParaRPr lang="en-GB" sz="800" dirty="0">
              <a:solidFill>
                <a:schemeClr val="tx1"/>
              </a:solidFill>
            </a:endParaRPr>
          </a:p>
        </p:txBody>
      </p:sp>
      <p:sp>
        <p:nvSpPr>
          <p:cNvPr id="102" name="Rectangle 101"/>
          <p:cNvSpPr/>
          <p:nvPr/>
        </p:nvSpPr>
        <p:spPr>
          <a:xfrm>
            <a:off x="3001427" y="4370071"/>
            <a:ext cx="284293" cy="1652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smtClean="0">
                <a:solidFill>
                  <a:schemeClr val="tx1"/>
                </a:solidFill>
              </a:rPr>
              <a:t>Gun</a:t>
            </a:r>
            <a:endParaRPr lang="en-GB" sz="900" dirty="0">
              <a:solidFill>
                <a:schemeClr val="tx1"/>
              </a:solidFill>
            </a:endParaRPr>
          </a:p>
        </p:txBody>
      </p:sp>
      <p:sp>
        <p:nvSpPr>
          <p:cNvPr id="33" name="TextBox 32"/>
          <p:cNvSpPr txBox="1"/>
          <p:nvPr/>
        </p:nvSpPr>
        <p:spPr>
          <a:xfrm>
            <a:off x="7277675" y="4425522"/>
            <a:ext cx="688252" cy="200055"/>
          </a:xfrm>
          <a:prstGeom prst="rect">
            <a:avLst/>
          </a:prstGeom>
          <a:noFill/>
        </p:spPr>
        <p:txBody>
          <a:bodyPr wrap="square" rtlCol="0">
            <a:spAutoFit/>
          </a:bodyPr>
          <a:lstStyle/>
          <a:p>
            <a:r>
              <a:rPr lang="en-GB" sz="700" i="1" dirty="0" err="1" smtClean="0"/>
              <a:t>Scandinova</a:t>
            </a:r>
            <a:endParaRPr lang="en-GB" sz="700" i="1" dirty="0"/>
          </a:p>
        </p:txBody>
      </p:sp>
      <p:sp>
        <p:nvSpPr>
          <p:cNvPr id="34" name="TextBox 33"/>
          <p:cNvSpPr txBox="1"/>
          <p:nvPr/>
        </p:nvSpPr>
        <p:spPr>
          <a:xfrm>
            <a:off x="2379867" y="4076606"/>
            <a:ext cx="688252" cy="200055"/>
          </a:xfrm>
          <a:prstGeom prst="rect">
            <a:avLst/>
          </a:prstGeom>
          <a:noFill/>
        </p:spPr>
        <p:txBody>
          <a:bodyPr wrap="square" rtlCol="0">
            <a:spAutoFit/>
          </a:bodyPr>
          <a:lstStyle/>
          <a:p>
            <a:r>
              <a:rPr lang="en-GB" sz="700" i="1" dirty="0" err="1" smtClean="0"/>
              <a:t>Scandinova</a:t>
            </a:r>
            <a:endParaRPr lang="en-GB" sz="700" i="1" dirty="0"/>
          </a:p>
        </p:txBody>
      </p:sp>
      <p:sp>
        <p:nvSpPr>
          <p:cNvPr id="35" name="TextBox 34"/>
          <p:cNvSpPr txBox="1"/>
          <p:nvPr/>
        </p:nvSpPr>
        <p:spPr>
          <a:xfrm>
            <a:off x="3225682" y="4097191"/>
            <a:ext cx="688252" cy="200055"/>
          </a:xfrm>
          <a:prstGeom prst="rect">
            <a:avLst/>
          </a:prstGeom>
          <a:noFill/>
        </p:spPr>
        <p:txBody>
          <a:bodyPr wrap="square" rtlCol="0">
            <a:spAutoFit/>
          </a:bodyPr>
          <a:lstStyle/>
          <a:p>
            <a:r>
              <a:rPr lang="en-GB" sz="700" i="1" dirty="0" err="1" smtClean="0"/>
              <a:t>Scandinova</a:t>
            </a:r>
            <a:endParaRPr lang="en-GB" sz="700" i="1" dirty="0"/>
          </a:p>
        </p:txBody>
      </p:sp>
      <p:cxnSp>
        <p:nvCxnSpPr>
          <p:cNvPr id="36" name="Straight Connector 35"/>
          <p:cNvCxnSpPr/>
          <p:nvPr/>
        </p:nvCxnSpPr>
        <p:spPr>
          <a:xfrm>
            <a:off x="1906201" y="3939611"/>
            <a:ext cx="0" cy="6859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740352" y="3332809"/>
            <a:ext cx="300193" cy="89070"/>
          </a:xfrm>
          <a:prstGeom prst="straightConnector1">
            <a:avLst/>
          </a:prstGeom>
          <a:ln w="19050">
            <a:solidFill>
              <a:schemeClr val="accent5">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7798075" y="3339278"/>
            <a:ext cx="720000" cy="1652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Section 2</a:t>
            </a:r>
            <a:endParaRPr lang="en-GB" sz="1600" i="1" dirty="0">
              <a:solidFill>
                <a:schemeClr val="tx1"/>
              </a:solidFill>
            </a:endParaRPr>
          </a:p>
        </p:txBody>
      </p:sp>
      <p:sp>
        <p:nvSpPr>
          <p:cNvPr id="72" name="Rectangle 71"/>
          <p:cNvSpPr/>
          <p:nvPr/>
        </p:nvSpPr>
        <p:spPr>
          <a:xfrm>
            <a:off x="7040545" y="3339278"/>
            <a:ext cx="720000" cy="1652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Section1</a:t>
            </a:r>
            <a:endParaRPr lang="en-GB" sz="1600" i="1" dirty="0">
              <a:solidFill>
                <a:schemeClr val="tx1"/>
              </a:solidFill>
            </a:endParaRPr>
          </a:p>
        </p:txBody>
      </p:sp>
      <p:sp>
        <p:nvSpPr>
          <p:cNvPr id="73" name="Rectangle 72"/>
          <p:cNvSpPr/>
          <p:nvPr/>
        </p:nvSpPr>
        <p:spPr>
          <a:xfrm>
            <a:off x="7688971" y="3831122"/>
            <a:ext cx="407140" cy="2972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S2</a:t>
            </a:r>
            <a:endParaRPr lang="en-GB" sz="1600" i="1" dirty="0">
              <a:solidFill>
                <a:schemeClr val="tx1"/>
              </a:solidFill>
            </a:endParaRPr>
          </a:p>
        </p:txBody>
      </p:sp>
      <p:sp>
        <p:nvSpPr>
          <p:cNvPr id="74" name="Rectangle 73"/>
          <p:cNvSpPr/>
          <p:nvPr/>
        </p:nvSpPr>
        <p:spPr>
          <a:xfrm>
            <a:off x="7017110" y="3831122"/>
            <a:ext cx="407140" cy="2972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 1</a:t>
            </a:r>
            <a:endParaRPr lang="en-GB" sz="1600" i="1" dirty="0">
              <a:solidFill>
                <a:schemeClr val="tx1"/>
              </a:solidFill>
            </a:endParaRPr>
          </a:p>
        </p:txBody>
      </p:sp>
      <p:sp>
        <p:nvSpPr>
          <p:cNvPr id="75" name="Rectangle 74"/>
          <p:cNvSpPr/>
          <p:nvPr/>
        </p:nvSpPr>
        <p:spPr>
          <a:xfrm>
            <a:off x="7411554" y="4176634"/>
            <a:ext cx="407140" cy="29726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S0</a:t>
            </a:r>
            <a:endParaRPr lang="en-GB" sz="1600" i="1" dirty="0">
              <a:solidFill>
                <a:schemeClr val="tx1"/>
              </a:solidFill>
            </a:endParaRPr>
          </a:p>
        </p:txBody>
      </p:sp>
      <p:sp>
        <p:nvSpPr>
          <p:cNvPr id="76" name="Rectangle 75"/>
          <p:cNvSpPr/>
          <p:nvPr/>
        </p:nvSpPr>
        <p:spPr>
          <a:xfrm>
            <a:off x="5079575" y="3831122"/>
            <a:ext cx="407140" cy="2972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S3</a:t>
            </a:r>
            <a:endParaRPr lang="en-GB" sz="1600" i="1" dirty="0">
              <a:solidFill>
                <a:schemeClr val="tx1"/>
              </a:solidFill>
            </a:endParaRPr>
          </a:p>
        </p:txBody>
      </p:sp>
      <p:cxnSp>
        <p:nvCxnSpPr>
          <p:cNvPr id="79" name="Straight Connector 78"/>
          <p:cNvCxnSpPr>
            <a:stCxn id="72" idx="2"/>
            <a:endCxn id="74" idx="0"/>
          </p:cNvCxnSpPr>
          <p:nvPr/>
        </p:nvCxnSpPr>
        <p:spPr>
          <a:xfrm flipH="1">
            <a:off x="7220680" y="3504479"/>
            <a:ext cx="179865" cy="3266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71" idx="2"/>
            <a:endCxn id="73" idx="0"/>
          </p:cNvCxnSpPr>
          <p:nvPr/>
        </p:nvCxnSpPr>
        <p:spPr>
          <a:xfrm flipH="1">
            <a:off x="7892541" y="3504479"/>
            <a:ext cx="265534" cy="3266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73" idx="0"/>
          </p:cNvCxnSpPr>
          <p:nvPr/>
        </p:nvCxnSpPr>
        <p:spPr>
          <a:xfrm flipH="1">
            <a:off x="7604115" y="3831122"/>
            <a:ext cx="288426"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endCxn id="75" idx="0"/>
          </p:cNvCxnSpPr>
          <p:nvPr/>
        </p:nvCxnSpPr>
        <p:spPr>
          <a:xfrm flipH="1">
            <a:off x="7615124" y="3830739"/>
            <a:ext cx="6677" cy="34589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67" idx="2"/>
            <a:endCxn id="74" idx="0"/>
          </p:cNvCxnSpPr>
          <p:nvPr/>
        </p:nvCxnSpPr>
        <p:spPr>
          <a:xfrm>
            <a:off x="6545022" y="3398729"/>
            <a:ext cx="675658" cy="43239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74" idx="0"/>
            <a:endCxn id="76" idx="0"/>
          </p:cNvCxnSpPr>
          <p:nvPr/>
        </p:nvCxnSpPr>
        <p:spPr>
          <a:xfrm flipH="1">
            <a:off x="5283145" y="3831122"/>
            <a:ext cx="1937535"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3953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2B328-F902-884E-A6F8-8ECE1BA08145}"/>
              </a:ext>
            </a:extLst>
          </p:cNvPr>
          <p:cNvSpPr>
            <a:spLocks noGrp="1"/>
          </p:cNvSpPr>
          <p:nvPr>
            <p:ph type="title"/>
          </p:nvPr>
        </p:nvSpPr>
        <p:spPr/>
        <p:txBody>
          <a:bodyPr/>
          <a:lstStyle/>
          <a:p>
            <a:r>
              <a:rPr lang="en-US" dirty="0" smtClean="0"/>
              <a:t>Master planning</a:t>
            </a:r>
            <a:endParaRPr lang="en-US" dirty="0"/>
          </a:p>
        </p:txBody>
      </p:sp>
      <p:sp>
        <p:nvSpPr>
          <p:cNvPr id="3" name="Slide Number Placeholder 2">
            <a:extLst>
              <a:ext uri="{FF2B5EF4-FFF2-40B4-BE49-F238E27FC236}">
                <a16:creationId xmlns:a16="http://schemas.microsoft.com/office/drawing/2014/main" id="{0D9F4B8E-75D7-FA4D-9AFB-C068496247A0}"/>
              </a:ext>
            </a:extLst>
          </p:cNvPr>
          <p:cNvSpPr>
            <a:spLocks noGrp="1"/>
          </p:cNvSpPr>
          <p:nvPr>
            <p:ph type="sldNum" sz="quarter" idx="11"/>
          </p:nvPr>
        </p:nvSpPr>
        <p:spPr/>
        <p:txBody>
          <a:bodyPr/>
          <a:lstStyle/>
          <a:p>
            <a:r>
              <a:rPr lang="en-US">
                <a:solidFill>
                  <a:srgbClr val="132577"/>
                </a:solidFill>
              </a:rPr>
              <a:t>Page </a:t>
            </a:r>
            <a:fld id="{733122C9-A0B9-462F-8757-0847AD287B63}" type="slidenum">
              <a:rPr lang="en-US" smtClean="0">
                <a:solidFill>
                  <a:srgbClr val="132577"/>
                </a:solidFill>
              </a:rPr>
              <a:pPr/>
              <a:t>12</a:t>
            </a:fld>
            <a:endParaRPr lang="en-US">
              <a:solidFill>
                <a:srgbClr val="132577"/>
              </a:solidFill>
            </a:endParaRPr>
          </a:p>
        </p:txBody>
      </p:sp>
      <p:graphicFrame>
        <p:nvGraphicFramePr>
          <p:cNvPr id="4" name="Table 3">
            <a:extLst>
              <a:ext uri="{FF2B5EF4-FFF2-40B4-BE49-F238E27FC236}">
                <a16:creationId xmlns:a16="http://schemas.microsoft.com/office/drawing/2014/main" id="{6E46CDA5-EEB0-8141-9BF7-5697E0C5A041}"/>
              </a:ext>
            </a:extLst>
          </p:cNvPr>
          <p:cNvGraphicFramePr>
            <a:graphicFrameLocks noGrp="1"/>
          </p:cNvGraphicFramePr>
          <p:nvPr>
            <p:extLst>
              <p:ext uri="{D42A27DB-BD31-4B8C-83A1-F6EECF244321}">
                <p14:modId xmlns:p14="http://schemas.microsoft.com/office/powerpoint/2010/main" val="1723286609"/>
              </p:ext>
            </p:extLst>
          </p:nvPr>
        </p:nvGraphicFramePr>
        <p:xfrm>
          <a:off x="210662" y="615558"/>
          <a:ext cx="11684158" cy="5974080"/>
        </p:xfrm>
        <a:graphic>
          <a:graphicData uri="http://schemas.openxmlformats.org/drawingml/2006/table">
            <a:tbl>
              <a:tblPr firstRow="1" bandRow="1">
                <a:tableStyleId>{5C22544A-7EE6-4342-B048-85BDC9FD1C3A}</a:tableStyleId>
              </a:tblPr>
              <a:tblGrid>
                <a:gridCol w="873040">
                  <a:extLst>
                    <a:ext uri="{9D8B030D-6E8A-4147-A177-3AD203B41FA5}">
                      <a16:colId xmlns:a16="http://schemas.microsoft.com/office/drawing/2014/main" val="3364113343"/>
                    </a:ext>
                  </a:extLst>
                </a:gridCol>
                <a:gridCol w="1575678">
                  <a:extLst>
                    <a:ext uri="{9D8B030D-6E8A-4147-A177-3AD203B41FA5}">
                      <a16:colId xmlns:a16="http://schemas.microsoft.com/office/drawing/2014/main" val="513519295"/>
                    </a:ext>
                  </a:extLst>
                </a:gridCol>
                <a:gridCol w="4690003">
                  <a:extLst>
                    <a:ext uri="{9D8B030D-6E8A-4147-A177-3AD203B41FA5}">
                      <a16:colId xmlns:a16="http://schemas.microsoft.com/office/drawing/2014/main" val="2533464717"/>
                    </a:ext>
                  </a:extLst>
                </a:gridCol>
                <a:gridCol w="2678537">
                  <a:extLst>
                    <a:ext uri="{9D8B030D-6E8A-4147-A177-3AD203B41FA5}">
                      <a16:colId xmlns:a16="http://schemas.microsoft.com/office/drawing/2014/main" val="3985301641"/>
                    </a:ext>
                  </a:extLst>
                </a:gridCol>
                <a:gridCol w="1866900">
                  <a:extLst>
                    <a:ext uri="{9D8B030D-6E8A-4147-A177-3AD203B41FA5}">
                      <a16:colId xmlns:a16="http://schemas.microsoft.com/office/drawing/2014/main" val="2696052005"/>
                    </a:ext>
                  </a:extLst>
                </a:gridCol>
              </a:tblGrid>
              <a:tr h="164017">
                <a:tc>
                  <a:txBody>
                    <a:bodyPr/>
                    <a:lstStyle/>
                    <a:p>
                      <a:r>
                        <a:rPr lang="en-US" sz="1200" dirty="0" smtClean="0"/>
                        <a:t>Del.</a:t>
                      </a:r>
                      <a:endParaRPr lang="en-US" sz="1600" dirty="0"/>
                    </a:p>
                  </a:txBody>
                  <a:tcPr anchor="ctr"/>
                </a:tc>
                <a:tc>
                  <a:txBody>
                    <a:bodyPr/>
                    <a:lstStyle/>
                    <a:p>
                      <a:r>
                        <a:rPr lang="en-US" sz="1200" dirty="0" smtClean="0"/>
                        <a:t>Date</a:t>
                      </a:r>
                      <a:endParaRPr lang="en-US" sz="1200" dirty="0"/>
                    </a:p>
                  </a:txBody>
                  <a:tcPr anchor="ctr"/>
                </a:tc>
                <a:tc>
                  <a:txBody>
                    <a:bodyPr/>
                    <a:lstStyle/>
                    <a:p>
                      <a:r>
                        <a:rPr lang="en-US" sz="1200" dirty="0"/>
                        <a:t>Instrument added to the installation</a:t>
                      </a:r>
                    </a:p>
                  </a:txBody>
                  <a:tcPr anchor="ctr"/>
                </a:tc>
                <a:tc>
                  <a:txBody>
                    <a:bodyPr/>
                    <a:lstStyle/>
                    <a:p>
                      <a:r>
                        <a:rPr lang="en-US" sz="1200" dirty="0" smtClean="0"/>
                        <a:t>Beam achievements</a:t>
                      </a:r>
                      <a:endParaRPr lang="en-US" sz="1200" dirty="0"/>
                    </a:p>
                  </a:txBody>
                  <a:tcPr anchor="ctr"/>
                </a:tc>
                <a:tc>
                  <a:txBody>
                    <a:bodyPr/>
                    <a:lstStyle/>
                    <a:p>
                      <a:r>
                        <a:rPr lang="en-US" sz="1200" dirty="0"/>
                        <a:t>project</a:t>
                      </a:r>
                    </a:p>
                  </a:txBody>
                  <a:tcPr anchor="ctr"/>
                </a:tc>
                <a:extLst>
                  <a:ext uri="{0D108BD9-81ED-4DB2-BD59-A6C34878D82A}">
                    <a16:rowId xmlns:a16="http://schemas.microsoft.com/office/drawing/2014/main" val="3289576673"/>
                  </a:ext>
                </a:extLst>
              </a:tr>
              <a:tr h="322494">
                <a:tc>
                  <a:txBody>
                    <a:bodyPr/>
                    <a:lstStyle/>
                    <a:p>
                      <a:r>
                        <a:rPr lang="en-US" sz="1600" dirty="0" smtClean="0"/>
                        <a:t>Del. 1</a:t>
                      </a:r>
                    </a:p>
                  </a:txBody>
                  <a:tcPr anchor="ctr">
                    <a:solidFill>
                      <a:schemeClr val="accent4">
                        <a:lumMod val="20000"/>
                        <a:lumOff val="80000"/>
                      </a:schemeClr>
                    </a:solidFill>
                  </a:tcPr>
                </a:tc>
                <a:tc>
                  <a:txBody>
                    <a:bodyPr/>
                    <a:lstStyle/>
                    <a:p>
                      <a:r>
                        <a:rPr lang="en-US" sz="1200" i="1" dirty="0" smtClean="0"/>
                        <a:t>2025-October SD</a:t>
                      </a:r>
                      <a:endParaRPr lang="en-US" sz="1200" i="1" dirty="0"/>
                    </a:p>
                  </a:txBody>
                  <a:tcPr anchor="ctr">
                    <a:solidFill>
                      <a:schemeClr val="accent4">
                        <a:lumMod val="20000"/>
                        <a:lumOff val="80000"/>
                      </a:schemeClr>
                    </a:solidFill>
                  </a:tcPr>
                </a:tc>
                <a:tc>
                  <a:txBody>
                    <a:bodyPr/>
                    <a:lstStyle/>
                    <a:p>
                      <a:r>
                        <a:rPr lang="en-US" sz="1600" b="1" dirty="0" smtClean="0"/>
                        <a:t>ModS3 RF-unit displacement</a:t>
                      </a:r>
                      <a:endParaRPr lang="en-US" sz="1600" b="1" dirty="0"/>
                    </a:p>
                  </a:txBody>
                  <a:tcPr anchor="ctr">
                    <a:solidFill>
                      <a:schemeClr val="accent4">
                        <a:lumMod val="20000"/>
                        <a:lumOff val="80000"/>
                      </a:schemeClr>
                    </a:solidFill>
                  </a:tcPr>
                </a:tc>
                <a:tc>
                  <a:txBody>
                    <a:bodyPr/>
                    <a:lstStyle/>
                    <a:p>
                      <a:endParaRPr lang="en-US" sz="1400" b="1" i="1" dirty="0"/>
                    </a:p>
                  </a:txBody>
                  <a:tcPr anchor="ctr">
                    <a:solidFill>
                      <a:schemeClr val="accent4">
                        <a:lumMod val="20000"/>
                        <a:lumOff val="80000"/>
                      </a:schemeClr>
                    </a:solidFill>
                  </a:tcPr>
                </a:tc>
                <a:tc>
                  <a:txBody>
                    <a:bodyPr/>
                    <a:lstStyle/>
                    <a:p>
                      <a:r>
                        <a:rPr lang="en-US" sz="1200" i="1" dirty="0" err="1"/>
                        <a:t>Linac</a:t>
                      </a:r>
                      <a:r>
                        <a:rPr lang="en-US" sz="1200" i="1" dirty="0"/>
                        <a:t> refurbishment</a:t>
                      </a:r>
                    </a:p>
                  </a:txBody>
                  <a:tcPr anchor="ctr">
                    <a:solidFill>
                      <a:schemeClr val="accent4">
                        <a:lumMod val="20000"/>
                        <a:lumOff val="80000"/>
                      </a:schemeClr>
                    </a:solidFill>
                  </a:tcPr>
                </a:tc>
                <a:extLst>
                  <a:ext uri="{0D108BD9-81ED-4DB2-BD59-A6C34878D82A}">
                    <a16:rowId xmlns:a16="http://schemas.microsoft.com/office/drawing/2014/main" val="2901223066"/>
                  </a:ext>
                </a:extLst>
              </a:tr>
              <a:tr h="322494">
                <a:tc>
                  <a:txBody>
                    <a:bodyPr/>
                    <a:lstStyle/>
                    <a:p>
                      <a:r>
                        <a:rPr lang="en-US" sz="1600" dirty="0" smtClean="0"/>
                        <a:t>Del. 1</a:t>
                      </a:r>
                    </a:p>
                  </a:txBody>
                  <a:tcPr anchor="ctr">
                    <a:solidFill>
                      <a:schemeClr val="accent4">
                        <a:lumMod val="20000"/>
                        <a:lumOff val="80000"/>
                      </a:schemeClr>
                    </a:solidFill>
                  </a:tcPr>
                </a:tc>
                <a:tc>
                  <a:txBody>
                    <a:bodyPr/>
                    <a:lstStyle/>
                    <a:p>
                      <a:r>
                        <a:rPr lang="en-US" sz="1200" i="1" dirty="0" smtClean="0"/>
                        <a:t>2025-October SD</a:t>
                      </a:r>
                      <a:endParaRPr lang="en-US" sz="1200" i="1" dirty="0"/>
                    </a:p>
                  </a:txBody>
                  <a:tcPr anchor="ctr">
                    <a:solidFill>
                      <a:schemeClr val="accent4">
                        <a:lumMod val="20000"/>
                        <a:lumOff val="80000"/>
                      </a:schemeClr>
                    </a:solidFill>
                  </a:tcPr>
                </a:tc>
                <a:tc>
                  <a:txBody>
                    <a:bodyPr/>
                    <a:lstStyle/>
                    <a:p>
                      <a:r>
                        <a:rPr lang="en-US" sz="1600" b="1" dirty="0" smtClean="0"/>
                        <a:t>ModS0</a:t>
                      </a:r>
                      <a:r>
                        <a:rPr lang="en-US" sz="1600" b="1" baseline="0" dirty="0" smtClean="0"/>
                        <a:t> </a:t>
                      </a:r>
                      <a:r>
                        <a:rPr lang="en-US" sz="1600" b="1" dirty="0" smtClean="0"/>
                        <a:t>RF-unit (SAT)</a:t>
                      </a:r>
                      <a:endParaRPr lang="en-US" sz="1600" b="1" dirty="0"/>
                    </a:p>
                  </a:txBody>
                  <a:tcPr anchor="ctr">
                    <a:solidFill>
                      <a:schemeClr val="accent4">
                        <a:lumMod val="20000"/>
                        <a:lumOff val="80000"/>
                      </a:schemeClr>
                    </a:solidFill>
                  </a:tcPr>
                </a:tc>
                <a:tc>
                  <a:txBody>
                    <a:bodyPr/>
                    <a:lstStyle/>
                    <a:p>
                      <a:endParaRPr lang="en-US" sz="1400" b="1" i="1" dirty="0"/>
                    </a:p>
                  </a:txBody>
                  <a:tcPr anchor="ctr">
                    <a:solidFill>
                      <a:schemeClr val="accent4">
                        <a:lumMod val="20000"/>
                        <a:lumOff val="80000"/>
                      </a:schemeClr>
                    </a:solidFill>
                  </a:tcPr>
                </a:tc>
                <a:tc>
                  <a:txBody>
                    <a:bodyPr/>
                    <a:lstStyle/>
                    <a:p>
                      <a:r>
                        <a:rPr lang="en-US" sz="1200" i="1" dirty="0" err="1"/>
                        <a:t>Linac</a:t>
                      </a:r>
                      <a:r>
                        <a:rPr lang="en-US" sz="1200" i="1" dirty="0"/>
                        <a:t> refurbishment</a:t>
                      </a:r>
                    </a:p>
                  </a:txBody>
                  <a:tcPr anchor="ctr">
                    <a:solidFill>
                      <a:schemeClr val="accent4">
                        <a:lumMod val="20000"/>
                        <a:lumOff val="80000"/>
                      </a:schemeClr>
                    </a:solidFill>
                  </a:tcPr>
                </a:tc>
                <a:extLst>
                  <a:ext uri="{0D108BD9-81ED-4DB2-BD59-A6C34878D82A}">
                    <a16:rowId xmlns:a16="http://schemas.microsoft.com/office/drawing/2014/main" val="3386539145"/>
                  </a:ext>
                </a:extLst>
              </a:tr>
              <a:tr h="322494">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mn-cs"/>
                        </a:rPr>
                        <a:t>Del. 1</a:t>
                      </a:r>
                    </a:p>
                  </a:txBody>
                  <a:tcPr anchor="ctr">
                    <a:solidFill>
                      <a:schemeClr val="accent4">
                        <a:lumMod val="20000"/>
                        <a:lumOff val="80000"/>
                      </a:schemeClr>
                    </a:solidFill>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200" i="1" dirty="0" smtClean="0"/>
                        <a:t>2025-December SD</a:t>
                      </a:r>
                      <a:endParaRPr lang="en-US" sz="1200" i="1" dirty="0"/>
                    </a:p>
                  </a:txBody>
                  <a:tcPr anchor="ctr">
                    <a:solidFill>
                      <a:schemeClr val="accent4">
                        <a:lumMod val="20000"/>
                        <a:lumOff val="80000"/>
                      </a:schemeClr>
                    </a:solidFill>
                  </a:tcPr>
                </a:tc>
                <a:tc>
                  <a:txBody>
                    <a:bodyPr/>
                    <a:lstStyle/>
                    <a:p>
                      <a:r>
                        <a:rPr lang="en-US" sz="1600" b="1" dirty="0"/>
                        <a:t>6m </a:t>
                      </a:r>
                      <a:r>
                        <a:rPr lang="en-US" sz="1600" b="1" dirty="0" smtClean="0"/>
                        <a:t>section (RF Cond)</a:t>
                      </a:r>
                      <a:endParaRPr lang="en-US" sz="1600" b="1" dirty="0"/>
                    </a:p>
                  </a:txBody>
                  <a:tcPr anchor="ctr">
                    <a:solidFill>
                      <a:schemeClr val="accent4">
                        <a:lumMod val="20000"/>
                        <a:lumOff val="80000"/>
                      </a:schemeClr>
                    </a:solidFill>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lang="en-US" sz="1400" b="1" i="1" dirty="0"/>
                    </a:p>
                  </a:txBody>
                  <a:tcPr anchor="ctr">
                    <a:solidFill>
                      <a:schemeClr val="accent4">
                        <a:lumMod val="20000"/>
                        <a:lumOff val="80000"/>
                      </a:schemeClr>
                    </a:solidFill>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200" i="1" dirty="0" err="1"/>
                        <a:t>Linac</a:t>
                      </a:r>
                      <a:r>
                        <a:rPr lang="en-US" sz="1200" i="1" dirty="0"/>
                        <a:t> refurbishment</a:t>
                      </a:r>
                    </a:p>
                  </a:txBody>
                  <a:tcPr anchor="ctr">
                    <a:solidFill>
                      <a:schemeClr val="accent4">
                        <a:lumMod val="20000"/>
                        <a:lumOff val="80000"/>
                      </a:schemeClr>
                    </a:solidFill>
                  </a:tcPr>
                </a:tc>
                <a:extLst>
                  <a:ext uri="{0D108BD9-81ED-4DB2-BD59-A6C34878D82A}">
                    <a16:rowId xmlns:a16="http://schemas.microsoft.com/office/drawing/2014/main" val="2063804588"/>
                  </a:ext>
                </a:extLst>
              </a:tr>
              <a:tr h="322494">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mn-cs"/>
                        </a:rPr>
                        <a:t>Del. 2</a:t>
                      </a:r>
                    </a:p>
                  </a:txBody>
                  <a:tcPr anchor="ctr">
                    <a:solidFill>
                      <a:schemeClr val="accent5">
                        <a:lumMod val="20000"/>
                        <a:lumOff val="80000"/>
                      </a:schemeClr>
                    </a:solidFill>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200" i="1" dirty="0" smtClean="0"/>
                        <a:t>2025-2026</a:t>
                      </a:r>
                      <a:endParaRPr lang="en-US" sz="1200" i="1" dirty="0"/>
                    </a:p>
                  </a:txBody>
                  <a:tcPr anchor="ctr">
                    <a:solidFill>
                      <a:schemeClr val="accent5">
                        <a:lumMod val="20000"/>
                        <a:lumOff val="80000"/>
                      </a:schemeClr>
                    </a:solidFill>
                  </a:tcPr>
                </a:tc>
                <a:tc>
                  <a:txBody>
                    <a:bodyPr/>
                    <a:lstStyle/>
                    <a:p>
                      <a:r>
                        <a:rPr lang="en-US" sz="1600" b="1" dirty="0" smtClean="0"/>
                        <a:t>Thermo-ionic </a:t>
                      </a:r>
                      <a:r>
                        <a:rPr lang="en-US" sz="1600" b="1" dirty="0"/>
                        <a:t>gun </a:t>
                      </a:r>
                      <a:r>
                        <a:rPr lang="en-US" sz="1600" b="1" dirty="0" smtClean="0"/>
                        <a:t>assembly in test-stand</a:t>
                      </a:r>
                      <a:endParaRPr lang="en-US" sz="1600" b="1" dirty="0"/>
                    </a:p>
                  </a:txBody>
                  <a:tcPr anchor="ctr">
                    <a:solidFill>
                      <a:schemeClr val="accent5">
                        <a:lumMod val="20000"/>
                        <a:lumOff val="80000"/>
                      </a:schemeClr>
                    </a:solidFill>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lang="en-US" sz="1400" b="1" i="1" dirty="0"/>
                    </a:p>
                  </a:txBody>
                  <a:tcPr anchor="ctr">
                    <a:solidFill>
                      <a:schemeClr val="accent5">
                        <a:lumMod val="20000"/>
                        <a:lumOff val="80000"/>
                      </a:schemeClr>
                    </a:solidFill>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200" i="1" dirty="0" err="1"/>
                        <a:t>Linac</a:t>
                      </a:r>
                      <a:r>
                        <a:rPr lang="en-US" sz="1200" i="1" dirty="0"/>
                        <a:t> refurbishment</a:t>
                      </a:r>
                    </a:p>
                  </a:txBody>
                  <a:tcPr anchor="ctr">
                    <a:solidFill>
                      <a:schemeClr val="accent5">
                        <a:lumMod val="20000"/>
                        <a:lumOff val="80000"/>
                      </a:schemeClr>
                    </a:solidFill>
                  </a:tcPr>
                </a:tc>
                <a:extLst>
                  <a:ext uri="{0D108BD9-81ED-4DB2-BD59-A6C34878D82A}">
                    <a16:rowId xmlns:a16="http://schemas.microsoft.com/office/drawing/2014/main" val="2259725799"/>
                  </a:ext>
                </a:extLst>
              </a:tr>
              <a:tr h="322494">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mn-cs"/>
                        </a:rPr>
                        <a:t>Del. 4</a:t>
                      </a:r>
                    </a:p>
                  </a:txBody>
                  <a:tcPr anchor="ctr">
                    <a:solidFill>
                      <a:schemeClr val="accent6">
                        <a:lumMod val="20000"/>
                        <a:lumOff val="80000"/>
                      </a:schemeClr>
                    </a:solidFill>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200" i="1" dirty="0" smtClean="0"/>
                        <a:t>2026-December SD</a:t>
                      </a:r>
                      <a:endParaRPr lang="en-US" sz="1200" i="1" dirty="0"/>
                    </a:p>
                  </a:txBody>
                  <a:tcPr anchor="ctr">
                    <a:solidFill>
                      <a:schemeClr val="accent6">
                        <a:lumMod val="20000"/>
                        <a:lumOff val="80000"/>
                      </a:schemeClr>
                    </a:solidFill>
                  </a:tcPr>
                </a:tc>
                <a:tc>
                  <a:txBody>
                    <a:bodyPr/>
                    <a:lstStyle/>
                    <a:p>
                      <a:r>
                        <a:rPr lang="en-US" sz="1600" b="1" baseline="0" dirty="0" smtClean="0"/>
                        <a:t>Mod</a:t>
                      </a:r>
                      <a:r>
                        <a:rPr lang="en-US" sz="1600" b="1" dirty="0" smtClean="0"/>
                        <a:t>S4- RF-unit (SAT)</a:t>
                      </a:r>
                      <a:endParaRPr lang="en-US" sz="1600" b="1" dirty="0"/>
                    </a:p>
                  </a:txBody>
                  <a:tcPr anchor="ctr">
                    <a:solidFill>
                      <a:schemeClr val="accent6">
                        <a:lumMod val="20000"/>
                        <a:lumOff val="80000"/>
                      </a:schemeClr>
                    </a:solidFill>
                  </a:tcPr>
                </a:tc>
                <a:tc>
                  <a:txBody>
                    <a:bodyPr/>
                    <a:lstStyle/>
                    <a:p>
                      <a:endParaRPr lang="en-US" sz="1400" b="1" i="1" dirty="0"/>
                    </a:p>
                  </a:txBody>
                  <a:tcPr anchor="ctr">
                    <a:solidFill>
                      <a:schemeClr val="accent6">
                        <a:lumMod val="20000"/>
                        <a:lumOff val="80000"/>
                      </a:schemeClr>
                    </a:solidFill>
                  </a:tcPr>
                </a:tc>
                <a:tc>
                  <a:txBody>
                    <a:bodyPr/>
                    <a:lstStyle/>
                    <a:p>
                      <a:r>
                        <a:rPr lang="en-US" sz="1200" i="1" dirty="0"/>
                        <a:t>COLD</a:t>
                      </a:r>
                    </a:p>
                  </a:txBody>
                  <a:tcPr anchor="ctr">
                    <a:solidFill>
                      <a:schemeClr val="accent6">
                        <a:lumMod val="20000"/>
                        <a:lumOff val="80000"/>
                      </a:schemeClr>
                    </a:solidFill>
                  </a:tcPr>
                </a:tc>
                <a:extLst>
                  <a:ext uri="{0D108BD9-81ED-4DB2-BD59-A6C34878D82A}">
                    <a16:rowId xmlns:a16="http://schemas.microsoft.com/office/drawing/2014/main" val="945933425"/>
                  </a:ext>
                </a:extLst>
              </a:tr>
              <a:tr h="322494">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1600" b="0" i="0" u="none" strike="sngStrike" kern="1200" cap="none" spc="0" normalizeH="0" baseline="0" noProof="0" dirty="0" smtClean="0">
                          <a:ln>
                            <a:noFill/>
                          </a:ln>
                          <a:solidFill>
                            <a:prstClr val="black"/>
                          </a:solidFill>
                          <a:effectLst/>
                          <a:uLnTx/>
                          <a:uFillTx/>
                          <a:latin typeface="Arial"/>
                          <a:ea typeface="+mn-ea"/>
                          <a:cs typeface="+mn-cs"/>
                        </a:rPr>
                        <a:t>Del. 2</a:t>
                      </a:r>
                    </a:p>
                  </a:txBody>
                  <a:tcPr anchor="ctr">
                    <a:solidFill>
                      <a:schemeClr val="accent5">
                        <a:lumMod val="20000"/>
                        <a:lumOff val="80000"/>
                      </a:schemeClr>
                    </a:solidFill>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200" i="1" strike="sngStrike" dirty="0" smtClean="0"/>
                        <a:t>2026-December SD</a:t>
                      </a:r>
                      <a:endParaRPr lang="en-US" sz="1200" i="1" strike="sngStrike" dirty="0"/>
                    </a:p>
                  </a:txBody>
                  <a:tcPr anchor="ctr">
                    <a:solidFill>
                      <a:schemeClr val="accent5">
                        <a:lumMod val="20000"/>
                        <a:lumOff val="80000"/>
                      </a:schemeClr>
                    </a:solidFill>
                  </a:tcPr>
                </a:tc>
                <a:tc>
                  <a:txBody>
                    <a:bodyPr/>
                    <a:lstStyle/>
                    <a:p>
                      <a:r>
                        <a:rPr lang="en-US" sz="1600" b="1" strike="sngStrike" dirty="0" err="1"/>
                        <a:t>Thermoionic</a:t>
                      </a:r>
                      <a:r>
                        <a:rPr lang="en-US" sz="1600" b="1" strike="sngStrike" dirty="0"/>
                        <a:t> gun </a:t>
                      </a:r>
                      <a:r>
                        <a:rPr lang="en-US" sz="1600" b="1" strike="sngStrike" dirty="0" smtClean="0"/>
                        <a:t>in tunnel</a:t>
                      </a:r>
                      <a:endParaRPr lang="en-US" sz="1600" b="1" strike="sngStrike" dirty="0"/>
                    </a:p>
                  </a:txBody>
                  <a:tcPr anchor="ctr">
                    <a:solidFill>
                      <a:schemeClr val="accent5">
                        <a:lumMod val="20000"/>
                        <a:lumOff val="80000"/>
                      </a:schemeClr>
                    </a:solidFill>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lang="en-US" sz="1400" b="1" i="1" strike="sngStrike" dirty="0"/>
                    </a:p>
                  </a:txBody>
                  <a:tcPr anchor="ctr">
                    <a:solidFill>
                      <a:schemeClr val="accent5">
                        <a:lumMod val="20000"/>
                        <a:lumOff val="80000"/>
                      </a:schemeClr>
                    </a:solidFill>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200" i="1" strike="sngStrike" dirty="0" err="1"/>
                        <a:t>Linac</a:t>
                      </a:r>
                      <a:r>
                        <a:rPr lang="en-US" sz="1200" i="1" strike="sngStrike" dirty="0"/>
                        <a:t> refurbishment</a:t>
                      </a:r>
                    </a:p>
                  </a:txBody>
                  <a:tcPr anchor="ctr">
                    <a:solidFill>
                      <a:schemeClr val="accent5">
                        <a:lumMod val="20000"/>
                        <a:lumOff val="80000"/>
                      </a:schemeClr>
                    </a:solidFill>
                  </a:tcPr>
                </a:tc>
                <a:extLst>
                  <a:ext uri="{0D108BD9-81ED-4DB2-BD59-A6C34878D82A}">
                    <a16:rowId xmlns:a16="http://schemas.microsoft.com/office/drawing/2014/main" val="3470051863"/>
                  </a:ext>
                </a:extLst>
              </a:tr>
              <a:tr h="322494">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1600" b="0" i="0" u="none" strike="sngStrike" kern="1200" cap="none" spc="0" normalizeH="0" baseline="0" noProof="0" dirty="0" smtClean="0">
                          <a:ln>
                            <a:noFill/>
                          </a:ln>
                          <a:solidFill>
                            <a:prstClr val="black"/>
                          </a:solidFill>
                          <a:effectLst/>
                          <a:uLnTx/>
                          <a:uFillTx/>
                          <a:latin typeface="Arial"/>
                          <a:ea typeface="+mn-ea"/>
                          <a:cs typeface="+mn-cs"/>
                        </a:rPr>
                        <a:t>Del. 2</a:t>
                      </a:r>
                    </a:p>
                  </a:txBody>
                  <a:tcPr anchor="ctr">
                    <a:solidFill>
                      <a:schemeClr val="accent5">
                        <a:lumMod val="20000"/>
                        <a:lumOff val="80000"/>
                      </a:schemeClr>
                    </a:solidFill>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1200" b="0" i="1" u="none" strike="sngStrike" kern="1200" cap="none" spc="0" normalizeH="0" baseline="0" noProof="0" dirty="0" smtClean="0">
                          <a:ln>
                            <a:noFill/>
                          </a:ln>
                          <a:solidFill>
                            <a:prstClr val="black"/>
                          </a:solidFill>
                          <a:effectLst/>
                          <a:uLnTx/>
                          <a:uFillTx/>
                          <a:latin typeface="Arial"/>
                          <a:ea typeface="+mn-ea"/>
                          <a:cs typeface="+mn-cs"/>
                        </a:rPr>
                        <a:t>2026-DecemberSD</a:t>
                      </a:r>
                      <a:endParaRPr kumimoji="0" lang="en-US" sz="1200" b="0" i="1" u="none" strike="sngStrike" kern="1200" cap="none" spc="0" normalizeH="0" baseline="0" noProof="0" dirty="0">
                        <a:ln>
                          <a:noFill/>
                        </a:ln>
                        <a:solidFill>
                          <a:prstClr val="black"/>
                        </a:solidFill>
                        <a:effectLst/>
                        <a:uLnTx/>
                        <a:uFillTx/>
                        <a:latin typeface="Arial"/>
                        <a:ea typeface="+mn-ea"/>
                        <a:cs typeface="+mn-cs"/>
                      </a:endParaRPr>
                    </a:p>
                  </a:txBody>
                  <a:tcPr anchor="ctr">
                    <a:solidFill>
                      <a:schemeClr val="accent5">
                        <a:lumMod val="20000"/>
                        <a:lumOff val="80000"/>
                      </a:schemeClr>
                    </a:solidFill>
                  </a:tcPr>
                </a:tc>
                <a:tc>
                  <a:txBody>
                    <a:bodyPr/>
                    <a:lstStyle/>
                    <a:p>
                      <a:r>
                        <a:rPr lang="en-US" sz="1600" b="1" strike="sngStrike" dirty="0" err="1"/>
                        <a:t>Diag</a:t>
                      </a:r>
                      <a:r>
                        <a:rPr lang="en-US" sz="1600" b="1" strike="sngStrike" dirty="0"/>
                        <a:t> and beam </a:t>
                      </a:r>
                      <a:r>
                        <a:rPr lang="en-US" sz="1600" b="1" strike="sngStrike" dirty="0" smtClean="0"/>
                        <a:t>dump in</a:t>
                      </a:r>
                      <a:r>
                        <a:rPr lang="en-US" sz="1600" b="1" strike="sngStrike" baseline="0" dirty="0" smtClean="0"/>
                        <a:t> tunnel</a:t>
                      </a:r>
                      <a:endParaRPr lang="en-US" sz="1600" b="1" strike="sngStrike" dirty="0"/>
                    </a:p>
                  </a:txBody>
                  <a:tcPr anchor="ctr">
                    <a:solidFill>
                      <a:schemeClr val="accent5">
                        <a:lumMod val="20000"/>
                        <a:lumOff val="80000"/>
                      </a:schemeClr>
                    </a:solidFill>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lang="en-US" sz="1400" b="1" i="1" strike="sngStrike" dirty="0"/>
                    </a:p>
                  </a:txBody>
                  <a:tcPr anchor="ctr">
                    <a:solidFill>
                      <a:schemeClr val="accent5">
                        <a:lumMod val="20000"/>
                        <a:lumOff val="80000"/>
                      </a:schemeClr>
                    </a:solidFill>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200" i="1" strike="sngStrike" dirty="0" err="1"/>
                        <a:t>Linac</a:t>
                      </a:r>
                      <a:r>
                        <a:rPr lang="en-US" sz="1200" i="1" strike="sngStrike" dirty="0"/>
                        <a:t> refurbishment</a:t>
                      </a:r>
                    </a:p>
                  </a:txBody>
                  <a:tcPr anchor="ctr">
                    <a:solidFill>
                      <a:schemeClr val="accent5">
                        <a:lumMod val="20000"/>
                        <a:lumOff val="80000"/>
                      </a:schemeClr>
                    </a:solidFill>
                  </a:tcPr>
                </a:tc>
                <a:extLst>
                  <a:ext uri="{0D108BD9-81ED-4DB2-BD59-A6C34878D82A}">
                    <a16:rowId xmlns:a16="http://schemas.microsoft.com/office/drawing/2014/main" val="1847475356"/>
                  </a:ext>
                </a:extLst>
              </a:tr>
              <a:tr h="322494">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1600" b="0" i="0" u="none" strike="sngStrike" kern="1200" cap="none" spc="0" normalizeH="0" baseline="0" noProof="0" dirty="0" smtClean="0">
                          <a:ln>
                            <a:noFill/>
                          </a:ln>
                          <a:solidFill>
                            <a:prstClr val="black"/>
                          </a:solidFill>
                          <a:effectLst/>
                          <a:uLnTx/>
                          <a:uFillTx/>
                          <a:latin typeface="Arial"/>
                          <a:ea typeface="+mn-ea"/>
                          <a:cs typeface="+mn-cs"/>
                        </a:rPr>
                        <a:t>Del. 2</a:t>
                      </a:r>
                    </a:p>
                  </a:txBody>
                  <a:tcPr anchor="ctr">
                    <a:solidFill>
                      <a:schemeClr val="accent5">
                        <a:lumMod val="20000"/>
                        <a:lumOff val="80000"/>
                      </a:schemeClr>
                    </a:solidFill>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1200" b="0" i="1" u="none" strike="sngStrike" kern="1200" cap="none" spc="0" normalizeH="0" baseline="0" noProof="0" dirty="0" smtClean="0">
                          <a:ln>
                            <a:noFill/>
                          </a:ln>
                          <a:solidFill>
                            <a:prstClr val="black"/>
                          </a:solidFill>
                          <a:effectLst/>
                          <a:uLnTx/>
                          <a:uFillTx/>
                          <a:latin typeface="+mn-lt"/>
                          <a:ea typeface="+mn-ea"/>
                          <a:cs typeface="+mn-cs"/>
                        </a:rPr>
                        <a:t>2027-April</a:t>
                      </a:r>
                      <a:endParaRPr kumimoji="0" lang="en-US" sz="1200" b="0" i="1" u="none" strike="sngStrike" kern="1200" cap="none" spc="0" normalizeH="0" baseline="0" noProof="0" dirty="0">
                        <a:ln>
                          <a:noFill/>
                        </a:ln>
                        <a:solidFill>
                          <a:prstClr val="black"/>
                        </a:solidFill>
                        <a:effectLst/>
                        <a:uLnTx/>
                        <a:uFillTx/>
                        <a:latin typeface="+mn-lt"/>
                        <a:ea typeface="+mn-ea"/>
                        <a:cs typeface="+mn-cs"/>
                      </a:endParaRPr>
                    </a:p>
                  </a:txBody>
                  <a:tcPr anchor="ctr">
                    <a:solidFill>
                      <a:schemeClr val="accent5">
                        <a:lumMod val="20000"/>
                        <a:lumOff val="80000"/>
                      </a:schemeClr>
                    </a:solidFill>
                  </a:tcPr>
                </a:tc>
                <a:tc>
                  <a:txBody>
                    <a:bodyPr/>
                    <a:lstStyle/>
                    <a:p>
                      <a:endParaRPr lang="en-US" sz="1600" b="1" strike="sngStrike" dirty="0"/>
                    </a:p>
                  </a:txBody>
                  <a:tcPr anchor="ctr">
                    <a:solidFill>
                      <a:schemeClr val="accent5">
                        <a:lumMod val="20000"/>
                        <a:lumOff val="80000"/>
                      </a:schemeClr>
                    </a:solidFill>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400" b="1" strike="sngStrike" dirty="0" smtClean="0"/>
                        <a:t>135MeV Beam</a:t>
                      </a:r>
                      <a:endParaRPr lang="en-US" sz="1400" b="1" i="1" strike="sngStrike" dirty="0"/>
                    </a:p>
                  </a:txBody>
                  <a:tcPr anchor="ctr">
                    <a:solidFill>
                      <a:schemeClr val="accent5">
                        <a:lumMod val="20000"/>
                        <a:lumOff val="80000"/>
                      </a:schemeClr>
                    </a:solidFill>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200" i="1" strike="sngStrike" dirty="0" err="1"/>
                        <a:t>Linac</a:t>
                      </a:r>
                      <a:r>
                        <a:rPr lang="en-US" sz="1200" i="1" strike="sngStrike" dirty="0"/>
                        <a:t> refurbishment</a:t>
                      </a:r>
                    </a:p>
                  </a:txBody>
                  <a:tcPr anchor="ctr">
                    <a:solidFill>
                      <a:schemeClr val="accent5">
                        <a:lumMod val="20000"/>
                        <a:lumOff val="80000"/>
                      </a:schemeClr>
                    </a:solidFill>
                  </a:tcPr>
                </a:tc>
                <a:extLst>
                  <a:ext uri="{0D108BD9-81ED-4DB2-BD59-A6C34878D82A}">
                    <a16:rowId xmlns:a16="http://schemas.microsoft.com/office/drawing/2014/main" val="1158344408"/>
                  </a:ext>
                </a:extLst>
              </a:tr>
              <a:tr h="322494">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mn-cs"/>
                        </a:rPr>
                        <a:t>Del. 3</a:t>
                      </a:r>
                    </a:p>
                  </a:txBody>
                  <a:tcPr anchor="ctr">
                    <a:solidFill>
                      <a:schemeClr val="accent3">
                        <a:lumMod val="40000"/>
                        <a:lumOff val="60000"/>
                      </a:schemeClr>
                    </a:solidFill>
                  </a:tcPr>
                </a:tc>
                <a:tc>
                  <a:txBody>
                    <a:bodyPr/>
                    <a:lstStyle/>
                    <a:p>
                      <a:r>
                        <a:rPr lang="en-US" sz="1200" i="1" dirty="0" smtClean="0"/>
                        <a:t>2027-May SD</a:t>
                      </a:r>
                      <a:endParaRPr lang="en-US" sz="1200" i="1" dirty="0"/>
                    </a:p>
                  </a:txBody>
                  <a:tcPr anchor="ctr">
                    <a:solidFill>
                      <a:schemeClr val="accent3">
                        <a:lumMod val="40000"/>
                        <a:lumOff val="60000"/>
                      </a:schemeClr>
                    </a:solidFill>
                  </a:tcPr>
                </a:tc>
                <a:tc>
                  <a:txBody>
                    <a:bodyPr/>
                    <a:lstStyle/>
                    <a:p>
                      <a:r>
                        <a:rPr lang="en-US" sz="1600" b="1" dirty="0" smtClean="0"/>
                        <a:t>First C-band </a:t>
                      </a:r>
                      <a:r>
                        <a:rPr lang="en-US" sz="1600" b="1" dirty="0"/>
                        <a:t>RF-unit</a:t>
                      </a:r>
                    </a:p>
                  </a:txBody>
                  <a:tcPr anchor="ctr">
                    <a:solidFill>
                      <a:schemeClr val="accent3">
                        <a:lumMod val="40000"/>
                        <a:lumOff val="60000"/>
                      </a:schemeClr>
                    </a:solidFill>
                  </a:tcPr>
                </a:tc>
                <a:tc>
                  <a:txBody>
                    <a:bodyPr/>
                    <a:lstStyle/>
                    <a:p>
                      <a:endParaRPr lang="en-US" sz="1400" b="1" i="1" dirty="0"/>
                    </a:p>
                  </a:txBody>
                  <a:tcPr anchor="ctr">
                    <a:solidFill>
                      <a:schemeClr val="accent3">
                        <a:lumMod val="40000"/>
                        <a:lumOff val="60000"/>
                      </a:schemeClr>
                    </a:solidFill>
                  </a:tcPr>
                </a:tc>
                <a:tc>
                  <a:txBody>
                    <a:bodyPr/>
                    <a:lstStyle/>
                    <a:p>
                      <a:r>
                        <a:rPr lang="en-US" sz="1200" i="1" dirty="0"/>
                        <a:t>COLD</a:t>
                      </a:r>
                    </a:p>
                  </a:txBody>
                  <a:tcPr anchor="ctr">
                    <a:solidFill>
                      <a:schemeClr val="accent3">
                        <a:lumMod val="40000"/>
                        <a:lumOff val="60000"/>
                      </a:schemeClr>
                    </a:solidFill>
                  </a:tcPr>
                </a:tc>
                <a:extLst>
                  <a:ext uri="{0D108BD9-81ED-4DB2-BD59-A6C34878D82A}">
                    <a16:rowId xmlns:a16="http://schemas.microsoft.com/office/drawing/2014/main" val="2791507435"/>
                  </a:ext>
                </a:extLst>
              </a:tr>
              <a:tr h="322494">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mn-cs"/>
                        </a:rPr>
                        <a:t>Del. 3</a:t>
                      </a:r>
                    </a:p>
                  </a:txBody>
                  <a:tcPr anchor="ctr">
                    <a:solidFill>
                      <a:schemeClr val="accent3">
                        <a:lumMod val="40000"/>
                        <a:lumOff val="60000"/>
                      </a:schemeClr>
                    </a:solidFill>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200" i="1" dirty="0" smtClean="0"/>
                        <a:t>2027-Aout SD</a:t>
                      </a:r>
                      <a:endParaRPr lang="en-US" sz="1200" i="1" dirty="0"/>
                    </a:p>
                  </a:txBody>
                  <a:tcPr anchor="ctr">
                    <a:solidFill>
                      <a:schemeClr val="accent3">
                        <a:lumMod val="40000"/>
                        <a:lumOff val="60000"/>
                      </a:schemeClr>
                    </a:solidFill>
                  </a:tcPr>
                </a:tc>
                <a:tc>
                  <a:txBody>
                    <a:bodyPr/>
                    <a:lstStyle/>
                    <a:p>
                      <a:r>
                        <a:rPr lang="en-US" sz="1600" b="1" dirty="0" smtClean="0"/>
                        <a:t>First C-band </a:t>
                      </a:r>
                      <a:r>
                        <a:rPr lang="en-US" sz="1600" b="1" dirty="0"/>
                        <a:t>acc. Struct.</a:t>
                      </a:r>
                    </a:p>
                  </a:txBody>
                  <a:tcPr anchor="ctr">
                    <a:solidFill>
                      <a:schemeClr val="accent3">
                        <a:lumMod val="40000"/>
                        <a:lumOff val="60000"/>
                      </a:schemeClr>
                    </a:solidFill>
                  </a:tcPr>
                </a:tc>
                <a:tc>
                  <a:txBody>
                    <a:bodyPr/>
                    <a:lstStyle/>
                    <a:p>
                      <a:endParaRPr lang="en-US" sz="1400" b="1" i="1" dirty="0"/>
                    </a:p>
                  </a:txBody>
                  <a:tcPr anchor="ctr">
                    <a:solidFill>
                      <a:schemeClr val="accent3">
                        <a:lumMod val="40000"/>
                        <a:lumOff val="60000"/>
                      </a:schemeClr>
                    </a:solidFill>
                  </a:tcPr>
                </a:tc>
                <a:tc>
                  <a:txBody>
                    <a:bodyPr/>
                    <a:lstStyle/>
                    <a:p>
                      <a:r>
                        <a:rPr lang="en-US" sz="1200" i="1" dirty="0"/>
                        <a:t>COLD</a:t>
                      </a:r>
                    </a:p>
                  </a:txBody>
                  <a:tcPr anchor="ctr">
                    <a:solidFill>
                      <a:schemeClr val="accent3">
                        <a:lumMod val="40000"/>
                        <a:lumOff val="60000"/>
                      </a:schemeClr>
                    </a:solidFill>
                  </a:tcPr>
                </a:tc>
                <a:extLst>
                  <a:ext uri="{0D108BD9-81ED-4DB2-BD59-A6C34878D82A}">
                    <a16:rowId xmlns:a16="http://schemas.microsoft.com/office/drawing/2014/main" val="1595792345"/>
                  </a:ext>
                </a:extLst>
              </a:tr>
              <a:tr h="322494">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mn-cs"/>
                        </a:rPr>
                        <a:t>Del. 4</a:t>
                      </a:r>
                    </a:p>
                  </a:txBody>
                  <a:tcPr anchor="ctr">
                    <a:solidFill>
                      <a:schemeClr val="accent6">
                        <a:lumMod val="20000"/>
                        <a:lumOff val="80000"/>
                      </a:schemeClr>
                    </a:solidFill>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200" i="1" dirty="0" smtClean="0"/>
                        <a:t>2028-May SD</a:t>
                      </a:r>
                      <a:endParaRPr lang="en-US" sz="1200" i="1" dirty="0"/>
                    </a:p>
                  </a:txBody>
                  <a:tcPr anchor="ctr">
                    <a:solidFill>
                      <a:schemeClr val="accent6">
                        <a:lumMod val="20000"/>
                        <a:lumOff val="80000"/>
                      </a:schemeClr>
                    </a:solidFill>
                  </a:tcPr>
                </a:tc>
                <a:tc>
                  <a:txBody>
                    <a:bodyPr/>
                    <a:lstStyle/>
                    <a:p>
                      <a:r>
                        <a:rPr lang="en-US" sz="1600" b="1" dirty="0"/>
                        <a:t>S-band photo-gun + laser</a:t>
                      </a:r>
                    </a:p>
                  </a:txBody>
                  <a:tcPr anchor="ctr">
                    <a:solidFill>
                      <a:schemeClr val="accent6">
                        <a:lumMod val="20000"/>
                        <a:lumOff val="80000"/>
                      </a:schemeClr>
                    </a:solidFill>
                  </a:tcPr>
                </a:tc>
                <a:tc>
                  <a:txBody>
                    <a:bodyPr/>
                    <a:lstStyle/>
                    <a:p>
                      <a:r>
                        <a:rPr lang="en-US" sz="1400" b="1" i="1" dirty="0" smtClean="0"/>
                        <a:t>7MeV </a:t>
                      </a:r>
                      <a:r>
                        <a:rPr lang="en-US" sz="1400" b="1" i="1" dirty="0" err="1" smtClean="0"/>
                        <a:t>photogun</a:t>
                      </a:r>
                      <a:r>
                        <a:rPr lang="en-US" sz="1400" b="1" i="1" baseline="0" dirty="0" smtClean="0"/>
                        <a:t> beam</a:t>
                      </a:r>
                      <a:endParaRPr lang="en-US" sz="1400" b="1" i="1" dirty="0"/>
                    </a:p>
                  </a:txBody>
                  <a:tcPr anchor="ctr">
                    <a:solidFill>
                      <a:schemeClr val="accent6">
                        <a:lumMod val="20000"/>
                        <a:lumOff val="80000"/>
                      </a:schemeClr>
                    </a:solidFill>
                  </a:tcPr>
                </a:tc>
                <a:tc>
                  <a:txBody>
                    <a:bodyPr/>
                    <a:lstStyle/>
                    <a:p>
                      <a:r>
                        <a:rPr lang="en-US" sz="1200" i="1" dirty="0"/>
                        <a:t>COLD</a:t>
                      </a:r>
                    </a:p>
                  </a:txBody>
                  <a:tcPr anchor="ctr">
                    <a:solidFill>
                      <a:schemeClr val="accent6">
                        <a:lumMod val="20000"/>
                        <a:lumOff val="80000"/>
                      </a:schemeClr>
                    </a:solidFill>
                  </a:tcPr>
                </a:tc>
                <a:extLst>
                  <a:ext uri="{0D108BD9-81ED-4DB2-BD59-A6C34878D82A}">
                    <a16:rowId xmlns:a16="http://schemas.microsoft.com/office/drawing/2014/main" val="660723977"/>
                  </a:ext>
                </a:extLst>
              </a:tr>
              <a:tr h="322494">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Del. 4</a:t>
                      </a:r>
                    </a:p>
                  </a:txBody>
                  <a:tcPr anchor="ctr">
                    <a:solidFill>
                      <a:schemeClr val="accent6">
                        <a:lumMod val="20000"/>
                        <a:lumOff val="80000"/>
                      </a:schemeClr>
                    </a:solidFill>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200" i="1" dirty="0" smtClean="0"/>
                        <a:t>2028-May SD</a:t>
                      </a:r>
                    </a:p>
                  </a:txBody>
                  <a:tcPr anchor="ctr">
                    <a:solidFill>
                      <a:schemeClr val="accent6">
                        <a:lumMod val="20000"/>
                        <a:lumOff val="80000"/>
                      </a:schemeClr>
                    </a:solidFill>
                  </a:tcPr>
                </a:tc>
                <a:tc>
                  <a:txBody>
                    <a:bodyPr/>
                    <a:lstStyle/>
                    <a:p>
                      <a:r>
                        <a:rPr lang="en-US" sz="1600" b="1" dirty="0" err="1" smtClean="0"/>
                        <a:t>Diag</a:t>
                      </a:r>
                      <a:r>
                        <a:rPr lang="en-US" sz="1600" b="1" dirty="0" smtClean="0"/>
                        <a:t> and beam dump</a:t>
                      </a:r>
                      <a:r>
                        <a:rPr lang="en-US" sz="1600" b="1" baseline="0" dirty="0"/>
                        <a:t> </a:t>
                      </a:r>
                      <a:r>
                        <a:rPr lang="en-US" sz="1600" b="1" baseline="0" dirty="0" smtClean="0"/>
                        <a:t>upgrade</a:t>
                      </a:r>
                      <a:endParaRPr lang="en-US" sz="1600" b="1" dirty="0" smtClean="0"/>
                    </a:p>
                  </a:txBody>
                  <a:tcPr anchor="ctr">
                    <a:solidFill>
                      <a:schemeClr val="accent6">
                        <a:lumMod val="20000"/>
                        <a:lumOff val="80000"/>
                      </a:schemeClr>
                    </a:solidFill>
                  </a:tcPr>
                </a:tc>
                <a:tc>
                  <a:txBody>
                    <a:bodyPr/>
                    <a:lstStyle/>
                    <a:p>
                      <a:endParaRPr lang="en-US" sz="1400" b="1" i="1" dirty="0"/>
                    </a:p>
                  </a:txBody>
                  <a:tcPr anchor="ctr">
                    <a:solidFill>
                      <a:schemeClr val="accent6">
                        <a:lumMod val="20000"/>
                        <a:lumOff val="80000"/>
                      </a:schemeClr>
                    </a:solidFill>
                  </a:tcPr>
                </a:tc>
                <a:tc>
                  <a:txBody>
                    <a:bodyPr/>
                    <a:lstStyle/>
                    <a:p>
                      <a:r>
                        <a:rPr lang="en-US" sz="1200" i="1" dirty="0" smtClean="0"/>
                        <a:t>COLD</a:t>
                      </a:r>
                      <a:endParaRPr lang="en-US" sz="1200" i="1" dirty="0"/>
                    </a:p>
                  </a:txBody>
                  <a:tcPr anchor="ctr">
                    <a:solidFill>
                      <a:schemeClr val="accent6">
                        <a:lumMod val="20000"/>
                        <a:lumOff val="80000"/>
                      </a:schemeClr>
                    </a:solidFill>
                  </a:tcPr>
                </a:tc>
                <a:extLst>
                  <a:ext uri="{0D108BD9-81ED-4DB2-BD59-A6C34878D82A}">
                    <a16:rowId xmlns:a16="http://schemas.microsoft.com/office/drawing/2014/main" val="2841050580"/>
                  </a:ext>
                </a:extLst>
              </a:tr>
              <a:tr h="322494">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mn-cs"/>
                        </a:rPr>
                        <a:t>Del. 4</a:t>
                      </a:r>
                    </a:p>
                  </a:txBody>
                  <a:tcPr anchor="ctr">
                    <a:solidFill>
                      <a:schemeClr val="accent6">
                        <a:lumMod val="20000"/>
                        <a:lumOff val="80000"/>
                      </a:schemeClr>
                    </a:solidFill>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200" i="1" dirty="0" smtClean="0"/>
                        <a:t>2029-January</a:t>
                      </a:r>
                      <a:endParaRPr lang="en-US" sz="1200" i="1" dirty="0"/>
                    </a:p>
                  </a:txBody>
                  <a:tcPr anchor="ctr">
                    <a:solidFill>
                      <a:schemeClr val="accent6">
                        <a:lumMod val="20000"/>
                        <a:lumOff val="80000"/>
                      </a:schemeClr>
                    </a:solidFill>
                  </a:tcPr>
                </a:tc>
                <a:tc>
                  <a:txBody>
                    <a:bodyPr/>
                    <a:lstStyle/>
                    <a:p>
                      <a:endParaRPr lang="en-US" sz="1600" b="1" dirty="0"/>
                    </a:p>
                  </a:txBody>
                  <a:tcPr anchor="ctr">
                    <a:solidFill>
                      <a:schemeClr val="accent6">
                        <a:lumMod val="20000"/>
                        <a:lumOff val="80000"/>
                      </a:schemeClr>
                    </a:solidFill>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400" b="1" dirty="0" smtClean="0"/>
                        <a:t>170MeV beam</a:t>
                      </a:r>
                    </a:p>
                  </a:txBody>
                  <a:tcPr anchor="ctr">
                    <a:solidFill>
                      <a:schemeClr val="accent6">
                        <a:lumMod val="20000"/>
                        <a:lumOff val="80000"/>
                      </a:schemeClr>
                    </a:solidFill>
                  </a:tcPr>
                </a:tc>
                <a:tc>
                  <a:txBody>
                    <a:bodyPr/>
                    <a:lstStyle/>
                    <a:p>
                      <a:r>
                        <a:rPr lang="en-US" sz="1200" i="1" dirty="0"/>
                        <a:t>COLD</a:t>
                      </a:r>
                    </a:p>
                  </a:txBody>
                  <a:tcPr anchor="ctr">
                    <a:solidFill>
                      <a:schemeClr val="accent6">
                        <a:lumMod val="20000"/>
                        <a:lumOff val="80000"/>
                      </a:schemeClr>
                    </a:solidFill>
                  </a:tcPr>
                </a:tc>
                <a:extLst>
                  <a:ext uri="{0D108BD9-81ED-4DB2-BD59-A6C34878D82A}">
                    <a16:rowId xmlns:a16="http://schemas.microsoft.com/office/drawing/2014/main" val="923193788"/>
                  </a:ext>
                </a:extLst>
              </a:tr>
              <a:tr h="322494">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mn-cs"/>
                        </a:rPr>
                        <a:t>Del. 5</a:t>
                      </a:r>
                    </a:p>
                  </a:txBody>
                  <a:tcPr anchor="ctr">
                    <a:solidFill>
                      <a:schemeClr val="accent4"/>
                    </a:solidFill>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200" i="1" dirty="0" smtClean="0"/>
                        <a:t>2029-August SD</a:t>
                      </a:r>
                      <a:endParaRPr lang="en-US" sz="1200" i="1" dirty="0"/>
                    </a:p>
                  </a:txBody>
                  <a:tcPr anchor="ctr">
                    <a:solidFill>
                      <a:schemeClr val="accent4"/>
                    </a:solidFill>
                  </a:tcPr>
                </a:tc>
                <a:tc>
                  <a:txBody>
                    <a:bodyPr/>
                    <a:lstStyle/>
                    <a:p>
                      <a:r>
                        <a:rPr lang="en-US" sz="1600" b="1" dirty="0" err="1" smtClean="0"/>
                        <a:t>Undulator</a:t>
                      </a:r>
                      <a:r>
                        <a:rPr lang="en-US" sz="1600" b="1" dirty="0" smtClean="0"/>
                        <a:t> +</a:t>
                      </a:r>
                      <a:r>
                        <a:rPr lang="en-US" sz="1600" b="1" baseline="0" dirty="0" smtClean="0"/>
                        <a:t> </a:t>
                      </a:r>
                      <a:r>
                        <a:rPr lang="en-US" sz="1600" b="1" dirty="0" smtClean="0"/>
                        <a:t>170MeV </a:t>
                      </a:r>
                      <a:r>
                        <a:rPr lang="en-US" sz="1600" b="1" dirty="0"/>
                        <a:t>beam</a:t>
                      </a:r>
                    </a:p>
                  </a:txBody>
                  <a:tcPr anchor="ctr">
                    <a:solidFill>
                      <a:schemeClr val="accent4"/>
                    </a:solidFill>
                  </a:tcPr>
                </a:tc>
                <a:tc>
                  <a:txBody>
                    <a:bodyPr/>
                    <a:lstStyle/>
                    <a:p>
                      <a:r>
                        <a:rPr lang="en-US" sz="1400" b="1" i="1" dirty="0" err="1" smtClean="0"/>
                        <a:t>Xray</a:t>
                      </a:r>
                      <a:r>
                        <a:rPr lang="en-US" sz="1400" b="1" i="1" dirty="0" smtClean="0"/>
                        <a:t> beam</a:t>
                      </a:r>
                      <a:endParaRPr lang="en-US" sz="1400" b="1" i="1" dirty="0"/>
                    </a:p>
                  </a:txBody>
                  <a:tcPr anchor="ctr">
                    <a:solidFill>
                      <a:schemeClr val="accent4"/>
                    </a:solidFill>
                  </a:tcPr>
                </a:tc>
                <a:tc>
                  <a:txBody>
                    <a:bodyPr/>
                    <a:lstStyle/>
                    <a:p>
                      <a:r>
                        <a:rPr lang="en-US" sz="1200" i="1" dirty="0"/>
                        <a:t>COLD</a:t>
                      </a:r>
                    </a:p>
                  </a:txBody>
                  <a:tcPr anchor="ctr">
                    <a:solidFill>
                      <a:schemeClr val="accent4"/>
                    </a:solidFill>
                  </a:tcPr>
                </a:tc>
                <a:extLst>
                  <a:ext uri="{0D108BD9-81ED-4DB2-BD59-A6C34878D82A}">
                    <a16:rowId xmlns:a16="http://schemas.microsoft.com/office/drawing/2014/main" val="1152389143"/>
                  </a:ext>
                </a:extLst>
              </a:tr>
              <a:tr h="322494">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mn-cs"/>
                        </a:rPr>
                        <a:t>Del. 6</a:t>
                      </a:r>
                    </a:p>
                  </a:txBody>
                  <a:tcPr anchor="ctr">
                    <a:solidFill>
                      <a:schemeClr val="bg2">
                        <a:lumMod val="20000"/>
                        <a:lumOff val="80000"/>
                      </a:schemeClr>
                    </a:solidFill>
                  </a:tcPr>
                </a:tc>
                <a:tc>
                  <a:txBody>
                    <a:bodyPr/>
                    <a:lstStyle/>
                    <a:p>
                      <a:r>
                        <a:rPr lang="en-US" sz="1200" i="1" dirty="0" smtClean="0"/>
                        <a:t>2029-December SD</a:t>
                      </a:r>
                      <a:endParaRPr lang="en-US" sz="1200" i="1" dirty="0"/>
                    </a:p>
                  </a:txBody>
                  <a:tcPr anchor="ctr">
                    <a:solidFill>
                      <a:schemeClr val="bg2">
                        <a:lumMod val="20000"/>
                        <a:lumOff val="80000"/>
                      </a:schemeClr>
                    </a:solidFill>
                  </a:tcPr>
                </a:tc>
                <a:tc>
                  <a:txBody>
                    <a:bodyPr/>
                    <a:lstStyle/>
                    <a:p>
                      <a:r>
                        <a:rPr lang="en-US" sz="1600" b="1" dirty="0" smtClean="0"/>
                        <a:t>Second</a:t>
                      </a:r>
                      <a:r>
                        <a:rPr lang="en-US" sz="1600" b="1" baseline="0" dirty="0" smtClean="0"/>
                        <a:t> </a:t>
                      </a:r>
                      <a:r>
                        <a:rPr lang="en-US" sz="1600" b="1" dirty="0" smtClean="0"/>
                        <a:t>C-band </a:t>
                      </a:r>
                      <a:r>
                        <a:rPr lang="en-US" sz="1600" b="1" dirty="0"/>
                        <a:t>RF-unit and </a:t>
                      </a:r>
                      <a:r>
                        <a:rPr lang="en-US" sz="1600" b="1" dirty="0" err="1"/>
                        <a:t>acc.struct</a:t>
                      </a:r>
                      <a:endParaRPr lang="en-US" sz="1600" b="1" dirty="0"/>
                    </a:p>
                  </a:txBody>
                  <a:tcPr anchor="ctr">
                    <a:solidFill>
                      <a:schemeClr val="bg2">
                        <a:lumMod val="20000"/>
                        <a:lumOff val="80000"/>
                      </a:schemeClr>
                    </a:solidFill>
                  </a:tcPr>
                </a:tc>
                <a:tc>
                  <a:txBody>
                    <a:bodyPr/>
                    <a:lstStyle/>
                    <a:p>
                      <a:endParaRPr lang="en-US" sz="1400" b="1" i="1" dirty="0" smtClean="0"/>
                    </a:p>
                  </a:txBody>
                  <a:tcPr anchor="ctr">
                    <a:solidFill>
                      <a:schemeClr val="bg2">
                        <a:lumMod val="20000"/>
                        <a:lumOff val="80000"/>
                      </a:schemeClr>
                    </a:solidFill>
                  </a:tcPr>
                </a:tc>
                <a:tc>
                  <a:txBody>
                    <a:bodyPr/>
                    <a:lstStyle/>
                    <a:p>
                      <a:r>
                        <a:rPr lang="en-US" sz="1200" i="1" dirty="0"/>
                        <a:t>COLD phase 2</a:t>
                      </a:r>
                    </a:p>
                  </a:txBody>
                  <a:tcPr anchor="ctr">
                    <a:solidFill>
                      <a:schemeClr val="bg2">
                        <a:lumMod val="20000"/>
                        <a:lumOff val="80000"/>
                      </a:schemeClr>
                    </a:solidFill>
                  </a:tcPr>
                </a:tc>
                <a:extLst>
                  <a:ext uri="{0D108BD9-81ED-4DB2-BD59-A6C34878D82A}">
                    <a16:rowId xmlns:a16="http://schemas.microsoft.com/office/drawing/2014/main" val="2223091799"/>
                  </a:ext>
                </a:extLst>
              </a:tr>
              <a:tr h="322494">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mn-cs"/>
                        </a:rPr>
                        <a:t>Del. 6</a:t>
                      </a:r>
                    </a:p>
                  </a:txBody>
                  <a:tcPr anchor="ctr">
                    <a:solidFill>
                      <a:schemeClr val="bg2">
                        <a:lumMod val="20000"/>
                        <a:lumOff val="80000"/>
                      </a:schemeClr>
                    </a:solidFill>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200" i="1" dirty="0" smtClean="0"/>
                        <a:t>2030-September</a:t>
                      </a:r>
                      <a:endParaRPr lang="en-US" sz="1200" i="1" dirty="0"/>
                    </a:p>
                  </a:txBody>
                  <a:tcPr anchor="ctr">
                    <a:solidFill>
                      <a:schemeClr val="bg2">
                        <a:lumMod val="20000"/>
                        <a:lumOff val="80000"/>
                      </a:schemeClr>
                    </a:solidFill>
                  </a:tcPr>
                </a:tc>
                <a:tc>
                  <a:txBody>
                    <a:bodyPr/>
                    <a:lstStyle/>
                    <a:p>
                      <a:endParaRPr lang="en-US" sz="1600" b="1" dirty="0"/>
                    </a:p>
                  </a:txBody>
                  <a:tcPr anchor="ctr">
                    <a:solidFill>
                      <a:schemeClr val="bg2">
                        <a:lumMod val="20000"/>
                        <a:lumOff val="80000"/>
                      </a:schemeClr>
                    </a:solidFill>
                  </a:tcPr>
                </a:tc>
                <a:tc>
                  <a:txBody>
                    <a:bodyPr/>
                    <a:lstStyle/>
                    <a:p>
                      <a:r>
                        <a:rPr lang="en-US" sz="1400" b="1" dirty="0" smtClean="0"/>
                        <a:t>325MeV beam</a:t>
                      </a:r>
                      <a:endParaRPr lang="en-US" sz="1400" b="1" dirty="0"/>
                    </a:p>
                  </a:txBody>
                  <a:tcPr anchor="ctr">
                    <a:solidFill>
                      <a:schemeClr val="bg2">
                        <a:lumMod val="20000"/>
                        <a:lumOff val="80000"/>
                      </a:schemeClr>
                    </a:solidFill>
                  </a:tcPr>
                </a:tc>
                <a:tc>
                  <a:txBody>
                    <a:bodyPr/>
                    <a:lstStyle/>
                    <a:p>
                      <a:r>
                        <a:rPr lang="en-US" sz="1200" i="1" dirty="0"/>
                        <a:t>COLD phase 2</a:t>
                      </a:r>
                    </a:p>
                  </a:txBody>
                  <a:tcPr anchor="ctr">
                    <a:solidFill>
                      <a:schemeClr val="bg2">
                        <a:lumMod val="20000"/>
                        <a:lumOff val="80000"/>
                      </a:schemeClr>
                    </a:solidFill>
                  </a:tcPr>
                </a:tc>
                <a:extLst>
                  <a:ext uri="{0D108BD9-81ED-4DB2-BD59-A6C34878D82A}">
                    <a16:rowId xmlns:a16="http://schemas.microsoft.com/office/drawing/2014/main" val="4088089182"/>
                  </a:ext>
                </a:extLst>
              </a:tr>
              <a:tr h="322494">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mn-cs"/>
                        </a:rPr>
                        <a:t>Del. 7</a:t>
                      </a:r>
                    </a:p>
                  </a:txBody>
                  <a:tcPr anchor="ctr">
                    <a:solidFill>
                      <a:srgbClr val="92D050"/>
                    </a:solidFill>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200" i="1" dirty="0" smtClean="0"/>
                        <a:t>2031-August SD</a:t>
                      </a:r>
                    </a:p>
                  </a:txBody>
                  <a:tcPr anchor="ctr">
                    <a:solidFill>
                      <a:srgbClr val="92D050"/>
                    </a:solidFill>
                  </a:tcPr>
                </a:tc>
                <a:tc>
                  <a:txBody>
                    <a:bodyPr/>
                    <a:lstStyle/>
                    <a:p>
                      <a:r>
                        <a:rPr lang="en-US" sz="1600" b="1" dirty="0" smtClean="0"/>
                        <a:t>TL1upgrade and</a:t>
                      </a:r>
                      <a:r>
                        <a:rPr lang="en-US" sz="1600" b="1" baseline="0" dirty="0" smtClean="0"/>
                        <a:t> inject in booster</a:t>
                      </a:r>
                      <a:endParaRPr lang="en-US" sz="1600" b="1" dirty="0"/>
                    </a:p>
                  </a:txBody>
                  <a:tcPr anchor="ctr">
                    <a:solidFill>
                      <a:srgbClr val="92D050"/>
                    </a:solidFill>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400" b="1" dirty="0" smtClean="0"/>
                        <a:t>325MeV beam to booster</a:t>
                      </a:r>
                    </a:p>
                  </a:txBody>
                  <a:tcPr anchor="ctr">
                    <a:solidFill>
                      <a:srgbClr val="92D050"/>
                    </a:solidFill>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200" i="1" dirty="0" smtClean="0"/>
                        <a:t>COLD phase 2</a:t>
                      </a:r>
                    </a:p>
                  </a:txBody>
                  <a:tcPr anchor="ctr">
                    <a:solidFill>
                      <a:srgbClr val="92D050"/>
                    </a:solidFill>
                  </a:tcPr>
                </a:tc>
                <a:extLst>
                  <a:ext uri="{0D108BD9-81ED-4DB2-BD59-A6C34878D82A}">
                    <a16:rowId xmlns:a16="http://schemas.microsoft.com/office/drawing/2014/main" val="3805617602"/>
                  </a:ext>
                </a:extLst>
              </a:tr>
            </a:tbl>
          </a:graphicData>
        </a:graphic>
      </p:graphicFrame>
    </p:spTree>
    <p:extLst>
      <p:ext uri="{BB962C8B-B14F-4D97-AF65-F5344CB8AC3E}">
        <p14:creationId xmlns:p14="http://schemas.microsoft.com/office/powerpoint/2010/main" val="1511810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Cold project</a:t>
            </a:r>
            <a:endParaRPr lang="en-GB" dirty="0"/>
          </a:p>
        </p:txBody>
      </p:sp>
      <p:sp>
        <p:nvSpPr>
          <p:cNvPr id="3" name="Slide Number Placeholder 2"/>
          <p:cNvSpPr>
            <a:spLocks noGrp="1"/>
          </p:cNvSpPr>
          <p:nvPr>
            <p:ph type="sldNum" sz="quarter" idx="11"/>
          </p:nvPr>
        </p:nvSpPr>
        <p:spPr/>
        <p:txBody>
          <a:bodyPr/>
          <a:lstStyle/>
          <a:p>
            <a:r>
              <a:rPr lang="en-US" smtClean="0">
                <a:solidFill>
                  <a:srgbClr val="132577"/>
                </a:solidFill>
              </a:rPr>
              <a:t>Page </a:t>
            </a:r>
            <a:fld id="{733122C9-A0B9-462F-8757-0847AD287B63}" type="slidenum">
              <a:rPr lang="en-US" smtClean="0">
                <a:solidFill>
                  <a:srgbClr val="132577"/>
                </a:solidFill>
              </a:rPr>
              <a:pPr/>
              <a:t>13</a:t>
            </a:fld>
            <a:endParaRPr lang="en-US">
              <a:solidFill>
                <a:srgbClr val="132577"/>
              </a:solidFill>
            </a:endParaRPr>
          </a:p>
        </p:txBody>
      </p:sp>
      <p:pic>
        <p:nvPicPr>
          <p:cNvPr id="5" name="Picture 4"/>
          <p:cNvPicPr>
            <a:picLocks noChangeAspect="1"/>
          </p:cNvPicPr>
          <p:nvPr/>
        </p:nvPicPr>
        <p:blipFill>
          <a:blip r:embed="rId2"/>
          <a:stretch>
            <a:fillRect/>
          </a:stretch>
        </p:blipFill>
        <p:spPr>
          <a:xfrm>
            <a:off x="969600" y="991477"/>
            <a:ext cx="8984722" cy="5424307"/>
          </a:xfrm>
          <a:prstGeom prst="rect">
            <a:avLst/>
          </a:prstGeom>
        </p:spPr>
      </p:pic>
    </p:spTree>
    <p:extLst>
      <p:ext uri="{BB962C8B-B14F-4D97-AF65-F5344CB8AC3E}">
        <p14:creationId xmlns:p14="http://schemas.microsoft.com/office/powerpoint/2010/main" val="155731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Safety aspects of </a:t>
            </a:r>
            <a:r>
              <a:rPr lang="en-GB" dirty="0" err="1"/>
              <a:t>linac</a:t>
            </a:r>
            <a:r>
              <a:rPr lang="en-GB" dirty="0"/>
              <a:t> projects planning </a:t>
            </a:r>
            <a:r>
              <a:rPr lang="en-GB" dirty="0" smtClean="0"/>
              <a:t>overview (first meeting)</a:t>
            </a:r>
            <a:endParaRPr lang="en-GB" dirty="0"/>
          </a:p>
        </p:txBody>
      </p:sp>
      <p:sp>
        <p:nvSpPr>
          <p:cNvPr id="3" name="Slide Number Placeholder 2"/>
          <p:cNvSpPr>
            <a:spLocks noGrp="1"/>
          </p:cNvSpPr>
          <p:nvPr>
            <p:ph type="sldNum" sz="quarter" idx="11"/>
          </p:nvPr>
        </p:nvSpPr>
        <p:spPr/>
        <p:txBody>
          <a:bodyPr/>
          <a:lstStyle/>
          <a:p>
            <a:r>
              <a:rPr lang="en-US">
                <a:solidFill>
                  <a:srgbClr val="132577"/>
                </a:solidFill>
              </a:rPr>
              <a:t>Page </a:t>
            </a:r>
            <a:fld id="{733122C9-A0B9-462F-8757-0847AD287B63}" type="slidenum">
              <a:rPr lang="en-US" smtClean="0">
                <a:solidFill>
                  <a:srgbClr val="132577"/>
                </a:solidFill>
              </a:rPr>
              <a:pPr/>
              <a:t>14</a:t>
            </a:fld>
            <a:endParaRPr lang="en-US">
              <a:solidFill>
                <a:srgbClr val="132577"/>
              </a:solidFill>
            </a:endParaRPr>
          </a:p>
        </p:txBody>
      </p:sp>
      <p:sp>
        <p:nvSpPr>
          <p:cNvPr id="5" name="Rectangle 2"/>
          <p:cNvSpPr>
            <a:spLocks noChangeArrowheads="1"/>
          </p:cNvSpPr>
          <p:nvPr/>
        </p:nvSpPr>
        <p:spPr bwMode="auto">
          <a:xfrm>
            <a:off x="264002" y="639207"/>
            <a:ext cx="11927998"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1) Tunnel preparation in front of the existing </a:t>
            </a:r>
            <a:r>
              <a:rPr kumimoji="0" lang="en-US" altLang="en-US" sz="1200" b="0" i="0" u="none" strike="noStrike" cap="none" normalizeH="0" baseline="0" dirty="0" err="1">
                <a:ln>
                  <a:noFill/>
                </a:ln>
                <a:solidFill>
                  <a:schemeClr val="tx1"/>
                </a:solidFill>
                <a:effectLst/>
                <a:latin typeface="Arial" panose="020B0604020202020204" pitchFamily="34" charset="0"/>
              </a:rPr>
              <a:t>linac</a:t>
            </a:r>
            <a:r>
              <a:rPr kumimoji="0" lang="en-US" altLang="en-US" sz="1200" b="0" i="0" u="none" strike="noStrike" cap="none" normalizeH="0" baseline="0" dirty="0">
                <a:ln>
                  <a:noFill/>
                </a:ln>
                <a:solidFill>
                  <a:schemeClr val="tx1"/>
                </a:solidFill>
                <a:effectLst/>
                <a:latin typeface="Arial" panose="020B0604020202020204" pitchFamily="34" charset="0"/>
              </a:rPr>
              <a:t>: </a:t>
            </a:r>
          </a:p>
          <a:p>
            <a:pPr marL="742950" lvl="1" indent="-285750" eaLnBrk="0" fontAlgn="base" hangingPunct="0">
              <a:spcBef>
                <a:spcPct val="0"/>
              </a:spcBef>
              <a:spcAft>
                <a:spcPct val="0"/>
              </a:spcAft>
              <a:buFont typeface="Arial" panose="020B0604020202020204" pitchFamily="34" charset="0"/>
              <a:buChar char="•"/>
            </a:pPr>
            <a:r>
              <a:rPr kumimoji="0" lang="en-US" altLang="en-US" sz="1200" b="0" i="0" u="none" strike="noStrike" cap="none" normalizeH="0" baseline="0" dirty="0">
                <a:ln>
                  <a:noFill/>
                </a:ln>
                <a:solidFill>
                  <a:schemeClr val="tx1"/>
                </a:solidFill>
                <a:effectLst/>
                <a:latin typeface="Arial" panose="020B0604020202020204" pitchFamily="34" charset="0"/>
              </a:rPr>
              <a:t>Radiation level measurement during a standard injection (March</a:t>
            </a:r>
            <a:r>
              <a:rPr kumimoji="0" lang="en-US" altLang="en-US" sz="1200" b="0" i="0" u="none" strike="noStrike" cap="none" normalizeH="0" dirty="0">
                <a:ln>
                  <a:noFill/>
                </a:ln>
                <a:solidFill>
                  <a:schemeClr val="tx1"/>
                </a:solidFill>
                <a:effectLst/>
                <a:latin typeface="Arial" panose="020B0604020202020204" pitchFamily="34" charset="0"/>
              </a:rPr>
              <a:t> 2025 restart, Friday 21 March</a:t>
            </a:r>
            <a:r>
              <a:rPr kumimoji="0" lang="en-US" altLang="en-US" sz="1200" b="0" i="0" u="none" strike="noStrike" cap="none" normalizeH="0" baseline="0" dirty="0">
                <a:ln>
                  <a:noFill/>
                </a:ln>
                <a:solidFill>
                  <a:schemeClr val="tx1"/>
                </a:solidFill>
                <a:effectLst/>
                <a:latin typeface="Arial" panose="020B0604020202020204" pitchFamily="34" charset="0"/>
              </a:rPr>
              <a:t>) </a:t>
            </a:r>
            <a:r>
              <a:rPr kumimoji="0" lang="en-US" altLang="en-US" sz="1200" b="1" i="0" u="none" strike="noStrike" cap="none" normalizeH="0" baseline="0" dirty="0">
                <a:ln>
                  <a:noFill/>
                </a:ln>
                <a:solidFill>
                  <a:srgbClr val="00B050"/>
                </a:solidFill>
                <a:effectLst/>
                <a:latin typeface="Arial" panose="020B0604020202020204" pitchFamily="34" charset="0"/>
                <a:sym typeface="Wingdings" panose="05000000000000000000" pitchFamily="2" charset="2"/>
              </a:rPr>
              <a:t> Done  1 </a:t>
            </a:r>
            <a:r>
              <a:rPr kumimoji="0" lang="en-US" altLang="en-US" sz="1200" b="1" i="0" u="none" strike="noStrike" cap="none" normalizeH="0" baseline="0" dirty="0" err="1">
                <a:ln>
                  <a:noFill/>
                </a:ln>
                <a:solidFill>
                  <a:srgbClr val="00B050"/>
                </a:solidFill>
                <a:effectLst/>
                <a:latin typeface="Arial" panose="020B0604020202020204" pitchFamily="34" charset="0"/>
                <a:sym typeface="Wingdings" panose="05000000000000000000" pitchFamily="2" charset="2"/>
              </a:rPr>
              <a:t>moco</a:t>
            </a:r>
            <a:r>
              <a:rPr kumimoji="0" lang="en-US" altLang="en-US" sz="1200" b="1" i="0" u="none" strike="noStrike" cap="none" normalizeH="0" dirty="0">
                <a:ln>
                  <a:noFill/>
                </a:ln>
                <a:solidFill>
                  <a:srgbClr val="00B050"/>
                </a:solidFill>
                <a:effectLst/>
                <a:latin typeface="Arial" panose="020B0604020202020204" pitchFamily="34" charset="0"/>
                <a:sym typeface="Wingdings" panose="05000000000000000000" pitchFamily="2" charset="2"/>
              </a:rPr>
              <a:t> </a:t>
            </a:r>
            <a:r>
              <a:rPr kumimoji="0" lang="en-US" altLang="en-US" sz="1200" b="1" i="0" u="none" strike="noStrike" cap="none" normalizeH="0" dirty="0" err="1">
                <a:ln>
                  <a:noFill/>
                </a:ln>
                <a:solidFill>
                  <a:srgbClr val="00B050"/>
                </a:solidFill>
                <a:effectLst/>
                <a:latin typeface="Arial" panose="020B0604020202020204" pitchFamily="34" charset="0"/>
                <a:sym typeface="Wingdings" panose="05000000000000000000" pitchFamily="2" charset="2"/>
              </a:rPr>
              <a:t>sivert</a:t>
            </a:r>
            <a:r>
              <a:rPr kumimoji="0" lang="en-US" altLang="en-US" sz="1200" b="1" i="0" u="none" strike="noStrike" cap="none" normalizeH="0" dirty="0">
                <a:ln>
                  <a:noFill/>
                </a:ln>
                <a:solidFill>
                  <a:srgbClr val="00B050"/>
                </a:solidFill>
                <a:effectLst/>
                <a:latin typeface="Arial" panose="020B0604020202020204" pitchFamily="34" charset="0"/>
                <a:sym typeface="Wingdings" panose="05000000000000000000" pitchFamily="2" charset="2"/>
              </a:rPr>
              <a:t> max </a:t>
            </a:r>
            <a:r>
              <a:rPr kumimoji="0" lang="en-US" altLang="en-US" sz="1200" b="1" i="0" u="none" strike="noStrike" cap="none" normalizeH="0" dirty="0" err="1">
                <a:ln>
                  <a:noFill/>
                </a:ln>
                <a:solidFill>
                  <a:srgbClr val="00B050"/>
                </a:solidFill>
                <a:effectLst/>
                <a:latin typeface="Arial" panose="020B0604020202020204" pitchFamily="34" charset="0"/>
                <a:sym typeface="Wingdings" panose="05000000000000000000" pitchFamily="2" charset="2"/>
              </a:rPr>
              <a:t>linac</a:t>
            </a:r>
            <a:r>
              <a:rPr kumimoji="0" lang="en-US" altLang="en-US" sz="1200" b="1" i="0" u="none" strike="noStrike" cap="none" normalizeH="0" dirty="0">
                <a:ln>
                  <a:noFill/>
                </a:ln>
                <a:solidFill>
                  <a:srgbClr val="00B050"/>
                </a:solidFill>
                <a:effectLst/>
                <a:latin typeface="Arial" panose="020B0604020202020204" pitchFamily="34" charset="0"/>
                <a:sym typeface="Wingdings" panose="05000000000000000000" pitchFamily="2" charset="2"/>
              </a:rPr>
              <a:t> ON</a:t>
            </a:r>
            <a:endParaRPr kumimoji="0" lang="en-US" altLang="en-US" sz="1200" b="1" i="0" u="none" strike="noStrike" cap="none" normalizeH="0" baseline="0" dirty="0">
              <a:ln>
                <a:noFill/>
              </a:ln>
              <a:solidFill>
                <a:srgbClr val="00B050"/>
              </a:solidFill>
              <a:effectLst/>
              <a:latin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pPr>
            <a:r>
              <a:rPr lang="en-US" altLang="en-US" sz="1200" dirty="0">
                <a:latin typeface="Arial" panose="020B0604020202020204" pitchFamily="34" charset="0"/>
              </a:rPr>
              <a:t>Define position of equipment (April 2025) (meeting with BIG in 2 weeks) </a:t>
            </a:r>
            <a:r>
              <a:rPr lang="en-US" altLang="en-US" sz="1200" b="1" dirty="0">
                <a:solidFill>
                  <a:srgbClr val="00B050"/>
                </a:solidFill>
                <a:latin typeface="Arial" panose="020B0604020202020204" pitchFamily="34" charset="0"/>
                <a:sym typeface="Wingdings" panose="05000000000000000000" pitchFamily="2" charset="2"/>
              </a:rPr>
              <a:t> Work done</a:t>
            </a:r>
          </a:p>
          <a:p>
            <a:pPr marL="742950" lvl="1" indent="-285750" eaLnBrk="0" fontAlgn="base" hangingPunct="0">
              <a:spcBef>
                <a:spcPct val="0"/>
              </a:spcBef>
              <a:spcAft>
                <a:spcPct val="0"/>
              </a:spcAft>
              <a:buFont typeface="Arial" panose="020B0604020202020204" pitchFamily="34" charset="0"/>
              <a:buChar char="•"/>
            </a:pPr>
            <a:r>
              <a:rPr kumimoji="0" lang="en-US" altLang="en-US" sz="1200" b="0" i="0" u="none" strike="noStrike" cap="none" normalizeH="0" baseline="0" dirty="0">
                <a:ln>
                  <a:noFill/>
                </a:ln>
                <a:solidFill>
                  <a:schemeClr val="tx1"/>
                </a:solidFill>
                <a:effectLst/>
                <a:latin typeface="Arial" panose="020B0604020202020204" pitchFamily="34" charset="0"/>
              </a:rPr>
              <a:t>Installation of a fence or lead door to inhibit LB1&amp;2 radiation monitors (summer 2025) </a:t>
            </a:r>
            <a:r>
              <a:rPr lang="en-US" altLang="en-US" sz="1200" dirty="0">
                <a:latin typeface="Arial" panose="020B0604020202020204" pitchFamily="34" charset="0"/>
              </a:rPr>
              <a:t>) </a:t>
            </a:r>
            <a:r>
              <a:rPr lang="en-US" altLang="en-US" sz="1200" b="1" dirty="0">
                <a:solidFill>
                  <a:srgbClr val="00B050"/>
                </a:solidFill>
                <a:latin typeface="Arial" panose="020B0604020202020204" pitchFamily="34" charset="0"/>
                <a:sym typeface="Wingdings" panose="05000000000000000000" pitchFamily="2" charset="2"/>
              </a:rPr>
              <a:t> Done </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pPr>
            <a:r>
              <a:rPr kumimoji="0" lang="en-US" altLang="en-US" sz="1200" b="0" i="0" u="none" strike="noStrike" cap="none" normalizeH="0" baseline="0" dirty="0">
                <a:ln>
                  <a:noFill/>
                </a:ln>
                <a:solidFill>
                  <a:schemeClr val="tx1"/>
                </a:solidFill>
                <a:effectLst/>
                <a:latin typeface="Arial" panose="020B0604020202020204" pitchFamily="34" charset="0"/>
              </a:rPr>
              <a:t>Modification of PSS to include the fence door (October 2025) </a:t>
            </a:r>
            <a:r>
              <a:rPr lang="en-US" altLang="en-US" sz="1200" dirty="0">
                <a:latin typeface="Arial" panose="020B0604020202020204" pitchFamily="34" charset="0"/>
              </a:rPr>
              <a:t>) </a:t>
            </a:r>
            <a:r>
              <a:rPr lang="en-US" altLang="en-US" sz="1200" b="1" dirty="0">
                <a:solidFill>
                  <a:srgbClr val="00B050"/>
                </a:solidFill>
                <a:latin typeface="Arial" panose="020B0604020202020204" pitchFamily="34" charset="0"/>
                <a:sym typeface="Wingdings" panose="05000000000000000000" pitchFamily="2" charset="2"/>
              </a:rPr>
              <a:t> October 2025</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pPr>
            <a:r>
              <a:rPr kumimoji="0" lang="en-US" altLang="en-US" sz="1200" b="0" i="0" u="none" strike="noStrike" cap="none" normalizeH="0" baseline="0" dirty="0">
                <a:ln>
                  <a:noFill/>
                </a:ln>
                <a:solidFill>
                  <a:schemeClr val="tx1"/>
                </a:solidFill>
                <a:effectLst/>
                <a:latin typeface="Arial" panose="020B0604020202020204" pitchFamily="34" charset="0"/>
              </a:rPr>
              <a:t>Purchase and install of modern LB1&amp;2 radiation monitors (October)</a:t>
            </a:r>
            <a:r>
              <a:rPr lang="en-US" altLang="en-US" sz="1200" dirty="0">
                <a:latin typeface="Arial" panose="020B0604020202020204" pitchFamily="34" charset="0"/>
              </a:rPr>
              <a:t> ) </a:t>
            </a:r>
            <a:r>
              <a:rPr lang="en-US" altLang="en-US" sz="1200" b="1" dirty="0">
                <a:solidFill>
                  <a:srgbClr val="00B050"/>
                </a:solidFill>
                <a:latin typeface="Arial" panose="020B0604020202020204" pitchFamily="34" charset="0"/>
                <a:sym typeface="Wingdings" panose="05000000000000000000" pitchFamily="2" charset="2"/>
              </a:rPr>
              <a:t> Ordered </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pPr>
            <a:r>
              <a:rPr kumimoji="0" lang="en-US" altLang="en-US" sz="1200" b="0" i="0" u="none" strike="noStrike" cap="none" normalizeH="0" baseline="0" dirty="0">
                <a:ln>
                  <a:noFill/>
                </a:ln>
                <a:solidFill>
                  <a:schemeClr val="tx1"/>
                </a:solidFill>
                <a:effectLst/>
                <a:latin typeface="Arial" panose="020B0604020202020204" pitchFamily="34" charset="0"/>
              </a:rPr>
              <a:t>Upgrade of PSS to create a dedicated test zone (to be evaluate, end 2025) </a:t>
            </a:r>
            <a:r>
              <a:rPr lang="en-US" altLang="en-US" sz="1200" dirty="0">
                <a:latin typeface="Arial" panose="020B0604020202020204" pitchFamily="34" charset="0"/>
              </a:rPr>
              <a:t>) </a:t>
            </a:r>
            <a:r>
              <a:rPr lang="en-US" altLang="en-US" sz="1200" b="1" dirty="0">
                <a:solidFill>
                  <a:srgbClr val="00B050"/>
                </a:solidFill>
                <a:latin typeface="Arial" panose="020B0604020202020204" pitchFamily="34" charset="0"/>
                <a:sym typeface="Wingdings" panose="05000000000000000000" pitchFamily="2" charset="2"/>
              </a:rPr>
              <a:t> New zone created but not accessible with </a:t>
            </a:r>
            <a:r>
              <a:rPr lang="en-US" altLang="en-US" sz="1200" b="1" dirty="0" err="1">
                <a:solidFill>
                  <a:srgbClr val="00B050"/>
                </a:solidFill>
                <a:latin typeface="Arial" panose="020B0604020202020204" pitchFamily="34" charset="0"/>
                <a:sym typeface="Wingdings" panose="05000000000000000000" pitchFamily="2" charset="2"/>
              </a:rPr>
              <a:t>Linac</a:t>
            </a:r>
            <a:r>
              <a:rPr lang="en-US" altLang="en-US" sz="1200" b="1" dirty="0">
                <a:solidFill>
                  <a:srgbClr val="00B050"/>
                </a:solidFill>
                <a:latin typeface="Arial" panose="020B0604020202020204" pitchFamily="34" charset="0"/>
                <a:sym typeface="Wingdings" panose="05000000000000000000" pitchFamily="2" charset="2"/>
              </a:rPr>
              <a:t> ON  </a:t>
            </a:r>
            <a:r>
              <a:rPr kumimoji="0" lang="en-US" altLang="en-US" sz="1200" b="0" i="0" u="none" strike="noStrike" cap="none" normalizeH="0" baseline="0" dirty="0">
                <a:ln>
                  <a:noFill/>
                </a:ln>
                <a:solidFill>
                  <a:schemeClr val="tx1"/>
                </a:solidFill>
                <a:effectLst/>
                <a:latin typeface="Arial" panose="020B0604020202020204" pitchFamily="34" charset="0"/>
              </a:rPr>
              <a:t/>
            </a:r>
            <a:br>
              <a:rPr kumimoji="0" lang="en-US" altLang="en-US" sz="1200" b="0" i="0" u="none" strike="noStrike" cap="none" normalizeH="0" baseline="0" dirty="0">
                <a:ln>
                  <a:noFill/>
                </a:ln>
                <a:solidFill>
                  <a:schemeClr val="tx1"/>
                </a:solidFill>
                <a:effectLst/>
                <a:latin typeface="Arial" panose="020B0604020202020204" pitchFamily="34" charset="0"/>
              </a:rPr>
            </a:b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 2) </a:t>
            </a:r>
            <a:r>
              <a:rPr kumimoji="0" lang="en-US" altLang="en-US" sz="1200" b="0" i="0" u="none" strike="noStrike" cap="none" normalizeH="0" baseline="0" dirty="0" err="1">
                <a:ln>
                  <a:noFill/>
                </a:ln>
                <a:solidFill>
                  <a:schemeClr val="tx1"/>
                </a:solidFill>
                <a:effectLst/>
                <a:latin typeface="Arial" panose="020B0604020202020204" pitchFamily="34" charset="0"/>
              </a:rPr>
              <a:t>Linac</a:t>
            </a:r>
            <a:r>
              <a:rPr kumimoji="0" lang="en-US" altLang="en-US" sz="1200" b="0" i="0" u="none" strike="noStrike" cap="none" normalizeH="0" baseline="0" dirty="0">
                <a:ln>
                  <a:noFill/>
                </a:ln>
                <a:solidFill>
                  <a:schemeClr val="tx1"/>
                </a:solidFill>
                <a:effectLst/>
                <a:latin typeface="Arial" panose="020B0604020202020204" pitchFamily="34" charset="0"/>
              </a:rPr>
              <a:t> refurbishment </a:t>
            </a:r>
          </a:p>
          <a:p>
            <a:pPr marL="742950" lvl="1" indent="-285750" eaLnBrk="0" fontAlgn="base" hangingPunct="0">
              <a:spcBef>
                <a:spcPct val="0"/>
              </a:spcBef>
              <a:spcAft>
                <a:spcPct val="0"/>
              </a:spcAft>
              <a:buFont typeface="Arial" panose="020B0604020202020204" pitchFamily="34" charset="0"/>
              <a:buChar char="•"/>
            </a:pPr>
            <a:r>
              <a:rPr kumimoji="0" lang="en-US" altLang="en-US" sz="1200" b="0" i="0" u="none" strike="noStrike" cap="none" normalizeH="0" baseline="0" dirty="0">
                <a:ln>
                  <a:noFill/>
                </a:ln>
                <a:solidFill>
                  <a:schemeClr val="tx1"/>
                </a:solidFill>
                <a:effectLst/>
                <a:latin typeface="Arial" panose="020B0604020202020204" pitchFamily="34" charset="0"/>
              </a:rPr>
              <a:t>Displacement of Modulator 3 (Summer 2025) </a:t>
            </a:r>
            <a:r>
              <a:rPr lang="en-US" altLang="en-US" sz="1200" dirty="0">
                <a:latin typeface="Arial" panose="020B0604020202020204" pitchFamily="34" charset="0"/>
              </a:rPr>
              <a:t>) </a:t>
            </a:r>
            <a:r>
              <a:rPr lang="en-US" altLang="en-US" sz="1200" b="1" dirty="0">
                <a:solidFill>
                  <a:srgbClr val="00B050"/>
                </a:solidFill>
                <a:latin typeface="Arial" panose="020B0604020202020204" pitchFamily="34" charset="0"/>
                <a:sym typeface="Wingdings" panose="05000000000000000000" pitchFamily="2" charset="2"/>
              </a:rPr>
              <a:t> In progress (shielding to be checked). SAT in Nov. To be declared ASN needed end 2025</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pPr>
            <a:r>
              <a:rPr kumimoji="0" lang="en-US" altLang="en-US" sz="1200" b="0" i="0" u="none" strike="noStrike" cap="none" normalizeH="0" baseline="0" dirty="0">
                <a:ln>
                  <a:noFill/>
                </a:ln>
                <a:solidFill>
                  <a:schemeClr val="tx1"/>
                </a:solidFill>
                <a:effectLst/>
                <a:latin typeface="Arial" panose="020B0604020202020204" pitchFamily="34" charset="0"/>
              </a:rPr>
              <a:t>Installation of a new </a:t>
            </a:r>
            <a:r>
              <a:rPr lang="en-US" altLang="en-US" sz="1200" dirty="0" err="1">
                <a:latin typeface="Arial" panose="020B0604020202020204" pitchFamily="34" charset="0"/>
              </a:rPr>
              <a:t>S</a:t>
            </a:r>
            <a:r>
              <a:rPr kumimoji="0" lang="en-US" altLang="en-US" sz="1200" b="0" i="0" u="none" strike="noStrike" cap="none" normalizeH="0" baseline="0" dirty="0" err="1">
                <a:ln>
                  <a:noFill/>
                </a:ln>
                <a:solidFill>
                  <a:schemeClr val="tx1"/>
                </a:solidFill>
                <a:effectLst/>
                <a:latin typeface="Arial" panose="020B0604020202020204" pitchFamily="34" charset="0"/>
              </a:rPr>
              <a:t>candinova</a:t>
            </a:r>
            <a:r>
              <a:rPr kumimoji="0" lang="en-US" altLang="en-US" sz="1200" b="0" i="0" u="none" strike="noStrike" cap="none" normalizeH="0" baseline="0" dirty="0">
                <a:ln>
                  <a:noFill/>
                </a:ln>
                <a:solidFill>
                  <a:schemeClr val="tx1"/>
                </a:solidFill>
                <a:effectLst/>
                <a:latin typeface="Arial" panose="020B0604020202020204" pitchFamily="34" charset="0"/>
              </a:rPr>
              <a:t> modulator at the place of Mod3 (Second half 2025, ASN authorization for klystron needed end 2025) </a:t>
            </a:r>
            <a:r>
              <a:rPr lang="en-US" altLang="en-US" sz="1200" dirty="0">
                <a:latin typeface="Arial" panose="020B0604020202020204" pitchFamily="34" charset="0"/>
              </a:rPr>
              <a:t>) </a:t>
            </a:r>
            <a:r>
              <a:rPr lang="en-US" altLang="en-US" sz="1200" b="1" dirty="0">
                <a:solidFill>
                  <a:srgbClr val="00B050"/>
                </a:solidFill>
                <a:latin typeface="Arial" panose="020B0604020202020204" pitchFamily="34" charset="0"/>
                <a:sym typeface="Wingdings" panose="05000000000000000000" pitchFamily="2" charset="2"/>
              </a:rPr>
              <a:t> SAT in Nov. </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pPr>
            <a:r>
              <a:rPr kumimoji="0" lang="en-US" altLang="en-US" sz="1200" b="0" i="0" u="none" strike="noStrike" cap="none" normalizeH="0" baseline="0" dirty="0">
                <a:ln>
                  <a:noFill/>
                </a:ln>
                <a:solidFill>
                  <a:schemeClr val="tx1"/>
                </a:solidFill>
                <a:effectLst/>
                <a:latin typeface="Arial" panose="020B0604020202020204" pitchFamily="34" charset="0"/>
              </a:rPr>
              <a:t>Installation in the tunnel and conditioning of the spare S band section  (6 m long) (End 2025) </a:t>
            </a:r>
            <a:r>
              <a:rPr lang="en-US" altLang="en-US" sz="1200" dirty="0">
                <a:latin typeface="Arial" panose="020B0604020202020204" pitchFamily="34" charset="0"/>
              </a:rPr>
              <a:t>) </a:t>
            </a:r>
            <a:r>
              <a:rPr lang="en-US" altLang="en-US" sz="1200" b="1" dirty="0">
                <a:solidFill>
                  <a:srgbClr val="00B050"/>
                </a:solidFill>
                <a:latin typeface="Arial" panose="020B0604020202020204" pitchFamily="34" charset="0"/>
                <a:sym typeface="Wingdings" panose="05000000000000000000" pitchFamily="2" charset="2"/>
              </a:rPr>
              <a:t> install winter 2025, ready for </a:t>
            </a:r>
            <a:r>
              <a:rPr lang="en-US" altLang="en-US" sz="1200" b="1" dirty="0" err="1">
                <a:solidFill>
                  <a:srgbClr val="00B050"/>
                </a:solidFill>
                <a:latin typeface="Arial" panose="020B0604020202020204" pitchFamily="34" charset="0"/>
                <a:sym typeface="Wingdings" panose="05000000000000000000" pitchFamily="2" charset="2"/>
              </a:rPr>
              <a:t>cond</a:t>
            </a:r>
            <a:r>
              <a:rPr lang="en-US" altLang="en-US" sz="1200" b="1" dirty="0">
                <a:solidFill>
                  <a:srgbClr val="00B050"/>
                </a:solidFill>
                <a:latin typeface="Arial" panose="020B0604020202020204" pitchFamily="34" charset="0"/>
                <a:sym typeface="Wingdings" panose="05000000000000000000" pitchFamily="2" charset="2"/>
              </a:rPr>
              <a:t> beginning 2026 </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pPr>
            <a:r>
              <a:rPr lang="en-US" altLang="en-US" sz="1200" dirty="0">
                <a:latin typeface="Arial" panose="020B0604020202020204" pitchFamily="34" charset="0"/>
              </a:rPr>
              <a:t>Assembly of the spare gun (second half 2025) ) </a:t>
            </a:r>
            <a:r>
              <a:rPr lang="en-US" altLang="en-US" sz="1200" b="1" dirty="0">
                <a:solidFill>
                  <a:srgbClr val="00B050"/>
                </a:solidFill>
                <a:latin typeface="Arial" panose="020B0604020202020204" pitchFamily="34" charset="0"/>
                <a:sym typeface="Wingdings" panose="05000000000000000000" pitchFamily="2" charset="2"/>
              </a:rPr>
              <a:t> In progress in the </a:t>
            </a:r>
            <a:r>
              <a:rPr lang="en-US" altLang="en-US" sz="1200" b="1" dirty="0" err="1">
                <a:solidFill>
                  <a:srgbClr val="00B050"/>
                </a:solidFill>
                <a:latin typeface="Arial" panose="020B0604020202020204" pitchFamily="34" charset="0"/>
                <a:sym typeface="Wingdings" panose="05000000000000000000" pitchFamily="2" charset="2"/>
              </a:rPr>
              <a:t>linac</a:t>
            </a:r>
            <a:r>
              <a:rPr lang="en-US" altLang="en-US" sz="1200" b="1" dirty="0">
                <a:solidFill>
                  <a:srgbClr val="00B050"/>
                </a:solidFill>
                <a:latin typeface="Arial" panose="020B0604020202020204" pitchFamily="34" charset="0"/>
                <a:sym typeface="Wingdings" panose="05000000000000000000" pitchFamily="2" charset="2"/>
              </a:rPr>
              <a:t> </a:t>
            </a:r>
            <a:r>
              <a:rPr lang="en-US" altLang="en-US" sz="1200" b="1" dirty="0" err="1">
                <a:solidFill>
                  <a:srgbClr val="00B050"/>
                </a:solidFill>
                <a:latin typeface="Arial" panose="020B0604020202020204" pitchFamily="34" charset="0"/>
                <a:sym typeface="Wingdings" panose="05000000000000000000" pitchFamily="2" charset="2"/>
              </a:rPr>
              <a:t>teststand</a:t>
            </a:r>
            <a:r>
              <a:rPr lang="en-US" altLang="en-US" sz="1200" b="1" dirty="0">
                <a:solidFill>
                  <a:srgbClr val="00B050"/>
                </a:solidFill>
                <a:latin typeface="Arial" panose="020B0604020202020204" pitchFamily="34" charset="0"/>
                <a:sym typeface="Wingdings" panose="05000000000000000000" pitchFamily="2" charset="2"/>
              </a:rPr>
              <a:t> End 2025 tested.</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pPr>
            <a:r>
              <a:rPr kumimoji="0" lang="en-US" altLang="en-US" sz="1200" b="0" i="0" u="none" strike="noStrike" cap="none" normalizeH="0" baseline="0" dirty="0">
                <a:ln>
                  <a:noFill/>
                </a:ln>
                <a:solidFill>
                  <a:schemeClr val="tx1"/>
                </a:solidFill>
                <a:effectLst/>
                <a:latin typeface="Arial" panose="020B0604020202020204" pitchFamily="34" charset="0"/>
              </a:rPr>
              <a:t>Installation of the available spare thermo-ionic gun (first half 2026), a beam dump and diagnostics. (To be confirmed) </a:t>
            </a:r>
            <a:r>
              <a:rPr lang="en-US" altLang="en-US" sz="1200" dirty="0">
                <a:latin typeface="Arial" panose="020B0604020202020204" pitchFamily="34" charset="0"/>
              </a:rPr>
              <a:t>) </a:t>
            </a:r>
            <a:r>
              <a:rPr lang="en-US" altLang="en-US" sz="1200" b="1" dirty="0">
                <a:solidFill>
                  <a:srgbClr val="00B050"/>
                </a:solidFill>
                <a:latin typeface="Arial" panose="020B0604020202020204" pitchFamily="34" charset="0"/>
                <a:sym typeface="Wingdings" panose="05000000000000000000" pitchFamily="2" charset="2"/>
              </a:rPr>
              <a:t> Confirmed  second half 2026</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pPr>
            <a:r>
              <a:rPr kumimoji="0" lang="en-US" altLang="en-US" sz="1200" b="0" i="0" u="none" strike="noStrike" cap="none" normalizeH="0" baseline="0" dirty="0">
                <a:ln>
                  <a:noFill/>
                </a:ln>
                <a:solidFill>
                  <a:schemeClr val="tx1"/>
                </a:solidFill>
                <a:effectLst/>
                <a:latin typeface="Arial" panose="020B0604020202020204" pitchFamily="34" charset="0"/>
              </a:rPr>
              <a:t>beam at 125 MeV in the spare section (end of first half 2026) (To be confirmed, ASN for a new </a:t>
            </a:r>
            <a:r>
              <a:rPr kumimoji="0" lang="en-US" altLang="en-US" sz="1200" b="0" i="0" u="none" strike="noStrike" cap="none" normalizeH="0" baseline="0" dirty="0" err="1">
                <a:ln>
                  <a:noFill/>
                </a:ln>
                <a:solidFill>
                  <a:schemeClr val="tx1"/>
                </a:solidFill>
                <a:effectLst/>
                <a:latin typeface="Arial" panose="020B0604020202020204" pitchFamily="34" charset="0"/>
              </a:rPr>
              <a:t>Linac</a:t>
            </a:r>
            <a:r>
              <a:rPr kumimoji="0" lang="en-US" altLang="en-US" sz="1200" b="0" i="0" u="none" strike="noStrike" cap="none" normalizeH="0" baseline="0" dirty="0">
                <a:ln>
                  <a:noFill/>
                </a:ln>
                <a:solidFill>
                  <a:schemeClr val="tx1"/>
                </a:solidFill>
                <a:effectLst/>
                <a:latin typeface="Arial" panose="020B0604020202020204" pitchFamily="34" charset="0"/>
              </a:rPr>
              <a:t> begin 2026)</a:t>
            </a:r>
            <a:r>
              <a:rPr lang="en-US" altLang="en-US" sz="1200" b="1" dirty="0">
                <a:solidFill>
                  <a:srgbClr val="00B050"/>
                </a:solidFill>
                <a:latin typeface="Arial" panose="020B0604020202020204" pitchFamily="34" charset="0"/>
                <a:sym typeface="Wingdings" panose="05000000000000000000" pitchFamily="2" charset="2"/>
              </a:rPr>
              <a:t>  Confirmed  second half 2026. max  energy135 MeV.. Need ASN authorization for a new </a:t>
            </a:r>
            <a:r>
              <a:rPr lang="en-US" altLang="en-US" sz="1200" b="1" dirty="0" err="1">
                <a:solidFill>
                  <a:srgbClr val="00B050"/>
                </a:solidFill>
                <a:latin typeface="Arial" panose="020B0604020202020204" pitchFamily="34" charset="0"/>
                <a:sym typeface="Wingdings" panose="05000000000000000000" pitchFamily="2" charset="2"/>
              </a:rPr>
              <a:t>linac</a:t>
            </a:r>
            <a:r>
              <a:rPr lang="en-US" altLang="en-US" sz="1200" b="1" dirty="0">
                <a:solidFill>
                  <a:srgbClr val="00B050"/>
                </a:solidFill>
                <a:latin typeface="Arial" panose="020B0604020202020204" pitchFamily="34" charset="0"/>
                <a:sym typeface="Wingdings" panose="05000000000000000000" pitchFamily="2" charset="2"/>
              </a:rPr>
              <a:t>.</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pPr>
            <a:r>
              <a:rPr lang="en-US" altLang="en-US" sz="1200" dirty="0">
                <a:latin typeface="Arial" panose="020B0604020202020204" pitchFamily="34" charset="0"/>
              </a:rPr>
              <a:t>Store the S band spare section in the tunnel (end 2026)</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lvl="1" eaLnBrk="0" fontAlgn="base" hangingPunct="0">
              <a:spcBef>
                <a:spcPct val="0"/>
              </a:spcBef>
              <a:spcAft>
                <a:spcPct val="0"/>
              </a:spcAft>
            </a:pPr>
            <a:r>
              <a:rPr kumimoji="0" lang="en-US" altLang="en-US" sz="12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  3) New </a:t>
            </a:r>
            <a:r>
              <a:rPr kumimoji="0" lang="en-US" altLang="en-US" sz="1200" b="0" i="0" u="none" strike="noStrike" cap="none" normalizeH="0" baseline="0" dirty="0" err="1">
                <a:ln>
                  <a:noFill/>
                </a:ln>
                <a:solidFill>
                  <a:schemeClr val="tx1"/>
                </a:solidFill>
                <a:effectLst/>
                <a:latin typeface="Arial" panose="020B0604020202020204" pitchFamily="34" charset="0"/>
              </a:rPr>
              <a:t>Linac</a:t>
            </a:r>
            <a:r>
              <a:rPr kumimoji="0" lang="en-US" altLang="en-US" sz="1200" b="0" i="0" u="none" strike="noStrike" cap="none" normalizeH="0" baseline="0" dirty="0">
                <a:ln>
                  <a:noFill/>
                </a:ln>
                <a:solidFill>
                  <a:schemeClr val="tx1"/>
                </a:solidFill>
                <a:effectLst/>
                <a:latin typeface="Arial" panose="020B0604020202020204" pitchFamily="34" charset="0"/>
              </a:rPr>
              <a:t> demo: COLD C3 operation </a:t>
            </a:r>
            <a:r>
              <a:rPr kumimoji="0" lang="en-US" altLang="en-US" sz="1200" b="0" i="0" u="none" strike="noStrike" cap="none" normalizeH="0" baseline="0" dirty="0" err="1">
                <a:ln>
                  <a:noFill/>
                </a:ln>
                <a:solidFill>
                  <a:schemeClr val="tx1"/>
                </a:solidFill>
                <a:effectLst/>
                <a:latin typeface="Arial" panose="020B0604020202020204" pitchFamily="34" charset="0"/>
              </a:rPr>
              <a:t>linac</a:t>
            </a:r>
            <a:r>
              <a:rPr kumimoji="0" lang="en-US" altLang="en-US" sz="1200" b="0" i="0" u="none" strike="noStrike" cap="none" normalizeH="0" baseline="0" dirty="0">
                <a:ln>
                  <a:noFill/>
                </a:ln>
                <a:solidFill>
                  <a:schemeClr val="tx1"/>
                </a:solidFill>
                <a:effectLst/>
                <a:latin typeface="Arial" panose="020B0604020202020204" pitchFamily="34" charset="0"/>
              </a:rPr>
              <a:t> demonstrator</a:t>
            </a:r>
          </a:p>
          <a:p>
            <a:pPr marL="742950" lvl="1" indent="-285750" eaLnBrk="0" fontAlgn="base" hangingPunct="0">
              <a:spcBef>
                <a:spcPct val="0"/>
              </a:spcBef>
              <a:spcAft>
                <a:spcPct val="0"/>
              </a:spcAft>
              <a:buFont typeface="Arial" panose="020B0604020202020204" pitchFamily="34" charset="0"/>
              <a:buChar char="•"/>
            </a:pPr>
            <a:r>
              <a:rPr kumimoji="0" lang="en-US" altLang="en-US" sz="1200" b="0" i="0" u="none" strike="noStrike" cap="none" normalizeH="0" baseline="0" dirty="0">
                <a:ln>
                  <a:noFill/>
                </a:ln>
                <a:solidFill>
                  <a:schemeClr val="tx1"/>
                </a:solidFill>
                <a:effectLst/>
                <a:latin typeface="Arial" panose="020B0604020202020204" pitchFamily="34" charset="0"/>
              </a:rPr>
              <a:t>Installation of the INFN  photo gun and (5-6MeV) including the laser system (End2026, description to provide) </a:t>
            </a:r>
            <a:r>
              <a:rPr lang="en-US" altLang="en-US" sz="1200" dirty="0">
                <a:latin typeface="Arial" panose="020B0604020202020204" pitchFamily="34" charset="0"/>
              </a:rPr>
              <a:t>) </a:t>
            </a:r>
            <a:r>
              <a:rPr lang="en-US" altLang="en-US" sz="1200" b="1" dirty="0">
                <a:solidFill>
                  <a:srgbClr val="00B050"/>
                </a:solidFill>
                <a:latin typeface="Arial" panose="020B0604020202020204" pitchFamily="34" charset="0"/>
                <a:sym typeface="Wingdings" panose="05000000000000000000" pitchFamily="2" charset="2"/>
              </a:rPr>
              <a:t> 2028 </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pPr>
            <a:r>
              <a:rPr kumimoji="0" lang="en-US" altLang="en-US" sz="1200" b="0" i="0" u="none" strike="noStrike" cap="none" normalizeH="0" baseline="0" dirty="0">
                <a:ln>
                  <a:noFill/>
                </a:ln>
                <a:solidFill>
                  <a:schemeClr val="tx1"/>
                </a:solidFill>
                <a:effectLst/>
                <a:latin typeface="Arial" panose="020B0604020202020204" pitchFamily="34" charset="0"/>
              </a:rPr>
              <a:t>Upgrade and Instillation of modulator 0 for the gun (Beginning 2027)</a:t>
            </a:r>
            <a:r>
              <a:rPr lang="en-US" altLang="en-US" sz="1200" dirty="0">
                <a:latin typeface="Arial" panose="020B0604020202020204" pitchFamily="34" charset="0"/>
              </a:rPr>
              <a:t> ) </a:t>
            </a:r>
            <a:r>
              <a:rPr lang="en-US" altLang="en-US" sz="1200" b="1" dirty="0">
                <a:solidFill>
                  <a:srgbClr val="00B050"/>
                </a:solidFill>
                <a:latin typeface="Arial" panose="020B0604020202020204" pitchFamily="34" charset="0"/>
                <a:sym typeface="Wingdings" panose="05000000000000000000" pitchFamily="2" charset="2"/>
              </a:rPr>
              <a:t> Dedicated modulator ordered </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pPr>
            <a:r>
              <a:rPr kumimoji="0" lang="en-US" altLang="en-US" sz="1200" b="0" i="0" u="none" strike="noStrike" cap="none" normalizeH="0" baseline="0" dirty="0">
                <a:ln>
                  <a:noFill/>
                </a:ln>
                <a:solidFill>
                  <a:schemeClr val="tx1"/>
                </a:solidFill>
                <a:effectLst/>
                <a:latin typeface="Arial" panose="020B0604020202020204" pitchFamily="34" charset="0"/>
              </a:rPr>
              <a:t>Installation of C band section in place of the S band (2 cells of 1 m) (First half 2027) </a:t>
            </a:r>
            <a:r>
              <a:rPr lang="en-US" altLang="en-US" sz="1200" dirty="0">
                <a:latin typeface="Arial" panose="020B0604020202020204" pitchFamily="34" charset="0"/>
              </a:rPr>
              <a:t>) </a:t>
            </a:r>
            <a:r>
              <a:rPr lang="en-US" altLang="en-US" sz="1200" b="1" dirty="0">
                <a:solidFill>
                  <a:srgbClr val="00B050"/>
                </a:solidFill>
                <a:latin typeface="Arial" panose="020B0604020202020204" pitchFamily="34" charset="0"/>
                <a:sym typeface="Wingdings" panose="05000000000000000000" pitchFamily="2" charset="2"/>
              </a:rPr>
              <a:t> Confirmed </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pPr>
            <a:r>
              <a:rPr kumimoji="0" lang="en-US" altLang="en-US" sz="1200" b="0" i="0" u="none" strike="noStrike" cap="none" normalizeH="0" baseline="0" dirty="0">
                <a:ln>
                  <a:noFill/>
                </a:ln>
                <a:solidFill>
                  <a:schemeClr val="tx1"/>
                </a:solidFill>
                <a:effectLst/>
                <a:latin typeface="Arial" panose="020B0604020202020204" pitchFamily="34" charset="0"/>
              </a:rPr>
              <a:t>Installation of a new </a:t>
            </a:r>
            <a:r>
              <a:rPr lang="en-US" altLang="en-US" sz="1200" dirty="0" err="1">
                <a:latin typeface="Arial" panose="020B0604020202020204" pitchFamily="34" charset="0"/>
              </a:rPr>
              <a:t>S</a:t>
            </a:r>
            <a:r>
              <a:rPr kumimoji="0" lang="en-US" altLang="en-US" sz="1200" b="0" i="0" u="none" strike="noStrike" cap="none" normalizeH="0" baseline="0" dirty="0" err="1">
                <a:ln>
                  <a:noFill/>
                </a:ln>
                <a:solidFill>
                  <a:schemeClr val="tx1"/>
                </a:solidFill>
                <a:effectLst/>
                <a:latin typeface="Arial" panose="020B0604020202020204" pitchFamily="34" charset="0"/>
              </a:rPr>
              <a:t>candinova</a:t>
            </a:r>
            <a:r>
              <a:rPr kumimoji="0" lang="en-US" altLang="en-US" sz="1200" b="0" i="0" u="none" strike="noStrike" cap="none" normalizeH="0" baseline="0" dirty="0">
                <a:ln>
                  <a:noFill/>
                </a:ln>
                <a:solidFill>
                  <a:schemeClr val="tx1"/>
                </a:solidFill>
                <a:effectLst/>
                <a:latin typeface="Arial" panose="020B0604020202020204" pitchFamily="34" charset="0"/>
              </a:rPr>
              <a:t> modulator  for section powering (First half 2027, ASN authorization for klystron,</a:t>
            </a:r>
            <a:r>
              <a:rPr kumimoji="0" lang="en-US" altLang="en-US" sz="1200" b="0" i="0" u="none" strike="noStrike" cap="none" normalizeH="0" dirty="0">
                <a:ln>
                  <a:noFill/>
                </a:ln>
                <a:solidFill>
                  <a:schemeClr val="tx1"/>
                </a:solidFill>
                <a:effectLst/>
                <a:latin typeface="Arial" panose="020B0604020202020204" pitchFamily="34" charset="0"/>
              </a:rPr>
              <a:t> begin 2027</a:t>
            </a:r>
            <a:r>
              <a:rPr kumimoji="0" lang="en-US" altLang="en-US" sz="1200" b="0" i="0" u="none" strike="noStrike" cap="none" normalizeH="0" baseline="0" dirty="0">
                <a:ln>
                  <a:noFill/>
                </a:ln>
                <a:solidFill>
                  <a:schemeClr val="tx1"/>
                </a:solidFill>
                <a:effectLst/>
                <a:latin typeface="Arial" panose="020B0604020202020204" pitchFamily="34" charset="0"/>
              </a:rPr>
              <a:t>) </a:t>
            </a:r>
            <a:r>
              <a:rPr lang="en-US" altLang="en-US" sz="1200" dirty="0">
                <a:latin typeface="Arial" panose="020B0604020202020204" pitchFamily="34" charset="0"/>
              </a:rPr>
              <a:t>) </a:t>
            </a:r>
            <a:r>
              <a:rPr lang="en-US" altLang="en-US" sz="1200" b="1" dirty="0">
                <a:solidFill>
                  <a:srgbClr val="00B050"/>
                </a:solidFill>
                <a:latin typeface="Arial" panose="020B0604020202020204" pitchFamily="34" charset="0"/>
                <a:sym typeface="Wingdings" panose="05000000000000000000" pitchFamily="2" charset="2"/>
              </a:rPr>
              <a:t> Confirmed </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pPr>
            <a:r>
              <a:rPr kumimoji="0" lang="en-US" altLang="en-US" sz="1200" b="0" i="0" u="none" strike="noStrike" cap="none" normalizeH="0" baseline="0" dirty="0" err="1">
                <a:ln>
                  <a:noFill/>
                </a:ln>
                <a:solidFill>
                  <a:schemeClr val="tx1"/>
                </a:solidFill>
                <a:effectLst/>
                <a:latin typeface="Arial" panose="020B0604020202020204" pitchFamily="34" charset="0"/>
              </a:rPr>
              <a:t>Rf</a:t>
            </a:r>
            <a:r>
              <a:rPr kumimoji="0" lang="en-US" altLang="en-US" sz="1200" b="0" i="0" u="none" strike="noStrike" cap="none" normalizeH="0" baseline="0" dirty="0">
                <a:ln>
                  <a:noFill/>
                </a:ln>
                <a:solidFill>
                  <a:schemeClr val="tx1"/>
                </a:solidFill>
                <a:effectLst/>
                <a:latin typeface="Arial" panose="020B0604020202020204" pitchFamily="34" charset="0"/>
              </a:rPr>
              <a:t> conditioning of C band section (Mid 2027)</a:t>
            </a:r>
            <a:r>
              <a:rPr lang="en-US" altLang="en-US" sz="1200" dirty="0">
                <a:latin typeface="Arial" panose="020B0604020202020204" pitchFamily="34" charset="0"/>
              </a:rPr>
              <a:t> ) </a:t>
            </a:r>
            <a:r>
              <a:rPr lang="en-US" altLang="en-US" sz="1200" b="1" dirty="0">
                <a:solidFill>
                  <a:srgbClr val="00B050"/>
                </a:solidFill>
                <a:latin typeface="Arial" panose="020B0604020202020204" pitchFamily="34" charset="0"/>
                <a:sym typeface="Wingdings" panose="05000000000000000000" pitchFamily="2" charset="2"/>
              </a:rPr>
              <a:t> Confirmed </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pPr>
            <a:r>
              <a:rPr kumimoji="0" lang="en-US" altLang="en-US" sz="1200" b="0" i="0" u="none" strike="noStrike" cap="none" normalizeH="0" baseline="0" dirty="0">
                <a:ln>
                  <a:noFill/>
                </a:ln>
                <a:solidFill>
                  <a:schemeClr val="tx1"/>
                </a:solidFill>
                <a:effectLst/>
                <a:latin typeface="Arial" panose="020B0604020202020204" pitchFamily="34" charset="0"/>
              </a:rPr>
              <a:t>Beam in the C band section at 150 MeV max (</a:t>
            </a:r>
            <a:r>
              <a:rPr lang="en-US" altLang="en-US" sz="1200" dirty="0">
                <a:latin typeface="Arial" panose="020B0604020202020204" pitchFamily="34" charset="0"/>
              </a:rPr>
              <a:t>Beginning 2028, ASN for a new </a:t>
            </a:r>
            <a:r>
              <a:rPr lang="en-US" altLang="en-US" sz="1200" dirty="0" err="1">
                <a:latin typeface="Arial" panose="020B0604020202020204" pitchFamily="34" charset="0"/>
              </a:rPr>
              <a:t>Linac</a:t>
            </a:r>
            <a:r>
              <a:rPr lang="en-US" altLang="en-US" sz="1200" dirty="0">
                <a:latin typeface="Arial" panose="020B0604020202020204" pitchFamily="34" charset="0"/>
              </a:rPr>
              <a:t> begin 2027 ) ) </a:t>
            </a:r>
            <a:r>
              <a:rPr lang="en-US" altLang="en-US" sz="1200" b="1" dirty="0">
                <a:solidFill>
                  <a:srgbClr val="00B050"/>
                </a:solidFill>
                <a:latin typeface="Arial" panose="020B0604020202020204" pitchFamily="34" charset="0"/>
                <a:sym typeface="Wingdings" panose="05000000000000000000" pitchFamily="2" charset="2"/>
              </a:rPr>
              <a:t> Probably beginning 2029 </a:t>
            </a:r>
            <a:endParaRPr lang="en-US" altLang="en-US" sz="1200" dirty="0">
              <a:latin typeface="Arial" panose="020B0604020202020204" pitchFamily="34" charset="0"/>
            </a:endParaRPr>
          </a:p>
          <a:p>
            <a:pPr lvl="1" eaLnBrk="0" fontAlgn="base" hangingPunct="0">
              <a:spcBef>
                <a:spcPct val="0"/>
              </a:spcBef>
              <a:spcAft>
                <a:spcPct val="0"/>
              </a:spcAft>
            </a:pPr>
            <a:endParaRPr lang="en-US" altLang="en-US" sz="1200" dirty="0">
              <a:latin typeface="Arial" panose="020B0604020202020204" pitchFamily="34" charset="0"/>
            </a:endParaRPr>
          </a:p>
          <a:p>
            <a:pPr lvl="0" eaLnBrk="0" fontAlgn="base" hangingPunct="0">
              <a:spcBef>
                <a:spcPct val="0"/>
              </a:spcBef>
              <a:spcAft>
                <a:spcPct val="0"/>
              </a:spcAft>
            </a:pPr>
            <a:r>
              <a:rPr lang="en-US" altLang="en-US" sz="1200" dirty="0">
                <a:latin typeface="Arial" panose="020B0604020202020204" pitchFamily="34" charset="0"/>
              </a:rPr>
              <a:t>  4) Full energy </a:t>
            </a:r>
            <a:r>
              <a:rPr lang="en-US" altLang="en-US" sz="1200" dirty="0" err="1">
                <a:latin typeface="Arial" panose="020B0604020202020204" pitchFamily="34" charset="0"/>
              </a:rPr>
              <a:t>linac</a:t>
            </a:r>
            <a:r>
              <a:rPr lang="en-US" altLang="en-US" sz="1200" dirty="0">
                <a:latin typeface="Arial" panose="020B0604020202020204" pitchFamily="34" charset="0"/>
              </a:rPr>
              <a:t> injector preparation</a:t>
            </a:r>
          </a:p>
          <a:p>
            <a:pPr marL="742950" lvl="1" indent="-285750" eaLnBrk="0" fontAlgn="base" hangingPunct="0">
              <a:spcBef>
                <a:spcPct val="0"/>
              </a:spcBef>
              <a:spcAft>
                <a:spcPct val="0"/>
              </a:spcAft>
              <a:buFont typeface="Arial" panose="020B0604020202020204" pitchFamily="34" charset="0"/>
              <a:buChar char="•"/>
            </a:pPr>
            <a:r>
              <a:rPr lang="en-US" altLang="en-US" sz="1200" dirty="0">
                <a:latin typeface="Arial" panose="020B0604020202020204" pitchFamily="34" charset="0"/>
              </a:rPr>
              <a:t>Project specification  and CDR (End 2026-mid 2027) ) </a:t>
            </a:r>
            <a:r>
              <a:rPr lang="en-US" altLang="en-US" sz="1200" b="1" dirty="0">
                <a:solidFill>
                  <a:srgbClr val="00B050"/>
                </a:solidFill>
                <a:latin typeface="Arial" panose="020B0604020202020204" pitchFamily="34" charset="0"/>
                <a:sym typeface="Wingdings" panose="05000000000000000000" pitchFamily="2" charset="2"/>
              </a:rPr>
              <a:t> in progress </a:t>
            </a:r>
            <a:endParaRPr lang="en-US" altLang="en-US" sz="1200" dirty="0">
              <a:latin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pPr>
            <a:r>
              <a:rPr lang="en-US" altLang="en-US" sz="1200" dirty="0">
                <a:latin typeface="Arial" panose="020B0604020202020204" pitchFamily="34" charset="0"/>
              </a:rPr>
              <a:t>300 to 500 MeV </a:t>
            </a:r>
            <a:r>
              <a:rPr lang="en-US" altLang="en-US" sz="1200" dirty="0" err="1">
                <a:latin typeface="Arial" panose="020B0604020202020204" pitchFamily="34" charset="0"/>
              </a:rPr>
              <a:t>linac</a:t>
            </a:r>
            <a:r>
              <a:rPr lang="en-US" altLang="en-US" sz="1200" dirty="0">
                <a:latin typeface="Arial" panose="020B0604020202020204" pitchFamily="34" charset="0"/>
              </a:rPr>
              <a:t> for injection into the Booster for full validation of the technology (To be confirmed, Medium Term Plan if demo successful) ) </a:t>
            </a:r>
            <a:r>
              <a:rPr lang="en-US" altLang="en-US" sz="1200" b="1" dirty="0">
                <a:solidFill>
                  <a:srgbClr val="00B050"/>
                </a:solidFill>
                <a:latin typeface="Arial" panose="020B0604020202020204" pitchFamily="34" charset="0"/>
                <a:sym typeface="Wingdings" panose="05000000000000000000" pitchFamily="2" charset="2"/>
              </a:rPr>
              <a:t> Project at 325 MeV to inject in the booster Confirmed for 2030 if all other phases are successful</a:t>
            </a:r>
            <a:endParaRPr lang="en-US" altLang="en-US" sz="1200" dirty="0">
              <a:latin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pPr>
            <a:r>
              <a:rPr lang="en-US" altLang="en-US" sz="1200" dirty="0">
                <a:latin typeface="Arial" panose="020B0604020202020204" pitchFamily="34" charset="0"/>
              </a:rPr>
              <a:t>Full energy </a:t>
            </a:r>
            <a:r>
              <a:rPr lang="en-US" altLang="en-US" sz="1200" dirty="0" err="1">
                <a:latin typeface="Arial" panose="020B0604020202020204" pitchFamily="34" charset="0"/>
              </a:rPr>
              <a:t>linac</a:t>
            </a:r>
            <a:r>
              <a:rPr lang="en-US" altLang="en-US" sz="1200" dirty="0">
                <a:latin typeface="Arial" panose="020B0604020202020204" pitchFamily="34" charset="0"/>
              </a:rPr>
              <a:t> including new infrastructure (To be endorsed by council, Long Term Plan)</a:t>
            </a:r>
          </a:p>
        </p:txBody>
      </p:sp>
    </p:spTree>
    <p:extLst>
      <p:ext uri="{BB962C8B-B14F-4D97-AF65-F5344CB8AC3E}">
        <p14:creationId xmlns:p14="http://schemas.microsoft.com/office/powerpoint/2010/main" val="24143584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Preparation meeting 2 September</a:t>
            </a:r>
            <a:endParaRPr lang="en-GB" dirty="0"/>
          </a:p>
        </p:txBody>
      </p:sp>
      <p:sp>
        <p:nvSpPr>
          <p:cNvPr id="3" name="Slide Number Placeholder 2"/>
          <p:cNvSpPr>
            <a:spLocks noGrp="1"/>
          </p:cNvSpPr>
          <p:nvPr>
            <p:ph type="sldNum" sz="quarter" idx="11"/>
          </p:nvPr>
        </p:nvSpPr>
        <p:spPr/>
        <p:txBody>
          <a:bodyPr/>
          <a:lstStyle/>
          <a:p>
            <a:r>
              <a:rPr lang="en-US" smtClean="0">
                <a:solidFill>
                  <a:srgbClr val="132577"/>
                </a:solidFill>
              </a:rPr>
              <a:t>Page </a:t>
            </a:r>
            <a:fld id="{733122C9-A0B9-462F-8757-0847AD287B63}" type="slidenum">
              <a:rPr lang="en-US" smtClean="0">
                <a:solidFill>
                  <a:srgbClr val="132577"/>
                </a:solidFill>
              </a:rPr>
              <a:pPr/>
              <a:t>15</a:t>
            </a:fld>
            <a:endParaRPr lang="en-US">
              <a:solidFill>
                <a:srgbClr val="132577"/>
              </a:solidFill>
            </a:endParaRPr>
          </a:p>
        </p:txBody>
      </p:sp>
      <p:sp>
        <p:nvSpPr>
          <p:cNvPr id="4" name="Rectangle 3"/>
          <p:cNvSpPr/>
          <p:nvPr/>
        </p:nvSpPr>
        <p:spPr>
          <a:xfrm>
            <a:off x="264002" y="789981"/>
            <a:ext cx="12057793" cy="5909310"/>
          </a:xfrm>
          <a:prstGeom prst="rect">
            <a:avLst/>
          </a:prstGeom>
        </p:spPr>
        <p:txBody>
          <a:bodyPr wrap="square">
            <a:spAutoFit/>
          </a:bodyPr>
          <a:lstStyle/>
          <a:p>
            <a:pPr>
              <a:tabLst>
                <a:tab pos="1166813" algn="l"/>
              </a:tabLst>
            </a:pPr>
            <a:r>
              <a:rPr lang="en-US" sz="1400" i="1" dirty="0" smtClean="0"/>
              <a:t>Deliverable 2 :</a:t>
            </a:r>
            <a:r>
              <a:rPr lang="en-US" sz="1400" b="1" i="1" u="sng" dirty="0" smtClean="0"/>
              <a:t>test </a:t>
            </a:r>
            <a:r>
              <a:rPr lang="en-US" sz="1400" b="1" i="1" u="sng" dirty="0"/>
              <a:t>of the spare cavity with beam </a:t>
            </a:r>
            <a:r>
              <a:rPr lang="en-US" sz="1400" i="1" dirty="0" smtClean="0"/>
              <a:t>at </a:t>
            </a:r>
            <a:r>
              <a:rPr lang="en-US" sz="1400" i="1" dirty="0"/>
              <a:t>135 </a:t>
            </a:r>
            <a:r>
              <a:rPr lang="en-US" sz="1400" i="1" dirty="0" smtClean="0"/>
              <a:t>MeV by end 2026  /  mid 2027 latest</a:t>
            </a:r>
            <a:endParaRPr lang="en-US" sz="1400" i="1" dirty="0"/>
          </a:p>
          <a:p>
            <a:pPr>
              <a:tabLst>
                <a:tab pos="1166813" algn="l"/>
              </a:tabLst>
            </a:pPr>
            <a:r>
              <a:rPr lang="en-US" sz="1400" dirty="0"/>
              <a:t>    Pro:    </a:t>
            </a:r>
            <a:r>
              <a:rPr lang="en-US" sz="1400" dirty="0" smtClean="0"/>
              <a:t>	Section </a:t>
            </a:r>
            <a:r>
              <a:rPr lang="en-US" sz="1400" dirty="0"/>
              <a:t>fully validated</a:t>
            </a:r>
            <a:br>
              <a:rPr lang="en-US" sz="1400" dirty="0"/>
            </a:br>
            <a:r>
              <a:rPr lang="en-US" sz="1400" dirty="0"/>
              <a:t>                </a:t>
            </a:r>
            <a:r>
              <a:rPr lang="en-US" sz="1400" dirty="0" smtClean="0"/>
              <a:t>	</a:t>
            </a:r>
            <a:r>
              <a:rPr lang="en-US" sz="1400" dirty="0" err="1" smtClean="0"/>
              <a:t>Linac</a:t>
            </a:r>
            <a:r>
              <a:rPr lang="en-US" sz="1400" dirty="0" smtClean="0"/>
              <a:t> </a:t>
            </a:r>
            <a:r>
              <a:rPr lang="en-US" sz="1400" dirty="0"/>
              <a:t>+ other staff training more efficient</a:t>
            </a:r>
            <a:br>
              <a:rPr lang="en-US" sz="1400" dirty="0"/>
            </a:br>
            <a:r>
              <a:rPr lang="en-US" sz="1400" dirty="0"/>
              <a:t>                </a:t>
            </a:r>
            <a:r>
              <a:rPr lang="en-US" sz="1400" dirty="0" smtClean="0"/>
              <a:t>	Anticipation </a:t>
            </a:r>
            <a:r>
              <a:rPr lang="en-US" sz="1400" dirty="0"/>
              <a:t>of the beam test of COLD </a:t>
            </a:r>
            <a:r>
              <a:rPr lang="en-US" sz="1400" dirty="0" smtClean="0"/>
              <a:t>project</a:t>
            </a:r>
          </a:p>
          <a:p>
            <a:pPr>
              <a:tabLst>
                <a:tab pos="1166813" algn="l"/>
              </a:tabLst>
            </a:pPr>
            <a:r>
              <a:rPr lang="en-US" sz="1400" dirty="0" smtClean="0"/>
              <a:t>	</a:t>
            </a:r>
            <a:r>
              <a:rPr lang="en-US" sz="1400" dirty="0" smtClean="0">
                <a:solidFill>
                  <a:schemeClr val="accent1">
                    <a:lumMod val="40000"/>
                    <a:lumOff val="60000"/>
                  </a:schemeClr>
                </a:solidFill>
              </a:rPr>
              <a:t>Check </a:t>
            </a:r>
            <a:r>
              <a:rPr lang="en-US" sz="1400" dirty="0">
                <a:solidFill>
                  <a:schemeClr val="accent1">
                    <a:lumMod val="40000"/>
                    <a:lumOff val="60000"/>
                  </a:schemeClr>
                </a:solidFill>
              </a:rPr>
              <a:t>&amp; confirm of safety with the measurement result at the condition of real beam (simulation vs measurement);</a:t>
            </a:r>
          </a:p>
          <a:p>
            <a:pPr>
              <a:tabLst>
                <a:tab pos="1166813" algn="l"/>
              </a:tabLst>
            </a:pPr>
            <a:r>
              <a:rPr lang="en-US" sz="1400" dirty="0" smtClean="0">
                <a:solidFill>
                  <a:schemeClr val="accent1">
                    <a:lumMod val="40000"/>
                    <a:lumOff val="60000"/>
                  </a:schemeClr>
                </a:solidFill>
              </a:rPr>
              <a:t>	Test </a:t>
            </a:r>
            <a:r>
              <a:rPr lang="en-US" sz="1400" dirty="0">
                <a:solidFill>
                  <a:schemeClr val="accent1">
                    <a:lumMod val="40000"/>
                    <a:lumOff val="60000"/>
                  </a:schemeClr>
                </a:solidFill>
              </a:rPr>
              <a:t>and validate diagnostics, controls, infrastructures, </a:t>
            </a:r>
            <a:r>
              <a:rPr lang="en-US" sz="1400" dirty="0" err="1">
                <a:solidFill>
                  <a:schemeClr val="accent1">
                    <a:lumMod val="40000"/>
                    <a:lumOff val="60000"/>
                  </a:schemeClr>
                </a:solidFill>
              </a:rPr>
              <a:t>etc</a:t>
            </a:r>
            <a:r>
              <a:rPr lang="en-US" sz="1400" dirty="0">
                <a:solidFill>
                  <a:schemeClr val="accent1">
                    <a:lumMod val="40000"/>
                    <a:lumOff val="60000"/>
                  </a:schemeClr>
                </a:solidFill>
              </a:rPr>
              <a:t>, and commissioning experience for COLD &amp; future </a:t>
            </a:r>
            <a:r>
              <a:rPr lang="en-US" sz="1400" dirty="0" err="1">
                <a:solidFill>
                  <a:schemeClr val="accent1">
                    <a:lumMod val="40000"/>
                    <a:lumOff val="60000"/>
                  </a:schemeClr>
                </a:solidFill>
              </a:rPr>
              <a:t>linac</a:t>
            </a:r>
            <a:r>
              <a:rPr lang="en-US" sz="1400" dirty="0">
                <a:solidFill>
                  <a:schemeClr val="accent1">
                    <a:lumMod val="40000"/>
                    <a:lumOff val="60000"/>
                  </a:schemeClr>
                </a:solidFill>
              </a:rPr>
              <a:t>;</a:t>
            </a:r>
          </a:p>
          <a:p>
            <a:pPr>
              <a:tabLst>
                <a:tab pos="1166813" algn="l"/>
              </a:tabLst>
            </a:pPr>
            <a:r>
              <a:rPr lang="en-US" sz="1400" dirty="0" smtClean="0">
                <a:solidFill>
                  <a:schemeClr val="accent1">
                    <a:lumMod val="40000"/>
                    <a:lumOff val="60000"/>
                  </a:schemeClr>
                </a:solidFill>
              </a:rPr>
              <a:t>	Strengthen </a:t>
            </a:r>
            <a:r>
              <a:rPr lang="en-US" sz="1400" dirty="0">
                <a:solidFill>
                  <a:schemeClr val="accent1">
                    <a:lumMod val="40000"/>
                    <a:lumOff val="60000"/>
                  </a:schemeClr>
                </a:solidFill>
              </a:rPr>
              <a:t>the reason to have new recruitment for </a:t>
            </a:r>
            <a:r>
              <a:rPr lang="en-US" sz="1400" dirty="0" err="1">
                <a:solidFill>
                  <a:schemeClr val="accent1">
                    <a:lumMod val="40000"/>
                    <a:lumOff val="60000"/>
                  </a:schemeClr>
                </a:solidFill>
              </a:rPr>
              <a:t>linac</a:t>
            </a:r>
            <a:r>
              <a:rPr lang="en-US" sz="1400" dirty="0">
                <a:solidFill>
                  <a:schemeClr val="accent1">
                    <a:lumMod val="40000"/>
                    <a:lumOff val="60000"/>
                  </a:schemeClr>
                </a:solidFill>
              </a:rPr>
              <a:t>.</a:t>
            </a:r>
          </a:p>
          <a:p>
            <a:pPr>
              <a:tabLst>
                <a:tab pos="1166813" algn="l"/>
              </a:tabLst>
            </a:pPr>
            <a:r>
              <a:rPr lang="en-US" sz="1400" dirty="0" smtClean="0">
                <a:solidFill>
                  <a:schemeClr val="accent1">
                    <a:lumMod val="40000"/>
                    <a:lumOff val="60000"/>
                  </a:schemeClr>
                </a:solidFill>
              </a:rPr>
              <a:t>	Provide </a:t>
            </a:r>
            <a:r>
              <a:rPr lang="en-US" sz="1400" dirty="0">
                <a:solidFill>
                  <a:schemeClr val="accent1">
                    <a:lumMod val="40000"/>
                    <a:lumOff val="60000"/>
                  </a:schemeClr>
                </a:solidFill>
              </a:rPr>
              <a:t>beam with energy 135 MeV, test and beam condition to the spares. </a:t>
            </a:r>
          </a:p>
          <a:p>
            <a:pPr>
              <a:tabLst>
                <a:tab pos="1166813" algn="l"/>
              </a:tabLst>
            </a:pPr>
            <a:r>
              <a:rPr lang="en-US" sz="1400" dirty="0" smtClean="0">
                <a:solidFill>
                  <a:schemeClr val="accent1">
                    <a:lumMod val="40000"/>
                    <a:lumOff val="60000"/>
                  </a:schemeClr>
                </a:solidFill>
              </a:rPr>
              <a:t>	Be </a:t>
            </a:r>
            <a:r>
              <a:rPr lang="en-US" sz="1400" dirty="0">
                <a:solidFill>
                  <a:schemeClr val="accent1">
                    <a:lumMod val="40000"/>
                    <a:lumOff val="60000"/>
                  </a:schemeClr>
                </a:solidFill>
              </a:rPr>
              <a:t>ready for the any serious failure happened during the current </a:t>
            </a:r>
            <a:r>
              <a:rPr lang="en-US" sz="1400" dirty="0" err="1">
                <a:solidFill>
                  <a:schemeClr val="accent1">
                    <a:lumMod val="40000"/>
                    <a:lumOff val="60000"/>
                  </a:schemeClr>
                </a:solidFill>
              </a:rPr>
              <a:t>linac</a:t>
            </a:r>
            <a:r>
              <a:rPr lang="en-US" sz="1400" dirty="0">
                <a:solidFill>
                  <a:schemeClr val="accent1">
                    <a:lumMod val="40000"/>
                    <a:lumOff val="60000"/>
                  </a:schemeClr>
                </a:solidFill>
              </a:rPr>
              <a:t> operation.</a:t>
            </a:r>
          </a:p>
          <a:p>
            <a:pPr>
              <a:tabLst>
                <a:tab pos="1166813" algn="l"/>
              </a:tabLst>
            </a:pPr>
            <a:r>
              <a:rPr lang="en-US" sz="1400" dirty="0"/>
              <a:t>    Con:    </a:t>
            </a:r>
            <a:r>
              <a:rPr lang="en-US" sz="1400" dirty="0" smtClean="0"/>
              <a:t>	Delay </a:t>
            </a:r>
            <a:r>
              <a:rPr lang="en-US" sz="1400" dirty="0"/>
              <a:t>the start of COLD project</a:t>
            </a:r>
            <a:br>
              <a:rPr lang="en-US" sz="1400" dirty="0"/>
            </a:br>
            <a:r>
              <a:rPr lang="en-US" sz="1400" dirty="0"/>
              <a:t>                </a:t>
            </a:r>
            <a:r>
              <a:rPr lang="en-US" sz="1400" dirty="0" smtClean="0"/>
              <a:t>	Available </a:t>
            </a:r>
            <a:r>
              <a:rPr lang="en-US" sz="1400" dirty="0"/>
              <a:t>staff fully occupied by preparation and performing the test</a:t>
            </a:r>
          </a:p>
          <a:p>
            <a:pPr>
              <a:tabLst>
                <a:tab pos="1166813" algn="l"/>
              </a:tabLst>
            </a:pPr>
            <a:endParaRPr lang="en-US" sz="1400" dirty="0"/>
          </a:p>
          <a:p>
            <a:pPr>
              <a:tabLst>
                <a:tab pos="1166813" algn="l"/>
              </a:tabLst>
            </a:pPr>
            <a:r>
              <a:rPr lang="en-US" sz="1400" i="1" dirty="0" smtClean="0"/>
              <a:t>Deliverable 3:</a:t>
            </a:r>
            <a:r>
              <a:rPr lang="en-US" sz="1400" b="1" i="1" u="sng" dirty="0"/>
              <a:t>conditioning of </a:t>
            </a:r>
            <a:r>
              <a:rPr lang="en-US" sz="1400" b="1" i="1" u="sng" dirty="0" err="1" smtClean="0"/>
              <a:t>cryomodule</a:t>
            </a:r>
            <a:r>
              <a:rPr lang="en-US" sz="1400" b="1" i="1" u="sng" dirty="0" smtClean="0"/>
              <a:t> C3 </a:t>
            </a:r>
            <a:r>
              <a:rPr lang="en-US" sz="1400" i="1" dirty="0" smtClean="0"/>
              <a:t> </a:t>
            </a:r>
            <a:r>
              <a:rPr lang="en-US" sz="1400" i="1" dirty="0"/>
              <a:t>Pro and con of starting </a:t>
            </a:r>
            <a:r>
              <a:rPr lang="en-US" sz="1400" i="1" dirty="0" smtClean="0"/>
              <a:t>the test  </a:t>
            </a:r>
            <a:r>
              <a:rPr lang="en-US" sz="1400" i="1" dirty="0"/>
              <a:t>while the spare cavity  is still in place</a:t>
            </a:r>
          </a:p>
          <a:p>
            <a:pPr>
              <a:tabLst>
                <a:tab pos="1166813" algn="l"/>
              </a:tabLst>
            </a:pPr>
            <a:r>
              <a:rPr lang="en-US" sz="1400" dirty="0"/>
              <a:t>    Pro:     </a:t>
            </a:r>
            <a:r>
              <a:rPr lang="en-US" sz="1400" dirty="0" smtClean="0"/>
              <a:t>	The </a:t>
            </a:r>
            <a:r>
              <a:rPr lang="en-US" sz="1400" dirty="0"/>
              <a:t>2 projects are independent in time</a:t>
            </a:r>
            <a:br>
              <a:rPr lang="en-US" sz="1400" dirty="0"/>
            </a:br>
            <a:r>
              <a:rPr lang="en-US" sz="1400" dirty="0"/>
              <a:t>                </a:t>
            </a:r>
            <a:r>
              <a:rPr lang="en-US" sz="1400" dirty="0" smtClean="0"/>
              <a:t>	The </a:t>
            </a:r>
            <a:r>
              <a:rPr lang="en-US" sz="1400" dirty="0"/>
              <a:t>test of spare cavity could be finished  correctly</a:t>
            </a:r>
            <a:br>
              <a:rPr lang="en-US" sz="1400" dirty="0"/>
            </a:br>
            <a:r>
              <a:rPr lang="en-US" sz="1400" dirty="0"/>
              <a:t>                 </a:t>
            </a:r>
            <a:r>
              <a:rPr lang="en-US" sz="1400" dirty="0" smtClean="0"/>
              <a:t>	</a:t>
            </a:r>
            <a:r>
              <a:rPr lang="en-US" sz="1400" dirty="0" err="1" smtClean="0"/>
              <a:t>Linac</a:t>
            </a:r>
            <a:r>
              <a:rPr lang="en-US" sz="1400" dirty="0" smtClean="0"/>
              <a:t> </a:t>
            </a:r>
            <a:r>
              <a:rPr lang="en-US" sz="1400" dirty="0"/>
              <a:t>+ other staff can continue development and efficient training</a:t>
            </a:r>
            <a:br>
              <a:rPr lang="en-US" sz="1400" dirty="0"/>
            </a:br>
            <a:r>
              <a:rPr lang="en-US" sz="1400" dirty="0"/>
              <a:t>                 </a:t>
            </a:r>
            <a:r>
              <a:rPr lang="en-US" sz="1400" dirty="0" smtClean="0"/>
              <a:t>	Spare </a:t>
            </a:r>
            <a:r>
              <a:rPr lang="en-US" sz="1400" dirty="0"/>
              <a:t>cavity already in the tunnel in case of need for </a:t>
            </a:r>
            <a:r>
              <a:rPr lang="en-US" sz="1400" dirty="0" smtClean="0"/>
              <a:t>intervention</a:t>
            </a:r>
          </a:p>
          <a:p>
            <a:pPr>
              <a:tabLst>
                <a:tab pos="1166813" algn="l"/>
              </a:tabLst>
            </a:pPr>
            <a:r>
              <a:rPr lang="en-US" sz="1400" dirty="0" smtClean="0"/>
              <a:t>	</a:t>
            </a:r>
            <a:r>
              <a:rPr lang="en-US" sz="1400" dirty="0" smtClean="0">
                <a:solidFill>
                  <a:schemeClr val="accent1">
                    <a:lumMod val="40000"/>
                    <a:lumOff val="60000"/>
                  </a:schemeClr>
                </a:solidFill>
              </a:rPr>
              <a:t>Check </a:t>
            </a:r>
            <a:r>
              <a:rPr lang="en-US" sz="1400" dirty="0">
                <a:solidFill>
                  <a:schemeClr val="accent1">
                    <a:lumMod val="40000"/>
                    <a:lumOff val="60000"/>
                  </a:schemeClr>
                </a:solidFill>
              </a:rPr>
              <a:t>&amp; validate of safety with C3 sections;</a:t>
            </a:r>
          </a:p>
          <a:p>
            <a:pPr>
              <a:tabLst>
                <a:tab pos="1166813" algn="l"/>
              </a:tabLst>
            </a:pPr>
            <a:r>
              <a:rPr lang="en-US" sz="1400" dirty="0" smtClean="0">
                <a:solidFill>
                  <a:schemeClr val="accent1">
                    <a:lumMod val="40000"/>
                    <a:lumOff val="60000"/>
                  </a:schemeClr>
                </a:solidFill>
              </a:rPr>
              <a:t>	Test </a:t>
            </a:r>
            <a:r>
              <a:rPr lang="en-US" sz="1400" dirty="0">
                <a:solidFill>
                  <a:schemeClr val="accent1">
                    <a:lumMod val="40000"/>
                    <a:lumOff val="60000"/>
                  </a:schemeClr>
                </a:solidFill>
              </a:rPr>
              <a:t>and validate all the relevant techniques, especially cryogenics/</a:t>
            </a:r>
            <a:r>
              <a:rPr lang="en-US" sz="1400" dirty="0" err="1">
                <a:solidFill>
                  <a:schemeClr val="accent1">
                    <a:lumMod val="40000"/>
                    <a:lumOff val="60000"/>
                  </a:schemeClr>
                </a:solidFill>
              </a:rPr>
              <a:t>cryomodule</a:t>
            </a:r>
            <a:r>
              <a:rPr lang="en-US" sz="1400" dirty="0">
                <a:solidFill>
                  <a:schemeClr val="accent1">
                    <a:lumMod val="40000"/>
                    <a:lumOff val="60000"/>
                  </a:schemeClr>
                </a:solidFill>
              </a:rPr>
              <a:t> of C3 section.</a:t>
            </a:r>
          </a:p>
          <a:p>
            <a:pPr>
              <a:tabLst>
                <a:tab pos="1166813" algn="l"/>
              </a:tabLst>
            </a:pPr>
            <a:r>
              <a:rPr lang="en-US" sz="1400" dirty="0" smtClean="0">
                <a:solidFill>
                  <a:schemeClr val="accent1">
                    <a:lumMod val="40000"/>
                    <a:lumOff val="60000"/>
                  </a:schemeClr>
                </a:solidFill>
              </a:rPr>
              <a:t>	Validate </a:t>
            </a:r>
            <a:r>
              <a:rPr lang="en-US" sz="1400" dirty="0">
                <a:solidFill>
                  <a:schemeClr val="accent1">
                    <a:lumMod val="40000"/>
                    <a:lumOff val="60000"/>
                  </a:schemeClr>
                </a:solidFill>
              </a:rPr>
              <a:t>beam operation, which is quite critical for the future full energy </a:t>
            </a:r>
            <a:r>
              <a:rPr lang="en-US" sz="1400" dirty="0" err="1">
                <a:solidFill>
                  <a:schemeClr val="accent1">
                    <a:lumMod val="40000"/>
                    <a:lumOff val="60000"/>
                  </a:schemeClr>
                </a:solidFill>
              </a:rPr>
              <a:t>linac</a:t>
            </a:r>
            <a:r>
              <a:rPr lang="en-US" sz="1400" dirty="0">
                <a:solidFill>
                  <a:schemeClr val="accent1">
                    <a:lumMod val="40000"/>
                    <a:lumOff val="60000"/>
                  </a:schemeClr>
                </a:solidFill>
              </a:rPr>
              <a:t>. </a:t>
            </a:r>
          </a:p>
          <a:p>
            <a:pPr>
              <a:tabLst>
                <a:tab pos="1166813" algn="l"/>
              </a:tabLst>
            </a:pPr>
            <a:r>
              <a:rPr lang="en-US" sz="1400" dirty="0" smtClean="0">
                <a:solidFill>
                  <a:schemeClr val="accent1">
                    <a:lumMod val="40000"/>
                    <a:lumOff val="60000"/>
                  </a:schemeClr>
                </a:solidFill>
              </a:rPr>
              <a:t>	Provide </a:t>
            </a:r>
            <a:r>
              <a:rPr lang="en-US" sz="1400" dirty="0">
                <a:solidFill>
                  <a:schemeClr val="accent1">
                    <a:lumMod val="40000"/>
                    <a:lumOff val="60000"/>
                  </a:schemeClr>
                </a:solidFill>
              </a:rPr>
              <a:t>higher beam current for possible injection integrating with the current </a:t>
            </a:r>
            <a:r>
              <a:rPr lang="en-US" sz="1400" dirty="0" err="1">
                <a:solidFill>
                  <a:schemeClr val="accent1">
                    <a:lumMod val="40000"/>
                    <a:lumOff val="60000"/>
                  </a:schemeClr>
                </a:solidFill>
              </a:rPr>
              <a:t>linac</a:t>
            </a:r>
            <a:r>
              <a:rPr lang="en-US" sz="1400" dirty="0">
                <a:solidFill>
                  <a:schemeClr val="accent1">
                    <a:lumMod val="40000"/>
                    <a:lumOff val="60000"/>
                  </a:schemeClr>
                </a:solidFill>
              </a:rPr>
              <a:t>. </a:t>
            </a:r>
          </a:p>
          <a:p>
            <a:pPr>
              <a:tabLst>
                <a:tab pos="1166813" algn="l"/>
              </a:tabLst>
            </a:pPr>
            <a:r>
              <a:rPr lang="en-US" sz="1400" dirty="0" smtClean="0">
                <a:solidFill>
                  <a:schemeClr val="accent1">
                    <a:lumMod val="40000"/>
                    <a:lumOff val="60000"/>
                  </a:schemeClr>
                </a:solidFill>
              </a:rPr>
              <a:t>	Show </a:t>
            </a:r>
            <a:r>
              <a:rPr lang="en-US" sz="1400" dirty="0">
                <a:solidFill>
                  <a:schemeClr val="accent1">
                    <a:lumMod val="40000"/>
                    <a:lumOff val="60000"/>
                  </a:schemeClr>
                </a:solidFill>
              </a:rPr>
              <a:t>the project COLD, with real beam operation, and a complete mastery of C3 technology.</a:t>
            </a:r>
          </a:p>
          <a:p>
            <a:pPr>
              <a:tabLst>
                <a:tab pos="1166813" algn="l"/>
              </a:tabLst>
            </a:pPr>
            <a:r>
              <a:rPr lang="en-US" sz="1400" dirty="0"/>
              <a:t>    Con:    </a:t>
            </a:r>
            <a:r>
              <a:rPr lang="en-US" sz="1400" dirty="0" smtClean="0"/>
              <a:t>	Less </a:t>
            </a:r>
            <a:r>
              <a:rPr lang="en-US" sz="1400" dirty="0"/>
              <a:t>space available for C3 installation</a:t>
            </a:r>
            <a:br>
              <a:rPr lang="en-US" sz="1400" dirty="0"/>
            </a:br>
            <a:r>
              <a:rPr lang="en-US" sz="1400" dirty="0"/>
              <a:t>                </a:t>
            </a:r>
            <a:r>
              <a:rPr lang="en-US" sz="1400" dirty="0" smtClean="0"/>
              <a:t>	People </a:t>
            </a:r>
            <a:r>
              <a:rPr lang="en-US" sz="1400" dirty="0"/>
              <a:t>still occupy by the spare cavity validation while C3 </a:t>
            </a:r>
            <a:r>
              <a:rPr lang="en-US" sz="1400" dirty="0" err="1"/>
              <a:t>istallation</a:t>
            </a:r>
            <a:r>
              <a:rPr lang="en-US" sz="1400" dirty="0"/>
              <a:t> and test</a:t>
            </a:r>
            <a:br>
              <a:rPr lang="en-US" sz="1400" dirty="0"/>
            </a:br>
            <a:r>
              <a:rPr lang="en-US" sz="1400" dirty="0"/>
              <a:t>                </a:t>
            </a:r>
            <a:r>
              <a:rPr lang="en-US" sz="1400" dirty="0" smtClean="0"/>
              <a:t>	Space </a:t>
            </a:r>
            <a:r>
              <a:rPr lang="en-US" sz="1400" dirty="0"/>
              <a:t>(tunnel and Mod hall) more </a:t>
            </a:r>
            <a:r>
              <a:rPr lang="en-US" sz="1400" dirty="0" smtClean="0"/>
              <a:t>crowded</a:t>
            </a:r>
            <a:br>
              <a:rPr lang="en-US" sz="1400" dirty="0" smtClean="0"/>
            </a:br>
            <a:r>
              <a:rPr lang="en-US" sz="1400" dirty="0" smtClean="0"/>
              <a:t>	More handling</a:t>
            </a:r>
            <a:br>
              <a:rPr lang="en-US" sz="1400" dirty="0" smtClean="0"/>
            </a:br>
            <a:r>
              <a:rPr lang="en-US" sz="1400" dirty="0" smtClean="0"/>
              <a:t>	Facilities adaptation</a:t>
            </a:r>
            <a:endParaRPr lang="en-US" sz="1400" dirty="0"/>
          </a:p>
        </p:txBody>
      </p:sp>
      <p:sp>
        <p:nvSpPr>
          <p:cNvPr id="5" name="TextBox 4"/>
          <p:cNvSpPr txBox="1"/>
          <p:nvPr/>
        </p:nvSpPr>
        <p:spPr>
          <a:xfrm>
            <a:off x="7194318" y="2845750"/>
            <a:ext cx="4860231" cy="369332"/>
          </a:xfrm>
          <a:prstGeom prst="rect">
            <a:avLst/>
          </a:prstGeom>
          <a:noFill/>
        </p:spPr>
        <p:txBody>
          <a:bodyPr wrap="square" rtlCol="0">
            <a:spAutoFit/>
          </a:bodyPr>
          <a:lstStyle/>
          <a:p>
            <a:r>
              <a:rPr lang="en-GB" b="1" dirty="0" smtClean="0">
                <a:solidFill>
                  <a:srgbClr val="FF0000"/>
                </a:solidFill>
              </a:rPr>
              <a:t>Decision: Test to be done prior May 2027</a:t>
            </a:r>
            <a:endParaRPr lang="en-GB" b="1" dirty="0">
              <a:solidFill>
                <a:srgbClr val="FF0000"/>
              </a:solidFill>
            </a:endParaRPr>
          </a:p>
        </p:txBody>
      </p:sp>
      <p:sp>
        <p:nvSpPr>
          <p:cNvPr id="6" name="TextBox 5"/>
          <p:cNvSpPr txBox="1"/>
          <p:nvPr/>
        </p:nvSpPr>
        <p:spPr>
          <a:xfrm>
            <a:off x="4067798" y="6220306"/>
            <a:ext cx="6853727" cy="369332"/>
          </a:xfrm>
          <a:prstGeom prst="rect">
            <a:avLst/>
          </a:prstGeom>
          <a:noFill/>
        </p:spPr>
        <p:txBody>
          <a:bodyPr wrap="square" rtlCol="0">
            <a:spAutoFit/>
          </a:bodyPr>
          <a:lstStyle/>
          <a:p>
            <a:r>
              <a:rPr lang="en-GB" b="1" dirty="0" smtClean="0">
                <a:solidFill>
                  <a:srgbClr val="FF0000"/>
                </a:solidFill>
              </a:rPr>
              <a:t>Decision: </a:t>
            </a:r>
            <a:r>
              <a:rPr lang="en-GB" b="1" u="sng" dirty="0" smtClean="0">
                <a:solidFill>
                  <a:srgbClr val="FF0000"/>
                </a:solidFill>
              </a:rPr>
              <a:t>No conditioning in /</a:t>
            </a:r>
            <a:r>
              <a:rPr lang="en-GB" b="1" dirty="0" smtClean="0">
                <a:solidFill>
                  <a:srgbClr val="FF0000"/>
                </a:solidFill>
              </a:rPr>
              <a:t>/ to test with beam of section 0</a:t>
            </a:r>
            <a:endParaRPr lang="en-GB" b="1" dirty="0">
              <a:solidFill>
                <a:srgbClr val="FF0000"/>
              </a:solidFill>
            </a:endParaRPr>
          </a:p>
        </p:txBody>
      </p:sp>
    </p:spTree>
    <p:extLst>
      <p:ext uri="{BB962C8B-B14F-4D97-AF65-F5344CB8AC3E}">
        <p14:creationId xmlns:p14="http://schemas.microsoft.com/office/powerpoint/2010/main" val="2748330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 meeting with safety</a:t>
            </a:r>
            <a:endParaRPr lang="en-GB" dirty="0"/>
          </a:p>
        </p:txBody>
      </p:sp>
      <p:sp>
        <p:nvSpPr>
          <p:cNvPr id="3" name="Slide Number Placeholder 2"/>
          <p:cNvSpPr>
            <a:spLocks noGrp="1"/>
          </p:cNvSpPr>
          <p:nvPr>
            <p:ph type="sldNum" sz="quarter" idx="11"/>
          </p:nvPr>
        </p:nvSpPr>
        <p:spPr/>
        <p:txBody>
          <a:bodyPr/>
          <a:lstStyle/>
          <a:p>
            <a:r>
              <a:rPr lang="en-US" smtClean="0">
                <a:solidFill>
                  <a:srgbClr val="132577"/>
                </a:solidFill>
              </a:rPr>
              <a:t>Page </a:t>
            </a:r>
            <a:fld id="{733122C9-A0B9-462F-8757-0847AD287B63}" type="slidenum">
              <a:rPr lang="en-US" smtClean="0">
                <a:solidFill>
                  <a:srgbClr val="132577"/>
                </a:solidFill>
              </a:rPr>
              <a:pPr/>
              <a:t>16</a:t>
            </a:fld>
            <a:endParaRPr lang="en-US">
              <a:solidFill>
                <a:srgbClr val="132577"/>
              </a:solidFill>
            </a:endParaRPr>
          </a:p>
        </p:txBody>
      </p:sp>
      <p:sp>
        <p:nvSpPr>
          <p:cNvPr id="4" name="Rectangle 3"/>
          <p:cNvSpPr/>
          <p:nvPr/>
        </p:nvSpPr>
        <p:spPr>
          <a:xfrm>
            <a:off x="365761" y="875643"/>
            <a:ext cx="10833463" cy="5424562"/>
          </a:xfrm>
          <a:prstGeom prst="rect">
            <a:avLst/>
          </a:prstGeom>
        </p:spPr>
        <p:txBody>
          <a:bodyPr wrap="square">
            <a:spAutoFit/>
          </a:bodyPr>
          <a:lstStyle/>
          <a:p>
            <a:r>
              <a:rPr lang="en-US" sz="1050" dirty="0" smtClean="0"/>
              <a:t>(</a:t>
            </a:r>
            <a:r>
              <a:rPr lang="en-US" sz="1050" dirty="0"/>
              <a:t>Present: PC,PB, QQ ,PB,MD,SL,JLR)</a:t>
            </a:r>
          </a:p>
          <a:p>
            <a:endParaRPr lang="en-US" sz="1050" dirty="0"/>
          </a:p>
          <a:p>
            <a:r>
              <a:rPr lang="en-US" sz="1050" dirty="0"/>
              <a:t>1) The main topics of the discussion was the justification of the test of the spare section 0 with beam.</a:t>
            </a:r>
          </a:p>
          <a:p>
            <a:endParaRPr lang="en-US" sz="1050" dirty="0"/>
          </a:p>
          <a:p>
            <a:r>
              <a:rPr lang="en-US" sz="1050" dirty="0"/>
              <a:t>We need a strong justification in order to built a new </a:t>
            </a:r>
            <a:r>
              <a:rPr lang="en-US" sz="1050" dirty="0" err="1"/>
              <a:t>linac</a:t>
            </a:r>
            <a:endParaRPr lang="en-US" sz="1050" dirty="0"/>
          </a:p>
          <a:p>
            <a:endParaRPr lang="en-US" sz="1050" dirty="0"/>
          </a:p>
          <a:p>
            <a:r>
              <a:rPr lang="en-US" sz="1050" dirty="0"/>
              <a:t>Part of the  motivation of the test was already in the document provided, here recalled:</a:t>
            </a:r>
          </a:p>
          <a:p>
            <a:endParaRPr lang="en-US" sz="1050" dirty="0"/>
          </a:p>
          <a:p>
            <a:r>
              <a:rPr lang="en-US" sz="1050" dirty="0"/>
              <a:t>Deliverable 2 :test of the spare cavity with beam at 135 MeV by end 2026  /  mid 2027 latest</a:t>
            </a:r>
          </a:p>
          <a:p>
            <a:r>
              <a:rPr lang="en-US" sz="1050" dirty="0"/>
              <a:t>    Pro</a:t>
            </a:r>
            <a:r>
              <a:rPr lang="en-US" sz="1050" dirty="0" smtClean="0"/>
              <a:t>:</a:t>
            </a:r>
            <a:endParaRPr lang="en-US" sz="1050" dirty="0"/>
          </a:p>
          <a:p>
            <a:r>
              <a:rPr lang="en-US" sz="1050" dirty="0"/>
              <a:t>     Section fully </a:t>
            </a:r>
            <a:r>
              <a:rPr lang="en-US" sz="1050" dirty="0" smtClean="0"/>
              <a:t>validated</a:t>
            </a:r>
            <a:endParaRPr lang="en-US" sz="1050" dirty="0"/>
          </a:p>
          <a:p>
            <a:r>
              <a:rPr lang="en-US" sz="1050" dirty="0"/>
              <a:t>    </a:t>
            </a:r>
            <a:r>
              <a:rPr lang="en-US" sz="1050" dirty="0" err="1"/>
              <a:t>Linac</a:t>
            </a:r>
            <a:r>
              <a:rPr lang="en-US" sz="1050" dirty="0"/>
              <a:t> + other staff training more </a:t>
            </a:r>
            <a:r>
              <a:rPr lang="en-US" sz="1050" dirty="0" smtClean="0"/>
              <a:t>efficient                  </a:t>
            </a:r>
            <a:endParaRPr lang="en-US" sz="1050" dirty="0"/>
          </a:p>
          <a:p>
            <a:r>
              <a:rPr lang="en-US" sz="1050" dirty="0"/>
              <a:t>    Anticipation of the beam test of COLD project</a:t>
            </a:r>
          </a:p>
          <a:p>
            <a:r>
              <a:rPr lang="en-US" sz="1050" dirty="0"/>
              <a:t>    Check &amp; confirm  with the measurement result at the condition of real beam (simulation vs measurement);</a:t>
            </a:r>
          </a:p>
          <a:p>
            <a:r>
              <a:rPr lang="en-US" sz="1050" dirty="0"/>
              <a:t>    Test and validate diagnostics, controls, infrastructures, </a:t>
            </a:r>
            <a:r>
              <a:rPr lang="en-US" sz="1050" dirty="0" err="1"/>
              <a:t>etc</a:t>
            </a:r>
            <a:r>
              <a:rPr lang="en-US" sz="1050" dirty="0"/>
              <a:t>, and commissioning experience for COLD &amp; future </a:t>
            </a:r>
            <a:r>
              <a:rPr lang="en-US" sz="1050" dirty="0" err="1"/>
              <a:t>linac</a:t>
            </a:r>
            <a:r>
              <a:rPr lang="en-US" sz="1050" dirty="0"/>
              <a:t>;</a:t>
            </a:r>
          </a:p>
          <a:p>
            <a:r>
              <a:rPr lang="en-US" sz="1050" dirty="0"/>
              <a:t>    Strengthen the reason to have new recruitment for </a:t>
            </a:r>
            <a:r>
              <a:rPr lang="en-US" sz="1050" dirty="0" err="1"/>
              <a:t>linac</a:t>
            </a:r>
            <a:r>
              <a:rPr lang="en-US" sz="1050" dirty="0"/>
              <a:t>.</a:t>
            </a:r>
          </a:p>
          <a:p>
            <a:r>
              <a:rPr lang="en-US" sz="1050" dirty="0"/>
              <a:t>    Provide beam with energy 135 MeV, test and beam condition to the spares. </a:t>
            </a:r>
          </a:p>
          <a:p>
            <a:r>
              <a:rPr lang="en-US" sz="1050" dirty="0"/>
              <a:t>    Be ready for the any serious failure happened during the current </a:t>
            </a:r>
            <a:r>
              <a:rPr lang="en-US" sz="1050" dirty="0" err="1"/>
              <a:t>linac</a:t>
            </a:r>
            <a:r>
              <a:rPr lang="en-US" sz="1050" dirty="0"/>
              <a:t> operation.</a:t>
            </a:r>
          </a:p>
          <a:p>
            <a:endParaRPr lang="en-US" sz="1050" dirty="0"/>
          </a:p>
          <a:p>
            <a:r>
              <a:rPr lang="en-US" sz="1050" dirty="0"/>
              <a:t>    Con:        </a:t>
            </a:r>
          </a:p>
          <a:p>
            <a:r>
              <a:rPr lang="en-US" sz="1050" dirty="0"/>
              <a:t>    Could delay </a:t>
            </a:r>
            <a:r>
              <a:rPr lang="en-US" sz="1050" dirty="0" err="1"/>
              <a:t>delay</a:t>
            </a:r>
            <a:r>
              <a:rPr lang="en-US" sz="1050" dirty="0"/>
              <a:t> the start of COLD </a:t>
            </a:r>
            <a:r>
              <a:rPr lang="en-US" sz="1050" dirty="0" smtClean="0"/>
              <a:t>project                </a:t>
            </a:r>
            <a:endParaRPr lang="en-US" sz="1050" dirty="0"/>
          </a:p>
          <a:p>
            <a:r>
              <a:rPr lang="en-US" sz="1050" dirty="0"/>
              <a:t>    Available staff fully occupied by preparation and performing this test</a:t>
            </a:r>
          </a:p>
          <a:p>
            <a:r>
              <a:rPr lang="en-US" sz="1050" dirty="0" smtClean="0"/>
              <a:t>==&gt; </a:t>
            </a:r>
            <a:r>
              <a:rPr lang="en-US" sz="1050" dirty="0"/>
              <a:t>The objective is not to create a new </a:t>
            </a:r>
            <a:r>
              <a:rPr lang="en-US" sz="1050" dirty="0" err="1"/>
              <a:t>linac</a:t>
            </a:r>
            <a:r>
              <a:rPr lang="en-US" sz="1050" dirty="0"/>
              <a:t> which could be used as a full spare </a:t>
            </a:r>
            <a:r>
              <a:rPr lang="en-US" sz="1050" dirty="0" err="1"/>
              <a:t>linac</a:t>
            </a:r>
            <a:r>
              <a:rPr lang="en-US" sz="1050" dirty="0"/>
              <a:t> but to provide spares fully tested for the existing </a:t>
            </a:r>
            <a:r>
              <a:rPr lang="en-US" sz="1050" dirty="0" err="1"/>
              <a:t>linac</a:t>
            </a:r>
            <a:r>
              <a:rPr lang="en-US" sz="1050" dirty="0"/>
              <a:t>.</a:t>
            </a:r>
          </a:p>
          <a:p>
            <a:r>
              <a:rPr lang="en-US" sz="1050" dirty="0" smtClean="0"/>
              <a:t>==&gt; </a:t>
            </a:r>
            <a:r>
              <a:rPr lang="en-US" sz="1050" dirty="0"/>
              <a:t>If the section see beam it will become an activated equipment to be managed.</a:t>
            </a:r>
          </a:p>
          <a:p>
            <a:r>
              <a:rPr lang="en-US" sz="1050" dirty="0" smtClean="0"/>
              <a:t>==&gt; </a:t>
            </a:r>
            <a:r>
              <a:rPr lang="en-US" sz="1050" dirty="0"/>
              <a:t>If the cavity spare is integrated in a new </a:t>
            </a:r>
            <a:r>
              <a:rPr lang="en-US" sz="1050" dirty="0" err="1"/>
              <a:t>linac</a:t>
            </a:r>
            <a:r>
              <a:rPr lang="en-US" sz="1050" dirty="0"/>
              <a:t> the RF conditioning may be delayed by the necessity to get the full ASNR authorization for this new </a:t>
            </a:r>
            <a:r>
              <a:rPr lang="en-US" sz="1050" dirty="0" err="1" smtClean="0"/>
              <a:t>Linac</a:t>
            </a:r>
            <a:endParaRPr lang="en-US" sz="1050" dirty="0"/>
          </a:p>
          <a:p>
            <a:r>
              <a:rPr lang="en-US" sz="1050" dirty="0"/>
              <a:t>==&gt; </a:t>
            </a:r>
            <a:r>
              <a:rPr lang="en-US" sz="1050" u="sng" dirty="0"/>
              <a:t>shooting toward the entrance of the LINAC is not acceptable (or will be difficult to justify</a:t>
            </a:r>
            <a:r>
              <a:rPr lang="en-US" sz="1050" dirty="0" smtClean="0"/>
              <a:t>)</a:t>
            </a:r>
            <a:endParaRPr lang="en-US" sz="1050" dirty="0"/>
          </a:p>
          <a:p>
            <a:r>
              <a:rPr lang="en-US" sz="1050" dirty="0"/>
              <a:t>==&gt; the ASRN authorization for a new </a:t>
            </a:r>
            <a:r>
              <a:rPr lang="en-US" sz="1050" dirty="0" err="1"/>
              <a:t>Linac</a:t>
            </a:r>
            <a:r>
              <a:rPr lang="en-US" sz="1050" dirty="0"/>
              <a:t> will need 6 month to one year after sending all </a:t>
            </a:r>
            <a:r>
              <a:rPr lang="en-US" sz="1050" dirty="0" smtClean="0"/>
              <a:t>documents</a:t>
            </a:r>
            <a:endParaRPr lang="en-US" sz="1050" dirty="0"/>
          </a:p>
          <a:p>
            <a:r>
              <a:rPr lang="en-US" sz="1050" dirty="0"/>
              <a:t>==&gt; the ASRN authorization for a new </a:t>
            </a:r>
            <a:r>
              <a:rPr lang="en-US" sz="1050" dirty="0" err="1"/>
              <a:t>Linac</a:t>
            </a:r>
            <a:r>
              <a:rPr lang="en-US" sz="1050" dirty="0"/>
              <a:t> will need a full CDR for the </a:t>
            </a:r>
            <a:r>
              <a:rPr lang="en-US" sz="1050" dirty="0" smtClean="0"/>
              <a:t>project</a:t>
            </a:r>
            <a:endParaRPr lang="en-US" sz="1050" dirty="0"/>
          </a:p>
          <a:p>
            <a:r>
              <a:rPr lang="en-US" sz="1050" dirty="0"/>
              <a:t>==&gt; the ASRN authorization for a new </a:t>
            </a:r>
            <a:r>
              <a:rPr lang="en-US" sz="1050" dirty="0" err="1"/>
              <a:t>Linac</a:t>
            </a:r>
            <a:r>
              <a:rPr lang="en-US" sz="1050" dirty="0"/>
              <a:t> will need the definition of the maximum energy and the maximum power</a:t>
            </a:r>
            <a:r>
              <a:rPr lang="en-US" sz="1050" dirty="0" smtClean="0"/>
              <a:t>.</a:t>
            </a:r>
            <a:endParaRPr lang="en-US" sz="1050" dirty="0"/>
          </a:p>
          <a:p>
            <a:r>
              <a:rPr lang="en-US" sz="1050" dirty="0"/>
              <a:t>==&gt; radiation mapping needs the description of the equipment and the 3D drawing of building and </a:t>
            </a:r>
            <a:r>
              <a:rPr lang="en-US" sz="1050" dirty="0" err="1"/>
              <a:t>earthing</a:t>
            </a:r>
            <a:r>
              <a:rPr lang="en-US" sz="1050" dirty="0"/>
              <a:t> (at least profiles)</a:t>
            </a:r>
          </a:p>
          <a:p>
            <a:endParaRPr lang="en-US" sz="1050" dirty="0"/>
          </a:p>
          <a:p>
            <a:r>
              <a:rPr lang="en-US" sz="1050" dirty="0"/>
              <a:t>==&gt; </a:t>
            </a:r>
            <a:r>
              <a:rPr lang="en-US" sz="1050" dirty="0">
                <a:solidFill>
                  <a:srgbClr val="FF0000"/>
                </a:solidFill>
              </a:rPr>
              <a:t>It seems not realistic to write the CDR, to perform the radiation mapping, to get the authorization, to built the </a:t>
            </a:r>
            <a:r>
              <a:rPr lang="en-US" sz="1050" dirty="0" err="1">
                <a:solidFill>
                  <a:srgbClr val="FF0000"/>
                </a:solidFill>
              </a:rPr>
              <a:t>Linac</a:t>
            </a:r>
            <a:r>
              <a:rPr lang="en-US" sz="1050" dirty="0">
                <a:solidFill>
                  <a:srgbClr val="FF0000"/>
                </a:solidFill>
              </a:rPr>
              <a:t>, to condition the section and to use the </a:t>
            </a:r>
            <a:r>
              <a:rPr lang="en-US" sz="1050" dirty="0" err="1">
                <a:solidFill>
                  <a:srgbClr val="FF0000"/>
                </a:solidFill>
              </a:rPr>
              <a:t>linac</a:t>
            </a:r>
            <a:r>
              <a:rPr lang="en-US" sz="1050" dirty="0">
                <a:solidFill>
                  <a:srgbClr val="FF0000"/>
                </a:solidFill>
              </a:rPr>
              <a:t> for at least a few month before dismounting it ==&gt; all this before the start of the cold project (mid </a:t>
            </a:r>
            <a:r>
              <a:rPr lang="en-US" sz="1050" dirty="0" smtClean="0">
                <a:solidFill>
                  <a:srgbClr val="FF0000"/>
                </a:solidFill>
              </a:rPr>
              <a:t>2027</a:t>
            </a:r>
            <a:r>
              <a:rPr lang="en-US" sz="1050" dirty="0">
                <a:solidFill>
                  <a:srgbClr val="FF0000"/>
                </a:solidFill>
              </a:rPr>
              <a:t>)</a:t>
            </a:r>
          </a:p>
        </p:txBody>
      </p:sp>
    </p:spTree>
    <p:extLst>
      <p:ext uri="{BB962C8B-B14F-4D97-AF65-F5344CB8AC3E}">
        <p14:creationId xmlns:p14="http://schemas.microsoft.com/office/powerpoint/2010/main" val="3108522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 meeting with safety</a:t>
            </a:r>
            <a:endParaRPr lang="en-GB" dirty="0"/>
          </a:p>
        </p:txBody>
      </p:sp>
      <p:sp>
        <p:nvSpPr>
          <p:cNvPr id="3" name="Slide Number Placeholder 2"/>
          <p:cNvSpPr>
            <a:spLocks noGrp="1"/>
          </p:cNvSpPr>
          <p:nvPr>
            <p:ph type="sldNum" sz="quarter" idx="11"/>
          </p:nvPr>
        </p:nvSpPr>
        <p:spPr/>
        <p:txBody>
          <a:bodyPr/>
          <a:lstStyle/>
          <a:p>
            <a:r>
              <a:rPr lang="en-US" smtClean="0">
                <a:solidFill>
                  <a:srgbClr val="132577"/>
                </a:solidFill>
              </a:rPr>
              <a:t>Page </a:t>
            </a:r>
            <a:fld id="{733122C9-A0B9-462F-8757-0847AD287B63}" type="slidenum">
              <a:rPr lang="en-US" smtClean="0">
                <a:solidFill>
                  <a:srgbClr val="132577"/>
                </a:solidFill>
              </a:rPr>
              <a:pPr/>
              <a:t>17</a:t>
            </a:fld>
            <a:endParaRPr lang="en-US">
              <a:solidFill>
                <a:srgbClr val="132577"/>
              </a:solidFill>
            </a:endParaRPr>
          </a:p>
        </p:txBody>
      </p:sp>
      <p:sp>
        <p:nvSpPr>
          <p:cNvPr id="4" name="Rectangle 3"/>
          <p:cNvSpPr/>
          <p:nvPr/>
        </p:nvSpPr>
        <p:spPr>
          <a:xfrm>
            <a:off x="264002" y="926738"/>
            <a:ext cx="11205187" cy="5339923"/>
          </a:xfrm>
          <a:prstGeom prst="rect">
            <a:avLst/>
          </a:prstGeom>
        </p:spPr>
        <p:txBody>
          <a:bodyPr wrap="square">
            <a:spAutoFit/>
          </a:bodyPr>
          <a:lstStyle/>
          <a:p>
            <a:r>
              <a:rPr lang="en-US" sz="1100" dirty="0" smtClean="0"/>
              <a:t>2</a:t>
            </a:r>
            <a:r>
              <a:rPr lang="en-US" sz="1100" dirty="0"/>
              <a:t>) RF conditioning of section </a:t>
            </a:r>
            <a:r>
              <a:rPr lang="en-US" sz="1100" dirty="0" smtClean="0"/>
              <a:t>zero</a:t>
            </a:r>
            <a:endParaRPr lang="en-US" sz="1100" dirty="0"/>
          </a:p>
          <a:p>
            <a:r>
              <a:rPr lang="en-US" sz="1100" dirty="0"/>
              <a:t>==&gt; section will arrive end of the year and SAT with RF must be done ASAP</a:t>
            </a:r>
            <a:r>
              <a:rPr lang="en-US" sz="1100" dirty="0" smtClean="0"/>
              <a:t>.</a:t>
            </a:r>
            <a:endParaRPr lang="en-US" sz="1100" dirty="0"/>
          </a:p>
          <a:p>
            <a:r>
              <a:rPr lang="en-US" sz="1100" dirty="0"/>
              <a:t>==&gt; No specific requirement from ASRN if considered as spare for the existing LINAC ...This should be confirmed by </a:t>
            </a:r>
            <a:r>
              <a:rPr lang="en-US" sz="1100" dirty="0" smtClean="0"/>
              <a:t>Paul/Patrick</a:t>
            </a:r>
            <a:endParaRPr lang="en-US" sz="1100" dirty="0"/>
          </a:p>
          <a:p>
            <a:r>
              <a:rPr lang="en-US" sz="1100" dirty="0"/>
              <a:t>==&gt;Declaration to  ASRN is needed if integrated in the new  LINAC and will largely delay the </a:t>
            </a:r>
            <a:r>
              <a:rPr lang="en-US" sz="1100" dirty="0" smtClean="0"/>
              <a:t>SAT</a:t>
            </a:r>
            <a:endParaRPr lang="en-US" sz="1100" dirty="0"/>
          </a:p>
          <a:p>
            <a:r>
              <a:rPr lang="en-US" sz="1100" dirty="0"/>
              <a:t>==&gt; </a:t>
            </a:r>
            <a:r>
              <a:rPr lang="en-US" sz="1100" dirty="0" err="1"/>
              <a:t>Scandinova</a:t>
            </a:r>
            <a:r>
              <a:rPr lang="en-US" sz="1100" dirty="0"/>
              <a:t> modulator 0 will be delivered in October and will be declared in the list of </a:t>
            </a:r>
            <a:r>
              <a:rPr lang="en-US" sz="1100" dirty="0" err="1"/>
              <a:t>Xray</a:t>
            </a:r>
            <a:r>
              <a:rPr lang="en-US" sz="1100" dirty="0"/>
              <a:t> sources (action Patrick, information already provided</a:t>
            </a:r>
            <a:r>
              <a:rPr lang="en-US" sz="1100" dirty="0" smtClean="0"/>
              <a:t>).</a:t>
            </a:r>
            <a:endParaRPr lang="en-US" sz="1100" dirty="0"/>
          </a:p>
          <a:p>
            <a:r>
              <a:rPr lang="en-US" sz="1100" dirty="0"/>
              <a:t>==&gt; Most probably section 0 will never see beam (except if we do the test with beam). We hope not having big failures of the present sections prior the end of COLD phase 2.</a:t>
            </a:r>
          </a:p>
          <a:p>
            <a:endParaRPr lang="en-US" sz="1100" dirty="0"/>
          </a:p>
          <a:p>
            <a:r>
              <a:rPr lang="en-US" sz="1100" dirty="0"/>
              <a:t>3) Radiation </a:t>
            </a:r>
            <a:r>
              <a:rPr lang="en-US" sz="1100" dirty="0" smtClean="0"/>
              <a:t>mapping</a:t>
            </a:r>
            <a:endParaRPr lang="en-US" sz="1100" dirty="0"/>
          </a:p>
          <a:p>
            <a:r>
              <a:rPr lang="en-US" sz="1100" dirty="0"/>
              <a:t> 3D profile of building and earth covering PINJ is needed for the simulation. A meeting took place between BIG/ISDD/ASD on Thursday 11 September</a:t>
            </a:r>
            <a:r>
              <a:rPr lang="en-US" sz="1100" dirty="0" smtClean="0"/>
              <a:t>.</a:t>
            </a:r>
            <a:endParaRPr lang="en-US" sz="1100" dirty="0"/>
          </a:p>
          <a:p>
            <a:r>
              <a:rPr lang="en-US" sz="1100" dirty="0"/>
              <a:t>ISDD (</a:t>
            </a:r>
            <a:r>
              <a:rPr lang="en-US" sz="1100" dirty="0" err="1"/>
              <a:t>Brochard</a:t>
            </a:r>
            <a:r>
              <a:rPr lang="en-US" sz="1100" dirty="0"/>
              <a:t>) is in charge to provide a 3D model of the building including the earth protection</a:t>
            </a:r>
            <a:r>
              <a:rPr lang="en-US" sz="1100" dirty="0" smtClean="0"/>
              <a:t>.</a:t>
            </a:r>
            <a:endParaRPr lang="en-US" sz="1100" dirty="0"/>
          </a:p>
          <a:p>
            <a:r>
              <a:rPr lang="en-US" sz="1100" dirty="0"/>
              <a:t>3D scanning of the external and internal of building should be performed.</a:t>
            </a:r>
          </a:p>
          <a:p>
            <a:endParaRPr lang="en-US" sz="1100" dirty="0"/>
          </a:p>
          <a:p>
            <a:r>
              <a:rPr lang="en-US" sz="1100" dirty="0"/>
              <a:t>4) The different deliverables of Cold project was reviewed</a:t>
            </a:r>
          </a:p>
          <a:p>
            <a:endParaRPr lang="en-US" sz="1100" dirty="0"/>
          </a:p>
          <a:p>
            <a:r>
              <a:rPr lang="en-US" sz="1100" dirty="0"/>
              <a:t>==&gt; the creation of a new LINAC require a CDR, the radiation study and the full justification to be accepted by ASRN (6 months minimum required for ASNR  response</a:t>
            </a:r>
            <a:r>
              <a:rPr lang="en-US" sz="1100" dirty="0" smtClean="0"/>
              <a:t>)</a:t>
            </a:r>
            <a:endParaRPr lang="en-US" sz="1100" dirty="0"/>
          </a:p>
          <a:p>
            <a:r>
              <a:rPr lang="en-US" sz="1100" dirty="0"/>
              <a:t>==&gt; Justification of COLD project in view of a full energy </a:t>
            </a:r>
            <a:r>
              <a:rPr lang="en-US" sz="1100" dirty="0" err="1"/>
              <a:t>linac</a:t>
            </a:r>
            <a:r>
              <a:rPr lang="en-US" sz="1100" dirty="0"/>
              <a:t> injector seems  </a:t>
            </a:r>
            <a:r>
              <a:rPr lang="en-US" sz="1100" dirty="0" smtClean="0"/>
              <a:t>acceptable</a:t>
            </a:r>
            <a:endParaRPr lang="en-US" sz="1100" dirty="0"/>
          </a:p>
          <a:p>
            <a:r>
              <a:rPr lang="en-US" sz="1100" dirty="0"/>
              <a:t> Cold is absolutely needed to validate the technology before launching a full energy </a:t>
            </a:r>
            <a:r>
              <a:rPr lang="en-US" sz="1100" dirty="0" err="1"/>
              <a:t>linac</a:t>
            </a:r>
            <a:r>
              <a:rPr lang="en-US" sz="1100" dirty="0"/>
              <a:t> project. This full energy injector is needed for the next generation storage ring. This test is important for the storage ring community. This long tern vision is shared and supported by the ESRF council. Budget for COLD is endorsed by ESRF management (phase 2 still to be e endorsed in term of budget</a:t>
            </a:r>
            <a:r>
              <a:rPr lang="en-US" sz="1100" dirty="0" smtClean="0"/>
              <a:t>)</a:t>
            </a:r>
            <a:endParaRPr lang="en-US" sz="1100" dirty="0"/>
          </a:p>
          <a:p>
            <a:r>
              <a:rPr lang="en-US" sz="1100" dirty="0"/>
              <a:t>==&gt; Maximum energy and power must be clearly </a:t>
            </a:r>
            <a:r>
              <a:rPr lang="en-US" sz="1100" dirty="0" smtClean="0"/>
              <a:t>defined</a:t>
            </a:r>
            <a:endParaRPr lang="en-US" sz="1100" dirty="0"/>
          </a:p>
          <a:p>
            <a:r>
              <a:rPr lang="en-US" sz="1100" dirty="0"/>
              <a:t>Post meeting information from Simone: For the energies in the authorization please consider 180MeV (simulations 150, theory 167, with margin 180)  and 350 MeV (300 in simulations, 327 in theory, 350 with margin</a:t>
            </a:r>
            <a:r>
              <a:rPr lang="en-US" sz="1100" dirty="0" smtClean="0"/>
              <a:t>).</a:t>
            </a:r>
            <a:endParaRPr lang="en-US" sz="1100" dirty="0"/>
          </a:p>
          <a:p>
            <a:r>
              <a:rPr lang="en-US" sz="1100" dirty="0"/>
              <a:t>==&gt; the total COLD project should be presented to ASNR in details  including Phase2 and the injection in the BOOSTER.</a:t>
            </a:r>
          </a:p>
          <a:p>
            <a:endParaRPr lang="en-US" sz="1100" dirty="0"/>
          </a:p>
          <a:p>
            <a:r>
              <a:rPr lang="en-US" sz="1100" dirty="0"/>
              <a:t>5) It was reminded during the meeting that one RF-unit per year will arrive in the next years. 2025 1st S-band RF-unit, 2026 2nd S-band RF-unit, 2027 C-band RF-unit. The information necessary for the authorization request has been sent to Safety Group on 9th September 2025.</a:t>
            </a:r>
          </a:p>
          <a:p>
            <a:endParaRPr lang="en-US" sz="1100" dirty="0"/>
          </a:p>
          <a:p>
            <a:r>
              <a:rPr lang="en-US" sz="1100" dirty="0"/>
              <a:t>A new meeting will be organized in one month  (between 13 October and 21 October, prior the restart and prior the MAC, please give your availability) with the following topics:    </a:t>
            </a:r>
          </a:p>
          <a:p>
            <a:r>
              <a:rPr lang="en-US" sz="1100" dirty="0"/>
              <a:t>    final decision on the test of section 0 with beam (strong justification to be provided)</a:t>
            </a:r>
          </a:p>
          <a:p>
            <a:r>
              <a:rPr lang="en-US" sz="1100" dirty="0"/>
              <a:t>    Status of 3D profile of buildings</a:t>
            </a:r>
          </a:p>
          <a:p>
            <a:r>
              <a:rPr lang="en-US" sz="1100" dirty="0"/>
              <a:t>    Status of CDR for </a:t>
            </a:r>
            <a:r>
              <a:rPr lang="en-US" sz="1100" dirty="0" smtClean="0"/>
              <a:t>COLD</a:t>
            </a:r>
            <a:endParaRPr lang="en-US" sz="1100" dirty="0"/>
          </a:p>
        </p:txBody>
      </p:sp>
    </p:spTree>
    <p:extLst>
      <p:ext uri="{BB962C8B-B14F-4D97-AF65-F5344CB8AC3E}">
        <p14:creationId xmlns:p14="http://schemas.microsoft.com/office/powerpoint/2010/main" val="3116022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Deliverable 0</a:t>
            </a:r>
            <a:r>
              <a:rPr lang="en-GB" dirty="0"/>
              <a:t>: </a:t>
            </a:r>
            <a:r>
              <a:rPr lang="en-GB" dirty="0" smtClean="0"/>
              <a:t>Injection </a:t>
            </a:r>
            <a:r>
              <a:rPr lang="en-GB" dirty="0"/>
              <a:t>in the booster</a:t>
            </a:r>
          </a:p>
        </p:txBody>
      </p:sp>
      <p:sp>
        <p:nvSpPr>
          <p:cNvPr id="3" name="Slide Number Placeholder 2"/>
          <p:cNvSpPr>
            <a:spLocks noGrp="1"/>
          </p:cNvSpPr>
          <p:nvPr>
            <p:ph type="sldNum" sz="quarter" idx="11"/>
          </p:nvPr>
        </p:nvSpPr>
        <p:spPr/>
        <p:txBody>
          <a:bodyPr/>
          <a:lstStyle/>
          <a:p>
            <a:r>
              <a:rPr lang="en-US">
                <a:solidFill>
                  <a:srgbClr val="132577"/>
                </a:solidFill>
              </a:rPr>
              <a:t>Page </a:t>
            </a:r>
            <a:fld id="{733122C9-A0B9-462F-8757-0847AD287B63}" type="slidenum">
              <a:rPr lang="en-US" smtClean="0">
                <a:solidFill>
                  <a:srgbClr val="132577"/>
                </a:solidFill>
              </a:rPr>
              <a:pPr/>
              <a:t>2</a:t>
            </a:fld>
            <a:endParaRPr lang="en-US">
              <a:solidFill>
                <a:srgbClr val="132577"/>
              </a:solidFill>
            </a:endParaRPr>
          </a:p>
        </p:txBody>
      </p:sp>
      <p:pic>
        <p:nvPicPr>
          <p:cNvPr id="4" name="Picture 3"/>
          <p:cNvPicPr>
            <a:picLocks noChangeAspect="1"/>
          </p:cNvPicPr>
          <p:nvPr/>
        </p:nvPicPr>
        <p:blipFill rotWithShape="1">
          <a:blip r:embed="rId2"/>
          <a:srcRect l="13058" t="13272" r="2185" b="24074"/>
          <a:stretch/>
        </p:blipFill>
        <p:spPr>
          <a:xfrm rot="408752">
            <a:off x="456377" y="1428290"/>
            <a:ext cx="10174663" cy="4220644"/>
          </a:xfrm>
          <a:prstGeom prst="rect">
            <a:avLst/>
          </a:prstGeom>
        </p:spPr>
      </p:pic>
      <p:cxnSp>
        <p:nvCxnSpPr>
          <p:cNvPr id="6" name="Straight Arrow Connector 5"/>
          <p:cNvCxnSpPr/>
          <p:nvPr/>
        </p:nvCxnSpPr>
        <p:spPr>
          <a:xfrm>
            <a:off x="1330001" y="2863229"/>
            <a:ext cx="4860000" cy="0"/>
          </a:xfrm>
          <a:prstGeom prst="straightConnector1">
            <a:avLst/>
          </a:prstGeom>
          <a:ln w="28575">
            <a:solidFill>
              <a:schemeClr val="accent5">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320144" y="3055500"/>
            <a:ext cx="7200000" cy="0"/>
          </a:xfrm>
          <a:prstGeom prst="straightConnector1">
            <a:avLst/>
          </a:prstGeom>
          <a:ln w="28575">
            <a:solidFill>
              <a:schemeClr val="accent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180144" y="2863229"/>
            <a:ext cx="2340000" cy="0"/>
          </a:xfrm>
          <a:prstGeom prst="straightConnector1">
            <a:avLst/>
          </a:prstGeom>
          <a:ln w="28575">
            <a:solidFill>
              <a:schemeClr val="accent1">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533896" y="2863229"/>
            <a:ext cx="957600" cy="0"/>
          </a:xfrm>
          <a:prstGeom prst="straightConnector1">
            <a:avLst/>
          </a:prstGeom>
          <a:ln w="28575">
            <a:solidFill>
              <a:schemeClr val="accent1">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928984" y="2500957"/>
            <a:ext cx="1705765" cy="623410"/>
          </a:xfrm>
          <a:prstGeom prst="rect">
            <a:avLst/>
          </a:prstGeom>
          <a:noFill/>
        </p:spPr>
        <p:txBody>
          <a:bodyPr wrap="square" rtlCol="0">
            <a:spAutoFit/>
          </a:bodyPr>
          <a:lstStyle/>
          <a:p>
            <a:r>
              <a:rPr lang="en-GB" dirty="0">
                <a:solidFill>
                  <a:schemeClr val="accent5">
                    <a:lumMod val="75000"/>
                  </a:schemeClr>
                </a:solidFill>
              </a:rPr>
              <a:t>40.5 m</a:t>
            </a:r>
          </a:p>
        </p:txBody>
      </p:sp>
      <p:sp>
        <p:nvSpPr>
          <p:cNvPr id="14" name="TextBox 13"/>
          <p:cNvSpPr txBox="1"/>
          <p:nvPr/>
        </p:nvSpPr>
        <p:spPr>
          <a:xfrm>
            <a:off x="8755296" y="2508751"/>
            <a:ext cx="1705765" cy="623410"/>
          </a:xfrm>
          <a:prstGeom prst="rect">
            <a:avLst/>
          </a:prstGeom>
          <a:noFill/>
        </p:spPr>
        <p:txBody>
          <a:bodyPr wrap="square" rtlCol="0">
            <a:spAutoFit/>
          </a:bodyPr>
          <a:lstStyle/>
          <a:p>
            <a:r>
              <a:rPr lang="en-GB" dirty="0">
                <a:solidFill>
                  <a:schemeClr val="accent1">
                    <a:lumMod val="60000"/>
                    <a:lumOff val="40000"/>
                  </a:schemeClr>
                </a:solidFill>
              </a:rPr>
              <a:t>8 m</a:t>
            </a:r>
          </a:p>
        </p:txBody>
      </p:sp>
      <p:sp>
        <p:nvSpPr>
          <p:cNvPr id="15" name="TextBox 14"/>
          <p:cNvSpPr txBox="1"/>
          <p:nvPr/>
        </p:nvSpPr>
        <p:spPr>
          <a:xfrm>
            <a:off x="6497261" y="2508751"/>
            <a:ext cx="1705765" cy="623410"/>
          </a:xfrm>
          <a:prstGeom prst="rect">
            <a:avLst/>
          </a:prstGeom>
          <a:noFill/>
        </p:spPr>
        <p:txBody>
          <a:bodyPr wrap="square" rtlCol="0">
            <a:spAutoFit/>
          </a:bodyPr>
          <a:lstStyle/>
          <a:p>
            <a:r>
              <a:rPr lang="en-GB" dirty="0">
                <a:solidFill>
                  <a:schemeClr val="accent1">
                    <a:lumMod val="60000"/>
                    <a:lumOff val="40000"/>
                  </a:schemeClr>
                </a:solidFill>
              </a:rPr>
              <a:t>19.5 m</a:t>
            </a:r>
          </a:p>
        </p:txBody>
      </p:sp>
      <p:sp>
        <p:nvSpPr>
          <p:cNvPr id="16" name="Rectangle 15"/>
          <p:cNvSpPr/>
          <p:nvPr/>
        </p:nvSpPr>
        <p:spPr>
          <a:xfrm>
            <a:off x="7798075" y="3339278"/>
            <a:ext cx="720000" cy="1652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Section2</a:t>
            </a:r>
            <a:endParaRPr lang="en-GB" sz="1600" i="1" dirty="0">
              <a:solidFill>
                <a:schemeClr val="tx1"/>
              </a:solidFill>
            </a:endParaRPr>
          </a:p>
        </p:txBody>
      </p:sp>
      <p:sp>
        <p:nvSpPr>
          <p:cNvPr id="24" name="Rectangle 23"/>
          <p:cNvSpPr/>
          <p:nvPr/>
        </p:nvSpPr>
        <p:spPr>
          <a:xfrm>
            <a:off x="5587309" y="3217496"/>
            <a:ext cx="184557" cy="3589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4494933" y="2779802"/>
            <a:ext cx="929148" cy="338554"/>
          </a:xfrm>
          <a:prstGeom prst="rect">
            <a:avLst/>
          </a:prstGeom>
          <a:noFill/>
        </p:spPr>
        <p:txBody>
          <a:bodyPr wrap="square" rtlCol="0">
            <a:spAutoFit/>
          </a:bodyPr>
          <a:lstStyle/>
          <a:p>
            <a:r>
              <a:rPr lang="en-GB" sz="1600" i="1" dirty="0">
                <a:solidFill>
                  <a:srgbClr val="FFC000"/>
                </a:solidFill>
              </a:rPr>
              <a:t>60 m</a:t>
            </a:r>
          </a:p>
        </p:txBody>
      </p:sp>
      <p:sp>
        <p:nvSpPr>
          <p:cNvPr id="21" name="Rectangle 20"/>
          <p:cNvSpPr/>
          <p:nvPr/>
        </p:nvSpPr>
        <p:spPr>
          <a:xfrm>
            <a:off x="7040545" y="3339278"/>
            <a:ext cx="720000" cy="1652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Section1</a:t>
            </a:r>
            <a:endParaRPr lang="en-GB" sz="1600" i="1" dirty="0">
              <a:solidFill>
                <a:schemeClr val="tx1"/>
              </a:solidFill>
            </a:endParaRPr>
          </a:p>
        </p:txBody>
      </p:sp>
      <p:sp>
        <p:nvSpPr>
          <p:cNvPr id="28" name="Rectangle 27"/>
          <p:cNvSpPr/>
          <p:nvPr/>
        </p:nvSpPr>
        <p:spPr>
          <a:xfrm>
            <a:off x="7688971" y="3823867"/>
            <a:ext cx="407140" cy="2972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S2</a:t>
            </a:r>
            <a:endParaRPr lang="en-GB" sz="1600" i="1" dirty="0">
              <a:solidFill>
                <a:schemeClr val="tx1"/>
              </a:solidFill>
            </a:endParaRPr>
          </a:p>
        </p:txBody>
      </p:sp>
      <p:sp>
        <p:nvSpPr>
          <p:cNvPr id="29" name="Rectangle 28"/>
          <p:cNvSpPr/>
          <p:nvPr/>
        </p:nvSpPr>
        <p:spPr>
          <a:xfrm>
            <a:off x="7017110" y="3827634"/>
            <a:ext cx="407140" cy="2972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 1</a:t>
            </a:r>
            <a:endParaRPr lang="en-GB" sz="1600" i="1" dirty="0">
              <a:solidFill>
                <a:schemeClr val="tx1"/>
              </a:solidFill>
            </a:endParaRPr>
          </a:p>
        </p:txBody>
      </p:sp>
      <p:sp>
        <p:nvSpPr>
          <p:cNvPr id="30" name="Rectangle 29"/>
          <p:cNvSpPr/>
          <p:nvPr/>
        </p:nvSpPr>
        <p:spPr>
          <a:xfrm>
            <a:off x="7350143" y="4190679"/>
            <a:ext cx="407140" cy="2972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S3</a:t>
            </a:r>
            <a:endParaRPr lang="en-GB" sz="1600" i="1" dirty="0">
              <a:solidFill>
                <a:schemeClr val="tx1"/>
              </a:solidFill>
            </a:endParaRPr>
          </a:p>
        </p:txBody>
      </p:sp>
      <p:sp>
        <p:nvSpPr>
          <p:cNvPr id="38" name="Rectangle 37"/>
          <p:cNvSpPr/>
          <p:nvPr/>
        </p:nvSpPr>
        <p:spPr>
          <a:xfrm>
            <a:off x="6216111" y="3349734"/>
            <a:ext cx="360000" cy="1652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smtClean="0">
                <a:solidFill>
                  <a:schemeClr val="tx1"/>
                </a:solidFill>
              </a:rPr>
              <a:t>Gun</a:t>
            </a:r>
            <a:endParaRPr lang="en-GB" sz="900" dirty="0">
              <a:solidFill>
                <a:schemeClr val="tx1"/>
              </a:solidFill>
            </a:endParaRPr>
          </a:p>
        </p:txBody>
      </p:sp>
      <p:sp>
        <p:nvSpPr>
          <p:cNvPr id="39" name="Rectangle 38"/>
          <p:cNvSpPr/>
          <p:nvPr/>
        </p:nvSpPr>
        <p:spPr>
          <a:xfrm>
            <a:off x="6622531" y="3356443"/>
            <a:ext cx="360000" cy="165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smtClean="0">
                <a:solidFill>
                  <a:schemeClr val="tx1"/>
                </a:solidFill>
              </a:rPr>
              <a:t>Bunch</a:t>
            </a:r>
            <a:endParaRPr lang="en-GB" sz="800" dirty="0">
              <a:solidFill>
                <a:schemeClr val="tx1"/>
              </a:solidFill>
            </a:endParaRPr>
          </a:p>
        </p:txBody>
      </p:sp>
      <p:cxnSp>
        <p:nvCxnSpPr>
          <p:cNvPr id="62" name="Straight Connector 61"/>
          <p:cNvCxnSpPr>
            <a:stCxn id="21" idx="2"/>
            <a:endCxn id="29" idx="0"/>
          </p:cNvCxnSpPr>
          <p:nvPr/>
        </p:nvCxnSpPr>
        <p:spPr>
          <a:xfrm flipH="1">
            <a:off x="7220680" y="3504479"/>
            <a:ext cx="179865" cy="32315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16" idx="2"/>
            <a:endCxn id="28" idx="0"/>
          </p:cNvCxnSpPr>
          <p:nvPr/>
        </p:nvCxnSpPr>
        <p:spPr>
          <a:xfrm flipH="1">
            <a:off x="7892541" y="3504479"/>
            <a:ext cx="265534" cy="3193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39" idx="2"/>
            <a:endCxn id="29" idx="0"/>
          </p:cNvCxnSpPr>
          <p:nvPr/>
        </p:nvCxnSpPr>
        <p:spPr>
          <a:xfrm>
            <a:off x="6802531" y="3522043"/>
            <a:ext cx="418149" cy="30559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39708" y="5426760"/>
            <a:ext cx="3666532" cy="369332"/>
          </a:xfrm>
          <a:prstGeom prst="rect">
            <a:avLst/>
          </a:prstGeom>
          <a:solidFill>
            <a:schemeClr val="accent2">
              <a:lumMod val="20000"/>
              <a:lumOff val="80000"/>
            </a:schemeClr>
          </a:solidFill>
        </p:spPr>
        <p:txBody>
          <a:bodyPr wrap="square" rtlCol="0">
            <a:spAutoFit/>
          </a:bodyPr>
          <a:lstStyle/>
          <a:p>
            <a:r>
              <a:rPr lang="en-GB" u="sng" dirty="0" smtClean="0"/>
              <a:t>Objective</a:t>
            </a:r>
            <a:r>
              <a:rPr lang="en-GB" dirty="0" smtClean="0"/>
              <a:t>: Injection in the booster</a:t>
            </a:r>
            <a:endParaRPr lang="en-GB" dirty="0"/>
          </a:p>
        </p:txBody>
      </p:sp>
      <p:sp>
        <p:nvSpPr>
          <p:cNvPr id="48" name="TextBox 47"/>
          <p:cNvSpPr txBox="1"/>
          <p:nvPr/>
        </p:nvSpPr>
        <p:spPr>
          <a:xfrm>
            <a:off x="9823682" y="4431856"/>
            <a:ext cx="1571932" cy="646331"/>
          </a:xfrm>
          <a:prstGeom prst="rect">
            <a:avLst/>
          </a:prstGeom>
          <a:solidFill>
            <a:schemeClr val="accent5">
              <a:lumMod val="20000"/>
              <a:lumOff val="80000"/>
            </a:schemeClr>
          </a:solidFill>
        </p:spPr>
        <p:txBody>
          <a:bodyPr wrap="square" rtlCol="0">
            <a:spAutoFit/>
          </a:bodyPr>
          <a:lstStyle/>
          <a:p>
            <a:r>
              <a:rPr lang="en-GB" dirty="0" smtClean="0"/>
              <a:t>Status:</a:t>
            </a:r>
          </a:p>
          <a:p>
            <a:r>
              <a:rPr lang="en-GB" dirty="0" smtClean="0"/>
              <a:t>Operational</a:t>
            </a:r>
            <a:endParaRPr lang="en-GB" dirty="0"/>
          </a:p>
        </p:txBody>
      </p:sp>
      <p:sp>
        <p:nvSpPr>
          <p:cNvPr id="9" name="TextBox 8"/>
          <p:cNvSpPr txBox="1"/>
          <p:nvPr/>
        </p:nvSpPr>
        <p:spPr>
          <a:xfrm>
            <a:off x="6921406" y="1076959"/>
            <a:ext cx="4674832" cy="369332"/>
          </a:xfrm>
          <a:prstGeom prst="rect">
            <a:avLst/>
          </a:prstGeom>
          <a:noFill/>
        </p:spPr>
        <p:txBody>
          <a:bodyPr wrap="square" rtlCol="0">
            <a:spAutoFit/>
          </a:bodyPr>
          <a:lstStyle/>
          <a:p>
            <a:r>
              <a:rPr lang="en-GB" dirty="0" smtClean="0"/>
              <a:t>Present configuration (September 2025)</a:t>
            </a:r>
            <a:endParaRPr lang="en-GB" dirty="0"/>
          </a:p>
        </p:txBody>
      </p:sp>
      <p:cxnSp>
        <p:nvCxnSpPr>
          <p:cNvPr id="50" name="Straight Arrow Connector 49"/>
          <p:cNvCxnSpPr/>
          <p:nvPr/>
        </p:nvCxnSpPr>
        <p:spPr>
          <a:xfrm>
            <a:off x="6566781" y="3454591"/>
            <a:ext cx="2381004" cy="0"/>
          </a:xfrm>
          <a:prstGeom prst="straightConnector1">
            <a:avLst/>
          </a:prstGeom>
          <a:ln w="190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956562" y="1174386"/>
            <a:ext cx="1740763" cy="1161148"/>
          </a:xfrm>
          <a:prstGeom prst="rect">
            <a:avLst/>
          </a:prstGeom>
        </p:spPr>
      </p:pic>
      <p:cxnSp>
        <p:nvCxnSpPr>
          <p:cNvPr id="17" name="Straight Arrow Connector 16"/>
          <p:cNvCxnSpPr/>
          <p:nvPr/>
        </p:nvCxnSpPr>
        <p:spPr>
          <a:xfrm>
            <a:off x="4984750" y="2336800"/>
            <a:ext cx="602559" cy="8806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19911" y="5280082"/>
            <a:ext cx="6876327" cy="1138773"/>
          </a:xfrm>
          <a:prstGeom prst="rect">
            <a:avLst/>
          </a:prstGeom>
          <a:solidFill>
            <a:schemeClr val="accent5">
              <a:lumMod val="20000"/>
              <a:lumOff val="80000"/>
            </a:schemeClr>
          </a:solidFill>
        </p:spPr>
        <p:txBody>
          <a:bodyPr wrap="square" rtlCol="0">
            <a:spAutoFit/>
          </a:bodyPr>
          <a:lstStyle/>
          <a:p>
            <a:pPr marL="285750" indent="-285750">
              <a:buFont typeface="Arial" panose="020B0604020202020204" pitchFamily="34" charset="0"/>
              <a:buChar char="•"/>
            </a:pPr>
            <a:r>
              <a:rPr lang="en-GB" sz="1400" dirty="0" smtClean="0"/>
              <a:t>Door installed, all infrastructure done (earthling, piping ..)</a:t>
            </a:r>
          </a:p>
          <a:p>
            <a:pPr marL="285750" indent="-285750">
              <a:buFont typeface="Arial" panose="020B0604020202020204" pitchFamily="34" charset="0"/>
              <a:buChar char="•"/>
            </a:pPr>
            <a:r>
              <a:rPr lang="en-GB" sz="1400" dirty="0" smtClean="0"/>
              <a:t>Door to be connected to PSS in October or winter shutdown</a:t>
            </a:r>
            <a:br>
              <a:rPr lang="en-GB" sz="1400" dirty="0" smtClean="0"/>
            </a:br>
            <a:r>
              <a:rPr lang="en-GB" sz="1200" i="1" dirty="0" smtClean="0"/>
              <a:t>No specific PSS and separation foreseen for the </a:t>
            </a:r>
            <a:r>
              <a:rPr lang="en-GB" sz="1200" i="1" dirty="0" err="1" smtClean="0"/>
              <a:t>linac</a:t>
            </a:r>
            <a:r>
              <a:rPr lang="en-GB" sz="1200" i="1" dirty="0" smtClean="0"/>
              <a:t> projects</a:t>
            </a:r>
            <a:br>
              <a:rPr lang="en-GB" sz="1200" i="1" dirty="0" smtClean="0"/>
            </a:br>
            <a:r>
              <a:rPr lang="en-GB" sz="1200" i="1" dirty="0" smtClean="0"/>
              <a:t>intervention in the tunnel between injection, some injection could be skipped</a:t>
            </a:r>
            <a:endParaRPr lang="en-GB" sz="1400" i="1" dirty="0" smtClean="0"/>
          </a:p>
          <a:p>
            <a:pPr marL="285750" indent="-285750">
              <a:buFont typeface="Arial" panose="020B0604020202020204" pitchFamily="34" charset="0"/>
              <a:buChar char="•"/>
            </a:pPr>
            <a:r>
              <a:rPr lang="en-GB" sz="1400" dirty="0" smtClean="0"/>
              <a:t>Modulator 3 disconnected from present </a:t>
            </a:r>
            <a:r>
              <a:rPr lang="en-GB" sz="1400" dirty="0" err="1" smtClean="0"/>
              <a:t>Linac</a:t>
            </a:r>
            <a:r>
              <a:rPr lang="en-GB" sz="1400" dirty="0" smtClean="0"/>
              <a:t>, to be moved</a:t>
            </a:r>
          </a:p>
        </p:txBody>
      </p:sp>
      <p:cxnSp>
        <p:nvCxnSpPr>
          <p:cNvPr id="34" name="Straight Arrow Connector 33"/>
          <p:cNvCxnSpPr/>
          <p:nvPr/>
        </p:nvCxnSpPr>
        <p:spPr>
          <a:xfrm>
            <a:off x="1373779" y="3401820"/>
            <a:ext cx="4176000" cy="0"/>
          </a:xfrm>
          <a:prstGeom prst="straightConnector1">
            <a:avLst/>
          </a:prstGeom>
          <a:ln w="28575">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970097" y="3085259"/>
            <a:ext cx="1705765" cy="369332"/>
          </a:xfrm>
          <a:prstGeom prst="rect">
            <a:avLst/>
          </a:prstGeom>
          <a:noFill/>
        </p:spPr>
        <p:txBody>
          <a:bodyPr wrap="square" rtlCol="0">
            <a:spAutoFit/>
          </a:bodyPr>
          <a:lstStyle/>
          <a:p>
            <a:r>
              <a:rPr lang="en-GB" dirty="0" smtClean="0">
                <a:solidFill>
                  <a:schemeClr val="accent1">
                    <a:lumMod val="60000"/>
                    <a:lumOff val="40000"/>
                  </a:schemeClr>
                </a:solidFill>
              </a:rPr>
              <a:t>35 </a:t>
            </a:r>
            <a:r>
              <a:rPr lang="en-GB" dirty="0">
                <a:solidFill>
                  <a:schemeClr val="accent1">
                    <a:lumMod val="60000"/>
                    <a:lumOff val="40000"/>
                  </a:schemeClr>
                </a:solidFill>
              </a:rPr>
              <a:t>m</a:t>
            </a:r>
          </a:p>
        </p:txBody>
      </p:sp>
      <p:sp>
        <p:nvSpPr>
          <p:cNvPr id="5" name="TextBox 4"/>
          <p:cNvSpPr txBox="1"/>
          <p:nvPr/>
        </p:nvSpPr>
        <p:spPr>
          <a:xfrm>
            <a:off x="760722" y="992983"/>
            <a:ext cx="3938125" cy="646331"/>
          </a:xfrm>
          <a:prstGeom prst="rect">
            <a:avLst/>
          </a:prstGeom>
          <a:noFill/>
        </p:spPr>
        <p:txBody>
          <a:bodyPr wrap="square" rtlCol="0">
            <a:spAutoFit/>
          </a:bodyPr>
          <a:lstStyle/>
          <a:p>
            <a:r>
              <a:rPr lang="en-GB" dirty="0" smtClean="0"/>
              <a:t>Tunnel height 2.2 m</a:t>
            </a:r>
          </a:p>
          <a:p>
            <a:r>
              <a:rPr lang="en-GB" dirty="0" smtClean="0"/>
              <a:t>Tunnel width 2.3 m</a:t>
            </a:r>
            <a:endParaRPr lang="en-GB" dirty="0"/>
          </a:p>
        </p:txBody>
      </p:sp>
      <p:sp>
        <p:nvSpPr>
          <p:cNvPr id="37" name="TextBox 36"/>
          <p:cNvSpPr txBox="1"/>
          <p:nvPr/>
        </p:nvSpPr>
        <p:spPr>
          <a:xfrm>
            <a:off x="8555605" y="3449598"/>
            <a:ext cx="1492250" cy="307777"/>
          </a:xfrm>
          <a:prstGeom prst="rect">
            <a:avLst/>
          </a:prstGeom>
          <a:noFill/>
        </p:spPr>
        <p:txBody>
          <a:bodyPr wrap="square" rtlCol="0">
            <a:spAutoFit/>
          </a:bodyPr>
          <a:lstStyle/>
          <a:p>
            <a:r>
              <a:rPr lang="en-GB" sz="1400" b="1" dirty="0" smtClean="0"/>
              <a:t>200 MeV</a:t>
            </a:r>
            <a:endParaRPr lang="en-GB" sz="1400" b="1" dirty="0"/>
          </a:p>
        </p:txBody>
      </p:sp>
      <p:sp>
        <p:nvSpPr>
          <p:cNvPr id="40" name="TextBox 39"/>
          <p:cNvSpPr txBox="1"/>
          <p:nvPr/>
        </p:nvSpPr>
        <p:spPr>
          <a:xfrm>
            <a:off x="5443789" y="2935299"/>
            <a:ext cx="685405" cy="461665"/>
          </a:xfrm>
          <a:prstGeom prst="rect">
            <a:avLst/>
          </a:prstGeom>
          <a:noFill/>
        </p:spPr>
        <p:txBody>
          <a:bodyPr wrap="square" rtlCol="0">
            <a:spAutoFit/>
          </a:bodyPr>
          <a:lstStyle/>
          <a:p>
            <a:r>
              <a:rPr lang="en-GB" sz="1200" dirty="0" smtClean="0"/>
              <a:t>door</a:t>
            </a:r>
            <a:endParaRPr lang="en-GB" sz="1200" dirty="0"/>
          </a:p>
          <a:p>
            <a:endParaRPr lang="en-GB" sz="1200" dirty="0"/>
          </a:p>
        </p:txBody>
      </p:sp>
    </p:spTree>
    <p:extLst>
      <p:ext uri="{BB962C8B-B14F-4D97-AF65-F5344CB8AC3E}">
        <p14:creationId xmlns:p14="http://schemas.microsoft.com/office/powerpoint/2010/main" val="3855335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Deliverable 1: </a:t>
            </a:r>
            <a:r>
              <a:rPr lang="en-US" dirty="0"/>
              <a:t>Validation of spare section </a:t>
            </a:r>
            <a:r>
              <a:rPr lang="en-US" dirty="0" smtClean="0"/>
              <a:t>with RF and new modulator</a:t>
            </a:r>
            <a:endParaRPr lang="en-GB" dirty="0"/>
          </a:p>
        </p:txBody>
      </p:sp>
      <p:sp>
        <p:nvSpPr>
          <p:cNvPr id="3" name="Slide Number Placeholder 2"/>
          <p:cNvSpPr>
            <a:spLocks noGrp="1"/>
          </p:cNvSpPr>
          <p:nvPr>
            <p:ph type="sldNum" sz="quarter" idx="11"/>
          </p:nvPr>
        </p:nvSpPr>
        <p:spPr/>
        <p:txBody>
          <a:bodyPr/>
          <a:lstStyle/>
          <a:p>
            <a:r>
              <a:rPr lang="en-US">
                <a:solidFill>
                  <a:srgbClr val="132577"/>
                </a:solidFill>
              </a:rPr>
              <a:t>Page </a:t>
            </a:r>
            <a:fld id="{733122C9-A0B9-462F-8757-0847AD287B63}" type="slidenum">
              <a:rPr lang="en-US" smtClean="0">
                <a:solidFill>
                  <a:srgbClr val="132577"/>
                </a:solidFill>
              </a:rPr>
              <a:pPr/>
              <a:t>3</a:t>
            </a:fld>
            <a:endParaRPr lang="en-US">
              <a:solidFill>
                <a:srgbClr val="132577"/>
              </a:solidFill>
            </a:endParaRPr>
          </a:p>
        </p:txBody>
      </p:sp>
      <p:pic>
        <p:nvPicPr>
          <p:cNvPr id="4" name="Picture 3"/>
          <p:cNvPicPr>
            <a:picLocks noChangeAspect="1"/>
          </p:cNvPicPr>
          <p:nvPr/>
        </p:nvPicPr>
        <p:blipFill rotWithShape="1">
          <a:blip r:embed="rId2"/>
          <a:srcRect l="13058" t="13272" r="2185" b="24074"/>
          <a:stretch/>
        </p:blipFill>
        <p:spPr>
          <a:xfrm rot="408752">
            <a:off x="456377" y="1428290"/>
            <a:ext cx="10174663" cy="4220644"/>
          </a:xfrm>
          <a:prstGeom prst="rect">
            <a:avLst/>
          </a:prstGeom>
        </p:spPr>
      </p:pic>
      <p:sp>
        <p:nvSpPr>
          <p:cNvPr id="7" name="TextBox 6"/>
          <p:cNvSpPr txBox="1"/>
          <p:nvPr/>
        </p:nvSpPr>
        <p:spPr>
          <a:xfrm>
            <a:off x="539708" y="5366997"/>
            <a:ext cx="5137523" cy="1107996"/>
          </a:xfrm>
          <a:prstGeom prst="rect">
            <a:avLst/>
          </a:prstGeom>
          <a:solidFill>
            <a:schemeClr val="accent2">
              <a:lumMod val="20000"/>
              <a:lumOff val="80000"/>
            </a:schemeClr>
          </a:solidFill>
          <a:ln>
            <a:solidFill>
              <a:schemeClr val="accent1"/>
            </a:solidFill>
          </a:ln>
        </p:spPr>
        <p:txBody>
          <a:bodyPr wrap="square" rtlCol="0">
            <a:spAutoFit/>
          </a:bodyPr>
          <a:lstStyle/>
          <a:p>
            <a:r>
              <a:rPr lang="en-GB" dirty="0" smtClean="0"/>
              <a:t>Objective: Validation of spare section with RF</a:t>
            </a:r>
          </a:p>
          <a:p>
            <a:pPr marL="285750" indent="-285750">
              <a:buFont typeface="Arial" panose="020B0604020202020204" pitchFamily="34" charset="0"/>
              <a:buChar char="•"/>
            </a:pPr>
            <a:r>
              <a:rPr lang="en-GB" sz="1200" dirty="0" smtClean="0"/>
              <a:t>RF Conditioning of spare section using Mod_S_3</a:t>
            </a:r>
          </a:p>
          <a:p>
            <a:pPr marL="285750" indent="-285750">
              <a:buFont typeface="Arial" panose="020B0604020202020204" pitchFamily="34" charset="0"/>
              <a:buChar char="•"/>
            </a:pPr>
            <a:r>
              <a:rPr lang="en-GB" sz="1200" dirty="0" smtClean="0"/>
              <a:t>SAT of </a:t>
            </a:r>
            <a:r>
              <a:rPr lang="en-GB" sz="1200" dirty="0" err="1" smtClean="0"/>
              <a:t>Scandinova</a:t>
            </a:r>
            <a:r>
              <a:rPr lang="en-GB" sz="1200" dirty="0" smtClean="0"/>
              <a:t> modulator Mod_S</a:t>
            </a:r>
            <a:r>
              <a:rPr lang="en-GB" sz="1200" dirty="0"/>
              <a:t>_</a:t>
            </a:r>
            <a:r>
              <a:rPr lang="en-GB" sz="1200" dirty="0" smtClean="0"/>
              <a:t>0</a:t>
            </a:r>
          </a:p>
          <a:p>
            <a:pPr marL="285750" indent="-285750">
              <a:buFont typeface="Arial" panose="020B0604020202020204" pitchFamily="34" charset="0"/>
              <a:buChar char="•"/>
            </a:pPr>
            <a:r>
              <a:rPr lang="en-GB" sz="1200" dirty="0"/>
              <a:t>O</a:t>
            </a:r>
            <a:r>
              <a:rPr lang="en-GB" sz="1200" dirty="0" smtClean="0"/>
              <a:t>perational </a:t>
            </a:r>
            <a:r>
              <a:rPr lang="en-GB" sz="1200" dirty="0"/>
              <a:t>test of </a:t>
            </a:r>
            <a:r>
              <a:rPr lang="en-GB" sz="1200" dirty="0" err="1"/>
              <a:t>Scandinova</a:t>
            </a:r>
            <a:r>
              <a:rPr lang="en-GB" sz="1200" dirty="0"/>
              <a:t> </a:t>
            </a:r>
            <a:r>
              <a:rPr lang="en-GB" sz="1200" dirty="0" smtClean="0"/>
              <a:t>modulator Mod_S_0</a:t>
            </a:r>
          </a:p>
          <a:p>
            <a:pPr marL="285750" indent="-285750">
              <a:buFont typeface="Arial" panose="020B0604020202020204" pitchFamily="34" charset="0"/>
              <a:buChar char="•"/>
            </a:pPr>
            <a:r>
              <a:rPr lang="en-GB" sz="1200" dirty="0"/>
              <a:t>Assembly of spare gun in </a:t>
            </a:r>
            <a:r>
              <a:rPr lang="en-GB" sz="1200" dirty="0" err="1" smtClean="0"/>
              <a:t>teststand</a:t>
            </a:r>
            <a:endParaRPr lang="en-GB" sz="1200" dirty="0"/>
          </a:p>
        </p:txBody>
      </p:sp>
      <p:sp>
        <p:nvSpPr>
          <p:cNvPr id="48" name="TextBox 47"/>
          <p:cNvSpPr txBox="1"/>
          <p:nvPr/>
        </p:nvSpPr>
        <p:spPr>
          <a:xfrm>
            <a:off x="5950600" y="4771034"/>
            <a:ext cx="6083143" cy="1169551"/>
          </a:xfrm>
          <a:prstGeom prst="rect">
            <a:avLst/>
          </a:prstGeom>
          <a:solidFill>
            <a:schemeClr val="accent5">
              <a:lumMod val="20000"/>
              <a:lumOff val="80000"/>
            </a:schemeClr>
          </a:solidFill>
        </p:spPr>
        <p:txBody>
          <a:bodyPr wrap="square" rtlCol="0">
            <a:spAutoFit/>
          </a:bodyPr>
          <a:lstStyle/>
          <a:p>
            <a:r>
              <a:rPr lang="en-GB" sz="1400" dirty="0" smtClean="0"/>
              <a:t>Status:</a:t>
            </a:r>
          </a:p>
          <a:p>
            <a:pPr marL="285750" indent="-285750">
              <a:buFont typeface="Arial" panose="020B0604020202020204" pitchFamily="34" charset="0"/>
              <a:buChar char="•"/>
            </a:pPr>
            <a:r>
              <a:rPr lang="en-GB" sz="1400" dirty="0"/>
              <a:t>M</a:t>
            </a:r>
            <a:r>
              <a:rPr lang="en-GB" sz="1400" dirty="0" smtClean="0"/>
              <a:t>odulator and spare  section in construction</a:t>
            </a:r>
          </a:p>
          <a:p>
            <a:pPr marL="285750" indent="-285750">
              <a:buFont typeface="Arial" panose="020B0604020202020204" pitchFamily="34" charset="0"/>
              <a:buChar char="•"/>
            </a:pPr>
            <a:r>
              <a:rPr lang="en-GB" sz="1400" dirty="0" smtClean="0"/>
              <a:t>Infrastructure mostly prepared</a:t>
            </a:r>
          </a:p>
          <a:p>
            <a:pPr marL="285750" indent="-285750">
              <a:buFont typeface="Arial" panose="020B0604020202020204" pitchFamily="34" charset="0"/>
              <a:buChar char="•"/>
            </a:pPr>
            <a:r>
              <a:rPr lang="en-GB" sz="1400" dirty="0" smtClean="0"/>
              <a:t>Mod 0 RF unit end October</a:t>
            </a:r>
          </a:p>
          <a:p>
            <a:pPr marL="285750" indent="-285750">
              <a:buFont typeface="Arial" panose="020B0604020202020204" pitchFamily="34" charset="0"/>
              <a:buChar char="•"/>
            </a:pPr>
            <a:r>
              <a:rPr lang="en-GB" sz="1400" strike="dblStrike" dirty="0" smtClean="0"/>
              <a:t>Section 0 entered during October 2026 shutdown (test of the door in //)</a:t>
            </a:r>
            <a:endParaRPr lang="en-GB" sz="1400" strike="dblStrike" dirty="0"/>
          </a:p>
        </p:txBody>
      </p:sp>
      <p:sp>
        <p:nvSpPr>
          <p:cNvPr id="9" name="TextBox 8"/>
          <p:cNvSpPr txBox="1"/>
          <p:nvPr/>
        </p:nvSpPr>
        <p:spPr>
          <a:xfrm>
            <a:off x="6921407" y="1141172"/>
            <a:ext cx="3539654" cy="369332"/>
          </a:xfrm>
          <a:prstGeom prst="rect">
            <a:avLst/>
          </a:prstGeom>
          <a:noFill/>
        </p:spPr>
        <p:txBody>
          <a:bodyPr wrap="square" rtlCol="0">
            <a:spAutoFit/>
          </a:bodyPr>
          <a:lstStyle/>
          <a:p>
            <a:r>
              <a:rPr lang="en-GB" dirty="0" smtClean="0"/>
              <a:t>Project: </a:t>
            </a:r>
            <a:r>
              <a:rPr lang="en-GB" dirty="0" err="1" smtClean="0"/>
              <a:t>Linac</a:t>
            </a:r>
            <a:r>
              <a:rPr lang="en-GB" smtClean="0"/>
              <a:t> refurbishment</a:t>
            </a:r>
            <a:endParaRPr lang="en-GB" dirty="0"/>
          </a:p>
        </p:txBody>
      </p:sp>
      <p:sp>
        <p:nvSpPr>
          <p:cNvPr id="35" name="Rectangle 34"/>
          <p:cNvSpPr/>
          <p:nvPr/>
        </p:nvSpPr>
        <p:spPr>
          <a:xfrm>
            <a:off x="3002383" y="4339311"/>
            <a:ext cx="360000" cy="1652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smtClean="0">
                <a:solidFill>
                  <a:schemeClr val="tx1"/>
                </a:solidFill>
              </a:rPr>
              <a:t>Gun</a:t>
            </a:r>
            <a:endParaRPr lang="en-GB" sz="900" dirty="0">
              <a:solidFill>
                <a:schemeClr val="tx1"/>
              </a:solidFill>
            </a:endParaRPr>
          </a:p>
        </p:txBody>
      </p:sp>
      <p:sp>
        <p:nvSpPr>
          <p:cNvPr id="43" name="TextBox 42"/>
          <p:cNvSpPr txBox="1"/>
          <p:nvPr/>
        </p:nvSpPr>
        <p:spPr>
          <a:xfrm>
            <a:off x="5443789" y="2935299"/>
            <a:ext cx="685405" cy="461665"/>
          </a:xfrm>
          <a:prstGeom prst="rect">
            <a:avLst/>
          </a:prstGeom>
          <a:noFill/>
        </p:spPr>
        <p:txBody>
          <a:bodyPr wrap="square" rtlCol="0">
            <a:spAutoFit/>
          </a:bodyPr>
          <a:lstStyle/>
          <a:p>
            <a:r>
              <a:rPr lang="en-GB" sz="1200" dirty="0" smtClean="0"/>
              <a:t>door</a:t>
            </a:r>
            <a:endParaRPr lang="en-GB" sz="1200" dirty="0"/>
          </a:p>
          <a:p>
            <a:endParaRPr lang="en-GB" sz="1200" dirty="0"/>
          </a:p>
        </p:txBody>
      </p:sp>
      <p:sp>
        <p:nvSpPr>
          <p:cNvPr id="58" name="Rectangle 57"/>
          <p:cNvSpPr/>
          <p:nvPr/>
        </p:nvSpPr>
        <p:spPr>
          <a:xfrm>
            <a:off x="5587309" y="3217496"/>
            <a:ext cx="184557" cy="3589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a:off x="4047865" y="3347976"/>
            <a:ext cx="720000" cy="1652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Section0</a:t>
            </a:r>
            <a:endParaRPr lang="en-GB" sz="1600" i="1" dirty="0">
              <a:solidFill>
                <a:schemeClr val="tx1"/>
              </a:solidFill>
            </a:endParaRPr>
          </a:p>
        </p:txBody>
      </p:sp>
      <p:cxnSp>
        <p:nvCxnSpPr>
          <p:cNvPr id="64" name="Straight Connector 63"/>
          <p:cNvCxnSpPr>
            <a:stCxn id="59" idx="2"/>
            <a:endCxn id="50" idx="0"/>
          </p:cNvCxnSpPr>
          <p:nvPr/>
        </p:nvCxnSpPr>
        <p:spPr>
          <a:xfrm>
            <a:off x="4407865" y="3513177"/>
            <a:ext cx="875280" cy="317945"/>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5079575" y="3339278"/>
            <a:ext cx="3868210" cy="1134621"/>
            <a:chOff x="5079575" y="3339278"/>
            <a:chExt cx="3868210" cy="1134621"/>
          </a:xfrm>
        </p:grpSpPr>
        <p:sp>
          <p:nvSpPr>
            <p:cNvPr id="42" name="Rectangle 41"/>
            <p:cNvSpPr/>
            <p:nvPr/>
          </p:nvSpPr>
          <p:spPr>
            <a:xfrm>
              <a:off x="7798075" y="3339278"/>
              <a:ext cx="720000" cy="1652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Section 2</a:t>
              </a:r>
              <a:endParaRPr lang="en-GB" sz="1600" i="1" dirty="0">
                <a:solidFill>
                  <a:schemeClr val="tx1"/>
                </a:solidFill>
              </a:endParaRPr>
            </a:p>
          </p:txBody>
        </p:sp>
        <p:sp>
          <p:nvSpPr>
            <p:cNvPr id="45" name="Rectangle 44"/>
            <p:cNvSpPr/>
            <p:nvPr/>
          </p:nvSpPr>
          <p:spPr>
            <a:xfrm>
              <a:off x="7040545" y="3339278"/>
              <a:ext cx="720000" cy="1652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Section1</a:t>
              </a:r>
              <a:endParaRPr lang="en-GB" sz="1600" i="1" dirty="0">
                <a:solidFill>
                  <a:schemeClr val="tx1"/>
                </a:solidFill>
              </a:endParaRPr>
            </a:p>
          </p:txBody>
        </p:sp>
        <p:sp>
          <p:nvSpPr>
            <p:cNvPr id="46" name="Rectangle 45"/>
            <p:cNvSpPr/>
            <p:nvPr/>
          </p:nvSpPr>
          <p:spPr>
            <a:xfrm>
              <a:off x="7688971" y="3831122"/>
              <a:ext cx="407140" cy="2972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S2</a:t>
              </a:r>
              <a:endParaRPr lang="en-GB" sz="1600" i="1" dirty="0">
                <a:solidFill>
                  <a:schemeClr val="tx1"/>
                </a:solidFill>
              </a:endParaRPr>
            </a:p>
          </p:txBody>
        </p:sp>
        <p:sp>
          <p:nvSpPr>
            <p:cNvPr id="47" name="Rectangle 46"/>
            <p:cNvSpPr/>
            <p:nvPr/>
          </p:nvSpPr>
          <p:spPr>
            <a:xfrm>
              <a:off x="7017110" y="3831122"/>
              <a:ext cx="407140" cy="2972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 1</a:t>
              </a:r>
              <a:endParaRPr lang="en-GB" sz="1600" i="1" dirty="0">
                <a:solidFill>
                  <a:schemeClr val="tx1"/>
                </a:solidFill>
              </a:endParaRPr>
            </a:p>
          </p:txBody>
        </p:sp>
        <p:sp>
          <p:nvSpPr>
            <p:cNvPr id="49" name="Rectangle 48"/>
            <p:cNvSpPr/>
            <p:nvPr/>
          </p:nvSpPr>
          <p:spPr>
            <a:xfrm>
              <a:off x="7411554" y="4176634"/>
              <a:ext cx="407140" cy="29726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S0</a:t>
              </a:r>
              <a:endParaRPr lang="en-GB" sz="1600" i="1" dirty="0">
                <a:solidFill>
                  <a:schemeClr val="tx1"/>
                </a:solidFill>
              </a:endParaRPr>
            </a:p>
          </p:txBody>
        </p:sp>
        <p:sp>
          <p:nvSpPr>
            <p:cNvPr id="50" name="Rectangle 49"/>
            <p:cNvSpPr/>
            <p:nvPr/>
          </p:nvSpPr>
          <p:spPr>
            <a:xfrm>
              <a:off x="5079575" y="3831122"/>
              <a:ext cx="407140" cy="2972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S3</a:t>
              </a:r>
              <a:endParaRPr lang="en-GB" sz="1600" i="1" dirty="0">
                <a:solidFill>
                  <a:schemeClr val="tx1"/>
                </a:solidFill>
              </a:endParaRPr>
            </a:p>
          </p:txBody>
        </p:sp>
        <p:sp>
          <p:nvSpPr>
            <p:cNvPr id="51" name="Rectangle 50"/>
            <p:cNvSpPr/>
            <p:nvPr/>
          </p:nvSpPr>
          <p:spPr>
            <a:xfrm>
              <a:off x="6216111" y="3349734"/>
              <a:ext cx="360000" cy="1652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smtClean="0">
                  <a:solidFill>
                    <a:schemeClr val="tx1"/>
                  </a:solidFill>
                </a:rPr>
                <a:t>Gun</a:t>
              </a:r>
              <a:endParaRPr lang="en-GB" sz="900" dirty="0">
                <a:solidFill>
                  <a:schemeClr val="tx1"/>
                </a:solidFill>
              </a:endParaRPr>
            </a:p>
          </p:txBody>
        </p:sp>
        <p:sp>
          <p:nvSpPr>
            <p:cNvPr id="52" name="Rectangle 51"/>
            <p:cNvSpPr/>
            <p:nvPr/>
          </p:nvSpPr>
          <p:spPr>
            <a:xfrm>
              <a:off x="6622531" y="3356443"/>
              <a:ext cx="360000" cy="165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smtClean="0">
                  <a:solidFill>
                    <a:schemeClr val="tx1"/>
                  </a:solidFill>
                </a:rPr>
                <a:t>Bunch</a:t>
              </a:r>
              <a:endParaRPr lang="en-GB" sz="800" dirty="0">
                <a:solidFill>
                  <a:schemeClr val="tx1"/>
                </a:solidFill>
              </a:endParaRPr>
            </a:p>
          </p:txBody>
        </p:sp>
        <p:cxnSp>
          <p:nvCxnSpPr>
            <p:cNvPr id="53" name="Straight Connector 52"/>
            <p:cNvCxnSpPr>
              <a:stCxn id="45" idx="2"/>
              <a:endCxn id="47" idx="0"/>
            </p:cNvCxnSpPr>
            <p:nvPr/>
          </p:nvCxnSpPr>
          <p:spPr>
            <a:xfrm flipH="1">
              <a:off x="7220680" y="3504479"/>
              <a:ext cx="179865" cy="3266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2" idx="2"/>
              <a:endCxn id="46" idx="0"/>
            </p:cNvCxnSpPr>
            <p:nvPr/>
          </p:nvCxnSpPr>
          <p:spPr>
            <a:xfrm flipH="1">
              <a:off x="7892541" y="3504479"/>
              <a:ext cx="265534" cy="3266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46" idx="0"/>
            </p:cNvCxnSpPr>
            <p:nvPr/>
          </p:nvCxnSpPr>
          <p:spPr>
            <a:xfrm flipH="1">
              <a:off x="7604115" y="3831122"/>
              <a:ext cx="288426"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endCxn id="49" idx="0"/>
            </p:cNvCxnSpPr>
            <p:nvPr/>
          </p:nvCxnSpPr>
          <p:spPr>
            <a:xfrm flipH="1">
              <a:off x="7615124" y="3830739"/>
              <a:ext cx="6677" cy="34589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52" idx="2"/>
              <a:endCxn id="47" idx="0"/>
            </p:cNvCxnSpPr>
            <p:nvPr/>
          </p:nvCxnSpPr>
          <p:spPr>
            <a:xfrm>
              <a:off x="6802531" y="3522043"/>
              <a:ext cx="418149" cy="3090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47" idx="0"/>
              <a:endCxn id="50" idx="0"/>
            </p:cNvCxnSpPr>
            <p:nvPr/>
          </p:nvCxnSpPr>
          <p:spPr>
            <a:xfrm flipH="1">
              <a:off x="5283145" y="3831122"/>
              <a:ext cx="1937535"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6566781" y="3454591"/>
              <a:ext cx="2381004" cy="0"/>
            </a:xfrm>
            <a:prstGeom prst="straightConnector1">
              <a:avLst/>
            </a:prstGeom>
            <a:ln w="190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75" name="TextBox 74"/>
          <p:cNvSpPr txBox="1"/>
          <p:nvPr/>
        </p:nvSpPr>
        <p:spPr>
          <a:xfrm>
            <a:off x="8555605" y="3449598"/>
            <a:ext cx="1492250" cy="307777"/>
          </a:xfrm>
          <a:prstGeom prst="rect">
            <a:avLst/>
          </a:prstGeom>
          <a:noFill/>
        </p:spPr>
        <p:txBody>
          <a:bodyPr wrap="square" rtlCol="0">
            <a:spAutoFit/>
          </a:bodyPr>
          <a:lstStyle/>
          <a:p>
            <a:r>
              <a:rPr lang="en-GB" sz="1400" b="1" dirty="0" smtClean="0"/>
              <a:t>200 MeV</a:t>
            </a:r>
            <a:endParaRPr lang="en-GB" sz="1400" b="1" dirty="0"/>
          </a:p>
        </p:txBody>
      </p:sp>
      <p:sp>
        <p:nvSpPr>
          <p:cNvPr id="6" name="TextBox 5"/>
          <p:cNvSpPr txBox="1"/>
          <p:nvPr/>
        </p:nvSpPr>
        <p:spPr>
          <a:xfrm>
            <a:off x="7277675" y="4425522"/>
            <a:ext cx="688252" cy="200055"/>
          </a:xfrm>
          <a:prstGeom prst="rect">
            <a:avLst/>
          </a:prstGeom>
          <a:noFill/>
        </p:spPr>
        <p:txBody>
          <a:bodyPr wrap="square" rtlCol="0">
            <a:spAutoFit/>
          </a:bodyPr>
          <a:lstStyle/>
          <a:p>
            <a:r>
              <a:rPr lang="en-GB" sz="700" i="1" dirty="0" err="1" smtClean="0"/>
              <a:t>Scandinova</a:t>
            </a:r>
            <a:endParaRPr lang="en-GB" sz="700" i="1" dirty="0"/>
          </a:p>
        </p:txBody>
      </p:sp>
      <p:sp>
        <p:nvSpPr>
          <p:cNvPr id="8" name="TextBox 7"/>
          <p:cNvSpPr txBox="1"/>
          <p:nvPr/>
        </p:nvSpPr>
        <p:spPr>
          <a:xfrm>
            <a:off x="388154" y="1106800"/>
            <a:ext cx="5440630" cy="2585323"/>
          </a:xfrm>
          <a:prstGeom prst="rect">
            <a:avLst/>
          </a:prstGeom>
          <a:solidFill>
            <a:schemeClr val="accent4">
              <a:lumMod val="60000"/>
              <a:lumOff val="40000"/>
            </a:schemeClr>
          </a:solidFill>
        </p:spPr>
        <p:txBody>
          <a:bodyPr wrap="square" rtlCol="0">
            <a:spAutoFit/>
          </a:bodyPr>
          <a:lstStyle/>
          <a:p>
            <a:pPr marL="285750" indent="-285750">
              <a:buFont typeface="Arial" panose="020B0604020202020204" pitchFamily="34" charset="0"/>
              <a:buChar char="•"/>
            </a:pPr>
            <a:r>
              <a:rPr lang="en-GB" dirty="0" smtClean="0">
                <a:solidFill>
                  <a:srgbClr val="FF0000"/>
                </a:solidFill>
              </a:rPr>
              <a:t>Section 0 delivery delayed, entered during winter shutdown or later, coupler delayed after section</a:t>
            </a:r>
          </a:p>
          <a:p>
            <a:pPr marL="285750" indent="-285750">
              <a:buFont typeface="Arial" panose="020B0604020202020204" pitchFamily="34" charset="0"/>
              <a:buChar char="•"/>
            </a:pPr>
            <a:r>
              <a:rPr lang="en-GB" dirty="0" smtClean="0">
                <a:solidFill>
                  <a:srgbClr val="FF0000"/>
                </a:solidFill>
              </a:rPr>
              <a:t>Modulator 0 on time</a:t>
            </a:r>
          </a:p>
          <a:p>
            <a:pPr marL="285750" indent="-285750">
              <a:buFont typeface="Arial" panose="020B0604020202020204" pitchFamily="34" charset="0"/>
              <a:buChar char="•"/>
            </a:pPr>
            <a:r>
              <a:rPr lang="en-GB" dirty="0" smtClean="0">
                <a:solidFill>
                  <a:srgbClr val="FF0000"/>
                </a:solidFill>
              </a:rPr>
              <a:t>Partition wall at the </a:t>
            </a:r>
            <a:r>
              <a:rPr lang="en-GB" dirty="0" err="1" smtClean="0">
                <a:solidFill>
                  <a:srgbClr val="FF0000"/>
                </a:solidFill>
              </a:rPr>
              <a:t>linac</a:t>
            </a:r>
            <a:r>
              <a:rPr lang="en-GB" dirty="0" smtClean="0">
                <a:solidFill>
                  <a:srgbClr val="FF0000"/>
                </a:solidFill>
              </a:rPr>
              <a:t> entrance under study (Benoit)</a:t>
            </a:r>
          </a:p>
          <a:p>
            <a:pPr marL="285750" indent="-285750">
              <a:buFont typeface="Arial" panose="020B0604020202020204" pitchFamily="34" charset="0"/>
              <a:buChar char="•"/>
            </a:pPr>
            <a:r>
              <a:rPr lang="en-GB" dirty="0" smtClean="0">
                <a:solidFill>
                  <a:srgbClr val="FF0000"/>
                </a:solidFill>
              </a:rPr>
              <a:t>Dedicated partition wall requested for safety of modulator to be discussed, may not be compatible with COLD</a:t>
            </a:r>
          </a:p>
          <a:p>
            <a:endParaRPr lang="en-GB" dirty="0">
              <a:solidFill>
                <a:srgbClr val="FF0000"/>
              </a:solidFill>
            </a:endParaRPr>
          </a:p>
        </p:txBody>
      </p:sp>
      <p:cxnSp>
        <p:nvCxnSpPr>
          <p:cNvPr id="32" name="Straight Connector 31"/>
          <p:cNvCxnSpPr/>
          <p:nvPr/>
        </p:nvCxnSpPr>
        <p:spPr>
          <a:xfrm>
            <a:off x="1906201" y="3939611"/>
            <a:ext cx="0" cy="68596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015729" y="3955934"/>
            <a:ext cx="931603" cy="577081"/>
          </a:xfrm>
          <a:prstGeom prst="rect">
            <a:avLst/>
          </a:prstGeom>
          <a:noFill/>
        </p:spPr>
        <p:txBody>
          <a:bodyPr wrap="square" rtlCol="0">
            <a:spAutoFit/>
          </a:bodyPr>
          <a:lstStyle/>
          <a:p>
            <a:pPr algn="r"/>
            <a:r>
              <a:rPr lang="en-GB" sz="1050" dirty="0" smtClean="0"/>
              <a:t>Partition door</a:t>
            </a:r>
          </a:p>
          <a:p>
            <a:pPr algn="r"/>
            <a:r>
              <a:rPr lang="en-GB" sz="1050" dirty="0" smtClean="0"/>
              <a:t>mezzanine</a:t>
            </a:r>
            <a:endParaRPr lang="en-GB" sz="1050" dirty="0"/>
          </a:p>
        </p:txBody>
      </p:sp>
    </p:spTree>
    <p:extLst>
      <p:ext uri="{BB962C8B-B14F-4D97-AF65-F5344CB8AC3E}">
        <p14:creationId xmlns:p14="http://schemas.microsoft.com/office/powerpoint/2010/main" val="4179989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Deliverable 2: </a:t>
            </a:r>
            <a:r>
              <a:rPr lang="en-US" dirty="0" smtClean="0"/>
              <a:t>Validation </a:t>
            </a:r>
            <a:r>
              <a:rPr lang="en-US" dirty="0"/>
              <a:t>of spare section with </a:t>
            </a:r>
            <a:r>
              <a:rPr lang="en-US" dirty="0" smtClean="0"/>
              <a:t>beam</a:t>
            </a:r>
            <a:r>
              <a:rPr lang="en-GB" dirty="0" smtClean="0"/>
              <a:t> </a:t>
            </a:r>
            <a:endParaRPr lang="en-GB" dirty="0"/>
          </a:p>
        </p:txBody>
      </p:sp>
      <p:sp>
        <p:nvSpPr>
          <p:cNvPr id="3" name="Slide Number Placeholder 2"/>
          <p:cNvSpPr>
            <a:spLocks noGrp="1"/>
          </p:cNvSpPr>
          <p:nvPr>
            <p:ph type="sldNum" sz="quarter" idx="11"/>
          </p:nvPr>
        </p:nvSpPr>
        <p:spPr/>
        <p:txBody>
          <a:bodyPr/>
          <a:lstStyle/>
          <a:p>
            <a:r>
              <a:rPr lang="en-US">
                <a:solidFill>
                  <a:srgbClr val="132577"/>
                </a:solidFill>
              </a:rPr>
              <a:t>Page </a:t>
            </a:r>
            <a:fld id="{733122C9-A0B9-462F-8757-0847AD287B63}" type="slidenum">
              <a:rPr lang="en-US" smtClean="0">
                <a:solidFill>
                  <a:srgbClr val="132577"/>
                </a:solidFill>
              </a:rPr>
              <a:pPr/>
              <a:t>4</a:t>
            </a:fld>
            <a:endParaRPr lang="en-US">
              <a:solidFill>
                <a:srgbClr val="132577"/>
              </a:solidFill>
            </a:endParaRPr>
          </a:p>
        </p:txBody>
      </p:sp>
      <p:pic>
        <p:nvPicPr>
          <p:cNvPr id="4" name="Picture 3"/>
          <p:cNvPicPr>
            <a:picLocks noChangeAspect="1"/>
          </p:cNvPicPr>
          <p:nvPr/>
        </p:nvPicPr>
        <p:blipFill rotWithShape="1">
          <a:blip r:embed="rId2"/>
          <a:srcRect l="13058" t="13272" r="2185" b="24074"/>
          <a:stretch/>
        </p:blipFill>
        <p:spPr>
          <a:xfrm rot="408752">
            <a:off x="456377" y="1428290"/>
            <a:ext cx="10174663" cy="4220644"/>
          </a:xfrm>
          <a:prstGeom prst="rect">
            <a:avLst/>
          </a:prstGeom>
          <a:solidFill>
            <a:schemeClr val="bg1"/>
          </a:solidFill>
        </p:spPr>
      </p:pic>
      <p:sp>
        <p:nvSpPr>
          <p:cNvPr id="25" name="TextBox 24"/>
          <p:cNvSpPr txBox="1"/>
          <p:nvPr/>
        </p:nvSpPr>
        <p:spPr>
          <a:xfrm>
            <a:off x="5443789" y="2935299"/>
            <a:ext cx="685405" cy="461665"/>
          </a:xfrm>
          <a:prstGeom prst="rect">
            <a:avLst/>
          </a:prstGeom>
          <a:noFill/>
        </p:spPr>
        <p:txBody>
          <a:bodyPr wrap="square" rtlCol="0">
            <a:spAutoFit/>
          </a:bodyPr>
          <a:lstStyle/>
          <a:p>
            <a:r>
              <a:rPr lang="en-GB" sz="1200" dirty="0" smtClean="0"/>
              <a:t>door</a:t>
            </a:r>
            <a:endParaRPr lang="en-GB" sz="1200" dirty="0"/>
          </a:p>
          <a:p>
            <a:endParaRPr lang="en-GB" sz="1200" dirty="0"/>
          </a:p>
        </p:txBody>
      </p:sp>
      <p:sp>
        <p:nvSpPr>
          <p:cNvPr id="7" name="TextBox 6"/>
          <p:cNvSpPr txBox="1"/>
          <p:nvPr/>
        </p:nvSpPr>
        <p:spPr>
          <a:xfrm>
            <a:off x="512706" y="5296537"/>
            <a:ext cx="5883070" cy="1107996"/>
          </a:xfrm>
          <a:prstGeom prst="rect">
            <a:avLst/>
          </a:prstGeom>
          <a:solidFill>
            <a:schemeClr val="accent2">
              <a:lumMod val="20000"/>
              <a:lumOff val="80000"/>
            </a:schemeClr>
          </a:solidFill>
        </p:spPr>
        <p:txBody>
          <a:bodyPr wrap="square" rtlCol="0">
            <a:spAutoFit/>
          </a:bodyPr>
          <a:lstStyle/>
          <a:p>
            <a:r>
              <a:rPr lang="en-GB" u="sng" dirty="0" smtClean="0"/>
              <a:t>Objective</a:t>
            </a:r>
            <a:r>
              <a:rPr lang="en-GB" dirty="0" smtClean="0"/>
              <a:t>: Spare section validation with beam</a:t>
            </a:r>
          </a:p>
          <a:p>
            <a:pPr marL="171450" indent="-171450">
              <a:buFont typeface="Arial" panose="020B0604020202020204" pitchFamily="34" charset="0"/>
              <a:buChar char="•"/>
            </a:pPr>
            <a:r>
              <a:rPr lang="en-GB" sz="1200" dirty="0" smtClean="0"/>
              <a:t>Installation </a:t>
            </a:r>
            <a:r>
              <a:rPr lang="en-GB" sz="1200" dirty="0" err="1" smtClean="0"/>
              <a:t>diag</a:t>
            </a:r>
            <a:r>
              <a:rPr lang="en-GB" sz="1200" dirty="0" smtClean="0"/>
              <a:t> and beam dump</a:t>
            </a:r>
          </a:p>
          <a:p>
            <a:pPr marL="171450" indent="-171450">
              <a:buFont typeface="Arial" panose="020B0604020202020204" pitchFamily="34" charset="0"/>
              <a:buChar char="•"/>
            </a:pPr>
            <a:r>
              <a:rPr lang="en-GB" sz="1200" dirty="0" smtClean="0"/>
              <a:t>Installation of the assembled gun in tunnel</a:t>
            </a:r>
          </a:p>
          <a:p>
            <a:pPr marL="171450" indent="-171450">
              <a:buFont typeface="Arial" panose="020B0604020202020204" pitchFamily="34" charset="0"/>
              <a:buChar char="•"/>
            </a:pPr>
            <a:r>
              <a:rPr lang="en-GB" sz="1200" dirty="0" smtClean="0"/>
              <a:t>Beam at 135 MeV</a:t>
            </a:r>
          </a:p>
          <a:p>
            <a:r>
              <a:rPr lang="en-GB" sz="1200" dirty="0" smtClean="0">
                <a:sym typeface="Wingdings" panose="05000000000000000000" pitchFamily="2" charset="2"/>
              </a:rPr>
              <a:t>		 full operational spares for the present </a:t>
            </a:r>
            <a:r>
              <a:rPr lang="en-GB" sz="1200" dirty="0" err="1" smtClean="0">
                <a:sym typeface="Wingdings" panose="05000000000000000000" pitchFamily="2" charset="2"/>
              </a:rPr>
              <a:t>Linac</a:t>
            </a:r>
            <a:endParaRPr lang="en-GB" sz="1200" dirty="0"/>
          </a:p>
        </p:txBody>
      </p:sp>
      <p:sp>
        <p:nvSpPr>
          <p:cNvPr id="9" name="TextBox 8"/>
          <p:cNvSpPr txBox="1"/>
          <p:nvPr/>
        </p:nvSpPr>
        <p:spPr>
          <a:xfrm>
            <a:off x="6921407" y="1141172"/>
            <a:ext cx="3539654" cy="369332"/>
          </a:xfrm>
          <a:prstGeom prst="rect">
            <a:avLst/>
          </a:prstGeom>
          <a:noFill/>
        </p:spPr>
        <p:txBody>
          <a:bodyPr wrap="square" rtlCol="0">
            <a:spAutoFit/>
          </a:bodyPr>
          <a:lstStyle/>
          <a:p>
            <a:r>
              <a:rPr lang="en-GB" dirty="0" smtClean="0"/>
              <a:t>Project: </a:t>
            </a:r>
            <a:r>
              <a:rPr lang="en-GB" dirty="0" err="1" smtClean="0"/>
              <a:t>Linac</a:t>
            </a:r>
            <a:r>
              <a:rPr lang="en-GB" smtClean="0"/>
              <a:t> refurbishment</a:t>
            </a:r>
            <a:endParaRPr lang="en-GB" dirty="0"/>
          </a:p>
        </p:txBody>
      </p:sp>
      <p:sp>
        <p:nvSpPr>
          <p:cNvPr id="40" name="TextBox 39"/>
          <p:cNvSpPr txBox="1"/>
          <p:nvPr/>
        </p:nvSpPr>
        <p:spPr>
          <a:xfrm>
            <a:off x="7265145" y="5109941"/>
            <a:ext cx="3851046" cy="1200329"/>
          </a:xfrm>
          <a:prstGeom prst="rect">
            <a:avLst/>
          </a:prstGeom>
          <a:solidFill>
            <a:schemeClr val="accent5">
              <a:lumMod val="20000"/>
              <a:lumOff val="80000"/>
            </a:schemeClr>
          </a:solidFill>
        </p:spPr>
        <p:txBody>
          <a:bodyPr wrap="square" rtlCol="0">
            <a:spAutoFit/>
          </a:bodyPr>
          <a:lstStyle/>
          <a:p>
            <a:r>
              <a:rPr lang="en-GB" dirty="0" smtClean="0"/>
              <a:t>Status:</a:t>
            </a:r>
          </a:p>
          <a:p>
            <a:r>
              <a:rPr lang="en-GB" dirty="0" smtClean="0"/>
              <a:t>Under Design </a:t>
            </a:r>
          </a:p>
          <a:p>
            <a:r>
              <a:rPr lang="en-GB" dirty="0" smtClean="0"/>
              <a:t>Decision taken for execution</a:t>
            </a:r>
          </a:p>
          <a:p>
            <a:r>
              <a:rPr lang="en-GB" dirty="0" smtClean="0"/>
              <a:t>Partition door to be studied</a:t>
            </a:r>
            <a:endParaRPr lang="en-GB" dirty="0"/>
          </a:p>
        </p:txBody>
      </p:sp>
      <p:sp>
        <p:nvSpPr>
          <p:cNvPr id="41" name="Rectangle 40"/>
          <p:cNvSpPr/>
          <p:nvPr/>
        </p:nvSpPr>
        <p:spPr>
          <a:xfrm>
            <a:off x="5587309" y="3217496"/>
            <a:ext cx="184557" cy="3589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4047865" y="3347976"/>
            <a:ext cx="720000" cy="1652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Section0</a:t>
            </a:r>
            <a:endParaRPr lang="en-GB" sz="1600" i="1" dirty="0">
              <a:solidFill>
                <a:schemeClr val="tx1"/>
              </a:solidFill>
            </a:endParaRPr>
          </a:p>
        </p:txBody>
      </p:sp>
      <p:sp>
        <p:nvSpPr>
          <p:cNvPr id="44" name="Rectangle 43"/>
          <p:cNvSpPr/>
          <p:nvPr/>
        </p:nvSpPr>
        <p:spPr>
          <a:xfrm>
            <a:off x="5207844" y="3347976"/>
            <a:ext cx="284293" cy="1652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smtClean="0">
                <a:solidFill>
                  <a:schemeClr val="tx1"/>
                </a:solidFill>
              </a:rPr>
              <a:t>Gun</a:t>
            </a:r>
            <a:endParaRPr lang="en-GB" sz="900" dirty="0">
              <a:solidFill>
                <a:schemeClr val="tx1"/>
              </a:solidFill>
            </a:endParaRPr>
          </a:p>
        </p:txBody>
      </p:sp>
      <p:sp>
        <p:nvSpPr>
          <p:cNvPr id="45" name="Rectangle 44"/>
          <p:cNvSpPr/>
          <p:nvPr/>
        </p:nvSpPr>
        <p:spPr>
          <a:xfrm>
            <a:off x="4826824" y="3347776"/>
            <a:ext cx="360000" cy="1656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smtClean="0">
                <a:solidFill>
                  <a:schemeClr val="tx1"/>
                </a:solidFill>
              </a:rPr>
              <a:t>Bunch</a:t>
            </a:r>
            <a:endParaRPr lang="en-GB" sz="800" dirty="0">
              <a:solidFill>
                <a:schemeClr val="tx1"/>
              </a:solidFill>
            </a:endParaRPr>
          </a:p>
        </p:txBody>
      </p:sp>
      <p:sp>
        <p:nvSpPr>
          <p:cNvPr id="46" name="Rectangle 45"/>
          <p:cNvSpPr/>
          <p:nvPr/>
        </p:nvSpPr>
        <p:spPr>
          <a:xfrm>
            <a:off x="3267179" y="3347976"/>
            <a:ext cx="720000" cy="1652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err="1" smtClean="0">
                <a:solidFill>
                  <a:schemeClr val="tx1"/>
                </a:solidFill>
              </a:rPr>
              <a:t>Diag</a:t>
            </a:r>
            <a:r>
              <a:rPr lang="en-GB" sz="900" dirty="0" smtClean="0">
                <a:solidFill>
                  <a:schemeClr val="tx1"/>
                </a:solidFill>
              </a:rPr>
              <a:t> &amp;Dump</a:t>
            </a:r>
            <a:endParaRPr lang="en-GB" sz="900" dirty="0">
              <a:solidFill>
                <a:schemeClr val="tx1"/>
              </a:solidFill>
            </a:endParaRPr>
          </a:p>
        </p:txBody>
      </p:sp>
      <p:cxnSp>
        <p:nvCxnSpPr>
          <p:cNvPr id="47" name="Straight Connector 46"/>
          <p:cNvCxnSpPr>
            <a:stCxn id="43" idx="2"/>
          </p:cNvCxnSpPr>
          <p:nvPr/>
        </p:nvCxnSpPr>
        <p:spPr>
          <a:xfrm>
            <a:off x="4407865" y="3513177"/>
            <a:ext cx="815368" cy="30097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5" idx="2"/>
          </p:cNvCxnSpPr>
          <p:nvPr/>
        </p:nvCxnSpPr>
        <p:spPr>
          <a:xfrm>
            <a:off x="5006824" y="3513376"/>
            <a:ext cx="216409" cy="3007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3317979" y="3423874"/>
            <a:ext cx="2079973" cy="13405"/>
          </a:xfrm>
          <a:prstGeom prst="straightConnector1">
            <a:avLst/>
          </a:prstGeom>
          <a:ln w="19050">
            <a:solidFill>
              <a:schemeClr val="bg2">
                <a:lumMod val="60000"/>
                <a:lumOff val="4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974568" y="6391788"/>
            <a:ext cx="3140460" cy="369332"/>
          </a:xfrm>
          <a:prstGeom prst="rect">
            <a:avLst/>
          </a:prstGeom>
          <a:solidFill>
            <a:schemeClr val="accent2">
              <a:lumMod val="20000"/>
              <a:lumOff val="80000"/>
            </a:schemeClr>
          </a:solidFill>
        </p:spPr>
        <p:txBody>
          <a:bodyPr wrap="square" rtlCol="0">
            <a:spAutoFit/>
          </a:bodyPr>
          <a:lstStyle/>
          <a:p>
            <a:r>
              <a:rPr lang="en-GB" u="sng" dirty="0" smtClean="0"/>
              <a:t>Until may 2027 at latest</a:t>
            </a:r>
            <a:endParaRPr lang="en-GB" u="sng" dirty="0"/>
          </a:p>
        </p:txBody>
      </p:sp>
      <p:grpSp>
        <p:nvGrpSpPr>
          <p:cNvPr id="83" name="Group 82"/>
          <p:cNvGrpSpPr/>
          <p:nvPr/>
        </p:nvGrpSpPr>
        <p:grpSpPr>
          <a:xfrm>
            <a:off x="5079575" y="3339278"/>
            <a:ext cx="3868210" cy="1134621"/>
            <a:chOff x="5079575" y="3339278"/>
            <a:chExt cx="3868210" cy="1134621"/>
          </a:xfrm>
        </p:grpSpPr>
        <p:sp>
          <p:nvSpPr>
            <p:cNvPr id="84" name="Rectangle 83"/>
            <p:cNvSpPr/>
            <p:nvPr/>
          </p:nvSpPr>
          <p:spPr>
            <a:xfrm>
              <a:off x="7798075" y="3339278"/>
              <a:ext cx="720000" cy="1652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Section 2</a:t>
              </a:r>
              <a:endParaRPr lang="en-GB" sz="1600" i="1" dirty="0">
                <a:solidFill>
                  <a:schemeClr val="tx1"/>
                </a:solidFill>
              </a:endParaRPr>
            </a:p>
          </p:txBody>
        </p:sp>
        <p:sp>
          <p:nvSpPr>
            <p:cNvPr id="85" name="Rectangle 84"/>
            <p:cNvSpPr/>
            <p:nvPr/>
          </p:nvSpPr>
          <p:spPr>
            <a:xfrm>
              <a:off x="7040545" y="3339278"/>
              <a:ext cx="720000" cy="1652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Section1</a:t>
              </a:r>
              <a:endParaRPr lang="en-GB" sz="1600" i="1" dirty="0">
                <a:solidFill>
                  <a:schemeClr val="tx1"/>
                </a:solidFill>
              </a:endParaRPr>
            </a:p>
          </p:txBody>
        </p:sp>
        <p:sp>
          <p:nvSpPr>
            <p:cNvPr id="86" name="Rectangle 85"/>
            <p:cNvSpPr/>
            <p:nvPr/>
          </p:nvSpPr>
          <p:spPr>
            <a:xfrm>
              <a:off x="7688971" y="3831122"/>
              <a:ext cx="407140" cy="2972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S2</a:t>
              </a:r>
              <a:endParaRPr lang="en-GB" sz="1600" i="1" dirty="0">
                <a:solidFill>
                  <a:schemeClr val="tx1"/>
                </a:solidFill>
              </a:endParaRPr>
            </a:p>
          </p:txBody>
        </p:sp>
        <p:sp>
          <p:nvSpPr>
            <p:cNvPr id="87" name="Rectangle 86"/>
            <p:cNvSpPr/>
            <p:nvPr/>
          </p:nvSpPr>
          <p:spPr>
            <a:xfrm>
              <a:off x="7017110" y="3831122"/>
              <a:ext cx="407140" cy="2972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 1</a:t>
              </a:r>
              <a:endParaRPr lang="en-GB" sz="1600" i="1" dirty="0">
                <a:solidFill>
                  <a:schemeClr val="tx1"/>
                </a:solidFill>
              </a:endParaRPr>
            </a:p>
          </p:txBody>
        </p:sp>
        <p:sp>
          <p:nvSpPr>
            <p:cNvPr id="88" name="Rectangle 87"/>
            <p:cNvSpPr/>
            <p:nvPr/>
          </p:nvSpPr>
          <p:spPr>
            <a:xfrm>
              <a:off x="7411554" y="4176634"/>
              <a:ext cx="407140" cy="29726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S0</a:t>
              </a:r>
              <a:endParaRPr lang="en-GB" sz="1600" i="1" dirty="0">
                <a:solidFill>
                  <a:schemeClr val="tx1"/>
                </a:solidFill>
              </a:endParaRPr>
            </a:p>
          </p:txBody>
        </p:sp>
        <p:sp>
          <p:nvSpPr>
            <p:cNvPr id="89" name="Rectangle 88"/>
            <p:cNvSpPr/>
            <p:nvPr/>
          </p:nvSpPr>
          <p:spPr>
            <a:xfrm>
              <a:off x="5079575" y="3831122"/>
              <a:ext cx="407140" cy="2972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S3</a:t>
              </a:r>
              <a:endParaRPr lang="en-GB" sz="1600" i="1" dirty="0">
                <a:solidFill>
                  <a:schemeClr val="tx1"/>
                </a:solidFill>
              </a:endParaRPr>
            </a:p>
          </p:txBody>
        </p:sp>
        <p:sp>
          <p:nvSpPr>
            <p:cNvPr id="90" name="Rectangle 89"/>
            <p:cNvSpPr/>
            <p:nvPr/>
          </p:nvSpPr>
          <p:spPr>
            <a:xfrm>
              <a:off x="6216111" y="3349734"/>
              <a:ext cx="360000" cy="1652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smtClean="0">
                  <a:solidFill>
                    <a:schemeClr val="tx1"/>
                  </a:solidFill>
                </a:rPr>
                <a:t>Gun</a:t>
              </a:r>
              <a:endParaRPr lang="en-GB" sz="900" dirty="0">
                <a:solidFill>
                  <a:schemeClr val="tx1"/>
                </a:solidFill>
              </a:endParaRPr>
            </a:p>
          </p:txBody>
        </p:sp>
        <p:sp>
          <p:nvSpPr>
            <p:cNvPr id="91" name="Rectangle 90"/>
            <p:cNvSpPr/>
            <p:nvPr/>
          </p:nvSpPr>
          <p:spPr>
            <a:xfrm>
              <a:off x="6622531" y="3356443"/>
              <a:ext cx="360000" cy="165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smtClean="0">
                  <a:solidFill>
                    <a:schemeClr val="tx1"/>
                  </a:solidFill>
                </a:rPr>
                <a:t>Bunch</a:t>
              </a:r>
              <a:endParaRPr lang="en-GB" sz="800" dirty="0">
                <a:solidFill>
                  <a:schemeClr val="tx1"/>
                </a:solidFill>
              </a:endParaRPr>
            </a:p>
          </p:txBody>
        </p:sp>
        <p:cxnSp>
          <p:nvCxnSpPr>
            <p:cNvPr id="92" name="Straight Connector 91"/>
            <p:cNvCxnSpPr>
              <a:stCxn id="85" idx="2"/>
              <a:endCxn id="87" idx="0"/>
            </p:cNvCxnSpPr>
            <p:nvPr/>
          </p:nvCxnSpPr>
          <p:spPr>
            <a:xfrm flipH="1">
              <a:off x="7220680" y="3504479"/>
              <a:ext cx="179865" cy="3266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84" idx="2"/>
              <a:endCxn id="86" idx="0"/>
            </p:cNvCxnSpPr>
            <p:nvPr/>
          </p:nvCxnSpPr>
          <p:spPr>
            <a:xfrm flipH="1">
              <a:off x="7892541" y="3504479"/>
              <a:ext cx="265534" cy="3266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86" idx="0"/>
            </p:cNvCxnSpPr>
            <p:nvPr/>
          </p:nvCxnSpPr>
          <p:spPr>
            <a:xfrm flipH="1">
              <a:off x="7604115" y="3831122"/>
              <a:ext cx="288426"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endCxn id="88" idx="0"/>
            </p:cNvCxnSpPr>
            <p:nvPr/>
          </p:nvCxnSpPr>
          <p:spPr>
            <a:xfrm flipH="1">
              <a:off x="7615124" y="3830739"/>
              <a:ext cx="6677" cy="34589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91" idx="2"/>
              <a:endCxn id="87" idx="0"/>
            </p:cNvCxnSpPr>
            <p:nvPr/>
          </p:nvCxnSpPr>
          <p:spPr>
            <a:xfrm>
              <a:off x="6802531" y="3522043"/>
              <a:ext cx="418149" cy="3090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87" idx="0"/>
              <a:endCxn id="89" idx="0"/>
            </p:cNvCxnSpPr>
            <p:nvPr/>
          </p:nvCxnSpPr>
          <p:spPr>
            <a:xfrm flipH="1">
              <a:off x="5283145" y="3831122"/>
              <a:ext cx="1937535"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6566781" y="3454591"/>
              <a:ext cx="2381004" cy="0"/>
            </a:xfrm>
            <a:prstGeom prst="straightConnector1">
              <a:avLst/>
            </a:prstGeom>
            <a:ln w="190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99" name="TextBox 98"/>
          <p:cNvSpPr txBox="1"/>
          <p:nvPr/>
        </p:nvSpPr>
        <p:spPr>
          <a:xfrm>
            <a:off x="8555605" y="3449598"/>
            <a:ext cx="1492250" cy="307777"/>
          </a:xfrm>
          <a:prstGeom prst="rect">
            <a:avLst/>
          </a:prstGeom>
          <a:noFill/>
        </p:spPr>
        <p:txBody>
          <a:bodyPr wrap="square" rtlCol="0">
            <a:spAutoFit/>
          </a:bodyPr>
          <a:lstStyle/>
          <a:p>
            <a:r>
              <a:rPr lang="en-GB" sz="1400" b="1" dirty="0" smtClean="0"/>
              <a:t>200 MeV</a:t>
            </a:r>
            <a:endParaRPr lang="en-GB" sz="1400" b="1" dirty="0"/>
          </a:p>
        </p:txBody>
      </p:sp>
      <p:sp>
        <p:nvSpPr>
          <p:cNvPr id="100" name="TextBox 99"/>
          <p:cNvSpPr txBox="1"/>
          <p:nvPr/>
        </p:nvSpPr>
        <p:spPr>
          <a:xfrm>
            <a:off x="2934285" y="2961809"/>
            <a:ext cx="1492250" cy="307777"/>
          </a:xfrm>
          <a:prstGeom prst="rect">
            <a:avLst/>
          </a:prstGeom>
          <a:noFill/>
        </p:spPr>
        <p:txBody>
          <a:bodyPr wrap="square" rtlCol="0">
            <a:spAutoFit/>
          </a:bodyPr>
          <a:lstStyle/>
          <a:p>
            <a:r>
              <a:rPr lang="en-GB" sz="1400" b="1" dirty="0" smtClean="0"/>
              <a:t>135 MeV</a:t>
            </a:r>
            <a:endParaRPr lang="en-GB" sz="1400" b="1" dirty="0"/>
          </a:p>
        </p:txBody>
      </p:sp>
      <p:sp>
        <p:nvSpPr>
          <p:cNvPr id="38" name="TextBox 37"/>
          <p:cNvSpPr txBox="1"/>
          <p:nvPr/>
        </p:nvSpPr>
        <p:spPr>
          <a:xfrm>
            <a:off x="7277675" y="4425522"/>
            <a:ext cx="688252" cy="200055"/>
          </a:xfrm>
          <a:prstGeom prst="rect">
            <a:avLst/>
          </a:prstGeom>
          <a:noFill/>
        </p:spPr>
        <p:txBody>
          <a:bodyPr wrap="square" rtlCol="0">
            <a:spAutoFit/>
          </a:bodyPr>
          <a:lstStyle/>
          <a:p>
            <a:r>
              <a:rPr lang="en-GB" sz="700" i="1" dirty="0" err="1" smtClean="0"/>
              <a:t>Scandinova</a:t>
            </a:r>
            <a:endParaRPr lang="en-GB" sz="700" i="1" dirty="0"/>
          </a:p>
        </p:txBody>
      </p:sp>
      <p:sp>
        <p:nvSpPr>
          <p:cNvPr id="42" name="Rectangle 41"/>
          <p:cNvSpPr/>
          <p:nvPr/>
        </p:nvSpPr>
        <p:spPr>
          <a:xfrm>
            <a:off x="2520423" y="3829627"/>
            <a:ext cx="407140" cy="29726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S_4</a:t>
            </a:r>
            <a:endParaRPr lang="en-GB" sz="1600" i="1" dirty="0">
              <a:solidFill>
                <a:schemeClr val="tx1"/>
              </a:solidFill>
            </a:endParaRPr>
          </a:p>
        </p:txBody>
      </p:sp>
      <p:sp>
        <p:nvSpPr>
          <p:cNvPr id="51" name="TextBox 50"/>
          <p:cNvSpPr txBox="1"/>
          <p:nvPr/>
        </p:nvSpPr>
        <p:spPr>
          <a:xfrm>
            <a:off x="2379867" y="4076606"/>
            <a:ext cx="688252" cy="200055"/>
          </a:xfrm>
          <a:prstGeom prst="rect">
            <a:avLst/>
          </a:prstGeom>
          <a:noFill/>
        </p:spPr>
        <p:txBody>
          <a:bodyPr wrap="square" rtlCol="0">
            <a:spAutoFit/>
          </a:bodyPr>
          <a:lstStyle/>
          <a:p>
            <a:r>
              <a:rPr lang="en-GB" sz="700" i="1" dirty="0" err="1" smtClean="0"/>
              <a:t>Scandinova</a:t>
            </a:r>
            <a:endParaRPr lang="en-GB" sz="700" i="1" dirty="0"/>
          </a:p>
        </p:txBody>
      </p:sp>
      <p:cxnSp>
        <p:nvCxnSpPr>
          <p:cNvPr id="6" name="Straight Connector 5"/>
          <p:cNvCxnSpPr/>
          <p:nvPr/>
        </p:nvCxnSpPr>
        <p:spPr>
          <a:xfrm>
            <a:off x="1906201" y="3939611"/>
            <a:ext cx="0" cy="6859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906201" y="4276661"/>
            <a:ext cx="0" cy="14886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15729" y="3955934"/>
            <a:ext cx="931603" cy="577081"/>
          </a:xfrm>
          <a:prstGeom prst="rect">
            <a:avLst/>
          </a:prstGeom>
          <a:noFill/>
        </p:spPr>
        <p:txBody>
          <a:bodyPr wrap="square" rtlCol="0">
            <a:spAutoFit/>
          </a:bodyPr>
          <a:lstStyle/>
          <a:p>
            <a:pPr algn="r"/>
            <a:r>
              <a:rPr lang="en-GB" sz="1050" dirty="0" smtClean="0"/>
              <a:t>Partition door</a:t>
            </a:r>
          </a:p>
          <a:p>
            <a:pPr algn="r"/>
            <a:r>
              <a:rPr lang="en-GB" sz="1050" dirty="0" smtClean="0"/>
              <a:t>mezzanine</a:t>
            </a:r>
            <a:endParaRPr lang="en-GB" sz="1050" dirty="0"/>
          </a:p>
        </p:txBody>
      </p:sp>
      <p:sp>
        <p:nvSpPr>
          <p:cNvPr id="49" name="TextBox 48"/>
          <p:cNvSpPr txBox="1"/>
          <p:nvPr/>
        </p:nvSpPr>
        <p:spPr>
          <a:xfrm>
            <a:off x="388154" y="1106800"/>
            <a:ext cx="5440630" cy="646331"/>
          </a:xfrm>
          <a:prstGeom prst="rect">
            <a:avLst/>
          </a:prstGeom>
          <a:solidFill>
            <a:schemeClr val="accent4">
              <a:lumMod val="60000"/>
              <a:lumOff val="40000"/>
            </a:schemeClr>
          </a:solidFill>
        </p:spPr>
        <p:txBody>
          <a:bodyPr wrap="square" rtlCol="0">
            <a:spAutoFit/>
          </a:bodyPr>
          <a:lstStyle/>
          <a:p>
            <a:pPr marL="285750" indent="-285750">
              <a:buFont typeface="Arial" panose="020B0604020202020204" pitchFamily="34" charset="0"/>
              <a:buChar char="•"/>
            </a:pPr>
            <a:r>
              <a:rPr lang="en-GB" dirty="0">
                <a:solidFill>
                  <a:srgbClr val="FF0000"/>
                </a:solidFill>
              </a:rPr>
              <a:t>T</a:t>
            </a:r>
            <a:r>
              <a:rPr lang="en-GB" dirty="0" smtClean="0">
                <a:solidFill>
                  <a:srgbClr val="FF0000"/>
                </a:solidFill>
              </a:rPr>
              <a:t>est with beam cancelled</a:t>
            </a:r>
          </a:p>
          <a:p>
            <a:endParaRPr lang="en-GB" dirty="0">
              <a:solidFill>
                <a:srgbClr val="FF0000"/>
              </a:solidFill>
            </a:endParaRPr>
          </a:p>
        </p:txBody>
      </p:sp>
      <p:cxnSp>
        <p:nvCxnSpPr>
          <p:cNvPr id="10" name="Straight Connector 9"/>
          <p:cNvCxnSpPr/>
          <p:nvPr/>
        </p:nvCxnSpPr>
        <p:spPr>
          <a:xfrm flipH="1">
            <a:off x="579863" y="988741"/>
            <a:ext cx="10536328" cy="5174166"/>
          </a:xfrm>
          <a:prstGeom prst="line">
            <a:avLst/>
          </a:prstGeom>
          <a:ln w="17145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20057129">
            <a:off x="3196434" y="2528407"/>
            <a:ext cx="3635176" cy="830997"/>
          </a:xfrm>
          <a:prstGeom prst="rect">
            <a:avLst/>
          </a:prstGeom>
          <a:noFill/>
        </p:spPr>
        <p:txBody>
          <a:bodyPr wrap="square" rtlCol="0">
            <a:spAutoFit/>
          </a:bodyPr>
          <a:lstStyle/>
          <a:p>
            <a:pPr algn="ctr"/>
            <a:r>
              <a:rPr lang="en-GB" sz="4800" b="1" dirty="0" smtClean="0">
                <a:solidFill>
                  <a:srgbClr val="FF0000"/>
                </a:solidFill>
              </a:rPr>
              <a:t>Cancelled</a:t>
            </a:r>
            <a:endParaRPr lang="en-GB" sz="4800" b="1" dirty="0">
              <a:solidFill>
                <a:srgbClr val="FF0000"/>
              </a:solidFill>
            </a:endParaRPr>
          </a:p>
        </p:txBody>
      </p:sp>
    </p:spTree>
    <p:extLst>
      <p:ext uri="{BB962C8B-B14F-4D97-AF65-F5344CB8AC3E}">
        <p14:creationId xmlns:p14="http://schemas.microsoft.com/office/powerpoint/2010/main" val="1928559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Deliverable 2 (option) : </a:t>
            </a:r>
            <a:r>
              <a:rPr lang="en-US" dirty="0" smtClean="0"/>
              <a:t>Validation </a:t>
            </a:r>
            <a:r>
              <a:rPr lang="en-US" dirty="0"/>
              <a:t>of spare section with </a:t>
            </a:r>
            <a:r>
              <a:rPr lang="en-US" dirty="0" smtClean="0"/>
              <a:t>beam</a:t>
            </a:r>
            <a:r>
              <a:rPr lang="en-GB" dirty="0" smtClean="0"/>
              <a:t> </a:t>
            </a:r>
            <a:endParaRPr lang="en-GB" dirty="0"/>
          </a:p>
        </p:txBody>
      </p:sp>
      <p:sp>
        <p:nvSpPr>
          <p:cNvPr id="3" name="Slide Number Placeholder 2"/>
          <p:cNvSpPr>
            <a:spLocks noGrp="1"/>
          </p:cNvSpPr>
          <p:nvPr>
            <p:ph type="sldNum" sz="quarter" idx="11"/>
          </p:nvPr>
        </p:nvSpPr>
        <p:spPr/>
        <p:txBody>
          <a:bodyPr/>
          <a:lstStyle/>
          <a:p>
            <a:r>
              <a:rPr lang="en-US">
                <a:solidFill>
                  <a:srgbClr val="132577"/>
                </a:solidFill>
              </a:rPr>
              <a:t>Page </a:t>
            </a:r>
            <a:fld id="{733122C9-A0B9-462F-8757-0847AD287B63}" type="slidenum">
              <a:rPr lang="en-US" smtClean="0">
                <a:solidFill>
                  <a:srgbClr val="132577"/>
                </a:solidFill>
              </a:rPr>
              <a:pPr/>
              <a:t>5</a:t>
            </a:fld>
            <a:endParaRPr lang="en-US">
              <a:solidFill>
                <a:srgbClr val="132577"/>
              </a:solidFill>
            </a:endParaRPr>
          </a:p>
        </p:txBody>
      </p:sp>
      <p:pic>
        <p:nvPicPr>
          <p:cNvPr id="4" name="Picture 3"/>
          <p:cNvPicPr>
            <a:picLocks noChangeAspect="1"/>
          </p:cNvPicPr>
          <p:nvPr/>
        </p:nvPicPr>
        <p:blipFill rotWithShape="1">
          <a:blip r:embed="rId2"/>
          <a:srcRect l="13058" t="13272" r="2185" b="24074"/>
          <a:stretch/>
        </p:blipFill>
        <p:spPr>
          <a:xfrm rot="408752">
            <a:off x="456377" y="1428290"/>
            <a:ext cx="10174663" cy="4220644"/>
          </a:xfrm>
          <a:prstGeom prst="rect">
            <a:avLst/>
          </a:prstGeom>
          <a:solidFill>
            <a:schemeClr val="bg1"/>
          </a:solidFill>
        </p:spPr>
      </p:pic>
      <p:sp>
        <p:nvSpPr>
          <p:cNvPr id="25" name="TextBox 24"/>
          <p:cNvSpPr txBox="1"/>
          <p:nvPr/>
        </p:nvSpPr>
        <p:spPr>
          <a:xfrm>
            <a:off x="5443789" y="2935299"/>
            <a:ext cx="685405" cy="461665"/>
          </a:xfrm>
          <a:prstGeom prst="rect">
            <a:avLst/>
          </a:prstGeom>
          <a:noFill/>
        </p:spPr>
        <p:txBody>
          <a:bodyPr wrap="square" rtlCol="0">
            <a:spAutoFit/>
          </a:bodyPr>
          <a:lstStyle/>
          <a:p>
            <a:r>
              <a:rPr lang="en-GB" sz="1200" dirty="0" smtClean="0"/>
              <a:t>door</a:t>
            </a:r>
            <a:endParaRPr lang="en-GB" sz="1200" dirty="0"/>
          </a:p>
          <a:p>
            <a:endParaRPr lang="en-GB" sz="1200" dirty="0"/>
          </a:p>
        </p:txBody>
      </p:sp>
      <p:sp>
        <p:nvSpPr>
          <p:cNvPr id="7" name="TextBox 6"/>
          <p:cNvSpPr txBox="1"/>
          <p:nvPr/>
        </p:nvSpPr>
        <p:spPr>
          <a:xfrm>
            <a:off x="512706" y="5296537"/>
            <a:ext cx="5883070" cy="1107996"/>
          </a:xfrm>
          <a:prstGeom prst="rect">
            <a:avLst/>
          </a:prstGeom>
          <a:solidFill>
            <a:schemeClr val="accent2">
              <a:lumMod val="20000"/>
              <a:lumOff val="80000"/>
            </a:schemeClr>
          </a:solidFill>
        </p:spPr>
        <p:txBody>
          <a:bodyPr wrap="square" rtlCol="0">
            <a:spAutoFit/>
          </a:bodyPr>
          <a:lstStyle/>
          <a:p>
            <a:r>
              <a:rPr lang="en-GB" u="sng" dirty="0" smtClean="0"/>
              <a:t>Objective</a:t>
            </a:r>
            <a:r>
              <a:rPr lang="en-GB" dirty="0" smtClean="0"/>
              <a:t>: Spare section validation with beam</a:t>
            </a:r>
          </a:p>
          <a:p>
            <a:pPr marL="171450" indent="-171450">
              <a:buFont typeface="Arial" panose="020B0604020202020204" pitchFamily="34" charset="0"/>
              <a:buChar char="•"/>
            </a:pPr>
            <a:r>
              <a:rPr lang="en-GB" sz="1200" dirty="0" smtClean="0"/>
              <a:t>Installation </a:t>
            </a:r>
            <a:r>
              <a:rPr lang="en-GB" sz="1200" dirty="0" err="1" smtClean="0"/>
              <a:t>diag</a:t>
            </a:r>
            <a:r>
              <a:rPr lang="en-GB" sz="1200" dirty="0" smtClean="0"/>
              <a:t> and beam dump</a:t>
            </a:r>
          </a:p>
          <a:p>
            <a:pPr marL="171450" indent="-171450">
              <a:buFont typeface="Arial" panose="020B0604020202020204" pitchFamily="34" charset="0"/>
              <a:buChar char="•"/>
            </a:pPr>
            <a:r>
              <a:rPr lang="en-GB" sz="1200" dirty="0" smtClean="0"/>
              <a:t>Installation of the assembled gun in tunnel</a:t>
            </a:r>
          </a:p>
          <a:p>
            <a:pPr marL="171450" indent="-171450">
              <a:buFont typeface="Arial" panose="020B0604020202020204" pitchFamily="34" charset="0"/>
              <a:buChar char="•"/>
            </a:pPr>
            <a:r>
              <a:rPr lang="en-GB" sz="1200" dirty="0" smtClean="0"/>
              <a:t>Beam at 135 MeV</a:t>
            </a:r>
          </a:p>
          <a:p>
            <a:r>
              <a:rPr lang="en-GB" sz="1200" dirty="0" smtClean="0">
                <a:sym typeface="Wingdings" panose="05000000000000000000" pitchFamily="2" charset="2"/>
              </a:rPr>
              <a:t>		 full operational spares for the present </a:t>
            </a:r>
            <a:r>
              <a:rPr lang="en-GB" sz="1200" dirty="0" err="1" smtClean="0">
                <a:sym typeface="Wingdings" panose="05000000000000000000" pitchFamily="2" charset="2"/>
              </a:rPr>
              <a:t>Linac</a:t>
            </a:r>
            <a:endParaRPr lang="en-GB" sz="1200" dirty="0"/>
          </a:p>
        </p:txBody>
      </p:sp>
      <p:sp>
        <p:nvSpPr>
          <p:cNvPr id="9" name="TextBox 8"/>
          <p:cNvSpPr txBox="1"/>
          <p:nvPr/>
        </p:nvSpPr>
        <p:spPr>
          <a:xfrm>
            <a:off x="6921407" y="1141172"/>
            <a:ext cx="3539654" cy="369332"/>
          </a:xfrm>
          <a:prstGeom prst="rect">
            <a:avLst/>
          </a:prstGeom>
          <a:noFill/>
        </p:spPr>
        <p:txBody>
          <a:bodyPr wrap="square" rtlCol="0">
            <a:spAutoFit/>
          </a:bodyPr>
          <a:lstStyle/>
          <a:p>
            <a:r>
              <a:rPr lang="en-GB" dirty="0" smtClean="0"/>
              <a:t>Project: </a:t>
            </a:r>
            <a:r>
              <a:rPr lang="en-GB" dirty="0" err="1" smtClean="0"/>
              <a:t>Linac</a:t>
            </a:r>
            <a:r>
              <a:rPr lang="en-GB" smtClean="0"/>
              <a:t> refurbishment</a:t>
            </a:r>
            <a:endParaRPr lang="en-GB" dirty="0"/>
          </a:p>
        </p:txBody>
      </p:sp>
      <p:sp>
        <p:nvSpPr>
          <p:cNvPr id="40" name="TextBox 39"/>
          <p:cNvSpPr txBox="1"/>
          <p:nvPr/>
        </p:nvSpPr>
        <p:spPr>
          <a:xfrm>
            <a:off x="7265145" y="5109941"/>
            <a:ext cx="3851046" cy="1200329"/>
          </a:xfrm>
          <a:prstGeom prst="rect">
            <a:avLst/>
          </a:prstGeom>
          <a:solidFill>
            <a:schemeClr val="accent5">
              <a:lumMod val="20000"/>
              <a:lumOff val="80000"/>
            </a:schemeClr>
          </a:solidFill>
        </p:spPr>
        <p:txBody>
          <a:bodyPr wrap="square" rtlCol="0">
            <a:spAutoFit/>
          </a:bodyPr>
          <a:lstStyle/>
          <a:p>
            <a:r>
              <a:rPr lang="en-GB" dirty="0" smtClean="0"/>
              <a:t>Status:</a:t>
            </a:r>
          </a:p>
          <a:p>
            <a:r>
              <a:rPr lang="en-GB" dirty="0" smtClean="0"/>
              <a:t>Under Design </a:t>
            </a:r>
          </a:p>
          <a:p>
            <a:r>
              <a:rPr lang="en-GB" dirty="0" smtClean="0"/>
              <a:t>Decision taken for execution</a:t>
            </a:r>
          </a:p>
          <a:p>
            <a:r>
              <a:rPr lang="en-GB" dirty="0" smtClean="0"/>
              <a:t>Partition door to be studied</a:t>
            </a:r>
            <a:endParaRPr lang="en-GB" dirty="0"/>
          </a:p>
        </p:txBody>
      </p:sp>
      <p:sp>
        <p:nvSpPr>
          <p:cNvPr id="41" name="Rectangle 40"/>
          <p:cNvSpPr/>
          <p:nvPr/>
        </p:nvSpPr>
        <p:spPr>
          <a:xfrm>
            <a:off x="5587309" y="3217496"/>
            <a:ext cx="184557" cy="3589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4047865" y="3347976"/>
            <a:ext cx="720000" cy="1652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Section0</a:t>
            </a:r>
            <a:endParaRPr lang="en-GB" sz="1600" i="1" dirty="0">
              <a:solidFill>
                <a:schemeClr val="tx1"/>
              </a:solidFill>
            </a:endParaRPr>
          </a:p>
        </p:txBody>
      </p:sp>
      <p:sp>
        <p:nvSpPr>
          <p:cNvPr id="44" name="Rectangle 43"/>
          <p:cNvSpPr/>
          <p:nvPr/>
        </p:nvSpPr>
        <p:spPr>
          <a:xfrm>
            <a:off x="5207844" y="3347976"/>
            <a:ext cx="284293" cy="1652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smtClean="0">
                <a:solidFill>
                  <a:schemeClr val="tx1"/>
                </a:solidFill>
              </a:rPr>
              <a:t>Gun</a:t>
            </a:r>
            <a:endParaRPr lang="en-GB" sz="900" dirty="0">
              <a:solidFill>
                <a:schemeClr val="tx1"/>
              </a:solidFill>
            </a:endParaRPr>
          </a:p>
        </p:txBody>
      </p:sp>
      <p:sp>
        <p:nvSpPr>
          <p:cNvPr id="45" name="Rectangle 44"/>
          <p:cNvSpPr/>
          <p:nvPr/>
        </p:nvSpPr>
        <p:spPr>
          <a:xfrm>
            <a:off x="4826824" y="3347776"/>
            <a:ext cx="360000" cy="1656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smtClean="0">
                <a:solidFill>
                  <a:schemeClr val="tx1"/>
                </a:solidFill>
              </a:rPr>
              <a:t>Bunch</a:t>
            </a:r>
            <a:endParaRPr lang="en-GB" sz="800" dirty="0">
              <a:solidFill>
                <a:schemeClr val="tx1"/>
              </a:solidFill>
            </a:endParaRPr>
          </a:p>
        </p:txBody>
      </p:sp>
      <p:sp>
        <p:nvSpPr>
          <p:cNvPr id="46" name="Rectangle 45"/>
          <p:cNvSpPr/>
          <p:nvPr/>
        </p:nvSpPr>
        <p:spPr>
          <a:xfrm>
            <a:off x="3267179" y="3347976"/>
            <a:ext cx="720000" cy="1652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err="1" smtClean="0">
                <a:solidFill>
                  <a:schemeClr val="tx1"/>
                </a:solidFill>
              </a:rPr>
              <a:t>Diag</a:t>
            </a:r>
            <a:r>
              <a:rPr lang="en-GB" sz="900" dirty="0" smtClean="0">
                <a:solidFill>
                  <a:schemeClr val="tx1"/>
                </a:solidFill>
              </a:rPr>
              <a:t> &amp;Dump</a:t>
            </a:r>
            <a:endParaRPr lang="en-GB" sz="900" dirty="0">
              <a:solidFill>
                <a:schemeClr val="tx1"/>
              </a:solidFill>
            </a:endParaRPr>
          </a:p>
        </p:txBody>
      </p:sp>
      <p:cxnSp>
        <p:nvCxnSpPr>
          <p:cNvPr id="47" name="Straight Connector 46"/>
          <p:cNvCxnSpPr>
            <a:stCxn id="43" idx="2"/>
          </p:cNvCxnSpPr>
          <p:nvPr/>
        </p:nvCxnSpPr>
        <p:spPr>
          <a:xfrm>
            <a:off x="4407865" y="3513177"/>
            <a:ext cx="815368" cy="30097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5" idx="2"/>
          </p:cNvCxnSpPr>
          <p:nvPr/>
        </p:nvCxnSpPr>
        <p:spPr>
          <a:xfrm>
            <a:off x="5006824" y="3513376"/>
            <a:ext cx="216409" cy="3007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3317979" y="3423874"/>
            <a:ext cx="2079973" cy="13405"/>
          </a:xfrm>
          <a:prstGeom prst="straightConnector1">
            <a:avLst/>
          </a:prstGeom>
          <a:ln w="19050">
            <a:solidFill>
              <a:schemeClr val="bg2">
                <a:lumMod val="60000"/>
                <a:lumOff val="4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974568" y="6391788"/>
            <a:ext cx="3140460" cy="369332"/>
          </a:xfrm>
          <a:prstGeom prst="rect">
            <a:avLst/>
          </a:prstGeom>
          <a:solidFill>
            <a:schemeClr val="accent2">
              <a:lumMod val="20000"/>
              <a:lumOff val="80000"/>
            </a:schemeClr>
          </a:solidFill>
        </p:spPr>
        <p:txBody>
          <a:bodyPr wrap="square" rtlCol="0">
            <a:spAutoFit/>
          </a:bodyPr>
          <a:lstStyle/>
          <a:p>
            <a:r>
              <a:rPr lang="en-GB" u="sng" dirty="0" smtClean="0"/>
              <a:t>Until may 2027 at latest</a:t>
            </a:r>
            <a:endParaRPr lang="en-GB" u="sng" dirty="0"/>
          </a:p>
        </p:txBody>
      </p:sp>
      <p:grpSp>
        <p:nvGrpSpPr>
          <p:cNvPr id="83" name="Group 82"/>
          <p:cNvGrpSpPr/>
          <p:nvPr/>
        </p:nvGrpSpPr>
        <p:grpSpPr>
          <a:xfrm>
            <a:off x="5079575" y="3339278"/>
            <a:ext cx="3868210" cy="1134621"/>
            <a:chOff x="5079575" y="3339278"/>
            <a:chExt cx="3868210" cy="1134621"/>
          </a:xfrm>
        </p:grpSpPr>
        <p:sp>
          <p:nvSpPr>
            <p:cNvPr id="84" name="Rectangle 83"/>
            <p:cNvSpPr/>
            <p:nvPr/>
          </p:nvSpPr>
          <p:spPr>
            <a:xfrm>
              <a:off x="7798075" y="3339278"/>
              <a:ext cx="720000" cy="1652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Section 2</a:t>
              </a:r>
              <a:endParaRPr lang="en-GB" sz="1600" i="1" dirty="0">
                <a:solidFill>
                  <a:schemeClr val="tx1"/>
                </a:solidFill>
              </a:endParaRPr>
            </a:p>
          </p:txBody>
        </p:sp>
        <p:sp>
          <p:nvSpPr>
            <p:cNvPr id="85" name="Rectangle 84"/>
            <p:cNvSpPr/>
            <p:nvPr/>
          </p:nvSpPr>
          <p:spPr>
            <a:xfrm>
              <a:off x="7040545" y="3339278"/>
              <a:ext cx="720000" cy="1652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Section1</a:t>
              </a:r>
              <a:endParaRPr lang="en-GB" sz="1600" i="1" dirty="0">
                <a:solidFill>
                  <a:schemeClr val="tx1"/>
                </a:solidFill>
              </a:endParaRPr>
            </a:p>
          </p:txBody>
        </p:sp>
        <p:sp>
          <p:nvSpPr>
            <p:cNvPr id="86" name="Rectangle 85"/>
            <p:cNvSpPr/>
            <p:nvPr/>
          </p:nvSpPr>
          <p:spPr>
            <a:xfrm>
              <a:off x="7688971" y="3831122"/>
              <a:ext cx="407140" cy="2972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S2</a:t>
              </a:r>
              <a:endParaRPr lang="en-GB" sz="1600" i="1" dirty="0">
                <a:solidFill>
                  <a:schemeClr val="tx1"/>
                </a:solidFill>
              </a:endParaRPr>
            </a:p>
          </p:txBody>
        </p:sp>
        <p:sp>
          <p:nvSpPr>
            <p:cNvPr id="87" name="Rectangle 86"/>
            <p:cNvSpPr/>
            <p:nvPr/>
          </p:nvSpPr>
          <p:spPr>
            <a:xfrm>
              <a:off x="7017110" y="3831122"/>
              <a:ext cx="407140" cy="2972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 1</a:t>
              </a:r>
              <a:endParaRPr lang="en-GB" sz="1600" i="1" dirty="0">
                <a:solidFill>
                  <a:schemeClr val="tx1"/>
                </a:solidFill>
              </a:endParaRPr>
            </a:p>
          </p:txBody>
        </p:sp>
        <p:sp>
          <p:nvSpPr>
            <p:cNvPr id="88" name="Rectangle 87"/>
            <p:cNvSpPr/>
            <p:nvPr/>
          </p:nvSpPr>
          <p:spPr>
            <a:xfrm>
              <a:off x="7411554" y="4176634"/>
              <a:ext cx="407140" cy="29726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S0</a:t>
              </a:r>
              <a:endParaRPr lang="en-GB" sz="1600" i="1" dirty="0">
                <a:solidFill>
                  <a:schemeClr val="tx1"/>
                </a:solidFill>
              </a:endParaRPr>
            </a:p>
          </p:txBody>
        </p:sp>
        <p:sp>
          <p:nvSpPr>
            <p:cNvPr id="89" name="Rectangle 88"/>
            <p:cNvSpPr/>
            <p:nvPr/>
          </p:nvSpPr>
          <p:spPr>
            <a:xfrm>
              <a:off x="5079575" y="3831122"/>
              <a:ext cx="407140" cy="2972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S3</a:t>
              </a:r>
              <a:endParaRPr lang="en-GB" sz="1600" i="1" dirty="0">
                <a:solidFill>
                  <a:schemeClr val="tx1"/>
                </a:solidFill>
              </a:endParaRPr>
            </a:p>
          </p:txBody>
        </p:sp>
        <p:sp>
          <p:nvSpPr>
            <p:cNvPr id="90" name="Rectangle 89"/>
            <p:cNvSpPr/>
            <p:nvPr/>
          </p:nvSpPr>
          <p:spPr>
            <a:xfrm>
              <a:off x="6216111" y="3349734"/>
              <a:ext cx="360000" cy="1652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smtClean="0">
                  <a:solidFill>
                    <a:schemeClr val="tx1"/>
                  </a:solidFill>
                </a:rPr>
                <a:t>Gun</a:t>
              </a:r>
              <a:endParaRPr lang="en-GB" sz="900" dirty="0">
                <a:solidFill>
                  <a:schemeClr val="tx1"/>
                </a:solidFill>
              </a:endParaRPr>
            </a:p>
          </p:txBody>
        </p:sp>
        <p:sp>
          <p:nvSpPr>
            <p:cNvPr id="91" name="Rectangle 90"/>
            <p:cNvSpPr/>
            <p:nvPr/>
          </p:nvSpPr>
          <p:spPr>
            <a:xfrm>
              <a:off x="6622531" y="3356443"/>
              <a:ext cx="360000" cy="165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smtClean="0">
                  <a:solidFill>
                    <a:schemeClr val="tx1"/>
                  </a:solidFill>
                </a:rPr>
                <a:t>Bunch</a:t>
              </a:r>
              <a:endParaRPr lang="en-GB" sz="800" dirty="0">
                <a:solidFill>
                  <a:schemeClr val="tx1"/>
                </a:solidFill>
              </a:endParaRPr>
            </a:p>
          </p:txBody>
        </p:sp>
        <p:cxnSp>
          <p:nvCxnSpPr>
            <p:cNvPr id="92" name="Straight Connector 91"/>
            <p:cNvCxnSpPr>
              <a:stCxn id="85" idx="2"/>
              <a:endCxn id="87" idx="0"/>
            </p:cNvCxnSpPr>
            <p:nvPr/>
          </p:nvCxnSpPr>
          <p:spPr>
            <a:xfrm flipH="1">
              <a:off x="7220680" y="3504479"/>
              <a:ext cx="179865" cy="3266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84" idx="2"/>
              <a:endCxn id="86" idx="0"/>
            </p:cNvCxnSpPr>
            <p:nvPr/>
          </p:nvCxnSpPr>
          <p:spPr>
            <a:xfrm flipH="1">
              <a:off x="7892541" y="3504479"/>
              <a:ext cx="265534" cy="3266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86" idx="0"/>
            </p:cNvCxnSpPr>
            <p:nvPr/>
          </p:nvCxnSpPr>
          <p:spPr>
            <a:xfrm flipH="1">
              <a:off x="7604115" y="3831122"/>
              <a:ext cx="288426"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endCxn id="88" idx="0"/>
            </p:cNvCxnSpPr>
            <p:nvPr/>
          </p:nvCxnSpPr>
          <p:spPr>
            <a:xfrm flipH="1">
              <a:off x="7615124" y="3830739"/>
              <a:ext cx="6677" cy="34589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91" idx="2"/>
              <a:endCxn id="87" idx="0"/>
            </p:cNvCxnSpPr>
            <p:nvPr/>
          </p:nvCxnSpPr>
          <p:spPr>
            <a:xfrm>
              <a:off x="6802531" y="3522043"/>
              <a:ext cx="418149" cy="3090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87" idx="0"/>
            </p:cNvCxnSpPr>
            <p:nvPr/>
          </p:nvCxnSpPr>
          <p:spPr>
            <a:xfrm flipH="1">
              <a:off x="6690732" y="3831122"/>
              <a:ext cx="529948" cy="345511"/>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6566781" y="3454591"/>
              <a:ext cx="2381004" cy="0"/>
            </a:xfrm>
            <a:prstGeom prst="straightConnector1">
              <a:avLst/>
            </a:prstGeom>
            <a:ln w="190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99" name="TextBox 98"/>
          <p:cNvSpPr txBox="1"/>
          <p:nvPr/>
        </p:nvSpPr>
        <p:spPr>
          <a:xfrm>
            <a:off x="8555605" y="3449598"/>
            <a:ext cx="1492250" cy="307777"/>
          </a:xfrm>
          <a:prstGeom prst="rect">
            <a:avLst/>
          </a:prstGeom>
          <a:noFill/>
        </p:spPr>
        <p:txBody>
          <a:bodyPr wrap="square" rtlCol="0">
            <a:spAutoFit/>
          </a:bodyPr>
          <a:lstStyle/>
          <a:p>
            <a:r>
              <a:rPr lang="en-GB" sz="1400" b="1" dirty="0" smtClean="0"/>
              <a:t>200 MeV</a:t>
            </a:r>
            <a:endParaRPr lang="en-GB" sz="1400" b="1" dirty="0"/>
          </a:p>
        </p:txBody>
      </p:sp>
      <p:sp>
        <p:nvSpPr>
          <p:cNvPr id="100" name="TextBox 99"/>
          <p:cNvSpPr txBox="1"/>
          <p:nvPr/>
        </p:nvSpPr>
        <p:spPr>
          <a:xfrm>
            <a:off x="2934285" y="2961809"/>
            <a:ext cx="1492250" cy="307777"/>
          </a:xfrm>
          <a:prstGeom prst="rect">
            <a:avLst/>
          </a:prstGeom>
          <a:noFill/>
        </p:spPr>
        <p:txBody>
          <a:bodyPr wrap="square" rtlCol="0">
            <a:spAutoFit/>
          </a:bodyPr>
          <a:lstStyle/>
          <a:p>
            <a:r>
              <a:rPr lang="en-GB" sz="1400" b="1" dirty="0" smtClean="0"/>
              <a:t>135 MeV</a:t>
            </a:r>
            <a:endParaRPr lang="en-GB" sz="1400" b="1" dirty="0"/>
          </a:p>
        </p:txBody>
      </p:sp>
      <p:sp>
        <p:nvSpPr>
          <p:cNvPr id="38" name="TextBox 37"/>
          <p:cNvSpPr txBox="1"/>
          <p:nvPr/>
        </p:nvSpPr>
        <p:spPr>
          <a:xfrm>
            <a:off x="7277675" y="4425522"/>
            <a:ext cx="688252" cy="200055"/>
          </a:xfrm>
          <a:prstGeom prst="rect">
            <a:avLst/>
          </a:prstGeom>
          <a:noFill/>
        </p:spPr>
        <p:txBody>
          <a:bodyPr wrap="square" rtlCol="0">
            <a:spAutoFit/>
          </a:bodyPr>
          <a:lstStyle/>
          <a:p>
            <a:r>
              <a:rPr lang="en-GB" sz="700" i="1" dirty="0" err="1" smtClean="0"/>
              <a:t>Scandinova</a:t>
            </a:r>
            <a:endParaRPr lang="en-GB" sz="700" i="1" dirty="0"/>
          </a:p>
        </p:txBody>
      </p:sp>
      <p:sp>
        <p:nvSpPr>
          <p:cNvPr id="42" name="Rectangle 41"/>
          <p:cNvSpPr/>
          <p:nvPr/>
        </p:nvSpPr>
        <p:spPr>
          <a:xfrm>
            <a:off x="6418961" y="4176633"/>
            <a:ext cx="407140" cy="29726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S_4</a:t>
            </a:r>
            <a:endParaRPr lang="en-GB" sz="1600" i="1" dirty="0">
              <a:solidFill>
                <a:schemeClr val="tx1"/>
              </a:solidFill>
            </a:endParaRPr>
          </a:p>
        </p:txBody>
      </p:sp>
      <p:sp>
        <p:nvSpPr>
          <p:cNvPr id="51" name="TextBox 50"/>
          <p:cNvSpPr txBox="1"/>
          <p:nvPr/>
        </p:nvSpPr>
        <p:spPr>
          <a:xfrm>
            <a:off x="2379867" y="4076606"/>
            <a:ext cx="688252" cy="200055"/>
          </a:xfrm>
          <a:prstGeom prst="rect">
            <a:avLst/>
          </a:prstGeom>
          <a:noFill/>
        </p:spPr>
        <p:txBody>
          <a:bodyPr wrap="square" rtlCol="0">
            <a:spAutoFit/>
          </a:bodyPr>
          <a:lstStyle/>
          <a:p>
            <a:r>
              <a:rPr lang="en-GB" sz="700" i="1" dirty="0" err="1" smtClean="0"/>
              <a:t>Scandinova</a:t>
            </a:r>
            <a:endParaRPr lang="en-GB" sz="700" i="1" dirty="0"/>
          </a:p>
        </p:txBody>
      </p:sp>
      <p:cxnSp>
        <p:nvCxnSpPr>
          <p:cNvPr id="6" name="Straight Connector 5"/>
          <p:cNvCxnSpPr/>
          <p:nvPr/>
        </p:nvCxnSpPr>
        <p:spPr>
          <a:xfrm>
            <a:off x="1906201" y="3939611"/>
            <a:ext cx="0" cy="6859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906201" y="4276661"/>
            <a:ext cx="0" cy="148861"/>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88154" y="1106800"/>
            <a:ext cx="5440630" cy="646331"/>
          </a:xfrm>
          <a:prstGeom prst="rect">
            <a:avLst/>
          </a:prstGeom>
          <a:solidFill>
            <a:schemeClr val="accent4">
              <a:lumMod val="60000"/>
              <a:lumOff val="40000"/>
            </a:schemeClr>
          </a:solidFill>
        </p:spPr>
        <p:txBody>
          <a:bodyPr wrap="square" rtlCol="0">
            <a:spAutoFit/>
          </a:bodyPr>
          <a:lstStyle/>
          <a:p>
            <a:pPr marL="285750" indent="-285750">
              <a:buFont typeface="Arial" panose="020B0604020202020204" pitchFamily="34" charset="0"/>
              <a:buChar char="•"/>
            </a:pPr>
            <a:r>
              <a:rPr lang="en-GB" dirty="0">
                <a:solidFill>
                  <a:srgbClr val="FF0000"/>
                </a:solidFill>
              </a:rPr>
              <a:t>T</a:t>
            </a:r>
            <a:r>
              <a:rPr lang="en-GB" dirty="0" smtClean="0">
                <a:solidFill>
                  <a:srgbClr val="FF0000"/>
                </a:solidFill>
              </a:rPr>
              <a:t>est with beam cancelled</a:t>
            </a:r>
          </a:p>
          <a:p>
            <a:endParaRPr lang="en-GB" dirty="0">
              <a:solidFill>
                <a:srgbClr val="FF0000"/>
              </a:solidFill>
            </a:endParaRPr>
          </a:p>
        </p:txBody>
      </p:sp>
      <p:cxnSp>
        <p:nvCxnSpPr>
          <p:cNvPr id="52" name="Straight Connector 51"/>
          <p:cNvCxnSpPr/>
          <p:nvPr/>
        </p:nvCxnSpPr>
        <p:spPr>
          <a:xfrm flipH="1">
            <a:off x="579863" y="988741"/>
            <a:ext cx="10536328" cy="5174166"/>
          </a:xfrm>
          <a:prstGeom prst="line">
            <a:avLst/>
          </a:prstGeom>
          <a:ln w="17145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rot="20057129">
            <a:off x="3196434" y="2528407"/>
            <a:ext cx="3635176" cy="830997"/>
          </a:xfrm>
          <a:prstGeom prst="rect">
            <a:avLst/>
          </a:prstGeom>
          <a:noFill/>
        </p:spPr>
        <p:txBody>
          <a:bodyPr wrap="square" rtlCol="0">
            <a:spAutoFit/>
          </a:bodyPr>
          <a:lstStyle/>
          <a:p>
            <a:pPr algn="ctr"/>
            <a:r>
              <a:rPr lang="en-GB" sz="4800" b="1" dirty="0" smtClean="0">
                <a:solidFill>
                  <a:srgbClr val="FF0000"/>
                </a:solidFill>
              </a:rPr>
              <a:t>Cancelled</a:t>
            </a:r>
            <a:endParaRPr lang="en-GB" sz="4800" b="1" dirty="0">
              <a:solidFill>
                <a:srgbClr val="FF0000"/>
              </a:solidFill>
            </a:endParaRPr>
          </a:p>
        </p:txBody>
      </p:sp>
    </p:spTree>
    <p:extLst>
      <p:ext uri="{BB962C8B-B14F-4D97-AF65-F5344CB8AC3E}">
        <p14:creationId xmlns:p14="http://schemas.microsoft.com/office/powerpoint/2010/main" val="938425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Deliverable 3: </a:t>
            </a:r>
            <a:r>
              <a:rPr lang="en-US" dirty="0"/>
              <a:t>SLAC C3 section validation with RF</a:t>
            </a:r>
            <a:endParaRPr lang="en-GB" dirty="0"/>
          </a:p>
        </p:txBody>
      </p:sp>
      <p:sp>
        <p:nvSpPr>
          <p:cNvPr id="3" name="Slide Number Placeholder 2"/>
          <p:cNvSpPr>
            <a:spLocks noGrp="1"/>
          </p:cNvSpPr>
          <p:nvPr>
            <p:ph type="sldNum" sz="quarter" idx="11"/>
          </p:nvPr>
        </p:nvSpPr>
        <p:spPr/>
        <p:txBody>
          <a:bodyPr/>
          <a:lstStyle/>
          <a:p>
            <a:r>
              <a:rPr lang="en-US">
                <a:solidFill>
                  <a:srgbClr val="132577"/>
                </a:solidFill>
              </a:rPr>
              <a:t>Page </a:t>
            </a:r>
            <a:fld id="{733122C9-A0B9-462F-8757-0847AD287B63}" type="slidenum">
              <a:rPr lang="en-US" smtClean="0">
                <a:solidFill>
                  <a:srgbClr val="132577"/>
                </a:solidFill>
              </a:rPr>
              <a:pPr/>
              <a:t>6</a:t>
            </a:fld>
            <a:endParaRPr lang="en-US">
              <a:solidFill>
                <a:srgbClr val="132577"/>
              </a:solidFill>
            </a:endParaRPr>
          </a:p>
        </p:txBody>
      </p:sp>
      <p:pic>
        <p:nvPicPr>
          <p:cNvPr id="4" name="Picture 3"/>
          <p:cNvPicPr>
            <a:picLocks noChangeAspect="1"/>
          </p:cNvPicPr>
          <p:nvPr/>
        </p:nvPicPr>
        <p:blipFill rotWithShape="1">
          <a:blip r:embed="rId2"/>
          <a:srcRect l="13058" t="13272" r="2185" b="24074"/>
          <a:stretch/>
        </p:blipFill>
        <p:spPr>
          <a:xfrm rot="408752">
            <a:off x="456377" y="1428290"/>
            <a:ext cx="10174663" cy="4220644"/>
          </a:xfrm>
          <a:prstGeom prst="rect">
            <a:avLst/>
          </a:prstGeom>
        </p:spPr>
      </p:pic>
      <p:sp>
        <p:nvSpPr>
          <p:cNvPr id="31" name="Rectangle 30"/>
          <p:cNvSpPr/>
          <p:nvPr/>
        </p:nvSpPr>
        <p:spPr>
          <a:xfrm>
            <a:off x="9187280" y="2688265"/>
            <a:ext cx="720000" cy="1652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Section0</a:t>
            </a:r>
            <a:endParaRPr lang="en-GB" sz="1600" i="1" dirty="0">
              <a:solidFill>
                <a:schemeClr val="tx1"/>
              </a:solidFill>
            </a:endParaRPr>
          </a:p>
        </p:txBody>
      </p:sp>
      <p:sp>
        <p:nvSpPr>
          <p:cNvPr id="33" name="Rectangle 32"/>
          <p:cNvSpPr/>
          <p:nvPr/>
        </p:nvSpPr>
        <p:spPr>
          <a:xfrm>
            <a:off x="5805156" y="3338879"/>
            <a:ext cx="360000" cy="1656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smtClean="0">
                <a:solidFill>
                  <a:schemeClr val="tx1"/>
                </a:solidFill>
              </a:rPr>
              <a:t>Bunch</a:t>
            </a:r>
            <a:endParaRPr lang="en-GB" sz="800" dirty="0">
              <a:solidFill>
                <a:schemeClr val="tx1"/>
              </a:solidFill>
            </a:endParaRPr>
          </a:p>
        </p:txBody>
      </p:sp>
      <p:sp>
        <p:nvSpPr>
          <p:cNvPr id="9" name="TextBox 8"/>
          <p:cNvSpPr txBox="1"/>
          <p:nvPr/>
        </p:nvSpPr>
        <p:spPr>
          <a:xfrm>
            <a:off x="6921407" y="1141172"/>
            <a:ext cx="3539654" cy="369332"/>
          </a:xfrm>
          <a:prstGeom prst="rect">
            <a:avLst/>
          </a:prstGeom>
          <a:noFill/>
        </p:spPr>
        <p:txBody>
          <a:bodyPr wrap="square" rtlCol="0">
            <a:spAutoFit/>
          </a:bodyPr>
          <a:lstStyle/>
          <a:p>
            <a:r>
              <a:rPr lang="en-GB" dirty="0" smtClean="0"/>
              <a:t>Project: COLD</a:t>
            </a:r>
            <a:endParaRPr lang="en-GB" dirty="0"/>
          </a:p>
        </p:txBody>
      </p:sp>
      <p:sp>
        <p:nvSpPr>
          <p:cNvPr id="52" name="TextBox 51"/>
          <p:cNvSpPr txBox="1"/>
          <p:nvPr/>
        </p:nvSpPr>
        <p:spPr>
          <a:xfrm>
            <a:off x="512706" y="5296537"/>
            <a:ext cx="5628760" cy="1015663"/>
          </a:xfrm>
          <a:prstGeom prst="rect">
            <a:avLst/>
          </a:prstGeom>
          <a:solidFill>
            <a:schemeClr val="accent2">
              <a:lumMod val="20000"/>
              <a:lumOff val="80000"/>
            </a:schemeClr>
          </a:solidFill>
        </p:spPr>
        <p:txBody>
          <a:bodyPr wrap="square" rtlCol="0">
            <a:spAutoFit/>
          </a:bodyPr>
          <a:lstStyle/>
          <a:p>
            <a:r>
              <a:rPr lang="en-GB" sz="1600" u="sng" dirty="0" smtClean="0"/>
              <a:t>Objective</a:t>
            </a:r>
            <a:r>
              <a:rPr lang="en-GB" sz="1600" dirty="0" smtClean="0"/>
              <a:t>: SLAC C</a:t>
            </a:r>
            <a:r>
              <a:rPr lang="en-GB" sz="1600" baseline="30000" dirty="0" smtClean="0"/>
              <a:t>3</a:t>
            </a:r>
            <a:r>
              <a:rPr lang="en-GB" sz="1600" dirty="0" smtClean="0"/>
              <a:t> section validation with RF</a:t>
            </a:r>
          </a:p>
          <a:p>
            <a:pPr marL="171450" indent="-171450">
              <a:buFont typeface="Arial" panose="020B0604020202020204" pitchFamily="34" charset="0"/>
              <a:buChar char="•"/>
            </a:pPr>
            <a:r>
              <a:rPr lang="en-GB" sz="1100" dirty="0" smtClean="0"/>
              <a:t>SAT </a:t>
            </a:r>
            <a:r>
              <a:rPr lang="en-GB" sz="1100" dirty="0" err="1" smtClean="0"/>
              <a:t>scandinova</a:t>
            </a:r>
            <a:r>
              <a:rPr lang="en-GB" sz="1100" dirty="0" smtClean="0"/>
              <a:t> </a:t>
            </a:r>
            <a:r>
              <a:rPr lang="en-GB" sz="1100" dirty="0" err="1" smtClean="0"/>
              <a:t>C_band</a:t>
            </a:r>
            <a:r>
              <a:rPr lang="en-GB" sz="1100" dirty="0" smtClean="0"/>
              <a:t> modulator Mod_C_1 and modulator gun</a:t>
            </a:r>
            <a:endParaRPr lang="en-GB" sz="1100" dirty="0"/>
          </a:p>
          <a:p>
            <a:pPr marL="171450" indent="-171450">
              <a:buFont typeface="Arial" panose="020B0604020202020204" pitchFamily="34" charset="0"/>
              <a:buChar char="•"/>
            </a:pPr>
            <a:r>
              <a:rPr lang="en-GB" sz="1100" dirty="0" smtClean="0"/>
              <a:t>Installation SLAC C</a:t>
            </a:r>
            <a:r>
              <a:rPr lang="en-GB" sz="1100" baseline="30000" dirty="0" smtClean="0"/>
              <a:t>3</a:t>
            </a:r>
            <a:r>
              <a:rPr lang="en-GB" sz="1100" dirty="0" smtClean="0"/>
              <a:t> section in the tunnel</a:t>
            </a:r>
          </a:p>
          <a:p>
            <a:pPr marL="171450" indent="-171450">
              <a:buFont typeface="Arial" panose="020B0604020202020204" pitchFamily="34" charset="0"/>
              <a:buChar char="•"/>
            </a:pPr>
            <a:r>
              <a:rPr lang="en-GB" sz="1100" dirty="0" smtClean="0"/>
              <a:t>C3 cooling </a:t>
            </a:r>
            <a:r>
              <a:rPr lang="en-GB" sz="1100" dirty="0" err="1" smtClean="0"/>
              <a:t>operationnal</a:t>
            </a:r>
            <a:endParaRPr lang="en-GB" sz="1100" dirty="0" smtClean="0"/>
          </a:p>
          <a:p>
            <a:pPr marL="171450" indent="-171450">
              <a:buFont typeface="Arial" panose="020B0604020202020204" pitchFamily="34" charset="0"/>
              <a:buChar char="•"/>
            </a:pPr>
            <a:r>
              <a:rPr lang="en-GB" sz="1100" dirty="0" smtClean="0"/>
              <a:t>RF conditioning C</a:t>
            </a:r>
            <a:r>
              <a:rPr lang="en-GB" sz="1100" baseline="30000" dirty="0" smtClean="0"/>
              <a:t>3</a:t>
            </a:r>
            <a:r>
              <a:rPr lang="en-GB" sz="1100" dirty="0" smtClean="0"/>
              <a:t> section</a:t>
            </a:r>
          </a:p>
        </p:txBody>
      </p:sp>
      <p:sp>
        <p:nvSpPr>
          <p:cNvPr id="42" name="TextBox 41"/>
          <p:cNvSpPr txBox="1"/>
          <p:nvPr/>
        </p:nvSpPr>
        <p:spPr>
          <a:xfrm>
            <a:off x="7424250" y="4925727"/>
            <a:ext cx="4246060" cy="923330"/>
          </a:xfrm>
          <a:prstGeom prst="rect">
            <a:avLst/>
          </a:prstGeom>
          <a:solidFill>
            <a:schemeClr val="accent5">
              <a:lumMod val="20000"/>
              <a:lumOff val="80000"/>
            </a:schemeClr>
          </a:solidFill>
        </p:spPr>
        <p:txBody>
          <a:bodyPr wrap="square" rtlCol="0">
            <a:spAutoFit/>
          </a:bodyPr>
          <a:lstStyle/>
          <a:p>
            <a:r>
              <a:rPr lang="en-GB" dirty="0" smtClean="0"/>
              <a:t>Status:</a:t>
            </a:r>
          </a:p>
          <a:p>
            <a:r>
              <a:rPr lang="en-GB" dirty="0" smtClean="0"/>
              <a:t>Design and collaboration</a:t>
            </a:r>
          </a:p>
          <a:p>
            <a:r>
              <a:rPr lang="en-GB" dirty="0" smtClean="0"/>
              <a:t>Procurement of modulators in process </a:t>
            </a:r>
            <a:endParaRPr lang="en-GB" dirty="0"/>
          </a:p>
        </p:txBody>
      </p:sp>
      <p:sp>
        <p:nvSpPr>
          <p:cNvPr id="45" name="Rectangle 44"/>
          <p:cNvSpPr/>
          <p:nvPr/>
        </p:nvSpPr>
        <p:spPr>
          <a:xfrm>
            <a:off x="5587309" y="3217496"/>
            <a:ext cx="184557" cy="3589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p:cNvSpPr txBox="1"/>
          <p:nvPr/>
        </p:nvSpPr>
        <p:spPr>
          <a:xfrm>
            <a:off x="5443789" y="2935299"/>
            <a:ext cx="685405" cy="461665"/>
          </a:xfrm>
          <a:prstGeom prst="rect">
            <a:avLst/>
          </a:prstGeom>
          <a:noFill/>
        </p:spPr>
        <p:txBody>
          <a:bodyPr wrap="square" rtlCol="0">
            <a:spAutoFit/>
          </a:bodyPr>
          <a:lstStyle/>
          <a:p>
            <a:r>
              <a:rPr lang="en-GB" sz="1200" dirty="0" smtClean="0"/>
              <a:t>door</a:t>
            </a:r>
            <a:endParaRPr lang="en-GB" sz="1200" dirty="0"/>
          </a:p>
          <a:p>
            <a:endParaRPr lang="en-GB" sz="1200" dirty="0"/>
          </a:p>
        </p:txBody>
      </p:sp>
      <p:grpSp>
        <p:nvGrpSpPr>
          <p:cNvPr id="77" name="Group 76"/>
          <p:cNvGrpSpPr/>
          <p:nvPr/>
        </p:nvGrpSpPr>
        <p:grpSpPr>
          <a:xfrm>
            <a:off x="5079575" y="3339278"/>
            <a:ext cx="3868210" cy="1134621"/>
            <a:chOff x="5079575" y="3339278"/>
            <a:chExt cx="3868210" cy="1134621"/>
          </a:xfrm>
        </p:grpSpPr>
        <p:sp>
          <p:nvSpPr>
            <p:cNvPr id="78" name="Rectangle 77"/>
            <p:cNvSpPr/>
            <p:nvPr/>
          </p:nvSpPr>
          <p:spPr>
            <a:xfrm>
              <a:off x="7798075" y="3339278"/>
              <a:ext cx="720000" cy="1652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Section 2</a:t>
              </a:r>
              <a:endParaRPr lang="en-GB" sz="1600" i="1" dirty="0">
                <a:solidFill>
                  <a:schemeClr val="tx1"/>
                </a:solidFill>
              </a:endParaRPr>
            </a:p>
          </p:txBody>
        </p:sp>
        <p:sp>
          <p:nvSpPr>
            <p:cNvPr id="79" name="Rectangle 78"/>
            <p:cNvSpPr/>
            <p:nvPr/>
          </p:nvSpPr>
          <p:spPr>
            <a:xfrm>
              <a:off x="7040545" y="3339278"/>
              <a:ext cx="720000" cy="1652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Section1</a:t>
              </a:r>
              <a:endParaRPr lang="en-GB" sz="1600" i="1" dirty="0">
                <a:solidFill>
                  <a:schemeClr val="tx1"/>
                </a:solidFill>
              </a:endParaRPr>
            </a:p>
          </p:txBody>
        </p:sp>
        <p:sp>
          <p:nvSpPr>
            <p:cNvPr id="80" name="Rectangle 79"/>
            <p:cNvSpPr/>
            <p:nvPr/>
          </p:nvSpPr>
          <p:spPr>
            <a:xfrm>
              <a:off x="7688971" y="3831122"/>
              <a:ext cx="407140" cy="2972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S2</a:t>
              </a:r>
              <a:endParaRPr lang="en-GB" sz="1600" i="1" dirty="0">
                <a:solidFill>
                  <a:schemeClr val="tx1"/>
                </a:solidFill>
              </a:endParaRPr>
            </a:p>
          </p:txBody>
        </p:sp>
        <p:sp>
          <p:nvSpPr>
            <p:cNvPr id="81" name="Rectangle 80"/>
            <p:cNvSpPr/>
            <p:nvPr/>
          </p:nvSpPr>
          <p:spPr>
            <a:xfrm>
              <a:off x="7017110" y="3831122"/>
              <a:ext cx="407140" cy="2972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 1</a:t>
              </a:r>
              <a:endParaRPr lang="en-GB" sz="1600" i="1" dirty="0">
                <a:solidFill>
                  <a:schemeClr val="tx1"/>
                </a:solidFill>
              </a:endParaRPr>
            </a:p>
          </p:txBody>
        </p:sp>
        <p:sp>
          <p:nvSpPr>
            <p:cNvPr id="82" name="Rectangle 81"/>
            <p:cNvSpPr/>
            <p:nvPr/>
          </p:nvSpPr>
          <p:spPr>
            <a:xfrm>
              <a:off x="7411554" y="4176634"/>
              <a:ext cx="407140" cy="29726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S0</a:t>
              </a:r>
              <a:endParaRPr lang="en-GB" sz="1600" i="1" dirty="0">
                <a:solidFill>
                  <a:schemeClr val="tx1"/>
                </a:solidFill>
              </a:endParaRPr>
            </a:p>
          </p:txBody>
        </p:sp>
        <p:sp>
          <p:nvSpPr>
            <p:cNvPr id="83" name="Rectangle 82"/>
            <p:cNvSpPr/>
            <p:nvPr/>
          </p:nvSpPr>
          <p:spPr>
            <a:xfrm>
              <a:off x="5079575" y="3831122"/>
              <a:ext cx="407140" cy="2972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S3</a:t>
              </a:r>
              <a:endParaRPr lang="en-GB" sz="1600" i="1" dirty="0">
                <a:solidFill>
                  <a:schemeClr val="tx1"/>
                </a:solidFill>
              </a:endParaRPr>
            </a:p>
          </p:txBody>
        </p:sp>
        <p:sp>
          <p:nvSpPr>
            <p:cNvPr id="84" name="Rectangle 83"/>
            <p:cNvSpPr/>
            <p:nvPr/>
          </p:nvSpPr>
          <p:spPr>
            <a:xfrm>
              <a:off x="6216111" y="3349734"/>
              <a:ext cx="360000" cy="1652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smtClean="0">
                  <a:solidFill>
                    <a:schemeClr val="tx1"/>
                  </a:solidFill>
                </a:rPr>
                <a:t>Gun</a:t>
              </a:r>
              <a:endParaRPr lang="en-GB" sz="900" dirty="0">
                <a:solidFill>
                  <a:schemeClr val="tx1"/>
                </a:solidFill>
              </a:endParaRPr>
            </a:p>
          </p:txBody>
        </p:sp>
        <p:sp>
          <p:nvSpPr>
            <p:cNvPr id="85" name="Rectangle 84"/>
            <p:cNvSpPr/>
            <p:nvPr/>
          </p:nvSpPr>
          <p:spPr>
            <a:xfrm>
              <a:off x="6622531" y="3356443"/>
              <a:ext cx="360000" cy="165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smtClean="0">
                  <a:solidFill>
                    <a:schemeClr val="tx1"/>
                  </a:solidFill>
                </a:rPr>
                <a:t>Bunch</a:t>
              </a:r>
              <a:endParaRPr lang="en-GB" sz="800" dirty="0">
                <a:solidFill>
                  <a:schemeClr val="tx1"/>
                </a:solidFill>
              </a:endParaRPr>
            </a:p>
          </p:txBody>
        </p:sp>
        <p:cxnSp>
          <p:nvCxnSpPr>
            <p:cNvPr id="86" name="Straight Connector 85"/>
            <p:cNvCxnSpPr>
              <a:stCxn id="79" idx="2"/>
              <a:endCxn id="81" idx="0"/>
            </p:cNvCxnSpPr>
            <p:nvPr/>
          </p:nvCxnSpPr>
          <p:spPr>
            <a:xfrm flipH="1">
              <a:off x="7220680" y="3504479"/>
              <a:ext cx="179865" cy="3266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78" idx="2"/>
              <a:endCxn id="80" idx="0"/>
            </p:cNvCxnSpPr>
            <p:nvPr/>
          </p:nvCxnSpPr>
          <p:spPr>
            <a:xfrm flipH="1">
              <a:off x="7892541" y="3504479"/>
              <a:ext cx="265534" cy="3266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80" idx="0"/>
            </p:cNvCxnSpPr>
            <p:nvPr/>
          </p:nvCxnSpPr>
          <p:spPr>
            <a:xfrm flipH="1">
              <a:off x="7604115" y="3831122"/>
              <a:ext cx="288426"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82" idx="0"/>
            </p:cNvCxnSpPr>
            <p:nvPr/>
          </p:nvCxnSpPr>
          <p:spPr>
            <a:xfrm flipH="1">
              <a:off x="7615124" y="3830739"/>
              <a:ext cx="6677" cy="34589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85" idx="2"/>
              <a:endCxn id="81" idx="0"/>
            </p:cNvCxnSpPr>
            <p:nvPr/>
          </p:nvCxnSpPr>
          <p:spPr>
            <a:xfrm>
              <a:off x="6802531" y="3522043"/>
              <a:ext cx="418149" cy="3090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81" idx="0"/>
              <a:endCxn id="83" idx="0"/>
            </p:cNvCxnSpPr>
            <p:nvPr/>
          </p:nvCxnSpPr>
          <p:spPr>
            <a:xfrm flipH="1">
              <a:off x="5283145" y="3831122"/>
              <a:ext cx="1937535"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566781" y="3454591"/>
              <a:ext cx="2381004" cy="0"/>
            </a:xfrm>
            <a:prstGeom prst="straightConnector1">
              <a:avLst/>
            </a:prstGeom>
            <a:ln w="190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93" name="Rectangle 92"/>
          <p:cNvSpPr/>
          <p:nvPr/>
        </p:nvSpPr>
        <p:spPr>
          <a:xfrm>
            <a:off x="5207844" y="3347976"/>
            <a:ext cx="284293" cy="1652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smtClean="0">
                <a:solidFill>
                  <a:schemeClr val="tx1"/>
                </a:solidFill>
              </a:rPr>
              <a:t>Gun</a:t>
            </a:r>
            <a:endParaRPr lang="en-GB" sz="900" dirty="0">
              <a:solidFill>
                <a:schemeClr val="tx1"/>
              </a:solidFill>
            </a:endParaRPr>
          </a:p>
        </p:txBody>
      </p:sp>
      <p:sp>
        <p:nvSpPr>
          <p:cNvPr id="94" name="Rectangle 93"/>
          <p:cNvSpPr/>
          <p:nvPr/>
        </p:nvSpPr>
        <p:spPr>
          <a:xfrm>
            <a:off x="2844774" y="3332809"/>
            <a:ext cx="298800" cy="1652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smtClean="0">
                <a:solidFill>
                  <a:schemeClr val="tx1"/>
                </a:solidFill>
              </a:rPr>
              <a:t>C3_1</a:t>
            </a:r>
            <a:endParaRPr lang="en-GB" sz="900" dirty="0">
              <a:solidFill>
                <a:schemeClr val="tx1"/>
              </a:solidFill>
            </a:endParaRPr>
          </a:p>
        </p:txBody>
      </p:sp>
      <p:sp>
        <p:nvSpPr>
          <p:cNvPr id="98" name="Rectangle 97"/>
          <p:cNvSpPr/>
          <p:nvPr/>
        </p:nvSpPr>
        <p:spPr>
          <a:xfrm>
            <a:off x="2520423" y="3829627"/>
            <a:ext cx="407140" cy="29726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S_4</a:t>
            </a:r>
            <a:endParaRPr lang="en-GB" sz="1600" i="1" dirty="0">
              <a:solidFill>
                <a:schemeClr val="tx1"/>
              </a:solidFill>
            </a:endParaRPr>
          </a:p>
        </p:txBody>
      </p:sp>
      <p:sp>
        <p:nvSpPr>
          <p:cNvPr id="99" name="Rectangle 98"/>
          <p:cNvSpPr/>
          <p:nvPr/>
        </p:nvSpPr>
        <p:spPr>
          <a:xfrm>
            <a:off x="3271239" y="3830739"/>
            <a:ext cx="407140" cy="29726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C1</a:t>
            </a:r>
            <a:endParaRPr lang="en-GB" sz="1600" i="1" dirty="0">
              <a:solidFill>
                <a:schemeClr val="tx1"/>
              </a:solidFill>
            </a:endParaRPr>
          </a:p>
        </p:txBody>
      </p:sp>
      <p:cxnSp>
        <p:nvCxnSpPr>
          <p:cNvPr id="101" name="Straight Connector 100"/>
          <p:cNvCxnSpPr>
            <a:stCxn id="94" idx="2"/>
            <a:endCxn id="99" idx="0"/>
          </p:cNvCxnSpPr>
          <p:nvPr/>
        </p:nvCxnSpPr>
        <p:spPr>
          <a:xfrm>
            <a:off x="2994174" y="3498010"/>
            <a:ext cx="480635" cy="33272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1423944" y="6298772"/>
            <a:ext cx="3140460" cy="369332"/>
          </a:xfrm>
          <a:prstGeom prst="rect">
            <a:avLst/>
          </a:prstGeom>
          <a:solidFill>
            <a:schemeClr val="accent2">
              <a:lumMod val="20000"/>
              <a:lumOff val="80000"/>
            </a:schemeClr>
          </a:solidFill>
        </p:spPr>
        <p:txBody>
          <a:bodyPr wrap="square" rtlCol="0">
            <a:spAutoFit/>
          </a:bodyPr>
          <a:lstStyle/>
          <a:p>
            <a:r>
              <a:rPr lang="en-GB" u="sng" dirty="0" smtClean="0"/>
              <a:t>From may 2027 at earliest</a:t>
            </a:r>
            <a:endParaRPr lang="en-GB" u="sng" dirty="0"/>
          </a:p>
        </p:txBody>
      </p:sp>
      <p:sp>
        <p:nvSpPr>
          <p:cNvPr id="34" name="TextBox 33"/>
          <p:cNvSpPr txBox="1"/>
          <p:nvPr/>
        </p:nvSpPr>
        <p:spPr>
          <a:xfrm>
            <a:off x="7277675" y="4425522"/>
            <a:ext cx="688252" cy="200055"/>
          </a:xfrm>
          <a:prstGeom prst="rect">
            <a:avLst/>
          </a:prstGeom>
          <a:noFill/>
        </p:spPr>
        <p:txBody>
          <a:bodyPr wrap="square" rtlCol="0">
            <a:spAutoFit/>
          </a:bodyPr>
          <a:lstStyle/>
          <a:p>
            <a:r>
              <a:rPr lang="en-GB" sz="700" i="1" dirty="0" err="1" smtClean="0"/>
              <a:t>Scandinova</a:t>
            </a:r>
            <a:endParaRPr lang="en-GB" sz="700" i="1" dirty="0"/>
          </a:p>
        </p:txBody>
      </p:sp>
      <p:sp>
        <p:nvSpPr>
          <p:cNvPr id="35" name="TextBox 34"/>
          <p:cNvSpPr txBox="1"/>
          <p:nvPr/>
        </p:nvSpPr>
        <p:spPr>
          <a:xfrm>
            <a:off x="2379867" y="4076606"/>
            <a:ext cx="688252" cy="200055"/>
          </a:xfrm>
          <a:prstGeom prst="rect">
            <a:avLst/>
          </a:prstGeom>
          <a:noFill/>
        </p:spPr>
        <p:txBody>
          <a:bodyPr wrap="square" rtlCol="0">
            <a:spAutoFit/>
          </a:bodyPr>
          <a:lstStyle/>
          <a:p>
            <a:r>
              <a:rPr lang="en-GB" sz="700" i="1" dirty="0" err="1" smtClean="0"/>
              <a:t>Scandinova</a:t>
            </a:r>
            <a:endParaRPr lang="en-GB" sz="700" i="1" dirty="0"/>
          </a:p>
        </p:txBody>
      </p:sp>
      <p:sp>
        <p:nvSpPr>
          <p:cNvPr id="36" name="TextBox 35"/>
          <p:cNvSpPr txBox="1"/>
          <p:nvPr/>
        </p:nvSpPr>
        <p:spPr>
          <a:xfrm>
            <a:off x="3225682" y="4097191"/>
            <a:ext cx="688252" cy="200055"/>
          </a:xfrm>
          <a:prstGeom prst="rect">
            <a:avLst/>
          </a:prstGeom>
          <a:noFill/>
        </p:spPr>
        <p:txBody>
          <a:bodyPr wrap="square" rtlCol="0">
            <a:spAutoFit/>
          </a:bodyPr>
          <a:lstStyle/>
          <a:p>
            <a:r>
              <a:rPr lang="en-GB" sz="700" i="1" dirty="0" err="1" smtClean="0"/>
              <a:t>Scandinova</a:t>
            </a:r>
            <a:endParaRPr lang="en-GB" sz="700" i="1" dirty="0"/>
          </a:p>
        </p:txBody>
      </p:sp>
      <p:cxnSp>
        <p:nvCxnSpPr>
          <p:cNvPr id="37" name="Straight Connector 36"/>
          <p:cNvCxnSpPr/>
          <p:nvPr/>
        </p:nvCxnSpPr>
        <p:spPr>
          <a:xfrm>
            <a:off x="1906201" y="3939611"/>
            <a:ext cx="0" cy="685966"/>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1272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deliverable 4: </a:t>
            </a:r>
            <a:r>
              <a:rPr lang="en-US" dirty="0"/>
              <a:t>SLAC C3 section validation with beam</a:t>
            </a:r>
            <a:endParaRPr lang="en-GB" dirty="0"/>
          </a:p>
        </p:txBody>
      </p:sp>
      <p:sp>
        <p:nvSpPr>
          <p:cNvPr id="3" name="Slide Number Placeholder 2"/>
          <p:cNvSpPr>
            <a:spLocks noGrp="1"/>
          </p:cNvSpPr>
          <p:nvPr>
            <p:ph type="sldNum" sz="quarter" idx="11"/>
          </p:nvPr>
        </p:nvSpPr>
        <p:spPr/>
        <p:txBody>
          <a:bodyPr/>
          <a:lstStyle/>
          <a:p>
            <a:r>
              <a:rPr lang="en-US">
                <a:solidFill>
                  <a:srgbClr val="132577"/>
                </a:solidFill>
              </a:rPr>
              <a:t>Page </a:t>
            </a:r>
            <a:fld id="{733122C9-A0B9-462F-8757-0847AD287B63}" type="slidenum">
              <a:rPr lang="en-US" smtClean="0">
                <a:solidFill>
                  <a:srgbClr val="132577"/>
                </a:solidFill>
              </a:rPr>
              <a:pPr/>
              <a:t>7</a:t>
            </a:fld>
            <a:endParaRPr lang="en-US">
              <a:solidFill>
                <a:srgbClr val="132577"/>
              </a:solidFill>
            </a:endParaRPr>
          </a:p>
        </p:txBody>
      </p:sp>
      <p:pic>
        <p:nvPicPr>
          <p:cNvPr id="4" name="Picture 3"/>
          <p:cNvPicPr>
            <a:picLocks noChangeAspect="1"/>
          </p:cNvPicPr>
          <p:nvPr/>
        </p:nvPicPr>
        <p:blipFill rotWithShape="1">
          <a:blip r:embed="rId2"/>
          <a:srcRect l="13058" t="13272" r="2185" b="24074"/>
          <a:stretch/>
        </p:blipFill>
        <p:spPr>
          <a:xfrm rot="408752">
            <a:off x="456377" y="1428290"/>
            <a:ext cx="10174663" cy="4220644"/>
          </a:xfrm>
          <a:prstGeom prst="rect">
            <a:avLst/>
          </a:prstGeom>
        </p:spPr>
      </p:pic>
      <p:sp>
        <p:nvSpPr>
          <p:cNvPr id="50" name="TextBox 49"/>
          <p:cNvSpPr txBox="1"/>
          <p:nvPr/>
        </p:nvSpPr>
        <p:spPr>
          <a:xfrm>
            <a:off x="512706" y="5296537"/>
            <a:ext cx="5628760" cy="923330"/>
          </a:xfrm>
          <a:prstGeom prst="rect">
            <a:avLst/>
          </a:prstGeom>
          <a:solidFill>
            <a:schemeClr val="accent2">
              <a:lumMod val="20000"/>
              <a:lumOff val="80000"/>
            </a:schemeClr>
          </a:solidFill>
        </p:spPr>
        <p:txBody>
          <a:bodyPr wrap="square" rtlCol="0">
            <a:spAutoFit/>
          </a:bodyPr>
          <a:lstStyle/>
          <a:p>
            <a:r>
              <a:rPr lang="en-GB" u="sng" dirty="0" smtClean="0"/>
              <a:t>Objective</a:t>
            </a:r>
            <a:r>
              <a:rPr lang="en-GB" dirty="0" smtClean="0"/>
              <a:t>: SLAC C</a:t>
            </a:r>
            <a:r>
              <a:rPr lang="en-GB" baseline="30000" dirty="0" smtClean="0"/>
              <a:t>3</a:t>
            </a:r>
            <a:r>
              <a:rPr lang="en-GB" dirty="0" smtClean="0"/>
              <a:t> section validation with beam</a:t>
            </a:r>
          </a:p>
          <a:p>
            <a:pPr marL="171450" indent="-171450">
              <a:buFont typeface="Arial" panose="020B0604020202020204" pitchFamily="34" charset="0"/>
              <a:buChar char="•"/>
            </a:pPr>
            <a:r>
              <a:rPr lang="en-GB" sz="1200" dirty="0" smtClean="0"/>
              <a:t>Installation laser &amp;Gun</a:t>
            </a:r>
            <a:endParaRPr lang="en-GB" sz="1200" dirty="0"/>
          </a:p>
          <a:p>
            <a:pPr marL="171450" indent="-171450">
              <a:buFont typeface="Arial" panose="020B0604020202020204" pitchFamily="34" charset="0"/>
              <a:buChar char="•"/>
            </a:pPr>
            <a:r>
              <a:rPr lang="en-GB" sz="1200" dirty="0" smtClean="0"/>
              <a:t>Refurbishment </a:t>
            </a:r>
            <a:r>
              <a:rPr lang="en-GB" sz="1200" dirty="0" err="1" smtClean="0"/>
              <a:t>diag</a:t>
            </a:r>
            <a:r>
              <a:rPr lang="en-GB" sz="1200" dirty="0" smtClean="0"/>
              <a:t> and beam dump</a:t>
            </a:r>
          </a:p>
          <a:p>
            <a:pPr marL="171450" indent="-171450">
              <a:buFont typeface="Arial" panose="020B0604020202020204" pitchFamily="34" charset="0"/>
              <a:buChar char="•"/>
            </a:pPr>
            <a:r>
              <a:rPr lang="en-GB" sz="1200" dirty="0" smtClean="0"/>
              <a:t>Beam at 170 MeV</a:t>
            </a:r>
          </a:p>
        </p:txBody>
      </p:sp>
      <p:sp>
        <p:nvSpPr>
          <p:cNvPr id="53" name="TextBox 52"/>
          <p:cNvSpPr txBox="1"/>
          <p:nvPr/>
        </p:nvSpPr>
        <p:spPr>
          <a:xfrm>
            <a:off x="6921407" y="1141172"/>
            <a:ext cx="3539654" cy="369332"/>
          </a:xfrm>
          <a:prstGeom prst="rect">
            <a:avLst/>
          </a:prstGeom>
          <a:noFill/>
        </p:spPr>
        <p:txBody>
          <a:bodyPr wrap="square" rtlCol="0">
            <a:spAutoFit/>
          </a:bodyPr>
          <a:lstStyle/>
          <a:p>
            <a:r>
              <a:rPr lang="en-GB" dirty="0" smtClean="0"/>
              <a:t>Project: COLD</a:t>
            </a:r>
            <a:endParaRPr lang="en-GB" dirty="0"/>
          </a:p>
        </p:txBody>
      </p:sp>
      <p:sp>
        <p:nvSpPr>
          <p:cNvPr id="54" name="TextBox 53"/>
          <p:cNvSpPr txBox="1"/>
          <p:nvPr/>
        </p:nvSpPr>
        <p:spPr>
          <a:xfrm>
            <a:off x="9413135" y="4472208"/>
            <a:ext cx="1571932" cy="646331"/>
          </a:xfrm>
          <a:prstGeom prst="rect">
            <a:avLst/>
          </a:prstGeom>
          <a:solidFill>
            <a:schemeClr val="accent5">
              <a:lumMod val="20000"/>
              <a:lumOff val="80000"/>
            </a:schemeClr>
          </a:solidFill>
        </p:spPr>
        <p:txBody>
          <a:bodyPr wrap="square" rtlCol="0">
            <a:spAutoFit/>
          </a:bodyPr>
          <a:lstStyle/>
          <a:p>
            <a:r>
              <a:rPr lang="en-GB" dirty="0" smtClean="0"/>
              <a:t>Status:</a:t>
            </a:r>
          </a:p>
          <a:p>
            <a:r>
              <a:rPr lang="en-GB" dirty="0" smtClean="0"/>
              <a:t>Design</a:t>
            </a:r>
            <a:endParaRPr lang="en-GB" dirty="0"/>
          </a:p>
        </p:txBody>
      </p:sp>
      <p:grpSp>
        <p:nvGrpSpPr>
          <p:cNvPr id="81" name="Group 80"/>
          <p:cNvGrpSpPr/>
          <p:nvPr/>
        </p:nvGrpSpPr>
        <p:grpSpPr>
          <a:xfrm>
            <a:off x="5079575" y="3339278"/>
            <a:ext cx="3868210" cy="1134621"/>
            <a:chOff x="5079575" y="3339278"/>
            <a:chExt cx="3868210" cy="1134621"/>
          </a:xfrm>
        </p:grpSpPr>
        <p:sp>
          <p:nvSpPr>
            <p:cNvPr id="82" name="Rectangle 81"/>
            <p:cNvSpPr/>
            <p:nvPr/>
          </p:nvSpPr>
          <p:spPr>
            <a:xfrm>
              <a:off x="7798075" y="3339278"/>
              <a:ext cx="720000" cy="1652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Section 2</a:t>
              </a:r>
              <a:endParaRPr lang="en-GB" sz="1600" i="1" dirty="0">
                <a:solidFill>
                  <a:schemeClr val="tx1"/>
                </a:solidFill>
              </a:endParaRPr>
            </a:p>
          </p:txBody>
        </p:sp>
        <p:sp>
          <p:nvSpPr>
            <p:cNvPr id="83" name="Rectangle 82"/>
            <p:cNvSpPr/>
            <p:nvPr/>
          </p:nvSpPr>
          <p:spPr>
            <a:xfrm>
              <a:off x="7040545" y="3339278"/>
              <a:ext cx="720000" cy="1652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Section1</a:t>
              </a:r>
              <a:endParaRPr lang="en-GB" sz="1600" i="1" dirty="0">
                <a:solidFill>
                  <a:schemeClr val="tx1"/>
                </a:solidFill>
              </a:endParaRPr>
            </a:p>
          </p:txBody>
        </p:sp>
        <p:sp>
          <p:nvSpPr>
            <p:cNvPr id="84" name="Rectangle 83"/>
            <p:cNvSpPr/>
            <p:nvPr/>
          </p:nvSpPr>
          <p:spPr>
            <a:xfrm>
              <a:off x="7688971" y="3831122"/>
              <a:ext cx="407140" cy="2972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S2</a:t>
              </a:r>
              <a:endParaRPr lang="en-GB" sz="1600" i="1" dirty="0">
                <a:solidFill>
                  <a:schemeClr val="tx1"/>
                </a:solidFill>
              </a:endParaRPr>
            </a:p>
          </p:txBody>
        </p:sp>
        <p:sp>
          <p:nvSpPr>
            <p:cNvPr id="85" name="Rectangle 84"/>
            <p:cNvSpPr/>
            <p:nvPr/>
          </p:nvSpPr>
          <p:spPr>
            <a:xfrm>
              <a:off x="7017110" y="3831122"/>
              <a:ext cx="407140" cy="2972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 1</a:t>
              </a:r>
              <a:endParaRPr lang="en-GB" sz="1600" i="1" dirty="0">
                <a:solidFill>
                  <a:schemeClr val="tx1"/>
                </a:solidFill>
              </a:endParaRPr>
            </a:p>
          </p:txBody>
        </p:sp>
        <p:sp>
          <p:nvSpPr>
            <p:cNvPr id="86" name="Rectangle 85"/>
            <p:cNvSpPr/>
            <p:nvPr/>
          </p:nvSpPr>
          <p:spPr>
            <a:xfrm>
              <a:off x="7411554" y="4176634"/>
              <a:ext cx="407140" cy="29726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S0</a:t>
              </a:r>
              <a:endParaRPr lang="en-GB" sz="1600" i="1" dirty="0">
                <a:solidFill>
                  <a:schemeClr val="tx1"/>
                </a:solidFill>
              </a:endParaRPr>
            </a:p>
          </p:txBody>
        </p:sp>
        <p:sp>
          <p:nvSpPr>
            <p:cNvPr id="87" name="Rectangle 86"/>
            <p:cNvSpPr/>
            <p:nvPr/>
          </p:nvSpPr>
          <p:spPr>
            <a:xfrm>
              <a:off x="5079575" y="3831122"/>
              <a:ext cx="407140" cy="2972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S3</a:t>
              </a:r>
              <a:endParaRPr lang="en-GB" sz="1600" i="1" dirty="0">
                <a:solidFill>
                  <a:schemeClr val="tx1"/>
                </a:solidFill>
              </a:endParaRPr>
            </a:p>
          </p:txBody>
        </p:sp>
        <p:sp>
          <p:nvSpPr>
            <p:cNvPr id="88" name="Rectangle 87"/>
            <p:cNvSpPr/>
            <p:nvPr/>
          </p:nvSpPr>
          <p:spPr>
            <a:xfrm>
              <a:off x="6216111" y="3349734"/>
              <a:ext cx="360000" cy="1652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smtClean="0">
                  <a:solidFill>
                    <a:schemeClr val="tx1"/>
                  </a:solidFill>
                </a:rPr>
                <a:t>Gun</a:t>
              </a:r>
              <a:endParaRPr lang="en-GB" sz="900" dirty="0">
                <a:solidFill>
                  <a:schemeClr val="tx1"/>
                </a:solidFill>
              </a:endParaRPr>
            </a:p>
          </p:txBody>
        </p:sp>
        <p:sp>
          <p:nvSpPr>
            <p:cNvPr id="89" name="Rectangle 88"/>
            <p:cNvSpPr/>
            <p:nvPr/>
          </p:nvSpPr>
          <p:spPr>
            <a:xfrm>
              <a:off x="6622531" y="3356443"/>
              <a:ext cx="360000" cy="165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smtClean="0">
                  <a:solidFill>
                    <a:schemeClr val="tx1"/>
                  </a:solidFill>
                </a:rPr>
                <a:t>Bunch</a:t>
              </a:r>
              <a:endParaRPr lang="en-GB" sz="800" dirty="0">
                <a:solidFill>
                  <a:schemeClr val="tx1"/>
                </a:solidFill>
              </a:endParaRPr>
            </a:p>
          </p:txBody>
        </p:sp>
        <p:cxnSp>
          <p:nvCxnSpPr>
            <p:cNvPr id="90" name="Straight Connector 89"/>
            <p:cNvCxnSpPr>
              <a:stCxn id="83" idx="2"/>
              <a:endCxn id="85" idx="0"/>
            </p:cNvCxnSpPr>
            <p:nvPr/>
          </p:nvCxnSpPr>
          <p:spPr>
            <a:xfrm flipH="1">
              <a:off x="7220680" y="3504479"/>
              <a:ext cx="179865" cy="3266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82" idx="2"/>
              <a:endCxn id="84" idx="0"/>
            </p:cNvCxnSpPr>
            <p:nvPr/>
          </p:nvCxnSpPr>
          <p:spPr>
            <a:xfrm flipH="1">
              <a:off x="7892541" y="3504479"/>
              <a:ext cx="265534" cy="3266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84" idx="0"/>
            </p:cNvCxnSpPr>
            <p:nvPr/>
          </p:nvCxnSpPr>
          <p:spPr>
            <a:xfrm flipH="1">
              <a:off x="7604115" y="3831122"/>
              <a:ext cx="288426"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endCxn id="86" idx="0"/>
            </p:cNvCxnSpPr>
            <p:nvPr/>
          </p:nvCxnSpPr>
          <p:spPr>
            <a:xfrm flipH="1">
              <a:off x="7615124" y="3830739"/>
              <a:ext cx="6677" cy="34589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89" idx="2"/>
              <a:endCxn id="85" idx="0"/>
            </p:cNvCxnSpPr>
            <p:nvPr/>
          </p:nvCxnSpPr>
          <p:spPr>
            <a:xfrm>
              <a:off x="6802531" y="3522043"/>
              <a:ext cx="418149" cy="3090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85" idx="0"/>
              <a:endCxn id="87" idx="0"/>
            </p:cNvCxnSpPr>
            <p:nvPr/>
          </p:nvCxnSpPr>
          <p:spPr>
            <a:xfrm flipH="1">
              <a:off x="5283145" y="3831122"/>
              <a:ext cx="1937535"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6566781" y="3454591"/>
              <a:ext cx="2381004" cy="0"/>
            </a:xfrm>
            <a:prstGeom prst="straightConnector1">
              <a:avLst/>
            </a:prstGeom>
            <a:ln w="190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97" name="Rectangle 96"/>
          <p:cNvSpPr/>
          <p:nvPr/>
        </p:nvSpPr>
        <p:spPr>
          <a:xfrm>
            <a:off x="9187280" y="2688265"/>
            <a:ext cx="720000" cy="1652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Section0</a:t>
            </a:r>
            <a:endParaRPr lang="en-GB" sz="1600" i="1" dirty="0">
              <a:solidFill>
                <a:schemeClr val="tx1"/>
              </a:solidFill>
            </a:endParaRPr>
          </a:p>
        </p:txBody>
      </p:sp>
      <p:sp>
        <p:nvSpPr>
          <p:cNvPr id="98" name="Rectangle 97"/>
          <p:cNvSpPr/>
          <p:nvPr/>
        </p:nvSpPr>
        <p:spPr>
          <a:xfrm>
            <a:off x="5805156" y="3338879"/>
            <a:ext cx="360000" cy="1656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smtClean="0">
                <a:solidFill>
                  <a:schemeClr val="tx1"/>
                </a:solidFill>
              </a:rPr>
              <a:t>Bunch</a:t>
            </a:r>
            <a:endParaRPr lang="en-GB" sz="800" dirty="0">
              <a:solidFill>
                <a:schemeClr val="tx1"/>
              </a:solidFill>
            </a:endParaRPr>
          </a:p>
        </p:txBody>
      </p:sp>
      <p:sp>
        <p:nvSpPr>
          <p:cNvPr id="99" name="Rectangle 98"/>
          <p:cNvSpPr/>
          <p:nvPr/>
        </p:nvSpPr>
        <p:spPr>
          <a:xfrm>
            <a:off x="5587309" y="3217496"/>
            <a:ext cx="184557" cy="3589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TextBox 99"/>
          <p:cNvSpPr txBox="1"/>
          <p:nvPr/>
        </p:nvSpPr>
        <p:spPr>
          <a:xfrm>
            <a:off x="5443789" y="2935299"/>
            <a:ext cx="685405" cy="461665"/>
          </a:xfrm>
          <a:prstGeom prst="rect">
            <a:avLst/>
          </a:prstGeom>
          <a:noFill/>
        </p:spPr>
        <p:txBody>
          <a:bodyPr wrap="square" rtlCol="0">
            <a:spAutoFit/>
          </a:bodyPr>
          <a:lstStyle/>
          <a:p>
            <a:r>
              <a:rPr lang="en-GB" sz="1200" dirty="0" smtClean="0"/>
              <a:t>door</a:t>
            </a:r>
            <a:endParaRPr lang="en-GB" sz="1200" dirty="0"/>
          </a:p>
          <a:p>
            <a:endParaRPr lang="en-GB" sz="1200" dirty="0"/>
          </a:p>
        </p:txBody>
      </p:sp>
      <p:sp>
        <p:nvSpPr>
          <p:cNvPr id="101" name="Rectangle 100"/>
          <p:cNvSpPr/>
          <p:nvPr/>
        </p:nvSpPr>
        <p:spPr>
          <a:xfrm>
            <a:off x="5207844" y="3347976"/>
            <a:ext cx="284293" cy="1652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smtClean="0">
                <a:solidFill>
                  <a:schemeClr val="tx1"/>
                </a:solidFill>
              </a:rPr>
              <a:t>Gun</a:t>
            </a:r>
            <a:endParaRPr lang="en-GB" sz="900" dirty="0">
              <a:solidFill>
                <a:schemeClr val="tx1"/>
              </a:solidFill>
            </a:endParaRPr>
          </a:p>
        </p:txBody>
      </p:sp>
      <p:sp>
        <p:nvSpPr>
          <p:cNvPr id="103" name="Rectangle 102"/>
          <p:cNvSpPr/>
          <p:nvPr/>
        </p:nvSpPr>
        <p:spPr>
          <a:xfrm>
            <a:off x="2844774" y="3332809"/>
            <a:ext cx="298800" cy="1652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smtClean="0">
                <a:solidFill>
                  <a:schemeClr val="tx1"/>
                </a:solidFill>
              </a:rPr>
              <a:t>C3_1</a:t>
            </a:r>
            <a:endParaRPr lang="en-GB" sz="900" dirty="0">
              <a:solidFill>
                <a:schemeClr val="tx1"/>
              </a:solidFill>
            </a:endParaRPr>
          </a:p>
        </p:txBody>
      </p:sp>
      <p:sp>
        <p:nvSpPr>
          <p:cNvPr id="104" name="Rectangle 103"/>
          <p:cNvSpPr/>
          <p:nvPr/>
        </p:nvSpPr>
        <p:spPr>
          <a:xfrm>
            <a:off x="2466029" y="3332809"/>
            <a:ext cx="216000" cy="1652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smtClean="0">
                <a:solidFill>
                  <a:schemeClr val="tx1"/>
                </a:solidFill>
              </a:rPr>
              <a:t>Gun</a:t>
            </a:r>
            <a:endParaRPr lang="en-GB" sz="800" dirty="0">
              <a:solidFill>
                <a:schemeClr val="tx1"/>
              </a:solidFill>
            </a:endParaRPr>
          </a:p>
        </p:txBody>
      </p:sp>
      <p:sp>
        <p:nvSpPr>
          <p:cNvPr id="105" name="Rectangle 104"/>
          <p:cNvSpPr/>
          <p:nvPr/>
        </p:nvSpPr>
        <p:spPr>
          <a:xfrm>
            <a:off x="2015284" y="3316409"/>
            <a:ext cx="288000" cy="19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smtClean="0">
                <a:solidFill>
                  <a:schemeClr val="tx1"/>
                </a:solidFill>
              </a:rPr>
              <a:t>Laser</a:t>
            </a:r>
            <a:endParaRPr lang="en-GB" sz="800" dirty="0">
              <a:solidFill>
                <a:schemeClr val="tx1"/>
              </a:solidFill>
            </a:endParaRPr>
          </a:p>
        </p:txBody>
      </p:sp>
      <p:sp>
        <p:nvSpPr>
          <p:cNvPr id="106" name="Rectangle 105"/>
          <p:cNvSpPr/>
          <p:nvPr/>
        </p:nvSpPr>
        <p:spPr>
          <a:xfrm>
            <a:off x="3317013" y="3332809"/>
            <a:ext cx="720000" cy="1652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err="1" smtClean="0">
                <a:solidFill>
                  <a:schemeClr val="tx1"/>
                </a:solidFill>
              </a:rPr>
              <a:t>Diag</a:t>
            </a:r>
            <a:r>
              <a:rPr lang="en-GB" sz="900" dirty="0" smtClean="0">
                <a:solidFill>
                  <a:schemeClr val="tx1"/>
                </a:solidFill>
              </a:rPr>
              <a:t> &amp;Dump</a:t>
            </a:r>
            <a:endParaRPr lang="en-GB" sz="900" dirty="0">
              <a:solidFill>
                <a:schemeClr val="tx1"/>
              </a:solidFill>
            </a:endParaRPr>
          </a:p>
        </p:txBody>
      </p:sp>
      <p:sp>
        <p:nvSpPr>
          <p:cNvPr id="107" name="Rectangle 106"/>
          <p:cNvSpPr/>
          <p:nvPr/>
        </p:nvSpPr>
        <p:spPr>
          <a:xfrm>
            <a:off x="2520423" y="3829627"/>
            <a:ext cx="407140" cy="29726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S_4</a:t>
            </a:r>
            <a:endParaRPr lang="en-GB" sz="1600" i="1" dirty="0">
              <a:solidFill>
                <a:schemeClr val="tx1"/>
              </a:solidFill>
            </a:endParaRPr>
          </a:p>
        </p:txBody>
      </p:sp>
      <p:cxnSp>
        <p:nvCxnSpPr>
          <p:cNvPr id="109" name="Straight Connector 108"/>
          <p:cNvCxnSpPr>
            <a:stCxn id="104" idx="2"/>
            <a:endCxn id="107" idx="0"/>
          </p:cNvCxnSpPr>
          <p:nvPr/>
        </p:nvCxnSpPr>
        <p:spPr>
          <a:xfrm>
            <a:off x="2574029" y="3498010"/>
            <a:ext cx="149964" cy="33161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endCxn id="106" idx="1"/>
          </p:cNvCxnSpPr>
          <p:nvPr/>
        </p:nvCxnSpPr>
        <p:spPr>
          <a:xfrm>
            <a:off x="2303284" y="3415409"/>
            <a:ext cx="1013729" cy="1"/>
          </a:xfrm>
          <a:prstGeom prst="straightConnector1">
            <a:avLst/>
          </a:prstGeom>
          <a:ln w="190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3385889" y="3829627"/>
            <a:ext cx="407140" cy="29726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C1</a:t>
            </a:r>
            <a:endParaRPr lang="en-GB" sz="1600" i="1" dirty="0">
              <a:solidFill>
                <a:schemeClr val="tx1"/>
              </a:solidFill>
            </a:endParaRPr>
          </a:p>
        </p:txBody>
      </p:sp>
      <p:cxnSp>
        <p:nvCxnSpPr>
          <p:cNvPr id="115" name="Straight Connector 114"/>
          <p:cNvCxnSpPr>
            <a:endCxn id="117" idx="0"/>
          </p:cNvCxnSpPr>
          <p:nvPr/>
        </p:nvCxnSpPr>
        <p:spPr>
          <a:xfrm>
            <a:off x="2994174" y="3498010"/>
            <a:ext cx="271586" cy="32588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3143574" y="3823894"/>
            <a:ext cx="244371" cy="308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PC</a:t>
            </a:r>
            <a:endParaRPr lang="en-GB" sz="1100" dirty="0">
              <a:solidFill>
                <a:schemeClr val="tx1"/>
              </a:solidFill>
            </a:endParaRPr>
          </a:p>
        </p:txBody>
      </p:sp>
      <p:sp>
        <p:nvSpPr>
          <p:cNvPr id="118" name="TextBox 117"/>
          <p:cNvSpPr txBox="1"/>
          <p:nvPr/>
        </p:nvSpPr>
        <p:spPr>
          <a:xfrm>
            <a:off x="8555605" y="3449598"/>
            <a:ext cx="1492250" cy="307777"/>
          </a:xfrm>
          <a:prstGeom prst="rect">
            <a:avLst/>
          </a:prstGeom>
          <a:noFill/>
        </p:spPr>
        <p:txBody>
          <a:bodyPr wrap="square" rtlCol="0">
            <a:spAutoFit/>
          </a:bodyPr>
          <a:lstStyle/>
          <a:p>
            <a:r>
              <a:rPr lang="en-GB" sz="1400" b="1" dirty="0" smtClean="0"/>
              <a:t>200 MeV</a:t>
            </a:r>
            <a:endParaRPr lang="en-GB" sz="1400" b="1" dirty="0"/>
          </a:p>
        </p:txBody>
      </p:sp>
      <p:sp>
        <p:nvSpPr>
          <p:cNvPr id="119" name="TextBox 118"/>
          <p:cNvSpPr txBox="1"/>
          <p:nvPr/>
        </p:nvSpPr>
        <p:spPr>
          <a:xfrm>
            <a:off x="2934285" y="2961809"/>
            <a:ext cx="1492250" cy="307777"/>
          </a:xfrm>
          <a:prstGeom prst="rect">
            <a:avLst/>
          </a:prstGeom>
          <a:noFill/>
        </p:spPr>
        <p:txBody>
          <a:bodyPr wrap="square" rtlCol="0">
            <a:spAutoFit/>
          </a:bodyPr>
          <a:lstStyle/>
          <a:p>
            <a:r>
              <a:rPr lang="en-GB" sz="1400" b="1" dirty="0" smtClean="0"/>
              <a:t>170 MeV</a:t>
            </a:r>
            <a:endParaRPr lang="en-GB" sz="1400" b="1" dirty="0"/>
          </a:p>
        </p:txBody>
      </p:sp>
      <p:sp>
        <p:nvSpPr>
          <p:cNvPr id="41" name="TextBox 40"/>
          <p:cNvSpPr txBox="1"/>
          <p:nvPr/>
        </p:nvSpPr>
        <p:spPr>
          <a:xfrm>
            <a:off x="7277675" y="4425522"/>
            <a:ext cx="688252" cy="200055"/>
          </a:xfrm>
          <a:prstGeom prst="rect">
            <a:avLst/>
          </a:prstGeom>
          <a:noFill/>
        </p:spPr>
        <p:txBody>
          <a:bodyPr wrap="square" rtlCol="0">
            <a:spAutoFit/>
          </a:bodyPr>
          <a:lstStyle/>
          <a:p>
            <a:r>
              <a:rPr lang="en-GB" sz="700" i="1" dirty="0" err="1" smtClean="0"/>
              <a:t>Scandinova</a:t>
            </a:r>
            <a:endParaRPr lang="en-GB" sz="700" i="1" dirty="0"/>
          </a:p>
        </p:txBody>
      </p:sp>
      <p:sp>
        <p:nvSpPr>
          <p:cNvPr id="42" name="TextBox 41"/>
          <p:cNvSpPr txBox="1"/>
          <p:nvPr/>
        </p:nvSpPr>
        <p:spPr>
          <a:xfrm>
            <a:off x="2379867" y="4076606"/>
            <a:ext cx="688252" cy="200055"/>
          </a:xfrm>
          <a:prstGeom prst="rect">
            <a:avLst/>
          </a:prstGeom>
          <a:noFill/>
        </p:spPr>
        <p:txBody>
          <a:bodyPr wrap="square" rtlCol="0">
            <a:spAutoFit/>
          </a:bodyPr>
          <a:lstStyle/>
          <a:p>
            <a:r>
              <a:rPr lang="en-GB" sz="700" i="1" dirty="0" err="1" smtClean="0"/>
              <a:t>Scandinova</a:t>
            </a:r>
            <a:endParaRPr lang="en-GB" sz="700" i="1" dirty="0"/>
          </a:p>
        </p:txBody>
      </p:sp>
      <p:sp>
        <p:nvSpPr>
          <p:cNvPr id="43" name="TextBox 42"/>
          <p:cNvSpPr txBox="1"/>
          <p:nvPr/>
        </p:nvSpPr>
        <p:spPr>
          <a:xfrm>
            <a:off x="3225682" y="4097191"/>
            <a:ext cx="688252" cy="200055"/>
          </a:xfrm>
          <a:prstGeom prst="rect">
            <a:avLst/>
          </a:prstGeom>
          <a:noFill/>
        </p:spPr>
        <p:txBody>
          <a:bodyPr wrap="square" rtlCol="0">
            <a:spAutoFit/>
          </a:bodyPr>
          <a:lstStyle/>
          <a:p>
            <a:r>
              <a:rPr lang="en-GB" sz="700" i="1" dirty="0" err="1" smtClean="0"/>
              <a:t>Scandinova</a:t>
            </a:r>
            <a:endParaRPr lang="en-GB" sz="700" i="1" dirty="0"/>
          </a:p>
        </p:txBody>
      </p:sp>
      <p:cxnSp>
        <p:nvCxnSpPr>
          <p:cNvPr id="44" name="Straight Connector 43"/>
          <p:cNvCxnSpPr/>
          <p:nvPr/>
        </p:nvCxnSpPr>
        <p:spPr>
          <a:xfrm>
            <a:off x="1906201" y="3939611"/>
            <a:ext cx="0" cy="68596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23612" y="804436"/>
            <a:ext cx="6292391" cy="2308324"/>
          </a:xfrm>
          <a:prstGeom prst="rect">
            <a:avLst/>
          </a:prstGeom>
          <a:solidFill>
            <a:schemeClr val="accent4">
              <a:lumMod val="60000"/>
              <a:lumOff val="40000"/>
            </a:schemeClr>
          </a:solidFill>
        </p:spPr>
        <p:txBody>
          <a:bodyPr wrap="square" rtlCol="0">
            <a:spAutoFit/>
          </a:bodyPr>
          <a:lstStyle/>
          <a:p>
            <a:pPr marL="285750" indent="-285750">
              <a:buFont typeface="Arial" panose="020B0604020202020204" pitchFamily="34" charset="0"/>
              <a:buChar char="•"/>
            </a:pPr>
            <a:r>
              <a:rPr lang="en-GB" dirty="0" smtClean="0">
                <a:solidFill>
                  <a:srgbClr val="FF0000"/>
                </a:solidFill>
              </a:rPr>
              <a:t>ASNR authorisation needed to start the test</a:t>
            </a:r>
          </a:p>
          <a:p>
            <a:pPr marL="742950" lvl="1" indent="-285750">
              <a:buFont typeface="Arial" panose="020B0604020202020204" pitchFamily="34" charset="0"/>
              <a:buChar char="•"/>
            </a:pPr>
            <a:r>
              <a:rPr lang="en-GB" dirty="0" smtClean="0">
                <a:solidFill>
                  <a:srgbClr val="FF0000"/>
                </a:solidFill>
              </a:rPr>
              <a:t>Full CDR of the whole COLD project</a:t>
            </a:r>
          </a:p>
          <a:p>
            <a:pPr marL="742950" lvl="1" indent="-285750">
              <a:buFont typeface="Arial" panose="020B0604020202020204" pitchFamily="34" charset="0"/>
              <a:buChar char="•"/>
            </a:pPr>
            <a:r>
              <a:rPr lang="en-GB" dirty="0" smtClean="0">
                <a:solidFill>
                  <a:srgbClr val="FF0000"/>
                </a:solidFill>
              </a:rPr>
              <a:t>Strong Justification for  building a new </a:t>
            </a:r>
            <a:r>
              <a:rPr lang="en-GB" dirty="0" err="1" smtClean="0">
                <a:solidFill>
                  <a:srgbClr val="FF0000"/>
                </a:solidFill>
              </a:rPr>
              <a:t>linac</a:t>
            </a:r>
            <a:endParaRPr lang="en-GB" dirty="0" smtClean="0">
              <a:solidFill>
                <a:srgbClr val="FF0000"/>
              </a:solidFill>
            </a:endParaRPr>
          </a:p>
          <a:p>
            <a:pPr marL="742950" lvl="1" indent="-285750">
              <a:buFont typeface="Arial" panose="020B0604020202020204" pitchFamily="34" charset="0"/>
              <a:buChar char="•"/>
            </a:pPr>
            <a:r>
              <a:rPr lang="en-GB" dirty="0" smtClean="0">
                <a:solidFill>
                  <a:srgbClr val="FF0000"/>
                </a:solidFill>
              </a:rPr>
              <a:t>Maximum </a:t>
            </a:r>
            <a:r>
              <a:rPr lang="en-GB" dirty="0" err="1" smtClean="0">
                <a:solidFill>
                  <a:srgbClr val="FF0000"/>
                </a:solidFill>
              </a:rPr>
              <a:t>energu</a:t>
            </a:r>
            <a:r>
              <a:rPr lang="en-GB" dirty="0" smtClean="0">
                <a:solidFill>
                  <a:srgbClr val="FF0000"/>
                </a:solidFill>
              </a:rPr>
              <a:t> and power </a:t>
            </a:r>
            <a:r>
              <a:rPr lang="en-GB" dirty="0" err="1" smtClean="0">
                <a:solidFill>
                  <a:srgbClr val="FF0000"/>
                </a:solidFill>
              </a:rPr>
              <a:t>deifined</a:t>
            </a:r>
            <a:endParaRPr lang="en-GB" dirty="0" smtClean="0">
              <a:solidFill>
                <a:srgbClr val="FF0000"/>
              </a:solidFill>
            </a:endParaRPr>
          </a:p>
          <a:p>
            <a:pPr marL="742950" lvl="1" indent="-285750">
              <a:buFont typeface="Arial" panose="020B0604020202020204" pitchFamily="34" charset="0"/>
              <a:buChar char="•"/>
            </a:pPr>
            <a:r>
              <a:rPr lang="en-GB" dirty="0" smtClean="0">
                <a:solidFill>
                  <a:srgbClr val="FF0000"/>
                </a:solidFill>
              </a:rPr>
              <a:t>Radiation mapping based on building profile (Paul) </a:t>
            </a:r>
          </a:p>
          <a:p>
            <a:pPr marL="742950" lvl="1" indent="-285750">
              <a:buFont typeface="Arial" panose="020B0604020202020204" pitchFamily="34" charset="0"/>
              <a:buChar char="•"/>
            </a:pPr>
            <a:r>
              <a:rPr lang="en-GB" dirty="0" smtClean="0">
                <a:solidFill>
                  <a:srgbClr val="FF0000"/>
                </a:solidFill>
              </a:rPr>
              <a:t>3D drawing of </a:t>
            </a:r>
            <a:r>
              <a:rPr lang="en-GB" dirty="0" err="1" smtClean="0">
                <a:solidFill>
                  <a:srgbClr val="FF0000"/>
                </a:solidFill>
              </a:rPr>
              <a:t>buidings</a:t>
            </a:r>
            <a:r>
              <a:rPr lang="en-GB" dirty="0" smtClean="0">
                <a:solidFill>
                  <a:srgbClr val="FF0000"/>
                </a:solidFill>
              </a:rPr>
              <a:t> including </a:t>
            </a:r>
            <a:r>
              <a:rPr lang="en-GB" dirty="0" err="1" smtClean="0">
                <a:solidFill>
                  <a:srgbClr val="FF0000"/>
                </a:solidFill>
              </a:rPr>
              <a:t>eath</a:t>
            </a:r>
            <a:r>
              <a:rPr lang="en-GB" dirty="0" smtClean="0">
                <a:solidFill>
                  <a:srgbClr val="FF0000"/>
                </a:solidFill>
              </a:rPr>
              <a:t> under preparation (</a:t>
            </a:r>
            <a:r>
              <a:rPr lang="en-GB" dirty="0" err="1" smtClean="0">
                <a:solidFill>
                  <a:srgbClr val="FF0000"/>
                </a:solidFill>
              </a:rPr>
              <a:t>Brochard</a:t>
            </a:r>
            <a:r>
              <a:rPr lang="en-GB" dirty="0" smtClean="0">
                <a:solidFill>
                  <a:srgbClr val="FF0000"/>
                </a:solidFill>
              </a:rPr>
              <a:t>)</a:t>
            </a:r>
          </a:p>
          <a:p>
            <a:pPr marL="742950" lvl="1" indent="-285750">
              <a:buFont typeface="Arial" panose="020B0604020202020204" pitchFamily="34" charset="0"/>
              <a:buChar char="•"/>
            </a:pPr>
            <a:r>
              <a:rPr lang="en-GB" dirty="0" smtClean="0">
                <a:solidFill>
                  <a:srgbClr val="FF0000"/>
                </a:solidFill>
              </a:rPr>
              <a:t>6 months minimum to get an answer</a:t>
            </a:r>
          </a:p>
        </p:txBody>
      </p:sp>
    </p:spTree>
    <p:extLst>
      <p:ext uri="{BB962C8B-B14F-4D97-AF65-F5344CB8AC3E}">
        <p14:creationId xmlns:p14="http://schemas.microsoft.com/office/powerpoint/2010/main" val="2250926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deliverable 4: </a:t>
            </a:r>
            <a:r>
              <a:rPr lang="en-US" dirty="0"/>
              <a:t>SLAC C3 section validation with beam</a:t>
            </a:r>
            <a:endParaRPr lang="en-GB" dirty="0"/>
          </a:p>
        </p:txBody>
      </p:sp>
      <p:sp>
        <p:nvSpPr>
          <p:cNvPr id="3" name="Slide Number Placeholder 2"/>
          <p:cNvSpPr>
            <a:spLocks noGrp="1"/>
          </p:cNvSpPr>
          <p:nvPr>
            <p:ph type="sldNum" sz="quarter" idx="11"/>
          </p:nvPr>
        </p:nvSpPr>
        <p:spPr/>
        <p:txBody>
          <a:bodyPr/>
          <a:lstStyle/>
          <a:p>
            <a:r>
              <a:rPr lang="en-US">
                <a:solidFill>
                  <a:srgbClr val="132577"/>
                </a:solidFill>
              </a:rPr>
              <a:t>Page </a:t>
            </a:r>
            <a:fld id="{733122C9-A0B9-462F-8757-0847AD287B63}" type="slidenum">
              <a:rPr lang="en-US" smtClean="0">
                <a:solidFill>
                  <a:srgbClr val="132577"/>
                </a:solidFill>
              </a:rPr>
              <a:pPr/>
              <a:t>8</a:t>
            </a:fld>
            <a:endParaRPr lang="en-US">
              <a:solidFill>
                <a:srgbClr val="132577"/>
              </a:solidFill>
            </a:endParaRPr>
          </a:p>
        </p:txBody>
      </p:sp>
      <p:pic>
        <p:nvPicPr>
          <p:cNvPr id="4" name="Picture 3"/>
          <p:cNvPicPr>
            <a:picLocks noChangeAspect="1"/>
          </p:cNvPicPr>
          <p:nvPr/>
        </p:nvPicPr>
        <p:blipFill rotWithShape="1">
          <a:blip r:embed="rId2"/>
          <a:srcRect l="13058" t="13272" r="2185" b="24074"/>
          <a:stretch/>
        </p:blipFill>
        <p:spPr>
          <a:xfrm rot="408752">
            <a:off x="456377" y="1428290"/>
            <a:ext cx="10174663" cy="4220644"/>
          </a:xfrm>
          <a:prstGeom prst="rect">
            <a:avLst/>
          </a:prstGeom>
        </p:spPr>
      </p:pic>
      <p:sp>
        <p:nvSpPr>
          <p:cNvPr id="50" name="TextBox 49"/>
          <p:cNvSpPr txBox="1"/>
          <p:nvPr/>
        </p:nvSpPr>
        <p:spPr>
          <a:xfrm>
            <a:off x="512706" y="5296537"/>
            <a:ext cx="5628760" cy="923330"/>
          </a:xfrm>
          <a:prstGeom prst="rect">
            <a:avLst/>
          </a:prstGeom>
          <a:solidFill>
            <a:schemeClr val="accent2">
              <a:lumMod val="20000"/>
              <a:lumOff val="80000"/>
            </a:schemeClr>
          </a:solidFill>
        </p:spPr>
        <p:txBody>
          <a:bodyPr wrap="square" rtlCol="0">
            <a:spAutoFit/>
          </a:bodyPr>
          <a:lstStyle/>
          <a:p>
            <a:r>
              <a:rPr lang="en-GB" u="sng" dirty="0" smtClean="0"/>
              <a:t>Objective</a:t>
            </a:r>
            <a:r>
              <a:rPr lang="en-GB" dirty="0" smtClean="0"/>
              <a:t>: SLAC C</a:t>
            </a:r>
            <a:r>
              <a:rPr lang="en-GB" baseline="30000" dirty="0" smtClean="0"/>
              <a:t>3</a:t>
            </a:r>
            <a:r>
              <a:rPr lang="en-GB" dirty="0" smtClean="0"/>
              <a:t> section validation with beam</a:t>
            </a:r>
          </a:p>
          <a:p>
            <a:pPr marL="171450" indent="-171450">
              <a:buFont typeface="Arial" panose="020B0604020202020204" pitchFamily="34" charset="0"/>
              <a:buChar char="•"/>
            </a:pPr>
            <a:r>
              <a:rPr lang="en-GB" sz="1200" dirty="0" smtClean="0"/>
              <a:t>Installation laser &amp;Gun</a:t>
            </a:r>
            <a:endParaRPr lang="en-GB" sz="1200" dirty="0"/>
          </a:p>
          <a:p>
            <a:pPr marL="171450" indent="-171450">
              <a:buFont typeface="Arial" panose="020B0604020202020204" pitchFamily="34" charset="0"/>
              <a:buChar char="•"/>
            </a:pPr>
            <a:r>
              <a:rPr lang="en-GB" sz="1200" dirty="0" smtClean="0"/>
              <a:t>Refurbishment </a:t>
            </a:r>
            <a:r>
              <a:rPr lang="en-GB" sz="1200" dirty="0" err="1" smtClean="0"/>
              <a:t>diag</a:t>
            </a:r>
            <a:r>
              <a:rPr lang="en-GB" sz="1200" dirty="0" smtClean="0"/>
              <a:t> and beam dump</a:t>
            </a:r>
          </a:p>
          <a:p>
            <a:pPr marL="171450" indent="-171450">
              <a:buFont typeface="Arial" panose="020B0604020202020204" pitchFamily="34" charset="0"/>
              <a:buChar char="•"/>
            </a:pPr>
            <a:r>
              <a:rPr lang="en-GB" sz="1200" dirty="0" smtClean="0"/>
              <a:t>Beam at 170 MeV</a:t>
            </a:r>
          </a:p>
        </p:txBody>
      </p:sp>
      <p:sp>
        <p:nvSpPr>
          <p:cNvPr id="53" name="TextBox 52"/>
          <p:cNvSpPr txBox="1"/>
          <p:nvPr/>
        </p:nvSpPr>
        <p:spPr>
          <a:xfrm>
            <a:off x="6921407" y="1141172"/>
            <a:ext cx="3539654" cy="369332"/>
          </a:xfrm>
          <a:prstGeom prst="rect">
            <a:avLst/>
          </a:prstGeom>
          <a:noFill/>
        </p:spPr>
        <p:txBody>
          <a:bodyPr wrap="square" rtlCol="0">
            <a:spAutoFit/>
          </a:bodyPr>
          <a:lstStyle/>
          <a:p>
            <a:r>
              <a:rPr lang="en-GB" dirty="0" smtClean="0"/>
              <a:t>Project: COLD</a:t>
            </a:r>
            <a:endParaRPr lang="en-GB" dirty="0"/>
          </a:p>
        </p:txBody>
      </p:sp>
      <p:sp>
        <p:nvSpPr>
          <p:cNvPr id="54" name="TextBox 53"/>
          <p:cNvSpPr txBox="1"/>
          <p:nvPr/>
        </p:nvSpPr>
        <p:spPr>
          <a:xfrm>
            <a:off x="9413135" y="4472208"/>
            <a:ext cx="1571932" cy="646331"/>
          </a:xfrm>
          <a:prstGeom prst="rect">
            <a:avLst/>
          </a:prstGeom>
          <a:solidFill>
            <a:schemeClr val="accent5">
              <a:lumMod val="20000"/>
              <a:lumOff val="80000"/>
            </a:schemeClr>
          </a:solidFill>
        </p:spPr>
        <p:txBody>
          <a:bodyPr wrap="square" rtlCol="0">
            <a:spAutoFit/>
          </a:bodyPr>
          <a:lstStyle/>
          <a:p>
            <a:r>
              <a:rPr lang="en-GB" dirty="0" smtClean="0"/>
              <a:t>Status:</a:t>
            </a:r>
          </a:p>
          <a:p>
            <a:r>
              <a:rPr lang="en-GB" dirty="0" smtClean="0"/>
              <a:t>Design</a:t>
            </a:r>
            <a:endParaRPr lang="en-GB" dirty="0"/>
          </a:p>
        </p:txBody>
      </p:sp>
      <p:grpSp>
        <p:nvGrpSpPr>
          <p:cNvPr id="81" name="Group 80"/>
          <p:cNvGrpSpPr/>
          <p:nvPr/>
        </p:nvGrpSpPr>
        <p:grpSpPr>
          <a:xfrm>
            <a:off x="5079575" y="3339278"/>
            <a:ext cx="3868210" cy="1134621"/>
            <a:chOff x="5079575" y="3339278"/>
            <a:chExt cx="3868210" cy="1134621"/>
          </a:xfrm>
        </p:grpSpPr>
        <p:sp>
          <p:nvSpPr>
            <p:cNvPr id="82" name="Rectangle 81"/>
            <p:cNvSpPr/>
            <p:nvPr/>
          </p:nvSpPr>
          <p:spPr>
            <a:xfrm>
              <a:off x="7798075" y="3339278"/>
              <a:ext cx="720000" cy="1652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Section 2</a:t>
              </a:r>
              <a:endParaRPr lang="en-GB" sz="1600" i="1" dirty="0">
                <a:solidFill>
                  <a:schemeClr val="tx1"/>
                </a:solidFill>
              </a:endParaRPr>
            </a:p>
          </p:txBody>
        </p:sp>
        <p:sp>
          <p:nvSpPr>
            <p:cNvPr id="83" name="Rectangle 82"/>
            <p:cNvSpPr/>
            <p:nvPr/>
          </p:nvSpPr>
          <p:spPr>
            <a:xfrm>
              <a:off x="7040545" y="3339278"/>
              <a:ext cx="720000" cy="1652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Section1</a:t>
              </a:r>
              <a:endParaRPr lang="en-GB" sz="1600" i="1" dirty="0">
                <a:solidFill>
                  <a:schemeClr val="tx1"/>
                </a:solidFill>
              </a:endParaRPr>
            </a:p>
          </p:txBody>
        </p:sp>
        <p:sp>
          <p:nvSpPr>
            <p:cNvPr id="84" name="Rectangle 83"/>
            <p:cNvSpPr/>
            <p:nvPr/>
          </p:nvSpPr>
          <p:spPr>
            <a:xfrm>
              <a:off x="7688971" y="3831122"/>
              <a:ext cx="407140" cy="2972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S2</a:t>
              </a:r>
              <a:endParaRPr lang="en-GB" sz="1600" i="1" dirty="0">
                <a:solidFill>
                  <a:schemeClr val="tx1"/>
                </a:solidFill>
              </a:endParaRPr>
            </a:p>
          </p:txBody>
        </p:sp>
        <p:sp>
          <p:nvSpPr>
            <p:cNvPr id="85" name="Rectangle 84"/>
            <p:cNvSpPr/>
            <p:nvPr/>
          </p:nvSpPr>
          <p:spPr>
            <a:xfrm>
              <a:off x="7017110" y="3831122"/>
              <a:ext cx="407140" cy="2972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 1</a:t>
              </a:r>
              <a:endParaRPr lang="en-GB" sz="1600" i="1" dirty="0">
                <a:solidFill>
                  <a:schemeClr val="tx1"/>
                </a:solidFill>
              </a:endParaRPr>
            </a:p>
          </p:txBody>
        </p:sp>
        <p:sp>
          <p:nvSpPr>
            <p:cNvPr id="86" name="Rectangle 85"/>
            <p:cNvSpPr/>
            <p:nvPr/>
          </p:nvSpPr>
          <p:spPr>
            <a:xfrm>
              <a:off x="7411554" y="4176634"/>
              <a:ext cx="407140" cy="29726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S0</a:t>
              </a:r>
              <a:endParaRPr lang="en-GB" sz="1600" i="1" dirty="0">
                <a:solidFill>
                  <a:schemeClr val="tx1"/>
                </a:solidFill>
              </a:endParaRPr>
            </a:p>
          </p:txBody>
        </p:sp>
        <p:sp>
          <p:nvSpPr>
            <p:cNvPr id="87" name="Rectangle 86"/>
            <p:cNvSpPr/>
            <p:nvPr/>
          </p:nvSpPr>
          <p:spPr>
            <a:xfrm>
              <a:off x="5079575" y="3831122"/>
              <a:ext cx="407140" cy="2972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S3</a:t>
              </a:r>
              <a:endParaRPr lang="en-GB" sz="1600" i="1" dirty="0">
                <a:solidFill>
                  <a:schemeClr val="tx1"/>
                </a:solidFill>
              </a:endParaRPr>
            </a:p>
          </p:txBody>
        </p:sp>
        <p:sp>
          <p:nvSpPr>
            <p:cNvPr id="88" name="Rectangle 87"/>
            <p:cNvSpPr/>
            <p:nvPr/>
          </p:nvSpPr>
          <p:spPr>
            <a:xfrm>
              <a:off x="6216111" y="3349734"/>
              <a:ext cx="360000" cy="1652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smtClean="0">
                  <a:solidFill>
                    <a:schemeClr val="tx1"/>
                  </a:solidFill>
                </a:rPr>
                <a:t>Gun</a:t>
              </a:r>
              <a:endParaRPr lang="en-GB" sz="900" dirty="0">
                <a:solidFill>
                  <a:schemeClr val="tx1"/>
                </a:solidFill>
              </a:endParaRPr>
            </a:p>
          </p:txBody>
        </p:sp>
        <p:sp>
          <p:nvSpPr>
            <p:cNvPr id="89" name="Rectangle 88"/>
            <p:cNvSpPr/>
            <p:nvPr/>
          </p:nvSpPr>
          <p:spPr>
            <a:xfrm>
              <a:off x="6622531" y="3356443"/>
              <a:ext cx="360000" cy="165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smtClean="0">
                  <a:solidFill>
                    <a:schemeClr val="tx1"/>
                  </a:solidFill>
                </a:rPr>
                <a:t>Bunch</a:t>
              </a:r>
              <a:endParaRPr lang="en-GB" sz="800" dirty="0">
                <a:solidFill>
                  <a:schemeClr val="tx1"/>
                </a:solidFill>
              </a:endParaRPr>
            </a:p>
          </p:txBody>
        </p:sp>
        <p:cxnSp>
          <p:nvCxnSpPr>
            <p:cNvPr id="90" name="Straight Connector 89"/>
            <p:cNvCxnSpPr>
              <a:stCxn id="83" idx="2"/>
              <a:endCxn id="85" idx="0"/>
            </p:cNvCxnSpPr>
            <p:nvPr/>
          </p:nvCxnSpPr>
          <p:spPr>
            <a:xfrm flipH="1">
              <a:off x="7220680" y="3504479"/>
              <a:ext cx="179865" cy="3266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82" idx="2"/>
              <a:endCxn id="84" idx="0"/>
            </p:cNvCxnSpPr>
            <p:nvPr/>
          </p:nvCxnSpPr>
          <p:spPr>
            <a:xfrm flipH="1">
              <a:off x="7892541" y="3504479"/>
              <a:ext cx="265534" cy="3266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84" idx="0"/>
            </p:cNvCxnSpPr>
            <p:nvPr/>
          </p:nvCxnSpPr>
          <p:spPr>
            <a:xfrm flipH="1">
              <a:off x="7604115" y="3831122"/>
              <a:ext cx="288426"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endCxn id="86" idx="0"/>
            </p:cNvCxnSpPr>
            <p:nvPr/>
          </p:nvCxnSpPr>
          <p:spPr>
            <a:xfrm flipH="1">
              <a:off x="7615124" y="3830739"/>
              <a:ext cx="6677" cy="34589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89" idx="2"/>
              <a:endCxn id="85" idx="0"/>
            </p:cNvCxnSpPr>
            <p:nvPr/>
          </p:nvCxnSpPr>
          <p:spPr>
            <a:xfrm>
              <a:off x="6802531" y="3522043"/>
              <a:ext cx="418149" cy="3090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85" idx="0"/>
              <a:endCxn id="87" idx="0"/>
            </p:cNvCxnSpPr>
            <p:nvPr/>
          </p:nvCxnSpPr>
          <p:spPr>
            <a:xfrm flipH="1">
              <a:off x="5283145" y="3831122"/>
              <a:ext cx="1937535"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6566781" y="3454591"/>
              <a:ext cx="2381004" cy="0"/>
            </a:xfrm>
            <a:prstGeom prst="straightConnector1">
              <a:avLst/>
            </a:prstGeom>
            <a:ln w="190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97" name="Rectangle 96"/>
          <p:cNvSpPr/>
          <p:nvPr/>
        </p:nvSpPr>
        <p:spPr>
          <a:xfrm>
            <a:off x="9187280" y="2688265"/>
            <a:ext cx="720000" cy="1652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Section0</a:t>
            </a:r>
            <a:endParaRPr lang="en-GB" sz="1600" i="1" dirty="0">
              <a:solidFill>
                <a:schemeClr val="tx1"/>
              </a:solidFill>
            </a:endParaRPr>
          </a:p>
        </p:txBody>
      </p:sp>
      <p:sp>
        <p:nvSpPr>
          <p:cNvPr id="98" name="Rectangle 97"/>
          <p:cNvSpPr/>
          <p:nvPr/>
        </p:nvSpPr>
        <p:spPr>
          <a:xfrm>
            <a:off x="5805156" y="3338879"/>
            <a:ext cx="360000" cy="1656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smtClean="0">
                <a:solidFill>
                  <a:schemeClr val="tx1"/>
                </a:solidFill>
              </a:rPr>
              <a:t>Bunch</a:t>
            </a:r>
            <a:endParaRPr lang="en-GB" sz="800" dirty="0">
              <a:solidFill>
                <a:schemeClr val="tx1"/>
              </a:solidFill>
            </a:endParaRPr>
          </a:p>
        </p:txBody>
      </p:sp>
      <p:sp>
        <p:nvSpPr>
          <p:cNvPr id="99" name="Rectangle 98"/>
          <p:cNvSpPr/>
          <p:nvPr/>
        </p:nvSpPr>
        <p:spPr>
          <a:xfrm>
            <a:off x="5587309" y="3217496"/>
            <a:ext cx="184557" cy="3589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TextBox 99"/>
          <p:cNvSpPr txBox="1"/>
          <p:nvPr/>
        </p:nvSpPr>
        <p:spPr>
          <a:xfrm>
            <a:off x="5443789" y="2935299"/>
            <a:ext cx="685405" cy="461665"/>
          </a:xfrm>
          <a:prstGeom prst="rect">
            <a:avLst/>
          </a:prstGeom>
          <a:noFill/>
        </p:spPr>
        <p:txBody>
          <a:bodyPr wrap="square" rtlCol="0">
            <a:spAutoFit/>
          </a:bodyPr>
          <a:lstStyle/>
          <a:p>
            <a:r>
              <a:rPr lang="en-GB" sz="1200" dirty="0" smtClean="0"/>
              <a:t>door</a:t>
            </a:r>
            <a:endParaRPr lang="en-GB" sz="1200" dirty="0"/>
          </a:p>
          <a:p>
            <a:endParaRPr lang="en-GB" sz="1200" dirty="0"/>
          </a:p>
        </p:txBody>
      </p:sp>
      <p:sp>
        <p:nvSpPr>
          <p:cNvPr id="101" name="Rectangle 100"/>
          <p:cNvSpPr/>
          <p:nvPr/>
        </p:nvSpPr>
        <p:spPr>
          <a:xfrm>
            <a:off x="5207844" y="3347976"/>
            <a:ext cx="284293" cy="1652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smtClean="0">
                <a:solidFill>
                  <a:schemeClr val="tx1"/>
                </a:solidFill>
              </a:rPr>
              <a:t>Gun</a:t>
            </a:r>
            <a:endParaRPr lang="en-GB" sz="900" dirty="0">
              <a:solidFill>
                <a:schemeClr val="tx1"/>
              </a:solidFill>
            </a:endParaRPr>
          </a:p>
        </p:txBody>
      </p:sp>
      <p:sp>
        <p:nvSpPr>
          <p:cNvPr id="103" name="Rectangle 102"/>
          <p:cNvSpPr/>
          <p:nvPr/>
        </p:nvSpPr>
        <p:spPr>
          <a:xfrm>
            <a:off x="2844774" y="3332809"/>
            <a:ext cx="298800" cy="1652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smtClean="0">
                <a:solidFill>
                  <a:schemeClr val="tx1"/>
                </a:solidFill>
              </a:rPr>
              <a:t>C3_1</a:t>
            </a:r>
            <a:endParaRPr lang="en-GB" sz="900" dirty="0">
              <a:solidFill>
                <a:schemeClr val="tx1"/>
              </a:solidFill>
            </a:endParaRPr>
          </a:p>
        </p:txBody>
      </p:sp>
      <p:sp>
        <p:nvSpPr>
          <p:cNvPr id="104" name="Rectangle 103"/>
          <p:cNvSpPr/>
          <p:nvPr/>
        </p:nvSpPr>
        <p:spPr>
          <a:xfrm>
            <a:off x="2466029" y="3332809"/>
            <a:ext cx="216000" cy="1652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smtClean="0">
                <a:solidFill>
                  <a:schemeClr val="tx1"/>
                </a:solidFill>
              </a:rPr>
              <a:t>Gun</a:t>
            </a:r>
            <a:endParaRPr lang="en-GB" sz="800" dirty="0">
              <a:solidFill>
                <a:schemeClr val="tx1"/>
              </a:solidFill>
            </a:endParaRPr>
          </a:p>
        </p:txBody>
      </p:sp>
      <p:sp>
        <p:nvSpPr>
          <p:cNvPr id="105" name="Rectangle 104"/>
          <p:cNvSpPr/>
          <p:nvPr/>
        </p:nvSpPr>
        <p:spPr>
          <a:xfrm>
            <a:off x="2015284" y="3316409"/>
            <a:ext cx="288000" cy="19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smtClean="0">
                <a:solidFill>
                  <a:schemeClr val="tx1"/>
                </a:solidFill>
              </a:rPr>
              <a:t>Laser</a:t>
            </a:r>
            <a:endParaRPr lang="en-GB" sz="800" dirty="0">
              <a:solidFill>
                <a:schemeClr val="tx1"/>
              </a:solidFill>
            </a:endParaRPr>
          </a:p>
        </p:txBody>
      </p:sp>
      <p:sp>
        <p:nvSpPr>
          <p:cNvPr id="106" name="Rectangle 105"/>
          <p:cNvSpPr/>
          <p:nvPr/>
        </p:nvSpPr>
        <p:spPr>
          <a:xfrm>
            <a:off x="3317013" y="3332809"/>
            <a:ext cx="720000" cy="1652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err="1" smtClean="0">
                <a:solidFill>
                  <a:schemeClr val="tx1"/>
                </a:solidFill>
              </a:rPr>
              <a:t>Diag</a:t>
            </a:r>
            <a:r>
              <a:rPr lang="en-GB" sz="900" dirty="0" smtClean="0">
                <a:solidFill>
                  <a:schemeClr val="tx1"/>
                </a:solidFill>
              </a:rPr>
              <a:t> &amp;Dump</a:t>
            </a:r>
            <a:endParaRPr lang="en-GB" sz="900" dirty="0">
              <a:solidFill>
                <a:schemeClr val="tx1"/>
              </a:solidFill>
            </a:endParaRPr>
          </a:p>
        </p:txBody>
      </p:sp>
      <p:sp>
        <p:nvSpPr>
          <p:cNvPr id="107" name="Rectangle 106"/>
          <p:cNvSpPr/>
          <p:nvPr/>
        </p:nvSpPr>
        <p:spPr>
          <a:xfrm>
            <a:off x="2520423" y="3829627"/>
            <a:ext cx="407140" cy="29726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S_4</a:t>
            </a:r>
            <a:endParaRPr lang="en-GB" sz="1600" i="1" dirty="0">
              <a:solidFill>
                <a:schemeClr val="tx1"/>
              </a:solidFill>
            </a:endParaRPr>
          </a:p>
        </p:txBody>
      </p:sp>
      <p:cxnSp>
        <p:nvCxnSpPr>
          <p:cNvPr id="109" name="Straight Connector 108"/>
          <p:cNvCxnSpPr>
            <a:stCxn id="104" idx="2"/>
            <a:endCxn id="107" idx="0"/>
          </p:cNvCxnSpPr>
          <p:nvPr/>
        </p:nvCxnSpPr>
        <p:spPr>
          <a:xfrm>
            <a:off x="2574029" y="3498010"/>
            <a:ext cx="149964" cy="33161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endCxn id="106" idx="1"/>
          </p:cNvCxnSpPr>
          <p:nvPr/>
        </p:nvCxnSpPr>
        <p:spPr>
          <a:xfrm>
            <a:off x="2303284" y="3415409"/>
            <a:ext cx="1013729" cy="1"/>
          </a:xfrm>
          <a:prstGeom prst="straightConnector1">
            <a:avLst/>
          </a:prstGeom>
          <a:ln w="190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3385889" y="3829627"/>
            <a:ext cx="407140" cy="29726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C1</a:t>
            </a:r>
            <a:endParaRPr lang="en-GB" sz="1600" i="1" dirty="0">
              <a:solidFill>
                <a:schemeClr val="tx1"/>
              </a:solidFill>
            </a:endParaRPr>
          </a:p>
        </p:txBody>
      </p:sp>
      <p:cxnSp>
        <p:nvCxnSpPr>
          <p:cNvPr id="115" name="Straight Connector 114"/>
          <p:cNvCxnSpPr>
            <a:endCxn id="117" idx="0"/>
          </p:cNvCxnSpPr>
          <p:nvPr/>
        </p:nvCxnSpPr>
        <p:spPr>
          <a:xfrm>
            <a:off x="2994174" y="3498010"/>
            <a:ext cx="271586" cy="32588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3143574" y="3823894"/>
            <a:ext cx="244371" cy="308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PC</a:t>
            </a:r>
            <a:endParaRPr lang="en-GB" sz="1100" dirty="0">
              <a:solidFill>
                <a:schemeClr val="tx1"/>
              </a:solidFill>
            </a:endParaRPr>
          </a:p>
        </p:txBody>
      </p:sp>
      <p:sp>
        <p:nvSpPr>
          <p:cNvPr id="118" name="TextBox 117"/>
          <p:cNvSpPr txBox="1"/>
          <p:nvPr/>
        </p:nvSpPr>
        <p:spPr>
          <a:xfrm>
            <a:off x="8555605" y="3449598"/>
            <a:ext cx="1492250" cy="307777"/>
          </a:xfrm>
          <a:prstGeom prst="rect">
            <a:avLst/>
          </a:prstGeom>
          <a:noFill/>
        </p:spPr>
        <p:txBody>
          <a:bodyPr wrap="square" rtlCol="0">
            <a:spAutoFit/>
          </a:bodyPr>
          <a:lstStyle/>
          <a:p>
            <a:r>
              <a:rPr lang="en-GB" sz="1400" b="1" dirty="0" smtClean="0"/>
              <a:t>200 MeV</a:t>
            </a:r>
            <a:endParaRPr lang="en-GB" sz="1400" b="1" dirty="0"/>
          </a:p>
        </p:txBody>
      </p:sp>
      <p:sp>
        <p:nvSpPr>
          <p:cNvPr id="119" name="TextBox 118"/>
          <p:cNvSpPr txBox="1"/>
          <p:nvPr/>
        </p:nvSpPr>
        <p:spPr>
          <a:xfrm>
            <a:off x="2934285" y="2961809"/>
            <a:ext cx="1492250" cy="307777"/>
          </a:xfrm>
          <a:prstGeom prst="rect">
            <a:avLst/>
          </a:prstGeom>
          <a:noFill/>
        </p:spPr>
        <p:txBody>
          <a:bodyPr wrap="square" rtlCol="0">
            <a:spAutoFit/>
          </a:bodyPr>
          <a:lstStyle/>
          <a:p>
            <a:r>
              <a:rPr lang="en-GB" sz="1400" b="1" dirty="0" smtClean="0"/>
              <a:t>170 MeV</a:t>
            </a:r>
            <a:endParaRPr lang="en-GB" sz="1400" b="1" dirty="0"/>
          </a:p>
        </p:txBody>
      </p:sp>
      <p:sp>
        <p:nvSpPr>
          <p:cNvPr id="41" name="TextBox 40"/>
          <p:cNvSpPr txBox="1"/>
          <p:nvPr/>
        </p:nvSpPr>
        <p:spPr>
          <a:xfrm>
            <a:off x="7277675" y="4425522"/>
            <a:ext cx="688252" cy="200055"/>
          </a:xfrm>
          <a:prstGeom prst="rect">
            <a:avLst/>
          </a:prstGeom>
          <a:noFill/>
        </p:spPr>
        <p:txBody>
          <a:bodyPr wrap="square" rtlCol="0">
            <a:spAutoFit/>
          </a:bodyPr>
          <a:lstStyle/>
          <a:p>
            <a:r>
              <a:rPr lang="en-GB" sz="700" i="1" dirty="0" err="1" smtClean="0"/>
              <a:t>Scandinova</a:t>
            </a:r>
            <a:endParaRPr lang="en-GB" sz="700" i="1" dirty="0"/>
          </a:p>
        </p:txBody>
      </p:sp>
      <p:sp>
        <p:nvSpPr>
          <p:cNvPr id="42" name="TextBox 41"/>
          <p:cNvSpPr txBox="1"/>
          <p:nvPr/>
        </p:nvSpPr>
        <p:spPr>
          <a:xfrm>
            <a:off x="2379867" y="4076606"/>
            <a:ext cx="688252" cy="200055"/>
          </a:xfrm>
          <a:prstGeom prst="rect">
            <a:avLst/>
          </a:prstGeom>
          <a:noFill/>
        </p:spPr>
        <p:txBody>
          <a:bodyPr wrap="square" rtlCol="0">
            <a:spAutoFit/>
          </a:bodyPr>
          <a:lstStyle/>
          <a:p>
            <a:r>
              <a:rPr lang="en-GB" sz="700" i="1" dirty="0" err="1" smtClean="0"/>
              <a:t>Scandinova</a:t>
            </a:r>
            <a:endParaRPr lang="en-GB" sz="700" i="1" dirty="0"/>
          </a:p>
        </p:txBody>
      </p:sp>
      <p:sp>
        <p:nvSpPr>
          <p:cNvPr id="43" name="TextBox 42"/>
          <p:cNvSpPr txBox="1"/>
          <p:nvPr/>
        </p:nvSpPr>
        <p:spPr>
          <a:xfrm>
            <a:off x="3225682" y="4097191"/>
            <a:ext cx="688252" cy="200055"/>
          </a:xfrm>
          <a:prstGeom prst="rect">
            <a:avLst/>
          </a:prstGeom>
          <a:noFill/>
        </p:spPr>
        <p:txBody>
          <a:bodyPr wrap="square" rtlCol="0">
            <a:spAutoFit/>
          </a:bodyPr>
          <a:lstStyle/>
          <a:p>
            <a:r>
              <a:rPr lang="en-GB" sz="700" i="1" dirty="0" err="1" smtClean="0"/>
              <a:t>Scandinova</a:t>
            </a:r>
            <a:endParaRPr lang="en-GB" sz="700" i="1" dirty="0"/>
          </a:p>
        </p:txBody>
      </p:sp>
      <p:cxnSp>
        <p:nvCxnSpPr>
          <p:cNvPr id="44" name="Straight Connector 43"/>
          <p:cNvCxnSpPr/>
          <p:nvPr/>
        </p:nvCxnSpPr>
        <p:spPr>
          <a:xfrm>
            <a:off x="1906201" y="3939611"/>
            <a:ext cx="0" cy="68596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23612" y="804436"/>
            <a:ext cx="6292391" cy="2308324"/>
          </a:xfrm>
          <a:prstGeom prst="rect">
            <a:avLst/>
          </a:prstGeom>
          <a:solidFill>
            <a:schemeClr val="accent4">
              <a:lumMod val="60000"/>
              <a:lumOff val="40000"/>
            </a:schemeClr>
          </a:solidFill>
        </p:spPr>
        <p:txBody>
          <a:bodyPr wrap="square" rtlCol="0">
            <a:spAutoFit/>
          </a:bodyPr>
          <a:lstStyle/>
          <a:p>
            <a:pPr marL="285750" indent="-285750">
              <a:buFont typeface="Arial" panose="020B0604020202020204" pitchFamily="34" charset="0"/>
              <a:buChar char="•"/>
            </a:pPr>
            <a:r>
              <a:rPr lang="en-GB" dirty="0" smtClean="0">
                <a:solidFill>
                  <a:srgbClr val="FF0000"/>
                </a:solidFill>
              </a:rPr>
              <a:t>ASNR authorisation needed to start the test</a:t>
            </a:r>
          </a:p>
          <a:p>
            <a:pPr marL="742950" lvl="1" indent="-285750">
              <a:buFont typeface="Arial" panose="020B0604020202020204" pitchFamily="34" charset="0"/>
              <a:buChar char="•"/>
            </a:pPr>
            <a:r>
              <a:rPr lang="en-GB" dirty="0" smtClean="0">
                <a:solidFill>
                  <a:srgbClr val="FF0000"/>
                </a:solidFill>
              </a:rPr>
              <a:t>Full CDR of the whole COLD project</a:t>
            </a:r>
          </a:p>
          <a:p>
            <a:pPr marL="742950" lvl="1" indent="-285750">
              <a:buFont typeface="Arial" panose="020B0604020202020204" pitchFamily="34" charset="0"/>
              <a:buChar char="•"/>
            </a:pPr>
            <a:r>
              <a:rPr lang="en-GB" dirty="0" smtClean="0">
                <a:solidFill>
                  <a:srgbClr val="FF0000"/>
                </a:solidFill>
              </a:rPr>
              <a:t>Strong Justification for  building a new </a:t>
            </a:r>
            <a:r>
              <a:rPr lang="en-GB" dirty="0" err="1" smtClean="0">
                <a:solidFill>
                  <a:srgbClr val="FF0000"/>
                </a:solidFill>
              </a:rPr>
              <a:t>linac</a:t>
            </a:r>
            <a:endParaRPr lang="en-GB" dirty="0" smtClean="0">
              <a:solidFill>
                <a:srgbClr val="FF0000"/>
              </a:solidFill>
            </a:endParaRPr>
          </a:p>
          <a:p>
            <a:pPr marL="742950" lvl="1" indent="-285750">
              <a:buFont typeface="Arial" panose="020B0604020202020204" pitchFamily="34" charset="0"/>
              <a:buChar char="•"/>
            </a:pPr>
            <a:r>
              <a:rPr lang="en-GB" dirty="0" smtClean="0">
                <a:solidFill>
                  <a:srgbClr val="FF0000"/>
                </a:solidFill>
              </a:rPr>
              <a:t>Maximum </a:t>
            </a:r>
            <a:r>
              <a:rPr lang="en-GB" dirty="0" err="1" smtClean="0">
                <a:solidFill>
                  <a:srgbClr val="FF0000"/>
                </a:solidFill>
              </a:rPr>
              <a:t>energu</a:t>
            </a:r>
            <a:r>
              <a:rPr lang="en-GB" dirty="0" smtClean="0">
                <a:solidFill>
                  <a:srgbClr val="FF0000"/>
                </a:solidFill>
              </a:rPr>
              <a:t> and power </a:t>
            </a:r>
            <a:r>
              <a:rPr lang="en-GB" dirty="0" err="1" smtClean="0">
                <a:solidFill>
                  <a:srgbClr val="FF0000"/>
                </a:solidFill>
              </a:rPr>
              <a:t>deifined</a:t>
            </a:r>
            <a:endParaRPr lang="en-GB" dirty="0" smtClean="0">
              <a:solidFill>
                <a:srgbClr val="FF0000"/>
              </a:solidFill>
            </a:endParaRPr>
          </a:p>
          <a:p>
            <a:pPr marL="742950" lvl="1" indent="-285750">
              <a:buFont typeface="Arial" panose="020B0604020202020204" pitchFamily="34" charset="0"/>
              <a:buChar char="•"/>
            </a:pPr>
            <a:r>
              <a:rPr lang="en-GB" dirty="0" smtClean="0">
                <a:solidFill>
                  <a:srgbClr val="FF0000"/>
                </a:solidFill>
              </a:rPr>
              <a:t>Radiation mapping based on building profile (Paul) </a:t>
            </a:r>
          </a:p>
          <a:p>
            <a:pPr marL="742950" lvl="1" indent="-285750">
              <a:buFont typeface="Arial" panose="020B0604020202020204" pitchFamily="34" charset="0"/>
              <a:buChar char="•"/>
            </a:pPr>
            <a:r>
              <a:rPr lang="en-GB" dirty="0" smtClean="0">
                <a:solidFill>
                  <a:srgbClr val="FF0000"/>
                </a:solidFill>
              </a:rPr>
              <a:t>3D drawing of </a:t>
            </a:r>
            <a:r>
              <a:rPr lang="en-GB" dirty="0" err="1" smtClean="0">
                <a:solidFill>
                  <a:srgbClr val="FF0000"/>
                </a:solidFill>
              </a:rPr>
              <a:t>buidings</a:t>
            </a:r>
            <a:r>
              <a:rPr lang="en-GB" dirty="0" smtClean="0">
                <a:solidFill>
                  <a:srgbClr val="FF0000"/>
                </a:solidFill>
              </a:rPr>
              <a:t> including </a:t>
            </a:r>
            <a:r>
              <a:rPr lang="en-GB" dirty="0" err="1" smtClean="0">
                <a:solidFill>
                  <a:srgbClr val="FF0000"/>
                </a:solidFill>
              </a:rPr>
              <a:t>eath</a:t>
            </a:r>
            <a:r>
              <a:rPr lang="en-GB" dirty="0" smtClean="0">
                <a:solidFill>
                  <a:srgbClr val="FF0000"/>
                </a:solidFill>
              </a:rPr>
              <a:t> under preparation (</a:t>
            </a:r>
            <a:r>
              <a:rPr lang="en-GB" dirty="0" err="1" smtClean="0">
                <a:solidFill>
                  <a:srgbClr val="FF0000"/>
                </a:solidFill>
              </a:rPr>
              <a:t>Brochard</a:t>
            </a:r>
            <a:r>
              <a:rPr lang="en-GB" dirty="0" smtClean="0">
                <a:solidFill>
                  <a:srgbClr val="FF0000"/>
                </a:solidFill>
              </a:rPr>
              <a:t>)</a:t>
            </a:r>
          </a:p>
          <a:p>
            <a:pPr marL="742950" lvl="1" indent="-285750">
              <a:buFont typeface="Arial" panose="020B0604020202020204" pitchFamily="34" charset="0"/>
              <a:buChar char="•"/>
            </a:pPr>
            <a:r>
              <a:rPr lang="en-GB" dirty="0" smtClean="0">
                <a:solidFill>
                  <a:srgbClr val="FF0000"/>
                </a:solidFill>
              </a:rPr>
              <a:t>6 months minimum to get an answer</a:t>
            </a:r>
          </a:p>
        </p:txBody>
      </p:sp>
      <p:pic>
        <p:nvPicPr>
          <p:cNvPr id="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3461" y="477136"/>
            <a:ext cx="2906721" cy="6112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089090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deliverable 5: </a:t>
            </a:r>
            <a:r>
              <a:rPr lang="en-US" dirty="0"/>
              <a:t>SLAC C3 section validation with </a:t>
            </a:r>
            <a:r>
              <a:rPr lang="en-US" dirty="0" err="1"/>
              <a:t>Xray</a:t>
            </a:r>
            <a:r>
              <a:rPr lang="en-US" dirty="0"/>
              <a:t> </a:t>
            </a:r>
            <a:r>
              <a:rPr lang="en-US" dirty="0" smtClean="0"/>
              <a:t>beam</a:t>
            </a:r>
            <a:endParaRPr lang="en-GB" dirty="0"/>
          </a:p>
        </p:txBody>
      </p:sp>
      <p:sp>
        <p:nvSpPr>
          <p:cNvPr id="3" name="Slide Number Placeholder 2"/>
          <p:cNvSpPr>
            <a:spLocks noGrp="1"/>
          </p:cNvSpPr>
          <p:nvPr>
            <p:ph type="sldNum" sz="quarter" idx="11"/>
          </p:nvPr>
        </p:nvSpPr>
        <p:spPr/>
        <p:txBody>
          <a:bodyPr/>
          <a:lstStyle/>
          <a:p>
            <a:r>
              <a:rPr lang="en-US">
                <a:solidFill>
                  <a:srgbClr val="132577"/>
                </a:solidFill>
              </a:rPr>
              <a:t>Page </a:t>
            </a:r>
            <a:fld id="{733122C9-A0B9-462F-8757-0847AD287B63}" type="slidenum">
              <a:rPr lang="en-US" smtClean="0">
                <a:solidFill>
                  <a:srgbClr val="132577"/>
                </a:solidFill>
              </a:rPr>
              <a:pPr/>
              <a:t>9</a:t>
            </a:fld>
            <a:endParaRPr lang="en-US">
              <a:solidFill>
                <a:srgbClr val="132577"/>
              </a:solidFill>
            </a:endParaRPr>
          </a:p>
        </p:txBody>
      </p:sp>
      <p:pic>
        <p:nvPicPr>
          <p:cNvPr id="4" name="Picture 3"/>
          <p:cNvPicPr>
            <a:picLocks noChangeAspect="1"/>
          </p:cNvPicPr>
          <p:nvPr/>
        </p:nvPicPr>
        <p:blipFill rotWithShape="1">
          <a:blip r:embed="rId2"/>
          <a:srcRect l="13058" t="13272" r="2185" b="24074"/>
          <a:stretch/>
        </p:blipFill>
        <p:spPr>
          <a:xfrm rot="408752">
            <a:off x="456377" y="1428290"/>
            <a:ext cx="10174663" cy="4220644"/>
          </a:xfrm>
          <a:prstGeom prst="rect">
            <a:avLst/>
          </a:prstGeom>
        </p:spPr>
      </p:pic>
      <p:sp>
        <p:nvSpPr>
          <p:cNvPr id="44" name="Rectangle 43"/>
          <p:cNvSpPr/>
          <p:nvPr/>
        </p:nvSpPr>
        <p:spPr>
          <a:xfrm>
            <a:off x="3272705" y="3340502"/>
            <a:ext cx="398312" cy="1652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err="1" smtClean="0">
                <a:solidFill>
                  <a:schemeClr val="tx1"/>
                </a:solidFill>
              </a:rPr>
              <a:t>Diag</a:t>
            </a:r>
            <a:r>
              <a:rPr lang="en-GB" sz="900" dirty="0" smtClean="0">
                <a:solidFill>
                  <a:schemeClr val="tx1"/>
                </a:solidFill>
              </a:rPr>
              <a:t> </a:t>
            </a:r>
            <a:endParaRPr lang="en-GB" sz="900" dirty="0">
              <a:solidFill>
                <a:schemeClr val="tx1"/>
              </a:solidFill>
            </a:endParaRPr>
          </a:p>
        </p:txBody>
      </p:sp>
      <p:sp>
        <p:nvSpPr>
          <p:cNvPr id="50" name="TextBox 49"/>
          <p:cNvSpPr txBox="1"/>
          <p:nvPr/>
        </p:nvSpPr>
        <p:spPr>
          <a:xfrm>
            <a:off x="512706" y="5296537"/>
            <a:ext cx="5628760" cy="923330"/>
          </a:xfrm>
          <a:prstGeom prst="rect">
            <a:avLst/>
          </a:prstGeom>
          <a:solidFill>
            <a:schemeClr val="accent2">
              <a:lumMod val="20000"/>
              <a:lumOff val="80000"/>
            </a:schemeClr>
          </a:solidFill>
        </p:spPr>
        <p:txBody>
          <a:bodyPr wrap="square" rtlCol="0">
            <a:spAutoFit/>
          </a:bodyPr>
          <a:lstStyle/>
          <a:p>
            <a:r>
              <a:rPr lang="en-GB" u="sng" dirty="0" smtClean="0"/>
              <a:t>Objective</a:t>
            </a:r>
            <a:r>
              <a:rPr lang="en-GB" dirty="0" smtClean="0"/>
              <a:t>: SLAC C</a:t>
            </a:r>
            <a:r>
              <a:rPr lang="en-GB" baseline="30000" dirty="0" smtClean="0"/>
              <a:t>3</a:t>
            </a:r>
            <a:r>
              <a:rPr lang="en-GB" dirty="0" smtClean="0"/>
              <a:t> section validation with </a:t>
            </a:r>
            <a:r>
              <a:rPr lang="en-GB" dirty="0" err="1" smtClean="0"/>
              <a:t>Xray</a:t>
            </a:r>
            <a:r>
              <a:rPr lang="en-GB" dirty="0" smtClean="0"/>
              <a:t> beam</a:t>
            </a:r>
          </a:p>
          <a:p>
            <a:pPr marL="171450" indent="-171450">
              <a:buFont typeface="Arial" panose="020B0604020202020204" pitchFamily="34" charset="0"/>
              <a:buChar char="•"/>
            </a:pPr>
            <a:r>
              <a:rPr lang="en-GB" sz="1200" dirty="0" smtClean="0"/>
              <a:t>Installation </a:t>
            </a:r>
            <a:r>
              <a:rPr lang="en-GB" sz="1200" dirty="0" err="1" smtClean="0"/>
              <a:t>undulator</a:t>
            </a:r>
            <a:endParaRPr lang="en-GB" sz="1200" dirty="0"/>
          </a:p>
          <a:p>
            <a:pPr marL="171450" indent="-171450">
              <a:buFont typeface="Arial" panose="020B0604020202020204" pitchFamily="34" charset="0"/>
              <a:buChar char="•"/>
            </a:pPr>
            <a:r>
              <a:rPr lang="en-GB" sz="1200" dirty="0" smtClean="0"/>
              <a:t>Refurbishment </a:t>
            </a:r>
            <a:r>
              <a:rPr lang="en-GB" sz="1200" dirty="0" err="1" smtClean="0"/>
              <a:t>diag</a:t>
            </a:r>
            <a:r>
              <a:rPr lang="en-GB" sz="1200" dirty="0" smtClean="0"/>
              <a:t> and beam dump</a:t>
            </a:r>
          </a:p>
          <a:p>
            <a:pPr marL="171450" indent="-171450">
              <a:buFont typeface="Arial" panose="020B0604020202020204" pitchFamily="34" charset="0"/>
              <a:buChar char="•"/>
            </a:pPr>
            <a:r>
              <a:rPr lang="en-GB" sz="1200" dirty="0" smtClean="0"/>
              <a:t>Beam at 170 MeV</a:t>
            </a:r>
          </a:p>
        </p:txBody>
      </p:sp>
      <p:sp>
        <p:nvSpPr>
          <p:cNvPr id="53" name="TextBox 52"/>
          <p:cNvSpPr txBox="1"/>
          <p:nvPr/>
        </p:nvSpPr>
        <p:spPr>
          <a:xfrm>
            <a:off x="6921407" y="1141172"/>
            <a:ext cx="3539654" cy="369332"/>
          </a:xfrm>
          <a:prstGeom prst="rect">
            <a:avLst/>
          </a:prstGeom>
          <a:noFill/>
        </p:spPr>
        <p:txBody>
          <a:bodyPr wrap="square" rtlCol="0">
            <a:spAutoFit/>
          </a:bodyPr>
          <a:lstStyle/>
          <a:p>
            <a:r>
              <a:rPr lang="en-GB" dirty="0" smtClean="0"/>
              <a:t>Project: COLD</a:t>
            </a:r>
            <a:endParaRPr lang="en-GB" dirty="0"/>
          </a:p>
        </p:txBody>
      </p:sp>
      <p:sp>
        <p:nvSpPr>
          <p:cNvPr id="54" name="TextBox 53"/>
          <p:cNvSpPr txBox="1"/>
          <p:nvPr/>
        </p:nvSpPr>
        <p:spPr>
          <a:xfrm>
            <a:off x="8891239" y="4472208"/>
            <a:ext cx="2929054" cy="861774"/>
          </a:xfrm>
          <a:prstGeom prst="rect">
            <a:avLst/>
          </a:prstGeom>
          <a:solidFill>
            <a:schemeClr val="accent5">
              <a:lumMod val="20000"/>
              <a:lumOff val="80000"/>
            </a:schemeClr>
          </a:solidFill>
        </p:spPr>
        <p:txBody>
          <a:bodyPr wrap="square" rtlCol="0">
            <a:spAutoFit/>
          </a:bodyPr>
          <a:lstStyle/>
          <a:p>
            <a:r>
              <a:rPr lang="en-GB" dirty="0" smtClean="0"/>
              <a:t>Status:</a:t>
            </a:r>
          </a:p>
          <a:p>
            <a:r>
              <a:rPr lang="en-GB" dirty="0" smtClean="0"/>
              <a:t>Proposal</a:t>
            </a:r>
          </a:p>
          <a:p>
            <a:r>
              <a:rPr lang="en-GB" sz="1400" i="1" dirty="0" err="1" smtClean="0"/>
              <a:t>Undulator</a:t>
            </a:r>
            <a:r>
              <a:rPr lang="en-GB" sz="1400" i="1" dirty="0" smtClean="0"/>
              <a:t> inside earlier</a:t>
            </a:r>
            <a:endParaRPr lang="en-GB" sz="1400" i="1" dirty="0"/>
          </a:p>
        </p:txBody>
      </p:sp>
      <p:sp>
        <p:nvSpPr>
          <p:cNvPr id="49" name="Rectangle 48"/>
          <p:cNvSpPr/>
          <p:nvPr/>
        </p:nvSpPr>
        <p:spPr>
          <a:xfrm>
            <a:off x="3810633" y="3332808"/>
            <a:ext cx="298800" cy="16520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smtClean="0">
                <a:solidFill>
                  <a:schemeClr val="tx1"/>
                </a:solidFill>
              </a:rPr>
              <a:t>Und.</a:t>
            </a:r>
            <a:endParaRPr lang="en-GB" sz="900" dirty="0">
              <a:solidFill>
                <a:schemeClr val="tx1"/>
              </a:solidFill>
            </a:endParaRPr>
          </a:p>
        </p:txBody>
      </p:sp>
      <p:grpSp>
        <p:nvGrpSpPr>
          <p:cNvPr id="79" name="Group 78"/>
          <p:cNvGrpSpPr/>
          <p:nvPr/>
        </p:nvGrpSpPr>
        <p:grpSpPr>
          <a:xfrm>
            <a:off x="5079575" y="3339278"/>
            <a:ext cx="3868210" cy="1134621"/>
            <a:chOff x="5079575" y="3339278"/>
            <a:chExt cx="3868210" cy="1134621"/>
          </a:xfrm>
        </p:grpSpPr>
        <p:sp>
          <p:nvSpPr>
            <p:cNvPr id="80" name="Rectangle 79"/>
            <p:cNvSpPr/>
            <p:nvPr/>
          </p:nvSpPr>
          <p:spPr>
            <a:xfrm>
              <a:off x="7798075" y="3339278"/>
              <a:ext cx="720000" cy="1652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Section 2</a:t>
              </a:r>
              <a:endParaRPr lang="en-GB" sz="1600" i="1" dirty="0">
                <a:solidFill>
                  <a:schemeClr val="tx1"/>
                </a:solidFill>
              </a:endParaRPr>
            </a:p>
          </p:txBody>
        </p:sp>
        <p:sp>
          <p:nvSpPr>
            <p:cNvPr id="81" name="Rectangle 80"/>
            <p:cNvSpPr/>
            <p:nvPr/>
          </p:nvSpPr>
          <p:spPr>
            <a:xfrm>
              <a:off x="7040545" y="3339278"/>
              <a:ext cx="720000" cy="1652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Section1</a:t>
              </a:r>
              <a:endParaRPr lang="en-GB" sz="1600" i="1" dirty="0">
                <a:solidFill>
                  <a:schemeClr val="tx1"/>
                </a:solidFill>
              </a:endParaRPr>
            </a:p>
          </p:txBody>
        </p:sp>
        <p:sp>
          <p:nvSpPr>
            <p:cNvPr id="82" name="Rectangle 81"/>
            <p:cNvSpPr/>
            <p:nvPr/>
          </p:nvSpPr>
          <p:spPr>
            <a:xfrm>
              <a:off x="7688971" y="3831122"/>
              <a:ext cx="407140" cy="2972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S2</a:t>
              </a:r>
              <a:endParaRPr lang="en-GB" sz="1600" i="1" dirty="0">
                <a:solidFill>
                  <a:schemeClr val="tx1"/>
                </a:solidFill>
              </a:endParaRPr>
            </a:p>
          </p:txBody>
        </p:sp>
        <p:sp>
          <p:nvSpPr>
            <p:cNvPr id="83" name="Rectangle 82"/>
            <p:cNvSpPr/>
            <p:nvPr/>
          </p:nvSpPr>
          <p:spPr>
            <a:xfrm>
              <a:off x="7017110" y="3831122"/>
              <a:ext cx="407140" cy="2972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 1</a:t>
              </a:r>
              <a:endParaRPr lang="en-GB" sz="1600" i="1" dirty="0">
                <a:solidFill>
                  <a:schemeClr val="tx1"/>
                </a:solidFill>
              </a:endParaRPr>
            </a:p>
          </p:txBody>
        </p:sp>
        <p:sp>
          <p:nvSpPr>
            <p:cNvPr id="84" name="Rectangle 83"/>
            <p:cNvSpPr/>
            <p:nvPr/>
          </p:nvSpPr>
          <p:spPr>
            <a:xfrm>
              <a:off x="7411554" y="4176634"/>
              <a:ext cx="407140" cy="29726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S0</a:t>
              </a:r>
              <a:endParaRPr lang="en-GB" sz="1600" i="1" dirty="0">
                <a:solidFill>
                  <a:schemeClr val="tx1"/>
                </a:solidFill>
              </a:endParaRPr>
            </a:p>
          </p:txBody>
        </p:sp>
        <p:sp>
          <p:nvSpPr>
            <p:cNvPr id="85" name="Rectangle 84"/>
            <p:cNvSpPr/>
            <p:nvPr/>
          </p:nvSpPr>
          <p:spPr>
            <a:xfrm>
              <a:off x="5079575" y="3831122"/>
              <a:ext cx="407140" cy="2972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S3</a:t>
              </a:r>
              <a:endParaRPr lang="en-GB" sz="1600" i="1" dirty="0">
                <a:solidFill>
                  <a:schemeClr val="tx1"/>
                </a:solidFill>
              </a:endParaRPr>
            </a:p>
          </p:txBody>
        </p:sp>
        <p:sp>
          <p:nvSpPr>
            <p:cNvPr id="86" name="Rectangle 85"/>
            <p:cNvSpPr/>
            <p:nvPr/>
          </p:nvSpPr>
          <p:spPr>
            <a:xfrm>
              <a:off x="6216111" y="3349734"/>
              <a:ext cx="360000" cy="1652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smtClean="0">
                  <a:solidFill>
                    <a:schemeClr val="tx1"/>
                  </a:solidFill>
                </a:rPr>
                <a:t>Gun</a:t>
              </a:r>
              <a:endParaRPr lang="en-GB" sz="900" dirty="0">
                <a:solidFill>
                  <a:schemeClr val="tx1"/>
                </a:solidFill>
              </a:endParaRPr>
            </a:p>
          </p:txBody>
        </p:sp>
        <p:sp>
          <p:nvSpPr>
            <p:cNvPr id="87" name="Rectangle 86"/>
            <p:cNvSpPr/>
            <p:nvPr/>
          </p:nvSpPr>
          <p:spPr>
            <a:xfrm>
              <a:off x="6622531" y="3356443"/>
              <a:ext cx="360000" cy="165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smtClean="0">
                  <a:solidFill>
                    <a:schemeClr val="tx1"/>
                  </a:solidFill>
                </a:rPr>
                <a:t>Bunch</a:t>
              </a:r>
              <a:endParaRPr lang="en-GB" sz="800" dirty="0">
                <a:solidFill>
                  <a:schemeClr val="tx1"/>
                </a:solidFill>
              </a:endParaRPr>
            </a:p>
          </p:txBody>
        </p:sp>
        <p:cxnSp>
          <p:nvCxnSpPr>
            <p:cNvPr id="88" name="Straight Connector 87"/>
            <p:cNvCxnSpPr>
              <a:stCxn id="81" idx="2"/>
              <a:endCxn id="83" idx="0"/>
            </p:cNvCxnSpPr>
            <p:nvPr/>
          </p:nvCxnSpPr>
          <p:spPr>
            <a:xfrm flipH="1">
              <a:off x="7220680" y="3504479"/>
              <a:ext cx="179865" cy="3266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80" idx="2"/>
              <a:endCxn id="82" idx="0"/>
            </p:cNvCxnSpPr>
            <p:nvPr/>
          </p:nvCxnSpPr>
          <p:spPr>
            <a:xfrm flipH="1">
              <a:off x="7892541" y="3504479"/>
              <a:ext cx="265534" cy="3266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82" idx="0"/>
            </p:cNvCxnSpPr>
            <p:nvPr/>
          </p:nvCxnSpPr>
          <p:spPr>
            <a:xfrm flipH="1">
              <a:off x="7604115" y="3831122"/>
              <a:ext cx="288426"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endCxn id="84" idx="0"/>
            </p:cNvCxnSpPr>
            <p:nvPr/>
          </p:nvCxnSpPr>
          <p:spPr>
            <a:xfrm flipH="1">
              <a:off x="7615124" y="3830739"/>
              <a:ext cx="6677" cy="34589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87" idx="2"/>
              <a:endCxn id="83" idx="0"/>
            </p:cNvCxnSpPr>
            <p:nvPr/>
          </p:nvCxnSpPr>
          <p:spPr>
            <a:xfrm>
              <a:off x="6802531" y="3522043"/>
              <a:ext cx="418149" cy="3090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83" idx="0"/>
              <a:endCxn id="85" idx="0"/>
            </p:cNvCxnSpPr>
            <p:nvPr/>
          </p:nvCxnSpPr>
          <p:spPr>
            <a:xfrm flipH="1">
              <a:off x="5283145" y="3831122"/>
              <a:ext cx="1937535"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6566781" y="3454591"/>
              <a:ext cx="2381004" cy="0"/>
            </a:xfrm>
            <a:prstGeom prst="straightConnector1">
              <a:avLst/>
            </a:prstGeom>
            <a:ln w="190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95" name="Rectangle 94"/>
          <p:cNvSpPr/>
          <p:nvPr/>
        </p:nvSpPr>
        <p:spPr>
          <a:xfrm>
            <a:off x="9187280" y="2688265"/>
            <a:ext cx="720000" cy="1652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Section0</a:t>
            </a:r>
            <a:endParaRPr lang="en-GB" sz="1600" i="1" dirty="0">
              <a:solidFill>
                <a:schemeClr val="tx1"/>
              </a:solidFill>
            </a:endParaRPr>
          </a:p>
        </p:txBody>
      </p:sp>
      <p:sp>
        <p:nvSpPr>
          <p:cNvPr id="96" name="Rectangle 95"/>
          <p:cNvSpPr/>
          <p:nvPr/>
        </p:nvSpPr>
        <p:spPr>
          <a:xfrm>
            <a:off x="5805156" y="3338879"/>
            <a:ext cx="360000" cy="1656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smtClean="0">
                <a:solidFill>
                  <a:schemeClr val="tx1"/>
                </a:solidFill>
              </a:rPr>
              <a:t>Bunch</a:t>
            </a:r>
            <a:endParaRPr lang="en-GB" sz="800" dirty="0">
              <a:solidFill>
                <a:schemeClr val="tx1"/>
              </a:solidFill>
            </a:endParaRPr>
          </a:p>
        </p:txBody>
      </p:sp>
      <p:sp>
        <p:nvSpPr>
          <p:cNvPr id="97" name="Rectangle 96"/>
          <p:cNvSpPr/>
          <p:nvPr/>
        </p:nvSpPr>
        <p:spPr>
          <a:xfrm>
            <a:off x="5587309" y="3217496"/>
            <a:ext cx="184557" cy="3589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TextBox 97"/>
          <p:cNvSpPr txBox="1"/>
          <p:nvPr/>
        </p:nvSpPr>
        <p:spPr>
          <a:xfrm>
            <a:off x="5443789" y="2935299"/>
            <a:ext cx="685405" cy="461665"/>
          </a:xfrm>
          <a:prstGeom prst="rect">
            <a:avLst/>
          </a:prstGeom>
          <a:noFill/>
        </p:spPr>
        <p:txBody>
          <a:bodyPr wrap="square" rtlCol="0">
            <a:spAutoFit/>
          </a:bodyPr>
          <a:lstStyle/>
          <a:p>
            <a:r>
              <a:rPr lang="en-GB" sz="1200" dirty="0" smtClean="0"/>
              <a:t>door</a:t>
            </a:r>
            <a:endParaRPr lang="en-GB" sz="1200" dirty="0"/>
          </a:p>
          <a:p>
            <a:endParaRPr lang="en-GB" sz="1200" dirty="0"/>
          </a:p>
        </p:txBody>
      </p:sp>
      <p:sp>
        <p:nvSpPr>
          <p:cNvPr id="99" name="Rectangle 98"/>
          <p:cNvSpPr/>
          <p:nvPr/>
        </p:nvSpPr>
        <p:spPr>
          <a:xfrm>
            <a:off x="5207844" y="3347976"/>
            <a:ext cx="284293" cy="1652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smtClean="0">
                <a:solidFill>
                  <a:schemeClr val="tx1"/>
                </a:solidFill>
              </a:rPr>
              <a:t>Gun</a:t>
            </a:r>
            <a:endParaRPr lang="en-GB" sz="900" dirty="0">
              <a:solidFill>
                <a:schemeClr val="tx1"/>
              </a:solidFill>
            </a:endParaRPr>
          </a:p>
        </p:txBody>
      </p:sp>
      <p:sp>
        <p:nvSpPr>
          <p:cNvPr id="100" name="Rectangle 99"/>
          <p:cNvSpPr/>
          <p:nvPr/>
        </p:nvSpPr>
        <p:spPr>
          <a:xfrm>
            <a:off x="2844774" y="3332809"/>
            <a:ext cx="298800" cy="1652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smtClean="0">
                <a:solidFill>
                  <a:schemeClr val="tx1"/>
                </a:solidFill>
              </a:rPr>
              <a:t>C3_1</a:t>
            </a:r>
            <a:endParaRPr lang="en-GB" sz="900" dirty="0">
              <a:solidFill>
                <a:schemeClr val="tx1"/>
              </a:solidFill>
            </a:endParaRPr>
          </a:p>
        </p:txBody>
      </p:sp>
      <p:sp>
        <p:nvSpPr>
          <p:cNvPr id="101" name="Rectangle 100"/>
          <p:cNvSpPr/>
          <p:nvPr/>
        </p:nvSpPr>
        <p:spPr>
          <a:xfrm>
            <a:off x="2466029" y="3332809"/>
            <a:ext cx="216000" cy="1652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smtClean="0">
                <a:solidFill>
                  <a:schemeClr val="tx1"/>
                </a:solidFill>
              </a:rPr>
              <a:t>Gun</a:t>
            </a:r>
            <a:endParaRPr lang="en-GB" sz="800" dirty="0">
              <a:solidFill>
                <a:schemeClr val="tx1"/>
              </a:solidFill>
            </a:endParaRPr>
          </a:p>
        </p:txBody>
      </p:sp>
      <p:sp>
        <p:nvSpPr>
          <p:cNvPr id="102" name="Rectangle 101"/>
          <p:cNvSpPr/>
          <p:nvPr/>
        </p:nvSpPr>
        <p:spPr>
          <a:xfrm>
            <a:off x="2015284" y="3316409"/>
            <a:ext cx="288000" cy="19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smtClean="0">
                <a:solidFill>
                  <a:schemeClr val="tx1"/>
                </a:solidFill>
              </a:rPr>
              <a:t>Laser</a:t>
            </a:r>
            <a:endParaRPr lang="en-GB" sz="800" dirty="0">
              <a:solidFill>
                <a:schemeClr val="tx1"/>
              </a:solidFill>
            </a:endParaRPr>
          </a:p>
        </p:txBody>
      </p:sp>
      <p:sp>
        <p:nvSpPr>
          <p:cNvPr id="103" name="Rectangle 102"/>
          <p:cNvSpPr/>
          <p:nvPr/>
        </p:nvSpPr>
        <p:spPr>
          <a:xfrm>
            <a:off x="4301412" y="3339277"/>
            <a:ext cx="720000" cy="1652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err="1" smtClean="0">
                <a:solidFill>
                  <a:schemeClr val="tx1"/>
                </a:solidFill>
              </a:rPr>
              <a:t>Diag</a:t>
            </a:r>
            <a:r>
              <a:rPr lang="en-GB" sz="900" dirty="0" smtClean="0">
                <a:solidFill>
                  <a:schemeClr val="tx1"/>
                </a:solidFill>
              </a:rPr>
              <a:t> &amp;Dump</a:t>
            </a:r>
            <a:endParaRPr lang="en-GB" sz="900" dirty="0">
              <a:solidFill>
                <a:schemeClr val="tx1"/>
              </a:solidFill>
            </a:endParaRPr>
          </a:p>
        </p:txBody>
      </p:sp>
      <p:sp>
        <p:nvSpPr>
          <p:cNvPr id="104" name="Rectangle 103"/>
          <p:cNvSpPr/>
          <p:nvPr/>
        </p:nvSpPr>
        <p:spPr>
          <a:xfrm>
            <a:off x="2520423" y="3829627"/>
            <a:ext cx="407140" cy="29726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S_4</a:t>
            </a:r>
            <a:endParaRPr lang="en-GB" sz="1600" i="1" dirty="0">
              <a:solidFill>
                <a:schemeClr val="tx1"/>
              </a:solidFill>
            </a:endParaRPr>
          </a:p>
        </p:txBody>
      </p:sp>
      <p:cxnSp>
        <p:nvCxnSpPr>
          <p:cNvPr id="106" name="Straight Connector 105"/>
          <p:cNvCxnSpPr>
            <a:stCxn id="101" idx="2"/>
            <a:endCxn id="104" idx="0"/>
          </p:cNvCxnSpPr>
          <p:nvPr/>
        </p:nvCxnSpPr>
        <p:spPr>
          <a:xfrm>
            <a:off x="2574029" y="3498010"/>
            <a:ext cx="149964" cy="33161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endCxn id="103" idx="1"/>
          </p:cNvCxnSpPr>
          <p:nvPr/>
        </p:nvCxnSpPr>
        <p:spPr>
          <a:xfrm>
            <a:off x="2303284" y="3415409"/>
            <a:ext cx="1998128" cy="6469"/>
          </a:xfrm>
          <a:prstGeom prst="straightConnector1">
            <a:avLst/>
          </a:prstGeom>
          <a:ln w="190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3385889" y="3829627"/>
            <a:ext cx="407140" cy="29726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smtClean="0">
                <a:solidFill>
                  <a:schemeClr val="tx1"/>
                </a:solidFill>
              </a:rPr>
              <a:t>Mod C1</a:t>
            </a:r>
            <a:endParaRPr lang="en-GB" sz="1600" i="1" dirty="0">
              <a:solidFill>
                <a:schemeClr val="tx1"/>
              </a:solidFill>
            </a:endParaRPr>
          </a:p>
        </p:txBody>
      </p:sp>
      <p:cxnSp>
        <p:nvCxnSpPr>
          <p:cNvPr id="110" name="Straight Connector 109"/>
          <p:cNvCxnSpPr>
            <a:endCxn id="112" idx="0"/>
          </p:cNvCxnSpPr>
          <p:nvPr/>
        </p:nvCxnSpPr>
        <p:spPr>
          <a:xfrm>
            <a:off x="2994174" y="3498010"/>
            <a:ext cx="271586" cy="32588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3143574" y="3823894"/>
            <a:ext cx="244371" cy="308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PC</a:t>
            </a:r>
            <a:endParaRPr lang="en-GB" sz="1100" dirty="0">
              <a:solidFill>
                <a:schemeClr val="tx1"/>
              </a:solidFill>
            </a:endParaRPr>
          </a:p>
        </p:txBody>
      </p:sp>
      <p:sp>
        <p:nvSpPr>
          <p:cNvPr id="113" name="TextBox 112"/>
          <p:cNvSpPr txBox="1"/>
          <p:nvPr/>
        </p:nvSpPr>
        <p:spPr>
          <a:xfrm>
            <a:off x="8555605" y="3449598"/>
            <a:ext cx="1492250" cy="307777"/>
          </a:xfrm>
          <a:prstGeom prst="rect">
            <a:avLst/>
          </a:prstGeom>
          <a:noFill/>
        </p:spPr>
        <p:txBody>
          <a:bodyPr wrap="square" rtlCol="0">
            <a:spAutoFit/>
          </a:bodyPr>
          <a:lstStyle/>
          <a:p>
            <a:r>
              <a:rPr lang="en-GB" sz="1400" b="1" dirty="0" smtClean="0"/>
              <a:t>200 MeV</a:t>
            </a:r>
            <a:endParaRPr lang="en-GB" sz="1400" b="1" dirty="0"/>
          </a:p>
        </p:txBody>
      </p:sp>
      <p:sp>
        <p:nvSpPr>
          <p:cNvPr id="114" name="TextBox 113"/>
          <p:cNvSpPr txBox="1"/>
          <p:nvPr/>
        </p:nvSpPr>
        <p:spPr>
          <a:xfrm>
            <a:off x="4030486" y="2977982"/>
            <a:ext cx="1492250" cy="307777"/>
          </a:xfrm>
          <a:prstGeom prst="rect">
            <a:avLst/>
          </a:prstGeom>
          <a:noFill/>
        </p:spPr>
        <p:txBody>
          <a:bodyPr wrap="square" rtlCol="0">
            <a:spAutoFit/>
          </a:bodyPr>
          <a:lstStyle/>
          <a:p>
            <a:r>
              <a:rPr lang="en-GB" sz="1400" b="1" dirty="0" smtClean="0"/>
              <a:t>170 MeV</a:t>
            </a:r>
            <a:endParaRPr lang="en-GB" sz="1400" b="1" dirty="0"/>
          </a:p>
        </p:txBody>
      </p:sp>
      <p:sp>
        <p:nvSpPr>
          <p:cNvPr id="43" name="TextBox 42"/>
          <p:cNvSpPr txBox="1"/>
          <p:nvPr/>
        </p:nvSpPr>
        <p:spPr>
          <a:xfrm>
            <a:off x="7277675" y="4425522"/>
            <a:ext cx="688252" cy="200055"/>
          </a:xfrm>
          <a:prstGeom prst="rect">
            <a:avLst/>
          </a:prstGeom>
          <a:noFill/>
        </p:spPr>
        <p:txBody>
          <a:bodyPr wrap="square" rtlCol="0">
            <a:spAutoFit/>
          </a:bodyPr>
          <a:lstStyle/>
          <a:p>
            <a:r>
              <a:rPr lang="en-GB" sz="700" i="1" dirty="0" err="1" smtClean="0"/>
              <a:t>Scandinova</a:t>
            </a:r>
            <a:endParaRPr lang="en-GB" sz="700" i="1" dirty="0"/>
          </a:p>
        </p:txBody>
      </p:sp>
      <p:sp>
        <p:nvSpPr>
          <p:cNvPr id="45" name="TextBox 44"/>
          <p:cNvSpPr txBox="1"/>
          <p:nvPr/>
        </p:nvSpPr>
        <p:spPr>
          <a:xfrm>
            <a:off x="2379867" y="4076606"/>
            <a:ext cx="688252" cy="200055"/>
          </a:xfrm>
          <a:prstGeom prst="rect">
            <a:avLst/>
          </a:prstGeom>
          <a:noFill/>
        </p:spPr>
        <p:txBody>
          <a:bodyPr wrap="square" rtlCol="0">
            <a:spAutoFit/>
          </a:bodyPr>
          <a:lstStyle/>
          <a:p>
            <a:r>
              <a:rPr lang="en-GB" sz="700" i="1" dirty="0" err="1" smtClean="0"/>
              <a:t>Scandinova</a:t>
            </a:r>
            <a:endParaRPr lang="en-GB" sz="700" i="1" dirty="0"/>
          </a:p>
        </p:txBody>
      </p:sp>
      <p:sp>
        <p:nvSpPr>
          <p:cNvPr id="46" name="TextBox 45"/>
          <p:cNvSpPr txBox="1"/>
          <p:nvPr/>
        </p:nvSpPr>
        <p:spPr>
          <a:xfrm>
            <a:off x="3225682" y="4097191"/>
            <a:ext cx="688252" cy="200055"/>
          </a:xfrm>
          <a:prstGeom prst="rect">
            <a:avLst/>
          </a:prstGeom>
          <a:noFill/>
        </p:spPr>
        <p:txBody>
          <a:bodyPr wrap="square" rtlCol="0">
            <a:spAutoFit/>
          </a:bodyPr>
          <a:lstStyle/>
          <a:p>
            <a:r>
              <a:rPr lang="en-GB" sz="700" i="1" dirty="0" err="1" smtClean="0"/>
              <a:t>Scandinova</a:t>
            </a:r>
            <a:endParaRPr lang="en-GB" sz="700" i="1" dirty="0"/>
          </a:p>
        </p:txBody>
      </p:sp>
      <p:cxnSp>
        <p:nvCxnSpPr>
          <p:cNvPr id="47" name="Straight Connector 46"/>
          <p:cNvCxnSpPr/>
          <p:nvPr/>
        </p:nvCxnSpPr>
        <p:spPr>
          <a:xfrm>
            <a:off x="1906201" y="3939611"/>
            <a:ext cx="0" cy="68596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05132" y="1345449"/>
            <a:ext cx="4274444" cy="369332"/>
          </a:xfrm>
          <a:prstGeom prst="rect">
            <a:avLst/>
          </a:prstGeom>
          <a:solidFill>
            <a:schemeClr val="accent4">
              <a:lumMod val="60000"/>
              <a:lumOff val="40000"/>
            </a:schemeClr>
          </a:solidFill>
        </p:spPr>
        <p:txBody>
          <a:bodyPr wrap="square" rtlCol="0">
            <a:spAutoFit/>
          </a:bodyPr>
          <a:lstStyle/>
          <a:p>
            <a:pPr marL="285750" indent="-285750">
              <a:buFont typeface="Arial" panose="020B0604020202020204" pitchFamily="34" charset="0"/>
              <a:buChar char="•"/>
            </a:pPr>
            <a:r>
              <a:rPr lang="en-GB" dirty="0" smtClean="0">
                <a:solidFill>
                  <a:srgbClr val="FF0000"/>
                </a:solidFill>
              </a:rPr>
              <a:t>Need a justification for this test</a:t>
            </a:r>
          </a:p>
        </p:txBody>
      </p:sp>
    </p:spTree>
    <p:extLst>
      <p:ext uri="{BB962C8B-B14F-4D97-AF65-F5344CB8AC3E}">
        <p14:creationId xmlns:p14="http://schemas.microsoft.com/office/powerpoint/2010/main" val="2920693498"/>
      </p:ext>
    </p:extLst>
  </p:cSld>
  <p:clrMapOvr>
    <a:masterClrMapping/>
  </p:clrMapOvr>
  <p:timing>
    <p:tnLst>
      <p:par>
        <p:cTn id="1" dur="indefinite" restart="never" nodeType="tmRoot"/>
      </p:par>
    </p:tnLst>
  </p:timing>
</p:sld>
</file>

<file path=ppt/theme/theme1.xml><?xml version="1.0" encoding="utf-8"?>
<a:theme xmlns:a="http://schemas.openxmlformats.org/drawingml/2006/main" name="wide-screen">
  <a:themeElements>
    <a:clrScheme name="ESRF">
      <a:dk1>
        <a:sysClr val="windowText" lastClr="000000"/>
      </a:dk1>
      <a:lt1>
        <a:sysClr val="window" lastClr="FFFFFF"/>
      </a:lt1>
      <a:dk2>
        <a:srgbClr val="B7B9BA"/>
      </a:dk2>
      <a:lt2>
        <a:srgbClr val="AF007C"/>
      </a:lt2>
      <a:accent1>
        <a:srgbClr val="132577"/>
      </a:accent1>
      <a:accent2>
        <a:srgbClr val="ED7703"/>
      </a:accent2>
      <a:accent3>
        <a:srgbClr val="F4A300"/>
      </a:accent3>
      <a:accent4>
        <a:srgbClr val="FFDD00"/>
      </a:accent4>
      <a:accent5>
        <a:srgbClr val="51A026"/>
      </a:accent5>
      <a:accent6>
        <a:srgbClr val="0098D4"/>
      </a:accent6>
      <a:hlink>
        <a:srgbClr val="000000"/>
      </a:hlink>
      <a:folHlink>
        <a:srgbClr val="000000"/>
      </a:folHlink>
    </a:clrScheme>
    <a:fontScheme name="Solocal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3422</Words>
  <Application>Microsoft Office PowerPoint</Application>
  <PresentationFormat>Widescreen</PresentationFormat>
  <Paragraphs>554</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ITCOfficinaSans LT Book</vt:lpstr>
      <vt:lpstr>Wingdings</vt:lpstr>
      <vt:lpstr>wide-screen</vt:lpstr>
      <vt:lpstr>Deliverables of the Linac projects</vt:lpstr>
      <vt:lpstr>Deliverable 0: Injection in the booster</vt:lpstr>
      <vt:lpstr>Deliverable 1: Validation of spare section with RF and new modulator</vt:lpstr>
      <vt:lpstr>Deliverable 2: Validation of spare section with beam </vt:lpstr>
      <vt:lpstr>Deliverable 2 (option) : Validation of spare section with beam </vt:lpstr>
      <vt:lpstr>Deliverable 3: SLAC C3 section validation with RF</vt:lpstr>
      <vt:lpstr>deliverable 4: SLAC C3 section validation with beam</vt:lpstr>
      <vt:lpstr>deliverable 4: SLAC C3 section validation with beam</vt:lpstr>
      <vt:lpstr>deliverable 5: SLAC C3 section validation with Xray beam</vt:lpstr>
      <vt:lpstr>deliverable 6: Preparation of a new linac as pre-injector</vt:lpstr>
      <vt:lpstr>deliverable 7: Injection in the booster</vt:lpstr>
      <vt:lpstr>Master planning</vt:lpstr>
      <vt:lpstr>Cold project</vt:lpstr>
      <vt:lpstr>Safety aspects of linac projects planning overview (first meeting)</vt:lpstr>
      <vt:lpstr>Preparation meeting 2 September</vt:lpstr>
      <vt:lpstr>Conclusion meeting with safety</vt:lpstr>
      <vt:lpstr>Conclusion meeting with safety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REVOL Jean-Luc</cp:lastModifiedBy>
  <cp:revision>224</cp:revision>
  <cp:lastPrinted>2025-08-20T11:26:28Z</cp:lastPrinted>
  <dcterms:created xsi:type="dcterms:W3CDTF">2024-10-03T21:23:06Z</dcterms:created>
  <dcterms:modified xsi:type="dcterms:W3CDTF">2025-09-26T08:45:41Z</dcterms:modified>
</cp:coreProperties>
</file>