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46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95" userDrawn="1">
          <p15:clr>
            <a:srgbClr val="A4A3A4"/>
          </p15:clr>
        </p15:guide>
        <p15:guide id="7" pos="6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703"/>
    <a:srgbClr val="132577"/>
    <a:srgbClr val="F4F4F4"/>
    <a:srgbClr val="D1D2D4"/>
    <a:srgbClr val="B7B9BA"/>
    <a:srgbClr val="AF007C"/>
    <a:srgbClr val="0098D4"/>
    <a:srgbClr val="51A026"/>
    <a:srgbClr val="FFDD00"/>
    <a:srgbClr val="F4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216" y="416"/>
      </p:cViewPr>
      <p:guideLst>
        <p:guide orient="horz" pos="2160"/>
        <p:guide orient="horz" pos="346"/>
        <p:guide orient="horz" pos="3974"/>
        <p:guide orient="horz" pos="1026"/>
        <p:guide pos="3840"/>
        <p:guide pos="695"/>
        <p:guide pos="69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0E798-53FF-4C51-A981-953463752515}" type="datetimeFigureOut">
              <a:rPr lang="fr-FR" smtClean="0"/>
              <a:pPr/>
              <a:t>27/08/2025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8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4" descr="logo_couv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5440" y="1484784"/>
            <a:ext cx="9061347" cy="3600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969600" y="126000"/>
            <a:ext cx="10982400" cy="496800"/>
          </a:xfrm>
          <a:solidFill>
            <a:schemeClr val="accent1"/>
          </a:solidFill>
        </p:spPr>
        <p:txBody>
          <a:bodyPr lIns="108000" tIns="0" rIns="108000" anchor="ctr" anchorCtr="0"/>
          <a:lstStyle>
            <a:lvl1pPr>
              <a:lnSpc>
                <a:spcPct val="85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468800" y="1098000"/>
            <a:ext cx="7483200" cy="4563248"/>
          </a:xfrm>
          <a:solidFill>
            <a:srgbClr val="4E5B99"/>
          </a:solidFill>
        </p:spPr>
        <p:txBody>
          <a:bodyPr lIns="216000" tIns="252000"/>
          <a:lstStyle>
            <a:lvl1pPr marL="0" indent="0">
              <a:spcAft>
                <a:spcPts val="300"/>
              </a:spcAft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spcAft>
                <a:spcPts val="0"/>
              </a:spcAft>
              <a:buFont typeface="Arial" pitchFamily="34" charset="0"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 sz="225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80000"/>
              <a:buNone/>
              <a:defRPr sz="175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None/>
              <a:defRPr sz="1500" b="1" i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969600" y="1098000"/>
            <a:ext cx="3432000" cy="456324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l Title of Presentation l Date of Presentation l Author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970251" y="764704"/>
            <a:ext cx="10982400" cy="54000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4pPr>
              <a:spcBef>
                <a:spcPts val="0"/>
              </a:spcBef>
              <a:spcAft>
                <a:spcPts val="300"/>
              </a:spcAft>
              <a:buSzPct val="80000"/>
              <a:defRPr/>
            </a:lvl4pPr>
            <a:lvl5pPr>
              <a:spcAft>
                <a:spcPts val="3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l Title of Presentation l Date of Presentation l Author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importing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 Title of Presentation l Date of Presentation l Author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59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ESRF COLOUR PALETTE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 Title of Presentation l Date of Presentation l Author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2334965" y="1016733"/>
            <a:ext cx="7073403" cy="4780955"/>
            <a:chOff x="977503" y="761588"/>
            <a:chExt cx="6421177" cy="4780955"/>
          </a:xfrm>
        </p:grpSpPr>
        <p:sp>
          <p:nvSpPr>
            <p:cNvPr id="6" name="Oval 5"/>
            <p:cNvSpPr/>
            <p:nvPr/>
          </p:nvSpPr>
          <p:spPr>
            <a:xfrm>
              <a:off x="2803893" y="1812730"/>
              <a:ext cx="2628292" cy="262829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7" name="Oval 6"/>
            <p:cNvSpPr/>
            <p:nvPr/>
          </p:nvSpPr>
          <p:spPr>
            <a:xfrm>
              <a:off x="4175956" y="1016392"/>
              <a:ext cx="576404" cy="576404"/>
            </a:xfrm>
            <a:prstGeom prst="ellipse">
              <a:avLst/>
            </a:prstGeom>
            <a:solidFill>
              <a:srgbClr val="ED77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8" name="Oval 7"/>
            <p:cNvSpPr/>
            <p:nvPr/>
          </p:nvSpPr>
          <p:spPr>
            <a:xfrm>
              <a:off x="5003708" y="1393465"/>
              <a:ext cx="576404" cy="576404"/>
            </a:xfrm>
            <a:prstGeom prst="ellipse">
              <a:avLst/>
            </a:prstGeom>
            <a:solidFill>
              <a:srgbClr val="F4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9" name="Oval 8"/>
            <p:cNvSpPr/>
            <p:nvPr/>
          </p:nvSpPr>
          <p:spPr>
            <a:xfrm>
              <a:off x="5507764" y="1980062"/>
              <a:ext cx="576404" cy="576404"/>
            </a:xfrm>
            <a:prstGeom prst="ellipse">
              <a:avLst/>
            </a:prstGeom>
            <a:solidFill>
              <a:srgbClr val="FF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0" name="Oval 9"/>
            <p:cNvSpPr/>
            <p:nvPr/>
          </p:nvSpPr>
          <p:spPr>
            <a:xfrm>
              <a:off x="5688124" y="2740535"/>
              <a:ext cx="576404" cy="576404"/>
            </a:xfrm>
            <a:prstGeom prst="ellipse">
              <a:avLst/>
            </a:prstGeom>
            <a:solidFill>
              <a:srgbClr val="51A0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1" name="Oval 10"/>
            <p:cNvSpPr/>
            <p:nvPr/>
          </p:nvSpPr>
          <p:spPr>
            <a:xfrm>
              <a:off x="5580282" y="3501008"/>
              <a:ext cx="576404" cy="576404"/>
            </a:xfrm>
            <a:prstGeom prst="ellipse">
              <a:avLst/>
            </a:prstGeom>
            <a:solidFill>
              <a:srgbClr val="009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2" name="Oval 11"/>
            <p:cNvSpPr/>
            <p:nvPr/>
          </p:nvSpPr>
          <p:spPr>
            <a:xfrm>
              <a:off x="5148064" y="4169035"/>
              <a:ext cx="576404" cy="576404"/>
            </a:xfrm>
            <a:prstGeom prst="ellipse">
              <a:avLst/>
            </a:prstGeom>
            <a:solidFill>
              <a:srgbClr val="AF0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3" name="Oval 12"/>
            <p:cNvSpPr/>
            <p:nvPr/>
          </p:nvSpPr>
          <p:spPr>
            <a:xfrm>
              <a:off x="2367594" y="1709154"/>
              <a:ext cx="576404" cy="576404"/>
            </a:xfrm>
            <a:prstGeom prst="ellipse">
              <a:avLst/>
            </a:prstGeom>
            <a:solidFill>
              <a:srgbClr val="13257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4" name="Oval 13"/>
            <p:cNvSpPr/>
            <p:nvPr/>
          </p:nvSpPr>
          <p:spPr>
            <a:xfrm>
              <a:off x="2079392" y="2433493"/>
              <a:ext cx="576404" cy="576404"/>
            </a:xfrm>
            <a:prstGeom prst="ellipse">
              <a:avLst/>
            </a:prstGeom>
            <a:solidFill>
              <a:srgbClr val="132577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5" name="Oval 14"/>
            <p:cNvSpPr/>
            <p:nvPr/>
          </p:nvSpPr>
          <p:spPr>
            <a:xfrm>
              <a:off x="3491370" y="4689140"/>
              <a:ext cx="576404" cy="576404"/>
            </a:xfrm>
            <a:prstGeom prst="ellipse">
              <a:avLst/>
            </a:prstGeom>
            <a:solidFill>
              <a:srgbClr val="B7B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6" name="Oval 15"/>
            <p:cNvSpPr/>
            <p:nvPr/>
          </p:nvSpPr>
          <p:spPr>
            <a:xfrm>
              <a:off x="2706262" y="4329100"/>
              <a:ext cx="576404" cy="576404"/>
            </a:xfrm>
            <a:prstGeom prst="ellipse">
              <a:avLst/>
            </a:prstGeom>
            <a:solidFill>
              <a:srgbClr val="D1D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7" name="Oval 16"/>
            <p:cNvSpPr/>
            <p:nvPr/>
          </p:nvSpPr>
          <p:spPr>
            <a:xfrm>
              <a:off x="2113415" y="3746995"/>
              <a:ext cx="576404" cy="576404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45461" y="3053707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chemeClr val="bg1"/>
                  </a:solidFill>
                </a:rPr>
                <a:t>R019G037B119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39537" y="761588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R237G119B003</a:t>
              </a:r>
              <a:endParaRPr lang="en-GB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73712" y="116293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R244G163B000</a:t>
              </a:r>
              <a:endParaRPr lang="en-GB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95966" y="1756869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R255G221B000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84168" y="257054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R081G160B038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84168" y="3409385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R000G152B212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7172" y="4159448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R175G000B124</a:t>
              </a:r>
              <a:endParaRPr lang="en-GB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12568" y="1497250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ESRF </a:t>
              </a:r>
              <a:r>
                <a:rPr lang="fr-FR" sz="1200" dirty="0" err="1"/>
                <a:t>blue</a:t>
              </a:r>
              <a:r>
                <a:rPr lang="fr-FR" sz="1200" dirty="0"/>
                <a:t> 75%</a:t>
              </a:r>
              <a:endParaRPr lang="en-GB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7503" y="227946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ESRF </a:t>
              </a:r>
              <a:r>
                <a:rPr lang="fr-FR" sz="1200" dirty="0" err="1"/>
                <a:t>blue</a:t>
              </a:r>
              <a:r>
                <a:rPr lang="fr-FR" sz="1200" dirty="0"/>
                <a:t> 50%</a:t>
              </a:r>
              <a:endParaRPr lang="en-GB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78263" y="5265544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R183G185B186</a:t>
              </a:r>
              <a:endParaRPr lang="en-GB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68154" y="4899336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R209G210B212</a:t>
              </a:r>
              <a:endParaRPr lang="en-GB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38010" y="431192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R244G244B244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485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_text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52000" y="6210000"/>
            <a:ext cx="2634592" cy="64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969600" y="126000"/>
            <a:ext cx="10982400" cy="496800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72000" bIns="0" rtlCol="0" anchor="ctr" anchorCtr="0">
            <a:noAutofit/>
          </a:bodyPr>
          <a:lstStyle/>
          <a:p>
            <a:r>
              <a:rPr lang="fr-FR" dirty="0"/>
              <a:t>CLICK TO MODIFY THE STYLE OF THE TITLE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969600" y="764704"/>
            <a:ext cx="10982400" cy="54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Click to </a:t>
            </a:r>
            <a:r>
              <a:rPr lang="fr-FR" dirty="0" err="1"/>
              <a:t>modify</a:t>
            </a:r>
            <a:r>
              <a:rPr lang="fr-FR" dirty="0"/>
              <a:t> </a:t>
            </a:r>
            <a:r>
              <a:rPr lang="fr-FR" dirty="0" err="1"/>
              <a:t>attributes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959429" y="6483350"/>
            <a:ext cx="8160000" cy="2124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l Title of Presentation l Date of Presentation l Author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239350" y="6483438"/>
            <a:ext cx="551412" cy="212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40000" y="126000"/>
            <a:ext cx="6624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10" name="Image 8" descr="logo_texte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9552000" y="6210000"/>
            <a:ext cx="2634592" cy="64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40000" y="126000"/>
            <a:ext cx="6624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1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16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Font typeface="Arial" pitchFamily="34" charset="0"/>
        <a:buNone/>
        <a:defRPr sz="1800" b="1" kern="1200" baseline="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500"/>
        </a:spcAft>
        <a:buFont typeface="Arial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5000"/>
        </a:lnSpc>
        <a:spcBef>
          <a:spcPts val="0"/>
        </a:spcBef>
        <a:spcAft>
          <a:spcPts val="500"/>
        </a:spcAft>
        <a:buFont typeface="Arial" pitchFamily="34" charset="0"/>
        <a:buNone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57188" indent="-174625" algn="l" defTabSz="914400" rtl="0" eaLnBrk="1" latinLnBrk="0" hangingPunct="1">
        <a:lnSpc>
          <a:spcPct val="110000"/>
        </a:lnSpc>
        <a:spcBef>
          <a:spcPts val="0"/>
        </a:spcBef>
        <a:spcAft>
          <a:spcPts val="400"/>
        </a:spcAft>
        <a:buClr>
          <a:schemeClr val="accent6"/>
        </a:buClr>
        <a:buFont typeface="Wingdings" pitchFamily="2" charset="2"/>
        <a:buChar char="l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2050" indent="-174625" algn="l" defTabSz="9144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ITCOfficinaSans LT Book" pitchFamily="2" charset="0"/>
        <a:buChar char="&gt;"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151" userDrawn="1">
          <p15:clr>
            <a:srgbClr val="F26B43"/>
          </p15:clr>
        </p15:guide>
        <p15:guide id="3" orient="horz" pos="482" userDrawn="1">
          <p15:clr>
            <a:srgbClr val="F26B43"/>
          </p15:clr>
        </p15:guide>
        <p15:guide id="4" pos="604" userDrawn="1">
          <p15:clr>
            <a:srgbClr val="F26B43"/>
          </p15:clr>
        </p15:guide>
        <p15:guide id="5" pos="7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49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5D68A1-9FA8-714E-976E-C79CF099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WP02-Diagnostics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90855A-C6AA-ED46-AC84-FC644B3C64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69AFD-2B0F-054A-846B-E7E5769F029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l Title of Presentation l Date of Presentation l Author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DD5AE0-5493-374C-AD9A-2974092DD3B7}"/>
              </a:ext>
            </a:extLst>
          </p:cNvPr>
          <p:cNvSpPr/>
          <p:nvPr/>
        </p:nvSpPr>
        <p:spPr>
          <a:xfrm>
            <a:off x="682656" y="4293096"/>
            <a:ext cx="914400" cy="9144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Gun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0E8F8B-4175-FD48-99F2-3DF971A47340}"/>
              </a:ext>
            </a:extLst>
          </p:cNvPr>
          <p:cNvSpPr/>
          <p:nvPr/>
        </p:nvSpPr>
        <p:spPr>
          <a:xfrm>
            <a:off x="4455790" y="4293096"/>
            <a:ext cx="2952328" cy="9144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SLAC structures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C538C6-66A7-7A4B-833C-CAF38221BB00}"/>
              </a:ext>
            </a:extLst>
          </p:cNvPr>
          <p:cNvSpPr/>
          <p:nvPr/>
        </p:nvSpPr>
        <p:spPr>
          <a:xfrm>
            <a:off x="4583832" y="1898654"/>
            <a:ext cx="1368152" cy="9144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SLAC structure</a:t>
            </a:r>
          </a:p>
          <a:p>
            <a:pPr algn="ctr"/>
            <a:r>
              <a:rPr lang="en-US" dirty="0"/>
              <a:t>80MV/m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769F2033-FFFF-AC46-8B36-AB17F342D326}"/>
              </a:ext>
            </a:extLst>
          </p:cNvPr>
          <p:cNvSpPr/>
          <p:nvPr/>
        </p:nvSpPr>
        <p:spPr>
          <a:xfrm rot="16200000">
            <a:off x="3286150" y="1789224"/>
            <a:ext cx="917235" cy="1130424"/>
          </a:xfrm>
          <a:prstGeom prst="snip2SameRect">
            <a:avLst>
              <a:gd name="adj1" fmla="val 28715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Faraday cup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F4FC6D1C-47A0-4445-8A45-C0E84AAA19AA}"/>
              </a:ext>
            </a:extLst>
          </p:cNvPr>
          <p:cNvSpPr/>
          <p:nvPr/>
        </p:nvSpPr>
        <p:spPr>
          <a:xfrm rot="16200000" flipV="1">
            <a:off x="8471149" y="1912953"/>
            <a:ext cx="914400" cy="885800"/>
          </a:xfrm>
          <a:prstGeom prst="snip2SameRect">
            <a:avLst>
              <a:gd name="adj1" fmla="val 28715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Faraday cup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7D486E-2B83-9A48-9EFA-5A10C1C1CFE9}"/>
              </a:ext>
            </a:extLst>
          </p:cNvPr>
          <p:cNvSpPr/>
          <p:nvPr/>
        </p:nvSpPr>
        <p:spPr>
          <a:xfrm>
            <a:off x="6168008" y="1898653"/>
            <a:ext cx="1368152" cy="9144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SLAC structure</a:t>
            </a:r>
          </a:p>
          <a:p>
            <a:pPr algn="ctr"/>
            <a:r>
              <a:rPr lang="en-US" dirty="0"/>
              <a:t>80MV/m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63CF1F-7CF5-FD4C-A3E5-3E3A04084723}"/>
              </a:ext>
            </a:extLst>
          </p:cNvPr>
          <p:cNvSpPr/>
          <p:nvPr/>
        </p:nvSpPr>
        <p:spPr>
          <a:xfrm>
            <a:off x="4548876" y="1645642"/>
            <a:ext cx="3059292" cy="1371600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D71D9D-F493-E24D-AAB7-16155FBEA052}"/>
              </a:ext>
            </a:extLst>
          </p:cNvPr>
          <p:cNvSpPr txBox="1"/>
          <p:nvPr/>
        </p:nvSpPr>
        <p:spPr>
          <a:xfrm>
            <a:off x="6744072" y="126876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cryostat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C742A1-9158-4947-879A-E88C940254A7}"/>
              </a:ext>
            </a:extLst>
          </p:cNvPr>
          <p:cNvSpPr txBox="1"/>
          <p:nvPr/>
        </p:nvSpPr>
        <p:spPr>
          <a:xfrm>
            <a:off x="8467693" y="152932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F35C09-8362-A54E-AE37-42B83EE92739}"/>
              </a:ext>
            </a:extLst>
          </p:cNvPr>
          <p:cNvSpPr txBox="1"/>
          <p:nvPr/>
        </p:nvSpPr>
        <p:spPr>
          <a:xfrm>
            <a:off x="5140513" y="866467"/>
            <a:ext cx="183896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Neutron monitor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38F0DB-2BB1-E549-AD6D-268ADDEEC4CA}"/>
              </a:ext>
            </a:extLst>
          </p:cNvPr>
          <p:cNvSpPr/>
          <p:nvPr/>
        </p:nvSpPr>
        <p:spPr>
          <a:xfrm>
            <a:off x="7824192" y="1774927"/>
            <a:ext cx="443010" cy="12423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Energy?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A3F970-1478-A742-8963-3D8F2D66515E}"/>
              </a:ext>
            </a:extLst>
          </p:cNvPr>
          <p:cNvSpPr txBox="1"/>
          <p:nvPr/>
        </p:nvSpPr>
        <p:spPr>
          <a:xfrm>
            <a:off x="7198755" y="3134165"/>
            <a:ext cx="318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simulations (F. </a:t>
            </a:r>
            <a:r>
              <a:rPr lang="en-US" dirty="0" err="1"/>
              <a:t>Cardelli</a:t>
            </a:r>
            <a:r>
              <a:rPr lang="en-US" dirty="0"/>
              <a:t>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8ABD176-EE4E-4640-84DF-D4D3EA5C28A7}"/>
              </a:ext>
            </a:extLst>
          </p:cNvPr>
          <p:cNvCxnSpPr>
            <a:cxnSpLocks/>
          </p:cNvCxnSpPr>
          <p:nvPr/>
        </p:nvCxnSpPr>
        <p:spPr>
          <a:xfrm>
            <a:off x="7852910" y="1752131"/>
            <a:ext cx="432048" cy="121440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29DC6A3-7BB1-3949-8BEA-E09C15D55036}"/>
              </a:ext>
            </a:extLst>
          </p:cNvPr>
          <p:cNvCxnSpPr>
            <a:cxnSpLocks/>
          </p:cNvCxnSpPr>
          <p:nvPr/>
        </p:nvCxnSpPr>
        <p:spPr>
          <a:xfrm flipH="1">
            <a:off x="7736652" y="1895818"/>
            <a:ext cx="548306" cy="118940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41C0ED8-7573-5446-B623-D12413202E40}"/>
              </a:ext>
            </a:extLst>
          </p:cNvPr>
          <p:cNvSpPr txBox="1"/>
          <p:nvPr/>
        </p:nvSpPr>
        <p:spPr>
          <a:xfrm>
            <a:off x="7010471" y="735514"/>
            <a:ext cx="1369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From SAFETY WP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1F513BF-E578-294B-A262-BD04D52F1980}"/>
              </a:ext>
            </a:extLst>
          </p:cNvPr>
          <p:cNvSpPr/>
          <p:nvPr/>
        </p:nvSpPr>
        <p:spPr>
          <a:xfrm rot="16200000">
            <a:off x="1177308" y="4480326"/>
            <a:ext cx="1702239" cy="5399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Transverse beam size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FE883C-9476-EF4A-BAFD-8DA078EB7DE6}"/>
              </a:ext>
            </a:extLst>
          </p:cNvPr>
          <p:cNvSpPr/>
          <p:nvPr/>
        </p:nvSpPr>
        <p:spPr>
          <a:xfrm rot="16200000">
            <a:off x="1746839" y="4480326"/>
            <a:ext cx="1702239" cy="5399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Bunch charge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0273D8-6AF0-8341-92F7-A419AAF55BCA}"/>
              </a:ext>
            </a:extLst>
          </p:cNvPr>
          <p:cNvSpPr txBox="1"/>
          <p:nvPr/>
        </p:nvSpPr>
        <p:spPr>
          <a:xfrm rot="16200000">
            <a:off x="2695153" y="4010653"/>
            <a:ext cx="18228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Emittance?</a:t>
            </a:r>
          </a:p>
          <a:p>
            <a:r>
              <a:rPr lang="en-US" dirty="0"/>
              <a:t>Bunch length? To distinguish gun issue from structure issues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682A42-0149-CE45-8DB1-AB293A997596}"/>
              </a:ext>
            </a:extLst>
          </p:cNvPr>
          <p:cNvSpPr txBox="1"/>
          <p:nvPr/>
        </p:nvSpPr>
        <p:spPr>
          <a:xfrm rot="16200000">
            <a:off x="8849381" y="3219666"/>
            <a:ext cx="17864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Emittance transverse beam profile and divergence </a:t>
            </a:r>
          </a:p>
          <a:p>
            <a:r>
              <a:rPr lang="en-US" dirty="0"/>
              <a:t>Bunch length</a:t>
            </a:r>
          </a:p>
          <a:p>
            <a:r>
              <a:rPr lang="en-US" dirty="0"/>
              <a:t>Energy spread</a:t>
            </a:r>
          </a:p>
          <a:p>
            <a:r>
              <a:rPr lang="en-US" dirty="0"/>
              <a:t>Charge</a:t>
            </a:r>
          </a:p>
          <a:p>
            <a:r>
              <a:rPr lang="en-US" dirty="0"/>
              <a:t>Energy</a:t>
            </a:r>
          </a:p>
          <a:p>
            <a:r>
              <a:rPr lang="en-US" dirty="0"/>
              <a:t>Position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25739F-7F9D-E74A-BE73-474FC0F2E435}"/>
              </a:ext>
            </a:extLst>
          </p:cNvPr>
          <p:cNvSpPr txBox="1"/>
          <p:nvPr/>
        </p:nvSpPr>
        <p:spPr>
          <a:xfrm>
            <a:off x="-24680" y="5720096"/>
            <a:ext cx="507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needed for photo-GUN commissioning?</a:t>
            </a:r>
          </a:p>
          <a:p>
            <a:r>
              <a:rPr lang="en-US" dirty="0"/>
              <a:t>Ask LNF-INFN.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E060DED-1807-3044-9920-43EFF32DCA6D}"/>
              </a:ext>
            </a:extLst>
          </p:cNvPr>
          <p:cNvSpPr txBox="1"/>
          <p:nvPr/>
        </p:nvSpPr>
        <p:spPr>
          <a:xfrm>
            <a:off x="5589830" y="5873366"/>
            <a:ext cx="4957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Possible to measure with </a:t>
            </a:r>
            <a:r>
              <a:rPr lang="en-US" dirty="0" err="1"/>
              <a:t>Strucutres</a:t>
            </a:r>
            <a:r>
              <a:rPr lang="en-US" dirty="0"/>
              <a:t> OFF. </a:t>
            </a:r>
            <a:r>
              <a:rPr lang="en-US" dirty="0" err="1"/>
              <a:t>diag</a:t>
            </a:r>
            <a:r>
              <a:rPr lang="en-US" dirty="0"/>
              <a:t> after structures to </a:t>
            </a:r>
            <a:r>
              <a:rPr lang="en-US" dirty="0" err="1"/>
              <a:t>carcarterize</a:t>
            </a:r>
            <a:r>
              <a:rPr lang="en-US" dirty="0"/>
              <a:t> gun beam?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8659BD5-BA83-8448-8D93-7F7BAE87807E}"/>
              </a:ext>
            </a:extLst>
          </p:cNvPr>
          <p:cNvSpPr/>
          <p:nvPr/>
        </p:nvSpPr>
        <p:spPr>
          <a:xfrm rot="16200000">
            <a:off x="7355218" y="4323911"/>
            <a:ext cx="1130424" cy="9144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Quad triplet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E27321C-E401-C048-AFF1-8C0F4E62FF15}"/>
              </a:ext>
            </a:extLst>
          </p:cNvPr>
          <p:cNvSpPr txBox="1"/>
          <p:nvPr/>
        </p:nvSpPr>
        <p:spPr>
          <a:xfrm rot="16200000">
            <a:off x="10354917" y="4042012"/>
            <a:ext cx="2080733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Beam dump spectrometer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824B0B-5C49-7D41-B691-C082C36AFB5A}"/>
              </a:ext>
            </a:extLst>
          </p:cNvPr>
          <p:cNvSpPr txBox="1"/>
          <p:nvPr/>
        </p:nvSpPr>
        <p:spPr>
          <a:xfrm>
            <a:off x="5017096" y="3745269"/>
            <a:ext cx="183896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Neutron monitor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D129F1-E516-C74E-9883-44C8A755C149}"/>
              </a:ext>
            </a:extLst>
          </p:cNvPr>
          <p:cNvSpPr txBox="1"/>
          <p:nvPr/>
        </p:nvSpPr>
        <p:spPr>
          <a:xfrm>
            <a:off x="232026" y="3479380"/>
            <a:ext cx="183896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Neutron monitor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5ACA70-8A0E-0840-A492-45AD61A3C7DE}"/>
              </a:ext>
            </a:extLst>
          </p:cNvPr>
          <p:cNvSpPr txBox="1"/>
          <p:nvPr/>
        </p:nvSpPr>
        <p:spPr>
          <a:xfrm>
            <a:off x="10272464" y="5512621"/>
            <a:ext cx="183896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Neutron monitor</a:t>
            </a:r>
          </a:p>
        </p:txBody>
      </p:sp>
    </p:spTree>
    <p:extLst>
      <p:ext uri="{BB962C8B-B14F-4D97-AF65-F5344CB8AC3E}">
        <p14:creationId xmlns:p14="http://schemas.microsoft.com/office/powerpoint/2010/main" val="1696432216"/>
      </p:ext>
    </p:extLst>
  </p:cSld>
  <p:clrMapOvr>
    <a:masterClrMapping/>
  </p:clrMapOvr>
</p:sld>
</file>

<file path=ppt/theme/theme1.xml><?xml version="1.0" encoding="utf-8"?>
<a:theme xmlns:a="http://schemas.openxmlformats.org/drawingml/2006/main" name="ESRF-default">
  <a:themeElements>
    <a:clrScheme name="ESRF-LightBlue">
      <a:dk1>
        <a:sysClr val="windowText" lastClr="000000"/>
      </a:dk1>
      <a:lt1>
        <a:sysClr val="window" lastClr="FFFFFF"/>
      </a:lt1>
      <a:dk2>
        <a:srgbClr val="132577"/>
      </a:dk2>
      <a:lt2>
        <a:srgbClr val="51A026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AF007C"/>
      </a:accent5>
      <a:accent6>
        <a:srgbClr val="0098D4"/>
      </a:accent6>
      <a:hlink>
        <a:srgbClr val="000000"/>
      </a:hlink>
      <a:folHlink>
        <a:srgbClr val="000000"/>
      </a:folHlink>
    </a:clrScheme>
    <a:fontScheme name="Solocal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arge" id="{B15BCB97-A8FD-D541-8A4F-8B7C02A4B762}" vid="{1D0DB679-6EAB-7647-A91B-77781071ADD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ESRF-default</Template>
  <TotalTime>59</TotalTime>
  <Words>112</Words>
  <Application>Microsoft Macintosh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ITCOfficinaSans LT Book</vt:lpstr>
      <vt:lpstr>Wingdings</vt:lpstr>
      <vt:lpstr>ESRF-default</vt:lpstr>
      <vt:lpstr>PowerPoint Presentation</vt:lpstr>
      <vt:lpstr>WP02-Diagnostics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 Liuzzo</dc:creator>
  <cp:lastModifiedBy>Simone Liuzzo</cp:lastModifiedBy>
  <cp:revision>6</cp:revision>
  <dcterms:created xsi:type="dcterms:W3CDTF">2025-08-27T07:31:10Z</dcterms:created>
  <dcterms:modified xsi:type="dcterms:W3CDTF">2025-08-27T08:30:54Z</dcterms:modified>
</cp:coreProperties>
</file>