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96" r:id="rId2"/>
    <p:sldId id="307" r:id="rId3"/>
    <p:sldId id="297" r:id="rId4"/>
    <p:sldId id="298" r:id="rId5"/>
    <p:sldId id="299" r:id="rId6"/>
    <p:sldId id="300" r:id="rId7"/>
    <p:sldId id="303" r:id="rId8"/>
    <p:sldId id="305" r:id="rId9"/>
    <p:sldId id="294" r:id="rId10"/>
    <p:sldId id="287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5909"/>
  </p:normalViewPr>
  <p:slideViewPr>
    <p:cSldViewPr snapToGrid="0" snapToObjects="1">
      <p:cViewPr varScale="1">
        <p:scale>
          <a:sx n="120" d="100"/>
          <a:sy n="120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5703-CF45-3349-BDEE-352E2CD3C738}" type="datetimeFigureOut">
              <a:rPr lang="en-US" smtClean="0"/>
              <a:t>29/08/2025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026B2-88E9-B64A-BA69-260A5695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1102786" y="2"/>
            <a:ext cx="9986433" cy="549275"/>
          </a:xfrm>
          <a:noFill/>
        </p:spPr>
        <p:txBody>
          <a:bodyPr anchor="b" anchorCtr="0"/>
          <a:lstStyle>
            <a:lvl1pPr>
              <a:defRPr sz="144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2785" y="549275"/>
            <a:ext cx="9986433" cy="575470"/>
          </a:xfrm>
        </p:spPr>
        <p:txBody>
          <a:bodyPr/>
          <a:lstStyle>
            <a:lvl1pPr marL="0" indent="0" algn="l">
              <a:buNone/>
              <a:defRPr sz="144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26/07/2013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82nd COUNCIL MEETING – 25-26 June 2024 - Qing Qin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69600" y="151200"/>
            <a:ext cx="10982400" cy="59616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468800" y="1098000"/>
            <a:ext cx="74832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60"/>
              </a:spcAft>
              <a:buFont typeface="Arial" pitchFamily="34" charset="0"/>
              <a:buNone/>
              <a:defRPr sz="3360">
                <a:solidFill>
                  <a:schemeClr val="bg1"/>
                </a:solidFill>
              </a:defRPr>
            </a:lvl1pPr>
            <a:lvl2pPr marL="0" indent="0">
              <a:spcBef>
                <a:spcPts val="480"/>
              </a:spcBef>
              <a:spcAft>
                <a:spcPts val="0"/>
              </a:spcAft>
              <a:buFont typeface="Arial" pitchFamily="34" charset="0"/>
              <a:buNone/>
              <a:defRPr sz="312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SzPct val="80000"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26/07/2013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‹#›</a:t>
            </a:fld>
            <a:endParaRPr lang="en-US">
              <a:solidFill>
                <a:srgbClr val="132577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132577"/>
                </a:solidFill>
              </a:rPr>
              <a:t>82nd COUNCIL MEETING – 25-26 June 2024 - Qing Qin</a:t>
            </a:r>
            <a:endParaRPr lang="en-US">
              <a:solidFill>
                <a:srgbClr val="132577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60"/>
              </a:spcAft>
              <a:buSzPct val="80000"/>
              <a:defRPr/>
            </a:lvl4pPr>
            <a:lvl5pPr>
              <a:spcAft>
                <a:spcPts val="36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26/07/2013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‹#›</a:t>
            </a:fld>
            <a:endParaRPr lang="en-US">
              <a:solidFill>
                <a:srgbClr val="132577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32577"/>
                </a:solidFill>
              </a:rPr>
              <a:t>82nd COUNCIL MEETING – 25-26 June 2024 - Qing Qin</a:t>
            </a:r>
            <a:endParaRPr lang="en-US" dirty="0">
              <a:solidFill>
                <a:srgbClr val="132577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26/07/2013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‹#›</a:t>
            </a:fld>
            <a:endParaRPr lang="en-US">
              <a:solidFill>
                <a:srgbClr val="132577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32577"/>
                </a:solidFill>
              </a:rPr>
              <a:t>82nd COUNCIL MEETING – 25-26 June 2024 - Qing Qin</a:t>
            </a:r>
            <a:endParaRPr lang="en-US">
              <a:solidFill>
                <a:srgbClr val="132577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08" y="6080400"/>
            <a:ext cx="2634592" cy="777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51200"/>
            <a:ext cx="10982400" cy="59616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966326"/>
            <a:ext cx="10982400" cy="5198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705364"/>
            <a:ext cx="815413" cy="1526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26/07/2013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40001" y="6483349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rgbClr val="132577"/>
                </a:solidFill>
              </a:rPr>
              <a:t>82nd COUNCIL MEETING – 25-26 June 2024 - Qing Qin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64002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fr-FR" smtClean="0">
                <a:solidFill>
                  <a:srgbClr val="132577"/>
                </a:solidFill>
              </a:rPr>
              <a:pPr/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00" y="151200"/>
            <a:ext cx="662400" cy="596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1097280" rtl="0" eaLnBrk="1" latinLnBrk="0" hangingPunct="1">
        <a:spcBef>
          <a:spcPct val="0"/>
        </a:spcBef>
        <a:buNone/>
        <a:defRPr sz="192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216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109728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204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109728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28626" indent="-209550" algn="l" defTabSz="1097280" rtl="0" eaLnBrk="1" latinLnBrk="0" hangingPunct="1">
        <a:lnSpc>
          <a:spcPct val="110000"/>
        </a:lnSpc>
        <a:spcBef>
          <a:spcPts val="0"/>
        </a:spcBef>
        <a:spcAft>
          <a:spcPts val="360"/>
        </a:spcAft>
        <a:buClr>
          <a:schemeClr val="accent6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460" indent="-209550" algn="l" defTabSz="1097280" rtl="0" eaLnBrk="1" latinLnBrk="0" hangingPunct="1">
        <a:spcBef>
          <a:spcPts val="0"/>
        </a:spcBef>
        <a:spcAft>
          <a:spcPts val="720"/>
        </a:spcAft>
        <a:buClr>
          <a:schemeClr val="accent6"/>
        </a:buClr>
        <a:buFont typeface="ITCOfficinaSans LT Book" pitchFamily="2" charset="0"/>
        <a:buChar char="&gt;"/>
        <a:defRPr sz="144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1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3"/>
          </p:cNvCxnSpPr>
          <p:nvPr/>
        </p:nvCxnSpPr>
        <p:spPr>
          <a:xfrm>
            <a:off x="6576111" y="3432335"/>
            <a:ext cx="2381004" cy="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3138" y="900660"/>
            <a:ext cx="5652973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WP06-operation: plan of </a:t>
            </a:r>
            <a:r>
              <a:rPr lang="en-GB" dirty="0" smtClean="0"/>
              <a:t>installation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 err="1" smtClean="0"/>
              <a:t>Linac</a:t>
            </a:r>
            <a:r>
              <a:rPr lang="en-GB" dirty="0" smtClean="0"/>
              <a:t> refurbishment and Cold project phases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Safety issues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2857" y="5531743"/>
            <a:ext cx="792378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</a:t>
            </a:r>
            <a:r>
              <a:rPr lang="en-GB" dirty="0" err="1" smtClean="0"/>
              <a:t>X_ray</a:t>
            </a:r>
            <a:r>
              <a:rPr lang="en-GB" dirty="0" smtClean="0"/>
              <a:t> sources must be declared to ASNR</a:t>
            </a:r>
          </a:p>
          <a:p>
            <a:r>
              <a:rPr lang="en-GB" dirty="0" smtClean="0"/>
              <a:t>Safety will ask for a single authorisation for  </a:t>
            </a:r>
            <a:r>
              <a:rPr lang="en-GB" dirty="0" err="1" smtClean="0"/>
              <a:t>linac</a:t>
            </a:r>
            <a:r>
              <a:rPr lang="en-GB" dirty="0" smtClean="0"/>
              <a:t> refurbishment and for COLD projects and not phase by phase. To be done in the coming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aspects of </a:t>
            </a:r>
            <a:r>
              <a:rPr lang="en-GB" dirty="0" err="1"/>
              <a:t>linac</a:t>
            </a:r>
            <a:r>
              <a:rPr lang="en-GB" dirty="0"/>
              <a:t> projects planning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10</a:t>
            </a:fld>
            <a:endParaRPr lang="en-US">
              <a:solidFill>
                <a:srgbClr val="132577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4002" y="639207"/>
            <a:ext cx="11927998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Tunnel preparation in front of the existing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Radiation level measurement during a standard injection (March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2025 restart, Friday 21 March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 Done  1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moco</a:t>
            </a:r>
            <a:r>
              <a:rPr kumimoji="0" lang="en-US" altLang="en-US" sz="1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1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sivert</a:t>
            </a:r>
            <a:r>
              <a:rPr kumimoji="0" lang="en-US" altLang="en-US" sz="1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max </a:t>
            </a:r>
            <a:r>
              <a:rPr kumimoji="0" lang="en-US" altLang="en-US" sz="1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kumimoji="0" lang="en-US" altLang="en-US" sz="1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ON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Define position of equipment (April 2025) (meeting with BIG in 2 weeks)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Work done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a fence or lead door to inhibit LB1&amp;2 radiation monitors (summer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Done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Modification of PSS to include the fence door (October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October 2025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Purchase and install of modern LB1&amp;2 radiation monitors (October)</a:t>
            </a:r>
            <a:r>
              <a:rPr lang="en-US" altLang="en-US" sz="1200" dirty="0">
                <a:latin typeface="Arial" panose="020B0604020202020204" pitchFamily="34" charset="0"/>
              </a:rPr>
              <a:t>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Ordered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Upgrade of PSS to create a dedicated test zone (to be evaluate, end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New zone created but not accessible with </a:t>
            </a:r>
            <a:r>
              <a:rPr lang="en-US" altLang="en-US" sz="1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ON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2)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refurbishment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Displacement of Modulator 3 (Summer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In progress (shielding to be checked). SAT in Nov. To be declared ASN needed end 2025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a new </a:t>
            </a:r>
            <a:r>
              <a:rPr lang="en-US" altLang="en-US" sz="1200" dirty="0" err="1">
                <a:latin typeface="Arial" panose="020B0604020202020204" pitchFamily="34" charset="0"/>
              </a:rPr>
              <a:t>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candinova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modulator at the place of Mod3 (Second half 2025, ASN authorization for klystron needed end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SAT in Nov.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in the tunnel and conditioning of the spare S band section  (6 m long) (End 2025)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install winter 2025, ready for </a:t>
            </a:r>
            <a:r>
              <a:rPr lang="en-US" altLang="en-US" sz="1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cond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beginning 2026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Assembly of the spare gun (second half 2025)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In progress in the </a:t>
            </a:r>
            <a:r>
              <a:rPr lang="en-US" altLang="en-US" sz="1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teststand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End 2025 tested.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the available spare thermo-ionic gun (first half 2026), a beam dump and diagnostics. (To be confirmed)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Confirmed  second half 2026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beam at 125 MeV in the spare section (end of first half 2026) (To be confirmed, ASN for a 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begin 2026)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 Confirmed  second half 2026. max  energy135 MeV.. Need ASN authorization for a new </a:t>
            </a:r>
            <a:r>
              <a:rPr lang="en-US" altLang="en-US" sz="1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Store the S band spare section in the tunnel (end 2026)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3) 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demo: COLD C3 operation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demonstrator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the INFN  photo gun and (5-6MeV) including the laser system (End2026, description to provide)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2028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Upgrade and Instillation of modulator 0 for the gun (Beginning 2027)</a:t>
            </a:r>
            <a:r>
              <a:rPr lang="en-US" altLang="en-US" sz="1200" dirty="0">
                <a:latin typeface="Arial" panose="020B0604020202020204" pitchFamily="34" charset="0"/>
              </a:rPr>
              <a:t>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Dedicated modulator ordered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C band section in place of the S band (2 cells of 1 m) (First half 2027)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Confirmed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of a new </a:t>
            </a:r>
            <a:r>
              <a:rPr lang="en-US" altLang="en-US" sz="1200" dirty="0" err="1">
                <a:latin typeface="Arial" panose="020B0604020202020204" pitchFamily="34" charset="0"/>
              </a:rPr>
              <a:t>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candinova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modulator  for section powering (First half 2027, ASN authorization for klystron,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begin 2027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altLang="en-US" sz="1200" dirty="0">
                <a:latin typeface="Arial" panose="020B0604020202020204" pitchFamily="34" charset="0"/>
              </a:rPr>
              <a:t>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Confirmed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conditioning of C band section (Mid 2027)</a:t>
            </a:r>
            <a:r>
              <a:rPr lang="en-US" altLang="en-US" sz="1200" dirty="0">
                <a:latin typeface="Arial" panose="020B0604020202020204" pitchFamily="34" charset="0"/>
              </a:rPr>
              <a:t>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Confirmed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Beam in the C band section at 150 MeV max (</a:t>
            </a:r>
            <a:r>
              <a:rPr lang="en-US" altLang="en-US" sz="1200" dirty="0">
                <a:latin typeface="Arial" panose="020B0604020202020204" pitchFamily="34" charset="0"/>
              </a:rPr>
              <a:t>Beginning 2028, ASN for a new </a:t>
            </a:r>
            <a:r>
              <a:rPr lang="en-US" altLang="en-US" sz="1200" dirty="0" err="1">
                <a:latin typeface="Arial" panose="020B0604020202020204" pitchFamily="34" charset="0"/>
              </a:rPr>
              <a:t>Linac</a:t>
            </a:r>
            <a:r>
              <a:rPr lang="en-US" altLang="en-US" sz="1200" dirty="0">
                <a:latin typeface="Arial" panose="020B0604020202020204" pitchFamily="34" charset="0"/>
              </a:rPr>
              <a:t> begin 2027 )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Probably beginning 2029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  4) Full energy </a:t>
            </a:r>
            <a:r>
              <a:rPr lang="en-US" altLang="en-US" sz="1200" dirty="0" err="1">
                <a:latin typeface="Arial" panose="020B0604020202020204" pitchFamily="34" charset="0"/>
              </a:rPr>
              <a:t>linac</a:t>
            </a:r>
            <a:r>
              <a:rPr lang="en-US" altLang="en-US" sz="1200" dirty="0">
                <a:latin typeface="Arial" panose="020B0604020202020204" pitchFamily="34" charset="0"/>
              </a:rPr>
              <a:t> injector preparation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Project specification  and CDR (End 2026-mid 2027)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in progress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300 to 500 MeV </a:t>
            </a:r>
            <a:r>
              <a:rPr lang="en-US" altLang="en-US" sz="1200" dirty="0" err="1">
                <a:latin typeface="Arial" panose="020B0604020202020204" pitchFamily="34" charset="0"/>
              </a:rPr>
              <a:t>linac</a:t>
            </a:r>
            <a:r>
              <a:rPr lang="en-US" altLang="en-US" sz="1200" dirty="0">
                <a:latin typeface="Arial" panose="020B0604020202020204" pitchFamily="34" charset="0"/>
              </a:rPr>
              <a:t> for injection into the Booster for full validation of the technology (To be confirmed, Medium Term Plan if demo successful) ) 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Project at 325 MeV to inject in the booster Confirmed for 2030 if all other phases are successful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Full energy </a:t>
            </a:r>
            <a:r>
              <a:rPr lang="en-US" altLang="en-US" sz="1200" dirty="0" err="1">
                <a:latin typeface="Arial" panose="020B0604020202020204" pitchFamily="34" charset="0"/>
              </a:rPr>
              <a:t>linac</a:t>
            </a:r>
            <a:r>
              <a:rPr lang="en-US" altLang="en-US" sz="1200" dirty="0">
                <a:latin typeface="Arial" panose="020B0604020202020204" pitchFamily="34" charset="0"/>
              </a:rPr>
              <a:t> including new infrastructure (To be endorsed by council, Long Term Plan)</a:t>
            </a:r>
          </a:p>
        </p:txBody>
      </p:sp>
    </p:spTree>
    <p:extLst>
      <p:ext uri="{BB962C8B-B14F-4D97-AF65-F5344CB8AC3E}">
        <p14:creationId xmlns:p14="http://schemas.microsoft.com/office/powerpoint/2010/main" val="2414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2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0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708" y="5426760"/>
            <a:ext cx="36665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Injection in the booster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9823682" y="4431856"/>
            <a:ext cx="15719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Operational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21407" y="1076959"/>
            <a:ext cx="35396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Present configuration</a:t>
            </a:r>
            <a:endParaRPr lang="en-GB" dirty="0"/>
          </a:p>
        </p:txBody>
      </p:sp>
      <p:cxnSp>
        <p:nvCxnSpPr>
          <p:cNvPr id="50" name="Straight Arrow Connector 49"/>
          <p:cNvCxnSpPr>
            <a:stCxn id="38" idx="3"/>
          </p:cNvCxnSpPr>
          <p:nvPr/>
        </p:nvCxnSpPr>
        <p:spPr>
          <a:xfrm>
            <a:off x="6576111" y="3432335"/>
            <a:ext cx="2381004" cy="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154649" y="1160518"/>
            <a:ext cx="1594434" cy="119582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543708" y="2547669"/>
            <a:ext cx="401283" cy="70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18490" y="5542370"/>
            <a:ext cx="687632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Door is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Door to be connected to PSS in October or winter shutdown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Modulator 3 disconnected from </a:t>
            </a:r>
            <a:r>
              <a:rPr lang="en-GB" dirty="0" err="1" smtClean="0"/>
              <a:t>Linac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53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3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02378" y="333580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31" idx="2"/>
            <a:endCxn id="37" idx="0"/>
          </p:cNvCxnSpPr>
          <p:nvPr/>
        </p:nvCxnSpPr>
        <p:spPr>
          <a:xfrm>
            <a:off x="4662378" y="3501006"/>
            <a:ext cx="99198" cy="283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1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708" y="5366997"/>
            <a:ext cx="513752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Objective: Validation of spare section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RF Conditioning of spare </a:t>
            </a:r>
            <a:r>
              <a:rPr lang="en-GB" sz="1400" dirty="0" smtClean="0"/>
              <a:t>section using Mod_S</a:t>
            </a:r>
            <a:r>
              <a:rPr lang="en-GB" sz="1400" dirty="0"/>
              <a:t>_</a:t>
            </a:r>
            <a:r>
              <a:rPr lang="en-GB" sz="1400" dirty="0" smtClean="0"/>
              <a:t>3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SAT of </a:t>
            </a:r>
            <a:r>
              <a:rPr lang="en-GB" sz="1400" dirty="0" err="1" smtClean="0"/>
              <a:t>Scandinova</a:t>
            </a:r>
            <a:r>
              <a:rPr lang="en-GB" sz="1400" dirty="0" smtClean="0"/>
              <a:t> </a:t>
            </a:r>
            <a:r>
              <a:rPr lang="en-GB" sz="1400" dirty="0" smtClean="0"/>
              <a:t>modulator Mod_S</a:t>
            </a:r>
            <a:r>
              <a:rPr lang="en-GB" sz="1400" dirty="0"/>
              <a:t>_</a:t>
            </a:r>
            <a:r>
              <a:rPr lang="en-GB" sz="1400" dirty="0" smtClean="0"/>
              <a:t>0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</a:t>
            </a:r>
            <a:r>
              <a:rPr lang="en-GB" sz="1400" dirty="0" smtClean="0"/>
              <a:t>perational </a:t>
            </a:r>
            <a:r>
              <a:rPr lang="en-GB" sz="1400" dirty="0"/>
              <a:t>test of </a:t>
            </a:r>
            <a:r>
              <a:rPr lang="en-GB" sz="1400" dirty="0" err="1"/>
              <a:t>Scandinova</a:t>
            </a:r>
            <a:r>
              <a:rPr lang="en-GB" sz="1400" dirty="0"/>
              <a:t> </a:t>
            </a:r>
            <a:r>
              <a:rPr lang="en-GB" sz="1400" dirty="0" smtClean="0"/>
              <a:t>modulator Mod_S_0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141466" y="5322952"/>
            <a:ext cx="57849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Procurement of modulator and spare 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Infrastructure mostly prepared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Linac</a:t>
            </a:r>
            <a:r>
              <a:rPr lang="en-GB" dirty="0" smtClean="0"/>
              <a:t> entrance to be validated (how to and when)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</a:t>
            </a:r>
            <a:r>
              <a:rPr lang="en-GB" dirty="0" err="1" smtClean="0"/>
              <a:t>Linac</a:t>
            </a:r>
            <a:r>
              <a:rPr lang="en-GB" smtClean="0"/>
              <a:t> refurbishment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14611" y="2955593"/>
            <a:ext cx="2701069" cy="163506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4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02378" y="333580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93066" y="3330696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646" y="332868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31" idx="2"/>
            <a:endCxn id="37" idx="0"/>
          </p:cNvCxnSpPr>
          <p:nvPr/>
        </p:nvCxnSpPr>
        <p:spPr>
          <a:xfrm>
            <a:off x="4662378" y="3501006"/>
            <a:ext cx="99198" cy="283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2"/>
            <a:endCxn id="37" idx="0"/>
          </p:cNvCxnSpPr>
          <p:nvPr/>
        </p:nvCxnSpPr>
        <p:spPr>
          <a:xfrm flipH="1">
            <a:off x="4761576" y="3494283"/>
            <a:ext cx="505070" cy="2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2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706" y="5296537"/>
            <a:ext cx="5628760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Spare section validation with 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Assembly of spare gun in </a:t>
            </a:r>
            <a:r>
              <a:rPr lang="en-GB" sz="1200" dirty="0" err="1" smtClean="0"/>
              <a:t>teststand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</a:t>
            </a:r>
            <a:r>
              <a:rPr lang="en-GB" sz="1200" dirty="0" err="1" smtClean="0"/>
              <a:t>diag</a:t>
            </a:r>
            <a:r>
              <a:rPr lang="en-GB" sz="1200" dirty="0" smtClean="0"/>
              <a:t> and beam dump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of </a:t>
            </a:r>
            <a:r>
              <a:rPr lang="en-GB" sz="1200" dirty="0" smtClean="0"/>
              <a:t>the assembled gun </a:t>
            </a:r>
            <a:r>
              <a:rPr lang="en-GB" sz="1200" dirty="0" smtClean="0"/>
              <a:t>in tunnel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Beam at 135 </a:t>
            </a:r>
            <a:r>
              <a:rPr lang="en-GB" sz="1200" dirty="0" smtClean="0"/>
              <a:t>MeV</a:t>
            </a:r>
          </a:p>
          <a:p>
            <a:r>
              <a:rPr lang="en-GB" sz="1200" dirty="0" smtClean="0">
                <a:sym typeface="Wingdings" panose="05000000000000000000" pitchFamily="2" charset="2"/>
              </a:rPr>
              <a:t>		 full operational spares for the present </a:t>
            </a:r>
            <a:r>
              <a:rPr lang="en-GB" sz="1200" dirty="0" err="1" smtClean="0">
                <a:sym typeface="Wingdings" panose="05000000000000000000" pitchFamily="2" charset="2"/>
              </a:rPr>
              <a:t>Linac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</a:t>
            </a:r>
            <a:r>
              <a:rPr lang="en-GB" dirty="0" err="1" smtClean="0"/>
              <a:t>Linac</a:t>
            </a:r>
            <a:r>
              <a:rPr lang="en-GB" smtClean="0"/>
              <a:t> refurbishment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3002383" y="4339311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00001" y="330866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Diag</a:t>
            </a:r>
            <a:r>
              <a:rPr lang="en-GB" sz="900" dirty="0" smtClean="0">
                <a:solidFill>
                  <a:schemeClr val="tx1"/>
                </a:solidFill>
              </a:rPr>
              <a:t> &amp;Dump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52" idx="1"/>
          </p:cNvCxnSpPr>
          <p:nvPr/>
        </p:nvCxnSpPr>
        <p:spPr>
          <a:xfrm flipH="1" flipV="1">
            <a:off x="3400001" y="3391266"/>
            <a:ext cx="2079973" cy="13405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13135" y="4472208"/>
            <a:ext cx="15719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5914611" y="2955593"/>
            <a:ext cx="2701069" cy="163506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5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02378" y="333580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93066" y="3330696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646" y="332868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5625" y="3308666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00001" y="330866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Diag</a:t>
            </a:r>
            <a:r>
              <a:rPr lang="en-GB" sz="900" dirty="0" smtClean="0">
                <a:solidFill>
                  <a:schemeClr val="tx1"/>
                </a:solidFill>
              </a:rPr>
              <a:t> &amp;Dump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30998" y="37775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C1</a:t>
            </a:r>
            <a:endParaRPr lang="en-GB" sz="1600" i="1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31" idx="2"/>
            <a:endCxn id="37" idx="0"/>
          </p:cNvCxnSpPr>
          <p:nvPr/>
        </p:nvCxnSpPr>
        <p:spPr>
          <a:xfrm>
            <a:off x="4662378" y="3501006"/>
            <a:ext cx="99198" cy="283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2"/>
            <a:endCxn id="37" idx="0"/>
          </p:cNvCxnSpPr>
          <p:nvPr/>
        </p:nvCxnSpPr>
        <p:spPr>
          <a:xfrm flipH="1">
            <a:off x="4761576" y="3494283"/>
            <a:ext cx="505070" cy="2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1" idx="2"/>
            <a:endCxn id="46" idx="0"/>
          </p:cNvCxnSpPr>
          <p:nvPr/>
        </p:nvCxnSpPr>
        <p:spPr>
          <a:xfrm>
            <a:off x="2965025" y="3473867"/>
            <a:ext cx="269543" cy="30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3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COLD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512706" y="5296537"/>
            <a:ext cx="562876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SLAC C</a:t>
            </a:r>
            <a:r>
              <a:rPr lang="en-GB" baseline="30000" dirty="0" smtClean="0"/>
              <a:t>3</a:t>
            </a:r>
            <a:r>
              <a:rPr lang="en-GB" dirty="0" smtClean="0"/>
              <a:t> section validation with RF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SAT </a:t>
            </a:r>
            <a:r>
              <a:rPr lang="en-GB" sz="1200" dirty="0" err="1" smtClean="0"/>
              <a:t>scandinova</a:t>
            </a:r>
            <a:r>
              <a:rPr lang="en-GB" sz="1200" dirty="0" smtClean="0"/>
              <a:t> </a:t>
            </a:r>
            <a:r>
              <a:rPr lang="en-GB" sz="1200" dirty="0" err="1" smtClean="0"/>
              <a:t>C_band</a:t>
            </a:r>
            <a:r>
              <a:rPr lang="en-GB" sz="1200" dirty="0" smtClean="0"/>
              <a:t> </a:t>
            </a:r>
            <a:r>
              <a:rPr lang="en-GB" sz="1200" dirty="0" smtClean="0"/>
              <a:t>modulator Mod_C_1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SLAC C</a:t>
            </a:r>
            <a:r>
              <a:rPr lang="en-GB" sz="1200" baseline="30000" dirty="0" smtClean="0"/>
              <a:t>3</a:t>
            </a:r>
            <a:r>
              <a:rPr lang="en-GB" sz="1200" dirty="0" smtClean="0"/>
              <a:t> </a:t>
            </a:r>
            <a:r>
              <a:rPr lang="en-GB" sz="1200" dirty="0" smtClean="0"/>
              <a:t>section in the tunnel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C3 cooling </a:t>
            </a:r>
            <a:r>
              <a:rPr lang="en-GB" sz="1200" dirty="0" err="1" smtClean="0"/>
              <a:t>operationnal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RF conditioning C</a:t>
            </a:r>
            <a:r>
              <a:rPr lang="en-GB" sz="1200" baseline="30000" dirty="0" smtClean="0"/>
              <a:t>3</a:t>
            </a:r>
            <a:r>
              <a:rPr lang="en-GB" sz="1200" dirty="0" smtClean="0"/>
              <a:t> </a:t>
            </a:r>
            <a:r>
              <a:rPr lang="en-GB" sz="1200" dirty="0" smtClean="0"/>
              <a:t>section</a:t>
            </a:r>
            <a:endParaRPr lang="en-GB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413135" y="4472208"/>
            <a:ext cx="157193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Design and collaboration 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438139" y="2955593"/>
            <a:ext cx="5177542" cy="163506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6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02378" y="333580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Section0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93066" y="3330696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646" y="332868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5625" y="3308666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3507" y="3297079"/>
            <a:ext cx="216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Gun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5284" y="3280680"/>
            <a:ext cx="288000" cy="19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Laser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00001" y="3308665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Diag</a:t>
            </a:r>
            <a:r>
              <a:rPr lang="en-GB" sz="900" dirty="0" smtClean="0">
                <a:solidFill>
                  <a:schemeClr val="tx1"/>
                </a:solidFill>
              </a:rPr>
              <a:t> &amp;Dump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05793" y="3776455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Gun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30998" y="37775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C1</a:t>
            </a:r>
            <a:endParaRPr lang="en-GB" sz="1600" i="1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31" idx="2"/>
            <a:endCxn id="37" idx="0"/>
          </p:cNvCxnSpPr>
          <p:nvPr/>
        </p:nvCxnSpPr>
        <p:spPr>
          <a:xfrm>
            <a:off x="4662378" y="3501006"/>
            <a:ext cx="99198" cy="283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2"/>
            <a:endCxn id="37" idx="0"/>
          </p:cNvCxnSpPr>
          <p:nvPr/>
        </p:nvCxnSpPr>
        <p:spPr>
          <a:xfrm flipH="1">
            <a:off x="4761576" y="3494283"/>
            <a:ext cx="505070" cy="2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2"/>
            <a:endCxn id="45" idx="0"/>
          </p:cNvCxnSpPr>
          <p:nvPr/>
        </p:nvCxnSpPr>
        <p:spPr>
          <a:xfrm flipH="1">
            <a:off x="2509363" y="3462280"/>
            <a:ext cx="62144" cy="314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1" idx="2"/>
            <a:endCxn id="46" idx="0"/>
          </p:cNvCxnSpPr>
          <p:nvPr/>
        </p:nvCxnSpPr>
        <p:spPr>
          <a:xfrm>
            <a:off x="2965025" y="3473867"/>
            <a:ext cx="269543" cy="30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4</a:t>
            </a:r>
            <a:endParaRPr lang="en-GB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2706" y="5296537"/>
            <a:ext cx="56287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SLAC C</a:t>
            </a:r>
            <a:r>
              <a:rPr lang="en-GB" baseline="30000" dirty="0" smtClean="0"/>
              <a:t>3</a:t>
            </a:r>
            <a:r>
              <a:rPr lang="en-GB" dirty="0" smtClean="0"/>
              <a:t> section validation with 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laser &amp;Gun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Refurbishment </a:t>
            </a:r>
            <a:r>
              <a:rPr lang="en-GB" sz="1200" dirty="0" err="1" smtClean="0"/>
              <a:t>diag</a:t>
            </a:r>
            <a:r>
              <a:rPr lang="en-GB" sz="1200" dirty="0" smtClean="0"/>
              <a:t> and beam dump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Beam </a:t>
            </a:r>
            <a:r>
              <a:rPr lang="en-GB" sz="1200" dirty="0" smtClean="0"/>
              <a:t>at 170 </a:t>
            </a:r>
            <a:r>
              <a:rPr lang="en-GB" sz="1200" dirty="0" smtClean="0"/>
              <a:t>MeV</a:t>
            </a:r>
          </a:p>
        </p:txBody>
      </p:sp>
      <p:cxnSp>
        <p:nvCxnSpPr>
          <p:cNvPr id="52" name="Straight Arrow Connector 51"/>
          <p:cNvCxnSpPr>
            <a:stCxn id="43" idx="3"/>
            <a:endCxn id="44" idx="3"/>
          </p:cNvCxnSpPr>
          <p:nvPr/>
        </p:nvCxnSpPr>
        <p:spPr>
          <a:xfrm>
            <a:off x="2303284" y="3379680"/>
            <a:ext cx="1816717" cy="11586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COLD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9413135" y="4472208"/>
            <a:ext cx="15719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4227359" y="2955593"/>
            <a:ext cx="4388321" cy="163506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7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5625" y="3308666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3507" y="3297079"/>
            <a:ext cx="216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Gun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5284" y="3280680"/>
            <a:ext cx="288000" cy="19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Laser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67863" y="332143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Diag</a:t>
            </a:r>
            <a:r>
              <a:rPr lang="en-GB" sz="900" dirty="0" smtClean="0">
                <a:solidFill>
                  <a:schemeClr val="tx1"/>
                </a:solidFill>
              </a:rPr>
              <a:t> &amp;Dump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05793" y="3776455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Gun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30998" y="37775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63218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C2</a:t>
            </a:r>
            <a:endParaRPr lang="en-GB" sz="1600" i="1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stCxn id="42" idx="2"/>
            <a:endCxn id="45" idx="0"/>
          </p:cNvCxnSpPr>
          <p:nvPr/>
        </p:nvCxnSpPr>
        <p:spPr>
          <a:xfrm flipH="1">
            <a:off x="2509363" y="3462280"/>
            <a:ext cx="62144" cy="314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1" idx="2"/>
            <a:endCxn id="46" idx="0"/>
          </p:cNvCxnSpPr>
          <p:nvPr/>
        </p:nvCxnSpPr>
        <p:spPr>
          <a:xfrm>
            <a:off x="2965025" y="3473867"/>
            <a:ext cx="269543" cy="30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5</a:t>
            </a:r>
            <a:endParaRPr lang="en-GB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2705" y="5296537"/>
            <a:ext cx="64087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Preparation new </a:t>
            </a:r>
            <a:r>
              <a:rPr lang="en-GB" dirty="0" err="1" smtClean="0"/>
              <a:t>linac</a:t>
            </a:r>
            <a:r>
              <a:rPr lang="en-GB" dirty="0"/>
              <a:t> </a:t>
            </a:r>
            <a:r>
              <a:rPr lang="en-GB" dirty="0" smtClean="0"/>
              <a:t>as pre-injector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second </a:t>
            </a:r>
            <a:r>
              <a:rPr lang="en-GB" sz="1200" dirty="0" smtClean="0"/>
              <a:t>SLAC </a:t>
            </a:r>
            <a:r>
              <a:rPr lang="en-GB" sz="1200" dirty="0" err="1" smtClean="0"/>
              <a:t>cryomodule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Installation </a:t>
            </a:r>
            <a:r>
              <a:rPr lang="en-GB" sz="1200" dirty="0" smtClean="0"/>
              <a:t>second C band </a:t>
            </a:r>
            <a:r>
              <a:rPr lang="en-GB" sz="1200" dirty="0" smtClean="0"/>
              <a:t>modulator Mod_C_2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Beam at 325 MeV</a:t>
            </a:r>
          </a:p>
        </p:txBody>
      </p:sp>
      <p:cxnSp>
        <p:nvCxnSpPr>
          <p:cNvPr id="52" name="Straight Arrow Connector 51"/>
          <p:cNvCxnSpPr>
            <a:stCxn id="43" idx="3"/>
            <a:endCxn id="44" idx="3"/>
          </p:cNvCxnSpPr>
          <p:nvPr/>
        </p:nvCxnSpPr>
        <p:spPr>
          <a:xfrm>
            <a:off x="2303284" y="3379680"/>
            <a:ext cx="2184579" cy="24359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305700" y="3321438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C3_2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478911" y="3472755"/>
            <a:ext cx="384389" cy="304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COLD Phase 2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9413135" y="4472208"/>
            <a:ext cx="15719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4558007" y="2955593"/>
            <a:ext cx="4057674" cy="163506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of the </a:t>
            </a:r>
            <a:r>
              <a:rPr lang="en-GB" dirty="0" err="1" smtClean="0"/>
              <a:t>Linac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8</a:t>
            </a:fld>
            <a:endParaRPr lang="en-US">
              <a:solidFill>
                <a:srgbClr val="1325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8" t="13272" r="2185" b="24074"/>
          <a:stretch/>
        </p:blipFill>
        <p:spPr>
          <a:xfrm rot="408752">
            <a:off x="456377" y="1428290"/>
            <a:ext cx="10174663" cy="42206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30001" y="2863229"/>
            <a:ext cx="4860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20144" y="3055500"/>
            <a:ext cx="7200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144" y="2863229"/>
            <a:ext cx="23400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3896" y="2863229"/>
            <a:ext cx="95760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84" y="2500957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40.5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296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7261" y="2508751"/>
            <a:ext cx="1705765" cy="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19.5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807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4611" y="3225501"/>
            <a:ext cx="184557" cy="35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798764" y="2968883"/>
            <a:ext cx="6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door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0296" y="2793607"/>
            <a:ext cx="92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C000"/>
                </a:solidFill>
              </a:rPr>
              <a:t>60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545" y="333927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Section1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71" y="38238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S2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7110" y="3827634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 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0143" y="4190679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8006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S3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111" y="3349734"/>
            <a:ext cx="36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Gun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2531" y="3356443"/>
            <a:ext cx="360000" cy="1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Bunch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5625" y="3308666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3507" y="3297079"/>
            <a:ext cx="216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Gun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5284" y="3280680"/>
            <a:ext cx="288000" cy="19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Laser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67863" y="3321438"/>
            <a:ext cx="7200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Diag</a:t>
            </a:r>
            <a:r>
              <a:rPr lang="en-GB" sz="900" dirty="0" smtClean="0">
                <a:solidFill>
                  <a:schemeClr val="tx1"/>
                </a:solidFill>
              </a:rPr>
              <a:t> &amp;Dump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05793" y="3776455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Gun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30998" y="3777567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C1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63218" y="3784328"/>
            <a:ext cx="407140" cy="29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Mod C2</a:t>
            </a:r>
            <a:endParaRPr lang="en-GB" sz="1600" i="1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stCxn id="42" idx="2"/>
            <a:endCxn id="45" idx="0"/>
          </p:cNvCxnSpPr>
          <p:nvPr/>
        </p:nvCxnSpPr>
        <p:spPr>
          <a:xfrm flipH="1">
            <a:off x="2509363" y="3462280"/>
            <a:ext cx="62144" cy="314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1" idx="2"/>
            <a:endCxn id="46" idx="0"/>
          </p:cNvCxnSpPr>
          <p:nvPr/>
        </p:nvCxnSpPr>
        <p:spPr>
          <a:xfrm>
            <a:off x="2965025" y="3473867"/>
            <a:ext cx="269543" cy="30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2"/>
            <a:endCxn id="29" idx="0"/>
          </p:cNvCxnSpPr>
          <p:nvPr/>
        </p:nvCxnSpPr>
        <p:spPr>
          <a:xfrm flipH="1">
            <a:off x="7220680" y="3504479"/>
            <a:ext cx="179865" cy="323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2"/>
            <a:endCxn id="28" idx="0"/>
          </p:cNvCxnSpPr>
          <p:nvPr/>
        </p:nvCxnSpPr>
        <p:spPr>
          <a:xfrm flipH="1">
            <a:off x="7892541" y="3504479"/>
            <a:ext cx="265534" cy="319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0"/>
          </p:cNvCxnSpPr>
          <p:nvPr/>
        </p:nvCxnSpPr>
        <p:spPr>
          <a:xfrm flipH="1" flipV="1">
            <a:off x="7239045" y="3818361"/>
            <a:ext cx="653496" cy="5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65793" y="3814594"/>
            <a:ext cx="1" cy="371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2"/>
            <a:endCxn id="29" idx="0"/>
          </p:cNvCxnSpPr>
          <p:nvPr/>
        </p:nvCxnSpPr>
        <p:spPr>
          <a:xfrm>
            <a:off x="6802531" y="3522043"/>
            <a:ext cx="418149" cy="30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08" y="1201343"/>
            <a:ext cx="130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Step 6</a:t>
            </a:r>
            <a:endParaRPr lang="en-GB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2705" y="5296537"/>
            <a:ext cx="64087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Objective</a:t>
            </a:r>
            <a:r>
              <a:rPr lang="en-GB" dirty="0" smtClean="0"/>
              <a:t>: Injection in Booster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Transfer line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TL1 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Present </a:t>
            </a:r>
            <a:r>
              <a:rPr lang="en-GB" sz="1200" dirty="0" err="1" smtClean="0"/>
              <a:t>linac</a:t>
            </a:r>
            <a:r>
              <a:rPr lang="en-GB" sz="1200" dirty="0" smtClean="0"/>
              <a:t> kept as </a:t>
            </a:r>
            <a:r>
              <a:rPr lang="en-GB" sz="1200" dirty="0" smtClean="0"/>
              <a:t>spare if possible</a:t>
            </a:r>
            <a:endParaRPr lang="en-GB" sz="1200" dirty="0" smtClean="0"/>
          </a:p>
        </p:txBody>
      </p:sp>
      <p:cxnSp>
        <p:nvCxnSpPr>
          <p:cNvPr id="52" name="Straight Arrow Connector 51"/>
          <p:cNvCxnSpPr>
            <a:stCxn id="43" idx="3"/>
          </p:cNvCxnSpPr>
          <p:nvPr/>
        </p:nvCxnSpPr>
        <p:spPr>
          <a:xfrm>
            <a:off x="2303284" y="3379680"/>
            <a:ext cx="7188212" cy="5086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305700" y="3321438"/>
            <a:ext cx="298800" cy="16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C3_2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478911" y="3472755"/>
            <a:ext cx="384389" cy="304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21407" y="1141172"/>
            <a:ext cx="3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Project: COLD Phase 2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9413135" y="4472208"/>
            <a:ext cx="15719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Status:</a:t>
            </a:r>
          </a:p>
          <a:p>
            <a:r>
              <a:rPr lang="en-GB" dirty="0" smtClean="0"/>
              <a:t>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9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B328-F902-884E-A6F8-8ECE1BA0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planning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F4B8E-75D7-FA4D-9AFB-C06849624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32577"/>
                </a:solidFill>
              </a:rPr>
              <a:t>Page </a:t>
            </a:r>
            <a:fld id="{733122C9-A0B9-462F-8757-0847AD287B63}" type="slidenum">
              <a:rPr lang="en-US" smtClean="0">
                <a:solidFill>
                  <a:srgbClr val="132577"/>
                </a:solidFill>
              </a:rPr>
              <a:pPr/>
              <a:t>9</a:t>
            </a:fld>
            <a:endParaRPr lang="en-US">
              <a:solidFill>
                <a:srgbClr val="132577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46CDA5-EEB0-8141-9BF7-5697E0C5A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73967"/>
              </p:ext>
            </p:extLst>
          </p:nvPr>
        </p:nvGraphicFramePr>
        <p:xfrm>
          <a:off x="612860" y="894990"/>
          <a:ext cx="109824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103">
                  <a:extLst>
                    <a:ext uri="{9D8B030D-6E8A-4147-A177-3AD203B41FA5}">
                      <a16:colId xmlns:a16="http://schemas.microsoft.com/office/drawing/2014/main" val="3364113343"/>
                    </a:ext>
                  </a:extLst>
                </a:gridCol>
                <a:gridCol w="2605959">
                  <a:extLst>
                    <a:ext uri="{9D8B030D-6E8A-4147-A177-3AD203B41FA5}">
                      <a16:colId xmlns:a16="http://schemas.microsoft.com/office/drawing/2014/main" val="513519295"/>
                    </a:ext>
                  </a:extLst>
                </a:gridCol>
                <a:gridCol w="4755738">
                  <a:extLst>
                    <a:ext uri="{9D8B030D-6E8A-4147-A177-3AD203B41FA5}">
                      <a16:colId xmlns:a16="http://schemas.microsoft.com/office/drawing/2014/main" val="2533464717"/>
                    </a:ext>
                  </a:extLst>
                </a:gridCol>
                <a:gridCol w="2745600">
                  <a:extLst>
                    <a:ext uri="{9D8B030D-6E8A-4147-A177-3AD203B41FA5}">
                      <a16:colId xmlns:a16="http://schemas.microsoft.com/office/drawing/2014/main" val="2696052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added to the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76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2025-second semester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Mod3 RF-unit displacement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223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2025-second semester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Mod0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S-band RF-unit (SAT)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39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2026-first semester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6m </a:t>
                      </a:r>
                      <a:r>
                        <a:rPr lang="en-US" sz="1600" b="1" dirty="0" smtClean="0"/>
                        <a:t>section (RF Cond)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0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2025-second semester</a:t>
                      </a:r>
                      <a:endParaRPr lang="en-US" sz="1200" i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Thermo-ionic </a:t>
                      </a:r>
                      <a:r>
                        <a:rPr lang="en-US" sz="1600" b="1" dirty="0"/>
                        <a:t>gun </a:t>
                      </a:r>
                      <a:r>
                        <a:rPr lang="en-US" sz="1600" b="1" dirty="0" smtClean="0"/>
                        <a:t>assembly </a:t>
                      </a:r>
                      <a:r>
                        <a:rPr lang="en-US" sz="1600" b="1" dirty="0" err="1" smtClean="0"/>
                        <a:t>teststand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25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2026-second semester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Gun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S-band RF-unit (SAT)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3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2026-second semester</a:t>
                      </a:r>
                      <a:endParaRPr lang="en-US" sz="1200" i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Thermoionic</a:t>
                      </a:r>
                      <a:r>
                        <a:rPr lang="en-US" sz="1600" b="1" dirty="0"/>
                        <a:t> gun </a:t>
                      </a:r>
                      <a:r>
                        <a:rPr lang="en-US" sz="1600" b="1" dirty="0" smtClean="0"/>
                        <a:t>in tunnel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5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2026-second semester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Diag</a:t>
                      </a:r>
                      <a:r>
                        <a:rPr lang="en-US" sz="1600" b="1" dirty="0"/>
                        <a:t> and beam </a:t>
                      </a:r>
                      <a:r>
                        <a:rPr lang="en-US" sz="1600" b="1" dirty="0" smtClean="0"/>
                        <a:t>dump in</a:t>
                      </a:r>
                      <a:r>
                        <a:rPr lang="en-US" sz="1600" b="1" baseline="0" dirty="0" smtClean="0"/>
                        <a:t> tunnel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75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2026-second semester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135MeV Beam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/>
                        <a:t>Linac</a:t>
                      </a:r>
                      <a:r>
                        <a:rPr lang="en-US" sz="1200" i="1" dirty="0"/>
                        <a:t> refurbishment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34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2027-second semester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First C-band </a:t>
                      </a:r>
                      <a:r>
                        <a:rPr lang="en-US" sz="1600" b="1" dirty="0"/>
                        <a:t>RF-unit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07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2027-second semester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First C-band </a:t>
                      </a:r>
                      <a:r>
                        <a:rPr lang="en-US" sz="1600" b="1" dirty="0"/>
                        <a:t>acc. Struct.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92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2028-first semester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S-band photo-gun + laser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2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2028-first semester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Diag</a:t>
                      </a:r>
                      <a:r>
                        <a:rPr lang="en-US" sz="1600" b="1" dirty="0" smtClean="0"/>
                        <a:t> and beam dump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smtClean="0"/>
                        <a:t>upgrade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COLD</a:t>
                      </a:r>
                      <a:endParaRPr lang="en-US" sz="12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050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2029-first semester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170MeV beam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9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2030-first semester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Second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C-band </a:t>
                      </a:r>
                      <a:r>
                        <a:rPr lang="en-US" sz="1600" b="1" dirty="0"/>
                        <a:t>RF-unit and </a:t>
                      </a:r>
                      <a:r>
                        <a:rPr lang="en-US" sz="1600" b="1" dirty="0" err="1"/>
                        <a:t>acc.struct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 phase 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9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2030-second semester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325MeV beam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COLD phase 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89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Step 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2031-first semester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TL1upgrade and</a:t>
                      </a:r>
                      <a:r>
                        <a:rPr lang="en-US" sz="1600" b="1" baseline="0" dirty="0" smtClean="0"/>
                        <a:t> inject in booster</a:t>
                      </a:r>
                      <a:endParaRPr lang="en-U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COLD phase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1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8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322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ITCOfficinaSans LT Book</vt:lpstr>
      <vt:lpstr>Wingdings</vt:lpstr>
      <vt:lpstr>wide-screen</vt:lpstr>
      <vt:lpstr>Phases of the Linac projects</vt:lpstr>
      <vt:lpstr>Phases of the Linac projects</vt:lpstr>
      <vt:lpstr>Phases of the Linac projects</vt:lpstr>
      <vt:lpstr>Phases of the Linac projects</vt:lpstr>
      <vt:lpstr>Phases of the Linac projects</vt:lpstr>
      <vt:lpstr>Phases of the Linac projects</vt:lpstr>
      <vt:lpstr>Phases of the Linac projects</vt:lpstr>
      <vt:lpstr>Phases of the Linac projects</vt:lpstr>
      <vt:lpstr>Master planning</vt:lpstr>
      <vt:lpstr>Safety aspects of linac projects planning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REVOL Jean-Luc</cp:lastModifiedBy>
  <cp:revision>148</cp:revision>
  <cp:lastPrinted>2025-08-20T11:26:28Z</cp:lastPrinted>
  <dcterms:created xsi:type="dcterms:W3CDTF">2024-10-03T21:23:06Z</dcterms:created>
  <dcterms:modified xsi:type="dcterms:W3CDTF">2025-08-29T07:37:00Z</dcterms:modified>
</cp:coreProperties>
</file>