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9"/>
  </p:notesMasterIdLst>
  <p:sldIdLst>
    <p:sldId id="256" r:id="rId2"/>
    <p:sldId id="273" r:id="rId3"/>
    <p:sldId id="257" r:id="rId4"/>
    <p:sldId id="274" r:id="rId5"/>
    <p:sldId id="275" r:id="rId6"/>
    <p:sldId id="276" r:id="rId7"/>
    <p:sldId id="277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46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orient="horz" pos="1026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695" userDrawn="1">
          <p15:clr>
            <a:srgbClr val="A4A3A4"/>
          </p15:clr>
        </p15:guide>
        <p15:guide id="7" pos="69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703"/>
    <a:srgbClr val="132577"/>
    <a:srgbClr val="F4F4F4"/>
    <a:srgbClr val="D1D2D4"/>
    <a:srgbClr val="B7B9BA"/>
    <a:srgbClr val="AF007C"/>
    <a:srgbClr val="0098D4"/>
    <a:srgbClr val="51A026"/>
    <a:srgbClr val="FFDD00"/>
    <a:srgbClr val="F4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34" autoAdjust="0"/>
    <p:restoredTop sz="94660"/>
  </p:normalViewPr>
  <p:slideViewPr>
    <p:cSldViewPr showGuides="1">
      <p:cViewPr varScale="1">
        <p:scale>
          <a:sx n="126" d="100"/>
          <a:sy n="126" d="100"/>
        </p:scale>
        <p:origin x="232" y="208"/>
      </p:cViewPr>
      <p:guideLst>
        <p:guide orient="horz" pos="2160"/>
        <p:guide orient="horz" pos="346"/>
        <p:guide orient="horz" pos="3974"/>
        <p:guide orient="horz" pos="1026"/>
        <p:guide pos="3840"/>
        <p:guide pos="695"/>
        <p:guide pos="69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21/08/2025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4" descr="logo_couv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5440" y="1484784"/>
            <a:ext cx="9061347" cy="360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969600" y="126000"/>
            <a:ext cx="109824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4468800" y="1098000"/>
            <a:ext cx="7483200" cy="4563248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969600" y="1098000"/>
            <a:ext cx="3432000" cy="4563248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l Low energy, space charge dominated section of 6GeV Linac l 18th Aug 2025 l S.Liuzzo et al. 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970251" y="764704"/>
            <a:ext cx="10982400" cy="5400000"/>
          </a:xfrm>
        </p:spPr>
        <p:txBody>
          <a:bodyPr/>
          <a:lstStyle>
            <a:lvl1pPr>
              <a:defRPr baseline="0"/>
            </a:lvl1pPr>
            <a:lvl2pPr>
              <a:defRPr>
                <a:solidFill>
                  <a:schemeClr val="tx1"/>
                </a:solidFill>
              </a:defRPr>
            </a:lvl2pPr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Low energy, space charge dominated section of 6GeV Linac l 18th Aug 2025 l S.Liuzzo et al. 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 Low energy, space charge dominated section of 6GeV Linac l 18th Aug 2025 l S.Liuzzo et al.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959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ESRF COLOUR PALETTE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 Low energy, space charge dominated section of 6GeV Linac l 18th Aug 2025 l S.Liuzzo et al.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2334965" y="1016733"/>
            <a:ext cx="7073403" cy="4780955"/>
            <a:chOff x="977503" y="761588"/>
            <a:chExt cx="6421177" cy="4780955"/>
          </a:xfrm>
        </p:grpSpPr>
        <p:sp>
          <p:nvSpPr>
            <p:cNvPr id="6" name="Oval 5"/>
            <p:cNvSpPr/>
            <p:nvPr/>
          </p:nvSpPr>
          <p:spPr>
            <a:xfrm>
              <a:off x="2803893" y="1812730"/>
              <a:ext cx="2628292" cy="26282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" name="Oval 6"/>
            <p:cNvSpPr/>
            <p:nvPr/>
          </p:nvSpPr>
          <p:spPr>
            <a:xfrm>
              <a:off x="4175956" y="1016392"/>
              <a:ext cx="576404" cy="576404"/>
            </a:xfrm>
            <a:prstGeom prst="ellipse">
              <a:avLst/>
            </a:prstGeom>
            <a:solidFill>
              <a:srgbClr val="ED77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8" name="Oval 7"/>
            <p:cNvSpPr/>
            <p:nvPr/>
          </p:nvSpPr>
          <p:spPr>
            <a:xfrm>
              <a:off x="5003708" y="1393465"/>
              <a:ext cx="576404" cy="576404"/>
            </a:xfrm>
            <a:prstGeom prst="ellipse">
              <a:avLst/>
            </a:prstGeom>
            <a:solidFill>
              <a:srgbClr val="F4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9" name="Oval 8"/>
            <p:cNvSpPr/>
            <p:nvPr/>
          </p:nvSpPr>
          <p:spPr>
            <a:xfrm>
              <a:off x="5507764" y="1980062"/>
              <a:ext cx="576404" cy="576404"/>
            </a:xfrm>
            <a:prstGeom prst="ellipse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" name="Oval 9"/>
            <p:cNvSpPr/>
            <p:nvPr/>
          </p:nvSpPr>
          <p:spPr>
            <a:xfrm>
              <a:off x="5688124" y="2740535"/>
              <a:ext cx="576404" cy="576404"/>
            </a:xfrm>
            <a:prstGeom prst="ellipse">
              <a:avLst/>
            </a:prstGeom>
            <a:solidFill>
              <a:srgbClr val="51A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1" name="Oval 10"/>
            <p:cNvSpPr/>
            <p:nvPr/>
          </p:nvSpPr>
          <p:spPr>
            <a:xfrm>
              <a:off x="5580282" y="3501008"/>
              <a:ext cx="576404" cy="576404"/>
            </a:xfrm>
            <a:prstGeom prst="ellipse">
              <a:avLst/>
            </a:prstGeom>
            <a:solidFill>
              <a:srgbClr val="0098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2" name="Oval 11"/>
            <p:cNvSpPr/>
            <p:nvPr/>
          </p:nvSpPr>
          <p:spPr>
            <a:xfrm>
              <a:off x="5148064" y="4169035"/>
              <a:ext cx="576404" cy="576404"/>
            </a:xfrm>
            <a:prstGeom prst="ellipse">
              <a:avLst/>
            </a:prstGeom>
            <a:solidFill>
              <a:srgbClr val="AF00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3" name="Oval 12"/>
            <p:cNvSpPr/>
            <p:nvPr/>
          </p:nvSpPr>
          <p:spPr>
            <a:xfrm>
              <a:off x="2367594" y="1709154"/>
              <a:ext cx="576404" cy="576404"/>
            </a:xfrm>
            <a:prstGeom prst="ellipse">
              <a:avLst/>
            </a:prstGeom>
            <a:solidFill>
              <a:srgbClr val="132577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4" name="Oval 13"/>
            <p:cNvSpPr/>
            <p:nvPr/>
          </p:nvSpPr>
          <p:spPr>
            <a:xfrm>
              <a:off x="2079392" y="2433493"/>
              <a:ext cx="576404" cy="576404"/>
            </a:xfrm>
            <a:prstGeom prst="ellipse">
              <a:avLst/>
            </a:prstGeom>
            <a:solidFill>
              <a:srgbClr val="13257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5" name="Oval 14"/>
            <p:cNvSpPr/>
            <p:nvPr/>
          </p:nvSpPr>
          <p:spPr>
            <a:xfrm>
              <a:off x="3491370" y="4689140"/>
              <a:ext cx="576404" cy="576404"/>
            </a:xfrm>
            <a:prstGeom prst="ellipse">
              <a:avLst/>
            </a:prstGeom>
            <a:solidFill>
              <a:srgbClr val="B7B9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6" name="Oval 15"/>
            <p:cNvSpPr/>
            <p:nvPr/>
          </p:nvSpPr>
          <p:spPr>
            <a:xfrm>
              <a:off x="2706262" y="4329100"/>
              <a:ext cx="576404" cy="576404"/>
            </a:xfrm>
            <a:prstGeom prst="ellipse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7" name="Oval 16"/>
            <p:cNvSpPr/>
            <p:nvPr/>
          </p:nvSpPr>
          <p:spPr>
            <a:xfrm>
              <a:off x="2113415" y="3746995"/>
              <a:ext cx="576404" cy="576404"/>
            </a:xfrm>
            <a:prstGeom prst="ellipse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45461" y="3053707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chemeClr val="bg1"/>
                  </a:solidFill>
                </a:rPr>
                <a:t>R019G037B119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39537" y="761588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R237G119B003</a:t>
              </a:r>
              <a:endParaRPr lang="en-GB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73712" y="116293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R244G163B000</a:t>
              </a:r>
              <a:endParaRPr lang="en-GB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95966" y="1756869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R255G221B000</a:t>
              </a:r>
              <a:endParaRPr lang="en-GB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84168" y="257054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R081G160B038</a:t>
              </a:r>
              <a:endParaRPr lang="en-GB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84168" y="3409385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R000G152B212</a:t>
              </a:r>
              <a:endParaRPr lang="en-GB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77172" y="4159448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R175G000B124</a:t>
              </a:r>
              <a:endParaRPr lang="en-GB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12568" y="1497250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ESRF </a:t>
              </a:r>
              <a:r>
                <a:rPr lang="fr-FR" sz="1200" dirty="0" err="1"/>
                <a:t>blue</a:t>
              </a:r>
              <a:r>
                <a:rPr lang="fr-FR" sz="1200" dirty="0"/>
                <a:t> 75%</a:t>
              </a:r>
              <a:endParaRPr lang="en-GB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77503" y="227946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ESRF </a:t>
              </a:r>
              <a:r>
                <a:rPr lang="fr-FR" sz="1200" dirty="0" err="1"/>
                <a:t>blue</a:t>
              </a:r>
              <a:r>
                <a:rPr lang="fr-FR" sz="1200" dirty="0"/>
                <a:t> 50%</a:t>
              </a:r>
              <a:endParaRPr lang="en-GB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78263" y="5265544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R183G185B186</a:t>
              </a:r>
              <a:endParaRPr lang="en-GB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68154" y="4899336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R209G210B212</a:t>
              </a:r>
              <a:endParaRPr lang="en-GB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38010" y="431192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R244G244B244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485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52000" y="6210000"/>
            <a:ext cx="2634592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69600" y="126000"/>
            <a:ext cx="109824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fr-FR" dirty="0"/>
              <a:t>CLICK TO MODIFY THE STYLE OF THE 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69600" y="764704"/>
            <a:ext cx="10982400" cy="54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</a:t>
            </a:r>
            <a:r>
              <a:rPr lang="fr-FR" dirty="0" err="1"/>
              <a:t>attributes</a:t>
            </a:r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959429" y="6483350"/>
            <a:ext cx="8160000" cy="2124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l Low energy, space charge dominated section of 6GeV Linac l 18th Aug 2025 l S.Liuzzo et al.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39350" y="6483438"/>
            <a:ext cx="551412" cy="212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40000" y="126000"/>
            <a:ext cx="6624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0" name="Image 8" descr="logo_texte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9552000" y="6210000"/>
            <a:ext cx="2634592" cy="64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40000" y="126000"/>
            <a:ext cx="6624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1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 baseline="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accent6"/>
        </a:buClr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84" userDrawn="1">
          <p15:clr>
            <a:srgbClr val="F26B43"/>
          </p15:clr>
        </p15:guide>
        <p15:guide id="2" pos="151" userDrawn="1">
          <p15:clr>
            <a:srgbClr val="F26B43"/>
          </p15:clr>
        </p15:guide>
        <p15:guide id="3" orient="horz" pos="482" userDrawn="1">
          <p15:clr>
            <a:srgbClr val="F26B43"/>
          </p15:clr>
        </p15:guide>
        <p15:guide id="4" pos="604" userDrawn="1">
          <p15:clr>
            <a:srgbClr val="F26B43"/>
          </p15:clr>
        </p15:guide>
        <p15:guide id="5" pos="7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overleaf.com/7899755955tmcgtsjgcdkt#10571a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BCB9A3-2932-5C47-A9E5-0B9E3C482BD3}"/>
              </a:ext>
            </a:extLst>
          </p:cNvPr>
          <p:cNvSpPr txBox="1"/>
          <p:nvPr/>
        </p:nvSpPr>
        <p:spPr>
          <a:xfrm>
            <a:off x="407368" y="192205"/>
            <a:ext cx="11521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err="1"/>
              <a:t>S.Liuzzo</a:t>
            </a:r>
            <a:r>
              <a:rPr lang="en-US" sz="1200" u="sng" dirty="0"/>
              <a:t> </a:t>
            </a:r>
            <a:r>
              <a:rPr lang="en-US" sz="1200" dirty="0"/>
              <a:t>on behalf of the COLD project team: </a:t>
            </a:r>
          </a:p>
          <a:p>
            <a:r>
              <a:rPr lang="en-US" sz="1200" dirty="0" err="1"/>
              <a:t>A.D’Elia</a:t>
            </a:r>
            <a:r>
              <a:rPr lang="en-US" sz="1200" dirty="0"/>
              <a:t>, </a:t>
            </a:r>
            <a:r>
              <a:rPr lang="en-US" sz="1200" dirty="0" err="1"/>
              <a:t>P.Borwiec</a:t>
            </a:r>
            <a:r>
              <a:rPr lang="en-US" sz="1200" dirty="0"/>
              <a:t>, </a:t>
            </a:r>
            <a:r>
              <a:rPr lang="en-US" sz="1200" dirty="0" err="1"/>
              <a:t>V.Serriere</a:t>
            </a:r>
            <a:r>
              <a:rPr lang="en-US" sz="1200" dirty="0"/>
              <a:t>, </a:t>
            </a:r>
            <a:r>
              <a:rPr lang="en-US" sz="1200" dirty="0" err="1"/>
              <a:t>M.Dubrulle</a:t>
            </a:r>
            <a:r>
              <a:rPr lang="en-US" sz="1200" dirty="0"/>
              <a:t>, </a:t>
            </a:r>
            <a:r>
              <a:rPr lang="en-US" sz="1200" dirty="0" err="1"/>
              <a:t>M.Morati</a:t>
            </a:r>
            <a:r>
              <a:rPr lang="en-US" sz="1200" dirty="0"/>
              <a:t>, </a:t>
            </a:r>
            <a:r>
              <a:rPr lang="en-US" sz="1200" dirty="0" err="1"/>
              <a:t>S.White</a:t>
            </a:r>
            <a:r>
              <a:rPr lang="en-US" sz="1200" dirty="0"/>
              <a:t>, F. Ewald, </a:t>
            </a:r>
            <a:r>
              <a:rPr lang="en-US" sz="1200" dirty="0" err="1"/>
              <a:t>N.Benoist</a:t>
            </a:r>
            <a:r>
              <a:rPr lang="en-US" sz="1200" dirty="0"/>
              <a:t>, </a:t>
            </a:r>
            <a:r>
              <a:rPr lang="en-US" sz="1200" dirty="0" err="1"/>
              <a:t>K.Scheidt</a:t>
            </a:r>
            <a:r>
              <a:rPr lang="en-US" sz="1200" dirty="0"/>
              <a:t>, </a:t>
            </a:r>
            <a:r>
              <a:rPr lang="en-US" sz="1200" dirty="0" err="1"/>
              <a:t>B.Roche</a:t>
            </a:r>
            <a:r>
              <a:rPr lang="en-US" sz="1200" dirty="0"/>
              <a:t>, </a:t>
            </a:r>
            <a:r>
              <a:rPr lang="en-US" sz="1200" dirty="0" err="1"/>
              <a:t>C.Benabderrahmane</a:t>
            </a:r>
            <a:r>
              <a:rPr lang="en-US" sz="1200" dirty="0"/>
              <a:t>,  G. Le </a:t>
            </a:r>
            <a:r>
              <a:rPr lang="en-US" sz="1200" dirty="0" err="1"/>
              <a:t>Bec</a:t>
            </a:r>
            <a:r>
              <a:rPr lang="en-US" sz="1200" dirty="0"/>
              <a:t>, </a:t>
            </a:r>
            <a:r>
              <a:rPr lang="en-US" sz="1200" dirty="0" err="1"/>
              <a:t>R.Bourtenbourg</a:t>
            </a:r>
            <a:r>
              <a:rPr lang="en-US" sz="1200" dirty="0"/>
              <a:t>, J.-L. Pons, D. Martin, B. </a:t>
            </a:r>
            <a:r>
              <a:rPr lang="en-US" sz="1200" dirty="0" err="1"/>
              <a:t>Pelissier</a:t>
            </a:r>
            <a:r>
              <a:rPr lang="en-US" sz="1200" dirty="0"/>
              <a:t>, </a:t>
            </a:r>
            <a:r>
              <a:rPr lang="en-US" sz="1200" dirty="0" err="1"/>
              <a:t>L.Eybert</a:t>
            </a:r>
            <a:r>
              <a:rPr lang="en-US" sz="1200" dirty="0"/>
              <a:t>, </a:t>
            </a:r>
            <a:r>
              <a:rPr lang="en-US" sz="1200" dirty="0" err="1"/>
              <a:t>T.Brochard</a:t>
            </a:r>
            <a:r>
              <a:rPr lang="en-US" sz="1200" dirty="0"/>
              <a:t>, </a:t>
            </a:r>
            <a:r>
              <a:rPr lang="en-US" sz="1200" dirty="0" err="1"/>
              <a:t>C.Maccarrone</a:t>
            </a:r>
            <a:r>
              <a:rPr lang="en-US" sz="1200" dirty="0"/>
              <a:t>, J.-L. </a:t>
            </a:r>
            <a:r>
              <a:rPr lang="en-US" sz="1200" dirty="0" err="1"/>
              <a:t>Revol</a:t>
            </a:r>
            <a:r>
              <a:rPr lang="en-US" sz="1200" dirty="0"/>
              <a:t>, </a:t>
            </a:r>
            <a:r>
              <a:rPr lang="en-US" sz="1200" dirty="0" err="1"/>
              <a:t>B.Joly</a:t>
            </a:r>
            <a:r>
              <a:rPr lang="en-US" sz="1200" dirty="0"/>
              <a:t>, </a:t>
            </a:r>
            <a:r>
              <a:rPr lang="en-US" sz="1200" dirty="0" err="1"/>
              <a:t>Y.Gouez</a:t>
            </a:r>
            <a:r>
              <a:rPr lang="en-US" sz="1200" dirty="0"/>
              <a:t>, H. Pedroso Marques, </a:t>
            </a:r>
            <a:r>
              <a:rPr lang="en-US" sz="1200" dirty="0" err="1"/>
              <a:t>P.Colomp</a:t>
            </a:r>
            <a:r>
              <a:rPr lang="en-US" sz="1200" dirty="0"/>
              <a:t>, </a:t>
            </a:r>
            <a:r>
              <a:rPr lang="en-US" sz="1200" dirty="0" err="1"/>
              <a:t>A.Dely</a:t>
            </a:r>
            <a:r>
              <a:rPr lang="en-US" sz="1200" dirty="0"/>
              <a:t>, </a:t>
            </a:r>
            <a:r>
              <a:rPr lang="en-US" sz="1200" dirty="0" err="1"/>
              <a:t>Q.Qin</a:t>
            </a:r>
            <a:endParaRPr lang="en-US" sz="1200" dirty="0"/>
          </a:p>
          <a:p>
            <a:r>
              <a:rPr lang="en-US" sz="1200" dirty="0"/>
              <a:t>International collaborators</a:t>
            </a:r>
          </a:p>
          <a:p>
            <a:r>
              <a:rPr lang="en-US" sz="1200" dirty="0" err="1"/>
              <a:t>E.Nanni</a:t>
            </a:r>
            <a:r>
              <a:rPr lang="en-US" sz="1200" dirty="0"/>
              <a:t>, </a:t>
            </a:r>
            <a:r>
              <a:rPr lang="en-US" sz="1200" dirty="0" err="1"/>
              <a:t>A.Dhar</a:t>
            </a:r>
            <a:r>
              <a:rPr lang="en-US" sz="1200" dirty="0"/>
              <a:t>, W.-H. Tan, </a:t>
            </a:r>
            <a:r>
              <a:rPr lang="en-US" sz="1200" dirty="0" err="1"/>
              <a:t>G.Aymar</a:t>
            </a:r>
            <a:r>
              <a:rPr lang="en-US" sz="1200" dirty="0"/>
              <a:t> (SLAC), </a:t>
            </a:r>
          </a:p>
          <a:p>
            <a:r>
              <a:rPr lang="en-US" sz="1200" u="sng" dirty="0" err="1"/>
              <a:t>A.Latina</a:t>
            </a:r>
            <a:r>
              <a:rPr lang="en-US" sz="1200" dirty="0"/>
              <a:t> (CERN), </a:t>
            </a:r>
          </a:p>
          <a:p>
            <a:r>
              <a:rPr lang="en-US" sz="1200" dirty="0" err="1"/>
              <a:t>D.Alesini</a:t>
            </a:r>
            <a:r>
              <a:rPr lang="en-US" sz="1200" dirty="0"/>
              <a:t>, </a:t>
            </a:r>
            <a:r>
              <a:rPr lang="en-US" sz="1200" dirty="0" err="1"/>
              <a:t>F.Cardelli</a:t>
            </a:r>
            <a:r>
              <a:rPr lang="en-US" sz="1200" dirty="0"/>
              <a:t>, </a:t>
            </a:r>
            <a:r>
              <a:rPr lang="en-US" sz="1200" dirty="0" err="1"/>
              <a:t>A.Giribono</a:t>
            </a:r>
            <a:r>
              <a:rPr lang="en-US" sz="1200" dirty="0"/>
              <a:t>, </a:t>
            </a:r>
            <a:r>
              <a:rPr lang="en-US" sz="1200" dirty="0" err="1"/>
              <a:t>C.Vaccarezza</a:t>
            </a:r>
            <a:r>
              <a:rPr lang="en-US" sz="1200" dirty="0"/>
              <a:t>, </a:t>
            </a:r>
            <a:r>
              <a:rPr lang="en-US" sz="1200" dirty="0" err="1"/>
              <a:t>G.Silvi</a:t>
            </a:r>
            <a:r>
              <a:rPr lang="en-US" sz="1200" dirty="0"/>
              <a:t> (LNF), </a:t>
            </a:r>
          </a:p>
          <a:p>
            <a:r>
              <a:rPr lang="en-US" sz="1200" dirty="0" err="1"/>
              <a:t>M.Andorf</a:t>
            </a:r>
            <a:r>
              <a:rPr lang="en-US" sz="1200" dirty="0"/>
              <a:t>, </a:t>
            </a:r>
            <a:r>
              <a:rPr lang="en-US" sz="1200" dirty="0" err="1"/>
              <a:t>J.Maxson</a:t>
            </a:r>
            <a:r>
              <a:rPr lang="en-US" sz="1200" dirty="0"/>
              <a:t> (Cornell), </a:t>
            </a:r>
          </a:p>
          <a:p>
            <a:r>
              <a:rPr lang="en-US" sz="1200" dirty="0" err="1"/>
              <a:t>P.Craievich</a:t>
            </a:r>
            <a:r>
              <a:rPr lang="en-US" sz="1200" dirty="0"/>
              <a:t>, </a:t>
            </a:r>
            <a:r>
              <a:rPr lang="en-US" sz="1200" dirty="0" err="1"/>
              <a:t>R.Zennaro</a:t>
            </a:r>
            <a:r>
              <a:rPr lang="en-US" sz="1200" dirty="0"/>
              <a:t> (PSI)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4DCCAF-8220-A64F-B1B4-179DBAB9CE80}"/>
              </a:ext>
            </a:extLst>
          </p:cNvPr>
          <p:cNvSpPr txBox="1"/>
          <p:nvPr/>
        </p:nvSpPr>
        <p:spPr>
          <a:xfrm>
            <a:off x="2711624" y="4005064"/>
            <a:ext cx="6759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Low energy, space charge dominated section of 6GeV </a:t>
            </a:r>
            <a:r>
              <a:rPr lang="en-US" b="1" dirty="0" err="1">
                <a:solidFill>
                  <a:schemeClr val="accent2"/>
                </a:solidFill>
              </a:rPr>
              <a:t>Linac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>
                <a:solidFill>
                  <a:schemeClr val="accent2"/>
                </a:solidFill>
              </a:rPr>
              <a:t>Gun parameters vs emittance and bunch length</a:t>
            </a:r>
          </a:p>
        </p:txBody>
      </p:sp>
    </p:spTree>
    <p:extLst>
      <p:ext uri="{BB962C8B-B14F-4D97-AF65-F5344CB8AC3E}">
        <p14:creationId xmlns:p14="http://schemas.microsoft.com/office/powerpoint/2010/main" val="456492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DBC7E-691A-D040-8A3F-DC89C5077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table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A4E0CB4-18E0-9647-9477-B0A07C94A4F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959428" y="711046"/>
          <a:ext cx="10992570" cy="3753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196">
                  <a:extLst>
                    <a:ext uri="{9D8B030D-6E8A-4147-A177-3AD203B41FA5}">
                      <a16:colId xmlns:a16="http://schemas.microsoft.com/office/drawing/2014/main" val="1978032913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30038911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96349786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39339164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630407966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3388756945"/>
                    </a:ext>
                  </a:extLst>
                </a:gridCol>
                <a:gridCol w="1895558">
                  <a:extLst>
                    <a:ext uri="{9D8B030D-6E8A-4147-A177-3AD203B41FA5}">
                      <a16:colId xmlns:a16="http://schemas.microsoft.com/office/drawing/2014/main" val="2724801905"/>
                    </a:ext>
                  </a:extLst>
                </a:gridCol>
              </a:tblGrid>
              <a:tr h="341231">
                <a:tc>
                  <a:txBody>
                    <a:bodyPr/>
                    <a:lstStyle/>
                    <a:p>
                      <a:r>
                        <a:rPr lang="en-US" sz="1600" dirty="0"/>
                        <a:t>Configuration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Solenoid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Emittance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Bunch length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074904"/>
                  </a:ext>
                </a:extLst>
              </a:tr>
              <a:tr h="34123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Target: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~ 5 mm </a:t>
                      </a:r>
                      <a:r>
                        <a:rPr lang="en-US" sz="1600" dirty="0" err="1">
                          <a:solidFill>
                            <a:schemeClr val="bg2"/>
                          </a:solidFill>
                        </a:rPr>
                        <a:t>mrad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0.6 </a:t>
                      </a:r>
                      <a:r>
                        <a:rPr lang="en-US" sz="1600" dirty="0" err="1">
                          <a:solidFill>
                            <a:schemeClr val="bg2"/>
                          </a:solidFill>
                        </a:rPr>
                        <a:t>ps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343190"/>
                  </a:ext>
                </a:extLst>
              </a:tr>
              <a:tr h="341231">
                <a:tc>
                  <a:txBody>
                    <a:bodyPr/>
                    <a:lstStyle/>
                    <a:p>
                      <a:r>
                        <a:rPr lang="en-US" sz="1600" dirty="0"/>
                        <a:t>G-S-S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SPARC 120MV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0.29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4.3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16 mm </a:t>
                      </a:r>
                      <a:r>
                        <a:rPr lang="en-US" sz="1600" dirty="0" err="1"/>
                        <a:t>mrad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1.6 </a:t>
                      </a:r>
                      <a:r>
                        <a:rPr lang="en-US" sz="1600" dirty="0" err="1"/>
                        <a:t>ps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657716"/>
                  </a:ext>
                </a:extLst>
              </a:tr>
              <a:tr h="341231">
                <a:tc>
                  <a:txBody>
                    <a:bodyPr/>
                    <a:lstStyle/>
                    <a:p>
                      <a:r>
                        <a:rPr lang="en-US" sz="1600" dirty="0"/>
                        <a:t>G-C-C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SPARC 120MV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0.30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4.3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15 mm </a:t>
                      </a:r>
                      <a:r>
                        <a:rPr lang="en-US" sz="1600" dirty="0" err="1"/>
                        <a:t>mrad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1.7 </a:t>
                      </a:r>
                      <a:r>
                        <a:rPr lang="en-US" sz="1600" dirty="0" err="1"/>
                        <a:t>ps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264165"/>
                  </a:ext>
                </a:extLst>
              </a:tr>
              <a:tr h="341231">
                <a:tc>
                  <a:txBody>
                    <a:bodyPr/>
                    <a:lstStyle/>
                    <a:p>
                      <a:r>
                        <a:rPr lang="en-US" sz="1600" dirty="0"/>
                        <a:t>G-C-C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SPARC 160MV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0.38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4.3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12.0 mm </a:t>
                      </a:r>
                      <a:r>
                        <a:rPr lang="en-US" sz="1600" dirty="0" err="1"/>
                        <a:t>mrad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1.0 </a:t>
                      </a:r>
                      <a:r>
                        <a:rPr lang="en-US" sz="1600" dirty="0" err="1"/>
                        <a:t>ps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006908"/>
                  </a:ext>
                </a:extLst>
              </a:tr>
              <a:tr h="34123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G-C-C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SPARC 250MV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0.55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4.3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6.0 mm </a:t>
                      </a:r>
                      <a:r>
                        <a:rPr lang="en-US" sz="1600" dirty="0" err="1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mrad</a:t>
                      </a:r>
                      <a:endParaRPr lang="en-US" sz="1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0.5 </a:t>
                      </a:r>
                      <a:r>
                        <a:rPr lang="en-US" sz="1600" dirty="0" err="1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ps</a:t>
                      </a:r>
                      <a:endParaRPr lang="en-US" sz="1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802708"/>
                  </a:ext>
                </a:extLst>
              </a:tr>
              <a:tr h="341231">
                <a:tc>
                  <a:txBody>
                    <a:bodyPr/>
                    <a:lstStyle/>
                    <a:p>
                      <a:r>
                        <a:rPr lang="en-US" sz="1600" dirty="0"/>
                        <a:t>G-S(</a:t>
                      </a:r>
                      <a:r>
                        <a:rPr lang="en-US" sz="1600" dirty="0" err="1"/>
                        <a:t>v.b</a:t>
                      </a:r>
                      <a:r>
                        <a:rPr lang="en-US" sz="1600" dirty="0"/>
                        <a:t>.)-C-C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SPARC 120MV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0.28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6.0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14.0 mm </a:t>
                      </a:r>
                      <a:r>
                        <a:rPr lang="en-US" sz="1600" dirty="0" err="1"/>
                        <a:t>mrad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1.2 </a:t>
                      </a:r>
                      <a:r>
                        <a:rPr lang="en-US" sz="1600" dirty="0" err="1"/>
                        <a:t>ps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509174"/>
                  </a:ext>
                </a:extLst>
              </a:tr>
              <a:tr h="341231">
                <a:tc>
                  <a:txBody>
                    <a:bodyPr/>
                    <a:lstStyle/>
                    <a:p>
                      <a:r>
                        <a:rPr lang="en-US" sz="1600" dirty="0"/>
                        <a:t>G-C-C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CLEAR 100MV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0.32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4.3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17.7 mm </a:t>
                      </a:r>
                      <a:r>
                        <a:rPr lang="en-US" sz="1600" dirty="0" err="1"/>
                        <a:t>mrad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1.7 </a:t>
                      </a:r>
                      <a:r>
                        <a:rPr lang="en-US" sz="1600" dirty="0" err="1"/>
                        <a:t>ps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739089"/>
                  </a:ext>
                </a:extLst>
              </a:tr>
              <a:tr h="341231">
                <a:tc>
                  <a:txBody>
                    <a:bodyPr/>
                    <a:lstStyle/>
                    <a:p>
                      <a:r>
                        <a:rPr lang="en-US" sz="1600" dirty="0"/>
                        <a:t>G-C-C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CLEAR 120MV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0.37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160 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4.3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10.5 mm </a:t>
                      </a:r>
                      <a:r>
                        <a:rPr lang="en-US" sz="1600" dirty="0" err="1"/>
                        <a:t>mrad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 </a:t>
                      </a:r>
                      <a:r>
                        <a:rPr lang="en-US" sz="1600" dirty="0" err="1"/>
                        <a:t>ps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098915"/>
                  </a:ext>
                </a:extLst>
              </a:tr>
              <a:tr h="341231">
                <a:tc>
                  <a:txBody>
                    <a:bodyPr/>
                    <a:lstStyle/>
                    <a:p>
                      <a:r>
                        <a:rPr lang="en-US" sz="1600" dirty="0"/>
                        <a:t>G-S-S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CLEAR 120MV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0.37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162 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4.3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7.6 mm </a:t>
                      </a:r>
                      <a:r>
                        <a:rPr lang="en-US" sz="1600" dirty="0" err="1"/>
                        <a:t>mrad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 </a:t>
                      </a:r>
                      <a:r>
                        <a:rPr lang="en-US" sz="1600" dirty="0" err="1"/>
                        <a:t>ps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501563"/>
                  </a:ext>
                </a:extLst>
              </a:tr>
              <a:tr h="341231">
                <a:tc>
                  <a:txBody>
                    <a:bodyPr/>
                    <a:lstStyle/>
                    <a:p>
                      <a:r>
                        <a:rPr lang="en-US" sz="1600" dirty="0"/>
                        <a:t>G-S(</a:t>
                      </a:r>
                      <a:r>
                        <a:rPr lang="en-US" sz="1600" dirty="0" err="1"/>
                        <a:t>v.b</a:t>
                      </a:r>
                      <a:r>
                        <a:rPr lang="en-US" sz="1600" dirty="0"/>
                        <a:t>.)-S-S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CLEAR 120MV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0.37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170 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6.0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7.6 mm </a:t>
                      </a:r>
                      <a:r>
                        <a:rPr lang="en-US" sz="1600" dirty="0" err="1"/>
                        <a:t>mrad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1.15ps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36227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C813B-158E-2242-B135-056516FB30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E1D15-F2C3-CA40-8631-68B432B5F2F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Low energy, space charge dominated section of 6GeV Linac l 18th Aug 2025 l S.Liuzzo et al. </a:t>
            </a:r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DB5894-7413-6746-8C26-A64A208836A4}"/>
              </a:ext>
            </a:extLst>
          </p:cNvPr>
          <p:cNvSpPr txBox="1"/>
          <p:nvPr/>
        </p:nvSpPr>
        <p:spPr>
          <a:xfrm>
            <a:off x="959428" y="4566027"/>
            <a:ext cx="23936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Common features:</a:t>
            </a:r>
          </a:p>
          <a:p>
            <a:r>
              <a:rPr lang="en-US" sz="1600" dirty="0"/>
              <a:t>700pC</a:t>
            </a:r>
          </a:p>
          <a:p>
            <a:r>
              <a:rPr lang="en-US" sz="1600" dirty="0"/>
              <a:t>Cu cathode</a:t>
            </a:r>
          </a:p>
          <a:p>
            <a:r>
              <a:rPr lang="en-US" sz="1600" dirty="0" err="1">
                <a:latin typeface="Symbol" pitchFamily="2" charset="2"/>
              </a:rPr>
              <a:t>s</a:t>
            </a:r>
            <a:r>
              <a:rPr lang="en-US" sz="1600" baseline="-25000" dirty="0" err="1"/>
              <a:t>r</a:t>
            </a:r>
            <a:r>
              <a:rPr lang="en-US" sz="1600" dirty="0"/>
              <a:t> = 0.3 mm (uniform)</a:t>
            </a:r>
          </a:p>
          <a:p>
            <a:r>
              <a:rPr lang="en-US" sz="1600" dirty="0" err="1">
                <a:latin typeface="Symbol" pitchFamily="2" charset="2"/>
              </a:rPr>
              <a:t>s</a:t>
            </a:r>
            <a:r>
              <a:rPr lang="en-US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/>
              <a:t> = 0.2 </a:t>
            </a:r>
            <a:r>
              <a:rPr lang="en-US" sz="1600" dirty="0" err="1"/>
              <a:t>ps</a:t>
            </a:r>
            <a:r>
              <a:rPr lang="en-US" sz="1600" dirty="0"/>
              <a:t> (gaussian)</a:t>
            </a:r>
          </a:p>
          <a:p>
            <a:r>
              <a:rPr lang="en-US" sz="1600" dirty="0" err="1"/>
              <a:t>E</a:t>
            </a:r>
            <a:r>
              <a:rPr lang="en-US" sz="1600" baseline="-25000" dirty="0" err="1"/>
              <a:t>z</a:t>
            </a:r>
            <a:r>
              <a:rPr lang="en-US" sz="1600" dirty="0"/>
              <a:t> S band = 130.7MV/m</a:t>
            </a:r>
          </a:p>
          <a:p>
            <a:r>
              <a:rPr lang="en-US" sz="1600" dirty="0" err="1"/>
              <a:t>E</a:t>
            </a:r>
            <a:r>
              <a:rPr lang="en-US" sz="1600" baseline="-25000" dirty="0" err="1"/>
              <a:t>z</a:t>
            </a:r>
            <a:r>
              <a:rPr lang="en-US" sz="1600" dirty="0"/>
              <a:t> C band = 135.0MV/m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5A7B48-7E36-A249-BAC7-27A3E1D4346A}"/>
              </a:ext>
            </a:extLst>
          </p:cNvPr>
          <p:cNvSpPr txBox="1"/>
          <p:nvPr/>
        </p:nvSpPr>
        <p:spPr>
          <a:xfrm>
            <a:off x="3976508" y="4594994"/>
            <a:ext cx="607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 be with updated field maps, 1.3ps will be acceptable.</a:t>
            </a:r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B7CCE3BE-C897-5841-98DA-0D2CC3CEA457}"/>
              </a:ext>
            </a:extLst>
          </p:cNvPr>
          <p:cNvSpPr/>
          <p:nvPr/>
        </p:nvSpPr>
        <p:spPr>
          <a:xfrm rot="5400000">
            <a:off x="467548" y="3754180"/>
            <a:ext cx="361184" cy="286888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D14190-BA8E-1547-8413-FB7759A8F582}"/>
              </a:ext>
            </a:extLst>
          </p:cNvPr>
          <p:cNvSpPr txBox="1"/>
          <p:nvPr/>
        </p:nvSpPr>
        <p:spPr>
          <a:xfrm>
            <a:off x="4007768" y="4968569"/>
            <a:ext cx="7810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S-band structures produce lower emittance, and reach same final energy</a:t>
            </a:r>
            <a:r>
              <a:rPr lang="en-US" b="1" dirty="0"/>
              <a:t>.</a:t>
            </a:r>
          </a:p>
          <a:p>
            <a:r>
              <a:rPr lang="en-US" dirty="0"/>
              <a:t>Increasing gun voltage seems more “efficient” then using velocity bunching.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3C57E6-DA83-2A45-8C41-A52A414C4169}"/>
              </a:ext>
            </a:extLst>
          </p:cNvPr>
          <p:cNvSpPr txBox="1"/>
          <p:nvPr/>
        </p:nvSpPr>
        <p:spPr>
          <a:xfrm>
            <a:off x="428133" y="1700808"/>
            <a:ext cx="6078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COLD</a:t>
            </a:r>
          </a:p>
          <a:p>
            <a:r>
              <a:rPr lang="en-US" sz="1100" dirty="0"/>
              <a:t>project</a:t>
            </a:r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09F6CEBF-5B1F-3B48-9F12-62197C619562}"/>
              </a:ext>
            </a:extLst>
          </p:cNvPr>
          <p:cNvSpPr/>
          <p:nvPr/>
        </p:nvSpPr>
        <p:spPr>
          <a:xfrm rot="5400000">
            <a:off x="104097" y="1772807"/>
            <a:ext cx="361184" cy="286888"/>
          </a:xfrm>
          <a:prstGeom prst="triangl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66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D307F1E-FCDD-F248-B97B-7DFABA598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SwissFEL</a:t>
            </a:r>
            <a:r>
              <a:rPr lang="en-US" dirty="0"/>
              <a:t> generator file for RF-Track from </a:t>
            </a:r>
            <a:r>
              <a:rPr lang="en-US" dirty="0" err="1"/>
              <a:t>A.Latina</a:t>
            </a:r>
            <a:r>
              <a:rPr lang="en-US" dirty="0"/>
              <a:t> (CERN)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39BFE6-2C05-9A48-AF68-A67F840C62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9B3D0-62CC-0C4D-AE98-33DD274020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Low energy, space charge dominated section of 6GeV Linac l 18th Aug 2025 l S.Liuzzo et al. </a:t>
            </a:r>
            <a:endParaRPr lang="fr-F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38D8B5-09D0-D84E-8779-69E0CB9C6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0" y="836712"/>
            <a:ext cx="1651000" cy="3403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E617EE-5183-5947-9B17-D5F1C4E26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000" y="836712"/>
            <a:ext cx="2413000" cy="4254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3185808-55E1-B448-A238-E5E25D5B2657}"/>
              </a:ext>
            </a:extLst>
          </p:cNvPr>
          <p:cNvSpPr txBox="1"/>
          <p:nvPr/>
        </p:nvSpPr>
        <p:spPr>
          <a:xfrm>
            <a:off x="407368" y="6114018"/>
            <a:ext cx="2245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SPARC-120MV-C-C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B767396-F7A0-4541-A1E8-D9D07C38CE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151" y="924849"/>
            <a:ext cx="3628849" cy="366626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AEA8129-CB74-A743-808F-9157A52BE567}"/>
              </a:ext>
            </a:extLst>
          </p:cNvPr>
          <p:cNvSpPr txBox="1"/>
          <p:nvPr/>
        </p:nvSpPr>
        <p:spPr>
          <a:xfrm>
            <a:off x="7896200" y="4774376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 </a:t>
            </a:r>
            <a:r>
              <a:rPr lang="en-US" dirty="0" err="1"/>
              <a:t>mm.mrad</a:t>
            </a:r>
            <a:endParaRPr lang="en-US" dirty="0"/>
          </a:p>
          <a:p>
            <a:r>
              <a:rPr lang="en-US" dirty="0"/>
              <a:t>2.0 </a:t>
            </a:r>
            <a:r>
              <a:rPr lang="en-US" dirty="0" err="1"/>
              <a:t>ps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A5725E-8CB0-C143-AC9A-53DE51957FF7}"/>
              </a:ext>
            </a:extLst>
          </p:cNvPr>
          <p:cNvSpPr txBox="1"/>
          <p:nvPr/>
        </p:nvSpPr>
        <p:spPr>
          <a:xfrm>
            <a:off x="5687286" y="6326506"/>
            <a:ext cx="4074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emit_4D from RF-Track, instead of 6D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110AE62-D505-6F44-91E8-7AED5E7F80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52" y="924849"/>
            <a:ext cx="3734640" cy="375369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3A03DD1-A714-A449-B513-D7A88943BB30}"/>
              </a:ext>
            </a:extLst>
          </p:cNvPr>
          <p:cNvSpPr txBox="1"/>
          <p:nvPr/>
        </p:nvSpPr>
        <p:spPr>
          <a:xfrm>
            <a:off x="3791744" y="4780048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4.3 </a:t>
            </a:r>
            <a:r>
              <a:rPr lang="en-US" dirty="0" err="1"/>
              <a:t>mm.mrad</a:t>
            </a:r>
            <a:endParaRPr lang="en-US" dirty="0"/>
          </a:p>
          <a:p>
            <a:r>
              <a:rPr lang="en-US" dirty="0"/>
              <a:t>2.3 </a:t>
            </a:r>
            <a:r>
              <a:rPr lang="en-US" dirty="0" err="1"/>
              <a:t>ps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22AF67E-F0EA-1E49-8FC1-2BA0F492796C}"/>
              </a:ext>
            </a:extLst>
          </p:cNvPr>
          <p:cNvSpPr/>
          <p:nvPr/>
        </p:nvSpPr>
        <p:spPr>
          <a:xfrm>
            <a:off x="1991429" y="4618346"/>
            <a:ext cx="17283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'</a:t>
            </a:r>
            <a:r>
              <a:rPr lang="en-US" sz="1200" dirty="0" err="1"/>
              <a:t>Bz</a:t>
            </a:r>
            <a:r>
              <a:rPr lang="en-US" sz="1200" dirty="0"/>
              <a:t>': 0.29, </a:t>
            </a:r>
          </a:p>
          <a:p>
            <a:r>
              <a:rPr lang="en-US" sz="1200" dirty="0"/>
              <a:t>'</a:t>
            </a:r>
            <a:r>
              <a:rPr lang="en-US" sz="1200" dirty="0" err="1"/>
              <a:t>DriftGunStruct</a:t>
            </a:r>
            <a:r>
              <a:rPr lang="en-US" sz="1200" dirty="0"/>
              <a:t>': 0.98, </a:t>
            </a:r>
          </a:p>
          <a:p>
            <a:r>
              <a:rPr lang="en-US" sz="1200" dirty="0"/>
              <a:t>'PHID': 113.85, </a:t>
            </a:r>
          </a:p>
          <a:p>
            <a:r>
              <a:rPr lang="en-US" sz="1200" dirty="0"/>
              <a:t>'</a:t>
            </a:r>
            <a:r>
              <a:rPr lang="en-US" sz="1200" dirty="0" err="1"/>
              <a:t>sigr</a:t>
            </a:r>
            <a:r>
              <a:rPr lang="en-US" sz="1200" dirty="0"/>
              <a:t>': 0.375, </a:t>
            </a:r>
          </a:p>
          <a:p>
            <a:r>
              <a:rPr lang="en-US" sz="1200" dirty="0"/>
              <a:t>'</a:t>
            </a:r>
            <a:r>
              <a:rPr lang="en-US" sz="1200" dirty="0" err="1"/>
              <a:t>sigt</a:t>
            </a:r>
            <a:r>
              <a:rPr lang="en-US" sz="1200" dirty="0"/>
              <a:t>': 1.14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92B5DBD-ADDF-624D-884B-75A6EFCCE040}"/>
              </a:ext>
            </a:extLst>
          </p:cNvPr>
          <p:cNvSpPr/>
          <p:nvPr/>
        </p:nvSpPr>
        <p:spPr>
          <a:xfrm>
            <a:off x="6071429" y="4618346"/>
            <a:ext cx="17527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'</a:t>
            </a:r>
            <a:r>
              <a:rPr lang="en-US" sz="1200" dirty="0" err="1"/>
              <a:t>Bz</a:t>
            </a:r>
            <a:r>
              <a:rPr lang="en-US" sz="1200" dirty="0"/>
              <a:t>': 0.30, </a:t>
            </a:r>
          </a:p>
          <a:p>
            <a:r>
              <a:rPr lang="en-US" sz="1200" dirty="0"/>
              <a:t>'</a:t>
            </a:r>
            <a:r>
              <a:rPr lang="en-US" sz="1200" dirty="0" err="1"/>
              <a:t>DriftGunStruct</a:t>
            </a:r>
            <a:r>
              <a:rPr lang="en-US" sz="1200" dirty="0"/>
              <a:t>': 1.037, </a:t>
            </a:r>
          </a:p>
          <a:p>
            <a:r>
              <a:rPr lang="en-US" sz="1200" dirty="0"/>
              <a:t>'PHID': 121.36, </a:t>
            </a:r>
          </a:p>
          <a:p>
            <a:r>
              <a:rPr lang="en-US" sz="1200" dirty="0"/>
              <a:t>'</a:t>
            </a:r>
            <a:r>
              <a:rPr lang="en-US" sz="1200" dirty="0" err="1"/>
              <a:t>sigr</a:t>
            </a:r>
            <a:r>
              <a:rPr lang="en-US" sz="1200" dirty="0"/>
              <a:t>': 0.415, </a:t>
            </a:r>
          </a:p>
          <a:p>
            <a:r>
              <a:rPr lang="en-US" sz="1200" dirty="0"/>
              <a:t>'</a:t>
            </a:r>
            <a:r>
              <a:rPr lang="en-US" sz="1200" dirty="0" err="1"/>
              <a:t>sigt</a:t>
            </a:r>
            <a:r>
              <a:rPr lang="en-US" sz="1200" dirty="0"/>
              <a:t>': 0.825</a:t>
            </a:r>
          </a:p>
        </p:txBody>
      </p:sp>
    </p:spTree>
    <p:extLst>
      <p:ext uri="{BB962C8B-B14F-4D97-AF65-F5344CB8AC3E}">
        <p14:creationId xmlns:p14="http://schemas.microsoft.com/office/powerpoint/2010/main" val="3232578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38FE4-BB33-364A-BF09-6D6C3E85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Emittance and bunch length as a function of charge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14980-80C8-B547-9B72-26E14D3234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E8925-5F0D-3C41-AC23-2344FC5940B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Low energy, space charge dominated section of 6GeV Linac l 18th Aug 2025 l S.Liuzzo et al. </a:t>
            </a:r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135F6E-5E83-C44F-9277-A2E4C5D48C84}"/>
              </a:ext>
            </a:extLst>
          </p:cNvPr>
          <p:cNvSpPr txBox="1"/>
          <p:nvPr/>
        </p:nvSpPr>
        <p:spPr>
          <a:xfrm>
            <a:off x="969600" y="3753635"/>
            <a:ext cx="5918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every current and </a:t>
            </a:r>
            <a:r>
              <a:rPr lang="en-US" dirty="0" err="1"/>
              <a:t>Xopt</a:t>
            </a:r>
            <a:r>
              <a:rPr lang="en-US" dirty="0"/>
              <a:t> optimization was run varying: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Solenoid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Distance gun-structure (about 1m)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Gun phase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Laser spot size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Laser spot length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77B45E-0434-CB4F-BCBF-2092928A12C3}"/>
              </a:ext>
            </a:extLst>
          </p:cNvPr>
          <p:cNvSpPr/>
          <p:nvPr/>
        </p:nvSpPr>
        <p:spPr>
          <a:xfrm>
            <a:off x="7752184" y="3794159"/>
            <a:ext cx="45829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target of optimization is: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small emittance,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short bunch length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100% transfer.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Used as in a single objective Bayesian optimization to minimize:</a:t>
            </a:r>
          </a:p>
          <a:p>
            <a:r>
              <a:rPr lang="en-US" dirty="0" err="1"/>
              <a:t>emitt_x</a:t>
            </a:r>
            <a:r>
              <a:rPr lang="en-US" dirty="0"/>
              <a:t> * </a:t>
            </a:r>
            <a:r>
              <a:rPr lang="en-US" dirty="0" err="1"/>
              <a:t>bl</a:t>
            </a:r>
            <a:r>
              <a:rPr lang="en-US" dirty="0"/>
              <a:t> + 10 * lost / total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02256AE-708C-6D49-BC55-5E1FFCC5A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519630"/>
              </p:ext>
            </p:extLst>
          </p:nvPr>
        </p:nvGraphicFramePr>
        <p:xfrm>
          <a:off x="973174" y="891195"/>
          <a:ext cx="10978824" cy="2481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370">
                  <a:extLst>
                    <a:ext uri="{9D8B030D-6E8A-4147-A177-3AD203B41FA5}">
                      <a16:colId xmlns:a16="http://schemas.microsoft.com/office/drawing/2014/main" val="425226007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76513455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16589263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03803404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73110848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60046655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857545440"/>
                    </a:ext>
                  </a:extLst>
                </a:gridCol>
                <a:gridCol w="959454">
                  <a:extLst>
                    <a:ext uri="{9D8B030D-6E8A-4147-A177-3AD203B41FA5}">
                      <a16:colId xmlns:a16="http://schemas.microsoft.com/office/drawing/2014/main" val="863011337"/>
                    </a:ext>
                  </a:extLst>
                </a:gridCol>
              </a:tblGrid>
              <a:tr h="449573">
                <a:tc>
                  <a:txBody>
                    <a:bodyPr/>
                    <a:lstStyle/>
                    <a:p>
                      <a:r>
                        <a:rPr lang="en-US" dirty="0"/>
                        <a:t>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Emittance </a:t>
                      </a:r>
                      <a:r>
                        <a:rPr lang="en-US" sz="1050" dirty="0"/>
                        <a:t>[mm </a:t>
                      </a:r>
                      <a:r>
                        <a:rPr lang="en-US" sz="1050" dirty="0" err="1"/>
                        <a:t>mrad</a:t>
                      </a:r>
                      <a:r>
                        <a:rPr lang="en-US" sz="1050" dirty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Bunch length </a:t>
                      </a:r>
                      <a:r>
                        <a:rPr lang="en-US" sz="1200" dirty="0"/>
                        <a:t>[</a:t>
                      </a:r>
                      <a:r>
                        <a:rPr lang="en-US" sz="1200" dirty="0" err="1"/>
                        <a:t>ps</a:t>
                      </a:r>
                      <a:r>
                        <a:rPr lang="en-US" sz="1200" dirty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Bz</a:t>
                      </a:r>
                      <a:r>
                        <a:rPr lang="en-US" dirty="0"/>
                        <a:t>  </a:t>
                      </a:r>
                      <a:r>
                        <a:rPr lang="en-US" sz="1100" dirty="0"/>
                        <a:t>[T]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Gun-struct </a:t>
                      </a:r>
                      <a:r>
                        <a:rPr lang="en-US" sz="1200" dirty="0"/>
                        <a:t>[m]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Symbol" pitchFamily="2" charset="2"/>
                        </a:rPr>
                        <a:t>s</a:t>
                      </a:r>
                      <a:r>
                        <a:rPr lang="en-US" baseline="-25000" dirty="0" err="1"/>
                        <a:t>r</a:t>
                      </a:r>
                      <a:r>
                        <a:rPr lang="en-US" baseline="-25000" dirty="0"/>
                        <a:t>   </a:t>
                      </a:r>
                      <a:r>
                        <a:rPr lang="en-US" sz="1200" baseline="0" dirty="0"/>
                        <a:t>[mm]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Symbol" pitchFamily="2" charset="2"/>
                        </a:rPr>
                        <a:t>s</a:t>
                      </a:r>
                      <a:r>
                        <a:rPr lang="en-US" baseline="-25000" dirty="0" err="1"/>
                        <a:t>t</a:t>
                      </a:r>
                      <a:r>
                        <a:rPr lang="en-US" baseline="-25000" dirty="0"/>
                        <a:t>   </a:t>
                      </a:r>
                      <a:r>
                        <a:rPr lang="en-US" sz="1100" baseline="0" dirty="0"/>
                        <a:t>[</a:t>
                      </a:r>
                      <a:r>
                        <a:rPr lang="en-US" sz="1100" baseline="0" dirty="0" err="1"/>
                        <a:t>ps</a:t>
                      </a:r>
                      <a:r>
                        <a:rPr lang="en-US" sz="1100" baseline="0" dirty="0"/>
                        <a:t>]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104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700 </a:t>
                      </a:r>
                      <a:r>
                        <a:rPr lang="en-US" dirty="0" err="1"/>
                        <a:t>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001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500 </a:t>
                      </a:r>
                      <a:r>
                        <a:rPr lang="en-US" dirty="0" err="1"/>
                        <a:t>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35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 </a:t>
                      </a:r>
                      <a:r>
                        <a:rPr lang="en-US" dirty="0" err="1"/>
                        <a:t>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1.9 </a:t>
                      </a:r>
                    </a:p>
                    <a:p>
                      <a:r>
                        <a:rPr lang="en-US" sz="1200" dirty="0"/>
                        <a:t>(expected  0.35 ?)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94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 </a:t>
                      </a:r>
                      <a:r>
                        <a:rPr lang="en-US" dirty="0" err="1"/>
                        <a:t>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126.4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957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 </a:t>
                      </a:r>
                      <a:r>
                        <a:rPr lang="en-US" dirty="0" err="1"/>
                        <a:t>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125.2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51566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10D6221B-0B53-BC42-970C-28F2C47472C0}"/>
              </a:ext>
            </a:extLst>
          </p:cNvPr>
          <p:cNvSpPr txBox="1"/>
          <p:nvPr/>
        </p:nvSpPr>
        <p:spPr>
          <a:xfrm>
            <a:off x="1991544" y="3391780"/>
            <a:ext cx="52565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4D emittance: values more similar to </a:t>
            </a:r>
            <a:r>
              <a:rPr lang="en-US" sz="1100" dirty="0" err="1"/>
              <a:t>G.Silvi</a:t>
            </a:r>
            <a:r>
              <a:rPr lang="en-US" sz="1100" dirty="0"/>
              <a:t> (INFN) presentation from last meeting</a:t>
            </a:r>
          </a:p>
        </p:txBody>
      </p:sp>
    </p:spTree>
    <p:extLst>
      <p:ext uri="{BB962C8B-B14F-4D97-AF65-F5344CB8AC3E}">
        <p14:creationId xmlns:p14="http://schemas.microsoft.com/office/powerpoint/2010/main" val="2505811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E6010-812D-E840-BA7A-DE2595BCD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3F046-93F8-424D-AFD1-2D30DEB81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251" y="764704"/>
            <a:ext cx="10982400" cy="5400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Redaction of CDR (editable link): </a:t>
            </a:r>
            <a:r>
              <a:rPr lang="en-US" dirty="0">
                <a:hlinkClick r:id="rId2"/>
              </a:rPr>
              <a:t>https://www.overleaf.com/7899755955tmcgtsjgcdkt#10571a</a:t>
            </a:r>
            <a:endParaRPr lang="en-US" dirty="0"/>
          </a:p>
          <a:p>
            <a:r>
              <a:rPr lang="en-US" sz="1100" dirty="0"/>
              <a:t>(just for the demonstrator, for the moment it is just a very rough draft starting from IPAC 2025 paper)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Redaction of mid/long term plan ( 6GeV </a:t>
            </a:r>
            <a:r>
              <a:rPr lang="en-US" dirty="0" err="1"/>
              <a:t>linac</a:t>
            </a:r>
            <a:r>
              <a:rPr lang="en-US" dirty="0"/>
              <a:t> and COLD demonstrator)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Complete table of requested information for infrastructure feasibility report.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Definition of layout, including diagnostics, magnets, dump, </a:t>
            </a:r>
            <a:r>
              <a:rPr lang="en-US" dirty="0" err="1"/>
              <a:t>etc</a:t>
            </a:r>
            <a:r>
              <a:rPr lang="en-US" dirty="0"/>
              <a:t>… for the first 2 project phases (RF only and with beam)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Error/Tuning/Tolerance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etc..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677D1-898F-B846-BCE7-D9CFE319B8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7E9E2-A4C3-AA43-8D35-63CCFC57CE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Low energy, space charge dominated section of 6GeV Linac l 18th Aug 2025 l S.Liuzzo et al. </a:t>
            </a:r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246E18-1D57-2E4B-BAF9-C3879296D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2669830"/>
            <a:ext cx="6875857" cy="415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64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3C1C1-7CEA-9F4B-BE81-5E054A7AF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ESRF Project follow up set up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A8CA30F-7779-A448-A879-AB8841C8B2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00" y="692696"/>
            <a:ext cx="10917419" cy="561662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D4C29-9163-634B-A5B2-2F43318521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5CD92-7EFE-1C46-A67D-6460BF05F88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Low energy, space charge dominated section of 6GeV Linac l 18th Aug 2025 l S.Liuzzo et al. </a:t>
            </a:r>
            <a:endParaRPr lang="fr-F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739D1D-EECB-C14D-94C8-3EF6107B1AB5}"/>
              </a:ext>
            </a:extLst>
          </p:cNvPr>
          <p:cNvSpPr txBox="1"/>
          <p:nvPr/>
        </p:nvSpPr>
        <p:spPr>
          <a:xfrm>
            <a:off x="8688288" y="2276872"/>
            <a:ext cx="3263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modifications needed to be able to do RF tests in 2027</a:t>
            </a:r>
          </a:p>
        </p:txBody>
      </p:sp>
    </p:spTree>
    <p:extLst>
      <p:ext uri="{BB962C8B-B14F-4D97-AF65-F5344CB8AC3E}">
        <p14:creationId xmlns:p14="http://schemas.microsoft.com/office/powerpoint/2010/main" val="2031150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D477A-7CDD-FC42-B20C-419A4F2A3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E962A10-5048-364F-87B9-4A0367341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2" y="622799"/>
            <a:ext cx="4406981" cy="565288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0B110-A252-014C-B4F9-5A94836906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7638C-B6E0-DE49-8FCC-671EDEAFF55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Low energy, space charge dominated section of 6GeV Linac l 18th Aug 2025 l S.Liuzzo et al. </a:t>
            </a:r>
            <a:endParaRPr lang="fr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E877DE-D5B6-5246-BE8F-D39E30DB3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786" y="714529"/>
            <a:ext cx="4333032" cy="57371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E1D562-D88E-D640-B358-1819B6C75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682862"/>
            <a:ext cx="4912266" cy="4778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63E27F-3383-484A-B895-F3CA26B2FD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850" y="626683"/>
            <a:ext cx="4234635" cy="33058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C7FB50-056C-7C45-BCC3-3C4561704D51}"/>
              </a:ext>
            </a:extLst>
          </p:cNvPr>
          <p:cNvSpPr txBox="1"/>
          <p:nvPr/>
        </p:nvSpPr>
        <p:spPr>
          <a:xfrm>
            <a:off x="6832434" y="5629349"/>
            <a:ext cx="5387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List of requested information for infrastructure feasibility report</a:t>
            </a:r>
          </a:p>
        </p:txBody>
      </p:sp>
    </p:spTree>
    <p:extLst>
      <p:ext uri="{BB962C8B-B14F-4D97-AF65-F5344CB8AC3E}">
        <p14:creationId xmlns:p14="http://schemas.microsoft.com/office/powerpoint/2010/main" val="3517779949"/>
      </p:ext>
    </p:extLst>
  </p:cSld>
  <p:clrMapOvr>
    <a:masterClrMapping/>
  </p:clrMapOvr>
</p:sld>
</file>

<file path=ppt/theme/theme1.xml><?xml version="1.0" encoding="utf-8"?>
<a:theme xmlns:a="http://schemas.openxmlformats.org/drawingml/2006/main" name="ESRF-default">
  <a:themeElements>
    <a:clrScheme name="ESRF-LightBlue">
      <a:dk1>
        <a:sysClr val="windowText" lastClr="000000"/>
      </a:dk1>
      <a:lt1>
        <a:sysClr val="window" lastClr="FFFFFF"/>
      </a:lt1>
      <a:dk2>
        <a:srgbClr val="132577"/>
      </a:dk2>
      <a:lt2>
        <a:srgbClr val="51A026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AF007C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ge" id="{B15BCB97-A8FD-D541-8A4F-8B7C02A4B762}" vid="{1D0DB679-6EAB-7647-A91B-77781071ADD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ESRF-default</Template>
  <TotalTime>1773</TotalTime>
  <Words>934</Words>
  <Application>Microsoft Macintosh PowerPoint</Application>
  <PresentationFormat>Widescreen</PresentationFormat>
  <Paragraphs>197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ITCOfficinaSans LT Book</vt:lpstr>
      <vt:lpstr>Symbol</vt:lpstr>
      <vt:lpstr>Wingdings</vt:lpstr>
      <vt:lpstr>ESRF-default</vt:lpstr>
      <vt:lpstr>PowerPoint Presentation</vt:lpstr>
      <vt:lpstr>Summary table</vt:lpstr>
      <vt:lpstr>SwissFEL generator file for RF-Track from A.Latina (CERN)</vt:lpstr>
      <vt:lpstr>Emittance and bunch length as a function of charge</vt:lpstr>
      <vt:lpstr>Next actions</vt:lpstr>
      <vt:lpstr>Internal ESRF Project follow up set up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Simone Liuzzo</dc:creator>
  <cp:lastModifiedBy>Simone Liuzzo</cp:lastModifiedBy>
  <cp:revision>21</cp:revision>
  <dcterms:created xsi:type="dcterms:W3CDTF">2025-08-18T08:42:22Z</dcterms:created>
  <dcterms:modified xsi:type="dcterms:W3CDTF">2025-08-22T08:54:24Z</dcterms:modified>
</cp:coreProperties>
</file>