
<file path=[Content_Types].xml><?xml version="1.0" encoding="utf-8"?>
<Types xmlns="http://schemas.openxmlformats.org/package/2006/content-types">
  <Default Extension="png" ContentType="image/png"/>
  <Default Extension="svg" ContentType="image/sv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7.svg" ContentType="image/svg+xml"/>
  <Override PartName="/ppt/media/image9.svg" ContentType="image/svg+xml"/>
  <Override PartName="/ppt/media/image11.svg" ContentType="image/svg+xml"/>
  <Override PartName="/ppt/media/image13.svg" ContentType="image/svg+xml"/>
  <Override PartName="/ppt/media/image15.svg" ContentType="image/sv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sldIdLst>
    <p:sldId id="257" r:id="rId3"/>
    <p:sldId id="265" r:id="rId4"/>
    <p:sldId id="270" r:id="rId5"/>
    <p:sldId id="276" r:id="rId6"/>
    <p:sldId id="273" r:id="rId7"/>
    <p:sldId id="277" r:id="rId8"/>
    <p:sldId id="275" r:id="rId9"/>
    <p:sldId id="271" r:id="rId10"/>
    <p:sldId id="272"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364C"/>
    <a:srgbClr val="8394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9" autoAdjust="0"/>
    <p:restoredTop sz="94660"/>
  </p:normalViewPr>
  <p:slideViewPr>
    <p:cSldViewPr snapToGrid="0">
      <p:cViewPr varScale="1">
        <p:scale>
          <a:sx n="59" d="100"/>
          <a:sy n="59" d="100"/>
        </p:scale>
        <p:origin x="84"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1_Title Slide">
    <p:spTree>
      <p:nvGrpSpPr>
        <p:cNvPr id="1" name=""/>
        <p:cNvGrpSpPr/>
        <p:nvPr/>
      </p:nvGrpSpPr>
      <p:grpSpPr>
        <a:xfrm>
          <a:off x="0" y="0"/>
          <a:ext cx="0" cy="0"/>
          <a:chOff x="0" y="0"/>
          <a:chExt cx="0" cy="0"/>
        </a:xfrm>
      </p:grpSpPr>
      <p:sp>
        <p:nvSpPr>
          <p:cNvPr id="3" name="PlaceHolder 2"/>
          <p:cNvSpPr>
            <a:spLocks noGrp="1"/>
          </p:cNvSpPr>
          <p:nvPr>
            <p:ph type="sldNum" idx="2"/>
          </p:nvPr>
        </p:nvSpPr>
        <p:spPr/>
        <p:txBody>
          <a:bodyPr/>
          <a:lstStyle/>
          <a:p>
            <a:fld id="{CBB32569-8F9A-41DF-804A-A467FF9D0B9D}" type="slidenum">
              <a:t>‹#›</a:t>
            </a:fld>
            <a:endParaRPr/>
          </a:p>
        </p:txBody>
      </p:sp>
    </p:spTree>
    <p:extLst>
      <p:ext uri="{BB962C8B-B14F-4D97-AF65-F5344CB8AC3E}">
        <p14:creationId xmlns:p14="http://schemas.microsoft.com/office/powerpoint/2010/main" val="2541640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80639-A83E-4102-BAB2-8B3D365910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A31E80-A0D5-4FC8-9324-7A27604404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0B55E06-DBB1-490E-8DCF-BAE88631C1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C5D7CC1-3637-483E-89D8-EE72F817774D}"/>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6" name="Footer Placeholder 5">
            <a:extLst>
              <a:ext uri="{FF2B5EF4-FFF2-40B4-BE49-F238E27FC236}">
                <a16:creationId xmlns:a16="http://schemas.microsoft.com/office/drawing/2014/main" id="{634E004C-D829-4AC4-A05D-0ECF8511AC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FE2B1A-80D6-4C8D-BAA9-B5152145D153}"/>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147458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14691-4EFA-480D-8EAC-965DB89FC50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0D201F-32D6-4C27-9FD1-01E6A4C09B9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3CDDC9-44B3-4DFD-9817-4C3A480FE718}"/>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5" name="Footer Placeholder 4">
            <a:extLst>
              <a:ext uri="{FF2B5EF4-FFF2-40B4-BE49-F238E27FC236}">
                <a16:creationId xmlns:a16="http://schemas.microsoft.com/office/drawing/2014/main" id="{67C3805E-B4D3-446D-B35D-3797E5666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E76151-2D6D-4A9B-8767-C38A00FA8781}"/>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839491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5D4884-8218-45AF-9AA5-0A68E92D44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663777B-65E2-43AF-81BC-51401CD86C9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CDB77B-2582-4B21-8F70-F24C721E02AE}"/>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5" name="Footer Placeholder 4">
            <a:extLst>
              <a:ext uri="{FF2B5EF4-FFF2-40B4-BE49-F238E27FC236}">
                <a16:creationId xmlns:a16="http://schemas.microsoft.com/office/drawing/2014/main" id="{2974FEB2-23AE-403B-AFDC-E1960FC15E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B5A25A-099F-4D5F-AC9C-79CB713A1B57}"/>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3533519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13BAC-CE6A-44EE-BF17-CC9AAC471B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1D2308-EA84-4F77-B897-924AB205E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40F29D9-439F-4B3B-892F-5175B347BD07}"/>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5" name="Footer Placeholder 4">
            <a:extLst>
              <a:ext uri="{FF2B5EF4-FFF2-40B4-BE49-F238E27FC236}">
                <a16:creationId xmlns:a16="http://schemas.microsoft.com/office/drawing/2014/main" id="{AAD83600-015C-44D2-A9B4-0D837FAA13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C22D9D-66F7-4374-8887-05054BB8EF32}"/>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2754648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D9B5C-3060-499A-B6EA-048279A88C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4DAFCE-7DD3-482B-972B-875976D3DB0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C46E38-FE64-475D-9F0F-8636BF49776A}"/>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5" name="Footer Placeholder 4">
            <a:extLst>
              <a:ext uri="{FF2B5EF4-FFF2-40B4-BE49-F238E27FC236}">
                <a16:creationId xmlns:a16="http://schemas.microsoft.com/office/drawing/2014/main" id="{5B3DBE81-922F-400B-8110-92F7850764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6F5334-D969-47C1-B3F4-9C4C87D0E819}"/>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2672329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8A6D3-FFDB-4713-A815-D1FF891DF5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36CBDE-B710-4CFF-95FF-E1F48DDB95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2CA2C26-6239-4F1C-B8FB-A255E5757FA1}"/>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5" name="Footer Placeholder 4">
            <a:extLst>
              <a:ext uri="{FF2B5EF4-FFF2-40B4-BE49-F238E27FC236}">
                <a16:creationId xmlns:a16="http://schemas.microsoft.com/office/drawing/2014/main" id="{9C1E51E3-C9CB-4839-9233-404B3DA53C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5B99EC-7B99-45C7-8D35-B087A8C0FEE1}"/>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594259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DB5BC-7B9F-4D74-9211-D97B0091DC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AD095-C254-4924-BABA-842893899F1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50A198-5EDA-42EE-A551-331FCECCE7A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D50415-1C01-4F95-BC9F-32E93B839094}"/>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6" name="Footer Placeholder 5">
            <a:extLst>
              <a:ext uri="{FF2B5EF4-FFF2-40B4-BE49-F238E27FC236}">
                <a16:creationId xmlns:a16="http://schemas.microsoft.com/office/drawing/2014/main" id="{10E2C6F0-D672-4878-B47C-7CB932314D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205FB-4877-4C0F-BCE4-1346F75A3363}"/>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502631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9F1C3-D8A0-4861-926B-E142C0A497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904E95-FED7-48D7-B458-EA8E10AC2C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4F5AC24-F7A3-4CE7-A3B4-AAF67EA8275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BB0856-86FC-4852-BDC1-F8BF5D1FAA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52ABB23-7EC9-4F44-8AB5-2B50C27F088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BEADCE-A109-4274-994F-980ED5D18AFD}"/>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8" name="Footer Placeholder 7">
            <a:extLst>
              <a:ext uri="{FF2B5EF4-FFF2-40B4-BE49-F238E27FC236}">
                <a16:creationId xmlns:a16="http://schemas.microsoft.com/office/drawing/2014/main" id="{9C8DDAC6-ED50-484A-BE79-C2EE9D016E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E5D6F8-942C-477B-A3A1-E917C615C592}"/>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2186639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4C63B-D6E4-4790-9D1A-276D145B9E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D08A45B-7E15-434A-B0A8-CB816160EB2A}"/>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4" name="Footer Placeholder 3">
            <a:extLst>
              <a:ext uri="{FF2B5EF4-FFF2-40B4-BE49-F238E27FC236}">
                <a16:creationId xmlns:a16="http://schemas.microsoft.com/office/drawing/2014/main" id="{BB3E5D5D-D2E7-4E5B-A204-B8C85B98EA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C12F08-0B74-49A8-8A51-7779F075D491}"/>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4110584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4A5E74-8D2B-4DBC-884F-B6888C738C24}"/>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3" name="Footer Placeholder 2">
            <a:extLst>
              <a:ext uri="{FF2B5EF4-FFF2-40B4-BE49-F238E27FC236}">
                <a16:creationId xmlns:a16="http://schemas.microsoft.com/office/drawing/2014/main" id="{44FDE140-710B-4258-8AD6-4E61B74925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FB205E-26C8-4532-A59D-76A6B89DE834}"/>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2871722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0AD9-BA73-46C0-9D90-CF64BDA5E3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22FD38-EFFB-4F64-AC7A-68EBB051AF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5B916CE-1B22-4D1A-8B30-C6795CC840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728AD7-76D1-4FED-86CA-843D06FBA5C0}"/>
              </a:ext>
            </a:extLst>
          </p:cNvPr>
          <p:cNvSpPr>
            <a:spLocks noGrp="1"/>
          </p:cNvSpPr>
          <p:nvPr>
            <p:ph type="dt" sz="half" idx="10"/>
          </p:nvPr>
        </p:nvSpPr>
        <p:spPr/>
        <p:txBody>
          <a:bodyPr/>
          <a:lstStyle/>
          <a:p>
            <a:fld id="{0D72AC82-7592-47FB-A8EF-3D5608F8CC40}" type="datetimeFigureOut">
              <a:rPr lang="en-US" smtClean="0"/>
              <a:t>23/10/2025</a:t>
            </a:fld>
            <a:endParaRPr lang="en-US"/>
          </a:p>
        </p:txBody>
      </p:sp>
      <p:sp>
        <p:nvSpPr>
          <p:cNvPr id="6" name="Footer Placeholder 5">
            <a:extLst>
              <a:ext uri="{FF2B5EF4-FFF2-40B4-BE49-F238E27FC236}">
                <a16:creationId xmlns:a16="http://schemas.microsoft.com/office/drawing/2014/main" id="{44F267E8-454E-42B4-BD63-7E8FE4009E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8B9F67-2947-4CBB-9720-A72C3AE9635F}"/>
              </a:ext>
            </a:extLst>
          </p:cNvPr>
          <p:cNvSpPr>
            <a:spLocks noGrp="1"/>
          </p:cNvSpPr>
          <p:nvPr>
            <p:ph type="sldNum" sz="quarter" idx="12"/>
          </p:nvPr>
        </p:nvSpPr>
        <p:spPr/>
        <p:txBody>
          <a:bodyPr/>
          <a:lstStyle/>
          <a:p>
            <a:fld id="{D0A2BB16-05F0-44FB-9509-B42247BAE618}" type="slidenum">
              <a:rPr lang="en-US" smtClean="0"/>
              <a:t>‹#›</a:t>
            </a:fld>
            <a:endParaRPr lang="en-US"/>
          </a:p>
        </p:txBody>
      </p:sp>
    </p:spTree>
    <p:extLst>
      <p:ext uri="{BB962C8B-B14F-4D97-AF65-F5344CB8AC3E}">
        <p14:creationId xmlns:p14="http://schemas.microsoft.com/office/powerpoint/2010/main" val="8317045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Graphic 6"/>
          <p:cNvPicPr/>
          <p:nvPr/>
        </p:nvPicPr>
        <p:blipFill>
          <a:blip r:embed="rId3">
            <a:extLst>
              <a:ext uri="{96DAC541-7B7A-43D3-8B79-37D633B846F1}">
                <asvg:svgBlip xmlns:asvg="http://schemas.microsoft.com/office/drawing/2016/SVG/main" r:embed="rId4"/>
              </a:ext>
            </a:extLst>
          </a:blip>
          <a:stretch/>
        </p:blipFill>
        <p:spPr>
          <a:xfrm>
            <a:off x="10364760" y="6324480"/>
            <a:ext cx="1580760" cy="365040"/>
          </a:xfrm>
          <a:prstGeom prst="rect">
            <a:avLst/>
          </a:prstGeom>
          <a:ln w="0">
            <a:noFill/>
          </a:ln>
        </p:spPr>
      </p:pic>
      <p:sp>
        <p:nvSpPr>
          <p:cNvPr id="3" name="PlaceHolder 1"/>
          <p:cNvSpPr>
            <a:spLocks noGrp="1"/>
          </p:cNvSpPr>
          <p:nvPr>
            <p:ph type="ftr" idx="1"/>
          </p:nvPr>
        </p:nvSpPr>
        <p:spPr>
          <a:xfrm>
            <a:off x="959400" y="6483240"/>
            <a:ext cx="8153640" cy="205920"/>
          </a:xfrm>
          <a:prstGeom prst="rect">
            <a:avLst/>
          </a:prstGeom>
          <a:noFill/>
          <a:ln w="0">
            <a:noFill/>
          </a:ln>
        </p:spPr>
        <p:txBody>
          <a:bodyPr lIns="0" tIns="0" rIns="0" bIns="0" anchor="b">
            <a:noAutofit/>
          </a:bodyPr>
          <a:lstStyle>
            <a:lvl1pPr indent="0" defTabSz="914400">
              <a:lnSpc>
                <a:spcPct val="100000"/>
              </a:lnSpc>
              <a:buNone/>
              <a:tabLst>
                <a:tab pos="0" algn="l"/>
              </a:tabLst>
              <a:defRPr lang="fr-FR" sz="800" b="1" strike="noStrike" spc="-1">
                <a:solidFill>
                  <a:schemeClr val="dk2"/>
                </a:solidFill>
                <a:latin typeface="Arial"/>
              </a:defRPr>
            </a:lvl1pPr>
          </a:lstStyle>
          <a:p>
            <a:pPr indent="0" defTabSz="914400">
              <a:lnSpc>
                <a:spcPct val="100000"/>
              </a:lnSpc>
              <a:buNone/>
              <a:tabLst>
                <a:tab pos="0" algn="l"/>
              </a:tabLst>
            </a:pPr>
            <a:r>
              <a:rPr lang="fr-FR" sz="800" b="1" strike="noStrike" spc="-1">
                <a:solidFill>
                  <a:schemeClr val="dk2"/>
                </a:solidFill>
                <a:latin typeface="Arial"/>
              </a:rPr>
              <a:t>ESRF Data Policy @ JSSR Meeting | 3 July 2025 | Andy Götz</a:t>
            </a:r>
            <a:endParaRPr lang="fr-FR" sz="800" b="0" strike="noStrike" spc="-1">
              <a:solidFill>
                <a:srgbClr val="000000"/>
              </a:solidFill>
              <a:latin typeface="Times New Roman"/>
            </a:endParaRPr>
          </a:p>
        </p:txBody>
      </p:sp>
      <p:sp>
        <p:nvSpPr>
          <p:cNvPr id="4" name="PlaceHolder 2"/>
          <p:cNvSpPr>
            <a:spLocks noGrp="1"/>
          </p:cNvSpPr>
          <p:nvPr>
            <p:ph type="sldNum" idx="2"/>
          </p:nvPr>
        </p:nvSpPr>
        <p:spPr>
          <a:xfrm>
            <a:off x="239400" y="6483600"/>
            <a:ext cx="545040" cy="205920"/>
          </a:xfrm>
          <a:prstGeom prst="rect">
            <a:avLst/>
          </a:prstGeom>
          <a:noFill/>
          <a:ln w="0">
            <a:noFill/>
          </a:ln>
        </p:spPr>
        <p:txBody>
          <a:bodyPr lIns="0" tIns="0" rIns="0" bIns="0" anchor="b">
            <a:noAutofit/>
          </a:bodyPr>
          <a:lstStyle>
            <a:lvl1pPr indent="0" defTabSz="914400">
              <a:lnSpc>
                <a:spcPct val="100000"/>
              </a:lnSpc>
              <a:buNone/>
              <a:tabLst>
                <a:tab pos="0" algn="l"/>
              </a:tabLst>
              <a:defRPr lang="fr-FR" sz="800" b="1" strike="noStrike" spc="-1">
                <a:solidFill>
                  <a:schemeClr val="dk2"/>
                </a:solidFill>
                <a:latin typeface="Arial"/>
              </a:defRPr>
            </a:lvl1pPr>
          </a:lstStyle>
          <a:p>
            <a:pPr indent="0" defTabSz="914400">
              <a:lnSpc>
                <a:spcPct val="100000"/>
              </a:lnSpc>
              <a:buNone/>
              <a:tabLst>
                <a:tab pos="0" algn="l"/>
              </a:tabLst>
            </a:pPr>
            <a:fld id="{EE5C9482-8EB8-469D-A4E1-98EDF70D8478}" type="slidenum">
              <a:rPr lang="fr-FR" sz="800" b="1" strike="noStrike" spc="-1">
                <a:solidFill>
                  <a:schemeClr val="dk2"/>
                </a:solidFill>
                <a:latin typeface="Arial"/>
              </a:rPr>
              <a:t>‹#›</a:t>
            </a:fld>
            <a:endParaRPr lang="fr-FR" sz="800" b="0" strike="noStrike" spc="-1">
              <a:solidFill>
                <a:srgbClr val="000000"/>
              </a:solidFill>
              <a:latin typeface="Times New Roman"/>
            </a:endParaRPr>
          </a:p>
        </p:txBody>
      </p:sp>
      <p:sp>
        <p:nvSpPr>
          <p:cNvPr id="5" name="PlaceHolder 3"/>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fr-FR" sz="4400" b="0" strike="noStrike" spc="-1">
                <a:solidFill>
                  <a:srgbClr val="000000"/>
                </a:solidFill>
                <a:latin typeface="Arial"/>
              </a:rPr>
              <a:t>Click to edit the title text format</a:t>
            </a:r>
          </a:p>
        </p:txBody>
      </p:sp>
      <p:sp>
        <p:nvSpPr>
          <p:cNvPr id="6" name="PlaceHolder 4"/>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2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2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20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extLst>
      <p:ext uri="{BB962C8B-B14F-4D97-AF65-F5344CB8AC3E}">
        <p14:creationId xmlns:p14="http://schemas.microsoft.com/office/powerpoint/2010/main" val="1535657846"/>
      </p:ext>
    </p:extLst>
  </p:cSld>
  <p:clrMap bg1="lt1" tx1="dk1" bg2="lt2" tx2="dk2" accent1="accent1" accent2="accent2" accent3="accent3" accent4="accent4" accent5="accent5" accent6="accent6" hlink="hlink" folHlink="folHlink"/>
  <p:sldLayoutIdLst>
    <p:sldLayoutId id="2147483661"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0CA0E0-8AB1-465B-B44B-1744223C8E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0FB853-D8ED-4D55-8F01-97C7D077A1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AFE40D-C3EA-4910-9608-26C6CD50EE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72AC82-7592-47FB-A8EF-3D5608F8CC40}" type="datetimeFigureOut">
              <a:rPr lang="en-US" smtClean="0"/>
              <a:t>23/10/2025</a:t>
            </a:fld>
            <a:endParaRPr lang="en-US"/>
          </a:p>
        </p:txBody>
      </p:sp>
      <p:sp>
        <p:nvSpPr>
          <p:cNvPr id="5" name="Footer Placeholder 4">
            <a:extLst>
              <a:ext uri="{FF2B5EF4-FFF2-40B4-BE49-F238E27FC236}">
                <a16:creationId xmlns:a16="http://schemas.microsoft.com/office/drawing/2014/main" id="{6D68EB6A-3A13-4619-B0A1-188F9D0416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2C4C4D3-8BE3-47DB-8201-EAC7352CA1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A2BB16-05F0-44FB-9509-B42247BAE618}" type="slidenum">
              <a:rPr lang="en-US" smtClean="0"/>
              <a:t>‹#›</a:t>
            </a:fld>
            <a:endParaRPr lang="en-US"/>
          </a:p>
        </p:txBody>
      </p:sp>
    </p:spTree>
    <p:extLst>
      <p:ext uri="{BB962C8B-B14F-4D97-AF65-F5344CB8AC3E}">
        <p14:creationId xmlns:p14="http://schemas.microsoft.com/office/powerpoint/2010/main" val="14874888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5"/>
          <p:cNvSpPr/>
          <p:nvPr/>
        </p:nvSpPr>
        <p:spPr>
          <a:xfrm>
            <a:off x="-10080" y="-315360"/>
            <a:ext cx="12174840" cy="5527440"/>
          </a:xfrm>
          <a:prstGeom prst="rect">
            <a:avLst/>
          </a:prstGeom>
          <a:solidFill>
            <a:srgbClr val="17364C"/>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1" normalizeH="0" baseline="0" noProof="0">
              <a:ln>
                <a:noFill/>
              </a:ln>
              <a:solidFill>
                <a:srgbClr val="FFFFFF"/>
              </a:solidFill>
              <a:effectLst/>
              <a:uLnTx/>
              <a:uFillTx/>
              <a:latin typeface="Arial"/>
              <a:ea typeface="+mn-ea"/>
              <a:cs typeface="+mn-cs"/>
            </a:endParaRPr>
          </a:p>
        </p:txBody>
      </p:sp>
      <p:sp>
        <p:nvSpPr>
          <p:cNvPr id="74" name="Rectangle 12"/>
          <p:cNvSpPr/>
          <p:nvPr/>
        </p:nvSpPr>
        <p:spPr>
          <a:xfrm>
            <a:off x="6110279" y="3831840"/>
            <a:ext cx="5655001" cy="45719"/>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p:style>
        <p:txBody>
          <a:bodyPr lIns="0" tIns="0" rIns="0" bIns="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70" b="0" i="0" u="none" strike="noStrike" kern="1200" cap="none" spc="-1" normalizeH="0" baseline="0" noProof="0">
              <a:ln>
                <a:noFill/>
              </a:ln>
              <a:solidFill>
                <a:srgbClr val="000000"/>
              </a:solidFill>
              <a:effectLst/>
              <a:uLnTx/>
              <a:uFillTx/>
              <a:latin typeface="Arial"/>
              <a:ea typeface="+mn-ea"/>
              <a:cs typeface="+mn-cs"/>
            </a:endParaRPr>
          </a:p>
        </p:txBody>
      </p:sp>
      <p:sp>
        <p:nvSpPr>
          <p:cNvPr id="75" name="TextBox 34"/>
          <p:cNvSpPr/>
          <p:nvPr/>
        </p:nvSpPr>
        <p:spPr>
          <a:xfrm>
            <a:off x="6110280" y="2967838"/>
            <a:ext cx="5262840" cy="781201"/>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609480" rtl="0" eaLnBrk="1" fontAlgn="auto" latinLnBrk="0" hangingPunct="1">
              <a:lnSpc>
                <a:spcPct val="100000"/>
              </a:lnSpc>
              <a:spcBef>
                <a:spcPts val="0"/>
              </a:spcBef>
              <a:spcAft>
                <a:spcPts val="0"/>
              </a:spcAft>
              <a:buClrTx/>
              <a:buSzTx/>
              <a:buFontTx/>
              <a:buNone/>
              <a:tabLst/>
              <a:defRPr/>
            </a:pPr>
            <a:r>
              <a:rPr kumimoji="0" lang="es-ES" sz="3200" b="0" i="0" u="none" strike="noStrike" kern="1200" cap="none" spc="-1" normalizeH="0" baseline="0" noProof="0" dirty="0" err="1">
                <a:ln>
                  <a:noFill/>
                </a:ln>
                <a:solidFill>
                  <a:srgbClr val="FFFFFF"/>
                </a:solidFill>
                <a:effectLst/>
                <a:uLnTx/>
                <a:uFillTx/>
                <a:latin typeface="Segoe UI" panose="020B0502040204020203" pitchFamily="34" charset="0"/>
                <a:cs typeface="Segoe UI" panose="020B0502040204020203" pitchFamily="34" charset="0"/>
              </a:rPr>
              <a:t>Questions</a:t>
            </a:r>
            <a:r>
              <a:rPr kumimoji="0" lang="es-ES" sz="3200" b="0" i="0" u="none" strike="noStrike" kern="1200" cap="none" spc="-1" normalizeH="0" baseline="0" noProof="0" dirty="0">
                <a:ln>
                  <a:noFill/>
                </a:ln>
                <a:solidFill>
                  <a:srgbClr val="FFFFFF"/>
                </a:solidFill>
                <a:effectLst/>
                <a:uLnTx/>
                <a:uFillTx/>
                <a:latin typeface="Segoe UI" panose="020B0502040204020203" pitchFamily="34" charset="0"/>
                <a:cs typeface="Segoe UI" panose="020B0502040204020203" pitchFamily="34" charset="0"/>
              </a:rPr>
              <a:t> </a:t>
            </a:r>
            <a:r>
              <a:rPr kumimoji="0" lang="es-ES" sz="3200" b="0" i="0" u="none" strike="noStrike" kern="1200" cap="none" spc="-1" normalizeH="0" baseline="0" noProof="0" dirty="0" err="1">
                <a:ln>
                  <a:noFill/>
                </a:ln>
                <a:solidFill>
                  <a:srgbClr val="FFFFFF"/>
                </a:solidFill>
                <a:effectLst/>
                <a:uLnTx/>
                <a:uFillTx/>
                <a:latin typeface="Segoe UI" panose="020B0502040204020203" pitchFamily="34" charset="0"/>
                <a:cs typeface="Segoe UI" panose="020B0502040204020203" pitchFamily="34" charset="0"/>
              </a:rPr>
              <a:t>on</a:t>
            </a:r>
            <a:r>
              <a:rPr kumimoji="0" lang="es-ES" sz="3200" b="0" i="0" u="none" strike="noStrike" kern="1200" cap="none" spc="-1" normalizeH="0" baseline="0" noProof="0" dirty="0">
                <a:ln>
                  <a:noFill/>
                </a:ln>
                <a:solidFill>
                  <a:srgbClr val="FFFFFF"/>
                </a:solidFill>
                <a:effectLst/>
                <a:uLnTx/>
                <a:uFillTx/>
                <a:latin typeface="Segoe UI" panose="020B0502040204020203" pitchFamily="34" charset="0"/>
                <a:cs typeface="Segoe UI" panose="020B0502040204020203" pitchFamily="34" charset="0"/>
              </a:rPr>
              <a:t> AI</a:t>
            </a:r>
            <a:endParaRPr kumimoji="0" lang="fr-FR" sz="3200" b="0" i="0" u="none" strike="noStrike" kern="1200" cap="none" spc="-1"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pic>
        <p:nvPicPr>
          <p:cNvPr id="76" name="Graphic 7"/>
          <p:cNvPicPr/>
          <p:nvPr/>
        </p:nvPicPr>
        <p:blipFill>
          <a:blip r:embed="rId2">
            <a:extLst>
              <a:ext uri="{96DAC541-7B7A-43D3-8B79-37D633B846F1}">
                <asvg:svgBlip xmlns:asvg="http://schemas.microsoft.com/office/drawing/2016/SVG/main" r:embed="rId3"/>
              </a:ext>
            </a:extLst>
          </a:blip>
          <a:stretch/>
        </p:blipFill>
        <p:spPr>
          <a:xfrm>
            <a:off x="8500697" y="864720"/>
            <a:ext cx="622800" cy="781200"/>
          </a:xfrm>
          <a:prstGeom prst="rect">
            <a:avLst/>
          </a:prstGeom>
          <a:ln w="0">
            <a:noFill/>
          </a:ln>
        </p:spPr>
      </p:pic>
      <p:sp>
        <p:nvSpPr>
          <p:cNvPr id="78" name="TextBox 17"/>
          <p:cNvSpPr/>
          <p:nvPr/>
        </p:nvSpPr>
        <p:spPr>
          <a:xfrm>
            <a:off x="7682160" y="3978739"/>
            <a:ext cx="4083120" cy="246221"/>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marL="0" marR="0" lvl="0" indent="0" algn="r" defTabSz="60948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1" normalizeH="0" baseline="0" noProof="0" dirty="0">
                <a:ln>
                  <a:noFill/>
                </a:ln>
                <a:solidFill>
                  <a:srgbClr val="FFFFFF"/>
                </a:solidFill>
                <a:effectLst/>
                <a:uLnTx/>
                <a:uFillTx/>
                <a:latin typeface="Calibri"/>
                <a:ea typeface="+mn-ea"/>
                <a:cs typeface="+mn-cs"/>
              </a:rPr>
              <a:t>ISDD Away Day</a:t>
            </a:r>
            <a:endParaRPr kumimoji="0" lang="fr-FR" sz="1600" b="0" i="1" u="none" strike="noStrike" kern="1200" cap="none" spc="-1" normalizeH="0" baseline="0" noProof="0" dirty="0">
              <a:ln>
                <a:noFill/>
              </a:ln>
              <a:solidFill>
                <a:srgbClr val="000000"/>
              </a:solidFill>
              <a:effectLst/>
              <a:uLnTx/>
              <a:uFillTx/>
              <a:latin typeface="Arial"/>
              <a:ea typeface="+mn-ea"/>
              <a:cs typeface="+mn-cs"/>
            </a:endParaRPr>
          </a:p>
        </p:txBody>
      </p:sp>
      <p:sp>
        <p:nvSpPr>
          <p:cNvPr id="79" name="Picture 30"/>
          <p:cNvSpPr/>
          <p:nvPr/>
        </p:nvSpPr>
        <p:spPr>
          <a:xfrm>
            <a:off x="512280" y="332640"/>
            <a:ext cx="4790880" cy="6024960"/>
          </a:xfrm>
          <a:custGeom>
            <a:avLst/>
            <a:gdLst>
              <a:gd name="textAreaLeft" fmla="*/ 0 w 4790880"/>
              <a:gd name="textAreaRight" fmla="*/ 4799880 w 4790880"/>
              <a:gd name="textAreaTop" fmla="*/ 0 h 6024960"/>
              <a:gd name="textAreaBottom" fmla="*/ 6033960 h 6024960"/>
            </a:gdLst>
            <a:ahLst/>
            <a:cxnLst/>
            <a:rect l="textAreaLeft" t="textAreaTop" r="textAreaRight" b="textAreaBottom"/>
            <a:pathLst>
              <a:path w="3600000" h="4525543">
                <a:moveTo>
                  <a:pt x="0" y="0"/>
                </a:moveTo>
                <a:lnTo>
                  <a:pt x="3600000" y="0"/>
                </a:lnTo>
                <a:lnTo>
                  <a:pt x="3600000" y="4525543"/>
                </a:lnTo>
                <a:lnTo>
                  <a:pt x="0" y="4525543"/>
                </a:lnTo>
                <a:close/>
              </a:path>
            </a:pathLst>
          </a:custGeom>
          <a:blipFill rotWithShape="0">
            <a:blip r:embed="rId4"/>
            <a:srcRect/>
            <a:stretch/>
          </a:blip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1" normalizeH="0" baseline="0" noProof="0">
              <a:ln>
                <a:noFill/>
              </a:ln>
              <a:solidFill>
                <a:srgbClr val="000000"/>
              </a:solidFill>
              <a:effectLst/>
              <a:uLnTx/>
              <a:uFillTx/>
              <a:latin typeface="Arial"/>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98C787-EF54-4A9A-8943-5B1D273A41CF}"/>
              </a:ext>
            </a:extLst>
          </p:cNvPr>
          <p:cNvSpPr>
            <a:spLocks noGrp="1"/>
          </p:cNvSpPr>
          <p:nvPr>
            <p:ph type="sldNum" idx="2"/>
          </p:nvPr>
        </p:nvSpPr>
        <p:spPr/>
        <p:txBody>
          <a:bodyPr/>
          <a:lstStyle/>
          <a:p>
            <a:fld id="{CBB32569-8F9A-41DF-804A-A467FF9D0B9D}" type="slidenum">
              <a:rPr lang="en-US" smtClean="0"/>
              <a:t>10</a:t>
            </a:fld>
            <a:endParaRPr lang="en-US"/>
          </a:p>
        </p:txBody>
      </p:sp>
      <p:sp>
        <p:nvSpPr>
          <p:cNvPr id="4" name="TextBox 3">
            <a:extLst>
              <a:ext uri="{FF2B5EF4-FFF2-40B4-BE49-F238E27FC236}">
                <a16:creationId xmlns:a16="http://schemas.microsoft.com/office/drawing/2014/main" id="{39DDB21E-F01E-43CE-AA6D-7D8A25487B55}"/>
              </a:ext>
            </a:extLst>
          </p:cNvPr>
          <p:cNvSpPr txBox="1"/>
          <p:nvPr/>
        </p:nvSpPr>
        <p:spPr>
          <a:xfrm>
            <a:off x="1197763" y="1859339"/>
            <a:ext cx="9796474" cy="3139321"/>
          </a:xfrm>
          <a:prstGeom prst="rect">
            <a:avLst/>
          </a:prstGeom>
          <a:noFill/>
          <a:ln>
            <a:solidFill>
              <a:schemeClr val="accent1">
                <a:lumMod val="75000"/>
              </a:schemeClr>
            </a:solidFill>
          </a:ln>
        </p:spPr>
        <p:txBody>
          <a:bodyPr wrap="square" numCol="1" rtlCol="0">
            <a:spAutoFit/>
          </a:bodyPr>
          <a:lstStyle/>
          <a:p>
            <a:r>
              <a:rPr lang="es-ES" sz="2800" b="1" dirty="0">
                <a:solidFill>
                  <a:srgbClr val="17364C"/>
                </a:solidFill>
                <a:latin typeface="Calibri" panose="020F0502020204030204" pitchFamily="34" charset="0"/>
                <a:ea typeface="Calibri" panose="020F0502020204030204" pitchFamily="34" charset="0"/>
                <a:cs typeface="Calibri" panose="020F0502020204030204" pitchFamily="34" charset="0"/>
              </a:rPr>
              <a:t> </a:t>
            </a:r>
          </a:p>
          <a:p>
            <a:pPr marL="1714500" lvl="2" indent="-358775">
              <a:tabLst>
                <a:tab pos="1436688" algn="l"/>
              </a:tabLst>
            </a:pPr>
            <a:r>
              <a:rPr lang="es-ES" sz="2800" b="1" dirty="0" err="1">
                <a:solidFill>
                  <a:srgbClr val="17364C"/>
                </a:solidFill>
                <a:latin typeface="Segoe UI" panose="020B0502040204020203" pitchFamily="34" charset="0"/>
                <a:ea typeface="Calibri" panose="020F0502020204030204" pitchFamily="34" charset="0"/>
                <a:cs typeface="Segoe UI" panose="020B0502040204020203" pitchFamily="34" charset="0"/>
              </a:rPr>
              <a:t>Disclosure</a:t>
            </a:r>
            <a:endParaRPr lang="es-ES" sz="2800" b="1" dirty="0">
              <a:solidFill>
                <a:srgbClr val="17364C"/>
              </a:solidFill>
              <a:latin typeface="Segoe UI" panose="020B0502040204020203" pitchFamily="34" charset="0"/>
              <a:ea typeface="Calibri" panose="020F0502020204030204" pitchFamily="34" charset="0"/>
              <a:cs typeface="Segoe UI" panose="020B0502040204020203" pitchFamily="34" charset="0"/>
            </a:endParaRPr>
          </a:p>
          <a:p>
            <a:pPr marL="800100" indent="-358775">
              <a:tabLst>
                <a:tab pos="1436688" algn="l"/>
              </a:tabLst>
            </a:pPr>
            <a:endParaRPr lang="en-US" b="1" dirty="0">
              <a:latin typeface="Segoe UI" panose="020B0502040204020203" pitchFamily="34" charset="0"/>
              <a:cs typeface="Segoe UI" panose="020B0502040204020203" pitchFamily="34" charset="0"/>
            </a:endParaRPr>
          </a:p>
          <a:p>
            <a:pPr marL="800100" indent="-358775">
              <a:tabLst>
                <a:tab pos="1436688" algn="l"/>
              </a:tabLst>
            </a:pPr>
            <a:r>
              <a:rPr lang="en-US" dirty="0">
                <a:latin typeface="Segoe UI" panose="020B0502040204020203" pitchFamily="34" charset="0"/>
                <a:cs typeface="Segoe UI" panose="020B0502040204020203" pitchFamily="34" charset="0"/>
              </a:rPr>
              <a:t>This presentation was prepared with the assistance of generative AI tools, including Microsoft Copilot, </a:t>
            </a:r>
            <a:r>
              <a:rPr lang="en-US" dirty="0" err="1">
                <a:latin typeface="Segoe UI" panose="020B0502040204020203" pitchFamily="34" charset="0"/>
                <a:cs typeface="Segoe UI" panose="020B0502040204020203" pitchFamily="34" charset="0"/>
              </a:rPr>
              <a:t>ChatGPT</a:t>
            </a:r>
            <a:r>
              <a:rPr lang="en-US" dirty="0">
                <a:latin typeface="Segoe UI" panose="020B0502040204020203" pitchFamily="34" charset="0"/>
                <a:cs typeface="Segoe UI" panose="020B0502040204020203" pitchFamily="34" charset="0"/>
              </a:rPr>
              <a:t>, and PowerPoint’s built-in AI features.</a:t>
            </a:r>
          </a:p>
          <a:p>
            <a:pPr marL="800100" indent="-358775">
              <a:tabLst>
                <a:tab pos="1436688" algn="l"/>
              </a:tabLst>
            </a:pPr>
            <a:endParaRPr lang="es-ES" i="1" dirty="0">
              <a:solidFill>
                <a:srgbClr val="17364C"/>
              </a:solidFill>
              <a:latin typeface="Segoe UI" panose="020B0502040204020203" pitchFamily="34" charset="0"/>
              <a:cs typeface="Segoe UI" panose="020B0502040204020203" pitchFamily="34" charset="0"/>
            </a:endParaRPr>
          </a:p>
          <a:p>
            <a:pPr marL="800100" indent="-358775">
              <a:tabLst>
                <a:tab pos="1436688" algn="l"/>
              </a:tabLst>
            </a:pPr>
            <a:r>
              <a:rPr lang="es-ES" i="1" dirty="0">
                <a:solidFill>
                  <a:srgbClr val="17364C"/>
                </a:solidFill>
                <a:latin typeface="Segoe UI" panose="020B0502040204020203" pitchFamily="34" charset="0"/>
                <a:cs typeface="Segoe UI" panose="020B0502040204020203" pitchFamily="34" charset="0"/>
              </a:rPr>
              <a:t>T</a:t>
            </a:r>
            <a:r>
              <a:rPr lang="en-US" i="1" dirty="0">
                <a:solidFill>
                  <a:srgbClr val="17364C"/>
                </a:solidFill>
                <a:latin typeface="Segoe UI" panose="020B0502040204020203" pitchFamily="34" charset="0"/>
                <a:cs typeface="Segoe UI" panose="020B0502040204020203" pitchFamily="34" charset="0"/>
              </a:rPr>
              <a:t>he author is the sole responsible for the ideas and contents in this presentation.</a:t>
            </a:r>
            <a:endParaRPr lang="es-ES" i="1" dirty="0">
              <a:solidFill>
                <a:srgbClr val="17364C"/>
              </a:solidFill>
              <a:latin typeface="Segoe UI" panose="020B0502040204020203" pitchFamily="34" charset="0"/>
              <a:cs typeface="Segoe UI" panose="020B0502040204020203" pitchFamily="34" charset="0"/>
            </a:endParaRPr>
          </a:p>
          <a:p>
            <a:pPr marL="800100" lvl="1" indent="-358775">
              <a:tabLst>
                <a:tab pos="1436688" algn="l"/>
              </a:tabLst>
            </a:pPr>
            <a:endParaRPr lang="es-ES" i="1" dirty="0">
              <a:solidFill>
                <a:srgbClr val="17364C"/>
              </a:solidFill>
              <a:latin typeface="Segoe UI" panose="020B0502040204020203" pitchFamily="34" charset="0"/>
              <a:cs typeface="Segoe UI" panose="020B0502040204020203" pitchFamily="34" charset="0"/>
            </a:endParaRPr>
          </a:p>
          <a:p>
            <a:pPr marL="800100" lvl="1" indent="-358775">
              <a:tabLst>
                <a:tab pos="1436688" algn="l"/>
              </a:tabLst>
            </a:pPr>
            <a:r>
              <a:rPr lang="es-ES" i="1" dirty="0" err="1">
                <a:solidFill>
                  <a:srgbClr val="17364C"/>
                </a:solidFill>
                <a:latin typeface="Segoe UI" panose="020B0502040204020203" pitchFamily="34" charset="0"/>
                <a:cs typeface="Segoe UI" panose="020B0502040204020203" pitchFamily="34" charset="0"/>
              </a:rPr>
              <a:t>Thank</a:t>
            </a:r>
            <a:r>
              <a:rPr lang="es-ES" i="1" dirty="0">
                <a:solidFill>
                  <a:srgbClr val="17364C"/>
                </a:solidFill>
                <a:latin typeface="Segoe UI" panose="020B0502040204020203" pitchFamily="34" charset="0"/>
                <a:cs typeface="Segoe UI" panose="020B0502040204020203" pitchFamily="34" charset="0"/>
              </a:rPr>
              <a:t> </a:t>
            </a:r>
            <a:r>
              <a:rPr lang="es-ES" i="1" dirty="0" err="1">
                <a:solidFill>
                  <a:srgbClr val="17364C"/>
                </a:solidFill>
                <a:latin typeface="Segoe UI" panose="020B0502040204020203" pitchFamily="34" charset="0"/>
                <a:cs typeface="Segoe UI" panose="020B0502040204020203" pitchFamily="34" charset="0"/>
              </a:rPr>
              <a:t>you</a:t>
            </a:r>
            <a:r>
              <a:rPr lang="es-ES" i="1" dirty="0">
                <a:solidFill>
                  <a:srgbClr val="17364C"/>
                </a:solidFill>
                <a:latin typeface="Segoe UI" panose="020B0502040204020203" pitchFamily="34" charset="0"/>
                <a:cs typeface="Segoe UI" panose="020B0502040204020203" pitchFamily="34" charset="0"/>
              </a:rPr>
              <a:t> </a:t>
            </a:r>
            <a:r>
              <a:rPr lang="es-ES" i="1" dirty="0" err="1">
                <a:solidFill>
                  <a:srgbClr val="17364C"/>
                </a:solidFill>
                <a:latin typeface="Segoe UI" panose="020B0502040204020203" pitchFamily="34" charset="0"/>
                <a:cs typeface="Segoe UI" panose="020B0502040204020203" pitchFamily="34" charset="0"/>
              </a:rPr>
              <a:t>for</a:t>
            </a:r>
            <a:r>
              <a:rPr lang="es-ES" i="1" dirty="0">
                <a:solidFill>
                  <a:srgbClr val="17364C"/>
                </a:solidFill>
                <a:latin typeface="Segoe UI" panose="020B0502040204020203" pitchFamily="34" charset="0"/>
                <a:cs typeface="Segoe UI" panose="020B0502040204020203" pitchFamily="34" charset="0"/>
              </a:rPr>
              <a:t> </a:t>
            </a:r>
            <a:r>
              <a:rPr lang="es-ES" i="1" dirty="0" err="1">
                <a:solidFill>
                  <a:srgbClr val="17364C"/>
                </a:solidFill>
                <a:latin typeface="Segoe UI" panose="020B0502040204020203" pitchFamily="34" charset="0"/>
                <a:cs typeface="Segoe UI" panose="020B0502040204020203" pitchFamily="34" charset="0"/>
              </a:rPr>
              <a:t>your</a:t>
            </a:r>
            <a:r>
              <a:rPr lang="es-ES" i="1" dirty="0">
                <a:solidFill>
                  <a:srgbClr val="17364C"/>
                </a:solidFill>
                <a:latin typeface="Segoe UI" panose="020B0502040204020203" pitchFamily="34" charset="0"/>
                <a:cs typeface="Segoe UI" panose="020B0502040204020203" pitchFamily="34" charset="0"/>
              </a:rPr>
              <a:t> </a:t>
            </a:r>
            <a:r>
              <a:rPr lang="es-ES" i="1" dirty="0" err="1">
                <a:solidFill>
                  <a:srgbClr val="17364C"/>
                </a:solidFill>
                <a:latin typeface="Segoe UI" panose="020B0502040204020203" pitchFamily="34" charset="0"/>
                <a:cs typeface="Segoe UI" panose="020B0502040204020203" pitchFamily="34" charset="0"/>
              </a:rPr>
              <a:t>attention</a:t>
            </a:r>
            <a:r>
              <a:rPr lang="es-ES" i="1" dirty="0">
                <a:solidFill>
                  <a:srgbClr val="17364C"/>
                </a:solidFill>
                <a:latin typeface="Segoe UI" panose="020B0502040204020203" pitchFamily="34" charset="0"/>
                <a:cs typeface="Segoe UI" panose="020B0502040204020203" pitchFamily="34" charset="0"/>
              </a:rPr>
              <a:t>! </a:t>
            </a:r>
            <a:endParaRPr lang="es-ES" sz="1400" b="1" i="1" dirty="0">
              <a:latin typeface="Segoe UI" panose="020B0502040204020203" pitchFamily="34" charset="0"/>
              <a:cs typeface="Segoe UI" panose="020B0502040204020203" pitchFamily="34" charset="0"/>
            </a:endParaRPr>
          </a:p>
          <a:p>
            <a:pPr lvl="1"/>
            <a:endParaRPr lang="es-ES" sz="1600" dirty="0"/>
          </a:p>
        </p:txBody>
      </p:sp>
      <p:pic>
        <p:nvPicPr>
          <p:cNvPr id="6" name="Graphic 5" descr="Warning">
            <a:extLst>
              <a:ext uri="{FF2B5EF4-FFF2-40B4-BE49-F238E27FC236}">
                <a16:creationId xmlns:a16="http://schemas.microsoft.com/office/drawing/2014/main" id="{5CF9AA58-5272-4775-91C3-1BCAA8747E0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68928" y="2220687"/>
            <a:ext cx="669471" cy="669471"/>
          </a:xfrm>
          <a:prstGeom prst="rect">
            <a:avLst/>
          </a:prstGeom>
        </p:spPr>
      </p:pic>
    </p:spTree>
    <p:extLst>
      <p:ext uri="{BB962C8B-B14F-4D97-AF65-F5344CB8AC3E}">
        <p14:creationId xmlns:p14="http://schemas.microsoft.com/office/powerpoint/2010/main" val="2743211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98C787-EF54-4A9A-8943-5B1D273A41CF}"/>
              </a:ext>
            </a:extLst>
          </p:cNvPr>
          <p:cNvSpPr>
            <a:spLocks noGrp="1"/>
          </p:cNvSpPr>
          <p:nvPr>
            <p:ph type="sldNum" idx="2"/>
          </p:nvPr>
        </p:nvSpPr>
        <p:spPr/>
        <p:txBody>
          <a:bodyPr/>
          <a:lstStyle/>
          <a:p>
            <a:fld id="{CBB32569-8F9A-41DF-804A-A467FF9D0B9D}" type="slidenum">
              <a:rPr lang="en-US" smtClean="0"/>
              <a:t>2</a:t>
            </a:fld>
            <a:endParaRPr lang="en-US"/>
          </a:p>
        </p:txBody>
      </p:sp>
      <p:sp>
        <p:nvSpPr>
          <p:cNvPr id="4" name="TextBox 3">
            <a:extLst>
              <a:ext uri="{FF2B5EF4-FFF2-40B4-BE49-F238E27FC236}">
                <a16:creationId xmlns:a16="http://schemas.microsoft.com/office/drawing/2014/main" id="{39DDB21E-F01E-43CE-AA6D-7D8A25487B55}"/>
              </a:ext>
            </a:extLst>
          </p:cNvPr>
          <p:cNvSpPr txBox="1"/>
          <p:nvPr/>
        </p:nvSpPr>
        <p:spPr>
          <a:xfrm>
            <a:off x="788918" y="522514"/>
            <a:ext cx="10614164" cy="5961086"/>
          </a:xfrm>
          <a:prstGeom prst="rect">
            <a:avLst/>
          </a:prstGeom>
          <a:noFill/>
        </p:spPr>
        <p:txBody>
          <a:bodyPr wrap="square" numCol="2" rtlCol="0">
            <a:spAutoFit/>
          </a:bodyPr>
          <a:lstStyle/>
          <a:p>
            <a:pPr lvl="2"/>
            <a:r>
              <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rPr>
              <a:t>  AI </a:t>
            </a:r>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Usage</a:t>
            </a:r>
            <a:endPar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endParaRPr>
          </a:p>
          <a:p>
            <a:endParaRPr lang="en-US" b="1" dirty="0"/>
          </a:p>
          <a:p>
            <a:endParaRPr lang="en-US" b="1" dirty="0">
              <a:latin typeface="Segoe UI" panose="020B0502040204020203" pitchFamily="34" charset="0"/>
              <a:cs typeface="Segoe UI" panose="020B0502040204020203" pitchFamily="34" charset="0"/>
            </a:endParaRPr>
          </a:p>
          <a:p>
            <a:r>
              <a:rPr lang="en-US" b="1" dirty="0">
                <a:solidFill>
                  <a:srgbClr val="17364C"/>
                </a:solidFill>
                <a:latin typeface="Segoe UI" panose="020B0502040204020203" pitchFamily="34" charset="0"/>
                <a:cs typeface="Segoe UI" panose="020B0502040204020203" pitchFamily="34" charset="0"/>
              </a:rPr>
              <a:t>LLM / RAG </a:t>
            </a:r>
            <a:r>
              <a:rPr lang="en-US" b="1" dirty="0">
                <a:latin typeface="Segoe UI" panose="020B0502040204020203" pitchFamily="34" charset="0"/>
                <a:cs typeface="Segoe UI" panose="020B0502040204020203" pitchFamily="34" charset="0"/>
              </a:rPr>
              <a:t>: </a:t>
            </a:r>
            <a:r>
              <a:rPr lang="en-US" dirty="0">
                <a:solidFill>
                  <a:srgbClr val="17364C"/>
                </a:solidFill>
                <a:latin typeface="Segoe UI" panose="020B0502040204020203" pitchFamily="34" charset="0"/>
                <a:cs typeface="Segoe UI" panose="020B0502040204020203" pitchFamily="34" charset="0"/>
              </a:rPr>
              <a:t>General search, document generation, spelling and style correction</a:t>
            </a:r>
          </a:p>
          <a:p>
            <a:endParaRPr lang="en-US" dirty="0">
              <a:solidFill>
                <a:srgbClr val="17364C"/>
              </a:solidFill>
              <a:latin typeface="Segoe UI" panose="020B0502040204020203" pitchFamily="34" charset="0"/>
              <a:cs typeface="Segoe UI" panose="020B0502040204020203" pitchFamily="34" charset="0"/>
            </a:endParaRPr>
          </a:p>
          <a:p>
            <a:r>
              <a:rPr lang="es-ES" b="1" dirty="0">
                <a:solidFill>
                  <a:srgbClr val="17364C"/>
                </a:solidFill>
                <a:latin typeface="Segoe UI" panose="020B0502040204020203" pitchFamily="34" charset="0"/>
                <a:cs typeface="Segoe UI" panose="020B0502040204020203" pitchFamily="34" charset="0"/>
              </a:rPr>
              <a:t>I</a:t>
            </a:r>
            <a:r>
              <a:rPr lang="en-US" b="1" dirty="0">
                <a:solidFill>
                  <a:srgbClr val="17364C"/>
                </a:solidFill>
                <a:latin typeface="Segoe UI" panose="020B0502040204020203" pitchFamily="34" charset="0"/>
                <a:cs typeface="Segoe UI" panose="020B0502040204020203" pitchFamily="34" charset="0"/>
              </a:rPr>
              <a:t>mage &amp; Visual Creation</a:t>
            </a:r>
            <a:r>
              <a:rPr lang="en-US" dirty="0">
                <a:solidFill>
                  <a:srgbClr val="17364C"/>
                </a:solidFill>
                <a:latin typeface="Segoe UI" panose="020B0502040204020203" pitchFamily="34" charset="0"/>
                <a:cs typeface="Segoe UI" panose="020B0502040204020203" pitchFamily="34" charset="0"/>
              </a:rPr>
              <a:t>: Presentation, visuals</a:t>
            </a:r>
          </a:p>
          <a:p>
            <a:endParaRPr lang="en-US" dirty="0">
              <a:solidFill>
                <a:srgbClr val="17364C"/>
              </a:solidFill>
              <a:latin typeface="Segoe UI" panose="020B0502040204020203" pitchFamily="34" charset="0"/>
              <a:cs typeface="Segoe UI" panose="020B0502040204020203" pitchFamily="34" charset="0"/>
            </a:endParaRPr>
          </a:p>
          <a:p>
            <a:r>
              <a:rPr lang="es-ES" b="1" dirty="0">
                <a:solidFill>
                  <a:srgbClr val="17364C"/>
                </a:solidFill>
                <a:latin typeface="Segoe UI" panose="020B0502040204020203" pitchFamily="34" charset="0"/>
                <a:cs typeface="Segoe UI" panose="020B0502040204020203" pitchFamily="34" charset="0"/>
              </a:rPr>
              <a:t>C</a:t>
            </a:r>
            <a:r>
              <a:rPr lang="en-US" b="1" dirty="0">
                <a:solidFill>
                  <a:srgbClr val="17364C"/>
                </a:solidFill>
                <a:latin typeface="Segoe UI" panose="020B0502040204020203" pitchFamily="34" charset="0"/>
                <a:cs typeface="Segoe UI" panose="020B0502040204020203" pitchFamily="34" charset="0"/>
              </a:rPr>
              <a:t>ode: </a:t>
            </a:r>
            <a:r>
              <a:rPr lang="en-US" dirty="0">
                <a:solidFill>
                  <a:srgbClr val="17364C"/>
                </a:solidFill>
                <a:latin typeface="Segoe UI" panose="020B0502040204020203" pitchFamily="34" charset="0"/>
                <a:cs typeface="Segoe UI" panose="020B0502040204020203" pitchFamily="34" charset="0"/>
              </a:rPr>
              <a:t>Generation, analysis, issue identification, documentation, test generation</a:t>
            </a:r>
          </a:p>
          <a:p>
            <a:endParaRPr lang="en-US" dirty="0">
              <a:solidFill>
                <a:srgbClr val="17364C"/>
              </a:solidFill>
              <a:latin typeface="Segoe UI" panose="020B0502040204020203" pitchFamily="34" charset="0"/>
              <a:cs typeface="Segoe UI" panose="020B0502040204020203" pitchFamily="34" charset="0"/>
            </a:endParaRPr>
          </a:p>
          <a:p>
            <a:r>
              <a:rPr lang="es-ES" b="1" dirty="0" err="1">
                <a:solidFill>
                  <a:srgbClr val="17364C"/>
                </a:solidFill>
                <a:latin typeface="Segoe UI" panose="020B0502040204020203" pitchFamily="34" charset="0"/>
                <a:cs typeface="Segoe UI" panose="020B0502040204020203" pitchFamily="34" charset="0"/>
              </a:rPr>
              <a:t>Databases</a:t>
            </a:r>
            <a:r>
              <a:rPr lang="es-ES" b="1" dirty="0">
                <a:solidFill>
                  <a:srgbClr val="17364C"/>
                </a:solidFill>
                <a:latin typeface="Segoe UI" panose="020B0502040204020203" pitchFamily="34" charset="0"/>
                <a:cs typeface="Segoe UI" panose="020B0502040204020203" pitchFamily="34" charset="0"/>
              </a:rPr>
              <a:t>, </a:t>
            </a:r>
            <a:r>
              <a:rPr lang="es-ES" b="1" dirty="0" err="1">
                <a:solidFill>
                  <a:srgbClr val="17364C"/>
                </a:solidFill>
                <a:latin typeface="Segoe UI" panose="020B0502040204020203" pitchFamily="34" charset="0"/>
                <a:cs typeface="Segoe UI" panose="020B0502040204020203" pitchFamily="34" charset="0"/>
              </a:rPr>
              <a:t>unstructured</a:t>
            </a:r>
            <a:r>
              <a:rPr lang="es-ES" b="1" dirty="0">
                <a:solidFill>
                  <a:srgbClr val="17364C"/>
                </a:solidFill>
                <a:latin typeface="Segoe UI" panose="020B0502040204020203" pitchFamily="34" charset="0"/>
                <a:cs typeface="Segoe UI" panose="020B0502040204020203" pitchFamily="34" charset="0"/>
              </a:rPr>
              <a:t> data</a:t>
            </a:r>
            <a:r>
              <a:rPr lang="es-ES" dirty="0">
                <a:solidFill>
                  <a:srgbClr val="17364C"/>
                </a:solidFill>
                <a:latin typeface="Segoe UI" panose="020B0502040204020203" pitchFamily="34" charset="0"/>
                <a:cs typeface="Segoe UI" panose="020B0502040204020203" pitchFamily="34" charset="0"/>
              </a:rPr>
              <a:t>: </a:t>
            </a:r>
            <a:r>
              <a:rPr lang="es-ES" dirty="0" err="1">
                <a:solidFill>
                  <a:srgbClr val="17364C"/>
                </a:solidFill>
                <a:latin typeface="Segoe UI" panose="020B0502040204020203" pitchFamily="34" charset="0"/>
                <a:cs typeface="Segoe UI" panose="020B0502040204020203" pitchFamily="34" charset="0"/>
              </a:rPr>
              <a:t>Summarizing</a:t>
            </a:r>
            <a:r>
              <a:rPr lang="es-ES" dirty="0">
                <a:solidFill>
                  <a:srgbClr val="17364C"/>
                </a:solidFill>
                <a:latin typeface="Segoe UI" panose="020B0502040204020203" pitchFamily="34" charset="0"/>
                <a:cs typeface="Segoe UI" panose="020B0502040204020203" pitchFamily="34" charset="0"/>
              </a:rPr>
              <a:t>, </a:t>
            </a:r>
            <a:r>
              <a:rPr lang="es-ES" dirty="0" err="1">
                <a:solidFill>
                  <a:srgbClr val="17364C"/>
                </a:solidFill>
                <a:latin typeface="Segoe UI" panose="020B0502040204020203" pitchFamily="34" charset="0"/>
                <a:cs typeface="Segoe UI" panose="020B0502040204020203" pitchFamily="34" charset="0"/>
              </a:rPr>
              <a:t>custom</a:t>
            </a:r>
            <a:r>
              <a:rPr lang="es-ES" dirty="0">
                <a:solidFill>
                  <a:srgbClr val="17364C"/>
                </a:solidFill>
                <a:latin typeface="Segoe UI" panose="020B0502040204020203" pitchFamily="34" charset="0"/>
                <a:cs typeface="Segoe UI" panose="020B0502040204020203" pitchFamily="34" charset="0"/>
              </a:rPr>
              <a:t> </a:t>
            </a:r>
            <a:r>
              <a:rPr lang="es-ES" dirty="0" err="1">
                <a:solidFill>
                  <a:srgbClr val="17364C"/>
                </a:solidFill>
                <a:latin typeface="Segoe UI" panose="020B0502040204020203" pitchFamily="34" charset="0"/>
                <a:cs typeface="Segoe UI" panose="020B0502040204020203" pitchFamily="34" charset="0"/>
              </a:rPr>
              <a:t>searching</a:t>
            </a:r>
            <a:r>
              <a:rPr lang="es-ES" dirty="0">
                <a:solidFill>
                  <a:srgbClr val="17364C"/>
                </a:solidFill>
                <a:latin typeface="Segoe UI" panose="020B0502040204020203" pitchFamily="34" charset="0"/>
                <a:cs typeface="Segoe UI" panose="020B0502040204020203" pitchFamily="34" charset="0"/>
              </a:rPr>
              <a:t> </a:t>
            </a:r>
            <a:r>
              <a:rPr lang="es-ES" dirty="0" err="1">
                <a:solidFill>
                  <a:srgbClr val="17364C"/>
                </a:solidFill>
                <a:latin typeface="Segoe UI" panose="020B0502040204020203" pitchFamily="34" charset="0"/>
                <a:cs typeface="Segoe UI" panose="020B0502040204020203" pitchFamily="34" charset="0"/>
              </a:rPr>
              <a:t>or</a:t>
            </a:r>
            <a:r>
              <a:rPr lang="es-ES" dirty="0">
                <a:solidFill>
                  <a:srgbClr val="17364C"/>
                </a:solidFill>
                <a:latin typeface="Segoe UI" panose="020B0502040204020203" pitchFamily="34" charset="0"/>
                <a:cs typeface="Segoe UI" panose="020B0502040204020203" pitchFamily="34" charset="0"/>
              </a:rPr>
              <a:t> </a:t>
            </a:r>
            <a:r>
              <a:rPr lang="es-ES" dirty="0" err="1">
                <a:solidFill>
                  <a:srgbClr val="17364C"/>
                </a:solidFill>
                <a:latin typeface="Segoe UI" panose="020B0502040204020203" pitchFamily="34" charset="0"/>
                <a:cs typeface="Segoe UI" panose="020B0502040204020203" pitchFamily="34" charset="0"/>
              </a:rPr>
              <a:t>reporting</a:t>
            </a:r>
            <a:r>
              <a:rPr lang="es-ES" dirty="0">
                <a:solidFill>
                  <a:srgbClr val="17364C"/>
                </a:solidFill>
                <a:latin typeface="Segoe UI" panose="020B0502040204020203" pitchFamily="34" charset="0"/>
                <a:cs typeface="Segoe UI" panose="020B0502040204020203" pitchFamily="34" charset="0"/>
              </a:rPr>
              <a:t>, decisión </a:t>
            </a:r>
            <a:r>
              <a:rPr lang="es-ES" dirty="0" err="1">
                <a:solidFill>
                  <a:srgbClr val="17364C"/>
                </a:solidFill>
                <a:latin typeface="Segoe UI" panose="020B0502040204020203" pitchFamily="34" charset="0"/>
                <a:cs typeface="Segoe UI" panose="020B0502040204020203" pitchFamily="34" charset="0"/>
              </a:rPr>
              <a:t>making</a:t>
            </a:r>
            <a:endParaRPr lang="en-US" dirty="0">
              <a:solidFill>
                <a:srgbClr val="17364C"/>
              </a:solidFill>
              <a:latin typeface="Segoe UI" panose="020B0502040204020203" pitchFamily="34" charset="0"/>
              <a:cs typeface="Segoe UI" panose="020B0502040204020203" pitchFamily="34" charset="0"/>
            </a:endParaRPr>
          </a:p>
          <a:p>
            <a:endParaRPr lang="es-ES" dirty="0">
              <a:solidFill>
                <a:srgbClr val="17364C"/>
              </a:solidFill>
              <a:latin typeface="Segoe UI" panose="020B0502040204020203" pitchFamily="34" charset="0"/>
              <a:cs typeface="Segoe UI" panose="020B0502040204020203" pitchFamily="34" charset="0"/>
            </a:endParaRPr>
          </a:p>
          <a:p>
            <a:r>
              <a:rPr lang="es-ES" b="1" dirty="0">
                <a:solidFill>
                  <a:srgbClr val="17364C"/>
                </a:solidFill>
              </a:rPr>
              <a:t>Deep </a:t>
            </a:r>
            <a:r>
              <a:rPr lang="es-ES" b="1" dirty="0" err="1">
                <a:solidFill>
                  <a:srgbClr val="17364C"/>
                </a:solidFill>
              </a:rPr>
              <a:t>learning</a:t>
            </a:r>
            <a:r>
              <a:rPr lang="es-ES" dirty="0">
                <a:solidFill>
                  <a:srgbClr val="17364C"/>
                </a:solidFill>
              </a:rPr>
              <a:t>: data </a:t>
            </a:r>
            <a:r>
              <a:rPr lang="es-ES" dirty="0" err="1">
                <a:solidFill>
                  <a:srgbClr val="17364C"/>
                </a:solidFill>
              </a:rPr>
              <a:t>analysis</a:t>
            </a:r>
            <a:r>
              <a:rPr lang="es-ES" dirty="0">
                <a:solidFill>
                  <a:srgbClr val="17364C"/>
                </a:solidFill>
              </a:rPr>
              <a:t>, </a:t>
            </a:r>
            <a:r>
              <a:rPr lang="es-ES" dirty="0" err="1">
                <a:solidFill>
                  <a:srgbClr val="17364C"/>
                </a:solidFill>
              </a:rPr>
              <a:t>noise</a:t>
            </a:r>
            <a:r>
              <a:rPr lang="es-ES" dirty="0">
                <a:solidFill>
                  <a:srgbClr val="17364C"/>
                </a:solidFill>
              </a:rPr>
              <a:t> </a:t>
            </a:r>
            <a:r>
              <a:rPr lang="es-ES" dirty="0" err="1">
                <a:solidFill>
                  <a:srgbClr val="17364C"/>
                </a:solidFill>
              </a:rPr>
              <a:t>reduction</a:t>
            </a:r>
            <a:r>
              <a:rPr lang="es-ES" dirty="0">
                <a:solidFill>
                  <a:srgbClr val="17364C"/>
                </a:solidFill>
              </a:rPr>
              <a:t>, </a:t>
            </a:r>
            <a:r>
              <a:rPr lang="es-ES" dirty="0" err="1">
                <a:solidFill>
                  <a:srgbClr val="17364C"/>
                </a:solidFill>
              </a:rPr>
              <a:t>triage</a:t>
            </a:r>
            <a:r>
              <a:rPr lang="es-ES" dirty="0">
                <a:solidFill>
                  <a:srgbClr val="17364C"/>
                </a:solidFill>
              </a:rPr>
              <a:t>, </a:t>
            </a:r>
            <a:r>
              <a:rPr lang="es-ES" dirty="0" err="1">
                <a:solidFill>
                  <a:srgbClr val="17364C"/>
                </a:solidFill>
              </a:rPr>
              <a:t>result</a:t>
            </a:r>
            <a:r>
              <a:rPr lang="es-ES" dirty="0">
                <a:solidFill>
                  <a:srgbClr val="17364C"/>
                </a:solidFill>
              </a:rPr>
              <a:t> </a:t>
            </a:r>
            <a:r>
              <a:rPr lang="es-ES" dirty="0" err="1">
                <a:solidFill>
                  <a:srgbClr val="17364C"/>
                </a:solidFill>
              </a:rPr>
              <a:t>prediction</a:t>
            </a:r>
            <a:endParaRPr lang="es-ES" dirty="0">
              <a:solidFill>
                <a:srgbClr val="17364C"/>
              </a:solidFill>
            </a:endParaRPr>
          </a:p>
          <a:p>
            <a:endParaRPr lang="es-ES" dirty="0">
              <a:solidFill>
                <a:srgbClr val="17364C"/>
              </a:solidFill>
            </a:endParaRPr>
          </a:p>
          <a:p>
            <a:r>
              <a:rPr lang="es-ES" b="1" dirty="0" err="1">
                <a:solidFill>
                  <a:srgbClr val="17364C"/>
                </a:solidFill>
              </a:rPr>
              <a:t>Specific</a:t>
            </a:r>
            <a:r>
              <a:rPr lang="es-ES" b="1" dirty="0">
                <a:solidFill>
                  <a:srgbClr val="17364C"/>
                </a:solidFill>
              </a:rPr>
              <a:t> </a:t>
            </a:r>
            <a:r>
              <a:rPr lang="es-ES" b="1" dirty="0" err="1">
                <a:solidFill>
                  <a:srgbClr val="17364C"/>
                </a:solidFill>
              </a:rPr>
              <a:t>field</a:t>
            </a:r>
            <a:r>
              <a:rPr lang="es-ES" b="1" dirty="0">
                <a:solidFill>
                  <a:srgbClr val="17364C"/>
                </a:solidFill>
              </a:rPr>
              <a:t> </a:t>
            </a:r>
            <a:r>
              <a:rPr lang="es-ES" b="1" dirty="0" err="1">
                <a:solidFill>
                  <a:srgbClr val="17364C"/>
                </a:solidFill>
              </a:rPr>
              <a:t>expert</a:t>
            </a:r>
            <a:r>
              <a:rPr lang="es-ES" b="1" dirty="0">
                <a:solidFill>
                  <a:srgbClr val="17364C"/>
                </a:solidFill>
              </a:rPr>
              <a:t> </a:t>
            </a:r>
            <a:r>
              <a:rPr lang="es-ES" b="1" dirty="0" err="1">
                <a:solidFill>
                  <a:srgbClr val="17364C"/>
                </a:solidFill>
              </a:rPr>
              <a:t>tools</a:t>
            </a:r>
            <a:endParaRPr lang="es-ES" b="1" dirty="0">
              <a:solidFill>
                <a:srgbClr val="17364C"/>
              </a:solidFill>
            </a:endParaRPr>
          </a:p>
          <a:p>
            <a:endParaRPr lang="es-ES" sz="1400" b="1" i="1" dirty="0">
              <a:latin typeface="Segoe UI" panose="020B0502040204020203" pitchFamily="34" charset="0"/>
              <a:cs typeface="Segoe UI" panose="020B0502040204020203" pitchFamily="34" charset="0"/>
            </a:endParaRPr>
          </a:p>
          <a:p>
            <a:pPr lvl="1"/>
            <a:endParaRPr lang="en-US" sz="1400" b="1" i="1" dirty="0"/>
          </a:p>
          <a:p>
            <a:endParaRPr lang="es-ES" dirty="0"/>
          </a:p>
          <a:p>
            <a:endParaRPr lang="es-ES" dirty="0"/>
          </a:p>
          <a:p>
            <a:endParaRPr lang="es-ES" dirty="0"/>
          </a:p>
          <a:p>
            <a:endParaRPr lang="es-ES" dirty="0"/>
          </a:p>
          <a:p>
            <a:endParaRPr lang="en-US" sz="1600" i="1" u="sng" dirty="0"/>
          </a:p>
          <a:p>
            <a:pPr lvl="1"/>
            <a:endParaRPr lang="es-ES" sz="1400" dirty="0"/>
          </a:p>
          <a:p>
            <a:pPr lvl="1"/>
            <a:endParaRPr lang="es-ES" sz="1400" b="1" i="1" dirty="0"/>
          </a:p>
          <a:p>
            <a:pPr lvl="1"/>
            <a:endParaRPr lang="es-ES" sz="1400" b="1" i="1" dirty="0"/>
          </a:p>
          <a:p>
            <a:pPr lvl="1"/>
            <a:endParaRPr lang="es-ES" sz="1400" b="1" i="1" dirty="0"/>
          </a:p>
          <a:p>
            <a:pPr lvl="1"/>
            <a:endParaRPr lang="es-ES" sz="1400" b="1" i="1" dirty="0"/>
          </a:p>
          <a:p>
            <a:endParaRPr lang="es-ES" sz="1400" b="1" i="1" dirty="0"/>
          </a:p>
          <a:p>
            <a:pPr lvl="1"/>
            <a:endParaRPr lang="es-ES" sz="1600" dirty="0"/>
          </a:p>
        </p:txBody>
      </p:sp>
      <p:sp>
        <p:nvSpPr>
          <p:cNvPr id="7" name="Rectangle 6">
            <a:extLst>
              <a:ext uri="{FF2B5EF4-FFF2-40B4-BE49-F238E27FC236}">
                <a16:creationId xmlns:a16="http://schemas.microsoft.com/office/drawing/2014/main" id="{9DBEB083-B87A-4EEA-84C7-CFAAD44C7722}"/>
              </a:ext>
            </a:extLst>
          </p:cNvPr>
          <p:cNvSpPr/>
          <p:nvPr/>
        </p:nvSpPr>
        <p:spPr>
          <a:xfrm>
            <a:off x="7552347" y="4837652"/>
            <a:ext cx="3850734" cy="584775"/>
          </a:xfrm>
          <a:prstGeom prst="rect">
            <a:avLst/>
          </a:prstGeom>
          <a:solidFill>
            <a:schemeClr val="bg1">
              <a:lumMod val="85000"/>
            </a:schemeClr>
          </a:solidFill>
          <a:ln>
            <a:solidFill>
              <a:schemeClr val="tx1"/>
            </a:solidFill>
          </a:ln>
        </p:spPr>
        <p:txBody>
          <a:bodyPr wrap="none">
            <a:spAutoFit/>
          </a:bodyPr>
          <a:lstStyle/>
          <a:p>
            <a:r>
              <a:rPr lang="es-ES" sz="1600" b="1" dirty="0" err="1"/>
              <a:t>Importance</a:t>
            </a:r>
            <a:r>
              <a:rPr lang="es-ES" sz="1600" b="1" dirty="0"/>
              <a:t> </a:t>
            </a:r>
            <a:r>
              <a:rPr lang="es-ES" sz="1600" b="1" dirty="0" err="1"/>
              <a:t>of</a:t>
            </a:r>
            <a:r>
              <a:rPr lang="es-ES" sz="1600" b="1" dirty="0"/>
              <a:t> </a:t>
            </a:r>
            <a:r>
              <a:rPr lang="es-ES" sz="1600" b="1" dirty="0" err="1"/>
              <a:t>quality</a:t>
            </a:r>
            <a:r>
              <a:rPr lang="es-ES" sz="1600" b="1" dirty="0"/>
              <a:t> and </a:t>
            </a:r>
            <a:r>
              <a:rPr lang="es-ES" sz="1600" b="1" dirty="0" err="1"/>
              <a:t>availability</a:t>
            </a:r>
            <a:r>
              <a:rPr lang="es-ES" sz="1600" b="1" dirty="0"/>
              <a:t> </a:t>
            </a:r>
          </a:p>
          <a:p>
            <a:pPr indent="620713"/>
            <a:r>
              <a:rPr lang="es-ES" sz="1600" b="1" dirty="0" err="1"/>
              <a:t>of</a:t>
            </a:r>
            <a:r>
              <a:rPr lang="es-ES" sz="1600" b="1" dirty="0"/>
              <a:t> training sets</a:t>
            </a:r>
            <a:endParaRPr lang="en-US" sz="1600" dirty="0"/>
          </a:p>
        </p:txBody>
      </p:sp>
      <p:sp>
        <p:nvSpPr>
          <p:cNvPr id="8" name="Rectangle 7">
            <a:extLst>
              <a:ext uri="{FF2B5EF4-FFF2-40B4-BE49-F238E27FC236}">
                <a16:creationId xmlns:a16="http://schemas.microsoft.com/office/drawing/2014/main" id="{9D70A77D-EC73-4549-92AA-F14D519728DD}"/>
              </a:ext>
            </a:extLst>
          </p:cNvPr>
          <p:cNvSpPr/>
          <p:nvPr/>
        </p:nvSpPr>
        <p:spPr>
          <a:xfrm>
            <a:off x="7569457" y="4011133"/>
            <a:ext cx="3604256" cy="338554"/>
          </a:xfrm>
          <a:prstGeom prst="rect">
            <a:avLst/>
          </a:prstGeom>
          <a:solidFill>
            <a:srgbClr val="8394A0"/>
          </a:solidFill>
          <a:ln>
            <a:solidFill>
              <a:schemeClr val="accent1">
                <a:lumMod val="75000"/>
              </a:schemeClr>
            </a:solidFill>
          </a:ln>
        </p:spPr>
        <p:txBody>
          <a:bodyPr wrap="none">
            <a:spAutoFit/>
          </a:bodyPr>
          <a:lstStyle/>
          <a:p>
            <a:r>
              <a:rPr lang="es-ES" sz="1600" b="1" dirty="0" err="1">
                <a:latin typeface="Segoe UI" panose="020B0502040204020203" pitchFamily="34" charset="0"/>
                <a:cs typeface="Segoe UI" panose="020B0502040204020203" pitchFamily="34" charset="0"/>
              </a:rPr>
              <a:t>Importance</a:t>
            </a:r>
            <a:r>
              <a:rPr lang="es-ES" sz="1600" b="1" dirty="0">
                <a:latin typeface="Segoe UI" panose="020B0502040204020203" pitchFamily="34" charset="0"/>
                <a:cs typeface="Segoe UI" panose="020B0502040204020203" pitchFamily="34" charset="0"/>
              </a:rPr>
              <a:t> </a:t>
            </a:r>
            <a:r>
              <a:rPr lang="es-ES" sz="1600" b="1" dirty="0" err="1">
                <a:latin typeface="Segoe UI" panose="020B0502040204020203" pitchFamily="34" charset="0"/>
                <a:cs typeface="Segoe UI" panose="020B0502040204020203" pitchFamily="34" charset="0"/>
              </a:rPr>
              <a:t>of</a:t>
            </a:r>
            <a:r>
              <a:rPr lang="es-ES" sz="1600" b="1" dirty="0">
                <a:latin typeface="Segoe UI" panose="020B0502040204020203" pitchFamily="34" charset="0"/>
                <a:cs typeface="Segoe UI" panose="020B0502040204020203" pitchFamily="34" charset="0"/>
              </a:rPr>
              <a:t> complete </a:t>
            </a:r>
            <a:r>
              <a:rPr lang="es-ES" sz="1600" b="1" dirty="0" err="1">
                <a:latin typeface="Segoe UI" panose="020B0502040204020203" pitchFamily="34" charset="0"/>
                <a:cs typeface="Segoe UI" panose="020B0502040204020203" pitchFamily="34" charset="0"/>
              </a:rPr>
              <a:t>metadata</a:t>
            </a:r>
            <a:r>
              <a:rPr lang="es-ES" sz="1600" b="1" dirty="0">
                <a:latin typeface="Segoe UI" panose="020B0502040204020203" pitchFamily="34" charset="0"/>
                <a:cs typeface="Segoe UI" panose="020B0502040204020203" pitchFamily="34" charset="0"/>
              </a:rPr>
              <a:t> !</a:t>
            </a:r>
          </a:p>
        </p:txBody>
      </p:sp>
      <p:pic>
        <p:nvPicPr>
          <p:cNvPr id="10" name="Graphic 9" descr="Brain">
            <a:extLst>
              <a:ext uri="{FF2B5EF4-FFF2-40B4-BE49-F238E27FC236}">
                <a16:creationId xmlns:a16="http://schemas.microsoft.com/office/drawing/2014/main" id="{5976E833-1929-4AAD-880D-8CC6BF584E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5193" y="374400"/>
            <a:ext cx="914400" cy="914400"/>
          </a:xfrm>
          <a:prstGeom prst="rect">
            <a:avLst/>
          </a:prstGeom>
        </p:spPr>
      </p:pic>
      <p:cxnSp>
        <p:nvCxnSpPr>
          <p:cNvPr id="12" name="Straight Arrow Connector 11">
            <a:extLst>
              <a:ext uri="{FF2B5EF4-FFF2-40B4-BE49-F238E27FC236}">
                <a16:creationId xmlns:a16="http://schemas.microsoft.com/office/drawing/2014/main" id="{6246FCDE-B8CC-4026-95FB-DF725F9CA4E5}"/>
              </a:ext>
            </a:extLst>
          </p:cNvPr>
          <p:cNvCxnSpPr/>
          <p:nvPr/>
        </p:nvCxnSpPr>
        <p:spPr>
          <a:xfrm>
            <a:off x="6009543" y="4180410"/>
            <a:ext cx="114237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FC8FA25-17C3-4E6C-B97D-ADAEFC26A38E}"/>
              </a:ext>
            </a:extLst>
          </p:cNvPr>
          <p:cNvCxnSpPr/>
          <p:nvPr/>
        </p:nvCxnSpPr>
        <p:spPr>
          <a:xfrm>
            <a:off x="6009543" y="4969624"/>
            <a:ext cx="114237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2445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D3D0365-E48E-40EA-957F-07E4887611D7}"/>
              </a:ext>
            </a:extLst>
          </p:cNvPr>
          <p:cNvSpPr>
            <a:spLocks noGrp="1"/>
          </p:cNvSpPr>
          <p:nvPr>
            <p:ph type="sldNum" idx="2"/>
          </p:nvPr>
        </p:nvSpPr>
        <p:spPr/>
        <p:txBody>
          <a:bodyPr/>
          <a:lstStyle/>
          <a:p>
            <a:fld id="{CBB32569-8F9A-41DF-804A-A467FF9D0B9D}" type="slidenum">
              <a:rPr lang="en-US" smtClean="0"/>
              <a:t>3</a:t>
            </a:fld>
            <a:endParaRPr lang="en-US"/>
          </a:p>
        </p:txBody>
      </p:sp>
      <p:sp>
        <p:nvSpPr>
          <p:cNvPr id="6" name="TextBox 5">
            <a:extLst>
              <a:ext uri="{FF2B5EF4-FFF2-40B4-BE49-F238E27FC236}">
                <a16:creationId xmlns:a16="http://schemas.microsoft.com/office/drawing/2014/main" id="{5B037FAC-6E9A-4DC3-8BC1-C8B1FA2ADA7D}"/>
              </a:ext>
            </a:extLst>
          </p:cNvPr>
          <p:cNvSpPr txBox="1"/>
          <p:nvPr/>
        </p:nvSpPr>
        <p:spPr>
          <a:xfrm>
            <a:off x="0" y="0"/>
            <a:ext cx="11168932" cy="6186309"/>
          </a:xfrm>
          <a:prstGeom prst="rect">
            <a:avLst/>
          </a:prstGeom>
          <a:solidFill>
            <a:schemeClr val="bg1"/>
          </a:solidFill>
        </p:spPr>
        <p:txBody>
          <a:bodyPr wrap="square" rtlCol="0">
            <a:spAutoFit/>
          </a:bodyPr>
          <a:lstStyle/>
          <a:p>
            <a:pPr lvl="3"/>
            <a:endPar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endParaRPr>
          </a:p>
          <a:p>
            <a:pPr lvl="5"/>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Practical</a:t>
            </a:r>
            <a:r>
              <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rPr>
              <a:t> &amp; </a:t>
            </a:r>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Ethical</a:t>
            </a:r>
            <a:r>
              <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rPr>
              <a:t> </a:t>
            </a:r>
          </a:p>
          <a:p>
            <a:pPr lvl="5"/>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Questions</a:t>
            </a:r>
            <a:r>
              <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rPr>
              <a:t> in AI </a:t>
            </a:r>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Usage</a:t>
            </a:r>
            <a:endPar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endParaRPr>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n-US" dirty="0"/>
          </a:p>
        </p:txBody>
      </p:sp>
      <p:graphicFrame>
        <p:nvGraphicFramePr>
          <p:cNvPr id="7" name="Table 6">
            <a:extLst>
              <a:ext uri="{FF2B5EF4-FFF2-40B4-BE49-F238E27FC236}">
                <a16:creationId xmlns:a16="http://schemas.microsoft.com/office/drawing/2014/main" id="{5BD8C221-5483-4FC2-8916-37FBCD13F2E9}"/>
              </a:ext>
            </a:extLst>
          </p:cNvPr>
          <p:cNvGraphicFramePr>
            <a:graphicFrameLocks noGrp="1"/>
          </p:cNvGraphicFramePr>
          <p:nvPr>
            <p:extLst>
              <p:ext uri="{D42A27DB-BD31-4B8C-83A1-F6EECF244321}">
                <p14:modId xmlns:p14="http://schemas.microsoft.com/office/powerpoint/2010/main" val="2239995600"/>
              </p:ext>
            </p:extLst>
          </p:nvPr>
        </p:nvGraphicFramePr>
        <p:xfrm>
          <a:off x="1023069" y="1953260"/>
          <a:ext cx="9613848" cy="3879306"/>
        </p:xfrm>
        <a:graphic>
          <a:graphicData uri="http://schemas.openxmlformats.org/drawingml/2006/table">
            <a:tbl>
              <a:tblPr bandRow="1">
                <a:tableStyleId>{93296810-A885-4BE3-A3E7-6D5BEEA58F35}</a:tableStyleId>
              </a:tblPr>
              <a:tblGrid>
                <a:gridCol w="4283717">
                  <a:extLst>
                    <a:ext uri="{9D8B030D-6E8A-4147-A177-3AD203B41FA5}">
                      <a16:colId xmlns:a16="http://schemas.microsoft.com/office/drawing/2014/main" val="374987604"/>
                    </a:ext>
                  </a:extLst>
                </a:gridCol>
                <a:gridCol w="5330131">
                  <a:extLst>
                    <a:ext uri="{9D8B030D-6E8A-4147-A177-3AD203B41FA5}">
                      <a16:colId xmlns:a16="http://schemas.microsoft.com/office/drawing/2014/main" val="2171199596"/>
                    </a:ext>
                  </a:extLst>
                </a:gridCol>
              </a:tblGrid>
              <a:tr h="515583">
                <a:tc>
                  <a:txBody>
                    <a:bodyPr/>
                    <a:lstStyle/>
                    <a:p>
                      <a:r>
                        <a:rPr lang="es-ES" b="1"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Responsibility</a:t>
                      </a:r>
                      <a:endParaRPr lang="en-US" b="1"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Who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is</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responsable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for</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the</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content</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and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mistakes</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of</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generative</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AI?</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372716073"/>
                  </a:ext>
                </a:extLst>
              </a:tr>
              <a:tr h="515583">
                <a:tc>
                  <a:txBody>
                    <a:bodyPr/>
                    <a:lstStyle/>
                    <a:p>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Personal Data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Protection</a:t>
                      </a:r>
                      <a:endParaRPr lang="en-U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Is</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personal data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safeguarded</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766447876"/>
                  </a:ext>
                </a:extLst>
              </a:tr>
              <a:tr h="889911">
                <a:tc>
                  <a:txBody>
                    <a:bodyPr/>
                    <a:lstStyle/>
                    <a:p>
                      <a:pPr marL="0" algn="l" defTabSz="914400" rtl="0" eaLnBrk="1" latinLnBrk="0" hangingPunct="1"/>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Institutional</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 Data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Protection</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confidentiality</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a:t>
                      </a:r>
                      <a:endParaRPr lang="en-U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Am I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exposing</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confidential</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or</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strategic</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information</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72416400"/>
                  </a:ext>
                </a:extLst>
              </a:tr>
              <a:tr h="515583">
                <a:tc>
                  <a:txBody>
                    <a:bodyPr/>
                    <a:lstStyle/>
                    <a:p>
                      <a:pPr marL="0" algn="l" defTabSz="914400" rtl="0" eaLnBrk="1" latinLnBrk="0" hangingPunct="1"/>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Discrimination</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 and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Bias</a:t>
                      </a:r>
                      <a:endParaRPr lang="en-U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May I be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reproducing</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biases</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or</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discrimination</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engraved</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in AI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model</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3379236566"/>
                  </a:ext>
                </a:extLst>
              </a:tr>
              <a:tr h="553572">
                <a:tc>
                  <a:txBody>
                    <a:bodyPr/>
                    <a:lstStyle/>
                    <a:p>
                      <a:pPr marL="0" algn="l" defTabSz="914400" rtl="0" eaLnBrk="1" latinLnBrk="0" hangingPunct="1"/>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Allucinations</a:t>
                      </a:r>
                      <a:endParaRPr lang="en-U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Can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the</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AI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generate</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false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information</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3901341473"/>
                  </a:ext>
                </a:extLst>
              </a:tr>
              <a:tr h="515583">
                <a:tc>
                  <a:txBody>
                    <a:bodyPr/>
                    <a:lstStyle/>
                    <a:p>
                      <a:pPr marL="0" algn="l" defTabSz="914400" rtl="0" eaLnBrk="1" latinLnBrk="0" hangingPunct="1"/>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Transparency</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 /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accountability</a:t>
                      </a:r>
                      <a:endParaRPr lang="en-U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Are AI-</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created</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decisions</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open and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clear</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t>
                      </a:r>
                    </a:p>
                    <a:p>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Should</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generated</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content</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be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tagged</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2047546585"/>
                  </a:ext>
                </a:extLst>
              </a:tr>
            </a:tbl>
          </a:graphicData>
        </a:graphic>
      </p:graphicFrame>
      <p:pic>
        <p:nvPicPr>
          <p:cNvPr id="10" name="Graphic 9" descr="Brain in head">
            <a:extLst>
              <a:ext uri="{FF2B5EF4-FFF2-40B4-BE49-F238E27FC236}">
                <a16:creationId xmlns:a16="http://schemas.microsoft.com/office/drawing/2014/main" id="{BECC6CF4-19B7-4212-A809-16484F2DD09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3069" y="602054"/>
            <a:ext cx="914400" cy="914400"/>
          </a:xfrm>
          <a:prstGeom prst="rect">
            <a:avLst/>
          </a:prstGeom>
        </p:spPr>
      </p:pic>
    </p:spTree>
    <p:extLst>
      <p:ext uri="{BB962C8B-B14F-4D97-AF65-F5344CB8AC3E}">
        <p14:creationId xmlns:p14="http://schemas.microsoft.com/office/powerpoint/2010/main" val="130467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98C787-EF54-4A9A-8943-5B1D273A41CF}"/>
              </a:ext>
            </a:extLst>
          </p:cNvPr>
          <p:cNvSpPr>
            <a:spLocks noGrp="1"/>
          </p:cNvSpPr>
          <p:nvPr>
            <p:ph type="sldNum" idx="2"/>
          </p:nvPr>
        </p:nvSpPr>
        <p:spPr/>
        <p:txBody>
          <a:bodyPr/>
          <a:lstStyle/>
          <a:p>
            <a:fld id="{CBB32569-8F9A-41DF-804A-A467FF9D0B9D}" type="slidenum">
              <a:rPr lang="en-US" smtClean="0"/>
              <a:t>4</a:t>
            </a:fld>
            <a:endParaRPr lang="en-US"/>
          </a:p>
        </p:txBody>
      </p:sp>
      <p:sp>
        <p:nvSpPr>
          <p:cNvPr id="4" name="TextBox 3">
            <a:extLst>
              <a:ext uri="{FF2B5EF4-FFF2-40B4-BE49-F238E27FC236}">
                <a16:creationId xmlns:a16="http://schemas.microsoft.com/office/drawing/2014/main" id="{39DDB21E-F01E-43CE-AA6D-7D8A25487B55}"/>
              </a:ext>
            </a:extLst>
          </p:cNvPr>
          <p:cNvSpPr txBox="1"/>
          <p:nvPr/>
        </p:nvSpPr>
        <p:spPr>
          <a:xfrm>
            <a:off x="784440" y="573748"/>
            <a:ext cx="9584871" cy="646331"/>
          </a:xfrm>
          <a:prstGeom prst="rect">
            <a:avLst/>
          </a:prstGeom>
          <a:noFill/>
        </p:spPr>
        <p:txBody>
          <a:bodyPr wrap="square" numCol="1" rtlCol="0">
            <a:spAutoFit/>
          </a:bodyPr>
          <a:lstStyle/>
          <a:p>
            <a:pPr lvl="2"/>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Examples</a:t>
            </a:r>
            <a:endParaRPr lang="es-ES" sz="1400" b="1" i="1" dirty="0"/>
          </a:p>
        </p:txBody>
      </p:sp>
      <p:pic>
        <p:nvPicPr>
          <p:cNvPr id="5" name="Graphic 4" descr="Books">
            <a:extLst>
              <a:ext uri="{FF2B5EF4-FFF2-40B4-BE49-F238E27FC236}">
                <a16:creationId xmlns:a16="http://schemas.microsoft.com/office/drawing/2014/main" id="{A697F4EC-9273-4F09-8FA8-F7C614F9B0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920" y="439713"/>
            <a:ext cx="914400" cy="914400"/>
          </a:xfrm>
          <a:prstGeom prst="rect">
            <a:avLst/>
          </a:prstGeom>
        </p:spPr>
      </p:pic>
      <p:sp>
        <p:nvSpPr>
          <p:cNvPr id="8" name="Rectangle 7">
            <a:extLst>
              <a:ext uri="{FF2B5EF4-FFF2-40B4-BE49-F238E27FC236}">
                <a16:creationId xmlns:a16="http://schemas.microsoft.com/office/drawing/2014/main" id="{D3A6D507-2C09-413B-907B-C5DCADBEC5BC}"/>
              </a:ext>
            </a:extLst>
          </p:cNvPr>
          <p:cNvSpPr/>
          <p:nvPr/>
        </p:nvSpPr>
        <p:spPr>
          <a:xfrm>
            <a:off x="511919" y="1488149"/>
            <a:ext cx="8436138" cy="3139321"/>
          </a:xfrm>
          <a:prstGeom prst="rect">
            <a:avLst/>
          </a:prstGeom>
        </p:spPr>
        <p:txBody>
          <a:bodyPr wrap="square">
            <a:spAutoFit/>
          </a:bodyPr>
          <a:lstStyle/>
          <a:p>
            <a:r>
              <a:rPr lang="en-US" b="1" dirty="0">
                <a:solidFill>
                  <a:srgbClr val="17364C"/>
                </a:solidFill>
              </a:rPr>
              <a:t>Responsibility</a:t>
            </a:r>
          </a:p>
          <a:p>
            <a:endParaRPr lang="en-US" b="1" dirty="0">
              <a:solidFill>
                <a:srgbClr val="17364C"/>
              </a:solidFill>
            </a:endParaRPr>
          </a:p>
          <a:p>
            <a:r>
              <a:rPr lang="en-US" b="1" dirty="0">
                <a:solidFill>
                  <a:srgbClr val="17364C"/>
                </a:solidFill>
              </a:rPr>
              <a:t>Question:</a:t>
            </a:r>
            <a:r>
              <a:rPr lang="en-US" dirty="0">
                <a:solidFill>
                  <a:srgbClr val="17364C"/>
                </a:solidFill>
              </a:rPr>
              <a:t> Is the user always responsible for generative AI usage?</a:t>
            </a:r>
          </a:p>
          <a:p>
            <a:br>
              <a:rPr lang="en-US" dirty="0">
                <a:solidFill>
                  <a:srgbClr val="17364C"/>
                </a:solidFill>
              </a:rPr>
            </a:br>
            <a:r>
              <a:rPr lang="en-US" b="1" dirty="0">
                <a:solidFill>
                  <a:srgbClr val="17364C"/>
                </a:solidFill>
              </a:rPr>
              <a:t>Example:</a:t>
            </a:r>
            <a:br>
              <a:rPr lang="en-US" dirty="0">
                <a:solidFill>
                  <a:srgbClr val="17364C"/>
                </a:solidFill>
              </a:rPr>
            </a:br>
            <a:r>
              <a:rPr lang="en-US" dirty="0">
                <a:solidFill>
                  <a:srgbClr val="17364C"/>
                </a:solidFill>
              </a:rPr>
              <a:t>If an employee uses an AI tool to generate a report and the report contains errors or confidential information, the employee is responsible for verifying the accuracy and appropriateness of the content before sharing it. </a:t>
            </a:r>
          </a:p>
          <a:p>
            <a:endParaRPr lang="en-US" dirty="0">
              <a:solidFill>
                <a:srgbClr val="17364C"/>
              </a:solidFill>
            </a:endParaRPr>
          </a:p>
          <a:p>
            <a:r>
              <a:rPr lang="en-US" dirty="0">
                <a:solidFill>
                  <a:srgbClr val="17364C"/>
                </a:solidFill>
              </a:rPr>
              <a:t>For instance, if an AI-generated email accidentally leaks sensitive project details, the sender is accountable for the breach.</a:t>
            </a:r>
          </a:p>
        </p:txBody>
      </p:sp>
    </p:spTree>
    <p:extLst>
      <p:ext uri="{BB962C8B-B14F-4D97-AF65-F5344CB8AC3E}">
        <p14:creationId xmlns:p14="http://schemas.microsoft.com/office/powerpoint/2010/main" val="2880231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98C787-EF54-4A9A-8943-5B1D273A41CF}"/>
              </a:ext>
            </a:extLst>
          </p:cNvPr>
          <p:cNvSpPr>
            <a:spLocks noGrp="1"/>
          </p:cNvSpPr>
          <p:nvPr>
            <p:ph type="sldNum" idx="2"/>
          </p:nvPr>
        </p:nvSpPr>
        <p:spPr/>
        <p:txBody>
          <a:bodyPr/>
          <a:lstStyle/>
          <a:p>
            <a:fld id="{CBB32569-8F9A-41DF-804A-A467FF9D0B9D}" type="slidenum">
              <a:rPr lang="en-US" smtClean="0"/>
              <a:t>5</a:t>
            </a:fld>
            <a:endParaRPr lang="en-US"/>
          </a:p>
        </p:txBody>
      </p:sp>
      <p:sp>
        <p:nvSpPr>
          <p:cNvPr id="4" name="TextBox 3">
            <a:extLst>
              <a:ext uri="{FF2B5EF4-FFF2-40B4-BE49-F238E27FC236}">
                <a16:creationId xmlns:a16="http://schemas.microsoft.com/office/drawing/2014/main" id="{39DDB21E-F01E-43CE-AA6D-7D8A25487B55}"/>
              </a:ext>
            </a:extLst>
          </p:cNvPr>
          <p:cNvSpPr txBox="1"/>
          <p:nvPr/>
        </p:nvSpPr>
        <p:spPr>
          <a:xfrm>
            <a:off x="784440" y="573748"/>
            <a:ext cx="9584871" cy="646331"/>
          </a:xfrm>
          <a:prstGeom prst="rect">
            <a:avLst/>
          </a:prstGeom>
          <a:noFill/>
        </p:spPr>
        <p:txBody>
          <a:bodyPr wrap="square" numCol="1" rtlCol="0">
            <a:spAutoFit/>
          </a:bodyPr>
          <a:lstStyle/>
          <a:p>
            <a:pPr lvl="2"/>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Examples</a:t>
            </a:r>
            <a:endParaRPr lang="es-ES" sz="1400" b="1" i="1" dirty="0"/>
          </a:p>
        </p:txBody>
      </p:sp>
      <p:pic>
        <p:nvPicPr>
          <p:cNvPr id="5" name="Graphic 4" descr="Books">
            <a:extLst>
              <a:ext uri="{FF2B5EF4-FFF2-40B4-BE49-F238E27FC236}">
                <a16:creationId xmlns:a16="http://schemas.microsoft.com/office/drawing/2014/main" id="{A697F4EC-9273-4F09-8FA8-F7C614F9B0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920" y="439713"/>
            <a:ext cx="914400" cy="914400"/>
          </a:xfrm>
          <a:prstGeom prst="rect">
            <a:avLst/>
          </a:prstGeom>
        </p:spPr>
      </p:pic>
      <p:sp>
        <p:nvSpPr>
          <p:cNvPr id="6" name="Rectangle 5">
            <a:extLst>
              <a:ext uri="{FF2B5EF4-FFF2-40B4-BE49-F238E27FC236}">
                <a16:creationId xmlns:a16="http://schemas.microsoft.com/office/drawing/2014/main" id="{ED8EDAF3-346D-4013-AFDD-FDDC90A4A248}"/>
              </a:ext>
            </a:extLst>
          </p:cNvPr>
          <p:cNvSpPr/>
          <p:nvPr/>
        </p:nvSpPr>
        <p:spPr>
          <a:xfrm>
            <a:off x="511920" y="1488148"/>
            <a:ext cx="8626929" cy="4247317"/>
          </a:xfrm>
          <a:prstGeom prst="rect">
            <a:avLst/>
          </a:prstGeom>
        </p:spPr>
        <p:txBody>
          <a:bodyPr wrap="square">
            <a:spAutoFit/>
          </a:bodyPr>
          <a:lstStyle/>
          <a:p>
            <a:r>
              <a:rPr lang="en-US" b="1" dirty="0">
                <a:solidFill>
                  <a:srgbClr val="17364C"/>
                </a:solidFill>
                <a:latin typeface="Segoe UI" panose="020B0502040204020203" pitchFamily="34" charset="0"/>
                <a:cs typeface="Segoe UI" panose="020B0502040204020203" pitchFamily="34" charset="0"/>
              </a:rPr>
              <a:t>Discrimination and Bias</a:t>
            </a:r>
          </a:p>
          <a:p>
            <a:endParaRPr lang="en-US" b="1" dirty="0">
              <a:solidFill>
                <a:srgbClr val="17364C"/>
              </a:solidFill>
              <a:latin typeface="Segoe UI" panose="020B0502040204020203" pitchFamily="34" charset="0"/>
              <a:cs typeface="Segoe UI" panose="020B0502040204020203" pitchFamily="34" charset="0"/>
            </a:endParaRPr>
          </a:p>
          <a:p>
            <a:r>
              <a:rPr lang="en-US" b="1" dirty="0">
                <a:solidFill>
                  <a:srgbClr val="17364C"/>
                </a:solidFill>
                <a:latin typeface="Segoe UI" panose="020B0502040204020203" pitchFamily="34" charset="0"/>
                <a:cs typeface="Segoe UI" panose="020B0502040204020203" pitchFamily="34" charset="0"/>
              </a:rPr>
              <a:t>Question:</a:t>
            </a:r>
            <a:r>
              <a:rPr lang="en-US" dirty="0">
                <a:solidFill>
                  <a:srgbClr val="17364C"/>
                </a:solidFill>
                <a:latin typeface="Segoe UI" panose="020B0502040204020203" pitchFamily="34" charset="0"/>
                <a:cs typeface="Segoe UI" panose="020B0502040204020203" pitchFamily="34" charset="0"/>
              </a:rPr>
              <a:t> May we be reproducing biases or generating discrimination if AI is used for decision making?</a:t>
            </a:r>
            <a:br>
              <a:rPr lang="en-US" dirty="0">
                <a:solidFill>
                  <a:srgbClr val="17364C"/>
                </a:solidFill>
                <a:latin typeface="Segoe UI" panose="020B0502040204020203" pitchFamily="34" charset="0"/>
                <a:cs typeface="Segoe UI" panose="020B0502040204020203" pitchFamily="34" charset="0"/>
              </a:rPr>
            </a:br>
            <a:r>
              <a:rPr lang="en-US" b="1" dirty="0">
                <a:solidFill>
                  <a:srgbClr val="17364C"/>
                </a:solidFill>
                <a:latin typeface="Segoe UI" panose="020B0502040204020203" pitchFamily="34" charset="0"/>
                <a:cs typeface="Segoe UI" panose="020B0502040204020203" pitchFamily="34" charset="0"/>
              </a:rPr>
              <a:t>Example:</a:t>
            </a:r>
            <a:br>
              <a:rPr lang="en-US" dirty="0">
                <a:solidFill>
                  <a:srgbClr val="17364C"/>
                </a:solidFill>
                <a:latin typeface="Segoe UI" panose="020B0502040204020203" pitchFamily="34" charset="0"/>
                <a:cs typeface="Segoe UI" panose="020B0502040204020203" pitchFamily="34" charset="0"/>
              </a:rPr>
            </a:br>
            <a:r>
              <a:rPr lang="en-US" dirty="0">
                <a:solidFill>
                  <a:srgbClr val="17364C"/>
                </a:solidFill>
                <a:latin typeface="Segoe UI" panose="020B0502040204020203" pitchFamily="34" charset="0"/>
                <a:cs typeface="Segoe UI" panose="020B0502040204020203" pitchFamily="34" charset="0"/>
              </a:rPr>
              <a:t>An AI recruitment tool trained on historical hiring data may favor certain demographics over others, unintentionally perpetuating gender or racial bias in candidate selection. If used without oversight, this could lead to discriminatory hiring practices.</a:t>
            </a:r>
          </a:p>
          <a:p>
            <a:endParaRPr lang="en-US" dirty="0">
              <a:solidFill>
                <a:srgbClr val="17364C"/>
              </a:solidFill>
              <a:latin typeface="Segoe UI" panose="020B0502040204020203" pitchFamily="34" charset="0"/>
              <a:cs typeface="Segoe UI" panose="020B0502040204020203" pitchFamily="34" charset="0"/>
            </a:endParaRPr>
          </a:p>
          <a:p>
            <a:r>
              <a:rPr lang="en-US" b="1" dirty="0">
                <a:solidFill>
                  <a:srgbClr val="17364C"/>
                </a:solidFill>
                <a:latin typeface="Segoe UI" panose="020B0502040204020203" pitchFamily="34" charset="0"/>
                <a:cs typeface="Segoe UI" panose="020B0502040204020203" pitchFamily="34" charset="0"/>
              </a:rPr>
              <a:t>Question:</a:t>
            </a:r>
            <a:r>
              <a:rPr lang="en-US" dirty="0">
                <a:solidFill>
                  <a:srgbClr val="17364C"/>
                </a:solidFill>
                <a:latin typeface="Segoe UI" panose="020B0502040204020203" pitchFamily="34" charset="0"/>
                <a:cs typeface="Segoe UI" panose="020B0502040204020203" pitchFamily="34" charset="0"/>
              </a:rPr>
              <a:t> Example of a case when AI tools should be avoided?</a:t>
            </a:r>
            <a:br>
              <a:rPr lang="en-US" dirty="0">
                <a:solidFill>
                  <a:srgbClr val="17364C"/>
                </a:solidFill>
                <a:latin typeface="Segoe UI" panose="020B0502040204020203" pitchFamily="34" charset="0"/>
                <a:cs typeface="Segoe UI" panose="020B0502040204020203" pitchFamily="34" charset="0"/>
              </a:rPr>
            </a:br>
            <a:r>
              <a:rPr lang="en-US" b="1" dirty="0">
                <a:solidFill>
                  <a:srgbClr val="17364C"/>
                </a:solidFill>
                <a:latin typeface="Segoe UI" panose="020B0502040204020203" pitchFamily="34" charset="0"/>
                <a:cs typeface="Segoe UI" panose="020B0502040204020203" pitchFamily="34" charset="0"/>
              </a:rPr>
              <a:t>Example:</a:t>
            </a:r>
            <a:br>
              <a:rPr lang="en-US" dirty="0">
                <a:solidFill>
                  <a:srgbClr val="17364C"/>
                </a:solidFill>
                <a:latin typeface="Segoe UI" panose="020B0502040204020203" pitchFamily="34" charset="0"/>
                <a:cs typeface="Segoe UI" panose="020B0502040204020203" pitchFamily="34" charset="0"/>
              </a:rPr>
            </a:br>
            <a:r>
              <a:rPr lang="en-US" dirty="0">
                <a:solidFill>
                  <a:srgbClr val="17364C"/>
                </a:solidFill>
                <a:latin typeface="Segoe UI" panose="020B0502040204020203" pitchFamily="34" charset="0"/>
                <a:cs typeface="Segoe UI" panose="020B0502040204020203" pitchFamily="34" charset="0"/>
              </a:rPr>
              <a:t>AI should be avoided in decisions involving sensitive matters like hiring, promotions, or disciplinary actions unless there is transparency and human oversight, to prevent biased or unfair outcomes</a:t>
            </a:r>
          </a:p>
        </p:txBody>
      </p:sp>
    </p:spTree>
    <p:extLst>
      <p:ext uri="{BB962C8B-B14F-4D97-AF65-F5344CB8AC3E}">
        <p14:creationId xmlns:p14="http://schemas.microsoft.com/office/powerpoint/2010/main" val="3113806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98C787-EF54-4A9A-8943-5B1D273A41CF}"/>
              </a:ext>
            </a:extLst>
          </p:cNvPr>
          <p:cNvSpPr>
            <a:spLocks noGrp="1"/>
          </p:cNvSpPr>
          <p:nvPr>
            <p:ph type="sldNum" idx="2"/>
          </p:nvPr>
        </p:nvSpPr>
        <p:spPr/>
        <p:txBody>
          <a:bodyPr/>
          <a:lstStyle/>
          <a:p>
            <a:fld id="{CBB32569-8F9A-41DF-804A-A467FF9D0B9D}" type="slidenum">
              <a:rPr lang="en-US" smtClean="0"/>
              <a:t>6</a:t>
            </a:fld>
            <a:endParaRPr lang="en-US"/>
          </a:p>
        </p:txBody>
      </p:sp>
      <p:sp>
        <p:nvSpPr>
          <p:cNvPr id="4" name="TextBox 3">
            <a:extLst>
              <a:ext uri="{FF2B5EF4-FFF2-40B4-BE49-F238E27FC236}">
                <a16:creationId xmlns:a16="http://schemas.microsoft.com/office/drawing/2014/main" id="{39DDB21E-F01E-43CE-AA6D-7D8A25487B55}"/>
              </a:ext>
            </a:extLst>
          </p:cNvPr>
          <p:cNvSpPr txBox="1"/>
          <p:nvPr/>
        </p:nvSpPr>
        <p:spPr>
          <a:xfrm>
            <a:off x="784440" y="573748"/>
            <a:ext cx="9584871" cy="646331"/>
          </a:xfrm>
          <a:prstGeom prst="rect">
            <a:avLst/>
          </a:prstGeom>
          <a:noFill/>
        </p:spPr>
        <p:txBody>
          <a:bodyPr wrap="square" numCol="1" rtlCol="0">
            <a:spAutoFit/>
          </a:bodyPr>
          <a:lstStyle/>
          <a:p>
            <a:pPr lvl="2"/>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Examples</a:t>
            </a:r>
            <a:endParaRPr lang="es-ES" sz="1400" b="1" i="1" dirty="0"/>
          </a:p>
        </p:txBody>
      </p:sp>
      <p:pic>
        <p:nvPicPr>
          <p:cNvPr id="5" name="Graphic 4" descr="Books">
            <a:extLst>
              <a:ext uri="{FF2B5EF4-FFF2-40B4-BE49-F238E27FC236}">
                <a16:creationId xmlns:a16="http://schemas.microsoft.com/office/drawing/2014/main" id="{A697F4EC-9273-4F09-8FA8-F7C614F9B0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920" y="439713"/>
            <a:ext cx="914400" cy="914400"/>
          </a:xfrm>
          <a:prstGeom prst="rect">
            <a:avLst/>
          </a:prstGeom>
        </p:spPr>
      </p:pic>
      <p:sp>
        <p:nvSpPr>
          <p:cNvPr id="7" name="Rectangle 6">
            <a:extLst>
              <a:ext uri="{FF2B5EF4-FFF2-40B4-BE49-F238E27FC236}">
                <a16:creationId xmlns:a16="http://schemas.microsoft.com/office/drawing/2014/main" id="{9A70A924-5913-4B1D-9D74-012280617CD3}"/>
              </a:ext>
            </a:extLst>
          </p:cNvPr>
          <p:cNvSpPr/>
          <p:nvPr/>
        </p:nvSpPr>
        <p:spPr>
          <a:xfrm>
            <a:off x="511919" y="1503533"/>
            <a:ext cx="7962609" cy="2308324"/>
          </a:xfrm>
          <a:prstGeom prst="rect">
            <a:avLst/>
          </a:prstGeom>
        </p:spPr>
        <p:txBody>
          <a:bodyPr wrap="square">
            <a:spAutoFit/>
          </a:bodyPr>
          <a:lstStyle/>
          <a:p>
            <a:r>
              <a:rPr lang="en-US" b="1" dirty="0">
                <a:solidFill>
                  <a:srgbClr val="17364C"/>
                </a:solidFill>
                <a:latin typeface="Segoe UI" panose="020B0502040204020203" pitchFamily="34" charset="0"/>
                <a:cs typeface="Segoe UI" panose="020B0502040204020203" pitchFamily="34" charset="0"/>
              </a:rPr>
              <a:t>Personal Data Protection</a:t>
            </a:r>
          </a:p>
          <a:p>
            <a:endParaRPr lang="en-US" b="1" dirty="0">
              <a:solidFill>
                <a:srgbClr val="17364C"/>
              </a:solidFill>
              <a:latin typeface="Segoe UI" panose="020B0502040204020203" pitchFamily="34" charset="0"/>
              <a:cs typeface="Segoe UI" panose="020B0502040204020203" pitchFamily="34" charset="0"/>
            </a:endParaRPr>
          </a:p>
          <a:p>
            <a:r>
              <a:rPr lang="en-US" b="1" dirty="0">
                <a:solidFill>
                  <a:srgbClr val="17364C"/>
                </a:solidFill>
                <a:latin typeface="Segoe UI" panose="020B0502040204020203" pitchFamily="34" charset="0"/>
                <a:cs typeface="Segoe UI" panose="020B0502040204020203" pitchFamily="34" charset="0"/>
              </a:rPr>
              <a:t>Question:</a:t>
            </a:r>
            <a:r>
              <a:rPr lang="en-US" dirty="0">
                <a:solidFill>
                  <a:srgbClr val="17364C"/>
                </a:solidFill>
                <a:latin typeface="Segoe UI" panose="020B0502040204020203" pitchFamily="34" charset="0"/>
                <a:cs typeface="Segoe UI" panose="020B0502040204020203" pitchFamily="34" charset="0"/>
              </a:rPr>
              <a:t> Am I exposing personal data when using AI tools?</a:t>
            </a:r>
          </a:p>
          <a:p>
            <a:br>
              <a:rPr lang="en-US" dirty="0">
                <a:solidFill>
                  <a:srgbClr val="17364C"/>
                </a:solidFill>
                <a:latin typeface="Segoe UI" panose="020B0502040204020203" pitchFamily="34" charset="0"/>
                <a:cs typeface="Segoe UI" panose="020B0502040204020203" pitchFamily="34" charset="0"/>
              </a:rPr>
            </a:br>
            <a:r>
              <a:rPr lang="en-US" b="1" dirty="0">
                <a:solidFill>
                  <a:srgbClr val="17364C"/>
                </a:solidFill>
                <a:latin typeface="Segoe UI" panose="020B0502040204020203" pitchFamily="34" charset="0"/>
                <a:cs typeface="Segoe UI" panose="020B0502040204020203" pitchFamily="34" charset="0"/>
              </a:rPr>
              <a:t>Example:</a:t>
            </a:r>
            <a:br>
              <a:rPr lang="en-US" dirty="0">
                <a:solidFill>
                  <a:srgbClr val="17364C"/>
                </a:solidFill>
                <a:latin typeface="Segoe UI" panose="020B0502040204020203" pitchFamily="34" charset="0"/>
                <a:cs typeface="Segoe UI" panose="020B0502040204020203" pitchFamily="34" charset="0"/>
              </a:rPr>
            </a:br>
            <a:r>
              <a:rPr lang="en-US" dirty="0">
                <a:solidFill>
                  <a:srgbClr val="17364C"/>
                </a:solidFill>
                <a:latin typeface="Segoe UI" panose="020B0502040204020203" pitchFamily="34" charset="0"/>
                <a:cs typeface="Segoe UI" panose="020B0502040204020203" pitchFamily="34" charset="0"/>
              </a:rPr>
              <a:t>Uploading a document containing names, addresses, or medical information to an online AI tool could inadvertently share personal data with the tool provider, risking privacy violations</a:t>
            </a:r>
            <a:r>
              <a:rPr lang="en-US" dirty="0">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3277495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98C787-EF54-4A9A-8943-5B1D273A41CF}"/>
              </a:ext>
            </a:extLst>
          </p:cNvPr>
          <p:cNvSpPr>
            <a:spLocks noGrp="1"/>
          </p:cNvSpPr>
          <p:nvPr>
            <p:ph type="sldNum" idx="2"/>
          </p:nvPr>
        </p:nvSpPr>
        <p:spPr/>
        <p:txBody>
          <a:bodyPr/>
          <a:lstStyle/>
          <a:p>
            <a:fld id="{CBB32569-8F9A-41DF-804A-A467FF9D0B9D}" type="slidenum">
              <a:rPr lang="en-US" smtClean="0"/>
              <a:t>7</a:t>
            </a:fld>
            <a:endParaRPr lang="en-US"/>
          </a:p>
        </p:txBody>
      </p:sp>
      <p:sp>
        <p:nvSpPr>
          <p:cNvPr id="4" name="TextBox 3">
            <a:extLst>
              <a:ext uri="{FF2B5EF4-FFF2-40B4-BE49-F238E27FC236}">
                <a16:creationId xmlns:a16="http://schemas.microsoft.com/office/drawing/2014/main" id="{39DDB21E-F01E-43CE-AA6D-7D8A25487B55}"/>
              </a:ext>
            </a:extLst>
          </p:cNvPr>
          <p:cNvSpPr txBox="1"/>
          <p:nvPr/>
        </p:nvSpPr>
        <p:spPr>
          <a:xfrm>
            <a:off x="784440" y="573748"/>
            <a:ext cx="9584871" cy="646331"/>
          </a:xfrm>
          <a:prstGeom prst="rect">
            <a:avLst/>
          </a:prstGeom>
          <a:noFill/>
        </p:spPr>
        <p:txBody>
          <a:bodyPr wrap="square" numCol="1" rtlCol="0">
            <a:spAutoFit/>
          </a:bodyPr>
          <a:lstStyle/>
          <a:p>
            <a:pPr lvl="2"/>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Examples</a:t>
            </a:r>
            <a:endParaRPr lang="es-ES" sz="1400" b="1" i="1" dirty="0"/>
          </a:p>
        </p:txBody>
      </p:sp>
      <p:pic>
        <p:nvPicPr>
          <p:cNvPr id="5" name="Graphic 4" descr="Books">
            <a:extLst>
              <a:ext uri="{FF2B5EF4-FFF2-40B4-BE49-F238E27FC236}">
                <a16:creationId xmlns:a16="http://schemas.microsoft.com/office/drawing/2014/main" id="{A697F4EC-9273-4F09-8FA8-F7C614F9B0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1920" y="439713"/>
            <a:ext cx="914400" cy="914400"/>
          </a:xfrm>
          <a:prstGeom prst="rect">
            <a:avLst/>
          </a:prstGeom>
        </p:spPr>
      </p:pic>
      <p:sp>
        <p:nvSpPr>
          <p:cNvPr id="2" name="Rectangle 1">
            <a:extLst>
              <a:ext uri="{FF2B5EF4-FFF2-40B4-BE49-F238E27FC236}">
                <a16:creationId xmlns:a16="http://schemas.microsoft.com/office/drawing/2014/main" id="{6B7507A1-66F1-416D-A899-65425402DA40}"/>
              </a:ext>
            </a:extLst>
          </p:cNvPr>
          <p:cNvSpPr/>
          <p:nvPr/>
        </p:nvSpPr>
        <p:spPr>
          <a:xfrm>
            <a:off x="511920" y="1488148"/>
            <a:ext cx="9154594" cy="3139321"/>
          </a:xfrm>
          <a:prstGeom prst="rect">
            <a:avLst/>
          </a:prstGeom>
        </p:spPr>
        <p:txBody>
          <a:bodyPr wrap="square">
            <a:spAutoFit/>
          </a:bodyPr>
          <a:lstStyle/>
          <a:p>
            <a:r>
              <a:rPr lang="en-US" b="1" dirty="0">
                <a:solidFill>
                  <a:srgbClr val="17364C"/>
                </a:solidFill>
                <a:latin typeface="Segoe UI" panose="020B0502040204020203" pitchFamily="34" charset="0"/>
                <a:cs typeface="Segoe UI" panose="020B0502040204020203" pitchFamily="34" charset="0"/>
              </a:rPr>
              <a:t>Hallucinations</a:t>
            </a:r>
          </a:p>
          <a:p>
            <a:endParaRPr lang="en-US" b="1" dirty="0">
              <a:solidFill>
                <a:srgbClr val="17364C"/>
              </a:solidFill>
              <a:latin typeface="Segoe UI" panose="020B0502040204020203" pitchFamily="34" charset="0"/>
              <a:cs typeface="Segoe UI" panose="020B0502040204020203" pitchFamily="34" charset="0"/>
            </a:endParaRPr>
          </a:p>
          <a:p>
            <a:r>
              <a:rPr lang="en-US" b="1" dirty="0">
                <a:solidFill>
                  <a:srgbClr val="17364C"/>
                </a:solidFill>
                <a:latin typeface="Segoe UI" panose="020B0502040204020203" pitchFamily="34" charset="0"/>
                <a:cs typeface="Segoe UI" panose="020B0502040204020203" pitchFamily="34" charset="0"/>
              </a:rPr>
              <a:t>Question:</a:t>
            </a:r>
            <a:r>
              <a:rPr lang="en-US" dirty="0">
                <a:solidFill>
                  <a:srgbClr val="17364C"/>
                </a:solidFill>
                <a:latin typeface="Segoe UI" panose="020B0502040204020203" pitchFamily="34" charset="0"/>
                <a:cs typeface="Segoe UI" panose="020B0502040204020203" pitchFamily="34" charset="0"/>
              </a:rPr>
              <a:t> Can I trust the results given by AI tools?</a:t>
            </a:r>
          </a:p>
          <a:p>
            <a:br>
              <a:rPr lang="en-US" dirty="0">
                <a:solidFill>
                  <a:srgbClr val="17364C"/>
                </a:solidFill>
                <a:latin typeface="Segoe UI" panose="020B0502040204020203" pitchFamily="34" charset="0"/>
                <a:cs typeface="Segoe UI" panose="020B0502040204020203" pitchFamily="34" charset="0"/>
              </a:rPr>
            </a:br>
            <a:r>
              <a:rPr lang="en-US" b="1" dirty="0">
                <a:solidFill>
                  <a:srgbClr val="17364C"/>
                </a:solidFill>
                <a:latin typeface="Segoe UI" panose="020B0502040204020203" pitchFamily="34" charset="0"/>
                <a:cs typeface="Segoe UI" panose="020B0502040204020203" pitchFamily="34" charset="0"/>
              </a:rPr>
              <a:t>Example:</a:t>
            </a:r>
            <a:br>
              <a:rPr lang="en-US" dirty="0">
                <a:solidFill>
                  <a:srgbClr val="17364C"/>
                </a:solidFill>
                <a:latin typeface="Segoe UI" panose="020B0502040204020203" pitchFamily="34" charset="0"/>
                <a:cs typeface="Segoe UI" panose="020B0502040204020203" pitchFamily="34" charset="0"/>
              </a:rPr>
            </a:br>
            <a:r>
              <a:rPr lang="en-US" dirty="0">
                <a:solidFill>
                  <a:srgbClr val="17364C"/>
                </a:solidFill>
                <a:latin typeface="Segoe UI" panose="020B0502040204020203" pitchFamily="34" charset="0"/>
                <a:cs typeface="Segoe UI" panose="020B0502040204020203" pitchFamily="34" charset="0"/>
              </a:rPr>
              <a:t>An AI chatbot may confidently provide incorrect information about scientific facts or institutional policies ("hallucinations"). </a:t>
            </a:r>
          </a:p>
          <a:p>
            <a:endParaRPr lang="en-US" dirty="0">
              <a:solidFill>
                <a:srgbClr val="17364C"/>
              </a:solidFill>
              <a:latin typeface="Segoe UI" panose="020B0502040204020203" pitchFamily="34" charset="0"/>
              <a:cs typeface="Segoe UI" panose="020B0502040204020203" pitchFamily="34" charset="0"/>
            </a:endParaRPr>
          </a:p>
          <a:p>
            <a:r>
              <a:rPr lang="en-US" dirty="0">
                <a:solidFill>
                  <a:srgbClr val="17364C"/>
                </a:solidFill>
                <a:latin typeface="Segoe UI" panose="020B0502040204020203" pitchFamily="34" charset="0"/>
                <a:cs typeface="Segoe UI" panose="020B0502040204020203" pitchFamily="34" charset="0"/>
              </a:rPr>
              <a:t>For example, it might invent a false scientific conclusion if asked about something outside its training data. </a:t>
            </a:r>
          </a:p>
          <a:p>
            <a:r>
              <a:rPr lang="en-US" dirty="0">
                <a:solidFill>
                  <a:srgbClr val="17364C"/>
                </a:solidFill>
                <a:latin typeface="Segoe UI" panose="020B0502040204020203" pitchFamily="34" charset="0"/>
                <a:cs typeface="Segoe UI" panose="020B0502040204020203" pitchFamily="34" charset="0"/>
              </a:rPr>
              <a:t>It is essential to always verify critical outputs.</a:t>
            </a:r>
          </a:p>
        </p:txBody>
      </p:sp>
    </p:spTree>
    <p:extLst>
      <p:ext uri="{BB962C8B-B14F-4D97-AF65-F5344CB8AC3E}">
        <p14:creationId xmlns:p14="http://schemas.microsoft.com/office/powerpoint/2010/main" val="619768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D3D0365-E48E-40EA-957F-07E4887611D7}"/>
              </a:ext>
            </a:extLst>
          </p:cNvPr>
          <p:cNvSpPr>
            <a:spLocks noGrp="1"/>
          </p:cNvSpPr>
          <p:nvPr>
            <p:ph type="sldNum" idx="2"/>
          </p:nvPr>
        </p:nvSpPr>
        <p:spPr/>
        <p:txBody>
          <a:bodyPr/>
          <a:lstStyle/>
          <a:p>
            <a:fld id="{CBB32569-8F9A-41DF-804A-A467FF9D0B9D}" type="slidenum">
              <a:rPr lang="en-US" smtClean="0"/>
              <a:t>8</a:t>
            </a:fld>
            <a:endParaRPr lang="en-US"/>
          </a:p>
        </p:txBody>
      </p:sp>
      <p:sp>
        <p:nvSpPr>
          <p:cNvPr id="6" name="TextBox 5">
            <a:extLst>
              <a:ext uri="{FF2B5EF4-FFF2-40B4-BE49-F238E27FC236}">
                <a16:creationId xmlns:a16="http://schemas.microsoft.com/office/drawing/2014/main" id="{5B037FAC-6E9A-4DC3-8BC1-C8B1FA2ADA7D}"/>
              </a:ext>
            </a:extLst>
          </p:cNvPr>
          <p:cNvSpPr txBox="1"/>
          <p:nvPr/>
        </p:nvSpPr>
        <p:spPr>
          <a:xfrm>
            <a:off x="-1" y="0"/>
            <a:ext cx="11789229" cy="7017306"/>
          </a:xfrm>
          <a:prstGeom prst="rect">
            <a:avLst/>
          </a:prstGeom>
          <a:solidFill>
            <a:schemeClr val="bg1"/>
          </a:solidFill>
        </p:spPr>
        <p:txBody>
          <a:bodyPr wrap="square" rtlCol="0">
            <a:spAutoFit/>
          </a:bodyPr>
          <a:lstStyle/>
          <a:p>
            <a:pPr lvl="3"/>
            <a:endPar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endParaRPr>
          </a:p>
          <a:p>
            <a:pPr lvl="5"/>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Institutional</a:t>
            </a:r>
            <a:endPar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endParaRPr>
          </a:p>
          <a:p>
            <a:pPr lvl="5"/>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Questions</a:t>
            </a:r>
            <a:r>
              <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rPr>
              <a:t> in AI </a:t>
            </a:r>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Usage</a:t>
            </a:r>
            <a:endPar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endParaRPr>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s-ES" dirty="0"/>
          </a:p>
          <a:p>
            <a:endParaRPr lang="en-US" dirty="0"/>
          </a:p>
        </p:txBody>
      </p:sp>
      <p:graphicFrame>
        <p:nvGraphicFramePr>
          <p:cNvPr id="7" name="Table 6">
            <a:extLst>
              <a:ext uri="{FF2B5EF4-FFF2-40B4-BE49-F238E27FC236}">
                <a16:creationId xmlns:a16="http://schemas.microsoft.com/office/drawing/2014/main" id="{5BD8C221-5483-4FC2-8916-37FBCD13F2E9}"/>
              </a:ext>
            </a:extLst>
          </p:cNvPr>
          <p:cNvGraphicFramePr>
            <a:graphicFrameLocks noGrp="1"/>
          </p:cNvGraphicFramePr>
          <p:nvPr>
            <p:extLst>
              <p:ext uri="{D42A27DB-BD31-4B8C-83A1-F6EECF244321}">
                <p14:modId xmlns:p14="http://schemas.microsoft.com/office/powerpoint/2010/main" val="653279959"/>
              </p:ext>
            </p:extLst>
          </p:nvPr>
        </p:nvGraphicFramePr>
        <p:xfrm>
          <a:off x="1077686" y="2100217"/>
          <a:ext cx="9559230" cy="3082938"/>
        </p:xfrm>
        <a:graphic>
          <a:graphicData uri="http://schemas.openxmlformats.org/drawingml/2006/table">
            <a:tbl>
              <a:tblPr bandRow="1">
                <a:tableStyleId>{93296810-A885-4BE3-A3E7-6D5BEEA58F35}</a:tableStyleId>
              </a:tblPr>
              <a:tblGrid>
                <a:gridCol w="3543300">
                  <a:extLst>
                    <a:ext uri="{9D8B030D-6E8A-4147-A177-3AD203B41FA5}">
                      <a16:colId xmlns:a16="http://schemas.microsoft.com/office/drawing/2014/main" val="374987604"/>
                    </a:ext>
                  </a:extLst>
                </a:gridCol>
                <a:gridCol w="6015930">
                  <a:extLst>
                    <a:ext uri="{9D8B030D-6E8A-4147-A177-3AD203B41FA5}">
                      <a16:colId xmlns:a16="http://schemas.microsoft.com/office/drawing/2014/main" val="2171199596"/>
                    </a:ext>
                  </a:extLst>
                </a:gridCol>
              </a:tblGrid>
              <a:tr h="583800">
                <a:tc>
                  <a:txBody>
                    <a:bodyPr/>
                    <a:lstStyle/>
                    <a:p>
                      <a:r>
                        <a:rPr lang="es-ES" b="1"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Cost</a:t>
                      </a:r>
                      <a:endParaRPr lang="en-US" b="1"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How</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many</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resources</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for</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AI are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necessary</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372716073"/>
                  </a:ext>
                </a:extLst>
              </a:tr>
              <a:tr h="515583">
                <a:tc>
                  <a:txBody>
                    <a:bodyPr/>
                    <a:lstStyle/>
                    <a:p>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Impact</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on</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working</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conditions</a:t>
                      </a:r>
                      <a:endParaRPr lang="en-U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May AI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usage</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affect</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assignments</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or</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job</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organization</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766447876"/>
                  </a:ext>
                </a:extLst>
              </a:tr>
              <a:tr h="254763">
                <a:tc>
                  <a:txBody>
                    <a:bodyPr/>
                    <a:lstStyle/>
                    <a:p>
                      <a:pPr marL="0" algn="l" defTabSz="914400" rtl="0" eaLnBrk="1" latinLnBrk="0" hangingPunct="1"/>
                      <a:endPar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p>
                      <a:pPr marL="0" algn="l" defTabSz="914400" rtl="0" eaLnBrk="1" latinLnBrk="0" hangingPunct="1"/>
                      <a:endPar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p>
                      <a:pPr marL="0" algn="l" defTabSz="914400" rtl="0" eaLnBrk="1" latinLnBrk="0" hangingPunct="1"/>
                      <a:endParaRPr lang="en-U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solidFill>
                      <a:schemeClr val="bg1"/>
                    </a:solidFill>
                  </a:tcPr>
                </a:tc>
                <a:tc>
                  <a:txBody>
                    <a:bodyPr/>
                    <a:lstStyle/>
                    <a:p>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solidFill>
                      <a:schemeClr val="bg1"/>
                    </a:solidFill>
                  </a:tcPr>
                </a:tc>
                <a:extLst>
                  <a:ext uri="{0D108BD9-81ED-4DB2-BD59-A6C34878D82A}">
                    <a16:rowId xmlns:a16="http://schemas.microsoft.com/office/drawing/2014/main" val="72416400"/>
                  </a:ext>
                </a:extLst>
              </a:tr>
              <a:tr h="515583">
                <a:tc>
                  <a:txBody>
                    <a:bodyPr/>
                    <a:lstStyle/>
                    <a:p>
                      <a:pPr marL="0" algn="l" defTabSz="914400" rtl="0" eaLnBrk="1" latinLnBrk="0" hangingPunct="1"/>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Dependency</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 -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Sovereignty</a:t>
                      </a:r>
                      <a:endParaRPr lang="en-U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How</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to</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reduce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risk</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of</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dependency</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3379236566"/>
                  </a:ext>
                </a:extLst>
              </a:tr>
              <a:tr h="553572">
                <a:tc>
                  <a:txBody>
                    <a:bodyPr/>
                    <a:lstStyle/>
                    <a:p>
                      <a:pPr marL="0" algn="l" defTabSz="914400" rtl="0" eaLnBrk="1" latinLnBrk="0" hangingPunct="1"/>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Carbon</a:t>
                      </a:r>
                      <a:r>
                        <a:rPr lang="es-E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 </a:t>
                      </a:r>
                      <a:r>
                        <a:rPr lang="es-ES" sz="1800" b="1" kern="1200" dirty="0" err="1">
                          <a:solidFill>
                            <a:srgbClr val="17364C"/>
                          </a:solidFill>
                          <a:latin typeface="Calibri Light" panose="020F0302020204030204" pitchFamily="34" charset="0"/>
                          <a:ea typeface="Calibri Light" panose="020F0302020204030204" pitchFamily="34" charset="0"/>
                          <a:cs typeface="Calibri Light" panose="020F0302020204030204" pitchFamily="34" charset="0"/>
                        </a:rPr>
                        <a:t>footprint</a:t>
                      </a:r>
                      <a:endParaRPr lang="en-US" sz="1800" b="1" kern="1200" dirty="0">
                        <a:solidFill>
                          <a:srgbClr val="17364C"/>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tc>
                  <a:txBody>
                    <a:bodyPr/>
                    <a:lstStyle/>
                    <a:p>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What</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usage</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for</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minimal</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carbon</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t>
                      </a:r>
                      <a:r>
                        <a:rPr lang="es-ES" dirty="0" err="1">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footprint</a:t>
                      </a:r>
                      <a:r>
                        <a:rPr lang="es-E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t>
                      </a:r>
                      <a:endParaRPr lang="en-US" dirty="0">
                        <a:solidFill>
                          <a:schemeClr val="tx2">
                            <a:lumMod val="75000"/>
                          </a:schemeClr>
                        </a:solidFill>
                        <a:latin typeface="Calibri Light" panose="020F0302020204030204" pitchFamily="34" charset="0"/>
                        <a:ea typeface="Calibri Light" panose="020F0302020204030204" pitchFamily="34" charset="0"/>
                        <a:cs typeface="Calibri Light" panose="020F0302020204030204" pitchFamily="34" charset="0"/>
                      </a:endParaRPr>
                    </a:p>
                  </a:txBody>
                  <a:tcPr anchor="ctr"/>
                </a:tc>
                <a:extLst>
                  <a:ext uri="{0D108BD9-81ED-4DB2-BD59-A6C34878D82A}">
                    <a16:rowId xmlns:a16="http://schemas.microsoft.com/office/drawing/2014/main" val="3901341473"/>
                  </a:ext>
                </a:extLst>
              </a:tr>
            </a:tbl>
          </a:graphicData>
        </a:graphic>
      </p:graphicFrame>
      <p:pic>
        <p:nvPicPr>
          <p:cNvPr id="4" name="Graphic 3" descr="Schoolhouse">
            <a:extLst>
              <a:ext uri="{FF2B5EF4-FFF2-40B4-BE49-F238E27FC236}">
                <a16:creationId xmlns:a16="http://schemas.microsoft.com/office/drawing/2014/main" id="{B73BFAC4-D81B-493F-90A3-E977AEA23CE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23068" y="604156"/>
            <a:ext cx="1083317" cy="1083317"/>
          </a:xfrm>
          <a:prstGeom prst="rect">
            <a:avLst/>
          </a:prstGeom>
        </p:spPr>
      </p:pic>
    </p:spTree>
    <p:extLst>
      <p:ext uri="{BB962C8B-B14F-4D97-AF65-F5344CB8AC3E}">
        <p14:creationId xmlns:p14="http://schemas.microsoft.com/office/powerpoint/2010/main" val="3222626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98C787-EF54-4A9A-8943-5B1D273A41CF}"/>
              </a:ext>
            </a:extLst>
          </p:cNvPr>
          <p:cNvSpPr>
            <a:spLocks noGrp="1"/>
          </p:cNvSpPr>
          <p:nvPr>
            <p:ph type="sldNum" idx="2"/>
          </p:nvPr>
        </p:nvSpPr>
        <p:spPr/>
        <p:txBody>
          <a:bodyPr/>
          <a:lstStyle/>
          <a:p>
            <a:fld id="{CBB32569-8F9A-41DF-804A-A467FF9D0B9D}" type="slidenum">
              <a:rPr lang="en-US" smtClean="0"/>
              <a:t>9</a:t>
            </a:fld>
            <a:endParaRPr lang="en-US"/>
          </a:p>
        </p:txBody>
      </p:sp>
      <p:sp>
        <p:nvSpPr>
          <p:cNvPr id="4" name="TextBox 3">
            <a:extLst>
              <a:ext uri="{FF2B5EF4-FFF2-40B4-BE49-F238E27FC236}">
                <a16:creationId xmlns:a16="http://schemas.microsoft.com/office/drawing/2014/main" id="{39DDB21E-F01E-43CE-AA6D-7D8A25487B55}"/>
              </a:ext>
            </a:extLst>
          </p:cNvPr>
          <p:cNvSpPr txBox="1"/>
          <p:nvPr/>
        </p:nvSpPr>
        <p:spPr>
          <a:xfrm>
            <a:off x="1317171" y="1125514"/>
            <a:ext cx="10009636" cy="4154984"/>
          </a:xfrm>
          <a:prstGeom prst="rect">
            <a:avLst/>
          </a:prstGeom>
          <a:noFill/>
        </p:spPr>
        <p:txBody>
          <a:bodyPr wrap="square" numCol="1" rtlCol="0">
            <a:spAutoFit/>
          </a:bodyPr>
          <a:lstStyle/>
          <a:p>
            <a:pPr lvl="2"/>
            <a:r>
              <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rPr>
              <a:t>  </a:t>
            </a:r>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Creating</a:t>
            </a:r>
            <a:r>
              <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rPr>
              <a:t> a </a:t>
            </a:r>
            <a:r>
              <a:rPr lang="es-ES" sz="3600" b="1" dirty="0" err="1">
                <a:solidFill>
                  <a:srgbClr val="17364C"/>
                </a:solidFill>
                <a:latin typeface="Calibri" panose="020F0502020204030204" pitchFamily="34" charset="0"/>
                <a:ea typeface="Calibri" panose="020F0502020204030204" pitchFamily="34" charset="0"/>
                <a:cs typeface="Calibri" panose="020F0502020204030204" pitchFamily="34" charset="0"/>
              </a:rPr>
              <a:t>common</a:t>
            </a:r>
            <a:r>
              <a:rPr lang="es-ES" sz="3600" b="1" dirty="0">
                <a:solidFill>
                  <a:srgbClr val="17364C"/>
                </a:solidFill>
                <a:latin typeface="Calibri" panose="020F0502020204030204" pitchFamily="34" charset="0"/>
                <a:ea typeface="Calibri" panose="020F0502020204030204" pitchFamily="34" charset="0"/>
                <a:cs typeface="Calibri" panose="020F0502020204030204" pitchFamily="34" charset="0"/>
              </a:rPr>
              <a:t> AI culture </a:t>
            </a:r>
          </a:p>
          <a:p>
            <a:endParaRPr lang="en-US" b="1" dirty="0"/>
          </a:p>
          <a:p>
            <a:endParaRPr lang="en-US" b="1" dirty="0">
              <a:latin typeface="Segoe UI" panose="020B0502040204020203" pitchFamily="34" charset="0"/>
              <a:cs typeface="Segoe UI" panose="020B0502040204020203" pitchFamily="34" charset="0"/>
            </a:endParaRPr>
          </a:p>
          <a:p>
            <a:r>
              <a:rPr lang="en-US" b="1" dirty="0">
                <a:solidFill>
                  <a:srgbClr val="17364C"/>
                </a:solidFill>
                <a:latin typeface="Segoe UI" panose="020B0502040204020203" pitchFamily="34" charset="0"/>
                <a:cs typeface="Segoe UI" panose="020B0502040204020203" pitchFamily="34" charset="0"/>
              </a:rPr>
              <a:t>Availability</a:t>
            </a:r>
            <a:r>
              <a:rPr lang="en-US" b="1" dirty="0">
                <a:latin typeface="Segoe UI" panose="020B0502040204020203" pitchFamily="34" charset="0"/>
                <a:cs typeface="Segoe UI" panose="020B0502040204020203" pitchFamily="34" charset="0"/>
              </a:rPr>
              <a:t>: 	</a:t>
            </a:r>
            <a:r>
              <a:rPr lang="en-US" dirty="0">
                <a:solidFill>
                  <a:srgbClr val="17364C"/>
                </a:solidFill>
                <a:latin typeface="Segoe UI" panose="020B0502040204020203" pitchFamily="34" charset="0"/>
                <a:cs typeface="Segoe UI" panose="020B0502040204020203" pitchFamily="34" charset="0"/>
              </a:rPr>
              <a:t>Make tools widely available</a:t>
            </a:r>
          </a:p>
          <a:p>
            <a:endParaRPr lang="en-US" dirty="0">
              <a:solidFill>
                <a:srgbClr val="17364C"/>
              </a:solidFill>
              <a:latin typeface="Segoe UI" panose="020B0502040204020203" pitchFamily="34" charset="0"/>
              <a:cs typeface="Segoe UI" panose="020B0502040204020203" pitchFamily="34" charset="0"/>
            </a:endParaRPr>
          </a:p>
          <a:p>
            <a:r>
              <a:rPr lang="es-ES" b="1" dirty="0">
                <a:solidFill>
                  <a:srgbClr val="17364C"/>
                </a:solidFill>
                <a:latin typeface="Segoe UI" panose="020B0502040204020203" pitchFamily="34" charset="0"/>
                <a:cs typeface="Segoe UI" panose="020B0502040204020203" pitchFamily="34" charset="0"/>
              </a:rPr>
              <a:t>Training:</a:t>
            </a:r>
            <a:r>
              <a:rPr lang="en-US" dirty="0">
                <a:solidFill>
                  <a:srgbClr val="17364C"/>
                </a:solidFill>
                <a:latin typeface="Segoe UI" panose="020B0502040204020203" pitchFamily="34" charset="0"/>
                <a:cs typeface="Segoe UI" panose="020B0502040204020203" pitchFamily="34" charset="0"/>
              </a:rPr>
              <a:t> 	For responsible and efficient use of tools</a:t>
            </a:r>
          </a:p>
          <a:p>
            <a:endParaRPr lang="en-US" dirty="0">
              <a:solidFill>
                <a:srgbClr val="17364C"/>
              </a:solidFill>
              <a:latin typeface="Segoe UI" panose="020B0502040204020203" pitchFamily="34" charset="0"/>
              <a:cs typeface="Segoe UI" panose="020B0502040204020203" pitchFamily="34" charset="0"/>
            </a:endParaRPr>
          </a:p>
          <a:p>
            <a:r>
              <a:rPr lang="es-ES" b="1" dirty="0" err="1">
                <a:solidFill>
                  <a:srgbClr val="17364C"/>
                </a:solidFill>
                <a:latin typeface="Segoe UI" panose="020B0502040204020203" pitchFamily="34" charset="0"/>
                <a:cs typeface="Segoe UI" panose="020B0502040204020203" pitchFamily="34" charset="0"/>
              </a:rPr>
              <a:t>Expertise</a:t>
            </a:r>
            <a:r>
              <a:rPr lang="en-US" b="1" dirty="0">
                <a:solidFill>
                  <a:srgbClr val="17364C"/>
                </a:solidFill>
                <a:latin typeface="Segoe UI" panose="020B0502040204020203" pitchFamily="34" charset="0"/>
                <a:cs typeface="Segoe UI" panose="020B0502040204020203" pitchFamily="34" charset="0"/>
              </a:rPr>
              <a:t>: 	</a:t>
            </a:r>
            <a:r>
              <a:rPr lang="en-US" dirty="0">
                <a:solidFill>
                  <a:srgbClr val="17364C"/>
                </a:solidFill>
                <a:latin typeface="Segoe UI" panose="020B0502040204020203" pitchFamily="34" charset="0"/>
                <a:cs typeface="Segoe UI" panose="020B0502040204020203" pitchFamily="34" charset="0"/>
              </a:rPr>
              <a:t>Constitute a pool of AI reference experts</a:t>
            </a:r>
          </a:p>
          <a:p>
            <a:endParaRPr lang="en-US" dirty="0">
              <a:solidFill>
                <a:srgbClr val="17364C"/>
              </a:solidFill>
              <a:latin typeface="Segoe UI" panose="020B0502040204020203" pitchFamily="34" charset="0"/>
              <a:cs typeface="Segoe UI" panose="020B0502040204020203" pitchFamily="34" charset="0"/>
            </a:endParaRPr>
          </a:p>
          <a:p>
            <a:r>
              <a:rPr lang="es-ES" b="1" dirty="0" err="1">
                <a:solidFill>
                  <a:srgbClr val="17364C"/>
                </a:solidFill>
                <a:latin typeface="Segoe UI" panose="020B0502040204020203" pitchFamily="34" charset="0"/>
                <a:cs typeface="Segoe UI" panose="020B0502040204020203" pitchFamily="34" charset="0"/>
              </a:rPr>
              <a:t>Investment</a:t>
            </a:r>
            <a:r>
              <a:rPr lang="es-ES" b="1" dirty="0">
                <a:solidFill>
                  <a:srgbClr val="17364C"/>
                </a:solidFill>
                <a:latin typeface="Segoe UI" panose="020B0502040204020203" pitchFamily="34" charset="0"/>
                <a:cs typeface="Segoe UI" panose="020B0502040204020203" pitchFamily="34" charset="0"/>
              </a:rPr>
              <a:t>:</a:t>
            </a:r>
            <a:r>
              <a:rPr lang="es-ES" dirty="0">
                <a:solidFill>
                  <a:srgbClr val="17364C"/>
                </a:solidFill>
                <a:latin typeface="Segoe UI" panose="020B0502040204020203" pitchFamily="34" charset="0"/>
                <a:cs typeface="Segoe UI" panose="020B0502040204020203" pitchFamily="34" charset="0"/>
              </a:rPr>
              <a:t> 	</a:t>
            </a:r>
            <a:r>
              <a:rPr lang="es-ES" dirty="0" err="1">
                <a:solidFill>
                  <a:srgbClr val="17364C"/>
                </a:solidFill>
                <a:latin typeface="Segoe UI" panose="020B0502040204020203" pitchFamily="34" charset="0"/>
                <a:cs typeface="Segoe UI" panose="020B0502040204020203" pitchFamily="34" charset="0"/>
              </a:rPr>
              <a:t>Self</a:t>
            </a:r>
            <a:r>
              <a:rPr lang="es-ES" dirty="0">
                <a:solidFill>
                  <a:srgbClr val="17364C"/>
                </a:solidFill>
                <a:latin typeface="Segoe UI" panose="020B0502040204020203" pitchFamily="34" charset="0"/>
                <a:cs typeface="Segoe UI" panose="020B0502040204020203" pitchFamily="34" charset="0"/>
              </a:rPr>
              <a:t>-hosting </a:t>
            </a:r>
            <a:r>
              <a:rPr lang="es-ES" dirty="0" err="1">
                <a:solidFill>
                  <a:srgbClr val="17364C"/>
                </a:solidFill>
                <a:latin typeface="Segoe UI" panose="020B0502040204020203" pitchFamily="34" charset="0"/>
                <a:cs typeface="Segoe UI" panose="020B0502040204020203" pitchFamily="34" charset="0"/>
              </a:rPr>
              <a:t>solutions</a:t>
            </a:r>
            <a:r>
              <a:rPr lang="es-ES" dirty="0">
                <a:solidFill>
                  <a:srgbClr val="17364C"/>
                </a:solidFill>
                <a:latin typeface="Segoe UI" panose="020B0502040204020203" pitchFamily="34" charset="0"/>
                <a:cs typeface="Segoe UI" panose="020B0502040204020203" pitchFamily="34" charset="0"/>
              </a:rPr>
              <a:t>, </a:t>
            </a:r>
            <a:r>
              <a:rPr lang="es-ES" dirty="0" err="1">
                <a:solidFill>
                  <a:srgbClr val="17364C"/>
                </a:solidFill>
                <a:latin typeface="Segoe UI" panose="020B0502040204020203" pitchFamily="34" charset="0"/>
                <a:cs typeface="Segoe UI" panose="020B0502040204020203" pitchFamily="34" charset="0"/>
              </a:rPr>
              <a:t>computing</a:t>
            </a:r>
            <a:r>
              <a:rPr lang="es-ES" dirty="0">
                <a:solidFill>
                  <a:srgbClr val="17364C"/>
                </a:solidFill>
                <a:latin typeface="Segoe UI" panose="020B0502040204020203" pitchFamily="34" charset="0"/>
                <a:cs typeface="Segoe UI" panose="020B0502040204020203" pitchFamily="34" charset="0"/>
              </a:rPr>
              <a:t> </a:t>
            </a:r>
            <a:r>
              <a:rPr lang="es-ES" dirty="0" err="1">
                <a:solidFill>
                  <a:srgbClr val="17364C"/>
                </a:solidFill>
                <a:latin typeface="Segoe UI" panose="020B0502040204020203" pitchFamily="34" charset="0"/>
                <a:cs typeface="Segoe UI" panose="020B0502040204020203" pitchFamily="34" charset="0"/>
              </a:rPr>
              <a:t>resources</a:t>
            </a:r>
            <a:r>
              <a:rPr lang="es-ES" dirty="0">
                <a:solidFill>
                  <a:srgbClr val="17364C"/>
                </a:solidFill>
                <a:latin typeface="Segoe UI" panose="020B0502040204020203" pitchFamily="34" charset="0"/>
                <a:cs typeface="Segoe UI" panose="020B0502040204020203" pitchFamily="34" charset="0"/>
              </a:rPr>
              <a:t>, </a:t>
            </a:r>
            <a:r>
              <a:rPr lang="es-ES" dirty="0" err="1">
                <a:solidFill>
                  <a:srgbClr val="17364C"/>
                </a:solidFill>
                <a:latin typeface="Segoe UI" panose="020B0502040204020203" pitchFamily="34" charset="0"/>
                <a:cs typeface="Segoe UI" panose="020B0502040204020203" pitchFamily="34" charset="0"/>
              </a:rPr>
              <a:t>licenses</a:t>
            </a:r>
            <a:endParaRPr lang="es-ES" dirty="0">
              <a:solidFill>
                <a:srgbClr val="17364C"/>
              </a:solidFill>
              <a:latin typeface="Segoe UI" panose="020B0502040204020203" pitchFamily="34" charset="0"/>
              <a:cs typeface="Segoe UI" panose="020B0502040204020203" pitchFamily="34" charset="0"/>
            </a:endParaRPr>
          </a:p>
          <a:p>
            <a:endParaRPr lang="es-ES" dirty="0">
              <a:solidFill>
                <a:srgbClr val="17364C"/>
              </a:solidFill>
            </a:endParaRPr>
          </a:p>
          <a:p>
            <a:r>
              <a:rPr lang="es-ES" b="1" dirty="0" err="1">
                <a:solidFill>
                  <a:srgbClr val="17364C"/>
                </a:solidFill>
              </a:rPr>
              <a:t>Policy</a:t>
            </a:r>
            <a:r>
              <a:rPr lang="es-ES" b="1" dirty="0">
                <a:solidFill>
                  <a:srgbClr val="17364C"/>
                </a:solidFill>
              </a:rPr>
              <a:t>: 		</a:t>
            </a:r>
            <a:r>
              <a:rPr lang="es-ES" dirty="0" err="1">
                <a:solidFill>
                  <a:srgbClr val="17364C"/>
                </a:solidFill>
              </a:rPr>
              <a:t>Issue</a:t>
            </a:r>
            <a:r>
              <a:rPr lang="es-ES" dirty="0">
                <a:solidFill>
                  <a:srgbClr val="17364C"/>
                </a:solidFill>
              </a:rPr>
              <a:t> </a:t>
            </a:r>
            <a:r>
              <a:rPr lang="es-ES" dirty="0" err="1">
                <a:solidFill>
                  <a:srgbClr val="17364C"/>
                </a:solidFill>
              </a:rPr>
              <a:t>institutionals</a:t>
            </a:r>
            <a:r>
              <a:rPr lang="es-ES" dirty="0">
                <a:solidFill>
                  <a:srgbClr val="17364C"/>
                </a:solidFill>
              </a:rPr>
              <a:t> rules and </a:t>
            </a:r>
            <a:r>
              <a:rPr lang="es-ES" dirty="0" err="1">
                <a:solidFill>
                  <a:srgbClr val="17364C"/>
                </a:solidFill>
              </a:rPr>
              <a:t>recommendations</a:t>
            </a:r>
            <a:endParaRPr lang="es-ES" b="1" dirty="0">
              <a:solidFill>
                <a:srgbClr val="17364C"/>
              </a:solidFill>
            </a:endParaRPr>
          </a:p>
          <a:p>
            <a:endParaRPr lang="es-ES" sz="1400" b="1" i="1" dirty="0"/>
          </a:p>
          <a:p>
            <a:pPr lvl="1"/>
            <a:endParaRPr lang="es-ES" sz="1600" dirty="0"/>
          </a:p>
        </p:txBody>
      </p:sp>
      <p:pic>
        <p:nvPicPr>
          <p:cNvPr id="5" name="Graphic 4" descr="Books">
            <a:extLst>
              <a:ext uri="{FF2B5EF4-FFF2-40B4-BE49-F238E27FC236}">
                <a16:creationId xmlns:a16="http://schemas.microsoft.com/office/drawing/2014/main" id="{A697F4EC-9273-4F09-8FA8-F7C614F9B0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17171" y="994886"/>
            <a:ext cx="914400" cy="914400"/>
          </a:xfrm>
          <a:prstGeom prst="rect">
            <a:avLst/>
          </a:prstGeom>
        </p:spPr>
      </p:pic>
    </p:spTree>
    <p:extLst>
      <p:ext uri="{BB962C8B-B14F-4D97-AF65-F5344CB8AC3E}">
        <p14:creationId xmlns:p14="http://schemas.microsoft.com/office/powerpoint/2010/main" val="684215417"/>
      </p:ext>
    </p:extLst>
  </p:cSld>
  <p:clrMapOvr>
    <a:masterClrMapping/>
  </p:clrMapOvr>
</p:sld>
</file>

<file path=ppt/theme/theme1.xml><?xml version="1.0" encoding="utf-8"?>
<a:theme xmlns:a="http://schemas.openxmlformats.org/drawingml/2006/main" name="ESRF-default">
  <a:themeElements>
    <a:clrScheme name="ESRF-LightBlue">
      <a:dk1>
        <a:srgbClr val="000000"/>
      </a:dk1>
      <a:lt1>
        <a:srgbClr val="FFFFFF"/>
      </a:lt1>
      <a:dk2>
        <a:srgbClr val="132577"/>
      </a:dk2>
      <a:lt2>
        <a:srgbClr val="51A026"/>
      </a:lt2>
      <a:accent1>
        <a:srgbClr val="132577"/>
      </a:accent1>
      <a:accent2>
        <a:srgbClr val="ED7703"/>
      </a:accent2>
      <a:accent3>
        <a:srgbClr val="F4A300"/>
      </a:accent3>
      <a:accent4>
        <a:srgbClr val="FFDD00"/>
      </a:accent4>
      <a:accent5>
        <a:srgbClr val="AF007C"/>
      </a:accent5>
      <a:accent6>
        <a:srgbClr val="0098D4"/>
      </a:accent6>
      <a:hlink>
        <a:srgbClr val="000000"/>
      </a:hlink>
      <a:folHlink>
        <a:srgbClr val="000000"/>
      </a:folHlink>
    </a:clrScheme>
    <a:fontScheme name="Solocal_Arial">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1310</TotalTime>
  <Words>629</Words>
  <Application>Microsoft Office PowerPoint</Application>
  <PresentationFormat>Widescreen</PresentationFormat>
  <Paragraphs>145</Paragraphs>
  <Slides>10</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Arial</vt:lpstr>
      <vt:lpstr>Calibri</vt:lpstr>
      <vt:lpstr>Calibri Light</vt:lpstr>
      <vt:lpstr>Segoe UI</vt:lpstr>
      <vt:lpstr>Symbol</vt:lpstr>
      <vt:lpstr>Times New Roman</vt:lpstr>
      <vt:lpstr>Wingdings</vt:lpstr>
      <vt:lpstr>ESRF-default</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Vicente Rey-Bakaikoa</dc:creator>
  <cp:lastModifiedBy>Vicente Rey-Bakaikoa</cp:lastModifiedBy>
  <cp:revision>23</cp:revision>
  <dcterms:created xsi:type="dcterms:W3CDTF">2025-10-21T16:01:56Z</dcterms:created>
  <dcterms:modified xsi:type="dcterms:W3CDTF">2025-10-23T20:44:19Z</dcterms:modified>
</cp:coreProperties>
</file>