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339" r:id="rId2"/>
    <p:sldId id="340" r:id="rId3"/>
    <p:sldId id="341" r:id="rId4"/>
    <p:sldId id="352" r:id="rId5"/>
    <p:sldId id="332" r:id="rId6"/>
    <p:sldId id="366" r:id="rId7"/>
    <p:sldId id="367" r:id="rId8"/>
    <p:sldId id="378" r:id="rId9"/>
    <p:sldId id="369" r:id="rId10"/>
    <p:sldId id="368" r:id="rId11"/>
    <p:sldId id="370" r:id="rId12"/>
    <p:sldId id="371" r:id="rId13"/>
    <p:sldId id="372" r:id="rId14"/>
    <p:sldId id="379" r:id="rId15"/>
    <p:sldId id="373" r:id="rId16"/>
    <p:sldId id="374" r:id="rId17"/>
    <p:sldId id="375" r:id="rId18"/>
    <p:sldId id="377" r:id="rId19"/>
    <p:sldId id="376" r:id="rId20"/>
  </p:sldIdLst>
  <p:sldSz cx="9144000" cy="5715000" type="screen16x1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88">
          <p15:clr>
            <a:srgbClr val="A4A3A4"/>
          </p15:clr>
        </p15:guide>
        <p15:guide id="3" orient="horz" pos="3312">
          <p15:clr>
            <a:srgbClr val="A4A3A4"/>
          </p15:clr>
        </p15:guide>
        <p15:guide id="4" orient="horz" pos="855">
          <p15:clr>
            <a:srgbClr val="A4A3A4"/>
          </p15:clr>
        </p15:guide>
        <p15:guide id="5" pos="2880">
          <p15:clr>
            <a:srgbClr val="A4A3A4"/>
          </p15:clr>
        </p15:guide>
        <p15:guide id="6" pos="521">
          <p15:clr>
            <a:srgbClr val="A4A3A4"/>
          </p15:clr>
        </p15:guide>
        <p15:guide id="7" pos="52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C6FC"/>
    <a:srgbClr val="FFC700"/>
    <a:srgbClr val="7A7A7A"/>
    <a:srgbClr val="C00000"/>
    <a:srgbClr val="32BFF3"/>
    <a:srgbClr val="F9D09B"/>
    <a:srgbClr val="4E5B99"/>
    <a:srgbClr val="B7B9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0" autoAdjust="0"/>
    <p:restoredTop sz="94660"/>
  </p:normalViewPr>
  <p:slideViewPr>
    <p:cSldViewPr showGuides="1">
      <p:cViewPr varScale="1">
        <p:scale>
          <a:sx n="95" d="100"/>
          <a:sy n="95" d="100"/>
        </p:scale>
        <p:origin x="854" y="72"/>
      </p:cViewPr>
      <p:guideLst>
        <p:guide orient="horz" pos="1800"/>
        <p:guide orient="horz" pos="288"/>
        <p:guide orient="horz" pos="3312"/>
        <p:guide orient="horz" pos="855"/>
        <p:guide pos="2880"/>
        <p:guide pos="521"/>
        <p:guide pos="5239"/>
      </p:guideLst>
    </p:cSldViewPr>
  </p:slideViewPr>
  <p:notesTextViewPr>
    <p:cViewPr>
      <p:scale>
        <a:sx n="3" d="2"/>
        <a:sy n="3" d="2"/>
      </p:scale>
      <p:origin x="0" y="0"/>
    </p:cViewPr>
  </p:notesTextViewPr>
  <p:sorterViewPr>
    <p:cViewPr>
      <p:scale>
        <a:sx n="33" d="100"/>
        <a:sy n="33" d="100"/>
      </p:scale>
      <p:origin x="0" y="0"/>
    </p:cViewPr>
  </p:sorterViewPr>
  <p:notesViewPr>
    <p:cSldViewPr>
      <p:cViewPr varScale="1">
        <p:scale>
          <a:sx n="83" d="100"/>
          <a:sy n="83" d="100"/>
        </p:scale>
        <p:origin x="385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5C4737-4C95-4824-B09B-0AF4B6B3485E}" type="doc">
      <dgm:prSet loTypeId="urn:microsoft.com/office/officeart/2005/8/layout/process1" loCatId="process" qsTypeId="urn:microsoft.com/office/officeart/2005/8/quickstyle/simple1" qsCatId="simple" csTypeId="urn:microsoft.com/office/officeart/2005/8/colors/accent1_2" csCatId="accent1" phldr="1"/>
      <dgm:spPr/>
    </dgm:pt>
    <dgm:pt modelId="{6863BD09-664E-4BE2-92FF-F3D3B5154449}">
      <dgm:prSet phldrT="[Text]"/>
      <dgm:spPr/>
      <dgm:t>
        <a:bodyPr/>
        <a:lstStyle/>
        <a:p>
          <a:r>
            <a:rPr lang="en-US" dirty="0"/>
            <a:t>Introduction</a:t>
          </a:r>
        </a:p>
      </dgm:t>
    </dgm:pt>
    <dgm:pt modelId="{78109F8F-B796-49F0-BD91-332F2B265ABF}" type="parTrans" cxnId="{7C65EEC7-12C2-4958-9765-A1DD0CFE93C4}">
      <dgm:prSet/>
      <dgm:spPr/>
      <dgm:t>
        <a:bodyPr/>
        <a:lstStyle/>
        <a:p>
          <a:endParaRPr lang="en-US"/>
        </a:p>
      </dgm:t>
    </dgm:pt>
    <dgm:pt modelId="{85E2C08C-A73F-47A3-B68E-858A24805F8C}" type="sibTrans" cxnId="{7C65EEC7-12C2-4958-9765-A1DD0CFE93C4}">
      <dgm:prSet/>
      <dgm:spPr/>
      <dgm:t>
        <a:bodyPr/>
        <a:lstStyle/>
        <a:p>
          <a:endParaRPr lang="en-US"/>
        </a:p>
      </dgm:t>
    </dgm:pt>
    <dgm:pt modelId="{B17EFE7A-D2EF-49A0-BC25-0A43790ECB8A}">
      <dgm:prSet phldrT="[Text]"/>
      <dgm:spPr>
        <a:solidFill>
          <a:schemeClr val="accent5"/>
        </a:solidFill>
      </dgm:spPr>
      <dgm:t>
        <a:bodyPr/>
        <a:lstStyle/>
        <a:p>
          <a:r>
            <a:rPr lang="en-US" dirty="0"/>
            <a:t>Personal thoughts: use at work</a:t>
          </a:r>
        </a:p>
      </dgm:t>
    </dgm:pt>
    <dgm:pt modelId="{3C45C894-24EB-4B69-B266-92813B62B190}" type="parTrans" cxnId="{44B2575B-0C5D-4814-8EBA-1CFE1CF8C4D4}">
      <dgm:prSet/>
      <dgm:spPr/>
      <dgm:t>
        <a:bodyPr/>
        <a:lstStyle/>
        <a:p>
          <a:endParaRPr lang="en-US"/>
        </a:p>
      </dgm:t>
    </dgm:pt>
    <dgm:pt modelId="{A3375DDB-DFEC-4929-83DE-34A2C295B261}" type="sibTrans" cxnId="{44B2575B-0C5D-4814-8EBA-1CFE1CF8C4D4}">
      <dgm:prSet/>
      <dgm:spPr/>
      <dgm:t>
        <a:bodyPr/>
        <a:lstStyle/>
        <a:p>
          <a:endParaRPr lang="en-US"/>
        </a:p>
      </dgm:t>
    </dgm:pt>
    <dgm:pt modelId="{6BC32449-BB28-4BC7-A7C2-48351CF8EA99}" type="pres">
      <dgm:prSet presAssocID="{8E5C4737-4C95-4824-B09B-0AF4B6B3485E}" presName="Name0" presStyleCnt="0">
        <dgm:presLayoutVars>
          <dgm:dir/>
          <dgm:resizeHandles val="exact"/>
        </dgm:presLayoutVars>
      </dgm:prSet>
      <dgm:spPr/>
    </dgm:pt>
    <dgm:pt modelId="{5C7169DF-E921-4406-B2B8-BE21A03DC9D9}" type="pres">
      <dgm:prSet presAssocID="{6863BD09-664E-4BE2-92FF-F3D3B5154449}" presName="node" presStyleLbl="node1" presStyleIdx="0" presStyleCnt="2">
        <dgm:presLayoutVars>
          <dgm:bulletEnabled val="1"/>
        </dgm:presLayoutVars>
      </dgm:prSet>
      <dgm:spPr/>
    </dgm:pt>
    <dgm:pt modelId="{0B405602-8B27-4B2F-80E3-87A554E5067D}" type="pres">
      <dgm:prSet presAssocID="{85E2C08C-A73F-47A3-B68E-858A24805F8C}" presName="sibTrans" presStyleLbl="sibTrans2D1" presStyleIdx="0" presStyleCnt="1"/>
      <dgm:spPr/>
    </dgm:pt>
    <dgm:pt modelId="{0115E457-B4EA-49E0-B4AA-432FA90975D2}" type="pres">
      <dgm:prSet presAssocID="{85E2C08C-A73F-47A3-B68E-858A24805F8C}" presName="connectorText" presStyleLbl="sibTrans2D1" presStyleIdx="0" presStyleCnt="1"/>
      <dgm:spPr/>
    </dgm:pt>
    <dgm:pt modelId="{1BC27820-7B27-48E3-AAE5-4768B312FEB6}" type="pres">
      <dgm:prSet presAssocID="{B17EFE7A-D2EF-49A0-BC25-0A43790ECB8A}" presName="node" presStyleLbl="node1" presStyleIdx="1" presStyleCnt="2">
        <dgm:presLayoutVars>
          <dgm:bulletEnabled val="1"/>
        </dgm:presLayoutVars>
      </dgm:prSet>
      <dgm:spPr/>
    </dgm:pt>
  </dgm:ptLst>
  <dgm:cxnLst>
    <dgm:cxn modelId="{44B2575B-0C5D-4814-8EBA-1CFE1CF8C4D4}" srcId="{8E5C4737-4C95-4824-B09B-0AF4B6B3485E}" destId="{B17EFE7A-D2EF-49A0-BC25-0A43790ECB8A}" srcOrd="1" destOrd="0" parTransId="{3C45C894-24EB-4B69-B266-92813B62B190}" sibTransId="{A3375DDB-DFEC-4929-83DE-34A2C295B261}"/>
    <dgm:cxn modelId="{C8F8B871-733B-4257-A056-95C90DCC43E1}" type="presOf" srcId="{8E5C4737-4C95-4824-B09B-0AF4B6B3485E}" destId="{6BC32449-BB28-4BC7-A7C2-48351CF8EA99}" srcOrd="0" destOrd="0" presId="urn:microsoft.com/office/officeart/2005/8/layout/process1"/>
    <dgm:cxn modelId="{8E07DF71-963F-4985-8B7A-FE3179236228}" type="presOf" srcId="{85E2C08C-A73F-47A3-B68E-858A24805F8C}" destId="{0B405602-8B27-4B2F-80E3-87A554E5067D}" srcOrd="0" destOrd="0" presId="urn:microsoft.com/office/officeart/2005/8/layout/process1"/>
    <dgm:cxn modelId="{91D0D576-EB69-421B-A1F3-6AF5D8E61C84}" type="presOf" srcId="{6863BD09-664E-4BE2-92FF-F3D3B5154449}" destId="{5C7169DF-E921-4406-B2B8-BE21A03DC9D9}" srcOrd="0" destOrd="0" presId="urn:microsoft.com/office/officeart/2005/8/layout/process1"/>
    <dgm:cxn modelId="{1187379C-2EFD-4EE6-8FF7-325157233529}" type="presOf" srcId="{B17EFE7A-D2EF-49A0-BC25-0A43790ECB8A}" destId="{1BC27820-7B27-48E3-AAE5-4768B312FEB6}" srcOrd="0" destOrd="0" presId="urn:microsoft.com/office/officeart/2005/8/layout/process1"/>
    <dgm:cxn modelId="{7C65EEC7-12C2-4958-9765-A1DD0CFE93C4}" srcId="{8E5C4737-4C95-4824-B09B-0AF4B6B3485E}" destId="{6863BD09-664E-4BE2-92FF-F3D3B5154449}" srcOrd="0" destOrd="0" parTransId="{78109F8F-B796-49F0-BD91-332F2B265ABF}" sibTransId="{85E2C08C-A73F-47A3-B68E-858A24805F8C}"/>
    <dgm:cxn modelId="{8720E5E3-5001-4F98-B011-7A7AD5AC49CF}" type="presOf" srcId="{85E2C08C-A73F-47A3-B68E-858A24805F8C}" destId="{0115E457-B4EA-49E0-B4AA-432FA90975D2}" srcOrd="1" destOrd="0" presId="urn:microsoft.com/office/officeart/2005/8/layout/process1"/>
    <dgm:cxn modelId="{E6BC714B-3AC6-4F28-88F7-4A9546963328}" type="presParOf" srcId="{6BC32449-BB28-4BC7-A7C2-48351CF8EA99}" destId="{5C7169DF-E921-4406-B2B8-BE21A03DC9D9}" srcOrd="0" destOrd="0" presId="urn:microsoft.com/office/officeart/2005/8/layout/process1"/>
    <dgm:cxn modelId="{3476EBE5-E629-484D-A074-84ADF4875299}" type="presParOf" srcId="{6BC32449-BB28-4BC7-A7C2-48351CF8EA99}" destId="{0B405602-8B27-4B2F-80E3-87A554E5067D}" srcOrd="1" destOrd="0" presId="urn:microsoft.com/office/officeart/2005/8/layout/process1"/>
    <dgm:cxn modelId="{FB38B31A-3B96-4B41-9431-F5AA28511593}" type="presParOf" srcId="{0B405602-8B27-4B2F-80E3-87A554E5067D}" destId="{0115E457-B4EA-49E0-B4AA-432FA90975D2}" srcOrd="0" destOrd="0" presId="urn:microsoft.com/office/officeart/2005/8/layout/process1"/>
    <dgm:cxn modelId="{BA6D806D-4450-4A63-8BCA-324AE0991268}" type="presParOf" srcId="{6BC32449-BB28-4BC7-A7C2-48351CF8EA99}" destId="{1BC27820-7B27-48E3-AAE5-4768B312FEB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69DF-E921-4406-B2B8-BE21A03DC9D9}">
      <dsp:nvSpPr>
        <dsp:cNvPr id="0" name=""/>
        <dsp:cNvSpPr/>
      </dsp:nvSpPr>
      <dsp:spPr>
        <a:xfrm>
          <a:off x="1575" y="0"/>
          <a:ext cx="3359060" cy="19442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Introduction</a:t>
          </a:r>
        </a:p>
      </dsp:txBody>
      <dsp:txXfrm>
        <a:off x="58519" y="56944"/>
        <a:ext cx="3245172" cy="1830328"/>
      </dsp:txXfrm>
    </dsp:sp>
    <dsp:sp modelId="{0B405602-8B27-4B2F-80E3-87A554E5067D}">
      <dsp:nvSpPr>
        <dsp:cNvPr id="0" name=""/>
        <dsp:cNvSpPr/>
      </dsp:nvSpPr>
      <dsp:spPr>
        <a:xfrm>
          <a:off x="3696541" y="555584"/>
          <a:ext cx="712120" cy="8330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696541" y="722193"/>
        <a:ext cx="498484" cy="499829"/>
      </dsp:txXfrm>
    </dsp:sp>
    <dsp:sp modelId="{1BC27820-7B27-48E3-AAE5-4768B312FEB6}">
      <dsp:nvSpPr>
        <dsp:cNvPr id="0" name=""/>
        <dsp:cNvSpPr/>
      </dsp:nvSpPr>
      <dsp:spPr>
        <a:xfrm>
          <a:off x="4704260" y="0"/>
          <a:ext cx="3359060" cy="1944216"/>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Personal thoughts: use at work</a:t>
          </a:r>
        </a:p>
      </dsp:txBody>
      <dsp:txXfrm>
        <a:off x="4761204" y="56944"/>
        <a:ext cx="3245172" cy="18303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F75DA8-DFFD-46E9-83E6-97EADDD172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DA3C25-E360-406C-B361-5AF28C259A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BF5FF0-CEE4-40DC-ADF4-36AAB7782A22}" type="datetimeFigureOut">
              <a:rPr lang="en-US" smtClean="0"/>
              <a:t>23/10/2025</a:t>
            </a:fld>
            <a:endParaRPr lang="en-US"/>
          </a:p>
        </p:txBody>
      </p:sp>
      <p:sp>
        <p:nvSpPr>
          <p:cNvPr id="4" name="Footer Placeholder 3">
            <a:extLst>
              <a:ext uri="{FF2B5EF4-FFF2-40B4-BE49-F238E27FC236}">
                <a16:creationId xmlns:a16="http://schemas.microsoft.com/office/drawing/2014/main" id="{601DC075-ABC8-4699-AC63-5826F863F9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CFFD99-D9AC-4D48-8996-FC9123D036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C4C118-3958-42DE-A3C9-D09AB165C4C7}" type="slidenum">
              <a:rPr lang="en-US" smtClean="0"/>
              <a:t>‹#›</a:t>
            </a:fld>
            <a:endParaRPr lang="en-US"/>
          </a:p>
        </p:txBody>
      </p:sp>
    </p:spTree>
    <p:extLst>
      <p:ext uri="{BB962C8B-B14F-4D97-AF65-F5344CB8AC3E}">
        <p14:creationId xmlns:p14="http://schemas.microsoft.com/office/powerpoint/2010/main" val="1632514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E798-53FF-4C51-A981-953463752515}" type="datetimeFigureOut">
              <a:rPr lang="fr-FR" smtClean="0"/>
              <a:pPr/>
              <a:t>23/10/2025</a:t>
            </a:fld>
            <a:endParaRPr lang="fr-FR"/>
          </a:p>
        </p:txBody>
      </p:sp>
      <p:sp>
        <p:nvSpPr>
          <p:cNvPr id="4" name="Espace réservé de l'image des diapositives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age">
    <p:spTree>
      <p:nvGrpSpPr>
        <p:cNvPr id="1" name=""/>
        <p:cNvGrpSpPr/>
        <p:nvPr/>
      </p:nvGrpSpPr>
      <p:grpSpPr>
        <a:xfrm>
          <a:off x="0" y="0"/>
          <a:ext cx="0" cy="0"/>
          <a:chOff x="0" y="0"/>
          <a:chExt cx="0" cy="0"/>
        </a:xfrm>
      </p:grpSpPr>
      <p:sp>
        <p:nvSpPr>
          <p:cNvPr id="2" name="Titre 1"/>
          <p:cNvSpPr>
            <a:spLocks noGrp="1"/>
          </p:cNvSpPr>
          <p:nvPr>
            <p:ph type="ctrTitle" hasCustomPrompt="1"/>
          </p:nvPr>
        </p:nvSpPr>
        <p:spPr bwMode="gray">
          <a:xfrm>
            <a:off x="827089" y="1"/>
            <a:ext cx="7489825" cy="457729"/>
          </a:xfrm>
          <a:noFill/>
        </p:spPr>
        <p:txBody>
          <a:bodyPr anchor="b" anchorCtr="0"/>
          <a:lstStyle>
            <a:lvl1pPr>
              <a:defRPr sz="1200">
                <a:solidFill>
                  <a:schemeClr val="bg1"/>
                </a:solidFill>
              </a:defRPr>
            </a:lvl1pPr>
          </a:lstStyle>
          <a:p>
            <a:r>
              <a:rPr lang="en-US" noProof="0" dirty="0"/>
              <a:t>Click to edit Master title style</a:t>
            </a:r>
          </a:p>
        </p:txBody>
      </p:sp>
      <p:sp>
        <p:nvSpPr>
          <p:cNvPr id="3" name="Sous-titre 2"/>
          <p:cNvSpPr>
            <a:spLocks noGrp="1"/>
          </p:cNvSpPr>
          <p:nvPr>
            <p:ph type="subTitle" idx="1" hasCustomPrompt="1"/>
          </p:nvPr>
        </p:nvSpPr>
        <p:spPr bwMode="gray">
          <a:xfrm>
            <a:off x="827088" y="457729"/>
            <a:ext cx="7489825" cy="479558"/>
          </a:xfrm>
        </p:spPr>
        <p:txBody>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p>
        </p:txBody>
      </p:sp>
      <p:sp>
        <p:nvSpPr>
          <p:cNvPr id="12" name="Espace réservé de la date 11"/>
          <p:cNvSpPr>
            <a:spLocks noGrp="1"/>
          </p:cNvSpPr>
          <p:nvPr>
            <p:ph type="dt" sz="half" idx="10"/>
          </p:nvPr>
        </p:nvSpPr>
        <p:spPr/>
        <p:txBody>
          <a:bodyPr/>
          <a:lstStyle/>
          <a:p>
            <a:r>
              <a:rPr lang="en-US" noProof="0"/>
              <a:t>26/07/2013</a:t>
            </a:r>
          </a:p>
        </p:txBody>
      </p:sp>
      <p:sp>
        <p:nvSpPr>
          <p:cNvPr id="13" name="Espace réservé du numéro de diapositive 12"/>
          <p:cNvSpPr>
            <a:spLocks noGrp="1"/>
          </p:cNvSpPr>
          <p:nvPr>
            <p:ph type="sldNum" sz="quarter" idx="11"/>
          </p:nvPr>
        </p:nvSpPr>
        <p:spPr/>
        <p:txBody>
          <a:bodyPr/>
          <a:lstStyle>
            <a:lvl1pPr>
              <a:defRPr>
                <a:solidFill>
                  <a:schemeClr val="bg1"/>
                </a:solidFill>
              </a:defRPr>
            </a:lvl1pPr>
          </a:lstStyle>
          <a:p>
            <a:r>
              <a:rPr lang="en-US" noProof="0"/>
              <a:t>Page </a:t>
            </a:r>
            <a:fld id="{733122C9-A0B9-462F-8757-0847AD287B63}" type="slidenum">
              <a:rPr lang="en-US" noProof="0" smtClean="0"/>
              <a:pPr/>
              <a:t>‹#›</a:t>
            </a:fld>
            <a:endParaRPr lang="en-US" noProof="0"/>
          </a:p>
        </p:txBody>
      </p:sp>
      <p:sp>
        <p:nvSpPr>
          <p:cNvPr id="14" name="Espace réservé du pied de page 13"/>
          <p:cNvSpPr>
            <a:spLocks noGrp="1"/>
          </p:cNvSpPr>
          <p:nvPr>
            <p:ph type="ftr" sz="quarter" idx="12"/>
          </p:nvPr>
        </p:nvSpPr>
        <p:spPr/>
        <p:txBody>
          <a:bodyPr/>
          <a:lstStyle>
            <a:lvl1pPr>
              <a:defRPr>
                <a:solidFill>
                  <a:schemeClr val="bg1"/>
                </a:solidFill>
              </a:defRPr>
            </a:lvl1pPr>
          </a:lstStyle>
          <a:p>
            <a:r>
              <a:rPr lang="en-US" noProof="0"/>
              <a:t>ISDD Day Out | 24/10/2025 | M. Sanchez del Rio</a:t>
            </a:r>
            <a:endParaRPr lang="en-US" noProof="0" dirty="0"/>
          </a:p>
        </p:txBody>
      </p:sp>
      <p:pic>
        <p:nvPicPr>
          <p:cNvPr id="9" name="Image 8" descr="logo_couv.jpg"/>
          <p:cNvPicPr>
            <a:picLocks noChangeAspect="1"/>
          </p:cNvPicPr>
          <p:nvPr userDrawn="1"/>
        </p:nvPicPr>
        <p:blipFill>
          <a:blip r:embed="rId2" cstate="print"/>
          <a:stretch>
            <a:fillRect/>
          </a:stretch>
        </p:blipFill>
        <p:spPr>
          <a:xfrm>
            <a:off x="972000" y="1417500"/>
            <a:ext cx="7200000" cy="28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27200" y="126000"/>
            <a:ext cx="8236800" cy="496800"/>
          </a:xfrm>
          <a:solidFill>
            <a:schemeClr val="accent1"/>
          </a:solidFill>
        </p:spPr>
        <p:txBody>
          <a:bodyPr lIns="108000" tIns="0" rIns="108000" anchor="ctr" anchorCtr="0"/>
          <a:lstStyle>
            <a:lvl1pPr>
              <a:lnSpc>
                <a:spcPct val="85000"/>
              </a:lnSpc>
              <a:defRPr sz="2000">
                <a:solidFill>
                  <a:schemeClr val="bg1"/>
                </a:solidFill>
              </a:defRPr>
            </a:lvl1pPr>
          </a:lstStyle>
          <a:p>
            <a:r>
              <a:rPr lang="en-US" noProof="0" dirty="0"/>
              <a:t>Click to edit master title style</a:t>
            </a:r>
          </a:p>
        </p:txBody>
      </p:sp>
      <p:sp>
        <p:nvSpPr>
          <p:cNvPr id="3" name="Espace réservé du contenu 2"/>
          <p:cNvSpPr>
            <a:spLocks noGrp="1"/>
          </p:cNvSpPr>
          <p:nvPr>
            <p:ph idx="1" hasCustomPrompt="1"/>
          </p:nvPr>
        </p:nvSpPr>
        <p:spPr bwMode="gray">
          <a:xfrm>
            <a:off x="3351600" y="915000"/>
            <a:ext cx="5612400" cy="2970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727200" y="915000"/>
            <a:ext cx="2574000" cy="2970000"/>
          </a:xfrm>
        </p:spPr>
        <p:txBody>
          <a:bodyPr anchor="ctr" anchorCtr="0"/>
          <a:lstStyle>
            <a:lvl1pPr algn="ctr">
              <a:defRPr/>
            </a:lvl1pPr>
          </a:lstStyle>
          <a:p>
            <a:r>
              <a:rPr lang="en-US" noProof="0"/>
              <a:t>Click icon to add picture</a:t>
            </a:r>
            <a:endParaRPr lang="en-US" noProof="0" dirty="0"/>
          </a:p>
        </p:txBody>
      </p:sp>
      <p:sp>
        <p:nvSpPr>
          <p:cNvPr id="17" name="Espace réservé de la date 16"/>
          <p:cNvSpPr>
            <a:spLocks noGrp="1"/>
          </p:cNvSpPr>
          <p:nvPr>
            <p:ph type="dt" sz="half" idx="14"/>
          </p:nvPr>
        </p:nvSpPr>
        <p:spPr/>
        <p:txBody>
          <a:bodyPr/>
          <a:lstStyle/>
          <a:p>
            <a:r>
              <a:rPr lang="en-US" noProof="0"/>
              <a:t>26/07/2013</a:t>
            </a:r>
          </a:p>
        </p:txBody>
      </p:sp>
      <p:sp>
        <p:nvSpPr>
          <p:cNvPr id="18" name="Espace réservé du numéro de diapositive 17"/>
          <p:cNvSpPr>
            <a:spLocks noGrp="1"/>
          </p:cNvSpPr>
          <p:nvPr>
            <p:ph type="sldNum" sz="quarter" idx="15"/>
          </p:nvPr>
        </p:nvSpPr>
        <p:spPr/>
        <p:txBody>
          <a:bodyPr/>
          <a:lstStyle/>
          <a:p>
            <a:r>
              <a:rPr lang="en-US" noProof="0"/>
              <a:t>Page </a:t>
            </a:r>
            <a:fld id="{733122C9-A0B9-462F-8757-0847AD287B63}" type="slidenum">
              <a:rPr lang="en-US" noProof="0" smtClean="0"/>
              <a:pPr/>
              <a:t>‹#›</a:t>
            </a:fld>
            <a:endParaRPr lang="en-US" noProof="0"/>
          </a:p>
        </p:txBody>
      </p:sp>
      <p:sp>
        <p:nvSpPr>
          <p:cNvPr id="19" name="Espace réservé du pied de page 18"/>
          <p:cNvSpPr>
            <a:spLocks noGrp="1"/>
          </p:cNvSpPr>
          <p:nvPr>
            <p:ph type="ftr" sz="quarter" idx="16"/>
          </p:nvPr>
        </p:nvSpPr>
        <p:spPr/>
        <p:txBody>
          <a:bodyPr/>
          <a:lstStyle/>
          <a:p>
            <a:r>
              <a:rPr lang="en-US" noProof="0"/>
              <a:t>ISDD Day Out | 24/10/2025 | M. Sanchez del Rio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3" name="Espace réservé du contenu 2"/>
          <p:cNvSpPr>
            <a:spLocks noGrp="1"/>
          </p:cNvSpPr>
          <p:nvPr>
            <p:ph idx="1" hasCustomPrompt="1"/>
          </p:nvPr>
        </p:nvSpPr>
        <p:spPr bwMode="gray">
          <a:xfrm>
            <a:off x="727200" y="805272"/>
            <a:ext cx="8236800" cy="4331980"/>
          </a:xfrm>
        </p:spPr>
        <p:txBody>
          <a:bodyPr/>
          <a:lstStyle>
            <a:lvl1pPr marL="180975" indent="-180975">
              <a:buFont typeface="Arial" panose="020B0604020202020204" pitchFamily="34" charset="0"/>
              <a:buChar char="•"/>
              <a:defRPr/>
            </a:lvl1pPr>
            <a:lvl2pPr marL="355600" indent="-180975">
              <a:buFont typeface="Arial" panose="020B0604020202020204" pitchFamily="34" charset="0"/>
              <a:buChar char="•"/>
              <a:tabLst>
                <a:tab pos="355600" algn="l"/>
              </a:tabLst>
              <a:defRPr/>
            </a:lvl2pPr>
            <a:lvl3pPr marL="449263" indent="-180975">
              <a:buFont typeface="Arial" panose="020B0604020202020204" pitchFamily="34" charset="0"/>
              <a:buChar char="•"/>
              <a:defRPr/>
            </a:lvl3pPr>
            <a:lvl4pPr marL="536575" indent="-174625">
              <a:spcBef>
                <a:spcPts val="0"/>
              </a:spcBef>
              <a:spcAft>
                <a:spcPts val="300"/>
              </a:spcAft>
              <a:buSzPct val="80000"/>
              <a:buFont typeface="Arial" panose="020B0604020202020204" pitchFamily="34" charset="0"/>
              <a:buChar char="•"/>
              <a:defRPr/>
            </a:lvl4pPr>
            <a:lvl5pPr>
              <a:spcAft>
                <a:spcPts val="300"/>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US" noProof="0"/>
              <a:t>ISDD Day Out | 24/10/2025 | M. Sanchez del Rio</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US" noProof="0" dirty="0"/>
              <a:t>Click to edit Master title style</a:t>
            </a:r>
          </a:p>
        </p:txBody>
      </p:sp>
      <p:sp>
        <p:nvSpPr>
          <p:cNvPr id="7" name="Espace réservé de la date 6"/>
          <p:cNvSpPr>
            <a:spLocks noGrp="1"/>
          </p:cNvSpPr>
          <p:nvPr>
            <p:ph type="dt" sz="half" idx="10"/>
          </p:nvPr>
        </p:nvSpPr>
        <p:spPr/>
        <p:txBody>
          <a:bodyPr/>
          <a:lstStyle/>
          <a:p>
            <a:r>
              <a:rPr lang="en-US" noProof="0"/>
              <a:t>26/07/2013</a:t>
            </a:r>
          </a:p>
        </p:txBody>
      </p:sp>
      <p:sp>
        <p:nvSpPr>
          <p:cNvPr id="8" name="Espace réservé du numéro de diapositive 7"/>
          <p:cNvSpPr>
            <a:spLocks noGrp="1"/>
          </p:cNvSpPr>
          <p:nvPr>
            <p:ph type="sldNum" sz="quarter" idx="11"/>
          </p:nvPr>
        </p:nvSpPr>
        <p:spPr/>
        <p:txBody>
          <a:bodyPr/>
          <a:lstStyle/>
          <a:p>
            <a:r>
              <a:rPr lang="en-US" noProof="0"/>
              <a:t>Page </a:t>
            </a:r>
            <a:fld id="{733122C9-A0B9-462F-8757-0847AD287B63}" type="slidenum">
              <a:rPr lang="en-US" noProof="0" smtClean="0"/>
              <a:pPr/>
              <a:t>‹#›</a:t>
            </a:fld>
            <a:endParaRPr lang="en-US" noProof="0"/>
          </a:p>
        </p:txBody>
      </p:sp>
      <p:sp>
        <p:nvSpPr>
          <p:cNvPr id="9" name="Espace réservé du pied de page 8"/>
          <p:cNvSpPr>
            <a:spLocks noGrp="1"/>
          </p:cNvSpPr>
          <p:nvPr>
            <p:ph type="ftr" sz="quarter" idx="12"/>
          </p:nvPr>
        </p:nvSpPr>
        <p:spPr/>
        <p:txBody>
          <a:bodyPr/>
          <a:lstStyle/>
          <a:p>
            <a:r>
              <a:rPr lang="en-US" noProof="0"/>
              <a:t>ISDD Day Out | 24/10/2025 | M. Sanchez del Rio</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userDrawn="1"/>
        </p:nvPicPr>
        <p:blipFill>
          <a:blip r:embed="rId6" cstate="print"/>
          <a:stretch>
            <a:fillRect/>
          </a:stretch>
        </p:blipFill>
        <p:spPr>
          <a:xfrm>
            <a:off x="7168056" y="5067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en-US" dirty="0"/>
              <a:t>Click to edit master title style</a:t>
            </a:r>
            <a:endParaRPr lang="fr-FR" dirty="0"/>
          </a:p>
        </p:txBody>
      </p:sp>
      <p:sp>
        <p:nvSpPr>
          <p:cNvPr id="3" name="Espace réservé du texte 2"/>
          <p:cNvSpPr>
            <a:spLocks noGrp="1"/>
          </p:cNvSpPr>
          <p:nvPr>
            <p:ph type="body" idx="1"/>
          </p:nvPr>
        </p:nvSpPr>
        <p:spPr bwMode="gray">
          <a:xfrm>
            <a:off x="727200" y="805272"/>
            <a:ext cx="8236800" cy="4331980"/>
          </a:xfrm>
          <a:prstGeom prst="rect">
            <a:avLst/>
          </a:prstGeom>
        </p:spPr>
        <p:txBody>
          <a:bodyPr vert="horz" lIns="0" tIns="0" rIns="0" bIns="0" rtlCol="0" anchor="t" anchorCtr="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Espace réservé de la date 3"/>
          <p:cNvSpPr>
            <a:spLocks noGrp="1"/>
          </p:cNvSpPr>
          <p:nvPr>
            <p:ph type="dt" sz="half" idx="2"/>
          </p:nvPr>
        </p:nvSpPr>
        <p:spPr bwMode="gray">
          <a:xfrm>
            <a:off x="0" y="5587803"/>
            <a:ext cx="611560" cy="127197"/>
          </a:xfrm>
          <a:prstGeom prst="rect">
            <a:avLst/>
          </a:prstGeom>
        </p:spPr>
        <p:txBody>
          <a:bodyPr vert="horz" lIns="0" tIns="0" rIns="0" bIns="0" rtlCol="0" anchor="b" anchorCtr="0">
            <a:noAutofit/>
          </a:bodyPr>
          <a:lstStyle>
            <a:lvl1pPr algn="l">
              <a:defRPr sz="600" b="1">
                <a:solidFill>
                  <a:schemeClr val="bg1"/>
                </a:solidFill>
              </a:defRPr>
            </a:lvl1pPr>
          </a:lstStyle>
          <a:p>
            <a:r>
              <a:rPr lang="en-US"/>
              <a:t>26/07/2013</a:t>
            </a:r>
            <a:endParaRPr lang="fr-FR" dirty="0"/>
          </a:p>
        </p:txBody>
      </p:sp>
      <p:sp>
        <p:nvSpPr>
          <p:cNvPr id="5" name="Espace réservé du pied de page 4"/>
          <p:cNvSpPr>
            <a:spLocks noGrp="1"/>
          </p:cNvSpPr>
          <p:nvPr>
            <p:ph type="ftr" sz="quarter" idx="3"/>
          </p:nvPr>
        </p:nvSpPr>
        <p:spPr bwMode="gray">
          <a:xfrm>
            <a:off x="630001" y="5402791"/>
            <a:ext cx="6120000" cy="177074"/>
          </a:xfrm>
          <a:prstGeom prst="rect">
            <a:avLst/>
          </a:prstGeom>
        </p:spPr>
        <p:txBody>
          <a:bodyPr vert="horz" lIns="0" tIns="0" rIns="0" bIns="0" rtlCol="0" anchor="b" anchorCtr="0">
            <a:noAutofit/>
          </a:bodyPr>
          <a:lstStyle>
            <a:lvl1pPr algn="l">
              <a:defRPr sz="600" b="1" cap="none" baseline="0">
                <a:solidFill>
                  <a:schemeClr val="accent1"/>
                </a:solidFill>
              </a:defRPr>
            </a:lvl1pPr>
          </a:lstStyle>
          <a:p>
            <a:r>
              <a:rPr lang="en-US"/>
              <a:t>ISDD Day Out | 24/10/2025 | M. Sanchez del Rio</a:t>
            </a:r>
            <a:endParaRPr lang="fr-FR" dirty="0"/>
          </a:p>
        </p:txBody>
      </p:sp>
      <p:sp>
        <p:nvSpPr>
          <p:cNvPr id="6" name="Espace réservé du numéro de diapositive 5"/>
          <p:cNvSpPr>
            <a:spLocks noGrp="1"/>
          </p:cNvSpPr>
          <p:nvPr>
            <p:ph type="sldNum" sz="quarter" idx="4"/>
          </p:nvPr>
        </p:nvSpPr>
        <p:spPr bwMode="gray">
          <a:xfrm>
            <a:off x="198001" y="5402865"/>
            <a:ext cx="413559" cy="177000"/>
          </a:xfrm>
          <a:prstGeom prst="rect">
            <a:avLst/>
          </a:prstGeom>
        </p:spPr>
        <p:txBody>
          <a:bodyPr vert="horz" lIns="0" tIns="0" rIns="0" bIns="0" rtlCol="0" anchor="b" anchorCtr="0">
            <a:noAutofit/>
          </a:bodyPr>
          <a:lstStyle>
            <a:lvl1pPr algn="l">
              <a:defRPr sz="600" b="1">
                <a:solidFill>
                  <a:schemeClr val="accent1"/>
                </a:solidFill>
              </a:defRPr>
            </a:lvl1pPr>
          </a:lstStyle>
          <a:p>
            <a:r>
              <a:rPr lang="fr-FR" dirty="0"/>
              <a:t>Page </a:t>
            </a:r>
            <a:fld id="{733122C9-A0B9-462F-8757-0847AD287B63}" type="slidenum">
              <a:rPr lang="fr-FR" smtClean="0"/>
              <a:pPr/>
              <a:t>‹#›</a:t>
            </a:fld>
            <a:endParaRPr lang="fr-FR" dirty="0"/>
          </a:p>
        </p:txBody>
      </p:sp>
      <p:sp>
        <p:nvSpPr>
          <p:cNvPr id="8" name="Rectangle 7"/>
          <p:cNvSpPr/>
          <p:nvPr userDrawn="1"/>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4" r:id="rId4"/>
  </p:sldLayoutIdLst>
  <p:hf hdr="0" dt="0"/>
  <p:txStyles>
    <p:titleStyle>
      <a:lvl1pPr algn="l" defTabSz="914400" rtl="0" eaLnBrk="1" latinLnBrk="0" hangingPunct="1">
        <a:spcBef>
          <a:spcPct val="0"/>
        </a:spcBef>
        <a:buNone/>
        <a:defRPr sz="1600" b="1" kern="1200" cap="none" baseline="0">
          <a:solidFill>
            <a:schemeClr val="bg1"/>
          </a:solidFill>
          <a:latin typeface="+mj-lt"/>
          <a:ea typeface="+mj-ea"/>
          <a:cs typeface="+mj-cs"/>
        </a:defRPr>
      </a:lvl1pPr>
    </p:titleStyle>
    <p:bodyStyle>
      <a:lvl1pPr marL="285750" indent="-285750" algn="l" defTabSz="914400" rtl="0" eaLnBrk="1" latinLnBrk="0" hangingPunct="1">
        <a:spcBef>
          <a:spcPts val="0"/>
        </a:spcBef>
        <a:spcAft>
          <a:spcPts val="1000"/>
        </a:spcAft>
        <a:buFont typeface="Arial" panose="020B0604020202020204" pitchFamily="34" charset="0"/>
        <a:buChar char="•"/>
        <a:defRPr sz="1800" b="1" kern="1200">
          <a:solidFill>
            <a:schemeClr val="accent6"/>
          </a:solidFill>
          <a:latin typeface="+mn-lt"/>
          <a:ea typeface="+mn-ea"/>
          <a:cs typeface="+mn-cs"/>
        </a:defRPr>
      </a:lvl1pPr>
      <a:lvl2pPr marL="357188" indent="-176213" algn="l" defTabSz="914400" rtl="0" eaLnBrk="1" latinLnBrk="0" hangingPunct="1">
        <a:spcBef>
          <a:spcPts val="0"/>
        </a:spcBef>
        <a:spcAft>
          <a:spcPts val="1500"/>
        </a:spcAft>
        <a:buFont typeface="Arial" panose="020B0604020202020204" pitchFamily="34" charset="0"/>
        <a:buChar char="•"/>
        <a:defRPr sz="1700" kern="1200">
          <a:solidFill>
            <a:schemeClr val="accent6"/>
          </a:solidFill>
          <a:latin typeface="+mn-lt"/>
          <a:ea typeface="+mn-ea"/>
          <a:cs typeface="+mn-cs"/>
        </a:defRPr>
      </a:lvl2pPr>
      <a:lvl3pPr marL="447675" indent="-176213" algn="l" defTabSz="914400" rtl="0" eaLnBrk="1" latinLnBrk="0" hangingPunct="1">
        <a:lnSpc>
          <a:spcPct val="105000"/>
        </a:lnSpc>
        <a:spcBef>
          <a:spcPts val="0"/>
        </a:spcBef>
        <a:spcAft>
          <a:spcPts val="500"/>
        </a:spcAft>
        <a:buFont typeface="Arial" panose="020B0604020202020204" pitchFamily="34" charset="0"/>
        <a:buChar char="•"/>
        <a:defRPr sz="1500" kern="1200" baseline="0">
          <a:solidFill>
            <a:schemeClr val="tx1"/>
          </a:solidFill>
          <a:latin typeface="+mn-lt"/>
          <a:ea typeface="+mn-ea"/>
          <a:cs typeface="+mn-cs"/>
        </a:defRPr>
      </a:lvl3pPr>
      <a:lvl4pPr marL="538163" indent="-180975" algn="l" defTabSz="914400" rtl="0" eaLnBrk="1" latinLnBrk="0" hangingPunct="1">
        <a:lnSpc>
          <a:spcPct val="110000"/>
        </a:lnSpc>
        <a:spcBef>
          <a:spcPts val="0"/>
        </a:spcBef>
        <a:spcAft>
          <a:spcPts val="300"/>
        </a:spcAft>
        <a:buClr>
          <a:schemeClr val="accent6"/>
        </a:buClr>
        <a:buSzPct val="80000"/>
        <a:buFont typeface="Arial" panose="020B0604020202020204" pitchFamily="34" charset="0"/>
        <a:buChar char="•"/>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hyperlink" Target="https://chat.deepseek.com/share/nes26yzjcfq0568gll" TargetMode="External"/><Relationship Id="rId1" Type="http://schemas.openxmlformats.org/officeDocument/2006/relationships/slideLayout" Target="../slideLayouts/slideLayout3.xml"/><Relationship Id="rId6" Type="http://schemas.openxmlformats.org/officeDocument/2006/relationships/hyperlink" Target="https://www.nytimes.com/2025/04/24/technology/chatgpt-alexa-please-thank-you.html?unlocked_article_code=1.rU8.vFQp.KkJpUVzJyO8S&amp;smid=url-share" TargetMode="External"/><Relationship Id="rId5" Type="http://schemas.openxmlformats.org/officeDocument/2006/relationships/image" Target="../media/image11.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chatgpt.com/share/68de4673-aa0c-8008-ac11-9fdb8ceaff96" TargetMode="External"/><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file:///\\160.103.205.20\groupsharenoca\ISDD\Modelling%20Team\PAISS2025\SR_bibliography.pdf" TargetMode="Externa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nytimes.com/2024/12/23/science/ai-hallucinations-science.html?unlocked_article_code=1.qU8.AvDD.wv_rR7vAcvR1&amp;smid=url-share" TargetMode="Externa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www.nytimes.com/2023/03/08/opinion/noam-chomsky-chatgpt-ai.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hyperlink" Target="https://doi.org/10.1107/S16005775240049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80/14786445008521796" TargetMode="External"/><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hyperlink" Target="https://arxiv.org/abs/1712.01815"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Assistance: </a:t>
            </a:r>
            <a:r>
              <a:rPr lang="en-US" sz="2000" dirty="0"/>
              <a:t>How LLMs Can Assist Your Work ?</a:t>
            </a:r>
            <a:endParaRPr lang="en-US" sz="20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dirty="0"/>
              <a:t>ISDD Day Out | 24/10/2025 | M. Sanchez del Rio</a:t>
            </a:r>
          </a:p>
        </p:txBody>
      </p:sp>
      <p:sp>
        <p:nvSpPr>
          <p:cNvPr id="32" name="TextBox 31">
            <a:extLst>
              <a:ext uri="{FF2B5EF4-FFF2-40B4-BE49-F238E27FC236}">
                <a16:creationId xmlns:a16="http://schemas.microsoft.com/office/drawing/2014/main" id="{B67EAAF7-3487-4DE6-B105-438109B60795}"/>
              </a:ext>
            </a:extLst>
          </p:cNvPr>
          <p:cNvSpPr txBox="1"/>
          <p:nvPr/>
        </p:nvSpPr>
        <p:spPr>
          <a:xfrm>
            <a:off x="29731" y="659507"/>
            <a:ext cx="9084532" cy="4493538"/>
          </a:xfrm>
          <a:prstGeom prst="rect">
            <a:avLst/>
          </a:prstGeom>
          <a:solidFill>
            <a:schemeClr val="bg1"/>
          </a:solidFill>
        </p:spPr>
        <p:txBody>
          <a:bodyPr wrap="square" rtlCol="0">
            <a:spAutoFit/>
          </a:bodyPr>
          <a:lstStyle/>
          <a:p>
            <a:pPr marL="342900" indent="-342900">
              <a:buAutoNum type="arabicPeriod"/>
            </a:pPr>
            <a:r>
              <a:rPr lang="en-US" sz="1100" dirty="0"/>
              <a:t>Information &amp; Knowledge:</a:t>
            </a:r>
          </a:p>
          <a:p>
            <a:pPr marL="800100" lvl="1" indent="-342900">
              <a:buFont typeface="Arial" panose="020B0604020202020204" pitchFamily="34" charset="0"/>
              <a:buChar char="•"/>
            </a:pPr>
            <a:r>
              <a:rPr lang="en-US" sz="1100" dirty="0"/>
              <a:t>Summarize long documents, reports, or papers. </a:t>
            </a:r>
            <a:r>
              <a:rPr lang="en-US" sz="1100" dirty="0">
                <a:solidFill>
                  <a:srgbClr val="FF0000"/>
                </a:solidFill>
              </a:rPr>
              <a:t>NOT GOOD FOR LONG DOCUMENTS</a:t>
            </a:r>
          </a:p>
          <a:p>
            <a:pPr marL="800100" lvl="1" indent="-342900">
              <a:buFont typeface="Arial" panose="020B0604020202020204" pitchFamily="34" charset="0"/>
              <a:buChar char="•"/>
            </a:pPr>
            <a:r>
              <a:rPr lang="en-US" sz="1100" dirty="0"/>
              <a:t>Explain complex concepts at different levels (expert vs. layperson). </a:t>
            </a:r>
            <a:r>
              <a:rPr lang="en-US" sz="1100" dirty="0">
                <a:solidFill>
                  <a:srgbClr val="FF0000"/>
                </a:solidFill>
              </a:rPr>
              <a:t>YES! BUT NOT SO COMPLEX</a:t>
            </a:r>
          </a:p>
          <a:p>
            <a:pPr marL="800100" lvl="1" indent="-342900">
              <a:buFont typeface="Arial" panose="020B0604020202020204" pitchFamily="34" charset="0"/>
              <a:buChar char="•"/>
            </a:pPr>
            <a:r>
              <a:rPr lang="en-US" sz="1100" dirty="0"/>
              <a:t>Compare and contrast methods, approaches, or technologies. </a:t>
            </a:r>
            <a:r>
              <a:rPr lang="en-US" sz="1100" dirty="0">
                <a:solidFill>
                  <a:srgbClr val="FF0000"/>
                </a:solidFill>
              </a:rPr>
              <a:t>DO NOT TRUST IT: YOU ARE THE EXPERT</a:t>
            </a:r>
          </a:p>
          <a:p>
            <a:pPr marL="342900" indent="-342900">
              <a:buAutoNum type="arabicPeriod"/>
            </a:pPr>
            <a:r>
              <a:rPr lang="en-US" sz="1100" dirty="0"/>
              <a:t>Writing &amp; Communication </a:t>
            </a:r>
          </a:p>
          <a:p>
            <a:pPr marL="800100" lvl="1" indent="-342900">
              <a:buFont typeface="Arial" panose="020B0604020202020204" pitchFamily="34" charset="0"/>
              <a:buChar char="•"/>
            </a:pPr>
            <a:r>
              <a:rPr lang="en-US" sz="1100" dirty="0"/>
              <a:t>Draft emails, reports, proposals, and presentations. </a:t>
            </a:r>
            <a:r>
              <a:rPr lang="en-US" sz="1100" dirty="0">
                <a:solidFill>
                  <a:srgbClr val="FF0000"/>
                </a:solidFill>
              </a:rPr>
              <a:t>VERY GOOD, BUT SPLIT YOUR TEXT IN SHORT PARTS</a:t>
            </a:r>
          </a:p>
          <a:p>
            <a:pPr marL="800100" lvl="1" indent="-342900">
              <a:buFont typeface="Arial" panose="020B0604020202020204" pitchFamily="34" charset="0"/>
              <a:buChar char="•"/>
            </a:pPr>
            <a:r>
              <a:rPr lang="en-US" sz="1100" dirty="0"/>
              <a:t>Reformat text for different audiences (executives, technical staff, students). </a:t>
            </a:r>
            <a:r>
              <a:rPr lang="en-US" sz="1100" dirty="0">
                <a:solidFill>
                  <a:srgbClr val="FF0000"/>
                </a:solidFill>
              </a:rPr>
              <a:t>YES</a:t>
            </a:r>
          </a:p>
          <a:p>
            <a:pPr marL="800100" lvl="1" indent="-342900">
              <a:buFont typeface="Arial" panose="020B0604020202020204" pitchFamily="34" charset="0"/>
              <a:buChar char="•"/>
            </a:pPr>
            <a:r>
              <a:rPr lang="en-US" sz="1100" dirty="0"/>
              <a:t>Translate between languages, or simplify jargon-heavy material. </a:t>
            </a:r>
            <a:r>
              <a:rPr lang="en-US" sz="1100" dirty="0">
                <a:solidFill>
                  <a:srgbClr val="FF0000"/>
                </a:solidFill>
              </a:rPr>
              <a:t>YES</a:t>
            </a:r>
          </a:p>
          <a:p>
            <a:pPr marL="342900" indent="-342900">
              <a:buAutoNum type="arabicPeriod"/>
            </a:pPr>
            <a:r>
              <a:rPr lang="en-US" sz="1100" dirty="0"/>
              <a:t>Programming &amp; Data Generate </a:t>
            </a:r>
          </a:p>
          <a:p>
            <a:pPr marL="800100" lvl="1" indent="-342900">
              <a:buFont typeface="Arial" panose="020B0604020202020204" pitchFamily="34" charset="0"/>
              <a:buChar char="•"/>
            </a:pPr>
            <a:r>
              <a:rPr lang="en-US" sz="1100" dirty="0"/>
              <a:t>code snippets in multiple languages. </a:t>
            </a:r>
            <a:r>
              <a:rPr lang="en-US" sz="1100" dirty="0">
                <a:solidFill>
                  <a:srgbClr val="FF0000"/>
                </a:solidFill>
              </a:rPr>
              <a:t>VERY GOOD! NICE TEMPLATES, DOCUMENTED. YOU TEST!!</a:t>
            </a:r>
          </a:p>
          <a:p>
            <a:pPr marL="800100" lvl="1" indent="-342900">
              <a:buFont typeface="Arial" panose="020B0604020202020204" pitchFamily="34" charset="0"/>
              <a:buChar char="•"/>
            </a:pPr>
            <a:r>
              <a:rPr lang="en-US" sz="1100" dirty="0"/>
              <a:t>Debug or refactor existing code. </a:t>
            </a:r>
            <a:r>
              <a:rPr lang="en-US" sz="1100" dirty="0">
                <a:solidFill>
                  <a:srgbClr val="FF0000"/>
                </a:solidFill>
              </a:rPr>
              <a:t>MAY BE, AFTER MANY </a:t>
            </a:r>
            <a:r>
              <a:rPr lang="en-US" sz="1100" dirty="0" err="1">
                <a:solidFill>
                  <a:srgbClr val="FF0000"/>
                </a:solidFill>
              </a:rPr>
              <a:t>MANY</a:t>
            </a:r>
            <a:r>
              <a:rPr lang="en-US" sz="1100" dirty="0">
                <a:solidFill>
                  <a:srgbClr val="FF0000"/>
                </a:solidFill>
              </a:rPr>
              <a:t> TRIALS. KEEP IT UNDER CONTROL!</a:t>
            </a:r>
          </a:p>
          <a:p>
            <a:pPr marL="800100" lvl="1" indent="-342900">
              <a:buFont typeface="Arial" panose="020B0604020202020204" pitchFamily="34" charset="0"/>
              <a:buChar char="•"/>
            </a:pPr>
            <a:r>
              <a:rPr lang="en-US" sz="1100" dirty="0"/>
              <a:t>Analyze data, automate repetitive calculations, create plots/visualizations. </a:t>
            </a:r>
            <a:r>
              <a:rPr lang="en-US" sz="1100" dirty="0">
                <a:solidFill>
                  <a:srgbClr val="FF0000"/>
                </a:solidFill>
              </a:rPr>
              <a:t>YES. TRANSLATE FILE FORMATS, ETC</a:t>
            </a:r>
          </a:p>
          <a:p>
            <a:pPr marL="342900" indent="-342900">
              <a:buAutoNum type="arabicPeriod"/>
            </a:pPr>
            <a:r>
              <a:rPr lang="en-US" sz="1100" dirty="0"/>
              <a:t>Productivity &amp; Workflow </a:t>
            </a:r>
          </a:p>
          <a:p>
            <a:pPr marL="800100" lvl="1" indent="-342900">
              <a:buFont typeface="Arial" panose="020B0604020202020204" pitchFamily="34" charset="0"/>
              <a:buChar char="•"/>
            </a:pPr>
            <a:r>
              <a:rPr lang="en-US" sz="1100" dirty="0"/>
              <a:t>Automate repetitive tasks (document formatting, file conversion, summarization). </a:t>
            </a:r>
            <a:r>
              <a:rPr lang="en-US" sz="1100" dirty="0">
                <a:solidFill>
                  <a:srgbClr val="FF0000"/>
                </a:solidFill>
              </a:rPr>
              <a:t>MAY BE</a:t>
            </a:r>
          </a:p>
          <a:p>
            <a:pPr marL="800100" lvl="1" indent="-342900">
              <a:buFont typeface="Arial" panose="020B0604020202020204" pitchFamily="34" charset="0"/>
              <a:buChar char="•"/>
            </a:pPr>
            <a:r>
              <a:rPr lang="en-US" sz="1100" dirty="0"/>
              <a:t>Brainstorm ideas, outline projects, or generate checklists. </a:t>
            </a:r>
            <a:r>
              <a:rPr lang="en-US" sz="1100" dirty="0">
                <a:solidFill>
                  <a:srgbClr val="FF0000"/>
                </a:solidFill>
              </a:rPr>
              <a:t>GOOD FOR LISTS, NOT RELIABLE FOR PROJECTS</a:t>
            </a:r>
          </a:p>
          <a:p>
            <a:pPr marL="800100" lvl="1" indent="-342900">
              <a:buFont typeface="Arial" panose="020B0604020202020204" pitchFamily="34" charset="0"/>
              <a:buChar char="•"/>
            </a:pPr>
            <a:r>
              <a:rPr lang="en-US" sz="1100" dirty="0"/>
              <a:t>Organize and restructure large volumes of information. </a:t>
            </a:r>
            <a:r>
              <a:rPr lang="en-US" sz="1100" dirty="0">
                <a:solidFill>
                  <a:srgbClr val="FF0000"/>
                </a:solidFill>
              </a:rPr>
              <a:t>ORGANIZE AT ITS WAY, MAY BE NOT YOUR WAY!</a:t>
            </a:r>
          </a:p>
          <a:p>
            <a:pPr marL="342900" indent="-342900">
              <a:buAutoNum type="arabicPeriod"/>
            </a:pPr>
            <a:r>
              <a:rPr lang="en-US" sz="1100" dirty="0"/>
              <a:t>Problem-Solving</a:t>
            </a:r>
          </a:p>
          <a:p>
            <a:pPr marL="800100" lvl="1" indent="-342900">
              <a:buFont typeface="Arial" panose="020B0604020202020204" pitchFamily="34" charset="0"/>
              <a:buChar char="•"/>
            </a:pPr>
            <a:r>
              <a:rPr lang="en-US" sz="1100" dirty="0"/>
              <a:t>Suggest alternative approaches or methods to tackle a problem. </a:t>
            </a:r>
            <a:r>
              <a:rPr lang="en-US" sz="1100" dirty="0">
                <a:solidFill>
                  <a:srgbClr val="FF0000"/>
                </a:solidFill>
              </a:rPr>
              <a:t>YES, IN COMPUTING SUGGEST SEVERAL METHODS</a:t>
            </a:r>
          </a:p>
          <a:p>
            <a:pPr marL="800100" lvl="1" indent="-342900">
              <a:buFont typeface="Arial" panose="020B0604020202020204" pitchFamily="34" charset="0"/>
              <a:buChar char="•"/>
            </a:pPr>
            <a:r>
              <a:rPr lang="en-US" sz="1100" dirty="0"/>
              <a:t>Identify possible risks or weaknesses in a plan or workflow. </a:t>
            </a:r>
            <a:r>
              <a:rPr lang="en-US" sz="1100" dirty="0">
                <a:solidFill>
                  <a:srgbClr val="FF0000"/>
                </a:solidFill>
              </a:rPr>
              <a:t>? BE CAREFUL WITH CONFIDENTIALITY!</a:t>
            </a:r>
          </a:p>
          <a:p>
            <a:pPr marL="800100" lvl="1" indent="-342900">
              <a:buFont typeface="Arial" panose="020B0604020202020204" pitchFamily="34" charset="0"/>
              <a:buChar char="•"/>
            </a:pPr>
            <a:r>
              <a:rPr lang="en-US" sz="1100" dirty="0"/>
              <a:t>Provide quick “second opinions” for decisions. </a:t>
            </a:r>
            <a:r>
              <a:rPr lang="en-US" sz="1100" dirty="0">
                <a:solidFill>
                  <a:srgbClr val="FF0000"/>
                </a:solidFill>
              </a:rPr>
              <a:t>?</a:t>
            </a:r>
          </a:p>
          <a:p>
            <a:pPr marL="342900" indent="-342900">
              <a:buAutoNum type="arabicPeriod"/>
            </a:pPr>
            <a:r>
              <a:rPr lang="en-US" sz="1100" dirty="0"/>
              <a:t>Learning &amp; Training</a:t>
            </a:r>
          </a:p>
          <a:p>
            <a:pPr marL="800100" lvl="1" indent="-342900">
              <a:buFont typeface="Arial" panose="020B0604020202020204" pitchFamily="34" charset="0"/>
              <a:buChar char="•"/>
            </a:pPr>
            <a:r>
              <a:rPr lang="en-US" sz="1100" dirty="0"/>
              <a:t>Act as a personal tutor for new skills, tools, or concepts. </a:t>
            </a:r>
            <a:r>
              <a:rPr lang="en-US" sz="1100" dirty="0">
                <a:solidFill>
                  <a:srgbClr val="FF0000"/>
                </a:solidFill>
              </a:rPr>
              <a:t>NOT TUTOR, JUST A DOC PROVIDER. KEEP THE CONTROL!</a:t>
            </a:r>
          </a:p>
          <a:p>
            <a:pPr marL="800100" lvl="1" indent="-342900">
              <a:buFont typeface="Arial" panose="020B0604020202020204" pitchFamily="34" charset="0"/>
              <a:buChar char="•"/>
            </a:pPr>
            <a:r>
              <a:rPr lang="en-US" sz="1100" dirty="0"/>
              <a:t>Generate practice problems or simulations. </a:t>
            </a:r>
            <a:r>
              <a:rPr lang="en-US" sz="1100" dirty="0">
                <a:solidFill>
                  <a:srgbClr val="FF0000"/>
                </a:solidFill>
              </a:rPr>
              <a:t>YES, BUT IT MAKES ERROR. NEVER TRUST LLMs</a:t>
            </a:r>
          </a:p>
          <a:p>
            <a:pPr marL="800100" lvl="1" indent="-342900">
              <a:buFont typeface="Arial" panose="020B0604020202020204" pitchFamily="34" charset="0"/>
              <a:buChar char="•"/>
            </a:pPr>
            <a:r>
              <a:rPr lang="en-US" sz="1100" dirty="0"/>
              <a:t>Offer interactive Q&amp;A for continuous learning. </a:t>
            </a:r>
            <a:r>
              <a:rPr lang="en-US" sz="1100" dirty="0">
                <a:solidFill>
                  <a:srgbClr val="FF0000"/>
                </a:solidFill>
              </a:rPr>
              <a:t>THAT I MAY NOT FOLLOW</a:t>
            </a:r>
            <a:br>
              <a:rPr lang="en-US" sz="1100" dirty="0">
                <a:solidFill>
                  <a:srgbClr val="FF0000"/>
                </a:solidFill>
              </a:rPr>
            </a:br>
            <a:endParaRPr lang="en-US" sz="1100" dirty="0"/>
          </a:p>
          <a:p>
            <a:r>
              <a:rPr lang="en-US" sz="1100" dirty="0"/>
              <a:t>🔑 </a:t>
            </a:r>
            <a:r>
              <a:rPr lang="en-US" sz="1100" b="1" dirty="0">
                <a:solidFill>
                  <a:schemeClr val="accent6"/>
                </a:solidFill>
              </a:rPr>
              <a:t>Main idea: LLMs act as a universal assistant so professionals can spend more time on the thinking and less on the tedious.</a:t>
            </a:r>
            <a:endParaRPr lang="en-GB" sz="1100" b="1" dirty="0">
              <a:solidFill>
                <a:schemeClr val="accent6"/>
              </a:solidFill>
            </a:endParaRPr>
          </a:p>
        </p:txBody>
      </p:sp>
      <p:sp>
        <p:nvSpPr>
          <p:cNvPr id="33" name="TextBox 32">
            <a:extLst>
              <a:ext uri="{FF2B5EF4-FFF2-40B4-BE49-F238E27FC236}">
                <a16:creationId xmlns:a16="http://schemas.microsoft.com/office/drawing/2014/main" id="{D7C5F067-9D59-4B15-A166-0FD783EB9822}"/>
              </a:ext>
            </a:extLst>
          </p:cNvPr>
          <p:cNvSpPr txBox="1"/>
          <p:nvPr/>
        </p:nvSpPr>
        <p:spPr>
          <a:xfrm rot="20581572">
            <a:off x="-50321" y="2789778"/>
            <a:ext cx="9244647" cy="830997"/>
          </a:xfrm>
          <a:prstGeom prst="rect">
            <a:avLst/>
          </a:prstGeom>
          <a:solidFill>
            <a:schemeClr val="accent2">
              <a:lumMod val="20000"/>
              <a:lumOff val="80000"/>
            </a:schemeClr>
          </a:solidFill>
        </p:spPr>
        <p:txBody>
          <a:bodyPr wrap="none" rtlCol="0">
            <a:spAutoFit/>
          </a:bodyPr>
          <a:lstStyle/>
          <a:p>
            <a:r>
              <a:rPr lang="en-US" sz="2400" i="1" u="sng" dirty="0"/>
              <a:t>LANGUAGE</a:t>
            </a:r>
            <a:r>
              <a:rPr lang="en-US" sz="2400" dirty="0"/>
              <a:t> MODELS: THEY ARE VERY GOOD FOR BLA </a:t>
            </a:r>
            <a:r>
              <a:rPr lang="en-US" sz="2400" dirty="0" err="1"/>
              <a:t>BLA</a:t>
            </a:r>
            <a:r>
              <a:rPr lang="en-US" sz="2400" dirty="0"/>
              <a:t>.</a:t>
            </a:r>
          </a:p>
          <a:p>
            <a:r>
              <a:rPr lang="en-US" sz="2400" dirty="0"/>
              <a:t>NOT GOOD FOR IMAGES, SKETCHES, VIDEOS, ETC</a:t>
            </a:r>
            <a:endParaRPr lang="en-GB" sz="2400" dirty="0"/>
          </a:p>
        </p:txBody>
      </p:sp>
      <p:sp>
        <p:nvSpPr>
          <p:cNvPr id="2" name="Slide Number Placeholder 1">
            <a:extLst>
              <a:ext uri="{FF2B5EF4-FFF2-40B4-BE49-F238E27FC236}">
                <a16:creationId xmlns:a16="http://schemas.microsoft.com/office/drawing/2014/main" id="{43779D9F-6B7D-42AC-B903-2AB8247B157B}"/>
              </a:ext>
            </a:extLst>
          </p:cNvPr>
          <p:cNvSpPr>
            <a:spLocks noGrp="1"/>
          </p:cNvSpPr>
          <p:nvPr>
            <p:ph type="sldNum" sz="quarter" idx="11"/>
          </p:nvPr>
        </p:nvSpPr>
        <p:spPr/>
        <p:txBody>
          <a:bodyPr/>
          <a:lstStyle/>
          <a:p>
            <a:r>
              <a:rPr lang="en-US" noProof="0"/>
              <a:t>Page </a:t>
            </a:r>
            <a:fld id="{733122C9-A0B9-462F-8757-0847AD287B63}" type="slidenum">
              <a:rPr lang="en-US" noProof="0" smtClean="0"/>
              <a:pPr/>
              <a:t>10</a:t>
            </a:fld>
            <a:endParaRPr lang="en-US" noProof="0"/>
          </a:p>
        </p:txBody>
      </p:sp>
    </p:spTree>
    <p:extLst>
      <p:ext uri="{BB962C8B-B14F-4D97-AF65-F5344CB8AC3E}">
        <p14:creationId xmlns:p14="http://schemas.microsoft.com/office/powerpoint/2010/main" val="18279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Assistance: </a:t>
            </a:r>
            <a:r>
              <a:rPr lang="en-US" sz="2000" dirty="0"/>
              <a:t>How to drive the LLM</a:t>
            </a:r>
            <a:endParaRPr lang="en-US" sz="20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sp>
        <p:nvSpPr>
          <p:cNvPr id="32" name="TextBox 31">
            <a:extLst>
              <a:ext uri="{FF2B5EF4-FFF2-40B4-BE49-F238E27FC236}">
                <a16:creationId xmlns:a16="http://schemas.microsoft.com/office/drawing/2014/main" id="{B67EAAF7-3487-4DE6-B105-438109B60795}"/>
              </a:ext>
            </a:extLst>
          </p:cNvPr>
          <p:cNvSpPr txBox="1"/>
          <p:nvPr/>
        </p:nvSpPr>
        <p:spPr>
          <a:xfrm>
            <a:off x="-36512" y="599592"/>
            <a:ext cx="9217024" cy="3970318"/>
          </a:xfrm>
          <a:prstGeom prst="rect">
            <a:avLst/>
          </a:prstGeom>
          <a:noFill/>
        </p:spPr>
        <p:txBody>
          <a:bodyPr wrap="square" rtlCol="0">
            <a:spAutoFit/>
          </a:bodyPr>
          <a:lstStyle/>
          <a:p>
            <a:pPr marL="342900" indent="-342900">
              <a:buAutoNum type="arabicPeriod"/>
            </a:pPr>
            <a:r>
              <a:rPr lang="en-US" sz="1200" dirty="0"/>
              <a:t>Writing:</a:t>
            </a:r>
          </a:p>
          <a:p>
            <a:pPr marL="800100" lvl="1" indent="-342900">
              <a:buFont typeface="Arial" panose="020B0604020202020204" pitchFamily="34" charset="0"/>
              <a:buChar char="•"/>
            </a:pPr>
            <a:r>
              <a:rPr lang="en-US" sz="1200" dirty="0"/>
              <a:t>Help in document writing:</a:t>
            </a:r>
          </a:p>
          <a:p>
            <a:pPr marL="1257300" lvl="2" indent="-342900">
              <a:buFont typeface="Arial" panose="020B0604020202020204" pitchFamily="34" charset="0"/>
              <a:buChar char="•"/>
            </a:pPr>
            <a:r>
              <a:rPr lang="en-US" sz="1200" dirty="0"/>
              <a:t>grammar corrections, style,  refactoring</a:t>
            </a:r>
          </a:p>
          <a:p>
            <a:pPr marL="1257300" lvl="2" indent="-342900">
              <a:buFont typeface="Arial" panose="020B0604020202020204" pitchFamily="34" charset="0"/>
              <a:buChar char="•"/>
            </a:pPr>
            <a:r>
              <a:rPr lang="en-US" sz="1200" dirty="0"/>
              <a:t>good for “introduction”</a:t>
            </a:r>
          </a:p>
          <a:p>
            <a:pPr marL="1257300" lvl="2" indent="-342900">
              <a:buFont typeface="Arial" panose="020B0604020202020204" pitchFamily="34" charset="0"/>
              <a:buChar char="•"/>
            </a:pPr>
            <a:r>
              <a:rPr lang="en-US" sz="1200" dirty="0"/>
              <a:t>search for references?</a:t>
            </a:r>
          </a:p>
          <a:p>
            <a:pPr marL="1257300" lvl="2" indent="-342900">
              <a:buFont typeface="Arial" panose="020B0604020202020204" pitchFamily="34" charset="0"/>
              <a:buChar char="•"/>
            </a:pPr>
            <a:r>
              <a:rPr lang="en-US" sz="1200" dirty="0"/>
              <a:t>format in latex/overleaf RTF? </a:t>
            </a:r>
            <a:r>
              <a:rPr lang="en-US" sz="1200" dirty="0" err="1"/>
              <a:t>Powerpoint</a:t>
            </a:r>
            <a:r>
              <a:rPr lang="en-US" sz="1200" dirty="0"/>
              <a:t>? File conversion? </a:t>
            </a:r>
          </a:p>
          <a:p>
            <a:pPr marL="800100" lvl="1" indent="-342900">
              <a:buFont typeface="Arial" panose="020B0604020202020204" pitchFamily="34" charset="0"/>
              <a:buChar char="•"/>
            </a:pPr>
            <a:r>
              <a:rPr lang="en-US" sz="1200" dirty="0"/>
              <a:t>Help to create “projects”</a:t>
            </a:r>
          </a:p>
          <a:p>
            <a:pPr marL="800100" lvl="1" indent="-342900">
              <a:buFont typeface="Arial" panose="020B0604020202020204" pitchFamily="34" charset="0"/>
              <a:buChar char="•"/>
            </a:pPr>
            <a:r>
              <a:rPr lang="en-US" sz="1200" dirty="0"/>
              <a:t>Summarize documents/PDFs. </a:t>
            </a:r>
          </a:p>
          <a:p>
            <a:pPr marL="342900" indent="-342900">
              <a:buAutoNum type="arabicPeriod"/>
            </a:pPr>
            <a:r>
              <a:rPr lang="en-US" sz="1200" dirty="0"/>
              <a:t>Computing: </a:t>
            </a:r>
          </a:p>
          <a:p>
            <a:pPr marL="800100" lvl="1" indent="-342900">
              <a:buFont typeface="Arial" panose="020B0604020202020204" pitchFamily="34" charset="0"/>
              <a:buChar char="•"/>
            </a:pPr>
            <a:r>
              <a:rPr lang="en-US" sz="1200" dirty="0"/>
              <a:t>Replace the manual or instructions</a:t>
            </a:r>
          </a:p>
          <a:p>
            <a:pPr marL="800100" lvl="1" indent="-342900">
              <a:buFont typeface="Arial" panose="020B0604020202020204" pitchFamily="34" charset="0"/>
              <a:buChar char="•"/>
            </a:pPr>
            <a:r>
              <a:rPr lang="en-US" sz="1200" dirty="0"/>
              <a:t>Translate (e.g. </a:t>
            </a:r>
            <a:r>
              <a:rPr lang="en-US" sz="1200" dirty="0" err="1"/>
              <a:t>matlab</a:t>
            </a:r>
            <a:r>
              <a:rPr lang="en-US" sz="1200" dirty="0"/>
              <a:t> -&gt; python, setup.py -&gt; </a:t>
            </a:r>
            <a:r>
              <a:rPr lang="en-US" sz="1200" dirty="0" err="1"/>
              <a:t>pyproject.toml</a:t>
            </a:r>
            <a:r>
              <a:rPr lang="en-US" sz="1200" dirty="0"/>
              <a:t>)</a:t>
            </a:r>
          </a:p>
          <a:p>
            <a:pPr marL="800100" lvl="1" indent="-342900">
              <a:buFont typeface="Arial" panose="020B0604020202020204" pitchFamily="34" charset="0"/>
              <a:buChar char="•"/>
            </a:pPr>
            <a:r>
              <a:rPr lang="en-US" sz="1200" dirty="0"/>
              <a:t>Search algorithms and implementation (several options)</a:t>
            </a:r>
          </a:p>
          <a:p>
            <a:pPr marL="800100" lvl="1" indent="-342900">
              <a:buFont typeface="Arial" panose="020B0604020202020204" pitchFamily="34" charset="0"/>
              <a:buChar char="•"/>
            </a:pPr>
            <a:r>
              <a:rPr lang="en-US" sz="1200" dirty="0"/>
              <a:t>Accelerate pieces of code</a:t>
            </a:r>
          </a:p>
          <a:p>
            <a:pPr marL="800100" lvl="1" indent="-342900">
              <a:buFont typeface="Arial" panose="020B0604020202020204" pitchFamily="34" charset="0"/>
              <a:buChar char="•"/>
            </a:pPr>
            <a:r>
              <a:rPr lang="en-US" sz="1200" dirty="0"/>
              <a:t>Create templates</a:t>
            </a:r>
          </a:p>
          <a:p>
            <a:pPr marL="800100" lvl="1" indent="-342900">
              <a:buFont typeface="Arial" panose="020B0604020202020204" pitchFamily="34" charset="0"/>
              <a:buChar char="•"/>
            </a:pPr>
            <a:r>
              <a:rPr lang="en-US" sz="1200" dirty="0"/>
              <a:t>Scripts for applications</a:t>
            </a:r>
          </a:p>
          <a:p>
            <a:pPr marL="342900" indent="-342900">
              <a:buFont typeface="+mj-lt"/>
              <a:buAutoNum type="arabicPeriod"/>
            </a:pPr>
            <a:r>
              <a:rPr lang="en-US" sz="1200" dirty="0"/>
              <a:t>Web search:</a:t>
            </a:r>
          </a:p>
          <a:p>
            <a:pPr marL="800100" lvl="1" indent="-342900">
              <a:buFont typeface="Arial" panose="020B0604020202020204" pitchFamily="34" charset="0"/>
              <a:buChar char="•"/>
            </a:pPr>
            <a:r>
              <a:rPr lang="en-US" sz="1200" dirty="0"/>
              <a:t>Filters-out results</a:t>
            </a:r>
          </a:p>
          <a:p>
            <a:pPr marL="342900" indent="-342900">
              <a:buFont typeface="+mj-lt"/>
              <a:buAutoNum type="arabicPeriod"/>
            </a:pPr>
            <a:r>
              <a:rPr lang="en-US" sz="1200" dirty="0"/>
              <a:t>Mathematics:</a:t>
            </a:r>
          </a:p>
          <a:p>
            <a:pPr marL="800100" lvl="1" indent="-342900">
              <a:buFont typeface="Arial" panose="020B0604020202020204" pitchFamily="34" charset="0"/>
              <a:buChar char="•"/>
            </a:pPr>
            <a:r>
              <a:rPr lang="en-US" sz="1200" dirty="0"/>
              <a:t>Solve (college) exercises</a:t>
            </a:r>
          </a:p>
          <a:p>
            <a:pPr lvl="1"/>
            <a:endParaRPr lang="en-US" sz="1200" dirty="0"/>
          </a:p>
          <a:p>
            <a:endParaRPr lang="en-US" sz="1200" dirty="0"/>
          </a:p>
        </p:txBody>
      </p:sp>
      <p:sp>
        <p:nvSpPr>
          <p:cNvPr id="2" name="TextBox 1">
            <a:extLst>
              <a:ext uri="{FF2B5EF4-FFF2-40B4-BE49-F238E27FC236}">
                <a16:creationId xmlns:a16="http://schemas.microsoft.com/office/drawing/2014/main" id="{BFB15CA1-1804-4609-AB3F-9314DE556566}"/>
              </a:ext>
            </a:extLst>
          </p:cNvPr>
          <p:cNvSpPr txBox="1"/>
          <p:nvPr/>
        </p:nvSpPr>
        <p:spPr>
          <a:xfrm>
            <a:off x="3275856" y="2807084"/>
            <a:ext cx="5602816" cy="2585323"/>
          </a:xfrm>
          <a:prstGeom prst="rect">
            <a:avLst/>
          </a:prstGeom>
          <a:noFill/>
        </p:spPr>
        <p:txBody>
          <a:bodyPr wrap="none" rtlCol="0">
            <a:spAutoFit/>
          </a:bodyPr>
          <a:lstStyle/>
          <a:p>
            <a:r>
              <a:rPr lang="en-US" dirty="0"/>
              <a:t>Methodology:</a:t>
            </a:r>
          </a:p>
          <a:p>
            <a:pPr marL="285750" indent="-285750">
              <a:buFont typeface="Arial" panose="020B0604020202020204" pitchFamily="34" charset="0"/>
              <a:buChar char="•"/>
            </a:pPr>
            <a:r>
              <a:rPr lang="en-US" dirty="0"/>
              <a:t>Start a new chat for a new subject</a:t>
            </a:r>
          </a:p>
          <a:p>
            <a:pPr marL="285750" indent="-285750">
              <a:buFont typeface="Arial" panose="020B0604020202020204" pitchFamily="34" charset="0"/>
              <a:buChar char="•"/>
            </a:pPr>
            <a:r>
              <a:rPr lang="en-US" dirty="0"/>
              <a:t>Ask simple questions, to enter in the subject</a:t>
            </a:r>
          </a:p>
          <a:p>
            <a:pPr marL="285750" indent="-285750">
              <a:buFont typeface="Arial" panose="020B0604020202020204" pitchFamily="34" charset="0"/>
              <a:buChar char="•"/>
            </a:pPr>
            <a:r>
              <a:rPr lang="en-US" dirty="0"/>
              <a:t>Slowly, direct it to your main question/problem</a:t>
            </a:r>
          </a:p>
          <a:p>
            <a:pPr marL="285750" indent="-285750">
              <a:buFont typeface="Arial" panose="020B0604020202020204" pitchFamily="34" charset="0"/>
              <a:buChar char="•"/>
            </a:pPr>
            <a:r>
              <a:rPr lang="en-US" dirty="0"/>
              <a:t>Iterate </a:t>
            </a:r>
            <a:r>
              <a:rPr lang="en-US" i="1" u="sng" dirty="0"/>
              <a:t>many</a:t>
            </a:r>
            <a:r>
              <a:rPr lang="en-US" dirty="0"/>
              <a:t> times, in order to get answers:</a:t>
            </a:r>
          </a:p>
          <a:p>
            <a:pPr marL="742950" lvl="1" indent="-285750">
              <a:buFont typeface="Arial" panose="020B0604020202020204" pitchFamily="34" charset="0"/>
              <a:buChar char="•"/>
            </a:pPr>
            <a:r>
              <a:rPr lang="en-US" dirty="0"/>
              <a:t>accurate (</a:t>
            </a:r>
            <a:r>
              <a:rPr lang="en-US" i="1" u="sng" dirty="0"/>
              <a:t>you must check!</a:t>
            </a:r>
            <a:r>
              <a:rPr lang="en-US" dirty="0"/>
              <a:t>)</a:t>
            </a:r>
          </a:p>
          <a:p>
            <a:pPr marL="742950" lvl="1" indent="-285750">
              <a:buFont typeface="Arial" panose="020B0604020202020204" pitchFamily="34" charset="0"/>
              <a:buChar char="•"/>
            </a:pPr>
            <a:r>
              <a:rPr lang="en-US" dirty="0"/>
              <a:t>respond to what you asked (or wanted to ask)</a:t>
            </a:r>
          </a:p>
          <a:p>
            <a:pPr marL="285750" indent="-285750">
              <a:buFont typeface="Arial" panose="020B0604020202020204" pitchFamily="34" charset="0"/>
              <a:buChar char="•"/>
            </a:pPr>
            <a:r>
              <a:rPr lang="en-US" dirty="0"/>
              <a:t>Never trust it. Double-check everything</a:t>
            </a:r>
          </a:p>
          <a:p>
            <a:pPr marL="285750" indent="-285750">
              <a:buFont typeface="Arial" panose="020B0604020202020204" pitchFamily="34" charset="0"/>
              <a:buChar char="•"/>
            </a:pPr>
            <a:r>
              <a:rPr lang="en-US" dirty="0"/>
              <a:t>Tell it when there are mistakes</a:t>
            </a:r>
            <a:endParaRPr lang="en-GB" dirty="0"/>
          </a:p>
        </p:txBody>
      </p:sp>
      <p:sp>
        <p:nvSpPr>
          <p:cNvPr id="3" name="Slide Number Placeholder 2">
            <a:extLst>
              <a:ext uri="{FF2B5EF4-FFF2-40B4-BE49-F238E27FC236}">
                <a16:creationId xmlns:a16="http://schemas.microsoft.com/office/drawing/2014/main" id="{7AECF804-4474-4BA3-A2DF-052999E7B3A0}"/>
              </a:ext>
            </a:extLst>
          </p:cNvPr>
          <p:cNvSpPr>
            <a:spLocks noGrp="1"/>
          </p:cNvSpPr>
          <p:nvPr>
            <p:ph type="sldNum" sz="quarter" idx="11"/>
          </p:nvPr>
        </p:nvSpPr>
        <p:spPr/>
        <p:txBody>
          <a:bodyPr/>
          <a:lstStyle/>
          <a:p>
            <a:r>
              <a:rPr lang="en-US" noProof="0"/>
              <a:t>Page </a:t>
            </a:r>
            <a:fld id="{733122C9-A0B9-462F-8757-0847AD287B63}" type="slidenum">
              <a:rPr lang="en-US" noProof="0" smtClean="0"/>
              <a:pPr/>
              <a:t>11</a:t>
            </a:fld>
            <a:endParaRPr lang="en-US" noProof="0"/>
          </a:p>
        </p:txBody>
      </p:sp>
    </p:spTree>
    <p:extLst>
      <p:ext uri="{BB962C8B-B14F-4D97-AF65-F5344CB8AC3E}">
        <p14:creationId xmlns:p14="http://schemas.microsoft.com/office/powerpoint/2010/main" val="49092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Assistance: </a:t>
            </a:r>
            <a:r>
              <a:rPr lang="en-US" sz="2000" dirty="0"/>
              <a:t>Example 1: simple regression</a:t>
            </a:r>
            <a:endParaRPr lang="en-US" sz="20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sp>
        <p:nvSpPr>
          <p:cNvPr id="32" name="TextBox 31">
            <a:extLst>
              <a:ext uri="{FF2B5EF4-FFF2-40B4-BE49-F238E27FC236}">
                <a16:creationId xmlns:a16="http://schemas.microsoft.com/office/drawing/2014/main" id="{B67EAAF7-3487-4DE6-B105-438109B60795}"/>
              </a:ext>
            </a:extLst>
          </p:cNvPr>
          <p:cNvSpPr txBox="1"/>
          <p:nvPr/>
        </p:nvSpPr>
        <p:spPr>
          <a:xfrm>
            <a:off x="-14179" y="626949"/>
            <a:ext cx="9217024" cy="1938992"/>
          </a:xfrm>
          <a:prstGeom prst="rect">
            <a:avLst/>
          </a:prstGeom>
          <a:noFill/>
        </p:spPr>
        <p:txBody>
          <a:bodyPr wrap="square" rtlCol="0">
            <a:spAutoFit/>
          </a:bodyPr>
          <a:lstStyle/>
          <a:p>
            <a:pPr marL="342900" indent="-342900">
              <a:buAutoNum type="arabicPeriod"/>
            </a:pPr>
            <a:r>
              <a:rPr lang="en-GB" sz="1200" dirty="0">
                <a:solidFill>
                  <a:srgbClr val="FFC700"/>
                </a:solidFill>
                <a:hlinkClick r:id="rId2">
                  <a:extLst>
                    <a:ext uri="{A12FA001-AC4F-418D-AE19-62706E023703}">
                      <ahyp:hlinkClr xmlns:ahyp="http://schemas.microsoft.com/office/drawing/2018/hyperlinkcolor" val="tx"/>
                    </a:ext>
                  </a:extLst>
                </a:hlinkClick>
              </a:rPr>
              <a:t>https://chat.deepseek.com/share/nes26yzjcfq0568gll</a:t>
            </a:r>
            <a:endParaRPr lang="en-GB" sz="1200" dirty="0">
              <a:solidFill>
                <a:srgbClr val="FFC700"/>
              </a:solidFill>
            </a:endParaRPr>
          </a:p>
          <a:p>
            <a:pPr marL="342900" indent="-342900">
              <a:buAutoNum type="arabicPeriod"/>
            </a:pPr>
            <a:r>
              <a:rPr lang="en-GB" sz="1200" dirty="0"/>
              <a:t>what is linear regression?</a:t>
            </a:r>
          </a:p>
          <a:p>
            <a:pPr marL="342900" indent="-342900">
              <a:buAutoNum type="arabicPeriod"/>
            </a:pPr>
            <a:r>
              <a:rPr lang="en-US" sz="1200" dirty="0"/>
              <a:t>Summarize the methodology in one slide</a:t>
            </a:r>
          </a:p>
          <a:p>
            <a:pPr marL="342900" indent="-342900">
              <a:buAutoNum type="arabicPeriod"/>
            </a:pPr>
            <a:r>
              <a:rPr lang="en-US" sz="1200" dirty="0"/>
              <a:t>example in python using </a:t>
            </a:r>
            <a:r>
              <a:rPr lang="en-US" sz="1200" dirty="0" err="1"/>
              <a:t>numpy</a:t>
            </a:r>
            <a:endParaRPr lang="en-US" sz="1200" dirty="0"/>
          </a:p>
          <a:p>
            <a:pPr marL="342900" indent="-342900">
              <a:buAutoNum type="arabicPeriod"/>
            </a:pPr>
            <a:r>
              <a:rPr lang="en-US" sz="1200" dirty="0" err="1">
                <a:solidFill>
                  <a:schemeClr val="accent6"/>
                </a:solidFill>
              </a:rPr>
              <a:t>ModuleNotFoundError</a:t>
            </a:r>
            <a:r>
              <a:rPr lang="en-US" sz="1200" dirty="0">
                <a:solidFill>
                  <a:schemeClr val="accent6"/>
                </a:solidFill>
              </a:rPr>
              <a:t>: No module named '</a:t>
            </a:r>
            <a:r>
              <a:rPr lang="en-US" sz="1200" dirty="0" err="1">
                <a:solidFill>
                  <a:schemeClr val="accent6"/>
                </a:solidFill>
              </a:rPr>
              <a:t>sklearn</a:t>
            </a:r>
            <a:r>
              <a:rPr lang="en-US" sz="1200" dirty="0">
                <a:solidFill>
                  <a:schemeClr val="accent6"/>
                </a:solidFill>
              </a:rPr>
              <a:t>’</a:t>
            </a:r>
            <a:br>
              <a:rPr lang="en-US" sz="1200" dirty="0">
                <a:solidFill>
                  <a:schemeClr val="accent6"/>
                </a:solidFill>
              </a:rPr>
            </a:br>
            <a:r>
              <a:rPr lang="en-US" sz="1200" dirty="0"/>
              <a:t>No problem! Here's the same example using only NumPy and Matplotlib, without </a:t>
            </a:r>
            <a:r>
              <a:rPr lang="en-US" sz="1200" dirty="0" err="1"/>
              <a:t>scikit</a:t>
            </a:r>
            <a:r>
              <a:rPr lang="en-US" sz="1200" dirty="0"/>
              <a:t>-learn:</a:t>
            </a:r>
          </a:p>
          <a:p>
            <a:pPr marL="342900" indent="-342900">
              <a:buAutoNum type="arabicPeriod"/>
            </a:pPr>
            <a:br>
              <a:rPr lang="en-US" sz="1200" dirty="0"/>
            </a:br>
            <a:endParaRPr lang="en-US" sz="1200" dirty="0"/>
          </a:p>
          <a:p>
            <a:pPr marL="342900" indent="-342900">
              <a:buAutoNum type="arabicPeriod"/>
            </a:pPr>
            <a:endParaRPr lang="en-US" sz="1200" dirty="0"/>
          </a:p>
          <a:p>
            <a:endParaRPr lang="en-US" sz="1200" dirty="0"/>
          </a:p>
        </p:txBody>
      </p:sp>
      <p:pic>
        <p:nvPicPr>
          <p:cNvPr id="4" name="Picture 3">
            <a:extLst>
              <a:ext uri="{FF2B5EF4-FFF2-40B4-BE49-F238E27FC236}">
                <a16:creationId xmlns:a16="http://schemas.microsoft.com/office/drawing/2014/main" id="{59C2B2B1-6566-44BA-AC75-9BD88C4F47F6}"/>
              </a:ext>
            </a:extLst>
          </p:cNvPr>
          <p:cNvPicPr>
            <a:picLocks noChangeAspect="1"/>
          </p:cNvPicPr>
          <p:nvPr/>
        </p:nvPicPr>
        <p:blipFill>
          <a:blip r:embed="rId3"/>
          <a:stretch>
            <a:fillRect/>
          </a:stretch>
        </p:blipFill>
        <p:spPr>
          <a:xfrm>
            <a:off x="461688" y="3012101"/>
            <a:ext cx="7380312" cy="1931334"/>
          </a:xfrm>
          <a:prstGeom prst="rect">
            <a:avLst/>
          </a:prstGeom>
        </p:spPr>
      </p:pic>
      <p:pic>
        <p:nvPicPr>
          <p:cNvPr id="8" name="Picture 7">
            <a:extLst>
              <a:ext uri="{FF2B5EF4-FFF2-40B4-BE49-F238E27FC236}">
                <a16:creationId xmlns:a16="http://schemas.microsoft.com/office/drawing/2014/main" id="{ECB9DE58-7A61-44B6-91DD-DEED8564DE0D}"/>
              </a:ext>
            </a:extLst>
          </p:cNvPr>
          <p:cNvPicPr>
            <a:picLocks noChangeAspect="1"/>
          </p:cNvPicPr>
          <p:nvPr/>
        </p:nvPicPr>
        <p:blipFill>
          <a:blip r:embed="rId4"/>
          <a:stretch>
            <a:fillRect/>
          </a:stretch>
        </p:blipFill>
        <p:spPr>
          <a:xfrm>
            <a:off x="378742" y="1730451"/>
            <a:ext cx="232818" cy="232818"/>
          </a:xfrm>
          <a:prstGeom prst="rect">
            <a:avLst/>
          </a:prstGeom>
        </p:spPr>
      </p:pic>
      <p:pic>
        <p:nvPicPr>
          <p:cNvPr id="11" name="Picture 10">
            <a:extLst>
              <a:ext uri="{FF2B5EF4-FFF2-40B4-BE49-F238E27FC236}">
                <a16:creationId xmlns:a16="http://schemas.microsoft.com/office/drawing/2014/main" id="{86680259-9B32-4290-BCF1-28E8F7014E32}"/>
              </a:ext>
            </a:extLst>
          </p:cNvPr>
          <p:cNvPicPr>
            <a:picLocks noChangeAspect="1"/>
          </p:cNvPicPr>
          <p:nvPr/>
        </p:nvPicPr>
        <p:blipFill>
          <a:blip r:embed="rId5"/>
          <a:stretch>
            <a:fillRect/>
          </a:stretch>
        </p:blipFill>
        <p:spPr>
          <a:xfrm>
            <a:off x="7577040" y="726114"/>
            <a:ext cx="1386960" cy="312447"/>
          </a:xfrm>
          <a:prstGeom prst="rect">
            <a:avLst/>
          </a:prstGeom>
        </p:spPr>
      </p:pic>
      <p:sp>
        <p:nvSpPr>
          <p:cNvPr id="10" name="TextBox 9">
            <a:extLst>
              <a:ext uri="{FF2B5EF4-FFF2-40B4-BE49-F238E27FC236}">
                <a16:creationId xmlns:a16="http://schemas.microsoft.com/office/drawing/2014/main" id="{CD009496-812E-40FE-9801-DAA113318731}"/>
              </a:ext>
            </a:extLst>
          </p:cNvPr>
          <p:cNvSpPr txBox="1"/>
          <p:nvPr/>
        </p:nvSpPr>
        <p:spPr>
          <a:xfrm>
            <a:off x="-14179" y="1760537"/>
            <a:ext cx="6084168" cy="1384995"/>
          </a:xfrm>
          <a:prstGeom prst="rect">
            <a:avLst/>
          </a:prstGeom>
          <a:noFill/>
        </p:spPr>
        <p:txBody>
          <a:bodyPr wrap="square" rtlCol="0">
            <a:spAutoFit/>
          </a:bodyPr>
          <a:lstStyle/>
          <a:p>
            <a:endParaRPr lang="en-US" sz="1200" dirty="0"/>
          </a:p>
          <a:p>
            <a:pPr marL="342900" indent="-342900">
              <a:buFont typeface="+mj-lt"/>
              <a:buAutoNum type="arabicPeriod" startAt="6"/>
            </a:pPr>
            <a:r>
              <a:rPr lang="en-US" sz="1200" dirty="0"/>
              <a:t>which libraries can I use, and what is faster?</a:t>
            </a:r>
          </a:p>
          <a:p>
            <a:pPr marL="342900" indent="-342900">
              <a:buFont typeface="+mj-lt"/>
              <a:buAutoNum type="arabicPeriod" startAt="6"/>
            </a:pPr>
            <a:r>
              <a:rPr lang="en-US" sz="1200" dirty="0"/>
              <a:t>could you summarize in a single slide (in latex)</a:t>
            </a:r>
          </a:p>
          <a:p>
            <a:pPr marL="342900" indent="-342900">
              <a:buFont typeface="+mj-lt"/>
              <a:buAutoNum type="arabicPeriod" startAt="6"/>
            </a:pPr>
            <a:r>
              <a:rPr lang="es-ES" sz="1200" dirty="0">
                <a:solidFill>
                  <a:schemeClr val="accent6"/>
                </a:solidFill>
              </a:rPr>
              <a:t>LaTeX Error: Unicode </a:t>
            </a:r>
            <a:r>
              <a:rPr lang="es-ES" sz="1200" dirty="0" err="1">
                <a:solidFill>
                  <a:schemeClr val="accent6"/>
                </a:solidFill>
              </a:rPr>
              <a:t>character</a:t>
            </a:r>
            <a:r>
              <a:rPr lang="es-ES" sz="1200" dirty="0">
                <a:solidFill>
                  <a:schemeClr val="accent6"/>
                </a:solidFill>
              </a:rPr>
              <a:t> ⚡ (U+26A1) ‪./</a:t>
            </a:r>
            <a:r>
              <a:rPr lang="es-ES" sz="1200" dirty="0" err="1">
                <a:solidFill>
                  <a:schemeClr val="accent6"/>
                </a:solidFill>
              </a:rPr>
              <a:t>apertus.tex</a:t>
            </a:r>
            <a:r>
              <a:rPr lang="es-ES" sz="1200" dirty="0">
                <a:solidFill>
                  <a:schemeClr val="accent6"/>
                </a:solidFill>
              </a:rPr>
              <a:t>, 75</a:t>
            </a:r>
          </a:p>
          <a:p>
            <a:pPr marL="800100" lvl="1" indent="-342900">
              <a:buFont typeface="Arial" panose="020B0604020202020204" pitchFamily="34" charset="0"/>
              <a:buChar char="•"/>
            </a:pPr>
            <a:r>
              <a:rPr lang="en-US" sz="1200" dirty="0"/>
              <a:t>Here's the corrected LaTeX code without Unicode characters:</a:t>
            </a:r>
          </a:p>
          <a:p>
            <a:pPr marL="342900" indent="-342900">
              <a:buFont typeface="+mj-lt"/>
              <a:buAutoNum type="arabicPeriod" startAt="6"/>
            </a:pPr>
            <a:r>
              <a:rPr lang="en-US" sz="1200" dirty="0" err="1">
                <a:solidFill>
                  <a:schemeClr val="accent6"/>
                </a:solidFill>
              </a:rPr>
              <a:t>expand_more</a:t>
            </a:r>
            <a:r>
              <a:rPr lang="en-US" sz="1200" dirty="0">
                <a:solidFill>
                  <a:schemeClr val="accent6"/>
                </a:solidFill>
              </a:rPr>
              <a:t> Extra }, or forgotten \</a:t>
            </a:r>
            <a:r>
              <a:rPr lang="en-US" sz="1200" dirty="0" err="1">
                <a:solidFill>
                  <a:schemeClr val="accent6"/>
                </a:solidFill>
              </a:rPr>
              <a:t>endgroup</a:t>
            </a:r>
            <a:r>
              <a:rPr lang="en-US" sz="1200" dirty="0">
                <a:solidFill>
                  <a:schemeClr val="accent6"/>
                </a:solidFill>
              </a:rPr>
              <a:t>. ./</a:t>
            </a:r>
            <a:r>
              <a:rPr lang="en-US" sz="1200" dirty="0" err="1">
                <a:solidFill>
                  <a:schemeClr val="accent6"/>
                </a:solidFill>
              </a:rPr>
              <a:t>apertus.tex</a:t>
            </a:r>
            <a:r>
              <a:rPr lang="en-US" sz="1200" dirty="0">
                <a:solidFill>
                  <a:schemeClr val="accent6"/>
                </a:solidFill>
              </a:rPr>
              <a:t>, 81</a:t>
            </a:r>
          </a:p>
          <a:p>
            <a:pPr marL="800100" lvl="1" indent="-342900">
              <a:buFont typeface="Arial" panose="020B0604020202020204" pitchFamily="34" charset="0"/>
              <a:buChar char="•"/>
            </a:pPr>
            <a:r>
              <a:rPr lang="en-US" sz="1200" dirty="0"/>
              <a:t>Here's the corrected LaTeX code without the syntax error:</a:t>
            </a:r>
          </a:p>
        </p:txBody>
      </p:sp>
      <p:sp>
        <p:nvSpPr>
          <p:cNvPr id="2" name="TextBox 1">
            <a:extLst>
              <a:ext uri="{FF2B5EF4-FFF2-40B4-BE49-F238E27FC236}">
                <a16:creationId xmlns:a16="http://schemas.microsoft.com/office/drawing/2014/main" id="{21B42AFD-B2AE-44DF-BBB4-8E85B3B97B76}"/>
              </a:ext>
            </a:extLst>
          </p:cNvPr>
          <p:cNvSpPr txBox="1"/>
          <p:nvPr/>
        </p:nvSpPr>
        <p:spPr>
          <a:xfrm>
            <a:off x="638567" y="1739488"/>
            <a:ext cx="8578457" cy="253916"/>
          </a:xfrm>
          <a:prstGeom prst="rect">
            <a:avLst/>
          </a:prstGeom>
          <a:noFill/>
        </p:spPr>
        <p:txBody>
          <a:bodyPr wrap="square" rtlCol="0">
            <a:spAutoFit/>
          </a:bodyPr>
          <a:lstStyle/>
          <a:p>
            <a:r>
              <a:rPr lang="en-US" sz="1050" dirty="0"/>
              <a:t>Tens of millions of dollars spent: </a:t>
            </a:r>
            <a:r>
              <a:rPr lang="en-US" sz="1050" dirty="0">
                <a:hlinkClick r:id="rId6"/>
              </a:rPr>
              <a:t>“Saying ‘Thank You’ to </a:t>
            </a:r>
            <a:r>
              <a:rPr lang="en-US" sz="1050" dirty="0" err="1">
                <a:hlinkClick r:id="rId6"/>
              </a:rPr>
              <a:t>ChatGPT</a:t>
            </a:r>
            <a:r>
              <a:rPr lang="en-US" sz="1050" dirty="0">
                <a:hlinkClick r:id="rId6"/>
              </a:rPr>
              <a:t> Is Costly. But Maybe It’s Worth the Price.</a:t>
            </a:r>
            <a:r>
              <a:rPr lang="en-US" sz="1050" dirty="0"/>
              <a:t>”</a:t>
            </a:r>
            <a:endParaRPr lang="en-GB" sz="1050" dirty="0"/>
          </a:p>
        </p:txBody>
      </p:sp>
      <p:pic>
        <p:nvPicPr>
          <p:cNvPr id="9" name="Picture 8">
            <a:extLst>
              <a:ext uri="{FF2B5EF4-FFF2-40B4-BE49-F238E27FC236}">
                <a16:creationId xmlns:a16="http://schemas.microsoft.com/office/drawing/2014/main" id="{D6FCCC4C-CFFA-4870-B61B-2AFD5721D429}"/>
              </a:ext>
            </a:extLst>
          </p:cNvPr>
          <p:cNvPicPr>
            <a:picLocks noChangeAspect="1"/>
          </p:cNvPicPr>
          <p:nvPr/>
        </p:nvPicPr>
        <p:blipFill>
          <a:blip r:embed="rId7"/>
          <a:stretch>
            <a:fillRect/>
          </a:stretch>
        </p:blipFill>
        <p:spPr>
          <a:xfrm>
            <a:off x="3318020" y="1086305"/>
            <a:ext cx="5530946" cy="4220984"/>
          </a:xfrm>
          <a:prstGeom prst="rect">
            <a:avLst/>
          </a:prstGeom>
        </p:spPr>
      </p:pic>
      <p:sp>
        <p:nvSpPr>
          <p:cNvPr id="3" name="Slide Number Placeholder 2">
            <a:extLst>
              <a:ext uri="{FF2B5EF4-FFF2-40B4-BE49-F238E27FC236}">
                <a16:creationId xmlns:a16="http://schemas.microsoft.com/office/drawing/2014/main" id="{4B4ED722-1A5E-4BEC-95E9-1DC20739EE18}"/>
              </a:ext>
            </a:extLst>
          </p:cNvPr>
          <p:cNvSpPr>
            <a:spLocks noGrp="1"/>
          </p:cNvSpPr>
          <p:nvPr>
            <p:ph type="sldNum" sz="quarter" idx="11"/>
          </p:nvPr>
        </p:nvSpPr>
        <p:spPr/>
        <p:txBody>
          <a:bodyPr/>
          <a:lstStyle/>
          <a:p>
            <a:r>
              <a:rPr lang="en-US" noProof="0"/>
              <a:t>Page </a:t>
            </a:r>
            <a:fld id="{733122C9-A0B9-462F-8757-0847AD287B63}" type="slidenum">
              <a:rPr lang="en-US" noProof="0" smtClean="0"/>
              <a:pPr/>
              <a:t>12</a:t>
            </a:fld>
            <a:endParaRPr lang="en-US" noProof="0"/>
          </a:p>
        </p:txBody>
      </p:sp>
    </p:spTree>
    <p:extLst>
      <p:ext uri="{BB962C8B-B14F-4D97-AF65-F5344CB8AC3E}">
        <p14:creationId xmlns:p14="http://schemas.microsoft.com/office/powerpoint/2010/main" val="176718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0964E12-C69B-4D94-8E3D-4484B0616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454" y="1549163"/>
            <a:ext cx="2170087" cy="1063343"/>
          </a:xfrm>
          <a:prstGeom prst="rect">
            <a:avLst/>
          </a:prstGeom>
        </p:spPr>
      </p:pic>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309296" cy="496800"/>
          </a:xfrm>
        </p:spPr>
        <p:txBody>
          <a:bodyPr/>
          <a:lstStyle/>
          <a:p>
            <a:r>
              <a:rPr lang="en-US" sz="1800" b="0" dirty="0"/>
              <a:t>Assistance: </a:t>
            </a:r>
            <a:r>
              <a:rPr lang="en-US" sz="1800" dirty="0"/>
              <a:t>Example 2: a simple technical/mathematical problem FZP</a:t>
            </a:r>
            <a:endParaRPr lang="en-US" sz="18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sp>
        <p:nvSpPr>
          <p:cNvPr id="32" name="TextBox 31">
            <a:extLst>
              <a:ext uri="{FF2B5EF4-FFF2-40B4-BE49-F238E27FC236}">
                <a16:creationId xmlns:a16="http://schemas.microsoft.com/office/drawing/2014/main" id="{B67EAAF7-3487-4DE6-B105-438109B60795}"/>
              </a:ext>
            </a:extLst>
          </p:cNvPr>
          <p:cNvSpPr txBox="1"/>
          <p:nvPr/>
        </p:nvSpPr>
        <p:spPr>
          <a:xfrm>
            <a:off x="-36512" y="599592"/>
            <a:ext cx="9217024" cy="2862322"/>
          </a:xfrm>
          <a:prstGeom prst="rect">
            <a:avLst/>
          </a:prstGeom>
          <a:noFill/>
        </p:spPr>
        <p:txBody>
          <a:bodyPr wrap="square" rtlCol="0">
            <a:spAutoFit/>
          </a:bodyPr>
          <a:lstStyle/>
          <a:p>
            <a:pPr marL="342900" indent="-342900">
              <a:buAutoNum type="arabicPeriod"/>
            </a:pPr>
            <a:r>
              <a:rPr lang="en-GB" sz="1200" dirty="0">
                <a:solidFill>
                  <a:srgbClr val="FFC700"/>
                </a:solidFill>
                <a:hlinkClick r:id="rId3">
                  <a:extLst>
                    <a:ext uri="{A12FA001-AC4F-418D-AE19-62706E023703}">
                      <ahyp:hlinkClr xmlns:ahyp="http://schemas.microsoft.com/office/drawing/2018/hyperlinkcolor" val="tx"/>
                    </a:ext>
                  </a:extLst>
                </a:hlinkClick>
              </a:rPr>
              <a:t>https://chatgpt.com/share/68de4673-aa0c-8008-ac11-9fdb8ceaff96</a:t>
            </a:r>
            <a:endParaRPr lang="en-GB" sz="1200" dirty="0">
              <a:solidFill>
                <a:srgbClr val="FFC700"/>
              </a:solidFill>
            </a:endParaRPr>
          </a:p>
          <a:p>
            <a:pPr marL="342900" indent="-342900">
              <a:buAutoNum type="arabicPeriod"/>
            </a:pPr>
            <a:r>
              <a:rPr lang="en-US" sz="1200" dirty="0"/>
              <a:t>what is a </a:t>
            </a:r>
            <a:r>
              <a:rPr lang="en-US" sz="1200" dirty="0" err="1"/>
              <a:t>fresnel</a:t>
            </a:r>
            <a:r>
              <a:rPr lang="en-US" sz="1200" dirty="0"/>
              <a:t> zone plate?</a:t>
            </a:r>
          </a:p>
          <a:p>
            <a:pPr marL="342900" indent="-342900">
              <a:buAutoNum type="arabicPeriod"/>
            </a:pPr>
            <a:r>
              <a:rPr lang="en-US" sz="1200" dirty="0"/>
              <a:t>what are the parameters that define a FZP</a:t>
            </a:r>
          </a:p>
          <a:p>
            <a:pPr marL="342900" indent="-342900">
              <a:buAutoNum type="arabicPeriod"/>
            </a:pPr>
            <a:r>
              <a:rPr lang="en-US" sz="1200" dirty="0"/>
              <a:t>can I use R0 and Rn to fully define a FZP?</a:t>
            </a:r>
          </a:p>
          <a:p>
            <a:pPr marL="800100" lvl="1" indent="-342900">
              <a:buAutoNum type="arabicPeriod"/>
            </a:pPr>
            <a:endParaRPr lang="en-US" sz="1200" dirty="0"/>
          </a:p>
          <a:p>
            <a:pPr marL="342900" indent="-342900">
              <a:buAutoNum type="arabicPeriod"/>
            </a:pPr>
            <a:r>
              <a:rPr lang="en-US" sz="1200" dirty="0"/>
              <a:t>can you script calculation of R as a function of n?</a:t>
            </a:r>
          </a:p>
          <a:p>
            <a:pPr marL="342900" indent="-342900">
              <a:buAutoNum type="arabicPeriod"/>
            </a:pPr>
            <a:r>
              <a:rPr lang="en-US" sz="1200" dirty="0"/>
              <a:t>if the equation of Rn exact?</a:t>
            </a:r>
          </a:p>
          <a:p>
            <a:pPr marL="342900" indent="-342900">
              <a:buAutoNum type="arabicPeriod"/>
            </a:pPr>
            <a:r>
              <a:rPr lang="en-US" sz="1200" dirty="0"/>
              <a:t>What is the exact value for R0?</a:t>
            </a:r>
          </a:p>
          <a:p>
            <a:pPr marL="342900" indent="-342900">
              <a:buAutoNum type="arabicPeriod"/>
            </a:pPr>
            <a:r>
              <a:rPr lang="en-US" sz="1200" dirty="0"/>
              <a:t>And the exact value for n?</a:t>
            </a:r>
          </a:p>
          <a:p>
            <a:pPr marL="342900" indent="-342900">
              <a:buAutoNum type="arabicPeriod"/>
            </a:pPr>
            <a:r>
              <a:rPr lang="en-US" sz="1200" dirty="0"/>
              <a:t>How to get from here the approximated value?</a:t>
            </a:r>
          </a:p>
          <a:p>
            <a:pPr marL="342900" indent="-342900">
              <a:buAutoNum type="arabicPeriod"/>
            </a:pPr>
            <a:r>
              <a:rPr lang="pt-BR" sz="1200" dirty="0"/>
              <a:t>compare for f=1m, lambda=1 A, R=1mm</a:t>
            </a:r>
          </a:p>
          <a:p>
            <a:pPr marL="800100" lvl="1" indent="-342900">
              <a:buAutoNum type="arabicPeriod"/>
            </a:pPr>
            <a:r>
              <a:rPr lang="en-US" sz="1200" dirty="0"/>
              <a:t>This is negative, which makes no physical </a:t>
            </a:r>
            <a:r>
              <a:rPr lang="en-US" sz="1200" dirty="0" err="1"/>
              <a:t>sense.Let’s</a:t>
            </a:r>
            <a:r>
              <a:rPr lang="en-US" sz="1200" dirty="0"/>
              <a:t> pause here.</a:t>
            </a:r>
            <a:endParaRPr lang="pt-BR" sz="1200" dirty="0"/>
          </a:p>
          <a:p>
            <a:pPr marL="800100" lvl="1" indent="-342900">
              <a:buAutoNum type="arabicPeriod"/>
            </a:pPr>
            <a:endParaRPr lang="pt-BR" sz="1200" dirty="0"/>
          </a:p>
          <a:p>
            <a:pPr marL="342900" indent="-342900">
              <a:buAutoNum type="arabicPeriod"/>
            </a:pPr>
            <a:endParaRPr lang="en-US" sz="1200" dirty="0"/>
          </a:p>
          <a:p>
            <a:pPr marL="342900" indent="-342900">
              <a:buAutoNum type="arabicPeriod"/>
            </a:pPr>
            <a:endParaRPr lang="en-US" sz="1200" dirty="0"/>
          </a:p>
        </p:txBody>
      </p:sp>
      <p:pic>
        <p:nvPicPr>
          <p:cNvPr id="2" name="Picture 1">
            <a:extLst>
              <a:ext uri="{FF2B5EF4-FFF2-40B4-BE49-F238E27FC236}">
                <a16:creationId xmlns:a16="http://schemas.microsoft.com/office/drawing/2014/main" id="{CE9204A4-0645-4336-AD86-2E50751A1686}"/>
              </a:ext>
            </a:extLst>
          </p:cNvPr>
          <p:cNvPicPr>
            <a:picLocks noChangeAspect="1"/>
          </p:cNvPicPr>
          <p:nvPr/>
        </p:nvPicPr>
        <p:blipFill>
          <a:blip r:embed="rId4"/>
          <a:stretch>
            <a:fillRect/>
          </a:stretch>
        </p:blipFill>
        <p:spPr>
          <a:xfrm>
            <a:off x="403110" y="1202536"/>
            <a:ext cx="6782388" cy="266723"/>
          </a:xfrm>
          <a:prstGeom prst="rect">
            <a:avLst/>
          </a:prstGeom>
        </p:spPr>
      </p:pic>
      <p:pic>
        <p:nvPicPr>
          <p:cNvPr id="3" name="Picture 2">
            <a:extLst>
              <a:ext uri="{FF2B5EF4-FFF2-40B4-BE49-F238E27FC236}">
                <a16:creationId xmlns:a16="http://schemas.microsoft.com/office/drawing/2014/main" id="{5B3CFCCD-19F3-4FA4-BC10-5C83F506A042}"/>
              </a:ext>
            </a:extLst>
          </p:cNvPr>
          <p:cNvPicPr>
            <a:picLocks noChangeAspect="1"/>
          </p:cNvPicPr>
          <p:nvPr/>
        </p:nvPicPr>
        <p:blipFill>
          <a:blip r:embed="rId5"/>
          <a:stretch>
            <a:fillRect/>
          </a:stretch>
        </p:blipFill>
        <p:spPr>
          <a:xfrm>
            <a:off x="741028" y="3276127"/>
            <a:ext cx="3353740" cy="1928885"/>
          </a:xfrm>
          <a:prstGeom prst="rect">
            <a:avLst/>
          </a:prstGeom>
        </p:spPr>
      </p:pic>
      <p:pic>
        <p:nvPicPr>
          <p:cNvPr id="12" name="Picture 11">
            <a:extLst>
              <a:ext uri="{FF2B5EF4-FFF2-40B4-BE49-F238E27FC236}">
                <a16:creationId xmlns:a16="http://schemas.microsoft.com/office/drawing/2014/main" id="{80208640-062D-4F72-B535-2EE5ED86A4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848" y="1648378"/>
            <a:ext cx="4104456" cy="3371968"/>
          </a:xfrm>
          <a:prstGeom prst="rect">
            <a:avLst/>
          </a:prstGeom>
        </p:spPr>
      </p:pic>
      <p:sp>
        <p:nvSpPr>
          <p:cNvPr id="16" name="TextBox 15">
            <a:extLst>
              <a:ext uri="{FF2B5EF4-FFF2-40B4-BE49-F238E27FC236}">
                <a16:creationId xmlns:a16="http://schemas.microsoft.com/office/drawing/2014/main" id="{FC63B6E5-2AC4-4AD2-BEE8-F4D0CADCA2D7}"/>
              </a:ext>
            </a:extLst>
          </p:cNvPr>
          <p:cNvSpPr txBox="1"/>
          <p:nvPr/>
        </p:nvSpPr>
        <p:spPr>
          <a:xfrm>
            <a:off x="6100454" y="4199462"/>
            <a:ext cx="924292" cy="369332"/>
          </a:xfrm>
          <a:prstGeom prst="rect">
            <a:avLst/>
          </a:prstGeom>
          <a:noFill/>
        </p:spPr>
        <p:txBody>
          <a:bodyPr wrap="none" rtlCol="0">
            <a:spAutoFit/>
          </a:bodyPr>
          <a:lstStyle/>
          <a:p>
            <a:r>
              <a:rPr lang="en-US" dirty="0">
                <a:solidFill>
                  <a:srgbClr val="FF0000"/>
                </a:solidFill>
              </a:rPr>
              <a:t>Wrong!</a:t>
            </a:r>
            <a:endParaRPr lang="en-GB" dirty="0">
              <a:solidFill>
                <a:srgbClr val="FF0000"/>
              </a:solidFill>
            </a:endParaRPr>
          </a:p>
        </p:txBody>
      </p:sp>
      <p:sp>
        <p:nvSpPr>
          <p:cNvPr id="4" name="Slide Number Placeholder 3">
            <a:extLst>
              <a:ext uri="{FF2B5EF4-FFF2-40B4-BE49-F238E27FC236}">
                <a16:creationId xmlns:a16="http://schemas.microsoft.com/office/drawing/2014/main" id="{2F1A98C4-9D28-48A7-9830-2DA1814EE939}"/>
              </a:ext>
            </a:extLst>
          </p:cNvPr>
          <p:cNvSpPr>
            <a:spLocks noGrp="1"/>
          </p:cNvSpPr>
          <p:nvPr>
            <p:ph type="sldNum" sz="quarter" idx="11"/>
          </p:nvPr>
        </p:nvSpPr>
        <p:spPr/>
        <p:txBody>
          <a:bodyPr/>
          <a:lstStyle/>
          <a:p>
            <a:r>
              <a:rPr lang="en-US" noProof="0"/>
              <a:t>Page </a:t>
            </a:r>
            <a:fld id="{733122C9-A0B9-462F-8757-0847AD287B63}" type="slidenum">
              <a:rPr lang="en-US" noProof="0" smtClean="0"/>
              <a:pPr/>
              <a:t>13</a:t>
            </a:fld>
            <a:endParaRPr lang="en-US" noProof="0"/>
          </a:p>
        </p:txBody>
      </p:sp>
    </p:spTree>
    <p:extLst>
      <p:ext uri="{BB962C8B-B14F-4D97-AF65-F5344CB8AC3E}">
        <p14:creationId xmlns:p14="http://schemas.microsoft.com/office/powerpoint/2010/main" val="4642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anim calcmode="lin" valueType="num">
                                      <p:cBhvr additive="base">
                                        <p:cTn id="15"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anim calcmode="lin" valueType="num">
                                      <p:cBhvr additive="base">
                                        <p:cTn id="19" dur="500" fill="hold"/>
                                        <p:tgtEl>
                                          <p:spTgt spid="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32">
                                            <p:txEl>
                                              <p:pRg st="5" end="5"/>
                                            </p:txEl>
                                          </p:spTgt>
                                        </p:tgtEl>
                                        <p:attrNameLst>
                                          <p:attrName>style.visibility</p:attrName>
                                        </p:attrNameLst>
                                      </p:cBhvr>
                                      <p:to>
                                        <p:strVal val="visible"/>
                                      </p:to>
                                    </p:set>
                                    <p:anim calcmode="lin" valueType="num">
                                      <p:cBhvr additive="base">
                                        <p:cTn id="27" dur="500" fill="hold"/>
                                        <p:tgtEl>
                                          <p:spTgt spid="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2">
                                            <p:txEl>
                                              <p:pRg st="6" end="6"/>
                                            </p:txEl>
                                          </p:spTgt>
                                        </p:tgtEl>
                                        <p:attrNameLst>
                                          <p:attrName>style.visibility</p:attrName>
                                        </p:attrNameLst>
                                      </p:cBhvr>
                                      <p:to>
                                        <p:strVal val="visible"/>
                                      </p:to>
                                    </p:set>
                                    <p:anim calcmode="lin" valueType="num">
                                      <p:cBhvr additive="base">
                                        <p:cTn id="31" dur="500" fill="hold"/>
                                        <p:tgtEl>
                                          <p:spTgt spid="3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
                                            <p:txEl>
                                              <p:pRg st="7" end="7"/>
                                            </p:txEl>
                                          </p:spTgt>
                                        </p:tgtEl>
                                        <p:attrNameLst>
                                          <p:attrName>style.visibility</p:attrName>
                                        </p:attrNameLst>
                                      </p:cBhvr>
                                      <p:to>
                                        <p:strVal val="visible"/>
                                      </p:to>
                                    </p:set>
                                    <p:anim calcmode="lin" valueType="num">
                                      <p:cBhvr additive="base">
                                        <p:cTn id="41" dur="500" fill="hold"/>
                                        <p:tgtEl>
                                          <p:spTgt spid="3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anim calcmode="lin" valueType="num">
                                      <p:cBhvr additive="base">
                                        <p:cTn id="45" dur="500" fill="hold"/>
                                        <p:tgtEl>
                                          <p:spTgt spid="3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2" presetClass="entr" presetSubtype="4" fill="hold" nodeType="withEffect">
                                  <p:stCondLst>
                                    <p:cond delay="0"/>
                                  </p:stCondLst>
                                  <p:childTnLst>
                                    <p:set>
                                      <p:cBhvr>
                                        <p:cTn id="54" dur="1" fill="hold">
                                          <p:stCondLst>
                                            <p:cond delay="0"/>
                                          </p:stCondLst>
                                        </p:cTn>
                                        <p:tgtEl>
                                          <p:spTgt spid="32">
                                            <p:txEl>
                                              <p:pRg st="9" end="9"/>
                                            </p:txEl>
                                          </p:spTgt>
                                        </p:tgtEl>
                                        <p:attrNameLst>
                                          <p:attrName>style.visibility</p:attrName>
                                        </p:attrNameLst>
                                      </p:cBhvr>
                                      <p:to>
                                        <p:strVal val="visible"/>
                                      </p:to>
                                    </p:set>
                                    <p:anim calcmode="lin" valueType="num">
                                      <p:cBhvr additive="base">
                                        <p:cTn id="55" dur="500" fill="hold"/>
                                        <p:tgtEl>
                                          <p:spTgt spid="3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2">
                                            <p:txEl>
                                              <p:pRg st="9" end="9"/>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xEl>
                                              <p:pRg st="10" end="10"/>
                                            </p:txEl>
                                          </p:spTgt>
                                        </p:tgtEl>
                                        <p:attrNameLst>
                                          <p:attrName>style.visibility</p:attrName>
                                        </p:attrNameLst>
                                      </p:cBhvr>
                                      <p:to>
                                        <p:strVal val="visible"/>
                                      </p:to>
                                    </p:set>
                                    <p:anim calcmode="lin" valueType="num">
                                      <p:cBhvr additive="base">
                                        <p:cTn id="59" dur="500" fill="hold"/>
                                        <p:tgtEl>
                                          <p:spTgt spid="32">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2">
                                            <p:txEl>
                                              <p:pRg st="10" end="10"/>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2">
                                            <p:txEl>
                                              <p:pRg st="11" end="11"/>
                                            </p:txEl>
                                          </p:spTgt>
                                        </p:tgtEl>
                                        <p:attrNameLst>
                                          <p:attrName>style.visibility</p:attrName>
                                        </p:attrNameLst>
                                      </p:cBhvr>
                                      <p:to>
                                        <p:strVal val="visible"/>
                                      </p:to>
                                    </p:set>
                                    <p:anim calcmode="lin" valueType="num">
                                      <p:cBhvr additive="base">
                                        <p:cTn id="63" dur="500" fill="hold"/>
                                        <p:tgtEl>
                                          <p:spTgt spid="32">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endParaRPr lang="en-US" sz="20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13" name="Picture 12">
            <a:extLst>
              <a:ext uri="{FF2B5EF4-FFF2-40B4-BE49-F238E27FC236}">
                <a16:creationId xmlns:a16="http://schemas.microsoft.com/office/drawing/2014/main" id="{8BED686F-AFB4-41AE-B0DA-4C1B94526A38}"/>
              </a:ext>
            </a:extLst>
          </p:cNvPr>
          <p:cNvPicPr>
            <a:picLocks noChangeAspect="1"/>
          </p:cNvPicPr>
          <p:nvPr/>
        </p:nvPicPr>
        <p:blipFill>
          <a:blip r:embed="rId2"/>
          <a:stretch>
            <a:fillRect/>
          </a:stretch>
        </p:blipFill>
        <p:spPr>
          <a:xfrm>
            <a:off x="744004" y="2228675"/>
            <a:ext cx="1921396" cy="1921396"/>
          </a:xfrm>
          <a:prstGeom prst="rect">
            <a:avLst/>
          </a:prstGeom>
        </p:spPr>
      </p:pic>
      <p:sp>
        <p:nvSpPr>
          <p:cNvPr id="15" name="TextBox 14">
            <a:extLst>
              <a:ext uri="{FF2B5EF4-FFF2-40B4-BE49-F238E27FC236}">
                <a16:creationId xmlns:a16="http://schemas.microsoft.com/office/drawing/2014/main" id="{4D0C97C0-8504-4DC7-B986-BC6D1CC17709}"/>
              </a:ext>
            </a:extLst>
          </p:cNvPr>
          <p:cNvSpPr txBox="1"/>
          <p:nvPr/>
        </p:nvSpPr>
        <p:spPr>
          <a:xfrm>
            <a:off x="1144019" y="4166442"/>
            <a:ext cx="7169655" cy="369332"/>
          </a:xfrm>
          <a:prstGeom prst="rect">
            <a:avLst/>
          </a:prstGeom>
          <a:noFill/>
        </p:spPr>
        <p:txBody>
          <a:bodyPr wrap="none" rtlCol="0">
            <a:spAutoFit/>
          </a:bodyPr>
          <a:lstStyle/>
          <a:p>
            <a:r>
              <a:rPr lang="en-US" dirty="0"/>
              <a:t> 1 Fun                                2 Assistance                       3 Working (ML)</a:t>
            </a:r>
            <a:endParaRPr lang="en-GB" dirty="0"/>
          </a:p>
        </p:txBody>
      </p:sp>
      <p:pic>
        <p:nvPicPr>
          <p:cNvPr id="18" name="Picture 17">
            <a:extLst>
              <a:ext uri="{FF2B5EF4-FFF2-40B4-BE49-F238E27FC236}">
                <a16:creationId xmlns:a16="http://schemas.microsoft.com/office/drawing/2014/main" id="{EB0DC8DF-4A3C-4FE1-B84E-B209684D2138}"/>
              </a:ext>
            </a:extLst>
          </p:cNvPr>
          <p:cNvPicPr>
            <a:picLocks noChangeAspect="1"/>
          </p:cNvPicPr>
          <p:nvPr/>
        </p:nvPicPr>
        <p:blipFill>
          <a:blip r:embed="rId3"/>
          <a:stretch>
            <a:fillRect/>
          </a:stretch>
        </p:blipFill>
        <p:spPr>
          <a:xfrm>
            <a:off x="6475979" y="2436536"/>
            <a:ext cx="1728192" cy="1641369"/>
          </a:xfrm>
          <a:prstGeom prst="rect">
            <a:avLst/>
          </a:prstGeom>
        </p:spPr>
      </p:pic>
      <p:pic>
        <p:nvPicPr>
          <p:cNvPr id="20" name="Picture 19">
            <a:extLst>
              <a:ext uri="{FF2B5EF4-FFF2-40B4-BE49-F238E27FC236}">
                <a16:creationId xmlns:a16="http://schemas.microsoft.com/office/drawing/2014/main" id="{76AE7920-484B-42F4-B4F5-1261538B9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717" y="2228675"/>
            <a:ext cx="2031945" cy="2031945"/>
          </a:xfrm>
          <a:prstGeom prst="rect">
            <a:avLst/>
          </a:prstGeom>
        </p:spPr>
      </p:pic>
      <p:sp>
        <p:nvSpPr>
          <p:cNvPr id="2" name="Slide Number Placeholder 1">
            <a:extLst>
              <a:ext uri="{FF2B5EF4-FFF2-40B4-BE49-F238E27FC236}">
                <a16:creationId xmlns:a16="http://schemas.microsoft.com/office/drawing/2014/main" id="{9D938FC7-B2C1-4123-84A1-E6073C585A23}"/>
              </a:ext>
            </a:extLst>
          </p:cNvPr>
          <p:cNvSpPr>
            <a:spLocks noGrp="1"/>
          </p:cNvSpPr>
          <p:nvPr>
            <p:ph type="sldNum" sz="quarter" idx="11"/>
          </p:nvPr>
        </p:nvSpPr>
        <p:spPr/>
        <p:txBody>
          <a:bodyPr/>
          <a:lstStyle/>
          <a:p>
            <a:r>
              <a:rPr lang="en-US" noProof="0"/>
              <a:t>Page </a:t>
            </a:r>
            <a:fld id="{733122C9-A0B9-462F-8757-0847AD287B63}" type="slidenum">
              <a:rPr lang="en-US" noProof="0" smtClean="0"/>
              <a:pPr/>
              <a:t>14</a:t>
            </a:fld>
            <a:endParaRPr lang="en-US" noProof="0"/>
          </a:p>
        </p:txBody>
      </p:sp>
      <p:sp>
        <p:nvSpPr>
          <p:cNvPr id="4" name="Rectangle: Rounded Corners 3">
            <a:extLst>
              <a:ext uri="{FF2B5EF4-FFF2-40B4-BE49-F238E27FC236}">
                <a16:creationId xmlns:a16="http://schemas.microsoft.com/office/drawing/2014/main" id="{756D37AE-2439-4494-A8DD-7A26673303AA}"/>
              </a:ext>
            </a:extLst>
          </p:cNvPr>
          <p:cNvSpPr/>
          <p:nvPr/>
        </p:nvSpPr>
        <p:spPr>
          <a:xfrm>
            <a:off x="6257631" y="2253555"/>
            <a:ext cx="2164887" cy="2398354"/>
          </a:xfrm>
          <a:prstGeom prst="roundRect">
            <a:avLst/>
          </a:prstGeom>
          <a:noFill/>
          <a:ln w="730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27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A.I. doing work ?</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sp>
        <p:nvSpPr>
          <p:cNvPr id="32" name="TextBox 31">
            <a:extLst>
              <a:ext uri="{FF2B5EF4-FFF2-40B4-BE49-F238E27FC236}">
                <a16:creationId xmlns:a16="http://schemas.microsoft.com/office/drawing/2014/main" id="{B67EAAF7-3487-4DE6-B105-438109B60795}"/>
              </a:ext>
            </a:extLst>
          </p:cNvPr>
          <p:cNvSpPr txBox="1"/>
          <p:nvPr/>
        </p:nvSpPr>
        <p:spPr>
          <a:xfrm>
            <a:off x="-36512" y="599592"/>
            <a:ext cx="9217024" cy="2123658"/>
          </a:xfrm>
          <a:prstGeom prst="rect">
            <a:avLst/>
          </a:prstGeom>
          <a:noFill/>
        </p:spPr>
        <p:txBody>
          <a:bodyPr wrap="square" rtlCol="0">
            <a:spAutoFit/>
          </a:bodyPr>
          <a:lstStyle/>
          <a:p>
            <a:pPr marL="342900" indent="-342900">
              <a:buAutoNum type="arabicPeriod"/>
            </a:pPr>
            <a:r>
              <a:rPr lang="en-US" sz="1200" dirty="0"/>
              <a:t>LLMs can HELP you (save your time) BUT YOU ARE THE BOSS and THE EXPERT: it makes mistakes that you must correct (or help it to correct) =&gt; SO, IT CANNOT DO ANYTHING THAT YOU CANNOT DO BY YOURSELF</a:t>
            </a:r>
            <a:br>
              <a:rPr lang="en-US" sz="1200" dirty="0"/>
            </a:br>
            <a:endParaRPr lang="en-US" sz="1200" dirty="0"/>
          </a:p>
          <a:p>
            <a:pPr marL="342900" indent="-342900">
              <a:buAutoNum type="arabicPeriod"/>
            </a:pPr>
            <a:r>
              <a:rPr lang="en-US" sz="1200" dirty="0"/>
              <a:t>Can we use A.I. as an agent to do some work, possibly integrated in an instrument, implement algorithms or make simulations?</a:t>
            </a:r>
          </a:p>
          <a:p>
            <a:pPr marL="342900" indent="-342900">
              <a:buAutoNum type="arabicPeriod"/>
            </a:pPr>
            <a:r>
              <a:rPr lang="en-US" sz="1200" dirty="0"/>
              <a:t>A.I. is used everywhere, also in different fields of Synchrotron Radiation</a:t>
            </a:r>
            <a:br>
              <a:rPr lang="en-US" sz="1200" dirty="0"/>
            </a:br>
            <a:r>
              <a:rPr lang="en-US" sz="1050" dirty="0"/>
              <a:t>(I compiled a few references here </a:t>
            </a:r>
            <a:r>
              <a:rPr lang="en-US" sz="1050" dirty="0">
                <a:hlinkClick r:id="rId2" action="ppaction://hlinkfile"/>
              </a:rPr>
              <a:t>P:\ISDD\Modelling Team\PAISS2025\SR_bibliography.pdf</a:t>
            </a:r>
            <a:r>
              <a:rPr lang="en-US" sz="1050" dirty="0"/>
              <a:t>)</a:t>
            </a:r>
          </a:p>
          <a:p>
            <a:pPr marL="800100" lvl="1" indent="-342900">
              <a:buAutoNum type="arabicPeriod"/>
            </a:pPr>
            <a:r>
              <a:rPr lang="en-US" sz="1200" dirty="0"/>
              <a:t>Accelerators</a:t>
            </a:r>
          </a:p>
          <a:p>
            <a:pPr marL="800100" lvl="1" indent="-342900">
              <a:buAutoNum type="arabicPeriod"/>
            </a:pPr>
            <a:r>
              <a:rPr lang="en-US" sz="1200" dirty="0"/>
              <a:t>Beamline control and alignment</a:t>
            </a:r>
          </a:p>
          <a:p>
            <a:pPr marL="800100" lvl="1" indent="-342900">
              <a:buAutoNum type="arabicPeriod"/>
            </a:pPr>
            <a:r>
              <a:rPr lang="en-US" sz="1200" dirty="0"/>
              <a:t>Data analysis and applications</a:t>
            </a:r>
          </a:p>
          <a:p>
            <a:pPr marL="800100" lvl="1" indent="-342900">
              <a:buAutoNum type="arabicPeriod"/>
            </a:pPr>
            <a:r>
              <a:rPr lang="en-US" sz="1200" dirty="0"/>
              <a:t>LLM beamline/software assistants</a:t>
            </a:r>
          </a:p>
          <a:p>
            <a:pPr marL="800100" lvl="1" indent="-342900">
              <a:buAutoNum type="arabicPeriod"/>
            </a:pPr>
            <a:endParaRPr lang="en-US" sz="1200" dirty="0"/>
          </a:p>
        </p:txBody>
      </p:sp>
      <p:pic>
        <p:nvPicPr>
          <p:cNvPr id="4" name="Picture 3">
            <a:extLst>
              <a:ext uri="{FF2B5EF4-FFF2-40B4-BE49-F238E27FC236}">
                <a16:creationId xmlns:a16="http://schemas.microsoft.com/office/drawing/2014/main" id="{4A89EB83-BC8E-431F-B8F6-9B46F18B5AF7}"/>
              </a:ext>
            </a:extLst>
          </p:cNvPr>
          <p:cNvPicPr>
            <a:picLocks noChangeAspect="1"/>
          </p:cNvPicPr>
          <p:nvPr/>
        </p:nvPicPr>
        <p:blipFill>
          <a:blip r:embed="rId3"/>
          <a:stretch>
            <a:fillRect/>
          </a:stretch>
        </p:blipFill>
        <p:spPr>
          <a:xfrm>
            <a:off x="827584" y="2538584"/>
            <a:ext cx="3658466" cy="2304834"/>
          </a:xfrm>
          <a:prstGeom prst="rect">
            <a:avLst/>
          </a:prstGeom>
        </p:spPr>
      </p:pic>
      <p:pic>
        <p:nvPicPr>
          <p:cNvPr id="9" name="Picture 8">
            <a:extLst>
              <a:ext uri="{FF2B5EF4-FFF2-40B4-BE49-F238E27FC236}">
                <a16:creationId xmlns:a16="http://schemas.microsoft.com/office/drawing/2014/main" id="{531BEC9F-8AB7-4031-B897-2F0E1C71F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2751045"/>
            <a:ext cx="2964610" cy="1879912"/>
          </a:xfrm>
          <a:prstGeom prst="rect">
            <a:avLst/>
          </a:prstGeom>
        </p:spPr>
      </p:pic>
      <p:sp>
        <p:nvSpPr>
          <p:cNvPr id="2" name="Slide Number Placeholder 1">
            <a:extLst>
              <a:ext uri="{FF2B5EF4-FFF2-40B4-BE49-F238E27FC236}">
                <a16:creationId xmlns:a16="http://schemas.microsoft.com/office/drawing/2014/main" id="{A5954018-DB5D-4DEE-9101-01AFADEE5726}"/>
              </a:ext>
            </a:extLst>
          </p:cNvPr>
          <p:cNvSpPr>
            <a:spLocks noGrp="1"/>
          </p:cNvSpPr>
          <p:nvPr>
            <p:ph type="sldNum" sz="quarter" idx="11"/>
          </p:nvPr>
        </p:nvSpPr>
        <p:spPr/>
        <p:txBody>
          <a:bodyPr/>
          <a:lstStyle/>
          <a:p>
            <a:r>
              <a:rPr lang="en-US" noProof="0"/>
              <a:t>Page </a:t>
            </a:r>
            <a:fld id="{733122C9-A0B9-462F-8757-0847AD287B63}" type="slidenum">
              <a:rPr lang="en-US" noProof="0" smtClean="0"/>
              <a:pPr/>
              <a:t>15</a:t>
            </a:fld>
            <a:endParaRPr lang="en-US" noProof="0"/>
          </a:p>
        </p:txBody>
      </p:sp>
    </p:spTree>
    <p:extLst>
      <p:ext uri="{BB962C8B-B14F-4D97-AF65-F5344CB8AC3E}">
        <p14:creationId xmlns:p14="http://schemas.microsoft.com/office/powerpoint/2010/main" val="15654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 calcmode="lin" valueType="num">
                                      <p:cBhvr additive="base">
                                        <p:cTn id="7"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 calcmode="lin" valueType="num">
                                      <p:cBhvr additive="base">
                                        <p:cTn id="25"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xEl>
                                              <p:pRg st="3" end="3"/>
                                            </p:txEl>
                                          </p:spTgt>
                                        </p:tgtEl>
                                        <p:attrNameLst>
                                          <p:attrName>style.visibility</p:attrName>
                                        </p:attrNameLst>
                                      </p:cBhvr>
                                      <p:to>
                                        <p:strVal val="visible"/>
                                      </p:to>
                                    </p:set>
                                    <p:anim calcmode="lin" valueType="num">
                                      <p:cBhvr additive="base">
                                        <p:cTn id="29" dur="500" fill="hold"/>
                                        <p:tgtEl>
                                          <p:spTgt spid="3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2">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xEl>
                                              <p:pRg st="4" end="4"/>
                                            </p:txEl>
                                          </p:spTgt>
                                        </p:tgtEl>
                                        <p:attrNameLst>
                                          <p:attrName>style.visibility</p:attrName>
                                        </p:attrNameLst>
                                      </p:cBhvr>
                                      <p:to>
                                        <p:strVal val="visible"/>
                                      </p:to>
                                    </p:set>
                                    <p:anim calcmode="lin" valueType="num">
                                      <p:cBhvr additive="base">
                                        <p:cTn id="33" dur="500" fill="hold"/>
                                        <p:tgtEl>
                                          <p:spTgt spid="32">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2">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2">
                                            <p:txEl>
                                              <p:pRg st="5" end="5"/>
                                            </p:txEl>
                                          </p:spTgt>
                                        </p:tgtEl>
                                        <p:attrNameLst>
                                          <p:attrName>style.visibility</p:attrName>
                                        </p:attrNameLst>
                                      </p:cBhvr>
                                      <p:to>
                                        <p:strVal val="visible"/>
                                      </p:to>
                                    </p:set>
                                    <p:anim calcmode="lin" valueType="num">
                                      <p:cBhvr additive="base">
                                        <p:cTn id="37" dur="500" fill="hold"/>
                                        <p:tgtEl>
                                          <p:spTgt spid="3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anim calcmode="lin" valueType="num">
                                      <p:cBhvr additive="base">
                                        <p:cTn id="41" dur="500" fill="hold"/>
                                        <p:tgtEl>
                                          <p:spTgt spid="3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b="0" dirty="0"/>
              <a:t>My test: X-ray lens figure errors retrieved by deep learning from several beam intensity images (MSR, R </a:t>
            </a:r>
            <a:r>
              <a:rPr lang="en-US" b="0" dirty="0" err="1"/>
              <a:t>Celestre</a:t>
            </a:r>
            <a:r>
              <a:rPr lang="en-US" b="0" dirty="0"/>
              <a:t>, J Reyes-Herrera) </a:t>
            </a:r>
            <a:r>
              <a:rPr lang="en-US" sz="1050" b="0" dirty="0"/>
              <a:t>https://doi.org/10.1107/S1600577524004958</a:t>
            </a:r>
            <a:endParaRPr lang="en-US" sz="18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2" name="Picture 1">
            <a:extLst>
              <a:ext uri="{FF2B5EF4-FFF2-40B4-BE49-F238E27FC236}">
                <a16:creationId xmlns:a16="http://schemas.microsoft.com/office/drawing/2014/main" id="{0AE44C3C-E368-4751-9882-9FC156DEC514}"/>
              </a:ext>
            </a:extLst>
          </p:cNvPr>
          <p:cNvPicPr>
            <a:picLocks noChangeAspect="1"/>
          </p:cNvPicPr>
          <p:nvPr/>
        </p:nvPicPr>
        <p:blipFill>
          <a:blip r:embed="rId2"/>
          <a:stretch>
            <a:fillRect/>
          </a:stretch>
        </p:blipFill>
        <p:spPr>
          <a:xfrm>
            <a:off x="900233" y="2823933"/>
            <a:ext cx="2836688" cy="1317605"/>
          </a:xfrm>
          <a:prstGeom prst="rect">
            <a:avLst/>
          </a:prstGeom>
        </p:spPr>
      </p:pic>
      <p:pic>
        <p:nvPicPr>
          <p:cNvPr id="3" name="Picture 2">
            <a:extLst>
              <a:ext uri="{FF2B5EF4-FFF2-40B4-BE49-F238E27FC236}">
                <a16:creationId xmlns:a16="http://schemas.microsoft.com/office/drawing/2014/main" id="{F52DD9BC-D845-49A4-BC6E-E438B699355F}"/>
              </a:ext>
            </a:extLst>
          </p:cNvPr>
          <p:cNvPicPr>
            <a:picLocks noChangeAspect="1"/>
          </p:cNvPicPr>
          <p:nvPr/>
        </p:nvPicPr>
        <p:blipFill>
          <a:blip r:embed="rId3"/>
          <a:stretch>
            <a:fillRect/>
          </a:stretch>
        </p:blipFill>
        <p:spPr>
          <a:xfrm>
            <a:off x="4339976" y="2691979"/>
            <a:ext cx="4064381" cy="946205"/>
          </a:xfrm>
          <a:prstGeom prst="rect">
            <a:avLst/>
          </a:prstGeom>
        </p:spPr>
      </p:pic>
      <p:pic>
        <p:nvPicPr>
          <p:cNvPr id="8" name="Picture 7">
            <a:extLst>
              <a:ext uri="{FF2B5EF4-FFF2-40B4-BE49-F238E27FC236}">
                <a16:creationId xmlns:a16="http://schemas.microsoft.com/office/drawing/2014/main" id="{D69CD6C3-6337-46B9-991F-5C1E7A98E1A1}"/>
              </a:ext>
            </a:extLst>
          </p:cNvPr>
          <p:cNvPicPr>
            <a:picLocks noChangeAspect="1"/>
          </p:cNvPicPr>
          <p:nvPr/>
        </p:nvPicPr>
        <p:blipFill>
          <a:blip r:embed="rId4"/>
          <a:stretch>
            <a:fillRect/>
          </a:stretch>
        </p:blipFill>
        <p:spPr>
          <a:xfrm>
            <a:off x="854093" y="4233121"/>
            <a:ext cx="2667547" cy="1041853"/>
          </a:xfrm>
          <a:prstGeom prst="rect">
            <a:avLst/>
          </a:prstGeom>
        </p:spPr>
      </p:pic>
      <p:pic>
        <p:nvPicPr>
          <p:cNvPr id="4" name="Picture 3">
            <a:extLst>
              <a:ext uri="{FF2B5EF4-FFF2-40B4-BE49-F238E27FC236}">
                <a16:creationId xmlns:a16="http://schemas.microsoft.com/office/drawing/2014/main" id="{C4BCAD12-543D-434A-8B9E-02774C737CCF}"/>
              </a:ext>
            </a:extLst>
          </p:cNvPr>
          <p:cNvPicPr>
            <a:picLocks noChangeAspect="1"/>
          </p:cNvPicPr>
          <p:nvPr/>
        </p:nvPicPr>
        <p:blipFill>
          <a:blip r:embed="rId5"/>
          <a:stretch>
            <a:fillRect/>
          </a:stretch>
        </p:blipFill>
        <p:spPr>
          <a:xfrm>
            <a:off x="1475656" y="1276819"/>
            <a:ext cx="5904656" cy="1459798"/>
          </a:xfrm>
          <a:prstGeom prst="rect">
            <a:avLst/>
          </a:prstGeom>
        </p:spPr>
      </p:pic>
      <p:sp>
        <p:nvSpPr>
          <p:cNvPr id="10" name="Freeform: Shape 9">
            <a:extLst>
              <a:ext uri="{FF2B5EF4-FFF2-40B4-BE49-F238E27FC236}">
                <a16:creationId xmlns:a16="http://schemas.microsoft.com/office/drawing/2014/main" id="{CD01945B-BA51-45A3-A104-498CDE5F14B3}"/>
              </a:ext>
            </a:extLst>
          </p:cNvPr>
          <p:cNvSpPr/>
          <p:nvPr/>
        </p:nvSpPr>
        <p:spPr>
          <a:xfrm>
            <a:off x="2339752" y="1921396"/>
            <a:ext cx="235190" cy="648072"/>
          </a:xfrm>
          <a:custGeom>
            <a:avLst/>
            <a:gdLst>
              <a:gd name="connsiteX0" fmla="*/ 54864 w 261371"/>
              <a:gd name="connsiteY0" fmla="*/ 0 h 1170432"/>
              <a:gd name="connsiteX1" fmla="*/ 73152 w 261371"/>
              <a:gd name="connsiteY1" fmla="*/ 54864 h 1170432"/>
              <a:gd name="connsiteX2" fmla="*/ 91440 w 261371"/>
              <a:gd name="connsiteY2" fmla="*/ 146304 h 1170432"/>
              <a:gd name="connsiteX3" fmla="*/ 118872 w 261371"/>
              <a:gd name="connsiteY3" fmla="*/ 173736 h 1170432"/>
              <a:gd name="connsiteX4" fmla="*/ 146304 w 261371"/>
              <a:gd name="connsiteY4" fmla="*/ 182880 h 1170432"/>
              <a:gd name="connsiteX5" fmla="*/ 201168 w 261371"/>
              <a:gd name="connsiteY5" fmla="*/ 219456 h 1170432"/>
              <a:gd name="connsiteX6" fmla="*/ 246888 w 261371"/>
              <a:gd name="connsiteY6" fmla="*/ 256032 h 1170432"/>
              <a:gd name="connsiteX7" fmla="*/ 237744 w 261371"/>
              <a:gd name="connsiteY7" fmla="*/ 512064 h 1170432"/>
              <a:gd name="connsiteX8" fmla="*/ 210312 w 261371"/>
              <a:gd name="connsiteY8" fmla="*/ 548640 h 1170432"/>
              <a:gd name="connsiteX9" fmla="*/ 201168 w 261371"/>
              <a:gd name="connsiteY9" fmla="*/ 585216 h 1170432"/>
              <a:gd name="connsiteX10" fmla="*/ 182880 w 261371"/>
              <a:gd name="connsiteY10" fmla="*/ 621792 h 1170432"/>
              <a:gd name="connsiteX11" fmla="*/ 228600 w 261371"/>
              <a:gd name="connsiteY11" fmla="*/ 704088 h 1170432"/>
              <a:gd name="connsiteX12" fmla="*/ 192024 w 261371"/>
              <a:gd name="connsiteY12" fmla="*/ 749808 h 1170432"/>
              <a:gd name="connsiteX13" fmla="*/ 155448 w 261371"/>
              <a:gd name="connsiteY13" fmla="*/ 768096 h 1170432"/>
              <a:gd name="connsiteX14" fmla="*/ 210312 w 261371"/>
              <a:gd name="connsiteY14" fmla="*/ 795528 h 1170432"/>
              <a:gd name="connsiteX15" fmla="*/ 237744 w 261371"/>
              <a:gd name="connsiteY15" fmla="*/ 822960 h 1170432"/>
              <a:gd name="connsiteX16" fmla="*/ 237744 w 261371"/>
              <a:gd name="connsiteY16" fmla="*/ 923544 h 1170432"/>
              <a:gd name="connsiteX17" fmla="*/ 182880 w 261371"/>
              <a:gd name="connsiteY17" fmla="*/ 932688 h 1170432"/>
              <a:gd name="connsiteX18" fmla="*/ 164592 w 261371"/>
              <a:gd name="connsiteY18" fmla="*/ 960120 h 1170432"/>
              <a:gd name="connsiteX19" fmla="*/ 155448 w 261371"/>
              <a:gd name="connsiteY19" fmla="*/ 1005840 h 1170432"/>
              <a:gd name="connsiteX20" fmla="*/ 146304 w 261371"/>
              <a:gd name="connsiteY20" fmla="*/ 1042416 h 1170432"/>
              <a:gd name="connsiteX21" fmla="*/ 146304 w 261371"/>
              <a:gd name="connsiteY21" fmla="*/ 1124712 h 1170432"/>
              <a:gd name="connsiteX22" fmla="*/ 118872 w 261371"/>
              <a:gd name="connsiteY22" fmla="*/ 1133856 h 1170432"/>
              <a:gd name="connsiteX23" fmla="*/ 45720 w 261371"/>
              <a:gd name="connsiteY23" fmla="*/ 1161288 h 1170432"/>
              <a:gd name="connsiteX24" fmla="*/ 0 w 261371"/>
              <a:gd name="connsiteY24" fmla="*/ 1170432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1371" h="1170432">
                <a:moveTo>
                  <a:pt x="54864" y="0"/>
                </a:moveTo>
                <a:cubicBezTo>
                  <a:pt x="60960" y="18288"/>
                  <a:pt x="68477" y="36162"/>
                  <a:pt x="73152" y="54864"/>
                </a:cubicBezTo>
                <a:cubicBezTo>
                  <a:pt x="74203" y="59066"/>
                  <a:pt x="84686" y="134484"/>
                  <a:pt x="91440" y="146304"/>
                </a:cubicBezTo>
                <a:cubicBezTo>
                  <a:pt x="97856" y="157532"/>
                  <a:pt x="108112" y="166563"/>
                  <a:pt x="118872" y="173736"/>
                </a:cubicBezTo>
                <a:cubicBezTo>
                  <a:pt x="126892" y="179083"/>
                  <a:pt x="137160" y="179832"/>
                  <a:pt x="146304" y="182880"/>
                </a:cubicBezTo>
                <a:cubicBezTo>
                  <a:pt x="221978" y="258554"/>
                  <a:pt x="130590" y="175345"/>
                  <a:pt x="201168" y="219456"/>
                </a:cubicBezTo>
                <a:cubicBezTo>
                  <a:pt x="217718" y="229800"/>
                  <a:pt x="231648" y="243840"/>
                  <a:pt x="246888" y="256032"/>
                </a:cubicBezTo>
                <a:cubicBezTo>
                  <a:pt x="243840" y="341376"/>
                  <a:pt x="248336" y="427325"/>
                  <a:pt x="237744" y="512064"/>
                </a:cubicBezTo>
                <a:cubicBezTo>
                  <a:pt x="235854" y="527186"/>
                  <a:pt x="217128" y="535009"/>
                  <a:pt x="210312" y="548640"/>
                </a:cubicBezTo>
                <a:cubicBezTo>
                  <a:pt x="204692" y="559880"/>
                  <a:pt x="205581" y="573449"/>
                  <a:pt x="201168" y="585216"/>
                </a:cubicBezTo>
                <a:cubicBezTo>
                  <a:pt x="196382" y="597979"/>
                  <a:pt x="188976" y="609600"/>
                  <a:pt x="182880" y="621792"/>
                </a:cubicBezTo>
                <a:cubicBezTo>
                  <a:pt x="224803" y="684676"/>
                  <a:pt x="212505" y="655804"/>
                  <a:pt x="228600" y="704088"/>
                </a:cubicBezTo>
                <a:cubicBezTo>
                  <a:pt x="216408" y="719328"/>
                  <a:pt x="206712" y="736956"/>
                  <a:pt x="192024" y="749808"/>
                </a:cubicBezTo>
                <a:cubicBezTo>
                  <a:pt x="181766" y="758784"/>
                  <a:pt x="158754" y="754872"/>
                  <a:pt x="155448" y="768096"/>
                </a:cubicBezTo>
                <a:cubicBezTo>
                  <a:pt x="152721" y="779004"/>
                  <a:pt x="205939" y="794070"/>
                  <a:pt x="210312" y="795528"/>
                </a:cubicBezTo>
                <a:cubicBezTo>
                  <a:pt x="219456" y="804672"/>
                  <a:pt x="229465" y="813026"/>
                  <a:pt x="237744" y="822960"/>
                </a:cubicBezTo>
                <a:cubicBezTo>
                  <a:pt x="262804" y="853032"/>
                  <a:pt x="275096" y="881523"/>
                  <a:pt x="237744" y="923544"/>
                </a:cubicBezTo>
                <a:cubicBezTo>
                  <a:pt x="225427" y="937401"/>
                  <a:pt x="201168" y="929640"/>
                  <a:pt x="182880" y="932688"/>
                </a:cubicBezTo>
                <a:cubicBezTo>
                  <a:pt x="176784" y="941832"/>
                  <a:pt x="168451" y="949830"/>
                  <a:pt x="164592" y="960120"/>
                </a:cubicBezTo>
                <a:cubicBezTo>
                  <a:pt x="159135" y="974672"/>
                  <a:pt x="158819" y="990668"/>
                  <a:pt x="155448" y="1005840"/>
                </a:cubicBezTo>
                <a:cubicBezTo>
                  <a:pt x="152722" y="1018108"/>
                  <a:pt x="149352" y="1030224"/>
                  <a:pt x="146304" y="1042416"/>
                </a:cubicBezTo>
                <a:cubicBezTo>
                  <a:pt x="153244" y="1070176"/>
                  <a:pt x="165300" y="1096218"/>
                  <a:pt x="146304" y="1124712"/>
                </a:cubicBezTo>
                <a:cubicBezTo>
                  <a:pt x="140957" y="1132732"/>
                  <a:pt x="127897" y="1130472"/>
                  <a:pt x="118872" y="1133856"/>
                </a:cubicBezTo>
                <a:cubicBezTo>
                  <a:pt x="102091" y="1140149"/>
                  <a:pt x="66475" y="1156099"/>
                  <a:pt x="45720" y="1161288"/>
                </a:cubicBezTo>
                <a:cubicBezTo>
                  <a:pt x="30642" y="1165057"/>
                  <a:pt x="0" y="1170432"/>
                  <a:pt x="0" y="1170432"/>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B32DD36-76A8-4C02-836B-4026B3F7DAC2}"/>
              </a:ext>
            </a:extLst>
          </p:cNvPr>
          <p:cNvPicPr>
            <a:picLocks noChangeAspect="1"/>
          </p:cNvPicPr>
          <p:nvPr/>
        </p:nvPicPr>
        <p:blipFill>
          <a:blip r:embed="rId6"/>
          <a:stretch>
            <a:fillRect/>
          </a:stretch>
        </p:blipFill>
        <p:spPr>
          <a:xfrm>
            <a:off x="4355976" y="673678"/>
            <a:ext cx="3678765" cy="571773"/>
          </a:xfrm>
          <a:prstGeom prst="rect">
            <a:avLst/>
          </a:prstGeom>
        </p:spPr>
      </p:pic>
      <p:pic>
        <p:nvPicPr>
          <p:cNvPr id="14" name="Picture 13">
            <a:extLst>
              <a:ext uri="{FF2B5EF4-FFF2-40B4-BE49-F238E27FC236}">
                <a16:creationId xmlns:a16="http://schemas.microsoft.com/office/drawing/2014/main" id="{B4F85762-93AB-42D5-8169-55CB72D32BE7}"/>
              </a:ext>
            </a:extLst>
          </p:cNvPr>
          <p:cNvPicPr>
            <a:picLocks noChangeAspect="1"/>
          </p:cNvPicPr>
          <p:nvPr/>
        </p:nvPicPr>
        <p:blipFill>
          <a:blip r:embed="rId7"/>
          <a:stretch>
            <a:fillRect/>
          </a:stretch>
        </p:blipFill>
        <p:spPr>
          <a:xfrm>
            <a:off x="2181256" y="700389"/>
            <a:ext cx="2172456" cy="571137"/>
          </a:xfrm>
          <a:prstGeom prst="rect">
            <a:avLst/>
          </a:prstGeom>
        </p:spPr>
      </p:pic>
      <p:pic>
        <p:nvPicPr>
          <p:cNvPr id="15" name="Picture 14">
            <a:extLst>
              <a:ext uri="{FF2B5EF4-FFF2-40B4-BE49-F238E27FC236}">
                <a16:creationId xmlns:a16="http://schemas.microsoft.com/office/drawing/2014/main" id="{D71B413B-BCBA-4A1D-8520-080BA4D8411F}"/>
              </a:ext>
            </a:extLst>
          </p:cNvPr>
          <p:cNvPicPr>
            <a:picLocks noChangeAspect="1"/>
          </p:cNvPicPr>
          <p:nvPr/>
        </p:nvPicPr>
        <p:blipFill>
          <a:blip r:embed="rId8"/>
          <a:stretch>
            <a:fillRect/>
          </a:stretch>
        </p:blipFill>
        <p:spPr>
          <a:xfrm>
            <a:off x="4139952" y="3769342"/>
            <a:ext cx="3681029" cy="1346048"/>
          </a:xfrm>
          <a:prstGeom prst="rect">
            <a:avLst/>
          </a:prstGeom>
        </p:spPr>
      </p:pic>
      <p:pic>
        <p:nvPicPr>
          <p:cNvPr id="16" name="Picture 15">
            <a:extLst>
              <a:ext uri="{FF2B5EF4-FFF2-40B4-BE49-F238E27FC236}">
                <a16:creationId xmlns:a16="http://schemas.microsoft.com/office/drawing/2014/main" id="{155A272B-7391-4ABC-BD4B-6E6E568CFD22}"/>
              </a:ext>
            </a:extLst>
          </p:cNvPr>
          <p:cNvPicPr>
            <a:picLocks noChangeAspect="1"/>
          </p:cNvPicPr>
          <p:nvPr/>
        </p:nvPicPr>
        <p:blipFill>
          <a:blip r:embed="rId9"/>
          <a:stretch>
            <a:fillRect/>
          </a:stretch>
        </p:blipFill>
        <p:spPr>
          <a:xfrm>
            <a:off x="727200" y="1391404"/>
            <a:ext cx="7387928" cy="3348530"/>
          </a:xfrm>
          <a:prstGeom prst="rect">
            <a:avLst/>
          </a:prstGeom>
        </p:spPr>
      </p:pic>
      <p:sp>
        <p:nvSpPr>
          <p:cNvPr id="9" name="Slide Number Placeholder 8">
            <a:extLst>
              <a:ext uri="{FF2B5EF4-FFF2-40B4-BE49-F238E27FC236}">
                <a16:creationId xmlns:a16="http://schemas.microsoft.com/office/drawing/2014/main" id="{33957146-603D-4F72-85D0-859686809A8E}"/>
              </a:ext>
            </a:extLst>
          </p:cNvPr>
          <p:cNvSpPr>
            <a:spLocks noGrp="1"/>
          </p:cNvSpPr>
          <p:nvPr>
            <p:ph type="sldNum" sz="quarter" idx="11"/>
          </p:nvPr>
        </p:nvSpPr>
        <p:spPr/>
        <p:txBody>
          <a:bodyPr/>
          <a:lstStyle/>
          <a:p>
            <a:r>
              <a:rPr lang="en-US" noProof="0"/>
              <a:t>Page </a:t>
            </a:r>
            <a:fld id="{733122C9-A0B9-462F-8757-0847AD287B63}" type="slidenum">
              <a:rPr lang="en-US" noProof="0" smtClean="0"/>
              <a:pPr/>
              <a:t>16</a:t>
            </a:fld>
            <a:endParaRPr lang="en-US" noProof="0"/>
          </a:p>
        </p:txBody>
      </p:sp>
    </p:spTree>
    <p:extLst>
      <p:ext uri="{BB962C8B-B14F-4D97-AF65-F5344CB8AC3E}">
        <p14:creationId xmlns:p14="http://schemas.microsoft.com/office/powerpoint/2010/main" val="27438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“Practical” consequences</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sp>
        <p:nvSpPr>
          <p:cNvPr id="32" name="TextBox 31">
            <a:extLst>
              <a:ext uri="{FF2B5EF4-FFF2-40B4-BE49-F238E27FC236}">
                <a16:creationId xmlns:a16="http://schemas.microsoft.com/office/drawing/2014/main" id="{B67EAAF7-3487-4DE6-B105-438109B60795}"/>
              </a:ext>
            </a:extLst>
          </p:cNvPr>
          <p:cNvSpPr txBox="1"/>
          <p:nvPr/>
        </p:nvSpPr>
        <p:spPr>
          <a:xfrm>
            <a:off x="1259632" y="626949"/>
            <a:ext cx="7344816" cy="1384995"/>
          </a:xfrm>
          <a:prstGeom prst="rect">
            <a:avLst/>
          </a:prstGeom>
          <a:noFill/>
        </p:spPr>
        <p:txBody>
          <a:bodyPr wrap="square" rtlCol="0">
            <a:spAutoFit/>
          </a:bodyPr>
          <a:lstStyle/>
          <a:p>
            <a:pPr marL="342900" indent="-342900">
              <a:buAutoNum type="arabicPeriod"/>
            </a:pPr>
            <a:r>
              <a:rPr lang="en-US" sz="1200"/>
              <a:t>Simulated </a:t>
            </a:r>
            <a:r>
              <a:rPr lang="en-US" sz="1200" dirty="0"/>
              <a:t>data are inexpensive: big data can be created</a:t>
            </a:r>
          </a:p>
          <a:p>
            <a:pPr marL="342900" indent="-342900">
              <a:buAutoNum type="arabicPeriod"/>
            </a:pPr>
            <a:r>
              <a:rPr lang="en-US" sz="1200" dirty="0"/>
              <a:t>Used for training NNs:</a:t>
            </a:r>
          </a:p>
          <a:p>
            <a:pPr marL="800100" lvl="1" indent="-342900">
              <a:buFont typeface="Arial" panose="020B0604020202020204" pitchFamily="34" charset="0"/>
              <a:buChar char="•"/>
            </a:pPr>
            <a:r>
              <a:rPr lang="en-US" sz="1200" dirty="0"/>
              <a:t>Solving the inverse problem</a:t>
            </a:r>
          </a:p>
          <a:p>
            <a:pPr marL="800100" lvl="1" indent="-342900">
              <a:buFont typeface="Arial" panose="020B0604020202020204" pitchFamily="34" charset="0"/>
              <a:buChar char="•"/>
            </a:pPr>
            <a:r>
              <a:rPr lang="en-US" sz="1200" dirty="0"/>
              <a:t>Create “fast simulators” (surrogate models)</a:t>
            </a:r>
          </a:p>
          <a:p>
            <a:pPr marL="342900" indent="-342900">
              <a:buAutoNum type="arabicPeriod"/>
            </a:pPr>
            <a:r>
              <a:rPr lang="en-US" sz="1200" dirty="0"/>
              <a:t>Results </a:t>
            </a:r>
            <a:r>
              <a:rPr lang="en-US" sz="1200" i="1" dirty="0"/>
              <a:t>may</a:t>
            </a:r>
            <a:r>
              <a:rPr lang="en-US" sz="1200" dirty="0"/>
              <a:t> be used for in-situ characterization of X-ray lenses</a:t>
            </a:r>
          </a:p>
          <a:p>
            <a:pPr marL="342900" indent="-342900">
              <a:buAutoNum type="arabicPeriod"/>
            </a:pPr>
            <a:r>
              <a:rPr lang="en-US" sz="1200" dirty="0"/>
              <a:t>Does it work with measured data?</a:t>
            </a:r>
          </a:p>
          <a:p>
            <a:pPr marL="800100" lvl="1" indent="-342900">
              <a:buFont typeface="Arial" panose="020B0604020202020204" pitchFamily="34" charset="0"/>
              <a:buChar char="•"/>
            </a:pPr>
            <a:r>
              <a:rPr lang="en-US" sz="1200" dirty="0"/>
              <a:t>Certainly yes, but… it could need some model adjustments or </a:t>
            </a:r>
            <a:r>
              <a:rPr lang="en-US" sz="1200" i="1" dirty="0"/>
              <a:t>fine-tuning</a:t>
            </a:r>
            <a:endParaRPr lang="en-US" sz="1200" dirty="0"/>
          </a:p>
        </p:txBody>
      </p:sp>
      <p:pic>
        <p:nvPicPr>
          <p:cNvPr id="2" name="Picture 1">
            <a:extLst>
              <a:ext uri="{FF2B5EF4-FFF2-40B4-BE49-F238E27FC236}">
                <a16:creationId xmlns:a16="http://schemas.microsoft.com/office/drawing/2014/main" id="{161C04AA-E7BC-4A6E-83E1-E5596D3F4A87}"/>
              </a:ext>
            </a:extLst>
          </p:cNvPr>
          <p:cNvPicPr>
            <a:picLocks noChangeAspect="1"/>
          </p:cNvPicPr>
          <p:nvPr/>
        </p:nvPicPr>
        <p:blipFill>
          <a:blip r:embed="rId2"/>
          <a:stretch>
            <a:fillRect/>
          </a:stretch>
        </p:blipFill>
        <p:spPr>
          <a:xfrm>
            <a:off x="251520" y="2883952"/>
            <a:ext cx="3203993" cy="2137420"/>
          </a:xfrm>
          <a:prstGeom prst="rect">
            <a:avLst/>
          </a:prstGeom>
        </p:spPr>
      </p:pic>
      <p:sp>
        <p:nvSpPr>
          <p:cNvPr id="3" name="TextBox 2">
            <a:extLst>
              <a:ext uri="{FF2B5EF4-FFF2-40B4-BE49-F238E27FC236}">
                <a16:creationId xmlns:a16="http://schemas.microsoft.com/office/drawing/2014/main" id="{F0FFC524-7C89-4775-9DAD-DC8FF04E2202}"/>
              </a:ext>
            </a:extLst>
          </p:cNvPr>
          <p:cNvSpPr txBox="1"/>
          <p:nvPr/>
        </p:nvSpPr>
        <p:spPr>
          <a:xfrm>
            <a:off x="3455295" y="2660073"/>
            <a:ext cx="5585076" cy="3046988"/>
          </a:xfrm>
          <a:prstGeom prst="rect">
            <a:avLst/>
          </a:prstGeom>
          <a:noFill/>
        </p:spPr>
        <p:txBody>
          <a:bodyPr wrap="square" rtlCol="0">
            <a:spAutoFit/>
          </a:bodyPr>
          <a:lstStyle/>
          <a:p>
            <a:r>
              <a:rPr lang="en-US" sz="2400" dirty="0"/>
              <a:t>ID11 watchdog: </a:t>
            </a:r>
            <a:br>
              <a:rPr lang="en-US" sz="2400" dirty="0"/>
            </a:br>
            <a:r>
              <a:rPr lang="en-US" sz="2400" dirty="0"/>
              <a:t>Defend monochromators against users</a:t>
            </a:r>
          </a:p>
          <a:p>
            <a:endParaRPr lang="en-US" dirty="0"/>
          </a:p>
          <a:p>
            <a:r>
              <a:rPr lang="en-US" dirty="0"/>
              <a:t>Continuous monitoring (encoders and switches) and the ability to intervene (close shutter) when something goes wrong (user mistake, risk for the mono).</a:t>
            </a:r>
          </a:p>
          <a:p>
            <a:pPr marL="285750" indent="-285750">
              <a:buFont typeface="Arial" panose="020B0604020202020204" pitchFamily="34" charset="0"/>
              <a:buChar char="•"/>
            </a:pPr>
            <a:r>
              <a:rPr lang="en-US" sz="1600" dirty="0"/>
              <a:t>Would the “logic” require a calculation? </a:t>
            </a:r>
          </a:p>
          <a:p>
            <a:pPr marL="285750" indent="-285750">
              <a:buFont typeface="Arial" panose="020B0604020202020204" pitchFamily="34" charset="0"/>
              <a:buChar char="•"/>
            </a:pPr>
            <a:r>
              <a:rPr lang="en-US" sz="1600" dirty="0"/>
              <a:t>May a complex calculation be accurately replaced by a surrogate model?</a:t>
            </a:r>
            <a:endParaRPr lang="en-GB" sz="1600" dirty="0"/>
          </a:p>
        </p:txBody>
      </p:sp>
      <p:sp>
        <p:nvSpPr>
          <p:cNvPr id="4" name="Slide Number Placeholder 3">
            <a:extLst>
              <a:ext uri="{FF2B5EF4-FFF2-40B4-BE49-F238E27FC236}">
                <a16:creationId xmlns:a16="http://schemas.microsoft.com/office/drawing/2014/main" id="{F79D6D12-A71E-4F7D-BDF8-CFF27603A1F3}"/>
              </a:ext>
            </a:extLst>
          </p:cNvPr>
          <p:cNvSpPr>
            <a:spLocks noGrp="1"/>
          </p:cNvSpPr>
          <p:nvPr>
            <p:ph type="sldNum" sz="quarter" idx="11"/>
          </p:nvPr>
        </p:nvSpPr>
        <p:spPr/>
        <p:txBody>
          <a:bodyPr/>
          <a:lstStyle/>
          <a:p>
            <a:r>
              <a:rPr lang="en-US" noProof="0"/>
              <a:t>Page </a:t>
            </a:r>
            <a:fld id="{733122C9-A0B9-462F-8757-0847AD287B63}" type="slidenum">
              <a:rPr lang="en-US" noProof="0" smtClean="0"/>
              <a:pPr/>
              <a:t>17</a:t>
            </a:fld>
            <a:endParaRPr lang="en-US" noProof="0"/>
          </a:p>
        </p:txBody>
      </p:sp>
    </p:spTree>
    <p:extLst>
      <p:ext uri="{BB962C8B-B14F-4D97-AF65-F5344CB8AC3E}">
        <p14:creationId xmlns:p14="http://schemas.microsoft.com/office/powerpoint/2010/main" val="273861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Can A.I. be creative? (e.g. can it produce art?)</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endParaRPr lang="en-US" noProof="0" dirty="0"/>
          </a:p>
        </p:txBody>
      </p:sp>
      <p:pic>
        <p:nvPicPr>
          <p:cNvPr id="4" name="Picture 3">
            <a:hlinkClick r:id="rId2"/>
            <a:extLst>
              <a:ext uri="{FF2B5EF4-FFF2-40B4-BE49-F238E27FC236}">
                <a16:creationId xmlns:a16="http://schemas.microsoft.com/office/drawing/2014/main" id="{924E7CD9-22F0-4BA1-8838-091669429492}"/>
              </a:ext>
            </a:extLst>
          </p:cNvPr>
          <p:cNvPicPr>
            <a:picLocks noChangeAspect="1"/>
          </p:cNvPicPr>
          <p:nvPr/>
        </p:nvPicPr>
        <p:blipFill>
          <a:blip r:embed="rId3"/>
          <a:stretch>
            <a:fillRect/>
          </a:stretch>
        </p:blipFill>
        <p:spPr>
          <a:xfrm>
            <a:off x="6291865" y="1441059"/>
            <a:ext cx="2320716" cy="900113"/>
          </a:xfrm>
          <a:prstGeom prst="rect">
            <a:avLst/>
          </a:prstGeom>
        </p:spPr>
      </p:pic>
      <p:sp>
        <p:nvSpPr>
          <p:cNvPr id="9" name="Rectangle 8">
            <a:extLst>
              <a:ext uri="{FF2B5EF4-FFF2-40B4-BE49-F238E27FC236}">
                <a16:creationId xmlns:a16="http://schemas.microsoft.com/office/drawing/2014/main" id="{AE52E401-D927-430C-BB44-973BC42F9CDF}"/>
              </a:ext>
            </a:extLst>
          </p:cNvPr>
          <p:cNvSpPr/>
          <p:nvPr/>
        </p:nvSpPr>
        <p:spPr>
          <a:xfrm>
            <a:off x="487836" y="825008"/>
            <a:ext cx="2880319" cy="1281120"/>
          </a:xfrm>
          <a:prstGeom prst="rect">
            <a:avLst/>
          </a:prstGeom>
        </p:spPr>
        <p:txBody>
          <a:bodyPr wrap="square">
            <a:spAutoFit/>
          </a:bodyPr>
          <a:lstStyle/>
          <a:p>
            <a:br>
              <a:rPr lang="en-US" sz="1100" dirty="0">
                <a:latin typeface="Times New Roman" panose="02020603050405020304" pitchFamily="18" charset="0"/>
                <a:cs typeface="Times New Roman" panose="02020603050405020304" pitchFamily="18" charset="0"/>
              </a:rPr>
            </a:br>
            <a:r>
              <a:rPr lang="en-US" sz="1100" dirty="0">
                <a:solidFill>
                  <a:srgbClr val="FF0000"/>
                </a:solidFill>
                <a:latin typeface="Times New Roman" panose="02020603050405020304" pitchFamily="18" charset="0"/>
                <a:cs typeface="Times New Roman" panose="02020603050405020304" pitchFamily="18" charset="0"/>
              </a:rPr>
              <a:t>So next time you see that light so bright,</a:t>
            </a:r>
            <a:br>
              <a:rPr lang="en-US" sz="1100" dirty="0">
                <a:solidFill>
                  <a:srgbClr val="FF0000"/>
                </a:solidFill>
                <a:latin typeface="Times New Roman" panose="02020603050405020304" pitchFamily="18" charset="0"/>
                <a:cs typeface="Times New Roman" panose="02020603050405020304" pitchFamily="18" charset="0"/>
              </a:rPr>
            </a:br>
            <a:r>
              <a:rPr lang="en-US" sz="1100" dirty="0">
                <a:solidFill>
                  <a:srgbClr val="FF0000"/>
                </a:solidFill>
                <a:latin typeface="Times New Roman" panose="02020603050405020304" pitchFamily="18" charset="0"/>
                <a:cs typeface="Times New Roman" panose="02020603050405020304" pitchFamily="18" charset="0"/>
              </a:rPr>
              <a:t>Know there's science </a:t>
            </a:r>
            <a:r>
              <a:rPr lang="en-US" sz="1100" dirty="0" err="1">
                <a:solidFill>
                  <a:srgbClr val="FF0000"/>
                </a:solidFill>
                <a:latin typeface="Times New Roman" panose="02020603050405020304" pitchFamily="18" charset="0"/>
                <a:cs typeface="Times New Roman" panose="02020603050405020304" pitchFamily="18" charset="0"/>
              </a:rPr>
              <a:t>keepin</a:t>
            </a:r>
            <a:r>
              <a:rPr lang="en-US" sz="1100" dirty="0">
                <a:solidFill>
                  <a:srgbClr val="FF0000"/>
                </a:solidFill>
                <a:latin typeface="Times New Roman" panose="02020603050405020304" pitchFamily="18" charset="0"/>
                <a:cs typeface="Times New Roman" panose="02020603050405020304" pitchFamily="18" charset="0"/>
              </a:rPr>
              <a:t>’ it tight.</a:t>
            </a:r>
            <a:br>
              <a:rPr lang="en-US" sz="1100" dirty="0">
                <a:solidFill>
                  <a:srgbClr val="FF0000"/>
                </a:solidFill>
                <a:latin typeface="Times New Roman" panose="02020603050405020304" pitchFamily="18" charset="0"/>
                <a:cs typeface="Times New Roman" panose="02020603050405020304" pitchFamily="18" charset="0"/>
              </a:rPr>
            </a:br>
            <a:r>
              <a:rPr lang="en-US" sz="1100" dirty="0">
                <a:solidFill>
                  <a:srgbClr val="FF0000"/>
                </a:solidFill>
                <a:latin typeface="Times New Roman" panose="02020603050405020304" pitchFamily="18" charset="0"/>
                <a:cs typeface="Times New Roman" panose="02020603050405020304" pitchFamily="18" charset="0"/>
              </a:rPr>
              <a:t>Beamline flow, yeah, we keep it supreme,</a:t>
            </a:r>
            <a:br>
              <a:rPr lang="en-US" sz="1100" dirty="0">
                <a:solidFill>
                  <a:srgbClr val="FF0000"/>
                </a:solidFill>
                <a:latin typeface="Times New Roman" panose="02020603050405020304" pitchFamily="18" charset="0"/>
                <a:cs typeface="Times New Roman" panose="02020603050405020304" pitchFamily="18" charset="0"/>
              </a:rPr>
            </a:br>
            <a:r>
              <a:rPr lang="en-US" sz="1100" dirty="0" err="1">
                <a:solidFill>
                  <a:srgbClr val="FF0000"/>
                </a:solidFill>
                <a:latin typeface="Times New Roman" panose="02020603050405020304" pitchFamily="18" charset="0"/>
                <a:cs typeface="Times New Roman" panose="02020603050405020304" pitchFamily="18" charset="0"/>
              </a:rPr>
              <a:t>Runnin</a:t>
            </a:r>
            <a:r>
              <a:rPr lang="en-US" sz="1100" dirty="0">
                <a:solidFill>
                  <a:srgbClr val="FF0000"/>
                </a:solidFill>
                <a:latin typeface="Times New Roman" panose="02020603050405020304" pitchFamily="18" charset="0"/>
                <a:cs typeface="Times New Roman" panose="02020603050405020304" pitchFamily="18" charset="0"/>
              </a:rPr>
              <a:t>’ experiments, </a:t>
            </a:r>
            <a:r>
              <a:rPr lang="en-US" sz="1100" dirty="0" err="1">
                <a:solidFill>
                  <a:srgbClr val="FF0000"/>
                </a:solidFill>
                <a:latin typeface="Times New Roman" panose="02020603050405020304" pitchFamily="18" charset="0"/>
                <a:cs typeface="Times New Roman" panose="02020603050405020304" pitchFamily="18" charset="0"/>
              </a:rPr>
              <a:t>livin</a:t>
            </a:r>
            <a:r>
              <a:rPr lang="en-US" sz="1100" dirty="0">
                <a:solidFill>
                  <a:srgbClr val="FF0000"/>
                </a:solidFill>
                <a:latin typeface="Times New Roman" panose="02020603050405020304" pitchFamily="18" charset="0"/>
                <a:cs typeface="Times New Roman" panose="02020603050405020304" pitchFamily="18" charset="0"/>
              </a:rPr>
              <a:t>’ the dream.</a:t>
            </a:r>
            <a:r>
              <a:rPr lang="en-US" sz="1100" dirty="0">
                <a:latin typeface="Times New Roman" panose="02020603050405020304" pitchFamily="18" charset="0"/>
                <a:cs typeface="Times New Roman" panose="02020603050405020304" pitchFamily="18" charset="0"/>
              </a:rPr>
              <a:t> 🚀🎤🔥</a:t>
            </a:r>
          </a:p>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24EE9B8-3D0A-4B48-848F-0B138546E1D5}"/>
              </a:ext>
            </a:extLst>
          </p:cNvPr>
          <p:cNvSpPr txBox="1"/>
          <p:nvPr/>
        </p:nvSpPr>
        <p:spPr>
          <a:xfrm>
            <a:off x="19515" y="998982"/>
            <a:ext cx="3765518" cy="3600986"/>
          </a:xfrm>
          <a:prstGeom prst="rect">
            <a:avLst/>
          </a:prstGeom>
          <a:solidFill>
            <a:schemeClr val="bg1"/>
          </a:solidFill>
        </p:spPr>
        <p:txBody>
          <a:bodyPr wrap="none" rtlCol="0">
            <a:spAutoFit/>
          </a:bodyPr>
          <a:lstStyle/>
          <a:p>
            <a:pPr algn="ctr"/>
            <a:r>
              <a:rPr lang="en-US" sz="1200" b="1" dirty="0"/>
              <a:t>The Synchrotron's Light</a:t>
            </a:r>
          </a:p>
          <a:p>
            <a:pPr algn="ctr"/>
            <a:endParaRPr lang="en-US" sz="1200" dirty="0"/>
          </a:p>
          <a:p>
            <a:pPr algn="ctr"/>
            <a:r>
              <a:rPr lang="en-US" sz="1200" dirty="0"/>
              <a:t>In Grenoble’s valley, where the keen minds meet,</a:t>
            </a:r>
            <a:br>
              <a:rPr lang="en-US" sz="1200" dirty="0"/>
            </a:br>
            <a:r>
              <a:rPr lang="en-US" sz="1200" dirty="0"/>
              <a:t>A giant ring of might and precision turns,</a:t>
            </a:r>
            <a:br>
              <a:rPr lang="en-US" sz="1200" dirty="0"/>
            </a:br>
            <a:r>
              <a:rPr lang="en-US" sz="1200" dirty="0"/>
              <a:t>Where electrons race with velocity fleet,</a:t>
            </a:r>
            <a:br>
              <a:rPr lang="en-US" sz="1200" dirty="0"/>
            </a:br>
            <a:r>
              <a:rPr lang="en-US" sz="1200" dirty="0"/>
              <a:t>And out of circling speed, bright brilliance burns.</a:t>
            </a:r>
          </a:p>
          <a:p>
            <a:pPr algn="ctr"/>
            <a:br>
              <a:rPr lang="en-US" sz="1200" dirty="0"/>
            </a:br>
            <a:r>
              <a:rPr lang="en-US" sz="1200" dirty="0"/>
              <a:t>A light beyond all lights, an X-ray beam,</a:t>
            </a:r>
            <a:br>
              <a:rPr lang="en-US" sz="1200" dirty="0"/>
            </a:br>
            <a:r>
              <a:rPr lang="en-US" sz="1200" dirty="0"/>
              <a:t>That cuts through matter’s most entangled schemes,</a:t>
            </a:r>
            <a:br>
              <a:rPr lang="en-US" sz="1200" dirty="0"/>
            </a:br>
            <a:r>
              <a:rPr lang="en-US" sz="1200" dirty="0"/>
              <a:t>Reveals the cell, the protein, and the dream,</a:t>
            </a:r>
            <a:br>
              <a:rPr lang="en-US" sz="1200" dirty="0"/>
            </a:br>
            <a:r>
              <a:rPr lang="en-US" sz="1200" dirty="0"/>
              <a:t>And fills the researcher’s waking hours with themes.</a:t>
            </a:r>
          </a:p>
          <a:p>
            <a:pPr algn="ctr"/>
            <a:br>
              <a:rPr lang="en-US" sz="1200" dirty="0"/>
            </a:br>
            <a:r>
              <a:rPr lang="en-US" sz="1200" dirty="0"/>
              <a:t>From ancient scrolls that Vesuvius concealed,</a:t>
            </a:r>
            <a:br>
              <a:rPr lang="en-US" sz="1200" dirty="0"/>
            </a:br>
            <a:r>
              <a:rPr lang="en-US" sz="1200" dirty="0"/>
              <a:t>To virus forms that plagued the human lung,</a:t>
            </a:r>
            <a:br>
              <a:rPr lang="en-US" sz="1200" dirty="0"/>
            </a:br>
            <a:r>
              <a:rPr lang="en-US" sz="1200" dirty="0"/>
              <a:t>Your rays make visible what was concealed,</a:t>
            </a:r>
          </a:p>
          <a:p>
            <a:pPr algn="ctr"/>
            <a:br>
              <a:rPr lang="en-US" sz="1200" dirty="0"/>
            </a:br>
            <a:r>
              <a:rPr lang="en-US" sz="1200" dirty="0"/>
              <a:t>In every spectrum, every wavelength, strung.</a:t>
            </a:r>
          </a:p>
          <a:p>
            <a:pPr algn="ctr"/>
            <a:r>
              <a:rPr lang="en-US" sz="1200" dirty="0"/>
              <a:t>So shine on, vast machine of human grace,</a:t>
            </a:r>
            <a:br>
              <a:rPr lang="en-US" sz="1200" dirty="0"/>
            </a:br>
            <a:r>
              <a:rPr lang="en-US" sz="1200" dirty="0"/>
              <a:t>That we may see the world’s uncharted face.</a:t>
            </a:r>
          </a:p>
        </p:txBody>
      </p:sp>
      <p:sp>
        <p:nvSpPr>
          <p:cNvPr id="10" name="TextBox 9">
            <a:extLst>
              <a:ext uri="{FF2B5EF4-FFF2-40B4-BE49-F238E27FC236}">
                <a16:creationId xmlns:a16="http://schemas.microsoft.com/office/drawing/2014/main" id="{721E2F33-390A-4E8C-BACE-9FB8FCFD8FC1}"/>
              </a:ext>
            </a:extLst>
          </p:cNvPr>
          <p:cNvSpPr txBox="1"/>
          <p:nvPr/>
        </p:nvSpPr>
        <p:spPr>
          <a:xfrm>
            <a:off x="971600" y="671924"/>
            <a:ext cx="1424621" cy="369332"/>
          </a:xfrm>
          <a:prstGeom prst="rect">
            <a:avLst/>
          </a:prstGeom>
          <a:noFill/>
        </p:spPr>
        <p:txBody>
          <a:bodyPr wrap="none" rtlCol="0">
            <a:spAutoFit/>
          </a:bodyPr>
          <a:lstStyle/>
          <a:p>
            <a:r>
              <a:rPr lang="en-US" dirty="0"/>
              <a:t>Naively, Yes</a:t>
            </a:r>
            <a:endParaRPr lang="en-GB" dirty="0"/>
          </a:p>
        </p:txBody>
      </p:sp>
      <p:sp>
        <p:nvSpPr>
          <p:cNvPr id="12" name="TextBox 11">
            <a:extLst>
              <a:ext uri="{FF2B5EF4-FFF2-40B4-BE49-F238E27FC236}">
                <a16:creationId xmlns:a16="http://schemas.microsoft.com/office/drawing/2014/main" id="{F4669B44-60B8-4EA4-84E9-50727D438FA8}"/>
              </a:ext>
            </a:extLst>
          </p:cNvPr>
          <p:cNvSpPr txBox="1"/>
          <p:nvPr/>
        </p:nvSpPr>
        <p:spPr>
          <a:xfrm>
            <a:off x="3858125" y="671924"/>
            <a:ext cx="1882986" cy="369332"/>
          </a:xfrm>
          <a:prstGeom prst="rect">
            <a:avLst/>
          </a:prstGeom>
          <a:noFill/>
        </p:spPr>
        <p:txBody>
          <a:bodyPr wrap="square" rtlCol="0">
            <a:spAutoFit/>
          </a:bodyPr>
          <a:lstStyle/>
          <a:p>
            <a:r>
              <a:rPr lang="en-US" dirty="0"/>
              <a:t>Reasonably, No                     </a:t>
            </a:r>
            <a:endParaRPr lang="en-GB" dirty="0"/>
          </a:p>
        </p:txBody>
      </p:sp>
      <p:sp>
        <p:nvSpPr>
          <p:cNvPr id="13" name="TextBox 12">
            <a:extLst>
              <a:ext uri="{FF2B5EF4-FFF2-40B4-BE49-F238E27FC236}">
                <a16:creationId xmlns:a16="http://schemas.microsoft.com/office/drawing/2014/main" id="{20D56413-6899-43B1-94CA-80510337BAE3}"/>
              </a:ext>
            </a:extLst>
          </p:cNvPr>
          <p:cNvSpPr txBox="1"/>
          <p:nvPr/>
        </p:nvSpPr>
        <p:spPr>
          <a:xfrm>
            <a:off x="5993811" y="706515"/>
            <a:ext cx="3082895" cy="646331"/>
          </a:xfrm>
          <a:prstGeom prst="rect">
            <a:avLst/>
          </a:prstGeom>
          <a:noFill/>
        </p:spPr>
        <p:txBody>
          <a:bodyPr wrap="none" rtlCol="0">
            <a:spAutoFit/>
          </a:bodyPr>
          <a:lstStyle/>
          <a:p>
            <a:pPr algn="ctr"/>
            <a:r>
              <a:rPr lang="en-US" dirty="0"/>
              <a:t>But… errors, or stupidities…</a:t>
            </a:r>
          </a:p>
          <a:p>
            <a:pPr algn="ctr"/>
            <a:r>
              <a:rPr lang="en-US" dirty="0"/>
              <a:t>can be profitable?</a:t>
            </a:r>
            <a:endParaRPr lang="en-GB" dirty="0"/>
          </a:p>
        </p:txBody>
      </p:sp>
      <p:sp>
        <p:nvSpPr>
          <p:cNvPr id="18" name="TextBox 17">
            <a:extLst>
              <a:ext uri="{FF2B5EF4-FFF2-40B4-BE49-F238E27FC236}">
                <a16:creationId xmlns:a16="http://schemas.microsoft.com/office/drawing/2014/main" id="{68A2B9CB-1550-4904-A88B-B9017C56F469}"/>
              </a:ext>
            </a:extLst>
          </p:cNvPr>
          <p:cNvSpPr txBox="1"/>
          <p:nvPr/>
        </p:nvSpPr>
        <p:spPr>
          <a:xfrm>
            <a:off x="4505276" y="1732562"/>
            <a:ext cx="184731" cy="369332"/>
          </a:xfrm>
          <a:prstGeom prst="rect">
            <a:avLst/>
          </a:prstGeom>
          <a:noFill/>
        </p:spPr>
        <p:txBody>
          <a:bodyPr wrap="none" rtlCol="0">
            <a:spAutoFit/>
          </a:bodyPr>
          <a:lstStyle/>
          <a:p>
            <a:endParaRPr lang="en-GB" dirty="0"/>
          </a:p>
        </p:txBody>
      </p:sp>
      <p:sp>
        <p:nvSpPr>
          <p:cNvPr id="19" name="TextBox 18">
            <a:extLst>
              <a:ext uri="{FF2B5EF4-FFF2-40B4-BE49-F238E27FC236}">
                <a16:creationId xmlns:a16="http://schemas.microsoft.com/office/drawing/2014/main" id="{B9A30855-14CC-4FE8-8A91-6B2CFC15EFF6}"/>
              </a:ext>
            </a:extLst>
          </p:cNvPr>
          <p:cNvSpPr txBox="1"/>
          <p:nvPr/>
        </p:nvSpPr>
        <p:spPr>
          <a:xfrm>
            <a:off x="6101270" y="2646339"/>
            <a:ext cx="2719202" cy="2400657"/>
          </a:xfrm>
          <a:prstGeom prst="rect">
            <a:avLst/>
          </a:prstGeom>
          <a:noFill/>
        </p:spPr>
        <p:txBody>
          <a:bodyPr wrap="square" rtlCol="0">
            <a:spAutoFit/>
          </a:bodyPr>
          <a:lstStyle/>
          <a:p>
            <a:pPr algn="ctr"/>
            <a:r>
              <a:rPr lang="en-US" sz="1000" dirty="0"/>
              <a:t>Now, A.I. hallucinations are reinvigorating the creative side of science. They speed the process by which scientists and inventors dream up new ideas and test them to see if reality concurs</a:t>
            </a:r>
            <a:r>
              <a:rPr lang="en-US" sz="1000" b="1" dirty="0"/>
              <a:t>. It’s the scientific method — only supercharged. </a:t>
            </a:r>
            <a:r>
              <a:rPr lang="en-US" sz="1000" dirty="0"/>
              <a:t>What once took years can now be done in days, hours and minutes. </a:t>
            </a:r>
            <a:r>
              <a:rPr lang="en-US" sz="1000" b="1" dirty="0"/>
              <a:t>In some cases, the accelerated cycles of inquiry help scientists open new frontiers.</a:t>
            </a:r>
            <a:r>
              <a:rPr lang="en-US" sz="1000" dirty="0"/>
              <a:t> “We’re exploring,” said James J. Collins, an M.I.T. professor who recently praised hallucinations for speeding his research into novel antibiotics. “We’re asking the models to come up with completely new molecules.”</a:t>
            </a:r>
            <a:endParaRPr lang="en-GB" sz="1000" dirty="0"/>
          </a:p>
        </p:txBody>
      </p:sp>
      <p:pic>
        <p:nvPicPr>
          <p:cNvPr id="2" name="Picture 1">
            <a:hlinkClick r:id="rId4"/>
            <a:extLst>
              <a:ext uri="{FF2B5EF4-FFF2-40B4-BE49-F238E27FC236}">
                <a16:creationId xmlns:a16="http://schemas.microsoft.com/office/drawing/2014/main" id="{D9A2830C-74A6-4782-AA1F-5E4B305C5588}"/>
              </a:ext>
            </a:extLst>
          </p:cNvPr>
          <p:cNvPicPr>
            <a:picLocks noChangeAspect="1"/>
          </p:cNvPicPr>
          <p:nvPr/>
        </p:nvPicPr>
        <p:blipFill>
          <a:blip r:embed="rId5"/>
          <a:stretch>
            <a:fillRect/>
          </a:stretch>
        </p:blipFill>
        <p:spPr>
          <a:xfrm>
            <a:off x="3880064" y="1029680"/>
            <a:ext cx="1735385" cy="1867835"/>
          </a:xfrm>
          <a:prstGeom prst="rect">
            <a:avLst/>
          </a:prstGeom>
        </p:spPr>
      </p:pic>
      <p:sp>
        <p:nvSpPr>
          <p:cNvPr id="17" name="TextBox 16">
            <a:extLst>
              <a:ext uri="{FF2B5EF4-FFF2-40B4-BE49-F238E27FC236}">
                <a16:creationId xmlns:a16="http://schemas.microsoft.com/office/drawing/2014/main" id="{82EA4B4A-870B-4DE8-B8B6-F520D8693254}"/>
              </a:ext>
            </a:extLst>
          </p:cNvPr>
          <p:cNvSpPr txBox="1"/>
          <p:nvPr/>
        </p:nvSpPr>
        <p:spPr>
          <a:xfrm>
            <a:off x="3690001" y="2473927"/>
            <a:ext cx="2243145" cy="2800767"/>
          </a:xfrm>
          <a:prstGeom prst="rect">
            <a:avLst/>
          </a:prstGeom>
          <a:solidFill>
            <a:schemeClr val="bg1"/>
          </a:solidFill>
        </p:spPr>
        <p:txBody>
          <a:bodyPr wrap="square" rtlCol="0">
            <a:spAutoFit/>
          </a:bodyPr>
          <a:lstStyle/>
          <a:p>
            <a:pPr algn="ctr"/>
            <a:r>
              <a:rPr lang="en-US" sz="1100" dirty="0"/>
              <a:t>However useful these programs may be in some narrow domains</a:t>
            </a:r>
            <a:r>
              <a:rPr lang="en-US" sz="1100" b="1" dirty="0"/>
              <a:t> </a:t>
            </a:r>
            <a:r>
              <a:rPr lang="en-US" sz="1100" b="1" dirty="0">
                <a:solidFill>
                  <a:srgbClr val="34C6FC"/>
                </a:solidFill>
              </a:rPr>
              <a:t>(they can be helpful in computer programming, for example, or in suggesting rhymes for light verse),</a:t>
            </a:r>
            <a:r>
              <a:rPr lang="en-US" sz="1100" dirty="0">
                <a:solidFill>
                  <a:srgbClr val="34C6FC"/>
                </a:solidFill>
              </a:rPr>
              <a:t> </a:t>
            </a:r>
            <a:r>
              <a:rPr lang="en-US" sz="1100" b="1" dirty="0">
                <a:solidFill>
                  <a:srgbClr val="34C6FC"/>
                </a:solidFill>
              </a:rPr>
              <a:t>we know from the science of linguistics and the philosophy of knowledge that they differ profoundly from how humans reason and use language. These differences place significant limitations on what these programs can do</a:t>
            </a:r>
            <a:r>
              <a:rPr lang="en-US" sz="1100" dirty="0">
                <a:solidFill>
                  <a:srgbClr val="34C6FC"/>
                </a:solidFill>
              </a:rPr>
              <a:t>, </a:t>
            </a:r>
            <a:r>
              <a:rPr lang="en-US" sz="1100" dirty="0"/>
              <a:t>encoding them with ineradicable defects.</a:t>
            </a:r>
            <a:endParaRPr lang="en-GB" sz="1100" dirty="0"/>
          </a:p>
        </p:txBody>
      </p:sp>
      <p:sp>
        <p:nvSpPr>
          <p:cNvPr id="3" name="Slide Number Placeholder 2">
            <a:extLst>
              <a:ext uri="{FF2B5EF4-FFF2-40B4-BE49-F238E27FC236}">
                <a16:creationId xmlns:a16="http://schemas.microsoft.com/office/drawing/2014/main" id="{CE7CE3EC-E53C-42A1-9CE5-C7D78E125753}"/>
              </a:ext>
            </a:extLst>
          </p:cNvPr>
          <p:cNvSpPr>
            <a:spLocks noGrp="1"/>
          </p:cNvSpPr>
          <p:nvPr>
            <p:ph type="sldNum" sz="quarter" idx="11"/>
          </p:nvPr>
        </p:nvSpPr>
        <p:spPr/>
        <p:txBody>
          <a:bodyPr/>
          <a:lstStyle/>
          <a:p>
            <a:r>
              <a:rPr lang="en-US" noProof="0"/>
              <a:t>Page </a:t>
            </a:r>
            <a:fld id="{733122C9-A0B9-462F-8757-0847AD287B63}" type="slidenum">
              <a:rPr lang="en-US" noProof="0" smtClean="0"/>
              <a:pPr/>
              <a:t>18</a:t>
            </a:fld>
            <a:endParaRPr lang="en-US" noProof="0"/>
          </a:p>
        </p:txBody>
      </p:sp>
    </p:spTree>
    <p:extLst>
      <p:ext uri="{BB962C8B-B14F-4D97-AF65-F5344CB8AC3E}">
        <p14:creationId xmlns:p14="http://schemas.microsoft.com/office/powerpoint/2010/main" val="398229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0" grpId="0"/>
      <p:bldP spid="12" grpId="0"/>
      <p:bldP spid="13" grpId="0"/>
      <p:bldP spid="19"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55827" y="4508149"/>
            <a:ext cx="2223004" cy="502766"/>
          </a:xfrm>
          <a:prstGeom prst="rect">
            <a:avLst/>
          </a:prstGeom>
          <a:noFill/>
          <a:ln>
            <a:noFill/>
          </a:ln>
        </p:spPr>
        <p:txBody>
          <a:bodyPr wrap="square" rtlCol="0">
            <a:spAutoFit/>
          </a:bodyPr>
          <a:lstStyle/>
          <a:p>
            <a:pPr algn="ctr"/>
            <a:r>
              <a:rPr lang="en-US" sz="2667" b="1" dirty="0">
                <a:solidFill>
                  <a:srgbClr val="002060"/>
                </a:solidFill>
              </a:rPr>
              <a:t>Thank you!</a:t>
            </a:r>
          </a:p>
        </p:txBody>
      </p:sp>
      <p:sp>
        <p:nvSpPr>
          <p:cNvPr id="11" name="Title 1"/>
          <p:cNvSpPr>
            <a:spLocks noGrp="1"/>
          </p:cNvSpPr>
          <p:nvPr>
            <p:ph type="title"/>
          </p:nvPr>
        </p:nvSpPr>
        <p:spPr>
          <a:xfrm>
            <a:off x="1346079" y="86785"/>
            <a:ext cx="6864000" cy="414000"/>
          </a:xfrm>
          <a:solidFill>
            <a:schemeClr val="bg1"/>
          </a:solidFill>
          <a:ln>
            <a:solidFill>
              <a:schemeClr val="bg1"/>
            </a:solidFill>
          </a:ln>
        </p:spPr>
        <p:txBody>
          <a:bodyPr/>
          <a:lstStyle/>
          <a:p>
            <a:endParaRPr lang="en-GB" dirty="0"/>
          </a:p>
        </p:txBody>
      </p:sp>
      <p:sp>
        <p:nvSpPr>
          <p:cNvPr id="2" name="Marcador de pie de página 1"/>
          <p:cNvSpPr>
            <a:spLocks noGrp="1"/>
          </p:cNvSpPr>
          <p:nvPr>
            <p:ph type="ftr" sz="quarter" idx="16"/>
          </p:nvPr>
        </p:nvSpPr>
        <p:spPr/>
        <p:txBody>
          <a:bodyPr/>
          <a:lstStyle/>
          <a:p>
            <a:r>
              <a:rPr lang="en-US" sz="833"/>
              <a:t>ISDD Day Out | 24/10/2025 | M. Sanchez del Rio</a:t>
            </a:r>
            <a:endParaRPr lang="fr-FR" sz="833" dirty="0"/>
          </a:p>
        </p:txBody>
      </p:sp>
      <p:sp>
        <p:nvSpPr>
          <p:cNvPr id="10" name="TextBox 9">
            <a:extLst>
              <a:ext uri="{FF2B5EF4-FFF2-40B4-BE49-F238E27FC236}">
                <a16:creationId xmlns:a16="http://schemas.microsoft.com/office/drawing/2014/main" id="{46D982C1-5BA6-4380-BEAE-8DE3832C065C}"/>
              </a:ext>
            </a:extLst>
          </p:cNvPr>
          <p:cNvSpPr txBox="1"/>
          <p:nvPr/>
        </p:nvSpPr>
        <p:spPr>
          <a:xfrm>
            <a:off x="2627784" y="3241347"/>
            <a:ext cx="4680520" cy="1200329"/>
          </a:xfrm>
          <a:prstGeom prst="rect">
            <a:avLst/>
          </a:prstGeom>
          <a:noFill/>
        </p:spPr>
        <p:txBody>
          <a:bodyPr wrap="square" rtlCol="0">
            <a:spAutoFit/>
          </a:bodyPr>
          <a:lstStyle/>
          <a:p>
            <a:pPr algn="ctr"/>
            <a:r>
              <a:rPr lang="en-US" b="1" dirty="0"/>
              <a:t>I DON'T KNOW IF I'M MORE WORRIED</a:t>
            </a:r>
            <a:br>
              <a:rPr lang="en-US" b="1" dirty="0"/>
            </a:br>
            <a:r>
              <a:rPr lang="en-US" b="1" dirty="0"/>
              <a:t>ABOUT ARTIFICIAL INTELLIGENCE</a:t>
            </a:r>
            <a:br>
              <a:rPr lang="en-US" b="1" dirty="0"/>
            </a:br>
            <a:r>
              <a:rPr lang="en-US" b="1" dirty="0"/>
              <a:t>OR ABOUT NATURAL STUPIDITY</a:t>
            </a:r>
            <a:endParaRPr lang="en-US" dirty="0"/>
          </a:p>
          <a:p>
            <a:endParaRPr lang="en-GB" dirty="0"/>
          </a:p>
        </p:txBody>
      </p:sp>
      <p:pic>
        <p:nvPicPr>
          <p:cNvPr id="5" name="Picture 4">
            <a:extLst>
              <a:ext uri="{FF2B5EF4-FFF2-40B4-BE49-F238E27FC236}">
                <a16:creationId xmlns:a16="http://schemas.microsoft.com/office/drawing/2014/main" id="{784F8B0E-F9CC-462D-B178-217F20C3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194" y="147035"/>
            <a:ext cx="3050864" cy="3027839"/>
          </a:xfrm>
          <a:prstGeom prst="rect">
            <a:avLst/>
          </a:prstGeom>
        </p:spPr>
      </p:pic>
      <p:sp>
        <p:nvSpPr>
          <p:cNvPr id="6" name="Slide Number Placeholder 5">
            <a:extLst>
              <a:ext uri="{FF2B5EF4-FFF2-40B4-BE49-F238E27FC236}">
                <a16:creationId xmlns:a16="http://schemas.microsoft.com/office/drawing/2014/main" id="{1908F4AD-F835-4894-A7DB-29D641826E8F}"/>
              </a:ext>
            </a:extLst>
          </p:cNvPr>
          <p:cNvSpPr>
            <a:spLocks noGrp="1"/>
          </p:cNvSpPr>
          <p:nvPr>
            <p:ph type="sldNum" sz="quarter" idx="15"/>
          </p:nvPr>
        </p:nvSpPr>
        <p:spPr/>
        <p:txBody>
          <a:bodyPr/>
          <a:lstStyle/>
          <a:p>
            <a:r>
              <a:rPr lang="en-US" noProof="0"/>
              <a:t>Page </a:t>
            </a:r>
            <a:fld id="{733122C9-A0B9-462F-8757-0847AD287B63}" type="slidenum">
              <a:rPr lang="en-US" noProof="0" smtClean="0"/>
              <a:pPr/>
              <a:t>19</a:t>
            </a:fld>
            <a:endParaRPr lang="en-US" noProof="0"/>
          </a:p>
        </p:txBody>
      </p:sp>
    </p:spTree>
    <p:extLst>
      <p:ext uri="{BB962C8B-B14F-4D97-AF65-F5344CB8AC3E}">
        <p14:creationId xmlns:p14="http://schemas.microsoft.com/office/powerpoint/2010/main" val="228647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2924" y="2039935"/>
            <a:ext cx="8622471" cy="2647263"/>
          </a:xfrm>
          <a:prstGeom prst="rect">
            <a:avLst/>
          </a:prstGeom>
          <a:noFill/>
          <a:ln>
            <a:noFill/>
          </a:ln>
        </p:spPr>
        <p:txBody>
          <a:bodyPr wrap="square" rtlCol="0">
            <a:spAutoFit/>
          </a:bodyPr>
          <a:lstStyle/>
          <a:p>
            <a:pPr algn="ctr"/>
            <a:r>
              <a:rPr lang="en-US" sz="2667" b="1" dirty="0">
                <a:solidFill>
                  <a:srgbClr val="002060"/>
                </a:solidFill>
              </a:rPr>
              <a:t>A.I.: at work?</a:t>
            </a:r>
          </a:p>
          <a:p>
            <a:pPr algn="ctr"/>
            <a:r>
              <a:rPr lang="en-US" sz="2667" b="1" dirty="0">
                <a:solidFill>
                  <a:srgbClr val="002060"/>
                </a:solidFill>
              </a:rPr>
              <a:t> </a:t>
            </a:r>
            <a:endParaRPr lang="en-US" sz="2000" b="1" dirty="0">
              <a:solidFill>
                <a:srgbClr val="002060"/>
              </a:solidFill>
            </a:endParaRPr>
          </a:p>
          <a:p>
            <a:pPr algn="ctr"/>
            <a:endParaRPr lang="en-US" sz="2000" b="1" dirty="0">
              <a:solidFill>
                <a:srgbClr val="002060"/>
              </a:solidFill>
            </a:endParaRPr>
          </a:p>
          <a:p>
            <a:pPr algn="ctr"/>
            <a:r>
              <a:rPr lang="en-US" sz="1667" dirty="0"/>
              <a:t>Manuel Sanchez del Rio</a:t>
            </a:r>
          </a:p>
          <a:p>
            <a:pPr algn="ctr"/>
            <a:r>
              <a:rPr lang="en-US" sz="1100" dirty="0"/>
              <a:t>srio@esrf.eu</a:t>
            </a:r>
          </a:p>
          <a:p>
            <a:pPr algn="ctr"/>
            <a:endParaRPr lang="en-US" sz="1667" dirty="0"/>
          </a:p>
          <a:p>
            <a:pPr algn="ctr"/>
            <a:r>
              <a:rPr lang="en-US" sz="1333" dirty="0"/>
              <a:t>Advanced Analysis &amp; Precision Unit, MEG/ISDD, ESRF</a:t>
            </a:r>
          </a:p>
          <a:p>
            <a:pPr algn="ctr"/>
            <a:endParaRPr lang="en-US" sz="1167" dirty="0"/>
          </a:p>
          <a:p>
            <a:pPr algn="ctr"/>
            <a:r>
              <a:rPr lang="en-US" sz="1167" dirty="0"/>
              <a:t>October 24</a:t>
            </a:r>
            <a:r>
              <a:rPr lang="en-US" sz="1167" baseline="30000" dirty="0"/>
              <a:t>th</a:t>
            </a:r>
            <a:r>
              <a:rPr lang="en-US" sz="1167" dirty="0"/>
              <a:t> 2025</a:t>
            </a:r>
          </a:p>
          <a:p>
            <a:pPr algn="ctr"/>
            <a:endParaRPr lang="en-US" sz="1167" dirty="0"/>
          </a:p>
        </p:txBody>
      </p:sp>
      <p:sp>
        <p:nvSpPr>
          <p:cNvPr id="11" name="Title 1"/>
          <p:cNvSpPr>
            <a:spLocks noGrp="1"/>
          </p:cNvSpPr>
          <p:nvPr>
            <p:ph type="title"/>
          </p:nvPr>
        </p:nvSpPr>
        <p:spPr>
          <a:xfrm>
            <a:off x="1346079" y="86785"/>
            <a:ext cx="6864000" cy="414000"/>
          </a:xfrm>
          <a:solidFill>
            <a:schemeClr val="bg1"/>
          </a:solidFill>
          <a:ln>
            <a:solidFill>
              <a:schemeClr val="bg1"/>
            </a:solidFill>
          </a:ln>
        </p:spPr>
        <p:txBody>
          <a:bodyPr/>
          <a:lstStyle/>
          <a:p>
            <a:endParaRPr lang="en-GB" dirty="0"/>
          </a:p>
        </p:txBody>
      </p:sp>
      <p:sp>
        <p:nvSpPr>
          <p:cNvPr id="2" name="Marcador de pie de página 1"/>
          <p:cNvSpPr>
            <a:spLocks noGrp="1"/>
          </p:cNvSpPr>
          <p:nvPr>
            <p:ph type="ftr" sz="quarter" idx="16"/>
          </p:nvPr>
        </p:nvSpPr>
        <p:spPr/>
        <p:txBody>
          <a:bodyPr/>
          <a:lstStyle/>
          <a:p>
            <a:r>
              <a:rPr lang="en-US" sz="833" dirty="0"/>
              <a:t>ISDD Day Out | 24/10/2025 | M. Sanchez del Rio</a:t>
            </a:r>
            <a:endParaRPr lang="fr-FR" sz="833" dirty="0"/>
          </a:p>
        </p:txBody>
      </p:sp>
      <p:grpSp>
        <p:nvGrpSpPr>
          <p:cNvPr id="6" name="Group 5">
            <a:extLst>
              <a:ext uri="{FF2B5EF4-FFF2-40B4-BE49-F238E27FC236}">
                <a16:creationId xmlns:a16="http://schemas.microsoft.com/office/drawing/2014/main" id="{2C26357B-3EFF-4C58-82AB-6B870C21BE34}"/>
              </a:ext>
            </a:extLst>
          </p:cNvPr>
          <p:cNvGrpSpPr/>
          <p:nvPr/>
        </p:nvGrpSpPr>
        <p:grpSpPr>
          <a:xfrm>
            <a:off x="5940152" y="1216378"/>
            <a:ext cx="3203848" cy="2585323"/>
            <a:chOff x="5940152" y="1216378"/>
            <a:chExt cx="3203848" cy="2585323"/>
          </a:xfrm>
        </p:grpSpPr>
        <p:sp>
          <p:nvSpPr>
            <p:cNvPr id="3" name="Left Brace 2">
              <a:extLst>
                <a:ext uri="{FF2B5EF4-FFF2-40B4-BE49-F238E27FC236}">
                  <a16:creationId xmlns:a16="http://schemas.microsoft.com/office/drawing/2014/main" id="{A7E4415F-0F42-467D-89F8-9EB31A536D27}"/>
                </a:ext>
              </a:extLst>
            </p:cNvPr>
            <p:cNvSpPr/>
            <p:nvPr/>
          </p:nvSpPr>
          <p:spPr>
            <a:xfrm>
              <a:off x="5940152" y="1324268"/>
              <a:ext cx="665833" cy="20162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99E26F9E-1C05-421D-BA9A-4A15C8CCFB83}"/>
                </a:ext>
              </a:extLst>
            </p:cNvPr>
            <p:cNvSpPr txBox="1"/>
            <p:nvPr/>
          </p:nvSpPr>
          <p:spPr>
            <a:xfrm>
              <a:off x="6605985" y="1216378"/>
              <a:ext cx="2538015" cy="2585323"/>
            </a:xfrm>
            <a:prstGeom prst="rect">
              <a:avLst/>
            </a:prstGeom>
            <a:noFill/>
          </p:spPr>
          <p:txBody>
            <a:bodyPr wrap="square" rtlCol="0">
              <a:spAutoFit/>
            </a:bodyPr>
            <a:lstStyle/>
            <a:p>
              <a:r>
                <a:rPr lang="en-US" b="1" dirty="0">
                  <a:solidFill>
                    <a:srgbClr val="002060"/>
                  </a:solidFill>
                </a:rPr>
                <a:t>Can A.I. </a:t>
              </a:r>
              <a:r>
                <a:rPr lang="en-US" b="1" i="1" u="sng" dirty="0">
                  <a:solidFill>
                    <a:srgbClr val="002060"/>
                  </a:solidFill>
                </a:rPr>
                <a:t>help</a:t>
              </a:r>
              <a:r>
                <a:rPr lang="en-US" b="1" dirty="0">
                  <a:solidFill>
                    <a:srgbClr val="002060"/>
                  </a:solidFill>
                </a:rPr>
                <a:t> me at work?</a:t>
              </a:r>
            </a:p>
            <a:p>
              <a:endParaRPr lang="en-US" b="1" dirty="0">
                <a:solidFill>
                  <a:srgbClr val="002060"/>
                </a:solidFill>
              </a:endParaRPr>
            </a:p>
            <a:p>
              <a:endParaRPr lang="en-US" b="1" dirty="0">
                <a:solidFill>
                  <a:srgbClr val="002060"/>
                </a:solidFill>
              </a:endParaRPr>
            </a:p>
            <a:p>
              <a:r>
                <a:rPr lang="en-US" b="1" dirty="0">
                  <a:solidFill>
                    <a:srgbClr val="002060"/>
                  </a:solidFill>
                </a:rPr>
                <a:t>Can A.I. do some </a:t>
              </a:r>
              <a:r>
                <a:rPr lang="en-US" b="1" i="1" u="sng" dirty="0">
                  <a:solidFill>
                    <a:srgbClr val="002060"/>
                  </a:solidFill>
                </a:rPr>
                <a:t>real, useful work </a:t>
              </a:r>
              <a:r>
                <a:rPr lang="en-US" b="1" dirty="0">
                  <a:solidFill>
                    <a:srgbClr val="002060"/>
                  </a:solidFill>
                </a:rPr>
                <a:t>in an instrument?</a:t>
              </a:r>
            </a:p>
            <a:p>
              <a:endParaRPr lang="en-US" b="1" dirty="0">
                <a:solidFill>
                  <a:srgbClr val="002060"/>
                </a:solidFill>
              </a:endParaRPr>
            </a:p>
            <a:p>
              <a:endParaRPr lang="en-GB" dirty="0"/>
            </a:p>
          </p:txBody>
        </p:sp>
      </p:grpSp>
      <p:sp>
        <p:nvSpPr>
          <p:cNvPr id="7" name="Slide Number Placeholder 6">
            <a:extLst>
              <a:ext uri="{FF2B5EF4-FFF2-40B4-BE49-F238E27FC236}">
                <a16:creationId xmlns:a16="http://schemas.microsoft.com/office/drawing/2014/main" id="{BA3D60EF-E254-481E-944C-04E2B3793697}"/>
              </a:ext>
            </a:extLst>
          </p:cNvPr>
          <p:cNvSpPr>
            <a:spLocks noGrp="1"/>
          </p:cNvSpPr>
          <p:nvPr>
            <p:ph type="sldNum" sz="quarter" idx="15"/>
          </p:nvPr>
        </p:nvSpPr>
        <p:spPr/>
        <p:txBody>
          <a:bodyPr/>
          <a:lstStyle/>
          <a:p>
            <a:r>
              <a:rPr lang="en-US" noProof="0"/>
              <a:t>Page </a:t>
            </a:r>
            <a:fld id="{733122C9-A0B9-462F-8757-0847AD287B63}" type="slidenum">
              <a:rPr lang="en-US" noProof="0" smtClean="0"/>
              <a:pPr/>
              <a:t>2</a:t>
            </a:fld>
            <a:endParaRPr lang="en-US" noProof="0"/>
          </a:p>
        </p:txBody>
      </p:sp>
    </p:spTree>
    <p:extLst>
      <p:ext uri="{BB962C8B-B14F-4D97-AF65-F5344CB8AC3E}">
        <p14:creationId xmlns:p14="http://schemas.microsoft.com/office/powerpoint/2010/main" val="79847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cap="none" dirty="0"/>
              <a:t>Outline</a:t>
            </a:r>
            <a:endParaRPr lang="en-GB" sz="2400" cap="none" dirty="0"/>
          </a:p>
        </p:txBody>
      </p:sp>
      <p:sp>
        <p:nvSpPr>
          <p:cNvPr id="7" name="Footer Placeholder 6"/>
          <p:cNvSpPr>
            <a:spLocks noGrp="1"/>
          </p:cNvSpPr>
          <p:nvPr>
            <p:ph type="ftr" sz="quarter" idx="16"/>
          </p:nvPr>
        </p:nvSpPr>
        <p:spPr/>
        <p:txBody>
          <a:bodyPr/>
          <a:lstStyle/>
          <a:p>
            <a:r>
              <a:rPr lang="en-US" noProof="0"/>
              <a:t>ISDD Day Out | 24/10/2025 | M. Sanchez del Rio</a:t>
            </a:r>
          </a:p>
        </p:txBody>
      </p:sp>
      <p:graphicFrame>
        <p:nvGraphicFramePr>
          <p:cNvPr id="3" name="Diagram 2">
            <a:extLst>
              <a:ext uri="{FF2B5EF4-FFF2-40B4-BE49-F238E27FC236}">
                <a16:creationId xmlns:a16="http://schemas.microsoft.com/office/drawing/2014/main" id="{4569C290-D535-4675-A886-21233A0D222E}"/>
              </a:ext>
            </a:extLst>
          </p:cNvPr>
          <p:cNvGraphicFramePr/>
          <p:nvPr>
            <p:extLst>
              <p:ext uri="{D42A27DB-BD31-4B8C-83A1-F6EECF244321}">
                <p14:modId xmlns:p14="http://schemas.microsoft.com/office/powerpoint/2010/main" val="352909243"/>
              </p:ext>
            </p:extLst>
          </p:nvPr>
        </p:nvGraphicFramePr>
        <p:xfrm>
          <a:off x="424334" y="1068579"/>
          <a:ext cx="8064896"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2327BD6-5C84-4A45-8DBC-62AEE80E6AFA}"/>
              </a:ext>
            </a:extLst>
          </p:cNvPr>
          <p:cNvPicPr>
            <a:picLocks noChangeAspect="1"/>
          </p:cNvPicPr>
          <p:nvPr/>
        </p:nvPicPr>
        <p:blipFill>
          <a:blip r:embed="rId7"/>
          <a:stretch>
            <a:fillRect/>
          </a:stretch>
        </p:blipFill>
        <p:spPr>
          <a:xfrm>
            <a:off x="727200" y="3007155"/>
            <a:ext cx="1921396" cy="1921396"/>
          </a:xfrm>
          <a:prstGeom prst="rect">
            <a:avLst/>
          </a:prstGeom>
        </p:spPr>
      </p:pic>
      <p:sp>
        <p:nvSpPr>
          <p:cNvPr id="5" name="TextBox 4">
            <a:extLst>
              <a:ext uri="{FF2B5EF4-FFF2-40B4-BE49-F238E27FC236}">
                <a16:creationId xmlns:a16="http://schemas.microsoft.com/office/drawing/2014/main" id="{AEA67344-F551-4014-9C8E-7C9FBFA31FC7}"/>
              </a:ext>
            </a:extLst>
          </p:cNvPr>
          <p:cNvSpPr txBox="1"/>
          <p:nvPr/>
        </p:nvSpPr>
        <p:spPr>
          <a:xfrm>
            <a:off x="1127215" y="4944922"/>
            <a:ext cx="7349191" cy="369332"/>
          </a:xfrm>
          <a:prstGeom prst="rect">
            <a:avLst/>
          </a:prstGeom>
          <a:noFill/>
        </p:spPr>
        <p:txBody>
          <a:bodyPr wrap="none" rtlCol="0">
            <a:spAutoFit/>
          </a:bodyPr>
          <a:lstStyle/>
          <a:p>
            <a:r>
              <a:rPr lang="en-US" dirty="0"/>
              <a:t>1 Fun                            2 Assistance (AI)                    3 Working (ML)</a:t>
            </a:r>
            <a:endParaRPr lang="en-GB" dirty="0"/>
          </a:p>
        </p:txBody>
      </p:sp>
      <p:pic>
        <p:nvPicPr>
          <p:cNvPr id="8" name="Picture 7">
            <a:extLst>
              <a:ext uri="{FF2B5EF4-FFF2-40B4-BE49-F238E27FC236}">
                <a16:creationId xmlns:a16="http://schemas.microsoft.com/office/drawing/2014/main" id="{14257BBF-693B-494A-9696-D729F780AEE6}"/>
              </a:ext>
            </a:extLst>
          </p:cNvPr>
          <p:cNvPicPr>
            <a:picLocks noChangeAspect="1"/>
          </p:cNvPicPr>
          <p:nvPr/>
        </p:nvPicPr>
        <p:blipFill>
          <a:blip r:embed="rId8"/>
          <a:stretch>
            <a:fillRect/>
          </a:stretch>
        </p:blipFill>
        <p:spPr>
          <a:xfrm>
            <a:off x="6459175" y="3215016"/>
            <a:ext cx="1728192" cy="1641369"/>
          </a:xfrm>
          <a:prstGeom prst="rect">
            <a:avLst/>
          </a:prstGeom>
        </p:spPr>
      </p:pic>
      <p:pic>
        <p:nvPicPr>
          <p:cNvPr id="10" name="Picture 9">
            <a:extLst>
              <a:ext uri="{FF2B5EF4-FFF2-40B4-BE49-F238E27FC236}">
                <a16:creationId xmlns:a16="http://schemas.microsoft.com/office/drawing/2014/main" id="{37435823-30EB-49D6-BB8E-F131E0ACA2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7913" y="3007155"/>
            <a:ext cx="2031945" cy="2031945"/>
          </a:xfrm>
          <a:prstGeom prst="rect">
            <a:avLst/>
          </a:prstGeom>
        </p:spPr>
      </p:pic>
      <p:sp>
        <p:nvSpPr>
          <p:cNvPr id="9" name="Slide Number Placeholder 8">
            <a:extLst>
              <a:ext uri="{FF2B5EF4-FFF2-40B4-BE49-F238E27FC236}">
                <a16:creationId xmlns:a16="http://schemas.microsoft.com/office/drawing/2014/main" id="{148E9BA3-947F-4873-9B93-CF35DC5E059A}"/>
              </a:ext>
            </a:extLst>
          </p:cNvPr>
          <p:cNvSpPr>
            <a:spLocks noGrp="1"/>
          </p:cNvSpPr>
          <p:nvPr>
            <p:ph type="sldNum" sz="quarter" idx="15"/>
          </p:nvPr>
        </p:nvSpPr>
        <p:spPr/>
        <p:txBody>
          <a:bodyPr/>
          <a:lstStyle/>
          <a:p>
            <a:r>
              <a:rPr lang="en-US" noProof="0"/>
              <a:t>Page </a:t>
            </a:r>
            <a:fld id="{733122C9-A0B9-462F-8757-0847AD287B63}" type="slidenum">
              <a:rPr lang="en-US" noProof="0" smtClean="0"/>
              <a:pPr/>
              <a:t>3</a:t>
            </a:fld>
            <a:endParaRPr lang="en-US" noProof="0"/>
          </a:p>
        </p:txBody>
      </p:sp>
    </p:spTree>
    <p:extLst>
      <p:ext uri="{BB962C8B-B14F-4D97-AF65-F5344CB8AC3E}">
        <p14:creationId xmlns:p14="http://schemas.microsoft.com/office/powerpoint/2010/main" val="259969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p:txBody>
          <a:bodyPr/>
          <a:lstStyle/>
          <a:p>
            <a:r>
              <a:rPr lang="en-US" sz="2000" dirty="0"/>
              <a:t>Why I am here talking about this?</a:t>
            </a:r>
            <a:endParaRPr lang="en-US" sz="2000" b="0" dirty="0"/>
          </a:p>
        </p:txBody>
      </p:sp>
      <p:sp>
        <p:nvSpPr>
          <p:cNvPr id="8" name="Content Placeholder 7">
            <a:extLst>
              <a:ext uri="{FF2B5EF4-FFF2-40B4-BE49-F238E27FC236}">
                <a16:creationId xmlns:a16="http://schemas.microsoft.com/office/drawing/2014/main" id="{50348814-A50C-4F12-814F-5185312E9E98}"/>
              </a:ext>
            </a:extLst>
          </p:cNvPr>
          <p:cNvSpPr>
            <a:spLocks noGrp="1"/>
          </p:cNvSpPr>
          <p:nvPr>
            <p:ph idx="1"/>
          </p:nvPr>
        </p:nvSpPr>
        <p:spPr>
          <a:xfrm>
            <a:off x="727200" y="805272"/>
            <a:ext cx="6365080" cy="3780420"/>
          </a:xfrm>
        </p:spPr>
        <p:txBody>
          <a:bodyPr>
            <a:normAutofit fontScale="85000" lnSpcReduction="10000"/>
          </a:bodyPr>
          <a:lstStyle/>
          <a:p>
            <a:r>
              <a:rPr lang="en-US" dirty="0"/>
              <a:t>I am interested in A.I.</a:t>
            </a:r>
          </a:p>
          <a:p>
            <a:r>
              <a:rPr lang="en-US" dirty="0"/>
              <a:t>I gained some experience:</a:t>
            </a:r>
          </a:p>
          <a:p>
            <a:pPr lvl="1"/>
            <a:r>
              <a:rPr lang="en-US" dirty="0"/>
              <a:t>Using/testing LLM (Large Language Models) (</a:t>
            </a:r>
            <a:r>
              <a:rPr lang="en-US" dirty="0" err="1"/>
              <a:t>chatGPT</a:t>
            </a:r>
            <a:r>
              <a:rPr lang="en-US" dirty="0"/>
              <a:t>, </a:t>
            </a:r>
            <a:r>
              <a:rPr lang="en-US" dirty="0" err="1"/>
              <a:t>DeepSeek</a:t>
            </a:r>
            <a:r>
              <a:rPr lang="en-US" dirty="0"/>
              <a:t>, </a:t>
            </a:r>
            <a:r>
              <a:rPr lang="en-US" dirty="0" err="1"/>
              <a:t>etc</a:t>
            </a:r>
            <a:r>
              <a:rPr lang="en-US" dirty="0"/>
              <a:t>)</a:t>
            </a:r>
          </a:p>
          <a:p>
            <a:pPr lvl="1"/>
            <a:r>
              <a:rPr lang="en-US" dirty="0"/>
              <a:t>Looking at ML (Machine Learning) applications to the synchrotron world and science in general</a:t>
            </a:r>
          </a:p>
          <a:p>
            <a:pPr lvl="1"/>
            <a:r>
              <a:rPr lang="en-US" dirty="0"/>
              <a:t>Doing reviews (2 papers and 1 project)</a:t>
            </a:r>
          </a:p>
          <a:p>
            <a:pPr lvl="1"/>
            <a:r>
              <a:rPr lang="en-US" dirty="0"/>
              <a:t>Participate (and collaborate) in 2 projects related/proposing A.I.</a:t>
            </a:r>
          </a:p>
          <a:p>
            <a:pPr lvl="1"/>
            <a:r>
              <a:rPr lang="en-US" dirty="0"/>
              <a:t>I “tested” ML with our simulation work with some good</a:t>
            </a:r>
            <a:r>
              <a:rPr lang="en-US" i="1" dirty="0"/>
              <a:t> </a:t>
            </a:r>
            <a:r>
              <a:rPr lang="en-US" dirty="0"/>
              <a:t>results.</a:t>
            </a:r>
            <a:br>
              <a:rPr lang="en-US" dirty="0"/>
            </a:br>
            <a:r>
              <a:rPr lang="en-US" dirty="0">
                <a:hlinkClick r:id="rId4"/>
              </a:rPr>
              <a:t>https://doi.org/10.1107/S1600577524004958</a:t>
            </a:r>
            <a:endParaRPr lang="en-US" dirty="0"/>
          </a:p>
          <a:p>
            <a:pPr lvl="1"/>
            <a:r>
              <a:rPr lang="en-US" dirty="0"/>
              <a:t>I followed a “training” “PAISS Artificial Intelligence Summer School” </a:t>
            </a:r>
          </a:p>
          <a:p>
            <a:r>
              <a:rPr lang="en-US" dirty="0"/>
              <a:t>Our best contribution: “The Rap of the Thermal Load” (A summary of “Power transport and management in BL” by P.B. and M.S.R)</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9" name="ESRF-Rap_v2-VEED">
            <a:hlinkClick r:id="" action="ppaction://media"/>
            <a:extLst>
              <a:ext uri="{FF2B5EF4-FFF2-40B4-BE49-F238E27FC236}">
                <a16:creationId xmlns:a16="http://schemas.microsoft.com/office/drawing/2014/main" id="{F7C1B49E-1FEC-4908-A61C-2BADA28E4FD4}"/>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35000"/>
          </a:blip>
          <a:stretch>
            <a:fillRect/>
          </a:stretch>
        </p:blipFill>
        <p:spPr>
          <a:xfrm>
            <a:off x="6660232" y="2462225"/>
            <a:ext cx="2087744" cy="1101141"/>
          </a:xfrm>
          <a:prstGeom prst="rect">
            <a:avLst/>
          </a:prstGeom>
        </p:spPr>
      </p:pic>
      <p:sp>
        <p:nvSpPr>
          <p:cNvPr id="2" name="Slide Number Placeholder 1">
            <a:extLst>
              <a:ext uri="{FF2B5EF4-FFF2-40B4-BE49-F238E27FC236}">
                <a16:creationId xmlns:a16="http://schemas.microsoft.com/office/drawing/2014/main" id="{DAEB686B-258B-41E9-899F-76DF2EC260AE}"/>
              </a:ext>
            </a:extLst>
          </p:cNvPr>
          <p:cNvSpPr>
            <a:spLocks noGrp="1"/>
          </p:cNvSpPr>
          <p:nvPr>
            <p:ph type="sldNum" sz="quarter" idx="11"/>
          </p:nvPr>
        </p:nvSpPr>
        <p:spPr/>
        <p:txBody>
          <a:bodyPr/>
          <a:lstStyle/>
          <a:p>
            <a:r>
              <a:rPr lang="en-US" noProof="0"/>
              <a:t>Page </a:t>
            </a:r>
            <a:fld id="{733122C9-A0B9-462F-8757-0847AD287B63}" type="slidenum">
              <a:rPr lang="en-US" noProof="0" smtClean="0"/>
              <a:pPr/>
              <a:t>4</a:t>
            </a:fld>
            <a:endParaRPr lang="en-US" noProof="0"/>
          </a:p>
        </p:txBody>
      </p:sp>
    </p:spTree>
    <p:extLst>
      <p:ext uri="{BB962C8B-B14F-4D97-AF65-F5344CB8AC3E}">
        <p14:creationId xmlns:p14="http://schemas.microsoft.com/office/powerpoint/2010/main" val="4756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fade">
                                      <p:cBhvr>
                                        <p:cTn id="39" dur="1000"/>
                                        <p:tgtEl>
                                          <p:spTgt spid="8">
                                            <p:txEl>
                                              <p:pRg st="6" end="6"/>
                                            </p:txEl>
                                          </p:spTgt>
                                        </p:tgtEl>
                                      </p:cBhvr>
                                    </p:animEffect>
                                    <p:anim calcmode="lin" valueType="num">
                                      <p:cBhvr>
                                        <p:cTn id="4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animEffect transition="in" filter="fade">
                                      <p:cBhvr>
                                        <p:cTn id="44" dur="1000"/>
                                        <p:tgtEl>
                                          <p:spTgt spid="8">
                                            <p:txEl>
                                              <p:pRg st="7" end="7"/>
                                            </p:txEl>
                                          </p:spTgt>
                                        </p:tgtEl>
                                      </p:cBhvr>
                                    </p:animEffect>
                                    <p:anim calcmode="lin" valueType="num">
                                      <p:cBhvr>
                                        <p:cTn id="4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xEl>
                                              <p:pRg st="8" end="8"/>
                                            </p:txEl>
                                          </p:spTgt>
                                        </p:tgtEl>
                                        <p:attrNameLst>
                                          <p:attrName>style.visibility</p:attrName>
                                        </p:attrNameLst>
                                      </p:cBhvr>
                                      <p:to>
                                        <p:strVal val="visible"/>
                                      </p:to>
                                    </p:set>
                                    <p:animEffect transition="in" filter="fade">
                                      <p:cBhvr>
                                        <p:cTn id="51" dur="1000"/>
                                        <p:tgtEl>
                                          <p:spTgt spid="8">
                                            <p:txEl>
                                              <p:pRg st="8" end="8"/>
                                            </p:txEl>
                                          </p:spTgt>
                                        </p:tgtEl>
                                      </p:cBhvr>
                                    </p:animEffect>
                                    <p:anim calcmode="lin" valueType="num">
                                      <p:cBhvr>
                                        <p:cTn id="52"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9"/>
                </p:tgtEl>
              </p:cMediaNode>
            </p:video>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endParaRPr lang="en-US" sz="20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13" name="Picture 12">
            <a:extLst>
              <a:ext uri="{FF2B5EF4-FFF2-40B4-BE49-F238E27FC236}">
                <a16:creationId xmlns:a16="http://schemas.microsoft.com/office/drawing/2014/main" id="{8BED686F-AFB4-41AE-B0DA-4C1B94526A38}"/>
              </a:ext>
            </a:extLst>
          </p:cNvPr>
          <p:cNvPicPr>
            <a:picLocks noChangeAspect="1"/>
          </p:cNvPicPr>
          <p:nvPr/>
        </p:nvPicPr>
        <p:blipFill>
          <a:blip r:embed="rId2"/>
          <a:stretch>
            <a:fillRect/>
          </a:stretch>
        </p:blipFill>
        <p:spPr>
          <a:xfrm>
            <a:off x="744004" y="2228675"/>
            <a:ext cx="1921396" cy="1921396"/>
          </a:xfrm>
          <a:prstGeom prst="rect">
            <a:avLst/>
          </a:prstGeom>
        </p:spPr>
      </p:pic>
      <p:sp>
        <p:nvSpPr>
          <p:cNvPr id="15" name="TextBox 14">
            <a:extLst>
              <a:ext uri="{FF2B5EF4-FFF2-40B4-BE49-F238E27FC236}">
                <a16:creationId xmlns:a16="http://schemas.microsoft.com/office/drawing/2014/main" id="{4D0C97C0-8504-4DC7-B986-BC6D1CC17709}"/>
              </a:ext>
            </a:extLst>
          </p:cNvPr>
          <p:cNvSpPr txBox="1"/>
          <p:nvPr/>
        </p:nvSpPr>
        <p:spPr>
          <a:xfrm>
            <a:off x="1144019" y="4166442"/>
            <a:ext cx="7169655" cy="369332"/>
          </a:xfrm>
          <a:prstGeom prst="rect">
            <a:avLst/>
          </a:prstGeom>
          <a:noFill/>
        </p:spPr>
        <p:txBody>
          <a:bodyPr wrap="none" rtlCol="0">
            <a:spAutoFit/>
          </a:bodyPr>
          <a:lstStyle/>
          <a:p>
            <a:r>
              <a:rPr lang="en-US" dirty="0"/>
              <a:t> 1 Fun                                2 Assistance                       3 Working (ML)</a:t>
            </a:r>
            <a:endParaRPr lang="en-GB" dirty="0"/>
          </a:p>
        </p:txBody>
      </p:sp>
      <p:pic>
        <p:nvPicPr>
          <p:cNvPr id="18" name="Picture 17">
            <a:extLst>
              <a:ext uri="{FF2B5EF4-FFF2-40B4-BE49-F238E27FC236}">
                <a16:creationId xmlns:a16="http://schemas.microsoft.com/office/drawing/2014/main" id="{EB0DC8DF-4A3C-4FE1-B84E-B209684D2138}"/>
              </a:ext>
            </a:extLst>
          </p:cNvPr>
          <p:cNvPicPr>
            <a:picLocks noChangeAspect="1"/>
          </p:cNvPicPr>
          <p:nvPr/>
        </p:nvPicPr>
        <p:blipFill>
          <a:blip r:embed="rId3"/>
          <a:stretch>
            <a:fillRect/>
          </a:stretch>
        </p:blipFill>
        <p:spPr>
          <a:xfrm>
            <a:off x="6475979" y="2436536"/>
            <a:ext cx="1728192" cy="1641369"/>
          </a:xfrm>
          <a:prstGeom prst="rect">
            <a:avLst/>
          </a:prstGeom>
        </p:spPr>
      </p:pic>
      <p:pic>
        <p:nvPicPr>
          <p:cNvPr id="20" name="Picture 19">
            <a:extLst>
              <a:ext uri="{FF2B5EF4-FFF2-40B4-BE49-F238E27FC236}">
                <a16:creationId xmlns:a16="http://schemas.microsoft.com/office/drawing/2014/main" id="{76AE7920-484B-42F4-B4F5-1261538B9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717" y="2228675"/>
            <a:ext cx="2031945" cy="2031945"/>
          </a:xfrm>
          <a:prstGeom prst="rect">
            <a:avLst/>
          </a:prstGeom>
        </p:spPr>
      </p:pic>
      <p:sp>
        <p:nvSpPr>
          <p:cNvPr id="2" name="Slide Number Placeholder 1">
            <a:extLst>
              <a:ext uri="{FF2B5EF4-FFF2-40B4-BE49-F238E27FC236}">
                <a16:creationId xmlns:a16="http://schemas.microsoft.com/office/drawing/2014/main" id="{9D938FC7-B2C1-4123-84A1-E6073C585A23}"/>
              </a:ext>
            </a:extLst>
          </p:cNvPr>
          <p:cNvSpPr>
            <a:spLocks noGrp="1"/>
          </p:cNvSpPr>
          <p:nvPr>
            <p:ph type="sldNum" sz="quarter" idx="11"/>
          </p:nvPr>
        </p:nvSpPr>
        <p:spPr/>
        <p:txBody>
          <a:bodyPr/>
          <a:lstStyle/>
          <a:p>
            <a:r>
              <a:rPr lang="en-US" noProof="0"/>
              <a:t>Page </a:t>
            </a:r>
            <a:fld id="{733122C9-A0B9-462F-8757-0847AD287B63}" type="slidenum">
              <a:rPr lang="en-US" noProof="0" smtClean="0"/>
              <a:pPr/>
              <a:t>5</a:t>
            </a:fld>
            <a:endParaRPr lang="en-US" noProof="0"/>
          </a:p>
        </p:txBody>
      </p:sp>
      <p:sp>
        <p:nvSpPr>
          <p:cNvPr id="4" name="Rectangle: Rounded Corners 3">
            <a:extLst>
              <a:ext uri="{FF2B5EF4-FFF2-40B4-BE49-F238E27FC236}">
                <a16:creationId xmlns:a16="http://schemas.microsoft.com/office/drawing/2014/main" id="{756D37AE-2439-4494-A8DD-7A26673303AA}"/>
              </a:ext>
            </a:extLst>
          </p:cNvPr>
          <p:cNvSpPr/>
          <p:nvPr/>
        </p:nvSpPr>
        <p:spPr>
          <a:xfrm>
            <a:off x="630001" y="2137420"/>
            <a:ext cx="2164887" cy="2398354"/>
          </a:xfrm>
          <a:prstGeom prst="roundRect">
            <a:avLst/>
          </a:prstGeom>
          <a:noFill/>
          <a:ln w="730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2269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Fun (1 of 2): Chess</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a:xfrm>
            <a:off x="693120" y="5402791"/>
            <a:ext cx="6120000" cy="177074"/>
          </a:xfrm>
        </p:spPr>
        <p:txBody>
          <a:bodyPr/>
          <a:lstStyle/>
          <a:p>
            <a:r>
              <a:rPr lang="en-US" noProof="0"/>
              <a:t>ISDD Day Out | 24/10/2025 | M. Sanchez del Rio</a:t>
            </a:r>
          </a:p>
        </p:txBody>
      </p:sp>
      <p:pic>
        <p:nvPicPr>
          <p:cNvPr id="4" name="Picture 3">
            <a:extLst>
              <a:ext uri="{FF2B5EF4-FFF2-40B4-BE49-F238E27FC236}">
                <a16:creationId xmlns:a16="http://schemas.microsoft.com/office/drawing/2014/main" id="{5A06B8E9-06C6-450D-8FE3-CEE4A52E90D4}"/>
              </a:ext>
            </a:extLst>
          </p:cNvPr>
          <p:cNvPicPr>
            <a:picLocks noChangeAspect="1"/>
          </p:cNvPicPr>
          <p:nvPr/>
        </p:nvPicPr>
        <p:blipFill>
          <a:blip r:embed="rId2"/>
          <a:stretch>
            <a:fillRect/>
          </a:stretch>
        </p:blipFill>
        <p:spPr>
          <a:xfrm>
            <a:off x="-2" y="-15277"/>
            <a:ext cx="9144002" cy="5183322"/>
          </a:xfrm>
          <a:prstGeom prst="rect">
            <a:avLst/>
          </a:prstGeom>
        </p:spPr>
      </p:pic>
      <p:pic>
        <p:nvPicPr>
          <p:cNvPr id="9" name="Picture 8">
            <a:extLst>
              <a:ext uri="{FF2B5EF4-FFF2-40B4-BE49-F238E27FC236}">
                <a16:creationId xmlns:a16="http://schemas.microsoft.com/office/drawing/2014/main" id="{ED10AB85-19ED-45BC-B872-3C8BD6798298}"/>
              </a:ext>
            </a:extLst>
          </p:cNvPr>
          <p:cNvPicPr>
            <a:picLocks noChangeAspect="1"/>
          </p:cNvPicPr>
          <p:nvPr/>
        </p:nvPicPr>
        <p:blipFill>
          <a:blip r:embed="rId3"/>
          <a:stretch>
            <a:fillRect/>
          </a:stretch>
        </p:blipFill>
        <p:spPr>
          <a:xfrm>
            <a:off x="3327493" y="1417340"/>
            <a:ext cx="1201675" cy="829559"/>
          </a:xfrm>
          <a:prstGeom prst="rect">
            <a:avLst/>
          </a:prstGeom>
        </p:spPr>
      </p:pic>
      <p:pic>
        <p:nvPicPr>
          <p:cNvPr id="10" name="Picture 9">
            <a:extLst>
              <a:ext uri="{FF2B5EF4-FFF2-40B4-BE49-F238E27FC236}">
                <a16:creationId xmlns:a16="http://schemas.microsoft.com/office/drawing/2014/main" id="{8AE25C92-53BB-4CE1-A6B2-87E9B39D540E}"/>
              </a:ext>
            </a:extLst>
          </p:cNvPr>
          <p:cNvPicPr>
            <a:picLocks noChangeAspect="1"/>
          </p:cNvPicPr>
          <p:nvPr/>
        </p:nvPicPr>
        <p:blipFill>
          <a:blip r:embed="rId4"/>
          <a:stretch>
            <a:fillRect/>
          </a:stretch>
        </p:blipFill>
        <p:spPr>
          <a:xfrm>
            <a:off x="3314173" y="2785235"/>
            <a:ext cx="1152138" cy="612728"/>
          </a:xfrm>
          <a:prstGeom prst="rect">
            <a:avLst/>
          </a:prstGeom>
        </p:spPr>
      </p:pic>
      <p:pic>
        <p:nvPicPr>
          <p:cNvPr id="11" name="Picture 10">
            <a:extLst>
              <a:ext uri="{FF2B5EF4-FFF2-40B4-BE49-F238E27FC236}">
                <a16:creationId xmlns:a16="http://schemas.microsoft.com/office/drawing/2014/main" id="{3108EB47-945E-4390-9B68-99A975C66BA0}"/>
              </a:ext>
            </a:extLst>
          </p:cNvPr>
          <p:cNvPicPr>
            <a:picLocks noChangeAspect="1"/>
          </p:cNvPicPr>
          <p:nvPr/>
        </p:nvPicPr>
        <p:blipFill>
          <a:blip r:embed="rId5"/>
          <a:stretch>
            <a:fillRect/>
          </a:stretch>
        </p:blipFill>
        <p:spPr>
          <a:xfrm>
            <a:off x="3419872" y="3759136"/>
            <a:ext cx="751779" cy="1077047"/>
          </a:xfrm>
          <a:prstGeom prst="rect">
            <a:avLst/>
          </a:prstGeom>
        </p:spPr>
      </p:pic>
      <p:sp>
        <p:nvSpPr>
          <p:cNvPr id="12" name="TextBox 11">
            <a:extLst>
              <a:ext uri="{FF2B5EF4-FFF2-40B4-BE49-F238E27FC236}">
                <a16:creationId xmlns:a16="http://schemas.microsoft.com/office/drawing/2014/main" id="{81E0298A-95F8-442B-A77F-4F43B46E6BCE}"/>
              </a:ext>
            </a:extLst>
          </p:cNvPr>
          <p:cNvSpPr txBox="1"/>
          <p:nvPr/>
        </p:nvSpPr>
        <p:spPr>
          <a:xfrm>
            <a:off x="6228184" y="1310122"/>
            <a:ext cx="2366161" cy="276999"/>
          </a:xfrm>
          <a:prstGeom prst="rect">
            <a:avLst/>
          </a:prstGeom>
          <a:noFill/>
        </p:spPr>
        <p:txBody>
          <a:bodyPr wrap="none" rtlCol="0">
            <a:spAutoFit/>
          </a:bodyPr>
          <a:lstStyle/>
          <a:p>
            <a:r>
              <a:rPr lang="en-GB" sz="1200" dirty="0">
                <a:hlinkClick r:id="rId6"/>
              </a:rPr>
              <a:t>https://arxiv.org/abs/1712.01815</a:t>
            </a:r>
            <a:endParaRPr lang="en-GB" sz="1200" dirty="0"/>
          </a:p>
        </p:txBody>
      </p:sp>
      <p:pic>
        <p:nvPicPr>
          <p:cNvPr id="14" name="Picture 13">
            <a:extLst>
              <a:ext uri="{FF2B5EF4-FFF2-40B4-BE49-F238E27FC236}">
                <a16:creationId xmlns:a16="http://schemas.microsoft.com/office/drawing/2014/main" id="{49C522F9-5E53-4443-81D6-3C0E4E3D0B83}"/>
              </a:ext>
            </a:extLst>
          </p:cNvPr>
          <p:cNvPicPr>
            <a:picLocks noChangeAspect="1"/>
          </p:cNvPicPr>
          <p:nvPr/>
        </p:nvPicPr>
        <p:blipFill>
          <a:blip r:embed="rId7"/>
          <a:stretch>
            <a:fillRect/>
          </a:stretch>
        </p:blipFill>
        <p:spPr>
          <a:xfrm>
            <a:off x="7577040" y="4679959"/>
            <a:ext cx="1386960" cy="312447"/>
          </a:xfrm>
          <a:prstGeom prst="rect">
            <a:avLst/>
          </a:prstGeom>
        </p:spPr>
      </p:pic>
      <p:sp>
        <p:nvSpPr>
          <p:cNvPr id="2" name="TextBox 1">
            <a:extLst>
              <a:ext uri="{FF2B5EF4-FFF2-40B4-BE49-F238E27FC236}">
                <a16:creationId xmlns:a16="http://schemas.microsoft.com/office/drawing/2014/main" id="{D2932D92-92AE-479D-86EB-813C75751EFE}"/>
              </a:ext>
            </a:extLst>
          </p:cNvPr>
          <p:cNvSpPr txBox="1"/>
          <p:nvPr/>
        </p:nvSpPr>
        <p:spPr>
          <a:xfrm>
            <a:off x="859655" y="2842692"/>
            <a:ext cx="2454518" cy="230832"/>
          </a:xfrm>
          <a:prstGeom prst="rect">
            <a:avLst/>
          </a:prstGeom>
          <a:noFill/>
        </p:spPr>
        <p:txBody>
          <a:bodyPr wrap="none" rtlCol="0">
            <a:spAutoFit/>
          </a:bodyPr>
          <a:lstStyle/>
          <a:p>
            <a:r>
              <a:rPr lang="en-GB" sz="900" dirty="0">
                <a:hlinkClick r:id="rId8"/>
              </a:rPr>
              <a:t>https://doi.org/10.1080/14786445008521796</a:t>
            </a:r>
            <a:endParaRPr lang="en-GB" sz="900" dirty="0"/>
          </a:p>
        </p:txBody>
      </p:sp>
      <p:sp>
        <p:nvSpPr>
          <p:cNvPr id="3" name="Slide Number Placeholder 2">
            <a:extLst>
              <a:ext uri="{FF2B5EF4-FFF2-40B4-BE49-F238E27FC236}">
                <a16:creationId xmlns:a16="http://schemas.microsoft.com/office/drawing/2014/main" id="{46C9708A-7856-410C-95E5-B2DC6061DA94}"/>
              </a:ext>
            </a:extLst>
          </p:cNvPr>
          <p:cNvSpPr>
            <a:spLocks noGrp="1"/>
          </p:cNvSpPr>
          <p:nvPr>
            <p:ph type="sldNum" sz="quarter" idx="11"/>
          </p:nvPr>
        </p:nvSpPr>
        <p:spPr/>
        <p:txBody>
          <a:bodyPr/>
          <a:lstStyle/>
          <a:p>
            <a:r>
              <a:rPr lang="en-US" noProof="0"/>
              <a:t>Page </a:t>
            </a:r>
            <a:fld id="{733122C9-A0B9-462F-8757-0847AD287B63}" type="slidenum">
              <a:rPr lang="en-US" noProof="0" smtClean="0"/>
              <a:pPr/>
              <a:t>6</a:t>
            </a:fld>
            <a:endParaRPr lang="en-US" noProof="0"/>
          </a:p>
        </p:txBody>
      </p:sp>
      <p:sp>
        <p:nvSpPr>
          <p:cNvPr id="8" name="TextBox 7">
            <a:extLst>
              <a:ext uri="{FF2B5EF4-FFF2-40B4-BE49-F238E27FC236}">
                <a16:creationId xmlns:a16="http://schemas.microsoft.com/office/drawing/2014/main" id="{EF790270-044A-4A4A-BB64-5CD32B14760E}"/>
              </a:ext>
            </a:extLst>
          </p:cNvPr>
          <p:cNvSpPr txBox="1"/>
          <p:nvPr/>
        </p:nvSpPr>
        <p:spPr>
          <a:xfrm>
            <a:off x="7827788" y="4585692"/>
            <a:ext cx="766557" cy="246221"/>
          </a:xfrm>
          <a:prstGeom prst="rect">
            <a:avLst/>
          </a:prstGeom>
          <a:noFill/>
        </p:spPr>
        <p:txBody>
          <a:bodyPr wrap="none" rtlCol="0">
            <a:spAutoFit/>
          </a:bodyPr>
          <a:lstStyle/>
          <a:p>
            <a:r>
              <a:rPr lang="en-US" sz="1000" dirty="0"/>
              <a:t>Made with</a:t>
            </a:r>
            <a:endParaRPr lang="en-GB" sz="1000" dirty="0"/>
          </a:p>
        </p:txBody>
      </p:sp>
    </p:spTree>
    <p:extLst>
      <p:ext uri="{BB962C8B-B14F-4D97-AF65-F5344CB8AC3E}">
        <p14:creationId xmlns:p14="http://schemas.microsoft.com/office/powerpoint/2010/main" val="338982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Fun (2 of 2): GPUs</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2" name="Picture 1">
            <a:extLst>
              <a:ext uri="{FF2B5EF4-FFF2-40B4-BE49-F238E27FC236}">
                <a16:creationId xmlns:a16="http://schemas.microsoft.com/office/drawing/2014/main" id="{AE06E9DC-6B40-4938-9C62-4FA944A786DF}"/>
              </a:ext>
            </a:extLst>
          </p:cNvPr>
          <p:cNvPicPr>
            <a:picLocks noChangeAspect="1"/>
          </p:cNvPicPr>
          <p:nvPr/>
        </p:nvPicPr>
        <p:blipFill>
          <a:blip r:embed="rId2"/>
          <a:stretch>
            <a:fillRect/>
          </a:stretch>
        </p:blipFill>
        <p:spPr>
          <a:xfrm>
            <a:off x="0" y="937"/>
            <a:ext cx="9126931" cy="5160819"/>
          </a:xfrm>
          <a:prstGeom prst="rect">
            <a:avLst/>
          </a:prstGeom>
        </p:spPr>
      </p:pic>
      <p:pic>
        <p:nvPicPr>
          <p:cNvPr id="13" name="Picture 12">
            <a:extLst>
              <a:ext uri="{FF2B5EF4-FFF2-40B4-BE49-F238E27FC236}">
                <a16:creationId xmlns:a16="http://schemas.microsoft.com/office/drawing/2014/main" id="{3F136AE2-B80E-457A-83E3-F4D2B1763E0F}"/>
              </a:ext>
            </a:extLst>
          </p:cNvPr>
          <p:cNvPicPr>
            <a:picLocks noChangeAspect="1"/>
          </p:cNvPicPr>
          <p:nvPr/>
        </p:nvPicPr>
        <p:blipFill>
          <a:blip r:embed="rId3"/>
          <a:stretch>
            <a:fillRect/>
          </a:stretch>
        </p:blipFill>
        <p:spPr>
          <a:xfrm>
            <a:off x="7731198" y="4657700"/>
            <a:ext cx="1386960" cy="312447"/>
          </a:xfrm>
          <a:prstGeom prst="rect">
            <a:avLst/>
          </a:prstGeom>
        </p:spPr>
      </p:pic>
      <p:pic>
        <p:nvPicPr>
          <p:cNvPr id="4" name="Picture 3">
            <a:extLst>
              <a:ext uri="{FF2B5EF4-FFF2-40B4-BE49-F238E27FC236}">
                <a16:creationId xmlns:a16="http://schemas.microsoft.com/office/drawing/2014/main" id="{F092FA71-3301-41FE-B4E7-A8AA07586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872" y="1561356"/>
            <a:ext cx="2095128" cy="1179091"/>
          </a:xfrm>
          <a:prstGeom prst="rect">
            <a:avLst/>
          </a:prstGeom>
        </p:spPr>
      </p:pic>
      <p:pic>
        <p:nvPicPr>
          <p:cNvPr id="9" name="Picture 8">
            <a:extLst>
              <a:ext uri="{FF2B5EF4-FFF2-40B4-BE49-F238E27FC236}">
                <a16:creationId xmlns:a16="http://schemas.microsoft.com/office/drawing/2014/main" id="{40F9CAE6-3967-4000-BF40-E8C56FFD3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261" y="1641838"/>
            <a:ext cx="2161739" cy="1215661"/>
          </a:xfrm>
          <a:prstGeom prst="rect">
            <a:avLst/>
          </a:prstGeom>
        </p:spPr>
      </p:pic>
      <p:pic>
        <p:nvPicPr>
          <p:cNvPr id="11" name="Picture 10">
            <a:extLst>
              <a:ext uri="{FF2B5EF4-FFF2-40B4-BE49-F238E27FC236}">
                <a16:creationId xmlns:a16="http://schemas.microsoft.com/office/drawing/2014/main" id="{72D40B7B-0726-4F89-8EB7-66084D31B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616" y="3470086"/>
            <a:ext cx="1869352" cy="1247792"/>
          </a:xfrm>
          <a:prstGeom prst="rect">
            <a:avLst/>
          </a:prstGeom>
        </p:spPr>
      </p:pic>
      <p:sp>
        <p:nvSpPr>
          <p:cNvPr id="12" name="Slide Number Placeholder 11">
            <a:extLst>
              <a:ext uri="{FF2B5EF4-FFF2-40B4-BE49-F238E27FC236}">
                <a16:creationId xmlns:a16="http://schemas.microsoft.com/office/drawing/2014/main" id="{FB1AAC96-BA87-4729-A7C3-AB06E3C75AB9}"/>
              </a:ext>
            </a:extLst>
          </p:cNvPr>
          <p:cNvSpPr>
            <a:spLocks noGrp="1"/>
          </p:cNvSpPr>
          <p:nvPr>
            <p:ph type="sldNum" sz="quarter" idx="11"/>
          </p:nvPr>
        </p:nvSpPr>
        <p:spPr/>
        <p:txBody>
          <a:bodyPr/>
          <a:lstStyle/>
          <a:p>
            <a:r>
              <a:rPr lang="en-US" noProof="0"/>
              <a:t>Page </a:t>
            </a:r>
            <a:fld id="{733122C9-A0B9-462F-8757-0847AD287B63}" type="slidenum">
              <a:rPr lang="en-US" noProof="0" smtClean="0"/>
              <a:pPr/>
              <a:t>7</a:t>
            </a:fld>
            <a:endParaRPr lang="en-US" noProof="0"/>
          </a:p>
        </p:txBody>
      </p:sp>
      <p:sp>
        <p:nvSpPr>
          <p:cNvPr id="14" name="TextBox 13">
            <a:extLst>
              <a:ext uri="{FF2B5EF4-FFF2-40B4-BE49-F238E27FC236}">
                <a16:creationId xmlns:a16="http://schemas.microsoft.com/office/drawing/2014/main" id="{03D0EFEC-3EB5-4330-BFA3-30EDFFECCC5D}"/>
              </a:ext>
            </a:extLst>
          </p:cNvPr>
          <p:cNvSpPr txBox="1"/>
          <p:nvPr/>
        </p:nvSpPr>
        <p:spPr>
          <a:xfrm>
            <a:off x="7981907" y="4585692"/>
            <a:ext cx="766557" cy="246221"/>
          </a:xfrm>
          <a:prstGeom prst="rect">
            <a:avLst/>
          </a:prstGeom>
          <a:noFill/>
        </p:spPr>
        <p:txBody>
          <a:bodyPr wrap="none" rtlCol="0">
            <a:spAutoFit/>
          </a:bodyPr>
          <a:lstStyle/>
          <a:p>
            <a:r>
              <a:rPr lang="en-US" sz="1000" dirty="0"/>
              <a:t>Made with</a:t>
            </a:r>
            <a:endParaRPr lang="en-GB" sz="1000" dirty="0"/>
          </a:p>
        </p:txBody>
      </p:sp>
    </p:spTree>
    <p:extLst>
      <p:ext uri="{BB962C8B-B14F-4D97-AF65-F5344CB8AC3E}">
        <p14:creationId xmlns:p14="http://schemas.microsoft.com/office/powerpoint/2010/main" val="165299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endParaRPr lang="en-US" sz="2000" b="0" dirty="0"/>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13" name="Picture 12">
            <a:extLst>
              <a:ext uri="{FF2B5EF4-FFF2-40B4-BE49-F238E27FC236}">
                <a16:creationId xmlns:a16="http://schemas.microsoft.com/office/drawing/2014/main" id="{8BED686F-AFB4-41AE-B0DA-4C1B94526A38}"/>
              </a:ext>
            </a:extLst>
          </p:cNvPr>
          <p:cNvPicPr>
            <a:picLocks noChangeAspect="1"/>
          </p:cNvPicPr>
          <p:nvPr/>
        </p:nvPicPr>
        <p:blipFill>
          <a:blip r:embed="rId2"/>
          <a:stretch>
            <a:fillRect/>
          </a:stretch>
        </p:blipFill>
        <p:spPr>
          <a:xfrm>
            <a:off x="744004" y="2228675"/>
            <a:ext cx="1921396" cy="1921396"/>
          </a:xfrm>
          <a:prstGeom prst="rect">
            <a:avLst/>
          </a:prstGeom>
        </p:spPr>
      </p:pic>
      <p:sp>
        <p:nvSpPr>
          <p:cNvPr id="15" name="TextBox 14">
            <a:extLst>
              <a:ext uri="{FF2B5EF4-FFF2-40B4-BE49-F238E27FC236}">
                <a16:creationId xmlns:a16="http://schemas.microsoft.com/office/drawing/2014/main" id="{4D0C97C0-8504-4DC7-B986-BC6D1CC17709}"/>
              </a:ext>
            </a:extLst>
          </p:cNvPr>
          <p:cNvSpPr txBox="1"/>
          <p:nvPr/>
        </p:nvSpPr>
        <p:spPr>
          <a:xfrm>
            <a:off x="1144019" y="4166442"/>
            <a:ext cx="7169655" cy="369332"/>
          </a:xfrm>
          <a:prstGeom prst="rect">
            <a:avLst/>
          </a:prstGeom>
          <a:noFill/>
        </p:spPr>
        <p:txBody>
          <a:bodyPr wrap="none" rtlCol="0">
            <a:spAutoFit/>
          </a:bodyPr>
          <a:lstStyle/>
          <a:p>
            <a:r>
              <a:rPr lang="en-US" dirty="0"/>
              <a:t> 1 Fun                                2 Assistance                       3 Working (ML)</a:t>
            </a:r>
            <a:endParaRPr lang="en-GB" dirty="0"/>
          </a:p>
        </p:txBody>
      </p:sp>
      <p:pic>
        <p:nvPicPr>
          <p:cNvPr id="18" name="Picture 17">
            <a:extLst>
              <a:ext uri="{FF2B5EF4-FFF2-40B4-BE49-F238E27FC236}">
                <a16:creationId xmlns:a16="http://schemas.microsoft.com/office/drawing/2014/main" id="{EB0DC8DF-4A3C-4FE1-B84E-B209684D2138}"/>
              </a:ext>
            </a:extLst>
          </p:cNvPr>
          <p:cNvPicPr>
            <a:picLocks noChangeAspect="1"/>
          </p:cNvPicPr>
          <p:nvPr/>
        </p:nvPicPr>
        <p:blipFill>
          <a:blip r:embed="rId3"/>
          <a:stretch>
            <a:fillRect/>
          </a:stretch>
        </p:blipFill>
        <p:spPr>
          <a:xfrm>
            <a:off x="6475979" y="2436536"/>
            <a:ext cx="1728192" cy="1641369"/>
          </a:xfrm>
          <a:prstGeom prst="rect">
            <a:avLst/>
          </a:prstGeom>
        </p:spPr>
      </p:pic>
      <p:pic>
        <p:nvPicPr>
          <p:cNvPr id="20" name="Picture 19">
            <a:extLst>
              <a:ext uri="{FF2B5EF4-FFF2-40B4-BE49-F238E27FC236}">
                <a16:creationId xmlns:a16="http://schemas.microsoft.com/office/drawing/2014/main" id="{76AE7920-484B-42F4-B4F5-1261538B9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717" y="2228675"/>
            <a:ext cx="2031945" cy="2031945"/>
          </a:xfrm>
          <a:prstGeom prst="rect">
            <a:avLst/>
          </a:prstGeom>
        </p:spPr>
      </p:pic>
      <p:sp>
        <p:nvSpPr>
          <p:cNvPr id="2" name="Slide Number Placeholder 1">
            <a:extLst>
              <a:ext uri="{FF2B5EF4-FFF2-40B4-BE49-F238E27FC236}">
                <a16:creationId xmlns:a16="http://schemas.microsoft.com/office/drawing/2014/main" id="{9D938FC7-B2C1-4123-84A1-E6073C585A23}"/>
              </a:ext>
            </a:extLst>
          </p:cNvPr>
          <p:cNvSpPr>
            <a:spLocks noGrp="1"/>
          </p:cNvSpPr>
          <p:nvPr>
            <p:ph type="sldNum" sz="quarter" idx="11"/>
          </p:nvPr>
        </p:nvSpPr>
        <p:spPr/>
        <p:txBody>
          <a:bodyPr/>
          <a:lstStyle/>
          <a:p>
            <a:r>
              <a:rPr lang="en-US" noProof="0"/>
              <a:t>Page </a:t>
            </a:r>
            <a:fld id="{733122C9-A0B9-462F-8757-0847AD287B63}" type="slidenum">
              <a:rPr lang="en-US" noProof="0" smtClean="0"/>
              <a:pPr/>
              <a:t>8</a:t>
            </a:fld>
            <a:endParaRPr lang="en-US" noProof="0"/>
          </a:p>
        </p:txBody>
      </p:sp>
      <p:sp>
        <p:nvSpPr>
          <p:cNvPr id="4" name="Rectangle: Rounded Corners 3">
            <a:extLst>
              <a:ext uri="{FF2B5EF4-FFF2-40B4-BE49-F238E27FC236}">
                <a16:creationId xmlns:a16="http://schemas.microsoft.com/office/drawing/2014/main" id="{756D37AE-2439-4494-A8DD-7A26673303AA}"/>
              </a:ext>
            </a:extLst>
          </p:cNvPr>
          <p:cNvSpPr/>
          <p:nvPr/>
        </p:nvSpPr>
        <p:spPr>
          <a:xfrm>
            <a:off x="3488245" y="2232511"/>
            <a:ext cx="2164887" cy="2398354"/>
          </a:xfrm>
          <a:prstGeom prst="roundRect">
            <a:avLst/>
          </a:prstGeom>
          <a:noFill/>
          <a:ln w="730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1668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6AF90BB-D566-4DC2-A9C0-9AE3EC0DEC17}"/>
              </a:ext>
            </a:extLst>
          </p:cNvPr>
          <p:cNvSpPr>
            <a:spLocks noGrp="1"/>
          </p:cNvSpPr>
          <p:nvPr>
            <p:ph type="title"/>
          </p:nvPr>
        </p:nvSpPr>
        <p:spPr>
          <a:xfrm>
            <a:off x="727200" y="130149"/>
            <a:ext cx="8236800" cy="496800"/>
          </a:xfrm>
        </p:spPr>
        <p:txBody>
          <a:bodyPr/>
          <a:lstStyle/>
          <a:p>
            <a:r>
              <a:rPr lang="en-US" sz="2000" b="0" dirty="0"/>
              <a:t>Assistance: </a:t>
            </a:r>
            <a:r>
              <a:rPr lang="en-US" sz="2000" dirty="0"/>
              <a:t>LLMs</a:t>
            </a:r>
          </a:p>
        </p:txBody>
      </p:sp>
      <p:sp>
        <p:nvSpPr>
          <p:cNvPr id="6" name="Footer Placeholder 5">
            <a:extLst>
              <a:ext uri="{FF2B5EF4-FFF2-40B4-BE49-F238E27FC236}">
                <a16:creationId xmlns:a16="http://schemas.microsoft.com/office/drawing/2014/main" id="{E834BBBA-9699-43E6-B41B-19B258541E22}"/>
              </a:ext>
            </a:extLst>
          </p:cNvPr>
          <p:cNvSpPr>
            <a:spLocks noGrp="1"/>
          </p:cNvSpPr>
          <p:nvPr>
            <p:ph type="ftr" sz="quarter" idx="12"/>
          </p:nvPr>
        </p:nvSpPr>
        <p:spPr/>
        <p:txBody>
          <a:bodyPr/>
          <a:lstStyle/>
          <a:p>
            <a:r>
              <a:rPr lang="en-US" noProof="0"/>
              <a:t>ISDD Day Out | 24/10/2025 | M. Sanchez del Rio</a:t>
            </a:r>
          </a:p>
        </p:txBody>
      </p:sp>
      <p:pic>
        <p:nvPicPr>
          <p:cNvPr id="3" name="Picture 2">
            <a:extLst>
              <a:ext uri="{FF2B5EF4-FFF2-40B4-BE49-F238E27FC236}">
                <a16:creationId xmlns:a16="http://schemas.microsoft.com/office/drawing/2014/main" id="{AFD0160B-36B8-49B5-899F-2166E6C40472}"/>
              </a:ext>
            </a:extLst>
          </p:cNvPr>
          <p:cNvPicPr>
            <a:picLocks noChangeAspect="1"/>
          </p:cNvPicPr>
          <p:nvPr/>
        </p:nvPicPr>
        <p:blipFill>
          <a:blip r:embed="rId2"/>
          <a:stretch>
            <a:fillRect/>
          </a:stretch>
        </p:blipFill>
        <p:spPr>
          <a:xfrm>
            <a:off x="6084167" y="3719293"/>
            <a:ext cx="2438522" cy="1251290"/>
          </a:xfrm>
          <a:prstGeom prst="rect">
            <a:avLst/>
          </a:prstGeom>
        </p:spPr>
      </p:pic>
      <p:sp>
        <p:nvSpPr>
          <p:cNvPr id="4" name="TextBox 3">
            <a:extLst>
              <a:ext uri="{FF2B5EF4-FFF2-40B4-BE49-F238E27FC236}">
                <a16:creationId xmlns:a16="http://schemas.microsoft.com/office/drawing/2014/main" id="{F45E6C10-65E2-4FD2-AE46-619EC2F308AD}"/>
              </a:ext>
            </a:extLst>
          </p:cNvPr>
          <p:cNvSpPr txBox="1"/>
          <p:nvPr/>
        </p:nvSpPr>
        <p:spPr>
          <a:xfrm>
            <a:off x="6287766" y="5026990"/>
            <a:ext cx="2031325" cy="369332"/>
          </a:xfrm>
          <a:prstGeom prst="rect">
            <a:avLst/>
          </a:prstGeom>
          <a:noFill/>
        </p:spPr>
        <p:txBody>
          <a:bodyPr wrap="none" rtlCol="0">
            <a:spAutoFit/>
          </a:bodyPr>
          <a:lstStyle/>
          <a:p>
            <a:r>
              <a:rPr lang="en-GB" dirty="0"/>
              <a:t>https://publicai.co/</a:t>
            </a:r>
          </a:p>
        </p:txBody>
      </p:sp>
      <p:sp>
        <p:nvSpPr>
          <p:cNvPr id="8" name="Rectangle 7">
            <a:extLst>
              <a:ext uri="{FF2B5EF4-FFF2-40B4-BE49-F238E27FC236}">
                <a16:creationId xmlns:a16="http://schemas.microsoft.com/office/drawing/2014/main" id="{2B25F96E-04FE-463A-8C8C-49F8EA958422}"/>
              </a:ext>
            </a:extLst>
          </p:cNvPr>
          <p:cNvSpPr/>
          <p:nvPr/>
        </p:nvSpPr>
        <p:spPr>
          <a:xfrm>
            <a:off x="899592" y="2789802"/>
            <a:ext cx="2133918" cy="369332"/>
          </a:xfrm>
          <a:prstGeom prst="rect">
            <a:avLst/>
          </a:prstGeom>
        </p:spPr>
        <p:txBody>
          <a:bodyPr wrap="none">
            <a:spAutoFit/>
          </a:bodyPr>
          <a:lstStyle/>
          <a:p>
            <a:r>
              <a:rPr lang="en-GB" dirty="0"/>
              <a:t>https://chatgpt.com</a:t>
            </a:r>
          </a:p>
        </p:txBody>
      </p:sp>
      <p:pic>
        <p:nvPicPr>
          <p:cNvPr id="9" name="Picture 8">
            <a:extLst>
              <a:ext uri="{FF2B5EF4-FFF2-40B4-BE49-F238E27FC236}">
                <a16:creationId xmlns:a16="http://schemas.microsoft.com/office/drawing/2014/main" id="{39D7DB64-5B06-4CF6-B5E4-B691AA0D1056}"/>
              </a:ext>
            </a:extLst>
          </p:cNvPr>
          <p:cNvPicPr>
            <a:picLocks noChangeAspect="1"/>
          </p:cNvPicPr>
          <p:nvPr/>
        </p:nvPicPr>
        <p:blipFill>
          <a:blip r:embed="rId3"/>
          <a:stretch>
            <a:fillRect/>
          </a:stretch>
        </p:blipFill>
        <p:spPr>
          <a:xfrm>
            <a:off x="267147" y="785792"/>
            <a:ext cx="3284411" cy="1847482"/>
          </a:xfrm>
          <a:prstGeom prst="rect">
            <a:avLst/>
          </a:prstGeom>
        </p:spPr>
      </p:pic>
      <p:pic>
        <p:nvPicPr>
          <p:cNvPr id="13" name="Picture 12">
            <a:extLst>
              <a:ext uri="{FF2B5EF4-FFF2-40B4-BE49-F238E27FC236}">
                <a16:creationId xmlns:a16="http://schemas.microsoft.com/office/drawing/2014/main" id="{FC68FAB4-577B-452F-A8A8-4A16CC114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58" y="3598914"/>
            <a:ext cx="2438522" cy="1371669"/>
          </a:xfrm>
          <a:prstGeom prst="rect">
            <a:avLst/>
          </a:prstGeom>
        </p:spPr>
      </p:pic>
      <p:sp>
        <p:nvSpPr>
          <p:cNvPr id="14" name="TextBox 13">
            <a:extLst>
              <a:ext uri="{FF2B5EF4-FFF2-40B4-BE49-F238E27FC236}">
                <a16:creationId xmlns:a16="http://schemas.microsoft.com/office/drawing/2014/main" id="{0348F977-5776-47F9-AA87-73BE7ABB18E1}"/>
              </a:ext>
            </a:extLst>
          </p:cNvPr>
          <p:cNvSpPr txBox="1"/>
          <p:nvPr/>
        </p:nvSpPr>
        <p:spPr>
          <a:xfrm>
            <a:off x="184760" y="5060358"/>
            <a:ext cx="2941831" cy="369332"/>
          </a:xfrm>
          <a:prstGeom prst="rect">
            <a:avLst/>
          </a:prstGeom>
          <a:noFill/>
        </p:spPr>
        <p:txBody>
          <a:bodyPr wrap="none" rtlCol="0">
            <a:spAutoFit/>
          </a:bodyPr>
          <a:lstStyle/>
          <a:p>
            <a:r>
              <a:rPr lang="en-GB" dirty="0"/>
              <a:t>https://chat.deepseek.com/</a:t>
            </a:r>
          </a:p>
        </p:txBody>
      </p:sp>
      <p:pic>
        <p:nvPicPr>
          <p:cNvPr id="16" name="Picture 15">
            <a:extLst>
              <a:ext uri="{FF2B5EF4-FFF2-40B4-BE49-F238E27FC236}">
                <a16:creationId xmlns:a16="http://schemas.microsoft.com/office/drawing/2014/main" id="{F20BE922-12FF-4840-8571-D6C693DCE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3918088"/>
            <a:ext cx="2759853" cy="554730"/>
          </a:xfrm>
          <a:prstGeom prst="rect">
            <a:avLst/>
          </a:prstGeom>
        </p:spPr>
      </p:pic>
      <p:sp>
        <p:nvSpPr>
          <p:cNvPr id="17" name="TextBox 16">
            <a:extLst>
              <a:ext uri="{FF2B5EF4-FFF2-40B4-BE49-F238E27FC236}">
                <a16:creationId xmlns:a16="http://schemas.microsoft.com/office/drawing/2014/main" id="{E2F25A36-3A9E-43A8-9657-2ABBFD8ACC58}"/>
              </a:ext>
            </a:extLst>
          </p:cNvPr>
          <p:cNvSpPr txBox="1"/>
          <p:nvPr/>
        </p:nvSpPr>
        <p:spPr>
          <a:xfrm>
            <a:off x="3389625" y="5054004"/>
            <a:ext cx="2364750" cy="369332"/>
          </a:xfrm>
          <a:prstGeom prst="rect">
            <a:avLst/>
          </a:prstGeom>
          <a:noFill/>
        </p:spPr>
        <p:txBody>
          <a:bodyPr wrap="none" rtlCol="0">
            <a:spAutoFit/>
          </a:bodyPr>
          <a:lstStyle/>
          <a:p>
            <a:r>
              <a:rPr lang="en-GB" dirty="0"/>
              <a:t>https://chat.mistral.ai/</a:t>
            </a:r>
          </a:p>
        </p:txBody>
      </p:sp>
      <p:pic>
        <p:nvPicPr>
          <p:cNvPr id="21" name="Picture 20">
            <a:extLst>
              <a:ext uri="{FF2B5EF4-FFF2-40B4-BE49-F238E27FC236}">
                <a16:creationId xmlns:a16="http://schemas.microsoft.com/office/drawing/2014/main" id="{C093D906-D6B0-4173-AF53-7C8DF9C2D507}"/>
              </a:ext>
            </a:extLst>
          </p:cNvPr>
          <p:cNvPicPr>
            <a:picLocks noChangeAspect="1"/>
          </p:cNvPicPr>
          <p:nvPr/>
        </p:nvPicPr>
        <p:blipFill>
          <a:blip r:embed="rId6"/>
          <a:stretch>
            <a:fillRect/>
          </a:stretch>
        </p:blipFill>
        <p:spPr>
          <a:xfrm>
            <a:off x="5754375" y="761518"/>
            <a:ext cx="2851054" cy="1899960"/>
          </a:xfrm>
          <a:prstGeom prst="rect">
            <a:avLst/>
          </a:prstGeom>
        </p:spPr>
      </p:pic>
      <p:sp>
        <p:nvSpPr>
          <p:cNvPr id="22" name="TextBox 21">
            <a:extLst>
              <a:ext uri="{FF2B5EF4-FFF2-40B4-BE49-F238E27FC236}">
                <a16:creationId xmlns:a16="http://schemas.microsoft.com/office/drawing/2014/main" id="{CE5B61D5-C9C0-4EE4-A40A-8E191B0ED28E}"/>
              </a:ext>
            </a:extLst>
          </p:cNvPr>
          <p:cNvSpPr txBox="1"/>
          <p:nvPr/>
        </p:nvSpPr>
        <p:spPr>
          <a:xfrm>
            <a:off x="5755319" y="2799828"/>
            <a:ext cx="2851054" cy="369332"/>
          </a:xfrm>
          <a:prstGeom prst="rect">
            <a:avLst/>
          </a:prstGeom>
          <a:noFill/>
        </p:spPr>
        <p:txBody>
          <a:bodyPr wrap="square" rtlCol="0">
            <a:spAutoFit/>
          </a:bodyPr>
          <a:lstStyle/>
          <a:p>
            <a:r>
              <a:rPr lang="en-GB" dirty="0"/>
              <a:t>https://gemini.google.com/</a:t>
            </a:r>
          </a:p>
        </p:txBody>
      </p:sp>
      <p:pic>
        <p:nvPicPr>
          <p:cNvPr id="24" name="Picture 23">
            <a:extLst>
              <a:ext uri="{FF2B5EF4-FFF2-40B4-BE49-F238E27FC236}">
                <a16:creationId xmlns:a16="http://schemas.microsoft.com/office/drawing/2014/main" id="{A1C6E22B-F13A-47AF-A0CD-A61E38EFB2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8013" y="1208135"/>
            <a:ext cx="1500155" cy="936642"/>
          </a:xfrm>
          <a:prstGeom prst="rect">
            <a:avLst/>
          </a:prstGeom>
        </p:spPr>
      </p:pic>
      <p:pic>
        <p:nvPicPr>
          <p:cNvPr id="26" name="Picture 25">
            <a:extLst>
              <a:ext uri="{FF2B5EF4-FFF2-40B4-BE49-F238E27FC236}">
                <a16:creationId xmlns:a16="http://schemas.microsoft.com/office/drawing/2014/main" id="{F147EF44-D14A-4E7B-8053-AA24BCD1EB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8311" y="3092716"/>
            <a:ext cx="996099" cy="996099"/>
          </a:xfrm>
          <a:prstGeom prst="rect">
            <a:avLst/>
          </a:prstGeom>
        </p:spPr>
      </p:pic>
      <p:pic>
        <p:nvPicPr>
          <p:cNvPr id="28" name="Picture 27">
            <a:extLst>
              <a:ext uri="{FF2B5EF4-FFF2-40B4-BE49-F238E27FC236}">
                <a16:creationId xmlns:a16="http://schemas.microsoft.com/office/drawing/2014/main" id="{46DA78A8-E4F1-4FE8-82B1-8C9208314C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956" y="3317348"/>
            <a:ext cx="1072181" cy="714787"/>
          </a:xfrm>
          <a:prstGeom prst="rect">
            <a:avLst/>
          </a:prstGeom>
        </p:spPr>
      </p:pic>
      <p:pic>
        <p:nvPicPr>
          <p:cNvPr id="31" name="Picture 30">
            <a:extLst>
              <a:ext uri="{FF2B5EF4-FFF2-40B4-BE49-F238E27FC236}">
                <a16:creationId xmlns:a16="http://schemas.microsoft.com/office/drawing/2014/main" id="{AF9C976F-B305-48F4-A1B9-695E84E91864}"/>
              </a:ext>
            </a:extLst>
          </p:cNvPr>
          <p:cNvPicPr>
            <a:picLocks noChangeAspect="1"/>
          </p:cNvPicPr>
          <p:nvPr/>
        </p:nvPicPr>
        <p:blipFill>
          <a:blip r:embed="rId10"/>
          <a:stretch>
            <a:fillRect/>
          </a:stretch>
        </p:blipFill>
        <p:spPr>
          <a:xfrm>
            <a:off x="7144968" y="3317348"/>
            <a:ext cx="1303857" cy="714787"/>
          </a:xfrm>
          <a:prstGeom prst="rect">
            <a:avLst/>
          </a:prstGeom>
        </p:spPr>
      </p:pic>
      <p:sp>
        <p:nvSpPr>
          <p:cNvPr id="2" name="Slide Number Placeholder 1">
            <a:extLst>
              <a:ext uri="{FF2B5EF4-FFF2-40B4-BE49-F238E27FC236}">
                <a16:creationId xmlns:a16="http://schemas.microsoft.com/office/drawing/2014/main" id="{44139ED3-0C71-4713-AF97-DD419300D38C}"/>
              </a:ext>
            </a:extLst>
          </p:cNvPr>
          <p:cNvSpPr>
            <a:spLocks noGrp="1"/>
          </p:cNvSpPr>
          <p:nvPr>
            <p:ph type="sldNum" sz="quarter" idx="11"/>
          </p:nvPr>
        </p:nvSpPr>
        <p:spPr/>
        <p:txBody>
          <a:bodyPr/>
          <a:lstStyle/>
          <a:p>
            <a:r>
              <a:rPr lang="en-US" noProof="0"/>
              <a:t>Page </a:t>
            </a:r>
            <a:fld id="{733122C9-A0B9-462F-8757-0847AD287B63}" type="slidenum">
              <a:rPr lang="en-US" noProof="0" smtClean="0"/>
              <a:pPr/>
              <a:t>9</a:t>
            </a:fld>
            <a:endParaRPr lang="en-US" noProof="0"/>
          </a:p>
        </p:txBody>
      </p:sp>
    </p:spTree>
    <p:extLst>
      <p:ext uri="{BB962C8B-B14F-4D97-AF65-F5344CB8AC3E}">
        <p14:creationId xmlns:p14="http://schemas.microsoft.com/office/powerpoint/2010/main" val="1936959403"/>
      </p:ext>
    </p:extLst>
  </p:cSld>
  <p:clrMapOvr>
    <a:masterClrMapping/>
  </p:clrMapOvr>
</p:sld>
</file>

<file path=ppt/theme/theme1.xml><?xml version="1.0" encoding="utf-8"?>
<a:theme xmlns:a="http://schemas.openxmlformats.org/drawingml/2006/main" name="ESRF - default">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4768</TotalTime>
  <Words>2107</Words>
  <Application>Microsoft Office PowerPoint</Application>
  <PresentationFormat>On-screen Show (16:10)</PresentationFormat>
  <Paragraphs>204</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ITCOfficinaSans LT Book</vt:lpstr>
      <vt:lpstr>Times New Roman</vt:lpstr>
      <vt:lpstr>ESRF - default</vt:lpstr>
      <vt:lpstr>PowerPoint Presentation</vt:lpstr>
      <vt:lpstr>PowerPoint Presentation</vt:lpstr>
      <vt:lpstr>Outline</vt:lpstr>
      <vt:lpstr>Why I am here talking about this?</vt:lpstr>
      <vt:lpstr>PowerPoint Presentation</vt:lpstr>
      <vt:lpstr>Fun (1 of 2): Chess</vt:lpstr>
      <vt:lpstr>Fun (2 of 2): GPUs</vt:lpstr>
      <vt:lpstr>PowerPoint Presentation</vt:lpstr>
      <vt:lpstr>Assistance: LLMs</vt:lpstr>
      <vt:lpstr>Assistance: How LLMs Can Assist Your Work ?</vt:lpstr>
      <vt:lpstr>Assistance: How to drive the LLM</vt:lpstr>
      <vt:lpstr>Assistance: Example 1: simple regression</vt:lpstr>
      <vt:lpstr>Assistance: Example 2: a simple technical/mathematical problem FZP</vt:lpstr>
      <vt:lpstr>PowerPoint Presentation</vt:lpstr>
      <vt:lpstr>A.I. doing work ?</vt:lpstr>
      <vt:lpstr>My test: X-ray lens figure errors retrieved by deep learning from several beam intensity images (MSR, R Celestre, J Reyes-Herrera) https://doi.org/10.1107/S1600577524004958</vt:lpstr>
      <vt:lpstr>“Practical” consequences</vt:lpstr>
      <vt:lpstr>Can A.I. be creative? (e.g. can it produce art?)</vt:lpstr>
      <vt:lpstr>PowerPoint Presentation</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REYES HERRERA Juan</dc:creator>
  <cp:lastModifiedBy>SANCHEZ DEL RIO Manuel</cp:lastModifiedBy>
  <cp:revision>485</cp:revision>
  <dcterms:created xsi:type="dcterms:W3CDTF">2022-02-18T08:25:36Z</dcterms:created>
  <dcterms:modified xsi:type="dcterms:W3CDTF">2025-10-23T09:14:46Z</dcterms:modified>
</cp:coreProperties>
</file>